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8" r:id="rId3"/>
    <p:sldId id="336" r:id="rId4"/>
    <p:sldId id="321" r:id="rId5"/>
    <p:sldId id="337" r:id="rId6"/>
    <p:sldId id="318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ent Sandmeyer" initials="BAS" lastIdx="14" clrIdx="0"/>
  <p:cmAuthor id="1" name="Tian, Wen (AHRQ/CDOM)" initials="TW" lastIdx="2" clrIdx="1"/>
  <p:cmAuthor id="2" name="Windows User" initials="WU" lastIdx="3" clrIdx="2"/>
  <p:cmAuthor id="3" name="Emily Henry" initials="EH" lastIdx="14" clrIdx="3"/>
  <p:cmAuthor id="4" name="Rob Timmons" initials="RT" lastIdx="4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6EA6"/>
    <a:srgbClr val="2438F4"/>
    <a:srgbClr val="1A53B0"/>
    <a:srgbClr val="F79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9" autoAdjust="0"/>
    <p:restoredTop sz="94384" autoAdjust="0"/>
  </p:normalViewPr>
  <p:slideViewPr>
    <p:cSldViewPr>
      <p:cViewPr varScale="1">
        <p:scale>
          <a:sx n="70" d="100"/>
          <a:sy n="70" d="100"/>
        </p:scale>
        <p:origin x="13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7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40ABE-DCA6-4B7A-B1BC-961182C98C1E}" type="datetimeFigureOut">
              <a:rPr lang="en-US" smtClean="0"/>
              <a:pPr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DE9D1-BBA0-4F2C-9FA0-7B37DDC69B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92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51F5C-5F11-4D3C-9DB8-B32B05FECA1E}" type="datetimeFigureOut">
              <a:rPr lang="en-US" smtClean="0"/>
              <a:t>6/24/2016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BA898-0014-496A-B214-7AE5CAF314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57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BA898-0014-496A-B214-7AE5CAF314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8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35027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89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35027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589"/>
              </a:spcAft>
              <a:buFont typeface="Symbol"/>
              <a:buNone/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35027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589"/>
              </a:spcAft>
              <a:buFont typeface="Symbol"/>
              <a:buNone/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35027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589"/>
              </a:spcAft>
              <a:buFont typeface="Symbol"/>
              <a:buNone/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35027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589"/>
              </a:spcAft>
            </a:pPr>
            <a:endParaRPr lang="en-US" dirty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398665-DC26-4EFB-94D2-93E5ADCD5CB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352800"/>
            <a:ext cx="77724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4265-A4C3-B548-B231-ADDC296B495B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1FD8-5C2B-1A44-9725-6957C54F16FD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Author and Date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E43-45F2-714B-9512-9DDE4BE6BD46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977F-0695-4C57-AF40-70739867F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FC8C8-78CF-7842-A1AC-401AE4B81EAF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B30A-E152-8D43-93D6-6146E860788F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002DA-B4C7-F64F-973E-D2B9D04B4E80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1C24A-33C1-654A-9E08-A5468D41EA54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3A979-8FD5-D94E-9493-7E635315116E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2412-A65B-AE42-81D1-063ADF4726DA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84712-8E39-024F-9126-73B259666B5C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A8B51-08B8-6B43-8FC0-884E9553DCFA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7086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8B19-F477-8C42-AD8F-0885B1BA7BA2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C657-53BA-4C64-8161-364EC652DC5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rgbClr val="396E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5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8138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SzPct val="80000"/>
        <a:buFont typeface="Arial" pitchFamily="34" charset="0"/>
        <a:buChar char="►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284163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00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953000"/>
            <a:ext cx="8229600" cy="117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Author and Date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79C4C-018F-6A4F-8933-B1DD8099522D}" type="datetime1">
              <a:rPr lang="en-US" smtClean="0"/>
              <a:t>6/24/2016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977F-0695-4C57-AF40-70739867F6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 typeface="Arial" pitchFamily="34" charset="0"/>
        <a:buNone/>
        <a:defRPr sz="2800" b="1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ahrq.gov/professionals/systems/monahrq/resourc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downloads/monahrq/ppt/Open_Source_Framework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ahrq@ahrq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hrq.gov/professionals/systems/monahrq/resourc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ahrq@ahrq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s for the U.S. Department of Health and Human Services, the Agency for Healthcare Research and Quality (AHRQ; tagline &quot;Advancing Excellence in Health Care&quot;), and MONAHRQ (tagline: &quot;Input your data. Output your website.&quot;)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474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600200"/>
          </a:xfrm>
        </p:spPr>
        <p:txBody>
          <a:bodyPr/>
          <a:lstStyle/>
          <a:p>
            <a:r>
              <a:rPr lang="en-US" dirty="0">
                <a:solidFill>
                  <a:srgbClr val="396EA6"/>
                </a:solidFill>
                <a:latin typeface="Arial"/>
                <a:cs typeface="Arial"/>
              </a:rPr>
              <a:t>Future Plans for MONAHRQ and How To Get </a:t>
            </a:r>
            <a:r>
              <a:rPr lang="en-US" dirty="0" smtClean="0">
                <a:solidFill>
                  <a:srgbClr val="396EA6"/>
                </a:solidFill>
                <a:latin typeface="Arial"/>
                <a:cs typeface="Arial"/>
              </a:rPr>
              <a:t>Involved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July 2016</a:t>
            </a:r>
          </a:p>
          <a:p>
            <a:pPr algn="l"/>
            <a:r>
              <a:rPr lang="en-US" sz="2300" b="0" i="1" dirty="0">
                <a:latin typeface="Arial"/>
                <a:cs typeface="Arial"/>
              </a:rPr>
              <a:t>Note: This is one of </a:t>
            </a:r>
            <a:r>
              <a:rPr lang="en-US" sz="2300" b="0" i="1" dirty="0" smtClean="0">
                <a:latin typeface="Arial"/>
                <a:cs typeface="Arial"/>
              </a:rPr>
              <a:t>eight </a:t>
            </a:r>
            <a:r>
              <a:rPr lang="en-US" sz="2300" b="0" i="1" dirty="0">
                <a:latin typeface="Arial"/>
                <a:cs typeface="Arial"/>
              </a:rPr>
              <a:t>slide sets outlining MONAHRQ and its </a:t>
            </a:r>
            <a:r>
              <a:rPr lang="en-US" sz="2300" b="0" i="1" dirty="0" smtClean="0">
                <a:latin typeface="Arial"/>
                <a:cs typeface="Arial"/>
              </a:rPr>
              <a:t>value,</a:t>
            </a:r>
          </a:p>
          <a:p>
            <a:pPr algn="l"/>
            <a:r>
              <a:rPr lang="en-US" sz="2300" b="0" i="1" dirty="0" smtClean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available at</a:t>
            </a:r>
            <a:r>
              <a:rPr lang="en-US" sz="2300" b="0" i="1" dirty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 </a:t>
            </a:r>
            <a:r>
              <a:rPr lang="en-US" sz="2300" b="0" i="1" u="sng" dirty="0" smtClean="0">
                <a:solidFill>
                  <a:srgbClr val="2438F4"/>
                </a:solidFill>
                <a:latin typeface="Arial"/>
                <a:cs typeface="Arial"/>
                <a:hlinkClick r:id="rId4"/>
              </a:rPr>
              <a:t>www.ahrq.gov/professionals/systems/monahrq/resources/</a:t>
            </a:r>
            <a:endParaRPr lang="en-US" sz="2300" b="0" i="1" u="sng" dirty="0">
              <a:solidFill>
                <a:srgbClr val="2438F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8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396EA6"/>
                </a:solidFill>
              </a:rPr>
              <a:t>What Is MONAHRQ?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93063" cy="50292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ClrTx/>
              <a:buNone/>
            </a:pPr>
            <a:r>
              <a:rPr lang="en-US" sz="1800" dirty="0" smtClean="0"/>
              <a:t>Windows-based </a:t>
            </a:r>
            <a:r>
              <a:rPr lang="en-US" sz="1800" dirty="0"/>
              <a:t>software from </a:t>
            </a:r>
            <a:r>
              <a:rPr lang="en-US" sz="1800" dirty="0" smtClean="0"/>
              <a:t>the Agency for Healthcare Research and Quality (AHRQ) that can help you and your organization create your </a:t>
            </a:r>
            <a:r>
              <a:rPr lang="en-US" sz="1800" dirty="0"/>
              <a:t>own </a:t>
            </a:r>
            <a:r>
              <a:rPr lang="en-US" sz="1800" dirty="0" smtClean="0"/>
              <a:t>website-based, comparative health care performance reports.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Evidence-based</a:t>
            </a:r>
            <a:r>
              <a:rPr lang="en-US" sz="1600" dirty="0"/>
              <a:t> – uses measures, data sources, and reporting techniques that are based on </a:t>
            </a:r>
            <a:r>
              <a:rPr lang="en-US" sz="1600" dirty="0" smtClean="0"/>
              <a:t>the latest research</a:t>
            </a:r>
            <a:endParaRPr lang="en-US" sz="1600" dirty="0"/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Quick</a:t>
            </a:r>
            <a:r>
              <a:rPr lang="en-US" sz="1600" dirty="0"/>
              <a:t> – generates </a:t>
            </a:r>
            <a:r>
              <a:rPr lang="en-US" sz="1600" dirty="0" smtClean="0"/>
              <a:t>websites and reports </a:t>
            </a:r>
            <a:r>
              <a:rPr lang="en-US" sz="1600" dirty="0"/>
              <a:t>in </a:t>
            </a:r>
            <a:r>
              <a:rPr lang="en-US" sz="1600" dirty="0" smtClean="0"/>
              <a:t>hours or days</a:t>
            </a:r>
            <a:r>
              <a:rPr lang="en-US" sz="1600" dirty="0"/>
              <a:t>, not months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Easy</a:t>
            </a:r>
            <a:r>
              <a:rPr lang="en-US" sz="1600" dirty="0"/>
              <a:t> – designed to be intuitive so no training is needed to use it</a:t>
            </a:r>
          </a:p>
          <a:p>
            <a:pPr lvl="0">
              <a:spcBef>
                <a:spcPts val="600"/>
              </a:spcBef>
              <a:buClr>
                <a:srgbClr val="1F497D"/>
              </a:buClr>
            </a:pPr>
            <a:r>
              <a:rPr lang="en-US" sz="1600" b="1" dirty="0"/>
              <a:t>Flexible</a:t>
            </a:r>
            <a:r>
              <a:rPr lang="en-US" sz="1600" dirty="0"/>
              <a:t> – allows customization to ensure that the </a:t>
            </a:r>
            <a:r>
              <a:rPr lang="en-US" sz="1600" dirty="0" smtClean="0"/>
              <a:t>websites and reports </a:t>
            </a:r>
            <a:r>
              <a:rPr lang="en-US" sz="1600" dirty="0"/>
              <a:t>are relevant </a:t>
            </a:r>
          </a:p>
          <a:p>
            <a:pPr lvl="0">
              <a:spcBef>
                <a:spcPts val="600"/>
              </a:spcBef>
              <a:spcAft>
                <a:spcPts val="1800"/>
              </a:spcAft>
              <a:buClr>
                <a:srgbClr val="1F497D"/>
              </a:buClr>
            </a:pPr>
            <a:r>
              <a:rPr lang="en-US" sz="1600" b="1" dirty="0"/>
              <a:t>Free</a:t>
            </a:r>
            <a:r>
              <a:rPr lang="en-US" sz="1600" dirty="0"/>
              <a:t> – provided </a:t>
            </a:r>
            <a:r>
              <a:rPr lang="en-US" sz="1600" dirty="0" smtClean="0"/>
              <a:t>at no cost to </a:t>
            </a:r>
            <a:r>
              <a:rPr lang="en-US" sz="1600" dirty="0"/>
              <a:t>anyone who wants to produce health care </a:t>
            </a:r>
            <a:r>
              <a:rPr lang="en-US" sz="1600" dirty="0" smtClean="0"/>
              <a:t>performance websites and reports</a:t>
            </a:r>
            <a:endParaRPr lang="en-US" sz="1600" dirty="0"/>
          </a:p>
          <a:p>
            <a:pPr marL="0" indent="0">
              <a:spcAft>
                <a:spcPts val="1800"/>
              </a:spcAft>
              <a:buClrTx/>
              <a:buNone/>
            </a:pPr>
            <a:r>
              <a:rPr lang="en-US" sz="1800" b="1" dirty="0" smtClean="0"/>
              <a:t>The purpose of MONAHRQ </a:t>
            </a:r>
            <a:r>
              <a:rPr lang="en-US" sz="1800" dirty="0" smtClean="0"/>
              <a:t>is to help increase transparency by disseminating </a:t>
            </a:r>
            <a:r>
              <a:rPr lang="en-US" sz="1800" dirty="0"/>
              <a:t>evidence-based information </a:t>
            </a:r>
            <a:r>
              <a:rPr lang="en-US" sz="1800" dirty="0" smtClean="0"/>
              <a:t>that </a:t>
            </a:r>
            <a:r>
              <a:rPr lang="en-US" sz="1800" dirty="0"/>
              <a:t>is understandable </a:t>
            </a:r>
            <a:r>
              <a:rPr lang="en-US" sz="1800" dirty="0" smtClean="0"/>
              <a:t>and </a:t>
            </a:r>
            <a:r>
              <a:rPr lang="en-US" sz="1800" dirty="0"/>
              <a:t>useful for improving health care </a:t>
            </a:r>
            <a:r>
              <a:rPr lang="en-US" sz="1800" dirty="0" smtClean="0"/>
              <a:t>safety, quality, and affordability.</a:t>
            </a:r>
            <a:endParaRPr lang="en-US" sz="1800" i="1" dirty="0" smtClean="0"/>
          </a:p>
          <a:p>
            <a:pPr marL="0" indent="0" algn="ctr">
              <a:spcAft>
                <a:spcPts val="1200"/>
              </a:spcAft>
              <a:buClrTx/>
              <a:buNone/>
            </a:pPr>
            <a:r>
              <a:rPr lang="en-US" sz="1800" i="1" dirty="0" smtClean="0"/>
              <a:t>For more information, see the “</a:t>
            </a:r>
            <a:r>
              <a:rPr lang="en-US" sz="1800" b="1" i="1" dirty="0" smtClean="0"/>
              <a:t>What Is MONAHRQ?</a:t>
            </a:r>
            <a:r>
              <a:rPr lang="en-US" sz="1800" i="1" dirty="0" smtClean="0"/>
              <a:t>”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6248" y="6356350"/>
            <a:ext cx="2133600" cy="365125"/>
          </a:xfrm>
        </p:spPr>
        <p:txBody>
          <a:bodyPr/>
          <a:lstStyle/>
          <a:p>
            <a:pPr algn="r">
              <a:defRPr/>
            </a:pPr>
            <a:fld id="{DC00EC74-FF3C-46DE-BF98-C4032A8911A3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2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858000" cy="7683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What’s New in MONAHRQ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162"/>
            <a:ext cx="8229600" cy="5334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ICD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-10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compatibility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ability to import datasets with ICD-10 diagnosis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codes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Refined trending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show quarterly trends for nursing home utilization and hospital utilization 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CABG cost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quality report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consumers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— show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cost,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utilization,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quality side-by-side regarding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coronary artery bypass grafting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 reports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medical groups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new reports can include CG-CAHPS (Clinician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Group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Consumer Assessment of Healthcare Providers and Systems) and HEDIS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Expanded nursing home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new reports can include NH-CAHPS (Nursing Home Consumer Assessment of Healthcare Providers and Systems)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More infographic reports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— several new options for consumer-friendly reports on nursing home quality and a range of hospital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topics;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includes facts,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tips, </a:t>
            </a: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results</a:t>
            </a:r>
          </a:p>
          <a:p>
            <a:pPr lvl="0">
              <a:spcBef>
                <a:spcPts val="1200"/>
              </a:spcBef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Updated measures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datasets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embedded content management capabilities,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improved software performance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58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934200" cy="76835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MONAHRQ Program at AHRQ to Conclude in Late 2017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458200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AHRQ first released MONAHRQ in 2010, and it has evolved over time to: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Respond to a rapidly </a:t>
            </a:r>
            <a:r>
              <a:rPr lang="en-US" sz="1800" dirty="0"/>
              <a:t>changing health care </a:t>
            </a:r>
            <a:r>
              <a:rPr lang="en-US" sz="1800" dirty="0" smtClean="0"/>
              <a:t>environment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/>
              <a:t>Capitalize </a:t>
            </a:r>
            <a:r>
              <a:rPr lang="en-US" sz="1800" dirty="0"/>
              <a:t>on opportunities to create more </a:t>
            </a:r>
            <a:r>
              <a:rPr lang="en-US" sz="1800" dirty="0" smtClean="0"/>
              <a:t>value by adding data sources, measures, and other features enabled by advances in technology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late 2016, AHRQ’s support for the MONAHRQ project will scale back and then conclude in September 2017.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assistance will continue through the end of September 2017.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Patches will be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released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through the end of September 2017. MONAHRQ version 5.0 and later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includes auto-notification of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patches and updates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an easier updating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process.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MONAHRQ software will continue to be publicly available indefinitely.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4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6400800" cy="768350"/>
          </a:xfrm>
        </p:spPr>
        <p:txBody>
          <a:bodyPr>
            <a:noAutofit/>
          </a:bodyPr>
          <a:lstStyle/>
          <a:p>
            <a:r>
              <a:rPr lang="en-US" dirty="0" smtClean="0"/>
              <a:t>Continued Support and Availability of MONAHRQ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800600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b="1" dirty="0" smtClean="0"/>
              <a:t>Into </a:t>
            </a:r>
            <a:r>
              <a:rPr lang="en-US" sz="2000" b="1" dirty="0"/>
              <a:t>2017 and beyond, the MONAHRQ software will still be available at no cost for organizations to download and </a:t>
            </a:r>
            <a:r>
              <a:rPr lang="en-US" sz="2000" b="1" dirty="0" smtClean="0"/>
              <a:t>use.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All </a:t>
            </a:r>
            <a:r>
              <a:rPr lang="en-US" sz="2000" dirty="0"/>
              <a:t>interested organizations are encouraged to download it to cost-effectively create health care websites and </a:t>
            </a:r>
            <a:r>
              <a:rPr lang="en-US" sz="2000" dirty="0" smtClean="0"/>
              <a:t>reports.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Because </a:t>
            </a:r>
            <a:r>
              <a:rPr lang="en-US" sz="2000" dirty="0"/>
              <a:t>of MONAHRQ’s Open Source Framework, groups or individual developers will continue to be able to modify and enhance websites and reports produced by </a:t>
            </a:r>
            <a:r>
              <a:rPr lang="en-US" sz="2000" dirty="0" smtClean="0"/>
              <a:t>MONAHRQ.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This </a:t>
            </a:r>
            <a:r>
              <a:rPr lang="en-US" sz="2000" dirty="0"/>
              <a:t>supports further innovation with new </a:t>
            </a:r>
            <a:r>
              <a:rPr lang="en-US" sz="2000" dirty="0" smtClean="0"/>
              <a:t>datasets</a:t>
            </a:r>
            <a:r>
              <a:rPr lang="en-US" sz="2000" dirty="0"/>
              <a:t>, </a:t>
            </a:r>
            <a:r>
              <a:rPr lang="en-US" sz="2000" dirty="0" smtClean="0"/>
              <a:t>measures, </a:t>
            </a:r>
            <a:r>
              <a:rPr lang="en-US" sz="2000" dirty="0"/>
              <a:t>and other important customization </a:t>
            </a:r>
            <a:r>
              <a:rPr lang="en-US" sz="2000" dirty="0" smtClean="0"/>
              <a:t>so MONAHRQ can be used </a:t>
            </a:r>
            <a:r>
              <a:rPr lang="en-US" sz="2000" dirty="0"/>
              <a:t>to meet public and private transparency </a:t>
            </a:r>
            <a:r>
              <a:rPr lang="en-US" sz="2000" dirty="0" smtClean="0"/>
              <a:t>needs.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For </a:t>
            </a:r>
            <a:r>
              <a:rPr lang="en-US" sz="2000" dirty="0"/>
              <a:t>more </a:t>
            </a:r>
            <a:r>
              <a:rPr lang="en-US" sz="2000" dirty="0" smtClean="0"/>
              <a:t>information, </a:t>
            </a:r>
            <a:r>
              <a:rPr lang="en-US" sz="2000" dirty="0"/>
              <a:t>see the slide set: </a:t>
            </a:r>
            <a:r>
              <a:rPr lang="en-US" sz="2000" dirty="0" smtClean="0">
                <a:hlinkClick r:id="rId3"/>
              </a:rPr>
              <a:t>Using </a:t>
            </a:r>
            <a:r>
              <a:rPr lang="en-US" sz="2000" dirty="0">
                <a:hlinkClick r:id="rId3"/>
              </a:rPr>
              <a:t>MONAHRQ’s Open Source </a:t>
            </a:r>
            <a:r>
              <a:rPr lang="en-US" sz="2000" dirty="0" smtClean="0">
                <a:hlinkClick r:id="rId3"/>
              </a:rPr>
              <a:t>Framework</a:t>
            </a:r>
            <a:endParaRPr lang="en-US" sz="2000" dirty="0" smtClean="0">
              <a:hlinkClick r:id="rId4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1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96EA6"/>
                </a:solidFill>
              </a:rPr>
              <a:t>For Further Information</a:t>
            </a:r>
            <a:endParaRPr lang="en-US" dirty="0">
              <a:solidFill>
                <a:srgbClr val="396EA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000" dirty="0" smtClean="0">
                <a:hlinkClick r:id="rId3"/>
              </a:rPr>
              <a:t>Visit http://www.ahrq.gov/professionals/systems/monahrq/resources/</a:t>
            </a:r>
            <a:r>
              <a:rPr lang="en-US" sz="2000" dirty="0" smtClean="0"/>
              <a:t> </a:t>
            </a:r>
            <a:r>
              <a:rPr lang="en-US" sz="2000" dirty="0"/>
              <a:t>to access these additional slide sets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What </a:t>
            </a:r>
            <a:r>
              <a:rPr lang="en-US" sz="2000" dirty="0"/>
              <a:t>is the Value of </a:t>
            </a:r>
            <a:r>
              <a:rPr lang="en-US" sz="2000" dirty="0" smtClean="0"/>
              <a:t>Health Care Measurement </a:t>
            </a:r>
            <a:r>
              <a:rPr lang="en-US" sz="2000" dirty="0"/>
              <a:t>and Reporting?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What Is MONAHRQ?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Why </a:t>
            </a:r>
            <a:r>
              <a:rPr lang="en-US" sz="2000" dirty="0"/>
              <a:t>Use MONAHRQ for Health Care Reporting?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How </a:t>
            </a:r>
            <a:r>
              <a:rPr lang="en-US" sz="2000" dirty="0" smtClean="0"/>
              <a:t>To </a:t>
            </a:r>
            <a:r>
              <a:rPr lang="en-US" sz="2000" dirty="0"/>
              <a:t>Get Started </a:t>
            </a:r>
            <a:r>
              <a:rPr lang="en-US" sz="2000" dirty="0" smtClean="0"/>
              <a:t>With </a:t>
            </a:r>
            <a:r>
              <a:rPr lang="en-US" sz="2000" dirty="0"/>
              <a:t>MONAHRQ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What Types of </a:t>
            </a:r>
            <a:r>
              <a:rPr lang="en-US" sz="2000" dirty="0" smtClean="0"/>
              <a:t>Websites and Reports </a:t>
            </a:r>
            <a:r>
              <a:rPr lang="en-US" sz="2000" dirty="0"/>
              <a:t>Can MONAHRQ Generate?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/>
              <a:t>Who </a:t>
            </a:r>
            <a:r>
              <a:rPr lang="en-US" sz="2000" dirty="0" smtClean="0"/>
              <a:t>Can Use </a:t>
            </a:r>
            <a:r>
              <a:rPr lang="en-US" sz="2000" dirty="0"/>
              <a:t>MONAHRQ</a:t>
            </a:r>
            <a:r>
              <a:rPr lang="en-US" sz="2000" dirty="0" smtClean="0"/>
              <a:t>?</a:t>
            </a: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2000" dirty="0" smtClean="0"/>
              <a:t>Using MONAHRQ’s Open Source Framework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000" dirty="0" smtClean="0"/>
              <a:t>To </a:t>
            </a:r>
            <a:r>
              <a:rPr lang="en-US" sz="2000" dirty="0"/>
              <a:t>receive updates about MONAHRQ, ask to join our listserv by emailing </a:t>
            </a:r>
            <a:r>
              <a:rPr lang="en-US" sz="2000" dirty="0">
                <a:hlinkClick r:id="rId4"/>
              </a:rPr>
              <a:t>monahrq@ahrq.gov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0EC74-FF3C-46DE-BF98-C4032A8911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652</Words>
  <Application>Microsoft Office PowerPoint</Application>
  <PresentationFormat>On-screen Show (4:3)</PresentationFormat>
  <Paragraphs>56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Symbol</vt:lpstr>
      <vt:lpstr>Times New Roman</vt:lpstr>
      <vt:lpstr>Office Theme</vt:lpstr>
      <vt:lpstr>Custom Design</vt:lpstr>
      <vt:lpstr>Future Plans for MONAHRQ and How To Get Involved</vt:lpstr>
      <vt:lpstr>What Is MONAHRQ?</vt:lpstr>
      <vt:lpstr>What’s New in MONAHRQ 7?</vt:lpstr>
      <vt:lpstr>MONAHRQ Program at AHRQ to Conclude in Late 2017</vt:lpstr>
      <vt:lpstr>Continued Support and Availability of MONAHRQ</vt:lpstr>
      <vt:lpstr>For Further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Plans for MONAHRQ and How to Get Involved</dc:title>
  <dc:subject>Future Plans for MONAHRQ</dc:subject>
  <dc:creator>Agency for Healthcare Research and Quality</dc:creator>
  <cp:keywords>MONAHRQ; Agency for Healthcare Research and Quality; AHRQ; U.S. Department of Health and Human Services; HHS; software; evidence-based; user interface; website; health care; reports; data; audience; consumers; patients; providers; general public; researchers; analysts; policymakers; reporting domains; function improvement; provider types; hospitals; utilization; cost; price; quality; future versions;</cp:keywords>
  <dc:description>This document is in the public domain.</dc:description>
  <cp:lastModifiedBy>Stephanie Neuben</cp:lastModifiedBy>
  <cp:revision>181</cp:revision>
  <dcterms:created xsi:type="dcterms:W3CDTF">2013-09-03T18:05:51Z</dcterms:created>
  <dcterms:modified xsi:type="dcterms:W3CDTF">2016-06-24T19:07:15Z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