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6" r:id="rId1"/>
  </p:sldMasterIdLst>
  <p:notesMasterIdLst>
    <p:notesMasterId r:id="rId53"/>
  </p:notesMasterIdLst>
  <p:handoutMasterIdLst>
    <p:handoutMasterId r:id="rId54"/>
  </p:handoutMasterIdLst>
  <p:sldIdLst>
    <p:sldId id="347" r:id="rId2"/>
    <p:sldId id="430" r:id="rId3"/>
    <p:sldId id="414" r:id="rId4"/>
    <p:sldId id="428" r:id="rId5"/>
    <p:sldId id="408" r:id="rId6"/>
    <p:sldId id="353" r:id="rId7"/>
    <p:sldId id="355" r:id="rId8"/>
    <p:sldId id="390" r:id="rId9"/>
    <p:sldId id="416" r:id="rId10"/>
    <p:sldId id="374" r:id="rId11"/>
    <p:sldId id="391" r:id="rId12"/>
    <p:sldId id="378" r:id="rId13"/>
    <p:sldId id="392" r:id="rId14"/>
    <p:sldId id="393" r:id="rId15"/>
    <p:sldId id="377" r:id="rId16"/>
    <p:sldId id="359" r:id="rId17"/>
    <p:sldId id="356" r:id="rId18"/>
    <p:sldId id="379" r:id="rId19"/>
    <p:sldId id="380" r:id="rId20"/>
    <p:sldId id="381" r:id="rId21"/>
    <p:sldId id="384" r:id="rId22"/>
    <p:sldId id="383" r:id="rId23"/>
    <p:sldId id="382" r:id="rId24"/>
    <p:sldId id="431" r:id="rId25"/>
    <p:sldId id="417" r:id="rId26"/>
    <p:sldId id="424" r:id="rId27"/>
    <p:sldId id="427" r:id="rId28"/>
    <p:sldId id="426" r:id="rId29"/>
    <p:sldId id="351" r:id="rId30"/>
    <p:sldId id="410" r:id="rId31"/>
    <p:sldId id="357" r:id="rId32"/>
    <p:sldId id="360" r:id="rId33"/>
    <p:sldId id="409" r:id="rId34"/>
    <p:sldId id="398" r:id="rId35"/>
    <p:sldId id="399" r:id="rId36"/>
    <p:sldId id="400" r:id="rId37"/>
    <p:sldId id="401" r:id="rId38"/>
    <p:sldId id="419" r:id="rId39"/>
    <p:sldId id="403" r:id="rId40"/>
    <p:sldId id="405" r:id="rId41"/>
    <p:sldId id="404" r:id="rId42"/>
    <p:sldId id="421" r:id="rId43"/>
    <p:sldId id="406" r:id="rId44"/>
    <p:sldId id="407" r:id="rId45"/>
    <p:sldId id="413" r:id="rId46"/>
    <p:sldId id="429" r:id="rId47"/>
    <p:sldId id="435" r:id="rId48"/>
    <p:sldId id="433" r:id="rId49"/>
    <p:sldId id="434" r:id="rId50"/>
    <p:sldId id="436" r:id="rId51"/>
    <p:sldId id="438" r:id="rId5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lma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DA3CC"/>
    <a:srgbClr val="05376A"/>
    <a:srgbClr val="FFDBB7"/>
    <a:srgbClr val="FFCC99"/>
    <a:srgbClr val="FFCCCC"/>
    <a:srgbClr val="DDDDDD"/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4551" autoAdjust="0"/>
    <p:restoredTop sz="86456" autoAdjust="0"/>
  </p:normalViewPr>
  <p:slideViewPr>
    <p:cSldViewPr snapToGrid="0">
      <p:cViewPr>
        <p:scale>
          <a:sx n="66" d="100"/>
          <a:sy n="66" d="100"/>
        </p:scale>
        <p:origin x="-2416" y="-1328"/>
      </p:cViewPr>
      <p:guideLst>
        <p:guide orient="horz" pos="1008"/>
        <p:guide pos="528"/>
      </p:guideLst>
    </p:cSldViewPr>
  </p:slideViewPr>
  <p:outlineViewPr>
    <p:cViewPr>
      <p:scale>
        <a:sx n="33" d="100"/>
        <a:sy n="33" d="100"/>
      </p:scale>
      <p:origin x="0" y="3228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78" y="-67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commentAuthors" Target="commentAuthor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5" rIns="92772" bIns="46385" numCol="1" anchor="t" anchorCtr="0" compatLnSpc="1">
            <a:prstTxWarp prst="textNoShape">
              <a:avLst/>
            </a:prstTxWarp>
          </a:bodyPr>
          <a:lstStyle>
            <a:lvl1pPr defTabSz="889000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5" rIns="92772" bIns="46385" numCol="1" anchor="t" anchorCtr="0" compatLnSpc="1">
            <a:prstTxWarp prst="textNoShape">
              <a:avLst/>
            </a:prstTxWarp>
          </a:bodyPr>
          <a:lstStyle>
            <a:lvl1pPr algn="r" defTabSz="889000">
              <a:defRPr sz="1200"/>
            </a:lvl1pPr>
          </a:lstStyle>
          <a:p>
            <a:fld id="{89D53D5B-CA37-394C-9CAA-7CF560C4C9BE}" type="datetimeFigureOut">
              <a:rPr lang="en-US"/>
              <a:pPr/>
              <a:t>10/19/10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5" rIns="92772" bIns="46385" numCol="1" anchor="b" anchorCtr="0" compatLnSpc="1">
            <a:prstTxWarp prst="textNoShape">
              <a:avLst/>
            </a:prstTxWarp>
          </a:bodyPr>
          <a:lstStyle>
            <a:lvl1pPr defTabSz="889000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5" rIns="92772" bIns="46385" numCol="1" anchor="b" anchorCtr="0" compatLnSpc="1">
            <a:prstTxWarp prst="textNoShape">
              <a:avLst/>
            </a:prstTxWarp>
          </a:bodyPr>
          <a:lstStyle>
            <a:lvl1pPr algn="r" defTabSz="889000">
              <a:defRPr sz="1200"/>
            </a:lvl1pPr>
          </a:lstStyle>
          <a:p>
            <a:fld id="{48F05AD9-39BF-114C-ACEB-38D9410E0D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5" rIns="92772" bIns="46385" numCol="1" anchor="t" anchorCtr="0" compatLnSpc="1">
            <a:prstTxWarp prst="textNoShape">
              <a:avLst/>
            </a:prstTxWarp>
          </a:bodyPr>
          <a:lstStyle>
            <a:lvl1pPr defTabSz="889000"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5" rIns="92772" bIns="46385" numCol="1" anchor="t" anchorCtr="0" compatLnSpc="1">
            <a:prstTxWarp prst="textNoShape">
              <a:avLst/>
            </a:prstTxWarp>
          </a:bodyPr>
          <a:lstStyle>
            <a:lvl1pPr algn="r" defTabSz="889000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5" rIns="92772" bIns="46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5" rIns="92772" bIns="46385" numCol="1" anchor="b" anchorCtr="0" compatLnSpc="1">
            <a:prstTxWarp prst="textNoShape">
              <a:avLst/>
            </a:prstTxWarp>
          </a:bodyPr>
          <a:lstStyle>
            <a:lvl1pPr defTabSz="889000"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72" tIns="46385" rIns="92772" bIns="46385" numCol="1" anchor="b" anchorCtr="0" compatLnSpc="1">
            <a:prstTxWarp prst="textNoShape">
              <a:avLst/>
            </a:prstTxWarp>
          </a:bodyPr>
          <a:lstStyle>
            <a:lvl1pPr algn="r" defTabSz="889000">
              <a:defRPr sz="1200"/>
            </a:lvl1pPr>
          </a:lstStyle>
          <a:p>
            <a:fld id="{E9E18631-722A-7847-80BA-A67962B8B3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93" tIns="46397" rIns="92793" bIns="46397" anchor="b">
            <a:prstTxWarp prst="textNoShape">
              <a:avLst/>
            </a:prstTxWarp>
          </a:bodyPr>
          <a:lstStyle/>
          <a:p>
            <a:pPr algn="r" defTabSz="928688" eaLnBrk="0" hangingPunct="0"/>
            <a:fld id="{CDE7C351-0136-7543-A43F-68D23192953B}" type="slidenum">
              <a:rPr lang="en-US" sz="1200">
                <a:ea typeface="ＭＳ Ｐゴシック" charset="-128"/>
                <a:cs typeface="ＭＳ Ｐゴシック" charset="-128"/>
              </a:rPr>
              <a:pPr algn="r" defTabSz="928688" eaLnBrk="0" hangingPunct="0"/>
              <a:t>1</a:t>
            </a:fld>
            <a:endParaRPr lang="en-US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793" tIns="46397" rIns="92793" bIns="463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This is a screenshot of step 4 – calculate of the tool.  It displays the patient’s risk results in a box at the bottom of the page.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 This is a screenshot of the patient’s action plan produced by the tool.  It displays the patients risk results and tips for talking to your doctor.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 This is a screenshot of the provider interface of the tool where providers find the study patient.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This is a screenshot of BRCA Basics on the provider interface.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This is a screenshot of Beyond Basics on the provider tool.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 This is a screenshot of Sharing Results on the provider tool.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This is a screen shot of Additional resources on the provider interface.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This is screenshot of the provider printout which includes the patient’s risk results in numeric form.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This is a screenshot of the family history data in table format included in the provider printout.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Patient Sample not representative</a:t>
            </a:r>
          </a:p>
          <a:p>
            <a:r>
              <a:rPr lang="en-US"/>
              <a:t>90% white</a:t>
            </a:r>
          </a:p>
          <a:p>
            <a:r>
              <a:rPr lang="en-US"/>
              <a:t>81% married</a:t>
            </a:r>
          </a:p>
          <a:p>
            <a:r>
              <a:rPr lang="en-US"/>
              <a:t>68% had incomes of 100k or more</a:t>
            </a:r>
          </a:p>
          <a:p>
            <a:r>
              <a:rPr lang="en-US"/>
              <a:t>98% privately insured</a:t>
            </a:r>
          </a:p>
          <a:p>
            <a:r>
              <a:rPr lang="en-US"/>
              <a:t>Provider</a:t>
            </a:r>
          </a:p>
          <a:p>
            <a:r>
              <a:rPr lang="en-US"/>
              <a:t>Gender: 8 female, 1 male</a:t>
            </a:r>
          </a:p>
          <a:p>
            <a:r>
              <a:rPr lang="en-US"/>
              <a:t>Race: 9 white</a:t>
            </a:r>
          </a:p>
          <a:p>
            <a:r>
              <a:rPr lang="en-US"/>
              <a:t>Type of providers: 7 primary care, 1 internal medicine, 1 nurse practitioner</a:t>
            </a:r>
          </a:p>
          <a:p>
            <a:r>
              <a:rPr lang="en-US"/>
              <a:t>Length of time being provider:</a:t>
            </a:r>
          </a:p>
          <a:p>
            <a:pPr lvl="1"/>
            <a:r>
              <a:rPr lang="en-US"/>
              <a:t>1 less than 10 years</a:t>
            </a:r>
          </a:p>
          <a:p>
            <a:pPr lvl="1"/>
            <a:r>
              <a:rPr lang="en-US"/>
              <a:t>4 10-15 years</a:t>
            </a:r>
          </a:p>
          <a:p>
            <a:pPr lvl="1"/>
            <a:r>
              <a:rPr lang="en-US"/>
              <a:t>2 16-20 years</a:t>
            </a:r>
          </a:p>
          <a:p>
            <a:pPr lvl="1"/>
            <a:r>
              <a:rPr lang="en-US"/>
              <a:t>2 more than 20 years</a:t>
            </a:r>
          </a:p>
          <a:p>
            <a:r>
              <a:rPr lang="en-US"/>
              <a:t>Past use of decision aids: 5 yes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Alt:This is a screenshot of the login page for the tool.  Users login with a user name and password on the left side.  A welcome message appears in the center.  To the far right, is an icon that can be selected to launch a video that takes the user on a tour of the website.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 This is a screenshot of the patient tool’s introduction page that outlines the 6 steps of the tool:  Step 1: learn; Step 2: decide; Step 3: gather; Step  4: calculate; step 5: know; and step 6 plan.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 This is a screenshot of the patient tool, Step 2 Decide which displays a decision point where patients need to decide if they want to continue on to collect their family history.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 This is a screenshot of the patient tool, Step 3: Gather that provides patients instructions about the steps involved in gathering their family history.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This is a screenshot of patient tool that displays how users enter in their family members.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Alt:  This is a screenshot of the patient tool which displays how patients enter in their family members’ history of breast and ovarian cancer.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screenshot of the family tree that is produced by the tool.  It users male and female bathroom symbols, includes the relationship of the family member (e.g., brother) and their age.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AD876-FFC2-4F4E-92C6-2935B1693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F0614-87E6-7845-A97A-3777EF5E3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549116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91581A77-0F96-B843-AE6C-C05506F86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4E5C5-4D80-3D4E-A2D4-B48955DA9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F0C90-C7B3-D644-8EA6-C34693331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67E3F-C0A5-104B-B729-6861B11C3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99574-707F-9145-8378-EF989B407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39146-1D63-2040-A932-5CD87AB23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1719B-DDA6-2B43-AFB1-A05F0AFE5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6E270-5A75-9A40-933F-3A65F8C3B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B09AA-08D5-7944-91A7-E7AF83B20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6Front_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4911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fld id="{1993A245-82E0-8245-8F85-966C2A66198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8" descr="RTI_RGB_1i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789863" y="6138863"/>
            <a:ext cx="10493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19050">
            <a:solidFill>
              <a:srgbClr val="2857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—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pp1.unmc.edu/gencancer/" TargetMode="External"/><Relationship Id="rId4" Type="http://schemas.openxmlformats.org/officeDocument/2006/relationships/hyperlink" Target="http://www.northshore.org/genetics/mygenerations/" TargetMode="External"/><Relationship Id="rId5" Type="http://schemas.openxmlformats.org/officeDocument/2006/relationships/hyperlink" Target="https://familyhealthlink.osumc.edu/Notice.aspx" TargetMode="External"/><Relationship Id="rId6" Type="http://schemas.openxmlformats.org/officeDocument/2006/relationships/hyperlink" Target="http://www.brcagenscreen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2463" y="2832100"/>
            <a:ext cx="7772400" cy="1828800"/>
          </a:xfrm>
        </p:spPr>
        <p:txBody>
          <a:bodyPr/>
          <a:lstStyle/>
          <a:p>
            <a:pPr algn="ctr" eaLnBrk="1" hangingPunct="1">
              <a:spcAft>
                <a:spcPct val="300000"/>
              </a:spcAft>
            </a:pPr>
            <a:r>
              <a:rPr lang="en-US" b="1" dirty="0"/>
              <a:t>The </a:t>
            </a:r>
            <a:r>
              <a:rPr lang="en-US" b="1" i="1" dirty="0"/>
              <a:t>Cancer in the Family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Clinical Decision Support Tool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Linda </a:t>
            </a:r>
            <a:r>
              <a:rPr lang="en-US" sz="3200" dirty="0" err="1"/>
              <a:t>Squiers</a:t>
            </a:r>
            <a:r>
              <a:rPr lang="en-US" sz="3200" dirty="0"/>
              <a:t>, PhD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rgbClr val="05376A"/>
                </a:solidFill>
              </a:rPr>
              <a:t>Moderated by: </a:t>
            </a:r>
            <a:r>
              <a:rPr lang="en-US" sz="3200" dirty="0" err="1">
                <a:solidFill>
                  <a:srgbClr val="05376A"/>
                </a:solidFill>
              </a:rPr>
              <a:t>Gurvaneet</a:t>
            </a:r>
            <a:r>
              <a:rPr lang="en-US" sz="3200" dirty="0">
                <a:solidFill>
                  <a:srgbClr val="05376A"/>
                </a:solidFill>
              </a:rPr>
              <a:t> </a:t>
            </a:r>
            <a:r>
              <a:rPr lang="en-US" sz="3200" dirty="0" err="1">
                <a:solidFill>
                  <a:srgbClr val="05376A"/>
                </a:solidFill>
              </a:rPr>
              <a:t>Randhawa</a:t>
            </a:r>
            <a:r>
              <a:rPr lang="en-US" sz="3200" dirty="0">
                <a:solidFill>
                  <a:srgbClr val="05376A"/>
                </a:solidFill>
              </a:rPr>
              <a:t>, MD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dirty="0"/>
              <a:t>September 2010</a:t>
            </a:r>
          </a:p>
        </p:txBody>
      </p:sp>
      <p:sp>
        <p:nvSpPr>
          <p:cNvPr id="61443" name="Text Box 12"/>
          <p:cNvSpPr txBox="1">
            <a:spLocks noChangeArrowheads="1"/>
          </p:cNvSpPr>
          <p:nvPr/>
        </p:nvSpPr>
        <p:spPr bwMode="auto">
          <a:xfrm>
            <a:off x="228600" y="6310313"/>
            <a:ext cx="1600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6472A3"/>
                </a:solidFill>
                <a:ea typeface="ＭＳ Ｐゴシック" charset="-128"/>
                <a:cs typeface="ＭＳ Ｐゴシック" charset="-128"/>
              </a:rPr>
              <a:t>www.rti.org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Interface – Step 3: Gather</a:t>
            </a:r>
          </a:p>
        </p:txBody>
      </p: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3"/>
          <a:srcRect l="2177" t="16603" r="3534" b="3964"/>
          <a:stretch>
            <a:fillRect/>
          </a:stretch>
        </p:blipFill>
        <p:spPr bwMode="auto">
          <a:xfrm>
            <a:off x="0" y="1027113"/>
            <a:ext cx="9144000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Interface – Step 3: Gather</a:t>
            </a: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/>
          <a:srcRect l="2194" t="16304" r="3534" b="3964"/>
          <a:stretch>
            <a:fillRect/>
          </a:stretch>
        </p:blipFill>
        <p:spPr bwMode="auto">
          <a:xfrm>
            <a:off x="0" y="1003300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dirty="0"/>
              <a:t>Patient Interface – Step 3: Gather</a:t>
            </a: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/>
          <a:srcRect l="2177" t="16176" r="2194" b="5925"/>
          <a:stretch>
            <a:fillRect/>
          </a:stretch>
        </p:blipFill>
        <p:spPr bwMode="auto">
          <a:xfrm>
            <a:off x="0" y="1217613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dirty="0"/>
              <a:t>Patient Interface – Step 3: Gather</a:t>
            </a: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/>
          <a:srcRect l="1244" t="16454" r="3534" b="5775"/>
          <a:stretch>
            <a:fillRect/>
          </a:stretch>
        </p:blipFill>
        <p:spPr bwMode="auto">
          <a:xfrm>
            <a:off x="0" y="1158875"/>
            <a:ext cx="91440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dirty="0"/>
              <a:t>Patient Interface – Step 4: Calculate</a:t>
            </a:r>
          </a:p>
        </p:txBody>
      </p:sp>
      <p:pic>
        <p:nvPicPr>
          <p:cNvPr id="171013" name="Picture 5" descr="Step 5 know 4-2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4600"/>
            <a:ext cx="9144000" cy="561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0"/>
            <a:ext cx="7772400" cy="1066800"/>
          </a:xfrm>
        </p:spPr>
        <p:txBody>
          <a:bodyPr/>
          <a:lstStyle/>
          <a:p>
            <a:pPr algn="ctr"/>
            <a:r>
              <a:rPr lang="en-US" dirty="0"/>
              <a:t>Patient Interface – Action Plan</a:t>
            </a: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3"/>
          <a:srcRect l="3125" t="11833" r="3125" b="3793"/>
          <a:stretch>
            <a:fillRect/>
          </a:stretch>
        </p:blipFill>
        <p:spPr bwMode="auto">
          <a:xfrm>
            <a:off x="0" y="917575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Providers – Steps in Using the Tool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0C3357A3-6A0D-5D41-8412-054E29414A3F}" type="slidenum">
              <a:rPr lang="en-US" sz="1400"/>
              <a:pPr>
                <a:spcBef>
                  <a:spcPct val="50000"/>
                </a:spcBef>
              </a:pPr>
              <a:t>16</a:t>
            </a:fld>
            <a:endParaRPr lang="en-US" sz="1400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44475" y="1701800"/>
            <a:ext cx="2219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u="sng"/>
              <a:t>Explore Tool</a:t>
            </a:r>
            <a:r>
              <a:rPr lang="en-US" sz="1600" b="1"/>
              <a:t> </a:t>
            </a:r>
          </a:p>
          <a:p>
            <a:pPr>
              <a:buFontTx/>
              <a:buChar char="•"/>
            </a:pPr>
            <a:r>
              <a:rPr lang="en-US" sz="1600"/>
              <a:t> BRCA Basics </a:t>
            </a:r>
          </a:p>
          <a:p>
            <a:pPr>
              <a:buFontTx/>
              <a:buChar char="•"/>
            </a:pPr>
            <a:r>
              <a:rPr lang="en-US" sz="1600"/>
              <a:t> Beyond Basics</a:t>
            </a:r>
          </a:p>
          <a:p>
            <a:pPr>
              <a:buFontTx/>
              <a:buChar char="•"/>
            </a:pPr>
            <a:r>
              <a:rPr lang="en-US" sz="1600"/>
              <a:t> Sharing Risk Results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3105150" y="2517775"/>
            <a:ext cx="2968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09538" indent="-109538"/>
            <a:r>
              <a:rPr lang="en-US" sz="1600" b="1" u="sng"/>
              <a:t>See Study Patients</a:t>
            </a:r>
            <a:r>
              <a:rPr lang="en-US" sz="1600" b="1"/>
              <a:t> </a:t>
            </a:r>
          </a:p>
          <a:p>
            <a:pPr marL="109538" indent="-109538"/>
            <a:r>
              <a:rPr lang="en-US" sz="1400" i="1"/>
              <a:t>(Use Tool During Visit) </a:t>
            </a:r>
          </a:p>
          <a:p>
            <a:pPr marL="109538" indent="-109538">
              <a:buFontTx/>
              <a:buChar char="•"/>
            </a:pPr>
            <a:r>
              <a:rPr lang="en-US" sz="1600"/>
              <a:t>Review Family History</a:t>
            </a:r>
          </a:p>
          <a:p>
            <a:pPr marL="109538" indent="-109538">
              <a:buFontTx/>
              <a:buChar char="•"/>
            </a:pPr>
            <a:r>
              <a:rPr lang="en-US" sz="1600"/>
              <a:t>Review BRCA Risk</a:t>
            </a:r>
          </a:p>
          <a:p>
            <a:pPr marL="109538" indent="-109538">
              <a:buFontTx/>
              <a:buChar char="•"/>
            </a:pPr>
            <a:r>
              <a:rPr lang="en-US" sz="1600"/>
              <a:t>Review Screening Recommendations</a:t>
            </a:r>
          </a:p>
          <a:p>
            <a:pPr marL="109538" indent="-109538">
              <a:buFontTx/>
              <a:buChar char="•"/>
            </a:pPr>
            <a:r>
              <a:rPr lang="en-US" sz="1600"/>
              <a:t>Provide Genetic Counseling Referral (if appropriate)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6577013" y="4797425"/>
            <a:ext cx="21272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600" b="1" u="sng"/>
              <a:t>Complete Checklist</a:t>
            </a:r>
            <a:r>
              <a:rPr lang="en-US" sz="1600"/>
              <a:t> 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1600"/>
              <a:t> Each Patient Visit</a:t>
            </a:r>
          </a:p>
        </p:txBody>
      </p:sp>
      <p:cxnSp>
        <p:nvCxnSpPr>
          <p:cNvPr id="115744" name="AutoShape 32"/>
          <p:cNvCxnSpPr>
            <a:cxnSpLocks noChangeShapeType="1"/>
          </p:cNvCxnSpPr>
          <p:nvPr/>
        </p:nvCxnSpPr>
        <p:spPr bwMode="auto">
          <a:xfrm rot="16200000" flipH="1">
            <a:off x="1645444" y="2623344"/>
            <a:ext cx="800100" cy="1401762"/>
          </a:xfrm>
          <a:prstGeom prst="bentConnector2">
            <a:avLst/>
          </a:prstGeom>
          <a:noFill/>
          <a:ln w="57150">
            <a:solidFill>
              <a:srgbClr val="05376A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15745" name="AutoShape 33"/>
          <p:cNvCxnSpPr>
            <a:cxnSpLocks noChangeShapeType="1"/>
          </p:cNvCxnSpPr>
          <p:nvPr/>
        </p:nvCxnSpPr>
        <p:spPr bwMode="auto">
          <a:xfrm rot="16200000" flipH="1">
            <a:off x="5183982" y="4047331"/>
            <a:ext cx="647700" cy="1855787"/>
          </a:xfrm>
          <a:prstGeom prst="bentConnector2">
            <a:avLst/>
          </a:prstGeom>
          <a:noFill/>
          <a:ln w="57150">
            <a:solidFill>
              <a:srgbClr val="05376A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6192838" y="3379788"/>
            <a:ext cx="2695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Includes USPSTF cancer screening recommendations (e.g., Pap, cervical cancer)</a:t>
            </a:r>
          </a:p>
        </p:txBody>
      </p:sp>
      <p:sp>
        <p:nvSpPr>
          <p:cNvPr id="115747" name="AutoShape 35"/>
          <p:cNvSpPr>
            <a:spLocks noChangeArrowheads="1"/>
          </p:cNvSpPr>
          <p:nvPr/>
        </p:nvSpPr>
        <p:spPr bwMode="auto">
          <a:xfrm>
            <a:off x="5116513" y="3506788"/>
            <a:ext cx="1019175" cy="331787"/>
          </a:xfrm>
          <a:prstGeom prst="leftArrow">
            <a:avLst>
              <a:gd name="adj1" fmla="val 50000"/>
              <a:gd name="adj2" fmla="val 767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Provider Interface – Patient List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75A83802-1121-2441-8967-551F104BDFC5}" type="slidenum">
              <a:rPr lang="en-US" sz="1400"/>
              <a:pPr>
                <a:spcBef>
                  <a:spcPct val="50000"/>
                </a:spcBef>
              </a:pPr>
              <a:t>17</a:t>
            </a:fld>
            <a:endParaRPr lang="en-US" sz="1400"/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/>
          <a:srcRect l="2177" t="16176" r="3534" b="3964"/>
          <a:stretch>
            <a:fillRect/>
          </a:stretch>
        </p:blipFill>
        <p:spPr bwMode="auto">
          <a:xfrm>
            <a:off x="0" y="995363"/>
            <a:ext cx="9144000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Provider Interface – </a:t>
            </a:r>
            <a:r>
              <a:rPr lang="en-US" i="1" dirty="0"/>
              <a:t>BRCA Basics</a:t>
            </a:r>
            <a:endParaRPr lang="en-US" dirty="0"/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/>
          <a:srcRect l="2177" t="16176" r="3534" b="7468"/>
          <a:stretch>
            <a:fillRect/>
          </a:stretch>
        </p:blipFill>
        <p:spPr bwMode="auto">
          <a:xfrm>
            <a:off x="0" y="1252538"/>
            <a:ext cx="914400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Provider Interface – </a:t>
            </a:r>
            <a:r>
              <a:rPr lang="en-US" i="1" dirty="0"/>
              <a:t>Beyond Basics</a:t>
            </a: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 l="2081" t="16176" r="3534" b="7277"/>
          <a:stretch>
            <a:fillRect/>
          </a:stretch>
        </p:blipFill>
        <p:spPr bwMode="auto">
          <a:xfrm>
            <a:off x="0" y="1244600"/>
            <a:ext cx="9144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RTI Study Team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Robert </a:t>
            </a:r>
            <a:r>
              <a:rPr lang="en-US" dirty="0" err="1"/>
              <a:t>Furberg</a:t>
            </a:r>
            <a:r>
              <a:rPr lang="en-US" dirty="0"/>
              <a:t>, MBA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Lauren McCormack, PhD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Marjorie Margolis, BA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Roger Osborn, BS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Eric Peele, BA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Doug Rupert, MPH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Claudia Squire, MS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Janice </a:t>
            </a:r>
            <a:r>
              <a:rPr lang="en-US" dirty="0" err="1"/>
              <a:t>Tzeng</a:t>
            </a:r>
            <a:r>
              <a:rPr lang="en-US" dirty="0"/>
              <a:t>, MPH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 err="1"/>
              <a:t>Nedra</a:t>
            </a:r>
            <a:r>
              <a:rPr lang="en-US" dirty="0"/>
              <a:t> Whitehead, PhD, MS, CGC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/>
              <a:t>Sue West, PhD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Provider Interface – Sharing Results</a:t>
            </a:r>
          </a:p>
        </p:txBody>
      </p:sp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3"/>
          <a:srcRect l="2194" t="16176" r="3534" b="7466"/>
          <a:stretch>
            <a:fillRect/>
          </a:stretch>
        </p:blipFill>
        <p:spPr bwMode="auto">
          <a:xfrm>
            <a:off x="0" y="1250950"/>
            <a:ext cx="9144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Provider Interface – Additional Resources</a:t>
            </a: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/>
          <a:srcRect l="3125" t="16420" r="3125" b="4155"/>
          <a:stretch>
            <a:fillRect/>
          </a:stretch>
        </p:blipFill>
        <p:spPr bwMode="auto">
          <a:xfrm>
            <a:off x="0" y="1241425"/>
            <a:ext cx="9144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Provider Interface – Patient Risk Results</a:t>
            </a:r>
          </a:p>
        </p:txBody>
      </p:sp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3"/>
          <a:srcRect l="3125" t="21928" r="3125" b="3636"/>
          <a:stretch>
            <a:fillRect/>
          </a:stretch>
        </p:blipFill>
        <p:spPr bwMode="auto">
          <a:xfrm>
            <a:off x="0" y="1641475"/>
            <a:ext cx="9144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Provider Interface – Patient Risk Results</a:t>
            </a:r>
          </a:p>
        </p:txBody>
      </p:sp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3125" t="22516" r="3125" b="3793"/>
          <a:stretch>
            <a:fillRect/>
          </a:stretch>
        </p:blipFill>
        <p:spPr bwMode="auto">
          <a:xfrm>
            <a:off x="0" y="1668463"/>
            <a:ext cx="914400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Usability Testing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49375"/>
            <a:ext cx="3810000" cy="451802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	PATIENTS (n=8)</a:t>
            </a:r>
          </a:p>
          <a:p>
            <a:pPr>
              <a:buFontTx/>
              <a:buNone/>
            </a:pPr>
            <a:r>
              <a:rPr lang="en-US" sz="2000"/>
              <a:t>Education </a:t>
            </a:r>
          </a:p>
          <a:p>
            <a:pPr lvl="1">
              <a:buFont typeface="Wingdings" charset="2"/>
              <a:buChar char="§"/>
            </a:pPr>
            <a:r>
              <a:rPr lang="en-US" sz="1400"/>
              <a:t>4 high school graduates </a:t>
            </a:r>
          </a:p>
          <a:p>
            <a:pPr lvl="1">
              <a:buFont typeface="Wingdings" charset="2"/>
              <a:buChar char="§"/>
            </a:pPr>
            <a:r>
              <a:rPr lang="en-US" sz="1400"/>
              <a:t>3 some </a:t>
            </a:r>
            <a:r>
              <a:rPr lang="en-US" sz="1400"/>
              <a:t>college</a:t>
            </a:r>
            <a:r>
              <a:rPr lang="en-US" sz="1400" smtClean="0"/>
              <a:t> </a:t>
            </a:r>
            <a:endParaRPr lang="en-US" sz="1400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16038"/>
            <a:ext cx="3810000" cy="4551362"/>
          </a:xfrm>
        </p:spPr>
        <p:txBody>
          <a:bodyPr/>
          <a:lstStyle/>
          <a:p>
            <a:endParaRPr 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 of Formative Research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/>
              <a:t>Web-based tool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Patient-driven tool with step-by-step navigation</a:t>
            </a:r>
          </a:p>
          <a:p>
            <a:pPr>
              <a:lnSpc>
                <a:spcPct val="90000"/>
              </a:lnSpc>
            </a:pPr>
            <a:r>
              <a:rPr lang="en-US" sz="1200" i="1" dirty="0"/>
              <a:t>BRCA</a:t>
            </a:r>
            <a:r>
              <a:rPr lang="en-US" sz="1200" dirty="0"/>
              <a:t> risk vs. cancer risk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Family history collection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Family tree builder &amp; personalized, printable worksheet</a:t>
            </a:r>
          </a:p>
          <a:p>
            <a:pPr lvl="2">
              <a:lnSpc>
                <a:spcPct val="90000"/>
              </a:lnSpc>
            </a:pPr>
            <a:r>
              <a:rPr lang="en-US" sz="1200" dirty="0"/>
              <a:t>Only asks for required information: living/dead, age, breast cancer history, age at diagnosis, unilateral vs. bilateral, ovarian cancer history, age at diagnosis, removal of ovaries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Tips on discussing family history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Pedigree graphics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200" dirty="0"/>
              <a:t>Risk result display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Increased vs. not at increased risk patients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Patient action </a:t>
            </a:r>
            <a:r>
              <a:rPr lang="en-US" sz="1200" dirty="0" smtClean="0"/>
              <a:t>plan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1 college graduate </a:t>
            </a:r>
          </a:p>
          <a:p>
            <a:pPr>
              <a:buFontTx/>
              <a:buNone/>
            </a:pPr>
            <a:r>
              <a:rPr lang="en-US" sz="1200" dirty="0" smtClean="0"/>
              <a:t>Age 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3 were 18-34  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4 were 35-49  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1 was 50-64 </a:t>
            </a:r>
          </a:p>
          <a:p>
            <a:pPr lvl="1"/>
            <a:endParaRPr lang="en-US" sz="14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 smtClean="0"/>
              <a:t>Race  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3 African American 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4 White 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1 Asian</a:t>
            </a:r>
          </a:p>
          <a:p>
            <a:pPr>
              <a:buFontTx/>
              <a:buNone/>
            </a:pPr>
            <a:r>
              <a:rPr lang="en-US" sz="1200" dirty="0" smtClean="0"/>
              <a:t>5 had a family history of breast/ovarian cancer</a:t>
            </a:r>
          </a:p>
          <a:p>
            <a:pPr>
              <a:buNone/>
            </a:pPr>
            <a:endParaRPr lang="en-US" sz="1200" dirty="0" smtClean="0"/>
          </a:p>
          <a:p>
            <a:pPr>
              <a:buFontTx/>
              <a:buNone/>
            </a:pPr>
            <a:r>
              <a:rPr lang="en-US" sz="1200" dirty="0" smtClean="0"/>
              <a:t>		PROVIDERS (N=6)</a:t>
            </a:r>
          </a:p>
          <a:p>
            <a:r>
              <a:rPr lang="en-US" sz="1200" dirty="0" smtClean="0"/>
              <a:t>Providers sent link approximately 1 week before interview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Asked to review and complete a worksheet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Then interviewed by RTI interviewer</a:t>
            </a:r>
          </a:p>
          <a:p>
            <a:r>
              <a:rPr lang="en-US" sz="1200" dirty="0" smtClean="0"/>
              <a:t>Provider Type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2 preventive medicine residents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3 family medicine MD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1 OB-GYN</a:t>
            </a:r>
          </a:p>
          <a:p>
            <a:pPr lvl="1">
              <a:buFont typeface="Wingdings" charset="2"/>
              <a:buChar char="§"/>
            </a:pPr>
            <a:r>
              <a:rPr lang="en-US" sz="1200" dirty="0" smtClean="0"/>
              <a:t>5 females/1 male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Modifications to Patient Interface Based on Usability Testing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373188"/>
            <a:ext cx="8569325" cy="4725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Clarifying language about risk (mutations vs. cancer risk)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Security features (concerns about PHI)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Added </a:t>
            </a:r>
            <a:r>
              <a:rPr lang="en-US" sz="1800" dirty="0" err="1"/>
              <a:t>RTI’s</a:t>
            </a:r>
            <a:r>
              <a:rPr lang="en-US" sz="1800" dirty="0"/>
              <a:t> Privacy Policy at bottom of home page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Password protected accounts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Eliminate full names for cancer family history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Store data on </a:t>
            </a:r>
            <a:r>
              <a:rPr lang="en-US" sz="1800" dirty="0" err="1"/>
              <a:t>RTI’s</a:t>
            </a:r>
            <a:r>
              <a:rPr lang="en-US" sz="1800" dirty="0"/>
              <a:t> secure server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Provided clarifications on instructions on using the tool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Instructional tips throughout the tool, especially in introduction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Side bar navigation steps numbered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Step 3:  Gather - broken down into several sub-steps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Pedigree renamed </a:t>
            </a:r>
            <a:r>
              <a:rPr lang="en-US" sz="1800" i="1" dirty="0"/>
              <a:t>Family Tree</a:t>
            </a:r>
            <a:r>
              <a:rPr lang="en-US" sz="1800" dirty="0"/>
              <a:t> and </a:t>
            </a:r>
            <a:r>
              <a:rPr lang="en-US" sz="1800" i="1" dirty="0"/>
              <a:t>Health History</a:t>
            </a:r>
            <a:r>
              <a:rPr lang="en-US" sz="1800" dirty="0"/>
              <a:t> and modified with new symbols 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B1, B2 and O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Dropped age at diagnosis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Size of legend increased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Raised in Provider Usability Testing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Images (e.g., male mammography technician and physicians)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Content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Make more concise by using succinct, bulleted content collapsed beneath each subheading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Reorganize Beyond Basics and make less redundant with BRCA Basics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Identifying patients 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Patient username convention developed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Can sort alphabetically and by appointment date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Output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Made physician version of risk results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Use numeric risk and categorical risk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Include pedigree and table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PDF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Develop Visit Summary PDF (for future)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Take-a-Tour Video for Patient Tool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 develop a brief, persuasive, and engaging multimedia asset that effectively communicates the purpose of the tool, the importance of BRCA screening, and the estimated burden associated with the tool</a:t>
            </a:r>
          </a:p>
          <a:p>
            <a:r>
              <a:rPr lang="en-US" dirty="0"/>
              <a:t>7-8 minutes</a:t>
            </a:r>
          </a:p>
          <a:p>
            <a:r>
              <a:rPr lang="en-US" dirty="0"/>
              <a:t>Voice over narration</a:t>
            </a:r>
          </a:p>
          <a:p>
            <a:r>
              <a:rPr lang="en-US" dirty="0"/>
              <a:t>Native resolution in high definition, but delivered through Flash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09B8EE72-14F8-C448-B824-4E29C73EE8CD}" type="slidenum">
              <a:rPr lang="en-US" sz="1400"/>
              <a:pPr>
                <a:spcBef>
                  <a:spcPct val="50000"/>
                </a:spcBef>
              </a:pPr>
              <a:t>29</a:t>
            </a:fld>
            <a:endParaRPr lang="en-US" sz="1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961248"/>
            <a:ext cx="77724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Pilot Testing Overview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tool should…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85888"/>
            <a:ext cx="7772400" cy="4481512"/>
          </a:xfrm>
        </p:spPr>
        <p:txBody>
          <a:bodyPr/>
          <a:lstStyle/>
          <a:p>
            <a:pPr marL="381000" indent="-381000"/>
            <a:r>
              <a:rPr lang="en-US" sz="2000" dirty="0"/>
              <a:t>Be user-friendly and computerized </a:t>
            </a:r>
          </a:p>
          <a:p>
            <a:pPr marL="381000" indent="-381000"/>
            <a:r>
              <a:rPr lang="en-US" sz="2000" dirty="0"/>
              <a:t>Easily updated and maintained</a:t>
            </a:r>
          </a:p>
          <a:p>
            <a:pPr marL="381000" indent="-381000"/>
            <a:r>
              <a:rPr lang="en-US" sz="2000" dirty="0"/>
              <a:t>Capable of working on different IT platforms, systems, and architecture</a:t>
            </a:r>
          </a:p>
          <a:p>
            <a:pPr marL="381000" indent="-381000"/>
            <a:r>
              <a:rPr lang="en-US" sz="2000" dirty="0"/>
              <a:t>Empirically and accurately assess patients’ risk of BRCA mutations and provide results via cancer family history</a:t>
            </a:r>
          </a:p>
          <a:p>
            <a:pPr marL="381000" indent="-381000"/>
            <a:r>
              <a:rPr lang="en-US" sz="2000" dirty="0"/>
              <a:t>Encourage patient-provider communication</a:t>
            </a:r>
          </a:p>
          <a:p>
            <a:pPr marL="381000" indent="-381000"/>
            <a:r>
              <a:rPr lang="en-US" sz="2000" dirty="0"/>
              <a:t>Educate patients on HBOC, BRCA mutations, genetic counseling and BRCA testing</a:t>
            </a:r>
          </a:p>
          <a:p>
            <a:pPr marL="381000" indent="-381000"/>
            <a:r>
              <a:rPr lang="en-US" sz="2000" dirty="0"/>
              <a:t>Encourage patients to share cancer family history </a:t>
            </a:r>
          </a:p>
          <a:p>
            <a:pPr marL="381000" indent="-381000"/>
            <a:r>
              <a:rPr lang="en-US" sz="2000" dirty="0"/>
              <a:t>Educate providers risk for HBOC, including USPSTF  recommendations about referring patients for BRCA counseling and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Evaluation</a:t>
            </a:r>
          </a:p>
          <a:p>
            <a:pPr lvl="1"/>
            <a:r>
              <a:rPr lang="en-US" dirty="0"/>
              <a:t>Was the tool used as planned?</a:t>
            </a:r>
          </a:p>
          <a:p>
            <a:r>
              <a:rPr lang="en-US" dirty="0"/>
              <a:t>Outcome Evaluation</a:t>
            </a:r>
          </a:p>
          <a:p>
            <a:pPr lvl="1"/>
            <a:r>
              <a:rPr lang="en-US" dirty="0"/>
              <a:t>What are the potential effects of the tool on patients and providers?</a:t>
            </a:r>
          </a:p>
          <a:p>
            <a:r>
              <a:rPr lang="en-US" dirty="0"/>
              <a:t>Pilot Evaluation Procedures, Instruments, and Processes</a:t>
            </a:r>
          </a:p>
          <a:p>
            <a:pPr lvl="1"/>
            <a:r>
              <a:rPr lang="en-US" dirty="0"/>
              <a:t>How well did the evaluation protocol work?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Pilot Testing Overview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38288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Timeline</a:t>
            </a:r>
          </a:p>
          <a:p>
            <a:r>
              <a:rPr lang="en-US" dirty="0"/>
              <a:t>April – June 2010 (8 weeks)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b="1" dirty="0"/>
              <a:t>Clinical Sites</a:t>
            </a:r>
          </a:p>
          <a:p>
            <a:r>
              <a:rPr lang="en-US" dirty="0"/>
              <a:t>Baylor Health Care System (Dallas, TX)</a:t>
            </a:r>
          </a:p>
          <a:p>
            <a:r>
              <a:rPr lang="en-US" dirty="0"/>
              <a:t>Fairfax Family Practice (Fairfax, VA)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9C7B244C-DD54-4C4B-8519-966A33901A5E}" type="slidenum">
              <a:rPr lang="en-US" sz="1400"/>
              <a:pPr>
                <a:spcBef>
                  <a:spcPct val="50000"/>
                </a:spcBef>
              </a:pPr>
              <a:t>31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Pilot Testing Participants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38288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b="1" dirty="0"/>
              <a:t>Patient Participants</a:t>
            </a:r>
          </a:p>
          <a:p>
            <a:pPr>
              <a:lnSpc>
                <a:spcPct val="90000"/>
              </a:lnSpc>
            </a:pPr>
            <a:r>
              <a:rPr lang="en-US" dirty="0"/>
              <a:t>Women with scheduled annual exams</a:t>
            </a:r>
          </a:p>
          <a:p>
            <a:pPr>
              <a:lnSpc>
                <a:spcPct val="90000"/>
              </a:lnSpc>
            </a:pPr>
            <a:r>
              <a:rPr lang="en-US" dirty="0"/>
              <a:t>Age 21-60, English fluency</a:t>
            </a:r>
          </a:p>
          <a:p>
            <a:pPr>
              <a:lnSpc>
                <a:spcPct val="90000"/>
              </a:lnSpc>
            </a:pPr>
            <a:r>
              <a:rPr lang="en-US" dirty="0"/>
              <a:t>No personal cancer history</a:t>
            </a:r>
          </a:p>
          <a:p>
            <a:pPr>
              <a:lnSpc>
                <a:spcPct val="90000"/>
              </a:lnSpc>
            </a:pPr>
            <a:r>
              <a:rPr lang="en-US" dirty="0"/>
              <a:t>Residential access to computer / Web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600" b="1" dirty="0"/>
              <a:t>Provider Participants</a:t>
            </a:r>
          </a:p>
          <a:p>
            <a:pPr>
              <a:lnSpc>
                <a:spcPct val="90000"/>
              </a:lnSpc>
            </a:pPr>
            <a:r>
              <a:rPr lang="en-US" dirty="0"/>
              <a:t>Primary care provider</a:t>
            </a:r>
          </a:p>
          <a:p>
            <a:pPr>
              <a:lnSpc>
                <a:spcPct val="90000"/>
              </a:lnSpc>
            </a:pPr>
            <a:r>
              <a:rPr lang="en-US" dirty="0"/>
              <a:t>Scheduled to see patients during pilot</a:t>
            </a:r>
          </a:p>
          <a:p>
            <a:pPr>
              <a:lnSpc>
                <a:spcPct val="90000"/>
              </a:lnSpc>
            </a:pPr>
            <a:r>
              <a:rPr lang="en-US" dirty="0"/>
              <a:t>Number of providers involved varies by site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CD92E13D-6560-6642-B0E1-FBC91EA14BBE}" type="slidenum">
              <a:rPr lang="en-US" sz="1400"/>
              <a:pPr>
                <a:spcBef>
                  <a:spcPct val="50000"/>
                </a:spcBef>
              </a:pPr>
              <a:t>32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Study Sites</a:t>
            </a:r>
          </a:p>
        </p:txBody>
      </p:sp>
      <p:graphicFrame>
        <p:nvGraphicFramePr>
          <p:cNvPr id="194592" name="Group 32"/>
          <p:cNvGraphicFramePr>
            <a:graphicFrameLocks noGrp="1"/>
          </p:cNvGraphicFramePr>
          <p:nvPr>
            <p:ph type="tbl" idx="1"/>
          </p:nvPr>
        </p:nvGraphicFramePr>
        <p:xfrm>
          <a:off x="685800" y="1524000"/>
          <a:ext cx="7772400" cy="2274889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(n=9)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(n=48)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BHCS Garland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BHCS Southlake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Fairfax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682625" y="4259263"/>
            <a:ext cx="789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Patient and provider samples not representative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899C5CD1-48F5-7144-B6CD-0E183AC7F046}" type="slidenum">
              <a:rPr lang="en-US" sz="1400"/>
              <a:pPr>
                <a:spcBef>
                  <a:spcPct val="50000"/>
                </a:spcBef>
              </a:pPr>
              <a:t>34</a:t>
            </a:fld>
            <a:endParaRPr lang="en-US" sz="1400"/>
          </a:p>
        </p:txBody>
      </p:sp>
      <p:sp>
        <p:nvSpPr>
          <p:cNvPr id="178180" name="Rectangle 3"/>
          <p:cNvSpPr>
            <a:spLocks noChangeArrowheads="1"/>
          </p:cNvSpPr>
          <p:nvPr/>
        </p:nvSpPr>
        <p:spPr bwMode="auto">
          <a:xfrm>
            <a:off x="685800" y="1538288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endParaRPr lang="en-US" sz="2800"/>
          </a:p>
          <a:p>
            <a:pPr eaLnBrk="0" hangingPunct="0">
              <a:spcBef>
                <a:spcPct val="20000"/>
              </a:spcBef>
            </a:pPr>
            <a:r>
              <a:rPr lang="en-US" sz="2800"/>
              <a:t>Increased Risk (n=2)			  4.2%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/>
              <a:t>Not at Increased Risk (n=44)		91.6%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/>
              <a:t>Missing/Don’t Remember (n=2)	  4.2%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36504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Arial Narrow" charset="0"/>
              </a:rPr>
              <a:t>BRCA Risk Results (</a:t>
            </a:r>
            <a:r>
              <a:rPr lang="en-US" dirty="0" err="1" smtClean="0">
                <a:latin typeface="Arial Narrow" charset="0"/>
              </a:rPr>
              <a:t>n</a:t>
            </a:r>
            <a:r>
              <a:rPr lang="en-US" dirty="0" smtClean="0">
                <a:latin typeface="Arial Narrow" charset="0"/>
              </a:rPr>
              <a:t>=48)</a:t>
            </a:r>
            <a:br>
              <a:rPr lang="en-US" dirty="0" smtClean="0">
                <a:latin typeface="Arial Narrow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54EAFE95-F627-0E48-9C0E-19AACCCA0921}" type="slidenum">
              <a:rPr lang="en-US" sz="1400"/>
              <a:pPr>
                <a:spcBef>
                  <a:spcPct val="50000"/>
                </a:spcBef>
              </a:pPr>
              <a:t>35</a:t>
            </a:fld>
            <a:endParaRPr lang="en-US" sz="1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17260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Arial Narrow" charset="0"/>
              </a:rPr>
              <a:t>Perceived Accuracy and Satisfaction</a:t>
            </a:r>
            <a:br>
              <a:rPr lang="en-US" dirty="0" smtClean="0">
                <a:latin typeface="Arial Narrow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6559" y="1427781"/>
            <a:ext cx="7772400" cy="4343400"/>
          </a:xfrm>
        </p:spPr>
        <p:txBody>
          <a:bodyPr/>
          <a:lstStyle/>
          <a:p>
            <a:r>
              <a:rPr lang="en-US" b="1" dirty="0" smtClean="0"/>
              <a:t>Accuracy of Risk Results</a:t>
            </a:r>
          </a:p>
          <a:p>
            <a:r>
              <a:rPr lang="en-US" dirty="0" smtClean="0"/>
              <a:t>Very accurate (</a:t>
            </a:r>
            <a:r>
              <a:rPr lang="en-US" dirty="0" err="1" smtClean="0"/>
              <a:t>n</a:t>
            </a:r>
            <a:r>
              <a:rPr lang="en-US" dirty="0" smtClean="0"/>
              <a:t>=18)			37.5%</a:t>
            </a:r>
          </a:p>
          <a:p>
            <a:r>
              <a:rPr lang="en-US" dirty="0" smtClean="0"/>
              <a:t>Somewhat accurate (</a:t>
            </a:r>
            <a:r>
              <a:rPr lang="en-US" dirty="0" err="1" smtClean="0"/>
              <a:t>n</a:t>
            </a:r>
            <a:r>
              <a:rPr lang="en-US" dirty="0" smtClean="0"/>
              <a:t>=18)		37.5%</a:t>
            </a:r>
          </a:p>
          <a:p>
            <a:endParaRPr lang="en-US" dirty="0" smtClean="0"/>
          </a:p>
          <a:p>
            <a:r>
              <a:rPr lang="en-US" b="1" dirty="0" smtClean="0"/>
              <a:t>Satisfied with Decision to Learn Risk</a:t>
            </a:r>
          </a:p>
          <a:p>
            <a:r>
              <a:rPr lang="en-US" dirty="0" smtClean="0"/>
              <a:t>Very satisfied (</a:t>
            </a:r>
            <a:r>
              <a:rPr lang="en-US" dirty="0" err="1" smtClean="0"/>
              <a:t>n</a:t>
            </a:r>
            <a:r>
              <a:rPr lang="en-US" dirty="0" smtClean="0"/>
              <a:t>=27)			56.3%</a:t>
            </a:r>
          </a:p>
          <a:p>
            <a:r>
              <a:rPr lang="en-US" dirty="0" smtClean="0"/>
              <a:t>Somewhat satisfied (</a:t>
            </a:r>
            <a:r>
              <a:rPr lang="en-US" dirty="0" err="1" smtClean="0"/>
              <a:t>n</a:t>
            </a:r>
            <a:r>
              <a:rPr lang="en-US" dirty="0" smtClean="0"/>
              <a:t>=10)		20.8%</a:t>
            </a: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DE5EE57F-E894-CC49-9162-566118EB101C}" type="slidenum">
              <a:rPr lang="en-US" sz="1400"/>
              <a:pPr>
                <a:spcBef>
                  <a:spcPct val="50000"/>
                </a:spcBef>
              </a:pPr>
              <a:t>36</a:t>
            </a:fld>
            <a:endParaRPr lang="en-US" sz="1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Family History </a:t>
            </a:r>
            <a:r>
              <a:rPr lang="en-US" dirty="0" smtClean="0">
                <a:latin typeface="Arial Narrow" charset="0"/>
              </a:rPr>
              <a:t>Collection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4787" y="1389294"/>
            <a:ext cx="7772400" cy="434340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sz="2800" dirty="0" smtClean="0"/>
              <a:t>75% entered some or all family cancer history</a:t>
            </a:r>
          </a:p>
          <a:p>
            <a:pPr lvl="1">
              <a:buFontTx/>
              <a:buChar char="•"/>
            </a:pPr>
            <a:r>
              <a:rPr lang="en-US" sz="2800" dirty="0" smtClean="0"/>
              <a:t>71% said very easy or easy to enter 	history </a:t>
            </a:r>
          </a:p>
          <a:p>
            <a:pPr lvl="1">
              <a:buFontTx/>
              <a:buChar char="•"/>
            </a:pPr>
            <a:r>
              <a:rPr lang="en-US" sz="2800" dirty="0" smtClean="0"/>
              <a:t>75% found worksheet useful or very useful</a:t>
            </a:r>
          </a:p>
          <a:p>
            <a:pPr lvl="1">
              <a:buFontTx/>
              <a:buChar char="•"/>
            </a:pPr>
            <a:r>
              <a:rPr lang="en-US" sz="2800" dirty="0" smtClean="0"/>
              <a:t>73% printed results of risk assessment</a:t>
            </a:r>
          </a:p>
          <a:p>
            <a:pPr lvl="1">
              <a:buFontTx/>
              <a:buChar char="•"/>
            </a:pPr>
            <a:r>
              <a:rPr lang="en-US" sz="2800" dirty="0" smtClean="0"/>
              <a:t>65% brought printout to doctor’s visit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D9AE63CD-27C6-9049-9486-A44E153FBE49}" type="slidenum">
              <a:rPr lang="en-US" sz="1400"/>
              <a:pPr>
                <a:spcBef>
                  <a:spcPct val="50000"/>
                </a:spcBef>
              </a:pPr>
              <a:t>37</a:t>
            </a:fld>
            <a:endParaRPr lang="en-US" sz="1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21040"/>
            <a:ext cx="77724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Arial Narrow" charset="0"/>
              </a:rPr>
              <a:t>Percent of Patients that Rated Tool as Very Effective or </a:t>
            </a:r>
            <a:r>
              <a:rPr lang="en-US" dirty="0" smtClean="0">
                <a:latin typeface="Arial Narrow" charset="0"/>
              </a:rPr>
              <a:t>Effective</a:t>
            </a:r>
            <a:br>
              <a:rPr lang="en-US" dirty="0" smtClean="0">
                <a:latin typeface="Arial Narrow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7826" y="1447026"/>
            <a:ext cx="7772400" cy="4343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…in helping them understand…</a:t>
            </a:r>
          </a:p>
          <a:p>
            <a:endParaRPr lang="en-US" dirty="0" smtClean="0"/>
          </a:p>
          <a:p>
            <a:r>
              <a:rPr lang="en-US" dirty="0" smtClean="0"/>
              <a:t>  80% BRCA mutations</a:t>
            </a:r>
          </a:p>
          <a:p>
            <a:r>
              <a:rPr lang="en-US" dirty="0" smtClean="0"/>
              <a:t>  79% Advantages/disadvantages of learning </a:t>
            </a:r>
            <a:r>
              <a:rPr lang="en-US" dirty="0" smtClean="0"/>
              <a:t>risk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  70% Results of BRCA risk assessment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 79% Satisfied or very satisfied with tool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19606" name="Picture 4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3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54DAD6AE-F9A2-A14D-82CE-5E8375B1DBC7}" type="slidenum">
              <a:rPr lang="en-US" sz="1400"/>
              <a:pPr>
                <a:spcBef>
                  <a:spcPct val="50000"/>
                </a:spcBef>
              </a:pPr>
              <a:t>39</a:t>
            </a:fld>
            <a:endParaRPr lang="en-US" sz="1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95922"/>
            <a:ext cx="7772400" cy="838200"/>
          </a:xfrm>
        </p:spPr>
        <p:txBody>
          <a:bodyPr/>
          <a:lstStyle/>
          <a:p>
            <a:pPr algn="ctr"/>
            <a:r>
              <a:rPr lang="en-US" b="1" dirty="0" smtClean="0"/>
              <a:t>Provider Findings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Challenges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Motivation:  providers and patients</a:t>
            </a:r>
          </a:p>
          <a:p>
            <a:pPr lvl="1"/>
            <a:r>
              <a:rPr lang="en-US" dirty="0"/>
              <a:t>Provider priorities:  clinicians not trained in genetics, perceived risk, perceived benefit</a:t>
            </a:r>
          </a:p>
          <a:p>
            <a:r>
              <a:rPr lang="en-US" sz="2000" dirty="0"/>
              <a:t>Only a small minority of women will be at increased risk.  How can the tool help women who are not at increased risk for BRCA mutations?</a:t>
            </a:r>
          </a:p>
          <a:p>
            <a:r>
              <a:rPr lang="en-US" sz="2000" dirty="0"/>
              <a:t>Collecting family history</a:t>
            </a:r>
          </a:p>
          <a:p>
            <a:pPr lvl="1"/>
            <a:r>
              <a:rPr lang="en-US" dirty="0"/>
              <a:t>Providers and patients unsure about what a complete family history includes</a:t>
            </a:r>
          </a:p>
          <a:p>
            <a:pPr lvl="1"/>
            <a:r>
              <a:rPr lang="en-US" dirty="0"/>
              <a:t>Asking relatives about cancer history</a:t>
            </a:r>
          </a:p>
          <a:p>
            <a:pPr lvl="1"/>
            <a:r>
              <a:rPr lang="en-US" dirty="0"/>
              <a:t>Length of time to gather and enter cancer family history</a:t>
            </a:r>
          </a:p>
          <a:p>
            <a:r>
              <a:rPr lang="en-US" sz="2000" dirty="0"/>
              <a:t>Integration with </a:t>
            </a:r>
            <a:r>
              <a:rPr lang="en-US" sz="2000" dirty="0" err="1"/>
              <a:t>EMRs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F7293E5D-A291-7C49-9A82-289D32CF6D44}" type="slidenum">
              <a:rPr lang="en-US" sz="1400"/>
              <a:pPr>
                <a:spcBef>
                  <a:spcPct val="50000"/>
                </a:spcBef>
              </a:pPr>
              <a:t>40</a:t>
            </a:fld>
            <a:endParaRPr lang="en-US" sz="1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Educational </a:t>
            </a:r>
            <a:r>
              <a:rPr lang="en-US" dirty="0" smtClean="0">
                <a:latin typeface="Arial Narrow" charset="0"/>
              </a:rPr>
              <a:t>Module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5041" y="1447025"/>
            <a:ext cx="7772400" cy="4343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Quality of Information</a:t>
            </a:r>
          </a:p>
          <a:p>
            <a:pPr>
              <a:buNone/>
            </a:pPr>
            <a:r>
              <a:rPr lang="en-US" dirty="0" smtClean="0"/>
              <a:t>Extremely high				56%</a:t>
            </a:r>
          </a:p>
          <a:p>
            <a:pPr>
              <a:buNone/>
            </a:pPr>
            <a:r>
              <a:rPr lang="en-US" dirty="0" smtClean="0"/>
              <a:t>High						33%</a:t>
            </a:r>
          </a:p>
          <a:p>
            <a:pPr>
              <a:spcBef>
                <a:spcPct val="50000"/>
              </a:spcBef>
              <a:buNone/>
            </a:pPr>
            <a:r>
              <a:rPr lang="en-US" b="1" dirty="0" smtClean="0"/>
              <a:t>Made Me Feel More Confident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Strongly agree				56%</a:t>
            </a:r>
          </a:p>
          <a:p>
            <a:pPr>
              <a:buNone/>
            </a:pPr>
            <a:r>
              <a:rPr lang="en-US" dirty="0" smtClean="0"/>
              <a:t>Agree						44%</a:t>
            </a:r>
          </a:p>
          <a:p>
            <a:pPr>
              <a:spcBef>
                <a:spcPct val="50000"/>
              </a:spcBef>
              <a:buNone/>
            </a:pPr>
            <a:r>
              <a:rPr lang="en-US" b="1" dirty="0" smtClean="0"/>
              <a:t>Learned a Great Deal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Strongly agree				22%</a:t>
            </a:r>
          </a:p>
          <a:p>
            <a:pPr>
              <a:buNone/>
            </a:pPr>
            <a:r>
              <a:rPr lang="en-US" dirty="0" smtClean="0"/>
              <a:t>Agree						56%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C4F1BCED-98AF-F84B-A4EF-D095C2EDF3E9}" type="slidenum">
              <a:rPr lang="en-US" sz="1400"/>
              <a:pPr>
                <a:spcBef>
                  <a:spcPct val="50000"/>
                </a:spcBef>
              </a:pPr>
              <a:t>41</a:t>
            </a:fld>
            <a:endParaRPr lang="en-US" sz="1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Clinical Visit </a:t>
            </a:r>
            <a:r>
              <a:rPr lang="en-US" dirty="0" smtClean="0">
                <a:latin typeface="Arial Narrow" charset="0"/>
              </a:rPr>
              <a:t>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5040" y="1453346"/>
            <a:ext cx="7772400" cy="4343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Referrals Provided</a:t>
            </a:r>
          </a:p>
          <a:p>
            <a:pPr>
              <a:buNone/>
            </a:pPr>
            <a:r>
              <a:rPr lang="en-US" dirty="0" smtClean="0"/>
              <a:t>Genetic counseling				  4%</a:t>
            </a:r>
          </a:p>
          <a:p>
            <a:pPr>
              <a:buNone/>
            </a:pPr>
            <a:r>
              <a:rPr lang="en-US" dirty="0" smtClean="0"/>
              <a:t>Mammography				60%</a:t>
            </a:r>
          </a:p>
          <a:p>
            <a:pPr>
              <a:buNone/>
            </a:pPr>
            <a:r>
              <a:rPr lang="en-US" dirty="0" smtClean="0"/>
              <a:t>Pap test					44%</a:t>
            </a:r>
          </a:p>
          <a:p>
            <a:pPr>
              <a:spcBef>
                <a:spcPct val="70000"/>
              </a:spcBef>
              <a:buNone/>
            </a:pPr>
            <a:r>
              <a:rPr lang="en-US" b="1" dirty="0" smtClean="0"/>
              <a:t>Visit Activities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Reviewed patient’s family history		88%</a:t>
            </a:r>
          </a:p>
          <a:p>
            <a:pPr>
              <a:buNone/>
            </a:pPr>
            <a:r>
              <a:rPr lang="en-US" dirty="0" smtClean="0"/>
              <a:t>Updated patient’s family history		67%</a:t>
            </a:r>
          </a:p>
          <a:p>
            <a:pPr>
              <a:buNone/>
            </a:pPr>
            <a:r>
              <a:rPr lang="en-US" dirty="0" smtClean="0"/>
              <a:t>Explained risk result				88%</a:t>
            </a:r>
          </a:p>
          <a:p>
            <a:pPr>
              <a:buNone/>
            </a:pPr>
            <a:r>
              <a:rPr lang="en-US" dirty="0" smtClean="0"/>
              <a:t>Addressed questions about risk		83%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Provider Checklist Responses Following Visit with Patient (</a:t>
            </a:r>
            <a:r>
              <a:rPr lang="en-US" sz="3200" dirty="0" err="1"/>
              <a:t>n</a:t>
            </a:r>
            <a:r>
              <a:rPr lang="en-US" sz="3200" dirty="0"/>
              <a:t> = 9 providers for 48 patients) </a:t>
            </a:r>
          </a:p>
        </p:txBody>
      </p:sp>
      <p:graphicFrame>
        <p:nvGraphicFramePr>
          <p:cNvPr id="223280" name="Group 48"/>
          <p:cNvGraphicFramePr>
            <a:graphicFrameLocks noGrp="1"/>
          </p:cNvGraphicFramePr>
          <p:nvPr>
            <p:ph type="tbl" idx="1"/>
          </p:nvPr>
        </p:nvGraphicFramePr>
        <p:xfrm>
          <a:off x="630238" y="1524000"/>
          <a:ext cx="7883525" cy="4287838"/>
        </p:xfrm>
        <a:graphic>
          <a:graphicData uri="http://schemas.openxmlformats.org/drawingml/2006/table">
            <a:tbl>
              <a:tblPr/>
              <a:tblGrid>
                <a:gridCol w="6462712"/>
                <a:gridCol w="1420813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 did you use the tool to review this patient’s risk results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Before patient’s appointment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(33.3%)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During patient’s appointment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(45.8%)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Both before an during patient’s appointment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(8.3%)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 not use tool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(8.3%)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(4.2%)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DAC142BE-8325-034D-9A41-96DDF64379CE}" type="slidenum">
              <a:rPr lang="en-US" sz="1400"/>
              <a:pPr>
                <a:spcBef>
                  <a:spcPct val="50000"/>
                </a:spcBef>
              </a:pPr>
              <a:t>43</a:t>
            </a:fld>
            <a:endParaRPr lang="en-US" sz="1400"/>
          </a:p>
        </p:txBody>
      </p:sp>
      <p:graphicFrame>
        <p:nvGraphicFramePr>
          <p:cNvPr id="186372" name="Group 4"/>
          <p:cNvGraphicFramePr>
            <a:graphicFrameLocks noGrp="1"/>
          </p:cNvGraphicFramePr>
          <p:nvPr/>
        </p:nvGraphicFramePr>
        <p:xfrm>
          <a:off x="341313" y="1641475"/>
          <a:ext cx="8612187" cy="3221039"/>
        </p:xfrm>
        <a:graphic>
          <a:graphicData uri="http://schemas.openxmlformats.org/drawingml/2006/table">
            <a:tbl>
              <a:tblPr/>
              <a:tblGrid>
                <a:gridCol w="4962525"/>
                <a:gridCol w="1882775"/>
                <a:gridCol w="1766887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Ease of 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Baseline*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Post-Study*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 is clear and understandable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 will be easy to 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Trialability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properly try out tool before using it in practice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 will take too long to learn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Tool </a:t>
            </a:r>
            <a:r>
              <a:rPr lang="en-US" dirty="0" smtClean="0">
                <a:latin typeface="Arial Narrow" charset="0"/>
              </a:rPr>
              <a:t>Perceptions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705040" y="5180317"/>
            <a:ext cx="7772400" cy="515840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* Responses on a strongly agree (5) – strongly disagree (1) scale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55F1ADE2-75E9-434F-B863-96DF0BD9A4B2}" type="slidenum">
              <a:rPr lang="en-US" sz="1400"/>
              <a:pPr>
                <a:spcBef>
                  <a:spcPct val="50000"/>
                </a:spcBef>
              </a:pPr>
              <a:t>44</a:t>
            </a:fld>
            <a:endParaRPr lang="en-US" sz="1400"/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341313" y="1641475"/>
          <a:ext cx="8612187" cy="3770314"/>
        </p:xfrm>
        <a:graphic>
          <a:graphicData uri="http://schemas.openxmlformats.org/drawingml/2006/table">
            <a:tbl>
              <a:tblPr/>
              <a:tblGrid>
                <a:gridCol w="4962525"/>
                <a:gridCol w="1882775"/>
                <a:gridCol w="1766887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 of Care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Baseline*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Post-Study*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 will likely improve clinical care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 will be useful for patients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Workflow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 will allow me to accomplish tasks more quickly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 will fit well with way I like to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 will be compatible with workflow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Tool </a:t>
            </a:r>
            <a:r>
              <a:rPr lang="en-US" dirty="0" smtClean="0">
                <a:latin typeface="Arial Narrow" charset="0"/>
              </a:rPr>
              <a:t>Perceptions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762761" y="5497386"/>
            <a:ext cx="7772400" cy="506673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* Responses on a strongly agree (5) – strongly disagree (1) scale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and provider outcomes positive</a:t>
            </a:r>
          </a:p>
          <a:p>
            <a:r>
              <a:rPr lang="en-US" dirty="0"/>
              <a:t>Evaluation protocol worked well</a:t>
            </a:r>
          </a:p>
          <a:p>
            <a:pPr lvl="1"/>
            <a:r>
              <a:rPr lang="en-US" dirty="0"/>
              <a:t>Recruit challenging</a:t>
            </a:r>
          </a:p>
          <a:p>
            <a:pPr lvl="2"/>
            <a:r>
              <a:rPr lang="en-US" dirty="0"/>
              <a:t>Getting through to participants via phone was difficult</a:t>
            </a:r>
          </a:p>
          <a:p>
            <a:pPr lvl="1"/>
            <a:r>
              <a:rPr lang="en-US" dirty="0"/>
              <a:t>Email may help</a:t>
            </a:r>
          </a:p>
          <a:p>
            <a:r>
              <a:rPr lang="en-US" dirty="0"/>
              <a:t>No major redesign needed</a:t>
            </a:r>
          </a:p>
          <a:p>
            <a:pPr lvl="1"/>
            <a:r>
              <a:rPr lang="en-US" dirty="0"/>
              <a:t>Enhancements to printouts desired</a:t>
            </a:r>
          </a:p>
          <a:p>
            <a:pPr lvl="1"/>
            <a:r>
              <a:rPr lang="en-US" dirty="0"/>
              <a:t>Produce appointment summary for providers</a:t>
            </a:r>
          </a:p>
          <a:p>
            <a:pPr lvl="1"/>
            <a:r>
              <a:rPr lang="en-US" dirty="0"/>
              <a:t>Additional references and resources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Studies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Use a control or comparison group</a:t>
            </a:r>
          </a:p>
          <a:p>
            <a:pPr lvl="1"/>
            <a:r>
              <a:rPr lang="en-US" sz="1800" dirty="0"/>
              <a:t>Important to assess proportion of patients in primary care population at increased risk</a:t>
            </a:r>
          </a:p>
          <a:p>
            <a:pPr lvl="1"/>
            <a:r>
              <a:rPr lang="en-US" sz="1800" dirty="0"/>
              <a:t>High risk cutoff of 0.01 used.  We recommend 0.02 for future studies.  </a:t>
            </a:r>
          </a:p>
          <a:p>
            <a:r>
              <a:rPr lang="en-US" sz="2000" dirty="0"/>
              <a:t>Randomly select clinic sites</a:t>
            </a:r>
          </a:p>
          <a:p>
            <a:r>
              <a:rPr lang="en-US" sz="2000" dirty="0"/>
              <a:t>Ensure more representative patient and provider population</a:t>
            </a:r>
          </a:p>
          <a:p>
            <a:r>
              <a:rPr lang="en-US" sz="2000" dirty="0"/>
              <a:t>Alternate ways of using the tool</a:t>
            </a:r>
          </a:p>
          <a:p>
            <a:pPr lvl="1"/>
            <a:r>
              <a:rPr lang="en-US" sz="1800" dirty="0"/>
              <a:t>Providers could discuss results with patients by phone</a:t>
            </a:r>
          </a:p>
          <a:p>
            <a:pPr lvl="2"/>
            <a:r>
              <a:rPr lang="en-US" sz="1400" dirty="0"/>
              <a:t>Use different types of providers to discuss results (e.g., nurse)</a:t>
            </a:r>
          </a:p>
          <a:p>
            <a:pPr lvl="1"/>
            <a:r>
              <a:rPr lang="en-US" sz="1800" dirty="0"/>
              <a:t>Patient tool could be stand alone tool</a:t>
            </a:r>
          </a:p>
          <a:p>
            <a:pPr lvl="1"/>
            <a:r>
              <a:rPr lang="en-US" sz="1800" dirty="0"/>
              <a:t>Develop the current tool to transfer risk results to EMR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269116"/>
            <a:ext cx="7772400" cy="838200"/>
          </a:xfrm>
        </p:spPr>
        <p:txBody>
          <a:bodyPr/>
          <a:lstStyle/>
          <a:p>
            <a:pPr algn="ctr"/>
            <a:r>
              <a:rPr lang="en-US" b="1" dirty="0" smtClean="0"/>
              <a:t>For Discussion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Surgeon General’s </a:t>
            </a:r>
            <a:r>
              <a:rPr lang="en-US" i="1" dirty="0"/>
              <a:t>My Family Health Portrait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u="sng" dirty="0"/>
              <a:t>New version released 1/2009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Web-based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Family history can be downloaded to individual’s computer and shared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Standards based, customizable and open source allowing for use in </a:t>
            </a:r>
            <a:r>
              <a:rPr lang="en-US" sz="1800" dirty="0" err="1"/>
              <a:t>EHRs</a:t>
            </a:r>
            <a:r>
              <a:rPr lang="en-US" sz="1800" dirty="0"/>
              <a:t> or CDS’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Includes history for 15 common diseases and other to be added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800" dirty="0"/>
              <a:t>Now allows addition of family members beyond 1</a:t>
            </a:r>
            <a:r>
              <a:rPr lang="en-US" sz="1800" baseline="30000" dirty="0"/>
              <a:t>st</a:t>
            </a:r>
            <a:r>
              <a:rPr lang="en-US" sz="1800" dirty="0"/>
              <a:t> and 2</a:t>
            </a:r>
            <a:r>
              <a:rPr lang="en-US" sz="1800" baseline="30000" dirty="0"/>
              <a:t>nd</a:t>
            </a:r>
            <a:r>
              <a:rPr lang="en-US" sz="1800" dirty="0"/>
              <a:t> degree relatives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u="sng" dirty="0"/>
              <a:t>Limitations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Age at diagnosis is collected by age category rather than actual age which affects risk calculation in BRCAPRO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Does not ask if breast cancer was  unilateral or bilateral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Limited cognitive and usability testing prior to release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Available Interactive Tools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524000"/>
            <a:ext cx="8166100" cy="43434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b="1" dirty="0"/>
              <a:t>Interactive Cancer Family Tree</a:t>
            </a:r>
            <a:r>
              <a:rPr lang="en-US" dirty="0"/>
              <a:t>, University of Nebraska Medical Center:  </a:t>
            </a:r>
            <a:r>
              <a:rPr lang="en-US" dirty="0">
                <a:hlinkClick r:id="rId3"/>
              </a:rPr>
              <a:t>http://app1.unmc.edu/gencancer/</a:t>
            </a:r>
            <a:endParaRPr lang="en-US" dirty="0"/>
          </a:p>
          <a:p>
            <a:pPr>
              <a:spcAft>
                <a:spcPct val="20000"/>
              </a:spcAft>
            </a:pPr>
            <a:r>
              <a:rPr lang="en-US" b="1" dirty="0" err="1"/>
              <a:t>MyGenerations</a:t>
            </a:r>
            <a:r>
              <a:rPr lang="en-US" dirty="0"/>
              <a:t>, </a:t>
            </a:r>
            <a:r>
              <a:rPr lang="en-US" dirty="0" err="1"/>
              <a:t>NorthShore</a:t>
            </a:r>
            <a:r>
              <a:rPr lang="en-US" dirty="0"/>
              <a:t> University Health System’s Center for Medical Genetics, Illinois:  </a:t>
            </a:r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www.northshore.org/genetics/mygenerations</a:t>
            </a:r>
            <a:r>
              <a:rPr lang="en-US" dirty="0">
                <a:hlinkClick r:id="rId4"/>
              </a:rPr>
              <a:t>/</a:t>
            </a:r>
            <a:endParaRPr lang="en-US" dirty="0"/>
          </a:p>
          <a:p>
            <a:pPr>
              <a:spcAft>
                <a:spcPct val="20000"/>
              </a:spcAft>
            </a:pPr>
            <a:r>
              <a:rPr lang="en-US" b="1" dirty="0"/>
              <a:t>Family </a:t>
            </a:r>
            <a:r>
              <a:rPr lang="en-US" b="1" dirty="0" err="1"/>
              <a:t>HealthLink</a:t>
            </a:r>
            <a:r>
              <a:rPr lang="en-US" b="1" dirty="0"/>
              <a:t>,</a:t>
            </a:r>
            <a:r>
              <a:rPr lang="en-US" dirty="0"/>
              <a:t> The Ohio State University Medical Center: 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familyhealthlink.osumc.edu/Notice.aspx</a:t>
            </a:r>
            <a:endParaRPr lang="en-US" dirty="0"/>
          </a:p>
          <a:p>
            <a:pPr>
              <a:spcAft>
                <a:spcPct val="20000"/>
              </a:spcAft>
            </a:pPr>
            <a:r>
              <a:rPr lang="en-US" b="1" dirty="0"/>
              <a:t>Breast Cancer Genetics Referral Screening Tool</a:t>
            </a:r>
            <a:br>
              <a:rPr lang="en-US" b="1" dirty="0"/>
            </a:br>
            <a:r>
              <a:rPr lang="en-US" b="1" dirty="0"/>
              <a:t>(B-RST):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http://</a:t>
            </a:r>
            <a:r>
              <a:rPr lang="en-US" dirty="0" err="1">
                <a:hlinkClick r:id="rId6"/>
              </a:rPr>
              <a:t>www.brcagenscreen.org</a:t>
            </a:r>
            <a:r>
              <a:rPr lang="en-US" dirty="0">
                <a:hlinkClick r:id="rId6"/>
              </a:rPr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 descr="cancer_in_the_family_d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IT Development Projects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more thorough formative research </a:t>
            </a:r>
          </a:p>
          <a:p>
            <a:pPr lvl="1"/>
            <a:r>
              <a:rPr lang="en-US" dirty="0"/>
              <a:t>Interviews or focus groups with user groups</a:t>
            </a:r>
          </a:p>
          <a:p>
            <a:pPr lvl="1"/>
            <a:r>
              <a:rPr lang="en-US" dirty="0"/>
              <a:t>Cognitive testing of draft content</a:t>
            </a:r>
          </a:p>
          <a:p>
            <a:pPr lvl="1"/>
            <a:r>
              <a:rPr lang="en-US" dirty="0"/>
              <a:t>Multiple rounds of usability testing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Results from ITS Feasibility Assessment: EMR Integration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i="1" dirty="0"/>
              <a:t>Operating Systems and Internet Access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Practices have restricted access to many outside Web sites (especially those with video).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/>
              <a:t>Electronic Medical Records (</a:t>
            </a:r>
            <a:r>
              <a:rPr lang="en-US" sz="1800" i="1" dirty="0" err="1"/>
              <a:t>EMRs</a:t>
            </a:r>
            <a:r>
              <a:rPr lang="en-US" sz="1800" i="1" dirty="0"/>
              <a:t>)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err="1"/>
              <a:t>EMRs</a:t>
            </a:r>
            <a:r>
              <a:rPr lang="en-US" sz="1800" dirty="0"/>
              <a:t> cannot be linked to outside tools or systems to protect patient privacy without arduous review and approval.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Tool–EMR integration is strongly desired by physicians, who want to document patients’ </a:t>
            </a:r>
            <a:r>
              <a:rPr lang="en-US" sz="1800" i="1" dirty="0"/>
              <a:t>BRCA</a:t>
            </a:r>
            <a:r>
              <a:rPr lang="en-US" sz="1800" dirty="0"/>
              <a:t> risk results within existing medical records.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Patients cannot access their </a:t>
            </a:r>
            <a:r>
              <a:rPr lang="en-US" sz="1800" dirty="0" err="1"/>
              <a:t>EMRs</a:t>
            </a:r>
            <a:r>
              <a:rPr lang="en-US" sz="1800" dirty="0"/>
              <a:t> to view results or enter/update family history.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Test results and tool output cannot be sent directly to </a:t>
            </a:r>
            <a:r>
              <a:rPr lang="en-US" sz="1800" dirty="0" err="1"/>
              <a:t>EMRs</a:t>
            </a:r>
            <a:r>
              <a:rPr lang="en-US" sz="1800" dirty="0"/>
              <a:t>. However, staff can manually scan or save visual files into the system.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Physicians and practices are adverse to the time/cost of maintaining a tool themselves.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Patients – Steps in Using the Tool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8113" y="1635125"/>
            <a:ext cx="8512175" cy="4879975"/>
            <a:chOff x="138113" y="1635125"/>
            <a:chExt cx="8512175" cy="4879975"/>
          </a:xfrm>
        </p:grpSpPr>
        <p:sp>
          <p:nvSpPr>
            <p:cNvPr id="109572" name="Text Box 4"/>
            <p:cNvSpPr txBox="1">
              <a:spLocks noChangeArrowheads="1"/>
            </p:cNvSpPr>
            <p:nvPr/>
          </p:nvSpPr>
          <p:spPr bwMode="auto">
            <a:xfrm>
              <a:off x="233363" y="6210300"/>
              <a:ext cx="4079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fld id="{17D66545-F88E-2B47-8E11-B9633B2381B3}" type="slidenum">
                <a:rPr lang="en-US" sz="1400"/>
                <a:pPr>
                  <a:spcBef>
                    <a:spcPct val="50000"/>
                  </a:spcBef>
                </a:pPr>
                <a:t>6</a:t>
              </a:fld>
              <a:endParaRPr lang="en-US" sz="1400"/>
            </a:p>
          </p:txBody>
        </p:sp>
        <p:sp>
          <p:nvSpPr>
            <p:cNvPr id="109573" name="Text Box 5"/>
            <p:cNvSpPr txBox="1">
              <a:spLocks noChangeArrowheads="1"/>
            </p:cNvSpPr>
            <p:nvPr/>
          </p:nvSpPr>
          <p:spPr bwMode="auto">
            <a:xfrm>
              <a:off x="287338" y="1760538"/>
              <a:ext cx="1473200" cy="68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Tool Login</a:t>
              </a:r>
              <a:br>
                <a:rPr lang="en-US"/>
              </a:br>
              <a:r>
                <a:rPr lang="en-US"/>
                <a:t>(Home)</a:t>
              </a:r>
            </a:p>
          </p:txBody>
        </p:sp>
        <p:sp>
          <p:nvSpPr>
            <p:cNvPr id="109574" name="Text Box 6"/>
            <p:cNvSpPr txBox="1">
              <a:spLocks noChangeArrowheads="1"/>
            </p:cNvSpPr>
            <p:nvPr/>
          </p:nvSpPr>
          <p:spPr bwMode="auto">
            <a:xfrm>
              <a:off x="2154238" y="1755775"/>
              <a:ext cx="1624012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Step 1: Learn about HBOC and BRCA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4392613" y="1635125"/>
              <a:ext cx="1981200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Step 2: Decide Whether to Gather Family History &amp; Learn Risk</a:t>
              </a:r>
            </a:p>
          </p:txBody>
        </p:sp>
        <p:sp>
          <p:nvSpPr>
            <p:cNvPr id="109576" name="Text Box 8"/>
            <p:cNvSpPr txBox="1">
              <a:spLocks noChangeArrowheads="1"/>
            </p:cNvSpPr>
            <p:nvPr/>
          </p:nvSpPr>
          <p:spPr bwMode="auto">
            <a:xfrm>
              <a:off x="6856413" y="1757363"/>
              <a:ext cx="1746250" cy="8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Step 3: Collect Family History</a:t>
              </a:r>
            </a:p>
          </p:txBody>
        </p:sp>
        <p:sp>
          <p:nvSpPr>
            <p:cNvPr id="109577" name="Text Box 9"/>
            <p:cNvSpPr txBox="1">
              <a:spLocks noChangeArrowheads="1"/>
            </p:cNvSpPr>
            <p:nvPr/>
          </p:nvSpPr>
          <p:spPr bwMode="auto">
            <a:xfrm>
              <a:off x="138113" y="3983038"/>
              <a:ext cx="17462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Step 4: Calculate BRCA Risk</a:t>
              </a:r>
            </a:p>
          </p:txBody>
        </p:sp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2260600" y="3992563"/>
              <a:ext cx="147320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Step 5: Understand Risk</a:t>
              </a:r>
            </a:p>
          </p:txBody>
        </p:sp>
        <p:sp>
          <p:nvSpPr>
            <p:cNvPr id="109579" name="Text Box 11"/>
            <p:cNvSpPr txBox="1">
              <a:spLocks noChangeArrowheads="1"/>
            </p:cNvSpPr>
            <p:nvPr/>
          </p:nvSpPr>
          <p:spPr bwMode="auto">
            <a:xfrm>
              <a:off x="4597400" y="3981450"/>
              <a:ext cx="1473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Step 6: Action Plan</a:t>
              </a:r>
            </a:p>
          </p:txBody>
        </p:sp>
        <p:sp>
          <p:nvSpPr>
            <p:cNvPr id="109580" name="Text Box 12"/>
            <p:cNvSpPr txBox="1">
              <a:spLocks noChangeArrowheads="1"/>
            </p:cNvSpPr>
            <p:nvPr/>
          </p:nvSpPr>
          <p:spPr bwMode="auto">
            <a:xfrm>
              <a:off x="6904038" y="4008438"/>
              <a:ext cx="174625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u="sng"/>
                <a:t>Clinic Visit</a:t>
              </a:r>
              <a:r>
                <a:rPr lang="en-US"/>
                <a:t> Review Risk with Provider</a:t>
              </a: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auto">
            <a:xfrm>
              <a:off x="1677988" y="2047875"/>
              <a:ext cx="519112" cy="163513"/>
            </a:xfrm>
            <a:prstGeom prst="rightArrow">
              <a:avLst>
                <a:gd name="adj1" fmla="val 50000"/>
                <a:gd name="adj2" fmla="val 7936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2" name="AutoShape 14"/>
            <p:cNvSpPr>
              <a:spLocks noChangeArrowheads="1"/>
            </p:cNvSpPr>
            <p:nvPr/>
          </p:nvSpPr>
          <p:spPr bwMode="auto">
            <a:xfrm>
              <a:off x="6411913" y="2057400"/>
              <a:ext cx="519112" cy="163513"/>
            </a:xfrm>
            <a:prstGeom prst="rightArrow">
              <a:avLst>
                <a:gd name="adj1" fmla="val 50000"/>
                <a:gd name="adj2" fmla="val 7936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3" name="AutoShape 15"/>
            <p:cNvSpPr>
              <a:spLocks noChangeArrowheads="1"/>
            </p:cNvSpPr>
            <p:nvPr/>
          </p:nvSpPr>
          <p:spPr bwMode="auto">
            <a:xfrm>
              <a:off x="3859213" y="2057400"/>
              <a:ext cx="520700" cy="163513"/>
            </a:xfrm>
            <a:prstGeom prst="rightArrow">
              <a:avLst>
                <a:gd name="adj1" fmla="val 50000"/>
                <a:gd name="adj2" fmla="val 7961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4" name="AutoShape 16"/>
            <p:cNvSpPr>
              <a:spLocks noChangeArrowheads="1"/>
            </p:cNvSpPr>
            <p:nvPr/>
          </p:nvSpPr>
          <p:spPr bwMode="auto">
            <a:xfrm>
              <a:off x="1687513" y="4327525"/>
              <a:ext cx="520700" cy="163513"/>
            </a:xfrm>
            <a:prstGeom prst="rightArrow">
              <a:avLst>
                <a:gd name="adj1" fmla="val 50000"/>
                <a:gd name="adj2" fmla="val 7961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5" name="AutoShape 17"/>
            <p:cNvSpPr>
              <a:spLocks noChangeArrowheads="1"/>
            </p:cNvSpPr>
            <p:nvPr/>
          </p:nvSpPr>
          <p:spPr bwMode="auto">
            <a:xfrm>
              <a:off x="6326188" y="4322763"/>
              <a:ext cx="519112" cy="163512"/>
            </a:xfrm>
            <a:prstGeom prst="rightArrow">
              <a:avLst>
                <a:gd name="adj1" fmla="val 50000"/>
                <a:gd name="adj2" fmla="val 7936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6" name="AutoShape 18"/>
            <p:cNvSpPr>
              <a:spLocks noChangeArrowheads="1"/>
            </p:cNvSpPr>
            <p:nvPr/>
          </p:nvSpPr>
          <p:spPr bwMode="auto">
            <a:xfrm>
              <a:off x="3884613" y="4322763"/>
              <a:ext cx="517525" cy="163512"/>
            </a:xfrm>
            <a:prstGeom prst="rightArrow">
              <a:avLst>
                <a:gd name="adj1" fmla="val 50000"/>
                <a:gd name="adj2" fmla="val 7912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8" name="AutoShape 20"/>
            <p:cNvSpPr>
              <a:spLocks noChangeArrowheads="1"/>
            </p:cNvSpPr>
            <p:nvPr/>
          </p:nvSpPr>
          <p:spPr bwMode="auto">
            <a:xfrm rot="5400000">
              <a:off x="819944" y="3474244"/>
              <a:ext cx="492125" cy="163513"/>
            </a:xfrm>
            <a:prstGeom prst="rightArrow">
              <a:avLst>
                <a:gd name="adj1" fmla="val 50000"/>
                <a:gd name="adj2" fmla="val 7524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89" name="Rectangle 21"/>
            <p:cNvSpPr>
              <a:spLocks noChangeArrowheads="1"/>
            </p:cNvSpPr>
            <p:nvPr/>
          </p:nvSpPr>
          <p:spPr bwMode="auto">
            <a:xfrm>
              <a:off x="7691438" y="2446338"/>
              <a:ext cx="92075" cy="8397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90" name="Rectangle 22"/>
            <p:cNvSpPr>
              <a:spLocks noChangeArrowheads="1"/>
            </p:cNvSpPr>
            <p:nvPr/>
          </p:nvSpPr>
          <p:spPr bwMode="auto">
            <a:xfrm>
              <a:off x="996950" y="3243263"/>
              <a:ext cx="6729413" cy="889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Login Screen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BBECD3E1-D895-C84C-B5D3-F617D367B743}" type="slidenum">
              <a:rPr lang="en-US" sz="1400"/>
              <a:pPr>
                <a:spcBef>
                  <a:spcPct val="50000"/>
                </a:spcBef>
              </a:pPr>
              <a:t>7</a:t>
            </a:fld>
            <a:endParaRPr lang="en-US" sz="1400"/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3"/>
          <a:srcRect l="2081" t="16176" r="3534" b="3964"/>
          <a:stretch>
            <a:fillRect/>
          </a:stretch>
        </p:blipFill>
        <p:spPr bwMode="auto">
          <a:xfrm>
            <a:off x="0" y="1001713"/>
            <a:ext cx="9144000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Patient Interface – Introduction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233363" y="62103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7D619BCC-D2C5-6C42-BB62-A5A18B8E6E7D}" type="slidenum">
              <a:rPr lang="en-US" sz="1400"/>
              <a:pPr>
                <a:spcBef>
                  <a:spcPct val="50000"/>
                </a:spcBef>
              </a:pPr>
              <a:t>8</a:t>
            </a:fld>
            <a:endParaRPr lang="en-US" sz="1400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/>
          <a:srcRect l="1646" t="16454" r="3534" b="3964"/>
          <a:stretch>
            <a:fillRect/>
          </a:stretch>
        </p:blipFill>
        <p:spPr bwMode="auto">
          <a:xfrm>
            <a:off x="0" y="1019175"/>
            <a:ext cx="9144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St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2375"/>
            <a:ext cx="91440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5" descr="Step2_Decision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500"/>
            <a:ext cx="5372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Narrow" charset="0"/>
              </a:rPr>
              <a:t>Patient Interface – Step 2: Decide</a:t>
            </a:r>
            <a:br>
              <a:rPr lang="en-US" dirty="0" smtClean="0">
                <a:latin typeface="Arial Narrow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5376A"/>
      </a:accent2>
      <a:accent3>
        <a:srgbClr val="FFFFFF"/>
      </a:accent3>
      <a:accent4>
        <a:srgbClr val="000000"/>
      </a:accent4>
      <a:accent5>
        <a:srgbClr val="DAEDEF"/>
      </a:accent5>
      <a:accent6>
        <a:srgbClr val="04315F"/>
      </a:accent6>
      <a:hlink>
        <a:srgbClr val="235690"/>
      </a:hlink>
      <a:folHlink>
        <a:srgbClr val="C7834E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18162</TotalTime>
  <Words>2630</Words>
  <Application>Microsoft Macintosh PowerPoint</Application>
  <PresentationFormat>On-screen Show (4:3)</PresentationFormat>
  <Paragraphs>387</Paragraphs>
  <Slides>51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Narrow</vt:lpstr>
      <vt:lpstr>ＭＳ Ｐゴシック</vt:lpstr>
      <vt:lpstr>Wingdings</vt:lpstr>
      <vt:lpstr>Blank Presentation</vt:lpstr>
      <vt:lpstr>The Cancer in the Family Clinical Decision Support Tool  Linda Squiers, PhD  Moderated by: Gurvaneet Randhawa, MD   September 2010</vt:lpstr>
      <vt:lpstr>RTI Study Team</vt:lpstr>
      <vt:lpstr>The tool should…</vt:lpstr>
      <vt:lpstr>Development Challenges </vt:lpstr>
      <vt:lpstr>Slide 5</vt:lpstr>
      <vt:lpstr>Patients – Steps in Using the Tool</vt:lpstr>
      <vt:lpstr>Login Screen</vt:lpstr>
      <vt:lpstr>Patient Interface – Introduction</vt:lpstr>
      <vt:lpstr>Patient Interface – Step 2: Decide </vt:lpstr>
      <vt:lpstr>Patient Interface – Step 3: Gather</vt:lpstr>
      <vt:lpstr>Patient Interface – Step 3: Gather</vt:lpstr>
      <vt:lpstr>Patient Interface – Step 3: Gather</vt:lpstr>
      <vt:lpstr>Patient Interface – Step 3: Gather</vt:lpstr>
      <vt:lpstr>Patient Interface – Step 4: Calculate</vt:lpstr>
      <vt:lpstr>Patient Interface – Action Plan</vt:lpstr>
      <vt:lpstr>Providers – Steps in Using the Tool</vt:lpstr>
      <vt:lpstr>Provider Interface – Patient List</vt:lpstr>
      <vt:lpstr>Provider Interface – BRCA Basics</vt:lpstr>
      <vt:lpstr>Provider Interface – Beyond Basics</vt:lpstr>
      <vt:lpstr>Provider Interface – Sharing Results</vt:lpstr>
      <vt:lpstr>Provider Interface – Additional Resources</vt:lpstr>
      <vt:lpstr>Provider Interface – Patient Risk Results</vt:lpstr>
      <vt:lpstr>Provider Interface – Patient Risk Results</vt:lpstr>
      <vt:lpstr>Usability Testing  </vt:lpstr>
      <vt:lpstr>Results of Formative Research</vt:lpstr>
      <vt:lpstr>Modifications to Patient Interface Based on Usability Testing</vt:lpstr>
      <vt:lpstr>Issues Raised in Provider Usability Testing</vt:lpstr>
      <vt:lpstr>Take-a-Tour Video for Patient Tool</vt:lpstr>
      <vt:lpstr>Pilot Testing Overview </vt:lpstr>
      <vt:lpstr>Evaluation</vt:lpstr>
      <vt:lpstr>Pilot Testing Overview</vt:lpstr>
      <vt:lpstr>Pilot Testing Participants</vt:lpstr>
      <vt:lpstr>Pilot Study Sites</vt:lpstr>
      <vt:lpstr>BRCA Risk Results (n=48) </vt:lpstr>
      <vt:lpstr>Perceived Accuracy and Satisfaction </vt:lpstr>
      <vt:lpstr>Family History Collection</vt:lpstr>
      <vt:lpstr>Percent of Patients that Rated Tool as Very Effective or Effective </vt:lpstr>
      <vt:lpstr>  70% Results of BRCA risk assessment   79% Satisfied or very satisfied with tool </vt:lpstr>
      <vt:lpstr>Provider Findings </vt:lpstr>
      <vt:lpstr>Educational Module</vt:lpstr>
      <vt:lpstr>Clinical Visit Activities</vt:lpstr>
      <vt:lpstr>Provider Checklist Responses Following Visit with Patient (n = 9 providers for 48 patients) </vt:lpstr>
      <vt:lpstr>Tool Perceptions</vt:lpstr>
      <vt:lpstr>Tool Perceptions</vt:lpstr>
      <vt:lpstr>Conclusions</vt:lpstr>
      <vt:lpstr>Future Studies</vt:lpstr>
      <vt:lpstr>For Discussion </vt:lpstr>
      <vt:lpstr>Surgeon General’s My Family Health Portrait</vt:lpstr>
      <vt:lpstr>Other Available Interactive Tools </vt:lpstr>
      <vt:lpstr>Future IT Development Projects</vt:lpstr>
      <vt:lpstr>Results from ITS Feasibility Assessment: EMR Integration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Interviews</dc:title>
  <dc:creator>ktreiman</dc:creator>
  <cp:lastModifiedBy>Graham</cp:lastModifiedBy>
  <cp:revision>414</cp:revision>
  <dcterms:created xsi:type="dcterms:W3CDTF">2010-10-19T15:20:05Z</dcterms:created>
  <dcterms:modified xsi:type="dcterms:W3CDTF">2010-10-19T18:33:21Z</dcterms:modified>
</cp:coreProperties>
</file>