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1.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notesSlides/notesSlide24.xml" ContentType="application/vnd.openxmlformats-officedocument.presentationml.notesSlide+xml"/>
  <Override PartName="/ppt/charts/chart2.xml" ContentType="application/vnd.openxmlformats-officedocument.drawingml.chart+xml"/>
  <Override PartName="/ppt/notesSlides/notesSlide25.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56" r:id="rId2"/>
    <p:sldId id="257" r:id="rId3"/>
    <p:sldId id="320" r:id="rId4"/>
    <p:sldId id="336" r:id="rId5"/>
    <p:sldId id="331" r:id="rId6"/>
    <p:sldId id="353" r:id="rId7"/>
    <p:sldId id="324" r:id="rId8"/>
    <p:sldId id="278" r:id="rId9"/>
    <p:sldId id="264" r:id="rId10"/>
    <p:sldId id="271" r:id="rId11"/>
    <p:sldId id="272" r:id="rId12"/>
    <p:sldId id="280" r:id="rId13"/>
    <p:sldId id="281" r:id="rId14"/>
    <p:sldId id="305" r:id="rId15"/>
    <p:sldId id="283" r:id="rId16"/>
    <p:sldId id="284" r:id="rId17"/>
    <p:sldId id="306" r:id="rId18"/>
    <p:sldId id="286" r:id="rId19"/>
    <p:sldId id="308" r:id="rId20"/>
    <p:sldId id="332" r:id="rId21"/>
    <p:sldId id="334" r:id="rId22"/>
    <p:sldId id="298" r:id="rId23"/>
    <p:sldId id="373" r:id="rId24"/>
    <p:sldId id="374" r:id="rId25"/>
    <p:sldId id="375" r:id="rId26"/>
    <p:sldId id="299" r:id="rId27"/>
    <p:sldId id="362" r:id="rId28"/>
    <p:sldId id="343" r:id="rId29"/>
    <p:sldId id="296" r:id="rId30"/>
    <p:sldId id="338" r:id="rId31"/>
    <p:sldId id="360" r:id="rId32"/>
    <p:sldId id="318" r:id="rId33"/>
    <p:sldId id="282" r:id="rId3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8"/>
    <a:srgbClr val="FFFFCC"/>
    <a:srgbClr val="FFFF66"/>
    <a:srgbClr val="336699"/>
    <a:srgbClr val="3333CC"/>
    <a:srgbClr val="CCFF99"/>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4" autoAdjust="0"/>
    <p:restoredTop sz="86374" autoAdjust="0"/>
  </p:normalViewPr>
  <p:slideViewPr>
    <p:cSldViewPr>
      <p:cViewPr>
        <p:scale>
          <a:sx n="90" d="100"/>
          <a:sy n="90" d="100"/>
        </p:scale>
        <p:origin x="-1280" y="-9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0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mdc-nas\champ\ECC\DATA\ECC%20WORKING%20DATA%20FILES\CLEAN%20DATA\FROM%20ALEX\Graphs%20Rehosp&amp;LOS%20With%20and%20Without%20Outliers%200520201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mdc-nas\champ\ECC\DATA\ECC%20WORKING%20DATA%20FILES\CLEAN%20DATA\FROM%20ALEX\Graphs%20Rehosp&amp;LOS%20With%20and%20Without%20Outliers%20052020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'[Graphs Rehosp&amp;LOS With and Without Outliers 05202011.xlsx]Rehosp Ph1&amp;2 1v35 No Outliers'!$C$1</c:f>
              <c:strCache>
                <c:ptCount val="1"/>
                <c:pt idx="0">
                  <c:v>APN</c:v>
                </c:pt>
              </c:strCache>
            </c:strRef>
          </c:tx>
          <c:cat>
            <c:numRef>
              <c:f>'[Graphs Rehosp&amp;LOS With and Without Outliers 05202011.xlsx]Rehosp Ph1&amp;2 1v35 No Outliers'!$B$2:$B$7</c:f>
              <c:numCache>
                <c:formatCode>General</c:formatCode>
                <c:ptCount val="6"/>
                <c:pt idx="0">
                  <c:v>30.0</c:v>
                </c:pt>
                <c:pt idx="1">
                  <c:v>60.0</c:v>
                </c:pt>
                <c:pt idx="2">
                  <c:v>90.0</c:v>
                </c:pt>
                <c:pt idx="3">
                  <c:v>120.0</c:v>
                </c:pt>
                <c:pt idx="4">
                  <c:v>150.0</c:v>
                </c:pt>
                <c:pt idx="5">
                  <c:v>180.0</c:v>
                </c:pt>
              </c:numCache>
            </c:numRef>
          </c:cat>
          <c:val>
            <c:numRef>
              <c:f>'[Graphs Rehosp&amp;LOS With and Without Outliers 05202011.xlsx]Rehosp Ph1&amp;2 1v35 No Outliers'!$C$2:$C$7</c:f>
              <c:numCache>
                <c:formatCode>General</c:formatCode>
                <c:ptCount val="6"/>
                <c:pt idx="0">
                  <c:v>0.09</c:v>
                </c:pt>
                <c:pt idx="1">
                  <c:v>0.0800000000000002</c:v>
                </c:pt>
                <c:pt idx="2">
                  <c:v>0.07</c:v>
                </c:pt>
                <c:pt idx="3">
                  <c:v>0.0600000000000001</c:v>
                </c:pt>
                <c:pt idx="4">
                  <c:v>0.0600000000000001</c:v>
                </c:pt>
                <c:pt idx="5">
                  <c:v>0.0500000000000001</c:v>
                </c:pt>
              </c:numCache>
            </c:numRef>
          </c:val>
          <c:smooth val="0"/>
        </c:ser>
        <c:ser>
          <c:idx val="1"/>
          <c:order val="1"/>
          <c:tx>
            <c:strRef>
              <c:f>'[Graphs Rehosp&amp;LOS With and Without Outliers 05202011.xlsx]Rehosp Ph1&amp;2 1v35 No Outliers'!$D$1</c:f>
              <c:strCache>
                <c:ptCount val="1"/>
                <c:pt idx="0">
                  <c:v>ASC/RNC</c:v>
                </c:pt>
              </c:strCache>
            </c:strRef>
          </c:tx>
          <c:cat>
            <c:numRef>
              <c:f>'[Graphs Rehosp&amp;LOS With and Without Outliers 05202011.xlsx]Rehosp Ph1&amp;2 1v35 No Outliers'!$B$2:$B$7</c:f>
              <c:numCache>
                <c:formatCode>General</c:formatCode>
                <c:ptCount val="6"/>
                <c:pt idx="0">
                  <c:v>30.0</c:v>
                </c:pt>
                <c:pt idx="1">
                  <c:v>60.0</c:v>
                </c:pt>
                <c:pt idx="2">
                  <c:v>90.0</c:v>
                </c:pt>
                <c:pt idx="3">
                  <c:v>120.0</c:v>
                </c:pt>
                <c:pt idx="4">
                  <c:v>150.0</c:v>
                </c:pt>
                <c:pt idx="5">
                  <c:v>180.0</c:v>
                </c:pt>
              </c:numCache>
            </c:numRef>
          </c:cat>
          <c:val>
            <c:numRef>
              <c:f>'[Graphs Rehosp&amp;LOS With and Without Outliers 05202011.xlsx]Rehosp Ph1&amp;2 1v35 No Outliers'!$D$2:$D$7</c:f>
              <c:numCache>
                <c:formatCode>General</c:formatCode>
                <c:ptCount val="6"/>
                <c:pt idx="0">
                  <c:v>0.19</c:v>
                </c:pt>
                <c:pt idx="1">
                  <c:v>0.15</c:v>
                </c:pt>
                <c:pt idx="2">
                  <c:v>0.12</c:v>
                </c:pt>
                <c:pt idx="3">
                  <c:v>0.09</c:v>
                </c:pt>
                <c:pt idx="4">
                  <c:v>0.07</c:v>
                </c:pt>
                <c:pt idx="5">
                  <c:v>0.0600000000000001</c:v>
                </c:pt>
              </c:numCache>
            </c:numRef>
          </c:val>
          <c:smooth val="0"/>
        </c:ser>
        <c:dLbls>
          <c:showLegendKey val="0"/>
          <c:showVal val="0"/>
          <c:showCatName val="0"/>
          <c:showSerName val="0"/>
          <c:showPercent val="0"/>
          <c:showBubbleSize val="0"/>
        </c:dLbls>
        <c:marker val="1"/>
        <c:smooth val="0"/>
        <c:axId val="580302440"/>
        <c:axId val="580307912"/>
      </c:lineChart>
      <c:catAx>
        <c:axId val="580302440"/>
        <c:scaling>
          <c:orientation val="minMax"/>
        </c:scaling>
        <c:delete val="0"/>
        <c:axPos val="b"/>
        <c:title>
          <c:tx>
            <c:rich>
              <a:bodyPr/>
              <a:lstStyle/>
              <a:p>
                <a:pPr>
                  <a:defRPr/>
                </a:pPr>
                <a:r>
                  <a:rPr lang="en-US"/>
                  <a:t>Days</a:t>
                </a:r>
              </a:p>
            </c:rich>
          </c:tx>
          <c:overlay val="0"/>
        </c:title>
        <c:numFmt formatCode="General" sourceLinked="1"/>
        <c:majorTickMark val="none"/>
        <c:minorTickMark val="none"/>
        <c:tickLblPos val="nextTo"/>
        <c:crossAx val="580307912"/>
        <c:crosses val="autoZero"/>
        <c:auto val="1"/>
        <c:lblAlgn val="ctr"/>
        <c:lblOffset val="100"/>
        <c:noMultiLvlLbl val="0"/>
      </c:catAx>
      <c:valAx>
        <c:axId val="580307912"/>
        <c:scaling>
          <c:orientation val="minMax"/>
        </c:scaling>
        <c:delete val="0"/>
        <c:axPos val="l"/>
        <c:majorGridlines/>
        <c:title>
          <c:tx>
            <c:rich>
              <a:bodyPr/>
              <a:lstStyle/>
              <a:p>
                <a:pPr>
                  <a:defRPr/>
                </a:pPr>
                <a:r>
                  <a:rPr lang="en-US" dirty="0"/>
                  <a:t>Mean No Rehospitalizations</a:t>
                </a:r>
              </a:p>
            </c:rich>
          </c:tx>
          <c:layout>
            <c:manualLayout>
              <c:xMode val="edge"/>
              <c:yMode val="edge"/>
              <c:x val="0.00323624595469256"/>
              <c:y val="0.125644949623233"/>
            </c:manualLayout>
          </c:layout>
          <c:overlay val="0"/>
        </c:title>
        <c:numFmt formatCode="General" sourceLinked="1"/>
        <c:majorTickMark val="out"/>
        <c:minorTickMark val="none"/>
        <c:tickLblPos val="nextTo"/>
        <c:crossAx val="58030244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105835255442"/>
          <c:y val="0.0295362374058082"/>
          <c:w val="0.672220764071158"/>
          <c:h val="0.74021949877233"/>
        </c:manualLayout>
      </c:layout>
      <c:lineChart>
        <c:grouping val="standard"/>
        <c:varyColors val="0"/>
        <c:ser>
          <c:idx val="0"/>
          <c:order val="0"/>
          <c:tx>
            <c:strRef>
              <c:f>'[Graphs Rehosp&amp;LOS With and Without Outliers 05202011.xlsx]LOS Ph1&amp;2 1v35 No Outliers'!$C$1</c:f>
              <c:strCache>
                <c:ptCount val="1"/>
                <c:pt idx="0">
                  <c:v>APN</c:v>
                </c:pt>
              </c:strCache>
            </c:strRef>
          </c:tx>
          <c:cat>
            <c:numRef>
              <c:f>'[Graphs Rehosp&amp;LOS With and Without Outliers 05202011.xlsx]LOS Ph1&amp;2 1v35 No Outliers'!$B$2:$B$7</c:f>
              <c:numCache>
                <c:formatCode>General</c:formatCode>
                <c:ptCount val="6"/>
                <c:pt idx="0">
                  <c:v>30.0</c:v>
                </c:pt>
                <c:pt idx="1">
                  <c:v>60.0</c:v>
                </c:pt>
                <c:pt idx="2">
                  <c:v>90.0</c:v>
                </c:pt>
                <c:pt idx="3">
                  <c:v>120.0</c:v>
                </c:pt>
                <c:pt idx="4">
                  <c:v>150.0</c:v>
                </c:pt>
                <c:pt idx="5">
                  <c:v>180.0</c:v>
                </c:pt>
              </c:numCache>
            </c:numRef>
          </c:cat>
          <c:val>
            <c:numRef>
              <c:f>'[Graphs Rehosp&amp;LOS With and Without Outliers 05202011.xlsx]LOS Ph1&amp;2 1v35 No Outliers'!$C$2:$C$7</c:f>
              <c:numCache>
                <c:formatCode>General</c:formatCode>
                <c:ptCount val="6"/>
                <c:pt idx="0">
                  <c:v>0.45</c:v>
                </c:pt>
                <c:pt idx="1">
                  <c:v>0.380000000000001</c:v>
                </c:pt>
                <c:pt idx="2">
                  <c:v>0.330000000000002</c:v>
                </c:pt>
                <c:pt idx="3">
                  <c:v>0.27</c:v>
                </c:pt>
                <c:pt idx="4">
                  <c:v>0.24</c:v>
                </c:pt>
                <c:pt idx="5">
                  <c:v>0.2</c:v>
                </c:pt>
              </c:numCache>
            </c:numRef>
          </c:val>
          <c:smooth val="0"/>
        </c:ser>
        <c:ser>
          <c:idx val="1"/>
          <c:order val="1"/>
          <c:tx>
            <c:strRef>
              <c:f>'[Graphs Rehosp&amp;LOS With and Without Outliers 05202011.xlsx]LOS Ph1&amp;2 1v35 No Outliers'!$D$1</c:f>
              <c:strCache>
                <c:ptCount val="1"/>
                <c:pt idx="0">
                  <c:v>ASC/RNC</c:v>
                </c:pt>
              </c:strCache>
            </c:strRef>
          </c:tx>
          <c:cat>
            <c:numRef>
              <c:f>'[Graphs Rehosp&amp;LOS With and Without Outliers 05202011.xlsx]LOS Ph1&amp;2 1v35 No Outliers'!$B$2:$B$7</c:f>
              <c:numCache>
                <c:formatCode>General</c:formatCode>
                <c:ptCount val="6"/>
                <c:pt idx="0">
                  <c:v>30.0</c:v>
                </c:pt>
                <c:pt idx="1">
                  <c:v>60.0</c:v>
                </c:pt>
                <c:pt idx="2">
                  <c:v>90.0</c:v>
                </c:pt>
                <c:pt idx="3">
                  <c:v>120.0</c:v>
                </c:pt>
                <c:pt idx="4">
                  <c:v>150.0</c:v>
                </c:pt>
                <c:pt idx="5">
                  <c:v>180.0</c:v>
                </c:pt>
              </c:numCache>
            </c:numRef>
          </c:cat>
          <c:val>
            <c:numRef>
              <c:f>'[Graphs Rehosp&amp;LOS With and Without Outliers 05202011.xlsx]LOS Ph1&amp;2 1v35 No Outliers'!$D$2:$D$7</c:f>
              <c:numCache>
                <c:formatCode>General</c:formatCode>
                <c:ptCount val="6"/>
                <c:pt idx="0">
                  <c:v>1.29</c:v>
                </c:pt>
                <c:pt idx="1">
                  <c:v>0.89</c:v>
                </c:pt>
                <c:pt idx="2">
                  <c:v>0.620000000000002</c:v>
                </c:pt>
                <c:pt idx="3">
                  <c:v>0.42</c:v>
                </c:pt>
                <c:pt idx="4">
                  <c:v>0.29</c:v>
                </c:pt>
                <c:pt idx="5">
                  <c:v>0.2</c:v>
                </c:pt>
              </c:numCache>
            </c:numRef>
          </c:val>
          <c:smooth val="0"/>
        </c:ser>
        <c:dLbls>
          <c:showLegendKey val="0"/>
          <c:showVal val="0"/>
          <c:showCatName val="0"/>
          <c:showSerName val="0"/>
          <c:showPercent val="0"/>
          <c:showBubbleSize val="0"/>
        </c:dLbls>
        <c:marker val="1"/>
        <c:smooth val="0"/>
        <c:axId val="652316648"/>
        <c:axId val="651510424"/>
      </c:lineChart>
      <c:catAx>
        <c:axId val="652316648"/>
        <c:scaling>
          <c:orientation val="minMax"/>
        </c:scaling>
        <c:delete val="0"/>
        <c:axPos val="b"/>
        <c:title>
          <c:tx>
            <c:rich>
              <a:bodyPr/>
              <a:lstStyle/>
              <a:p>
                <a:pPr>
                  <a:defRPr/>
                </a:pPr>
                <a:r>
                  <a:rPr lang="en-US"/>
                  <a:t>Days</a:t>
                </a:r>
              </a:p>
            </c:rich>
          </c:tx>
          <c:overlay val="0"/>
        </c:title>
        <c:numFmt formatCode="General" sourceLinked="1"/>
        <c:majorTickMark val="none"/>
        <c:minorTickMark val="none"/>
        <c:tickLblPos val="nextTo"/>
        <c:crossAx val="651510424"/>
        <c:crosses val="autoZero"/>
        <c:auto val="1"/>
        <c:lblAlgn val="ctr"/>
        <c:lblOffset val="100"/>
        <c:noMultiLvlLbl val="0"/>
      </c:catAx>
      <c:valAx>
        <c:axId val="651510424"/>
        <c:scaling>
          <c:orientation val="minMax"/>
        </c:scaling>
        <c:delete val="0"/>
        <c:axPos val="l"/>
        <c:majorGridlines/>
        <c:title>
          <c:tx>
            <c:rich>
              <a:bodyPr/>
              <a:lstStyle/>
              <a:p>
                <a:pPr>
                  <a:defRPr/>
                </a:pPr>
                <a:r>
                  <a:rPr lang="en-US"/>
                  <a:t>Mean No Rehosp Days</a:t>
                </a:r>
              </a:p>
            </c:rich>
          </c:tx>
          <c:layout>
            <c:manualLayout>
              <c:xMode val="edge"/>
              <c:yMode val="edge"/>
              <c:x val="0.00023303905193669"/>
              <c:y val="0.161305985945305"/>
            </c:manualLayout>
          </c:layout>
          <c:overlay val="0"/>
        </c:title>
        <c:numFmt formatCode="General" sourceLinked="1"/>
        <c:majorTickMark val="out"/>
        <c:minorTickMark val="none"/>
        <c:tickLblPos val="nextTo"/>
        <c:crossAx val="652316648"/>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8181E8-F41E-46B5-B99C-5452F854E680}" type="doc">
      <dgm:prSet loTypeId="urn:microsoft.com/office/officeart/2005/8/layout/radial1" loCatId="cycle" qsTypeId="urn:microsoft.com/office/officeart/2005/8/quickstyle/3d2" qsCatId="3D" csTypeId="urn:microsoft.com/office/officeart/2005/8/colors/accent2_2" csCatId="accent2" phldr="1"/>
      <dgm:spPr/>
      <dgm:t>
        <a:bodyPr/>
        <a:lstStyle/>
        <a:p>
          <a:endParaRPr lang="en-US"/>
        </a:p>
      </dgm:t>
    </dgm:pt>
    <dgm:pt modelId="{FE4EC2E8-3AC5-4B86-AF06-E0F627400F7B}">
      <dgm:prSet phldrT="[Text]" custT="1"/>
      <dgm:spPr>
        <a:solidFill>
          <a:schemeClr val="accent1">
            <a:lumMod val="50000"/>
          </a:schemeClr>
        </a:solidFill>
        <a:effectLst>
          <a:outerShdw blurRad="76200" dist="12700" dir="2700000" sy="-23000" kx="-800400" algn="bl" rotWithShape="0">
            <a:prstClr val="black">
              <a:alpha val="20000"/>
            </a:prstClr>
          </a:outerShdw>
        </a:effectLst>
        <a:scene3d>
          <a:camera prst="perspectiveLeft"/>
          <a:lightRig rig="threePt" dir="t">
            <a:rot lat="0" lon="0" rev="7500000"/>
          </a:lightRig>
        </a:scene3d>
        <a:sp3d prstMaterial="plastic"/>
      </dgm:spPr>
      <dgm:t>
        <a:bodyPr/>
        <a:lstStyle/>
        <a:p>
          <a:r>
            <a:rPr lang="en-US" sz="1800" cap="all" baseline="0" dirty="0" smtClean="0">
              <a:solidFill>
                <a:schemeClr val="tx1"/>
              </a:solidFill>
              <a:effectLst>
                <a:outerShdw blurRad="38100" dist="38100" dir="2700000" algn="tl">
                  <a:srgbClr val="000000">
                    <a:alpha val="43137"/>
                  </a:srgbClr>
                </a:outerShdw>
              </a:effectLst>
            </a:rPr>
            <a:t>Screening</a:t>
          </a:r>
          <a:endParaRPr lang="en-US" sz="1800" cap="all" baseline="0" dirty="0">
            <a:solidFill>
              <a:schemeClr val="tx1"/>
            </a:solidFill>
            <a:effectLst>
              <a:outerShdw blurRad="38100" dist="38100" dir="2700000" algn="tl">
                <a:srgbClr val="000000">
                  <a:alpha val="43137"/>
                </a:srgbClr>
              </a:outerShdw>
            </a:effectLst>
          </a:endParaRPr>
        </a:p>
      </dgm:t>
    </dgm:pt>
    <dgm:pt modelId="{6FC30DB9-10D7-4793-BE61-1A360ED91B80}" type="parTrans" cxnId="{DB949976-6E35-44A6-B7DF-932672555C9A}">
      <dgm:prSet/>
      <dgm:spPr>
        <a:ln w="101600" cmpd="sng">
          <a:solidFill>
            <a:schemeClr val="accent1">
              <a:lumMod val="75000"/>
            </a:schemeClr>
          </a:solidFill>
        </a:ln>
      </dgm:spPr>
      <dgm:t>
        <a:bodyPr/>
        <a:lstStyle/>
        <a:p>
          <a:endParaRPr lang="en-US"/>
        </a:p>
      </dgm:t>
    </dgm:pt>
    <dgm:pt modelId="{2012AAEA-9262-439F-B828-DF719FCC83E3}" type="sibTrans" cxnId="{DB949976-6E35-44A6-B7DF-932672555C9A}">
      <dgm:prSet/>
      <dgm:spPr/>
      <dgm:t>
        <a:bodyPr/>
        <a:lstStyle/>
        <a:p>
          <a:endParaRPr lang="en-US"/>
        </a:p>
      </dgm:t>
    </dgm:pt>
    <dgm:pt modelId="{C3042F76-91C0-4264-8BF2-9925F1549682}">
      <dgm:prSet phldrT="[Text]" custT="1"/>
      <dgm:spPr>
        <a:solidFill>
          <a:schemeClr val="accent1">
            <a:lumMod val="50000"/>
          </a:schemeClr>
        </a:solidFill>
        <a:effectLst>
          <a:outerShdw blurRad="76200" dist="12700" dir="2700000" sy="-23000" kx="-800400" algn="bl" rotWithShape="0">
            <a:prstClr val="black">
              <a:alpha val="20000"/>
            </a:prstClr>
          </a:outerShdw>
        </a:effectLst>
        <a:scene3d>
          <a:camera prst="perspectiveLeft"/>
          <a:lightRig rig="threePt" dir="t">
            <a:rot lat="0" lon="0" rev="7500000"/>
          </a:lightRig>
        </a:scene3d>
        <a:sp3d prstMaterial="plastic"/>
      </dgm:spPr>
      <dgm:t>
        <a:bodyPr/>
        <a:lstStyle/>
        <a:p>
          <a:r>
            <a:rPr lang="en-US" sz="1800" cap="all" baseline="0" dirty="0" smtClean="0">
              <a:solidFill>
                <a:schemeClr val="tx1"/>
              </a:solidFill>
              <a:effectLst>
                <a:outerShdw blurRad="38100" dist="38100" dir="2700000" algn="tl">
                  <a:srgbClr val="000000">
                    <a:alpha val="43137"/>
                  </a:srgbClr>
                </a:outerShdw>
              </a:effectLst>
            </a:rPr>
            <a:t>Engaging Elder &amp; Caregiver</a:t>
          </a:r>
          <a:endParaRPr lang="en-US" sz="1800" cap="all" baseline="0" dirty="0">
            <a:solidFill>
              <a:schemeClr val="tx1"/>
            </a:solidFill>
            <a:effectLst>
              <a:outerShdw blurRad="38100" dist="38100" dir="2700000" algn="tl">
                <a:srgbClr val="000000">
                  <a:alpha val="43137"/>
                </a:srgbClr>
              </a:outerShdw>
            </a:effectLst>
          </a:endParaRPr>
        </a:p>
      </dgm:t>
    </dgm:pt>
    <dgm:pt modelId="{E782A6BA-F72E-45C7-AB1F-C3D6B7D11324}" type="parTrans" cxnId="{F91BA102-A29F-46D5-A411-9012250F2178}">
      <dgm:prSet/>
      <dgm:spPr>
        <a:ln w="101600" cmpd="sng">
          <a:solidFill>
            <a:schemeClr val="accent1">
              <a:lumMod val="75000"/>
            </a:schemeClr>
          </a:solidFill>
        </a:ln>
      </dgm:spPr>
      <dgm:t>
        <a:bodyPr/>
        <a:lstStyle/>
        <a:p>
          <a:endParaRPr lang="en-US"/>
        </a:p>
      </dgm:t>
    </dgm:pt>
    <dgm:pt modelId="{EEEEB9C5-2B7A-4127-93A6-BCF5067D5776}" type="sibTrans" cxnId="{F91BA102-A29F-46D5-A411-9012250F2178}">
      <dgm:prSet/>
      <dgm:spPr/>
      <dgm:t>
        <a:bodyPr/>
        <a:lstStyle/>
        <a:p>
          <a:endParaRPr lang="en-US"/>
        </a:p>
      </dgm:t>
    </dgm:pt>
    <dgm:pt modelId="{4E678DD2-75D8-468C-85D5-A503AB79735A}">
      <dgm:prSet custT="1"/>
      <dgm:spPr>
        <a:solidFill>
          <a:schemeClr val="accent1">
            <a:lumMod val="50000"/>
          </a:schemeClr>
        </a:solidFill>
        <a:effectLst>
          <a:outerShdw blurRad="76200" dist="12700" dir="2700000" sy="-23000" kx="-800400" algn="bl" rotWithShape="0">
            <a:prstClr val="black">
              <a:alpha val="20000"/>
            </a:prstClr>
          </a:outerShdw>
        </a:effectLst>
        <a:scene3d>
          <a:camera prst="perspectiveLeft"/>
          <a:lightRig rig="threePt" dir="t">
            <a:rot lat="0" lon="0" rev="7500000"/>
          </a:lightRig>
        </a:scene3d>
        <a:sp3d prstMaterial="plastic"/>
      </dgm:spPr>
      <dgm:t>
        <a:bodyPr/>
        <a:lstStyle/>
        <a:p>
          <a:r>
            <a:rPr lang="en-US" sz="1800" b="0" cap="all" baseline="0" dirty="0" smtClean="0">
              <a:solidFill>
                <a:schemeClr val="tx1"/>
              </a:solidFill>
              <a:effectLst>
                <a:outerShdw blurRad="38100" dist="38100" dir="2700000" algn="tl">
                  <a:srgbClr val="000000">
                    <a:alpha val="43137"/>
                  </a:srgbClr>
                </a:outerShdw>
              </a:effectLst>
            </a:rPr>
            <a:t>Educating/ Promoting Self-MGMT</a:t>
          </a:r>
          <a:endParaRPr lang="en-US" sz="1800" b="0" cap="all" baseline="0" dirty="0">
            <a:solidFill>
              <a:schemeClr val="tx1"/>
            </a:solidFill>
            <a:effectLst>
              <a:outerShdw blurRad="38100" dist="38100" dir="2700000" algn="tl">
                <a:srgbClr val="000000">
                  <a:alpha val="43137"/>
                </a:srgbClr>
              </a:outerShdw>
            </a:effectLst>
          </a:endParaRPr>
        </a:p>
      </dgm:t>
    </dgm:pt>
    <dgm:pt modelId="{4084176B-983F-4DA1-8DA6-EE5C48E86ABD}" type="parTrans" cxnId="{0E86C935-B212-45D7-9A74-77A5F6CBE6C9}">
      <dgm:prSet/>
      <dgm:spPr>
        <a:ln w="101600" cmpd="sng">
          <a:solidFill>
            <a:schemeClr val="accent1">
              <a:lumMod val="75000"/>
            </a:schemeClr>
          </a:solidFill>
        </a:ln>
      </dgm:spPr>
      <dgm:t>
        <a:bodyPr/>
        <a:lstStyle/>
        <a:p>
          <a:endParaRPr lang="en-US"/>
        </a:p>
      </dgm:t>
    </dgm:pt>
    <dgm:pt modelId="{401728C2-5575-4FFC-BCEE-ED1022088170}" type="sibTrans" cxnId="{0E86C935-B212-45D7-9A74-77A5F6CBE6C9}">
      <dgm:prSet/>
      <dgm:spPr/>
      <dgm:t>
        <a:bodyPr/>
        <a:lstStyle/>
        <a:p>
          <a:endParaRPr lang="en-US"/>
        </a:p>
      </dgm:t>
    </dgm:pt>
    <dgm:pt modelId="{42FF2481-1B6A-454C-A589-7565F42D82BF}">
      <dgm:prSet custT="1"/>
      <dgm:spPr>
        <a:solidFill>
          <a:schemeClr val="accent1">
            <a:lumMod val="50000"/>
          </a:schemeClr>
        </a:solidFill>
        <a:effectLst>
          <a:outerShdw blurRad="76200" dist="12700" dir="2700000" sy="-23000" kx="-800400" algn="bl" rotWithShape="0">
            <a:prstClr val="black">
              <a:alpha val="20000"/>
            </a:prstClr>
          </a:outerShdw>
        </a:effectLst>
        <a:scene3d>
          <a:camera prst="perspectiveLeft"/>
          <a:lightRig rig="threePt" dir="t">
            <a:rot lat="0" lon="0" rev="7500000"/>
          </a:lightRig>
        </a:scene3d>
        <a:sp3d prstMaterial="plastic"/>
      </dgm:spPr>
      <dgm:t>
        <a:bodyPr/>
        <a:lstStyle/>
        <a:p>
          <a:r>
            <a:rPr lang="en-US" sz="1800" cap="all" baseline="0" dirty="0" smtClean="0">
              <a:solidFill>
                <a:schemeClr val="tx1"/>
              </a:solidFill>
              <a:effectLst>
                <a:outerShdw blurRad="38100" dist="38100" dir="2700000" algn="tl">
                  <a:srgbClr val="000000">
                    <a:alpha val="43137"/>
                  </a:srgbClr>
                </a:outerShdw>
              </a:effectLst>
            </a:rPr>
            <a:t>Managing Symptoms</a:t>
          </a:r>
        </a:p>
      </dgm:t>
    </dgm:pt>
    <dgm:pt modelId="{C781774C-421A-416B-9C8B-72575FE70642}" type="parTrans" cxnId="{2A1ACE7D-40EC-4234-97E0-0625420CF829}">
      <dgm:prSet/>
      <dgm:spPr>
        <a:ln w="101600" cmpd="sng">
          <a:solidFill>
            <a:schemeClr val="accent1">
              <a:lumMod val="75000"/>
            </a:schemeClr>
          </a:solidFill>
        </a:ln>
      </dgm:spPr>
      <dgm:t>
        <a:bodyPr/>
        <a:lstStyle/>
        <a:p>
          <a:endParaRPr lang="en-US"/>
        </a:p>
      </dgm:t>
    </dgm:pt>
    <dgm:pt modelId="{BC1B3802-8F01-4A18-B5A2-95C30FC58202}" type="sibTrans" cxnId="{2A1ACE7D-40EC-4234-97E0-0625420CF829}">
      <dgm:prSet/>
      <dgm:spPr/>
      <dgm:t>
        <a:bodyPr/>
        <a:lstStyle/>
        <a:p>
          <a:endParaRPr lang="en-US"/>
        </a:p>
      </dgm:t>
    </dgm:pt>
    <dgm:pt modelId="{A0407D36-B07C-4F74-84BF-0C857CC0718B}">
      <dgm:prSet custT="1"/>
      <dgm:spPr>
        <a:solidFill>
          <a:schemeClr val="accent1">
            <a:lumMod val="50000"/>
          </a:schemeClr>
        </a:solidFill>
        <a:effectLst>
          <a:outerShdw blurRad="76200" dist="12700" dir="2700000" sy="-23000" kx="-800400" algn="bl" rotWithShape="0">
            <a:prstClr val="black">
              <a:alpha val="20000"/>
            </a:prstClr>
          </a:outerShdw>
        </a:effectLst>
        <a:scene3d>
          <a:camera prst="perspectiveLeft"/>
          <a:lightRig rig="threePt" dir="t">
            <a:rot lat="0" lon="0" rev="7500000"/>
          </a:lightRig>
        </a:scene3d>
        <a:sp3d prstMaterial="plastic"/>
      </dgm:spPr>
      <dgm:t>
        <a:bodyPr/>
        <a:lstStyle/>
        <a:p>
          <a:r>
            <a:rPr lang="en-US" sz="1800" cap="all" baseline="0" dirty="0" smtClean="0">
              <a:solidFill>
                <a:schemeClr val="tx1"/>
              </a:solidFill>
              <a:effectLst>
                <a:outerShdw blurRad="38100" dist="38100" dir="2700000" algn="tl">
                  <a:srgbClr val="000000">
                    <a:alpha val="43137"/>
                  </a:srgbClr>
                </a:outerShdw>
              </a:effectLst>
            </a:rPr>
            <a:t>Collaborating</a:t>
          </a:r>
          <a:endParaRPr lang="en-US" sz="1800" cap="all" baseline="0" dirty="0">
            <a:solidFill>
              <a:schemeClr val="tx1"/>
            </a:solidFill>
            <a:effectLst>
              <a:outerShdw blurRad="38100" dist="38100" dir="2700000" algn="tl">
                <a:srgbClr val="000000">
                  <a:alpha val="43137"/>
                </a:srgbClr>
              </a:outerShdw>
            </a:effectLst>
          </a:endParaRPr>
        </a:p>
      </dgm:t>
    </dgm:pt>
    <dgm:pt modelId="{4F545028-ABAC-4658-96CD-5B619436A0B9}" type="parTrans" cxnId="{58179486-42F0-44C8-8870-F2722E59DC3E}">
      <dgm:prSet/>
      <dgm:spPr>
        <a:ln w="101600" cmpd="sng">
          <a:solidFill>
            <a:schemeClr val="accent1">
              <a:lumMod val="75000"/>
            </a:schemeClr>
          </a:solidFill>
        </a:ln>
      </dgm:spPr>
      <dgm:t>
        <a:bodyPr/>
        <a:lstStyle/>
        <a:p>
          <a:endParaRPr lang="en-US"/>
        </a:p>
      </dgm:t>
    </dgm:pt>
    <dgm:pt modelId="{75D8B77C-B3CA-4189-9FC0-C430033E04AD}" type="sibTrans" cxnId="{58179486-42F0-44C8-8870-F2722E59DC3E}">
      <dgm:prSet/>
      <dgm:spPr/>
      <dgm:t>
        <a:bodyPr/>
        <a:lstStyle/>
        <a:p>
          <a:endParaRPr lang="en-US"/>
        </a:p>
      </dgm:t>
    </dgm:pt>
    <dgm:pt modelId="{A036F1B8-DB25-4E65-A33D-792522987EE1}">
      <dgm:prSet custT="1"/>
      <dgm:spPr>
        <a:solidFill>
          <a:schemeClr val="accent1">
            <a:lumMod val="50000"/>
          </a:schemeClr>
        </a:solidFill>
        <a:effectLst>
          <a:outerShdw blurRad="76200" dist="12700" dir="2700000" sy="-23000" kx="-800400" algn="bl" rotWithShape="0">
            <a:prstClr val="black">
              <a:alpha val="20000"/>
            </a:prstClr>
          </a:outerShdw>
        </a:effectLst>
        <a:scene3d>
          <a:camera prst="perspectiveLeft"/>
          <a:lightRig rig="threePt" dir="t">
            <a:rot lat="0" lon="0" rev="7500000"/>
          </a:lightRig>
        </a:scene3d>
        <a:sp3d prstMaterial="plastic"/>
      </dgm:spPr>
      <dgm:t>
        <a:bodyPr/>
        <a:lstStyle/>
        <a:p>
          <a:r>
            <a:rPr lang="en-US" sz="1800" cap="all" baseline="0" dirty="0" smtClean="0">
              <a:solidFill>
                <a:schemeClr val="tx1"/>
              </a:solidFill>
              <a:effectLst>
                <a:outerShdw blurRad="38100" dist="38100" dir="2700000" algn="tl">
                  <a:srgbClr val="000000">
                    <a:alpha val="43137"/>
                  </a:srgbClr>
                </a:outerShdw>
              </a:effectLst>
            </a:rPr>
            <a:t>Assuring Continuity</a:t>
          </a:r>
        </a:p>
      </dgm:t>
    </dgm:pt>
    <dgm:pt modelId="{72EB91DC-700E-4FF2-97F9-8AD761D79F4D}" type="parTrans" cxnId="{AD81139B-0E28-4EB5-B572-BBA6D9D552B2}">
      <dgm:prSet/>
      <dgm:spPr>
        <a:ln w="101600" cmpd="sng">
          <a:solidFill>
            <a:schemeClr val="accent1">
              <a:lumMod val="75000"/>
            </a:schemeClr>
          </a:solidFill>
        </a:ln>
      </dgm:spPr>
      <dgm:t>
        <a:bodyPr/>
        <a:lstStyle/>
        <a:p>
          <a:endParaRPr lang="en-US"/>
        </a:p>
      </dgm:t>
    </dgm:pt>
    <dgm:pt modelId="{7CE062B5-842A-420A-B661-4647BBD18C4C}" type="sibTrans" cxnId="{AD81139B-0E28-4EB5-B572-BBA6D9D552B2}">
      <dgm:prSet/>
      <dgm:spPr/>
      <dgm:t>
        <a:bodyPr/>
        <a:lstStyle/>
        <a:p>
          <a:endParaRPr lang="en-US"/>
        </a:p>
      </dgm:t>
    </dgm:pt>
    <dgm:pt modelId="{0A6EB57D-9701-4E39-A7B9-96B5D9AC98C4}">
      <dgm:prSet custT="1"/>
      <dgm:spPr>
        <a:solidFill>
          <a:schemeClr val="accent1">
            <a:lumMod val="50000"/>
          </a:schemeClr>
        </a:solidFill>
        <a:effectLst>
          <a:outerShdw blurRad="76200" dist="12700" dir="2700000" sy="-23000" kx="-800400" algn="bl" rotWithShape="0">
            <a:prstClr val="black">
              <a:alpha val="20000"/>
            </a:prstClr>
          </a:outerShdw>
        </a:effectLst>
        <a:scene3d>
          <a:camera prst="perspectiveLeft"/>
          <a:lightRig rig="threePt" dir="t">
            <a:rot lat="0" lon="0" rev="7500000"/>
          </a:lightRig>
        </a:scene3d>
        <a:sp3d prstMaterial="plastic"/>
      </dgm:spPr>
      <dgm:t>
        <a:bodyPr/>
        <a:lstStyle/>
        <a:p>
          <a:r>
            <a:rPr lang="en-US" sz="1800" cap="all" baseline="0" dirty="0" smtClean="0">
              <a:solidFill>
                <a:schemeClr val="tx1"/>
              </a:solidFill>
              <a:effectLst>
                <a:outerShdw blurRad="38100" dist="38100" dir="2700000" algn="tl">
                  <a:srgbClr val="000000">
                    <a:alpha val="43137"/>
                  </a:srgbClr>
                </a:outerShdw>
              </a:effectLst>
            </a:rPr>
            <a:t>Coordinating Care</a:t>
          </a:r>
        </a:p>
      </dgm:t>
    </dgm:pt>
    <dgm:pt modelId="{0633A7AC-9D8B-4EDB-8339-27F9848CC949}" type="parTrans" cxnId="{C780E2F8-1DA8-43DE-BFF4-81AAB07FEABB}">
      <dgm:prSet/>
      <dgm:spPr>
        <a:ln w="101600">
          <a:solidFill>
            <a:schemeClr val="accent1">
              <a:lumMod val="75000"/>
            </a:schemeClr>
          </a:solidFill>
        </a:ln>
      </dgm:spPr>
      <dgm:t>
        <a:bodyPr/>
        <a:lstStyle/>
        <a:p>
          <a:endParaRPr lang="en-US"/>
        </a:p>
      </dgm:t>
    </dgm:pt>
    <dgm:pt modelId="{BCDF9319-4E37-4618-BA08-9AF0DF1A4299}" type="sibTrans" cxnId="{C780E2F8-1DA8-43DE-BFF4-81AAB07FEABB}">
      <dgm:prSet/>
      <dgm:spPr/>
      <dgm:t>
        <a:bodyPr/>
        <a:lstStyle/>
        <a:p>
          <a:endParaRPr lang="en-US"/>
        </a:p>
      </dgm:t>
    </dgm:pt>
    <dgm:pt modelId="{9CCB1452-CF05-40E5-8639-59E79E145146}">
      <dgm:prSet custT="1"/>
      <dgm:spPr>
        <a:solidFill>
          <a:schemeClr val="accent1">
            <a:lumMod val="50000"/>
          </a:schemeClr>
        </a:solidFill>
        <a:effectLst>
          <a:outerShdw blurRad="76200" dist="12700" dir="2700000" sy="-23000" kx="-800400" algn="bl" rotWithShape="0">
            <a:prstClr val="black">
              <a:alpha val="20000"/>
            </a:prstClr>
          </a:outerShdw>
        </a:effectLst>
        <a:scene3d>
          <a:camera prst="perspectiveLeft"/>
          <a:lightRig rig="threePt" dir="t">
            <a:rot lat="0" lon="0" rev="7500000"/>
          </a:lightRig>
        </a:scene3d>
        <a:sp3d prstMaterial="plastic"/>
      </dgm:spPr>
      <dgm:t>
        <a:bodyPr/>
        <a:lstStyle/>
        <a:p>
          <a:r>
            <a:rPr lang="en-US" sz="1800" cap="all" baseline="0" dirty="0" smtClean="0">
              <a:solidFill>
                <a:schemeClr val="tx1"/>
              </a:solidFill>
              <a:effectLst>
                <a:outerShdw blurRad="38100" dist="38100" dir="2700000" algn="tl">
                  <a:srgbClr val="000000">
                    <a:alpha val="43137"/>
                  </a:srgbClr>
                </a:outerShdw>
              </a:effectLst>
            </a:rPr>
            <a:t>Maintaining Relationship</a:t>
          </a:r>
        </a:p>
      </dgm:t>
    </dgm:pt>
    <dgm:pt modelId="{3D5C5031-45E7-461B-97A6-A3B8C23D1E3E}" type="parTrans" cxnId="{50FF4640-7869-49DA-B6D2-A942D2DF238E}">
      <dgm:prSet/>
      <dgm:spPr>
        <a:ln w="101600" cmpd="sng">
          <a:solidFill>
            <a:schemeClr val="accent1">
              <a:lumMod val="75000"/>
            </a:schemeClr>
          </a:solidFill>
        </a:ln>
      </dgm:spPr>
      <dgm:t>
        <a:bodyPr/>
        <a:lstStyle/>
        <a:p>
          <a:endParaRPr lang="en-US"/>
        </a:p>
      </dgm:t>
    </dgm:pt>
    <dgm:pt modelId="{1C2AA772-8F32-4FBF-8B49-469BDC619964}" type="sibTrans" cxnId="{50FF4640-7869-49DA-B6D2-A942D2DF238E}">
      <dgm:prSet/>
      <dgm:spPr/>
      <dgm:t>
        <a:bodyPr/>
        <a:lstStyle/>
        <a:p>
          <a:endParaRPr lang="en-US"/>
        </a:p>
      </dgm:t>
    </dgm:pt>
    <dgm:pt modelId="{6F5902F6-2DCF-4197-A3C1-5957BED9A746}">
      <dgm:prSet phldrT="[Text]" custT="1"/>
      <dgm:spPr>
        <a:blipFill rotWithShape="0">
          <a:blip xmlns:r="http://schemas.openxmlformats.org/officeDocument/2006/relationships" r:embed="rId1"/>
          <a:stretch>
            <a:fillRect/>
          </a:stretch>
        </a:blipFill>
        <a:effectLst>
          <a:glow rad="228600">
            <a:schemeClr val="accent1">
              <a:satMod val="175000"/>
              <a:alpha val="40000"/>
            </a:schemeClr>
          </a:glow>
        </a:effectLst>
      </dgm:spPr>
      <dgm:t>
        <a:bodyPr/>
        <a:lstStyle/>
        <a:p>
          <a:endParaRPr lang="en-US" sz="2400" cap="all" baseline="0" dirty="0">
            <a:solidFill>
              <a:schemeClr val="tx1"/>
            </a:solidFill>
          </a:endParaRPr>
        </a:p>
      </dgm:t>
    </dgm:pt>
    <dgm:pt modelId="{C87A298D-EB8F-48DC-A5AE-EF1F3BFDB256}" type="sibTrans" cxnId="{C19D3173-2BB2-4DCB-A684-E7FE41145242}">
      <dgm:prSet/>
      <dgm:spPr/>
      <dgm:t>
        <a:bodyPr/>
        <a:lstStyle/>
        <a:p>
          <a:endParaRPr lang="en-US"/>
        </a:p>
      </dgm:t>
    </dgm:pt>
    <dgm:pt modelId="{F3D06A0F-15F8-4E3D-992E-8986B91F1B6F}" type="parTrans" cxnId="{C19D3173-2BB2-4DCB-A684-E7FE41145242}">
      <dgm:prSet/>
      <dgm:spPr/>
      <dgm:t>
        <a:bodyPr/>
        <a:lstStyle/>
        <a:p>
          <a:endParaRPr lang="en-US"/>
        </a:p>
      </dgm:t>
    </dgm:pt>
    <dgm:pt modelId="{B58483B8-7C9B-4D27-AC16-96E095017A56}" type="pres">
      <dgm:prSet presAssocID="{AD8181E8-F41E-46B5-B99C-5452F854E680}" presName="cycle" presStyleCnt="0">
        <dgm:presLayoutVars>
          <dgm:chMax val="1"/>
          <dgm:dir/>
          <dgm:animLvl val="ctr"/>
          <dgm:resizeHandles val="exact"/>
        </dgm:presLayoutVars>
      </dgm:prSet>
      <dgm:spPr/>
      <dgm:t>
        <a:bodyPr/>
        <a:lstStyle/>
        <a:p>
          <a:endParaRPr lang="en-US"/>
        </a:p>
      </dgm:t>
    </dgm:pt>
    <dgm:pt modelId="{7C0C9F26-48CB-4BE7-B56D-7406A12B9D46}" type="pres">
      <dgm:prSet presAssocID="{6F5902F6-2DCF-4197-A3C1-5957BED9A746}" presName="centerShape" presStyleLbl="node0" presStyleIdx="0" presStyleCnt="1" custScaleX="167600" custScaleY="105241"/>
      <dgm:spPr/>
      <dgm:t>
        <a:bodyPr/>
        <a:lstStyle/>
        <a:p>
          <a:endParaRPr lang="en-US"/>
        </a:p>
      </dgm:t>
    </dgm:pt>
    <dgm:pt modelId="{A9078F09-4EB9-4838-BAE2-ACBCF87678D6}" type="pres">
      <dgm:prSet presAssocID="{6FC30DB9-10D7-4793-BE61-1A360ED91B80}" presName="Name9" presStyleLbl="parChTrans1D2" presStyleIdx="0" presStyleCnt="8"/>
      <dgm:spPr/>
      <dgm:t>
        <a:bodyPr/>
        <a:lstStyle/>
        <a:p>
          <a:endParaRPr lang="en-US"/>
        </a:p>
      </dgm:t>
    </dgm:pt>
    <dgm:pt modelId="{A97F5E88-A8A7-4CB9-B085-88E4E72D089E}" type="pres">
      <dgm:prSet presAssocID="{6FC30DB9-10D7-4793-BE61-1A360ED91B80}" presName="connTx" presStyleLbl="parChTrans1D2" presStyleIdx="0" presStyleCnt="8"/>
      <dgm:spPr/>
      <dgm:t>
        <a:bodyPr/>
        <a:lstStyle/>
        <a:p>
          <a:endParaRPr lang="en-US"/>
        </a:p>
      </dgm:t>
    </dgm:pt>
    <dgm:pt modelId="{2A3C1F99-B808-49F8-A0A4-9C6A84290841}" type="pres">
      <dgm:prSet presAssocID="{FE4EC2E8-3AC5-4B86-AF06-E0F627400F7B}" presName="node" presStyleLbl="node1" presStyleIdx="0" presStyleCnt="8" custScaleX="148555" custScaleY="65940" custRadScaleRad="102169" custRadScaleInc="-3252">
        <dgm:presLayoutVars>
          <dgm:bulletEnabled val="1"/>
        </dgm:presLayoutVars>
      </dgm:prSet>
      <dgm:spPr/>
      <dgm:t>
        <a:bodyPr/>
        <a:lstStyle/>
        <a:p>
          <a:endParaRPr lang="en-US"/>
        </a:p>
      </dgm:t>
    </dgm:pt>
    <dgm:pt modelId="{7F449F9E-FE9B-48FA-BF77-A8062B086F51}" type="pres">
      <dgm:prSet presAssocID="{E782A6BA-F72E-45C7-AB1F-C3D6B7D11324}" presName="Name9" presStyleLbl="parChTrans1D2" presStyleIdx="1" presStyleCnt="8"/>
      <dgm:spPr/>
      <dgm:t>
        <a:bodyPr/>
        <a:lstStyle/>
        <a:p>
          <a:endParaRPr lang="en-US"/>
        </a:p>
      </dgm:t>
    </dgm:pt>
    <dgm:pt modelId="{405E925C-F882-4EF6-A9A2-EDE92D374DED}" type="pres">
      <dgm:prSet presAssocID="{E782A6BA-F72E-45C7-AB1F-C3D6B7D11324}" presName="connTx" presStyleLbl="parChTrans1D2" presStyleIdx="1" presStyleCnt="8"/>
      <dgm:spPr/>
      <dgm:t>
        <a:bodyPr/>
        <a:lstStyle/>
        <a:p>
          <a:endParaRPr lang="en-US"/>
        </a:p>
      </dgm:t>
    </dgm:pt>
    <dgm:pt modelId="{0ABBD978-3EE7-4724-9C01-51C9A3E3276A}" type="pres">
      <dgm:prSet presAssocID="{C3042F76-91C0-4264-8BF2-9925F1549682}" presName="node" presStyleLbl="node1" presStyleIdx="1" presStyleCnt="8" custScaleX="213368" custScaleY="72199" custRadScaleRad="123733" custRadScaleInc="43550">
        <dgm:presLayoutVars>
          <dgm:bulletEnabled val="1"/>
        </dgm:presLayoutVars>
      </dgm:prSet>
      <dgm:spPr/>
      <dgm:t>
        <a:bodyPr/>
        <a:lstStyle/>
        <a:p>
          <a:endParaRPr lang="en-US"/>
        </a:p>
      </dgm:t>
    </dgm:pt>
    <dgm:pt modelId="{30B51691-554F-409B-8283-4C2121270A6C}" type="pres">
      <dgm:prSet presAssocID="{C781774C-421A-416B-9C8B-72575FE70642}" presName="Name9" presStyleLbl="parChTrans1D2" presStyleIdx="2" presStyleCnt="8"/>
      <dgm:spPr/>
      <dgm:t>
        <a:bodyPr/>
        <a:lstStyle/>
        <a:p>
          <a:endParaRPr lang="en-US"/>
        </a:p>
      </dgm:t>
    </dgm:pt>
    <dgm:pt modelId="{EF282AFE-F27D-44D1-AE83-3FE702ACF5C8}" type="pres">
      <dgm:prSet presAssocID="{C781774C-421A-416B-9C8B-72575FE70642}" presName="connTx" presStyleLbl="parChTrans1D2" presStyleIdx="2" presStyleCnt="8"/>
      <dgm:spPr/>
      <dgm:t>
        <a:bodyPr/>
        <a:lstStyle/>
        <a:p>
          <a:endParaRPr lang="en-US"/>
        </a:p>
      </dgm:t>
    </dgm:pt>
    <dgm:pt modelId="{A0BE81F1-4473-4494-A80D-5C16AF71B4AC}" type="pres">
      <dgm:prSet presAssocID="{42FF2481-1B6A-454C-A589-7565F42D82BF}" presName="node" presStyleLbl="node1" presStyleIdx="2" presStyleCnt="8" custAng="0" custScaleX="156114" custScaleY="72193" custRadScaleRad="127793" custRadScaleInc="-4912">
        <dgm:presLayoutVars>
          <dgm:bulletEnabled val="1"/>
        </dgm:presLayoutVars>
      </dgm:prSet>
      <dgm:spPr/>
      <dgm:t>
        <a:bodyPr/>
        <a:lstStyle/>
        <a:p>
          <a:endParaRPr lang="en-US"/>
        </a:p>
      </dgm:t>
    </dgm:pt>
    <dgm:pt modelId="{40842511-388C-4CC5-9F04-A434979F0354}" type="pres">
      <dgm:prSet presAssocID="{4084176B-983F-4DA1-8DA6-EE5C48E86ABD}" presName="Name9" presStyleLbl="parChTrans1D2" presStyleIdx="3" presStyleCnt="8"/>
      <dgm:spPr/>
      <dgm:t>
        <a:bodyPr/>
        <a:lstStyle/>
        <a:p>
          <a:endParaRPr lang="en-US"/>
        </a:p>
      </dgm:t>
    </dgm:pt>
    <dgm:pt modelId="{C9668771-670E-4220-8A3C-7F2B560CB1FB}" type="pres">
      <dgm:prSet presAssocID="{4084176B-983F-4DA1-8DA6-EE5C48E86ABD}" presName="connTx" presStyleLbl="parChTrans1D2" presStyleIdx="3" presStyleCnt="8"/>
      <dgm:spPr/>
      <dgm:t>
        <a:bodyPr/>
        <a:lstStyle/>
        <a:p>
          <a:endParaRPr lang="en-US"/>
        </a:p>
      </dgm:t>
    </dgm:pt>
    <dgm:pt modelId="{E5D08E3B-E092-4B6C-B438-C5342972D45E}" type="pres">
      <dgm:prSet presAssocID="{4E678DD2-75D8-468C-85D5-A503AB79735A}" presName="node" presStyleLbl="node1" presStyleIdx="3" presStyleCnt="8" custScaleX="193430" custScaleY="72193" custRadScaleRad="118337" custRadScaleInc="-66716">
        <dgm:presLayoutVars>
          <dgm:bulletEnabled val="1"/>
        </dgm:presLayoutVars>
      </dgm:prSet>
      <dgm:spPr/>
      <dgm:t>
        <a:bodyPr/>
        <a:lstStyle/>
        <a:p>
          <a:endParaRPr lang="en-US"/>
        </a:p>
      </dgm:t>
    </dgm:pt>
    <dgm:pt modelId="{BF49B051-6239-4E08-905A-AE158984E8D4}" type="pres">
      <dgm:prSet presAssocID="{4F545028-ABAC-4658-96CD-5B619436A0B9}" presName="Name9" presStyleLbl="parChTrans1D2" presStyleIdx="4" presStyleCnt="8"/>
      <dgm:spPr/>
      <dgm:t>
        <a:bodyPr/>
        <a:lstStyle/>
        <a:p>
          <a:endParaRPr lang="en-US"/>
        </a:p>
      </dgm:t>
    </dgm:pt>
    <dgm:pt modelId="{5A0AAB03-8BC0-428E-992F-DF92885B1B9D}" type="pres">
      <dgm:prSet presAssocID="{4F545028-ABAC-4658-96CD-5B619436A0B9}" presName="connTx" presStyleLbl="parChTrans1D2" presStyleIdx="4" presStyleCnt="8"/>
      <dgm:spPr/>
      <dgm:t>
        <a:bodyPr/>
        <a:lstStyle/>
        <a:p>
          <a:endParaRPr lang="en-US"/>
        </a:p>
      </dgm:t>
    </dgm:pt>
    <dgm:pt modelId="{2C2A1BE6-2CF5-4BB5-AE38-D6E79414BE47}" type="pres">
      <dgm:prSet presAssocID="{A0407D36-B07C-4F74-84BF-0C857CC0718B}" presName="node" presStyleLbl="node1" presStyleIdx="4" presStyleCnt="8" custScaleX="199049" custScaleY="53774" custRadScaleRad="93640" custRadScaleInc="-7246">
        <dgm:presLayoutVars>
          <dgm:bulletEnabled val="1"/>
        </dgm:presLayoutVars>
      </dgm:prSet>
      <dgm:spPr/>
      <dgm:t>
        <a:bodyPr/>
        <a:lstStyle/>
        <a:p>
          <a:endParaRPr lang="en-US"/>
        </a:p>
      </dgm:t>
    </dgm:pt>
    <dgm:pt modelId="{98D1E416-8D2B-46AE-AC1E-35B14D0D3851}" type="pres">
      <dgm:prSet presAssocID="{72EB91DC-700E-4FF2-97F9-8AD761D79F4D}" presName="Name9" presStyleLbl="parChTrans1D2" presStyleIdx="5" presStyleCnt="8"/>
      <dgm:spPr/>
      <dgm:t>
        <a:bodyPr/>
        <a:lstStyle/>
        <a:p>
          <a:endParaRPr lang="en-US"/>
        </a:p>
      </dgm:t>
    </dgm:pt>
    <dgm:pt modelId="{45DE299A-23FF-4886-A1AB-31F84349EA9E}" type="pres">
      <dgm:prSet presAssocID="{72EB91DC-700E-4FF2-97F9-8AD761D79F4D}" presName="connTx" presStyleLbl="parChTrans1D2" presStyleIdx="5" presStyleCnt="8"/>
      <dgm:spPr/>
      <dgm:t>
        <a:bodyPr/>
        <a:lstStyle/>
        <a:p>
          <a:endParaRPr lang="en-US"/>
        </a:p>
      </dgm:t>
    </dgm:pt>
    <dgm:pt modelId="{61047FF0-873D-4A27-8BDA-B94B65278AD6}" type="pres">
      <dgm:prSet presAssocID="{A036F1B8-DB25-4E65-A33D-792522987EE1}" presName="node" presStyleLbl="node1" presStyleIdx="5" presStyleCnt="8" custScaleX="150373" custScaleY="75325" custRadScaleRad="118591" custRadScaleInc="64744">
        <dgm:presLayoutVars>
          <dgm:bulletEnabled val="1"/>
        </dgm:presLayoutVars>
      </dgm:prSet>
      <dgm:spPr/>
      <dgm:t>
        <a:bodyPr/>
        <a:lstStyle/>
        <a:p>
          <a:endParaRPr lang="en-US"/>
        </a:p>
      </dgm:t>
    </dgm:pt>
    <dgm:pt modelId="{698D6BF2-CD5F-4FA6-AF59-7831E75FFFA6}" type="pres">
      <dgm:prSet presAssocID="{0633A7AC-9D8B-4EDB-8339-27F9848CC949}" presName="Name9" presStyleLbl="parChTrans1D2" presStyleIdx="6" presStyleCnt="8"/>
      <dgm:spPr/>
      <dgm:t>
        <a:bodyPr/>
        <a:lstStyle/>
        <a:p>
          <a:endParaRPr lang="en-US"/>
        </a:p>
      </dgm:t>
    </dgm:pt>
    <dgm:pt modelId="{F8CFDBD6-F86F-4ABE-B5BC-9FCB9E11D589}" type="pres">
      <dgm:prSet presAssocID="{0633A7AC-9D8B-4EDB-8339-27F9848CC949}" presName="connTx" presStyleLbl="parChTrans1D2" presStyleIdx="6" presStyleCnt="8"/>
      <dgm:spPr/>
      <dgm:t>
        <a:bodyPr/>
        <a:lstStyle/>
        <a:p>
          <a:endParaRPr lang="en-US"/>
        </a:p>
      </dgm:t>
    </dgm:pt>
    <dgm:pt modelId="{B5F69D7F-C057-44EC-B394-32F6E67F39C2}" type="pres">
      <dgm:prSet presAssocID="{0A6EB57D-9701-4E39-A7B9-96B5D9AC98C4}" presName="node" presStyleLbl="node1" presStyleIdx="6" presStyleCnt="8" custScaleX="190830" custScaleY="72193" custRadScaleRad="133875" custRadScaleInc="4689">
        <dgm:presLayoutVars>
          <dgm:bulletEnabled val="1"/>
        </dgm:presLayoutVars>
      </dgm:prSet>
      <dgm:spPr/>
      <dgm:t>
        <a:bodyPr/>
        <a:lstStyle/>
        <a:p>
          <a:endParaRPr lang="en-US"/>
        </a:p>
      </dgm:t>
    </dgm:pt>
    <dgm:pt modelId="{49C094C9-EBD7-426B-B89E-694F7559E1A7}" type="pres">
      <dgm:prSet presAssocID="{3D5C5031-45E7-461B-97A6-A3B8C23D1E3E}" presName="Name9" presStyleLbl="parChTrans1D2" presStyleIdx="7" presStyleCnt="8"/>
      <dgm:spPr/>
      <dgm:t>
        <a:bodyPr/>
        <a:lstStyle/>
        <a:p>
          <a:endParaRPr lang="en-US"/>
        </a:p>
      </dgm:t>
    </dgm:pt>
    <dgm:pt modelId="{72E362E5-853D-41A7-8B58-C05DAA43F891}" type="pres">
      <dgm:prSet presAssocID="{3D5C5031-45E7-461B-97A6-A3B8C23D1E3E}" presName="connTx" presStyleLbl="parChTrans1D2" presStyleIdx="7" presStyleCnt="8"/>
      <dgm:spPr/>
      <dgm:t>
        <a:bodyPr/>
        <a:lstStyle/>
        <a:p>
          <a:endParaRPr lang="en-US"/>
        </a:p>
      </dgm:t>
    </dgm:pt>
    <dgm:pt modelId="{5EC8EA08-22DC-4B7C-A27C-9C5F46A4C5E1}" type="pres">
      <dgm:prSet presAssocID="{9CCB1452-CF05-40E5-8639-59E79E145146}" presName="node" presStyleLbl="node1" presStyleIdx="7" presStyleCnt="8" custScaleX="178424" custScaleY="72193" custRadScaleRad="115849" custRadScaleInc="-41061">
        <dgm:presLayoutVars>
          <dgm:bulletEnabled val="1"/>
        </dgm:presLayoutVars>
      </dgm:prSet>
      <dgm:spPr/>
      <dgm:t>
        <a:bodyPr/>
        <a:lstStyle/>
        <a:p>
          <a:endParaRPr lang="en-US"/>
        </a:p>
      </dgm:t>
    </dgm:pt>
  </dgm:ptLst>
  <dgm:cxnLst>
    <dgm:cxn modelId="{6CC2B735-D926-44EE-9BDF-BB0F06EE714A}" type="presOf" srcId="{E782A6BA-F72E-45C7-AB1F-C3D6B7D11324}" destId="{7F449F9E-FE9B-48FA-BF77-A8062B086F51}" srcOrd="0" destOrd="0" presId="urn:microsoft.com/office/officeart/2005/8/layout/radial1"/>
    <dgm:cxn modelId="{F91BA102-A29F-46D5-A411-9012250F2178}" srcId="{6F5902F6-2DCF-4197-A3C1-5957BED9A746}" destId="{C3042F76-91C0-4264-8BF2-9925F1549682}" srcOrd="1" destOrd="0" parTransId="{E782A6BA-F72E-45C7-AB1F-C3D6B7D11324}" sibTransId="{EEEEB9C5-2B7A-4127-93A6-BCF5067D5776}"/>
    <dgm:cxn modelId="{D3DA370E-6383-48DA-A7D0-E05DA265BF23}" type="presOf" srcId="{4F545028-ABAC-4658-96CD-5B619436A0B9}" destId="{5A0AAB03-8BC0-428E-992F-DF92885B1B9D}" srcOrd="1" destOrd="0" presId="urn:microsoft.com/office/officeart/2005/8/layout/radial1"/>
    <dgm:cxn modelId="{8DA92561-DF9E-4057-8188-A0BE450AC657}" type="presOf" srcId="{4E678DD2-75D8-468C-85D5-A503AB79735A}" destId="{E5D08E3B-E092-4B6C-B438-C5342972D45E}" srcOrd="0" destOrd="0" presId="urn:microsoft.com/office/officeart/2005/8/layout/radial1"/>
    <dgm:cxn modelId="{4A717B62-7879-4DAA-8C66-D51D1DC4E759}" type="presOf" srcId="{72EB91DC-700E-4FF2-97F9-8AD761D79F4D}" destId="{45DE299A-23FF-4886-A1AB-31F84349EA9E}" srcOrd="1" destOrd="0" presId="urn:microsoft.com/office/officeart/2005/8/layout/radial1"/>
    <dgm:cxn modelId="{AD3EBD7B-B489-4AD2-90D4-5452FB71FD71}" type="presOf" srcId="{FE4EC2E8-3AC5-4B86-AF06-E0F627400F7B}" destId="{2A3C1F99-B808-49F8-A0A4-9C6A84290841}" srcOrd="0" destOrd="0" presId="urn:microsoft.com/office/officeart/2005/8/layout/radial1"/>
    <dgm:cxn modelId="{1A0C4E0D-D6B1-431B-95D3-3B44886CFA93}" type="presOf" srcId="{AD8181E8-F41E-46B5-B99C-5452F854E680}" destId="{B58483B8-7C9B-4D27-AC16-96E095017A56}" srcOrd="0" destOrd="0" presId="urn:microsoft.com/office/officeart/2005/8/layout/radial1"/>
    <dgm:cxn modelId="{D94FB61B-B8C9-4C00-8FF7-5660413852E0}" type="presOf" srcId="{E782A6BA-F72E-45C7-AB1F-C3D6B7D11324}" destId="{405E925C-F882-4EF6-A9A2-EDE92D374DED}" srcOrd="1" destOrd="0" presId="urn:microsoft.com/office/officeart/2005/8/layout/radial1"/>
    <dgm:cxn modelId="{1152A589-7C9C-443E-8CBD-6652A3E4355D}" type="presOf" srcId="{6FC30DB9-10D7-4793-BE61-1A360ED91B80}" destId="{A9078F09-4EB9-4838-BAE2-ACBCF87678D6}" srcOrd="0" destOrd="0" presId="urn:microsoft.com/office/officeart/2005/8/layout/radial1"/>
    <dgm:cxn modelId="{7DA5035E-FD45-45A6-B175-4D486E7C41C1}" type="presOf" srcId="{0633A7AC-9D8B-4EDB-8339-27F9848CC949}" destId="{F8CFDBD6-F86F-4ABE-B5BC-9FCB9E11D589}" srcOrd="1" destOrd="0" presId="urn:microsoft.com/office/officeart/2005/8/layout/radial1"/>
    <dgm:cxn modelId="{6B727C8C-78CC-47B5-94D7-F28F18C8014E}" type="presOf" srcId="{A0407D36-B07C-4F74-84BF-0C857CC0718B}" destId="{2C2A1BE6-2CF5-4BB5-AE38-D6E79414BE47}" srcOrd="0" destOrd="0" presId="urn:microsoft.com/office/officeart/2005/8/layout/radial1"/>
    <dgm:cxn modelId="{BA26621D-3378-4863-925E-A344A9C90269}" type="presOf" srcId="{6F5902F6-2DCF-4197-A3C1-5957BED9A746}" destId="{7C0C9F26-48CB-4BE7-B56D-7406A12B9D46}" srcOrd="0" destOrd="0" presId="urn:microsoft.com/office/officeart/2005/8/layout/radial1"/>
    <dgm:cxn modelId="{C780E2F8-1DA8-43DE-BFF4-81AAB07FEABB}" srcId="{6F5902F6-2DCF-4197-A3C1-5957BED9A746}" destId="{0A6EB57D-9701-4E39-A7B9-96B5D9AC98C4}" srcOrd="6" destOrd="0" parTransId="{0633A7AC-9D8B-4EDB-8339-27F9848CC949}" sibTransId="{BCDF9319-4E37-4618-BA08-9AF0DF1A4299}"/>
    <dgm:cxn modelId="{D2AB8B62-D0BA-442A-ACE8-64042863069E}" type="presOf" srcId="{0A6EB57D-9701-4E39-A7B9-96B5D9AC98C4}" destId="{B5F69D7F-C057-44EC-B394-32F6E67F39C2}" srcOrd="0" destOrd="0" presId="urn:microsoft.com/office/officeart/2005/8/layout/radial1"/>
    <dgm:cxn modelId="{347CF320-03A6-4B7B-89AD-3A07EACE5C9A}" type="presOf" srcId="{42FF2481-1B6A-454C-A589-7565F42D82BF}" destId="{A0BE81F1-4473-4494-A80D-5C16AF71B4AC}" srcOrd="0" destOrd="0" presId="urn:microsoft.com/office/officeart/2005/8/layout/radial1"/>
    <dgm:cxn modelId="{DE99917A-385E-44E3-B49A-1F921A7BD52E}" type="presOf" srcId="{0633A7AC-9D8B-4EDB-8339-27F9848CC949}" destId="{698D6BF2-CD5F-4FA6-AF59-7831E75FFFA6}" srcOrd="0" destOrd="0" presId="urn:microsoft.com/office/officeart/2005/8/layout/radial1"/>
    <dgm:cxn modelId="{58179486-42F0-44C8-8870-F2722E59DC3E}" srcId="{6F5902F6-2DCF-4197-A3C1-5957BED9A746}" destId="{A0407D36-B07C-4F74-84BF-0C857CC0718B}" srcOrd="4" destOrd="0" parTransId="{4F545028-ABAC-4658-96CD-5B619436A0B9}" sibTransId="{75D8B77C-B3CA-4189-9FC0-C430033E04AD}"/>
    <dgm:cxn modelId="{97878D8A-3433-497D-A93C-F5897E90B71A}" type="presOf" srcId="{4F545028-ABAC-4658-96CD-5B619436A0B9}" destId="{BF49B051-6239-4E08-905A-AE158984E8D4}" srcOrd="0" destOrd="0" presId="urn:microsoft.com/office/officeart/2005/8/layout/radial1"/>
    <dgm:cxn modelId="{50FF4640-7869-49DA-B6D2-A942D2DF238E}" srcId="{6F5902F6-2DCF-4197-A3C1-5957BED9A746}" destId="{9CCB1452-CF05-40E5-8639-59E79E145146}" srcOrd="7" destOrd="0" parTransId="{3D5C5031-45E7-461B-97A6-A3B8C23D1E3E}" sibTransId="{1C2AA772-8F32-4FBF-8B49-469BDC619964}"/>
    <dgm:cxn modelId="{AD81139B-0E28-4EB5-B572-BBA6D9D552B2}" srcId="{6F5902F6-2DCF-4197-A3C1-5957BED9A746}" destId="{A036F1B8-DB25-4E65-A33D-792522987EE1}" srcOrd="5" destOrd="0" parTransId="{72EB91DC-700E-4FF2-97F9-8AD761D79F4D}" sibTransId="{7CE062B5-842A-420A-B661-4647BBD18C4C}"/>
    <dgm:cxn modelId="{DB949976-6E35-44A6-B7DF-932672555C9A}" srcId="{6F5902F6-2DCF-4197-A3C1-5957BED9A746}" destId="{FE4EC2E8-3AC5-4B86-AF06-E0F627400F7B}" srcOrd="0" destOrd="0" parTransId="{6FC30DB9-10D7-4793-BE61-1A360ED91B80}" sibTransId="{2012AAEA-9262-439F-B828-DF719FCC83E3}"/>
    <dgm:cxn modelId="{C7AAA392-E14B-4496-A534-28983AD5AD6F}" type="presOf" srcId="{3D5C5031-45E7-461B-97A6-A3B8C23D1E3E}" destId="{72E362E5-853D-41A7-8B58-C05DAA43F891}" srcOrd="1" destOrd="0" presId="urn:microsoft.com/office/officeart/2005/8/layout/radial1"/>
    <dgm:cxn modelId="{37655392-1C13-47BA-A390-153F93FEFF05}" type="presOf" srcId="{C781774C-421A-416B-9C8B-72575FE70642}" destId="{30B51691-554F-409B-8283-4C2121270A6C}" srcOrd="0" destOrd="0" presId="urn:microsoft.com/office/officeart/2005/8/layout/radial1"/>
    <dgm:cxn modelId="{DBC0D688-ADB9-4211-861E-EA81A251369B}" type="presOf" srcId="{4084176B-983F-4DA1-8DA6-EE5C48E86ABD}" destId="{C9668771-670E-4220-8A3C-7F2B560CB1FB}" srcOrd="1" destOrd="0" presId="urn:microsoft.com/office/officeart/2005/8/layout/radial1"/>
    <dgm:cxn modelId="{0E86C935-B212-45D7-9A74-77A5F6CBE6C9}" srcId="{6F5902F6-2DCF-4197-A3C1-5957BED9A746}" destId="{4E678DD2-75D8-468C-85D5-A503AB79735A}" srcOrd="3" destOrd="0" parTransId="{4084176B-983F-4DA1-8DA6-EE5C48E86ABD}" sibTransId="{401728C2-5575-4FFC-BCEE-ED1022088170}"/>
    <dgm:cxn modelId="{C19D3173-2BB2-4DCB-A684-E7FE41145242}" srcId="{AD8181E8-F41E-46B5-B99C-5452F854E680}" destId="{6F5902F6-2DCF-4197-A3C1-5957BED9A746}" srcOrd="0" destOrd="0" parTransId="{F3D06A0F-15F8-4E3D-992E-8986B91F1B6F}" sibTransId="{C87A298D-EB8F-48DC-A5AE-EF1F3BFDB256}"/>
    <dgm:cxn modelId="{B9FA5682-AE00-4B12-A89A-FD4F0C4FBA2D}" type="presOf" srcId="{A036F1B8-DB25-4E65-A33D-792522987EE1}" destId="{61047FF0-873D-4A27-8BDA-B94B65278AD6}" srcOrd="0" destOrd="0" presId="urn:microsoft.com/office/officeart/2005/8/layout/radial1"/>
    <dgm:cxn modelId="{CB0CE2B5-77BE-4652-9FB8-6D6F6CFE29AC}" type="presOf" srcId="{9CCB1452-CF05-40E5-8639-59E79E145146}" destId="{5EC8EA08-22DC-4B7C-A27C-9C5F46A4C5E1}" srcOrd="0" destOrd="0" presId="urn:microsoft.com/office/officeart/2005/8/layout/radial1"/>
    <dgm:cxn modelId="{FD6A3E4B-E1DC-495B-B754-6BF3077CD622}" type="presOf" srcId="{6FC30DB9-10D7-4793-BE61-1A360ED91B80}" destId="{A97F5E88-A8A7-4CB9-B085-88E4E72D089E}" srcOrd="1" destOrd="0" presId="urn:microsoft.com/office/officeart/2005/8/layout/radial1"/>
    <dgm:cxn modelId="{DA165CD7-E336-493C-81F9-CD05EEBC381F}" type="presOf" srcId="{C781774C-421A-416B-9C8B-72575FE70642}" destId="{EF282AFE-F27D-44D1-AE83-3FE702ACF5C8}" srcOrd="1" destOrd="0" presId="urn:microsoft.com/office/officeart/2005/8/layout/radial1"/>
    <dgm:cxn modelId="{CCB49371-64A9-45ED-8BB1-8EE1A046E6BC}" type="presOf" srcId="{3D5C5031-45E7-461B-97A6-A3B8C23D1E3E}" destId="{49C094C9-EBD7-426B-B89E-694F7559E1A7}" srcOrd="0" destOrd="0" presId="urn:microsoft.com/office/officeart/2005/8/layout/radial1"/>
    <dgm:cxn modelId="{2A1ACE7D-40EC-4234-97E0-0625420CF829}" srcId="{6F5902F6-2DCF-4197-A3C1-5957BED9A746}" destId="{42FF2481-1B6A-454C-A589-7565F42D82BF}" srcOrd="2" destOrd="0" parTransId="{C781774C-421A-416B-9C8B-72575FE70642}" sibTransId="{BC1B3802-8F01-4A18-B5A2-95C30FC58202}"/>
    <dgm:cxn modelId="{47E91D6D-52F9-44B3-B3C9-3C8F9DA14AC3}" type="presOf" srcId="{C3042F76-91C0-4264-8BF2-9925F1549682}" destId="{0ABBD978-3EE7-4724-9C01-51C9A3E3276A}" srcOrd="0" destOrd="0" presId="urn:microsoft.com/office/officeart/2005/8/layout/radial1"/>
    <dgm:cxn modelId="{39CD9AB0-A8FF-4289-8239-B90D161C5533}" type="presOf" srcId="{4084176B-983F-4DA1-8DA6-EE5C48E86ABD}" destId="{40842511-388C-4CC5-9F04-A434979F0354}" srcOrd="0" destOrd="0" presId="urn:microsoft.com/office/officeart/2005/8/layout/radial1"/>
    <dgm:cxn modelId="{31949A65-3076-43A0-A0E5-0F1BA89E1BFB}" type="presOf" srcId="{72EB91DC-700E-4FF2-97F9-8AD761D79F4D}" destId="{98D1E416-8D2B-46AE-AC1E-35B14D0D3851}" srcOrd="0" destOrd="0" presId="urn:microsoft.com/office/officeart/2005/8/layout/radial1"/>
    <dgm:cxn modelId="{80B809AC-A4E8-434D-80A2-9DF9E471B716}" type="presParOf" srcId="{B58483B8-7C9B-4D27-AC16-96E095017A56}" destId="{7C0C9F26-48CB-4BE7-B56D-7406A12B9D46}" srcOrd="0" destOrd="0" presId="urn:microsoft.com/office/officeart/2005/8/layout/radial1"/>
    <dgm:cxn modelId="{0B09B395-092E-4DD8-8F22-26877A3C4B55}" type="presParOf" srcId="{B58483B8-7C9B-4D27-AC16-96E095017A56}" destId="{A9078F09-4EB9-4838-BAE2-ACBCF87678D6}" srcOrd="1" destOrd="0" presId="urn:microsoft.com/office/officeart/2005/8/layout/radial1"/>
    <dgm:cxn modelId="{C7CEF71A-B561-4E28-B7E7-A063C97E5E25}" type="presParOf" srcId="{A9078F09-4EB9-4838-BAE2-ACBCF87678D6}" destId="{A97F5E88-A8A7-4CB9-B085-88E4E72D089E}" srcOrd="0" destOrd="0" presId="urn:microsoft.com/office/officeart/2005/8/layout/radial1"/>
    <dgm:cxn modelId="{EE774B81-484A-40A5-BD1C-EB9806A913B0}" type="presParOf" srcId="{B58483B8-7C9B-4D27-AC16-96E095017A56}" destId="{2A3C1F99-B808-49F8-A0A4-9C6A84290841}" srcOrd="2" destOrd="0" presId="urn:microsoft.com/office/officeart/2005/8/layout/radial1"/>
    <dgm:cxn modelId="{6CAE5779-3ACE-45B7-8CF8-6814B3C061AE}" type="presParOf" srcId="{B58483B8-7C9B-4D27-AC16-96E095017A56}" destId="{7F449F9E-FE9B-48FA-BF77-A8062B086F51}" srcOrd="3" destOrd="0" presId="urn:microsoft.com/office/officeart/2005/8/layout/radial1"/>
    <dgm:cxn modelId="{A1A7227F-4F17-4B2A-A1D2-6651BD09BE0C}" type="presParOf" srcId="{7F449F9E-FE9B-48FA-BF77-A8062B086F51}" destId="{405E925C-F882-4EF6-A9A2-EDE92D374DED}" srcOrd="0" destOrd="0" presId="urn:microsoft.com/office/officeart/2005/8/layout/radial1"/>
    <dgm:cxn modelId="{5973E95C-074F-414B-A091-39E48EFBE092}" type="presParOf" srcId="{B58483B8-7C9B-4D27-AC16-96E095017A56}" destId="{0ABBD978-3EE7-4724-9C01-51C9A3E3276A}" srcOrd="4" destOrd="0" presId="urn:microsoft.com/office/officeart/2005/8/layout/radial1"/>
    <dgm:cxn modelId="{68E77B2C-7FEC-47AF-9E81-60E67CA30703}" type="presParOf" srcId="{B58483B8-7C9B-4D27-AC16-96E095017A56}" destId="{30B51691-554F-409B-8283-4C2121270A6C}" srcOrd="5" destOrd="0" presId="urn:microsoft.com/office/officeart/2005/8/layout/radial1"/>
    <dgm:cxn modelId="{8FA01866-13A1-4AC5-AE01-9B418BB55C90}" type="presParOf" srcId="{30B51691-554F-409B-8283-4C2121270A6C}" destId="{EF282AFE-F27D-44D1-AE83-3FE702ACF5C8}" srcOrd="0" destOrd="0" presId="urn:microsoft.com/office/officeart/2005/8/layout/radial1"/>
    <dgm:cxn modelId="{115FD46E-ACC5-40A9-B369-5F064003EA3E}" type="presParOf" srcId="{B58483B8-7C9B-4D27-AC16-96E095017A56}" destId="{A0BE81F1-4473-4494-A80D-5C16AF71B4AC}" srcOrd="6" destOrd="0" presId="urn:microsoft.com/office/officeart/2005/8/layout/radial1"/>
    <dgm:cxn modelId="{77732468-37F7-4CA4-BA87-794704DC1CF0}" type="presParOf" srcId="{B58483B8-7C9B-4D27-AC16-96E095017A56}" destId="{40842511-388C-4CC5-9F04-A434979F0354}" srcOrd="7" destOrd="0" presId="urn:microsoft.com/office/officeart/2005/8/layout/radial1"/>
    <dgm:cxn modelId="{CBBE9696-9097-4E93-B1BE-4BCBBD6742BA}" type="presParOf" srcId="{40842511-388C-4CC5-9F04-A434979F0354}" destId="{C9668771-670E-4220-8A3C-7F2B560CB1FB}" srcOrd="0" destOrd="0" presId="urn:microsoft.com/office/officeart/2005/8/layout/radial1"/>
    <dgm:cxn modelId="{DA0E76AF-5C34-4712-880F-B54E8CAA9436}" type="presParOf" srcId="{B58483B8-7C9B-4D27-AC16-96E095017A56}" destId="{E5D08E3B-E092-4B6C-B438-C5342972D45E}" srcOrd="8" destOrd="0" presId="urn:microsoft.com/office/officeart/2005/8/layout/radial1"/>
    <dgm:cxn modelId="{044DA328-555D-4808-B907-5D7B252F2C96}" type="presParOf" srcId="{B58483B8-7C9B-4D27-AC16-96E095017A56}" destId="{BF49B051-6239-4E08-905A-AE158984E8D4}" srcOrd="9" destOrd="0" presId="urn:microsoft.com/office/officeart/2005/8/layout/radial1"/>
    <dgm:cxn modelId="{DBAE5CF0-4BD4-4975-A043-4BEA0ECB3F7B}" type="presParOf" srcId="{BF49B051-6239-4E08-905A-AE158984E8D4}" destId="{5A0AAB03-8BC0-428E-992F-DF92885B1B9D}" srcOrd="0" destOrd="0" presId="urn:microsoft.com/office/officeart/2005/8/layout/radial1"/>
    <dgm:cxn modelId="{BB3B34E0-E475-4B33-A1C4-B2567E4D5F8C}" type="presParOf" srcId="{B58483B8-7C9B-4D27-AC16-96E095017A56}" destId="{2C2A1BE6-2CF5-4BB5-AE38-D6E79414BE47}" srcOrd="10" destOrd="0" presId="urn:microsoft.com/office/officeart/2005/8/layout/radial1"/>
    <dgm:cxn modelId="{B1D33186-31C8-4D6D-B817-6A2719258AA4}" type="presParOf" srcId="{B58483B8-7C9B-4D27-AC16-96E095017A56}" destId="{98D1E416-8D2B-46AE-AC1E-35B14D0D3851}" srcOrd="11" destOrd="0" presId="urn:microsoft.com/office/officeart/2005/8/layout/radial1"/>
    <dgm:cxn modelId="{8FCDA9F9-A0E1-4A75-ADC6-86F9EFBC9AA4}" type="presParOf" srcId="{98D1E416-8D2B-46AE-AC1E-35B14D0D3851}" destId="{45DE299A-23FF-4886-A1AB-31F84349EA9E}" srcOrd="0" destOrd="0" presId="urn:microsoft.com/office/officeart/2005/8/layout/radial1"/>
    <dgm:cxn modelId="{F97082F2-836F-44CE-A23B-666C2B8A226D}" type="presParOf" srcId="{B58483B8-7C9B-4D27-AC16-96E095017A56}" destId="{61047FF0-873D-4A27-8BDA-B94B65278AD6}" srcOrd="12" destOrd="0" presId="urn:microsoft.com/office/officeart/2005/8/layout/radial1"/>
    <dgm:cxn modelId="{4B245636-66D6-4899-9F3C-C76867B9A2DD}" type="presParOf" srcId="{B58483B8-7C9B-4D27-AC16-96E095017A56}" destId="{698D6BF2-CD5F-4FA6-AF59-7831E75FFFA6}" srcOrd="13" destOrd="0" presId="urn:microsoft.com/office/officeart/2005/8/layout/radial1"/>
    <dgm:cxn modelId="{8A78193B-B911-46D6-935C-37A7CF1EBF23}" type="presParOf" srcId="{698D6BF2-CD5F-4FA6-AF59-7831E75FFFA6}" destId="{F8CFDBD6-F86F-4ABE-B5BC-9FCB9E11D589}" srcOrd="0" destOrd="0" presId="urn:microsoft.com/office/officeart/2005/8/layout/radial1"/>
    <dgm:cxn modelId="{6FF67F1E-97D6-4C12-A880-86565AACEDB5}" type="presParOf" srcId="{B58483B8-7C9B-4D27-AC16-96E095017A56}" destId="{B5F69D7F-C057-44EC-B394-32F6E67F39C2}" srcOrd="14" destOrd="0" presId="urn:microsoft.com/office/officeart/2005/8/layout/radial1"/>
    <dgm:cxn modelId="{985BC50B-0E1F-4ECD-85DF-CF7F146679E8}" type="presParOf" srcId="{B58483B8-7C9B-4D27-AC16-96E095017A56}" destId="{49C094C9-EBD7-426B-B89E-694F7559E1A7}" srcOrd="15" destOrd="0" presId="urn:microsoft.com/office/officeart/2005/8/layout/radial1"/>
    <dgm:cxn modelId="{841800FF-95EB-49F2-B430-CB719BA2DDFE}" type="presParOf" srcId="{49C094C9-EBD7-426B-B89E-694F7559E1A7}" destId="{72E362E5-853D-41A7-8B58-C05DAA43F891}" srcOrd="0" destOrd="0" presId="urn:microsoft.com/office/officeart/2005/8/layout/radial1"/>
    <dgm:cxn modelId="{303CF7B9-247F-4228-B41D-43CCB38720A5}" type="presParOf" srcId="{B58483B8-7C9B-4D27-AC16-96E095017A56}" destId="{5EC8EA08-22DC-4B7C-A27C-9C5F46A4C5E1}"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C9F26-48CB-4BE7-B56D-7406A12B9D46}">
      <dsp:nvSpPr>
        <dsp:cNvPr id="0" name=""/>
        <dsp:cNvSpPr/>
      </dsp:nvSpPr>
      <dsp:spPr>
        <a:xfrm>
          <a:off x="3643534" y="2127248"/>
          <a:ext cx="2071468" cy="1300736"/>
        </a:xfrm>
        <a:prstGeom prst="ellipse">
          <a:avLst/>
        </a:prstGeom>
        <a:blipFill rotWithShape="0">
          <a:blip xmlns:r="http://schemas.openxmlformats.org/officeDocument/2006/relationships" r:embed="rId1"/>
          <a:stretch>
            <a:fillRect/>
          </a:stretch>
        </a:blipFill>
        <a:ln>
          <a:noFill/>
        </a:ln>
        <a:effectLst>
          <a:glow rad="228600">
            <a:schemeClr val="accent1">
              <a:satMod val="175000"/>
              <a:alpha val="4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n-US" sz="2400" kern="1200" cap="all" baseline="0" dirty="0">
            <a:solidFill>
              <a:schemeClr val="tx1"/>
            </a:solidFill>
          </a:endParaRPr>
        </a:p>
      </dsp:txBody>
      <dsp:txXfrm>
        <a:off x="3946893" y="2317736"/>
        <a:ext cx="1464750" cy="919760"/>
      </dsp:txXfrm>
    </dsp:sp>
    <dsp:sp modelId="{A9078F09-4EB9-4838-BAE2-ACBCF87678D6}">
      <dsp:nvSpPr>
        <dsp:cNvPr id="0" name=""/>
        <dsp:cNvSpPr/>
      </dsp:nvSpPr>
      <dsp:spPr>
        <a:xfrm rot="16156098">
          <a:off x="4118937" y="1570084"/>
          <a:ext cx="1090129" cy="24329"/>
        </a:xfrm>
        <a:custGeom>
          <a:avLst/>
          <a:gdLst/>
          <a:ahLst/>
          <a:cxnLst/>
          <a:rect l="0" t="0" r="0" b="0"/>
          <a:pathLst>
            <a:path>
              <a:moveTo>
                <a:pt x="0" y="12164"/>
              </a:moveTo>
              <a:lnTo>
                <a:pt x="1090129" y="12164"/>
              </a:lnTo>
            </a:path>
          </a:pathLst>
        </a:custGeom>
        <a:noFill/>
        <a:ln w="101600" cap="flat" cmpd="sng" algn="ctr">
          <a:solidFill>
            <a:schemeClr val="accent1">
              <a:lumMod val="7500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636749" y="1554996"/>
        <a:ext cx="54506" cy="54506"/>
      </dsp:txXfrm>
    </dsp:sp>
    <dsp:sp modelId="{2A3C1F99-B808-49F8-A0A4-9C6A84290841}">
      <dsp:nvSpPr>
        <dsp:cNvPr id="0" name=""/>
        <dsp:cNvSpPr/>
      </dsp:nvSpPr>
      <dsp:spPr>
        <a:xfrm>
          <a:off x="3733798" y="222243"/>
          <a:ext cx="1836079" cy="814991"/>
        </a:xfrm>
        <a:prstGeom prst="ellipse">
          <a:avLst/>
        </a:prstGeom>
        <a:solidFill>
          <a:schemeClr val="accent1">
            <a:lumMod val="50000"/>
          </a:schemeClr>
        </a:solidFill>
        <a:ln>
          <a:noFill/>
        </a:ln>
        <a:effectLst>
          <a:outerShdw blurRad="76200" dist="12700" dir="2700000" sy="-23000" kx="-800400" algn="bl" rotWithShape="0">
            <a:prstClr val="black">
              <a:alpha val="20000"/>
            </a:prstClr>
          </a:outerShdw>
        </a:effectLst>
        <a:scene3d>
          <a:camera prst="perspectiveLef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cap="all" baseline="0" dirty="0" smtClean="0">
              <a:solidFill>
                <a:schemeClr val="tx1"/>
              </a:solidFill>
              <a:effectLst>
                <a:outerShdw blurRad="38100" dist="38100" dir="2700000" algn="tl">
                  <a:srgbClr val="000000">
                    <a:alpha val="43137"/>
                  </a:srgbClr>
                </a:outerShdw>
              </a:effectLst>
            </a:rPr>
            <a:t>Screening</a:t>
          </a:r>
          <a:endParaRPr lang="en-US" sz="1800" kern="1200" cap="all" baseline="0" dirty="0">
            <a:solidFill>
              <a:schemeClr val="tx1"/>
            </a:solidFill>
            <a:effectLst>
              <a:outerShdw blurRad="38100" dist="38100" dir="2700000" algn="tl">
                <a:srgbClr val="000000">
                  <a:alpha val="43137"/>
                </a:srgbClr>
              </a:outerShdw>
            </a:effectLst>
          </a:endParaRPr>
        </a:p>
      </dsp:txBody>
      <dsp:txXfrm>
        <a:off x="4002686" y="341596"/>
        <a:ext cx="1298303" cy="576285"/>
      </dsp:txXfrm>
    </dsp:sp>
    <dsp:sp modelId="{7F449F9E-FE9B-48FA-BF77-A8062B086F51}">
      <dsp:nvSpPr>
        <dsp:cNvPr id="0" name=""/>
        <dsp:cNvSpPr/>
      </dsp:nvSpPr>
      <dsp:spPr>
        <a:xfrm rot="19487925">
          <a:off x="5270905" y="1973902"/>
          <a:ext cx="1060808" cy="24329"/>
        </a:xfrm>
        <a:custGeom>
          <a:avLst/>
          <a:gdLst/>
          <a:ahLst/>
          <a:cxnLst/>
          <a:rect l="0" t="0" r="0" b="0"/>
          <a:pathLst>
            <a:path>
              <a:moveTo>
                <a:pt x="0" y="12164"/>
              </a:moveTo>
              <a:lnTo>
                <a:pt x="1060808" y="12164"/>
              </a:lnTo>
            </a:path>
          </a:pathLst>
        </a:custGeom>
        <a:noFill/>
        <a:ln w="101600" cap="flat" cmpd="sng" algn="ctr">
          <a:solidFill>
            <a:schemeClr val="accent1">
              <a:lumMod val="7500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74789" y="1959547"/>
        <a:ext cx="53040" cy="53040"/>
      </dsp:txXfrm>
    </dsp:sp>
    <dsp:sp modelId="{0ABBD978-3EE7-4724-9C01-51C9A3E3276A}">
      <dsp:nvSpPr>
        <dsp:cNvPr id="0" name=""/>
        <dsp:cNvSpPr/>
      </dsp:nvSpPr>
      <dsp:spPr>
        <a:xfrm>
          <a:off x="5486405" y="831850"/>
          <a:ext cx="2637141" cy="892350"/>
        </a:xfrm>
        <a:prstGeom prst="ellipse">
          <a:avLst/>
        </a:prstGeom>
        <a:solidFill>
          <a:schemeClr val="accent1">
            <a:lumMod val="50000"/>
          </a:schemeClr>
        </a:solidFill>
        <a:ln>
          <a:noFill/>
        </a:ln>
        <a:effectLst>
          <a:outerShdw blurRad="76200" dist="12700" dir="2700000" sy="-23000" kx="-800400" algn="bl" rotWithShape="0">
            <a:prstClr val="black">
              <a:alpha val="20000"/>
            </a:prstClr>
          </a:outerShdw>
        </a:effectLst>
        <a:scene3d>
          <a:camera prst="perspectiveLef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cap="all" baseline="0" dirty="0" smtClean="0">
              <a:solidFill>
                <a:schemeClr val="tx1"/>
              </a:solidFill>
              <a:effectLst>
                <a:outerShdw blurRad="38100" dist="38100" dir="2700000" algn="tl">
                  <a:srgbClr val="000000">
                    <a:alpha val="43137"/>
                  </a:srgbClr>
                </a:outerShdw>
              </a:effectLst>
            </a:rPr>
            <a:t>Engaging Elder &amp; Caregiver</a:t>
          </a:r>
          <a:endParaRPr lang="en-US" sz="1800" kern="1200" cap="all" baseline="0" dirty="0">
            <a:solidFill>
              <a:schemeClr val="tx1"/>
            </a:solidFill>
            <a:effectLst>
              <a:outerShdw blurRad="38100" dist="38100" dir="2700000" algn="tl">
                <a:srgbClr val="000000">
                  <a:alpha val="43137"/>
                </a:srgbClr>
              </a:outerShdw>
            </a:effectLst>
          </a:endParaRPr>
        </a:p>
      </dsp:txBody>
      <dsp:txXfrm>
        <a:off x="5872605" y="962532"/>
        <a:ext cx="1864741" cy="630986"/>
      </dsp:txXfrm>
    </dsp:sp>
    <dsp:sp modelId="{30B51691-554F-409B-8283-4C2121270A6C}">
      <dsp:nvSpPr>
        <dsp:cNvPr id="0" name=""/>
        <dsp:cNvSpPr/>
      </dsp:nvSpPr>
      <dsp:spPr>
        <a:xfrm rot="21533688">
          <a:off x="5714450" y="2738852"/>
          <a:ext cx="687251" cy="24329"/>
        </a:xfrm>
        <a:custGeom>
          <a:avLst/>
          <a:gdLst/>
          <a:ahLst/>
          <a:cxnLst/>
          <a:rect l="0" t="0" r="0" b="0"/>
          <a:pathLst>
            <a:path>
              <a:moveTo>
                <a:pt x="0" y="12164"/>
              </a:moveTo>
              <a:lnTo>
                <a:pt x="687251" y="12164"/>
              </a:lnTo>
            </a:path>
          </a:pathLst>
        </a:custGeom>
        <a:noFill/>
        <a:ln w="101600" cap="flat" cmpd="sng" algn="ctr">
          <a:solidFill>
            <a:schemeClr val="accent1">
              <a:lumMod val="7500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40895" y="2733835"/>
        <a:ext cx="34362" cy="34362"/>
      </dsp:txXfrm>
    </dsp:sp>
    <dsp:sp modelId="{A0BE81F1-4473-4494-A80D-5C16AF71B4AC}">
      <dsp:nvSpPr>
        <dsp:cNvPr id="0" name=""/>
        <dsp:cNvSpPr/>
      </dsp:nvSpPr>
      <dsp:spPr>
        <a:xfrm>
          <a:off x="6400800" y="2279655"/>
          <a:ext cx="1929505" cy="892276"/>
        </a:xfrm>
        <a:prstGeom prst="ellipse">
          <a:avLst/>
        </a:prstGeom>
        <a:solidFill>
          <a:schemeClr val="accent1">
            <a:lumMod val="50000"/>
          </a:schemeClr>
        </a:solidFill>
        <a:ln>
          <a:noFill/>
        </a:ln>
        <a:effectLst>
          <a:outerShdw blurRad="76200" dist="12700" dir="2700000" sy="-23000" kx="-800400" algn="bl" rotWithShape="0">
            <a:prstClr val="black">
              <a:alpha val="20000"/>
            </a:prstClr>
          </a:outerShdw>
        </a:effectLst>
        <a:scene3d>
          <a:camera prst="perspectiveLef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cap="all" baseline="0" dirty="0" smtClean="0">
              <a:solidFill>
                <a:schemeClr val="tx1"/>
              </a:solidFill>
              <a:effectLst>
                <a:outerShdw blurRad="38100" dist="38100" dir="2700000" algn="tl">
                  <a:srgbClr val="000000">
                    <a:alpha val="43137"/>
                  </a:srgbClr>
                </a:outerShdw>
              </a:effectLst>
            </a:rPr>
            <a:t>Managing Symptoms</a:t>
          </a:r>
        </a:p>
      </dsp:txBody>
      <dsp:txXfrm>
        <a:off x="6683369" y="2410326"/>
        <a:ext cx="1364367" cy="630934"/>
      </dsp:txXfrm>
    </dsp:sp>
    <dsp:sp modelId="{40842511-388C-4CC5-9F04-A434979F0354}">
      <dsp:nvSpPr>
        <dsp:cNvPr id="0" name=""/>
        <dsp:cNvSpPr/>
      </dsp:nvSpPr>
      <dsp:spPr>
        <a:xfrm rot="1799334">
          <a:off x="5384427" y="3419970"/>
          <a:ext cx="858016" cy="24329"/>
        </a:xfrm>
        <a:custGeom>
          <a:avLst/>
          <a:gdLst/>
          <a:ahLst/>
          <a:cxnLst/>
          <a:rect l="0" t="0" r="0" b="0"/>
          <a:pathLst>
            <a:path>
              <a:moveTo>
                <a:pt x="0" y="12164"/>
              </a:moveTo>
              <a:lnTo>
                <a:pt x="858016" y="12164"/>
              </a:lnTo>
            </a:path>
          </a:pathLst>
        </a:custGeom>
        <a:noFill/>
        <a:ln w="101600" cap="flat" cmpd="sng" algn="ctr">
          <a:solidFill>
            <a:schemeClr val="accent1">
              <a:lumMod val="7500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91985" y="3410685"/>
        <a:ext cx="42900" cy="42900"/>
      </dsp:txXfrm>
    </dsp:sp>
    <dsp:sp modelId="{E5D08E3B-E092-4B6C-B438-C5342972D45E}">
      <dsp:nvSpPr>
        <dsp:cNvPr id="0" name=""/>
        <dsp:cNvSpPr/>
      </dsp:nvSpPr>
      <dsp:spPr>
        <a:xfrm>
          <a:off x="5638802" y="3575049"/>
          <a:ext cx="2390716" cy="892276"/>
        </a:xfrm>
        <a:prstGeom prst="ellipse">
          <a:avLst/>
        </a:prstGeom>
        <a:solidFill>
          <a:schemeClr val="accent1">
            <a:lumMod val="50000"/>
          </a:schemeClr>
        </a:solidFill>
        <a:ln>
          <a:noFill/>
        </a:ln>
        <a:effectLst>
          <a:outerShdw blurRad="76200" dist="12700" dir="2700000" sy="-23000" kx="-800400" algn="bl" rotWithShape="0">
            <a:prstClr val="black">
              <a:alpha val="20000"/>
            </a:prstClr>
          </a:outerShdw>
        </a:effectLst>
        <a:scene3d>
          <a:camera prst="perspectiveLef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cap="all" baseline="0" dirty="0" smtClean="0">
              <a:solidFill>
                <a:schemeClr val="tx1"/>
              </a:solidFill>
              <a:effectLst>
                <a:outerShdw blurRad="38100" dist="38100" dir="2700000" algn="tl">
                  <a:srgbClr val="000000">
                    <a:alpha val="43137"/>
                  </a:srgbClr>
                </a:outerShdw>
              </a:effectLst>
            </a:rPr>
            <a:t>Educating/ Promoting Self-MGMT</a:t>
          </a:r>
          <a:endParaRPr lang="en-US" sz="1800" b="0" kern="1200" cap="all" baseline="0" dirty="0">
            <a:solidFill>
              <a:schemeClr val="tx1"/>
            </a:solidFill>
            <a:effectLst>
              <a:outerShdw blurRad="38100" dist="38100" dir="2700000" algn="tl">
                <a:srgbClr val="000000">
                  <a:alpha val="43137"/>
                </a:srgbClr>
              </a:outerShdw>
            </a:effectLst>
          </a:endParaRPr>
        </a:p>
      </dsp:txBody>
      <dsp:txXfrm>
        <a:off x="5988914" y="3705720"/>
        <a:ext cx="1690492" cy="630934"/>
      </dsp:txXfrm>
    </dsp:sp>
    <dsp:sp modelId="{BF49B051-6239-4E08-905A-AE158984E8D4}">
      <dsp:nvSpPr>
        <dsp:cNvPr id="0" name=""/>
        <dsp:cNvSpPr/>
      </dsp:nvSpPr>
      <dsp:spPr>
        <a:xfrm rot="5302179">
          <a:off x="4218915" y="3908401"/>
          <a:ext cx="985769" cy="24329"/>
        </a:xfrm>
        <a:custGeom>
          <a:avLst/>
          <a:gdLst/>
          <a:ahLst/>
          <a:cxnLst/>
          <a:rect l="0" t="0" r="0" b="0"/>
          <a:pathLst>
            <a:path>
              <a:moveTo>
                <a:pt x="0" y="12164"/>
              </a:moveTo>
              <a:lnTo>
                <a:pt x="985769" y="12164"/>
              </a:lnTo>
            </a:path>
          </a:pathLst>
        </a:custGeom>
        <a:noFill/>
        <a:ln w="101600" cap="flat" cmpd="sng" algn="ctr">
          <a:solidFill>
            <a:schemeClr val="accent1">
              <a:lumMod val="7500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87156" y="3895921"/>
        <a:ext cx="49288" cy="49288"/>
      </dsp:txXfrm>
    </dsp:sp>
    <dsp:sp modelId="{2C2A1BE6-2CF5-4BB5-AE38-D6E79414BE47}">
      <dsp:nvSpPr>
        <dsp:cNvPr id="0" name=""/>
        <dsp:cNvSpPr/>
      </dsp:nvSpPr>
      <dsp:spPr>
        <a:xfrm>
          <a:off x="3505199" y="4413241"/>
          <a:ext cx="2460164" cy="664624"/>
        </a:xfrm>
        <a:prstGeom prst="ellipse">
          <a:avLst/>
        </a:prstGeom>
        <a:solidFill>
          <a:schemeClr val="accent1">
            <a:lumMod val="50000"/>
          </a:schemeClr>
        </a:solidFill>
        <a:ln>
          <a:noFill/>
        </a:ln>
        <a:effectLst>
          <a:outerShdw blurRad="76200" dist="12700" dir="2700000" sy="-23000" kx="-800400" algn="bl" rotWithShape="0">
            <a:prstClr val="black">
              <a:alpha val="20000"/>
            </a:prstClr>
          </a:outerShdw>
        </a:effectLst>
        <a:scene3d>
          <a:camera prst="perspectiveLef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cap="all" baseline="0" dirty="0" smtClean="0">
              <a:solidFill>
                <a:schemeClr val="tx1"/>
              </a:solidFill>
              <a:effectLst>
                <a:outerShdw blurRad="38100" dist="38100" dir="2700000" algn="tl">
                  <a:srgbClr val="000000">
                    <a:alpha val="43137"/>
                  </a:srgbClr>
                </a:outerShdw>
              </a:effectLst>
            </a:rPr>
            <a:t>Collaborating</a:t>
          </a:r>
          <a:endParaRPr lang="en-US" sz="1800" kern="1200" cap="all" baseline="0" dirty="0">
            <a:solidFill>
              <a:schemeClr val="tx1"/>
            </a:solidFill>
            <a:effectLst>
              <a:outerShdw blurRad="38100" dist="38100" dir="2700000" algn="tl">
                <a:srgbClr val="000000">
                  <a:alpha val="43137"/>
                </a:srgbClr>
              </a:outerShdw>
            </a:effectLst>
          </a:endParaRPr>
        </a:p>
      </dsp:txBody>
      <dsp:txXfrm>
        <a:off x="3865482" y="4510573"/>
        <a:ext cx="1739598" cy="469960"/>
      </dsp:txXfrm>
    </dsp:sp>
    <dsp:sp modelId="{98D1E416-8D2B-46AE-AC1E-35B14D0D3851}">
      <dsp:nvSpPr>
        <dsp:cNvPr id="0" name=""/>
        <dsp:cNvSpPr/>
      </dsp:nvSpPr>
      <dsp:spPr>
        <a:xfrm rot="8974044">
          <a:off x="3069255" y="3441971"/>
          <a:ext cx="916830" cy="24329"/>
        </a:xfrm>
        <a:custGeom>
          <a:avLst/>
          <a:gdLst/>
          <a:ahLst/>
          <a:cxnLst/>
          <a:rect l="0" t="0" r="0" b="0"/>
          <a:pathLst>
            <a:path>
              <a:moveTo>
                <a:pt x="0" y="12164"/>
              </a:moveTo>
              <a:lnTo>
                <a:pt x="916830" y="12164"/>
              </a:lnTo>
            </a:path>
          </a:pathLst>
        </a:custGeom>
        <a:noFill/>
        <a:ln w="101600" cap="flat" cmpd="sng" algn="ctr">
          <a:solidFill>
            <a:schemeClr val="accent1">
              <a:lumMod val="7500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504749" y="3431215"/>
        <a:ext cx="45841" cy="45841"/>
      </dsp:txXfrm>
    </dsp:sp>
    <dsp:sp modelId="{61047FF0-873D-4A27-8BDA-B94B65278AD6}">
      <dsp:nvSpPr>
        <dsp:cNvPr id="0" name=""/>
        <dsp:cNvSpPr/>
      </dsp:nvSpPr>
      <dsp:spPr>
        <a:xfrm>
          <a:off x="1600192" y="3575049"/>
          <a:ext cx="1858549" cy="930986"/>
        </a:xfrm>
        <a:prstGeom prst="ellipse">
          <a:avLst/>
        </a:prstGeom>
        <a:solidFill>
          <a:schemeClr val="accent1">
            <a:lumMod val="50000"/>
          </a:schemeClr>
        </a:solidFill>
        <a:ln>
          <a:noFill/>
        </a:ln>
        <a:effectLst>
          <a:outerShdw blurRad="76200" dist="12700" dir="2700000" sy="-23000" kx="-800400" algn="bl" rotWithShape="0">
            <a:prstClr val="black">
              <a:alpha val="20000"/>
            </a:prstClr>
          </a:outerShdw>
        </a:effectLst>
        <a:scene3d>
          <a:camera prst="perspectiveLef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cap="all" baseline="0" dirty="0" smtClean="0">
              <a:solidFill>
                <a:schemeClr val="tx1"/>
              </a:solidFill>
              <a:effectLst>
                <a:outerShdw blurRad="38100" dist="38100" dir="2700000" algn="tl">
                  <a:srgbClr val="000000">
                    <a:alpha val="43137"/>
                  </a:srgbClr>
                </a:outerShdw>
              </a:effectLst>
            </a:rPr>
            <a:t>Assuring Continuity</a:t>
          </a:r>
        </a:p>
      </dsp:txBody>
      <dsp:txXfrm>
        <a:off x="1872370" y="3711389"/>
        <a:ext cx="1314193" cy="658306"/>
      </dsp:txXfrm>
    </dsp:sp>
    <dsp:sp modelId="{698D6BF2-CD5F-4FA6-AF59-7831E75FFFA6}">
      <dsp:nvSpPr>
        <dsp:cNvPr id="0" name=""/>
        <dsp:cNvSpPr/>
      </dsp:nvSpPr>
      <dsp:spPr>
        <a:xfrm rot="10863301">
          <a:off x="3042936" y="2740852"/>
          <a:ext cx="601094" cy="24329"/>
        </a:xfrm>
        <a:custGeom>
          <a:avLst/>
          <a:gdLst/>
          <a:ahLst/>
          <a:cxnLst/>
          <a:rect l="0" t="0" r="0" b="0"/>
          <a:pathLst>
            <a:path>
              <a:moveTo>
                <a:pt x="0" y="12164"/>
              </a:moveTo>
              <a:lnTo>
                <a:pt x="601094" y="12164"/>
              </a:lnTo>
            </a:path>
          </a:pathLst>
        </a:custGeom>
        <a:noFill/>
        <a:ln w="101600" cap="flat" cmpd="sng" algn="ctr">
          <a:solidFill>
            <a:schemeClr val="accent1">
              <a:lumMod val="7500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328456" y="2737989"/>
        <a:ext cx="30054" cy="30054"/>
      </dsp:txXfrm>
    </dsp:sp>
    <dsp:sp modelId="{B5F69D7F-C057-44EC-B394-32F6E67F39C2}">
      <dsp:nvSpPr>
        <dsp:cNvPr id="0" name=""/>
        <dsp:cNvSpPr/>
      </dsp:nvSpPr>
      <dsp:spPr>
        <a:xfrm>
          <a:off x="685800" y="2279653"/>
          <a:ext cx="2358581" cy="892276"/>
        </a:xfrm>
        <a:prstGeom prst="ellipse">
          <a:avLst/>
        </a:prstGeom>
        <a:solidFill>
          <a:schemeClr val="accent1">
            <a:lumMod val="50000"/>
          </a:schemeClr>
        </a:solidFill>
        <a:ln>
          <a:noFill/>
        </a:ln>
        <a:effectLst>
          <a:outerShdw blurRad="76200" dist="12700" dir="2700000" sy="-23000" kx="-800400" algn="bl" rotWithShape="0">
            <a:prstClr val="black">
              <a:alpha val="20000"/>
            </a:prstClr>
          </a:outerShdw>
        </a:effectLst>
        <a:scene3d>
          <a:camera prst="perspectiveLef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cap="all" baseline="0" dirty="0" smtClean="0">
              <a:solidFill>
                <a:schemeClr val="tx1"/>
              </a:solidFill>
              <a:effectLst>
                <a:outerShdw blurRad="38100" dist="38100" dir="2700000" algn="tl">
                  <a:srgbClr val="000000">
                    <a:alpha val="43137"/>
                  </a:srgbClr>
                </a:outerShdw>
              </a:effectLst>
            </a:rPr>
            <a:t>Coordinating Care</a:t>
          </a:r>
        </a:p>
      </dsp:txBody>
      <dsp:txXfrm>
        <a:off x="1031206" y="2410324"/>
        <a:ext cx="1667769" cy="630934"/>
      </dsp:txXfrm>
    </dsp:sp>
    <dsp:sp modelId="{49C094C9-EBD7-426B-B89E-694F7559E1A7}">
      <dsp:nvSpPr>
        <dsp:cNvPr id="0" name=""/>
        <dsp:cNvSpPr/>
      </dsp:nvSpPr>
      <dsp:spPr>
        <a:xfrm rot="12945677">
          <a:off x="3155101" y="2003113"/>
          <a:ext cx="931303" cy="24329"/>
        </a:xfrm>
        <a:custGeom>
          <a:avLst/>
          <a:gdLst/>
          <a:ahLst/>
          <a:cxnLst/>
          <a:rect l="0" t="0" r="0" b="0"/>
          <a:pathLst>
            <a:path>
              <a:moveTo>
                <a:pt x="0" y="12164"/>
              </a:moveTo>
              <a:lnTo>
                <a:pt x="931303" y="12164"/>
              </a:lnTo>
            </a:path>
          </a:pathLst>
        </a:custGeom>
        <a:noFill/>
        <a:ln w="101600" cap="flat" cmpd="sng" algn="ctr">
          <a:solidFill>
            <a:schemeClr val="accent1">
              <a:lumMod val="7500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597470" y="1991995"/>
        <a:ext cx="46565" cy="46565"/>
      </dsp:txXfrm>
    </dsp:sp>
    <dsp:sp modelId="{5EC8EA08-22DC-4B7C-A27C-9C5F46A4C5E1}">
      <dsp:nvSpPr>
        <dsp:cNvPr id="0" name=""/>
        <dsp:cNvSpPr/>
      </dsp:nvSpPr>
      <dsp:spPr>
        <a:xfrm>
          <a:off x="1600200" y="908051"/>
          <a:ext cx="2205248" cy="892276"/>
        </a:xfrm>
        <a:prstGeom prst="ellipse">
          <a:avLst/>
        </a:prstGeom>
        <a:solidFill>
          <a:schemeClr val="accent1">
            <a:lumMod val="50000"/>
          </a:schemeClr>
        </a:solidFill>
        <a:ln>
          <a:noFill/>
        </a:ln>
        <a:effectLst>
          <a:outerShdw blurRad="76200" dist="12700" dir="2700000" sy="-23000" kx="-800400" algn="bl" rotWithShape="0">
            <a:prstClr val="black">
              <a:alpha val="20000"/>
            </a:prstClr>
          </a:outerShdw>
        </a:effectLst>
        <a:scene3d>
          <a:camera prst="perspectiveLef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cap="all" baseline="0" dirty="0" smtClean="0">
              <a:solidFill>
                <a:schemeClr val="tx1"/>
              </a:solidFill>
              <a:effectLst>
                <a:outerShdw blurRad="38100" dist="38100" dir="2700000" algn="tl">
                  <a:srgbClr val="000000">
                    <a:alpha val="43137"/>
                  </a:srgbClr>
                </a:outerShdw>
              </a:effectLst>
            </a:rPr>
            <a:t>Maintaining Relationship</a:t>
          </a:r>
        </a:p>
      </dsp:txBody>
      <dsp:txXfrm>
        <a:off x="1923151" y="1038722"/>
        <a:ext cx="1559346" cy="63093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image" Target="../media/image25.png"/><Relationship Id="rId2"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2CD5CDF0-BB78-41DB-A597-961160CD6607}" type="datetimeFigureOut">
              <a:rPr lang="en-US"/>
              <a:pPr>
                <a:defRPr/>
              </a:pPr>
              <a:t>10/18/11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F59ADE10-8E01-48A3-BACA-7465BA48B93E}" type="slidenum">
              <a:rPr lang="en-US"/>
              <a:pPr>
                <a:defRPr/>
              </a:pPr>
              <a:t>‹#›</a:t>
            </a:fld>
            <a:endParaRPr lang="en-US"/>
          </a:p>
        </p:txBody>
      </p:sp>
    </p:spTree>
    <p:extLst>
      <p:ext uri="{BB962C8B-B14F-4D97-AF65-F5344CB8AC3E}">
        <p14:creationId xmlns:p14="http://schemas.microsoft.com/office/powerpoint/2010/main" val="31488810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TextEdi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TextEdit="1"/>
          </p:cNvSpPr>
          <p:nvPr>
            <p:ph type="sldImg"/>
          </p:nvPr>
        </p:nvSpPr>
        <p:spPr bwMode="auto">
          <a:noFill/>
          <a:ln>
            <a:solidFill>
              <a:srgbClr val="000000"/>
            </a:solidFill>
            <a:miter lim="800000"/>
            <a:headEnd/>
            <a:tailEnd/>
          </a:ln>
        </p:spPr>
      </p:sp>
      <p:sp>
        <p:nvSpPr>
          <p:cNvPr id="3789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TextEdit="1"/>
          </p:cNvSpPr>
          <p:nvPr>
            <p:ph type="sldImg"/>
          </p:nvPr>
        </p:nvSpPr>
        <p:spPr bwMode="auto">
          <a:noFill/>
          <a:ln>
            <a:solidFill>
              <a:srgbClr val="000000"/>
            </a:solidFill>
            <a:miter lim="800000"/>
            <a:headEnd/>
            <a:tailEnd/>
          </a:ln>
        </p:spPr>
      </p:sp>
      <p:sp>
        <p:nvSpPr>
          <p:cNvPr id="39938"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TextEdit="1"/>
          </p:cNvSpPr>
          <p:nvPr>
            <p:ph type="sldImg"/>
          </p:nvPr>
        </p:nvSpPr>
        <p:spPr bwMode="auto">
          <a:noFill/>
          <a:ln>
            <a:solidFill>
              <a:srgbClr val="000000"/>
            </a:solidFill>
            <a:miter lim="800000"/>
            <a:headEnd/>
            <a:tailEnd/>
          </a:ln>
        </p:spPr>
      </p:sp>
      <p:sp>
        <p:nvSpPr>
          <p:cNvPr id="65538"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67376B41-C4D1-46CB-991D-EC2F85103C20}" type="slidenum">
              <a:rPr lang="en-US" sz="1300"/>
              <a:pPr algn="r" defTabSz="966788"/>
              <a:t>14</a:t>
            </a:fld>
            <a:endParaRPr lang="en-US" sz="1300"/>
          </a:p>
        </p:txBody>
      </p:sp>
      <p:sp>
        <p:nvSpPr>
          <p:cNvPr id="675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863FD83E-B4AC-4002-8AE1-03507CE0D772}" type="slidenum">
              <a:rPr lang="en-US" sz="1300"/>
              <a:pPr algn="r" defTabSz="966788"/>
              <a:t>15</a:t>
            </a:fld>
            <a:endParaRPr lang="en-US" sz="1300"/>
          </a:p>
        </p:txBody>
      </p:sp>
      <p:sp>
        <p:nvSpPr>
          <p:cNvPr id="696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5" name="Rectangle 3"/>
          <p:cNvSpPr>
            <a:spLocks noGrp="1" noChangeArrowheads="1"/>
          </p:cNvSpPr>
          <p:nvPr>
            <p:ph type="body" idx="1"/>
          </p:nvPr>
        </p:nvSpPr>
        <p:spPr bwMode="auto">
          <a:xfrm>
            <a:off x="974725" y="4560888"/>
            <a:ext cx="5365750" cy="4319587"/>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A8C720FE-D8C6-4A9B-B6E0-C45D77738C0B}" type="slidenum">
              <a:rPr lang="en-US" sz="1300"/>
              <a:pPr algn="r" defTabSz="966788"/>
              <a:t>17</a:t>
            </a:fld>
            <a:endParaRPr lang="en-US" sz="1300"/>
          </a:p>
        </p:txBody>
      </p:sp>
      <p:sp>
        <p:nvSpPr>
          <p:cNvPr id="737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E613C7CA-977F-4AC5-BDE4-BC1AE59847D9}" type="slidenum">
              <a:rPr lang="en-US" sz="1300"/>
              <a:pPr algn="r" defTabSz="966788"/>
              <a:t>18</a:t>
            </a:fld>
            <a:endParaRPr lang="en-US" sz="1300"/>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96105E68-F3AC-411A-BD30-B31FF3BF60ED}" type="slidenum">
              <a:rPr lang="en-US" sz="1300"/>
              <a:pPr algn="r" defTabSz="966788"/>
              <a:t>19</a:t>
            </a:fld>
            <a:endParaRPr lang="en-US" sz="1300"/>
          </a:p>
        </p:txBody>
      </p:sp>
      <p:sp>
        <p:nvSpPr>
          <p:cNvPr id="778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7" name="Rectangle 3"/>
          <p:cNvSpPr>
            <a:spLocks noGrp="1" noChangeArrowheads="1"/>
          </p:cNvSpPr>
          <p:nvPr>
            <p:ph type="body" idx="1"/>
          </p:nvPr>
        </p:nvSpPr>
        <p:spPr bwMode="auto">
          <a:xfrm>
            <a:off x="974725" y="4560888"/>
            <a:ext cx="5365750" cy="4319587"/>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42A74D19-CEC7-412C-B714-6ACD72400CB4}" type="slidenum">
              <a:rPr lang="en-US" sz="1300"/>
              <a:pPr algn="r" defTabSz="966788"/>
              <a:t>20</a:t>
            </a:fld>
            <a:endParaRPr lang="en-US" sz="1300"/>
          </a:p>
        </p:txBody>
      </p:sp>
      <p:sp>
        <p:nvSpPr>
          <p:cNvPr id="798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TextEdit="1"/>
          </p:cNvSpPr>
          <p:nvPr>
            <p:ph type="sldImg"/>
          </p:nvPr>
        </p:nvSpPr>
        <p:spPr bwMode="auto">
          <a:noFill/>
          <a:ln>
            <a:solidFill>
              <a:srgbClr val="000000"/>
            </a:solidFill>
            <a:miter lim="800000"/>
            <a:headEnd/>
            <a:tailEnd/>
          </a:ln>
        </p:spPr>
      </p:sp>
      <p:sp>
        <p:nvSpPr>
          <p:cNvPr id="8192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bwMode="auto">
          <a:xfrm>
            <a:off x="1257300" y="719138"/>
            <a:ext cx="4805363" cy="3603625"/>
          </a:xfrm>
          <a:noFill/>
          <a:ln>
            <a:solidFill>
              <a:srgbClr val="000000"/>
            </a:solidFill>
            <a:miter lim="800000"/>
            <a:headEnd/>
            <a:tailEnd/>
          </a:ln>
        </p:spPr>
      </p:sp>
      <p:sp>
        <p:nvSpPr>
          <p:cNvPr id="94210" name="Rectangle 3"/>
          <p:cNvSpPr>
            <a:spLocks noGrp="1" noChangeArrowheads="1"/>
          </p:cNvSpPr>
          <p:nvPr>
            <p:ph type="body" idx="1"/>
          </p:nvPr>
        </p:nvSpPr>
        <p:spPr bwMode="auto">
          <a:xfrm>
            <a:off x="731838" y="4560888"/>
            <a:ext cx="5851525" cy="4321175"/>
          </a:xfrm>
          <a:noFill/>
        </p:spPr>
        <p:txBody>
          <a:bodyPr wrap="square" numCol="1" anchor="t" anchorCtr="0" compatLnSpc="1">
            <a:prstTxWarp prst="textNoShape">
              <a:avLst/>
            </a:prstTxWarp>
          </a:bodyPr>
          <a:lstStyle/>
          <a:p>
            <a:pPr>
              <a:lnSpc>
                <a:spcPct val="80000"/>
              </a:lnSpc>
            </a:pPr>
            <a:endParaRPr lang="en-US" sz="900" b="1" smtClean="0">
              <a:solidFill>
                <a:schemeClr val="bg1"/>
              </a:solidFill>
            </a:endParaRPr>
          </a:p>
          <a:p>
            <a:pPr>
              <a:lnSpc>
                <a:spcPct val="80000"/>
              </a:lnSpc>
            </a:pPr>
            <a:endParaRPr lang="en-US" sz="800" b="1" smtClean="0"/>
          </a:p>
          <a:p>
            <a:pPr>
              <a:lnSpc>
                <a:spcPct val="80000"/>
              </a:lnSpc>
            </a:pPr>
            <a:endParaRPr lang="en-US" sz="9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B8FD73-8C87-48DE-A100-71BE67582C6B}"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fontAlgn="auto" hangingPunct="1">
              <a:spcBef>
                <a:spcPts val="0"/>
              </a:spcBef>
              <a:spcAft>
                <a:spcPts val="0"/>
              </a:spcAft>
              <a:defRPr/>
            </a:pPr>
            <a:r>
              <a:rPr lang="en-US" dirty="0" smtClean="0"/>
              <a:t>* Outliers have been removed</a:t>
            </a:r>
          </a:p>
          <a:p>
            <a:pPr defTabSz="966612" eaLnBrk="1" fontAlgn="auto" hangingPunct="1">
              <a:spcBef>
                <a:spcPts val="0"/>
              </a:spcBef>
              <a:spcAft>
                <a:spcPts val="0"/>
              </a:spcAft>
              <a:defRPr/>
            </a:pPr>
            <a:endParaRPr lang="en-US" dirty="0" smtClean="0"/>
          </a:p>
          <a:p>
            <a:pPr defTabSz="966612" eaLnBrk="1" fontAlgn="auto" hangingPunct="1">
              <a:spcBef>
                <a:spcPts val="0"/>
              </a:spcBef>
              <a:spcAft>
                <a:spcPts val="0"/>
              </a:spcAft>
              <a:defRPr/>
            </a:pPr>
            <a:r>
              <a:rPr lang="en-US" dirty="0" smtClean="0"/>
              <a:t>Updated</a:t>
            </a:r>
            <a:r>
              <a:rPr lang="en-US" baseline="0" dirty="0" smtClean="0"/>
              <a:t> using 30 day cut points between 91– 180 days instead of a total number between 91-180 days</a:t>
            </a:r>
          </a:p>
          <a:p>
            <a:r>
              <a:rPr lang="en-US" sz="1300" b="1" u="sng" dirty="0" smtClean="0"/>
              <a:t>ID #          total </a:t>
            </a:r>
            <a:r>
              <a:rPr lang="en-US" sz="1300" b="1" u="sng" dirty="0" err="1" smtClean="0"/>
              <a:t>rehops</a:t>
            </a:r>
            <a:r>
              <a:rPr lang="en-US" sz="1300" b="1" u="sng" dirty="0" smtClean="0"/>
              <a:t>    total LOS            91-180 days </a:t>
            </a:r>
            <a:r>
              <a:rPr lang="en-US" sz="1300" b="1" u="sng" dirty="0" smtClean="0">
                <a:sym typeface="Wingdings"/>
              </a:rPr>
              <a:t></a:t>
            </a:r>
            <a:r>
              <a:rPr lang="en-US" sz="1300" b="1" u="sng" dirty="0" smtClean="0"/>
              <a:t> # </a:t>
            </a:r>
            <a:r>
              <a:rPr lang="en-US" sz="1300" b="1" u="sng" dirty="0" err="1" smtClean="0"/>
              <a:t>rehosps</a:t>
            </a:r>
            <a:r>
              <a:rPr lang="en-US" sz="1300" b="1" u="sng" dirty="0" smtClean="0"/>
              <a:t> </a:t>
            </a:r>
            <a:r>
              <a:rPr lang="en-US" sz="1300" b="1" u="sng" dirty="0" smtClean="0">
                <a:sym typeface="Wingdings"/>
              </a:rPr>
              <a:t></a:t>
            </a:r>
            <a:r>
              <a:rPr lang="en-US" sz="1300" b="1" u="sng" dirty="0" smtClean="0"/>
              <a:t> LOS</a:t>
            </a:r>
            <a:endParaRPr lang="en-US" sz="1300" dirty="0" smtClean="0"/>
          </a:p>
          <a:p>
            <a:r>
              <a:rPr lang="en-US" sz="1300" b="1" dirty="0" smtClean="0"/>
              <a:t>Phase 1</a:t>
            </a:r>
            <a:r>
              <a:rPr lang="en-US" sz="1300" dirty="0" smtClean="0"/>
              <a:t> </a:t>
            </a:r>
          </a:p>
          <a:p>
            <a:r>
              <a:rPr lang="en-US" sz="1300" dirty="0" smtClean="0"/>
              <a:t>8880058 – had 3 </a:t>
            </a:r>
            <a:r>
              <a:rPr lang="en-US" sz="1300" dirty="0" err="1" smtClean="0"/>
              <a:t>rehosps</a:t>
            </a:r>
            <a:r>
              <a:rPr lang="en-US" sz="1300" dirty="0" smtClean="0"/>
              <a:t>; LOS=27 days. During the 91-180: 1 </a:t>
            </a:r>
            <a:r>
              <a:rPr lang="en-US" sz="1300" dirty="0" err="1" smtClean="0"/>
              <a:t>rehosp</a:t>
            </a:r>
            <a:r>
              <a:rPr lang="en-US" sz="1300" dirty="0" smtClean="0"/>
              <a:t> - 25 days (RNC)</a:t>
            </a:r>
          </a:p>
          <a:p>
            <a:r>
              <a:rPr lang="en-US" sz="1300" dirty="0" smtClean="0"/>
              <a:t>7770140 – had 6 </a:t>
            </a:r>
            <a:r>
              <a:rPr lang="en-US" sz="1300" dirty="0" err="1" smtClean="0"/>
              <a:t>rehosps</a:t>
            </a:r>
            <a:r>
              <a:rPr lang="en-US" sz="1300" dirty="0" smtClean="0"/>
              <a:t>: LOS=46 days. During the 91-180: 2 </a:t>
            </a:r>
            <a:r>
              <a:rPr lang="en-US" sz="1300" dirty="0" err="1" smtClean="0"/>
              <a:t>rehosps</a:t>
            </a:r>
            <a:r>
              <a:rPr lang="en-US" sz="1300" dirty="0" smtClean="0"/>
              <a:t> - 23 days (TCM)</a:t>
            </a:r>
          </a:p>
          <a:p>
            <a:r>
              <a:rPr lang="en-US" sz="1300" dirty="0" smtClean="0"/>
              <a:t>7772010 – had 3 </a:t>
            </a:r>
            <a:r>
              <a:rPr lang="en-US" sz="1300" dirty="0" err="1" smtClean="0"/>
              <a:t>rehosps</a:t>
            </a:r>
            <a:r>
              <a:rPr lang="en-US" sz="1300" dirty="0" smtClean="0"/>
              <a:t>: LOS=23 days. During the 91-180: 1 </a:t>
            </a:r>
            <a:r>
              <a:rPr lang="en-US" sz="1300" dirty="0" err="1" smtClean="0"/>
              <a:t>rehosp</a:t>
            </a:r>
            <a:r>
              <a:rPr lang="en-US" sz="1300" dirty="0" smtClean="0"/>
              <a:t> -14 days (TCM)</a:t>
            </a:r>
          </a:p>
          <a:p>
            <a:r>
              <a:rPr lang="en-US" sz="1300" b="1" dirty="0" smtClean="0"/>
              <a:t>Phase 2</a:t>
            </a:r>
            <a:r>
              <a:rPr lang="en-US" sz="1300" dirty="0" smtClean="0"/>
              <a:t> </a:t>
            </a:r>
          </a:p>
          <a:p>
            <a:r>
              <a:rPr lang="en-US" sz="1300" dirty="0" smtClean="0"/>
              <a:t>5559082 – had 4 </a:t>
            </a:r>
            <a:r>
              <a:rPr lang="en-US" sz="1300" dirty="0" err="1" smtClean="0"/>
              <a:t>rehosps</a:t>
            </a:r>
            <a:r>
              <a:rPr lang="en-US" sz="1300" dirty="0" smtClean="0"/>
              <a:t>: LOS=20 days.  During the 91-180: 2 </a:t>
            </a:r>
            <a:r>
              <a:rPr lang="en-US" sz="1300" dirty="0" err="1" smtClean="0"/>
              <a:t>rehosps</a:t>
            </a:r>
            <a:r>
              <a:rPr lang="en-US" sz="1300" dirty="0" smtClean="0"/>
              <a:t> -14 days (TCM)</a:t>
            </a:r>
          </a:p>
          <a:p>
            <a:r>
              <a:rPr lang="en-US" sz="1300" dirty="0" smtClean="0"/>
              <a:t>3338003 – had 2 </a:t>
            </a:r>
            <a:r>
              <a:rPr lang="en-US" sz="1300" dirty="0" err="1" smtClean="0"/>
              <a:t>rehosps</a:t>
            </a:r>
            <a:r>
              <a:rPr lang="en-US" sz="1300" dirty="0" smtClean="0"/>
              <a:t>: LOS=17 days.  During the 91-180: 2 </a:t>
            </a:r>
            <a:r>
              <a:rPr lang="en-US" sz="1300" dirty="0" err="1" smtClean="0"/>
              <a:t>rehosps</a:t>
            </a:r>
            <a:r>
              <a:rPr lang="en-US" sz="1300" dirty="0" smtClean="0"/>
              <a:t> -17 days (TCM)</a:t>
            </a:r>
          </a:p>
          <a:p>
            <a:r>
              <a:rPr lang="en-US" sz="1300" dirty="0" smtClean="0"/>
              <a:t>3338053 – had 1 </a:t>
            </a:r>
            <a:r>
              <a:rPr lang="en-US" sz="1300" dirty="0" err="1" smtClean="0"/>
              <a:t>rehosp</a:t>
            </a:r>
            <a:r>
              <a:rPr lang="en-US" sz="1300" dirty="0" smtClean="0"/>
              <a:t>: LOS=14 days.  During the 91-180:  1 hosp -14 days (TCM)</a:t>
            </a:r>
          </a:p>
          <a:p>
            <a:r>
              <a:rPr lang="en-US" sz="1300" dirty="0" smtClean="0"/>
              <a:t> </a:t>
            </a:r>
          </a:p>
          <a:p>
            <a:r>
              <a:rPr lang="en-US" sz="1300" dirty="0" smtClean="0"/>
              <a:t> </a:t>
            </a:r>
            <a:endParaRPr lang="en-US" sz="1300" dirty="0"/>
          </a:p>
        </p:txBody>
      </p:sp>
      <p:sp>
        <p:nvSpPr>
          <p:cNvPr id="4" name="Slide Number Placeholder 3"/>
          <p:cNvSpPr>
            <a:spLocks noGrp="1"/>
          </p:cNvSpPr>
          <p:nvPr>
            <p:ph type="sldNum" sz="quarter" idx="10"/>
          </p:nvPr>
        </p:nvSpPr>
        <p:spPr/>
        <p:txBody>
          <a:bodyPr/>
          <a:lstStyle/>
          <a:p>
            <a:fld id="{7CEF7E04-8627-424A-BE7D-950C0817E820}"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66612" eaLnBrk="1" fontAlgn="auto" hangingPunct="1">
              <a:spcBef>
                <a:spcPts val="0"/>
              </a:spcBef>
              <a:spcAft>
                <a:spcPts val="0"/>
              </a:spcAft>
              <a:defRPr/>
            </a:pPr>
            <a:r>
              <a:rPr lang="en-US" dirty="0" smtClean="0"/>
              <a:t>* Outliers have been removed</a:t>
            </a:r>
          </a:p>
          <a:p>
            <a:pPr defTabSz="966612" eaLnBrk="1" fontAlgn="auto" hangingPunct="1">
              <a:spcBef>
                <a:spcPts val="0"/>
              </a:spcBef>
              <a:spcAft>
                <a:spcPts val="0"/>
              </a:spcAft>
              <a:defRPr/>
            </a:pPr>
            <a:endParaRPr lang="en-US" dirty="0" smtClean="0"/>
          </a:p>
          <a:p>
            <a:pPr defTabSz="966612" eaLnBrk="1" fontAlgn="auto" hangingPunct="1">
              <a:spcBef>
                <a:spcPts val="0"/>
              </a:spcBef>
              <a:spcAft>
                <a:spcPts val="0"/>
              </a:spcAft>
              <a:defRPr/>
            </a:pPr>
            <a:endParaRPr lang="en-US" dirty="0" smtClean="0"/>
          </a:p>
          <a:p>
            <a:pPr defTabSz="966612" eaLnBrk="1" fontAlgn="auto" hangingPunct="1">
              <a:spcBef>
                <a:spcPts val="0"/>
              </a:spcBef>
              <a:spcAft>
                <a:spcPts val="0"/>
              </a:spcAft>
              <a:defRPr/>
            </a:pPr>
            <a:r>
              <a:rPr lang="en-US" dirty="0" smtClean="0"/>
              <a:t>Updated</a:t>
            </a:r>
            <a:r>
              <a:rPr lang="en-US" baseline="0" dirty="0" smtClean="0"/>
              <a:t> using 30 day cut points between 91– 180 days instead of a total number between 91-180 days</a:t>
            </a:r>
            <a:endParaRPr lang="en-US" dirty="0" smtClean="0"/>
          </a:p>
          <a:p>
            <a:endParaRPr lang="en-US" sz="1300" b="1" u="sng" dirty="0" smtClean="0"/>
          </a:p>
          <a:p>
            <a:r>
              <a:rPr lang="en-US" sz="1300" b="1" u="sng" dirty="0" smtClean="0"/>
              <a:t>ID #          total </a:t>
            </a:r>
            <a:r>
              <a:rPr lang="en-US" sz="1300" b="1" u="sng" dirty="0" err="1" smtClean="0"/>
              <a:t>rehops</a:t>
            </a:r>
            <a:r>
              <a:rPr lang="en-US" sz="1300" b="1" u="sng" dirty="0" smtClean="0"/>
              <a:t>    total LOS            91-180 days </a:t>
            </a:r>
            <a:r>
              <a:rPr lang="en-US" sz="1300" b="1" u="sng" dirty="0" smtClean="0">
                <a:sym typeface="Wingdings"/>
              </a:rPr>
              <a:t></a:t>
            </a:r>
            <a:r>
              <a:rPr lang="en-US" sz="1300" b="1" u="sng" dirty="0" smtClean="0"/>
              <a:t> # </a:t>
            </a:r>
            <a:r>
              <a:rPr lang="en-US" sz="1300" b="1" u="sng" dirty="0" err="1" smtClean="0"/>
              <a:t>rehosps</a:t>
            </a:r>
            <a:r>
              <a:rPr lang="en-US" sz="1300" b="1" u="sng" dirty="0" smtClean="0"/>
              <a:t> </a:t>
            </a:r>
            <a:r>
              <a:rPr lang="en-US" sz="1300" b="1" u="sng" dirty="0" smtClean="0">
                <a:sym typeface="Wingdings"/>
              </a:rPr>
              <a:t></a:t>
            </a:r>
            <a:r>
              <a:rPr lang="en-US" sz="1300" b="1" u="sng" dirty="0" smtClean="0"/>
              <a:t> LOS</a:t>
            </a:r>
            <a:endParaRPr lang="en-US" sz="1300" dirty="0" smtClean="0"/>
          </a:p>
          <a:p>
            <a:r>
              <a:rPr lang="en-US" sz="1300" b="1" dirty="0" smtClean="0"/>
              <a:t>Phase 1</a:t>
            </a:r>
            <a:r>
              <a:rPr lang="en-US" sz="1300" dirty="0" smtClean="0"/>
              <a:t> </a:t>
            </a:r>
          </a:p>
          <a:p>
            <a:r>
              <a:rPr lang="en-US" sz="1300" dirty="0" smtClean="0"/>
              <a:t>8880058 – had 3 </a:t>
            </a:r>
            <a:r>
              <a:rPr lang="en-US" sz="1300" dirty="0" err="1" smtClean="0"/>
              <a:t>rehosps</a:t>
            </a:r>
            <a:r>
              <a:rPr lang="en-US" sz="1300" dirty="0" smtClean="0"/>
              <a:t>; LOS=27 days. During the 91-180: 1 </a:t>
            </a:r>
            <a:r>
              <a:rPr lang="en-US" sz="1300" dirty="0" err="1" smtClean="0"/>
              <a:t>rehosp</a:t>
            </a:r>
            <a:r>
              <a:rPr lang="en-US" sz="1300" dirty="0" smtClean="0"/>
              <a:t> - 25 days (RNC)</a:t>
            </a:r>
          </a:p>
          <a:p>
            <a:r>
              <a:rPr lang="en-US" sz="1300" dirty="0" smtClean="0"/>
              <a:t>7770140 – had 6 </a:t>
            </a:r>
            <a:r>
              <a:rPr lang="en-US" sz="1300" dirty="0" err="1" smtClean="0"/>
              <a:t>rehosps</a:t>
            </a:r>
            <a:r>
              <a:rPr lang="en-US" sz="1300" dirty="0" smtClean="0"/>
              <a:t>: LOS=46 days. During the 91-180: 2 </a:t>
            </a:r>
            <a:r>
              <a:rPr lang="en-US" sz="1300" dirty="0" err="1" smtClean="0"/>
              <a:t>rehosps</a:t>
            </a:r>
            <a:r>
              <a:rPr lang="en-US" sz="1300" dirty="0" smtClean="0"/>
              <a:t> - 23 days (TCM)</a:t>
            </a:r>
          </a:p>
          <a:p>
            <a:r>
              <a:rPr lang="en-US" sz="1300" dirty="0" smtClean="0"/>
              <a:t>7772010 – had 3 </a:t>
            </a:r>
            <a:r>
              <a:rPr lang="en-US" sz="1300" dirty="0" err="1" smtClean="0"/>
              <a:t>rehosps</a:t>
            </a:r>
            <a:r>
              <a:rPr lang="en-US" sz="1300" dirty="0" smtClean="0"/>
              <a:t>: LOS=23 days. During the 91-180: 1 </a:t>
            </a:r>
            <a:r>
              <a:rPr lang="en-US" sz="1300" dirty="0" err="1" smtClean="0"/>
              <a:t>rehosp</a:t>
            </a:r>
            <a:r>
              <a:rPr lang="en-US" sz="1300" dirty="0" smtClean="0"/>
              <a:t> -14 days (TCM)</a:t>
            </a:r>
          </a:p>
          <a:p>
            <a:r>
              <a:rPr lang="en-US" sz="1300" b="1" dirty="0" smtClean="0"/>
              <a:t>Phase 2</a:t>
            </a:r>
            <a:r>
              <a:rPr lang="en-US" sz="1300" dirty="0" smtClean="0"/>
              <a:t> </a:t>
            </a:r>
          </a:p>
          <a:p>
            <a:r>
              <a:rPr lang="en-US" sz="1300" dirty="0" smtClean="0"/>
              <a:t>5559082 – had 4 </a:t>
            </a:r>
            <a:r>
              <a:rPr lang="en-US" sz="1300" dirty="0" err="1" smtClean="0"/>
              <a:t>rehosps</a:t>
            </a:r>
            <a:r>
              <a:rPr lang="en-US" sz="1300" dirty="0" smtClean="0"/>
              <a:t>: LOS=20 days.  During the 91-180: 2 </a:t>
            </a:r>
            <a:r>
              <a:rPr lang="en-US" sz="1300" dirty="0" err="1" smtClean="0"/>
              <a:t>rehosps</a:t>
            </a:r>
            <a:r>
              <a:rPr lang="en-US" sz="1300" dirty="0" smtClean="0"/>
              <a:t> -14 days (TCM)</a:t>
            </a:r>
          </a:p>
          <a:p>
            <a:r>
              <a:rPr lang="en-US" sz="1300" dirty="0" smtClean="0"/>
              <a:t>3338003 – had 2 </a:t>
            </a:r>
            <a:r>
              <a:rPr lang="en-US" sz="1300" dirty="0" err="1" smtClean="0"/>
              <a:t>rehosps</a:t>
            </a:r>
            <a:r>
              <a:rPr lang="en-US" sz="1300" dirty="0" smtClean="0"/>
              <a:t>: LOS=17 days.  During the 91-180: 2 </a:t>
            </a:r>
            <a:r>
              <a:rPr lang="en-US" sz="1300" dirty="0" err="1" smtClean="0"/>
              <a:t>rehosps</a:t>
            </a:r>
            <a:r>
              <a:rPr lang="en-US" sz="1300" dirty="0" smtClean="0"/>
              <a:t> -17 days (TCM)</a:t>
            </a:r>
          </a:p>
          <a:p>
            <a:r>
              <a:rPr lang="en-US" sz="1300" dirty="0" smtClean="0"/>
              <a:t>3338053 – had 1 </a:t>
            </a:r>
            <a:r>
              <a:rPr lang="en-US" sz="1300" dirty="0" err="1" smtClean="0"/>
              <a:t>rehosp</a:t>
            </a:r>
            <a:r>
              <a:rPr lang="en-US" sz="1300" dirty="0" smtClean="0"/>
              <a:t>: LOS=14 days.  During the 91-180:  1 hosp -14 days (TCM)</a:t>
            </a:r>
          </a:p>
          <a:p>
            <a:r>
              <a:rPr lang="en-US" sz="1300" dirty="0" smtClean="0"/>
              <a:t> </a:t>
            </a:r>
          </a:p>
          <a:p>
            <a:r>
              <a:rPr lang="en-US" sz="1300" dirty="0" smtClean="0"/>
              <a:t> </a:t>
            </a:r>
          </a:p>
          <a:p>
            <a:endParaRPr lang="en-US" dirty="0"/>
          </a:p>
        </p:txBody>
      </p:sp>
      <p:sp>
        <p:nvSpPr>
          <p:cNvPr id="4" name="Slide Number Placeholder 3"/>
          <p:cNvSpPr>
            <a:spLocks noGrp="1"/>
          </p:cNvSpPr>
          <p:nvPr>
            <p:ph type="sldNum" sz="quarter" idx="10"/>
          </p:nvPr>
        </p:nvSpPr>
        <p:spPr/>
        <p:txBody>
          <a:bodyPr/>
          <a:lstStyle/>
          <a:p>
            <a:fld id="{7CEF7E04-8627-424A-BE7D-950C0817E820}"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Rot="1" noChangeAspect="1" noTextEdit="1"/>
          </p:cNvSpPr>
          <p:nvPr>
            <p:ph type="sldImg"/>
          </p:nvPr>
        </p:nvSpPr>
        <p:spPr bwMode="auto">
          <a:noFill/>
          <a:ln>
            <a:solidFill>
              <a:srgbClr val="000000"/>
            </a:solidFill>
            <a:miter lim="800000"/>
            <a:headEnd/>
            <a:tailEnd/>
          </a:ln>
        </p:spPr>
      </p:sp>
      <p:sp>
        <p:nvSpPr>
          <p:cNvPr id="10240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53" tIns="48326" rIns="96653" bIns="48326" anchor="b"/>
          <a:lstStyle/>
          <a:p>
            <a:pPr algn="r" defTabSz="966788" eaLnBrk="0" hangingPunct="0"/>
            <a:fld id="{8DDD55FF-626B-4D49-B744-63C7491C8622}" type="slidenum">
              <a:rPr lang="en-US" sz="1300">
                <a:ea typeface="ヒラギノ角ゴ Pro W3"/>
                <a:cs typeface="ヒラギノ角ゴ Pro W3"/>
              </a:rPr>
              <a:pPr algn="r" defTabSz="966788" eaLnBrk="0" hangingPunct="0"/>
              <a:t>29</a:t>
            </a:fld>
            <a:endParaRPr lang="en-US" sz="1300">
              <a:ea typeface="ヒラギノ角ゴ Pro W3"/>
              <a:cs typeface="ヒラギノ角ゴ Pro W3"/>
            </a:endParaRPr>
          </a:p>
        </p:txBody>
      </p:sp>
      <p:sp>
        <p:nvSpPr>
          <p:cNvPr id="90114"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53" tIns="48326" rIns="96653" bIns="48326" anchor="b"/>
          <a:lstStyle/>
          <a:p>
            <a:pPr algn="r" defTabSz="966788"/>
            <a:fld id="{B30D5A09-6974-4242-927A-F2D9678AEBD4}" type="slidenum">
              <a:rPr lang="en-US" sz="1300">
                <a:ea typeface="ヒラギノ角ゴ Pro W3"/>
                <a:cs typeface="ヒラギノ角ゴ Pro W3"/>
              </a:rPr>
              <a:pPr algn="r" defTabSz="966788"/>
              <a:t>29</a:t>
            </a:fld>
            <a:endParaRPr lang="en-US" sz="1300">
              <a:ea typeface="ヒラギノ角ゴ Pro W3"/>
              <a:cs typeface="ヒラギノ角ゴ Pro W3"/>
            </a:endParaRPr>
          </a:p>
        </p:txBody>
      </p:sp>
      <p:sp>
        <p:nvSpPr>
          <p:cNvPr id="90115" name="Rectangle 2"/>
          <p:cNvSpPr>
            <a:spLocks noGrp="1" noRot="1" noChangeAspect="1" noChangeArrowheads="1" noTextEdit="1"/>
          </p:cNvSpPr>
          <p:nvPr>
            <p:ph type="sldImg"/>
          </p:nvPr>
        </p:nvSpPr>
        <p:spPr bwMode="auto">
          <a:xfrm>
            <a:off x="1258888" y="720725"/>
            <a:ext cx="4800600" cy="3600450"/>
          </a:xfrm>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lIns="96653" tIns="48326" rIns="96653" bIns="48326"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spect="1" noTextEdit="1"/>
          </p:cNvSpPr>
          <p:nvPr>
            <p:ph type="sldImg"/>
          </p:nvPr>
        </p:nvSpPr>
        <p:spPr bwMode="auto">
          <a:noFill/>
          <a:ln>
            <a:solidFill>
              <a:srgbClr val="000000"/>
            </a:solidFill>
            <a:miter lim="800000"/>
            <a:headEnd/>
            <a:tailEnd/>
          </a:ln>
        </p:spPr>
      </p:sp>
      <p:sp>
        <p:nvSpPr>
          <p:cNvPr id="110594"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a:fld id="{A0A7B9EB-1206-48DA-B4C1-DE21EEA0DD88}" type="slidenum">
              <a:rPr lang="en-US" sz="1300"/>
              <a:pPr algn="r"/>
              <a:t>3</a:t>
            </a:fld>
            <a:endParaRPr lang="en-US" sz="1300"/>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TextEdit="1"/>
          </p:cNvSpPr>
          <p:nvPr>
            <p:ph type="sldImg"/>
          </p:nvPr>
        </p:nvSpPr>
        <p:spPr bwMode="auto">
          <a:noFill/>
          <a:ln>
            <a:solidFill>
              <a:srgbClr val="000000"/>
            </a:solidFill>
            <a:miter lim="800000"/>
            <a:headEnd/>
            <a:tailEnd/>
          </a:ln>
        </p:spPr>
      </p:sp>
      <p:sp>
        <p:nvSpPr>
          <p:cNvPr id="106498"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AA543AE9-5334-4C30-99D0-364FBDF72B2F}" type="slidenum">
              <a:rPr lang="en-US" sz="1300"/>
              <a:pPr algn="r" defTabSz="966788"/>
              <a:t>7</a:t>
            </a:fld>
            <a:endParaRPr lang="en-US" sz="1300"/>
          </a:p>
        </p:txBody>
      </p:sp>
      <p:sp>
        <p:nvSpPr>
          <p:cNvPr id="1249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49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TextEdit="1"/>
          </p:cNvSpPr>
          <p:nvPr>
            <p:ph type="sldImg"/>
          </p:nvPr>
        </p:nvSpPr>
        <p:spPr bwMode="auto">
          <a:noFill/>
          <a:ln>
            <a:solidFill>
              <a:srgbClr val="000000"/>
            </a:solidFill>
            <a:miter lim="800000"/>
            <a:headEnd/>
            <a:tailEnd/>
          </a:ln>
        </p:spPr>
      </p:sp>
      <p:sp>
        <p:nvSpPr>
          <p:cNvPr id="2560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bwMode="auto">
          <a:noFill/>
          <a:ln>
            <a:solidFill>
              <a:srgbClr val="000000"/>
            </a:solidFill>
            <a:miter lim="800000"/>
            <a:headEnd/>
            <a:tailEnd/>
          </a:ln>
        </p:spPr>
      </p:sp>
      <p:sp>
        <p:nvSpPr>
          <p:cNvPr id="29698"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AC69FC25-1629-4EF3-8F80-FCF3F9BE25DB}" type="datetime1">
              <a:rPr lang="en-US" smtClean="0"/>
              <a:pPr>
                <a:defRPr/>
              </a:pPr>
              <a:t>10/18/11</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r>
              <a:rPr lang="en-US" smtClean="0"/>
              <a:t>www.transitionalcare.info</a:t>
            </a: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99D57F22-10BD-4515-BF19-1F82A8524B2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A1D9AFAC-277B-47DF-81D0-1AA7D42385E7}" type="datetime1">
              <a:rPr lang="en-US" smtClean="0"/>
              <a:pPr>
                <a:defRPr/>
              </a:pPr>
              <a:t>10/18/11</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r>
              <a:rPr lang="en-US" smtClean="0"/>
              <a:t>www.transitionalcare.info</a:t>
            </a: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9F1E8E97-EE13-4780-96FF-2349E1040967}"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89B85B4A-0F8A-421D-A621-F081620B5911}" type="datetime1">
              <a:rPr lang="en-US" smtClean="0"/>
              <a:pPr>
                <a:defRPr/>
              </a:pPr>
              <a:t>10/18/11</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smtClean="0"/>
              <a:t>www.transitionalcare.info</a:t>
            </a:r>
            <a:endParaRPr lang="en-US"/>
          </a:p>
        </p:txBody>
      </p:sp>
      <p:sp>
        <p:nvSpPr>
          <p:cNvPr id="4" name="Slide Number Placeholder 22"/>
          <p:cNvSpPr>
            <a:spLocks noGrp="1"/>
          </p:cNvSpPr>
          <p:nvPr>
            <p:ph type="sldNum" sz="quarter" idx="12"/>
          </p:nvPr>
        </p:nvSpPr>
        <p:spPr/>
        <p:txBody>
          <a:bodyPr/>
          <a:lstStyle>
            <a:lvl1pPr>
              <a:defRPr/>
            </a:lvl1pPr>
          </a:lstStyle>
          <a:p>
            <a:pPr>
              <a:defRPr/>
            </a:pPr>
            <a:fld id="{CA717C49-EAF0-4804-82AB-6924BF17095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12D49A1-B297-45F4-BE19-AD35A8FD4716}" type="datetime1">
              <a:rPr lang="en-US" smtClean="0"/>
              <a:pPr>
                <a:defRPr/>
              </a:pPr>
              <a:t>10/18/11</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smtClean="0"/>
              <a:t>www.transitionalcare.info</a:t>
            </a:r>
            <a:endParaRPr lang="en-US"/>
          </a:p>
        </p:txBody>
      </p:sp>
      <p:sp>
        <p:nvSpPr>
          <p:cNvPr id="6" name="Slide Number Placeholder 22"/>
          <p:cNvSpPr>
            <a:spLocks noGrp="1"/>
          </p:cNvSpPr>
          <p:nvPr>
            <p:ph type="sldNum" sz="quarter" idx="12"/>
          </p:nvPr>
        </p:nvSpPr>
        <p:spPr/>
        <p:txBody>
          <a:bodyPr/>
          <a:lstStyle>
            <a:lvl1pPr>
              <a:defRPr/>
            </a:lvl1pPr>
          </a:lstStyle>
          <a:p>
            <a:pPr>
              <a:defRPr/>
            </a:pPr>
            <a:fld id="{68257E5A-F512-4F8D-BD11-13466555399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3AABF2C0-47ED-4CE2-9D68-15B8CD7992DD}" type="datetime1">
              <a:rPr lang="en-US" smtClean="0"/>
              <a:pPr>
                <a:defRPr/>
              </a:pPr>
              <a:t>10/18/11</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F1003D01-7D20-4E6E-8798-B1426950A53A}"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r>
              <a:rPr lang="en-US" smtClean="0"/>
              <a:t>www.transitionalcare.info</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BD5D6E7F-A937-437D-8F96-AC49D1967051}" type="datetime1">
              <a:rPr lang="en-US" smtClean="0"/>
              <a:pPr>
                <a:defRPr/>
              </a:pPr>
              <a:t>10/18/11</a:t>
            </a:fld>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5B375B61-6730-4515-9DF1-A0D4CEA9AF35}"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r>
              <a:rPr lang="en-US" smtClean="0"/>
              <a:t>www.transitionalcare.info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51F72EF3-0945-4FB5-A00D-8391AB62071B}" type="datetime1">
              <a:rPr lang="en-US" smtClean="0"/>
              <a:pPr>
                <a:defRPr/>
              </a:pPr>
              <a:t>10/18/11</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smtClean="0"/>
              <a:t>www.transitionalcare.info</a:t>
            </a:r>
            <a:endParaRPr lang="en-US"/>
          </a:p>
        </p:txBody>
      </p:sp>
      <p:sp>
        <p:nvSpPr>
          <p:cNvPr id="5" name="Slide Number Placeholder 22"/>
          <p:cNvSpPr>
            <a:spLocks noGrp="1"/>
          </p:cNvSpPr>
          <p:nvPr>
            <p:ph type="sldNum" sz="quarter" idx="12"/>
          </p:nvPr>
        </p:nvSpPr>
        <p:spPr/>
        <p:txBody>
          <a:bodyPr/>
          <a:lstStyle>
            <a:lvl1pPr>
              <a:defRPr/>
            </a:lvl1pPr>
          </a:lstStyle>
          <a:p>
            <a:pPr>
              <a:defRPr/>
            </a:pPr>
            <a:fld id="{8E968F6C-2E07-47F5-89BD-BBFE6C02DFE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F222FA9-2F0B-4545-AFD2-8232DA7B982C}" type="datetime1">
              <a:rPr lang="en-US" smtClean="0"/>
              <a:pPr>
                <a:defRPr/>
              </a:pPr>
              <a:t>10/18/11</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smtClean="0"/>
              <a:t>www.transitionalcare.info</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98B0C778-A4B9-41B1-8C1A-99BE5C27589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71370F5-DD85-41AA-9734-FEF8319BB59D}" type="datetime1">
              <a:rPr lang="en-US" smtClean="0"/>
              <a:pPr>
                <a:defRPr/>
              </a:pPr>
              <a:t>10/18/11</a:t>
            </a:fld>
            <a:endParaRPr lang="en-US"/>
          </a:p>
        </p:txBody>
      </p:sp>
      <p:sp>
        <p:nvSpPr>
          <p:cNvPr id="6" name="Footer Placeholder 2"/>
          <p:cNvSpPr>
            <a:spLocks noGrp="1"/>
          </p:cNvSpPr>
          <p:nvPr>
            <p:ph type="ftr" sz="quarter" idx="11"/>
          </p:nvPr>
        </p:nvSpPr>
        <p:spPr/>
        <p:txBody>
          <a:bodyPr/>
          <a:lstStyle>
            <a:lvl1pPr>
              <a:defRPr/>
            </a:lvl1pPr>
          </a:lstStyle>
          <a:p>
            <a:pPr>
              <a:defRPr/>
            </a:pPr>
            <a:r>
              <a:rPr lang="en-US" smtClean="0"/>
              <a:t>www.transitionalcare.info</a:t>
            </a:r>
            <a:endParaRPr lang="en-US"/>
          </a:p>
        </p:txBody>
      </p:sp>
      <p:sp>
        <p:nvSpPr>
          <p:cNvPr id="7" name="Slide Number Placeholder 22"/>
          <p:cNvSpPr>
            <a:spLocks noGrp="1"/>
          </p:cNvSpPr>
          <p:nvPr>
            <p:ph type="sldNum" sz="quarter" idx="12"/>
          </p:nvPr>
        </p:nvSpPr>
        <p:spPr/>
        <p:txBody>
          <a:bodyPr/>
          <a:lstStyle>
            <a:lvl1pPr>
              <a:defRPr/>
            </a:lvl1pPr>
          </a:lstStyle>
          <a:p>
            <a:pPr>
              <a:defRPr/>
            </a:pPr>
            <a:fld id="{A6348556-900C-4FB6-BBA6-596539A7672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9B572076-BE4A-4A5F-8D45-9B056135EA0F}" type="datetime1">
              <a:rPr lang="en-US" smtClean="0"/>
              <a:pPr>
                <a:defRPr/>
              </a:pPr>
              <a:t>10/18/11</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CF92498E-8192-4125-9C10-A94010763BC4}"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r>
              <a:rPr lang="en-US" smtClean="0"/>
              <a:t>www.transitionalcare.info</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71F02DA-FCF3-4CDE-AA77-F166F94C5BA8}" type="datetime1">
              <a:rPr lang="en-US" smtClean="0"/>
              <a:pPr>
                <a:defRPr/>
              </a:pPr>
              <a:t>10/18/11</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smtClean="0"/>
              <a:t>www.transitionalcare.info</a:t>
            </a:r>
            <a:endParaRPr lang="en-US"/>
          </a:p>
        </p:txBody>
      </p:sp>
      <p:sp>
        <p:nvSpPr>
          <p:cNvPr id="6" name="Slide Number Placeholder 22"/>
          <p:cNvSpPr>
            <a:spLocks noGrp="1"/>
          </p:cNvSpPr>
          <p:nvPr>
            <p:ph type="sldNum" sz="quarter" idx="12"/>
          </p:nvPr>
        </p:nvSpPr>
        <p:spPr/>
        <p:txBody>
          <a:bodyPr/>
          <a:lstStyle>
            <a:lvl1pPr>
              <a:defRPr/>
            </a:lvl1pPr>
          </a:lstStyle>
          <a:p>
            <a:pPr>
              <a:defRPr/>
            </a:pPr>
            <a:fld id="{A3B400A3-ECFC-423E-8D84-7823078C503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defRPr>
            </a:lvl1pPr>
          </a:lstStyle>
          <a:p>
            <a:pPr>
              <a:defRPr/>
            </a:pPr>
            <a:fld id="{5174685D-321F-442D-B854-D0CA039451AD}" type="datetime1">
              <a:rPr lang="en-US" smtClean="0"/>
              <a:pPr>
                <a:defRPr/>
              </a:pPr>
              <a:t>10/18/11</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a:defRPr/>
            </a:pPr>
            <a:r>
              <a:rPr lang="en-US" smtClean="0"/>
              <a:t>www.transitionalcare.info</a:t>
            </a: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defRPr>
            </a:lvl1pPr>
          </a:lstStyle>
          <a:p>
            <a:pPr>
              <a:defRPr/>
            </a:pPr>
            <a:fld id="{39C9BB6F-BA36-4033-A177-C2C95E8DBC0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3" r:id="rId2"/>
    <p:sldLayoutId id="2147483685" r:id="rId3"/>
    <p:sldLayoutId id="2147483686" r:id="rId4"/>
    <p:sldLayoutId id="2147483682" r:id="rId5"/>
    <p:sldLayoutId id="2147483687" r:id="rId6"/>
    <p:sldLayoutId id="2147483681" r:id="rId7"/>
    <p:sldLayoutId id="2147483688" r:id="rId8"/>
    <p:sldLayoutId id="2147483680" r:id="rId9"/>
    <p:sldLayoutId id="2147483689" r:id="rId10"/>
    <p:sldLayoutId id="2147483679" r:id="rId11"/>
  </p:sldLayoutIdLst>
  <p:hf sldNum="0" hd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1.bin"/><Relationship Id="rId5" Type="http://schemas.openxmlformats.org/officeDocument/2006/relationships/oleObject" Target="../embeddings/Microsoft_Excel_97_-_2004_Worksheet1.xls"/><Relationship Id="rId6"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9" Type="http://schemas.openxmlformats.org/officeDocument/2006/relationships/image" Target="../media/image13.jpeg"/><Relationship Id="rId20" Type="http://schemas.openxmlformats.org/officeDocument/2006/relationships/hyperlink" Target="http://www.pacificare.com/commonPortal/application;JSESSIONID_CP=LGCNcnyTV5FRdr29hk0r366Qz0SjkTJhdJGzfJLGzJCcdSkvMP7k!781660123!-549409331?namespace=pacificareGateway&amp;origin=pacificareHeader.jsp&amp;event=link.start" TargetMode="External"/><Relationship Id="rId21" Type="http://schemas.openxmlformats.org/officeDocument/2006/relationships/image" Target="../media/image18.png"/><Relationship Id="rId22" Type="http://schemas.openxmlformats.org/officeDocument/2006/relationships/oleObject" Target="../embeddings/oleObject4.bin"/><Relationship Id="rId23" Type="http://schemas.openxmlformats.org/officeDocument/2006/relationships/image" Target="../media/image9.png"/><Relationship Id="rId24" Type="http://schemas.openxmlformats.org/officeDocument/2006/relationships/hyperlink" Target="http://pennhealth.com/" TargetMode="External"/><Relationship Id="rId25" Type="http://schemas.openxmlformats.org/officeDocument/2006/relationships/image" Target="../media/image19.png"/><Relationship Id="rId10" Type="http://schemas.openxmlformats.org/officeDocument/2006/relationships/oleObject" Target="../embeddings/oleObject2.bin"/><Relationship Id="rId11" Type="http://schemas.openxmlformats.org/officeDocument/2006/relationships/image" Target="../media/image7.png"/><Relationship Id="rId12" Type="http://schemas.openxmlformats.org/officeDocument/2006/relationships/oleObject" Target="../embeddings/oleObject3.bin"/><Relationship Id="rId13" Type="http://schemas.openxmlformats.org/officeDocument/2006/relationships/image" Target="../media/image8.png"/><Relationship Id="rId14" Type="http://schemas.openxmlformats.org/officeDocument/2006/relationships/hyperlink" Target="http://www.ncqa.org/" TargetMode="External"/><Relationship Id="rId15" Type="http://schemas.openxmlformats.org/officeDocument/2006/relationships/image" Target="../media/image14.jpe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hyperlink" Target="http://www.medicarerights.org/index.html" TargetMode="External"/><Relationship Id="rId19" Type="http://schemas.openxmlformats.org/officeDocument/2006/relationships/image" Target="../media/image17.png"/><Relationship Id="rId1" Type="http://schemas.openxmlformats.org/officeDocument/2006/relationships/vmlDrawing" Target="../drawings/vmlDrawing2.vml"/><Relationship Id="rId2" Type="http://schemas.openxmlformats.org/officeDocument/2006/relationships/slideLayout" Target="../slideLayouts/slideLayout11.xml"/><Relationship Id="rId3" Type="http://schemas.openxmlformats.org/officeDocument/2006/relationships/notesSlide" Target="../notesSlides/notesSlide15.xml"/><Relationship Id="rId4" Type="http://schemas.openxmlformats.org/officeDocument/2006/relationships/hyperlink" Target="http://www.aarp.org/" TargetMode="External"/><Relationship Id="rId5" Type="http://schemas.openxmlformats.org/officeDocument/2006/relationships/image" Target="../media/image10.png"/><Relationship Id="rId6" Type="http://schemas.openxmlformats.org/officeDocument/2006/relationships/image" Target="../media/image11.jpeg"/><Relationship Id="rId7" Type="http://schemas.openxmlformats.org/officeDocument/2006/relationships/image" Target="../media/image12.png"/><Relationship Id="rId8" Type="http://schemas.openxmlformats.org/officeDocument/2006/relationships/hyperlink" Target="http://www.cms.hhs.gov/"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hyperlink" Target="http://pubs.acs.org/cen/images/8010/8010coverstory-open.JPG" TargetMode="External"/><Relationship Id="rId4" Type="http://schemas.openxmlformats.org/officeDocument/2006/relationships/image" Target="../media/image20.jpeg"/><Relationship Id="rId5" Type="http://schemas.openxmlformats.org/officeDocument/2006/relationships/hyperlink" Target="http://iccg.org/images/2wom-greet.jpg" TargetMode="External"/><Relationship Id="rId6" Type="http://schemas.openxmlformats.org/officeDocument/2006/relationships/image" Target="../media/image21.jpeg"/><Relationship Id="rId7" Type="http://schemas.openxmlformats.org/officeDocument/2006/relationships/hyperlink" Target="http://www.alzgmd.org/graphics/servicephoto.jpeg" TargetMode="External"/><Relationship Id="rId8" Type="http://schemas.openxmlformats.org/officeDocument/2006/relationships/image" Target="../media/image22.jpeg"/><Relationship Id="rId9" Type="http://schemas.openxmlformats.org/officeDocument/2006/relationships/hyperlink" Target="http://www.spinozabear.com/images/longterm2.jpg" TargetMode="External"/><Relationship Id="rId10" Type="http://schemas.openxmlformats.org/officeDocument/2006/relationships/image" Target="../media/image23.jpeg"/><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4.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chart" Target="../charts/char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chart" Target="../charts/char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5.bin"/><Relationship Id="rId5" Type="http://schemas.openxmlformats.org/officeDocument/2006/relationships/image" Target="../media/image25.png"/><Relationship Id="rId6" Type="http://schemas.openxmlformats.org/officeDocument/2006/relationships/oleObject" Target="../embeddings/oleObject6.bin"/><Relationship Id="rId7" Type="http://schemas.openxmlformats.org/officeDocument/2006/relationships/image" Target="../media/image26.png"/><Relationship Id="rId8" Type="http://schemas.openxmlformats.org/officeDocument/2006/relationships/oleObject" Target="../embeddings/oleObject7.bin"/><Relationship Id="rId9" Type="http://schemas.openxmlformats.org/officeDocument/2006/relationships/image" Target="../media/image27.png"/><Relationship Id="rId10" Type="http://schemas.openxmlformats.org/officeDocument/2006/relationships/oleObject" Target="../embeddings/oleObject8.bin"/><Relationship Id="rId11" Type="http://schemas.openxmlformats.org/officeDocument/2006/relationships/image" Target="../media/image28.png"/><Relationship Id="rId1" Type="http://schemas.openxmlformats.org/officeDocument/2006/relationships/vmlDrawing" Target="../drawings/vmlDrawing3.vml"/><Relationship Id="rId2"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eg"/><Relationship Id="rId1" Type="http://schemas.openxmlformats.org/officeDocument/2006/relationships/slideLayout" Target="../slideLayouts/slideLayout6.xml"/><Relationship Id="rId2" Type="http://schemas.openxmlformats.org/officeDocument/2006/relationships/image" Target="../media/image2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3"/>
          <p:cNvSpPr txBox="1">
            <a:spLocks noChangeArrowheads="1"/>
          </p:cNvSpPr>
          <p:nvPr/>
        </p:nvSpPr>
        <p:spPr bwMode="auto">
          <a:xfrm>
            <a:off x="2438400" y="6096000"/>
            <a:ext cx="6705600" cy="584775"/>
          </a:xfrm>
          <a:prstGeom prst="rect">
            <a:avLst/>
          </a:prstGeom>
          <a:noFill/>
          <a:ln w="9525">
            <a:noFill/>
            <a:miter lim="800000"/>
            <a:headEnd/>
            <a:tailEnd/>
          </a:ln>
        </p:spPr>
        <p:txBody>
          <a:bodyPr wrap="square">
            <a:spAutoFit/>
          </a:bodyPr>
          <a:lstStyle/>
          <a:p>
            <a:r>
              <a:rPr lang="en-US" sz="1600" dirty="0" smtClean="0">
                <a:solidFill>
                  <a:srgbClr val="080808"/>
                </a:solidFill>
                <a:latin typeface="+mn-lt"/>
              </a:rPr>
              <a:t>AHRQ 2011 </a:t>
            </a:r>
            <a:r>
              <a:rPr lang="en-US" sz="1600" dirty="0">
                <a:solidFill>
                  <a:srgbClr val="080808"/>
                </a:solidFill>
                <a:latin typeface="+mn-lt"/>
              </a:rPr>
              <a:t>Annual </a:t>
            </a:r>
            <a:r>
              <a:rPr lang="en-US" sz="1600" dirty="0" smtClean="0">
                <a:solidFill>
                  <a:srgbClr val="080808"/>
                </a:solidFill>
                <a:latin typeface="+mn-lt"/>
              </a:rPr>
              <a:t>Conference</a:t>
            </a:r>
          </a:p>
          <a:p>
            <a:r>
              <a:rPr lang="en-US" sz="1600" b="1" i="1" dirty="0" smtClean="0">
                <a:solidFill>
                  <a:srgbClr val="080808"/>
                </a:solidFill>
                <a:latin typeface="+mn-lt"/>
              </a:rPr>
              <a:t>Leading </a:t>
            </a:r>
            <a:r>
              <a:rPr lang="en-US" sz="1600" b="1" i="1" dirty="0">
                <a:solidFill>
                  <a:srgbClr val="080808"/>
                </a:solidFill>
                <a:latin typeface="+mn-lt"/>
              </a:rPr>
              <a:t>Through Innovation &amp; </a:t>
            </a:r>
            <a:r>
              <a:rPr lang="en-US" sz="1600" b="1" i="1" dirty="0" smtClean="0">
                <a:solidFill>
                  <a:srgbClr val="080808"/>
                </a:solidFill>
                <a:latin typeface="+mn-lt"/>
              </a:rPr>
              <a:t>Collaboration		</a:t>
            </a:r>
            <a:r>
              <a:rPr lang="en-US" sz="1600" dirty="0" smtClean="0">
                <a:solidFill>
                  <a:srgbClr val="080808"/>
                </a:solidFill>
                <a:latin typeface="+mn-lt"/>
              </a:rPr>
              <a:t>September 19, 2011  </a:t>
            </a:r>
            <a:endParaRPr lang="en-US" sz="1600" i="1" dirty="0" smtClean="0">
              <a:solidFill>
                <a:srgbClr val="080808"/>
              </a:solidFill>
              <a:latin typeface="+mn-lt"/>
            </a:endParaRPr>
          </a:p>
        </p:txBody>
      </p:sp>
      <p:sp>
        <p:nvSpPr>
          <p:cNvPr id="14339" name="TextBox 4"/>
          <p:cNvSpPr txBox="1">
            <a:spLocks noChangeArrowheads="1"/>
          </p:cNvSpPr>
          <p:nvPr/>
        </p:nvSpPr>
        <p:spPr bwMode="auto">
          <a:xfrm>
            <a:off x="0" y="152400"/>
            <a:ext cx="9144000" cy="923330"/>
          </a:xfrm>
          <a:prstGeom prst="rect">
            <a:avLst/>
          </a:prstGeom>
          <a:noFill/>
          <a:ln w="9525">
            <a:noFill/>
            <a:miter lim="800000"/>
            <a:headEnd/>
            <a:tailEnd/>
          </a:ln>
        </p:spPr>
        <p:txBody>
          <a:bodyPr wrap="square">
            <a:spAutoFit/>
          </a:bodyPr>
          <a:lstStyle/>
          <a:p>
            <a:pPr algn="ctr">
              <a:defRPr/>
            </a:pPr>
            <a:r>
              <a:rPr lang="en-US" sz="5400"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latin typeface="Tw Cen MT" pitchFamily="34" charset="0"/>
              </a:rPr>
              <a:t>The Transitional Care Model</a:t>
            </a:r>
            <a:endParaRPr lang="en-US" sz="5400"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latin typeface="Tw Cen MT" pitchFamily="34" charset="0"/>
            </a:endParaRPr>
          </a:p>
        </p:txBody>
      </p:sp>
      <p:sp>
        <p:nvSpPr>
          <p:cNvPr id="2" name="TextBox 5"/>
          <p:cNvSpPr txBox="1">
            <a:spLocks noChangeArrowheads="1"/>
          </p:cNvSpPr>
          <p:nvPr/>
        </p:nvSpPr>
        <p:spPr bwMode="auto">
          <a:xfrm>
            <a:off x="381000" y="3962400"/>
            <a:ext cx="8382000" cy="1877437"/>
          </a:xfrm>
          <a:prstGeom prst="rect">
            <a:avLst/>
          </a:prstGeom>
          <a:noFill/>
          <a:ln w="9525">
            <a:noFill/>
            <a:miter lim="800000"/>
            <a:headEnd/>
            <a:tailEnd/>
          </a:ln>
        </p:spPr>
        <p:txBody>
          <a:bodyPr wrap="square">
            <a:spAutoFit/>
          </a:bodyPr>
          <a:lstStyle/>
          <a:p>
            <a:r>
              <a:rPr lang="en-US" sz="3200" b="1" dirty="0">
                <a:solidFill>
                  <a:schemeClr val="bg1"/>
                </a:solidFill>
                <a:effectLst>
                  <a:outerShdw blurRad="38100" dist="38100" dir="2700000" algn="tl">
                    <a:srgbClr val="000000">
                      <a:alpha val="43137"/>
                    </a:srgbClr>
                  </a:outerShdw>
                </a:effectLst>
                <a:latin typeface="Tw Cen MT" pitchFamily="34" charset="0"/>
              </a:rPr>
              <a:t>Mary D. Naylor, PhD, RN, FAAN</a:t>
            </a:r>
          </a:p>
          <a:p>
            <a:r>
              <a:rPr lang="en-US" sz="2800" dirty="0">
                <a:solidFill>
                  <a:schemeClr val="bg1"/>
                </a:solidFill>
                <a:effectLst>
                  <a:outerShdw blurRad="38100" dist="38100" dir="2700000" algn="tl">
                    <a:srgbClr val="000000">
                      <a:alpha val="43137"/>
                    </a:srgbClr>
                  </a:outerShdw>
                </a:effectLst>
                <a:latin typeface="Tw Cen MT" pitchFamily="34" charset="0"/>
              </a:rPr>
              <a:t>Marian S. Ware Professor in Gerontology</a:t>
            </a:r>
          </a:p>
          <a:p>
            <a:r>
              <a:rPr lang="en-US" sz="2800" dirty="0">
                <a:solidFill>
                  <a:schemeClr val="bg1"/>
                </a:solidFill>
                <a:effectLst>
                  <a:outerShdw blurRad="38100" dist="38100" dir="2700000" algn="tl">
                    <a:srgbClr val="000000">
                      <a:alpha val="43137"/>
                    </a:srgbClr>
                  </a:outerShdw>
                </a:effectLst>
                <a:latin typeface="Tw Cen MT" pitchFamily="34" charset="0"/>
              </a:rPr>
              <a:t>Director, NewCourtland Center for Transitions and Health</a:t>
            </a:r>
          </a:p>
          <a:p>
            <a:r>
              <a:rPr lang="en-US" sz="2800" dirty="0">
                <a:solidFill>
                  <a:schemeClr val="bg1"/>
                </a:solidFill>
                <a:effectLst>
                  <a:outerShdw blurRad="38100" dist="38100" dir="2700000" algn="tl">
                    <a:srgbClr val="000000">
                      <a:alpha val="43137"/>
                    </a:srgbClr>
                  </a:outerShdw>
                </a:effectLst>
                <a:latin typeface="Tw Cen MT" pitchFamily="34" charset="0"/>
              </a:rPr>
              <a:t>University of Pennsylvania School of Nursing</a:t>
            </a:r>
          </a:p>
        </p:txBody>
      </p:sp>
      <p:sp>
        <p:nvSpPr>
          <p:cNvPr id="5" name="TextBox 4"/>
          <p:cNvSpPr txBox="1"/>
          <p:nvPr/>
        </p:nvSpPr>
        <p:spPr>
          <a:xfrm>
            <a:off x="0" y="1600200"/>
            <a:ext cx="9144000" cy="1754326"/>
          </a:xfrm>
          <a:prstGeom prst="rect">
            <a:avLst/>
          </a:prstGeom>
          <a:noFill/>
        </p:spPr>
        <p:txBody>
          <a:bodyPr wrap="square">
            <a:spAutoFit/>
          </a:bodyPr>
          <a:lstStyle/>
          <a:p>
            <a:pPr algn="ctr">
              <a:defRPr/>
            </a:pPr>
            <a:r>
              <a:rPr lang="en-US" sz="5400" i="1" spc="50" dirty="0" smtClean="0">
                <a:ln w="13500">
                  <a:solidFill>
                    <a:schemeClr val="accent1">
                      <a:shade val="2500"/>
                      <a:alpha val="6500"/>
                    </a:schemeClr>
                  </a:solidFill>
                  <a:prstDash val="solid"/>
                </a:ln>
                <a:solidFill>
                  <a:schemeClr val="accent2"/>
                </a:solidFill>
                <a:effectLst>
                  <a:outerShdw blurRad="38100" dist="38100" dir="2700000" algn="tl">
                    <a:srgbClr val="000000">
                      <a:alpha val="43137"/>
                    </a:srgbClr>
                  </a:outerShdw>
                </a:effectLst>
                <a:latin typeface="+mj-lt"/>
              </a:rPr>
              <a:t>Translating Research into Practice and Policy</a:t>
            </a:r>
          </a:p>
        </p:txBody>
      </p:sp>
      <p:sp>
        <p:nvSpPr>
          <p:cNvPr id="6" name="Footer Placeholder 5"/>
          <p:cNvSpPr>
            <a:spLocks noGrp="1"/>
          </p:cNvSpPr>
          <p:nvPr>
            <p:ph type="ftr" sz="quarter" idx="11"/>
          </p:nvPr>
        </p:nvSpPr>
        <p:spPr>
          <a:xfrm>
            <a:off x="0" y="6248400"/>
            <a:ext cx="2209800" cy="365125"/>
          </a:xfrm>
        </p:spPr>
        <p:txBody>
          <a:bodyPr/>
          <a:lstStyle/>
          <a:p>
            <a:pPr algn="ctr">
              <a:defRPr/>
            </a:pPr>
            <a:r>
              <a:rPr lang="en-US" smtClean="0"/>
              <a:t>www.transitionalcare.info</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0"/>
            <a:ext cx="9144000" cy="1219200"/>
          </a:xfrm>
        </p:spPr>
        <p:txBody>
          <a:bodyPr/>
          <a:lstStyle/>
          <a:p>
            <a:pPr algn="ctr" eaLnBrk="1" hangingPunct="1">
              <a:defRPr/>
            </a:pPr>
            <a:r>
              <a:rPr lang="en-US" b="1" dirty="0" smtClean="0">
                <a:solidFill>
                  <a:schemeClr val="tx1"/>
                </a:solidFill>
              </a:rPr>
              <a:t>Core Components </a:t>
            </a:r>
          </a:p>
        </p:txBody>
      </p:sp>
      <p:sp>
        <p:nvSpPr>
          <p:cNvPr id="28674" name="Content Placeholder 2"/>
          <p:cNvSpPr>
            <a:spLocks noGrp="1"/>
          </p:cNvSpPr>
          <p:nvPr>
            <p:ph sz="quarter" idx="1"/>
          </p:nvPr>
        </p:nvSpPr>
        <p:spPr>
          <a:xfrm>
            <a:off x="228600" y="1600200"/>
            <a:ext cx="8686800" cy="5257800"/>
          </a:xfrm>
        </p:spPr>
        <p:txBody>
          <a:bodyPr/>
          <a:lstStyle/>
          <a:p>
            <a:pPr eaLnBrk="1" hangingPunct="1">
              <a:spcBef>
                <a:spcPts val="600"/>
              </a:spcBef>
              <a:buClr>
                <a:srgbClr val="C00000"/>
              </a:buClr>
              <a:buSzPct val="100000"/>
              <a:buFont typeface="Wingdings" pitchFamily="2" charset="2"/>
              <a:buChar char="§"/>
            </a:pPr>
            <a:r>
              <a:rPr lang="en-US" sz="3600" dirty="0" smtClean="0"/>
              <a:t>Holistic, person/family centered approach</a:t>
            </a:r>
          </a:p>
          <a:p>
            <a:pPr eaLnBrk="1" hangingPunct="1">
              <a:spcBef>
                <a:spcPts val="600"/>
              </a:spcBef>
              <a:buClr>
                <a:srgbClr val="C00000"/>
              </a:buClr>
              <a:buSzPct val="100000"/>
              <a:buFont typeface="Wingdings" pitchFamily="2" charset="2"/>
              <a:buChar char="§"/>
            </a:pPr>
            <a:r>
              <a:rPr lang="en-US" sz="3600" dirty="0" smtClean="0"/>
              <a:t>Nurse-coordinated, team model</a:t>
            </a:r>
          </a:p>
          <a:p>
            <a:pPr eaLnBrk="1" hangingPunct="1">
              <a:spcBef>
                <a:spcPts val="600"/>
              </a:spcBef>
              <a:buClr>
                <a:srgbClr val="C00000"/>
              </a:buClr>
              <a:buSzPct val="100000"/>
              <a:buFont typeface="Wingdings" pitchFamily="2" charset="2"/>
              <a:buChar char="§"/>
            </a:pPr>
            <a:r>
              <a:rPr lang="en-US" sz="3600" dirty="0" smtClean="0"/>
              <a:t>Protocol guided, streamlined care </a:t>
            </a:r>
          </a:p>
          <a:p>
            <a:pPr eaLnBrk="1" hangingPunct="1">
              <a:spcBef>
                <a:spcPts val="600"/>
              </a:spcBef>
              <a:buClr>
                <a:srgbClr val="C00000"/>
              </a:buClr>
              <a:buSzPct val="100000"/>
              <a:buFont typeface="Wingdings" pitchFamily="2" charset="2"/>
              <a:buChar char="§"/>
            </a:pPr>
            <a:r>
              <a:rPr lang="en-US" sz="3600" dirty="0" smtClean="0"/>
              <a:t>Single “point person” across episode of care (relational/management continuity)</a:t>
            </a:r>
          </a:p>
          <a:p>
            <a:pPr eaLnBrk="1" hangingPunct="1">
              <a:spcBef>
                <a:spcPts val="600"/>
              </a:spcBef>
              <a:buClr>
                <a:srgbClr val="C00000"/>
              </a:buClr>
              <a:buSzPct val="100000"/>
              <a:buFont typeface="Wingdings" pitchFamily="2" charset="2"/>
              <a:buChar char="§"/>
            </a:pPr>
            <a:r>
              <a:rPr lang="en-US" sz="3600" dirty="0" smtClean="0"/>
              <a:t>Information systems that span settings (communication continuity)</a:t>
            </a:r>
          </a:p>
          <a:p>
            <a:pPr eaLnBrk="1" hangingPunct="1">
              <a:spcBef>
                <a:spcPts val="600"/>
              </a:spcBef>
              <a:buClr>
                <a:srgbClr val="C00000"/>
              </a:buClr>
              <a:buSzPct val="100000"/>
              <a:buFont typeface="Wingdings" pitchFamily="2" charset="2"/>
              <a:buChar char="§"/>
            </a:pPr>
            <a:r>
              <a:rPr lang="en-US" sz="3600" dirty="0" smtClean="0"/>
              <a:t>Focus on increasing value over long term</a:t>
            </a:r>
          </a:p>
        </p:txBody>
      </p:sp>
      <p:sp>
        <p:nvSpPr>
          <p:cNvPr id="4" name="Footer Placeholder 3"/>
          <p:cNvSpPr>
            <a:spLocks noGrp="1"/>
          </p:cNvSpPr>
          <p:nvPr>
            <p:ph type="ftr" sz="quarter" idx="11"/>
          </p:nvPr>
        </p:nvSpPr>
        <p:spPr>
          <a:xfrm>
            <a:off x="3722687" y="6492875"/>
            <a:ext cx="5421313" cy="365125"/>
          </a:xfrm>
        </p:spPr>
        <p:txBody>
          <a:bodyPr/>
          <a:lstStyle/>
          <a:p>
            <a:pPr>
              <a:defRPr/>
            </a:pPr>
            <a:r>
              <a:rPr lang="en-US" dirty="0" smtClean="0"/>
              <a:t>www.transitionalcare.info</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0"/>
            <a:ext cx="9144000" cy="1219200"/>
          </a:xfrm>
        </p:spPr>
        <p:txBody>
          <a:bodyPr/>
          <a:lstStyle/>
          <a:p>
            <a:pPr algn="ctr" eaLnBrk="1" hangingPunct="1">
              <a:defRPr/>
            </a:pPr>
            <a:r>
              <a:rPr lang="en-US" b="1" dirty="0" smtClean="0">
                <a:solidFill>
                  <a:schemeClr val="tx1"/>
                </a:solidFill>
              </a:rPr>
              <a:t>Across Reported RCTs, TCM has…</a:t>
            </a:r>
          </a:p>
        </p:txBody>
      </p:sp>
      <p:sp>
        <p:nvSpPr>
          <p:cNvPr id="3" name="Content Placeholder 2"/>
          <p:cNvSpPr>
            <a:spLocks noGrp="1"/>
          </p:cNvSpPr>
          <p:nvPr>
            <p:ph sz="quarter" idx="1"/>
          </p:nvPr>
        </p:nvSpPr>
        <p:spPr>
          <a:xfrm>
            <a:off x="381000" y="1600200"/>
            <a:ext cx="8458200" cy="5105400"/>
          </a:xfrm>
        </p:spPr>
        <p:txBody>
          <a:bodyPr>
            <a:normAutofit fontScale="62500" lnSpcReduction="20000"/>
          </a:bodyPr>
          <a:lstStyle/>
          <a:p>
            <a:pPr marL="457200" lvl="1" indent="-457200" eaLnBrk="1" fontAlgn="auto" hangingPunct="1">
              <a:lnSpc>
                <a:spcPct val="110000"/>
              </a:lnSpc>
              <a:spcBef>
                <a:spcPts val="1200"/>
              </a:spcBef>
              <a:spcAft>
                <a:spcPts val="0"/>
              </a:spcAft>
              <a:buClr>
                <a:srgbClr val="C00000"/>
              </a:buClr>
              <a:buSzPct val="100000"/>
              <a:buFont typeface="Wingdings" pitchFamily="2" charset="2"/>
              <a:buChar char="§"/>
              <a:defRPr/>
            </a:pPr>
            <a:r>
              <a:rPr lang="en-US" sz="5800" dirty="0" smtClean="0"/>
              <a:t>Increased time to first readmission or death</a:t>
            </a:r>
          </a:p>
          <a:p>
            <a:pPr marL="457200" lvl="1" indent="-457200" eaLnBrk="1" fontAlgn="auto" hangingPunct="1">
              <a:lnSpc>
                <a:spcPct val="110000"/>
              </a:lnSpc>
              <a:spcBef>
                <a:spcPts val="1200"/>
              </a:spcBef>
              <a:spcAft>
                <a:spcPts val="0"/>
              </a:spcAft>
              <a:buClr>
                <a:srgbClr val="C00000"/>
              </a:buClr>
              <a:buSzPct val="100000"/>
              <a:buFont typeface="Wingdings" pitchFamily="2" charset="2"/>
              <a:buChar char="§"/>
              <a:defRPr/>
            </a:pPr>
            <a:r>
              <a:rPr lang="en-US" sz="5800" dirty="0" smtClean="0"/>
              <a:t>Improved physical function and quality of life*</a:t>
            </a:r>
          </a:p>
          <a:p>
            <a:pPr marL="457200" lvl="1" indent="-457200" eaLnBrk="1" fontAlgn="auto" hangingPunct="1">
              <a:lnSpc>
                <a:spcPct val="110000"/>
              </a:lnSpc>
              <a:spcBef>
                <a:spcPts val="1200"/>
              </a:spcBef>
              <a:spcAft>
                <a:spcPts val="0"/>
              </a:spcAft>
              <a:buClr>
                <a:srgbClr val="C00000"/>
              </a:buClr>
              <a:buSzPct val="100000"/>
              <a:buFont typeface="Wingdings" pitchFamily="2" charset="2"/>
              <a:buChar char="§"/>
              <a:defRPr/>
            </a:pPr>
            <a:r>
              <a:rPr lang="en-US" sz="5800" dirty="0" smtClean="0"/>
              <a:t>Increased patient satisfaction</a:t>
            </a:r>
          </a:p>
          <a:p>
            <a:pPr marL="457200" lvl="1" indent="-457200" eaLnBrk="1" fontAlgn="auto" hangingPunct="1">
              <a:lnSpc>
                <a:spcPct val="110000"/>
              </a:lnSpc>
              <a:spcBef>
                <a:spcPts val="1200"/>
              </a:spcBef>
              <a:spcAft>
                <a:spcPts val="0"/>
              </a:spcAft>
              <a:buClr>
                <a:srgbClr val="C00000"/>
              </a:buClr>
              <a:buSzPct val="100000"/>
              <a:buFont typeface="Wingdings" pitchFamily="2" charset="2"/>
              <a:buChar char="§"/>
              <a:defRPr/>
            </a:pPr>
            <a:r>
              <a:rPr lang="en-US" sz="5800" dirty="0" smtClean="0"/>
              <a:t>Decreased total all-cause readmissions</a:t>
            </a:r>
          </a:p>
          <a:p>
            <a:pPr marL="457200" lvl="1" indent="-457200" eaLnBrk="1" fontAlgn="auto" hangingPunct="1">
              <a:lnSpc>
                <a:spcPct val="110000"/>
              </a:lnSpc>
              <a:spcBef>
                <a:spcPts val="1200"/>
              </a:spcBef>
              <a:spcAft>
                <a:spcPts val="0"/>
              </a:spcAft>
              <a:buClr>
                <a:srgbClr val="C00000"/>
              </a:buClr>
              <a:buSzPct val="100000"/>
              <a:buFont typeface="Wingdings" pitchFamily="2" charset="2"/>
              <a:buChar char="§"/>
              <a:defRPr/>
            </a:pPr>
            <a:r>
              <a:rPr lang="en-US" sz="5800" dirty="0" smtClean="0"/>
              <a:t>Decreased total health care costs</a:t>
            </a:r>
          </a:p>
          <a:p>
            <a:pPr marL="640080" lvl="1" indent="-274320" eaLnBrk="1" fontAlgn="auto" hangingPunct="1">
              <a:lnSpc>
                <a:spcPct val="90000"/>
              </a:lnSpc>
              <a:spcAft>
                <a:spcPts val="0"/>
              </a:spcAft>
              <a:buClr>
                <a:srgbClr val="C00000"/>
              </a:buClr>
              <a:buSzPct val="90000"/>
              <a:buFont typeface="Wingdings 2"/>
              <a:buNone/>
              <a:defRPr/>
            </a:pPr>
            <a:endParaRPr lang="en-US" sz="2400" dirty="0" smtClean="0">
              <a:solidFill>
                <a:srgbClr val="FFFFCC"/>
              </a:solidFill>
            </a:endParaRPr>
          </a:p>
          <a:p>
            <a:pPr marL="640080" lvl="1" indent="-274320" eaLnBrk="1" fontAlgn="auto" hangingPunct="1">
              <a:lnSpc>
                <a:spcPct val="90000"/>
              </a:lnSpc>
              <a:spcAft>
                <a:spcPts val="0"/>
              </a:spcAft>
              <a:buClr>
                <a:srgbClr val="C00000"/>
              </a:buClr>
              <a:buSzPct val="90000"/>
              <a:buFont typeface="Wingdings 2"/>
              <a:buNone/>
              <a:defRPr/>
            </a:pPr>
            <a:endParaRPr lang="en-US" sz="2400" dirty="0" smtClean="0">
              <a:solidFill>
                <a:srgbClr val="FFFFCC"/>
              </a:solidFill>
            </a:endParaRPr>
          </a:p>
          <a:p>
            <a:pPr marL="640080" lvl="1" indent="-274320" algn="ctr" eaLnBrk="1" fontAlgn="auto" hangingPunct="1">
              <a:lnSpc>
                <a:spcPct val="90000"/>
              </a:lnSpc>
              <a:spcAft>
                <a:spcPts val="0"/>
              </a:spcAft>
              <a:buClr>
                <a:srgbClr val="C00000"/>
              </a:buClr>
              <a:buSzPct val="90000"/>
              <a:buFont typeface="Wingdings 2"/>
              <a:buNone/>
              <a:defRPr/>
            </a:pPr>
            <a:r>
              <a:rPr lang="en-US" dirty="0" smtClean="0">
                <a:solidFill>
                  <a:schemeClr val="accent4">
                    <a:lumMod val="20000"/>
                    <a:lumOff val="80000"/>
                  </a:schemeClr>
                </a:solidFill>
                <a:effectLst>
                  <a:outerShdw blurRad="38100" dist="38100" dir="2700000" algn="tl">
                    <a:srgbClr val="000000">
                      <a:alpha val="43137"/>
                    </a:srgbClr>
                  </a:outerShdw>
                </a:effectLst>
              </a:rPr>
              <a:t>*Most recently completed RCT only	</a:t>
            </a:r>
            <a:endParaRPr lang="en-US" dirty="0">
              <a:solidFill>
                <a:schemeClr val="accent4">
                  <a:lumMod val="20000"/>
                  <a:lumOff val="80000"/>
                </a:schemeClr>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a:xfrm>
            <a:off x="3722687" y="6492875"/>
            <a:ext cx="5421313" cy="365125"/>
          </a:xfrm>
        </p:spPr>
        <p:txBody>
          <a:bodyPr/>
          <a:lstStyle/>
          <a:p>
            <a:pPr>
              <a:defRPr/>
            </a:pPr>
            <a:r>
              <a:rPr lang="en-US" smtClean="0"/>
              <a:t>www.transitionalcare.info</a:t>
            </a:r>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62"/>
          <p:cNvSpPr txBox="1">
            <a:spLocks noChangeArrowheads="1"/>
          </p:cNvSpPr>
          <p:nvPr/>
        </p:nvSpPr>
        <p:spPr bwMode="auto">
          <a:xfrm>
            <a:off x="533400" y="5257800"/>
            <a:ext cx="8229600" cy="1384300"/>
          </a:xfrm>
          <a:prstGeom prst="rect">
            <a:avLst/>
          </a:prstGeom>
          <a:noFill/>
          <a:ln w="9525">
            <a:noFill/>
            <a:miter lim="800000"/>
            <a:headEnd/>
            <a:tailEnd/>
          </a:ln>
        </p:spPr>
        <p:txBody>
          <a:bodyPr>
            <a:spAutoFit/>
          </a:bodyPr>
          <a:lstStyle/>
          <a:p>
            <a:pPr eaLnBrk="0" hangingPunct="0">
              <a:defRPr/>
            </a:pPr>
            <a:r>
              <a:rPr lang="en-US" sz="1200" baseline="30000" dirty="0">
                <a:solidFill>
                  <a:schemeClr val="accent4">
                    <a:lumMod val="20000"/>
                    <a:lumOff val="80000"/>
                  </a:schemeClr>
                </a:solidFill>
                <a:ea typeface="ヒラギノ角ゴ Pro W3"/>
                <a:cs typeface="Arial" charset="0"/>
              </a:rPr>
              <a:t>1</a:t>
            </a:r>
            <a:r>
              <a:rPr lang="en-US" sz="1200" dirty="0">
                <a:solidFill>
                  <a:schemeClr val="accent4">
                    <a:lumMod val="20000"/>
                    <a:lumOff val="80000"/>
                  </a:schemeClr>
                </a:solidFill>
                <a:ea typeface="ヒラギノ角ゴ Pro W3"/>
                <a:cs typeface="Arial" charset="0"/>
              </a:rPr>
              <a:t> Naylor MD, Brooten D, Jones R, </a:t>
            </a:r>
            <a:r>
              <a:rPr lang="en-US" sz="1200" dirty="0" err="1">
                <a:solidFill>
                  <a:schemeClr val="accent4">
                    <a:lumMod val="20000"/>
                    <a:lumOff val="80000"/>
                  </a:schemeClr>
                </a:solidFill>
                <a:ea typeface="ヒラギノ角ゴ Pro W3"/>
                <a:cs typeface="Arial" charset="0"/>
              </a:rPr>
              <a:t>Lavizzo-Mourey</a:t>
            </a:r>
            <a:r>
              <a:rPr lang="en-US" sz="1200" dirty="0">
                <a:solidFill>
                  <a:schemeClr val="accent4">
                    <a:lumMod val="20000"/>
                    <a:lumOff val="80000"/>
                  </a:schemeClr>
                </a:solidFill>
                <a:ea typeface="ヒラギノ角ゴ Pro W3"/>
                <a:cs typeface="Arial" charset="0"/>
              </a:rPr>
              <a:t> R, </a:t>
            </a:r>
            <a:r>
              <a:rPr lang="en-US" sz="1200" dirty="0" err="1">
                <a:solidFill>
                  <a:schemeClr val="accent4">
                    <a:lumMod val="20000"/>
                    <a:lumOff val="80000"/>
                  </a:schemeClr>
                </a:solidFill>
                <a:ea typeface="ヒラギノ角ゴ Pro W3"/>
                <a:cs typeface="Arial" charset="0"/>
              </a:rPr>
              <a:t>Mezey</a:t>
            </a:r>
            <a:r>
              <a:rPr lang="en-US" sz="1200" dirty="0">
                <a:solidFill>
                  <a:schemeClr val="accent4">
                    <a:lumMod val="20000"/>
                    <a:lumOff val="80000"/>
                  </a:schemeClr>
                </a:solidFill>
                <a:ea typeface="ヒラギノ角ゴ Pro W3"/>
                <a:cs typeface="Arial" charset="0"/>
              </a:rPr>
              <a:t> M, &amp; Pauly MV. Comprehensive discharge planning for the hospitalized elderly. </a:t>
            </a:r>
            <a:r>
              <a:rPr lang="en-US" sz="1200" i="1" dirty="0">
                <a:solidFill>
                  <a:schemeClr val="accent4">
                    <a:lumMod val="20000"/>
                    <a:lumOff val="80000"/>
                  </a:schemeClr>
                </a:solidFill>
                <a:ea typeface="ヒラギノ角ゴ Pro W3"/>
                <a:cs typeface="Arial" charset="0"/>
              </a:rPr>
              <a:t>Ann Intern Med</a:t>
            </a:r>
            <a:r>
              <a:rPr lang="en-US" sz="1200" dirty="0">
                <a:solidFill>
                  <a:schemeClr val="accent4">
                    <a:lumMod val="20000"/>
                    <a:lumOff val="80000"/>
                  </a:schemeClr>
                </a:solidFill>
                <a:ea typeface="ヒラギノ角ゴ Pro W3"/>
                <a:cs typeface="Arial" charset="0"/>
              </a:rPr>
              <a:t>. 1994;120:999-1006.</a:t>
            </a:r>
          </a:p>
          <a:p>
            <a:pPr eaLnBrk="0" hangingPunct="0">
              <a:defRPr/>
            </a:pPr>
            <a:r>
              <a:rPr lang="en-US" sz="1200" baseline="30000" dirty="0">
                <a:solidFill>
                  <a:schemeClr val="accent4">
                    <a:lumMod val="20000"/>
                    <a:lumOff val="80000"/>
                  </a:schemeClr>
                </a:solidFill>
                <a:ea typeface="ヒラギノ角ゴ Pro W3"/>
                <a:cs typeface="Arial" charset="0"/>
              </a:rPr>
              <a:t>2</a:t>
            </a:r>
            <a:r>
              <a:rPr lang="en-US" sz="1200" dirty="0">
                <a:solidFill>
                  <a:schemeClr val="accent4">
                    <a:lumMod val="20000"/>
                    <a:lumOff val="80000"/>
                  </a:schemeClr>
                </a:solidFill>
                <a:ea typeface="ヒラギノ角ゴ Pro W3"/>
                <a:cs typeface="Arial" charset="0"/>
              </a:rPr>
              <a:t> Naylor MD, Brooten D, Campbell R, Jacobsen BS, </a:t>
            </a:r>
            <a:r>
              <a:rPr lang="en-US" sz="1200" dirty="0" err="1">
                <a:solidFill>
                  <a:schemeClr val="accent4">
                    <a:lumMod val="20000"/>
                    <a:lumOff val="80000"/>
                  </a:schemeClr>
                </a:solidFill>
                <a:ea typeface="ヒラギノ角ゴ Pro W3"/>
                <a:cs typeface="Arial" charset="0"/>
              </a:rPr>
              <a:t>Mezey</a:t>
            </a:r>
            <a:r>
              <a:rPr lang="en-US" sz="1200" dirty="0">
                <a:solidFill>
                  <a:schemeClr val="accent4">
                    <a:lumMod val="20000"/>
                    <a:lumOff val="80000"/>
                  </a:schemeClr>
                </a:solidFill>
                <a:ea typeface="ヒラギノ角ゴ Pro W3"/>
                <a:cs typeface="Arial" charset="0"/>
              </a:rPr>
              <a:t> MD, Pauly MV, &amp; Schwartz JS. Comprehensive discharge planning and home follow-up of hospitalized elders: a randomized clinical trial. </a:t>
            </a:r>
            <a:r>
              <a:rPr lang="en-US" sz="1200" i="1" dirty="0">
                <a:solidFill>
                  <a:schemeClr val="accent4">
                    <a:lumMod val="20000"/>
                    <a:lumOff val="80000"/>
                  </a:schemeClr>
                </a:solidFill>
                <a:ea typeface="ヒラギノ角ゴ Pro W3"/>
                <a:cs typeface="Arial" charset="0"/>
              </a:rPr>
              <a:t>JAMA</a:t>
            </a:r>
            <a:r>
              <a:rPr lang="en-US" sz="1200" dirty="0">
                <a:solidFill>
                  <a:schemeClr val="accent4">
                    <a:lumMod val="20000"/>
                    <a:lumOff val="80000"/>
                  </a:schemeClr>
                </a:solidFill>
                <a:ea typeface="ヒラギノ角ゴ Pro W3"/>
                <a:cs typeface="Arial" charset="0"/>
              </a:rPr>
              <a:t>. 1999;281:613-620.</a:t>
            </a:r>
          </a:p>
          <a:p>
            <a:pPr eaLnBrk="0" hangingPunct="0">
              <a:defRPr/>
            </a:pPr>
            <a:r>
              <a:rPr lang="en-US" sz="1200" baseline="30000" dirty="0">
                <a:solidFill>
                  <a:schemeClr val="accent4">
                    <a:lumMod val="20000"/>
                    <a:lumOff val="80000"/>
                  </a:schemeClr>
                </a:solidFill>
                <a:ea typeface="ヒラギノ角ゴ Pro W3"/>
                <a:cs typeface="Arial" charset="0"/>
              </a:rPr>
              <a:t>3</a:t>
            </a:r>
            <a:r>
              <a:rPr lang="en-US" sz="1200" dirty="0">
                <a:solidFill>
                  <a:schemeClr val="accent4">
                    <a:lumMod val="20000"/>
                    <a:lumOff val="80000"/>
                  </a:schemeClr>
                </a:solidFill>
                <a:ea typeface="ヒラギノ角ゴ Pro W3"/>
                <a:cs typeface="Arial" charset="0"/>
              </a:rPr>
              <a:t> Naylor MD, Brooten DA, Campbell RL, Maislin G, McCauley KM, &amp; Schwartz JS. Transitional care of older adults hospitalized with heart failure: a randomized, controlled trial. </a:t>
            </a:r>
            <a:r>
              <a:rPr lang="en-US" sz="1200" i="1" dirty="0">
                <a:solidFill>
                  <a:schemeClr val="accent4">
                    <a:lumMod val="20000"/>
                    <a:lumOff val="80000"/>
                  </a:schemeClr>
                </a:solidFill>
                <a:ea typeface="ヒラギノ角ゴ Pro W3"/>
                <a:cs typeface="Arial" charset="0"/>
              </a:rPr>
              <a:t>J Am </a:t>
            </a:r>
            <a:r>
              <a:rPr lang="en-US" sz="1200" i="1" dirty="0" err="1">
                <a:solidFill>
                  <a:schemeClr val="accent4">
                    <a:lumMod val="20000"/>
                    <a:lumOff val="80000"/>
                  </a:schemeClr>
                </a:solidFill>
                <a:ea typeface="ヒラギノ角ゴ Pro W3"/>
                <a:cs typeface="Arial" charset="0"/>
              </a:rPr>
              <a:t>Geriatr</a:t>
            </a:r>
            <a:r>
              <a:rPr lang="en-US" sz="1200" i="1" dirty="0">
                <a:solidFill>
                  <a:schemeClr val="accent4">
                    <a:lumMod val="20000"/>
                    <a:lumOff val="80000"/>
                  </a:schemeClr>
                </a:solidFill>
                <a:ea typeface="ヒラギノ角ゴ Pro W3"/>
                <a:cs typeface="Arial" charset="0"/>
              </a:rPr>
              <a:t> Soc</a:t>
            </a:r>
            <a:r>
              <a:rPr lang="en-US" sz="1200" dirty="0">
                <a:solidFill>
                  <a:schemeClr val="accent4">
                    <a:lumMod val="20000"/>
                    <a:lumOff val="80000"/>
                  </a:schemeClr>
                </a:solidFill>
                <a:ea typeface="ヒラギノ角ゴ Pro W3"/>
                <a:cs typeface="Arial" charset="0"/>
              </a:rPr>
              <a:t>. 2004;52:675-684.</a:t>
            </a:r>
          </a:p>
          <a:p>
            <a:pPr eaLnBrk="0" hangingPunct="0">
              <a:defRPr/>
            </a:pPr>
            <a:endParaRPr lang="en-US" sz="1200" dirty="0">
              <a:solidFill>
                <a:schemeClr val="accent4">
                  <a:lumMod val="20000"/>
                  <a:lumOff val="80000"/>
                </a:schemeClr>
              </a:solidFill>
              <a:latin typeface="Arial Narrow" pitchFamily="34" charset="0"/>
              <a:ea typeface="ヒラギノ角ゴ Pro W3"/>
              <a:cs typeface="Arial" charset="0"/>
            </a:endParaRPr>
          </a:p>
        </p:txBody>
      </p:sp>
      <p:pic>
        <p:nvPicPr>
          <p:cNvPr id="38914" name="Picture 175" descr="Impact on Readmission Rates After Index Hospitalization.jpg"/>
          <p:cNvPicPr>
            <a:picLocks noChangeAspect="1"/>
          </p:cNvPicPr>
          <p:nvPr/>
        </p:nvPicPr>
        <p:blipFill>
          <a:blip r:embed="rId3" cstate="print"/>
          <a:srcRect/>
          <a:stretch>
            <a:fillRect/>
          </a:stretch>
        </p:blipFill>
        <p:spPr bwMode="auto">
          <a:xfrm>
            <a:off x="0" y="-1"/>
            <a:ext cx="9144000" cy="5181601"/>
          </a:xfrm>
          <a:prstGeom prst="rect">
            <a:avLst/>
          </a:prstGeom>
          <a:noFill/>
          <a:ln w="9525">
            <a:noFill/>
            <a:miter lim="800000"/>
            <a:headEnd/>
            <a:tailEnd/>
          </a:ln>
        </p:spPr>
      </p:pic>
      <p:sp>
        <p:nvSpPr>
          <p:cNvPr id="4" name="Footer Placeholder 3"/>
          <p:cNvSpPr>
            <a:spLocks noGrp="1"/>
          </p:cNvSpPr>
          <p:nvPr>
            <p:ph type="ftr" sz="quarter" idx="11"/>
          </p:nvPr>
        </p:nvSpPr>
        <p:spPr>
          <a:xfrm>
            <a:off x="3722687" y="6492875"/>
            <a:ext cx="5421313" cy="365125"/>
          </a:xfrm>
        </p:spPr>
        <p:txBody>
          <a:bodyPr/>
          <a:lstStyle/>
          <a:p>
            <a:pPr>
              <a:defRPr/>
            </a:pPr>
            <a:r>
              <a:rPr lang="en-US" dirty="0" smtClean="0"/>
              <a:t>www.transitionalcare.info</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4521" name="TextBox 2"/>
          <p:cNvSpPr txBox="1">
            <a:spLocks noChangeArrowheads="1"/>
          </p:cNvSpPr>
          <p:nvPr/>
        </p:nvSpPr>
        <p:spPr bwMode="auto">
          <a:xfrm>
            <a:off x="381000" y="4876800"/>
            <a:ext cx="8382000" cy="1384300"/>
          </a:xfrm>
          <a:prstGeom prst="rect">
            <a:avLst/>
          </a:prstGeom>
          <a:noFill/>
          <a:ln w="9525">
            <a:noFill/>
            <a:miter lim="800000"/>
            <a:headEnd/>
            <a:tailEnd/>
          </a:ln>
        </p:spPr>
        <p:txBody>
          <a:bodyPr>
            <a:spAutoFit/>
          </a:bodyPr>
          <a:lstStyle/>
          <a:p>
            <a:pPr eaLnBrk="0" hangingPunct="0">
              <a:defRPr/>
            </a:pPr>
            <a:r>
              <a:rPr lang="en-US" sz="1200" dirty="0">
                <a:solidFill>
                  <a:schemeClr val="accent4">
                    <a:lumMod val="20000"/>
                    <a:lumOff val="80000"/>
                  </a:schemeClr>
                </a:solidFill>
                <a:ea typeface="ヒラギノ角ゴ Pro W3"/>
                <a:cs typeface="Arial" charset="0"/>
              </a:rPr>
              <a:t>* Total costs were calculated using average Medicare reimbursements for hospital readmissions, ED visits, physician visits, and care provided by visiting nurses and other healthcare personnel. Costs for TCM care is included in the intervention group total. </a:t>
            </a:r>
          </a:p>
          <a:p>
            <a:pPr eaLnBrk="0" hangingPunct="0">
              <a:defRPr/>
            </a:pPr>
            <a:r>
              <a:rPr lang="en-US" sz="1200" dirty="0">
                <a:solidFill>
                  <a:schemeClr val="accent4">
                    <a:lumMod val="20000"/>
                    <a:lumOff val="80000"/>
                  </a:schemeClr>
                </a:solidFill>
                <a:ea typeface="ヒラギノ角ゴ Pro W3"/>
                <a:cs typeface="Arial" charset="0"/>
              </a:rPr>
              <a:t>** Naylor MD, Brooten D, Campbell R, Jacobsen BS, </a:t>
            </a:r>
            <a:r>
              <a:rPr lang="en-US" sz="1200" dirty="0" err="1">
                <a:solidFill>
                  <a:schemeClr val="accent4">
                    <a:lumMod val="20000"/>
                    <a:lumOff val="80000"/>
                  </a:schemeClr>
                </a:solidFill>
                <a:ea typeface="ヒラギノ角ゴ Pro W3"/>
                <a:cs typeface="Arial" charset="0"/>
              </a:rPr>
              <a:t>Mezey</a:t>
            </a:r>
            <a:r>
              <a:rPr lang="en-US" sz="1200" dirty="0">
                <a:solidFill>
                  <a:schemeClr val="accent4">
                    <a:lumMod val="20000"/>
                    <a:lumOff val="80000"/>
                  </a:schemeClr>
                </a:solidFill>
                <a:ea typeface="ヒラギノ角ゴ Pro W3"/>
                <a:cs typeface="Arial" charset="0"/>
              </a:rPr>
              <a:t> MD, Pauly MV, &amp; Schwartz JS. Comprehensive discharge planning and home follow-up of hospitalized elders: a randomized clinical trial. </a:t>
            </a:r>
            <a:r>
              <a:rPr lang="en-US" sz="1200" i="1" dirty="0">
                <a:solidFill>
                  <a:schemeClr val="accent4">
                    <a:lumMod val="20000"/>
                    <a:lumOff val="80000"/>
                  </a:schemeClr>
                </a:solidFill>
                <a:ea typeface="ヒラギノ角ゴ Pro W3"/>
                <a:cs typeface="Arial" charset="0"/>
              </a:rPr>
              <a:t>JAMA</a:t>
            </a:r>
            <a:r>
              <a:rPr lang="en-US" sz="1200" dirty="0">
                <a:solidFill>
                  <a:schemeClr val="accent4">
                    <a:lumMod val="20000"/>
                    <a:lumOff val="80000"/>
                  </a:schemeClr>
                </a:solidFill>
                <a:ea typeface="ヒラギノ角ゴ Pro W3"/>
                <a:cs typeface="Arial" charset="0"/>
              </a:rPr>
              <a:t>. 1999;281:613-620.</a:t>
            </a:r>
          </a:p>
          <a:p>
            <a:pPr eaLnBrk="0" hangingPunct="0">
              <a:defRPr/>
            </a:pPr>
            <a:r>
              <a:rPr lang="en-US" sz="1200" dirty="0">
                <a:solidFill>
                  <a:schemeClr val="accent4">
                    <a:lumMod val="20000"/>
                    <a:lumOff val="80000"/>
                  </a:schemeClr>
                </a:solidFill>
                <a:ea typeface="ヒラギノ角ゴ Pro W3"/>
                <a:cs typeface="Arial" charset="0"/>
              </a:rPr>
              <a:t>*** Naylor MD, Brooten DA, Campbell RL, Maislin G, McCauley KM, &amp; Schwartz JS. Transitional care of older adults hospitalized with heart failure: a randomized, controlled trial. </a:t>
            </a:r>
            <a:r>
              <a:rPr lang="en-US" sz="1200" i="1" dirty="0">
                <a:solidFill>
                  <a:schemeClr val="accent4">
                    <a:lumMod val="20000"/>
                    <a:lumOff val="80000"/>
                  </a:schemeClr>
                </a:solidFill>
                <a:ea typeface="ヒラギノ角ゴ Pro W3"/>
                <a:cs typeface="Arial" charset="0"/>
              </a:rPr>
              <a:t>J Am </a:t>
            </a:r>
            <a:r>
              <a:rPr lang="en-US" sz="1200" i="1" dirty="0" err="1">
                <a:solidFill>
                  <a:schemeClr val="accent4">
                    <a:lumMod val="20000"/>
                    <a:lumOff val="80000"/>
                  </a:schemeClr>
                </a:solidFill>
                <a:ea typeface="ヒラギノ角ゴ Pro W3"/>
                <a:cs typeface="Arial" charset="0"/>
              </a:rPr>
              <a:t>Geriatr</a:t>
            </a:r>
            <a:r>
              <a:rPr lang="en-US" sz="1200" i="1" dirty="0">
                <a:solidFill>
                  <a:schemeClr val="accent4">
                    <a:lumMod val="20000"/>
                    <a:lumOff val="80000"/>
                  </a:schemeClr>
                </a:solidFill>
                <a:ea typeface="ヒラギノ角ゴ Pro W3"/>
                <a:cs typeface="Arial" charset="0"/>
              </a:rPr>
              <a:t> Soc</a:t>
            </a:r>
            <a:r>
              <a:rPr lang="en-US" sz="1200" dirty="0">
                <a:solidFill>
                  <a:schemeClr val="accent4">
                    <a:lumMod val="20000"/>
                    <a:lumOff val="80000"/>
                  </a:schemeClr>
                </a:solidFill>
                <a:ea typeface="ヒラギノ角ゴ Pro W3"/>
                <a:cs typeface="Arial" charset="0"/>
              </a:rPr>
              <a:t>. 2004;52:675-684.</a:t>
            </a:r>
          </a:p>
        </p:txBody>
      </p:sp>
      <p:sp>
        <p:nvSpPr>
          <p:cNvPr id="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latin typeface="Garamond" pitchFamily="18" charset="0"/>
              <a:ea typeface="ヒラギノ角ゴ Pro W3"/>
              <a:cs typeface="ヒラギノ角ゴ Pro W3"/>
            </a:endParaRPr>
          </a:p>
        </p:txBody>
      </p:sp>
      <p:sp>
        <p:nvSpPr>
          <p:cNvPr id="64522" name="Rectangle 7"/>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pPr eaLnBrk="0" hangingPunct="0"/>
            <a:endParaRPr lang="en-US"/>
          </a:p>
        </p:txBody>
      </p:sp>
      <p:sp>
        <p:nvSpPr>
          <p:cNvPr id="64523" name="Rectangle 9"/>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pPr eaLnBrk="0" hangingPunct="0"/>
            <a:endParaRPr lang="en-US"/>
          </a:p>
        </p:txBody>
      </p:sp>
      <p:graphicFrame>
        <p:nvGraphicFramePr>
          <p:cNvPr id="64519" name="Object 8"/>
          <p:cNvGraphicFramePr>
            <a:graphicFrameLocks/>
          </p:cNvGraphicFramePr>
          <p:nvPr/>
        </p:nvGraphicFramePr>
        <p:xfrm>
          <a:off x="0" y="0"/>
          <a:ext cx="9144000" cy="4724400"/>
        </p:xfrm>
        <a:graphic>
          <a:graphicData uri="http://schemas.openxmlformats.org/presentationml/2006/ole">
            <mc:AlternateContent xmlns:mc="http://schemas.openxmlformats.org/markup-compatibility/2006">
              <mc:Choice xmlns:v="urn:schemas-microsoft-com:vml" Requires="v">
                <p:oleObj spid="_x0000_s64524" name="Chart" r:id="rId5" imgW="4629078" imgH="3086100" progId="Excel.Sheet.8">
                  <p:embed/>
                </p:oleObj>
              </mc:Choice>
              <mc:Fallback>
                <p:oleObj name="Chart" r:id="rId5" imgW="4629078" imgH="3086100" progId="Excel.Sheet.8">
                  <p:embed/>
                  <p:pic>
                    <p:nvPicPr>
                      <p:cNvPr id="0" name="Picture 1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4724400"/>
                      </a:xfrm>
                      <a:prstGeom prst="rect">
                        <a:avLst/>
                      </a:prstGeom>
                      <a:solidFill>
                        <a:srgbClr val="FFFFCC"/>
                      </a:solidFill>
                    </p:spPr>
                  </p:pic>
                </p:oleObj>
              </mc:Fallback>
            </mc:AlternateContent>
          </a:graphicData>
        </a:graphic>
      </p:graphicFrame>
      <p:sp>
        <p:nvSpPr>
          <p:cNvPr id="7" name="Footer Placeholder 6"/>
          <p:cNvSpPr>
            <a:spLocks noGrp="1"/>
          </p:cNvSpPr>
          <p:nvPr>
            <p:ph type="ftr" sz="quarter" idx="11"/>
          </p:nvPr>
        </p:nvSpPr>
        <p:spPr>
          <a:xfrm>
            <a:off x="3722687" y="6492875"/>
            <a:ext cx="5421313" cy="365125"/>
          </a:xfrm>
        </p:spPr>
        <p:txBody>
          <a:bodyPr/>
          <a:lstStyle/>
          <a:p>
            <a:pPr>
              <a:defRPr/>
            </a:pPr>
            <a:r>
              <a:rPr lang="en-US" dirty="0" smtClean="0"/>
              <a:t>www.transitionalcare.info</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idx="4294967295"/>
          </p:nvPr>
        </p:nvSpPr>
        <p:spPr>
          <a:xfrm>
            <a:off x="0" y="0"/>
            <a:ext cx="9144000" cy="1219200"/>
          </a:xfrm>
        </p:spPr>
        <p:txBody>
          <a:bodyPr anchorCtr="1"/>
          <a:lstStyle/>
          <a:p>
            <a:pPr eaLnBrk="1" hangingPunct="1">
              <a:defRPr/>
            </a:pPr>
            <a:r>
              <a:rPr lang="en-US" b="1" dirty="0" smtClean="0">
                <a:solidFill>
                  <a:schemeClr val="tx1"/>
                </a:solidFill>
              </a:rPr>
              <a:t>Barriers to Widespread Adoption </a:t>
            </a:r>
          </a:p>
        </p:txBody>
      </p:sp>
      <p:sp>
        <p:nvSpPr>
          <p:cNvPr id="66562" name="Rectangle 3"/>
          <p:cNvSpPr>
            <a:spLocks noGrp="1" noChangeArrowheads="1"/>
          </p:cNvSpPr>
          <p:nvPr>
            <p:ph type="body" idx="4294967295"/>
          </p:nvPr>
        </p:nvSpPr>
        <p:spPr>
          <a:xfrm>
            <a:off x="457200" y="1752600"/>
            <a:ext cx="8458200" cy="4419600"/>
          </a:xfrm>
        </p:spPr>
        <p:txBody>
          <a:bodyPr/>
          <a:lstStyle/>
          <a:p>
            <a:pPr marL="457200" indent="-457200" eaLnBrk="1" hangingPunct="1">
              <a:spcBef>
                <a:spcPts val="1200"/>
              </a:spcBef>
              <a:spcAft>
                <a:spcPts val="600"/>
              </a:spcAft>
              <a:buSzPct val="100000"/>
              <a:buFont typeface="Wingdings" pitchFamily="2" charset="2"/>
              <a:buChar char="§"/>
            </a:pPr>
            <a:r>
              <a:rPr lang="en-US" sz="4000" dirty="0" smtClean="0">
                <a:cs typeface="Arial" charset="0"/>
              </a:rPr>
              <a:t>Organization of care</a:t>
            </a:r>
          </a:p>
          <a:p>
            <a:pPr marL="457200" indent="-457200" eaLnBrk="1" hangingPunct="1">
              <a:spcBef>
                <a:spcPts val="1200"/>
              </a:spcBef>
              <a:spcAft>
                <a:spcPts val="600"/>
              </a:spcAft>
              <a:buSzPct val="100000"/>
              <a:buFont typeface="Wingdings" pitchFamily="2" charset="2"/>
              <a:buChar char="§"/>
            </a:pPr>
            <a:r>
              <a:rPr lang="en-US" sz="4000" dirty="0" smtClean="0">
                <a:cs typeface="Arial" charset="0"/>
              </a:rPr>
              <a:t>Regulatory challenges	</a:t>
            </a:r>
          </a:p>
          <a:p>
            <a:pPr marL="457200" indent="-457200" eaLnBrk="1" hangingPunct="1">
              <a:spcBef>
                <a:spcPts val="1200"/>
              </a:spcBef>
              <a:spcAft>
                <a:spcPts val="600"/>
              </a:spcAft>
              <a:buSzPct val="100000"/>
              <a:buFont typeface="Wingdings" pitchFamily="2" charset="2"/>
              <a:buChar char="§"/>
            </a:pPr>
            <a:r>
              <a:rPr lang="en-US" sz="4000" dirty="0" smtClean="0">
                <a:cs typeface="Arial" charset="0"/>
              </a:rPr>
              <a:t>Quality and financial incentives</a:t>
            </a:r>
          </a:p>
          <a:p>
            <a:pPr marL="457200" indent="-457200" eaLnBrk="1" hangingPunct="1">
              <a:spcBef>
                <a:spcPts val="1200"/>
              </a:spcBef>
              <a:spcAft>
                <a:spcPts val="600"/>
              </a:spcAft>
              <a:buSzPct val="100000"/>
              <a:buFont typeface="Wingdings" pitchFamily="2" charset="2"/>
              <a:buChar char="§"/>
            </a:pPr>
            <a:r>
              <a:rPr lang="en-US" sz="4000" dirty="0" smtClean="0">
                <a:cs typeface="Arial" charset="0"/>
              </a:rPr>
              <a:t>Culture of caring </a:t>
            </a:r>
          </a:p>
        </p:txBody>
      </p:sp>
      <p:sp>
        <p:nvSpPr>
          <p:cNvPr id="4" name="Footer Placeholder 3"/>
          <p:cNvSpPr>
            <a:spLocks noGrp="1"/>
          </p:cNvSpPr>
          <p:nvPr>
            <p:ph type="ftr" sz="quarter" idx="11"/>
          </p:nvPr>
        </p:nvSpPr>
        <p:spPr>
          <a:xfrm>
            <a:off x="3722687" y="6492875"/>
            <a:ext cx="5421313" cy="365125"/>
          </a:xfrm>
        </p:spPr>
        <p:txBody>
          <a:bodyPr/>
          <a:lstStyle/>
          <a:p>
            <a:pPr>
              <a:defRPr/>
            </a:pPr>
            <a:r>
              <a:rPr lang="en-US" dirty="0" smtClean="0"/>
              <a:t>www.transitionalcare.info</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p:cNvSpPr>
            <a:spLocks noGrp="1" noChangeArrowheads="1"/>
          </p:cNvSpPr>
          <p:nvPr>
            <p:ph type="title" idx="4294967295"/>
          </p:nvPr>
        </p:nvSpPr>
        <p:spPr>
          <a:xfrm>
            <a:off x="0" y="0"/>
            <a:ext cx="9144000" cy="1219200"/>
          </a:xfrm>
        </p:spPr>
        <p:txBody>
          <a:bodyPr anchorCtr="1"/>
          <a:lstStyle/>
          <a:p>
            <a:pPr eaLnBrk="1" hangingPunct="1">
              <a:defRPr/>
            </a:pPr>
            <a:r>
              <a:rPr lang="en-US" b="1" spc="50" dirty="0" smtClean="0">
                <a:ln w="13500">
                  <a:solidFill>
                    <a:schemeClr val="accent1">
                      <a:shade val="2500"/>
                      <a:alpha val="6500"/>
                    </a:schemeClr>
                  </a:solidFill>
                  <a:prstDash val="solid"/>
                </a:ln>
                <a:solidFill>
                  <a:schemeClr val="tx1"/>
                </a:solidFill>
              </a:rPr>
              <a:t>Translating TCM into Practice</a:t>
            </a:r>
          </a:p>
        </p:txBody>
      </p:sp>
      <p:sp>
        <p:nvSpPr>
          <p:cNvPr id="645123" name="Rectangle 3"/>
          <p:cNvSpPr>
            <a:spLocks noGrp="1" noChangeArrowheads="1"/>
          </p:cNvSpPr>
          <p:nvPr>
            <p:ph type="body" idx="4294967295"/>
          </p:nvPr>
        </p:nvSpPr>
        <p:spPr>
          <a:xfrm>
            <a:off x="533400" y="1905000"/>
            <a:ext cx="8382000" cy="4953000"/>
          </a:xfrm>
        </p:spPr>
        <p:txBody>
          <a:bodyPr/>
          <a:lstStyle/>
          <a:p>
            <a:pPr marL="0" indent="0" eaLnBrk="1" hangingPunct="1">
              <a:lnSpc>
                <a:spcPct val="90000"/>
              </a:lnSpc>
              <a:buFont typeface="Wingdings" pitchFamily="2" charset="2"/>
              <a:buNone/>
              <a:defRPr/>
            </a:pPr>
            <a:r>
              <a:rPr lang="en-US" sz="4000" dirty="0" smtClean="0">
                <a:effectLst>
                  <a:outerShdw blurRad="38100" dist="38100" dir="2700000" algn="tl">
                    <a:srgbClr val="000000"/>
                  </a:outerShdw>
                </a:effectLst>
              </a:rPr>
              <a:t>Penn research team formed partnerships with Aetna Corporation and Kaiser Permanente to test “real world” applications of research-based model of care among high risk elders. </a:t>
            </a:r>
          </a:p>
          <a:p>
            <a:pPr marL="0" indent="0" eaLnBrk="1" hangingPunct="1">
              <a:lnSpc>
                <a:spcPct val="90000"/>
              </a:lnSpc>
              <a:buFont typeface="Wingdings" pitchFamily="2" charset="2"/>
              <a:buNone/>
              <a:defRPr/>
            </a:pPr>
            <a:endParaRPr lang="en-US" sz="4000" dirty="0" smtClean="0">
              <a:effectLst>
                <a:outerShdw blurRad="38100" dist="38100" dir="2700000" algn="tl">
                  <a:srgbClr val="000000"/>
                </a:outerShdw>
              </a:effectLst>
              <a:latin typeface="Tahoma" pitchFamily="34" charset="0"/>
            </a:endParaRPr>
          </a:p>
          <a:p>
            <a:pPr marL="0" indent="0" eaLnBrk="1" hangingPunct="1">
              <a:lnSpc>
                <a:spcPct val="90000"/>
              </a:lnSpc>
              <a:buFont typeface="Wingdings" pitchFamily="2" charset="2"/>
              <a:buNone/>
              <a:defRPr/>
            </a:pPr>
            <a:r>
              <a:rPr lang="en-US" sz="2100" dirty="0" smtClean="0">
                <a:solidFill>
                  <a:schemeClr val="accent4">
                    <a:lumMod val="20000"/>
                    <a:lumOff val="80000"/>
                  </a:schemeClr>
                </a:solidFill>
                <a:cs typeface="Arial" charset="0"/>
              </a:rPr>
              <a:t>Funded by The Commonwealth Fund and the following foundations:  Jacob and Valeria Langeloth, The John A. Hartford, Gordon &amp; Betty Moore, and California HealthCare; guided by National Advisory Committee (NAC)</a:t>
            </a:r>
          </a:p>
        </p:txBody>
      </p:sp>
      <p:sp>
        <p:nvSpPr>
          <p:cNvPr id="4" name="Footer Placeholder 3"/>
          <p:cNvSpPr>
            <a:spLocks noGrp="1"/>
          </p:cNvSpPr>
          <p:nvPr>
            <p:ph type="ftr" sz="quarter" idx="11"/>
          </p:nvPr>
        </p:nvSpPr>
        <p:spPr>
          <a:xfrm>
            <a:off x="3722687" y="6492875"/>
            <a:ext cx="5421313" cy="365125"/>
          </a:xfrm>
        </p:spPr>
        <p:txBody>
          <a:bodyPr/>
          <a:lstStyle/>
          <a:p>
            <a:pPr>
              <a:defRPr/>
            </a:pPr>
            <a:r>
              <a:rPr lang="en-US" dirty="0" smtClean="0"/>
              <a:t>www.transitionalcare.info</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0" y="228600"/>
            <a:ext cx="9144000" cy="769441"/>
          </a:xfrm>
          <a:prstGeom prst="rect">
            <a:avLst/>
          </a:prstGeom>
          <a:noFill/>
          <a:ln w="9525">
            <a:noFill/>
            <a:miter lim="800000"/>
            <a:headEnd/>
            <a:tailEnd/>
          </a:ln>
          <a:effectLst/>
        </p:spPr>
        <p:txBody>
          <a:bodyPr wrap="square">
            <a:spAutoFit/>
          </a:bodyPr>
          <a:lstStyle/>
          <a:p>
            <a:pPr algn="ctr">
              <a:spcBef>
                <a:spcPct val="50000"/>
              </a:spcBef>
              <a:defRPr/>
            </a:pPr>
            <a:r>
              <a:rPr lang="en-US" sz="4400" b="1" dirty="0">
                <a:latin typeface="+mj-lt"/>
                <a:cs typeface="Arial" charset="0"/>
              </a:rPr>
              <a:t>National Advisory Committee</a:t>
            </a:r>
          </a:p>
        </p:txBody>
      </p:sp>
      <p:pic>
        <p:nvPicPr>
          <p:cNvPr id="70673" name="Picture 3" descr="AARP.org">
            <a:hlinkClick r:id="rId4"/>
          </p:cNvPr>
          <p:cNvPicPr>
            <a:picLocks noChangeAspect="1" noChangeArrowheads="1"/>
          </p:cNvPicPr>
          <p:nvPr/>
        </p:nvPicPr>
        <p:blipFill>
          <a:blip r:embed="rId5" cstate="print"/>
          <a:srcRect/>
          <a:stretch>
            <a:fillRect/>
          </a:stretch>
        </p:blipFill>
        <p:spPr bwMode="auto">
          <a:xfrm>
            <a:off x="457200" y="2590800"/>
            <a:ext cx="2667000" cy="550863"/>
          </a:xfrm>
          <a:prstGeom prst="rect">
            <a:avLst/>
          </a:prstGeom>
          <a:noFill/>
          <a:ln w="9525">
            <a:noFill/>
            <a:miter lim="800000"/>
            <a:headEnd/>
            <a:tailEnd/>
          </a:ln>
        </p:spPr>
      </p:pic>
      <p:pic>
        <p:nvPicPr>
          <p:cNvPr id="70674" name="Picture 4" descr="National Quality Forum"/>
          <p:cNvPicPr>
            <a:picLocks noChangeAspect="1" noChangeArrowheads="1"/>
          </p:cNvPicPr>
          <p:nvPr/>
        </p:nvPicPr>
        <p:blipFill>
          <a:blip r:embed="rId6" cstate="print"/>
          <a:srcRect/>
          <a:stretch>
            <a:fillRect/>
          </a:stretch>
        </p:blipFill>
        <p:spPr bwMode="auto">
          <a:xfrm>
            <a:off x="838200" y="4495800"/>
            <a:ext cx="1981200" cy="1089025"/>
          </a:xfrm>
          <a:prstGeom prst="rect">
            <a:avLst/>
          </a:prstGeom>
          <a:noFill/>
          <a:ln w="9525">
            <a:noFill/>
            <a:miter lim="800000"/>
            <a:headEnd/>
            <a:tailEnd/>
          </a:ln>
        </p:spPr>
      </p:pic>
      <p:pic>
        <p:nvPicPr>
          <p:cNvPr id="70675" name="Picture 5" descr="logo"/>
          <p:cNvPicPr>
            <a:picLocks noChangeAspect="1" noChangeArrowheads="1"/>
          </p:cNvPicPr>
          <p:nvPr/>
        </p:nvPicPr>
        <p:blipFill>
          <a:blip r:embed="rId7" cstate="print"/>
          <a:srcRect/>
          <a:stretch>
            <a:fillRect/>
          </a:stretch>
        </p:blipFill>
        <p:spPr bwMode="auto">
          <a:xfrm>
            <a:off x="609600" y="3200400"/>
            <a:ext cx="3810000" cy="455613"/>
          </a:xfrm>
          <a:prstGeom prst="rect">
            <a:avLst/>
          </a:prstGeom>
          <a:noFill/>
          <a:ln w="9525">
            <a:noFill/>
            <a:miter lim="800000"/>
            <a:headEnd/>
            <a:tailEnd/>
          </a:ln>
        </p:spPr>
      </p:pic>
      <p:sp>
        <p:nvSpPr>
          <p:cNvPr id="96262" name="Text Box 6"/>
          <p:cNvSpPr txBox="1">
            <a:spLocks noChangeArrowheads="1"/>
          </p:cNvSpPr>
          <p:nvPr/>
        </p:nvSpPr>
        <p:spPr bwMode="auto">
          <a:xfrm>
            <a:off x="3352800" y="2590800"/>
            <a:ext cx="1295400" cy="579438"/>
          </a:xfrm>
          <a:prstGeom prst="rect">
            <a:avLst/>
          </a:prstGeom>
          <a:noFill/>
          <a:ln w="9525">
            <a:noFill/>
            <a:miter lim="800000"/>
            <a:headEnd/>
            <a:tailEnd/>
          </a:ln>
          <a:effectLst/>
        </p:spPr>
        <p:txBody>
          <a:bodyPr>
            <a:spAutoFit/>
          </a:bodyPr>
          <a:lstStyle/>
          <a:p>
            <a:pPr>
              <a:spcBef>
                <a:spcPct val="50000"/>
              </a:spcBef>
              <a:defRPr/>
            </a:pPr>
            <a:r>
              <a:rPr lang="en-US" sz="3200" b="1">
                <a:effectLst>
                  <a:outerShdw blurRad="38100" dist="38100" dir="2700000" algn="tl">
                    <a:srgbClr val="000000"/>
                  </a:outerShdw>
                </a:effectLst>
                <a:latin typeface="Antique Olive Compact" pitchFamily="34" charset="0"/>
                <a:cs typeface="Arial" charset="0"/>
              </a:rPr>
              <a:t>VHA</a:t>
            </a:r>
          </a:p>
        </p:txBody>
      </p:sp>
      <p:pic>
        <p:nvPicPr>
          <p:cNvPr id="70677" name="Picture 7" descr="Centers for Medicare &amp; Medicaid Services">
            <a:hlinkClick r:id="rId8" tooltip="Centers for Medicare &amp; Medicaid Services"/>
          </p:cNvPr>
          <p:cNvPicPr>
            <a:picLocks noChangeAspect="1" noChangeArrowheads="1"/>
          </p:cNvPicPr>
          <p:nvPr/>
        </p:nvPicPr>
        <p:blipFill>
          <a:blip r:embed="rId9" cstate="print"/>
          <a:srcRect/>
          <a:stretch>
            <a:fillRect/>
          </a:stretch>
        </p:blipFill>
        <p:spPr bwMode="auto">
          <a:xfrm>
            <a:off x="381000" y="1828800"/>
            <a:ext cx="6191250" cy="571500"/>
          </a:xfrm>
          <a:prstGeom prst="rect">
            <a:avLst/>
          </a:prstGeom>
          <a:noFill/>
          <a:ln w="9525">
            <a:noFill/>
            <a:miter lim="800000"/>
            <a:headEnd/>
            <a:tailEnd/>
          </a:ln>
        </p:spPr>
      </p:pic>
      <p:graphicFrame>
        <p:nvGraphicFramePr>
          <p:cNvPr id="70664" name="Object 8"/>
          <p:cNvGraphicFramePr>
            <a:graphicFrameLocks noGrp="1" noChangeAspect="1"/>
          </p:cNvGraphicFramePr>
          <p:nvPr>
            <p:ph sz="half" idx="4294967295"/>
          </p:nvPr>
        </p:nvGraphicFramePr>
        <p:xfrm>
          <a:off x="7180263" y="2741613"/>
          <a:ext cx="906462" cy="860425"/>
        </p:xfrm>
        <a:graphic>
          <a:graphicData uri="http://schemas.openxmlformats.org/presentationml/2006/ole">
            <mc:AlternateContent xmlns:mc="http://schemas.openxmlformats.org/markup-compatibility/2006">
              <mc:Choice xmlns:v="urn:schemas-microsoft-com:vml" Requires="v">
                <p:oleObj spid="_x0000_s70682" name="Photo Editor Photo" r:id="rId10" imgW="1914286" imgH="1800476" progId="">
                  <p:embed/>
                </p:oleObj>
              </mc:Choice>
              <mc:Fallback>
                <p:oleObj name="Photo Editor Photo" r:id="rId10" imgW="1914286" imgH="1800476" progId="">
                  <p:embed/>
                  <p:pic>
                    <p:nvPicPr>
                      <p:cNvPr id="0" name="Picture 22"/>
                      <p:cNvPicPr>
                        <a:picLocks noGrp="1"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80263" y="2741613"/>
                        <a:ext cx="906462"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0665" name="Object 9"/>
          <p:cNvGraphicFramePr>
            <a:graphicFrameLocks noGrp="1" noChangeAspect="1"/>
          </p:cNvGraphicFramePr>
          <p:nvPr>
            <p:ph sz="quarter" idx="4294967295"/>
          </p:nvPr>
        </p:nvGraphicFramePr>
        <p:xfrm>
          <a:off x="763588" y="5786438"/>
          <a:ext cx="3921125" cy="431800"/>
        </p:xfrm>
        <a:graphic>
          <a:graphicData uri="http://schemas.openxmlformats.org/presentationml/2006/ole">
            <mc:AlternateContent xmlns:mc="http://schemas.openxmlformats.org/markup-compatibility/2006">
              <mc:Choice xmlns:v="urn:schemas-microsoft-com:vml" Requires="v">
                <p:oleObj spid="_x0000_s70683" name="Photo Editor Photo" r:id="rId12" imgW="3828571" imgH="476316" progId="">
                  <p:embed/>
                </p:oleObj>
              </mc:Choice>
              <mc:Fallback>
                <p:oleObj name="Photo Editor Photo" r:id="rId12" imgW="3828571" imgH="476316" progId="">
                  <p:embed/>
                  <p:pic>
                    <p:nvPicPr>
                      <p:cNvPr id="0" name="Picture 23"/>
                      <p:cNvPicPr>
                        <a:picLocks noGrp="1"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3588" y="5786438"/>
                        <a:ext cx="39211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70678" name="Picture 10" descr="NCQA">
            <a:hlinkClick r:id="rId14" tooltip="NCQA"/>
          </p:cNvPr>
          <p:cNvPicPr>
            <a:picLocks noChangeAspect="1" noChangeArrowheads="1"/>
          </p:cNvPicPr>
          <p:nvPr/>
        </p:nvPicPr>
        <p:blipFill>
          <a:blip r:embed="rId15" cstate="print"/>
          <a:srcRect/>
          <a:stretch>
            <a:fillRect/>
          </a:stretch>
        </p:blipFill>
        <p:spPr bwMode="auto">
          <a:xfrm>
            <a:off x="4800600" y="2667000"/>
            <a:ext cx="1905000" cy="1104900"/>
          </a:xfrm>
          <a:prstGeom prst="rect">
            <a:avLst/>
          </a:prstGeom>
          <a:noFill/>
          <a:ln w="9525">
            <a:noFill/>
            <a:miter lim="800000"/>
            <a:headEnd/>
            <a:tailEnd/>
          </a:ln>
        </p:spPr>
      </p:pic>
      <p:pic>
        <p:nvPicPr>
          <p:cNvPr id="70679" name="Picture 11" descr="AHIP"/>
          <p:cNvPicPr>
            <a:picLocks noChangeAspect="1" noChangeArrowheads="1"/>
          </p:cNvPicPr>
          <p:nvPr/>
        </p:nvPicPr>
        <p:blipFill>
          <a:blip r:embed="rId16" cstate="print"/>
          <a:srcRect/>
          <a:stretch>
            <a:fillRect/>
          </a:stretch>
        </p:blipFill>
        <p:spPr bwMode="auto">
          <a:xfrm>
            <a:off x="6858000" y="1905000"/>
            <a:ext cx="1219200" cy="698500"/>
          </a:xfrm>
          <a:prstGeom prst="rect">
            <a:avLst/>
          </a:prstGeom>
          <a:noFill/>
          <a:ln w="9525">
            <a:noFill/>
            <a:miter lim="800000"/>
            <a:headEnd/>
            <a:tailEnd/>
          </a:ln>
        </p:spPr>
      </p:pic>
      <p:pic>
        <p:nvPicPr>
          <p:cNvPr id="70680" name="Picture 12" descr="Skip Navigation"/>
          <p:cNvPicPr>
            <a:picLocks noChangeAspect="1" noChangeArrowheads="1"/>
          </p:cNvPicPr>
          <p:nvPr/>
        </p:nvPicPr>
        <p:blipFill>
          <a:blip r:embed="rId17"/>
          <a:srcRect/>
          <a:stretch>
            <a:fillRect/>
          </a:stretch>
        </p:blipFill>
        <p:spPr bwMode="auto">
          <a:xfrm>
            <a:off x="4203700" y="3175000"/>
            <a:ext cx="9525" cy="9525"/>
          </a:xfrm>
          <a:prstGeom prst="rect">
            <a:avLst/>
          </a:prstGeom>
          <a:noFill/>
          <a:ln w="9525">
            <a:noFill/>
            <a:miter lim="800000"/>
            <a:headEnd/>
            <a:tailEnd/>
          </a:ln>
        </p:spPr>
      </p:pic>
      <p:pic>
        <p:nvPicPr>
          <p:cNvPr id="70681" name="Picture 13" descr="Medicare Rights Center">
            <a:hlinkClick r:id="rId18"/>
          </p:cNvPr>
          <p:cNvPicPr>
            <a:picLocks noChangeAspect="1" noChangeArrowheads="1"/>
          </p:cNvPicPr>
          <p:nvPr/>
        </p:nvPicPr>
        <p:blipFill>
          <a:blip r:embed="rId19" cstate="print">
            <a:lum bright="12000" contrast="6000"/>
          </a:blip>
          <a:srcRect/>
          <a:stretch>
            <a:fillRect/>
          </a:stretch>
        </p:blipFill>
        <p:spPr bwMode="auto">
          <a:xfrm>
            <a:off x="4648200" y="4038600"/>
            <a:ext cx="3657600" cy="406400"/>
          </a:xfrm>
          <a:prstGeom prst="rect">
            <a:avLst/>
          </a:prstGeom>
          <a:noFill/>
          <a:ln w="9525">
            <a:noFill/>
            <a:miter lim="800000"/>
            <a:headEnd/>
            <a:tailEnd/>
          </a:ln>
        </p:spPr>
      </p:pic>
      <p:pic>
        <p:nvPicPr>
          <p:cNvPr id="70682" name="Picture 14" descr="PacifiCare - Caring is good. Doing something is better.">
            <a:hlinkClick r:id="rId20"/>
          </p:cNvPr>
          <p:cNvPicPr>
            <a:picLocks noChangeAspect="1" noChangeArrowheads="1"/>
          </p:cNvPicPr>
          <p:nvPr/>
        </p:nvPicPr>
        <p:blipFill>
          <a:blip r:embed="rId21" cstate="print"/>
          <a:srcRect/>
          <a:stretch>
            <a:fillRect/>
          </a:stretch>
        </p:blipFill>
        <p:spPr bwMode="auto">
          <a:xfrm>
            <a:off x="4876800" y="5621338"/>
            <a:ext cx="3276600" cy="636587"/>
          </a:xfrm>
          <a:prstGeom prst="rect">
            <a:avLst/>
          </a:prstGeom>
          <a:noFill/>
          <a:ln w="9525">
            <a:noFill/>
            <a:miter lim="800000"/>
            <a:headEnd/>
            <a:tailEnd/>
          </a:ln>
        </p:spPr>
      </p:pic>
      <p:graphicFrame>
        <p:nvGraphicFramePr>
          <p:cNvPr id="70671" name="Object 15"/>
          <p:cNvGraphicFramePr>
            <a:graphicFrameLocks noGrp="1" noChangeAspect="1"/>
          </p:cNvGraphicFramePr>
          <p:nvPr>
            <p:ph sz="quarter" idx="4294967295"/>
          </p:nvPr>
        </p:nvGraphicFramePr>
        <p:xfrm>
          <a:off x="687388" y="3808413"/>
          <a:ext cx="3397250" cy="584200"/>
        </p:xfrm>
        <a:graphic>
          <a:graphicData uri="http://schemas.openxmlformats.org/presentationml/2006/ole">
            <mc:AlternateContent xmlns:mc="http://schemas.openxmlformats.org/markup-compatibility/2006">
              <mc:Choice xmlns:v="urn:schemas-microsoft-com:vml" Requires="v">
                <p:oleObj spid="_x0000_s70684" name="Photo Editor Photo" r:id="rId22" imgW="2943636" imgH="523810" progId="">
                  <p:embed/>
                </p:oleObj>
              </mc:Choice>
              <mc:Fallback>
                <p:oleObj name="Photo Editor Photo" r:id="rId22" imgW="2943636" imgH="523810" progId="">
                  <p:embed/>
                  <p:pic>
                    <p:nvPicPr>
                      <p:cNvPr id="0" name="Picture 24"/>
                      <p:cNvPicPr>
                        <a:picLocks noGrp="1"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87388" y="3808413"/>
                        <a:ext cx="33972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70683" name="Picture 16" descr="University of Pennsylvania Health System Logo">
            <a:hlinkClick r:id="rId24"/>
          </p:cNvPr>
          <p:cNvPicPr>
            <a:picLocks noChangeAspect="1" noChangeArrowheads="1"/>
          </p:cNvPicPr>
          <p:nvPr/>
        </p:nvPicPr>
        <p:blipFill>
          <a:blip r:embed="rId25" cstate="print"/>
          <a:srcRect/>
          <a:stretch>
            <a:fillRect/>
          </a:stretch>
        </p:blipFill>
        <p:spPr bwMode="auto">
          <a:xfrm>
            <a:off x="3429000" y="4648200"/>
            <a:ext cx="2209800" cy="736600"/>
          </a:xfrm>
          <a:prstGeom prst="rect">
            <a:avLst/>
          </a:prstGeom>
          <a:noFill/>
          <a:ln w="9525">
            <a:noFill/>
            <a:miter lim="800000"/>
            <a:headEnd/>
            <a:tailEnd/>
          </a:ln>
        </p:spPr>
      </p:pic>
      <p:sp>
        <p:nvSpPr>
          <p:cNvPr id="70684" name="Text Box 17"/>
          <p:cNvSpPr txBox="1">
            <a:spLocks noChangeArrowheads="1"/>
          </p:cNvSpPr>
          <p:nvPr/>
        </p:nvSpPr>
        <p:spPr bwMode="auto">
          <a:xfrm rot="10800000" flipV="1">
            <a:off x="5638800" y="4648200"/>
            <a:ext cx="2974975" cy="701675"/>
          </a:xfrm>
          <a:prstGeom prst="rect">
            <a:avLst/>
          </a:prstGeom>
          <a:noFill/>
          <a:ln w="9525" algn="ctr">
            <a:noFill/>
            <a:miter lim="800000"/>
            <a:headEnd/>
            <a:tailEnd/>
          </a:ln>
        </p:spPr>
        <p:txBody>
          <a:bodyPr>
            <a:spAutoFit/>
          </a:bodyPr>
          <a:lstStyle/>
          <a:p>
            <a:pPr eaLnBrk="0" hangingPunct="0">
              <a:spcBef>
                <a:spcPct val="50000"/>
              </a:spcBef>
            </a:pPr>
            <a:r>
              <a:rPr lang="en-US" sz="2000" b="1">
                <a:solidFill>
                  <a:srgbClr val="CCFFFF"/>
                </a:solidFill>
                <a:latin typeface="Century Schoolbook" pitchFamily="18" charset="0"/>
                <a:cs typeface="Arial" charset="0"/>
              </a:rPr>
              <a:t>Penn Home Care &amp; Hospice Services</a:t>
            </a:r>
          </a:p>
        </p:txBody>
      </p:sp>
      <p:sp>
        <p:nvSpPr>
          <p:cNvPr id="18" name="Footer Placeholder 17"/>
          <p:cNvSpPr>
            <a:spLocks noGrp="1"/>
          </p:cNvSpPr>
          <p:nvPr>
            <p:ph type="ftr" sz="quarter" idx="11"/>
          </p:nvPr>
        </p:nvSpPr>
        <p:spPr>
          <a:xfrm>
            <a:off x="3722687" y="6492875"/>
            <a:ext cx="5421313" cy="365125"/>
          </a:xfrm>
        </p:spPr>
        <p:txBody>
          <a:bodyPr/>
          <a:lstStyle/>
          <a:p>
            <a:pPr>
              <a:defRPr/>
            </a:pPr>
            <a:r>
              <a:rPr lang="en-US" dirty="0" smtClean="0"/>
              <a:t>www.transitionalcare.info</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2"/>
          <p:cNvSpPr>
            <a:spLocks noGrp="1" noChangeArrowheads="1"/>
          </p:cNvSpPr>
          <p:nvPr>
            <p:ph type="title" idx="4294967295"/>
          </p:nvPr>
        </p:nvSpPr>
        <p:spPr>
          <a:xfrm>
            <a:off x="0" y="0"/>
            <a:ext cx="9144000" cy="1219200"/>
          </a:xfrm>
        </p:spPr>
        <p:txBody>
          <a:bodyPr anchorCtr="1"/>
          <a:lstStyle/>
          <a:p>
            <a:pPr eaLnBrk="1" hangingPunct="1">
              <a:defRPr/>
            </a:pPr>
            <a:r>
              <a:rPr lang="en-US" b="1" dirty="0" smtClean="0">
                <a:solidFill>
                  <a:schemeClr val="tx1"/>
                </a:solidFill>
                <a:cs typeface="Arial" charset="0"/>
              </a:rPr>
              <a:t>Project Goals (Aetna)</a:t>
            </a:r>
          </a:p>
        </p:txBody>
      </p:sp>
      <p:sp>
        <p:nvSpPr>
          <p:cNvPr id="72706" name="Rectangle 3"/>
          <p:cNvSpPr>
            <a:spLocks noGrp="1" noChangeArrowheads="1"/>
          </p:cNvSpPr>
          <p:nvPr>
            <p:ph type="body" idx="4294967295"/>
          </p:nvPr>
        </p:nvSpPr>
        <p:spPr>
          <a:xfrm>
            <a:off x="457200" y="1676400"/>
            <a:ext cx="8382000" cy="4648200"/>
          </a:xfrm>
        </p:spPr>
        <p:txBody>
          <a:bodyPr/>
          <a:lstStyle/>
          <a:p>
            <a:pPr marL="365760" indent="-365760" eaLnBrk="1" hangingPunct="1">
              <a:spcBef>
                <a:spcPts val="1200"/>
              </a:spcBef>
              <a:buSzPct val="100000"/>
              <a:buFont typeface="Wingdings" pitchFamily="2" charset="2"/>
              <a:buChar char="§"/>
            </a:pPr>
            <a:r>
              <a:rPr lang="en-US" sz="4000" dirty="0" smtClean="0"/>
              <a:t>Test TCM in defined market</a:t>
            </a:r>
          </a:p>
          <a:p>
            <a:pPr marL="365760" indent="-365760" eaLnBrk="1" hangingPunct="1">
              <a:spcBef>
                <a:spcPts val="1200"/>
              </a:spcBef>
              <a:buSzPct val="100000"/>
              <a:buFont typeface="Wingdings" pitchFamily="2" charset="2"/>
              <a:buChar char="§"/>
            </a:pPr>
            <a:r>
              <a:rPr lang="en-US" sz="4000" dirty="0" smtClean="0"/>
              <a:t>Document facilitators and barriers</a:t>
            </a:r>
          </a:p>
          <a:p>
            <a:pPr marL="365760" indent="-365760" eaLnBrk="1" hangingPunct="1">
              <a:spcBef>
                <a:spcPts val="1200"/>
              </a:spcBef>
              <a:buSzPct val="100000"/>
              <a:buFont typeface="Wingdings" pitchFamily="2" charset="2"/>
              <a:buChar char="§"/>
            </a:pPr>
            <a:r>
              <a:rPr lang="en-US" sz="4000" dirty="0" smtClean="0"/>
              <a:t>Present findings to Aetna decision makers</a:t>
            </a:r>
          </a:p>
          <a:p>
            <a:pPr marL="365760" indent="-365760" eaLnBrk="1" hangingPunct="1">
              <a:spcBef>
                <a:spcPts val="1200"/>
              </a:spcBef>
              <a:buSzPct val="100000"/>
              <a:buFont typeface="Wingdings" pitchFamily="2" charset="2"/>
              <a:buChar char="§"/>
            </a:pPr>
            <a:r>
              <a:rPr lang="en-US" sz="4000" dirty="0" smtClean="0"/>
              <a:t>Widely disseminate findings</a:t>
            </a:r>
          </a:p>
        </p:txBody>
      </p:sp>
      <p:sp>
        <p:nvSpPr>
          <p:cNvPr id="4" name="Footer Placeholder 3"/>
          <p:cNvSpPr>
            <a:spLocks noGrp="1"/>
          </p:cNvSpPr>
          <p:nvPr>
            <p:ph type="ftr" sz="quarter" idx="11"/>
          </p:nvPr>
        </p:nvSpPr>
        <p:spPr>
          <a:xfrm>
            <a:off x="3722687" y="6492875"/>
            <a:ext cx="5421313" cy="365125"/>
          </a:xfrm>
        </p:spPr>
        <p:txBody>
          <a:bodyPr/>
          <a:lstStyle/>
          <a:p>
            <a:pPr>
              <a:defRPr/>
            </a:pPr>
            <a:r>
              <a:rPr lang="en-US" dirty="0" smtClean="0"/>
              <a:t>www.transitionalcare.info</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2"/>
          <p:cNvSpPr>
            <a:spLocks noGrp="1" noChangeArrowheads="1"/>
          </p:cNvSpPr>
          <p:nvPr>
            <p:ph type="title" idx="4294967295"/>
          </p:nvPr>
        </p:nvSpPr>
        <p:spPr>
          <a:xfrm>
            <a:off x="0" y="0"/>
            <a:ext cx="9144000" cy="1219200"/>
          </a:xfrm>
        </p:spPr>
        <p:txBody>
          <a:bodyPr anchorCtr="1"/>
          <a:lstStyle/>
          <a:p>
            <a:pPr eaLnBrk="1" hangingPunct="1">
              <a:defRPr/>
            </a:pPr>
            <a:r>
              <a:rPr lang="en-US" b="1" dirty="0" smtClean="0">
                <a:solidFill>
                  <a:schemeClr val="tx1"/>
                </a:solidFill>
              </a:rPr>
              <a:t>Tools of Translation</a:t>
            </a:r>
          </a:p>
        </p:txBody>
      </p:sp>
      <p:sp>
        <p:nvSpPr>
          <p:cNvPr id="74754" name="Rectangle 3"/>
          <p:cNvSpPr>
            <a:spLocks noGrp="1" noChangeArrowheads="1"/>
          </p:cNvSpPr>
          <p:nvPr>
            <p:ph type="body" idx="4294967295"/>
          </p:nvPr>
        </p:nvSpPr>
        <p:spPr>
          <a:xfrm>
            <a:off x="457200" y="1676400"/>
            <a:ext cx="8458200" cy="4876800"/>
          </a:xfrm>
        </p:spPr>
        <p:txBody>
          <a:bodyPr/>
          <a:lstStyle/>
          <a:p>
            <a:pPr eaLnBrk="1" hangingPunct="1">
              <a:spcBef>
                <a:spcPts val="1200"/>
              </a:spcBef>
              <a:buSzPct val="100000"/>
              <a:buFont typeface="Wingdings" pitchFamily="2" charset="2"/>
              <a:buChar char="§"/>
            </a:pPr>
            <a:r>
              <a:rPr lang="en-US" sz="3600" dirty="0" smtClean="0"/>
              <a:t>Patient screening and recruitment</a:t>
            </a:r>
          </a:p>
          <a:p>
            <a:pPr eaLnBrk="1" hangingPunct="1">
              <a:spcBef>
                <a:spcPts val="1200"/>
              </a:spcBef>
              <a:buSzPct val="100000"/>
              <a:buFont typeface="Wingdings" pitchFamily="2" charset="2"/>
              <a:buChar char="§"/>
            </a:pPr>
            <a:r>
              <a:rPr lang="en-US" sz="3600" dirty="0" smtClean="0"/>
              <a:t>Orientation of nurses (web-based modules)</a:t>
            </a:r>
          </a:p>
          <a:p>
            <a:pPr eaLnBrk="1" hangingPunct="1">
              <a:spcBef>
                <a:spcPts val="1200"/>
              </a:spcBef>
              <a:buSzPct val="100000"/>
              <a:buFont typeface="Wingdings" pitchFamily="2" charset="2"/>
              <a:buChar char="§"/>
            </a:pPr>
            <a:r>
              <a:rPr lang="en-US" sz="3600" dirty="0" smtClean="0"/>
              <a:t>Documentation and quality monitoring (clinical information system)  </a:t>
            </a:r>
          </a:p>
          <a:p>
            <a:pPr eaLnBrk="1" hangingPunct="1">
              <a:spcBef>
                <a:spcPts val="1200"/>
              </a:spcBef>
              <a:buSzPct val="100000"/>
              <a:buFont typeface="Wingdings" pitchFamily="2" charset="2"/>
              <a:buChar char="§"/>
            </a:pPr>
            <a:r>
              <a:rPr lang="en-US" sz="3600" dirty="0" smtClean="0"/>
              <a:t>Quality improvement (case conferences grounded in root cause analysis)</a:t>
            </a:r>
          </a:p>
          <a:p>
            <a:pPr eaLnBrk="1" hangingPunct="1">
              <a:spcBef>
                <a:spcPts val="1200"/>
              </a:spcBef>
              <a:buSzPct val="100000"/>
              <a:buFont typeface="Wingdings" pitchFamily="2" charset="2"/>
              <a:buChar char="§"/>
            </a:pPr>
            <a:r>
              <a:rPr lang="en-US" sz="3600" dirty="0" smtClean="0"/>
              <a:t>Evaluation</a:t>
            </a:r>
          </a:p>
        </p:txBody>
      </p:sp>
      <p:sp>
        <p:nvSpPr>
          <p:cNvPr id="4" name="Footer Placeholder 3"/>
          <p:cNvSpPr>
            <a:spLocks noGrp="1"/>
          </p:cNvSpPr>
          <p:nvPr>
            <p:ph type="ftr" sz="quarter" idx="11"/>
          </p:nvPr>
        </p:nvSpPr>
        <p:spPr>
          <a:xfrm>
            <a:off x="3722687" y="6492875"/>
            <a:ext cx="5421313" cy="365125"/>
          </a:xfrm>
        </p:spPr>
        <p:txBody>
          <a:bodyPr/>
          <a:lstStyle/>
          <a:p>
            <a:pPr>
              <a:defRPr/>
            </a:pPr>
            <a:r>
              <a:rPr lang="en-US" dirty="0" smtClean="0"/>
              <a:t>www.transitionalcare.info</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Grp="1" noChangeArrowheads="1"/>
          </p:cNvSpPr>
          <p:nvPr>
            <p:ph type="title" idx="4294967295"/>
          </p:nvPr>
        </p:nvSpPr>
        <p:spPr>
          <a:xfrm>
            <a:off x="0" y="0"/>
            <a:ext cx="9144000" cy="1219200"/>
          </a:xfrm>
        </p:spPr>
        <p:txBody>
          <a:bodyPr anchorCtr="1"/>
          <a:lstStyle/>
          <a:p>
            <a:pPr eaLnBrk="1" hangingPunct="1">
              <a:defRPr/>
            </a:pPr>
            <a:r>
              <a:rPr lang="en-US" b="1" dirty="0" smtClean="0">
                <a:solidFill>
                  <a:schemeClr val="tx1"/>
                </a:solidFill>
              </a:rPr>
              <a:t>Key Indicators of Success</a:t>
            </a:r>
          </a:p>
        </p:txBody>
      </p:sp>
      <p:sp>
        <p:nvSpPr>
          <p:cNvPr id="76802" name="Rectangle 3"/>
          <p:cNvSpPr>
            <a:spLocks noGrp="1" noChangeArrowheads="1"/>
          </p:cNvSpPr>
          <p:nvPr>
            <p:ph type="body" idx="4294967295"/>
          </p:nvPr>
        </p:nvSpPr>
        <p:spPr>
          <a:xfrm>
            <a:off x="457200" y="1600200"/>
            <a:ext cx="8458200" cy="4648200"/>
          </a:xfrm>
        </p:spPr>
        <p:txBody>
          <a:bodyPr/>
          <a:lstStyle/>
          <a:p>
            <a:pPr eaLnBrk="1" hangingPunct="1">
              <a:lnSpc>
                <a:spcPct val="110000"/>
              </a:lnSpc>
              <a:buSzPct val="100000"/>
              <a:buFont typeface="Wingdings" pitchFamily="2" charset="2"/>
              <a:buChar char="§"/>
            </a:pPr>
            <a:r>
              <a:rPr lang="en-US" sz="4000" dirty="0" smtClean="0"/>
              <a:t>Decisions by Aetna re: adoption</a:t>
            </a:r>
          </a:p>
          <a:p>
            <a:pPr eaLnBrk="1" hangingPunct="1">
              <a:lnSpc>
                <a:spcPct val="110000"/>
              </a:lnSpc>
              <a:buSzPct val="100000"/>
              <a:buFont typeface="Wingdings" pitchFamily="2" charset="2"/>
              <a:buChar char="§"/>
            </a:pPr>
            <a:r>
              <a:rPr lang="en-US" sz="4000" dirty="0" smtClean="0"/>
              <a:t>Decisions by other insurers and providers to implement model </a:t>
            </a:r>
          </a:p>
          <a:p>
            <a:pPr eaLnBrk="1" hangingPunct="1">
              <a:lnSpc>
                <a:spcPct val="110000"/>
              </a:lnSpc>
              <a:buSzPct val="100000"/>
              <a:buFont typeface="Wingdings" pitchFamily="2" charset="2"/>
              <a:buChar char="§"/>
            </a:pPr>
            <a:r>
              <a:rPr lang="en-US" sz="4000" dirty="0" smtClean="0"/>
              <a:t>Use of findings by CMS and insurers to reimburse evidence-based transitional care</a:t>
            </a:r>
          </a:p>
        </p:txBody>
      </p:sp>
      <p:sp>
        <p:nvSpPr>
          <p:cNvPr id="4" name="Footer Placeholder 3"/>
          <p:cNvSpPr>
            <a:spLocks noGrp="1"/>
          </p:cNvSpPr>
          <p:nvPr>
            <p:ph type="ftr" sz="quarter" idx="11"/>
          </p:nvPr>
        </p:nvSpPr>
        <p:spPr>
          <a:xfrm>
            <a:off x="3722687" y="6492875"/>
            <a:ext cx="5421313" cy="365125"/>
          </a:xfrm>
        </p:spPr>
        <p:txBody>
          <a:bodyPr/>
          <a:lstStyle/>
          <a:p>
            <a:pPr>
              <a:defRPr/>
            </a:pPr>
            <a:r>
              <a:rPr lang="en-US" dirty="0" smtClean="0"/>
              <a:t>www.transitionalcare.info</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rmAutofit/>
          </a:bodyPr>
          <a:lstStyle/>
          <a:p>
            <a:pPr algn="ctr" eaLnBrk="1" fontAlgn="auto" hangingPunct="1">
              <a:spcAft>
                <a:spcPts val="0"/>
              </a:spcAft>
              <a:defRPr/>
            </a:pPr>
            <a:r>
              <a:rPr lang="en-US" sz="4800" b="1" spc="50" dirty="0" smtClean="0">
                <a:ln w="13500">
                  <a:solidFill>
                    <a:schemeClr val="accent1">
                      <a:shade val="2500"/>
                      <a:alpha val="6500"/>
                    </a:schemeClr>
                  </a:solidFill>
                  <a:prstDash val="solid"/>
                </a:ln>
                <a:solidFill>
                  <a:schemeClr val="tx1"/>
                </a:solidFill>
              </a:rPr>
              <a:t>Transitional Care</a:t>
            </a:r>
            <a:endParaRPr lang="en-US" sz="4800" b="1" spc="50" dirty="0">
              <a:ln w="13500">
                <a:solidFill>
                  <a:schemeClr val="accent1">
                    <a:shade val="2500"/>
                    <a:alpha val="6500"/>
                  </a:schemeClr>
                </a:solidFill>
                <a:prstDash val="solid"/>
              </a:ln>
              <a:solidFill>
                <a:schemeClr val="tx1"/>
              </a:solidFill>
            </a:endParaRPr>
          </a:p>
        </p:txBody>
      </p:sp>
      <p:sp>
        <p:nvSpPr>
          <p:cNvPr id="3" name="Content Placeholder 2"/>
          <p:cNvSpPr>
            <a:spLocks noGrp="1"/>
          </p:cNvSpPr>
          <p:nvPr>
            <p:ph sz="quarter" idx="1"/>
          </p:nvPr>
        </p:nvSpPr>
        <p:spPr>
          <a:xfrm>
            <a:off x="533400" y="1828800"/>
            <a:ext cx="8153400" cy="4495800"/>
          </a:xfrm>
        </p:spPr>
        <p:txBody>
          <a:bodyPr>
            <a:normAutofit/>
          </a:bodyPr>
          <a:lstStyle/>
          <a:p>
            <a:pPr eaLnBrk="1" hangingPunct="1">
              <a:buFont typeface="Wingdings" pitchFamily="2" charset="2"/>
              <a:buNone/>
              <a:defRPr/>
            </a:pPr>
            <a:r>
              <a:rPr lang="en-US" sz="3600" b="1" i="1" dirty="0" smtClean="0">
                <a:cs typeface="Arial" charset="0"/>
              </a:rPr>
              <a:t>Transitional care</a:t>
            </a:r>
            <a:r>
              <a:rPr lang="en-US" sz="3600" dirty="0" smtClean="0">
                <a:cs typeface="Arial" charset="0"/>
              </a:rPr>
              <a:t> – range of </a:t>
            </a:r>
            <a:r>
              <a:rPr lang="en-US" sz="3600" i="1" dirty="0" smtClean="0">
                <a:solidFill>
                  <a:schemeClr val="accent4">
                    <a:lumMod val="20000"/>
                    <a:lumOff val="80000"/>
                  </a:schemeClr>
                </a:solidFill>
                <a:effectLst>
                  <a:outerShdw blurRad="38100" dist="38100" dir="2700000" algn="tl">
                    <a:srgbClr val="000000">
                      <a:alpha val="43137"/>
                    </a:srgbClr>
                  </a:outerShdw>
                </a:effectLst>
                <a:cs typeface="Arial" charset="0"/>
              </a:rPr>
              <a:t>time limited </a:t>
            </a:r>
            <a:r>
              <a:rPr lang="en-US" sz="3600" dirty="0" smtClean="0">
                <a:cs typeface="Arial" charset="0"/>
              </a:rPr>
              <a:t>services and environments that </a:t>
            </a:r>
            <a:r>
              <a:rPr lang="en-US" sz="3600" i="1" dirty="0" smtClean="0">
                <a:solidFill>
                  <a:schemeClr val="accent4">
                    <a:lumMod val="20000"/>
                    <a:lumOff val="80000"/>
                  </a:schemeClr>
                </a:solidFill>
                <a:effectLst>
                  <a:outerShdw blurRad="38100" dist="38100" dir="2700000" algn="tl">
                    <a:srgbClr val="000000">
                      <a:alpha val="43137"/>
                    </a:srgbClr>
                  </a:outerShdw>
                </a:effectLst>
                <a:cs typeface="Arial" charset="0"/>
              </a:rPr>
              <a:t>complement primary </a:t>
            </a:r>
            <a:r>
              <a:rPr lang="en-US" sz="3600" i="1" dirty="0" smtClean="0">
                <a:solidFill>
                  <a:schemeClr val="accent4">
                    <a:lumMod val="20000"/>
                    <a:lumOff val="80000"/>
                  </a:schemeClr>
                </a:solidFill>
                <a:cs typeface="Arial" charset="0"/>
              </a:rPr>
              <a:t>care</a:t>
            </a:r>
            <a:r>
              <a:rPr lang="en-US" sz="3600" dirty="0" smtClean="0">
                <a:solidFill>
                  <a:schemeClr val="accent4">
                    <a:lumMod val="20000"/>
                    <a:lumOff val="80000"/>
                  </a:schemeClr>
                </a:solidFill>
                <a:cs typeface="Arial" charset="0"/>
              </a:rPr>
              <a:t> </a:t>
            </a:r>
            <a:r>
              <a:rPr lang="en-US" sz="3600" dirty="0" smtClean="0">
                <a:cs typeface="Arial" charset="0"/>
              </a:rPr>
              <a:t>and are designed to ensure health care continuity and avoid preventable poor outcomes among </a:t>
            </a:r>
            <a:r>
              <a:rPr lang="en-US" sz="3600" i="1" dirty="0" smtClean="0">
                <a:solidFill>
                  <a:schemeClr val="accent4">
                    <a:lumMod val="20000"/>
                    <a:lumOff val="80000"/>
                  </a:schemeClr>
                </a:solidFill>
                <a:effectLst>
                  <a:outerShdw blurRad="38100" dist="38100" dir="2700000" algn="tl">
                    <a:srgbClr val="000000">
                      <a:alpha val="43137"/>
                    </a:srgbClr>
                  </a:outerShdw>
                </a:effectLst>
                <a:cs typeface="Arial" charset="0"/>
              </a:rPr>
              <a:t>at risk</a:t>
            </a:r>
            <a:r>
              <a:rPr lang="en-US" sz="3600" dirty="0" smtClean="0">
                <a:solidFill>
                  <a:schemeClr val="accent4">
                    <a:lumMod val="20000"/>
                    <a:lumOff val="80000"/>
                  </a:schemeClr>
                </a:solidFill>
                <a:effectLst>
                  <a:outerShdw blurRad="38100" dist="38100" dir="2700000" algn="tl">
                    <a:srgbClr val="000000">
                      <a:alpha val="43137"/>
                    </a:srgbClr>
                  </a:outerShdw>
                </a:effectLst>
                <a:cs typeface="Arial" charset="0"/>
              </a:rPr>
              <a:t> </a:t>
            </a:r>
            <a:r>
              <a:rPr lang="en-US" sz="3600" dirty="0" smtClean="0">
                <a:cs typeface="Arial" charset="0"/>
              </a:rPr>
              <a:t>populations as they move from one level of care to another, among multiple providers and across settings. </a:t>
            </a:r>
          </a:p>
          <a:p>
            <a:pPr eaLnBrk="1" hangingPunct="1">
              <a:buFont typeface="Wingdings" pitchFamily="2" charset="2"/>
              <a:buNone/>
              <a:defRPr/>
            </a:pPr>
            <a:endParaRPr lang="en-US" sz="3600" dirty="0" smtClean="0"/>
          </a:p>
        </p:txBody>
      </p:sp>
      <p:sp>
        <p:nvSpPr>
          <p:cNvPr id="4" name="Footer Placeholder 3"/>
          <p:cNvSpPr>
            <a:spLocks noGrp="1"/>
          </p:cNvSpPr>
          <p:nvPr>
            <p:ph type="ftr" sz="quarter" idx="11"/>
          </p:nvPr>
        </p:nvSpPr>
        <p:spPr>
          <a:xfrm>
            <a:off x="3722687" y="6492875"/>
            <a:ext cx="5421313" cy="365125"/>
          </a:xfrm>
        </p:spPr>
        <p:txBody>
          <a:bodyPr/>
          <a:lstStyle/>
          <a:p>
            <a:pPr>
              <a:defRPr/>
            </a:pPr>
            <a:r>
              <a:rPr lang="en-US" dirty="0" smtClean="0"/>
              <a:t>www.transitionalcare.info</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4" name="Rectangle 2"/>
          <p:cNvSpPr>
            <a:spLocks noGrp="1" noChangeArrowheads="1"/>
          </p:cNvSpPr>
          <p:nvPr>
            <p:ph type="ctrTitle" idx="4294967295"/>
          </p:nvPr>
        </p:nvSpPr>
        <p:spPr>
          <a:xfrm>
            <a:off x="0" y="152400"/>
            <a:ext cx="2667000" cy="3581400"/>
          </a:xfrm>
          <a:solidFill>
            <a:srgbClr val="002060"/>
          </a:solidFill>
        </p:spPr>
        <p:txBody>
          <a:bodyPr anchor="b" anchorCtr="1"/>
          <a:lstStyle/>
          <a:p>
            <a:pPr eaLnBrk="1" hangingPunct="1">
              <a:defRPr/>
            </a:pPr>
            <a:r>
              <a:rPr lang="en-US" sz="4800" b="1" dirty="0" smtClean="0">
                <a:solidFill>
                  <a:schemeClr val="accent1">
                    <a:lumMod val="90000"/>
                  </a:schemeClr>
                </a:solidFill>
                <a:effectLst>
                  <a:outerShdw blurRad="38100" dist="38100" dir="2700000" algn="tl">
                    <a:srgbClr val="000000">
                      <a:alpha val="43137"/>
                    </a:srgbClr>
                  </a:outerShdw>
                </a:effectLst>
              </a:rPr>
              <a:t>Value</a:t>
            </a:r>
            <a:r>
              <a:rPr lang="en-US" dirty="0" smtClean="0">
                <a:solidFill>
                  <a:schemeClr val="bg1"/>
                </a:solidFill>
                <a:effectLst>
                  <a:outerShdw blurRad="38100" dist="38100" dir="2700000" algn="tl">
                    <a:srgbClr val="000000">
                      <a:alpha val="43137"/>
                    </a:srgbClr>
                  </a:outerShdw>
                </a:effectLst>
              </a:rPr>
              <a:t> </a:t>
            </a:r>
            <a:r>
              <a:rPr lang="en-US" dirty="0" smtClean="0">
                <a:solidFill>
                  <a:srgbClr val="FFFF00"/>
                </a:solidFill>
                <a:effectLst>
                  <a:outerShdw blurRad="38100" dist="38100" dir="2700000" algn="tl">
                    <a:srgbClr val="000000">
                      <a:alpha val="43137"/>
                    </a:srgbClr>
                  </a:outerShdw>
                </a:effectLst>
              </a:rPr>
              <a:t>=           </a:t>
            </a:r>
            <a:br>
              <a:rPr lang="en-US" dirty="0" smtClean="0">
                <a:solidFill>
                  <a:srgbClr val="FFFF00"/>
                </a:solidFill>
                <a:effectLst>
                  <a:outerShdw blurRad="38100" dist="38100" dir="2700000" algn="tl">
                    <a:srgbClr val="000000">
                      <a:alpha val="43137"/>
                    </a:srgbClr>
                  </a:outerShdw>
                </a:effectLst>
              </a:rPr>
            </a:br>
            <a:r>
              <a:rPr lang="en-US" dirty="0" smtClean="0">
                <a:solidFill>
                  <a:srgbClr val="FFFF00"/>
                </a:solidFill>
                <a:effectLst>
                  <a:outerShdw blurRad="38100" dist="38100" dir="2700000" algn="tl">
                    <a:srgbClr val="000000">
                      <a:alpha val="43137"/>
                    </a:srgbClr>
                  </a:outerShdw>
                </a:effectLst>
              </a:rPr>
              <a:t/>
            </a:r>
            <a:br>
              <a:rPr lang="en-US" dirty="0" smtClean="0">
                <a:solidFill>
                  <a:srgbClr val="FFFF00"/>
                </a:solidFill>
                <a:effectLst>
                  <a:outerShdw blurRad="38100" dist="38100" dir="2700000" algn="tl">
                    <a:srgbClr val="000000">
                      <a:alpha val="43137"/>
                    </a:srgbClr>
                  </a:outerShdw>
                </a:effectLst>
              </a:rPr>
            </a:br>
            <a:endParaRPr lang="en-US" dirty="0" smtClean="0">
              <a:solidFill>
                <a:srgbClr val="FFFF00"/>
              </a:solidFill>
              <a:effectLst>
                <a:outerShdw blurRad="38100" dist="38100" dir="2700000" algn="tl">
                  <a:srgbClr val="000000">
                    <a:alpha val="43137"/>
                  </a:srgbClr>
                </a:outerShdw>
              </a:effectLst>
            </a:endParaRPr>
          </a:p>
        </p:txBody>
      </p:sp>
      <p:sp>
        <p:nvSpPr>
          <p:cNvPr id="955395" name="Rectangle 3"/>
          <p:cNvSpPr>
            <a:spLocks noGrp="1" noChangeArrowheads="1"/>
          </p:cNvSpPr>
          <p:nvPr>
            <p:ph type="subTitle" idx="4294967295"/>
          </p:nvPr>
        </p:nvSpPr>
        <p:spPr>
          <a:xfrm>
            <a:off x="2667000" y="2133600"/>
            <a:ext cx="5943600" cy="1447800"/>
          </a:xfrm>
        </p:spPr>
        <p:txBody>
          <a:bodyPr/>
          <a:lstStyle/>
          <a:p>
            <a:pPr marL="0" indent="0" algn="ctr" eaLnBrk="1" hangingPunct="1">
              <a:lnSpc>
                <a:spcPct val="80000"/>
              </a:lnSpc>
              <a:buFont typeface="Wingdings" pitchFamily="2" charset="2"/>
              <a:buNone/>
              <a:defRPr/>
            </a:pPr>
            <a:r>
              <a:rPr lang="en-US" sz="4000" dirty="0" smtClean="0">
                <a:solidFill>
                  <a:srgbClr val="66FF99"/>
                </a:solidFill>
                <a:effectLst>
                  <a:outerShdw blurRad="38100" dist="38100" dir="2700000" algn="tl">
                    <a:srgbClr val="000000"/>
                  </a:outerShdw>
                </a:effectLst>
              </a:rPr>
              <a:t>[Relative to] Health Resource Utilization (Costs)</a:t>
            </a:r>
          </a:p>
        </p:txBody>
      </p:sp>
      <p:sp>
        <p:nvSpPr>
          <p:cNvPr id="78851" name="Text Box 4"/>
          <p:cNvSpPr txBox="1">
            <a:spLocks noChangeArrowheads="1"/>
          </p:cNvSpPr>
          <p:nvPr/>
        </p:nvSpPr>
        <p:spPr bwMode="auto">
          <a:xfrm>
            <a:off x="609600" y="4038600"/>
            <a:ext cx="8153400" cy="2308225"/>
          </a:xfrm>
          <a:prstGeom prst="rect">
            <a:avLst/>
          </a:prstGeom>
          <a:noFill/>
          <a:ln w="9525">
            <a:noFill/>
            <a:miter lim="800000"/>
            <a:headEnd/>
            <a:tailEnd/>
          </a:ln>
        </p:spPr>
        <p:txBody>
          <a:bodyPr wrap="square">
            <a:spAutoFit/>
          </a:bodyPr>
          <a:lstStyle/>
          <a:p>
            <a:pPr eaLnBrk="0" hangingPunct="0">
              <a:spcBef>
                <a:spcPct val="50000"/>
              </a:spcBef>
            </a:pPr>
            <a:r>
              <a:rPr lang="en-US" sz="3200" dirty="0">
                <a:solidFill>
                  <a:schemeClr val="accent4"/>
                </a:solidFill>
                <a:effectLst>
                  <a:outerShdw blurRad="38100" dist="38100" dir="2700000" algn="tl">
                    <a:srgbClr val="000000">
                      <a:alpha val="43137"/>
                    </a:srgbClr>
                  </a:outerShdw>
                </a:effectLst>
                <a:latin typeface="+mn-lt"/>
              </a:rPr>
              <a:t>Environment:  </a:t>
            </a:r>
            <a:r>
              <a:rPr lang="en-US" sz="3200" dirty="0">
                <a:latin typeface="+mn-lt"/>
              </a:rPr>
              <a:t>Extant comprehensive system of geriatric telephonic care management</a:t>
            </a:r>
          </a:p>
          <a:p>
            <a:pPr eaLnBrk="0" hangingPunct="0">
              <a:spcBef>
                <a:spcPct val="50000"/>
              </a:spcBef>
            </a:pPr>
            <a:r>
              <a:rPr lang="en-US" sz="3200" dirty="0">
                <a:solidFill>
                  <a:schemeClr val="accent4"/>
                </a:solidFill>
                <a:effectLst>
                  <a:outerShdw blurRad="38100" dist="38100" dir="2700000" algn="tl">
                    <a:srgbClr val="000000">
                      <a:alpha val="43137"/>
                    </a:srgbClr>
                  </a:outerShdw>
                </a:effectLst>
                <a:latin typeface="+mn-lt"/>
              </a:rPr>
              <a:t>Question:  </a:t>
            </a:r>
            <a:r>
              <a:rPr lang="en-US" sz="3200" dirty="0">
                <a:latin typeface="+mn-lt"/>
              </a:rPr>
              <a:t>Does the Transitional Care Model offer greater value in this environment?</a:t>
            </a:r>
          </a:p>
        </p:txBody>
      </p:sp>
      <p:sp>
        <p:nvSpPr>
          <p:cNvPr id="26629" name="Rectangle 5"/>
          <p:cNvSpPr>
            <a:spLocks noChangeArrowheads="1"/>
          </p:cNvSpPr>
          <p:nvPr/>
        </p:nvSpPr>
        <p:spPr bwMode="auto">
          <a:xfrm>
            <a:off x="2286000" y="0"/>
            <a:ext cx="6858000" cy="2133600"/>
          </a:xfrm>
          <a:prstGeom prst="rect">
            <a:avLst/>
          </a:prstGeom>
          <a:solidFill>
            <a:srgbClr val="002060"/>
          </a:solidFill>
          <a:ln w="9525">
            <a:noFill/>
            <a:miter lim="800000"/>
            <a:headEnd/>
            <a:tailEnd/>
          </a:ln>
        </p:spPr>
        <p:txBody>
          <a:bodyPr lIns="92075" tIns="46038" rIns="92075" bIns="46038"/>
          <a:lstStyle/>
          <a:p>
            <a:pPr algn="ctr">
              <a:lnSpc>
                <a:spcPct val="80000"/>
              </a:lnSpc>
              <a:defRPr/>
            </a:pPr>
            <a:endParaRPr lang="en-US" sz="4000" b="1" dirty="0">
              <a:effectLst>
                <a:outerShdw blurRad="38100" dist="38100" dir="2700000" algn="tl">
                  <a:srgbClr val="000000">
                    <a:alpha val="43137"/>
                  </a:srgbClr>
                </a:outerShdw>
              </a:effectLst>
              <a:latin typeface="+mn-lt"/>
            </a:endParaRPr>
          </a:p>
          <a:p>
            <a:pPr algn="ctr">
              <a:lnSpc>
                <a:spcPct val="80000"/>
              </a:lnSpc>
              <a:defRPr/>
            </a:pPr>
            <a:endParaRPr lang="en-US" sz="4000" b="1" dirty="0">
              <a:effectLst>
                <a:outerShdw blurRad="38100" dist="38100" dir="2700000" algn="tl">
                  <a:srgbClr val="000000">
                    <a:alpha val="43137"/>
                  </a:srgbClr>
                </a:outerShdw>
              </a:effectLst>
              <a:latin typeface="+mn-lt"/>
            </a:endParaRPr>
          </a:p>
          <a:p>
            <a:pPr algn="ctr">
              <a:lnSpc>
                <a:spcPct val="80000"/>
              </a:lnSpc>
              <a:defRPr/>
            </a:pPr>
            <a:endParaRPr lang="en-US" sz="4000" b="1" dirty="0">
              <a:effectLst>
                <a:outerShdw blurRad="38100" dist="38100" dir="2700000" algn="tl">
                  <a:srgbClr val="000000">
                    <a:alpha val="43137"/>
                  </a:srgbClr>
                </a:outerShdw>
              </a:effectLst>
              <a:latin typeface="+mn-lt"/>
            </a:endParaRPr>
          </a:p>
          <a:p>
            <a:pPr algn="ctr">
              <a:lnSpc>
                <a:spcPct val="80000"/>
              </a:lnSpc>
              <a:defRPr/>
            </a:pPr>
            <a:r>
              <a:rPr lang="en-US" sz="4000" dirty="0" smtClean="0">
                <a:effectLst>
                  <a:outerShdw blurRad="38100" dist="38100" dir="2700000" algn="tl">
                    <a:srgbClr val="000000">
                      <a:alpha val="43137"/>
                    </a:srgbClr>
                  </a:outerShdw>
                </a:effectLst>
                <a:latin typeface="+mn-lt"/>
              </a:rPr>
              <a:t>[Improved] Quality/Satisfaction</a:t>
            </a:r>
            <a:endParaRPr lang="en-US" sz="4000" dirty="0">
              <a:effectLst>
                <a:outerShdw blurRad="38100" dist="38100" dir="2700000" algn="tl">
                  <a:srgbClr val="000000">
                    <a:alpha val="43137"/>
                  </a:srgbClr>
                </a:outerShdw>
              </a:effectLst>
              <a:latin typeface="+mn-lt"/>
            </a:endParaRPr>
          </a:p>
        </p:txBody>
      </p:sp>
      <p:sp>
        <p:nvSpPr>
          <p:cNvPr id="78853" name="Line 6"/>
          <p:cNvSpPr>
            <a:spLocks noChangeShapeType="1"/>
          </p:cNvSpPr>
          <p:nvPr/>
        </p:nvSpPr>
        <p:spPr bwMode="auto">
          <a:xfrm>
            <a:off x="2438400" y="2057400"/>
            <a:ext cx="6477000" cy="0"/>
          </a:xfrm>
          <a:prstGeom prst="line">
            <a:avLst/>
          </a:prstGeom>
          <a:noFill/>
          <a:ln w="69850">
            <a:solidFill>
              <a:srgbClr val="FFFF00"/>
            </a:solidFill>
            <a:round/>
            <a:headEnd/>
            <a:tailEnd/>
          </a:ln>
        </p:spPr>
        <p:txBody>
          <a:bodyPr/>
          <a:lstStyle/>
          <a:p>
            <a:endParaRPr lang="en-US"/>
          </a:p>
        </p:txBody>
      </p:sp>
      <p:sp>
        <p:nvSpPr>
          <p:cNvPr id="7" name="Footer Placeholder 6"/>
          <p:cNvSpPr>
            <a:spLocks noGrp="1"/>
          </p:cNvSpPr>
          <p:nvPr>
            <p:ph type="ftr" sz="quarter" idx="11"/>
          </p:nvPr>
        </p:nvSpPr>
        <p:spPr>
          <a:xfrm>
            <a:off x="3722687" y="6492875"/>
            <a:ext cx="5421313" cy="365125"/>
          </a:xfrm>
        </p:spPr>
        <p:txBody>
          <a:bodyPr/>
          <a:lstStyle/>
          <a:p>
            <a:pPr>
              <a:defRPr/>
            </a:pPr>
            <a:r>
              <a:rPr lang="en-US" smtClean="0"/>
              <a:t>www.transitionalcare.info</a:t>
            </a:r>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p:cNvSpPr>
          <p:nvPr>
            <p:ph type="title"/>
          </p:nvPr>
        </p:nvSpPr>
        <p:spPr>
          <a:xfrm>
            <a:off x="0" y="0"/>
            <a:ext cx="9144000" cy="1219200"/>
          </a:xfrm>
        </p:spPr>
        <p:txBody>
          <a:bodyPr/>
          <a:lstStyle/>
          <a:p>
            <a:pPr>
              <a:defRPr/>
            </a:pPr>
            <a:r>
              <a:rPr lang="en-US" sz="4800" b="1" dirty="0" smtClean="0">
                <a:solidFill>
                  <a:schemeClr val="tx1"/>
                </a:solidFill>
              </a:rPr>
              <a:t>                     </a:t>
            </a:r>
            <a:r>
              <a:rPr lang="en-US" b="1" dirty="0" smtClean="0">
                <a:solidFill>
                  <a:schemeClr val="tx1"/>
                </a:solidFill>
              </a:rPr>
              <a:t>Findings</a:t>
            </a:r>
          </a:p>
        </p:txBody>
      </p:sp>
      <p:sp>
        <p:nvSpPr>
          <p:cNvPr id="80898" name="Rectangle 3"/>
          <p:cNvSpPr>
            <a:spLocks noGrp="1"/>
          </p:cNvSpPr>
          <p:nvPr>
            <p:ph type="body" idx="1"/>
          </p:nvPr>
        </p:nvSpPr>
        <p:spPr>
          <a:xfrm>
            <a:off x="304800" y="1600200"/>
            <a:ext cx="8610600" cy="4267200"/>
          </a:xfrm>
        </p:spPr>
        <p:txBody>
          <a:bodyPr/>
          <a:lstStyle/>
          <a:p>
            <a:pPr marL="457200" indent="-457200">
              <a:spcBef>
                <a:spcPts val="600"/>
              </a:spcBef>
              <a:buSzPct val="100000"/>
              <a:buFont typeface="Wingdings" pitchFamily="2" charset="2"/>
              <a:buChar char="§"/>
            </a:pPr>
            <a:r>
              <a:rPr lang="en-US" sz="3600" dirty="0" smtClean="0"/>
              <a:t>Improvements in all quality measures</a:t>
            </a:r>
          </a:p>
          <a:p>
            <a:pPr marL="457200" indent="-457200">
              <a:spcBef>
                <a:spcPts val="600"/>
              </a:spcBef>
              <a:buSzPct val="100000"/>
              <a:buFont typeface="Wingdings" pitchFamily="2" charset="2"/>
              <a:buChar char="§"/>
            </a:pPr>
            <a:r>
              <a:rPr lang="en-US" sz="3600" dirty="0" smtClean="0"/>
              <a:t>Increased patient and physician satisfaction</a:t>
            </a:r>
          </a:p>
          <a:p>
            <a:pPr marL="457200" indent="-457200">
              <a:spcBef>
                <a:spcPts val="600"/>
              </a:spcBef>
              <a:buSzPct val="100000"/>
              <a:buFont typeface="Wingdings" pitchFamily="2" charset="2"/>
              <a:buChar char="§"/>
            </a:pPr>
            <a:r>
              <a:rPr lang="en-US" sz="3600" dirty="0" smtClean="0"/>
              <a:t>Reductions in </a:t>
            </a:r>
            <a:r>
              <a:rPr lang="en-US" sz="3600" dirty="0" err="1" smtClean="0"/>
              <a:t>rehospitalizations</a:t>
            </a:r>
            <a:r>
              <a:rPr lang="en-US" sz="3600" dirty="0" smtClean="0"/>
              <a:t> through 3 months</a:t>
            </a:r>
          </a:p>
          <a:p>
            <a:pPr marL="457200" indent="-457200">
              <a:spcBef>
                <a:spcPts val="600"/>
              </a:spcBef>
              <a:buSzPct val="100000"/>
              <a:buFont typeface="Wingdings" pitchFamily="2" charset="2"/>
              <a:buChar char="§"/>
            </a:pPr>
            <a:r>
              <a:rPr lang="en-US" sz="3600" dirty="0" smtClean="0"/>
              <a:t>Cost savings of $2170 per member through one year</a:t>
            </a:r>
          </a:p>
          <a:p>
            <a:pPr algn="r">
              <a:buNone/>
            </a:pPr>
            <a:r>
              <a:rPr lang="en-US" sz="2000" dirty="0" smtClean="0"/>
              <a:t>All significant at p &lt; 0.05 	 </a:t>
            </a:r>
          </a:p>
        </p:txBody>
      </p:sp>
      <p:sp>
        <p:nvSpPr>
          <p:cNvPr id="122881" name="Rectangle 1"/>
          <p:cNvSpPr>
            <a:spLocks noChangeArrowheads="1"/>
          </p:cNvSpPr>
          <p:nvPr/>
        </p:nvSpPr>
        <p:spPr bwMode="auto">
          <a:xfrm>
            <a:off x="609600" y="5867400"/>
            <a:ext cx="8077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1600" dirty="0" smtClean="0">
                <a:latin typeface="+mn-lt"/>
              </a:rPr>
              <a:t>Naylor, MD, et al. (2011).  High-value transitional care:  translation of research into practice.  </a:t>
            </a:r>
            <a:r>
              <a:rPr lang="en-US" sz="1600" i="1" dirty="0" smtClean="0">
                <a:latin typeface="+mn-lt"/>
              </a:rPr>
              <a:t>Journal of Evaluation in Clinical Practice.</a:t>
            </a:r>
            <a:r>
              <a:rPr lang="en-US" sz="1600" dirty="0" smtClean="0">
                <a:latin typeface="+mn-lt"/>
              </a:rPr>
              <a:t> </a:t>
            </a:r>
            <a:r>
              <a:rPr lang="en-US" sz="1600" dirty="0" err="1" smtClean="0">
                <a:latin typeface="+mn-lt"/>
              </a:rPr>
              <a:t>doi</a:t>
            </a:r>
            <a:r>
              <a:rPr lang="en-US" sz="1600" dirty="0" smtClean="0">
                <a:latin typeface="+mn-lt"/>
              </a:rPr>
              <a:t>: 10.1111/j.1365-2753.2011.01659.x.</a:t>
            </a:r>
            <a:endParaRPr kumimoji="0" lang="en-US" sz="1600" b="0" i="0" u="none" strike="noStrike" cap="none" normalizeH="0" baseline="0" dirty="0" smtClean="0">
              <a:ln>
                <a:noFill/>
              </a:ln>
              <a:solidFill>
                <a:schemeClr val="accent1"/>
              </a:solidFill>
              <a:effectLst/>
              <a:latin typeface="+mn-lt"/>
            </a:endParaRPr>
          </a:p>
        </p:txBody>
      </p:sp>
      <p:sp>
        <p:nvSpPr>
          <p:cNvPr id="5" name="Footer Placeholder 4"/>
          <p:cNvSpPr>
            <a:spLocks noGrp="1"/>
          </p:cNvSpPr>
          <p:nvPr>
            <p:ph type="ftr" sz="quarter" idx="11"/>
          </p:nvPr>
        </p:nvSpPr>
        <p:spPr>
          <a:xfrm>
            <a:off x="3722687" y="6492875"/>
            <a:ext cx="5421313" cy="365125"/>
          </a:xfrm>
        </p:spPr>
        <p:txBody>
          <a:bodyPr/>
          <a:lstStyle/>
          <a:p>
            <a:pPr>
              <a:defRPr/>
            </a:pPr>
            <a:r>
              <a:rPr lang="en-US" dirty="0" smtClean="0"/>
              <a:t>www.transitionalcare.info</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sz="quarter" idx="4294967295"/>
          </p:nvPr>
        </p:nvSpPr>
        <p:spPr/>
        <p:txBody>
          <a:bodyPr anchorCtr="1"/>
          <a:lstStyle/>
          <a:p>
            <a:endParaRPr lang="en-US" smtClean="0"/>
          </a:p>
        </p:txBody>
      </p:sp>
      <p:pic>
        <p:nvPicPr>
          <p:cNvPr id="93186" name="Picture 3" descr="8010coverstory-open">
            <a:hlinkClick r:id="rId3"/>
          </p:cNvPr>
          <p:cNvPicPr>
            <a:picLocks noGrp="1" noChangeAspect="1" noChangeArrowheads="1"/>
          </p:cNvPicPr>
          <p:nvPr>
            <p:ph sz="quarter" idx="4294967295"/>
          </p:nvPr>
        </p:nvPicPr>
        <p:blipFill>
          <a:blip r:embed="rId4" cstate="print">
            <a:lum bright="70000" contrast="-70000"/>
          </a:blip>
          <a:srcRect/>
          <a:stretch>
            <a:fillRect/>
          </a:stretch>
        </p:blipFill>
        <p:spPr>
          <a:xfrm>
            <a:off x="0" y="0"/>
            <a:ext cx="5638800" cy="4143376"/>
          </a:xfrm>
        </p:spPr>
      </p:pic>
      <p:pic>
        <p:nvPicPr>
          <p:cNvPr id="93187" name="Picture 4" descr="2wom-greet">
            <a:hlinkClick r:id="rId5"/>
          </p:cNvPr>
          <p:cNvPicPr>
            <a:picLocks noGrp="1" noChangeAspect="1" noChangeArrowheads="1"/>
          </p:cNvPicPr>
          <p:nvPr>
            <p:ph sz="quarter" idx="4294967295"/>
          </p:nvPr>
        </p:nvPicPr>
        <p:blipFill>
          <a:blip r:embed="rId6" cstate="print">
            <a:lum bright="70000" contrast="-70000"/>
          </a:blip>
          <a:srcRect/>
          <a:stretch>
            <a:fillRect/>
          </a:stretch>
        </p:blipFill>
        <p:spPr>
          <a:xfrm>
            <a:off x="0" y="3495675"/>
            <a:ext cx="4876800" cy="3362325"/>
          </a:xfrm>
        </p:spPr>
      </p:pic>
      <p:pic>
        <p:nvPicPr>
          <p:cNvPr id="93188" name="Picture 5" descr="servicephoto">
            <a:hlinkClick r:id="rId7"/>
          </p:cNvPr>
          <p:cNvPicPr>
            <a:picLocks noGrp="1" noChangeAspect="1" noChangeArrowheads="1"/>
          </p:cNvPicPr>
          <p:nvPr>
            <p:ph sz="quarter" idx="4294967295"/>
          </p:nvPr>
        </p:nvPicPr>
        <p:blipFill>
          <a:blip r:embed="rId8" cstate="print">
            <a:lum bright="70000" contrast="-70000"/>
          </a:blip>
          <a:srcRect/>
          <a:stretch>
            <a:fillRect/>
          </a:stretch>
        </p:blipFill>
        <p:spPr>
          <a:xfrm>
            <a:off x="4489450" y="3600450"/>
            <a:ext cx="4654550" cy="3257550"/>
          </a:xfrm>
        </p:spPr>
      </p:pic>
      <p:pic>
        <p:nvPicPr>
          <p:cNvPr id="93189" name="Picture 6" descr="longterm2">
            <a:hlinkClick r:id="rId9"/>
          </p:cNvPr>
          <p:cNvPicPr>
            <a:picLocks noGrp="1" noChangeAspect="1" noChangeArrowheads="1"/>
          </p:cNvPicPr>
          <p:nvPr>
            <p:ph sz="quarter" idx="4294967295"/>
          </p:nvPr>
        </p:nvPicPr>
        <p:blipFill>
          <a:blip r:embed="rId10" cstate="print">
            <a:lum bright="70000" contrast="-70000"/>
          </a:blip>
          <a:srcRect/>
          <a:stretch>
            <a:fillRect/>
          </a:stretch>
        </p:blipFill>
        <p:spPr>
          <a:xfrm>
            <a:off x="5611813" y="0"/>
            <a:ext cx="3540125" cy="4114800"/>
          </a:xfrm>
        </p:spPr>
      </p:pic>
      <p:sp>
        <p:nvSpPr>
          <p:cNvPr id="176135" name="Rectangle 7"/>
          <p:cNvSpPr>
            <a:spLocks noChangeArrowheads="1"/>
          </p:cNvSpPr>
          <p:nvPr/>
        </p:nvSpPr>
        <p:spPr bwMode="auto">
          <a:xfrm>
            <a:off x="304800" y="0"/>
            <a:ext cx="8458200" cy="6858000"/>
          </a:xfrm>
          <a:prstGeom prst="rect">
            <a:avLst/>
          </a:prstGeom>
          <a:noFill/>
          <a:ln w="9525">
            <a:noFill/>
            <a:miter lim="800000"/>
            <a:headEnd/>
            <a:tailEnd/>
          </a:ln>
          <a:effectLst/>
        </p:spPr>
        <p:txBody>
          <a:bodyPr/>
          <a:lstStyle/>
          <a:p>
            <a:pPr algn="ctr" eaLnBrk="0" hangingPunct="0">
              <a:spcBef>
                <a:spcPct val="20000"/>
              </a:spcBef>
              <a:buClr>
                <a:schemeClr val="hlink"/>
              </a:buClr>
              <a:buSzPct val="80000"/>
              <a:buFont typeface="Wingdings" pitchFamily="2" charset="2"/>
              <a:buNone/>
              <a:defRPr/>
            </a:pPr>
            <a:endParaRPr lang="en-US" sz="4000" b="1" i="1" dirty="0">
              <a:solidFill>
                <a:schemeClr val="accent2"/>
              </a:solidFill>
              <a:effectLst>
                <a:outerShdw blurRad="38100" dist="38100" dir="2700000" algn="tl">
                  <a:srgbClr val="000000"/>
                </a:outerShdw>
              </a:effectLst>
              <a:latin typeface="+mj-lt"/>
            </a:endParaRPr>
          </a:p>
          <a:p>
            <a:pPr algn="ctr" eaLnBrk="0" hangingPunct="0">
              <a:spcBef>
                <a:spcPct val="20000"/>
              </a:spcBef>
              <a:buClr>
                <a:schemeClr val="hlink"/>
              </a:buClr>
              <a:buSzPct val="80000"/>
              <a:buFont typeface="Wingdings" pitchFamily="2" charset="2"/>
              <a:buNone/>
              <a:defRPr/>
            </a:pPr>
            <a:endParaRPr lang="en-US" sz="4000" b="1" i="1" dirty="0">
              <a:solidFill>
                <a:schemeClr val="accent2"/>
              </a:solidFill>
              <a:effectLst>
                <a:outerShdw blurRad="38100" dist="38100" dir="2700000" algn="tl">
                  <a:srgbClr val="000000"/>
                </a:outerShdw>
              </a:effectLst>
              <a:latin typeface="+mj-lt"/>
            </a:endParaRPr>
          </a:p>
          <a:p>
            <a:pPr algn="ctr" eaLnBrk="0" hangingPunct="0">
              <a:buClr>
                <a:schemeClr val="hlink"/>
              </a:buClr>
              <a:buSzPct val="80000"/>
              <a:buFont typeface="Wingdings" pitchFamily="2" charset="2"/>
              <a:buNone/>
              <a:defRPr/>
            </a:pPr>
            <a:r>
              <a:rPr lang="en-US" sz="5400" i="1" dirty="0">
                <a:solidFill>
                  <a:schemeClr val="accent2"/>
                </a:solidFill>
                <a:effectLst>
                  <a:outerShdw blurRad="38100" dist="38100" dir="2700000" algn="tl">
                    <a:srgbClr val="000000"/>
                  </a:outerShdw>
                </a:effectLst>
                <a:latin typeface="+mj-lt"/>
              </a:rPr>
              <a:t>Would cognitively impaired hospitalized older adults and </a:t>
            </a:r>
          </a:p>
          <a:p>
            <a:pPr algn="ctr" eaLnBrk="0" hangingPunct="0">
              <a:buClr>
                <a:schemeClr val="hlink"/>
              </a:buClr>
              <a:buSzPct val="80000"/>
              <a:buFont typeface="Wingdings" pitchFamily="2" charset="2"/>
              <a:buNone/>
              <a:defRPr/>
            </a:pPr>
            <a:r>
              <a:rPr lang="en-US" sz="5400" i="1" dirty="0">
                <a:solidFill>
                  <a:schemeClr val="accent2"/>
                </a:solidFill>
                <a:effectLst>
                  <a:outerShdw blurRad="38100" dist="38100" dir="2700000" algn="tl">
                    <a:srgbClr val="000000"/>
                  </a:outerShdw>
                </a:effectLst>
                <a:latin typeface="+mj-lt"/>
              </a:rPr>
              <a:t>their caregivers benefit </a:t>
            </a:r>
          </a:p>
          <a:p>
            <a:pPr algn="ctr" eaLnBrk="0" hangingPunct="0">
              <a:buClr>
                <a:schemeClr val="hlink"/>
              </a:buClr>
              <a:buSzPct val="80000"/>
              <a:buFont typeface="Wingdings" pitchFamily="2" charset="2"/>
              <a:buNone/>
              <a:defRPr/>
            </a:pPr>
            <a:r>
              <a:rPr lang="en-US" sz="5400" i="1" dirty="0">
                <a:solidFill>
                  <a:schemeClr val="accent2"/>
                </a:solidFill>
                <a:effectLst>
                  <a:outerShdw blurRad="38100" dist="38100" dir="2700000" algn="tl">
                    <a:srgbClr val="000000"/>
                  </a:outerShdw>
                </a:effectLst>
                <a:latin typeface="+mj-lt"/>
              </a:rPr>
              <a:t>from TCM? </a:t>
            </a:r>
          </a:p>
          <a:p>
            <a:pPr eaLnBrk="0" hangingPunct="0">
              <a:spcBef>
                <a:spcPct val="20000"/>
              </a:spcBef>
              <a:buClr>
                <a:schemeClr val="hlink"/>
              </a:buClr>
              <a:buSzPct val="80000"/>
              <a:buFont typeface="Wingdings" pitchFamily="2" charset="2"/>
              <a:buNone/>
              <a:defRPr/>
            </a:pPr>
            <a:endParaRPr lang="en-US" sz="4000" b="1" i="1" dirty="0">
              <a:solidFill>
                <a:schemeClr val="accent2"/>
              </a:solidFill>
              <a:effectLst>
                <a:outerShdw blurRad="38100" dist="38100" dir="2700000" algn="tl">
                  <a:srgbClr val="000000"/>
                </a:outerShdw>
              </a:effectLst>
              <a:latin typeface="+mj-lt"/>
            </a:endParaRPr>
          </a:p>
          <a:p>
            <a:pPr algn="ctr" eaLnBrk="0" hangingPunct="0">
              <a:spcBef>
                <a:spcPct val="20000"/>
              </a:spcBef>
              <a:buClr>
                <a:schemeClr val="hlink"/>
              </a:buClr>
              <a:buSzPct val="80000"/>
              <a:buFont typeface="Wingdings" pitchFamily="2" charset="2"/>
              <a:buNone/>
              <a:defRPr/>
            </a:pPr>
            <a:r>
              <a:rPr lang="en-US" sz="2400" dirty="0">
                <a:solidFill>
                  <a:srgbClr val="002060"/>
                </a:solidFill>
                <a:latin typeface="+mj-lt"/>
              </a:rPr>
              <a:t>Funding:  Marian S. Ware Alzheimer Program, and National Institute on Aging, R01AG023116, (2005-2010)</a:t>
            </a:r>
            <a:endParaRPr lang="en-US" sz="2400" b="1" i="1" dirty="0">
              <a:solidFill>
                <a:srgbClr val="002060"/>
              </a:solidFill>
              <a:latin typeface="+mj-lt"/>
            </a:endParaRPr>
          </a:p>
          <a:p>
            <a:pPr eaLnBrk="0" hangingPunct="0">
              <a:spcBef>
                <a:spcPct val="20000"/>
              </a:spcBef>
              <a:buClr>
                <a:schemeClr val="hlink"/>
              </a:buClr>
              <a:buSzPct val="80000"/>
              <a:buFont typeface="Wingdings" pitchFamily="2" charset="2"/>
              <a:buNone/>
              <a:defRPr/>
            </a:pPr>
            <a:endParaRPr lang="en-US" sz="2400" b="1" i="1" dirty="0">
              <a:solidFill>
                <a:schemeClr val="accent2"/>
              </a:solidFill>
              <a:effectLst>
                <a:outerShdw blurRad="38100" dist="38100" dir="2700000" algn="tl">
                  <a:srgbClr val="000000"/>
                </a:outerShdw>
              </a:effectLst>
              <a:latin typeface="+mj-lt"/>
            </a:endParaRPr>
          </a:p>
          <a:p>
            <a:pPr eaLnBrk="0" hangingPunct="0">
              <a:spcBef>
                <a:spcPct val="20000"/>
              </a:spcBef>
              <a:buClr>
                <a:schemeClr val="hlink"/>
              </a:buClr>
              <a:buSzPct val="80000"/>
              <a:buFont typeface="Wingdings" pitchFamily="2" charset="2"/>
              <a:buNone/>
              <a:defRPr/>
            </a:pPr>
            <a:endParaRPr lang="en-US" sz="2400" b="1" i="1" dirty="0">
              <a:solidFill>
                <a:schemeClr val="accent2"/>
              </a:solidFill>
              <a:effectLst>
                <a:outerShdw blurRad="38100" dist="38100" dir="2700000" algn="tl">
                  <a:srgbClr val="000000"/>
                </a:outerShdw>
              </a:effectLst>
              <a:latin typeface="+mj-lt"/>
            </a:endParaRPr>
          </a:p>
          <a:p>
            <a:pPr eaLnBrk="0" hangingPunct="0">
              <a:spcBef>
                <a:spcPct val="20000"/>
              </a:spcBef>
              <a:buClr>
                <a:schemeClr val="hlink"/>
              </a:buClr>
              <a:buSzPct val="80000"/>
              <a:buFont typeface="Wingdings" pitchFamily="2" charset="2"/>
              <a:buNone/>
              <a:defRPr/>
            </a:pPr>
            <a:endParaRPr lang="en-US" sz="4000" b="1" i="1" dirty="0">
              <a:solidFill>
                <a:schemeClr val="accent2"/>
              </a:solidFill>
              <a:effectLst>
                <a:outerShdw blurRad="38100" dist="38100" dir="2700000" algn="tl">
                  <a:srgbClr val="000000"/>
                </a:outerShdw>
              </a:effectLst>
              <a:latin typeface="+mj-lt"/>
            </a:endParaRPr>
          </a:p>
          <a:p>
            <a:pPr eaLnBrk="0" hangingPunct="0">
              <a:spcBef>
                <a:spcPct val="20000"/>
              </a:spcBef>
              <a:buClr>
                <a:schemeClr val="hlink"/>
              </a:buClr>
              <a:buSzPct val="80000"/>
              <a:buFont typeface="Wingdings" pitchFamily="2" charset="2"/>
              <a:buNone/>
              <a:defRPr/>
            </a:pPr>
            <a:r>
              <a:rPr lang="en-US" sz="4000" b="1" i="1" dirty="0">
                <a:solidFill>
                  <a:schemeClr val="accent2"/>
                </a:solidFill>
                <a:effectLst>
                  <a:outerShdw blurRad="38100" dist="38100" dir="2700000" algn="tl">
                    <a:srgbClr val="000000"/>
                  </a:outerShdw>
                </a:effectLst>
                <a:latin typeface="+mj-lt"/>
              </a:rPr>
              <a:t> </a:t>
            </a:r>
            <a:br>
              <a:rPr lang="en-US" sz="4000" b="1" i="1" dirty="0">
                <a:solidFill>
                  <a:schemeClr val="accent2"/>
                </a:solidFill>
                <a:effectLst>
                  <a:outerShdw blurRad="38100" dist="38100" dir="2700000" algn="tl">
                    <a:srgbClr val="000000"/>
                  </a:outerShdw>
                </a:effectLst>
                <a:latin typeface="+mj-lt"/>
              </a:rPr>
            </a:br>
            <a:endParaRPr lang="en-US" sz="4000" b="1" i="1" dirty="0">
              <a:solidFill>
                <a:schemeClr val="accent2"/>
              </a:solidFill>
              <a:effectLst>
                <a:outerShdw blurRad="38100" dist="38100" dir="2700000" algn="tl">
                  <a:srgbClr val="000000"/>
                </a:outerShdw>
              </a:effectLst>
              <a:latin typeface="+mj-lt"/>
            </a:endParaRPr>
          </a:p>
        </p:txBody>
      </p:sp>
      <p:sp>
        <p:nvSpPr>
          <p:cNvPr id="8" name="Footer Placeholder 7"/>
          <p:cNvSpPr>
            <a:spLocks noGrp="1"/>
          </p:cNvSpPr>
          <p:nvPr>
            <p:ph type="ftr" sz="quarter" idx="11"/>
          </p:nvPr>
        </p:nvSpPr>
        <p:spPr/>
        <p:txBody>
          <a:bodyPr/>
          <a:lstStyle/>
          <a:p>
            <a:pPr>
              <a:defRPr/>
            </a:pPr>
            <a:r>
              <a:rPr lang="en-US" smtClean="0"/>
              <a:t>www.transitionalcare.info</a:t>
            </a:r>
            <a:endParaRPr lang="en-US"/>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a:stretch>
            <a:fillRect/>
          </a:stretch>
        </p:blipFill>
        <p:spPr bwMode="auto">
          <a:xfrm>
            <a:off x="1219200" y="1676400"/>
            <a:ext cx="6628843" cy="4851275"/>
          </a:xfrm>
          <a:prstGeom prst="rect">
            <a:avLst/>
          </a:prstGeom>
          <a:noFill/>
          <a:ln w="9525">
            <a:noFill/>
            <a:miter lim="800000"/>
            <a:headEnd/>
            <a:tailEnd/>
          </a:ln>
          <a:effectLst/>
        </p:spPr>
      </p:pic>
      <p:sp>
        <p:nvSpPr>
          <p:cNvPr id="2" name="Title 1"/>
          <p:cNvSpPr>
            <a:spLocks noGrp="1"/>
          </p:cNvSpPr>
          <p:nvPr>
            <p:ph type="title"/>
          </p:nvPr>
        </p:nvSpPr>
        <p:spPr>
          <a:xfrm>
            <a:off x="0" y="0"/>
            <a:ext cx="9144000" cy="1219200"/>
          </a:xfrm>
        </p:spPr>
        <p:txBody>
          <a:bodyPr>
            <a:normAutofit/>
          </a:bodyPr>
          <a:lstStyle/>
          <a:p>
            <a:pPr algn="ctr"/>
            <a:r>
              <a:rPr lang="en-US" b="1" dirty="0" smtClean="0"/>
              <a:t> Time to First Readmission</a:t>
            </a:r>
            <a:endParaRPr lang="en-US" b="1" dirty="0"/>
          </a:p>
        </p:txBody>
      </p:sp>
      <p:sp>
        <p:nvSpPr>
          <p:cNvPr id="8" name="TextBox 7"/>
          <p:cNvSpPr txBox="1"/>
          <p:nvPr/>
        </p:nvSpPr>
        <p:spPr>
          <a:xfrm>
            <a:off x="1295400" y="5791200"/>
            <a:ext cx="1431288" cy="369332"/>
          </a:xfrm>
          <a:prstGeom prst="rect">
            <a:avLst/>
          </a:prstGeom>
          <a:noFill/>
        </p:spPr>
        <p:txBody>
          <a:bodyPr wrap="square" rtlCol="0">
            <a:spAutoFit/>
          </a:bodyPr>
          <a:lstStyle/>
          <a:p>
            <a:r>
              <a:rPr lang="en-US" dirty="0" smtClean="0"/>
              <a:t>P=0.0005</a:t>
            </a:r>
            <a:endParaRPr lang="en-US" dirty="0"/>
          </a:p>
        </p:txBody>
      </p:sp>
      <p:sp>
        <p:nvSpPr>
          <p:cNvPr id="5" name="Footer Placeholder 4"/>
          <p:cNvSpPr>
            <a:spLocks noGrp="1"/>
          </p:cNvSpPr>
          <p:nvPr>
            <p:ph type="ftr" sz="quarter" idx="11"/>
          </p:nvPr>
        </p:nvSpPr>
        <p:spPr>
          <a:xfrm>
            <a:off x="3722687" y="6492875"/>
            <a:ext cx="5421313" cy="365125"/>
          </a:xfrm>
        </p:spPr>
        <p:txBody>
          <a:bodyPr/>
          <a:lstStyle/>
          <a:p>
            <a:pPr>
              <a:defRPr/>
            </a:pPr>
            <a:r>
              <a:rPr lang="en-US" dirty="0" smtClean="0"/>
              <a:t>www.transitionalcare.info</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fontScale="90000"/>
          </a:bodyPr>
          <a:lstStyle/>
          <a:p>
            <a:pPr algn="ctr"/>
            <a:r>
              <a:rPr lang="en-US" b="1" dirty="0" smtClean="0"/>
              <a:t>Mean Number of All-Cause Rehospitalizations Through Six Months</a:t>
            </a:r>
            <a:endParaRPr lang="en-US" b="1" baseline="30000" dirty="0"/>
          </a:p>
        </p:txBody>
      </p:sp>
      <p:graphicFrame>
        <p:nvGraphicFramePr>
          <p:cNvPr id="5" name="Chart 4"/>
          <p:cNvGraphicFramePr>
            <a:graphicFrameLocks/>
          </p:cNvGraphicFramePr>
          <p:nvPr/>
        </p:nvGraphicFramePr>
        <p:xfrm>
          <a:off x="609600" y="1752600"/>
          <a:ext cx="7848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7620000" y="2057400"/>
            <a:ext cx="1050288" cy="369332"/>
          </a:xfrm>
          <a:prstGeom prst="rect">
            <a:avLst/>
          </a:prstGeom>
          <a:noFill/>
        </p:spPr>
        <p:txBody>
          <a:bodyPr wrap="none" rtlCol="0">
            <a:spAutoFit/>
          </a:bodyPr>
          <a:lstStyle/>
          <a:p>
            <a:r>
              <a:rPr lang="en-US" dirty="0" smtClean="0"/>
              <a:t>P=.0049</a:t>
            </a:r>
            <a:endParaRPr lang="en-US" dirty="0"/>
          </a:p>
        </p:txBody>
      </p:sp>
      <p:sp>
        <p:nvSpPr>
          <p:cNvPr id="6" name="Footer Placeholder 5"/>
          <p:cNvSpPr>
            <a:spLocks noGrp="1"/>
          </p:cNvSpPr>
          <p:nvPr>
            <p:ph type="ftr" sz="quarter" idx="11"/>
          </p:nvPr>
        </p:nvSpPr>
        <p:spPr>
          <a:xfrm>
            <a:off x="3722687" y="6492875"/>
            <a:ext cx="5421313" cy="365125"/>
          </a:xfrm>
        </p:spPr>
        <p:txBody>
          <a:bodyPr/>
          <a:lstStyle/>
          <a:p>
            <a:pPr>
              <a:defRPr/>
            </a:pPr>
            <a:r>
              <a:rPr lang="en-US" dirty="0" smtClean="0"/>
              <a:t>www.transitionalcare.info</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Autofit/>
          </a:bodyPr>
          <a:lstStyle/>
          <a:p>
            <a:pPr algn="ctr"/>
            <a:r>
              <a:rPr lang="en-US" sz="3800" b="1" dirty="0" smtClean="0"/>
              <a:t>Mean Number of Total All-Cause Rehospitalization Days Through Six Months</a:t>
            </a:r>
            <a:endParaRPr lang="en-US" sz="3800" b="1" baseline="30000" dirty="0"/>
          </a:p>
        </p:txBody>
      </p:sp>
      <p:graphicFrame>
        <p:nvGraphicFramePr>
          <p:cNvPr id="3" name="Chart 2"/>
          <p:cNvGraphicFramePr>
            <a:graphicFrameLocks/>
          </p:cNvGraphicFramePr>
          <p:nvPr/>
        </p:nvGraphicFramePr>
        <p:xfrm>
          <a:off x="685800" y="1600200"/>
          <a:ext cx="75438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467600" y="1981200"/>
            <a:ext cx="1050288" cy="369332"/>
          </a:xfrm>
          <a:prstGeom prst="rect">
            <a:avLst/>
          </a:prstGeom>
          <a:noFill/>
        </p:spPr>
        <p:txBody>
          <a:bodyPr wrap="none" rtlCol="0">
            <a:spAutoFit/>
          </a:bodyPr>
          <a:lstStyle/>
          <a:p>
            <a:r>
              <a:rPr lang="en-US" dirty="0" smtClean="0"/>
              <a:t>P=.0044</a:t>
            </a:r>
            <a:endParaRPr lang="en-US" dirty="0"/>
          </a:p>
        </p:txBody>
      </p:sp>
      <p:sp>
        <p:nvSpPr>
          <p:cNvPr id="6" name="Footer Placeholder 5"/>
          <p:cNvSpPr>
            <a:spLocks noGrp="1"/>
          </p:cNvSpPr>
          <p:nvPr>
            <p:ph type="ftr" sz="quarter" idx="11"/>
          </p:nvPr>
        </p:nvSpPr>
        <p:spPr>
          <a:xfrm>
            <a:off x="3722687" y="6492875"/>
            <a:ext cx="5421313" cy="365125"/>
          </a:xfrm>
        </p:spPr>
        <p:txBody>
          <a:bodyPr/>
          <a:lstStyle/>
          <a:p>
            <a:pPr>
              <a:defRPr/>
            </a:pPr>
            <a:r>
              <a:rPr lang="en-US" dirty="0" smtClean="0"/>
              <a:t>www.transitionalcare.info</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378" name="Object 2"/>
          <p:cNvGraphicFramePr>
            <a:graphicFrameLocks noGrp="1" noChangeAspect="1"/>
          </p:cNvGraphicFramePr>
          <p:nvPr>
            <p:ph sz="quarter" idx="4294967295"/>
          </p:nvPr>
        </p:nvGraphicFramePr>
        <p:xfrm>
          <a:off x="0" y="0"/>
          <a:ext cx="5578475" cy="4629150"/>
        </p:xfrm>
        <a:graphic>
          <a:graphicData uri="http://schemas.openxmlformats.org/presentationml/2006/ole">
            <mc:AlternateContent xmlns:mc="http://schemas.openxmlformats.org/markup-compatibility/2006">
              <mc:Choice xmlns:v="urn:schemas-microsoft-com:vml" Requires="v">
                <p:oleObj spid="_x0000_s101395" r:id="rId4" imgW="2685714" imgH="2228571" progId="">
                  <p:embed/>
                </p:oleObj>
              </mc:Choice>
              <mc:Fallback>
                <p:oleObj r:id="rId4" imgW="2685714" imgH="2228571" progId="">
                  <p:embed/>
                  <p:pic>
                    <p:nvPicPr>
                      <p:cNvPr id="0" name="Picture 14"/>
                      <p:cNvPicPr>
                        <a:picLocks noGrp="1"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0" y="0"/>
                        <a:ext cx="5578475"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1379" name="Object 3"/>
          <p:cNvGraphicFramePr>
            <a:graphicFrameLocks noGrp="1" noChangeAspect="1"/>
          </p:cNvGraphicFramePr>
          <p:nvPr>
            <p:ph sz="quarter" idx="4294967295"/>
          </p:nvPr>
        </p:nvGraphicFramePr>
        <p:xfrm>
          <a:off x="5465763" y="0"/>
          <a:ext cx="3678237" cy="4148138"/>
        </p:xfrm>
        <a:graphic>
          <a:graphicData uri="http://schemas.openxmlformats.org/presentationml/2006/ole">
            <mc:AlternateContent xmlns:mc="http://schemas.openxmlformats.org/markup-compatibility/2006">
              <mc:Choice xmlns:v="urn:schemas-microsoft-com:vml" Requires="v">
                <p:oleObj spid="_x0000_s101396" r:id="rId6" imgW="1905266" imgH="2180952" progId="">
                  <p:embed/>
                </p:oleObj>
              </mc:Choice>
              <mc:Fallback>
                <p:oleObj r:id="rId6" imgW="1905266" imgH="2180952" progId="">
                  <p:embed/>
                  <p:pic>
                    <p:nvPicPr>
                      <p:cNvPr id="0" name="Picture 15"/>
                      <p:cNvPicPr>
                        <a:picLocks noGrp="1" noChangeAspect="1" noChangeArrowheads="1"/>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5465763" y="0"/>
                        <a:ext cx="3678237" cy="414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1380" name="Object 4"/>
          <p:cNvGraphicFramePr>
            <a:graphicFrameLocks noGrp="1" noChangeAspect="1"/>
          </p:cNvGraphicFramePr>
          <p:nvPr>
            <p:ph sz="quarter" idx="4294967295"/>
          </p:nvPr>
        </p:nvGraphicFramePr>
        <p:xfrm>
          <a:off x="0" y="3392488"/>
          <a:ext cx="4030663" cy="3465512"/>
        </p:xfrm>
        <a:graphic>
          <a:graphicData uri="http://schemas.openxmlformats.org/presentationml/2006/ole">
            <mc:AlternateContent xmlns:mc="http://schemas.openxmlformats.org/markup-compatibility/2006">
              <mc:Choice xmlns:v="urn:schemas-microsoft-com:vml" Requires="v">
                <p:oleObj spid="_x0000_s101397" r:id="rId8" imgW="2381582" imgH="2048161" progId="">
                  <p:embed/>
                </p:oleObj>
              </mc:Choice>
              <mc:Fallback>
                <p:oleObj r:id="rId8" imgW="2381582" imgH="2048161" progId="">
                  <p:embed/>
                  <p:pic>
                    <p:nvPicPr>
                      <p:cNvPr id="0" name="Picture 16"/>
                      <p:cNvPicPr>
                        <a:picLocks noGrp="1" noChangeAspect="1" noChangeArrowheads="1"/>
                      </p:cNvPicPr>
                      <p:nvPr/>
                    </p:nvPicPr>
                    <p:blipFill>
                      <a:blip r:embed="rId9">
                        <a:lum bright="70000" contrast="-70000"/>
                        <a:extLst>
                          <a:ext uri="{28A0092B-C50C-407E-A947-70E740481C1C}">
                            <a14:useLocalDpi xmlns:a14="http://schemas.microsoft.com/office/drawing/2010/main" val="0"/>
                          </a:ext>
                        </a:extLst>
                      </a:blip>
                      <a:srcRect/>
                      <a:stretch>
                        <a:fillRect/>
                      </a:stretch>
                    </p:blipFill>
                    <p:spPr bwMode="auto">
                      <a:xfrm>
                        <a:off x="0" y="3392488"/>
                        <a:ext cx="4030663" cy="346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1381" name="Object 5"/>
          <p:cNvGraphicFramePr>
            <a:graphicFrameLocks noGrp="1" noChangeAspect="1"/>
          </p:cNvGraphicFramePr>
          <p:nvPr>
            <p:ph sz="quarter" idx="4294967295"/>
          </p:nvPr>
        </p:nvGraphicFramePr>
        <p:xfrm>
          <a:off x="3581400" y="3829050"/>
          <a:ext cx="5562600" cy="3028950"/>
        </p:xfrm>
        <a:graphic>
          <a:graphicData uri="http://schemas.openxmlformats.org/presentationml/2006/ole">
            <mc:AlternateContent xmlns:mc="http://schemas.openxmlformats.org/markup-compatibility/2006">
              <mc:Choice xmlns:v="urn:schemas-microsoft-com:vml" Requires="v">
                <p:oleObj spid="_x0000_s101398" r:id="rId10" imgW="2676899" imgH="1457143" progId="">
                  <p:embed/>
                </p:oleObj>
              </mc:Choice>
              <mc:Fallback>
                <p:oleObj r:id="rId10" imgW="2676899" imgH="1457143" progId="">
                  <p:embed/>
                  <p:pic>
                    <p:nvPicPr>
                      <p:cNvPr id="0" name="Picture 17"/>
                      <p:cNvPicPr>
                        <a:picLocks noGrp="1" noChangeAspect="1" noChangeArrowheads="1"/>
                      </p:cNvPicPr>
                      <p:nvPr/>
                    </p:nvPicPr>
                    <p:blipFill>
                      <a:blip r:embed="rId11">
                        <a:lum bright="70000" contrast="-70000"/>
                        <a:extLst>
                          <a:ext uri="{28A0092B-C50C-407E-A947-70E740481C1C}">
                            <a14:useLocalDpi xmlns:a14="http://schemas.microsoft.com/office/drawing/2010/main" val="0"/>
                          </a:ext>
                        </a:extLst>
                      </a:blip>
                      <a:srcRect/>
                      <a:stretch>
                        <a:fillRect/>
                      </a:stretch>
                    </p:blipFill>
                    <p:spPr bwMode="auto">
                      <a:xfrm>
                        <a:off x="3581400" y="3829050"/>
                        <a:ext cx="5562600"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81254" name="Rectangle 6"/>
          <p:cNvSpPr>
            <a:spLocks noChangeArrowheads="1"/>
          </p:cNvSpPr>
          <p:nvPr/>
        </p:nvSpPr>
        <p:spPr bwMode="auto">
          <a:xfrm>
            <a:off x="533400" y="0"/>
            <a:ext cx="8001000" cy="6858000"/>
          </a:xfrm>
          <a:prstGeom prst="rect">
            <a:avLst/>
          </a:prstGeom>
          <a:noFill/>
          <a:ln w="9525">
            <a:noFill/>
            <a:miter lim="800000"/>
            <a:headEnd/>
            <a:tailEnd/>
          </a:ln>
          <a:effectLst/>
        </p:spPr>
        <p:txBody>
          <a:bodyPr/>
          <a:lstStyle/>
          <a:p>
            <a:pPr algn="ctr" eaLnBrk="0" hangingPunct="0">
              <a:spcBef>
                <a:spcPct val="20000"/>
              </a:spcBef>
              <a:buClr>
                <a:schemeClr val="hlink"/>
              </a:buClr>
              <a:buSzPct val="80000"/>
              <a:buFont typeface="Wingdings" pitchFamily="2" charset="2"/>
              <a:buNone/>
              <a:defRPr/>
            </a:pPr>
            <a:endParaRPr lang="en-US" sz="4000" b="1" i="1" dirty="0">
              <a:effectLst>
                <a:outerShdw blurRad="38100" dist="38100" dir="2700000" algn="tl">
                  <a:srgbClr val="000000"/>
                </a:outerShdw>
              </a:effectLst>
              <a:latin typeface="+mj-lt"/>
            </a:endParaRPr>
          </a:p>
          <a:p>
            <a:pPr algn="ctr" eaLnBrk="0" hangingPunct="0">
              <a:spcBef>
                <a:spcPct val="20000"/>
              </a:spcBef>
              <a:buClr>
                <a:schemeClr val="hlink"/>
              </a:buClr>
              <a:buSzPct val="80000"/>
              <a:buFont typeface="Wingdings" pitchFamily="2" charset="2"/>
              <a:buNone/>
              <a:defRPr/>
            </a:pPr>
            <a:endParaRPr lang="en-US" sz="4000" b="1" i="1" dirty="0">
              <a:effectLst>
                <a:outerShdw blurRad="38100" dist="38100" dir="2700000" algn="tl">
                  <a:srgbClr val="000000"/>
                </a:outerShdw>
              </a:effectLst>
              <a:latin typeface="+mj-lt"/>
            </a:endParaRPr>
          </a:p>
          <a:p>
            <a:pPr algn="ctr" eaLnBrk="0" hangingPunct="0">
              <a:spcBef>
                <a:spcPts val="600"/>
              </a:spcBef>
              <a:buClr>
                <a:schemeClr val="hlink"/>
              </a:buClr>
              <a:buSzPct val="80000"/>
              <a:buFont typeface="Wingdings" pitchFamily="2" charset="2"/>
              <a:buNone/>
              <a:defRPr/>
            </a:pPr>
            <a:r>
              <a:rPr lang="en-US" sz="5400" i="1" dirty="0">
                <a:solidFill>
                  <a:schemeClr val="accent2"/>
                </a:solidFill>
                <a:effectLst>
                  <a:outerShdw blurRad="38100" dist="38100" dir="2700000" algn="tl">
                    <a:srgbClr val="000000"/>
                  </a:outerShdw>
                </a:effectLst>
                <a:latin typeface="+mj-lt"/>
              </a:rPr>
              <a:t>What do we know about effects </a:t>
            </a:r>
            <a:r>
              <a:rPr lang="en-US" sz="5400" i="1" dirty="0" smtClean="0">
                <a:solidFill>
                  <a:schemeClr val="accent2"/>
                </a:solidFill>
                <a:effectLst>
                  <a:outerShdw blurRad="38100" dist="38100" dir="2700000" algn="tl">
                    <a:srgbClr val="000000"/>
                  </a:outerShdw>
                </a:effectLst>
                <a:latin typeface="+mj-lt"/>
              </a:rPr>
              <a:t>of </a:t>
            </a:r>
            <a:r>
              <a:rPr lang="en-US" sz="5400" i="1" dirty="0">
                <a:solidFill>
                  <a:schemeClr val="accent2"/>
                </a:solidFill>
                <a:effectLst>
                  <a:outerShdw blurRad="38100" dist="38100" dir="2700000" algn="tl">
                    <a:srgbClr val="000000"/>
                  </a:outerShdw>
                </a:effectLst>
                <a:latin typeface="+mj-lt"/>
              </a:rPr>
              <a:t>transitions </a:t>
            </a:r>
            <a:r>
              <a:rPr lang="en-US" sz="5400" i="1" dirty="0" smtClean="0">
                <a:solidFill>
                  <a:schemeClr val="accent2"/>
                </a:solidFill>
                <a:effectLst>
                  <a:outerShdw blurRad="38100" dist="38100" dir="2700000" algn="tl">
                    <a:srgbClr val="000000"/>
                  </a:outerShdw>
                </a:effectLst>
                <a:latin typeface="+mj-lt"/>
              </a:rPr>
              <a:t>among elderly </a:t>
            </a:r>
            <a:r>
              <a:rPr lang="en-US" sz="5400" i="1" dirty="0">
                <a:solidFill>
                  <a:schemeClr val="accent2"/>
                </a:solidFill>
                <a:effectLst>
                  <a:outerShdw blurRad="38100" dist="38100" dir="2700000" algn="tl">
                    <a:srgbClr val="000000"/>
                  </a:outerShdw>
                </a:effectLst>
                <a:latin typeface="+mj-lt"/>
              </a:rPr>
              <a:t>long-term </a:t>
            </a:r>
            <a:r>
              <a:rPr lang="en-US" sz="5400" i="1" dirty="0" smtClean="0">
                <a:solidFill>
                  <a:schemeClr val="accent2"/>
                </a:solidFill>
                <a:effectLst>
                  <a:outerShdw blurRad="38100" dist="38100" dir="2700000" algn="tl">
                    <a:srgbClr val="000000"/>
                  </a:outerShdw>
                </a:effectLst>
                <a:latin typeface="+mj-lt"/>
              </a:rPr>
              <a:t>care recipients </a:t>
            </a:r>
            <a:r>
              <a:rPr lang="en-US" sz="5400" i="1" dirty="0">
                <a:solidFill>
                  <a:schemeClr val="accent2"/>
                </a:solidFill>
                <a:effectLst>
                  <a:outerShdw blurRad="38100" dist="38100" dir="2700000" algn="tl">
                    <a:srgbClr val="000000"/>
                  </a:outerShdw>
                </a:effectLst>
                <a:latin typeface="+mj-lt"/>
              </a:rPr>
              <a:t>over time? </a:t>
            </a:r>
          </a:p>
          <a:p>
            <a:pPr algn="ctr" eaLnBrk="0" hangingPunct="0">
              <a:spcBef>
                <a:spcPct val="20000"/>
              </a:spcBef>
              <a:buClr>
                <a:schemeClr val="hlink"/>
              </a:buClr>
              <a:buSzPct val="80000"/>
              <a:buFont typeface="Wingdings" pitchFamily="2" charset="2"/>
              <a:buNone/>
              <a:defRPr/>
            </a:pPr>
            <a:endParaRPr lang="en-US" sz="4000" b="1" i="1" dirty="0">
              <a:effectLst>
                <a:outerShdw blurRad="38100" dist="38100" dir="2700000" algn="tl">
                  <a:srgbClr val="000000"/>
                </a:outerShdw>
              </a:effectLst>
              <a:latin typeface="+mj-lt"/>
            </a:endParaRPr>
          </a:p>
          <a:p>
            <a:pPr algn="ctr" eaLnBrk="0" hangingPunct="0">
              <a:spcBef>
                <a:spcPct val="20000"/>
              </a:spcBef>
              <a:buClr>
                <a:schemeClr val="hlink"/>
              </a:buClr>
              <a:buSzPct val="80000"/>
              <a:defRPr/>
            </a:pPr>
            <a:r>
              <a:rPr lang="en-US" sz="2400" dirty="0">
                <a:solidFill>
                  <a:srgbClr val="002060"/>
                </a:solidFill>
                <a:latin typeface="+mj-lt"/>
              </a:rPr>
              <a:t>Funding:  </a:t>
            </a:r>
            <a:r>
              <a:rPr lang="en-US" sz="2400" dirty="0" smtClean="0">
                <a:solidFill>
                  <a:srgbClr val="002060"/>
                </a:solidFill>
                <a:latin typeface="+mj-lt"/>
              </a:rPr>
              <a:t>National </a:t>
            </a:r>
            <a:r>
              <a:rPr lang="en-US" sz="2400" dirty="0">
                <a:solidFill>
                  <a:srgbClr val="002060"/>
                </a:solidFill>
                <a:latin typeface="+mj-lt"/>
              </a:rPr>
              <a:t>Institute on Aging, National Institute of Nursing Research, R01AG025524, (2006-2011)</a:t>
            </a:r>
          </a:p>
          <a:p>
            <a:pPr eaLnBrk="0" hangingPunct="0">
              <a:spcBef>
                <a:spcPct val="20000"/>
              </a:spcBef>
              <a:buClr>
                <a:schemeClr val="hlink"/>
              </a:buClr>
              <a:buSzPct val="80000"/>
              <a:buFont typeface="Wingdings" pitchFamily="2" charset="2"/>
              <a:buNone/>
              <a:defRPr/>
            </a:pPr>
            <a:endParaRPr lang="en-US" sz="4000" b="1" i="1" dirty="0">
              <a:solidFill>
                <a:srgbClr val="336699"/>
              </a:solidFill>
              <a:effectLst>
                <a:outerShdw blurRad="38100" dist="38100" dir="2700000" algn="tl">
                  <a:srgbClr val="000000"/>
                </a:outerShdw>
              </a:effectLst>
              <a:latin typeface="+mj-lt"/>
            </a:endParaRPr>
          </a:p>
          <a:p>
            <a:pPr eaLnBrk="0" hangingPunct="0">
              <a:spcBef>
                <a:spcPct val="20000"/>
              </a:spcBef>
              <a:buClr>
                <a:schemeClr val="hlink"/>
              </a:buClr>
              <a:buSzPct val="80000"/>
              <a:buFont typeface="Wingdings" pitchFamily="2" charset="2"/>
              <a:buNone/>
              <a:defRPr/>
            </a:pPr>
            <a:endParaRPr lang="en-US" sz="2400" b="1" i="1" dirty="0">
              <a:solidFill>
                <a:srgbClr val="336699"/>
              </a:solidFill>
              <a:effectLst>
                <a:outerShdw blurRad="38100" dist="38100" dir="2700000" algn="tl">
                  <a:srgbClr val="000000"/>
                </a:outerShdw>
              </a:effectLst>
              <a:latin typeface="+mj-lt"/>
            </a:endParaRPr>
          </a:p>
          <a:p>
            <a:pPr eaLnBrk="0" hangingPunct="0">
              <a:spcBef>
                <a:spcPct val="20000"/>
              </a:spcBef>
              <a:buClr>
                <a:schemeClr val="hlink"/>
              </a:buClr>
              <a:buSzPct val="80000"/>
              <a:buFont typeface="Wingdings" pitchFamily="2" charset="2"/>
              <a:buChar char="Ø"/>
              <a:defRPr/>
            </a:pPr>
            <a:endParaRPr lang="en-US" sz="2400" b="1" i="1" dirty="0">
              <a:effectLst>
                <a:outerShdw blurRad="38100" dist="38100" dir="2700000" algn="tl">
                  <a:srgbClr val="000000"/>
                </a:outerShdw>
              </a:effectLst>
              <a:latin typeface="+mj-lt"/>
            </a:endParaRPr>
          </a:p>
          <a:p>
            <a:pPr eaLnBrk="0" hangingPunct="0">
              <a:spcBef>
                <a:spcPct val="20000"/>
              </a:spcBef>
              <a:buClr>
                <a:schemeClr val="hlink"/>
              </a:buClr>
              <a:buSzPct val="80000"/>
              <a:buFont typeface="Wingdings" pitchFamily="2" charset="2"/>
              <a:buNone/>
              <a:defRPr/>
            </a:pPr>
            <a:endParaRPr lang="en-US" sz="4000" b="1" i="1" dirty="0">
              <a:effectLst>
                <a:outerShdw blurRad="38100" dist="38100" dir="2700000" algn="tl">
                  <a:srgbClr val="000000"/>
                </a:outerShdw>
              </a:effectLst>
              <a:latin typeface="+mj-lt"/>
            </a:endParaRPr>
          </a:p>
          <a:p>
            <a:pPr eaLnBrk="0" hangingPunct="0">
              <a:spcBef>
                <a:spcPct val="20000"/>
              </a:spcBef>
              <a:buClr>
                <a:schemeClr val="hlink"/>
              </a:buClr>
              <a:buSzPct val="80000"/>
              <a:buFont typeface="Wingdings" pitchFamily="2" charset="2"/>
              <a:buNone/>
              <a:defRPr/>
            </a:pPr>
            <a:r>
              <a:rPr lang="en-US" sz="4000" b="1" i="1" dirty="0">
                <a:effectLst>
                  <a:outerShdw blurRad="38100" dist="38100" dir="2700000" algn="tl">
                    <a:srgbClr val="000000"/>
                  </a:outerShdw>
                </a:effectLst>
                <a:latin typeface="+mj-lt"/>
              </a:rPr>
              <a:t> </a:t>
            </a:r>
            <a:br>
              <a:rPr lang="en-US" sz="4000" b="1" i="1" dirty="0">
                <a:effectLst>
                  <a:outerShdw blurRad="38100" dist="38100" dir="2700000" algn="tl">
                    <a:srgbClr val="000000"/>
                  </a:outerShdw>
                </a:effectLst>
                <a:latin typeface="+mj-lt"/>
              </a:rPr>
            </a:br>
            <a:endParaRPr lang="en-US" sz="4000" b="1" i="1" dirty="0">
              <a:effectLst>
                <a:outerShdw blurRad="38100" dist="38100" dir="2700000" algn="tl">
                  <a:srgbClr val="000000"/>
                </a:outerShdw>
              </a:effectLst>
              <a:latin typeface="+mj-lt"/>
            </a:endParaRPr>
          </a:p>
        </p:txBody>
      </p:sp>
      <p:sp>
        <p:nvSpPr>
          <p:cNvPr id="7" name="Footer Placeholder 6"/>
          <p:cNvSpPr>
            <a:spLocks noGrp="1"/>
          </p:cNvSpPr>
          <p:nvPr>
            <p:ph type="ftr" sz="quarter" idx="11"/>
          </p:nvPr>
        </p:nvSpPr>
        <p:spPr/>
        <p:txBody>
          <a:bodyPr/>
          <a:lstStyle/>
          <a:p>
            <a:pPr>
              <a:defRPr/>
            </a:pPr>
            <a:r>
              <a:rPr lang="en-US" smtClean="0"/>
              <a:t>www.transitionalcare.info</a:t>
            </a:r>
            <a:endParaRPr lang="en-US"/>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6" name="Picture 4" descr="C:\Users\Lucinda\AppData\Local\Microsoft\Windows\Temporary Internet Files\Low\Content.IE5\VWNOJXS3\10_08_09_tt_TCM_230[1].JPG"/>
          <p:cNvPicPr>
            <a:picLocks noChangeAspect="1" noChangeArrowheads="1"/>
          </p:cNvPicPr>
          <p:nvPr/>
        </p:nvPicPr>
        <p:blipFill>
          <a:blip r:embed="rId2" cstate="print">
            <a:lum bright="70000" contrast="-70000"/>
          </a:blip>
          <a:srcRect/>
          <a:stretch>
            <a:fillRect/>
          </a:stretch>
        </p:blipFill>
        <p:spPr bwMode="auto">
          <a:xfrm>
            <a:off x="0" y="0"/>
            <a:ext cx="6400800" cy="4267200"/>
          </a:xfrm>
          <a:prstGeom prst="rect">
            <a:avLst/>
          </a:prstGeom>
          <a:noFill/>
        </p:spPr>
      </p:pic>
      <p:pic>
        <p:nvPicPr>
          <p:cNvPr id="11" name="Picture 2" descr="C:\Users\Lucinda\AppData\Local\Microsoft\Windows\Temporary Internet Files\Low\Content.IE5\WCIDYM2I\10_08_09_tt_TCM_193[1].JPG"/>
          <p:cNvPicPr>
            <a:picLocks noChangeAspect="1" noChangeArrowheads="1"/>
          </p:cNvPicPr>
          <p:nvPr/>
        </p:nvPicPr>
        <p:blipFill>
          <a:blip r:embed="rId3" cstate="print">
            <a:lum bright="70000" contrast="-70000"/>
          </a:blip>
          <a:srcRect/>
          <a:stretch>
            <a:fillRect/>
          </a:stretch>
        </p:blipFill>
        <p:spPr bwMode="auto">
          <a:xfrm>
            <a:off x="2732049" y="3352800"/>
            <a:ext cx="6411951" cy="3505200"/>
          </a:xfrm>
          <a:prstGeom prst="rect">
            <a:avLst/>
          </a:prstGeom>
          <a:noFill/>
        </p:spPr>
      </p:pic>
      <p:pic>
        <p:nvPicPr>
          <p:cNvPr id="136197" name="Picture 5" descr="C:\Users\Lucinda\AppData\Local\Microsoft\Windows\Temporary Internet Files\Low\Content.IE5\TI1VQ6BN\10_08_09_tt_TCM_280[1].JPG"/>
          <p:cNvPicPr>
            <a:picLocks noChangeAspect="1" noChangeArrowheads="1"/>
          </p:cNvPicPr>
          <p:nvPr/>
        </p:nvPicPr>
        <p:blipFill>
          <a:blip r:embed="rId4" cstate="print">
            <a:lum bright="70000" contrast="-70000"/>
          </a:blip>
          <a:srcRect/>
          <a:stretch>
            <a:fillRect/>
          </a:stretch>
        </p:blipFill>
        <p:spPr bwMode="auto">
          <a:xfrm>
            <a:off x="3657600" y="0"/>
            <a:ext cx="5486400" cy="3657600"/>
          </a:xfrm>
          <a:prstGeom prst="rect">
            <a:avLst/>
          </a:prstGeom>
          <a:noFill/>
        </p:spPr>
      </p:pic>
      <p:pic>
        <p:nvPicPr>
          <p:cNvPr id="14" name="Picture 3" descr="C:\Users\Lucinda\AppData\Local\Microsoft\Windows\Temporary Internet Files\Low\Content.IE5\6X31HA42\10_08_11_tt_TCM_1030[1].JPG"/>
          <p:cNvPicPr>
            <a:picLocks noChangeAspect="1" noChangeArrowheads="1"/>
          </p:cNvPicPr>
          <p:nvPr/>
        </p:nvPicPr>
        <p:blipFill>
          <a:blip r:embed="rId5" cstate="print">
            <a:lum bright="70000" contrast="-70000"/>
          </a:blip>
          <a:srcRect/>
          <a:stretch>
            <a:fillRect/>
          </a:stretch>
        </p:blipFill>
        <p:spPr bwMode="auto">
          <a:xfrm>
            <a:off x="0" y="3352800"/>
            <a:ext cx="5257800" cy="3505200"/>
          </a:xfrm>
          <a:prstGeom prst="rect">
            <a:avLst/>
          </a:prstGeom>
          <a:noFill/>
        </p:spPr>
      </p:pic>
      <p:sp>
        <p:nvSpPr>
          <p:cNvPr id="15" name="TextBox 14"/>
          <p:cNvSpPr txBox="1"/>
          <p:nvPr/>
        </p:nvSpPr>
        <p:spPr>
          <a:xfrm>
            <a:off x="838200" y="1447800"/>
            <a:ext cx="7924800" cy="4339650"/>
          </a:xfrm>
          <a:prstGeom prst="rect">
            <a:avLst/>
          </a:prstGeom>
          <a:noFill/>
        </p:spPr>
        <p:txBody>
          <a:bodyPr wrap="square" rtlCol="0">
            <a:spAutoFit/>
          </a:bodyPr>
          <a:lstStyle/>
          <a:p>
            <a:pPr algn="ctr"/>
            <a:r>
              <a:rPr lang="en-US" sz="6000" i="1" dirty="0" smtClean="0">
                <a:solidFill>
                  <a:srgbClr val="C00000"/>
                </a:solidFill>
                <a:effectLst>
                  <a:outerShdw blurRad="38100" dist="38100" dir="2700000" algn="tl">
                    <a:srgbClr val="000000">
                      <a:alpha val="43137"/>
                    </a:srgbClr>
                  </a:outerShdw>
                </a:effectLst>
                <a:latin typeface="+mj-lt"/>
              </a:rPr>
              <a:t>Does the TCM add value to the Patient Centered Medical Home?</a:t>
            </a:r>
          </a:p>
          <a:p>
            <a:pPr algn="ctr"/>
            <a:endParaRPr lang="en-US" sz="2400" i="1" dirty="0" smtClean="0">
              <a:solidFill>
                <a:srgbClr val="C00000"/>
              </a:solidFill>
              <a:effectLst>
                <a:outerShdw blurRad="38100" dist="38100" dir="2700000" algn="tl">
                  <a:srgbClr val="000000">
                    <a:alpha val="43137"/>
                  </a:srgbClr>
                </a:outerShdw>
              </a:effectLst>
              <a:latin typeface="+mj-lt"/>
            </a:endParaRPr>
          </a:p>
          <a:p>
            <a:pPr algn="ctr"/>
            <a:endParaRPr lang="en-US" sz="2400" i="1" dirty="0" smtClean="0">
              <a:solidFill>
                <a:srgbClr val="C00000"/>
              </a:solidFill>
              <a:effectLst>
                <a:outerShdw blurRad="38100" dist="38100" dir="2700000" algn="tl">
                  <a:srgbClr val="000000">
                    <a:alpha val="43137"/>
                  </a:srgbClr>
                </a:outerShdw>
              </a:effectLst>
              <a:latin typeface="+mj-lt"/>
            </a:endParaRPr>
          </a:p>
          <a:p>
            <a:pPr algn="ctr"/>
            <a:r>
              <a:rPr lang="en-US" sz="2400" dirty="0" smtClean="0">
                <a:solidFill>
                  <a:srgbClr val="002060"/>
                </a:solidFill>
                <a:latin typeface="+mj-lt"/>
              </a:rPr>
              <a:t>Funding:  Gordon and Betty Moore Foundation, Rita and Alex Hillman Foundation and the Jonas Center for Excellence</a:t>
            </a:r>
            <a:endParaRPr lang="en-US" sz="6000" i="1" dirty="0">
              <a:solidFill>
                <a:srgbClr val="C00000"/>
              </a:solidFill>
              <a:latin typeface="+mj-lt"/>
            </a:endParaRPr>
          </a:p>
        </p:txBody>
      </p:sp>
      <p:sp>
        <p:nvSpPr>
          <p:cNvPr id="7" name="Footer Placeholder 6"/>
          <p:cNvSpPr>
            <a:spLocks noGrp="1"/>
          </p:cNvSpPr>
          <p:nvPr>
            <p:ph type="ftr" sz="quarter" idx="11"/>
          </p:nvPr>
        </p:nvSpPr>
        <p:spPr/>
        <p:txBody>
          <a:bodyPr/>
          <a:lstStyle/>
          <a:p>
            <a:pPr>
              <a:defRPr/>
            </a:pPr>
            <a:r>
              <a:rPr lang="en-US" smtClean="0"/>
              <a:t>www.transitionalcare.info</a:t>
            </a:r>
            <a:endParaRPr lang="en-US"/>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3000"/>
          </a:xfrm>
        </p:spPr>
        <p:txBody>
          <a:bodyPr/>
          <a:lstStyle/>
          <a:p>
            <a:pPr algn="ctr"/>
            <a:r>
              <a:rPr lang="en-US" sz="4800" b="1" dirty="0" smtClean="0">
                <a:solidFill>
                  <a:schemeClr val="tx1"/>
                </a:solidFill>
              </a:rPr>
              <a:t>The TCM…</a:t>
            </a:r>
            <a:endParaRPr lang="en-US" sz="4800" b="1" dirty="0">
              <a:solidFill>
                <a:schemeClr val="tx1"/>
              </a:solidFill>
            </a:endParaRPr>
          </a:p>
        </p:txBody>
      </p:sp>
      <p:sp>
        <p:nvSpPr>
          <p:cNvPr id="4" name="Content Placeholder 3"/>
          <p:cNvSpPr>
            <a:spLocks noGrp="1"/>
          </p:cNvSpPr>
          <p:nvPr>
            <p:ph idx="1"/>
          </p:nvPr>
        </p:nvSpPr>
        <p:spPr>
          <a:xfrm>
            <a:off x="304800" y="1600200"/>
            <a:ext cx="8610600" cy="4876800"/>
          </a:xfrm>
        </p:spPr>
        <p:txBody>
          <a:bodyPr/>
          <a:lstStyle/>
          <a:p>
            <a:pPr>
              <a:buSzPct val="100000"/>
              <a:buFont typeface="Wingdings" pitchFamily="2" charset="2"/>
              <a:buChar char="§"/>
            </a:pPr>
            <a:r>
              <a:rPr lang="en-US" sz="3800" dirty="0" smtClean="0"/>
              <a:t>Focuses on transitions of high-risk cognitively intact and impaired older adults across multiple settings</a:t>
            </a:r>
          </a:p>
          <a:p>
            <a:pPr>
              <a:buSzPct val="100000"/>
              <a:buFont typeface="Wingdings" pitchFamily="2" charset="2"/>
              <a:buChar char="§"/>
            </a:pPr>
            <a:r>
              <a:rPr lang="en-US" sz="3800" dirty="0" smtClean="0"/>
              <a:t>Has been successfully translated into practice</a:t>
            </a:r>
          </a:p>
          <a:p>
            <a:pPr>
              <a:buSzPct val="100000"/>
              <a:buFont typeface="Wingdings" pitchFamily="2" charset="2"/>
              <a:buChar char="§"/>
            </a:pPr>
            <a:r>
              <a:rPr lang="en-US" sz="3800" dirty="0" smtClean="0"/>
              <a:t>Has been recognized by the Coalition for Evidence-Based Policy as an innovation meeting “top-tier” evidence standards</a:t>
            </a:r>
            <a:endParaRPr lang="en-US" sz="3800" dirty="0"/>
          </a:p>
        </p:txBody>
      </p:sp>
      <p:sp>
        <p:nvSpPr>
          <p:cNvPr id="5" name="Footer Placeholder 4"/>
          <p:cNvSpPr>
            <a:spLocks noGrp="1"/>
          </p:cNvSpPr>
          <p:nvPr>
            <p:ph type="ftr" sz="quarter" idx="11"/>
          </p:nvPr>
        </p:nvSpPr>
        <p:spPr>
          <a:xfrm>
            <a:off x="3722687" y="6492875"/>
            <a:ext cx="5421313" cy="365125"/>
          </a:xfrm>
        </p:spPr>
        <p:txBody>
          <a:bodyPr/>
          <a:lstStyle/>
          <a:p>
            <a:pPr>
              <a:defRPr/>
            </a:pPr>
            <a:r>
              <a:rPr lang="en-US" dirty="0" smtClean="0"/>
              <a:t>www.transitionalcare.info</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4" name="Rectangle 2"/>
          <p:cNvSpPr>
            <a:spLocks noGrp="1" noChangeArrowheads="1"/>
          </p:cNvSpPr>
          <p:nvPr>
            <p:ph type="title" idx="4294967295"/>
          </p:nvPr>
        </p:nvSpPr>
        <p:spPr>
          <a:xfrm>
            <a:off x="0" y="0"/>
            <a:ext cx="9144000" cy="1066800"/>
          </a:xfrm>
        </p:spPr>
        <p:txBody>
          <a:bodyPr lIns="92075" tIns="46038" rIns="92075" bIns="46038" anchor="b"/>
          <a:lstStyle/>
          <a:p>
            <a:pPr algn="ctr" eaLnBrk="1" hangingPunct="1">
              <a:defRPr/>
            </a:pPr>
            <a:r>
              <a:rPr lang="en-US" b="1" dirty="0" smtClean="0">
                <a:solidFill>
                  <a:schemeClr val="tx1"/>
                </a:solidFill>
                <a:cs typeface="Arial" charset="0"/>
              </a:rPr>
              <a:t>Implementation Progress   </a:t>
            </a:r>
          </a:p>
        </p:txBody>
      </p:sp>
      <p:sp>
        <p:nvSpPr>
          <p:cNvPr id="950275" name="Rectangle 3"/>
          <p:cNvSpPr>
            <a:spLocks noGrp="1" noChangeArrowheads="1"/>
          </p:cNvSpPr>
          <p:nvPr>
            <p:ph type="body" idx="4294967295"/>
          </p:nvPr>
        </p:nvSpPr>
        <p:spPr>
          <a:xfrm>
            <a:off x="304800" y="1600200"/>
            <a:ext cx="8534400" cy="5257800"/>
          </a:xfrm>
        </p:spPr>
        <p:txBody>
          <a:bodyPr lIns="92075" tIns="46038" rIns="92075" bIns="46038"/>
          <a:lstStyle/>
          <a:p>
            <a:pPr eaLnBrk="1" hangingPunct="1">
              <a:spcBef>
                <a:spcPts val="1200"/>
              </a:spcBef>
              <a:buSzPct val="100000"/>
              <a:buFont typeface="Wingdings" pitchFamily="2" charset="2"/>
              <a:buChar char="§"/>
              <a:defRPr/>
            </a:pPr>
            <a:r>
              <a:rPr lang="en-US" sz="3600" i="1" dirty="0" smtClean="0">
                <a:solidFill>
                  <a:srgbClr val="F7F0DE"/>
                </a:solidFill>
                <a:effectLst>
                  <a:outerShdw blurRad="38100" dist="38100" dir="2700000" algn="tl">
                    <a:srgbClr val="000000"/>
                  </a:outerShdw>
                </a:effectLst>
                <a:cs typeface="Arial" charset="0"/>
              </a:rPr>
              <a:t>Aetna</a:t>
            </a:r>
            <a:r>
              <a:rPr lang="en-US" sz="3600" dirty="0" smtClean="0">
                <a:solidFill>
                  <a:srgbClr val="F7F0DE"/>
                </a:solidFill>
                <a:cs typeface="Arial" charset="0"/>
              </a:rPr>
              <a:t> </a:t>
            </a:r>
            <a:r>
              <a:rPr lang="en-US" sz="3600" dirty="0" smtClean="0">
                <a:cs typeface="Arial" charset="0"/>
              </a:rPr>
              <a:t>– expansion  of TCM proposed as part of Aetna’s Strategic Plan</a:t>
            </a:r>
          </a:p>
          <a:p>
            <a:pPr eaLnBrk="1" hangingPunct="1">
              <a:spcBef>
                <a:spcPts val="1200"/>
              </a:spcBef>
              <a:buSzPct val="100000"/>
              <a:buFont typeface="Wingdings" pitchFamily="2" charset="2"/>
              <a:buChar char="§"/>
              <a:defRPr/>
            </a:pPr>
            <a:r>
              <a:rPr lang="en-US" sz="3600" i="1" dirty="0" smtClean="0">
                <a:solidFill>
                  <a:srgbClr val="F7F0DE"/>
                </a:solidFill>
                <a:effectLst>
                  <a:outerShdw blurRad="38100" dist="38100" dir="2700000" algn="tl">
                    <a:srgbClr val="000000"/>
                  </a:outerShdw>
                </a:effectLst>
                <a:cs typeface="Arial" charset="0"/>
              </a:rPr>
              <a:t>University of Pennsylvania Health System</a:t>
            </a:r>
            <a:r>
              <a:rPr lang="en-US" sz="3600" dirty="0" smtClean="0">
                <a:solidFill>
                  <a:srgbClr val="F7F0DE"/>
                </a:solidFill>
                <a:cs typeface="Arial" charset="0"/>
              </a:rPr>
              <a:t> </a:t>
            </a:r>
            <a:r>
              <a:rPr lang="en-US" sz="3600" dirty="0" smtClean="0">
                <a:cs typeface="Arial" charset="0"/>
              </a:rPr>
              <a:t>– adopted TCM (Aetna and Blue Cross reimbursing)</a:t>
            </a:r>
          </a:p>
          <a:p>
            <a:pPr eaLnBrk="1" hangingPunct="1">
              <a:spcBef>
                <a:spcPts val="1200"/>
              </a:spcBef>
              <a:buSzPct val="100000"/>
              <a:buFont typeface="Wingdings" pitchFamily="2" charset="2"/>
              <a:buChar char="§"/>
              <a:defRPr/>
            </a:pPr>
            <a:r>
              <a:rPr lang="en-US" sz="3600" i="1" dirty="0" smtClean="0">
                <a:solidFill>
                  <a:schemeClr val="bg1"/>
                </a:solidFill>
                <a:effectLst>
                  <a:outerShdw blurRad="38100" dist="38100" dir="2700000" algn="tl">
                    <a:srgbClr val="000000">
                      <a:alpha val="43137"/>
                    </a:srgbClr>
                  </a:outerShdw>
                </a:effectLst>
                <a:cs typeface="Arial" charset="0"/>
              </a:rPr>
              <a:t>Other health care systems adapting</a:t>
            </a:r>
          </a:p>
          <a:p>
            <a:pPr eaLnBrk="1" hangingPunct="1">
              <a:spcBef>
                <a:spcPts val="1200"/>
              </a:spcBef>
              <a:buSzPct val="100000"/>
              <a:buFont typeface="Wingdings" pitchFamily="2" charset="2"/>
              <a:buChar char="§"/>
              <a:defRPr/>
            </a:pPr>
            <a:r>
              <a:rPr lang="en-US" sz="3600" i="1" dirty="0" smtClean="0">
                <a:solidFill>
                  <a:schemeClr val="bg1"/>
                </a:solidFill>
                <a:effectLst>
                  <a:outerShdw blurRad="38100" dist="38100" dir="2700000" algn="tl">
                    <a:srgbClr val="000000">
                      <a:alpha val="43137"/>
                    </a:srgbClr>
                  </a:outerShdw>
                </a:effectLst>
                <a:cs typeface="Arial" charset="0"/>
              </a:rPr>
              <a:t>Experience informing implementation of ACA provisions</a:t>
            </a:r>
            <a:endParaRPr lang="en-US" sz="3600" dirty="0" smtClean="0">
              <a:solidFill>
                <a:schemeClr val="bg1"/>
              </a:solidFill>
              <a:effectLst>
                <a:outerShdw blurRad="38100" dist="38100" dir="2700000" algn="tl">
                  <a:srgbClr val="000000">
                    <a:alpha val="43137"/>
                  </a:srgbClr>
                </a:outerShdw>
              </a:effectLst>
              <a:cs typeface="Arial" charset="0"/>
            </a:endParaRPr>
          </a:p>
        </p:txBody>
      </p:sp>
      <p:sp>
        <p:nvSpPr>
          <p:cNvPr id="4" name="Footer Placeholder 3"/>
          <p:cNvSpPr>
            <a:spLocks noGrp="1"/>
          </p:cNvSpPr>
          <p:nvPr>
            <p:ph type="ftr" sz="quarter" idx="11"/>
          </p:nvPr>
        </p:nvSpPr>
        <p:spPr>
          <a:xfrm>
            <a:off x="3722687" y="6492875"/>
            <a:ext cx="5421313" cy="365125"/>
          </a:xfrm>
        </p:spPr>
        <p:txBody>
          <a:bodyPr/>
          <a:lstStyle/>
          <a:p>
            <a:pPr>
              <a:defRPr/>
            </a:pPr>
            <a:r>
              <a:rPr lang="en-US" dirty="0" smtClean="0"/>
              <a:t>www.transitionalcare.info</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Grp="1" noChangeArrowheads="1"/>
          </p:cNvSpPr>
          <p:nvPr>
            <p:ph type="title" idx="4294967295"/>
          </p:nvPr>
        </p:nvSpPr>
        <p:spPr>
          <a:xfrm>
            <a:off x="0" y="0"/>
            <a:ext cx="9144000" cy="1219200"/>
          </a:xfrm>
        </p:spPr>
        <p:txBody>
          <a:bodyPr anchorCtr="1"/>
          <a:lstStyle/>
          <a:p>
            <a:pPr eaLnBrk="1" hangingPunct="1">
              <a:defRPr/>
            </a:pPr>
            <a:r>
              <a:rPr lang="en-US" b="1" dirty="0" smtClean="0">
                <a:solidFill>
                  <a:schemeClr val="tx1"/>
                </a:solidFill>
                <a:cs typeface="Arial" charset="0"/>
              </a:rPr>
              <a:t>The Case for Transitional Care</a:t>
            </a:r>
          </a:p>
        </p:txBody>
      </p:sp>
      <p:sp>
        <p:nvSpPr>
          <p:cNvPr id="20482" name="Rectangle 3"/>
          <p:cNvSpPr>
            <a:spLocks noGrp="1" noChangeArrowheads="1"/>
          </p:cNvSpPr>
          <p:nvPr>
            <p:ph type="body" idx="4294967295"/>
          </p:nvPr>
        </p:nvSpPr>
        <p:spPr>
          <a:xfrm>
            <a:off x="457200" y="1828800"/>
            <a:ext cx="8458200" cy="4876800"/>
          </a:xfrm>
        </p:spPr>
        <p:txBody>
          <a:bodyPr/>
          <a:lstStyle/>
          <a:p>
            <a:pPr eaLnBrk="1" hangingPunct="1">
              <a:spcBef>
                <a:spcPct val="40000"/>
              </a:spcBef>
              <a:buSzPct val="90000"/>
              <a:buFont typeface="Wingdings" pitchFamily="2" charset="2"/>
              <a:buChar char="§"/>
            </a:pPr>
            <a:r>
              <a:rPr lang="en-US" sz="4000" dirty="0" smtClean="0"/>
              <a:t>High rates of medical errors </a:t>
            </a:r>
          </a:p>
          <a:p>
            <a:pPr eaLnBrk="1" hangingPunct="1">
              <a:spcBef>
                <a:spcPct val="40000"/>
              </a:spcBef>
              <a:buSzPct val="90000"/>
              <a:buFont typeface="Wingdings" pitchFamily="2" charset="2"/>
              <a:buChar char="§"/>
            </a:pPr>
            <a:r>
              <a:rPr lang="en-US" sz="4000" dirty="0" smtClean="0"/>
              <a:t>Serious unmet needs</a:t>
            </a:r>
          </a:p>
          <a:p>
            <a:pPr eaLnBrk="1" hangingPunct="1">
              <a:spcBef>
                <a:spcPct val="40000"/>
              </a:spcBef>
              <a:buSzPct val="90000"/>
              <a:buFont typeface="Wingdings" pitchFamily="2" charset="2"/>
              <a:buChar char="§"/>
            </a:pPr>
            <a:r>
              <a:rPr lang="en-US" sz="4000" dirty="0" smtClean="0"/>
              <a:t>Poor satisfaction with care</a:t>
            </a:r>
          </a:p>
          <a:p>
            <a:pPr eaLnBrk="1" hangingPunct="1">
              <a:spcBef>
                <a:spcPct val="40000"/>
              </a:spcBef>
              <a:buSzPct val="90000"/>
              <a:buFont typeface="Wingdings" pitchFamily="2" charset="2"/>
              <a:buChar char="§"/>
            </a:pPr>
            <a:r>
              <a:rPr lang="en-US" sz="4000" dirty="0" smtClean="0"/>
              <a:t>High rates of preventable readmissions</a:t>
            </a:r>
          </a:p>
          <a:p>
            <a:pPr eaLnBrk="1" hangingPunct="1">
              <a:spcBef>
                <a:spcPct val="40000"/>
              </a:spcBef>
              <a:buSzPct val="90000"/>
              <a:buFont typeface="Wingdings" pitchFamily="2" charset="2"/>
              <a:buChar char="§"/>
            </a:pPr>
            <a:r>
              <a:rPr lang="en-US" sz="4000" dirty="0" smtClean="0"/>
              <a:t>Tremendous human and cost burden</a:t>
            </a:r>
          </a:p>
        </p:txBody>
      </p:sp>
      <p:sp>
        <p:nvSpPr>
          <p:cNvPr id="4" name="Footer Placeholder 3"/>
          <p:cNvSpPr>
            <a:spLocks noGrp="1"/>
          </p:cNvSpPr>
          <p:nvPr>
            <p:ph type="ftr" sz="quarter" idx="11"/>
          </p:nvPr>
        </p:nvSpPr>
        <p:spPr>
          <a:xfrm>
            <a:off x="3722687" y="6492875"/>
            <a:ext cx="5421313" cy="365125"/>
          </a:xfrm>
        </p:spPr>
        <p:txBody>
          <a:bodyPr/>
          <a:lstStyle/>
          <a:p>
            <a:pPr>
              <a:defRPr/>
            </a:pPr>
            <a:r>
              <a:rPr lang="en-US" dirty="0" smtClean="0"/>
              <a:t>www.transitionalcare.info</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pPr algn="ctr"/>
            <a:r>
              <a:rPr lang="en-US" sz="4800" b="1" dirty="0" smtClean="0">
                <a:solidFill>
                  <a:schemeClr val="tx1"/>
                </a:solidFill>
              </a:rPr>
              <a:t>Key Lessons</a:t>
            </a:r>
            <a:endParaRPr lang="en-US" sz="4800" b="1" dirty="0">
              <a:solidFill>
                <a:schemeClr val="tx1"/>
              </a:solidFill>
            </a:endParaRPr>
          </a:p>
        </p:txBody>
      </p:sp>
      <p:sp>
        <p:nvSpPr>
          <p:cNvPr id="3" name="Content Placeholder 2"/>
          <p:cNvSpPr>
            <a:spLocks noGrp="1"/>
          </p:cNvSpPr>
          <p:nvPr>
            <p:ph sz="quarter" idx="1"/>
          </p:nvPr>
        </p:nvSpPr>
        <p:spPr>
          <a:xfrm>
            <a:off x="228600" y="1600200"/>
            <a:ext cx="8686800" cy="5257800"/>
          </a:xfrm>
        </p:spPr>
        <p:txBody>
          <a:bodyPr/>
          <a:lstStyle/>
          <a:p>
            <a:pPr>
              <a:buSzPct val="100000"/>
              <a:buFont typeface="Wingdings" pitchFamily="2" charset="2"/>
              <a:buChar char="§"/>
            </a:pPr>
            <a:r>
              <a:rPr lang="en-US" sz="3600" dirty="0" smtClean="0"/>
              <a:t>Solving complex problems will require multidimensional solutions</a:t>
            </a:r>
          </a:p>
          <a:p>
            <a:pPr>
              <a:buSzPct val="100000"/>
              <a:buFont typeface="Wingdings" pitchFamily="2" charset="2"/>
              <a:buChar char="§"/>
            </a:pPr>
            <a:r>
              <a:rPr lang="en-US" sz="3600" dirty="0" smtClean="0"/>
              <a:t>Evidence is necessary but not sufficient</a:t>
            </a:r>
          </a:p>
          <a:p>
            <a:pPr>
              <a:buSzPct val="100000"/>
              <a:buFont typeface="Wingdings" pitchFamily="2" charset="2"/>
              <a:buChar char="§"/>
            </a:pPr>
            <a:r>
              <a:rPr lang="en-US" sz="3600" dirty="0" smtClean="0"/>
              <a:t>Change is needed in structures, care processes, and health professionals’ roles and relationships to each other and people they serve </a:t>
            </a:r>
          </a:p>
          <a:p>
            <a:pPr>
              <a:buSzPct val="100000"/>
              <a:buFont typeface="Wingdings" pitchFamily="2" charset="2"/>
              <a:buChar char="§"/>
            </a:pPr>
            <a:r>
              <a:rPr lang="en-US" sz="3600" dirty="0" smtClean="0"/>
              <a:t>Overcoming inertia requires substantial force</a:t>
            </a:r>
            <a:endParaRPr lang="en-US" sz="3600" dirty="0"/>
          </a:p>
        </p:txBody>
      </p:sp>
      <p:sp>
        <p:nvSpPr>
          <p:cNvPr id="4" name="Footer Placeholder 3"/>
          <p:cNvSpPr>
            <a:spLocks noGrp="1"/>
          </p:cNvSpPr>
          <p:nvPr>
            <p:ph type="ftr" sz="quarter" idx="11"/>
          </p:nvPr>
        </p:nvSpPr>
        <p:spPr>
          <a:xfrm>
            <a:off x="3722687" y="6492875"/>
            <a:ext cx="5421313" cy="365125"/>
          </a:xfrm>
        </p:spPr>
        <p:txBody>
          <a:bodyPr/>
          <a:lstStyle/>
          <a:p>
            <a:pPr>
              <a:defRPr/>
            </a:pPr>
            <a:r>
              <a:rPr lang="en-US" smtClean="0"/>
              <a:t>www.transitionalcare.info</a:t>
            </a:r>
            <a:endParaRPr lang="en-US"/>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lstStyle/>
          <a:p>
            <a:pPr algn="ctr"/>
            <a:r>
              <a:rPr lang="en-US" sz="4000" b="1" dirty="0" smtClean="0">
                <a:solidFill>
                  <a:schemeClr val="tx1"/>
                </a:solidFill>
              </a:rPr>
              <a:t>  </a:t>
            </a:r>
            <a:r>
              <a:rPr lang="en-US" sz="4000" b="1" spc="50" dirty="0" smtClean="0">
                <a:ln w="13500">
                  <a:solidFill>
                    <a:schemeClr val="accent1">
                      <a:shade val="2500"/>
                      <a:alpha val="6500"/>
                    </a:schemeClr>
                  </a:solidFill>
                  <a:prstDash val="solid"/>
                </a:ln>
                <a:solidFill>
                  <a:schemeClr val="tx1"/>
                </a:solidFill>
                <a:effectLst>
                  <a:outerShdw blurRad="38100" dist="38100" dir="2700000" algn="tl">
                    <a:srgbClr val="000000">
                      <a:alpha val="43137"/>
                    </a:srgbClr>
                  </a:outerShdw>
                </a:effectLst>
              </a:rPr>
              <a:t>Transformational Drivers </a:t>
            </a:r>
            <a:br>
              <a:rPr lang="en-US" sz="4000" b="1" spc="50" dirty="0" smtClean="0">
                <a:ln w="13500">
                  <a:solidFill>
                    <a:schemeClr val="accent1">
                      <a:shade val="2500"/>
                      <a:alpha val="6500"/>
                    </a:schemeClr>
                  </a:solidFill>
                  <a:prstDash val="solid"/>
                </a:ln>
                <a:solidFill>
                  <a:schemeClr val="tx1"/>
                </a:solidFill>
                <a:effectLst>
                  <a:outerShdw blurRad="38100" dist="38100" dir="2700000" algn="tl">
                    <a:srgbClr val="000000">
                      <a:alpha val="43137"/>
                    </a:srgbClr>
                  </a:outerShdw>
                </a:effectLst>
              </a:rPr>
            </a:br>
            <a:r>
              <a:rPr lang="en-US" sz="4000" b="1" spc="50" dirty="0" smtClean="0">
                <a:ln w="13500">
                  <a:solidFill>
                    <a:schemeClr val="accent1">
                      <a:shade val="2500"/>
                      <a:alpha val="6500"/>
                    </a:schemeClr>
                  </a:solidFill>
                  <a:prstDash val="solid"/>
                </a:ln>
                <a:solidFill>
                  <a:schemeClr val="tx1"/>
                </a:solidFill>
                <a:effectLst>
                  <a:outerShdw blurRad="38100" dist="38100" dir="2700000" algn="tl">
                    <a:srgbClr val="000000">
                      <a:alpha val="43137"/>
                    </a:srgbClr>
                  </a:outerShdw>
                </a:effectLst>
              </a:rPr>
              <a:t>At National Level</a:t>
            </a:r>
            <a:endParaRPr lang="en-US" sz="4000" b="1" spc="50" dirty="0">
              <a:ln w="13500">
                <a:solidFill>
                  <a:schemeClr val="accent1">
                    <a:shade val="2500"/>
                    <a:alpha val="6500"/>
                  </a:schemeClr>
                </a:solidFill>
                <a:prstDash val="solid"/>
              </a:ln>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228600" y="1676400"/>
            <a:ext cx="8686800" cy="5029200"/>
          </a:xfrm>
        </p:spPr>
        <p:txBody>
          <a:bodyPr/>
          <a:lstStyle/>
          <a:p>
            <a:pPr>
              <a:spcBef>
                <a:spcPts val="0"/>
              </a:spcBef>
              <a:buSzPct val="100000"/>
              <a:buFont typeface="Wingdings" pitchFamily="2" charset="2"/>
              <a:buChar char="§"/>
            </a:pPr>
            <a:r>
              <a:rPr lang="en-US" sz="3400" dirty="0" smtClean="0"/>
              <a:t>National goals, endorsed measures and public reporting platforms that focus on transitions</a:t>
            </a:r>
          </a:p>
          <a:p>
            <a:pPr>
              <a:spcBef>
                <a:spcPts val="0"/>
              </a:spcBef>
              <a:buSzPct val="100000"/>
              <a:buFont typeface="Wingdings" pitchFamily="2" charset="2"/>
              <a:buChar char="§"/>
            </a:pPr>
            <a:r>
              <a:rPr lang="en-US" sz="3400" dirty="0" smtClean="0"/>
              <a:t>Large scale pilots of evidence-based TC</a:t>
            </a:r>
          </a:p>
          <a:p>
            <a:pPr>
              <a:spcBef>
                <a:spcPts val="0"/>
              </a:spcBef>
              <a:buSzPct val="100000"/>
              <a:buFont typeface="Wingdings" pitchFamily="2" charset="2"/>
              <a:buChar char="§"/>
            </a:pPr>
            <a:r>
              <a:rPr lang="en-US" sz="3400" dirty="0" smtClean="0"/>
              <a:t>Stretch performance targets with more generous rewards for higher performance</a:t>
            </a:r>
          </a:p>
          <a:p>
            <a:pPr>
              <a:spcBef>
                <a:spcPts val="0"/>
              </a:spcBef>
              <a:buSzPct val="100000"/>
              <a:buFont typeface="Wingdings" pitchFamily="2" charset="2"/>
              <a:buChar char="§"/>
            </a:pPr>
            <a:r>
              <a:rPr lang="en-US" sz="3400" dirty="0" smtClean="0"/>
              <a:t>Distribution of rewards across providers/health care professionals involved</a:t>
            </a:r>
          </a:p>
          <a:p>
            <a:pPr>
              <a:spcBef>
                <a:spcPts val="0"/>
              </a:spcBef>
              <a:buSzPct val="100000"/>
              <a:buFont typeface="Wingdings" pitchFamily="2" charset="2"/>
              <a:buChar char="§"/>
            </a:pPr>
            <a:r>
              <a:rPr lang="en-US" sz="3400" dirty="0" smtClean="0"/>
              <a:t>Enhanced preparation of current/emerging work force</a:t>
            </a:r>
          </a:p>
        </p:txBody>
      </p:sp>
      <p:sp>
        <p:nvSpPr>
          <p:cNvPr id="4" name="Footer Placeholder 3"/>
          <p:cNvSpPr>
            <a:spLocks noGrp="1"/>
          </p:cNvSpPr>
          <p:nvPr>
            <p:ph type="ftr" sz="quarter" idx="11"/>
          </p:nvPr>
        </p:nvSpPr>
        <p:spPr>
          <a:xfrm>
            <a:off x="3722687" y="6492875"/>
            <a:ext cx="5421313" cy="365125"/>
          </a:xfrm>
        </p:spPr>
        <p:txBody>
          <a:bodyPr/>
          <a:lstStyle/>
          <a:p>
            <a:pPr>
              <a:defRPr/>
            </a:pPr>
            <a:r>
              <a:rPr lang="en-US" dirty="0" smtClean="0"/>
              <a:t>www.transitionalcare.info</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2" name="Rectangle 2"/>
          <p:cNvSpPr>
            <a:spLocks noGrp="1" noChangeArrowheads="1"/>
          </p:cNvSpPr>
          <p:nvPr>
            <p:ph type="title" idx="4294967295"/>
          </p:nvPr>
        </p:nvSpPr>
        <p:spPr>
          <a:xfrm>
            <a:off x="0" y="0"/>
            <a:ext cx="9144000" cy="1219200"/>
          </a:xfrm>
        </p:spPr>
        <p:txBody>
          <a:bodyPr anchorCtr="1"/>
          <a:lstStyle/>
          <a:p>
            <a:pPr algn="ctr" eaLnBrk="1" hangingPunct="1">
              <a:defRPr/>
            </a:pPr>
            <a:r>
              <a:rPr lang="en-US" sz="4000" b="1" dirty="0" smtClean="0">
                <a:solidFill>
                  <a:schemeClr val="tx1"/>
                </a:solidFill>
              </a:rPr>
              <a:t>Transformational Drivers </a:t>
            </a:r>
            <a:br>
              <a:rPr lang="en-US" sz="4000" b="1" dirty="0" smtClean="0">
                <a:solidFill>
                  <a:schemeClr val="tx1"/>
                </a:solidFill>
              </a:rPr>
            </a:br>
            <a:r>
              <a:rPr lang="en-US" sz="4000" b="1" dirty="0" smtClean="0">
                <a:solidFill>
                  <a:schemeClr val="tx1"/>
                </a:solidFill>
              </a:rPr>
              <a:t>At Local Level</a:t>
            </a:r>
          </a:p>
        </p:txBody>
      </p:sp>
      <p:sp>
        <p:nvSpPr>
          <p:cNvPr id="1172483" name="Rectangle 3"/>
          <p:cNvSpPr>
            <a:spLocks noGrp="1" noChangeArrowheads="1"/>
          </p:cNvSpPr>
          <p:nvPr>
            <p:ph type="body" idx="4294967295"/>
          </p:nvPr>
        </p:nvSpPr>
        <p:spPr>
          <a:xfrm>
            <a:off x="304800" y="1600200"/>
            <a:ext cx="8686800" cy="5105400"/>
          </a:xfrm>
        </p:spPr>
        <p:txBody>
          <a:bodyPr/>
          <a:lstStyle/>
          <a:p>
            <a:pPr marL="274320" indent="-274320" eaLnBrk="1" hangingPunct="1">
              <a:spcBef>
                <a:spcPts val="0"/>
              </a:spcBef>
              <a:buSzPct val="100000"/>
              <a:buFont typeface="Wingdings" pitchFamily="2" charset="2"/>
              <a:buChar char="§"/>
              <a:defRPr/>
            </a:pPr>
            <a:r>
              <a:rPr lang="en-US" sz="3400" dirty="0" smtClean="0"/>
              <a:t>Strong champions</a:t>
            </a:r>
          </a:p>
          <a:p>
            <a:pPr marL="274320" indent="-274320" eaLnBrk="1" hangingPunct="1">
              <a:spcBef>
                <a:spcPts val="0"/>
              </a:spcBef>
              <a:buSzPct val="100000"/>
              <a:buFont typeface="Wingdings" pitchFamily="2" charset="2"/>
              <a:buChar char="§"/>
              <a:defRPr/>
            </a:pPr>
            <a:r>
              <a:rPr lang="en-US" sz="3400" dirty="0" smtClean="0"/>
              <a:t>Provider awareness of what works and does not work</a:t>
            </a:r>
          </a:p>
          <a:p>
            <a:pPr marL="274320" indent="-274320" eaLnBrk="1" hangingPunct="1">
              <a:spcBef>
                <a:spcPts val="0"/>
              </a:spcBef>
              <a:buSzPct val="100000"/>
              <a:buFont typeface="Wingdings" pitchFamily="2" charset="2"/>
              <a:buChar char="§"/>
              <a:defRPr/>
            </a:pPr>
            <a:r>
              <a:rPr lang="en-US" sz="3400" dirty="0" smtClean="0"/>
              <a:t>Clearly defined, aligned and actionable goals</a:t>
            </a:r>
          </a:p>
          <a:p>
            <a:pPr marL="274320" indent="-274320" eaLnBrk="1" hangingPunct="1">
              <a:spcBef>
                <a:spcPts val="0"/>
              </a:spcBef>
              <a:buSzPct val="100000"/>
              <a:buFont typeface="Wingdings" pitchFamily="2" charset="2"/>
              <a:buChar char="§"/>
              <a:defRPr/>
            </a:pPr>
            <a:r>
              <a:rPr lang="en-US" sz="3400" dirty="0" smtClean="0"/>
              <a:t>Organizational commitment (C-Suite and front line)</a:t>
            </a:r>
          </a:p>
          <a:p>
            <a:pPr marL="274320" indent="-274320" eaLnBrk="1" hangingPunct="1">
              <a:spcBef>
                <a:spcPts val="0"/>
              </a:spcBef>
              <a:buSzPct val="100000"/>
              <a:buFont typeface="Wingdings" pitchFamily="2" charset="2"/>
              <a:buChar char="§"/>
              <a:defRPr/>
            </a:pPr>
            <a:r>
              <a:rPr lang="en-US" sz="3400" dirty="0" smtClean="0"/>
              <a:t>Upfront + ongoing investment in care teams</a:t>
            </a:r>
          </a:p>
          <a:p>
            <a:pPr marL="274320" indent="-274320" eaLnBrk="1" hangingPunct="1">
              <a:spcBef>
                <a:spcPts val="0"/>
              </a:spcBef>
              <a:buSzPct val="100000"/>
              <a:buFont typeface="Wingdings" pitchFamily="2" charset="2"/>
              <a:buChar char="§"/>
              <a:defRPr/>
            </a:pPr>
            <a:r>
              <a:rPr lang="en-US" sz="3400" dirty="0" smtClean="0"/>
              <a:t>Shared accountability for higher value </a:t>
            </a:r>
            <a:endParaRPr lang="en-US" sz="3400" b="1" dirty="0" smtClean="0">
              <a:effectLst>
                <a:outerShdw blurRad="38100" dist="38100" dir="2700000" algn="tl">
                  <a:srgbClr val="000000"/>
                </a:outerShdw>
              </a:effectLst>
            </a:endParaRPr>
          </a:p>
        </p:txBody>
      </p:sp>
      <p:sp>
        <p:nvSpPr>
          <p:cNvPr id="4" name="Footer Placeholder 3"/>
          <p:cNvSpPr>
            <a:spLocks noGrp="1"/>
          </p:cNvSpPr>
          <p:nvPr>
            <p:ph type="ftr" sz="quarter" idx="11"/>
          </p:nvPr>
        </p:nvSpPr>
        <p:spPr>
          <a:xfrm>
            <a:off x="3722687" y="6492875"/>
            <a:ext cx="5421313" cy="365125"/>
          </a:xfrm>
        </p:spPr>
        <p:txBody>
          <a:bodyPr/>
          <a:lstStyle/>
          <a:p>
            <a:pPr>
              <a:defRPr/>
            </a:pPr>
            <a:r>
              <a:rPr lang="en-US" dirty="0" smtClean="0"/>
              <a:t>www.transitionalcare.info</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2" descr="wash post"/>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r>
              <a:rPr lang="en-US" smtClean="0"/>
              <a:t>www.transitionalcare.info</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p:cNvSpPr>
          <p:nvPr>
            <p:ph type="title"/>
          </p:nvPr>
        </p:nvSpPr>
        <p:spPr>
          <a:xfrm>
            <a:off x="0" y="0"/>
            <a:ext cx="9144000" cy="1219200"/>
          </a:xfrm>
        </p:spPr>
        <p:txBody>
          <a:bodyPr/>
          <a:lstStyle/>
          <a:p>
            <a:pPr algn="ctr">
              <a:defRPr/>
            </a:pPr>
            <a:r>
              <a:rPr lang="en-US" sz="4000" b="1" dirty="0" smtClean="0">
                <a:solidFill>
                  <a:schemeClr val="tx1"/>
                </a:solidFill>
              </a:rPr>
              <a:t>Major Affordable Care Act Provisions</a:t>
            </a:r>
          </a:p>
        </p:txBody>
      </p:sp>
      <p:sp>
        <p:nvSpPr>
          <p:cNvPr id="105475" name="Rectangle 3"/>
          <p:cNvSpPr>
            <a:spLocks noGrp="1"/>
          </p:cNvSpPr>
          <p:nvPr>
            <p:ph type="body" idx="1"/>
          </p:nvPr>
        </p:nvSpPr>
        <p:spPr>
          <a:xfrm>
            <a:off x="304800" y="1676400"/>
            <a:ext cx="8839200" cy="5181600"/>
          </a:xfrm>
        </p:spPr>
        <p:txBody>
          <a:bodyPr/>
          <a:lstStyle/>
          <a:p>
            <a:pPr>
              <a:spcBef>
                <a:spcPts val="900"/>
              </a:spcBef>
              <a:buSzPct val="100000"/>
              <a:buFont typeface="Wingdings" pitchFamily="2" charset="2"/>
              <a:buChar char="§"/>
              <a:defRPr/>
            </a:pPr>
            <a:r>
              <a:rPr lang="en-US" sz="3600" dirty="0" smtClean="0"/>
              <a:t>Center for Medicare and Medicaid Innovation</a:t>
            </a:r>
          </a:p>
          <a:p>
            <a:pPr>
              <a:spcBef>
                <a:spcPts val="900"/>
              </a:spcBef>
              <a:buSzPct val="100000"/>
              <a:buFont typeface="Wingdings" pitchFamily="2" charset="2"/>
              <a:buChar char="§"/>
              <a:defRPr/>
            </a:pPr>
            <a:r>
              <a:rPr lang="en-US" sz="3600" dirty="0" smtClean="0"/>
              <a:t>Community-Based Care Transitions Program</a:t>
            </a:r>
          </a:p>
          <a:p>
            <a:pPr>
              <a:spcBef>
                <a:spcPts val="900"/>
              </a:spcBef>
              <a:buSzPct val="100000"/>
              <a:buFont typeface="Wingdings" pitchFamily="2" charset="2"/>
              <a:buChar char="§"/>
              <a:defRPr/>
            </a:pPr>
            <a:r>
              <a:rPr lang="en-US" sz="3600" dirty="0" smtClean="0"/>
              <a:t>Patient Centered Medical Homes</a:t>
            </a:r>
          </a:p>
          <a:p>
            <a:pPr>
              <a:spcBef>
                <a:spcPts val="900"/>
              </a:spcBef>
              <a:buSzPct val="100000"/>
              <a:buFont typeface="Wingdings" pitchFamily="2" charset="2"/>
              <a:buChar char="§"/>
              <a:defRPr/>
            </a:pPr>
            <a:r>
              <a:rPr lang="en-US" sz="3600" dirty="0" smtClean="0"/>
              <a:t>Shared Savings Program (ACOs)</a:t>
            </a:r>
          </a:p>
          <a:p>
            <a:pPr>
              <a:spcBef>
                <a:spcPts val="900"/>
              </a:spcBef>
              <a:buSzPct val="100000"/>
              <a:buFont typeface="Wingdings" pitchFamily="2" charset="2"/>
              <a:buChar char="§"/>
              <a:defRPr/>
            </a:pPr>
            <a:r>
              <a:rPr lang="en-US" sz="3600" dirty="0" smtClean="0"/>
              <a:t>Federal Coordinated Health Care Office</a:t>
            </a:r>
          </a:p>
          <a:p>
            <a:pPr>
              <a:spcBef>
                <a:spcPts val="900"/>
              </a:spcBef>
              <a:buSzPct val="100000"/>
              <a:buFont typeface="Wingdings" pitchFamily="2" charset="2"/>
              <a:buChar char="§"/>
              <a:defRPr/>
            </a:pPr>
            <a:r>
              <a:rPr lang="en-US" sz="3600" dirty="0" smtClean="0"/>
              <a:t>Payment Innovation (Bundled Payments)</a:t>
            </a:r>
          </a:p>
        </p:txBody>
      </p:sp>
      <p:sp>
        <p:nvSpPr>
          <p:cNvPr id="4" name="Footer Placeholder 3"/>
          <p:cNvSpPr>
            <a:spLocks noGrp="1"/>
          </p:cNvSpPr>
          <p:nvPr>
            <p:ph type="ftr" sz="quarter" idx="11"/>
          </p:nvPr>
        </p:nvSpPr>
        <p:spPr>
          <a:xfrm>
            <a:off x="3722687" y="6492875"/>
            <a:ext cx="5421313" cy="365125"/>
          </a:xfrm>
        </p:spPr>
        <p:txBody>
          <a:bodyPr/>
          <a:lstStyle/>
          <a:p>
            <a:pPr>
              <a:defRPr/>
            </a:pPr>
            <a:r>
              <a:rPr lang="en-US" dirty="0" smtClean="0"/>
              <a:t>www.transitionalcare.info</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13" name="AutoShape 25"/>
          <p:cNvSpPr>
            <a:spLocks noChangeShapeType="1"/>
          </p:cNvSpPr>
          <p:nvPr/>
        </p:nvSpPr>
        <p:spPr bwMode="auto">
          <a:xfrm>
            <a:off x="1143000" y="3886200"/>
            <a:ext cx="5181600" cy="609600"/>
          </a:xfrm>
          <a:prstGeom prst="straightConnector1">
            <a:avLst/>
          </a:prstGeom>
          <a:ln w="28575">
            <a:headEnd/>
            <a:tailEnd type="triangle" w="med" len="med"/>
          </a:ln>
          <a:effectLst>
            <a:glow rad="63500">
              <a:schemeClr val="accent1">
                <a:satMod val="175000"/>
                <a:alpha val="40000"/>
              </a:schemeClr>
            </a:glow>
            <a:outerShdw blurRad="38100" dist="30000" dir="5400000" rotWithShape="0">
              <a:srgbClr val="000000">
                <a:alpha val="45000"/>
              </a:srgbClr>
            </a:outerShdw>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sp>
        <p:nvSpPr>
          <p:cNvPr id="89115" name="AutoShape 27"/>
          <p:cNvSpPr>
            <a:spLocks noChangeShapeType="1"/>
          </p:cNvSpPr>
          <p:nvPr/>
        </p:nvSpPr>
        <p:spPr bwMode="auto">
          <a:xfrm flipV="1">
            <a:off x="1143000" y="2438400"/>
            <a:ext cx="5181600" cy="685800"/>
          </a:xfrm>
          <a:prstGeom prst="straightConnector1">
            <a:avLst/>
          </a:prstGeom>
          <a:ln w="28575">
            <a:headEnd/>
            <a:tailEnd type="triangle" w="med" len="med"/>
          </a:ln>
          <a:effectLst>
            <a:glow rad="63500">
              <a:schemeClr val="accent1">
                <a:satMod val="175000"/>
                <a:alpha val="40000"/>
              </a:schemeClr>
            </a:glow>
            <a:outerShdw blurRad="38100" dist="30000" dir="5400000" rotWithShape="0">
              <a:srgbClr val="000000">
                <a:alpha val="45000"/>
              </a:srgbClr>
            </a:outerShdw>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sp>
        <p:nvSpPr>
          <p:cNvPr id="89114" name="AutoShape 26"/>
          <p:cNvSpPr>
            <a:spLocks noChangeShapeType="1"/>
          </p:cNvSpPr>
          <p:nvPr/>
        </p:nvSpPr>
        <p:spPr bwMode="auto">
          <a:xfrm>
            <a:off x="1295400" y="3505200"/>
            <a:ext cx="5105400" cy="76200"/>
          </a:xfrm>
          <a:prstGeom prst="straightConnector1">
            <a:avLst/>
          </a:prstGeom>
          <a:ln w="28575">
            <a:headEnd/>
            <a:tailEnd type="triangle" w="med" len="med"/>
          </a:ln>
          <a:effectLst>
            <a:glow rad="63500">
              <a:schemeClr val="accent1">
                <a:satMod val="175000"/>
                <a:alpha val="40000"/>
              </a:schemeClr>
            </a:glow>
            <a:outerShdw blurRad="38100" dist="30000" dir="5400000" rotWithShape="0">
              <a:srgbClr val="000000">
                <a:alpha val="45000"/>
              </a:srgbClr>
            </a:outerShdw>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0" y="0"/>
            <a:ext cx="9144000" cy="1219200"/>
          </a:xfrm>
        </p:spPr>
        <p:txBody>
          <a:bodyPr>
            <a:noAutofit/>
          </a:bodyPr>
          <a:lstStyle/>
          <a:p>
            <a:pPr algn="ctr" eaLnBrk="1" fontAlgn="auto" hangingPunct="1">
              <a:spcAft>
                <a:spcPts val="0"/>
              </a:spcAft>
              <a:defRPr/>
            </a:pPr>
            <a:r>
              <a:rPr lang="en-US" b="1" dirty="0" smtClean="0">
                <a:solidFill>
                  <a:schemeClr val="tx1"/>
                </a:solidFill>
              </a:rPr>
              <a:t>Context:  Acute Care Episode</a:t>
            </a:r>
            <a:endParaRPr lang="en-US" b="1" dirty="0">
              <a:solidFill>
                <a:schemeClr val="tx1"/>
              </a:solidFill>
            </a:endParaRPr>
          </a:p>
        </p:txBody>
      </p:sp>
      <p:sp>
        <p:nvSpPr>
          <p:cNvPr id="5" name="Text Box 4"/>
          <p:cNvSpPr txBox="1">
            <a:spLocks noChangeArrowheads="1"/>
          </p:cNvSpPr>
          <p:nvPr/>
        </p:nvSpPr>
        <p:spPr bwMode="auto">
          <a:xfrm>
            <a:off x="228600" y="5562600"/>
            <a:ext cx="8686800" cy="1077218"/>
          </a:xfrm>
          <a:prstGeom prst="rect">
            <a:avLst/>
          </a:prstGeom>
          <a:noFill/>
          <a:ln w="9525" algn="ctr">
            <a:noFill/>
            <a:miter lim="800000"/>
            <a:headEnd/>
            <a:tailEnd/>
          </a:ln>
        </p:spPr>
        <p:txBody>
          <a:bodyPr wrap="square">
            <a:spAutoFit/>
          </a:bodyPr>
          <a:lstStyle/>
          <a:p>
            <a:pPr fontAlgn="auto">
              <a:spcBef>
                <a:spcPts val="0"/>
              </a:spcBef>
              <a:spcAft>
                <a:spcPts val="0"/>
              </a:spcAft>
              <a:defRPr/>
            </a:pPr>
            <a:r>
              <a:rPr lang="en-US" sz="1600" dirty="0" smtClean="0">
                <a:effectLst>
                  <a:outerShdw blurRad="38100" dist="38100" dir="2700000" algn="tl">
                    <a:srgbClr val="000000">
                      <a:alpha val="43137"/>
                    </a:srgbClr>
                  </a:outerShdw>
                </a:effectLst>
                <a:latin typeface="Arial Narrow" pitchFamily="34" charset="0"/>
              </a:rPr>
              <a:t>Adapted from the National Quality Forum (NQF) steering committee on Measurement Framework: Evaluating Efficiency Across Patient-Focused Episodes of Care. </a:t>
            </a:r>
            <a:r>
              <a:rPr lang="en-US" sz="1600" dirty="0" smtClean="0">
                <a:latin typeface="Arial Narrow" pitchFamily="34" charset="0"/>
              </a:rPr>
              <a:t>The committee’s report presents the NQF-endorsed measurement framework for assessing efficiency, and ultimately value, associated with the care over the course of an episode of illness and sets forth a vision to guide ongoing and future efforts.</a:t>
            </a:r>
            <a:endParaRPr lang="en-US" sz="1600" dirty="0">
              <a:effectLst>
                <a:outerShdw blurRad="38100" dist="38100" dir="2700000" algn="tl">
                  <a:srgbClr val="000000">
                    <a:alpha val="43137"/>
                  </a:srgbClr>
                </a:outerShdw>
              </a:effectLst>
              <a:latin typeface="Arial Narrow" pitchFamily="34" charset="0"/>
            </a:endParaRPr>
          </a:p>
        </p:txBody>
      </p:sp>
      <p:sp>
        <p:nvSpPr>
          <p:cNvPr id="89123" name="Oval 35"/>
          <p:cNvSpPr>
            <a:spLocks noChangeArrowheads="1"/>
          </p:cNvSpPr>
          <p:nvPr/>
        </p:nvSpPr>
        <p:spPr bwMode="auto">
          <a:xfrm>
            <a:off x="228600" y="2057400"/>
            <a:ext cx="1752600" cy="2819400"/>
          </a:xfrm>
          <a:prstGeom prst="ellipse">
            <a:avLst/>
          </a:prstGeom>
          <a:solidFill>
            <a:srgbClr val="CCC0D9">
              <a:alpha val="5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122" name="Oval 34"/>
          <p:cNvSpPr>
            <a:spLocks noChangeArrowheads="1"/>
          </p:cNvSpPr>
          <p:nvPr/>
        </p:nvSpPr>
        <p:spPr bwMode="auto">
          <a:xfrm>
            <a:off x="1828801" y="2286000"/>
            <a:ext cx="1523999" cy="2362200"/>
          </a:xfrm>
          <a:prstGeom prst="ellipse">
            <a:avLst/>
          </a:prstGeom>
          <a:solidFill>
            <a:srgbClr val="D6E3BC">
              <a:alpha val="5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121" name="Oval 33"/>
          <p:cNvSpPr>
            <a:spLocks noChangeArrowheads="1"/>
          </p:cNvSpPr>
          <p:nvPr/>
        </p:nvSpPr>
        <p:spPr bwMode="auto">
          <a:xfrm>
            <a:off x="3124200" y="2286000"/>
            <a:ext cx="1447799" cy="2286000"/>
          </a:xfrm>
          <a:prstGeom prst="ellipse">
            <a:avLst/>
          </a:prstGeom>
          <a:solidFill>
            <a:srgbClr val="B6DDE8">
              <a:alpha val="5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120" name="Oval 32"/>
          <p:cNvSpPr>
            <a:spLocks noChangeArrowheads="1"/>
          </p:cNvSpPr>
          <p:nvPr/>
        </p:nvSpPr>
        <p:spPr bwMode="auto">
          <a:xfrm>
            <a:off x="4419600" y="2286000"/>
            <a:ext cx="1371600" cy="2286000"/>
          </a:xfrm>
          <a:prstGeom prst="ellipse">
            <a:avLst/>
          </a:prstGeom>
          <a:solidFill>
            <a:schemeClr val="accent2">
              <a:lumMod val="20000"/>
              <a:lumOff val="80000"/>
              <a:alpha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125" name="Text Box 37"/>
          <p:cNvSpPr txBox="1">
            <a:spLocks noChangeArrowheads="1"/>
          </p:cNvSpPr>
          <p:nvPr/>
        </p:nvSpPr>
        <p:spPr bwMode="auto">
          <a:xfrm>
            <a:off x="6400800" y="1905000"/>
            <a:ext cx="2590800" cy="1066800"/>
          </a:xfrm>
          <a:prstGeom prst="rect">
            <a:avLst/>
          </a:prstGeom>
          <a:solidFill>
            <a:srgbClr val="DDD8C2"/>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80808"/>
                </a:solidFill>
                <a:effectLst/>
                <a:latin typeface="Arial" pitchFamily="34" charset="0"/>
                <a:ea typeface="Calibri" pitchFamily="34" charset="0"/>
                <a:cs typeface="Arial" pitchFamily="34" charset="0"/>
              </a:rPr>
              <a:t>Trajectory 1 (T1)</a:t>
            </a:r>
            <a:endParaRPr kumimoji="0" lang="en-US" sz="1600" b="0" i="0" u="none" strike="noStrike" cap="none" normalizeH="0" baseline="0" dirty="0" smtClean="0">
              <a:ln>
                <a:noFill/>
              </a:ln>
              <a:solidFill>
                <a:srgbClr val="080808"/>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2">
                    <a:lumMod val="10000"/>
                  </a:schemeClr>
                </a:solidFill>
                <a:effectLst/>
                <a:latin typeface="Arial" pitchFamily="34" charset="0"/>
                <a:ea typeface="Calibri" pitchFamily="34" charset="0"/>
                <a:cs typeface="Arial" pitchFamily="34" charset="0"/>
              </a:rPr>
              <a:t>Relatively healthy adult with onset of new chronic illness</a:t>
            </a:r>
            <a:endParaRPr kumimoji="0" lang="en-US" sz="1600" b="0" i="0" u="none" strike="noStrike" cap="none" normalizeH="0" baseline="0" dirty="0" smtClean="0">
              <a:ln>
                <a:noFill/>
              </a:ln>
              <a:solidFill>
                <a:schemeClr val="bg2">
                  <a:lumMod val="10000"/>
                </a:schemeClr>
              </a:solidFill>
              <a:effectLst/>
              <a:latin typeface="Arial" pitchFamily="34" charset="0"/>
            </a:endParaRPr>
          </a:p>
        </p:txBody>
      </p:sp>
      <p:sp>
        <p:nvSpPr>
          <p:cNvPr id="89112" name="Text Box 24"/>
          <p:cNvSpPr txBox="1">
            <a:spLocks noChangeArrowheads="1"/>
          </p:cNvSpPr>
          <p:nvPr/>
        </p:nvSpPr>
        <p:spPr bwMode="auto">
          <a:xfrm>
            <a:off x="6400800" y="3200400"/>
            <a:ext cx="2590800" cy="762000"/>
          </a:xfrm>
          <a:prstGeom prst="rect">
            <a:avLst/>
          </a:prstGeom>
          <a:solidFill>
            <a:srgbClr val="DDD8C2"/>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80808"/>
                </a:solidFill>
                <a:effectLst/>
                <a:latin typeface="Arial" pitchFamily="34" charset="0"/>
                <a:ea typeface="Calibri" pitchFamily="34" charset="0"/>
                <a:cs typeface="Arial" pitchFamily="34" charset="0"/>
              </a:rPr>
              <a:t>Trajectory 2 (T2)</a:t>
            </a:r>
            <a:endParaRPr kumimoji="0" lang="en-US" sz="1600" b="0" i="0" u="none" strike="noStrike" cap="none" normalizeH="0" baseline="0" dirty="0" smtClean="0">
              <a:ln>
                <a:noFill/>
              </a:ln>
              <a:solidFill>
                <a:srgbClr val="080808"/>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2">
                    <a:lumMod val="10000"/>
                  </a:schemeClr>
                </a:solidFill>
                <a:effectLst/>
                <a:latin typeface="Arial" pitchFamily="34" charset="0"/>
                <a:ea typeface="Calibri" pitchFamily="34" charset="0"/>
                <a:cs typeface="Arial" pitchFamily="34" charset="0"/>
              </a:rPr>
              <a:t>Adult with multiple chronic conditions</a:t>
            </a:r>
            <a:endParaRPr kumimoji="0" lang="en-US" sz="1600" b="0" i="0" u="none" strike="noStrike" cap="none" normalizeH="0" baseline="0" dirty="0" smtClean="0">
              <a:ln>
                <a:noFill/>
              </a:ln>
              <a:solidFill>
                <a:schemeClr val="bg2">
                  <a:lumMod val="10000"/>
                </a:schemeClr>
              </a:solidFill>
              <a:effectLst/>
              <a:latin typeface="Arial" pitchFamily="34" charset="0"/>
            </a:endParaRPr>
          </a:p>
        </p:txBody>
      </p:sp>
      <p:sp>
        <p:nvSpPr>
          <p:cNvPr id="89124" name="Text Box 36"/>
          <p:cNvSpPr txBox="1">
            <a:spLocks noChangeArrowheads="1"/>
          </p:cNvSpPr>
          <p:nvPr/>
        </p:nvSpPr>
        <p:spPr bwMode="auto">
          <a:xfrm>
            <a:off x="6400800" y="4191000"/>
            <a:ext cx="2590800" cy="609600"/>
          </a:xfrm>
          <a:prstGeom prst="rect">
            <a:avLst/>
          </a:prstGeom>
          <a:solidFill>
            <a:srgbClr val="DDD8C2"/>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80808"/>
                </a:solidFill>
                <a:effectLst/>
                <a:latin typeface="Arial" pitchFamily="34" charset="0"/>
                <a:ea typeface="Calibri" pitchFamily="34" charset="0"/>
                <a:cs typeface="Arial" pitchFamily="34" charset="0"/>
              </a:rPr>
              <a:t>Trajectory 3 (T3)</a:t>
            </a:r>
            <a:endParaRPr kumimoji="0" lang="en-US" sz="1600" b="0" i="0" u="none" strike="noStrike" cap="none" normalizeH="0" baseline="0" dirty="0" smtClean="0">
              <a:ln>
                <a:noFill/>
              </a:ln>
              <a:solidFill>
                <a:srgbClr val="080808"/>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2">
                    <a:lumMod val="10000"/>
                  </a:schemeClr>
                </a:solidFill>
                <a:effectLst/>
                <a:latin typeface="Arial" pitchFamily="34" charset="0"/>
                <a:ea typeface="Calibri" pitchFamily="34" charset="0"/>
                <a:cs typeface="Arial" pitchFamily="34" charset="0"/>
              </a:rPr>
              <a:t>Adults at end of life</a:t>
            </a:r>
            <a:endParaRPr kumimoji="0" lang="en-US" sz="1600" b="0" i="0" u="none" strike="noStrike" cap="none" normalizeH="0" baseline="0" dirty="0" smtClean="0">
              <a:ln>
                <a:noFill/>
              </a:ln>
              <a:solidFill>
                <a:schemeClr val="bg2">
                  <a:lumMod val="10000"/>
                </a:schemeClr>
              </a:solidFill>
              <a:effectLst/>
              <a:latin typeface="Arial" pitchFamily="34" charset="0"/>
            </a:endParaRPr>
          </a:p>
        </p:txBody>
      </p:sp>
      <p:sp>
        <p:nvSpPr>
          <p:cNvPr id="89119" name="Text Box 31"/>
          <p:cNvSpPr txBox="1">
            <a:spLocks noChangeArrowheads="1"/>
          </p:cNvSpPr>
          <p:nvPr/>
        </p:nvSpPr>
        <p:spPr bwMode="auto">
          <a:xfrm>
            <a:off x="381000" y="3101546"/>
            <a:ext cx="1371600" cy="12418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Population</a:t>
            </a:r>
            <a:endParaRPr kumimoji="0" lang="en-US" sz="19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At Risk</a:t>
            </a:r>
            <a:endParaRPr kumimoji="0" lang="en-US" sz="19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ndParaRPr>
          </a:p>
        </p:txBody>
      </p:sp>
      <p:sp>
        <p:nvSpPr>
          <p:cNvPr id="89118" name="Text Box 30"/>
          <p:cNvSpPr txBox="1">
            <a:spLocks noChangeArrowheads="1"/>
          </p:cNvSpPr>
          <p:nvPr/>
        </p:nvSpPr>
        <p:spPr bwMode="auto">
          <a:xfrm>
            <a:off x="1981200" y="3124200"/>
            <a:ext cx="1151066" cy="12418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Acute Phase</a:t>
            </a:r>
            <a:endParaRPr kumimoji="0" lang="en-US" sz="19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ndParaRPr>
          </a:p>
        </p:txBody>
      </p:sp>
      <p:sp>
        <p:nvSpPr>
          <p:cNvPr id="89117" name="Text Box 29"/>
          <p:cNvSpPr txBox="1">
            <a:spLocks noChangeArrowheads="1"/>
          </p:cNvSpPr>
          <p:nvPr/>
        </p:nvSpPr>
        <p:spPr bwMode="auto">
          <a:xfrm>
            <a:off x="3047539" y="2971800"/>
            <a:ext cx="1676861"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Post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Acute/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Rehab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Phase</a:t>
            </a:r>
            <a:endParaRPr kumimoji="0" lang="en-US" sz="19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ndParaRPr>
          </a:p>
        </p:txBody>
      </p:sp>
      <p:sp>
        <p:nvSpPr>
          <p:cNvPr id="89116" name="Text Box 28"/>
          <p:cNvSpPr txBox="1">
            <a:spLocks noChangeArrowheads="1"/>
          </p:cNvSpPr>
          <p:nvPr/>
        </p:nvSpPr>
        <p:spPr bwMode="auto">
          <a:xfrm>
            <a:off x="4419600" y="3200400"/>
            <a:ext cx="1406858" cy="12418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Secondary Prevention</a:t>
            </a:r>
            <a:endParaRPr kumimoji="0" lang="en-US" sz="190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ndParaRPr>
          </a:p>
        </p:txBody>
      </p:sp>
      <p:sp>
        <p:nvSpPr>
          <p:cNvPr id="89126" name="Rectangle 3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 name="Footer Placeholder 18"/>
          <p:cNvSpPr>
            <a:spLocks noGrp="1"/>
          </p:cNvSpPr>
          <p:nvPr>
            <p:ph type="ftr" sz="quarter" idx="11"/>
          </p:nvPr>
        </p:nvSpPr>
        <p:spPr>
          <a:xfrm>
            <a:off x="3722687" y="6492875"/>
            <a:ext cx="5421313" cy="365125"/>
          </a:xfrm>
        </p:spPr>
        <p:txBody>
          <a:bodyPr/>
          <a:lstStyle/>
          <a:p>
            <a:pPr>
              <a:defRPr/>
            </a:pPr>
            <a:r>
              <a:rPr lang="en-US" dirty="0" smtClean="0"/>
              <a:t>www.transitionalcare.info</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lgn="ctr"/>
            <a:r>
              <a:rPr lang="en-US" b="1" dirty="0" smtClean="0">
                <a:solidFill>
                  <a:schemeClr val="tx1"/>
                </a:solidFill>
              </a:rPr>
              <a:t>Published Evidence </a:t>
            </a:r>
            <a:endParaRPr lang="en-US" b="1" dirty="0">
              <a:solidFill>
                <a:schemeClr val="tx1"/>
              </a:solidFill>
            </a:endParaRPr>
          </a:p>
        </p:txBody>
      </p:sp>
      <p:sp>
        <p:nvSpPr>
          <p:cNvPr id="3" name="Content Placeholder 2"/>
          <p:cNvSpPr>
            <a:spLocks noGrp="1"/>
          </p:cNvSpPr>
          <p:nvPr>
            <p:ph idx="1"/>
          </p:nvPr>
        </p:nvSpPr>
        <p:spPr>
          <a:xfrm>
            <a:off x="228600" y="1524000"/>
            <a:ext cx="8915400" cy="4876800"/>
          </a:xfrm>
        </p:spPr>
        <p:txBody>
          <a:bodyPr/>
          <a:lstStyle/>
          <a:p>
            <a:pPr>
              <a:spcBef>
                <a:spcPts val="0"/>
              </a:spcBef>
              <a:buSzPct val="100000"/>
              <a:buFont typeface="Wingdings" pitchFamily="2" charset="2"/>
              <a:buChar char="§"/>
            </a:pPr>
            <a:r>
              <a:rPr lang="en-US" sz="3400" dirty="0" smtClean="0"/>
              <a:t>21 RCTs of diverse “hospital to home” innovations targeting primarily chronically ill older adults </a:t>
            </a:r>
          </a:p>
          <a:p>
            <a:pPr>
              <a:spcBef>
                <a:spcPts val="0"/>
              </a:spcBef>
              <a:buSzPct val="100000"/>
              <a:buFont typeface="Wingdings" pitchFamily="2" charset="2"/>
              <a:buChar char="§"/>
            </a:pPr>
            <a:r>
              <a:rPr lang="en-US" sz="3400" dirty="0" smtClean="0"/>
              <a:t>9/21, + impact on at least one measure of rehospitalization plus other health outcomes</a:t>
            </a:r>
          </a:p>
          <a:p>
            <a:pPr>
              <a:spcBef>
                <a:spcPts val="0"/>
              </a:spcBef>
              <a:buSzPct val="100000"/>
              <a:buFont typeface="Wingdings" pitchFamily="2" charset="2"/>
              <a:buChar char="§"/>
            </a:pPr>
            <a:r>
              <a:rPr lang="en-US" sz="3400" dirty="0" smtClean="0"/>
              <a:t>Effective interventions</a:t>
            </a:r>
          </a:p>
          <a:p>
            <a:pPr lvl="1">
              <a:spcBef>
                <a:spcPts val="0"/>
              </a:spcBef>
              <a:buSzPct val="100000"/>
              <a:buFont typeface="Arial" pitchFamily="34" charset="0"/>
              <a:buChar char="•"/>
            </a:pPr>
            <a:r>
              <a:rPr lang="en-US" sz="2800" dirty="0" smtClean="0"/>
              <a:t>Multidimensional and span settings</a:t>
            </a:r>
          </a:p>
          <a:p>
            <a:pPr lvl="1">
              <a:spcBef>
                <a:spcPts val="0"/>
              </a:spcBef>
              <a:buSzPct val="100000"/>
              <a:buFont typeface="Arial" pitchFamily="34" charset="0"/>
              <a:buChar char="•"/>
            </a:pPr>
            <a:r>
              <a:rPr lang="en-US" sz="2800" dirty="0" smtClean="0"/>
              <a:t>Use inter-professional teams with primarily nurses, as “hubs”</a:t>
            </a:r>
          </a:p>
        </p:txBody>
      </p:sp>
      <p:sp>
        <p:nvSpPr>
          <p:cNvPr id="4" name="Rectangle 1"/>
          <p:cNvSpPr>
            <a:spLocks noChangeArrowheads="1"/>
          </p:cNvSpPr>
          <p:nvPr/>
        </p:nvSpPr>
        <p:spPr bwMode="auto">
          <a:xfrm>
            <a:off x="152400" y="6096000"/>
            <a:ext cx="8839200" cy="584775"/>
          </a:xfrm>
          <a:prstGeom prst="rect">
            <a:avLst/>
          </a:prstGeom>
          <a:noFill/>
          <a:ln w="9525">
            <a:noFill/>
            <a:miter lim="800000"/>
            <a:headEnd/>
            <a:tailEnd/>
          </a:ln>
          <a:effectLst/>
        </p:spPr>
        <p:txBody>
          <a:bodyPr vert="horz" wrap="square" lIns="228528"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strike="noStrike" cap="none" normalizeH="0" baseline="0" dirty="0" smtClean="0">
                <a:ln>
                  <a:noFill/>
                </a:ln>
                <a:solidFill>
                  <a:schemeClr val="accent1"/>
                </a:solidFill>
                <a:effectLst/>
                <a:latin typeface="+mn-lt"/>
                <a:ea typeface="Calibri" pitchFamily="34" charset="0"/>
                <a:cs typeface="Times New Roman" pitchFamily="18" charset="0"/>
              </a:rPr>
              <a:t>Naylor MD, Aiken </a:t>
            </a:r>
            <a:r>
              <a:rPr kumimoji="0" lang="en-US" sz="1600" b="0" i="0" u="none" strike="noStrike" cap="none" normalizeH="0" baseline="0" dirty="0" smtClean="0">
                <a:ln>
                  <a:noFill/>
                </a:ln>
                <a:solidFill>
                  <a:schemeClr val="accent1"/>
                </a:solidFill>
                <a:effectLst/>
                <a:latin typeface="+mn-lt"/>
                <a:ea typeface="Calibri" pitchFamily="34" charset="0"/>
                <a:cs typeface="Times New Roman" pitchFamily="18" charset="0"/>
              </a:rPr>
              <a:t>LH, Kurtzman ET, Olds DM, &amp; Hirschman KB.  (2011).  THE CARE SPAN -- The Importance of Transitional Care in Achieving Health Reform.  </a:t>
            </a:r>
            <a:r>
              <a:rPr kumimoji="0" lang="en-US" sz="1600" b="0" i="1" u="none" strike="noStrike" cap="none" normalizeH="0" baseline="0" dirty="0" smtClean="0">
                <a:ln>
                  <a:noFill/>
                </a:ln>
                <a:solidFill>
                  <a:schemeClr val="accent1"/>
                </a:solidFill>
                <a:effectLst/>
                <a:latin typeface="+mn-lt"/>
                <a:ea typeface="Calibri" pitchFamily="34" charset="0"/>
                <a:cs typeface="Times New Roman" pitchFamily="18" charset="0"/>
              </a:rPr>
              <a:t>Health Affairs</a:t>
            </a:r>
            <a:r>
              <a:rPr kumimoji="0" lang="en-US" sz="1600" b="0" i="0" u="none" strike="noStrike" cap="none" normalizeH="0" baseline="0" dirty="0" smtClean="0">
                <a:ln>
                  <a:noFill/>
                </a:ln>
                <a:solidFill>
                  <a:schemeClr val="accent1"/>
                </a:solidFill>
                <a:effectLst/>
                <a:latin typeface="+mn-lt"/>
                <a:ea typeface="Calibri" pitchFamily="34" charset="0"/>
                <a:cs typeface="Times New Roman" pitchFamily="18" charset="0"/>
              </a:rPr>
              <a:t>, </a:t>
            </a:r>
            <a:r>
              <a:rPr kumimoji="0" lang="en-US" sz="1600" b="0" i="1" u="none" strike="noStrike" cap="none" normalizeH="0" baseline="0" dirty="0" smtClean="0">
                <a:ln>
                  <a:noFill/>
                </a:ln>
                <a:solidFill>
                  <a:schemeClr val="accent1"/>
                </a:solidFill>
                <a:effectLst/>
                <a:latin typeface="+mn-lt"/>
                <a:ea typeface="Calibri" pitchFamily="34" charset="0"/>
                <a:cs typeface="Times New Roman" pitchFamily="18" charset="0"/>
              </a:rPr>
              <a:t>30(4)</a:t>
            </a:r>
            <a:r>
              <a:rPr kumimoji="0" lang="en-US" sz="1600" b="0" i="0" u="none" strike="noStrike" cap="none" normalizeH="0" baseline="0" dirty="0" smtClean="0">
                <a:ln>
                  <a:noFill/>
                </a:ln>
                <a:solidFill>
                  <a:schemeClr val="accent1"/>
                </a:solidFill>
                <a:effectLst/>
                <a:latin typeface="+mn-lt"/>
                <a:ea typeface="Calibri" pitchFamily="34" charset="0"/>
                <a:cs typeface="Times New Roman" pitchFamily="18" charset="0"/>
              </a:rPr>
              <a:t>:746-754. </a:t>
            </a:r>
            <a:endParaRPr kumimoji="0" lang="en-US" sz="1600" b="0" i="0" u="none" strike="noStrike" cap="none" normalizeH="0" baseline="0" dirty="0" smtClean="0">
              <a:ln>
                <a:noFill/>
              </a:ln>
              <a:solidFill>
                <a:schemeClr val="accent1"/>
              </a:solidFill>
              <a:effectLst/>
              <a:latin typeface="+mn-lt"/>
            </a:endParaRPr>
          </a:p>
        </p:txBody>
      </p:sp>
      <p:sp>
        <p:nvSpPr>
          <p:cNvPr id="5" name="Footer Placeholder 4"/>
          <p:cNvSpPr>
            <a:spLocks noGrp="1"/>
          </p:cNvSpPr>
          <p:nvPr>
            <p:ph type="ftr" sz="quarter" idx="11"/>
          </p:nvPr>
        </p:nvSpPr>
        <p:spPr>
          <a:xfrm>
            <a:off x="3722687" y="6492875"/>
            <a:ext cx="5421313" cy="365125"/>
          </a:xfrm>
        </p:spPr>
        <p:txBody>
          <a:bodyPr/>
          <a:lstStyle/>
          <a:p>
            <a:pPr>
              <a:defRPr/>
            </a:pPr>
            <a:r>
              <a:rPr lang="en-US" dirty="0" smtClean="0"/>
              <a:t>www.transitionalcare.info</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26" name="Rectangle 2"/>
          <p:cNvSpPr>
            <a:spLocks noGrp="1" noChangeArrowheads="1"/>
          </p:cNvSpPr>
          <p:nvPr>
            <p:ph type="title"/>
          </p:nvPr>
        </p:nvSpPr>
        <p:spPr>
          <a:xfrm>
            <a:off x="0" y="0"/>
            <a:ext cx="9144000" cy="1219200"/>
          </a:xfrm>
        </p:spPr>
        <p:txBody>
          <a:bodyPr anchorCtr="1"/>
          <a:lstStyle/>
          <a:p>
            <a:pPr algn="ctr" eaLnBrk="1" hangingPunct="1"/>
            <a:r>
              <a:rPr lang="en-US" sz="4000" b="1" dirty="0" smtClean="0">
                <a:solidFill>
                  <a:schemeClr val="tx1"/>
                </a:solidFill>
              </a:rPr>
              <a:t>Different Goals of </a:t>
            </a:r>
            <a:br>
              <a:rPr lang="en-US" sz="4000" b="1" dirty="0" smtClean="0">
                <a:solidFill>
                  <a:schemeClr val="tx1"/>
                </a:solidFill>
              </a:rPr>
            </a:br>
            <a:r>
              <a:rPr lang="en-US" sz="4000" b="1" dirty="0" smtClean="0">
                <a:solidFill>
                  <a:schemeClr val="tx1"/>
                </a:solidFill>
              </a:rPr>
              <a:t>Evidence-Based Interventions</a:t>
            </a:r>
          </a:p>
        </p:txBody>
      </p:sp>
      <p:sp>
        <p:nvSpPr>
          <p:cNvPr id="1101827" name="Rectangle 3"/>
          <p:cNvSpPr>
            <a:spLocks noGrp="1" noChangeArrowheads="1"/>
          </p:cNvSpPr>
          <p:nvPr>
            <p:ph type="body" idx="4294967295"/>
          </p:nvPr>
        </p:nvSpPr>
        <p:spPr>
          <a:xfrm>
            <a:off x="533400" y="1905000"/>
            <a:ext cx="8077200" cy="4267200"/>
          </a:xfrm>
        </p:spPr>
        <p:txBody>
          <a:bodyPr/>
          <a:lstStyle/>
          <a:p>
            <a:pPr eaLnBrk="1" hangingPunct="1">
              <a:spcBef>
                <a:spcPct val="50000"/>
              </a:spcBef>
              <a:buSzPct val="100000"/>
              <a:buFont typeface="Wingdings" pitchFamily="2" charset="2"/>
              <a:buChar char="§"/>
            </a:pPr>
            <a:r>
              <a:rPr lang="en-US" sz="4000" dirty="0" smtClean="0"/>
              <a:t>Address gaps in care and promote effective “hand-offs”</a:t>
            </a:r>
          </a:p>
          <a:p>
            <a:pPr eaLnBrk="1" hangingPunct="1">
              <a:spcBef>
                <a:spcPct val="50000"/>
              </a:spcBef>
              <a:buSzPct val="100000"/>
              <a:buFont typeface="Wingdings" pitchFamily="2" charset="2"/>
              <a:buChar char="§"/>
            </a:pPr>
            <a:r>
              <a:rPr lang="en-US" sz="4000" dirty="0" smtClean="0"/>
              <a:t>Address “root causes” of poor outcomes with focus on longer-term value</a:t>
            </a:r>
          </a:p>
          <a:p>
            <a:pPr eaLnBrk="1" hangingPunct="1">
              <a:spcBef>
                <a:spcPct val="50000"/>
              </a:spcBef>
              <a:buSzPct val="90000"/>
            </a:pPr>
            <a:endParaRPr lang="en-US" sz="4000" dirty="0" smtClean="0">
              <a:effectLst>
                <a:outerShdw blurRad="38100" dist="38100" dir="2700000" algn="tl">
                  <a:srgbClr val="C0C0C0"/>
                </a:outerShdw>
              </a:effectLst>
            </a:endParaRPr>
          </a:p>
        </p:txBody>
      </p:sp>
      <p:sp>
        <p:nvSpPr>
          <p:cNvPr id="4" name="Footer Placeholder 3"/>
          <p:cNvSpPr>
            <a:spLocks noGrp="1"/>
          </p:cNvSpPr>
          <p:nvPr>
            <p:ph type="ftr" sz="quarter" idx="11"/>
          </p:nvPr>
        </p:nvSpPr>
        <p:spPr>
          <a:xfrm>
            <a:off x="3722687" y="6492875"/>
            <a:ext cx="5421313" cy="365125"/>
          </a:xfrm>
        </p:spPr>
        <p:txBody>
          <a:bodyPr/>
          <a:lstStyle/>
          <a:p>
            <a:pPr>
              <a:defRPr/>
            </a:pPr>
            <a:r>
              <a:rPr lang="en-US" smtClean="0"/>
              <a:t>www.transitionalcare.info</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9144000" cy="1323439"/>
          </a:xfrm>
          <a:prstGeom prst="rect">
            <a:avLst/>
          </a:prstGeom>
        </p:spPr>
        <p:txBody>
          <a:bodyPr wrap="square">
            <a:spAutoFit/>
          </a:bodyPr>
          <a:lstStyle/>
          <a:p>
            <a:pPr algn="ctr" fontAlgn="auto">
              <a:spcBef>
                <a:spcPts val="0"/>
              </a:spcBef>
              <a:spcAft>
                <a:spcPts val="0"/>
              </a:spcAft>
              <a:defRPr/>
            </a:pPr>
            <a:r>
              <a:rPr lang="en-US" sz="4000" b="1" dirty="0" smtClean="0">
                <a:effectLst>
                  <a:outerShdw blurRad="38100" dist="38100" dir="2700000" algn="tl">
                    <a:srgbClr val="000000">
                      <a:alpha val="43137"/>
                    </a:srgbClr>
                  </a:outerShdw>
                </a:effectLst>
                <a:latin typeface="+mj-lt"/>
              </a:rPr>
              <a:t> </a:t>
            </a:r>
            <a:r>
              <a:rPr lang="en-US" sz="4000" b="1" dirty="0">
                <a:effectLst>
                  <a:outerShdw blurRad="38100" dist="38100" dir="2700000" algn="tl">
                    <a:srgbClr val="000000">
                      <a:alpha val="43137"/>
                    </a:srgbClr>
                  </a:outerShdw>
                </a:effectLst>
                <a:latin typeface="+mj-lt"/>
              </a:rPr>
              <a:t/>
            </a:r>
            <a:br>
              <a:rPr lang="en-US" sz="4000" b="1" dirty="0">
                <a:effectLst>
                  <a:outerShdw blurRad="38100" dist="38100" dir="2700000" algn="tl">
                    <a:srgbClr val="000000">
                      <a:alpha val="43137"/>
                    </a:srgbClr>
                  </a:outerShdw>
                </a:effectLst>
                <a:latin typeface="+mj-lt"/>
              </a:rPr>
            </a:br>
            <a:r>
              <a:rPr lang="en-US" sz="4000" b="1" dirty="0">
                <a:effectLst>
                  <a:outerShdw blurRad="38100" dist="38100" dir="2700000" algn="tl">
                    <a:srgbClr val="000000">
                      <a:alpha val="43137"/>
                    </a:srgbClr>
                  </a:outerShdw>
                </a:effectLst>
                <a:latin typeface="+mj-lt"/>
              </a:rPr>
              <a:t>Transitional Care Model (TCM)</a:t>
            </a:r>
          </a:p>
        </p:txBody>
      </p:sp>
      <p:graphicFrame>
        <p:nvGraphicFramePr>
          <p:cNvPr id="3" name="Diagram 2"/>
          <p:cNvGraphicFramePr/>
          <p:nvPr/>
        </p:nvGraphicFramePr>
        <p:xfrm>
          <a:off x="0" y="1377950"/>
          <a:ext cx="9144000" cy="5480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3722687" y="6492875"/>
            <a:ext cx="5421313" cy="365125"/>
          </a:xfrm>
        </p:spPr>
        <p:txBody>
          <a:bodyPr/>
          <a:lstStyle/>
          <a:p>
            <a:pPr>
              <a:defRPr/>
            </a:pPr>
            <a:r>
              <a:rPr lang="en-US" dirty="0" smtClean="0"/>
              <a:t>www.transitionalcare.info</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pPr algn="ctr" eaLnBrk="1" fontAlgn="auto" hangingPunct="1">
              <a:spcAft>
                <a:spcPts val="0"/>
              </a:spcAft>
              <a:defRPr/>
            </a:pPr>
            <a:r>
              <a:rPr lang="en-US" b="1" dirty="0" smtClean="0">
                <a:solidFill>
                  <a:schemeClr val="tx1"/>
                </a:solidFill>
              </a:rPr>
              <a:t>Unique Features</a:t>
            </a:r>
            <a:endParaRPr lang="en-US" b="1" dirty="0">
              <a:solidFill>
                <a:schemeClr val="tx1"/>
              </a:solidFill>
            </a:endParaRPr>
          </a:p>
        </p:txBody>
      </p:sp>
      <p:sp>
        <p:nvSpPr>
          <p:cNvPr id="3" name="Content Placeholder 2"/>
          <p:cNvSpPr>
            <a:spLocks noGrp="1"/>
          </p:cNvSpPr>
          <p:nvPr>
            <p:ph sz="quarter" idx="1"/>
          </p:nvPr>
        </p:nvSpPr>
        <p:spPr>
          <a:xfrm>
            <a:off x="457200" y="1676400"/>
            <a:ext cx="8153400" cy="4495800"/>
          </a:xfrm>
        </p:spPr>
        <p:txBody>
          <a:bodyPr>
            <a:normAutofit/>
          </a:bodyPr>
          <a:lstStyle/>
          <a:p>
            <a:pPr eaLnBrk="1" hangingPunct="1">
              <a:spcBef>
                <a:spcPct val="50000"/>
              </a:spcBef>
              <a:buFont typeface="Wingdings" pitchFamily="2" charset="2"/>
              <a:buNone/>
              <a:defRPr/>
            </a:pPr>
            <a:r>
              <a:rPr lang="en-US" sz="3600" dirty="0" smtClean="0">
                <a:effectLst>
                  <a:outerShdw blurRad="38100" dist="38100" dir="2700000" algn="tl">
                    <a:srgbClr val="000000"/>
                  </a:outerShdw>
                </a:effectLst>
                <a:cs typeface="Arial" charset="0"/>
              </a:rPr>
              <a:t>Care is delivered and coordinated</a:t>
            </a:r>
          </a:p>
          <a:p>
            <a:pPr eaLnBrk="1" hangingPunct="1">
              <a:spcBef>
                <a:spcPct val="50000"/>
              </a:spcBef>
              <a:buFont typeface="Wingdings" pitchFamily="2" charset="2"/>
              <a:buNone/>
              <a:defRPr/>
            </a:pPr>
            <a:r>
              <a:rPr lang="en-US" sz="3200" dirty="0" smtClean="0">
                <a:cs typeface="Arial" charset="0"/>
              </a:rPr>
              <a:t>…by same advanced practice nurse</a:t>
            </a:r>
          </a:p>
          <a:p>
            <a:pPr eaLnBrk="1" hangingPunct="1">
              <a:spcBef>
                <a:spcPct val="50000"/>
              </a:spcBef>
              <a:buFont typeface="Wingdings" pitchFamily="2" charset="2"/>
              <a:buNone/>
              <a:defRPr/>
            </a:pPr>
            <a:r>
              <a:rPr lang="en-US" sz="3200" dirty="0" smtClean="0">
                <a:cs typeface="Arial" charset="0"/>
              </a:rPr>
              <a:t>…in hospitals, SNFs, and homes</a:t>
            </a:r>
          </a:p>
          <a:p>
            <a:pPr eaLnBrk="1" hangingPunct="1">
              <a:spcBef>
                <a:spcPct val="50000"/>
              </a:spcBef>
              <a:buFont typeface="Wingdings" pitchFamily="2" charset="2"/>
              <a:buNone/>
              <a:defRPr/>
            </a:pPr>
            <a:r>
              <a:rPr lang="en-US" sz="3200" dirty="0" smtClean="0">
                <a:cs typeface="Arial" charset="0"/>
              </a:rPr>
              <a:t>…seven days per week </a:t>
            </a:r>
          </a:p>
          <a:p>
            <a:pPr eaLnBrk="1" hangingPunct="1">
              <a:spcBef>
                <a:spcPct val="50000"/>
              </a:spcBef>
              <a:buFont typeface="Wingdings" pitchFamily="2" charset="2"/>
              <a:buNone/>
              <a:defRPr/>
            </a:pPr>
            <a:r>
              <a:rPr lang="en-US" sz="3200" dirty="0" smtClean="0">
                <a:cs typeface="Arial" charset="0"/>
              </a:rPr>
              <a:t>…using evidence-based protocol</a:t>
            </a:r>
          </a:p>
          <a:p>
            <a:pPr eaLnBrk="1" hangingPunct="1">
              <a:spcBef>
                <a:spcPct val="50000"/>
              </a:spcBef>
              <a:buFont typeface="Wingdings" pitchFamily="2" charset="2"/>
              <a:buNone/>
              <a:defRPr/>
            </a:pPr>
            <a:r>
              <a:rPr lang="en-US" sz="3200" dirty="0" smtClean="0">
                <a:cs typeface="Arial" charset="0"/>
              </a:rPr>
              <a:t>…with focus on </a:t>
            </a:r>
            <a:r>
              <a:rPr lang="en-US" sz="3200" i="1" dirty="0" smtClean="0">
                <a:cs typeface="Arial" charset="0"/>
              </a:rPr>
              <a:t>long term</a:t>
            </a:r>
            <a:r>
              <a:rPr lang="en-US" sz="3200" dirty="0" smtClean="0">
                <a:cs typeface="Arial" charset="0"/>
              </a:rPr>
              <a:t> outcomes</a:t>
            </a:r>
            <a:r>
              <a:rPr lang="en-US" sz="3200" i="1" dirty="0" smtClean="0">
                <a:cs typeface="Arial" charset="0"/>
              </a:rPr>
              <a:t> </a:t>
            </a:r>
          </a:p>
          <a:p>
            <a:pPr eaLnBrk="1" hangingPunct="1">
              <a:defRPr/>
            </a:pPr>
            <a:endParaRPr lang="en-US" dirty="0" smtClean="0">
              <a:effectLst>
                <a:outerShdw blurRad="38100" dist="38100" dir="2700000" algn="tl">
                  <a:srgbClr val="000000"/>
                </a:outerShdw>
              </a:effectLst>
            </a:endParaRPr>
          </a:p>
        </p:txBody>
      </p:sp>
      <p:pic>
        <p:nvPicPr>
          <p:cNvPr id="26627" name="Picture 2" descr="6617_4"/>
          <p:cNvPicPr>
            <a:picLocks noChangeAspect="1" noChangeArrowheads="1"/>
          </p:cNvPicPr>
          <p:nvPr/>
        </p:nvPicPr>
        <p:blipFill>
          <a:blip r:embed="rId3" cstate="print"/>
          <a:srcRect/>
          <a:stretch>
            <a:fillRect/>
          </a:stretch>
        </p:blipFill>
        <p:spPr bwMode="auto">
          <a:xfrm>
            <a:off x="6629400" y="2743200"/>
            <a:ext cx="2285149" cy="30781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Footer Placeholder 4"/>
          <p:cNvSpPr>
            <a:spLocks noGrp="1"/>
          </p:cNvSpPr>
          <p:nvPr>
            <p:ph type="ftr" sz="quarter" idx="11"/>
          </p:nvPr>
        </p:nvSpPr>
        <p:spPr>
          <a:xfrm>
            <a:off x="3722687" y="6492875"/>
            <a:ext cx="5421313" cy="365125"/>
          </a:xfrm>
        </p:spPr>
        <p:txBody>
          <a:bodyPr/>
          <a:lstStyle/>
          <a:p>
            <a:pPr>
              <a:defRPr/>
            </a:pPr>
            <a:r>
              <a:rPr lang="en-US" smtClean="0"/>
              <a:t>www.transitionalcare.info</a:t>
            </a:r>
            <a:endParaRPr lang="en-US"/>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NCTH Template">
      <a:dk1>
        <a:srgbClr val="FFFFFF"/>
      </a:dk1>
      <a:lt1>
        <a:srgbClr val="EBDDC3"/>
      </a:lt1>
      <a:dk2>
        <a:srgbClr val="F2F2F2"/>
      </a:dk2>
      <a:lt2>
        <a:srgbClr val="EBDDC3"/>
      </a:lt2>
      <a:accent1>
        <a:srgbClr val="D4E1ED"/>
      </a:accent1>
      <a:accent2>
        <a:srgbClr val="C00000"/>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CTH Template">
    <a:dk1>
      <a:srgbClr val="FFFFFF"/>
    </a:dk1>
    <a:lt1>
      <a:srgbClr val="EBDDC3"/>
    </a:lt1>
    <a:dk2>
      <a:srgbClr val="F2F2F2"/>
    </a:dk2>
    <a:lt2>
      <a:srgbClr val="EBDDC3"/>
    </a:lt2>
    <a:accent1>
      <a:srgbClr val="D4E1ED"/>
    </a:accent1>
    <a:accent2>
      <a:srgbClr val="C00000"/>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2122</TotalTime>
  <Words>1936</Words>
  <Application>Microsoft Macintosh PowerPoint</Application>
  <PresentationFormat>On-screen Show (4:3)</PresentationFormat>
  <Paragraphs>268</Paragraphs>
  <Slides>33</Slides>
  <Notes>28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36" baseType="lpstr">
      <vt:lpstr>Median</vt:lpstr>
      <vt:lpstr>Chart</vt:lpstr>
      <vt:lpstr>Photo Editor Photo</vt:lpstr>
      <vt:lpstr>PowerPoint Presentation</vt:lpstr>
      <vt:lpstr>Transitional Care</vt:lpstr>
      <vt:lpstr>The Case for Transitional Care</vt:lpstr>
      <vt:lpstr>Major Affordable Care Act Provisions</vt:lpstr>
      <vt:lpstr>Context:  Acute Care Episode</vt:lpstr>
      <vt:lpstr>Published Evidence </vt:lpstr>
      <vt:lpstr>Different Goals of  Evidence-Based Interventions</vt:lpstr>
      <vt:lpstr>PowerPoint Presentation</vt:lpstr>
      <vt:lpstr>Unique Features</vt:lpstr>
      <vt:lpstr>Core Components </vt:lpstr>
      <vt:lpstr>Across Reported RCTs, TCM has…</vt:lpstr>
      <vt:lpstr>PowerPoint Presentation</vt:lpstr>
      <vt:lpstr>PowerPoint Presentation</vt:lpstr>
      <vt:lpstr>Barriers to Widespread Adoption </vt:lpstr>
      <vt:lpstr>Translating TCM into Practice</vt:lpstr>
      <vt:lpstr>PowerPoint Presentation</vt:lpstr>
      <vt:lpstr>Project Goals (Aetna)</vt:lpstr>
      <vt:lpstr>Tools of Translation</vt:lpstr>
      <vt:lpstr>Key Indicators of Success</vt:lpstr>
      <vt:lpstr>Value =             </vt:lpstr>
      <vt:lpstr>                     Findings</vt:lpstr>
      <vt:lpstr>PowerPoint Presentation</vt:lpstr>
      <vt:lpstr> Time to First Readmission</vt:lpstr>
      <vt:lpstr>Mean Number of All-Cause Rehospitalizations Through Six Months</vt:lpstr>
      <vt:lpstr>Mean Number of Total All-Cause Rehospitalization Days Through Six Months</vt:lpstr>
      <vt:lpstr>PowerPoint Presentation</vt:lpstr>
      <vt:lpstr>PowerPoint Presentation</vt:lpstr>
      <vt:lpstr>The TCM…</vt:lpstr>
      <vt:lpstr>Implementation Progress   </vt:lpstr>
      <vt:lpstr>Key Lessons</vt:lpstr>
      <vt:lpstr>  Transformational Drivers  At National Level</vt:lpstr>
      <vt:lpstr>Transformational Drivers  At Local Level</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naylor</dc:creator>
  <cp:lastModifiedBy>Vanessa Graham</cp:lastModifiedBy>
  <cp:revision>293</cp:revision>
  <dcterms:created xsi:type="dcterms:W3CDTF">2009-10-14T12:13:30Z</dcterms:created>
  <dcterms:modified xsi:type="dcterms:W3CDTF">2011-10-18T19:56:29Z</dcterms:modified>
</cp:coreProperties>
</file>