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5"/>
  </p:notesMasterIdLst>
  <p:sldIdLst>
    <p:sldId id="291" r:id="rId2"/>
    <p:sldId id="323" r:id="rId3"/>
    <p:sldId id="324" r:id="rId4"/>
    <p:sldId id="343" r:id="rId5"/>
    <p:sldId id="326" r:id="rId6"/>
    <p:sldId id="349" r:id="rId7"/>
    <p:sldId id="347" r:id="rId8"/>
    <p:sldId id="348" r:id="rId9"/>
    <p:sldId id="330" r:id="rId10"/>
    <p:sldId id="345" r:id="rId11"/>
    <p:sldId id="333" r:id="rId12"/>
    <p:sldId id="334" r:id="rId13"/>
    <p:sldId id="335" r:id="rId14"/>
    <p:sldId id="336" r:id="rId15"/>
    <p:sldId id="337" r:id="rId16"/>
    <p:sldId id="346" r:id="rId17"/>
    <p:sldId id="339" r:id="rId18"/>
    <p:sldId id="340" r:id="rId19"/>
    <p:sldId id="341" r:id="rId20"/>
    <p:sldId id="342" r:id="rId21"/>
    <p:sldId id="344" r:id="rId22"/>
    <p:sldId id="320" r:id="rId23"/>
    <p:sldId id="32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ry, Tricia" initials="TB" lastIdx="3" clrIdx="0"/>
  <p:cmAuthor id="1" name="DHHS" initials="D"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BB59"/>
    <a:srgbClr val="C3C6A8"/>
    <a:srgbClr val="B7C9A8"/>
    <a:srgbClr val="DFD1A7"/>
    <a:srgbClr val="CC9900"/>
    <a:srgbClr val="99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81" autoAdjust="0"/>
    <p:restoredTop sz="86381" autoAdjust="0"/>
  </p:normalViewPr>
  <p:slideViewPr>
    <p:cSldViewPr>
      <p:cViewPr varScale="1">
        <p:scale>
          <a:sx n="110" d="100"/>
          <a:sy n="110" d="100"/>
        </p:scale>
        <p:origin x="-156" y="-84"/>
      </p:cViewPr>
      <p:guideLst>
        <p:guide orient="horz" pos="2160"/>
        <p:guide pos="2880"/>
      </p:guideLst>
    </p:cSldViewPr>
  </p:slideViewPr>
  <p:outlineViewPr>
    <p:cViewPr>
      <p:scale>
        <a:sx n="33" d="100"/>
        <a:sy n="33" d="100"/>
      </p:scale>
      <p:origin x="0" y="144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12-07T14:16:16.434" idx="6">
    <p:pos x="2163" y="3097"/>
    <p:text>more likely than what?</p:tex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2E695-9A7C-4033-9946-D48E8453192E}"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US"/>
        </a:p>
      </dgm:t>
    </dgm:pt>
    <dgm:pt modelId="{9AC3D43A-237A-4D85-99EA-7B444977E44B}">
      <dgm:prSet phldrT="[Text]"/>
      <dgm:spPr>
        <a:solidFill>
          <a:srgbClr val="9BBB59"/>
        </a:solidFill>
      </dgm:spPr>
      <dgm:t>
        <a:bodyPr/>
        <a:lstStyle/>
        <a:p>
          <a:r>
            <a:rPr lang="en-US" dirty="0" smtClean="0"/>
            <a:t>Health Literacy </a:t>
          </a:r>
          <a:endParaRPr lang="en-US" dirty="0"/>
        </a:p>
      </dgm:t>
      <dgm:extLst>
        <a:ext uri="{E40237B7-FDA0-4F09-8148-C483321AD2D9}">
          <dgm14:cNvPr xmlns:dgm14="http://schemas.microsoft.com/office/drawing/2010/diagram" xmlns="" id="0" name="" descr="Text box that says health literacy"/>
        </a:ext>
      </dgm:extLst>
    </dgm:pt>
    <dgm:pt modelId="{4B53F442-D492-424E-87D8-643D3C2E9160}" type="parTrans" cxnId="{D46B5216-FF5E-4814-BE2A-4AFD8A665212}">
      <dgm:prSet/>
      <dgm:spPr/>
      <dgm:t>
        <a:bodyPr/>
        <a:lstStyle/>
        <a:p>
          <a:endParaRPr lang="en-US"/>
        </a:p>
      </dgm:t>
    </dgm:pt>
    <dgm:pt modelId="{69B3D93A-0001-4C99-B5EB-12C54501778B}" type="sibTrans" cxnId="{D46B5216-FF5E-4814-BE2A-4AFD8A665212}">
      <dgm:prSet/>
      <dgm:spPr/>
      <dgm:t>
        <a:bodyPr/>
        <a:lstStyle/>
        <a:p>
          <a:endParaRPr lang="en-US"/>
        </a:p>
      </dgm:t>
    </dgm:pt>
    <dgm:pt modelId="{B9B5D40D-052A-45F3-AEA5-F60117DD646E}">
      <dgm:prSet phldrT="[Text]" custT="1"/>
      <dgm:spPr>
        <a:solidFill>
          <a:srgbClr val="B7C9A8"/>
        </a:solidFill>
      </dgm:spPr>
      <dgm:t>
        <a:bodyPr/>
        <a:lstStyle/>
        <a:p>
          <a:r>
            <a:rPr lang="en-US" sz="2400" b="1" dirty="0" smtClean="0">
              <a:solidFill>
                <a:schemeClr val="bg2">
                  <a:lumMod val="50000"/>
                </a:schemeClr>
              </a:solidFill>
            </a:rPr>
            <a:t>Adults’ Skills: </a:t>
          </a:r>
        </a:p>
        <a:p>
          <a:r>
            <a:rPr lang="en-US" sz="2000" dirty="0" smtClean="0">
              <a:solidFill>
                <a:schemeClr val="bg2">
                  <a:lumMod val="50000"/>
                </a:schemeClr>
              </a:solidFill>
            </a:rPr>
            <a:t>“The degree to which individuals have the capacity to obtain, process, and understand basic health information and services needed to make appropriate health decisions” </a:t>
          </a:r>
          <a:br>
            <a:rPr lang="en-US" sz="2000" dirty="0" smtClean="0">
              <a:solidFill>
                <a:schemeClr val="bg2">
                  <a:lumMod val="50000"/>
                </a:schemeClr>
              </a:solidFill>
            </a:rPr>
          </a:br>
          <a:r>
            <a:rPr lang="en-US" sz="2000" dirty="0" smtClean="0">
              <a:solidFill>
                <a:schemeClr val="bg2">
                  <a:lumMod val="50000"/>
                </a:schemeClr>
              </a:solidFill>
            </a:rPr>
            <a:t>(Healthy People 2010) </a:t>
          </a:r>
        </a:p>
        <a:p>
          <a:endParaRPr lang="en-US" sz="1000" dirty="0"/>
        </a:p>
      </dgm:t>
      <dgm:extLst>
        <a:ext uri="{E40237B7-FDA0-4F09-8148-C483321AD2D9}">
          <dgm14:cNvPr xmlns:dgm14="http://schemas.microsoft.com/office/drawing/2010/diagram" xmlns="" id="0" name="" descr="Text box states, &quot;“The degree to which individuals have the capacity to obtain, process, and understand basic health information and services needed to make appropriate health decisions” (Healthy People 2010) &#10; "/>
        </a:ext>
      </dgm:extLst>
    </dgm:pt>
    <dgm:pt modelId="{990814B4-A20C-4B1E-8367-631281C88D91}" type="parTrans" cxnId="{6952F421-DC54-4BC6-B9C8-1E19157AD3C2}">
      <dgm:prSet/>
      <dgm:spPr>
        <a:solidFill>
          <a:srgbClr val="B7C9A8"/>
        </a:solidFill>
      </dgm:spPr>
      <dgm:t>
        <a:bodyPr/>
        <a:lstStyle/>
        <a:p>
          <a:endParaRPr lang="en-US"/>
        </a:p>
      </dgm:t>
    </dgm:pt>
    <dgm:pt modelId="{56768EAC-3F3D-4421-AAF7-82CAD75FBC5B}" type="sibTrans" cxnId="{6952F421-DC54-4BC6-B9C8-1E19157AD3C2}">
      <dgm:prSet/>
      <dgm:spPr/>
      <dgm:t>
        <a:bodyPr/>
        <a:lstStyle/>
        <a:p>
          <a:endParaRPr lang="en-US"/>
        </a:p>
      </dgm:t>
    </dgm:pt>
    <dgm:pt modelId="{70BC98DB-BA0C-49A2-8FD3-697915B1E43B}">
      <dgm:prSet phldrT="[Text]" custT="1"/>
      <dgm:spPr/>
      <dgm:t>
        <a:bodyPr/>
        <a:lstStyle/>
        <a:p>
          <a:r>
            <a:rPr lang="en-US" sz="2400" b="1" dirty="0" smtClean="0">
              <a:solidFill>
                <a:schemeClr val="bg2">
                  <a:lumMod val="50000"/>
                </a:schemeClr>
              </a:solidFill>
            </a:rPr>
            <a:t>Our Expectations and System Demands: </a:t>
          </a:r>
        </a:p>
        <a:p>
          <a:endParaRPr lang="en-US" sz="1100" b="1" dirty="0" smtClean="0">
            <a:solidFill>
              <a:schemeClr val="bg2">
                <a:lumMod val="50000"/>
              </a:schemeClr>
            </a:solidFill>
          </a:endParaRPr>
        </a:p>
        <a:p>
          <a:r>
            <a:rPr lang="en-US" sz="2000" dirty="0" smtClean="0">
              <a:solidFill>
                <a:schemeClr val="bg2">
                  <a:lumMod val="50000"/>
                </a:schemeClr>
              </a:solidFill>
            </a:rPr>
            <a:t>Managing medications, remembering and following spoken and written directions, interpretation </a:t>
          </a:r>
        </a:p>
        <a:p>
          <a:endParaRPr lang="en-US" sz="1100" dirty="0" smtClean="0"/>
        </a:p>
        <a:p>
          <a:endParaRPr lang="en-US" sz="1100" dirty="0" smtClean="0"/>
        </a:p>
        <a:p>
          <a:endParaRPr lang="en-US" sz="1100" dirty="0"/>
        </a:p>
      </dgm:t>
      <dgm:extLst>
        <a:ext uri="{E40237B7-FDA0-4F09-8148-C483321AD2D9}">
          <dgm14:cNvPr xmlns:dgm14="http://schemas.microsoft.com/office/drawing/2010/diagram" xmlns="" id="0" name="" descr="Text Box that states:&#10;Our Expectations &amp; System Demands: &#10;&#10;Managing medications, remembering and following spoken &amp; written directions, interpretation &#10;"/>
        </a:ext>
      </dgm:extLst>
    </dgm:pt>
    <dgm:pt modelId="{00436F20-94B3-4436-B817-FD6982A0E460}" type="parTrans" cxnId="{0EABD318-F77D-4794-9CA1-B51F6339F43C}">
      <dgm:prSet/>
      <dgm:spPr/>
      <dgm:t>
        <a:bodyPr/>
        <a:lstStyle/>
        <a:p>
          <a:endParaRPr lang="en-US"/>
        </a:p>
      </dgm:t>
    </dgm:pt>
    <dgm:pt modelId="{9A71EE7D-F505-451A-BB5A-DBC4249EE61A}" type="sibTrans" cxnId="{0EABD318-F77D-4794-9CA1-B51F6339F43C}">
      <dgm:prSet/>
      <dgm:spPr/>
      <dgm:t>
        <a:bodyPr/>
        <a:lstStyle/>
        <a:p>
          <a:endParaRPr lang="en-US"/>
        </a:p>
      </dgm:t>
    </dgm:pt>
    <dgm:pt modelId="{CBD76209-DB43-47D2-81BF-F086FA0F45EB}" type="pres">
      <dgm:prSet presAssocID="{7992E695-9A7C-4033-9946-D48E8453192E}" presName="cycle" presStyleCnt="0">
        <dgm:presLayoutVars>
          <dgm:chMax val="1"/>
          <dgm:dir/>
          <dgm:animLvl val="ctr"/>
          <dgm:resizeHandles val="exact"/>
        </dgm:presLayoutVars>
      </dgm:prSet>
      <dgm:spPr/>
      <dgm:t>
        <a:bodyPr/>
        <a:lstStyle/>
        <a:p>
          <a:endParaRPr lang="en-US"/>
        </a:p>
      </dgm:t>
    </dgm:pt>
    <dgm:pt modelId="{168036E3-CF83-4F15-86B2-7764BEEBCBAA}" type="pres">
      <dgm:prSet presAssocID="{9AC3D43A-237A-4D85-99EA-7B444977E44B}" presName="centerShape" presStyleLbl="node0" presStyleIdx="0" presStyleCnt="1" custScaleX="137623" custScaleY="31179" custLinFactNeighborX="-2519" custLinFactNeighborY="8197"/>
      <dgm:spPr/>
      <dgm:t>
        <a:bodyPr/>
        <a:lstStyle/>
        <a:p>
          <a:endParaRPr lang="en-US"/>
        </a:p>
      </dgm:t>
    </dgm:pt>
    <dgm:pt modelId="{3843CEB0-4231-48FE-B2E6-800C2627FD33}" type="pres">
      <dgm:prSet presAssocID="{990814B4-A20C-4B1E-8367-631281C88D91}" presName="parTrans" presStyleLbl="bgSibTrans2D1" presStyleIdx="0" presStyleCnt="2"/>
      <dgm:spPr/>
      <dgm:t>
        <a:bodyPr/>
        <a:lstStyle/>
        <a:p>
          <a:endParaRPr lang="en-US"/>
        </a:p>
      </dgm:t>
    </dgm:pt>
    <dgm:pt modelId="{7DA11440-01DC-4ABE-BFDD-BC0FE8BDDE59}" type="pres">
      <dgm:prSet presAssocID="{B9B5D40D-052A-45F3-AEA5-F60117DD646E}" presName="node" presStyleLbl="node1" presStyleIdx="0" presStyleCnt="2" custScaleX="157384" custScaleY="214963" custRadScaleRad="95956" custRadScaleInc="18577">
        <dgm:presLayoutVars>
          <dgm:bulletEnabled val="1"/>
        </dgm:presLayoutVars>
      </dgm:prSet>
      <dgm:spPr/>
      <dgm:t>
        <a:bodyPr/>
        <a:lstStyle/>
        <a:p>
          <a:endParaRPr lang="en-US"/>
        </a:p>
      </dgm:t>
    </dgm:pt>
    <dgm:pt modelId="{117EAD9F-8519-4FBB-A134-3FDC8D4A9972}" type="pres">
      <dgm:prSet presAssocID="{00436F20-94B3-4436-B817-FD6982A0E460}" presName="parTrans" presStyleLbl="bgSibTrans2D1" presStyleIdx="1" presStyleCnt="2"/>
      <dgm:spPr/>
      <dgm:t>
        <a:bodyPr/>
        <a:lstStyle/>
        <a:p>
          <a:endParaRPr lang="en-US"/>
        </a:p>
      </dgm:t>
    </dgm:pt>
    <dgm:pt modelId="{4AB05370-1034-42FC-B956-31F890949414}" type="pres">
      <dgm:prSet presAssocID="{70BC98DB-BA0C-49A2-8FD3-697915B1E43B}" presName="node" presStyleLbl="node1" presStyleIdx="1" presStyleCnt="2" custScaleX="154939" custScaleY="213799" custRadScaleRad="95399" custRadScaleInc="-18696">
        <dgm:presLayoutVars>
          <dgm:bulletEnabled val="1"/>
        </dgm:presLayoutVars>
      </dgm:prSet>
      <dgm:spPr/>
      <dgm:t>
        <a:bodyPr/>
        <a:lstStyle/>
        <a:p>
          <a:endParaRPr lang="en-US"/>
        </a:p>
      </dgm:t>
    </dgm:pt>
  </dgm:ptLst>
  <dgm:cxnLst>
    <dgm:cxn modelId="{46B5A9CE-8FB2-49B5-8ED3-0C5EF57A488D}" type="presOf" srcId="{00436F20-94B3-4436-B817-FD6982A0E460}" destId="{117EAD9F-8519-4FBB-A134-3FDC8D4A9972}" srcOrd="0" destOrd="0" presId="urn:microsoft.com/office/officeart/2005/8/layout/radial4"/>
    <dgm:cxn modelId="{F5D67F78-F611-4FBF-AE54-37CCDE9FDD0E}" type="presOf" srcId="{7992E695-9A7C-4033-9946-D48E8453192E}" destId="{CBD76209-DB43-47D2-81BF-F086FA0F45EB}" srcOrd="0" destOrd="0" presId="urn:microsoft.com/office/officeart/2005/8/layout/radial4"/>
    <dgm:cxn modelId="{CC51C536-29E5-4CA4-824E-69F7EC7A6580}" type="presOf" srcId="{9AC3D43A-237A-4D85-99EA-7B444977E44B}" destId="{168036E3-CF83-4F15-86B2-7764BEEBCBAA}" srcOrd="0" destOrd="0" presId="urn:microsoft.com/office/officeart/2005/8/layout/radial4"/>
    <dgm:cxn modelId="{D46B5216-FF5E-4814-BE2A-4AFD8A665212}" srcId="{7992E695-9A7C-4033-9946-D48E8453192E}" destId="{9AC3D43A-237A-4D85-99EA-7B444977E44B}" srcOrd="0" destOrd="0" parTransId="{4B53F442-D492-424E-87D8-643D3C2E9160}" sibTransId="{69B3D93A-0001-4C99-B5EB-12C54501778B}"/>
    <dgm:cxn modelId="{DBBC514B-2E9C-48F9-AD56-AD83E12EEE00}" type="presOf" srcId="{B9B5D40D-052A-45F3-AEA5-F60117DD646E}" destId="{7DA11440-01DC-4ABE-BFDD-BC0FE8BDDE59}" srcOrd="0" destOrd="0" presId="urn:microsoft.com/office/officeart/2005/8/layout/radial4"/>
    <dgm:cxn modelId="{CDFE6843-F15A-498E-B22C-886D943B1C61}" type="presOf" srcId="{990814B4-A20C-4B1E-8367-631281C88D91}" destId="{3843CEB0-4231-48FE-B2E6-800C2627FD33}" srcOrd="0" destOrd="0" presId="urn:microsoft.com/office/officeart/2005/8/layout/radial4"/>
    <dgm:cxn modelId="{6952F421-DC54-4BC6-B9C8-1E19157AD3C2}" srcId="{9AC3D43A-237A-4D85-99EA-7B444977E44B}" destId="{B9B5D40D-052A-45F3-AEA5-F60117DD646E}" srcOrd="0" destOrd="0" parTransId="{990814B4-A20C-4B1E-8367-631281C88D91}" sibTransId="{56768EAC-3F3D-4421-AAF7-82CAD75FBC5B}"/>
    <dgm:cxn modelId="{16737960-1F5F-47AF-9FA3-95DE4C24DA03}" type="presOf" srcId="{70BC98DB-BA0C-49A2-8FD3-697915B1E43B}" destId="{4AB05370-1034-42FC-B956-31F890949414}" srcOrd="0" destOrd="0" presId="urn:microsoft.com/office/officeart/2005/8/layout/radial4"/>
    <dgm:cxn modelId="{0EABD318-F77D-4794-9CA1-B51F6339F43C}" srcId="{9AC3D43A-237A-4D85-99EA-7B444977E44B}" destId="{70BC98DB-BA0C-49A2-8FD3-697915B1E43B}" srcOrd="1" destOrd="0" parTransId="{00436F20-94B3-4436-B817-FD6982A0E460}" sibTransId="{9A71EE7D-F505-451A-BB5A-DBC4249EE61A}"/>
    <dgm:cxn modelId="{40EFF10D-57AE-482D-95DB-5F3C3BA411FF}" type="presParOf" srcId="{CBD76209-DB43-47D2-81BF-F086FA0F45EB}" destId="{168036E3-CF83-4F15-86B2-7764BEEBCBAA}" srcOrd="0" destOrd="0" presId="urn:microsoft.com/office/officeart/2005/8/layout/radial4"/>
    <dgm:cxn modelId="{5F79FB54-88D1-4732-AF1D-7407066F2B5C}" type="presParOf" srcId="{CBD76209-DB43-47D2-81BF-F086FA0F45EB}" destId="{3843CEB0-4231-48FE-B2E6-800C2627FD33}" srcOrd="1" destOrd="0" presId="urn:microsoft.com/office/officeart/2005/8/layout/radial4"/>
    <dgm:cxn modelId="{4897E38A-7C2E-4A29-9583-548DCCD8E156}" type="presParOf" srcId="{CBD76209-DB43-47D2-81BF-F086FA0F45EB}" destId="{7DA11440-01DC-4ABE-BFDD-BC0FE8BDDE59}" srcOrd="2" destOrd="0" presId="urn:microsoft.com/office/officeart/2005/8/layout/radial4"/>
    <dgm:cxn modelId="{40B929EE-CD6B-41EA-8A40-4A02D2754F31}" type="presParOf" srcId="{CBD76209-DB43-47D2-81BF-F086FA0F45EB}" destId="{117EAD9F-8519-4FBB-A134-3FDC8D4A9972}" srcOrd="3" destOrd="0" presId="urn:microsoft.com/office/officeart/2005/8/layout/radial4"/>
    <dgm:cxn modelId="{54A7A392-C23A-48D3-9591-C28A6205E7B3}" type="presParOf" srcId="{CBD76209-DB43-47D2-81BF-F086FA0F45EB}" destId="{4AB05370-1034-42FC-B956-31F890949414}" srcOrd="4"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8036E3-CF83-4F15-86B2-7764BEEBCBAA}">
      <dsp:nvSpPr>
        <dsp:cNvPr id="0" name=""/>
        <dsp:cNvSpPr/>
      </dsp:nvSpPr>
      <dsp:spPr>
        <a:xfrm>
          <a:off x="1904988" y="4571995"/>
          <a:ext cx="3144423" cy="712380"/>
        </a:xfrm>
        <a:prstGeom prst="ellipse">
          <a:avLst/>
        </a:prstGeom>
        <a:solidFill>
          <a:srgbClr val="9BBB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Health Literacy </a:t>
          </a:r>
          <a:endParaRPr lang="en-US" sz="2500" kern="1200" dirty="0"/>
        </a:p>
      </dsp:txBody>
      <dsp:txXfrm>
        <a:off x="1904988" y="4571995"/>
        <a:ext cx="3144423" cy="712380"/>
      </dsp:txXfrm>
    </dsp:sp>
    <dsp:sp modelId="{3843CEB0-4231-48FE-B2E6-800C2627FD33}">
      <dsp:nvSpPr>
        <dsp:cNvPr id="0" name=""/>
        <dsp:cNvSpPr/>
      </dsp:nvSpPr>
      <dsp:spPr>
        <a:xfrm rot="14359387">
          <a:off x="1130030" y="2941842"/>
          <a:ext cx="2723977" cy="651170"/>
        </a:xfrm>
        <a:prstGeom prst="leftArrow">
          <a:avLst>
            <a:gd name="adj1" fmla="val 60000"/>
            <a:gd name="adj2" fmla="val 50000"/>
          </a:avLst>
        </a:prstGeom>
        <a:solidFill>
          <a:srgbClr val="B7C9A8"/>
        </a:solidFill>
        <a:ln>
          <a:noFill/>
        </a:ln>
        <a:effectLst/>
      </dsp:spPr>
      <dsp:style>
        <a:lnRef idx="0">
          <a:scrgbClr r="0" g="0" b="0"/>
        </a:lnRef>
        <a:fillRef idx="1">
          <a:scrgbClr r="0" g="0" b="0"/>
        </a:fillRef>
        <a:effectRef idx="0">
          <a:scrgbClr r="0" g="0" b="0"/>
        </a:effectRef>
        <a:fontRef idx="minor">
          <a:schemeClr val="lt1"/>
        </a:fontRef>
      </dsp:style>
    </dsp:sp>
    <dsp:sp modelId="{7DA11440-01DC-4ABE-BFDD-BC0FE8BDDE59}">
      <dsp:nvSpPr>
        <dsp:cNvPr id="0" name=""/>
        <dsp:cNvSpPr/>
      </dsp:nvSpPr>
      <dsp:spPr>
        <a:xfrm>
          <a:off x="89074" y="229669"/>
          <a:ext cx="3416128" cy="3732736"/>
        </a:xfrm>
        <a:prstGeom prst="roundRect">
          <a:avLst>
            <a:gd name="adj" fmla="val 10000"/>
          </a:avLst>
        </a:prstGeom>
        <a:solidFill>
          <a:srgbClr val="B7C9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50000"/>
                </a:schemeClr>
              </a:solidFill>
            </a:rPr>
            <a:t>Adults’ Skills: </a:t>
          </a:r>
        </a:p>
        <a:p>
          <a:pPr lvl="0" algn="ctr" defTabSz="1066800">
            <a:lnSpc>
              <a:spcPct val="90000"/>
            </a:lnSpc>
            <a:spcBef>
              <a:spcPct val="0"/>
            </a:spcBef>
            <a:spcAft>
              <a:spcPct val="35000"/>
            </a:spcAft>
          </a:pPr>
          <a:r>
            <a:rPr lang="en-US" sz="2000" kern="1200" dirty="0" smtClean="0">
              <a:solidFill>
                <a:schemeClr val="bg2">
                  <a:lumMod val="50000"/>
                </a:schemeClr>
              </a:solidFill>
            </a:rPr>
            <a:t>“The degree to which individuals have the capacity to obtain, process, and understand basic health information and services needed to make appropriate health decisions” </a:t>
          </a:r>
          <a:br>
            <a:rPr lang="en-US" sz="2000" kern="1200" dirty="0" smtClean="0">
              <a:solidFill>
                <a:schemeClr val="bg2">
                  <a:lumMod val="50000"/>
                </a:schemeClr>
              </a:solidFill>
            </a:rPr>
          </a:br>
          <a:r>
            <a:rPr lang="en-US" sz="2000" kern="1200" dirty="0" smtClean="0">
              <a:solidFill>
                <a:schemeClr val="bg2">
                  <a:lumMod val="50000"/>
                </a:schemeClr>
              </a:solidFill>
            </a:rPr>
            <a:t>(Healthy People 2010) </a:t>
          </a:r>
        </a:p>
        <a:p>
          <a:pPr lvl="0" algn="ctr" defTabSz="1066800">
            <a:lnSpc>
              <a:spcPct val="90000"/>
            </a:lnSpc>
            <a:spcBef>
              <a:spcPct val="0"/>
            </a:spcBef>
            <a:spcAft>
              <a:spcPct val="35000"/>
            </a:spcAft>
          </a:pPr>
          <a:endParaRPr lang="en-US" sz="1000" kern="1200" dirty="0"/>
        </a:p>
      </dsp:txBody>
      <dsp:txXfrm>
        <a:off x="89074" y="229669"/>
        <a:ext cx="3416128" cy="3732736"/>
      </dsp:txXfrm>
    </dsp:sp>
    <dsp:sp modelId="{117EAD9F-8519-4FBB-A134-3FDC8D4A9972}">
      <dsp:nvSpPr>
        <dsp:cNvPr id="0" name=""/>
        <dsp:cNvSpPr/>
      </dsp:nvSpPr>
      <dsp:spPr>
        <a:xfrm rot="18300157">
          <a:off x="3211121" y="2947746"/>
          <a:ext cx="2849866" cy="65117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B05370-1034-42FC-B956-31F890949414}">
      <dsp:nvSpPr>
        <dsp:cNvPr id="0" name=""/>
        <dsp:cNvSpPr/>
      </dsp:nvSpPr>
      <dsp:spPr>
        <a:xfrm>
          <a:off x="3771886" y="249870"/>
          <a:ext cx="3363057" cy="37125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50000"/>
                </a:schemeClr>
              </a:solidFill>
            </a:rPr>
            <a:t>Our Expectations and System Demands: </a:t>
          </a:r>
        </a:p>
        <a:p>
          <a:pPr lvl="0" algn="ctr" defTabSz="1066800">
            <a:lnSpc>
              <a:spcPct val="90000"/>
            </a:lnSpc>
            <a:spcBef>
              <a:spcPct val="0"/>
            </a:spcBef>
            <a:spcAft>
              <a:spcPct val="35000"/>
            </a:spcAft>
          </a:pPr>
          <a:endParaRPr lang="en-US" sz="1100" b="1" kern="1200" dirty="0" smtClean="0">
            <a:solidFill>
              <a:schemeClr val="bg2">
                <a:lumMod val="50000"/>
              </a:schemeClr>
            </a:solidFill>
          </a:endParaRPr>
        </a:p>
        <a:p>
          <a:pPr lvl="0" algn="ctr" defTabSz="1066800">
            <a:lnSpc>
              <a:spcPct val="90000"/>
            </a:lnSpc>
            <a:spcBef>
              <a:spcPct val="0"/>
            </a:spcBef>
            <a:spcAft>
              <a:spcPct val="35000"/>
            </a:spcAft>
          </a:pPr>
          <a:r>
            <a:rPr lang="en-US" sz="2000" kern="1200" dirty="0" smtClean="0">
              <a:solidFill>
                <a:schemeClr val="bg2">
                  <a:lumMod val="50000"/>
                </a:schemeClr>
              </a:solidFill>
            </a:rPr>
            <a:t>Managing medications, remembering and following spoken and written directions, interpretation </a:t>
          </a:r>
        </a:p>
        <a:p>
          <a:pPr lvl="0" algn="ctr" defTabSz="1066800">
            <a:lnSpc>
              <a:spcPct val="90000"/>
            </a:lnSpc>
            <a:spcBef>
              <a:spcPct val="0"/>
            </a:spcBef>
            <a:spcAft>
              <a:spcPct val="35000"/>
            </a:spcAft>
          </a:pPr>
          <a:endParaRPr lang="en-US" sz="1100" kern="1200" dirty="0" smtClean="0"/>
        </a:p>
        <a:p>
          <a:pPr lvl="0" algn="ctr" defTabSz="1066800">
            <a:lnSpc>
              <a:spcPct val="90000"/>
            </a:lnSpc>
            <a:spcBef>
              <a:spcPct val="0"/>
            </a:spcBef>
            <a:spcAft>
              <a:spcPct val="35000"/>
            </a:spcAft>
          </a:pPr>
          <a:endParaRPr lang="en-US" sz="1100" kern="1200" dirty="0" smtClean="0"/>
        </a:p>
        <a:p>
          <a:pPr lvl="0" algn="ctr" defTabSz="1066800">
            <a:lnSpc>
              <a:spcPct val="90000"/>
            </a:lnSpc>
            <a:spcBef>
              <a:spcPct val="0"/>
            </a:spcBef>
            <a:spcAft>
              <a:spcPct val="35000"/>
            </a:spcAft>
          </a:pPr>
          <a:endParaRPr lang="en-US" sz="1100" kern="1200" dirty="0"/>
        </a:p>
      </dsp:txBody>
      <dsp:txXfrm>
        <a:off x="3771886" y="249870"/>
        <a:ext cx="3363057" cy="37125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0E3B7B-5E67-45E2-8C28-4FC63354137C}" type="datetimeFigureOut">
              <a:rPr lang="en-US" smtClean="0"/>
              <a:pPr/>
              <a:t>12/21/2011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9686D-AA5A-4D9A-9511-3417B7807E67}" type="slidenum">
              <a:rPr lang="en-US" smtClean="0"/>
              <a:pPr/>
              <a:t>‹#›</a:t>
            </a:fld>
            <a:endParaRPr lang="en-US" dirty="0"/>
          </a:p>
        </p:txBody>
      </p:sp>
    </p:spTree>
    <p:extLst>
      <p:ext uri="{BB962C8B-B14F-4D97-AF65-F5344CB8AC3E}">
        <p14:creationId xmlns:p14="http://schemas.microsoft.com/office/powerpoint/2010/main" xmlns="" val="2431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cpfoundation.org/player/?w=640&amp;h=480&amp;t=Health%20Literacy&amp;v=http://static.acponline.org/media/foundation/health-literacy.fl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0</a:t>
            </a:fld>
            <a:endParaRPr lang="en-US" dirty="0"/>
          </a:p>
        </p:txBody>
      </p:sp>
    </p:spTree>
    <p:extLst>
      <p:ext uri="{BB962C8B-B14F-4D97-AF65-F5344CB8AC3E}">
        <p14:creationId xmlns:p14="http://schemas.microsoft.com/office/powerpoint/2010/main" xmlns="" val="2051112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Health literacy is an interaction between patients’ skills and knowledge and the demands that our health system places on them.  Let’s think about the tasks we expect of</a:t>
            </a:r>
            <a:r>
              <a:rPr lang="en-US" sz="1200" baseline="0" dirty="0" smtClean="0"/>
              <a:t> </a:t>
            </a:r>
            <a:r>
              <a:rPr lang="en-US" sz="1200" dirty="0" smtClean="0"/>
              <a:t>a patient taking captopril for blood pressure.  What do we expect patients taking captopril or other medications to be able to do? (Either break students into small groups to brainstorm a list, or ask students to volunteer answers in the large group.)</a:t>
            </a:r>
          </a:p>
          <a:p>
            <a:endParaRPr lang="en-US" sz="1200" dirty="0" smtClean="0"/>
          </a:p>
          <a:p>
            <a:r>
              <a:rPr lang="en-US" sz="1200" dirty="0" smtClean="0"/>
              <a:t>(If probe is needed): Think about timing, measuring, and following instructions.</a:t>
            </a:r>
          </a:p>
          <a:p>
            <a:pPr defTabSz="914350"/>
            <a:endParaRPr lang="en-US" dirty="0" smtClean="0"/>
          </a:p>
          <a:p>
            <a:pPr defTabSz="914350"/>
            <a:r>
              <a:rPr lang="en-US" dirty="0" smtClean="0"/>
              <a:t>We expect patients to perform</a:t>
            </a:r>
            <a:r>
              <a:rPr lang="en-US" baseline="0" dirty="0" smtClean="0"/>
              <a:t> a broad array of tasks, including reading, listening to explanations and directions, talking to busy professionals, tracking their experiences, calculating and counting, and using complex tools. </a:t>
            </a:r>
          </a:p>
          <a:p>
            <a:pPr defTabSz="914350"/>
            <a:endParaRPr lang="en-US" baseline="0" dirty="0" smtClean="0"/>
          </a:p>
          <a:p>
            <a:pPr marL="0" marR="0" indent="0" algn="l" defTabSz="914350" rtl="0" eaLnBrk="1" fontAlgn="auto" latinLnBrk="0" hangingPunct="1">
              <a:lnSpc>
                <a:spcPct val="100000"/>
              </a:lnSpc>
              <a:spcBef>
                <a:spcPts val="0"/>
              </a:spcBef>
              <a:spcAft>
                <a:spcPts val="0"/>
              </a:spcAft>
              <a:buClrTx/>
              <a:buSzTx/>
              <a:buFontTx/>
              <a:buNone/>
              <a:tabLst/>
              <a:defRPr/>
            </a:pPr>
            <a:r>
              <a:rPr lang="en-US" b="1" i="0" dirty="0" smtClean="0"/>
              <a:t>OPTIONAL</a:t>
            </a:r>
            <a:r>
              <a:rPr lang="en-US" b="1" i="0" baseline="0" dirty="0" smtClean="0"/>
              <a:t> </a:t>
            </a:r>
            <a:r>
              <a:rPr lang="en-US" b="1" i="0" dirty="0" smtClean="0"/>
              <a:t>IN-CLASS LEARNING</a:t>
            </a:r>
            <a:r>
              <a:rPr lang="en-US" b="1" i="0" baseline="0" dirty="0" smtClean="0"/>
              <a:t> ACTIVITY: Faculty, you could have the class break into small groups and do Activity Guide #3, “Understanding Steps Required to Take Medications.”</a:t>
            </a:r>
          </a:p>
          <a:p>
            <a:pPr defTabSz="914350"/>
            <a:endParaRPr lang="en-US" dirty="0" smtClean="0"/>
          </a:p>
          <a:p>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9</a:t>
            </a:fld>
            <a:endParaRPr lang="en-US" dirty="0"/>
          </a:p>
        </p:txBody>
      </p:sp>
    </p:spTree>
    <p:extLst>
      <p:ext uri="{BB962C8B-B14F-4D97-AF65-F5344CB8AC3E}">
        <p14:creationId xmlns:p14="http://schemas.microsoft.com/office/powerpoint/2010/main" xmlns="" val="74597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are very savvy in masking the signs of limited health literacy, as there is a great deal of shame associated with this. In fact, one study found that 24% of individuals who suffered from limited health literacy had never informed their spouse (Parikh et al 1995).</a:t>
            </a:r>
          </a:p>
          <a:p>
            <a:endParaRPr lang="en-US" dirty="0" smtClean="0"/>
          </a:p>
          <a:p>
            <a:pPr defTabSz="914350">
              <a:defRPr/>
            </a:pPr>
            <a:r>
              <a:rPr lang="en-US" dirty="0" smtClean="0"/>
              <a:t>Patients with limited health literacy skills may be very articulate and smart enough to navigate through life and the health care environment with these limitations. </a:t>
            </a:r>
            <a:r>
              <a:rPr lang="en-US" dirty="0"/>
              <a:t>If someone who you think is better educated, and has more authority than you tells you something you don’t understand, chances are good </a:t>
            </a:r>
            <a:r>
              <a:rPr lang="en-US" dirty="0" smtClean="0"/>
              <a:t>you might </a:t>
            </a:r>
            <a:r>
              <a:rPr lang="en-US" dirty="0"/>
              <a:t>act as if you understand to avoid embarrassment. </a:t>
            </a:r>
            <a:r>
              <a:rPr lang="en-US" dirty="0" smtClean="0"/>
              <a:t>This </a:t>
            </a:r>
            <a:r>
              <a:rPr lang="en-US" dirty="0"/>
              <a:t>is the situation that many patients find themselves in with pharmacists, doctors, and other health professionals. </a:t>
            </a:r>
          </a:p>
          <a:p>
            <a:endParaRPr lang="en-US" dirty="0" smtClean="0"/>
          </a:p>
          <a:p>
            <a:endParaRPr lang="en-US" dirty="0" smtClean="0"/>
          </a:p>
          <a:p>
            <a:r>
              <a:rPr lang="en-US" dirty="0" smtClean="0"/>
              <a:t>(Depending on experience level of class)</a:t>
            </a:r>
          </a:p>
          <a:p>
            <a:r>
              <a:rPr lang="en-US" dirty="0" smtClean="0"/>
              <a:t>Tell me, when do </a:t>
            </a:r>
            <a:r>
              <a:rPr lang="en-US" i="1" dirty="0" smtClean="0"/>
              <a:t>you</a:t>
            </a:r>
            <a:r>
              <a:rPr lang="en-US" dirty="0" smtClean="0"/>
              <a:t> suspect a patient has low health literacy? What are some of your experiences with low-literacy patients?</a:t>
            </a:r>
          </a:p>
          <a:p>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10</a:t>
            </a:fld>
            <a:endParaRPr lang="en-US" dirty="0"/>
          </a:p>
        </p:txBody>
      </p:sp>
    </p:spTree>
    <p:extLst>
      <p:ext uri="{BB962C8B-B14F-4D97-AF65-F5344CB8AC3E}">
        <p14:creationId xmlns:p14="http://schemas.microsoft.com/office/powerpoint/2010/main" xmlns="" val="170815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a:t>
            </a:r>
            <a:r>
              <a:rPr lang="en-US" baseline="0" dirty="0" smtClean="0"/>
              <a:t> a little more about the challenges that patients face in the health care system every day.</a:t>
            </a:r>
            <a:endParaRPr lang="en-US" dirty="0" smtClean="0"/>
          </a:p>
          <a:p>
            <a:endParaRPr lang="en-US" dirty="0" smtClean="0"/>
          </a:p>
          <a:p>
            <a:r>
              <a:rPr lang="en-US" dirty="0" smtClean="0"/>
              <a:t>Instructor:</a:t>
            </a:r>
            <a:r>
              <a:rPr lang="en-US" baseline="0" dirty="0" smtClean="0"/>
              <a:t> show ACP Foundation video on health literacy and health care system challenges, then ask questions on the slide.</a:t>
            </a:r>
          </a:p>
          <a:p>
            <a:endParaRPr lang="en-US" baseline="0" dirty="0" smtClean="0"/>
          </a:p>
          <a:p>
            <a:r>
              <a:rPr lang="en-US" dirty="0" smtClean="0">
                <a:hlinkClick r:id="rId3"/>
              </a:rPr>
              <a:t>http://acpfoundation.org/player/?w=640&amp;h=480&amp;t=Health%20Literacy&amp;v=http://static.acponline.org/media/foundation/health-literacy.flv</a:t>
            </a:r>
            <a:endParaRPr lang="en-US" dirty="0" smtClean="0"/>
          </a:p>
        </p:txBody>
      </p:sp>
      <p:sp>
        <p:nvSpPr>
          <p:cNvPr id="4" name="Slide Number Placeholder 3"/>
          <p:cNvSpPr>
            <a:spLocks noGrp="1"/>
          </p:cNvSpPr>
          <p:nvPr>
            <p:ph type="sldNum" sz="quarter" idx="10"/>
          </p:nvPr>
        </p:nvSpPr>
        <p:spPr/>
        <p:txBody>
          <a:bodyPr/>
          <a:lstStyle/>
          <a:p>
            <a:fld id="{B9C929D3-D9E1-4C71-9D2F-7DF1E432B59E}" type="slidenum">
              <a:rPr lang="en-US" smtClean="0"/>
              <a:pPr/>
              <a:t>11</a:t>
            </a:fld>
            <a:endParaRPr lang="en-US" dirty="0"/>
          </a:p>
        </p:txBody>
      </p:sp>
    </p:spTree>
    <p:extLst>
      <p:ext uri="{BB962C8B-B14F-4D97-AF65-F5344CB8AC3E}">
        <p14:creationId xmlns:p14="http://schemas.microsoft.com/office/powerpoint/2010/main" xmlns="" val="424404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A9686D-AA5A-4D9A-9511-3417B7807E67}" type="slidenum">
              <a:rPr lang="en-US" smtClean="0"/>
              <a:pPr/>
              <a:t>12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health literacy is associated</a:t>
            </a:r>
            <a:r>
              <a:rPr lang="en-US" baseline="0" dirty="0" smtClean="0"/>
              <a:t> with a variety of negative health behaviors and health outcomes.  People with low literacy are more likely to have….[read list]</a:t>
            </a:r>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13</a:t>
            </a:fld>
            <a:endParaRPr lang="en-US" dirty="0"/>
          </a:p>
        </p:txBody>
      </p:sp>
    </p:spTree>
    <p:extLst>
      <p:ext uri="{BB962C8B-B14F-4D97-AF65-F5344CB8AC3E}">
        <p14:creationId xmlns:p14="http://schemas.microsoft.com/office/powerpoint/2010/main" xmlns="" val="4226169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Several studies have assessed patients’ understanding of their medications.</a:t>
            </a:r>
          </a:p>
          <a:p>
            <a:endParaRPr lang="en-US" sz="1000" dirty="0"/>
          </a:p>
          <a:p>
            <a:r>
              <a:rPr lang="en-US" sz="1000" dirty="0"/>
              <a:t>In these studies, researchers found that individuals with limited health literacy demonstrated…</a:t>
            </a:r>
          </a:p>
          <a:p>
            <a:pPr>
              <a:buFontTx/>
              <a:buChar char="-"/>
            </a:pPr>
            <a:r>
              <a:rPr lang="en-US" sz="1000" dirty="0"/>
              <a:t>12 to 18 times the odds of being unable to identify their own medications and distinguish one from the other</a:t>
            </a:r>
          </a:p>
          <a:p>
            <a:pPr>
              <a:buFontTx/>
              <a:buChar char="-"/>
            </a:pPr>
            <a:r>
              <a:rPr lang="en-US" sz="1000" dirty="0"/>
              <a:t>Common difficulty understanding simple instructions such as taking a medication every 6 hours or on an empty stomach</a:t>
            </a:r>
          </a:p>
          <a:p>
            <a:pPr>
              <a:buFontTx/>
              <a:buChar char="-"/>
            </a:pPr>
            <a:r>
              <a:rPr lang="en-US" sz="1000" dirty="0"/>
              <a:t>Worse understanding of common drug mechanisms and side effects, such as how warfarin works (despite being on warfarin and having attended educational classes on its use)</a:t>
            </a:r>
          </a:p>
          <a:p>
            <a:pPr>
              <a:buFontTx/>
              <a:buChar char="-"/>
            </a:pPr>
            <a:r>
              <a:rPr lang="en-US" sz="1000" dirty="0"/>
              <a:t>Greater misinterpretation of drug warning labels</a:t>
            </a:r>
          </a:p>
          <a:p>
            <a:endParaRPr lang="en-US" sz="1000"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14</a:t>
            </a:fld>
            <a:endParaRPr lang="en-US" dirty="0"/>
          </a:p>
        </p:txBody>
      </p:sp>
    </p:spTree>
    <p:extLst>
      <p:ext uri="{BB962C8B-B14F-4D97-AF65-F5344CB8AC3E}">
        <p14:creationId xmlns:p14="http://schemas.microsoft.com/office/powerpoint/2010/main" xmlns="" val="1937201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A9686D-AA5A-4D9A-9511-3417B7807E67}" type="slidenum">
              <a:rPr lang="en-US" smtClean="0"/>
              <a:pPr/>
              <a:t>15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Let</a:t>
            </a:r>
            <a:r>
              <a:rPr lang="ja-JP" altLang="en-US" dirty="0" smtClean="0"/>
              <a:t>’</a:t>
            </a:r>
            <a:r>
              <a:rPr lang="en-US" dirty="0" smtClean="0"/>
              <a:t>s look at some interesting research that was done.  When researchers asked patients how would you take this medicine and handed them a pill bottle,  almost half did not understand the instructions on a least one of the labels they looked at.  And it is interesting to note that for patients with adequate literacy, 38% missed at least one label.</a:t>
            </a:r>
          </a:p>
          <a:p>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16</a:t>
            </a:fld>
            <a:endParaRPr lang="en-US" dirty="0"/>
          </a:p>
        </p:txBody>
      </p:sp>
    </p:spTree>
    <p:extLst>
      <p:ext uri="{BB962C8B-B14F-4D97-AF65-F5344CB8AC3E}">
        <p14:creationId xmlns:p14="http://schemas.microsoft.com/office/powerpoint/2010/main" xmlns="" val="3884722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smtClean="0"/>
              <a:t>These researchers went on to have patients show them how they take their medicines.  So the first question was to have them read the bottle to show that they can actually read it.  Then they asked them to take the pills out of the bottle and show how many pills you would take each day and when you</a:t>
            </a:r>
            <a:r>
              <a:rPr lang="ja-JP" altLang="en-US" dirty="0" smtClean="0"/>
              <a:t>’</a:t>
            </a:r>
            <a:r>
              <a:rPr lang="en-US" dirty="0" smtClean="0"/>
              <a:t>re going to take them.</a:t>
            </a:r>
          </a:p>
          <a:p>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17</a:t>
            </a:fld>
            <a:endParaRPr lang="en-US" dirty="0"/>
          </a:p>
        </p:txBody>
      </p:sp>
    </p:spTree>
    <p:extLst>
      <p:ext uri="{BB962C8B-B14F-4D97-AF65-F5344CB8AC3E}">
        <p14:creationId xmlns:p14="http://schemas.microsoft.com/office/powerpoint/2010/main" xmlns="" val="3273199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slide shows some results from this study. Along the bottom (x-axis) you have the patient literacy level.  Patients were categorized as having low, marginal or adequate literacy.  The yellow bars show the percent of patients in each literacy level who can read the instructions on the pill bottle correctly.  The green bar shows the percentage of patients who actually took the right amount of pills out of the bottle when showing how they would take the medicine. It is troubling to see how many patients would be taking this prescription incorrectly.  Most of us assume that when we write a prescription, the patient will be able to take it correctly.</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t>OPTIONAL</a:t>
            </a:r>
            <a:r>
              <a:rPr lang="en-US" b="1" i="0" baseline="0" dirty="0" smtClean="0"/>
              <a:t> </a:t>
            </a:r>
            <a:r>
              <a:rPr lang="en-US" b="1" i="0" dirty="0" smtClean="0"/>
              <a:t>IN-CLASS LEARNING</a:t>
            </a:r>
            <a:r>
              <a:rPr lang="en-US" b="1" i="0" baseline="0" dirty="0" smtClean="0"/>
              <a:t> ACTIVITY: Faculty, you could have the class break into small groups and do Activity Guide #4, “Critique of Medication Labels.”</a:t>
            </a:r>
            <a:endParaRPr lang="en-US" dirty="0" smtClean="0"/>
          </a:p>
          <a:p>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18</a:t>
            </a:fld>
            <a:endParaRPr lang="en-US" dirty="0"/>
          </a:p>
        </p:txBody>
      </p:sp>
    </p:spTree>
    <p:extLst>
      <p:ext uri="{BB962C8B-B14F-4D97-AF65-F5344CB8AC3E}">
        <p14:creationId xmlns:p14="http://schemas.microsoft.com/office/powerpoint/2010/main" xmlns="" val="206706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presentation will cover two main areas. First, we’ll get an overview of health literacy including an understanding of health literacy skills as well as the demands the health care system puts on patients.  Secondly, we’ll learn about the consequences of a mismatch between the health literacy skills of individuals and the demands our health care system puts on patients. </a:t>
            </a:r>
          </a:p>
        </p:txBody>
      </p:sp>
      <p:sp>
        <p:nvSpPr>
          <p:cNvPr id="4" name="Slide Number Placeholder 3"/>
          <p:cNvSpPr>
            <a:spLocks noGrp="1"/>
          </p:cNvSpPr>
          <p:nvPr>
            <p:ph type="sldNum" sz="quarter" idx="10"/>
          </p:nvPr>
        </p:nvSpPr>
        <p:spPr/>
        <p:txBody>
          <a:bodyPr/>
          <a:lstStyle/>
          <a:p>
            <a:fld id="{B9C929D3-D9E1-4C71-9D2F-7DF1E432B59E}" type="slidenum">
              <a:rPr lang="en-US" smtClean="0"/>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Patient-level</a:t>
            </a:r>
            <a:r>
              <a:rPr lang="en-US" baseline="0" dirty="0" smtClean="0"/>
              <a:t> consequences of low health literacy also affect the health care system and society at large.  Costs associated with nonadherence place unnecessary burden on the health care system.  Patients with low health literacy also have higher average emergency health care costs, placing additional financial burden on the health care system.  Lack of patient understanding of medication instructions can also undermine efforts to guide patients in self-management processes. </a:t>
            </a:r>
          </a:p>
          <a:p>
            <a:endParaRPr lang="en-US" baseline="0" dirty="0" smtClean="0"/>
          </a:p>
          <a:p>
            <a:r>
              <a:rPr lang="en-US" baseline="0" dirty="0" smtClean="0"/>
              <a:t>At the pharmacy level, consequences of failing to meet the needs of patients with low health literacy can result in decreased customer loyalty or satisfaction, decreased profits due to missed refills, and, in some cases, legal actions against the pharmacy.  For example, in 2007, three law and civil rights groups filed a complaint with the New York Office of the Attorney General alleging failure of seven chain pharmacies to provide language services in accordance with state regulations.  All seven pharmacies settled with New York State, and are now required to provide a variety of language services and to inform customers of their right to free language assistance in multi-lingual signs.</a:t>
            </a:r>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19</a:t>
            </a:fld>
            <a:endParaRPr lang="en-US" dirty="0"/>
          </a:p>
        </p:txBody>
      </p:sp>
    </p:spTree>
    <p:extLst>
      <p:ext uri="{BB962C8B-B14F-4D97-AF65-F5344CB8AC3E}">
        <p14:creationId xmlns:p14="http://schemas.microsoft.com/office/powerpoint/2010/main" xmlns="" val="98651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the pharmacy level, consequences of failing to meet the needs of patients with low health literacy can result in decreased customer loyalty or satisfaction, decreased profits due to missed refills, and, in some cases, legal actions against the pharmacy.  For example, in 2007, three law and civil rights groups filed a complaint with the New York Office of the Attorney General alleging failure of seven chain pharmacies to provide language services in accordance with state regulations.  All seven pharmacies settled with New York State, and are now required to provide a variety of language services and to inform customers of their right to free language assistance in multi-lingual signs.</a:t>
            </a:r>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20</a:t>
            </a:fld>
            <a:endParaRPr lang="en-US" dirty="0"/>
          </a:p>
        </p:txBody>
      </p:sp>
    </p:spTree>
    <p:extLst>
      <p:ext uri="{BB962C8B-B14F-4D97-AF65-F5344CB8AC3E}">
        <p14:creationId xmlns:p14="http://schemas.microsoft.com/office/powerpoint/2010/main" xmlns="" val="986513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following is a list of the references cited in this presentation.  For a list of resources addressing the topics discussed in this presentation go to the  </a:t>
            </a:r>
            <a:r>
              <a:rPr lang="en-US" sz="1200" b="1" i="1" kern="1200" dirty="0" smtClean="0">
                <a:solidFill>
                  <a:schemeClr val="tx1"/>
                </a:solidFill>
                <a:effectLst/>
                <a:latin typeface="+mn-lt"/>
                <a:ea typeface="+mn-ea"/>
                <a:cs typeface="+mn-cs"/>
              </a:rPr>
              <a:t>Advancing Health Literacy Practices through Quality Improvement: Curricular Modules for Faculty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21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following is a list of the references cited in this presentation.  For a list of resources addressing the topics discussed in this presentation, go to the  </a:t>
            </a:r>
            <a:r>
              <a:rPr lang="en-US" sz="1200" b="1" i="1" kern="1200" dirty="0" smtClean="0">
                <a:solidFill>
                  <a:schemeClr val="tx1"/>
                </a:solidFill>
                <a:effectLst/>
                <a:latin typeface="+mn-lt"/>
                <a:ea typeface="+mn-ea"/>
                <a:cs typeface="+mn-cs"/>
              </a:rPr>
              <a:t>Advancing Health Literacy Practices through Quality Improvement: Curricular Modules for Faculty</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1FA9686D-AA5A-4D9A-9511-3417B7807E67}" type="slidenum">
              <a:rPr lang="en-US" smtClean="0"/>
              <a:pPr/>
              <a:t>22</a:t>
            </a:fld>
            <a:endParaRPr lang="en-US" dirty="0"/>
          </a:p>
        </p:txBody>
      </p:sp>
    </p:spTree>
    <p:extLst>
      <p:ext uri="{BB962C8B-B14F-4D97-AF65-F5344CB8AC3E}">
        <p14:creationId xmlns:p14="http://schemas.microsoft.com/office/powerpoint/2010/main" xmlns="" val="5440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a:t>
            </a:r>
            <a:r>
              <a:rPr lang="en-US" baseline="0" dirty="0" smtClean="0"/>
              <a:t> the </a:t>
            </a:r>
            <a:r>
              <a:rPr lang="en-US" dirty="0" smtClean="0"/>
              <a:t>health literacy skills</a:t>
            </a:r>
            <a:r>
              <a:rPr lang="en-US" baseline="0" dirty="0" smtClean="0"/>
              <a:t> of individuals. </a:t>
            </a:r>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2</a:t>
            </a:fld>
            <a:endParaRPr lang="en-US" dirty="0"/>
          </a:p>
        </p:txBody>
      </p:sp>
    </p:spTree>
    <p:extLst>
      <p:ext uri="{BB962C8B-B14F-4D97-AF65-F5344CB8AC3E}">
        <p14:creationId xmlns:p14="http://schemas.microsoft.com/office/powerpoint/2010/main" xmlns="" val="378652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You are probably familiar with the definition of literacy– the ability to read and </a:t>
            </a:r>
            <a:r>
              <a:rPr lang="en-US" sz="1000" dirty="0" smtClean="0"/>
              <a:t>write--but </a:t>
            </a:r>
            <a:r>
              <a:rPr lang="en-US" sz="1000" dirty="0"/>
              <a:t>what about </a:t>
            </a:r>
            <a:r>
              <a:rPr lang="en-US" sz="1000" dirty="0" smtClean="0"/>
              <a:t>health </a:t>
            </a:r>
            <a:r>
              <a:rPr lang="en-US" sz="1000" dirty="0"/>
              <a:t>literacy?</a:t>
            </a:r>
          </a:p>
          <a:p>
            <a:r>
              <a:rPr lang="en-US" sz="1000" dirty="0"/>
              <a:t>Health literacy refers to a constellation of reading and numeracy skills </a:t>
            </a:r>
            <a:r>
              <a:rPr lang="en-US" sz="1000" dirty="0" smtClean="0"/>
              <a:t>(e.g.,</a:t>
            </a:r>
            <a:r>
              <a:rPr lang="en-US" sz="1000" baseline="0" dirty="0" smtClean="0"/>
              <a:t> making calculations) </a:t>
            </a:r>
            <a:r>
              <a:rPr lang="en-US" sz="1000" dirty="0" smtClean="0"/>
              <a:t>required </a:t>
            </a:r>
            <a:r>
              <a:rPr lang="en-US" sz="1000" dirty="0"/>
              <a:t>to function in the health care environment. </a:t>
            </a:r>
            <a:r>
              <a:rPr lang="en-US" sz="1000" dirty="0" smtClean="0"/>
              <a:t>Health </a:t>
            </a:r>
            <a:r>
              <a:rPr lang="en-US" sz="1000" dirty="0"/>
              <a:t>literacy as a concept is a combination of individual-level factors and system level </a:t>
            </a:r>
            <a:r>
              <a:rPr lang="en-US" sz="1000" dirty="0" smtClean="0"/>
              <a:t>factors. </a:t>
            </a:r>
            <a:endParaRPr lang="en-US" sz="1000" dirty="0"/>
          </a:p>
          <a:p>
            <a:endParaRPr lang="en-US" sz="1000" dirty="0"/>
          </a:p>
          <a:p>
            <a:r>
              <a:rPr lang="en-US" sz="1000" dirty="0"/>
              <a:t>These include:</a:t>
            </a:r>
          </a:p>
          <a:p>
            <a:r>
              <a:rPr lang="en-US" sz="1000" dirty="0"/>
              <a:t>• Reading prescription bottles.</a:t>
            </a:r>
          </a:p>
          <a:p>
            <a:r>
              <a:rPr lang="en-US" sz="1000" dirty="0"/>
              <a:t>• Figuring out appointment slips.</a:t>
            </a:r>
          </a:p>
          <a:p>
            <a:r>
              <a:rPr lang="en-US" sz="1000" dirty="0"/>
              <a:t>• Understanding informed consent documents.</a:t>
            </a:r>
          </a:p>
          <a:p>
            <a:r>
              <a:rPr lang="en-US" sz="1000" dirty="0"/>
              <a:t>• Understanding discharge instructions.</a:t>
            </a:r>
          </a:p>
          <a:p>
            <a:r>
              <a:rPr lang="en-US" sz="1000" dirty="0"/>
              <a:t>• Following diagnostic test instructions.</a:t>
            </a:r>
          </a:p>
          <a:p>
            <a:r>
              <a:rPr lang="en-US" sz="1000" dirty="0"/>
              <a:t>• Reading health education materials.</a:t>
            </a:r>
          </a:p>
          <a:p>
            <a:r>
              <a:rPr lang="en-US" sz="1000" dirty="0"/>
              <a:t>• Completing health insurance applications.</a:t>
            </a:r>
          </a:p>
          <a:p>
            <a:endParaRPr lang="en-US" sz="1000" dirty="0"/>
          </a:p>
          <a:p>
            <a:r>
              <a:rPr lang="en-US" sz="1000" b="1" dirty="0"/>
              <a:t>Health literacy is context specific. </a:t>
            </a:r>
            <a:r>
              <a:rPr lang="en-US" sz="1000" dirty="0"/>
              <a:t>Someone who has excellent reading and writing skills, and who functions very well in another environment (for example, an accountant), may still have low health literacy. Just like reading and writing literacy, having low health literacy does not mean having low intelligence. </a:t>
            </a:r>
          </a:p>
          <a:p>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3</a:t>
            </a:fld>
            <a:endParaRPr lang="en-US" dirty="0"/>
          </a:p>
        </p:txBody>
      </p:sp>
    </p:spTree>
    <p:extLst>
      <p:ext uri="{BB962C8B-B14F-4D97-AF65-F5344CB8AC3E}">
        <p14:creationId xmlns:p14="http://schemas.microsoft.com/office/powerpoint/2010/main" xmlns="" val="277595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9686D-AA5A-4D9A-9511-3417B7807E67}" type="slidenum">
              <a:rPr lang="en-US" smtClean="0"/>
              <a:pPr/>
              <a:t>4</a:t>
            </a:fld>
            <a:endParaRPr lang="en-US" dirty="0"/>
          </a:p>
        </p:txBody>
      </p:sp>
    </p:spTree>
    <p:extLst>
      <p:ext uri="{BB962C8B-B14F-4D97-AF65-F5344CB8AC3E}">
        <p14:creationId xmlns:p14="http://schemas.microsoft.com/office/powerpoint/2010/main" xmlns="" val="702596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National Assessment of Adult Literacy (NAAL) provided the first measure of the health literacy of Americans. This household survey found that 14% of American adults function at the below basic level, 22% function at the basic level, 53% have an intermediate level of health literacy, and 12% have proficient health literacy. Note that interpreting medication labels requires intermediate skill. This means that 36% of adult Americans – 80 million people – have levels of health literacy </a:t>
            </a:r>
            <a:r>
              <a:rPr lang="en-US" sz="1200" b="1" dirty="0" smtClean="0"/>
              <a:t>below</a:t>
            </a:r>
            <a:r>
              <a:rPr lang="en-US" sz="1200" dirty="0" smtClean="0"/>
              <a:t> what is required to understand typical medication information.</a:t>
            </a:r>
          </a:p>
          <a:p>
            <a:r>
              <a:rPr lang="en-US" sz="1200" dirty="0" smtClean="0"/>
              <a:t>A person can be literate and still have limited health literacy. In fact, approximately 45% of high school graduates have limited health literacy.</a:t>
            </a:r>
          </a:p>
        </p:txBody>
      </p:sp>
      <p:sp>
        <p:nvSpPr>
          <p:cNvPr id="4" name="Slide Number Placeholder 3"/>
          <p:cNvSpPr>
            <a:spLocks noGrp="1"/>
          </p:cNvSpPr>
          <p:nvPr>
            <p:ph type="sldNum" sz="quarter" idx="10"/>
          </p:nvPr>
        </p:nvSpPr>
        <p:spPr/>
        <p:txBody>
          <a:bodyPr/>
          <a:lstStyle/>
          <a:p>
            <a:fld id="{1FA9686D-AA5A-4D9A-9511-3417B7807E67}" type="slidenum">
              <a:rPr lang="en-US" smtClean="0"/>
              <a:pPr/>
              <a:t>5</a:t>
            </a:fld>
            <a:endParaRPr lang="en-US" dirty="0"/>
          </a:p>
        </p:txBody>
      </p:sp>
    </p:spTree>
    <p:extLst>
      <p:ext uri="{BB962C8B-B14F-4D97-AF65-F5344CB8AC3E}">
        <p14:creationId xmlns:p14="http://schemas.microsoft.com/office/powerpoint/2010/main" xmlns="" val="424555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Certain groups are more likely to have limited health literacy. These groups include…</a:t>
            </a:r>
          </a:p>
          <a:p>
            <a:endParaRPr lang="en-US" sz="1200" dirty="0" smtClean="0"/>
          </a:p>
          <a:p>
            <a:r>
              <a:rPr lang="en-US" sz="1200" dirty="0" smtClean="0"/>
              <a:t>However, it is important to remember that low health literacy is a problem that touches all groups and segments of society. In terms of raw numbers, most people with low health literacy are White.</a:t>
            </a:r>
            <a:endParaRPr lang="en-US" sz="1200"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FA9686D-AA5A-4D9A-9511-3417B7807E67}" type="slidenum">
              <a:rPr lang="en-US" smtClean="0"/>
              <a:pPr/>
              <a:t>6</a:t>
            </a:fld>
            <a:endParaRPr lang="en-US" dirty="0"/>
          </a:p>
        </p:txBody>
      </p:sp>
    </p:spTree>
    <p:extLst>
      <p:ext uri="{BB962C8B-B14F-4D97-AF65-F5344CB8AC3E}">
        <p14:creationId xmlns:p14="http://schemas.microsoft.com/office/powerpoint/2010/main" xmlns="" val="3338994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figures from another national study which looked at general literacy skills.</a:t>
            </a:r>
          </a:p>
          <a:p>
            <a:endParaRPr lang="en-US" dirty="0" smtClean="0"/>
          </a:p>
          <a:p>
            <a:pPr>
              <a:buFontTx/>
              <a:buChar char="•"/>
            </a:pPr>
            <a:r>
              <a:rPr lang="en-US" dirty="0" smtClean="0"/>
              <a:t>Of those aged 65 or greater, 81% have low literacy</a:t>
            </a:r>
          </a:p>
          <a:p>
            <a:pPr>
              <a:buFontTx/>
              <a:buChar char="•"/>
            </a:pPr>
            <a:r>
              <a:rPr lang="en-US" dirty="0" smtClean="0"/>
              <a:t>Blacks and Hispanics are more likely to have low literacy: 77% and 78% compared to 41% of Whites</a:t>
            </a:r>
          </a:p>
          <a:p>
            <a:pPr>
              <a:buFontTx/>
              <a:buChar char="•"/>
            </a:pPr>
            <a:r>
              <a:rPr lang="en-US" dirty="0" smtClean="0"/>
              <a:t>Those with the least amount of education have the highest prevalence of limited literacy.</a:t>
            </a:r>
          </a:p>
        </p:txBody>
      </p:sp>
      <p:sp>
        <p:nvSpPr>
          <p:cNvPr id="4" name="Slide Number Placeholder 3"/>
          <p:cNvSpPr>
            <a:spLocks noGrp="1"/>
          </p:cNvSpPr>
          <p:nvPr>
            <p:ph type="sldNum" sz="quarter" idx="10"/>
          </p:nvPr>
        </p:nvSpPr>
        <p:spPr/>
        <p:txBody>
          <a:bodyPr/>
          <a:lstStyle/>
          <a:p>
            <a:fld id="{1FA9686D-AA5A-4D9A-9511-3417B7807E67}" type="slidenum">
              <a:rPr lang="en-US" smtClean="0"/>
              <a:pPr/>
              <a:t>7</a:t>
            </a:fld>
            <a:endParaRPr lang="en-US" dirty="0"/>
          </a:p>
        </p:txBody>
      </p:sp>
    </p:spTree>
    <p:extLst>
      <p:ext uri="{BB962C8B-B14F-4D97-AF65-F5344CB8AC3E}">
        <p14:creationId xmlns:p14="http://schemas.microsoft.com/office/powerpoint/2010/main" xmlns="" val="235912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learn about the expectations and system demands we put on patients.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9C929D3-D9E1-4C71-9D2F-7DF1E432B59E}" type="slidenum">
              <a:rPr lang="en-US" smtClean="0"/>
              <a:pPr/>
              <a:t>8</a:t>
            </a:fld>
            <a:endParaRPr lang="en-US" dirty="0"/>
          </a:p>
        </p:txBody>
      </p:sp>
    </p:spTree>
    <p:extLst>
      <p:ext uri="{BB962C8B-B14F-4D97-AF65-F5344CB8AC3E}">
        <p14:creationId xmlns:p14="http://schemas.microsoft.com/office/powerpoint/2010/main" xmlns="" val="3786528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4"/>
          <p:cNvGrpSpPr>
            <a:grpSpLocks/>
          </p:cNvGrpSpPr>
          <p:nvPr/>
        </p:nvGrpSpPr>
        <p:grpSpPr bwMode="auto">
          <a:xfrm>
            <a:off x="0" y="3867150"/>
            <a:ext cx="7986713" cy="19050"/>
            <a:chOff x="0" y="840"/>
            <a:chExt cx="5660" cy="12"/>
          </a:xfrm>
        </p:grpSpPr>
        <p:sp>
          <p:nvSpPr>
            <p:cNvPr id="5" name="Line 5"/>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defRPr/>
              </a:pPr>
              <a:endParaRPr lang="en-US" dirty="0"/>
            </a:p>
          </p:txBody>
        </p:sp>
        <p:sp>
          <p:nvSpPr>
            <p:cNvPr id="6" name="Line 6"/>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defRPr/>
              </a:pPr>
              <a:endParaRPr lang="en-US" dirty="0"/>
            </a:p>
          </p:txBody>
        </p:sp>
      </p:grpSp>
      <p:graphicFrame>
        <p:nvGraphicFramePr>
          <p:cNvPr id="7" name="Object 7" descr="AHRQ logo"/>
          <p:cNvGraphicFramePr>
            <a:graphicFrameLocks noChangeAspect="1"/>
          </p:cNvGraphicFramePr>
          <p:nvPr>
            <p:extLst>
              <p:ext uri="{D42A27DB-BD31-4B8C-83A1-F6EECF244321}">
                <p14:modId xmlns:p14="http://schemas.microsoft.com/office/powerpoint/2010/main" xmlns="" val="607163222"/>
              </p:ext>
            </p:extLst>
          </p:nvPr>
        </p:nvGraphicFramePr>
        <p:xfrm>
          <a:off x="990600" y="381000"/>
          <a:ext cx="6858000" cy="1623303"/>
        </p:xfrm>
        <a:graphic>
          <a:graphicData uri="http://schemas.openxmlformats.org/presentationml/2006/ole">
            <p:oleObj spid="_x0000_s2136" name="Photo Editor Photo" r:id="rId3" imgW="6400000" imgH="1514686" progId="">
              <p:embed/>
            </p:oleObj>
          </a:graphicData>
        </a:graphic>
      </p:graphicFrame>
      <p:sp>
        <p:nvSpPr>
          <p:cNvPr id="5122" name="Rectangle 2"/>
          <p:cNvSpPr>
            <a:spLocks noGrp="1" noChangeArrowheads="1"/>
          </p:cNvSpPr>
          <p:nvPr>
            <p:ph type="ctrTitle"/>
          </p:nvPr>
        </p:nvSpPr>
        <p:spPr>
          <a:xfrm>
            <a:off x="609600" y="2819400"/>
            <a:ext cx="7789863" cy="914400"/>
          </a:xfrm>
        </p:spPr>
        <p:txBody>
          <a:bodyPr/>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150938" y="3962400"/>
            <a:ext cx="6435725" cy="2133600"/>
          </a:xfrm>
        </p:spPr>
        <p:txBody>
          <a:bodyPr/>
          <a:lstStyle>
            <a:lvl1pPr marL="0" indent="0" algn="ctr">
              <a:buFont typeface="Wingdings" pitchFamily="2" charset="2"/>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228600"/>
            <a:ext cx="1997075"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5843588"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919538"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676400"/>
            <a:ext cx="3921125"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fld id="{7446FB92-6290-4352-BF71-53B4EEC01A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A8"/>
            </a:gs>
            <a:gs pos="100000">
              <a:srgbClr val="1B8DFF"/>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47800" y="228600"/>
            <a:ext cx="6697663" cy="8763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09600" y="1676400"/>
            <a:ext cx="7993063" cy="28956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 and use use in 1 or more lines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4"/>
          <p:cNvGrpSpPr>
            <a:grpSpLocks/>
          </p:cNvGrpSpPr>
          <p:nvPr/>
        </p:nvGrpSpPr>
        <p:grpSpPr bwMode="auto">
          <a:xfrm>
            <a:off x="0" y="1333500"/>
            <a:ext cx="7986713" cy="19050"/>
            <a:chOff x="0" y="840"/>
            <a:chExt cx="5660" cy="12"/>
          </a:xfrm>
        </p:grpSpPr>
        <p:sp>
          <p:nvSpPr>
            <p:cNvPr id="4101" name="Line 5"/>
            <p:cNvSpPr>
              <a:spLocks noChangeShapeType="1"/>
            </p:cNvSpPr>
            <p:nvPr/>
          </p:nvSpPr>
          <p:spPr bwMode="auto">
            <a:xfrm>
              <a:off x="5" y="852"/>
              <a:ext cx="5655" cy="0"/>
            </a:xfrm>
            <a:prstGeom prst="line">
              <a:avLst/>
            </a:prstGeom>
            <a:noFill/>
            <a:ln w="50800">
              <a:solidFill>
                <a:srgbClr val="001760"/>
              </a:solidFill>
              <a:round/>
              <a:headEnd/>
              <a:tailEnd/>
            </a:ln>
            <a:effectLst/>
          </p:spPr>
          <p:txBody>
            <a:bodyPr wrap="none" anchor="ctr"/>
            <a:lstStyle/>
            <a:p>
              <a:pPr>
                <a:defRPr/>
              </a:pPr>
              <a:endParaRPr lang="en-US" dirty="0"/>
            </a:p>
          </p:txBody>
        </p:sp>
        <p:sp>
          <p:nvSpPr>
            <p:cNvPr id="4102" name="Line 6"/>
            <p:cNvSpPr>
              <a:spLocks noChangeShapeType="1"/>
            </p:cNvSpPr>
            <p:nvPr/>
          </p:nvSpPr>
          <p:spPr bwMode="auto">
            <a:xfrm>
              <a:off x="0" y="840"/>
              <a:ext cx="5655" cy="0"/>
            </a:xfrm>
            <a:prstGeom prst="line">
              <a:avLst/>
            </a:prstGeom>
            <a:noFill/>
            <a:ln w="50800">
              <a:solidFill>
                <a:srgbClr val="99CCFF"/>
              </a:solidFill>
              <a:round/>
              <a:headEnd/>
              <a:tailEnd/>
            </a:ln>
            <a:effectLst/>
          </p:spPr>
          <p:txBody>
            <a:bodyPr wrap="none" anchor="ctr"/>
            <a:lstStyle/>
            <a:p>
              <a:pPr>
                <a:defRPr/>
              </a:pPr>
              <a:endParaRPr lang="en-US" dirty="0"/>
            </a:p>
          </p:txBody>
        </p:sp>
      </p:grpSp>
      <p:graphicFrame>
        <p:nvGraphicFramePr>
          <p:cNvPr id="1026" name="Object 7" descr="AHRQ logo"/>
          <p:cNvGraphicFramePr>
            <a:graphicFrameLocks noChangeAspect="1"/>
          </p:cNvGraphicFramePr>
          <p:nvPr>
            <p:extLst>
              <p:ext uri="{D42A27DB-BD31-4B8C-83A1-F6EECF244321}">
                <p14:modId xmlns:p14="http://schemas.microsoft.com/office/powerpoint/2010/main" xmlns="" val="1174962733"/>
              </p:ext>
            </p:extLst>
          </p:nvPr>
        </p:nvGraphicFramePr>
        <p:xfrm>
          <a:off x="142875" y="317500"/>
          <a:ext cx="1428750" cy="671513"/>
        </p:xfrm>
        <a:graphic>
          <a:graphicData uri="http://schemas.openxmlformats.org/presentationml/2006/ole">
            <p:oleObj spid="_x0000_s1113" name="Photo Editor Photo" r:id="rId14" imgW="3486637" imgH="1638529" progId="">
              <p:embed/>
            </p:oleObj>
          </a:graphicData>
        </a:graphic>
      </p:graphicFrame>
      <p:sp>
        <p:nvSpPr>
          <p:cNvPr id="4104"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46FB92-6290-4352-BF71-53B4EEC01A80}"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1" fontAlgn="base" hangingPunct="1">
        <a:lnSpc>
          <a:spcPct val="90000"/>
        </a:lnSpc>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465138" indent="-465138" algn="l" rtl="0" eaLnBrk="1" fontAlgn="base" hangingPunct="1">
        <a:lnSpc>
          <a:spcPct val="90000"/>
        </a:lnSpc>
        <a:spcBef>
          <a:spcPct val="30000"/>
        </a:spcBef>
        <a:spcAft>
          <a:spcPct val="0"/>
        </a:spcAft>
        <a:buClr>
          <a:schemeClr val="tx2"/>
        </a:buClr>
        <a:buSzPct val="95000"/>
        <a:buFont typeface="Wingdings" pitchFamily="2" charset="2"/>
        <a:buChar char="n"/>
        <a:defRPr sz="3200">
          <a:solidFill>
            <a:srgbClr val="FFFFFF"/>
          </a:solidFill>
          <a:effectLst>
            <a:outerShdw blurRad="38100" dist="38100" dir="2700000" algn="tl">
              <a:srgbClr val="000000"/>
            </a:outerShdw>
          </a:effectLst>
          <a:latin typeface="+mn-lt"/>
          <a:ea typeface="+mn-ea"/>
          <a:cs typeface="+mn-cs"/>
        </a:defRPr>
      </a:lvl1pPr>
      <a:lvl2pPr marL="976313" indent="-396875" algn="l" rtl="0" eaLnBrk="1" fontAlgn="base" hangingPunct="1">
        <a:lnSpc>
          <a:spcPct val="90000"/>
        </a:lnSpc>
        <a:spcBef>
          <a:spcPct val="30000"/>
        </a:spcBef>
        <a:spcAft>
          <a:spcPct val="0"/>
        </a:spcAft>
        <a:buClr>
          <a:schemeClr val="tx2"/>
        </a:buClr>
        <a:buSzPct val="95000"/>
        <a:buChar char="–"/>
        <a:defRPr sz="2800">
          <a:solidFill>
            <a:srgbClr val="FFFFFF"/>
          </a:solidFill>
          <a:effectLst>
            <a:outerShdw blurRad="38100" dist="38100" dir="2700000" algn="tl">
              <a:srgbClr val="000000"/>
            </a:outerShdw>
          </a:effectLst>
          <a:latin typeface="+mn-lt"/>
        </a:defRPr>
      </a:lvl2pPr>
      <a:lvl3pPr marL="1439863" indent="-349250" algn="l" rtl="0" eaLnBrk="1" fontAlgn="base" hangingPunct="1">
        <a:lnSpc>
          <a:spcPct val="90000"/>
        </a:lnSpc>
        <a:spcBef>
          <a:spcPct val="30000"/>
        </a:spcBef>
        <a:spcAft>
          <a:spcPct val="0"/>
        </a:spcAft>
        <a:buClr>
          <a:schemeClr val="tx2"/>
        </a:buClr>
        <a:buSzPct val="95000"/>
        <a:buFont typeface="Wingdings" pitchFamily="2" charset="2"/>
        <a:buChar char="n"/>
        <a:defRPr sz="2400">
          <a:solidFill>
            <a:srgbClr val="FFFFFF"/>
          </a:solidFill>
          <a:effectLst>
            <a:outerShdw blurRad="38100" dist="38100" dir="2700000" algn="tl">
              <a:srgbClr val="000000"/>
            </a:outerShdw>
          </a:effectLst>
          <a:latin typeface="+mn-lt"/>
        </a:defRPr>
      </a:lvl3pPr>
      <a:lvl4pPr marL="1782763" indent="-228600" algn="l" rtl="0" eaLnBrk="1" fontAlgn="base" hangingPunct="1">
        <a:lnSpc>
          <a:spcPct val="90000"/>
        </a:lnSpc>
        <a:spcBef>
          <a:spcPct val="30000"/>
        </a:spcBef>
        <a:spcAft>
          <a:spcPct val="0"/>
        </a:spcAft>
        <a:buClr>
          <a:srgbClr val="66FFFF"/>
        </a:buClr>
        <a:buSzPct val="65000"/>
        <a:buFont typeface="Monotype Sorts" pitchFamily="2" charset="2"/>
        <a:buChar char="u"/>
        <a:defRPr sz="2000">
          <a:solidFill>
            <a:srgbClr val="FFFFFF"/>
          </a:solidFill>
          <a:effectLst>
            <a:outerShdw blurRad="38100" dist="38100" dir="2700000" algn="tl">
              <a:srgbClr val="000000"/>
            </a:outerShdw>
          </a:effectLst>
          <a:latin typeface="+mn-lt"/>
        </a:defRPr>
      </a:lvl4pPr>
      <a:lvl5pPr marL="2125663" indent="-228600" algn="l" rtl="0" eaLnBrk="1" fontAlgn="base" hangingPunct="1">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5pPr>
      <a:lvl6pPr marL="2582863" indent="-228600" algn="l" rtl="0" eaLnBrk="1" fontAlgn="base" hangingPunct="1">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6pPr>
      <a:lvl7pPr marL="3040063" indent="-228600" algn="l" rtl="0" eaLnBrk="1" fontAlgn="base" hangingPunct="1">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7pPr>
      <a:lvl8pPr marL="3497263" indent="-228600" algn="l" rtl="0" eaLnBrk="1" fontAlgn="base" hangingPunct="1">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8pPr>
      <a:lvl9pPr marL="3954463" indent="-228600" algn="l" rtl="0" eaLnBrk="1" fontAlgn="base" hangingPunct="1">
        <a:lnSpc>
          <a:spcPct val="90000"/>
        </a:lnSpc>
        <a:spcBef>
          <a:spcPct val="30000"/>
        </a:spcBef>
        <a:spcAft>
          <a:spcPct val="0"/>
        </a:spcAft>
        <a:buClr>
          <a:schemeClr val="tx1"/>
        </a:buClr>
        <a:buSzPct val="100000"/>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cpfoundation.org/player/?w=640&amp;h=480&amp;t=Health%20Literacy&amp;v=http://static.acponline.org/media/foundation/health-literacy.fl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ahrq.gov/downloads/pub/evidence/pdf/literacy/literacyup.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ma-assn.org/ama1/pub/upload/mm/367/healthlitclinicians.pdf" TargetMode="Externa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hrq.gov/downloads/pub/evidence/pdf/literacy/literacyup.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2a.cdc.gov/TCEOnline/registration/detailpage.asp?res_id=2074" TargetMode="External"/><Relationship Id="rId4" Type="http://schemas.openxmlformats.org/officeDocument/2006/relationships/hyperlink" Target="http://www.ama-assn.org/ama1/pub/upload/mm/367/healthlitclinicians.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90800"/>
            <a:ext cx="7789863" cy="1143000"/>
          </a:xfrm>
        </p:spPr>
        <p:txBody>
          <a:bodyPr/>
          <a:lstStyle/>
          <a:p>
            <a:r>
              <a:rPr lang="en-US" sz="4200" b="1" dirty="0" smtClean="0"/>
              <a:t>Health Literacy in Pharmacy: Introduction</a:t>
            </a:r>
            <a:endParaRPr lang="en-US" sz="4200" b="1" dirty="0"/>
          </a:p>
        </p:txBody>
      </p:sp>
      <p:sp>
        <p:nvSpPr>
          <p:cNvPr id="3" name="Subtitle 2"/>
          <p:cNvSpPr>
            <a:spLocks noGrp="1"/>
          </p:cNvSpPr>
          <p:nvPr>
            <p:ph type="subTitle" idx="1"/>
          </p:nvPr>
        </p:nvSpPr>
        <p:spPr>
          <a:xfrm>
            <a:off x="685800" y="3962400"/>
            <a:ext cx="7543800" cy="2819400"/>
          </a:xfrm>
        </p:spPr>
        <p:txBody>
          <a:bodyPr>
            <a:noAutofit/>
          </a:bodyPr>
          <a:lstStyle/>
          <a:p>
            <a:r>
              <a:rPr lang="en-US" sz="3600" b="1" dirty="0" smtClean="0"/>
              <a:t>Curricular Modules</a:t>
            </a:r>
            <a:br>
              <a:rPr lang="en-US" sz="3600" b="1" dirty="0" smtClean="0"/>
            </a:br>
            <a:r>
              <a:rPr lang="en-US" sz="3600" b="1" dirty="0" smtClean="0"/>
              <a:t>for Pharmacy Faculty</a:t>
            </a:r>
          </a:p>
          <a:p>
            <a:endParaRPr lang="en-US" sz="2000" dirty="0" smtClean="0"/>
          </a:p>
          <a:p>
            <a:endParaRPr lang="en-US" sz="2000" dirty="0"/>
          </a:p>
          <a:p>
            <a:r>
              <a:rPr lang="en-US" sz="2000" dirty="0" smtClean="0"/>
              <a:t>Content </a:t>
            </a:r>
            <a:r>
              <a:rPr lang="en-US" sz="2000" dirty="0"/>
              <a:t>adapted from </a:t>
            </a:r>
            <a:r>
              <a:rPr lang="en-US" sz="2000" dirty="0" err="1"/>
              <a:t>Kripalani</a:t>
            </a:r>
            <a:r>
              <a:rPr lang="en-US" sz="2000" dirty="0"/>
              <a:t> and Jacobson (2007</a:t>
            </a:r>
            <a:r>
              <a:rPr lang="en-US" sz="2000" dirty="0" smtClean="0"/>
              <a:t>)</a:t>
            </a:r>
            <a:endParaRPr lang="en-US" sz="2000" i="1" dirty="0"/>
          </a:p>
        </p:txBody>
      </p:sp>
    </p:spTree>
    <p:extLst>
      <p:ext uri="{BB962C8B-B14F-4D97-AF65-F5344CB8AC3E}">
        <p14:creationId xmlns:p14="http://schemas.microsoft.com/office/powerpoint/2010/main" xmlns="" val="1149645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37425"/>
            <a:ext cx="6697663" cy="876300"/>
          </a:xfrm>
        </p:spPr>
        <p:txBody>
          <a:bodyPr/>
          <a:lstStyle/>
          <a:p>
            <a:r>
              <a:rPr lang="en-US" sz="3600" dirty="0" smtClean="0"/>
              <a:t>We Expect Patients to…</a:t>
            </a:r>
            <a:endParaRPr lang="en-US" sz="3600" dirty="0"/>
          </a:p>
        </p:txBody>
      </p:sp>
      <p:sp>
        <p:nvSpPr>
          <p:cNvPr id="3" name="Content Placeholder 2"/>
          <p:cNvSpPr>
            <a:spLocks noGrp="1"/>
          </p:cNvSpPr>
          <p:nvPr>
            <p:ph sz="half" idx="1"/>
          </p:nvPr>
        </p:nvSpPr>
        <p:spPr>
          <a:xfrm>
            <a:off x="304800" y="1536192"/>
            <a:ext cx="4114800" cy="5017008"/>
          </a:xfrm>
        </p:spPr>
        <p:txBody>
          <a:bodyPr>
            <a:normAutofit fontScale="55000" lnSpcReduction="20000"/>
          </a:bodyPr>
          <a:lstStyle/>
          <a:p>
            <a:pPr>
              <a:lnSpc>
                <a:spcPct val="120000"/>
              </a:lnSpc>
              <a:spcBef>
                <a:spcPts val="600"/>
              </a:spcBef>
            </a:pPr>
            <a:r>
              <a:rPr lang="en-US" sz="3800" dirty="0" smtClean="0"/>
              <a:t>Read</a:t>
            </a:r>
          </a:p>
          <a:p>
            <a:pPr lvl="1">
              <a:lnSpc>
                <a:spcPct val="120000"/>
              </a:lnSpc>
              <a:spcBef>
                <a:spcPts val="600"/>
              </a:spcBef>
            </a:pPr>
            <a:r>
              <a:rPr lang="en-US" sz="3300" dirty="0" smtClean="0"/>
              <a:t>Labels &amp; inserts</a:t>
            </a:r>
          </a:p>
          <a:p>
            <a:pPr lvl="1">
              <a:lnSpc>
                <a:spcPct val="120000"/>
              </a:lnSpc>
              <a:spcBef>
                <a:spcPts val="600"/>
              </a:spcBef>
            </a:pPr>
            <a:r>
              <a:rPr lang="en-US" sz="3300" dirty="0" smtClean="0"/>
              <a:t>Names of medicines</a:t>
            </a:r>
          </a:p>
          <a:p>
            <a:pPr lvl="1">
              <a:lnSpc>
                <a:spcPct val="120000"/>
              </a:lnSpc>
              <a:spcBef>
                <a:spcPts val="600"/>
              </a:spcBef>
            </a:pPr>
            <a:r>
              <a:rPr lang="en-US" sz="3300" dirty="0" smtClean="0"/>
              <a:t>Dosage instructions</a:t>
            </a:r>
          </a:p>
          <a:p>
            <a:pPr lvl="1">
              <a:lnSpc>
                <a:spcPct val="120000"/>
              </a:lnSpc>
              <a:spcBef>
                <a:spcPts val="600"/>
              </a:spcBef>
            </a:pPr>
            <a:r>
              <a:rPr lang="en-US" sz="3300" dirty="0" smtClean="0"/>
              <a:t>Read between the lines [</a:t>
            </a:r>
            <a:r>
              <a:rPr lang="en-US" sz="3300" dirty="0" err="1" smtClean="0"/>
              <a:t>eg</a:t>
            </a:r>
            <a:r>
              <a:rPr lang="en-US" sz="3300" dirty="0" smtClean="0"/>
              <a:t>, BID, TID, QID]</a:t>
            </a:r>
          </a:p>
          <a:p>
            <a:pPr>
              <a:lnSpc>
                <a:spcPct val="120000"/>
              </a:lnSpc>
              <a:spcBef>
                <a:spcPts val="600"/>
              </a:spcBef>
            </a:pPr>
            <a:r>
              <a:rPr lang="en-US" sz="3800" dirty="0" smtClean="0"/>
              <a:t>Listen to explanations and directions</a:t>
            </a:r>
            <a:endParaRPr lang="en-US" sz="3800" dirty="0"/>
          </a:p>
          <a:p>
            <a:pPr>
              <a:lnSpc>
                <a:spcPct val="120000"/>
              </a:lnSpc>
              <a:spcBef>
                <a:spcPts val="600"/>
              </a:spcBef>
            </a:pPr>
            <a:r>
              <a:rPr lang="en-US" sz="3800" dirty="0" smtClean="0"/>
              <a:t>Talk to busy professionals</a:t>
            </a:r>
          </a:p>
          <a:p>
            <a:pPr lvl="1">
              <a:lnSpc>
                <a:spcPct val="120000"/>
              </a:lnSpc>
              <a:spcBef>
                <a:spcPts val="600"/>
              </a:spcBef>
            </a:pPr>
            <a:r>
              <a:rPr lang="en-US" sz="3300" dirty="0" smtClean="0"/>
              <a:t>Describe new feelings (e.g., side effects)</a:t>
            </a:r>
          </a:p>
          <a:p>
            <a:pPr lvl="1">
              <a:lnSpc>
                <a:spcPct val="120000"/>
              </a:lnSpc>
              <a:spcBef>
                <a:spcPts val="600"/>
              </a:spcBef>
            </a:pPr>
            <a:r>
              <a:rPr lang="en-US" sz="3300" dirty="0" smtClean="0"/>
              <a:t>Present problems</a:t>
            </a:r>
          </a:p>
          <a:p>
            <a:pPr lvl="1">
              <a:lnSpc>
                <a:spcPct val="120000"/>
              </a:lnSpc>
              <a:spcBef>
                <a:spcPts val="600"/>
              </a:spcBef>
            </a:pPr>
            <a:r>
              <a:rPr lang="en-US" sz="3300" dirty="0" smtClean="0"/>
              <a:t>Ask questions  </a:t>
            </a:r>
          </a:p>
        </p:txBody>
      </p:sp>
      <p:sp>
        <p:nvSpPr>
          <p:cNvPr id="5" name="Content Placeholder 4"/>
          <p:cNvSpPr>
            <a:spLocks noGrp="1"/>
          </p:cNvSpPr>
          <p:nvPr>
            <p:ph sz="half" idx="2"/>
          </p:nvPr>
        </p:nvSpPr>
        <p:spPr>
          <a:xfrm>
            <a:off x="4419600" y="1536192"/>
            <a:ext cx="4038600" cy="4864608"/>
          </a:xfrm>
        </p:spPr>
        <p:txBody>
          <a:bodyPr>
            <a:normAutofit fontScale="55000" lnSpcReduction="20000"/>
          </a:bodyPr>
          <a:lstStyle/>
          <a:p>
            <a:pPr>
              <a:lnSpc>
                <a:spcPct val="120000"/>
              </a:lnSpc>
              <a:spcBef>
                <a:spcPts val="600"/>
              </a:spcBef>
            </a:pPr>
            <a:r>
              <a:rPr lang="en-US" sz="3800" dirty="0"/>
              <a:t>Track </a:t>
            </a:r>
            <a:r>
              <a:rPr lang="en-US" sz="3800" dirty="0" smtClean="0"/>
              <a:t>experiences</a:t>
            </a:r>
            <a:endParaRPr lang="en-US" sz="3800" dirty="0"/>
          </a:p>
          <a:p>
            <a:pPr lvl="1">
              <a:lnSpc>
                <a:spcPct val="120000"/>
              </a:lnSpc>
              <a:spcBef>
                <a:spcPts val="600"/>
              </a:spcBef>
            </a:pPr>
            <a:r>
              <a:rPr lang="en-US" sz="3300" dirty="0" smtClean="0"/>
              <a:t>Watch for side effects and seek appropriate help as needed</a:t>
            </a:r>
          </a:p>
          <a:p>
            <a:pPr lvl="1">
              <a:lnSpc>
                <a:spcPct val="120000"/>
              </a:lnSpc>
              <a:spcBef>
                <a:spcPts val="600"/>
              </a:spcBef>
            </a:pPr>
            <a:r>
              <a:rPr lang="en-US" sz="3300" dirty="0" smtClean="0"/>
              <a:t>Take action for missed dose when needed </a:t>
            </a:r>
            <a:br>
              <a:rPr lang="en-US" sz="3300" dirty="0" smtClean="0"/>
            </a:br>
            <a:endParaRPr lang="en-US" sz="3300" dirty="0" smtClean="0"/>
          </a:p>
          <a:p>
            <a:pPr>
              <a:lnSpc>
                <a:spcPct val="120000"/>
              </a:lnSpc>
              <a:spcBef>
                <a:spcPts val="600"/>
              </a:spcBef>
            </a:pPr>
            <a:r>
              <a:rPr lang="en-US" sz="3800" dirty="0" smtClean="0"/>
              <a:t>Calculate </a:t>
            </a:r>
          </a:p>
          <a:p>
            <a:pPr lvl="1">
              <a:lnSpc>
                <a:spcPct val="120000"/>
              </a:lnSpc>
              <a:spcBef>
                <a:spcPts val="600"/>
              </a:spcBef>
            </a:pPr>
            <a:r>
              <a:rPr lang="en-US" sz="3300" dirty="0" smtClean="0"/>
              <a:t>Measure doses</a:t>
            </a:r>
          </a:p>
          <a:p>
            <a:pPr lvl="1">
              <a:lnSpc>
                <a:spcPct val="120000"/>
              </a:lnSpc>
              <a:spcBef>
                <a:spcPts val="600"/>
              </a:spcBef>
            </a:pPr>
            <a:r>
              <a:rPr lang="en-US" sz="3300" dirty="0" smtClean="0"/>
              <a:t>Count pills</a:t>
            </a:r>
          </a:p>
          <a:p>
            <a:pPr lvl="1">
              <a:lnSpc>
                <a:spcPct val="120000"/>
              </a:lnSpc>
              <a:spcBef>
                <a:spcPts val="600"/>
              </a:spcBef>
            </a:pPr>
            <a:r>
              <a:rPr lang="en-US" sz="3300" dirty="0" smtClean="0"/>
              <a:t>Track amount of meds left and refill as necessary</a:t>
            </a:r>
          </a:p>
          <a:p>
            <a:pPr lvl="1">
              <a:lnSpc>
                <a:spcPct val="120000"/>
              </a:lnSpc>
              <a:spcBef>
                <a:spcPts val="600"/>
              </a:spcBef>
            </a:pPr>
            <a:r>
              <a:rPr lang="en-US" sz="3300" dirty="0" smtClean="0"/>
              <a:t>Use clocks and calendars to set time/day </a:t>
            </a:r>
            <a:endParaRPr lang="en-US" sz="3300" dirty="0"/>
          </a:p>
        </p:txBody>
      </p:sp>
      <p:pic>
        <p:nvPicPr>
          <p:cNvPr id="6" name="Picture 5" descr="Picture of a pharmacist explaining how to measure using a dosing cup for a liquid medicine.&#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146" y="3429000"/>
            <a:ext cx="1848454" cy="1371600"/>
          </a:xfrm>
          <a:prstGeom prst="rect">
            <a:avLst/>
          </a:prstGeom>
          <a:noFill/>
          <a:ln>
            <a:noFill/>
          </a:ln>
        </p:spPr>
      </p:pic>
      <p:sp>
        <p:nvSpPr>
          <p:cNvPr id="7" name="Slide Number Placeholder 6"/>
          <p:cNvSpPr>
            <a:spLocks noGrp="1"/>
          </p:cNvSpPr>
          <p:nvPr>
            <p:ph type="sldNum" sz="quarter" idx="10"/>
          </p:nvPr>
        </p:nvSpPr>
        <p:spPr/>
        <p:txBody>
          <a:bodyPr/>
          <a:lstStyle/>
          <a:p>
            <a:fld id="{7446FB92-6290-4352-BF71-53B4EEC01A80}" type="slidenum">
              <a:rPr lang="en-US" smtClean="0"/>
              <a:pPr/>
              <a:t>9</a:t>
            </a:fld>
            <a:endParaRPr lang="en-US" dirty="0"/>
          </a:p>
        </p:txBody>
      </p:sp>
    </p:spTree>
    <p:extLst>
      <p:ext uri="{BB962C8B-B14F-4D97-AF65-F5344CB8AC3E}">
        <p14:creationId xmlns:p14="http://schemas.microsoft.com/office/powerpoint/2010/main" xmlns="" val="3991540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Patients’ Experiences</a:t>
            </a:r>
            <a:endParaRPr lang="en-US" sz="3600" dirty="0"/>
          </a:p>
        </p:txBody>
      </p:sp>
      <p:sp>
        <p:nvSpPr>
          <p:cNvPr id="3" name="Content Placeholder 2"/>
          <p:cNvSpPr>
            <a:spLocks noGrp="1"/>
          </p:cNvSpPr>
          <p:nvPr>
            <p:ph idx="1"/>
          </p:nvPr>
        </p:nvSpPr>
        <p:spPr/>
        <p:txBody>
          <a:bodyPr/>
          <a:lstStyle/>
          <a:p>
            <a:pPr marL="344488" indent="-344488"/>
            <a:r>
              <a:rPr lang="en-US" sz="2800" dirty="0" smtClean="0"/>
              <a:t>People commonly </a:t>
            </a:r>
            <a:r>
              <a:rPr lang="en-US" sz="2800" dirty="0"/>
              <a:t>hide their </a:t>
            </a:r>
            <a:r>
              <a:rPr lang="en-US" sz="2800" dirty="0" smtClean="0"/>
              <a:t>difficulty with reading or understanding.</a:t>
            </a:r>
          </a:p>
          <a:p>
            <a:pPr marL="344488" indent="-344488"/>
            <a:r>
              <a:rPr lang="en-US" sz="2800" dirty="0"/>
              <a:t>Many feel </a:t>
            </a:r>
            <a:r>
              <a:rPr lang="en-US" sz="2800" dirty="0" smtClean="0"/>
              <a:t>ashamed of poor reading or understanding.</a:t>
            </a:r>
          </a:p>
          <a:p>
            <a:pPr marL="344488" indent="-344488"/>
            <a:r>
              <a:rPr lang="en-US" sz="2800" dirty="0" smtClean="0"/>
              <a:t>People with limited literacy often avoid reading. </a:t>
            </a:r>
          </a:p>
          <a:p>
            <a:pPr marL="0" indent="0">
              <a:buNone/>
            </a:pPr>
            <a:r>
              <a:rPr lang="en-US" sz="2800" dirty="0" smtClean="0"/>
              <a:t> </a:t>
            </a:r>
          </a:p>
          <a:p>
            <a:pPr marL="0" indent="0">
              <a:buNone/>
            </a:pPr>
            <a:r>
              <a:rPr lang="en-US" sz="3200" dirty="0" smtClean="0"/>
              <a:t>Do you know someone who has problems reading or understanding?</a:t>
            </a:r>
          </a:p>
          <a:p>
            <a:pPr marL="0" indent="0">
              <a:buNone/>
            </a:pPr>
            <a:r>
              <a:rPr lang="en-US" sz="3200" dirty="0" smtClean="0"/>
              <a:t>What have you observed?</a:t>
            </a:r>
          </a:p>
          <a:p>
            <a:pPr marL="0" indent="0">
              <a:buNone/>
            </a:pPr>
            <a:endParaRPr lang="en-US" sz="1000" b="1" dirty="0" smtClean="0"/>
          </a:p>
          <a:p>
            <a:pPr marL="0" indent="0">
              <a:buNone/>
            </a:pPr>
            <a:r>
              <a:rPr lang="en-US" sz="1000" b="1" dirty="0" smtClean="0"/>
              <a:t>SOURCE</a:t>
            </a:r>
            <a:r>
              <a:rPr lang="en-US" sz="1000" b="1" dirty="0"/>
              <a:t>: </a:t>
            </a:r>
            <a:r>
              <a:rPr lang="en-US" sz="1000" dirty="0"/>
              <a:t>1) Parikh N, Parker R, </a:t>
            </a:r>
            <a:r>
              <a:rPr lang="en-US" sz="1000" dirty="0" err="1"/>
              <a:t>Nurss</a:t>
            </a:r>
            <a:r>
              <a:rPr lang="en-US" sz="1000" dirty="0"/>
              <a:t> J. Shame and health literacy: the unspoken connection. </a:t>
            </a:r>
            <a:r>
              <a:rPr lang="en-US" sz="1000" i="1" dirty="0"/>
              <a:t>Patient Education and Counseling</a:t>
            </a:r>
            <a:r>
              <a:rPr lang="en-US" sz="1000" dirty="0"/>
              <a:t>. 1995;25:109–199 2) Weiss BD. </a:t>
            </a:r>
            <a:r>
              <a:rPr lang="en-US" sz="1000" i="1" dirty="0"/>
              <a:t>Health Literacy: A Manual for Clinicians</a:t>
            </a:r>
            <a:r>
              <a:rPr lang="en-US" sz="1000" dirty="0"/>
              <a:t>. American Medical Association and American Medical </a:t>
            </a:r>
            <a:r>
              <a:rPr lang="en-US" sz="1000" dirty="0" smtClean="0"/>
              <a:t/>
            </a:r>
            <a:br>
              <a:rPr lang="en-US" sz="1000" dirty="0" smtClean="0"/>
            </a:br>
            <a:r>
              <a:rPr lang="en-US" sz="1000" dirty="0" smtClean="0"/>
              <a:t>Association </a:t>
            </a:r>
            <a:r>
              <a:rPr lang="en-US" sz="1000" dirty="0"/>
              <a:t>Foundation; 2003. </a:t>
            </a:r>
            <a:r>
              <a:rPr lang="en-US" sz="1000" b="1" dirty="0"/>
              <a:t>Found in: </a:t>
            </a:r>
            <a:r>
              <a:rPr lang="pt-BR" sz="1000" dirty="0"/>
              <a:t>Kripalani, Jacobson (2007)</a:t>
            </a:r>
            <a:endParaRPr lang="en-US" sz="1000" dirty="0"/>
          </a:p>
          <a:p>
            <a:pPr marL="0" indent="0">
              <a:buNone/>
            </a:pPr>
            <a:r>
              <a:rPr lang="en-US" sz="3200" dirty="0" smtClean="0"/>
              <a:t>  </a:t>
            </a:r>
            <a:endParaRPr lang="en-US" dirty="0"/>
          </a:p>
        </p:txBody>
      </p:sp>
      <p:sp>
        <p:nvSpPr>
          <p:cNvPr id="5" name="Slide Number Placeholder 4"/>
          <p:cNvSpPr>
            <a:spLocks noGrp="1"/>
          </p:cNvSpPr>
          <p:nvPr>
            <p:ph type="sldNum" sz="quarter" idx="10"/>
          </p:nvPr>
        </p:nvSpPr>
        <p:spPr/>
        <p:txBody>
          <a:bodyPr/>
          <a:lstStyle/>
          <a:p>
            <a:fld id="{7446FB92-6290-4352-BF71-53B4EEC01A80}" type="slidenum">
              <a:rPr lang="en-US" smtClean="0"/>
              <a:pPr/>
              <a:t>10</a:t>
            </a:fld>
            <a:endParaRPr lang="en-US" dirty="0"/>
          </a:p>
        </p:txBody>
      </p:sp>
    </p:spTree>
    <p:extLst>
      <p:ext uri="{BB962C8B-B14F-4D97-AF65-F5344CB8AC3E}">
        <p14:creationId xmlns:p14="http://schemas.microsoft.com/office/powerpoint/2010/main" xmlns="" val="1693353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Patients are Saying…</a:t>
            </a:r>
            <a:endParaRPr lang="en-US" sz="3600" dirty="0"/>
          </a:p>
        </p:txBody>
      </p:sp>
      <p:sp>
        <p:nvSpPr>
          <p:cNvPr id="3" name="Content Placeholder 2"/>
          <p:cNvSpPr>
            <a:spLocks noGrp="1"/>
          </p:cNvSpPr>
          <p:nvPr>
            <p:ph idx="1"/>
          </p:nvPr>
        </p:nvSpPr>
        <p:spPr>
          <a:xfrm>
            <a:off x="609600" y="1524000"/>
            <a:ext cx="7993063" cy="4724400"/>
          </a:xfrm>
        </p:spPr>
        <p:txBody>
          <a:bodyPr/>
          <a:lstStyle/>
          <a:p>
            <a:pPr marL="0" indent="0">
              <a:buNone/>
            </a:pPr>
            <a:r>
              <a:rPr lang="en-US" dirty="0" smtClean="0">
                <a:solidFill>
                  <a:schemeClr val="tx1"/>
                </a:solidFill>
                <a:hlinkClick r:id="rId3"/>
              </a:rPr>
              <a:t>Watch the American College of Physicians (ACP) Foundation Health Literacy Video</a:t>
            </a:r>
            <a:r>
              <a:rPr lang="en-US" dirty="0" smtClean="0">
                <a:solidFill>
                  <a:schemeClr val="tx1"/>
                </a:solidFill>
              </a:rPr>
              <a:t/>
            </a:r>
            <a:br>
              <a:rPr lang="en-US" dirty="0" smtClean="0">
                <a:solidFill>
                  <a:schemeClr val="tx1"/>
                </a:solidFill>
              </a:rPr>
            </a:br>
            <a:endParaRPr lang="en-US" dirty="0" smtClean="0">
              <a:solidFill>
                <a:schemeClr val="tx1"/>
              </a:solidFill>
            </a:endParaRPr>
          </a:p>
          <a:p>
            <a:r>
              <a:rPr lang="en-US" sz="3000" dirty="0" smtClean="0"/>
              <a:t>What surprised you about the patients featured in this video? </a:t>
            </a:r>
          </a:p>
          <a:p>
            <a:r>
              <a:rPr lang="en-US" sz="3000" dirty="0" smtClean="0"/>
              <a:t>What types of tasks were the patients in this video asked to complete? </a:t>
            </a:r>
          </a:p>
          <a:p>
            <a:r>
              <a:rPr lang="en-US" sz="3000" dirty="0" smtClean="0"/>
              <a:t>How could these patients’ experiences have been improved? </a:t>
            </a:r>
            <a:endParaRPr lang="en-US" sz="3000" dirty="0"/>
          </a:p>
        </p:txBody>
      </p:sp>
      <p:sp>
        <p:nvSpPr>
          <p:cNvPr id="5" name="Slide Number Placeholder 4"/>
          <p:cNvSpPr>
            <a:spLocks noGrp="1"/>
          </p:cNvSpPr>
          <p:nvPr>
            <p:ph type="sldNum" sz="quarter" idx="10"/>
          </p:nvPr>
        </p:nvSpPr>
        <p:spPr/>
        <p:txBody>
          <a:bodyPr/>
          <a:lstStyle/>
          <a:p>
            <a:fld id="{7446FB92-6290-4352-BF71-53B4EEC01A80}" type="slidenum">
              <a:rPr lang="en-US" smtClean="0"/>
              <a:pPr/>
              <a:t>11</a:t>
            </a:fld>
            <a:endParaRPr lang="en-US" dirty="0"/>
          </a:p>
        </p:txBody>
      </p:sp>
    </p:spTree>
    <p:extLst>
      <p:ext uri="{BB962C8B-B14F-4D97-AF65-F5344CB8AC3E}">
        <p14:creationId xmlns:p14="http://schemas.microsoft.com/office/powerpoint/2010/main" xmlns="" val="3398775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044952"/>
            <a:ext cx="7772400" cy="1362075"/>
          </a:xfrm>
        </p:spPr>
        <p:txBody>
          <a:bodyPr/>
          <a:lstStyle/>
          <a:p>
            <a:r>
              <a:rPr lang="en-US" dirty="0" smtClean="0"/>
              <a:t>Consequences of a Mismatch</a:t>
            </a:r>
            <a:endParaRPr lang="en-US" dirty="0"/>
          </a:p>
        </p:txBody>
      </p:sp>
      <p:sp>
        <p:nvSpPr>
          <p:cNvPr id="3" name="Slide Number Placeholder 2"/>
          <p:cNvSpPr>
            <a:spLocks noGrp="1"/>
          </p:cNvSpPr>
          <p:nvPr>
            <p:ph type="sldNum" sz="quarter" idx="10"/>
          </p:nvPr>
        </p:nvSpPr>
        <p:spPr/>
        <p:txBody>
          <a:bodyPr/>
          <a:lstStyle/>
          <a:p>
            <a:fld id="{7446FB92-6290-4352-BF71-53B4EEC01A80}" type="slidenum">
              <a:rPr lang="en-US" smtClean="0"/>
              <a:pPr/>
              <a:t>12</a:t>
            </a:fld>
            <a:endParaRPr lang="en-US" dirty="0"/>
          </a:p>
        </p:txBody>
      </p:sp>
    </p:spTree>
    <p:extLst>
      <p:ext uri="{BB962C8B-B14F-4D97-AF65-F5344CB8AC3E}">
        <p14:creationId xmlns:p14="http://schemas.microsoft.com/office/powerpoint/2010/main" xmlns="" val="577989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010400" cy="876300"/>
          </a:xfrm>
        </p:spPr>
        <p:txBody>
          <a:bodyPr/>
          <a:lstStyle/>
          <a:p>
            <a:r>
              <a:rPr lang="en-US" sz="3600" dirty="0" smtClean="0"/>
              <a:t>Patient-Level </a:t>
            </a:r>
            <a:r>
              <a:rPr lang="en-US" sz="3600" dirty="0"/>
              <a:t>Consequences</a:t>
            </a:r>
          </a:p>
        </p:txBody>
      </p:sp>
      <p:sp>
        <p:nvSpPr>
          <p:cNvPr id="3" name="Content Placeholder 2"/>
          <p:cNvSpPr>
            <a:spLocks noGrp="1"/>
          </p:cNvSpPr>
          <p:nvPr>
            <p:ph idx="1"/>
          </p:nvPr>
        </p:nvSpPr>
        <p:spPr>
          <a:xfrm>
            <a:off x="609600" y="1497280"/>
            <a:ext cx="7993063" cy="5132119"/>
          </a:xfrm>
        </p:spPr>
        <p:txBody>
          <a:bodyPr>
            <a:normAutofit lnSpcReduction="10000"/>
          </a:bodyPr>
          <a:lstStyle/>
          <a:p>
            <a:pPr>
              <a:spcAft>
                <a:spcPts val="600"/>
              </a:spcAft>
            </a:pPr>
            <a:r>
              <a:rPr lang="en-US" sz="2800" dirty="0" smtClean="0"/>
              <a:t>Poorer health outcomes </a:t>
            </a:r>
          </a:p>
          <a:p>
            <a:pPr>
              <a:spcAft>
                <a:spcPts val="600"/>
              </a:spcAft>
            </a:pPr>
            <a:r>
              <a:rPr lang="en-US" sz="2800" dirty="0" smtClean="0"/>
              <a:t>Increased </a:t>
            </a:r>
            <a:r>
              <a:rPr lang="en-US" sz="2800" dirty="0"/>
              <a:t>hospitalizations </a:t>
            </a:r>
          </a:p>
          <a:p>
            <a:pPr>
              <a:spcAft>
                <a:spcPts val="600"/>
              </a:spcAft>
            </a:pPr>
            <a:r>
              <a:rPr lang="en-US" sz="2800" dirty="0" smtClean="0"/>
              <a:t>Greater use of emergency </a:t>
            </a:r>
            <a:r>
              <a:rPr lang="en-US" sz="2800" dirty="0"/>
              <a:t>care </a:t>
            </a:r>
            <a:endParaRPr lang="en-US" sz="2800" dirty="0" smtClean="0"/>
          </a:p>
          <a:p>
            <a:pPr>
              <a:spcAft>
                <a:spcPts val="600"/>
              </a:spcAft>
            </a:pPr>
            <a:r>
              <a:rPr lang="en-US" sz="2800" dirty="0" smtClean="0"/>
              <a:t>Missed prescription refills </a:t>
            </a:r>
          </a:p>
          <a:p>
            <a:pPr>
              <a:spcAft>
                <a:spcPts val="600"/>
              </a:spcAft>
            </a:pPr>
            <a:r>
              <a:rPr lang="en-US" sz="2800" dirty="0" smtClean="0"/>
              <a:t>Difficulty understanding medication instructions and warning labels </a:t>
            </a:r>
          </a:p>
          <a:p>
            <a:pPr lvl="1">
              <a:spcAft>
                <a:spcPts val="600"/>
              </a:spcAft>
            </a:pPr>
            <a:r>
              <a:rPr lang="en-US" sz="2400" dirty="0" smtClean="0"/>
              <a:t>Inappropriate dosing or timing of meds</a:t>
            </a:r>
          </a:p>
          <a:p>
            <a:pPr lvl="1">
              <a:spcAft>
                <a:spcPts val="600"/>
              </a:spcAft>
            </a:pPr>
            <a:r>
              <a:rPr lang="en-US" sz="2400" dirty="0" smtClean="0"/>
              <a:t>Failure to recognize side effects or drug interactions</a:t>
            </a:r>
          </a:p>
          <a:p>
            <a:pPr marL="4763" lvl="1" indent="0">
              <a:spcAft>
                <a:spcPts val="600"/>
              </a:spcAft>
              <a:buNone/>
            </a:pPr>
            <a:r>
              <a:rPr lang="en-US" sz="1400" b="1" dirty="0"/>
              <a:t>SOURCE</a:t>
            </a:r>
            <a:r>
              <a:rPr lang="en-US" sz="1400" dirty="0"/>
              <a:t>: 1) Agency for Healthcare Research and Quality</a:t>
            </a:r>
            <a:r>
              <a:rPr lang="en-US" sz="1400" dirty="0">
                <a:hlinkClick r:id="rId3"/>
              </a:rPr>
              <a:t>. </a:t>
            </a:r>
            <a:r>
              <a:rPr lang="en-US" sz="1400" i="1" dirty="0">
                <a:hlinkClick r:id="rId3"/>
              </a:rPr>
              <a:t>Health Literacy Interventions and Outcomes: An Updated Systematic Review</a:t>
            </a:r>
            <a:r>
              <a:rPr lang="en-US" sz="1400" dirty="0">
                <a:hlinkClick r:id="rId3"/>
              </a:rPr>
              <a:t>.</a:t>
            </a:r>
            <a:r>
              <a:rPr lang="en-US" sz="1400" dirty="0"/>
              <a:t> March 2011. </a:t>
            </a:r>
            <a:r>
              <a:rPr lang="en-US" sz="1400" dirty="0" smtClean="0"/>
              <a:t>  2</a:t>
            </a:r>
            <a:r>
              <a:rPr lang="en-US" sz="1400" dirty="0"/>
              <a:t>) American Medical Association Foundation. </a:t>
            </a:r>
            <a:r>
              <a:rPr lang="en-US" sz="1400" i="1" dirty="0">
                <a:hlinkClick r:id="rId4"/>
              </a:rPr>
              <a:t>Health Literacy and Patient Safety: Help Patients Understand</a:t>
            </a:r>
            <a:r>
              <a:rPr lang="en-US" sz="1400" i="1" dirty="0"/>
              <a:t>. </a:t>
            </a:r>
            <a:r>
              <a:rPr lang="en-US" sz="1400" dirty="0"/>
              <a:t>August 2007. </a:t>
            </a:r>
          </a:p>
        </p:txBody>
      </p:sp>
      <p:sp>
        <p:nvSpPr>
          <p:cNvPr id="5" name="Slide Number Placeholder 4"/>
          <p:cNvSpPr>
            <a:spLocks noGrp="1"/>
          </p:cNvSpPr>
          <p:nvPr>
            <p:ph type="sldNum" sz="quarter" idx="10"/>
          </p:nvPr>
        </p:nvSpPr>
        <p:spPr/>
        <p:txBody>
          <a:bodyPr/>
          <a:lstStyle/>
          <a:p>
            <a:fld id="{7446FB92-6290-4352-BF71-53B4EEC01A80}" type="slidenum">
              <a:rPr lang="en-US" smtClean="0"/>
              <a:pPr/>
              <a:t>13</a:t>
            </a:fld>
            <a:endParaRPr lang="en-US" dirty="0"/>
          </a:p>
        </p:txBody>
      </p:sp>
    </p:spTree>
    <p:extLst>
      <p:ext uri="{BB962C8B-B14F-4D97-AF65-F5344CB8AC3E}">
        <p14:creationId xmlns:p14="http://schemas.microsoft.com/office/powerpoint/2010/main" xmlns="" val="858282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19100"/>
            <a:ext cx="6697663" cy="876300"/>
          </a:xfrm>
        </p:spPr>
        <p:txBody>
          <a:bodyPr/>
          <a:lstStyle/>
          <a:p>
            <a:r>
              <a:rPr lang="en-US" sz="3600" dirty="0" smtClean="0"/>
              <a:t>Health Literacy and</a:t>
            </a:r>
            <a:br>
              <a:rPr lang="en-US" sz="3600" dirty="0" smtClean="0"/>
            </a:br>
            <a:r>
              <a:rPr lang="en-US" sz="3600" dirty="0" smtClean="0"/>
              <a:t>Medication Understanding</a:t>
            </a:r>
            <a:endParaRPr lang="en-US" sz="3600" dirty="0"/>
          </a:p>
        </p:txBody>
      </p:sp>
      <p:sp>
        <p:nvSpPr>
          <p:cNvPr id="3" name="Content Placeholder 2"/>
          <p:cNvSpPr>
            <a:spLocks noGrp="1"/>
          </p:cNvSpPr>
          <p:nvPr>
            <p:ph idx="1"/>
          </p:nvPr>
        </p:nvSpPr>
        <p:spPr>
          <a:xfrm>
            <a:off x="609600" y="1676400"/>
            <a:ext cx="7993063" cy="4953000"/>
          </a:xfrm>
        </p:spPr>
        <p:txBody>
          <a:bodyPr>
            <a:normAutofit fontScale="62500" lnSpcReduction="20000"/>
          </a:bodyPr>
          <a:lstStyle/>
          <a:p>
            <a:pPr>
              <a:lnSpc>
                <a:spcPct val="80000"/>
              </a:lnSpc>
              <a:buFont typeface="Wingdings" pitchFamily="2" charset="2"/>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a:t>
            </a:r>
            <a:r>
              <a:rPr lang="en-US" b="1" dirty="0">
                <a:solidFill>
                  <a:schemeClr val="folHlink"/>
                </a:solidFill>
                <a:effectLst>
                  <a:outerShdw blurRad="38100" dist="38100" dir="2700000" algn="tl">
                    <a:srgbClr val="000000">
                      <a:alpha val="43137"/>
                    </a:srgbClr>
                  </a:outerShdw>
                </a:effectLst>
                <a:sym typeface="Wingdings" pitchFamily="2" charset="2"/>
              </a:rPr>
              <a:t> </a:t>
            </a:r>
            <a:r>
              <a:rPr lang="en-US" b="1" dirty="0">
                <a:effectLst>
                  <a:outerShdw blurRad="38100" dist="38100" dir="2700000" algn="tl">
                    <a:srgbClr val="000000">
                      <a:alpha val="43137"/>
                    </a:srgbClr>
                  </a:outerShdw>
                </a:effectLst>
                <a:sym typeface="Wingdings" pitchFamily="2" charset="2"/>
              </a:rPr>
              <a:t>Ability to identify their own medications</a:t>
            </a:r>
          </a:p>
          <a:p>
            <a:pPr>
              <a:lnSpc>
                <a:spcPct val="80000"/>
              </a:lnSpc>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		12-18 x greater </a:t>
            </a:r>
            <a:r>
              <a:rPr lang="en-US" b="1" dirty="0" smtClean="0">
                <a:solidFill>
                  <a:schemeClr val="tx2"/>
                </a:solidFill>
                <a:effectLst>
                  <a:outerShdw blurRad="38100" dist="38100" dir="2700000" algn="tl">
                    <a:srgbClr val="000000">
                      <a:alpha val="43137"/>
                    </a:srgbClr>
                  </a:outerShdw>
                </a:effectLst>
                <a:sym typeface="Wingdings" pitchFamily="2" charset="2"/>
              </a:rPr>
              <a:t>odds of being unable</a:t>
            </a:r>
            <a:endParaRPr lang="en-US" b="1" dirty="0">
              <a:solidFill>
                <a:schemeClr val="tx2"/>
              </a:solidFill>
              <a:effectLst>
                <a:outerShdw blurRad="38100" dist="38100" dir="2700000" algn="tl">
                  <a:srgbClr val="000000">
                    <a:alpha val="43137"/>
                  </a:srgbClr>
                </a:outerShdw>
              </a:effectLst>
              <a:sym typeface="Wingdings" pitchFamily="2" charset="2"/>
            </a:endParaRPr>
          </a:p>
          <a:p>
            <a:pPr>
              <a:lnSpc>
                <a:spcPct val="80000"/>
              </a:lnSpc>
              <a:buFont typeface="Wingdings" pitchFamily="2" charset="2"/>
              <a:buNone/>
              <a:tabLst>
                <a:tab pos="692150" algn="l"/>
                <a:tab pos="5721350" algn="l"/>
              </a:tabLst>
            </a:pPr>
            <a:endParaRPr lang="en-US" b="1" dirty="0">
              <a:solidFill>
                <a:srgbClr val="0033CC"/>
              </a:solidFill>
              <a:effectLst>
                <a:outerShdw blurRad="38100" dist="38100" dir="2700000" algn="tl">
                  <a:srgbClr val="000000">
                    <a:alpha val="43137"/>
                  </a:srgbClr>
                </a:outerShdw>
              </a:effectLst>
              <a:sym typeface="Wingdings" pitchFamily="2" charset="2"/>
            </a:endParaRPr>
          </a:p>
          <a:p>
            <a:pPr>
              <a:lnSpc>
                <a:spcPct val="80000"/>
              </a:lnSpc>
              <a:buFont typeface="Wingdings" pitchFamily="2" charset="2"/>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a:t>
            </a:r>
            <a:r>
              <a:rPr lang="en-US" b="1" dirty="0">
                <a:solidFill>
                  <a:schemeClr val="folHlink"/>
                </a:solidFill>
                <a:effectLst>
                  <a:outerShdw blurRad="38100" dist="38100" dir="2700000" algn="tl">
                    <a:srgbClr val="000000">
                      <a:alpha val="43137"/>
                    </a:srgbClr>
                  </a:outerShdw>
                </a:effectLst>
                <a:sym typeface="Wingdings" pitchFamily="2" charset="2"/>
              </a:rPr>
              <a:t> </a:t>
            </a:r>
            <a:r>
              <a:rPr lang="en-US" b="1" dirty="0">
                <a:effectLst>
                  <a:outerShdw blurRad="38100" dist="38100" dir="2700000" algn="tl">
                    <a:srgbClr val="000000">
                      <a:alpha val="43137"/>
                    </a:srgbClr>
                  </a:outerShdw>
                </a:effectLst>
                <a:sym typeface="Wingdings" pitchFamily="2" charset="2"/>
              </a:rPr>
              <a:t>Understanding of how to take medications</a:t>
            </a:r>
          </a:p>
          <a:p>
            <a:pPr>
              <a:lnSpc>
                <a:spcPct val="80000"/>
              </a:lnSpc>
              <a:buFont typeface="Wingdings" pitchFamily="2" charset="2"/>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		Take med every 6 </a:t>
            </a:r>
            <a:r>
              <a:rPr lang="en-US" b="1" dirty="0" smtClean="0">
                <a:solidFill>
                  <a:schemeClr val="tx2"/>
                </a:solidFill>
                <a:effectLst>
                  <a:outerShdw blurRad="38100" dist="38100" dir="2700000" algn="tl">
                    <a:srgbClr val="000000">
                      <a:alpha val="43137"/>
                    </a:srgbClr>
                  </a:outerShdw>
                </a:effectLst>
                <a:sym typeface="Wingdings" pitchFamily="2" charset="2"/>
              </a:rPr>
              <a:t>hours</a:t>
            </a:r>
            <a:r>
              <a:rPr lang="en-US" b="1" dirty="0">
                <a:solidFill>
                  <a:schemeClr val="tx2"/>
                </a:solidFill>
                <a:effectLst>
                  <a:outerShdw blurRad="38100" dist="38100" dir="2700000" algn="tl">
                    <a:srgbClr val="000000">
                      <a:alpha val="43137"/>
                    </a:srgbClr>
                  </a:outerShdw>
                </a:effectLst>
                <a:sym typeface="Wingdings" pitchFamily="2" charset="2"/>
              </a:rPr>
              <a:t>	52% correct</a:t>
            </a:r>
          </a:p>
          <a:p>
            <a:pPr>
              <a:lnSpc>
                <a:spcPct val="80000"/>
              </a:lnSpc>
              <a:buFont typeface="Wingdings" pitchFamily="2" charset="2"/>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		Take med on empty stomach	46% correct</a:t>
            </a:r>
          </a:p>
          <a:p>
            <a:pPr>
              <a:lnSpc>
                <a:spcPct val="80000"/>
              </a:lnSpc>
              <a:buFont typeface="Wingdings" pitchFamily="2" charset="2"/>
              <a:buNone/>
              <a:tabLst>
                <a:tab pos="692150" algn="l"/>
                <a:tab pos="5721350" algn="l"/>
              </a:tabLst>
            </a:pPr>
            <a:endParaRPr lang="en-US" b="1" dirty="0">
              <a:solidFill>
                <a:srgbClr val="0033CC"/>
              </a:solidFill>
              <a:effectLst>
                <a:outerShdw blurRad="38100" dist="38100" dir="2700000" algn="tl">
                  <a:srgbClr val="000000">
                    <a:alpha val="43137"/>
                  </a:srgbClr>
                </a:outerShdw>
              </a:effectLst>
              <a:sym typeface="Wingdings" pitchFamily="2" charset="2"/>
            </a:endParaRPr>
          </a:p>
          <a:p>
            <a:pPr>
              <a:lnSpc>
                <a:spcPct val="80000"/>
              </a:lnSpc>
              <a:buFont typeface="Wingdings" pitchFamily="2" charset="2"/>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a:t>
            </a:r>
            <a:r>
              <a:rPr lang="en-US" b="1" dirty="0">
                <a:solidFill>
                  <a:schemeClr val="folHlink"/>
                </a:solidFill>
                <a:effectLst>
                  <a:outerShdw blurRad="38100" dist="38100" dir="2700000" algn="tl">
                    <a:srgbClr val="000000">
                      <a:alpha val="43137"/>
                    </a:srgbClr>
                  </a:outerShdw>
                </a:effectLst>
                <a:sym typeface="Wingdings" pitchFamily="2" charset="2"/>
              </a:rPr>
              <a:t> </a:t>
            </a:r>
            <a:r>
              <a:rPr lang="en-US" b="1" dirty="0">
                <a:effectLst>
                  <a:outerShdw blurRad="38100" dist="38100" dir="2700000" algn="tl">
                    <a:srgbClr val="000000">
                      <a:alpha val="43137"/>
                    </a:srgbClr>
                  </a:outerShdw>
                </a:effectLst>
                <a:sym typeface="Wingdings" pitchFamily="2" charset="2"/>
              </a:rPr>
              <a:t>Understanding of drug mechanisms and side effects</a:t>
            </a:r>
          </a:p>
          <a:p>
            <a:pPr>
              <a:lnSpc>
                <a:spcPct val="80000"/>
              </a:lnSpc>
              <a:buFont typeface="Wingdings" pitchFamily="2" charset="2"/>
              <a:buNone/>
              <a:tabLst>
                <a:tab pos="692150" algn="l"/>
                <a:tab pos="5721350" algn="l"/>
              </a:tabLst>
            </a:pPr>
            <a:r>
              <a:rPr lang="en-US" b="1" dirty="0">
                <a:effectLst>
                  <a:outerShdw blurRad="38100" dist="38100" dir="2700000" algn="tl">
                    <a:srgbClr val="000000">
                      <a:alpha val="43137"/>
                    </a:srgbClr>
                  </a:outerShdw>
                </a:effectLst>
                <a:sym typeface="Wingdings" pitchFamily="2" charset="2"/>
              </a:rPr>
              <a:t>		</a:t>
            </a:r>
            <a:r>
              <a:rPr lang="en-US" b="1" dirty="0">
                <a:solidFill>
                  <a:schemeClr val="tx2"/>
                </a:solidFill>
                <a:effectLst>
                  <a:outerShdw blurRad="38100" dist="38100" dir="2700000" algn="tl">
                    <a:srgbClr val="000000">
                      <a:alpha val="43137"/>
                    </a:srgbClr>
                  </a:outerShdw>
                </a:effectLst>
                <a:sym typeface="Wingdings" pitchFamily="2" charset="2"/>
              </a:rPr>
              <a:t>Warfarin works by thinning blood	70% correct</a:t>
            </a:r>
          </a:p>
          <a:p>
            <a:pPr>
              <a:lnSpc>
                <a:spcPct val="80000"/>
              </a:lnSpc>
              <a:buFont typeface="Wingdings" pitchFamily="2" charset="2"/>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		Bleeding/bruising most common </a:t>
            </a:r>
            <a:r>
              <a:rPr lang="en-US" b="1" dirty="0" smtClean="0">
                <a:solidFill>
                  <a:schemeClr val="tx2"/>
                </a:solidFill>
                <a:effectLst>
                  <a:outerShdw blurRad="38100" dist="38100" dir="2700000" algn="tl">
                    <a:srgbClr val="000000">
                      <a:alpha val="43137"/>
                    </a:srgbClr>
                  </a:outerShdw>
                </a:effectLst>
                <a:sym typeface="Wingdings" pitchFamily="2" charset="2"/>
              </a:rPr>
              <a:t>SE</a:t>
            </a:r>
            <a:r>
              <a:rPr lang="en-US" b="1" dirty="0">
                <a:solidFill>
                  <a:schemeClr val="tx2"/>
                </a:solidFill>
                <a:effectLst>
                  <a:outerShdw blurRad="38100" dist="38100" dir="2700000" algn="tl">
                    <a:srgbClr val="000000">
                      <a:alpha val="43137"/>
                    </a:srgbClr>
                  </a:outerShdw>
                </a:effectLst>
                <a:sym typeface="Wingdings" pitchFamily="2" charset="2"/>
              </a:rPr>
              <a:t>	49% correct</a:t>
            </a:r>
          </a:p>
          <a:p>
            <a:pPr>
              <a:lnSpc>
                <a:spcPct val="80000"/>
              </a:lnSpc>
              <a:buFont typeface="Wingdings" pitchFamily="2" charset="2"/>
              <a:buNone/>
              <a:tabLst>
                <a:tab pos="692150" algn="l"/>
                <a:tab pos="5721350" algn="l"/>
              </a:tabLst>
            </a:pPr>
            <a:endParaRPr lang="en-US" b="1" dirty="0">
              <a:effectLst>
                <a:outerShdw blurRad="38100" dist="38100" dir="2700000" algn="tl">
                  <a:srgbClr val="000000">
                    <a:alpha val="43137"/>
                  </a:srgbClr>
                </a:outerShdw>
              </a:effectLst>
              <a:sym typeface="Wingdings" pitchFamily="2" charset="2"/>
            </a:endParaRPr>
          </a:p>
          <a:p>
            <a:pPr>
              <a:lnSpc>
                <a:spcPct val="80000"/>
              </a:lnSpc>
              <a:buFont typeface="Wingdings" pitchFamily="2" charset="2"/>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 </a:t>
            </a:r>
            <a:r>
              <a:rPr lang="en-US" b="1" dirty="0">
                <a:effectLst>
                  <a:outerShdw blurRad="38100" dist="38100" dir="2700000" algn="tl">
                    <a:srgbClr val="000000">
                      <a:alpha val="43137"/>
                    </a:srgbClr>
                  </a:outerShdw>
                </a:effectLst>
                <a:sym typeface="Wingdings" pitchFamily="2" charset="2"/>
              </a:rPr>
              <a:t>Misinterpretation of common warning labels</a:t>
            </a:r>
          </a:p>
          <a:p>
            <a:pPr>
              <a:lnSpc>
                <a:spcPct val="80000"/>
              </a:lnSpc>
              <a:buFont typeface="Wingdings" pitchFamily="2" charset="2"/>
              <a:buNone/>
              <a:tabLst>
                <a:tab pos="692150" algn="l"/>
                <a:tab pos="5721350" algn="l"/>
              </a:tabLst>
            </a:pPr>
            <a:r>
              <a:rPr lang="en-US" b="1" dirty="0">
                <a:solidFill>
                  <a:schemeClr val="tx2"/>
                </a:solidFill>
                <a:effectLst>
                  <a:outerShdw blurRad="38100" dist="38100" dir="2700000" algn="tl">
                    <a:srgbClr val="000000">
                      <a:alpha val="43137"/>
                    </a:srgbClr>
                  </a:outerShdw>
                </a:effectLst>
                <a:sym typeface="Wingdings" pitchFamily="2" charset="2"/>
              </a:rPr>
              <a:t>		3-4 x more likely to </a:t>
            </a:r>
            <a:r>
              <a:rPr lang="en-US" b="1" dirty="0" smtClean="0">
                <a:solidFill>
                  <a:schemeClr val="tx2"/>
                </a:solidFill>
                <a:effectLst>
                  <a:outerShdw blurRad="38100" dist="38100" dir="2700000" algn="tl">
                    <a:srgbClr val="000000">
                      <a:alpha val="43137"/>
                    </a:srgbClr>
                  </a:outerShdw>
                </a:effectLst>
                <a:sym typeface="Wingdings" pitchFamily="2" charset="2"/>
              </a:rPr>
              <a:t>misinterpret</a:t>
            </a:r>
          </a:p>
          <a:p>
            <a:pPr>
              <a:lnSpc>
                <a:spcPct val="80000"/>
              </a:lnSpc>
              <a:buFont typeface="Wingdings" pitchFamily="2" charset="2"/>
              <a:buNone/>
              <a:tabLst>
                <a:tab pos="692150" algn="l"/>
                <a:tab pos="5721350" algn="l"/>
              </a:tabLst>
            </a:pPr>
            <a:endParaRPr lang="en-US" b="1" dirty="0">
              <a:solidFill>
                <a:schemeClr val="tx2"/>
              </a:solidFill>
              <a:effectLst>
                <a:outerShdw blurRad="38100" dist="38100" dir="2700000" algn="tl">
                  <a:srgbClr val="000000">
                    <a:alpha val="43137"/>
                  </a:srgbClr>
                </a:outerShdw>
              </a:effectLst>
              <a:sym typeface="Wingdings" pitchFamily="2" charset="2"/>
            </a:endParaRPr>
          </a:p>
          <a:p>
            <a:pPr marL="0" lvl="0" indent="0" fontAlgn="auto">
              <a:lnSpc>
                <a:spcPct val="100000"/>
              </a:lnSpc>
              <a:spcBef>
                <a:spcPts val="0"/>
              </a:spcBef>
              <a:spcAft>
                <a:spcPts val="0"/>
              </a:spcAft>
              <a:buClrTx/>
              <a:buSzTx/>
              <a:buNone/>
            </a:pPr>
            <a:r>
              <a:rPr lang="en-US" sz="1700" b="1" kern="1200" dirty="0">
                <a:effectLst/>
              </a:rPr>
              <a:t>SOURCE: </a:t>
            </a:r>
            <a:r>
              <a:rPr lang="en-US" sz="1700" kern="1200" dirty="0">
                <a:effectLst/>
              </a:rPr>
              <a:t>1) </a:t>
            </a:r>
            <a:r>
              <a:rPr lang="en-US" sz="1700" kern="1200" dirty="0" err="1">
                <a:effectLst/>
              </a:rPr>
              <a:t>Gazmararian</a:t>
            </a:r>
            <a:r>
              <a:rPr lang="en-US" sz="1700" kern="1200" dirty="0">
                <a:effectLst/>
              </a:rPr>
              <a:t> JA, Baker DW, Williams MV, Parker RM, Scott TL, Green DC, </a:t>
            </a:r>
            <a:r>
              <a:rPr lang="en-US" sz="1700" kern="1200" dirty="0" err="1">
                <a:effectLst/>
              </a:rPr>
              <a:t>Fehrenbach</a:t>
            </a:r>
            <a:r>
              <a:rPr lang="en-US" sz="1700" kern="1200" dirty="0">
                <a:effectLst/>
              </a:rPr>
              <a:t> SN, </a:t>
            </a:r>
            <a:r>
              <a:rPr lang="en-US" sz="1700" kern="1200" dirty="0" err="1">
                <a:effectLst/>
              </a:rPr>
              <a:t>Ren</a:t>
            </a:r>
            <a:r>
              <a:rPr lang="en-US" sz="1700" kern="1200" dirty="0">
                <a:effectLst/>
              </a:rPr>
              <a:t> J, </a:t>
            </a:r>
            <a:r>
              <a:rPr lang="en-US" sz="1700" kern="1200" dirty="0" err="1">
                <a:effectLst/>
              </a:rPr>
              <a:t>Koplan</a:t>
            </a:r>
            <a:r>
              <a:rPr lang="en-US" sz="1700" kern="1200" dirty="0">
                <a:effectLst/>
              </a:rPr>
              <a:t> JP. Health Literacy Among Medicare Enrollees in a Managed Care Organization. </a:t>
            </a:r>
            <a:r>
              <a:rPr lang="en-US" sz="1700" i="1" kern="1200" dirty="0">
                <a:effectLst/>
              </a:rPr>
              <a:t>JAMA</a:t>
            </a:r>
            <a:r>
              <a:rPr lang="en-US" sz="1700" kern="1200" dirty="0">
                <a:effectLst/>
              </a:rPr>
              <a:t>. 1999;281:545-551.  2) Fang MC, </a:t>
            </a:r>
            <a:r>
              <a:rPr lang="en-US" sz="1700" kern="1200" dirty="0" err="1">
                <a:effectLst/>
              </a:rPr>
              <a:t>Machtinger</a:t>
            </a:r>
            <a:r>
              <a:rPr lang="en-US" sz="1700" kern="1200" dirty="0">
                <a:effectLst/>
              </a:rPr>
              <a:t> EL, Wang F, </a:t>
            </a:r>
            <a:r>
              <a:rPr lang="en-US" sz="1700" kern="1200" dirty="0" err="1">
                <a:effectLst/>
              </a:rPr>
              <a:t>Schillinger</a:t>
            </a:r>
            <a:r>
              <a:rPr lang="en-US" sz="1700" kern="1200" dirty="0">
                <a:effectLst/>
              </a:rPr>
              <a:t> D. Health Literacy and Anticoagulation-related Outcomes Among Patients Taking Warfarin. </a:t>
            </a:r>
            <a:r>
              <a:rPr lang="en-US" sz="1700" i="1" kern="1200" dirty="0">
                <a:effectLst/>
              </a:rPr>
              <a:t>Journal of General Internal Medicine</a:t>
            </a:r>
            <a:r>
              <a:rPr lang="en-US" sz="1700" kern="1200" dirty="0">
                <a:effectLst/>
              </a:rPr>
              <a:t>. 2006;21(8):841-846.  3) Davis T.C., Wolf M.S., Bass P.F. 3rd, Thompson J.A., </a:t>
            </a:r>
            <a:r>
              <a:rPr lang="en-US" sz="1700" kern="1200" dirty="0" err="1">
                <a:effectLst/>
              </a:rPr>
              <a:t>Tilson</a:t>
            </a:r>
            <a:r>
              <a:rPr lang="en-US" sz="1700" kern="1200" dirty="0">
                <a:effectLst/>
              </a:rPr>
              <a:t> H.H., Neuberger M., Parker R.M.. Literacy and misunderstanding prescription drug labels. Annals of Internal Medicine. December 2006. 19;145(12). </a:t>
            </a:r>
            <a:r>
              <a:rPr lang="en-US" sz="1700" b="1" kern="1200" dirty="0">
                <a:effectLst/>
              </a:rPr>
              <a:t>Found in: </a:t>
            </a:r>
            <a:r>
              <a:rPr lang="pt-BR" sz="1700" kern="1200" dirty="0">
                <a:effectLst/>
              </a:rPr>
              <a:t>Kripalani, Jacobson (2007</a:t>
            </a:r>
            <a:r>
              <a:rPr lang="pt-BR" sz="1700" kern="1200" dirty="0" smtClean="0">
                <a:effectLst/>
              </a:rPr>
              <a:t>)</a:t>
            </a:r>
            <a:endParaRPr lang="en-US" sz="1700" kern="1200" dirty="0">
              <a:effectLst/>
            </a:endParaRPr>
          </a:p>
        </p:txBody>
      </p:sp>
      <p:sp>
        <p:nvSpPr>
          <p:cNvPr id="5" name="Slide Number Placeholder 4"/>
          <p:cNvSpPr>
            <a:spLocks noGrp="1"/>
          </p:cNvSpPr>
          <p:nvPr>
            <p:ph type="sldNum" sz="quarter" idx="10"/>
          </p:nvPr>
        </p:nvSpPr>
        <p:spPr/>
        <p:txBody>
          <a:bodyPr/>
          <a:lstStyle/>
          <a:p>
            <a:fld id="{7446FB92-6290-4352-BF71-53B4EEC01A80}" type="slidenum">
              <a:rPr lang="en-US" smtClean="0"/>
              <a:pPr/>
              <a:t>14</a:t>
            </a:fld>
            <a:endParaRPr lang="en-US" dirty="0"/>
          </a:p>
        </p:txBody>
      </p:sp>
    </p:spTree>
    <p:extLst>
      <p:ext uri="{BB962C8B-B14F-4D97-AF65-F5344CB8AC3E}">
        <p14:creationId xmlns:p14="http://schemas.microsoft.com/office/powerpoint/2010/main" xmlns="" val="296920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19100"/>
            <a:ext cx="6697663" cy="876300"/>
          </a:xfrm>
        </p:spPr>
        <p:txBody>
          <a:bodyPr/>
          <a:lstStyle/>
          <a:p>
            <a:r>
              <a:rPr lang="en-US" dirty="0"/>
              <a:t>Misinterpretation of </a:t>
            </a:r>
            <a:br>
              <a:rPr lang="en-US" dirty="0"/>
            </a:br>
            <a:r>
              <a:rPr lang="en-US" dirty="0"/>
              <a:t>Warning Labels</a:t>
            </a:r>
          </a:p>
        </p:txBody>
      </p:sp>
      <p:pic>
        <p:nvPicPr>
          <p:cNvPr id="7" name="Picture 2" descr="A picture of different auxillary labels for prescriptions, like &quot;take with food.&quot;"/>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4154"/>
          <a:stretch/>
        </p:blipFill>
        <p:spPr bwMode="auto">
          <a:xfrm>
            <a:off x="914400" y="1676400"/>
            <a:ext cx="6934200" cy="4364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6248400"/>
            <a:ext cx="7993063" cy="381000"/>
          </a:xfrm>
        </p:spPr>
        <p:txBody>
          <a:bodyPr/>
          <a:lstStyle/>
          <a:p>
            <a:pPr marL="0" indent="0">
              <a:buNone/>
            </a:pPr>
            <a:r>
              <a:rPr lang="en-US" sz="1100" b="1" dirty="0"/>
              <a:t>SOURCE: </a:t>
            </a:r>
            <a:r>
              <a:rPr lang="en-US" sz="1100" dirty="0"/>
              <a:t>Davis et al (2006)  </a:t>
            </a:r>
            <a:r>
              <a:rPr lang="en-US" sz="1100" b="1" dirty="0"/>
              <a:t>Found in:</a:t>
            </a:r>
            <a:r>
              <a:rPr lang="en-US" sz="1100" dirty="0"/>
              <a:t> </a:t>
            </a:r>
            <a:r>
              <a:rPr lang="pt-BR" sz="1100" dirty="0"/>
              <a:t>Kripalani, Jacobson (2007</a:t>
            </a:r>
            <a:r>
              <a:rPr lang="pt-BR" sz="1100" dirty="0" smtClean="0"/>
              <a:t>)</a:t>
            </a:r>
            <a:endParaRPr lang="en-US" sz="1100" dirty="0"/>
          </a:p>
        </p:txBody>
      </p:sp>
      <p:sp>
        <p:nvSpPr>
          <p:cNvPr id="4" name="Slide Number Placeholder 3"/>
          <p:cNvSpPr>
            <a:spLocks noGrp="1"/>
          </p:cNvSpPr>
          <p:nvPr>
            <p:ph type="sldNum" sz="quarter" idx="10"/>
          </p:nvPr>
        </p:nvSpPr>
        <p:spPr/>
        <p:txBody>
          <a:bodyPr/>
          <a:lstStyle/>
          <a:p>
            <a:fld id="{7446FB92-6290-4352-BF71-53B4EEC01A80}" type="slidenum">
              <a:rPr lang="en-US" smtClean="0"/>
              <a:pPr/>
              <a:t>15</a:t>
            </a:fld>
            <a:endParaRPr lang="en-US" dirty="0"/>
          </a:p>
        </p:txBody>
      </p:sp>
    </p:spTree>
    <p:extLst>
      <p:ext uri="{BB962C8B-B14F-4D97-AF65-F5344CB8AC3E}">
        <p14:creationId xmlns:p14="http://schemas.microsoft.com/office/powerpoint/2010/main" xmlns="" val="906297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Medication Errors</a:t>
            </a:r>
            <a:endParaRPr lang="en-US" sz="3600" dirty="0"/>
          </a:p>
        </p:txBody>
      </p:sp>
      <p:sp>
        <p:nvSpPr>
          <p:cNvPr id="3" name="Content Placeholder 2"/>
          <p:cNvSpPr>
            <a:spLocks noGrp="1"/>
          </p:cNvSpPr>
          <p:nvPr>
            <p:ph idx="1"/>
          </p:nvPr>
        </p:nvSpPr>
        <p:spPr/>
        <p:txBody>
          <a:bodyPr/>
          <a:lstStyle/>
          <a:p>
            <a:pPr marL="114300" indent="0" algn="ctr">
              <a:spcBef>
                <a:spcPct val="50000"/>
              </a:spcBef>
              <a:buNone/>
            </a:pPr>
            <a:r>
              <a:rPr lang="ja-JP" altLang="en-US" sz="2400" b="1" i="1" dirty="0"/>
              <a:t>“</a:t>
            </a:r>
            <a:r>
              <a:rPr lang="en-US" sz="2400" b="1" i="1" dirty="0"/>
              <a:t>How would you take this medicine?</a:t>
            </a:r>
            <a:r>
              <a:rPr lang="ja-JP" altLang="en-US" sz="2400" b="1" i="1" dirty="0"/>
              <a:t>”</a:t>
            </a:r>
            <a:endParaRPr lang="en-US" sz="2400" b="1" i="1" dirty="0"/>
          </a:p>
          <a:p>
            <a:pPr marL="114300" indent="0" algn="ctr">
              <a:spcBef>
                <a:spcPct val="50000"/>
              </a:spcBef>
              <a:buNone/>
            </a:pPr>
            <a:r>
              <a:rPr lang="en-US" sz="2400" dirty="0" smtClean="0"/>
              <a:t> </a:t>
            </a:r>
            <a:r>
              <a:rPr lang="en-US" sz="2400" dirty="0"/>
              <a:t>395 primary care patients in 3 </a:t>
            </a:r>
            <a:r>
              <a:rPr lang="en-US" sz="2400" dirty="0" smtClean="0"/>
              <a:t>states</a:t>
            </a:r>
          </a:p>
          <a:p>
            <a:pPr marL="114300" indent="0" algn="ctr">
              <a:spcBef>
                <a:spcPct val="50000"/>
              </a:spcBef>
              <a:buNone/>
            </a:pPr>
            <a:endParaRPr lang="en-US" sz="2400" dirty="0"/>
          </a:p>
          <a:p>
            <a:pPr marL="114300" indent="0" algn="ctr">
              <a:spcBef>
                <a:spcPct val="50000"/>
              </a:spcBef>
              <a:buNone/>
            </a:pPr>
            <a:endParaRPr lang="en-US" sz="2400" dirty="0" smtClean="0"/>
          </a:p>
          <a:p>
            <a:pPr marL="114300" indent="0" algn="ctr">
              <a:spcBef>
                <a:spcPct val="50000"/>
              </a:spcBef>
              <a:buNone/>
            </a:pPr>
            <a:endParaRPr lang="en-US" sz="2400" dirty="0"/>
          </a:p>
          <a:p>
            <a:pPr marL="114300" indent="0" algn="ctr">
              <a:spcBef>
                <a:spcPct val="50000"/>
              </a:spcBef>
              <a:buNone/>
            </a:pPr>
            <a:endParaRPr lang="en-US" sz="2400" dirty="0" smtClean="0"/>
          </a:p>
          <a:p>
            <a:pPr marL="114300" indent="0" algn="ctr">
              <a:spcBef>
                <a:spcPct val="50000"/>
              </a:spcBef>
              <a:buNone/>
            </a:pPr>
            <a:endParaRPr lang="en-US" sz="2400" dirty="0"/>
          </a:p>
          <a:p>
            <a:pPr>
              <a:spcAft>
                <a:spcPts val="600"/>
              </a:spcAft>
            </a:pPr>
            <a:r>
              <a:rPr lang="en-US" sz="2400" dirty="0"/>
              <a:t>46% did not understand instructions ≥ 1 labels</a:t>
            </a:r>
          </a:p>
          <a:p>
            <a:pPr>
              <a:spcAft>
                <a:spcPts val="600"/>
              </a:spcAft>
            </a:pPr>
            <a:r>
              <a:rPr lang="en-US" sz="2400" dirty="0"/>
              <a:t>38% with adequate literacy missed at least 1 label</a:t>
            </a:r>
          </a:p>
          <a:p>
            <a:pPr marL="0" indent="0">
              <a:buNone/>
            </a:pPr>
            <a:endParaRPr lang="en-US" sz="1050" b="1" dirty="0" smtClean="0"/>
          </a:p>
          <a:p>
            <a:pPr marL="0" indent="0">
              <a:buNone/>
            </a:pPr>
            <a:r>
              <a:rPr lang="en-US" sz="1050" b="1" dirty="0" smtClean="0"/>
              <a:t>SOURCE</a:t>
            </a:r>
            <a:r>
              <a:rPr lang="en-US" sz="1050" b="1" dirty="0"/>
              <a:t>: </a:t>
            </a:r>
            <a:r>
              <a:rPr lang="en-US" sz="1050" dirty="0"/>
              <a:t>Davis et al (2006)  </a:t>
            </a:r>
            <a:r>
              <a:rPr lang="en-US" sz="1050" b="1" dirty="0"/>
              <a:t>Found in:</a:t>
            </a:r>
            <a:r>
              <a:rPr lang="en-US" sz="1050" dirty="0"/>
              <a:t> </a:t>
            </a:r>
            <a:r>
              <a:rPr lang="pt-BR" sz="1050" dirty="0"/>
              <a:t>Kripalani, Jacobson (2007)</a:t>
            </a:r>
            <a:endParaRPr lang="en-US" sz="1050" dirty="0"/>
          </a:p>
          <a:p>
            <a:pPr marL="114300" indent="0" algn="ctr">
              <a:spcBef>
                <a:spcPct val="50000"/>
              </a:spcBef>
              <a:buNone/>
            </a:pPr>
            <a:endParaRPr lang="en-US" sz="2400" dirty="0"/>
          </a:p>
          <a:p>
            <a:endParaRPr lang="en-US" dirty="0"/>
          </a:p>
        </p:txBody>
      </p:sp>
      <p:pic>
        <p:nvPicPr>
          <p:cNvPr id="9" name="Picture 8" descr="A picture of multiple prescription bottles."/>
          <p:cNvPicPr/>
          <p:nvPr/>
        </p:nvPicPr>
        <p:blipFill>
          <a:blip r:embed="rId3" cstate="print">
            <a:extLst>
              <a:ext uri="{28A0092B-C50C-407E-A947-70E740481C1C}">
                <a14:useLocalDpi xmlns:a14="http://schemas.microsoft.com/office/drawing/2010/main" xmlns="" val="0"/>
              </a:ext>
            </a:extLst>
          </a:blip>
          <a:stretch>
            <a:fillRect/>
          </a:stretch>
        </p:blipFill>
        <p:spPr>
          <a:xfrm>
            <a:off x="2590800" y="2706469"/>
            <a:ext cx="4169095" cy="2398931"/>
          </a:xfrm>
          <a:prstGeom prst="rect">
            <a:avLst/>
          </a:prstGeom>
        </p:spPr>
      </p:pic>
      <p:sp>
        <p:nvSpPr>
          <p:cNvPr id="5" name="Slide Number Placeholder 4"/>
          <p:cNvSpPr>
            <a:spLocks noGrp="1"/>
          </p:cNvSpPr>
          <p:nvPr>
            <p:ph type="sldNum" sz="quarter" idx="10"/>
          </p:nvPr>
        </p:nvSpPr>
        <p:spPr/>
        <p:txBody>
          <a:bodyPr/>
          <a:lstStyle/>
          <a:p>
            <a:fld id="{7446FB92-6290-4352-BF71-53B4EEC01A80}" type="slidenum">
              <a:rPr lang="en-US" smtClean="0"/>
              <a:pPr/>
              <a:t>16</a:t>
            </a:fld>
            <a:endParaRPr lang="en-US" dirty="0"/>
          </a:p>
        </p:txBody>
      </p:sp>
    </p:spTree>
    <p:extLst>
      <p:ext uri="{BB962C8B-B14F-4D97-AF65-F5344CB8AC3E}">
        <p14:creationId xmlns:p14="http://schemas.microsoft.com/office/powerpoint/2010/main" xmlns="" val="4368714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Medication Errors </a:t>
            </a:r>
            <a:r>
              <a:rPr lang="en-US" sz="1600" dirty="0"/>
              <a:t>(</a:t>
            </a:r>
            <a:r>
              <a:rPr lang="en-US" sz="1600" dirty="0" smtClean="0"/>
              <a:t>cont’d)</a:t>
            </a:r>
            <a:endParaRPr lang="en-US" sz="1600" dirty="0"/>
          </a:p>
        </p:txBody>
      </p:sp>
      <p:sp>
        <p:nvSpPr>
          <p:cNvPr id="3" name="Content Placeholder 2"/>
          <p:cNvSpPr>
            <a:spLocks noGrp="1"/>
          </p:cNvSpPr>
          <p:nvPr>
            <p:ph idx="1"/>
          </p:nvPr>
        </p:nvSpPr>
        <p:spPr>
          <a:xfrm>
            <a:off x="609600" y="1676400"/>
            <a:ext cx="7993063" cy="5105400"/>
          </a:xfrm>
        </p:spPr>
        <p:txBody>
          <a:bodyPr>
            <a:normAutofit/>
          </a:bodyPr>
          <a:lstStyle/>
          <a:p>
            <a:pPr marL="114300" indent="0" algn="ctr">
              <a:buNone/>
            </a:pPr>
            <a:r>
              <a:rPr lang="ja-JP" altLang="en-US" sz="2400" dirty="0" smtClean="0">
                <a:latin typeface="+mj-lt"/>
              </a:rPr>
              <a:t>“</a:t>
            </a:r>
            <a:r>
              <a:rPr lang="en-US" sz="2400" dirty="0" smtClean="0">
                <a:latin typeface="+mj-lt"/>
              </a:rPr>
              <a:t>Show me how many pills you would take in 1 day.</a:t>
            </a:r>
            <a:r>
              <a:rPr lang="ja-JP" altLang="en-US" sz="2400" smtClean="0">
                <a:latin typeface="+mj-lt"/>
              </a:rPr>
              <a:t>”</a:t>
            </a:r>
            <a:endParaRPr lang="en-US" altLang="ja-JP" sz="2400" dirty="0" smtClean="0">
              <a:latin typeface="+mj-lt"/>
            </a:endParaRPr>
          </a:p>
          <a:p>
            <a:pPr marL="114300" indent="0" algn="ctr">
              <a:buNone/>
            </a:pPr>
            <a:endParaRPr lang="en-US" sz="2400" dirty="0">
              <a:latin typeface="+mj-lt"/>
            </a:endParaRPr>
          </a:p>
          <a:p>
            <a:pPr marL="114300" indent="0" algn="ctr">
              <a:buNone/>
            </a:pPr>
            <a:endParaRPr lang="en-US" sz="2400" dirty="0" smtClean="0">
              <a:latin typeface="+mj-lt"/>
            </a:endParaRPr>
          </a:p>
          <a:p>
            <a:pPr marL="114300" indent="0" algn="ctr">
              <a:buNone/>
            </a:pPr>
            <a:endParaRPr lang="en-US" sz="2400" dirty="0">
              <a:latin typeface="+mj-lt"/>
            </a:endParaRPr>
          </a:p>
          <a:p>
            <a:pPr marL="114300" indent="0" algn="ctr">
              <a:buNone/>
            </a:pPr>
            <a:endParaRPr lang="en-US" sz="2400" dirty="0" smtClean="0">
              <a:latin typeface="+mj-lt"/>
            </a:endParaRPr>
          </a:p>
          <a:p>
            <a:pPr marL="114300" indent="0" algn="ctr">
              <a:buNone/>
            </a:pPr>
            <a:endParaRPr lang="en-US" sz="2400" dirty="0">
              <a:latin typeface="+mj-lt"/>
            </a:endParaRPr>
          </a:p>
          <a:p>
            <a:pPr marL="114300" indent="0" algn="ctr">
              <a:buNone/>
            </a:pPr>
            <a:endParaRPr lang="en-US" sz="2400" dirty="0" smtClean="0">
              <a:latin typeface="+mj-lt"/>
            </a:endParaRPr>
          </a:p>
          <a:p>
            <a:pPr marL="114300" indent="0" algn="ctr">
              <a:buNone/>
            </a:pPr>
            <a:endParaRPr lang="en-US" sz="2400" dirty="0">
              <a:latin typeface="+mj-lt"/>
            </a:endParaRPr>
          </a:p>
          <a:p>
            <a:pPr marL="114300" indent="0" algn="ctr">
              <a:buNone/>
            </a:pPr>
            <a:endParaRPr lang="en-US" sz="2400" dirty="0" smtClean="0">
              <a:latin typeface="+mj-lt"/>
            </a:endParaRPr>
          </a:p>
          <a:p>
            <a:pPr marL="114300" indent="0" algn="ctr">
              <a:buNone/>
            </a:pPr>
            <a:endParaRPr lang="en-US" sz="2400" dirty="0">
              <a:latin typeface="+mj-lt"/>
            </a:endParaRPr>
          </a:p>
          <a:p>
            <a:pPr marL="114300" indent="0">
              <a:buNone/>
            </a:pPr>
            <a:endParaRPr lang="en-US" sz="1050" b="1" dirty="0" smtClean="0"/>
          </a:p>
          <a:p>
            <a:pPr marL="114300" indent="0">
              <a:buNone/>
            </a:pPr>
            <a:endParaRPr lang="en-US" sz="1050" b="1" dirty="0"/>
          </a:p>
          <a:p>
            <a:pPr marL="114300" indent="0">
              <a:buNone/>
            </a:pPr>
            <a:r>
              <a:rPr lang="en-US" sz="1050" b="1" dirty="0" smtClean="0"/>
              <a:t>SOURCE</a:t>
            </a:r>
            <a:r>
              <a:rPr lang="en-US" sz="1050" b="1" dirty="0"/>
              <a:t>: </a:t>
            </a:r>
            <a:r>
              <a:rPr lang="en-US" sz="1050" dirty="0"/>
              <a:t>Davis et al (2006)</a:t>
            </a:r>
          </a:p>
          <a:p>
            <a:pPr marL="114300" indent="0" algn="ctr">
              <a:buNone/>
            </a:pPr>
            <a:endParaRPr lang="en-US" sz="2400" dirty="0" smtClean="0">
              <a:latin typeface="+mj-lt"/>
            </a:endParaRPr>
          </a:p>
        </p:txBody>
      </p:sp>
      <p:grpSp>
        <p:nvGrpSpPr>
          <p:cNvPr id="14" name="Group 13" descr="Graphic showing a prescription bottle with the directions to take two tablets by mouth twice daily."/>
          <p:cNvGrpSpPr/>
          <p:nvPr/>
        </p:nvGrpSpPr>
        <p:grpSpPr>
          <a:xfrm>
            <a:off x="2743209" y="2210163"/>
            <a:ext cx="3429003" cy="4190992"/>
            <a:chOff x="2743209" y="2210163"/>
            <a:chExt cx="3429003" cy="4190992"/>
          </a:xfrm>
        </p:grpSpPr>
        <p:graphicFrame>
          <p:nvGraphicFramePr>
            <p:cNvPr id="15" name="Object 4" descr="Picture of a prescription bottle and prescription label. "/>
            <p:cNvGraphicFramePr>
              <a:graphicFrameLocks/>
            </p:cNvGraphicFramePr>
            <p:nvPr>
              <p:extLst>
                <p:ext uri="{D42A27DB-BD31-4B8C-83A1-F6EECF244321}">
                  <p14:modId xmlns:p14="http://schemas.microsoft.com/office/powerpoint/2010/main" xmlns="" val="3199212532"/>
                </p:ext>
              </p:extLst>
            </p:nvPr>
          </p:nvGraphicFramePr>
          <p:xfrm>
            <a:off x="2743209" y="2210163"/>
            <a:ext cx="3429003" cy="4190992"/>
          </p:xfrm>
          <a:graphic>
            <a:graphicData uri="http://schemas.openxmlformats.org/presentationml/2006/ole">
              <p:oleObj spid="_x0000_s4173" r:id="rId4" imgW="7315200" imgH="13625565" progId="">
                <p:embed/>
              </p:oleObj>
            </a:graphicData>
          </a:graphic>
        </p:graphicFrame>
        <p:sp>
          <p:nvSpPr>
            <p:cNvPr id="16" name="Rectangle 7"/>
            <p:cNvSpPr>
              <a:spLocks noChangeArrowheads="1"/>
            </p:cNvSpPr>
            <p:nvPr/>
          </p:nvSpPr>
          <p:spPr bwMode="auto">
            <a:xfrm>
              <a:off x="3279081" y="4213127"/>
              <a:ext cx="2362200"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400" dirty="0">
                  <a:solidFill>
                    <a:schemeClr val="accent4">
                      <a:lumMod val="10000"/>
                    </a:schemeClr>
                  </a:solidFill>
                </a:rPr>
                <a:t>John Smith        Dr. Red</a:t>
              </a:r>
            </a:p>
            <a:p>
              <a:endParaRPr lang="en-US" sz="1400" b="1" dirty="0">
                <a:solidFill>
                  <a:schemeClr val="accent4">
                    <a:lumMod val="10000"/>
                  </a:schemeClr>
                </a:solidFill>
              </a:endParaRPr>
            </a:p>
            <a:p>
              <a:r>
                <a:rPr lang="en-US" sz="1400" b="1" dirty="0">
                  <a:solidFill>
                    <a:schemeClr val="accent4">
                      <a:lumMod val="10000"/>
                    </a:schemeClr>
                  </a:solidFill>
                </a:rPr>
                <a:t>Take two tablets by mouth twice daily.</a:t>
              </a:r>
            </a:p>
            <a:p>
              <a:endParaRPr lang="en-US" sz="1400" dirty="0">
                <a:solidFill>
                  <a:schemeClr val="accent4">
                    <a:lumMod val="10000"/>
                  </a:schemeClr>
                </a:solidFill>
              </a:endParaRPr>
            </a:p>
            <a:p>
              <a:r>
                <a:rPr lang="en-US" sz="1400" dirty="0">
                  <a:solidFill>
                    <a:schemeClr val="accent4">
                      <a:lumMod val="10000"/>
                    </a:schemeClr>
                  </a:solidFill>
                </a:rPr>
                <a:t>Humibid LA    </a:t>
              </a:r>
              <a:r>
                <a:rPr lang="en-US" sz="1400" dirty="0" smtClean="0">
                  <a:solidFill>
                    <a:schemeClr val="accent4">
                      <a:lumMod val="10000"/>
                    </a:schemeClr>
                  </a:solidFill>
                </a:rPr>
                <a:t> 600MG</a:t>
              </a:r>
              <a:endParaRPr lang="en-US" sz="1400" dirty="0">
                <a:solidFill>
                  <a:schemeClr val="accent4">
                    <a:lumMod val="10000"/>
                  </a:schemeClr>
                </a:solidFill>
              </a:endParaRPr>
            </a:p>
            <a:p>
              <a:r>
                <a:rPr lang="en-US" sz="1400" dirty="0">
                  <a:solidFill>
                    <a:schemeClr val="accent4">
                      <a:lumMod val="10000"/>
                    </a:schemeClr>
                  </a:solidFill>
                </a:rPr>
                <a:t>1 refill</a:t>
              </a:r>
            </a:p>
          </p:txBody>
        </p:sp>
      </p:grpSp>
      <p:sp>
        <p:nvSpPr>
          <p:cNvPr id="6" name="Slide Number Placeholder 5"/>
          <p:cNvSpPr>
            <a:spLocks noGrp="1"/>
          </p:cNvSpPr>
          <p:nvPr>
            <p:ph type="sldNum" sz="quarter" idx="10"/>
          </p:nvPr>
        </p:nvSpPr>
        <p:spPr/>
        <p:txBody>
          <a:bodyPr/>
          <a:lstStyle/>
          <a:p>
            <a:fld id="{7446FB92-6290-4352-BF71-53B4EEC01A80}" type="slidenum">
              <a:rPr lang="en-US" smtClean="0"/>
              <a:pPr/>
              <a:t>17</a:t>
            </a:fld>
            <a:endParaRPr lang="en-US" dirty="0"/>
          </a:p>
        </p:txBody>
      </p:sp>
    </p:spTree>
    <p:extLst>
      <p:ext uri="{BB962C8B-B14F-4D97-AF65-F5344CB8AC3E}">
        <p14:creationId xmlns:p14="http://schemas.microsoft.com/office/powerpoint/2010/main" xmlns="" val="1789858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Medication </a:t>
            </a:r>
            <a:r>
              <a:rPr lang="en-US" sz="3600" dirty="0" smtClean="0"/>
              <a:t>Errors </a:t>
            </a:r>
            <a:r>
              <a:rPr lang="en-US" sz="1600" dirty="0" smtClean="0"/>
              <a:t>(cont’d)</a:t>
            </a:r>
            <a:r>
              <a:rPr lang="en-US" sz="1600" dirty="0" smtClean="0">
                <a:solidFill>
                  <a:schemeClr val="bg1">
                    <a:lumMod val="75000"/>
                  </a:schemeClr>
                </a:solidFill>
              </a:rPr>
              <a:t>..</a:t>
            </a:r>
            <a:endParaRPr lang="en-US" sz="1600" dirty="0">
              <a:solidFill>
                <a:schemeClr val="bg1">
                  <a:lumMod val="75000"/>
                </a:schemeClr>
              </a:solidFill>
            </a:endParaRPr>
          </a:p>
        </p:txBody>
      </p:sp>
      <p:sp>
        <p:nvSpPr>
          <p:cNvPr id="3" name="Content Placeholder 2"/>
          <p:cNvSpPr>
            <a:spLocks noGrp="1"/>
          </p:cNvSpPr>
          <p:nvPr>
            <p:ph idx="1"/>
          </p:nvPr>
        </p:nvSpPr>
        <p:spPr>
          <a:xfrm>
            <a:off x="609600" y="1447800"/>
            <a:ext cx="7993063" cy="914400"/>
          </a:xfrm>
        </p:spPr>
        <p:txBody>
          <a:bodyPr/>
          <a:lstStyle/>
          <a:p>
            <a:pPr marL="114300" indent="0" algn="ctr">
              <a:buNone/>
            </a:pPr>
            <a:r>
              <a:rPr lang="en-US" sz="2400" b="1" dirty="0" smtClean="0">
                <a:latin typeface="+mj-lt"/>
              </a:rPr>
              <a:t>Rates of Correct Understanding vs. Demonstration </a:t>
            </a:r>
            <a:r>
              <a:rPr lang="ja-JP" altLang="en-US" sz="2400" b="1" dirty="0" smtClean="0">
                <a:latin typeface="+mj-lt"/>
              </a:rPr>
              <a:t>“</a:t>
            </a:r>
            <a:r>
              <a:rPr lang="en-US" sz="2400" b="1" dirty="0" smtClean="0">
                <a:latin typeface="+mj-lt"/>
              </a:rPr>
              <a:t>Take Two Tablets by Mouth Twice Daily</a:t>
            </a:r>
            <a:r>
              <a:rPr lang="ja-JP" altLang="en-US" sz="2400" b="1" dirty="0" smtClean="0">
                <a:latin typeface="Times New Roman" charset="0"/>
              </a:rPr>
              <a:t>”</a:t>
            </a:r>
            <a:endParaRPr lang="en-US" altLang="ja-JP" sz="2400" b="1" dirty="0" smtClean="0">
              <a:latin typeface="Times New Roman" charset="0"/>
            </a:endParaRPr>
          </a:p>
          <a:p>
            <a:pPr marL="114300" indent="0" algn="ctr">
              <a:buNone/>
            </a:pPr>
            <a:endParaRPr lang="en-US" sz="2400" b="1" dirty="0">
              <a:latin typeface="Times New Roman" charset="0"/>
            </a:endParaRPr>
          </a:p>
          <a:p>
            <a:pPr marL="114300" indent="0" algn="ctr">
              <a:buNone/>
            </a:pPr>
            <a:endParaRPr lang="en-US" sz="2400" b="1" dirty="0" smtClean="0">
              <a:latin typeface="Times New Roman" charset="0"/>
            </a:endParaRPr>
          </a:p>
          <a:p>
            <a:pPr marL="114300" indent="0" algn="ctr">
              <a:buNone/>
            </a:pPr>
            <a:endParaRPr lang="en-US" sz="2400" b="1" dirty="0">
              <a:latin typeface="Times New Roman" charset="0"/>
            </a:endParaRPr>
          </a:p>
          <a:p>
            <a:pPr marL="114300" indent="0" algn="ctr">
              <a:buNone/>
            </a:pPr>
            <a:endParaRPr lang="en-US" sz="2400" b="1" dirty="0" smtClean="0">
              <a:latin typeface="Times New Roman" charset="0"/>
            </a:endParaRPr>
          </a:p>
          <a:p>
            <a:pPr marL="114300" indent="0" algn="ctr">
              <a:buNone/>
            </a:pPr>
            <a:endParaRPr lang="en-US" sz="2400" b="1" dirty="0">
              <a:latin typeface="Times New Roman" charset="0"/>
            </a:endParaRPr>
          </a:p>
          <a:p>
            <a:pPr marL="114300" indent="0" algn="ctr">
              <a:buNone/>
            </a:pPr>
            <a:endParaRPr lang="en-US" sz="2400" b="1" dirty="0" smtClean="0">
              <a:latin typeface="Times New Roman" charset="0"/>
            </a:endParaRPr>
          </a:p>
          <a:p>
            <a:pPr marL="114300" indent="0" algn="ctr">
              <a:buNone/>
            </a:pPr>
            <a:endParaRPr lang="en-US" sz="2400" b="1" dirty="0">
              <a:latin typeface="Times New Roman" charset="0"/>
            </a:endParaRPr>
          </a:p>
          <a:p>
            <a:pPr marL="114300" indent="0" algn="ctr">
              <a:buNone/>
            </a:pPr>
            <a:endParaRPr lang="en-US" sz="2400" b="1" dirty="0" smtClean="0">
              <a:latin typeface="Times New Roman" charset="0"/>
            </a:endParaRPr>
          </a:p>
          <a:p>
            <a:pPr marL="114300" indent="0" algn="ctr">
              <a:buNone/>
            </a:pPr>
            <a:endParaRPr lang="en-US" sz="2400" b="1" dirty="0">
              <a:latin typeface="Times New Roman" charset="0"/>
            </a:endParaRPr>
          </a:p>
          <a:p>
            <a:pPr marL="114300" indent="0">
              <a:buNone/>
            </a:pPr>
            <a:endParaRPr lang="en-US" sz="1050" b="1" dirty="0" smtClean="0"/>
          </a:p>
          <a:p>
            <a:pPr marL="114300" indent="0">
              <a:buNone/>
            </a:pPr>
            <a:endParaRPr lang="en-US" sz="1050" b="1" dirty="0"/>
          </a:p>
          <a:p>
            <a:pPr marL="114300" indent="0">
              <a:buNone/>
            </a:pPr>
            <a:r>
              <a:rPr lang="en-US" sz="1050" b="1" dirty="0" smtClean="0"/>
              <a:t>SOURCE</a:t>
            </a:r>
            <a:r>
              <a:rPr lang="en-US" sz="1050" b="1" dirty="0"/>
              <a:t>: </a:t>
            </a:r>
            <a:r>
              <a:rPr lang="en-US" sz="1050" dirty="0"/>
              <a:t>Davis et al (2006</a:t>
            </a:r>
            <a:r>
              <a:rPr lang="en-US" sz="1050" dirty="0" smtClean="0"/>
              <a:t>)</a:t>
            </a:r>
            <a:endParaRPr lang="en-US" sz="1050" dirty="0"/>
          </a:p>
        </p:txBody>
      </p:sp>
      <p:graphicFrame>
        <p:nvGraphicFramePr>
          <p:cNvPr id="6" name="Object 3" descr="A graph that shows the percent of patients with low, marginal and adequate health literacy who understand the instructions, &quot;take two tablets by mouth twice daily&quot; and the percent that could demonstrate how many pills they would take."/>
          <p:cNvGraphicFramePr>
            <a:graphicFrameLocks noChangeAspect="1"/>
          </p:cNvGraphicFramePr>
          <p:nvPr>
            <p:extLst>
              <p:ext uri="{D42A27DB-BD31-4B8C-83A1-F6EECF244321}">
                <p14:modId xmlns:p14="http://schemas.microsoft.com/office/powerpoint/2010/main" xmlns="" val="3290570924"/>
              </p:ext>
            </p:extLst>
          </p:nvPr>
        </p:nvGraphicFramePr>
        <p:xfrm>
          <a:off x="838200" y="2209800"/>
          <a:ext cx="7899401" cy="4478337"/>
        </p:xfrm>
        <a:graphic>
          <a:graphicData uri="http://schemas.openxmlformats.org/presentationml/2006/ole">
            <p:oleObj spid="_x0000_s5198" name="Worksheet" r:id="rId4" imgW="8679183" imgH="5372131" progId="Excel.Sheet.8">
              <p:embed/>
            </p:oleObj>
          </a:graphicData>
        </a:graphic>
      </p:graphicFrame>
      <p:sp>
        <p:nvSpPr>
          <p:cNvPr id="4" name="Slide Number Placeholder 3"/>
          <p:cNvSpPr>
            <a:spLocks noGrp="1"/>
          </p:cNvSpPr>
          <p:nvPr>
            <p:ph type="sldNum" sz="quarter" idx="4294967295"/>
          </p:nvPr>
        </p:nvSpPr>
        <p:spPr>
          <a:xfrm>
            <a:off x="8229600" y="6248400"/>
            <a:ext cx="548640" cy="396240"/>
          </a:xfrm>
          <a:prstGeom prst="bracketPair">
            <a:avLst>
              <a:gd name="adj" fmla="val 17949"/>
            </a:avLst>
          </a:prstGeom>
        </p:spPr>
        <p:txBody>
          <a:bodyPr/>
          <a:lstStyle/>
          <a:p>
            <a:fld id="{275FBB2E-7220-4CFF-9C47-E24141ABF8BE}" type="slidenum">
              <a:rPr lang="en-US" smtClean="0"/>
              <a:pPr/>
              <a:t>18</a:t>
            </a:fld>
            <a:endParaRPr lang="en-US" dirty="0"/>
          </a:p>
        </p:txBody>
      </p:sp>
    </p:spTree>
    <p:extLst>
      <p:ext uri="{BB962C8B-B14F-4D97-AF65-F5344CB8AC3E}">
        <p14:creationId xmlns:p14="http://schemas.microsoft.com/office/powerpoint/2010/main" xmlns="" val="183265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530352" y="1676400"/>
            <a:ext cx="8145463" cy="4343400"/>
          </a:xfrm>
        </p:spPr>
        <p:txBody>
          <a:bodyPr>
            <a:normAutofit/>
          </a:bodyPr>
          <a:lstStyle/>
          <a:p>
            <a:r>
              <a:rPr lang="en-US" sz="4000" dirty="0" smtClean="0"/>
              <a:t>Introduction to health literacy</a:t>
            </a:r>
          </a:p>
          <a:p>
            <a:pPr lvl="1"/>
            <a:r>
              <a:rPr lang="en-US" sz="3600" dirty="0" smtClean="0"/>
              <a:t>Health </a:t>
            </a:r>
            <a:r>
              <a:rPr lang="en-US" sz="3600" dirty="0"/>
              <a:t>l</a:t>
            </a:r>
            <a:r>
              <a:rPr lang="en-US" sz="3600" dirty="0" smtClean="0"/>
              <a:t>iteracy </a:t>
            </a:r>
            <a:r>
              <a:rPr lang="en-US" sz="3600" dirty="0"/>
              <a:t>s</a:t>
            </a:r>
            <a:r>
              <a:rPr lang="en-US" sz="3600" dirty="0" smtClean="0"/>
              <a:t>kills</a:t>
            </a:r>
          </a:p>
          <a:p>
            <a:pPr lvl="1"/>
            <a:r>
              <a:rPr lang="en-US" sz="3600" dirty="0" smtClean="0"/>
              <a:t>Health </a:t>
            </a:r>
            <a:r>
              <a:rPr lang="en-US" sz="3600" dirty="0"/>
              <a:t>s</a:t>
            </a:r>
            <a:r>
              <a:rPr lang="en-US" sz="3600" dirty="0" smtClean="0"/>
              <a:t>ystem demands</a:t>
            </a:r>
          </a:p>
          <a:p>
            <a:r>
              <a:rPr lang="en-US" sz="4000" dirty="0" smtClean="0"/>
              <a:t>Consequences of a </a:t>
            </a:r>
            <a:r>
              <a:rPr lang="en-US" sz="4000" dirty="0"/>
              <a:t>m</a:t>
            </a:r>
            <a:r>
              <a:rPr lang="en-US" sz="4000" dirty="0" smtClean="0"/>
              <a:t>ismatch</a:t>
            </a:r>
          </a:p>
          <a:p>
            <a:r>
              <a:rPr lang="en-US" sz="4000" dirty="0" smtClean="0"/>
              <a:t>Implications for pharmacy </a:t>
            </a:r>
          </a:p>
        </p:txBody>
      </p:sp>
      <p:sp>
        <p:nvSpPr>
          <p:cNvPr id="5" name="Slide Number Placeholder 4"/>
          <p:cNvSpPr>
            <a:spLocks noGrp="1"/>
          </p:cNvSpPr>
          <p:nvPr>
            <p:ph type="sldNum" sz="quarter" idx="10"/>
          </p:nvPr>
        </p:nvSpPr>
        <p:spPr/>
        <p:txBody>
          <a:bodyPr/>
          <a:lstStyle/>
          <a:p>
            <a:fld id="{7446FB92-6290-4352-BF71-53B4EEC01A80}" type="slidenum">
              <a:rPr lang="en-US" smtClean="0"/>
              <a:pPr/>
              <a:t>1</a:t>
            </a:fld>
            <a:endParaRPr lang="en-US" dirty="0"/>
          </a:p>
        </p:txBody>
      </p:sp>
    </p:spTree>
    <p:extLst>
      <p:ext uri="{BB962C8B-B14F-4D97-AF65-F5344CB8AC3E}">
        <p14:creationId xmlns:p14="http://schemas.microsoft.com/office/powerpoint/2010/main" xmlns="" val="2017042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19100"/>
            <a:ext cx="6697663" cy="876300"/>
          </a:xfrm>
        </p:spPr>
        <p:txBody>
          <a:bodyPr/>
          <a:lstStyle/>
          <a:p>
            <a:r>
              <a:rPr lang="en-US" sz="3600" dirty="0" smtClean="0"/>
              <a:t>Societal Consequences</a:t>
            </a:r>
            <a:endParaRPr lang="en-US" sz="3600" dirty="0"/>
          </a:p>
        </p:txBody>
      </p:sp>
      <p:sp>
        <p:nvSpPr>
          <p:cNvPr id="3" name="Content Placeholder 2"/>
          <p:cNvSpPr>
            <a:spLocks noGrp="1"/>
          </p:cNvSpPr>
          <p:nvPr>
            <p:ph idx="1"/>
          </p:nvPr>
        </p:nvSpPr>
        <p:spPr>
          <a:xfrm>
            <a:off x="533400" y="1600200"/>
            <a:ext cx="7772399" cy="5029200"/>
          </a:xfrm>
        </p:spPr>
        <p:txBody>
          <a:bodyPr>
            <a:normAutofit/>
          </a:bodyPr>
          <a:lstStyle/>
          <a:p>
            <a:pPr marL="0" indent="0">
              <a:buNone/>
            </a:pPr>
            <a:r>
              <a:rPr lang="en-US" sz="3027" b="1" dirty="0" smtClean="0"/>
              <a:t>Societal Consequences</a:t>
            </a:r>
          </a:p>
          <a:p>
            <a:pPr lvl="0">
              <a:lnSpc>
                <a:spcPct val="110000"/>
              </a:lnSpc>
              <a:spcBef>
                <a:spcPts val="600"/>
              </a:spcBef>
            </a:pPr>
            <a:r>
              <a:rPr lang="en-US" sz="2400" dirty="0" smtClean="0"/>
              <a:t>Nonadherence </a:t>
            </a:r>
            <a:endParaRPr lang="en-US" sz="2400" dirty="0">
              <a:solidFill>
                <a:srgbClr val="FF0000"/>
              </a:solidFill>
            </a:endParaRPr>
          </a:p>
          <a:p>
            <a:pPr lvl="1">
              <a:lnSpc>
                <a:spcPct val="110000"/>
              </a:lnSpc>
              <a:spcBef>
                <a:spcPts val="600"/>
              </a:spcBef>
            </a:pPr>
            <a:r>
              <a:rPr lang="en-US" sz="2162" dirty="0"/>
              <a:t>M</a:t>
            </a:r>
            <a:r>
              <a:rPr lang="en-US" sz="2162" dirty="0" smtClean="0"/>
              <a:t>issed refills </a:t>
            </a:r>
          </a:p>
          <a:p>
            <a:pPr lvl="1">
              <a:lnSpc>
                <a:spcPct val="110000"/>
              </a:lnSpc>
              <a:spcBef>
                <a:spcPts val="600"/>
              </a:spcBef>
            </a:pPr>
            <a:r>
              <a:rPr lang="en-US" sz="2162" dirty="0" smtClean="0"/>
              <a:t>Inappropriate dosing or timing of meds</a:t>
            </a:r>
          </a:p>
          <a:p>
            <a:pPr lvl="1">
              <a:lnSpc>
                <a:spcPct val="110000"/>
              </a:lnSpc>
              <a:spcBef>
                <a:spcPts val="600"/>
              </a:spcBef>
            </a:pPr>
            <a:r>
              <a:rPr lang="en-US" sz="2162" dirty="0"/>
              <a:t>F</a:t>
            </a:r>
            <a:r>
              <a:rPr lang="en-US" sz="2162" dirty="0" smtClean="0"/>
              <a:t>ailure to recognize side effects or drug interactions</a:t>
            </a:r>
          </a:p>
          <a:p>
            <a:pPr>
              <a:lnSpc>
                <a:spcPct val="110000"/>
              </a:lnSpc>
              <a:spcBef>
                <a:spcPts val="600"/>
              </a:spcBef>
            </a:pPr>
            <a:r>
              <a:rPr lang="en-US" sz="2400" dirty="0"/>
              <a:t>I</a:t>
            </a:r>
            <a:r>
              <a:rPr lang="en-US" sz="2400" dirty="0" smtClean="0"/>
              <a:t>ncreased emergency department </a:t>
            </a:r>
            <a:r>
              <a:rPr lang="en-US" sz="2400" dirty="0"/>
              <a:t>costs among low health literacy patients </a:t>
            </a:r>
          </a:p>
          <a:p>
            <a:pPr>
              <a:lnSpc>
                <a:spcPct val="110000"/>
              </a:lnSpc>
              <a:spcBef>
                <a:spcPts val="600"/>
              </a:spcBef>
            </a:pPr>
            <a:r>
              <a:rPr lang="en-US" sz="2400" dirty="0" smtClean="0"/>
              <a:t>Undermines </a:t>
            </a:r>
            <a:r>
              <a:rPr lang="en-US" sz="2400" dirty="0"/>
              <a:t>efforts to increase patient self-management and engagement in </a:t>
            </a:r>
            <a:r>
              <a:rPr lang="en-US" sz="2400" dirty="0" smtClean="0"/>
              <a:t>care</a:t>
            </a:r>
          </a:p>
          <a:p>
            <a:pPr marL="0" indent="0">
              <a:lnSpc>
                <a:spcPct val="110000"/>
              </a:lnSpc>
              <a:spcBef>
                <a:spcPts val="600"/>
              </a:spcBef>
              <a:buNone/>
            </a:pPr>
            <a:endParaRPr lang="en-US" sz="1050" b="1" dirty="0" smtClean="0"/>
          </a:p>
          <a:p>
            <a:pPr marL="0" indent="0">
              <a:lnSpc>
                <a:spcPct val="110000"/>
              </a:lnSpc>
              <a:spcBef>
                <a:spcPts val="600"/>
              </a:spcBef>
              <a:buNone/>
            </a:pPr>
            <a:endParaRPr lang="en-US" sz="1050" b="1" dirty="0"/>
          </a:p>
          <a:p>
            <a:pPr marL="0" indent="0">
              <a:lnSpc>
                <a:spcPct val="110000"/>
              </a:lnSpc>
              <a:spcBef>
                <a:spcPts val="600"/>
              </a:spcBef>
              <a:buNone/>
            </a:pPr>
            <a:r>
              <a:rPr lang="en-US" sz="1050" b="1" dirty="0" smtClean="0"/>
              <a:t>SOURCE</a:t>
            </a:r>
            <a:r>
              <a:rPr lang="en-US" sz="1050" b="1" dirty="0"/>
              <a:t>: </a:t>
            </a:r>
            <a:r>
              <a:rPr lang="en-US" sz="1050" dirty="0"/>
              <a:t>1) American Medical Association Foundation (2007)  2) AHRQ (2011</a:t>
            </a:r>
            <a:r>
              <a:rPr lang="en-US" sz="1050" dirty="0" smtClean="0"/>
              <a:t>)</a:t>
            </a:r>
            <a:endParaRPr lang="en-US" sz="1050" dirty="0"/>
          </a:p>
        </p:txBody>
      </p:sp>
      <p:sp>
        <p:nvSpPr>
          <p:cNvPr id="5" name="Slide Number Placeholder 4"/>
          <p:cNvSpPr>
            <a:spLocks noGrp="1"/>
          </p:cNvSpPr>
          <p:nvPr>
            <p:ph type="sldNum" sz="quarter" idx="10"/>
          </p:nvPr>
        </p:nvSpPr>
        <p:spPr/>
        <p:txBody>
          <a:bodyPr/>
          <a:lstStyle/>
          <a:p>
            <a:fld id="{7446FB92-6290-4352-BF71-53B4EEC01A80}" type="slidenum">
              <a:rPr lang="en-US" smtClean="0"/>
              <a:pPr/>
              <a:t>19</a:t>
            </a:fld>
            <a:endParaRPr lang="en-US" dirty="0"/>
          </a:p>
        </p:txBody>
      </p:sp>
    </p:spTree>
    <p:extLst>
      <p:ext uri="{BB962C8B-B14F-4D97-AF65-F5344CB8AC3E}">
        <p14:creationId xmlns:p14="http://schemas.microsoft.com/office/powerpoint/2010/main" xmlns="" val="106105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19100"/>
            <a:ext cx="6697663" cy="876300"/>
          </a:xfrm>
        </p:spPr>
        <p:txBody>
          <a:bodyPr/>
          <a:lstStyle/>
          <a:p>
            <a:r>
              <a:rPr lang="en-US" sz="3600" dirty="0" smtClean="0"/>
              <a:t>Pharmacy-Level Consequences</a:t>
            </a:r>
            <a:endParaRPr lang="en-US" sz="3600" dirty="0"/>
          </a:p>
        </p:txBody>
      </p:sp>
      <p:sp>
        <p:nvSpPr>
          <p:cNvPr id="3" name="Content Placeholder 2"/>
          <p:cNvSpPr>
            <a:spLocks noGrp="1"/>
          </p:cNvSpPr>
          <p:nvPr>
            <p:ph idx="1"/>
          </p:nvPr>
        </p:nvSpPr>
        <p:spPr>
          <a:xfrm>
            <a:off x="533400" y="1600200"/>
            <a:ext cx="7772399" cy="4800600"/>
          </a:xfrm>
        </p:spPr>
        <p:txBody>
          <a:bodyPr>
            <a:normAutofit/>
          </a:bodyPr>
          <a:lstStyle/>
          <a:p>
            <a:pPr marL="0" indent="0">
              <a:buNone/>
            </a:pPr>
            <a:r>
              <a:rPr lang="en-US" sz="3027" b="1" dirty="0" smtClean="0"/>
              <a:t>Pharmacy-Level </a:t>
            </a:r>
            <a:r>
              <a:rPr lang="en-US" sz="3027" b="1" dirty="0"/>
              <a:t>Consequences</a:t>
            </a:r>
          </a:p>
          <a:p>
            <a:pPr lvl="0">
              <a:lnSpc>
                <a:spcPct val="120000"/>
              </a:lnSpc>
              <a:spcBef>
                <a:spcPts val="600"/>
              </a:spcBef>
            </a:pPr>
            <a:r>
              <a:rPr lang="en-US" sz="2200" dirty="0"/>
              <a:t>Impact on customer loyalty/satisfaction </a:t>
            </a:r>
          </a:p>
          <a:p>
            <a:pPr lvl="0">
              <a:lnSpc>
                <a:spcPct val="120000"/>
              </a:lnSpc>
              <a:spcBef>
                <a:spcPts val="600"/>
              </a:spcBef>
            </a:pPr>
            <a:r>
              <a:rPr lang="en-US" sz="2200" dirty="0"/>
              <a:t>Decreased profits due to missed refills</a:t>
            </a:r>
          </a:p>
          <a:p>
            <a:pPr>
              <a:lnSpc>
                <a:spcPct val="120000"/>
              </a:lnSpc>
              <a:spcBef>
                <a:spcPts val="600"/>
              </a:spcBef>
            </a:pPr>
            <a:r>
              <a:rPr lang="en-US" sz="2200" dirty="0"/>
              <a:t>Liability—NYS settlement for LEP patients </a:t>
            </a:r>
          </a:p>
          <a:p>
            <a:pPr marL="114300" indent="0">
              <a:lnSpc>
                <a:spcPct val="120000"/>
              </a:lnSpc>
              <a:spcBef>
                <a:spcPts val="600"/>
              </a:spcBef>
              <a:buNone/>
            </a:pPr>
            <a:endParaRPr lang="en-US" sz="1000" b="1" dirty="0" smtClean="0"/>
          </a:p>
          <a:p>
            <a:pPr marL="114300" indent="0">
              <a:lnSpc>
                <a:spcPct val="120000"/>
              </a:lnSpc>
              <a:spcBef>
                <a:spcPts val="600"/>
              </a:spcBef>
              <a:buNone/>
            </a:pPr>
            <a:endParaRPr lang="en-US" sz="1000" b="1" dirty="0"/>
          </a:p>
          <a:p>
            <a:pPr marL="114300" indent="0">
              <a:lnSpc>
                <a:spcPct val="120000"/>
              </a:lnSpc>
              <a:spcBef>
                <a:spcPts val="600"/>
              </a:spcBef>
              <a:buNone/>
            </a:pPr>
            <a:endParaRPr lang="en-US" sz="1000" b="1" dirty="0" smtClean="0"/>
          </a:p>
          <a:p>
            <a:pPr marL="114300" indent="0">
              <a:lnSpc>
                <a:spcPct val="120000"/>
              </a:lnSpc>
              <a:spcBef>
                <a:spcPts val="600"/>
              </a:spcBef>
              <a:buNone/>
            </a:pPr>
            <a:endParaRPr lang="en-US" sz="1000" b="1" dirty="0"/>
          </a:p>
          <a:p>
            <a:pPr marL="114300" indent="0">
              <a:lnSpc>
                <a:spcPct val="120000"/>
              </a:lnSpc>
              <a:spcBef>
                <a:spcPts val="600"/>
              </a:spcBef>
              <a:buNone/>
            </a:pPr>
            <a:endParaRPr lang="en-US" sz="1000" b="1" dirty="0" smtClean="0"/>
          </a:p>
          <a:p>
            <a:pPr marL="114300" indent="0">
              <a:lnSpc>
                <a:spcPct val="120000"/>
              </a:lnSpc>
              <a:spcBef>
                <a:spcPts val="600"/>
              </a:spcBef>
              <a:buNone/>
            </a:pPr>
            <a:endParaRPr lang="en-US" sz="1000" b="1" dirty="0"/>
          </a:p>
          <a:p>
            <a:pPr marL="114300" indent="0">
              <a:lnSpc>
                <a:spcPct val="120000"/>
              </a:lnSpc>
              <a:spcBef>
                <a:spcPts val="600"/>
              </a:spcBef>
              <a:buNone/>
            </a:pPr>
            <a:endParaRPr lang="en-US" sz="1000" b="1" dirty="0" smtClean="0"/>
          </a:p>
          <a:p>
            <a:pPr marL="114300" indent="0">
              <a:lnSpc>
                <a:spcPct val="120000"/>
              </a:lnSpc>
              <a:spcBef>
                <a:spcPts val="600"/>
              </a:spcBef>
              <a:buNone/>
            </a:pPr>
            <a:endParaRPr lang="en-US" sz="1000" b="1" dirty="0"/>
          </a:p>
          <a:p>
            <a:pPr marL="114300" indent="0">
              <a:lnSpc>
                <a:spcPct val="120000"/>
              </a:lnSpc>
              <a:spcBef>
                <a:spcPts val="600"/>
              </a:spcBef>
              <a:buNone/>
            </a:pPr>
            <a:endParaRPr lang="en-US" sz="1000" b="1" dirty="0" smtClean="0"/>
          </a:p>
          <a:p>
            <a:pPr marL="114300" indent="0">
              <a:lnSpc>
                <a:spcPct val="120000"/>
              </a:lnSpc>
              <a:spcBef>
                <a:spcPts val="600"/>
              </a:spcBef>
              <a:buNone/>
            </a:pPr>
            <a:endParaRPr lang="en-US" sz="1000" b="1" dirty="0"/>
          </a:p>
          <a:p>
            <a:pPr marL="114300" indent="0">
              <a:lnSpc>
                <a:spcPct val="120000"/>
              </a:lnSpc>
              <a:spcBef>
                <a:spcPts val="600"/>
              </a:spcBef>
              <a:buNone/>
            </a:pPr>
            <a:r>
              <a:rPr lang="en-US" sz="1050" b="1" dirty="0" smtClean="0"/>
              <a:t>SOURCE</a:t>
            </a:r>
            <a:r>
              <a:rPr lang="en-US" sz="1050" b="1" dirty="0"/>
              <a:t>: </a:t>
            </a:r>
            <a:r>
              <a:rPr lang="en-US" sz="1050" dirty="0"/>
              <a:t>1) American Medical Association Foundation (2007)  2) AHRQ (2011</a:t>
            </a:r>
            <a:r>
              <a:rPr lang="en-US" sz="1050" dirty="0" smtClean="0"/>
              <a:t>)</a:t>
            </a:r>
            <a:endParaRPr lang="en-US" sz="1050" dirty="0"/>
          </a:p>
        </p:txBody>
      </p:sp>
      <p:sp>
        <p:nvSpPr>
          <p:cNvPr id="5" name="Slide Number Placeholder 4"/>
          <p:cNvSpPr>
            <a:spLocks noGrp="1"/>
          </p:cNvSpPr>
          <p:nvPr>
            <p:ph type="sldNum" sz="quarter" idx="10"/>
          </p:nvPr>
        </p:nvSpPr>
        <p:spPr/>
        <p:txBody>
          <a:bodyPr/>
          <a:lstStyle/>
          <a:p>
            <a:fld id="{7446FB92-6290-4352-BF71-53B4EEC01A80}" type="slidenum">
              <a:rPr lang="en-US" smtClean="0"/>
              <a:pPr/>
              <a:t>20</a:t>
            </a:fld>
            <a:endParaRPr lang="en-US" dirty="0"/>
          </a:p>
        </p:txBody>
      </p:sp>
    </p:spTree>
    <p:extLst>
      <p:ext uri="{BB962C8B-B14F-4D97-AF65-F5344CB8AC3E}">
        <p14:creationId xmlns:p14="http://schemas.microsoft.com/office/powerpoint/2010/main" xmlns="" val="2161619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References</a:t>
            </a:r>
            <a:endParaRPr lang="en-US" sz="3600" dirty="0"/>
          </a:p>
        </p:txBody>
      </p:sp>
      <p:sp>
        <p:nvSpPr>
          <p:cNvPr id="3" name="Content Placeholder 2"/>
          <p:cNvSpPr>
            <a:spLocks noGrp="1"/>
          </p:cNvSpPr>
          <p:nvPr>
            <p:ph idx="1"/>
          </p:nvPr>
        </p:nvSpPr>
        <p:spPr>
          <a:xfrm>
            <a:off x="530352" y="1676400"/>
            <a:ext cx="7993063" cy="5029200"/>
          </a:xfrm>
        </p:spPr>
        <p:txBody>
          <a:bodyPr>
            <a:normAutofit fontScale="32500" lnSpcReduction="20000"/>
          </a:bodyPr>
          <a:lstStyle/>
          <a:p>
            <a:pPr>
              <a:lnSpc>
                <a:spcPct val="120000"/>
              </a:lnSpc>
              <a:spcBef>
                <a:spcPts val="600"/>
              </a:spcBef>
              <a:spcAft>
                <a:spcPts val="600"/>
              </a:spcAft>
            </a:pPr>
            <a:r>
              <a:rPr lang="en-US" sz="4500" dirty="0">
                <a:effectLst/>
              </a:rPr>
              <a:t>Agency for Healthcare Research and Quality. </a:t>
            </a:r>
            <a:r>
              <a:rPr lang="en-US" sz="4500" i="1" dirty="0">
                <a:effectLst/>
              </a:rPr>
              <a:t>Health Literacy Interventions and Outcomes: An Updated Systematic Review</a:t>
            </a:r>
            <a:r>
              <a:rPr lang="en-US" sz="4500" dirty="0">
                <a:effectLst/>
              </a:rPr>
              <a:t>. March 2011. Available at: </a:t>
            </a:r>
            <a:r>
              <a:rPr lang="en-US" sz="4500" dirty="0">
                <a:effectLst/>
                <a:hlinkClick r:id="rId3"/>
              </a:rPr>
              <a:t>http://www.ahrq.gov/downloads/pub/evidence/pdf/literacy/literacyup.pdf</a:t>
            </a:r>
            <a:r>
              <a:rPr lang="en-US" sz="4500" dirty="0">
                <a:effectLst/>
              </a:rPr>
              <a:t> </a:t>
            </a:r>
          </a:p>
          <a:p>
            <a:pPr>
              <a:lnSpc>
                <a:spcPct val="120000"/>
              </a:lnSpc>
              <a:spcBef>
                <a:spcPts val="600"/>
              </a:spcBef>
              <a:spcAft>
                <a:spcPts val="600"/>
              </a:spcAft>
            </a:pPr>
            <a:r>
              <a:rPr lang="en-US" sz="4500" dirty="0">
                <a:effectLst/>
              </a:rPr>
              <a:t>American Medical Association Foundation. </a:t>
            </a:r>
            <a:r>
              <a:rPr lang="en-US" sz="4500" i="1" dirty="0">
                <a:effectLst/>
              </a:rPr>
              <a:t>Health Literacy and Patient Safety: Help Patients Understand. </a:t>
            </a:r>
            <a:r>
              <a:rPr lang="en-US" sz="4500" dirty="0">
                <a:effectLst/>
              </a:rPr>
              <a:t>August 2007. Available at: </a:t>
            </a:r>
            <a:r>
              <a:rPr lang="en-US" sz="4500" dirty="0">
                <a:effectLst/>
                <a:hlinkClick r:id="rId4"/>
              </a:rPr>
              <a:t>http://www.ama-assn.org/ama1/pub/upload/mm/367/healthlitclinicians.pdf</a:t>
            </a:r>
            <a:r>
              <a:rPr lang="en-US" sz="4500" dirty="0">
                <a:effectLst/>
              </a:rPr>
              <a:t> </a:t>
            </a:r>
            <a:endParaRPr lang="en-US" sz="4500" dirty="0" smtClean="0">
              <a:effectLst/>
            </a:endParaRPr>
          </a:p>
          <a:p>
            <a:pPr>
              <a:lnSpc>
                <a:spcPct val="120000"/>
              </a:lnSpc>
              <a:spcBef>
                <a:spcPts val="600"/>
              </a:spcBef>
              <a:spcAft>
                <a:spcPts val="600"/>
              </a:spcAft>
            </a:pPr>
            <a:r>
              <a:rPr lang="en-US" sz="4500" dirty="0">
                <a:effectLst/>
              </a:rPr>
              <a:t>Centers for Disease Control and Prevention Health Literacy Training for Public Health Professionals: </a:t>
            </a:r>
            <a:r>
              <a:rPr lang="en-US" sz="4500" dirty="0">
                <a:effectLst/>
                <a:hlinkClick r:id="rId5"/>
              </a:rPr>
              <a:t>http://</a:t>
            </a:r>
            <a:r>
              <a:rPr lang="en-US" sz="4500" dirty="0" smtClean="0">
                <a:effectLst/>
                <a:hlinkClick r:id="rId5"/>
              </a:rPr>
              <a:t>www2a.cdc.gov/TCEOnline/registration/detailpage.asp?res_id=2074</a:t>
            </a:r>
            <a:r>
              <a:rPr lang="en-US" sz="4500" dirty="0" smtClean="0">
                <a:effectLst/>
              </a:rPr>
              <a:t>  </a:t>
            </a:r>
            <a:endParaRPr lang="en-US" sz="4500" dirty="0">
              <a:effectLst/>
            </a:endParaRPr>
          </a:p>
          <a:p>
            <a:pPr>
              <a:lnSpc>
                <a:spcPct val="120000"/>
              </a:lnSpc>
              <a:spcBef>
                <a:spcPts val="600"/>
              </a:spcBef>
              <a:spcAft>
                <a:spcPts val="600"/>
              </a:spcAft>
            </a:pPr>
            <a:r>
              <a:rPr lang="en-US" sz="4500" dirty="0">
                <a:effectLst/>
              </a:rPr>
              <a:t>Davis T.C., Wolf M.S., Bass P.F. 3rd, Thompson J.A., Tilson H.H., Neuberger M., Parker R.M.. Literacy and misunderstanding prescription drug labels. Annals of Internal Medicine. December 2006. 19;145(12</a:t>
            </a:r>
            <a:r>
              <a:rPr lang="en-US" sz="4500" dirty="0" smtClean="0">
                <a:effectLst/>
              </a:rPr>
              <a:t>).</a:t>
            </a:r>
          </a:p>
          <a:p>
            <a:pPr>
              <a:lnSpc>
                <a:spcPct val="120000"/>
              </a:lnSpc>
              <a:spcBef>
                <a:spcPts val="600"/>
              </a:spcBef>
              <a:spcAft>
                <a:spcPts val="600"/>
              </a:spcAft>
            </a:pPr>
            <a:r>
              <a:rPr lang="en-US" sz="4500" dirty="0">
                <a:effectLst/>
              </a:rPr>
              <a:t>DeWalt D.A., Callahan L.F., Hawk V.H., Broucksou K.A., Hink A., Rudd R., Brach C. </a:t>
            </a:r>
            <a:r>
              <a:rPr lang="en-US" sz="4500" i="1" dirty="0">
                <a:effectLst/>
              </a:rPr>
              <a:t>Health Literacy Universal Precautions Toolkit.</a:t>
            </a:r>
            <a:r>
              <a:rPr lang="en-US" sz="4500" dirty="0">
                <a:effectLst/>
              </a:rPr>
              <a:t> (Prepared by North Carolina Network Consortium, The Cecil G. Sheps Center for Health Services Research, The University of North Carolina at Chapel Hill, under Contract No. HHSA290200710014.) AHRQ Publication No. 10-0046-EF) Rockville, MD. Agency for Healthcare Research and Quality. April 2010.</a:t>
            </a:r>
            <a:endParaRPr lang="pt-BR" sz="4500" dirty="0">
              <a:effectLst/>
            </a:endParaRPr>
          </a:p>
          <a:p>
            <a:pPr>
              <a:spcAft>
                <a:spcPts val="600"/>
              </a:spcAft>
            </a:pPr>
            <a:endParaRPr lang="en-US" dirty="0"/>
          </a:p>
          <a:p>
            <a:endParaRPr lang="en-US" i="1" dirty="0"/>
          </a:p>
          <a:p>
            <a:endParaRPr lang="en-US" dirty="0"/>
          </a:p>
        </p:txBody>
      </p:sp>
      <p:sp>
        <p:nvSpPr>
          <p:cNvPr id="5" name="Slide Number Placeholder 4"/>
          <p:cNvSpPr>
            <a:spLocks noGrp="1"/>
          </p:cNvSpPr>
          <p:nvPr>
            <p:ph type="sldNum" sz="quarter" idx="10"/>
          </p:nvPr>
        </p:nvSpPr>
        <p:spPr/>
        <p:txBody>
          <a:bodyPr/>
          <a:lstStyle/>
          <a:p>
            <a:fld id="{7446FB92-6290-4352-BF71-53B4EEC01A80}" type="slidenum">
              <a:rPr lang="en-US" smtClean="0"/>
              <a:pPr/>
              <a:t>21</a:t>
            </a:fld>
            <a:endParaRPr lang="en-US" dirty="0"/>
          </a:p>
        </p:txBody>
      </p:sp>
    </p:spTree>
    <p:extLst>
      <p:ext uri="{BB962C8B-B14F-4D97-AF65-F5344CB8AC3E}">
        <p14:creationId xmlns:p14="http://schemas.microsoft.com/office/powerpoint/2010/main" xmlns="" val="4001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References </a:t>
            </a:r>
            <a:r>
              <a:rPr lang="en-US" sz="1600" dirty="0"/>
              <a:t>(</a:t>
            </a:r>
            <a:r>
              <a:rPr lang="en-US" sz="1600" dirty="0" smtClean="0"/>
              <a:t>cont’d)</a:t>
            </a:r>
            <a:endParaRPr lang="en-US" sz="1600" dirty="0"/>
          </a:p>
        </p:txBody>
      </p:sp>
      <p:sp>
        <p:nvSpPr>
          <p:cNvPr id="3" name="Content Placeholder 2"/>
          <p:cNvSpPr>
            <a:spLocks noGrp="1"/>
          </p:cNvSpPr>
          <p:nvPr>
            <p:ph idx="1"/>
          </p:nvPr>
        </p:nvSpPr>
        <p:spPr>
          <a:xfrm>
            <a:off x="530352" y="1600200"/>
            <a:ext cx="7391400" cy="5334000"/>
          </a:xfrm>
        </p:spPr>
        <p:txBody>
          <a:bodyPr>
            <a:normAutofit fontScale="47500" lnSpcReduction="20000"/>
          </a:bodyPr>
          <a:lstStyle/>
          <a:p>
            <a:pPr>
              <a:lnSpc>
                <a:spcPct val="120000"/>
              </a:lnSpc>
              <a:spcBef>
                <a:spcPts val="600"/>
              </a:spcBef>
              <a:spcAft>
                <a:spcPts val="600"/>
              </a:spcAft>
            </a:pPr>
            <a:r>
              <a:rPr lang="en-US" dirty="0">
                <a:effectLst/>
              </a:rPr>
              <a:t>Kirsch, I., Jungeblut A., Jenkins, L. and </a:t>
            </a:r>
            <a:r>
              <a:rPr lang="en-US" dirty="0" smtClean="0">
                <a:effectLst/>
              </a:rPr>
              <a:t>Kolstad</a:t>
            </a:r>
            <a:r>
              <a:rPr lang="en-US" dirty="0">
                <a:effectLst/>
              </a:rPr>
              <a:t>, A. (1993) ‘Adult Literacy in </a:t>
            </a:r>
            <a:r>
              <a:rPr lang="en-US" dirty="0" smtClean="0">
                <a:effectLst/>
              </a:rPr>
              <a:t>America</a:t>
            </a:r>
            <a:r>
              <a:rPr lang="en-US" dirty="0">
                <a:effectLst/>
              </a:rPr>
              <a:t>: A First Look at the Results of </a:t>
            </a:r>
            <a:r>
              <a:rPr lang="en-US" dirty="0" smtClean="0">
                <a:effectLst/>
              </a:rPr>
              <a:t>the </a:t>
            </a:r>
            <a:r>
              <a:rPr lang="en-US" dirty="0">
                <a:effectLst/>
              </a:rPr>
              <a:t>National Adult Literacy Survey </a:t>
            </a:r>
            <a:r>
              <a:rPr lang="en-US" dirty="0" smtClean="0">
                <a:effectLst/>
              </a:rPr>
              <a:t>(</a:t>
            </a:r>
            <a:r>
              <a:rPr lang="en-US" dirty="0">
                <a:effectLst/>
              </a:rPr>
              <a:t>NALS)’, National Center for </a:t>
            </a:r>
            <a:r>
              <a:rPr lang="en-US" dirty="0" smtClean="0">
                <a:effectLst/>
              </a:rPr>
              <a:t>Education </a:t>
            </a:r>
            <a:r>
              <a:rPr lang="en-US" dirty="0">
                <a:effectLst/>
              </a:rPr>
              <a:t>Statistics, </a:t>
            </a:r>
            <a:r>
              <a:rPr lang="en-US" dirty="0" smtClean="0">
                <a:effectLst/>
              </a:rPr>
              <a:t>U.S. </a:t>
            </a:r>
            <a:r>
              <a:rPr lang="en-US" dirty="0">
                <a:effectLst/>
              </a:rPr>
              <a:t>Department of </a:t>
            </a:r>
            <a:r>
              <a:rPr lang="en-US" dirty="0" smtClean="0">
                <a:effectLst/>
              </a:rPr>
              <a:t>Education, </a:t>
            </a:r>
            <a:r>
              <a:rPr lang="en-US" dirty="0">
                <a:effectLst/>
              </a:rPr>
              <a:t>Washington, DC. </a:t>
            </a:r>
            <a:endParaRPr lang="en-US" dirty="0" smtClean="0">
              <a:effectLst/>
            </a:endParaRPr>
          </a:p>
          <a:p>
            <a:pPr>
              <a:lnSpc>
                <a:spcPct val="120000"/>
              </a:lnSpc>
              <a:spcBef>
                <a:spcPts val="600"/>
              </a:spcBef>
              <a:spcAft>
                <a:spcPts val="600"/>
              </a:spcAft>
            </a:pPr>
            <a:r>
              <a:rPr lang="en-US" dirty="0">
                <a:effectLst/>
              </a:rPr>
              <a:t>Kutner, M., Greenberg, E. and Baer, J. </a:t>
            </a:r>
            <a:r>
              <a:rPr lang="en-US" dirty="0" smtClean="0">
                <a:effectLst/>
              </a:rPr>
              <a:t>(</a:t>
            </a:r>
            <a:r>
              <a:rPr lang="en-US" dirty="0">
                <a:effectLst/>
              </a:rPr>
              <a:t>2005) ‘A First Look at the Literacy of </a:t>
            </a:r>
            <a:r>
              <a:rPr lang="en-US" dirty="0" smtClean="0">
                <a:effectLst/>
              </a:rPr>
              <a:t>America’s </a:t>
            </a:r>
            <a:r>
              <a:rPr lang="en-US" dirty="0">
                <a:effectLst/>
              </a:rPr>
              <a:t>Adults in the 21st Century’, </a:t>
            </a:r>
            <a:r>
              <a:rPr lang="en-US" dirty="0" smtClean="0">
                <a:effectLst/>
              </a:rPr>
              <a:t>National </a:t>
            </a:r>
            <a:r>
              <a:rPr lang="en-US" dirty="0">
                <a:effectLst/>
              </a:rPr>
              <a:t>Center for Education Statistics, </a:t>
            </a:r>
            <a:r>
              <a:rPr lang="en-US" dirty="0" smtClean="0">
                <a:effectLst/>
              </a:rPr>
              <a:t>NCES </a:t>
            </a:r>
            <a:r>
              <a:rPr lang="en-US" dirty="0">
                <a:effectLst/>
              </a:rPr>
              <a:t>2006–2470, Washington, DC. </a:t>
            </a:r>
            <a:endParaRPr lang="pt-BR" dirty="0" smtClean="0">
              <a:effectLst/>
            </a:endParaRPr>
          </a:p>
          <a:p>
            <a:pPr>
              <a:lnSpc>
                <a:spcPct val="120000"/>
              </a:lnSpc>
              <a:spcBef>
                <a:spcPts val="600"/>
              </a:spcBef>
              <a:spcAft>
                <a:spcPts val="600"/>
              </a:spcAft>
            </a:pPr>
            <a:r>
              <a:rPr lang="pt-BR" dirty="0" smtClean="0">
                <a:effectLst/>
              </a:rPr>
              <a:t>Kripalani</a:t>
            </a:r>
            <a:r>
              <a:rPr lang="pt-BR" dirty="0">
                <a:effectLst/>
              </a:rPr>
              <a:t>, S. &amp; Jacobson, K. L. (2007). </a:t>
            </a:r>
            <a:r>
              <a:rPr lang="en-US" i="1" dirty="0">
                <a:effectLst/>
              </a:rPr>
              <a:t>Strategies to improve communication between staff and patients: Training program for pharmacy staff</a:t>
            </a:r>
            <a:r>
              <a:rPr lang="en-US" dirty="0">
                <a:effectLst/>
              </a:rPr>
              <a:t>.  Rockville, MD: Agency for Healthcare Research and Quality</a:t>
            </a:r>
            <a:r>
              <a:rPr lang="en-US" dirty="0" smtClean="0">
                <a:effectLst/>
              </a:rPr>
              <a:t>.</a:t>
            </a:r>
          </a:p>
          <a:p>
            <a:pPr>
              <a:lnSpc>
                <a:spcPct val="120000"/>
              </a:lnSpc>
              <a:spcBef>
                <a:spcPts val="600"/>
              </a:spcBef>
              <a:spcAft>
                <a:spcPts val="600"/>
              </a:spcAft>
            </a:pPr>
            <a:r>
              <a:rPr lang="en-US" dirty="0" smtClean="0">
                <a:effectLst/>
              </a:rPr>
              <a:t>Spector S.L. and Youdelman, M. Analysis of State Pharmacy Laws: Impact of Pharmacy Laws on the Provision of Language Services. National Health Law Program (2010). </a:t>
            </a:r>
          </a:p>
          <a:p>
            <a:pPr>
              <a:lnSpc>
                <a:spcPct val="120000"/>
              </a:lnSpc>
              <a:spcBef>
                <a:spcPts val="600"/>
              </a:spcBef>
              <a:spcAft>
                <a:spcPts val="600"/>
              </a:spcAft>
            </a:pPr>
            <a:r>
              <a:rPr lang="en-US" dirty="0" smtClean="0">
                <a:effectLst/>
              </a:rPr>
              <a:t>Warholak </a:t>
            </a:r>
            <a:r>
              <a:rPr lang="en-US" dirty="0">
                <a:effectLst/>
              </a:rPr>
              <a:t>T.L., Nau D., (Editors). </a:t>
            </a:r>
            <a:r>
              <a:rPr lang="en-US" i="1" dirty="0">
                <a:effectLst/>
              </a:rPr>
              <a:t>Quality &amp; Safety in Pharmacy Practice</a:t>
            </a:r>
            <a:r>
              <a:rPr lang="en-US" dirty="0">
                <a:effectLst/>
              </a:rPr>
              <a:t>. New York, NY: McGraw- Hill Medical; 2010</a:t>
            </a:r>
          </a:p>
          <a:p>
            <a:pPr>
              <a:lnSpc>
                <a:spcPct val="120000"/>
              </a:lnSpc>
              <a:spcBef>
                <a:spcPts val="600"/>
              </a:spcBef>
              <a:spcAft>
                <a:spcPts val="600"/>
              </a:spcAft>
            </a:pPr>
            <a:r>
              <a:rPr lang="de-DE" dirty="0">
                <a:effectLst/>
              </a:rPr>
              <a:t>Warholak T.L, West D., Holdford D.A. </a:t>
            </a:r>
            <a:r>
              <a:rPr lang="en-US" i="1" dirty="0">
                <a:effectLst/>
              </a:rPr>
              <a:t>Educating Pharmacy Students and Pharmacists to Improve Quality. </a:t>
            </a:r>
            <a:r>
              <a:rPr lang="en-US" dirty="0">
                <a:effectLst/>
              </a:rPr>
              <a:t>Journal of the American Pharmacists </a:t>
            </a:r>
            <a:r>
              <a:rPr lang="en-US" dirty="0" smtClean="0">
                <a:effectLst/>
              </a:rPr>
              <a:t>Association </a:t>
            </a:r>
            <a:r>
              <a:rPr lang="en-US" dirty="0">
                <a:effectLst/>
              </a:rPr>
              <a:t>(2003). 2010 Jul-Aug;50(4):534-8</a:t>
            </a:r>
            <a:r>
              <a:rPr lang="en-US" dirty="0" smtClean="0">
                <a:effectLst/>
              </a:rPr>
              <a:t>.</a:t>
            </a:r>
          </a:p>
          <a:p>
            <a:endParaRPr lang="en-US" sz="2100" dirty="0" smtClean="0"/>
          </a:p>
          <a:p>
            <a:endParaRPr lang="en-US" dirty="0"/>
          </a:p>
        </p:txBody>
      </p:sp>
      <p:sp>
        <p:nvSpPr>
          <p:cNvPr id="5" name="Slide Number Placeholder 4"/>
          <p:cNvSpPr>
            <a:spLocks noGrp="1"/>
          </p:cNvSpPr>
          <p:nvPr>
            <p:ph type="sldNum" sz="quarter" idx="10"/>
          </p:nvPr>
        </p:nvSpPr>
        <p:spPr/>
        <p:txBody>
          <a:bodyPr/>
          <a:lstStyle/>
          <a:p>
            <a:fld id="{7446FB92-6290-4352-BF71-53B4EEC01A80}" type="slidenum">
              <a:rPr lang="en-US" smtClean="0"/>
              <a:pPr/>
              <a:t>22</a:t>
            </a:fld>
            <a:endParaRPr lang="en-US" dirty="0"/>
          </a:p>
        </p:txBody>
      </p:sp>
    </p:spTree>
    <p:extLst>
      <p:ext uri="{BB962C8B-B14F-4D97-AF65-F5344CB8AC3E}">
        <p14:creationId xmlns:p14="http://schemas.microsoft.com/office/powerpoint/2010/main" xmlns="" val="2075524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044952"/>
            <a:ext cx="8229600" cy="1362075"/>
          </a:xfrm>
        </p:spPr>
        <p:txBody>
          <a:bodyPr/>
          <a:lstStyle/>
          <a:p>
            <a:pPr algn="ctr"/>
            <a:r>
              <a:rPr lang="en-US" dirty="0" smtClean="0"/>
              <a:t>Health Literacy Skills</a:t>
            </a:r>
            <a:endParaRPr lang="en-US" dirty="0"/>
          </a:p>
        </p:txBody>
      </p:sp>
      <p:sp>
        <p:nvSpPr>
          <p:cNvPr id="5" name="Slide Number Placeholder 4"/>
          <p:cNvSpPr>
            <a:spLocks noGrp="1"/>
          </p:cNvSpPr>
          <p:nvPr>
            <p:ph type="sldNum" sz="quarter" idx="10"/>
          </p:nvPr>
        </p:nvSpPr>
        <p:spPr>
          <a:prstGeom prst="bracketPair">
            <a:avLst>
              <a:gd name="adj" fmla="val 17949"/>
            </a:avLst>
          </a:prstGeom>
        </p:spPr>
        <p:txBody>
          <a:bodyPr/>
          <a:lstStyle/>
          <a:p>
            <a:fld id="{275FBB2E-7220-4CFF-9C47-E24141ABF8BE}" type="slidenum">
              <a:rPr lang="en-US" smtClean="0"/>
              <a:pPr/>
              <a:t>2</a:t>
            </a:fld>
            <a:endParaRPr lang="en-US" dirty="0"/>
          </a:p>
        </p:txBody>
      </p:sp>
    </p:spTree>
    <p:extLst>
      <p:ext uri="{BB962C8B-B14F-4D97-AF65-F5344CB8AC3E}">
        <p14:creationId xmlns:p14="http://schemas.microsoft.com/office/powerpoint/2010/main" xmlns="" val="294223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239000" cy="876300"/>
          </a:xfrm>
        </p:spPr>
        <p:txBody>
          <a:bodyPr/>
          <a:lstStyle/>
          <a:p>
            <a:pPr>
              <a:tabLst>
                <a:tab pos="1828800" algn="l"/>
              </a:tabLst>
            </a:pPr>
            <a:r>
              <a:rPr lang="en-US" sz="3600" dirty="0" smtClean="0"/>
              <a:t>Health Literacy: </a:t>
            </a:r>
            <a:r>
              <a:rPr lang="en-US" sz="3600" i="1" dirty="0"/>
              <a:t>A</a:t>
            </a:r>
            <a:r>
              <a:rPr lang="en-US" sz="3600" i="1" dirty="0" smtClean="0"/>
              <a:t>n Interaction</a:t>
            </a:r>
            <a:endParaRPr lang="en-US" sz="3600" dirty="0"/>
          </a:p>
        </p:txBody>
      </p:sp>
      <p:graphicFrame>
        <p:nvGraphicFramePr>
          <p:cNvPr id="4" name="Diagram 3" descr="Graphic showing Adults’ Skills: “The degree to which individuals have the capacity to obtain, process, and understand basic health information and services needed to make appropriate health decisions” (Healthy People 2010) in one box and Our Expectations &amp; System Demands: Managing medications, remembering and following spoken &amp; written directions, interpretation in another box.  Both boxes are point to Health LIteracy&#10;&#10;"/>
          <p:cNvGraphicFramePr/>
          <p:nvPr>
            <p:extLst>
              <p:ext uri="{D42A27DB-BD31-4B8C-83A1-F6EECF244321}">
                <p14:modId xmlns:p14="http://schemas.microsoft.com/office/powerpoint/2010/main" xmlns="" val="1136297447"/>
              </p:ext>
            </p:extLst>
          </p:nvPr>
        </p:nvGraphicFramePr>
        <p:xfrm>
          <a:off x="914400" y="1219200"/>
          <a:ext cx="7239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0"/>
          </p:nvPr>
        </p:nvSpPr>
        <p:spPr/>
        <p:txBody>
          <a:bodyPr/>
          <a:lstStyle/>
          <a:p>
            <a:fld id="{7446FB92-6290-4352-BF71-53B4EEC01A80}" type="slidenum">
              <a:rPr lang="en-US" smtClean="0"/>
              <a:pPr/>
              <a:t>3</a:t>
            </a:fld>
            <a:endParaRPr lang="en-US" dirty="0"/>
          </a:p>
        </p:txBody>
      </p:sp>
    </p:spTree>
    <p:extLst>
      <p:ext uri="{BB962C8B-B14F-4D97-AF65-F5344CB8AC3E}">
        <p14:creationId xmlns:p14="http://schemas.microsoft.com/office/powerpoint/2010/main" xmlns="" val="1188485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Adults’ Skills</a:t>
            </a:r>
            <a:endParaRPr lang="en-US" sz="1800" dirty="0">
              <a:solidFill>
                <a:srgbClr val="FF0000"/>
              </a:solidFill>
            </a:endParaRPr>
          </a:p>
        </p:txBody>
      </p:sp>
      <p:sp>
        <p:nvSpPr>
          <p:cNvPr id="3" name="Content Placeholder 2"/>
          <p:cNvSpPr>
            <a:spLocks noGrp="1"/>
          </p:cNvSpPr>
          <p:nvPr>
            <p:ph idx="1"/>
          </p:nvPr>
        </p:nvSpPr>
        <p:spPr/>
        <p:txBody>
          <a:bodyPr/>
          <a:lstStyle/>
          <a:p>
            <a:pPr marL="0" indent="0">
              <a:buNone/>
            </a:pPr>
            <a:r>
              <a:rPr lang="en-US" sz="2800" dirty="0" smtClean="0"/>
              <a:t>A majority of U.S. adults have difficulty using print materials to accomplish everyday tasks such as:</a:t>
            </a:r>
          </a:p>
          <a:p>
            <a:r>
              <a:rPr lang="en-US" sz="2400" dirty="0" smtClean="0"/>
              <a:t>Calculate a 15% tip on a bill</a:t>
            </a:r>
          </a:p>
          <a:p>
            <a:r>
              <a:rPr lang="en-US" sz="2400" dirty="0" smtClean="0"/>
              <a:t>Use a bus schedule to determine time of arrival</a:t>
            </a:r>
          </a:p>
          <a:p>
            <a:r>
              <a:rPr lang="en-US" sz="2400" dirty="0" smtClean="0"/>
              <a:t>Use labels to compare and contrast safety ratings on a piece of equipment such as a bicycle helmet </a:t>
            </a:r>
          </a:p>
          <a:p>
            <a:r>
              <a:rPr lang="en-US" sz="2400" dirty="0" smtClean="0"/>
              <a:t>Read an over-the-counter medicine box to determine how much medicine to give a child of a specified weight and age</a:t>
            </a:r>
          </a:p>
          <a:p>
            <a:r>
              <a:rPr lang="en-US" sz="2400" dirty="0" smtClean="0"/>
              <a:t>Determine the point-of-view [bias] in an editorial </a:t>
            </a:r>
          </a:p>
          <a:p>
            <a:pPr marL="0" indent="0">
              <a:buNone/>
            </a:pPr>
            <a:endParaRPr lang="en-US" sz="1000" b="1" dirty="0" smtClean="0"/>
          </a:p>
          <a:p>
            <a:pPr marL="0" indent="0">
              <a:buNone/>
            </a:pPr>
            <a:r>
              <a:rPr lang="en-US" sz="1000" b="1" dirty="0" smtClean="0"/>
              <a:t>SOURCE</a:t>
            </a:r>
            <a:r>
              <a:rPr lang="en-US" sz="1000" dirty="0"/>
              <a:t>: 1) Kirsch, I., </a:t>
            </a:r>
            <a:r>
              <a:rPr lang="en-US" sz="1000" dirty="0" err="1"/>
              <a:t>Jungeblut</a:t>
            </a:r>
            <a:r>
              <a:rPr lang="en-US" sz="1000" dirty="0"/>
              <a:t> A., Jenkins, L. and </a:t>
            </a:r>
            <a:r>
              <a:rPr lang="en-US" sz="1000" dirty="0" err="1"/>
              <a:t>Kolstad</a:t>
            </a:r>
            <a:r>
              <a:rPr lang="en-US" sz="1000" dirty="0"/>
              <a:t>, A. (1993) ‘Adult Literacy in America: A First Look at the Results of the National Adult Literacy Survey (NALS)’, National Center for Education Statistics, US Department of Education Washington, DC.  2) </a:t>
            </a:r>
            <a:r>
              <a:rPr lang="en-US" sz="1000" dirty="0" err="1"/>
              <a:t>Kutner</a:t>
            </a:r>
            <a:r>
              <a:rPr lang="en-US" sz="1000" dirty="0"/>
              <a:t>, M., Greenberg, E. and Baer, J. (2005) ‘A First Look at the Literacy of America’s Adults in the 21st Century’, National Center for Education Statistics, NCES 2006–2470, Washington, DC </a:t>
            </a:r>
          </a:p>
        </p:txBody>
      </p:sp>
      <p:sp>
        <p:nvSpPr>
          <p:cNvPr id="5" name="Slide Number Placeholder 4"/>
          <p:cNvSpPr>
            <a:spLocks noGrp="1"/>
          </p:cNvSpPr>
          <p:nvPr>
            <p:ph type="sldNum" sz="quarter" idx="10"/>
          </p:nvPr>
        </p:nvSpPr>
        <p:spPr/>
        <p:txBody>
          <a:bodyPr/>
          <a:lstStyle/>
          <a:p>
            <a:fld id="{7446FB92-6290-4352-BF71-53B4EEC01A80}" type="slidenum">
              <a:rPr lang="en-US" smtClean="0"/>
              <a:pPr/>
              <a:t>4</a:t>
            </a:fld>
            <a:endParaRPr lang="en-US" dirty="0"/>
          </a:p>
        </p:txBody>
      </p:sp>
    </p:spTree>
    <p:extLst>
      <p:ext uri="{BB962C8B-B14F-4D97-AF65-F5344CB8AC3E}">
        <p14:creationId xmlns:p14="http://schemas.microsoft.com/office/powerpoint/2010/main" xmlns="" val="2323913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697663" cy="876300"/>
          </a:xfrm>
        </p:spPr>
        <p:txBody>
          <a:bodyPr/>
          <a:lstStyle/>
          <a:p>
            <a:r>
              <a:rPr lang="en-US" dirty="0"/>
              <a:t>Health Literacy in America</a:t>
            </a:r>
          </a:p>
        </p:txBody>
      </p:sp>
      <p:sp>
        <p:nvSpPr>
          <p:cNvPr id="3" name="Content Placeholder 2"/>
          <p:cNvSpPr>
            <a:spLocks noGrp="1"/>
          </p:cNvSpPr>
          <p:nvPr>
            <p:ph idx="1"/>
          </p:nvPr>
        </p:nvSpPr>
        <p:spPr>
          <a:xfrm>
            <a:off x="381000" y="1447800"/>
            <a:ext cx="8458200" cy="3048000"/>
          </a:xfrm>
        </p:spPr>
        <p:txBody>
          <a:bodyPr/>
          <a:lstStyle/>
          <a:p>
            <a:pPr marL="0" indent="0">
              <a:buNone/>
            </a:pPr>
            <a:r>
              <a:rPr lang="en-US" sz="2400" dirty="0" smtClean="0"/>
              <a:t>National Assessment of Adult Literacy Survey </a:t>
            </a:r>
            <a:r>
              <a:rPr lang="en-US" sz="2400" dirty="0"/>
              <a:t>Results: </a:t>
            </a:r>
          </a:p>
          <a:p>
            <a:pPr marL="2114550" indent="0">
              <a:buNone/>
            </a:pPr>
            <a:r>
              <a:rPr lang="en-US" sz="2200" u="sng" dirty="0"/>
              <a:t>Proficient:</a:t>
            </a:r>
            <a:r>
              <a:rPr lang="en-US" sz="2200" dirty="0"/>
              <a:t> Define medical term from complex </a:t>
            </a:r>
            <a:r>
              <a:rPr lang="en-US" sz="2200" dirty="0" smtClean="0"/>
              <a:t>document; calculate </a:t>
            </a:r>
            <a:r>
              <a:rPr lang="en-US" sz="2200" dirty="0"/>
              <a:t>share of employee’s health insurance </a:t>
            </a:r>
            <a:r>
              <a:rPr lang="en-US" sz="2200" dirty="0" smtClean="0"/>
              <a:t>costs</a:t>
            </a:r>
          </a:p>
          <a:p>
            <a:pPr marL="2114550" indent="0">
              <a:buNone/>
            </a:pPr>
            <a:r>
              <a:rPr lang="en-US" sz="2200" u="sng" dirty="0"/>
              <a:t>Intermediate:</a:t>
            </a:r>
            <a:r>
              <a:rPr lang="en-US" sz="2200" dirty="0"/>
              <a:t> Determine healthy weight from BMI </a:t>
            </a:r>
            <a:r>
              <a:rPr lang="en-US" sz="2200" dirty="0" smtClean="0"/>
              <a:t>chart; interpret </a:t>
            </a:r>
            <a:r>
              <a:rPr lang="en-US" sz="2200" dirty="0"/>
              <a:t>prescription and over-the-counter drug </a:t>
            </a:r>
            <a:r>
              <a:rPr lang="en-US" sz="2200" dirty="0" smtClean="0"/>
              <a:t>labels</a:t>
            </a:r>
          </a:p>
          <a:p>
            <a:pPr marL="2114550" indent="0">
              <a:buNone/>
            </a:pPr>
            <a:r>
              <a:rPr lang="en-US" sz="2200" u="sng" dirty="0" smtClean="0"/>
              <a:t>Basic</a:t>
            </a:r>
            <a:r>
              <a:rPr lang="en-US" sz="2200" u="sng" dirty="0"/>
              <a:t>:</a:t>
            </a:r>
            <a:r>
              <a:rPr lang="en-US" sz="2200" dirty="0"/>
              <a:t> Understand simple patient education </a:t>
            </a:r>
            <a:r>
              <a:rPr lang="en-US" sz="2200" dirty="0" smtClean="0"/>
              <a:t>handout</a:t>
            </a:r>
          </a:p>
          <a:p>
            <a:pPr marL="2114550" indent="0">
              <a:buNone/>
            </a:pPr>
            <a:r>
              <a:rPr lang="en-US" sz="2200" u="sng" dirty="0" smtClean="0"/>
              <a:t>Below </a:t>
            </a:r>
            <a:r>
              <a:rPr lang="en-US" sz="2200" u="sng" dirty="0"/>
              <a:t>Basic:</a:t>
            </a:r>
            <a:r>
              <a:rPr lang="en-US" sz="2200" dirty="0"/>
              <a:t> Circle date on appointment slip, understand simple pamphlet about pre-test </a:t>
            </a:r>
            <a:r>
              <a:rPr lang="en-US" sz="2200" dirty="0" smtClean="0"/>
              <a:t>instructions</a:t>
            </a:r>
          </a:p>
          <a:p>
            <a:pPr marL="0" indent="0">
              <a:buNone/>
            </a:pPr>
            <a:r>
              <a:rPr lang="en-US" sz="2000" dirty="0" smtClean="0"/>
              <a:t>*</a:t>
            </a:r>
            <a:r>
              <a:rPr lang="en-US" sz="1600" dirty="0"/>
              <a:t>Approximately 45% of high school graduates have limited health literacy. </a:t>
            </a:r>
            <a:endParaRPr lang="en-US" sz="1600" dirty="0" smtClean="0"/>
          </a:p>
          <a:p>
            <a:pPr marL="0" indent="0">
              <a:buNone/>
            </a:pPr>
            <a:endParaRPr lang="en-US" sz="1050" b="1" dirty="0" smtClean="0"/>
          </a:p>
          <a:p>
            <a:pPr marL="0" indent="0">
              <a:buNone/>
            </a:pPr>
            <a:r>
              <a:rPr lang="en-US" sz="1050" b="1" dirty="0" smtClean="0"/>
              <a:t>SOURCE</a:t>
            </a:r>
            <a:r>
              <a:rPr lang="en-US" sz="1050" b="1" dirty="0"/>
              <a:t>: </a:t>
            </a:r>
            <a:r>
              <a:rPr lang="en-US" sz="1050" dirty="0"/>
              <a:t>1) </a:t>
            </a:r>
            <a:r>
              <a:rPr lang="en-US" sz="1050" dirty="0" err="1"/>
              <a:t>Kutner</a:t>
            </a:r>
            <a:r>
              <a:rPr lang="en-US" sz="1050" dirty="0"/>
              <a:t> et al (2006)  2) Centers for Disease Control and Prevention Health Literacy Training for Public Health </a:t>
            </a:r>
            <a:r>
              <a:rPr lang="en-US" sz="1050" dirty="0" smtClean="0"/>
              <a:t/>
            </a:r>
            <a:br>
              <a:rPr lang="en-US" sz="1050" dirty="0" smtClean="0"/>
            </a:br>
            <a:r>
              <a:rPr lang="en-US" sz="1050" dirty="0" smtClean="0"/>
              <a:t>Professionals</a:t>
            </a:r>
            <a:r>
              <a:rPr lang="en-US" sz="1050" dirty="0"/>
              <a:t>: http://www2a.cdc.gov/TCEOnline/registration/detailpage.asp?res_id=2074 </a:t>
            </a:r>
            <a:r>
              <a:rPr lang="en-US" sz="1050" b="1" dirty="0"/>
              <a:t>Found in:</a:t>
            </a:r>
            <a:r>
              <a:rPr lang="en-US" sz="1050" dirty="0"/>
              <a:t> </a:t>
            </a:r>
            <a:r>
              <a:rPr lang="pt-BR" sz="1050" dirty="0"/>
              <a:t>Kripalani, S. &amp; Jacobson, </a:t>
            </a:r>
            <a:r>
              <a:rPr lang="pt-BR" sz="1050" dirty="0" smtClean="0"/>
              <a:t/>
            </a:r>
            <a:br>
              <a:rPr lang="pt-BR" sz="1050" dirty="0" smtClean="0"/>
            </a:br>
            <a:r>
              <a:rPr lang="pt-BR" sz="1050" dirty="0" smtClean="0"/>
              <a:t>K</a:t>
            </a:r>
            <a:r>
              <a:rPr lang="pt-BR" sz="1050" dirty="0"/>
              <a:t>. L. (2007). </a:t>
            </a:r>
            <a:r>
              <a:rPr lang="en-US" sz="1050" i="1" dirty="0"/>
              <a:t>Strategies to </a:t>
            </a:r>
            <a:r>
              <a:rPr lang="en-US" sz="1050" i="1" dirty="0" smtClean="0"/>
              <a:t>Improve Communication Between Staff </a:t>
            </a:r>
            <a:r>
              <a:rPr lang="en-US" sz="1050" i="1" dirty="0"/>
              <a:t>and </a:t>
            </a:r>
            <a:r>
              <a:rPr lang="en-US" sz="1050" i="1" dirty="0" smtClean="0"/>
              <a:t>Patients</a:t>
            </a:r>
            <a:r>
              <a:rPr lang="en-US" sz="1050" i="1" dirty="0"/>
              <a:t>: Training </a:t>
            </a:r>
            <a:r>
              <a:rPr lang="en-US" sz="1050" i="1" dirty="0" smtClean="0"/>
              <a:t>Program </a:t>
            </a:r>
            <a:r>
              <a:rPr lang="en-US" sz="1050" i="1" dirty="0"/>
              <a:t>for </a:t>
            </a:r>
            <a:r>
              <a:rPr lang="en-US" sz="1050" i="1" dirty="0" smtClean="0"/>
              <a:t>Pharmacy Staff</a:t>
            </a:r>
            <a:r>
              <a:rPr lang="en-US" sz="1050" dirty="0"/>
              <a:t>.  Rockville, MD: </a:t>
            </a:r>
            <a:r>
              <a:rPr lang="en-US" sz="1050" dirty="0" smtClean="0"/>
              <a:t/>
            </a:r>
            <a:br>
              <a:rPr lang="en-US" sz="1050" dirty="0" smtClean="0"/>
            </a:br>
            <a:r>
              <a:rPr lang="en-US" sz="1050" dirty="0" smtClean="0"/>
              <a:t>Agency </a:t>
            </a:r>
            <a:r>
              <a:rPr lang="en-US" sz="1050" dirty="0"/>
              <a:t>for Healthcare Research and Quality</a:t>
            </a:r>
            <a:endParaRPr lang="pt-BR" sz="1050" dirty="0"/>
          </a:p>
          <a:p>
            <a:pPr marL="0" indent="0">
              <a:buNone/>
            </a:pPr>
            <a:endParaRPr lang="en-US" dirty="0">
              <a:solidFill>
                <a:srgbClr val="FF0000"/>
              </a:solidFill>
            </a:endParaRPr>
          </a:p>
          <a:p>
            <a:pPr marL="0" indent="0">
              <a:buNone/>
            </a:pPr>
            <a:endParaRPr lang="en-US" dirty="0"/>
          </a:p>
          <a:p>
            <a:pPr marL="0" indent="0">
              <a:buNone/>
            </a:pPr>
            <a:endParaRPr lang="en-US" dirty="0"/>
          </a:p>
          <a:p>
            <a:pPr marL="0" indent="0">
              <a:buNone/>
            </a:pPr>
            <a:endParaRPr lang="en-US" dirty="0"/>
          </a:p>
        </p:txBody>
      </p:sp>
      <p:pic>
        <p:nvPicPr>
          <p:cNvPr id="5" name="Picture 2" descr="A diagram of a thermometer that shows the percentages for the different health literacy levels of American adults."/>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930" t="3215"/>
          <a:stretch/>
        </p:blipFill>
        <p:spPr bwMode="auto">
          <a:xfrm>
            <a:off x="457200" y="1905000"/>
            <a:ext cx="1828800" cy="3598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fld id="{7446FB92-6290-4352-BF71-53B4EEC01A80}" type="slidenum">
              <a:rPr lang="en-US" smtClean="0"/>
              <a:pPr/>
              <a:t>5</a:t>
            </a:fld>
            <a:endParaRPr lang="en-US" dirty="0"/>
          </a:p>
        </p:txBody>
      </p:sp>
    </p:spTree>
    <p:extLst>
      <p:ext uri="{BB962C8B-B14F-4D97-AF65-F5344CB8AC3E}">
        <p14:creationId xmlns:p14="http://schemas.microsoft.com/office/powerpoint/2010/main" xmlns="" val="222082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High-Risk </a:t>
            </a:r>
            <a:r>
              <a:rPr lang="en-US" dirty="0"/>
              <a:t>Groups</a:t>
            </a:r>
          </a:p>
        </p:txBody>
      </p:sp>
      <p:sp>
        <p:nvSpPr>
          <p:cNvPr id="3" name="Text Placeholder 2"/>
          <p:cNvSpPr>
            <a:spLocks noGrp="1"/>
          </p:cNvSpPr>
          <p:nvPr>
            <p:ph type="body" idx="1"/>
          </p:nvPr>
        </p:nvSpPr>
        <p:spPr>
          <a:xfrm>
            <a:off x="457200" y="1763713"/>
            <a:ext cx="8229600" cy="639762"/>
          </a:xfrm>
        </p:spPr>
        <p:txBody>
          <a:bodyPr/>
          <a:lstStyle/>
          <a:p>
            <a:r>
              <a:rPr lang="en-US" sz="2800" dirty="0" smtClean="0"/>
              <a:t>The following groups are more likely to have limited literacy skills:</a:t>
            </a:r>
            <a:endParaRPr lang="en-US" sz="2800" dirty="0"/>
          </a:p>
        </p:txBody>
      </p:sp>
      <p:sp>
        <p:nvSpPr>
          <p:cNvPr id="8" name="Content Placeholder 2"/>
          <p:cNvSpPr>
            <a:spLocks noGrp="1"/>
          </p:cNvSpPr>
          <p:nvPr>
            <p:ph idx="1"/>
          </p:nvPr>
        </p:nvSpPr>
        <p:spPr>
          <a:xfrm>
            <a:off x="762000" y="2514600"/>
            <a:ext cx="7315200" cy="2971800"/>
          </a:xfrm>
        </p:spPr>
        <p:txBody>
          <a:bodyPr numCol="2">
            <a:normAutofit lnSpcReduction="10000"/>
          </a:bodyPr>
          <a:lstStyle/>
          <a:p>
            <a:pPr marL="465138" indent="-465138">
              <a:lnSpc>
                <a:spcPct val="100000"/>
              </a:lnSpc>
              <a:buFont typeface="Wingdings" pitchFamily="2" charset="2"/>
              <a:buChar char="n"/>
            </a:pPr>
            <a:r>
              <a:rPr lang="en-US" sz="2800" dirty="0" smtClean="0"/>
              <a:t>Elderly</a:t>
            </a:r>
          </a:p>
          <a:p>
            <a:pPr marL="465138" indent="-465138">
              <a:lnSpc>
                <a:spcPct val="100000"/>
              </a:lnSpc>
              <a:buFont typeface="Wingdings" pitchFamily="2" charset="2"/>
              <a:buChar char="n"/>
            </a:pPr>
            <a:r>
              <a:rPr lang="en-US" sz="2800" dirty="0" smtClean="0"/>
              <a:t>Minorities</a:t>
            </a:r>
          </a:p>
          <a:p>
            <a:pPr marL="465138" indent="-465138">
              <a:lnSpc>
                <a:spcPct val="100000"/>
              </a:lnSpc>
              <a:buFont typeface="Wingdings" pitchFamily="2" charset="2"/>
              <a:buChar char="n"/>
            </a:pPr>
            <a:r>
              <a:rPr lang="en-US" sz="2800" dirty="0" smtClean="0"/>
              <a:t>Limited English Proficiency (LEP) patients</a:t>
            </a:r>
          </a:p>
          <a:p>
            <a:pPr marL="465138" indent="-465138">
              <a:lnSpc>
                <a:spcPct val="100000"/>
              </a:lnSpc>
              <a:buFont typeface="Wingdings" pitchFamily="2" charset="2"/>
              <a:buChar char="n"/>
            </a:pPr>
            <a:endParaRPr lang="en-US" sz="2800" dirty="0" smtClean="0"/>
          </a:p>
          <a:p>
            <a:pPr marL="465138" indent="-465138">
              <a:lnSpc>
                <a:spcPct val="100000"/>
              </a:lnSpc>
              <a:buFont typeface="Wingdings" pitchFamily="2" charset="2"/>
              <a:buChar char="n"/>
            </a:pPr>
            <a:r>
              <a:rPr lang="en-US" sz="2800" dirty="0" smtClean="0"/>
              <a:t>Low income</a:t>
            </a:r>
          </a:p>
          <a:p>
            <a:pPr marL="465138" indent="-465138">
              <a:lnSpc>
                <a:spcPct val="100000"/>
              </a:lnSpc>
              <a:buFont typeface="Wingdings" pitchFamily="2" charset="2"/>
              <a:buChar char="n"/>
            </a:pPr>
            <a:r>
              <a:rPr lang="en-US" sz="2800" dirty="0" smtClean="0"/>
              <a:t>Homeless</a:t>
            </a:r>
          </a:p>
          <a:p>
            <a:pPr marL="465138" indent="-465138">
              <a:lnSpc>
                <a:spcPct val="100000"/>
              </a:lnSpc>
              <a:buFont typeface="Wingdings" pitchFamily="2" charset="2"/>
              <a:buChar char="n"/>
            </a:pPr>
            <a:r>
              <a:rPr lang="en-US" sz="2800" dirty="0" smtClean="0"/>
              <a:t>Prisoners</a:t>
            </a:r>
          </a:p>
          <a:p>
            <a:pPr marL="465138" indent="-465138">
              <a:lnSpc>
                <a:spcPct val="100000"/>
              </a:lnSpc>
              <a:buFont typeface="Wingdings" pitchFamily="2" charset="2"/>
              <a:buChar char="n"/>
            </a:pPr>
            <a:r>
              <a:rPr lang="en-US" sz="2800" dirty="0" smtClean="0"/>
              <a:t>Persons with limited education</a:t>
            </a:r>
          </a:p>
        </p:txBody>
      </p:sp>
      <p:sp>
        <p:nvSpPr>
          <p:cNvPr id="20" name="Content Placeholder 2"/>
          <p:cNvSpPr>
            <a:spLocks noGrp="1"/>
          </p:cNvSpPr>
          <p:nvPr>
            <p:ph idx="1"/>
          </p:nvPr>
        </p:nvSpPr>
        <p:spPr>
          <a:xfrm>
            <a:off x="609600" y="3733800"/>
            <a:ext cx="7993063" cy="2895600"/>
          </a:xfrm>
        </p:spPr>
        <p:txBody>
          <a:bodyPr/>
          <a:lstStyle/>
          <a:p>
            <a:r>
              <a:rPr lang="en-US" sz="1050" dirty="0" smtClean="0"/>
              <a:t>SOURCE: Kirsch et al (1993)  Found in: </a:t>
            </a:r>
            <a:r>
              <a:rPr lang="pt-BR" sz="1050" dirty="0" smtClean="0"/>
              <a:t>Kripalani, Jacobson (2007)</a:t>
            </a:r>
            <a:endParaRPr lang="en-US" sz="1050" dirty="0"/>
          </a:p>
        </p:txBody>
      </p:sp>
      <p:sp>
        <p:nvSpPr>
          <p:cNvPr id="7" name="Slide Number Placeholder 6"/>
          <p:cNvSpPr>
            <a:spLocks noGrp="1"/>
          </p:cNvSpPr>
          <p:nvPr>
            <p:ph type="sldNum" sz="quarter" idx="10"/>
          </p:nvPr>
        </p:nvSpPr>
        <p:spPr/>
        <p:txBody>
          <a:bodyPr/>
          <a:lstStyle/>
          <a:p>
            <a:fld id="{7446FB92-6290-4352-BF71-53B4EEC01A80}" type="slidenum">
              <a:rPr lang="en-US" smtClean="0"/>
              <a:pPr/>
              <a:t>6</a:t>
            </a:fld>
            <a:endParaRPr lang="en-US" dirty="0"/>
          </a:p>
        </p:txBody>
      </p:sp>
    </p:spTree>
    <p:extLst>
      <p:ext uri="{BB962C8B-B14F-4D97-AF65-F5344CB8AC3E}">
        <p14:creationId xmlns:p14="http://schemas.microsoft.com/office/powerpoint/2010/main" xmlns="" val="615503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19100"/>
            <a:ext cx="6697663" cy="876300"/>
          </a:xfrm>
        </p:spPr>
        <p:txBody>
          <a:bodyPr/>
          <a:lstStyle/>
          <a:p>
            <a:r>
              <a:rPr lang="en-US" dirty="0"/>
              <a:t>Functional Literacy of</a:t>
            </a:r>
            <a:br>
              <a:rPr lang="en-US" dirty="0"/>
            </a:br>
            <a:r>
              <a:rPr lang="en-US" dirty="0" smtClean="0"/>
              <a:t>High-Risk </a:t>
            </a:r>
            <a:r>
              <a:rPr lang="en-US" dirty="0"/>
              <a:t>Populations</a:t>
            </a:r>
          </a:p>
        </p:txBody>
      </p:sp>
      <p:pic>
        <p:nvPicPr>
          <p:cNvPr id="5" name="Picture 2" descr="A table that shows the percentage of elderly, racial/ethnic groups, persons with different education levels, and immigrants' with low literac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524000"/>
            <a:ext cx="7620000" cy="4244196"/>
          </a:xfrm>
          <a:prstGeom prst="rect">
            <a:avLst/>
          </a:prstGeom>
          <a:solidFill>
            <a:schemeClr val="accent4"/>
          </a:solidFill>
          <a:ln w="12700">
            <a:noFill/>
            <a:miter lim="800000"/>
            <a:headEnd/>
            <a:tailEnd/>
          </a:ln>
          <a:effectLst/>
          <a:extLst/>
        </p:spPr>
      </p:pic>
      <p:sp>
        <p:nvSpPr>
          <p:cNvPr id="3" name="Content Placeholder 2"/>
          <p:cNvSpPr>
            <a:spLocks noGrp="1"/>
          </p:cNvSpPr>
          <p:nvPr>
            <p:ph idx="1"/>
          </p:nvPr>
        </p:nvSpPr>
        <p:spPr>
          <a:xfrm>
            <a:off x="381000" y="6096000"/>
            <a:ext cx="7993063" cy="457200"/>
          </a:xfrm>
        </p:spPr>
        <p:txBody>
          <a:bodyPr/>
          <a:lstStyle/>
          <a:p>
            <a:pPr marL="0" indent="0">
              <a:buNone/>
            </a:pPr>
            <a:r>
              <a:rPr lang="en-US" sz="1050" b="1" dirty="0"/>
              <a:t>SOURCE: </a:t>
            </a:r>
            <a:r>
              <a:rPr lang="en-US" sz="1050" dirty="0"/>
              <a:t>Weiss, BD. Epidemiology of Low Health Literacy. In: Schwartzberg JG, </a:t>
            </a:r>
            <a:r>
              <a:rPr lang="en-US" sz="1050" dirty="0" err="1"/>
              <a:t>VanGeest</a:t>
            </a:r>
            <a:r>
              <a:rPr lang="en-US" sz="1050" dirty="0"/>
              <a:t> JB, Wang CC, eds. Understanding Health Literacy: Implications for Medicine and Public Health. AMA Press; 2005:19. </a:t>
            </a:r>
            <a:r>
              <a:rPr lang="en-US" sz="1050" b="1" dirty="0"/>
              <a:t>Found in: </a:t>
            </a:r>
            <a:r>
              <a:rPr lang="pt-BR" sz="1050" dirty="0"/>
              <a:t>Kripalani, Jacobson (2007</a:t>
            </a:r>
            <a:r>
              <a:rPr lang="pt-BR" sz="1050" dirty="0" smtClean="0"/>
              <a:t>)</a:t>
            </a:r>
            <a:endParaRPr lang="en-US" sz="1050" dirty="0"/>
          </a:p>
        </p:txBody>
      </p:sp>
      <p:sp>
        <p:nvSpPr>
          <p:cNvPr id="4" name="Slide Number Placeholder 3"/>
          <p:cNvSpPr>
            <a:spLocks noGrp="1"/>
          </p:cNvSpPr>
          <p:nvPr>
            <p:ph type="sldNum" sz="quarter" idx="10"/>
          </p:nvPr>
        </p:nvSpPr>
        <p:spPr/>
        <p:txBody>
          <a:bodyPr/>
          <a:lstStyle/>
          <a:p>
            <a:fld id="{7446FB92-6290-4352-BF71-53B4EEC01A80}" type="slidenum">
              <a:rPr lang="en-US" smtClean="0"/>
              <a:pPr/>
              <a:t>7</a:t>
            </a:fld>
            <a:endParaRPr lang="en-US" dirty="0"/>
          </a:p>
        </p:txBody>
      </p:sp>
    </p:spTree>
    <p:extLst>
      <p:ext uri="{BB962C8B-B14F-4D97-AF65-F5344CB8AC3E}">
        <p14:creationId xmlns:p14="http://schemas.microsoft.com/office/powerpoint/2010/main" xmlns="" val="102180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044952"/>
            <a:ext cx="7772400" cy="2057400"/>
          </a:xfrm>
        </p:spPr>
        <p:txBody>
          <a:bodyPr/>
          <a:lstStyle/>
          <a:p>
            <a:r>
              <a:rPr lang="en-US" dirty="0" smtClean="0"/>
              <a:t>Our Expectations IN HEALTH CARE and </a:t>
            </a:r>
            <a:br>
              <a:rPr lang="en-US" dirty="0" smtClean="0"/>
            </a:br>
            <a:r>
              <a:rPr lang="en-US" dirty="0" smtClean="0"/>
              <a:t>the System Demands</a:t>
            </a:r>
            <a:endParaRPr lang="en-US" dirty="0"/>
          </a:p>
        </p:txBody>
      </p:sp>
      <p:sp>
        <p:nvSpPr>
          <p:cNvPr id="3" name="Slide Number Placeholder 2"/>
          <p:cNvSpPr>
            <a:spLocks noGrp="1"/>
          </p:cNvSpPr>
          <p:nvPr>
            <p:ph type="sldNum" sz="quarter" idx="10"/>
          </p:nvPr>
        </p:nvSpPr>
        <p:spPr/>
        <p:txBody>
          <a:bodyPr/>
          <a:lstStyle/>
          <a:p>
            <a:fld id="{7446FB92-6290-4352-BF71-53B4EEC01A80}" type="slidenum">
              <a:rPr lang="en-US" smtClean="0"/>
              <a:pPr/>
              <a:t>8</a:t>
            </a:fld>
            <a:endParaRPr lang="en-US" dirty="0"/>
          </a:p>
        </p:txBody>
      </p:sp>
    </p:spTree>
    <p:extLst>
      <p:ext uri="{BB962C8B-B14F-4D97-AF65-F5344CB8AC3E}">
        <p14:creationId xmlns:p14="http://schemas.microsoft.com/office/powerpoint/2010/main" xmlns="" val="2080303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ient Safety Portfolio NAC 20090403 FINAL">
  <a:themeElements>
    <a:clrScheme name="">
      <a:dk1>
        <a:srgbClr val="00279F"/>
      </a:dk1>
      <a:lt1>
        <a:srgbClr val="FFFFFF"/>
      </a:lt1>
      <a:dk2>
        <a:srgbClr val="0000FF"/>
      </a:dk2>
      <a:lt2>
        <a:srgbClr val="FFFF00"/>
      </a:lt2>
      <a:accent1>
        <a:srgbClr val="8CF4EA"/>
      </a:accent1>
      <a:accent2>
        <a:srgbClr val="FF00FF"/>
      </a:accent2>
      <a:accent3>
        <a:srgbClr val="AAAAFF"/>
      </a:accent3>
      <a:accent4>
        <a:srgbClr val="DADADA"/>
      </a:accent4>
      <a:accent5>
        <a:srgbClr val="C5F8F3"/>
      </a:accent5>
      <a:accent6>
        <a:srgbClr val="E700E7"/>
      </a:accent6>
      <a:hlink>
        <a:srgbClr val="FAFD00"/>
      </a:hlink>
      <a:folHlink>
        <a:srgbClr val="51DC00"/>
      </a:folHlink>
    </a:clrScheme>
    <a:fontScheme name="Patient Safety Portfolio NAC 20090403 FI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tient Safety Portfolio NAC 20090403 FIN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ient Safety Portfolio NAC 20090403 FIN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ient Safety Portfolio NAC 20090403 FIN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ient Safety Portfolio NAC 20090403 FIN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ient Safety Portfolio NAC 20090403 FI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ient Safety Portfolio NAC 20090403 FI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ient Safety Portfolio NAC 20090403 FI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AHRQ Publicity Center Overview 11-02-10</Template>
  <TotalTime>4597</TotalTime>
  <Words>3151</Words>
  <Application>Microsoft Office PowerPoint</Application>
  <PresentationFormat>On-screen Show (4:3)</PresentationFormat>
  <Paragraphs>312</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Patient Safety Portfolio NAC 20090403 FINAL</vt:lpstr>
      <vt:lpstr>Photo Editor Photo</vt:lpstr>
      <vt:lpstr>Worksheet</vt:lpstr>
      <vt:lpstr>Health Literacy in Pharmacy: Introduction</vt:lpstr>
      <vt:lpstr>Objectives</vt:lpstr>
      <vt:lpstr>Health Literacy Skills</vt:lpstr>
      <vt:lpstr>Health Literacy: An Interaction</vt:lpstr>
      <vt:lpstr>Adults’ Skills</vt:lpstr>
      <vt:lpstr>Health Literacy in America</vt:lpstr>
      <vt:lpstr>High-Risk Groups</vt:lpstr>
      <vt:lpstr>Functional Literacy of High-Risk Populations</vt:lpstr>
      <vt:lpstr>Our Expectations IN HEALTH CARE and  the System Demands</vt:lpstr>
      <vt:lpstr>We Expect Patients to…</vt:lpstr>
      <vt:lpstr>Patients’ Experiences</vt:lpstr>
      <vt:lpstr>What Patients are Saying…</vt:lpstr>
      <vt:lpstr>Consequences of a Mismatch</vt:lpstr>
      <vt:lpstr>Patient-Level Consequences</vt:lpstr>
      <vt:lpstr>Health Literacy and Medication Understanding</vt:lpstr>
      <vt:lpstr>Misinterpretation of  Warning Labels</vt:lpstr>
      <vt:lpstr>Medication Errors</vt:lpstr>
      <vt:lpstr>Medication Errors (cont’d)</vt:lpstr>
      <vt:lpstr>Medication Errors (cont’d)..</vt:lpstr>
      <vt:lpstr>Societal Consequences</vt:lpstr>
      <vt:lpstr>Pharmacy-Level Consequences</vt:lpstr>
      <vt:lpstr>References</vt:lpstr>
      <vt:lpstr>References (cont’d)</vt:lpstr>
    </vt:vector>
  </TitlesOfParts>
  <Manager/>
  <Company>Abt Associates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dc:title>
  <dc:creator>Sarah_Shoemaker@abtassoc.com</dc:creator>
  <cp:lastModifiedBy>DHHS</cp:lastModifiedBy>
  <cp:revision>138</cp:revision>
  <dcterms:created xsi:type="dcterms:W3CDTF">2011-03-03T22:12:24Z</dcterms:created>
  <dcterms:modified xsi:type="dcterms:W3CDTF">2011-12-21T21:05:57Z</dcterms:modified>
</cp:coreProperties>
</file>