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12.xml" ContentType="application/vnd.openxmlformats-officedocument.presentationml.notesSlide+xml"/>
  <Override PartName="/ppt/diagrams/data4.xml" ContentType="application/vnd.openxmlformats-officedocument.drawingml.diagramData+xml"/>
  <Override PartName="/ppt/notesSlides/notesSlide21.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comments/comment1.xml" ContentType="application/vnd.openxmlformats-officedocument.presentationml.comments+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32"/>
  </p:notesMasterIdLst>
  <p:sldIdLst>
    <p:sldId id="363" r:id="rId2"/>
    <p:sldId id="270" r:id="rId3"/>
    <p:sldId id="410" r:id="rId4"/>
    <p:sldId id="369" r:id="rId5"/>
    <p:sldId id="271" r:id="rId6"/>
    <p:sldId id="273" r:id="rId7"/>
    <p:sldId id="272" r:id="rId8"/>
    <p:sldId id="370" r:id="rId9"/>
    <p:sldId id="279" r:id="rId10"/>
    <p:sldId id="321" r:id="rId11"/>
    <p:sldId id="305" r:id="rId12"/>
    <p:sldId id="306" r:id="rId13"/>
    <p:sldId id="325" r:id="rId14"/>
    <p:sldId id="326" r:id="rId15"/>
    <p:sldId id="329" r:id="rId16"/>
    <p:sldId id="404" r:id="rId17"/>
    <p:sldId id="366" r:id="rId18"/>
    <p:sldId id="371" r:id="rId19"/>
    <p:sldId id="382" r:id="rId20"/>
    <p:sldId id="335" r:id="rId21"/>
    <p:sldId id="373" r:id="rId22"/>
    <p:sldId id="336" r:id="rId23"/>
    <p:sldId id="353" r:id="rId24"/>
    <p:sldId id="354" r:id="rId25"/>
    <p:sldId id="355" r:id="rId26"/>
    <p:sldId id="356" r:id="rId27"/>
    <p:sldId id="357" r:id="rId28"/>
    <p:sldId id="358" r:id="rId29"/>
    <p:sldId id="399" r:id="rId30"/>
    <p:sldId id="40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B Brown" initials="LB" lastIdx="1" clrIdx="0"/>
  <p:cmAuthor id="1" name="DHHS" initials="D"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815" autoAdjust="0"/>
    <p:restoredTop sz="99879" autoAdjust="0"/>
  </p:normalViewPr>
  <p:slideViewPr>
    <p:cSldViewPr>
      <p:cViewPr varScale="1">
        <p:scale>
          <a:sx n="110" d="100"/>
          <a:sy n="110" d="100"/>
        </p:scale>
        <p:origin x="-588" y="-42"/>
      </p:cViewPr>
      <p:guideLst>
        <p:guide orient="horz" pos="2160"/>
        <p:guide pos="2880"/>
      </p:guideLst>
    </p:cSldViewPr>
  </p:slideViewPr>
  <p:outlineViewPr>
    <p:cViewPr>
      <p:scale>
        <a:sx n="33" d="100"/>
        <a:sy n="33" d="100"/>
      </p:scale>
      <p:origin x="53" y="33797"/>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1-12-08T14:49:15.764" idx="4">
    <p:pos x="10" y="10"/>
    <p:text>Sentence in notes below missing a word after "outcomes,".</p:text>
  </p:cm>
</p:cmLst>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5DA6A5-77D8-4412-A33B-1C5E250AFAF3}" type="doc">
      <dgm:prSet loTypeId="urn:microsoft.com/office/officeart/2005/8/layout/cycle4#1" loCatId="cycle" qsTypeId="urn:microsoft.com/office/officeart/2005/8/quickstyle/simple1" qsCatId="simple" csTypeId="urn:microsoft.com/office/officeart/2005/8/colors/accent0_3" csCatId="mainScheme" phldr="1"/>
      <dgm:spPr/>
      <dgm:t>
        <a:bodyPr/>
        <a:lstStyle/>
        <a:p>
          <a:endParaRPr lang="en-US"/>
        </a:p>
      </dgm:t>
    </dgm:pt>
    <dgm:pt modelId="{771C524E-786E-4ED7-86B0-A7827753B555}">
      <dgm:prSet phldrT="[Text]" custT="1"/>
      <dgm:spPr/>
      <dgm:t>
        <a:bodyPr/>
        <a:lstStyle/>
        <a:p>
          <a:r>
            <a:rPr lang="en-US" sz="1800" b="1" dirty="0" smtClean="0"/>
            <a:t>Act</a:t>
          </a:r>
          <a:endParaRPr lang="en-US" sz="1800" b="1" dirty="0"/>
        </a:p>
      </dgm:t>
      <dgm:extLst>
        <a:ext uri="{E40237B7-FDA0-4F09-8148-C483321AD2D9}">
          <dgm14:cNvPr xmlns:dgm14="http://schemas.microsoft.com/office/drawing/2010/diagram" xmlns="" id="0" name="" descr="PDSA cycle diagram"/>
        </a:ext>
      </dgm:extLst>
    </dgm:pt>
    <dgm:pt modelId="{7E6D88CE-28E6-4670-87E7-F51DE5C3135E}" type="parTrans" cxnId="{F38F89C0-2DB2-470D-8371-6C85D5DB9260}">
      <dgm:prSet/>
      <dgm:spPr/>
      <dgm:t>
        <a:bodyPr/>
        <a:lstStyle/>
        <a:p>
          <a:endParaRPr lang="en-US"/>
        </a:p>
      </dgm:t>
    </dgm:pt>
    <dgm:pt modelId="{09293F58-360D-4D92-821D-EE108E6828D6}" type="sibTrans" cxnId="{F38F89C0-2DB2-470D-8371-6C85D5DB9260}">
      <dgm:prSet/>
      <dgm:spPr/>
      <dgm:t>
        <a:bodyPr/>
        <a:lstStyle/>
        <a:p>
          <a:endParaRPr lang="en-US"/>
        </a:p>
      </dgm:t>
    </dgm:pt>
    <dgm:pt modelId="{A0F6A590-58B6-4CA8-ADCF-74E86156EAC4}">
      <dgm:prSet phldrT="[Text]" custT="1"/>
      <dgm:spPr/>
      <dgm:t>
        <a:bodyPr/>
        <a:lstStyle/>
        <a:p>
          <a:r>
            <a:rPr lang="en-US" sz="1800" b="1" dirty="0" smtClean="0"/>
            <a:t>Plan</a:t>
          </a:r>
          <a:endParaRPr lang="en-US" sz="1800" b="1" dirty="0"/>
        </a:p>
      </dgm:t>
    </dgm:pt>
    <dgm:pt modelId="{F4FF3816-4B09-423E-9B4A-1EB7EACCF525}" type="parTrans" cxnId="{9CE2E332-6E3E-430F-8DAA-B8D154FA8A2C}">
      <dgm:prSet/>
      <dgm:spPr/>
      <dgm:t>
        <a:bodyPr/>
        <a:lstStyle/>
        <a:p>
          <a:endParaRPr lang="en-US"/>
        </a:p>
      </dgm:t>
    </dgm:pt>
    <dgm:pt modelId="{94D6F003-7106-451D-BB4E-F3EFA99F9C1F}" type="sibTrans" cxnId="{9CE2E332-6E3E-430F-8DAA-B8D154FA8A2C}">
      <dgm:prSet/>
      <dgm:spPr/>
      <dgm:t>
        <a:bodyPr/>
        <a:lstStyle/>
        <a:p>
          <a:endParaRPr lang="en-US"/>
        </a:p>
      </dgm:t>
    </dgm:pt>
    <dgm:pt modelId="{AE57DBC3-DB08-433D-94B3-E047D9CA038B}">
      <dgm:prSet phldrT="[Text]" custT="1"/>
      <dgm:spPr/>
      <dgm:t>
        <a:bodyPr/>
        <a:lstStyle/>
        <a:p>
          <a:r>
            <a:rPr lang="en-US" sz="1800" b="1" dirty="0" smtClean="0"/>
            <a:t>Do</a:t>
          </a:r>
          <a:endParaRPr lang="en-US" sz="1800" b="1" dirty="0"/>
        </a:p>
      </dgm:t>
    </dgm:pt>
    <dgm:pt modelId="{0E8EFD74-348E-496D-9A2F-CC16B6383691}" type="parTrans" cxnId="{214A3D9E-40AC-49D2-85C1-5EAFAF3EBDBE}">
      <dgm:prSet/>
      <dgm:spPr/>
      <dgm:t>
        <a:bodyPr/>
        <a:lstStyle/>
        <a:p>
          <a:endParaRPr lang="en-US"/>
        </a:p>
      </dgm:t>
    </dgm:pt>
    <dgm:pt modelId="{01A8D2FE-73EC-4C39-AA84-4A22E6518B1B}" type="sibTrans" cxnId="{214A3D9E-40AC-49D2-85C1-5EAFAF3EBDBE}">
      <dgm:prSet/>
      <dgm:spPr/>
      <dgm:t>
        <a:bodyPr/>
        <a:lstStyle/>
        <a:p>
          <a:endParaRPr lang="en-US"/>
        </a:p>
      </dgm:t>
    </dgm:pt>
    <dgm:pt modelId="{DE78B6B0-D097-4BB7-BB5B-14BDB00B5077}">
      <dgm:prSet custT="1"/>
      <dgm:spPr/>
      <dgm:t>
        <a:bodyPr/>
        <a:lstStyle/>
        <a:p>
          <a:r>
            <a:rPr lang="en-US" sz="1800" b="1" dirty="0" smtClean="0"/>
            <a:t>Study</a:t>
          </a:r>
          <a:endParaRPr lang="en-US" sz="1800" b="1" dirty="0"/>
        </a:p>
      </dgm:t>
    </dgm:pt>
    <dgm:pt modelId="{8C599EC1-CC5C-4D9A-90C1-E06CEF7AD970}" type="parTrans" cxnId="{AF3FB6C0-3F11-4E7C-884F-49CA014487FE}">
      <dgm:prSet/>
      <dgm:spPr/>
      <dgm:t>
        <a:bodyPr/>
        <a:lstStyle/>
        <a:p>
          <a:endParaRPr lang="en-US"/>
        </a:p>
      </dgm:t>
    </dgm:pt>
    <dgm:pt modelId="{32861966-5408-43A2-85F0-7E81B7C1E619}" type="sibTrans" cxnId="{AF3FB6C0-3F11-4E7C-884F-49CA014487FE}">
      <dgm:prSet/>
      <dgm:spPr/>
      <dgm:t>
        <a:bodyPr/>
        <a:lstStyle/>
        <a:p>
          <a:endParaRPr lang="en-US"/>
        </a:p>
      </dgm:t>
    </dgm:pt>
    <dgm:pt modelId="{599047F0-A997-49FA-91C9-2CD5E8E7B301}" type="pres">
      <dgm:prSet presAssocID="{B85DA6A5-77D8-4412-A33B-1C5E250AFAF3}" presName="cycleMatrixDiagram" presStyleCnt="0">
        <dgm:presLayoutVars>
          <dgm:chMax val="1"/>
          <dgm:dir/>
          <dgm:animLvl val="lvl"/>
          <dgm:resizeHandles val="exact"/>
        </dgm:presLayoutVars>
      </dgm:prSet>
      <dgm:spPr/>
      <dgm:t>
        <a:bodyPr/>
        <a:lstStyle/>
        <a:p>
          <a:endParaRPr lang="en-US"/>
        </a:p>
      </dgm:t>
    </dgm:pt>
    <dgm:pt modelId="{DC493CEE-9616-49A1-BD24-9124FD8790CE}" type="pres">
      <dgm:prSet presAssocID="{B85DA6A5-77D8-4412-A33B-1C5E250AFAF3}" presName="children" presStyleCnt="0"/>
      <dgm:spPr/>
    </dgm:pt>
    <dgm:pt modelId="{7F0787ED-4E91-4CE3-A7BE-5FA4EBE2112F}" type="pres">
      <dgm:prSet presAssocID="{B85DA6A5-77D8-4412-A33B-1C5E250AFAF3}" presName="childPlaceholder" presStyleCnt="0"/>
      <dgm:spPr/>
    </dgm:pt>
    <dgm:pt modelId="{9098767F-C27F-47C4-AF33-1624547CBBA7}" type="pres">
      <dgm:prSet presAssocID="{B85DA6A5-77D8-4412-A33B-1C5E250AFAF3}" presName="circle" presStyleCnt="0"/>
      <dgm:spPr/>
    </dgm:pt>
    <dgm:pt modelId="{9F342630-B22F-4BA2-AE2E-DD70114D0D36}" type="pres">
      <dgm:prSet presAssocID="{B85DA6A5-77D8-4412-A33B-1C5E250AFAF3}" presName="quadrant1" presStyleLbl="node1" presStyleIdx="0" presStyleCnt="4">
        <dgm:presLayoutVars>
          <dgm:chMax val="1"/>
          <dgm:bulletEnabled val="1"/>
        </dgm:presLayoutVars>
      </dgm:prSet>
      <dgm:spPr/>
      <dgm:t>
        <a:bodyPr/>
        <a:lstStyle/>
        <a:p>
          <a:endParaRPr lang="en-US"/>
        </a:p>
      </dgm:t>
    </dgm:pt>
    <dgm:pt modelId="{70139AF1-5BB7-4D1E-9FC5-184EB2E03F69}" type="pres">
      <dgm:prSet presAssocID="{B85DA6A5-77D8-4412-A33B-1C5E250AFAF3}" presName="quadrant2" presStyleLbl="node1" presStyleIdx="1" presStyleCnt="4">
        <dgm:presLayoutVars>
          <dgm:chMax val="1"/>
          <dgm:bulletEnabled val="1"/>
        </dgm:presLayoutVars>
      </dgm:prSet>
      <dgm:spPr/>
      <dgm:t>
        <a:bodyPr/>
        <a:lstStyle/>
        <a:p>
          <a:endParaRPr lang="en-US"/>
        </a:p>
      </dgm:t>
    </dgm:pt>
    <dgm:pt modelId="{A8802B6A-F6C4-48F8-924B-F1B4A2E5FC4E}" type="pres">
      <dgm:prSet presAssocID="{B85DA6A5-77D8-4412-A33B-1C5E250AFAF3}" presName="quadrant3" presStyleLbl="node1" presStyleIdx="2" presStyleCnt="4">
        <dgm:presLayoutVars>
          <dgm:chMax val="1"/>
          <dgm:bulletEnabled val="1"/>
        </dgm:presLayoutVars>
      </dgm:prSet>
      <dgm:spPr/>
      <dgm:t>
        <a:bodyPr/>
        <a:lstStyle/>
        <a:p>
          <a:endParaRPr lang="en-US"/>
        </a:p>
      </dgm:t>
    </dgm:pt>
    <dgm:pt modelId="{4646983E-7BE8-4BA5-818F-869059EF3542}" type="pres">
      <dgm:prSet presAssocID="{B85DA6A5-77D8-4412-A33B-1C5E250AFAF3}" presName="quadrant4" presStyleLbl="node1" presStyleIdx="3" presStyleCnt="4">
        <dgm:presLayoutVars>
          <dgm:chMax val="1"/>
          <dgm:bulletEnabled val="1"/>
        </dgm:presLayoutVars>
      </dgm:prSet>
      <dgm:spPr/>
      <dgm:t>
        <a:bodyPr/>
        <a:lstStyle/>
        <a:p>
          <a:endParaRPr lang="en-US"/>
        </a:p>
      </dgm:t>
    </dgm:pt>
    <dgm:pt modelId="{B0895F19-FE8B-4A65-9A8A-E06B144BC823}" type="pres">
      <dgm:prSet presAssocID="{B85DA6A5-77D8-4412-A33B-1C5E250AFAF3}" presName="quadrantPlaceholder" presStyleCnt="0"/>
      <dgm:spPr/>
    </dgm:pt>
    <dgm:pt modelId="{C8C1D8E1-CC6A-4421-80FB-BAFA3AE8EAD6}" type="pres">
      <dgm:prSet presAssocID="{B85DA6A5-77D8-4412-A33B-1C5E250AFAF3}" presName="center1" presStyleLbl="fgShp" presStyleIdx="0" presStyleCnt="2"/>
      <dgm:spPr/>
    </dgm:pt>
    <dgm:pt modelId="{D58504AB-5146-4324-A21C-0BFBDE9885E3}" type="pres">
      <dgm:prSet presAssocID="{B85DA6A5-77D8-4412-A33B-1C5E250AFAF3}" presName="center2" presStyleLbl="fgShp" presStyleIdx="1" presStyleCnt="2"/>
      <dgm:spPr/>
    </dgm:pt>
  </dgm:ptLst>
  <dgm:cxnLst>
    <dgm:cxn modelId="{AF3FB6C0-3F11-4E7C-884F-49CA014487FE}" srcId="{B85DA6A5-77D8-4412-A33B-1C5E250AFAF3}" destId="{DE78B6B0-D097-4BB7-BB5B-14BDB00B5077}" srcOrd="3" destOrd="0" parTransId="{8C599EC1-CC5C-4D9A-90C1-E06CEF7AD970}" sibTransId="{32861966-5408-43A2-85F0-7E81B7C1E619}"/>
    <dgm:cxn modelId="{89954501-645E-4845-8D38-F12DF45A404E}" type="presOf" srcId="{DE78B6B0-D097-4BB7-BB5B-14BDB00B5077}" destId="{4646983E-7BE8-4BA5-818F-869059EF3542}" srcOrd="0" destOrd="0" presId="urn:microsoft.com/office/officeart/2005/8/layout/cycle4#1"/>
    <dgm:cxn modelId="{9CE2E332-6E3E-430F-8DAA-B8D154FA8A2C}" srcId="{B85DA6A5-77D8-4412-A33B-1C5E250AFAF3}" destId="{A0F6A590-58B6-4CA8-ADCF-74E86156EAC4}" srcOrd="1" destOrd="0" parTransId="{F4FF3816-4B09-423E-9B4A-1EB7EACCF525}" sibTransId="{94D6F003-7106-451D-BB4E-F3EFA99F9C1F}"/>
    <dgm:cxn modelId="{F38F89C0-2DB2-470D-8371-6C85D5DB9260}" srcId="{B85DA6A5-77D8-4412-A33B-1C5E250AFAF3}" destId="{771C524E-786E-4ED7-86B0-A7827753B555}" srcOrd="0" destOrd="0" parTransId="{7E6D88CE-28E6-4670-87E7-F51DE5C3135E}" sibTransId="{09293F58-360D-4D92-821D-EE108E6828D6}"/>
    <dgm:cxn modelId="{84467FAE-250D-4C19-B232-EE394721E784}" type="presOf" srcId="{771C524E-786E-4ED7-86B0-A7827753B555}" destId="{9F342630-B22F-4BA2-AE2E-DD70114D0D36}" srcOrd="0" destOrd="0" presId="urn:microsoft.com/office/officeart/2005/8/layout/cycle4#1"/>
    <dgm:cxn modelId="{214A3D9E-40AC-49D2-85C1-5EAFAF3EBDBE}" srcId="{B85DA6A5-77D8-4412-A33B-1C5E250AFAF3}" destId="{AE57DBC3-DB08-433D-94B3-E047D9CA038B}" srcOrd="2" destOrd="0" parTransId="{0E8EFD74-348E-496D-9A2F-CC16B6383691}" sibTransId="{01A8D2FE-73EC-4C39-AA84-4A22E6518B1B}"/>
    <dgm:cxn modelId="{1C335CE3-C203-490D-B26C-3F030CAA2B24}" type="presOf" srcId="{B85DA6A5-77D8-4412-A33B-1C5E250AFAF3}" destId="{599047F0-A997-49FA-91C9-2CD5E8E7B301}" srcOrd="0" destOrd="0" presId="urn:microsoft.com/office/officeart/2005/8/layout/cycle4#1"/>
    <dgm:cxn modelId="{3342251C-299A-48AB-9644-7144F4F23135}" type="presOf" srcId="{A0F6A590-58B6-4CA8-ADCF-74E86156EAC4}" destId="{70139AF1-5BB7-4D1E-9FC5-184EB2E03F69}" srcOrd="0" destOrd="0" presId="urn:microsoft.com/office/officeart/2005/8/layout/cycle4#1"/>
    <dgm:cxn modelId="{7C8A40CC-9C71-409F-8AAD-24AB9A7498A3}" type="presOf" srcId="{AE57DBC3-DB08-433D-94B3-E047D9CA038B}" destId="{A8802B6A-F6C4-48F8-924B-F1B4A2E5FC4E}" srcOrd="0" destOrd="0" presId="urn:microsoft.com/office/officeart/2005/8/layout/cycle4#1"/>
    <dgm:cxn modelId="{E3395363-7EB1-446E-84EF-B952979F084B}" type="presParOf" srcId="{599047F0-A997-49FA-91C9-2CD5E8E7B301}" destId="{DC493CEE-9616-49A1-BD24-9124FD8790CE}" srcOrd="0" destOrd="0" presId="urn:microsoft.com/office/officeart/2005/8/layout/cycle4#1"/>
    <dgm:cxn modelId="{56008285-7F6E-410D-96E1-AD85137C68D6}" type="presParOf" srcId="{DC493CEE-9616-49A1-BD24-9124FD8790CE}" destId="{7F0787ED-4E91-4CE3-A7BE-5FA4EBE2112F}" srcOrd="0" destOrd="0" presId="urn:microsoft.com/office/officeart/2005/8/layout/cycle4#1"/>
    <dgm:cxn modelId="{A9B208CB-E9FC-454D-A05E-4AFFC51FC674}" type="presParOf" srcId="{599047F0-A997-49FA-91C9-2CD5E8E7B301}" destId="{9098767F-C27F-47C4-AF33-1624547CBBA7}" srcOrd="1" destOrd="0" presId="urn:microsoft.com/office/officeart/2005/8/layout/cycle4#1"/>
    <dgm:cxn modelId="{943555E3-2126-4DCC-9153-571BAFE26041}" type="presParOf" srcId="{9098767F-C27F-47C4-AF33-1624547CBBA7}" destId="{9F342630-B22F-4BA2-AE2E-DD70114D0D36}" srcOrd="0" destOrd="0" presId="urn:microsoft.com/office/officeart/2005/8/layout/cycle4#1"/>
    <dgm:cxn modelId="{A3B38FEA-A863-4D06-9258-D659CB19A5A1}" type="presParOf" srcId="{9098767F-C27F-47C4-AF33-1624547CBBA7}" destId="{70139AF1-5BB7-4D1E-9FC5-184EB2E03F69}" srcOrd="1" destOrd="0" presId="urn:microsoft.com/office/officeart/2005/8/layout/cycle4#1"/>
    <dgm:cxn modelId="{37DE1E63-67AB-4706-A068-EDC534093A3E}" type="presParOf" srcId="{9098767F-C27F-47C4-AF33-1624547CBBA7}" destId="{A8802B6A-F6C4-48F8-924B-F1B4A2E5FC4E}" srcOrd="2" destOrd="0" presId="urn:microsoft.com/office/officeart/2005/8/layout/cycle4#1"/>
    <dgm:cxn modelId="{9E2AC261-D638-435D-91FD-AD7D5988D940}" type="presParOf" srcId="{9098767F-C27F-47C4-AF33-1624547CBBA7}" destId="{4646983E-7BE8-4BA5-818F-869059EF3542}" srcOrd="3" destOrd="0" presId="urn:microsoft.com/office/officeart/2005/8/layout/cycle4#1"/>
    <dgm:cxn modelId="{DF4E84DC-142B-4E37-9889-0AA8B769C919}" type="presParOf" srcId="{9098767F-C27F-47C4-AF33-1624547CBBA7}" destId="{B0895F19-FE8B-4A65-9A8A-E06B144BC823}" srcOrd="4" destOrd="0" presId="urn:microsoft.com/office/officeart/2005/8/layout/cycle4#1"/>
    <dgm:cxn modelId="{B3E0E13B-2BF8-4C44-B9D3-6B115388E52E}" type="presParOf" srcId="{599047F0-A997-49FA-91C9-2CD5E8E7B301}" destId="{C8C1D8E1-CC6A-4421-80FB-BAFA3AE8EAD6}" srcOrd="2" destOrd="0" presId="urn:microsoft.com/office/officeart/2005/8/layout/cycle4#1"/>
    <dgm:cxn modelId="{6244A29C-E7E7-4C60-9AAF-B052859DF4BF}" type="presParOf" srcId="{599047F0-A997-49FA-91C9-2CD5E8E7B301}" destId="{D58504AB-5146-4324-A21C-0BFBDE9885E3}" srcOrd="3" destOrd="0" presId="urn:microsoft.com/office/officeart/2005/8/layout/cycle4#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5DA6A5-77D8-4412-A33B-1C5E250AFAF3}" type="doc">
      <dgm:prSet loTypeId="urn:microsoft.com/office/officeart/2005/8/layout/cycle4#2" loCatId="cycle" qsTypeId="urn:microsoft.com/office/officeart/2005/8/quickstyle/simple1" qsCatId="simple" csTypeId="urn:microsoft.com/office/officeart/2005/8/colors/accent0_3" csCatId="mainScheme" phldr="1"/>
      <dgm:spPr/>
      <dgm:t>
        <a:bodyPr/>
        <a:lstStyle/>
        <a:p>
          <a:endParaRPr lang="en-US"/>
        </a:p>
      </dgm:t>
    </dgm:pt>
    <dgm:pt modelId="{771C524E-786E-4ED7-86B0-A7827753B555}">
      <dgm:prSet phldrT="[Text]" custT="1"/>
      <dgm:spPr/>
      <dgm:t>
        <a:bodyPr/>
        <a:lstStyle/>
        <a:p>
          <a:r>
            <a:rPr lang="en-US" sz="1800" b="1" dirty="0" smtClean="0"/>
            <a:t>Act</a:t>
          </a:r>
          <a:endParaRPr lang="en-US" sz="1800" b="1" dirty="0"/>
        </a:p>
      </dgm:t>
      <dgm:extLst>
        <a:ext uri="{E40237B7-FDA0-4F09-8148-C483321AD2D9}">
          <dgm14:cNvPr xmlns:dgm14="http://schemas.microsoft.com/office/drawing/2010/diagram" xmlns="" id="0" name="" descr="PDSA diagram"/>
        </a:ext>
      </dgm:extLst>
    </dgm:pt>
    <dgm:pt modelId="{7E6D88CE-28E6-4670-87E7-F51DE5C3135E}" type="parTrans" cxnId="{F38F89C0-2DB2-470D-8371-6C85D5DB9260}">
      <dgm:prSet/>
      <dgm:spPr/>
      <dgm:t>
        <a:bodyPr/>
        <a:lstStyle/>
        <a:p>
          <a:endParaRPr lang="en-US"/>
        </a:p>
      </dgm:t>
    </dgm:pt>
    <dgm:pt modelId="{09293F58-360D-4D92-821D-EE108E6828D6}" type="sibTrans" cxnId="{F38F89C0-2DB2-470D-8371-6C85D5DB9260}">
      <dgm:prSet/>
      <dgm:spPr/>
      <dgm:t>
        <a:bodyPr/>
        <a:lstStyle/>
        <a:p>
          <a:endParaRPr lang="en-US"/>
        </a:p>
      </dgm:t>
    </dgm:pt>
    <dgm:pt modelId="{A0F6A590-58B6-4CA8-ADCF-74E86156EAC4}">
      <dgm:prSet phldrT="[Text]" custT="1"/>
      <dgm:spPr/>
      <dgm:t>
        <a:bodyPr/>
        <a:lstStyle/>
        <a:p>
          <a:r>
            <a:rPr lang="en-US" sz="1800" b="1" u="sng" dirty="0" smtClean="0">
              <a:solidFill>
                <a:schemeClr val="tx2"/>
              </a:solidFill>
            </a:rPr>
            <a:t>Plan</a:t>
          </a:r>
          <a:endParaRPr lang="en-US" sz="1800" b="1" u="sng" dirty="0">
            <a:solidFill>
              <a:schemeClr val="tx2"/>
            </a:solidFill>
          </a:endParaRPr>
        </a:p>
      </dgm:t>
    </dgm:pt>
    <dgm:pt modelId="{F4FF3816-4B09-423E-9B4A-1EB7EACCF525}" type="parTrans" cxnId="{9CE2E332-6E3E-430F-8DAA-B8D154FA8A2C}">
      <dgm:prSet/>
      <dgm:spPr/>
      <dgm:t>
        <a:bodyPr/>
        <a:lstStyle/>
        <a:p>
          <a:endParaRPr lang="en-US"/>
        </a:p>
      </dgm:t>
    </dgm:pt>
    <dgm:pt modelId="{94D6F003-7106-451D-BB4E-F3EFA99F9C1F}" type="sibTrans" cxnId="{9CE2E332-6E3E-430F-8DAA-B8D154FA8A2C}">
      <dgm:prSet/>
      <dgm:spPr/>
      <dgm:t>
        <a:bodyPr/>
        <a:lstStyle/>
        <a:p>
          <a:endParaRPr lang="en-US"/>
        </a:p>
      </dgm:t>
    </dgm:pt>
    <dgm:pt modelId="{AE57DBC3-DB08-433D-94B3-E047D9CA038B}">
      <dgm:prSet phldrT="[Text]" custT="1"/>
      <dgm:spPr/>
      <dgm:t>
        <a:bodyPr/>
        <a:lstStyle/>
        <a:p>
          <a:r>
            <a:rPr lang="en-US" sz="1800" b="1" dirty="0" smtClean="0"/>
            <a:t>Do</a:t>
          </a:r>
          <a:endParaRPr lang="en-US" sz="1800" b="1" dirty="0"/>
        </a:p>
      </dgm:t>
    </dgm:pt>
    <dgm:pt modelId="{0E8EFD74-348E-496D-9A2F-CC16B6383691}" type="parTrans" cxnId="{214A3D9E-40AC-49D2-85C1-5EAFAF3EBDBE}">
      <dgm:prSet/>
      <dgm:spPr/>
      <dgm:t>
        <a:bodyPr/>
        <a:lstStyle/>
        <a:p>
          <a:endParaRPr lang="en-US"/>
        </a:p>
      </dgm:t>
    </dgm:pt>
    <dgm:pt modelId="{01A8D2FE-73EC-4C39-AA84-4A22E6518B1B}" type="sibTrans" cxnId="{214A3D9E-40AC-49D2-85C1-5EAFAF3EBDBE}">
      <dgm:prSet/>
      <dgm:spPr/>
      <dgm:t>
        <a:bodyPr/>
        <a:lstStyle/>
        <a:p>
          <a:endParaRPr lang="en-US"/>
        </a:p>
      </dgm:t>
    </dgm:pt>
    <dgm:pt modelId="{DE78B6B0-D097-4BB7-BB5B-14BDB00B5077}">
      <dgm:prSet custT="1"/>
      <dgm:spPr/>
      <dgm:t>
        <a:bodyPr/>
        <a:lstStyle/>
        <a:p>
          <a:r>
            <a:rPr lang="en-US" sz="1800" b="1" dirty="0" smtClean="0"/>
            <a:t>Study</a:t>
          </a:r>
          <a:endParaRPr lang="en-US" sz="1800" b="1" dirty="0"/>
        </a:p>
      </dgm:t>
    </dgm:pt>
    <dgm:pt modelId="{8C599EC1-CC5C-4D9A-90C1-E06CEF7AD970}" type="parTrans" cxnId="{AF3FB6C0-3F11-4E7C-884F-49CA014487FE}">
      <dgm:prSet/>
      <dgm:spPr/>
      <dgm:t>
        <a:bodyPr/>
        <a:lstStyle/>
        <a:p>
          <a:endParaRPr lang="en-US"/>
        </a:p>
      </dgm:t>
    </dgm:pt>
    <dgm:pt modelId="{32861966-5408-43A2-85F0-7E81B7C1E619}" type="sibTrans" cxnId="{AF3FB6C0-3F11-4E7C-884F-49CA014487FE}">
      <dgm:prSet/>
      <dgm:spPr/>
      <dgm:t>
        <a:bodyPr/>
        <a:lstStyle/>
        <a:p>
          <a:endParaRPr lang="en-US"/>
        </a:p>
      </dgm:t>
    </dgm:pt>
    <dgm:pt modelId="{599047F0-A997-49FA-91C9-2CD5E8E7B301}" type="pres">
      <dgm:prSet presAssocID="{B85DA6A5-77D8-4412-A33B-1C5E250AFAF3}" presName="cycleMatrixDiagram" presStyleCnt="0">
        <dgm:presLayoutVars>
          <dgm:chMax val="1"/>
          <dgm:dir/>
          <dgm:animLvl val="lvl"/>
          <dgm:resizeHandles val="exact"/>
        </dgm:presLayoutVars>
      </dgm:prSet>
      <dgm:spPr/>
      <dgm:t>
        <a:bodyPr/>
        <a:lstStyle/>
        <a:p>
          <a:endParaRPr lang="en-US"/>
        </a:p>
      </dgm:t>
    </dgm:pt>
    <dgm:pt modelId="{DC493CEE-9616-49A1-BD24-9124FD8790CE}" type="pres">
      <dgm:prSet presAssocID="{B85DA6A5-77D8-4412-A33B-1C5E250AFAF3}" presName="children" presStyleCnt="0"/>
      <dgm:spPr/>
    </dgm:pt>
    <dgm:pt modelId="{7F0787ED-4E91-4CE3-A7BE-5FA4EBE2112F}" type="pres">
      <dgm:prSet presAssocID="{B85DA6A5-77D8-4412-A33B-1C5E250AFAF3}" presName="childPlaceholder" presStyleCnt="0"/>
      <dgm:spPr/>
    </dgm:pt>
    <dgm:pt modelId="{9098767F-C27F-47C4-AF33-1624547CBBA7}" type="pres">
      <dgm:prSet presAssocID="{B85DA6A5-77D8-4412-A33B-1C5E250AFAF3}" presName="circle" presStyleCnt="0"/>
      <dgm:spPr/>
    </dgm:pt>
    <dgm:pt modelId="{9F342630-B22F-4BA2-AE2E-DD70114D0D36}" type="pres">
      <dgm:prSet presAssocID="{B85DA6A5-77D8-4412-A33B-1C5E250AFAF3}" presName="quadrant1" presStyleLbl="node1" presStyleIdx="0" presStyleCnt="4">
        <dgm:presLayoutVars>
          <dgm:chMax val="1"/>
          <dgm:bulletEnabled val="1"/>
        </dgm:presLayoutVars>
      </dgm:prSet>
      <dgm:spPr/>
      <dgm:t>
        <a:bodyPr/>
        <a:lstStyle/>
        <a:p>
          <a:endParaRPr lang="en-US"/>
        </a:p>
      </dgm:t>
    </dgm:pt>
    <dgm:pt modelId="{70139AF1-5BB7-4D1E-9FC5-184EB2E03F69}" type="pres">
      <dgm:prSet presAssocID="{B85DA6A5-77D8-4412-A33B-1C5E250AFAF3}" presName="quadrant2" presStyleLbl="node1" presStyleIdx="1" presStyleCnt="4" custLinFactNeighborX="14276" custLinFactNeighborY="-15770">
        <dgm:presLayoutVars>
          <dgm:chMax val="1"/>
          <dgm:bulletEnabled val="1"/>
        </dgm:presLayoutVars>
      </dgm:prSet>
      <dgm:spPr/>
      <dgm:t>
        <a:bodyPr/>
        <a:lstStyle/>
        <a:p>
          <a:endParaRPr lang="en-US"/>
        </a:p>
      </dgm:t>
    </dgm:pt>
    <dgm:pt modelId="{A8802B6A-F6C4-48F8-924B-F1B4A2E5FC4E}" type="pres">
      <dgm:prSet presAssocID="{B85DA6A5-77D8-4412-A33B-1C5E250AFAF3}" presName="quadrant3" presStyleLbl="node1" presStyleIdx="2" presStyleCnt="4">
        <dgm:presLayoutVars>
          <dgm:chMax val="1"/>
          <dgm:bulletEnabled val="1"/>
        </dgm:presLayoutVars>
      </dgm:prSet>
      <dgm:spPr/>
      <dgm:t>
        <a:bodyPr/>
        <a:lstStyle/>
        <a:p>
          <a:endParaRPr lang="en-US"/>
        </a:p>
      </dgm:t>
    </dgm:pt>
    <dgm:pt modelId="{4646983E-7BE8-4BA5-818F-869059EF3542}" type="pres">
      <dgm:prSet presAssocID="{B85DA6A5-77D8-4412-A33B-1C5E250AFAF3}" presName="quadrant4" presStyleLbl="node1" presStyleIdx="3" presStyleCnt="4">
        <dgm:presLayoutVars>
          <dgm:chMax val="1"/>
          <dgm:bulletEnabled val="1"/>
        </dgm:presLayoutVars>
      </dgm:prSet>
      <dgm:spPr/>
      <dgm:t>
        <a:bodyPr/>
        <a:lstStyle/>
        <a:p>
          <a:endParaRPr lang="en-US"/>
        </a:p>
      </dgm:t>
    </dgm:pt>
    <dgm:pt modelId="{B0895F19-FE8B-4A65-9A8A-E06B144BC823}" type="pres">
      <dgm:prSet presAssocID="{B85DA6A5-77D8-4412-A33B-1C5E250AFAF3}" presName="quadrantPlaceholder" presStyleCnt="0"/>
      <dgm:spPr/>
    </dgm:pt>
    <dgm:pt modelId="{C8C1D8E1-CC6A-4421-80FB-BAFA3AE8EAD6}" type="pres">
      <dgm:prSet presAssocID="{B85DA6A5-77D8-4412-A33B-1C5E250AFAF3}" presName="center1" presStyleLbl="fgShp" presStyleIdx="0" presStyleCnt="2"/>
      <dgm:spPr/>
    </dgm:pt>
    <dgm:pt modelId="{D58504AB-5146-4324-A21C-0BFBDE9885E3}" type="pres">
      <dgm:prSet presAssocID="{B85DA6A5-77D8-4412-A33B-1C5E250AFAF3}" presName="center2" presStyleLbl="fgShp" presStyleIdx="1" presStyleCnt="2"/>
      <dgm:spPr/>
    </dgm:pt>
  </dgm:ptLst>
  <dgm:cxnLst>
    <dgm:cxn modelId="{AF3FB6C0-3F11-4E7C-884F-49CA014487FE}" srcId="{B85DA6A5-77D8-4412-A33B-1C5E250AFAF3}" destId="{DE78B6B0-D097-4BB7-BB5B-14BDB00B5077}" srcOrd="3" destOrd="0" parTransId="{8C599EC1-CC5C-4D9A-90C1-E06CEF7AD970}" sibTransId="{32861966-5408-43A2-85F0-7E81B7C1E619}"/>
    <dgm:cxn modelId="{2121FB85-BF4E-4CA7-89D1-E79BE54B68E0}" type="presOf" srcId="{A0F6A590-58B6-4CA8-ADCF-74E86156EAC4}" destId="{70139AF1-5BB7-4D1E-9FC5-184EB2E03F69}" srcOrd="0" destOrd="0" presId="urn:microsoft.com/office/officeart/2005/8/layout/cycle4#2"/>
    <dgm:cxn modelId="{2808A0D6-7207-4D29-9679-C5375D00E12E}" type="presOf" srcId="{DE78B6B0-D097-4BB7-BB5B-14BDB00B5077}" destId="{4646983E-7BE8-4BA5-818F-869059EF3542}" srcOrd="0" destOrd="0" presId="urn:microsoft.com/office/officeart/2005/8/layout/cycle4#2"/>
    <dgm:cxn modelId="{6FB4FC99-6BF4-4A6B-B704-3A99B7A8910E}" type="presOf" srcId="{771C524E-786E-4ED7-86B0-A7827753B555}" destId="{9F342630-B22F-4BA2-AE2E-DD70114D0D36}" srcOrd="0" destOrd="0" presId="urn:microsoft.com/office/officeart/2005/8/layout/cycle4#2"/>
    <dgm:cxn modelId="{5FA5053B-373E-4698-859C-99C742899823}" type="presOf" srcId="{AE57DBC3-DB08-433D-94B3-E047D9CA038B}" destId="{A8802B6A-F6C4-48F8-924B-F1B4A2E5FC4E}" srcOrd="0" destOrd="0" presId="urn:microsoft.com/office/officeart/2005/8/layout/cycle4#2"/>
    <dgm:cxn modelId="{9CE2E332-6E3E-430F-8DAA-B8D154FA8A2C}" srcId="{B85DA6A5-77D8-4412-A33B-1C5E250AFAF3}" destId="{A0F6A590-58B6-4CA8-ADCF-74E86156EAC4}" srcOrd="1" destOrd="0" parTransId="{F4FF3816-4B09-423E-9B4A-1EB7EACCF525}" sibTransId="{94D6F003-7106-451D-BB4E-F3EFA99F9C1F}"/>
    <dgm:cxn modelId="{F38F89C0-2DB2-470D-8371-6C85D5DB9260}" srcId="{B85DA6A5-77D8-4412-A33B-1C5E250AFAF3}" destId="{771C524E-786E-4ED7-86B0-A7827753B555}" srcOrd="0" destOrd="0" parTransId="{7E6D88CE-28E6-4670-87E7-F51DE5C3135E}" sibTransId="{09293F58-360D-4D92-821D-EE108E6828D6}"/>
    <dgm:cxn modelId="{214A3D9E-40AC-49D2-85C1-5EAFAF3EBDBE}" srcId="{B85DA6A5-77D8-4412-A33B-1C5E250AFAF3}" destId="{AE57DBC3-DB08-433D-94B3-E047D9CA038B}" srcOrd="2" destOrd="0" parTransId="{0E8EFD74-348E-496D-9A2F-CC16B6383691}" sibTransId="{01A8D2FE-73EC-4C39-AA84-4A22E6518B1B}"/>
    <dgm:cxn modelId="{9AA5A21B-CD00-40B2-B400-14865296ABD3}" type="presOf" srcId="{B85DA6A5-77D8-4412-A33B-1C5E250AFAF3}" destId="{599047F0-A997-49FA-91C9-2CD5E8E7B301}" srcOrd="0" destOrd="0" presId="urn:microsoft.com/office/officeart/2005/8/layout/cycle4#2"/>
    <dgm:cxn modelId="{7CF4A219-5390-4177-BDAC-8BE2CF52DF9A}" type="presParOf" srcId="{599047F0-A997-49FA-91C9-2CD5E8E7B301}" destId="{DC493CEE-9616-49A1-BD24-9124FD8790CE}" srcOrd="0" destOrd="0" presId="urn:microsoft.com/office/officeart/2005/8/layout/cycle4#2"/>
    <dgm:cxn modelId="{E4BF23D0-B317-40CF-B54E-013804598964}" type="presParOf" srcId="{DC493CEE-9616-49A1-BD24-9124FD8790CE}" destId="{7F0787ED-4E91-4CE3-A7BE-5FA4EBE2112F}" srcOrd="0" destOrd="0" presId="urn:microsoft.com/office/officeart/2005/8/layout/cycle4#2"/>
    <dgm:cxn modelId="{4D6878F3-96C8-4857-94A3-CA48BDE1A018}" type="presParOf" srcId="{599047F0-A997-49FA-91C9-2CD5E8E7B301}" destId="{9098767F-C27F-47C4-AF33-1624547CBBA7}" srcOrd="1" destOrd="0" presId="urn:microsoft.com/office/officeart/2005/8/layout/cycle4#2"/>
    <dgm:cxn modelId="{9AFE0C7A-2A2F-42D9-B08E-3DAEA549C0E1}" type="presParOf" srcId="{9098767F-C27F-47C4-AF33-1624547CBBA7}" destId="{9F342630-B22F-4BA2-AE2E-DD70114D0D36}" srcOrd="0" destOrd="0" presId="urn:microsoft.com/office/officeart/2005/8/layout/cycle4#2"/>
    <dgm:cxn modelId="{BAAA094E-E280-4AF5-B4FD-94F359974BED}" type="presParOf" srcId="{9098767F-C27F-47C4-AF33-1624547CBBA7}" destId="{70139AF1-5BB7-4D1E-9FC5-184EB2E03F69}" srcOrd="1" destOrd="0" presId="urn:microsoft.com/office/officeart/2005/8/layout/cycle4#2"/>
    <dgm:cxn modelId="{5F131509-DF49-4EF7-8CE8-929FF8B8AD6A}" type="presParOf" srcId="{9098767F-C27F-47C4-AF33-1624547CBBA7}" destId="{A8802B6A-F6C4-48F8-924B-F1B4A2E5FC4E}" srcOrd="2" destOrd="0" presId="urn:microsoft.com/office/officeart/2005/8/layout/cycle4#2"/>
    <dgm:cxn modelId="{357C15F1-09DB-465D-B33F-C5C110DCD24A}" type="presParOf" srcId="{9098767F-C27F-47C4-AF33-1624547CBBA7}" destId="{4646983E-7BE8-4BA5-818F-869059EF3542}" srcOrd="3" destOrd="0" presId="urn:microsoft.com/office/officeart/2005/8/layout/cycle4#2"/>
    <dgm:cxn modelId="{8C4D4987-51FB-4E6A-9891-1BC0B4BC55B5}" type="presParOf" srcId="{9098767F-C27F-47C4-AF33-1624547CBBA7}" destId="{B0895F19-FE8B-4A65-9A8A-E06B144BC823}" srcOrd="4" destOrd="0" presId="urn:microsoft.com/office/officeart/2005/8/layout/cycle4#2"/>
    <dgm:cxn modelId="{9D833ED8-D9F3-4D37-B88F-0F2935DBFE39}" type="presParOf" srcId="{599047F0-A997-49FA-91C9-2CD5E8E7B301}" destId="{C8C1D8E1-CC6A-4421-80FB-BAFA3AE8EAD6}" srcOrd="2" destOrd="0" presId="urn:microsoft.com/office/officeart/2005/8/layout/cycle4#2"/>
    <dgm:cxn modelId="{13A62E7E-294F-4096-98C0-57ABFB29C35B}" type="presParOf" srcId="{599047F0-A997-49FA-91C9-2CD5E8E7B301}" destId="{D58504AB-5146-4324-A21C-0BFBDE9885E3}" srcOrd="3" destOrd="0" presId="urn:microsoft.com/office/officeart/2005/8/layout/cycle4#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5DA6A5-77D8-4412-A33B-1C5E250AFAF3}" type="doc">
      <dgm:prSet loTypeId="urn:microsoft.com/office/officeart/2005/8/layout/cycle4#3" loCatId="cycle" qsTypeId="urn:microsoft.com/office/officeart/2005/8/quickstyle/simple1" qsCatId="simple" csTypeId="urn:microsoft.com/office/officeart/2005/8/colors/accent0_3" csCatId="mainScheme" phldr="1"/>
      <dgm:spPr/>
      <dgm:t>
        <a:bodyPr/>
        <a:lstStyle/>
        <a:p>
          <a:endParaRPr lang="en-US"/>
        </a:p>
      </dgm:t>
    </dgm:pt>
    <dgm:pt modelId="{771C524E-786E-4ED7-86B0-A7827753B555}">
      <dgm:prSet phldrT="[Text]" custT="1"/>
      <dgm:spPr/>
      <dgm:t>
        <a:bodyPr/>
        <a:lstStyle/>
        <a:p>
          <a:r>
            <a:rPr lang="en-US" sz="1800" b="1" dirty="0" smtClean="0"/>
            <a:t>Act</a:t>
          </a:r>
          <a:endParaRPr lang="en-US" sz="1800" b="1" dirty="0"/>
        </a:p>
      </dgm:t>
      <dgm:extLst>
        <a:ext uri="{E40237B7-FDA0-4F09-8148-C483321AD2D9}">
          <dgm14:cNvPr xmlns:dgm14="http://schemas.microsoft.com/office/drawing/2010/diagram" xmlns="" id="0" name="" descr="PDSA diagram"/>
        </a:ext>
      </dgm:extLst>
    </dgm:pt>
    <dgm:pt modelId="{7E6D88CE-28E6-4670-87E7-F51DE5C3135E}" type="parTrans" cxnId="{F38F89C0-2DB2-470D-8371-6C85D5DB9260}">
      <dgm:prSet/>
      <dgm:spPr/>
      <dgm:t>
        <a:bodyPr/>
        <a:lstStyle/>
        <a:p>
          <a:endParaRPr lang="en-US"/>
        </a:p>
      </dgm:t>
    </dgm:pt>
    <dgm:pt modelId="{09293F58-360D-4D92-821D-EE108E6828D6}" type="sibTrans" cxnId="{F38F89C0-2DB2-470D-8371-6C85D5DB9260}">
      <dgm:prSet/>
      <dgm:spPr/>
      <dgm:t>
        <a:bodyPr/>
        <a:lstStyle/>
        <a:p>
          <a:endParaRPr lang="en-US"/>
        </a:p>
      </dgm:t>
    </dgm:pt>
    <dgm:pt modelId="{A0F6A590-58B6-4CA8-ADCF-74E86156EAC4}">
      <dgm:prSet phldrT="[Text]" custT="1"/>
      <dgm:spPr/>
      <dgm:t>
        <a:bodyPr/>
        <a:lstStyle/>
        <a:p>
          <a:r>
            <a:rPr lang="en-US" sz="1800" b="1" dirty="0" smtClean="0"/>
            <a:t>Plan</a:t>
          </a:r>
          <a:endParaRPr lang="en-US" sz="1800" b="1" dirty="0"/>
        </a:p>
      </dgm:t>
    </dgm:pt>
    <dgm:pt modelId="{F4FF3816-4B09-423E-9B4A-1EB7EACCF525}" type="parTrans" cxnId="{9CE2E332-6E3E-430F-8DAA-B8D154FA8A2C}">
      <dgm:prSet/>
      <dgm:spPr/>
      <dgm:t>
        <a:bodyPr/>
        <a:lstStyle/>
        <a:p>
          <a:endParaRPr lang="en-US"/>
        </a:p>
      </dgm:t>
    </dgm:pt>
    <dgm:pt modelId="{94D6F003-7106-451D-BB4E-F3EFA99F9C1F}" type="sibTrans" cxnId="{9CE2E332-6E3E-430F-8DAA-B8D154FA8A2C}">
      <dgm:prSet/>
      <dgm:spPr/>
      <dgm:t>
        <a:bodyPr/>
        <a:lstStyle/>
        <a:p>
          <a:endParaRPr lang="en-US"/>
        </a:p>
      </dgm:t>
    </dgm:pt>
    <dgm:pt modelId="{AE57DBC3-DB08-433D-94B3-E047D9CA038B}">
      <dgm:prSet phldrT="[Text]" custT="1"/>
      <dgm:spPr/>
      <dgm:t>
        <a:bodyPr/>
        <a:lstStyle/>
        <a:p>
          <a:r>
            <a:rPr lang="en-US" sz="1800" b="1" u="sng" dirty="0" smtClean="0">
              <a:solidFill>
                <a:schemeClr val="tx2"/>
              </a:solidFill>
            </a:rPr>
            <a:t>Do</a:t>
          </a:r>
          <a:endParaRPr lang="en-US" sz="1800" b="1" u="sng" dirty="0">
            <a:solidFill>
              <a:schemeClr val="tx2"/>
            </a:solidFill>
          </a:endParaRPr>
        </a:p>
      </dgm:t>
    </dgm:pt>
    <dgm:pt modelId="{0E8EFD74-348E-496D-9A2F-CC16B6383691}" type="parTrans" cxnId="{214A3D9E-40AC-49D2-85C1-5EAFAF3EBDBE}">
      <dgm:prSet/>
      <dgm:spPr/>
      <dgm:t>
        <a:bodyPr/>
        <a:lstStyle/>
        <a:p>
          <a:endParaRPr lang="en-US"/>
        </a:p>
      </dgm:t>
    </dgm:pt>
    <dgm:pt modelId="{01A8D2FE-73EC-4C39-AA84-4A22E6518B1B}" type="sibTrans" cxnId="{214A3D9E-40AC-49D2-85C1-5EAFAF3EBDBE}">
      <dgm:prSet/>
      <dgm:spPr/>
      <dgm:t>
        <a:bodyPr/>
        <a:lstStyle/>
        <a:p>
          <a:endParaRPr lang="en-US"/>
        </a:p>
      </dgm:t>
    </dgm:pt>
    <dgm:pt modelId="{DE78B6B0-D097-4BB7-BB5B-14BDB00B5077}">
      <dgm:prSet custT="1"/>
      <dgm:spPr/>
      <dgm:t>
        <a:bodyPr/>
        <a:lstStyle/>
        <a:p>
          <a:r>
            <a:rPr lang="en-US" sz="1800" b="1" dirty="0" smtClean="0"/>
            <a:t>Study</a:t>
          </a:r>
          <a:endParaRPr lang="en-US" sz="1800" b="1" dirty="0"/>
        </a:p>
      </dgm:t>
    </dgm:pt>
    <dgm:pt modelId="{8C599EC1-CC5C-4D9A-90C1-E06CEF7AD970}" type="parTrans" cxnId="{AF3FB6C0-3F11-4E7C-884F-49CA014487FE}">
      <dgm:prSet/>
      <dgm:spPr/>
      <dgm:t>
        <a:bodyPr/>
        <a:lstStyle/>
        <a:p>
          <a:endParaRPr lang="en-US"/>
        </a:p>
      </dgm:t>
    </dgm:pt>
    <dgm:pt modelId="{32861966-5408-43A2-85F0-7E81B7C1E619}" type="sibTrans" cxnId="{AF3FB6C0-3F11-4E7C-884F-49CA014487FE}">
      <dgm:prSet/>
      <dgm:spPr/>
      <dgm:t>
        <a:bodyPr/>
        <a:lstStyle/>
        <a:p>
          <a:endParaRPr lang="en-US"/>
        </a:p>
      </dgm:t>
    </dgm:pt>
    <dgm:pt modelId="{599047F0-A997-49FA-91C9-2CD5E8E7B301}" type="pres">
      <dgm:prSet presAssocID="{B85DA6A5-77D8-4412-A33B-1C5E250AFAF3}" presName="cycleMatrixDiagram" presStyleCnt="0">
        <dgm:presLayoutVars>
          <dgm:chMax val="1"/>
          <dgm:dir/>
          <dgm:animLvl val="lvl"/>
          <dgm:resizeHandles val="exact"/>
        </dgm:presLayoutVars>
      </dgm:prSet>
      <dgm:spPr/>
      <dgm:t>
        <a:bodyPr/>
        <a:lstStyle/>
        <a:p>
          <a:endParaRPr lang="en-US"/>
        </a:p>
      </dgm:t>
    </dgm:pt>
    <dgm:pt modelId="{DC493CEE-9616-49A1-BD24-9124FD8790CE}" type="pres">
      <dgm:prSet presAssocID="{B85DA6A5-77D8-4412-A33B-1C5E250AFAF3}" presName="children" presStyleCnt="0"/>
      <dgm:spPr/>
    </dgm:pt>
    <dgm:pt modelId="{7F0787ED-4E91-4CE3-A7BE-5FA4EBE2112F}" type="pres">
      <dgm:prSet presAssocID="{B85DA6A5-77D8-4412-A33B-1C5E250AFAF3}" presName="childPlaceholder" presStyleCnt="0"/>
      <dgm:spPr/>
    </dgm:pt>
    <dgm:pt modelId="{9098767F-C27F-47C4-AF33-1624547CBBA7}" type="pres">
      <dgm:prSet presAssocID="{B85DA6A5-77D8-4412-A33B-1C5E250AFAF3}" presName="circle" presStyleCnt="0"/>
      <dgm:spPr/>
    </dgm:pt>
    <dgm:pt modelId="{9F342630-B22F-4BA2-AE2E-DD70114D0D36}" type="pres">
      <dgm:prSet presAssocID="{B85DA6A5-77D8-4412-A33B-1C5E250AFAF3}" presName="quadrant1" presStyleLbl="node1" presStyleIdx="0" presStyleCnt="4">
        <dgm:presLayoutVars>
          <dgm:chMax val="1"/>
          <dgm:bulletEnabled val="1"/>
        </dgm:presLayoutVars>
      </dgm:prSet>
      <dgm:spPr/>
      <dgm:t>
        <a:bodyPr/>
        <a:lstStyle/>
        <a:p>
          <a:endParaRPr lang="en-US"/>
        </a:p>
      </dgm:t>
    </dgm:pt>
    <dgm:pt modelId="{70139AF1-5BB7-4D1E-9FC5-184EB2E03F69}" type="pres">
      <dgm:prSet presAssocID="{B85DA6A5-77D8-4412-A33B-1C5E250AFAF3}" presName="quadrant2" presStyleLbl="node1" presStyleIdx="1" presStyleCnt="4">
        <dgm:presLayoutVars>
          <dgm:chMax val="1"/>
          <dgm:bulletEnabled val="1"/>
        </dgm:presLayoutVars>
      </dgm:prSet>
      <dgm:spPr/>
      <dgm:t>
        <a:bodyPr/>
        <a:lstStyle/>
        <a:p>
          <a:endParaRPr lang="en-US"/>
        </a:p>
      </dgm:t>
    </dgm:pt>
    <dgm:pt modelId="{A8802B6A-F6C4-48F8-924B-F1B4A2E5FC4E}" type="pres">
      <dgm:prSet presAssocID="{B85DA6A5-77D8-4412-A33B-1C5E250AFAF3}" presName="quadrant3" presStyleLbl="node1" presStyleIdx="2" presStyleCnt="4" custLinFactNeighborX="10874" custLinFactNeighborY="10590">
        <dgm:presLayoutVars>
          <dgm:chMax val="1"/>
          <dgm:bulletEnabled val="1"/>
        </dgm:presLayoutVars>
      </dgm:prSet>
      <dgm:spPr/>
      <dgm:t>
        <a:bodyPr/>
        <a:lstStyle/>
        <a:p>
          <a:endParaRPr lang="en-US"/>
        </a:p>
      </dgm:t>
    </dgm:pt>
    <dgm:pt modelId="{4646983E-7BE8-4BA5-818F-869059EF3542}" type="pres">
      <dgm:prSet presAssocID="{B85DA6A5-77D8-4412-A33B-1C5E250AFAF3}" presName="quadrant4" presStyleLbl="node1" presStyleIdx="3" presStyleCnt="4" custLinFactNeighborX="570">
        <dgm:presLayoutVars>
          <dgm:chMax val="1"/>
          <dgm:bulletEnabled val="1"/>
        </dgm:presLayoutVars>
      </dgm:prSet>
      <dgm:spPr/>
      <dgm:t>
        <a:bodyPr/>
        <a:lstStyle/>
        <a:p>
          <a:endParaRPr lang="en-US"/>
        </a:p>
      </dgm:t>
    </dgm:pt>
    <dgm:pt modelId="{B0895F19-FE8B-4A65-9A8A-E06B144BC823}" type="pres">
      <dgm:prSet presAssocID="{B85DA6A5-77D8-4412-A33B-1C5E250AFAF3}" presName="quadrantPlaceholder" presStyleCnt="0"/>
      <dgm:spPr/>
    </dgm:pt>
    <dgm:pt modelId="{C8C1D8E1-CC6A-4421-80FB-BAFA3AE8EAD6}" type="pres">
      <dgm:prSet presAssocID="{B85DA6A5-77D8-4412-A33B-1C5E250AFAF3}" presName="center1" presStyleLbl="fgShp" presStyleIdx="0" presStyleCnt="2"/>
      <dgm:spPr/>
    </dgm:pt>
    <dgm:pt modelId="{D58504AB-5146-4324-A21C-0BFBDE9885E3}" type="pres">
      <dgm:prSet presAssocID="{B85DA6A5-77D8-4412-A33B-1C5E250AFAF3}" presName="center2" presStyleLbl="fgShp" presStyleIdx="1" presStyleCnt="2"/>
      <dgm:spPr/>
    </dgm:pt>
  </dgm:ptLst>
  <dgm:cxnLst>
    <dgm:cxn modelId="{0D4158CD-47FF-4DAC-A5A2-8CA923ADE62B}" type="presOf" srcId="{DE78B6B0-D097-4BB7-BB5B-14BDB00B5077}" destId="{4646983E-7BE8-4BA5-818F-869059EF3542}" srcOrd="0" destOrd="0" presId="urn:microsoft.com/office/officeart/2005/8/layout/cycle4#3"/>
    <dgm:cxn modelId="{AF3FB6C0-3F11-4E7C-884F-49CA014487FE}" srcId="{B85DA6A5-77D8-4412-A33B-1C5E250AFAF3}" destId="{DE78B6B0-D097-4BB7-BB5B-14BDB00B5077}" srcOrd="3" destOrd="0" parTransId="{8C599EC1-CC5C-4D9A-90C1-E06CEF7AD970}" sibTransId="{32861966-5408-43A2-85F0-7E81B7C1E619}"/>
    <dgm:cxn modelId="{9CE2E332-6E3E-430F-8DAA-B8D154FA8A2C}" srcId="{B85DA6A5-77D8-4412-A33B-1C5E250AFAF3}" destId="{A0F6A590-58B6-4CA8-ADCF-74E86156EAC4}" srcOrd="1" destOrd="0" parTransId="{F4FF3816-4B09-423E-9B4A-1EB7EACCF525}" sibTransId="{94D6F003-7106-451D-BB4E-F3EFA99F9C1F}"/>
    <dgm:cxn modelId="{F2C847F8-8B0A-4CF9-A735-30916B6C8FD8}" type="presOf" srcId="{AE57DBC3-DB08-433D-94B3-E047D9CA038B}" destId="{A8802B6A-F6C4-48F8-924B-F1B4A2E5FC4E}" srcOrd="0" destOrd="0" presId="urn:microsoft.com/office/officeart/2005/8/layout/cycle4#3"/>
    <dgm:cxn modelId="{F38F89C0-2DB2-470D-8371-6C85D5DB9260}" srcId="{B85DA6A5-77D8-4412-A33B-1C5E250AFAF3}" destId="{771C524E-786E-4ED7-86B0-A7827753B555}" srcOrd="0" destOrd="0" parTransId="{7E6D88CE-28E6-4670-87E7-F51DE5C3135E}" sibTransId="{09293F58-360D-4D92-821D-EE108E6828D6}"/>
    <dgm:cxn modelId="{214A3D9E-40AC-49D2-85C1-5EAFAF3EBDBE}" srcId="{B85DA6A5-77D8-4412-A33B-1C5E250AFAF3}" destId="{AE57DBC3-DB08-433D-94B3-E047D9CA038B}" srcOrd="2" destOrd="0" parTransId="{0E8EFD74-348E-496D-9A2F-CC16B6383691}" sibTransId="{01A8D2FE-73EC-4C39-AA84-4A22E6518B1B}"/>
    <dgm:cxn modelId="{25F12265-F857-4D3A-B50E-030378080B1E}" type="presOf" srcId="{771C524E-786E-4ED7-86B0-A7827753B555}" destId="{9F342630-B22F-4BA2-AE2E-DD70114D0D36}" srcOrd="0" destOrd="0" presId="urn:microsoft.com/office/officeart/2005/8/layout/cycle4#3"/>
    <dgm:cxn modelId="{1DF0FF4E-6561-406E-8194-2C72C2FC6701}" type="presOf" srcId="{B85DA6A5-77D8-4412-A33B-1C5E250AFAF3}" destId="{599047F0-A997-49FA-91C9-2CD5E8E7B301}" srcOrd="0" destOrd="0" presId="urn:microsoft.com/office/officeart/2005/8/layout/cycle4#3"/>
    <dgm:cxn modelId="{2E39B135-A303-4A2D-8AE6-0E7BD72F07B7}" type="presOf" srcId="{A0F6A590-58B6-4CA8-ADCF-74E86156EAC4}" destId="{70139AF1-5BB7-4D1E-9FC5-184EB2E03F69}" srcOrd="0" destOrd="0" presId="urn:microsoft.com/office/officeart/2005/8/layout/cycle4#3"/>
    <dgm:cxn modelId="{B2F176C1-F3E9-4D0D-BE0F-B3CB1C64E88B}" type="presParOf" srcId="{599047F0-A997-49FA-91C9-2CD5E8E7B301}" destId="{DC493CEE-9616-49A1-BD24-9124FD8790CE}" srcOrd="0" destOrd="0" presId="urn:microsoft.com/office/officeart/2005/8/layout/cycle4#3"/>
    <dgm:cxn modelId="{B8593AFE-1A10-49BA-BC1A-702C15E84907}" type="presParOf" srcId="{DC493CEE-9616-49A1-BD24-9124FD8790CE}" destId="{7F0787ED-4E91-4CE3-A7BE-5FA4EBE2112F}" srcOrd="0" destOrd="0" presId="urn:microsoft.com/office/officeart/2005/8/layout/cycle4#3"/>
    <dgm:cxn modelId="{44A6637B-39E0-4E8E-AA66-5FC2D0913DD8}" type="presParOf" srcId="{599047F0-A997-49FA-91C9-2CD5E8E7B301}" destId="{9098767F-C27F-47C4-AF33-1624547CBBA7}" srcOrd="1" destOrd="0" presId="urn:microsoft.com/office/officeart/2005/8/layout/cycle4#3"/>
    <dgm:cxn modelId="{E016FF95-6358-46EC-B22B-5D052E45E2F0}" type="presParOf" srcId="{9098767F-C27F-47C4-AF33-1624547CBBA7}" destId="{9F342630-B22F-4BA2-AE2E-DD70114D0D36}" srcOrd="0" destOrd="0" presId="urn:microsoft.com/office/officeart/2005/8/layout/cycle4#3"/>
    <dgm:cxn modelId="{8BF7ECAC-9A00-4997-BB13-7705961E1821}" type="presParOf" srcId="{9098767F-C27F-47C4-AF33-1624547CBBA7}" destId="{70139AF1-5BB7-4D1E-9FC5-184EB2E03F69}" srcOrd="1" destOrd="0" presId="urn:microsoft.com/office/officeart/2005/8/layout/cycle4#3"/>
    <dgm:cxn modelId="{6143982E-EDE2-482F-B15E-9931B4F74691}" type="presParOf" srcId="{9098767F-C27F-47C4-AF33-1624547CBBA7}" destId="{A8802B6A-F6C4-48F8-924B-F1B4A2E5FC4E}" srcOrd="2" destOrd="0" presId="urn:microsoft.com/office/officeart/2005/8/layout/cycle4#3"/>
    <dgm:cxn modelId="{877A5125-24EC-4E3E-A6DE-E6CC8C051959}" type="presParOf" srcId="{9098767F-C27F-47C4-AF33-1624547CBBA7}" destId="{4646983E-7BE8-4BA5-818F-869059EF3542}" srcOrd="3" destOrd="0" presId="urn:microsoft.com/office/officeart/2005/8/layout/cycle4#3"/>
    <dgm:cxn modelId="{88E16E1B-01EF-4C55-B7FB-8369AB76E212}" type="presParOf" srcId="{9098767F-C27F-47C4-AF33-1624547CBBA7}" destId="{B0895F19-FE8B-4A65-9A8A-E06B144BC823}" srcOrd="4" destOrd="0" presId="urn:microsoft.com/office/officeart/2005/8/layout/cycle4#3"/>
    <dgm:cxn modelId="{46794E4F-2FC8-4955-8CDD-E8F42732A034}" type="presParOf" srcId="{599047F0-A997-49FA-91C9-2CD5E8E7B301}" destId="{C8C1D8E1-CC6A-4421-80FB-BAFA3AE8EAD6}" srcOrd="2" destOrd="0" presId="urn:microsoft.com/office/officeart/2005/8/layout/cycle4#3"/>
    <dgm:cxn modelId="{F6866B7D-CC16-4392-9C54-AD7B2D977236}" type="presParOf" srcId="{599047F0-A997-49FA-91C9-2CD5E8E7B301}" destId="{D58504AB-5146-4324-A21C-0BFBDE9885E3}" srcOrd="3" destOrd="0" presId="urn:microsoft.com/office/officeart/2005/8/layout/cycle4#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85DA6A5-77D8-4412-A33B-1C5E250AFAF3}" type="doc">
      <dgm:prSet loTypeId="urn:microsoft.com/office/officeart/2005/8/layout/cycle4#4" loCatId="cycle" qsTypeId="urn:microsoft.com/office/officeart/2005/8/quickstyle/simple1" qsCatId="simple" csTypeId="urn:microsoft.com/office/officeart/2005/8/colors/accent0_3" csCatId="mainScheme" phldr="1"/>
      <dgm:spPr/>
      <dgm:t>
        <a:bodyPr/>
        <a:lstStyle/>
        <a:p>
          <a:endParaRPr lang="en-US"/>
        </a:p>
      </dgm:t>
    </dgm:pt>
    <dgm:pt modelId="{771C524E-786E-4ED7-86B0-A7827753B555}">
      <dgm:prSet phldrT="[Text]" custT="1"/>
      <dgm:spPr/>
      <dgm:t>
        <a:bodyPr/>
        <a:lstStyle/>
        <a:p>
          <a:r>
            <a:rPr lang="en-US" sz="1800" b="1" dirty="0" smtClean="0"/>
            <a:t>Act</a:t>
          </a:r>
          <a:endParaRPr lang="en-US" sz="1800" b="1" dirty="0"/>
        </a:p>
      </dgm:t>
      <dgm:extLst>
        <a:ext uri="{E40237B7-FDA0-4F09-8148-C483321AD2D9}">
          <dgm14:cNvPr xmlns:dgm14="http://schemas.microsoft.com/office/drawing/2010/diagram" xmlns="" id="0" name="" descr="PDSA diagram"/>
        </a:ext>
      </dgm:extLst>
    </dgm:pt>
    <dgm:pt modelId="{7E6D88CE-28E6-4670-87E7-F51DE5C3135E}" type="parTrans" cxnId="{F38F89C0-2DB2-470D-8371-6C85D5DB9260}">
      <dgm:prSet/>
      <dgm:spPr/>
      <dgm:t>
        <a:bodyPr/>
        <a:lstStyle/>
        <a:p>
          <a:endParaRPr lang="en-US"/>
        </a:p>
      </dgm:t>
    </dgm:pt>
    <dgm:pt modelId="{09293F58-360D-4D92-821D-EE108E6828D6}" type="sibTrans" cxnId="{F38F89C0-2DB2-470D-8371-6C85D5DB9260}">
      <dgm:prSet/>
      <dgm:spPr/>
      <dgm:t>
        <a:bodyPr/>
        <a:lstStyle/>
        <a:p>
          <a:endParaRPr lang="en-US"/>
        </a:p>
      </dgm:t>
    </dgm:pt>
    <dgm:pt modelId="{A0F6A590-58B6-4CA8-ADCF-74E86156EAC4}">
      <dgm:prSet phldrT="[Text]" custT="1"/>
      <dgm:spPr/>
      <dgm:t>
        <a:bodyPr/>
        <a:lstStyle/>
        <a:p>
          <a:r>
            <a:rPr lang="en-US" sz="1800" b="1" dirty="0" smtClean="0"/>
            <a:t>Plan</a:t>
          </a:r>
          <a:endParaRPr lang="en-US" sz="1800" b="1" dirty="0"/>
        </a:p>
      </dgm:t>
    </dgm:pt>
    <dgm:pt modelId="{F4FF3816-4B09-423E-9B4A-1EB7EACCF525}" type="parTrans" cxnId="{9CE2E332-6E3E-430F-8DAA-B8D154FA8A2C}">
      <dgm:prSet/>
      <dgm:spPr/>
      <dgm:t>
        <a:bodyPr/>
        <a:lstStyle/>
        <a:p>
          <a:endParaRPr lang="en-US"/>
        </a:p>
      </dgm:t>
    </dgm:pt>
    <dgm:pt modelId="{94D6F003-7106-451D-BB4E-F3EFA99F9C1F}" type="sibTrans" cxnId="{9CE2E332-6E3E-430F-8DAA-B8D154FA8A2C}">
      <dgm:prSet/>
      <dgm:spPr/>
      <dgm:t>
        <a:bodyPr/>
        <a:lstStyle/>
        <a:p>
          <a:endParaRPr lang="en-US"/>
        </a:p>
      </dgm:t>
    </dgm:pt>
    <dgm:pt modelId="{AE57DBC3-DB08-433D-94B3-E047D9CA038B}">
      <dgm:prSet phldrT="[Text]" custT="1"/>
      <dgm:spPr/>
      <dgm:t>
        <a:bodyPr/>
        <a:lstStyle/>
        <a:p>
          <a:r>
            <a:rPr lang="en-US" sz="1800" b="1" dirty="0" smtClean="0"/>
            <a:t>Do</a:t>
          </a:r>
          <a:endParaRPr lang="en-US" sz="1800" b="1" dirty="0"/>
        </a:p>
      </dgm:t>
    </dgm:pt>
    <dgm:pt modelId="{0E8EFD74-348E-496D-9A2F-CC16B6383691}" type="parTrans" cxnId="{214A3D9E-40AC-49D2-85C1-5EAFAF3EBDBE}">
      <dgm:prSet/>
      <dgm:spPr/>
      <dgm:t>
        <a:bodyPr/>
        <a:lstStyle/>
        <a:p>
          <a:endParaRPr lang="en-US"/>
        </a:p>
      </dgm:t>
    </dgm:pt>
    <dgm:pt modelId="{01A8D2FE-73EC-4C39-AA84-4A22E6518B1B}" type="sibTrans" cxnId="{214A3D9E-40AC-49D2-85C1-5EAFAF3EBDBE}">
      <dgm:prSet/>
      <dgm:spPr/>
      <dgm:t>
        <a:bodyPr/>
        <a:lstStyle/>
        <a:p>
          <a:endParaRPr lang="en-US"/>
        </a:p>
      </dgm:t>
    </dgm:pt>
    <dgm:pt modelId="{DE78B6B0-D097-4BB7-BB5B-14BDB00B5077}">
      <dgm:prSet custT="1"/>
      <dgm:spPr/>
      <dgm:t>
        <a:bodyPr/>
        <a:lstStyle/>
        <a:p>
          <a:r>
            <a:rPr lang="en-US" sz="1800" b="1" u="sng" dirty="0" smtClean="0">
              <a:solidFill>
                <a:schemeClr val="tx2"/>
              </a:solidFill>
            </a:rPr>
            <a:t>Study</a:t>
          </a:r>
          <a:endParaRPr lang="en-US" sz="1800" b="1" u="sng" dirty="0">
            <a:solidFill>
              <a:schemeClr val="tx2"/>
            </a:solidFill>
          </a:endParaRPr>
        </a:p>
      </dgm:t>
    </dgm:pt>
    <dgm:pt modelId="{8C599EC1-CC5C-4D9A-90C1-E06CEF7AD970}" type="parTrans" cxnId="{AF3FB6C0-3F11-4E7C-884F-49CA014487FE}">
      <dgm:prSet/>
      <dgm:spPr/>
      <dgm:t>
        <a:bodyPr/>
        <a:lstStyle/>
        <a:p>
          <a:endParaRPr lang="en-US"/>
        </a:p>
      </dgm:t>
    </dgm:pt>
    <dgm:pt modelId="{32861966-5408-43A2-85F0-7E81B7C1E619}" type="sibTrans" cxnId="{AF3FB6C0-3F11-4E7C-884F-49CA014487FE}">
      <dgm:prSet/>
      <dgm:spPr/>
      <dgm:t>
        <a:bodyPr/>
        <a:lstStyle/>
        <a:p>
          <a:endParaRPr lang="en-US"/>
        </a:p>
      </dgm:t>
    </dgm:pt>
    <dgm:pt modelId="{599047F0-A997-49FA-91C9-2CD5E8E7B301}" type="pres">
      <dgm:prSet presAssocID="{B85DA6A5-77D8-4412-A33B-1C5E250AFAF3}" presName="cycleMatrixDiagram" presStyleCnt="0">
        <dgm:presLayoutVars>
          <dgm:chMax val="1"/>
          <dgm:dir/>
          <dgm:animLvl val="lvl"/>
          <dgm:resizeHandles val="exact"/>
        </dgm:presLayoutVars>
      </dgm:prSet>
      <dgm:spPr/>
      <dgm:t>
        <a:bodyPr/>
        <a:lstStyle/>
        <a:p>
          <a:endParaRPr lang="en-US"/>
        </a:p>
      </dgm:t>
    </dgm:pt>
    <dgm:pt modelId="{DC493CEE-9616-49A1-BD24-9124FD8790CE}" type="pres">
      <dgm:prSet presAssocID="{B85DA6A5-77D8-4412-A33B-1C5E250AFAF3}" presName="children" presStyleCnt="0"/>
      <dgm:spPr/>
    </dgm:pt>
    <dgm:pt modelId="{7F0787ED-4E91-4CE3-A7BE-5FA4EBE2112F}" type="pres">
      <dgm:prSet presAssocID="{B85DA6A5-77D8-4412-A33B-1C5E250AFAF3}" presName="childPlaceholder" presStyleCnt="0"/>
      <dgm:spPr/>
    </dgm:pt>
    <dgm:pt modelId="{9098767F-C27F-47C4-AF33-1624547CBBA7}" type="pres">
      <dgm:prSet presAssocID="{B85DA6A5-77D8-4412-A33B-1C5E250AFAF3}" presName="circle" presStyleCnt="0"/>
      <dgm:spPr/>
    </dgm:pt>
    <dgm:pt modelId="{9F342630-B22F-4BA2-AE2E-DD70114D0D36}" type="pres">
      <dgm:prSet presAssocID="{B85DA6A5-77D8-4412-A33B-1C5E250AFAF3}" presName="quadrant1" presStyleLbl="node1" presStyleIdx="0" presStyleCnt="4">
        <dgm:presLayoutVars>
          <dgm:chMax val="1"/>
          <dgm:bulletEnabled val="1"/>
        </dgm:presLayoutVars>
      </dgm:prSet>
      <dgm:spPr/>
      <dgm:t>
        <a:bodyPr/>
        <a:lstStyle/>
        <a:p>
          <a:endParaRPr lang="en-US"/>
        </a:p>
      </dgm:t>
    </dgm:pt>
    <dgm:pt modelId="{70139AF1-5BB7-4D1E-9FC5-184EB2E03F69}" type="pres">
      <dgm:prSet presAssocID="{B85DA6A5-77D8-4412-A33B-1C5E250AFAF3}" presName="quadrant2" presStyleLbl="node1" presStyleIdx="1" presStyleCnt="4">
        <dgm:presLayoutVars>
          <dgm:chMax val="1"/>
          <dgm:bulletEnabled val="1"/>
        </dgm:presLayoutVars>
      </dgm:prSet>
      <dgm:spPr/>
      <dgm:t>
        <a:bodyPr/>
        <a:lstStyle/>
        <a:p>
          <a:endParaRPr lang="en-US"/>
        </a:p>
      </dgm:t>
    </dgm:pt>
    <dgm:pt modelId="{A8802B6A-F6C4-48F8-924B-F1B4A2E5FC4E}" type="pres">
      <dgm:prSet presAssocID="{B85DA6A5-77D8-4412-A33B-1C5E250AFAF3}" presName="quadrant3" presStyleLbl="node1" presStyleIdx="2" presStyleCnt="4">
        <dgm:presLayoutVars>
          <dgm:chMax val="1"/>
          <dgm:bulletEnabled val="1"/>
        </dgm:presLayoutVars>
      </dgm:prSet>
      <dgm:spPr/>
      <dgm:t>
        <a:bodyPr/>
        <a:lstStyle/>
        <a:p>
          <a:endParaRPr lang="en-US"/>
        </a:p>
      </dgm:t>
    </dgm:pt>
    <dgm:pt modelId="{4646983E-7BE8-4BA5-818F-869059EF3542}" type="pres">
      <dgm:prSet presAssocID="{B85DA6A5-77D8-4412-A33B-1C5E250AFAF3}" presName="quadrant4" presStyleLbl="node1" presStyleIdx="3" presStyleCnt="4" custLinFactNeighborX="-9533" custLinFactNeighborY="10590">
        <dgm:presLayoutVars>
          <dgm:chMax val="1"/>
          <dgm:bulletEnabled val="1"/>
        </dgm:presLayoutVars>
      </dgm:prSet>
      <dgm:spPr/>
      <dgm:t>
        <a:bodyPr/>
        <a:lstStyle/>
        <a:p>
          <a:endParaRPr lang="en-US"/>
        </a:p>
      </dgm:t>
    </dgm:pt>
    <dgm:pt modelId="{B0895F19-FE8B-4A65-9A8A-E06B144BC823}" type="pres">
      <dgm:prSet presAssocID="{B85DA6A5-77D8-4412-A33B-1C5E250AFAF3}" presName="quadrantPlaceholder" presStyleCnt="0"/>
      <dgm:spPr/>
    </dgm:pt>
    <dgm:pt modelId="{C8C1D8E1-CC6A-4421-80FB-BAFA3AE8EAD6}" type="pres">
      <dgm:prSet presAssocID="{B85DA6A5-77D8-4412-A33B-1C5E250AFAF3}" presName="center1" presStyleLbl="fgShp" presStyleIdx="0" presStyleCnt="2"/>
      <dgm:spPr/>
    </dgm:pt>
    <dgm:pt modelId="{D58504AB-5146-4324-A21C-0BFBDE9885E3}" type="pres">
      <dgm:prSet presAssocID="{B85DA6A5-77D8-4412-A33B-1C5E250AFAF3}" presName="center2" presStyleLbl="fgShp" presStyleIdx="1" presStyleCnt="2"/>
      <dgm:spPr/>
    </dgm:pt>
  </dgm:ptLst>
  <dgm:cxnLst>
    <dgm:cxn modelId="{AF3FB6C0-3F11-4E7C-884F-49CA014487FE}" srcId="{B85DA6A5-77D8-4412-A33B-1C5E250AFAF3}" destId="{DE78B6B0-D097-4BB7-BB5B-14BDB00B5077}" srcOrd="3" destOrd="0" parTransId="{8C599EC1-CC5C-4D9A-90C1-E06CEF7AD970}" sibTransId="{32861966-5408-43A2-85F0-7E81B7C1E619}"/>
    <dgm:cxn modelId="{F0111C06-9952-4F75-97BC-7ECB80805CE8}" type="presOf" srcId="{DE78B6B0-D097-4BB7-BB5B-14BDB00B5077}" destId="{4646983E-7BE8-4BA5-818F-869059EF3542}" srcOrd="0" destOrd="0" presId="urn:microsoft.com/office/officeart/2005/8/layout/cycle4#4"/>
    <dgm:cxn modelId="{9CE2E332-6E3E-430F-8DAA-B8D154FA8A2C}" srcId="{B85DA6A5-77D8-4412-A33B-1C5E250AFAF3}" destId="{A0F6A590-58B6-4CA8-ADCF-74E86156EAC4}" srcOrd="1" destOrd="0" parTransId="{F4FF3816-4B09-423E-9B4A-1EB7EACCF525}" sibTransId="{94D6F003-7106-451D-BB4E-F3EFA99F9C1F}"/>
    <dgm:cxn modelId="{F38F89C0-2DB2-470D-8371-6C85D5DB9260}" srcId="{B85DA6A5-77D8-4412-A33B-1C5E250AFAF3}" destId="{771C524E-786E-4ED7-86B0-A7827753B555}" srcOrd="0" destOrd="0" parTransId="{7E6D88CE-28E6-4670-87E7-F51DE5C3135E}" sibTransId="{09293F58-360D-4D92-821D-EE108E6828D6}"/>
    <dgm:cxn modelId="{77AC9CBC-E3F4-4930-A420-31A14DA9709C}" type="presOf" srcId="{B85DA6A5-77D8-4412-A33B-1C5E250AFAF3}" destId="{599047F0-A997-49FA-91C9-2CD5E8E7B301}" srcOrd="0" destOrd="0" presId="urn:microsoft.com/office/officeart/2005/8/layout/cycle4#4"/>
    <dgm:cxn modelId="{A7239C21-DB49-4264-9D48-72664B2773EA}" type="presOf" srcId="{AE57DBC3-DB08-433D-94B3-E047D9CA038B}" destId="{A8802B6A-F6C4-48F8-924B-F1B4A2E5FC4E}" srcOrd="0" destOrd="0" presId="urn:microsoft.com/office/officeart/2005/8/layout/cycle4#4"/>
    <dgm:cxn modelId="{214A3D9E-40AC-49D2-85C1-5EAFAF3EBDBE}" srcId="{B85DA6A5-77D8-4412-A33B-1C5E250AFAF3}" destId="{AE57DBC3-DB08-433D-94B3-E047D9CA038B}" srcOrd="2" destOrd="0" parTransId="{0E8EFD74-348E-496D-9A2F-CC16B6383691}" sibTransId="{01A8D2FE-73EC-4C39-AA84-4A22E6518B1B}"/>
    <dgm:cxn modelId="{E8502B0D-FF51-4C18-8F55-7F8A535605AD}" type="presOf" srcId="{A0F6A590-58B6-4CA8-ADCF-74E86156EAC4}" destId="{70139AF1-5BB7-4D1E-9FC5-184EB2E03F69}" srcOrd="0" destOrd="0" presId="urn:microsoft.com/office/officeart/2005/8/layout/cycle4#4"/>
    <dgm:cxn modelId="{CFC3E2EA-3B87-47F7-8936-52BC0A497723}" type="presOf" srcId="{771C524E-786E-4ED7-86B0-A7827753B555}" destId="{9F342630-B22F-4BA2-AE2E-DD70114D0D36}" srcOrd="0" destOrd="0" presId="urn:microsoft.com/office/officeart/2005/8/layout/cycle4#4"/>
    <dgm:cxn modelId="{F3EE253A-8319-4D56-AE1F-2CB0C220536A}" type="presParOf" srcId="{599047F0-A997-49FA-91C9-2CD5E8E7B301}" destId="{DC493CEE-9616-49A1-BD24-9124FD8790CE}" srcOrd="0" destOrd="0" presId="urn:microsoft.com/office/officeart/2005/8/layout/cycle4#4"/>
    <dgm:cxn modelId="{A409DB30-3DBF-4B35-9B2F-5B4C43194158}" type="presParOf" srcId="{DC493CEE-9616-49A1-BD24-9124FD8790CE}" destId="{7F0787ED-4E91-4CE3-A7BE-5FA4EBE2112F}" srcOrd="0" destOrd="0" presId="urn:microsoft.com/office/officeart/2005/8/layout/cycle4#4"/>
    <dgm:cxn modelId="{1A9044A6-3C6A-416D-A517-2AC4D2CA3F41}" type="presParOf" srcId="{599047F0-A997-49FA-91C9-2CD5E8E7B301}" destId="{9098767F-C27F-47C4-AF33-1624547CBBA7}" srcOrd="1" destOrd="0" presId="urn:microsoft.com/office/officeart/2005/8/layout/cycle4#4"/>
    <dgm:cxn modelId="{3B54CB80-718F-4F1A-BF6E-B6AB40CDB017}" type="presParOf" srcId="{9098767F-C27F-47C4-AF33-1624547CBBA7}" destId="{9F342630-B22F-4BA2-AE2E-DD70114D0D36}" srcOrd="0" destOrd="0" presId="urn:microsoft.com/office/officeart/2005/8/layout/cycle4#4"/>
    <dgm:cxn modelId="{E58DB0B9-84F5-4D0D-A732-CEDD85CBD14A}" type="presParOf" srcId="{9098767F-C27F-47C4-AF33-1624547CBBA7}" destId="{70139AF1-5BB7-4D1E-9FC5-184EB2E03F69}" srcOrd="1" destOrd="0" presId="urn:microsoft.com/office/officeart/2005/8/layout/cycle4#4"/>
    <dgm:cxn modelId="{CD0F7352-2EED-4916-8658-64ADB27E27A1}" type="presParOf" srcId="{9098767F-C27F-47C4-AF33-1624547CBBA7}" destId="{A8802B6A-F6C4-48F8-924B-F1B4A2E5FC4E}" srcOrd="2" destOrd="0" presId="urn:microsoft.com/office/officeart/2005/8/layout/cycle4#4"/>
    <dgm:cxn modelId="{EEC8E7AB-97C0-48CD-BD36-EC441B8FA80C}" type="presParOf" srcId="{9098767F-C27F-47C4-AF33-1624547CBBA7}" destId="{4646983E-7BE8-4BA5-818F-869059EF3542}" srcOrd="3" destOrd="0" presId="urn:microsoft.com/office/officeart/2005/8/layout/cycle4#4"/>
    <dgm:cxn modelId="{5B1866CE-B684-45C5-B140-B52918A93148}" type="presParOf" srcId="{9098767F-C27F-47C4-AF33-1624547CBBA7}" destId="{B0895F19-FE8B-4A65-9A8A-E06B144BC823}" srcOrd="4" destOrd="0" presId="urn:microsoft.com/office/officeart/2005/8/layout/cycle4#4"/>
    <dgm:cxn modelId="{18C943FE-1C83-4324-BC1F-13F7251E3D3C}" type="presParOf" srcId="{599047F0-A997-49FA-91C9-2CD5E8E7B301}" destId="{C8C1D8E1-CC6A-4421-80FB-BAFA3AE8EAD6}" srcOrd="2" destOrd="0" presId="urn:microsoft.com/office/officeart/2005/8/layout/cycle4#4"/>
    <dgm:cxn modelId="{F2385837-5079-4312-A510-FD8BED015A34}" type="presParOf" srcId="{599047F0-A997-49FA-91C9-2CD5E8E7B301}" destId="{D58504AB-5146-4324-A21C-0BFBDE9885E3}" srcOrd="3" destOrd="0" presId="urn:microsoft.com/office/officeart/2005/8/layout/cycle4#4"/>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5DA6A5-77D8-4412-A33B-1C5E250AFAF3}" type="doc">
      <dgm:prSet loTypeId="urn:microsoft.com/office/officeart/2005/8/layout/cycle4#5" loCatId="cycle" qsTypeId="urn:microsoft.com/office/officeart/2005/8/quickstyle/simple1" qsCatId="simple" csTypeId="urn:microsoft.com/office/officeart/2005/8/colors/accent0_3" csCatId="mainScheme" phldr="1"/>
      <dgm:spPr/>
      <dgm:t>
        <a:bodyPr/>
        <a:lstStyle/>
        <a:p>
          <a:endParaRPr lang="en-US"/>
        </a:p>
      </dgm:t>
    </dgm:pt>
    <dgm:pt modelId="{771C524E-786E-4ED7-86B0-A7827753B555}">
      <dgm:prSet phldrT="[Text]" custT="1"/>
      <dgm:spPr/>
      <dgm:t>
        <a:bodyPr/>
        <a:lstStyle/>
        <a:p>
          <a:r>
            <a:rPr lang="en-US" sz="1800" b="1" u="sng" dirty="0" smtClean="0">
              <a:solidFill>
                <a:schemeClr val="tx2"/>
              </a:solidFill>
            </a:rPr>
            <a:t>Act</a:t>
          </a:r>
          <a:endParaRPr lang="en-US" sz="1800" b="1" u="sng" dirty="0">
            <a:solidFill>
              <a:schemeClr val="tx2"/>
            </a:solidFill>
          </a:endParaRPr>
        </a:p>
      </dgm:t>
      <dgm:extLst>
        <a:ext uri="{E40237B7-FDA0-4F09-8148-C483321AD2D9}">
          <dgm14:cNvPr xmlns:dgm14="http://schemas.microsoft.com/office/drawing/2010/diagram" xmlns="" id="0" name="" descr="PDSA diagram"/>
        </a:ext>
      </dgm:extLst>
    </dgm:pt>
    <dgm:pt modelId="{7E6D88CE-28E6-4670-87E7-F51DE5C3135E}" type="parTrans" cxnId="{F38F89C0-2DB2-470D-8371-6C85D5DB9260}">
      <dgm:prSet/>
      <dgm:spPr/>
      <dgm:t>
        <a:bodyPr/>
        <a:lstStyle/>
        <a:p>
          <a:endParaRPr lang="en-US"/>
        </a:p>
      </dgm:t>
    </dgm:pt>
    <dgm:pt modelId="{09293F58-360D-4D92-821D-EE108E6828D6}" type="sibTrans" cxnId="{F38F89C0-2DB2-470D-8371-6C85D5DB9260}">
      <dgm:prSet/>
      <dgm:spPr/>
      <dgm:t>
        <a:bodyPr/>
        <a:lstStyle/>
        <a:p>
          <a:endParaRPr lang="en-US"/>
        </a:p>
      </dgm:t>
    </dgm:pt>
    <dgm:pt modelId="{A0F6A590-58B6-4CA8-ADCF-74E86156EAC4}">
      <dgm:prSet phldrT="[Text]" custT="1"/>
      <dgm:spPr/>
      <dgm:t>
        <a:bodyPr/>
        <a:lstStyle/>
        <a:p>
          <a:r>
            <a:rPr lang="en-US" sz="1800" b="1" dirty="0" smtClean="0"/>
            <a:t>Plan</a:t>
          </a:r>
          <a:endParaRPr lang="en-US" sz="1800" b="1" dirty="0"/>
        </a:p>
      </dgm:t>
    </dgm:pt>
    <dgm:pt modelId="{F4FF3816-4B09-423E-9B4A-1EB7EACCF525}" type="parTrans" cxnId="{9CE2E332-6E3E-430F-8DAA-B8D154FA8A2C}">
      <dgm:prSet/>
      <dgm:spPr/>
      <dgm:t>
        <a:bodyPr/>
        <a:lstStyle/>
        <a:p>
          <a:endParaRPr lang="en-US"/>
        </a:p>
      </dgm:t>
    </dgm:pt>
    <dgm:pt modelId="{94D6F003-7106-451D-BB4E-F3EFA99F9C1F}" type="sibTrans" cxnId="{9CE2E332-6E3E-430F-8DAA-B8D154FA8A2C}">
      <dgm:prSet/>
      <dgm:spPr/>
      <dgm:t>
        <a:bodyPr/>
        <a:lstStyle/>
        <a:p>
          <a:endParaRPr lang="en-US"/>
        </a:p>
      </dgm:t>
    </dgm:pt>
    <dgm:pt modelId="{AE57DBC3-DB08-433D-94B3-E047D9CA038B}">
      <dgm:prSet phldrT="[Text]" custT="1"/>
      <dgm:spPr/>
      <dgm:t>
        <a:bodyPr/>
        <a:lstStyle/>
        <a:p>
          <a:r>
            <a:rPr lang="en-US" sz="1800" b="1" dirty="0" smtClean="0"/>
            <a:t>Do</a:t>
          </a:r>
          <a:endParaRPr lang="en-US" sz="1800" b="1" dirty="0"/>
        </a:p>
      </dgm:t>
    </dgm:pt>
    <dgm:pt modelId="{0E8EFD74-348E-496D-9A2F-CC16B6383691}" type="parTrans" cxnId="{214A3D9E-40AC-49D2-85C1-5EAFAF3EBDBE}">
      <dgm:prSet/>
      <dgm:spPr/>
      <dgm:t>
        <a:bodyPr/>
        <a:lstStyle/>
        <a:p>
          <a:endParaRPr lang="en-US"/>
        </a:p>
      </dgm:t>
    </dgm:pt>
    <dgm:pt modelId="{01A8D2FE-73EC-4C39-AA84-4A22E6518B1B}" type="sibTrans" cxnId="{214A3D9E-40AC-49D2-85C1-5EAFAF3EBDBE}">
      <dgm:prSet/>
      <dgm:spPr/>
      <dgm:t>
        <a:bodyPr/>
        <a:lstStyle/>
        <a:p>
          <a:endParaRPr lang="en-US"/>
        </a:p>
      </dgm:t>
    </dgm:pt>
    <dgm:pt modelId="{DE78B6B0-D097-4BB7-BB5B-14BDB00B5077}">
      <dgm:prSet custT="1"/>
      <dgm:spPr/>
      <dgm:t>
        <a:bodyPr/>
        <a:lstStyle/>
        <a:p>
          <a:r>
            <a:rPr lang="en-US" sz="1800" b="1" dirty="0" smtClean="0"/>
            <a:t>Study</a:t>
          </a:r>
          <a:endParaRPr lang="en-US" sz="1800" b="1" dirty="0"/>
        </a:p>
      </dgm:t>
    </dgm:pt>
    <dgm:pt modelId="{8C599EC1-CC5C-4D9A-90C1-E06CEF7AD970}" type="parTrans" cxnId="{AF3FB6C0-3F11-4E7C-884F-49CA014487FE}">
      <dgm:prSet/>
      <dgm:spPr/>
      <dgm:t>
        <a:bodyPr/>
        <a:lstStyle/>
        <a:p>
          <a:endParaRPr lang="en-US"/>
        </a:p>
      </dgm:t>
    </dgm:pt>
    <dgm:pt modelId="{32861966-5408-43A2-85F0-7E81B7C1E619}" type="sibTrans" cxnId="{AF3FB6C0-3F11-4E7C-884F-49CA014487FE}">
      <dgm:prSet/>
      <dgm:spPr/>
      <dgm:t>
        <a:bodyPr/>
        <a:lstStyle/>
        <a:p>
          <a:endParaRPr lang="en-US"/>
        </a:p>
      </dgm:t>
    </dgm:pt>
    <dgm:pt modelId="{599047F0-A997-49FA-91C9-2CD5E8E7B301}" type="pres">
      <dgm:prSet presAssocID="{B85DA6A5-77D8-4412-A33B-1C5E250AFAF3}" presName="cycleMatrixDiagram" presStyleCnt="0">
        <dgm:presLayoutVars>
          <dgm:chMax val="1"/>
          <dgm:dir/>
          <dgm:animLvl val="lvl"/>
          <dgm:resizeHandles val="exact"/>
        </dgm:presLayoutVars>
      </dgm:prSet>
      <dgm:spPr/>
      <dgm:t>
        <a:bodyPr/>
        <a:lstStyle/>
        <a:p>
          <a:endParaRPr lang="en-US"/>
        </a:p>
      </dgm:t>
    </dgm:pt>
    <dgm:pt modelId="{DC493CEE-9616-49A1-BD24-9124FD8790CE}" type="pres">
      <dgm:prSet presAssocID="{B85DA6A5-77D8-4412-A33B-1C5E250AFAF3}" presName="children" presStyleCnt="0"/>
      <dgm:spPr/>
    </dgm:pt>
    <dgm:pt modelId="{7F0787ED-4E91-4CE3-A7BE-5FA4EBE2112F}" type="pres">
      <dgm:prSet presAssocID="{B85DA6A5-77D8-4412-A33B-1C5E250AFAF3}" presName="childPlaceholder" presStyleCnt="0"/>
      <dgm:spPr/>
    </dgm:pt>
    <dgm:pt modelId="{9098767F-C27F-47C4-AF33-1624547CBBA7}" type="pres">
      <dgm:prSet presAssocID="{B85DA6A5-77D8-4412-A33B-1C5E250AFAF3}" presName="circle" presStyleCnt="0"/>
      <dgm:spPr/>
    </dgm:pt>
    <dgm:pt modelId="{9F342630-B22F-4BA2-AE2E-DD70114D0D36}" type="pres">
      <dgm:prSet presAssocID="{B85DA6A5-77D8-4412-A33B-1C5E250AFAF3}" presName="quadrant1" presStyleLbl="node1" presStyleIdx="0" presStyleCnt="4" custLinFactNeighborX="-9533" custLinFactNeighborY="-11801">
        <dgm:presLayoutVars>
          <dgm:chMax val="1"/>
          <dgm:bulletEnabled val="1"/>
        </dgm:presLayoutVars>
      </dgm:prSet>
      <dgm:spPr/>
      <dgm:t>
        <a:bodyPr/>
        <a:lstStyle/>
        <a:p>
          <a:endParaRPr lang="en-US"/>
        </a:p>
      </dgm:t>
    </dgm:pt>
    <dgm:pt modelId="{70139AF1-5BB7-4D1E-9FC5-184EB2E03F69}" type="pres">
      <dgm:prSet presAssocID="{B85DA6A5-77D8-4412-A33B-1C5E250AFAF3}" presName="quadrant2" presStyleLbl="node1" presStyleIdx="1" presStyleCnt="4">
        <dgm:presLayoutVars>
          <dgm:chMax val="1"/>
          <dgm:bulletEnabled val="1"/>
        </dgm:presLayoutVars>
      </dgm:prSet>
      <dgm:spPr/>
      <dgm:t>
        <a:bodyPr/>
        <a:lstStyle/>
        <a:p>
          <a:endParaRPr lang="en-US"/>
        </a:p>
      </dgm:t>
    </dgm:pt>
    <dgm:pt modelId="{A8802B6A-F6C4-48F8-924B-F1B4A2E5FC4E}" type="pres">
      <dgm:prSet presAssocID="{B85DA6A5-77D8-4412-A33B-1C5E250AFAF3}" presName="quadrant3" presStyleLbl="node1" presStyleIdx="2" presStyleCnt="4">
        <dgm:presLayoutVars>
          <dgm:chMax val="1"/>
          <dgm:bulletEnabled val="1"/>
        </dgm:presLayoutVars>
      </dgm:prSet>
      <dgm:spPr/>
      <dgm:t>
        <a:bodyPr/>
        <a:lstStyle/>
        <a:p>
          <a:endParaRPr lang="en-US"/>
        </a:p>
      </dgm:t>
    </dgm:pt>
    <dgm:pt modelId="{4646983E-7BE8-4BA5-818F-869059EF3542}" type="pres">
      <dgm:prSet presAssocID="{B85DA6A5-77D8-4412-A33B-1C5E250AFAF3}" presName="quadrant4" presStyleLbl="node1" presStyleIdx="3" presStyleCnt="4">
        <dgm:presLayoutVars>
          <dgm:chMax val="1"/>
          <dgm:bulletEnabled val="1"/>
        </dgm:presLayoutVars>
      </dgm:prSet>
      <dgm:spPr/>
      <dgm:t>
        <a:bodyPr/>
        <a:lstStyle/>
        <a:p>
          <a:endParaRPr lang="en-US"/>
        </a:p>
      </dgm:t>
    </dgm:pt>
    <dgm:pt modelId="{B0895F19-FE8B-4A65-9A8A-E06B144BC823}" type="pres">
      <dgm:prSet presAssocID="{B85DA6A5-77D8-4412-A33B-1C5E250AFAF3}" presName="quadrantPlaceholder" presStyleCnt="0"/>
      <dgm:spPr/>
    </dgm:pt>
    <dgm:pt modelId="{C8C1D8E1-CC6A-4421-80FB-BAFA3AE8EAD6}" type="pres">
      <dgm:prSet presAssocID="{B85DA6A5-77D8-4412-A33B-1C5E250AFAF3}" presName="center1" presStyleLbl="fgShp" presStyleIdx="0" presStyleCnt="2"/>
      <dgm:spPr/>
    </dgm:pt>
    <dgm:pt modelId="{D58504AB-5146-4324-A21C-0BFBDE9885E3}" type="pres">
      <dgm:prSet presAssocID="{B85DA6A5-77D8-4412-A33B-1C5E250AFAF3}" presName="center2" presStyleLbl="fgShp" presStyleIdx="1" presStyleCnt="2"/>
      <dgm:spPr/>
    </dgm:pt>
  </dgm:ptLst>
  <dgm:cxnLst>
    <dgm:cxn modelId="{1C89094F-35AF-4816-A764-C62044E5CE7B}" type="presOf" srcId="{A0F6A590-58B6-4CA8-ADCF-74E86156EAC4}" destId="{70139AF1-5BB7-4D1E-9FC5-184EB2E03F69}" srcOrd="0" destOrd="0" presId="urn:microsoft.com/office/officeart/2005/8/layout/cycle4#5"/>
    <dgm:cxn modelId="{AF3FB6C0-3F11-4E7C-884F-49CA014487FE}" srcId="{B85DA6A5-77D8-4412-A33B-1C5E250AFAF3}" destId="{DE78B6B0-D097-4BB7-BB5B-14BDB00B5077}" srcOrd="3" destOrd="0" parTransId="{8C599EC1-CC5C-4D9A-90C1-E06CEF7AD970}" sibTransId="{32861966-5408-43A2-85F0-7E81B7C1E619}"/>
    <dgm:cxn modelId="{9959BF70-C5C4-4526-BFEA-9EB69C29D25B}" type="presOf" srcId="{771C524E-786E-4ED7-86B0-A7827753B555}" destId="{9F342630-B22F-4BA2-AE2E-DD70114D0D36}" srcOrd="0" destOrd="0" presId="urn:microsoft.com/office/officeart/2005/8/layout/cycle4#5"/>
    <dgm:cxn modelId="{9CE2E332-6E3E-430F-8DAA-B8D154FA8A2C}" srcId="{B85DA6A5-77D8-4412-A33B-1C5E250AFAF3}" destId="{A0F6A590-58B6-4CA8-ADCF-74E86156EAC4}" srcOrd="1" destOrd="0" parTransId="{F4FF3816-4B09-423E-9B4A-1EB7EACCF525}" sibTransId="{94D6F003-7106-451D-BB4E-F3EFA99F9C1F}"/>
    <dgm:cxn modelId="{F38F89C0-2DB2-470D-8371-6C85D5DB9260}" srcId="{B85DA6A5-77D8-4412-A33B-1C5E250AFAF3}" destId="{771C524E-786E-4ED7-86B0-A7827753B555}" srcOrd="0" destOrd="0" parTransId="{7E6D88CE-28E6-4670-87E7-F51DE5C3135E}" sibTransId="{09293F58-360D-4D92-821D-EE108E6828D6}"/>
    <dgm:cxn modelId="{214A3D9E-40AC-49D2-85C1-5EAFAF3EBDBE}" srcId="{B85DA6A5-77D8-4412-A33B-1C5E250AFAF3}" destId="{AE57DBC3-DB08-433D-94B3-E047D9CA038B}" srcOrd="2" destOrd="0" parTransId="{0E8EFD74-348E-496D-9A2F-CC16B6383691}" sibTransId="{01A8D2FE-73EC-4C39-AA84-4A22E6518B1B}"/>
    <dgm:cxn modelId="{B5910D54-885A-4DBC-B701-34693CF4F3C7}" type="presOf" srcId="{AE57DBC3-DB08-433D-94B3-E047D9CA038B}" destId="{A8802B6A-F6C4-48F8-924B-F1B4A2E5FC4E}" srcOrd="0" destOrd="0" presId="urn:microsoft.com/office/officeart/2005/8/layout/cycle4#5"/>
    <dgm:cxn modelId="{C3A8B64C-6CEC-48D1-809E-7B98E44CE5EF}" type="presOf" srcId="{DE78B6B0-D097-4BB7-BB5B-14BDB00B5077}" destId="{4646983E-7BE8-4BA5-818F-869059EF3542}" srcOrd="0" destOrd="0" presId="urn:microsoft.com/office/officeart/2005/8/layout/cycle4#5"/>
    <dgm:cxn modelId="{D5ADD1CA-F14F-4E92-AD6A-8EA765828922}" type="presOf" srcId="{B85DA6A5-77D8-4412-A33B-1C5E250AFAF3}" destId="{599047F0-A997-49FA-91C9-2CD5E8E7B301}" srcOrd="0" destOrd="0" presId="urn:microsoft.com/office/officeart/2005/8/layout/cycle4#5"/>
    <dgm:cxn modelId="{218D3B20-1B69-4D19-ABD5-C2A9F9214399}" type="presParOf" srcId="{599047F0-A997-49FA-91C9-2CD5E8E7B301}" destId="{DC493CEE-9616-49A1-BD24-9124FD8790CE}" srcOrd="0" destOrd="0" presId="urn:microsoft.com/office/officeart/2005/8/layout/cycle4#5"/>
    <dgm:cxn modelId="{16687675-A790-48B9-873A-E5715B58CD90}" type="presParOf" srcId="{DC493CEE-9616-49A1-BD24-9124FD8790CE}" destId="{7F0787ED-4E91-4CE3-A7BE-5FA4EBE2112F}" srcOrd="0" destOrd="0" presId="urn:microsoft.com/office/officeart/2005/8/layout/cycle4#5"/>
    <dgm:cxn modelId="{CE56EF6C-39B9-477B-8267-89E8065922A7}" type="presParOf" srcId="{599047F0-A997-49FA-91C9-2CD5E8E7B301}" destId="{9098767F-C27F-47C4-AF33-1624547CBBA7}" srcOrd="1" destOrd="0" presId="urn:microsoft.com/office/officeart/2005/8/layout/cycle4#5"/>
    <dgm:cxn modelId="{0C867DC4-6309-4055-AFC8-7CB60BEC1009}" type="presParOf" srcId="{9098767F-C27F-47C4-AF33-1624547CBBA7}" destId="{9F342630-B22F-4BA2-AE2E-DD70114D0D36}" srcOrd="0" destOrd="0" presId="urn:microsoft.com/office/officeart/2005/8/layout/cycle4#5"/>
    <dgm:cxn modelId="{3CD22917-4EBA-4310-AF60-F02A1E29BC6B}" type="presParOf" srcId="{9098767F-C27F-47C4-AF33-1624547CBBA7}" destId="{70139AF1-5BB7-4D1E-9FC5-184EB2E03F69}" srcOrd="1" destOrd="0" presId="urn:microsoft.com/office/officeart/2005/8/layout/cycle4#5"/>
    <dgm:cxn modelId="{F73725AB-5D94-4E09-B9BF-D1DD948A13D9}" type="presParOf" srcId="{9098767F-C27F-47C4-AF33-1624547CBBA7}" destId="{A8802B6A-F6C4-48F8-924B-F1B4A2E5FC4E}" srcOrd="2" destOrd="0" presId="urn:microsoft.com/office/officeart/2005/8/layout/cycle4#5"/>
    <dgm:cxn modelId="{EB9014F0-97C0-43C8-8FA9-10C06E89290B}" type="presParOf" srcId="{9098767F-C27F-47C4-AF33-1624547CBBA7}" destId="{4646983E-7BE8-4BA5-818F-869059EF3542}" srcOrd="3" destOrd="0" presId="urn:microsoft.com/office/officeart/2005/8/layout/cycle4#5"/>
    <dgm:cxn modelId="{E54A57E4-4B21-4CC2-8FAE-A9F5C9EC0F20}" type="presParOf" srcId="{9098767F-C27F-47C4-AF33-1624547CBBA7}" destId="{B0895F19-FE8B-4A65-9A8A-E06B144BC823}" srcOrd="4" destOrd="0" presId="urn:microsoft.com/office/officeart/2005/8/layout/cycle4#5"/>
    <dgm:cxn modelId="{33015F33-43C7-4460-9487-0AFF4CC8B4D8}" type="presParOf" srcId="{599047F0-A997-49FA-91C9-2CD5E8E7B301}" destId="{C8C1D8E1-CC6A-4421-80FB-BAFA3AE8EAD6}" srcOrd="2" destOrd="0" presId="urn:microsoft.com/office/officeart/2005/8/layout/cycle4#5"/>
    <dgm:cxn modelId="{CF8DB23C-4F28-4484-80A3-75823CE246A7}" type="presParOf" srcId="{599047F0-A997-49FA-91C9-2CD5E8E7B301}" destId="{D58504AB-5146-4324-A21C-0BFBDE9885E3}" srcOrd="3" destOrd="0" presId="urn:microsoft.com/office/officeart/2005/8/layout/cycle4#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342630-B22F-4BA2-AE2E-DD70114D0D36}">
      <dsp:nvSpPr>
        <dsp:cNvPr id="0" name=""/>
        <dsp:cNvSpPr/>
      </dsp:nvSpPr>
      <dsp:spPr>
        <a:xfrm>
          <a:off x="611869" y="201840"/>
          <a:ext cx="1279900" cy="1279900"/>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Act</a:t>
          </a:r>
          <a:endParaRPr lang="en-US" sz="1800" b="1" kern="1200" dirty="0"/>
        </a:p>
      </dsp:txBody>
      <dsp:txXfrm>
        <a:off x="611869" y="201840"/>
        <a:ext cx="1279900" cy="1279900"/>
      </dsp:txXfrm>
    </dsp:sp>
    <dsp:sp modelId="{70139AF1-5BB7-4D1E-9FC5-184EB2E03F69}">
      <dsp:nvSpPr>
        <dsp:cNvPr id="0" name=""/>
        <dsp:cNvSpPr/>
      </dsp:nvSpPr>
      <dsp:spPr>
        <a:xfrm rot="5400000">
          <a:off x="1950887" y="201840"/>
          <a:ext cx="1279900" cy="1279900"/>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Plan</a:t>
          </a:r>
          <a:endParaRPr lang="en-US" sz="1800" b="1" kern="1200" dirty="0"/>
        </a:p>
      </dsp:txBody>
      <dsp:txXfrm rot="5400000">
        <a:off x="1950887" y="201840"/>
        <a:ext cx="1279900" cy="1279900"/>
      </dsp:txXfrm>
    </dsp:sp>
    <dsp:sp modelId="{A8802B6A-F6C4-48F8-924B-F1B4A2E5FC4E}">
      <dsp:nvSpPr>
        <dsp:cNvPr id="0" name=""/>
        <dsp:cNvSpPr/>
      </dsp:nvSpPr>
      <dsp:spPr>
        <a:xfrm rot="10800000">
          <a:off x="1950887" y="1540858"/>
          <a:ext cx="1279900" cy="1279900"/>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Do</a:t>
          </a:r>
          <a:endParaRPr lang="en-US" sz="1800" b="1" kern="1200" dirty="0"/>
        </a:p>
      </dsp:txBody>
      <dsp:txXfrm rot="10800000">
        <a:off x="1950887" y="1540858"/>
        <a:ext cx="1279900" cy="1279900"/>
      </dsp:txXfrm>
    </dsp:sp>
    <dsp:sp modelId="{4646983E-7BE8-4BA5-818F-869059EF3542}">
      <dsp:nvSpPr>
        <dsp:cNvPr id="0" name=""/>
        <dsp:cNvSpPr/>
      </dsp:nvSpPr>
      <dsp:spPr>
        <a:xfrm rot="16200000">
          <a:off x="611869" y="1540858"/>
          <a:ext cx="1279900" cy="1279900"/>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Study</a:t>
          </a:r>
          <a:endParaRPr lang="en-US" sz="1800" b="1" kern="1200" dirty="0"/>
        </a:p>
      </dsp:txBody>
      <dsp:txXfrm rot="16200000">
        <a:off x="611869" y="1540858"/>
        <a:ext cx="1279900" cy="1279900"/>
      </dsp:txXfrm>
    </dsp:sp>
    <dsp:sp modelId="{C8C1D8E1-CC6A-4421-80FB-BAFA3AE8EAD6}">
      <dsp:nvSpPr>
        <dsp:cNvPr id="0" name=""/>
        <dsp:cNvSpPr/>
      </dsp:nvSpPr>
      <dsp:spPr>
        <a:xfrm>
          <a:off x="1700376" y="1245269"/>
          <a:ext cx="441905" cy="384265"/>
        </a:xfrm>
        <a:prstGeom prst="circularArrow">
          <a:avLst/>
        </a:prstGeom>
        <a:solidFill>
          <a:schemeClr val="dk2">
            <a:tint val="60000"/>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8504AB-5146-4324-A21C-0BFBDE9885E3}">
      <dsp:nvSpPr>
        <dsp:cNvPr id="0" name=""/>
        <dsp:cNvSpPr/>
      </dsp:nvSpPr>
      <dsp:spPr>
        <a:xfrm rot="10800000">
          <a:off x="1700376" y="1393064"/>
          <a:ext cx="441905" cy="384265"/>
        </a:xfrm>
        <a:prstGeom prst="circularArrow">
          <a:avLst/>
        </a:prstGeom>
        <a:solidFill>
          <a:schemeClr val="dk2">
            <a:tint val="60000"/>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342630-B22F-4BA2-AE2E-DD70114D0D36}">
      <dsp:nvSpPr>
        <dsp:cNvPr id="0" name=""/>
        <dsp:cNvSpPr/>
      </dsp:nvSpPr>
      <dsp:spPr>
        <a:xfrm>
          <a:off x="611869" y="201840"/>
          <a:ext cx="1279900" cy="1279900"/>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Act</a:t>
          </a:r>
          <a:endParaRPr lang="en-US" sz="1800" b="1" kern="1200" dirty="0"/>
        </a:p>
      </dsp:txBody>
      <dsp:txXfrm>
        <a:off x="611869" y="201840"/>
        <a:ext cx="1279900" cy="1279900"/>
      </dsp:txXfrm>
    </dsp:sp>
    <dsp:sp modelId="{70139AF1-5BB7-4D1E-9FC5-184EB2E03F69}">
      <dsp:nvSpPr>
        <dsp:cNvPr id="0" name=""/>
        <dsp:cNvSpPr/>
      </dsp:nvSpPr>
      <dsp:spPr>
        <a:xfrm rot="5400000">
          <a:off x="2133606" y="0"/>
          <a:ext cx="1279900" cy="1279900"/>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u="sng" kern="1200" dirty="0" smtClean="0">
              <a:solidFill>
                <a:schemeClr val="tx2"/>
              </a:solidFill>
            </a:rPr>
            <a:t>Plan</a:t>
          </a:r>
          <a:endParaRPr lang="en-US" sz="1800" b="1" u="sng" kern="1200" dirty="0">
            <a:solidFill>
              <a:schemeClr val="tx2"/>
            </a:solidFill>
          </a:endParaRPr>
        </a:p>
      </dsp:txBody>
      <dsp:txXfrm rot="5400000">
        <a:off x="2133606" y="0"/>
        <a:ext cx="1279900" cy="1279900"/>
      </dsp:txXfrm>
    </dsp:sp>
    <dsp:sp modelId="{A8802B6A-F6C4-48F8-924B-F1B4A2E5FC4E}">
      <dsp:nvSpPr>
        <dsp:cNvPr id="0" name=""/>
        <dsp:cNvSpPr/>
      </dsp:nvSpPr>
      <dsp:spPr>
        <a:xfrm rot="10800000">
          <a:off x="1950887" y="1540858"/>
          <a:ext cx="1279900" cy="1279900"/>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Do</a:t>
          </a:r>
          <a:endParaRPr lang="en-US" sz="1800" b="1" kern="1200" dirty="0"/>
        </a:p>
      </dsp:txBody>
      <dsp:txXfrm rot="10800000">
        <a:off x="1950887" y="1540858"/>
        <a:ext cx="1279900" cy="1279900"/>
      </dsp:txXfrm>
    </dsp:sp>
    <dsp:sp modelId="{4646983E-7BE8-4BA5-818F-869059EF3542}">
      <dsp:nvSpPr>
        <dsp:cNvPr id="0" name=""/>
        <dsp:cNvSpPr/>
      </dsp:nvSpPr>
      <dsp:spPr>
        <a:xfrm rot="16200000">
          <a:off x="611869" y="1540858"/>
          <a:ext cx="1279900" cy="1279900"/>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Study</a:t>
          </a:r>
          <a:endParaRPr lang="en-US" sz="1800" b="1" kern="1200" dirty="0"/>
        </a:p>
      </dsp:txBody>
      <dsp:txXfrm rot="16200000">
        <a:off x="611869" y="1540858"/>
        <a:ext cx="1279900" cy="1279900"/>
      </dsp:txXfrm>
    </dsp:sp>
    <dsp:sp modelId="{C8C1D8E1-CC6A-4421-80FB-BAFA3AE8EAD6}">
      <dsp:nvSpPr>
        <dsp:cNvPr id="0" name=""/>
        <dsp:cNvSpPr/>
      </dsp:nvSpPr>
      <dsp:spPr>
        <a:xfrm>
          <a:off x="1700376" y="1245269"/>
          <a:ext cx="441905" cy="384265"/>
        </a:xfrm>
        <a:prstGeom prst="circularArrow">
          <a:avLst/>
        </a:prstGeom>
        <a:solidFill>
          <a:schemeClr val="dk2">
            <a:tint val="60000"/>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8504AB-5146-4324-A21C-0BFBDE9885E3}">
      <dsp:nvSpPr>
        <dsp:cNvPr id="0" name=""/>
        <dsp:cNvSpPr/>
      </dsp:nvSpPr>
      <dsp:spPr>
        <a:xfrm rot="10800000">
          <a:off x="1700376" y="1393064"/>
          <a:ext cx="441905" cy="384265"/>
        </a:xfrm>
        <a:prstGeom prst="circularArrow">
          <a:avLst/>
        </a:prstGeom>
        <a:solidFill>
          <a:schemeClr val="dk2">
            <a:tint val="60000"/>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342630-B22F-4BA2-AE2E-DD70114D0D36}">
      <dsp:nvSpPr>
        <dsp:cNvPr id="0" name=""/>
        <dsp:cNvSpPr/>
      </dsp:nvSpPr>
      <dsp:spPr>
        <a:xfrm>
          <a:off x="630936" y="313435"/>
          <a:ext cx="1319784" cy="1319784"/>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Act</a:t>
          </a:r>
          <a:endParaRPr lang="en-US" sz="1800" b="1" kern="1200" dirty="0"/>
        </a:p>
      </dsp:txBody>
      <dsp:txXfrm>
        <a:off x="630936" y="313435"/>
        <a:ext cx="1319784" cy="1319784"/>
      </dsp:txXfrm>
    </dsp:sp>
    <dsp:sp modelId="{70139AF1-5BB7-4D1E-9FC5-184EB2E03F69}">
      <dsp:nvSpPr>
        <dsp:cNvPr id="0" name=""/>
        <dsp:cNvSpPr/>
      </dsp:nvSpPr>
      <dsp:spPr>
        <a:xfrm rot="5400000">
          <a:off x="2011680" y="313435"/>
          <a:ext cx="1319784" cy="1319784"/>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Plan</a:t>
          </a:r>
          <a:endParaRPr lang="en-US" sz="1800" b="1" kern="1200" dirty="0"/>
        </a:p>
      </dsp:txBody>
      <dsp:txXfrm rot="5400000">
        <a:off x="2011680" y="313435"/>
        <a:ext cx="1319784" cy="1319784"/>
      </dsp:txXfrm>
    </dsp:sp>
    <dsp:sp modelId="{A8802B6A-F6C4-48F8-924B-F1B4A2E5FC4E}">
      <dsp:nvSpPr>
        <dsp:cNvPr id="0" name=""/>
        <dsp:cNvSpPr/>
      </dsp:nvSpPr>
      <dsp:spPr>
        <a:xfrm rot="10800000">
          <a:off x="2155193" y="1833945"/>
          <a:ext cx="1319784" cy="1319784"/>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u="sng" kern="1200" dirty="0" smtClean="0">
              <a:solidFill>
                <a:schemeClr val="tx2"/>
              </a:solidFill>
            </a:rPr>
            <a:t>Do</a:t>
          </a:r>
          <a:endParaRPr lang="en-US" sz="1800" b="1" u="sng" kern="1200" dirty="0">
            <a:solidFill>
              <a:schemeClr val="tx2"/>
            </a:solidFill>
          </a:endParaRPr>
        </a:p>
      </dsp:txBody>
      <dsp:txXfrm rot="10800000">
        <a:off x="2155193" y="1833945"/>
        <a:ext cx="1319784" cy="1319784"/>
      </dsp:txXfrm>
    </dsp:sp>
    <dsp:sp modelId="{4646983E-7BE8-4BA5-818F-869059EF3542}">
      <dsp:nvSpPr>
        <dsp:cNvPr id="0" name=""/>
        <dsp:cNvSpPr/>
      </dsp:nvSpPr>
      <dsp:spPr>
        <a:xfrm rot="16200000">
          <a:off x="638458" y="1694180"/>
          <a:ext cx="1319784" cy="1319784"/>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Study</a:t>
          </a:r>
          <a:endParaRPr lang="en-US" sz="1800" b="1" kern="1200" dirty="0"/>
        </a:p>
      </dsp:txBody>
      <dsp:txXfrm rot="16200000">
        <a:off x="638458" y="1694180"/>
        <a:ext cx="1319784" cy="1319784"/>
      </dsp:txXfrm>
    </dsp:sp>
    <dsp:sp modelId="{C8C1D8E1-CC6A-4421-80FB-BAFA3AE8EAD6}">
      <dsp:nvSpPr>
        <dsp:cNvPr id="0" name=""/>
        <dsp:cNvSpPr/>
      </dsp:nvSpPr>
      <dsp:spPr>
        <a:xfrm>
          <a:off x="1753362" y="1389379"/>
          <a:ext cx="455676" cy="396240"/>
        </a:xfrm>
        <a:prstGeom prst="circularArrow">
          <a:avLst/>
        </a:prstGeom>
        <a:solidFill>
          <a:schemeClr val="dk2">
            <a:tint val="60000"/>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8504AB-5146-4324-A21C-0BFBDE9885E3}">
      <dsp:nvSpPr>
        <dsp:cNvPr id="0" name=""/>
        <dsp:cNvSpPr/>
      </dsp:nvSpPr>
      <dsp:spPr>
        <a:xfrm rot="10800000">
          <a:off x="1753362" y="1541779"/>
          <a:ext cx="455676" cy="396240"/>
        </a:xfrm>
        <a:prstGeom prst="circularArrow">
          <a:avLst/>
        </a:prstGeom>
        <a:solidFill>
          <a:schemeClr val="dk2">
            <a:tint val="60000"/>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342630-B22F-4BA2-AE2E-DD70114D0D36}">
      <dsp:nvSpPr>
        <dsp:cNvPr id="0" name=""/>
        <dsp:cNvSpPr/>
      </dsp:nvSpPr>
      <dsp:spPr>
        <a:xfrm>
          <a:off x="643069" y="414469"/>
          <a:ext cx="1345164" cy="1345164"/>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Act</a:t>
          </a:r>
          <a:endParaRPr lang="en-US" sz="1800" b="1" kern="1200" dirty="0"/>
        </a:p>
      </dsp:txBody>
      <dsp:txXfrm>
        <a:off x="643069" y="414469"/>
        <a:ext cx="1345164" cy="1345164"/>
      </dsp:txXfrm>
    </dsp:sp>
    <dsp:sp modelId="{70139AF1-5BB7-4D1E-9FC5-184EB2E03F69}">
      <dsp:nvSpPr>
        <dsp:cNvPr id="0" name=""/>
        <dsp:cNvSpPr/>
      </dsp:nvSpPr>
      <dsp:spPr>
        <a:xfrm rot="5400000">
          <a:off x="2050366" y="414469"/>
          <a:ext cx="1345164" cy="1345164"/>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Plan</a:t>
          </a:r>
          <a:endParaRPr lang="en-US" sz="1800" b="1" kern="1200" dirty="0"/>
        </a:p>
      </dsp:txBody>
      <dsp:txXfrm rot="5400000">
        <a:off x="2050366" y="414469"/>
        <a:ext cx="1345164" cy="1345164"/>
      </dsp:txXfrm>
    </dsp:sp>
    <dsp:sp modelId="{A8802B6A-F6C4-48F8-924B-F1B4A2E5FC4E}">
      <dsp:nvSpPr>
        <dsp:cNvPr id="0" name=""/>
        <dsp:cNvSpPr/>
      </dsp:nvSpPr>
      <dsp:spPr>
        <a:xfrm rot="10800000">
          <a:off x="2050366" y="1821766"/>
          <a:ext cx="1345164" cy="1345164"/>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Do</a:t>
          </a:r>
          <a:endParaRPr lang="en-US" sz="1800" b="1" kern="1200" dirty="0"/>
        </a:p>
      </dsp:txBody>
      <dsp:txXfrm rot="10800000">
        <a:off x="2050366" y="1821766"/>
        <a:ext cx="1345164" cy="1345164"/>
      </dsp:txXfrm>
    </dsp:sp>
    <dsp:sp modelId="{4646983E-7BE8-4BA5-818F-869059EF3542}">
      <dsp:nvSpPr>
        <dsp:cNvPr id="0" name=""/>
        <dsp:cNvSpPr/>
      </dsp:nvSpPr>
      <dsp:spPr>
        <a:xfrm rot="16200000">
          <a:off x="514834" y="1964219"/>
          <a:ext cx="1345164" cy="1345164"/>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u="sng" kern="1200" dirty="0" smtClean="0">
              <a:solidFill>
                <a:schemeClr val="tx2"/>
              </a:solidFill>
            </a:rPr>
            <a:t>Study</a:t>
          </a:r>
          <a:endParaRPr lang="en-US" sz="1800" b="1" u="sng" kern="1200" dirty="0">
            <a:solidFill>
              <a:schemeClr val="tx2"/>
            </a:solidFill>
          </a:endParaRPr>
        </a:p>
      </dsp:txBody>
      <dsp:txXfrm rot="16200000">
        <a:off x="514834" y="1964219"/>
        <a:ext cx="1345164" cy="1345164"/>
      </dsp:txXfrm>
    </dsp:sp>
    <dsp:sp modelId="{C8C1D8E1-CC6A-4421-80FB-BAFA3AE8EAD6}">
      <dsp:nvSpPr>
        <dsp:cNvPr id="0" name=""/>
        <dsp:cNvSpPr/>
      </dsp:nvSpPr>
      <dsp:spPr>
        <a:xfrm>
          <a:off x="1787080" y="1511104"/>
          <a:ext cx="464439" cy="403860"/>
        </a:xfrm>
        <a:prstGeom prst="circularArrow">
          <a:avLst/>
        </a:prstGeom>
        <a:solidFill>
          <a:schemeClr val="dk2">
            <a:tint val="60000"/>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8504AB-5146-4324-A21C-0BFBDE9885E3}">
      <dsp:nvSpPr>
        <dsp:cNvPr id="0" name=""/>
        <dsp:cNvSpPr/>
      </dsp:nvSpPr>
      <dsp:spPr>
        <a:xfrm rot="10800000">
          <a:off x="1787080" y="1666435"/>
          <a:ext cx="464439" cy="403860"/>
        </a:xfrm>
        <a:prstGeom prst="circularArrow">
          <a:avLst/>
        </a:prstGeom>
        <a:solidFill>
          <a:schemeClr val="dk2">
            <a:tint val="60000"/>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342630-B22F-4BA2-AE2E-DD70114D0D36}">
      <dsp:nvSpPr>
        <dsp:cNvPr id="0" name=""/>
        <dsp:cNvSpPr/>
      </dsp:nvSpPr>
      <dsp:spPr>
        <a:xfrm>
          <a:off x="489856" y="50799"/>
          <a:ext cx="1279900" cy="1279900"/>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u="sng" kern="1200" dirty="0" smtClean="0">
              <a:solidFill>
                <a:schemeClr val="tx2"/>
              </a:solidFill>
            </a:rPr>
            <a:t>Act</a:t>
          </a:r>
          <a:endParaRPr lang="en-US" sz="1800" b="1" u="sng" kern="1200" dirty="0">
            <a:solidFill>
              <a:schemeClr val="tx2"/>
            </a:solidFill>
          </a:endParaRPr>
        </a:p>
      </dsp:txBody>
      <dsp:txXfrm>
        <a:off x="489856" y="50799"/>
        <a:ext cx="1279900" cy="1279900"/>
      </dsp:txXfrm>
    </dsp:sp>
    <dsp:sp modelId="{70139AF1-5BB7-4D1E-9FC5-184EB2E03F69}">
      <dsp:nvSpPr>
        <dsp:cNvPr id="0" name=""/>
        <dsp:cNvSpPr/>
      </dsp:nvSpPr>
      <dsp:spPr>
        <a:xfrm rot="5400000">
          <a:off x="1950887" y="201840"/>
          <a:ext cx="1279900" cy="1279900"/>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Plan</a:t>
          </a:r>
          <a:endParaRPr lang="en-US" sz="1800" b="1" kern="1200" dirty="0"/>
        </a:p>
      </dsp:txBody>
      <dsp:txXfrm rot="5400000">
        <a:off x="1950887" y="201840"/>
        <a:ext cx="1279900" cy="1279900"/>
      </dsp:txXfrm>
    </dsp:sp>
    <dsp:sp modelId="{A8802B6A-F6C4-48F8-924B-F1B4A2E5FC4E}">
      <dsp:nvSpPr>
        <dsp:cNvPr id="0" name=""/>
        <dsp:cNvSpPr/>
      </dsp:nvSpPr>
      <dsp:spPr>
        <a:xfrm rot="10800000">
          <a:off x="1950887" y="1540858"/>
          <a:ext cx="1279900" cy="1279900"/>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Do</a:t>
          </a:r>
          <a:endParaRPr lang="en-US" sz="1800" b="1" kern="1200" dirty="0"/>
        </a:p>
      </dsp:txBody>
      <dsp:txXfrm rot="10800000">
        <a:off x="1950887" y="1540858"/>
        <a:ext cx="1279900" cy="1279900"/>
      </dsp:txXfrm>
    </dsp:sp>
    <dsp:sp modelId="{4646983E-7BE8-4BA5-818F-869059EF3542}">
      <dsp:nvSpPr>
        <dsp:cNvPr id="0" name=""/>
        <dsp:cNvSpPr/>
      </dsp:nvSpPr>
      <dsp:spPr>
        <a:xfrm rot="16200000">
          <a:off x="611869" y="1540858"/>
          <a:ext cx="1279900" cy="1279900"/>
        </a:xfrm>
        <a:prstGeom prst="pieWedg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Study</a:t>
          </a:r>
          <a:endParaRPr lang="en-US" sz="1800" b="1" kern="1200" dirty="0"/>
        </a:p>
      </dsp:txBody>
      <dsp:txXfrm rot="16200000">
        <a:off x="611869" y="1540858"/>
        <a:ext cx="1279900" cy="1279900"/>
      </dsp:txXfrm>
    </dsp:sp>
    <dsp:sp modelId="{C8C1D8E1-CC6A-4421-80FB-BAFA3AE8EAD6}">
      <dsp:nvSpPr>
        <dsp:cNvPr id="0" name=""/>
        <dsp:cNvSpPr/>
      </dsp:nvSpPr>
      <dsp:spPr>
        <a:xfrm>
          <a:off x="1700376" y="1245269"/>
          <a:ext cx="441905" cy="384265"/>
        </a:xfrm>
        <a:prstGeom prst="circularArrow">
          <a:avLst/>
        </a:prstGeom>
        <a:solidFill>
          <a:schemeClr val="dk2">
            <a:tint val="60000"/>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8504AB-5146-4324-A21C-0BFBDE9885E3}">
      <dsp:nvSpPr>
        <dsp:cNvPr id="0" name=""/>
        <dsp:cNvSpPr/>
      </dsp:nvSpPr>
      <dsp:spPr>
        <a:xfrm rot="10800000">
          <a:off x="1700376" y="1393064"/>
          <a:ext cx="441905" cy="384265"/>
        </a:xfrm>
        <a:prstGeom prst="circularArrow">
          <a:avLst/>
        </a:prstGeom>
        <a:solidFill>
          <a:schemeClr val="dk2">
            <a:tint val="60000"/>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cycle4#2">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cycle4#3">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4.xml><?xml version="1.0" encoding="utf-8"?>
<dgm:layoutDef xmlns:dgm="http://schemas.openxmlformats.org/drawingml/2006/diagram" xmlns:a="http://schemas.openxmlformats.org/drawingml/2006/main" uniqueId="urn:microsoft.com/office/officeart/2005/8/layout/cycle4#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cycle4#5">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0E3B7B-5E67-45E2-8C28-4FC63354137C}" type="datetimeFigureOut">
              <a:rPr lang="en-US" smtClean="0"/>
              <a:pPr/>
              <a:t>12/27/2011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A9686D-AA5A-4D9A-9511-3417B7807E67}" type="slidenum">
              <a:rPr lang="en-US" smtClean="0"/>
              <a:pPr/>
              <a:t>‹#›</a:t>
            </a:fld>
            <a:endParaRPr lang="en-US" dirty="0"/>
          </a:p>
        </p:txBody>
      </p:sp>
    </p:spTree>
    <p:extLst>
      <p:ext uri="{BB962C8B-B14F-4D97-AF65-F5344CB8AC3E}">
        <p14:creationId xmlns:p14="http://schemas.microsoft.com/office/powerpoint/2010/main" xmlns="" val="243125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D81AD0-85FC-4D5D-81E3-EDE0EA7835A6}" type="slidenum">
              <a:rPr lang="en-US" smtClean="0"/>
              <a:pPr/>
              <a:t>0</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Once it</a:t>
            </a:r>
            <a:r>
              <a:rPr lang="en-US" baseline="0" dirty="0" smtClean="0"/>
              <a:t> is clear what change is needed, you need to PLAN. That is to de</a:t>
            </a:r>
            <a:r>
              <a:rPr lang="en-US" dirty="0" smtClean="0"/>
              <a:t>termine what tasks are needed to assess or</a:t>
            </a:r>
            <a:r>
              <a:rPr lang="en-US" baseline="0" dirty="0" smtClean="0"/>
              <a:t> test the </a:t>
            </a:r>
            <a:r>
              <a:rPr lang="en-US" dirty="0" smtClean="0"/>
              <a:t>change and predict what will happen.</a:t>
            </a:r>
            <a:r>
              <a:rPr lang="en-US" baseline="0" dirty="0" smtClean="0"/>
              <a:t> To facilitate the plan you can answer the key questions like: </a:t>
            </a:r>
            <a:endParaRPr lang="en-US" dirty="0" smtClean="0"/>
          </a:p>
          <a:p>
            <a:pPr marL="171450" indent="-171450">
              <a:buFont typeface="Arial" pitchFamily="34" charset="0"/>
              <a:buChar char="•"/>
            </a:pPr>
            <a:r>
              <a:rPr lang="en-US" dirty="0" smtClean="0"/>
              <a:t>Who will implement the plan?</a:t>
            </a:r>
          </a:p>
          <a:p>
            <a:pPr marL="171450" indent="-171450">
              <a:buFont typeface="Arial" pitchFamily="34" charset="0"/>
              <a:buChar char="•"/>
            </a:pPr>
            <a:r>
              <a:rPr lang="en-US" dirty="0" smtClean="0"/>
              <a:t>What exactly will they do?</a:t>
            </a:r>
          </a:p>
          <a:p>
            <a:pPr marL="171450" indent="-171450">
              <a:buFont typeface="Arial" pitchFamily="34" charset="0"/>
              <a:buChar char="•"/>
            </a:pPr>
            <a:r>
              <a:rPr lang="en-US" dirty="0" smtClean="0"/>
              <a:t>When, where,  and how long will they do it?</a:t>
            </a:r>
          </a:p>
          <a:p>
            <a:pPr marL="171450" indent="-171450">
              <a:buFont typeface="Arial" pitchFamily="34" charset="0"/>
              <a:buChar char="•"/>
            </a:pPr>
            <a:r>
              <a:rPr lang="en-US" dirty="0" smtClean="0"/>
              <a:t>What do you predict will happen and how will you know it happened?</a:t>
            </a:r>
          </a:p>
          <a:p>
            <a:pPr marL="171450" indent="-171450">
              <a:buFont typeface="Arial" pitchFamily="34" charset="0"/>
              <a:buChar char="•"/>
            </a:pPr>
            <a:endParaRPr lang="en-US" dirty="0" smtClean="0"/>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1FA9686D-AA5A-4D9A-9511-3417B7807E67}" type="slidenum">
              <a:rPr lang="en-US" smtClean="0"/>
              <a:pPr/>
              <a:t>10</a:t>
            </a:fld>
            <a:endParaRPr lang="en-US" dirty="0"/>
          </a:p>
        </p:txBody>
      </p:sp>
    </p:spTree>
    <p:extLst>
      <p:ext uri="{BB962C8B-B14F-4D97-AF65-F5344CB8AC3E}">
        <p14:creationId xmlns:p14="http://schemas.microsoft.com/office/powerpoint/2010/main" xmlns="" val="1134057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The</a:t>
            </a:r>
            <a:r>
              <a:rPr lang="en-US" b="0" baseline="0" dirty="0" smtClean="0"/>
              <a:t> next step in the cycle is DO, essentially to execute the plan. </a:t>
            </a:r>
            <a:r>
              <a:rPr lang="en-US" dirty="0" smtClean="0"/>
              <a:t> </a:t>
            </a:r>
          </a:p>
          <a:p>
            <a:pPr lvl="1"/>
            <a:r>
              <a:rPr lang="en-US" dirty="0" smtClean="0"/>
              <a:t>Collect data to measure change.</a:t>
            </a:r>
          </a:p>
          <a:p>
            <a:pPr lvl="1"/>
            <a:r>
              <a:rPr lang="en-US" dirty="0" smtClean="0"/>
              <a:t>Observe what happens.</a:t>
            </a:r>
          </a:p>
          <a:p>
            <a:pPr lvl="2"/>
            <a:r>
              <a:rPr lang="en-US" dirty="0" smtClean="0"/>
              <a:t>How did pharmacists, staff, patients react?</a:t>
            </a:r>
          </a:p>
          <a:p>
            <a:pPr lvl="2"/>
            <a:r>
              <a:rPr lang="en-US" dirty="0" smtClean="0"/>
              <a:t>How did the change fit into pharmacy processes?</a:t>
            </a:r>
          </a:p>
          <a:p>
            <a:pPr lvl="2"/>
            <a:r>
              <a:rPr lang="en-US" dirty="0" smtClean="0"/>
              <a:t>Did you have to modify the plan?</a:t>
            </a:r>
          </a:p>
          <a:p>
            <a:pPr lvl="1"/>
            <a:r>
              <a:rPr lang="en-US" dirty="0" smtClean="0"/>
              <a:t>Identify unexpected problems.</a:t>
            </a:r>
          </a:p>
        </p:txBody>
      </p:sp>
      <p:sp>
        <p:nvSpPr>
          <p:cNvPr id="4" name="Slide Number Placeholder 3"/>
          <p:cNvSpPr>
            <a:spLocks noGrp="1"/>
          </p:cNvSpPr>
          <p:nvPr>
            <p:ph type="sldNum" sz="quarter" idx="10"/>
          </p:nvPr>
        </p:nvSpPr>
        <p:spPr/>
        <p:txBody>
          <a:bodyPr/>
          <a:lstStyle/>
          <a:p>
            <a:fld id="{1FA9686D-AA5A-4D9A-9511-3417B7807E67}" type="slidenum">
              <a:rPr lang="en-US" smtClean="0"/>
              <a:pPr/>
              <a:t>11</a:t>
            </a:fld>
            <a:endParaRPr lang="en-US" dirty="0"/>
          </a:p>
        </p:txBody>
      </p:sp>
    </p:spTree>
    <p:extLst>
      <p:ext uri="{BB962C8B-B14F-4D97-AF65-F5344CB8AC3E}">
        <p14:creationId xmlns:p14="http://schemas.microsoft.com/office/powerpoint/2010/main" xmlns="" val="1012765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endParaRPr lang="en-US" dirty="0"/>
          </a:p>
        </p:txBody>
      </p:sp>
      <p:sp>
        <p:nvSpPr>
          <p:cNvPr id="4" name="Slide Number Placeholder 3"/>
          <p:cNvSpPr>
            <a:spLocks noGrp="1"/>
          </p:cNvSpPr>
          <p:nvPr>
            <p:ph type="sldNum" sz="quarter" idx="10"/>
          </p:nvPr>
        </p:nvSpPr>
        <p:spPr/>
        <p:txBody>
          <a:bodyPr/>
          <a:lstStyle/>
          <a:p>
            <a:fld id="{1FA9686D-AA5A-4D9A-9511-3417B7807E67}" type="slidenum">
              <a:rPr lang="en-US" smtClean="0"/>
              <a:pPr/>
              <a:t>12</a:t>
            </a:fld>
            <a:endParaRPr lang="en-US" dirty="0"/>
          </a:p>
        </p:txBody>
      </p:sp>
    </p:spTree>
    <p:extLst>
      <p:ext uri="{BB962C8B-B14F-4D97-AF65-F5344CB8AC3E}">
        <p14:creationId xmlns:p14="http://schemas.microsoft.com/office/powerpoint/2010/main" xmlns="" val="2546039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 slide.</a:t>
            </a:r>
          </a:p>
          <a:p>
            <a:endParaRPr lang="en-US" dirty="0"/>
          </a:p>
        </p:txBody>
      </p:sp>
      <p:sp>
        <p:nvSpPr>
          <p:cNvPr id="4" name="Slide Number Placeholder 3"/>
          <p:cNvSpPr>
            <a:spLocks noGrp="1"/>
          </p:cNvSpPr>
          <p:nvPr>
            <p:ph type="sldNum" sz="quarter" idx="10"/>
          </p:nvPr>
        </p:nvSpPr>
        <p:spPr/>
        <p:txBody>
          <a:bodyPr/>
          <a:lstStyle/>
          <a:p>
            <a:fld id="{1FA9686D-AA5A-4D9A-9511-3417B7807E67}" type="slidenum">
              <a:rPr lang="en-US" smtClean="0"/>
              <a:pPr/>
              <a:t>13</a:t>
            </a:fld>
            <a:endParaRPr lang="en-US" dirty="0"/>
          </a:p>
        </p:txBody>
      </p:sp>
    </p:spTree>
    <p:extLst>
      <p:ext uri="{BB962C8B-B14F-4D97-AF65-F5344CB8AC3E}">
        <p14:creationId xmlns:p14="http://schemas.microsoft.com/office/powerpoint/2010/main" xmlns="" val="4172305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 slide.</a:t>
            </a:r>
          </a:p>
          <a:p>
            <a:endParaRPr lang="en-US" dirty="0"/>
          </a:p>
        </p:txBody>
      </p:sp>
      <p:sp>
        <p:nvSpPr>
          <p:cNvPr id="4" name="Slide Number Placeholder 3"/>
          <p:cNvSpPr>
            <a:spLocks noGrp="1"/>
          </p:cNvSpPr>
          <p:nvPr>
            <p:ph type="sldNum" sz="quarter" idx="10"/>
          </p:nvPr>
        </p:nvSpPr>
        <p:spPr/>
        <p:txBody>
          <a:bodyPr/>
          <a:lstStyle/>
          <a:p>
            <a:fld id="{1FA9686D-AA5A-4D9A-9511-3417B7807E67}" type="slidenum">
              <a:rPr lang="en-US" smtClean="0"/>
              <a:pPr/>
              <a:t>14</a:t>
            </a:fld>
            <a:endParaRPr lang="en-US" dirty="0"/>
          </a:p>
        </p:txBody>
      </p:sp>
    </p:spTree>
    <p:extLst>
      <p:ext uri="{BB962C8B-B14F-4D97-AF65-F5344CB8AC3E}">
        <p14:creationId xmlns:p14="http://schemas.microsoft.com/office/powerpoint/2010/main" xmlns="" val="2774532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It is important to make the case for QI because change is hard.</a:t>
            </a:r>
            <a:r>
              <a:rPr lang="en-US" baseline="0" dirty="0" smtClean="0"/>
              <a:t>  It is also important to convince decision-makers if quality improvement efforts are to be successful, and because resources are often needed, buy-in is often critical to obtain the needed resources. </a:t>
            </a:r>
            <a:r>
              <a:rPr lang="en-US" dirty="0" smtClean="0"/>
              <a:t>It is also important to recruit a team</a:t>
            </a:r>
            <a:r>
              <a:rPr lang="en-US" baseline="0" dirty="0" smtClean="0"/>
              <a:t> and ideally to identify a “change champion” and supporting roles to ensure the success of a quality improvement effort. </a:t>
            </a:r>
            <a:endParaRPr lang="en-US" dirty="0" smtClean="0"/>
          </a:p>
        </p:txBody>
      </p:sp>
      <p:sp>
        <p:nvSpPr>
          <p:cNvPr id="4" name="Slide Number Placeholder 3"/>
          <p:cNvSpPr>
            <a:spLocks noGrp="1"/>
          </p:cNvSpPr>
          <p:nvPr>
            <p:ph type="sldNum" sz="quarter" idx="10"/>
          </p:nvPr>
        </p:nvSpPr>
        <p:spPr/>
        <p:txBody>
          <a:bodyPr/>
          <a:lstStyle/>
          <a:p>
            <a:fld id="{1FA9686D-AA5A-4D9A-9511-3417B7807E67}" type="slidenum">
              <a:rPr lang="en-US" smtClean="0"/>
              <a:pPr/>
              <a:t>15</a:t>
            </a:fld>
            <a:endParaRPr lang="en-US" dirty="0"/>
          </a:p>
        </p:txBody>
      </p:sp>
    </p:spTree>
    <p:extLst>
      <p:ext uri="{BB962C8B-B14F-4D97-AF65-F5344CB8AC3E}">
        <p14:creationId xmlns:p14="http://schemas.microsoft.com/office/powerpoint/2010/main" xmlns="" val="2345808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are some examples of quality</a:t>
            </a:r>
            <a:r>
              <a:rPr lang="en-US" baseline="0" dirty="0" smtClean="0"/>
              <a:t> improvement projects? The following are example projects from pharmacy and medicine. </a:t>
            </a:r>
          </a:p>
          <a:p>
            <a:pPr lvl="0"/>
            <a:endParaRPr lang="en-US" sz="1200" baseline="0" dirty="0" smtClean="0">
              <a:effectLst/>
            </a:endParaRPr>
          </a:p>
          <a:p>
            <a:pPr lvl="0"/>
            <a:r>
              <a:rPr lang="en-US" sz="1200" baseline="0" dirty="0" smtClean="0">
                <a:effectLst/>
              </a:rPr>
              <a:t>Examples from pharmacy include: </a:t>
            </a:r>
          </a:p>
          <a:p>
            <a:pPr lvl="0"/>
            <a:r>
              <a:rPr lang="en-US" sz="1200" dirty="0" smtClean="0">
                <a:effectLst/>
              </a:rPr>
              <a:t>- Decrease medication errors by increasing patient counseling on </a:t>
            </a:r>
            <a:r>
              <a:rPr lang="en-US" sz="1200" dirty="0" err="1" smtClean="0">
                <a:effectLst/>
              </a:rPr>
              <a:t>warfarin</a:t>
            </a:r>
            <a:r>
              <a:rPr lang="en-US" sz="1200" dirty="0" smtClean="0">
                <a:effectLst/>
              </a:rPr>
              <a:t> prescriptions.</a:t>
            </a:r>
          </a:p>
          <a:p>
            <a:r>
              <a:rPr lang="en-US" sz="1200" dirty="0" smtClean="0">
                <a:effectLst/>
              </a:rPr>
              <a:t>- Detection and prevention of medication errors using the “show and tell” counseling method.</a:t>
            </a:r>
          </a:p>
          <a:p>
            <a:r>
              <a:rPr lang="en-US" sz="1200" dirty="0" smtClean="0">
                <a:effectLst/>
              </a:rPr>
              <a:t>- Implement methods for allergy documentation in a chain pharmacy.</a:t>
            </a:r>
          </a:p>
          <a:p>
            <a:endParaRPr lang="en-US" dirty="0" smtClean="0"/>
          </a:p>
          <a:p>
            <a:r>
              <a:rPr lang="en-US" dirty="0" smtClean="0"/>
              <a:t>There are also</a:t>
            </a:r>
            <a:r>
              <a:rPr lang="en-US" baseline="0" dirty="0" smtClean="0"/>
              <a:t> examples from medicine, specifically a medical school QI program, the might help illustrate what these programs do: </a:t>
            </a:r>
            <a:endParaRPr lang="en-US" dirty="0" smtClean="0"/>
          </a:p>
          <a:p>
            <a:r>
              <a:rPr lang="en-US" sz="1200" dirty="0" smtClean="0">
                <a:effectLst/>
              </a:rPr>
              <a:t>- Assess process and barriers for patients to receive antibiotics within one hour of presentation to ED.</a:t>
            </a:r>
          </a:p>
          <a:p>
            <a:r>
              <a:rPr lang="en-US" sz="1200" dirty="0" smtClean="0">
                <a:effectLst/>
              </a:rPr>
              <a:t>- Offer flu vaccine to pregnant women presenting to OB.</a:t>
            </a:r>
          </a:p>
          <a:p>
            <a:endParaRPr lang="en-US" dirty="0"/>
          </a:p>
        </p:txBody>
      </p:sp>
      <p:sp>
        <p:nvSpPr>
          <p:cNvPr id="4" name="Slide Number Placeholder 3"/>
          <p:cNvSpPr>
            <a:spLocks noGrp="1"/>
          </p:cNvSpPr>
          <p:nvPr>
            <p:ph type="sldNum" sz="quarter" idx="10"/>
          </p:nvPr>
        </p:nvSpPr>
        <p:spPr/>
        <p:txBody>
          <a:bodyPr/>
          <a:lstStyle/>
          <a:p>
            <a:fld id="{1FA9686D-AA5A-4D9A-9511-3417B7807E67}" type="slidenum">
              <a:rPr lang="en-US" smtClean="0"/>
              <a:pPr/>
              <a:t>16</a:t>
            </a:fld>
            <a:endParaRPr lang="en-US" dirty="0"/>
          </a:p>
        </p:txBody>
      </p:sp>
    </p:spTree>
    <p:extLst>
      <p:ext uri="{BB962C8B-B14F-4D97-AF65-F5344CB8AC3E}">
        <p14:creationId xmlns:p14="http://schemas.microsoft.com/office/powerpoint/2010/main" xmlns="" val="3148244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now that we have a basic understanding</a:t>
            </a:r>
            <a:r>
              <a:rPr lang="en-US" baseline="0" dirty="0" smtClean="0"/>
              <a:t> of quality improvement, let’s explore </a:t>
            </a:r>
            <a:r>
              <a:rPr lang="en-US" i="1" baseline="0" dirty="0" smtClean="0"/>
              <a:t>health literacy </a:t>
            </a:r>
            <a:r>
              <a:rPr lang="en-US" baseline="0" dirty="0" smtClean="0"/>
              <a:t>quality improvement </a:t>
            </a:r>
            <a:endParaRPr lang="en-US" dirty="0"/>
          </a:p>
        </p:txBody>
      </p:sp>
      <p:sp>
        <p:nvSpPr>
          <p:cNvPr id="4" name="Slide Number Placeholder 3"/>
          <p:cNvSpPr>
            <a:spLocks noGrp="1"/>
          </p:cNvSpPr>
          <p:nvPr>
            <p:ph type="sldNum" sz="quarter" idx="10"/>
          </p:nvPr>
        </p:nvSpPr>
        <p:spPr/>
        <p:txBody>
          <a:bodyPr/>
          <a:lstStyle/>
          <a:p>
            <a:fld id="{B9C929D3-D9E1-4C71-9D2F-7DF1E432B59E}" type="slidenum">
              <a:rPr lang="en-US" smtClean="0"/>
              <a:pPr/>
              <a:t>17</a:t>
            </a:fld>
            <a:endParaRPr lang="en-US" dirty="0"/>
          </a:p>
        </p:txBody>
      </p:sp>
    </p:spTree>
    <p:extLst>
      <p:ext uri="{BB962C8B-B14F-4D97-AF65-F5344CB8AC3E}">
        <p14:creationId xmlns:p14="http://schemas.microsoft.com/office/powerpoint/2010/main" xmlns="" val="30776117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several potential challenges or practices</a:t>
            </a:r>
            <a:r>
              <a:rPr lang="en-US" baseline="0" dirty="0" smtClean="0"/>
              <a:t> </a:t>
            </a:r>
            <a:r>
              <a:rPr lang="en-US" dirty="0" smtClean="0"/>
              <a:t>for patients with limited health literacy at the pharmacy: </a:t>
            </a:r>
          </a:p>
          <a:p>
            <a:endParaRPr lang="en-US" dirty="0" smtClean="0"/>
          </a:p>
          <a:p>
            <a:r>
              <a:rPr lang="en-US" dirty="0" smtClean="0"/>
              <a:t>For example, there</a:t>
            </a:r>
            <a:r>
              <a:rPr lang="en-US" baseline="0" dirty="0" smtClean="0"/>
              <a:t> may be limited pharmacy staff awareness of the pervasiveness and effect of health literacy on patients. </a:t>
            </a:r>
          </a:p>
          <a:p>
            <a:endParaRPr lang="en-US" baseline="0" dirty="0" smtClean="0"/>
          </a:p>
          <a:p>
            <a:r>
              <a:rPr lang="en-US" baseline="0" dirty="0" smtClean="0"/>
              <a:t>Pharmacies may often have a lot of signage throughout the pharmacy, much of which may be poor for low health literacy populations.</a:t>
            </a:r>
          </a:p>
          <a:p>
            <a:endParaRPr lang="en-US" baseline="0" dirty="0" smtClean="0"/>
          </a:p>
          <a:p>
            <a:r>
              <a:rPr lang="en-US" baseline="0" dirty="0" smtClean="0"/>
              <a:t>Also, a lot of written materials, including the patient package insert, are often written had very high levels. </a:t>
            </a:r>
          </a:p>
          <a:p>
            <a:endParaRPr lang="en-US" baseline="0" dirty="0" smtClean="0"/>
          </a:p>
          <a:p>
            <a:r>
              <a:rPr lang="en-US" baseline="0" dirty="0" smtClean="0"/>
              <a:t>Additionally, pharmacists, pharmacy technicians and other pharmacy staff communication with patients may be poor, or there is opportunity to improve staff communication with patients and caregivers. </a:t>
            </a:r>
          </a:p>
          <a:p>
            <a:endParaRPr lang="en-US" baseline="0" dirty="0" smtClean="0"/>
          </a:p>
          <a:p>
            <a:r>
              <a:rPr lang="en-US" baseline="0" dirty="0" smtClean="0"/>
              <a:t>Finally, there may be limited understanding among  pharmacists of what are good communication and other strategies to support patients’ comprehension of their conditions and medications. </a:t>
            </a:r>
            <a:endParaRPr lang="en-US" dirty="0"/>
          </a:p>
        </p:txBody>
      </p:sp>
      <p:sp>
        <p:nvSpPr>
          <p:cNvPr id="4" name="Slide Number Placeholder 3"/>
          <p:cNvSpPr>
            <a:spLocks noGrp="1"/>
          </p:cNvSpPr>
          <p:nvPr>
            <p:ph type="sldNum" sz="quarter" idx="10"/>
          </p:nvPr>
        </p:nvSpPr>
        <p:spPr/>
        <p:txBody>
          <a:bodyPr/>
          <a:lstStyle/>
          <a:p>
            <a:fld id="{1FA9686D-AA5A-4D9A-9511-3417B7807E67}" type="slidenum">
              <a:rPr lang="en-US" smtClean="0"/>
              <a:pPr/>
              <a:t>18</a:t>
            </a:fld>
            <a:endParaRPr lang="en-US" dirty="0"/>
          </a:p>
        </p:txBody>
      </p:sp>
    </p:spTree>
    <p:extLst>
      <p:ext uri="{BB962C8B-B14F-4D97-AF65-F5344CB8AC3E}">
        <p14:creationId xmlns:p14="http://schemas.microsoft.com/office/powerpoint/2010/main" xmlns="" val="9286151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 there are arguably many</a:t>
            </a:r>
            <a:r>
              <a:rPr lang="en-US" baseline="0" dirty="0" smtClean="0"/>
              <a:t> opportunities for pharmacists and pharmacies to improve their health literacy practices through quality improvement,  including:</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Assessing their health literacy practices, meaning, for example, determining how well their pharmacy is doing in terms of communication – written and verbal.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Identifying potential problems and exploring and studying potential solutions to those problems.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Implementing effective strategies to improve pharmacies’ practices. </a:t>
            </a:r>
            <a:endParaRPr lang="en-US" dirty="0" smtClean="0"/>
          </a:p>
          <a:p>
            <a:endParaRPr lang="en-US" dirty="0"/>
          </a:p>
        </p:txBody>
      </p:sp>
      <p:sp>
        <p:nvSpPr>
          <p:cNvPr id="4" name="Slide Number Placeholder 3"/>
          <p:cNvSpPr>
            <a:spLocks noGrp="1"/>
          </p:cNvSpPr>
          <p:nvPr>
            <p:ph type="sldNum" sz="quarter" idx="10"/>
          </p:nvPr>
        </p:nvSpPr>
        <p:spPr/>
        <p:txBody>
          <a:bodyPr/>
          <a:lstStyle/>
          <a:p>
            <a:fld id="{1FA9686D-AA5A-4D9A-9511-3417B7807E67}" type="slidenum">
              <a:rPr lang="en-US" smtClean="0"/>
              <a:pPr/>
              <a:t>19</a:t>
            </a:fld>
            <a:endParaRPr lang="en-US" dirty="0"/>
          </a:p>
        </p:txBody>
      </p:sp>
    </p:spTree>
    <p:extLst>
      <p:ext uri="{BB962C8B-B14F-4D97-AF65-F5344CB8AC3E}">
        <p14:creationId xmlns:p14="http://schemas.microsoft.com/office/powerpoint/2010/main" xmlns="" val="928615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Given our demands of patients in health care and</a:t>
            </a:r>
            <a:r>
              <a:rPr lang="en-US" baseline="0" dirty="0" smtClean="0"/>
              <a:t> the mismatch with patients’ health literacy skill levels and </a:t>
            </a:r>
            <a:r>
              <a:rPr lang="en-US" dirty="0" smtClean="0"/>
              <a:t>the resultant poor outcomes, presents</a:t>
            </a:r>
            <a:r>
              <a:rPr lang="en-US" baseline="0" dirty="0" smtClean="0"/>
              <a:t> an important quality issues with several opportunities for improvement. </a:t>
            </a:r>
          </a:p>
          <a:p>
            <a:endParaRPr lang="en-US" dirty="0" smtClean="0"/>
          </a:p>
          <a:p>
            <a:r>
              <a:rPr lang="en-US" dirty="0" smtClean="0"/>
              <a:t>And</a:t>
            </a:r>
            <a:r>
              <a:rPr lang="en-US" baseline="0" dirty="0" smtClean="0"/>
              <a:t> pharmacists and pharmacies have a key role in improving quality by improving and addressing any issues with pharmacies’ health literacy practices. </a:t>
            </a:r>
          </a:p>
          <a:p>
            <a:endParaRPr lang="en-US" baseline="0" dirty="0" smtClean="0"/>
          </a:p>
          <a:p>
            <a:r>
              <a:rPr lang="en-US" baseline="0" dirty="0" smtClean="0"/>
              <a:t>But before we get into health literacy as a quality issue, let’s briefly discuss quality in health care more broadly. </a:t>
            </a:r>
            <a:endParaRPr lang="en-US" dirty="0" smtClean="0"/>
          </a:p>
        </p:txBody>
      </p:sp>
      <p:sp>
        <p:nvSpPr>
          <p:cNvPr id="4" name="Slide Number Placeholder 3"/>
          <p:cNvSpPr>
            <a:spLocks noGrp="1"/>
          </p:cNvSpPr>
          <p:nvPr>
            <p:ph type="sldNum" sz="quarter" idx="10"/>
          </p:nvPr>
        </p:nvSpPr>
        <p:spPr/>
        <p:txBody>
          <a:bodyPr/>
          <a:lstStyle/>
          <a:p>
            <a:fld id="{1FA9686D-AA5A-4D9A-9511-3417B7807E67}" type="slidenum">
              <a:rPr lang="en-US" smtClean="0"/>
              <a:pPr/>
              <a:t>2</a:t>
            </a:fld>
            <a:endParaRPr lang="en-US" dirty="0"/>
          </a:p>
        </p:txBody>
      </p:sp>
    </p:spTree>
    <p:extLst>
      <p:ext uri="{BB962C8B-B14F-4D97-AF65-F5344CB8AC3E}">
        <p14:creationId xmlns:p14="http://schemas.microsoft.com/office/powerpoint/2010/main" xmlns="" val="10149147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let’s begin by exploring how pharmacies can assess their health literacy practices,</a:t>
            </a:r>
            <a:r>
              <a:rPr lang="en-US" baseline="0" dirty="0" smtClean="0"/>
              <a:t> often to identify problems to address or improve their health literacy practices. </a:t>
            </a:r>
            <a:endParaRPr lang="en-US" dirty="0"/>
          </a:p>
        </p:txBody>
      </p:sp>
      <p:sp>
        <p:nvSpPr>
          <p:cNvPr id="4" name="Slide Number Placeholder 3"/>
          <p:cNvSpPr>
            <a:spLocks noGrp="1"/>
          </p:cNvSpPr>
          <p:nvPr>
            <p:ph type="sldNum" sz="quarter" idx="10"/>
          </p:nvPr>
        </p:nvSpPr>
        <p:spPr/>
        <p:txBody>
          <a:bodyPr/>
          <a:lstStyle/>
          <a:p>
            <a:fld id="{B9C929D3-D9E1-4C71-9D2F-7DF1E432B59E}" type="slidenum">
              <a:rPr lang="en-US" smtClean="0"/>
              <a:pPr/>
              <a:t>20</a:t>
            </a:fld>
            <a:endParaRPr lang="en-US" dirty="0"/>
          </a:p>
        </p:txBody>
      </p:sp>
    </p:spTree>
    <p:extLst>
      <p:ext uri="{BB962C8B-B14F-4D97-AF65-F5344CB8AC3E}">
        <p14:creationId xmlns:p14="http://schemas.microsoft.com/office/powerpoint/2010/main" xmlns="" val="30776117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Jacobson et al. (2007) developed</a:t>
            </a:r>
            <a:r>
              <a:rPr lang="en-US" baseline="0" dirty="0" smtClean="0"/>
              <a:t> a set of health literacy tools for pharmacies, including an Assessment Tool. As others have recognized, a health literacy assessment is an important first step for quality improvement for organizations that serve individuals with low health literacy (Rudd et al., 2006). </a:t>
            </a:r>
          </a:p>
          <a:p>
            <a:endParaRPr lang="en-US" baseline="0" dirty="0" smtClean="0"/>
          </a:p>
          <a:p>
            <a:r>
              <a:rPr lang="en-US" baseline="0" dirty="0" smtClean="0"/>
              <a:t>They developed the health literacy assessment for pharmacy because it could serve to: </a:t>
            </a:r>
          </a:p>
          <a:p>
            <a:pPr marL="628650" lvl="1" indent="-171450">
              <a:buFont typeface="Arial" pitchFamily="34" charset="0"/>
              <a:buChar char="•"/>
            </a:pPr>
            <a:r>
              <a:rPr lang="en-US" dirty="0" smtClean="0"/>
              <a:t>Raise staff awareness of health literacy issues</a:t>
            </a:r>
          </a:p>
          <a:p>
            <a:pPr marL="628650" lvl="1" indent="-171450">
              <a:buFont typeface="Arial" pitchFamily="34" charset="0"/>
              <a:buChar char="•"/>
            </a:pPr>
            <a:r>
              <a:rPr lang="en-US" dirty="0" smtClean="0"/>
              <a:t>Detect barriers that prevent individuals with low health literacy from accessing, comprehending, and taking advantage of health information and services provided by the organization </a:t>
            </a:r>
          </a:p>
          <a:p>
            <a:pPr marL="628650" lvl="1" indent="-171450">
              <a:buFont typeface="Arial" pitchFamily="34" charset="0"/>
              <a:buChar char="•"/>
            </a:pPr>
            <a:r>
              <a:rPr lang="en-US" dirty="0" smtClean="0"/>
              <a:t>Identify opportunities for improvement</a:t>
            </a:r>
          </a:p>
          <a:p>
            <a:pPr marL="628650" lvl="1" indent="-171450">
              <a:buFont typeface="Arial" pitchFamily="34" charset="0"/>
              <a:buChar char="•"/>
            </a:pPr>
            <a:endParaRPr lang="en-US" dirty="0" smtClean="0"/>
          </a:p>
          <a:p>
            <a:pPr marL="0" lvl="0" indent="0">
              <a:buFont typeface="Arial" pitchFamily="34" charset="0"/>
              <a:buNone/>
            </a:pPr>
            <a:r>
              <a:rPr lang="en-US" dirty="0" smtClean="0"/>
              <a:t>The</a:t>
            </a:r>
            <a:r>
              <a:rPr lang="en-US" baseline="0" dirty="0" smtClean="0"/>
              <a:t> assessment could also p</a:t>
            </a:r>
            <a:r>
              <a:rPr lang="en-US" dirty="0" smtClean="0"/>
              <a:t>rovide a baseline assessment prior to implementing an intervention, then</a:t>
            </a:r>
            <a:r>
              <a:rPr lang="en-US" baseline="0" dirty="0" smtClean="0"/>
              <a:t> a follow-up evaluation of the intervention’s effect could be completed. </a:t>
            </a:r>
          </a:p>
          <a:p>
            <a:pPr marL="0" lvl="0" indent="0">
              <a:buFont typeface="Arial" pitchFamily="34" charset="0"/>
              <a:buNone/>
            </a:pPr>
            <a:endParaRPr lang="en-US" baseline="0" dirty="0" smtClean="0"/>
          </a:p>
          <a:p>
            <a:pPr marL="0" lvl="0" indent="0">
              <a:buFont typeface="Arial" pitchFamily="34" charset="0"/>
              <a:buNone/>
            </a:pPr>
            <a:r>
              <a:rPr lang="en-US" dirty="0" smtClean="0"/>
              <a:t>The tool was developed and tested in a hospital</a:t>
            </a:r>
            <a:r>
              <a:rPr lang="en-US" baseline="0" dirty="0" smtClean="0"/>
              <a:t> outpatient </a:t>
            </a:r>
            <a:r>
              <a:rPr lang="en-US" dirty="0" smtClean="0"/>
              <a:t>pharmacy setting,</a:t>
            </a:r>
            <a:r>
              <a:rPr lang="en-US" baseline="0" dirty="0" smtClean="0"/>
              <a:t> but can and has been tailored to different pharmacy settings.</a:t>
            </a:r>
            <a:endParaRPr lang="en-US" dirty="0"/>
          </a:p>
        </p:txBody>
      </p:sp>
      <p:sp>
        <p:nvSpPr>
          <p:cNvPr id="4" name="Slide Number Placeholder 3"/>
          <p:cNvSpPr>
            <a:spLocks noGrp="1"/>
          </p:cNvSpPr>
          <p:nvPr>
            <p:ph type="sldNum" sz="quarter" idx="10"/>
          </p:nvPr>
        </p:nvSpPr>
        <p:spPr/>
        <p:txBody>
          <a:bodyPr/>
          <a:lstStyle/>
          <a:p>
            <a:fld id="{1FA9686D-AA5A-4D9A-9511-3417B7807E67}" type="slidenum">
              <a:rPr lang="en-US" smtClean="0"/>
              <a:pPr/>
              <a:t>21</a:t>
            </a:fld>
            <a:endParaRPr lang="en-US" dirty="0"/>
          </a:p>
        </p:txBody>
      </p:sp>
    </p:spTree>
    <p:extLst>
      <p:ext uri="{BB962C8B-B14F-4D97-AF65-F5344CB8AC3E}">
        <p14:creationId xmlns:p14="http://schemas.microsoft.com/office/powerpoint/2010/main" xmlns="" val="3049456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assessment tool was designed to capture three critical perspectives – objective auditors, pharmacy staff, and patients. Therefore,</a:t>
            </a:r>
            <a:r>
              <a:rPr lang="en-US" baseline="0" dirty="0" smtClean="0"/>
              <a:t> the assessment was divided into the following three parts: </a:t>
            </a:r>
            <a:endParaRPr lang="en-US" dirty="0" smtClean="0"/>
          </a:p>
          <a:p>
            <a:pPr marL="579438" lvl="1" indent="0">
              <a:buNone/>
            </a:pPr>
            <a:r>
              <a:rPr lang="en-US" dirty="0" smtClean="0"/>
              <a:t>Part I: A pharmacy assessment tour to be completed by objective, trained auditors – this requires</a:t>
            </a:r>
            <a:r>
              <a:rPr lang="en-US" baseline="0" dirty="0" smtClean="0"/>
              <a:t> about 20-30 minutes for auditors to go around the pharmacy to observe the physical environment and the staff interactions with patients to identify barriers to clear communication of health information to patients with limited health literacy. The assessment involves three sections: promotion of services, print materials, and clear verbal communication. </a:t>
            </a:r>
            <a:br>
              <a:rPr lang="en-US" baseline="0" dirty="0" smtClean="0"/>
            </a:br>
            <a:endParaRPr lang="en-US" dirty="0" smtClean="0"/>
          </a:p>
          <a:p>
            <a:pPr marL="579438" lvl="1" indent="0">
              <a:buNone/>
            </a:pPr>
            <a:r>
              <a:rPr lang="en-US" dirty="0" smtClean="0"/>
              <a:t>Part II: A survey to be completed by pharmacy staff – the survey assesses</a:t>
            </a:r>
            <a:r>
              <a:rPr lang="en-US" baseline="0" dirty="0" smtClean="0"/>
              <a:t> the pharmacy’s overall sensitivity to the needs of patients with limited health literacy. The survey asks questions about: print materials, clear verbal communication, sensitivity to literacy, and personal information. </a:t>
            </a:r>
            <a:br>
              <a:rPr lang="en-US" baseline="0" dirty="0" smtClean="0"/>
            </a:br>
            <a:endParaRPr lang="en-US" dirty="0" smtClean="0"/>
          </a:p>
          <a:p>
            <a:pPr marL="579438" lvl="1" indent="0">
              <a:buNone/>
            </a:pPr>
            <a:r>
              <a:rPr lang="en-US" dirty="0" smtClean="0"/>
              <a:t>Part III: A guide for focus groups with pharmacy patients – the</a:t>
            </a:r>
            <a:r>
              <a:rPr lang="en-US" baseline="0" dirty="0" smtClean="0"/>
              <a:t> focus group is intended to capture the feedback of patients about their experiences with and impressions of pharmacy services. </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a:t>
            </a:r>
            <a:r>
              <a:rPr lang="en-US" baseline="0" dirty="0" smtClean="0"/>
              <a:t> you can see the three parts of the assessment tool represent three different perspectives: pharmacy staff, pharmacy patients, and objective outsiders. </a:t>
            </a:r>
            <a:endParaRPr lang="en-US" dirty="0" smtClean="0"/>
          </a:p>
          <a:p>
            <a:endParaRPr lang="en-US" dirty="0" smtClean="0"/>
          </a:p>
          <a:p>
            <a:r>
              <a:rPr lang="en-US" dirty="0" smtClean="0"/>
              <a:t>The parts are</a:t>
            </a:r>
            <a:r>
              <a:rPr lang="en-US" baseline="0" dirty="0" smtClean="0"/>
              <a:t> complementary and are designed to form a comprehensive assessment, but if a pharmacy is unable to implement all three parts, it still will be useful to undertake one or two parts to assess the pharmacy’s health literacy practices – at least from one or two perspectives. </a:t>
            </a:r>
          </a:p>
          <a:p>
            <a:endParaRPr lang="en-US" baseline="0" dirty="0" smtClean="0"/>
          </a:p>
          <a:p>
            <a:r>
              <a:rPr lang="en-US" baseline="0" dirty="0" smtClean="0"/>
              <a:t>Several pharmacies have chosen to adapt the different parts. For example, instead of conducting focus groups with patients, some pharmacies interviewed individuals patients. </a:t>
            </a:r>
            <a:endParaRPr lang="en-US" dirty="0"/>
          </a:p>
        </p:txBody>
      </p:sp>
      <p:sp>
        <p:nvSpPr>
          <p:cNvPr id="4" name="Slide Number Placeholder 3"/>
          <p:cNvSpPr>
            <a:spLocks noGrp="1"/>
          </p:cNvSpPr>
          <p:nvPr>
            <p:ph type="sldNum" sz="quarter" idx="10"/>
          </p:nvPr>
        </p:nvSpPr>
        <p:spPr/>
        <p:txBody>
          <a:bodyPr/>
          <a:lstStyle/>
          <a:p>
            <a:fld id="{1FA9686D-AA5A-4D9A-9511-3417B7807E67}" type="slidenum">
              <a:rPr lang="en-US" smtClean="0"/>
              <a:pPr/>
              <a:t>22</a:t>
            </a:fld>
            <a:endParaRPr lang="en-US" dirty="0"/>
          </a:p>
        </p:txBody>
      </p:sp>
    </p:spTree>
    <p:extLst>
      <p:ext uri="{BB962C8B-B14F-4D97-AF65-F5344CB8AC3E}">
        <p14:creationId xmlns:p14="http://schemas.microsoft.com/office/powerpoint/2010/main" xmlns="" val="30494561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hear about a real-world</a:t>
            </a:r>
            <a:r>
              <a:rPr lang="en-US" baseline="0" dirty="0" smtClean="0"/>
              <a:t> pharmacy that used the assessment tool. This is a </a:t>
            </a:r>
            <a:r>
              <a:rPr lang="en-US" u="none" baseline="0" dirty="0" smtClean="0"/>
              <a:t>340B Pharmacy. We will call it Bella Pharmacy to protect their identity. As a 340B pharmacy they receive low-priced drugs from the Federal government because of the population they serve. The pharmacy was located in a community health center that served largely low-income, racial/ethnic minorities and patients with limited-English proficiency</a:t>
            </a:r>
            <a:r>
              <a:rPr lang="en-US" baseline="0" dirty="0" smtClean="0"/>
              <a:t>. </a:t>
            </a:r>
          </a:p>
          <a:p>
            <a:endParaRPr lang="en-US" baseline="0" dirty="0" smtClean="0"/>
          </a:p>
          <a:p>
            <a:r>
              <a:rPr lang="en-US" baseline="0" dirty="0" smtClean="0"/>
              <a:t>I should note that while Bella Pharmacy is a 340B pharmacy serving a limited English proficiency and racial/ethnic minority patients, it is not meant to indicate that pharmacies that serve these populations are especially prone to health literacy practice issues. Quite the contrary: as we discussed earlier (in Health Literacy: Introduction and Health Literacy: Communications), patients of all types and backgrounds are important to use health literacy appropriate practices with.</a:t>
            </a:r>
          </a:p>
        </p:txBody>
      </p:sp>
      <p:sp>
        <p:nvSpPr>
          <p:cNvPr id="4" name="Slide Number Placeholder 3"/>
          <p:cNvSpPr>
            <a:spLocks noGrp="1"/>
          </p:cNvSpPr>
          <p:nvPr>
            <p:ph type="sldNum" sz="quarter" idx="10"/>
          </p:nvPr>
        </p:nvSpPr>
        <p:spPr/>
        <p:txBody>
          <a:bodyPr/>
          <a:lstStyle/>
          <a:p>
            <a:fld id="{1FA9686D-AA5A-4D9A-9511-3417B7807E67}" type="slidenum">
              <a:rPr lang="en-US" smtClean="0"/>
              <a:pPr/>
              <a:t>23</a:t>
            </a:fld>
            <a:endParaRPr lang="en-US" dirty="0"/>
          </a:p>
        </p:txBody>
      </p:sp>
    </p:spTree>
    <p:extLst>
      <p:ext uri="{BB962C8B-B14F-4D97-AF65-F5344CB8AC3E}">
        <p14:creationId xmlns:p14="http://schemas.microsoft.com/office/powerpoint/2010/main" xmlns="" val="26759525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are highlights</a:t>
            </a:r>
            <a:r>
              <a:rPr lang="en-US" baseline="0" dirty="0" smtClean="0"/>
              <a:t> from the two auditors’ findings for Bella Pharmacy.  With regard to their assessment of </a:t>
            </a:r>
            <a:r>
              <a:rPr lang="en-US" u="none" baseline="0" dirty="0" smtClean="0"/>
              <a:t>the print materials in the pharmacy, the auditors found that the pharmacy had appropriate materials available in Spanish given their patient population, but they </a:t>
            </a:r>
            <a:r>
              <a:rPr lang="en-US" baseline="0" dirty="0" smtClean="0"/>
              <a:t>also had materials that had a font size less than 12 point font which is not in keeping with guidance on health literacy appropriate materials.  And from the auditors observation of the communication between pharmacy staff and patients, they found that the staff were good in avoiding the use of medical jargon. But the pharmacy didn’t offer interpreter services for the telephone calls with patients.</a:t>
            </a:r>
          </a:p>
        </p:txBody>
      </p:sp>
      <p:sp>
        <p:nvSpPr>
          <p:cNvPr id="4" name="Slide Number Placeholder 3"/>
          <p:cNvSpPr>
            <a:spLocks noGrp="1"/>
          </p:cNvSpPr>
          <p:nvPr>
            <p:ph type="sldNum" sz="quarter" idx="10"/>
          </p:nvPr>
        </p:nvSpPr>
        <p:spPr/>
        <p:txBody>
          <a:bodyPr/>
          <a:lstStyle/>
          <a:p>
            <a:fld id="{1FA9686D-AA5A-4D9A-9511-3417B7807E67}" type="slidenum">
              <a:rPr lang="en-US" smtClean="0"/>
              <a:pPr/>
              <a:t>24</a:t>
            </a:fld>
            <a:endParaRPr lang="en-US" dirty="0"/>
          </a:p>
        </p:txBody>
      </p:sp>
    </p:spTree>
    <p:extLst>
      <p:ext uri="{BB962C8B-B14F-4D97-AF65-F5344CB8AC3E}">
        <p14:creationId xmlns:p14="http://schemas.microsoft.com/office/powerpoint/2010/main" xmlns="" val="31681935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part</a:t>
            </a:r>
            <a:r>
              <a:rPr lang="en-US" baseline="0" dirty="0" smtClean="0"/>
              <a:t> of the Assessment is to conduct a survey of all pharmacy staff on different health literacy appropriate practices a pharmacy ideally would do. The staff were asked to indicate, by checking a box, whether the pharmacy wasn’t doing something,  whether improvements could be made or whether the pharmacy was doing well.  The following are a few highlights from the pharmacy staff survey results.</a:t>
            </a:r>
          </a:p>
          <a:p>
            <a:endParaRPr lang="en-US" dirty="0" smtClean="0"/>
          </a:p>
          <a:p>
            <a:r>
              <a:rPr lang="en-US" dirty="0" smtClean="0"/>
              <a:t>Based on the complete survey of all pharmacy staff,</a:t>
            </a:r>
            <a:r>
              <a:rPr lang="en-US" baseline="0" dirty="0" smtClean="0"/>
              <a:t> the pharmacy reportedly was doing well in terms of having a private consultation area and offering materials in Spanish. Whereas, the pharmacy was not doing as well in that staff had not received training on health literacy and understanding health literacy issues, nor were staff familiar with how to identify patients who were having trouble understanding.  Some of the improvements that could be made based on the staff survey results were to use the “teach-back” methods and to encourage the staff to make better use of education materials with patients. </a:t>
            </a:r>
            <a:endParaRPr lang="en-US" dirty="0"/>
          </a:p>
        </p:txBody>
      </p:sp>
      <p:sp>
        <p:nvSpPr>
          <p:cNvPr id="4" name="Slide Number Placeholder 3"/>
          <p:cNvSpPr>
            <a:spLocks noGrp="1"/>
          </p:cNvSpPr>
          <p:nvPr>
            <p:ph type="sldNum" sz="quarter" idx="10"/>
          </p:nvPr>
        </p:nvSpPr>
        <p:spPr/>
        <p:txBody>
          <a:bodyPr/>
          <a:lstStyle/>
          <a:p>
            <a:fld id="{1FA9686D-AA5A-4D9A-9511-3417B7807E67}" type="slidenum">
              <a:rPr lang="en-US" smtClean="0"/>
              <a:pPr/>
              <a:t>25</a:t>
            </a:fld>
            <a:endParaRPr lang="en-US" dirty="0"/>
          </a:p>
        </p:txBody>
      </p:sp>
    </p:spTree>
    <p:extLst>
      <p:ext uri="{BB962C8B-B14F-4D97-AF65-F5344CB8AC3E}">
        <p14:creationId xmlns:p14="http://schemas.microsoft.com/office/powerpoint/2010/main" xmlns="" val="18972955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The</a:t>
            </a:r>
            <a:r>
              <a:rPr lang="en-US" u="none" baseline="0" dirty="0" smtClean="0"/>
              <a:t> pharmacy also conducted the patient focus groups, one in English and one in Spanish – since they served both English- and Spanish-speaking patients. A few highlights from what they heard from patients in terms of suggestions for improvement: they suggested that the pharmacy use larger font size, warn patients of their last refill, and include illustrations on the drug information </a:t>
            </a:r>
            <a:r>
              <a:rPr lang="en-US" baseline="0" dirty="0" smtClean="0"/>
              <a:t>pamphlet, like the indication or the product image or imprint.</a:t>
            </a:r>
          </a:p>
          <a:p>
            <a:endParaRPr lang="en-US" baseline="0" dirty="0" smtClean="0"/>
          </a:p>
          <a:p>
            <a:r>
              <a:rPr lang="en-US" baseline="0" dirty="0" smtClean="0"/>
              <a:t>AT FACULTY DISCRETION, DEPENDING ON THE STUDENTS’ FAMILIARITY WITH FOCUS GROUPS: For those who are not familiar with a focus group, a focus group is a method to collect information from a group of people who are similar in some regard – in this case – they are patients of Bella pharmacy. The aim is to collect information on the group’s perceptions, opinions, beliefs, and attitudes about something – in this case – the patients’ perceptions, opinions, beliefs, and attitudes about the pharmacy’s health literacy practices. </a:t>
            </a:r>
            <a:endParaRPr lang="en-US" dirty="0"/>
          </a:p>
        </p:txBody>
      </p:sp>
      <p:sp>
        <p:nvSpPr>
          <p:cNvPr id="4" name="Slide Number Placeholder 3"/>
          <p:cNvSpPr>
            <a:spLocks noGrp="1"/>
          </p:cNvSpPr>
          <p:nvPr>
            <p:ph type="sldNum" sz="quarter" idx="10"/>
          </p:nvPr>
        </p:nvSpPr>
        <p:spPr/>
        <p:txBody>
          <a:bodyPr/>
          <a:lstStyle/>
          <a:p>
            <a:fld id="{1FA9686D-AA5A-4D9A-9511-3417B7807E67}" type="slidenum">
              <a:rPr lang="en-US" smtClean="0"/>
              <a:pPr/>
              <a:t>26</a:t>
            </a:fld>
            <a:endParaRPr lang="en-US" dirty="0"/>
          </a:p>
        </p:txBody>
      </p:sp>
    </p:spTree>
    <p:extLst>
      <p:ext uri="{BB962C8B-B14F-4D97-AF65-F5344CB8AC3E}">
        <p14:creationId xmlns:p14="http://schemas.microsoft.com/office/powerpoint/2010/main" xmlns="" val="13574493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Based on the completed three-part</a:t>
            </a:r>
            <a:r>
              <a:rPr lang="en-US" u="none" baseline="0" dirty="0" smtClean="0"/>
              <a:t> assessment, they d</a:t>
            </a:r>
            <a:r>
              <a:rPr lang="en-US" u="none" dirty="0" smtClean="0"/>
              <a:t>eveloped a list of recommendations specific to patients, staff and pharmacists. The</a:t>
            </a:r>
            <a:r>
              <a:rPr lang="en-US" u="none" baseline="0" dirty="0" smtClean="0"/>
              <a:t> recommendations were:</a:t>
            </a:r>
            <a:endParaRPr lang="en-US" u="none" dirty="0" smtClean="0"/>
          </a:p>
          <a:p>
            <a:endParaRPr lang="en-US" u="sng"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Remind patients of number of refills – patients pointed</a:t>
            </a:r>
            <a:r>
              <a:rPr lang="en-US" baseline="0" dirty="0" smtClean="0"/>
              <a:t> out in the focus groups that it would be helpful to be reminded of how many refills they had remaining when they picked up their medications.</a:t>
            </a:r>
            <a:br>
              <a:rPr lang="en-US" baseline="0" dirty="0" smtClean="0"/>
            </a:br>
            <a:endParaRPr lang="en-US" dirty="0" smtClean="0"/>
          </a:p>
          <a:p>
            <a:pPr lvl="1"/>
            <a:r>
              <a:rPr lang="en-US" dirty="0" smtClean="0"/>
              <a:t>Identify appropriate images for use in patient education – this</a:t>
            </a:r>
            <a:r>
              <a:rPr lang="en-US" baseline="0" dirty="0" smtClean="0"/>
              <a:t> was something patients identified as something that could be valuable. </a:t>
            </a:r>
            <a:br>
              <a:rPr lang="en-US" baseline="0" dirty="0" smtClean="0"/>
            </a:br>
            <a:endParaRPr lang="en-US" dirty="0" smtClean="0"/>
          </a:p>
          <a:p>
            <a:pPr lvl="1"/>
            <a:r>
              <a:rPr lang="en-US" dirty="0" smtClean="0"/>
              <a:t>Employ “teach-back” – teach back is</a:t>
            </a:r>
            <a:r>
              <a:rPr lang="en-US" baseline="0" dirty="0" smtClean="0"/>
              <a:t> a well-established, effective method to verify patient understanding. From the pharmacy staff survey, Bella pharmacy learned that they did not employ this effective method.</a:t>
            </a:r>
            <a:br>
              <a:rPr lang="en-US" baseline="0" dirty="0" smtClean="0"/>
            </a:br>
            <a:endParaRPr lang="en-US" dirty="0" smtClean="0"/>
          </a:p>
          <a:p>
            <a:pPr lvl="1"/>
            <a:r>
              <a:rPr lang="en-US" dirty="0" smtClean="0"/>
              <a:t>Educate staff on indicators of limited health literacy – to further increase awareness</a:t>
            </a:r>
            <a:r>
              <a:rPr lang="en-US" baseline="0" dirty="0" smtClean="0"/>
              <a:t> of the pharmacy staff about health literacy, it was recommended that the pharmacy educate their staff on the indicators of limited health literacy. </a:t>
            </a:r>
            <a:endParaRPr lang="en-US" dirty="0" smtClean="0"/>
          </a:p>
          <a:p>
            <a:endParaRPr lang="en-US" dirty="0"/>
          </a:p>
        </p:txBody>
      </p:sp>
      <p:sp>
        <p:nvSpPr>
          <p:cNvPr id="4" name="Slide Number Placeholder 3"/>
          <p:cNvSpPr>
            <a:spLocks noGrp="1"/>
          </p:cNvSpPr>
          <p:nvPr>
            <p:ph type="sldNum" sz="quarter" idx="10"/>
          </p:nvPr>
        </p:nvSpPr>
        <p:spPr/>
        <p:txBody>
          <a:bodyPr/>
          <a:lstStyle/>
          <a:p>
            <a:fld id="{1FA9686D-AA5A-4D9A-9511-3417B7807E67}" type="slidenum">
              <a:rPr lang="en-US" smtClean="0"/>
              <a:pPr/>
              <a:t>27</a:t>
            </a:fld>
            <a:endParaRPr lang="en-US" dirty="0"/>
          </a:p>
        </p:txBody>
      </p:sp>
    </p:spTree>
    <p:extLst>
      <p:ext uri="{BB962C8B-B14F-4D97-AF65-F5344CB8AC3E}">
        <p14:creationId xmlns:p14="http://schemas.microsoft.com/office/powerpoint/2010/main" xmlns="" val="28879101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following is a list of the references cited in this presentation.  For a list of resources addressing the topics discussed in this presentation go to the  </a:t>
            </a:r>
            <a:r>
              <a:rPr lang="en-US" sz="1200" b="1" i="1" kern="1200" dirty="0" smtClean="0">
                <a:solidFill>
                  <a:schemeClr val="tx1"/>
                </a:solidFill>
                <a:effectLst/>
                <a:latin typeface="+mn-lt"/>
                <a:ea typeface="+mn-ea"/>
                <a:cs typeface="+mn-cs"/>
              </a:rPr>
              <a:t>Advancing Health Literacy Practices through Quality Improvement: Curricular Modules for Faculty</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1FA9686D-AA5A-4D9A-9511-3417B7807E67}" type="slidenum">
              <a:rPr lang="en-US" smtClean="0"/>
              <a:pPr/>
              <a:t>28</a:t>
            </a:fld>
            <a:endParaRPr lang="en-US" dirty="0"/>
          </a:p>
        </p:txBody>
      </p:sp>
    </p:spTree>
    <p:extLst>
      <p:ext uri="{BB962C8B-B14F-4D97-AF65-F5344CB8AC3E}">
        <p14:creationId xmlns:p14="http://schemas.microsoft.com/office/powerpoint/2010/main" xmlns="" val="3559801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following is a list of the references cited in this presentation.  For a list of resources addressing the topics discussed in this presentation go to the  </a:t>
            </a:r>
            <a:r>
              <a:rPr lang="en-US" sz="1200" b="1" i="1" kern="1200" dirty="0" smtClean="0">
                <a:solidFill>
                  <a:schemeClr val="tx1"/>
                </a:solidFill>
                <a:effectLst/>
                <a:latin typeface="+mn-lt"/>
                <a:ea typeface="+mn-ea"/>
                <a:cs typeface="+mn-cs"/>
              </a:rPr>
              <a:t>Advancing Health Literacy Practices through Quality Improvement: Curricular Modules for Faculty</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1FA9686D-AA5A-4D9A-9511-3417B7807E67}" type="slidenum">
              <a:rPr lang="en-US" smtClean="0"/>
              <a:pPr/>
              <a:t>29</a:t>
            </a:fld>
            <a:endParaRPr lang="en-US" dirty="0"/>
          </a:p>
        </p:txBody>
      </p:sp>
    </p:spTree>
    <p:extLst>
      <p:ext uri="{BB962C8B-B14F-4D97-AF65-F5344CB8AC3E}">
        <p14:creationId xmlns:p14="http://schemas.microsoft.com/office/powerpoint/2010/main" xmlns="" val="2492994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start with learning</a:t>
            </a:r>
            <a:r>
              <a:rPr lang="en-US" baseline="0" dirty="0" smtClean="0"/>
              <a:t> briefly about quality and quality problems in health care. </a:t>
            </a:r>
            <a:endParaRPr lang="en-US" dirty="0"/>
          </a:p>
        </p:txBody>
      </p:sp>
      <p:sp>
        <p:nvSpPr>
          <p:cNvPr id="4" name="Slide Number Placeholder 3"/>
          <p:cNvSpPr>
            <a:spLocks noGrp="1"/>
          </p:cNvSpPr>
          <p:nvPr>
            <p:ph type="sldNum" sz="quarter" idx="10"/>
          </p:nvPr>
        </p:nvSpPr>
        <p:spPr/>
        <p:txBody>
          <a:bodyPr/>
          <a:lstStyle/>
          <a:p>
            <a:fld id="{B9C929D3-D9E1-4C71-9D2F-7DF1E432B59E}" type="slidenum">
              <a:rPr lang="en-US" smtClean="0"/>
              <a:pPr/>
              <a:t>3</a:t>
            </a:fld>
            <a:endParaRPr lang="en-US" dirty="0"/>
          </a:p>
        </p:txBody>
      </p:sp>
    </p:spTree>
    <p:extLst>
      <p:ext uri="{BB962C8B-B14F-4D97-AF65-F5344CB8AC3E}">
        <p14:creationId xmlns:p14="http://schemas.microsoft.com/office/powerpoint/2010/main" xmlns="" val="3077611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a:t>
            </a:r>
            <a:r>
              <a:rPr lang="en-US" baseline="0" dirty="0" smtClean="0"/>
              <a:t>e have been several reports pointing out the extent of quality problems in our health care system.</a:t>
            </a:r>
            <a:endParaRPr lang="en-US" dirty="0" smtClean="0"/>
          </a:p>
          <a:p>
            <a:endParaRPr lang="en-US" dirty="0" smtClean="0"/>
          </a:p>
          <a:p>
            <a:r>
              <a:rPr lang="en-US" dirty="0" smtClean="0"/>
              <a:t>In 1999, the Institute</a:t>
            </a:r>
            <a:r>
              <a:rPr lang="en-US" baseline="0" dirty="0" smtClean="0"/>
              <a:t> of Medicine or IOM published a report on the extent of medical errors in our health care system. The Institute reported that medical errors caused 44 – nearly 100 thousand preventable deaths each year with an associated cost of nearly 30 billion dollars. </a:t>
            </a:r>
          </a:p>
          <a:p>
            <a:endParaRPr lang="en-US" baseline="0" dirty="0" smtClean="0"/>
          </a:p>
          <a:p>
            <a:r>
              <a:rPr lang="en-US" baseline="0" dirty="0" smtClean="0"/>
              <a:t>Then, i</a:t>
            </a:r>
            <a:r>
              <a:rPr lang="en-US" dirty="0" smtClean="0"/>
              <a:t>n 2001,</a:t>
            </a:r>
            <a:r>
              <a:rPr lang="en-US" baseline="0" dirty="0" smtClean="0"/>
              <a:t> the Institute of Medicine published a landmark report called “Crossing the Quality Chasm: A New Health System for the 21</a:t>
            </a:r>
            <a:r>
              <a:rPr lang="en-US" baseline="30000" dirty="0" smtClean="0"/>
              <a:t>st</a:t>
            </a:r>
            <a:r>
              <a:rPr lang="en-US" baseline="0" dirty="0" smtClean="0"/>
              <a:t> Century,” which outlined the major gaps in the health care system in the United States, stating, “Health care harms patients too frequently and routinely fails to deliver its potential benefits. Indeed, between the health care that we now have and the health care that we could have lies not just a gap, but a chasm.” The report also offered strategies for reinventing the system and aims for improvement. </a:t>
            </a:r>
            <a:endParaRPr lang="en-US" dirty="0" smtClean="0"/>
          </a:p>
        </p:txBody>
      </p:sp>
      <p:sp>
        <p:nvSpPr>
          <p:cNvPr id="4" name="Slide Number Placeholder 3"/>
          <p:cNvSpPr>
            <a:spLocks noGrp="1"/>
          </p:cNvSpPr>
          <p:nvPr>
            <p:ph type="sldNum" sz="quarter" idx="10"/>
          </p:nvPr>
        </p:nvSpPr>
        <p:spPr/>
        <p:txBody>
          <a:bodyPr/>
          <a:lstStyle/>
          <a:p>
            <a:fld id="{1FA9686D-AA5A-4D9A-9511-3417B7807E67}" type="slidenum">
              <a:rPr lang="en-US" smtClean="0"/>
              <a:pPr/>
              <a:t>4</a:t>
            </a:fld>
            <a:endParaRPr lang="en-US" dirty="0"/>
          </a:p>
        </p:txBody>
      </p:sp>
    </p:spTree>
    <p:extLst>
      <p:ext uri="{BB962C8B-B14F-4D97-AF65-F5344CB8AC3E}">
        <p14:creationId xmlns:p14="http://schemas.microsoft.com/office/powerpoint/2010/main" xmlns="" val="578219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several quality problems eviden</a:t>
            </a:r>
            <a:r>
              <a:rPr lang="en-US" baseline="0" dirty="0" smtClean="0"/>
              <a:t>t in medication use and areas of particular importance to pharmacists:</a:t>
            </a:r>
          </a:p>
          <a:p>
            <a:endParaRPr lang="en-US" baseline="0" dirty="0" smtClean="0"/>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In 1995, Johnson and Bootman estimated based on early 1990s data that, on average, $76.6 billion is spent annually in the ambulatory setting in the United States to resolve drug-related problems. Drug-related hospitalizations were the largest share of this cost.</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In 2001, Ernst and Grizzle updated the model and found that drug-related morbidity and mortality exceeded $177.4 billion in 2000. </a:t>
            </a:r>
          </a:p>
        </p:txBody>
      </p:sp>
      <p:sp>
        <p:nvSpPr>
          <p:cNvPr id="4" name="Slide Number Placeholder 3"/>
          <p:cNvSpPr>
            <a:spLocks noGrp="1"/>
          </p:cNvSpPr>
          <p:nvPr>
            <p:ph type="sldNum" sz="quarter" idx="10"/>
          </p:nvPr>
        </p:nvSpPr>
        <p:spPr/>
        <p:txBody>
          <a:bodyPr/>
          <a:lstStyle/>
          <a:p>
            <a:fld id="{1FA9686D-AA5A-4D9A-9511-3417B7807E67}" type="slidenum">
              <a:rPr lang="en-US" smtClean="0"/>
              <a:pPr/>
              <a:t>5</a:t>
            </a:fld>
            <a:endParaRPr lang="en-US" dirty="0"/>
          </a:p>
        </p:txBody>
      </p:sp>
    </p:spTree>
    <p:extLst>
      <p:ext uri="{BB962C8B-B14F-4D97-AF65-F5344CB8AC3E}">
        <p14:creationId xmlns:p14="http://schemas.microsoft.com/office/powerpoint/2010/main" xmlns="" val="56160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2006, the Pharmacy Quality Alliance (PQA) was established to support the development of measures of quality of medication use. They recently completed demonstration projects of measuring and reporting quality on pharmacies.</a:t>
            </a:r>
          </a:p>
          <a:p>
            <a:endParaRPr lang="en-US" baseline="0" dirty="0" smtClean="0"/>
          </a:p>
          <a:p>
            <a:r>
              <a:rPr lang="en-US" baseline="0" dirty="0" smtClean="0"/>
              <a:t>More recently, the Patient Protection and Affordable Care Act (2010) established a National Strategy for Quality Improvement in Health Care. The National Strategy for Quality Improvement is intended to promote quality health care in which the needs of patients, families, and communities guide the actions of all those who deliver and pay for care. </a:t>
            </a:r>
          </a:p>
          <a:p>
            <a:endParaRPr lang="en-US" baseline="0" dirty="0" smtClean="0"/>
          </a:p>
          <a:p>
            <a:r>
              <a:rPr lang="en-US" baseline="0" dirty="0" smtClean="0"/>
              <a:t>The National Quality Strategy will pursue three broad aims.   </a:t>
            </a:r>
          </a:p>
          <a:p>
            <a:r>
              <a:rPr lang="en-US" baseline="0" dirty="0" smtClean="0"/>
              <a:t> Better Care: Improve the overall quality, by making health care more patient-centered, reliable, accessible, and safe. </a:t>
            </a:r>
          </a:p>
          <a:p>
            <a:r>
              <a:rPr lang="en-US" baseline="0" dirty="0" smtClean="0"/>
              <a:t> Healthy People/Healthy Communities: Improve the health of the U.S. population by supporting proven interventions to address behavioral, social and environmental determinants of health in addition to delivering higher-quality care.  </a:t>
            </a:r>
          </a:p>
          <a:p>
            <a:r>
              <a:rPr lang="en-US" baseline="0" dirty="0" smtClean="0"/>
              <a:t> Affordable Care: Reduce the cost of quality health care for individuals, families, employers, and government. </a:t>
            </a:r>
          </a:p>
          <a:p>
            <a:endParaRPr lang="en-US" dirty="0"/>
          </a:p>
        </p:txBody>
      </p:sp>
      <p:sp>
        <p:nvSpPr>
          <p:cNvPr id="4" name="Slide Number Placeholder 3"/>
          <p:cNvSpPr>
            <a:spLocks noGrp="1"/>
          </p:cNvSpPr>
          <p:nvPr>
            <p:ph type="sldNum" sz="quarter" idx="10"/>
          </p:nvPr>
        </p:nvSpPr>
        <p:spPr/>
        <p:txBody>
          <a:bodyPr/>
          <a:lstStyle/>
          <a:p>
            <a:fld id="{1FA9686D-AA5A-4D9A-9511-3417B7807E67}" type="slidenum">
              <a:rPr lang="en-US" smtClean="0"/>
              <a:pPr/>
              <a:t>6</a:t>
            </a:fld>
            <a:endParaRPr lang="en-US" dirty="0"/>
          </a:p>
        </p:txBody>
      </p:sp>
    </p:spTree>
    <p:extLst>
      <p:ext uri="{BB962C8B-B14F-4D97-AF65-F5344CB8AC3E}">
        <p14:creationId xmlns:p14="http://schemas.microsoft.com/office/powerpoint/2010/main" xmlns="" val="3172194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Given our demands of patients in health care and</a:t>
            </a:r>
            <a:r>
              <a:rPr lang="en-US" baseline="0" dirty="0" smtClean="0"/>
              <a:t> the mismatch with patients’ health literacy skill levels and </a:t>
            </a:r>
            <a:r>
              <a:rPr lang="en-US" dirty="0" smtClean="0"/>
              <a:t>the resultant poor outcomes, presents</a:t>
            </a:r>
            <a:r>
              <a:rPr lang="en-US" baseline="0" dirty="0" smtClean="0"/>
              <a:t> an important quality issues with several opportunities for improvement. </a:t>
            </a:r>
            <a:endParaRPr lang="en-US" dirty="0" smtClean="0"/>
          </a:p>
          <a:p>
            <a:endParaRPr lang="en-US" dirty="0" smtClean="0"/>
          </a:p>
          <a:p>
            <a:r>
              <a:rPr lang="en-US" dirty="0" smtClean="0"/>
              <a:t>There are several approaches to improving quality and addressing the quality issues in health care, including</a:t>
            </a:r>
            <a:r>
              <a:rPr lang="en-US" baseline="0" dirty="0" smtClean="0"/>
              <a:t> quality improvement. </a:t>
            </a:r>
          </a:p>
          <a:p>
            <a:endParaRPr lang="en-US" baseline="0" dirty="0" smtClean="0"/>
          </a:p>
          <a:p>
            <a:r>
              <a:rPr lang="en-US" dirty="0" smtClean="0"/>
              <a:t>There are several quality improvement techniques</a:t>
            </a:r>
            <a:r>
              <a:rPr lang="en-US" baseline="0" dirty="0" smtClean="0"/>
              <a:t> [ FACULTY CAN PRESENT THESE AT THEIR DISCRETION ]including: </a:t>
            </a:r>
            <a:endParaRPr lang="en-US" dirty="0" smtClean="0"/>
          </a:p>
          <a:p>
            <a:pPr marL="628650" lvl="1" indent="-171450">
              <a:buFont typeface="Arial" pitchFamily="34" charset="0"/>
              <a:buChar char="•"/>
            </a:pPr>
            <a:r>
              <a:rPr lang="en-US" dirty="0" smtClean="0"/>
              <a:t>Six Sigma (6 </a:t>
            </a:r>
            <a:r>
              <a:rPr lang="en-US" dirty="0" smtClean="0">
                <a:sym typeface="Symbol"/>
              </a:rPr>
              <a:t>)</a:t>
            </a:r>
            <a:r>
              <a:rPr lang="en-US" dirty="0" smtClean="0"/>
              <a:t> </a:t>
            </a:r>
          </a:p>
          <a:p>
            <a:pPr marL="628650" lvl="1" indent="-171450">
              <a:buFont typeface="Arial" pitchFamily="34" charset="0"/>
              <a:buChar char="•"/>
            </a:pPr>
            <a:r>
              <a:rPr lang="en-US" dirty="0" smtClean="0"/>
              <a:t>International Organization for Standardization (ISO 9000)</a:t>
            </a:r>
          </a:p>
          <a:p>
            <a:pPr marL="628650" lvl="1" indent="-171450">
              <a:buFont typeface="Arial" pitchFamily="34" charset="0"/>
              <a:buChar char="•"/>
            </a:pPr>
            <a:r>
              <a:rPr lang="en-US" dirty="0" smtClean="0"/>
              <a:t>Continuous quality improvement (CQI) is a system that seeks to improve the provision of services </a:t>
            </a:r>
          </a:p>
          <a:p>
            <a:endParaRPr lang="en-US" dirty="0" smtClean="0"/>
          </a:p>
          <a:p>
            <a:r>
              <a:rPr lang="en-US" dirty="0" smtClean="0"/>
              <a:t>But one of the most practice-friendly</a:t>
            </a:r>
            <a:r>
              <a:rPr lang="en-US" baseline="0" dirty="0" smtClean="0"/>
              <a:t> models is the plan-do-study-act (PDSA) cycle.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B9C929D3-D9E1-4C71-9D2F-7DF1E432B59E}" type="slidenum">
              <a:rPr lang="en-US" smtClean="0"/>
              <a:pPr/>
              <a:t>7</a:t>
            </a:fld>
            <a:endParaRPr lang="en-US" dirty="0"/>
          </a:p>
        </p:txBody>
      </p:sp>
    </p:spTree>
    <p:extLst>
      <p:ext uri="{BB962C8B-B14F-4D97-AF65-F5344CB8AC3E}">
        <p14:creationId xmlns:p14="http://schemas.microsoft.com/office/powerpoint/2010/main" xmlns="" val="3077611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Plan-Do-Study-Act (PDSA) is a model for carrying out change to improve quality,</a:t>
            </a:r>
            <a:r>
              <a:rPr lang="en-US" baseline="0" dirty="0" smtClean="0"/>
              <a:t> that is also known as P</a:t>
            </a:r>
            <a:r>
              <a:rPr lang="en-US" dirty="0" smtClean="0"/>
              <a:t>lan-Do-Check-Act (PDCA), the Deming cycle</a:t>
            </a:r>
            <a:r>
              <a:rPr lang="en-US" baseline="0" dirty="0" smtClean="0"/>
              <a:t> and the </a:t>
            </a:r>
            <a:r>
              <a:rPr lang="en-US" dirty="0" smtClean="0"/>
              <a:t>Shewhart cycle because of the scholars who</a:t>
            </a:r>
            <a:r>
              <a:rPr lang="en-US" baseline="0" dirty="0" smtClean="0"/>
              <a:t> developed and refined the model. </a:t>
            </a:r>
          </a:p>
          <a:p>
            <a:endParaRPr lang="en-US" baseline="0" dirty="0" smtClean="0"/>
          </a:p>
          <a:p>
            <a:r>
              <a:rPr lang="en-US" baseline="0" dirty="0" smtClean="0"/>
              <a:t>The plan-do-study-act is a cycle, because a quality improvement project will often involve multiple cycles of “planning, doing, studying and acting” to achieve the intended change. </a:t>
            </a:r>
          </a:p>
        </p:txBody>
      </p:sp>
      <p:sp>
        <p:nvSpPr>
          <p:cNvPr id="4" name="Slide Number Placeholder 3"/>
          <p:cNvSpPr>
            <a:spLocks noGrp="1"/>
          </p:cNvSpPr>
          <p:nvPr>
            <p:ph type="sldNum" sz="quarter" idx="10"/>
          </p:nvPr>
        </p:nvSpPr>
        <p:spPr/>
        <p:txBody>
          <a:bodyPr/>
          <a:lstStyle/>
          <a:p>
            <a:fld id="{1FA9686D-AA5A-4D9A-9511-3417B7807E67}" type="slidenum">
              <a:rPr lang="en-US" smtClean="0"/>
              <a:pPr/>
              <a:t>8</a:t>
            </a:fld>
            <a:endParaRPr lang="en-US" dirty="0"/>
          </a:p>
        </p:txBody>
      </p:sp>
    </p:spTree>
    <p:extLst>
      <p:ext uri="{BB962C8B-B14F-4D97-AF65-F5344CB8AC3E}">
        <p14:creationId xmlns:p14="http://schemas.microsoft.com/office/powerpoint/2010/main" xmlns="" val="1074584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2800" dirty="0" smtClean="0"/>
              <a:t>The first thing that one</a:t>
            </a:r>
            <a:r>
              <a:rPr lang="en-US" sz="2800" baseline="0" dirty="0" smtClean="0"/>
              <a:t> needs to do in quality improvement is to </a:t>
            </a:r>
            <a:r>
              <a:rPr lang="en-US" sz="2800" dirty="0" smtClean="0"/>
              <a:t>identify ideas for change, also known as change concepts, which can be done by answering the questions like these 3:</a:t>
            </a:r>
            <a:br>
              <a:rPr lang="en-US" sz="2800" dirty="0" smtClean="0"/>
            </a:br>
            <a:endParaRPr lang="en-US" sz="2800" dirty="0" smtClean="0"/>
          </a:p>
          <a:p>
            <a:pPr marL="457200" indent="-457200">
              <a:buFont typeface="+mj-lt"/>
              <a:buAutoNum type="arabicPeriod"/>
            </a:pPr>
            <a:r>
              <a:rPr lang="en-US" sz="2400" b="1" dirty="0" smtClean="0"/>
              <a:t>What are we trying to accomplish?  </a:t>
            </a:r>
            <a:r>
              <a:rPr lang="en-US" sz="2400" dirty="0" smtClean="0"/>
              <a:t>- This</a:t>
            </a:r>
            <a:r>
              <a:rPr lang="en-US" sz="2400" baseline="0" dirty="0" smtClean="0"/>
              <a:t> should include describing the process to be improved and identifying the necessary resources. We can also ask why we need to improve this process or practice. So in the case of health literacy, for example, what health literacy practice improvements are we trying to accomplish, for example, better communication. </a:t>
            </a:r>
            <a:r>
              <a:rPr lang="en-US" sz="2400" dirty="0" smtClean="0"/>
              <a:t/>
            </a:r>
            <a:br>
              <a:rPr lang="en-US" sz="2400" dirty="0" smtClean="0"/>
            </a:br>
            <a:endParaRPr lang="en-US" sz="2400" dirty="0" smtClean="0"/>
          </a:p>
          <a:p>
            <a:pPr marL="457200" indent="-457200">
              <a:buFont typeface="+mj-lt"/>
              <a:buAutoNum type="arabicPeriod"/>
            </a:pPr>
            <a:r>
              <a:rPr lang="en-US" sz="2400" b="1" dirty="0" smtClean="0"/>
              <a:t>How will we know a change is an improvement? </a:t>
            </a:r>
            <a:r>
              <a:rPr lang="en-US" sz="2400" dirty="0" smtClean="0"/>
              <a:t>For example, we</a:t>
            </a:r>
            <a:r>
              <a:rPr lang="en-US" sz="2400" baseline="0" dirty="0" smtClean="0"/>
              <a:t> need to determine what we can measure to know if there has been an improvement. We also want to know what we can measure at baseline, or before a change is made, and collect data after the change to compare the results.  </a:t>
            </a:r>
            <a:br>
              <a:rPr lang="en-US" sz="2400" baseline="0" dirty="0" smtClean="0"/>
            </a:br>
            <a:r>
              <a:rPr lang="en-US" sz="2400" dirty="0" smtClean="0"/>
              <a:t> </a:t>
            </a:r>
          </a:p>
          <a:p>
            <a:pPr marL="457200" marR="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400" b="0" dirty="0" smtClean="0"/>
              <a:t>Finally,</a:t>
            </a:r>
            <a:r>
              <a:rPr lang="en-US" sz="2400" b="0" baseline="0" dirty="0" smtClean="0"/>
              <a:t> we should answer the question: </a:t>
            </a:r>
            <a:r>
              <a:rPr lang="en-US" sz="2400" b="1" dirty="0" smtClean="0"/>
              <a:t>What changes can we make that will result in improvement? </a:t>
            </a:r>
            <a:r>
              <a:rPr lang="en-US" sz="2400" b="0" dirty="0" smtClean="0"/>
              <a:t>So,</a:t>
            </a:r>
            <a:r>
              <a:rPr lang="en-US" sz="2400" b="0" baseline="0" dirty="0" smtClean="0"/>
              <a:t> in the case of health literacy, what evidence-based health literacy practices could be implemented to improve communication, for example? And the answer to this question is the “change” that is being proposed and implemented to affect change. Also, consider end-user input into the proposed change.</a:t>
            </a:r>
            <a:endParaRPr lang="en-US" dirty="0"/>
          </a:p>
        </p:txBody>
      </p:sp>
      <p:sp>
        <p:nvSpPr>
          <p:cNvPr id="4" name="Slide Number Placeholder 3"/>
          <p:cNvSpPr>
            <a:spLocks noGrp="1"/>
          </p:cNvSpPr>
          <p:nvPr>
            <p:ph type="sldNum" sz="quarter" idx="10"/>
          </p:nvPr>
        </p:nvSpPr>
        <p:spPr/>
        <p:txBody>
          <a:bodyPr/>
          <a:lstStyle/>
          <a:p>
            <a:fld id="{1FA9686D-AA5A-4D9A-9511-3417B7807E67}" type="slidenum">
              <a:rPr lang="en-US" smtClean="0"/>
              <a:pPr/>
              <a:t>9</a:t>
            </a:fld>
            <a:endParaRPr lang="en-US" dirty="0"/>
          </a:p>
        </p:txBody>
      </p:sp>
    </p:spTree>
    <p:extLst>
      <p:ext uri="{BB962C8B-B14F-4D97-AF65-F5344CB8AC3E}">
        <p14:creationId xmlns:p14="http://schemas.microsoft.com/office/powerpoint/2010/main" xmlns="" val="21977849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4"/>
          <p:cNvGrpSpPr>
            <a:grpSpLocks/>
          </p:cNvGrpSpPr>
          <p:nvPr/>
        </p:nvGrpSpPr>
        <p:grpSpPr bwMode="auto">
          <a:xfrm>
            <a:off x="0" y="3867150"/>
            <a:ext cx="7986713" cy="19050"/>
            <a:chOff x="0" y="840"/>
            <a:chExt cx="5660" cy="12"/>
          </a:xfrm>
        </p:grpSpPr>
        <p:sp>
          <p:nvSpPr>
            <p:cNvPr id="5" name="Line 5"/>
            <p:cNvSpPr>
              <a:spLocks noChangeShapeType="1"/>
            </p:cNvSpPr>
            <p:nvPr/>
          </p:nvSpPr>
          <p:spPr bwMode="auto">
            <a:xfrm>
              <a:off x="5" y="852"/>
              <a:ext cx="5655" cy="0"/>
            </a:xfrm>
            <a:prstGeom prst="line">
              <a:avLst/>
            </a:prstGeom>
            <a:noFill/>
            <a:ln w="50800">
              <a:solidFill>
                <a:srgbClr val="001760"/>
              </a:solidFill>
              <a:round/>
              <a:headEnd/>
              <a:tailEnd/>
            </a:ln>
            <a:effectLst/>
          </p:spPr>
          <p:txBody>
            <a:bodyPr wrap="none" anchor="ctr"/>
            <a:lstStyle/>
            <a:p>
              <a:pPr>
                <a:defRPr/>
              </a:pPr>
              <a:endParaRPr lang="en-US" dirty="0"/>
            </a:p>
          </p:txBody>
        </p:sp>
        <p:sp>
          <p:nvSpPr>
            <p:cNvPr id="6" name="Line 6"/>
            <p:cNvSpPr>
              <a:spLocks noChangeShapeType="1"/>
            </p:cNvSpPr>
            <p:nvPr/>
          </p:nvSpPr>
          <p:spPr bwMode="auto">
            <a:xfrm>
              <a:off x="0" y="840"/>
              <a:ext cx="5655" cy="0"/>
            </a:xfrm>
            <a:prstGeom prst="line">
              <a:avLst/>
            </a:prstGeom>
            <a:noFill/>
            <a:ln w="50800">
              <a:solidFill>
                <a:srgbClr val="99CCFF"/>
              </a:solidFill>
              <a:round/>
              <a:headEnd/>
              <a:tailEnd/>
            </a:ln>
            <a:effectLst/>
          </p:spPr>
          <p:txBody>
            <a:bodyPr wrap="none" anchor="ctr"/>
            <a:lstStyle/>
            <a:p>
              <a:pPr>
                <a:defRPr/>
              </a:pPr>
              <a:endParaRPr lang="en-US" dirty="0"/>
            </a:p>
          </p:txBody>
        </p:sp>
      </p:grpSp>
      <p:sp>
        <p:nvSpPr>
          <p:cNvPr id="5122" name="Rectangle 2"/>
          <p:cNvSpPr>
            <a:spLocks noGrp="1" noChangeArrowheads="1"/>
          </p:cNvSpPr>
          <p:nvPr>
            <p:ph type="ctrTitle"/>
          </p:nvPr>
        </p:nvSpPr>
        <p:spPr>
          <a:xfrm>
            <a:off x="609600" y="2819400"/>
            <a:ext cx="7789863" cy="914400"/>
          </a:xfrm>
        </p:spPr>
        <p:txBody>
          <a:bodyPr/>
          <a:lstStyle>
            <a:lvl1pPr>
              <a:defRPr/>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1150938" y="3962400"/>
            <a:ext cx="6435725" cy="2133600"/>
          </a:xfrm>
        </p:spPr>
        <p:txBody>
          <a:bodyPr/>
          <a:lstStyle>
            <a:lvl1pPr marL="0" indent="0" algn="ctr">
              <a:buFont typeface="Wingdings" pitchFamily="2" charset="2"/>
              <a:buNone/>
              <a:defRPr/>
            </a:lvl1pPr>
          </a:lstStyle>
          <a:p>
            <a:r>
              <a:rPr lang="en-US" smtClean="0"/>
              <a:t>Click to edit Master subtitle style</a:t>
            </a:r>
            <a:endParaRPr lang="en-US"/>
          </a:p>
        </p:txBody>
      </p:sp>
      <p:graphicFrame>
        <p:nvGraphicFramePr>
          <p:cNvPr id="3" name="Object 2" descr="AHRQ logo"/>
          <p:cNvGraphicFramePr>
            <a:graphicFrameLocks noChangeAspect="1"/>
          </p:cNvGraphicFramePr>
          <p:nvPr userDrawn="1">
            <p:extLst>
              <p:ext uri="{D42A27DB-BD31-4B8C-83A1-F6EECF244321}">
                <p14:modId xmlns:p14="http://schemas.microsoft.com/office/powerpoint/2010/main" xmlns="" val="1592820267"/>
              </p:ext>
            </p:extLst>
          </p:nvPr>
        </p:nvGraphicFramePr>
        <p:xfrm>
          <a:off x="990600" y="381000"/>
          <a:ext cx="6858000" cy="1624013"/>
        </p:xfrm>
        <a:graphic>
          <a:graphicData uri="http://schemas.openxmlformats.org/presentationml/2006/ole">
            <p:oleObj spid="_x0000_s2171" name="Photo Editor Photo" r:id="rId3" imgW="6400000" imgH="1514686" progId="">
              <p:embed/>
            </p:oleObj>
          </a:graphicData>
        </a:graphic>
      </p:graphicFrame>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fld id="{7446FB92-6290-4352-BF71-53B4EEC01A8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5588" y="228600"/>
            <a:ext cx="1997075" cy="4343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28600"/>
            <a:ext cx="5843588" cy="4343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fld id="{7446FB92-6290-4352-BF71-53B4EEC01A8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30352" y="1676400"/>
            <a:ext cx="7993063" cy="289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fld id="{7446FB92-6290-4352-BF71-53B4EEC01A8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fld id="{7446FB92-6290-4352-BF71-53B4EEC01A8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76400"/>
            <a:ext cx="3919538"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1538" y="1676400"/>
            <a:ext cx="3921125"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fld id="{7446FB92-6290-4352-BF71-53B4EEC01A8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fld id="{7446FB92-6290-4352-BF71-53B4EEC01A8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fld id="{7446FB92-6290-4352-BF71-53B4EEC01A8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fld id="{7446FB92-6290-4352-BF71-53B4EEC01A8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fld id="{7446FB92-6290-4352-BF71-53B4EEC01A8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fld id="{7446FB92-6290-4352-BF71-53B4EEC01A8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A8"/>
            </a:gs>
            <a:gs pos="100000">
              <a:srgbClr val="1B8DFF"/>
            </a:gs>
          </a:gsLst>
          <a:lin ang="54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447800" y="228600"/>
            <a:ext cx="6697663" cy="876300"/>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09600" y="1676400"/>
            <a:ext cx="7993063" cy="28956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 and use use in 1 or more lines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2" name="Group 4"/>
          <p:cNvGrpSpPr>
            <a:grpSpLocks/>
          </p:cNvGrpSpPr>
          <p:nvPr/>
        </p:nvGrpSpPr>
        <p:grpSpPr bwMode="auto">
          <a:xfrm>
            <a:off x="0" y="1333500"/>
            <a:ext cx="7986713" cy="19050"/>
            <a:chOff x="0" y="840"/>
            <a:chExt cx="5660" cy="12"/>
          </a:xfrm>
        </p:grpSpPr>
        <p:sp>
          <p:nvSpPr>
            <p:cNvPr id="4101" name="Line 5"/>
            <p:cNvSpPr>
              <a:spLocks noChangeShapeType="1"/>
            </p:cNvSpPr>
            <p:nvPr/>
          </p:nvSpPr>
          <p:spPr bwMode="auto">
            <a:xfrm>
              <a:off x="5" y="852"/>
              <a:ext cx="5655" cy="0"/>
            </a:xfrm>
            <a:prstGeom prst="line">
              <a:avLst/>
            </a:prstGeom>
            <a:noFill/>
            <a:ln w="50800">
              <a:solidFill>
                <a:srgbClr val="001760"/>
              </a:solidFill>
              <a:round/>
              <a:headEnd/>
              <a:tailEnd/>
            </a:ln>
            <a:effectLst/>
          </p:spPr>
          <p:txBody>
            <a:bodyPr wrap="none" anchor="ctr"/>
            <a:lstStyle/>
            <a:p>
              <a:pPr>
                <a:defRPr/>
              </a:pPr>
              <a:endParaRPr lang="en-US" dirty="0"/>
            </a:p>
          </p:txBody>
        </p:sp>
        <p:sp>
          <p:nvSpPr>
            <p:cNvPr id="4102" name="Line 6"/>
            <p:cNvSpPr>
              <a:spLocks noChangeShapeType="1"/>
            </p:cNvSpPr>
            <p:nvPr/>
          </p:nvSpPr>
          <p:spPr bwMode="auto">
            <a:xfrm>
              <a:off x="0" y="840"/>
              <a:ext cx="5655" cy="0"/>
            </a:xfrm>
            <a:prstGeom prst="line">
              <a:avLst/>
            </a:prstGeom>
            <a:noFill/>
            <a:ln w="50800">
              <a:solidFill>
                <a:srgbClr val="99CCFF"/>
              </a:solidFill>
              <a:round/>
              <a:headEnd/>
              <a:tailEnd/>
            </a:ln>
            <a:effectLst/>
          </p:spPr>
          <p:txBody>
            <a:bodyPr wrap="none" anchor="ctr"/>
            <a:lstStyle/>
            <a:p>
              <a:pPr>
                <a:defRPr/>
              </a:pPr>
              <a:endParaRPr lang="en-US" dirty="0"/>
            </a:p>
          </p:txBody>
        </p:sp>
      </p:grpSp>
      <p:graphicFrame>
        <p:nvGraphicFramePr>
          <p:cNvPr id="1026" name="Object 7" descr="AHRQ logo"/>
          <p:cNvGraphicFramePr>
            <a:graphicFrameLocks noChangeAspect="1"/>
          </p:cNvGraphicFramePr>
          <p:nvPr>
            <p:extLst>
              <p:ext uri="{D42A27DB-BD31-4B8C-83A1-F6EECF244321}">
                <p14:modId xmlns:p14="http://schemas.microsoft.com/office/powerpoint/2010/main" xmlns="" val="1255523635"/>
              </p:ext>
            </p:extLst>
          </p:nvPr>
        </p:nvGraphicFramePr>
        <p:xfrm>
          <a:off x="142875" y="317500"/>
          <a:ext cx="1428750" cy="671513"/>
        </p:xfrm>
        <a:graphic>
          <a:graphicData uri="http://schemas.openxmlformats.org/presentationml/2006/ole">
            <p:oleObj spid="_x0000_s1147" name="Photo Editor Photo" r:id="rId14" imgW="3486637" imgH="1638529" progId="">
              <p:embed/>
            </p:oleObj>
          </a:graphicData>
        </a:graphic>
      </p:graphicFrame>
      <p:sp>
        <p:nvSpPr>
          <p:cNvPr id="4104"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446FB92-6290-4352-BF71-53B4EEC01A80}" type="slidenum">
              <a:rPr lang="en-US" smtClean="0"/>
              <a:pPr/>
              <a:t>‹#›</a:t>
            </a:fld>
            <a:endParaRPr lang="en-US" dirty="0"/>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lnSpc>
          <a:spcPct val="90000"/>
        </a:lnSpc>
        <a:spcBef>
          <a:spcPct val="0"/>
        </a:spcBef>
        <a:spcAft>
          <a:spcPct val="0"/>
        </a:spcAft>
        <a:defRPr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lnSpc>
          <a:spcPct val="90000"/>
        </a:lnSpc>
        <a:spcBef>
          <a:spcPct val="0"/>
        </a:spcBef>
        <a:spcAft>
          <a:spcPct val="0"/>
        </a:spcAft>
        <a:defRPr sz="4000" b="1">
          <a:solidFill>
            <a:schemeClr val="tx2"/>
          </a:solidFill>
          <a:effectLst>
            <a:outerShdw blurRad="38100" dist="38100" dir="2700000" algn="tl">
              <a:srgbClr val="000000"/>
            </a:outerShdw>
          </a:effectLst>
          <a:latin typeface="Arial" charset="0"/>
        </a:defRPr>
      </a:lvl2pPr>
      <a:lvl3pPr algn="ctr" rtl="0" eaLnBrk="1" fontAlgn="base" hangingPunct="1">
        <a:lnSpc>
          <a:spcPct val="90000"/>
        </a:lnSpc>
        <a:spcBef>
          <a:spcPct val="0"/>
        </a:spcBef>
        <a:spcAft>
          <a:spcPct val="0"/>
        </a:spcAft>
        <a:defRPr sz="4000" b="1">
          <a:solidFill>
            <a:schemeClr val="tx2"/>
          </a:solidFill>
          <a:effectLst>
            <a:outerShdw blurRad="38100" dist="38100" dir="2700000" algn="tl">
              <a:srgbClr val="000000"/>
            </a:outerShdw>
          </a:effectLst>
          <a:latin typeface="Arial" charset="0"/>
        </a:defRPr>
      </a:lvl3pPr>
      <a:lvl4pPr algn="ctr" rtl="0" eaLnBrk="1" fontAlgn="base" hangingPunct="1">
        <a:lnSpc>
          <a:spcPct val="90000"/>
        </a:lnSpc>
        <a:spcBef>
          <a:spcPct val="0"/>
        </a:spcBef>
        <a:spcAft>
          <a:spcPct val="0"/>
        </a:spcAft>
        <a:defRPr sz="4000" b="1">
          <a:solidFill>
            <a:schemeClr val="tx2"/>
          </a:solidFill>
          <a:effectLst>
            <a:outerShdw blurRad="38100" dist="38100" dir="2700000" algn="tl">
              <a:srgbClr val="000000"/>
            </a:outerShdw>
          </a:effectLst>
          <a:latin typeface="Arial" charset="0"/>
        </a:defRPr>
      </a:lvl4pPr>
      <a:lvl5pPr algn="ctr" rtl="0" eaLnBrk="1" fontAlgn="base" hangingPunct="1">
        <a:lnSpc>
          <a:spcPct val="90000"/>
        </a:lnSpc>
        <a:spcBef>
          <a:spcPct val="0"/>
        </a:spcBef>
        <a:spcAft>
          <a:spcPct val="0"/>
        </a:spcAft>
        <a:defRPr sz="4000" b="1">
          <a:solidFill>
            <a:schemeClr val="tx2"/>
          </a:solidFill>
          <a:effectLst>
            <a:outerShdw blurRad="38100" dist="38100" dir="2700000" algn="tl">
              <a:srgbClr val="000000"/>
            </a:outerShdw>
          </a:effectLst>
          <a:latin typeface="Arial" charset="0"/>
        </a:defRPr>
      </a:lvl5pPr>
      <a:lvl6pPr marL="457200" algn="ctr" rtl="0" eaLnBrk="1" fontAlgn="base" hangingPunct="1">
        <a:lnSpc>
          <a:spcPct val="90000"/>
        </a:lnSpc>
        <a:spcBef>
          <a:spcPct val="0"/>
        </a:spcBef>
        <a:spcAft>
          <a:spcPct val="0"/>
        </a:spcAft>
        <a:defRPr sz="4000" b="1">
          <a:solidFill>
            <a:schemeClr val="tx2"/>
          </a:solidFill>
          <a:effectLst>
            <a:outerShdw blurRad="38100" dist="38100" dir="2700000" algn="tl">
              <a:srgbClr val="000000"/>
            </a:outerShdw>
          </a:effectLst>
          <a:latin typeface="Arial" charset="0"/>
        </a:defRPr>
      </a:lvl6pPr>
      <a:lvl7pPr marL="914400" algn="ctr" rtl="0" eaLnBrk="1" fontAlgn="base" hangingPunct="1">
        <a:lnSpc>
          <a:spcPct val="90000"/>
        </a:lnSpc>
        <a:spcBef>
          <a:spcPct val="0"/>
        </a:spcBef>
        <a:spcAft>
          <a:spcPct val="0"/>
        </a:spcAft>
        <a:defRPr sz="4000" b="1">
          <a:solidFill>
            <a:schemeClr val="tx2"/>
          </a:solidFill>
          <a:effectLst>
            <a:outerShdw blurRad="38100" dist="38100" dir="2700000" algn="tl">
              <a:srgbClr val="000000"/>
            </a:outerShdw>
          </a:effectLst>
          <a:latin typeface="Arial" charset="0"/>
        </a:defRPr>
      </a:lvl7pPr>
      <a:lvl8pPr marL="1371600" algn="ctr" rtl="0" eaLnBrk="1" fontAlgn="base" hangingPunct="1">
        <a:lnSpc>
          <a:spcPct val="90000"/>
        </a:lnSpc>
        <a:spcBef>
          <a:spcPct val="0"/>
        </a:spcBef>
        <a:spcAft>
          <a:spcPct val="0"/>
        </a:spcAft>
        <a:defRPr sz="4000" b="1">
          <a:solidFill>
            <a:schemeClr val="tx2"/>
          </a:solidFill>
          <a:effectLst>
            <a:outerShdw blurRad="38100" dist="38100" dir="2700000" algn="tl">
              <a:srgbClr val="000000"/>
            </a:outerShdw>
          </a:effectLst>
          <a:latin typeface="Arial" charset="0"/>
        </a:defRPr>
      </a:lvl8pPr>
      <a:lvl9pPr marL="1828800" algn="ctr" rtl="0" eaLnBrk="1" fontAlgn="base" hangingPunct="1">
        <a:lnSpc>
          <a:spcPct val="90000"/>
        </a:lnSpc>
        <a:spcBef>
          <a:spcPct val="0"/>
        </a:spcBef>
        <a:spcAft>
          <a:spcPct val="0"/>
        </a:spcAft>
        <a:defRPr sz="4000" b="1">
          <a:solidFill>
            <a:schemeClr val="tx2"/>
          </a:solidFill>
          <a:effectLst>
            <a:outerShdw blurRad="38100" dist="38100" dir="2700000" algn="tl">
              <a:srgbClr val="000000"/>
            </a:outerShdw>
          </a:effectLst>
          <a:latin typeface="Arial" charset="0"/>
        </a:defRPr>
      </a:lvl9pPr>
    </p:titleStyle>
    <p:bodyStyle>
      <a:lvl1pPr marL="465138" indent="-465138" algn="l" rtl="0" eaLnBrk="1" fontAlgn="base" hangingPunct="1">
        <a:lnSpc>
          <a:spcPct val="90000"/>
        </a:lnSpc>
        <a:spcBef>
          <a:spcPct val="30000"/>
        </a:spcBef>
        <a:spcAft>
          <a:spcPct val="0"/>
        </a:spcAft>
        <a:buClr>
          <a:schemeClr val="tx2"/>
        </a:buClr>
        <a:buSzPct val="95000"/>
        <a:buFont typeface="Wingdings" pitchFamily="2" charset="2"/>
        <a:buChar char="n"/>
        <a:defRPr sz="3200">
          <a:solidFill>
            <a:srgbClr val="FFFFFF"/>
          </a:solidFill>
          <a:effectLst>
            <a:outerShdw blurRad="38100" dist="38100" dir="2700000" algn="tl">
              <a:srgbClr val="000000"/>
            </a:outerShdw>
          </a:effectLst>
          <a:latin typeface="+mn-lt"/>
          <a:ea typeface="+mn-ea"/>
          <a:cs typeface="+mn-cs"/>
        </a:defRPr>
      </a:lvl1pPr>
      <a:lvl2pPr marL="976313" indent="-396875" algn="l" rtl="0" eaLnBrk="1" fontAlgn="base" hangingPunct="1">
        <a:lnSpc>
          <a:spcPct val="90000"/>
        </a:lnSpc>
        <a:spcBef>
          <a:spcPct val="30000"/>
        </a:spcBef>
        <a:spcAft>
          <a:spcPct val="0"/>
        </a:spcAft>
        <a:buClr>
          <a:schemeClr val="tx2"/>
        </a:buClr>
        <a:buSzPct val="95000"/>
        <a:buChar char="–"/>
        <a:defRPr sz="2800">
          <a:solidFill>
            <a:srgbClr val="FFFFFF"/>
          </a:solidFill>
          <a:effectLst>
            <a:outerShdw blurRad="38100" dist="38100" dir="2700000" algn="tl">
              <a:srgbClr val="000000"/>
            </a:outerShdw>
          </a:effectLst>
          <a:latin typeface="+mn-lt"/>
        </a:defRPr>
      </a:lvl2pPr>
      <a:lvl3pPr marL="1439863" indent="-349250" algn="l" rtl="0" eaLnBrk="1" fontAlgn="base" hangingPunct="1">
        <a:lnSpc>
          <a:spcPct val="90000"/>
        </a:lnSpc>
        <a:spcBef>
          <a:spcPct val="30000"/>
        </a:spcBef>
        <a:spcAft>
          <a:spcPct val="0"/>
        </a:spcAft>
        <a:buClr>
          <a:schemeClr val="tx2"/>
        </a:buClr>
        <a:buSzPct val="95000"/>
        <a:buFont typeface="Wingdings" pitchFamily="2" charset="2"/>
        <a:buChar char="n"/>
        <a:defRPr sz="2400">
          <a:solidFill>
            <a:srgbClr val="FFFFFF"/>
          </a:solidFill>
          <a:effectLst>
            <a:outerShdw blurRad="38100" dist="38100" dir="2700000" algn="tl">
              <a:srgbClr val="000000"/>
            </a:outerShdw>
          </a:effectLst>
          <a:latin typeface="+mn-lt"/>
        </a:defRPr>
      </a:lvl3pPr>
      <a:lvl4pPr marL="1782763" indent="-228600" algn="l" rtl="0" eaLnBrk="1" fontAlgn="base" hangingPunct="1">
        <a:lnSpc>
          <a:spcPct val="90000"/>
        </a:lnSpc>
        <a:spcBef>
          <a:spcPct val="30000"/>
        </a:spcBef>
        <a:spcAft>
          <a:spcPct val="0"/>
        </a:spcAft>
        <a:buClr>
          <a:srgbClr val="66FFFF"/>
        </a:buClr>
        <a:buSzPct val="65000"/>
        <a:buFont typeface="Monotype Sorts" pitchFamily="2" charset="2"/>
        <a:buChar char="u"/>
        <a:defRPr sz="2000">
          <a:solidFill>
            <a:srgbClr val="FFFFFF"/>
          </a:solidFill>
          <a:effectLst>
            <a:outerShdw blurRad="38100" dist="38100" dir="2700000" algn="tl">
              <a:srgbClr val="000000"/>
            </a:outerShdw>
          </a:effectLst>
          <a:latin typeface="+mn-lt"/>
        </a:defRPr>
      </a:lvl4pPr>
      <a:lvl5pPr marL="2125663" indent="-228600" algn="l" rtl="0" eaLnBrk="1" fontAlgn="base" hangingPunct="1">
        <a:lnSpc>
          <a:spcPct val="90000"/>
        </a:lnSpc>
        <a:spcBef>
          <a:spcPct val="30000"/>
        </a:spcBef>
        <a:spcAft>
          <a:spcPct val="0"/>
        </a:spcAft>
        <a:buClr>
          <a:schemeClr val="tx1"/>
        </a:buClr>
        <a:buSzPct val="100000"/>
        <a:buChar char="–"/>
        <a:defRPr sz="2000">
          <a:solidFill>
            <a:srgbClr val="FFFFFF"/>
          </a:solidFill>
          <a:effectLst>
            <a:outerShdw blurRad="38100" dist="38100" dir="2700000" algn="tl">
              <a:srgbClr val="000000"/>
            </a:outerShdw>
          </a:effectLst>
          <a:latin typeface="+mn-lt"/>
        </a:defRPr>
      </a:lvl5pPr>
      <a:lvl6pPr marL="2582863" indent="-228600" algn="l" rtl="0" eaLnBrk="1" fontAlgn="base" hangingPunct="1">
        <a:lnSpc>
          <a:spcPct val="90000"/>
        </a:lnSpc>
        <a:spcBef>
          <a:spcPct val="30000"/>
        </a:spcBef>
        <a:spcAft>
          <a:spcPct val="0"/>
        </a:spcAft>
        <a:buClr>
          <a:schemeClr val="tx1"/>
        </a:buClr>
        <a:buSzPct val="100000"/>
        <a:buChar char="–"/>
        <a:defRPr sz="2000">
          <a:solidFill>
            <a:srgbClr val="FFFFFF"/>
          </a:solidFill>
          <a:effectLst>
            <a:outerShdw blurRad="38100" dist="38100" dir="2700000" algn="tl">
              <a:srgbClr val="000000"/>
            </a:outerShdw>
          </a:effectLst>
          <a:latin typeface="+mn-lt"/>
        </a:defRPr>
      </a:lvl6pPr>
      <a:lvl7pPr marL="3040063" indent="-228600" algn="l" rtl="0" eaLnBrk="1" fontAlgn="base" hangingPunct="1">
        <a:lnSpc>
          <a:spcPct val="90000"/>
        </a:lnSpc>
        <a:spcBef>
          <a:spcPct val="30000"/>
        </a:spcBef>
        <a:spcAft>
          <a:spcPct val="0"/>
        </a:spcAft>
        <a:buClr>
          <a:schemeClr val="tx1"/>
        </a:buClr>
        <a:buSzPct val="100000"/>
        <a:buChar char="–"/>
        <a:defRPr sz="2000">
          <a:solidFill>
            <a:srgbClr val="FFFFFF"/>
          </a:solidFill>
          <a:effectLst>
            <a:outerShdw blurRad="38100" dist="38100" dir="2700000" algn="tl">
              <a:srgbClr val="000000"/>
            </a:outerShdw>
          </a:effectLst>
          <a:latin typeface="+mn-lt"/>
        </a:defRPr>
      </a:lvl7pPr>
      <a:lvl8pPr marL="3497263" indent="-228600" algn="l" rtl="0" eaLnBrk="1" fontAlgn="base" hangingPunct="1">
        <a:lnSpc>
          <a:spcPct val="90000"/>
        </a:lnSpc>
        <a:spcBef>
          <a:spcPct val="30000"/>
        </a:spcBef>
        <a:spcAft>
          <a:spcPct val="0"/>
        </a:spcAft>
        <a:buClr>
          <a:schemeClr val="tx1"/>
        </a:buClr>
        <a:buSzPct val="100000"/>
        <a:buChar char="–"/>
        <a:defRPr sz="2000">
          <a:solidFill>
            <a:srgbClr val="FFFFFF"/>
          </a:solidFill>
          <a:effectLst>
            <a:outerShdw blurRad="38100" dist="38100" dir="2700000" algn="tl">
              <a:srgbClr val="000000"/>
            </a:outerShdw>
          </a:effectLst>
          <a:latin typeface="+mn-lt"/>
        </a:defRPr>
      </a:lvl8pPr>
      <a:lvl9pPr marL="3954463" indent="-228600" algn="l" rtl="0" eaLnBrk="1" fontAlgn="base" hangingPunct="1">
        <a:lnSpc>
          <a:spcPct val="90000"/>
        </a:lnSpc>
        <a:spcBef>
          <a:spcPct val="30000"/>
        </a:spcBef>
        <a:spcAft>
          <a:spcPct val="0"/>
        </a:spcAft>
        <a:buClr>
          <a:schemeClr val="tx1"/>
        </a:buClr>
        <a:buSzPct val="100000"/>
        <a:buChar char="–"/>
        <a:defRPr sz="2000">
          <a:solidFill>
            <a:srgbClr val="FFFFFF"/>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shp.org/DocLibrary/Policy/QII/RoleinQI.asp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hyperlink" Target="http://www.ashp.org/DocLibrary/Policy/QII/RoleinQI.aspx" TargetMode="External"/><Relationship Id="rId7" Type="http://schemas.openxmlformats.org/officeDocument/2006/relationships/diagramColors" Target="../diagrams/colors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4.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hyperlink" Target="http://www.ashp.org/DocLibrary/Policy/QII/RoleinQI.aspx" TargetMode="External"/><Relationship Id="rId7" Type="http://schemas.openxmlformats.org/officeDocument/2006/relationships/diagramColors" Target="../diagrams/colors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ashp.org/DocLibrary/Policy/QII/RoleinQI.aspx"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www.ihi.org/knowledge/Pages/Tools/PlanDoStudyActWorksheet.aspx" TargetMode="External"/><Relationship Id="rId4" Type="http://schemas.openxmlformats.org/officeDocument/2006/relationships/hyperlink" Target="http://www.ihi.org/knowledge/Pages/Publications/NewEconomicsforIndustryGovernmentEducation.asp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30.xml.rels><?xml version="1.0" encoding="UTF-8" standalone="yes"?>
<Relationships xmlns="http://schemas.openxmlformats.org/package/2006/relationships"><Relationship Id="rId3" Type="http://schemas.openxmlformats.org/officeDocument/2006/relationships/hyperlink" Target="http://www.pqaalliance.org/files/EPIQ-Flyer_MAR2010.pdf"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www.ihi.org/knowledge/Pages/Publications/NewEconomicsforIndustryGovernmentEducation.aspx" TargetMode="External"/><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Advancing Health Literacy Practices in Pharmacy through Quality Improvement – Part I</a:t>
            </a:r>
            <a:endParaRPr lang="en-US" dirty="0"/>
          </a:p>
        </p:txBody>
      </p:sp>
      <p:sp>
        <p:nvSpPr>
          <p:cNvPr id="4" name="Subtitle 3"/>
          <p:cNvSpPr>
            <a:spLocks noGrp="1"/>
          </p:cNvSpPr>
          <p:nvPr>
            <p:ph type="subTitle" idx="1"/>
          </p:nvPr>
        </p:nvSpPr>
        <p:spPr/>
        <p:txBody>
          <a:bodyPr/>
          <a:lstStyle/>
          <a:p>
            <a:r>
              <a:rPr lang="en-US" dirty="0" smtClean="0"/>
              <a:t>Curricular Modules </a:t>
            </a:r>
            <a:br>
              <a:rPr lang="en-US" dirty="0" smtClean="0"/>
            </a:br>
            <a:r>
              <a:rPr lang="en-US" dirty="0" smtClean="0"/>
              <a:t>for Pharmacy Faculty</a:t>
            </a:r>
          </a:p>
          <a:p>
            <a:pPr lvl="0"/>
            <a:endParaRPr lang="en-US" dirty="0" smtClean="0"/>
          </a:p>
          <a:p>
            <a:pPr lvl="0"/>
            <a:endParaRPr lang="en-US" dirty="0" smtClean="0"/>
          </a:p>
          <a:p>
            <a:endParaRPr lang="en-US" dirty="0"/>
          </a:p>
        </p:txBody>
      </p:sp>
    </p:spTree>
    <p:extLst>
      <p:ext uri="{BB962C8B-B14F-4D97-AF65-F5344CB8AC3E}">
        <p14:creationId xmlns:p14="http://schemas.microsoft.com/office/powerpoint/2010/main" xmlns="" val="2466782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684337" y="228600"/>
            <a:ext cx="6697663" cy="876300"/>
          </a:xfrm>
        </p:spPr>
        <p:txBody>
          <a:bodyPr>
            <a:normAutofit fontScale="90000"/>
          </a:bodyPr>
          <a:lstStyle/>
          <a:p>
            <a:r>
              <a:rPr lang="en-US" dirty="0" smtClean="0"/>
              <a:t>Quality Improvement (QI</a:t>
            </a:r>
            <a:r>
              <a:rPr lang="en-US" dirty="0"/>
              <a:t>) </a:t>
            </a:r>
            <a:r>
              <a:rPr lang="en-US" sz="2000" dirty="0"/>
              <a:t>(</a:t>
            </a:r>
            <a:r>
              <a:rPr lang="en-US" sz="2000" dirty="0" smtClean="0"/>
              <a:t>cont’d)</a:t>
            </a:r>
            <a:endParaRPr lang="en-US" sz="2000" dirty="0"/>
          </a:p>
        </p:txBody>
      </p:sp>
      <p:sp>
        <p:nvSpPr>
          <p:cNvPr id="8" name="Content Placeholder 7"/>
          <p:cNvSpPr>
            <a:spLocks noGrp="1"/>
          </p:cNvSpPr>
          <p:nvPr>
            <p:ph idx="1"/>
          </p:nvPr>
        </p:nvSpPr>
        <p:spPr>
          <a:xfrm>
            <a:off x="612648" y="1527048"/>
            <a:ext cx="7993063" cy="4419600"/>
          </a:xfrm>
        </p:spPr>
        <p:txBody>
          <a:bodyPr/>
          <a:lstStyle/>
          <a:p>
            <a:pPr marL="0" indent="0">
              <a:buNone/>
            </a:pPr>
            <a:r>
              <a:rPr lang="en-US" dirty="0" smtClean="0"/>
              <a:t>First, must identify ideas for change or change concepts by answering the questions:</a:t>
            </a:r>
          </a:p>
          <a:p>
            <a:pPr marL="457200" indent="-457200">
              <a:buFont typeface="+mj-lt"/>
              <a:buAutoNum type="arabicPeriod"/>
            </a:pPr>
            <a:r>
              <a:rPr lang="en-US" sz="2800" dirty="0" smtClean="0"/>
              <a:t>What are we trying to accomplish?</a:t>
            </a:r>
          </a:p>
          <a:p>
            <a:pPr marL="457200" indent="-457200">
              <a:buFont typeface="+mj-lt"/>
              <a:buAutoNum type="arabicPeriod"/>
            </a:pPr>
            <a:r>
              <a:rPr lang="en-US" sz="2800" dirty="0" smtClean="0"/>
              <a:t>How will we know a change is an improvement?</a:t>
            </a:r>
          </a:p>
          <a:p>
            <a:pPr marL="457200" indent="-457200">
              <a:buFont typeface="+mj-lt"/>
              <a:buAutoNum type="arabicPeriod"/>
            </a:pPr>
            <a:r>
              <a:rPr lang="en-US" sz="2800" dirty="0" smtClean="0"/>
              <a:t>What changes can we make that will result in improvement?</a:t>
            </a:r>
          </a:p>
          <a:p>
            <a:pPr marL="0" lvl="0" indent="0" fontAlgn="auto">
              <a:lnSpc>
                <a:spcPct val="100000"/>
              </a:lnSpc>
              <a:spcBef>
                <a:spcPts val="0"/>
              </a:spcBef>
              <a:spcAft>
                <a:spcPts val="0"/>
              </a:spcAft>
              <a:buClrTx/>
              <a:buSzTx/>
              <a:buNone/>
            </a:pPr>
            <a:endParaRPr lang="en-US" sz="2800" dirty="0" smtClean="0"/>
          </a:p>
          <a:p>
            <a:pPr marL="0" lvl="0" indent="0" fontAlgn="auto">
              <a:lnSpc>
                <a:spcPct val="100000"/>
              </a:lnSpc>
              <a:spcBef>
                <a:spcPts val="0"/>
              </a:spcBef>
              <a:spcAft>
                <a:spcPts val="0"/>
              </a:spcAft>
              <a:buClrTx/>
              <a:buSzTx/>
              <a:buNone/>
            </a:pPr>
            <a:endParaRPr lang="en-US" sz="2800" b="1" kern="1200" dirty="0" smtClean="0">
              <a:effectLst/>
            </a:endParaRPr>
          </a:p>
          <a:p>
            <a:pPr marL="0" lvl="0" indent="0" fontAlgn="auto">
              <a:lnSpc>
                <a:spcPct val="100000"/>
              </a:lnSpc>
              <a:spcBef>
                <a:spcPts val="0"/>
              </a:spcBef>
              <a:spcAft>
                <a:spcPts val="0"/>
              </a:spcAft>
              <a:buClrTx/>
              <a:buSzTx/>
              <a:buNone/>
            </a:pPr>
            <a:r>
              <a:rPr lang="en-US" sz="1100" b="1" kern="1200" dirty="0" smtClean="0">
                <a:effectLst/>
              </a:rPr>
              <a:t>SOURCE: </a:t>
            </a:r>
            <a:r>
              <a:rPr lang="en-US" sz="1100" kern="1200" dirty="0" smtClean="0">
                <a:effectLst/>
              </a:rPr>
              <a:t>American Society of Health-System Pharmacists. </a:t>
            </a:r>
            <a:r>
              <a:rPr lang="en-US" sz="1100" i="1" kern="1200" dirty="0" smtClean="0">
                <a:effectLst/>
              </a:rPr>
              <a:t>The Pharmacist’s Role in Quality Improvement. </a:t>
            </a:r>
            <a:r>
              <a:rPr lang="en-US" sz="1100" kern="1200" dirty="0" smtClean="0">
                <a:effectLst/>
              </a:rPr>
              <a:t>Accessed at: </a:t>
            </a:r>
            <a:r>
              <a:rPr lang="en-US" sz="1100" kern="1200" dirty="0" smtClean="0">
                <a:effectLst/>
                <a:hlinkClick r:id="rId3"/>
              </a:rPr>
              <a:t>http://www.ashp.org/DocLibrary/Policy/QII/RoleinQI.aspx</a:t>
            </a:r>
            <a:endParaRPr lang="en-US" sz="2400" dirty="0"/>
          </a:p>
        </p:txBody>
      </p:sp>
      <p:sp>
        <p:nvSpPr>
          <p:cNvPr id="2" name="Slide Number Placeholder 1"/>
          <p:cNvSpPr>
            <a:spLocks noGrp="1"/>
          </p:cNvSpPr>
          <p:nvPr>
            <p:ph type="sldNum" sz="quarter" idx="10"/>
          </p:nvPr>
        </p:nvSpPr>
        <p:spPr/>
        <p:txBody>
          <a:bodyPr/>
          <a:lstStyle/>
          <a:p>
            <a:fld id="{7446FB92-6290-4352-BF71-53B4EEC01A80}" type="slidenum">
              <a:rPr lang="en-US" smtClean="0"/>
              <a:pPr/>
              <a:t>9</a:t>
            </a:fld>
            <a:endParaRPr lang="en-US" dirty="0"/>
          </a:p>
        </p:txBody>
      </p:sp>
    </p:spTree>
    <p:extLst>
      <p:ext uri="{BB962C8B-B14F-4D97-AF65-F5344CB8AC3E}">
        <p14:creationId xmlns:p14="http://schemas.microsoft.com/office/powerpoint/2010/main" xmlns="" val="1885834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Plan</a:t>
            </a:r>
            <a:r>
              <a:rPr lang="en-US" dirty="0" smtClean="0"/>
              <a:t>-Do-Study-Act</a:t>
            </a:r>
            <a:endParaRPr lang="en-US" dirty="0"/>
          </a:p>
        </p:txBody>
      </p:sp>
      <p:sp>
        <p:nvSpPr>
          <p:cNvPr id="6" name="Content Placeholder 5"/>
          <p:cNvSpPr>
            <a:spLocks noGrp="1"/>
          </p:cNvSpPr>
          <p:nvPr>
            <p:ph idx="1"/>
          </p:nvPr>
        </p:nvSpPr>
        <p:spPr>
          <a:xfrm>
            <a:off x="612648" y="1527048"/>
            <a:ext cx="7993063" cy="4953000"/>
          </a:xfrm>
        </p:spPr>
        <p:txBody>
          <a:bodyPr/>
          <a:lstStyle/>
          <a:p>
            <a:r>
              <a:rPr lang="en-US" dirty="0" smtClean="0"/>
              <a:t>Plan: Determine tasks needed to assess change, and predict what will happen </a:t>
            </a:r>
          </a:p>
          <a:p>
            <a:pPr lvl="1"/>
            <a:r>
              <a:rPr lang="en-US" dirty="0" smtClean="0"/>
              <a:t>Who will implement the plan?</a:t>
            </a:r>
          </a:p>
          <a:p>
            <a:pPr lvl="1"/>
            <a:r>
              <a:rPr lang="en-US" dirty="0" smtClean="0"/>
              <a:t>What exactly will they do?</a:t>
            </a:r>
          </a:p>
          <a:p>
            <a:pPr lvl="1"/>
            <a:r>
              <a:rPr lang="en-US" dirty="0" smtClean="0"/>
              <a:t>When, where,  and how </a:t>
            </a:r>
          </a:p>
          <a:p>
            <a:pPr marL="579438" lvl="1" indent="0">
              <a:buNone/>
            </a:pPr>
            <a:r>
              <a:rPr lang="en-US" dirty="0"/>
              <a:t>	</a:t>
            </a:r>
            <a:r>
              <a:rPr lang="en-US" dirty="0" smtClean="0"/>
              <a:t>long will they do it?</a:t>
            </a:r>
          </a:p>
          <a:p>
            <a:pPr lvl="1"/>
            <a:r>
              <a:rPr lang="en-US" dirty="0" smtClean="0"/>
              <a:t>What </a:t>
            </a:r>
            <a:r>
              <a:rPr lang="en-US" dirty="0"/>
              <a:t>do you predict will </a:t>
            </a:r>
            <a:r>
              <a:rPr lang="en-US" dirty="0" smtClean="0"/>
              <a:t/>
            </a:r>
            <a:br>
              <a:rPr lang="en-US" dirty="0" smtClean="0"/>
            </a:br>
            <a:r>
              <a:rPr lang="en-US" dirty="0" smtClean="0"/>
              <a:t>happen and </a:t>
            </a:r>
            <a:r>
              <a:rPr lang="en-US" dirty="0"/>
              <a:t>how will you know</a:t>
            </a:r>
            <a:r>
              <a:rPr lang="en-US" dirty="0" smtClean="0"/>
              <a:t>?</a:t>
            </a:r>
          </a:p>
          <a:p>
            <a:pPr marL="0" lvl="0" indent="0" fontAlgn="auto">
              <a:lnSpc>
                <a:spcPct val="100000"/>
              </a:lnSpc>
              <a:spcBef>
                <a:spcPts val="0"/>
              </a:spcBef>
              <a:spcAft>
                <a:spcPts val="0"/>
              </a:spcAft>
              <a:buClrTx/>
              <a:buSzTx/>
              <a:buNone/>
            </a:pPr>
            <a:endParaRPr lang="en-US" sz="1100" b="1" kern="1200" dirty="0" smtClean="0">
              <a:effectLst/>
            </a:endParaRPr>
          </a:p>
          <a:p>
            <a:pPr marL="0" lvl="0" indent="0" fontAlgn="auto">
              <a:lnSpc>
                <a:spcPct val="100000"/>
              </a:lnSpc>
              <a:spcBef>
                <a:spcPts val="0"/>
              </a:spcBef>
              <a:spcAft>
                <a:spcPts val="0"/>
              </a:spcAft>
              <a:buClrTx/>
              <a:buSzTx/>
              <a:buNone/>
            </a:pPr>
            <a:endParaRPr lang="en-US" sz="1100" b="1" kern="1200" dirty="0">
              <a:effectLst/>
            </a:endParaRPr>
          </a:p>
          <a:p>
            <a:pPr marL="0" lvl="0" indent="0" fontAlgn="auto">
              <a:lnSpc>
                <a:spcPct val="100000"/>
              </a:lnSpc>
              <a:spcBef>
                <a:spcPts val="0"/>
              </a:spcBef>
              <a:spcAft>
                <a:spcPts val="0"/>
              </a:spcAft>
              <a:buClrTx/>
              <a:buSzTx/>
              <a:buNone/>
            </a:pPr>
            <a:endParaRPr lang="en-US" sz="1100" b="1" kern="1200" dirty="0" smtClean="0">
              <a:effectLst/>
            </a:endParaRPr>
          </a:p>
          <a:p>
            <a:pPr marL="0" lvl="0" indent="0" fontAlgn="auto">
              <a:lnSpc>
                <a:spcPct val="100000"/>
              </a:lnSpc>
              <a:spcBef>
                <a:spcPts val="0"/>
              </a:spcBef>
              <a:spcAft>
                <a:spcPts val="0"/>
              </a:spcAft>
              <a:buClrTx/>
              <a:buSzTx/>
              <a:buNone/>
            </a:pPr>
            <a:r>
              <a:rPr lang="en-US" sz="1100" b="1" kern="1200" dirty="0" smtClean="0">
                <a:effectLst/>
              </a:rPr>
              <a:t>SOURCES</a:t>
            </a:r>
            <a:r>
              <a:rPr lang="en-US" sz="1100" b="1" kern="1200" dirty="0">
                <a:effectLst/>
              </a:rPr>
              <a:t>: </a:t>
            </a:r>
            <a:r>
              <a:rPr lang="en-US" sz="1100" kern="1200" dirty="0">
                <a:effectLst/>
              </a:rPr>
              <a:t>1) ASHP, 2) Health Literacy Universal Precautions Toolkit. AHRQ Pub. No. 10-0046-EF. 3) Institute </a:t>
            </a:r>
            <a:r>
              <a:rPr lang="en-US" sz="1100" kern="1200" dirty="0" smtClean="0">
                <a:effectLst/>
              </a:rPr>
              <a:t>for Healthcare </a:t>
            </a:r>
            <a:r>
              <a:rPr lang="en-US" sz="1100" kern="1200" dirty="0">
                <a:effectLst/>
              </a:rPr>
              <a:t>Improvement (IHI) PDSA Worksheet for Testing Change. </a:t>
            </a:r>
            <a:endParaRPr lang="en-US" sz="1100" kern="1200" dirty="0" smtClean="0">
              <a:effectLst/>
            </a:endParaRPr>
          </a:p>
        </p:txBody>
      </p:sp>
      <p:graphicFrame>
        <p:nvGraphicFramePr>
          <p:cNvPr id="5" name="Diagram 4" descr="4-quartered circle with Plan, Do, Study, Act.  The Plan quarter is highlighted."/>
          <p:cNvGraphicFramePr/>
          <p:nvPr>
            <p:extLst>
              <p:ext uri="{D42A27DB-BD31-4B8C-83A1-F6EECF244321}">
                <p14:modId xmlns:p14="http://schemas.microsoft.com/office/powerpoint/2010/main" xmlns="" val="3582460260"/>
              </p:ext>
            </p:extLst>
          </p:nvPr>
        </p:nvGraphicFramePr>
        <p:xfrm>
          <a:off x="5606142" y="2463800"/>
          <a:ext cx="3842658" cy="302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0"/>
          </p:nvPr>
        </p:nvSpPr>
        <p:spPr/>
        <p:txBody>
          <a:bodyPr/>
          <a:lstStyle/>
          <a:p>
            <a:fld id="{7446FB92-6290-4352-BF71-53B4EEC01A80}" type="slidenum">
              <a:rPr lang="en-US" smtClean="0"/>
              <a:pPr/>
              <a:t>10</a:t>
            </a:fld>
            <a:endParaRPr lang="en-US" dirty="0"/>
          </a:p>
        </p:txBody>
      </p:sp>
    </p:spTree>
    <p:extLst>
      <p:ext uri="{BB962C8B-B14F-4D97-AF65-F5344CB8AC3E}">
        <p14:creationId xmlns:p14="http://schemas.microsoft.com/office/powerpoint/2010/main" xmlns="" val="1054591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a:t>
            </a:r>
            <a:r>
              <a:rPr lang="en-US" u="sng" dirty="0" smtClean="0"/>
              <a:t>Do</a:t>
            </a:r>
            <a:r>
              <a:rPr lang="en-US" dirty="0"/>
              <a:t>-Study-Act </a:t>
            </a:r>
            <a:r>
              <a:rPr lang="en-US" sz="1800" dirty="0"/>
              <a:t>(</a:t>
            </a:r>
            <a:r>
              <a:rPr lang="en-US" sz="1800" dirty="0" smtClean="0"/>
              <a:t>cont’d)</a:t>
            </a:r>
            <a:endParaRPr lang="en-US" sz="1800" dirty="0"/>
          </a:p>
        </p:txBody>
      </p:sp>
      <p:sp>
        <p:nvSpPr>
          <p:cNvPr id="6" name="Content Placeholder 5"/>
          <p:cNvSpPr>
            <a:spLocks noGrp="1"/>
          </p:cNvSpPr>
          <p:nvPr>
            <p:ph idx="1"/>
          </p:nvPr>
        </p:nvSpPr>
        <p:spPr>
          <a:xfrm>
            <a:off x="457200" y="1371600"/>
            <a:ext cx="6273120" cy="5334000"/>
          </a:xfrm>
        </p:spPr>
        <p:txBody>
          <a:bodyPr/>
          <a:lstStyle/>
          <a:p>
            <a:r>
              <a:rPr lang="en-US" dirty="0" smtClean="0"/>
              <a:t>Do </a:t>
            </a:r>
          </a:p>
          <a:p>
            <a:pPr lvl="1"/>
            <a:r>
              <a:rPr lang="en-US" dirty="0" smtClean="0"/>
              <a:t>Execute your plan</a:t>
            </a:r>
          </a:p>
          <a:p>
            <a:pPr lvl="1"/>
            <a:r>
              <a:rPr lang="en-US" dirty="0" smtClean="0"/>
              <a:t>Collect data to measure change</a:t>
            </a:r>
          </a:p>
          <a:p>
            <a:pPr lvl="1"/>
            <a:r>
              <a:rPr lang="en-US" dirty="0" smtClean="0"/>
              <a:t>Observe what happens</a:t>
            </a:r>
          </a:p>
          <a:p>
            <a:pPr lvl="2"/>
            <a:r>
              <a:rPr lang="en-US" dirty="0" smtClean="0"/>
              <a:t>How did pharmacists, staff, patients react?</a:t>
            </a:r>
          </a:p>
          <a:p>
            <a:pPr lvl="2"/>
            <a:r>
              <a:rPr lang="en-US" dirty="0" smtClean="0"/>
              <a:t>How did the change fit into </a:t>
            </a:r>
          </a:p>
          <a:p>
            <a:pPr marL="1090613" lvl="2" indent="0">
              <a:buNone/>
            </a:pPr>
            <a:r>
              <a:rPr lang="en-US" dirty="0" smtClean="0"/>
              <a:t>    pharmacy processes?</a:t>
            </a:r>
          </a:p>
          <a:p>
            <a:pPr lvl="2"/>
            <a:r>
              <a:rPr lang="en-US" dirty="0" smtClean="0"/>
              <a:t>Did you have to modify the plan?</a:t>
            </a:r>
          </a:p>
          <a:p>
            <a:pPr lvl="1"/>
            <a:r>
              <a:rPr lang="en-US" dirty="0" smtClean="0"/>
              <a:t>Identify unexpected problems</a:t>
            </a:r>
          </a:p>
          <a:p>
            <a:pPr marL="0" lvl="0" indent="0" fontAlgn="auto">
              <a:lnSpc>
                <a:spcPct val="100000"/>
              </a:lnSpc>
              <a:spcBef>
                <a:spcPts val="0"/>
              </a:spcBef>
              <a:spcAft>
                <a:spcPts val="0"/>
              </a:spcAft>
              <a:buClrTx/>
              <a:buSzTx/>
              <a:buNone/>
            </a:pPr>
            <a:endParaRPr lang="en-US" sz="1100" b="1" kern="1200" dirty="0" smtClean="0">
              <a:effectLst/>
            </a:endParaRPr>
          </a:p>
          <a:p>
            <a:pPr marL="0" lvl="0" indent="0" fontAlgn="auto">
              <a:lnSpc>
                <a:spcPct val="100000"/>
              </a:lnSpc>
              <a:spcBef>
                <a:spcPts val="0"/>
              </a:spcBef>
              <a:spcAft>
                <a:spcPts val="0"/>
              </a:spcAft>
              <a:buClrTx/>
              <a:buSzTx/>
              <a:buNone/>
            </a:pPr>
            <a:r>
              <a:rPr lang="en-US" sz="1100" b="1" kern="1200" dirty="0" smtClean="0">
                <a:effectLst/>
              </a:rPr>
              <a:t>SOURCES</a:t>
            </a:r>
            <a:r>
              <a:rPr lang="en-US" sz="1100" b="1" kern="1200" dirty="0">
                <a:effectLst/>
              </a:rPr>
              <a:t>: </a:t>
            </a:r>
            <a:r>
              <a:rPr lang="en-US" sz="1100" kern="1200" dirty="0">
                <a:effectLst/>
              </a:rPr>
              <a:t>1) ASHP and 2) Health Literacy Universal Precautions Toolkit. AHRQ Pub. No. 10-0046-EF.  3) Institute for Healthcare Improvement (IHI) PDSA Worksheet for Testing Change. </a:t>
            </a:r>
            <a:endParaRPr lang="en-US" dirty="0" smtClean="0"/>
          </a:p>
        </p:txBody>
      </p:sp>
      <p:graphicFrame>
        <p:nvGraphicFramePr>
          <p:cNvPr id="5" name="Diagram 4" descr="4-quartered circle with Plan, Do, Study, Act.  The Do quarter is highlighted."/>
          <p:cNvGraphicFramePr/>
          <p:nvPr>
            <p:extLst>
              <p:ext uri="{D42A27DB-BD31-4B8C-83A1-F6EECF244321}">
                <p14:modId xmlns:p14="http://schemas.microsoft.com/office/powerpoint/2010/main" xmlns="" val="3878866305"/>
              </p:ext>
            </p:extLst>
          </p:nvPr>
        </p:nvGraphicFramePr>
        <p:xfrm>
          <a:off x="5505650" y="2463800"/>
          <a:ext cx="3962401" cy="332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0"/>
          </p:nvPr>
        </p:nvSpPr>
        <p:spPr/>
        <p:txBody>
          <a:bodyPr/>
          <a:lstStyle/>
          <a:p>
            <a:fld id="{7446FB92-6290-4352-BF71-53B4EEC01A80}" type="slidenum">
              <a:rPr lang="en-US" smtClean="0"/>
              <a:pPr/>
              <a:t>11</a:t>
            </a:fld>
            <a:endParaRPr lang="en-US" dirty="0"/>
          </a:p>
        </p:txBody>
      </p:sp>
    </p:spTree>
    <p:extLst>
      <p:ext uri="{BB962C8B-B14F-4D97-AF65-F5344CB8AC3E}">
        <p14:creationId xmlns:p14="http://schemas.microsoft.com/office/powerpoint/2010/main" xmlns="" val="3729837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Plan-Do-</a:t>
            </a:r>
            <a:r>
              <a:rPr lang="en-US" u="sng" dirty="0" smtClean="0"/>
              <a:t>Study</a:t>
            </a:r>
            <a:r>
              <a:rPr lang="en-US" dirty="0" smtClean="0"/>
              <a:t>-Act </a:t>
            </a:r>
            <a:r>
              <a:rPr lang="en-US" sz="1800" dirty="0" smtClean="0"/>
              <a:t>(cont’d)</a:t>
            </a:r>
            <a:r>
              <a:rPr lang="en-US" sz="1800" dirty="0" smtClean="0">
                <a:solidFill>
                  <a:schemeClr val="bg1">
                    <a:lumMod val="75000"/>
                  </a:schemeClr>
                </a:solidFill>
              </a:rPr>
              <a:t>.</a:t>
            </a:r>
            <a:endParaRPr lang="en-US" sz="1800" dirty="0">
              <a:solidFill>
                <a:schemeClr val="bg1">
                  <a:lumMod val="75000"/>
                </a:schemeClr>
              </a:solidFill>
            </a:endParaRPr>
          </a:p>
        </p:txBody>
      </p:sp>
      <p:sp>
        <p:nvSpPr>
          <p:cNvPr id="6" name="Content Placeholder 5"/>
          <p:cNvSpPr>
            <a:spLocks noGrp="1"/>
          </p:cNvSpPr>
          <p:nvPr>
            <p:ph idx="1"/>
          </p:nvPr>
        </p:nvSpPr>
        <p:spPr>
          <a:xfrm>
            <a:off x="612648" y="1524000"/>
            <a:ext cx="6931152" cy="4876800"/>
          </a:xfrm>
        </p:spPr>
        <p:txBody>
          <a:bodyPr/>
          <a:lstStyle/>
          <a:p>
            <a:r>
              <a:rPr lang="en-US" dirty="0" smtClean="0"/>
              <a:t>Study: </a:t>
            </a:r>
          </a:p>
          <a:p>
            <a:pPr lvl="1"/>
            <a:r>
              <a:rPr lang="en-US" dirty="0" smtClean="0"/>
              <a:t>Study </a:t>
            </a:r>
            <a:r>
              <a:rPr lang="en-US" dirty="0"/>
              <a:t>the effect of </a:t>
            </a:r>
            <a:r>
              <a:rPr lang="en-US" dirty="0" smtClean="0"/>
              <a:t/>
            </a:r>
            <a:br>
              <a:rPr lang="en-US" dirty="0" smtClean="0"/>
            </a:br>
            <a:r>
              <a:rPr lang="en-US" dirty="0" smtClean="0"/>
              <a:t>the change. </a:t>
            </a:r>
            <a:endParaRPr lang="en-US" dirty="0"/>
          </a:p>
          <a:p>
            <a:pPr lvl="1"/>
            <a:r>
              <a:rPr lang="en-US" dirty="0" smtClean="0"/>
              <a:t>Describe the results </a:t>
            </a:r>
            <a:br>
              <a:rPr lang="en-US" dirty="0" smtClean="0"/>
            </a:br>
            <a:r>
              <a:rPr lang="en-US" dirty="0" smtClean="0"/>
              <a:t>and how they compared </a:t>
            </a:r>
            <a:br>
              <a:rPr lang="en-US" dirty="0" smtClean="0"/>
            </a:br>
            <a:r>
              <a:rPr lang="en-US" dirty="0" smtClean="0"/>
              <a:t>to the predictions.</a:t>
            </a:r>
          </a:p>
          <a:p>
            <a:pPr lvl="1"/>
            <a:r>
              <a:rPr lang="en-US" dirty="0" smtClean="0"/>
              <a:t>Did you meet the goal?</a:t>
            </a:r>
          </a:p>
          <a:p>
            <a:pPr lvl="1"/>
            <a:r>
              <a:rPr lang="en-US" dirty="0"/>
              <a:t>What did you learn</a:t>
            </a:r>
            <a:r>
              <a:rPr lang="en-US" dirty="0" smtClean="0"/>
              <a:t>?</a:t>
            </a:r>
          </a:p>
          <a:p>
            <a:pPr marL="0" lvl="0" indent="0" fontAlgn="auto">
              <a:lnSpc>
                <a:spcPct val="100000"/>
              </a:lnSpc>
              <a:spcBef>
                <a:spcPts val="0"/>
              </a:spcBef>
              <a:spcAft>
                <a:spcPts val="0"/>
              </a:spcAft>
              <a:buClrTx/>
              <a:buSzTx/>
              <a:buNone/>
            </a:pPr>
            <a:endParaRPr lang="en-US" sz="1100" b="1" kern="1200" dirty="0" smtClean="0">
              <a:effectLst/>
            </a:endParaRPr>
          </a:p>
          <a:p>
            <a:pPr marL="0" lvl="0" indent="0" fontAlgn="auto">
              <a:lnSpc>
                <a:spcPct val="100000"/>
              </a:lnSpc>
              <a:spcBef>
                <a:spcPts val="0"/>
              </a:spcBef>
              <a:spcAft>
                <a:spcPts val="0"/>
              </a:spcAft>
              <a:buClrTx/>
              <a:buSzTx/>
              <a:buNone/>
            </a:pPr>
            <a:endParaRPr lang="en-US" sz="1100" b="1" kern="1200" dirty="0">
              <a:effectLst/>
            </a:endParaRPr>
          </a:p>
          <a:p>
            <a:pPr marL="0" lvl="0" indent="0" fontAlgn="auto">
              <a:lnSpc>
                <a:spcPct val="100000"/>
              </a:lnSpc>
              <a:spcBef>
                <a:spcPts val="0"/>
              </a:spcBef>
              <a:spcAft>
                <a:spcPts val="0"/>
              </a:spcAft>
              <a:buClrTx/>
              <a:buSzTx/>
              <a:buNone/>
            </a:pPr>
            <a:r>
              <a:rPr lang="en-US" sz="1100" b="1" kern="1200" dirty="0" smtClean="0">
                <a:effectLst/>
              </a:rPr>
              <a:t>SOURCES</a:t>
            </a:r>
            <a:r>
              <a:rPr lang="en-US" sz="1100" b="1" kern="1200" dirty="0">
                <a:effectLst/>
              </a:rPr>
              <a:t>: </a:t>
            </a:r>
            <a:r>
              <a:rPr lang="en-US" sz="1100" kern="1200" dirty="0">
                <a:effectLst/>
              </a:rPr>
              <a:t>1) American Society of Health-System Pharmacists. </a:t>
            </a:r>
            <a:r>
              <a:rPr lang="en-US" sz="1100" i="1" kern="1200" dirty="0">
                <a:effectLst/>
              </a:rPr>
              <a:t>The Pharmacist’s Role in Quality Improvement. </a:t>
            </a:r>
            <a:r>
              <a:rPr lang="en-US" sz="1100" kern="1200" dirty="0">
                <a:effectLst/>
              </a:rPr>
              <a:t>Accessed at: </a:t>
            </a:r>
            <a:r>
              <a:rPr lang="en-US" sz="1100" kern="1200" dirty="0">
                <a:effectLst/>
                <a:hlinkClick r:id="rId3"/>
              </a:rPr>
              <a:t>http://www.ashp.org/DocLibrary/Policy/QII/RoleinQI.aspx</a:t>
            </a:r>
            <a:r>
              <a:rPr lang="en-US" sz="1100" kern="1200" dirty="0">
                <a:effectLst/>
              </a:rPr>
              <a:t> </a:t>
            </a:r>
            <a:br>
              <a:rPr lang="en-US" sz="1100" kern="1200" dirty="0">
                <a:effectLst/>
              </a:rPr>
            </a:br>
            <a:r>
              <a:rPr lang="en-US" sz="1100" kern="1200" dirty="0">
                <a:effectLst/>
              </a:rPr>
              <a:t>2) Health Literacy Universal Precautions Toolkit. AHRQ Pub. No. 10-0046-EF. 3) Institute for Healthcare Improvement (IHI) PDSA Worksheet for Testing Change. </a:t>
            </a:r>
            <a:endParaRPr lang="en-US" dirty="0" smtClean="0"/>
          </a:p>
        </p:txBody>
      </p:sp>
      <p:graphicFrame>
        <p:nvGraphicFramePr>
          <p:cNvPr id="8" name="Diagram 7" descr="4-quartered circle with Plan, Do, Study, Act.  The Study quarter is highlighted."/>
          <p:cNvGraphicFramePr/>
          <p:nvPr>
            <p:extLst>
              <p:ext uri="{D42A27DB-BD31-4B8C-83A1-F6EECF244321}">
                <p14:modId xmlns:p14="http://schemas.microsoft.com/office/powerpoint/2010/main" xmlns="" val="2729926037"/>
              </p:ext>
            </p:extLst>
          </p:nvPr>
        </p:nvGraphicFramePr>
        <p:xfrm>
          <a:off x="5098143" y="2133600"/>
          <a:ext cx="4038600" cy="3581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Slide Number Placeholder 6"/>
          <p:cNvSpPr>
            <a:spLocks noGrp="1"/>
          </p:cNvSpPr>
          <p:nvPr>
            <p:ph type="sldNum" sz="quarter" idx="10"/>
          </p:nvPr>
        </p:nvSpPr>
        <p:spPr/>
        <p:txBody>
          <a:bodyPr/>
          <a:lstStyle/>
          <a:p>
            <a:fld id="{7446FB92-6290-4352-BF71-53B4EEC01A80}" type="slidenum">
              <a:rPr lang="en-US" smtClean="0"/>
              <a:pPr/>
              <a:t>12</a:t>
            </a:fld>
            <a:endParaRPr lang="en-US" dirty="0"/>
          </a:p>
        </p:txBody>
      </p:sp>
    </p:spTree>
    <p:extLst>
      <p:ext uri="{BB962C8B-B14F-4D97-AF65-F5344CB8AC3E}">
        <p14:creationId xmlns:p14="http://schemas.microsoft.com/office/powerpoint/2010/main" xmlns="" val="37685068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Plan-Do-Study-</a:t>
            </a:r>
            <a:r>
              <a:rPr lang="en-US" u="sng" dirty="0" smtClean="0"/>
              <a:t>Act </a:t>
            </a:r>
            <a:r>
              <a:rPr lang="en-US" sz="1800" dirty="0"/>
              <a:t>(</a:t>
            </a:r>
            <a:r>
              <a:rPr lang="en-US" sz="1800" dirty="0" smtClean="0"/>
              <a:t>cont’d)</a:t>
            </a:r>
            <a:r>
              <a:rPr lang="en-US" sz="1800" dirty="0" smtClean="0">
                <a:solidFill>
                  <a:schemeClr val="bg1">
                    <a:lumMod val="75000"/>
                  </a:schemeClr>
                </a:solidFill>
              </a:rPr>
              <a:t>..</a:t>
            </a:r>
            <a:endParaRPr lang="en-US" sz="1800" u="sng" dirty="0">
              <a:solidFill>
                <a:schemeClr val="bg1">
                  <a:lumMod val="75000"/>
                </a:schemeClr>
              </a:solidFill>
            </a:endParaRPr>
          </a:p>
        </p:txBody>
      </p:sp>
      <p:sp>
        <p:nvSpPr>
          <p:cNvPr id="6" name="Content Placeholder 5"/>
          <p:cNvSpPr>
            <a:spLocks noGrp="1"/>
          </p:cNvSpPr>
          <p:nvPr>
            <p:ph idx="1"/>
          </p:nvPr>
        </p:nvSpPr>
        <p:spPr>
          <a:xfrm>
            <a:off x="304800" y="1527048"/>
            <a:ext cx="7696200" cy="5102352"/>
          </a:xfrm>
        </p:spPr>
        <p:txBody>
          <a:bodyPr/>
          <a:lstStyle/>
          <a:p>
            <a:r>
              <a:rPr lang="en-US" dirty="0" smtClean="0"/>
              <a:t>Act</a:t>
            </a:r>
          </a:p>
          <a:p>
            <a:pPr lvl="1"/>
            <a:r>
              <a:rPr lang="en-US" dirty="0" smtClean="0"/>
              <a:t>Describe what modifications </a:t>
            </a:r>
            <a:br>
              <a:rPr lang="en-US" dirty="0" smtClean="0"/>
            </a:br>
            <a:r>
              <a:rPr lang="en-US" dirty="0" smtClean="0"/>
              <a:t>to the plan will be made for </a:t>
            </a:r>
            <a:br>
              <a:rPr lang="en-US" dirty="0" smtClean="0"/>
            </a:br>
            <a:r>
              <a:rPr lang="en-US" dirty="0" smtClean="0"/>
              <a:t>the next cycle from what you </a:t>
            </a:r>
            <a:br>
              <a:rPr lang="en-US" dirty="0" smtClean="0"/>
            </a:br>
            <a:r>
              <a:rPr lang="en-US" dirty="0" smtClean="0"/>
              <a:t>learned.</a:t>
            </a:r>
          </a:p>
          <a:p>
            <a:pPr lvl="1"/>
            <a:r>
              <a:rPr lang="en-US" dirty="0" smtClean="0"/>
              <a:t>What did you conclude from </a:t>
            </a:r>
            <a:br>
              <a:rPr lang="en-US" dirty="0" smtClean="0"/>
            </a:br>
            <a:r>
              <a:rPr lang="en-US" dirty="0" smtClean="0"/>
              <a:t>this cycle?</a:t>
            </a:r>
          </a:p>
          <a:p>
            <a:pPr lvl="1"/>
            <a:r>
              <a:rPr lang="en-US" dirty="0" smtClean="0"/>
              <a:t>If it did not work, what can you do differently in your next cycle?</a:t>
            </a:r>
          </a:p>
          <a:p>
            <a:pPr marL="0" lvl="0" indent="0" fontAlgn="auto">
              <a:lnSpc>
                <a:spcPct val="100000"/>
              </a:lnSpc>
              <a:spcBef>
                <a:spcPts val="0"/>
              </a:spcBef>
              <a:spcAft>
                <a:spcPts val="0"/>
              </a:spcAft>
              <a:buClrTx/>
              <a:buSzTx/>
              <a:buNone/>
            </a:pPr>
            <a:endParaRPr lang="en-US" sz="1100" b="1" kern="1200" dirty="0" smtClean="0">
              <a:effectLst/>
            </a:endParaRPr>
          </a:p>
          <a:p>
            <a:pPr marL="0" lvl="0" indent="0" fontAlgn="auto">
              <a:lnSpc>
                <a:spcPct val="100000"/>
              </a:lnSpc>
              <a:spcBef>
                <a:spcPts val="0"/>
              </a:spcBef>
              <a:spcAft>
                <a:spcPts val="0"/>
              </a:spcAft>
              <a:buClrTx/>
              <a:buSzTx/>
              <a:buNone/>
            </a:pPr>
            <a:r>
              <a:rPr lang="en-US" sz="1100" b="1" kern="1200" dirty="0" smtClean="0">
                <a:effectLst/>
              </a:rPr>
              <a:t>SOURCES</a:t>
            </a:r>
            <a:r>
              <a:rPr lang="en-US" sz="1100" b="1" kern="1200" dirty="0">
                <a:effectLst/>
              </a:rPr>
              <a:t>: </a:t>
            </a:r>
            <a:r>
              <a:rPr lang="en-US" sz="1100" kern="1200" dirty="0">
                <a:effectLst/>
              </a:rPr>
              <a:t>1) American Society of Health-System Pharmacists. </a:t>
            </a:r>
            <a:r>
              <a:rPr lang="en-US" sz="1100" i="1" kern="1200" dirty="0">
                <a:effectLst/>
              </a:rPr>
              <a:t>The Pharmacist’s Role in Quality Improvement. </a:t>
            </a:r>
            <a:r>
              <a:rPr lang="en-US" sz="1100" kern="1200" dirty="0">
                <a:effectLst/>
              </a:rPr>
              <a:t>Accessed at: </a:t>
            </a:r>
            <a:r>
              <a:rPr lang="en-US" sz="1100" kern="1200" dirty="0">
                <a:effectLst/>
                <a:hlinkClick r:id="rId3"/>
              </a:rPr>
              <a:t>http://www.ashp.org/DocLibrary/Policy/QII/RoleinQI.aspx</a:t>
            </a:r>
            <a:r>
              <a:rPr lang="en-US" sz="1100" kern="1200" dirty="0">
                <a:effectLst/>
              </a:rPr>
              <a:t> </a:t>
            </a:r>
            <a:br>
              <a:rPr lang="en-US" sz="1100" kern="1200" dirty="0">
                <a:effectLst/>
              </a:rPr>
            </a:br>
            <a:r>
              <a:rPr lang="en-US" sz="1100" kern="1200" dirty="0">
                <a:effectLst/>
              </a:rPr>
              <a:t>2) Health Literacy Universal Precautions Toolkit. AHRQ Pub. No. 10-0046-EF. 3) Institute for Healthcare Improvement (IHI) PDSA Worksheet for Testing Change. </a:t>
            </a:r>
            <a:endParaRPr lang="en-US" dirty="0" smtClean="0"/>
          </a:p>
        </p:txBody>
      </p:sp>
      <p:graphicFrame>
        <p:nvGraphicFramePr>
          <p:cNvPr id="9" name="Diagram 8" descr="4-quartered circle with Plan, Do, Study, Act.  The Act quarter is highlighted."/>
          <p:cNvGraphicFramePr/>
          <p:nvPr>
            <p:extLst>
              <p:ext uri="{D42A27DB-BD31-4B8C-83A1-F6EECF244321}">
                <p14:modId xmlns:p14="http://schemas.microsoft.com/office/powerpoint/2010/main" xmlns="" val="2411552695"/>
              </p:ext>
            </p:extLst>
          </p:nvPr>
        </p:nvGraphicFramePr>
        <p:xfrm>
          <a:off x="5758542" y="2362200"/>
          <a:ext cx="3842658" cy="3022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Slide Number Placeholder 6"/>
          <p:cNvSpPr>
            <a:spLocks noGrp="1"/>
          </p:cNvSpPr>
          <p:nvPr>
            <p:ph type="sldNum" sz="quarter" idx="10"/>
          </p:nvPr>
        </p:nvSpPr>
        <p:spPr/>
        <p:txBody>
          <a:bodyPr/>
          <a:lstStyle/>
          <a:p>
            <a:fld id="{7446FB92-6290-4352-BF71-53B4EEC01A80}" type="slidenum">
              <a:rPr lang="en-US" smtClean="0"/>
              <a:pPr/>
              <a:t>13</a:t>
            </a:fld>
            <a:endParaRPr lang="en-US" dirty="0"/>
          </a:p>
        </p:txBody>
      </p:sp>
    </p:spTree>
    <p:extLst>
      <p:ext uri="{BB962C8B-B14F-4D97-AF65-F5344CB8AC3E}">
        <p14:creationId xmlns:p14="http://schemas.microsoft.com/office/powerpoint/2010/main" xmlns="" val="33027400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in Mind</a:t>
            </a:r>
            <a:endParaRPr lang="en-US" dirty="0"/>
          </a:p>
        </p:txBody>
      </p:sp>
      <p:sp>
        <p:nvSpPr>
          <p:cNvPr id="3" name="Content Placeholder 2"/>
          <p:cNvSpPr>
            <a:spLocks noGrp="1"/>
          </p:cNvSpPr>
          <p:nvPr>
            <p:ph idx="1"/>
          </p:nvPr>
        </p:nvSpPr>
        <p:spPr>
          <a:xfrm>
            <a:off x="609600" y="1600200"/>
            <a:ext cx="8077200" cy="4724400"/>
          </a:xfrm>
        </p:spPr>
        <p:txBody>
          <a:bodyPr/>
          <a:lstStyle/>
          <a:p>
            <a:r>
              <a:rPr lang="en-US" dirty="0" smtClean="0"/>
              <a:t>Single step  </a:t>
            </a:r>
          </a:p>
          <a:p>
            <a:pPr lvl="1"/>
            <a:r>
              <a:rPr lang="en-US" sz="2400" dirty="0" smtClean="0"/>
              <a:t>Each PDSA usually contains only a segment or single step of the entire QI implementation.</a:t>
            </a:r>
          </a:p>
          <a:p>
            <a:r>
              <a:rPr lang="en-US" dirty="0" smtClean="0"/>
              <a:t>Short duration </a:t>
            </a:r>
          </a:p>
          <a:p>
            <a:pPr lvl="1"/>
            <a:r>
              <a:rPr lang="en-US" sz="2400" dirty="0" smtClean="0"/>
              <a:t>Each PDSA cycle should be as brief as possible to gain the knowledge of whether it is working or not. (can be as short as 1 hour) </a:t>
            </a:r>
          </a:p>
          <a:p>
            <a:r>
              <a:rPr lang="en-US" dirty="0" smtClean="0"/>
              <a:t> Small sample size </a:t>
            </a:r>
          </a:p>
          <a:p>
            <a:pPr lvl="1"/>
            <a:r>
              <a:rPr lang="en-US" sz="2400" dirty="0" smtClean="0"/>
              <a:t>PDSA may only involve a portion of the pharmacy or practice. Once refined, implementation of the change can be broadened.</a:t>
            </a:r>
          </a:p>
          <a:p>
            <a:pPr marL="0" lvl="0" indent="0" fontAlgn="auto">
              <a:lnSpc>
                <a:spcPct val="100000"/>
              </a:lnSpc>
              <a:spcBef>
                <a:spcPts val="0"/>
              </a:spcBef>
              <a:spcAft>
                <a:spcPts val="0"/>
              </a:spcAft>
              <a:buClrTx/>
              <a:buSzTx/>
              <a:buNone/>
            </a:pPr>
            <a:endParaRPr lang="en-US" sz="1100" b="1" kern="1200" dirty="0" smtClean="0">
              <a:effectLst/>
            </a:endParaRPr>
          </a:p>
          <a:p>
            <a:pPr marL="0" lvl="0" indent="0" fontAlgn="auto">
              <a:lnSpc>
                <a:spcPct val="100000"/>
              </a:lnSpc>
              <a:spcBef>
                <a:spcPts val="0"/>
              </a:spcBef>
              <a:spcAft>
                <a:spcPts val="0"/>
              </a:spcAft>
              <a:buClrTx/>
              <a:buSzTx/>
              <a:buNone/>
            </a:pPr>
            <a:r>
              <a:rPr lang="en-US" sz="1100" b="1" kern="1200" dirty="0" smtClean="0">
                <a:effectLst/>
              </a:rPr>
              <a:t>SOURCE</a:t>
            </a:r>
            <a:r>
              <a:rPr lang="en-US" sz="1100" kern="1200" dirty="0">
                <a:effectLst/>
              </a:rPr>
              <a:t>: Health Literacy Universal Precautions Toolkit. AHRQ Pub. No. 10-0046-EF</a:t>
            </a:r>
            <a:r>
              <a:rPr lang="en-US" sz="1100" kern="1200" dirty="0" smtClean="0">
                <a:effectLst/>
              </a:rPr>
              <a:t>.</a:t>
            </a:r>
            <a:endParaRPr lang="en-US" sz="1100" kern="1200" dirty="0">
              <a:effectLst/>
            </a:endParaRPr>
          </a:p>
        </p:txBody>
      </p:sp>
      <p:sp>
        <p:nvSpPr>
          <p:cNvPr id="4" name="Slide Number Placeholder 3"/>
          <p:cNvSpPr>
            <a:spLocks noGrp="1"/>
          </p:cNvSpPr>
          <p:nvPr>
            <p:ph type="sldNum" sz="quarter" idx="10"/>
          </p:nvPr>
        </p:nvSpPr>
        <p:spPr/>
        <p:txBody>
          <a:bodyPr/>
          <a:lstStyle/>
          <a:p>
            <a:fld id="{7446FB92-6290-4352-BF71-53B4EEC01A80}" type="slidenum">
              <a:rPr lang="en-US" smtClean="0"/>
              <a:pPr/>
              <a:t>14</a:t>
            </a:fld>
            <a:endParaRPr lang="en-US" dirty="0"/>
          </a:p>
        </p:txBody>
      </p:sp>
    </p:spTree>
    <p:extLst>
      <p:ext uri="{BB962C8B-B14F-4D97-AF65-F5344CB8AC3E}">
        <p14:creationId xmlns:p14="http://schemas.microsoft.com/office/powerpoint/2010/main" xmlns="" val="39375819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086600" cy="876300"/>
          </a:xfrm>
        </p:spPr>
        <p:txBody>
          <a:bodyPr/>
          <a:lstStyle/>
          <a:p>
            <a:r>
              <a:rPr lang="en-US" dirty="0" smtClean="0"/>
              <a:t>Keep in </a:t>
            </a:r>
            <a:r>
              <a:rPr lang="en-US" dirty="0"/>
              <a:t>Mind </a:t>
            </a:r>
            <a:r>
              <a:rPr lang="en-US" sz="1800" dirty="0"/>
              <a:t>(</a:t>
            </a:r>
            <a:r>
              <a:rPr lang="en-US" sz="1800" dirty="0" smtClean="0"/>
              <a:t>cont’d)</a:t>
            </a:r>
            <a:endParaRPr lang="en-US" sz="1800" dirty="0"/>
          </a:p>
        </p:txBody>
      </p:sp>
      <p:sp>
        <p:nvSpPr>
          <p:cNvPr id="3" name="Content Placeholder 2"/>
          <p:cNvSpPr>
            <a:spLocks noGrp="1"/>
          </p:cNvSpPr>
          <p:nvPr>
            <p:ph idx="1"/>
          </p:nvPr>
        </p:nvSpPr>
        <p:spPr>
          <a:xfrm>
            <a:off x="609600" y="1676400"/>
            <a:ext cx="7993063" cy="4800600"/>
          </a:xfrm>
        </p:spPr>
        <p:txBody>
          <a:bodyPr/>
          <a:lstStyle/>
          <a:p>
            <a:r>
              <a:rPr lang="en-US" dirty="0" smtClean="0"/>
              <a:t>Make the case for QI</a:t>
            </a:r>
          </a:p>
          <a:p>
            <a:pPr lvl="1"/>
            <a:r>
              <a:rPr lang="en-US" dirty="0"/>
              <a:t>C</a:t>
            </a:r>
            <a:r>
              <a:rPr lang="en-US" dirty="0" smtClean="0"/>
              <a:t>hange </a:t>
            </a:r>
            <a:r>
              <a:rPr lang="en-US" dirty="0"/>
              <a:t>is </a:t>
            </a:r>
            <a:r>
              <a:rPr lang="en-US" dirty="0" smtClean="0"/>
              <a:t>hard. </a:t>
            </a:r>
          </a:p>
          <a:p>
            <a:pPr lvl="1"/>
            <a:r>
              <a:rPr lang="en-US" dirty="0"/>
              <a:t>C</a:t>
            </a:r>
            <a:r>
              <a:rPr lang="en-US" dirty="0" smtClean="0"/>
              <a:t>onvincing decision-makers is key.</a:t>
            </a:r>
          </a:p>
          <a:p>
            <a:pPr lvl="1"/>
            <a:r>
              <a:rPr lang="en-US" dirty="0" smtClean="0"/>
              <a:t>Organizational buy-in is important. </a:t>
            </a:r>
          </a:p>
          <a:p>
            <a:pPr lvl="1"/>
            <a:r>
              <a:rPr lang="en-US" dirty="0" smtClean="0"/>
              <a:t>Need resources.</a:t>
            </a:r>
            <a:endParaRPr lang="en-US" dirty="0"/>
          </a:p>
          <a:p>
            <a:r>
              <a:rPr lang="en-US" dirty="0"/>
              <a:t>R</a:t>
            </a:r>
            <a:r>
              <a:rPr lang="en-US" dirty="0" smtClean="0"/>
              <a:t>ecruit a team</a:t>
            </a:r>
          </a:p>
          <a:p>
            <a:pPr lvl="1"/>
            <a:r>
              <a:rPr lang="en-US" dirty="0" smtClean="0"/>
              <a:t>A ‘change champion’</a:t>
            </a:r>
          </a:p>
          <a:p>
            <a:pPr lvl="1"/>
            <a:r>
              <a:rPr lang="en-US" dirty="0"/>
              <a:t>S</a:t>
            </a:r>
            <a:r>
              <a:rPr lang="en-US" dirty="0" smtClean="0"/>
              <a:t>upporting roles </a:t>
            </a:r>
          </a:p>
        </p:txBody>
      </p:sp>
      <p:sp>
        <p:nvSpPr>
          <p:cNvPr id="4" name="Slide Number Placeholder 3"/>
          <p:cNvSpPr>
            <a:spLocks noGrp="1"/>
          </p:cNvSpPr>
          <p:nvPr>
            <p:ph type="sldNum" sz="quarter" idx="10"/>
          </p:nvPr>
        </p:nvSpPr>
        <p:spPr/>
        <p:txBody>
          <a:bodyPr/>
          <a:lstStyle/>
          <a:p>
            <a:fld id="{7446FB92-6290-4352-BF71-53B4EEC01A80}" type="slidenum">
              <a:rPr lang="en-US" smtClean="0"/>
              <a:pPr/>
              <a:t>15</a:t>
            </a:fld>
            <a:endParaRPr lang="en-US" dirty="0"/>
          </a:p>
        </p:txBody>
      </p:sp>
    </p:spTree>
    <p:extLst>
      <p:ext uri="{BB962C8B-B14F-4D97-AF65-F5344CB8AC3E}">
        <p14:creationId xmlns:p14="http://schemas.microsoft.com/office/powerpoint/2010/main" xmlns="" val="12399851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6934200" cy="990600"/>
          </a:xfrm>
        </p:spPr>
        <p:txBody>
          <a:bodyPr/>
          <a:lstStyle/>
          <a:p>
            <a:r>
              <a:rPr lang="en-US" dirty="0" smtClean="0"/>
              <a:t>Example QI Projects</a:t>
            </a:r>
            <a:endParaRPr lang="en-US" dirty="0"/>
          </a:p>
        </p:txBody>
      </p:sp>
      <p:sp>
        <p:nvSpPr>
          <p:cNvPr id="3" name="Content Placeholder 2"/>
          <p:cNvSpPr>
            <a:spLocks noGrp="1"/>
          </p:cNvSpPr>
          <p:nvPr>
            <p:ph idx="1"/>
          </p:nvPr>
        </p:nvSpPr>
        <p:spPr>
          <a:xfrm>
            <a:off x="609600" y="1371600"/>
            <a:ext cx="7993063" cy="5334000"/>
          </a:xfrm>
        </p:spPr>
        <p:txBody>
          <a:bodyPr/>
          <a:lstStyle/>
          <a:p>
            <a:pPr marL="0" lvl="0" indent="0">
              <a:buNone/>
            </a:pPr>
            <a:r>
              <a:rPr lang="en-US" sz="2400" b="1" dirty="0" smtClean="0">
                <a:effectLst/>
              </a:rPr>
              <a:t>Examples from pharmacy </a:t>
            </a:r>
            <a:r>
              <a:rPr lang="en-US" sz="2400" dirty="0" smtClean="0">
                <a:effectLst/>
              </a:rPr>
              <a:t>(PQA, EPIQ curriculum)</a:t>
            </a:r>
          </a:p>
          <a:p>
            <a:pPr lvl="0"/>
            <a:r>
              <a:rPr lang="en-US" sz="2400" dirty="0" smtClean="0">
                <a:effectLst/>
              </a:rPr>
              <a:t>Decrease medication errors by increasing patient counseling on warfarin prescriptions</a:t>
            </a:r>
          </a:p>
          <a:p>
            <a:r>
              <a:rPr lang="en-US" sz="2400" dirty="0">
                <a:effectLst/>
              </a:rPr>
              <a:t>Detection and prevention of medication errors using the “show and tell” counseling </a:t>
            </a:r>
            <a:r>
              <a:rPr lang="en-US" sz="2400" dirty="0" smtClean="0">
                <a:effectLst/>
              </a:rPr>
              <a:t>method</a:t>
            </a:r>
            <a:endParaRPr lang="en-US" sz="2400" dirty="0">
              <a:effectLst/>
            </a:endParaRPr>
          </a:p>
          <a:p>
            <a:r>
              <a:rPr lang="en-US" sz="2400" dirty="0" smtClean="0">
                <a:effectLst/>
              </a:rPr>
              <a:t>Implementing methods for allergy documentation in a chain pharmacy</a:t>
            </a:r>
          </a:p>
          <a:p>
            <a:pPr marL="0" indent="0">
              <a:buNone/>
            </a:pPr>
            <a:r>
              <a:rPr lang="en-US" sz="2400" b="1" dirty="0" smtClean="0">
                <a:effectLst/>
              </a:rPr>
              <a:t>Examples from medicine </a:t>
            </a:r>
            <a:r>
              <a:rPr lang="en-US" sz="2400" dirty="0" smtClean="0">
                <a:effectLst/>
              </a:rPr>
              <a:t>(Ogrinc et al. 2010)</a:t>
            </a:r>
          </a:p>
          <a:p>
            <a:r>
              <a:rPr lang="en-US" sz="2400" dirty="0" smtClean="0">
                <a:effectLst/>
              </a:rPr>
              <a:t>Assess process and barriers for patients to receive antibiotics within one hour of presentation to ED</a:t>
            </a:r>
          </a:p>
          <a:p>
            <a:r>
              <a:rPr lang="en-US" sz="2400" dirty="0" smtClean="0">
                <a:effectLst/>
              </a:rPr>
              <a:t>Offer flu vaccine to pregnant women presenting to OB</a:t>
            </a:r>
          </a:p>
          <a:p>
            <a:pPr marL="0" lvl="0" indent="0" fontAlgn="auto">
              <a:lnSpc>
                <a:spcPct val="100000"/>
              </a:lnSpc>
              <a:spcBef>
                <a:spcPts val="0"/>
              </a:spcBef>
              <a:spcAft>
                <a:spcPts val="0"/>
              </a:spcAft>
              <a:buClrTx/>
              <a:buSzTx/>
              <a:buNone/>
            </a:pPr>
            <a:endParaRPr lang="en-US" sz="1100" b="1" kern="1200" dirty="0" smtClean="0">
              <a:effectLst/>
            </a:endParaRPr>
          </a:p>
          <a:p>
            <a:pPr marL="0" lvl="0" indent="0" fontAlgn="auto">
              <a:lnSpc>
                <a:spcPct val="100000"/>
              </a:lnSpc>
              <a:spcBef>
                <a:spcPts val="0"/>
              </a:spcBef>
              <a:spcAft>
                <a:spcPts val="0"/>
              </a:spcAft>
              <a:buClrTx/>
              <a:buSzTx/>
              <a:buNone/>
            </a:pPr>
            <a:endParaRPr lang="en-US" sz="1100" b="1" kern="1200" dirty="0">
              <a:effectLst/>
            </a:endParaRPr>
          </a:p>
          <a:p>
            <a:pPr marL="0" lvl="0" indent="0" fontAlgn="auto">
              <a:lnSpc>
                <a:spcPct val="100000"/>
              </a:lnSpc>
              <a:spcBef>
                <a:spcPts val="0"/>
              </a:spcBef>
              <a:spcAft>
                <a:spcPts val="0"/>
              </a:spcAft>
              <a:buClrTx/>
              <a:buSzTx/>
              <a:buNone/>
            </a:pPr>
            <a:r>
              <a:rPr lang="en-US" sz="1100" b="1" kern="1200" dirty="0" smtClean="0">
                <a:effectLst/>
              </a:rPr>
              <a:t>SOURCES</a:t>
            </a:r>
            <a:r>
              <a:rPr lang="en-US" sz="1100" b="1" kern="1200" dirty="0">
                <a:effectLst/>
              </a:rPr>
              <a:t>: </a:t>
            </a:r>
            <a:r>
              <a:rPr lang="en-US" sz="1100" kern="1200" dirty="0">
                <a:effectLst/>
              </a:rPr>
              <a:t>1) Pharmacy Quality Alliance (PQA) EPIQ Curriculum . 2) </a:t>
            </a:r>
            <a:r>
              <a:rPr lang="en-US" sz="1100" kern="1200" dirty="0" err="1">
                <a:effectLst/>
              </a:rPr>
              <a:t>Ogrinc</a:t>
            </a:r>
            <a:r>
              <a:rPr lang="en-US" sz="1100" kern="1200" dirty="0">
                <a:effectLst/>
              </a:rPr>
              <a:t> G, Nierenberg and DW, </a:t>
            </a:r>
            <a:r>
              <a:rPr lang="en-US" sz="1100" kern="1200" dirty="0" err="1">
                <a:effectLst/>
              </a:rPr>
              <a:t>Batalden</a:t>
            </a:r>
            <a:r>
              <a:rPr lang="en-US" sz="1100" kern="1200" dirty="0">
                <a:effectLst/>
              </a:rPr>
              <a:t> PW. Building Experiential Learning about Quality Improvement Into A Medical School Curriculum: The Dartmouth Experience. Health Affairs, 30, no.4 (2011):716-722. Accessed at: http://</a:t>
            </a:r>
            <a:r>
              <a:rPr lang="en-US" sz="1100" kern="1200" dirty="0" smtClean="0">
                <a:effectLst/>
              </a:rPr>
              <a:t>content.healthaffairs.org/content/30/4/716.full.pdf+html</a:t>
            </a:r>
            <a:endParaRPr lang="en-US" dirty="0"/>
          </a:p>
        </p:txBody>
      </p:sp>
      <p:sp>
        <p:nvSpPr>
          <p:cNvPr id="4" name="Slide Number Placeholder 3"/>
          <p:cNvSpPr>
            <a:spLocks noGrp="1"/>
          </p:cNvSpPr>
          <p:nvPr>
            <p:ph type="sldNum" sz="quarter" idx="10"/>
          </p:nvPr>
        </p:nvSpPr>
        <p:spPr/>
        <p:txBody>
          <a:bodyPr/>
          <a:lstStyle/>
          <a:p>
            <a:fld id="{7446FB92-6290-4352-BF71-53B4EEC01A80}" type="slidenum">
              <a:rPr lang="en-US" smtClean="0"/>
              <a:pPr/>
              <a:t>16</a:t>
            </a:fld>
            <a:endParaRPr lang="en-US" dirty="0"/>
          </a:p>
        </p:txBody>
      </p:sp>
    </p:spTree>
    <p:extLst>
      <p:ext uri="{BB962C8B-B14F-4D97-AF65-F5344CB8AC3E}">
        <p14:creationId xmlns:p14="http://schemas.microsoft.com/office/powerpoint/2010/main" xmlns="" val="1228052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0"/>
            <a:ext cx="7772400" cy="1362075"/>
          </a:xfrm>
        </p:spPr>
        <p:txBody>
          <a:bodyPr/>
          <a:lstStyle/>
          <a:p>
            <a:r>
              <a:rPr lang="en-US" dirty="0" smtClean="0"/>
              <a:t>HEALTH LITERACY QUALITY IMPROVEMENT (qi)</a:t>
            </a:r>
            <a:endParaRPr lang="en-US" dirty="0"/>
          </a:p>
        </p:txBody>
      </p:sp>
      <p:sp>
        <p:nvSpPr>
          <p:cNvPr id="3" name="Slide Number Placeholder 2"/>
          <p:cNvSpPr>
            <a:spLocks noGrp="1"/>
          </p:cNvSpPr>
          <p:nvPr>
            <p:ph type="sldNum" sz="quarter" idx="10"/>
          </p:nvPr>
        </p:nvSpPr>
        <p:spPr/>
        <p:txBody>
          <a:bodyPr/>
          <a:lstStyle/>
          <a:p>
            <a:fld id="{7446FB92-6290-4352-BF71-53B4EEC01A80}" type="slidenum">
              <a:rPr lang="en-US" smtClean="0"/>
              <a:pPr/>
              <a:t>17</a:t>
            </a:fld>
            <a:endParaRPr lang="en-US" dirty="0"/>
          </a:p>
        </p:txBody>
      </p:sp>
    </p:spTree>
    <p:extLst>
      <p:ext uri="{BB962C8B-B14F-4D97-AF65-F5344CB8AC3E}">
        <p14:creationId xmlns:p14="http://schemas.microsoft.com/office/powerpoint/2010/main" xmlns="" val="35256874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Literacy QI</a:t>
            </a:r>
            <a:endParaRPr lang="en-US" dirty="0"/>
          </a:p>
        </p:txBody>
      </p:sp>
      <p:sp>
        <p:nvSpPr>
          <p:cNvPr id="3" name="Content Placeholder 2"/>
          <p:cNvSpPr>
            <a:spLocks noGrp="1"/>
          </p:cNvSpPr>
          <p:nvPr>
            <p:ph idx="1"/>
          </p:nvPr>
        </p:nvSpPr>
        <p:spPr>
          <a:xfrm>
            <a:off x="609600" y="1676400"/>
            <a:ext cx="7993063" cy="4800600"/>
          </a:xfrm>
        </p:spPr>
        <p:txBody>
          <a:bodyPr/>
          <a:lstStyle/>
          <a:p>
            <a:r>
              <a:rPr lang="en-US" dirty="0" smtClean="0"/>
              <a:t>There are several potential challenges that patients with limited health literacy may encounter at the pharmacy or practices that may pose obstacles: </a:t>
            </a:r>
          </a:p>
          <a:p>
            <a:pPr lvl="1"/>
            <a:r>
              <a:rPr lang="en-US" dirty="0" smtClean="0"/>
              <a:t>Limited staff awareness of health literacy </a:t>
            </a:r>
          </a:p>
          <a:p>
            <a:pPr lvl="1"/>
            <a:r>
              <a:rPr lang="en-US" dirty="0" smtClean="0"/>
              <a:t>Poor signage</a:t>
            </a:r>
          </a:p>
          <a:p>
            <a:pPr lvl="1"/>
            <a:r>
              <a:rPr lang="en-US" dirty="0" smtClean="0"/>
              <a:t>High-level written materials</a:t>
            </a:r>
          </a:p>
          <a:p>
            <a:pPr lvl="1"/>
            <a:r>
              <a:rPr lang="en-US" dirty="0" smtClean="0"/>
              <a:t>Poor communication practices</a:t>
            </a:r>
          </a:p>
          <a:p>
            <a:pPr lvl="1"/>
            <a:r>
              <a:rPr lang="en-US" dirty="0" smtClean="0"/>
              <a:t>Limited use of strategies to support patient comprehension</a:t>
            </a:r>
            <a:endParaRPr lang="en-US" dirty="0"/>
          </a:p>
        </p:txBody>
      </p:sp>
      <p:sp>
        <p:nvSpPr>
          <p:cNvPr id="4" name="Slide Number Placeholder 3"/>
          <p:cNvSpPr>
            <a:spLocks noGrp="1"/>
          </p:cNvSpPr>
          <p:nvPr>
            <p:ph type="sldNum" sz="quarter" idx="10"/>
          </p:nvPr>
        </p:nvSpPr>
        <p:spPr/>
        <p:txBody>
          <a:bodyPr/>
          <a:lstStyle/>
          <a:p>
            <a:fld id="{7446FB92-6290-4352-BF71-53B4EEC01A80}" type="slidenum">
              <a:rPr lang="en-US" smtClean="0"/>
              <a:pPr/>
              <a:t>18</a:t>
            </a:fld>
            <a:endParaRPr lang="en-US" dirty="0"/>
          </a:p>
        </p:txBody>
      </p:sp>
    </p:spTree>
    <p:extLst>
      <p:ext uri="{BB962C8B-B14F-4D97-AF65-F5344CB8AC3E}">
        <p14:creationId xmlns:p14="http://schemas.microsoft.com/office/powerpoint/2010/main" xmlns="" val="205828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85" name="Rectangle 9"/>
          <p:cNvSpPr>
            <a:spLocks noGrp="1" noChangeArrowheads="1"/>
          </p:cNvSpPr>
          <p:nvPr>
            <p:ph type="title"/>
          </p:nvPr>
        </p:nvSpPr>
        <p:spPr/>
        <p:txBody>
          <a:bodyPr/>
          <a:lstStyle/>
          <a:p>
            <a:r>
              <a:rPr lang="en-US" dirty="0" smtClean="0"/>
              <a:t>Overview	</a:t>
            </a:r>
            <a:endParaRPr lang="en-US" dirty="0"/>
          </a:p>
        </p:txBody>
      </p:sp>
      <p:sp>
        <p:nvSpPr>
          <p:cNvPr id="306186" name="Rectangle 10"/>
          <p:cNvSpPr>
            <a:spLocks noGrp="1" noChangeArrowheads="1"/>
          </p:cNvSpPr>
          <p:nvPr>
            <p:ph idx="1"/>
          </p:nvPr>
        </p:nvSpPr>
        <p:spPr>
          <a:xfrm>
            <a:off x="612648" y="1527048"/>
            <a:ext cx="8382000" cy="4876800"/>
          </a:xfrm>
        </p:spPr>
        <p:txBody>
          <a:bodyPr>
            <a:normAutofit/>
          </a:bodyPr>
          <a:lstStyle/>
          <a:p>
            <a:r>
              <a:rPr lang="en-US" dirty="0" smtClean="0"/>
              <a:t>Quality problems in health care </a:t>
            </a:r>
          </a:p>
          <a:p>
            <a:r>
              <a:rPr lang="en-US" dirty="0" smtClean="0"/>
              <a:t>Health literacy quality improvement  </a:t>
            </a:r>
          </a:p>
          <a:p>
            <a:pPr lvl="1"/>
            <a:r>
              <a:rPr lang="en-US" dirty="0" smtClean="0"/>
              <a:t>Assessing pharmacy health literacy practices</a:t>
            </a:r>
          </a:p>
          <a:p>
            <a:pPr lvl="1"/>
            <a:r>
              <a:rPr lang="en-US" dirty="0" smtClean="0"/>
              <a:t>Exploring potential solutions </a:t>
            </a:r>
          </a:p>
          <a:p>
            <a:pPr lvl="1"/>
            <a:r>
              <a:rPr lang="en-US" dirty="0" smtClean="0"/>
              <a:t>Studying the solutions and implementing effective strategies</a:t>
            </a:r>
          </a:p>
          <a:p>
            <a:r>
              <a:rPr lang="en-US" dirty="0" smtClean="0"/>
              <a:t>Lessons from the field</a:t>
            </a:r>
            <a:endParaRPr lang="en-US" dirty="0"/>
          </a:p>
        </p:txBody>
      </p:sp>
      <p:sp>
        <p:nvSpPr>
          <p:cNvPr id="2" name="Slide Number Placeholder 1"/>
          <p:cNvSpPr>
            <a:spLocks noGrp="1"/>
          </p:cNvSpPr>
          <p:nvPr>
            <p:ph type="sldNum" sz="quarter" idx="10"/>
          </p:nvPr>
        </p:nvSpPr>
        <p:spPr/>
        <p:txBody>
          <a:bodyPr/>
          <a:lstStyle/>
          <a:p>
            <a:fld id="{7446FB92-6290-4352-BF71-53B4EEC01A80}" type="slidenum">
              <a:rPr lang="en-US" smtClean="0"/>
              <a:pPr/>
              <a:t>1</a:t>
            </a:fld>
            <a:endParaRPr lang="en-US" dirty="0"/>
          </a:p>
        </p:txBody>
      </p:sp>
    </p:spTree>
    <p:extLst>
      <p:ext uri="{BB962C8B-B14F-4D97-AF65-F5344CB8AC3E}">
        <p14:creationId xmlns:p14="http://schemas.microsoft.com/office/powerpoint/2010/main" xmlns="" val="20655862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Literacy QI </a:t>
            </a:r>
            <a:r>
              <a:rPr lang="en-US" sz="1800" dirty="0">
                <a:solidFill>
                  <a:srgbClr val="FFFF00"/>
                </a:solidFill>
              </a:rPr>
              <a:t>(</a:t>
            </a:r>
            <a:r>
              <a:rPr lang="en-US" sz="1800" dirty="0" smtClean="0">
                <a:solidFill>
                  <a:srgbClr val="FFFF00"/>
                </a:solidFill>
              </a:rPr>
              <a:t>cont’d)</a:t>
            </a:r>
            <a:endParaRPr lang="en-US" dirty="0"/>
          </a:p>
        </p:txBody>
      </p:sp>
      <p:sp>
        <p:nvSpPr>
          <p:cNvPr id="3" name="Content Placeholder 2"/>
          <p:cNvSpPr>
            <a:spLocks noGrp="1"/>
          </p:cNvSpPr>
          <p:nvPr>
            <p:ph idx="1"/>
          </p:nvPr>
        </p:nvSpPr>
        <p:spPr>
          <a:xfrm>
            <a:off x="609600" y="1676400"/>
            <a:ext cx="7993063" cy="5029200"/>
          </a:xfrm>
        </p:spPr>
        <p:txBody>
          <a:bodyPr/>
          <a:lstStyle/>
          <a:p>
            <a:r>
              <a:rPr lang="en-US" dirty="0" smtClean="0"/>
              <a:t>There are several opportunities to </a:t>
            </a:r>
            <a:r>
              <a:rPr lang="en-US" i="1" dirty="0" smtClean="0"/>
              <a:t>improve</a:t>
            </a:r>
            <a:r>
              <a:rPr lang="en-US" dirty="0" smtClean="0"/>
              <a:t> the health literacy practices of pharmacists, staff, and pharmacies:</a:t>
            </a:r>
          </a:p>
          <a:p>
            <a:pPr lvl="1"/>
            <a:r>
              <a:rPr lang="en-US" dirty="0" smtClean="0"/>
              <a:t>Assess pharmacy </a:t>
            </a:r>
            <a:br>
              <a:rPr lang="en-US" dirty="0" smtClean="0"/>
            </a:br>
            <a:r>
              <a:rPr lang="en-US" dirty="0" smtClean="0"/>
              <a:t>health literacy practices.</a:t>
            </a:r>
          </a:p>
          <a:p>
            <a:pPr lvl="1"/>
            <a:r>
              <a:rPr lang="en-US" dirty="0" smtClean="0"/>
              <a:t>Identify potential </a:t>
            </a:r>
            <a:br>
              <a:rPr lang="en-US" dirty="0" smtClean="0"/>
            </a:br>
            <a:r>
              <a:rPr lang="en-US" dirty="0" smtClean="0"/>
              <a:t>problems.</a:t>
            </a:r>
          </a:p>
          <a:p>
            <a:pPr lvl="1"/>
            <a:r>
              <a:rPr lang="en-US" dirty="0" smtClean="0"/>
              <a:t>Explore and study </a:t>
            </a:r>
            <a:br>
              <a:rPr lang="en-US" dirty="0" smtClean="0"/>
            </a:br>
            <a:r>
              <a:rPr lang="en-US" dirty="0" smtClean="0"/>
              <a:t>potential solutions. </a:t>
            </a:r>
          </a:p>
          <a:p>
            <a:pPr lvl="1"/>
            <a:r>
              <a:rPr lang="en-US" dirty="0" smtClean="0"/>
              <a:t>Implement effective strategies.</a:t>
            </a:r>
            <a:endParaRPr lang="en-US" dirty="0"/>
          </a:p>
        </p:txBody>
      </p:sp>
      <p:pic>
        <p:nvPicPr>
          <p:cNvPr id="5" name="Picture 4" descr="Picture of a pharmacist showing an elderly woman how to use her inhaler. "/>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638800" y="3200400"/>
            <a:ext cx="3200400" cy="2362200"/>
          </a:xfrm>
          <a:prstGeom prst="rect">
            <a:avLst/>
          </a:prstGeom>
          <a:noFill/>
          <a:ln>
            <a:noFill/>
          </a:ln>
        </p:spPr>
      </p:pic>
      <p:sp>
        <p:nvSpPr>
          <p:cNvPr id="4" name="Slide Number Placeholder 3"/>
          <p:cNvSpPr>
            <a:spLocks noGrp="1"/>
          </p:cNvSpPr>
          <p:nvPr>
            <p:ph type="sldNum" sz="quarter" idx="10"/>
          </p:nvPr>
        </p:nvSpPr>
        <p:spPr/>
        <p:txBody>
          <a:bodyPr/>
          <a:lstStyle/>
          <a:p>
            <a:fld id="{7446FB92-6290-4352-BF71-53B4EEC01A80}" type="slidenum">
              <a:rPr lang="en-US" smtClean="0"/>
              <a:pPr/>
              <a:t>19</a:t>
            </a:fld>
            <a:endParaRPr lang="en-US" dirty="0"/>
          </a:p>
        </p:txBody>
      </p:sp>
    </p:spTree>
    <p:extLst>
      <p:ext uri="{BB962C8B-B14F-4D97-AF65-F5344CB8AC3E}">
        <p14:creationId xmlns:p14="http://schemas.microsoft.com/office/powerpoint/2010/main" xmlns="" val="19310107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4952"/>
            <a:ext cx="7772400" cy="1981200"/>
          </a:xfrm>
        </p:spPr>
        <p:txBody>
          <a:bodyPr/>
          <a:lstStyle/>
          <a:p>
            <a:r>
              <a:rPr lang="en-US" dirty="0" smtClean="0"/>
              <a:t>Assessing pharmacy health literacy practices</a:t>
            </a:r>
            <a:endParaRPr lang="en-US" dirty="0"/>
          </a:p>
        </p:txBody>
      </p:sp>
      <p:sp>
        <p:nvSpPr>
          <p:cNvPr id="3" name="Slide Number Placeholder 2"/>
          <p:cNvSpPr>
            <a:spLocks noGrp="1"/>
          </p:cNvSpPr>
          <p:nvPr>
            <p:ph type="sldNum" sz="quarter" idx="10"/>
          </p:nvPr>
        </p:nvSpPr>
        <p:spPr/>
        <p:txBody>
          <a:bodyPr/>
          <a:lstStyle/>
          <a:p>
            <a:fld id="{7446FB92-6290-4352-BF71-53B4EEC01A80}" type="slidenum">
              <a:rPr lang="en-US" smtClean="0"/>
              <a:pPr/>
              <a:t>20</a:t>
            </a:fld>
            <a:endParaRPr lang="en-US" dirty="0"/>
          </a:p>
        </p:txBody>
      </p:sp>
    </p:spTree>
    <p:extLst>
      <p:ext uri="{BB962C8B-B14F-4D97-AF65-F5344CB8AC3E}">
        <p14:creationId xmlns:p14="http://schemas.microsoft.com/office/powerpoint/2010/main" xmlns="" val="35256874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81000"/>
            <a:ext cx="6697663" cy="876300"/>
          </a:xfrm>
        </p:spPr>
        <p:txBody>
          <a:bodyPr/>
          <a:lstStyle/>
          <a:p>
            <a:r>
              <a:rPr lang="en-US" dirty="0" smtClean="0"/>
              <a:t>Health Literacy Assessment of Pharmacy</a:t>
            </a:r>
            <a:endParaRPr lang="en-US" dirty="0"/>
          </a:p>
        </p:txBody>
      </p:sp>
      <p:sp>
        <p:nvSpPr>
          <p:cNvPr id="3" name="Content Placeholder 2"/>
          <p:cNvSpPr>
            <a:spLocks noGrp="1"/>
          </p:cNvSpPr>
          <p:nvPr>
            <p:ph idx="1"/>
          </p:nvPr>
        </p:nvSpPr>
        <p:spPr>
          <a:xfrm>
            <a:off x="609600" y="1527048"/>
            <a:ext cx="8229600" cy="4876800"/>
          </a:xfrm>
        </p:spPr>
        <p:txBody>
          <a:bodyPr/>
          <a:lstStyle/>
          <a:p>
            <a:r>
              <a:rPr lang="en-US" dirty="0" smtClean="0"/>
              <a:t>A pharmacy health literacy assessment tool was developed by Jacobson et al to: </a:t>
            </a:r>
          </a:p>
          <a:p>
            <a:pPr lvl="1"/>
            <a:r>
              <a:rPr lang="en-US" dirty="0" smtClean="0"/>
              <a:t>Raise staff awareness of health literacy</a:t>
            </a:r>
          </a:p>
          <a:p>
            <a:pPr lvl="1"/>
            <a:r>
              <a:rPr lang="en-US" dirty="0" smtClean="0"/>
              <a:t>Detect barriers </a:t>
            </a:r>
          </a:p>
          <a:p>
            <a:pPr lvl="1"/>
            <a:r>
              <a:rPr lang="en-US" dirty="0" smtClean="0"/>
              <a:t>Identify opportunities for improvement</a:t>
            </a:r>
          </a:p>
          <a:p>
            <a:pPr lvl="1"/>
            <a:r>
              <a:rPr lang="en-US" dirty="0" smtClean="0"/>
              <a:t>Potentially provide baseline assessment prior to implementing an intervention</a:t>
            </a:r>
          </a:p>
          <a:p>
            <a:pPr marL="0" lvl="0" indent="0" fontAlgn="auto">
              <a:lnSpc>
                <a:spcPct val="100000"/>
              </a:lnSpc>
              <a:spcBef>
                <a:spcPts val="0"/>
              </a:spcBef>
              <a:spcAft>
                <a:spcPts val="0"/>
              </a:spcAft>
              <a:buClrTx/>
              <a:buSzTx/>
              <a:buNone/>
            </a:pPr>
            <a:endParaRPr lang="en-US" sz="1100" b="1" kern="1200" dirty="0" smtClean="0">
              <a:effectLst/>
            </a:endParaRPr>
          </a:p>
          <a:p>
            <a:pPr marL="0" lvl="0" indent="0" fontAlgn="auto">
              <a:lnSpc>
                <a:spcPct val="100000"/>
              </a:lnSpc>
              <a:spcBef>
                <a:spcPts val="0"/>
              </a:spcBef>
              <a:spcAft>
                <a:spcPts val="0"/>
              </a:spcAft>
              <a:buClrTx/>
              <a:buSzTx/>
              <a:buNone/>
            </a:pPr>
            <a:endParaRPr lang="en-US" sz="1100" b="1" kern="1200" dirty="0">
              <a:effectLst/>
            </a:endParaRPr>
          </a:p>
          <a:p>
            <a:pPr marL="0" lvl="0" indent="0" fontAlgn="auto">
              <a:lnSpc>
                <a:spcPct val="100000"/>
              </a:lnSpc>
              <a:spcBef>
                <a:spcPts val="0"/>
              </a:spcBef>
              <a:spcAft>
                <a:spcPts val="0"/>
              </a:spcAft>
              <a:buClrTx/>
              <a:buSzTx/>
              <a:buNone/>
            </a:pPr>
            <a:endParaRPr lang="en-US" sz="1100" b="1" kern="1200" dirty="0" smtClean="0">
              <a:effectLst/>
            </a:endParaRPr>
          </a:p>
          <a:p>
            <a:pPr marL="0" lvl="0" indent="0" fontAlgn="auto">
              <a:lnSpc>
                <a:spcPct val="100000"/>
              </a:lnSpc>
              <a:spcBef>
                <a:spcPts val="0"/>
              </a:spcBef>
              <a:spcAft>
                <a:spcPts val="0"/>
              </a:spcAft>
              <a:buClrTx/>
              <a:buSzTx/>
              <a:buNone/>
            </a:pPr>
            <a:endParaRPr lang="en-US" sz="1100" b="1" kern="1200" dirty="0">
              <a:effectLst/>
            </a:endParaRPr>
          </a:p>
          <a:p>
            <a:pPr marL="0" lvl="0" indent="0" fontAlgn="auto">
              <a:lnSpc>
                <a:spcPct val="100000"/>
              </a:lnSpc>
              <a:spcBef>
                <a:spcPts val="0"/>
              </a:spcBef>
              <a:spcAft>
                <a:spcPts val="0"/>
              </a:spcAft>
              <a:buClrTx/>
              <a:buSzTx/>
              <a:buNone/>
            </a:pPr>
            <a:endParaRPr lang="en-US" sz="1100" b="1" kern="1200" dirty="0" smtClean="0">
              <a:effectLst/>
            </a:endParaRPr>
          </a:p>
          <a:p>
            <a:pPr marL="0" lvl="0" indent="0" fontAlgn="auto">
              <a:lnSpc>
                <a:spcPct val="100000"/>
              </a:lnSpc>
              <a:spcBef>
                <a:spcPts val="0"/>
              </a:spcBef>
              <a:spcAft>
                <a:spcPts val="0"/>
              </a:spcAft>
              <a:buClrTx/>
              <a:buSzTx/>
              <a:buNone/>
            </a:pPr>
            <a:r>
              <a:rPr lang="en-US" sz="1100" b="1" kern="1200" dirty="0" smtClean="0">
                <a:effectLst/>
              </a:rPr>
              <a:t>SOURCE</a:t>
            </a:r>
            <a:r>
              <a:rPr lang="en-US" sz="1100" b="1" kern="1200" dirty="0">
                <a:effectLst/>
              </a:rPr>
              <a:t>: </a:t>
            </a:r>
            <a:r>
              <a:rPr lang="en-US" sz="1100" kern="1200" dirty="0">
                <a:effectLst/>
              </a:rPr>
              <a:t>Jacobson KL, </a:t>
            </a:r>
            <a:r>
              <a:rPr lang="en-US" sz="1100" kern="1200" dirty="0" err="1">
                <a:effectLst/>
              </a:rPr>
              <a:t>Gazmararian</a:t>
            </a:r>
            <a:r>
              <a:rPr lang="en-US" sz="1100" kern="1200" dirty="0">
                <a:effectLst/>
              </a:rPr>
              <a:t> JA, </a:t>
            </a:r>
            <a:r>
              <a:rPr lang="en-US" sz="1100" kern="1200" dirty="0" err="1">
                <a:effectLst/>
              </a:rPr>
              <a:t>Kripalanie</a:t>
            </a:r>
            <a:r>
              <a:rPr lang="en-US" sz="1100" kern="1200" dirty="0">
                <a:effectLst/>
              </a:rPr>
              <a:t> S, </a:t>
            </a:r>
            <a:r>
              <a:rPr lang="en-US" sz="1100" kern="1200" dirty="0" err="1">
                <a:effectLst/>
              </a:rPr>
              <a:t>McMorris</a:t>
            </a:r>
            <a:r>
              <a:rPr lang="en-US" sz="1100" kern="1200" dirty="0">
                <a:effectLst/>
              </a:rPr>
              <a:t> KJ, Blake SC, Brach C. </a:t>
            </a:r>
            <a:r>
              <a:rPr lang="en-US" sz="1100" i="1" kern="1200" dirty="0">
                <a:effectLst/>
              </a:rPr>
              <a:t>Is Our Pharmacy Meeting Patients’ Needs? A Pharmacy Health Literacy Assessment Tool User’s Guide. </a:t>
            </a:r>
            <a:r>
              <a:rPr lang="en-US" sz="1100" kern="1200" dirty="0">
                <a:effectLst/>
              </a:rPr>
              <a:t>(Prepared under contract No. 290-00-0011 TO7.) AHRQ Publication No. 07-0051. Rockville, MD: Agency for Healthcare Research and Quality: October 2007 </a:t>
            </a:r>
            <a:endParaRPr lang="en-US" sz="1100" i="1" kern="1200" dirty="0">
              <a:effectLst/>
            </a:endParaRPr>
          </a:p>
        </p:txBody>
      </p:sp>
      <p:sp>
        <p:nvSpPr>
          <p:cNvPr id="4" name="Slide Number Placeholder 3"/>
          <p:cNvSpPr>
            <a:spLocks noGrp="1"/>
          </p:cNvSpPr>
          <p:nvPr>
            <p:ph type="sldNum" sz="quarter" idx="10"/>
          </p:nvPr>
        </p:nvSpPr>
        <p:spPr/>
        <p:txBody>
          <a:bodyPr/>
          <a:lstStyle/>
          <a:p>
            <a:fld id="{7446FB92-6290-4352-BF71-53B4EEC01A80}" type="slidenum">
              <a:rPr lang="en-US" smtClean="0"/>
              <a:pPr/>
              <a:t>21</a:t>
            </a:fld>
            <a:endParaRPr lang="en-US" dirty="0"/>
          </a:p>
        </p:txBody>
      </p:sp>
    </p:spTree>
    <p:extLst>
      <p:ext uri="{BB962C8B-B14F-4D97-AF65-F5344CB8AC3E}">
        <p14:creationId xmlns:p14="http://schemas.microsoft.com/office/powerpoint/2010/main" xmlns="" val="22405972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888" y="381000"/>
            <a:ext cx="7315200" cy="876300"/>
          </a:xfrm>
        </p:spPr>
        <p:txBody>
          <a:bodyPr/>
          <a:lstStyle/>
          <a:p>
            <a:r>
              <a:rPr lang="en-US" sz="3900" dirty="0" smtClean="0"/>
              <a:t>Health Literacy </a:t>
            </a:r>
            <a:br>
              <a:rPr lang="en-US" sz="3900" dirty="0" smtClean="0"/>
            </a:br>
            <a:r>
              <a:rPr lang="en-US" sz="3900" dirty="0" smtClean="0"/>
              <a:t>Assessment of Pharmacy </a:t>
            </a:r>
            <a:r>
              <a:rPr lang="en-US" sz="1800" dirty="0">
                <a:solidFill>
                  <a:srgbClr val="FFFF00"/>
                </a:solidFill>
              </a:rPr>
              <a:t>(</a:t>
            </a:r>
            <a:r>
              <a:rPr lang="en-US" sz="1800" dirty="0" smtClean="0">
                <a:solidFill>
                  <a:srgbClr val="FFFF00"/>
                </a:solidFill>
              </a:rPr>
              <a:t>cont’d)</a:t>
            </a:r>
            <a:endParaRPr lang="en-US" dirty="0"/>
          </a:p>
        </p:txBody>
      </p:sp>
      <p:sp>
        <p:nvSpPr>
          <p:cNvPr id="3" name="Content Placeholder 2"/>
          <p:cNvSpPr>
            <a:spLocks noGrp="1"/>
          </p:cNvSpPr>
          <p:nvPr>
            <p:ph idx="1"/>
          </p:nvPr>
        </p:nvSpPr>
        <p:spPr>
          <a:xfrm>
            <a:off x="609600" y="1527048"/>
            <a:ext cx="8229600" cy="5257800"/>
          </a:xfrm>
        </p:spPr>
        <p:txBody>
          <a:bodyPr/>
          <a:lstStyle/>
          <a:p>
            <a:r>
              <a:rPr lang="en-US" dirty="0" smtClean="0"/>
              <a:t>The assessment tool was designed to capture three critical perspectives and has three corresponding parts:</a:t>
            </a:r>
          </a:p>
          <a:p>
            <a:pPr lvl="1"/>
            <a:r>
              <a:rPr lang="en-US" dirty="0" smtClean="0"/>
              <a:t>Part I: A pharmacy assessment tour to be completed by objective, trained auditors</a:t>
            </a:r>
          </a:p>
          <a:p>
            <a:pPr lvl="1"/>
            <a:r>
              <a:rPr lang="en-US" dirty="0" smtClean="0"/>
              <a:t>Part II: A survey to be completed by pharmacy staff</a:t>
            </a:r>
          </a:p>
          <a:p>
            <a:pPr lvl="1"/>
            <a:r>
              <a:rPr lang="en-US" dirty="0" smtClean="0"/>
              <a:t>Part III: A guide for focus groups with pharmacy patients</a:t>
            </a:r>
          </a:p>
          <a:p>
            <a:pPr marL="0" lvl="0" indent="0" fontAlgn="auto">
              <a:lnSpc>
                <a:spcPct val="100000"/>
              </a:lnSpc>
              <a:spcBef>
                <a:spcPts val="0"/>
              </a:spcBef>
              <a:spcAft>
                <a:spcPts val="0"/>
              </a:spcAft>
              <a:buClrTx/>
              <a:buSzTx/>
              <a:buNone/>
            </a:pPr>
            <a:endParaRPr lang="en-US" sz="1400" b="1" kern="1200" dirty="0" smtClean="0">
              <a:effectLst/>
            </a:endParaRPr>
          </a:p>
          <a:p>
            <a:pPr marL="0" lvl="0" indent="0" fontAlgn="auto">
              <a:lnSpc>
                <a:spcPct val="100000"/>
              </a:lnSpc>
              <a:spcBef>
                <a:spcPts val="0"/>
              </a:spcBef>
              <a:spcAft>
                <a:spcPts val="0"/>
              </a:spcAft>
              <a:buClrTx/>
              <a:buSzTx/>
              <a:buNone/>
            </a:pPr>
            <a:endParaRPr lang="en-US" sz="1400" b="1" kern="1200" dirty="0">
              <a:effectLst/>
            </a:endParaRPr>
          </a:p>
          <a:p>
            <a:pPr marL="0" lvl="0" indent="0" fontAlgn="auto">
              <a:lnSpc>
                <a:spcPct val="100000"/>
              </a:lnSpc>
              <a:spcBef>
                <a:spcPts val="0"/>
              </a:spcBef>
              <a:spcAft>
                <a:spcPts val="0"/>
              </a:spcAft>
              <a:buClrTx/>
              <a:buSzTx/>
              <a:buNone/>
            </a:pPr>
            <a:endParaRPr lang="en-US" sz="1400" b="1" kern="1200" dirty="0" smtClean="0">
              <a:effectLst/>
            </a:endParaRPr>
          </a:p>
          <a:p>
            <a:pPr marL="0" lvl="0" indent="0" fontAlgn="auto">
              <a:lnSpc>
                <a:spcPct val="100000"/>
              </a:lnSpc>
              <a:spcBef>
                <a:spcPts val="0"/>
              </a:spcBef>
              <a:spcAft>
                <a:spcPts val="0"/>
              </a:spcAft>
              <a:buClrTx/>
              <a:buSzTx/>
              <a:buNone/>
            </a:pPr>
            <a:endParaRPr lang="en-US" sz="1400" b="1" kern="1200" dirty="0">
              <a:effectLst/>
            </a:endParaRPr>
          </a:p>
          <a:p>
            <a:pPr marL="0" lvl="0" indent="0" fontAlgn="auto">
              <a:lnSpc>
                <a:spcPct val="100000"/>
              </a:lnSpc>
              <a:spcBef>
                <a:spcPts val="0"/>
              </a:spcBef>
              <a:spcAft>
                <a:spcPts val="0"/>
              </a:spcAft>
              <a:buClrTx/>
              <a:buSzTx/>
              <a:buNone/>
            </a:pPr>
            <a:r>
              <a:rPr lang="en-US" sz="1400" b="1" kern="1200" dirty="0" smtClean="0">
                <a:effectLst/>
              </a:rPr>
              <a:t>SOURCE</a:t>
            </a:r>
            <a:r>
              <a:rPr lang="en-US" sz="1400" b="1" kern="1200" dirty="0">
                <a:effectLst/>
              </a:rPr>
              <a:t>: </a:t>
            </a:r>
            <a:r>
              <a:rPr lang="en-US" sz="1400" kern="1200" dirty="0">
                <a:effectLst/>
              </a:rPr>
              <a:t>Jacobson KL, et al. (2007). </a:t>
            </a:r>
            <a:endParaRPr lang="en-US" dirty="0" smtClean="0"/>
          </a:p>
        </p:txBody>
      </p:sp>
      <p:sp>
        <p:nvSpPr>
          <p:cNvPr id="4" name="Slide Number Placeholder 3"/>
          <p:cNvSpPr>
            <a:spLocks noGrp="1"/>
          </p:cNvSpPr>
          <p:nvPr>
            <p:ph type="sldNum" sz="quarter" idx="10"/>
          </p:nvPr>
        </p:nvSpPr>
        <p:spPr/>
        <p:txBody>
          <a:bodyPr/>
          <a:lstStyle/>
          <a:p>
            <a:fld id="{7446FB92-6290-4352-BF71-53B4EEC01A80}" type="slidenum">
              <a:rPr lang="en-US" smtClean="0"/>
              <a:pPr/>
              <a:t>22</a:t>
            </a:fld>
            <a:endParaRPr lang="en-US" dirty="0"/>
          </a:p>
        </p:txBody>
      </p:sp>
    </p:spTree>
    <p:extLst>
      <p:ext uri="{BB962C8B-B14F-4D97-AF65-F5344CB8AC3E}">
        <p14:creationId xmlns:p14="http://schemas.microsoft.com/office/powerpoint/2010/main" xmlns="" val="10494699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Bella Pharmacy </a:t>
            </a:r>
            <a:endParaRPr lang="en-US" dirty="0"/>
          </a:p>
        </p:txBody>
      </p:sp>
      <p:sp>
        <p:nvSpPr>
          <p:cNvPr id="3" name="Content Placeholder 2"/>
          <p:cNvSpPr>
            <a:spLocks noGrp="1"/>
          </p:cNvSpPr>
          <p:nvPr>
            <p:ph idx="1"/>
          </p:nvPr>
        </p:nvSpPr>
        <p:spPr>
          <a:xfrm>
            <a:off x="609600" y="1527048"/>
            <a:ext cx="8382000" cy="4949952"/>
          </a:xfrm>
        </p:spPr>
        <p:txBody>
          <a:bodyPr/>
          <a:lstStyle/>
          <a:p>
            <a:r>
              <a:rPr lang="en-US" dirty="0" smtClean="0"/>
              <a:t>340B community health center pharmacy</a:t>
            </a:r>
          </a:p>
          <a:p>
            <a:r>
              <a:rPr lang="en-US" dirty="0" smtClean="0"/>
              <a:t>Serves low-income, </a:t>
            </a:r>
            <a:r>
              <a:rPr lang="en-US" dirty="0"/>
              <a:t>limited-English </a:t>
            </a:r>
            <a:r>
              <a:rPr lang="en-US" dirty="0" smtClean="0"/>
              <a:t>proficiency, racial/ethnic minority patients</a:t>
            </a:r>
          </a:p>
          <a:p>
            <a:r>
              <a:rPr lang="en-US" dirty="0" smtClean="0"/>
              <a:t>Pharmacy wanted to assess its health literacy practices</a:t>
            </a:r>
          </a:p>
          <a:p>
            <a:pPr lvl="1"/>
            <a:r>
              <a:rPr lang="en-US" dirty="0" smtClean="0"/>
              <a:t>Used the Pharmacy Health Literacy Assessment Tool</a:t>
            </a:r>
          </a:p>
          <a:p>
            <a:pPr marL="0" lvl="0" indent="0" fontAlgn="auto">
              <a:lnSpc>
                <a:spcPct val="100000"/>
              </a:lnSpc>
              <a:spcBef>
                <a:spcPts val="0"/>
              </a:spcBef>
              <a:spcAft>
                <a:spcPts val="0"/>
              </a:spcAft>
              <a:buClrTx/>
              <a:buSzTx/>
              <a:buNone/>
            </a:pPr>
            <a:endParaRPr lang="en-US" sz="1100" b="1" kern="1200" dirty="0" smtClean="0">
              <a:effectLst/>
            </a:endParaRPr>
          </a:p>
          <a:p>
            <a:pPr marL="0" lvl="0" indent="0" fontAlgn="auto">
              <a:lnSpc>
                <a:spcPct val="100000"/>
              </a:lnSpc>
              <a:spcBef>
                <a:spcPts val="0"/>
              </a:spcBef>
              <a:spcAft>
                <a:spcPts val="0"/>
              </a:spcAft>
              <a:buClrTx/>
              <a:buSzTx/>
              <a:buNone/>
            </a:pPr>
            <a:endParaRPr lang="en-US" sz="1100" b="1" kern="1200" dirty="0">
              <a:effectLst/>
            </a:endParaRPr>
          </a:p>
          <a:p>
            <a:pPr marL="0" lvl="0" indent="0" fontAlgn="auto">
              <a:lnSpc>
                <a:spcPct val="100000"/>
              </a:lnSpc>
              <a:spcBef>
                <a:spcPts val="0"/>
              </a:spcBef>
              <a:spcAft>
                <a:spcPts val="0"/>
              </a:spcAft>
              <a:buClrTx/>
              <a:buSzTx/>
              <a:buNone/>
            </a:pPr>
            <a:endParaRPr lang="en-US" sz="1100" b="1" kern="1200" dirty="0" smtClean="0">
              <a:effectLst/>
            </a:endParaRPr>
          </a:p>
          <a:p>
            <a:pPr marL="0" lvl="0" indent="0" fontAlgn="auto">
              <a:lnSpc>
                <a:spcPct val="100000"/>
              </a:lnSpc>
              <a:spcBef>
                <a:spcPts val="0"/>
              </a:spcBef>
              <a:spcAft>
                <a:spcPts val="0"/>
              </a:spcAft>
              <a:buClrTx/>
              <a:buSzTx/>
              <a:buNone/>
            </a:pPr>
            <a:endParaRPr lang="en-US" sz="1100" b="1" kern="1200" dirty="0" smtClean="0">
              <a:effectLst/>
            </a:endParaRPr>
          </a:p>
          <a:p>
            <a:pPr marL="0" lvl="0" indent="0" fontAlgn="auto">
              <a:lnSpc>
                <a:spcPct val="100000"/>
              </a:lnSpc>
              <a:spcBef>
                <a:spcPts val="0"/>
              </a:spcBef>
              <a:spcAft>
                <a:spcPts val="0"/>
              </a:spcAft>
              <a:buClrTx/>
              <a:buSzTx/>
              <a:buNone/>
            </a:pPr>
            <a:endParaRPr lang="en-US" sz="1100" b="1" kern="1200" dirty="0">
              <a:effectLst/>
            </a:endParaRPr>
          </a:p>
          <a:p>
            <a:pPr marL="0" lvl="0" indent="0" fontAlgn="auto">
              <a:lnSpc>
                <a:spcPct val="100000"/>
              </a:lnSpc>
              <a:spcBef>
                <a:spcPts val="0"/>
              </a:spcBef>
              <a:spcAft>
                <a:spcPts val="0"/>
              </a:spcAft>
              <a:buClrTx/>
              <a:buSzTx/>
              <a:buNone/>
            </a:pPr>
            <a:r>
              <a:rPr lang="en-US" sz="1100" b="1" kern="1200" dirty="0" smtClean="0">
                <a:effectLst/>
              </a:rPr>
              <a:t>SOURCE</a:t>
            </a:r>
            <a:r>
              <a:rPr lang="en-US" sz="1100" b="1" kern="1200" dirty="0">
                <a:effectLst/>
              </a:rPr>
              <a:t>: </a:t>
            </a:r>
            <a:r>
              <a:rPr lang="en-US" sz="1100" kern="1200" dirty="0">
                <a:effectLst/>
              </a:rPr>
              <a:t>Shoemaker SJ, Wasserman M, Staub-DeLong L. Understanding facilitators and barriers to quality improvement (QI) adoption and implementation in pharmacies: Results from an AHRQ health literacy QI study in pharmacies. American Pharmacists Association Annual Meeting, Seattle, WA. March 2011. </a:t>
            </a:r>
            <a:endParaRPr lang="en-US" dirty="0"/>
          </a:p>
        </p:txBody>
      </p:sp>
      <p:sp>
        <p:nvSpPr>
          <p:cNvPr id="4" name="Slide Number Placeholder 3"/>
          <p:cNvSpPr>
            <a:spLocks noGrp="1"/>
          </p:cNvSpPr>
          <p:nvPr>
            <p:ph type="sldNum" sz="quarter" idx="10"/>
          </p:nvPr>
        </p:nvSpPr>
        <p:spPr/>
        <p:txBody>
          <a:bodyPr/>
          <a:lstStyle/>
          <a:p>
            <a:fld id="{7446FB92-6290-4352-BF71-53B4EEC01A80}" type="slidenum">
              <a:rPr lang="en-US" smtClean="0"/>
              <a:pPr/>
              <a:t>23</a:t>
            </a:fld>
            <a:endParaRPr lang="en-US" dirty="0"/>
          </a:p>
        </p:txBody>
      </p:sp>
    </p:spTree>
    <p:extLst>
      <p:ext uri="{BB962C8B-B14F-4D97-AF65-F5344CB8AC3E}">
        <p14:creationId xmlns:p14="http://schemas.microsoft.com/office/powerpoint/2010/main" xmlns="" val="29747323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Bella </a:t>
            </a:r>
            <a:r>
              <a:rPr lang="en-US" dirty="0" smtClean="0"/>
              <a:t>Pharmacy</a:t>
            </a:r>
            <a:r>
              <a:rPr lang="en-US" sz="1800" dirty="0" smtClean="0">
                <a:solidFill>
                  <a:srgbClr val="FFFF00"/>
                </a:solidFill>
              </a:rPr>
              <a:t>(cont’d)</a:t>
            </a:r>
            <a:r>
              <a:rPr lang="en-US" dirty="0" smtClean="0"/>
              <a:t>  </a:t>
            </a:r>
            <a:endParaRPr lang="en-US" dirty="0"/>
          </a:p>
        </p:txBody>
      </p:sp>
      <p:sp>
        <p:nvSpPr>
          <p:cNvPr id="3" name="Content Placeholder 2"/>
          <p:cNvSpPr>
            <a:spLocks noGrp="1"/>
          </p:cNvSpPr>
          <p:nvPr>
            <p:ph idx="1"/>
          </p:nvPr>
        </p:nvSpPr>
        <p:spPr>
          <a:xfrm>
            <a:off x="609600" y="1905000"/>
            <a:ext cx="7993063" cy="5029200"/>
          </a:xfrm>
        </p:spPr>
        <p:txBody>
          <a:bodyPr/>
          <a:lstStyle/>
          <a:p>
            <a:pPr>
              <a:lnSpc>
                <a:spcPts val="500"/>
              </a:lnSpc>
              <a:spcBef>
                <a:spcPts val="0"/>
              </a:spcBef>
            </a:pPr>
            <a:r>
              <a:rPr lang="en-US" dirty="0" smtClean="0"/>
              <a:t>Part I: Assessment Tour of Pharmacy </a:t>
            </a:r>
            <a:br>
              <a:rPr lang="en-US" dirty="0" smtClean="0"/>
            </a:br>
            <a:endParaRPr lang="en-US" dirty="0" smtClean="0"/>
          </a:p>
          <a:p>
            <a:pPr lvl="1"/>
            <a:r>
              <a:rPr lang="en-US" dirty="0" smtClean="0"/>
              <a:t>Print Materials</a:t>
            </a:r>
          </a:p>
          <a:p>
            <a:pPr lvl="2"/>
            <a:r>
              <a:rPr lang="en-US" dirty="0" smtClean="0"/>
              <a:t>Materials available in Spanish</a:t>
            </a:r>
          </a:p>
          <a:p>
            <a:pPr lvl="2"/>
            <a:r>
              <a:rPr lang="en-US" dirty="0" smtClean="0"/>
              <a:t>Some materials were &lt; 12 point font</a:t>
            </a:r>
            <a:endParaRPr lang="en-US" dirty="0"/>
          </a:p>
          <a:p>
            <a:pPr lvl="1"/>
            <a:r>
              <a:rPr lang="en-US" dirty="0" smtClean="0"/>
              <a:t>Clear Verbal Communication</a:t>
            </a:r>
          </a:p>
          <a:p>
            <a:pPr lvl="2"/>
            <a:r>
              <a:rPr lang="en-US" dirty="0" smtClean="0"/>
              <a:t>Avoidance of medical </a:t>
            </a:r>
            <a:br>
              <a:rPr lang="en-US" dirty="0" smtClean="0"/>
            </a:br>
            <a:r>
              <a:rPr lang="en-US" dirty="0" smtClean="0"/>
              <a:t>jargon</a:t>
            </a:r>
          </a:p>
          <a:p>
            <a:pPr lvl="2"/>
            <a:r>
              <a:rPr lang="en-US" dirty="0" smtClean="0"/>
              <a:t>Did not offer interpreter </a:t>
            </a:r>
            <a:br>
              <a:rPr lang="en-US" dirty="0" smtClean="0"/>
            </a:br>
            <a:r>
              <a:rPr lang="en-US" dirty="0" smtClean="0"/>
              <a:t>over the phone</a:t>
            </a:r>
            <a:endParaRPr lang="en-US" dirty="0"/>
          </a:p>
        </p:txBody>
      </p:sp>
      <p:pic>
        <p:nvPicPr>
          <p:cNvPr id="5" name="Picture 4" descr="Picture of a pharmacist explaining how to measure using a dosing cup for a liquid medicine."/>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638800" y="4267200"/>
            <a:ext cx="2771775" cy="1842135"/>
          </a:xfrm>
          <a:prstGeom prst="rect">
            <a:avLst/>
          </a:prstGeom>
          <a:noFill/>
          <a:ln>
            <a:noFill/>
          </a:ln>
        </p:spPr>
      </p:pic>
      <p:sp>
        <p:nvSpPr>
          <p:cNvPr id="4" name="Slide Number Placeholder 3"/>
          <p:cNvSpPr>
            <a:spLocks noGrp="1"/>
          </p:cNvSpPr>
          <p:nvPr>
            <p:ph type="sldNum" sz="quarter" idx="10"/>
          </p:nvPr>
        </p:nvSpPr>
        <p:spPr/>
        <p:txBody>
          <a:bodyPr/>
          <a:lstStyle/>
          <a:p>
            <a:fld id="{7446FB92-6290-4352-BF71-53B4EEC01A80}" type="slidenum">
              <a:rPr lang="en-US" smtClean="0"/>
              <a:pPr/>
              <a:t>24</a:t>
            </a:fld>
            <a:endParaRPr lang="en-US" dirty="0"/>
          </a:p>
        </p:txBody>
      </p:sp>
    </p:spTree>
    <p:extLst>
      <p:ext uri="{BB962C8B-B14F-4D97-AF65-F5344CB8AC3E}">
        <p14:creationId xmlns:p14="http://schemas.microsoft.com/office/powerpoint/2010/main" xmlns="" val="5279002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Bella </a:t>
            </a:r>
            <a:r>
              <a:rPr lang="en-US" dirty="0" smtClean="0"/>
              <a:t>Pharmacy</a:t>
            </a:r>
            <a:r>
              <a:rPr lang="en-US" sz="1800" dirty="0" smtClean="0">
                <a:solidFill>
                  <a:srgbClr val="FFFF00"/>
                </a:solidFill>
              </a:rPr>
              <a:t>(cont’d)</a:t>
            </a:r>
            <a:r>
              <a:rPr lang="en-US" sz="1800" dirty="0" smtClean="0">
                <a:solidFill>
                  <a:schemeClr val="bg1">
                    <a:lumMod val="75000"/>
                  </a:schemeClr>
                </a:solidFill>
              </a:rPr>
              <a:t>.</a:t>
            </a:r>
            <a:r>
              <a:rPr lang="en-US" dirty="0" smtClean="0"/>
              <a:t>  </a:t>
            </a:r>
            <a:endParaRPr lang="en-US" dirty="0"/>
          </a:p>
        </p:txBody>
      </p:sp>
      <p:sp>
        <p:nvSpPr>
          <p:cNvPr id="3" name="Content Placeholder 2"/>
          <p:cNvSpPr>
            <a:spLocks noGrp="1"/>
          </p:cNvSpPr>
          <p:nvPr>
            <p:ph idx="1"/>
          </p:nvPr>
        </p:nvSpPr>
        <p:spPr>
          <a:xfrm>
            <a:off x="609600" y="1371600"/>
            <a:ext cx="7993063" cy="5486400"/>
          </a:xfrm>
        </p:spPr>
        <p:txBody>
          <a:bodyPr/>
          <a:lstStyle/>
          <a:p>
            <a:r>
              <a:rPr lang="en-US" dirty="0" smtClean="0"/>
              <a:t>Part II: Pharmacy Staff Survey</a:t>
            </a:r>
          </a:p>
          <a:p>
            <a:pPr lvl="1"/>
            <a:r>
              <a:rPr lang="en-US" dirty="0"/>
              <a:t>Pharmacy is doing well:</a:t>
            </a:r>
          </a:p>
          <a:p>
            <a:pPr lvl="2"/>
            <a:r>
              <a:rPr lang="en-US" dirty="0"/>
              <a:t>Pharmacy does have private consultation area</a:t>
            </a:r>
          </a:p>
          <a:p>
            <a:pPr lvl="2"/>
            <a:r>
              <a:rPr lang="en-US" dirty="0"/>
              <a:t>Pharmacy offers materials in Spanish</a:t>
            </a:r>
          </a:p>
          <a:p>
            <a:pPr lvl="1"/>
            <a:r>
              <a:rPr lang="en-US" dirty="0" smtClean="0"/>
              <a:t>Pharmacy is not doing well</a:t>
            </a:r>
          </a:p>
          <a:p>
            <a:pPr lvl="2"/>
            <a:r>
              <a:rPr lang="en-US" dirty="0" smtClean="0"/>
              <a:t>Staff have not received health literacy training</a:t>
            </a:r>
          </a:p>
          <a:p>
            <a:pPr lvl="2"/>
            <a:r>
              <a:rPr lang="en-US" dirty="0" smtClean="0"/>
              <a:t>Staff don’t know informal indicators </a:t>
            </a:r>
          </a:p>
          <a:p>
            <a:pPr lvl="1"/>
            <a:r>
              <a:rPr lang="en-US" dirty="0" smtClean="0"/>
              <a:t>Opportunities for improvement</a:t>
            </a:r>
          </a:p>
          <a:p>
            <a:pPr lvl="2"/>
            <a:r>
              <a:rPr lang="en-US" dirty="0" smtClean="0"/>
              <a:t>Use the ‘teach-back’ method </a:t>
            </a:r>
          </a:p>
          <a:p>
            <a:pPr lvl="2"/>
            <a:r>
              <a:rPr lang="en-US" dirty="0" smtClean="0"/>
              <a:t>Distribute literacy-appropriate education materials to patients</a:t>
            </a:r>
          </a:p>
          <a:p>
            <a:pPr lvl="2"/>
            <a:r>
              <a:rPr lang="en-US" dirty="0" smtClean="0"/>
              <a:t>Provide health literacy training to staff </a:t>
            </a:r>
            <a:endParaRPr lang="en-US" dirty="0"/>
          </a:p>
        </p:txBody>
      </p:sp>
      <p:sp>
        <p:nvSpPr>
          <p:cNvPr id="4" name="Slide Number Placeholder 3"/>
          <p:cNvSpPr>
            <a:spLocks noGrp="1"/>
          </p:cNvSpPr>
          <p:nvPr>
            <p:ph type="sldNum" sz="quarter" idx="10"/>
          </p:nvPr>
        </p:nvSpPr>
        <p:spPr/>
        <p:txBody>
          <a:bodyPr/>
          <a:lstStyle/>
          <a:p>
            <a:fld id="{7446FB92-6290-4352-BF71-53B4EEC01A80}" type="slidenum">
              <a:rPr lang="en-US" smtClean="0"/>
              <a:pPr/>
              <a:t>25</a:t>
            </a:fld>
            <a:endParaRPr lang="en-US" dirty="0"/>
          </a:p>
        </p:txBody>
      </p:sp>
    </p:spTree>
    <p:extLst>
      <p:ext uri="{BB962C8B-B14F-4D97-AF65-F5344CB8AC3E}">
        <p14:creationId xmlns:p14="http://schemas.microsoft.com/office/powerpoint/2010/main" xmlns="" val="17286607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Bella </a:t>
            </a:r>
            <a:r>
              <a:rPr lang="en-US" dirty="0" smtClean="0"/>
              <a:t>Pharmacy </a:t>
            </a:r>
            <a:r>
              <a:rPr lang="en-US" sz="1800" dirty="0">
                <a:solidFill>
                  <a:srgbClr val="FFFF00"/>
                </a:solidFill>
              </a:rPr>
              <a:t>(</a:t>
            </a:r>
            <a:r>
              <a:rPr lang="en-US" sz="1800" dirty="0" smtClean="0">
                <a:solidFill>
                  <a:srgbClr val="FFFF00"/>
                </a:solidFill>
              </a:rPr>
              <a:t>cont’d)</a:t>
            </a:r>
            <a:r>
              <a:rPr lang="en-US" sz="1800" dirty="0" smtClean="0">
                <a:solidFill>
                  <a:schemeClr val="bg1">
                    <a:lumMod val="75000"/>
                  </a:schemeClr>
                </a:solidFill>
              </a:rPr>
              <a:t>..</a:t>
            </a:r>
            <a:r>
              <a:rPr lang="en-US" dirty="0" smtClean="0"/>
              <a:t> </a:t>
            </a:r>
            <a:endParaRPr lang="en-US" dirty="0"/>
          </a:p>
        </p:txBody>
      </p:sp>
      <p:sp>
        <p:nvSpPr>
          <p:cNvPr id="3" name="Content Placeholder 2"/>
          <p:cNvSpPr>
            <a:spLocks noGrp="1"/>
          </p:cNvSpPr>
          <p:nvPr>
            <p:ph idx="1"/>
          </p:nvPr>
        </p:nvSpPr>
        <p:spPr>
          <a:xfrm>
            <a:off x="609600" y="1676400"/>
            <a:ext cx="7993063" cy="5029200"/>
          </a:xfrm>
        </p:spPr>
        <p:txBody>
          <a:bodyPr/>
          <a:lstStyle/>
          <a:p>
            <a:r>
              <a:rPr lang="en-US" dirty="0" smtClean="0"/>
              <a:t>Part III: Patient Focus Groups (FG)</a:t>
            </a:r>
          </a:p>
          <a:p>
            <a:pPr lvl="1"/>
            <a:r>
              <a:rPr lang="en-US" dirty="0" smtClean="0"/>
              <a:t>Conduct FGs in English and Spanish</a:t>
            </a:r>
            <a:endParaRPr lang="en-US" dirty="0"/>
          </a:p>
          <a:p>
            <a:pPr lvl="1"/>
            <a:r>
              <a:rPr lang="en-US" dirty="0" smtClean="0"/>
              <a:t>Patients’ suggestions for improvement</a:t>
            </a:r>
          </a:p>
          <a:p>
            <a:pPr lvl="2"/>
            <a:r>
              <a:rPr lang="en-US" dirty="0" smtClean="0"/>
              <a:t>Use larger </a:t>
            </a:r>
            <a:r>
              <a:rPr lang="en-US" dirty="0"/>
              <a:t>font </a:t>
            </a:r>
            <a:r>
              <a:rPr lang="en-US" dirty="0" smtClean="0"/>
              <a:t>size</a:t>
            </a:r>
          </a:p>
          <a:p>
            <a:pPr lvl="2"/>
            <a:r>
              <a:rPr lang="en-US" dirty="0"/>
              <a:t>Warn patients of last refill</a:t>
            </a:r>
          </a:p>
          <a:p>
            <a:pPr lvl="2"/>
            <a:r>
              <a:rPr lang="en-US" dirty="0" smtClean="0"/>
              <a:t>Include </a:t>
            </a:r>
            <a:r>
              <a:rPr lang="en-US" dirty="0"/>
              <a:t>illustrations on drug information pamphlet such </a:t>
            </a:r>
            <a:r>
              <a:rPr lang="en-US" dirty="0" smtClean="0"/>
              <a:t>as indication and </a:t>
            </a:r>
            <a:r>
              <a:rPr lang="en-US" dirty="0"/>
              <a:t>product </a:t>
            </a:r>
            <a:r>
              <a:rPr lang="en-US" dirty="0" smtClean="0"/>
              <a:t>image or imprint </a:t>
            </a:r>
          </a:p>
        </p:txBody>
      </p:sp>
      <p:sp>
        <p:nvSpPr>
          <p:cNvPr id="4" name="Slide Number Placeholder 3"/>
          <p:cNvSpPr>
            <a:spLocks noGrp="1"/>
          </p:cNvSpPr>
          <p:nvPr>
            <p:ph type="sldNum" sz="quarter" idx="10"/>
          </p:nvPr>
        </p:nvSpPr>
        <p:spPr/>
        <p:txBody>
          <a:bodyPr/>
          <a:lstStyle/>
          <a:p>
            <a:fld id="{7446FB92-6290-4352-BF71-53B4EEC01A80}" type="slidenum">
              <a:rPr lang="en-US" smtClean="0"/>
              <a:pPr/>
              <a:t>26</a:t>
            </a:fld>
            <a:endParaRPr lang="en-US" dirty="0"/>
          </a:p>
        </p:txBody>
      </p:sp>
    </p:spTree>
    <p:extLst>
      <p:ext uri="{BB962C8B-B14F-4D97-AF65-F5344CB8AC3E}">
        <p14:creationId xmlns:p14="http://schemas.microsoft.com/office/powerpoint/2010/main" xmlns="" val="42890385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Bella </a:t>
            </a:r>
            <a:r>
              <a:rPr lang="en-US" dirty="0" smtClean="0"/>
              <a:t>Pharmacy</a:t>
            </a:r>
            <a:r>
              <a:rPr lang="en-US" sz="1800" dirty="0" smtClean="0">
                <a:solidFill>
                  <a:srgbClr val="FFFF00"/>
                </a:solidFill>
              </a:rPr>
              <a:t>(cont’d)</a:t>
            </a:r>
            <a:r>
              <a:rPr lang="en-US" sz="1800" dirty="0" smtClean="0">
                <a:solidFill>
                  <a:schemeClr val="bg1">
                    <a:lumMod val="75000"/>
                  </a:schemeClr>
                </a:solidFill>
              </a:rPr>
              <a:t>,</a:t>
            </a:r>
            <a:r>
              <a:rPr lang="en-US" dirty="0" smtClean="0"/>
              <a:t>  </a:t>
            </a:r>
            <a:endParaRPr lang="en-US" dirty="0"/>
          </a:p>
        </p:txBody>
      </p:sp>
      <p:sp>
        <p:nvSpPr>
          <p:cNvPr id="3" name="Content Placeholder 2"/>
          <p:cNvSpPr>
            <a:spLocks noGrp="1"/>
          </p:cNvSpPr>
          <p:nvPr>
            <p:ph idx="1"/>
          </p:nvPr>
        </p:nvSpPr>
        <p:spPr>
          <a:xfrm>
            <a:off x="609600" y="1527048"/>
            <a:ext cx="8415528" cy="5181600"/>
          </a:xfrm>
        </p:spPr>
        <p:txBody>
          <a:bodyPr/>
          <a:lstStyle/>
          <a:p>
            <a:r>
              <a:rPr lang="en-US" dirty="0" smtClean="0"/>
              <a:t>Bella Pharmacy assessed their health literacy practices, allowing them to identify issues and consider potential solutions</a:t>
            </a:r>
          </a:p>
          <a:p>
            <a:r>
              <a:rPr lang="en-US" dirty="0" smtClean="0"/>
              <a:t>They developed a list of recommendations:</a:t>
            </a:r>
          </a:p>
          <a:p>
            <a:pPr lvl="1"/>
            <a:r>
              <a:rPr lang="en-US" dirty="0"/>
              <a:t>Remind patients of number of refills</a:t>
            </a:r>
          </a:p>
          <a:p>
            <a:pPr lvl="1"/>
            <a:r>
              <a:rPr lang="en-US" dirty="0" smtClean="0"/>
              <a:t>Identify appropriate images for patient education materials</a:t>
            </a:r>
          </a:p>
          <a:p>
            <a:pPr lvl="1"/>
            <a:r>
              <a:rPr lang="en-US" dirty="0" smtClean="0"/>
              <a:t>Employ “teach-back”</a:t>
            </a:r>
          </a:p>
          <a:p>
            <a:pPr lvl="1"/>
            <a:r>
              <a:rPr lang="en-US" dirty="0" smtClean="0"/>
              <a:t>Educate staff of failure to understand</a:t>
            </a:r>
          </a:p>
        </p:txBody>
      </p:sp>
      <p:sp>
        <p:nvSpPr>
          <p:cNvPr id="4" name="Slide Number Placeholder 3"/>
          <p:cNvSpPr>
            <a:spLocks noGrp="1"/>
          </p:cNvSpPr>
          <p:nvPr>
            <p:ph type="sldNum" sz="quarter" idx="10"/>
          </p:nvPr>
        </p:nvSpPr>
        <p:spPr/>
        <p:txBody>
          <a:bodyPr/>
          <a:lstStyle/>
          <a:p>
            <a:fld id="{7446FB92-6290-4352-BF71-53B4EEC01A80}" type="slidenum">
              <a:rPr lang="en-US" smtClean="0"/>
              <a:pPr/>
              <a:t>27</a:t>
            </a:fld>
            <a:endParaRPr lang="en-US" dirty="0"/>
          </a:p>
        </p:txBody>
      </p:sp>
    </p:spTree>
    <p:extLst>
      <p:ext uri="{BB962C8B-B14F-4D97-AF65-F5344CB8AC3E}">
        <p14:creationId xmlns:p14="http://schemas.microsoft.com/office/powerpoint/2010/main" xmlns="" val="42890385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References</a:t>
            </a:r>
            <a:endParaRPr lang="en-US" dirty="0"/>
          </a:p>
        </p:txBody>
      </p:sp>
      <p:sp>
        <p:nvSpPr>
          <p:cNvPr id="9" name="Content Placeholder 8"/>
          <p:cNvSpPr>
            <a:spLocks noGrp="1"/>
          </p:cNvSpPr>
          <p:nvPr>
            <p:ph idx="1"/>
          </p:nvPr>
        </p:nvSpPr>
        <p:spPr>
          <a:xfrm>
            <a:off x="457200" y="1371600"/>
            <a:ext cx="8458200" cy="5032248"/>
          </a:xfrm>
        </p:spPr>
        <p:txBody>
          <a:bodyPr/>
          <a:lstStyle/>
          <a:p>
            <a:pPr>
              <a:lnSpc>
                <a:spcPct val="100000"/>
              </a:lnSpc>
              <a:spcBef>
                <a:spcPts val="600"/>
              </a:spcBef>
            </a:pPr>
            <a:r>
              <a:rPr lang="en-US" sz="1600" dirty="0">
                <a:effectLst/>
              </a:rPr>
              <a:t>American Society of Health-System Pharmacists. </a:t>
            </a:r>
            <a:r>
              <a:rPr lang="en-US" sz="1600" i="1" dirty="0">
                <a:effectLst/>
              </a:rPr>
              <a:t>The Pharmacist’s Role in Quality Improvement. </a:t>
            </a:r>
            <a:r>
              <a:rPr lang="en-US" sz="1600" dirty="0">
                <a:effectLst/>
              </a:rPr>
              <a:t>Accessed at: </a:t>
            </a:r>
            <a:r>
              <a:rPr lang="en-US" sz="1600" u="sng" dirty="0">
                <a:effectLst/>
                <a:hlinkClick r:id="rId3"/>
              </a:rPr>
              <a:t>http://www.ashp.org/DocLibrary/Policy/QII/RoleinQI.aspx</a:t>
            </a:r>
            <a:r>
              <a:rPr lang="en-US" sz="1600" dirty="0">
                <a:effectLst/>
              </a:rPr>
              <a:t> </a:t>
            </a:r>
          </a:p>
          <a:p>
            <a:pPr>
              <a:lnSpc>
                <a:spcPct val="100000"/>
              </a:lnSpc>
              <a:spcBef>
                <a:spcPts val="600"/>
              </a:spcBef>
            </a:pPr>
            <a:r>
              <a:rPr lang="en-US" sz="1600" dirty="0"/>
              <a:t>Deming WE. </a:t>
            </a:r>
            <a:r>
              <a:rPr lang="en-US" sz="1600" i="1" dirty="0">
                <a:hlinkClick r:id="rId4" tooltip="The New Economics for Industry, Government, and Education"/>
              </a:rPr>
              <a:t>The New Economics for Industry, Government, and Education</a:t>
            </a:r>
            <a:r>
              <a:rPr lang="en-US" sz="1600" dirty="0"/>
              <a:t>. Cambridge, MA: The MIT Press; 2000.</a:t>
            </a:r>
            <a:endParaRPr lang="en-US" sz="1600" i="1" dirty="0"/>
          </a:p>
          <a:p>
            <a:pPr>
              <a:lnSpc>
                <a:spcPct val="100000"/>
              </a:lnSpc>
              <a:spcBef>
                <a:spcPts val="600"/>
              </a:spcBef>
            </a:pPr>
            <a:r>
              <a:rPr lang="en-US" sz="1600" dirty="0" smtClean="0">
                <a:effectLst/>
              </a:rPr>
              <a:t>DeWalt </a:t>
            </a:r>
            <a:r>
              <a:rPr lang="en-US" sz="1600" dirty="0">
                <a:effectLst/>
              </a:rPr>
              <a:t>DA, Callahan LF, Hawk VH, Broucksou KA, Hink A, Rudd R, Brach C. Health Literacy Universal Precautions Toolkit. (Prepared by North Carolina Network Consortium, The Cecil G. Sheps Center for Health Services Research, The University of North Carolina at Chapel Hill, under Contract No. HHSA290200710014.) AHRQ Publication No. 10-0046-EF) Rockville, MD. Agency for Healthcare Research and Quality. April 2010.</a:t>
            </a:r>
          </a:p>
          <a:p>
            <a:pPr>
              <a:lnSpc>
                <a:spcPct val="100000"/>
              </a:lnSpc>
              <a:spcBef>
                <a:spcPts val="600"/>
              </a:spcBef>
            </a:pPr>
            <a:r>
              <a:rPr lang="en-US" sz="1600" dirty="0">
                <a:effectLst/>
              </a:rPr>
              <a:t>Ernst FR, Grizzle AJ. Drug-related morbidity and mortality: updating the cost-of-illness model. J Am Pharm Assoc </a:t>
            </a:r>
            <a:r>
              <a:rPr lang="en-US" sz="1600" dirty="0" smtClean="0">
                <a:effectLst/>
              </a:rPr>
              <a:t>. </a:t>
            </a:r>
            <a:r>
              <a:rPr lang="en-US" sz="1600" dirty="0">
                <a:effectLst/>
              </a:rPr>
              <a:t>2001 Mar-Apr;41(2):192-9</a:t>
            </a:r>
            <a:r>
              <a:rPr lang="en-US" sz="1600" dirty="0" smtClean="0">
                <a:effectLst/>
              </a:rPr>
              <a:t>.</a:t>
            </a:r>
            <a:endParaRPr lang="en-US" sz="1600" dirty="0">
              <a:effectLst/>
            </a:endParaRPr>
          </a:p>
          <a:p>
            <a:pPr>
              <a:lnSpc>
                <a:spcPct val="100000"/>
              </a:lnSpc>
              <a:spcBef>
                <a:spcPts val="600"/>
              </a:spcBef>
            </a:pPr>
            <a:r>
              <a:rPr lang="en-US" sz="1600" dirty="0">
                <a:effectLst/>
              </a:rPr>
              <a:t>Institute for Healthcare Improvement (IHI) PDSA Worksheet for Testing Change</a:t>
            </a:r>
            <a:r>
              <a:rPr lang="en-US" sz="1600" dirty="0" smtClean="0">
                <a:effectLst/>
              </a:rPr>
              <a:t>. </a:t>
            </a:r>
            <a:r>
              <a:rPr lang="en-US" sz="1600" dirty="0" smtClean="0">
                <a:hlinkClick r:id="rId5"/>
              </a:rPr>
              <a:t>http</a:t>
            </a:r>
            <a:r>
              <a:rPr lang="en-US" sz="1600" dirty="0">
                <a:hlinkClick r:id="rId5"/>
              </a:rPr>
              <a:t>://www.ihi.org/knowledge/Pages/Tools/PlanDoStudyActWorksheet.aspx</a:t>
            </a:r>
            <a:endParaRPr lang="en-US" sz="1600" dirty="0">
              <a:effectLst/>
            </a:endParaRPr>
          </a:p>
          <a:p>
            <a:pPr>
              <a:lnSpc>
                <a:spcPct val="100000"/>
              </a:lnSpc>
              <a:spcBef>
                <a:spcPts val="600"/>
              </a:spcBef>
            </a:pPr>
            <a:r>
              <a:rPr lang="en-US" sz="1600" dirty="0">
                <a:effectLst/>
              </a:rPr>
              <a:t>Institute of Medicine, </a:t>
            </a:r>
            <a:r>
              <a:rPr lang="en-US" sz="1600" i="1" dirty="0">
                <a:effectLst/>
              </a:rPr>
              <a:t>Crossing the Quality Chasm: A New Health System for the Twenty-first Century</a:t>
            </a:r>
            <a:r>
              <a:rPr lang="en-US" sz="1600" dirty="0">
                <a:effectLst/>
              </a:rPr>
              <a:t> (Washington: National Academy Press, 2001</a:t>
            </a:r>
            <a:r>
              <a:rPr lang="en-US" sz="1600" dirty="0" smtClean="0">
                <a:effectLst/>
              </a:rPr>
              <a:t>).</a:t>
            </a:r>
          </a:p>
          <a:p>
            <a:pPr>
              <a:lnSpc>
                <a:spcPct val="100000"/>
              </a:lnSpc>
              <a:spcBef>
                <a:spcPts val="600"/>
              </a:spcBef>
            </a:pPr>
            <a:r>
              <a:rPr lang="en-US" sz="1600" dirty="0">
                <a:effectLst/>
              </a:rPr>
              <a:t>Institute of Medicine, Preventing Medication Errors: Quality Chasm Series. (Washington: National Academy Press, 2006</a:t>
            </a:r>
            <a:r>
              <a:rPr lang="en-US" sz="1600" dirty="0" smtClean="0">
                <a:effectLst/>
              </a:rPr>
              <a:t>).</a:t>
            </a:r>
            <a:endParaRPr lang="en-US" sz="1600" dirty="0">
              <a:effectLst/>
            </a:endParaRPr>
          </a:p>
        </p:txBody>
      </p:sp>
      <p:sp>
        <p:nvSpPr>
          <p:cNvPr id="7" name="Slide Number Placeholder 6"/>
          <p:cNvSpPr>
            <a:spLocks noGrp="1"/>
          </p:cNvSpPr>
          <p:nvPr>
            <p:ph type="sldNum" sz="quarter" idx="10"/>
          </p:nvPr>
        </p:nvSpPr>
        <p:spPr/>
        <p:txBody>
          <a:bodyPr/>
          <a:lstStyle/>
          <a:p>
            <a:fld id="{7446FB92-6290-4352-BF71-53B4EEC01A80}" type="slidenum">
              <a:rPr lang="en-US" smtClean="0"/>
              <a:pPr/>
              <a:t>28</a:t>
            </a:fld>
            <a:endParaRPr lang="en-US" dirty="0"/>
          </a:p>
        </p:txBody>
      </p:sp>
    </p:spTree>
    <p:extLst>
      <p:ext uri="{BB962C8B-B14F-4D97-AF65-F5344CB8AC3E}">
        <p14:creationId xmlns:p14="http://schemas.microsoft.com/office/powerpoint/2010/main" xmlns="" val="1370610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162800" cy="1066800"/>
          </a:xfrm>
        </p:spPr>
        <p:txBody>
          <a:bodyPr>
            <a:normAutofit fontScale="90000"/>
          </a:bodyPr>
          <a:lstStyle/>
          <a:p>
            <a:pPr marL="0" indent="0"/>
            <a:r>
              <a:rPr lang="en-US" dirty="0" smtClean="0"/>
              <a:t>Health Literacy as a Quality Issue</a:t>
            </a:r>
            <a:endParaRPr lang="en-US" dirty="0"/>
          </a:p>
        </p:txBody>
      </p:sp>
      <p:sp>
        <p:nvSpPr>
          <p:cNvPr id="3" name="Content Placeholder 2"/>
          <p:cNvSpPr>
            <a:spLocks noGrp="1"/>
          </p:cNvSpPr>
          <p:nvPr>
            <p:ph idx="1"/>
          </p:nvPr>
        </p:nvSpPr>
        <p:spPr>
          <a:xfrm>
            <a:off x="612648" y="1527048"/>
            <a:ext cx="5711952" cy="4876800"/>
          </a:xfrm>
        </p:spPr>
        <p:txBody>
          <a:bodyPr/>
          <a:lstStyle/>
          <a:p>
            <a:r>
              <a:rPr lang="en-US" dirty="0" smtClean="0"/>
              <a:t>The mismatch between the </a:t>
            </a:r>
            <a:br>
              <a:rPr lang="en-US" dirty="0" smtClean="0"/>
            </a:br>
            <a:r>
              <a:rPr lang="en-US" dirty="0" smtClean="0"/>
              <a:t>health system demands on </a:t>
            </a:r>
            <a:br>
              <a:rPr lang="en-US" dirty="0" smtClean="0"/>
            </a:br>
            <a:r>
              <a:rPr lang="en-US" dirty="0" smtClean="0"/>
              <a:t>patients and patients’ health </a:t>
            </a:r>
            <a:br>
              <a:rPr lang="en-US" dirty="0" smtClean="0"/>
            </a:br>
            <a:r>
              <a:rPr lang="en-US" dirty="0" smtClean="0"/>
              <a:t>literacy skills is a quality </a:t>
            </a:r>
            <a:br>
              <a:rPr lang="en-US" dirty="0" smtClean="0"/>
            </a:br>
            <a:r>
              <a:rPr lang="en-US" dirty="0" smtClean="0"/>
              <a:t>issue with opportunities </a:t>
            </a:r>
            <a:r>
              <a:rPr lang="en-US" dirty="0"/>
              <a:t>for </a:t>
            </a:r>
            <a:r>
              <a:rPr lang="en-US" dirty="0" smtClean="0"/>
              <a:t/>
            </a:r>
            <a:br>
              <a:rPr lang="en-US" dirty="0" smtClean="0"/>
            </a:br>
            <a:r>
              <a:rPr lang="en-US" dirty="0" smtClean="0"/>
              <a:t>improvement</a:t>
            </a:r>
            <a:r>
              <a:rPr lang="en-US" dirty="0"/>
              <a:t>. </a:t>
            </a:r>
          </a:p>
          <a:p>
            <a:r>
              <a:rPr lang="en-US" dirty="0" smtClean="0"/>
              <a:t>Pharmacists and pharmacies </a:t>
            </a:r>
            <a:br>
              <a:rPr lang="en-US" dirty="0" smtClean="0"/>
            </a:br>
            <a:r>
              <a:rPr lang="en-US" dirty="0" smtClean="0"/>
              <a:t>have a role in improving quality. </a:t>
            </a:r>
          </a:p>
        </p:txBody>
      </p:sp>
      <p:pic>
        <p:nvPicPr>
          <p:cNvPr id="5" name="Picture 4" descr="Picture of a pharmacist at a computer."/>
          <p:cNvPicPr/>
          <p:nvPr/>
        </p:nvPicPr>
        <p:blipFill>
          <a:blip r:embed="rId3" cstate="print">
            <a:extLst>
              <a:ext uri="{28A0092B-C50C-407E-A947-70E740481C1C}">
                <a14:useLocalDpi xmlns:a14="http://schemas.microsoft.com/office/drawing/2010/main" xmlns="" val="0"/>
              </a:ext>
            </a:extLst>
          </a:blip>
          <a:stretch>
            <a:fillRect/>
          </a:stretch>
        </p:blipFill>
        <p:spPr>
          <a:xfrm>
            <a:off x="6477000" y="2286000"/>
            <a:ext cx="2262389" cy="2971800"/>
          </a:xfrm>
          <a:prstGeom prst="rect">
            <a:avLst/>
          </a:prstGeom>
        </p:spPr>
      </p:pic>
      <p:sp>
        <p:nvSpPr>
          <p:cNvPr id="6" name="Slide Number Placeholder 5"/>
          <p:cNvSpPr>
            <a:spLocks noGrp="1"/>
          </p:cNvSpPr>
          <p:nvPr>
            <p:ph type="sldNum" sz="quarter" idx="10"/>
          </p:nvPr>
        </p:nvSpPr>
        <p:spPr/>
        <p:txBody>
          <a:bodyPr/>
          <a:lstStyle/>
          <a:p>
            <a:fld id="{7446FB92-6290-4352-BF71-53B4EEC01A80}" type="slidenum">
              <a:rPr lang="en-US" smtClean="0"/>
              <a:pPr/>
              <a:t>2</a:t>
            </a:fld>
            <a:endParaRPr lang="en-US" dirty="0"/>
          </a:p>
        </p:txBody>
      </p:sp>
    </p:spTree>
    <p:extLst>
      <p:ext uri="{BB962C8B-B14F-4D97-AF65-F5344CB8AC3E}">
        <p14:creationId xmlns:p14="http://schemas.microsoft.com/office/powerpoint/2010/main" xmlns="" val="5748159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References </a:t>
            </a:r>
            <a:r>
              <a:rPr lang="en-US" sz="2800" dirty="0" smtClean="0"/>
              <a:t>(cont’d)</a:t>
            </a:r>
            <a:endParaRPr lang="en-US" sz="2800" dirty="0"/>
          </a:p>
        </p:txBody>
      </p:sp>
      <p:sp>
        <p:nvSpPr>
          <p:cNvPr id="9" name="Content Placeholder 8"/>
          <p:cNvSpPr>
            <a:spLocks noGrp="1"/>
          </p:cNvSpPr>
          <p:nvPr>
            <p:ph idx="1"/>
          </p:nvPr>
        </p:nvSpPr>
        <p:spPr>
          <a:xfrm>
            <a:off x="76200" y="1447800"/>
            <a:ext cx="8686800" cy="4956048"/>
          </a:xfrm>
        </p:spPr>
        <p:txBody>
          <a:bodyPr/>
          <a:lstStyle/>
          <a:p>
            <a:pPr>
              <a:lnSpc>
                <a:spcPct val="100000"/>
              </a:lnSpc>
              <a:spcBef>
                <a:spcPts val="600"/>
              </a:spcBef>
            </a:pPr>
            <a:r>
              <a:rPr lang="en-US" sz="1600" dirty="0">
                <a:effectLst/>
              </a:rPr>
              <a:t>Jacobson KL, Gazmararian JA, Kripalanie S, McMorris KJ, Blake SC, Brach C. </a:t>
            </a:r>
            <a:r>
              <a:rPr lang="en-US" sz="1600" i="1" dirty="0">
                <a:effectLst/>
              </a:rPr>
              <a:t>Is Our Pharmacy Meeting Patients’ Needs? A Pharmacy Health Literacy Assessment Tool User’s Guide. </a:t>
            </a:r>
            <a:r>
              <a:rPr lang="en-US" sz="1600" dirty="0">
                <a:effectLst/>
              </a:rPr>
              <a:t>(Prepared under contract No. 290-00-0011 TO7.) AHRQ Publication No. 07-0051. Rockville, MD: Agency for Healthcare Research and </a:t>
            </a:r>
            <a:r>
              <a:rPr lang="en-US" sz="1600" dirty="0" smtClean="0">
                <a:effectLst/>
              </a:rPr>
              <a:t>Quality:Oct </a:t>
            </a:r>
            <a:r>
              <a:rPr lang="en-US" sz="1600" dirty="0">
                <a:effectLst/>
              </a:rPr>
              <a:t>2007</a:t>
            </a:r>
          </a:p>
          <a:p>
            <a:pPr>
              <a:lnSpc>
                <a:spcPct val="100000"/>
              </a:lnSpc>
              <a:spcBef>
                <a:spcPts val="600"/>
              </a:spcBef>
            </a:pPr>
            <a:r>
              <a:rPr lang="en-US" sz="1600" dirty="0" smtClean="0">
                <a:effectLst/>
              </a:rPr>
              <a:t>Johnson </a:t>
            </a:r>
            <a:r>
              <a:rPr lang="en-US" sz="1600" dirty="0">
                <a:effectLst/>
              </a:rPr>
              <a:t>JA, Bootman JL. Drug-related morbidity and mortality: a cost-of-illness model. Arch Int Med.1995;155:1949-56.</a:t>
            </a:r>
          </a:p>
          <a:p>
            <a:pPr>
              <a:lnSpc>
                <a:spcPct val="100000"/>
              </a:lnSpc>
              <a:spcBef>
                <a:spcPts val="600"/>
              </a:spcBef>
            </a:pPr>
            <a:r>
              <a:rPr lang="en-US" sz="1600" dirty="0">
                <a:effectLst/>
              </a:rPr>
              <a:t>Kohn L T, Corrigan J M., Donaldson MS (Institute of Medicine) To err is human: building a safer health system. Washington, DC: National Academy Press, 2000.</a:t>
            </a:r>
          </a:p>
          <a:p>
            <a:pPr>
              <a:lnSpc>
                <a:spcPct val="100000"/>
              </a:lnSpc>
              <a:spcBef>
                <a:spcPts val="600"/>
              </a:spcBef>
            </a:pPr>
            <a:r>
              <a:rPr lang="en-US" sz="1600" dirty="0">
                <a:effectLst/>
              </a:rPr>
              <a:t>Ogrinc G, Nierenberg and DW, Batalden PW. Building Experiential Learning about Quality Improvement Into A Medical School Curriculum: The Dartmouth Experience. Health Affairs, 30, no.4 (2011):</a:t>
            </a:r>
            <a:r>
              <a:rPr lang="en-US" sz="1600" dirty="0" smtClean="0">
                <a:effectLst/>
              </a:rPr>
              <a:t>716-722.</a:t>
            </a:r>
          </a:p>
          <a:p>
            <a:pPr>
              <a:lnSpc>
                <a:spcPct val="100000"/>
              </a:lnSpc>
              <a:spcBef>
                <a:spcPts val="600"/>
              </a:spcBef>
            </a:pPr>
            <a:r>
              <a:rPr lang="en-US" sz="1600" dirty="0" smtClean="0">
                <a:effectLst/>
              </a:rPr>
              <a:t>Pharmacy </a:t>
            </a:r>
            <a:r>
              <a:rPr lang="en-US" sz="1600" dirty="0">
                <a:effectLst/>
              </a:rPr>
              <a:t>Quality Alliance . (2009). Educating Pharmacy Students and Pharmacists to Improve Quality (EPIQ). </a:t>
            </a:r>
            <a:r>
              <a:rPr lang="en-US" sz="1600" dirty="0" smtClean="0">
                <a:effectLst/>
              </a:rPr>
              <a:t>Accessed at: </a:t>
            </a:r>
            <a:r>
              <a:rPr lang="en-US" sz="1600" u="sng" dirty="0" smtClean="0">
                <a:effectLst/>
                <a:hlinkClick r:id="rId3"/>
              </a:rPr>
              <a:t>http://www.pqaalliance.org/files/EPIQ-Flyer_MAR2010.pdf</a:t>
            </a:r>
            <a:endParaRPr lang="en-US" sz="1600" dirty="0" smtClean="0">
              <a:effectLst/>
            </a:endParaRPr>
          </a:p>
          <a:p>
            <a:pPr>
              <a:lnSpc>
                <a:spcPct val="100000"/>
              </a:lnSpc>
              <a:spcBef>
                <a:spcPts val="600"/>
              </a:spcBef>
            </a:pPr>
            <a:r>
              <a:rPr lang="en-US" sz="1600" dirty="0" smtClean="0">
                <a:effectLst/>
              </a:rPr>
              <a:t>Shoemaker SJ, Wasserman M, Staub-DeLong L. Understanding facilitators and barriers to quality improvement (QI) adoption and implementation in pharmacies: Results from an AHRQ health literacy QI study in pharmacies. American Pharmacists Association Annual Meeting, Seattle, WA. March 2011. </a:t>
            </a:r>
          </a:p>
          <a:p>
            <a:pPr>
              <a:lnSpc>
                <a:spcPct val="100000"/>
              </a:lnSpc>
              <a:spcBef>
                <a:spcPts val="600"/>
              </a:spcBef>
            </a:pPr>
            <a:r>
              <a:rPr lang="en-US" sz="1600" dirty="0" smtClean="0">
                <a:effectLst/>
              </a:rPr>
              <a:t>Warholak </a:t>
            </a:r>
            <a:r>
              <a:rPr lang="en-US" sz="1600" dirty="0">
                <a:effectLst/>
              </a:rPr>
              <a:t>TL, Nau DP. (2010). </a:t>
            </a:r>
            <a:r>
              <a:rPr lang="en-US" sz="1600" i="1" dirty="0">
                <a:effectLst/>
              </a:rPr>
              <a:t>Quality and safety in pharmacy practice. </a:t>
            </a:r>
            <a:r>
              <a:rPr lang="en-US" sz="1600" dirty="0">
                <a:effectLst/>
              </a:rPr>
              <a:t>McGraw-Hill; New York, NY.</a:t>
            </a:r>
            <a:r>
              <a:rPr lang="en-US" sz="1600" i="1" dirty="0">
                <a:effectLst/>
              </a:rPr>
              <a:t>  </a:t>
            </a:r>
            <a:endParaRPr lang="en-US" sz="1600" dirty="0">
              <a:effectLst/>
            </a:endParaRPr>
          </a:p>
        </p:txBody>
      </p:sp>
      <p:sp>
        <p:nvSpPr>
          <p:cNvPr id="7" name="Slide Number Placeholder 6"/>
          <p:cNvSpPr>
            <a:spLocks noGrp="1"/>
          </p:cNvSpPr>
          <p:nvPr>
            <p:ph type="sldNum" sz="quarter" idx="10"/>
          </p:nvPr>
        </p:nvSpPr>
        <p:spPr>
          <a:xfrm>
            <a:off x="6705600" y="6381750"/>
            <a:ext cx="2133600" cy="476250"/>
          </a:xfrm>
        </p:spPr>
        <p:txBody>
          <a:bodyPr/>
          <a:lstStyle/>
          <a:p>
            <a:fld id="{7446FB92-6290-4352-BF71-53B4EEC01A80}" type="slidenum">
              <a:rPr lang="en-US" smtClean="0"/>
              <a:pPr/>
              <a:t>29</a:t>
            </a:fld>
            <a:endParaRPr lang="en-US" dirty="0"/>
          </a:p>
        </p:txBody>
      </p:sp>
    </p:spTree>
    <p:extLst>
      <p:ext uri="{BB962C8B-B14F-4D97-AF65-F5344CB8AC3E}">
        <p14:creationId xmlns:p14="http://schemas.microsoft.com/office/powerpoint/2010/main" xmlns="" val="2472572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4952"/>
            <a:ext cx="7772400" cy="1362075"/>
          </a:xfrm>
        </p:spPr>
        <p:txBody>
          <a:bodyPr/>
          <a:lstStyle/>
          <a:p>
            <a:r>
              <a:rPr lang="en-US" dirty="0" smtClean="0"/>
              <a:t>QUALITY in health care</a:t>
            </a:r>
            <a:endParaRPr lang="en-US" dirty="0"/>
          </a:p>
        </p:txBody>
      </p:sp>
      <p:sp>
        <p:nvSpPr>
          <p:cNvPr id="3" name="Slide Number Placeholder 2"/>
          <p:cNvSpPr>
            <a:spLocks noGrp="1"/>
          </p:cNvSpPr>
          <p:nvPr>
            <p:ph type="sldNum" sz="quarter" idx="10"/>
          </p:nvPr>
        </p:nvSpPr>
        <p:spPr/>
        <p:txBody>
          <a:bodyPr/>
          <a:lstStyle/>
          <a:p>
            <a:fld id="{7446FB92-6290-4352-BF71-53B4EEC01A80}" type="slidenum">
              <a:rPr lang="en-US" smtClean="0"/>
              <a:pPr/>
              <a:t>3</a:t>
            </a:fld>
            <a:endParaRPr lang="en-US" dirty="0"/>
          </a:p>
        </p:txBody>
      </p:sp>
    </p:spTree>
    <p:extLst>
      <p:ext uri="{BB962C8B-B14F-4D97-AF65-F5344CB8AC3E}">
        <p14:creationId xmlns:p14="http://schemas.microsoft.com/office/powerpoint/2010/main" xmlns="" val="1166594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7048"/>
            <a:ext cx="8382000" cy="5257800"/>
          </a:xfrm>
        </p:spPr>
        <p:txBody>
          <a:bodyPr/>
          <a:lstStyle/>
          <a:p>
            <a:pPr marL="0" indent="0">
              <a:buNone/>
            </a:pPr>
            <a:r>
              <a:rPr lang="en-US" b="1" dirty="0" smtClean="0"/>
              <a:t>Evidence of quality problems: </a:t>
            </a:r>
          </a:p>
          <a:p>
            <a:r>
              <a:rPr lang="en-US" dirty="0" smtClean="0"/>
              <a:t>IOM </a:t>
            </a:r>
            <a:r>
              <a:rPr lang="en-US" i="1" dirty="0" smtClean="0"/>
              <a:t>To Err is Human </a:t>
            </a:r>
            <a:r>
              <a:rPr lang="en-US" dirty="0" smtClean="0"/>
              <a:t>(</a:t>
            </a:r>
            <a:r>
              <a:rPr lang="en-US" dirty="0"/>
              <a:t>1999)</a:t>
            </a:r>
          </a:p>
          <a:p>
            <a:pPr lvl="1"/>
            <a:r>
              <a:rPr lang="en-US" dirty="0"/>
              <a:t>Preventable medical errors caused 44K – 98K </a:t>
            </a:r>
            <a:r>
              <a:rPr lang="en-US" sz="1200" dirty="0"/>
              <a:t> </a:t>
            </a:r>
            <a:r>
              <a:rPr lang="en-US" dirty="0"/>
              <a:t>preventable deaths each </a:t>
            </a:r>
            <a:r>
              <a:rPr lang="en-US" dirty="0" smtClean="0"/>
              <a:t>year with </a:t>
            </a:r>
            <a:r>
              <a:rPr lang="en-US" dirty="0"/>
              <a:t>an associated cost of $17 - $</a:t>
            </a:r>
            <a:r>
              <a:rPr lang="en-US" dirty="0" smtClean="0"/>
              <a:t>29 </a:t>
            </a:r>
            <a:r>
              <a:rPr lang="en-US" dirty="0"/>
              <a:t>billion.</a:t>
            </a:r>
          </a:p>
          <a:p>
            <a:r>
              <a:rPr lang="en-US" dirty="0" smtClean="0"/>
              <a:t>IOM </a:t>
            </a:r>
            <a:r>
              <a:rPr lang="en-US" i="1" dirty="0" smtClean="0"/>
              <a:t>Crossing the Quality Chasm </a:t>
            </a:r>
            <a:r>
              <a:rPr lang="en-US" dirty="0" smtClean="0"/>
              <a:t>(2001)</a:t>
            </a:r>
            <a:r>
              <a:rPr lang="en-US" i="1" dirty="0" smtClean="0"/>
              <a:t> </a:t>
            </a:r>
          </a:p>
          <a:p>
            <a:pPr lvl="1"/>
            <a:r>
              <a:rPr lang="en-US" dirty="0" smtClean="0"/>
              <a:t>“Health </a:t>
            </a:r>
            <a:r>
              <a:rPr lang="en-US" dirty="0"/>
              <a:t>care harms patients too frequently and routinely fails to </a:t>
            </a:r>
            <a:r>
              <a:rPr lang="en-US" dirty="0" smtClean="0"/>
              <a:t>deliver its </a:t>
            </a:r>
            <a:r>
              <a:rPr lang="en-US" dirty="0"/>
              <a:t>potential benefits. Indeed, between the health care that we now have </a:t>
            </a:r>
            <a:r>
              <a:rPr lang="en-US" dirty="0" smtClean="0"/>
              <a:t>and the </a:t>
            </a:r>
            <a:r>
              <a:rPr lang="en-US" dirty="0"/>
              <a:t>health care that we could have lies not just a gap, but a chasm</a:t>
            </a:r>
            <a:r>
              <a:rPr lang="en-US" dirty="0" smtClean="0"/>
              <a:t>.”</a:t>
            </a:r>
          </a:p>
        </p:txBody>
      </p:sp>
      <p:sp>
        <p:nvSpPr>
          <p:cNvPr id="6" name="Title 4"/>
          <p:cNvSpPr>
            <a:spLocks noGrp="1"/>
          </p:cNvSpPr>
          <p:nvPr>
            <p:ph type="title"/>
          </p:nvPr>
        </p:nvSpPr>
        <p:spPr/>
        <p:txBody>
          <a:bodyPr/>
          <a:lstStyle/>
          <a:p>
            <a:r>
              <a:rPr lang="en-US" dirty="0"/>
              <a:t>Quality in Health </a:t>
            </a:r>
            <a:r>
              <a:rPr lang="en-US" dirty="0" smtClean="0"/>
              <a:t>Care</a:t>
            </a:r>
            <a:r>
              <a:rPr lang="en-US" dirty="0" smtClean="0">
                <a:solidFill>
                  <a:schemeClr val="bg1">
                    <a:lumMod val="75000"/>
                  </a:schemeClr>
                </a:solidFill>
              </a:rPr>
              <a:t>.</a:t>
            </a:r>
            <a:endParaRPr lang="en-US" dirty="0">
              <a:solidFill>
                <a:schemeClr val="bg1">
                  <a:lumMod val="75000"/>
                </a:schemeClr>
              </a:solidFill>
            </a:endParaRPr>
          </a:p>
        </p:txBody>
      </p:sp>
      <p:sp>
        <p:nvSpPr>
          <p:cNvPr id="2" name="Slide Number Placeholder 1"/>
          <p:cNvSpPr>
            <a:spLocks noGrp="1"/>
          </p:cNvSpPr>
          <p:nvPr>
            <p:ph type="sldNum" sz="quarter" idx="10"/>
          </p:nvPr>
        </p:nvSpPr>
        <p:spPr/>
        <p:txBody>
          <a:bodyPr/>
          <a:lstStyle/>
          <a:p>
            <a:fld id="{7446FB92-6290-4352-BF71-53B4EEC01A80}" type="slidenum">
              <a:rPr lang="en-US" smtClean="0"/>
              <a:pPr/>
              <a:t>4</a:t>
            </a:fld>
            <a:endParaRPr lang="en-US" dirty="0"/>
          </a:p>
        </p:txBody>
      </p:sp>
    </p:spTree>
    <p:extLst>
      <p:ext uri="{BB962C8B-B14F-4D97-AF65-F5344CB8AC3E}">
        <p14:creationId xmlns:p14="http://schemas.microsoft.com/office/powerpoint/2010/main" xmlns="" val="4044755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648" y="1524000"/>
            <a:ext cx="7993063" cy="2895600"/>
          </a:xfrm>
        </p:spPr>
        <p:txBody>
          <a:bodyPr/>
          <a:lstStyle/>
          <a:p>
            <a:pPr marL="0" indent="0">
              <a:buNone/>
            </a:pPr>
            <a:r>
              <a:rPr lang="en-US" b="1" dirty="0" smtClean="0"/>
              <a:t>Evidence of quality problems in medication use:</a:t>
            </a:r>
          </a:p>
          <a:p>
            <a:r>
              <a:rPr lang="en-US" dirty="0" smtClean="0"/>
              <a:t>Drug-related morbidity and mortality</a:t>
            </a:r>
          </a:p>
          <a:p>
            <a:pPr lvl="1"/>
            <a:r>
              <a:rPr lang="en-US" dirty="0" smtClean="0"/>
              <a:t>$76.6 billion (Johnson &amp; </a:t>
            </a:r>
            <a:r>
              <a:rPr lang="en-US" dirty="0" err="1" smtClean="0"/>
              <a:t>Bootman</a:t>
            </a:r>
            <a:r>
              <a:rPr lang="en-US" dirty="0" smtClean="0"/>
              <a:t>, 1995)</a:t>
            </a:r>
          </a:p>
          <a:p>
            <a:pPr lvl="1"/>
            <a:r>
              <a:rPr lang="en-US" dirty="0" smtClean="0"/>
              <a:t>$177.4 billion (Ernst &amp; Grizzle, 2001)</a:t>
            </a:r>
          </a:p>
          <a:p>
            <a:r>
              <a:rPr lang="en-US" dirty="0" smtClean="0"/>
              <a:t>IOM Report on Medication Errors (2006)</a:t>
            </a:r>
          </a:p>
          <a:p>
            <a:pPr lvl="1"/>
            <a:r>
              <a:rPr lang="en-US" dirty="0" smtClean="0"/>
              <a:t>1.5 million preventable ADEs in United States per year</a:t>
            </a:r>
            <a:endParaRPr lang="en-US" dirty="0"/>
          </a:p>
        </p:txBody>
      </p:sp>
      <p:sp>
        <p:nvSpPr>
          <p:cNvPr id="5" name="Title 4"/>
          <p:cNvSpPr>
            <a:spLocks noGrp="1"/>
          </p:cNvSpPr>
          <p:nvPr>
            <p:ph type="title"/>
          </p:nvPr>
        </p:nvSpPr>
        <p:spPr/>
        <p:txBody>
          <a:bodyPr/>
          <a:lstStyle/>
          <a:p>
            <a:r>
              <a:rPr lang="en-US" dirty="0"/>
              <a:t>Quality in Health </a:t>
            </a:r>
            <a:r>
              <a:rPr lang="en-US" dirty="0" smtClean="0"/>
              <a:t>Care </a:t>
            </a:r>
            <a:r>
              <a:rPr lang="en-US" sz="1800" dirty="0" smtClean="0"/>
              <a:t>(cont’d)</a:t>
            </a:r>
            <a:endParaRPr lang="en-US" sz="1800" dirty="0"/>
          </a:p>
        </p:txBody>
      </p:sp>
      <p:sp>
        <p:nvSpPr>
          <p:cNvPr id="2" name="Slide Number Placeholder 1"/>
          <p:cNvSpPr>
            <a:spLocks noGrp="1"/>
          </p:cNvSpPr>
          <p:nvPr>
            <p:ph type="sldNum" sz="quarter" idx="10"/>
          </p:nvPr>
        </p:nvSpPr>
        <p:spPr/>
        <p:txBody>
          <a:bodyPr/>
          <a:lstStyle/>
          <a:p>
            <a:fld id="{7446FB92-6290-4352-BF71-53B4EEC01A80}" type="slidenum">
              <a:rPr lang="en-US" smtClean="0"/>
              <a:pPr/>
              <a:t>5</a:t>
            </a:fld>
            <a:endParaRPr lang="en-US" dirty="0"/>
          </a:p>
        </p:txBody>
      </p:sp>
    </p:spTree>
    <p:extLst>
      <p:ext uri="{BB962C8B-B14F-4D97-AF65-F5344CB8AC3E}">
        <p14:creationId xmlns:p14="http://schemas.microsoft.com/office/powerpoint/2010/main" xmlns="" val="2181286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648" y="1524000"/>
            <a:ext cx="7993063" cy="5029200"/>
          </a:xfrm>
        </p:spPr>
        <p:txBody>
          <a:bodyPr>
            <a:normAutofit/>
          </a:bodyPr>
          <a:lstStyle/>
          <a:p>
            <a:r>
              <a:rPr lang="en-US" dirty="0" smtClean="0"/>
              <a:t>Pharmacy Quality Alliance (PQA)</a:t>
            </a:r>
          </a:p>
          <a:p>
            <a:pPr lvl="1"/>
            <a:r>
              <a:rPr lang="en-US" dirty="0" smtClean="0"/>
              <a:t>Established in 2006</a:t>
            </a:r>
          </a:p>
          <a:p>
            <a:pPr lvl="1"/>
            <a:r>
              <a:rPr lang="en-US" dirty="0" smtClean="0"/>
              <a:t>Supports development of measures of the quality of medication use</a:t>
            </a:r>
          </a:p>
          <a:p>
            <a:pPr lvl="1"/>
            <a:r>
              <a:rPr lang="en-US" dirty="0" smtClean="0"/>
              <a:t>Demonstration projects</a:t>
            </a:r>
            <a:endParaRPr lang="en-US" dirty="0"/>
          </a:p>
          <a:p>
            <a:r>
              <a:rPr lang="en-US" dirty="0" smtClean="0"/>
              <a:t>Patient Protection and Affordable Care Act (2010)</a:t>
            </a:r>
          </a:p>
          <a:p>
            <a:pPr lvl="1"/>
            <a:r>
              <a:rPr lang="en-US" i="1" dirty="0" smtClean="0"/>
              <a:t>National </a:t>
            </a:r>
            <a:r>
              <a:rPr lang="en-US" i="1" dirty="0"/>
              <a:t>Strategy for Quality Improvement in Health </a:t>
            </a:r>
            <a:r>
              <a:rPr lang="en-US" i="1" dirty="0" smtClean="0"/>
              <a:t>Care</a:t>
            </a:r>
            <a:endParaRPr lang="en-US" dirty="0"/>
          </a:p>
        </p:txBody>
      </p:sp>
      <p:sp>
        <p:nvSpPr>
          <p:cNvPr id="7" name="Title 4"/>
          <p:cNvSpPr>
            <a:spLocks noGrp="1"/>
          </p:cNvSpPr>
          <p:nvPr>
            <p:ph type="title"/>
          </p:nvPr>
        </p:nvSpPr>
        <p:spPr>
          <a:xfrm>
            <a:off x="1447800" y="228600"/>
            <a:ext cx="6697663" cy="876300"/>
          </a:xfrm>
        </p:spPr>
        <p:txBody>
          <a:bodyPr/>
          <a:lstStyle/>
          <a:p>
            <a:r>
              <a:rPr lang="en-US" dirty="0"/>
              <a:t>Quality in Health Care </a:t>
            </a:r>
            <a:r>
              <a:rPr lang="en-US" sz="1800" dirty="0"/>
              <a:t>(</a:t>
            </a:r>
            <a:r>
              <a:rPr lang="en-US" sz="1800" dirty="0" smtClean="0"/>
              <a:t>cont’d)</a:t>
            </a:r>
            <a:r>
              <a:rPr lang="en-US" sz="1800" dirty="0" smtClean="0">
                <a:solidFill>
                  <a:schemeClr val="bg1">
                    <a:lumMod val="75000"/>
                  </a:schemeClr>
                </a:solidFill>
              </a:rPr>
              <a:t>..</a:t>
            </a:r>
            <a:endParaRPr lang="en-US" sz="1800" dirty="0">
              <a:solidFill>
                <a:schemeClr val="bg1">
                  <a:lumMod val="75000"/>
                </a:schemeClr>
              </a:solidFill>
            </a:endParaRPr>
          </a:p>
        </p:txBody>
      </p:sp>
      <p:sp>
        <p:nvSpPr>
          <p:cNvPr id="2" name="Slide Number Placeholder 1"/>
          <p:cNvSpPr>
            <a:spLocks noGrp="1"/>
          </p:cNvSpPr>
          <p:nvPr>
            <p:ph type="sldNum" sz="quarter" idx="10"/>
          </p:nvPr>
        </p:nvSpPr>
        <p:spPr/>
        <p:txBody>
          <a:bodyPr/>
          <a:lstStyle/>
          <a:p>
            <a:fld id="{7446FB92-6290-4352-BF71-53B4EEC01A80}" type="slidenum">
              <a:rPr lang="en-US" smtClean="0"/>
              <a:pPr/>
              <a:t>6</a:t>
            </a:fld>
            <a:endParaRPr lang="en-US" dirty="0"/>
          </a:p>
        </p:txBody>
      </p:sp>
    </p:spTree>
    <p:extLst>
      <p:ext uri="{BB962C8B-B14F-4D97-AF65-F5344CB8AC3E}">
        <p14:creationId xmlns:p14="http://schemas.microsoft.com/office/powerpoint/2010/main" xmlns="" val="591434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4952"/>
            <a:ext cx="7772400" cy="1362075"/>
          </a:xfrm>
        </p:spPr>
        <p:txBody>
          <a:bodyPr/>
          <a:lstStyle/>
          <a:p>
            <a:r>
              <a:rPr lang="en-US" dirty="0" smtClean="0"/>
              <a:t>Quality IMPROVEMENT (QI)</a:t>
            </a:r>
            <a:endParaRPr lang="en-US" dirty="0"/>
          </a:p>
        </p:txBody>
      </p:sp>
      <p:sp>
        <p:nvSpPr>
          <p:cNvPr id="3" name="Slide Number Placeholder 2"/>
          <p:cNvSpPr>
            <a:spLocks noGrp="1"/>
          </p:cNvSpPr>
          <p:nvPr>
            <p:ph type="sldNum" sz="quarter" idx="10"/>
          </p:nvPr>
        </p:nvSpPr>
        <p:spPr/>
        <p:txBody>
          <a:bodyPr/>
          <a:lstStyle/>
          <a:p>
            <a:fld id="{7446FB92-6290-4352-BF71-53B4EEC01A80}" type="slidenum">
              <a:rPr lang="en-US" smtClean="0"/>
              <a:pPr/>
              <a:t>7</a:t>
            </a:fld>
            <a:endParaRPr lang="en-US" dirty="0"/>
          </a:p>
        </p:txBody>
      </p:sp>
    </p:spTree>
    <p:extLst>
      <p:ext uri="{BB962C8B-B14F-4D97-AF65-F5344CB8AC3E}">
        <p14:creationId xmlns:p14="http://schemas.microsoft.com/office/powerpoint/2010/main" xmlns="" val="3525687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Quality Improvement (QI)</a:t>
            </a:r>
            <a:r>
              <a:rPr lang="en-US" dirty="0" smtClean="0">
                <a:solidFill>
                  <a:schemeClr val="bg1">
                    <a:lumMod val="75000"/>
                  </a:schemeClr>
                </a:solidFill>
              </a:rPr>
              <a:t>.</a:t>
            </a:r>
            <a:endParaRPr lang="en-US" dirty="0">
              <a:solidFill>
                <a:schemeClr val="bg1">
                  <a:lumMod val="75000"/>
                </a:schemeClr>
              </a:solidFill>
            </a:endParaRPr>
          </a:p>
        </p:txBody>
      </p:sp>
      <p:sp>
        <p:nvSpPr>
          <p:cNvPr id="8" name="Content Placeholder 7"/>
          <p:cNvSpPr>
            <a:spLocks noGrp="1"/>
          </p:cNvSpPr>
          <p:nvPr>
            <p:ph idx="1"/>
          </p:nvPr>
        </p:nvSpPr>
        <p:spPr>
          <a:xfrm>
            <a:off x="612648" y="1527048"/>
            <a:ext cx="7993063" cy="3425952"/>
          </a:xfrm>
        </p:spPr>
        <p:txBody>
          <a:bodyPr/>
          <a:lstStyle/>
          <a:p>
            <a:r>
              <a:rPr lang="en-US" dirty="0"/>
              <a:t>Plan-Do-Study-Act (PDSA) is a model for carrying out </a:t>
            </a:r>
            <a:r>
              <a:rPr lang="en-US" dirty="0" smtClean="0"/>
              <a:t>change to improve quality. </a:t>
            </a:r>
          </a:p>
          <a:p>
            <a:pPr lvl="1"/>
            <a:r>
              <a:rPr lang="en-US" dirty="0"/>
              <a:t>A</a:t>
            </a:r>
            <a:r>
              <a:rPr lang="en-US" dirty="0" smtClean="0"/>
              <a:t>lso </a:t>
            </a:r>
            <a:r>
              <a:rPr lang="en-US" dirty="0"/>
              <a:t>known as: </a:t>
            </a:r>
            <a:endParaRPr lang="en-US" dirty="0" smtClean="0"/>
          </a:p>
          <a:p>
            <a:pPr lvl="2"/>
            <a:r>
              <a:rPr lang="en-US" dirty="0" smtClean="0"/>
              <a:t>Plan-Do-Check-Act </a:t>
            </a:r>
            <a:r>
              <a:rPr lang="en-US" dirty="0"/>
              <a:t>(PDCA</a:t>
            </a:r>
            <a:r>
              <a:rPr lang="en-US" dirty="0" smtClean="0"/>
              <a:t>)</a:t>
            </a:r>
          </a:p>
          <a:p>
            <a:pPr lvl="2"/>
            <a:r>
              <a:rPr lang="en-US" dirty="0" smtClean="0"/>
              <a:t>Deming cycle</a:t>
            </a:r>
          </a:p>
          <a:p>
            <a:pPr lvl="2"/>
            <a:r>
              <a:rPr lang="en-US" dirty="0" err="1" smtClean="0"/>
              <a:t>Shewhart</a:t>
            </a:r>
            <a:r>
              <a:rPr lang="en-US" dirty="0" smtClean="0"/>
              <a:t> cycle</a:t>
            </a:r>
          </a:p>
          <a:p>
            <a:pPr marL="0" lvl="0" indent="0" fontAlgn="auto">
              <a:lnSpc>
                <a:spcPct val="100000"/>
              </a:lnSpc>
              <a:spcBef>
                <a:spcPts val="0"/>
              </a:spcBef>
              <a:spcAft>
                <a:spcPts val="0"/>
              </a:spcAft>
              <a:buClrTx/>
              <a:buSzTx/>
              <a:buNone/>
            </a:pPr>
            <a:endParaRPr lang="en-US" sz="1100" b="1" kern="1200" dirty="0" smtClean="0">
              <a:effectLst/>
            </a:endParaRPr>
          </a:p>
          <a:p>
            <a:pPr marL="0" lvl="0" indent="0" fontAlgn="auto">
              <a:lnSpc>
                <a:spcPct val="100000"/>
              </a:lnSpc>
              <a:spcBef>
                <a:spcPts val="0"/>
              </a:spcBef>
              <a:spcAft>
                <a:spcPts val="0"/>
              </a:spcAft>
              <a:buClrTx/>
              <a:buSzTx/>
              <a:buNone/>
            </a:pPr>
            <a:endParaRPr lang="en-US" sz="1100" b="1" kern="1200" dirty="0">
              <a:effectLst/>
            </a:endParaRPr>
          </a:p>
          <a:p>
            <a:pPr marL="0" lvl="0" indent="0" fontAlgn="auto">
              <a:lnSpc>
                <a:spcPct val="100000"/>
              </a:lnSpc>
              <a:spcBef>
                <a:spcPts val="0"/>
              </a:spcBef>
              <a:spcAft>
                <a:spcPts val="0"/>
              </a:spcAft>
              <a:buClrTx/>
              <a:buSzTx/>
              <a:buNone/>
            </a:pPr>
            <a:endParaRPr lang="en-US" sz="1100" b="1" kern="1200" dirty="0" smtClean="0">
              <a:effectLst/>
            </a:endParaRPr>
          </a:p>
          <a:p>
            <a:pPr marL="0" lvl="0" indent="0" fontAlgn="auto">
              <a:lnSpc>
                <a:spcPct val="100000"/>
              </a:lnSpc>
              <a:spcBef>
                <a:spcPts val="0"/>
              </a:spcBef>
              <a:spcAft>
                <a:spcPts val="0"/>
              </a:spcAft>
              <a:buClrTx/>
              <a:buSzTx/>
              <a:buNone/>
            </a:pPr>
            <a:endParaRPr lang="en-US" sz="1100" b="1" kern="1200" dirty="0">
              <a:effectLst/>
            </a:endParaRPr>
          </a:p>
          <a:p>
            <a:pPr marL="0" lvl="0" indent="0" fontAlgn="auto">
              <a:lnSpc>
                <a:spcPct val="100000"/>
              </a:lnSpc>
              <a:spcBef>
                <a:spcPts val="0"/>
              </a:spcBef>
              <a:spcAft>
                <a:spcPts val="0"/>
              </a:spcAft>
              <a:buClrTx/>
              <a:buSzTx/>
              <a:buNone/>
            </a:pPr>
            <a:endParaRPr lang="en-US" sz="1100" b="1" kern="1200" dirty="0" smtClean="0">
              <a:effectLst/>
            </a:endParaRPr>
          </a:p>
          <a:p>
            <a:pPr marL="0" lvl="0" indent="0" fontAlgn="auto">
              <a:lnSpc>
                <a:spcPct val="100000"/>
              </a:lnSpc>
              <a:spcBef>
                <a:spcPts val="0"/>
              </a:spcBef>
              <a:spcAft>
                <a:spcPts val="0"/>
              </a:spcAft>
              <a:buClrTx/>
              <a:buSzTx/>
              <a:buNone/>
            </a:pPr>
            <a:endParaRPr lang="en-US" sz="1100" b="1" kern="1200" dirty="0">
              <a:effectLst/>
            </a:endParaRPr>
          </a:p>
          <a:p>
            <a:pPr marL="0" lvl="0" indent="0" fontAlgn="auto">
              <a:lnSpc>
                <a:spcPct val="100000"/>
              </a:lnSpc>
              <a:spcBef>
                <a:spcPts val="0"/>
              </a:spcBef>
              <a:spcAft>
                <a:spcPts val="0"/>
              </a:spcAft>
              <a:buClrTx/>
              <a:buSzTx/>
              <a:buNone/>
            </a:pPr>
            <a:endParaRPr lang="en-US" sz="1100" b="1" kern="1200" dirty="0" smtClean="0">
              <a:effectLst/>
            </a:endParaRPr>
          </a:p>
          <a:p>
            <a:pPr marL="0" lvl="0" indent="0" fontAlgn="auto">
              <a:lnSpc>
                <a:spcPct val="100000"/>
              </a:lnSpc>
              <a:spcBef>
                <a:spcPts val="0"/>
              </a:spcBef>
              <a:spcAft>
                <a:spcPts val="0"/>
              </a:spcAft>
              <a:buClrTx/>
              <a:buSzTx/>
              <a:buNone/>
            </a:pPr>
            <a:endParaRPr lang="en-US" sz="1100" b="1" kern="1200" dirty="0">
              <a:effectLst/>
            </a:endParaRPr>
          </a:p>
          <a:p>
            <a:pPr marL="0" lvl="0" indent="0" fontAlgn="auto">
              <a:lnSpc>
                <a:spcPct val="100000"/>
              </a:lnSpc>
              <a:spcBef>
                <a:spcPts val="0"/>
              </a:spcBef>
              <a:spcAft>
                <a:spcPts val="0"/>
              </a:spcAft>
              <a:buClrTx/>
              <a:buSzTx/>
              <a:buNone/>
            </a:pPr>
            <a:r>
              <a:rPr lang="en-US" sz="1100" b="1" kern="1200" dirty="0" smtClean="0">
                <a:effectLst/>
              </a:rPr>
              <a:t>SOURCE</a:t>
            </a:r>
            <a:r>
              <a:rPr lang="en-US" sz="1100" b="1" kern="1200" dirty="0">
                <a:effectLst/>
              </a:rPr>
              <a:t>: </a:t>
            </a:r>
            <a:r>
              <a:rPr lang="en-US" sz="1100" kern="1200" dirty="0">
                <a:effectLst/>
              </a:rPr>
              <a:t>Deming WE. </a:t>
            </a:r>
            <a:r>
              <a:rPr lang="en-US" sz="1100" i="1" kern="1200" dirty="0">
                <a:effectLst/>
                <a:hlinkClick r:id="rId3" tooltip="The New Economics for Industry, Government, and Education"/>
              </a:rPr>
              <a:t>The New Economics for Industry, Government, and Education</a:t>
            </a:r>
            <a:r>
              <a:rPr lang="en-US" sz="1100" kern="1200" dirty="0">
                <a:effectLst/>
              </a:rPr>
              <a:t>. Cambridge, MA: The MIT Press; 2000</a:t>
            </a:r>
            <a:r>
              <a:rPr lang="en-US" sz="1100" kern="1200" dirty="0" smtClean="0">
                <a:effectLst/>
              </a:rPr>
              <a:t>.</a:t>
            </a:r>
            <a:endParaRPr lang="en-US" dirty="0"/>
          </a:p>
        </p:txBody>
      </p:sp>
      <p:graphicFrame>
        <p:nvGraphicFramePr>
          <p:cNvPr id="3" name="Diagram 2" descr="Graphic showing a quartered circle with Plan, Do, Study, and Act (one in each quarter)."/>
          <p:cNvGraphicFramePr/>
          <p:nvPr>
            <p:extLst>
              <p:ext uri="{D42A27DB-BD31-4B8C-83A1-F6EECF244321}">
                <p14:modId xmlns:p14="http://schemas.microsoft.com/office/powerpoint/2010/main" xmlns="" val="469843552"/>
              </p:ext>
            </p:extLst>
          </p:nvPr>
        </p:nvGraphicFramePr>
        <p:xfrm>
          <a:off x="5301342" y="3048000"/>
          <a:ext cx="3842658" cy="3022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Slide Number Placeholder 1"/>
          <p:cNvSpPr>
            <a:spLocks noGrp="1"/>
          </p:cNvSpPr>
          <p:nvPr>
            <p:ph type="sldNum" sz="quarter" idx="10"/>
          </p:nvPr>
        </p:nvSpPr>
        <p:spPr/>
        <p:txBody>
          <a:bodyPr/>
          <a:lstStyle/>
          <a:p>
            <a:fld id="{7446FB92-6290-4352-BF71-53B4EEC01A80}" type="slidenum">
              <a:rPr lang="en-US" smtClean="0"/>
              <a:pPr/>
              <a:t>8</a:t>
            </a:fld>
            <a:endParaRPr lang="en-US" dirty="0"/>
          </a:p>
        </p:txBody>
      </p:sp>
    </p:spTree>
    <p:extLst>
      <p:ext uri="{BB962C8B-B14F-4D97-AF65-F5344CB8AC3E}">
        <p14:creationId xmlns:p14="http://schemas.microsoft.com/office/powerpoint/2010/main" xmlns="" val="2832725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Patient Safety Portfolio NAC 20090403 FINAL">
  <a:themeElements>
    <a:clrScheme name="">
      <a:dk1>
        <a:srgbClr val="00279F"/>
      </a:dk1>
      <a:lt1>
        <a:srgbClr val="FFFFFF"/>
      </a:lt1>
      <a:dk2>
        <a:srgbClr val="0000FF"/>
      </a:dk2>
      <a:lt2>
        <a:srgbClr val="FFFF00"/>
      </a:lt2>
      <a:accent1>
        <a:srgbClr val="8CF4EA"/>
      </a:accent1>
      <a:accent2>
        <a:srgbClr val="FF00FF"/>
      </a:accent2>
      <a:accent3>
        <a:srgbClr val="AAAAFF"/>
      </a:accent3>
      <a:accent4>
        <a:srgbClr val="DADADA"/>
      </a:accent4>
      <a:accent5>
        <a:srgbClr val="C5F8F3"/>
      </a:accent5>
      <a:accent6>
        <a:srgbClr val="E700E7"/>
      </a:accent6>
      <a:hlink>
        <a:srgbClr val="FAFD00"/>
      </a:hlink>
      <a:folHlink>
        <a:srgbClr val="51DC00"/>
      </a:folHlink>
    </a:clrScheme>
    <a:fontScheme name="Patient Safety Portfolio NAC 20090403 FIN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txDef>
      <a:spPr bwMode="auto">
        <a:noFill/>
        <a:ln w="12700">
          <a:noFill/>
          <a:miter lim="800000"/>
          <a:headEnd/>
          <a:tailEnd/>
        </a:ln>
        <a:effectLst/>
      </a:spPr>
      <a:bodyPr vert="horz" wrap="square" lIns="90488" tIns="44450" rIns="90488" bIns="44450" numCol="1" anchor="b" anchorCtr="0" compatLnSpc="1">
        <a:prstTxWarp prst="textNoShape">
          <a:avLst/>
        </a:prstTxWarp>
      </a:bodyPr>
      <a:lstStyle>
        <a:defPPr>
          <a:defRPr dirty="0" smtClean="0"/>
        </a:defPPr>
      </a:lstStyle>
    </a:txDef>
  </a:objectDefaults>
  <a:extraClrSchemeLst>
    <a:extraClrScheme>
      <a:clrScheme name="Patient Safety Portfolio NAC 20090403 FINAL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atient Safety Portfolio NAC 20090403 FINAL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atient Safety Portfolio NAC 20090403 FINAL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atient Safety Portfolio NAC 20090403 FINAL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atient Safety Portfolio NAC 20090403 FINA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atient Safety Portfolio NAC 20090403 FINA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atient Safety Portfolio NAC 20090403 FINA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AHRQ Publicity Center Overview 11-02-10</Template>
  <TotalTime>6533</TotalTime>
  <Words>4042</Words>
  <Application>Microsoft Office PowerPoint</Application>
  <PresentationFormat>On-screen Show (4:3)</PresentationFormat>
  <Paragraphs>423</Paragraphs>
  <Slides>30</Slides>
  <Notes>29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Patient Safety Portfolio NAC 20090403 FINAL</vt:lpstr>
      <vt:lpstr>Photo Editor Photo</vt:lpstr>
      <vt:lpstr>Advancing Health Literacy Practices in Pharmacy through Quality Improvement – Part I</vt:lpstr>
      <vt:lpstr>Overview </vt:lpstr>
      <vt:lpstr>Health Literacy as a Quality Issue</vt:lpstr>
      <vt:lpstr>QUALITY in health care</vt:lpstr>
      <vt:lpstr>Quality in Health Care.</vt:lpstr>
      <vt:lpstr>Quality in Health Care (cont’d)</vt:lpstr>
      <vt:lpstr>Quality in Health Care (cont’d)..</vt:lpstr>
      <vt:lpstr>Quality IMPROVEMENT (QI)</vt:lpstr>
      <vt:lpstr>Quality Improvement (QI).</vt:lpstr>
      <vt:lpstr>Quality Improvement (QI) (cont’d)</vt:lpstr>
      <vt:lpstr>Plan-Do-Study-Act</vt:lpstr>
      <vt:lpstr>Plan-Do-Study-Act (cont’d)</vt:lpstr>
      <vt:lpstr>Plan-Do-Study-Act (cont’d).</vt:lpstr>
      <vt:lpstr>Plan-Do-Study-Act (cont’d)..</vt:lpstr>
      <vt:lpstr>Keep in Mind</vt:lpstr>
      <vt:lpstr>Keep in Mind (cont’d)</vt:lpstr>
      <vt:lpstr>Example QI Projects</vt:lpstr>
      <vt:lpstr>HEALTH LITERACY QUALITY IMPROVEMENT (qi)</vt:lpstr>
      <vt:lpstr>Health Literacy QI</vt:lpstr>
      <vt:lpstr>Health Literacy QI (cont’d)</vt:lpstr>
      <vt:lpstr>Assessing pharmacy health literacy practices</vt:lpstr>
      <vt:lpstr>Health Literacy Assessment of Pharmacy</vt:lpstr>
      <vt:lpstr>Health Literacy  Assessment of Pharmacy (cont’d)</vt:lpstr>
      <vt:lpstr>Case: Bella Pharmacy </vt:lpstr>
      <vt:lpstr>Case: Bella Pharmacy(cont’d)  </vt:lpstr>
      <vt:lpstr>Case: Bella Pharmacy(cont’d).  </vt:lpstr>
      <vt:lpstr>Case: Bella Pharmacy (cont’d).. </vt:lpstr>
      <vt:lpstr>Case: Bella Pharmacy(cont’d),  </vt:lpstr>
      <vt:lpstr>References</vt:lpstr>
      <vt:lpstr>References (cont’d)</vt:lpstr>
    </vt:vector>
  </TitlesOfParts>
  <Manager/>
  <Company>Abt Associates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dc:title>
  <dc:creator>Sarah_Shoemaker@abtassoc.com</dc:creator>
  <cp:lastModifiedBy>DHHS</cp:lastModifiedBy>
  <cp:revision>249</cp:revision>
  <dcterms:created xsi:type="dcterms:W3CDTF">2011-03-03T22:12:24Z</dcterms:created>
  <dcterms:modified xsi:type="dcterms:W3CDTF">2011-12-27T17:44:30Z</dcterms:modified>
</cp:coreProperties>
</file>