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705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476" y="-324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1404"/>
      </p:cViewPr>
      <p:guideLst>
        <p:guide orient="horz" pos="3025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689600" y="0"/>
            <a:ext cx="162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4"/>
          <p:cNvSpPr>
            <a:spLocks noChangeShapeType="1"/>
          </p:cNvSpPr>
          <p:nvPr/>
        </p:nvSpPr>
        <p:spPr bwMode="auto">
          <a:xfrm flipV="1">
            <a:off x="0" y="561975"/>
            <a:ext cx="7315200" cy="3175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0" y="9309100"/>
            <a:ext cx="7315200" cy="241300"/>
            <a:chOff x="-48" y="5568"/>
            <a:chExt cx="4320" cy="144"/>
          </a:xfrm>
        </p:grpSpPr>
        <p:sp>
          <p:nvSpPr>
            <p:cNvPr id="256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175125" y="9309100"/>
            <a:ext cx="2316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 smtClean="0">
                <a:solidFill>
                  <a:srgbClr val="663300"/>
                </a:solidFill>
                <a:latin typeface="Verdana" pitchFamily="34" charset="0"/>
              </a:rPr>
              <a:t> TeamSTEPPS 2.0 |  Summary—Pulling It All Together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5737225" y="0"/>
            <a:ext cx="1530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246" tIns="50246" rIns="50246" bIns="50246" anchor="ctr"/>
          <a:lstStyle>
            <a:lvl1pPr defTabSz="10048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48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48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48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48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1300" b="1" dirty="0" smtClean="0">
                <a:solidFill>
                  <a:srgbClr val="FFFFE1"/>
                </a:solidFill>
              </a:rPr>
              <a:t>Summary – Pulling It All Together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51600" y="9334500"/>
            <a:ext cx="8255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900" dirty="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C-7-</a:t>
            </a:r>
            <a:fld id="{D85594FF-95EC-471C-8D61-1BBFC7E91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2313" y="914241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8C7B65B0-2784-4D3C-AD67-3B144BD7F47F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8488" y="1174750"/>
            <a:ext cx="3592512" cy="269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57713"/>
            <a:ext cx="536575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60" tIns="46449" rIns="94560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471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560888"/>
            <a:ext cx="652145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4560888"/>
            <a:ext cx="596265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4560888"/>
            <a:ext cx="596265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4652963"/>
            <a:ext cx="6916737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4560888"/>
            <a:ext cx="64420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4560888"/>
            <a:ext cx="64420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560888"/>
            <a:ext cx="64420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i="1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i="1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21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C703347-BD58-4144-AE1A-477B4E8CBE7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81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2D1894A-E890-4F91-BA5F-AED1F9A93F3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508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616B6991-44B0-41CE-BC60-2CFD27426F5B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586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520A8E0-D959-449B-8B6F-AD3240EACCE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926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62AB624-633D-4905-B568-B966155F02C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1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67011DE-EA8D-42EA-BE8B-4D4A0AE2104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06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0012576-923F-41AA-A1F7-84A6940799A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50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5253AA7-212B-44DF-B846-5D3CF8972C4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70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90BB937-9822-4E97-9C9C-A4734BE472D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583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CEB9775-9D5A-46A3-A95F-9463B80F5E1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314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30B405D-F2C9-4280-9EBC-1BFD42B1651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492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7C25A4DD-5076-499B-8B44-219B2681CEE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Mod 7  2.0   Page </a:t>
            </a:r>
            <a:fld id="{07A6BAF4-8FE2-4283-ACB3-E5244FFCE10F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gray">
          <a:xfrm>
            <a:off x="7620000" y="-57150"/>
            <a:ext cx="152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Summary</a:t>
            </a:r>
            <a:r>
              <a:rPr lang="en-US" b="1" dirty="0" smtClean="0">
                <a:solidFill>
                  <a:schemeClr val="bg1"/>
                </a:solidFill>
              </a:rPr>
              <a:t>—</a:t>
            </a:r>
            <a:r>
              <a:rPr lang="en-US" sz="1600" b="1" dirty="0" smtClean="0">
                <a:solidFill>
                  <a:schemeClr val="bg1"/>
                </a:solidFill>
              </a:rPr>
              <a:t> Pulling It All Together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x.ha.osd.mil/FileDir/7dfd63a3-415d-451f-8056-0aaea4cca38f/Module%206-05.1-SummaryExercise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g%202aLg001.m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youtu.be/EjMhgHnGk24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g%202aLg001.m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youtu.be/EjMhgHnGk24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00400" y="152400"/>
            <a:ext cx="497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</a:rPr>
              <a:t>Summary</a:t>
            </a:r>
          </a:p>
          <a:p>
            <a:pPr algn="ctr" eaLnBrk="1" hangingPunct="1"/>
            <a:r>
              <a:rPr lang="en-US" altLang="en-US" sz="3600" b="1">
                <a:solidFill>
                  <a:srgbClr val="663300"/>
                </a:solidFill>
              </a:rPr>
              <a:t>Pulling It All Together</a:t>
            </a:r>
            <a:r>
              <a:rPr lang="en-US" altLang="en-US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4099" name="Picture 10" descr="deleg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"/>
          <a:stretch>
            <a:fillRect/>
          </a:stretch>
        </p:blipFill>
        <p:spPr bwMode="auto">
          <a:xfrm>
            <a:off x="3200400" y="1600200"/>
            <a:ext cx="471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TeamSTEPPS 2.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5892800"/>
            <a:ext cx="3362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ED2A822F-57F9-48F7-ADFD-AA32FA0CB1C9}" type="slidenum">
              <a:rPr lang="en-US" altLang="en-US">
                <a:solidFill>
                  <a:srgbClr val="542200"/>
                </a:solidFill>
              </a:rPr>
              <a:pPr eaLnBrk="1" hangingPunct="1"/>
              <a:t>10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78105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Applying TeamSTEPPS Exercise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0225"/>
            <a:ext cx="6610350" cy="4657725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 smtClean="0"/>
              <a:t>Are there any changes you would make to your assessment of the teamwork issue that needs to be addressed in your organization? 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 smtClean="0"/>
              <a:t>If yes, what is the teamwork issue that needs to be addressed?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dirty="0" smtClean="0"/>
              <a:t>If you had to identify only one tool or strategy to implement first, which one would it be and why?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7" name="Picture 9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0C3F11C4-52E8-4E76-8807-666EA6069B2E}" type="slidenum">
              <a:rPr lang="en-US" altLang="en-US">
                <a:solidFill>
                  <a:srgbClr val="542200"/>
                </a:solidFill>
              </a:rPr>
              <a:pPr eaLnBrk="1" hangingPunct="1"/>
              <a:t>2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Discuss how to use the tools and strategies presented in this training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Demonstrate how to appropriately apply the tools and strategies in clinical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8A98E45E-B4B2-40EF-AB80-E3CD9E324D28}" type="slidenum">
              <a:rPr lang="en-US" altLang="en-US">
                <a:solidFill>
                  <a:srgbClr val="542200"/>
                </a:solidFill>
              </a:rPr>
              <a:pPr eaLnBrk="1" hangingPunct="1"/>
              <a:t>3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pic>
        <p:nvPicPr>
          <p:cNvPr id="6147" name="Picture 46" descr="framework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214438"/>
            <a:ext cx="56070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76275" y="1065213"/>
            <a:ext cx="26193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860425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90613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3208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17780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2352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6924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1496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663300"/>
                </a:solidFill>
              </a:rPr>
              <a:t>Summary</a:t>
            </a:r>
          </a:p>
          <a:p>
            <a:pPr>
              <a:defRPr/>
            </a:pPr>
            <a:r>
              <a:rPr lang="en-US" sz="2000" dirty="0"/>
              <a:t>Each </a:t>
            </a:r>
            <a:r>
              <a:rPr lang="en-US" sz="2000" dirty="0" smtClean="0"/>
              <a:t>TeamSTEPPS teamwork skill</a:t>
            </a:r>
            <a:r>
              <a:rPr lang="en-US" sz="2000" dirty="0"/>
              <a:t>:</a:t>
            </a:r>
          </a:p>
          <a:p>
            <a:pPr marL="627063" lvl="1" indent="-282575">
              <a:defRPr/>
            </a:pPr>
            <a:r>
              <a:rPr lang="en-US" sz="1800" dirty="0"/>
              <a:t>Facilitates teamwork</a:t>
            </a:r>
          </a:p>
          <a:p>
            <a:pPr marL="627063" lvl="1" indent="-282575">
              <a:defRPr/>
            </a:pPr>
            <a:r>
              <a:rPr lang="en-US" sz="1800" dirty="0"/>
              <a:t>Is dependent upon or moderated by the other skills</a:t>
            </a:r>
          </a:p>
          <a:p>
            <a:pPr marL="627063" lvl="1" indent="-282575">
              <a:defRPr/>
            </a:pPr>
            <a:r>
              <a:rPr lang="en-US" sz="1800" dirty="0"/>
              <a:t>Contributes to team performance, quality of care, and patient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F275C00D-6426-44EC-98CF-5B53D0EA5E52}" type="slidenum">
              <a:rPr lang="en-US" altLang="en-US">
                <a:solidFill>
                  <a:srgbClr val="542200"/>
                </a:solidFill>
              </a:rPr>
              <a:pPr eaLnBrk="1" hangingPunct="1"/>
              <a:t>4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6302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Tools &amp; Strategies Summary</a:t>
            </a: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3352800" y="1600200"/>
            <a:ext cx="2895600" cy="5292725"/>
          </a:xfrm>
          <a:prstGeom prst="rect">
            <a:avLst/>
          </a:prstGeom>
          <a:solidFill>
            <a:srgbClr val="F5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0"/>
          <a:lstStyle/>
          <a:p>
            <a:pPr algn="ctr">
              <a:lnSpc>
                <a:spcPct val="90000"/>
              </a:lnSpc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 dirty="0"/>
              <a:t>TOOLS and STRATEGIES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1600" dirty="0"/>
              <a:t>Communication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SBAR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Call-Out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Check-Back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Handoff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SzPct val="90000"/>
              <a:defRPr/>
            </a:pPr>
            <a:r>
              <a:rPr lang="en-US" sz="1600" dirty="0"/>
              <a:t>Leading Teams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Brief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Huddle 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Debrief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SzPct val="90000"/>
              <a:defRPr/>
            </a:pPr>
            <a:r>
              <a:rPr lang="en-US" sz="1600" dirty="0"/>
              <a:t>Situation Monitoring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STEP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I’M SAFE</a:t>
            </a:r>
          </a:p>
          <a:p>
            <a:pPr lvl="1" indent="-228600">
              <a:lnSpc>
                <a:spcPct val="90000"/>
              </a:lnSpc>
              <a:spcBef>
                <a:spcPts val="300"/>
              </a:spcBef>
              <a:buSzPct val="90000"/>
              <a:defRPr/>
            </a:pPr>
            <a:r>
              <a:rPr lang="en-US" sz="1600" dirty="0"/>
              <a:t>Mutual Support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Task Assistance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Assertive Statement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Two-Challenge Rule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CUS</a:t>
            </a:r>
          </a:p>
          <a:p>
            <a:pPr marL="685800" lvl="1" indent="-228600">
              <a:lnSpc>
                <a:spcPct val="90000"/>
              </a:lnSpc>
              <a:spcBef>
                <a:spcPts val="3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400" dirty="0"/>
              <a:t>DESC Script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248400" y="1600200"/>
            <a:ext cx="2895600" cy="5292725"/>
          </a:xfrm>
          <a:prstGeom prst="rect">
            <a:avLst/>
          </a:prstGeom>
          <a:solidFill>
            <a:srgbClr val="01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/>
          <a:lstStyle>
            <a:lvl1pPr marL="457200" indent="-27781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spcBef>
                <a:spcPct val="40000"/>
              </a:spcBef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OUTCOMES</a:t>
            </a:r>
          </a:p>
          <a:p>
            <a:pPr eaLnBrk="1" hangingPunct="1">
              <a:lnSpc>
                <a:spcPct val="130000"/>
              </a:lnSpc>
              <a:spcBef>
                <a:spcPts val="13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chemeClr val="bg1"/>
                </a:solidFill>
              </a:rPr>
              <a:t>Shared Mental Model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chemeClr val="bg1"/>
                </a:solidFill>
              </a:rPr>
              <a:t>Adaptability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chemeClr val="bg1"/>
                </a:solidFill>
              </a:rPr>
              <a:t>Team Orientation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chemeClr val="bg1"/>
                </a:solidFill>
              </a:rPr>
              <a:t>Mutual Trust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chemeClr val="bg1"/>
                </a:solidFill>
              </a:rPr>
              <a:t>Team Performance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en-US" altLang="en-US" sz="1600" i="1">
                <a:solidFill>
                  <a:schemeClr val="bg1"/>
                </a:solidFill>
              </a:rPr>
              <a:t>Patient Safety!!</a:t>
            </a:r>
            <a:endParaRPr lang="en-US" altLang="en-US" sz="1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</a:pP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0" y="1600200"/>
            <a:ext cx="3352800" cy="5292725"/>
          </a:xfrm>
          <a:solidFill>
            <a:srgbClr val="E1393E"/>
          </a:solidFill>
        </p:spPr>
        <p:txBody>
          <a:bodyPr tIns="182880"/>
          <a:lstStyle/>
          <a:p>
            <a:pPr marL="344488" indent="-231775" algn="ctr"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smtClean="0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Coordination and Followup With Coworkers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  <a:endParaRPr lang="en-US" altLang="en-US" sz="160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5982B811-80FB-423B-8E76-1F3B0870F241}" type="slidenum">
              <a:rPr lang="en-US" altLang="en-US">
                <a:solidFill>
                  <a:srgbClr val="542200"/>
                </a:solidFill>
              </a:rPr>
              <a:pPr eaLnBrk="1" hangingPunct="1"/>
              <a:t>5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TeamSTEPPS Outcomes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9938" y="2020888"/>
            <a:ext cx="8054975" cy="3543300"/>
          </a:xfrm>
        </p:spPr>
        <p:txBody>
          <a:bodyPr/>
          <a:lstStyle/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 smtClean="0"/>
              <a:t> Improved team performance </a:t>
            </a:r>
            <a:r>
              <a:rPr lang="en-US" altLang="en-US" sz="1800" dirty="0" smtClean="0"/>
              <a:t>(e.g., Weaver, et al., 2010)</a:t>
            </a:r>
          </a:p>
          <a:p>
            <a:pPr marL="114300" indent="0" eaLnBrk="1" hangingPunct="1">
              <a:buClrTx/>
              <a:buSzPct val="125000"/>
              <a:buFont typeface="Wingdings" pitchFamily="2" charset="2"/>
              <a:buNone/>
              <a:defRPr/>
            </a:pPr>
            <a:endParaRPr lang="en-US" altLang="en-US" sz="1200" dirty="0" smtClean="0"/>
          </a:p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 smtClean="0"/>
              <a:t> Improved team processes </a:t>
            </a:r>
            <a:r>
              <a:rPr lang="en-US" altLang="en-US" sz="1800" dirty="0"/>
              <a:t>(e.g., </a:t>
            </a:r>
            <a:r>
              <a:rPr lang="en-US" altLang="en-US" sz="1800" dirty="0" err="1" smtClean="0"/>
              <a:t>Capella</a:t>
            </a:r>
            <a:r>
              <a:rPr lang="en-US" altLang="en-US" sz="1800" dirty="0" smtClean="0"/>
              <a:t>, </a:t>
            </a:r>
            <a:r>
              <a:rPr lang="en-US" altLang="en-US" sz="1800" dirty="0"/>
              <a:t>et al., 2010</a:t>
            </a:r>
            <a:r>
              <a:rPr lang="en-US" altLang="en-US" sz="1800" dirty="0" smtClean="0"/>
              <a:t>)</a:t>
            </a:r>
          </a:p>
          <a:p>
            <a:pPr marL="0" indent="0" eaLnBrk="1" hangingPunct="1">
              <a:buClrTx/>
              <a:buSzPct val="125000"/>
              <a:buFont typeface="Wingdings" pitchFamily="2" charset="2"/>
              <a:buNone/>
              <a:defRPr/>
            </a:pPr>
            <a:endParaRPr lang="en-US" altLang="en-US" sz="1200" dirty="0"/>
          </a:p>
          <a:p>
            <a:pPr eaLnBrk="1" hangingPunct="1">
              <a:buClrTx/>
              <a:buSzPct val="125000"/>
              <a:buFont typeface="Wingdings" pitchFamily="2" charset="2"/>
              <a:buChar char="þ"/>
              <a:defRPr/>
            </a:pPr>
            <a:r>
              <a:rPr lang="en-US" altLang="en-US" dirty="0" smtClean="0"/>
              <a:t> Improved patient safety culture </a:t>
            </a:r>
            <a:r>
              <a:rPr lang="en-US" altLang="en-US" sz="1800" dirty="0" smtClean="0"/>
              <a:t>(e.g., Thomas &amp; </a:t>
            </a:r>
            <a:r>
              <a:rPr lang="en-US" altLang="en-US" sz="1800" dirty="0" err="1" smtClean="0"/>
              <a:t>Galla</a:t>
            </a:r>
            <a:r>
              <a:rPr lang="en-US" altLang="en-US" sz="1800" dirty="0" smtClean="0"/>
              <a:t>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542200"/>
                </a:solidFill>
              </a:rPr>
              <a:t> </a:t>
            </a:r>
            <a:fld id="{8F29C9ED-B60B-43A2-A5F2-9D2EA0CA10A8}" type="slidenum">
              <a:rPr lang="en-US" altLang="en-US" smtClean="0">
                <a:solidFill>
                  <a:srgbClr val="542200"/>
                </a:solidFill>
              </a:rPr>
              <a:pPr eaLnBrk="1" hangingPunct="1"/>
              <a:t>6</a:t>
            </a:fld>
            <a:r>
              <a:rPr lang="en-US" altLang="en-US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762000"/>
            <a:ext cx="7112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ea typeface="ヒラギノ角ゴ Pro W3" pitchFamily="127" charset="-128"/>
              </a:rPr>
              <a:t>Skills Practice </a:t>
            </a:r>
          </a:p>
        </p:txBody>
      </p:sp>
      <p:pic>
        <p:nvPicPr>
          <p:cNvPr id="9220" name="Picture 5" descr="rolepl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49438"/>
            <a:ext cx="33051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A2369117-EDE6-45C4-9B8D-68D882E404FA}" type="slidenum">
              <a:rPr lang="en-US" altLang="en-US">
                <a:solidFill>
                  <a:srgbClr val="542200"/>
                </a:solidFill>
              </a:rPr>
              <a:pPr eaLnBrk="1" hangingPunct="1"/>
              <a:t>7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Identifying Opportunities to Use TeamSTEPPS Tools and Strategies</a:t>
            </a:r>
          </a:p>
        </p:txBody>
      </p:sp>
      <p:pic>
        <p:nvPicPr>
          <p:cNvPr id="10244" name="Picture 6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97" descr="inptsurg vig3alg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952625"/>
            <a:ext cx="50958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85F15C22-F62B-4EDE-929F-312F9DD4806F}" type="slidenum">
              <a:rPr lang="en-US" altLang="en-US">
                <a:solidFill>
                  <a:srgbClr val="542200"/>
                </a:solidFill>
              </a:rPr>
              <a:pPr eaLnBrk="1" hangingPunct="1"/>
              <a:t>8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Effective Use of TeamSTEPPS Tools and Strategies</a:t>
            </a:r>
          </a:p>
        </p:txBody>
      </p:sp>
      <p:pic>
        <p:nvPicPr>
          <p:cNvPr id="11268" name="Picture 6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65675"/>
            <a:ext cx="1255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98" descr="inptsurg vig3blg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028825"/>
            <a:ext cx="4629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42200"/>
                </a:solidFill>
              </a:rPr>
              <a:t> </a:t>
            </a:r>
            <a:fld id="{3F9BE019-D7B6-48D3-9E1A-66A65C6CB4AC}" type="slidenum">
              <a:rPr lang="en-US" altLang="en-US">
                <a:solidFill>
                  <a:srgbClr val="542200"/>
                </a:solidFill>
              </a:rPr>
              <a:pPr eaLnBrk="1" hangingPunct="1"/>
              <a:t>9</a:t>
            </a:fld>
            <a:r>
              <a:rPr lang="en-US" altLang="en-US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Summary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24050"/>
            <a:ext cx="7772400" cy="3640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	</a:t>
            </a:r>
            <a:r>
              <a:rPr lang="en-US" altLang="en-US" b="1" smtClean="0">
                <a:ea typeface="ヒラギノ角ゴ Pro W3" pitchFamily="127" charset="-128"/>
              </a:rPr>
              <a:t>In the preceding section, we learned that teamwork strategies and tools: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Are available to both team members and leaders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Can be used to address barriers to team effectiveness in a given situation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Can all be applied to most situations because they complement one another</a:t>
            </a:r>
          </a:p>
          <a:p>
            <a:pPr eaLnBrk="1" hangingPunct="1"/>
            <a:endParaRPr lang="en-US" altLang="en-US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61520876</TotalTime>
  <Pages>6</Pages>
  <Words>287</Words>
  <Application>Microsoft Office PowerPoint</Application>
  <PresentationFormat>Letter Paper (8.5x11 in)</PresentationFormat>
  <Paragraphs>90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2_Main_Olive</vt:lpstr>
      <vt:lpstr>PowerPoint Presentation</vt:lpstr>
      <vt:lpstr>Objectives</vt:lpstr>
      <vt:lpstr>PowerPoint Presentation</vt:lpstr>
      <vt:lpstr>Tools &amp; Strategies Summary</vt:lpstr>
      <vt:lpstr>TeamSTEPPS Outcomes</vt:lpstr>
      <vt:lpstr>Skills Practice </vt:lpstr>
      <vt:lpstr>Identifying Opportunities to Use TeamSTEPPS Tools and Strategies</vt:lpstr>
      <vt:lpstr>Effective Use of TeamSTEPPS Tools and Strategies</vt:lpstr>
      <vt:lpstr>Summary</vt:lpstr>
      <vt:lpstr>Applying TeamSTEPPS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Windows User</cp:lastModifiedBy>
  <cp:revision>1103</cp:revision>
  <cp:lastPrinted>2013-10-18T15:04:16Z</cp:lastPrinted>
  <dcterms:created xsi:type="dcterms:W3CDTF">1997-11-14T21:37:50Z</dcterms:created>
  <dcterms:modified xsi:type="dcterms:W3CDTF">2017-10-03T16:36:11Z</dcterms:modified>
</cp:coreProperties>
</file>