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259" r:id="rId2"/>
    <p:sldId id="347" r:id="rId3"/>
    <p:sldId id="348" r:id="rId4"/>
    <p:sldId id="349" r:id="rId5"/>
    <p:sldId id="307" r:id="rId6"/>
    <p:sldId id="376" r:id="rId7"/>
    <p:sldId id="329" r:id="rId8"/>
    <p:sldId id="302" r:id="rId9"/>
    <p:sldId id="369" r:id="rId10"/>
    <p:sldId id="378" r:id="rId11"/>
    <p:sldId id="350" r:id="rId12"/>
    <p:sldId id="352" r:id="rId13"/>
    <p:sldId id="353" r:id="rId14"/>
    <p:sldId id="354" r:id="rId15"/>
    <p:sldId id="355" r:id="rId16"/>
    <p:sldId id="374" r:id="rId17"/>
    <p:sldId id="357" r:id="rId18"/>
    <p:sldId id="358" r:id="rId19"/>
    <p:sldId id="359" r:id="rId20"/>
    <p:sldId id="360" r:id="rId21"/>
    <p:sldId id="351" r:id="rId22"/>
    <p:sldId id="367" r:id="rId23"/>
    <p:sldId id="375" r:id="rId24"/>
    <p:sldId id="363" r:id="rId25"/>
    <p:sldId id="368" r:id="rId26"/>
    <p:sldId id="371" r:id="rId27"/>
    <p:sldId id="38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uerite Goldman" initials="" lastIdx="1" clrIdx="0"/>
  <p:cmAuthor id="1" name="Dawn Williams" initials="" lastIdx="1" clrIdx="1"/>
  <p:cmAuthor id="2" name="Michelle Pandolfi" initials="MMP" lastIdx="4" clrIdx="2"/>
  <p:cmAuthor id="3" name="DHHS" initials="D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7E6CC"/>
    <a:srgbClr val="006666"/>
    <a:srgbClr val="FFFFCC"/>
    <a:srgbClr val="CCCCFF"/>
    <a:srgbClr val="FF6600"/>
    <a:srgbClr val="4140DA"/>
    <a:srgbClr val="FFFF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5838" autoAdjust="0"/>
  </p:normalViewPr>
  <p:slideViewPr>
    <p:cSldViewPr snapToGrid="0">
      <p:cViewPr>
        <p:scale>
          <a:sx n="60" d="100"/>
          <a:sy n="60" d="100"/>
        </p:scale>
        <p:origin x="-840" y="-318"/>
      </p:cViewPr>
      <p:guideLst>
        <p:guide orient="horz" pos="4090"/>
        <p:guide pos="3536"/>
        <p:guide pos="5376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24"/>
    </p:cViewPr>
  </p:sorterViewPr>
  <p:notesViewPr>
    <p:cSldViewPr snapToGrid="0">
      <p:cViewPr varScale="1">
        <p:scale>
          <a:sx n="79" d="100"/>
          <a:sy n="79" d="100"/>
        </p:scale>
        <p:origin x="-19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0560" y="8784545"/>
            <a:ext cx="418373" cy="2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1887" eaLnBrk="0" hangingPunct="0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fld id="{AF38565D-413A-4AE5-9077-08C411AA559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60774" name="Picture 6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390158" y="0"/>
            <a:ext cx="1630892" cy="561043"/>
          </a:xfrm>
          <a:prstGeom prst="rect">
            <a:avLst/>
          </a:prstGeom>
          <a:noFill/>
        </p:spPr>
      </p:pic>
      <p:grpSp>
        <p:nvGrpSpPr>
          <p:cNvPr id="160776" name="Group 8"/>
          <p:cNvGrpSpPr>
            <a:grpSpLocks/>
          </p:cNvGrpSpPr>
          <p:nvPr/>
        </p:nvGrpSpPr>
        <p:grpSpPr bwMode="auto">
          <a:xfrm>
            <a:off x="-170391" y="8836807"/>
            <a:ext cx="7337492" cy="241325"/>
            <a:chOff x="-48" y="5568"/>
            <a:chExt cx="4320" cy="144"/>
          </a:xfrm>
        </p:grpSpPr>
        <p:sp>
          <p:nvSpPr>
            <p:cNvPr id="160777" name="Line 9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778" name="Line 10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3943350" y="8836807"/>
            <a:ext cx="2324629" cy="2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8612"/>
            <a:r>
              <a:rPr lang="en-US" sz="1000">
                <a:solidFill>
                  <a:srgbClr val="663300"/>
                </a:solidFill>
                <a:latin typeface="Verdana" pitchFamily="34" charset="0"/>
              </a:rPr>
              <a:t> TeamSTEPPS 06.1  |  Introduction</a:t>
            </a: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gray">
          <a:xfrm>
            <a:off x="5520995" y="87615"/>
            <a:ext cx="1314450" cy="3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4070" tIns="44070" rIns="44070" bIns="44070" anchor="ctr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FFFFE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08113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defTabSz="931887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0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8"/>
            <a:ext cx="5139134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defTabSz="931887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latin typeface="Times New Roman" pitchFamily="18" charset="0"/>
              </a:defRPr>
            </a:lvl1pPr>
          </a:lstStyle>
          <a:p>
            <a:fld id="{AD90D1C9-3424-46AF-81E9-6B37492815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0BA0D-2093-4C00-91EC-7855E9885AF9}" type="slidenum">
              <a:rPr lang="en-US"/>
              <a:pPr/>
              <a:t>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9C575-BA09-40E9-939B-ADA8D8B46760}" type="slidenum">
              <a:rPr lang="en-US"/>
              <a:pPr/>
              <a:t>11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A8B7B-EECE-4D24-9945-FCE50965345C}" type="slidenum">
              <a:rPr lang="en-US"/>
              <a:pPr/>
              <a:t>12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AEC1D-A43D-4B11-8667-2F988446AE00}" type="slidenum">
              <a:rPr lang="en-US"/>
              <a:pPr/>
              <a:t>13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B3C6B-8551-4FB8-8FFE-F59CB838AF61}" type="slidenum">
              <a:rPr lang="en-US"/>
              <a:pPr/>
              <a:t>14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6413" y="1138238"/>
            <a:ext cx="3475037" cy="2608262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847" y="4413024"/>
            <a:ext cx="5142177" cy="4697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122A0-2770-43B2-B34E-8A735506EF34}" type="slidenum">
              <a:rPr lang="en-US"/>
              <a:pPr/>
              <a:t>15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7635"/>
            <a:ext cx="5136092" cy="418399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D5AD5-79E1-4E3D-B3BB-CEF32EEE4EEF}" type="slidenum">
              <a:rPr lang="en-US"/>
              <a:pPr/>
              <a:t>16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9232" cy="418399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E2FE-0EB1-470C-BB4F-4FBFCBA6FDC1}" type="slidenum">
              <a:rPr lang="en-US"/>
              <a:pPr/>
              <a:t>17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3A671-A5F2-4D62-8617-FE370DAA206F}" type="slidenum">
              <a:rPr lang="en-US"/>
              <a:pPr/>
              <a:t>18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9232" cy="4185531"/>
          </a:xfrm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6D4A3-BC37-4C64-A1AB-5722085ABA81}" type="slidenum">
              <a:rPr lang="en-US"/>
              <a:pPr/>
              <a:t>21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1096F-EF4F-48B4-89EB-B31AD4F5BA65}" type="slidenum">
              <a:rPr lang="en-US"/>
              <a:pPr/>
              <a:t>22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2150"/>
            <a:ext cx="4654550" cy="3490913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7635"/>
            <a:ext cx="5607711" cy="4187069"/>
          </a:xfrm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8CF7C-3427-44F9-B853-5D721FFF33A1}" type="slidenum">
              <a:rPr lang="en-US"/>
              <a:pPr/>
              <a:t>2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5EAB2-DF82-46E8-89C7-6BD9C2F6722D}" type="slidenum">
              <a:rPr lang="en-US"/>
              <a:pPr/>
              <a:t>23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6098"/>
            <a:ext cx="5139134" cy="418706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97AEE-62BF-4A17-8BDB-4BCE624F497F}" type="slidenum">
              <a:rPr lang="en-US"/>
              <a:pPr/>
              <a:t>24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553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4E0EF-0032-4CFA-817A-D2D01691FF04}" type="slidenum">
              <a:rPr lang="en-US"/>
              <a:pPr/>
              <a:t>25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0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9C151-C07C-4172-934D-A349F185EDFE}" type="slidenum">
              <a:rPr lang="en-US"/>
              <a:pPr/>
              <a:t>26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553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17DAF-9776-4596-9FCC-714A1E699A05}" type="slidenum">
              <a:rPr lang="en-US"/>
              <a:pPr/>
              <a:t>27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6413" y="1138238"/>
            <a:ext cx="3473450" cy="2606675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847" y="4413024"/>
            <a:ext cx="5142177" cy="4697387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734AD-D111-4571-8626-2D8988183C26}" type="slidenum">
              <a:rPr lang="en-US"/>
              <a:pPr/>
              <a:t>3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1EBF1-5C61-49C5-9B3B-83D89071554E}" type="slidenum">
              <a:rPr lang="en-US"/>
              <a:pPr/>
              <a:t>4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CDB64-4D64-4319-B120-F3B1170DCE9E}" type="slidenum">
              <a:rPr lang="en-US"/>
              <a:pPr/>
              <a:t>5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AA1A5-AC0A-4E36-B36C-4F8ADFEF4DDB}" type="slidenum">
              <a:rPr lang="en-US"/>
              <a:pPr/>
              <a:t>6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399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4F154-C3C3-4E0A-8496-9569ED1D4061}" type="slidenum">
              <a:rPr lang="en-US"/>
              <a:pPr/>
              <a:t>8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852488"/>
            <a:ext cx="4438650" cy="3328987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847" y="4413024"/>
            <a:ext cx="5142177" cy="33339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53974-3A4D-4BC2-A984-44355267AC07}" type="slidenum">
              <a:rPr lang="en-US"/>
              <a:pPr/>
              <a:t>9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185" y="173694"/>
            <a:ext cx="6512918" cy="874611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1962D-15B1-4441-9F75-556015781065}" type="slidenum">
              <a:rPr lang="en-US"/>
              <a:pPr/>
              <a:t>10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6413" y="1138238"/>
            <a:ext cx="3475037" cy="2608262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368" y="4413024"/>
            <a:ext cx="5140656" cy="4700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6" y="1"/>
            <a:ext cx="6911975" cy="790575"/>
          </a:xfrm>
          <a:prstGeom prst="rect">
            <a:avLst/>
          </a:prstGeom>
          <a:noFill/>
        </p:spPr>
      </p:pic>
      <p:pic>
        <p:nvPicPr>
          <p:cNvPr id="236547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7937"/>
            <a:ext cx="2281239" cy="3598863"/>
          </a:xfrm>
          <a:prstGeom prst="rect">
            <a:avLst/>
          </a:prstGeom>
          <a:noFill/>
        </p:spPr>
      </p:pic>
      <p:pic>
        <p:nvPicPr>
          <p:cNvPr id="236548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586164"/>
            <a:ext cx="2271713" cy="2389187"/>
          </a:xfrm>
          <a:prstGeom prst="rect">
            <a:avLst/>
          </a:prstGeom>
          <a:noFill/>
        </p:spPr>
      </p:pic>
      <p:pic>
        <p:nvPicPr>
          <p:cNvPr id="236549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</p:spPr>
      </p:pic>
      <p:pic>
        <p:nvPicPr>
          <p:cNvPr id="236550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4"/>
            <a:ext cx="1136651" cy="2408237"/>
          </a:xfrm>
          <a:prstGeom prst="rect">
            <a:avLst/>
          </a:prstGeom>
          <a:noFill/>
        </p:spPr>
      </p:pic>
      <p:sp>
        <p:nvSpPr>
          <p:cNvPr id="2365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1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6552" name="Picture 8" descr="Slide_title2_0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" y="1"/>
            <a:ext cx="2278063" cy="359251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4AF32791-A011-4C11-83DD-5695DC75E4B5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4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098E860E-41BB-498A-9D1E-54FC1368F645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3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96251" y="6581775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A157EC0A-A9B2-4FF9-A262-0F36FC810A22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1063" y="876300"/>
            <a:ext cx="7739063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96251" y="6581775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479DDA65-B190-457C-A302-5722023A0580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FB33735F-E744-4706-ADE3-D0F16222E5CC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42CD7A5F-EBB5-405C-A848-57558F538DEF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E728B8FA-9DA0-4546-A9D5-9295CA772F08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BCE69814-C0AB-49B9-BC32-F6277E8F3535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9A5D1558-1CA3-4B54-9F82-AF0613DAEBC9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E7AFD7FC-6507-49A5-A310-A6195C7D4FC8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FFFF76BE-41D7-492F-A3E1-B8DC24B4D4AE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F2BD5A11-9860-4AE3-B19F-C190B546DA2D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3824289"/>
            <a:ext cx="2959100" cy="3033712"/>
          </a:xfrm>
          <a:prstGeom prst="rect">
            <a:avLst/>
          </a:prstGeom>
          <a:noFill/>
        </p:spPr>
      </p:pic>
      <p:pic>
        <p:nvPicPr>
          <p:cNvPr id="235523" name="Picture 3" descr="Slide_content_2_0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"/>
            <a:ext cx="9144000" cy="868363"/>
          </a:xfrm>
          <a:prstGeom prst="rect">
            <a:avLst/>
          </a:prstGeom>
          <a:noFill/>
        </p:spPr>
      </p:pic>
      <p:sp>
        <p:nvSpPr>
          <p:cNvPr id="23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1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r>
              <a:rPr lang="en-US"/>
              <a:t> </a:t>
            </a:r>
            <a:fld id="{7C0DFAF2-A4D6-4523-BCB2-518B22D911F0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3660777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r>
              <a:rPr lang="en-US" sz="1000" b="1">
                <a:solidFill>
                  <a:srgbClr val="542200"/>
                </a:solidFill>
              </a:rPr>
              <a:t>T</a:t>
            </a:r>
            <a:r>
              <a:rPr lang="en-US" sz="800" b="1">
                <a:solidFill>
                  <a:srgbClr val="542200"/>
                </a:solidFill>
              </a:rPr>
              <a:t>EAM</a:t>
            </a:r>
            <a:r>
              <a:rPr lang="en-US" sz="1000" b="1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235528" name="Picture 8" descr="Slide_content2_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49314"/>
            <a:ext cx="684213" cy="2976562"/>
          </a:xfrm>
          <a:prstGeom prst="rect">
            <a:avLst/>
          </a:prstGeom>
          <a:noFill/>
        </p:spPr>
      </p:pic>
      <p:pic>
        <p:nvPicPr>
          <p:cNvPr id="235529" name="Picture 9" descr="Slide_content2_06"/>
          <p:cNvPicPr>
            <a:picLocks noChangeAspect="1" noChangeArrowheads="1"/>
          </p:cNvPicPr>
          <p:nvPr/>
        </p:nvPicPr>
        <p:blipFill>
          <a:blip r:embed="rId18" cstate="print"/>
          <a:srcRect t="-5882" r="1672"/>
          <a:stretch>
            <a:fillRect/>
          </a:stretch>
        </p:blipFill>
        <p:spPr bwMode="auto">
          <a:xfrm>
            <a:off x="2962277" y="6400800"/>
            <a:ext cx="6157913" cy="457200"/>
          </a:xfrm>
          <a:prstGeom prst="rect">
            <a:avLst/>
          </a:prstGeom>
          <a:noFill/>
        </p:spPr>
      </p:pic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accent1"/>
                </a:solidFill>
              </a:rPr>
              <a:t>Mod 1 05.2   Page </a:t>
            </a:r>
            <a:fld id="{2B01D9A0-1732-474D-9E6F-6C7FB47C592E}" type="slidenum">
              <a:rPr lang="en-US" sz="900" b="1">
                <a:solidFill>
                  <a:schemeClr val="accent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900" b="1">
              <a:solidFill>
                <a:schemeClr val="accent1"/>
              </a:solidFill>
            </a:endParaRPr>
          </a:p>
        </p:txBody>
      </p:sp>
      <p:pic>
        <p:nvPicPr>
          <p:cNvPr id="235532" name="Picture 12" descr="Slide_content_2_10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" y="3806826"/>
            <a:ext cx="2976563" cy="3051175"/>
          </a:xfrm>
          <a:prstGeom prst="rect">
            <a:avLst/>
          </a:prstGeom>
          <a:noFill/>
        </p:spPr>
      </p:pic>
      <p:sp>
        <p:nvSpPr>
          <p:cNvPr id="235533" name="Text Box 13"/>
          <p:cNvSpPr txBox="1">
            <a:spLocks noChangeArrowheads="1"/>
          </p:cNvSpPr>
          <p:nvPr userDrawn="1"/>
        </p:nvSpPr>
        <p:spPr bwMode="auto">
          <a:xfrm>
            <a:off x="7494589" y="169864"/>
            <a:ext cx="1530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35534" name="Text Box 14"/>
          <p:cNvSpPr txBox="1">
            <a:spLocks noChangeArrowheads="1"/>
          </p:cNvSpPr>
          <p:nvPr userDrawn="1"/>
        </p:nvSpPr>
        <p:spPr bwMode="auto">
          <a:xfrm>
            <a:off x="220663" y="6550025"/>
            <a:ext cx="15811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accent1"/>
                </a:solidFill>
              </a:rPr>
              <a:t>Mod 1 06.2   Page </a:t>
            </a:r>
            <a:fld id="{2E5D3A25-747B-4BC2-8CB3-2AE565F9E567}" type="slidenum">
              <a:rPr lang="en-US" sz="900" b="1">
                <a:solidFill>
                  <a:schemeClr val="accent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900" b="1">
              <a:solidFill>
                <a:schemeClr val="accent1"/>
              </a:solidFill>
            </a:endParaRPr>
          </a:p>
        </p:txBody>
      </p:sp>
      <p:sp>
        <p:nvSpPr>
          <p:cNvPr id="235536" name="Text Box 16"/>
          <p:cNvSpPr txBox="1">
            <a:spLocks noChangeArrowheads="1"/>
          </p:cNvSpPr>
          <p:nvPr userDrawn="1"/>
        </p:nvSpPr>
        <p:spPr bwMode="auto">
          <a:xfrm>
            <a:off x="2976565" y="347664"/>
            <a:ext cx="3698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ue%20SheridanLg001.m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teamstepps-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1" y="2678114"/>
            <a:ext cx="4178300" cy="1055687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05250" y="3962400"/>
            <a:ext cx="4019551" cy="762000"/>
          </a:xfrm>
        </p:spPr>
        <p:txBody>
          <a:bodyPr/>
          <a:lstStyle/>
          <a:p>
            <a:r>
              <a:rPr lang="en-US" sz="2100" dirty="0">
                <a:solidFill>
                  <a:srgbClr val="E1393E"/>
                </a:solidFill>
              </a:rPr>
              <a:t>Strategies and Tools </a:t>
            </a:r>
            <a:br>
              <a:rPr lang="en-US" sz="2100" dirty="0">
                <a:solidFill>
                  <a:srgbClr val="E1393E"/>
                </a:solidFill>
              </a:rPr>
            </a:br>
            <a:r>
              <a:rPr lang="en-US" sz="2100" dirty="0">
                <a:solidFill>
                  <a:srgbClr val="E1393E"/>
                </a:solidFill>
              </a:rPr>
              <a:t>to Enhance Performance </a:t>
            </a:r>
            <a:br>
              <a:rPr lang="en-US" sz="2100" dirty="0">
                <a:solidFill>
                  <a:srgbClr val="E1393E"/>
                </a:solidFill>
              </a:rPr>
            </a:br>
            <a:r>
              <a:rPr lang="en-US" sz="2100" dirty="0">
                <a:solidFill>
                  <a:srgbClr val="E1393E"/>
                </a:solidFill>
              </a:rPr>
              <a:t>and Patient Safety</a:t>
            </a:r>
          </a:p>
        </p:txBody>
      </p:sp>
      <p:pic>
        <p:nvPicPr>
          <p:cNvPr id="11272" name="Picture 8" descr="framework_comple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6789" y="1293814"/>
            <a:ext cx="2054225" cy="164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83EA2178-A18D-4761-A7C7-1030B4702C45}" type="slidenum">
              <a:rPr lang="en-US"/>
              <a:pPr/>
              <a:t>10</a:t>
            </a:fld>
            <a:r>
              <a:rPr lang="en-US"/>
              <a:t>  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028702" y="901701"/>
            <a:ext cx="6672263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endParaRPr lang="en-US" sz="3600" b="1" u="sng">
              <a:solidFill>
                <a:srgbClr val="663300"/>
              </a:solidFill>
            </a:endParaRPr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Components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Resident Safety</a:t>
            </a:r>
            <a:endParaRPr lang="en-US" strike="sngStrike" dirty="0"/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954214"/>
            <a:ext cx="49022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74D57396-A781-4385-A6D1-45E61187A682}" type="slidenum">
              <a:rPr lang="en-US"/>
              <a:pPr/>
              <a:t>11</a:t>
            </a:fld>
            <a:r>
              <a:rPr lang="en-US"/>
              <a:t>  </a:t>
            </a:r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Agenda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1" y="2108200"/>
            <a:ext cx="6743700" cy="3543300"/>
          </a:xfrm>
        </p:spPr>
        <p:txBody>
          <a:bodyPr/>
          <a:lstStyle/>
          <a:p>
            <a:r>
              <a:rPr lang="en-US"/>
              <a:t>Module 1</a:t>
            </a:r>
            <a:r>
              <a:rPr lang="en-US">
                <a:cs typeface="Arial" charset="0"/>
              </a:rPr>
              <a:t>—</a:t>
            </a:r>
            <a:r>
              <a:rPr lang="en-US"/>
              <a:t>Introduction</a:t>
            </a:r>
          </a:p>
          <a:p>
            <a:r>
              <a:rPr lang="en-US"/>
              <a:t>Module 2</a:t>
            </a:r>
            <a:r>
              <a:rPr lang="en-US">
                <a:cs typeface="Arial" charset="0"/>
              </a:rPr>
              <a:t>—</a:t>
            </a:r>
            <a:r>
              <a:rPr lang="en-US"/>
              <a:t>Team Structure</a:t>
            </a:r>
          </a:p>
          <a:p>
            <a:r>
              <a:rPr lang="en-US"/>
              <a:t>Module 3</a:t>
            </a:r>
            <a:r>
              <a:rPr lang="en-US">
                <a:cs typeface="Arial" charset="0"/>
              </a:rPr>
              <a:t>—</a:t>
            </a:r>
            <a:r>
              <a:rPr lang="en-US"/>
              <a:t>Leadership</a:t>
            </a:r>
          </a:p>
          <a:p>
            <a:r>
              <a:rPr lang="en-US"/>
              <a:t>Module 4</a:t>
            </a:r>
            <a:r>
              <a:rPr lang="en-US">
                <a:cs typeface="Arial" charset="0"/>
              </a:rPr>
              <a:t>—</a:t>
            </a:r>
            <a:r>
              <a:rPr lang="en-US"/>
              <a:t>Situation Monitoring</a:t>
            </a:r>
          </a:p>
          <a:p>
            <a:r>
              <a:rPr lang="en-US"/>
              <a:t>Module 5</a:t>
            </a:r>
            <a:r>
              <a:rPr lang="en-US">
                <a:cs typeface="Arial" charset="0"/>
              </a:rPr>
              <a:t>—</a:t>
            </a:r>
            <a:r>
              <a:rPr lang="en-US"/>
              <a:t>Mutual Support</a:t>
            </a:r>
          </a:p>
          <a:p>
            <a:r>
              <a:rPr lang="en-US"/>
              <a:t>Module 6</a:t>
            </a:r>
            <a:r>
              <a:rPr lang="en-US">
                <a:cs typeface="Arial" charset="0"/>
              </a:rPr>
              <a:t>—</a:t>
            </a:r>
            <a:r>
              <a:rPr lang="en-US"/>
              <a:t>Communication</a:t>
            </a:r>
          </a:p>
          <a:p>
            <a:r>
              <a:rPr lang="en-US"/>
              <a:t>Module 7</a:t>
            </a:r>
            <a:r>
              <a:rPr lang="en-US">
                <a:cs typeface="Arial" charset="0"/>
              </a:rPr>
              <a:t>—</a:t>
            </a:r>
            <a:r>
              <a:rPr lang="en-US"/>
              <a:t>Summary</a:t>
            </a:r>
            <a:r>
              <a:rPr lang="en-US">
                <a:cs typeface="Arial" charset="0"/>
              </a:rPr>
              <a:t>—</a:t>
            </a:r>
            <a:r>
              <a:rPr lang="en-US"/>
              <a:t>Pulling It All Together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592556F4-594B-434A-B4B3-6AEDC3EDC457}" type="slidenum">
              <a:rPr lang="en-US"/>
              <a:pPr/>
              <a:t>12</a:t>
            </a:fld>
            <a:r>
              <a:rPr lang="en-US"/>
              <a:t>  </a:t>
            </a:r>
          </a:p>
        </p:txBody>
      </p:sp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1612900" y="2209801"/>
            <a:ext cx="39878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solidFill>
                  <a:srgbClr val="000000"/>
                </a:solidFill>
              </a:rPr>
              <a:t>If I had a “</a:t>
            </a:r>
            <a:r>
              <a:rPr lang="en-US" sz="2400" b="1" i="1" dirty="0">
                <a:solidFill>
                  <a:srgbClr val="000000"/>
                </a:solidFill>
              </a:rPr>
              <a:t>Magic Wand</a:t>
            </a:r>
            <a:r>
              <a:rPr lang="en-US" sz="2400" b="1" dirty="0">
                <a:solidFill>
                  <a:srgbClr val="000000"/>
                </a:solidFill>
              </a:rPr>
              <a:t>” </a:t>
            </a:r>
            <a:r>
              <a:rPr lang="en-US" sz="2400" dirty="0">
                <a:solidFill>
                  <a:srgbClr val="000000"/>
                </a:solidFill>
              </a:rPr>
              <a:t>and could make changes within my unit or facility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i="1" dirty="0">
                <a:solidFill>
                  <a:srgbClr val="000000"/>
                </a:solidFill>
              </a:rPr>
              <a:t>in the areas of </a:t>
            </a:r>
            <a:r>
              <a:rPr lang="en-US" sz="2400" b="1" i="1" dirty="0" smtClean="0"/>
              <a:t>resident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quality and </a:t>
            </a:r>
            <a:r>
              <a:rPr lang="en-US" sz="2400" b="1" i="1" dirty="0"/>
              <a:t>safety</a:t>
            </a:r>
            <a:r>
              <a:rPr lang="en-US" sz="2400" dirty="0">
                <a:cs typeface="Arial" charset="0"/>
              </a:rPr>
              <a:t>…</a:t>
            </a:r>
            <a:endParaRPr lang="en-US" sz="2400" b="1" dirty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39814" y="1066801"/>
            <a:ext cx="6316663" cy="900113"/>
          </a:xfrm>
        </p:spPr>
        <p:txBody>
          <a:bodyPr/>
          <a:lstStyle/>
          <a:p>
            <a:pPr algn="l"/>
            <a:r>
              <a:rPr lang="en-US" sz="3200"/>
              <a:t>Introductions and Exercise: </a:t>
            </a:r>
            <a:br>
              <a:rPr lang="en-US" sz="3200"/>
            </a:br>
            <a:r>
              <a:rPr lang="en-US" sz="3200"/>
              <a:t>Magic Wand</a:t>
            </a:r>
          </a:p>
        </p:txBody>
      </p:sp>
      <p:pic>
        <p:nvPicPr>
          <p:cNvPr id="291844" name="Picture 4" descr="fairy_gma_penguin_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92945">
            <a:off x="5600700" y="1905000"/>
            <a:ext cx="2540000" cy="4198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E7EB4054-1590-4111-95C5-340D3E26FFFB}" type="slidenum">
              <a:rPr lang="en-US"/>
              <a:pPr/>
              <a:t>13</a:t>
            </a:fld>
            <a:r>
              <a:rPr lang="en-US"/>
              <a:t>  </a:t>
            </a: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5" y="962025"/>
            <a:ext cx="8131175" cy="712788"/>
          </a:xfrm>
        </p:spPr>
        <p:txBody>
          <a:bodyPr/>
          <a:lstStyle/>
          <a:p>
            <a:r>
              <a:rPr lang="en-US" sz="3200"/>
              <a:t>Why Do Errors Occur</a:t>
            </a:r>
            <a:r>
              <a:rPr lang="en-US" sz="3200">
                <a:cs typeface="Arial" charset="0"/>
              </a:rPr>
              <a:t>—</a:t>
            </a:r>
            <a:r>
              <a:rPr lang="en-US" sz="3200"/>
              <a:t>Some Obstacles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90" y="1858963"/>
            <a:ext cx="3330575" cy="452596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000" dirty="0"/>
              <a:t>Workload fluctuations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000" dirty="0"/>
              <a:t>Interruptions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000" dirty="0"/>
              <a:t>Fatigue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000" dirty="0" smtClean="0"/>
              <a:t>Multitasking</a:t>
            </a:r>
            <a:endParaRPr lang="en-US" sz="2000" dirty="0"/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000" dirty="0"/>
              <a:t>Failure to follow up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000" dirty="0"/>
              <a:t>Poor handoffs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000" dirty="0"/>
              <a:t>Ineffective communication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000" dirty="0"/>
              <a:t>Not following protocol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endParaRPr lang="en-US" sz="2000" dirty="0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5168900" y="1874838"/>
            <a:ext cx="36401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/>
              <a:t>Excessive professional courtesy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/>
              <a:t>Halo effect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/>
              <a:t>Passenger syndrome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/>
              <a:t>Hidden agenda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/>
              <a:t>Complacency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/>
              <a:t>High-risk phase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/>
              <a:t>Strength of an idea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/>
              <a:t>Task (target) fixation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2000"/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autoUpdateAnimBg="0"/>
      <p:bldP spid="2938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53B61A5D-36F5-4F6C-B4B7-09EAEE7D6D8E}" type="slidenum">
              <a:rPr lang="en-US"/>
              <a:pPr/>
              <a:t>14</a:t>
            </a:fld>
            <a:r>
              <a:rPr lang="en-US"/>
              <a:t>  </a:t>
            </a:r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Institute of Medicine Report </a:t>
            </a:r>
          </a:p>
        </p:txBody>
      </p:sp>
      <p:sp>
        <p:nvSpPr>
          <p:cNvPr id="295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4800600" cy="35433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2000" b="1" dirty="0"/>
              <a:t>Impact of Error:</a:t>
            </a:r>
          </a:p>
          <a:p>
            <a:pPr lvl="1"/>
            <a:r>
              <a:rPr lang="en-US" sz="2000" dirty="0"/>
              <a:t>44,000–98,000 annual deaths occur as a result of errors</a:t>
            </a:r>
          </a:p>
          <a:p>
            <a:pPr lvl="1"/>
            <a:r>
              <a:rPr lang="en-US" sz="2000" dirty="0"/>
              <a:t>Medical errors are the leading cause, followed by surgical mistakes and complications</a:t>
            </a:r>
          </a:p>
          <a:p>
            <a:pPr lvl="1"/>
            <a:r>
              <a:rPr lang="en-US" sz="2000" dirty="0"/>
              <a:t>More Americans die from medical errors than from breast cancer, AIDS, or car accidents </a:t>
            </a:r>
          </a:p>
          <a:p>
            <a:pPr lvl="1"/>
            <a:r>
              <a:rPr lang="en-US" sz="2000" dirty="0"/>
              <a:t>7% of hospital patients experience a serious medication error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3276600" y="5638800"/>
            <a:ext cx="4648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40000"/>
              </a:spcBef>
            </a:pPr>
            <a:r>
              <a:rPr lang="en-US" sz="2000" b="1" i="1">
                <a:solidFill>
                  <a:srgbClr val="E1393E"/>
                </a:solidFill>
              </a:rPr>
              <a:t>Cost associated with medical errors is $8–29 billion annually.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6019800" y="2133600"/>
            <a:ext cx="2819400" cy="3124200"/>
          </a:xfrm>
          <a:prstGeom prst="rect">
            <a:avLst/>
          </a:prstGeom>
          <a:solidFill>
            <a:srgbClr val="E7E6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100000"/>
              </a:spcBef>
            </a:pPr>
            <a:r>
              <a:rPr lang="en-US" sz="1600" b="1" u="sng" dirty="0"/>
              <a:t>Federal Action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</a:p>
          <a:p>
            <a:pPr>
              <a:spcBef>
                <a:spcPct val="100000"/>
              </a:spcBef>
            </a:pPr>
            <a:r>
              <a:rPr lang="en-US" sz="1600" dirty="0"/>
              <a:t>By 5 years; </a:t>
            </a:r>
          </a:p>
          <a:p>
            <a:pPr>
              <a:spcBef>
                <a:spcPct val="100000"/>
              </a:spcBef>
            </a:pPr>
            <a:r>
              <a:rPr lang="en-US" sz="1600" dirty="0">
                <a:sym typeface="Wingdings" pitchFamily="2" charset="2"/>
              </a:rPr>
              <a:t></a:t>
            </a:r>
            <a:r>
              <a:rPr lang="en-US" sz="1600" dirty="0"/>
              <a:t> medical errors by 50%, </a:t>
            </a:r>
          </a:p>
          <a:p>
            <a:pPr>
              <a:spcBef>
                <a:spcPct val="100000"/>
              </a:spcBef>
            </a:pPr>
            <a:r>
              <a:rPr lang="en-US" sz="1600" dirty="0">
                <a:sym typeface="Wingdings" pitchFamily="2" charset="2"/>
              </a:rPr>
              <a:t></a:t>
            </a:r>
            <a:r>
              <a:rPr lang="en-US" sz="1600" dirty="0"/>
              <a:t> </a:t>
            </a:r>
            <a:r>
              <a:rPr lang="en-US" sz="1600" dirty="0" smtClean="0"/>
              <a:t>nosocomial </a:t>
            </a:r>
            <a:r>
              <a:rPr lang="en-US" sz="1600" dirty="0"/>
              <a:t>by 90%; and </a:t>
            </a:r>
          </a:p>
          <a:p>
            <a:pPr>
              <a:spcBef>
                <a:spcPct val="100000"/>
              </a:spcBef>
            </a:pPr>
            <a:r>
              <a:rPr lang="en-US" sz="1600" dirty="0"/>
              <a:t>eliminate “never-events” (such as wrong-site surgery)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F8B4DD76-E61C-4D3A-876C-AF9F17CFC369}" type="slidenum">
              <a:rPr lang="en-US"/>
              <a:pPr/>
              <a:t>15</a:t>
            </a:fld>
            <a:r>
              <a:rPr lang="en-US"/>
              <a:t>  </a:t>
            </a:r>
          </a:p>
        </p:txBody>
      </p:sp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76200"/>
            <a:ext cx="6096000" cy="1371600"/>
          </a:xfrm>
        </p:spPr>
        <p:txBody>
          <a:bodyPr/>
          <a:lstStyle/>
          <a:p>
            <a:r>
              <a:rPr lang="en-US" sz="2400" b="0"/>
              <a:t>Medical Errors Still Claiming </a:t>
            </a:r>
            <a:br>
              <a:rPr lang="en-US" sz="2400" b="0"/>
            </a:br>
            <a:r>
              <a:rPr lang="en-US" sz="2400" b="0"/>
              <a:t>Many Lives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1400"/>
              <a:t>By Elizabeth Weise, USA TODAY</a:t>
            </a:r>
          </a:p>
        </p:txBody>
      </p:sp>
      <p:pic>
        <p:nvPicPr>
          <p:cNvPr id="298014" name="Picture 30" descr="dodArticle_usaToday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8696"/>
          <a:stretch>
            <a:fillRect/>
          </a:stretch>
        </p:blipFill>
        <p:spPr>
          <a:xfrm>
            <a:off x="366714" y="152400"/>
            <a:ext cx="2757487" cy="1447800"/>
          </a:xfrm>
          <a:noFill/>
          <a:ln/>
        </p:spPr>
      </p:pic>
      <p:sp>
        <p:nvSpPr>
          <p:cNvPr id="298015" name="Rectangle 31"/>
          <p:cNvSpPr>
            <a:spLocks noGrp="1" noChangeArrowheads="1"/>
          </p:cNvSpPr>
          <p:nvPr>
            <p:ph type="body" sz="half" idx="1"/>
          </p:nvPr>
        </p:nvSpPr>
        <p:spPr>
          <a:xfrm>
            <a:off x="366713" y="1524000"/>
            <a:ext cx="6324600" cy="5181600"/>
          </a:xfrm>
          <a:solidFill>
            <a:srgbClr val="FFFFFF"/>
          </a:solidFill>
          <a:ln>
            <a:solidFill>
              <a:srgbClr val="4140DA"/>
            </a:solidFill>
          </a:ln>
        </p:spPr>
        <p:txBody>
          <a:bodyPr lIns="137160" tIns="137160" rIns="137160" bIns="137160"/>
          <a:lstStyle/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As many as 98,000 Americans still die each year because of medical errors despite an unprecedented focus on patient safety over the last five years, according to a study released today. Significant improvements have been made in some hospitals since the Institute of Medicine released a landmark report in 2000 that revealed many thousands of Americans die each year because of medical mistakes.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But nationwide, the pace of change is painstakingly slow, and the death rate has not changed much, according to the study in </a:t>
            </a:r>
            <a:r>
              <a:rPr lang="en-US" sz="900" i="1" dirty="0"/>
              <a:t>The Journal of the American Medical Association</a:t>
            </a:r>
            <a:r>
              <a:rPr lang="en-US" sz="900" dirty="0"/>
              <a:t>. 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The researchers blame the complexity of health care systems, a lack of leadership, the reluctance of doctors to admit errors and an insurance reimbursement system that rewards errors — hospitals can bill for additional services needed when patients are injured by mistakes — but often will not pay for practices that reduce those errors.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"The medical community now knows what it needs to do to deal with the problem. It just has to overcome the barriers to doing it," says study co-author Lucian </a:t>
            </a:r>
            <a:r>
              <a:rPr lang="en-US" sz="900" dirty="0" err="1"/>
              <a:t>Leape</a:t>
            </a:r>
            <a:r>
              <a:rPr lang="en-US" sz="900" dirty="0"/>
              <a:t> of Harvard's School of Public Health.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The institute, a public policy organization, pushed key health care organizations to focus on patient safety, the new report says. As a result, reductions as much as 93% have been made in certain kinds of error-related illnesses and deaths.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Computerized prescriptions, adding a pharmacist to medical teams and team training in the delivery of babies are among the improvements medical centers are making, the study finds.</a:t>
            </a:r>
            <a:endParaRPr lang="en-US" sz="900" b="1" dirty="0"/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But "we have to turn the heat up on the hospitals," </a:t>
            </a:r>
            <a:r>
              <a:rPr lang="en-US" sz="900" dirty="0" err="1"/>
              <a:t>Leape</a:t>
            </a:r>
            <a:r>
              <a:rPr lang="en-US" sz="900" dirty="0"/>
              <a:t> says.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For example, 5% to 8% of intensive-care patients on ventilators develop pneumonia, the study says. But by strictly following a simple protocol of bed elevation, drugs and periodic breathing breaks, those outbreaks can be reduced to almost zero. "A little hospital in </a:t>
            </a:r>
            <a:r>
              <a:rPr lang="en-US" sz="900" dirty="0" err="1"/>
              <a:t>DeSoto</a:t>
            </a:r>
            <a:r>
              <a:rPr lang="en-US" sz="900" dirty="0"/>
              <a:t>, Miss., called Baptist Memorial did it, so it doesn't take a big academic medical center," </a:t>
            </a:r>
            <a:r>
              <a:rPr lang="en-US" sz="900" dirty="0" err="1"/>
              <a:t>Leape</a:t>
            </a:r>
            <a:r>
              <a:rPr lang="en-US" sz="900" dirty="0"/>
              <a:t> says.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Hospitals that eliminate infections should receive bonuses, </a:t>
            </a:r>
            <a:r>
              <a:rPr lang="en-US" sz="900" dirty="0" err="1"/>
              <a:t>Leape</a:t>
            </a:r>
            <a:r>
              <a:rPr lang="en-US" sz="900" dirty="0"/>
              <a:t> says. "If insurance companies paid 20% more for patients in (intensive-care units) where there were no infections, they'd cut costs substantially.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900" dirty="0"/>
              <a:t>"We really need to rethink how we pay for health care. What we do now is pay for services, but what we should do is pay for care and outcomes." </a:t>
            </a:r>
          </a:p>
        </p:txBody>
      </p:sp>
      <p:sp>
        <p:nvSpPr>
          <p:cNvPr id="298017" name="Rectangle 33"/>
          <p:cNvSpPr>
            <a:spLocks noChangeArrowheads="1"/>
          </p:cNvSpPr>
          <p:nvPr/>
        </p:nvSpPr>
        <p:spPr bwMode="auto">
          <a:xfrm>
            <a:off x="457200" y="1381126"/>
            <a:ext cx="476251" cy="123825"/>
          </a:xfrm>
          <a:prstGeom prst="rect">
            <a:avLst/>
          </a:prstGeom>
          <a:solidFill>
            <a:srgbClr val="4140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018" name="Rectangle 34"/>
          <p:cNvSpPr>
            <a:spLocks noChangeArrowheads="1"/>
          </p:cNvSpPr>
          <p:nvPr/>
        </p:nvSpPr>
        <p:spPr bwMode="auto">
          <a:xfrm>
            <a:off x="466726" y="1395413"/>
            <a:ext cx="509588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>
                <a:solidFill>
                  <a:srgbClr val="FFFFFF"/>
                </a:solidFill>
                <a:latin typeface="Arial Black" pitchFamily="34" charset="0"/>
              </a:rPr>
              <a:t>05/18/2005 </a:t>
            </a:r>
          </a:p>
        </p:txBody>
      </p:sp>
      <p:sp>
        <p:nvSpPr>
          <p:cNvPr id="298020" name="Text Box 36"/>
          <p:cNvSpPr txBox="1">
            <a:spLocks noChangeArrowheads="1"/>
          </p:cNvSpPr>
          <p:nvPr/>
        </p:nvSpPr>
        <p:spPr bwMode="auto">
          <a:xfrm>
            <a:off x="485777" y="5794376"/>
            <a:ext cx="60674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i="1">
                <a:solidFill>
                  <a:srgbClr val="E1393E"/>
                </a:solidFill>
              </a:rPr>
              <a:t>…little progress towards the goal</a:t>
            </a:r>
          </a:p>
          <a:p>
            <a:pPr lvl="4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/>
              <a:t>Leape and Berwick,</a:t>
            </a:r>
            <a:br>
              <a:rPr lang="en-US"/>
            </a:br>
            <a:r>
              <a:rPr lang="en-US" sz="1400"/>
              <a:t>JAMA May 2005</a:t>
            </a:r>
          </a:p>
        </p:txBody>
      </p:sp>
      <p:sp>
        <p:nvSpPr>
          <p:cNvPr id="298022" name="Rectangle 38"/>
          <p:cNvSpPr>
            <a:spLocks noChangeArrowheads="1"/>
          </p:cNvSpPr>
          <p:nvPr/>
        </p:nvSpPr>
        <p:spPr bwMode="auto">
          <a:xfrm>
            <a:off x="6705600" y="1524000"/>
            <a:ext cx="2133600" cy="609600"/>
          </a:xfrm>
          <a:prstGeom prst="rect">
            <a:avLst/>
          </a:prstGeom>
          <a:solidFill>
            <a:srgbClr val="4140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024" name="Rectangle 40"/>
          <p:cNvSpPr>
            <a:spLocks noChangeArrowheads="1"/>
          </p:cNvSpPr>
          <p:nvPr/>
        </p:nvSpPr>
        <p:spPr bwMode="auto">
          <a:xfrm>
            <a:off x="6705600" y="2133600"/>
            <a:ext cx="1828800" cy="354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5000"/>
              </a:lnSpc>
              <a:spcBef>
                <a:spcPct val="7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000"/>
              <a:t>Hospitals have taken steps to reduce medical errors and injuries. </a:t>
            </a:r>
          </a:p>
          <a:p>
            <a:pPr>
              <a:lnSpc>
                <a:spcPct val="95000"/>
              </a:lnSpc>
              <a:spcBef>
                <a:spcPct val="7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000"/>
              <a:t>Examples:</a:t>
            </a:r>
          </a:p>
          <a:p>
            <a:pPr marL="165100" lvl="1" indent="-163513">
              <a:lnSpc>
                <a:spcPct val="95000"/>
              </a:lnSpc>
              <a:spcBef>
                <a:spcPct val="7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1000"/>
              <a:t>Computerized prescriptions: 81% decrease in errors.</a:t>
            </a:r>
          </a:p>
          <a:p>
            <a:pPr marL="165100" lvl="1" indent="-163513">
              <a:lnSpc>
                <a:spcPct val="95000"/>
              </a:lnSpc>
              <a:spcBef>
                <a:spcPct val="7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1000"/>
              <a:t>Including pharmacist in medical team: 78% decrease in preventable drug reactions.</a:t>
            </a:r>
          </a:p>
          <a:p>
            <a:pPr marL="165100" lvl="1" indent="-163513">
              <a:lnSpc>
                <a:spcPct val="95000"/>
              </a:lnSpc>
              <a:spcBef>
                <a:spcPct val="7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1000"/>
              <a:t>Team training in delivery of babies: 50% decrease in harmful outcomes — such as brain damage — in premature deliveries.</a:t>
            </a:r>
          </a:p>
          <a:p>
            <a:pPr>
              <a:lnSpc>
                <a:spcPct val="95000"/>
              </a:lnSpc>
              <a:spcBef>
                <a:spcPct val="7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900" i="1"/>
              <a:t>Source: Journal of the American Medical Association</a:t>
            </a:r>
          </a:p>
        </p:txBody>
      </p:sp>
      <p:sp>
        <p:nvSpPr>
          <p:cNvPr id="298025" name="Rectangle 41"/>
          <p:cNvSpPr>
            <a:spLocks noChangeArrowheads="1"/>
          </p:cNvSpPr>
          <p:nvPr/>
        </p:nvSpPr>
        <p:spPr bwMode="auto">
          <a:xfrm>
            <a:off x="8534400" y="1524000"/>
            <a:ext cx="304800" cy="5181600"/>
          </a:xfrm>
          <a:prstGeom prst="rect">
            <a:avLst/>
          </a:prstGeom>
          <a:solidFill>
            <a:srgbClr val="4140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026" name="Rectangle 42"/>
          <p:cNvSpPr>
            <a:spLocks noChangeArrowheads="1"/>
          </p:cNvSpPr>
          <p:nvPr/>
        </p:nvSpPr>
        <p:spPr bwMode="auto">
          <a:xfrm>
            <a:off x="6705600" y="15240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Improvements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5F211EBF-B289-4044-ABA9-070B063F9DA1}" type="slidenum">
              <a:rPr lang="en-US"/>
              <a:pPr/>
              <a:t>16</a:t>
            </a:fld>
            <a:r>
              <a:rPr lang="en-US"/>
              <a:t>  </a:t>
            </a:r>
          </a:p>
        </p:txBody>
      </p:sp>
      <p:graphicFrame>
        <p:nvGraphicFramePr>
          <p:cNvPr id="3358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867222"/>
              </p:ext>
            </p:extLst>
          </p:nvPr>
        </p:nvGraphicFramePr>
        <p:xfrm>
          <a:off x="1730375" y="1183256"/>
          <a:ext cx="6432551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3" name="Photo Editor Photo" r:id="rId4" imgW="4753639" imgH="3514286" progId="">
                  <p:embed/>
                </p:oleObj>
              </mc:Choice>
              <mc:Fallback>
                <p:oleObj name="Photo Editor Photo" r:id="rId4" imgW="4753639" imgH="3514286" progId="">
                  <p:embed/>
                  <p:pic>
                    <p:nvPicPr>
                      <p:cNvPr id="0" name="Picture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1183256"/>
                        <a:ext cx="6432551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7" name="AutoShape 5"/>
          <p:cNvSpPr>
            <a:spLocks noChangeArrowheads="1"/>
          </p:cNvSpPr>
          <p:nvPr/>
        </p:nvSpPr>
        <p:spPr bwMode="auto">
          <a:xfrm>
            <a:off x="6091239" y="2345426"/>
            <a:ext cx="419100" cy="412750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8" name="AutoShape 6"/>
          <p:cNvSpPr>
            <a:spLocks noChangeArrowheads="1"/>
          </p:cNvSpPr>
          <p:nvPr/>
        </p:nvSpPr>
        <p:spPr bwMode="auto">
          <a:xfrm>
            <a:off x="5403851" y="2635938"/>
            <a:ext cx="420688" cy="412750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9" name="WordArt 7"/>
          <p:cNvSpPr>
            <a:spLocks noChangeArrowheads="1" noChangeShapeType="1" noTextEdit="1"/>
          </p:cNvSpPr>
          <p:nvPr/>
        </p:nvSpPr>
        <p:spPr bwMode="auto">
          <a:xfrm rot="21305602">
            <a:off x="5295901" y="3758750"/>
            <a:ext cx="2867025" cy="1236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389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E1393E"/>
                  </a:solidFill>
                  <a:round/>
                  <a:headEnd/>
                  <a:tailEnd/>
                </a:ln>
                <a:solidFill>
                  <a:srgbClr val="E1393E"/>
                </a:solidFill>
                <a:latin typeface="Arial Black"/>
              </a:rPr>
              <a:t>Targets for Teamwork</a:t>
            </a:r>
          </a:p>
        </p:txBody>
      </p:sp>
      <p:sp>
        <p:nvSpPr>
          <p:cNvPr id="335880" name="AutoShape 8"/>
          <p:cNvSpPr>
            <a:spLocks noChangeArrowheads="1"/>
          </p:cNvSpPr>
          <p:nvPr/>
        </p:nvSpPr>
        <p:spPr bwMode="auto">
          <a:xfrm>
            <a:off x="6510339" y="2113994"/>
            <a:ext cx="419100" cy="411163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81" name="AutoShape 9"/>
          <p:cNvSpPr>
            <a:spLocks noChangeArrowheads="1"/>
          </p:cNvSpPr>
          <p:nvPr/>
        </p:nvSpPr>
        <p:spPr bwMode="auto">
          <a:xfrm>
            <a:off x="4667251" y="2933251"/>
            <a:ext cx="279400" cy="276225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82" name="AutoShape 10"/>
          <p:cNvSpPr>
            <a:spLocks noChangeArrowheads="1"/>
          </p:cNvSpPr>
          <p:nvPr/>
        </p:nvSpPr>
        <p:spPr bwMode="auto">
          <a:xfrm>
            <a:off x="4527549" y="3209475"/>
            <a:ext cx="279400" cy="274638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83" name="AutoShape 11"/>
          <p:cNvSpPr>
            <a:spLocks noChangeArrowheads="1"/>
          </p:cNvSpPr>
          <p:nvPr/>
        </p:nvSpPr>
        <p:spPr bwMode="auto">
          <a:xfrm>
            <a:off x="5016500" y="4652514"/>
            <a:ext cx="279400" cy="274637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84" name="AutoShape 12"/>
          <p:cNvSpPr>
            <a:spLocks noChangeArrowheads="1"/>
          </p:cNvSpPr>
          <p:nvPr/>
        </p:nvSpPr>
        <p:spPr bwMode="auto">
          <a:xfrm>
            <a:off x="4527549" y="3758750"/>
            <a:ext cx="279400" cy="274638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85" name="AutoShape 13"/>
          <p:cNvSpPr>
            <a:spLocks noChangeArrowheads="1"/>
          </p:cNvSpPr>
          <p:nvPr/>
        </p:nvSpPr>
        <p:spPr bwMode="auto">
          <a:xfrm>
            <a:off x="4387851" y="4308026"/>
            <a:ext cx="279400" cy="276225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86" name="AutoShape 14"/>
          <p:cNvSpPr>
            <a:spLocks noChangeArrowheads="1"/>
          </p:cNvSpPr>
          <p:nvPr/>
        </p:nvSpPr>
        <p:spPr bwMode="auto">
          <a:xfrm>
            <a:off x="4318000" y="4584250"/>
            <a:ext cx="279400" cy="274638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87" name="AutoShape 15"/>
          <p:cNvSpPr>
            <a:spLocks noChangeArrowheads="1"/>
          </p:cNvSpPr>
          <p:nvPr/>
        </p:nvSpPr>
        <p:spPr bwMode="auto">
          <a:xfrm>
            <a:off x="4248151" y="4858889"/>
            <a:ext cx="279400" cy="274637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88" name="AutoShape 16"/>
          <p:cNvSpPr>
            <a:spLocks noChangeArrowheads="1"/>
          </p:cNvSpPr>
          <p:nvPr/>
        </p:nvSpPr>
        <p:spPr bwMode="auto">
          <a:xfrm>
            <a:off x="4178300" y="5133525"/>
            <a:ext cx="279400" cy="274638"/>
          </a:xfrm>
          <a:prstGeom prst="star5">
            <a:avLst/>
          </a:prstGeom>
          <a:solidFill>
            <a:srgbClr val="E1393E"/>
          </a:solidFill>
          <a:ln w="9525">
            <a:solidFill>
              <a:srgbClr val="E1393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31307" y="6209731"/>
            <a:ext cx="4026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rgbClr val="FF0000"/>
                </a:solidFill>
              </a:rPr>
              <a:t>Sentinel event information provided by Joint Commission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62B46308-58A9-4C09-AF88-FADA70008ABC}" type="slidenum">
              <a:rPr lang="en-US"/>
              <a:pPr/>
              <a:t>17</a:t>
            </a:fld>
            <a:r>
              <a:rPr lang="en-US"/>
              <a:t>  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 Comprises Team Performance?</a:t>
            </a:r>
          </a:p>
        </p:txBody>
      </p:sp>
      <p:pic>
        <p:nvPicPr>
          <p:cNvPr id="302083" name="Picture 3" descr="framework_compl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113" y="1827214"/>
            <a:ext cx="3765551" cy="3017837"/>
          </a:xfrm>
          <a:prstGeom prst="rect">
            <a:avLst/>
          </a:prstGeom>
          <a:noFill/>
        </p:spPr>
      </p:pic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928688" y="2516188"/>
            <a:ext cx="2119312" cy="989012"/>
          </a:xfrm>
          <a:prstGeom prst="rect">
            <a:avLst/>
          </a:prstGeom>
          <a:solidFill>
            <a:srgbClr val="E7E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1022349" y="2562225"/>
            <a:ext cx="19383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Knowledge</a:t>
            </a:r>
            <a:r>
              <a:rPr lang="en-US"/>
              <a:t/>
            </a:r>
            <a:br>
              <a:rPr lang="en-US"/>
            </a:br>
            <a:r>
              <a:rPr lang="en-US"/>
              <a:t>Cognitions</a:t>
            </a:r>
            <a:br>
              <a:rPr lang="en-US"/>
            </a:br>
            <a:r>
              <a:rPr lang="en-US"/>
              <a:t>“Think”</a:t>
            </a:r>
          </a:p>
        </p:txBody>
      </p:sp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2374902" y="3503613"/>
            <a:ext cx="688975" cy="723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>
            <a:off x="6294437" y="3584576"/>
            <a:ext cx="588963" cy="6080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 flipV="1">
            <a:off x="4702175" y="4598989"/>
            <a:ext cx="0" cy="669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2093" name="Text Box 13"/>
          <p:cNvSpPr txBox="1">
            <a:spLocks noChangeArrowheads="1"/>
          </p:cNvSpPr>
          <p:nvPr/>
        </p:nvSpPr>
        <p:spPr bwMode="auto">
          <a:xfrm>
            <a:off x="5956301" y="5256214"/>
            <a:ext cx="3078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E1393E"/>
                </a:solidFill>
              </a:rPr>
              <a:t>…team performance is a science…consequences of errors are great…</a:t>
            </a:r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6248401" y="2605089"/>
            <a:ext cx="2119313" cy="989012"/>
          </a:xfrm>
          <a:prstGeom prst="rect">
            <a:avLst/>
          </a:prstGeom>
          <a:solidFill>
            <a:srgbClr val="E7E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6321425" y="2651125"/>
            <a:ext cx="19383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Attitudes</a:t>
            </a:r>
            <a:br>
              <a:rPr lang="en-US" i="1"/>
            </a:br>
            <a:r>
              <a:rPr lang="en-US"/>
              <a:t>Affect</a:t>
            </a:r>
            <a:br>
              <a:rPr lang="en-US"/>
            </a:br>
            <a:r>
              <a:rPr lang="en-US"/>
              <a:t>“Feel”</a:t>
            </a:r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3649663" y="5181601"/>
            <a:ext cx="2119312" cy="989013"/>
          </a:xfrm>
          <a:prstGeom prst="rect">
            <a:avLst/>
          </a:prstGeom>
          <a:solidFill>
            <a:srgbClr val="E7E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3722689" y="5227639"/>
            <a:ext cx="19383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Skills</a:t>
            </a:r>
            <a:r>
              <a:rPr lang="en-US"/>
              <a:t/>
            </a:r>
            <a:br>
              <a:rPr lang="en-US"/>
            </a:br>
            <a:r>
              <a:rPr lang="en-US"/>
              <a:t>Behaviors</a:t>
            </a:r>
            <a:br>
              <a:rPr lang="en-US"/>
            </a:br>
            <a:r>
              <a:rPr lang="en-US"/>
              <a:t>“Do”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0784079B-E36B-4229-AADF-35D051684BD5}" type="slidenum">
              <a:rPr lang="en-US"/>
              <a:pPr/>
              <a:t>18</a:t>
            </a:fld>
            <a:r>
              <a:rPr lang="en-US"/>
              <a:t>  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of Team Competencies</a:t>
            </a: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8800"/>
            <a:ext cx="3810000" cy="35433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/>
              <a:t>Knowledge</a:t>
            </a:r>
          </a:p>
          <a:p>
            <a:pPr lvl="1">
              <a:spcBef>
                <a:spcPct val="0"/>
              </a:spcBef>
            </a:pPr>
            <a:r>
              <a:rPr lang="en-US" sz="2000"/>
              <a:t>Shared Mental Model</a:t>
            </a:r>
          </a:p>
          <a:p>
            <a:pPr lvl="1">
              <a:spcBef>
                <a:spcPct val="0"/>
              </a:spcBef>
            </a:pPr>
            <a:endParaRPr lang="en-US" sz="2000"/>
          </a:p>
          <a:p>
            <a:pPr>
              <a:spcBef>
                <a:spcPct val="0"/>
              </a:spcBef>
            </a:pPr>
            <a:r>
              <a:rPr lang="en-US" sz="2000" b="1"/>
              <a:t>Attitudes</a:t>
            </a:r>
          </a:p>
          <a:p>
            <a:pPr lvl="1">
              <a:spcBef>
                <a:spcPct val="0"/>
              </a:spcBef>
            </a:pPr>
            <a:r>
              <a:rPr lang="en-US" sz="2000"/>
              <a:t>Mutual Trust</a:t>
            </a:r>
          </a:p>
          <a:p>
            <a:pPr lvl="1">
              <a:spcBef>
                <a:spcPct val="0"/>
              </a:spcBef>
            </a:pPr>
            <a:r>
              <a:rPr lang="en-US" sz="2000"/>
              <a:t>Team Orientation</a:t>
            </a:r>
          </a:p>
          <a:p>
            <a:pPr lvl="1">
              <a:spcBef>
                <a:spcPct val="0"/>
              </a:spcBef>
            </a:pPr>
            <a:endParaRPr lang="en-US" sz="2000"/>
          </a:p>
          <a:p>
            <a:pPr>
              <a:spcBef>
                <a:spcPct val="0"/>
              </a:spcBef>
            </a:pPr>
            <a:r>
              <a:rPr lang="en-US" sz="2000" b="1"/>
              <a:t>Performance</a:t>
            </a:r>
          </a:p>
          <a:p>
            <a:pPr lvl="1">
              <a:spcBef>
                <a:spcPct val="0"/>
              </a:spcBef>
            </a:pPr>
            <a:r>
              <a:rPr lang="en-US" sz="2000"/>
              <a:t>Adaptability</a:t>
            </a:r>
          </a:p>
          <a:p>
            <a:pPr lvl="1">
              <a:spcBef>
                <a:spcPct val="0"/>
              </a:spcBef>
            </a:pPr>
            <a:r>
              <a:rPr lang="en-US" sz="2000"/>
              <a:t>Accuracy</a:t>
            </a:r>
          </a:p>
          <a:p>
            <a:pPr lvl="1">
              <a:spcBef>
                <a:spcPct val="0"/>
              </a:spcBef>
            </a:pPr>
            <a:r>
              <a:rPr lang="en-US" sz="2000"/>
              <a:t>Productivity</a:t>
            </a:r>
          </a:p>
          <a:p>
            <a:pPr lvl="1">
              <a:spcBef>
                <a:spcPct val="0"/>
              </a:spcBef>
            </a:pPr>
            <a:r>
              <a:rPr lang="en-US" sz="2000"/>
              <a:t>Efficiency</a:t>
            </a:r>
          </a:p>
          <a:p>
            <a:pPr lvl="1">
              <a:spcBef>
                <a:spcPct val="0"/>
              </a:spcBef>
            </a:pPr>
            <a:r>
              <a:rPr lang="en-US" sz="2000"/>
              <a:t>Safety</a:t>
            </a:r>
          </a:p>
        </p:txBody>
      </p:sp>
      <p:pic>
        <p:nvPicPr>
          <p:cNvPr id="304133" name="Picture 5" descr="triangle_framework_2_1_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1040" y="1789114"/>
            <a:ext cx="5595937" cy="4535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EC74739D-D908-40A1-B38F-C5A26D8D47C1}" type="slidenum">
              <a:rPr lang="en-US"/>
              <a:pPr/>
              <a:t>19</a:t>
            </a:fld>
            <a:r>
              <a:rPr lang="en-US"/>
              <a:t>  </a:t>
            </a: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Teamwork Actions</a:t>
            </a:r>
          </a:p>
        </p:txBody>
      </p:sp>
      <p:sp>
        <p:nvSpPr>
          <p:cNvPr id="306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08125" y="1906588"/>
            <a:ext cx="7137400" cy="4333875"/>
          </a:xfrm>
        </p:spPr>
        <p:txBody>
          <a:bodyPr/>
          <a:lstStyle/>
          <a:p>
            <a:r>
              <a:rPr lang="en-US" sz="2200" dirty="0"/>
              <a:t>Recognize opportunities to improve </a:t>
            </a:r>
            <a:r>
              <a:rPr lang="en-US" sz="2200" dirty="0" smtClean="0"/>
              <a:t>resident </a:t>
            </a:r>
            <a:r>
              <a:rPr lang="en-US" sz="2200" dirty="0"/>
              <a:t>safety</a:t>
            </a:r>
          </a:p>
          <a:p>
            <a:r>
              <a:rPr lang="en-US" sz="2200" dirty="0"/>
              <a:t>Assess your current </a:t>
            </a:r>
            <a:r>
              <a:rPr lang="en-US" sz="2200" dirty="0" smtClean="0"/>
              <a:t>organizational </a:t>
            </a:r>
            <a:r>
              <a:rPr lang="en-US" sz="2200" dirty="0"/>
              <a:t>culture and </a:t>
            </a:r>
            <a:r>
              <a:rPr lang="en-US" sz="2200" dirty="0" smtClean="0"/>
              <a:t>supporting components of resident safety </a:t>
            </a:r>
          </a:p>
          <a:p>
            <a:r>
              <a:rPr lang="en-US" sz="2200" dirty="0" smtClean="0"/>
              <a:t>Identify a teamwork </a:t>
            </a:r>
            <a:r>
              <a:rPr lang="en-US" sz="2200" dirty="0"/>
              <a:t>improvement action plan by analyzing data and survey results</a:t>
            </a:r>
          </a:p>
          <a:p>
            <a:r>
              <a:rPr lang="en-US" sz="2200" dirty="0"/>
              <a:t>Design and implement </a:t>
            </a:r>
            <a:r>
              <a:rPr lang="en-US" sz="2200" dirty="0" smtClean="0"/>
              <a:t>an initiative </a:t>
            </a:r>
            <a:r>
              <a:rPr lang="en-US" sz="2200" dirty="0"/>
              <a:t>to improve team-related competencies among your staff</a:t>
            </a:r>
          </a:p>
          <a:p>
            <a:r>
              <a:rPr lang="en-US" sz="2200" dirty="0"/>
              <a:t>Integrate TeamSTEPPS into daily </a:t>
            </a:r>
            <a:r>
              <a:rPr lang="en-US" sz="2200" dirty="0" smtClean="0"/>
              <a:t>practice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>
              <a:solidFill>
                <a:srgbClr val="E1393E"/>
              </a:solidFill>
            </a:endParaRP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1892301" y="5281614"/>
            <a:ext cx="628491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i="1" dirty="0">
                <a:solidFill>
                  <a:srgbClr val="E1393E"/>
                </a:solidFill>
              </a:rPr>
              <a:t>“High-performance teams create a safety net for your healthcare organization as you promote a culture of safety."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B402E5BD-4DB8-4786-8DD8-70326C127858}" type="slidenum">
              <a:rPr lang="en-US"/>
              <a:pPr/>
              <a:t>2</a:t>
            </a:fld>
            <a:r>
              <a:rPr lang="en-US"/>
              <a:t>  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667001"/>
            <a:ext cx="8001000" cy="1470025"/>
          </a:xfrm>
          <a:noFill/>
          <a:ln/>
        </p:spPr>
        <p:txBody>
          <a:bodyPr tIns="45720" bIns="45720" anchorCtr="0"/>
          <a:lstStyle/>
          <a:p>
            <a:r>
              <a:rPr lang="en-US" sz="3800"/>
              <a:t>Ice Breaker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156380FB-1695-42BF-A453-521E63CCF01D}" type="slidenum">
              <a:rPr lang="en-US"/>
              <a:pPr/>
              <a:t>20</a:t>
            </a:fld>
            <a:r>
              <a:rPr lang="en-US"/>
              <a:t>  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3200"/>
            <a:ext cx="4622800" cy="914400"/>
          </a:xfrm>
        </p:spPr>
        <p:txBody>
          <a:bodyPr/>
          <a:lstStyle/>
          <a:p>
            <a:r>
              <a:rPr lang="en-US"/>
              <a:t>Supplemental Instructor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051AF7EE-B86A-40CF-ADA4-156F62ABDDD2}" type="slidenum">
              <a:rPr lang="en-US"/>
              <a:pPr/>
              <a:t>21</a:t>
            </a:fld>
            <a:r>
              <a:rPr lang="en-US"/>
              <a:t>  </a:t>
            </a: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2" y="914400"/>
            <a:ext cx="7739063" cy="914400"/>
          </a:xfrm>
        </p:spPr>
        <p:txBody>
          <a:bodyPr/>
          <a:lstStyle/>
          <a:p>
            <a:r>
              <a:rPr lang="en-US" sz="3200"/>
              <a:t>Train-the-Trainer/</a:t>
            </a:r>
            <a:br>
              <a:rPr lang="en-US" sz="3200"/>
            </a:br>
            <a:r>
              <a:rPr lang="en-US" sz="3200"/>
              <a:t>Coach Session Agenda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1" y="2171700"/>
            <a:ext cx="3933825" cy="3543300"/>
          </a:xfrm>
        </p:spPr>
        <p:txBody>
          <a:bodyPr/>
          <a:lstStyle/>
          <a:p>
            <a:r>
              <a:rPr lang="en-US" sz="2000"/>
              <a:t>Module 1</a:t>
            </a:r>
            <a:r>
              <a:rPr lang="en-US" sz="2000">
                <a:cs typeface="Arial" charset="0"/>
              </a:rPr>
              <a:t>—</a:t>
            </a:r>
            <a:r>
              <a:rPr lang="en-US" sz="2000"/>
              <a:t>Introduction</a:t>
            </a:r>
          </a:p>
          <a:p>
            <a:r>
              <a:rPr lang="en-US" sz="2000"/>
              <a:t>Module 2</a:t>
            </a:r>
            <a:r>
              <a:rPr lang="en-US" sz="2000">
                <a:cs typeface="Arial" charset="0"/>
              </a:rPr>
              <a:t>—</a:t>
            </a:r>
            <a:r>
              <a:rPr lang="en-US" sz="2000"/>
              <a:t>Team Structure</a:t>
            </a:r>
          </a:p>
          <a:p>
            <a:r>
              <a:rPr lang="en-US" sz="2000"/>
              <a:t>Module 3</a:t>
            </a:r>
            <a:r>
              <a:rPr lang="en-US" sz="2000">
                <a:cs typeface="Arial" charset="0"/>
              </a:rPr>
              <a:t>—</a:t>
            </a:r>
            <a:r>
              <a:rPr lang="en-US" sz="2000"/>
              <a:t>Leadership</a:t>
            </a:r>
          </a:p>
          <a:p>
            <a:r>
              <a:rPr lang="en-US" sz="2000"/>
              <a:t>Module 4</a:t>
            </a:r>
            <a:r>
              <a:rPr lang="en-US" sz="2000">
                <a:cs typeface="Arial" charset="0"/>
              </a:rPr>
              <a:t>—</a:t>
            </a:r>
            <a:r>
              <a:rPr lang="en-US" sz="2000"/>
              <a:t>Situation Monitoring</a:t>
            </a:r>
          </a:p>
          <a:p>
            <a:r>
              <a:rPr lang="en-US" sz="2000"/>
              <a:t>Module 5</a:t>
            </a:r>
            <a:r>
              <a:rPr lang="en-US" sz="2000">
                <a:cs typeface="Arial" charset="0"/>
              </a:rPr>
              <a:t>—</a:t>
            </a:r>
            <a:r>
              <a:rPr lang="en-US" sz="2000"/>
              <a:t>Mutual Support</a:t>
            </a:r>
          </a:p>
          <a:p>
            <a:r>
              <a:rPr lang="en-US" sz="2000"/>
              <a:t>Module 6</a:t>
            </a:r>
            <a:r>
              <a:rPr lang="en-US" sz="2000">
                <a:cs typeface="Arial" charset="0"/>
              </a:rPr>
              <a:t>—</a:t>
            </a:r>
            <a:r>
              <a:rPr lang="en-US" sz="2000"/>
              <a:t>Communication</a:t>
            </a:r>
          </a:p>
          <a:p>
            <a:r>
              <a:rPr lang="en-US" sz="2000"/>
              <a:t>Module 7</a:t>
            </a:r>
            <a:r>
              <a:rPr lang="en-US" sz="2000">
                <a:cs typeface="Arial" charset="0"/>
              </a:rPr>
              <a:t>—</a:t>
            </a:r>
            <a:r>
              <a:rPr lang="en-US" sz="2000"/>
              <a:t>Summary</a:t>
            </a:r>
            <a:r>
              <a:rPr lang="en-US" sz="2000">
                <a:cs typeface="Arial" charset="0"/>
              </a:rPr>
              <a:t>—</a:t>
            </a:r>
            <a:r>
              <a:rPr lang="en-US" sz="2000"/>
              <a:t>Putting It All Together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171700"/>
            <a:ext cx="3810000" cy="3543300"/>
          </a:xfrm>
        </p:spPr>
        <p:txBody>
          <a:bodyPr/>
          <a:lstStyle/>
          <a:p>
            <a:r>
              <a:rPr lang="en-US" sz="2000"/>
              <a:t>Change Management: </a:t>
            </a:r>
            <a:br>
              <a:rPr lang="en-US" sz="2000"/>
            </a:br>
            <a:r>
              <a:rPr lang="en-US" sz="2000"/>
              <a:t>How to Achieve a Culture </a:t>
            </a:r>
            <a:br>
              <a:rPr lang="en-US" sz="2000"/>
            </a:br>
            <a:r>
              <a:rPr lang="en-US" sz="2000"/>
              <a:t>of Safety</a:t>
            </a:r>
          </a:p>
          <a:p>
            <a:r>
              <a:rPr lang="en-US" sz="2000"/>
              <a:t>Coaching Workshop</a:t>
            </a:r>
          </a:p>
          <a:p>
            <a:r>
              <a:rPr lang="en-US" sz="2000"/>
              <a:t>Implementation</a:t>
            </a:r>
          </a:p>
          <a:p>
            <a:pPr lvl="1"/>
            <a:r>
              <a:rPr lang="en-US" sz="2000"/>
              <a:t>Course Management</a:t>
            </a:r>
          </a:p>
          <a:p>
            <a:pPr lvl="1"/>
            <a:r>
              <a:rPr lang="en-US" sz="2000"/>
              <a:t>Developing a Teamwork Improvement Action Plan</a:t>
            </a:r>
          </a:p>
          <a:p>
            <a:r>
              <a:rPr lang="en-US" sz="2000"/>
              <a:t>Practice Teaching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A7E43D38-16F9-466A-B233-28D265419044}" type="slidenum">
              <a:rPr lang="en-US"/>
              <a:pPr/>
              <a:t>22</a:t>
            </a:fld>
            <a:r>
              <a:rPr lang="en-US"/>
              <a:t>  </a:t>
            </a:r>
          </a:p>
        </p:txBody>
      </p:sp>
      <p:sp>
        <p:nvSpPr>
          <p:cNvPr id="31950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Teamwork Encompasses CRM</a:t>
            </a:r>
          </a:p>
        </p:txBody>
      </p:sp>
      <p:sp>
        <p:nvSpPr>
          <p:cNvPr id="31950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010400" cy="35433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err="1"/>
              <a:t>DoD</a:t>
            </a:r>
            <a:r>
              <a:rPr lang="en-US" sz="2000" dirty="0"/>
              <a:t> has led the way in team research and innovations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 smtClean="0"/>
              <a:t>Non-Health Care</a:t>
            </a:r>
            <a:endParaRPr lang="en-US" sz="2000" dirty="0"/>
          </a:p>
          <a:p>
            <a:pPr marL="630238" lvl="1">
              <a:spcBef>
                <a:spcPct val="0"/>
              </a:spcBef>
            </a:pPr>
            <a:r>
              <a:rPr lang="en-US" sz="1800" dirty="0"/>
              <a:t>Combat Information Centers</a:t>
            </a:r>
          </a:p>
          <a:p>
            <a:pPr marL="630238" lvl="1">
              <a:spcBef>
                <a:spcPct val="0"/>
              </a:spcBef>
            </a:pPr>
            <a:r>
              <a:rPr lang="en-US" sz="1800" dirty="0"/>
              <a:t>Joint Forces Operations</a:t>
            </a:r>
          </a:p>
          <a:p>
            <a:pPr marL="630238" lvl="1">
              <a:spcBef>
                <a:spcPct val="0"/>
              </a:spcBef>
            </a:pPr>
            <a:r>
              <a:rPr lang="en-US" sz="1800" dirty="0"/>
              <a:t>Emergency Management Communities</a:t>
            </a:r>
          </a:p>
          <a:p>
            <a:pPr marL="630238" lvl="1">
              <a:spcBef>
                <a:spcPct val="0"/>
              </a:spcBef>
            </a:pPr>
            <a:r>
              <a:rPr lang="en-US" sz="1800" dirty="0"/>
              <a:t>Army Special Forces</a:t>
            </a:r>
          </a:p>
          <a:p>
            <a:pPr marL="630238" lvl="1">
              <a:spcBef>
                <a:spcPct val="0"/>
              </a:spcBef>
            </a:pPr>
            <a:r>
              <a:rPr lang="en-US" sz="1800" dirty="0"/>
              <a:t>Tank, Submarine, and Air Crews</a:t>
            </a:r>
          </a:p>
          <a:p>
            <a:pPr marL="630238" lvl="1">
              <a:spcBef>
                <a:spcPct val="0"/>
              </a:spcBef>
            </a:pPr>
            <a:endParaRPr lang="en-US" sz="1800" dirty="0"/>
          </a:p>
          <a:p>
            <a:pPr>
              <a:spcBef>
                <a:spcPct val="0"/>
              </a:spcBef>
            </a:pPr>
            <a:r>
              <a:rPr lang="en-US" sz="2000" dirty="0" smtClean="0"/>
              <a:t>Health Care</a:t>
            </a:r>
            <a:endParaRPr lang="en-US" sz="2000" dirty="0"/>
          </a:p>
          <a:p>
            <a:pPr marL="630238" lvl="1">
              <a:spcBef>
                <a:spcPct val="0"/>
              </a:spcBef>
            </a:pPr>
            <a:r>
              <a:rPr lang="en-US" sz="1800" dirty="0"/>
              <a:t>ED, OR, L&amp;D, ICU, </a:t>
            </a:r>
            <a:r>
              <a:rPr lang="en-US" sz="1800" dirty="0" smtClean="0"/>
              <a:t>Dental, Nursing Home</a:t>
            </a:r>
            <a:endParaRPr lang="en-US" sz="1800" dirty="0"/>
          </a:p>
          <a:p>
            <a:pPr marL="630238" lvl="1">
              <a:spcBef>
                <a:spcPct val="0"/>
              </a:spcBef>
            </a:pPr>
            <a:r>
              <a:rPr lang="en-US" sz="1800" dirty="0"/>
              <a:t>Whole Hospital </a:t>
            </a:r>
          </a:p>
          <a:p>
            <a:pPr marL="630238" lvl="1">
              <a:spcBef>
                <a:spcPct val="0"/>
              </a:spcBef>
            </a:pPr>
            <a:r>
              <a:rPr lang="en-US" sz="1800" dirty="0"/>
              <a:t>Combat Casualty Care</a:t>
            </a:r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6324600" y="2514600"/>
            <a:ext cx="2362200" cy="3200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 rot="-1132317">
            <a:off x="6830517" y="3654804"/>
            <a:ext cx="1350370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 anchor="ctr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339966"/>
                </a:solidFill>
                <a:latin typeface="Times New Roman" pitchFamily="18" charset="0"/>
              </a:rPr>
              <a:t>CRM</a:t>
            </a: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6816890" y="2586159"/>
            <a:ext cx="137762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</a:rPr>
              <a:t>Team</a:t>
            </a:r>
            <a:br>
              <a:rPr lang="en-US" sz="2400" b="1">
                <a:solidFill>
                  <a:schemeClr val="bg1"/>
                </a:solidFill>
              </a:rPr>
            </a:br>
            <a:r>
              <a:rPr lang="en-US" sz="2400" b="1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2235200" y="5867400"/>
            <a:ext cx="6680200" cy="7976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sz="2600" b="1" i="1" dirty="0">
                <a:solidFill>
                  <a:srgbClr val="E1393E"/>
                </a:solidFill>
              </a:rPr>
              <a:t>…</a:t>
            </a:r>
            <a:r>
              <a:rPr lang="en-US" sz="2000" b="1" i="1" dirty="0">
                <a:solidFill>
                  <a:srgbClr val="E1393E"/>
                </a:solidFill>
              </a:rPr>
              <a:t>striving to be a </a:t>
            </a:r>
            <a:r>
              <a:rPr lang="en-US" sz="2000" b="1" i="1" dirty="0" smtClean="0">
                <a:solidFill>
                  <a:srgbClr val="E1393E"/>
                </a:solidFill>
              </a:rPr>
              <a:t>high-reliability health care </a:t>
            </a:r>
            <a:r>
              <a:rPr lang="en-US" sz="2000" b="1" i="1" dirty="0">
                <a:solidFill>
                  <a:srgbClr val="E1393E"/>
                </a:solidFill>
              </a:rPr>
              <a:t>system…</a:t>
            </a:r>
          </a:p>
        </p:txBody>
      </p:sp>
      <p:sp>
        <p:nvSpPr>
          <p:cNvPr id="319505" name="WordArt 17"/>
          <p:cNvSpPr>
            <a:spLocks noChangeArrowheads="1" noChangeShapeType="1" noTextEdit="1"/>
          </p:cNvSpPr>
          <p:nvPr/>
        </p:nvSpPr>
        <p:spPr bwMode="auto">
          <a:xfrm>
            <a:off x="6562726" y="4343401"/>
            <a:ext cx="1885951" cy="1225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"Learning and</a:t>
            </a:r>
          </a:p>
          <a:p>
            <a:pPr algn="ctr"/>
            <a:r>
              <a:rPr lang="en-US" sz="3600" kern="10"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Safety Culture"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025B5E0A-348A-4917-9DEE-921C877A8FAF}" type="slidenum">
              <a:rPr lang="en-US"/>
              <a:pPr/>
              <a:t>23</a:t>
            </a:fld>
            <a:r>
              <a:rPr lang="en-US"/>
              <a:t>  </a:t>
            </a:r>
          </a:p>
        </p:txBody>
      </p:sp>
      <p:pic>
        <p:nvPicPr>
          <p:cNvPr id="337931" name="Picture 11" descr="blackhawk_medevac_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590801"/>
            <a:ext cx="2601912" cy="2082800"/>
          </a:xfrm>
          <a:prstGeom prst="rect">
            <a:avLst/>
          </a:prstGeom>
          <a:noFill/>
        </p:spPr>
      </p:pic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smtClean="0"/>
              <a:t>U.S. </a:t>
            </a:r>
            <a:r>
              <a:rPr lang="en-US" dirty="0"/>
              <a:t>Army Aviation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20888"/>
            <a:ext cx="7543800" cy="3543300"/>
          </a:xfrm>
          <a:noFill/>
          <a:ln/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Army aviation crew coordination failures in mid-80s contributed to 147 aviation fatalities and cost more than $290 million</a:t>
            </a:r>
          </a:p>
          <a:p>
            <a:pPr>
              <a:spcBef>
                <a:spcPct val="35000"/>
              </a:spcBef>
            </a:pPr>
            <a:r>
              <a:rPr lang="en-US" dirty="0"/>
              <a:t>The vast majority involved </a:t>
            </a:r>
            <a:br>
              <a:rPr lang="en-US" dirty="0"/>
            </a:br>
            <a:r>
              <a:rPr lang="en-US" dirty="0"/>
              <a:t>highly experienced aviators</a:t>
            </a:r>
          </a:p>
          <a:p>
            <a:pPr>
              <a:spcBef>
                <a:spcPct val="35000"/>
              </a:spcBef>
            </a:pPr>
            <a:r>
              <a:rPr lang="en-US" dirty="0"/>
              <a:t>Failures were attributed largely </a:t>
            </a:r>
            <a:br>
              <a:rPr lang="en-US" dirty="0"/>
            </a:br>
            <a:r>
              <a:rPr lang="en-US" dirty="0"/>
              <a:t>to crew communication, </a:t>
            </a:r>
            <a:br>
              <a:rPr lang="en-US" dirty="0"/>
            </a:br>
            <a:r>
              <a:rPr lang="en-US" dirty="0"/>
              <a:t>workload management, and </a:t>
            </a:r>
            <a:br>
              <a:rPr lang="en-US" dirty="0"/>
            </a:br>
            <a:r>
              <a:rPr lang="en-US" dirty="0"/>
              <a:t>task prioritization </a:t>
            </a:r>
          </a:p>
        </p:txBody>
      </p:sp>
      <p:pic>
        <p:nvPicPr>
          <p:cNvPr id="337936" name="Picture 16" descr="030505-C130-tall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177" y="4552950"/>
            <a:ext cx="3197225" cy="1887538"/>
          </a:xfrm>
          <a:prstGeom prst="rect">
            <a:avLst/>
          </a:prstGeom>
          <a:noFill/>
        </p:spPr>
      </p:pic>
      <p:pic>
        <p:nvPicPr>
          <p:cNvPr id="337937" name="Picture 17" descr="HEL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5756" y="5621338"/>
            <a:ext cx="2667001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45F909E5-4F56-4BBE-8004-468C8E545DCD}" type="slidenum">
              <a:rPr lang="en-US"/>
              <a:pPr/>
              <a:t>24</a:t>
            </a:fld>
            <a:r>
              <a:rPr lang="en-US"/>
              <a:t>  </a:t>
            </a:r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title"/>
          </p:nvPr>
        </p:nvSpPr>
        <p:spPr>
          <a:xfrm>
            <a:off x="633414" y="876300"/>
            <a:ext cx="8232775" cy="914400"/>
          </a:xfrm>
        </p:spPr>
        <p:txBody>
          <a:bodyPr/>
          <a:lstStyle/>
          <a:p>
            <a:r>
              <a:rPr lang="en-US" sz="3200" dirty="0" smtClean="0"/>
              <a:t>U.S. </a:t>
            </a:r>
            <a:r>
              <a:rPr lang="en-US" sz="3200" dirty="0"/>
              <a:t>Navy Breakthroughs: Tactical </a:t>
            </a:r>
            <a:r>
              <a:rPr lang="en-US" sz="3200" dirty="0" err="1"/>
              <a:t>Decisionmaking</a:t>
            </a:r>
            <a:r>
              <a:rPr lang="en-US" sz="3200" dirty="0"/>
              <a:t> Under Stress (TADMUS)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28789" y="2020888"/>
            <a:ext cx="4291012" cy="35433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/>
              <a:t>Cross-Training </a:t>
            </a:r>
          </a:p>
          <a:p>
            <a:pPr>
              <a:spcBef>
                <a:spcPct val="35000"/>
              </a:spcBef>
            </a:pPr>
            <a:r>
              <a:rPr lang="en-US"/>
              <a:t>Stress Exposure Training</a:t>
            </a:r>
          </a:p>
          <a:p>
            <a:pPr>
              <a:spcBef>
                <a:spcPct val="35000"/>
              </a:spcBef>
            </a:pPr>
            <a:r>
              <a:rPr lang="en-US"/>
              <a:t>Team Coordination </a:t>
            </a:r>
            <a:br>
              <a:rPr lang="en-US"/>
            </a:br>
            <a:r>
              <a:rPr lang="en-US"/>
              <a:t>Training (CRM)</a:t>
            </a:r>
          </a:p>
          <a:p>
            <a:pPr>
              <a:spcBef>
                <a:spcPct val="35000"/>
              </a:spcBef>
            </a:pPr>
            <a:r>
              <a:rPr lang="en-US"/>
              <a:t>Scenario-Based Training and Simulation</a:t>
            </a:r>
          </a:p>
          <a:p>
            <a:pPr>
              <a:spcBef>
                <a:spcPct val="35000"/>
              </a:spcBef>
            </a:pPr>
            <a:r>
              <a:rPr lang="en-US"/>
              <a:t>Team Leader Training</a:t>
            </a:r>
          </a:p>
          <a:p>
            <a:pPr>
              <a:spcBef>
                <a:spcPct val="35000"/>
              </a:spcBef>
            </a:pPr>
            <a:r>
              <a:rPr lang="en-US"/>
              <a:t>Team Dimensional Training</a:t>
            </a:r>
          </a:p>
          <a:p>
            <a:pPr>
              <a:spcBef>
                <a:spcPct val="35000"/>
              </a:spcBef>
            </a:pPr>
            <a:r>
              <a:rPr lang="en-US"/>
              <a:t>Team Assessment</a:t>
            </a:r>
          </a:p>
        </p:txBody>
      </p:sp>
      <p:pic>
        <p:nvPicPr>
          <p:cNvPr id="312323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1" y="2036763"/>
            <a:ext cx="2765425" cy="4044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03C715D5-EC5E-44D4-AB1C-37286140D0AC}" type="slidenum">
              <a:rPr lang="en-US"/>
              <a:pPr/>
              <a:t>25</a:t>
            </a:fld>
            <a:r>
              <a:rPr lang="en-US"/>
              <a:t>  </a:t>
            </a: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0988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1539" name="Rectangle 3"/>
          <p:cNvSpPr>
            <a:spLocks noGrp="1" noChangeArrowheads="1"/>
          </p:cNvSpPr>
          <p:nvPr>
            <p:ph type="title"/>
          </p:nvPr>
        </p:nvSpPr>
        <p:spPr>
          <a:xfrm>
            <a:off x="866777" y="838201"/>
            <a:ext cx="7739063" cy="798513"/>
          </a:xfrm>
          <a:noFill/>
          <a:ln/>
        </p:spPr>
        <p:txBody>
          <a:bodyPr/>
          <a:lstStyle/>
          <a:p>
            <a:r>
              <a:rPr lang="en-US" dirty="0" smtClean="0"/>
              <a:t>U.S. </a:t>
            </a:r>
            <a:r>
              <a:rPr lang="en-US" dirty="0"/>
              <a:t>Air Force CRM History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65275"/>
            <a:ext cx="4191000" cy="4800600"/>
          </a:xfrm>
          <a:solidFill>
            <a:schemeClr val="tx1">
              <a:alpha val="36000"/>
            </a:schemeClr>
          </a:solidFill>
          <a:ln/>
        </p:spPr>
        <p:txBody>
          <a:bodyPr lIns="182880" tIns="91440" rIns="182880" bIns="91440" anchor="ctr"/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Mid to </a:t>
            </a:r>
            <a:r>
              <a:rPr lang="en-US" sz="2000" dirty="0" smtClean="0">
                <a:solidFill>
                  <a:schemeClr val="bg1"/>
                </a:solidFill>
              </a:rPr>
              <a:t>late 80s, </a:t>
            </a:r>
            <a:r>
              <a:rPr lang="en-US" sz="2000" dirty="0">
                <a:solidFill>
                  <a:schemeClr val="bg1"/>
                </a:solidFill>
              </a:rPr>
              <a:t>AF bombers and heavy aircraft started CRM training 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In 1992, </a:t>
            </a:r>
            <a:r>
              <a:rPr lang="en-US" sz="2000" dirty="0">
                <a:solidFill>
                  <a:schemeClr val="bg1"/>
                </a:solidFill>
              </a:rPr>
              <a:t>Air Combat Command developed Aircrew Attention Management /CRM Training 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By 1998, CRM deployed uniformly across the AF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Steady decline in human factors based mishaps since CRM training deployed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AF Medical Service adapted training, rolled out in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B2E67E1F-C4BE-4F61-8D05-4F1AD1DC2867}" type="slidenum">
              <a:rPr lang="en-US"/>
              <a:pPr/>
              <a:t>26</a:t>
            </a:fld>
            <a:r>
              <a:rPr lang="en-US"/>
              <a:t>  </a:t>
            </a:r>
          </a:p>
        </p:txBody>
      </p:sp>
      <p:pic>
        <p:nvPicPr>
          <p:cNvPr id="329730" name="Picture 2" descr="8steps_ice_mountain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6" y="939801"/>
            <a:ext cx="6276975" cy="5367338"/>
          </a:xfrm>
          <a:prstGeom prst="rect">
            <a:avLst/>
          </a:prstGeom>
          <a:noFill/>
        </p:spPr>
      </p:pic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7310438" y="6027738"/>
            <a:ext cx="1234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John Kotter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1" y="1371600"/>
            <a:ext cx="2774951" cy="914400"/>
          </a:xfrm>
        </p:spPr>
        <p:txBody>
          <a:bodyPr/>
          <a:lstStyle/>
          <a:p>
            <a:pPr algn="l"/>
            <a:r>
              <a:rPr lang="en-US"/>
              <a:t>Eight Steps</a:t>
            </a:r>
            <a:br>
              <a:rPr lang="en-US"/>
            </a:br>
            <a:r>
              <a:rPr lang="en-US"/>
              <a:t>of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C9EADEE8-4440-4766-A7AA-4C443C8828D4}" type="slidenum">
              <a:rPr lang="en-US"/>
              <a:pPr/>
              <a:t>27</a:t>
            </a:fld>
            <a:r>
              <a:rPr lang="en-US"/>
              <a:t>  </a:t>
            </a:r>
          </a:p>
        </p:txBody>
      </p:sp>
      <p:pic>
        <p:nvPicPr>
          <p:cNvPr id="356354" name="Picture 2" descr="Slide_content2_02"/>
          <p:cNvPicPr>
            <a:picLocks noChangeAspect="1" noChangeArrowheads="1"/>
          </p:cNvPicPr>
          <p:nvPr/>
        </p:nvPicPr>
        <p:blipFill>
          <a:blip r:embed="rId3" cstate="print"/>
          <a:srcRect r="19145"/>
          <a:stretch>
            <a:fillRect/>
          </a:stretch>
        </p:blipFill>
        <p:spPr bwMode="auto">
          <a:xfrm>
            <a:off x="19051" y="5249864"/>
            <a:ext cx="1744663" cy="1214437"/>
          </a:xfrm>
          <a:prstGeom prst="rect">
            <a:avLst/>
          </a:prstGeom>
          <a:noFill/>
        </p:spPr>
      </p:pic>
      <p:pic>
        <p:nvPicPr>
          <p:cNvPr id="356355" name="Picture 3" descr="roadmap1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" y="1209676"/>
            <a:ext cx="8281988" cy="5027613"/>
          </a:xfrm>
          <a:prstGeom prst="rect">
            <a:avLst/>
          </a:prstGeom>
          <a:noFill/>
        </p:spPr>
      </p:pic>
      <p:sp>
        <p:nvSpPr>
          <p:cNvPr id="356356" name="AutoShape 4"/>
          <p:cNvSpPr>
            <a:spLocks noChangeArrowheads="1"/>
          </p:cNvSpPr>
          <p:nvPr/>
        </p:nvSpPr>
        <p:spPr bwMode="auto">
          <a:xfrm flipH="1" flipV="1">
            <a:off x="2211388" y="5367339"/>
            <a:ext cx="1746251" cy="617537"/>
          </a:xfrm>
          <a:prstGeom prst="wedgeRectCallout">
            <a:avLst>
              <a:gd name="adj1" fmla="val 76634"/>
              <a:gd name="adj2" fmla="val 5925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Catalytic event drives need for change</a:t>
            </a:r>
          </a:p>
        </p:txBody>
      </p:sp>
      <p:sp>
        <p:nvSpPr>
          <p:cNvPr id="356357" name="AutoShape 5"/>
          <p:cNvSpPr>
            <a:spLocks noChangeArrowheads="1"/>
          </p:cNvSpPr>
          <p:nvPr/>
        </p:nvSpPr>
        <p:spPr bwMode="auto">
          <a:xfrm rot="10800000">
            <a:off x="7069139" y="5394326"/>
            <a:ext cx="1385887" cy="695325"/>
          </a:xfrm>
          <a:prstGeom prst="wedgeRectCallout">
            <a:avLst>
              <a:gd name="adj1" fmla="val 87569"/>
              <a:gd name="adj2" fmla="val 1116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Build team, strategy, buy-in, establish goals</a:t>
            </a:r>
          </a:p>
        </p:txBody>
      </p:sp>
      <p:sp>
        <p:nvSpPr>
          <p:cNvPr id="356358" name="AutoShape 6"/>
          <p:cNvSpPr>
            <a:spLocks noChangeArrowheads="1"/>
          </p:cNvSpPr>
          <p:nvPr/>
        </p:nvSpPr>
        <p:spPr bwMode="auto">
          <a:xfrm>
            <a:off x="7069138" y="1827213"/>
            <a:ext cx="1860551" cy="525462"/>
          </a:xfrm>
          <a:prstGeom prst="wedgeRectCallout">
            <a:avLst>
              <a:gd name="adj1" fmla="val -38398"/>
              <a:gd name="adj2" fmla="val 98338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Implement Action Plan, Train, Empower Others</a:t>
            </a: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6157913" y="2889251"/>
            <a:ext cx="12954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100" b="1">
                <a:solidFill>
                  <a:srgbClr val="E1393E"/>
                </a:solidFill>
              </a:rPr>
              <a:t>TeamSTEPPS</a:t>
            </a:r>
            <a:br>
              <a:rPr lang="en-US" sz="1100" b="1">
                <a:solidFill>
                  <a:srgbClr val="E1393E"/>
                </a:solidFill>
              </a:rPr>
            </a:br>
            <a:r>
              <a:rPr lang="en-US" sz="1100" b="1">
                <a:solidFill>
                  <a:srgbClr val="E1393E"/>
                </a:solidFill>
              </a:rPr>
              <a:t>Change</a:t>
            </a:r>
            <a:br>
              <a:rPr lang="en-US" sz="1100" b="1">
                <a:solidFill>
                  <a:srgbClr val="E1393E"/>
                </a:solidFill>
              </a:rPr>
            </a:br>
            <a:r>
              <a:rPr lang="en-US" sz="1100" b="1">
                <a:solidFill>
                  <a:srgbClr val="E1393E"/>
                </a:solidFill>
              </a:rPr>
              <a:t>Coaching</a:t>
            </a:r>
          </a:p>
        </p:txBody>
      </p:sp>
      <p:sp>
        <p:nvSpPr>
          <p:cNvPr id="356360" name="AutoShape 8"/>
          <p:cNvSpPr>
            <a:spLocks noChangeArrowheads="1"/>
          </p:cNvSpPr>
          <p:nvPr/>
        </p:nvSpPr>
        <p:spPr bwMode="auto">
          <a:xfrm>
            <a:off x="1339851" y="3527425"/>
            <a:ext cx="1584325" cy="814388"/>
          </a:xfrm>
          <a:prstGeom prst="cloudCallout">
            <a:avLst>
              <a:gd name="adj1" fmla="val 54310"/>
              <a:gd name="adj2" fmla="val 8879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/>
              <a:t>I’m staying right here. Yeah they’ll be back.</a:t>
            </a:r>
          </a:p>
        </p:txBody>
      </p:sp>
      <p:sp>
        <p:nvSpPr>
          <p:cNvPr id="356361" name="AutoShape 9"/>
          <p:cNvSpPr>
            <a:spLocks noChangeArrowheads="1"/>
          </p:cNvSpPr>
          <p:nvPr/>
        </p:nvSpPr>
        <p:spPr bwMode="auto">
          <a:xfrm>
            <a:off x="3902077" y="3552826"/>
            <a:ext cx="1012825" cy="696913"/>
          </a:xfrm>
          <a:prstGeom prst="cloudCallout">
            <a:avLst>
              <a:gd name="adj1" fmla="val -63009"/>
              <a:gd name="adj2" fmla="val 11309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/>
              <a:t>What are they doing?</a:t>
            </a:r>
          </a:p>
        </p:txBody>
      </p:sp>
      <p:sp>
        <p:nvSpPr>
          <p:cNvPr id="356362" name="AutoShape 10"/>
          <p:cNvSpPr>
            <a:spLocks noChangeArrowheads="1"/>
          </p:cNvSpPr>
          <p:nvPr/>
        </p:nvSpPr>
        <p:spPr bwMode="auto">
          <a:xfrm>
            <a:off x="4217989" y="4094163"/>
            <a:ext cx="1012825" cy="696912"/>
          </a:xfrm>
          <a:prstGeom prst="cloudCallout">
            <a:avLst>
              <a:gd name="adj1" fmla="val -82602"/>
              <a:gd name="adj2" fmla="val 3131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/>
              <a:t>Why do we need change?</a:t>
            </a:r>
          </a:p>
        </p:txBody>
      </p:sp>
      <p:sp>
        <p:nvSpPr>
          <p:cNvPr id="356363" name="Text Box 11"/>
          <p:cNvSpPr txBox="1">
            <a:spLocks noChangeArrowheads="1"/>
          </p:cNvSpPr>
          <p:nvPr/>
        </p:nvSpPr>
        <p:spPr bwMode="auto">
          <a:xfrm rot="-1005505">
            <a:off x="3170239" y="3620523"/>
            <a:ext cx="8255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Jt. Comm.</a:t>
            </a:r>
          </a:p>
        </p:txBody>
      </p:sp>
      <p:sp>
        <p:nvSpPr>
          <p:cNvPr id="356364" name="Text Box 12"/>
          <p:cNvSpPr txBox="1">
            <a:spLocks noChangeArrowheads="1"/>
          </p:cNvSpPr>
          <p:nvPr/>
        </p:nvSpPr>
        <p:spPr bwMode="auto">
          <a:xfrm rot="-250379">
            <a:off x="3117851" y="3891985"/>
            <a:ext cx="828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Status QUO</a:t>
            </a:r>
          </a:p>
        </p:txBody>
      </p:sp>
      <p:sp>
        <p:nvSpPr>
          <p:cNvPr id="356365" name="Text Box 13"/>
          <p:cNvSpPr txBox="1">
            <a:spLocks noChangeArrowheads="1"/>
          </p:cNvSpPr>
          <p:nvPr/>
        </p:nvSpPr>
        <p:spPr bwMode="auto">
          <a:xfrm>
            <a:off x="3170239" y="4135438"/>
            <a:ext cx="6381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FUTURE</a:t>
            </a:r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 rot="-911160">
            <a:off x="3122614" y="4366647"/>
            <a:ext cx="9620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Errorville</a:t>
            </a:r>
          </a:p>
        </p:txBody>
      </p:sp>
      <p:sp>
        <p:nvSpPr>
          <p:cNvPr id="356367" name="AutoShape 15"/>
          <p:cNvSpPr>
            <a:spLocks noChangeArrowheads="1"/>
          </p:cNvSpPr>
          <p:nvPr/>
        </p:nvSpPr>
        <p:spPr bwMode="auto">
          <a:xfrm>
            <a:off x="3567114" y="1230313"/>
            <a:ext cx="1566863" cy="635000"/>
          </a:xfrm>
          <a:prstGeom prst="wedgeRectCallout">
            <a:avLst>
              <a:gd name="adj1" fmla="val 90731"/>
              <a:gd name="adj2" fmla="val 39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Celebrate wins! Staying the course</a:t>
            </a:r>
            <a:br>
              <a:rPr lang="en-US" sz="1200"/>
            </a:br>
            <a:r>
              <a:rPr lang="en-US" sz="1200"/>
              <a:t>Sustaining</a:t>
            </a:r>
          </a:p>
        </p:txBody>
      </p:sp>
      <p:sp>
        <p:nvSpPr>
          <p:cNvPr id="356368" name="AutoShape 16"/>
          <p:cNvSpPr>
            <a:spLocks noChangeArrowheads="1"/>
          </p:cNvSpPr>
          <p:nvPr/>
        </p:nvSpPr>
        <p:spPr bwMode="auto">
          <a:xfrm>
            <a:off x="7639051" y="3724275"/>
            <a:ext cx="1219200" cy="457200"/>
          </a:xfrm>
          <a:prstGeom prst="wedgeRectCallout">
            <a:avLst>
              <a:gd name="adj1" fmla="val -44921"/>
              <a:gd name="adj2" fmla="val -156944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Develop Action Plan</a:t>
            </a:r>
          </a:p>
        </p:txBody>
      </p:sp>
      <p:sp>
        <p:nvSpPr>
          <p:cNvPr id="356369" name="AutoShape 17"/>
          <p:cNvSpPr>
            <a:spLocks noChangeArrowheads="1"/>
          </p:cNvSpPr>
          <p:nvPr/>
        </p:nvSpPr>
        <p:spPr bwMode="auto">
          <a:xfrm>
            <a:off x="4895851" y="2962275"/>
            <a:ext cx="1219200" cy="609600"/>
          </a:xfrm>
          <a:prstGeom prst="wedgeRectCallout">
            <a:avLst>
              <a:gd name="adj1" fmla="val 70051"/>
              <a:gd name="adj2" fmla="val -92449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Test Intervention</a:t>
            </a:r>
          </a:p>
          <a:p>
            <a:pPr algn="ctr">
              <a:lnSpc>
                <a:spcPct val="90000"/>
              </a:lnSpc>
            </a:pPr>
            <a:r>
              <a:rPr lang="en-US" sz="1200"/>
              <a:t>(Outcomes)</a:t>
            </a:r>
          </a:p>
        </p:txBody>
      </p:sp>
      <p:sp>
        <p:nvSpPr>
          <p:cNvPr id="356370" name="AutoShape 18"/>
          <p:cNvSpPr>
            <a:spLocks noChangeArrowheads="1"/>
          </p:cNvSpPr>
          <p:nvPr/>
        </p:nvSpPr>
        <p:spPr bwMode="auto">
          <a:xfrm>
            <a:off x="6384925" y="1068389"/>
            <a:ext cx="2319339" cy="522287"/>
          </a:xfrm>
          <a:prstGeom prst="wedgeRectCallout">
            <a:avLst>
              <a:gd name="adj1" fmla="val -51097"/>
              <a:gd name="adj2" fmla="val 74926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Monitor, Integrate, Continuous Process Improvement</a:t>
            </a:r>
          </a:p>
        </p:txBody>
      </p:sp>
      <p:sp>
        <p:nvSpPr>
          <p:cNvPr id="356371" name="Text Box 19"/>
          <p:cNvSpPr txBox="1">
            <a:spLocks noChangeArrowheads="1"/>
          </p:cNvSpPr>
          <p:nvPr/>
        </p:nvSpPr>
        <p:spPr bwMode="auto">
          <a:xfrm>
            <a:off x="7200901" y="4491039"/>
            <a:ext cx="1763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 anchor="ctr" anchorCtr="1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E1393E"/>
                </a:solidFill>
              </a:rPr>
              <a:t>Prepare </a:t>
            </a:r>
            <a:br>
              <a:rPr lang="en-US" sz="2000" b="1">
                <a:solidFill>
                  <a:srgbClr val="E1393E"/>
                </a:solidFill>
              </a:rPr>
            </a:br>
            <a:r>
              <a:rPr lang="en-US" sz="2000" b="1">
                <a:solidFill>
                  <a:srgbClr val="E1393E"/>
                </a:solidFill>
              </a:rPr>
              <a:t>the Climate</a:t>
            </a:r>
          </a:p>
        </p:txBody>
      </p:sp>
      <p:sp>
        <p:nvSpPr>
          <p:cNvPr id="356372" name="Rectangle 20"/>
          <p:cNvSpPr>
            <a:spLocks noGrp="1" noChangeArrowheads="1"/>
          </p:cNvSpPr>
          <p:nvPr>
            <p:ph type="title"/>
          </p:nvPr>
        </p:nvSpPr>
        <p:spPr>
          <a:xfrm>
            <a:off x="615950" y="1085851"/>
            <a:ext cx="2724151" cy="1076325"/>
          </a:xfrm>
        </p:spPr>
        <p:txBody>
          <a:bodyPr/>
          <a:lstStyle/>
          <a:p>
            <a:pPr algn="l"/>
            <a:r>
              <a:rPr lang="en-US" sz="2400"/>
              <a:t>Roadmap to a Culture of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FA7E244C-5528-4F1E-9910-000A5C388DBE}" type="slidenum">
              <a:rPr lang="en-US"/>
              <a:pPr/>
              <a:t>3</a:t>
            </a:fld>
            <a:r>
              <a:rPr lang="en-US"/>
              <a:t>  </a:t>
            </a: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Sue Sheridan Video</a:t>
            </a:r>
          </a:p>
        </p:txBody>
      </p:sp>
      <p:pic>
        <p:nvPicPr>
          <p:cNvPr id="283654" name="Picture 6" descr="director penguin used to start vide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1" y="4876801"/>
            <a:ext cx="11144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69" name="Picture 21" descr="sue sherid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532" y="1692166"/>
            <a:ext cx="4572000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C9673A08-9C1B-4750-B83E-3B2A74ABB7B9}" type="slidenum">
              <a:rPr lang="en-US"/>
              <a:pPr/>
              <a:t>4</a:t>
            </a:fld>
            <a:r>
              <a:rPr lang="en-US"/>
              <a:t>  </a:t>
            </a:r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Discussion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12951"/>
            <a:ext cx="7391400" cy="3451225"/>
          </a:xfrm>
        </p:spPr>
        <p:txBody>
          <a:bodyPr/>
          <a:lstStyle/>
          <a:p>
            <a:r>
              <a:rPr lang="en-US" sz="2800" dirty="0"/>
              <a:t>How are </a:t>
            </a:r>
            <a:r>
              <a:rPr lang="en-US" sz="2800" dirty="0" smtClean="0"/>
              <a:t>residents </a:t>
            </a:r>
            <a:r>
              <a:rPr lang="en-US" sz="2800" dirty="0"/>
              <a:t>harmed as a result of</a:t>
            </a:r>
            <a:br>
              <a:rPr lang="en-US" sz="2800" dirty="0"/>
            </a:br>
            <a:r>
              <a:rPr lang="en-US" sz="2800" dirty="0"/>
              <a:t>medical errors?</a:t>
            </a:r>
          </a:p>
          <a:p>
            <a:r>
              <a:rPr lang="en-US" sz="2800" dirty="0"/>
              <a:t>How can we prevent medical errors?</a:t>
            </a:r>
          </a:p>
          <a:p>
            <a:r>
              <a:rPr lang="en-US" sz="2800" dirty="0"/>
              <a:t>What are the solutions?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774825" y="4708525"/>
            <a:ext cx="702945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0650" indent="-120650" algn="ctr">
              <a:spcBef>
                <a:spcPct val="25000"/>
              </a:spcBef>
            </a:pPr>
            <a:r>
              <a:rPr lang="en-US" sz="2400" b="1" i="1">
                <a:solidFill>
                  <a:srgbClr val="E1393E"/>
                </a:solidFill>
              </a:rPr>
              <a:t>…Improved teamwork and communications…</a:t>
            </a:r>
          </a:p>
          <a:p>
            <a:pPr marL="120650" indent="-120650" algn="ctr">
              <a:spcBef>
                <a:spcPct val="25000"/>
              </a:spcBef>
            </a:pPr>
            <a:r>
              <a:rPr lang="en-US" sz="2400" b="1" i="1">
                <a:solidFill>
                  <a:srgbClr val="E1393E"/>
                </a:solidFill>
              </a:rPr>
              <a:t>Ultimately, a culture of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DF61C498-259A-40E5-B101-9AE82DBDCBD8}" type="slidenum">
              <a:rPr lang="en-US"/>
              <a:pPr/>
              <a:t>5</a:t>
            </a:fld>
            <a:r>
              <a:rPr lang="en-US"/>
              <a:t>  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TeamSTEPPS training </a:t>
            </a:r>
            <a:r>
              <a:rPr lang="en-US" dirty="0" smtClean="0"/>
              <a:t>initiative</a:t>
            </a:r>
            <a:endParaRPr lang="en-US" dirty="0"/>
          </a:p>
          <a:p>
            <a:r>
              <a:rPr lang="en-US" dirty="0"/>
              <a:t>Explain </a:t>
            </a:r>
            <a:r>
              <a:rPr lang="en-US" dirty="0" smtClean="0"/>
              <a:t>resident safety in your nursing home</a:t>
            </a:r>
            <a:endParaRPr lang="en-US" strike="sngStrike" dirty="0"/>
          </a:p>
          <a:p>
            <a:r>
              <a:rPr lang="en-US" dirty="0"/>
              <a:t>Describe the impact of errors and why they </a:t>
            </a:r>
            <a:r>
              <a:rPr lang="en-US" dirty="0" smtClean="0"/>
              <a:t>occur</a:t>
            </a:r>
            <a:endParaRPr lang="en-US" dirty="0"/>
          </a:p>
          <a:p>
            <a:r>
              <a:rPr lang="en-US" dirty="0"/>
              <a:t>Describe the </a:t>
            </a:r>
            <a:r>
              <a:rPr lang="en-US" dirty="0" err="1"/>
              <a:t>TeamSTEPPS</a:t>
            </a:r>
            <a:r>
              <a:rPr lang="en-US" dirty="0"/>
              <a:t> </a:t>
            </a:r>
            <a:r>
              <a:rPr lang="en-US" dirty="0" smtClean="0"/>
              <a:t>framework</a:t>
            </a:r>
            <a:endParaRPr lang="en-US" dirty="0"/>
          </a:p>
          <a:p>
            <a:r>
              <a:rPr lang="en-US" dirty="0"/>
              <a:t>State the outcomes of the </a:t>
            </a:r>
            <a:r>
              <a:rPr lang="en-US" dirty="0" err="1"/>
              <a:t>TeamSTEPPS</a:t>
            </a:r>
            <a:r>
              <a:rPr lang="en-US" dirty="0"/>
              <a:t> </a:t>
            </a:r>
            <a:r>
              <a:rPr lang="en-US" dirty="0" smtClean="0"/>
              <a:t>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E353D1A2-BE29-45E8-9B26-8840141970C0}" type="slidenum">
              <a:rPr lang="en-US"/>
              <a:pPr/>
              <a:t>6</a:t>
            </a:fld>
            <a:r>
              <a:rPr lang="en-US"/>
              <a:t>  </a:t>
            </a:r>
          </a:p>
        </p:txBody>
      </p:sp>
      <p:pic>
        <p:nvPicPr>
          <p:cNvPr id="339976" name="Picture 8" descr="Click to view larger version of this photo"/>
          <p:cNvPicPr>
            <a:picLocks noChangeAspect="1" noChangeArrowheads="1"/>
          </p:cNvPicPr>
          <p:nvPr/>
        </p:nvPicPr>
        <p:blipFill>
          <a:blip r:embed="rId3" cstate="print"/>
          <a:srcRect t="7439"/>
          <a:stretch>
            <a:fillRect/>
          </a:stretch>
        </p:blipFill>
        <p:spPr bwMode="auto">
          <a:xfrm>
            <a:off x="5791200" y="3886200"/>
            <a:ext cx="2590800" cy="1600200"/>
          </a:xfrm>
          <a:prstGeom prst="rect">
            <a:avLst/>
          </a:prstGeom>
          <a:noFill/>
        </p:spPr>
      </p:pic>
      <p:pic>
        <p:nvPicPr>
          <p:cNvPr id="339970" name="Picture 2" descr="base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667000"/>
            <a:ext cx="2209800" cy="1322388"/>
          </a:xfrm>
          <a:prstGeom prst="rect">
            <a:avLst/>
          </a:prstGeom>
          <a:noFill/>
        </p:spPr>
      </p:pic>
      <p:pic>
        <p:nvPicPr>
          <p:cNvPr id="339971" name="Picture 3" descr="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286000"/>
            <a:ext cx="1905000" cy="990600"/>
          </a:xfrm>
          <a:prstGeom prst="rect">
            <a:avLst/>
          </a:prstGeom>
          <a:noFill/>
        </p:spPr>
      </p:pic>
      <p:pic>
        <p:nvPicPr>
          <p:cNvPr id="339972" name="Picture 4" descr="medical_team_1"/>
          <p:cNvPicPr>
            <a:picLocks noChangeAspect="1" noChangeArrowheads="1"/>
          </p:cNvPicPr>
          <p:nvPr/>
        </p:nvPicPr>
        <p:blipFill>
          <a:blip r:embed="rId6" cstate="print"/>
          <a:srcRect l="2199" r="2431"/>
          <a:stretch>
            <a:fillRect/>
          </a:stretch>
        </p:blipFill>
        <p:spPr bwMode="auto">
          <a:xfrm>
            <a:off x="2667002" y="1828801"/>
            <a:ext cx="2024063" cy="1435100"/>
          </a:xfrm>
          <a:prstGeom prst="rect">
            <a:avLst/>
          </a:prstGeom>
          <a:noFill/>
        </p:spPr>
      </p:pic>
      <p:pic>
        <p:nvPicPr>
          <p:cNvPr id="339973" name="Picture 5" descr="surge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724400"/>
            <a:ext cx="2362200" cy="1574800"/>
          </a:xfrm>
          <a:prstGeom prst="rect">
            <a:avLst/>
          </a:prstGeom>
          <a:noFill/>
        </p:spPr>
      </p:pic>
      <p:sp>
        <p:nvSpPr>
          <p:cNvPr id="339974" name="Rectangle 6"/>
          <p:cNvSpPr>
            <a:spLocks noGrp="1" noChangeArrowheads="1"/>
          </p:cNvSpPr>
          <p:nvPr>
            <p:ph type="title"/>
          </p:nvPr>
        </p:nvSpPr>
        <p:spPr>
          <a:xfrm>
            <a:off x="795338" y="774700"/>
            <a:ext cx="7739063" cy="914400"/>
          </a:xfrm>
        </p:spPr>
        <p:txBody>
          <a:bodyPr/>
          <a:lstStyle/>
          <a:p>
            <a:r>
              <a:rPr lang="en-US"/>
              <a:t>Teamwork Is All Around Us</a:t>
            </a:r>
          </a:p>
        </p:txBody>
      </p:sp>
      <p:pic>
        <p:nvPicPr>
          <p:cNvPr id="339975" name="Picture 7" descr="Click to view larger version of this 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133600"/>
            <a:ext cx="2133600" cy="1392238"/>
          </a:xfrm>
          <a:prstGeom prst="rect">
            <a:avLst/>
          </a:prstGeom>
          <a:noFill/>
        </p:spPr>
      </p:pic>
      <p:pic>
        <p:nvPicPr>
          <p:cNvPr id="339977" name="Picture 9" descr="planes-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52689" y="3103564"/>
            <a:ext cx="2200275" cy="1658937"/>
          </a:xfrm>
          <a:prstGeom prst="rect">
            <a:avLst/>
          </a:prstGeom>
          <a:noFill/>
        </p:spPr>
      </p:pic>
      <p:pic>
        <p:nvPicPr>
          <p:cNvPr id="339978" name="Picture 10" descr="Reliance"/>
          <p:cNvPicPr>
            <a:picLocks noChangeAspect="1" noChangeArrowheads="1"/>
          </p:cNvPicPr>
          <p:nvPr/>
        </p:nvPicPr>
        <p:blipFill>
          <a:blip r:embed="rId10" cstate="print"/>
          <a:srcRect t="7132"/>
          <a:stretch>
            <a:fillRect/>
          </a:stretch>
        </p:blipFill>
        <p:spPr bwMode="auto">
          <a:xfrm>
            <a:off x="990600" y="3276601"/>
            <a:ext cx="1517651" cy="1839913"/>
          </a:xfrm>
          <a:prstGeom prst="rect">
            <a:avLst/>
          </a:prstGeom>
          <a:noFill/>
        </p:spPr>
      </p:pic>
      <p:pic>
        <p:nvPicPr>
          <p:cNvPr id="33997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4676564"/>
            <a:ext cx="2124075" cy="1195811"/>
          </a:xfrm>
          <a:prstGeom prst="rect">
            <a:avLst/>
          </a:prstGeom>
          <a:noFill/>
        </p:spPr>
      </p:pic>
      <p:pic>
        <p:nvPicPr>
          <p:cNvPr id="339980" name="Picture 12" descr="socc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429000"/>
            <a:ext cx="18288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BA833659-8F8A-474C-8408-0C370B9621EA}" type="slidenum">
              <a:rPr lang="en-US"/>
              <a:pPr/>
              <a:t>7</a:t>
            </a:fld>
            <a:r>
              <a:rPr lang="en-US"/>
              <a:t>  </a:t>
            </a: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1" y="1935163"/>
            <a:ext cx="6888163" cy="3543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Evolution of TeamSTEPPS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889125" y="2466975"/>
            <a:ext cx="6445251" cy="32923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1946275" y="2586038"/>
            <a:ext cx="6330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Curriculum Contributors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2135189" y="2954337"/>
            <a:ext cx="30373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 dirty="0"/>
              <a:t>Department of Defense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 dirty="0"/>
              <a:t>Agency for Healthcare Research and Quality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 dirty="0"/>
              <a:t>Research Organizations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 dirty="0"/>
              <a:t>Universities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 dirty="0"/>
              <a:t>Medical and Business </a:t>
            </a:r>
            <a:r>
              <a:rPr lang="en-US" sz="1400" dirty="0" smtClean="0"/>
              <a:t>Schools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 dirty="0" smtClean="0"/>
              <a:t>Quality Improvement Organizations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 dirty="0" smtClean="0"/>
              <a:t>Nursing Homes</a:t>
            </a:r>
            <a:endParaRPr lang="en-US" sz="1400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5486402" y="2954339"/>
            <a:ext cx="2633663" cy="241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/>
              <a:t>Hospitals—Military and Civilian, Teaching and Community-Based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/>
              <a:t>Healthcare Foundations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/>
              <a:t>Private Companies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1400"/>
              <a:t>Subject Matter Experts in Teamwork, Human Factors, and Crew Resource Management (CRM)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53D24F94-94BB-41DC-B194-5B6FE57351A6}" type="slidenum">
              <a:rPr lang="en-US"/>
              <a:pPr/>
              <a:t>8</a:t>
            </a:fld>
            <a:r>
              <a:rPr lang="en-US"/>
              <a:t> 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5264" y="3657601"/>
            <a:ext cx="6842125" cy="1919288"/>
          </a:xfrm>
        </p:spPr>
        <p:txBody>
          <a:bodyPr/>
          <a:lstStyle/>
          <a:p>
            <a:pPr marL="339725" indent="-339725" algn="ctr">
              <a:spcBef>
                <a:spcPct val="0"/>
              </a:spcBef>
              <a:buFont typeface="Wingdings" pitchFamily="2" charset="2"/>
              <a:buNone/>
              <a:tabLst>
                <a:tab pos="280988" algn="l"/>
              </a:tabLst>
            </a:pPr>
            <a:r>
              <a:rPr lang="en-US" b="1">
                <a:solidFill>
                  <a:srgbClr val="E1393E"/>
                </a:solidFill>
                <a:cs typeface="Arial" charset="0"/>
              </a:rPr>
              <a:t>“</a:t>
            </a:r>
            <a:r>
              <a:rPr lang="en-US" b="1" i="1">
                <a:solidFill>
                  <a:srgbClr val="E1393E"/>
                </a:solidFill>
                <a:cs typeface="Arial" charset="0"/>
              </a:rPr>
              <a:t>Initiative based on evidence derived </a:t>
            </a:r>
            <a:br>
              <a:rPr lang="en-US" b="1" i="1">
                <a:solidFill>
                  <a:srgbClr val="E1393E"/>
                </a:solidFill>
                <a:cs typeface="Arial" charset="0"/>
              </a:rPr>
            </a:br>
            <a:r>
              <a:rPr lang="en-US" b="1" i="1">
                <a:solidFill>
                  <a:srgbClr val="E1393E"/>
                </a:solidFill>
                <a:cs typeface="Arial" charset="0"/>
              </a:rPr>
              <a:t>from team performance…leveraging </a:t>
            </a:r>
            <a:br>
              <a:rPr lang="en-US" b="1" i="1">
                <a:solidFill>
                  <a:srgbClr val="E1393E"/>
                </a:solidFill>
                <a:cs typeface="Arial" charset="0"/>
              </a:rPr>
            </a:br>
            <a:r>
              <a:rPr lang="en-US" b="1" i="1">
                <a:solidFill>
                  <a:srgbClr val="E1393E"/>
                </a:solidFill>
                <a:cs typeface="Arial" charset="0"/>
              </a:rPr>
              <a:t>more than 25 years of research in military, aviation, nuclear power, business and industry…to acquire team competencies</a:t>
            </a:r>
            <a:r>
              <a:rPr lang="en-US" b="1">
                <a:solidFill>
                  <a:srgbClr val="E1393E"/>
                </a:solidFill>
                <a:cs typeface="Arial" charset="0"/>
              </a:rPr>
              <a:t>”</a:t>
            </a:r>
            <a:endParaRPr lang="en-US" b="1">
              <a:solidFill>
                <a:srgbClr val="E1393E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563563" y="2133600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0099"/>
                </a:solidFill>
              </a:rPr>
              <a:t>Team </a:t>
            </a:r>
          </a:p>
          <a:p>
            <a:r>
              <a:rPr lang="en-US" sz="2200" b="1">
                <a:solidFill>
                  <a:srgbClr val="000099"/>
                </a:solidFill>
              </a:rPr>
              <a:t>Strategies &amp; Tools to Enhance Performance &amp; Patient Safety</a:t>
            </a:r>
            <a:endParaRPr lang="en-US" sz="2200">
              <a:solidFill>
                <a:srgbClr val="000099"/>
              </a:solidFill>
            </a:endParaRPr>
          </a:p>
        </p:txBody>
      </p:sp>
      <p:pic>
        <p:nvPicPr>
          <p:cNvPr id="144459" name="Picture 75" descr="teamstepps-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651" y="900114"/>
            <a:ext cx="4178300" cy="105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B4A01951-351C-4499-B3F4-94C4B6D442BA}" type="slidenum">
              <a:rPr lang="en-US"/>
              <a:pPr/>
              <a:t>9</a:t>
            </a:fld>
            <a:r>
              <a:rPr lang="en-US"/>
              <a:t>  </a:t>
            </a:r>
          </a:p>
        </p:txBody>
      </p:sp>
      <p:sp>
        <p:nvSpPr>
          <p:cNvPr id="323677" name="Rectangle 93"/>
          <p:cNvSpPr>
            <a:spLocks noChangeArrowheads="1"/>
          </p:cNvSpPr>
          <p:nvPr/>
        </p:nvSpPr>
        <p:spPr bwMode="gray">
          <a:xfrm>
            <a:off x="7529513" y="4865688"/>
            <a:ext cx="609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2006</a:t>
            </a:r>
          </a:p>
        </p:txBody>
      </p:sp>
      <p:sp>
        <p:nvSpPr>
          <p:cNvPr id="323599" name="Rectangle 15"/>
          <p:cNvSpPr>
            <a:spLocks noChangeArrowheads="1"/>
          </p:cNvSpPr>
          <p:nvPr/>
        </p:nvSpPr>
        <p:spPr bwMode="gray">
          <a:xfrm>
            <a:off x="6608763" y="3352800"/>
            <a:ext cx="1295400" cy="685800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45720" tIns="91440" rIns="45720" bIns="0" anchor="b"/>
          <a:lstStyle/>
          <a:p>
            <a:pPr algn="ctr"/>
            <a:r>
              <a:rPr lang="en-US" sz="1200"/>
              <a:t>Patient Safety and Quality Improvement </a:t>
            </a:r>
            <a:br>
              <a:rPr lang="en-US" sz="1200"/>
            </a:br>
            <a:r>
              <a:rPr lang="en-US" sz="1200"/>
              <a:t>Act of 2005</a:t>
            </a:r>
          </a:p>
        </p:txBody>
      </p:sp>
      <p:sp>
        <p:nvSpPr>
          <p:cNvPr id="323656" name="Line 72"/>
          <p:cNvSpPr>
            <a:spLocks noChangeShapeType="1"/>
          </p:cNvSpPr>
          <p:nvPr/>
        </p:nvSpPr>
        <p:spPr bwMode="auto">
          <a:xfrm flipV="1">
            <a:off x="6688139" y="2819400"/>
            <a:ext cx="0" cy="24384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795338" y="762000"/>
            <a:ext cx="7739063" cy="914400"/>
          </a:xfrm>
        </p:spPr>
        <p:txBody>
          <a:bodyPr/>
          <a:lstStyle/>
          <a:p>
            <a:r>
              <a:rPr lang="en-US" sz="3200"/>
              <a:t>Patient Safety Movement</a:t>
            </a:r>
          </a:p>
        </p:txBody>
      </p:sp>
      <p:sp>
        <p:nvSpPr>
          <p:cNvPr id="323617" name="Rectangle 33"/>
          <p:cNvSpPr>
            <a:spLocks noChangeArrowheads="1"/>
          </p:cNvSpPr>
          <p:nvPr/>
        </p:nvSpPr>
        <p:spPr bwMode="auto">
          <a:xfrm>
            <a:off x="2962277" y="3657600"/>
            <a:ext cx="1190625" cy="381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45720" tIns="91440" rIns="45720" bIns="0" anchor="b"/>
          <a:lstStyle/>
          <a:p>
            <a:pPr algn="ctr"/>
            <a:r>
              <a:rPr lang="en-US" sz="1200"/>
              <a:t>Executive Memo from President </a:t>
            </a:r>
          </a:p>
        </p:txBody>
      </p:sp>
      <p:sp>
        <p:nvSpPr>
          <p:cNvPr id="323627" name="Rectangle 43"/>
          <p:cNvSpPr>
            <a:spLocks noChangeArrowheads="1"/>
          </p:cNvSpPr>
          <p:nvPr/>
        </p:nvSpPr>
        <p:spPr bwMode="auto">
          <a:xfrm>
            <a:off x="1158877" y="3600450"/>
            <a:ext cx="1266825" cy="4381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45720" tIns="91440" rIns="45720" bIns="0" anchor="b"/>
          <a:lstStyle/>
          <a:p>
            <a:pPr algn="ctr"/>
            <a:r>
              <a:rPr lang="en-US" sz="1200"/>
              <a:t>DoD</a:t>
            </a:r>
            <a:br>
              <a:rPr lang="en-US" sz="1200"/>
            </a:br>
            <a:r>
              <a:rPr lang="en-US" sz="1200"/>
              <a:t> MedTeams</a:t>
            </a:r>
            <a:r>
              <a:rPr lang="en-US" sz="1200">
                <a:cs typeface="Arial" charset="0"/>
              </a:rPr>
              <a:t>®</a:t>
            </a:r>
          </a:p>
          <a:p>
            <a:pPr algn="ctr"/>
            <a:r>
              <a:rPr lang="en-US" sz="1200"/>
              <a:t>ED Study</a:t>
            </a:r>
          </a:p>
        </p:txBody>
      </p:sp>
      <p:sp>
        <p:nvSpPr>
          <p:cNvPr id="323632" name="Rectangle 48"/>
          <p:cNvSpPr>
            <a:spLocks noChangeArrowheads="1"/>
          </p:cNvSpPr>
          <p:nvPr/>
        </p:nvSpPr>
        <p:spPr bwMode="auto">
          <a:xfrm>
            <a:off x="5105400" y="3662364"/>
            <a:ext cx="1066800" cy="3762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45720" tIns="91440" rIns="45720" bIns="0" anchor="b"/>
          <a:lstStyle/>
          <a:p>
            <a:pPr algn="ctr"/>
            <a:r>
              <a:rPr lang="en-US" sz="1200"/>
              <a:t>Institute for </a:t>
            </a:r>
            <a:br>
              <a:rPr lang="en-US" sz="1200"/>
            </a:br>
            <a:r>
              <a:rPr lang="en-US" sz="1200"/>
              <a:t>Healthcare Improvement </a:t>
            </a:r>
          </a:p>
          <a:p>
            <a:pPr algn="ctr"/>
            <a:r>
              <a:rPr lang="en-US" sz="1200"/>
              <a:t>100K </a:t>
            </a:r>
            <a:r>
              <a:rPr lang="en-US" sz="1200" i="1"/>
              <a:t>lives</a:t>
            </a:r>
            <a:r>
              <a:rPr lang="en-US" sz="1200"/>
              <a:t> Campaign </a:t>
            </a:r>
          </a:p>
        </p:txBody>
      </p:sp>
      <p:sp>
        <p:nvSpPr>
          <p:cNvPr id="323639" name="Rectangle 55"/>
          <p:cNvSpPr>
            <a:spLocks noChangeArrowheads="1"/>
          </p:cNvSpPr>
          <p:nvPr/>
        </p:nvSpPr>
        <p:spPr bwMode="auto">
          <a:xfrm>
            <a:off x="1905001" y="2347914"/>
            <a:ext cx="1257300" cy="77628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45720" tIns="91440" rIns="45720" bIns="0" anchor="b"/>
          <a:lstStyle/>
          <a:p>
            <a:pPr algn="ctr"/>
            <a:r>
              <a:rPr lang="en-US" sz="1200" i="1"/>
              <a:t>“To Err </a:t>
            </a:r>
            <a:br>
              <a:rPr lang="en-US" sz="1200" i="1"/>
            </a:br>
            <a:r>
              <a:rPr lang="en-US" sz="1200" i="1"/>
              <a:t>is Human”</a:t>
            </a:r>
            <a:r>
              <a:rPr lang="en-US" sz="1200"/>
              <a:t> </a:t>
            </a:r>
            <a:br>
              <a:rPr lang="en-US" sz="1200"/>
            </a:br>
            <a:r>
              <a:rPr lang="en-US" sz="1200"/>
              <a:t>IOM Report </a:t>
            </a:r>
          </a:p>
        </p:txBody>
      </p:sp>
      <p:sp>
        <p:nvSpPr>
          <p:cNvPr id="323621" name="Rectangle 37"/>
          <p:cNvSpPr>
            <a:spLocks noChangeArrowheads="1"/>
          </p:cNvSpPr>
          <p:nvPr/>
        </p:nvSpPr>
        <p:spPr bwMode="gray">
          <a:xfrm>
            <a:off x="5976939" y="1828800"/>
            <a:ext cx="1524000" cy="1295400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45720" tIns="182880" rIns="45720" anchor="b"/>
          <a:lstStyle/>
          <a:p>
            <a:pPr algn="ctr">
              <a:tabLst>
                <a:tab pos="623888" algn="l"/>
              </a:tabLst>
            </a:pPr>
            <a:r>
              <a:rPr lang="en-US" sz="1600" b="1">
                <a:solidFill>
                  <a:srgbClr val="996600"/>
                </a:solidFill>
              </a:rPr>
              <a:t>T</a:t>
            </a:r>
            <a:r>
              <a:rPr lang="en-US" sz="1300" b="1">
                <a:solidFill>
                  <a:srgbClr val="996600"/>
                </a:solidFill>
              </a:rPr>
              <a:t>eam</a:t>
            </a:r>
            <a:r>
              <a:rPr lang="en-US" sz="1600" b="1">
                <a:solidFill>
                  <a:srgbClr val="996600"/>
                </a:solidFill>
              </a:rPr>
              <a:t>STEPPS</a:t>
            </a:r>
          </a:p>
        </p:txBody>
      </p:sp>
      <p:sp>
        <p:nvSpPr>
          <p:cNvPr id="323658" name="Line 74"/>
          <p:cNvSpPr>
            <a:spLocks noChangeShapeType="1"/>
          </p:cNvSpPr>
          <p:nvPr/>
        </p:nvSpPr>
        <p:spPr bwMode="auto">
          <a:xfrm flipV="1">
            <a:off x="5638800" y="4267200"/>
            <a:ext cx="0" cy="9906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659" name="Line 75"/>
          <p:cNvSpPr>
            <a:spLocks noChangeShapeType="1"/>
          </p:cNvSpPr>
          <p:nvPr/>
        </p:nvSpPr>
        <p:spPr bwMode="auto">
          <a:xfrm flipV="1">
            <a:off x="4640263" y="3657600"/>
            <a:ext cx="0" cy="16002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661" name="Line 77"/>
          <p:cNvSpPr>
            <a:spLocks noChangeShapeType="1"/>
          </p:cNvSpPr>
          <p:nvPr/>
        </p:nvSpPr>
        <p:spPr bwMode="auto">
          <a:xfrm flipV="1">
            <a:off x="3573463" y="4419600"/>
            <a:ext cx="0" cy="8382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669" name="Line 85"/>
          <p:cNvSpPr>
            <a:spLocks noChangeShapeType="1"/>
          </p:cNvSpPr>
          <p:nvPr/>
        </p:nvSpPr>
        <p:spPr bwMode="auto">
          <a:xfrm flipV="1">
            <a:off x="2552700" y="3794126"/>
            <a:ext cx="0" cy="1463675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670" name="Line 86"/>
          <p:cNvSpPr>
            <a:spLocks noChangeShapeType="1"/>
          </p:cNvSpPr>
          <p:nvPr/>
        </p:nvSpPr>
        <p:spPr bwMode="auto">
          <a:xfrm flipV="1">
            <a:off x="1766888" y="4419600"/>
            <a:ext cx="0" cy="8382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323671" name="Picture 87" descr="100klogo1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0086" t="10001" r="7510" b="10001"/>
          <a:stretch>
            <a:fillRect/>
          </a:stretch>
        </p:blipFill>
        <p:spPr bwMode="auto">
          <a:xfrm>
            <a:off x="5410200" y="4124325"/>
            <a:ext cx="533400" cy="533400"/>
          </a:xfrm>
          <a:prstGeom prst="rect">
            <a:avLst/>
          </a:prstGeom>
          <a:noFill/>
        </p:spPr>
      </p:pic>
      <p:sp>
        <p:nvSpPr>
          <p:cNvPr id="323662" name="Rectangle 78"/>
          <p:cNvSpPr>
            <a:spLocks noChangeArrowheads="1"/>
          </p:cNvSpPr>
          <p:nvPr/>
        </p:nvSpPr>
        <p:spPr bwMode="gray">
          <a:xfrm>
            <a:off x="1462088" y="48768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1995</a:t>
            </a:r>
          </a:p>
        </p:txBody>
      </p:sp>
      <p:sp>
        <p:nvSpPr>
          <p:cNvPr id="323663" name="Rectangle 79"/>
          <p:cNvSpPr>
            <a:spLocks noChangeArrowheads="1"/>
          </p:cNvSpPr>
          <p:nvPr/>
        </p:nvSpPr>
        <p:spPr bwMode="gray">
          <a:xfrm>
            <a:off x="2273300" y="48768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1999</a:t>
            </a:r>
          </a:p>
        </p:txBody>
      </p:sp>
      <p:sp>
        <p:nvSpPr>
          <p:cNvPr id="323664" name="Rectangle 80"/>
          <p:cNvSpPr>
            <a:spLocks noChangeArrowheads="1"/>
          </p:cNvSpPr>
          <p:nvPr/>
        </p:nvSpPr>
        <p:spPr bwMode="gray">
          <a:xfrm>
            <a:off x="3289300" y="48768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2001</a:t>
            </a:r>
          </a:p>
        </p:txBody>
      </p:sp>
      <p:sp>
        <p:nvSpPr>
          <p:cNvPr id="323665" name="Rectangle 81"/>
          <p:cNvSpPr>
            <a:spLocks noChangeArrowheads="1"/>
          </p:cNvSpPr>
          <p:nvPr/>
        </p:nvSpPr>
        <p:spPr bwMode="gray">
          <a:xfrm>
            <a:off x="4305300" y="48768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2003</a:t>
            </a:r>
          </a:p>
        </p:txBody>
      </p:sp>
      <p:sp>
        <p:nvSpPr>
          <p:cNvPr id="323666" name="Rectangle 82"/>
          <p:cNvSpPr>
            <a:spLocks noChangeArrowheads="1"/>
          </p:cNvSpPr>
          <p:nvPr/>
        </p:nvSpPr>
        <p:spPr bwMode="gray">
          <a:xfrm>
            <a:off x="5359400" y="48768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2004</a:t>
            </a:r>
          </a:p>
        </p:txBody>
      </p:sp>
      <p:sp>
        <p:nvSpPr>
          <p:cNvPr id="323667" name="Rectangle 83"/>
          <p:cNvSpPr>
            <a:spLocks noChangeArrowheads="1"/>
          </p:cNvSpPr>
          <p:nvPr/>
        </p:nvSpPr>
        <p:spPr bwMode="gray">
          <a:xfrm>
            <a:off x="6350000" y="48768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2005</a:t>
            </a:r>
          </a:p>
        </p:txBody>
      </p:sp>
      <p:pic>
        <p:nvPicPr>
          <p:cNvPr id="323604" name="Picture 20" descr="jcaho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77" y="3227389"/>
            <a:ext cx="581025" cy="568325"/>
          </a:xfrm>
          <a:prstGeom prst="rect">
            <a:avLst/>
          </a:prstGeom>
          <a:noFill/>
        </p:spPr>
      </p:pic>
      <p:pic>
        <p:nvPicPr>
          <p:cNvPr id="323618" name="Picture 34" descr="Clinton_HealthCare_RoseGardenEven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t="2841"/>
          <a:stretch>
            <a:fillRect/>
          </a:stretch>
        </p:blipFill>
        <p:spPr>
          <a:xfrm>
            <a:off x="3238500" y="4114801"/>
            <a:ext cx="685800" cy="542925"/>
          </a:xfrm>
          <a:noFill/>
          <a:ln/>
        </p:spPr>
      </p:pic>
      <p:pic>
        <p:nvPicPr>
          <p:cNvPr id="323635" name="Picture 51" descr="io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279651" y="3238500"/>
            <a:ext cx="546100" cy="546100"/>
          </a:xfrm>
          <a:noFill/>
          <a:ln/>
        </p:spPr>
      </p:pic>
      <p:sp>
        <p:nvSpPr>
          <p:cNvPr id="323674" name="Rectangle 90"/>
          <p:cNvSpPr>
            <a:spLocks noChangeArrowheads="1"/>
          </p:cNvSpPr>
          <p:nvPr/>
        </p:nvSpPr>
        <p:spPr bwMode="auto">
          <a:xfrm>
            <a:off x="4029077" y="2743200"/>
            <a:ext cx="1190625" cy="381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45720" tIns="91440" rIns="45720" bIns="0" anchor="b"/>
          <a:lstStyle/>
          <a:p>
            <a:pPr algn="ctr"/>
            <a:r>
              <a:rPr lang="en-US" sz="1200"/>
              <a:t>JCAHO National Patient Safety Goals </a:t>
            </a:r>
          </a:p>
        </p:txBody>
      </p:sp>
      <p:pic>
        <p:nvPicPr>
          <p:cNvPr id="323600" name="Picture 16" descr="20050729_mbox-sc-113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7039" y="4122739"/>
            <a:ext cx="685800" cy="534987"/>
          </a:xfrm>
          <a:prstGeom prst="rect">
            <a:avLst/>
          </a:prstGeom>
          <a:noFill/>
        </p:spPr>
      </p:pic>
      <p:pic>
        <p:nvPicPr>
          <p:cNvPr id="323675" name="Picture 91" descr="DoD seal from we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1302" y="4102101"/>
            <a:ext cx="561975" cy="555625"/>
          </a:xfrm>
          <a:prstGeom prst="rect">
            <a:avLst/>
          </a:prstGeom>
          <a:noFill/>
        </p:spPr>
      </p:pic>
      <p:pic>
        <p:nvPicPr>
          <p:cNvPr id="323622" name="Picture 38" descr="framework_complet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5" y="1900239"/>
            <a:ext cx="1074737" cy="860425"/>
          </a:xfrm>
          <a:prstGeom prst="rect">
            <a:avLst/>
          </a:prstGeom>
          <a:noFill/>
        </p:spPr>
      </p:pic>
      <p:sp>
        <p:nvSpPr>
          <p:cNvPr id="323657" name="Line 73"/>
          <p:cNvSpPr>
            <a:spLocks noChangeShapeType="1"/>
          </p:cNvSpPr>
          <p:nvPr/>
        </p:nvSpPr>
        <p:spPr bwMode="auto">
          <a:xfrm flipV="1">
            <a:off x="6943725" y="4670426"/>
            <a:ext cx="0" cy="587375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633" name="AutoShape 49"/>
          <p:cNvSpPr>
            <a:spLocks noChangeArrowheads="1"/>
          </p:cNvSpPr>
          <p:nvPr/>
        </p:nvSpPr>
        <p:spPr bwMode="auto">
          <a:xfrm>
            <a:off x="1600200" y="5105400"/>
            <a:ext cx="7543800" cy="685800"/>
          </a:xfrm>
          <a:prstGeom prst="rightArrow">
            <a:avLst>
              <a:gd name="adj1" fmla="val 59722"/>
              <a:gd name="adj2" fmla="val 8260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1"/>
              <a:t>Medical Team Training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6736</TotalTime>
  <Words>1356</Words>
  <Application>Microsoft Office PowerPoint</Application>
  <PresentationFormat>On-screen Show (4:3)</PresentationFormat>
  <Paragraphs>262</Paragraphs>
  <Slides>27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2_Main_Olive</vt:lpstr>
      <vt:lpstr>Photo Editor Photo</vt:lpstr>
      <vt:lpstr>Strategies and Tools  to Enhance Performance  and Patient Safety</vt:lpstr>
      <vt:lpstr>Ice Breaker</vt:lpstr>
      <vt:lpstr>Sue Sheridan Video</vt:lpstr>
      <vt:lpstr>Video Discussion</vt:lpstr>
      <vt:lpstr>Objectives</vt:lpstr>
      <vt:lpstr>Teamwork Is All Around Us</vt:lpstr>
      <vt:lpstr>Introduction</vt:lpstr>
      <vt:lpstr>PowerPoint Presentation</vt:lpstr>
      <vt:lpstr>Patient Safety Movement</vt:lpstr>
      <vt:lpstr>The Components of Resident Safety</vt:lpstr>
      <vt:lpstr>Course Agenda</vt:lpstr>
      <vt:lpstr>Introductions and Exercise:  Magic Wand</vt:lpstr>
      <vt:lpstr>Why Do Errors Occur—Some Obstacles</vt:lpstr>
      <vt:lpstr>Institute of Medicine Report </vt:lpstr>
      <vt:lpstr>Medical Errors Still Claiming  Many Lives   By Elizabeth Weise, USA TODAY</vt:lpstr>
      <vt:lpstr>PowerPoint Presentation</vt:lpstr>
      <vt:lpstr>What Comprises Team Performance?</vt:lpstr>
      <vt:lpstr>Outcomes of Team Competencies</vt:lpstr>
      <vt:lpstr>Teamwork Actions</vt:lpstr>
      <vt:lpstr>Supplemental Instructor Slides</vt:lpstr>
      <vt:lpstr>Train-the-Trainer/ Coach Session Agenda</vt:lpstr>
      <vt:lpstr>Teamwork Encompasses CRM</vt:lpstr>
      <vt:lpstr>Background: U.S. Army Aviation</vt:lpstr>
      <vt:lpstr>U.S. Navy Breakthroughs: Tactical Decisionmaking Under Stress (TADMUS)</vt:lpstr>
      <vt:lpstr>U.S. Air Force CRM History</vt:lpstr>
      <vt:lpstr>Eight Steps of Change</vt:lpstr>
      <vt:lpstr>Roadmap to a Culture of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LTC Module 1: Introduction</dc:title>
  <dc:creator>Donna Hurd</dc:creator>
  <cp:lastModifiedBy>DHHS</cp:lastModifiedBy>
  <cp:revision>408</cp:revision>
  <cp:lastPrinted>2012-04-05T22:07:10Z</cp:lastPrinted>
  <dcterms:created xsi:type="dcterms:W3CDTF">1601-01-01T00:00:00Z</dcterms:created>
  <dcterms:modified xsi:type="dcterms:W3CDTF">2014-01-29T13:51:36Z</dcterms:modified>
</cp:coreProperties>
</file>