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s/comment4.xml" ContentType="application/vnd.openxmlformats-officedocument.presentationml.comments+xml"/>
  <Override PartName="/ppt/notesSlides/notesSlide23.xml" ContentType="application/vnd.openxmlformats-officedocument.presentationml.notesSlide+xml"/>
  <Override PartName="/ppt/commentAuthors.xml" ContentType="application/vnd.openxmlformats-officedocument.presentationml.commentAuthors+xml"/>
  <Override PartName="/ppt/comments/comment2.xml" ContentType="application/vnd.openxmlformats-officedocument.presentationml.comment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1"/>
  </p:notesMasterIdLst>
  <p:handoutMasterIdLst>
    <p:handoutMasterId r:id="rId32"/>
  </p:handoutMasterIdLst>
  <p:sldIdLst>
    <p:sldId id="256" r:id="rId3"/>
    <p:sldId id="269" r:id="rId4"/>
    <p:sldId id="257" r:id="rId5"/>
    <p:sldId id="270" r:id="rId6"/>
    <p:sldId id="293" r:id="rId7"/>
    <p:sldId id="294" r:id="rId8"/>
    <p:sldId id="272" r:id="rId9"/>
    <p:sldId id="273" r:id="rId10"/>
    <p:sldId id="274" r:id="rId11"/>
    <p:sldId id="275" r:id="rId12"/>
    <p:sldId id="259" r:id="rId13"/>
    <p:sldId id="276" r:id="rId14"/>
    <p:sldId id="295" r:id="rId15"/>
    <p:sldId id="277" r:id="rId16"/>
    <p:sldId id="278" r:id="rId17"/>
    <p:sldId id="279" r:id="rId18"/>
    <p:sldId id="280" r:id="rId19"/>
    <p:sldId id="281" r:id="rId20"/>
    <p:sldId id="282" r:id="rId21"/>
    <p:sldId id="283" r:id="rId22"/>
    <p:sldId id="284" r:id="rId23"/>
    <p:sldId id="291" r:id="rId24"/>
    <p:sldId id="292" r:id="rId25"/>
    <p:sldId id="287" r:id="rId26"/>
    <p:sldId id="288" r:id="rId27"/>
    <p:sldId id="289" r:id="rId28"/>
    <p:sldId id="290" r:id="rId29"/>
    <p:sldId id="268" r:id="rId30"/>
  </p:sldIdLst>
  <p:sldSz cx="6858000" cy="9144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ngrida J Kalnins" initials="" lastIdx="17" clrIdx="0"/>
  <p:cmAuthor id="1" name="Marguerite Goldman" initials="" lastIdx="2" clrIdx="1"/>
  <p:cmAuthor id="2" name="Michelle Devereux" initials="" lastIdx="1" clrIdx="2"/>
  <p:cmAuthor id="3" name="Dawn Williams" initials="" lastIdx="15" clrIdx="3"/>
  <p:cmAuthor id="4" name="Michelle Pandolfi" initials="MMP" lastIdx="33" clrIdx="4"/>
  <p:cmAuthor id="5" name="Vostro 1500" initials="V1" lastIdx="2" clrIdx="5"/>
  <p:cmAuthor id="6" name="WSpector" initials="WDS" lastIdx="16" clrIdx="6"/>
  <p:cmAuthor id="7" name="netuser" initials="n" lastIdx="0" clrIdx="7"/>
  <p:cmAuthor id="8" name="DHHS" initials="D" lastIdx="28" clrIdx="8"/>
  <p:cmAuthor id="9" name="Donna Hurd" initials="DH" lastIdx="3"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99"/>
    <a:srgbClr val="663300"/>
    <a:srgbClr val="00CC00"/>
    <a:srgbClr val="FF5050"/>
    <a:srgbClr val="FF6600"/>
    <a:srgbClr val="EDEDE1"/>
    <a:srgbClr val="C7C397"/>
    <a:srgbClr val="FFFFCC"/>
    <a:srgbClr val="A500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5980" autoAdjust="0"/>
    <p:restoredTop sz="89165" autoAdjust="0"/>
  </p:normalViewPr>
  <p:slideViewPr>
    <p:cSldViewPr snapToGrid="0">
      <p:cViewPr>
        <p:scale>
          <a:sx n="100" d="100"/>
          <a:sy n="100" d="100"/>
        </p:scale>
        <p:origin x="-1530" y="1104"/>
      </p:cViewPr>
      <p:guideLst>
        <p:guide orient="horz" pos="1584"/>
        <p:guide pos="318"/>
        <p:guide pos="328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12-05-18T14:05:08.376" idx="5">
    <p:pos x="924" y="558"/>
    <p:text>NEW SLIDE</p:text>
  </p:cm>
</p:cmLst>
</file>

<file path=ppt/comments/comment2.xml><?xml version="1.0" encoding="utf-8"?>
<p:cmLst xmlns:a="http://schemas.openxmlformats.org/drawingml/2006/main" xmlns:r="http://schemas.openxmlformats.org/officeDocument/2006/relationships" xmlns:p="http://schemas.openxmlformats.org/presentationml/2006/main">
  <p:cm authorId="8" dt="2012-05-18T14:15:34.443" idx="7">
    <p:pos x="3204" y="564"/>
    <p:text>NEW SLIDE</p:text>
  </p:cm>
</p:cmLst>
</file>

<file path=ppt/comments/comment3.xml><?xml version="1.0" encoding="utf-8"?>
<p:cmLst xmlns:a="http://schemas.openxmlformats.org/drawingml/2006/main" xmlns:r="http://schemas.openxmlformats.org/officeDocument/2006/relationships" xmlns:p="http://schemas.openxmlformats.org/presentationml/2006/main">
  <p:cm authorId="8" dt="2012-05-18T18:41:18.740" idx="18">
    <p:pos x="3205" y="570"/>
    <p:text>NEW SLIDE</p:text>
  </p:cm>
</p:cmLst>
</file>

<file path=ppt/comments/comment4.xml><?xml version="1.0" encoding="utf-8"?>
<p:cmLst xmlns:a="http://schemas.openxmlformats.org/drawingml/2006/main" xmlns:r="http://schemas.openxmlformats.org/officeDocument/2006/relationships" xmlns:p="http://schemas.openxmlformats.org/presentationml/2006/main">
  <p:cm authorId="8" dt="2012-05-18T18:44:02.849" idx="20">
    <p:pos x="3909" y="584"/>
    <p:text>NEW SLIDE</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37523" cy="464662"/>
          </a:xfrm>
          <a:prstGeom prst="rect">
            <a:avLst/>
          </a:prstGeom>
          <a:noFill/>
          <a:ln w="9525">
            <a:noFill/>
            <a:miter lim="800000"/>
            <a:headEnd/>
            <a:tailEnd/>
          </a:ln>
          <a:effectLst/>
        </p:spPr>
        <p:txBody>
          <a:bodyPr vert="horz" wrap="square" lIns="88135" tIns="44067" rIns="88135" bIns="44067" numCol="1" anchor="t" anchorCtr="0" compatLnSpc="1">
            <a:prstTxWarp prst="textNoShape">
              <a:avLst/>
            </a:prstTxWarp>
          </a:bodyPr>
          <a:lstStyle>
            <a:lvl1pPr>
              <a:defRPr sz="1200"/>
            </a:lvl1pPr>
          </a:lstStyle>
          <a:p>
            <a:pPr>
              <a:defRPr/>
            </a:pPr>
            <a:endParaRPr lang="en-US"/>
          </a:p>
        </p:txBody>
      </p:sp>
      <p:sp>
        <p:nvSpPr>
          <p:cNvPr id="70659" name="Rectangle 3"/>
          <p:cNvSpPr>
            <a:spLocks noGrp="1" noChangeArrowheads="1"/>
          </p:cNvSpPr>
          <p:nvPr>
            <p:ph type="dt" sz="quarter" idx="1"/>
          </p:nvPr>
        </p:nvSpPr>
        <p:spPr bwMode="auto">
          <a:xfrm>
            <a:off x="3971292" y="0"/>
            <a:ext cx="3037523" cy="464662"/>
          </a:xfrm>
          <a:prstGeom prst="rect">
            <a:avLst/>
          </a:prstGeom>
          <a:noFill/>
          <a:ln w="9525">
            <a:noFill/>
            <a:miter lim="800000"/>
            <a:headEnd/>
            <a:tailEnd/>
          </a:ln>
          <a:effectLst/>
        </p:spPr>
        <p:txBody>
          <a:bodyPr vert="horz" wrap="square" lIns="88135" tIns="44067" rIns="88135" bIns="44067" numCol="1" anchor="t" anchorCtr="0" compatLnSpc="1">
            <a:prstTxWarp prst="textNoShape">
              <a:avLst/>
            </a:prstTxWarp>
          </a:bodyPr>
          <a:lstStyle>
            <a:lvl1pPr algn="r">
              <a:defRPr sz="1200"/>
            </a:lvl1pPr>
          </a:lstStyle>
          <a:p>
            <a:pPr>
              <a:defRPr/>
            </a:pPr>
            <a:endParaRPr lang="en-US"/>
          </a:p>
        </p:txBody>
      </p:sp>
      <p:sp>
        <p:nvSpPr>
          <p:cNvPr id="70660" name="Rectangle 4"/>
          <p:cNvSpPr>
            <a:spLocks noGrp="1" noChangeArrowheads="1"/>
          </p:cNvSpPr>
          <p:nvPr>
            <p:ph type="ftr" sz="quarter" idx="2"/>
          </p:nvPr>
        </p:nvSpPr>
        <p:spPr bwMode="auto">
          <a:xfrm>
            <a:off x="0" y="8830153"/>
            <a:ext cx="3037523" cy="464662"/>
          </a:xfrm>
          <a:prstGeom prst="rect">
            <a:avLst/>
          </a:prstGeom>
          <a:noFill/>
          <a:ln w="9525">
            <a:noFill/>
            <a:miter lim="800000"/>
            <a:headEnd/>
            <a:tailEnd/>
          </a:ln>
          <a:effectLst/>
        </p:spPr>
        <p:txBody>
          <a:bodyPr vert="horz" wrap="square" lIns="88135" tIns="44067" rIns="88135" bIns="44067" numCol="1" anchor="b" anchorCtr="0" compatLnSpc="1">
            <a:prstTxWarp prst="textNoShape">
              <a:avLst/>
            </a:prstTxWarp>
          </a:bodyPr>
          <a:lstStyle>
            <a:lvl1pPr>
              <a:defRPr sz="1200"/>
            </a:lvl1pPr>
          </a:lstStyle>
          <a:p>
            <a:pPr>
              <a:defRPr/>
            </a:pPr>
            <a:endParaRPr lang="en-US"/>
          </a:p>
        </p:txBody>
      </p:sp>
      <p:sp>
        <p:nvSpPr>
          <p:cNvPr id="70661" name="Rectangle 5"/>
          <p:cNvSpPr>
            <a:spLocks noGrp="1" noChangeArrowheads="1"/>
          </p:cNvSpPr>
          <p:nvPr>
            <p:ph type="sldNum" sz="quarter" idx="3"/>
          </p:nvPr>
        </p:nvSpPr>
        <p:spPr bwMode="auto">
          <a:xfrm>
            <a:off x="3971292" y="8830153"/>
            <a:ext cx="3037523" cy="464662"/>
          </a:xfrm>
          <a:prstGeom prst="rect">
            <a:avLst/>
          </a:prstGeom>
          <a:noFill/>
          <a:ln w="9525">
            <a:noFill/>
            <a:miter lim="800000"/>
            <a:headEnd/>
            <a:tailEnd/>
          </a:ln>
          <a:effectLst/>
        </p:spPr>
        <p:txBody>
          <a:bodyPr vert="horz" wrap="square" lIns="88135" tIns="44067" rIns="88135" bIns="44067" numCol="1" anchor="b" anchorCtr="0" compatLnSpc="1">
            <a:prstTxWarp prst="textNoShape">
              <a:avLst/>
            </a:prstTxWarp>
          </a:bodyPr>
          <a:lstStyle>
            <a:lvl1pPr algn="r">
              <a:defRPr sz="1200"/>
            </a:lvl1pPr>
          </a:lstStyle>
          <a:p>
            <a:pPr>
              <a:defRPr/>
            </a:pPr>
            <a:fld id="{0A549929-E431-4CA3-A17E-B309780DF856}" type="slidenum">
              <a:rPr lang="en-US"/>
              <a:pPr>
                <a:defRPr/>
              </a:pPr>
              <a:t>‹#›</a:t>
            </a:fld>
            <a:endParaRPr lang="en-US"/>
          </a:p>
        </p:txBody>
      </p:sp>
    </p:spTree>
    <p:extLst>
      <p:ext uri="{BB962C8B-B14F-4D97-AF65-F5344CB8AC3E}">
        <p14:creationId xmlns:p14="http://schemas.microsoft.com/office/powerpoint/2010/main" xmlns="" val="2370098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7523" cy="464662"/>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defTabSz="931844">
              <a:defRPr sz="1200"/>
            </a:lvl1pPr>
          </a:lstStyle>
          <a:p>
            <a:pPr>
              <a:defRPr/>
            </a:pPr>
            <a:endParaRPr lang="en-US"/>
          </a:p>
        </p:txBody>
      </p:sp>
      <p:sp>
        <p:nvSpPr>
          <p:cNvPr id="5123" name="Rectangle 3"/>
          <p:cNvSpPr>
            <a:spLocks noGrp="1" noChangeArrowheads="1"/>
          </p:cNvSpPr>
          <p:nvPr>
            <p:ph type="dt" idx="1"/>
          </p:nvPr>
        </p:nvSpPr>
        <p:spPr bwMode="auto">
          <a:xfrm>
            <a:off x="3971292" y="0"/>
            <a:ext cx="3037523" cy="464662"/>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lvl1pPr algn="r" defTabSz="931844">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2198688" y="698500"/>
            <a:ext cx="2614612" cy="34845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0723" y="4416663"/>
            <a:ext cx="5608954" cy="4181952"/>
          </a:xfrm>
          <a:prstGeom prst="rect">
            <a:avLst/>
          </a:prstGeom>
          <a:noFill/>
          <a:ln w="9525">
            <a:noFill/>
            <a:miter lim="800000"/>
            <a:headEnd/>
            <a:tailEnd/>
          </a:ln>
          <a:effectLst/>
        </p:spPr>
        <p:txBody>
          <a:bodyPr vert="horz" wrap="square" lIns="93151" tIns="46576" rIns="93151"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30153"/>
            <a:ext cx="3037523" cy="464662"/>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defTabSz="931844">
              <a:defRPr sz="1200"/>
            </a:lvl1pPr>
          </a:lstStyle>
          <a:p>
            <a:pPr>
              <a:defRPr/>
            </a:pPr>
            <a:endParaRPr lang="en-US"/>
          </a:p>
        </p:txBody>
      </p:sp>
      <p:sp>
        <p:nvSpPr>
          <p:cNvPr id="5127" name="Rectangle 7"/>
          <p:cNvSpPr>
            <a:spLocks noGrp="1" noChangeArrowheads="1"/>
          </p:cNvSpPr>
          <p:nvPr>
            <p:ph type="sldNum" sz="quarter" idx="5"/>
          </p:nvPr>
        </p:nvSpPr>
        <p:spPr bwMode="auto">
          <a:xfrm>
            <a:off x="3971292" y="8830153"/>
            <a:ext cx="3037523" cy="464662"/>
          </a:xfrm>
          <a:prstGeom prst="rect">
            <a:avLst/>
          </a:prstGeom>
          <a:noFill/>
          <a:ln w="9525">
            <a:noFill/>
            <a:miter lim="800000"/>
            <a:headEnd/>
            <a:tailEnd/>
          </a:ln>
          <a:effectLst/>
        </p:spPr>
        <p:txBody>
          <a:bodyPr vert="horz" wrap="square" lIns="93151" tIns="46576" rIns="93151" bIns="46576" numCol="1" anchor="b" anchorCtr="0" compatLnSpc="1">
            <a:prstTxWarp prst="textNoShape">
              <a:avLst/>
            </a:prstTxWarp>
          </a:bodyPr>
          <a:lstStyle>
            <a:lvl1pPr algn="r" defTabSz="931844">
              <a:defRPr sz="1200"/>
            </a:lvl1pPr>
          </a:lstStyle>
          <a:p>
            <a:pPr>
              <a:defRPr/>
            </a:pPr>
            <a:fld id="{6C0EDEFC-3716-437D-B6B9-46BA77D88417}" type="slidenum">
              <a:rPr lang="en-US"/>
              <a:pPr>
                <a:defRPr/>
              </a:pPr>
              <a:t>‹#›</a:t>
            </a:fld>
            <a:endParaRPr lang="en-US"/>
          </a:p>
        </p:txBody>
      </p:sp>
    </p:spTree>
    <p:extLst>
      <p:ext uri="{BB962C8B-B14F-4D97-AF65-F5344CB8AC3E}">
        <p14:creationId xmlns:p14="http://schemas.microsoft.com/office/powerpoint/2010/main" xmlns="" val="41879737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pPr defTabSz="930745"/>
            <a:fld id="{590E0587-B393-457C-B892-8E8C2D8F8271}" type="slidenum">
              <a:rPr lang="en-US" smtClean="0"/>
              <a:pPr defTabSz="930745"/>
              <a:t>1</a:t>
            </a:fld>
            <a:endParaRPr lang="en-US" smtClean="0"/>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pPr defTabSz="930745"/>
            <a:fld id="{7CD92D13-057C-4F4B-A534-5070E9FD6079}" type="slidenum">
              <a:rPr lang="en-US" smtClean="0"/>
              <a:pPr defTabSz="930745"/>
              <a:t>10</a:t>
            </a:fld>
            <a:endParaRPr lang="en-US" smtClean="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pPr defTabSz="930745"/>
            <a:fld id="{F45A91BD-1CD2-4849-A362-FDD6FC497BE3}" type="slidenum">
              <a:rPr lang="en-US" smtClean="0"/>
              <a:pPr defTabSz="930745"/>
              <a:t>11</a:t>
            </a:fld>
            <a:endParaRPr lang="en-US" smtClean="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p>
            <a:pPr defTabSz="930745"/>
            <a:fld id="{D7F46F21-CC4E-410D-BA30-018AF3B21E64}" type="slidenum">
              <a:rPr lang="en-US" smtClean="0"/>
              <a:pPr defTabSz="930745"/>
              <a:t>12</a:t>
            </a:fld>
            <a:endParaRPr lang="en-US" smtClean="0"/>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pPr defTabSz="930745"/>
            <a:fld id="{E62AFCA3-F09C-4716-85F4-D83736C7DCA5}" type="slidenum">
              <a:rPr lang="en-US" smtClean="0"/>
              <a:pPr defTabSz="930745"/>
              <a:t>13</a:t>
            </a:fld>
            <a:endParaRPr lang="en-US" smtClean="0"/>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pPr defTabSz="930745"/>
            <a:fld id="{C51ED111-3A98-4A45-B07D-D830A9CBAF5E}" type="slidenum">
              <a:rPr lang="en-US" smtClean="0"/>
              <a:pPr defTabSz="930745"/>
              <a:t>14</a:t>
            </a:fld>
            <a:endParaRPr lang="en-US" smtClean="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pPr defTabSz="930745"/>
            <a:fld id="{4A4ACC37-0FD7-40C3-B1F4-C425F27F4689}" type="slidenum">
              <a:rPr lang="en-US" smtClean="0"/>
              <a:pPr defTabSz="930745"/>
              <a:t>15</a:t>
            </a:fld>
            <a:endParaRPr lang="en-US" smtClean="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pPr defTabSz="930745"/>
            <a:fld id="{CFCD4950-9A6E-45FC-A39F-88621A5B0475}" type="slidenum">
              <a:rPr lang="en-US" smtClean="0"/>
              <a:pPr defTabSz="930745"/>
              <a:t>16</a:t>
            </a:fld>
            <a:endParaRPr lang="en-US" smtClean="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pPr defTabSz="930745"/>
            <a:fld id="{9B2B19F9-22DC-4FC2-87E9-F3B0D107ED6E}" type="slidenum">
              <a:rPr lang="en-US" smtClean="0"/>
              <a:pPr defTabSz="930745"/>
              <a:t>17</a:t>
            </a:fld>
            <a:endParaRPr lang="en-US" smtClean="0"/>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pPr defTabSz="930745"/>
            <a:fld id="{3883C6FB-E154-4AC7-B7F4-D1333743943B}" type="slidenum">
              <a:rPr lang="en-US" smtClean="0"/>
              <a:pPr defTabSz="930745"/>
              <a:t>18</a:t>
            </a:fld>
            <a:endParaRPr lang="en-US" smtClean="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pPr defTabSz="930745"/>
            <a:fld id="{A1CBC92A-44AA-4826-8CEE-E5401582B3E7}" type="slidenum">
              <a:rPr lang="en-US" smtClean="0"/>
              <a:pPr defTabSz="930745"/>
              <a:t>19</a:t>
            </a:fld>
            <a:endParaRPr lang="en-US" smtClean="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pPr defTabSz="930745"/>
            <a:fld id="{39209831-1F90-42B4-AB41-7FCA706E70F7}" type="slidenum">
              <a:rPr lang="en-US" smtClean="0"/>
              <a:pPr defTabSz="930745"/>
              <a:t>2</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pPr defTabSz="930745"/>
            <a:fld id="{E183D2F1-37AA-458D-BCAE-2FDEE06C08D3}" type="slidenum">
              <a:rPr lang="en-US" smtClean="0"/>
              <a:pPr defTabSz="930745"/>
              <a:t>20</a:t>
            </a:fld>
            <a:endParaRPr lang="en-US" smtClean="0"/>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p:spPr>
        <p:txBody>
          <a:bodyPr/>
          <a:lstStyle/>
          <a:p>
            <a:pPr defTabSz="930745"/>
            <a:fld id="{7C1EEFFC-71CA-403C-A7EB-1910C9E89887}" type="slidenum">
              <a:rPr lang="en-US" smtClean="0"/>
              <a:pPr defTabSz="930745"/>
              <a:t>21</a:t>
            </a:fld>
            <a:endParaRPr lang="en-US" smtClean="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p:spPr>
        <p:txBody>
          <a:bodyPr/>
          <a:lstStyle/>
          <a:p>
            <a:pPr defTabSz="930745"/>
            <a:fld id="{42DED31B-66C0-4265-9E9D-F50201FF165A}" type="slidenum">
              <a:rPr lang="en-US" smtClean="0"/>
              <a:pPr defTabSz="930745"/>
              <a:t>22</a:t>
            </a:fld>
            <a:endParaRPr lang="en-US" smtClean="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p:spPr>
        <p:txBody>
          <a:bodyPr/>
          <a:lstStyle/>
          <a:p>
            <a:pPr defTabSz="930745"/>
            <a:fld id="{2E01FB6A-3312-4B08-9440-9D9489DA5F96}" type="slidenum">
              <a:rPr lang="en-US" smtClean="0"/>
              <a:pPr defTabSz="930745"/>
              <a:t>23</a:t>
            </a:fld>
            <a:endParaRPr lang="en-US" smtClean="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pPr defTabSz="930745"/>
            <a:fld id="{58FFEF5E-F66F-4466-8FC8-48CB2D13F58D}" type="slidenum">
              <a:rPr lang="en-US" smtClean="0"/>
              <a:pPr defTabSz="930745"/>
              <a:t>24</a:t>
            </a:fld>
            <a:endParaRPr lang="en-US" smtClean="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pPr defTabSz="930745"/>
            <a:fld id="{76AFBACB-658D-4F1C-8487-41EE4C8A6653}" type="slidenum">
              <a:rPr lang="en-US" smtClean="0"/>
              <a:pPr defTabSz="930745"/>
              <a:t>25</a:t>
            </a:fld>
            <a:endParaRPr lang="en-US" smtClean="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pPr defTabSz="930745"/>
            <a:fld id="{B8B6E7D0-1DEC-4B69-9340-DF01D7347538}" type="slidenum">
              <a:rPr lang="en-US" smtClean="0"/>
              <a:pPr defTabSz="930745"/>
              <a:t>26</a:t>
            </a:fld>
            <a:endParaRPr lang="en-US" smtClean="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p:spPr>
        <p:txBody>
          <a:bodyPr/>
          <a:lstStyle/>
          <a:p>
            <a:pPr defTabSz="930745"/>
            <a:fld id="{BC26FAC1-6B32-4B44-B192-1AF28F9E7833}" type="slidenum">
              <a:rPr lang="en-US" smtClean="0"/>
              <a:pPr defTabSz="930745"/>
              <a:t>27</a:t>
            </a:fld>
            <a:endParaRPr lang="en-US" smtClean="0"/>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pPr defTabSz="930745"/>
            <a:fld id="{A7008A8E-9BAF-41CC-9770-CFFF59821E69}" type="slidenum">
              <a:rPr lang="en-US" smtClean="0"/>
              <a:pPr defTabSz="930745"/>
              <a:t>28</a:t>
            </a:fld>
            <a:endParaRPr lang="en-US" smtClean="0"/>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pPr defTabSz="930745"/>
            <a:fld id="{E7670EFD-B1EA-4FF2-8274-A2FB8FDB1EF2}" type="slidenum">
              <a:rPr lang="en-US" smtClean="0"/>
              <a:pPr defTabSz="930745"/>
              <a:t>3</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pPr defTabSz="930745"/>
            <a:fld id="{2C5790C9-E2CC-4604-A5DB-937317837682}" type="slidenum">
              <a:rPr lang="en-US" smtClean="0"/>
              <a:pPr defTabSz="930745"/>
              <a:t>4</a:t>
            </a:fld>
            <a:endParaRPr lang="en-US" smtClean="0"/>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pPr defTabSz="930745"/>
            <a:fld id="{718C3AE6-F6FD-4CB3-924C-686CC78783A9}" type="slidenum">
              <a:rPr lang="en-US" smtClean="0"/>
              <a:pPr defTabSz="930745"/>
              <a:t>5</a:t>
            </a:fld>
            <a:endParaRPr lang="en-US" smtClean="0"/>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pPr defTabSz="930745"/>
            <a:fld id="{D402B37E-2567-4C47-B440-CC9530CCCBE5}" type="slidenum">
              <a:rPr lang="en-US" smtClean="0"/>
              <a:pPr defTabSz="930745"/>
              <a:t>6</a:t>
            </a:fld>
            <a:endParaRPr lang="en-US" smtClean="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30745"/>
            <a:fld id="{C60BF423-9F12-4B4F-BF73-00E1A93950B7}" type="slidenum">
              <a:rPr lang="en-US" smtClean="0"/>
              <a:pPr defTabSz="930745"/>
              <a:t>7</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pPr defTabSz="930745"/>
            <a:fld id="{368D11B4-F928-40FD-B514-ADF704719480}" type="slidenum">
              <a:rPr lang="en-US" smtClean="0"/>
              <a:pPr defTabSz="930745"/>
              <a:t>8</a:t>
            </a:fld>
            <a:endParaRPr lang="en-US" smtClean="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pPr defTabSz="930745"/>
            <a:fld id="{608F95D4-0473-4A49-8DFA-8DD070970502}" type="slidenum">
              <a:rPr lang="en-US" smtClean="0"/>
              <a:pPr defTabSz="930745"/>
              <a:t>9</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7"/>
          <p:cNvSpPr>
            <a:spLocks noChangeArrowheads="1"/>
          </p:cNvSpPr>
          <p:nvPr userDrawn="1"/>
        </p:nvSpPr>
        <p:spPr bwMode="auto">
          <a:xfrm>
            <a:off x="0" y="6172200"/>
            <a:ext cx="6858000" cy="2286000"/>
          </a:xfrm>
          <a:prstGeom prst="rect">
            <a:avLst/>
          </a:prstGeom>
          <a:solidFill>
            <a:srgbClr val="EDEDE1"/>
          </a:solidFill>
          <a:ln w="9525">
            <a:noFill/>
            <a:miter lim="800000"/>
            <a:headEnd/>
            <a:tailEnd/>
          </a:ln>
          <a:effectLst/>
        </p:spPr>
        <p:txBody>
          <a:bodyPr wrap="none" anchor="ctr"/>
          <a:lstStyle/>
          <a:p>
            <a:pPr>
              <a:defRPr/>
            </a:pPr>
            <a:endParaRPr lang="en-US"/>
          </a:p>
        </p:txBody>
      </p:sp>
      <p:grpSp>
        <p:nvGrpSpPr>
          <p:cNvPr id="4" name="Group 28"/>
          <p:cNvGrpSpPr>
            <a:grpSpLocks/>
          </p:cNvGrpSpPr>
          <p:nvPr userDrawn="1"/>
        </p:nvGrpSpPr>
        <p:grpSpPr bwMode="auto">
          <a:xfrm>
            <a:off x="3276600" y="6172200"/>
            <a:ext cx="2819400" cy="2971800"/>
            <a:chOff x="2064" y="3696"/>
            <a:chExt cx="1776" cy="1728"/>
          </a:xfrm>
        </p:grpSpPr>
        <p:sp>
          <p:nvSpPr>
            <p:cNvPr id="5" name="Line 29"/>
            <p:cNvSpPr>
              <a:spLocks noChangeShapeType="1"/>
            </p:cNvSpPr>
            <p:nvPr/>
          </p:nvSpPr>
          <p:spPr bwMode="auto">
            <a:xfrm>
              <a:off x="3840" y="3696"/>
              <a:ext cx="0" cy="1728"/>
            </a:xfrm>
            <a:prstGeom prst="line">
              <a:avLst/>
            </a:prstGeom>
            <a:noFill/>
            <a:ln w="9525">
              <a:solidFill>
                <a:srgbClr val="C7C397"/>
              </a:solidFill>
              <a:round/>
              <a:headEnd/>
              <a:tailEnd/>
            </a:ln>
            <a:effectLst/>
          </p:spPr>
          <p:txBody>
            <a:bodyPr/>
            <a:lstStyle/>
            <a:p>
              <a:pPr>
                <a:defRPr/>
              </a:pPr>
              <a:endParaRPr lang="en-US"/>
            </a:p>
          </p:txBody>
        </p:sp>
        <p:sp>
          <p:nvSpPr>
            <p:cNvPr id="6" name="Line 30"/>
            <p:cNvSpPr>
              <a:spLocks noChangeShapeType="1"/>
            </p:cNvSpPr>
            <p:nvPr/>
          </p:nvSpPr>
          <p:spPr bwMode="auto">
            <a:xfrm>
              <a:off x="2064" y="3696"/>
              <a:ext cx="0" cy="1728"/>
            </a:xfrm>
            <a:prstGeom prst="line">
              <a:avLst/>
            </a:prstGeom>
            <a:noFill/>
            <a:ln w="9525">
              <a:solidFill>
                <a:srgbClr val="C7C397"/>
              </a:solidFill>
              <a:round/>
              <a:headEnd/>
              <a:tailEnd/>
            </a:ln>
            <a:effectLst/>
          </p:spPr>
          <p:txBody>
            <a:bodyPr/>
            <a:lstStyle/>
            <a:p>
              <a:pPr>
                <a:defRPr/>
              </a:pPr>
              <a:endParaRPr lang="en-US"/>
            </a:p>
          </p:txBody>
        </p:sp>
      </p:grpSp>
      <p:pic>
        <p:nvPicPr>
          <p:cNvPr id="7" name="Picture 31"/>
          <p:cNvPicPr>
            <a:picLocks noChangeAspect="1" noChangeArrowheads="1"/>
          </p:cNvPicPr>
          <p:nvPr userDrawn="1"/>
        </p:nvPicPr>
        <p:blipFill>
          <a:blip r:embed="rId2" cstate="print"/>
          <a:srcRect/>
          <a:stretch>
            <a:fillRect/>
          </a:stretch>
        </p:blipFill>
        <p:spPr bwMode="auto">
          <a:xfrm flipV="1">
            <a:off x="3429000" y="6273800"/>
            <a:ext cx="228600" cy="276225"/>
          </a:xfrm>
          <a:prstGeom prst="rect">
            <a:avLst/>
          </a:prstGeom>
          <a:noFill/>
          <a:ln w="9525">
            <a:noFill/>
            <a:miter lim="800000"/>
            <a:headEnd/>
            <a:tailEnd/>
          </a:ln>
        </p:spPr>
      </p:pic>
      <p:sp>
        <p:nvSpPr>
          <p:cNvPr id="8" name="Rectangle 32"/>
          <p:cNvSpPr>
            <a:spLocks noChangeArrowheads="1"/>
          </p:cNvSpPr>
          <p:nvPr userDrawn="1"/>
        </p:nvSpPr>
        <p:spPr bwMode="auto">
          <a:xfrm>
            <a:off x="0" y="152400"/>
            <a:ext cx="6858000" cy="3886200"/>
          </a:xfrm>
          <a:prstGeom prst="rect">
            <a:avLst/>
          </a:prstGeom>
          <a:solidFill>
            <a:srgbClr val="C7C397"/>
          </a:solidFill>
          <a:ln w="76200">
            <a:noFill/>
            <a:miter lim="800000"/>
            <a:headEnd/>
            <a:tailEnd/>
          </a:ln>
          <a:effectLst/>
        </p:spPr>
        <p:txBody>
          <a:bodyPr wrap="none" anchor="ctr"/>
          <a:lstStyle/>
          <a:p>
            <a:pPr>
              <a:defRPr/>
            </a:pPr>
            <a:endParaRPr lang="en-US"/>
          </a:p>
        </p:txBody>
      </p:sp>
      <p:pic>
        <p:nvPicPr>
          <p:cNvPr id="9" name="Picture 33" descr="Slide_content_2_10"/>
          <p:cNvPicPr>
            <a:picLocks noChangeAspect="1" noChangeArrowheads="1"/>
          </p:cNvPicPr>
          <p:nvPr userDrawn="1"/>
        </p:nvPicPr>
        <p:blipFill>
          <a:blip r:embed="rId3" cstate="print"/>
          <a:srcRect t="40189" r="38197" b="12088"/>
          <a:stretch>
            <a:fillRect/>
          </a:stretch>
        </p:blipFill>
        <p:spPr bwMode="auto">
          <a:xfrm>
            <a:off x="762000" y="6629400"/>
            <a:ext cx="1828800" cy="1447800"/>
          </a:xfrm>
          <a:prstGeom prst="rect">
            <a:avLst/>
          </a:prstGeom>
          <a:noFill/>
          <a:ln w="9525">
            <a:noFill/>
            <a:miter lim="800000"/>
            <a:headEnd/>
            <a:tailEnd/>
          </a:ln>
        </p:spPr>
      </p:pic>
      <p:sp>
        <p:nvSpPr>
          <p:cNvPr id="10" name="AutoShape 34"/>
          <p:cNvSpPr>
            <a:spLocks noChangeArrowheads="1"/>
          </p:cNvSpPr>
          <p:nvPr userDrawn="1"/>
        </p:nvSpPr>
        <p:spPr bwMode="auto">
          <a:xfrm rot="10800000">
            <a:off x="1676400" y="6629400"/>
            <a:ext cx="1066800" cy="1143000"/>
          </a:xfrm>
          <a:prstGeom prst="rtTriangle">
            <a:avLst/>
          </a:prstGeom>
          <a:solidFill>
            <a:srgbClr val="EDEDE1"/>
          </a:solidFill>
          <a:ln w="9525" algn="ctr">
            <a:noFill/>
            <a:miter lim="800000"/>
            <a:headEnd/>
            <a:tailEnd/>
          </a:ln>
          <a:effectLst/>
        </p:spPr>
        <p:txBody>
          <a:bodyPr wrap="none" anchor="ctr"/>
          <a:lstStyle/>
          <a:p>
            <a:pPr>
              <a:defRPr/>
            </a:pPr>
            <a:endParaRPr lang="en-US"/>
          </a:p>
        </p:txBody>
      </p:sp>
      <p:pic>
        <p:nvPicPr>
          <p:cNvPr id="11" name="Picture 12"/>
          <p:cNvPicPr>
            <a:picLocks noChangeAspect="1" noChangeArrowheads="1"/>
          </p:cNvPicPr>
          <p:nvPr userDrawn="1"/>
        </p:nvPicPr>
        <p:blipFill>
          <a:blip r:embed="rId2" cstate="print"/>
          <a:srcRect/>
          <a:stretch>
            <a:fillRect/>
          </a:stretch>
        </p:blipFill>
        <p:spPr bwMode="auto">
          <a:xfrm flipV="1">
            <a:off x="3429000" y="6273800"/>
            <a:ext cx="228600" cy="276225"/>
          </a:xfrm>
          <a:prstGeom prst="rect">
            <a:avLst/>
          </a:prstGeom>
          <a:noFill/>
          <a:ln w="9525">
            <a:noFill/>
            <a:miter lim="800000"/>
            <a:headEnd/>
            <a:tailEnd/>
          </a:ln>
        </p:spPr>
      </p:pic>
      <p:sp>
        <p:nvSpPr>
          <p:cNvPr id="3074" name="Rectangle 2"/>
          <p:cNvSpPr>
            <a:spLocks noGrp="1" noChangeArrowheads="1"/>
          </p:cNvSpPr>
          <p:nvPr>
            <p:ph type="ctrTitle"/>
          </p:nvPr>
        </p:nvSpPr>
        <p:spPr>
          <a:xfrm>
            <a:off x="514350" y="4191000"/>
            <a:ext cx="5829300" cy="762000"/>
          </a:xfrm>
        </p:spPr>
        <p:txBody>
          <a:bodyPr anchor="ctr"/>
          <a:lstStyle>
            <a:lvl1pPr algn="ctr">
              <a:defRPr sz="2200">
                <a:solidFill>
                  <a:srgbClr val="333399"/>
                </a:solidFill>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49AE337-7BE7-4FE7-A3EF-F95A54E5610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90950" y="290513"/>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90513"/>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1E416C50-74E8-4333-B930-AF8D9DBC14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90513"/>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49E5A03C-C144-4B05-AB14-81765212B24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4F5B327-52CF-45EB-84D5-756F9A6FAC5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91150" y="290513"/>
            <a:ext cx="1162050" cy="83200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290513"/>
            <a:ext cx="3333750" cy="8320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290513"/>
            <a:ext cx="4648200" cy="395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050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05300" y="852488"/>
            <a:ext cx="2247900" cy="7758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E57AB10-CE63-479D-89B1-509ABDFDC11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705100" y="852488"/>
            <a:ext cx="2247900" cy="77581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364339F-822E-4FA2-992A-DDAC8B410D8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567DAB0B-3466-4285-9A9A-E8100FB044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B65E0CC6-C596-4EC2-8293-C092444104C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D109BEF-9C78-41DF-96D9-BC6C39E722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94BF692-FF54-48E0-BCBD-0BCD4127F71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2E148FA-A300-452E-AD95-5CAF80D266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userDrawn="1"/>
        </p:nvSpPr>
        <p:spPr bwMode="auto">
          <a:xfrm>
            <a:off x="5029200" y="0"/>
            <a:ext cx="1524000" cy="9144000"/>
          </a:xfrm>
          <a:prstGeom prst="rect">
            <a:avLst/>
          </a:prstGeom>
          <a:solidFill>
            <a:srgbClr val="EDEDE1"/>
          </a:solidFill>
          <a:ln w="9525">
            <a:noFill/>
            <a:miter lim="800000"/>
            <a:headEnd/>
            <a:tailEnd/>
          </a:ln>
          <a:effectLst/>
        </p:spPr>
        <p:txBody>
          <a:bodyPr wrap="none" anchor="ctr"/>
          <a:lstStyle/>
          <a:p>
            <a:pPr>
              <a:defRPr/>
            </a:pPr>
            <a:endParaRPr lang="en-US"/>
          </a:p>
        </p:txBody>
      </p:sp>
      <p:sp>
        <p:nvSpPr>
          <p:cNvPr id="1050" name="Rectangle 26"/>
          <p:cNvSpPr>
            <a:spLocks noChangeArrowheads="1"/>
          </p:cNvSpPr>
          <p:nvPr userDrawn="1"/>
        </p:nvSpPr>
        <p:spPr bwMode="auto">
          <a:xfrm>
            <a:off x="5029200" y="838200"/>
            <a:ext cx="1524000" cy="1447800"/>
          </a:xfrm>
          <a:prstGeom prst="rect">
            <a:avLst/>
          </a:prstGeom>
          <a:solidFill>
            <a:srgbClr val="C7C397"/>
          </a:solidFill>
          <a:ln w="9525">
            <a:noFill/>
            <a:miter lim="800000"/>
            <a:headEnd/>
            <a:tailEnd/>
          </a:ln>
          <a:effectLst/>
        </p:spPr>
        <p:txBody>
          <a:bodyPr wrap="none" anchor="ctr"/>
          <a:lstStyle/>
          <a:p>
            <a:pPr>
              <a:defRPr/>
            </a:pPr>
            <a:endParaRPr lang="en-US"/>
          </a:p>
        </p:txBody>
      </p:sp>
      <p:sp>
        <p:nvSpPr>
          <p:cNvPr id="1028" name="Rectangle 2"/>
          <p:cNvSpPr>
            <a:spLocks noGrp="1" noChangeArrowheads="1"/>
          </p:cNvSpPr>
          <p:nvPr>
            <p:ph type="title"/>
          </p:nvPr>
        </p:nvSpPr>
        <p:spPr bwMode="auto">
          <a:xfrm>
            <a:off x="304800" y="290513"/>
            <a:ext cx="4648200" cy="395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304800" y="852488"/>
            <a:ext cx="4648200" cy="775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1030" name="Rectangle 6"/>
          <p:cNvSpPr>
            <a:spLocks noGrp="1" noChangeArrowheads="1"/>
          </p:cNvSpPr>
          <p:nvPr>
            <p:ph type="sldNum" sz="quarter" idx="4"/>
          </p:nvPr>
        </p:nvSpPr>
        <p:spPr bwMode="auto">
          <a:xfrm>
            <a:off x="6553200" y="8839200"/>
            <a:ext cx="304800" cy="228600"/>
          </a:xfrm>
          <a:prstGeom prst="rect">
            <a:avLst/>
          </a:prstGeom>
          <a:noFill/>
          <a:ln w="9525">
            <a:noFill/>
            <a:miter lim="800000"/>
            <a:headEnd/>
            <a:tailEnd/>
          </a:ln>
          <a:effectLst/>
        </p:spPr>
        <p:txBody>
          <a:bodyPr vert="horz" wrap="none" lIns="0" tIns="0" rIns="0" bIns="0" numCol="1" anchor="ctr" anchorCtr="0" compatLnSpc="1">
            <a:prstTxWarp prst="textNoShape">
              <a:avLst/>
            </a:prstTxWarp>
          </a:bodyPr>
          <a:lstStyle>
            <a:lvl1pPr algn="ctr">
              <a:defRPr sz="900">
                <a:solidFill>
                  <a:srgbClr val="663300"/>
                </a:solidFill>
                <a:latin typeface="Verdana" pitchFamily="34" charset="0"/>
              </a:defRPr>
            </a:lvl1pPr>
          </a:lstStyle>
          <a:p>
            <a:pPr>
              <a:defRPr/>
            </a:pPr>
            <a:fld id="{A5F69495-AEE5-44A2-A74C-E7DCFF016824}" type="slidenum">
              <a:rPr lang="en-US"/>
              <a:pPr>
                <a:defRPr/>
              </a:pPr>
              <a:t>‹#›</a:t>
            </a:fld>
            <a:endParaRPr lang="en-US"/>
          </a:p>
        </p:txBody>
      </p:sp>
      <p:grpSp>
        <p:nvGrpSpPr>
          <p:cNvPr id="1031" name="Group 12"/>
          <p:cNvGrpSpPr>
            <a:grpSpLocks/>
          </p:cNvGrpSpPr>
          <p:nvPr userDrawn="1"/>
        </p:nvGrpSpPr>
        <p:grpSpPr bwMode="auto">
          <a:xfrm>
            <a:off x="0" y="8839200"/>
            <a:ext cx="6858000" cy="228600"/>
            <a:chOff x="-48" y="5568"/>
            <a:chExt cx="4320" cy="144"/>
          </a:xfrm>
        </p:grpSpPr>
        <p:sp>
          <p:nvSpPr>
            <p:cNvPr id="1034" name="Line 10"/>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a:defRPr/>
              </a:pPr>
              <a:endParaRPr lang="en-US"/>
            </a:p>
          </p:txBody>
        </p:sp>
        <p:sp>
          <p:nvSpPr>
            <p:cNvPr id="1035" name="Line 11"/>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a:defRPr/>
              </a:pPr>
              <a:endParaRPr lang="en-US"/>
            </a:p>
          </p:txBody>
        </p:sp>
      </p:grpSp>
      <p:sp>
        <p:nvSpPr>
          <p:cNvPr id="1038" name="Rectangle 14"/>
          <p:cNvSpPr>
            <a:spLocks noChangeArrowheads="1"/>
          </p:cNvSpPr>
          <p:nvPr/>
        </p:nvSpPr>
        <p:spPr bwMode="auto">
          <a:xfrm>
            <a:off x="0" y="8839200"/>
            <a:ext cx="2171700" cy="228600"/>
          </a:xfrm>
          <a:prstGeom prst="rect">
            <a:avLst/>
          </a:prstGeom>
          <a:noFill/>
          <a:ln w="9525">
            <a:noFill/>
            <a:miter lim="800000"/>
            <a:headEnd/>
            <a:tailEnd/>
          </a:ln>
          <a:effectLst/>
        </p:spPr>
        <p:txBody>
          <a:bodyPr wrap="none" lIns="0" tIns="0" rIns="0" bIns="0" anchor="ctr"/>
          <a:lstStyle/>
          <a:p>
            <a:pPr>
              <a:defRPr/>
            </a:pPr>
            <a:r>
              <a:rPr lang="en-US" sz="900" dirty="0">
                <a:solidFill>
                  <a:srgbClr val="663300"/>
                </a:solidFill>
                <a:latin typeface="Verdana" pitchFamily="34" charset="0"/>
              </a:rPr>
              <a:t> TeamSTEPPS 06.1 | Team Structure </a:t>
            </a:r>
          </a:p>
        </p:txBody>
      </p:sp>
      <p:sp>
        <p:nvSpPr>
          <p:cNvPr id="1045" name="Rectangle 21"/>
          <p:cNvSpPr>
            <a:spLocks noChangeArrowheads="1"/>
          </p:cNvSpPr>
          <p:nvPr userDrawn="1"/>
        </p:nvSpPr>
        <p:spPr bwMode="auto">
          <a:xfrm>
            <a:off x="5105400" y="1981200"/>
            <a:ext cx="1371600" cy="228600"/>
          </a:xfrm>
          <a:prstGeom prst="rect">
            <a:avLst/>
          </a:prstGeom>
          <a:noFill/>
          <a:ln w="9525">
            <a:noFill/>
            <a:miter lim="800000"/>
            <a:headEnd/>
            <a:tailEnd/>
          </a:ln>
          <a:effectLst/>
        </p:spPr>
        <p:txBody>
          <a:bodyPr wrap="none" anchor="ctr"/>
          <a:lstStyle/>
          <a:p>
            <a:pPr algn="ctr">
              <a:defRPr/>
            </a:pPr>
            <a:r>
              <a:rPr lang="en-US" sz="1200" b="1">
                <a:solidFill>
                  <a:srgbClr val="663300"/>
                </a:solidFill>
              </a:rPr>
              <a:t>Slide</a:t>
            </a:r>
          </a:p>
        </p:txBody>
      </p:sp>
      <p:sp>
        <p:nvSpPr>
          <p:cNvPr id="1046" name="Rectangle 22"/>
          <p:cNvSpPr>
            <a:spLocks noChangeArrowheads="1"/>
          </p:cNvSpPr>
          <p:nvPr userDrawn="1"/>
        </p:nvSpPr>
        <p:spPr bwMode="auto">
          <a:xfrm>
            <a:off x="5105400" y="914400"/>
            <a:ext cx="1371600" cy="1033463"/>
          </a:xfrm>
          <a:prstGeom prst="rect">
            <a:avLst/>
          </a:prstGeom>
          <a:solidFill>
            <a:srgbClr val="EAEAEA"/>
          </a:solidFill>
          <a:ln w="9525">
            <a:solidFill>
              <a:srgbClr val="C7C397"/>
            </a:solidFill>
            <a:miter lim="800000"/>
            <a:headEnd/>
            <a:tailEnd/>
          </a:ln>
          <a:effectLst/>
        </p:spPr>
        <p:txBody>
          <a:bodyPr lIns="45720" rIns="45720" anchor="ctr"/>
          <a:lstStyle/>
          <a:p>
            <a:pPr algn="ctr">
              <a:lnSpc>
                <a:spcPct val="90000"/>
              </a:lnSpc>
              <a:defRPr/>
            </a:pPr>
            <a:endParaRPr lang="en-US" sz="800"/>
          </a:p>
        </p:txBody>
      </p:sp>
      <p:sp>
        <p:nvSpPr>
          <p:cNvPr id="1058" name="Line 34"/>
          <p:cNvSpPr>
            <a:spLocks noChangeShapeType="1"/>
          </p:cNvSpPr>
          <p:nvPr userDrawn="1"/>
        </p:nvSpPr>
        <p:spPr bwMode="auto">
          <a:xfrm>
            <a:off x="381000" y="685800"/>
            <a:ext cx="6172200" cy="0"/>
          </a:xfrm>
          <a:prstGeom prst="line">
            <a:avLst/>
          </a:prstGeom>
          <a:noFill/>
          <a:ln w="9525">
            <a:solidFill>
              <a:srgbClr val="C7C397"/>
            </a:solidFill>
            <a:round/>
            <a:headEnd/>
            <a:tailEnd/>
          </a:ln>
          <a:effectLst/>
        </p:spPr>
        <p:txBody>
          <a:bodyPr/>
          <a:lstStyle/>
          <a:p>
            <a:pPr>
              <a:defRPr/>
            </a:pPr>
            <a:endParaRPr lang="en-US"/>
          </a:p>
        </p:txBody>
      </p:sp>
      <p:pic>
        <p:nvPicPr>
          <p:cNvPr id="1036" name="Picture 39" descr="Slide_title2_02"/>
          <p:cNvPicPr>
            <a:picLocks noChangeAspect="1" noChangeArrowheads="1"/>
          </p:cNvPicPr>
          <p:nvPr userDrawn="1"/>
        </p:nvPicPr>
        <p:blipFill>
          <a:blip r:embed="rId14" cstate="print"/>
          <a:srcRect l="74965" t="32530" r="2986"/>
          <a:stretch>
            <a:fillRect/>
          </a:stretch>
        </p:blipFill>
        <p:spPr bwMode="auto">
          <a:xfrm>
            <a:off x="5029200" y="152400"/>
            <a:ext cx="1524000" cy="533400"/>
          </a:xfrm>
          <a:prstGeom prst="rect">
            <a:avLst/>
          </a:prstGeom>
          <a:noFill/>
          <a:ln w="9525">
            <a:noFill/>
            <a:miter lim="800000"/>
            <a:headEnd/>
            <a:tailEnd/>
          </a:ln>
        </p:spPr>
      </p:pic>
      <p:sp>
        <p:nvSpPr>
          <p:cNvPr id="1055" name="Rectangle 31"/>
          <p:cNvSpPr>
            <a:spLocks noChangeArrowheads="1"/>
          </p:cNvSpPr>
          <p:nvPr userDrawn="1"/>
        </p:nvSpPr>
        <p:spPr bwMode="gray">
          <a:xfrm>
            <a:off x="5105400" y="228600"/>
            <a:ext cx="1371600" cy="381000"/>
          </a:xfrm>
          <a:prstGeom prst="rect">
            <a:avLst/>
          </a:prstGeom>
          <a:noFill/>
          <a:ln w="9525">
            <a:noFill/>
            <a:miter lim="800000"/>
            <a:headEnd/>
            <a:tailEnd/>
          </a:ln>
          <a:effectLst/>
        </p:spPr>
        <p:txBody>
          <a:bodyPr lIns="45720" rIns="45720" anchor="ctr"/>
          <a:lstStyle/>
          <a:p>
            <a:pPr algn="ctr">
              <a:lnSpc>
                <a:spcPct val="95000"/>
              </a:lnSpc>
              <a:defRPr/>
            </a:pPr>
            <a:r>
              <a:rPr lang="en-US" sz="1200" b="1">
                <a:solidFill>
                  <a:srgbClr val="FFFFE1"/>
                </a:solidFill>
              </a:rPr>
              <a:t>Team</a:t>
            </a:r>
            <a:br>
              <a:rPr lang="en-US" sz="1200" b="1">
                <a:solidFill>
                  <a:srgbClr val="FFFFE1"/>
                </a:solidFill>
              </a:rPr>
            </a:br>
            <a:r>
              <a:rPr lang="en-US" sz="1200" b="1">
                <a:solidFill>
                  <a:srgbClr val="FFFFE1"/>
                </a:solidFill>
              </a:rPr>
              <a:t>Structure</a:t>
            </a:r>
          </a:p>
        </p:txBody>
      </p:sp>
    </p:spTree>
  </p:cSld>
  <p:clrMap bg1="lt1" tx1="dk1" bg2="lt2" tx2="dk2" accent1="accent1" accent2="accent2" accent3="accent3" accent4="accent4" accent5="accent5" accent6="accent6" hlink="hlink" folHlink="folHlink"/>
  <p:sldLayoutIdLst>
    <p:sldLayoutId id="2147483675"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hf hdr="0" ftr="0" dt="0"/>
  <p:txStyles>
    <p:titleStyle>
      <a:lvl1pPr algn="l" rtl="0" eaLnBrk="0" fontAlgn="base" hangingPunct="0">
        <a:spcBef>
          <a:spcPct val="0"/>
        </a:spcBef>
        <a:spcAft>
          <a:spcPct val="0"/>
        </a:spcAft>
        <a:defRPr sz="1600" b="1">
          <a:solidFill>
            <a:srgbClr val="663300"/>
          </a:solidFill>
          <a:latin typeface="+mj-lt"/>
          <a:ea typeface="+mj-ea"/>
          <a:cs typeface="+mj-cs"/>
        </a:defRPr>
      </a:lvl1pPr>
      <a:lvl2pPr algn="l" rtl="0" eaLnBrk="0" fontAlgn="base" hangingPunct="0">
        <a:spcBef>
          <a:spcPct val="0"/>
        </a:spcBef>
        <a:spcAft>
          <a:spcPct val="0"/>
        </a:spcAft>
        <a:defRPr sz="1600" b="1">
          <a:solidFill>
            <a:srgbClr val="663300"/>
          </a:solidFill>
          <a:latin typeface="Arial" charset="0"/>
        </a:defRPr>
      </a:lvl2pPr>
      <a:lvl3pPr algn="l" rtl="0" eaLnBrk="0" fontAlgn="base" hangingPunct="0">
        <a:spcBef>
          <a:spcPct val="0"/>
        </a:spcBef>
        <a:spcAft>
          <a:spcPct val="0"/>
        </a:spcAft>
        <a:defRPr sz="1600" b="1">
          <a:solidFill>
            <a:srgbClr val="663300"/>
          </a:solidFill>
          <a:latin typeface="Arial" charset="0"/>
        </a:defRPr>
      </a:lvl3pPr>
      <a:lvl4pPr algn="l" rtl="0" eaLnBrk="0" fontAlgn="base" hangingPunct="0">
        <a:spcBef>
          <a:spcPct val="0"/>
        </a:spcBef>
        <a:spcAft>
          <a:spcPct val="0"/>
        </a:spcAft>
        <a:defRPr sz="1600" b="1">
          <a:solidFill>
            <a:srgbClr val="663300"/>
          </a:solidFill>
          <a:latin typeface="Arial" charset="0"/>
        </a:defRPr>
      </a:lvl4pPr>
      <a:lvl5pPr algn="l" rtl="0" eaLnBrk="0" fontAlgn="base" hangingPunct="0">
        <a:spcBef>
          <a:spcPct val="0"/>
        </a:spcBef>
        <a:spcAft>
          <a:spcPct val="0"/>
        </a:spcAft>
        <a:defRPr sz="1600" b="1">
          <a:solidFill>
            <a:srgbClr val="663300"/>
          </a:solidFill>
          <a:latin typeface="Arial" charset="0"/>
        </a:defRPr>
      </a:lvl5pPr>
      <a:lvl6pPr marL="457200" algn="l" rtl="0" fontAlgn="base">
        <a:spcBef>
          <a:spcPct val="0"/>
        </a:spcBef>
        <a:spcAft>
          <a:spcPct val="0"/>
        </a:spcAft>
        <a:defRPr sz="1600" b="1">
          <a:solidFill>
            <a:srgbClr val="663300"/>
          </a:solidFill>
          <a:latin typeface="Arial" charset="0"/>
        </a:defRPr>
      </a:lvl6pPr>
      <a:lvl7pPr marL="914400" algn="l" rtl="0" fontAlgn="base">
        <a:spcBef>
          <a:spcPct val="0"/>
        </a:spcBef>
        <a:spcAft>
          <a:spcPct val="0"/>
        </a:spcAft>
        <a:defRPr sz="1600" b="1">
          <a:solidFill>
            <a:srgbClr val="663300"/>
          </a:solidFill>
          <a:latin typeface="Arial" charset="0"/>
        </a:defRPr>
      </a:lvl7pPr>
      <a:lvl8pPr marL="1371600" algn="l" rtl="0" fontAlgn="base">
        <a:spcBef>
          <a:spcPct val="0"/>
        </a:spcBef>
        <a:spcAft>
          <a:spcPct val="0"/>
        </a:spcAft>
        <a:defRPr sz="1600" b="1">
          <a:solidFill>
            <a:srgbClr val="663300"/>
          </a:solidFill>
          <a:latin typeface="Arial" charset="0"/>
        </a:defRPr>
      </a:lvl8pPr>
      <a:lvl9pPr marL="1828800" algn="l" rtl="0" fontAlgn="base">
        <a:spcBef>
          <a:spcPct val="0"/>
        </a:spcBef>
        <a:spcAft>
          <a:spcPct val="0"/>
        </a:spcAft>
        <a:defRPr sz="16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userDrawn="1"/>
        </p:nvSpPr>
        <p:spPr bwMode="auto">
          <a:xfrm>
            <a:off x="304800" y="0"/>
            <a:ext cx="1524000" cy="9144000"/>
          </a:xfrm>
          <a:prstGeom prst="rect">
            <a:avLst/>
          </a:prstGeom>
          <a:solidFill>
            <a:srgbClr val="EDEDE1"/>
          </a:solidFill>
          <a:ln w="9525">
            <a:noFill/>
            <a:miter lim="800000"/>
            <a:headEnd/>
            <a:tailEnd/>
          </a:ln>
          <a:effectLst/>
        </p:spPr>
        <p:txBody>
          <a:bodyPr wrap="none" anchor="ctr"/>
          <a:lstStyle/>
          <a:p>
            <a:pPr>
              <a:defRPr/>
            </a:pPr>
            <a:endParaRPr lang="en-US"/>
          </a:p>
        </p:txBody>
      </p:sp>
      <p:sp>
        <p:nvSpPr>
          <p:cNvPr id="54275" name="Rectangle 3"/>
          <p:cNvSpPr>
            <a:spLocks noChangeArrowheads="1"/>
          </p:cNvSpPr>
          <p:nvPr userDrawn="1"/>
        </p:nvSpPr>
        <p:spPr bwMode="auto">
          <a:xfrm>
            <a:off x="304800" y="838200"/>
            <a:ext cx="1524000" cy="1447800"/>
          </a:xfrm>
          <a:prstGeom prst="rect">
            <a:avLst/>
          </a:prstGeom>
          <a:solidFill>
            <a:srgbClr val="C7C397"/>
          </a:solidFill>
          <a:ln w="9525">
            <a:noFill/>
            <a:miter lim="800000"/>
            <a:headEnd/>
            <a:tailEnd/>
          </a:ln>
          <a:effectLst/>
        </p:spPr>
        <p:txBody>
          <a:bodyPr wrap="none" anchor="ctr"/>
          <a:lstStyle/>
          <a:p>
            <a:pPr>
              <a:defRPr/>
            </a:pPr>
            <a:endParaRPr lang="en-US"/>
          </a:p>
        </p:txBody>
      </p:sp>
      <p:sp>
        <p:nvSpPr>
          <p:cNvPr id="14340" name="Rectangle 4"/>
          <p:cNvSpPr>
            <a:spLocks noGrp="1" noChangeArrowheads="1"/>
          </p:cNvSpPr>
          <p:nvPr>
            <p:ph type="title"/>
          </p:nvPr>
        </p:nvSpPr>
        <p:spPr bwMode="auto">
          <a:xfrm>
            <a:off x="1905000" y="290513"/>
            <a:ext cx="4648200" cy="3952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4341" name="Rectangle 5"/>
          <p:cNvSpPr>
            <a:spLocks noGrp="1" noChangeArrowheads="1"/>
          </p:cNvSpPr>
          <p:nvPr>
            <p:ph type="body" idx="1"/>
          </p:nvPr>
        </p:nvSpPr>
        <p:spPr bwMode="auto">
          <a:xfrm>
            <a:off x="1905000" y="852488"/>
            <a:ext cx="4648200" cy="775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grpSp>
        <p:nvGrpSpPr>
          <p:cNvPr id="14342" name="Group 6"/>
          <p:cNvGrpSpPr>
            <a:grpSpLocks/>
          </p:cNvGrpSpPr>
          <p:nvPr userDrawn="1"/>
        </p:nvGrpSpPr>
        <p:grpSpPr bwMode="auto">
          <a:xfrm>
            <a:off x="0" y="8839200"/>
            <a:ext cx="6858000" cy="228600"/>
            <a:chOff x="-48" y="5568"/>
            <a:chExt cx="4320" cy="144"/>
          </a:xfrm>
        </p:grpSpPr>
        <p:sp>
          <p:nvSpPr>
            <p:cNvPr id="54279" name="Line 7"/>
            <p:cNvSpPr>
              <a:spLocks noChangeShapeType="1"/>
            </p:cNvSpPr>
            <p:nvPr userDrawn="1"/>
          </p:nvSpPr>
          <p:spPr bwMode="auto">
            <a:xfrm>
              <a:off x="-48" y="5712"/>
              <a:ext cx="4320" cy="0"/>
            </a:xfrm>
            <a:prstGeom prst="line">
              <a:avLst/>
            </a:prstGeom>
            <a:noFill/>
            <a:ln w="9525">
              <a:solidFill>
                <a:srgbClr val="C7C397"/>
              </a:solidFill>
              <a:round/>
              <a:headEnd/>
              <a:tailEnd/>
            </a:ln>
            <a:effectLst/>
          </p:spPr>
          <p:txBody>
            <a:bodyPr/>
            <a:lstStyle/>
            <a:p>
              <a:pPr>
                <a:defRPr/>
              </a:pPr>
              <a:endParaRPr lang="en-US"/>
            </a:p>
          </p:txBody>
        </p:sp>
        <p:sp>
          <p:nvSpPr>
            <p:cNvPr id="54280" name="Line 8"/>
            <p:cNvSpPr>
              <a:spLocks noChangeShapeType="1"/>
            </p:cNvSpPr>
            <p:nvPr userDrawn="1"/>
          </p:nvSpPr>
          <p:spPr bwMode="auto">
            <a:xfrm>
              <a:off x="-48" y="5568"/>
              <a:ext cx="4320" cy="0"/>
            </a:xfrm>
            <a:prstGeom prst="line">
              <a:avLst/>
            </a:prstGeom>
            <a:noFill/>
            <a:ln w="9525">
              <a:solidFill>
                <a:srgbClr val="C7C397"/>
              </a:solidFill>
              <a:round/>
              <a:headEnd/>
              <a:tailEnd/>
            </a:ln>
            <a:effectLst/>
          </p:spPr>
          <p:txBody>
            <a:bodyPr/>
            <a:lstStyle/>
            <a:p>
              <a:pPr>
                <a:defRPr/>
              </a:pPr>
              <a:endParaRPr lang="en-US"/>
            </a:p>
          </p:txBody>
        </p:sp>
      </p:grpSp>
      <p:sp>
        <p:nvSpPr>
          <p:cNvPr id="54281" name="Rectangle 9"/>
          <p:cNvSpPr>
            <a:spLocks noChangeArrowheads="1"/>
          </p:cNvSpPr>
          <p:nvPr userDrawn="1"/>
        </p:nvSpPr>
        <p:spPr bwMode="auto">
          <a:xfrm>
            <a:off x="381000" y="1981200"/>
            <a:ext cx="1371600" cy="228600"/>
          </a:xfrm>
          <a:prstGeom prst="rect">
            <a:avLst/>
          </a:prstGeom>
          <a:noFill/>
          <a:ln w="9525">
            <a:noFill/>
            <a:miter lim="800000"/>
            <a:headEnd/>
            <a:tailEnd/>
          </a:ln>
          <a:effectLst/>
        </p:spPr>
        <p:txBody>
          <a:bodyPr wrap="none" anchor="ctr"/>
          <a:lstStyle/>
          <a:p>
            <a:pPr algn="ctr">
              <a:defRPr/>
            </a:pPr>
            <a:r>
              <a:rPr lang="en-US" sz="1200" b="1">
                <a:solidFill>
                  <a:srgbClr val="663300"/>
                </a:solidFill>
              </a:rPr>
              <a:t>Slide</a:t>
            </a:r>
          </a:p>
        </p:txBody>
      </p:sp>
      <p:sp>
        <p:nvSpPr>
          <p:cNvPr id="54282" name="Rectangle 10"/>
          <p:cNvSpPr>
            <a:spLocks noChangeArrowheads="1"/>
          </p:cNvSpPr>
          <p:nvPr userDrawn="1"/>
        </p:nvSpPr>
        <p:spPr bwMode="auto">
          <a:xfrm>
            <a:off x="381000" y="914400"/>
            <a:ext cx="1371600" cy="1033463"/>
          </a:xfrm>
          <a:prstGeom prst="rect">
            <a:avLst/>
          </a:prstGeom>
          <a:solidFill>
            <a:srgbClr val="EAEAEA"/>
          </a:solidFill>
          <a:ln w="9525">
            <a:solidFill>
              <a:srgbClr val="C7C397"/>
            </a:solidFill>
            <a:miter lim="800000"/>
            <a:headEnd/>
            <a:tailEnd/>
          </a:ln>
          <a:effectLst/>
        </p:spPr>
        <p:txBody>
          <a:bodyPr lIns="45720" rIns="45720" anchor="ctr"/>
          <a:lstStyle/>
          <a:p>
            <a:pPr algn="ctr">
              <a:lnSpc>
                <a:spcPct val="90000"/>
              </a:lnSpc>
              <a:defRPr/>
            </a:pPr>
            <a:endParaRPr lang="en-US" sz="800"/>
          </a:p>
        </p:txBody>
      </p:sp>
      <p:pic>
        <p:nvPicPr>
          <p:cNvPr id="14345" name="Picture 11" descr="Slide_title2_02"/>
          <p:cNvPicPr>
            <a:picLocks noChangeAspect="1" noChangeArrowheads="1"/>
          </p:cNvPicPr>
          <p:nvPr userDrawn="1"/>
        </p:nvPicPr>
        <p:blipFill>
          <a:blip r:embed="rId14" cstate="print"/>
          <a:srcRect l="74965" t="32530" r="2986"/>
          <a:stretch>
            <a:fillRect/>
          </a:stretch>
        </p:blipFill>
        <p:spPr bwMode="auto">
          <a:xfrm>
            <a:off x="304800" y="152400"/>
            <a:ext cx="1524000" cy="533400"/>
          </a:xfrm>
          <a:prstGeom prst="rect">
            <a:avLst/>
          </a:prstGeom>
          <a:noFill/>
          <a:ln w="9525">
            <a:noFill/>
            <a:miter lim="800000"/>
            <a:headEnd/>
            <a:tailEnd/>
          </a:ln>
        </p:spPr>
      </p:pic>
      <p:sp>
        <p:nvSpPr>
          <p:cNvPr id="54284" name="Line 12"/>
          <p:cNvSpPr>
            <a:spLocks noChangeShapeType="1"/>
          </p:cNvSpPr>
          <p:nvPr userDrawn="1"/>
        </p:nvSpPr>
        <p:spPr bwMode="auto">
          <a:xfrm>
            <a:off x="304800" y="685800"/>
            <a:ext cx="6172200" cy="0"/>
          </a:xfrm>
          <a:prstGeom prst="line">
            <a:avLst/>
          </a:prstGeom>
          <a:noFill/>
          <a:ln w="9525">
            <a:solidFill>
              <a:srgbClr val="C7C397"/>
            </a:solidFill>
            <a:round/>
            <a:headEnd/>
            <a:tailEnd/>
          </a:ln>
          <a:effectLst/>
        </p:spPr>
        <p:txBody>
          <a:bodyPr/>
          <a:lstStyle/>
          <a:p>
            <a:pPr>
              <a:defRPr/>
            </a:pPr>
            <a:endParaRPr lang="en-US"/>
          </a:p>
        </p:txBody>
      </p:sp>
      <p:sp>
        <p:nvSpPr>
          <p:cNvPr id="54285" name="Rectangle 13"/>
          <p:cNvSpPr>
            <a:spLocks noChangeArrowheads="1"/>
          </p:cNvSpPr>
          <p:nvPr/>
        </p:nvSpPr>
        <p:spPr bwMode="auto">
          <a:xfrm>
            <a:off x="0" y="8839200"/>
            <a:ext cx="304800" cy="228600"/>
          </a:xfrm>
          <a:prstGeom prst="rect">
            <a:avLst/>
          </a:prstGeom>
          <a:noFill/>
          <a:ln w="9525">
            <a:noFill/>
            <a:miter lim="800000"/>
            <a:headEnd/>
            <a:tailEnd/>
          </a:ln>
          <a:effectLst/>
        </p:spPr>
        <p:txBody>
          <a:bodyPr wrap="none" lIns="0" tIns="0" rIns="0" bIns="0" anchor="ctr"/>
          <a:lstStyle/>
          <a:p>
            <a:pPr algn="ctr">
              <a:defRPr/>
            </a:pPr>
            <a:fld id="{2830060D-C0A7-4572-9C50-F8C74EBDD6F3}" type="slidenum">
              <a:rPr lang="en-US" sz="900">
                <a:solidFill>
                  <a:srgbClr val="663300"/>
                </a:solidFill>
                <a:latin typeface="Verdana" pitchFamily="34" charset="0"/>
              </a:rPr>
              <a:pPr algn="ctr">
                <a:defRPr/>
              </a:pPr>
              <a:t>‹#›</a:t>
            </a:fld>
            <a:endParaRPr lang="en-US" sz="900">
              <a:solidFill>
                <a:srgbClr val="663300"/>
              </a:solidFill>
              <a:latin typeface="Verdana" pitchFamily="34" charset="0"/>
            </a:endParaRPr>
          </a:p>
        </p:txBody>
      </p:sp>
      <p:sp>
        <p:nvSpPr>
          <p:cNvPr id="54289" name="Rectangle 17"/>
          <p:cNvSpPr>
            <a:spLocks noChangeArrowheads="1"/>
          </p:cNvSpPr>
          <p:nvPr userDrawn="1"/>
        </p:nvSpPr>
        <p:spPr bwMode="auto">
          <a:xfrm>
            <a:off x="4686300" y="8839200"/>
            <a:ext cx="2171700" cy="228600"/>
          </a:xfrm>
          <a:prstGeom prst="rect">
            <a:avLst/>
          </a:prstGeom>
          <a:noFill/>
          <a:ln w="9525">
            <a:noFill/>
            <a:miter lim="800000"/>
            <a:headEnd/>
            <a:tailEnd/>
          </a:ln>
          <a:effectLst/>
        </p:spPr>
        <p:txBody>
          <a:bodyPr wrap="none" lIns="0" tIns="0" rIns="0" bIns="0" anchor="ctr"/>
          <a:lstStyle/>
          <a:p>
            <a:pPr algn="r">
              <a:defRPr/>
            </a:pPr>
            <a:r>
              <a:rPr lang="en-US" sz="900" dirty="0">
                <a:solidFill>
                  <a:srgbClr val="663300"/>
                </a:solidFill>
                <a:latin typeface="Verdana" pitchFamily="34" charset="0"/>
              </a:rPr>
              <a:t> TeamSTEPPS 06.1 | Team Structure </a:t>
            </a:r>
          </a:p>
        </p:txBody>
      </p:sp>
      <p:sp>
        <p:nvSpPr>
          <p:cNvPr id="54291" name="Rectangle 19"/>
          <p:cNvSpPr>
            <a:spLocks noChangeArrowheads="1"/>
          </p:cNvSpPr>
          <p:nvPr userDrawn="1"/>
        </p:nvSpPr>
        <p:spPr bwMode="gray">
          <a:xfrm>
            <a:off x="381000" y="228600"/>
            <a:ext cx="1371600" cy="381000"/>
          </a:xfrm>
          <a:prstGeom prst="rect">
            <a:avLst/>
          </a:prstGeom>
          <a:noFill/>
          <a:ln w="9525">
            <a:noFill/>
            <a:miter lim="800000"/>
            <a:headEnd/>
            <a:tailEnd/>
          </a:ln>
          <a:effectLst/>
        </p:spPr>
        <p:txBody>
          <a:bodyPr lIns="45720" rIns="45720" anchor="ctr"/>
          <a:lstStyle/>
          <a:p>
            <a:pPr algn="ctr">
              <a:lnSpc>
                <a:spcPct val="95000"/>
              </a:lnSpc>
              <a:defRPr/>
            </a:pPr>
            <a:r>
              <a:rPr lang="en-US" sz="1200" b="1">
                <a:solidFill>
                  <a:srgbClr val="FFFFE1"/>
                </a:solidFill>
              </a:rPr>
              <a:t>Team</a:t>
            </a:r>
            <a:br>
              <a:rPr lang="en-US" sz="1200" b="1">
                <a:solidFill>
                  <a:srgbClr val="FFFFE1"/>
                </a:solidFill>
              </a:rPr>
            </a:br>
            <a:r>
              <a:rPr lang="en-US" sz="1200" b="1">
                <a:solidFill>
                  <a:srgbClr val="FFFFE1"/>
                </a:solidFill>
              </a:rPr>
              <a:t>Structure</a:t>
            </a:r>
          </a:p>
        </p:txBody>
      </p:sp>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Lst>
  <p:txStyles>
    <p:titleStyle>
      <a:lvl1pPr algn="l" rtl="0" eaLnBrk="0" fontAlgn="base" hangingPunct="0">
        <a:spcBef>
          <a:spcPct val="0"/>
        </a:spcBef>
        <a:spcAft>
          <a:spcPct val="0"/>
        </a:spcAft>
        <a:defRPr sz="1600" b="1">
          <a:solidFill>
            <a:srgbClr val="663300"/>
          </a:solidFill>
          <a:latin typeface="+mj-lt"/>
          <a:ea typeface="+mj-ea"/>
          <a:cs typeface="+mj-cs"/>
        </a:defRPr>
      </a:lvl1pPr>
      <a:lvl2pPr algn="l" rtl="0" eaLnBrk="0" fontAlgn="base" hangingPunct="0">
        <a:spcBef>
          <a:spcPct val="0"/>
        </a:spcBef>
        <a:spcAft>
          <a:spcPct val="0"/>
        </a:spcAft>
        <a:defRPr sz="1600" b="1">
          <a:solidFill>
            <a:srgbClr val="663300"/>
          </a:solidFill>
          <a:latin typeface="Arial" charset="0"/>
        </a:defRPr>
      </a:lvl2pPr>
      <a:lvl3pPr algn="l" rtl="0" eaLnBrk="0" fontAlgn="base" hangingPunct="0">
        <a:spcBef>
          <a:spcPct val="0"/>
        </a:spcBef>
        <a:spcAft>
          <a:spcPct val="0"/>
        </a:spcAft>
        <a:defRPr sz="1600" b="1">
          <a:solidFill>
            <a:srgbClr val="663300"/>
          </a:solidFill>
          <a:latin typeface="Arial" charset="0"/>
        </a:defRPr>
      </a:lvl3pPr>
      <a:lvl4pPr algn="l" rtl="0" eaLnBrk="0" fontAlgn="base" hangingPunct="0">
        <a:spcBef>
          <a:spcPct val="0"/>
        </a:spcBef>
        <a:spcAft>
          <a:spcPct val="0"/>
        </a:spcAft>
        <a:defRPr sz="1600" b="1">
          <a:solidFill>
            <a:srgbClr val="663300"/>
          </a:solidFill>
          <a:latin typeface="Arial" charset="0"/>
        </a:defRPr>
      </a:lvl4pPr>
      <a:lvl5pPr algn="l" rtl="0" eaLnBrk="0" fontAlgn="base" hangingPunct="0">
        <a:spcBef>
          <a:spcPct val="0"/>
        </a:spcBef>
        <a:spcAft>
          <a:spcPct val="0"/>
        </a:spcAft>
        <a:defRPr sz="1600" b="1">
          <a:solidFill>
            <a:srgbClr val="663300"/>
          </a:solidFill>
          <a:latin typeface="Arial" charset="0"/>
        </a:defRPr>
      </a:lvl5pPr>
      <a:lvl6pPr marL="457200" algn="l" rtl="0" fontAlgn="base">
        <a:spcBef>
          <a:spcPct val="0"/>
        </a:spcBef>
        <a:spcAft>
          <a:spcPct val="0"/>
        </a:spcAft>
        <a:defRPr sz="1600" b="1">
          <a:solidFill>
            <a:srgbClr val="663300"/>
          </a:solidFill>
          <a:latin typeface="Arial" charset="0"/>
        </a:defRPr>
      </a:lvl6pPr>
      <a:lvl7pPr marL="914400" algn="l" rtl="0" fontAlgn="base">
        <a:spcBef>
          <a:spcPct val="0"/>
        </a:spcBef>
        <a:spcAft>
          <a:spcPct val="0"/>
        </a:spcAft>
        <a:defRPr sz="1600" b="1">
          <a:solidFill>
            <a:srgbClr val="663300"/>
          </a:solidFill>
          <a:latin typeface="Arial" charset="0"/>
        </a:defRPr>
      </a:lvl7pPr>
      <a:lvl8pPr marL="1371600" algn="l" rtl="0" fontAlgn="base">
        <a:spcBef>
          <a:spcPct val="0"/>
        </a:spcBef>
        <a:spcAft>
          <a:spcPct val="0"/>
        </a:spcAft>
        <a:defRPr sz="1600" b="1">
          <a:solidFill>
            <a:srgbClr val="663300"/>
          </a:solidFill>
          <a:latin typeface="Arial" charset="0"/>
        </a:defRPr>
      </a:lvl8pPr>
      <a:lvl9pPr marL="1828800" algn="l" rtl="0" fontAlgn="base">
        <a:spcBef>
          <a:spcPct val="0"/>
        </a:spcBef>
        <a:spcAft>
          <a:spcPct val="0"/>
        </a:spcAft>
        <a:defRPr sz="1600" b="1">
          <a:solidFill>
            <a:srgbClr val="663300"/>
          </a:solidFill>
          <a:latin typeface="Arial" charset="0"/>
        </a:defRPr>
      </a:lvl9pPr>
    </p:titleStyle>
    <p:bodyStyle>
      <a:lvl1pPr marL="342900" indent="-342900" algn="l" rtl="0" eaLnBrk="0" fontAlgn="base" hangingPunct="0">
        <a:spcBef>
          <a:spcPct val="50000"/>
        </a:spcBef>
        <a:spcAft>
          <a:spcPct val="0"/>
        </a:spcAft>
        <a:tabLst>
          <a:tab pos="347663" algn="l"/>
        </a:tabLst>
        <a:defRPr sz="1200">
          <a:solidFill>
            <a:schemeClr val="tx1"/>
          </a:solidFill>
          <a:latin typeface="+mn-lt"/>
          <a:ea typeface="+mn-ea"/>
          <a:cs typeface="+mn-cs"/>
        </a:defRPr>
      </a:lvl1pPr>
      <a:lvl2pPr marL="174625" indent="-173038" algn="l" rtl="0" eaLnBrk="0" fontAlgn="base" hangingPunct="0">
        <a:spcBef>
          <a:spcPct val="50000"/>
        </a:spcBef>
        <a:spcAft>
          <a:spcPct val="0"/>
        </a:spcAft>
        <a:buChar char="•"/>
        <a:tabLst>
          <a:tab pos="347663" algn="l"/>
        </a:tabLst>
        <a:defRPr sz="1200">
          <a:solidFill>
            <a:schemeClr val="tx1"/>
          </a:solidFill>
          <a:latin typeface="+mn-lt"/>
        </a:defRPr>
      </a:lvl2pPr>
      <a:lvl3pPr marL="361950" indent="-174625" algn="l" rtl="0" eaLnBrk="0" fontAlgn="base" hangingPunct="0">
        <a:spcBef>
          <a:spcPct val="50000"/>
        </a:spcBef>
        <a:spcAft>
          <a:spcPct val="0"/>
        </a:spcAft>
        <a:buFont typeface="Arial" charset="0"/>
        <a:buChar char="–"/>
        <a:tabLst>
          <a:tab pos="347663" algn="l"/>
        </a:tabLst>
        <a:defRPr sz="1200">
          <a:solidFill>
            <a:schemeClr val="tx1"/>
          </a:solidFill>
          <a:latin typeface="+mn-lt"/>
        </a:defRPr>
      </a:lvl3pPr>
      <a:lvl4pPr marL="742950" indent="-165100" algn="l" rtl="0" eaLnBrk="0" fontAlgn="base" hangingPunct="0">
        <a:spcBef>
          <a:spcPct val="50000"/>
        </a:spcBef>
        <a:spcAft>
          <a:spcPct val="0"/>
        </a:spcAft>
        <a:buChar char="–"/>
        <a:tabLst>
          <a:tab pos="347663" algn="l"/>
        </a:tabLst>
        <a:defRPr sz="1200">
          <a:solidFill>
            <a:srgbClr val="003366"/>
          </a:solidFill>
          <a:latin typeface="+mn-lt"/>
        </a:defRPr>
      </a:lvl4pPr>
      <a:lvl5pPr marL="2057400" indent="-228600" algn="l" rtl="0" eaLnBrk="0" fontAlgn="base" hangingPunct="0">
        <a:spcBef>
          <a:spcPct val="25000"/>
        </a:spcBef>
        <a:spcAft>
          <a:spcPct val="0"/>
        </a:spcAft>
        <a:buChar char="»"/>
        <a:tabLst>
          <a:tab pos="347663" algn="l"/>
        </a:tabLst>
        <a:defRPr sz="1400">
          <a:solidFill>
            <a:schemeClr val="tx1"/>
          </a:solidFill>
          <a:latin typeface="+mn-lt"/>
        </a:defRPr>
      </a:lvl5pPr>
      <a:lvl6pPr marL="2514600" indent="-228600" algn="l" rtl="0" fontAlgn="base">
        <a:spcBef>
          <a:spcPct val="25000"/>
        </a:spcBef>
        <a:spcAft>
          <a:spcPct val="0"/>
        </a:spcAft>
        <a:buChar char="»"/>
        <a:tabLst>
          <a:tab pos="347663" algn="l"/>
        </a:tabLst>
        <a:defRPr sz="1400">
          <a:solidFill>
            <a:schemeClr val="tx1"/>
          </a:solidFill>
          <a:latin typeface="+mn-lt"/>
        </a:defRPr>
      </a:lvl6pPr>
      <a:lvl7pPr marL="2971800" indent="-228600" algn="l" rtl="0" fontAlgn="base">
        <a:spcBef>
          <a:spcPct val="25000"/>
        </a:spcBef>
        <a:spcAft>
          <a:spcPct val="0"/>
        </a:spcAft>
        <a:buChar char="»"/>
        <a:tabLst>
          <a:tab pos="347663" algn="l"/>
        </a:tabLst>
        <a:defRPr sz="1400">
          <a:solidFill>
            <a:schemeClr val="tx1"/>
          </a:solidFill>
          <a:latin typeface="+mn-lt"/>
        </a:defRPr>
      </a:lvl7pPr>
      <a:lvl8pPr marL="3429000" indent="-228600" algn="l" rtl="0" fontAlgn="base">
        <a:spcBef>
          <a:spcPct val="25000"/>
        </a:spcBef>
        <a:spcAft>
          <a:spcPct val="0"/>
        </a:spcAft>
        <a:buChar char="»"/>
        <a:tabLst>
          <a:tab pos="347663" algn="l"/>
        </a:tabLst>
        <a:defRPr sz="1400">
          <a:solidFill>
            <a:schemeClr val="tx1"/>
          </a:solidFill>
          <a:latin typeface="+mn-lt"/>
        </a:defRPr>
      </a:lvl8pPr>
      <a:lvl9pPr marL="3886200" indent="-228600" algn="l" rtl="0" fontAlgn="base">
        <a:spcBef>
          <a:spcPct val="25000"/>
        </a:spcBef>
        <a:spcAft>
          <a:spcPct val="0"/>
        </a:spcAft>
        <a:buChar char="»"/>
        <a:tabLst>
          <a:tab pos="347663" algn="l"/>
        </a:tabLst>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17.emf"/><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20.jpeg"/><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2.jpe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comments" Target="../comments/comment3.xml"/><Relationship Id="rId3" Type="http://schemas.openxmlformats.org/officeDocument/2006/relationships/notesSlide" Target="../notesSlides/notesSlide20.xml"/><Relationship Id="rId7" Type="http://schemas.openxmlformats.org/officeDocument/2006/relationships/oleObject" Target="???" TargetMode="Externa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17.emf"/><Relationship Id="rId4" Type="http://schemas.openxmlformats.org/officeDocument/2006/relationships/image" Target="../media/image15.emf"/></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27.emf"/><Relationship Id="rId7"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emf"/><Relationship Id="rId4" Type="http://schemas.openxmlformats.org/officeDocument/2006/relationships/image" Target="../media/image28.png"/><Relationship Id="rId9"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11.emf"/><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4"/>
          <p:cNvSpPr>
            <a:spLocks noGrp="1" noChangeArrowheads="1"/>
          </p:cNvSpPr>
          <p:nvPr>
            <p:ph type="ctrTitle"/>
          </p:nvPr>
        </p:nvSpPr>
        <p:spPr/>
        <p:txBody>
          <a:bodyPr/>
          <a:lstStyle/>
          <a:p>
            <a:pPr eaLnBrk="1" hangingPunct="1"/>
            <a:r>
              <a:rPr lang="en-US" smtClean="0"/>
              <a:t>TEAM STRUCTURE </a:t>
            </a:r>
          </a:p>
        </p:txBody>
      </p:sp>
      <p:sp>
        <p:nvSpPr>
          <p:cNvPr id="113667" name="Rectangle 5"/>
          <p:cNvSpPr>
            <a:spLocks noChangeArrowheads="1"/>
          </p:cNvSpPr>
          <p:nvPr/>
        </p:nvSpPr>
        <p:spPr bwMode="auto">
          <a:xfrm>
            <a:off x="1828800" y="4953000"/>
            <a:ext cx="3429000" cy="1143000"/>
          </a:xfrm>
          <a:prstGeom prst="rect">
            <a:avLst/>
          </a:prstGeom>
          <a:noFill/>
          <a:ln w="9525">
            <a:noFill/>
            <a:miter lim="800000"/>
            <a:headEnd/>
            <a:tailEnd/>
          </a:ln>
        </p:spPr>
        <p:txBody>
          <a:bodyPr/>
          <a:lstStyle/>
          <a:p>
            <a:r>
              <a:rPr lang="en-US" sz="1400" i="1"/>
              <a:t>The ratio of We’s to I’s is the best indicator of the development of a team.</a:t>
            </a:r>
          </a:p>
          <a:p>
            <a:endParaRPr lang="en-US" sz="1400" i="1"/>
          </a:p>
          <a:p>
            <a:pPr algn="r"/>
            <a:r>
              <a:rPr lang="en-US" sz="1400"/>
              <a:t>– Lewis B. Ergen</a:t>
            </a:r>
          </a:p>
        </p:txBody>
      </p:sp>
      <p:sp>
        <p:nvSpPr>
          <p:cNvPr id="113668" name="Rectangle 15"/>
          <p:cNvSpPr>
            <a:spLocks noGrp="1" noChangeArrowheads="1"/>
          </p:cNvSpPr>
          <p:nvPr>
            <p:ph type="subTitle" idx="4294967295"/>
          </p:nvPr>
        </p:nvSpPr>
        <p:spPr>
          <a:xfrm>
            <a:off x="3733800" y="6248400"/>
            <a:ext cx="2324100" cy="1752600"/>
          </a:xfrm>
        </p:spPr>
        <p:txBody>
          <a:bodyPr/>
          <a:lstStyle/>
          <a:p>
            <a:pPr marL="228600" indent="-228600" eaLnBrk="1" hangingPunct="1">
              <a:lnSpc>
                <a:spcPct val="95000"/>
              </a:lnSpc>
              <a:spcBef>
                <a:spcPct val="25000"/>
              </a:spcBef>
            </a:pPr>
            <a:r>
              <a:rPr lang="en-US" sz="1400" b="1" smtClean="0">
                <a:solidFill>
                  <a:schemeClr val="accent2"/>
                </a:solidFill>
              </a:rPr>
              <a:t>SUBSECTIONS</a:t>
            </a:r>
            <a:endParaRPr lang="en-US" b="1" smtClean="0">
              <a:solidFill>
                <a:schemeClr val="accent2"/>
              </a:solidFill>
            </a:endParaRPr>
          </a:p>
          <a:p>
            <a:pPr marL="228600" indent="-228600" eaLnBrk="1" hangingPunct="1">
              <a:lnSpc>
                <a:spcPct val="95000"/>
              </a:lnSpc>
              <a:spcBef>
                <a:spcPct val="25000"/>
              </a:spcBef>
              <a:buFontTx/>
              <a:buChar char="•"/>
            </a:pPr>
            <a:r>
              <a:rPr lang="en-US" smtClean="0"/>
              <a:t>Why Teamwork?</a:t>
            </a:r>
          </a:p>
          <a:p>
            <a:pPr marL="228600" indent="-228600" eaLnBrk="1" hangingPunct="1">
              <a:lnSpc>
                <a:spcPct val="95000"/>
              </a:lnSpc>
              <a:spcBef>
                <a:spcPct val="25000"/>
              </a:spcBef>
              <a:buFontTx/>
              <a:buChar char="•"/>
            </a:pPr>
            <a:r>
              <a:rPr lang="en-US" smtClean="0"/>
              <a:t>High-Performing Teams</a:t>
            </a:r>
          </a:p>
          <a:p>
            <a:pPr marL="228600" indent="-228600" eaLnBrk="1" hangingPunct="1">
              <a:lnSpc>
                <a:spcPct val="95000"/>
              </a:lnSpc>
              <a:spcBef>
                <a:spcPct val="25000"/>
              </a:spcBef>
              <a:buFontTx/>
              <a:buChar char="•"/>
            </a:pPr>
            <a:r>
              <a:rPr lang="en-US" smtClean="0"/>
              <a:t>Barriers to Team Performance</a:t>
            </a:r>
          </a:p>
          <a:p>
            <a:pPr marL="228600" indent="-228600" eaLnBrk="1" hangingPunct="1">
              <a:lnSpc>
                <a:spcPct val="95000"/>
              </a:lnSpc>
              <a:spcBef>
                <a:spcPct val="25000"/>
              </a:spcBef>
              <a:buFontTx/>
              <a:buChar char="•"/>
            </a:pPr>
            <a:r>
              <a:rPr lang="en-US" smtClean="0"/>
              <a:t>Multi-Team System for Patient Care</a:t>
            </a:r>
          </a:p>
          <a:p>
            <a:pPr marL="228600" indent="-228600" eaLnBrk="1" hangingPunct="1">
              <a:lnSpc>
                <a:spcPct val="95000"/>
              </a:lnSpc>
              <a:spcBef>
                <a:spcPct val="25000"/>
              </a:spcBef>
              <a:buFontTx/>
              <a:buChar char="•"/>
            </a:pPr>
            <a:r>
              <a:rPr lang="en-US" smtClean="0"/>
              <a:t>Team Member Characteristics</a:t>
            </a:r>
          </a:p>
        </p:txBody>
      </p:sp>
      <p:sp>
        <p:nvSpPr>
          <p:cNvPr id="113669" name="Rectangle 13"/>
          <p:cNvSpPr>
            <a:spLocks noChangeArrowheads="1"/>
          </p:cNvSpPr>
          <p:nvPr/>
        </p:nvSpPr>
        <p:spPr bwMode="auto">
          <a:xfrm>
            <a:off x="3810000" y="8534400"/>
            <a:ext cx="2133600" cy="304800"/>
          </a:xfrm>
          <a:prstGeom prst="rect">
            <a:avLst/>
          </a:prstGeom>
          <a:noFill/>
          <a:ln w="9525">
            <a:noFill/>
            <a:miter lim="800000"/>
            <a:headEnd/>
            <a:tailEnd/>
          </a:ln>
        </p:spPr>
        <p:txBody>
          <a:bodyPr/>
          <a:lstStyle/>
          <a:p>
            <a:pPr algn="r">
              <a:spcBef>
                <a:spcPct val="50000"/>
              </a:spcBef>
            </a:pPr>
            <a:r>
              <a:rPr lang="en-US" sz="1200" b="1">
                <a:solidFill>
                  <a:schemeClr val="accent2"/>
                </a:solidFill>
              </a:rPr>
              <a:t>TIME: </a:t>
            </a:r>
            <a:r>
              <a:rPr lang="en-US" sz="1200">
                <a:solidFill>
                  <a:schemeClr val="accent2"/>
                </a:solidFill>
              </a:rPr>
              <a:t>50 minutes</a:t>
            </a:r>
          </a:p>
        </p:txBody>
      </p:sp>
      <p:pic>
        <p:nvPicPr>
          <p:cNvPr id="7" name="Picture 6" descr="wheelchair_final.jpg"/>
          <p:cNvPicPr>
            <a:picLocks noChangeAspect="1"/>
          </p:cNvPicPr>
          <p:nvPr/>
        </p:nvPicPr>
        <p:blipFill>
          <a:blip r:embed="rId3" cstate="print"/>
          <a:stretch>
            <a:fillRect/>
          </a:stretch>
        </p:blipFill>
        <p:spPr>
          <a:xfrm>
            <a:off x="2362200" y="1121228"/>
            <a:ext cx="2362200" cy="282696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mtClean="0"/>
              <a:t>BARRIERS TO TEAM PERFORMANCE </a:t>
            </a:r>
          </a:p>
        </p:txBody>
      </p:sp>
      <p:sp>
        <p:nvSpPr>
          <p:cNvPr id="31747" name="Rectangle 3"/>
          <p:cNvSpPr>
            <a:spLocks noGrp="1" noChangeArrowheads="1"/>
          </p:cNvSpPr>
          <p:nvPr>
            <p:ph type="body" idx="1"/>
          </p:nvPr>
        </p:nvSpPr>
        <p:spPr/>
        <p:txBody>
          <a:bodyPr/>
          <a:lstStyle/>
          <a:p>
            <a:pPr marL="0" indent="0" eaLnBrk="1" hangingPunct="1">
              <a:defRPr/>
            </a:pPr>
            <a:r>
              <a:rPr lang="en-US" b="1" dirty="0"/>
              <a:t>SAY:</a:t>
            </a:r>
          </a:p>
          <a:p>
            <a:pPr marL="0" indent="0" eaLnBrk="1" hangingPunct="1">
              <a:defRPr/>
            </a:pPr>
            <a:r>
              <a:rPr lang="en-US" dirty="0"/>
              <a:t>There are many barriers to effective team performance:</a:t>
            </a:r>
          </a:p>
          <a:p>
            <a:pPr lvl="1" eaLnBrk="1" hangingPunct="1">
              <a:defRPr/>
            </a:pPr>
            <a:r>
              <a:rPr lang="en-US" dirty="0"/>
              <a:t>Inconsistency in team </a:t>
            </a:r>
            <a:r>
              <a:rPr lang="en-US" dirty="0" smtClean="0"/>
              <a:t>membership.</a:t>
            </a:r>
            <a:endParaRPr lang="en-US" dirty="0"/>
          </a:p>
          <a:p>
            <a:pPr lvl="1" eaLnBrk="1" hangingPunct="1">
              <a:defRPr/>
            </a:pPr>
            <a:r>
              <a:rPr lang="en-US" dirty="0"/>
              <a:t>Lack of </a:t>
            </a:r>
            <a:r>
              <a:rPr lang="en-US" dirty="0" smtClean="0"/>
              <a:t>time.</a:t>
            </a:r>
            <a:endParaRPr lang="en-US" dirty="0"/>
          </a:p>
          <a:p>
            <a:pPr lvl="1" eaLnBrk="1" hangingPunct="1">
              <a:defRPr/>
            </a:pPr>
            <a:r>
              <a:rPr lang="en-US" dirty="0"/>
              <a:t>Lack of information </a:t>
            </a:r>
            <a:r>
              <a:rPr lang="en-US" dirty="0" smtClean="0"/>
              <a:t>sharing.</a:t>
            </a:r>
            <a:endParaRPr lang="en-US" dirty="0"/>
          </a:p>
          <a:p>
            <a:pPr lvl="1" eaLnBrk="1" hangingPunct="1">
              <a:defRPr/>
            </a:pPr>
            <a:r>
              <a:rPr lang="en-US" dirty="0" smtClean="0"/>
              <a:t>Hierarchy.</a:t>
            </a:r>
            <a:endParaRPr lang="en-US" dirty="0"/>
          </a:p>
          <a:p>
            <a:pPr lvl="1" eaLnBrk="1" hangingPunct="1">
              <a:defRPr/>
            </a:pPr>
            <a:r>
              <a:rPr lang="en-US" dirty="0" smtClean="0"/>
              <a:t>Defensiveness.</a:t>
            </a:r>
            <a:endParaRPr lang="en-US" dirty="0"/>
          </a:p>
          <a:p>
            <a:pPr lvl="1" eaLnBrk="1" hangingPunct="1">
              <a:defRPr/>
            </a:pPr>
            <a:r>
              <a:rPr lang="en-US" dirty="0"/>
              <a:t>Conventional </a:t>
            </a:r>
            <a:r>
              <a:rPr lang="en-US" dirty="0" smtClean="0"/>
              <a:t>thinking.</a:t>
            </a:r>
            <a:endParaRPr lang="en-US" dirty="0"/>
          </a:p>
          <a:p>
            <a:pPr lvl="1" eaLnBrk="1" hangingPunct="1">
              <a:defRPr/>
            </a:pPr>
            <a:r>
              <a:rPr lang="en-US" dirty="0"/>
              <a:t>Varying communication </a:t>
            </a:r>
            <a:r>
              <a:rPr lang="en-US" dirty="0" smtClean="0"/>
              <a:t>styles.</a:t>
            </a:r>
            <a:endParaRPr lang="en-US" dirty="0"/>
          </a:p>
          <a:p>
            <a:pPr lvl="1" eaLnBrk="1" hangingPunct="1">
              <a:defRPr/>
            </a:pPr>
            <a:r>
              <a:rPr lang="en-US" dirty="0" smtClean="0"/>
              <a:t>Conflict.</a:t>
            </a:r>
            <a:endParaRPr lang="en-US" dirty="0"/>
          </a:p>
          <a:p>
            <a:pPr lvl="1" eaLnBrk="1" hangingPunct="1">
              <a:defRPr/>
            </a:pPr>
            <a:r>
              <a:rPr lang="en-US" dirty="0"/>
              <a:t>Lack of coordination and </a:t>
            </a:r>
            <a:r>
              <a:rPr lang="en-US" dirty="0" err="1" smtClean="0"/>
              <a:t>followup</a:t>
            </a:r>
            <a:r>
              <a:rPr lang="en-US" dirty="0" smtClean="0"/>
              <a:t>.</a:t>
            </a:r>
            <a:endParaRPr lang="en-US" dirty="0"/>
          </a:p>
          <a:p>
            <a:pPr lvl="1" eaLnBrk="1" hangingPunct="1">
              <a:defRPr/>
            </a:pPr>
            <a:r>
              <a:rPr lang="en-US" dirty="0" smtClean="0"/>
              <a:t>Distractions.</a:t>
            </a:r>
            <a:endParaRPr lang="en-US" dirty="0"/>
          </a:p>
          <a:p>
            <a:pPr lvl="1" eaLnBrk="1" hangingPunct="1">
              <a:defRPr/>
            </a:pPr>
            <a:r>
              <a:rPr lang="en-US" dirty="0" smtClean="0"/>
              <a:t>Fatigue.</a:t>
            </a:r>
            <a:endParaRPr lang="en-US" dirty="0"/>
          </a:p>
          <a:p>
            <a:pPr lvl="1" eaLnBrk="1" hangingPunct="1">
              <a:defRPr/>
            </a:pPr>
            <a:r>
              <a:rPr lang="en-US" dirty="0" smtClean="0"/>
              <a:t>Workload.</a:t>
            </a:r>
            <a:endParaRPr lang="en-US" dirty="0"/>
          </a:p>
          <a:p>
            <a:pPr lvl="1" eaLnBrk="1" hangingPunct="1">
              <a:defRPr/>
            </a:pPr>
            <a:r>
              <a:rPr lang="en-US" dirty="0"/>
              <a:t>Misinterpretation of </a:t>
            </a:r>
            <a:r>
              <a:rPr lang="en-US" dirty="0" smtClean="0"/>
              <a:t>cues.</a:t>
            </a:r>
            <a:endParaRPr lang="en-US" dirty="0"/>
          </a:p>
          <a:p>
            <a:pPr lvl="1" eaLnBrk="1" hangingPunct="1">
              <a:defRPr/>
            </a:pPr>
            <a:r>
              <a:rPr lang="en-US" dirty="0"/>
              <a:t>Lack of role </a:t>
            </a:r>
            <a:r>
              <a:rPr lang="en-US" dirty="0" smtClean="0"/>
              <a:t>clarity.</a:t>
            </a:r>
            <a:endParaRPr lang="en-US" dirty="0"/>
          </a:p>
          <a:p>
            <a:pPr marL="0" indent="0" eaLnBrk="1" hangingPunct="1">
              <a:defRPr/>
            </a:pPr>
            <a:endParaRPr lang="en-US" dirty="0"/>
          </a:p>
          <a:p>
            <a:pPr marL="0" indent="0" eaLnBrk="1" hangingPunct="1">
              <a:defRPr/>
            </a:pPr>
            <a:r>
              <a:rPr lang="en-US" b="1" dirty="0"/>
              <a:t>	DISCUSSION:</a:t>
            </a:r>
          </a:p>
          <a:p>
            <a:pPr lvl="1" eaLnBrk="1" hangingPunct="1">
              <a:defRPr/>
            </a:pPr>
            <a:r>
              <a:rPr lang="en-US" dirty="0"/>
              <a:t>Can you provide examples of how some of these barriers </a:t>
            </a:r>
            <a:br>
              <a:rPr lang="en-US" dirty="0"/>
            </a:br>
            <a:r>
              <a:rPr lang="en-US" dirty="0"/>
              <a:t>might play out in your </a:t>
            </a:r>
            <a:r>
              <a:rPr lang="en-US" dirty="0" smtClean="0"/>
              <a:t>nursing home, department, or work area?</a:t>
            </a:r>
            <a:endParaRPr lang="en-US" dirty="0"/>
          </a:p>
          <a:p>
            <a:pPr marL="0" indent="0" eaLnBrk="1" hangingPunct="1">
              <a:buFontTx/>
              <a:buChar char="•"/>
              <a:defRPr/>
            </a:pPr>
            <a:endParaRPr lang="en-US" i="1" dirty="0"/>
          </a:p>
          <a:p>
            <a:pPr marL="0" indent="0" eaLnBrk="1" hangingPunct="1">
              <a:defRPr/>
            </a:pPr>
            <a:endParaRPr lang="en-US" dirty="0">
              <a:cs typeface="Times New Roman" pitchFamily="18" charset="0"/>
            </a:endParaRPr>
          </a:p>
        </p:txBody>
      </p:sp>
      <p:pic>
        <p:nvPicPr>
          <p:cNvPr id="48131" name="Picture 15" descr="Graphic:  screenshot of module slide"/>
          <p:cNvPicPr>
            <a:picLocks noChangeAspect="1" noChangeArrowheads="1"/>
          </p:cNvPicPr>
          <p:nvPr/>
        </p:nvPicPr>
        <p:blipFill>
          <a:blip r:embed="rId3" cstate="print"/>
          <a:srcRect/>
          <a:stretch>
            <a:fillRect/>
          </a:stretch>
        </p:blipFill>
        <p:spPr bwMode="auto">
          <a:xfrm>
            <a:off x="381000" y="914400"/>
            <a:ext cx="1371600" cy="1028700"/>
          </a:xfrm>
          <a:prstGeom prst="rect">
            <a:avLst/>
          </a:prstGeom>
          <a:noFill/>
          <a:ln w="9525">
            <a:noFill/>
            <a:miter lim="800000"/>
            <a:headEnd/>
            <a:tailEnd/>
          </a:ln>
        </p:spPr>
      </p:pic>
      <p:pic>
        <p:nvPicPr>
          <p:cNvPr id="48132" name="Picture 13"/>
          <p:cNvPicPr>
            <a:picLocks noChangeAspect="1" noChangeArrowheads="1"/>
          </p:cNvPicPr>
          <p:nvPr/>
        </p:nvPicPr>
        <p:blipFill>
          <a:blip r:embed="rId4" cstate="print"/>
          <a:srcRect/>
          <a:stretch>
            <a:fillRect/>
          </a:stretch>
        </p:blipFill>
        <p:spPr bwMode="auto">
          <a:xfrm>
            <a:off x="1982788" y="5514975"/>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p:cNvSpPr>
            <a:spLocks noGrp="1"/>
          </p:cNvSpPr>
          <p:nvPr>
            <p:ph type="sldNum" sz="quarter" idx="10"/>
          </p:nvPr>
        </p:nvSpPr>
        <p:spPr>
          <a:noFill/>
        </p:spPr>
        <p:txBody>
          <a:bodyPr/>
          <a:lstStyle/>
          <a:p>
            <a:fld id="{A99AA551-F6AC-4C19-8F30-DCD708CBF303}" type="slidenum">
              <a:rPr lang="en-US" smtClean="0"/>
              <a:pPr/>
              <a:t>11</a:t>
            </a:fld>
            <a:endParaRPr lang="en-US" smtClean="0"/>
          </a:p>
        </p:txBody>
      </p:sp>
      <p:grpSp>
        <p:nvGrpSpPr>
          <p:cNvPr id="50178" name="Group 92"/>
          <p:cNvGrpSpPr>
            <a:grpSpLocks/>
          </p:cNvGrpSpPr>
          <p:nvPr/>
        </p:nvGrpSpPr>
        <p:grpSpPr bwMode="auto">
          <a:xfrm>
            <a:off x="0" y="152400"/>
            <a:ext cx="6858000" cy="533400"/>
            <a:chOff x="0" y="96"/>
            <a:chExt cx="4320" cy="336"/>
          </a:xfrm>
        </p:grpSpPr>
        <p:sp>
          <p:nvSpPr>
            <p:cNvPr id="50187" name="Line 93"/>
            <p:cNvSpPr>
              <a:spLocks noChangeShapeType="1"/>
            </p:cNvSpPr>
            <p:nvPr/>
          </p:nvSpPr>
          <p:spPr bwMode="auto">
            <a:xfrm>
              <a:off x="0" y="432"/>
              <a:ext cx="4320" cy="0"/>
            </a:xfrm>
            <a:prstGeom prst="line">
              <a:avLst/>
            </a:prstGeom>
            <a:noFill/>
            <a:ln w="9525">
              <a:solidFill>
                <a:srgbClr val="C7C397"/>
              </a:solidFill>
              <a:round/>
              <a:headEnd/>
              <a:tailEnd/>
            </a:ln>
          </p:spPr>
          <p:txBody>
            <a:bodyPr/>
            <a:lstStyle/>
            <a:p>
              <a:endParaRPr lang="en-US"/>
            </a:p>
          </p:txBody>
        </p:sp>
        <p:sp>
          <p:nvSpPr>
            <p:cNvPr id="50188" name="Line 94"/>
            <p:cNvSpPr>
              <a:spLocks noChangeShapeType="1"/>
            </p:cNvSpPr>
            <p:nvPr/>
          </p:nvSpPr>
          <p:spPr bwMode="auto">
            <a:xfrm>
              <a:off x="0" y="96"/>
              <a:ext cx="4320" cy="0"/>
            </a:xfrm>
            <a:prstGeom prst="line">
              <a:avLst/>
            </a:prstGeom>
            <a:noFill/>
            <a:ln w="9525">
              <a:solidFill>
                <a:srgbClr val="C7C397"/>
              </a:solidFill>
              <a:round/>
              <a:headEnd/>
              <a:tailEnd/>
            </a:ln>
          </p:spPr>
          <p:txBody>
            <a:bodyPr/>
            <a:lstStyle/>
            <a:p>
              <a:endParaRPr lang="en-US"/>
            </a:p>
          </p:txBody>
        </p:sp>
        <p:sp>
          <p:nvSpPr>
            <p:cNvPr id="50189" name="Rectangle 95"/>
            <p:cNvSpPr>
              <a:spLocks noChangeArrowheads="1"/>
            </p:cNvSpPr>
            <p:nvPr/>
          </p:nvSpPr>
          <p:spPr bwMode="auto">
            <a:xfrm>
              <a:off x="0" y="96"/>
              <a:ext cx="3168" cy="336"/>
            </a:xfrm>
            <a:prstGeom prst="rect">
              <a:avLst/>
            </a:prstGeom>
            <a:solidFill>
              <a:srgbClr val="C7C397"/>
            </a:solidFill>
            <a:ln w="9525">
              <a:noFill/>
              <a:miter lim="800000"/>
              <a:headEnd/>
              <a:tailEnd/>
            </a:ln>
          </p:spPr>
          <p:txBody>
            <a:bodyPr wrap="none" anchor="ctr"/>
            <a:lstStyle/>
            <a:p>
              <a:endParaRPr lang="en-US"/>
            </a:p>
          </p:txBody>
        </p:sp>
        <p:pic>
          <p:nvPicPr>
            <p:cNvPr id="50190" name="Picture 96"/>
            <p:cNvPicPr preferRelativeResize="0">
              <a:picLocks noChangeAspect="1" noChangeArrowheads="1"/>
            </p:cNvPicPr>
            <p:nvPr/>
          </p:nvPicPr>
          <p:blipFill>
            <a:blip r:embed="rId3" cstate="print"/>
            <a:srcRect/>
            <a:stretch>
              <a:fillRect/>
            </a:stretch>
          </p:blipFill>
          <p:spPr bwMode="auto">
            <a:xfrm>
              <a:off x="260" y="144"/>
              <a:ext cx="220" cy="233"/>
            </a:xfrm>
            <a:prstGeom prst="rect">
              <a:avLst/>
            </a:prstGeom>
            <a:noFill/>
            <a:ln w="9525">
              <a:noFill/>
              <a:miter lim="800000"/>
              <a:headEnd/>
              <a:tailEnd/>
            </a:ln>
          </p:spPr>
        </p:pic>
        <p:sp>
          <p:nvSpPr>
            <p:cNvPr id="50191" name="Rectangle 97"/>
            <p:cNvSpPr>
              <a:spLocks noChangeArrowheads="1"/>
            </p:cNvSpPr>
            <p:nvPr/>
          </p:nvSpPr>
          <p:spPr bwMode="auto">
            <a:xfrm>
              <a:off x="4128" y="96"/>
              <a:ext cx="192" cy="336"/>
            </a:xfrm>
            <a:prstGeom prst="rect">
              <a:avLst/>
            </a:prstGeom>
            <a:solidFill>
              <a:srgbClr val="C7C397"/>
            </a:solidFill>
            <a:ln w="9525">
              <a:noFill/>
              <a:miter lim="800000"/>
              <a:headEnd/>
              <a:tailEnd/>
            </a:ln>
          </p:spPr>
          <p:txBody>
            <a:bodyPr wrap="none" anchor="ctr"/>
            <a:lstStyle/>
            <a:p>
              <a:endParaRPr lang="en-US"/>
            </a:p>
          </p:txBody>
        </p:sp>
        <p:sp>
          <p:nvSpPr>
            <p:cNvPr id="50192" name="Line 98"/>
            <p:cNvSpPr>
              <a:spLocks noChangeShapeType="1"/>
            </p:cNvSpPr>
            <p:nvPr/>
          </p:nvSpPr>
          <p:spPr bwMode="auto">
            <a:xfrm>
              <a:off x="0" y="432"/>
              <a:ext cx="4320" cy="0"/>
            </a:xfrm>
            <a:prstGeom prst="line">
              <a:avLst/>
            </a:prstGeom>
            <a:noFill/>
            <a:ln w="9525">
              <a:solidFill>
                <a:srgbClr val="C7C397"/>
              </a:solidFill>
              <a:round/>
              <a:headEnd/>
              <a:tailEnd/>
            </a:ln>
          </p:spPr>
          <p:txBody>
            <a:bodyPr/>
            <a:lstStyle/>
            <a:p>
              <a:endParaRPr lang="en-US"/>
            </a:p>
          </p:txBody>
        </p:sp>
        <p:sp>
          <p:nvSpPr>
            <p:cNvPr id="50193" name="Line 99"/>
            <p:cNvSpPr>
              <a:spLocks noChangeShapeType="1"/>
            </p:cNvSpPr>
            <p:nvPr/>
          </p:nvSpPr>
          <p:spPr bwMode="auto">
            <a:xfrm>
              <a:off x="0" y="96"/>
              <a:ext cx="4320" cy="0"/>
            </a:xfrm>
            <a:prstGeom prst="line">
              <a:avLst/>
            </a:prstGeom>
            <a:noFill/>
            <a:ln w="9525">
              <a:solidFill>
                <a:srgbClr val="C7C397"/>
              </a:solidFill>
              <a:round/>
              <a:headEnd/>
              <a:tailEnd/>
            </a:ln>
          </p:spPr>
          <p:txBody>
            <a:bodyPr/>
            <a:lstStyle/>
            <a:p>
              <a:endParaRPr lang="en-US"/>
            </a:p>
          </p:txBody>
        </p:sp>
      </p:grpSp>
      <p:sp>
        <p:nvSpPr>
          <p:cNvPr id="50179" name="Rectangle 86"/>
          <p:cNvSpPr>
            <a:spLocks noGrp="1" noChangeArrowheads="1"/>
          </p:cNvSpPr>
          <p:nvPr>
            <p:ph type="title"/>
          </p:nvPr>
        </p:nvSpPr>
        <p:spPr bwMode="gray">
          <a:xfrm>
            <a:off x="304800" y="228600"/>
            <a:ext cx="4648200" cy="395288"/>
          </a:xfrm>
        </p:spPr>
        <p:txBody>
          <a:bodyPr/>
          <a:lstStyle/>
          <a:p>
            <a:pPr marL="457200" eaLnBrk="1" hangingPunct="1"/>
            <a:r>
              <a:rPr lang="en-US" smtClean="0"/>
              <a:t>EXERCISE: TEAMS AND TEAMWORK</a:t>
            </a:r>
          </a:p>
        </p:txBody>
      </p:sp>
      <p:sp>
        <p:nvSpPr>
          <p:cNvPr id="11351" name="Rectangle 87"/>
          <p:cNvSpPr>
            <a:spLocks noGrp="1" noChangeArrowheads="1"/>
          </p:cNvSpPr>
          <p:nvPr>
            <p:ph type="body" idx="1"/>
          </p:nvPr>
        </p:nvSpPr>
        <p:spPr>
          <a:xfrm>
            <a:off x="283029" y="808945"/>
            <a:ext cx="4648200" cy="7758112"/>
          </a:xfrm>
        </p:spPr>
        <p:txBody>
          <a:bodyPr/>
          <a:lstStyle/>
          <a:p>
            <a:pPr marL="0" indent="0" eaLnBrk="1" hangingPunct="1">
              <a:defRPr/>
            </a:pPr>
            <a:r>
              <a:rPr lang="en-US" b="1" dirty="0"/>
              <a:t>SAY:</a:t>
            </a:r>
          </a:p>
          <a:p>
            <a:pPr marL="0" indent="0" eaLnBrk="1" hangingPunct="1">
              <a:defRPr/>
            </a:pPr>
            <a:r>
              <a:rPr lang="en-US" dirty="0"/>
              <a:t>Now let's look at the team in your own work area. Please take a few minutes to complete the Teams and Teamwork Exercise </a:t>
            </a:r>
            <a:r>
              <a:rPr lang="en-US" dirty="0" smtClean="0"/>
              <a:t>Sheet. </a:t>
            </a:r>
          </a:p>
          <a:p>
            <a:pPr marL="0" indent="0" eaLnBrk="1" hangingPunct="1">
              <a:defRPr/>
            </a:pPr>
            <a:endParaRPr lang="en-US" dirty="0"/>
          </a:p>
          <a:p>
            <a:pPr marL="0" indent="0" eaLnBrk="1" hangingPunct="1">
              <a:defRPr/>
            </a:pPr>
            <a:r>
              <a:rPr lang="en-US" b="1" dirty="0">
                <a:solidFill>
                  <a:srgbClr val="663300"/>
                </a:solidFill>
              </a:rPr>
              <a:t>DO:</a:t>
            </a:r>
          </a:p>
          <a:p>
            <a:pPr marL="0" indent="0" eaLnBrk="1" hangingPunct="1">
              <a:defRPr/>
            </a:pPr>
            <a:r>
              <a:rPr lang="en-US" dirty="0">
                <a:solidFill>
                  <a:srgbClr val="663300"/>
                </a:solidFill>
              </a:rPr>
              <a:t>Give the participants several minutes to complete their sheets. </a:t>
            </a:r>
          </a:p>
          <a:p>
            <a:pPr marL="0" indent="0" eaLnBrk="1" hangingPunct="1">
              <a:defRPr/>
            </a:pPr>
            <a:endParaRPr lang="en-US" dirty="0"/>
          </a:p>
          <a:p>
            <a:pPr marL="0" indent="0" eaLnBrk="1" hangingPunct="1">
              <a:defRPr/>
            </a:pPr>
            <a:r>
              <a:rPr lang="en-US" b="1" dirty="0"/>
              <a:t>	DISCUSSION:</a:t>
            </a:r>
          </a:p>
          <a:p>
            <a:pPr lvl="1" eaLnBrk="1" hangingPunct="1">
              <a:defRPr/>
            </a:pPr>
            <a:r>
              <a:rPr lang="en-US" dirty="0"/>
              <a:t>Who are the team members in </a:t>
            </a:r>
            <a:r>
              <a:rPr lang="en-US" dirty="0" smtClean="0"/>
              <a:t>your work area </a:t>
            </a:r>
            <a:r>
              <a:rPr lang="en-US" dirty="0"/>
              <a:t>or </a:t>
            </a:r>
            <a:r>
              <a:rPr lang="en-US" dirty="0" smtClean="0"/>
              <a:t>department?</a:t>
            </a:r>
            <a:endParaRPr lang="en-US" dirty="0"/>
          </a:p>
          <a:p>
            <a:pPr lvl="1" eaLnBrk="1" hangingPunct="1">
              <a:defRPr/>
            </a:pPr>
            <a:r>
              <a:rPr lang="en-US" dirty="0"/>
              <a:t>What is the goal of your </a:t>
            </a:r>
            <a:r>
              <a:rPr lang="en-US" dirty="0" smtClean="0"/>
              <a:t>work area </a:t>
            </a:r>
            <a:r>
              <a:rPr lang="en-US" dirty="0"/>
              <a:t>or </a:t>
            </a:r>
            <a:r>
              <a:rPr lang="en-US" dirty="0" smtClean="0"/>
              <a:t>department?</a:t>
            </a:r>
            <a:endParaRPr lang="en-US" dirty="0"/>
          </a:p>
          <a:p>
            <a:pPr lvl="1" eaLnBrk="1" hangingPunct="1">
              <a:defRPr/>
            </a:pPr>
            <a:r>
              <a:rPr lang="en-US" dirty="0"/>
              <a:t>What properties or characteristics make a group a team?</a:t>
            </a:r>
          </a:p>
          <a:p>
            <a:pPr lvl="1" eaLnBrk="1" hangingPunct="1">
              <a:defRPr/>
            </a:pPr>
            <a:endParaRPr lang="en-US" dirty="0"/>
          </a:p>
          <a:p>
            <a:pPr marL="0" indent="0" eaLnBrk="1" hangingPunct="1">
              <a:defRPr/>
            </a:pPr>
            <a:endParaRPr lang="en-US" dirty="0"/>
          </a:p>
          <a:p>
            <a:pPr marL="0" indent="0" eaLnBrk="1" hangingPunct="1">
              <a:defRPr/>
            </a:pPr>
            <a:endParaRPr lang="en-US" dirty="0"/>
          </a:p>
        </p:txBody>
      </p:sp>
      <p:pic>
        <p:nvPicPr>
          <p:cNvPr id="50181" name="Picture 5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105400" y="914400"/>
            <a:ext cx="1371600" cy="1028700"/>
          </a:xfrm>
          <a:prstGeom prst="rect">
            <a:avLst/>
          </a:prstGeom>
          <a:noFill/>
          <a:ln w="9525">
            <a:noFill/>
            <a:miter lim="800000"/>
            <a:headEnd/>
            <a:tailEnd/>
          </a:ln>
        </p:spPr>
      </p:pic>
      <p:sp>
        <p:nvSpPr>
          <p:cNvPr id="11310" name="Rectangle 46"/>
          <p:cNvSpPr>
            <a:spLocks noChangeArrowheads="1"/>
          </p:cNvSpPr>
          <p:nvPr/>
        </p:nvSpPr>
        <p:spPr bwMode="auto">
          <a:xfrm>
            <a:off x="5029200" y="2514600"/>
            <a:ext cx="1447800" cy="228600"/>
          </a:xfrm>
          <a:prstGeom prst="rect">
            <a:avLst/>
          </a:prstGeom>
          <a:noFill/>
          <a:ln w="9525" algn="ctr">
            <a:noFill/>
            <a:miter lim="800000"/>
            <a:headEnd/>
            <a:tailEnd/>
          </a:ln>
          <a:effectLst/>
        </p:spPr>
        <p:txBody>
          <a:bodyPr rIns="0"/>
          <a:lstStyle/>
          <a:p>
            <a:pPr>
              <a:spcBef>
                <a:spcPct val="50000"/>
              </a:spcBef>
              <a:tabLst>
                <a:tab pos="285750" algn="l"/>
              </a:tabLst>
              <a:defRPr/>
            </a:pPr>
            <a:r>
              <a:rPr lang="en-US" sz="1200" b="1" dirty="0">
                <a:solidFill>
                  <a:srgbClr val="333399"/>
                </a:solidFill>
              </a:rPr>
              <a:t>	TIME:</a:t>
            </a:r>
          </a:p>
          <a:p>
            <a:pPr>
              <a:spcBef>
                <a:spcPct val="50000"/>
              </a:spcBef>
              <a:tabLst>
                <a:tab pos="285750" algn="l"/>
              </a:tabLst>
              <a:defRPr/>
            </a:pPr>
            <a:r>
              <a:rPr lang="en-US" sz="1200" dirty="0">
                <a:solidFill>
                  <a:srgbClr val="333399"/>
                </a:solidFill>
              </a:rPr>
              <a:t>	</a:t>
            </a:r>
            <a:r>
              <a:rPr lang="en-US" sz="1200" dirty="0" smtClean="0">
                <a:solidFill>
                  <a:srgbClr val="333399"/>
                </a:solidFill>
              </a:rPr>
              <a:t>5 minutes</a:t>
            </a:r>
            <a:endParaRPr lang="en-US" sz="1200" dirty="0">
              <a:solidFill>
                <a:srgbClr val="333399"/>
              </a:solidFill>
            </a:endParaRPr>
          </a:p>
        </p:txBody>
      </p:sp>
      <p:sp>
        <p:nvSpPr>
          <p:cNvPr id="50183" name="Rectangle 49" descr="MATERIALS:  Team Structure Exercise #1 Sheet &#10;"/>
          <p:cNvSpPr>
            <a:spLocks noChangeArrowheads="1"/>
          </p:cNvSpPr>
          <p:nvPr/>
        </p:nvSpPr>
        <p:spPr bwMode="auto">
          <a:xfrm>
            <a:off x="5029200" y="3352800"/>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dirty="0">
                <a:solidFill>
                  <a:srgbClr val="333399"/>
                </a:solidFill>
              </a:rPr>
              <a:t>	</a:t>
            </a:r>
            <a:r>
              <a:rPr lang="en-US" sz="1200" b="1" dirty="0">
                <a:solidFill>
                  <a:srgbClr val="333399"/>
                </a:solidFill>
              </a:rPr>
              <a:t>MATERIALS:</a:t>
            </a:r>
          </a:p>
          <a:p>
            <a:pPr marL="169863" lvl="1" indent="-168275">
              <a:spcBef>
                <a:spcPct val="50000"/>
              </a:spcBef>
              <a:buFontTx/>
              <a:buChar char="•"/>
              <a:tabLst>
                <a:tab pos="285750" algn="l"/>
              </a:tabLst>
            </a:pPr>
            <a:r>
              <a:rPr lang="en-US" sz="1200" dirty="0">
                <a:solidFill>
                  <a:srgbClr val="333399"/>
                </a:solidFill>
              </a:rPr>
              <a:t>Teams and Teamwork Exercise Sheet </a:t>
            </a:r>
          </a:p>
        </p:txBody>
      </p:sp>
      <p:pic>
        <p:nvPicPr>
          <p:cNvPr id="50184" name="Picture 48"/>
          <p:cNvPicPr>
            <a:picLocks noChangeAspect="1" noChangeArrowheads="1"/>
          </p:cNvPicPr>
          <p:nvPr/>
        </p:nvPicPr>
        <p:blipFill>
          <a:blip r:embed="rId5" cstate="print"/>
          <a:srcRect/>
          <a:stretch>
            <a:fillRect/>
          </a:stretch>
        </p:blipFill>
        <p:spPr bwMode="auto">
          <a:xfrm>
            <a:off x="5141913" y="3335338"/>
            <a:ext cx="136525" cy="273050"/>
          </a:xfrm>
          <a:prstGeom prst="rect">
            <a:avLst/>
          </a:prstGeom>
          <a:noFill/>
          <a:ln w="9525">
            <a:noFill/>
            <a:miter lim="800000"/>
            <a:headEnd/>
            <a:tailEnd/>
          </a:ln>
        </p:spPr>
      </p:pic>
      <p:pic>
        <p:nvPicPr>
          <p:cNvPr id="50185" name="Picture 50"/>
          <p:cNvPicPr preferRelativeResize="0">
            <a:picLocks noChangeAspect="1" noChangeArrowheads="1"/>
          </p:cNvPicPr>
          <p:nvPr/>
        </p:nvPicPr>
        <p:blipFill>
          <a:blip r:embed="rId6" cstate="print"/>
          <a:srcRect/>
          <a:stretch>
            <a:fillRect/>
          </a:stretch>
        </p:blipFill>
        <p:spPr bwMode="auto">
          <a:xfrm>
            <a:off x="5105400" y="2552700"/>
            <a:ext cx="209550" cy="228600"/>
          </a:xfrm>
          <a:prstGeom prst="rect">
            <a:avLst/>
          </a:prstGeom>
          <a:noFill/>
          <a:ln w="9525">
            <a:noFill/>
            <a:miter lim="800000"/>
            <a:headEnd/>
            <a:tailEnd/>
          </a:ln>
        </p:spPr>
      </p:pic>
      <p:pic>
        <p:nvPicPr>
          <p:cNvPr id="50186" name="Picture 51"/>
          <p:cNvPicPr>
            <a:picLocks noChangeAspect="1" noChangeArrowheads="1"/>
          </p:cNvPicPr>
          <p:nvPr/>
        </p:nvPicPr>
        <p:blipFill>
          <a:blip r:embed="rId7" cstate="print"/>
          <a:srcRect/>
          <a:stretch>
            <a:fillRect/>
          </a:stretch>
        </p:blipFill>
        <p:spPr bwMode="auto">
          <a:xfrm>
            <a:off x="387349" y="2790598"/>
            <a:ext cx="284163"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1" name="Rectangle 2"/>
          <p:cNvSpPr>
            <a:spLocks noGrp="1" noChangeArrowheads="1"/>
          </p:cNvSpPr>
          <p:nvPr>
            <p:ph type="title"/>
          </p:nvPr>
        </p:nvSpPr>
        <p:spPr/>
        <p:txBody>
          <a:bodyPr/>
          <a:lstStyle/>
          <a:p>
            <a:pPr eaLnBrk="1" hangingPunct="1"/>
            <a:r>
              <a:rPr lang="en-US" dirty="0" smtClean="0"/>
              <a:t>MULTI-TEAM SYSTEM FOR RESIDENT CARE </a:t>
            </a:r>
          </a:p>
        </p:txBody>
      </p:sp>
      <p:sp>
        <p:nvSpPr>
          <p:cNvPr id="33795" name="Rectangle 3"/>
          <p:cNvSpPr>
            <a:spLocks noGrp="1" noChangeArrowheads="1"/>
          </p:cNvSpPr>
          <p:nvPr>
            <p:ph type="body" sz="half" idx="1"/>
          </p:nvPr>
        </p:nvSpPr>
        <p:spPr>
          <a:xfrm>
            <a:off x="1841500" y="852488"/>
            <a:ext cx="4838700" cy="7758112"/>
          </a:xfrm>
        </p:spPr>
        <p:txBody>
          <a:bodyPr/>
          <a:lstStyle/>
          <a:p>
            <a:pPr marL="0" indent="0" eaLnBrk="1" hangingPunct="1">
              <a:defRPr/>
            </a:pPr>
            <a:r>
              <a:rPr lang="en-US" b="1" dirty="0"/>
              <a:t>SAY:</a:t>
            </a:r>
          </a:p>
          <a:p>
            <a:pPr marL="0" indent="0" eaLnBrk="1" hangingPunct="1">
              <a:defRPr/>
            </a:pPr>
            <a:r>
              <a:rPr lang="en-US" dirty="0"/>
              <a:t>This slide shows the model of a multi-team system (MTS). Each team within an MTS is responsible for various parts of </a:t>
            </a:r>
            <a:r>
              <a:rPr lang="en-US" dirty="0" smtClean="0"/>
              <a:t>resident </a:t>
            </a:r>
            <a:r>
              <a:rPr lang="en-US" dirty="0"/>
              <a:t>care, but all must act in concert to ensure quality </a:t>
            </a:r>
            <a:r>
              <a:rPr lang="en-US" dirty="0" smtClean="0"/>
              <a:t>resident </a:t>
            </a:r>
            <a:r>
              <a:rPr lang="en-US" dirty="0"/>
              <a:t>care</a:t>
            </a:r>
            <a:r>
              <a:rPr lang="en-US" dirty="0" smtClean="0"/>
              <a:t>. </a:t>
            </a:r>
          </a:p>
          <a:p>
            <a:pPr marL="0" indent="0" eaLnBrk="1" hangingPunct="1">
              <a:defRPr/>
            </a:pPr>
            <a:r>
              <a:rPr lang="en-US" dirty="0" smtClean="0"/>
              <a:t>The </a:t>
            </a:r>
            <a:r>
              <a:rPr lang="en-US" dirty="0" smtClean="0"/>
              <a:t>MTS </a:t>
            </a:r>
            <a:r>
              <a:rPr lang="en-US" dirty="0" smtClean="0"/>
              <a:t>is composed of several different teams.  </a:t>
            </a:r>
          </a:p>
          <a:p>
            <a:pPr marL="109538" indent="-109538" eaLnBrk="1" hangingPunct="1">
              <a:buFont typeface="Arial" pitchFamily="34" charset="0"/>
              <a:buChar char="•"/>
              <a:defRPr/>
            </a:pPr>
            <a:r>
              <a:rPr lang="en-US" dirty="0" smtClean="0"/>
              <a:t>The Administrative team includes the executive leadership and has 24-hour accountability for the overall function and management of the nursing home. </a:t>
            </a:r>
          </a:p>
          <a:p>
            <a:pPr marL="109538" indent="-109538" eaLnBrk="1" hangingPunct="1">
              <a:buFont typeface="Arial" pitchFamily="34" charset="0"/>
              <a:buChar char="•"/>
              <a:defRPr/>
            </a:pPr>
            <a:r>
              <a:rPr lang="en-US" dirty="0" smtClean="0"/>
              <a:t>The Coordinating Team is responsible for day-to-day operational management and coordination of functions.  </a:t>
            </a:r>
          </a:p>
          <a:p>
            <a:pPr marL="111125" lvl="1" indent="-109538" eaLnBrk="1" hangingPunct="1">
              <a:defRPr/>
            </a:pPr>
            <a:r>
              <a:rPr lang="en-US" dirty="0" smtClean="0"/>
              <a:t>The Ancillary Team provides direct, task-specific, time-limited care to residents.  </a:t>
            </a:r>
          </a:p>
          <a:p>
            <a:pPr marL="111125" lvl="1" indent="-109538" eaLnBrk="1" hangingPunct="1">
              <a:defRPr/>
            </a:pPr>
            <a:r>
              <a:rPr lang="en-US" dirty="0" smtClean="0"/>
              <a:t>The Support Services Team provides indirect, task-specific services to the whole nursing home.  </a:t>
            </a:r>
          </a:p>
          <a:p>
            <a:pPr marL="109538" indent="-109538" eaLnBrk="1" hangingPunct="1">
              <a:buFont typeface="Arial" pitchFamily="34" charset="0"/>
              <a:buChar char="•"/>
              <a:defRPr/>
            </a:pPr>
            <a:r>
              <a:rPr lang="en-US" dirty="0" smtClean="0"/>
              <a:t>The Core Team consists of team leaders and team members who     are involved in the direct care of residents. </a:t>
            </a:r>
          </a:p>
          <a:p>
            <a:pPr marL="111125" lvl="1" indent="-109538" eaLnBrk="1" hangingPunct="1">
              <a:defRPr/>
            </a:pPr>
            <a:r>
              <a:rPr lang="en-US" dirty="0" smtClean="0"/>
              <a:t>The Contingency Team provides time-limited assistance for specific or emergent events.  </a:t>
            </a:r>
          </a:p>
          <a:p>
            <a:pPr marL="0" indent="0" eaLnBrk="1" hangingPunct="1">
              <a:defRPr/>
            </a:pPr>
            <a:r>
              <a:rPr lang="en-US" dirty="0" smtClean="0"/>
              <a:t>Often, staff in the nursing home setting wear multiple “hats,” so the same staff may serve on multiple teams. Their role and type of team will change depending on the situation. This is also true for the relationships between teams. Not every situation will require all teams. It is important to recognize that all nursing home staff are essential, regardless of their role or team. </a:t>
            </a:r>
            <a:endParaRPr lang="en-US" i="1" dirty="0"/>
          </a:p>
          <a:p>
            <a:pPr marL="0" indent="0" eaLnBrk="1" hangingPunct="1">
              <a:spcBef>
                <a:spcPct val="0"/>
              </a:spcBef>
              <a:defRPr/>
            </a:pPr>
            <a:endParaRPr lang="en-US" sz="1000" dirty="0" smtClean="0"/>
          </a:p>
          <a:p>
            <a:pPr marL="0" indent="0" algn="r" eaLnBrk="1" hangingPunct="1">
              <a:spcBef>
                <a:spcPct val="0"/>
              </a:spcBef>
              <a:defRPr/>
            </a:pPr>
            <a:endParaRPr lang="en-US" sz="1000" dirty="0" smtClean="0"/>
          </a:p>
          <a:p>
            <a:pPr marL="0" indent="0" algn="r" eaLnBrk="1" hangingPunct="1">
              <a:spcBef>
                <a:spcPct val="0"/>
              </a:spcBef>
              <a:defRPr/>
            </a:pPr>
            <a:endParaRPr lang="en-US" sz="1000" dirty="0" smtClean="0"/>
          </a:p>
          <a:p>
            <a:pPr marL="0" indent="0" algn="r" eaLnBrk="1" hangingPunct="1">
              <a:spcBef>
                <a:spcPct val="0"/>
              </a:spcBef>
              <a:defRPr/>
            </a:pPr>
            <a:endParaRPr lang="en-US" sz="1000" dirty="0" smtClean="0"/>
          </a:p>
          <a:p>
            <a:pPr marL="0" indent="0" algn="r" eaLnBrk="1" hangingPunct="1">
              <a:spcBef>
                <a:spcPct val="0"/>
              </a:spcBef>
              <a:defRPr/>
            </a:pPr>
            <a:endParaRPr lang="en-US" sz="1000" dirty="0" smtClean="0"/>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endParaRPr lang="en-US" sz="1000" dirty="0" smtClean="0">
              <a:solidFill>
                <a:srgbClr val="FF0000"/>
              </a:solidFill>
            </a:endParaRPr>
          </a:p>
          <a:p>
            <a:pPr marL="0" indent="0" algn="r" eaLnBrk="1" hangingPunct="1">
              <a:spcBef>
                <a:spcPct val="0"/>
              </a:spcBef>
              <a:defRPr/>
            </a:pPr>
            <a:r>
              <a:rPr lang="en-US" sz="1000" dirty="0" smtClean="0">
                <a:solidFill>
                  <a:srgbClr val="FF0000"/>
                </a:solidFill>
              </a:rPr>
              <a:t>Continued…</a:t>
            </a:r>
            <a:endParaRPr lang="en-US" sz="1000" dirty="0">
              <a:solidFill>
                <a:srgbClr val="FF0000"/>
              </a:solidFill>
            </a:endParaRPr>
          </a:p>
        </p:txBody>
      </p:sp>
      <p:sp>
        <p:nvSpPr>
          <p:cNvPr id="33813" name="Rectangle 6"/>
          <p:cNvSpPr>
            <a:spLocks noChangeArrowheads="1"/>
          </p:cNvSpPr>
          <p:nvPr/>
        </p:nvSpPr>
        <p:spPr bwMode="auto">
          <a:xfrm>
            <a:off x="231775" y="2514600"/>
            <a:ext cx="1570038" cy="474663"/>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FF0000"/>
                </a:solidFill>
              </a:rPr>
              <a:t>     </a:t>
            </a:r>
            <a:r>
              <a:rPr lang="en-US" sz="1200" b="1" dirty="0">
                <a:solidFill>
                  <a:srgbClr val="333399"/>
                </a:solidFill>
              </a:rPr>
              <a:t>SPEAKER NOTE:</a:t>
            </a:r>
          </a:p>
          <a:p>
            <a:pPr marL="169863" lvl="1" indent="-168275">
              <a:spcBef>
                <a:spcPct val="50000"/>
              </a:spcBef>
              <a:buFontTx/>
              <a:buChar char="•"/>
              <a:tabLst>
                <a:tab pos="285750" algn="l"/>
              </a:tabLst>
            </a:pPr>
            <a:r>
              <a:rPr lang="en-US" sz="1200" dirty="0">
                <a:solidFill>
                  <a:srgbClr val="333399"/>
                </a:solidFill>
              </a:rPr>
              <a:t>MTS will be different from nursing home to nursing home.  Refer to the MTS Exercise Sheet for examples of teams and </a:t>
            </a:r>
            <a:r>
              <a:rPr lang="en-US" sz="1200" dirty="0" smtClean="0">
                <a:solidFill>
                  <a:srgbClr val="333399"/>
                </a:solidFill>
              </a:rPr>
              <a:t>their </a:t>
            </a:r>
            <a:r>
              <a:rPr lang="en-US" sz="1200" dirty="0">
                <a:solidFill>
                  <a:srgbClr val="333399"/>
                </a:solidFill>
              </a:rPr>
              <a:t>members. </a:t>
            </a:r>
          </a:p>
        </p:txBody>
      </p:sp>
      <p:pic>
        <p:nvPicPr>
          <p:cNvPr id="33814" name="Picture 7"/>
          <p:cNvPicPr>
            <a:picLocks noChangeAspect="1" noChangeArrowheads="1"/>
          </p:cNvPicPr>
          <p:nvPr/>
        </p:nvPicPr>
        <p:blipFill>
          <a:blip r:embed="rId3" cstate="print"/>
          <a:srcRect/>
          <a:stretch>
            <a:fillRect/>
          </a:stretch>
        </p:blipFill>
        <p:spPr bwMode="auto">
          <a:xfrm>
            <a:off x="319088" y="2528888"/>
            <a:ext cx="206375" cy="246062"/>
          </a:xfrm>
          <a:prstGeom prst="rect">
            <a:avLst/>
          </a:prstGeom>
          <a:noFill/>
          <a:ln w="9525">
            <a:noFill/>
            <a:miter lim="800000"/>
            <a:headEnd/>
            <a:tailEnd/>
          </a:ln>
        </p:spPr>
      </p:pic>
      <p:pic>
        <p:nvPicPr>
          <p:cNvPr id="33825" name="Picture 3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25992" y="1009333"/>
            <a:ext cx="1087966" cy="815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dirty="0" smtClean="0"/>
              <a:t>MULTI-TEAM SYSTEM FOR RESIDENT CARE </a:t>
            </a:r>
          </a:p>
        </p:txBody>
      </p:sp>
      <p:sp>
        <p:nvSpPr>
          <p:cNvPr id="33795" name="Rectangle 3"/>
          <p:cNvSpPr>
            <a:spLocks noGrp="1" noChangeArrowheads="1"/>
          </p:cNvSpPr>
          <p:nvPr>
            <p:ph type="body" sz="half" idx="1"/>
          </p:nvPr>
        </p:nvSpPr>
        <p:spPr>
          <a:xfrm>
            <a:off x="1841500" y="852488"/>
            <a:ext cx="4838700" cy="7758112"/>
          </a:xfrm>
        </p:spPr>
        <p:txBody>
          <a:bodyPr/>
          <a:lstStyle/>
          <a:p>
            <a:pPr marL="0" indent="0" eaLnBrk="1" hangingPunct="1">
              <a:defRPr/>
            </a:pPr>
            <a:r>
              <a:rPr lang="en-US" b="1" dirty="0"/>
              <a:t>SAY:</a:t>
            </a:r>
          </a:p>
          <a:p>
            <a:pPr marL="0" indent="0" eaLnBrk="1" hangingPunct="1">
              <a:spcBef>
                <a:spcPct val="0"/>
              </a:spcBef>
              <a:defRPr/>
            </a:pPr>
            <a:endParaRPr lang="en-US" sz="1000" dirty="0"/>
          </a:p>
          <a:p>
            <a:pPr marL="0" indent="0" eaLnBrk="1" hangingPunct="1">
              <a:defRPr/>
            </a:pPr>
            <a:r>
              <a:rPr lang="en-US" b="1" dirty="0"/>
              <a:t>Example </a:t>
            </a:r>
            <a:r>
              <a:rPr lang="en-US" b="1" dirty="0" smtClean="0"/>
              <a:t>1: </a:t>
            </a:r>
            <a:r>
              <a:rPr lang="en-US" b="1" dirty="0"/>
              <a:t/>
            </a:r>
            <a:br>
              <a:rPr lang="en-US" b="1" dirty="0"/>
            </a:br>
            <a:r>
              <a:rPr lang="en-US" b="1" dirty="0"/>
              <a:t>MTS Structure </a:t>
            </a:r>
            <a:r>
              <a:rPr lang="en-US" b="1" dirty="0" smtClean="0"/>
              <a:t>on a Dementia Unit</a:t>
            </a:r>
            <a:endParaRPr lang="en-US" b="1" dirty="0"/>
          </a:p>
          <a:p>
            <a:pPr marL="111125" lvl="1" indent="-109538" eaLnBrk="1" hangingPunct="1">
              <a:defRPr/>
            </a:pPr>
            <a:r>
              <a:rPr lang="en-US" dirty="0"/>
              <a:t>The Core Team may be composed of the </a:t>
            </a:r>
            <a:r>
              <a:rPr lang="en-US" dirty="0" smtClean="0"/>
              <a:t>attending physician, physician assistant (PA), advanced practice registered nurse (APRN), nurse, nursing assistants, and restorative aides responsible </a:t>
            </a:r>
            <a:r>
              <a:rPr lang="en-US" dirty="0"/>
              <a:t>for treating a </a:t>
            </a:r>
            <a:r>
              <a:rPr lang="en-US" dirty="0" smtClean="0"/>
              <a:t>resident. </a:t>
            </a:r>
            <a:r>
              <a:rPr lang="en-US" dirty="0"/>
              <a:t>They come in direct contact with the </a:t>
            </a:r>
            <a:r>
              <a:rPr lang="en-US" dirty="0" smtClean="0"/>
              <a:t>resident.</a:t>
            </a:r>
            <a:endParaRPr lang="en-US" dirty="0"/>
          </a:p>
          <a:p>
            <a:pPr marL="111125" lvl="1" indent="-109538" eaLnBrk="1" hangingPunct="1">
              <a:defRPr/>
            </a:pPr>
            <a:r>
              <a:rPr lang="en-US" dirty="0"/>
              <a:t>The Contingency Team may consist of </a:t>
            </a:r>
            <a:r>
              <a:rPr lang="en-US" dirty="0" smtClean="0"/>
              <a:t>the care planning team, emergent “code” teams, and hospice/palliative care teams, or a consulting pharmacist who </a:t>
            </a:r>
            <a:r>
              <a:rPr lang="en-US" dirty="0"/>
              <a:t>can be called upon to participate </a:t>
            </a:r>
            <a:r>
              <a:rPr lang="en-US" dirty="0" smtClean="0"/>
              <a:t>if the </a:t>
            </a:r>
            <a:r>
              <a:rPr lang="en-US" dirty="0"/>
              <a:t>medication regimen is complicated and requires special pharmacological expertise.</a:t>
            </a:r>
          </a:p>
          <a:p>
            <a:pPr marL="111125" lvl="1" indent="-109538" eaLnBrk="1" hangingPunct="1">
              <a:defRPr/>
            </a:pPr>
            <a:r>
              <a:rPr lang="en-US" dirty="0"/>
              <a:t>The Coordinating Team in this example might </a:t>
            </a:r>
            <a:r>
              <a:rPr lang="en-US" dirty="0" smtClean="0"/>
              <a:t>include nurse supervisors, department heads, and unit managers or unit secretaries who may be responsible for resource management </a:t>
            </a:r>
            <a:r>
              <a:rPr lang="en-US" dirty="0"/>
              <a:t>and promotion of </a:t>
            </a:r>
            <a:r>
              <a:rPr lang="en-US" dirty="0" smtClean="0"/>
              <a:t>teamwork for the unit.</a:t>
            </a:r>
            <a:endParaRPr lang="en-US" strike="sngStrike" dirty="0"/>
          </a:p>
          <a:p>
            <a:pPr marL="0" indent="0" eaLnBrk="1" hangingPunct="1">
              <a:spcBef>
                <a:spcPct val="0"/>
              </a:spcBef>
              <a:defRPr/>
            </a:pPr>
            <a:endParaRPr lang="en-US" dirty="0"/>
          </a:p>
          <a:p>
            <a:pPr marL="0" indent="0" eaLnBrk="1" hangingPunct="1">
              <a:defRPr/>
            </a:pPr>
            <a:r>
              <a:rPr lang="en-US" b="1" dirty="0"/>
              <a:t>Example </a:t>
            </a:r>
            <a:r>
              <a:rPr lang="en-US" b="1" dirty="0" smtClean="0"/>
              <a:t>2: </a:t>
            </a:r>
            <a:r>
              <a:rPr lang="en-US" b="1" dirty="0"/>
              <a:t/>
            </a:r>
            <a:br>
              <a:rPr lang="en-US" b="1" dirty="0"/>
            </a:br>
            <a:r>
              <a:rPr lang="en-US" b="1" dirty="0"/>
              <a:t>MTS Structure </a:t>
            </a:r>
            <a:r>
              <a:rPr lang="en-US" b="1" dirty="0" smtClean="0"/>
              <a:t>on a </a:t>
            </a:r>
            <a:r>
              <a:rPr lang="en-US" b="1" dirty="0" err="1" smtClean="0"/>
              <a:t>Subacute</a:t>
            </a:r>
            <a:r>
              <a:rPr lang="en-US" b="1" dirty="0" smtClean="0"/>
              <a:t> Unit</a:t>
            </a:r>
            <a:endParaRPr lang="en-US" b="1" dirty="0"/>
          </a:p>
          <a:p>
            <a:pPr marL="111125" lvl="1" indent="-109538" eaLnBrk="1" hangingPunct="1">
              <a:defRPr/>
            </a:pPr>
            <a:r>
              <a:rPr lang="en-US" dirty="0"/>
              <a:t>The Core Team may be composed of the physician, nurse, and </a:t>
            </a:r>
            <a:r>
              <a:rPr lang="en-US" dirty="0" smtClean="0"/>
              <a:t>rehabilitation staff responsible </a:t>
            </a:r>
            <a:r>
              <a:rPr lang="en-US" dirty="0"/>
              <a:t>for </a:t>
            </a:r>
            <a:r>
              <a:rPr lang="en-US" dirty="0" smtClean="0"/>
              <a:t>cardiac rehabilitation of a resident. </a:t>
            </a:r>
            <a:r>
              <a:rPr lang="en-US" dirty="0"/>
              <a:t>They come in direct contact with the </a:t>
            </a:r>
            <a:r>
              <a:rPr lang="en-US" dirty="0" smtClean="0"/>
              <a:t>resident.</a:t>
            </a:r>
            <a:endParaRPr lang="en-US" dirty="0"/>
          </a:p>
          <a:p>
            <a:pPr marL="111125" lvl="1" indent="-109538" eaLnBrk="1" hangingPunct="1">
              <a:defRPr/>
            </a:pPr>
            <a:r>
              <a:rPr lang="en-US" dirty="0"/>
              <a:t>The Contingency Team may consist of the </a:t>
            </a:r>
            <a:r>
              <a:rPr lang="en-US" dirty="0" smtClean="0"/>
              <a:t>MDS Coordinators and the care planning team. </a:t>
            </a:r>
          </a:p>
          <a:p>
            <a:pPr marL="111125" lvl="1" indent="-109538" eaLnBrk="1" hangingPunct="1">
              <a:defRPr/>
            </a:pPr>
            <a:r>
              <a:rPr lang="en-US" dirty="0" smtClean="0"/>
              <a:t>The </a:t>
            </a:r>
            <a:r>
              <a:rPr lang="en-US" dirty="0"/>
              <a:t>Coordinating </a:t>
            </a:r>
            <a:r>
              <a:rPr lang="en-US" dirty="0" smtClean="0"/>
              <a:t>Team in </a:t>
            </a:r>
            <a:r>
              <a:rPr lang="en-US" dirty="0"/>
              <a:t>this </a:t>
            </a:r>
            <a:r>
              <a:rPr lang="en-US" dirty="0" smtClean="0"/>
              <a:t>example might include the unit’s charge nurse or the director of nursing responsible </a:t>
            </a:r>
            <a:r>
              <a:rPr lang="en-US" dirty="0"/>
              <a:t>for </a:t>
            </a:r>
            <a:r>
              <a:rPr lang="en-US" dirty="0" smtClean="0"/>
              <a:t>admissions and </a:t>
            </a:r>
            <a:r>
              <a:rPr lang="en-US" dirty="0"/>
              <a:t>resource management for the </a:t>
            </a:r>
            <a:r>
              <a:rPr lang="en-US" dirty="0" smtClean="0"/>
              <a:t>cardiac rehab or </a:t>
            </a:r>
            <a:r>
              <a:rPr lang="en-US" dirty="0" err="1" smtClean="0"/>
              <a:t>subacute</a:t>
            </a:r>
            <a:r>
              <a:rPr lang="en-US" dirty="0" smtClean="0"/>
              <a:t> units. </a:t>
            </a:r>
            <a:endParaRPr lang="en-US" b="1" dirty="0"/>
          </a:p>
        </p:txBody>
      </p:sp>
      <p:sp>
        <p:nvSpPr>
          <p:cNvPr id="74759" name="Rectangle 6"/>
          <p:cNvSpPr>
            <a:spLocks noChangeArrowheads="1"/>
          </p:cNvSpPr>
          <p:nvPr/>
        </p:nvSpPr>
        <p:spPr bwMode="auto">
          <a:xfrm>
            <a:off x="231775" y="2514600"/>
            <a:ext cx="1570038" cy="474663"/>
          </a:xfrm>
          <a:prstGeom prst="rect">
            <a:avLst/>
          </a:prstGeom>
          <a:noFill/>
          <a:ln w="9525">
            <a:noFill/>
            <a:miter lim="800000"/>
            <a:headEnd/>
            <a:tailEnd/>
          </a:ln>
        </p:spPr>
        <p:txBody>
          <a:bodyPr rIns="0"/>
          <a:lstStyle/>
          <a:p>
            <a:pPr>
              <a:spcBef>
                <a:spcPct val="50000"/>
              </a:spcBef>
              <a:tabLst>
                <a:tab pos="285750" algn="l"/>
              </a:tabLst>
            </a:pPr>
            <a:r>
              <a:rPr lang="en-US" sz="1200">
                <a:solidFill>
                  <a:srgbClr val="333399"/>
                </a:solidFill>
              </a:rPr>
              <a:t>. </a:t>
            </a:r>
          </a:p>
        </p:txBody>
      </p:sp>
      <p:sp>
        <p:nvSpPr>
          <p:cNvPr id="6" name="Rectangle 6"/>
          <p:cNvSpPr>
            <a:spLocks noChangeArrowheads="1"/>
          </p:cNvSpPr>
          <p:nvPr/>
        </p:nvSpPr>
        <p:spPr bwMode="auto">
          <a:xfrm>
            <a:off x="231775" y="2514600"/>
            <a:ext cx="1570038" cy="474663"/>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333399"/>
                </a:solidFill>
              </a:rPr>
              <a:t>     SPEAKER NOTE:</a:t>
            </a:r>
          </a:p>
          <a:p>
            <a:pPr marL="169863" lvl="1" indent="-168275">
              <a:spcBef>
                <a:spcPct val="50000"/>
              </a:spcBef>
              <a:buFontTx/>
              <a:buChar char="•"/>
              <a:tabLst>
                <a:tab pos="285750" algn="l"/>
              </a:tabLst>
            </a:pPr>
            <a:r>
              <a:rPr lang="en-US" sz="1200" dirty="0">
                <a:solidFill>
                  <a:srgbClr val="333399"/>
                </a:solidFill>
              </a:rPr>
              <a:t>MTS will be different from nursing home to nursing home.  Refer to the MTS Exercise Sheet for examples of teams and </a:t>
            </a:r>
            <a:r>
              <a:rPr lang="en-US" sz="1200" dirty="0" smtClean="0">
                <a:solidFill>
                  <a:srgbClr val="333399"/>
                </a:solidFill>
              </a:rPr>
              <a:t>their </a:t>
            </a:r>
            <a:r>
              <a:rPr lang="en-US" sz="1200" dirty="0">
                <a:solidFill>
                  <a:srgbClr val="333399"/>
                </a:solidFill>
              </a:rPr>
              <a:t>members. </a:t>
            </a:r>
          </a:p>
        </p:txBody>
      </p:sp>
      <p:pic>
        <p:nvPicPr>
          <p:cNvPr id="7" name="Picture 7"/>
          <p:cNvPicPr>
            <a:picLocks noChangeAspect="1" noChangeArrowheads="1"/>
          </p:cNvPicPr>
          <p:nvPr/>
        </p:nvPicPr>
        <p:blipFill>
          <a:blip r:embed="rId3" cstate="print"/>
          <a:srcRect/>
          <a:stretch>
            <a:fillRect/>
          </a:stretch>
        </p:blipFill>
        <p:spPr bwMode="auto">
          <a:xfrm>
            <a:off x="319088" y="2528888"/>
            <a:ext cx="206375" cy="246062"/>
          </a:xfrm>
          <a:prstGeom prst="rect">
            <a:avLst/>
          </a:prstGeom>
          <a:noFill/>
          <a:ln w="9525">
            <a:noFill/>
            <a:miter lim="800000"/>
            <a:headEnd/>
            <a:tailEnd/>
          </a:ln>
        </p:spPr>
      </p:pic>
      <p:pic>
        <p:nvPicPr>
          <p:cNvPr id="74771" name="Picture 19"/>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25992" y="978853"/>
            <a:ext cx="1087966" cy="815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33" name="Slide Number Placeholder 4"/>
          <p:cNvSpPr>
            <a:spLocks noGrp="1"/>
          </p:cNvSpPr>
          <p:nvPr>
            <p:ph type="sldNum" sz="quarter" idx="10"/>
          </p:nvPr>
        </p:nvSpPr>
        <p:spPr>
          <a:noFill/>
        </p:spPr>
        <p:txBody>
          <a:bodyPr/>
          <a:lstStyle/>
          <a:p>
            <a:fld id="{D66B2DE4-CC43-4B4E-BE19-841BBEA0A775}" type="slidenum">
              <a:rPr lang="en-US" smtClean="0"/>
              <a:pPr/>
              <a:t>14</a:t>
            </a:fld>
            <a:endParaRPr lang="en-US" smtClean="0"/>
          </a:p>
        </p:txBody>
      </p:sp>
      <p:sp>
        <p:nvSpPr>
          <p:cNvPr id="34834" name="Rectangle 2"/>
          <p:cNvSpPr>
            <a:spLocks noGrp="1" noChangeArrowheads="1"/>
          </p:cNvSpPr>
          <p:nvPr>
            <p:ph type="title"/>
          </p:nvPr>
        </p:nvSpPr>
        <p:spPr/>
        <p:txBody>
          <a:bodyPr/>
          <a:lstStyle/>
          <a:p>
            <a:pPr eaLnBrk="1" hangingPunct="1"/>
            <a:r>
              <a:rPr lang="en-US" dirty="0" smtClean="0"/>
              <a:t>CORE TEAMS </a:t>
            </a:r>
          </a:p>
        </p:txBody>
      </p:sp>
      <p:sp>
        <p:nvSpPr>
          <p:cNvPr id="34819" name="Rectangle 3"/>
          <p:cNvSpPr>
            <a:spLocks noGrp="1" noChangeArrowheads="1"/>
          </p:cNvSpPr>
          <p:nvPr>
            <p:ph type="body" sz="half" idx="1"/>
          </p:nvPr>
        </p:nvSpPr>
        <p:spPr>
          <a:xfrm>
            <a:off x="304800" y="852488"/>
            <a:ext cx="4533900" cy="7758112"/>
          </a:xfrm>
        </p:spPr>
        <p:txBody>
          <a:bodyPr/>
          <a:lstStyle/>
          <a:p>
            <a:pPr marL="0" indent="0" eaLnBrk="1" hangingPunct="1">
              <a:defRPr/>
            </a:pPr>
            <a:r>
              <a:rPr lang="en-US" b="1" dirty="0"/>
              <a:t>SAY:</a:t>
            </a:r>
          </a:p>
          <a:p>
            <a:pPr marL="0" indent="0" eaLnBrk="1" hangingPunct="1">
              <a:defRPr/>
            </a:pPr>
            <a:r>
              <a:rPr lang="en-US" dirty="0"/>
              <a:t>Core Teams consist of team leaders and team members who are involved in the direct care of the </a:t>
            </a:r>
            <a:r>
              <a:rPr lang="en-US" dirty="0" smtClean="0"/>
              <a:t>resident. </a:t>
            </a:r>
            <a:r>
              <a:rPr lang="en-US" dirty="0" smtClean="0"/>
              <a:t>The </a:t>
            </a:r>
            <a:r>
              <a:rPr lang="en-US" dirty="0"/>
              <a:t>Core Team is based where the </a:t>
            </a:r>
            <a:r>
              <a:rPr lang="en-US" dirty="0" smtClean="0"/>
              <a:t>resident </a:t>
            </a:r>
            <a:r>
              <a:rPr lang="en-US" dirty="0"/>
              <a:t>receives care.</a:t>
            </a:r>
          </a:p>
          <a:p>
            <a:pPr marL="0" indent="0" eaLnBrk="1" hangingPunct="1">
              <a:defRPr/>
            </a:pPr>
            <a:r>
              <a:rPr lang="en-US" dirty="0"/>
              <a:t>Core Teams should be small enough to ensure situation monitoring, development of situation awareness, and direct, unfiltered communication between members. To establish a shared mental model, Core Teams should be large enough to include skill overlap between members to allow for workload sharing and redistribution when necessary. Every Core Team has a primary leader who is readily identified by all members of the team. When multiple Core Teams exist </a:t>
            </a:r>
            <a:r>
              <a:rPr lang="en-US" dirty="0" smtClean="0"/>
              <a:t>on a unit/floor/neighborhood, </a:t>
            </a:r>
            <a:r>
              <a:rPr lang="en-US" dirty="0"/>
              <a:t>a method for denoting team affiliation is established to expedite information flow and resource coordination within the teams. A team distribution scheme denotes the assigned work area of each Core Team and facilitates the allocation of resources across the unit based on fluctuations in team workload.</a:t>
            </a:r>
          </a:p>
          <a:p>
            <a:pPr marL="0" indent="0" eaLnBrk="1" hangingPunct="1">
              <a:defRPr/>
            </a:pPr>
            <a:r>
              <a:rPr lang="en-US" dirty="0"/>
              <a:t>Core Team leadership is dynamic; Core Team leaders are required to take on different roles at various points in the plan of care. Often these may be </a:t>
            </a:r>
            <a:r>
              <a:rPr lang="en-US" dirty="0" err="1" smtClean="0"/>
              <a:t>nonleadership</a:t>
            </a:r>
            <a:r>
              <a:rPr lang="en-US" dirty="0" smtClean="0"/>
              <a:t> </a:t>
            </a:r>
            <a:r>
              <a:rPr lang="en-US" dirty="0"/>
              <a:t>roles, such as supporting a nurse starting an IV.</a:t>
            </a:r>
          </a:p>
          <a:p>
            <a:pPr marL="0" indent="0" eaLnBrk="1" hangingPunct="1">
              <a:defRPr/>
            </a:pPr>
            <a:r>
              <a:rPr lang="en-US" dirty="0"/>
              <a:t>To establish a Core Team:</a:t>
            </a:r>
          </a:p>
          <a:p>
            <a:pPr marL="111125" lvl="1" indent="-109538" eaLnBrk="1" hangingPunct="1">
              <a:defRPr/>
            </a:pPr>
            <a:r>
              <a:rPr lang="en-US" dirty="0"/>
              <a:t>Select the </a:t>
            </a:r>
            <a:r>
              <a:rPr lang="en-US" dirty="0" smtClean="0"/>
              <a:t>leader.</a:t>
            </a:r>
            <a:endParaRPr lang="en-US" dirty="0"/>
          </a:p>
          <a:p>
            <a:pPr marL="111125" lvl="1" indent="-109538" eaLnBrk="1" hangingPunct="1">
              <a:defRPr/>
            </a:pPr>
            <a:r>
              <a:rPr lang="en-US" dirty="0"/>
              <a:t>Designate roles and </a:t>
            </a:r>
            <a:r>
              <a:rPr lang="en-US" dirty="0" smtClean="0"/>
              <a:t>responsibilities. </a:t>
            </a:r>
            <a:endParaRPr lang="en-US" dirty="0"/>
          </a:p>
          <a:p>
            <a:pPr marL="111125" lvl="1" indent="-109538" eaLnBrk="1" hangingPunct="1">
              <a:defRPr/>
            </a:pPr>
            <a:r>
              <a:rPr lang="en-US" dirty="0"/>
              <a:t>Communicate essential team </a:t>
            </a:r>
            <a:r>
              <a:rPr lang="en-US" dirty="0" smtClean="0"/>
              <a:t>information.</a:t>
            </a:r>
          </a:p>
          <a:p>
            <a:pPr marL="0" indent="0" eaLnBrk="1" hangingPunct="1">
              <a:defRPr/>
            </a:pPr>
            <a:r>
              <a:rPr lang="en-US" dirty="0" smtClean="0"/>
              <a:t>Don’t forget, the resident and his/her family/significant other are part of the Core Team too.</a:t>
            </a:r>
            <a:endParaRPr lang="en-US" dirty="0"/>
          </a:p>
          <a:p>
            <a:pPr marL="0" indent="0" eaLnBrk="1" hangingPunct="1">
              <a:defRPr/>
            </a:pPr>
            <a:endParaRPr lang="en-US" i="1" dirty="0"/>
          </a:p>
          <a:p>
            <a:pPr marL="0" indent="0" eaLnBrk="1" hangingPunct="1">
              <a:defRPr/>
            </a:pPr>
            <a:endParaRPr lang="en-US" dirty="0">
              <a:cs typeface="Times New Roman" pitchFamily="18" charset="0"/>
            </a:endParaRPr>
          </a:p>
        </p:txBody>
      </p:sp>
      <p:sp>
        <p:nvSpPr>
          <p:cNvPr id="6" name="Rectangle 6"/>
          <p:cNvSpPr>
            <a:spLocks noChangeArrowheads="1"/>
          </p:cNvSpPr>
          <p:nvPr/>
        </p:nvSpPr>
        <p:spPr bwMode="auto">
          <a:xfrm>
            <a:off x="5063082" y="2487304"/>
            <a:ext cx="1570038" cy="474663"/>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333399"/>
                </a:solidFill>
              </a:rPr>
              <a:t>     SPEAKER NOTE:</a:t>
            </a:r>
          </a:p>
          <a:p>
            <a:pPr marL="169863" lvl="1" indent="-168275">
              <a:spcBef>
                <a:spcPct val="50000"/>
              </a:spcBef>
              <a:buFontTx/>
              <a:buChar char="•"/>
              <a:tabLst>
                <a:tab pos="285750" algn="l"/>
              </a:tabLst>
            </a:pPr>
            <a:r>
              <a:rPr lang="en-US" sz="1200" dirty="0">
                <a:solidFill>
                  <a:srgbClr val="333399"/>
                </a:solidFill>
              </a:rPr>
              <a:t>MTS will be different from nursing home to nursing home.  Refer to the MTS Exercise Sheet for examples of teams and </a:t>
            </a:r>
            <a:r>
              <a:rPr lang="en-US" sz="1200" dirty="0" smtClean="0">
                <a:solidFill>
                  <a:srgbClr val="333399"/>
                </a:solidFill>
              </a:rPr>
              <a:t>their </a:t>
            </a:r>
            <a:r>
              <a:rPr lang="en-US" sz="1200" dirty="0">
                <a:solidFill>
                  <a:srgbClr val="333399"/>
                </a:solidFill>
              </a:rPr>
              <a:t>members. </a:t>
            </a:r>
          </a:p>
        </p:txBody>
      </p:sp>
      <p:pic>
        <p:nvPicPr>
          <p:cNvPr id="7" name="Picture 7"/>
          <p:cNvPicPr>
            <a:picLocks noChangeAspect="1" noChangeArrowheads="1"/>
          </p:cNvPicPr>
          <p:nvPr/>
        </p:nvPicPr>
        <p:blipFill>
          <a:blip r:embed="rId3" cstate="print"/>
          <a:srcRect/>
          <a:stretch>
            <a:fillRect/>
          </a:stretch>
        </p:blipFill>
        <p:spPr bwMode="auto">
          <a:xfrm>
            <a:off x="5150395" y="2501592"/>
            <a:ext cx="206375" cy="246062"/>
          </a:xfrm>
          <a:prstGeom prst="rect">
            <a:avLst/>
          </a:prstGeom>
          <a:noFill/>
          <a:ln w="9525">
            <a:noFill/>
            <a:miter lim="800000"/>
            <a:headEnd/>
            <a:tailEnd/>
          </a:ln>
        </p:spPr>
      </p:pic>
      <p:pic>
        <p:nvPicPr>
          <p:cNvPr id="34847" name="Picture 31"/>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259255" y="1027679"/>
            <a:ext cx="1104900" cy="828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9" name="Rectangle 2"/>
          <p:cNvSpPr>
            <a:spLocks noGrp="1" noChangeArrowheads="1"/>
          </p:cNvSpPr>
          <p:nvPr>
            <p:ph type="title"/>
          </p:nvPr>
        </p:nvSpPr>
        <p:spPr/>
        <p:txBody>
          <a:bodyPr/>
          <a:lstStyle/>
          <a:p>
            <a:pPr eaLnBrk="1" hangingPunct="1"/>
            <a:r>
              <a:rPr lang="en-US" smtClean="0"/>
              <a:t>COORDINATING TEAMS </a:t>
            </a:r>
          </a:p>
        </p:txBody>
      </p:sp>
      <p:sp>
        <p:nvSpPr>
          <p:cNvPr id="35843" name="Rectangle 3"/>
          <p:cNvSpPr>
            <a:spLocks noGrp="1" noChangeArrowheads="1"/>
          </p:cNvSpPr>
          <p:nvPr>
            <p:ph type="body" sz="half" idx="1"/>
          </p:nvPr>
        </p:nvSpPr>
        <p:spPr>
          <a:xfrm>
            <a:off x="1905000" y="852488"/>
            <a:ext cx="4622800" cy="8139112"/>
          </a:xfrm>
        </p:spPr>
        <p:txBody>
          <a:bodyPr/>
          <a:lstStyle/>
          <a:p>
            <a:pPr marL="0" indent="0" eaLnBrk="1" hangingPunct="1">
              <a:defRPr/>
            </a:pPr>
            <a:r>
              <a:rPr lang="en-US" b="1" dirty="0"/>
              <a:t>SAY:</a:t>
            </a:r>
          </a:p>
          <a:p>
            <a:pPr marL="0" indent="0" eaLnBrk="1" hangingPunct="1">
              <a:defRPr/>
            </a:pPr>
            <a:r>
              <a:rPr lang="en-US" dirty="0"/>
              <a:t>The Coordinating Team is the group responsible for:</a:t>
            </a:r>
          </a:p>
          <a:p>
            <a:pPr marL="111125" lvl="1" indent="-109538" eaLnBrk="1" hangingPunct="1">
              <a:defRPr/>
            </a:pPr>
            <a:r>
              <a:rPr lang="en-US" dirty="0"/>
              <a:t>Day-to-day operational </a:t>
            </a:r>
            <a:r>
              <a:rPr lang="en-US" dirty="0" smtClean="0"/>
              <a:t>management.</a:t>
            </a:r>
            <a:endParaRPr lang="en-US" dirty="0"/>
          </a:p>
          <a:p>
            <a:pPr marL="111125" lvl="1" indent="-109538" eaLnBrk="1" hangingPunct="1">
              <a:spcBef>
                <a:spcPts val="600"/>
              </a:spcBef>
              <a:defRPr/>
            </a:pPr>
            <a:r>
              <a:rPr lang="en-US" dirty="0"/>
              <a:t>Coordination </a:t>
            </a:r>
            <a:r>
              <a:rPr lang="en-US" dirty="0" smtClean="0"/>
              <a:t>functions.</a:t>
            </a:r>
            <a:endParaRPr lang="en-US" dirty="0"/>
          </a:p>
          <a:p>
            <a:pPr marL="111125" lvl="1" indent="-109538" eaLnBrk="1" hangingPunct="1">
              <a:spcBef>
                <a:spcPts val="600"/>
              </a:spcBef>
              <a:defRPr/>
            </a:pPr>
            <a:r>
              <a:rPr lang="en-US" dirty="0">
                <a:cs typeface="Times New Roman" pitchFamily="18" charset="0"/>
              </a:rPr>
              <a:t>Resource m</a:t>
            </a:r>
            <a:r>
              <a:rPr lang="en-US" dirty="0"/>
              <a:t>anagement for Core </a:t>
            </a:r>
            <a:r>
              <a:rPr lang="en-US" dirty="0" smtClean="0"/>
              <a:t>Teams.</a:t>
            </a:r>
            <a:endParaRPr lang="en-US" dirty="0"/>
          </a:p>
          <a:p>
            <a:pPr marL="0" indent="0" eaLnBrk="1" hangingPunct="1">
              <a:defRPr/>
            </a:pPr>
            <a:r>
              <a:rPr lang="en-US" dirty="0"/>
              <a:t>Direct </a:t>
            </a:r>
            <a:r>
              <a:rPr lang="en-US" dirty="0" smtClean="0"/>
              <a:t>resident </a:t>
            </a:r>
            <a:r>
              <a:rPr lang="en-US" dirty="0"/>
              <a:t>care may be a secondary function with the exception of small facilities.</a:t>
            </a:r>
          </a:p>
          <a:p>
            <a:pPr marL="0" indent="0" eaLnBrk="1" hangingPunct="1">
              <a:defRPr/>
            </a:pPr>
            <a:r>
              <a:rPr lang="en-US" dirty="0"/>
              <a:t>Coordinating Team leaders generally are </a:t>
            </a:r>
            <a:r>
              <a:rPr lang="en-US" dirty="0" smtClean="0"/>
              <a:t>designated.  They usually consist of managers, such as nursing supervisors and department heads.  Multiple-role </a:t>
            </a:r>
            <a:r>
              <a:rPr lang="en-US" dirty="0"/>
              <a:t>groups are usually required for each </a:t>
            </a:r>
            <a:r>
              <a:rPr lang="en-US" dirty="0" smtClean="0"/>
              <a:t>work area, unit/floor/neighborhood, or department. </a:t>
            </a:r>
            <a:endParaRPr lang="en-US" dirty="0"/>
          </a:p>
          <a:p>
            <a:pPr marL="0" indent="0" eaLnBrk="1" hangingPunct="1">
              <a:defRPr/>
            </a:pPr>
            <a:r>
              <a:rPr lang="en-US" dirty="0"/>
              <a:t>It is the role of the Coordinating Team to provide policy-level guidance, triage all emerging events, and prioritize </a:t>
            </a:r>
            <a:r>
              <a:rPr lang="en-US" dirty="0" err="1" smtClean="0"/>
              <a:t>decisionmaking</a:t>
            </a:r>
            <a:r>
              <a:rPr lang="en-US" dirty="0" smtClean="0"/>
              <a:t> </a:t>
            </a:r>
            <a:r>
              <a:rPr lang="en-US" dirty="0"/>
              <a:t>to ensure maximal support to the Core Team. </a:t>
            </a:r>
            <a:endParaRPr lang="en-US" dirty="0" smtClean="0"/>
          </a:p>
          <a:p>
            <a:pPr marL="0" indent="0" eaLnBrk="1" hangingPunct="1">
              <a:defRPr/>
            </a:pPr>
            <a:r>
              <a:rPr lang="en-US" dirty="0" smtClean="0"/>
              <a:t>Coordinating </a:t>
            </a:r>
            <a:r>
              <a:rPr lang="en-US" dirty="0"/>
              <a:t>Team members facilitate Core Team actions and outcomes by collaborating with the Administrative Team and the Ancillary Services Teams to assign priorities and ensure throughput. It is also the Coordinating Team’s responsibility to make certain that potential contingency situations are recognized and that the Contingency Team is notified of potential </a:t>
            </a:r>
            <a:r>
              <a:rPr lang="en-US" dirty="0" smtClean="0"/>
              <a:t>activities (e.g., the care plan coordinators are notified of a change in the resident’s status). </a:t>
            </a:r>
          </a:p>
          <a:p>
            <a:pPr marL="0" indent="0" eaLnBrk="1" hangingPunct="1">
              <a:defRPr/>
            </a:pPr>
            <a:r>
              <a:rPr lang="en-US" dirty="0" smtClean="0"/>
              <a:t>Coordinating </a:t>
            </a:r>
            <a:r>
              <a:rPr lang="en-US" dirty="0"/>
              <a:t>Teams frequently comprise experienced personnel with </a:t>
            </a:r>
            <a:r>
              <a:rPr lang="en-US" dirty="0" smtClean="0"/>
              <a:t>strong </a:t>
            </a:r>
            <a:r>
              <a:rPr lang="en-US" dirty="0"/>
              <a:t>clinical </a:t>
            </a:r>
            <a:r>
              <a:rPr lang="en-US" dirty="0" smtClean="0"/>
              <a:t>backgrounds or management skills. </a:t>
            </a:r>
            <a:r>
              <a:rPr lang="en-US" dirty="0"/>
              <a:t>This combination enhances the ability of the Coordinating Team members to rapidly assess the overall picture, anticipate the needs or potential needs between and across teams, and make priority-based decisions.</a:t>
            </a:r>
          </a:p>
          <a:p>
            <a:pPr marL="0" indent="0" eaLnBrk="1" hangingPunct="1">
              <a:spcBef>
                <a:spcPts val="1200"/>
              </a:spcBef>
              <a:defRPr/>
            </a:pPr>
            <a:r>
              <a:rPr lang="en-US" b="1" dirty="0"/>
              <a:t>	</a:t>
            </a:r>
            <a:r>
              <a:rPr lang="en-US" b="1" dirty="0" smtClean="0"/>
              <a:t>DISCUSSION:</a:t>
            </a:r>
          </a:p>
          <a:p>
            <a:pPr marL="111125" lvl="1" indent="-109538" eaLnBrk="1" hangingPunct="1">
              <a:spcBef>
                <a:spcPts val="600"/>
              </a:spcBef>
              <a:defRPr/>
            </a:pPr>
            <a:r>
              <a:rPr lang="en-US" dirty="0" smtClean="0"/>
              <a:t>Who </a:t>
            </a:r>
            <a:r>
              <a:rPr lang="en-US" dirty="0"/>
              <a:t>might be the members of the Coordinating Team for </a:t>
            </a:r>
            <a:r>
              <a:rPr lang="en-US" dirty="0" smtClean="0"/>
              <a:t>your nursing home?</a:t>
            </a:r>
          </a:p>
          <a:p>
            <a:pPr marL="111125" lvl="1" indent="-109538" eaLnBrk="1" hangingPunct="1">
              <a:spcBef>
                <a:spcPts val="600"/>
              </a:spcBef>
              <a:defRPr/>
            </a:pPr>
            <a:r>
              <a:rPr lang="en-US" dirty="0" smtClean="0"/>
              <a:t>How might the members of the Coordinating Team be different for your </a:t>
            </a:r>
          </a:p>
          <a:p>
            <a:pPr marL="298450" lvl="2" indent="-109538" eaLnBrk="1" hangingPunct="1">
              <a:spcBef>
                <a:spcPts val="600"/>
              </a:spcBef>
              <a:defRPr/>
            </a:pPr>
            <a:r>
              <a:rPr lang="en-US" dirty="0" smtClean="0"/>
              <a:t>Dementia unit?</a:t>
            </a:r>
          </a:p>
          <a:p>
            <a:pPr marL="298450" lvl="2" indent="-109538" eaLnBrk="1" hangingPunct="1">
              <a:spcBef>
                <a:spcPts val="600"/>
              </a:spcBef>
              <a:defRPr/>
            </a:pPr>
            <a:r>
              <a:rPr lang="en-US" dirty="0" err="1" smtClean="0"/>
              <a:t>Subacute</a:t>
            </a:r>
            <a:r>
              <a:rPr lang="en-US" dirty="0" smtClean="0"/>
              <a:t>/Rehabilitation unit?</a:t>
            </a:r>
          </a:p>
          <a:p>
            <a:pPr marL="298450" lvl="2" indent="-109538" eaLnBrk="1" hangingPunct="1">
              <a:spcBef>
                <a:spcPts val="600"/>
              </a:spcBef>
              <a:defRPr/>
            </a:pPr>
            <a:r>
              <a:rPr lang="en-US" dirty="0" smtClean="0"/>
              <a:t>Other specialty units? </a:t>
            </a:r>
            <a:endParaRPr lang="en-US" dirty="0"/>
          </a:p>
        </p:txBody>
      </p:sp>
      <p:pic>
        <p:nvPicPr>
          <p:cNvPr id="35861" name="Picture 13"/>
          <p:cNvPicPr>
            <a:picLocks noChangeAspect="1" noChangeArrowheads="1"/>
          </p:cNvPicPr>
          <p:nvPr/>
        </p:nvPicPr>
        <p:blipFill>
          <a:blip r:embed="rId3" cstate="print"/>
          <a:srcRect/>
          <a:stretch>
            <a:fillRect/>
          </a:stretch>
        </p:blipFill>
        <p:spPr bwMode="auto">
          <a:xfrm>
            <a:off x="1955800" y="6879544"/>
            <a:ext cx="284163" cy="295275"/>
          </a:xfrm>
          <a:prstGeom prst="rect">
            <a:avLst/>
          </a:prstGeom>
          <a:noFill/>
          <a:ln w="9525">
            <a:noFill/>
            <a:miter lim="800000"/>
            <a:headEnd/>
            <a:tailEnd/>
          </a:ln>
        </p:spPr>
      </p:pic>
      <p:sp>
        <p:nvSpPr>
          <p:cNvPr id="6" name="Rectangle 6"/>
          <p:cNvSpPr>
            <a:spLocks noChangeArrowheads="1"/>
          </p:cNvSpPr>
          <p:nvPr/>
        </p:nvSpPr>
        <p:spPr bwMode="auto">
          <a:xfrm>
            <a:off x="231775" y="2514600"/>
            <a:ext cx="1570038" cy="474663"/>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333399"/>
                </a:solidFill>
              </a:rPr>
              <a:t>     SPEAKER NOTE:</a:t>
            </a:r>
          </a:p>
          <a:p>
            <a:pPr marL="169863" lvl="1" indent="-168275">
              <a:spcBef>
                <a:spcPct val="50000"/>
              </a:spcBef>
              <a:buFontTx/>
              <a:buChar char="•"/>
              <a:tabLst>
                <a:tab pos="285750" algn="l"/>
              </a:tabLst>
            </a:pPr>
            <a:r>
              <a:rPr lang="en-US" sz="1200" dirty="0">
                <a:solidFill>
                  <a:srgbClr val="333399"/>
                </a:solidFill>
              </a:rPr>
              <a:t>MTS will be different from nursing home to nursing home.  Refer to the MTS Exercise Sheet for examples of teams and </a:t>
            </a:r>
            <a:r>
              <a:rPr lang="en-US" sz="1200" dirty="0" smtClean="0">
                <a:solidFill>
                  <a:srgbClr val="333399"/>
                </a:solidFill>
              </a:rPr>
              <a:t>their </a:t>
            </a:r>
            <a:r>
              <a:rPr lang="en-US" sz="1200" dirty="0">
                <a:solidFill>
                  <a:srgbClr val="333399"/>
                </a:solidFill>
              </a:rPr>
              <a:t>members. </a:t>
            </a:r>
          </a:p>
        </p:txBody>
      </p:sp>
      <p:pic>
        <p:nvPicPr>
          <p:cNvPr id="7" name="Picture 7"/>
          <p:cNvPicPr>
            <a:picLocks noChangeAspect="1" noChangeArrowheads="1"/>
          </p:cNvPicPr>
          <p:nvPr/>
        </p:nvPicPr>
        <p:blipFill>
          <a:blip r:embed="rId4" cstate="print"/>
          <a:srcRect/>
          <a:stretch>
            <a:fillRect/>
          </a:stretch>
        </p:blipFill>
        <p:spPr bwMode="auto">
          <a:xfrm>
            <a:off x="319088" y="2528888"/>
            <a:ext cx="206375" cy="246062"/>
          </a:xfrm>
          <a:prstGeom prst="rect">
            <a:avLst/>
          </a:prstGeom>
          <a:noFill/>
          <a:ln w="9525">
            <a:noFill/>
            <a:miter lim="800000"/>
            <a:headEnd/>
            <a:tailEnd/>
          </a:ln>
        </p:spPr>
      </p:pic>
      <p:pic>
        <p:nvPicPr>
          <p:cNvPr id="35873" name="Picture 33"/>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32229" y="1045934"/>
            <a:ext cx="1056217" cy="79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3" name="Slide Number Placeholder 4"/>
          <p:cNvSpPr>
            <a:spLocks noGrp="1"/>
          </p:cNvSpPr>
          <p:nvPr>
            <p:ph type="sldNum" sz="quarter" idx="10"/>
          </p:nvPr>
        </p:nvSpPr>
        <p:spPr>
          <a:noFill/>
        </p:spPr>
        <p:txBody>
          <a:bodyPr/>
          <a:lstStyle/>
          <a:p>
            <a:fld id="{46041EAD-EB6B-447E-9477-6D851B4D5929}" type="slidenum">
              <a:rPr lang="en-US" smtClean="0"/>
              <a:pPr/>
              <a:t>16</a:t>
            </a:fld>
            <a:endParaRPr lang="en-US" smtClean="0"/>
          </a:p>
        </p:txBody>
      </p:sp>
      <p:sp>
        <p:nvSpPr>
          <p:cNvPr id="36884" name="Rectangle 2"/>
          <p:cNvSpPr>
            <a:spLocks noGrp="1" noChangeArrowheads="1"/>
          </p:cNvSpPr>
          <p:nvPr>
            <p:ph type="title"/>
          </p:nvPr>
        </p:nvSpPr>
        <p:spPr/>
        <p:txBody>
          <a:bodyPr/>
          <a:lstStyle/>
          <a:p>
            <a:pPr eaLnBrk="1" hangingPunct="1"/>
            <a:r>
              <a:rPr lang="en-US" smtClean="0"/>
              <a:t>CONTINGENCY TEAMS </a:t>
            </a:r>
          </a:p>
        </p:txBody>
      </p:sp>
      <p:sp>
        <p:nvSpPr>
          <p:cNvPr id="36867" name="Rectangle 3"/>
          <p:cNvSpPr>
            <a:spLocks noGrp="1" noChangeArrowheads="1"/>
          </p:cNvSpPr>
          <p:nvPr>
            <p:ph type="body" sz="half" idx="1"/>
          </p:nvPr>
        </p:nvSpPr>
        <p:spPr>
          <a:xfrm>
            <a:off x="304800" y="852488"/>
            <a:ext cx="4657725" cy="7758112"/>
          </a:xfrm>
        </p:spPr>
        <p:txBody>
          <a:bodyPr/>
          <a:lstStyle/>
          <a:p>
            <a:pPr marL="0" indent="0" eaLnBrk="1" hangingPunct="1">
              <a:defRPr/>
            </a:pPr>
            <a:r>
              <a:rPr lang="en-US" b="1" dirty="0"/>
              <a:t>SAY:</a:t>
            </a:r>
          </a:p>
          <a:p>
            <a:pPr marL="0" indent="0" eaLnBrk="1" hangingPunct="1">
              <a:defRPr/>
            </a:pPr>
            <a:r>
              <a:rPr lang="en-US" dirty="0"/>
              <a:t>Contingency Teams are:</a:t>
            </a:r>
          </a:p>
          <a:p>
            <a:pPr marL="111125" lvl="1" indent="-109538" eaLnBrk="1" hangingPunct="1">
              <a:defRPr/>
            </a:pPr>
            <a:r>
              <a:rPr lang="en-US" dirty="0">
                <a:cs typeface="Times New Roman" pitchFamily="18" charset="0"/>
              </a:rPr>
              <a:t>Formed for e</a:t>
            </a:r>
            <a:r>
              <a:rPr lang="en-US" dirty="0"/>
              <a:t>mergent or specific </a:t>
            </a:r>
            <a:r>
              <a:rPr lang="en-US" dirty="0" smtClean="0"/>
              <a:t>events .</a:t>
            </a:r>
            <a:endParaRPr lang="en-US" dirty="0">
              <a:solidFill>
                <a:srgbClr val="FF0000"/>
              </a:solidFill>
            </a:endParaRPr>
          </a:p>
          <a:p>
            <a:pPr marL="114300" indent="-114300">
              <a:buFont typeface="Arial" pitchFamily="34" charset="0"/>
              <a:buChar char="•"/>
              <a:tabLst>
                <a:tab pos="228600" algn="l"/>
              </a:tabLst>
            </a:pPr>
            <a:r>
              <a:rPr lang="en-US" dirty="0" smtClean="0"/>
              <a:t>Time </a:t>
            </a:r>
            <a:r>
              <a:rPr lang="en-US" dirty="0" smtClean="0"/>
              <a:t>limited. </a:t>
            </a:r>
            <a:endParaRPr lang="en-US" dirty="0" smtClean="0"/>
          </a:p>
          <a:p>
            <a:pPr marL="111125" lvl="1" indent="-109538" eaLnBrk="1" hangingPunct="1">
              <a:defRPr/>
            </a:pPr>
            <a:r>
              <a:rPr lang="en-US" dirty="0" smtClean="0"/>
              <a:t>Composed </a:t>
            </a:r>
            <a:r>
              <a:rPr lang="en-US" dirty="0"/>
              <a:t>of team members drawn from a variety of </a:t>
            </a:r>
            <a:r>
              <a:rPr lang="en-US" dirty="0" smtClean="0"/>
              <a:t>teams</a:t>
            </a:r>
            <a:r>
              <a:rPr lang="en-US" dirty="0" smtClean="0"/>
              <a:t>.</a:t>
            </a:r>
            <a:endParaRPr lang="en-US" dirty="0"/>
          </a:p>
          <a:p>
            <a:pPr marL="0" indent="0" eaLnBrk="1" hangingPunct="1">
              <a:defRPr/>
            </a:pPr>
            <a:r>
              <a:rPr lang="en-US" dirty="0" smtClean="0"/>
              <a:t>Contingency </a:t>
            </a:r>
            <a:r>
              <a:rPr lang="en-US" dirty="0"/>
              <a:t>Teams are responsible for immediate, direct </a:t>
            </a:r>
            <a:r>
              <a:rPr lang="en-US" dirty="0" smtClean="0"/>
              <a:t>resident </a:t>
            </a:r>
            <a:r>
              <a:rPr lang="en-US" dirty="0"/>
              <a:t>care during emergency situations requiring more resources than are available to the Core </a:t>
            </a:r>
            <a:r>
              <a:rPr lang="en-US" dirty="0" smtClean="0"/>
              <a:t>Team.  In the nursing home, this may be referred to as “all hands on deck.” </a:t>
            </a:r>
            <a:r>
              <a:rPr lang="en-US" dirty="0"/>
              <a:t>They generally consist of </a:t>
            </a:r>
            <a:r>
              <a:rPr lang="en-US" dirty="0" err="1" smtClean="0"/>
              <a:t>preidentified</a:t>
            </a:r>
            <a:r>
              <a:rPr lang="en-US" dirty="0" smtClean="0"/>
              <a:t> </a:t>
            </a:r>
            <a:r>
              <a:rPr lang="en-US" dirty="0"/>
              <a:t>members derived from varying units </a:t>
            </a:r>
            <a:r>
              <a:rPr lang="en-US" dirty="0" smtClean="0"/>
              <a:t>or departments and </a:t>
            </a:r>
            <a:r>
              <a:rPr lang="en-US" dirty="0"/>
              <a:t>have limited time to prepare for emergencies</a:t>
            </a:r>
            <a:r>
              <a:rPr lang="en-US" dirty="0" smtClean="0"/>
              <a:t>.</a:t>
            </a:r>
          </a:p>
          <a:p>
            <a:pPr marL="0" indent="0" eaLnBrk="1" hangingPunct="1">
              <a:defRPr/>
            </a:pPr>
            <a:r>
              <a:rPr lang="en-US" dirty="0" smtClean="0"/>
              <a:t>In </a:t>
            </a:r>
            <a:r>
              <a:rPr lang="en-US" dirty="0" err="1" smtClean="0"/>
              <a:t>nonemergent</a:t>
            </a:r>
            <a:r>
              <a:rPr lang="en-US" dirty="0" smtClean="0"/>
              <a:t> situations, Contingency Teams are charged with addressing various topics related to the care and safety of residents.  An example is a team (composed of various staff) that may be formed to address wound care.   </a:t>
            </a:r>
            <a:endParaRPr lang="en-US" dirty="0"/>
          </a:p>
          <a:p>
            <a:pPr marL="0" indent="0" eaLnBrk="1" hangingPunct="1">
              <a:defRPr/>
            </a:pPr>
            <a:r>
              <a:rPr lang="en-US" dirty="0"/>
              <a:t>Contingency Team roles can be very specific and limited to a certain situation (e.g., </a:t>
            </a:r>
            <a:r>
              <a:rPr lang="en-US" dirty="0" smtClean="0"/>
              <a:t>Code Team</a:t>
            </a:r>
            <a:r>
              <a:rPr lang="en-US" dirty="0"/>
              <a:t>) or have general responsibility for a broad category of situations (e.g., </a:t>
            </a:r>
            <a:r>
              <a:rPr lang="en-US" dirty="0" smtClean="0"/>
              <a:t>care planning teams, Continuous Quality Improvement (CQI)/Quality Assurance (QA) teams, safety teams). </a:t>
            </a:r>
            <a:r>
              <a:rPr lang="en-US" dirty="0"/>
              <a:t>The more general the responsibility, the greater the need for clear and unambiguous policy guidance from the Administrative Team to facilitate rapid </a:t>
            </a:r>
            <a:r>
              <a:rPr lang="en-US" dirty="0" err="1" smtClean="0"/>
              <a:t>decisionmaking</a:t>
            </a:r>
            <a:r>
              <a:rPr lang="en-US" dirty="0" smtClean="0"/>
              <a:t> </a:t>
            </a:r>
            <a:r>
              <a:rPr lang="en-US" dirty="0"/>
              <a:t>and clear assignment of responsibilities</a:t>
            </a:r>
            <a:r>
              <a:rPr lang="en-US" dirty="0" smtClean="0"/>
              <a:t>.  </a:t>
            </a:r>
          </a:p>
          <a:p>
            <a:pPr marL="0" indent="0" eaLnBrk="1" hangingPunct="1">
              <a:defRPr/>
            </a:pPr>
            <a:r>
              <a:rPr lang="en-US" dirty="0" smtClean="0"/>
              <a:t>For instance, the safety team and/or CQI team might meet regularly on a quarterly basis, but in the event of an accident or sentinel event, the teams might meet to examine the event and determine its root cause.  Care plan teams review residents on a quarterly basis as well, yet might need to come together sooner when a resident has a change in condition.  </a:t>
            </a:r>
            <a:endParaRPr lang="en-US" dirty="0"/>
          </a:p>
          <a:p>
            <a:pPr marL="0" indent="0" eaLnBrk="1" hangingPunct="1">
              <a:defRPr/>
            </a:pPr>
            <a:endParaRPr lang="en-US" dirty="0"/>
          </a:p>
        </p:txBody>
      </p:sp>
      <p:sp>
        <p:nvSpPr>
          <p:cNvPr id="6" name="Rectangle 6"/>
          <p:cNvSpPr>
            <a:spLocks noChangeArrowheads="1"/>
          </p:cNvSpPr>
          <p:nvPr/>
        </p:nvSpPr>
        <p:spPr bwMode="auto">
          <a:xfrm>
            <a:off x="5035787" y="2514600"/>
            <a:ext cx="1570038" cy="474663"/>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333399"/>
                </a:solidFill>
              </a:rPr>
              <a:t>     SPEAKER NOTE:</a:t>
            </a:r>
          </a:p>
          <a:p>
            <a:pPr marL="169863" lvl="1" indent="-168275">
              <a:spcBef>
                <a:spcPct val="50000"/>
              </a:spcBef>
              <a:buFontTx/>
              <a:buChar char="•"/>
              <a:tabLst>
                <a:tab pos="285750" algn="l"/>
              </a:tabLst>
            </a:pPr>
            <a:r>
              <a:rPr lang="en-US" sz="1200" dirty="0">
                <a:solidFill>
                  <a:srgbClr val="333399"/>
                </a:solidFill>
              </a:rPr>
              <a:t>MTS will be different from nursing home to nursing home.  Refer to the MTS Exercise Sheet for examples of teams and </a:t>
            </a:r>
            <a:r>
              <a:rPr lang="en-US" sz="1200" dirty="0" smtClean="0">
                <a:solidFill>
                  <a:srgbClr val="333399"/>
                </a:solidFill>
              </a:rPr>
              <a:t>their </a:t>
            </a:r>
            <a:r>
              <a:rPr lang="en-US" sz="1200" dirty="0">
                <a:solidFill>
                  <a:srgbClr val="333399"/>
                </a:solidFill>
              </a:rPr>
              <a:t>members. </a:t>
            </a:r>
          </a:p>
        </p:txBody>
      </p:sp>
      <p:pic>
        <p:nvPicPr>
          <p:cNvPr id="7" name="Picture 7"/>
          <p:cNvPicPr>
            <a:picLocks noChangeAspect="1" noChangeArrowheads="1"/>
          </p:cNvPicPr>
          <p:nvPr/>
        </p:nvPicPr>
        <p:blipFill>
          <a:blip r:embed="rId3" cstate="print"/>
          <a:srcRect/>
          <a:stretch>
            <a:fillRect/>
          </a:stretch>
        </p:blipFill>
        <p:spPr bwMode="auto">
          <a:xfrm>
            <a:off x="5123100" y="2528888"/>
            <a:ext cx="206375" cy="246062"/>
          </a:xfrm>
          <a:prstGeom prst="rect">
            <a:avLst/>
          </a:prstGeom>
          <a:noFill/>
          <a:ln w="9525">
            <a:noFill/>
            <a:miter lim="800000"/>
            <a:headEnd/>
            <a:tailEnd/>
          </a:ln>
        </p:spPr>
      </p:pic>
      <p:pic>
        <p:nvPicPr>
          <p:cNvPr id="36897" name="Picture 3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302487" y="1052485"/>
            <a:ext cx="1036637" cy="7774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8" name="Rectangle 2"/>
          <p:cNvSpPr>
            <a:spLocks noGrp="1" noChangeArrowheads="1"/>
          </p:cNvSpPr>
          <p:nvPr>
            <p:ph type="title"/>
          </p:nvPr>
        </p:nvSpPr>
        <p:spPr/>
        <p:txBody>
          <a:bodyPr/>
          <a:lstStyle/>
          <a:p>
            <a:pPr eaLnBrk="1" hangingPunct="1"/>
            <a:r>
              <a:rPr lang="en-US" smtClean="0"/>
              <a:t>ANCILLARY and SUPPORT SERVICES </a:t>
            </a:r>
          </a:p>
        </p:txBody>
      </p:sp>
      <p:sp>
        <p:nvSpPr>
          <p:cNvPr id="37891" name="Rectangle 3"/>
          <p:cNvSpPr>
            <a:spLocks noGrp="1" noChangeArrowheads="1"/>
          </p:cNvSpPr>
          <p:nvPr>
            <p:ph type="body" sz="half" idx="1"/>
          </p:nvPr>
        </p:nvSpPr>
        <p:spPr>
          <a:xfrm>
            <a:off x="1905000" y="852488"/>
            <a:ext cx="4673600" cy="7758112"/>
          </a:xfrm>
        </p:spPr>
        <p:txBody>
          <a:bodyPr/>
          <a:lstStyle/>
          <a:p>
            <a:pPr marL="0" indent="0" eaLnBrk="1" hangingPunct="1">
              <a:defRPr/>
            </a:pPr>
            <a:r>
              <a:rPr lang="en-US" b="1" dirty="0"/>
              <a:t>SAY:</a:t>
            </a:r>
          </a:p>
          <a:p>
            <a:pPr marL="0" indent="0" eaLnBrk="1" hangingPunct="1">
              <a:defRPr/>
            </a:pPr>
            <a:r>
              <a:rPr lang="en-US" dirty="0"/>
              <a:t>Ancillary Services consist of individuals who:</a:t>
            </a:r>
          </a:p>
          <a:p>
            <a:pPr marL="111125" lvl="1" indent="-109538" eaLnBrk="1" hangingPunct="1">
              <a:defRPr/>
            </a:pPr>
            <a:r>
              <a:rPr lang="en-US" dirty="0"/>
              <a:t>Provide direct, task-specific, time-limited care to </a:t>
            </a:r>
            <a:r>
              <a:rPr lang="en-US" dirty="0" smtClean="0"/>
              <a:t>residents.</a:t>
            </a:r>
            <a:endParaRPr lang="en-US" dirty="0"/>
          </a:p>
          <a:p>
            <a:pPr marL="111125" lvl="1" indent="-109538" eaLnBrk="1" hangingPunct="1">
              <a:defRPr/>
            </a:pPr>
            <a:r>
              <a:rPr lang="en-US" dirty="0"/>
              <a:t>Support </a:t>
            </a:r>
            <a:r>
              <a:rPr lang="en-US" dirty="0" smtClean="0"/>
              <a:t>the services </a:t>
            </a:r>
            <a:r>
              <a:rPr lang="en-US" dirty="0"/>
              <a:t>that facilitate care </a:t>
            </a:r>
            <a:r>
              <a:rPr lang="en-US" dirty="0" smtClean="0"/>
              <a:t>of </a:t>
            </a:r>
            <a:r>
              <a:rPr lang="en-US" dirty="0" smtClean="0"/>
              <a:t>residents.</a:t>
            </a:r>
            <a:endParaRPr lang="en-US" dirty="0"/>
          </a:p>
          <a:p>
            <a:pPr marL="111125" lvl="1" indent="-109538" eaLnBrk="1" hangingPunct="1">
              <a:defRPr/>
            </a:pPr>
            <a:r>
              <a:rPr lang="en-US" dirty="0" smtClean="0"/>
              <a:t>May or may not be located </a:t>
            </a:r>
            <a:r>
              <a:rPr lang="en-US" dirty="0"/>
              <a:t>where the </a:t>
            </a:r>
            <a:r>
              <a:rPr lang="en-US" dirty="0" smtClean="0"/>
              <a:t>residents </a:t>
            </a:r>
            <a:r>
              <a:rPr lang="en-US" dirty="0"/>
              <a:t>receive their routine </a:t>
            </a:r>
            <a:r>
              <a:rPr lang="en-US" dirty="0" smtClean="0"/>
              <a:t>care (depending on the size of the nursing home).</a:t>
            </a:r>
            <a:endParaRPr lang="en-US" dirty="0"/>
          </a:p>
          <a:p>
            <a:pPr marL="0" indent="0" eaLnBrk="1" hangingPunct="1">
              <a:defRPr/>
            </a:pPr>
            <a:r>
              <a:rPr lang="en-US" dirty="0"/>
              <a:t>Ancillary Services are primarily a service delivery team whose mission is to support the Core Team. In general, an Ancillary Services Team functions independently. </a:t>
            </a:r>
          </a:p>
          <a:p>
            <a:pPr marL="0" indent="0" eaLnBrk="1" hangingPunct="1">
              <a:defRPr/>
            </a:pPr>
            <a:r>
              <a:rPr lang="en-US" dirty="0"/>
              <a:t>Support Services consist of individuals who:</a:t>
            </a:r>
          </a:p>
          <a:p>
            <a:pPr marL="111125" lvl="1" indent="-109538" eaLnBrk="1" hangingPunct="1">
              <a:defRPr/>
            </a:pPr>
            <a:r>
              <a:rPr lang="en-US" dirty="0"/>
              <a:t>Provide indirect, task-specific services in a </a:t>
            </a:r>
            <a:r>
              <a:rPr lang="en-US" dirty="0" smtClean="0"/>
              <a:t>health care facility.</a:t>
            </a:r>
            <a:endParaRPr lang="en-US" dirty="0"/>
          </a:p>
          <a:p>
            <a:pPr marL="111125" lvl="1" indent="-109538" eaLnBrk="1" hangingPunct="1">
              <a:defRPr/>
            </a:pPr>
            <a:r>
              <a:rPr lang="en-US" dirty="0" smtClean="0"/>
              <a:t>Are </a:t>
            </a:r>
            <a:r>
              <a:rPr lang="en-US" dirty="0" smtClean="0"/>
              <a:t>service focused</a:t>
            </a:r>
            <a:r>
              <a:rPr lang="en-US" dirty="0"/>
              <a:t>, helping to facilitate the optimal </a:t>
            </a:r>
            <a:r>
              <a:rPr lang="en-US" dirty="0" smtClean="0"/>
              <a:t>health care and homelike experience </a:t>
            </a:r>
            <a:r>
              <a:rPr lang="en-US" dirty="0"/>
              <a:t>for </a:t>
            </a:r>
            <a:r>
              <a:rPr lang="en-US" dirty="0" smtClean="0"/>
              <a:t>residents </a:t>
            </a:r>
            <a:r>
              <a:rPr lang="en-US" dirty="0"/>
              <a:t>and their </a:t>
            </a:r>
            <a:r>
              <a:rPr lang="en-US" dirty="0" smtClean="0"/>
              <a:t>families.</a:t>
            </a:r>
            <a:endParaRPr lang="en-US" dirty="0"/>
          </a:p>
          <a:p>
            <a:pPr marL="111125" lvl="1" indent="-109538" eaLnBrk="1" hangingPunct="1">
              <a:defRPr/>
            </a:pPr>
            <a:r>
              <a:rPr lang="en-US" dirty="0" smtClean="0"/>
              <a:t>Have </a:t>
            </a:r>
            <a:r>
              <a:rPr lang="en-US" dirty="0" smtClean="0"/>
              <a:t>integrated roles in </a:t>
            </a:r>
            <a:r>
              <a:rPr lang="en-US" dirty="0"/>
              <a:t>that they manage the environment, </a:t>
            </a:r>
            <a:r>
              <a:rPr lang="en-US" dirty="0" smtClean="0"/>
              <a:t>assets, </a:t>
            </a:r>
            <a:r>
              <a:rPr lang="en-US" dirty="0"/>
              <a:t>and logistics within a </a:t>
            </a:r>
            <a:r>
              <a:rPr lang="en-US" dirty="0" smtClean="0"/>
              <a:t>facility.</a:t>
            </a:r>
          </a:p>
          <a:p>
            <a:pPr marL="0" lvl="1" indent="0" eaLnBrk="1" hangingPunct="1">
              <a:buNone/>
              <a:defRPr/>
            </a:pPr>
            <a:r>
              <a:rPr lang="en-US" dirty="0" smtClean="0"/>
              <a:t>Support </a:t>
            </a:r>
            <a:r>
              <a:rPr lang="en-US" dirty="0"/>
              <a:t>Services are primarily a service-focused team whose mission is to create efficient, safe, </a:t>
            </a:r>
            <a:r>
              <a:rPr lang="en-US" dirty="0" smtClean="0"/>
              <a:t>comfortable, </a:t>
            </a:r>
            <a:r>
              <a:rPr lang="en-US" dirty="0"/>
              <a:t>and clean </a:t>
            </a:r>
            <a:r>
              <a:rPr lang="en-US" dirty="0" smtClean="0"/>
              <a:t>health care </a:t>
            </a:r>
            <a:r>
              <a:rPr lang="en-US" dirty="0"/>
              <a:t>environments, </a:t>
            </a:r>
            <a:r>
              <a:rPr lang="en-US" dirty="0" smtClean="0"/>
              <a:t>which affect </a:t>
            </a:r>
            <a:r>
              <a:rPr lang="en-US" dirty="0" smtClean="0"/>
              <a:t>the resident </a:t>
            </a:r>
            <a:r>
              <a:rPr lang="en-US" dirty="0"/>
              <a:t>care team, market perception, operational </a:t>
            </a:r>
            <a:r>
              <a:rPr lang="en-US" dirty="0" smtClean="0"/>
              <a:t>efficiency, and resident safety.</a:t>
            </a:r>
            <a:endParaRPr lang="en-US" dirty="0"/>
          </a:p>
          <a:p>
            <a:pPr marL="0" indent="0" eaLnBrk="1" hangingPunct="1">
              <a:defRPr/>
            </a:pPr>
            <a:r>
              <a:rPr lang="en-US" b="1" dirty="0"/>
              <a:t>	DISCUSSION:</a:t>
            </a:r>
            <a:endParaRPr lang="en-US" dirty="0"/>
          </a:p>
          <a:p>
            <a:pPr marL="111125" lvl="1" indent="-109538" eaLnBrk="1" hangingPunct="1">
              <a:defRPr/>
            </a:pPr>
            <a:r>
              <a:rPr lang="en-US" dirty="0"/>
              <a:t> What are some examples of Ancillary and Support Services Teams?</a:t>
            </a:r>
          </a:p>
          <a:p>
            <a:pPr marL="0" indent="0" eaLnBrk="1" hangingPunct="1">
              <a:defRPr/>
            </a:pPr>
            <a:r>
              <a:rPr lang="en-US" b="1" i="1" dirty="0"/>
              <a:t>Possible Answers:</a:t>
            </a:r>
          </a:p>
          <a:p>
            <a:pPr marL="111125" lvl="1" indent="-109538" eaLnBrk="1" hangingPunct="1">
              <a:defRPr/>
            </a:pPr>
            <a:r>
              <a:rPr lang="en-US" dirty="0" smtClean="0"/>
              <a:t>Ancillary services</a:t>
            </a:r>
            <a:endParaRPr lang="en-US" dirty="0"/>
          </a:p>
          <a:p>
            <a:pPr lvl="2" eaLnBrk="1" hangingPunct="1">
              <a:defRPr/>
            </a:pPr>
            <a:r>
              <a:rPr lang="en-US" dirty="0" smtClean="0"/>
              <a:t>Laboratory	− </a:t>
            </a:r>
            <a:r>
              <a:rPr lang="en-US" dirty="0"/>
              <a:t>Recreation</a:t>
            </a:r>
            <a:r>
              <a:rPr lang="en-US" dirty="0" smtClean="0"/>
              <a:t> Services</a:t>
            </a:r>
          </a:p>
          <a:p>
            <a:pPr lvl="2" eaLnBrk="1" hangingPunct="1">
              <a:spcBef>
                <a:spcPct val="0"/>
              </a:spcBef>
              <a:defRPr/>
            </a:pPr>
            <a:r>
              <a:rPr lang="en-US" dirty="0" smtClean="0"/>
              <a:t>X Ray		− Social Services</a:t>
            </a:r>
            <a:endParaRPr lang="en-US" dirty="0"/>
          </a:p>
          <a:p>
            <a:pPr lvl="2" eaLnBrk="1" hangingPunct="1">
              <a:spcBef>
                <a:spcPct val="0"/>
              </a:spcBef>
              <a:defRPr/>
            </a:pPr>
            <a:r>
              <a:rPr lang="en-US" dirty="0" smtClean="0"/>
              <a:t>Pharmacy	− Rehabilitation Services</a:t>
            </a:r>
            <a:endParaRPr lang="en-US" dirty="0"/>
          </a:p>
          <a:p>
            <a:pPr marL="111125" lvl="1" indent="-109538" eaLnBrk="1" hangingPunct="1">
              <a:defRPr/>
            </a:pPr>
            <a:r>
              <a:rPr lang="en-US" dirty="0"/>
              <a:t>Support services</a:t>
            </a:r>
          </a:p>
          <a:p>
            <a:pPr lvl="2" eaLnBrk="1" hangingPunct="1">
              <a:defRPr/>
            </a:pPr>
            <a:r>
              <a:rPr lang="en-US" dirty="0" smtClean="0"/>
              <a:t>Housekeeping	− Laundry</a:t>
            </a:r>
            <a:endParaRPr lang="en-US" dirty="0"/>
          </a:p>
          <a:p>
            <a:pPr lvl="2" eaLnBrk="1" hangingPunct="1">
              <a:spcBef>
                <a:spcPct val="0"/>
              </a:spcBef>
              <a:defRPr/>
            </a:pPr>
            <a:r>
              <a:rPr lang="en-US" dirty="0" smtClean="0"/>
              <a:t>Supply	</a:t>
            </a:r>
            <a:r>
              <a:rPr lang="en-US" dirty="0"/>
              <a:t>	</a:t>
            </a:r>
            <a:r>
              <a:rPr lang="en-US" dirty="0" smtClean="0"/>
              <a:t>− Physical Plant</a:t>
            </a:r>
          </a:p>
          <a:p>
            <a:pPr lvl="2" eaLnBrk="1" hangingPunct="1">
              <a:spcBef>
                <a:spcPct val="0"/>
              </a:spcBef>
              <a:defRPr/>
            </a:pPr>
            <a:r>
              <a:rPr lang="en-US" dirty="0" smtClean="0"/>
              <a:t>Human Resources	− Dietary</a:t>
            </a:r>
          </a:p>
          <a:p>
            <a:pPr lvl="2" eaLnBrk="1" hangingPunct="1">
              <a:spcBef>
                <a:spcPct val="0"/>
              </a:spcBef>
              <a:defRPr/>
            </a:pPr>
            <a:r>
              <a:rPr lang="en-US" dirty="0" smtClean="0"/>
              <a:t>Vounteers	− Staff Development/Staff Education</a:t>
            </a:r>
            <a:endParaRPr lang="en-US" dirty="0"/>
          </a:p>
          <a:p>
            <a:pPr marL="111125" lvl="1" indent="-109538" eaLnBrk="1" hangingPunct="1">
              <a:defRPr/>
            </a:pPr>
            <a:endParaRPr lang="en-US" b="1" dirty="0"/>
          </a:p>
          <a:p>
            <a:pPr marL="0" indent="0" eaLnBrk="1" hangingPunct="1">
              <a:defRPr/>
            </a:pPr>
            <a:endParaRPr lang="en-US" b="1" dirty="0"/>
          </a:p>
          <a:p>
            <a:pPr marL="0" indent="0" eaLnBrk="1" hangingPunct="1">
              <a:defRPr/>
            </a:pPr>
            <a:endParaRPr lang="en-US" dirty="0"/>
          </a:p>
          <a:p>
            <a:pPr marL="0" indent="0" eaLnBrk="1" hangingPunct="1">
              <a:defRPr/>
            </a:pPr>
            <a:endParaRPr lang="en-US" dirty="0"/>
          </a:p>
          <a:p>
            <a:pPr marL="0" indent="0" eaLnBrk="1" hangingPunct="1">
              <a:defRPr/>
            </a:pPr>
            <a:endParaRPr lang="en-US" dirty="0"/>
          </a:p>
        </p:txBody>
      </p:sp>
      <p:pic>
        <p:nvPicPr>
          <p:cNvPr id="37910" name="Picture 13"/>
          <p:cNvPicPr>
            <a:picLocks noChangeAspect="1" noChangeArrowheads="1"/>
          </p:cNvPicPr>
          <p:nvPr/>
        </p:nvPicPr>
        <p:blipFill>
          <a:blip r:embed="rId3" cstate="print"/>
          <a:srcRect/>
          <a:stretch>
            <a:fillRect/>
          </a:stretch>
        </p:blipFill>
        <p:spPr bwMode="auto">
          <a:xfrm>
            <a:off x="2008188" y="5350328"/>
            <a:ext cx="284162" cy="295275"/>
          </a:xfrm>
          <a:prstGeom prst="rect">
            <a:avLst/>
          </a:prstGeom>
          <a:noFill/>
          <a:ln w="9525">
            <a:noFill/>
            <a:miter lim="800000"/>
            <a:headEnd/>
            <a:tailEnd/>
          </a:ln>
        </p:spPr>
      </p:pic>
      <p:sp>
        <p:nvSpPr>
          <p:cNvPr id="6" name="Rectangle 6"/>
          <p:cNvSpPr>
            <a:spLocks noChangeArrowheads="1"/>
          </p:cNvSpPr>
          <p:nvPr/>
        </p:nvSpPr>
        <p:spPr bwMode="auto">
          <a:xfrm>
            <a:off x="231775" y="2514600"/>
            <a:ext cx="1570038" cy="474663"/>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333399"/>
                </a:solidFill>
              </a:rPr>
              <a:t>     SPEAKER NOTE:</a:t>
            </a:r>
          </a:p>
          <a:p>
            <a:pPr marL="169863" lvl="1" indent="-168275">
              <a:spcBef>
                <a:spcPct val="50000"/>
              </a:spcBef>
              <a:buFontTx/>
              <a:buChar char="•"/>
              <a:tabLst>
                <a:tab pos="285750" algn="l"/>
              </a:tabLst>
            </a:pPr>
            <a:r>
              <a:rPr lang="en-US" sz="1200" dirty="0">
                <a:solidFill>
                  <a:srgbClr val="333399"/>
                </a:solidFill>
              </a:rPr>
              <a:t>MTS will be different from nursing home to nursing home.  Refer to the MTS Exercise Sheet for examples of teams and its members. </a:t>
            </a:r>
          </a:p>
        </p:txBody>
      </p:sp>
      <p:pic>
        <p:nvPicPr>
          <p:cNvPr id="7" name="Picture 7"/>
          <p:cNvPicPr>
            <a:picLocks noChangeAspect="1" noChangeArrowheads="1"/>
          </p:cNvPicPr>
          <p:nvPr/>
        </p:nvPicPr>
        <p:blipFill>
          <a:blip r:embed="rId4" cstate="print"/>
          <a:srcRect/>
          <a:stretch>
            <a:fillRect/>
          </a:stretch>
        </p:blipFill>
        <p:spPr bwMode="auto">
          <a:xfrm>
            <a:off x="257175" y="2516452"/>
            <a:ext cx="206375" cy="246062"/>
          </a:xfrm>
          <a:prstGeom prst="rect">
            <a:avLst/>
          </a:prstGeom>
          <a:noFill/>
          <a:ln w="9525">
            <a:noFill/>
            <a:miter lim="800000"/>
            <a:headEnd/>
            <a:tailEnd/>
          </a:ln>
        </p:spPr>
      </p:pic>
      <p:pic>
        <p:nvPicPr>
          <p:cNvPr id="37922" name="Picture 34"/>
          <p:cNvPicPr>
            <a:picLocks noChangeAspect="1" noChangeArrowheads="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37521" y="1049110"/>
            <a:ext cx="1045633" cy="784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30" name="Slide Number Placeholder 4"/>
          <p:cNvSpPr>
            <a:spLocks noGrp="1"/>
          </p:cNvSpPr>
          <p:nvPr>
            <p:ph type="sldNum" sz="quarter" idx="10"/>
          </p:nvPr>
        </p:nvSpPr>
        <p:spPr>
          <a:noFill/>
        </p:spPr>
        <p:txBody>
          <a:bodyPr/>
          <a:lstStyle/>
          <a:p>
            <a:fld id="{62094E2E-DB97-409B-8295-3332C7AFA3F1}" type="slidenum">
              <a:rPr lang="en-US" smtClean="0"/>
              <a:pPr/>
              <a:t>18</a:t>
            </a:fld>
            <a:endParaRPr lang="en-US" smtClean="0"/>
          </a:p>
        </p:txBody>
      </p:sp>
      <p:sp>
        <p:nvSpPr>
          <p:cNvPr id="38931" name="Rectangle 2"/>
          <p:cNvSpPr>
            <a:spLocks noGrp="1" noChangeArrowheads="1"/>
          </p:cNvSpPr>
          <p:nvPr>
            <p:ph type="title"/>
          </p:nvPr>
        </p:nvSpPr>
        <p:spPr/>
        <p:txBody>
          <a:bodyPr/>
          <a:lstStyle/>
          <a:p>
            <a:pPr eaLnBrk="1" hangingPunct="1"/>
            <a:r>
              <a:rPr lang="en-US" smtClean="0"/>
              <a:t>THE ROLE OF ADMINISTRATION </a:t>
            </a:r>
          </a:p>
        </p:txBody>
      </p:sp>
      <p:sp>
        <p:nvSpPr>
          <p:cNvPr id="38915" name="Rectangle 3"/>
          <p:cNvSpPr>
            <a:spLocks noGrp="1" noChangeArrowheads="1"/>
          </p:cNvSpPr>
          <p:nvPr>
            <p:ph type="body" sz="half" idx="1"/>
          </p:nvPr>
        </p:nvSpPr>
        <p:spPr>
          <a:xfrm>
            <a:off x="304800" y="852488"/>
            <a:ext cx="4570413" cy="7758112"/>
          </a:xfrm>
        </p:spPr>
        <p:txBody>
          <a:bodyPr/>
          <a:lstStyle/>
          <a:p>
            <a:pPr marL="0" indent="0" eaLnBrk="1" hangingPunct="1">
              <a:defRPr/>
            </a:pPr>
            <a:r>
              <a:rPr lang="en-US" b="1" dirty="0"/>
              <a:t>SAY:</a:t>
            </a:r>
          </a:p>
          <a:p>
            <a:pPr marL="0" indent="0" eaLnBrk="1" hangingPunct="1">
              <a:defRPr/>
            </a:pPr>
            <a:r>
              <a:rPr lang="en-US" dirty="0"/>
              <a:t>Administration includes the executive leadership of a unit or facility, and has 24-hour accountability for the overall function and management of the </a:t>
            </a:r>
            <a:r>
              <a:rPr lang="en-US" dirty="0" smtClean="0"/>
              <a:t>nursing home. </a:t>
            </a:r>
            <a:r>
              <a:rPr lang="en-US" dirty="0"/>
              <a:t>Administration creates the climate and culture for a teamwork system to flourish by:</a:t>
            </a:r>
          </a:p>
          <a:p>
            <a:pPr marL="111125" lvl="1" indent="-109538" eaLnBrk="1" hangingPunct="1">
              <a:defRPr/>
            </a:pPr>
            <a:r>
              <a:rPr lang="en-US" dirty="0">
                <a:cs typeface="Times New Roman" pitchFamily="18" charset="0"/>
              </a:rPr>
              <a:t>Establishing and communicating </a:t>
            </a:r>
            <a:r>
              <a:rPr lang="en-US" dirty="0" smtClean="0">
                <a:cs typeface="Times New Roman" pitchFamily="18" charset="0"/>
              </a:rPr>
              <a:t>vision.</a:t>
            </a:r>
            <a:endParaRPr lang="en-US" dirty="0">
              <a:cs typeface="Times New Roman" pitchFamily="18" charset="0"/>
            </a:endParaRPr>
          </a:p>
          <a:p>
            <a:pPr marL="111125" lvl="1" indent="-109538" eaLnBrk="1" hangingPunct="1">
              <a:defRPr/>
            </a:pPr>
            <a:r>
              <a:rPr lang="en-US" dirty="0"/>
              <a:t>Developing and enforcing </a:t>
            </a:r>
            <a:r>
              <a:rPr lang="en-US" dirty="0" smtClean="0"/>
              <a:t>policies.</a:t>
            </a:r>
            <a:endParaRPr lang="en-US" dirty="0"/>
          </a:p>
          <a:p>
            <a:pPr marL="111125" lvl="1" indent="-109538" eaLnBrk="1" hangingPunct="1">
              <a:defRPr/>
            </a:pPr>
            <a:r>
              <a:rPr lang="en-US" dirty="0"/>
              <a:t>Setting expectations for </a:t>
            </a:r>
            <a:r>
              <a:rPr lang="en-US" dirty="0" smtClean="0"/>
              <a:t>staff.</a:t>
            </a:r>
            <a:endParaRPr lang="en-US" dirty="0"/>
          </a:p>
          <a:p>
            <a:pPr marL="111125" lvl="1" indent="-109538" eaLnBrk="1" hangingPunct="1">
              <a:defRPr/>
            </a:pPr>
            <a:r>
              <a:rPr lang="en-US" dirty="0"/>
              <a:t>Providing necessary resources for successful </a:t>
            </a:r>
            <a:r>
              <a:rPr lang="en-US" dirty="0" smtClean="0"/>
              <a:t>implementation.</a:t>
            </a:r>
            <a:endParaRPr lang="en-US" dirty="0"/>
          </a:p>
          <a:p>
            <a:pPr marL="111125" lvl="1" indent="-109538" eaLnBrk="1" hangingPunct="1">
              <a:defRPr/>
            </a:pPr>
            <a:r>
              <a:rPr lang="en-US" dirty="0"/>
              <a:t>Holding teams accountable for team </a:t>
            </a:r>
            <a:r>
              <a:rPr lang="en-US" dirty="0" smtClean="0"/>
              <a:t>performance.</a:t>
            </a:r>
            <a:endParaRPr lang="en-US" dirty="0"/>
          </a:p>
          <a:p>
            <a:pPr marL="111125" lvl="1" indent="-109538" eaLnBrk="1" hangingPunct="1">
              <a:defRPr/>
            </a:pPr>
            <a:r>
              <a:rPr lang="en-US" dirty="0">
                <a:cs typeface="Times New Roman" pitchFamily="18" charset="0"/>
              </a:rPr>
              <a:t>Defining the culture of the </a:t>
            </a:r>
            <a:r>
              <a:rPr lang="en-US" dirty="0" smtClean="0">
                <a:cs typeface="Times New Roman" pitchFamily="18" charset="0"/>
              </a:rPr>
              <a:t>nursing home.</a:t>
            </a:r>
            <a:endParaRPr lang="en-US" dirty="0"/>
          </a:p>
          <a:p>
            <a:pPr marL="0" indent="0" eaLnBrk="1" hangingPunct="1">
              <a:spcBef>
                <a:spcPct val="0"/>
              </a:spcBef>
              <a:defRPr/>
            </a:pPr>
            <a:endParaRPr lang="en-US" dirty="0"/>
          </a:p>
          <a:p>
            <a:pPr marL="0" indent="0" eaLnBrk="1" hangingPunct="1">
              <a:spcBef>
                <a:spcPct val="0"/>
              </a:spcBef>
              <a:defRPr/>
            </a:pPr>
            <a:r>
              <a:rPr lang="en-US" dirty="0"/>
              <a:t>The Administrative Team </a:t>
            </a:r>
            <a:r>
              <a:rPr lang="en-US" dirty="0" smtClean="0"/>
              <a:t>provides </a:t>
            </a:r>
            <a:r>
              <a:rPr lang="en-US" dirty="0"/>
              <a:t>the framework and guidance that ensure each team understands its role and responsibility and has access to the necessary resources to be successful. The Administrative Team also holds everyone accountable for exhibiting teamwork behaviors. For all teams to function effectively and provide the necessary mutual support, it is critical for the Administrative Team to develop and institutionalize proper policies and procedures that clearly articulate the roles and responsibilities of the other teams and team members.</a:t>
            </a:r>
            <a:r>
              <a:rPr lang="en-US" b="1" u="sng" dirty="0"/>
              <a:t> </a:t>
            </a:r>
            <a:endParaRPr lang="en-US" dirty="0"/>
          </a:p>
          <a:p>
            <a:pPr marL="0" indent="0" eaLnBrk="1" hangingPunct="1">
              <a:defRPr/>
            </a:pPr>
            <a:r>
              <a:rPr lang="en-US" dirty="0"/>
              <a:t>Administration should strive to create a learning culture where there is trust and transparency to create a </a:t>
            </a:r>
            <a:r>
              <a:rPr lang="en-US" dirty="0" smtClean="0"/>
              <a:t>“safe harbor” </a:t>
            </a:r>
            <a:r>
              <a:rPr lang="en-US" dirty="0"/>
              <a:t>to report, analyze, and share information openly. This philosophy serves to define a culture of safety; however, just as in aviation and other high-risk industries, the change will not happen overnight. </a:t>
            </a:r>
            <a:endParaRPr lang="en-US" b="1" u="sng" dirty="0"/>
          </a:p>
          <a:p>
            <a:pPr marL="0" indent="0" eaLnBrk="1" hangingPunct="1">
              <a:defRPr/>
            </a:pPr>
            <a:endParaRPr lang="en-US" dirty="0"/>
          </a:p>
          <a:p>
            <a:pPr marL="0" indent="0" eaLnBrk="1" hangingPunct="1">
              <a:defRPr/>
            </a:pPr>
            <a:endParaRPr lang="en-US" dirty="0"/>
          </a:p>
          <a:p>
            <a:pPr marL="0" indent="0" eaLnBrk="1" hangingPunct="1">
              <a:defRPr/>
            </a:pPr>
            <a:endParaRPr lang="en-US" dirty="0"/>
          </a:p>
          <a:p>
            <a:pPr marL="0" indent="0" eaLnBrk="1" hangingPunct="1">
              <a:defRPr/>
            </a:pPr>
            <a:endParaRPr lang="en-US" dirty="0"/>
          </a:p>
        </p:txBody>
      </p:sp>
      <p:sp>
        <p:nvSpPr>
          <p:cNvPr id="6" name="Rectangle 6"/>
          <p:cNvSpPr>
            <a:spLocks noChangeArrowheads="1"/>
          </p:cNvSpPr>
          <p:nvPr/>
        </p:nvSpPr>
        <p:spPr bwMode="auto">
          <a:xfrm>
            <a:off x="5035787" y="2500952"/>
            <a:ext cx="1570038" cy="474663"/>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333399"/>
                </a:solidFill>
              </a:rPr>
              <a:t>     SPEAKER NOTE:</a:t>
            </a:r>
          </a:p>
          <a:p>
            <a:pPr marL="169863" lvl="1" indent="-168275">
              <a:spcBef>
                <a:spcPct val="50000"/>
              </a:spcBef>
              <a:buFontTx/>
              <a:buChar char="•"/>
              <a:tabLst>
                <a:tab pos="285750" algn="l"/>
              </a:tabLst>
            </a:pPr>
            <a:r>
              <a:rPr lang="en-US" sz="1200" dirty="0">
                <a:solidFill>
                  <a:srgbClr val="333399"/>
                </a:solidFill>
              </a:rPr>
              <a:t>MTS will be different from nursing home to nursing home.  Refer to the MTS Exercise Sheet for examples of teams and </a:t>
            </a:r>
            <a:r>
              <a:rPr lang="en-US" sz="1200" dirty="0" smtClean="0">
                <a:solidFill>
                  <a:srgbClr val="333399"/>
                </a:solidFill>
              </a:rPr>
              <a:t>their </a:t>
            </a:r>
            <a:r>
              <a:rPr lang="en-US" sz="1200" dirty="0">
                <a:solidFill>
                  <a:srgbClr val="333399"/>
                </a:solidFill>
              </a:rPr>
              <a:t>members. </a:t>
            </a:r>
          </a:p>
        </p:txBody>
      </p:sp>
      <p:pic>
        <p:nvPicPr>
          <p:cNvPr id="7" name="Picture 7"/>
          <p:cNvPicPr>
            <a:picLocks noChangeAspect="1" noChangeArrowheads="1"/>
          </p:cNvPicPr>
          <p:nvPr/>
        </p:nvPicPr>
        <p:blipFill>
          <a:blip r:embed="rId3" cstate="print"/>
          <a:srcRect/>
          <a:stretch>
            <a:fillRect/>
          </a:stretch>
        </p:blipFill>
        <p:spPr bwMode="auto">
          <a:xfrm>
            <a:off x="5123100" y="2515240"/>
            <a:ext cx="206375" cy="246062"/>
          </a:xfrm>
          <a:prstGeom prst="rect">
            <a:avLst/>
          </a:prstGeom>
          <a:noFill/>
          <a:ln w="9525">
            <a:noFill/>
            <a:miter lim="800000"/>
            <a:headEnd/>
            <a:tailEnd/>
          </a:ln>
        </p:spPr>
      </p:pic>
      <p:pic>
        <p:nvPicPr>
          <p:cNvPr id="38945" name="Picture 33"/>
          <p:cNvPicPr>
            <a:picLocks noChangeAspect="1" noChangeArrowheads="1"/>
          </p:cNvPicPr>
          <p:nvPr/>
        </p:nvPicPr>
        <p:blipFill>
          <a:blip r:embed="rId4" cstate="print">
            <a:extLst>
              <a:ext uri="{28A0092B-C50C-407E-A947-70E740481C1C}">
                <a14:useLocalDpi xmlns:a14="http://schemas.microsoft.com/office/drawing/2010/main" xmlns="" val="0"/>
              </a:ext>
            </a:extLst>
          </a:blip>
          <a:stretch>
            <a:fillRect/>
          </a:stretch>
        </p:blipFill>
        <p:spPr bwMode="auto">
          <a:xfrm>
            <a:off x="5303547" y="1035505"/>
            <a:ext cx="1026584" cy="769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905000" y="290513"/>
            <a:ext cx="4648200" cy="473762"/>
          </a:xfrm>
        </p:spPr>
        <p:txBody>
          <a:bodyPr/>
          <a:lstStyle/>
          <a:p>
            <a:pPr eaLnBrk="1" hangingPunct="1">
              <a:defRPr/>
            </a:pPr>
            <a:r>
              <a:rPr lang="en-US" dirty="0"/>
              <a:t>EXAMPLE: A MULTI-TEAM SYSTEM </a:t>
            </a:r>
            <a:r>
              <a:rPr lang="en-US" dirty="0" smtClean="0"/>
              <a:t> IN A NURSING HOME</a:t>
            </a:r>
            <a:endParaRPr lang="en-US" strike="sngStrike" dirty="0"/>
          </a:p>
        </p:txBody>
      </p:sp>
      <p:sp>
        <p:nvSpPr>
          <p:cNvPr id="39939" name="Rectangle 3"/>
          <p:cNvSpPr>
            <a:spLocks noGrp="1" noChangeArrowheads="1"/>
          </p:cNvSpPr>
          <p:nvPr>
            <p:ph type="body" idx="1"/>
          </p:nvPr>
        </p:nvSpPr>
        <p:spPr/>
        <p:txBody>
          <a:bodyPr/>
          <a:lstStyle/>
          <a:p>
            <a:pPr marL="0" indent="0" eaLnBrk="1" hangingPunct="1">
              <a:defRPr/>
            </a:pPr>
            <a:r>
              <a:rPr lang="en-US" b="1" dirty="0"/>
              <a:t>SAY:</a:t>
            </a:r>
          </a:p>
          <a:p>
            <a:pPr marL="0" indent="0"/>
            <a:r>
              <a:rPr lang="en-US" dirty="0" smtClean="0"/>
              <a:t>Here we see an example of a multi-team system in a 120-bed long- term care facility. In this example, the core team consists of: nurses (e.g., charge nurse, medication/treatment nurse), nursing assistants, restorative aides, attending physicians, and APRN/PA.  The coordinating team consists of: the nursing supervisor or unit manager, unit secretary, and dietitian.  The ancillary services team includes: rehabilitation therapy staff, social services, and therapeutic recreation staff.  The support services team consists of dietary, laundry and housekeeping.  The contingency team consists of: the nursing home’s emergency response team, care planning team, and quality improvement teams.  Administration consists of: the medical director, the nursing director, and the administrator. </a:t>
            </a:r>
            <a:endParaRPr lang="en-US" b="1" dirty="0" smtClean="0"/>
          </a:p>
          <a:p>
            <a:pPr marL="0" indent="0" eaLnBrk="1" hangingPunct="1">
              <a:defRPr/>
            </a:pPr>
            <a:endParaRPr lang="en-US" dirty="0" smtClean="0">
              <a:cs typeface="Times New Roman" pitchFamily="18" charset="0"/>
            </a:endParaRPr>
          </a:p>
          <a:p>
            <a:pPr marL="0" indent="0" eaLnBrk="1" hangingPunct="1">
              <a:defRPr/>
            </a:pPr>
            <a:endParaRPr lang="en-US" dirty="0" smtClean="0">
              <a:solidFill>
                <a:srgbClr val="FF0000"/>
              </a:solidFill>
              <a:cs typeface="Times New Roman" pitchFamily="18" charset="0"/>
            </a:endParaRPr>
          </a:p>
          <a:p>
            <a:pPr marL="0" indent="0" eaLnBrk="1" hangingPunct="1">
              <a:defRPr/>
            </a:pPr>
            <a:endParaRPr lang="en-US" dirty="0" smtClean="0">
              <a:solidFill>
                <a:srgbClr val="FF0000"/>
              </a:solidFill>
              <a:cs typeface="Times New Roman" pitchFamily="18" charset="0"/>
            </a:endParaRPr>
          </a:p>
          <a:p>
            <a:pPr marL="0" indent="0" eaLnBrk="1" hangingPunct="1">
              <a:defRPr/>
            </a:pPr>
            <a:endParaRPr lang="en-US" dirty="0" smtClean="0">
              <a:solidFill>
                <a:srgbClr val="FF0000"/>
              </a:solidFill>
            </a:endParaRPr>
          </a:p>
          <a:p>
            <a:pPr marL="0" indent="0" eaLnBrk="1" hangingPunct="1">
              <a:defRPr/>
            </a:pPr>
            <a:endParaRPr lang="en-US" dirty="0" smtClean="0">
              <a:solidFill>
                <a:srgbClr val="FF0000"/>
              </a:solidFill>
              <a:cs typeface="Times New Roman" pitchFamily="18" charset="0"/>
            </a:endParaRPr>
          </a:p>
          <a:p>
            <a:pPr marL="0" indent="0" eaLnBrk="1" hangingPunct="1">
              <a:defRPr/>
            </a:pPr>
            <a:endParaRPr lang="en-US" dirty="0" smtClean="0">
              <a:solidFill>
                <a:srgbClr val="FF6600"/>
              </a:solidFill>
              <a:cs typeface="Times New Roman" pitchFamily="18" charset="0"/>
            </a:endParaRPr>
          </a:p>
          <a:p>
            <a:pPr marL="0" indent="0" eaLnBrk="1" hangingPunct="1">
              <a:defRPr/>
            </a:pPr>
            <a:endParaRPr lang="en-US" dirty="0">
              <a:solidFill>
                <a:srgbClr val="FF6600"/>
              </a:solidFill>
              <a:cs typeface="Times New Roman" pitchFamily="18" charset="0"/>
            </a:endParaRPr>
          </a:p>
          <a:p>
            <a:pPr marL="0" indent="0" eaLnBrk="1" hangingPunct="1">
              <a:defRPr/>
            </a:pPr>
            <a:endParaRPr lang="en-US" b="1" dirty="0">
              <a:solidFill>
                <a:srgbClr val="A50021"/>
              </a:solidFill>
              <a:cs typeface="Times New Roman" pitchFamily="18" charset="0"/>
            </a:endParaRPr>
          </a:p>
          <a:p>
            <a:pPr marL="0" indent="0" eaLnBrk="1" hangingPunct="1">
              <a:defRPr/>
            </a:pPr>
            <a:endParaRPr lang="en-US" dirty="0"/>
          </a:p>
          <a:p>
            <a:pPr marL="0" indent="0" eaLnBrk="1" hangingPunct="1">
              <a:defRPr/>
            </a:pPr>
            <a:endParaRPr lang="en-US" dirty="0"/>
          </a:p>
          <a:p>
            <a:pPr marL="0" indent="0" eaLnBrk="1" hangingPunct="1">
              <a:defRPr/>
            </a:pPr>
            <a:endParaRPr lang="en-US" dirty="0"/>
          </a:p>
        </p:txBody>
      </p:sp>
      <p:pic>
        <p:nvPicPr>
          <p:cNvPr id="9216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81000" y="9144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Number Placeholder 3"/>
          <p:cNvSpPr>
            <a:spLocks noGrp="1"/>
          </p:cNvSpPr>
          <p:nvPr>
            <p:ph type="sldNum" sz="quarter" idx="10"/>
          </p:nvPr>
        </p:nvSpPr>
        <p:spPr>
          <a:noFill/>
        </p:spPr>
        <p:txBody>
          <a:bodyPr/>
          <a:lstStyle/>
          <a:p>
            <a:fld id="{B5A1AE7B-1BB0-4BBB-9AE8-A0B7E5AF1C8D}" type="slidenum">
              <a:rPr lang="en-US" smtClean="0"/>
              <a:pPr/>
              <a:t>2</a:t>
            </a:fld>
            <a:endParaRPr lang="en-US" smtClean="0"/>
          </a:p>
        </p:txBody>
      </p:sp>
      <p:sp>
        <p:nvSpPr>
          <p:cNvPr id="29698" name="Rectangle 15"/>
          <p:cNvSpPr>
            <a:spLocks noGrp="1" noChangeArrowheads="1"/>
          </p:cNvSpPr>
          <p:nvPr>
            <p:ph type="title"/>
          </p:nvPr>
        </p:nvSpPr>
        <p:spPr/>
        <p:txBody>
          <a:bodyPr/>
          <a:lstStyle/>
          <a:p>
            <a:pPr eaLnBrk="1" hangingPunct="1"/>
            <a:r>
              <a:rPr lang="en-US" smtClean="0"/>
              <a:t>TEAM STRUCTURE </a:t>
            </a:r>
          </a:p>
        </p:txBody>
      </p:sp>
      <p:sp>
        <p:nvSpPr>
          <p:cNvPr id="29699" name="Rectangle 16"/>
          <p:cNvSpPr>
            <a:spLocks noGrp="1" noChangeArrowheads="1"/>
          </p:cNvSpPr>
          <p:nvPr>
            <p:ph type="body" idx="1"/>
          </p:nvPr>
        </p:nvSpPr>
        <p:spPr/>
        <p:txBody>
          <a:bodyPr/>
          <a:lstStyle/>
          <a:p>
            <a:pPr marL="0" indent="0" eaLnBrk="1" hangingPunct="1"/>
            <a:r>
              <a:rPr lang="en-US" b="1" dirty="0" smtClean="0"/>
              <a:t>SAY:</a:t>
            </a:r>
          </a:p>
          <a:p>
            <a:pPr marL="0" indent="0" eaLnBrk="1" hangingPunct="1"/>
            <a:r>
              <a:rPr lang="en-US" dirty="0" smtClean="0"/>
              <a:t>Teamwork cannot occur in the absence of a clearly defined team. Therefore, improving upon an existing—or designing a new—team structure is the first step in implementing a teamwork system in any environment. </a:t>
            </a:r>
          </a:p>
          <a:p>
            <a:pPr marL="0" indent="0" eaLnBrk="1" hangingPunct="1"/>
            <a:r>
              <a:rPr lang="en-US" dirty="0" smtClean="0"/>
              <a:t>Organizational researchers have long focused on the value of teams as a unit of task work, with leadership serving as a means for improving employee performance and attitudes. It is important to first understand the structure of teams to learn how to promote teamwork and create a climate conducive to effective team functioning. Such a climate is based on a commitment to collaboration, mutual accountability, </a:t>
            </a:r>
            <a:r>
              <a:rPr lang="en-US" dirty="0" smtClean="0"/>
              <a:t>acknowledgment</a:t>
            </a:r>
            <a:r>
              <a:rPr lang="en-US" dirty="0" smtClean="0"/>
              <a:t>, recognition, and professional respect.</a:t>
            </a:r>
          </a:p>
        </p:txBody>
      </p:sp>
      <p:sp>
        <p:nvSpPr>
          <p:cNvPr id="29701" name="Rectangle 13" descr="Module Time:  60 minutes"/>
          <p:cNvSpPr>
            <a:spLocks noChangeArrowheads="1"/>
          </p:cNvSpPr>
          <p:nvPr/>
        </p:nvSpPr>
        <p:spPr bwMode="auto">
          <a:xfrm>
            <a:off x="5105400" y="2514600"/>
            <a:ext cx="1447800" cy="228600"/>
          </a:xfrm>
          <a:prstGeom prst="rect">
            <a:avLst/>
          </a:prstGeom>
          <a:noFill/>
          <a:ln w="9525" algn="ctr">
            <a:noFill/>
            <a:miter lim="800000"/>
            <a:headEnd/>
            <a:tailEnd/>
          </a:ln>
        </p:spPr>
        <p:txBody>
          <a:bodyPr rIns="0"/>
          <a:lstStyle/>
          <a:p>
            <a:pPr>
              <a:spcBef>
                <a:spcPct val="50000"/>
              </a:spcBef>
              <a:tabLst>
                <a:tab pos="228600" algn="l"/>
              </a:tabLst>
            </a:pPr>
            <a:r>
              <a:rPr lang="en-US" sz="1200" b="1">
                <a:solidFill>
                  <a:srgbClr val="333399"/>
                </a:solidFill>
              </a:rPr>
              <a:t>	MODULE</a:t>
            </a:r>
            <a:br>
              <a:rPr lang="en-US" sz="1200" b="1">
                <a:solidFill>
                  <a:srgbClr val="333399"/>
                </a:solidFill>
              </a:rPr>
            </a:br>
            <a:r>
              <a:rPr lang="en-US" sz="1200" b="1">
                <a:solidFill>
                  <a:srgbClr val="333399"/>
                </a:solidFill>
              </a:rPr>
              <a:t>	TIME:</a:t>
            </a:r>
          </a:p>
          <a:p>
            <a:pPr>
              <a:spcBef>
                <a:spcPct val="50000"/>
              </a:spcBef>
              <a:tabLst>
                <a:tab pos="228600" algn="l"/>
              </a:tabLst>
            </a:pPr>
            <a:r>
              <a:rPr lang="en-US" sz="1200">
                <a:solidFill>
                  <a:srgbClr val="333399"/>
                </a:solidFill>
              </a:rPr>
              <a:t>	50 minutes</a:t>
            </a:r>
          </a:p>
        </p:txBody>
      </p:sp>
      <p:pic>
        <p:nvPicPr>
          <p:cNvPr id="29702" name="Picture 14"/>
          <p:cNvPicPr preferRelativeResize="0">
            <a:picLocks noChangeAspect="1" noChangeArrowheads="1"/>
          </p:cNvPicPr>
          <p:nvPr/>
        </p:nvPicPr>
        <p:blipFill>
          <a:blip r:embed="rId3" cstate="print"/>
          <a:srcRect/>
          <a:stretch>
            <a:fillRect/>
          </a:stretch>
        </p:blipFill>
        <p:spPr bwMode="auto">
          <a:xfrm>
            <a:off x="5105400" y="2562225"/>
            <a:ext cx="209550" cy="228600"/>
          </a:xfrm>
          <a:prstGeom prst="rect">
            <a:avLst/>
          </a:prstGeom>
          <a:noFill/>
          <a:ln w="9525">
            <a:noFill/>
            <a:miter lim="800000"/>
            <a:headEnd/>
            <a:tailEnd/>
          </a:ln>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9694" y="894217"/>
            <a:ext cx="1450848" cy="1088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9" name="Slide Number Placeholder 4"/>
          <p:cNvSpPr>
            <a:spLocks noGrp="1"/>
          </p:cNvSpPr>
          <p:nvPr>
            <p:ph type="sldNum" sz="quarter" idx="10"/>
          </p:nvPr>
        </p:nvSpPr>
        <p:spPr>
          <a:noFill/>
        </p:spPr>
        <p:txBody>
          <a:bodyPr/>
          <a:lstStyle/>
          <a:p>
            <a:fld id="{84C93E16-10C9-4B97-A58C-83F9AE014D7F}" type="slidenum">
              <a:rPr lang="en-US" smtClean="0"/>
              <a:pPr/>
              <a:t>20</a:t>
            </a:fld>
            <a:endParaRPr lang="en-US" smtClean="0"/>
          </a:p>
        </p:txBody>
      </p:sp>
      <p:grpSp>
        <p:nvGrpSpPr>
          <p:cNvPr id="41000" name="Group 26"/>
          <p:cNvGrpSpPr>
            <a:grpSpLocks/>
          </p:cNvGrpSpPr>
          <p:nvPr/>
        </p:nvGrpSpPr>
        <p:grpSpPr bwMode="auto">
          <a:xfrm>
            <a:off x="0" y="152400"/>
            <a:ext cx="6858000" cy="533400"/>
            <a:chOff x="0" y="96"/>
            <a:chExt cx="4320" cy="336"/>
          </a:xfrm>
        </p:grpSpPr>
        <p:sp>
          <p:nvSpPr>
            <p:cNvPr id="41007" name="Line 27"/>
            <p:cNvSpPr>
              <a:spLocks noChangeShapeType="1"/>
            </p:cNvSpPr>
            <p:nvPr/>
          </p:nvSpPr>
          <p:spPr bwMode="auto">
            <a:xfrm>
              <a:off x="0" y="432"/>
              <a:ext cx="4320" cy="0"/>
            </a:xfrm>
            <a:prstGeom prst="line">
              <a:avLst/>
            </a:prstGeom>
            <a:noFill/>
            <a:ln w="9525">
              <a:solidFill>
                <a:srgbClr val="C7C397"/>
              </a:solidFill>
              <a:round/>
              <a:headEnd/>
              <a:tailEnd/>
            </a:ln>
          </p:spPr>
          <p:txBody>
            <a:bodyPr/>
            <a:lstStyle/>
            <a:p>
              <a:endParaRPr lang="en-US"/>
            </a:p>
          </p:txBody>
        </p:sp>
        <p:sp>
          <p:nvSpPr>
            <p:cNvPr id="41008" name="Line 28"/>
            <p:cNvSpPr>
              <a:spLocks noChangeShapeType="1"/>
            </p:cNvSpPr>
            <p:nvPr/>
          </p:nvSpPr>
          <p:spPr bwMode="auto">
            <a:xfrm>
              <a:off x="0" y="96"/>
              <a:ext cx="4320" cy="0"/>
            </a:xfrm>
            <a:prstGeom prst="line">
              <a:avLst/>
            </a:prstGeom>
            <a:noFill/>
            <a:ln w="9525">
              <a:solidFill>
                <a:srgbClr val="C7C397"/>
              </a:solidFill>
              <a:round/>
              <a:headEnd/>
              <a:tailEnd/>
            </a:ln>
          </p:spPr>
          <p:txBody>
            <a:bodyPr/>
            <a:lstStyle/>
            <a:p>
              <a:endParaRPr lang="en-US"/>
            </a:p>
          </p:txBody>
        </p:sp>
        <p:sp>
          <p:nvSpPr>
            <p:cNvPr id="41009" name="Rectangle 29"/>
            <p:cNvSpPr>
              <a:spLocks noChangeArrowheads="1"/>
            </p:cNvSpPr>
            <p:nvPr/>
          </p:nvSpPr>
          <p:spPr bwMode="auto">
            <a:xfrm>
              <a:off x="0" y="96"/>
              <a:ext cx="3168" cy="336"/>
            </a:xfrm>
            <a:prstGeom prst="rect">
              <a:avLst/>
            </a:prstGeom>
            <a:solidFill>
              <a:srgbClr val="C7C397"/>
            </a:solidFill>
            <a:ln w="9525">
              <a:noFill/>
              <a:miter lim="800000"/>
              <a:headEnd/>
              <a:tailEnd/>
            </a:ln>
          </p:spPr>
          <p:txBody>
            <a:bodyPr wrap="none" anchor="ctr"/>
            <a:lstStyle/>
            <a:p>
              <a:endParaRPr lang="en-US"/>
            </a:p>
          </p:txBody>
        </p:sp>
        <p:pic>
          <p:nvPicPr>
            <p:cNvPr id="41010" name="Picture 30"/>
            <p:cNvPicPr preferRelativeResize="0">
              <a:picLocks noChangeAspect="1" noChangeArrowheads="1"/>
            </p:cNvPicPr>
            <p:nvPr/>
          </p:nvPicPr>
          <p:blipFill>
            <a:blip r:embed="rId4" cstate="print"/>
            <a:srcRect/>
            <a:stretch>
              <a:fillRect/>
            </a:stretch>
          </p:blipFill>
          <p:spPr bwMode="auto">
            <a:xfrm>
              <a:off x="260" y="144"/>
              <a:ext cx="220" cy="233"/>
            </a:xfrm>
            <a:prstGeom prst="rect">
              <a:avLst/>
            </a:prstGeom>
            <a:noFill/>
            <a:ln w="9525">
              <a:noFill/>
              <a:miter lim="800000"/>
              <a:headEnd/>
              <a:tailEnd/>
            </a:ln>
          </p:spPr>
        </p:pic>
        <p:sp>
          <p:nvSpPr>
            <p:cNvPr id="41011" name="Rectangle 31"/>
            <p:cNvSpPr>
              <a:spLocks noChangeArrowheads="1"/>
            </p:cNvSpPr>
            <p:nvPr/>
          </p:nvSpPr>
          <p:spPr bwMode="auto">
            <a:xfrm>
              <a:off x="4128" y="96"/>
              <a:ext cx="192" cy="336"/>
            </a:xfrm>
            <a:prstGeom prst="rect">
              <a:avLst/>
            </a:prstGeom>
            <a:solidFill>
              <a:srgbClr val="C7C397"/>
            </a:solidFill>
            <a:ln w="9525">
              <a:noFill/>
              <a:miter lim="800000"/>
              <a:headEnd/>
              <a:tailEnd/>
            </a:ln>
          </p:spPr>
          <p:txBody>
            <a:bodyPr wrap="none" anchor="ctr"/>
            <a:lstStyle/>
            <a:p>
              <a:endParaRPr lang="en-US"/>
            </a:p>
          </p:txBody>
        </p:sp>
        <p:sp>
          <p:nvSpPr>
            <p:cNvPr id="41012" name="Line 32"/>
            <p:cNvSpPr>
              <a:spLocks noChangeShapeType="1"/>
            </p:cNvSpPr>
            <p:nvPr/>
          </p:nvSpPr>
          <p:spPr bwMode="auto">
            <a:xfrm>
              <a:off x="0" y="432"/>
              <a:ext cx="4320" cy="0"/>
            </a:xfrm>
            <a:prstGeom prst="line">
              <a:avLst/>
            </a:prstGeom>
            <a:noFill/>
            <a:ln w="9525">
              <a:solidFill>
                <a:srgbClr val="C7C397"/>
              </a:solidFill>
              <a:round/>
              <a:headEnd/>
              <a:tailEnd/>
            </a:ln>
          </p:spPr>
          <p:txBody>
            <a:bodyPr/>
            <a:lstStyle/>
            <a:p>
              <a:endParaRPr lang="en-US"/>
            </a:p>
          </p:txBody>
        </p:sp>
        <p:sp>
          <p:nvSpPr>
            <p:cNvPr id="41013" name="Line 33"/>
            <p:cNvSpPr>
              <a:spLocks noChangeShapeType="1"/>
            </p:cNvSpPr>
            <p:nvPr/>
          </p:nvSpPr>
          <p:spPr bwMode="auto">
            <a:xfrm>
              <a:off x="0" y="96"/>
              <a:ext cx="4320" cy="0"/>
            </a:xfrm>
            <a:prstGeom prst="line">
              <a:avLst/>
            </a:prstGeom>
            <a:noFill/>
            <a:ln w="9525">
              <a:solidFill>
                <a:srgbClr val="C7C397"/>
              </a:solidFill>
              <a:round/>
              <a:headEnd/>
              <a:tailEnd/>
            </a:ln>
          </p:spPr>
          <p:txBody>
            <a:bodyPr/>
            <a:lstStyle/>
            <a:p>
              <a:endParaRPr lang="en-US"/>
            </a:p>
          </p:txBody>
        </p:sp>
      </p:grpSp>
      <p:sp>
        <p:nvSpPr>
          <p:cNvPr id="41001" name="Rectangle 34"/>
          <p:cNvSpPr>
            <a:spLocks noGrp="1" noChangeArrowheads="1"/>
          </p:cNvSpPr>
          <p:nvPr>
            <p:ph type="title"/>
          </p:nvPr>
        </p:nvSpPr>
        <p:spPr/>
        <p:txBody>
          <a:bodyPr/>
          <a:lstStyle/>
          <a:p>
            <a:pPr marL="465138" eaLnBrk="1" hangingPunct="1"/>
            <a:r>
              <a:rPr lang="en-US" smtClean="0"/>
              <a:t>EXERCISE: YOUR MULTI-TEAM SYSTEM</a:t>
            </a:r>
          </a:p>
        </p:txBody>
      </p:sp>
      <p:sp>
        <p:nvSpPr>
          <p:cNvPr id="40995" name="Rectangle 35"/>
          <p:cNvSpPr>
            <a:spLocks noGrp="1" noChangeArrowheads="1"/>
          </p:cNvSpPr>
          <p:nvPr>
            <p:ph type="body" sz="half" idx="1"/>
          </p:nvPr>
        </p:nvSpPr>
        <p:spPr>
          <a:xfrm>
            <a:off x="304799" y="852488"/>
            <a:ext cx="4444621" cy="7758112"/>
          </a:xfrm>
        </p:spPr>
        <p:txBody>
          <a:bodyPr/>
          <a:lstStyle/>
          <a:p>
            <a:pPr marL="0" indent="0" eaLnBrk="1" hangingPunct="1">
              <a:defRPr/>
            </a:pPr>
            <a:r>
              <a:rPr lang="en-US" b="1" dirty="0"/>
              <a:t>SAY:</a:t>
            </a:r>
          </a:p>
          <a:p>
            <a:pPr marL="0" indent="0" eaLnBrk="1" hangingPunct="1">
              <a:defRPr/>
            </a:pPr>
            <a:r>
              <a:rPr lang="en-US" dirty="0"/>
              <a:t>Individually, map out a multi-team system for your </a:t>
            </a:r>
            <a:r>
              <a:rPr lang="en-US" dirty="0" smtClean="0"/>
              <a:t>department, work </a:t>
            </a:r>
            <a:r>
              <a:rPr lang="en-US" dirty="0"/>
              <a:t>area, or </a:t>
            </a:r>
            <a:r>
              <a:rPr lang="en-US" dirty="0" smtClean="0"/>
              <a:t>facility.</a:t>
            </a:r>
            <a:endParaRPr lang="en-US" dirty="0"/>
          </a:p>
          <a:p>
            <a:pPr marL="0" indent="0" eaLnBrk="1" hangingPunct="1">
              <a:defRPr/>
            </a:pPr>
            <a:r>
              <a:rPr lang="en-US" dirty="0"/>
              <a:t/>
            </a:r>
            <a:br>
              <a:rPr lang="en-US" dirty="0"/>
            </a:br>
            <a:r>
              <a:rPr lang="en-US" b="1" dirty="0">
                <a:solidFill>
                  <a:srgbClr val="663300"/>
                </a:solidFill>
              </a:rPr>
              <a:t>DO:</a:t>
            </a:r>
          </a:p>
          <a:p>
            <a:pPr marL="0" indent="0" eaLnBrk="1" hangingPunct="1">
              <a:defRPr/>
            </a:pPr>
            <a:r>
              <a:rPr lang="en-US" dirty="0">
                <a:solidFill>
                  <a:srgbClr val="663300"/>
                </a:solidFill>
              </a:rPr>
              <a:t>Allow </a:t>
            </a:r>
            <a:r>
              <a:rPr lang="en-US" dirty="0" smtClean="0">
                <a:solidFill>
                  <a:srgbClr val="663300"/>
                </a:solidFill>
              </a:rPr>
              <a:t>several minutes </a:t>
            </a:r>
            <a:r>
              <a:rPr lang="en-US" dirty="0">
                <a:solidFill>
                  <a:srgbClr val="663300"/>
                </a:solidFill>
              </a:rPr>
              <a:t>for individuals to map out their multi-team system on paper or on the Multi-Team System Exercise Sheet.</a:t>
            </a:r>
          </a:p>
          <a:p>
            <a:pPr marL="0" indent="0" eaLnBrk="1" hangingPunct="1">
              <a:defRPr/>
            </a:pPr>
            <a:r>
              <a:rPr lang="en-US" dirty="0" smtClean="0">
                <a:solidFill>
                  <a:srgbClr val="663300"/>
                </a:solidFill>
              </a:rPr>
              <a:t>NOTE: Refer to the list of sample nursing home multi-team system members on the Multi-Team System Sheets. These sheets can be used during this exercise to help individuals map out their multi-team system.  </a:t>
            </a:r>
          </a:p>
          <a:p>
            <a:pPr marL="0" indent="0" eaLnBrk="1" hangingPunct="1">
              <a:defRPr/>
            </a:pPr>
            <a:endParaRPr lang="en-US" dirty="0">
              <a:solidFill>
                <a:srgbClr val="663300"/>
              </a:solidFill>
            </a:endParaRPr>
          </a:p>
          <a:p>
            <a:pPr marL="0" indent="0" eaLnBrk="1" hangingPunct="1">
              <a:defRPr/>
            </a:pPr>
            <a:r>
              <a:rPr lang="en-US" b="1" dirty="0"/>
              <a:t>SAY:</a:t>
            </a:r>
          </a:p>
          <a:p>
            <a:pPr marL="0" indent="0" eaLnBrk="1" hangingPunct="1">
              <a:defRPr/>
            </a:pPr>
            <a:r>
              <a:rPr lang="en-US" dirty="0"/>
              <a:t>Think about:</a:t>
            </a:r>
          </a:p>
          <a:p>
            <a:pPr marL="111125" lvl="1" indent="-109538" eaLnBrk="1" hangingPunct="1">
              <a:defRPr/>
            </a:pPr>
            <a:r>
              <a:rPr lang="en-US" dirty="0"/>
              <a:t>What types of team members make up each team?</a:t>
            </a:r>
          </a:p>
          <a:p>
            <a:pPr marL="111125" lvl="1" indent="-109538" eaLnBrk="1" hangingPunct="1">
              <a:defRPr/>
            </a:pPr>
            <a:r>
              <a:rPr lang="en-US" dirty="0"/>
              <a:t>How do the teams in your unit or </a:t>
            </a:r>
            <a:r>
              <a:rPr lang="en-US" dirty="0" smtClean="0"/>
              <a:t>department interact </a:t>
            </a:r>
            <a:r>
              <a:rPr lang="en-US" dirty="0"/>
              <a:t>with one another?</a:t>
            </a:r>
          </a:p>
          <a:p>
            <a:pPr marL="0" indent="0" eaLnBrk="1" hangingPunct="1">
              <a:defRPr/>
            </a:pPr>
            <a:endParaRPr lang="en-US" sz="1000" dirty="0"/>
          </a:p>
          <a:p>
            <a:pPr marL="111125" lvl="1" indent="-109538" eaLnBrk="1" hangingPunct="1">
              <a:defRPr/>
            </a:pPr>
            <a:endParaRPr lang="en-US" sz="1000" dirty="0"/>
          </a:p>
          <a:p>
            <a:pPr marL="0" indent="0" eaLnBrk="1" hangingPunct="1">
              <a:defRPr/>
            </a:pPr>
            <a:endParaRPr lang="en-US" sz="1000" dirty="0"/>
          </a:p>
          <a:p>
            <a:pPr marL="0" indent="0" eaLnBrk="1" hangingPunct="1">
              <a:defRPr/>
            </a:pPr>
            <a:endParaRPr lang="en-US" sz="1000" dirty="0"/>
          </a:p>
        </p:txBody>
      </p:sp>
      <p:sp>
        <p:nvSpPr>
          <p:cNvPr id="41003" name="Rectangle 16"/>
          <p:cNvSpPr>
            <a:spLocks noChangeArrowheads="1"/>
          </p:cNvSpPr>
          <p:nvPr/>
        </p:nvSpPr>
        <p:spPr bwMode="auto">
          <a:xfrm>
            <a:off x="5029200" y="2514600"/>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b="1">
                <a:solidFill>
                  <a:srgbClr val="333399"/>
                </a:solidFill>
              </a:rPr>
              <a:t>	TIME:</a:t>
            </a:r>
          </a:p>
          <a:p>
            <a:pPr>
              <a:spcBef>
                <a:spcPct val="50000"/>
              </a:spcBef>
              <a:tabLst>
                <a:tab pos="285750" algn="l"/>
              </a:tabLst>
            </a:pPr>
            <a:r>
              <a:rPr lang="en-US" sz="1200">
                <a:solidFill>
                  <a:srgbClr val="333399"/>
                </a:solidFill>
              </a:rPr>
              <a:t>	5 minutes</a:t>
            </a:r>
          </a:p>
        </p:txBody>
      </p:sp>
      <p:sp>
        <p:nvSpPr>
          <p:cNvPr id="41004" name="Rectangle 17" descr="MATERIALS:  Team Structure Exercise #1 Sheet &#10;"/>
          <p:cNvSpPr>
            <a:spLocks noChangeArrowheads="1"/>
          </p:cNvSpPr>
          <p:nvPr/>
        </p:nvSpPr>
        <p:spPr bwMode="auto">
          <a:xfrm>
            <a:off x="5029200" y="3344863"/>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dirty="0">
                <a:solidFill>
                  <a:srgbClr val="333399"/>
                </a:solidFill>
              </a:rPr>
              <a:t>	</a:t>
            </a:r>
            <a:r>
              <a:rPr lang="en-US" sz="1200" b="1" dirty="0">
                <a:solidFill>
                  <a:srgbClr val="333399"/>
                </a:solidFill>
              </a:rPr>
              <a:t>MATERIALS:</a:t>
            </a:r>
          </a:p>
          <a:p>
            <a:pPr marL="169863" lvl="1" indent="-168275">
              <a:spcBef>
                <a:spcPct val="50000"/>
              </a:spcBef>
              <a:buFontTx/>
              <a:buChar char="•"/>
              <a:tabLst>
                <a:tab pos="285750" algn="l"/>
              </a:tabLst>
            </a:pPr>
            <a:r>
              <a:rPr lang="en-US" sz="1200" dirty="0">
                <a:solidFill>
                  <a:srgbClr val="333399"/>
                </a:solidFill>
              </a:rPr>
              <a:t>Paper or Multi-Team System Exercise </a:t>
            </a:r>
            <a:r>
              <a:rPr lang="en-US" sz="1200" dirty="0" smtClean="0">
                <a:solidFill>
                  <a:srgbClr val="333399"/>
                </a:solidFill>
              </a:rPr>
              <a:t>Sheet</a:t>
            </a:r>
            <a:endParaRPr lang="en-US" sz="1200" dirty="0">
              <a:solidFill>
                <a:srgbClr val="333399"/>
              </a:solidFill>
            </a:endParaRPr>
          </a:p>
        </p:txBody>
      </p:sp>
      <p:pic>
        <p:nvPicPr>
          <p:cNvPr id="41005" name="Picture 19"/>
          <p:cNvPicPr>
            <a:picLocks noChangeAspect="1" noChangeArrowheads="1"/>
          </p:cNvPicPr>
          <p:nvPr/>
        </p:nvPicPr>
        <p:blipFill>
          <a:blip r:embed="rId5" cstate="print"/>
          <a:srcRect/>
          <a:stretch>
            <a:fillRect/>
          </a:stretch>
        </p:blipFill>
        <p:spPr bwMode="auto">
          <a:xfrm>
            <a:off x="5141913" y="3316288"/>
            <a:ext cx="136525" cy="273050"/>
          </a:xfrm>
          <a:prstGeom prst="rect">
            <a:avLst/>
          </a:prstGeom>
          <a:noFill/>
          <a:ln w="9525">
            <a:noFill/>
            <a:miter lim="800000"/>
            <a:headEnd/>
            <a:tailEnd/>
          </a:ln>
        </p:spPr>
      </p:pic>
      <p:pic>
        <p:nvPicPr>
          <p:cNvPr id="41006" name="Picture 20"/>
          <p:cNvPicPr preferRelativeResize="0">
            <a:picLocks noChangeAspect="1" noChangeArrowheads="1"/>
          </p:cNvPicPr>
          <p:nvPr/>
        </p:nvPicPr>
        <p:blipFill>
          <a:blip r:embed="rId6" cstate="print"/>
          <a:srcRect/>
          <a:stretch>
            <a:fillRect/>
          </a:stretch>
        </p:blipFill>
        <p:spPr bwMode="auto">
          <a:xfrm>
            <a:off x="5105400" y="2543175"/>
            <a:ext cx="209550" cy="228600"/>
          </a:xfrm>
          <a:prstGeom prst="rect">
            <a:avLst/>
          </a:prstGeom>
          <a:noFill/>
          <a:ln w="9525">
            <a:noFill/>
            <a:miter lim="800000"/>
            <a:headEnd/>
            <a:tailEnd/>
          </a:ln>
        </p:spPr>
      </p:pic>
      <p:graphicFrame>
        <p:nvGraphicFramePr>
          <p:cNvPr id="40998" name="Object 38"/>
          <p:cNvGraphicFramePr>
            <a:graphicFrameLocks noGrp="1" noChangeAspect="1"/>
          </p:cNvGraphicFramePr>
          <p:nvPr>
            <p:ph sz="half" idx="2"/>
          </p:nvPr>
        </p:nvGraphicFramePr>
        <p:xfrm>
          <a:off x="5146675" y="933450"/>
          <a:ext cx="1284288" cy="963613"/>
        </p:xfrm>
        <a:graphic>
          <a:graphicData uri="http://schemas.openxmlformats.org/presentationml/2006/ole">
            <p:oleObj spid="_x0000_s41048" name="Slide" r:id="rId7" imgW="4572042" imgH="3428869" progId="PowerPoint.Slide.8">
              <p:link updateAutomatic="1"/>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p:txBody>
          <a:bodyPr/>
          <a:lstStyle/>
          <a:p>
            <a:pPr eaLnBrk="1" hangingPunct="1"/>
            <a:r>
              <a:rPr lang="en-US" dirty="0" smtClean="0"/>
              <a:t>TEAM MEMBER CHARACTERISTICS </a:t>
            </a:r>
          </a:p>
        </p:txBody>
      </p:sp>
      <p:sp>
        <p:nvSpPr>
          <p:cNvPr id="97282" name="Rectangle 3"/>
          <p:cNvSpPr>
            <a:spLocks noGrp="1" noChangeArrowheads="1"/>
          </p:cNvSpPr>
          <p:nvPr>
            <p:ph type="body" idx="1"/>
          </p:nvPr>
        </p:nvSpPr>
        <p:spPr/>
        <p:txBody>
          <a:bodyPr/>
          <a:lstStyle/>
          <a:p>
            <a:pPr marL="0" indent="0" eaLnBrk="1" hangingPunct="1"/>
            <a:r>
              <a:rPr lang="en-US" b="1" dirty="0" smtClean="0"/>
              <a:t>SAY:</a:t>
            </a:r>
          </a:p>
          <a:p>
            <a:pPr marL="0" indent="0" eaLnBrk="1" hangingPunct="1"/>
            <a:r>
              <a:rPr lang="en-US" dirty="0" smtClean="0"/>
              <a:t>Now that we have examined the structure of teams within a given unit or department, we are going to look at team leaders and team members.</a:t>
            </a:r>
          </a:p>
          <a:p>
            <a:pPr marL="0" indent="0" eaLnBrk="1" hangingPunct="1"/>
            <a:endParaRPr lang="en-US" dirty="0" smtClean="0"/>
          </a:p>
          <a:p>
            <a:pPr marL="0" indent="0" eaLnBrk="1" hangingPunct="1"/>
            <a:endParaRPr lang="en-US" dirty="0" smtClean="0"/>
          </a:p>
          <a:p>
            <a:pPr marL="0" indent="0" eaLnBrk="1" hangingPunct="1"/>
            <a:endParaRPr lang="en-US" dirty="0" smtClean="0"/>
          </a:p>
        </p:txBody>
      </p:sp>
      <p:pic>
        <p:nvPicPr>
          <p:cNvPr id="97283"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81000" y="9144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Number Placeholder 3"/>
          <p:cNvSpPr>
            <a:spLocks noGrp="1"/>
          </p:cNvSpPr>
          <p:nvPr>
            <p:ph type="sldNum" sz="quarter" idx="10"/>
          </p:nvPr>
        </p:nvSpPr>
        <p:spPr>
          <a:noFill/>
        </p:spPr>
        <p:txBody>
          <a:bodyPr/>
          <a:lstStyle/>
          <a:p>
            <a:fld id="{9EE76EC9-BCE9-4CE0-8658-6E360FF95234}" type="slidenum">
              <a:rPr lang="en-US" smtClean="0"/>
              <a:pPr/>
              <a:t>22</a:t>
            </a:fld>
            <a:endParaRPr lang="en-US" smtClean="0"/>
          </a:p>
        </p:txBody>
      </p:sp>
      <p:sp>
        <p:nvSpPr>
          <p:cNvPr id="99330" name="Rectangle 2"/>
          <p:cNvSpPr>
            <a:spLocks noGrp="1" noChangeArrowheads="1"/>
          </p:cNvSpPr>
          <p:nvPr>
            <p:ph type="title"/>
          </p:nvPr>
        </p:nvSpPr>
        <p:spPr/>
        <p:txBody>
          <a:bodyPr/>
          <a:lstStyle/>
          <a:p>
            <a:pPr eaLnBrk="1" hangingPunct="1"/>
            <a:r>
              <a:rPr lang="en-US" smtClean="0"/>
              <a:t>TEAM FAILURE VIDEO </a:t>
            </a:r>
          </a:p>
        </p:txBody>
      </p:sp>
      <p:sp>
        <p:nvSpPr>
          <p:cNvPr id="99331" name="Rectangle 3"/>
          <p:cNvSpPr>
            <a:spLocks noGrp="1" noChangeArrowheads="1"/>
          </p:cNvSpPr>
          <p:nvPr>
            <p:ph type="body" idx="1"/>
          </p:nvPr>
        </p:nvSpPr>
        <p:spPr/>
        <p:txBody>
          <a:bodyPr/>
          <a:lstStyle/>
          <a:p>
            <a:pPr marL="0" indent="0" eaLnBrk="1" hangingPunct="1"/>
            <a:r>
              <a:rPr lang="en-US" b="1" dirty="0" smtClean="0"/>
              <a:t>SAY:</a:t>
            </a:r>
          </a:p>
          <a:p>
            <a:pPr marL="0" indent="0" eaLnBrk="1" hangingPunct="1"/>
            <a:r>
              <a:rPr lang="en-US" dirty="0" smtClean="0"/>
              <a:t>Please consider how the lack of team structure plays a role in the situation shown in this video.</a:t>
            </a:r>
          </a:p>
          <a:p>
            <a:pPr marL="0" indent="0" eaLnBrk="1" hangingPunct="1"/>
            <a:endParaRPr lang="en-US" dirty="0" smtClean="0"/>
          </a:p>
          <a:p>
            <a:pPr marL="0" indent="0" eaLnBrk="1" hangingPunct="1"/>
            <a:r>
              <a:rPr lang="en-US" b="1" dirty="0" smtClean="0">
                <a:solidFill>
                  <a:srgbClr val="663300"/>
                </a:solidFill>
              </a:rPr>
              <a:t>	DO:  </a:t>
            </a:r>
            <a:r>
              <a:rPr lang="en-US" dirty="0" smtClean="0">
                <a:solidFill>
                  <a:srgbClr val="663300"/>
                </a:solidFill>
              </a:rPr>
              <a:t>Play the video by clicking the director icon on the slide.</a:t>
            </a:r>
          </a:p>
          <a:p>
            <a:pPr marL="0" indent="0" eaLnBrk="1" hangingPunct="1"/>
            <a:endParaRPr lang="en-US" dirty="0" smtClean="0">
              <a:solidFill>
                <a:srgbClr val="663300"/>
              </a:solidFill>
            </a:endParaRPr>
          </a:p>
          <a:p>
            <a:pPr marL="0" indent="0" eaLnBrk="1" hangingPunct="1"/>
            <a:r>
              <a:rPr lang="en-US" dirty="0" smtClean="0"/>
              <a:t>	</a:t>
            </a:r>
            <a:r>
              <a:rPr lang="en-US" b="1" dirty="0" smtClean="0"/>
              <a:t>DISCUSSION: Go to next slide </a:t>
            </a:r>
            <a:r>
              <a:rPr lang="en-US" b="1" dirty="0" smtClean="0">
                <a:cs typeface="Arial" charset="0"/>
              </a:rPr>
              <a:t>&gt;</a:t>
            </a:r>
          </a:p>
          <a:p>
            <a:pPr marL="0" indent="0" eaLnBrk="1" hangingPunct="1"/>
            <a:endParaRPr lang="en-US" dirty="0" smtClean="0">
              <a:solidFill>
                <a:srgbClr val="663300"/>
              </a:solidFill>
            </a:endParaRPr>
          </a:p>
        </p:txBody>
      </p:sp>
      <p:grpSp>
        <p:nvGrpSpPr>
          <p:cNvPr id="2" name="Group 1"/>
          <p:cNvGrpSpPr/>
          <p:nvPr/>
        </p:nvGrpSpPr>
        <p:grpSpPr>
          <a:xfrm>
            <a:off x="5109104" y="4417034"/>
            <a:ext cx="1484312" cy="381000"/>
            <a:chOff x="5068888" y="3395178"/>
            <a:chExt cx="1484312" cy="381000"/>
          </a:xfrm>
        </p:grpSpPr>
        <p:sp>
          <p:nvSpPr>
            <p:cNvPr id="99333" name="Rectangle 5"/>
            <p:cNvSpPr>
              <a:spLocks noChangeArrowheads="1"/>
            </p:cNvSpPr>
            <p:nvPr/>
          </p:nvSpPr>
          <p:spPr bwMode="auto">
            <a:xfrm>
              <a:off x="5334000" y="3395178"/>
              <a:ext cx="1219200" cy="381000"/>
            </a:xfrm>
            <a:prstGeom prst="rect">
              <a:avLst/>
            </a:prstGeom>
            <a:noFill/>
            <a:ln w="9525" algn="ctr">
              <a:noFill/>
              <a:miter lim="800000"/>
              <a:headEnd/>
              <a:tailEnd/>
            </a:ln>
          </p:spPr>
          <p:txBody>
            <a:bodyPr rIns="0" anchor="ctr"/>
            <a:lstStyle/>
            <a:p>
              <a:pPr>
                <a:tabLst>
                  <a:tab pos="285750" algn="l"/>
                </a:tabLst>
              </a:pPr>
              <a:r>
                <a:rPr lang="en-US" sz="1000" b="1" dirty="0">
                  <a:solidFill>
                    <a:srgbClr val="333399"/>
                  </a:solidFill>
                </a:rPr>
                <a:t>CUSTOMIZABLE </a:t>
              </a:r>
              <a:r>
                <a:rPr lang="en-US" sz="1200" b="1" dirty="0">
                  <a:solidFill>
                    <a:srgbClr val="333399"/>
                  </a:solidFill>
                </a:rPr>
                <a:t>CONTENT</a:t>
              </a:r>
            </a:p>
          </p:txBody>
        </p:sp>
        <p:pic>
          <p:nvPicPr>
            <p:cNvPr id="99335" name="Picture 7"/>
            <p:cNvPicPr>
              <a:picLocks noChangeAspect="1" noChangeArrowheads="1"/>
            </p:cNvPicPr>
            <p:nvPr/>
          </p:nvPicPr>
          <p:blipFill>
            <a:blip r:embed="rId3" cstate="print"/>
            <a:srcRect/>
            <a:stretch>
              <a:fillRect/>
            </a:stretch>
          </p:blipFill>
          <p:spPr bwMode="auto">
            <a:xfrm>
              <a:off x="5068888" y="3396765"/>
              <a:ext cx="212725" cy="304800"/>
            </a:xfrm>
            <a:prstGeom prst="rect">
              <a:avLst/>
            </a:prstGeom>
            <a:noFill/>
            <a:ln w="9525">
              <a:noFill/>
              <a:miter lim="800000"/>
              <a:headEnd/>
              <a:tailEnd/>
            </a:ln>
          </p:spPr>
        </p:pic>
      </p:grpSp>
      <p:sp>
        <p:nvSpPr>
          <p:cNvPr id="99336" name="Rectangle 8" descr="Time:  45 minutes"/>
          <p:cNvSpPr>
            <a:spLocks noChangeArrowheads="1"/>
          </p:cNvSpPr>
          <p:nvPr/>
        </p:nvSpPr>
        <p:spPr bwMode="auto">
          <a:xfrm>
            <a:off x="5068888" y="2514600"/>
            <a:ext cx="1447800" cy="228600"/>
          </a:xfrm>
          <a:prstGeom prst="rect">
            <a:avLst/>
          </a:prstGeom>
          <a:noFill/>
          <a:ln w="9525" algn="ctr">
            <a:noFill/>
            <a:miter lim="800000"/>
            <a:headEnd/>
            <a:tailEnd/>
          </a:ln>
        </p:spPr>
        <p:txBody>
          <a:bodyPr rIns="0"/>
          <a:lstStyle/>
          <a:p>
            <a:pPr marL="171450" indent="-171450">
              <a:spcBef>
                <a:spcPct val="50000"/>
              </a:spcBef>
              <a:tabLst>
                <a:tab pos="342900" algn="l"/>
              </a:tabLst>
            </a:pPr>
            <a:r>
              <a:rPr lang="en-US" sz="1200" b="1" dirty="0">
                <a:solidFill>
                  <a:srgbClr val="333399"/>
                </a:solidFill>
              </a:rPr>
              <a:t>		VIDEO TIME:</a:t>
            </a:r>
          </a:p>
          <a:p>
            <a:pPr marL="171450" indent="-171450">
              <a:spcBef>
                <a:spcPct val="50000"/>
              </a:spcBef>
              <a:tabLst>
                <a:tab pos="342900" algn="l"/>
              </a:tabLst>
            </a:pPr>
            <a:r>
              <a:rPr lang="en-US" sz="1200" dirty="0">
                <a:solidFill>
                  <a:srgbClr val="333399"/>
                </a:solidFill>
              </a:rPr>
              <a:t>		</a:t>
            </a:r>
            <a:r>
              <a:rPr lang="en-US" sz="1200" dirty="0" smtClean="0">
                <a:solidFill>
                  <a:srgbClr val="333399"/>
                </a:solidFill>
              </a:rPr>
              <a:t>3:15 </a:t>
            </a:r>
            <a:r>
              <a:rPr lang="en-US" sz="1200" dirty="0">
                <a:solidFill>
                  <a:srgbClr val="333399"/>
                </a:solidFill>
              </a:rPr>
              <a:t>minutes</a:t>
            </a:r>
          </a:p>
        </p:txBody>
      </p:sp>
      <p:pic>
        <p:nvPicPr>
          <p:cNvPr id="99337" name="Picture 9"/>
          <p:cNvPicPr>
            <a:picLocks noChangeAspect="1" noChangeArrowheads="1"/>
          </p:cNvPicPr>
          <p:nvPr/>
        </p:nvPicPr>
        <p:blipFill>
          <a:blip r:embed="rId4" cstate="print"/>
          <a:srcRect/>
          <a:stretch>
            <a:fillRect/>
          </a:stretch>
        </p:blipFill>
        <p:spPr bwMode="auto">
          <a:xfrm>
            <a:off x="5145088" y="2514600"/>
            <a:ext cx="304800" cy="247650"/>
          </a:xfrm>
          <a:prstGeom prst="rect">
            <a:avLst/>
          </a:prstGeom>
          <a:noFill/>
          <a:ln w="9525">
            <a:noFill/>
            <a:miter lim="800000"/>
            <a:headEnd/>
            <a:tailEnd/>
          </a:ln>
        </p:spPr>
      </p:pic>
      <p:pic>
        <p:nvPicPr>
          <p:cNvPr id="99338" name="Picture 10"/>
          <p:cNvPicPr>
            <a:picLocks noChangeAspect="1" noChangeArrowheads="1"/>
          </p:cNvPicPr>
          <p:nvPr/>
        </p:nvPicPr>
        <p:blipFill>
          <a:blip r:embed="rId5" cstate="print"/>
          <a:srcRect/>
          <a:stretch>
            <a:fillRect/>
          </a:stretch>
        </p:blipFill>
        <p:spPr bwMode="auto">
          <a:xfrm>
            <a:off x="348230" y="1851025"/>
            <a:ext cx="336550" cy="254000"/>
          </a:xfrm>
          <a:prstGeom prst="rect">
            <a:avLst/>
          </a:prstGeom>
          <a:noFill/>
          <a:ln w="9525">
            <a:noFill/>
            <a:miter lim="800000"/>
            <a:headEnd/>
            <a:tailEnd/>
          </a:ln>
        </p:spPr>
      </p:pic>
      <p:pic>
        <p:nvPicPr>
          <p:cNvPr id="99339" name="Picture 11"/>
          <p:cNvPicPr>
            <a:picLocks noChangeAspect="1" noChangeArrowheads="1"/>
          </p:cNvPicPr>
          <p:nvPr/>
        </p:nvPicPr>
        <p:blipFill>
          <a:blip r:embed="rId6" cstate="print">
            <a:extLst>
              <a:ext uri="{28A0092B-C50C-407E-A947-70E740481C1C}">
                <a14:useLocalDpi xmlns:a14="http://schemas.microsoft.com/office/drawing/2010/main" xmlns="" val="0"/>
              </a:ext>
            </a:extLst>
          </a:blip>
          <a:stretch>
            <a:fillRect/>
          </a:stretch>
        </p:blipFill>
        <p:spPr bwMode="auto">
          <a:xfrm>
            <a:off x="5122332" y="927819"/>
            <a:ext cx="1377696" cy="1033272"/>
          </a:xfrm>
          <a:prstGeom prst="rect">
            <a:avLst/>
          </a:prstGeom>
          <a:noFill/>
          <a:ln w="9525">
            <a:noFill/>
            <a:miter lim="800000"/>
            <a:headEnd/>
            <a:tailEnd/>
          </a:ln>
        </p:spPr>
      </p:pic>
      <p:pic>
        <p:nvPicPr>
          <p:cNvPr id="99340" name="Picture 12"/>
          <p:cNvPicPr>
            <a:picLocks noChangeAspect="1" noChangeArrowheads="1"/>
          </p:cNvPicPr>
          <p:nvPr/>
        </p:nvPicPr>
        <p:blipFill>
          <a:blip r:embed="rId7" cstate="print"/>
          <a:srcRect/>
          <a:stretch>
            <a:fillRect/>
          </a:stretch>
        </p:blipFill>
        <p:spPr bwMode="auto">
          <a:xfrm>
            <a:off x="400617" y="2392363"/>
            <a:ext cx="284163" cy="295275"/>
          </a:xfrm>
          <a:prstGeom prst="rect">
            <a:avLst/>
          </a:prstGeom>
          <a:noFill/>
          <a:ln w="9525">
            <a:noFill/>
            <a:miter lim="800000"/>
            <a:headEnd/>
            <a:tailEnd/>
          </a:ln>
        </p:spPr>
      </p:pic>
      <p:grpSp>
        <p:nvGrpSpPr>
          <p:cNvPr id="4" name="Group 3"/>
          <p:cNvGrpSpPr/>
          <p:nvPr/>
        </p:nvGrpSpPr>
        <p:grpSpPr>
          <a:xfrm>
            <a:off x="5029200" y="3298293"/>
            <a:ext cx="1447800" cy="274109"/>
            <a:chOff x="5029200" y="3382963"/>
            <a:chExt cx="1447800" cy="274109"/>
          </a:xfrm>
        </p:grpSpPr>
        <p:sp>
          <p:nvSpPr>
            <p:cNvPr id="17" name="Rectangle 21"/>
            <p:cNvSpPr>
              <a:spLocks noChangeArrowheads="1"/>
            </p:cNvSpPr>
            <p:nvPr/>
          </p:nvSpPr>
          <p:spPr bwMode="auto">
            <a:xfrm>
              <a:off x="5029200" y="3428472"/>
              <a:ext cx="1447800" cy="228600"/>
            </a:xfrm>
            <a:prstGeom prst="rect">
              <a:avLst/>
            </a:prstGeom>
            <a:noFill/>
            <a:ln w="9525" algn="ctr">
              <a:noFill/>
              <a:miter lim="800000"/>
              <a:headEnd/>
              <a:tailEnd/>
            </a:ln>
          </p:spPr>
          <p:txBody>
            <a:bodyPr rIns="0"/>
            <a:lstStyle/>
            <a:p>
              <a:pPr>
                <a:spcBef>
                  <a:spcPct val="50000"/>
                </a:spcBef>
                <a:tabLst>
                  <a:tab pos="285750" algn="l"/>
                </a:tabLst>
              </a:pPr>
              <a:r>
                <a:rPr lang="en-US" sz="1200" dirty="0">
                  <a:solidFill>
                    <a:srgbClr val="333399"/>
                  </a:solidFill>
                </a:rPr>
                <a:t>	</a:t>
              </a:r>
              <a:r>
                <a:rPr lang="en-US" sz="1200" b="1" dirty="0">
                  <a:solidFill>
                    <a:srgbClr val="333399"/>
                  </a:solidFill>
                </a:rPr>
                <a:t>MATERIALS:</a:t>
              </a:r>
            </a:p>
            <a:p>
              <a:pPr marL="169863" lvl="1" indent="-168275">
                <a:spcBef>
                  <a:spcPct val="50000"/>
                </a:spcBef>
                <a:buFontTx/>
                <a:buChar char="•"/>
                <a:tabLst>
                  <a:tab pos="169863" algn="l"/>
                </a:tabLst>
              </a:pPr>
              <a:r>
                <a:rPr lang="en-US" sz="1200" dirty="0" err="1" smtClean="0">
                  <a:solidFill>
                    <a:srgbClr val="333399"/>
                  </a:solidFill>
                </a:rPr>
                <a:t>TeamSTEPPS</a:t>
              </a:r>
              <a:r>
                <a:rPr lang="en-US" sz="1200" dirty="0" smtClean="0">
                  <a:solidFill>
                    <a:srgbClr val="333399"/>
                  </a:solidFill>
                </a:rPr>
                <a:t> Opportunities_</a:t>
              </a:r>
              <a:br>
                <a:rPr lang="en-US" sz="1200" dirty="0" smtClean="0">
                  <a:solidFill>
                    <a:srgbClr val="333399"/>
                  </a:solidFill>
                </a:rPr>
              </a:br>
              <a:r>
                <a:rPr lang="en-US" sz="1200" dirty="0" smtClean="0">
                  <a:solidFill>
                    <a:srgbClr val="333399"/>
                  </a:solidFill>
                </a:rPr>
                <a:t>LTC </a:t>
              </a:r>
              <a:r>
                <a:rPr lang="en-US" sz="1200" dirty="0">
                  <a:solidFill>
                    <a:srgbClr val="333399"/>
                  </a:solidFill>
                </a:rPr>
                <a:t>V</a:t>
              </a:r>
              <a:r>
                <a:rPr lang="en-US" sz="1200" dirty="0" smtClean="0">
                  <a:solidFill>
                    <a:srgbClr val="333399"/>
                  </a:solidFill>
                </a:rPr>
                <a:t>ideo</a:t>
              </a:r>
              <a:endParaRPr lang="en-US" sz="1200" dirty="0">
                <a:solidFill>
                  <a:srgbClr val="333399"/>
                </a:solidFill>
              </a:endParaRPr>
            </a:p>
          </p:txBody>
        </p:sp>
        <p:pic>
          <p:nvPicPr>
            <p:cNvPr id="18" name="Picture 20"/>
            <p:cNvPicPr>
              <a:picLocks noChangeAspect="1" noChangeArrowheads="1"/>
            </p:cNvPicPr>
            <p:nvPr/>
          </p:nvPicPr>
          <p:blipFill>
            <a:blip r:embed="rId8" cstate="print"/>
            <a:srcRect/>
            <a:stretch>
              <a:fillRect/>
            </a:stretch>
          </p:blipFill>
          <p:spPr bwMode="auto">
            <a:xfrm>
              <a:off x="5124450" y="3382963"/>
              <a:ext cx="136525" cy="27305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eaLnBrk="1" hangingPunct="1"/>
            <a:r>
              <a:rPr lang="en-US" smtClean="0"/>
              <a:t>TEAMWORK FAILURE VIDEO ANALYSIS</a:t>
            </a:r>
          </a:p>
        </p:txBody>
      </p:sp>
      <p:sp>
        <p:nvSpPr>
          <p:cNvPr id="60419" name="Rectangle 3"/>
          <p:cNvSpPr>
            <a:spLocks noGrp="1" noChangeArrowheads="1"/>
          </p:cNvSpPr>
          <p:nvPr>
            <p:ph type="body" idx="1"/>
          </p:nvPr>
        </p:nvSpPr>
        <p:spPr/>
        <p:txBody>
          <a:bodyPr/>
          <a:lstStyle/>
          <a:p>
            <a:pPr marL="0" indent="0" eaLnBrk="1" hangingPunct="1">
              <a:defRPr/>
            </a:pPr>
            <a:r>
              <a:rPr lang="en-US" b="1" dirty="0"/>
              <a:t>SAY:</a:t>
            </a:r>
          </a:p>
          <a:p>
            <a:pPr marL="0" indent="0" eaLnBrk="1" hangingPunct="1">
              <a:defRPr/>
            </a:pPr>
            <a:r>
              <a:rPr lang="en-US" dirty="0"/>
              <a:t>Now let’s discuss what you saw in the video vignette. </a:t>
            </a:r>
          </a:p>
          <a:p>
            <a:pPr marL="0" indent="0" eaLnBrk="1" hangingPunct="1">
              <a:defRPr/>
            </a:pPr>
            <a:endParaRPr lang="en-US" dirty="0"/>
          </a:p>
          <a:p>
            <a:pPr marL="0" indent="0" eaLnBrk="1" hangingPunct="1">
              <a:defRPr/>
            </a:pPr>
            <a:r>
              <a:rPr lang="en-US" dirty="0"/>
              <a:t>	</a:t>
            </a:r>
            <a:r>
              <a:rPr lang="en-US" b="1" dirty="0"/>
              <a:t>DISCUSSION:</a:t>
            </a:r>
          </a:p>
          <a:p>
            <a:pPr lvl="1" eaLnBrk="1" hangingPunct="1">
              <a:defRPr/>
            </a:pPr>
            <a:r>
              <a:rPr lang="en-US" dirty="0"/>
              <a:t>Did the team members communicate essential information to each other</a:t>
            </a:r>
            <a:r>
              <a:rPr lang="en-US" dirty="0" smtClean="0"/>
              <a:t>?</a:t>
            </a:r>
          </a:p>
          <a:p>
            <a:pPr lvl="2" eaLnBrk="1" hangingPunct="1">
              <a:defRPr/>
            </a:pPr>
            <a:r>
              <a:rPr lang="en-US" dirty="0"/>
              <a:t>No. The recreation therapist did not seek out the nursing assistant or nurse to report the change in Mrs. Smith. The nursing assistants did not listen to input from the social worker during shift report. </a:t>
            </a:r>
            <a:r>
              <a:rPr lang="en-US" dirty="0" smtClean="0"/>
              <a:t>The </a:t>
            </a:r>
            <a:r>
              <a:rPr lang="en-US" dirty="0"/>
              <a:t>nurse did not relay a detailed comprehensive assessment to the physician</a:t>
            </a:r>
            <a:r>
              <a:rPr lang="en-US" dirty="0" smtClean="0"/>
              <a:t>.</a:t>
            </a:r>
            <a:endParaRPr lang="en-US" dirty="0"/>
          </a:p>
          <a:p>
            <a:pPr lvl="1" eaLnBrk="1" hangingPunct="1">
              <a:defRPr/>
            </a:pPr>
            <a:r>
              <a:rPr lang="en-US" dirty="0" smtClean="0"/>
              <a:t>Did  </a:t>
            </a:r>
            <a:r>
              <a:rPr lang="en-US" dirty="0"/>
              <a:t>the team demonstrate mutual respect toward one another?</a:t>
            </a:r>
          </a:p>
          <a:p>
            <a:pPr lvl="2" eaLnBrk="1" hangingPunct="1">
              <a:defRPr/>
            </a:pPr>
            <a:r>
              <a:rPr lang="en-US" dirty="0"/>
              <a:t>No. For example, </a:t>
            </a:r>
            <a:r>
              <a:rPr lang="en-US" dirty="0" smtClean="0"/>
              <a:t>Carmen </a:t>
            </a:r>
            <a:r>
              <a:rPr lang="en-US" dirty="0"/>
              <a:t>and Lucy (the nursing assistants) dismissed the comments of the social worker</a:t>
            </a:r>
            <a:r>
              <a:rPr lang="en-US" dirty="0" smtClean="0"/>
              <a:t>.</a:t>
            </a:r>
            <a:endParaRPr lang="en-US" strike="sngStrike" dirty="0" smtClean="0"/>
          </a:p>
          <a:p>
            <a:pPr lvl="1" eaLnBrk="1" hangingPunct="1">
              <a:defRPr/>
            </a:pPr>
            <a:r>
              <a:rPr lang="en-US" dirty="0" smtClean="0"/>
              <a:t>Did </a:t>
            </a:r>
            <a:r>
              <a:rPr lang="en-US" dirty="0"/>
              <a:t>the team address issues and </a:t>
            </a:r>
            <a:r>
              <a:rPr lang="en-US" dirty="0" smtClean="0"/>
              <a:t>concerns?</a:t>
            </a:r>
          </a:p>
          <a:p>
            <a:pPr lvl="2" eaLnBrk="1" hangingPunct="1">
              <a:defRPr/>
            </a:pPr>
            <a:r>
              <a:rPr lang="en-US" dirty="0"/>
              <a:t>No. The social worker does not speak up when her comments are ignored by the nursing </a:t>
            </a:r>
            <a:r>
              <a:rPr lang="en-US" dirty="0" smtClean="0"/>
              <a:t>assistants. </a:t>
            </a:r>
          </a:p>
          <a:p>
            <a:pPr lvl="1" eaLnBrk="1" hangingPunct="1">
              <a:defRPr/>
            </a:pPr>
            <a:r>
              <a:rPr lang="en-US" dirty="0" smtClean="0"/>
              <a:t>What are some specific actions that could have been taken to improve the outcome?</a:t>
            </a:r>
          </a:p>
          <a:p>
            <a:pPr lvl="2" eaLnBrk="1" hangingPunct="1">
              <a:defRPr/>
            </a:pPr>
            <a:r>
              <a:rPr lang="en-US" dirty="0" smtClean="0"/>
              <a:t>The recreation therapist could have reported her concerns to the nursing assistant or nurse. </a:t>
            </a:r>
          </a:p>
          <a:p>
            <a:pPr lvl="2" eaLnBrk="1" hangingPunct="1">
              <a:defRPr/>
            </a:pPr>
            <a:r>
              <a:rPr lang="en-US" dirty="0" smtClean="0"/>
              <a:t>The social worker could have reported her observations to the nurse or supervisor when the nursing </a:t>
            </a:r>
            <a:r>
              <a:rPr lang="en-US" dirty="0"/>
              <a:t>assistants did not </a:t>
            </a:r>
            <a:r>
              <a:rPr lang="en-US" dirty="0" smtClean="0"/>
              <a:t>acknowledge her concerns. </a:t>
            </a:r>
          </a:p>
          <a:p>
            <a:pPr lvl="2" eaLnBrk="1" hangingPunct="1">
              <a:defRPr/>
            </a:pPr>
            <a:r>
              <a:rPr lang="en-US" dirty="0" smtClean="0"/>
              <a:t>The nursing assistant giving the report could have provided more detail on the resident’s condition. </a:t>
            </a:r>
            <a:endParaRPr lang="en-US" dirty="0"/>
          </a:p>
          <a:p>
            <a:pPr marL="0" indent="0" eaLnBrk="1" hangingPunct="1">
              <a:defRPr/>
            </a:pPr>
            <a:endParaRPr lang="en-US" dirty="0"/>
          </a:p>
          <a:p>
            <a:pPr marL="0" indent="0" eaLnBrk="1" hangingPunct="1">
              <a:defRPr/>
            </a:pPr>
            <a:endParaRPr lang="en-US" dirty="0"/>
          </a:p>
          <a:p>
            <a:pPr lvl="1" eaLnBrk="1" hangingPunct="1">
              <a:defRPr/>
            </a:pPr>
            <a:endParaRPr lang="en-US" dirty="0"/>
          </a:p>
          <a:p>
            <a:pPr marL="0" indent="0" eaLnBrk="1" hangingPunct="1">
              <a:defRPr/>
            </a:pPr>
            <a:endParaRPr lang="en-US" dirty="0"/>
          </a:p>
          <a:p>
            <a:pPr marL="0" indent="0" eaLnBrk="1" hangingPunct="1">
              <a:defRPr/>
            </a:pPr>
            <a:endParaRPr lang="en-US" dirty="0"/>
          </a:p>
        </p:txBody>
      </p:sp>
      <p:pic>
        <p:nvPicPr>
          <p:cNvPr id="10137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81000" y="914400"/>
            <a:ext cx="1371600" cy="1028700"/>
          </a:xfrm>
          <a:prstGeom prst="rect">
            <a:avLst/>
          </a:prstGeom>
          <a:noFill/>
          <a:ln w="9525">
            <a:noFill/>
            <a:miter lim="800000"/>
            <a:headEnd/>
            <a:tailEnd/>
          </a:ln>
        </p:spPr>
      </p:pic>
      <p:pic>
        <p:nvPicPr>
          <p:cNvPr id="101380" name="Picture 5"/>
          <p:cNvPicPr>
            <a:picLocks noChangeAspect="1" noChangeArrowheads="1"/>
          </p:cNvPicPr>
          <p:nvPr/>
        </p:nvPicPr>
        <p:blipFill>
          <a:blip r:embed="rId4" cstate="print"/>
          <a:srcRect/>
          <a:stretch>
            <a:fillRect/>
          </a:stretch>
        </p:blipFill>
        <p:spPr bwMode="auto">
          <a:xfrm>
            <a:off x="1981200" y="1657350"/>
            <a:ext cx="284163"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3"/>
          <p:cNvSpPr>
            <a:spLocks noGrp="1"/>
          </p:cNvSpPr>
          <p:nvPr>
            <p:ph type="sldNum" sz="quarter" idx="10"/>
          </p:nvPr>
        </p:nvSpPr>
        <p:spPr>
          <a:noFill/>
        </p:spPr>
        <p:txBody>
          <a:bodyPr/>
          <a:lstStyle/>
          <a:p>
            <a:fld id="{E7D47480-93AA-490F-880B-F18A30F8A225}" type="slidenum">
              <a:rPr lang="en-US" smtClean="0"/>
              <a:pPr/>
              <a:t>24</a:t>
            </a:fld>
            <a:endParaRPr lang="en-US" smtClean="0"/>
          </a:p>
        </p:txBody>
      </p:sp>
      <p:sp>
        <p:nvSpPr>
          <p:cNvPr id="103426" name="Rectangle 2"/>
          <p:cNvSpPr>
            <a:spLocks noGrp="1" noChangeArrowheads="1"/>
          </p:cNvSpPr>
          <p:nvPr>
            <p:ph type="title"/>
          </p:nvPr>
        </p:nvSpPr>
        <p:spPr/>
        <p:txBody>
          <a:bodyPr/>
          <a:lstStyle/>
          <a:p>
            <a:pPr eaLnBrk="1" hangingPunct="1"/>
            <a:r>
              <a:rPr lang="en-US" smtClean="0"/>
              <a:t>WHAT DEFINES A TEAM? </a:t>
            </a:r>
          </a:p>
        </p:txBody>
      </p:sp>
      <p:sp>
        <p:nvSpPr>
          <p:cNvPr id="103427" name="Rectangle 3"/>
          <p:cNvSpPr>
            <a:spLocks noGrp="1" noChangeArrowheads="1"/>
          </p:cNvSpPr>
          <p:nvPr>
            <p:ph type="body" idx="1"/>
          </p:nvPr>
        </p:nvSpPr>
        <p:spPr/>
        <p:txBody>
          <a:bodyPr/>
          <a:lstStyle/>
          <a:p>
            <a:pPr marL="0" indent="0" eaLnBrk="1" hangingPunct="1"/>
            <a:r>
              <a:rPr lang="en-US" b="1" dirty="0" smtClean="0"/>
              <a:t>SAY:</a:t>
            </a:r>
          </a:p>
          <a:p>
            <a:pPr marL="0" indent="0" eaLnBrk="1" hangingPunct="1"/>
            <a:r>
              <a:rPr lang="en-US" dirty="0" smtClean="0"/>
              <a:t>A team is different from a group. A group can achieve its goal through independent individual contributions. Real-time coordination of tasks between individuals is not required.</a:t>
            </a:r>
          </a:p>
          <a:p>
            <a:pPr marL="0" indent="0" eaLnBrk="1" hangingPunct="1"/>
            <a:r>
              <a:rPr lang="en-US" dirty="0" smtClean="0"/>
              <a:t>A team consists of two or more people who interact dynamically, interdependently, and adaptively toward a common and valued goal, have specific roles or functions, and have a time-limited membership. During the temporal life of a team, the team’s mission is of greater value than the goals of the individual members.</a:t>
            </a:r>
          </a:p>
          <a:p>
            <a:pPr marL="0" indent="0" eaLnBrk="1" hangingPunct="1"/>
            <a:r>
              <a:rPr lang="en-US" dirty="0" smtClean="0"/>
              <a:t>Team members:</a:t>
            </a:r>
          </a:p>
          <a:p>
            <a:pPr lvl="1" eaLnBrk="1" hangingPunct="1"/>
            <a:r>
              <a:rPr lang="en-US" dirty="0" smtClean="0"/>
              <a:t>Include anyone involved in the process of resident care who can take action, including the leader.</a:t>
            </a:r>
          </a:p>
          <a:p>
            <a:pPr lvl="1" eaLnBrk="1" hangingPunct="1"/>
            <a:r>
              <a:rPr lang="en-US" dirty="0" smtClean="0"/>
              <a:t>Have clearly defined roles.</a:t>
            </a:r>
          </a:p>
          <a:p>
            <a:pPr lvl="1" eaLnBrk="1" hangingPunct="1"/>
            <a:r>
              <a:rPr lang="en-US" dirty="0" smtClean="0"/>
              <a:t>Are accountable to the team for their actions.</a:t>
            </a:r>
          </a:p>
          <a:p>
            <a:pPr lvl="1" eaLnBrk="1" hangingPunct="1"/>
            <a:r>
              <a:rPr lang="en-US" dirty="0" smtClean="0"/>
              <a:t>Must stay continually informed for effective team functioning.</a:t>
            </a:r>
          </a:p>
          <a:p>
            <a:pPr marL="0" indent="0" eaLnBrk="1" hangingPunct="1"/>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pic>
        <p:nvPicPr>
          <p:cNvPr id="103428" name="Picture 13"/>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105400" y="9144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a:lstStyle/>
          <a:p>
            <a:pPr eaLnBrk="1" hangingPunct="1"/>
            <a:r>
              <a:rPr lang="en-US" smtClean="0"/>
              <a:t>PARADIGM SHIFT TO A TEAM SYSTEM APPROACH </a:t>
            </a:r>
          </a:p>
        </p:txBody>
      </p:sp>
      <p:sp>
        <p:nvSpPr>
          <p:cNvPr id="105474" name="Rectangle 3"/>
          <p:cNvSpPr>
            <a:spLocks noGrp="1" noChangeArrowheads="1"/>
          </p:cNvSpPr>
          <p:nvPr>
            <p:ph type="body" idx="1"/>
          </p:nvPr>
        </p:nvSpPr>
        <p:spPr/>
        <p:txBody>
          <a:bodyPr/>
          <a:lstStyle/>
          <a:p>
            <a:pPr marL="0" indent="0" eaLnBrk="1" hangingPunct="1">
              <a:tabLst>
                <a:tab pos="231775" algn="l"/>
              </a:tabLst>
            </a:pPr>
            <a:r>
              <a:rPr lang="en-US" b="1" dirty="0" smtClean="0"/>
              <a:t>SAY:</a:t>
            </a:r>
          </a:p>
          <a:p>
            <a:pPr marL="0" indent="0" eaLnBrk="1" hangingPunct="1">
              <a:tabLst>
                <a:tab pos="231775" algn="l"/>
              </a:tabLst>
            </a:pPr>
            <a:r>
              <a:rPr lang="en-US" dirty="0" smtClean="0"/>
              <a:t>Moving to a team system approach will result in a number of shifts in traditional work patterns:</a:t>
            </a:r>
          </a:p>
          <a:p>
            <a:pPr marL="0" indent="0" eaLnBrk="1" hangingPunct="1">
              <a:tabLst>
                <a:tab pos="231775" algn="l"/>
              </a:tabLst>
            </a:pPr>
            <a:endParaRPr lang="en-US" dirty="0" smtClean="0"/>
          </a:p>
          <a:p>
            <a:pPr marL="2624138" lvl="1" indent="-2622550" eaLnBrk="1" hangingPunct="1">
              <a:buFontTx/>
              <a:buNone/>
              <a:tabLst>
                <a:tab pos="231775" algn="l"/>
              </a:tabLst>
            </a:pPr>
            <a:r>
              <a:rPr lang="en-US" b="1" dirty="0" smtClean="0"/>
              <a:t>FROM 	TO</a:t>
            </a:r>
          </a:p>
          <a:p>
            <a:pPr marL="2624138" lvl="1" indent="-2622550" eaLnBrk="1" hangingPunct="1">
              <a:buFontTx/>
              <a:buNone/>
              <a:tabLst>
                <a:tab pos="231775" algn="l"/>
              </a:tabLst>
            </a:pPr>
            <a:r>
              <a:rPr lang="en-US" dirty="0" smtClean="0"/>
              <a:t>a single focus (clinical skills)	a dual focus (clinical </a:t>
            </a:r>
            <a:br>
              <a:rPr lang="en-US" dirty="0" smtClean="0"/>
            </a:br>
            <a:r>
              <a:rPr lang="en-US" dirty="0" smtClean="0"/>
              <a:t>and team skills)</a:t>
            </a:r>
          </a:p>
          <a:p>
            <a:pPr marL="2624138" lvl="1" indent="-2622550" eaLnBrk="1" hangingPunct="1">
              <a:spcBef>
                <a:spcPct val="0"/>
              </a:spcBef>
              <a:buFontTx/>
              <a:buNone/>
              <a:tabLst>
                <a:tab pos="231775" algn="l"/>
              </a:tabLst>
            </a:pPr>
            <a:endParaRPr lang="en-US" dirty="0" smtClean="0"/>
          </a:p>
          <a:p>
            <a:pPr marL="2624138" lvl="1" indent="-2622550" eaLnBrk="1" hangingPunct="1">
              <a:spcBef>
                <a:spcPct val="0"/>
              </a:spcBef>
              <a:buFontTx/>
              <a:buNone/>
              <a:tabLst>
                <a:tab pos="231775" algn="l"/>
              </a:tabLst>
            </a:pPr>
            <a:r>
              <a:rPr lang="en-US" dirty="0" smtClean="0"/>
              <a:t>individual performance 	team performance</a:t>
            </a:r>
          </a:p>
          <a:p>
            <a:pPr marL="2624138" lvl="1" indent="-2622550" eaLnBrk="1" hangingPunct="1">
              <a:spcBef>
                <a:spcPct val="0"/>
              </a:spcBef>
              <a:buFontTx/>
              <a:buNone/>
              <a:tabLst>
                <a:tab pos="231775" algn="l"/>
              </a:tabLst>
            </a:pPr>
            <a:endParaRPr lang="en-US" dirty="0" smtClean="0"/>
          </a:p>
          <a:p>
            <a:pPr marL="2624138" lvl="1" indent="-2622550" eaLnBrk="1" hangingPunct="1">
              <a:spcBef>
                <a:spcPct val="0"/>
              </a:spcBef>
              <a:buFontTx/>
              <a:buNone/>
              <a:tabLst>
                <a:tab pos="231775" algn="l"/>
              </a:tabLst>
            </a:pPr>
            <a:r>
              <a:rPr lang="en-US" dirty="0" err="1" smtClean="0"/>
              <a:t>underinformed</a:t>
            </a:r>
            <a:r>
              <a:rPr lang="en-US" dirty="0" smtClean="0"/>
              <a:t> </a:t>
            </a:r>
            <a:r>
              <a:rPr lang="en-US" dirty="0" err="1" smtClean="0"/>
              <a:t>decisionmaking</a:t>
            </a:r>
            <a:r>
              <a:rPr lang="en-US" dirty="0" smtClean="0"/>
              <a:t> 	informed </a:t>
            </a:r>
            <a:r>
              <a:rPr lang="en-US" dirty="0" err="1" smtClean="0"/>
              <a:t>decisionmaking</a:t>
            </a:r>
            <a:endParaRPr lang="en-US" dirty="0" smtClean="0"/>
          </a:p>
          <a:p>
            <a:pPr marL="2624138" lvl="1" indent="-2622550" eaLnBrk="1" hangingPunct="1">
              <a:spcBef>
                <a:spcPct val="0"/>
              </a:spcBef>
              <a:buFontTx/>
              <a:buNone/>
              <a:tabLst>
                <a:tab pos="231775" algn="l"/>
              </a:tabLst>
            </a:pPr>
            <a:endParaRPr lang="en-US" dirty="0" smtClean="0"/>
          </a:p>
          <a:p>
            <a:pPr marL="2624138" lvl="1" indent="-2622550" eaLnBrk="1" hangingPunct="1">
              <a:spcBef>
                <a:spcPct val="0"/>
              </a:spcBef>
              <a:buFontTx/>
              <a:buNone/>
              <a:tabLst>
                <a:tab pos="231775" algn="l"/>
              </a:tabLst>
            </a:pPr>
            <a:r>
              <a:rPr lang="en-US" dirty="0" smtClean="0"/>
              <a:t>a loose concept of teamwork 	a clear understanding of teamwork</a:t>
            </a:r>
          </a:p>
          <a:p>
            <a:pPr marL="2624138" lvl="1" indent="-2622550" eaLnBrk="1" hangingPunct="1">
              <a:spcBef>
                <a:spcPct val="0"/>
              </a:spcBef>
              <a:buFontTx/>
              <a:buNone/>
              <a:tabLst>
                <a:tab pos="231775" algn="l"/>
              </a:tabLst>
            </a:pPr>
            <a:endParaRPr lang="en-US" dirty="0" smtClean="0"/>
          </a:p>
          <a:p>
            <a:pPr marL="2624138" lvl="1" indent="-2622550" eaLnBrk="1" hangingPunct="1">
              <a:spcBef>
                <a:spcPct val="0"/>
              </a:spcBef>
              <a:buFontTx/>
              <a:buNone/>
              <a:tabLst>
                <a:tab pos="231775" algn="l"/>
              </a:tabLst>
            </a:pPr>
            <a:r>
              <a:rPr lang="en-US" dirty="0" smtClean="0"/>
              <a:t>an unbalanced workload 	a managed workload</a:t>
            </a:r>
          </a:p>
          <a:p>
            <a:pPr marL="2624138" lvl="1" indent="-2622550" eaLnBrk="1" hangingPunct="1">
              <a:spcBef>
                <a:spcPct val="0"/>
              </a:spcBef>
              <a:buFontTx/>
              <a:buNone/>
              <a:tabLst>
                <a:tab pos="231775" algn="l"/>
              </a:tabLst>
            </a:pPr>
            <a:endParaRPr lang="en-US" dirty="0" smtClean="0"/>
          </a:p>
          <a:p>
            <a:pPr marL="2624138" lvl="1" indent="-2622550" eaLnBrk="1" hangingPunct="1">
              <a:spcBef>
                <a:spcPct val="0"/>
              </a:spcBef>
              <a:buFontTx/>
              <a:buNone/>
              <a:tabLst>
                <a:tab pos="231775" algn="l"/>
              </a:tabLst>
            </a:pPr>
            <a:r>
              <a:rPr lang="en-US" dirty="0" smtClean="0"/>
              <a:t>having information 	sharing information</a:t>
            </a:r>
          </a:p>
          <a:p>
            <a:pPr marL="2624138" lvl="1" indent="-2622550" eaLnBrk="1" hangingPunct="1">
              <a:spcBef>
                <a:spcPct val="0"/>
              </a:spcBef>
              <a:buFontTx/>
              <a:buNone/>
              <a:tabLst>
                <a:tab pos="231775" algn="l"/>
              </a:tabLst>
            </a:pPr>
            <a:endParaRPr lang="en-US" dirty="0" smtClean="0"/>
          </a:p>
          <a:p>
            <a:pPr marL="2624138" lvl="1" indent="-2622550" eaLnBrk="1" hangingPunct="1">
              <a:spcBef>
                <a:spcPct val="0"/>
              </a:spcBef>
              <a:buFontTx/>
              <a:buNone/>
              <a:tabLst>
                <a:tab pos="231775" algn="l"/>
              </a:tabLst>
            </a:pPr>
            <a:r>
              <a:rPr lang="en-US" dirty="0" smtClean="0"/>
              <a:t>self-advocacy 	mutual support</a:t>
            </a:r>
          </a:p>
          <a:p>
            <a:pPr marL="2624138" lvl="1" indent="-2622550" eaLnBrk="1" hangingPunct="1">
              <a:spcBef>
                <a:spcPct val="0"/>
              </a:spcBef>
              <a:buFontTx/>
              <a:buNone/>
              <a:tabLst>
                <a:tab pos="231775" algn="l"/>
              </a:tabLst>
            </a:pPr>
            <a:endParaRPr lang="en-US" dirty="0" smtClean="0"/>
          </a:p>
          <a:p>
            <a:pPr marL="2624138" lvl="1" indent="-2622550" eaLnBrk="1" hangingPunct="1">
              <a:spcBef>
                <a:spcPct val="0"/>
              </a:spcBef>
              <a:buFontTx/>
              <a:buNone/>
              <a:tabLst>
                <a:tab pos="231775" algn="l"/>
              </a:tabLst>
            </a:pPr>
            <a:r>
              <a:rPr lang="en-US" dirty="0" smtClean="0"/>
              <a:t>self-improvement 	team improvement</a:t>
            </a:r>
          </a:p>
          <a:p>
            <a:pPr marL="2624138" lvl="1" indent="-2622550" eaLnBrk="1" hangingPunct="1">
              <a:spcBef>
                <a:spcPct val="0"/>
              </a:spcBef>
              <a:buFontTx/>
              <a:buNone/>
              <a:tabLst>
                <a:tab pos="231775" algn="l"/>
              </a:tabLst>
            </a:pPr>
            <a:endParaRPr lang="en-US" dirty="0" smtClean="0"/>
          </a:p>
          <a:p>
            <a:pPr marL="2624138" lvl="1" indent="-2622550" eaLnBrk="1" hangingPunct="1">
              <a:spcBef>
                <a:spcPct val="0"/>
              </a:spcBef>
              <a:buFontTx/>
              <a:buNone/>
              <a:tabLst>
                <a:tab pos="231775" algn="l"/>
              </a:tabLst>
            </a:pPr>
            <a:r>
              <a:rPr lang="en-US" dirty="0" smtClean="0"/>
              <a:t>individual efficiency 	team efficiency</a:t>
            </a:r>
          </a:p>
          <a:p>
            <a:pPr marL="2624138" lvl="1" indent="-2622550" eaLnBrk="1" hangingPunct="1">
              <a:buFontTx/>
              <a:buNone/>
              <a:tabLst>
                <a:tab pos="231775" algn="l"/>
              </a:tabLst>
            </a:pPr>
            <a:endParaRPr lang="en-US" dirty="0" smtClean="0"/>
          </a:p>
          <a:p>
            <a:pPr marL="2624138" lvl="1" indent="-2622550" eaLnBrk="1" hangingPunct="1">
              <a:buFontTx/>
              <a:buNone/>
              <a:tabLst>
                <a:tab pos="231775" algn="l"/>
              </a:tabLst>
            </a:pPr>
            <a:endParaRPr lang="en-US" dirty="0" smtClean="0"/>
          </a:p>
        </p:txBody>
      </p:sp>
      <p:pic>
        <p:nvPicPr>
          <p:cNvPr id="105475" name="Picture 3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81000" y="914400"/>
            <a:ext cx="1371600" cy="1028700"/>
          </a:xfrm>
          <a:prstGeom prst="rect">
            <a:avLst/>
          </a:prstGeom>
          <a:noFill/>
          <a:ln w="9525">
            <a:noFill/>
            <a:miter lim="800000"/>
            <a:headEnd/>
            <a:tailEnd/>
          </a:ln>
        </p:spPr>
      </p:pic>
      <p:grpSp>
        <p:nvGrpSpPr>
          <p:cNvPr id="105476" name="Group 30"/>
          <p:cNvGrpSpPr>
            <a:grpSpLocks/>
          </p:cNvGrpSpPr>
          <p:nvPr/>
        </p:nvGrpSpPr>
        <p:grpSpPr bwMode="auto">
          <a:xfrm>
            <a:off x="1981200" y="2133600"/>
            <a:ext cx="4419600" cy="3233738"/>
            <a:chOff x="234" y="1350"/>
            <a:chExt cx="2784" cy="2037"/>
          </a:xfrm>
        </p:grpSpPr>
        <p:sp>
          <p:nvSpPr>
            <p:cNvPr id="105477" name="Line 11"/>
            <p:cNvSpPr>
              <a:spLocks noChangeShapeType="1"/>
            </p:cNvSpPr>
            <p:nvPr/>
          </p:nvSpPr>
          <p:spPr bwMode="auto">
            <a:xfrm>
              <a:off x="234" y="1671"/>
              <a:ext cx="2784" cy="0"/>
            </a:xfrm>
            <a:prstGeom prst="line">
              <a:avLst/>
            </a:prstGeom>
            <a:noFill/>
            <a:ln w="9525">
              <a:solidFill>
                <a:schemeClr val="tx1"/>
              </a:solidFill>
              <a:round/>
              <a:headEnd/>
              <a:tailEnd/>
            </a:ln>
          </p:spPr>
          <p:txBody>
            <a:bodyPr/>
            <a:lstStyle/>
            <a:p>
              <a:endParaRPr lang="en-US"/>
            </a:p>
          </p:txBody>
        </p:sp>
        <p:sp>
          <p:nvSpPr>
            <p:cNvPr id="105478" name="Line 12"/>
            <p:cNvSpPr>
              <a:spLocks noChangeShapeType="1"/>
            </p:cNvSpPr>
            <p:nvPr/>
          </p:nvSpPr>
          <p:spPr bwMode="auto">
            <a:xfrm>
              <a:off x="234" y="2130"/>
              <a:ext cx="2784" cy="0"/>
            </a:xfrm>
            <a:prstGeom prst="line">
              <a:avLst/>
            </a:prstGeom>
            <a:noFill/>
            <a:ln w="9525">
              <a:solidFill>
                <a:schemeClr val="tx1"/>
              </a:solidFill>
              <a:round/>
              <a:headEnd/>
              <a:tailEnd/>
            </a:ln>
          </p:spPr>
          <p:txBody>
            <a:bodyPr/>
            <a:lstStyle/>
            <a:p>
              <a:endParaRPr lang="en-US"/>
            </a:p>
          </p:txBody>
        </p:sp>
        <p:sp>
          <p:nvSpPr>
            <p:cNvPr id="105479" name="Line 13"/>
            <p:cNvSpPr>
              <a:spLocks noChangeShapeType="1"/>
            </p:cNvSpPr>
            <p:nvPr/>
          </p:nvSpPr>
          <p:spPr bwMode="auto">
            <a:xfrm>
              <a:off x="234" y="2466"/>
              <a:ext cx="2784" cy="0"/>
            </a:xfrm>
            <a:prstGeom prst="line">
              <a:avLst/>
            </a:prstGeom>
            <a:noFill/>
            <a:ln w="9525">
              <a:solidFill>
                <a:schemeClr val="tx1"/>
              </a:solidFill>
              <a:round/>
              <a:headEnd/>
              <a:tailEnd/>
            </a:ln>
          </p:spPr>
          <p:txBody>
            <a:bodyPr/>
            <a:lstStyle/>
            <a:p>
              <a:endParaRPr lang="en-US"/>
            </a:p>
          </p:txBody>
        </p:sp>
        <p:sp>
          <p:nvSpPr>
            <p:cNvPr id="105480" name="Line 14"/>
            <p:cNvSpPr>
              <a:spLocks noChangeShapeType="1"/>
            </p:cNvSpPr>
            <p:nvPr/>
          </p:nvSpPr>
          <p:spPr bwMode="auto">
            <a:xfrm>
              <a:off x="234" y="2709"/>
              <a:ext cx="2784" cy="0"/>
            </a:xfrm>
            <a:prstGeom prst="line">
              <a:avLst/>
            </a:prstGeom>
            <a:noFill/>
            <a:ln w="9525">
              <a:solidFill>
                <a:schemeClr val="tx1"/>
              </a:solidFill>
              <a:round/>
              <a:headEnd/>
              <a:tailEnd/>
            </a:ln>
          </p:spPr>
          <p:txBody>
            <a:bodyPr/>
            <a:lstStyle/>
            <a:p>
              <a:endParaRPr lang="en-US"/>
            </a:p>
          </p:txBody>
        </p:sp>
        <p:sp>
          <p:nvSpPr>
            <p:cNvPr id="105481" name="Line 15"/>
            <p:cNvSpPr>
              <a:spLocks noChangeShapeType="1"/>
            </p:cNvSpPr>
            <p:nvPr/>
          </p:nvSpPr>
          <p:spPr bwMode="auto">
            <a:xfrm>
              <a:off x="234" y="2940"/>
              <a:ext cx="2784" cy="0"/>
            </a:xfrm>
            <a:prstGeom prst="line">
              <a:avLst/>
            </a:prstGeom>
            <a:noFill/>
            <a:ln w="9525">
              <a:solidFill>
                <a:schemeClr val="tx1"/>
              </a:solidFill>
              <a:round/>
              <a:headEnd/>
              <a:tailEnd/>
            </a:ln>
          </p:spPr>
          <p:txBody>
            <a:bodyPr/>
            <a:lstStyle/>
            <a:p>
              <a:endParaRPr lang="en-US"/>
            </a:p>
          </p:txBody>
        </p:sp>
        <p:sp>
          <p:nvSpPr>
            <p:cNvPr id="105482" name="Line 16"/>
            <p:cNvSpPr>
              <a:spLocks noChangeShapeType="1"/>
            </p:cNvSpPr>
            <p:nvPr/>
          </p:nvSpPr>
          <p:spPr bwMode="auto">
            <a:xfrm>
              <a:off x="234" y="3177"/>
              <a:ext cx="2784" cy="0"/>
            </a:xfrm>
            <a:prstGeom prst="line">
              <a:avLst/>
            </a:prstGeom>
            <a:noFill/>
            <a:ln w="9525">
              <a:solidFill>
                <a:schemeClr val="tx1"/>
              </a:solidFill>
              <a:round/>
              <a:headEnd/>
              <a:tailEnd/>
            </a:ln>
          </p:spPr>
          <p:txBody>
            <a:bodyPr/>
            <a:lstStyle/>
            <a:p>
              <a:endParaRPr lang="en-US"/>
            </a:p>
          </p:txBody>
        </p:sp>
        <p:sp>
          <p:nvSpPr>
            <p:cNvPr id="105483" name="Line 17"/>
            <p:cNvSpPr>
              <a:spLocks noChangeShapeType="1"/>
            </p:cNvSpPr>
            <p:nvPr/>
          </p:nvSpPr>
          <p:spPr bwMode="auto">
            <a:xfrm>
              <a:off x="234" y="3387"/>
              <a:ext cx="2784" cy="0"/>
            </a:xfrm>
            <a:prstGeom prst="line">
              <a:avLst/>
            </a:prstGeom>
            <a:noFill/>
            <a:ln w="9525">
              <a:solidFill>
                <a:schemeClr val="tx1"/>
              </a:solidFill>
              <a:round/>
              <a:headEnd/>
              <a:tailEnd/>
            </a:ln>
          </p:spPr>
          <p:txBody>
            <a:bodyPr/>
            <a:lstStyle/>
            <a:p>
              <a:endParaRPr lang="en-US"/>
            </a:p>
          </p:txBody>
        </p:sp>
        <p:sp>
          <p:nvSpPr>
            <p:cNvPr id="105484" name="Line 28"/>
            <p:cNvSpPr>
              <a:spLocks noChangeShapeType="1"/>
            </p:cNvSpPr>
            <p:nvPr/>
          </p:nvSpPr>
          <p:spPr bwMode="auto">
            <a:xfrm>
              <a:off x="234" y="1893"/>
              <a:ext cx="2784" cy="0"/>
            </a:xfrm>
            <a:prstGeom prst="line">
              <a:avLst/>
            </a:prstGeom>
            <a:noFill/>
            <a:ln w="9525">
              <a:solidFill>
                <a:schemeClr val="tx1"/>
              </a:solidFill>
              <a:round/>
              <a:headEnd/>
              <a:tailEnd/>
            </a:ln>
          </p:spPr>
          <p:txBody>
            <a:bodyPr/>
            <a:lstStyle/>
            <a:p>
              <a:endParaRPr lang="en-US"/>
            </a:p>
          </p:txBody>
        </p:sp>
        <p:sp>
          <p:nvSpPr>
            <p:cNvPr id="105485" name="Line 29"/>
            <p:cNvSpPr>
              <a:spLocks noChangeShapeType="1"/>
            </p:cNvSpPr>
            <p:nvPr/>
          </p:nvSpPr>
          <p:spPr bwMode="auto">
            <a:xfrm>
              <a:off x="234" y="1350"/>
              <a:ext cx="2784" cy="0"/>
            </a:xfrm>
            <a:prstGeom prst="line">
              <a:avLst/>
            </a:prstGeom>
            <a:noFill/>
            <a:ln w="9525">
              <a:solidFill>
                <a:schemeClr val="tx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Number Placeholder 3"/>
          <p:cNvSpPr>
            <a:spLocks noGrp="1"/>
          </p:cNvSpPr>
          <p:nvPr>
            <p:ph type="sldNum" sz="quarter" idx="10"/>
          </p:nvPr>
        </p:nvSpPr>
        <p:spPr>
          <a:noFill/>
        </p:spPr>
        <p:txBody>
          <a:bodyPr/>
          <a:lstStyle/>
          <a:p>
            <a:fld id="{FC4A5361-9BA4-4341-8072-2C98E6B12925}" type="slidenum">
              <a:rPr lang="en-US" smtClean="0"/>
              <a:pPr/>
              <a:t>26</a:t>
            </a:fld>
            <a:endParaRPr lang="en-US" smtClean="0"/>
          </a:p>
        </p:txBody>
      </p:sp>
      <p:sp>
        <p:nvSpPr>
          <p:cNvPr id="107522" name="Rectangle 2"/>
          <p:cNvSpPr>
            <a:spLocks noGrp="1" noChangeArrowheads="1"/>
          </p:cNvSpPr>
          <p:nvPr>
            <p:ph type="title"/>
          </p:nvPr>
        </p:nvSpPr>
        <p:spPr/>
        <p:txBody>
          <a:bodyPr/>
          <a:lstStyle/>
          <a:p>
            <a:pPr eaLnBrk="1" hangingPunct="1"/>
            <a:r>
              <a:rPr lang="en-US" smtClean="0"/>
              <a:t>EFFECTIVE TEAM MEMBERS </a:t>
            </a:r>
          </a:p>
        </p:txBody>
      </p:sp>
      <p:sp>
        <p:nvSpPr>
          <p:cNvPr id="107523" name="Rectangle 3"/>
          <p:cNvSpPr>
            <a:spLocks noGrp="1" noChangeArrowheads="1"/>
          </p:cNvSpPr>
          <p:nvPr>
            <p:ph type="body" idx="1"/>
          </p:nvPr>
        </p:nvSpPr>
        <p:spPr/>
        <p:txBody>
          <a:bodyPr/>
          <a:lstStyle/>
          <a:p>
            <a:pPr marL="0" indent="0" eaLnBrk="1" hangingPunct="1"/>
            <a:r>
              <a:rPr lang="en-US" b="1" dirty="0" smtClean="0"/>
              <a:t>SAY:</a:t>
            </a:r>
          </a:p>
          <a:p>
            <a:pPr marL="0" indent="0" eaLnBrk="1" hangingPunct="1"/>
            <a:r>
              <a:rPr lang="en-US" i="1" dirty="0" smtClean="0"/>
              <a:t>Effective</a:t>
            </a:r>
            <a:r>
              <a:rPr lang="en-US" dirty="0" smtClean="0"/>
              <a:t> team members:</a:t>
            </a:r>
          </a:p>
          <a:p>
            <a:pPr lvl="1" eaLnBrk="1" hangingPunct="1"/>
            <a:r>
              <a:rPr lang="en-US" dirty="0" smtClean="0"/>
              <a:t>Are better able to predict the needs of other team members and are proactive versus reactive.</a:t>
            </a:r>
          </a:p>
          <a:p>
            <a:pPr lvl="1" eaLnBrk="1" hangingPunct="1"/>
            <a:r>
              <a:rPr lang="en-US" dirty="0" smtClean="0"/>
              <a:t>Provide quality information and feedback.</a:t>
            </a:r>
          </a:p>
          <a:p>
            <a:pPr lvl="1" eaLnBrk="1" hangingPunct="1"/>
            <a:r>
              <a:rPr lang="en-US" dirty="0" smtClean="0"/>
              <a:t>Engage in higher level </a:t>
            </a:r>
            <a:r>
              <a:rPr lang="en-US" dirty="0" err="1" smtClean="0"/>
              <a:t>decisionmaking</a:t>
            </a:r>
            <a:r>
              <a:rPr lang="en-US" dirty="0" smtClean="0"/>
              <a:t>.</a:t>
            </a:r>
          </a:p>
          <a:p>
            <a:pPr lvl="1" eaLnBrk="1" hangingPunct="1"/>
            <a:r>
              <a:rPr lang="en-US" dirty="0" smtClean="0">
                <a:cs typeface="Times New Roman" pitchFamily="18" charset="0"/>
              </a:rPr>
              <a:t>Manage conflict s</a:t>
            </a:r>
            <a:r>
              <a:rPr lang="en-US" dirty="0" smtClean="0"/>
              <a:t>killfully.</a:t>
            </a:r>
          </a:p>
          <a:p>
            <a:pPr lvl="1" eaLnBrk="1" hangingPunct="1"/>
            <a:r>
              <a:rPr lang="en-US" dirty="0" smtClean="0"/>
              <a:t>Understand their roles and responsibilities.</a:t>
            </a:r>
          </a:p>
          <a:p>
            <a:pPr lvl="1" eaLnBrk="1" hangingPunct="1"/>
            <a:r>
              <a:rPr lang="en-US" dirty="0" smtClean="0"/>
              <a:t>Reduce stress on the team as a whole through better performance.</a:t>
            </a:r>
          </a:p>
          <a:p>
            <a:pPr marL="0" indent="0" eaLnBrk="1" hangingPunct="1"/>
            <a:r>
              <a:rPr lang="en-US" dirty="0" smtClean="0"/>
              <a:t>Effective team members “achieve a mutual goal through </a:t>
            </a:r>
            <a:br>
              <a:rPr lang="en-US" dirty="0" smtClean="0"/>
            </a:br>
            <a:r>
              <a:rPr lang="en-US" dirty="0" smtClean="0"/>
              <a:t>interdependent and adaptive actions.”</a:t>
            </a:r>
          </a:p>
          <a:p>
            <a:pPr marL="0" indent="0" eaLnBrk="1" hangingPunct="1"/>
            <a:endParaRPr lang="en-US" dirty="0" smtClean="0"/>
          </a:p>
        </p:txBody>
      </p:sp>
      <p:pic>
        <p:nvPicPr>
          <p:cNvPr id="107524" name="Picture 12" descr="Graphic:  screenshot of module slide"/>
          <p:cNvPicPr>
            <a:picLocks noChangeAspect="1" noChangeArrowheads="1"/>
          </p:cNvPicPr>
          <p:nvPr/>
        </p:nvPicPr>
        <p:blipFill>
          <a:blip r:embed="rId3" cstate="print"/>
          <a:srcRect/>
          <a:stretch>
            <a:fillRect/>
          </a:stretch>
        </p:blipFill>
        <p:spPr bwMode="auto">
          <a:xfrm>
            <a:off x="5105400" y="9144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p:txBody>
          <a:bodyPr/>
          <a:lstStyle/>
          <a:p>
            <a:pPr eaLnBrk="1" hangingPunct="1"/>
            <a:r>
              <a:rPr lang="en-US" smtClean="0"/>
              <a:t>TEAMWORK ACTIONS </a:t>
            </a:r>
          </a:p>
        </p:txBody>
      </p:sp>
      <p:sp>
        <p:nvSpPr>
          <p:cNvPr id="109570" name="Rectangle 3"/>
          <p:cNvSpPr>
            <a:spLocks noGrp="1" noChangeArrowheads="1"/>
          </p:cNvSpPr>
          <p:nvPr>
            <p:ph type="body" idx="1"/>
          </p:nvPr>
        </p:nvSpPr>
        <p:spPr/>
        <p:txBody>
          <a:bodyPr/>
          <a:lstStyle/>
          <a:p>
            <a:pPr marL="0" indent="0" eaLnBrk="1" hangingPunct="1"/>
            <a:r>
              <a:rPr lang="en-US" b="1" dirty="0" smtClean="0"/>
              <a:t>SAY:</a:t>
            </a:r>
          </a:p>
          <a:p>
            <a:pPr marL="0" indent="0" eaLnBrk="1" hangingPunct="1"/>
            <a:r>
              <a:rPr lang="en-US" dirty="0" smtClean="0"/>
              <a:t>Teamwork actions include:</a:t>
            </a:r>
          </a:p>
          <a:p>
            <a:pPr lvl="1" eaLnBrk="1" hangingPunct="1"/>
            <a:r>
              <a:rPr lang="en-US" dirty="0" smtClean="0"/>
              <a:t>Assembling a team.</a:t>
            </a:r>
          </a:p>
          <a:p>
            <a:pPr lvl="1" eaLnBrk="1" hangingPunct="1"/>
            <a:r>
              <a:rPr lang="en-US" dirty="0" smtClean="0"/>
              <a:t>Selecting a leader.</a:t>
            </a:r>
          </a:p>
          <a:p>
            <a:pPr lvl="1" eaLnBrk="1" hangingPunct="1"/>
            <a:r>
              <a:rPr lang="en-US" dirty="0" smtClean="0"/>
              <a:t>Identifying the team’s goals and vision.</a:t>
            </a:r>
          </a:p>
          <a:p>
            <a:pPr lvl="1" eaLnBrk="1" hangingPunct="1"/>
            <a:r>
              <a:rPr lang="en-US" dirty="0" smtClean="0"/>
              <a:t>Assigning roles and responsibilities.</a:t>
            </a:r>
          </a:p>
          <a:p>
            <a:pPr lvl="1" eaLnBrk="1" hangingPunct="1"/>
            <a:r>
              <a:rPr lang="en-US" dirty="0" smtClean="0"/>
              <a:t>Holding team members accountable.</a:t>
            </a:r>
          </a:p>
          <a:p>
            <a:pPr lvl="1" eaLnBrk="1" hangingPunct="1"/>
            <a:r>
              <a:rPr lang="en-US" dirty="0" smtClean="0"/>
              <a:t>Actively sharing information among team members.</a:t>
            </a:r>
          </a:p>
          <a:p>
            <a:pPr lvl="1" eaLnBrk="1" hangingPunct="1"/>
            <a:r>
              <a:rPr lang="en-US" dirty="0" smtClean="0"/>
              <a:t>Providing feedback.</a:t>
            </a:r>
          </a:p>
          <a:p>
            <a:pPr marL="0" indent="0" eaLnBrk="1" hangingPunct="1"/>
            <a:endParaRPr lang="en-US" dirty="0" smtClean="0"/>
          </a:p>
          <a:p>
            <a:pPr marL="0" indent="0" eaLnBrk="1" hangingPunct="1"/>
            <a:r>
              <a:rPr lang="en-US" b="1" dirty="0" smtClean="0"/>
              <a:t>	DISCUSSION:</a:t>
            </a:r>
          </a:p>
          <a:p>
            <a:pPr lvl="1" eaLnBrk="1" hangingPunct="1"/>
            <a:r>
              <a:rPr lang="en-US" dirty="0" smtClean="0"/>
              <a:t>What actions will you take to improve your team’s structure and effectiveness?</a:t>
            </a:r>
          </a:p>
          <a:p>
            <a:pPr marL="0" indent="0" eaLnBrk="1" hangingPunct="1"/>
            <a:endParaRPr lang="en-US" dirty="0" smtClean="0"/>
          </a:p>
          <a:p>
            <a:pPr marL="0" indent="0" eaLnBrk="1" hangingPunct="1"/>
            <a:endParaRPr lang="en-US" dirty="0" smtClean="0"/>
          </a:p>
        </p:txBody>
      </p:sp>
      <p:pic>
        <p:nvPicPr>
          <p:cNvPr id="109571" name="Picture 15" descr="Graphic:  screenshot of module slide"/>
          <p:cNvPicPr>
            <a:picLocks noChangeAspect="1" noChangeArrowheads="1"/>
          </p:cNvPicPr>
          <p:nvPr/>
        </p:nvPicPr>
        <p:blipFill>
          <a:blip r:embed="rId3" cstate="print"/>
          <a:srcRect/>
          <a:stretch>
            <a:fillRect/>
          </a:stretch>
        </p:blipFill>
        <p:spPr bwMode="auto">
          <a:xfrm>
            <a:off x="381000" y="914400"/>
            <a:ext cx="1371600" cy="1028700"/>
          </a:xfrm>
          <a:prstGeom prst="rect">
            <a:avLst/>
          </a:prstGeom>
          <a:noFill/>
          <a:ln w="9525">
            <a:noFill/>
            <a:miter lim="800000"/>
            <a:headEnd/>
            <a:tailEnd/>
          </a:ln>
        </p:spPr>
      </p:pic>
      <p:sp>
        <p:nvSpPr>
          <p:cNvPr id="109572" name="Rectangle 9"/>
          <p:cNvSpPr>
            <a:spLocks noChangeArrowheads="1"/>
          </p:cNvSpPr>
          <p:nvPr/>
        </p:nvSpPr>
        <p:spPr bwMode="auto">
          <a:xfrm>
            <a:off x="381000" y="2505075"/>
            <a:ext cx="1447800" cy="228600"/>
          </a:xfrm>
          <a:prstGeom prst="rect">
            <a:avLst/>
          </a:prstGeom>
          <a:noFill/>
          <a:ln w="9525" algn="ctr">
            <a:noFill/>
            <a:miter lim="800000"/>
            <a:headEnd/>
            <a:tailEnd/>
          </a:ln>
        </p:spPr>
        <p:txBody>
          <a:bodyPr rIns="0"/>
          <a:lstStyle/>
          <a:p>
            <a:pPr>
              <a:spcBef>
                <a:spcPct val="50000"/>
              </a:spcBef>
              <a:tabLst>
                <a:tab pos="231775" algn="l"/>
              </a:tabLst>
            </a:pPr>
            <a:r>
              <a:rPr lang="en-US" sz="1200">
                <a:solidFill>
                  <a:srgbClr val="333399"/>
                </a:solidFill>
              </a:rPr>
              <a:t>	</a:t>
            </a:r>
            <a:r>
              <a:rPr lang="en-US" sz="1200" b="1">
                <a:solidFill>
                  <a:srgbClr val="333399"/>
                </a:solidFill>
              </a:rPr>
              <a:t>MATERIALS:</a:t>
            </a:r>
          </a:p>
          <a:p>
            <a:pPr marL="169863" lvl="1" indent="-168275">
              <a:spcBef>
                <a:spcPct val="50000"/>
              </a:spcBef>
              <a:buFontTx/>
              <a:buChar char="•"/>
              <a:tabLst>
                <a:tab pos="231775" algn="l"/>
              </a:tabLst>
            </a:pPr>
            <a:r>
              <a:rPr lang="en-US" sz="1200">
                <a:solidFill>
                  <a:srgbClr val="333399"/>
                </a:solidFill>
              </a:rPr>
              <a:t>Flipchart or Whiteboard (Optional)</a:t>
            </a:r>
          </a:p>
          <a:p>
            <a:pPr marL="169863" lvl="1" indent="-168275">
              <a:spcBef>
                <a:spcPct val="50000"/>
              </a:spcBef>
              <a:buFontTx/>
              <a:buChar char="•"/>
              <a:tabLst>
                <a:tab pos="231775" algn="l"/>
              </a:tabLst>
            </a:pPr>
            <a:r>
              <a:rPr lang="en-US" sz="1200">
                <a:solidFill>
                  <a:srgbClr val="333399"/>
                </a:solidFill>
              </a:rPr>
              <a:t>Markers (Optional)</a:t>
            </a:r>
          </a:p>
        </p:txBody>
      </p:sp>
      <p:pic>
        <p:nvPicPr>
          <p:cNvPr id="109573" name="Picture 8"/>
          <p:cNvPicPr>
            <a:picLocks noChangeAspect="1" noChangeArrowheads="1"/>
          </p:cNvPicPr>
          <p:nvPr/>
        </p:nvPicPr>
        <p:blipFill>
          <a:blip r:embed="rId4" cstate="print"/>
          <a:srcRect/>
          <a:stretch>
            <a:fillRect/>
          </a:stretch>
        </p:blipFill>
        <p:spPr bwMode="auto">
          <a:xfrm>
            <a:off x="436563" y="2466975"/>
            <a:ext cx="136525" cy="273050"/>
          </a:xfrm>
          <a:prstGeom prst="rect">
            <a:avLst/>
          </a:prstGeom>
          <a:noFill/>
          <a:ln w="9525">
            <a:noFill/>
            <a:miter lim="800000"/>
            <a:headEnd/>
            <a:tailEnd/>
          </a:ln>
        </p:spPr>
      </p:pic>
      <p:pic>
        <p:nvPicPr>
          <p:cNvPr id="109574" name="Picture 13"/>
          <p:cNvPicPr>
            <a:picLocks noChangeAspect="1" noChangeArrowheads="1"/>
          </p:cNvPicPr>
          <p:nvPr/>
        </p:nvPicPr>
        <p:blipFill>
          <a:blip r:embed="rId5" cstate="print"/>
          <a:srcRect/>
          <a:stretch>
            <a:fillRect/>
          </a:stretch>
        </p:blipFill>
        <p:spPr bwMode="auto">
          <a:xfrm>
            <a:off x="1981200" y="3581400"/>
            <a:ext cx="284163"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3"/>
          <p:cNvSpPr>
            <a:spLocks noGrp="1"/>
          </p:cNvSpPr>
          <p:nvPr>
            <p:ph type="sldNum" sz="quarter" idx="10"/>
          </p:nvPr>
        </p:nvSpPr>
        <p:spPr>
          <a:noFill/>
        </p:spPr>
        <p:txBody>
          <a:bodyPr/>
          <a:lstStyle/>
          <a:p>
            <a:fld id="{26542C7B-3FDD-4536-B366-9008E6AFE152}" type="slidenum">
              <a:rPr lang="en-US" smtClean="0"/>
              <a:pPr/>
              <a:t>28</a:t>
            </a:fld>
            <a:endParaRPr lang="en-US" smtClean="0"/>
          </a:p>
        </p:txBody>
      </p:sp>
      <p:sp>
        <p:nvSpPr>
          <p:cNvPr id="111618" name="Rectangle 4"/>
          <p:cNvSpPr>
            <a:spLocks noGrp="1" noChangeArrowheads="1"/>
          </p:cNvSpPr>
          <p:nvPr>
            <p:ph type="title"/>
          </p:nvPr>
        </p:nvSpPr>
        <p:spPr/>
        <p:txBody>
          <a:bodyPr/>
          <a:lstStyle/>
          <a:p>
            <a:pPr eaLnBrk="1" hangingPunct="1"/>
            <a:r>
              <a:rPr lang="en-US" smtClean="0"/>
              <a:t>REFERENCES</a:t>
            </a:r>
          </a:p>
        </p:txBody>
      </p:sp>
      <p:sp>
        <p:nvSpPr>
          <p:cNvPr id="111619" name="Rectangle 8"/>
          <p:cNvSpPr>
            <a:spLocks noGrp="1" noChangeArrowheads="1"/>
          </p:cNvSpPr>
          <p:nvPr>
            <p:ph type="body" idx="1"/>
          </p:nvPr>
        </p:nvSpPr>
        <p:spPr/>
        <p:txBody>
          <a:bodyPr/>
          <a:lstStyle/>
          <a:p>
            <a:pPr marL="230188" lvl="1" indent="-228600" eaLnBrk="1" hangingPunct="1">
              <a:buFontTx/>
              <a:buNone/>
            </a:pPr>
            <a:r>
              <a:rPr lang="en-US" dirty="0" err="1" smtClean="0"/>
              <a:t>DeChurch</a:t>
            </a:r>
            <a:r>
              <a:rPr lang="en-US" dirty="0" smtClean="0"/>
              <a:t>, L. A. and M. A. Marks. “Teams Leading Teams: Examining the Role of Leadership in Multi-Team Systems.” </a:t>
            </a:r>
            <a:r>
              <a:rPr lang="en-US" i="1" dirty="0" smtClean="0"/>
              <a:t>Journal of Applied Psychology</a:t>
            </a:r>
            <a:r>
              <a:rPr lang="en-US" dirty="0" smtClean="0"/>
              <a:t> 89. 2003. </a:t>
            </a:r>
          </a:p>
          <a:p>
            <a:pPr marL="230188" lvl="1" indent="-228600" eaLnBrk="1" hangingPunct="1">
              <a:buFontTx/>
              <a:buNone/>
            </a:pPr>
            <a:r>
              <a:rPr lang="en-US" dirty="0" smtClean="0"/>
              <a:t>Fleishman, E. A., M. D. Mumford, S. J. </a:t>
            </a:r>
            <a:r>
              <a:rPr lang="en-US" dirty="0" err="1" smtClean="0"/>
              <a:t>Zaccaro</a:t>
            </a:r>
            <a:r>
              <a:rPr lang="en-US" dirty="0" smtClean="0"/>
              <a:t>, et al. “Taxonomic Efforts in the Description of Leader Behavior: A Synthesis and Functional Interpretation.” </a:t>
            </a:r>
            <a:r>
              <a:rPr lang="en-US" i="1" dirty="0" smtClean="0"/>
              <a:t>Leadership Quarterly</a:t>
            </a:r>
            <a:r>
              <a:rPr lang="en-US" dirty="0" smtClean="0"/>
              <a:t>, 2: 245, 1991.</a:t>
            </a:r>
          </a:p>
          <a:p>
            <a:pPr marL="230188" lvl="1" indent="-228600" eaLnBrk="1" hangingPunct="1">
              <a:buFontTx/>
              <a:buNone/>
            </a:pPr>
            <a:r>
              <a:rPr lang="en-US" dirty="0" smtClean="0"/>
              <a:t>Harris, T. C. and J. L. Barnes-Farrell. “Components of Teamwork: Impact on Evaluations of Contributions to Work Team Effectiveness.” </a:t>
            </a:r>
            <a:r>
              <a:rPr lang="en-US" i="1" dirty="0" smtClean="0"/>
              <a:t>Journal of Applied Social Psychology</a:t>
            </a:r>
            <a:r>
              <a:rPr lang="en-US" dirty="0" smtClean="0"/>
              <a:t> 27, 1694-1715. 1997. </a:t>
            </a:r>
          </a:p>
          <a:p>
            <a:pPr marL="230188" lvl="1" indent="-228600" eaLnBrk="1" hangingPunct="1">
              <a:buFontTx/>
              <a:buNone/>
            </a:pPr>
            <a:r>
              <a:rPr lang="en-US" dirty="0" smtClean="0"/>
              <a:t>Kozlowski, S. W. and B. S. Bell. “Work Groups and Teams in Organizations.” </a:t>
            </a:r>
            <a:r>
              <a:rPr lang="en-US" dirty="0" err="1" smtClean="0"/>
              <a:t>Borman</a:t>
            </a:r>
            <a:r>
              <a:rPr lang="en-US" dirty="0" smtClean="0"/>
              <a:t>, W. C., D. R. </a:t>
            </a:r>
            <a:r>
              <a:rPr lang="en-US" dirty="0" err="1" smtClean="0"/>
              <a:t>Ilgen</a:t>
            </a:r>
            <a:r>
              <a:rPr lang="en-US" dirty="0" smtClean="0"/>
              <a:t>, D. R., and R. </a:t>
            </a:r>
            <a:r>
              <a:rPr lang="en-US" dirty="0" err="1" smtClean="0"/>
              <a:t>Klimoski</a:t>
            </a:r>
            <a:r>
              <a:rPr lang="en-US" dirty="0" smtClean="0"/>
              <a:t>. In Comprehensive Handbook of Psychology: Vol. 12 </a:t>
            </a:r>
            <a:r>
              <a:rPr lang="en-US" i="1" dirty="0" smtClean="0"/>
              <a:t>Industrial and Organizational Psychology</a:t>
            </a:r>
            <a:r>
              <a:rPr lang="en-US" dirty="0" smtClean="0"/>
              <a:t>. New York, Wiley. </a:t>
            </a:r>
          </a:p>
          <a:p>
            <a:pPr marL="230188" lvl="1" indent="-228600" eaLnBrk="1" hangingPunct="1">
              <a:buFontTx/>
              <a:buNone/>
            </a:pPr>
            <a:r>
              <a:rPr lang="en-US" dirty="0" smtClean="0"/>
              <a:t>McGrath, J. E. “The Influence of Quasi-Therapeutic Relations on Adjustment and Effectiveness in Rifle Teams.” </a:t>
            </a:r>
            <a:r>
              <a:rPr lang="en-US" i="1" dirty="0" smtClean="0"/>
              <a:t>Journal of Abnormal and Social Psychology</a:t>
            </a:r>
            <a:r>
              <a:rPr lang="en-US" dirty="0" smtClean="0"/>
              <a:t> 65, 365-375. 1962. </a:t>
            </a:r>
          </a:p>
          <a:p>
            <a:pPr marL="230188" lvl="1" indent="-228600" eaLnBrk="1" hangingPunct="1">
              <a:buFontTx/>
              <a:buNone/>
            </a:pPr>
            <a:r>
              <a:rPr lang="en-US" dirty="0" err="1" smtClean="0"/>
              <a:t>Morgeson</a:t>
            </a:r>
            <a:r>
              <a:rPr lang="en-US" dirty="0" smtClean="0"/>
              <a:t>, F. P. “Leading as Event Management: Toward a New Conception of Team Leadership.” Poster session presented at meeting of the Society of Industrial and Organizational Psychology, St. Louis, MO. 1997. </a:t>
            </a:r>
          </a:p>
          <a:p>
            <a:pPr marL="230188" lvl="1" indent="-228600" eaLnBrk="1" hangingPunct="1">
              <a:buFontTx/>
              <a:buNone/>
            </a:pPr>
            <a:r>
              <a:rPr lang="en-US" dirty="0" smtClean="0"/>
              <a:t>Salas, E., C. S. Burke, and K. C. </a:t>
            </a:r>
            <a:r>
              <a:rPr lang="en-US" dirty="0" err="1" smtClean="0"/>
              <a:t>Stagl</a:t>
            </a:r>
            <a:r>
              <a:rPr lang="en-US" dirty="0" smtClean="0"/>
              <a:t>. “Developing Teams and Team Leaders: Strategies and Principles.” </a:t>
            </a:r>
            <a:r>
              <a:rPr lang="en-US" i="1" dirty="0" smtClean="0"/>
              <a:t>Leader Development for Transforming Organizations</a:t>
            </a:r>
            <a:r>
              <a:rPr lang="en-US" dirty="0" smtClean="0"/>
              <a:t>. Edited by </a:t>
            </a:r>
            <a:r>
              <a:rPr lang="en-US" dirty="0" err="1" smtClean="0"/>
              <a:t>Demaree</a:t>
            </a:r>
            <a:r>
              <a:rPr lang="en-US" dirty="0" smtClean="0"/>
              <a:t>, R. G., S. J. </a:t>
            </a:r>
            <a:r>
              <a:rPr lang="en-US" dirty="0" err="1" smtClean="0"/>
              <a:t>Zaccaro</a:t>
            </a:r>
            <a:r>
              <a:rPr lang="en-US" dirty="0" smtClean="0"/>
              <a:t>, and S. M. </a:t>
            </a:r>
            <a:r>
              <a:rPr lang="en-US" dirty="0" err="1" smtClean="0"/>
              <a:t>Halpin</a:t>
            </a:r>
            <a:r>
              <a:rPr lang="en-US" dirty="0" smtClean="0"/>
              <a:t>. Lawrence Erlbaum Associates, Inc., Mahwah, NJ, 2004.</a:t>
            </a:r>
          </a:p>
          <a:p>
            <a:pPr marL="230188" lvl="1" indent="-228600" eaLnBrk="1" hangingPunct="1">
              <a:buFontTx/>
              <a:buNone/>
            </a:pPr>
            <a:r>
              <a:rPr lang="en-US" dirty="0" smtClean="0"/>
              <a:t>Sims, D. E., E. Salas, and C. S. Burke. “Is There a ‘Big Five' in Teamwork?” 19th Annual Meeting of the Society for Industrial and Organizational Psychology. 4. Chicago, IL, 2004.</a:t>
            </a:r>
          </a:p>
          <a:p>
            <a:pPr marL="230188" lvl="1" indent="-228600" eaLnBrk="1" hangingPunct="1">
              <a:buFontTx/>
              <a:buNone/>
            </a:pPr>
            <a:r>
              <a:rPr lang="en-US" dirty="0" err="1" smtClean="0"/>
              <a:t>Sundstrom</a:t>
            </a:r>
            <a:r>
              <a:rPr lang="en-US" dirty="0" smtClean="0"/>
              <a:t>, E. “Supporting Work Team Effectiveness: Best Management Practices for Fostering High Performance.” </a:t>
            </a:r>
            <a:r>
              <a:rPr lang="en-US" dirty="0" err="1" smtClean="0"/>
              <a:t>Jossey</a:t>
            </a:r>
            <a:r>
              <a:rPr lang="en-US" dirty="0" smtClean="0"/>
              <a:t>-Bass, Inc., San Francisco, CA, 1-1-1999.</a:t>
            </a:r>
          </a:p>
          <a:p>
            <a:pPr marL="230188" lvl="1" indent="-228600" eaLnBrk="1" hangingPunct="1">
              <a:buFontTx/>
              <a:buNone/>
            </a:pPr>
            <a:r>
              <a:rPr lang="en-US" dirty="0" err="1" smtClean="0"/>
              <a:t>Tjosvold</a:t>
            </a:r>
            <a:r>
              <a:rPr lang="en-US" dirty="0" smtClean="0"/>
              <a:t>, D. “Flight Crew Collaboration to Manage Safety Risks.“ </a:t>
            </a:r>
            <a:r>
              <a:rPr lang="en-US" i="1" dirty="0" smtClean="0"/>
              <a:t>Group and Organization Studies</a:t>
            </a:r>
            <a:r>
              <a:rPr lang="en-US" dirty="0" smtClean="0"/>
              <a:t> 15, 177-191. 1990.</a:t>
            </a:r>
          </a:p>
          <a:p>
            <a:pPr marL="230188" lvl="1" indent="-228600" eaLnBrk="1" hangingPunct="1">
              <a:buFontTx/>
              <a:buNone/>
            </a:pPr>
            <a:r>
              <a:rPr lang="en-US" dirty="0" err="1" smtClean="0"/>
              <a:t>Zaccaro</a:t>
            </a:r>
            <a:r>
              <a:rPr lang="en-US" dirty="0" smtClean="0"/>
              <a:t>, S. J., A. L. Rittman, and M. A. Marks. “Team Leadership.” </a:t>
            </a:r>
            <a:r>
              <a:rPr lang="en-US" i="1" dirty="0" smtClean="0"/>
              <a:t>Leadership Quarterly</a:t>
            </a:r>
            <a:r>
              <a:rPr lang="en-US" dirty="0" smtClean="0"/>
              <a:t>, 12: 451, 2001.</a:t>
            </a:r>
          </a:p>
        </p:txBody>
      </p:sp>
      <p:sp>
        <p:nvSpPr>
          <p:cNvPr id="111620" name="Rectangle 6" descr="end of module"/>
          <p:cNvSpPr>
            <a:spLocks noChangeArrowheads="1"/>
          </p:cNvSpPr>
          <p:nvPr/>
        </p:nvSpPr>
        <p:spPr bwMode="auto">
          <a:xfrm>
            <a:off x="5029200" y="762000"/>
            <a:ext cx="1524000" cy="8001000"/>
          </a:xfrm>
          <a:prstGeom prst="rect">
            <a:avLst/>
          </a:prstGeom>
          <a:solidFill>
            <a:srgbClr val="EDEDE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7"/>
          <p:cNvSpPr>
            <a:spLocks noGrp="1" noChangeArrowheads="1"/>
          </p:cNvSpPr>
          <p:nvPr>
            <p:ph type="title"/>
          </p:nvPr>
        </p:nvSpPr>
        <p:spPr/>
        <p:txBody>
          <a:bodyPr/>
          <a:lstStyle/>
          <a:p>
            <a:pPr eaLnBrk="1" hangingPunct="1"/>
            <a:r>
              <a:rPr lang="en-US" smtClean="0"/>
              <a:t>OBJECTIVES </a:t>
            </a:r>
          </a:p>
        </p:txBody>
      </p:sp>
      <p:sp>
        <p:nvSpPr>
          <p:cNvPr id="31746" name="Rectangle 28"/>
          <p:cNvSpPr>
            <a:spLocks noGrp="1" noChangeArrowheads="1"/>
          </p:cNvSpPr>
          <p:nvPr>
            <p:ph type="body" idx="1"/>
          </p:nvPr>
        </p:nvSpPr>
        <p:spPr/>
        <p:txBody>
          <a:bodyPr/>
          <a:lstStyle/>
          <a:p>
            <a:pPr marL="0" indent="0" eaLnBrk="1" hangingPunct="1"/>
            <a:r>
              <a:rPr lang="en-US" b="1" dirty="0" smtClean="0"/>
              <a:t>SAY:</a:t>
            </a:r>
          </a:p>
          <a:p>
            <a:pPr marL="0" indent="0" eaLnBrk="1" hangingPunct="1"/>
            <a:r>
              <a:rPr lang="en-US" dirty="0" smtClean="0"/>
              <a:t>Upon completion of this module, participants will be able to:</a:t>
            </a:r>
          </a:p>
          <a:p>
            <a:pPr lvl="1" eaLnBrk="1" hangingPunct="1"/>
            <a:r>
              <a:rPr lang="en-US" dirty="0" smtClean="0">
                <a:cs typeface="Times New Roman" pitchFamily="18" charset="0"/>
              </a:rPr>
              <a:t>Identify the characteristics of high-performing teams.</a:t>
            </a:r>
          </a:p>
          <a:p>
            <a:pPr lvl="1" eaLnBrk="1" hangingPunct="1"/>
            <a:r>
              <a:rPr lang="en-US" dirty="0" smtClean="0"/>
              <a:t>Discuss the benefits of teamwork and team structure.</a:t>
            </a:r>
          </a:p>
          <a:p>
            <a:pPr lvl="1" eaLnBrk="1" hangingPunct="1"/>
            <a:r>
              <a:rPr lang="en-US" dirty="0" smtClean="0"/>
              <a:t>Describe the components and the composition of a multi-team system (e.g., Core Team, Coordinating Team, Contingency Team, Ancillary Services, and Administration).</a:t>
            </a:r>
          </a:p>
          <a:p>
            <a:pPr lvl="1" eaLnBrk="1" hangingPunct="1"/>
            <a:r>
              <a:rPr lang="en-US" dirty="0" smtClean="0">
                <a:cs typeface="Times New Roman" pitchFamily="18" charset="0"/>
              </a:rPr>
              <a:t>Understand what defines a team.</a:t>
            </a:r>
          </a:p>
          <a:p>
            <a:pPr lvl="1" eaLnBrk="1" hangingPunct="1"/>
            <a:r>
              <a:rPr lang="en-US" dirty="0" smtClean="0"/>
              <a:t>Define the roles and effectiveness of team members.</a:t>
            </a:r>
          </a:p>
        </p:txBody>
      </p:sp>
      <p:pic>
        <p:nvPicPr>
          <p:cNvPr id="31747" name="Picture 34" descr="Graphic:  screenshot of module slide"/>
          <p:cNvPicPr>
            <a:picLocks noChangeAspect="1" noChangeArrowheads="1"/>
          </p:cNvPicPr>
          <p:nvPr/>
        </p:nvPicPr>
        <p:blipFill>
          <a:blip r:embed="rId3" cstate="print"/>
          <a:srcRect/>
          <a:stretch>
            <a:fillRect/>
          </a:stretch>
        </p:blipFill>
        <p:spPr bwMode="auto">
          <a:xfrm>
            <a:off x="381000" y="9144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3"/>
          <p:cNvSpPr>
            <a:spLocks noGrp="1"/>
          </p:cNvSpPr>
          <p:nvPr>
            <p:ph type="sldNum" sz="quarter" idx="10"/>
          </p:nvPr>
        </p:nvSpPr>
        <p:spPr>
          <a:noFill/>
        </p:spPr>
        <p:txBody>
          <a:bodyPr/>
          <a:lstStyle/>
          <a:p>
            <a:fld id="{053F1DC5-A4A3-46D8-9283-B0960DC08D2F}" type="slidenum">
              <a:rPr lang="en-US" smtClean="0"/>
              <a:pPr/>
              <a:t>4</a:t>
            </a:fld>
            <a:endParaRPr lang="en-US" smtClean="0"/>
          </a:p>
        </p:txBody>
      </p:sp>
      <p:sp>
        <p:nvSpPr>
          <p:cNvPr id="53250" name="Rectangle 2"/>
          <p:cNvSpPr>
            <a:spLocks noGrp="1" noChangeArrowheads="1"/>
          </p:cNvSpPr>
          <p:nvPr>
            <p:ph type="title"/>
          </p:nvPr>
        </p:nvSpPr>
        <p:spPr/>
        <p:txBody>
          <a:bodyPr/>
          <a:lstStyle/>
          <a:p>
            <a:pPr eaLnBrk="1" hangingPunct="1"/>
            <a:r>
              <a:rPr lang="en-US" smtClean="0"/>
              <a:t>TeamSTEPPS TEAM SKILLS </a:t>
            </a:r>
          </a:p>
        </p:txBody>
      </p:sp>
      <p:sp>
        <p:nvSpPr>
          <p:cNvPr id="26627" name="Rectangle 3"/>
          <p:cNvSpPr>
            <a:spLocks noGrp="1" noChangeArrowheads="1"/>
          </p:cNvSpPr>
          <p:nvPr>
            <p:ph type="body" idx="1"/>
          </p:nvPr>
        </p:nvSpPr>
        <p:spPr/>
        <p:txBody>
          <a:bodyPr/>
          <a:lstStyle/>
          <a:p>
            <a:pPr marL="0" indent="0" eaLnBrk="1" hangingPunct="1">
              <a:defRPr/>
            </a:pPr>
            <a:r>
              <a:rPr lang="en-US" b="1" dirty="0"/>
              <a:t>SAY:</a:t>
            </a:r>
          </a:p>
          <a:p>
            <a:pPr marL="0" indent="0" eaLnBrk="1" hangingPunct="1">
              <a:defRPr/>
            </a:pPr>
            <a:r>
              <a:rPr lang="en-US" dirty="0"/>
              <a:t>Team structure is an integral part of the teamwork process. A properly structured </a:t>
            </a:r>
            <a:r>
              <a:rPr lang="en-US" dirty="0" smtClean="0"/>
              <a:t>resident </a:t>
            </a:r>
            <a:r>
              <a:rPr lang="en-US" dirty="0"/>
              <a:t>care team is an enabler and the result of effective leadership, communication, situation monitoring, and mutual support.</a:t>
            </a:r>
          </a:p>
          <a:p>
            <a:pPr marL="0" indent="0" eaLnBrk="1" hangingPunct="1">
              <a:defRPr/>
            </a:pPr>
            <a:r>
              <a:rPr lang="en-US" dirty="0"/>
              <a:t>Team structure is the glue that holds together an effective strategy for ensuring </a:t>
            </a:r>
            <a:r>
              <a:rPr lang="en-US" dirty="0" smtClean="0"/>
              <a:t>resident </a:t>
            </a:r>
            <a:r>
              <a:rPr lang="en-US" dirty="0"/>
              <a:t>safety and reducing </a:t>
            </a:r>
            <a:r>
              <a:rPr lang="en-US" dirty="0" smtClean="0"/>
              <a:t>error</a:t>
            </a:r>
            <a:r>
              <a:rPr lang="en-US" dirty="0"/>
              <a:t>, taking into account the knowledge, performance, skills, and attitudes of </a:t>
            </a:r>
            <a:r>
              <a:rPr lang="en-US" dirty="0" smtClean="0"/>
              <a:t>team </a:t>
            </a:r>
            <a:r>
              <a:rPr lang="en-US" dirty="0"/>
              <a:t>members.</a:t>
            </a:r>
          </a:p>
        </p:txBody>
      </p:sp>
      <p:pic>
        <p:nvPicPr>
          <p:cNvPr id="53252" name="Picture 13" descr="Graphic:  screenshot of module slide"/>
          <p:cNvPicPr>
            <a:picLocks noChangeAspect="1" noChangeArrowheads="1"/>
          </p:cNvPicPr>
          <p:nvPr/>
        </p:nvPicPr>
        <p:blipFill>
          <a:blip r:embed="rId3" cstate="print"/>
          <a:srcRect/>
          <a:stretch>
            <a:fillRect/>
          </a:stretch>
        </p:blipFill>
        <p:spPr bwMode="auto">
          <a:xfrm>
            <a:off x="5105400" y="914400"/>
            <a:ext cx="13716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905000" y="290513"/>
            <a:ext cx="4775200" cy="395287"/>
          </a:xfrm>
        </p:spPr>
        <p:txBody>
          <a:bodyPr/>
          <a:lstStyle/>
          <a:p>
            <a:pPr eaLnBrk="1" hangingPunct="1"/>
            <a:r>
              <a:rPr lang="en-US" dirty="0" smtClean="0"/>
              <a:t>PARTNERING WITH THE RESIDENT</a:t>
            </a:r>
          </a:p>
        </p:txBody>
      </p:sp>
      <p:sp>
        <p:nvSpPr>
          <p:cNvPr id="27651" name="Rectangle 3"/>
          <p:cNvSpPr>
            <a:spLocks noGrp="1" noChangeArrowheads="1"/>
          </p:cNvSpPr>
          <p:nvPr>
            <p:ph type="body" idx="1"/>
          </p:nvPr>
        </p:nvSpPr>
        <p:spPr/>
        <p:txBody>
          <a:bodyPr/>
          <a:lstStyle/>
          <a:p>
            <a:pPr marL="0" indent="0" eaLnBrk="1" hangingPunct="1">
              <a:defRPr/>
            </a:pPr>
            <a:r>
              <a:rPr lang="en-US" b="1" dirty="0"/>
              <a:t>SAY:</a:t>
            </a:r>
          </a:p>
          <a:p>
            <a:pPr marL="0" indent="0" eaLnBrk="1" hangingPunct="1">
              <a:defRPr/>
            </a:pPr>
            <a:r>
              <a:rPr lang="en-US" dirty="0" smtClean="0"/>
              <a:t>A key concept of team structure is partnering with the resident. Residents, and many times their families or significant others, are part of the resident care team. They should be embraced and valued as contributing partners to resident care. This “culture change” to resident-centered care is especially important in nursing homes where individuals can often live for many years. </a:t>
            </a:r>
          </a:p>
          <a:p>
            <a:pPr marL="0" indent="0" eaLnBrk="1" hangingPunct="1">
              <a:defRPr/>
            </a:pPr>
            <a:r>
              <a:rPr lang="en-US" dirty="0" smtClean="0"/>
              <a:t>For decades institutionalized care, originating from hospital settings, was the customary culture. Beginning with the Omnibus Reconciliation Act of 1987 (OBRA ’87) and continued research, it was noted that an organization could have better outcomes by involving residents in their care decisions.  Pressure from both consumers and nursing home providers caused nursing homes and other long-term care settings to shift their focus to a more inclusive care approach, where residents are true partners in their care.  In nursing homes across the Nation, this culture shift is known as resident- or person-centered care.  </a:t>
            </a:r>
          </a:p>
          <a:p>
            <a:pPr marL="0" indent="0" eaLnBrk="1" hangingPunct="1">
              <a:defRPr/>
            </a:pPr>
            <a:r>
              <a:rPr lang="en-US" dirty="0" smtClean="0"/>
              <a:t>Resident- or person-centered care in the context of the nursing home setting describes a philosophy that puts the needs, interests, and choices of residents at the center of care. It provides residents with the ability to exercise control and autonomy over their own lives, to the fullest extent possible. Evidence shows that giving residents a greater role in their care can improve their health. </a:t>
            </a:r>
          </a:p>
          <a:p>
            <a:pPr marL="0" indent="0" eaLnBrk="1" hangingPunct="1">
              <a:defRPr/>
            </a:pPr>
            <a:r>
              <a:rPr lang="en-US" dirty="0" smtClean="0"/>
              <a:t>Ways to effectively involve residents in their own care are to actively enlist the resident’s (and family members’) participation in unit-based rounds, care planning, and key committees. </a:t>
            </a:r>
          </a:p>
          <a:p>
            <a:pPr marL="0" indent="0" eaLnBrk="1" hangingPunct="1">
              <a:defRPr/>
            </a:pPr>
            <a:endParaRPr lang="en-US" b="1" i="1" strike="sngStrike" dirty="0"/>
          </a:p>
          <a:p>
            <a:pPr marL="0" indent="0" eaLnBrk="1" hangingPunct="1">
              <a:defRPr/>
            </a:pPr>
            <a:endParaRPr lang="en-US" sz="1000" b="1" i="1" dirty="0"/>
          </a:p>
        </p:txBody>
      </p:sp>
      <p:pic>
        <p:nvPicPr>
          <p:cNvPr id="87043"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81000" y="914400"/>
            <a:ext cx="1371600" cy="1028700"/>
          </a:xfrm>
          <a:prstGeom prst="rect">
            <a:avLst/>
          </a:prstGeom>
          <a:noFill/>
          <a:ln w="9525">
            <a:noFill/>
            <a:miter lim="800000"/>
            <a:headEnd/>
            <a:tailEnd/>
          </a:ln>
        </p:spPr>
      </p:pic>
      <p:sp>
        <p:nvSpPr>
          <p:cNvPr id="87044" name="Rectangle 6"/>
          <p:cNvSpPr>
            <a:spLocks noChangeArrowheads="1"/>
          </p:cNvSpPr>
          <p:nvPr/>
        </p:nvSpPr>
        <p:spPr bwMode="auto">
          <a:xfrm>
            <a:off x="304800" y="2514600"/>
            <a:ext cx="1447800" cy="228600"/>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333399"/>
                </a:solidFill>
              </a:rPr>
              <a:t>	KEY POINT:</a:t>
            </a:r>
          </a:p>
          <a:p>
            <a:pPr marL="169863" lvl="1" indent="-168275">
              <a:spcBef>
                <a:spcPct val="50000"/>
              </a:spcBef>
              <a:buFontTx/>
              <a:buChar char="•"/>
              <a:tabLst>
                <a:tab pos="285750" algn="l"/>
              </a:tabLst>
            </a:pPr>
            <a:r>
              <a:rPr lang="en-US" sz="1200" dirty="0">
                <a:solidFill>
                  <a:srgbClr val="333399"/>
                </a:solidFill>
              </a:rPr>
              <a:t>Residents and their family members or significant others are part of the resident care team.</a:t>
            </a:r>
          </a:p>
        </p:txBody>
      </p:sp>
      <p:pic>
        <p:nvPicPr>
          <p:cNvPr id="87045" name="Picture 7"/>
          <p:cNvPicPr>
            <a:picLocks noChangeAspect="1" noChangeArrowheads="1"/>
          </p:cNvPicPr>
          <p:nvPr/>
        </p:nvPicPr>
        <p:blipFill>
          <a:blip r:embed="rId4" cstate="print"/>
          <a:srcRect/>
          <a:stretch>
            <a:fillRect/>
          </a:stretch>
        </p:blipFill>
        <p:spPr bwMode="auto">
          <a:xfrm>
            <a:off x="401638" y="2514600"/>
            <a:ext cx="206375" cy="246063"/>
          </a:xfrm>
          <a:prstGeom prst="rect">
            <a:avLst/>
          </a:prstGeom>
          <a:noFill/>
          <a:ln w="9525">
            <a:noFill/>
            <a:miter lim="800000"/>
            <a:headEnd/>
            <a:tailEnd/>
          </a:ln>
        </p:spPr>
      </p:pic>
      <p:sp>
        <p:nvSpPr>
          <p:cNvPr id="87046" name="Text Box 13"/>
          <p:cNvSpPr txBox="1">
            <a:spLocks noChangeArrowheads="1"/>
          </p:cNvSpPr>
          <p:nvPr/>
        </p:nvSpPr>
        <p:spPr bwMode="auto">
          <a:xfrm>
            <a:off x="5613400" y="8394700"/>
            <a:ext cx="914400" cy="228600"/>
          </a:xfrm>
          <a:prstGeom prst="rect">
            <a:avLst/>
          </a:prstGeom>
          <a:noFill/>
          <a:ln w="9525">
            <a:noFill/>
            <a:miter lim="800000"/>
            <a:headEnd/>
            <a:tailEnd/>
          </a:ln>
        </p:spPr>
        <p:txBody>
          <a:bodyPr>
            <a:spAutoFit/>
          </a:bodyPr>
          <a:lstStyle/>
          <a:p>
            <a:pPr algn="r">
              <a:spcBef>
                <a:spcPct val="50000"/>
              </a:spcBef>
            </a:pPr>
            <a:r>
              <a:rPr lang="en-US" sz="900">
                <a:solidFill>
                  <a:srgbClr val="FF0000"/>
                </a:solidFill>
              </a:rPr>
              <a:t>Continued…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905000" y="290513"/>
            <a:ext cx="4775200" cy="395287"/>
          </a:xfrm>
        </p:spPr>
        <p:txBody>
          <a:bodyPr/>
          <a:lstStyle/>
          <a:p>
            <a:pPr eaLnBrk="1" hangingPunct="1"/>
            <a:r>
              <a:rPr lang="en-US" dirty="0" smtClean="0"/>
              <a:t>PARTNERING WITH THE RESIDENT</a:t>
            </a:r>
          </a:p>
        </p:txBody>
      </p:sp>
      <p:sp>
        <p:nvSpPr>
          <p:cNvPr id="27651" name="Rectangle 3"/>
          <p:cNvSpPr>
            <a:spLocks noGrp="1" noChangeArrowheads="1"/>
          </p:cNvSpPr>
          <p:nvPr>
            <p:ph type="body" idx="1"/>
          </p:nvPr>
        </p:nvSpPr>
        <p:spPr>
          <a:xfrm>
            <a:off x="1905000" y="852488"/>
            <a:ext cx="4648200" cy="7948612"/>
          </a:xfrm>
        </p:spPr>
        <p:txBody>
          <a:bodyPr/>
          <a:lstStyle/>
          <a:p>
            <a:pPr marL="0" indent="0" eaLnBrk="1" hangingPunct="1">
              <a:defRPr/>
            </a:pPr>
            <a:r>
              <a:rPr lang="en-US" b="1" dirty="0"/>
              <a:t>SAY:</a:t>
            </a:r>
          </a:p>
          <a:p>
            <a:pPr marL="0" indent="0" eaLnBrk="1" hangingPunct="1">
              <a:defRPr/>
            </a:pPr>
            <a:r>
              <a:rPr lang="en-US" dirty="0" smtClean="0"/>
              <a:t>Learning to work with residents and families as true partners is neither easy nor intuitive.</a:t>
            </a:r>
          </a:p>
          <a:p>
            <a:pPr lvl="1" eaLnBrk="1" hangingPunct="1">
              <a:defRPr/>
            </a:pPr>
            <a:r>
              <a:rPr lang="en-US" dirty="0" smtClean="0"/>
              <a:t>Learn to listen.</a:t>
            </a:r>
          </a:p>
          <a:p>
            <a:pPr lvl="1" eaLnBrk="1" hangingPunct="1">
              <a:defRPr/>
            </a:pPr>
            <a:r>
              <a:rPr lang="en-US" dirty="0" smtClean="0"/>
              <a:t>Ask residents how involved they prefer to be in their own care—this includes medical decisions as well as lifestyle choices (e.g., what activities they prefer to attend, when and how they prefer to bathe, what time they would like to go to sleep and rise). </a:t>
            </a:r>
          </a:p>
          <a:p>
            <a:pPr lvl="1" eaLnBrk="1" hangingPunct="1">
              <a:defRPr/>
            </a:pPr>
            <a:r>
              <a:rPr lang="en-US" dirty="0" smtClean="0"/>
              <a:t>Explain things to residents and their families in language they will understand . Speaking in lay terms can prevent any inadvertent embarrassment or confusion.</a:t>
            </a:r>
          </a:p>
          <a:p>
            <a:pPr lvl="1" eaLnBrk="1" hangingPunct="1">
              <a:defRPr/>
            </a:pPr>
            <a:r>
              <a:rPr lang="en-US" dirty="0" smtClean="0"/>
              <a:t>Ask residents about their concerns before any details are provided . This can help ensure residents will be active listeners and understand what is being said to them.</a:t>
            </a:r>
          </a:p>
          <a:p>
            <a:pPr lvl="1" eaLnBrk="1" hangingPunct="1">
              <a:defRPr/>
            </a:pPr>
            <a:r>
              <a:rPr lang="en-US" dirty="0" smtClean="0"/>
              <a:t>Remind residents and families that they have access to relevant information (e.g., their medical record). </a:t>
            </a:r>
          </a:p>
          <a:p>
            <a:pPr lvl="1" eaLnBrk="1" hangingPunct="1">
              <a:buFont typeface="Arial" pitchFamily="34" charset="0"/>
              <a:buChar char="•"/>
              <a:defRPr/>
            </a:pPr>
            <a:r>
              <a:rPr lang="en-US" dirty="0" smtClean="0"/>
              <a:t>Continuously ask residents and their families for feedback and to be proactive participants in their care and life at the nursing home</a:t>
            </a:r>
            <a:r>
              <a:rPr lang="en-US" dirty="0"/>
              <a:t>.</a:t>
            </a:r>
            <a:endParaRPr lang="en-US" strike="sngStrike" dirty="0" smtClean="0"/>
          </a:p>
          <a:p>
            <a:pPr marL="0" indent="0" eaLnBrk="1" hangingPunct="1">
              <a:defRPr/>
            </a:pPr>
            <a:endParaRPr lang="en-US" sz="1000" b="1" dirty="0" smtClean="0"/>
          </a:p>
          <a:p>
            <a:pPr marL="0" indent="0" eaLnBrk="1" hangingPunct="1">
              <a:defRPr/>
            </a:pPr>
            <a:r>
              <a:rPr lang="en-US" sz="1000" b="1" dirty="0" smtClean="0"/>
              <a:t>	</a:t>
            </a:r>
            <a:r>
              <a:rPr lang="en-US" b="1" dirty="0" smtClean="0"/>
              <a:t>DISCUSSION (Optional):</a:t>
            </a:r>
          </a:p>
          <a:p>
            <a:pPr marL="0" indent="0" eaLnBrk="1" hangingPunct="1">
              <a:defRPr/>
            </a:pPr>
            <a:r>
              <a:rPr lang="en-US" dirty="0" smtClean="0"/>
              <a:t>Residents, families, and other visitors may have questions and concerns from time to time. Understanding the complexity of nursing home staffing can be confusing to residents, families, and visitors. Consider directing residents, families, and visitors to the appropriate staff person or agency to alleviate their concerns and have their questions answered. A posting or brochure of the nursing home’s hierarchy (organizational structure) and names of department contacts can be a useful and appreciated tool to residents and their families. </a:t>
            </a:r>
          </a:p>
          <a:p>
            <a:pPr marL="119063" indent="-119063" eaLnBrk="1" hangingPunct="1">
              <a:buFont typeface="Arial" pitchFamily="34" charset="0"/>
              <a:buChar char="•"/>
              <a:tabLst>
                <a:tab pos="119063" algn="l"/>
              </a:tabLst>
              <a:defRPr/>
            </a:pPr>
            <a:r>
              <a:rPr lang="en-US" dirty="0" smtClean="0"/>
              <a:t>Does your nursing home have a process to communicate  resident/family concerns?</a:t>
            </a:r>
          </a:p>
          <a:p>
            <a:pPr marL="0" indent="0" eaLnBrk="1" hangingPunct="1">
              <a:buFont typeface="Arial" pitchFamily="34" charset="0"/>
              <a:buChar char="•"/>
              <a:defRPr/>
            </a:pPr>
            <a:r>
              <a:rPr lang="en-US" dirty="0" smtClean="0"/>
              <a:t>  How is it communicated?  How often? </a:t>
            </a:r>
          </a:p>
          <a:p>
            <a:pPr marL="0" indent="0" eaLnBrk="1" hangingPunct="1">
              <a:buFont typeface="Arial" pitchFamily="34" charset="0"/>
              <a:buChar char="•"/>
              <a:defRPr/>
            </a:pPr>
            <a:r>
              <a:rPr lang="en-US" dirty="0" smtClean="0"/>
              <a:t>  How well is the process working? </a:t>
            </a:r>
          </a:p>
          <a:p>
            <a:pPr marL="0" indent="0" eaLnBrk="1" hangingPunct="1">
              <a:buFont typeface="Arial" pitchFamily="34" charset="0"/>
              <a:buChar char="•"/>
              <a:defRPr/>
            </a:pPr>
            <a:endParaRPr lang="en-US" dirty="0" smtClean="0">
              <a:solidFill>
                <a:srgbClr val="FF5050"/>
              </a:solidFill>
            </a:endParaRPr>
          </a:p>
        </p:txBody>
      </p:sp>
      <p:pic>
        <p:nvPicPr>
          <p:cNvPr id="39939"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81000" y="914400"/>
            <a:ext cx="1371600" cy="1028700"/>
          </a:xfrm>
          <a:prstGeom prst="rect">
            <a:avLst/>
          </a:prstGeom>
          <a:noFill/>
          <a:ln w="9525">
            <a:noFill/>
            <a:miter lim="800000"/>
            <a:headEnd/>
            <a:tailEnd/>
          </a:ln>
        </p:spPr>
      </p:pic>
      <p:sp>
        <p:nvSpPr>
          <p:cNvPr id="39940" name="Rectangle 6"/>
          <p:cNvSpPr>
            <a:spLocks noChangeArrowheads="1"/>
          </p:cNvSpPr>
          <p:nvPr/>
        </p:nvSpPr>
        <p:spPr bwMode="auto">
          <a:xfrm>
            <a:off x="304800" y="2514600"/>
            <a:ext cx="1447800" cy="228600"/>
          </a:xfrm>
          <a:prstGeom prst="rect">
            <a:avLst/>
          </a:prstGeom>
          <a:noFill/>
          <a:ln w="9525">
            <a:noFill/>
            <a:miter lim="800000"/>
            <a:headEnd/>
            <a:tailEnd/>
          </a:ln>
        </p:spPr>
        <p:txBody>
          <a:bodyPr rIns="0"/>
          <a:lstStyle/>
          <a:p>
            <a:pPr>
              <a:spcBef>
                <a:spcPct val="50000"/>
              </a:spcBef>
              <a:tabLst>
                <a:tab pos="285750" algn="l"/>
              </a:tabLst>
            </a:pPr>
            <a:r>
              <a:rPr lang="en-US" sz="1200" b="1" dirty="0">
                <a:solidFill>
                  <a:srgbClr val="333399"/>
                </a:solidFill>
              </a:rPr>
              <a:t>	KEY POINT:</a:t>
            </a:r>
          </a:p>
          <a:p>
            <a:pPr marL="169863" lvl="1" indent="-168275">
              <a:spcBef>
                <a:spcPct val="50000"/>
              </a:spcBef>
              <a:buFontTx/>
              <a:buChar char="•"/>
              <a:tabLst>
                <a:tab pos="285750" algn="l"/>
              </a:tabLst>
            </a:pPr>
            <a:r>
              <a:rPr lang="en-US" sz="1200" dirty="0">
                <a:solidFill>
                  <a:srgbClr val="333399"/>
                </a:solidFill>
              </a:rPr>
              <a:t>Residents </a:t>
            </a:r>
            <a:r>
              <a:rPr lang="en-US" sz="1200" dirty="0" smtClean="0">
                <a:solidFill>
                  <a:srgbClr val="333399"/>
                </a:solidFill>
              </a:rPr>
              <a:t>and their family members or significant others are </a:t>
            </a:r>
            <a:r>
              <a:rPr lang="en-US" sz="1200" dirty="0">
                <a:solidFill>
                  <a:srgbClr val="333399"/>
                </a:solidFill>
              </a:rPr>
              <a:t>part of the resident care team.</a:t>
            </a:r>
          </a:p>
        </p:txBody>
      </p:sp>
      <p:pic>
        <p:nvPicPr>
          <p:cNvPr id="39941" name="Picture 7"/>
          <p:cNvPicPr>
            <a:picLocks noChangeAspect="1" noChangeArrowheads="1"/>
          </p:cNvPicPr>
          <p:nvPr/>
        </p:nvPicPr>
        <p:blipFill>
          <a:blip r:embed="rId4" cstate="print"/>
          <a:srcRect/>
          <a:stretch>
            <a:fillRect/>
          </a:stretch>
        </p:blipFill>
        <p:spPr bwMode="auto">
          <a:xfrm>
            <a:off x="401638" y="2514600"/>
            <a:ext cx="206375" cy="246063"/>
          </a:xfrm>
          <a:prstGeom prst="rect">
            <a:avLst/>
          </a:prstGeom>
          <a:noFill/>
          <a:ln w="9525">
            <a:noFill/>
            <a:miter lim="800000"/>
            <a:headEnd/>
            <a:tailEnd/>
          </a:ln>
        </p:spPr>
      </p:pic>
      <p:pic>
        <p:nvPicPr>
          <p:cNvPr id="39942" name="Picture 11"/>
          <p:cNvPicPr>
            <a:picLocks noChangeAspect="1" noChangeArrowheads="1"/>
          </p:cNvPicPr>
          <p:nvPr/>
        </p:nvPicPr>
        <p:blipFill>
          <a:blip r:embed="rId5" cstate="print"/>
          <a:srcRect/>
          <a:stretch>
            <a:fillRect/>
          </a:stretch>
        </p:blipFill>
        <p:spPr bwMode="auto">
          <a:xfrm>
            <a:off x="1994885" y="5307464"/>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a:spLocks noGrp="1"/>
          </p:cNvSpPr>
          <p:nvPr>
            <p:ph type="sldNum" sz="quarter" idx="10"/>
          </p:nvPr>
        </p:nvSpPr>
        <p:spPr>
          <a:noFill/>
        </p:spPr>
        <p:txBody>
          <a:bodyPr/>
          <a:lstStyle/>
          <a:p>
            <a:fld id="{E119EA35-077A-44B7-9193-02F236C6E818}" type="slidenum">
              <a:rPr lang="en-US" smtClean="0"/>
              <a:pPr/>
              <a:t>7</a:t>
            </a:fld>
            <a:endParaRPr lang="en-US" smtClean="0"/>
          </a:p>
        </p:txBody>
      </p:sp>
      <p:sp>
        <p:nvSpPr>
          <p:cNvPr id="41986" name="Rectangle 2"/>
          <p:cNvSpPr>
            <a:spLocks noGrp="1" noChangeArrowheads="1"/>
          </p:cNvSpPr>
          <p:nvPr>
            <p:ph type="title"/>
          </p:nvPr>
        </p:nvSpPr>
        <p:spPr/>
        <p:txBody>
          <a:bodyPr/>
          <a:lstStyle/>
          <a:p>
            <a:pPr eaLnBrk="1" hangingPunct="1"/>
            <a:r>
              <a:rPr lang="en-US" smtClean="0"/>
              <a:t>WHY TEAMWORK? </a:t>
            </a:r>
          </a:p>
        </p:txBody>
      </p:sp>
      <p:sp>
        <p:nvSpPr>
          <p:cNvPr id="28675" name="Rectangle 3"/>
          <p:cNvSpPr>
            <a:spLocks noGrp="1" noChangeArrowheads="1"/>
          </p:cNvSpPr>
          <p:nvPr>
            <p:ph type="body" idx="1"/>
          </p:nvPr>
        </p:nvSpPr>
        <p:spPr/>
        <p:txBody>
          <a:bodyPr/>
          <a:lstStyle/>
          <a:p>
            <a:pPr marL="0" indent="0" eaLnBrk="1" hangingPunct="1">
              <a:defRPr/>
            </a:pPr>
            <a:r>
              <a:rPr lang="en-US" b="1" dirty="0"/>
              <a:t>SAY:</a:t>
            </a:r>
          </a:p>
          <a:p>
            <a:pPr marL="0" indent="0" eaLnBrk="1" hangingPunct="1">
              <a:defRPr/>
            </a:pPr>
            <a:r>
              <a:rPr lang="en-US" dirty="0"/>
              <a:t>The goals of teamwork are to:</a:t>
            </a:r>
          </a:p>
          <a:p>
            <a:pPr lvl="1" eaLnBrk="1" hangingPunct="1">
              <a:defRPr/>
            </a:pPr>
            <a:r>
              <a:rPr lang="en-US" dirty="0"/>
              <a:t>Reduce clinical </a:t>
            </a:r>
            <a:r>
              <a:rPr lang="en-US" dirty="0" smtClean="0"/>
              <a:t>errors.</a:t>
            </a:r>
            <a:endParaRPr lang="en-US" dirty="0"/>
          </a:p>
          <a:p>
            <a:pPr lvl="1" eaLnBrk="1" hangingPunct="1">
              <a:defRPr/>
            </a:pPr>
            <a:r>
              <a:rPr lang="en-US" dirty="0"/>
              <a:t>Improve </a:t>
            </a:r>
            <a:r>
              <a:rPr lang="en-US" dirty="0" smtClean="0"/>
              <a:t>resident outcomes.</a:t>
            </a:r>
            <a:endParaRPr lang="en-US" dirty="0"/>
          </a:p>
          <a:p>
            <a:pPr lvl="1" eaLnBrk="1" hangingPunct="1">
              <a:defRPr/>
            </a:pPr>
            <a:r>
              <a:rPr lang="en-US" dirty="0"/>
              <a:t>Improve process </a:t>
            </a:r>
            <a:r>
              <a:rPr lang="en-US" dirty="0" smtClean="0"/>
              <a:t>outcomes.</a:t>
            </a:r>
            <a:endParaRPr lang="en-US" dirty="0"/>
          </a:p>
          <a:p>
            <a:pPr lvl="1" eaLnBrk="1" hangingPunct="1">
              <a:defRPr/>
            </a:pPr>
            <a:r>
              <a:rPr lang="en-US" dirty="0"/>
              <a:t>Improve </a:t>
            </a:r>
            <a:r>
              <a:rPr lang="en-US" dirty="0" smtClean="0"/>
              <a:t>resident satisfaction.</a:t>
            </a:r>
            <a:endParaRPr lang="en-US" dirty="0"/>
          </a:p>
          <a:p>
            <a:pPr lvl="1" eaLnBrk="1" hangingPunct="1">
              <a:defRPr/>
            </a:pPr>
            <a:r>
              <a:rPr lang="en-US" dirty="0" smtClean="0"/>
              <a:t>Increase family satisfaction.</a:t>
            </a:r>
          </a:p>
          <a:p>
            <a:pPr lvl="1" eaLnBrk="1" hangingPunct="1">
              <a:defRPr/>
            </a:pPr>
            <a:r>
              <a:rPr lang="en-US" dirty="0" smtClean="0"/>
              <a:t>Increase </a:t>
            </a:r>
            <a:r>
              <a:rPr lang="en-US" dirty="0"/>
              <a:t>staff </a:t>
            </a:r>
            <a:r>
              <a:rPr lang="en-US" dirty="0" smtClean="0"/>
              <a:t>satisfaction.</a:t>
            </a:r>
          </a:p>
          <a:p>
            <a:pPr lvl="1" eaLnBrk="1" hangingPunct="1">
              <a:defRPr/>
            </a:pPr>
            <a:r>
              <a:rPr lang="en-US" dirty="0" smtClean="0"/>
              <a:t>Reduce staff turnover.</a:t>
            </a:r>
          </a:p>
          <a:p>
            <a:pPr lvl="1" eaLnBrk="1" hangingPunct="1">
              <a:defRPr/>
            </a:pPr>
            <a:r>
              <a:rPr lang="en-US" dirty="0" smtClean="0"/>
              <a:t>Reduce resident and family grievances and complaints.</a:t>
            </a:r>
            <a:endParaRPr lang="en-US" strike="sngStrike" dirty="0"/>
          </a:p>
          <a:p>
            <a:pPr marL="0" indent="0" eaLnBrk="1" hangingPunct="1">
              <a:defRPr/>
            </a:pPr>
            <a:r>
              <a:rPr lang="en-US" dirty="0"/>
              <a:t>Teamwork may be determined by the physical </a:t>
            </a:r>
            <a:r>
              <a:rPr lang="en-US" dirty="0" smtClean="0"/>
              <a:t>or organizational structure of facilities. Teams may include those assigned to work in that area (e.g., neighborhoods, secured units, floors) but are not limited to only the individuals who work in a particular department. Individuals from several departments may work together on a team. </a:t>
            </a:r>
          </a:p>
          <a:p>
            <a:pPr marL="0" indent="0" eaLnBrk="1" hangingPunct="1">
              <a:defRPr/>
            </a:pPr>
            <a:endParaRPr lang="en-US" dirty="0"/>
          </a:p>
          <a:p>
            <a:pPr marL="0" indent="0" eaLnBrk="1" hangingPunct="1">
              <a:defRPr/>
            </a:pPr>
            <a:r>
              <a:rPr lang="en-US" b="1" dirty="0"/>
              <a:t>	DISCUSSION:</a:t>
            </a:r>
          </a:p>
          <a:p>
            <a:pPr lvl="1" eaLnBrk="1" hangingPunct="1">
              <a:defRPr/>
            </a:pPr>
            <a:r>
              <a:rPr lang="en-US" dirty="0"/>
              <a:t>What are some other benefits of teamwork?</a:t>
            </a:r>
          </a:p>
          <a:p>
            <a:pPr marL="0" indent="0" eaLnBrk="1" hangingPunct="1">
              <a:defRPr/>
            </a:pPr>
            <a:endParaRPr lang="en-US" dirty="0"/>
          </a:p>
        </p:txBody>
      </p:sp>
      <p:pic>
        <p:nvPicPr>
          <p:cNvPr id="41988" name="Picture 14"/>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105400" y="914400"/>
            <a:ext cx="1371600" cy="1028700"/>
          </a:xfrm>
          <a:prstGeom prst="rect">
            <a:avLst/>
          </a:prstGeom>
          <a:noFill/>
          <a:ln w="9525">
            <a:noFill/>
            <a:miter lim="800000"/>
            <a:headEnd/>
            <a:tailEnd/>
          </a:ln>
        </p:spPr>
      </p:pic>
      <p:pic>
        <p:nvPicPr>
          <p:cNvPr id="41989" name="Picture 11"/>
          <p:cNvPicPr>
            <a:picLocks noChangeAspect="1" noChangeArrowheads="1"/>
          </p:cNvPicPr>
          <p:nvPr/>
        </p:nvPicPr>
        <p:blipFill>
          <a:blip r:embed="rId4" cstate="print"/>
          <a:srcRect/>
          <a:stretch>
            <a:fillRect/>
          </a:stretch>
        </p:blipFill>
        <p:spPr bwMode="auto">
          <a:xfrm>
            <a:off x="407988" y="5058228"/>
            <a:ext cx="284162" cy="29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1"/>
          <p:cNvSpPr>
            <a:spLocks noGrp="1" noChangeArrowheads="1"/>
          </p:cNvSpPr>
          <p:nvPr>
            <p:ph type="title"/>
          </p:nvPr>
        </p:nvSpPr>
        <p:spPr/>
        <p:txBody>
          <a:bodyPr/>
          <a:lstStyle/>
          <a:p>
            <a:pPr eaLnBrk="1" hangingPunct="1"/>
            <a:r>
              <a:rPr lang="en-US" smtClean="0"/>
              <a:t>HIGH-PERFORMING TEAMS </a:t>
            </a:r>
          </a:p>
        </p:txBody>
      </p:sp>
      <p:sp>
        <p:nvSpPr>
          <p:cNvPr id="44034" name="Rectangle 22"/>
          <p:cNvSpPr>
            <a:spLocks noGrp="1" noChangeArrowheads="1"/>
          </p:cNvSpPr>
          <p:nvPr>
            <p:ph type="body" idx="1"/>
          </p:nvPr>
        </p:nvSpPr>
        <p:spPr>
          <a:xfrm>
            <a:off x="1905000" y="852488"/>
            <a:ext cx="4724400" cy="7758112"/>
          </a:xfrm>
        </p:spPr>
        <p:txBody>
          <a:bodyPr/>
          <a:lstStyle/>
          <a:p>
            <a:pPr marL="0" indent="0" eaLnBrk="1" hangingPunct="1"/>
            <a:r>
              <a:rPr lang="en-US" b="1" dirty="0" smtClean="0"/>
              <a:t>SAY:</a:t>
            </a:r>
          </a:p>
          <a:p>
            <a:pPr marL="0" indent="0" eaLnBrk="1" hangingPunct="1"/>
            <a:r>
              <a:rPr lang="en-US" dirty="0" smtClean="0"/>
              <a:t>Over the course of this training, we will touch on the many interrelated aspects of high-performing teams. Generally speaking, high-performing teams have some common traits.</a:t>
            </a:r>
          </a:p>
          <a:p>
            <a:pPr marL="0" indent="0" eaLnBrk="1" hangingPunct="1"/>
            <a:endParaRPr lang="en-US" dirty="0" smtClean="0"/>
          </a:p>
          <a:p>
            <a:pPr marL="0" indent="0" eaLnBrk="1" hangingPunct="1"/>
            <a:r>
              <a:rPr lang="en-US" b="1" dirty="0" smtClean="0"/>
              <a:t>	DISCUSSION:</a:t>
            </a:r>
          </a:p>
          <a:p>
            <a:pPr lvl="1" eaLnBrk="1" hangingPunct="1"/>
            <a:r>
              <a:rPr lang="en-US" dirty="0" smtClean="0"/>
              <a:t>In what way do “Shared Mental Models” contribute to the success of high-performing teams?</a:t>
            </a:r>
          </a:p>
          <a:p>
            <a:pPr lvl="1" eaLnBrk="1" hangingPunct="1"/>
            <a:r>
              <a:rPr lang="en-US" dirty="0" smtClean="0"/>
              <a:t>Answers include: members can anticipate each other’s needs; coordinate without the need to communicate overtly; know when explicit communication is best; and know where to look for expertise.</a:t>
            </a:r>
          </a:p>
          <a:p>
            <a:pPr marL="0" indent="0" eaLnBrk="1" hangingPunct="1"/>
            <a:endParaRPr lang="en-US" dirty="0" smtClean="0"/>
          </a:p>
          <a:p>
            <a:pPr marL="0" indent="0" eaLnBrk="1" hangingPunct="1"/>
            <a:r>
              <a:rPr lang="en-US" b="1" dirty="0" smtClean="0"/>
              <a:t>SAY:</a:t>
            </a:r>
          </a:p>
          <a:p>
            <a:pPr marL="0" indent="0" eaLnBrk="1" hangingPunct="1"/>
            <a:r>
              <a:rPr lang="en-US" dirty="0" smtClean="0"/>
              <a:t>Other traits of high-performing teams, which we will explore in more detail later in this course, include: </a:t>
            </a:r>
          </a:p>
          <a:p>
            <a:pPr lvl="1" eaLnBrk="1" hangingPunct="1"/>
            <a:r>
              <a:rPr lang="en-US" dirty="0" smtClean="0"/>
              <a:t>Have clear roles and responsibilities.</a:t>
            </a:r>
          </a:p>
          <a:p>
            <a:pPr lvl="1" eaLnBrk="1" hangingPunct="1"/>
            <a:r>
              <a:rPr lang="en-US" dirty="0" smtClean="0"/>
              <a:t>Have a clear, valued, and shared vision</a:t>
            </a:r>
          </a:p>
          <a:p>
            <a:pPr lvl="2" eaLnBrk="1" hangingPunct="1">
              <a:spcBef>
                <a:spcPct val="30000"/>
              </a:spcBef>
            </a:pPr>
            <a:r>
              <a:rPr lang="en-US" dirty="0" smtClean="0"/>
              <a:t>) </a:t>
            </a:r>
            <a:r>
              <a:rPr lang="en-US" dirty="0" smtClean="0"/>
              <a:t>A common purpose</a:t>
            </a:r>
          </a:p>
          <a:p>
            <a:pPr lvl="2" eaLnBrk="1" hangingPunct="1">
              <a:spcBef>
                <a:spcPct val="30000"/>
              </a:spcBef>
            </a:pPr>
            <a:r>
              <a:rPr lang="en-US" dirty="0" smtClean="0"/>
              <a:t>An engaging purpose</a:t>
            </a:r>
          </a:p>
          <a:p>
            <a:pPr lvl="2" eaLnBrk="1" hangingPunct="1">
              <a:spcBef>
                <a:spcPct val="30000"/>
              </a:spcBef>
            </a:pPr>
            <a:r>
              <a:rPr lang="en-US" dirty="0" smtClean="0"/>
              <a:t>A leader who promotes the vision with the appropriate level of detail</a:t>
            </a:r>
          </a:p>
          <a:p>
            <a:pPr lvl="1" eaLnBrk="1" hangingPunct="1"/>
            <a:r>
              <a:rPr lang="en-US" dirty="0" smtClean="0"/>
              <a:t>Optimize resources.</a:t>
            </a:r>
          </a:p>
          <a:p>
            <a:pPr lvl="1" eaLnBrk="1" hangingPunct="1"/>
            <a:r>
              <a:rPr lang="en-US" dirty="0" smtClean="0"/>
              <a:t>Have strong team leadership.</a:t>
            </a:r>
          </a:p>
          <a:p>
            <a:pPr lvl="1" eaLnBrk="1" hangingPunct="1"/>
            <a:r>
              <a:rPr lang="en-US" dirty="0" smtClean="0"/>
              <a:t>Engage in a regular discipline of feedback</a:t>
            </a:r>
          </a:p>
          <a:p>
            <a:pPr lvl="2" eaLnBrk="1" hangingPunct="1">
              <a:spcBef>
                <a:spcPct val="30000"/>
              </a:spcBef>
            </a:pPr>
            <a:r>
              <a:rPr lang="en-US" dirty="0" smtClean="0"/>
              <a:t>Regularly provide feedback to each other and as a team</a:t>
            </a:r>
          </a:p>
          <a:p>
            <a:pPr lvl="2" eaLnBrk="1" hangingPunct="1">
              <a:spcBef>
                <a:spcPct val="30000"/>
              </a:spcBef>
            </a:pPr>
            <a:r>
              <a:rPr lang="en-US" dirty="0" smtClean="0"/>
              <a:t>Establish and revise team goals and plans</a:t>
            </a:r>
          </a:p>
          <a:p>
            <a:pPr lvl="2" eaLnBrk="1" hangingPunct="1">
              <a:spcBef>
                <a:spcPct val="30000"/>
              </a:spcBef>
            </a:pPr>
            <a:r>
              <a:rPr lang="en-US" dirty="0" smtClean="0"/>
              <a:t>Differentiate between higher and lower priorities</a:t>
            </a:r>
          </a:p>
          <a:p>
            <a:pPr lvl="2" eaLnBrk="1" hangingPunct="1">
              <a:spcBef>
                <a:spcPct val="30000"/>
              </a:spcBef>
            </a:pPr>
            <a:r>
              <a:rPr lang="en-US" dirty="0" smtClean="0"/>
              <a:t>Have mechanisms for anticipating and reviewing issues of team members</a:t>
            </a:r>
          </a:p>
          <a:p>
            <a:pPr lvl="2" eaLnBrk="1" hangingPunct="1">
              <a:spcBef>
                <a:spcPct val="30000"/>
              </a:spcBef>
            </a:pPr>
            <a:r>
              <a:rPr lang="en-US" dirty="0" smtClean="0"/>
              <a:t>Periodically diagnose team effectiveness, including its </a:t>
            </a:r>
            <a:br>
              <a:rPr lang="en-US" dirty="0" smtClean="0"/>
            </a:br>
            <a:r>
              <a:rPr lang="en-US" dirty="0" smtClean="0"/>
              <a:t>results, processes, and vitality (including morale, energy, and retention</a:t>
            </a:r>
            <a:endParaRPr lang="en-US" dirty="0" smtClean="0"/>
          </a:p>
        </p:txBody>
      </p:sp>
      <p:pic>
        <p:nvPicPr>
          <p:cNvPr id="44035" name="Picture 23" descr="Graphic:  screenshot of module slide"/>
          <p:cNvPicPr>
            <a:picLocks noChangeAspect="1" noChangeArrowheads="1"/>
          </p:cNvPicPr>
          <p:nvPr/>
        </p:nvPicPr>
        <p:blipFill>
          <a:blip r:embed="rId3" cstate="print"/>
          <a:srcRect/>
          <a:stretch>
            <a:fillRect/>
          </a:stretch>
        </p:blipFill>
        <p:spPr bwMode="auto">
          <a:xfrm>
            <a:off x="381000" y="914400"/>
            <a:ext cx="1371600" cy="1028700"/>
          </a:xfrm>
          <a:prstGeom prst="rect">
            <a:avLst/>
          </a:prstGeom>
          <a:noFill/>
          <a:ln w="9525">
            <a:noFill/>
            <a:miter lim="800000"/>
            <a:headEnd/>
            <a:tailEnd/>
          </a:ln>
        </p:spPr>
      </p:pic>
      <p:pic>
        <p:nvPicPr>
          <p:cNvPr id="44036" name="Picture 19"/>
          <p:cNvPicPr>
            <a:picLocks noChangeAspect="1" noChangeArrowheads="1"/>
          </p:cNvPicPr>
          <p:nvPr/>
        </p:nvPicPr>
        <p:blipFill>
          <a:blip r:embed="rId4" cstate="print"/>
          <a:srcRect/>
          <a:stretch>
            <a:fillRect/>
          </a:stretch>
        </p:blipFill>
        <p:spPr bwMode="auto">
          <a:xfrm>
            <a:off x="1981200" y="2019300"/>
            <a:ext cx="284163" cy="295275"/>
          </a:xfrm>
          <a:prstGeom prst="rect">
            <a:avLst/>
          </a:prstGeom>
          <a:noFill/>
          <a:ln w="9525">
            <a:noFill/>
            <a:miter lim="800000"/>
            <a:headEnd/>
            <a:tailEnd/>
          </a:ln>
        </p:spPr>
      </p:pic>
      <p:sp>
        <p:nvSpPr>
          <p:cNvPr id="44037" name="Text Box 13"/>
          <p:cNvSpPr txBox="1">
            <a:spLocks noChangeArrowheads="1"/>
          </p:cNvSpPr>
          <p:nvPr/>
        </p:nvSpPr>
        <p:spPr bwMode="auto">
          <a:xfrm>
            <a:off x="5943600" y="8610600"/>
            <a:ext cx="914400" cy="228600"/>
          </a:xfrm>
          <a:prstGeom prst="rect">
            <a:avLst/>
          </a:prstGeom>
          <a:noFill/>
          <a:ln w="9525">
            <a:noFill/>
            <a:miter lim="800000"/>
            <a:headEnd/>
            <a:tailEnd/>
          </a:ln>
        </p:spPr>
        <p:txBody>
          <a:bodyPr>
            <a:spAutoFit/>
          </a:bodyPr>
          <a:lstStyle/>
          <a:p>
            <a:pPr algn="r">
              <a:spcBef>
                <a:spcPct val="50000"/>
              </a:spcBef>
            </a:pPr>
            <a:r>
              <a:rPr lang="en-US" sz="900"/>
              <a:t>Continued…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p:cNvSpPr>
            <a:spLocks noGrp="1"/>
          </p:cNvSpPr>
          <p:nvPr>
            <p:ph type="sldNum" sz="quarter" idx="10"/>
          </p:nvPr>
        </p:nvSpPr>
        <p:spPr>
          <a:noFill/>
        </p:spPr>
        <p:txBody>
          <a:bodyPr/>
          <a:lstStyle/>
          <a:p>
            <a:fld id="{F6B7AA8D-256D-4C90-A670-950D8195D726}" type="slidenum">
              <a:rPr lang="en-US" smtClean="0"/>
              <a:pPr/>
              <a:t>9</a:t>
            </a:fld>
            <a:endParaRPr lang="en-US" smtClean="0"/>
          </a:p>
        </p:txBody>
      </p:sp>
      <p:sp>
        <p:nvSpPr>
          <p:cNvPr id="46082" name="Rectangle 2"/>
          <p:cNvSpPr>
            <a:spLocks noGrp="1" noChangeArrowheads="1"/>
          </p:cNvSpPr>
          <p:nvPr>
            <p:ph type="title"/>
          </p:nvPr>
        </p:nvSpPr>
        <p:spPr/>
        <p:txBody>
          <a:bodyPr/>
          <a:lstStyle/>
          <a:p>
            <a:pPr eaLnBrk="1" hangingPunct="1"/>
            <a:r>
              <a:rPr lang="en-US" smtClean="0"/>
              <a:t>HIGH-PERFORMING TEAMS (continued) </a:t>
            </a:r>
          </a:p>
        </p:txBody>
      </p:sp>
      <p:sp>
        <p:nvSpPr>
          <p:cNvPr id="46083" name="Rectangle 3"/>
          <p:cNvSpPr>
            <a:spLocks noGrp="1" noChangeArrowheads="1"/>
          </p:cNvSpPr>
          <p:nvPr>
            <p:ph type="body" idx="1"/>
          </p:nvPr>
        </p:nvSpPr>
        <p:spPr/>
        <p:txBody>
          <a:bodyPr/>
          <a:lstStyle/>
          <a:p>
            <a:pPr lvl="1" eaLnBrk="1" hangingPunct="1"/>
            <a:r>
              <a:rPr lang="en-US" dirty="0" smtClean="0">
                <a:cs typeface="Times New Roman" pitchFamily="18" charset="0"/>
              </a:rPr>
              <a:t>Develop a strong sense of collective trust, team identity, and confidence</a:t>
            </a:r>
          </a:p>
          <a:p>
            <a:pPr lvl="2" eaLnBrk="1" hangingPunct="1"/>
            <a:r>
              <a:rPr lang="en-US" dirty="0" smtClean="0"/>
              <a:t>Manage conflict by effectively confronting one another </a:t>
            </a:r>
          </a:p>
          <a:p>
            <a:pPr lvl="2" eaLnBrk="1" hangingPunct="1"/>
            <a:r>
              <a:rPr lang="en-US" dirty="0" smtClean="0"/>
              <a:t>Have a strong sense of team orientation</a:t>
            </a:r>
          </a:p>
          <a:p>
            <a:pPr lvl="2" eaLnBrk="1" hangingPunct="1"/>
            <a:r>
              <a:rPr lang="en-US" dirty="0" smtClean="0"/>
              <a:t>Trust other team members’ intentions</a:t>
            </a:r>
          </a:p>
          <a:p>
            <a:pPr lvl="2" eaLnBrk="1" hangingPunct="1"/>
            <a:r>
              <a:rPr lang="en-US" dirty="0" smtClean="0">
                <a:cs typeface="Times New Roman" pitchFamily="18" charset="0"/>
              </a:rPr>
              <a:t>Believe </a:t>
            </a:r>
            <a:r>
              <a:rPr lang="en-US" dirty="0" smtClean="0"/>
              <a:t>strongly in the team’s collective ability to succeed</a:t>
            </a:r>
          </a:p>
          <a:p>
            <a:pPr lvl="2" eaLnBrk="1" hangingPunct="1"/>
            <a:r>
              <a:rPr lang="en-US" dirty="0" smtClean="0"/>
              <a:t>Develop collective efficacy</a:t>
            </a:r>
          </a:p>
          <a:p>
            <a:pPr lvl="2" eaLnBrk="1" hangingPunct="1"/>
            <a:r>
              <a:rPr lang="en-US" dirty="0" smtClean="0">
                <a:cs typeface="Times New Roman" pitchFamily="18" charset="0"/>
              </a:rPr>
              <a:t>Have a high degree of psychological safety</a:t>
            </a:r>
          </a:p>
          <a:p>
            <a:pPr lvl="1" eaLnBrk="1" hangingPunct="1"/>
            <a:r>
              <a:rPr lang="en-US" dirty="0" smtClean="0">
                <a:cs typeface="Times New Roman" pitchFamily="18" charset="0"/>
              </a:rPr>
              <a:t>Create mechanisms to cooperate, coordinate, and generate ongoing collaboration</a:t>
            </a:r>
          </a:p>
          <a:p>
            <a:pPr lvl="2" eaLnBrk="1" hangingPunct="1"/>
            <a:r>
              <a:rPr lang="en-US" dirty="0" smtClean="0"/>
              <a:t>Identify teamwork and task requirements</a:t>
            </a:r>
          </a:p>
          <a:p>
            <a:pPr lvl="2" eaLnBrk="1" hangingPunct="1"/>
            <a:r>
              <a:rPr lang="en-US" dirty="0" smtClean="0"/>
              <a:t>Ensure that the team possesses the right mix of competencies through staffing and development</a:t>
            </a:r>
          </a:p>
          <a:p>
            <a:pPr lvl="2" eaLnBrk="1" hangingPunct="1"/>
            <a:r>
              <a:rPr lang="en-US" dirty="0" smtClean="0"/>
              <a:t>Distribute and assign work thoughtfully</a:t>
            </a:r>
          </a:p>
          <a:p>
            <a:pPr lvl="2" eaLnBrk="1" hangingPunct="1"/>
            <a:r>
              <a:rPr lang="en-US" dirty="0" smtClean="0"/>
              <a:t>Consciously integrate new team members</a:t>
            </a:r>
          </a:p>
          <a:p>
            <a:pPr lvl="2" eaLnBrk="1" hangingPunct="1"/>
            <a:r>
              <a:rPr lang="en-US" dirty="0" smtClean="0"/>
              <a:t>Involve the right people in decisions in a flexible manner</a:t>
            </a:r>
          </a:p>
          <a:p>
            <a:pPr lvl="2" eaLnBrk="1" hangingPunct="1"/>
            <a:r>
              <a:rPr lang="en-US" dirty="0" smtClean="0"/>
              <a:t>Examine and adjust the team’s physical workplace to optimize communication and coordination</a:t>
            </a:r>
            <a:endParaRPr lang="en-US" dirty="0" smtClean="0">
              <a:cs typeface="Times New Roman" pitchFamily="18" charset="0"/>
            </a:endParaRPr>
          </a:p>
          <a:p>
            <a:pPr lvl="1" eaLnBrk="1" hangingPunct="1"/>
            <a:r>
              <a:rPr lang="en-US" dirty="0" smtClean="0">
                <a:cs typeface="Times New Roman" pitchFamily="18" charset="0"/>
              </a:rPr>
              <a:t>Manage and optimize performance outcomes</a:t>
            </a:r>
          </a:p>
          <a:p>
            <a:pPr lvl="2" eaLnBrk="1" hangingPunct="1"/>
            <a:r>
              <a:rPr lang="en-US" dirty="0" smtClean="0"/>
              <a:t>Communicate often and at the right time to ensure that fellow team members have the information they need to contribute</a:t>
            </a:r>
          </a:p>
          <a:p>
            <a:pPr lvl="2" eaLnBrk="1" hangingPunct="1"/>
            <a:r>
              <a:rPr lang="en-US" dirty="0" smtClean="0"/>
              <a:t>Use closed-loop communication</a:t>
            </a:r>
          </a:p>
          <a:p>
            <a:pPr lvl="2" eaLnBrk="1" hangingPunct="1"/>
            <a:r>
              <a:rPr lang="en-US" dirty="0" smtClean="0"/>
              <a:t>Learn from each performance outcome</a:t>
            </a:r>
          </a:p>
          <a:p>
            <a:pPr lvl="2" eaLnBrk="1" hangingPunct="1"/>
            <a:r>
              <a:rPr lang="en-US" dirty="0" smtClean="0"/>
              <a:t>Continually strive to learn</a:t>
            </a:r>
            <a:r>
              <a:rPr lang="en-US" dirty="0" smtClean="0">
                <a:cs typeface="Times New Roman" pitchFamily="18" charset="0"/>
              </a:rPr>
              <a:t> </a:t>
            </a:r>
          </a:p>
        </p:txBody>
      </p:sp>
      <p:sp>
        <p:nvSpPr>
          <p:cNvPr id="46084" name="Rectangle 15"/>
          <p:cNvSpPr>
            <a:spLocks noChangeArrowheads="1"/>
          </p:cNvSpPr>
          <p:nvPr/>
        </p:nvSpPr>
        <p:spPr bwMode="auto">
          <a:xfrm>
            <a:off x="5029200" y="762000"/>
            <a:ext cx="1524000" cy="1676400"/>
          </a:xfrm>
          <a:prstGeom prst="rect">
            <a:avLst/>
          </a:prstGeom>
          <a:solidFill>
            <a:srgbClr val="EDEDE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ven Page">
  <a:themeElements>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ven Pa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ven Pag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ven Pag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ven Pag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ven Pag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ven Pag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ven Pag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ven Pag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ven Pag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ven Pag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ven Pag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ven Pag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ven Pag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15017</TotalTime>
  <Words>3784</Words>
  <Application>Microsoft Office PowerPoint</Application>
  <PresentationFormat>Letter Paper (8.5x11 in)</PresentationFormat>
  <Paragraphs>457</Paragraphs>
  <Slides>28</Slides>
  <Notes>28</Notes>
  <HiddenSlides>0</HiddenSlides>
  <MMClips>0</MMClips>
  <ScaleCrop>false</ScaleCrop>
  <HeadingPairs>
    <vt:vector size="6" baseType="variant">
      <vt:variant>
        <vt:lpstr>Theme</vt:lpstr>
      </vt:variant>
      <vt:variant>
        <vt:i4>2</vt:i4>
      </vt:variant>
      <vt:variant>
        <vt:lpstr>Links</vt:lpstr>
      </vt:variant>
      <vt:variant>
        <vt:i4>1</vt:i4>
      </vt:variant>
      <vt:variant>
        <vt:lpstr>Slide Titles</vt:lpstr>
      </vt:variant>
      <vt:variant>
        <vt:i4>28</vt:i4>
      </vt:variant>
    </vt:vector>
  </HeadingPairs>
  <TitlesOfParts>
    <vt:vector size="31" baseType="lpstr">
      <vt:lpstr>Default Design</vt:lpstr>
      <vt:lpstr>Even Page</vt:lpstr>
      <vt:lpstr>???</vt:lpstr>
      <vt:lpstr>TEAM STRUCTURE </vt:lpstr>
      <vt:lpstr>TEAM STRUCTURE </vt:lpstr>
      <vt:lpstr>OBJECTIVES </vt:lpstr>
      <vt:lpstr>TeamSTEPPS TEAM SKILLS </vt:lpstr>
      <vt:lpstr>PARTNERING WITH THE RESIDENT</vt:lpstr>
      <vt:lpstr>PARTNERING WITH THE RESIDENT</vt:lpstr>
      <vt:lpstr>WHY TEAMWORK? </vt:lpstr>
      <vt:lpstr>HIGH-PERFORMING TEAMS </vt:lpstr>
      <vt:lpstr>HIGH-PERFORMING TEAMS (continued) </vt:lpstr>
      <vt:lpstr>BARRIERS TO TEAM PERFORMANCE </vt:lpstr>
      <vt:lpstr>EXERCISE: TEAMS AND TEAMWORK</vt:lpstr>
      <vt:lpstr>MULTI-TEAM SYSTEM FOR RESIDENT CARE </vt:lpstr>
      <vt:lpstr>MULTI-TEAM SYSTEM FOR RESIDENT CARE </vt:lpstr>
      <vt:lpstr>CORE TEAMS </vt:lpstr>
      <vt:lpstr>COORDINATING TEAMS </vt:lpstr>
      <vt:lpstr>CONTINGENCY TEAMS </vt:lpstr>
      <vt:lpstr>ANCILLARY and SUPPORT SERVICES </vt:lpstr>
      <vt:lpstr>THE ROLE OF ADMINISTRATION </vt:lpstr>
      <vt:lpstr>EXAMPLE: A MULTI-TEAM SYSTEM  IN A NURSING HOME</vt:lpstr>
      <vt:lpstr>EXERCISE: YOUR MULTI-TEAM SYSTEM</vt:lpstr>
      <vt:lpstr>TEAM MEMBER CHARACTERISTICS </vt:lpstr>
      <vt:lpstr>TEAM FAILURE VIDEO </vt:lpstr>
      <vt:lpstr>TEAMWORK FAILURE VIDEO ANALYSIS</vt:lpstr>
      <vt:lpstr>WHAT DEFINES A TEAM? </vt:lpstr>
      <vt:lpstr>PARADIGM SHIFT TO A TEAM SYSTEM APPROACH </vt:lpstr>
      <vt:lpstr>EFFECTIVE TEAM MEMBERS </vt:lpstr>
      <vt:lpstr>TEAMWORK ACTIONS </vt:lpstr>
      <vt:lpstr>REFERENCES</vt:lpstr>
    </vt:vector>
  </TitlesOfParts>
  <Company>Booz Allen Hamilton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MONITORING</dc:title>
  <dc:creator>Signe George</dc:creator>
  <cp:lastModifiedBy>DHHS</cp:lastModifiedBy>
  <cp:revision>991</cp:revision>
  <cp:lastPrinted>2012-04-12T17:15:07Z</cp:lastPrinted>
  <dcterms:created xsi:type="dcterms:W3CDTF">2006-03-02T21:13:56Z</dcterms:created>
  <dcterms:modified xsi:type="dcterms:W3CDTF">2012-06-19T21:01:50Z</dcterms:modified>
</cp:coreProperties>
</file>