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handoutMasterIdLst>
    <p:handoutMasterId r:id="rId28"/>
  </p:handoutMasterIdLst>
  <p:sldIdLst>
    <p:sldId id="256" r:id="rId3"/>
    <p:sldId id="257" r:id="rId4"/>
    <p:sldId id="269" r:id="rId5"/>
    <p:sldId id="270" r:id="rId6"/>
    <p:sldId id="271" r:id="rId7"/>
    <p:sldId id="272" r:id="rId8"/>
    <p:sldId id="274" r:id="rId9"/>
    <p:sldId id="279" r:id="rId10"/>
    <p:sldId id="275" r:id="rId11"/>
    <p:sldId id="276" r:id="rId12"/>
    <p:sldId id="281" r:id="rId13"/>
    <p:sldId id="282" r:id="rId14"/>
    <p:sldId id="298" r:id="rId15"/>
    <p:sldId id="290" r:id="rId16"/>
    <p:sldId id="299" r:id="rId17"/>
    <p:sldId id="300" r:id="rId18"/>
    <p:sldId id="287" r:id="rId19"/>
    <p:sldId id="301" r:id="rId20"/>
    <p:sldId id="302" r:id="rId21"/>
    <p:sldId id="293" r:id="rId22"/>
    <p:sldId id="294" r:id="rId23"/>
    <p:sldId id="295" r:id="rId24"/>
    <p:sldId id="268" r:id="rId25"/>
    <p:sldId id="297" r:id="rId26"/>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grida J Kalnins" initials="" lastIdx="6" clrIdx="0"/>
  <p:cmAuthor id="1" name="Marguerite Goldman" initials="" lastIdx="6" clrIdx="1"/>
  <p:cmAuthor id="2" name="Dawn Williams" initials="" lastIdx="13" clrIdx="2"/>
  <p:cmAuthor id="3" name="Michelle Pandolfi" initials="MMP" lastIdx="24" clrIdx="3"/>
  <p:cmAuthor id="4" name="Donna Hurd" initials="DH" lastIdx="1" clrIdx="4"/>
  <p:cmAuthor id="5" name="DHHS" initials="D"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99"/>
    <a:srgbClr val="663300"/>
    <a:srgbClr val="FF6600"/>
    <a:srgbClr val="EDEDE1"/>
    <a:srgbClr val="C7C397"/>
    <a:srgbClr val="FFFFCC"/>
    <a:srgbClr val="A50021"/>
    <a:srgbClr val="EAEAEA"/>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711" autoAdjust="0"/>
    <p:restoredTop sz="92986" autoAdjust="0"/>
  </p:normalViewPr>
  <p:slideViewPr>
    <p:cSldViewPr>
      <p:cViewPr>
        <p:scale>
          <a:sx n="90" d="100"/>
          <a:sy n="90" d="100"/>
        </p:scale>
        <p:origin x="-1758" y="46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1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2-05-31T16:13:40.591" idx="12">
    <p:pos x="3396" y="490"/>
    <p:text>NEW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12-05-31T16:14:16.263" idx="13">
    <p:pos x="488" y="512"/>
    <p:text>NEW SLIDE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defRPr sz="1200"/>
            </a:lvl1pPr>
          </a:lstStyle>
          <a:p>
            <a:endParaRPr lang="en-US"/>
          </a:p>
        </p:txBody>
      </p:sp>
      <p:sp>
        <p:nvSpPr>
          <p:cNvPr id="68611"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a:defRPr sz="1200"/>
            </a:lvl1pPr>
          </a:lstStyle>
          <a:p>
            <a:endParaRPr lang="en-US"/>
          </a:p>
        </p:txBody>
      </p:sp>
      <p:sp>
        <p:nvSpPr>
          <p:cNvPr id="68612"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defRPr sz="1200"/>
            </a:lvl1pPr>
          </a:lstStyle>
          <a:p>
            <a:endParaRPr lang="en-US"/>
          </a:p>
        </p:txBody>
      </p:sp>
      <p:sp>
        <p:nvSpPr>
          <p:cNvPr id="68613"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lvl1pPr>
          </a:lstStyle>
          <a:p>
            <a:fld id="{CFEB67C1-FE12-4E3C-98AC-5E41D8AB19A2}" type="slidenum">
              <a:rPr lang="en-US"/>
              <a:pPr/>
              <a:t>‹#›</a:t>
            </a:fld>
            <a:endParaRPr lang="en-US"/>
          </a:p>
        </p:txBody>
      </p:sp>
    </p:spTree>
    <p:extLst>
      <p:ext uri="{BB962C8B-B14F-4D97-AF65-F5344CB8AC3E}">
        <p14:creationId xmlns="" xmlns:p14="http://schemas.microsoft.com/office/powerpoint/2010/main" val="2836923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1887">
              <a:defRPr sz="1200"/>
            </a:lvl1pPr>
          </a:lstStyle>
          <a:p>
            <a:endParaRPr lang="en-US"/>
          </a:p>
        </p:txBody>
      </p:sp>
      <p:sp>
        <p:nvSpPr>
          <p:cNvPr id="5123"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1887">
              <a:defRPr sz="1200"/>
            </a:lvl1pPr>
          </a:lstStyle>
          <a:p>
            <a:endParaRPr lang="en-US"/>
          </a:p>
        </p:txBody>
      </p:sp>
      <p:sp>
        <p:nvSpPr>
          <p:cNvPr id="5124" name="Rectangle 4"/>
          <p:cNvSpPr>
            <a:spLocks noGrp="1" noRot="1" noChangeAspect="1" noChangeArrowheads="1" noTextEdit="1"/>
          </p:cNvSpPr>
          <p:nvPr>
            <p:ph type="sldImg" idx="2"/>
          </p:nvPr>
        </p:nvSpPr>
        <p:spPr bwMode="auto">
          <a:xfrm>
            <a:off x="2198688" y="698500"/>
            <a:ext cx="2614612"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1887">
              <a:defRPr sz="1200"/>
            </a:lvl1pPr>
          </a:lstStyle>
          <a:p>
            <a:endParaRPr lang="en-US"/>
          </a:p>
        </p:txBody>
      </p:sp>
      <p:sp>
        <p:nvSpPr>
          <p:cNvPr id="5127"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1887">
              <a:defRPr sz="1200"/>
            </a:lvl1pPr>
          </a:lstStyle>
          <a:p>
            <a:fld id="{7B2A0A66-C5B5-494C-90CD-DC20F2034536}" type="slidenum">
              <a:rPr lang="en-US"/>
              <a:pPr/>
              <a:t>‹#›</a:t>
            </a:fld>
            <a:endParaRPr lang="en-US"/>
          </a:p>
        </p:txBody>
      </p:sp>
    </p:spTree>
    <p:extLst>
      <p:ext uri="{BB962C8B-B14F-4D97-AF65-F5344CB8AC3E}">
        <p14:creationId xmlns="" xmlns:p14="http://schemas.microsoft.com/office/powerpoint/2010/main" val="1066448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64AC4-FBE0-4C1E-AA94-AB5629522788}" type="slidenum">
              <a:rPr lang="en-US"/>
              <a:pPr/>
              <a:t>1</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C7EEF-EB89-4642-AA98-C43EF4578C10}"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F5388-0A19-411B-9C0F-7A7E2DA4D413}"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97EC8-1F59-40D3-93A4-B0787ABDA212}" type="slidenum">
              <a:rPr lang="en-US"/>
              <a:pPr/>
              <a:t>12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E6F84-5404-424B-9F26-0C4043EEAA92}" type="slidenum">
              <a:rPr lang="en-US"/>
              <a:pPr/>
              <a:t>13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9B125-C62F-43B5-ADFC-08AA9235D2FF}" type="slidenum">
              <a:rPr lang="en-US"/>
              <a:pPr/>
              <a:t>14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D389F-6D6C-4E38-8344-5556B782610D}" type="slidenum">
              <a:rPr lang="en-US"/>
              <a:pPr/>
              <a:t>15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679BE-CDF4-4AD8-987A-408571C4FA93}" type="slidenum">
              <a:rPr lang="en-US"/>
              <a:pPr/>
              <a:t>16</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6BC23-1B0C-4D35-95E0-98615D8CFEF0}" type="slidenum">
              <a:rPr lang="en-US"/>
              <a:pPr/>
              <a:t>17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40EA2-13DB-4DEA-8491-967F4C69F146}" type="slidenum">
              <a:rPr lang="en-US"/>
              <a:pPr/>
              <a:t>18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CBA4F-523D-48B2-A37F-E9B4A76CD823}" type="slidenum">
              <a:rPr lang="en-US"/>
              <a:pPr/>
              <a:t>19</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F0FCC-B467-4F67-B44A-8473D7AFF759}" type="slidenum">
              <a:rPr lang="en-US"/>
              <a:pPr/>
              <a:t>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B8437-4352-4CDC-B51E-E31395D80E5F}" type="slidenum">
              <a:rPr lang="en-US"/>
              <a:pPr/>
              <a:t>20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1BF45-7BC8-4068-B856-B31841A62A12}" type="slidenum">
              <a:rPr lang="en-US"/>
              <a:pPr/>
              <a:t>21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45582-B002-4428-92A2-3665D2B03D6F}" type="slidenum">
              <a:rPr lang="en-US"/>
              <a:pPr/>
              <a:t>22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E012C-C14F-4E87-AB3A-6307BF8FCAAA}" type="slidenum">
              <a:rPr lang="en-US"/>
              <a:pPr/>
              <a:t>23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65D94-DE06-4BCB-82DD-6D03FDC29F26}" type="slidenum">
              <a:rPr lang="en-US"/>
              <a:pPr/>
              <a:t>24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EBF7C-193B-4E72-B0AB-9CDD1EA71785}" type="slidenum">
              <a:rPr lang="en-US"/>
              <a:pPr/>
              <a:t>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A1B8C-F0F5-4C72-8E64-28EF34FE918A}" type="slidenum">
              <a:rPr lang="en-US"/>
              <a:pPr/>
              <a:t>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35C03-0FB7-4989-9A1D-7CC88685E14D}" type="slidenum">
              <a:rPr lang="en-US"/>
              <a:pPr/>
              <a:t>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3163C-15FB-4462-B834-DC937DAC4A95}" type="slidenum">
              <a:rPr lang="en-US"/>
              <a:pPr/>
              <a:t>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80250-5CC9-4BA8-893A-6A69F23994E4}"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755B1-5DB6-48F1-8369-259505A76D03}" type="slidenum">
              <a:rPr lang="en-US"/>
              <a:pPr/>
              <a:t>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A9B71-BB5D-4689-95FB-3FB5750A1BF2}" type="slidenum">
              <a:rPr lang="en-US"/>
              <a:pPr/>
              <a:t>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4191000"/>
            <a:ext cx="5829300" cy="762000"/>
          </a:xfrm>
        </p:spPr>
        <p:txBody>
          <a:bodyPr anchor="ctr"/>
          <a:lstStyle>
            <a:lvl1pPr algn="ctr">
              <a:defRPr sz="2200">
                <a:solidFill>
                  <a:srgbClr val="333399"/>
                </a:solidFill>
              </a:defRPr>
            </a:lvl1pPr>
          </a:lstStyle>
          <a:p>
            <a:r>
              <a:rPr lang="en-US"/>
              <a:t>CLICK TO EDIT MASTER TITLE STYLE</a:t>
            </a:r>
          </a:p>
        </p:txBody>
      </p:sp>
      <p:sp>
        <p:nvSpPr>
          <p:cNvPr id="3091"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endParaRPr lang="en-US"/>
          </a:p>
        </p:txBody>
      </p:sp>
      <p:grpSp>
        <p:nvGrpSpPr>
          <p:cNvPr id="3092" name="Group 20"/>
          <p:cNvGrpSpPr>
            <a:grpSpLocks/>
          </p:cNvGrpSpPr>
          <p:nvPr userDrawn="1"/>
        </p:nvGrpSpPr>
        <p:grpSpPr bwMode="auto">
          <a:xfrm>
            <a:off x="3276600" y="6172200"/>
            <a:ext cx="2819400" cy="2971800"/>
            <a:chOff x="2064" y="3696"/>
            <a:chExt cx="1776" cy="1728"/>
          </a:xfrm>
        </p:grpSpPr>
        <p:sp>
          <p:nvSpPr>
            <p:cNvPr id="3093" name="Line 21"/>
            <p:cNvSpPr>
              <a:spLocks noChangeShapeType="1"/>
            </p:cNvSpPr>
            <p:nvPr/>
          </p:nvSpPr>
          <p:spPr bwMode="auto">
            <a:xfrm>
              <a:off x="3840" y="3696"/>
              <a:ext cx="0" cy="1728"/>
            </a:xfrm>
            <a:prstGeom prst="line">
              <a:avLst/>
            </a:prstGeom>
            <a:noFill/>
            <a:ln w="9525">
              <a:solidFill>
                <a:srgbClr val="C7C397"/>
              </a:solidFill>
              <a:round/>
              <a:headEnd/>
              <a:tailEnd/>
            </a:ln>
            <a:effectLst/>
          </p:spPr>
          <p:txBody>
            <a:bodyPr/>
            <a:lstStyle/>
            <a:p>
              <a:endParaRPr lang="en-US"/>
            </a:p>
          </p:txBody>
        </p:sp>
        <p:sp>
          <p:nvSpPr>
            <p:cNvPr id="3094" name="Line 22"/>
            <p:cNvSpPr>
              <a:spLocks noChangeShapeType="1"/>
            </p:cNvSpPr>
            <p:nvPr/>
          </p:nvSpPr>
          <p:spPr bwMode="auto">
            <a:xfrm>
              <a:off x="2064" y="3696"/>
              <a:ext cx="0" cy="1728"/>
            </a:xfrm>
            <a:prstGeom prst="line">
              <a:avLst/>
            </a:prstGeom>
            <a:noFill/>
            <a:ln w="9525">
              <a:solidFill>
                <a:srgbClr val="C7C397"/>
              </a:solidFill>
              <a:round/>
              <a:headEnd/>
              <a:tailEnd/>
            </a:ln>
            <a:effectLst/>
          </p:spPr>
          <p:txBody>
            <a:bodyPr/>
            <a:lstStyle/>
            <a:p>
              <a:endParaRPr lang="en-US"/>
            </a:p>
          </p:txBody>
        </p:sp>
      </p:grpSp>
      <p:pic>
        <p:nvPicPr>
          <p:cNvPr id="3095" name="Picture 23"/>
          <p:cNvPicPr>
            <a:picLocks noChangeAspect="1" noChangeArrowheads="1"/>
          </p:cNvPicPr>
          <p:nvPr userDrawn="1"/>
        </p:nvPicPr>
        <p:blipFill>
          <a:blip r:embed="rId2" cstate="print"/>
          <a:srcRect/>
          <a:stretch>
            <a:fillRect/>
          </a:stretch>
        </p:blipFill>
        <p:spPr bwMode="auto">
          <a:xfrm flipV="1">
            <a:off x="3429000" y="6273800"/>
            <a:ext cx="228600" cy="276225"/>
          </a:xfrm>
          <a:prstGeom prst="rect">
            <a:avLst/>
          </a:prstGeom>
          <a:noFill/>
          <a:ln w="9525">
            <a:noFill/>
            <a:miter lim="800000"/>
            <a:headEnd/>
            <a:tailEnd/>
          </a:ln>
        </p:spPr>
      </p:pic>
      <p:sp>
        <p:nvSpPr>
          <p:cNvPr id="3096"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endParaRPr lang="en-US"/>
          </a:p>
        </p:txBody>
      </p:sp>
      <p:pic>
        <p:nvPicPr>
          <p:cNvPr id="3097" name="Picture 25" descr="Slide_content_2_10"/>
          <p:cNvPicPr>
            <a:picLocks noChangeAspect="1" noChangeArrowheads="1"/>
          </p:cNvPicPr>
          <p:nvPr userDrawn="1"/>
        </p:nvPicPr>
        <p:blipFill>
          <a:blip r:embed="rId3" cstate="print"/>
          <a:srcRect t="40189" r="38197" b="12088"/>
          <a:stretch>
            <a:fillRect/>
          </a:stretch>
        </p:blipFill>
        <p:spPr bwMode="auto">
          <a:xfrm>
            <a:off x="762000" y="6629400"/>
            <a:ext cx="1828800" cy="1447800"/>
          </a:xfrm>
          <a:prstGeom prst="rect">
            <a:avLst/>
          </a:prstGeom>
          <a:noFill/>
        </p:spPr>
      </p:pic>
      <p:sp>
        <p:nvSpPr>
          <p:cNvPr id="3098"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AEFCB7-013C-4D50-96C4-D7D71A6A1E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723ABA-9B68-4160-ACB6-0C722298D8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p:spPr>
        <p:txBody>
          <a:bodyPr/>
          <a:lstStyle>
            <a:lvl1pPr>
              <a:defRPr/>
            </a:lvl1pPr>
          </a:lstStyle>
          <a:p>
            <a:fld id="{F01ED391-8544-4BED-806E-CD9E9FEADDC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50EA3-9612-41F1-B4ED-EA92EA64BF4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8C234D9-045B-4FAE-90EA-F17A78A666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D8C0D91-0715-4B81-BB8A-9AF5D91ABC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B52B481-93D0-41CF-921B-F0B350B7A5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04C7D8C-6C5D-4C2C-8054-9EC95D5FF24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C997295-95AA-4ADA-8B3F-A5B0208739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A48E6D-0873-4563-A427-2169AD2AF5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C6DB1C2-62F1-4A87-9439-4DDE40DBB2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endParaRPr lang="en-US"/>
          </a:p>
        </p:txBody>
      </p:sp>
      <p:sp>
        <p:nvSpPr>
          <p:cNvPr id="1050"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304800" y="290513"/>
            <a:ext cx="4648200" cy="3952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fld id="{D29BB7A1-9BE1-4C66-9881-47B79C2F1504}" type="slidenum">
              <a:rPr lang="en-US"/>
              <a:pPr/>
              <a:t>‹#›</a:t>
            </a:fld>
            <a:endParaRPr lang="en-US"/>
          </a:p>
        </p:txBody>
      </p:sp>
      <p:grpSp>
        <p:nvGrpSpPr>
          <p:cNvPr id="1036" name="Group 12"/>
          <p:cNvGrpSpPr>
            <a:grpSpLocks/>
          </p:cNvGrpSpPr>
          <p:nvPr userDrawn="1"/>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1038" name="Rectangle 14"/>
          <p:cNvSpPr>
            <a:spLocks noChangeArrowheads="1"/>
          </p:cNvSpPr>
          <p:nvPr/>
        </p:nvSpPr>
        <p:spPr bwMode="auto">
          <a:xfrm>
            <a:off x="0" y="8839200"/>
            <a:ext cx="2171700" cy="228600"/>
          </a:xfrm>
          <a:prstGeom prst="rect">
            <a:avLst/>
          </a:prstGeom>
          <a:noFill/>
          <a:ln w="9525">
            <a:noFill/>
            <a:miter lim="800000"/>
            <a:headEnd/>
            <a:tailEnd/>
          </a:ln>
          <a:effectLst/>
        </p:spPr>
        <p:txBody>
          <a:bodyPr wrap="none" lIns="0" tIns="0" rIns="0" bIns="0" anchor="ctr"/>
          <a:lstStyle/>
          <a:p>
            <a:r>
              <a:rPr lang="en-US" sz="900">
                <a:solidFill>
                  <a:srgbClr val="663300"/>
                </a:solidFill>
                <a:latin typeface="Verdana" pitchFamily="34" charset="0"/>
              </a:rPr>
              <a:t> TeamSTEPPS 06.1  |  Communication</a:t>
            </a:r>
          </a:p>
        </p:txBody>
      </p:sp>
      <p:sp>
        <p:nvSpPr>
          <p:cNvPr id="1045" name="Rectangle 21"/>
          <p:cNvSpPr>
            <a:spLocks noChangeArrowheads="1"/>
          </p:cNvSpPr>
          <p:nvPr userDrawn="1"/>
        </p:nvSpPr>
        <p:spPr bwMode="auto">
          <a:xfrm>
            <a:off x="5105400" y="1981200"/>
            <a:ext cx="1371600" cy="228600"/>
          </a:xfrm>
          <a:prstGeom prst="rect">
            <a:avLst/>
          </a:prstGeom>
          <a:noFill/>
          <a:ln w="9525">
            <a:noFill/>
            <a:miter lim="800000"/>
            <a:headEnd/>
            <a:tailEnd/>
          </a:ln>
          <a:effectLst/>
        </p:spPr>
        <p:txBody>
          <a:bodyPr wrap="none" anchor="ctr"/>
          <a:lstStyle/>
          <a:p>
            <a:pPr algn="ctr"/>
            <a:r>
              <a:rPr lang="en-US" sz="1200" b="1">
                <a:solidFill>
                  <a:srgbClr val="663300"/>
                </a:solidFill>
              </a:rPr>
              <a:t>Slide</a:t>
            </a:r>
          </a:p>
        </p:txBody>
      </p:sp>
      <p:sp>
        <p:nvSpPr>
          <p:cNvPr id="1046" name="Rectangle 22"/>
          <p:cNvSpPr>
            <a:spLocks noChangeArrowheads="1"/>
          </p:cNvSpPr>
          <p:nvPr userDrawn="1"/>
        </p:nvSpPr>
        <p:spPr bwMode="auto">
          <a:xfrm>
            <a:off x="5105400" y="914400"/>
            <a:ext cx="1371600" cy="1033463"/>
          </a:xfrm>
          <a:prstGeom prst="rect">
            <a:avLst/>
          </a:prstGeom>
          <a:solidFill>
            <a:srgbClr val="EAEAEA"/>
          </a:solidFill>
          <a:ln w="9525">
            <a:solidFill>
              <a:srgbClr val="C7C397"/>
            </a:solidFill>
            <a:miter lim="800000"/>
            <a:headEnd/>
            <a:tailEnd/>
          </a:ln>
          <a:effectLst/>
        </p:spPr>
        <p:txBody>
          <a:bodyPr lIns="45720" rIns="45720" anchor="ctr"/>
          <a:lstStyle/>
          <a:p>
            <a:pPr algn="ctr">
              <a:lnSpc>
                <a:spcPct val="90000"/>
              </a:lnSpc>
            </a:pPr>
            <a:endParaRPr lang="en-US" sz="800"/>
          </a:p>
        </p:txBody>
      </p:sp>
      <p:pic>
        <p:nvPicPr>
          <p:cNvPr id="1059" name="Picture 35" descr="Slide_title2_02"/>
          <p:cNvPicPr>
            <a:picLocks noChangeAspect="1" noChangeArrowheads="1"/>
          </p:cNvPicPr>
          <p:nvPr userDrawn="1"/>
        </p:nvPicPr>
        <p:blipFill>
          <a:blip r:embed="rId14" cstate="print"/>
          <a:srcRect l="74965" t="32530" r="2986"/>
          <a:stretch>
            <a:fillRect/>
          </a:stretch>
        </p:blipFill>
        <p:spPr bwMode="auto">
          <a:xfrm>
            <a:off x="5029200" y="152400"/>
            <a:ext cx="1524000" cy="533400"/>
          </a:xfrm>
          <a:prstGeom prst="rect">
            <a:avLst/>
          </a:prstGeom>
          <a:noFill/>
        </p:spPr>
      </p:pic>
      <p:sp>
        <p:nvSpPr>
          <p:cNvPr id="1055" name="Rectangle 31"/>
          <p:cNvSpPr>
            <a:spLocks noChangeArrowheads="1"/>
          </p:cNvSpPr>
          <p:nvPr userDrawn="1"/>
        </p:nvSpPr>
        <p:spPr bwMode="gray">
          <a:xfrm>
            <a:off x="5105400" y="228600"/>
            <a:ext cx="1371600" cy="381000"/>
          </a:xfrm>
          <a:prstGeom prst="rect">
            <a:avLst/>
          </a:prstGeom>
          <a:noFill/>
          <a:ln w="9525">
            <a:noFill/>
            <a:miter lim="800000"/>
            <a:headEnd/>
            <a:tailEnd/>
          </a:ln>
          <a:effectLst/>
        </p:spPr>
        <p:txBody>
          <a:bodyPr lIns="45720" rIns="45720" anchor="ctr"/>
          <a:lstStyle/>
          <a:p>
            <a:pPr algn="ctr">
              <a:lnSpc>
                <a:spcPct val="95000"/>
              </a:lnSpc>
            </a:pPr>
            <a:r>
              <a:rPr lang="en-US" sz="1200" b="1">
                <a:solidFill>
                  <a:srgbClr val="FFFFE1"/>
                </a:solidFill>
              </a:rPr>
              <a:t>Communication</a:t>
            </a:r>
          </a:p>
        </p:txBody>
      </p:sp>
      <p:sp>
        <p:nvSpPr>
          <p:cNvPr id="1058" name="Line 34"/>
          <p:cNvSpPr>
            <a:spLocks noChangeShapeType="1"/>
          </p:cNvSpPr>
          <p:nvPr userDrawn="1"/>
        </p:nvSpPr>
        <p:spPr bwMode="auto">
          <a:xfrm>
            <a:off x="381000" y="685800"/>
            <a:ext cx="6172200" cy="0"/>
          </a:xfrm>
          <a:prstGeom prst="line">
            <a:avLst/>
          </a:prstGeom>
          <a:noFill/>
          <a:ln w="9525">
            <a:solidFill>
              <a:srgbClr val="C7C397"/>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hf hdr="0" ftr="0" dt="0"/>
  <p:txStyles>
    <p:titleStyle>
      <a:lvl1pPr algn="l" rtl="0" fontAlgn="base">
        <a:spcBef>
          <a:spcPct val="0"/>
        </a:spcBef>
        <a:spcAft>
          <a:spcPct val="0"/>
        </a:spcAft>
        <a:defRPr sz="1600" b="1">
          <a:solidFill>
            <a:srgbClr val="663300"/>
          </a:solidFill>
          <a:latin typeface="+mj-lt"/>
          <a:ea typeface="+mj-ea"/>
          <a:cs typeface="+mj-cs"/>
        </a:defRPr>
      </a:lvl1pPr>
      <a:lvl2pPr algn="l" rtl="0" fontAlgn="base">
        <a:spcBef>
          <a:spcPct val="0"/>
        </a:spcBef>
        <a:spcAft>
          <a:spcPct val="0"/>
        </a:spcAft>
        <a:defRPr sz="1600" b="1">
          <a:solidFill>
            <a:srgbClr val="663300"/>
          </a:solidFill>
          <a:latin typeface="Arial" charset="0"/>
        </a:defRPr>
      </a:lvl2pPr>
      <a:lvl3pPr algn="l" rtl="0" fontAlgn="base">
        <a:spcBef>
          <a:spcPct val="0"/>
        </a:spcBef>
        <a:spcAft>
          <a:spcPct val="0"/>
        </a:spcAft>
        <a:defRPr sz="1600" b="1">
          <a:solidFill>
            <a:srgbClr val="663300"/>
          </a:solidFill>
          <a:latin typeface="Arial" charset="0"/>
        </a:defRPr>
      </a:lvl3pPr>
      <a:lvl4pPr algn="l" rtl="0" fontAlgn="base">
        <a:spcBef>
          <a:spcPct val="0"/>
        </a:spcBef>
        <a:spcAft>
          <a:spcPct val="0"/>
        </a:spcAft>
        <a:defRPr sz="1600" b="1">
          <a:solidFill>
            <a:srgbClr val="663300"/>
          </a:solidFill>
          <a:latin typeface="Arial" charset="0"/>
        </a:defRPr>
      </a:lvl4pPr>
      <a:lvl5pPr algn="l" rtl="0" fontAlgn="base">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userDrawn="1"/>
        </p:nvSpPr>
        <p:spPr bwMode="auto">
          <a:xfrm>
            <a:off x="304800" y="0"/>
            <a:ext cx="1524000" cy="9144000"/>
          </a:xfrm>
          <a:prstGeom prst="rect">
            <a:avLst/>
          </a:prstGeom>
          <a:solidFill>
            <a:srgbClr val="EDEDE1"/>
          </a:solidFill>
          <a:ln w="9525">
            <a:noFill/>
            <a:miter lim="800000"/>
            <a:headEnd/>
            <a:tailEnd/>
          </a:ln>
          <a:effectLst/>
        </p:spPr>
        <p:txBody>
          <a:bodyPr wrap="none" anchor="ctr"/>
          <a:lstStyle/>
          <a:p>
            <a:endParaRPr lang="en-US"/>
          </a:p>
        </p:txBody>
      </p:sp>
      <p:sp>
        <p:nvSpPr>
          <p:cNvPr id="60419" name="Rectangle 3"/>
          <p:cNvSpPr>
            <a:spLocks noChangeArrowheads="1"/>
          </p:cNvSpPr>
          <p:nvPr userDrawn="1"/>
        </p:nvSpPr>
        <p:spPr bwMode="auto">
          <a:xfrm>
            <a:off x="304800" y="838200"/>
            <a:ext cx="1524000" cy="1447800"/>
          </a:xfrm>
          <a:prstGeom prst="rect">
            <a:avLst/>
          </a:prstGeom>
          <a:solidFill>
            <a:srgbClr val="C7C397"/>
          </a:solidFill>
          <a:ln w="9525">
            <a:noFill/>
            <a:miter lim="800000"/>
            <a:headEnd/>
            <a:tailEnd/>
          </a:ln>
          <a:effectLst/>
        </p:spPr>
        <p:txBody>
          <a:bodyPr wrap="none" anchor="ctr"/>
          <a:lstStyle/>
          <a:p>
            <a:endParaRPr lang="en-US"/>
          </a:p>
        </p:txBody>
      </p:sp>
      <p:sp>
        <p:nvSpPr>
          <p:cNvPr id="60420" name="Rectangle 4"/>
          <p:cNvSpPr>
            <a:spLocks noGrp="1" noChangeArrowheads="1"/>
          </p:cNvSpPr>
          <p:nvPr>
            <p:ph type="title"/>
          </p:nvPr>
        </p:nvSpPr>
        <p:spPr bwMode="auto">
          <a:xfrm>
            <a:off x="1905000" y="290513"/>
            <a:ext cx="4648200" cy="3952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0421"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60422" name="Group 6"/>
          <p:cNvGrpSpPr>
            <a:grpSpLocks/>
          </p:cNvGrpSpPr>
          <p:nvPr userDrawn="1"/>
        </p:nvGrpSpPr>
        <p:grpSpPr bwMode="auto">
          <a:xfrm>
            <a:off x="0" y="8839200"/>
            <a:ext cx="6858000" cy="228600"/>
            <a:chOff x="-48" y="5568"/>
            <a:chExt cx="4320" cy="144"/>
          </a:xfrm>
        </p:grpSpPr>
        <p:sp>
          <p:nvSpPr>
            <p:cNvPr id="60423"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60424"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60425" name="Rectangle 9"/>
          <p:cNvSpPr>
            <a:spLocks noChangeArrowheads="1"/>
          </p:cNvSpPr>
          <p:nvPr userDrawn="1"/>
        </p:nvSpPr>
        <p:spPr bwMode="auto">
          <a:xfrm>
            <a:off x="381000" y="1981200"/>
            <a:ext cx="1371600" cy="228600"/>
          </a:xfrm>
          <a:prstGeom prst="rect">
            <a:avLst/>
          </a:prstGeom>
          <a:noFill/>
          <a:ln w="9525">
            <a:noFill/>
            <a:miter lim="800000"/>
            <a:headEnd/>
            <a:tailEnd/>
          </a:ln>
          <a:effectLst/>
        </p:spPr>
        <p:txBody>
          <a:bodyPr wrap="none" anchor="ctr"/>
          <a:lstStyle/>
          <a:p>
            <a:pPr algn="ctr"/>
            <a:r>
              <a:rPr lang="en-US" sz="1200" b="1">
                <a:solidFill>
                  <a:srgbClr val="663300"/>
                </a:solidFill>
              </a:rPr>
              <a:t>Slide</a:t>
            </a:r>
          </a:p>
        </p:txBody>
      </p:sp>
      <p:sp>
        <p:nvSpPr>
          <p:cNvPr id="60426" name="Rectangle 10"/>
          <p:cNvSpPr>
            <a:spLocks noChangeArrowheads="1"/>
          </p:cNvSpPr>
          <p:nvPr userDrawn="1"/>
        </p:nvSpPr>
        <p:spPr bwMode="auto">
          <a:xfrm>
            <a:off x="381000" y="914400"/>
            <a:ext cx="1371600" cy="1033463"/>
          </a:xfrm>
          <a:prstGeom prst="rect">
            <a:avLst/>
          </a:prstGeom>
          <a:solidFill>
            <a:srgbClr val="EAEAEA"/>
          </a:solidFill>
          <a:ln w="9525">
            <a:solidFill>
              <a:srgbClr val="C7C397"/>
            </a:solidFill>
            <a:miter lim="800000"/>
            <a:headEnd/>
            <a:tailEnd/>
          </a:ln>
          <a:effectLst/>
        </p:spPr>
        <p:txBody>
          <a:bodyPr lIns="45720" rIns="45720" anchor="ctr"/>
          <a:lstStyle/>
          <a:p>
            <a:pPr algn="ctr">
              <a:lnSpc>
                <a:spcPct val="90000"/>
              </a:lnSpc>
            </a:pPr>
            <a:endParaRPr lang="en-US" sz="800"/>
          </a:p>
        </p:txBody>
      </p:sp>
      <p:pic>
        <p:nvPicPr>
          <p:cNvPr id="60427" name="Picture 11" descr="Slide_title2_02"/>
          <p:cNvPicPr>
            <a:picLocks noChangeAspect="1" noChangeArrowheads="1"/>
          </p:cNvPicPr>
          <p:nvPr userDrawn="1"/>
        </p:nvPicPr>
        <p:blipFill>
          <a:blip r:embed="rId14" cstate="print"/>
          <a:srcRect l="74965" t="32530" r="2986"/>
          <a:stretch>
            <a:fillRect/>
          </a:stretch>
        </p:blipFill>
        <p:spPr bwMode="auto">
          <a:xfrm>
            <a:off x="304800" y="152400"/>
            <a:ext cx="1524000" cy="533400"/>
          </a:xfrm>
          <a:prstGeom prst="rect">
            <a:avLst/>
          </a:prstGeom>
          <a:noFill/>
        </p:spPr>
      </p:pic>
      <p:sp>
        <p:nvSpPr>
          <p:cNvPr id="60428" name="Line 12"/>
          <p:cNvSpPr>
            <a:spLocks noChangeShapeType="1"/>
          </p:cNvSpPr>
          <p:nvPr userDrawn="1"/>
        </p:nvSpPr>
        <p:spPr bwMode="auto">
          <a:xfrm>
            <a:off x="304800" y="685800"/>
            <a:ext cx="6172200" cy="0"/>
          </a:xfrm>
          <a:prstGeom prst="line">
            <a:avLst/>
          </a:prstGeom>
          <a:noFill/>
          <a:ln w="9525">
            <a:solidFill>
              <a:srgbClr val="C7C397"/>
            </a:solidFill>
            <a:round/>
            <a:headEnd/>
            <a:tailEnd/>
          </a:ln>
          <a:effectLst/>
        </p:spPr>
        <p:txBody>
          <a:bodyPr/>
          <a:lstStyle/>
          <a:p>
            <a:endParaRPr lang="en-US"/>
          </a:p>
        </p:txBody>
      </p:sp>
      <p:sp>
        <p:nvSpPr>
          <p:cNvPr id="60429" name="Rectangle 13"/>
          <p:cNvSpPr>
            <a:spLocks noChangeArrowheads="1"/>
          </p:cNvSpPr>
          <p:nvPr/>
        </p:nvSpPr>
        <p:spPr bwMode="auto">
          <a:xfrm>
            <a:off x="0" y="8839200"/>
            <a:ext cx="304800" cy="228600"/>
          </a:xfrm>
          <a:prstGeom prst="rect">
            <a:avLst/>
          </a:prstGeom>
          <a:noFill/>
          <a:ln w="9525">
            <a:noFill/>
            <a:miter lim="800000"/>
            <a:headEnd/>
            <a:tailEnd/>
          </a:ln>
          <a:effectLst/>
        </p:spPr>
        <p:txBody>
          <a:bodyPr wrap="none" lIns="0" tIns="0" rIns="0" bIns="0" anchor="ctr"/>
          <a:lstStyle/>
          <a:p>
            <a:pPr algn="ctr"/>
            <a:fld id="{3FB7D197-9AC9-432C-8A0A-3496ECD5D1F6}" type="slidenum">
              <a:rPr lang="en-US" sz="900">
                <a:solidFill>
                  <a:srgbClr val="663300"/>
                </a:solidFill>
                <a:latin typeface="Verdana" pitchFamily="34" charset="0"/>
              </a:rPr>
              <a:pPr algn="ctr"/>
              <a:t>‹#›</a:t>
            </a:fld>
            <a:endParaRPr lang="en-US" sz="900">
              <a:solidFill>
                <a:srgbClr val="663300"/>
              </a:solidFill>
              <a:latin typeface="Verdana" pitchFamily="34" charset="0"/>
            </a:endParaRPr>
          </a:p>
        </p:txBody>
      </p:sp>
      <p:sp>
        <p:nvSpPr>
          <p:cNvPr id="60430" name="Rectangle 14"/>
          <p:cNvSpPr>
            <a:spLocks noChangeArrowheads="1"/>
          </p:cNvSpPr>
          <p:nvPr userDrawn="1"/>
        </p:nvSpPr>
        <p:spPr bwMode="auto">
          <a:xfrm>
            <a:off x="4648200" y="8839200"/>
            <a:ext cx="2171700" cy="228600"/>
          </a:xfrm>
          <a:prstGeom prst="rect">
            <a:avLst/>
          </a:prstGeom>
          <a:noFill/>
          <a:ln w="9525">
            <a:noFill/>
            <a:miter lim="800000"/>
            <a:headEnd/>
            <a:tailEnd/>
          </a:ln>
          <a:effectLst/>
        </p:spPr>
        <p:txBody>
          <a:bodyPr wrap="none" lIns="0" tIns="0" rIns="0" bIns="0" anchor="ctr"/>
          <a:lstStyle/>
          <a:p>
            <a:pPr algn="r"/>
            <a:r>
              <a:rPr lang="en-US" sz="900">
                <a:solidFill>
                  <a:srgbClr val="663300"/>
                </a:solidFill>
                <a:latin typeface="Verdana" pitchFamily="34" charset="0"/>
              </a:rPr>
              <a:t> TeamSTEPPS 06.1  |  Communication</a:t>
            </a:r>
          </a:p>
        </p:txBody>
      </p:sp>
      <p:sp>
        <p:nvSpPr>
          <p:cNvPr id="60431" name="Rectangle 15"/>
          <p:cNvSpPr>
            <a:spLocks noChangeArrowheads="1"/>
          </p:cNvSpPr>
          <p:nvPr userDrawn="1"/>
        </p:nvSpPr>
        <p:spPr bwMode="gray">
          <a:xfrm>
            <a:off x="381000" y="228600"/>
            <a:ext cx="1371600" cy="381000"/>
          </a:xfrm>
          <a:prstGeom prst="rect">
            <a:avLst/>
          </a:prstGeom>
          <a:noFill/>
          <a:ln w="9525">
            <a:noFill/>
            <a:miter lim="800000"/>
            <a:headEnd/>
            <a:tailEnd/>
          </a:ln>
          <a:effectLst/>
        </p:spPr>
        <p:txBody>
          <a:bodyPr lIns="45720" rIns="45720" anchor="ctr"/>
          <a:lstStyle/>
          <a:p>
            <a:pPr algn="ctr">
              <a:lnSpc>
                <a:spcPct val="95000"/>
              </a:lnSpc>
            </a:pPr>
            <a:r>
              <a:rPr lang="en-US" sz="1200" b="1">
                <a:solidFill>
                  <a:srgbClr val="FFFFE1"/>
                </a:solidFill>
              </a:rPr>
              <a:t>Communication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1600" b="1">
          <a:solidFill>
            <a:srgbClr val="663300"/>
          </a:solidFill>
          <a:latin typeface="+mj-lt"/>
          <a:ea typeface="+mj-ea"/>
          <a:cs typeface="+mj-cs"/>
        </a:defRPr>
      </a:lvl1pPr>
      <a:lvl2pPr algn="l" rtl="0" fontAlgn="base">
        <a:spcBef>
          <a:spcPct val="0"/>
        </a:spcBef>
        <a:spcAft>
          <a:spcPct val="0"/>
        </a:spcAft>
        <a:defRPr sz="1600" b="1">
          <a:solidFill>
            <a:srgbClr val="663300"/>
          </a:solidFill>
          <a:latin typeface="Arial" charset="0"/>
        </a:defRPr>
      </a:lvl2pPr>
      <a:lvl3pPr algn="l" rtl="0" fontAlgn="base">
        <a:spcBef>
          <a:spcPct val="0"/>
        </a:spcBef>
        <a:spcAft>
          <a:spcPct val="0"/>
        </a:spcAft>
        <a:defRPr sz="1600" b="1">
          <a:solidFill>
            <a:srgbClr val="663300"/>
          </a:solidFill>
          <a:latin typeface="Arial" charset="0"/>
        </a:defRPr>
      </a:lvl3pPr>
      <a:lvl4pPr algn="l" rtl="0" fontAlgn="base">
        <a:spcBef>
          <a:spcPct val="0"/>
        </a:spcBef>
        <a:spcAft>
          <a:spcPct val="0"/>
        </a:spcAft>
        <a:defRPr sz="1600" b="1">
          <a:solidFill>
            <a:srgbClr val="663300"/>
          </a:solidFill>
          <a:latin typeface="Arial" charset="0"/>
        </a:defRPr>
      </a:lvl4pPr>
      <a:lvl5pPr algn="l" rtl="0" fontAlgn="base">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emf"/><Relationship Id="rId7"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7.em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5.xml"/><Relationship Id="rId7" Type="http://schemas.openxmlformats.org/officeDocument/2006/relationships/image" Target="../media/image19.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file:///\\pklnfs04\Sharedir\OCKT\DPEP\CDOM\LTC\TeamSTEPPS\Ready4Web\Batch1Sent\qdgm-svr-01\contracts$\Abt\TeamSTEPPS%20LTC\Project%20Plans\Working%20Files%20of%20Manual\Tab_B\changes%20made\Modules\TS_Module_6_Slides_Communication_06.1.ppt!271" TargetMode="Externa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emf"/><Relationship Id="rId7"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19.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jointcommission.org/"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6.emf"/><Relationship Id="rId4" Type="http://schemas.openxmlformats.org/officeDocument/2006/relationships/image" Target="../media/image19.emf"/><Relationship Id="rId9"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6.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ctrTitle"/>
          </p:nvPr>
        </p:nvSpPr>
        <p:spPr/>
        <p:txBody>
          <a:bodyPr/>
          <a:lstStyle/>
          <a:p>
            <a:r>
              <a:rPr lang="en-US"/>
              <a:t>COMMUNICATION </a:t>
            </a:r>
          </a:p>
        </p:txBody>
      </p:sp>
      <p:grpSp>
        <p:nvGrpSpPr>
          <p:cNvPr id="2093" name="Group 45" descr="Graphic:  cartoon depicting penguins as source and receiver of message and feedback"/>
          <p:cNvGrpSpPr>
            <a:grpSpLocks/>
          </p:cNvGrpSpPr>
          <p:nvPr/>
        </p:nvGrpSpPr>
        <p:grpSpPr bwMode="auto">
          <a:xfrm>
            <a:off x="838200" y="258763"/>
            <a:ext cx="5181600" cy="3692525"/>
            <a:chOff x="2016" y="1139"/>
            <a:chExt cx="3456" cy="2461"/>
          </a:xfrm>
        </p:grpSpPr>
        <p:pic>
          <p:nvPicPr>
            <p:cNvPr id="2091" name="Picture 43" descr="shannon_weaver_penguins"/>
            <p:cNvPicPr>
              <a:picLocks noChangeAspect="1" noChangeArrowheads="1"/>
            </p:cNvPicPr>
            <p:nvPr/>
          </p:nvPicPr>
          <p:blipFill>
            <a:blip r:embed="rId3" cstate="print"/>
            <a:srcRect/>
            <a:stretch>
              <a:fillRect/>
            </a:stretch>
          </p:blipFill>
          <p:spPr bwMode="auto">
            <a:xfrm>
              <a:off x="2016" y="1139"/>
              <a:ext cx="3456" cy="2461"/>
            </a:xfrm>
            <a:prstGeom prst="rect">
              <a:avLst/>
            </a:prstGeom>
            <a:noFill/>
          </p:spPr>
        </p:pic>
        <p:sp>
          <p:nvSpPr>
            <p:cNvPr id="2092" name="Text Box 44"/>
            <p:cNvSpPr txBox="1">
              <a:spLocks noChangeArrowheads="1"/>
            </p:cNvSpPr>
            <p:nvPr/>
          </p:nvSpPr>
          <p:spPr bwMode="auto">
            <a:xfrm>
              <a:off x="3456" y="2870"/>
              <a:ext cx="682" cy="468"/>
            </a:xfrm>
            <a:prstGeom prst="rect">
              <a:avLst/>
            </a:prstGeom>
            <a:solidFill>
              <a:srgbClr val="FFFFFF">
                <a:alpha val="42999"/>
              </a:srgbClr>
            </a:solidFill>
            <a:ln w="9525">
              <a:noFill/>
              <a:miter lim="800000"/>
              <a:headEnd/>
              <a:tailEnd/>
            </a:ln>
            <a:effectLst/>
          </p:spPr>
          <p:txBody>
            <a:bodyPr wrap="none">
              <a:spAutoFit/>
            </a:bodyPr>
            <a:lstStyle/>
            <a:p>
              <a:r>
                <a:rPr lang="en-US" sz="1000" b="1"/>
                <a:t>Assumptions </a:t>
              </a:r>
            </a:p>
            <a:p>
              <a:r>
                <a:rPr lang="en-US" sz="1000" b="1"/>
                <a:t>Fatigue </a:t>
              </a:r>
            </a:p>
            <a:p>
              <a:r>
                <a:rPr lang="en-US" sz="1000" b="1"/>
                <a:t>Distractions </a:t>
              </a:r>
            </a:p>
            <a:p>
              <a:r>
                <a:rPr lang="en-US" sz="1000" b="1"/>
                <a:t>HIPAA</a:t>
              </a:r>
              <a:endParaRPr lang="en-US"/>
            </a:p>
          </p:txBody>
        </p:sp>
      </p:grpSp>
      <p:sp>
        <p:nvSpPr>
          <p:cNvPr id="2053" name="Rectangle 5"/>
          <p:cNvSpPr>
            <a:spLocks noChangeArrowheads="1"/>
          </p:cNvSpPr>
          <p:nvPr/>
        </p:nvSpPr>
        <p:spPr bwMode="auto">
          <a:xfrm>
            <a:off x="1524000" y="4953000"/>
            <a:ext cx="3962400" cy="838200"/>
          </a:xfrm>
          <a:prstGeom prst="rect">
            <a:avLst/>
          </a:prstGeom>
          <a:noFill/>
          <a:ln w="9525">
            <a:noFill/>
            <a:miter lim="800000"/>
            <a:headEnd/>
            <a:tailEnd/>
          </a:ln>
          <a:effectLst/>
        </p:spPr>
        <p:txBody>
          <a:bodyPr/>
          <a:lstStyle/>
          <a:p>
            <a:r>
              <a:rPr lang="en-US" sz="1400" i="1"/>
              <a:t>Communication is the response you get from the message you sent regardless of its intent.</a:t>
            </a:r>
            <a:r>
              <a:rPr lang="en-US" sz="1400"/>
              <a:t> </a:t>
            </a:r>
          </a:p>
          <a:p>
            <a:pPr algn="r"/>
            <a:endParaRPr lang="en-US" sz="1400"/>
          </a:p>
          <a:p>
            <a:pPr algn="r"/>
            <a:r>
              <a:rPr lang="en-US" sz="1400"/>
              <a:t>– Author Unknown</a:t>
            </a:r>
          </a:p>
        </p:txBody>
      </p:sp>
      <p:sp>
        <p:nvSpPr>
          <p:cNvPr id="2063" name="Rectangle 15"/>
          <p:cNvSpPr>
            <a:spLocks noGrp="1" noChangeArrowheads="1"/>
          </p:cNvSpPr>
          <p:nvPr>
            <p:ph type="subTitle" idx="1"/>
          </p:nvPr>
        </p:nvSpPr>
        <p:spPr bwMode="auto">
          <a:xfrm>
            <a:off x="3733800" y="6248400"/>
            <a:ext cx="2324100" cy="1752600"/>
          </a:xfrm>
          <a:prstGeom prst="rect">
            <a:avLst/>
          </a:prstGeom>
          <a:noFill/>
          <a:ln>
            <a:miter lim="800000"/>
            <a:headEnd/>
            <a:tailEnd/>
          </a:ln>
        </p:spPr>
        <p:txBody>
          <a:bodyPr/>
          <a:lstStyle/>
          <a:p>
            <a:pPr marL="228600" indent="-228600">
              <a:lnSpc>
                <a:spcPct val="95000"/>
              </a:lnSpc>
              <a:spcBef>
                <a:spcPct val="25000"/>
              </a:spcBef>
            </a:pPr>
            <a:r>
              <a:rPr lang="en-US" sz="1400" b="1" dirty="0">
                <a:solidFill>
                  <a:srgbClr val="333399"/>
                </a:solidFill>
              </a:rPr>
              <a:t>SUBSECTIONS</a:t>
            </a:r>
            <a:endParaRPr lang="en-US" b="1" dirty="0">
              <a:solidFill>
                <a:srgbClr val="333399"/>
              </a:solidFill>
            </a:endParaRPr>
          </a:p>
          <a:p>
            <a:pPr marL="228600" indent="-228600">
              <a:lnSpc>
                <a:spcPct val="95000"/>
              </a:lnSpc>
              <a:spcBef>
                <a:spcPct val="25000"/>
              </a:spcBef>
              <a:buFontTx/>
              <a:buChar char="•"/>
            </a:pPr>
            <a:r>
              <a:rPr lang="en-US" dirty="0">
                <a:solidFill>
                  <a:srgbClr val="333399"/>
                </a:solidFill>
              </a:rPr>
              <a:t>Communication</a:t>
            </a:r>
          </a:p>
          <a:p>
            <a:pPr marL="228600" indent="-228600">
              <a:lnSpc>
                <a:spcPct val="95000"/>
              </a:lnSpc>
              <a:spcBef>
                <a:spcPct val="25000"/>
              </a:spcBef>
              <a:buFontTx/>
              <a:buChar char="•"/>
            </a:pPr>
            <a:r>
              <a:rPr lang="en-US" dirty="0">
                <a:solidFill>
                  <a:srgbClr val="333399"/>
                </a:solidFill>
              </a:rPr>
              <a:t>Standards of Effective Communication</a:t>
            </a:r>
          </a:p>
          <a:p>
            <a:pPr marL="228600" indent="-228600">
              <a:lnSpc>
                <a:spcPct val="95000"/>
              </a:lnSpc>
              <a:spcBef>
                <a:spcPct val="25000"/>
              </a:spcBef>
              <a:buFontTx/>
              <a:buChar char="•"/>
            </a:pPr>
            <a:r>
              <a:rPr lang="en-US" dirty="0">
                <a:solidFill>
                  <a:srgbClr val="333399"/>
                </a:solidFill>
              </a:rPr>
              <a:t>Information Exchange Strategies (e.g., SBAR, </a:t>
            </a:r>
            <a:r>
              <a:rPr lang="en-US" dirty="0" smtClean="0">
                <a:solidFill>
                  <a:srgbClr val="333399"/>
                </a:solidFill>
              </a:rPr>
              <a:t>check-back, call-out, </a:t>
            </a:r>
            <a:r>
              <a:rPr lang="en-US" dirty="0">
                <a:solidFill>
                  <a:srgbClr val="333399"/>
                </a:solidFill>
              </a:rPr>
              <a:t>and </a:t>
            </a:r>
            <a:r>
              <a:rPr lang="en-US" dirty="0" smtClean="0">
                <a:solidFill>
                  <a:srgbClr val="333399"/>
                </a:solidFill>
              </a:rPr>
              <a:t>handoff)</a:t>
            </a:r>
            <a:endParaRPr lang="en-US" dirty="0">
              <a:solidFill>
                <a:srgbClr val="333399"/>
              </a:solidFill>
            </a:endParaRPr>
          </a:p>
          <a:p>
            <a:pPr marL="228600" indent="-228600">
              <a:lnSpc>
                <a:spcPct val="95000"/>
              </a:lnSpc>
              <a:spcBef>
                <a:spcPct val="25000"/>
              </a:spcBef>
              <a:buFontTx/>
              <a:buChar char="•"/>
            </a:pPr>
            <a:r>
              <a:rPr lang="en-US" dirty="0">
                <a:solidFill>
                  <a:srgbClr val="333399"/>
                </a:solidFill>
              </a:rPr>
              <a:t>Communication Challenges</a:t>
            </a:r>
          </a:p>
          <a:p>
            <a:pPr marL="228600" indent="-228600">
              <a:lnSpc>
                <a:spcPct val="95000"/>
              </a:lnSpc>
              <a:spcBef>
                <a:spcPct val="25000"/>
              </a:spcBef>
              <a:buFontTx/>
              <a:buChar char="•"/>
            </a:pPr>
            <a:r>
              <a:rPr lang="en-US" dirty="0">
                <a:solidFill>
                  <a:srgbClr val="333399"/>
                </a:solidFill>
              </a:rPr>
              <a:t>Teamwork Actions</a:t>
            </a:r>
          </a:p>
        </p:txBody>
      </p:sp>
      <p:sp>
        <p:nvSpPr>
          <p:cNvPr id="2061" name="Rectangle 13"/>
          <p:cNvSpPr>
            <a:spLocks noChangeArrowheads="1"/>
          </p:cNvSpPr>
          <p:nvPr/>
        </p:nvSpPr>
        <p:spPr bwMode="auto">
          <a:xfrm>
            <a:off x="3810000" y="8534400"/>
            <a:ext cx="2133600" cy="304800"/>
          </a:xfrm>
          <a:prstGeom prst="rect">
            <a:avLst/>
          </a:prstGeom>
          <a:noFill/>
          <a:ln w="9525">
            <a:noFill/>
            <a:miter lim="800000"/>
            <a:headEnd/>
            <a:tailEnd/>
          </a:ln>
          <a:effectLst/>
        </p:spPr>
        <p:txBody>
          <a:bodyPr/>
          <a:lstStyle/>
          <a:p>
            <a:pPr algn="r">
              <a:spcBef>
                <a:spcPct val="50000"/>
              </a:spcBef>
            </a:pPr>
            <a:r>
              <a:rPr lang="en-US" sz="1200" b="1">
                <a:solidFill>
                  <a:schemeClr val="accent2"/>
                </a:solidFill>
              </a:rPr>
              <a:t>TIME: </a:t>
            </a:r>
            <a:r>
              <a:rPr lang="en-US" sz="1200">
                <a:solidFill>
                  <a:schemeClr val="accent2"/>
                </a:solidFill>
              </a:rPr>
              <a:t>45 minutes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80491C0-9AAE-4E34-8936-C98876D3624F}" type="slidenum">
              <a:rPr lang="en-US"/>
              <a:pPr/>
              <a:t>10</a:t>
            </a:fld>
            <a:endParaRPr lang="en-US"/>
          </a:p>
        </p:txBody>
      </p:sp>
      <p:sp>
        <p:nvSpPr>
          <p:cNvPr id="32770" name="Rectangle 2"/>
          <p:cNvSpPr>
            <a:spLocks noGrp="1" noChangeArrowheads="1"/>
          </p:cNvSpPr>
          <p:nvPr>
            <p:ph type="title"/>
          </p:nvPr>
        </p:nvSpPr>
        <p:spPr/>
        <p:txBody>
          <a:bodyPr/>
          <a:lstStyle/>
          <a:p>
            <a:r>
              <a:rPr lang="en-US"/>
              <a:t>BRIEF, CLEAR, AND TIMELY</a:t>
            </a:r>
          </a:p>
        </p:txBody>
      </p:sp>
      <p:sp>
        <p:nvSpPr>
          <p:cNvPr id="32771" name="Rectangle 3"/>
          <p:cNvSpPr>
            <a:spLocks noGrp="1" noChangeArrowheads="1"/>
          </p:cNvSpPr>
          <p:nvPr>
            <p:ph type="body" idx="1"/>
          </p:nvPr>
        </p:nvSpPr>
        <p:spPr/>
        <p:txBody>
          <a:bodyPr/>
          <a:lstStyle/>
          <a:p>
            <a:r>
              <a:rPr lang="en-US" b="1" dirty="0"/>
              <a:t>SAY:</a:t>
            </a:r>
          </a:p>
          <a:p>
            <a:r>
              <a:rPr lang="en-US" dirty="0"/>
              <a:t>Provide information that is brief, yet as complete as possible. Do not </a:t>
            </a:r>
            <a:r>
              <a:rPr lang="en-US" dirty="0" err="1" smtClean="0"/>
              <a:t>overexplain</a:t>
            </a:r>
            <a:r>
              <a:rPr lang="en-US" dirty="0" smtClean="0"/>
              <a:t> </a:t>
            </a:r>
            <a:r>
              <a:rPr lang="en-US" dirty="0"/>
              <a:t>the situation; be concise.</a:t>
            </a:r>
          </a:p>
          <a:p>
            <a:r>
              <a:rPr lang="en-US" dirty="0"/>
              <a:t>Be clear</a:t>
            </a:r>
            <a:r>
              <a:rPr lang="en-US" dirty="0">
                <a:cs typeface="Arial" charset="0"/>
              </a:rPr>
              <a:t>—</a:t>
            </a:r>
            <a:r>
              <a:rPr lang="en-US" dirty="0"/>
              <a:t>Plainly understood.</a:t>
            </a:r>
          </a:p>
          <a:p>
            <a:r>
              <a:rPr lang="en-US" dirty="0"/>
              <a:t>Timely</a:t>
            </a:r>
            <a:r>
              <a:rPr lang="en-US" dirty="0">
                <a:cs typeface="Arial" charset="0"/>
              </a:rPr>
              <a:t>—</a:t>
            </a:r>
            <a:r>
              <a:rPr lang="en-US" dirty="0"/>
              <a:t>Looks like it may be a little too late for these </a:t>
            </a:r>
            <a:r>
              <a:rPr lang="en-US" dirty="0" smtClean="0"/>
              <a:t>penguins! </a:t>
            </a:r>
            <a:endParaRPr lang="en-US" dirty="0"/>
          </a:p>
          <a:p>
            <a:endParaRPr lang="en-US" dirty="0"/>
          </a:p>
          <a:p>
            <a:endParaRPr lang="en-US" dirty="0"/>
          </a:p>
          <a:p>
            <a:endParaRPr lang="en-US" dirty="0"/>
          </a:p>
        </p:txBody>
      </p:sp>
      <p:pic>
        <p:nvPicPr>
          <p:cNvPr id="32783" name="Picture 15" descr="Graphic:  screenshot of module slide"/>
          <p:cNvPicPr>
            <a:picLocks noChangeAspect="1" noChangeArrowheads="1"/>
          </p:cNvPicPr>
          <p:nvPr/>
        </p:nvPicPr>
        <p:blipFill>
          <a:blip r:embed="rId3" cstate="print"/>
          <a:srcRect/>
          <a:stretch>
            <a:fillRect/>
          </a:stretch>
        </p:blipFill>
        <p:spPr bwMode="auto">
          <a:xfrm>
            <a:off x="5105400" y="914400"/>
            <a:ext cx="1371600" cy="1028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INFORMATION EXCHANGE STRATEGIES </a:t>
            </a:r>
          </a:p>
        </p:txBody>
      </p:sp>
      <p:sp>
        <p:nvSpPr>
          <p:cNvPr id="37891" name="Rectangle 3"/>
          <p:cNvSpPr>
            <a:spLocks noGrp="1" noChangeArrowheads="1"/>
          </p:cNvSpPr>
          <p:nvPr>
            <p:ph type="body" idx="1"/>
          </p:nvPr>
        </p:nvSpPr>
        <p:spPr/>
        <p:txBody>
          <a:bodyPr/>
          <a:lstStyle/>
          <a:p>
            <a:r>
              <a:rPr lang="en-US" b="1" dirty="0"/>
              <a:t>SAY:</a:t>
            </a:r>
          </a:p>
          <a:p>
            <a:r>
              <a:rPr lang="en-US" dirty="0"/>
              <a:t>A number of strategies to potentially reduce errors associated with miscommunication or lack of information are listed. These four strategies are simple to integrate into daily practice and have been shown to improve team performance.</a:t>
            </a:r>
          </a:p>
          <a:p>
            <a:pPr lvl="1"/>
            <a:r>
              <a:rPr lang="en-US" u="sng" dirty="0"/>
              <a:t>S</a:t>
            </a:r>
            <a:r>
              <a:rPr lang="en-US" dirty="0"/>
              <a:t>ituation</a:t>
            </a:r>
            <a:r>
              <a:rPr lang="en-US" dirty="0">
                <a:cs typeface="Arial" charset="0"/>
              </a:rPr>
              <a:t>−</a:t>
            </a:r>
            <a:r>
              <a:rPr lang="en-US" u="sng" dirty="0"/>
              <a:t>B</a:t>
            </a:r>
            <a:r>
              <a:rPr lang="en-US" dirty="0"/>
              <a:t>ackground</a:t>
            </a:r>
            <a:r>
              <a:rPr lang="en-US" dirty="0">
                <a:cs typeface="Arial" charset="0"/>
              </a:rPr>
              <a:t>−</a:t>
            </a:r>
            <a:r>
              <a:rPr lang="en-US" u="sng" dirty="0"/>
              <a:t>A</a:t>
            </a:r>
            <a:r>
              <a:rPr lang="en-US" dirty="0"/>
              <a:t>ssessment–</a:t>
            </a:r>
            <a:r>
              <a:rPr lang="en-US" u="sng" dirty="0"/>
              <a:t>R</a:t>
            </a:r>
            <a:r>
              <a:rPr lang="en-US" dirty="0"/>
              <a:t>ecommendation (SBAR)</a:t>
            </a:r>
          </a:p>
          <a:p>
            <a:pPr lvl="1"/>
            <a:r>
              <a:rPr lang="en-US" dirty="0"/>
              <a:t>Call-Outs</a:t>
            </a:r>
          </a:p>
          <a:p>
            <a:pPr lvl="1"/>
            <a:r>
              <a:rPr lang="en-US" dirty="0"/>
              <a:t>Check-Backs</a:t>
            </a:r>
          </a:p>
          <a:p>
            <a:pPr lvl="1"/>
            <a:r>
              <a:rPr lang="en-US" dirty="0"/>
              <a:t>Handoffs</a:t>
            </a:r>
          </a:p>
          <a:p>
            <a:endParaRPr lang="en-US" b="1" dirty="0"/>
          </a:p>
          <a:p>
            <a:r>
              <a:rPr lang="en-US" b="1" dirty="0"/>
              <a:t>ASK:</a:t>
            </a:r>
          </a:p>
          <a:p>
            <a:r>
              <a:rPr lang="en-US" dirty="0"/>
              <a:t>By a raise of hands, how many of you are familiar with these strategies?</a:t>
            </a:r>
          </a:p>
        </p:txBody>
      </p:sp>
      <p:pic>
        <p:nvPicPr>
          <p:cNvPr id="37903" name="Picture 15"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8A45690-4DC8-4D95-98E3-8701EEBFC9E8}" type="slidenum">
              <a:rPr lang="en-US"/>
              <a:pPr/>
              <a:t>12</a:t>
            </a:fld>
            <a:endParaRPr lang="en-US"/>
          </a:p>
        </p:txBody>
      </p:sp>
      <p:sp>
        <p:nvSpPr>
          <p:cNvPr id="38914" name="Rectangle 2"/>
          <p:cNvSpPr>
            <a:spLocks noGrp="1" noChangeArrowheads="1"/>
          </p:cNvSpPr>
          <p:nvPr>
            <p:ph type="title"/>
          </p:nvPr>
        </p:nvSpPr>
        <p:spPr/>
        <p:txBody>
          <a:bodyPr/>
          <a:lstStyle/>
          <a:p>
            <a:r>
              <a:rPr lang="en-US"/>
              <a:t>SBAR PROVIDES… </a:t>
            </a:r>
          </a:p>
        </p:txBody>
      </p:sp>
      <p:sp>
        <p:nvSpPr>
          <p:cNvPr id="38915" name="Rectangle 3"/>
          <p:cNvSpPr>
            <a:spLocks noGrp="1" noChangeArrowheads="1"/>
          </p:cNvSpPr>
          <p:nvPr>
            <p:ph type="body" idx="1"/>
          </p:nvPr>
        </p:nvSpPr>
        <p:spPr/>
        <p:txBody>
          <a:bodyPr/>
          <a:lstStyle/>
          <a:p>
            <a:r>
              <a:rPr lang="en-US" b="1" dirty="0"/>
              <a:t>SAY:</a:t>
            </a:r>
          </a:p>
          <a:p>
            <a:r>
              <a:rPr lang="en-US" dirty="0"/>
              <a:t>The SBAR technique provides a standardized framework for members of the </a:t>
            </a:r>
            <a:r>
              <a:rPr lang="en-US" dirty="0" smtClean="0"/>
              <a:t>health care </a:t>
            </a:r>
            <a:r>
              <a:rPr lang="en-US" dirty="0"/>
              <a:t>team to communicate about a </a:t>
            </a:r>
            <a:r>
              <a:rPr lang="en-US" dirty="0" smtClean="0"/>
              <a:t>resident's </a:t>
            </a:r>
            <a:r>
              <a:rPr lang="en-US" dirty="0"/>
              <a:t>condition. </a:t>
            </a:r>
            <a:endParaRPr lang="en-US" dirty="0" smtClean="0"/>
          </a:p>
          <a:p>
            <a:r>
              <a:rPr lang="en-US" dirty="0" smtClean="0"/>
              <a:t>SBAR </a:t>
            </a:r>
            <a:r>
              <a:rPr lang="en-US" dirty="0"/>
              <a:t>is an easy-to-remember, concrete mechanism that is useful for framing any conversation, especially a critical one requiring a clinician's immediate attention and action. SBAR originated in the U.S. Navy submarine community to quickly provide critical information to the captain. It provides members of the team with an easy and focused way to set expectations for what will be communicated and how. Standards of communication are essential for developing teamwork and fostering a culture of </a:t>
            </a:r>
            <a:r>
              <a:rPr lang="en-US" dirty="0" smtClean="0"/>
              <a:t>resident </a:t>
            </a:r>
            <a:r>
              <a:rPr lang="en-US" dirty="0"/>
              <a:t>safety. In phrasing a conversation with another member of the team, consider the following: </a:t>
            </a:r>
            <a:endParaRPr lang="en-US" b="1" dirty="0"/>
          </a:p>
          <a:p>
            <a:pPr lvl="1"/>
            <a:r>
              <a:rPr lang="en-US" dirty="0"/>
              <a:t>Situation</a:t>
            </a:r>
            <a:r>
              <a:rPr lang="en-US" dirty="0">
                <a:cs typeface="Arial" charset="0"/>
              </a:rPr>
              <a:t>—</a:t>
            </a:r>
            <a:r>
              <a:rPr lang="en-US" dirty="0"/>
              <a:t>What is happening with the </a:t>
            </a:r>
            <a:r>
              <a:rPr lang="en-US" dirty="0" smtClean="0"/>
              <a:t>resident?</a:t>
            </a:r>
            <a:endParaRPr lang="en-US" b="1" dirty="0"/>
          </a:p>
          <a:p>
            <a:pPr lvl="1">
              <a:spcBef>
                <a:spcPct val="0"/>
              </a:spcBef>
            </a:pPr>
            <a:r>
              <a:rPr lang="en-US" dirty="0"/>
              <a:t>Background</a:t>
            </a:r>
            <a:r>
              <a:rPr lang="en-US" dirty="0">
                <a:cs typeface="Arial" charset="0"/>
              </a:rPr>
              <a:t>—</a:t>
            </a:r>
            <a:r>
              <a:rPr lang="en-US" dirty="0"/>
              <a:t>What is the clinical background?</a:t>
            </a:r>
            <a:endParaRPr lang="en-US" b="1" dirty="0"/>
          </a:p>
          <a:p>
            <a:pPr lvl="1">
              <a:spcBef>
                <a:spcPct val="0"/>
              </a:spcBef>
            </a:pPr>
            <a:r>
              <a:rPr lang="en-US" dirty="0"/>
              <a:t>Assessment</a:t>
            </a:r>
            <a:r>
              <a:rPr lang="en-US" dirty="0">
                <a:cs typeface="Arial" charset="0"/>
              </a:rPr>
              <a:t>—</a:t>
            </a:r>
            <a:r>
              <a:rPr lang="en-US" dirty="0"/>
              <a:t>What do I think the problem is?</a:t>
            </a:r>
            <a:endParaRPr lang="en-US" b="1" dirty="0"/>
          </a:p>
          <a:p>
            <a:pPr lvl="1">
              <a:spcBef>
                <a:spcPct val="0"/>
              </a:spcBef>
            </a:pPr>
            <a:r>
              <a:rPr lang="en-US" dirty="0"/>
              <a:t>Recommendation</a:t>
            </a:r>
            <a:r>
              <a:rPr lang="en-US" dirty="0">
                <a:cs typeface="Arial" charset="0"/>
              </a:rPr>
              <a:t>—</a:t>
            </a:r>
            <a:r>
              <a:rPr lang="en-US" dirty="0"/>
              <a:t>What would I recommend?</a:t>
            </a:r>
          </a:p>
          <a:p>
            <a:r>
              <a:rPr lang="en-US" dirty="0"/>
              <a:t>SBAR provides a vehicle for individuals to speak up and express concern in a concise manner</a:t>
            </a:r>
            <a:r>
              <a:rPr lang="en-US" dirty="0" smtClean="0"/>
              <a:t>.  Since SBAR is a structured communication method, it can be used in nonclinical settings and departments as well.     </a:t>
            </a:r>
          </a:p>
          <a:p>
            <a:pPr lvl="1"/>
            <a:r>
              <a:rPr lang="en-US" dirty="0" smtClean="0"/>
              <a:t>Situation</a:t>
            </a:r>
            <a:r>
              <a:rPr lang="en-US" dirty="0" smtClean="0">
                <a:cs typeface="Arial" charset="0"/>
              </a:rPr>
              <a:t>—</a:t>
            </a:r>
            <a:r>
              <a:rPr lang="en-US" dirty="0" smtClean="0"/>
              <a:t>What is happening?</a:t>
            </a:r>
            <a:endParaRPr lang="en-US" b="1" dirty="0" smtClean="0"/>
          </a:p>
          <a:p>
            <a:pPr lvl="1">
              <a:spcBef>
                <a:spcPct val="0"/>
              </a:spcBef>
            </a:pPr>
            <a:r>
              <a:rPr lang="en-US" dirty="0" smtClean="0"/>
              <a:t>Background</a:t>
            </a:r>
            <a:r>
              <a:rPr lang="en-US" dirty="0" smtClean="0">
                <a:cs typeface="Arial" charset="0"/>
              </a:rPr>
              <a:t>—</a:t>
            </a:r>
            <a:r>
              <a:rPr lang="en-US" dirty="0" smtClean="0"/>
              <a:t>What is the background?</a:t>
            </a:r>
            <a:endParaRPr lang="en-US" b="1" dirty="0" smtClean="0"/>
          </a:p>
          <a:p>
            <a:pPr lvl="1">
              <a:spcBef>
                <a:spcPct val="0"/>
              </a:spcBef>
            </a:pPr>
            <a:r>
              <a:rPr lang="en-US" dirty="0" smtClean="0"/>
              <a:t>Assessment</a:t>
            </a:r>
            <a:r>
              <a:rPr lang="en-US" dirty="0" smtClean="0">
                <a:cs typeface="Arial" charset="0"/>
              </a:rPr>
              <a:t>—</a:t>
            </a:r>
            <a:r>
              <a:rPr lang="en-US" dirty="0" smtClean="0"/>
              <a:t>What do I think the problem is?</a:t>
            </a:r>
            <a:endParaRPr lang="en-US" b="1" dirty="0" smtClean="0"/>
          </a:p>
          <a:p>
            <a:pPr lvl="1">
              <a:spcBef>
                <a:spcPct val="0"/>
              </a:spcBef>
            </a:pPr>
            <a:r>
              <a:rPr lang="en-US" dirty="0" smtClean="0"/>
              <a:t>Recommendation</a:t>
            </a:r>
            <a:r>
              <a:rPr lang="en-US" dirty="0" smtClean="0">
                <a:cs typeface="Arial" charset="0"/>
              </a:rPr>
              <a:t>—</a:t>
            </a:r>
            <a:r>
              <a:rPr lang="en-US" dirty="0" smtClean="0"/>
              <a:t>What would I recommend?</a:t>
            </a:r>
          </a:p>
          <a:p>
            <a:endParaRPr lang="en-US" dirty="0"/>
          </a:p>
          <a:p>
            <a:r>
              <a:rPr lang="en-US" dirty="0"/>
              <a:t> </a:t>
            </a:r>
            <a:r>
              <a:rPr lang="en-US" b="1" dirty="0" smtClean="0"/>
              <a:t>ASK</a:t>
            </a:r>
            <a:r>
              <a:rPr lang="en-US" b="1" dirty="0"/>
              <a:t>:</a:t>
            </a:r>
            <a:endParaRPr lang="en-US" dirty="0"/>
          </a:p>
          <a:p>
            <a:r>
              <a:rPr lang="en-US" dirty="0"/>
              <a:t>Give me some examples of communication exchanges </a:t>
            </a:r>
            <a:r>
              <a:rPr lang="en-US" dirty="0" smtClean="0"/>
              <a:t>between staff on </a:t>
            </a:r>
            <a:r>
              <a:rPr lang="en-US" dirty="0"/>
              <a:t>your </a:t>
            </a:r>
            <a:r>
              <a:rPr lang="en-US" dirty="0" smtClean="0"/>
              <a:t>unit, in your department, or in your work area</a:t>
            </a:r>
            <a:r>
              <a:rPr lang="en-US" dirty="0" smtClean="0">
                <a:cs typeface="Arial" charset="0"/>
              </a:rPr>
              <a:t>—for example: staff to staff, </a:t>
            </a:r>
            <a:r>
              <a:rPr lang="en-US" dirty="0" smtClean="0"/>
              <a:t>nurse to doctor</a:t>
            </a:r>
            <a:r>
              <a:rPr lang="en-US" dirty="0"/>
              <a:t>, </a:t>
            </a:r>
            <a:r>
              <a:rPr lang="en-US" dirty="0" smtClean="0"/>
              <a:t>nurse to nurse, nurse to supervisor, nursing assistant to housekeeper, maintenance staff to administrator, administrator to director of nursing.</a:t>
            </a:r>
            <a:endParaRPr lang="en-US" strike="sngStrike" dirty="0"/>
          </a:p>
        </p:txBody>
      </p:sp>
      <p:pic>
        <p:nvPicPr>
          <p:cNvPr id="38929" name="Picture 1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105400" y="914400"/>
            <a:ext cx="1371600" cy="1028700"/>
          </a:xfrm>
          <a:prstGeom prst="rect">
            <a:avLst/>
          </a:prstGeom>
          <a:noFill/>
        </p:spPr>
      </p:pic>
      <p:sp>
        <p:nvSpPr>
          <p:cNvPr id="38919" name="Rectangle 7"/>
          <p:cNvSpPr>
            <a:spLocks noChangeArrowheads="1"/>
          </p:cNvSpPr>
          <p:nvPr/>
        </p:nvSpPr>
        <p:spPr bwMode="auto">
          <a:xfrm>
            <a:off x="5029200" y="2497138"/>
            <a:ext cx="1524000" cy="228600"/>
          </a:xfrm>
          <a:prstGeom prst="rect">
            <a:avLst/>
          </a:prstGeom>
          <a:noFill/>
          <a:ln w="9525">
            <a:noFill/>
            <a:miter lim="800000"/>
            <a:headEnd/>
            <a:tailEnd/>
          </a:ln>
          <a:effectLst/>
        </p:spPr>
        <p:txBody>
          <a:bodyPr lIns="45720" rIns="27432"/>
          <a:lstStyle/>
          <a:p>
            <a:pPr>
              <a:spcBef>
                <a:spcPct val="50000"/>
              </a:spcBef>
              <a:tabLst>
                <a:tab pos="285750" algn="l"/>
              </a:tabLst>
            </a:pPr>
            <a:r>
              <a:rPr lang="en-US" sz="1200" b="1" dirty="0">
                <a:solidFill>
                  <a:srgbClr val="333399"/>
                </a:solidFill>
              </a:rPr>
              <a:t>	KEY POINTS:</a:t>
            </a:r>
          </a:p>
          <a:p>
            <a:pPr marL="169863" lvl="1" indent="-131763">
              <a:tabLst>
                <a:tab pos="285750" algn="l"/>
              </a:tabLst>
            </a:pPr>
            <a:endParaRPr lang="en-US" sz="1000" dirty="0"/>
          </a:p>
          <a:p>
            <a:pPr marL="169863" lvl="1" indent="-131763">
              <a:buFontTx/>
              <a:buChar char="•"/>
              <a:tabLst>
                <a:tab pos="285750" algn="l"/>
              </a:tabLst>
            </a:pPr>
            <a:r>
              <a:rPr lang="en-US" sz="1200" dirty="0">
                <a:solidFill>
                  <a:srgbClr val="333399"/>
                </a:solidFill>
              </a:rPr>
              <a:t>SBAR stands for: Situation– Background– Assessment– Recommendation.</a:t>
            </a:r>
          </a:p>
          <a:p>
            <a:pPr marL="169863" lvl="1" indent="-131763">
              <a:buFontTx/>
              <a:buChar char="•"/>
              <a:tabLst>
                <a:tab pos="285750" algn="l"/>
              </a:tabLst>
            </a:pPr>
            <a:endParaRPr lang="en-US" sz="1200" dirty="0">
              <a:solidFill>
                <a:srgbClr val="333399"/>
              </a:solidFill>
            </a:endParaRPr>
          </a:p>
          <a:p>
            <a:pPr marL="169863" lvl="1" indent="-131763">
              <a:buFontTx/>
              <a:buChar char="•"/>
              <a:tabLst>
                <a:tab pos="285750" algn="l"/>
              </a:tabLst>
            </a:pPr>
            <a:r>
              <a:rPr lang="en-US" sz="1200" dirty="0">
                <a:solidFill>
                  <a:srgbClr val="333399"/>
                </a:solidFill>
              </a:rPr>
              <a:t>The SBAR is one technique that can be used to standardize communication, which is essential for developing teamwork and fostering a culture of </a:t>
            </a:r>
            <a:r>
              <a:rPr lang="en-US" sz="1200" dirty="0" smtClean="0">
                <a:solidFill>
                  <a:srgbClr val="333399"/>
                </a:solidFill>
              </a:rPr>
              <a:t>resident </a:t>
            </a:r>
            <a:r>
              <a:rPr lang="en-US" sz="1200" dirty="0">
                <a:solidFill>
                  <a:srgbClr val="333399"/>
                </a:solidFill>
              </a:rPr>
              <a:t>safety. </a:t>
            </a:r>
          </a:p>
          <a:p>
            <a:pPr marL="169863" lvl="1" indent="-131763">
              <a:buFontTx/>
              <a:buChar char="•"/>
              <a:tabLst>
                <a:tab pos="285750" algn="l"/>
              </a:tabLst>
            </a:pPr>
            <a:endParaRPr lang="en-US" sz="1200" dirty="0">
              <a:solidFill>
                <a:srgbClr val="333399"/>
              </a:solidFill>
            </a:endParaRPr>
          </a:p>
          <a:p>
            <a:pPr marL="169863" lvl="1" indent="-131763">
              <a:buFontTx/>
              <a:buChar char="•"/>
              <a:tabLst>
                <a:tab pos="285750" algn="l"/>
              </a:tabLst>
            </a:pPr>
            <a:r>
              <a:rPr lang="en-US" sz="1200" dirty="0">
                <a:solidFill>
                  <a:srgbClr val="333399"/>
                </a:solidFill>
              </a:rPr>
              <a:t>SBAR creates a consistent format for information to be sent and creates an expectation for information to be received. </a:t>
            </a:r>
          </a:p>
        </p:txBody>
      </p:sp>
      <p:pic>
        <p:nvPicPr>
          <p:cNvPr id="38920" name="Picture 8"/>
          <p:cNvPicPr>
            <a:picLocks noChangeAspect="1" noChangeArrowheads="1"/>
          </p:cNvPicPr>
          <p:nvPr/>
        </p:nvPicPr>
        <p:blipFill>
          <a:blip r:embed="rId4" cstate="print"/>
          <a:srcRect/>
          <a:stretch>
            <a:fillRect/>
          </a:stretch>
        </p:blipFill>
        <p:spPr bwMode="auto">
          <a:xfrm>
            <a:off x="5106988" y="2497138"/>
            <a:ext cx="206375" cy="24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SBAR VIDEO </a:t>
            </a:r>
          </a:p>
        </p:txBody>
      </p:sp>
      <p:sp>
        <p:nvSpPr>
          <p:cNvPr id="100355" name="Rectangle 3"/>
          <p:cNvSpPr>
            <a:spLocks noGrp="1" noChangeArrowheads="1"/>
          </p:cNvSpPr>
          <p:nvPr>
            <p:ph type="body" sz="half" idx="1"/>
          </p:nvPr>
        </p:nvSpPr>
        <p:spPr>
          <a:xfrm>
            <a:off x="1905000" y="852488"/>
            <a:ext cx="4648200" cy="7758112"/>
          </a:xfrm>
        </p:spPr>
        <p:txBody>
          <a:bodyPr/>
          <a:lstStyle/>
          <a:p>
            <a:r>
              <a:rPr lang="en-US" b="1" dirty="0"/>
              <a:t>SAY:</a:t>
            </a:r>
          </a:p>
          <a:p>
            <a:r>
              <a:rPr lang="en-US" dirty="0"/>
              <a:t>Let’s review how to properly use the SBAR technique. In this video, the </a:t>
            </a:r>
            <a:r>
              <a:rPr lang="en-US" dirty="0" smtClean="0"/>
              <a:t>resident’s </a:t>
            </a:r>
            <a:r>
              <a:rPr lang="en-US" dirty="0"/>
              <a:t>condition has </a:t>
            </a:r>
            <a:r>
              <a:rPr lang="en-US" dirty="0" smtClean="0"/>
              <a:t>worsened, </a:t>
            </a:r>
            <a:r>
              <a:rPr lang="en-US" dirty="0"/>
              <a:t>resulting in a </a:t>
            </a:r>
            <a:r>
              <a:rPr lang="en-US" dirty="0" smtClean="0"/>
              <a:t>telephone call </a:t>
            </a:r>
            <a:r>
              <a:rPr lang="en-US" dirty="0"/>
              <a:t>to the </a:t>
            </a:r>
            <a:r>
              <a:rPr lang="en-US" dirty="0" smtClean="0"/>
              <a:t>attending physician. </a:t>
            </a:r>
            <a:r>
              <a:rPr lang="en-US" dirty="0"/>
              <a:t>Watch the video to see the transfer of information using the SBAR technique.</a:t>
            </a:r>
          </a:p>
          <a:p>
            <a:endParaRPr lang="en-US" dirty="0"/>
          </a:p>
          <a:p>
            <a:pPr marL="685800" indent="-685800">
              <a:spcBef>
                <a:spcPct val="0"/>
              </a:spcBef>
            </a:pPr>
            <a:r>
              <a:rPr lang="en-US" b="1" dirty="0">
                <a:solidFill>
                  <a:srgbClr val="663300"/>
                </a:solidFill>
              </a:rPr>
              <a:t>	DO: </a:t>
            </a:r>
            <a:r>
              <a:rPr lang="en-US" dirty="0">
                <a:solidFill>
                  <a:srgbClr val="663300"/>
                </a:solidFill>
              </a:rPr>
              <a:t>Play the video by clicking on the </a:t>
            </a:r>
            <a:r>
              <a:rPr lang="en-US" dirty="0" smtClean="0">
                <a:solidFill>
                  <a:srgbClr val="663300"/>
                </a:solidFill>
              </a:rPr>
              <a:t>director </a:t>
            </a:r>
            <a:r>
              <a:rPr lang="en-US" dirty="0">
                <a:solidFill>
                  <a:srgbClr val="663300"/>
                </a:solidFill>
              </a:rPr>
              <a:t>icon on the slide.</a:t>
            </a:r>
          </a:p>
          <a:p>
            <a:pPr>
              <a:spcBef>
                <a:spcPct val="0"/>
              </a:spcBef>
            </a:pPr>
            <a:endParaRPr lang="en-US" dirty="0">
              <a:solidFill>
                <a:srgbClr val="663300"/>
              </a:solidFill>
            </a:endParaRPr>
          </a:p>
          <a:p>
            <a:r>
              <a:rPr lang="en-US" b="1" dirty="0"/>
              <a:t>	DISCUSSION:</a:t>
            </a:r>
          </a:p>
          <a:p>
            <a:pPr marL="111125" lvl="1" indent="-109538"/>
            <a:r>
              <a:rPr lang="en-US" dirty="0"/>
              <a:t>How did the SBAR technique improve this “handoff” between nurse and physician?</a:t>
            </a:r>
          </a:p>
          <a:p>
            <a:pPr lvl="2"/>
            <a:r>
              <a:rPr lang="en-US" dirty="0"/>
              <a:t>The nurse identified herself and the reason she was calling</a:t>
            </a:r>
          </a:p>
          <a:p>
            <a:pPr lvl="2"/>
            <a:r>
              <a:rPr lang="en-US" dirty="0"/>
              <a:t>The physician was quickly made aware of Mrs</a:t>
            </a:r>
            <a:r>
              <a:rPr lang="en-US" dirty="0" smtClean="0"/>
              <a:t>. Smith’s deteriorating </a:t>
            </a:r>
            <a:r>
              <a:rPr lang="en-US" u="sng" dirty="0"/>
              <a:t>situation</a:t>
            </a:r>
            <a:r>
              <a:rPr lang="en-US" dirty="0"/>
              <a:t> </a:t>
            </a:r>
          </a:p>
          <a:p>
            <a:pPr lvl="2"/>
            <a:r>
              <a:rPr lang="en-US" dirty="0"/>
              <a:t>The nurse provided the </a:t>
            </a:r>
            <a:r>
              <a:rPr lang="en-US" u="sng" dirty="0"/>
              <a:t>background</a:t>
            </a:r>
            <a:r>
              <a:rPr lang="en-US" dirty="0"/>
              <a:t> of </a:t>
            </a:r>
            <a:r>
              <a:rPr lang="en-US" dirty="0" smtClean="0"/>
              <a:t>the diagnosis </a:t>
            </a:r>
            <a:r>
              <a:rPr lang="en-US" dirty="0"/>
              <a:t>and all current labs</a:t>
            </a:r>
          </a:p>
          <a:p>
            <a:pPr lvl="2"/>
            <a:r>
              <a:rPr lang="en-US" dirty="0"/>
              <a:t>The recent </a:t>
            </a:r>
            <a:r>
              <a:rPr lang="en-US" u="sng" dirty="0"/>
              <a:t>assessment</a:t>
            </a:r>
            <a:r>
              <a:rPr lang="en-US" dirty="0"/>
              <a:t> of the </a:t>
            </a:r>
            <a:r>
              <a:rPr lang="en-US" dirty="0" smtClean="0"/>
              <a:t>resident </a:t>
            </a:r>
            <a:r>
              <a:rPr lang="en-US" dirty="0"/>
              <a:t>has </a:t>
            </a:r>
            <a:r>
              <a:rPr lang="en-US" dirty="0" smtClean="0"/>
              <a:t>led the </a:t>
            </a:r>
            <a:r>
              <a:rPr lang="en-US" dirty="0"/>
              <a:t>nurse to call the physician with her concerns</a:t>
            </a:r>
          </a:p>
          <a:p>
            <a:pPr lvl="2"/>
            <a:r>
              <a:rPr lang="en-US" dirty="0"/>
              <a:t>The </a:t>
            </a:r>
            <a:r>
              <a:rPr lang="en-US" u="sng" dirty="0"/>
              <a:t>recommendation</a:t>
            </a:r>
            <a:r>
              <a:rPr lang="en-US" dirty="0"/>
              <a:t> was initiated by the nurse for additional labs and a plan was discussed for future care</a:t>
            </a:r>
          </a:p>
          <a:p>
            <a:pPr lvl="2">
              <a:buFont typeface="Wingdings" pitchFamily="2" charset="2"/>
              <a:buChar char="v"/>
            </a:pPr>
            <a:r>
              <a:rPr lang="en-US" dirty="0"/>
              <a:t>Some find </a:t>
            </a:r>
            <a:r>
              <a:rPr lang="en-US" u="sng" dirty="0" smtClean="0"/>
              <a:t>recommendation</a:t>
            </a:r>
            <a:r>
              <a:rPr lang="en-US" dirty="0" smtClean="0"/>
              <a:t> </a:t>
            </a:r>
            <a:r>
              <a:rPr lang="en-US" dirty="0"/>
              <a:t>difficult as they attempt not to diagnose but give broader indirect suggestions that may not provide clear or concise </a:t>
            </a:r>
            <a:r>
              <a:rPr lang="en-US" dirty="0" smtClean="0"/>
              <a:t>resident </a:t>
            </a:r>
            <a:r>
              <a:rPr lang="en-US" dirty="0"/>
              <a:t>information.</a:t>
            </a:r>
          </a:p>
        </p:txBody>
      </p:sp>
      <p:sp>
        <p:nvSpPr>
          <p:cNvPr id="100356" name="Rectangle 4" descr="Time:  45 minutes"/>
          <p:cNvSpPr>
            <a:spLocks noChangeArrowheads="1"/>
          </p:cNvSpPr>
          <p:nvPr/>
        </p:nvSpPr>
        <p:spPr bwMode="auto">
          <a:xfrm>
            <a:off x="304800" y="2514600"/>
            <a:ext cx="1524000" cy="228600"/>
          </a:xfrm>
          <a:prstGeom prst="rect">
            <a:avLst/>
          </a:prstGeom>
          <a:noFill/>
          <a:ln w="9525" algn="ctr">
            <a:noFill/>
            <a:miter lim="800000"/>
            <a:headEnd/>
            <a:tailEnd/>
          </a:ln>
          <a:effectLst/>
        </p:spPr>
        <p:txBody>
          <a:bodyPr rIns="0"/>
          <a:lstStyle/>
          <a:p>
            <a:pPr>
              <a:spcBef>
                <a:spcPct val="50000"/>
              </a:spcBef>
              <a:tabLst>
                <a:tab pos="342900" algn="l"/>
              </a:tabLst>
            </a:pPr>
            <a:r>
              <a:rPr lang="en-US" sz="1200" b="1" dirty="0">
                <a:solidFill>
                  <a:srgbClr val="333399"/>
                </a:solidFill>
              </a:rPr>
              <a:t>	VIDEO TIME:</a:t>
            </a:r>
          </a:p>
          <a:p>
            <a:pPr marL="1587" lvl="1">
              <a:spcBef>
                <a:spcPct val="50000"/>
              </a:spcBef>
              <a:tabLst>
                <a:tab pos="342900" algn="l"/>
              </a:tabLst>
            </a:pPr>
            <a:r>
              <a:rPr lang="en-US" sz="1200" dirty="0" smtClean="0">
                <a:solidFill>
                  <a:srgbClr val="333399"/>
                </a:solidFill>
              </a:rPr>
              <a:t>	1:35 </a:t>
            </a:r>
            <a:r>
              <a:rPr lang="en-US" sz="1200" dirty="0">
                <a:solidFill>
                  <a:srgbClr val="333399"/>
                </a:solidFill>
              </a:rPr>
              <a:t>minutes</a:t>
            </a:r>
          </a:p>
        </p:txBody>
      </p:sp>
      <p:pic>
        <p:nvPicPr>
          <p:cNvPr id="100361" name="Picture 9"/>
          <p:cNvPicPr>
            <a:picLocks noChangeAspect="1" noChangeArrowheads="1"/>
          </p:cNvPicPr>
          <p:nvPr/>
        </p:nvPicPr>
        <p:blipFill>
          <a:blip r:embed="rId3" cstate="print"/>
          <a:srcRect/>
          <a:stretch>
            <a:fillRect/>
          </a:stretch>
        </p:blipFill>
        <p:spPr bwMode="auto">
          <a:xfrm>
            <a:off x="1981200" y="2743200"/>
            <a:ext cx="292100" cy="292100"/>
          </a:xfrm>
          <a:prstGeom prst="rect">
            <a:avLst/>
          </a:prstGeom>
          <a:noFill/>
          <a:ln w="9525">
            <a:noFill/>
            <a:miter lim="800000"/>
            <a:headEnd/>
            <a:tailEnd/>
          </a:ln>
        </p:spPr>
      </p:pic>
      <p:pic>
        <p:nvPicPr>
          <p:cNvPr id="100362" name="Picture 10"/>
          <p:cNvPicPr>
            <a:picLocks noChangeAspect="1" noChangeArrowheads="1"/>
          </p:cNvPicPr>
          <p:nvPr/>
        </p:nvPicPr>
        <p:blipFill>
          <a:blip r:embed="rId4" cstate="print"/>
          <a:srcRect/>
          <a:stretch>
            <a:fillRect/>
          </a:stretch>
        </p:blipFill>
        <p:spPr bwMode="auto">
          <a:xfrm>
            <a:off x="381000" y="2524125"/>
            <a:ext cx="304800" cy="247650"/>
          </a:xfrm>
          <a:prstGeom prst="rect">
            <a:avLst/>
          </a:prstGeom>
          <a:noFill/>
        </p:spPr>
      </p:pic>
      <p:pic>
        <p:nvPicPr>
          <p:cNvPr id="100363" name="Picture 11"/>
          <p:cNvPicPr>
            <a:picLocks noChangeAspect="1" noChangeArrowheads="1"/>
          </p:cNvPicPr>
          <p:nvPr/>
        </p:nvPicPr>
        <p:blipFill>
          <a:blip r:embed="rId5" cstate="print"/>
          <a:srcRect/>
          <a:stretch>
            <a:fillRect/>
          </a:stretch>
        </p:blipFill>
        <p:spPr bwMode="auto">
          <a:xfrm>
            <a:off x="1981200" y="2133600"/>
            <a:ext cx="336550" cy="254000"/>
          </a:xfrm>
          <a:prstGeom prst="rect">
            <a:avLst/>
          </a:prstGeom>
          <a:noFill/>
          <a:ln w="9525">
            <a:noFill/>
            <a:miter lim="800000"/>
            <a:headEnd/>
            <a:tailEnd/>
          </a:ln>
        </p:spPr>
      </p:pic>
      <p:pic>
        <p:nvPicPr>
          <p:cNvPr id="100378" name="Picture 26"/>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468577" y="983258"/>
            <a:ext cx="1207823" cy="905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04800" y="3276600"/>
            <a:ext cx="1447800" cy="273050"/>
            <a:chOff x="5029200" y="3382963"/>
            <a:chExt cx="1447800" cy="273050"/>
          </a:xfrm>
        </p:grpSpPr>
        <p:sp>
          <p:nvSpPr>
            <p:cNvPr id="12" name="Rectangle 11"/>
            <p:cNvSpPr>
              <a:spLocks noChangeArrowheads="1"/>
            </p:cNvSpPr>
            <p:nvPr/>
          </p:nvSpPr>
          <p:spPr bwMode="auto">
            <a:xfrm>
              <a:off x="5029200" y="3411538"/>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smtClean="0">
                  <a:solidFill>
                    <a:srgbClr val="333399"/>
                  </a:solidFill>
                </a:rPr>
                <a:t>SBAR_LTC Video</a:t>
              </a:r>
              <a:endParaRPr lang="en-US" sz="1200" dirty="0">
                <a:solidFill>
                  <a:srgbClr val="333399"/>
                </a:solidFill>
              </a:endParaRPr>
            </a:p>
          </p:txBody>
        </p:sp>
        <p:pic>
          <p:nvPicPr>
            <p:cNvPr id="13" name="Picture 20"/>
            <p:cNvPicPr>
              <a:picLocks noChangeAspect="1" noChangeArrowheads="1"/>
            </p:cNvPicPr>
            <p:nvPr/>
          </p:nvPicPr>
          <p:blipFill>
            <a:blip r:embed="rId7" cstate="print"/>
            <a:srcRect/>
            <a:stretch>
              <a:fillRect/>
            </a:stretch>
          </p:blipFill>
          <p:spPr bwMode="auto">
            <a:xfrm>
              <a:off x="5124450" y="3382963"/>
              <a:ext cx="136525" cy="273050"/>
            </a:xfrm>
            <a:prstGeom prst="rect">
              <a:avLst/>
            </a:prstGeom>
            <a:noFill/>
            <a:ln w="9525">
              <a:noFill/>
              <a:miter lim="800000"/>
              <a:headEnd/>
              <a:tailEnd/>
            </a:ln>
          </p:spPr>
        </p:pic>
      </p:grpSp>
      <p:sp>
        <p:nvSpPr>
          <p:cNvPr id="14" name="Rectangle 20"/>
          <p:cNvSpPr>
            <a:spLocks noChangeArrowheads="1"/>
          </p:cNvSpPr>
          <p:nvPr/>
        </p:nvSpPr>
        <p:spPr bwMode="auto">
          <a:xfrm>
            <a:off x="609600" y="4191000"/>
            <a:ext cx="1219200" cy="381000"/>
          </a:xfrm>
          <a:prstGeom prst="rect">
            <a:avLst/>
          </a:prstGeom>
          <a:noFill/>
          <a:ln w="9525" algn="ctr">
            <a:noFill/>
            <a:miter lim="800000"/>
            <a:headEnd/>
            <a:tailEnd/>
          </a:ln>
          <a:effectLst/>
        </p:spPr>
        <p:txBody>
          <a:bodyPr rIns="0" anchor="ctr"/>
          <a:lstStyle/>
          <a:p>
            <a:pPr>
              <a:tabLst>
                <a:tab pos="285750" algn="l"/>
              </a:tabLst>
            </a:pPr>
            <a:r>
              <a:rPr lang="en-US" sz="1000" b="1" dirty="0">
                <a:solidFill>
                  <a:srgbClr val="333399"/>
                </a:solidFill>
              </a:rPr>
              <a:t>CUSTOMIZABLE </a:t>
            </a:r>
            <a:r>
              <a:rPr lang="en-US" sz="1200" b="1" dirty="0">
                <a:solidFill>
                  <a:srgbClr val="333399"/>
                </a:solidFill>
              </a:rPr>
              <a:t>CONTENT</a:t>
            </a:r>
          </a:p>
        </p:txBody>
      </p:sp>
      <p:pic>
        <p:nvPicPr>
          <p:cNvPr id="15" name="Picture 21"/>
          <p:cNvPicPr>
            <a:picLocks noChangeAspect="1" noChangeArrowheads="1"/>
          </p:cNvPicPr>
          <p:nvPr/>
        </p:nvPicPr>
        <p:blipFill>
          <a:blip r:embed="rId8" cstate="print"/>
          <a:srcRect/>
          <a:stretch>
            <a:fillRect/>
          </a:stretch>
        </p:blipFill>
        <p:spPr bwMode="auto">
          <a:xfrm>
            <a:off x="381000" y="4229100"/>
            <a:ext cx="2127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3597885C-7AA1-44A1-9C9A-4682D1A13076}" type="slidenum">
              <a:rPr lang="en-US"/>
              <a:pPr/>
              <a:t>14</a:t>
            </a:fld>
            <a:endParaRPr lang="en-US"/>
          </a:p>
        </p:txBody>
      </p:sp>
      <p:grpSp>
        <p:nvGrpSpPr>
          <p:cNvPr id="50207" name="Group 31"/>
          <p:cNvGrpSpPr>
            <a:grpSpLocks/>
          </p:cNvGrpSpPr>
          <p:nvPr/>
        </p:nvGrpSpPr>
        <p:grpSpPr bwMode="auto">
          <a:xfrm>
            <a:off x="0" y="152400"/>
            <a:ext cx="6858000" cy="533400"/>
            <a:chOff x="0" y="96"/>
            <a:chExt cx="4320" cy="336"/>
          </a:xfrm>
        </p:grpSpPr>
        <p:sp>
          <p:nvSpPr>
            <p:cNvPr id="50208" name="Line 32"/>
            <p:cNvSpPr>
              <a:spLocks noChangeShapeType="1"/>
            </p:cNvSpPr>
            <p:nvPr/>
          </p:nvSpPr>
          <p:spPr bwMode="auto">
            <a:xfrm>
              <a:off x="0" y="432"/>
              <a:ext cx="4320" cy="0"/>
            </a:xfrm>
            <a:prstGeom prst="line">
              <a:avLst/>
            </a:prstGeom>
            <a:noFill/>
            <a:ln w="9525">
              <a:solidFill>
                <a:srgbClr val="C7C397"/>
              </a:solidFill>
              <a:round/>
              <a:headEnd/>
              <a:tailEnd/>
            </a:ln>
            <a:effectLst/>
          </p:spPr>
          <p:txBody>
            <a:bodyPr/>
            <a:lstStyle/>
            <a:p>
              <a:endParaRPr lang="en-US"/>
            </a:p>
          </p:txBody>
        </p:sp>
        <p:sp>
          <p:nvSpPr>
            <p:cNvPr id="50209" name="Line 33"/>
            <p:cNvSpPr>
              <a:spLocks noChangeShapeType="1"/>
            </p:cNvSpPr>
            <p:nvPr/>
          </p:nvSpPr>
          <p:spPr bwMode="auto">
            <a:xfrm>
              <a:off x="0" y="96"/>
              <a:ext cx="4320" cy="0"/>
            </a:xfrm>
            <a:prstGeom prst="line">
              <a:avLst/>
            </a:prstGeom>
            <a:noFill/>
            <a:ln w="9525">
              <a:solidFill>
                <a:srgbClr val="C7C397"/>
              </a:solidFill>
              <a:round/>
              <a:headEnd/>
              <a:tailEnd/>
            </a:ln>
            <a:effectLst/>
          </p:spPr>
          <p:txBody>
            <a:bodyPr/>
            <a:lstStyle/>
            <a:p>
              <a:endParaRPr lang="en-US"/>
            </a:p>
          </p:txBody>
        </p:sp>
        <p:sp>
          <p:nvSpPr>
            <p:cNvPr id="50210" name="Rectangle 34"/>
            <p:cNvSpPr>
              <a:spLocks noChangeArrowheads="1"/>
            </p:cNvSpPr>
            <p:nvPr/>
          </p:nvSpPr>
          <p:spPr bwMode="auto">
            <a:xfrm>
              <a:off x="0" y="96"/>
              <a:ext cx="3168" cy="336"/>
            </a:xfrm>
            <a:prstGeom prst="rect">
              <a:avLst/>
            </a:prstGeom>
            <a:solidFill>
              <a:srgbClr val="C7C397"/>
            </a:solidFill>
            <a:ln w="9525">
              <a:noFill/>
              <a:miter lim="800000"/>
              <a:headEnd/>
              <a:tailEnd/>
            </a:ln>
            <a:effectLst/>
          </p:spPr>
          <p:txBody>
            <a:bodyPr wrap="none" anchor="ctr"/>
            <a:lstStyle/>
            <a:p>
              <a:endParaRPr lang="en-US"/>
            </a:p>
          </p:txBody>
        </p:sp>
        <p:pic>
          <p:nvPicPr>
            <p:cNvPr id="50211" name="Picture 35"/>
            <p:cNvPicPr preferRelativeResize="0">
              <a:picLocks noChangeAspect="1" noChangeArrowheads="1"/>
            </p:cNvPicPr>
            <p:nvPr/>
          </p:nvPicPr>
          <p:blipFill>
            <a:blip r:embed="rId3" cstate="print"/>
            <a:srcRect/>
            <a:stretch>
              <a:fillRect/>
            </a:stretch>
          </p:blipFill>
          <p:spPr bwMode="auto">
            <a:xfrm>
              <a:off x="260" y="144"/>
              <a:ext cx="220" cy="233"/>
            </a:xfrm>
            <a:prstGeom prst="rect">
              <a:avLst/>
            </a:prstGeom>
            <a:noFill/>
            <a:ln w="9525">
              <a:noFill/>
              <a:miter lim="800000"/>
              <a:headEnd/>
              <a:tailEnd/>
            </a:ln>
          </p:spPr>
        </p:pic>
        <p:sp>
          <p:nvSpPr>
            <p:cNvPr id="50212" name="Rectangle 36"/>
            <p:cNvSpPr>
              <a:spLocks noChangeArrowheads="1"/>
            </p:cNvSpPr>
            <p:nvPr/>
          </p:nvSpPr>
          <p:spPr bwMode="auto">
            <a:xfrm>
              <a:off x="4128" y="96"/>
              <a:ext cx="192" cy="336"/>
            </a:xfrm>
            <a:prstGeom prst="rect">
              <a:avLst/>
            </a:prstGeom>
            <a:solidFill>
              <a:srgbClr val="C7C397"/>
            </a:solidFill>
            <a:ln w="9525">
              <a:noFill/>
              <a:miter lim="800000"/>
              <a:headEnd/>
              <a:tailEnd/>
            </a:ln>
            <a:effectLst/>
          </p:spPr>
          <p:txBody>
            <a:bodyPr wrap="none" anchor="ctr"/>
            <a:lstStyle/>
            <a:p>
              <a:endParaRPr lang="en-US"/>
            </a:p>
          </p:txBody>
        </p:sp>
        <p:sp>
          <p:nvSpPr>
            <p:cNvPr id="50213" name="Line 37"/>
            <p:cNvSpPr>
              <a:spLocks noChangeShapeType="1"/>
            </p:cNvSpPr>
            <p:nvPr/>
          </p:nvSpPr>
          <p:spPr bwMode="auto">
            <a:xfrm>
              <a:off x="0" y="432"/>
              <a:ext cx="4320" cy="0"/>
            </a:xfrm>
            <a:prstGeom prst="line">
              <a:avLst/>
            </a:prstGeom>
            <a:noFill/>
            <a:ln w="9525">
              <a:solidFill>
                <a:srgbClr val="C7C397"/>
              </a:solidFill>
              <a:round/>
              <a:headEnd/>
              <a:tailEnd/>
            </a:ln>
            <a:effectLst/>
          </p:spPr>
          <p:txBody>
            <a:bodyPr/>
            <a:lstStyle/>
            <a:p>
              <a:endParaRPr lang="en-US"/>
            </a:p>
          </p:txBody>
        </p:sp>
        <p:sp>
          <p:nvSpPr>
            <p:cNvPr id="50214" name="Line 38"/>
            <p:cNvSpPr>
              <a:spLocks noChangeShapeType="1"/>
            </p:cNvSpPr>
            <p:nvPr/>
          </p:nvSpPr>
          <p:spPr bwMode="auto">
            <a:xfrm>
              <a:off x="0" y="96"/>
              <a:ext cx="4320" cy="0"/>
            </a:xfrm>
            <a:prstGeom prst="line">
              <a:avLst/>
            </a:prstGeom>
            <a:noFill/>
            <a:ln w="9525">
              <a:solidFill>
                <a:srgbClr val="C7C397"/>
              </a:solidFill>
              <a:round/>
              <a:headEnd/>
              <a:tailEnd/>
            </a:ln>
            <a:effectLst/>
          </p:spPr>
          <p:txBody>
            <a:bodyPr/>
            <a:lstStyle/>
            <a:p>
              <a:endParaRPr lang="en-US"/>
            </a:p>
          </p:txBody>
        </p:sp>
      </p:grpSp>
      <p:sp>
        <p:nvSpPr>
          <p:cNvPr id="50215" name="Rectangle 39"/>
          <p:cNvSpPr>
            <a:spLocks noGrp="1" noChangeArrowheads="1"/>
          </p:cNvSpPr>
          <p:nvPr>
            <p:ph type="title"/>
          </p:nvPr>
        </p:nvSpPr>
        <p:spPr>
          <a:xfrm>
            <a:off x="304800" y="228600"/>
            <a:ext cx="4648200" cy="395288"/>
          </a:xfrm>
        </p:spPr>
        <p:txBody>
          <a:bodyPr/>
          <a:lstStyle/>
          <a:p>
            <a:pPr marL="457200"/>
            <a:r>
              <a:rPr lang="en-US"/>
              <a:t>SBAR EXERCISE</a:t>
            </a:r>
            <a:r>
              <a:rPr lang="en-US">
                <a:cs typeface="Arial" charset="0"/>
              </a:rPr>
              <a:t>—OPTIONAL</a:t>
            </a:r>
          </a:p>
        </p:txBody>
      </p:sp>
      <p:sp>
        <p:nvSpPr>
          <p:cNvPr id="50216" name="Rectangle 40"/>
          <p:cNvSpPr>
            <a:spLocks noGrp="1" noChangeArrowheads="1"/>
          </p:cNvSpPr>
          <p:nvPr>
            <p:ph type="body" idx="1"/>
          </p:nvPr>
        </p:nvSpPr>
        <p:spPr/>
        <p:txBody>
          <a:bodyPr/>
          <a:lstStyle/>
          <a:p>
            <a:r>
              <a:rPr lang="en-US" b="1" dirty="0">
                <a:solidFill>
                  <a:srgbClr val="663300"/>
                </a:solidFill>
              </a:rPr>
              <a:t>	</a:t>
            </a:r>
            <a:r>
              <a:rPr lang="en-US" dirty="0"/>
              <a:t>You have the option of conducting the following exercise if you want.</a:t>
            </a:r>
          </a:p>
          <a:p>
            <a:endParaRPr lang="en-US" b="1" dirty="0">
              <a:solidFill>
                <a:srgbClr val="663300"/>
              </a:solidFill>
            </a:endParaRPr>
          </a:p>
          <a:p>
            <a:r>
              <a:rPr lang="en-US" b="1" dirty="0">
                <a:solidFill>
                  <a:srgbClr val="663300"/>
                </a:solidFill>
              </a:rPr>
              <a:t>DO (time permitting):</a:t>
            </a:r>
          </a:p>
          <a:p>
            <a:r>
              <a:rPr lang="en-US" dirty="0">
                <a:solidFill>
                  <a:srgbClr val="663300"/>
                </a:solidFill>
              </a:rPr>
              <a:t>Have the participants create an SBAR example drawing from their role. Ask several participants to share their examples. </a:t>
            </a:r>
          </a:p>
        </p:txBody>
      </p:sp>
      <p:pic>
        <p:nvPicPr>
          <p:cNvPr id="50194" name="Picture 18"/>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5105400" y="914400"/>
            <a:ext cx="1371600" cy="1028700"/>
          </a:xfrm>
          <a:prstGeom prst="rect">
            <a:avLst/>
          </a:prstGeom>
          <a:noFill/>
        </p:spPr>
      </p:pic>
      <p:sp>
        <p:nvSpPr>
          <p:cNvPr id="50182" name="Rectangle 6"/>
          <p:cNvSpPr>
            <a:spLocks noChangeArrowheads="1"/>
          </p:cNvSpPr>
          <p:nvPr/>
        </p:nvSpPr>
        <p:spPr bwMode="auto">
          <a:xfrm>
            <a:off x="5029200" y="2514600"/>
            <a:ext cx="1447800" cy="228600"/>
          </a:xfrm>
          <a:prstGeom prst="rect">
            <a:avLst/>
          </a:prstGeom>
          <a:noFill/>
          <a:ln w="9525" algn="ctr">
            <a:noFill/>
            <a:miter lim="800000"/>
            <a:headEnd/>
            <a:tailEnd/>
          </a:ln>
          <a:effectLst/>
        </p:spPr>
        <p:txBody>
          <a:bodyPr rIns="0"/>
          <a:lstStyle/>
          <a:p>
            <a:pPr>
              <a:spcBef>
                <a:spcPct val="50000"/>
              </a:spcBef>
              <a:tabLst>
                <a:tab pos="285750" algn="l"/>
              </a:tabLst>
            </a:pPr>
            <a:r>
              <a:rPr lang="en-US" sz="1200" b="1">
                <a:solidFill>
                  <a:srgbClr val="333399"/>
                </a:solidFill>
              </a:rPr>
              <a:t>	TIME:</a:t>
            </a:r>
          </a:p>
          <a:p>
            <a:pPr>
              <a:spcBef>
                <a:spcPct val="50000"/>
              </a:spcBef>
              <a:tabLst>
                <a:tab pos="285750" algn="l"/>
              </a:tabLst>
            </a:pPr>
            <a:r>
              <a:rPr lang="en-US" sz="1200">
                <a:solidFill>
                  <a:srgbClr val="333399"/>
                </a:solidFill>
              </a:rPr>
              <a:t>	10 Minutes</a:t>
            </a:r>
          </a:p>
          <a:p>
            <a:pPr>
              <a:spcBef>
                <a:spcPct val="50000"/>
              </a:spcBef>
              <a:tabLst>
                <a:tab pos="285750" algn="l"/>
              </a:tabLst>
            </a:pPr>
            <a:r>
              <a:rPr lang="en-US" sz="1200">
                <a:solidFill>
                  <a:srgbClr val="333399"/>
                </a:solidFill>
              </a:rPr>
              <a:t>	</a:t>
            </a:r>
          </a:p>
        </p:txBody>
      </p:sp>
      <p:sp>
        <p:nvSpPr>
          <p:cNvPr id="50186" name="Rectangle 10"/>
          <p:cNvSpPr>
            <a:spLocks noChangeArrowheads="1"/>
          </p:cNvSpPr>
          <p:nvPr/>
        </p:nvSpPr>
        <p:spPr bwMode="auto">
          <a:xfrm>
            <a:off x="5029200" y="3411538"/>
            <a:ext cx="1447800" cy="228600"/>
          </a:xfrm>
          <a:prstGeom prst="rect">
            <a:avLst/>
          </a:prstGeom>
          <a:noFill/>
          <a:ln w="9525" algn="ctr">
            <a:noFill/>
            <a:miter lim="800000"/>
            <a:headEnd/>
            <a:tailEnd/>
          </a:ln>
          <a:effectLst/>
        </p:spPr>
        <p:txBody>
          <a:bodyPr rIns="0"/>
          <a:lstStyle/>
          <a:p>
            <a:pPr>
              <a:spcBef>
                <a:spcPct val="50000"/>
              </a:spcBef>
              <a:tabLst>
                <a:tab pos="285750" algn="l"/>
              </a:tabLst>
            </a:pPr>
            <a:r>
              <a:rPr lang="en-US" sz="1200">
                <a:solidFill>
                  <a:srgbClr val="333399"/>
                </a:solidFill>
              </a:rPr>
              <a:t>	</a:t>
            </a:r>
            <a:r>
              <a:rPr lang="en-US" sz="1200" b="1">
                <a:solidFill>
                  <a:srgbClr val="333399"/>
                </a:solidFill>
              </a:rPr>
              <a:t>MATERIALS:</a:t>
            </a:r>
          </a:p>
          <a:p>
            <a:pPr marL="169863" lvl="1" indent="-168275">
              <a:spcBef>
                <a:spcPct val="50000"/>
              </a:spcBef>
              <a:buFontTx/>
              <a:buChar char="•"/>
              <a:tabLst>
                <a:tab pos="285750" algn="l"/>
              </a:tabLst>
            </a:pPr>
            <a:r>
              <a:rPr lang="en-US" sz="1200">
                <a:solidFill>
                  <a:srgbClr val="333399"/>
                </a:solidFill>
              </a:rPr>
              <a:t>Flipchart or Whiteboard (Optional)</a:t>
            </a:r>
          </a:p>
          <a:p>
            <a:pPr marL="169863" lvl="1" indent="-168275">
              <a:spcBef>
                <a:spcPct val="50000"/>
              </a:spcBef>
              <a:buFontTx/>
              <a:buChar char="•"/>
              <a:tabLst>
                <a:tab pos="285750" algn="l"/>
              </a:tabLst>
            </a:pPr>
            <a:r>
              <a:rPr lang="en-US" sz="1200">
                <a:solidFill>
                  <a:srgbClr val="333399"/>
                </a:solidFill>
              </a:rPr>
              <a:t>Markers (Optional)</a:t>
            </a:r>
            <a:endParaRPr lang="en-US" sz="1200" b="1">
              <a:solidFill>
                <a:srgbClr val="333399"/>
              </a:solidFill>
            </a:endParaRPr>
          </a:p>
        </p:txBody>
      </p:sp>
      <p:pic>
        <p:nvPicPr>
          <p:cNvPr id="50181" name="Picture 5"/>
          <p:cNvPicPr>
            <a:picLocks noChangeAspect="1" noChangeArrowheads="1"/>
          </p:cNvPicPr>
          <p:nvPr/>
        </p:nvPicPr>
        <p:blipFill>
          <a:blip r:embed="rId5" cstate="print"/>
          <a:srcRect/>
          <a:stretch>
            <a:fillRect/>
          </a:stretch>
        </p:blipFill>
        <p:spPr bwMode="auto">
          <a:xfrm>
            <a:off x="5105400" y="2514600"/>
            <a:ext cx="209550" cy="228600"/>
          </a:xfrm>
          <a:prstGeom prst="rect">
            <a:avLst/>
          </a:prstGeom>
          <a:noFill/>
          <a:ln w="9525">
            <a:noFill/>
            <a:miter lim="800000"/>
            <a:headEnd/>
            <a:tailEnd/>
          </a:ln>
        </p:spPr>
      </p:pic>
      <p:pic>
        <p:nvPicPr>
          <p:cNvPr id="50185" name="Picture 9"/>
          <p:cNvPicPr>
            <a:picLocks noChangeAspect="1" noChangeArrowheads="1"/>
          </p:cNvPicPr>
          <p:nvPr/>
        </p:nvPicPr>
        <p:blipFill>
          <a:blip r:embed="rId6" cstate="print"/>
          <a:srcRect/>
          <a:stretch>
            <a:fillRect/>
          </a:stretch>
        </p:blipFill>
        <p:spPr bwMode="auto">
          <a:xfrm>
            <a:off x="5141913" y="3384550"/>
            <a:ext cx="136525" cy="273050"/>
          </a:xfrm>
          <a:prstGeom prst="rect">
            <a:avLst/>
          </a:prstGeom>
          <a:noFill/>
          <a:ln w="9525">
            <a:noFill/>
            <a:miter lim="800000"/>
            <a:headEnd/>
            <a:tailEnd/>
          </a:ln>
        </p:spPr>
      </p:pic>
      <p:pic>
        <p:nvPicPr>
          <p:cNvPr id="50225" name="Picture 49"/>
          <p:cNvPicPr>
            <a:picLocks noChangeAspect="1" noChangeArrowheads="1"/>
          </p:cNvPicPr>
          <p:nvPr/>
        </p:nvPicPr>
        <p:blipFill>
          <a:blip r:embed="rId7" cstate="print"/>
          <a:srcRect/>
          <a:stretch>
            <a:fillRect/>
          </a:stretch>
        </p:blipFill>
        <p:spPr bwMode="auto">
          <a:xfrm>
            <a:off x="381000" y="838200"/>
            <a:ext cx="304800" cy="20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CALL-OUT IS…</a:t>
            </a:r>
          </a:p>
        </p:txBody>
      </p:sp>
      <p:sp>
        <p:nvSpPr>
          <p:cNvPr id="104451" name="Rectangle 3"/>
          <p:cNvSpPr>
            <a:spLocks noGrp="1" noChangeArrowheads="1"/>
          </p:cNvSpPr>
          <p:nvPr>
            <p:ph type="body" sz="half" idx="1"/>
          </p:nvPr>
        </p:nvSpPr>
        <p:spPr>
          <a:xfrm>
            <a:off x="1981200" y="750093"/>
            <a:ext cx="4648200" cy="7758113"/>
          </a:xfrm>
        </p:spPr>
        <p:txBody>
          <a:bodyPr/>
          <a:lstStyle/>
          <a:p>
            <a:r>
              <a:rPr lang="en-US" b="1" dirty="0"/>
              <a:t>SAY:</a:t>
            </a:r>
          </a:p>
          <a:p>
            <a:r>
              <a:rPr lang="en-US" dirty="0"/>
              <a:t>A call-out is a tactic used to communicate critical information during an emergent event. Critical information called out in these situations helps the team anticipate and prepare for vital next steps in </a:t>
            </a:r>
            <a:r>
              <a:rPr lang="en-US" dirty="0" smtClean="0"/>
              <a:t>resident </a:t>
            </a:r>
            <a:r>
              <a:rPr lang="en-US" dirty="0"/>
              <a:t>care. It also benefits a recorder when present during a code or emergent event. One important aspect of a call-out is directing the information to a specific individual. </a:t>
            </a:r>
          </a:p>
          <a:p>
            <a:endParaRPr lang="en-US" dirty="0"/>
          </a:p>
          <a:p>
            <a:r>
              <a:rPr lang="en-US" b="1" dirty="0"/>
              <a:t>ASK:</a:t>
            </a:r>
          </a:p>
          <a:p>
            <a:pPr marL="111125" lvl="1" indent="-109538"/>
            <a:r>
              <a:rPr lang="en-US" dirty="0"/>
              <a:t>On your </a:t>
            </a:r>
            <a:r>
              <a:rPr lang="en-US" dirty="0" smtClean="0"/>
              <a:t>unit or in your work area, </a:t>
            </a:r>
            <a:r>
              <a:rPr lang="en-US" dirty="0"/>
              <a:t>what information would you want </a:t>
            </a:r>
            <a:r>
              <a:rPr lang="en-US" dirty="0" smtClean="0"/>
              <a:t>called out</a:t>
            </a:r>
            <a:r>
              <a:rPr lang="en-US" dirty="0"/>
              <a:t>?</a:t>
            </a:r>
          </a:p>
          <a:p>
            <a:pPr marL="111125" lvl="1" indent="-109538">
              <a:buFontTx/>
              <a:buNone/>
            </a:pPr>
            <a:r>
              <a:rPr lang="en-US" b="1" i="1" dirty="0"/>
              <a:t>	</a:t>
            </a:r>
            <a:r>
              <a:rPr lang="en-US" b="1" i="1" dirty="0" smtClean="0"/>
              <a:t>Example</a:t>
            </a:r>
            <a:r>
              <a:rPr lang="en-US" b="1" i="1" dirty="0"/>
              <a:t>:</a:t>
            </a:r>
          </a:p>
          <a:p>
            <a:pPr marL="111125" lvl="1" indent="-109538">
              <a:buFontTx/>
              <a:buNone/>
            </a:pPr>
            <a:r>
              <a:rPr lang="en-US" dirty="0"/>
              <a:t>	Vital signs for a </a:t>
            </a:r>
            <a:r>
              <a:rPr lang="en-US" dirty="0" smtClean="0"/>
              <a:t>resident </a:t>
            </a:r>
            <a:r>
              <a:rPr lang="en-US" dirty="0"/>
              <a:t>with hemodynamic </a:t>
            </a:r>
            <a:r>
              <a:rPr lang="en-US" dirty="0" smtClean="0"/>
              <a:t>instability</a:t>
            </a:r>
          </a:p>
          <a:p>
            <a:pPr marL="111125" lvl="1" indent="-109538">
              <a:buFontTx/>
              <a:buNone/>
            </a:pPr>
            <a:r>
              <a:rPr lang="en-US" dirty="0" smtClean="0">
                <a:solidFill>
                  <a:srgbClr val="A50021"/>
                </a:solidFill>
              </a:rPr>
              <a:t>	</a:t>
            </a:r>
            <a:endParaRPr lang="en-US" dirty="0">
              <a:solidFill>
                <a:srgbClr val="A50021"/>
              </a:solidFill>
            </a:endParaRPr>
          </a:p>
          <a:p>
            <a:pPr marL="111125" lvl="1" indent="-109538">
              <a:buFontTx/>
              <a:buNone/>
            </a:pPr>
            <a:r>
              <a:rPr lang="en-US" b="1" dirty="0">
                <a:solidFill>
                  <a:srgbClr val="663300"/>
                </a:solidFill>
              </a:rPr>
              <a:t>		DO: </a:t>
            </a:r>
            <a:r>
              <a:rPr lang="en-US" dirty="0">
                <a:solidFill>
                  <a:srgbClr val="663300"/>
                </a:solidFill>
              </a:rPr>
              <a:t>Play the video by clicking the director icon on the slide.</a:t>
            </a:r>
          </a:p>
          <a:p>
            <a:pPr marL="111125" lvl="1" indent="-109538">
              <a:buFontTx/>
              <a:buNone/>
            </a:pPr>
            <a:endParaRPr lang="en-US" dirty="0"/>
          </a:p>
          <a:p>
            <a:r>
              <a:rPr lang="en-US" b="1" dirty="0"/>
              <a:t>	DISCUSSION:</a:t>
            </a:r>
            <a:endParaRPr lang="en-US" dirty="0"/>
          </a:p>
          <a:p>
            <a:pPr marL="111125" lvl="1" indent="-109538"/>
            <a:r>
              <a:rPr lang="en-US" dirty="0"/>
              <a:t>How </a:t>
            </a:r>
            <a:r>
              <a:rPr lang="en-US" dirty="0" smtClean="0"/>
              <a:t>did the call-out of the vital signs assist in the care of Mr. Larkin?</a:t>
            </a:r>
          </a:p>
          <a:p>
            <a:pPr marL="360362" lvl="2" indent="-171450"/>
            <a:r>
              <a:rPr lang="en-US" dirty="0" smtClean="0"/>
              <a:t>The nurse manager could focus on her assessment and prepare for his transfer to the emergency department.  </a:t>
            </a:r>
          </a:p>
          <a:p>
            <a:pPr marL="360362" lvl="2" indent="-171450"/>
            <a:r>
              <a:rPr lang="en-US" dirty="0" smtClean="0"/>
              <a:t>Mr. Larkin’s vital signs were accurately recorded into his medical record.  </a:t>
            </a:r>
          </a:p>
          <a:p>
            <a:pPr marL="360362" lvl="2" indent="-171450"/>
            <a:r>
              <a:rPr lang="en-US" dirty="0" smtClean="0"/>
              <a:t>The team (including Mr. Larkin) could hear Mr. Larkin’s vitals in real time, keeping them informed of the changing situation and preparing them for any other needed interventions.  </a:t>
            </a:r>
            <a:endParaRPr lang="en-US" dirty="0"/>
          </a:p>
        </p:txBody>
      </p:sp>
      <p:pic>
        <p:nvPicPr>
          <p:cNvPr id="104452" name="Picture 4"/>
          <p:cNvPicPr>
            <a:picLocks noChangeAspect="1" noChangeArrowheads="1"/>
          </p:cNvPicPr>
          <p:nvPr/>
        </p:nvPicPr>
        <p:blipFill>
          <a:blip r:embed="rId4" cstate="print"/>
          <a:srcRect/>
          <a:stretch>
            <a:fillRect/>
          </a:stretch>
        </p:blipFill>
        <p:spPr bwMode="auto">
          <a:xfrm>
            <a:off x="2016125" y="4629150"/>
            <a:ext cx="292100" cy="292100"/>
          </a:xfrm>
          <a:prstGeom prst="rect">
            <a:avLst/>
          </a:prstGeom>
          <a:noFill/>
          <a:ln w="9525">
            <a:noFill/>
            <a:miter lim="800000"/>
            <a:headEnd/>
            <a:tailEnd/>
          </a:ln>
        </p:spPr>
      </p:pic>
      <p:graphicFrame>
        <p:nvGraphicFramePr>
          <p:cNvPr id="104453" name="Object 5"/>
          <p:cNvGraphicFramePr>
            <a:graphicFrameLocks noGrp="1" noChangeAspect="1"/>
          </p:cNvGraphicFramePr>
          <p:nvPr>
            <p:ph sz="half" idx="2"/>
          </p:nvPr>
        </p:nvGraphicFramePr>
        <p:xfrm>
          <a:off x="457200" y="933450"/>
          <a:ext cx="1295400" cy="971550"/>
        </p:xfrm>
        <a:graphic>
          <a:graphicData uri="http://schemas.openxmlformats.org/presentationml/2006/ole">
            <p:oleObj spid="_x0000_s104494" name="Slide" r:id="rId5" imgW="4571930" imgH="3428904" progId="PowerPoint.Slide.8">
              <p:link updateAutomatic="1"/>
            </p:oleObj>
          </a:graphicData>
        </a:graphic>
      </p:graphicFrame>
      <p:pic>
        <p:nvPicPr>
          <p:cNvPr id="104456" name="Picture 8"/>
          <p:cNvPicPr>
            <a:picLocks noChangeAspect="1" noChangeArrowheads="1"/>
          </p:cNvPicPr>
          <p:nvPr/>
        </p:nvPicPr>
        <p:blipFill>
          <a:blip r:embed="rId6" cstate="print"/>
          <a:srcRect/>
          <a:stretch>
            <a:fillRect/>
          </a:stretch>
        </p:blipFill>
        <p:spPr bwMode="auto">
          <a:xfrm>
            <a:off x="381000" y="2524125"/>
            <a:ext cx="304800" cy="247650"/>
          </a:xfrm>
          <a:prstGeom prst="rect">
            <a:avLst/>
          </a:prstGeom>
          <a:noFill/>
        </p:spPr>
      </p:pic>
      <p:sp>
        <p:nvSpPr>
          <p:cNvPr id="104457" name="Rectangle 9"/>
          <p:cNvSpPr>
            <a:spLocks noChangeArrowheads="1"/>
          </p:cNvSpPr>
          <p:nvPr/>
        </p:nvSpPr>
        <p:spPr bwMode="auto">
          <a:xfrm>
            <a:off x="0" y="2892425"/>
            <a:ext cx="1612942" cy="276999"/>
          </a:xfrm>
          <a:prstGeom prst="rect">
            <a:avLst/>
          </a:prstGeom>
          <a:noFill/>
          <a:ln w="9525">
            <a:noFill/>
            <a:miter lim="800000"/>
            <a:headEnd/>
            <a:tailEnd/>
          </a:ln>
          <a:effectLst/>
        </p:spPr>
        <p:txBody>
          <a:bodyPr wrap="none">
            <a:spAutoFit/>
          </a:bodyPr>
          <a:lstStyle/>
          <a:p>
            <a:pPr lvl="1">
              <a:spcBef>
                <a:spcPct val="50000"/>
              </a:spcBef>
            </a:pPr>
            <a:r>
              <a:rPr lang="en-US" sz="1200" dirty="0" smtClean="0">
                <a:solidFill>
                  <a:srgbClr val="333399"/>
                </a:solidFill>
              </a:rPr>
              <a:t>0:30 </a:t>
            </a:r>
            <a:r>
              <a:rPr lang="en-US" sz="1200" dirty="0">
                <a:solidFill>
                  <a:srgbClr val="333399"/>
                </a:solidFill>
              </a:rPr>
              <a:t>seconds</a:t>
            </a:r>
          </a:p>
        </p:txBody>
      </p:sp>
      <p:sp>
        <p:nvSpPr>
          <p:cNvPr id="104458" name="Rectangle 10"/>
          <p:cNvSpPr>
            <a:spLocks noChangeArrowheads="1"/>
          </p:cNvSpPr>
          <p:nvPr/>
        </p:nvSpPr>
        <p:spPr bwMode="auto">
          <a:xfrm>
            <a:off x="685800" y="2514600"/>
            <a:ext cx="1117600" cy="274638"/>
          </a:xfrm>
          <a:prstGeom prst="rect">
            <a:avLst/>
          </a:prstGeom>
          <a:noFill/>
          <a:ln w="9525">
            <a:noFill/>
            <a:miter lim="800000"/>
            <a:headEnd/>
            <a:tailEnd/>
          </a:ln>
          <a:effectLst/>
        </p:spPr>
        <p:txBody>
          <a:bodyPr wrap="none">
            <a:spAutoFit/>
          </a:bodyPr>
          <a:lstStyle/>
          <a:p>
            <a:r>
              <a:rPr lang="en-US" sz="1200" b="1">
                <a:solidFill>
                  <a:srgbClr val="333399"/>
                </a:solidFill>
              </a:rPr>
              <a:t>VIDEO TIME:</a:t>
            </a:r>
          </a:p>
        </p:txBody>
      </p:sp>
      <p:pic>
        <p:nvPicPr>
          <p:cNvPr id="104461" name="Picture 13"/>
          <p:cNvPicPr>
            <a:picLocks noChangeAspect="1" noChangeArrowheads="1"/>
          </p:cNvPicPr>
          <p:nvPr/>
        </p:nvPicPr>
        <p:blipFill>
          <a:blip r:embed="rId7" cstate="print"/>
          <a:srcRect/>
          <a:stretch>
            <a:fillRect/>
          </a:stretch>
        </p:blipFill>
        <p:spPr bwMode="auto">
          <a:xfrm>
            <a:off x="1981200" y="4064000"/>
            <a:ext cx="336550" cy="254000"/>
          </a:xfrm>
          <a:prstGeom prst="rect">
            <a:avLst/>
          </a:prstGeom>
          <a:noFill/>
          <a:ln w="9525">
            <a:noFill/>
            <a:miter lim="800000"/>
            <a:headEnd/>
            <a:tailEnd/>
          </a:ln>
        </p:spPr>
      </p:pic>
      <p:grpSp>
        <p:nvGrpSpPr>
          <p:cNvPr id="12" name="Group 11"/>
          <p:cNvGrpSpPr/>
          <p:nvPr/>
        </p:nvGrpSpPr>
        <p:grpSpPr>
          <a:xfrm>
            <a:off x="304800" y="3613150"/>
            <a:ext cx="1447800" cy="273050"/>
            <a:chOff x="5029200" y="3382963"/>
            <a:chExt cx="1447800" cy="273050"/>
          </a:xfrm>
        </p:grpSpPr>
        <p:sp>
          <p:nvSpPr>
            <p:cNvPr id="13" name="Rectangle 12"/>
            <p:cNvSpPr>
              <a:spLocks noChangeArrowheads="1"/>
            </p:cNvSpPr>
            <p:nvPr/>
          </p:nvSpPr>
          <p:spPr bwMode="auto">
            <a:xfrm>
              <a:off x="5029200" y="3411538"/>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smtClean="0">
                  <a:solidFill>
                    <a:srgbClr val="333399"/>
                  </a:solidFill>
                </a:rPr>
                <a:t>Call-out_ </a:t>
              </a:r>
              <a:r>
                <a:rPr lang="en-US" sz="1200" dirty="0" err="1" smtClean="0">
                  <a:solidFill>
                    <a:srgbClr val="333399"/>
                  </a:solidFill>
                </a:rPr>
                <a:t>Subacute</a:t>
              </a:r>
              <a:r>
                <a:rPr lang="en-US" sz="1200" dirty="0" smtClean="0">
                  <a:solidFill>
                    <a:srgbClr val="333399"/>
                  </a:solidFill>
                </a:rPr>
                <a:t> Video</a:t>
              </a:r>
              <a:endParaRPr lang="en-US" sz="1200" dirty="0">
                <a:solidFill>
                  <a:srgbClr val="333399"/>
                </a:solidFill>
              </a:endParaRPr>
            </a:p>
          </p:txBody>
        </p:sp>
        <p:pic>
          <p:nvPicPr>
            <p:cNvPr id="14" name="Picture 20"/>
            <p:cNvPicPr>
              <a:picLocks noChangeAspect="1" noChangeArrowheads="1"/>
            </p:cNvPicPr>
            <p:nvPr/>
          </p:nvPicPr>
          <p:blipFill>
            <a:blip r:embed="rId8" cstate="print"/>
            <a:srcRect/>
            <a:stretch>
              <a:fillRect/>
            </a:stretch>
          </p:blipFill>
          <p:spPr bwMode="auto">
            <a:xfrm>
              <a:off x="5124450" y="3382963"/>
              <a:ext cx="136525" cy="2730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p:txBody>
          <a:bodyPr/>
          <a:lstStyle/>
          <a:p>
            <a:fld id="{9D1C2163-5DD0-4696-BB65-75B8F15AD1E3}" type="slidenum">
              <a:rPr lang="en-US"/>
              <a:pPr/>
              <a:t>16</a:t>
            </a:fld>
            <a:endParaRPr lang="en-US"/>
          </a:p>
        </p:txBody>
      </p:sp>
      <p:sp>
        <p:nvSpPr>
          <p:cNvPr id="106498" name="Rectangle 2"/>
          <p:cNvSpPr>
            <a:spLocks noGrp="1" noChangeArrowheads="1"/>
          </p:cNvSpPr>
          <p:nvPr>
            <p:ph type="title"/>
          </p:nvPr>
        </p:nvSpPr>
        <p:spPr/>
        <p:txBody>
          <a:bodyPr/>
          <a:lstStyle/>
          <a:p>
            <a:r>
              <a:rPr lang="en-US"/>
              <a:t>CHECK-BACK IS… </a:t>
            </a:r>
          </a:p>
        </p:txBody>
      </p:sp>
      <p:sp>
        <p:nvSpPr>
          <p:cNvPr id="106499" name="Rectangle 3"/>
          <p:cNvSpPr>
            <a:spLocks noGrp="1" noChangeArrowheads="1"/>
          </p:cNvSpPr>
          <p:nvPr>
            <p:ph type="body" sz="half" idx="1"/>
          </p:nvPr>
        </p:nvSpPr>
        <p:spPr>
          <a:xfrm>
            <a:off x="304800" y="852488"/>
            <a:ext cx="4648200" cy="7758112"/>
          </a:xfrm>
        </p:spPr>
        <p:txBody>
          <a:bodyPr/>
          <a:lstStyle/>
          <a:p>
            <a:r>
              <a:rPr lang="en-US" b="1" dirty="0"/>
              <a:t>SAY:</a:t>
            </a:r>
          </a:p>
          <a:p>
            <a:r>
              <a:rPr lang="en-US" dirty="0"/>
              <a:t>A check-back is a closed-loop communication strategy used to verify and validate information exchanged. The strategy involves the sender initiating a message, the receiver accepting the message and confirming what was communicated, and the sender verifying that the message was received. </a:t>
            </a:r>
          </a:p>
          <a:p>
            <a:r>
              <a:rPr lang="en-US" dirty="0"/>
              <a:t>Typically, information is called out anticipating a response on any order </a:t>
            </a:r>
            <a:r>
              <a:rPr lang="en-US" dirty="0" smtClean="0"/>
              <a:t>that </a:t>
            </a:r>
            <a:r>
              <a:rPr lang="en-US" dirty="0"/>
              <a:t>must be checked back.</a:t>
            </a:r>
          </a:p>
          <a:p>
            <a:r>
              <a:rPr lang="en-US" b="1" i="1" dirty="0"/>
              <a:t>Example:</a:t>
            </a:r>
          </a:p>
          <a:p>
            <a:pPr marL="111125" lvl="1" indent="-109538"/>
            <a:r>
              <a:rPr lang="en-US" dirty="0" smtClean="0"/>
              <a:t>A nurse is accepting a telephone order from a physician: “Give amoxicillin 875 mg every 12 hours for 7 days.”  The nurse verifies and validates the order by recording it directly into the chart and reading it back to the physician, “Okay, Doctor, that was amoxicillin 875 mg every 12 hours for 7 days?”  The physician acknowledges the information with a check-back, “Yes, that is correct.”</a:t>
            </a:r>
          </a:p>
          <a:p>
            <a:pPr marL="111125" lvl="1" indent="-109538">
              <a:buFontTx/>
              <a:buNone/>
            </a:pPr>
            <a:r>
              <a:rPr lang="en-US" b="1" dirty="0"/>
              <a:t>		</a:t>
            </a:r>
            <a:endParaRPr lang="en-US" b="1" dirty="0" smtClean="0"/>
          </a:p>
          <a:p>
            <a:pPr marL="685800" lvl="1" indent="-684213">
              <a:buFontTx/>
              <a:buNone/>
            </a:pPr>
            <a:r>
              <a:rPr lang="en-US" b="1" dirty="0" smtClean="0"/>
              <a:t>	</a:t>
            </a:r>
            <a:r>
              <a:rPr lang="en-US" b="1" dirty="0" smtClean="0">
                <a:solidFill>
                  <a:srgbClr val="663300"/>
                </a:solidFill>
              </a:rPr>
              <a:t>DO</a:t>
            </a:r>
            <a:r>
              <a:rPr lang="en-US" b="1" dirty="0">
                <a:solidFill>
                  <a:srgbClr val="663300"/>
                </a:solidFill>
              </a:rPr>
              <a:t>: </a:t>
            </a:r>
            <a:r>
              <a:rPr lang="en-US" dirty="0">
                <a:solidFill>
                  <a:srgbClr val="663300"/>
                </a:solidFill>
              </a:rPr>
              <a:t>Play the video by clicking on the </a:t>
            </a:r>
            <a:r>
              <a:rPr lang="en-US" dirty="0" smtClean="0">
                <a:solidFill>
                  <a:srgbClr val="663300"/>
                </a:solidFill>
              </a:rPr>
              <a:t>director </a:t>
            </a:r>
            <a:r>
              <a:rPr lang="en-US" dirty="0">
                <a:solidFill>
                  <a:srgbClr val="663300"/>
                </a:solidFill>
              </a:rPr>
              <a:t>icon on the slide</a:t>
            </a:r>
            <a:r>
              <a:rPr lang="en-US" dirty="0" smtClean="0">
                <a:solidFill>
                  <a:srgbClr val="663300"/>
                </a:solidFill>
              </a:rPr>
              <a:t>.</a:t>
            </a:r>
          </a:p>
          <a:p>
            <a:pPr marL="111125" lvl="1" indent="-109538">
              <a:buFontTx/>
              <a:buNone/>
            </a:pPr>
            <a:endParaRPr lang="en-US" dirty="0">
              <a:solidFill>
                <a:srgbClr val="663300"/>
              </a:solidFill>
            </a:endParaRPr>
          </a:p>
          <a:p>
            <a:pPr marL="111125" lvl="1" indent="-109538">
              <a:buFontTx/>
              <a:buNone/>
            </a:pPr>
            <a:r>
              <a:rPr lang="en-US" b="1" dirty="0"/>
              <a:t>		DISCUSSION:</a:t>
            </a:r>
            <a:endParaRPr lang="en-US" dirty="0"/>
          </a:p>
          <a:p>
            <a:pPr marL="111125" lvl="1" indent="-109538"/>
            <a:r>
              <a:rPr lang="en-US" dirty="0"/>
              <a:t>Identify the sender and </a:t>
            </a:r>
            <a:r>
              <a:rPr lang="en-US" dirty="0" smtClean="0"/>
              <a:t>receiver.</a:t>
            </a:r>
          </a:p>
          <a:p>
            <a:pPr marL="298450" lvl="2" indent="-109538"/>
            <a:r>
              <a:rPr lang="en-US" dirty="0" smtClean="0"/>
              <a:t>Nurse was the sender</a:t>
            </a:r>
          </a:p>
          <a:p>
            <a:pPr marL="298450" lvl="2" indent="-109538"/>
            <a:r>
              <a:rPr lang="en-US" dirty="0" smtClean="0"/>
              <a:t>Physician was the receiver</a:t>
            </a:r>
            <a:endParaRPr lang="en-US" dirty="0"/>
          </a:p>
          <a:p>
            <a:pPr marL="111125" lvl="1" indent="-109538"/>
            <a:r>
              <a:rPr lang="en-US" dirty="0" smtClean="0"/>
              <a:t>How </a:t>
            </a:r>
            <a:r>
              <a:rPr lang="en-US" dirty="0"/>
              <a:t>did the sender and receiver “close the loop?” </a:t>
            </a:r>
            <a:endParaRPr lang="en-US" dirty="0" smtClean="0"/>
          </a:p>
          <a:p>
            <a:pPr marL="298450" lvl="2" indent="-109538"/>
            <a:r>
              <a:rPr lang="en-US" dirty="0" smtClean="0"/>
              <a:t>The physician acknowledges that the nurse has correctly recorded his orders</a:t>
            </a:r>
            <a:endParaRPr lang="en-US" dirty="0"/>
          </a:p>
          <a:p>
            <a:pPr marL="111125" lvl="1" indent="-109538"/>
            <a:r>
              <a:rPr lang="en-US" dirty="0" smtClean="0"/>
              <a:t>What </a:t>
            </a:r>
            <a:r>
              <a:rPr lang="en-US" dirty="0"/>
              <a:t>communication errors were avoided</a:t>
            </a:r>
            <a:r>
              <a:rPr lang="en-US" dirty="0" smtClean="0"/>
              <a:t>?</a:t>
            </a:r>
          </a:p>
          <a:p>
            <a:pPr marL="298450" lvl="2" indent="-109538"/>
            <a:r>
              <a:rPr lang="en-US" dirty="0" smtClean="0"/>
              <a:t>Nurse does not rely on memory to record orders</a:t>
            </a:r>
          </a:p>
          <a:p>
            <a:pPr marL="298450" lvl="2" indent="-109538"/>
            <a:r>
              <a:rPr lang="en-US" dirty="0" smtClean="0"/>
              <a:t>Medication dose and instruction errors are avoided</a:t>
            </a:r>
            <a:endParaRPr lang="en-US" dirty="0"/>
          </a:p>
          <a:p>
            <a:endParaRPr lang="en-US" dirty="0"/>
          </a:p>
          <a:p>
            <a:endParaRPr lang="en-US" dirty="0"/>
          </a:p>
        </p:txBody>
      </p:sp>
      <p:pic>
        <p:nvPicPr>
          <p:cNvPr id="106500" name="Picture 4"/>
          <p:cNvPicPr>
            <a:picLocks noChangeAspect="1" noChangeArrowheads="1"/>
          </p:cNvPicPr>
          <p:nvPr/>
        </p:nvPicPr>
        <p:blipFill>
          <a:blip r:embed="rId3" cstate="print"/>
          <a:srcRect/>
          <a:stretch>
            <a:fillRect/>
          </a:stretch>
        </p:blipFill>
        <p:spPr bwMode="auto">
          <a:xfrm>
            <a:off x="358775" y="5257800"/>
            <a:ext cx="292100" cy="292100"/>
          </a:xfrm>
          <a:prstGeom prst="rect">
            <a:avLst/>
          </a:prstGeom>
          <a:noFill/>
          <a:ln w="9525">
            <a:noFill/>
            <a:miter lim="800000"/>
            <a:headEnd/>
            <a:tailEnd/>
          </a:ln>
        </p:spPr>
      </p:pic>
      <p:sp>
        <p:nvSpPr>
          <p:cNvPr id="106503" name="Rectangle 7"/>
          <p:cNvSpPr>
            <a:spLocks noChangeArrowheads="1"/>
          </p:cNvSpPr>
          <p:nvPr/>
        </p:nvSpPr>
        <p:spPr bwMode="auto">
          <a:xfrm>
            <a:off x="5257800" y="2362200"/>
            <a:ext cx="1117600" cy="274638"/>
          </a:xfrm>
          <a:prstGeom prst="rect">
            <a:avLst/>
          </a:prstGeom>
          <a:noFill/>
          <a:ln w="9525">
            <a:noFill/>
            <a:miter lim="800000"/>
            <a:headEnd/>
            <a:tailEnd/>
          </a:ln>
          <a:effectLst/>
        </p:spPr>
        <p:txBody>
          <a:bodyPr wrap="none">
            <a:spAutoFit/>
          </a:bodyPr>
          <a:lstStyle/>
          <a:p>
            <a:r>
              <a:rPr lang="en-US" sz="1200" b="1">
                <a:solidFill>
                  <a:srgbClr val="333399"/>
                </a:solidFill>
              </a:rPr>
              <a:t>VIDEO TIME:</a:t>
            </a:r>
          </a:p>
        </p:txBody>
      </p:sp>
      <p:pic>
        <p:nvPicPr>
          <p:cNvPr id="106504" name="Picture 8"/>
          <p:cNvPicPr>
            <a:picLocks noChangeAspect="1" noChangeArrowheads="1"/>
          </p:cNvPicPr>
          <p:nvPr/>
        </p:nvPicPr>
        <p:blipFill>
          <a:blip r:embed="rId4" cstate="print"/>
          <a:srcRect/>
          <a:stretch>
            <a:fillRect/>
          </a:stretch>
        </p:blipFill>
        <p:spPr bwMode="auto">
          <a:xfrm>
            <a:off x="5029200" y="2362200"/>
            <a:ext cx="304800" cy="247650"/>
          </a:xfrm>
          <a:prstGeom prst="rect">
            <a:avLst/>
          </a:prstGeom>
          <a:noFill/>
        </p:spPr>
      </p:pic>
      <p:sp>
        <p:nvSpPr>
          <p:cNvPr id="106505" name="Rectangle 9"/>
          <p:cNvSpPr>
            <a:spLocks noChangeArrowheads="1"/>
          </p:cNvSpPr>
          <p:nvPr/>
        </p:nvSpPr>
        <p:spPr bwMode="auto">
          <a:xfrm>
            <a:off x="4724400" y="2667000"/>
            <a:ext cx="1558440" cy="276999"/>
          </a:xfrm>
          <a:prstGeom prst="rect">
            <a:avLst/>
          </a:prstGeom>
          <a:noFill/>
          <a:ln w="9525">
            <a:noFill/>
            <a:miter lim="800000"/>
            <a:headEnd/>
            <a:tailEnd/>
          </a:ln>
          <a:effectLst/>
        </p:spPr>
        <p:txBody>
          <a:bodyPr wrap="none">
            <a:spAutoFit/>
          </a:bodyPr>
          <a:lstStyle/>
          <a:p>
            <a:pPr lvl="1">
              <a:spcBef>
                <a:spcPct val="50000"/>
              </a:spcBef>
            </a:pPr>
            <a:r>
              <a:rPr lang="en-US" sz="1200" dirty="0" smtClean="0">
                <a:solidFill>
                  <a:srgbClr val="333399"/>
                </a:solidFill>
              </a:rPr>
              <a:t>0:36 </a:t>
            </a:r>
            <a:r>
              <a:rPr lang="en-US" sz="1200" dirty="0">
                <a:solidFill>
                  <a:srgbClr val="333399"/>
                </a:solidFill>
              </a:rPr>
              <a:t>seconds</a:t>
            </a:r>
          </a:p>
        </p:txBody>
      </p:sp>
      <p:pic>
        <p:nvPicPr>
          <p:cNvPr id="106510" name="Picture 14"/>
          <p:cNvPicPr>
            <a:picLocks noChangeAspect="1" noChangeArrowheads="1"/>
          </p:cNvPicPr>
          <p:nvPr/>
        </p:nvPicPr>
        <p:blipFill>
          <a:blip r:embed="rId5" cstate="print"/>
          <a:srcRect/>
          <a:stretch>
            <a:fillRect/>
          </a:stretch>
        </p:blipFill>
        <p:spPr bwMode="auto">
          <a:xfrm>
            <a:off x="381000" y="4495800"/>
            <a:ext cx="336550" cy="254000"/>
          </a:xfrm>
          <a:prstGeom prst="rect">
            <a:avLst/>
          </a:prstGeom>
          <a:noFill/>
          <a:ln w="9525">
            <a:noFill/>
            <a:miter lim="800000"/>
            <a:headEnd/>
            <a:tailEnd/>
          </a:ln>
        </p:spPr>
      </p:pic>
      <p:pic>
        <p:nvPicPr>
          <p:cNvPr id="106515" name="Picture 19"/>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5278702" y="990600"/>
            <a:ext cx="109643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040842" y="3427942"/>
            <a:ext cx="1447800" cy="273050"/>
            <a:chOff x="5029200" y="3382963"/>
            <a:chExt cx="1447800" cy="273050"/>
          </a:xfrm>
        </p:grpSpPr>
        <p:sp>
          <p:nvSpPr>
            <p:cNvPr id="14" name="Rectangle 13"/>
            <p:cNvSpPr>
              <a:spLocks noChangeArrowheads="1"/>
            </p:cNvSpPr>
            <p:nvPr/>
          </p:nvSpPr>
          <p:spPr bwMode="auto">
            <a:xfrm>
              <a:off x="5029200" y="3411538"/>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smtClean="0">
                  <a:solidFill>
                    <a:srgbClr val="333399"/>
                  </a:solidFill>
                </a:rPr>
                <a:t>Check-</a:t>
              </a:r>
              <a:r>
                <a:rPr lang="en-US" sz="1200" dirty="0" err="1" smtClean="0">
                  <a:solidFill>
                    <a:srgbClr val="333399"/>
                  </a:solidFill>
                </a:rPr>
                <a:t>back_LTC</a:t>
              </a:r>
              <a:r>
                <a:rPr lang="en-US" sz="1200" dirty="0" smtClean="0">
                  <a:solidFill>
                    <a:srgbClr val="333399"/>
                  </a:solidFill>
                </a:rPr>
                <a:t> Video</a:t>
              </a:r>
              <a:endParaRPr lang="en-US" sz="1200" dirty="0">
                <a:solidFill>
                  <a:srgbClr val="333399"/>
                </a:solidFill>
              </a:endParaRPr>
            </a:p>
          </p:txBody>
        </p:sp>
        <p:pic>
          <p:nvPicPr>
            <p:cNvPr id="16" name="Picture 20"/>
            <p:cNvPicPr>
              <a:picLocks noChangeAspect="1" noChangeArrowheads="1"/>
            </p:cNvPicPr>
            <p:nvPr/>
          </p:nvPicPr>
          <p:blipFill>
            <a:blip r:embed="rId7" cstate="print"/>
            <a:srcRect/>
            <a:stretch>
              <a:fillRect/>
            </a:stretch>
          </p:blipFill>
          <p:spPr bwMode="auto">
            <a:xfrm>
              <a:off x="5124450" y="3382963"/>
              <a:ext cx="136525" cy="273050"/>
            </a:xfrm>
            <a:prstGeom prst="rect">
              <a:avLst/>
            </a:prstGeom>
            <a:noFill/>
            <a:ln w="9525">
              <a:noFill/>
              <a:miter lim="800000"/>
              <a:headEnd/>
              <a:tailEnd/>
            </a:ln>
          </p:spPr>
        </p:pic>
      </p:grpSp>
      <p:sp>
        <p:nvSpPr>
          <p:cNvPr id="17" name="Rectangle 20"/>
          <p:cNvSpPr>
            <a:spLocks noChangeArrowheads="1"/>
          </p:cNvSpPr>
          <p:nvPr/>
        </p:nvSpPr>
        <p:spPr bwMode="auto">
          <a:xfrm>
            <a:off x="5334000" y="4648200"/>
            <a:ext cx="1219200" cy="381000"/>
          </a:xfrm>
          <a:prstGeom prst="rect">
            <a:avLst/>
          </a:prstGeom>
          <a:noFill/>
          <a:ln w="9525" algn="ctr">
            <a:noFill/>
            <a:miter lim="800000"/>
            <a:headEnd/>
            <a:tailEnd/>
          </a:ln>
          <a:effectLst/>
        </p:spPr>
        <p:txBody>
          <a:bodyPr rIns="0" anchor="ctr"/>
          <a:lstStyle/>
          <a:p>
            <a:pPr>
              <a:tabLst>
                <a:tab pos="285750" algn="l"/>
              </a:tabLst>
            </a:pPr>
            <a:r>
              <a:rPr lang="en-US" sz="1000" b="1" dirty="0">
                <a:solidFill>
                  <a:srgbClr val="333399"/>
                </a:solidFill>
              </a:rPr>
              <a:t>CUSTOMIZABLE </a:t>
            </a:r>
            <a:r>
              <a:rPr lang="en-US" sz="1200" b="1" dirty="0">
                <a:solidFill>
                  <a:srgbClr val="333399"/>
                </a:solidFill>
              </a:rPr>
              <a:t>CONTENT</a:t>
            </a:r>
          </a:p>
        </p:txBody>
      </p:sp>
      <p:pic>
        <p:nvPicPr>
          <p:cNvPr id="18" name="Picture 21"/>
          <p:cNvPicPr>
            <a:picLocks noChangeAspect="1" noChangeArrowheads="1"/>
          </p:cNvPicPr>
          <p:nvPr/>
        </p:nvPicPr>
        <p:blipFill>
          <a:blip r:embed="rId8" cstate="print"/>
          <a:srcRect/>
          <a:stretch>
            <a:fillRect/>
          </a:stretch>
        </p:blipFill>
        <p:spPr bwMode="auto">
          <a:xfrm>
            <a:off x="5105400" y="4686300"/>
            <a:ext cx="2127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WHAT IS A HANDOFF? </a:t>
            </a:r>
          </a:p>
        </p:txBody>
      </p:sp>
      <p:sp>
        <p:nvSpPr>
          <p:cNvPr id="47107" name="Rectangle 3"/>
          <p:cNvSpPr>
            <a:spLocks noGrp="1" noChangeArrowheads="1"/>
          </p:cNvSpPr>
          <p:nvPr>
            <p:ph type="body" idx="1"/>
          </p:nvPr>
        </p:nvSpPr>
        <p:spPr>
          <a:xfrm>
            <a:off x="1905000" y="762000"/>
            <a:ext cx="4800600" cy="8153400"/>
          </a:xfrm>
        </p:spPr>
        <p:txBody>
          <a:bodyPr/>
          <a:lstStyle/>
          <a:p>
            <a:r>
              <a:rPr lang="en-US" b="1" dirty="0"/>
              <a:t>SAY:</a:t>
            </a:r>
          </a:p>
          <a:p>
            <a:r>
              <a:rPr lang="en-US" dirty="0"/>
              <a:t>When a team member is temporarily or permanently relieved of duty, there is a risk that necessary information about the </a:t>
            </a:r>
            <a:r>
              <a:rPr lang="en-US" dirty="0" smtClean="0"/>
              <a:t>resident </a:t>
            </a:r>
            <a:r>
              <a:rPr lang="en-US" dirty="0"/>
              <a:t>might not be communicated. The handoff strategy </a:t>
            </a:r>
            <a:r>
              <a:rPr lang="en-US" dirty="0" smtClean="0"/>
              <a:t>(or handover as it is sometimes called) is </a:t>
            </a:r>
            <a:r>
              <a:rPr lang="en-US" dirty="0"/>
              <a:t>designed to enhance information exchange at critical times such as transitions in care. More important, it maintains continuity of care despite changing caregivers and </a:t>
            </a:r>
            <a:r>
              <a:rPr lang="en-US" dirty="0" smtClean="0"/>
              <a:t>residents</a:t>
            </a:r>
            <a:r>
              <a:rPr lang="en-US" dirty="0"/>
              <a:t>. </a:t>
            </a:r>
          </a:p>
          <a:p>
            <a:r>
              <a:rPr lang="en-US" dirty="0"/>
              <a:t>Handoffs include the transfer of knowledge and information about the degree of uncertainty (or certainty about diagnoses, etc.), response to treatment, recent changes in condition and circumstances, and </a:t>
            </a:r>
            <a:r>
              <a:rPr lang="en-US" dirty="0" smtClean="0"/>
              <a:t>plan </a:t>
            </a:r>
            <a:r>
              <a:rPr lang="en-US" dirty="0"/>
              <a:t>(including contingencies). In addition, both authority and responsibility are transferred. Lack of clarity about who is responsible for care and for </a:t>
            </a:r>
            <a:r>
              <a:rPr lang="en-US" dirty="0" err="1" smtClean="0"/>
              <a:t>decisionmaking</a:t>
            </a:r>
            <a:r>
              <a:rPr lang="en-US" dirty="0" smtClean="0"/>
              <a:t> </a:t>
            </a:r>
            <a:r>
              <a:rPr lang="en-US" dirty="0"/>
              <a:t>has often been a major contributor to medical error (as identified in root cause analyses of sentinel events and poor outcomes).</a:t>
            </a:r>
          </a:p>
          <a:p>
            <a:pPr marL="0" lvl="1" indent="0">
              <a:spcBef>
                <a:spcPct val="0"/>
              </a:spcBef>
              <a:buNone/>
            </a:pPr>
            <a:endParaRPr lang="en-US" dirty="0" smtClean="0"/>
          </a:p>
          <a:p>
            <a:pPr marL="0" lvl="1" indent="0">
              <a:spcBef>
                <a:spcPct val="0"/>
              </a:spcBef>
              <a:buNone/>
            </a:pPr>
            <a:r>
              <a:rPr lang="en-US" dirty="0" smtClean="0"/>
              <a:t>Remember, a handoff can also be used in nonclinical settings and departments.  </a:t>
            </a:r>
          </a:p>
          <a:p>
            <a:pPr>
              <a:spcBef>
                <a:spcPct val="0"/>
              </a:spcBef>
            </a:pPr>
            <a:endParaRPr lang="en-US" dirty="0"/>
          </a:p>
          <a:p>
            <a:r>
              <a:rPr lang="en-US" b="1" dirty="0"/>
              <a:t>ASK:</a:t>
            </a:r>
          </a:p>
          <a:p>
            <a:r>
              <a:rPr lang="en-US" dirty="0"/>
              <a:t>When do you typically use </a:t>
            </a:r>
            <a:r>
              <a:rPr lang="en-US" dirty="0" smtClean="0"/>
              <a:t>handoffs? </a:t>
            </a:r>
            <a:r>
              <a:rPr lang="en-US" dirty="0"/>
              <a:t>How </a:t>
            </a:r>
            <a:r>
              <a:rPr lang="en-US" dirty="0" smtClean="0"/>
              <a:t>are handoffs handled on your unit or department?</a:t>
            </a:r>
            <a:r>
              <a:rPr lang="en-US" strike="sngStrike" dirty="0" smtClean="0"/>
              <a:t> </a:t>
            </a:r>
            <a:endParaRPr lang="en-US" strike="sngStrike" dirty="0"/>
          </a:p>
          <a:p>
            <a:pPr lvl="1"/>
            <a:r>
              <a:rPr lang="en-US" dirty="0" smtClean="0"/>
              <a:t>Is </a:t>
            </a:r>
            <a:r>
              <a:rPr lang="en-US" dirty="0"/>
              <a:t>a standardized </a:t>
            </a:r>
            <a:r>
              <a:rPr lang="en-US" dirty="0" smtClean="0"/>
              <a:t>form used, such as the 24-hour report that includes information on the resident’s status? </a:t>
            </a:r>
          </a:p>
          <a:p>
            <a:pPr lvl="1"/>
            <a:r>
              <a:rPr lang="en-US" dirty="0" smtClean="0"/>
              <a:t>How are other members of the team notified?</a:t>
            </a:r>
            <a:endParaRPr lang="en-US" dirty="0"/>
          </a:p>
          <a:p>
            <a:pPr lvl="1"/>
            <a:r>
              <a:rPr lang="en-US" dirty="0" smtClean="0"/>
              <a:t>Do you use </a:t>
            </a:r>
            <a:r>
              <a:rPr lang="en-US" dirty="0"/>
              <a:t>the </a:t>
            </a:r>
            <a:r>
              <a:rPr lang="en-US" dirty="0" smtClean="0"/>
              <a:t>reconciliation process?</a:t>
            </a:r>
            <a:endParaRPr lang="en-US" dirty="0"/>
          </a:p>
          <a:p>
            <a:pPr lvl="1">
              <a:spcBef>
                <a:spcPct val="0"/>
              </a:spcBef>
              <a:buFontTx/>
              <a:buNone/>
            </a:pPr>
            <a:endParaRPr lang="en-US" b="1" dirty="0" smtClean="0"/>
          </a:p>
          <a:p>
            <a:pPr lvl="1">
              <a:buFontTx/>
              <a:buNone/>
            </a:pPr>
            <a:r>
              <a:rPr lang="en-US" b="1" dirty="0" smtClean="0"/>
              <a:t>SAY</a:t>
            </a:r>
            <a:r>
              <a:rPr lang="en-US" b="1" dirty="0"/>
              <a:t>:</a:t>
            </a:r>
          </a:p>
          <a:p>
            <a:r>
              <a:rPr lang="en-US" dirty="0" smtClean="0"/>
              <a:t>Since 2006, it has been a requirement of hospitals to implement </a:t>
            </a:r>
            <a:r>
              <a:rPr lang="en-US" dirty="0"/>
              <a:t>a standardized approach to handoff communications, including an opportunity to ask and respond to questions</a:t>
            </a:r>
            <a:r>
              <a:rPr lang="en-US" dirty="0" smtClean="0"/>
              <a:t>.  Handoffs or handovers are just as important in the long-term care setting, with the same primary objective: “provide </a:t>
            </a:r>
            <a:r>
              <a:rPr lang="en-US" dirty="0"/>
              <a:t>accurate information about a </a:t>
            </a:r>
            <a:r>
              <a:rPr lang="en-US" dirty="0" smtClean="0"/>
              <a:t>patient’s/client's/resident's </a:t>
            </a:r>
            <a:r>
              <a:rPr lang="en-US" dirty="0"/>
              <a:t>care, treatment and services, current condition, and any recent or anticipated changes. The information communicated during a handoff must be accurate to meet </a:t>
            </a:r>
            <a:r>
              <a:rPr lang="en-US" dirty="0" smtClean="0"/>
              <a:t>[resident] </a:t>
            </a:r>
            <a:r>
              <a:rPr lang="en-US" dirty="0"/>
              <a:t>safety </a:t>
            </a:r>
            <a:r>
              <a:rPr lang="en-US" dirty="0" smtClean="0"/>
              <a:t>goals” (refer to the Joint Commission at </a:t>
            </a:r>
            <a:r>
              <a:rPr lang="en-US" dirty="0" smtClean="0">
                <a:hlinkClick r:id="rId3"/>
              </a:rPr>
              <a:t>www.jointcommission.org</a:t>
            </a:r>
            <a:r>
              <a:rPr lang="en-US" dirty="0" smtClean="0"/>
              <a:t>). </a:t>
            </a:r>
          </a:p>
        </p:txBody>
      </p:sp>
      <p:sp>
        <p:nvSpPr>
          <p:cNvPr id="47111" name="Rectangle 7"/>
          <p:cNvSpPr>
            <a:spLocks noChangeArrowheads="1"/>
          </p:cNvSpPr>
          <p:nvPr/>
        </p:nvSpPr>
        <p:spPr bwMode="auto">
          <a:xfrm>
            <a:off x="304800" y="2514600"/>
            <a:ext cx="1447800" cy="228600"/>
          </a:xfrm>
          <a:prstGeom prst="rect">
            <a:avLst/>
          </a:prstGeom>
          <a:noFill/>
          <a:ln w="9525">
            <a:noFill/>
            <a:miter lim="800000"/>
            <a:headEnd/>
            <a:tailEnd/>
          </a:ln>
          <a:effectLst/>
        </p:spPr>
        <p:txBody>
          <a:bodyPr rIns="0"/>
          <a:lstStyle/>
          <a:p>
            <a:pPr>
              <a:spcBef>
                <a:spcPct val="50000"/>
              </a:spcBef>
              <a:tabLst>
                <a:tab pos="285750" algn="l"/>
              </a:tabLst>
            </a:pPr>
            <a:r>
              <a:rPr lang="en-US" sz="1200" b="1">
                <a:solidFill>
                  <a:srgbClr val="333399"/>
                </a:solidFill>
              </a:rPr>
              <a:t>	KEY POINTS:</a:t>
            </a:r>
          </a:p>
          <a:p>
            <a:pPr marL="169863" lvl="1" indent="-168275">
              <a:spcBef>
                <a:spcPct val="50000"/>
              </a:spcBef>
              <a:buFontTx/>
              <a:buChar char="•"/>
              <a:tabLst>
                <a:tab pos="285750" algn="l"/>
              </a:tabLst>
            </a:pPr>
            <a:r>
              <a:rPr lang="en-US" sz="1200">
                <a:solidFill>
                  <a:srgbClr val="333399"/>
                </a:solidFill>
              </a:rPr>
              <a:t>Using the handoff technique can decrease medical error through the effective sharing of information.</a:t>
            </a:r>
            <a:endParaRPr lang="en-US">
              <a:solidFill>
                <a:srgbClr val="333399"/>
              </a:solidFill>
            </a:endParaRPr>
          </a:p>
        </p:txBody>
      </p:sp>
      <p:pic>
        <p:nvPicPr>
          <p:cNvPr id="47112" name="Picture 8"/>
          <p:cNvPicPr>
            <a:picLocks noChangeAspect="1" noChangeArrowheads="1"/>
          </p:cNvPicPr>
          <p:nvPr/>
        </p:nvPicPr>
        <p:blipFill>
          <a:blip r:embed="rId4" cstate="print"/>
          <a:srcRect/>
          <a:stretch>
            <a:fillRect/>
          </a:stretch>
        </p:blipFill>
        <p:spPr bwMode="auto">
          <a:xfrm>
            <a:off x="382588" y="2514600"/>
            <a:ext cx="206375" cy="246063"/>
          </a:xfrm>
          <a:prstGeom prst="rect">
            <a:avLst/>
          </a:prstGeom>
          <a:noFill/>
          <a:ln w="9525">
            <a:noFill/>
            <a:miter lim="800000"/>
            <a:headEnd/>
            <a:tailEnd/>
          </a:ln>
        </p:spPr>
      </p:pic>
      <p:pic>
        <p:nvPicPr>
          <p:cNvPr id="47131" name="Picture 27"/>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381000" y="914400"/>
            <a:ext cx="1371600" cy="1028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p:txBody>
          <a:bodyPr/>
          <a:lstStyle/>
          <a:p>
            <a:fld id="{667D5617-2BBF-46AF-9543-AA876F0274A8}" type="slidenum">
              <a:rPr lang="en-US"/>
              <a:pPr/>
              <a:t>18</a:t>
            </a:fld>
            <a:endParaRPr lang="en-US"/>
          </a:p>
        </p:txBody>
      </p:sp>
      <p:sp>
        <p:nvSpPr>
          <p:cNvPr id="108546" name="Rectangle 2"/>
          <p:cNvSpPr>
            <a:spLocks noGrp="1" noChangeArrowheads="1"/>
          </p:cNvSpPr>
          <p:nvPr>
            <p:ph type="title"/>
          </p:nvPr>
        </p:nvSpPr>
        <p:spPr/>
        <p:txBody>
          <a:bodyPr/>
          <a:lstStyle/>
          <a:p>
            <a:r>
              <a:rPr lang="en-US"/>
              <a:t>HANDOFF </a:t>
            </a:r>
          </a:p>
        </p:txBody>
      </p:sp>
      <p:sp>
        <p:nvSpPr>
          <p:cNvPr id="108547" name="Rectangle 3"/>
          <p:cNvSpPr>
            <a:spLocks noGrp="1" noChangeArrowheads="1"/>
          </p:cNvSpPr>
          <p:nvPr>
            <p:ph type="body" sz="half" idx="1"/>
          </p:nvPr>
        </p:nvSpPr>
        <p:spPr>
          <a:xfrm>
            <a:off x="304800" y="852488"/>
            <a:ext cx="4572000" cy="7758112"/>
          </a:xfrm>
        </p:spPr>
        <p:txBody>
          <a:bodyPr/>
          <a:lstStyle/>
          <a:p>
            <a:pPr>
              <a:lnSpc>
                <a:spcPct val="90000"/>
              </a:lnSpc>
            </a:pPr>
            <a:r>
              <a:rPr lang="en-US" b="1" dirty="0"/>
              <a:t>SAY:</a:t>
            </a:r>
          </a:p>
          <a:p>
            <a:pPr>
              <a:lnSpc>
                <a:spcPct val="90000"/>
              </a:lnSpc>
            </a:pPr>
            <a:r>
              <a:rPr lang="en-US" dirty="0"/>
              <a:t>A proper handoff includes the components listed on this slide. </a:t>
            </a:r>
            <a:endParaRPr lang="en-US" b="1" dirty="0"/>
          </a:p>
          <a:p>
            <a:pPr marL="111125" lvl="1" indent="-109538">
              <a:lnSpc>
                <a:spcPct val="90000"/>
              </a:lnSpc>
            </a:pPr>
            <a:r>
              <a:rPr lang="en-US" dirty="0"/>
              <a:t>Responsibility</a:t>
            </a:r>
            <a:r>
              <a:rPr lang="en-US" dirty="0">
                <a:cs typeface="Arial" charset="0"/>
              </a:rPr>
              <a:t>—</a:t>
            </a:r>
            <a:r>
              <a:rPr lang="en-US" dirty="0"/>
              <a:t>When handing off, it is your responsibility to know that the person who must accept responsibility is aware of assuming responsibility.</a:t>
            </a:r>
            <a:endParaRPr lang="en-US" b="1" dirty="0"/>
          </a:p>
          <a:p>
            <a:pPr marL="111125" lvl="1" indent="-109538">
              <a:lnSpc>
                <a:spcPct val="90000"/>
              </a:lnSpc>
            </a:pPr>
            <a:r>
              <a:rPr lang="en-US" dirty="0"/>
              <a:t>Accountability</a:t>
            </a:r>
            <a:r>
              <a:rPr lang="en-US" dirty="0">
                <a:cs typeface="Arial" charset="0"/>
              </a:rPr>
              <a:t>—</a:t>
            </a:r>
            <a:r>
              <a:rPr lang="en-US" dirty="0"/>
              <a:t>You are accountable until both parties are aware of the transfer of responsibility.</a:t>
            </a:r>
            <a:endParaRPr lang="en-US" b="1" dirty="0"/>
          </a:p>
          <a:p>
            <a:pPr marL="111125" lvl="1" indent="-109538">
              <a:lnSpc>
                <a:spcPct val="90000"/>
              </a:lnSpc>
            </a:pPr>
            <a:r>
              <a:rPr lang="en-US" dirty="0"/>
              <a:t>Uncertainty</a:t>
            </a:r>
            <a:r>
              <a:rPr lang="en-US" dirty="0">
                <a:cs typeface="Arial" charset="0"/>
              </a:rPr>
              <a:t>—</a:t>
            </a:r>
            <a:r>
              <a:rPr lang="en-US" dirty="0"/>
              <a:t>When uncertainty exists, it is your responsibility to clear up all ambiguity of responsibility before the transfer is completed.</a:t>
            </a:r>
            <a:endParaRPr lang="en-US" b="1" dirty="0"/>
          </a:p>
          <a:p>
            <a:pPr marL="111125" lvl="1" indent="-109538">
              <a:lnSpc>
                <a:spcPct val="90000"/>
              </a:lnSpc>
            </a:pPr>
            <a:r>
              <a:rPr lang="en-US" dirty="0"/>
              <a:t>Communicate verbally</a:t>
            </a:r>
            <a:r>
              <a:rPr lang="en-US" dirty="0">
                <a:cs typeface="Arial" charset="0"/>
              </a:rPr>
              <a:t>—</a:t>
            </a:r>
            <a:r>
              <a:rPr lang="en-US" dirty="0"/>
              <a:t>You cannot assume that the person obtaining responsibility will read or understand written or </a:t>
            </a:r>
            <a:r>
              <a:rPr lang="en-US" dirty="0" smtClean="0"/>
              <a:t>nonverbal </a:t>
            </a:r>
            <a:r>
              <a:rPr lang="en-US" dirty="0"/>
              <a:t>communications.</a:t>
            </a:r>
            <a:endParaRPr lang="en-US" b="1" dirty="0"/>
          </a:p>
          <a:p>
            <a:pPr marL="111125" lvl="1" indent="-109538">
              <a:lnSpc>
                <a:spcPct val="90000"/>
              </a:lnSpc>
            </a:pPr>
            <a:r>
              <a:rPr lang="en-US" dirty="0"/>
              <a:t>Acknowledged</a:t>
            </a:r>
            <a:r>
              <a:rPr lang="en-US" dirty="0">
                <a:cs typeface="Arial" charset="0"/>
              </a:rPr>
              <a:t>—</a:t>
            </a:r>
            <a:r>
              <a:rPr lang="en-US" dirty="0"/>
              <a:t>Until it is acknowledged that the handoff is understood and accepted, you cannot relinquish your responsibility.</a:t>
            </a:r>
            <a:endParaRPr lang="en-US" b="1" dirty="0"/>
          </a:p>
          <a:p>
            <a:pPr marL="111125" lvl="1" indent="-109538">
              <a:lnSpc>
                <a:spcPct val="90000"/>
              </a:lnSpc>
            </a:pPr>
            <a:r>
              <a:rPr lang="en-US" dirty="0"/>
              <a:t>Opportunity</a:t>
            </a:r>
            <a:r>
              <a:rPr lang="en-US" dirty="0">
                <a:cs typeface="Arial" charset="0"/>
              </a:rPr>
              <a:t>—</a:t>
            </a:r>
            <a:r>
              <a:rPr lang="en-US" dirty="0"/>
              <a:t>Handoffs are a good time to review and have a new pair of eyes evaluate the situation for both safety and quality</a:t>
            </a:r>
            <a:r>
              <a:rPr lang="en-US" dirty="0" smtClean="0"/>
              <a:t>.</a:t>
            </a:r>
          </a:p>
          <a:p>
            <a:pPr marL="111125" lvl="1" indent="-109538">
              <a:lnSpc>
                <a:spcPct val="90000"/>
              </a:lnSpc>
            </a:pPr>
            <a:endParaRPr lang="en-US" dirty="0"/>
          </a:p>
          <a:p>
            <a:pPr marL="685800" indent="-685800">
              <a:lnSpc>
                <a:spcPct val="90000"/>
              </a:lnSpc>
            </a:pPr>
            <a:r>
              <a:rPr lang="en-US" b="1" dirty="0"/>
              <a:t>	</a:t>
            </a:r>
            <a:r>
              <a:rPr lang="en-US" b="1" dirty="0">
                <a:solidFill>
                  <a:srgbClr val="663300"/>
                </a:solidFill>
              </a:rPr>
              <a:t>DO: </a:t>
            </a:r>
            <a:r>
              <a:rPr lang="en-US" dirty="0">
                <a:solidFill>
                  <a:srgbClr val="663300"/>
                </a:solidFill>
              </a:rPr>
              <a:t>Play the video by clicking on the </a:t>
            </a:r>
            <a:r>
              <a:rPr lang="en-US" dirty="0" smtClean="0">
                <a:solidFill>
                  <a:srgbClr val="663300"/>
                </a:solidFill>
              </a:rPr>
              <a:t>director </a:t>
            </a:r>
            <a:r>
              <a:rPr lang="en-US" dirty="0">
                <a:solidFill>
                  <a:srgbClr val="663300"/>
                </a:solidFill>
              </a:rPr>
              <a:t>icon on the slide</a:t>
            </a:r>
            <a:r>
              <a:rPr lang="en-US" dirty="0" smtClean="0"/>
              <a:t>.</a:t>
            </a:r>
          </a:p>
          <a:p>
            <a:pPr>
              <a:lnSpc>
                <a:spcPct val="90000"/>
              </a:lnSpc>
            </a:pPr>
            <a:endParaRPr lang="en-US" dirty="0"/>
          </a:p>
          <a:p>
            <a:pPr>
              <a:lnSpc>
                <a:spcPct val="90000"/>
              </a:lnSpc>
            </a:pPr>
            <a:r>
              <a:rPr lang="en-US" b="1" dirty="0"/>
              <a:t>	DISCUSSION:  </a:t>
            </a:r>
          </a:p>
          <a:p>
            <a:pPr marL="117475" indent="-117475">
              <a:lnSpc>
                <a:spcPct val="90000"/>
              </a:lnSpc>
              <a:buFontTx/>
              <a:buChar char="•"/>
            </a:pPr>
            <a:r>
              <a:rPr lang="en-US" b="1" dirty="0"/>
              <a:t> </a:t>
            </a:r>
            <a:r>
              <a:rPr lang="en-US" dirty="0" smtClean="0"/>
              <a:t>What are the </a:t>
            </a:r>
            <a:r>
              <a:rPr lang="en-US" dirty="0"/>
              <a:t>positive elements of this </a:t>
            </a:r>
            <a:r>
              <a:rPr lang="en-US" dirty="0" smtClean="0"/>
              <a:t>handoff</a:t>
            </a:r>
            <a:r>
              <a:rPr lang="en-US" dirty="0"/>
              <a:t>? </a:t>
            </a:r>
            <a:endParaRPr lang="en-US" dirty="0" smtClean="0"/>
          </a:p>
          <a:p>
            <a:pPr lvl="2">
              <a:lnSpc>
                <a:spcPct val="90000"/>
              </a:lnSpc>
            </a:pPr>
            <a:r>
              <a:rPr lang="en-US" dirty="0" smtClean="0"/>
              <a:t>Continuity of care maintained</a:t>
            </a:r>
          </a:p>
          <a:p>
            <a:pPr lvl="2">
              <a:lnSpc>
                <a:spcPct val="90000"/>
              </a:lnSpc>
            </a:pPr>
            <a:r>
              <a:rPr lang="en-US" dirty="0" smtClean="0"/>
              <a:t>Presenting symptoms and current assessment communicated </a:t>
            </a:r>
          </a:p>
          <a:p>
            <a:pPr lvl="2">
              <a:lnSpc>
                <a:spcPct val="90000"/>
              </a:lnSpc>
            </a:pPr>
            <a:r>
              <a:rPr lang="en-US" dirty="0" smtClean="0"/>
              <a:t>Actions taken to this point reviewed</a:t>
            </a:r>
          </a:p>
          <a:p>
            <a:pPr lvl="2">
              <a:lnSpc>
                <a:spcPct val="90000"/>
              </a:lnSpc>
            </a:pPr>
            <a:r>
              <a:rPr lang="en-US" dirty="0" smtClean="0"/>
              <a:t>Face-to-face interchange more likely to ensure that any miscommunication will be detected</a:t>
            </a:r>
          </a:p>
          <a:p>
            <a:pPr marL="117475" indent="-117475">
              <a:lnSpc>
                <a:spcPct val="90000"/>
              </a:lnSpc>
              <a:buFontTx/>
              <a:buChar char="•"/>
            </a:pPr>
            <a:r>
              <a:rPr lang="en-US" dirty="0" smtClean="0"/>
              <a:t>Any negative element?</a:t>
            </a:r>
          </a:p>
          <a:p>
            <a:pPr lvl="2">
              <a:lnSpc>
                <a:spcPct val="90000"/>
              </a:lnSpc>
            </a:pPr>
            <a:r>
              <a:rPr lang="en-US" dirty="0" smtClean="0"/>
              <a:t>None noted</a:t>
            </a:r>
          </a:p>
        </p:txBody>
      </p:sp>
      <p:sp>
        <p:nvSpPr>
          <p:cNvPr id="108549" name="Rectangle 5"/>
          <p:cNvSpPr>
            <a:spLocks noChangeArrowheads="1"/>
          </p:cNvSpPr>
          <p:nvPr/>
        </p:nvSpPr>
        <p:spPr bwMode="auto">
          <a:xfrm>
            <a:off x="5257800" y="2362200"/>
            <a:ext cx="1117600" cy="274638"/>
          </a:xfrm>
          <a:prstGeom prst="rect">
            <a:avLst/>
          </a:prstGeom>
          <a:noFill/>
          <a:ln w="9525">
            <a:noFill/>
            <a:miter lim="800000"/>
            <a:headEnd/>
            <a:tailEnd/>
          </a:ln>
          <a:effectLst/>
        </p:spPr>
        <p:txBody>
          <a:bodyPr wrap="none">
            <a:spAutoFit/>
          </a:bodyPr>
          <a:lstStyle/>
          <a:p>
            <a:r>
              <a:rPr lang="en-US" sz="1200" b="1">
                <a:solidFill>
                  <a:srgbClr val="333399"/>
                </a:solidFill>
              </a:rPr>
              <a:t>VIDEO TIME:</a:t>
            </a:r>
          </a:p>
        </p:txBody>
      </p:sp>
      <p:pic>
        <p:nvPicPr>
          <p:cNvPr id="108552" name="Picture 8"/>
          <p:cNvPicPr>
            <a:picLocks noChangeAspect="1" noChangeArrowheads="1"/>
          </p:cNvPicPr>
          <p:nvPr/>
        </p:nvPicPr>
        <p:blipFill>
          <a:blip r:embed="rId3" cstate="print"/>
          <a:srcRect/>
          <a:stretch>
            <a:fillRect/>
          </a:stretch>
        </p:blipFill>
        <p:spPr bwMode="auto">
          <a:xfrm>
            <a:off x="5029200" y="2362200"/>
            <a:ext cx="304800" cy="247650"/>
          </a:xfrm>
          <a:prstGeom prst="rect">
            <a:avLst/>
          </a:prstGeom>
          <a:noFill/>
        </p:spPr>
      </p:pic>
      <p:sp>
        <p:nvSpPr>
          <p:cNvPr id="108556" name="Rectangle 12"/>
          <p:cNvSpPr>
            <a:spLocks noChangeArrowheads="1"/>
          </p:cNvSpPr>
          <p:nvPr/>
        </p:nvSpPr>
        <p:spPr bwMode="auto">
          <a:xfrm>
            <a:off x="4724400" y="2667000"/>
            <a:ext cx="1558440" cy="276999"/>
          </a:xfrm>
          <a:prstGeom prst="rect">
            <a:avLst/>
          </a:prstGeom>
          <a:noFill/>
          <a:ln w="9525">
            <a:noFill/>
            <a:miter lim="800000"/>
            <a:headEnd/>
            <a:tailEnd/>
          </a:ln>
          <a:effectLst/>
        </p:spPr>
        <p:txBody>
          <a:bodyPr wrap="none">
            <a:spAutoFit/>
          </a:bodyPr>
          <a:lstStyle/>
          <a:p>
            <a:pPr lvl="1">
              <a:spcBef>
                <a:spcPct val="50000"/>
              </a:spcBef>
            </a:pPr>
            <a:r>
              <a:rPr lang="en-US" sz="1200" dirty="0" smtClean="0">
                <a:solidFill>
                  <a:srgbClr val="333399"/>
                </a:solidFill>
              </a:rPr>
              <a:t>0:23 seconds</a:t>
            </a:r>
            <a:endParaRPr lang="en-US" sz="1200" dirty="0">
              <a:solidFill>
                <a:srgbClr val="333399"/>
              </a:solidFill>
            </a:endParaRPr>
          </a:p>
        </p:txBody>
      </p:sp>
      <p:pic>
        <p:nvPicPr>
          <p:cNvPr id="108557" name="Picture 13"/>
          <p:cNvPicPr>
            <a:picLocks noChangeAspect="1" noChangeArrowheads="1"/>
          </p:cNvPicPr>
          <p:nvPr/>
        </p:nvPicPr>
        <p:blipFill>
          <a:blip r:embed="rId4" cstate="print"/>
          <a:srcRect/>
          <a:stretch>
            <a:fillRect/>
          </a:stretch>
        </p:blipFill>
        <p:spPr bwMode="auto">
          <a:xfrm>
            <a:off x="381000" y="4918075"/>
            <a:ext cx="336550" cy="254000"/>
          </a:xfrm>
          <a:prstGeom prst="rect">
            <a:avLst/>
          </a:prstGeom>
          <a:noFill/>
          <a:ln w="9525">
            <a:noFill/>
            <a:miter lim="800000"/>
            <a:headEnd/>
            <a:tailEnd/>
          </a:ln>
        </p:spPr>
      </p:pic>
      <p:pic>
        <p:nvPicPr>
          <p:cNvPr id="108558" name="Picture 14"/>
          <p:cNvPicPr>
            <a:picLocks noChangeAspect="1" noChangeArrowheads="1"/>
          </p:cNvPicPr>
          <p:nvPr/>
        </p:nvPicPr>
        <p:blipFill>
          <a:blip r:embed="rId5" cstate="print"/>
          <a:srcRect/>
          <a:stretch>
            <a:fillRect/>
          </a:stretch>
        </p:blipFill>
        <p:spPr bwMode="auto">
          <a:xfrm>
            <a:off x="342900" y="5638800"/>
            <a:ext cx="292100" cy="292100"/>
          </a:xfrm>
          <a:prstGeom prst="rect">
            <a:avLst/>
          </a:prstGeom>
          <a:noFill/>
          <a:ln w="9525">
            <a:noFill/>
            <a:miter lim="800000"/>
            <a:headEnd/>
            <a:tailEnd/>
          </a:ln>
        </p:spPr>
      </p:pic>
      <p:pic>
        <p:nvPicPr>
          <p:cNvPr id="108562" name="Picture 18"/>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5197475" y="990600"/>
            <a:ext cx="1203325" cy="9024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029200" y="3427942"/>
            <a:ext cx="1447800" cy="273050"/>
            <a:chOff x="5029200" y="3382963"/>
            <a:chExt cx="1447800" cy="273050"/>
          </a:xfrm>
        </p:grpSpPr>
        <p:sp>
          <p:nvSpPr>
            <p:cNvPr id="14" name="Rectangle 13"/>
            <p:cNvSpPr>
              <a:spLocks noChangeArrowheads="1"/>
            </p:cNvSpPr>
            <p:nvPr/>
          </p:nvSpPr>
          <p:spPr bwMode="auto">
            <a:xfrm>
              <a:off x="5029200" y="3411538"/>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smtClean="0">
                  <a:solidFill>
                    <a:srgbClr val="333399"/>
                  </a:solidFill>
                </a:rPr>
                <a:t>Handoff_ </a:t>
              </a:r>
              <a:r>
                <a:rPr lang="en-US" sz="1200" dirty="0" err="1" smtClean="0">
                  <a:solidFill>
                    <a:srgbClr val="333399"/>
                  </a:solidFill>
                </a:rPr>
                <a:t>Subacute</a:t>
              </a:r>
              <a:r>
                <a:rPr lang="en-US" sz="1200" dirty="0" smtClean="0">
                  <a:solidFill>
                    <a:srgbClr val="333399"/>
                  </a:solidFill>
                </a:rPr>
                <a:t> Video</a:t>
              </a:r>
              <a:endParaRPr lang="en-US" sz="1200" dirty="0">
                <a:solidFill>
                  <a:srgbClr val="333399"/>
                </a:solidFill>
              </a:endParaRPr>
            </a:p>
          </p:txBody>
        </p:sp>
        <p:pic>
          <p:nvPicPr>
            <p:cNvPr id="16" name="Picture 20"/>
            <p:cNvPicPr>
              <a:picLocks noChangeAspect="1" noChangeArrowheads="1"/>
            </p:cNvPicPr>
            <p:nvPr/>
          </p:nvPicPr>
          <p:blipFill>
            <a:blip r:embed="rId7" cstate="print"/>
            <a:srcRect/>
            <a:stretch>
              <a:fillRect/>
            </a:stretch>
          </p:blipFill>
          <p:spPr bwMode="auto">
            <a:xfrm>
              <a:off x="5124450" y="3382963"/>
              <a:ext cx="136525" cy="273050"/>
            </a:xfrm>
            <a:prstGeom prst="rect">
              <a:avLst/>
            </a:prstGeom>
            <a:noFill/>
            <a:ln w="9525">
              <a:noFill/>
              <a:miter lim="800000"/>
              <a:headEnd/>
              <a:tailEnd/>
            </a:ln>
          </p:spPr>
        </p:pic>
      </p:grpSp>
      <p:sp>
        <p:nvSpPr>
          <p:cNvPr id="17" name="Rectangle 20"/>
          <p:cNvSpPr>
            <a:spLocks noChangeArrowheads="1"/>
          </p:cNvSpPr>
          <p:nvPr/>
        </p:nvSpPr>
        <p:spPr bwMode="auto">
          <a:xfrm>
            <a:off x="5334000" y="4724400"/>
            <a:ext cx="1219200" cy="381000"/>
          </a:xfrm>
          <a:prstGeom prst="rect">
            <a:avLst/>
          </a:prstGeom>
          <a:noFill/>
          <a:ln w="9525" algn="ctr">
            <a:noFill/>
            <a:miter lim="800000"/>
            <a:headEnd/>
            <a:tailEnd/>
          </a:ln>
          <a:effectLst/>
        </p:spPr>
        <p:txBody>
          <a:bodyPr rIns="0" anchor="ctr"/>
          <a:lstStyle/>
          <a:p>
            <a:pPr>
              <a:tabLst>
                <a:tab pos="285750" algn="l"/>
              </a:tabLst>
            </a:pPr>
            <a:r>
              <a:rPr lang="en-US" sz="1000" b="1" dirty="0">
                <a:solidFill>
                  <a:srgbClr val="333399"/>
                </a:solidFill>
              </a:rPr>
              <a:t>CUSTOMIZABLE </a:t>
            </a:r>
            <a:r>
              <a:rPr lang="en-US" sz="1200" b="1" dirty="0">
                <a:solidFill>
                  <a:srgbClr val="333399"/>
                </a:solidFill>
              </a:rPr>
              <a:t>CONTENT</a:t>
            </a:r>
          </a:p>
        </p:txBody>
      </p:sp>
      <p:pic>
        <p:nvPicPr>
          <p:cNvPr id="18" name="Picture 21"/>
          <p:cNvPicPr>
            <a:picLocks noChangeAspect="1" noChangeArrowheads="1"/>
          </p:cNvPicPr>
          <p:nvPr/>
        </p:nvPicPr>
        <p:blipFill>
          <a:blip r:embed="rId8" cstate="print"/>
          <a:srcRect/>
          <a:stretch>
            <a:fillRect/>
          </a:stretch>
        </p:blipFill>
        <p:spPr bwMode="auto">
          <a:xfrm>
            <a:off x="5105400" y="4762500"/>
            <a:ext cx="2127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I PASS the BATON </a:t>
            </a:r>
          </a:p>
        </p:txBody>
      </p:sp>
      <p:sp>
        <p:nvSpPr>
          <p:cNvPr id="110595" name="Rectangle 3"/>
          <p:cNvSpPr>
            <a:spLocks noGrp="1" noChangeArrowheads="1"/>
          </p:cNvSpPr>
          <p:nvPr>
            <p:ph type="body" sz="half" idx="1"/>
          </p:nvPr>
        </p:nvSpPr>
        <p:spPr>
          <a:xfrm>
            <a:off x="1905000" y="852488"/>
            <a:ext cx="4953000" cy="7910512"/>
          </a:xfrm>
        </p:spPr>
        <p:txBody>
          <a:bodyPr/>
          <a:lstStyle/>
          <a:p>
            <a:pPr marL="342900" indent="-342900"/>
            <a:r>
              <a:rPr lang="en-US" b="1" dirty="0"/>
              <a:t>SAY:</a:t>
            </a:r>
          </a:p>
          <a:p>
            <a:pPr marL="342900" indent="-342900"/>
            <a:r>
              <a:rPr lang="en-US" dirty="0"/>
              <a:t>“I Pass the Baton" is an option for structured handoffs.</a:t>
            </a:r>
            <a:endParaRPr lang="en-US" b="1" dirty="0"/>
          </a:p>
          <a:p>
            <a:pPr marL="342900" indent="-342900"/>
            <a:r>
              <a:rPr lang="en-US" b="1" dirty="0"/>
              <a:t>I 	Introduction</a:t>
            </a:r>
            <a:r>
              <a:rPr lang="en-US" dirty="0">
                <a:cs typeface="Arial" charset="0"/>
              </a:rPr>
              <a:t>—</a:t>
            </a:r>
            <a:r>
              <a:rPr lang="en-US" dirty="0"/>
              <a:t>Introduce yourself and your role/job (include </a:t>
            </a:r>
            <a:r>
              <a:rPr lang="en-US" dirty="0" smtClean="0"/>
              <a:t>resident)</a:t>
            </a:r>
            <a:endParaRPr lang="en-US" dirty="0"/>
          </a:p>
          <a:p>
            <a:pPr marL="342900" indent="-342900"/>
            <a:r>
              <a:rPr lang="en-US" b="1" dirty="0"/>
              <a:t>P 	</a:t>
            </a:r>
            <a:r>
              <a:rPr lang="en-US" b="1" dirty="0" smtClean="0"/>
              <a:t>Patient/Resident</a:t>
            </a:r>
            <a:r>
              <a:rPr lang="en-US" dirty="0" smtClean="0">
                <a:cs typeface="Arial" charset="0"/>
              </a:rPr>
              <a:t>—</a:t>
            </a:r>
            <a:r>
              <a:rPr lang="en-US" dirty="0" smtClean="0"/>
              <a:t>Name</a:t>
            </a:r>
            <a:r>
              <a:rPr lang="en-US" dirty="0"/>
              <a:t>, identifiers, age, sex, location</a:t>
            </a:r>
          </a:p>
          <a:p>
            <a:pPr marL="342900" indent="-342900"/>
            <a:r>
              <a:rPr lang="en-US" b="1" dirty="0"/>
              <a:t>A 	Assessment</a:t>
            </a:r>
            <a:r>
              <a:rPr lang="en-US" dirty="0" smtClean="0">
                <a:cs typeface="Arial" charset="0"/>
              </a:rPr>
              <a:t>— Relevant diagnoses and complaints,</a:t>
            </a:r>
            <a:r>
              <a:rPr lang="en-US" dirty="0" smtClean="0"/>
              <a:t> </a:t>
            </a:r>
            <a:r>
              <a:rPr lang="en-US" dirty="0"/>
              <a:t>vital </a:t>
            </a:r>
            <a:r>
              <a:rPr lang="en-US" dirty="0" smtClean="0"/>
              <a:t>signs and symptoms</a:t>
            </a:r>
            <a:endParaRPr lang="en-US" strike="sngStrike" dirty="0" smtClean="0"/>
          </a:p>
          <a:p>
            <a:pPr marL="342900" indent="-342900"/>
            <a:r>
              <a:rPr lang="en-US" b="1" dirty="0" smtClean="0"/>
              <a:t>S 	Situation</a:t>
            </a:r>
            <a:r>
              <a:rPr lang="en-US" dirty="0" smtClean="0">
                <a:cs typeface="Arial" charset="0"/>
              </a:rPr>
              <a:t>—</a:t>
            </a:r>
            <a:r>
              <a:rPr lang="en-US" dirty="0" smtClean="0"/>
              <a:t>Current status (e.g., ADL status, intake/appetite, elimination, behavior, cognition), including code status, level of uncertainty, recent changes, response to treatment</a:t>
            </a:r>
          </a:p>
          <a:p>
            <a:pPr marL="342900" indent="-342900"/>
            <a:r>
              <a:rPr lang="en-US" b="1" dirty="0" smtClean="0"/>
              <a:t>S </a:t>
            </a:r>
            <a:r>
              <a:rPr lang="en-US" b="1" dirty="0"/>
              <a:t>	Safety Concerns</a:t>
            </a:r>
            <a:r>
              <a:rPr lang="en-US" dirty="0">
                <a:cs typeface="Arial" charset="0"/>
              </a:rPr>
              <a:t>—</a:t>
            </a:r>
            <a:r>
              <a:rPr lang="en-US" dirty="0"/>
              <a:t>Critical lab </a:t>
            </a:r>
            <a:r>
              <a:rPr lang="en-US" dirty="0" smtClean="0"/>
              <a:t>values/reports, allergies</a:t>
            </a:r>
            <a:r>
              <a:rPr lang="en-US" dirty="0"/>
              <a:t>, alerts (falls, isolation, etc.) </a:t>
            </a:r>
          </a:p>
          <a:p>
            <a:pPr marL="342900" indent="-342900">
              <a:spcBef>
                <a:spcPts val="600"/>
              </a:spcBef>
              <a:spcAft>
                <a:spcPts val="600"/>
              </a:spcAft>
            </a:pPr>
            <a:r>
              <a:rPr lang="en-US" b="1" dirty="0" smtClean="0"/>
              <a:t>THE</a:t>
            </a:r>
            <a:endParaRPr lang="en-US" b="1" dirty="0"/>
          </a:p>
          <a:p>
            <a:pPr marL="342900" indent="-342900"/>
            <a:r>
              <a:rPr lang="en-US" b="1" dirty="0" smtClean="0"/>
              <a:t>B </a:t>
            </a:r>
            <a:r>
              <a:rPr lang="en-US" b="1" dirty="0"/>
              <a:t>	</a:t>
            </a:r>
            <a:r>
              <a:rPr lang="en-US" b="1" dirty="0" smtClean="0"/>
              <a:t>Background</a:t>
            </a:r>
            <a:r>
              <a:rPr lang="en-US" dirty="0" smtClean="0">
                <a:cs typeface="Arial" charset="0"/>
              </a:rPr>
              <a:t>—</a:t>
            </a:r>
            <a:r>
              <a:rPr lang="en-US" dirty="0" smtClean="0"/>
              <a:t>Other diagnoses, </a:t>
            </a:r>
            <a:r>
              <a:rPr lang="en-US" dirty="0"/>
              <a:t>previous episodes, current medications, h</a:t>
            </a:r>
            <a:r>
              <a:rPr lang="en-US" dirty="0" smtClean="0"/>
              <a:t>istory</a:t>
            </a:r>
            <a:endParaRPr lang="en-US" dirty="0"/>
          </a:p>
          <a:p>
            <a:pPr marL="342900" indent="-342900"/>
            <a:r>
              <a:rPr lang="en-US" b="1" dirty="0"/>
              <a:t>A 	Actions</a:t>
            </a:r>
            <a:r>
              <a:rPr lang="en-US" dirty="0">
                <a:cs typeface="Arial" charset="0"/>
              </a:rPr>
              <a:t>—</a:t>
            </a:r>
            <a:r>
              <a:rPr lang="en-US" dirty="0"/>
              <a:t>What actions were taken or are required? Provide brief rationale</a:t>
            </a:r>
          </a:p>
          <a:p>
            <a:pPr marL="342900" indent="-342900"/>
            <a:r>
              <a:rPr lang="en-US" b="1" dirty="0"/>
              <a:t>T 	Timing</a:t>
            </a:r>
            <a:r>
              <a:rPr lang="en-US" dirty="0">
                <a:cs typeface="Arial" charset="0"/>
              </a:rPr>
              <a:t>—</a:t>
            </a:r>
            <a:r>
              <a:rPr lang="en-US" dirty="0"/>
              <a:t>Level of urgency and explicit timing and prioritization of actions</a:t>
            </a:r>
          </a:p>
          <a:p>
            <a:pPr marL="342900" indent="-342900"/>
            <a:r>
              <a:rPr lang="en-US" b="1" dirty="0"/>
              <a:t>O 	Ownership</a:t>
            </a:r>
            <a:r>
              <a:rPr lang="en-US" dirty="0">
                <a:cs typeface="Arial" charset="0"/>
              </a:rPr>
              <a:t>—</a:t>
            </a:r>
            <a:r>
              <a:rPr lang="en-US" dirty="0"/>
              <a:t>Who is responsible (</a:t>
            </a:r>
            <a:r>
              <a:rPr lang="en-US" dirty="0" smtClean="0"/>
              <a:t>nurse/doctor/APRN/nursing assistant)? </a:t>
            </a:r>
            <a:r>
              <a:rPr lang="en-US" dirty="0"/>
              <a:t>Include </a:t>
            </a:r>
            <a:r>
              <a:rPr lang="en-US" dirty="0" smtClean="0"/>
              <a:t>resident/family </a:t>
            </a:r>
            <a:r>
              <a:rPr lang="en-US" dirty="0"/>
              <a:t>responsibilities</a:t>
            </a:r>
          </a:p>
          <a:p>
            <a:pPr marL="342900" indent="-342900"/>
            <a:r>
              <a:rPr lang="en-US" b="1" dirty="0"/>
              <a:t>N 	Next</a:t>
            </a:r>
            <a:r>
              <a:rPr lang="en-US" dirty="0">
                <a:cs typeface="Arial" charset="0"/>
              </a:rPr>
              <a:t>—</a:t>
            </a:r>
            <a:r>
              <a:rPr lang="en-US" dirty="0"/>
              <a:t>What will happen next? Anticipated changes? What is the plan? Are there contingency plans? </a:t>
            </a:r>
          </a:p>
          <a:p>
            <a:pPr marL="342900" indent="-342900"/>
            <a:endParaRPr lang="en-US" sz="1000" dirty="0"/>
          </a:p>
          <a:p>
            <a:pPr marL="744538" indent="-744538"/>
            <a:r>
              <a:rPr lang="en-US" b="1" dirty="0"/>
              <a:t>	</a:t>
            </a:r>
            <a:r>
              <a:rPr lang="en-US" b="1" dirty="0" smtClean="0">
                <a:solidFill>
                  <a:srgbClr val="663300"/>
                </a:solidFill>
              </a:rPr>
              <a:t>DO</a:t>
            </a:r>
            <a:r>
              <a:rPr lang="en-US" b="1" dirty="0">
                <a:solidFill>
                  <a:srgbClr val="663300"/>
                </a:solidFill>
              </a:rPr>
              <a:t>: </a:t>
            </a:r>
            <a:r>
              <a:rPr lang="en-US" b="1" dirty="0" smtClean="0">
                <a:solidFill>
                  <a:srgbClr val="663300"/>
                </a:solidFill>
              </a:rPr>
              <a:t> </a:t>
            </a:r>
            <a:r>
              <a:rPr lang="en-US" dirty="0" smtClean="0">
                <a:solidFill>
                  <a:srgbClr val="663300"/>
                </a:solidFill>
              </a:rPr>
              <a:t>Play </a:t>
            </a:r>
            <a:r>
              <a:rPr lang="en-US" dirty="0">
                <a:solidFill>
                  <a:srgbClr val="663300"/>
                </a:solidFill>
              </a:rPr>
              <a:t>the video by clicking on the </a:t>
            </a:r>
            <a:r>
              <a:rPr lang="en-US" dirty="0" smtClean="0">
                <a:solidFill>
                  <a:srgbClr val="663300"/>
                </a:solidFill>
              </a:rPr>
              <a:t>director </a:t>
            </a:r>
            <a:r>
              <a:rPr lang="en-US" dirty="0">
                <a:solidFill>
                  <a:srgbClr val="663300"/>
                </a:solidFill>
              </a:rPr>
              <a:t>icon on the slide</a:t>
            </a:r>
            <a:r>
              <a:rPr lang="en-US" dirty="0" smtClean="0">
                <a:solidFill>
                  <a:srgbClr val="663300"/>
                </a:solidFill>
              </a:rPr>
              <a:t>.</a:t>
            </a:r>
            <a:endParaRPr lang="en-US" dirty="0">
              <a:solidFill>
                <a:srgbClr val="663300"/>
              </a:solidFill>
            </a:endParaRPr>
          </a:p>
          <a:p>
            <a:pPr marL="342900" indent="-342900"/>
            <a:r>
              <a:rPr lang="en-US" b="1" dirty="0"/>
              <a:t>	DISCUSSION:  </a:t>
            </a:r>
          </a:p>
          <a:p>
            <a:pPr marL="342900" indent="-174625">
              <a:buFontTx/>
              <a:buChar char="•"/>
            </a:pPr>
            <a:r>
              <a:rPr lang="en-US" dirty="0"/>
              <a:t>How was I PASS the BATON </a:t>
            </a:r>
            <a:r>
              <a:rPr lang="en-US" dirty="0" smtClean="0"/>
              <a:t>used </a:t>
            </a:r>
            <a:r>
              <a:rPr lang="en-US" dirty="0"/>
              <a:t>in this </a:t>
            </a:r>
            <a:r>
              <a:rPr lang="en-US" dirty="0" smtClean="0"/>
              <a:t>nurse to nurse example?</a:t>
            </a:r>
          </a:p>
          <a:p>
            <a:pPr marL="533400" lvl="2" indent="-171450"/>
            <a:r>
              <a:rPr lang="en-US" dirty="0" smtClean="0"/>
              <a:t>Nurse shift change report focused on an unstable resident</a:t>
            </a:r>
          </a:p>
          <a:p>
            <a:pPr marL="533400" lvl="2" indent="-171450"/>
            <a:r>
              <a:rPr lang="en-US" dirty="0" smtClean="0"/>
              <a:t>Incoming nurse is given a comprehensive update covering the period since she last saw the resident </a:t>
            </a:r>
            <a:r>
              <a:rPr lang="en-US" dirty="0"/>
              <a:t>	</a:t>
            </a:r>
            <a:r>
              <a:rPr lang="en-US" dirty="0">
                <a:solidFill>
                  <a:srgbClr val="FF0000"/>
                </a:solidFill>
              </a:rPr>
              <a:t>		</a:t>
            </a:r>
            <a:endParaRPr lang="en-US" b="1" dirty="0">
              <a:solidFill>
                <a:srgbClr val="FF0000"/>
              </a:solidFill>
            </a:endParaRPr>
          </a:p>
        </p:txBody>
      </p:sp>
      <p:sp>
        <p:nvSpPr>
          <p:cNvPr id="110597" name="Rectangle 5"/>
          <p:cNvSpPr>
            <a:spLocks noChangeArrowheads="1"/>
          </p:cNvSpPr>
          <p:nvPr/>
        </p:nvSpPr>
        <p:spPr bwMode="auto">
          <a:xfrm>
            <a:off x="685800" y="2514600"/>
            <a:ext cx="1117600" cy="274638"/>
          </a:xfrm>
          <a:prstGeom prst="rect">
            <a:avLst/>
          </a:prstGeom>
          <a:noFill/>
          <a:ln w="9525">
            <a:noFill/>
            <a:miter lim="800000"/>
            <a:headEnd/>
            <a:tailEnd/>
          </a:ln>
          <a:effectLst/>
        </p:spPr>
        <p:txBody>
          <a:bodyPr wrap="none">
            <a:spAutoFit/>
          </a:bodyPr>
          <a:lstStyle/>
          <a:p>
            <a:r>
              <a:rPr lang="en-US" sz="1200" b="1">
                <a:solidFill>
                  <a:srgbClr val="333399"/>
                </a:solidFill>
              </a:rPr>
              <a:t>VIDEO TIME:</a:t>
            </a:r>
          </a:p>
        </p:txBody>
      </p:sp>
      <p:pic>
        <p:nvPicPr>
          <p:cNvPr id="110600" name="Picture 8"/>
          <p:cNvPicPr>
            <a:picLocks noChangeAspect="1" noChangeArrowheads="1"/>
          </p:cNvPicPr>
          <p:nvPr/>
        </p:nvPicPr>
        <p:blipFill>
          <a:blip r:embed="rId3" cstate="print"/>
          <a:srcRect/>
          <a:stretch>
            <a:fillRect/>
          </a:stretch>
        </p:blipFill>
        <p:spPr bwMode="auto">
          <a:xfrm>
            <a:off x="381000" y="2524125"/>
            <a:ext cx="304800" cy="247650"/>
          </a:xfrm>
          <a:prstGeom prst="rect">
            <a:avLst/>
          </a:prstGeom>
          <a:noFill/>
        </p:spPr>
      </p:pic>
      <p:sp>
        <p:nvSpPr>
          <p:cNvPr id="110603" name="Rectangle 11"/>
          <p:cNvSpPr>
            <a:spLocks noChangeArrowheads="1"/>
          </p:cNvSpPr>
          <p:nvPr/>
        </p:nvSpPr>
        <p:spPr bwMode="auto">
          <a:xfrm>
            <a:off x="0" y="2892425"/>
            <a:ext cx="1524776" cy="276999"/>
          </a:xfrm>
          <a:prstGeom prst="rect">
            <a:avLst/>
          </a:prstGeom>
          <a:noFill/>
          <a:ln w="9525">
            <a:noFill/>
            <a:miter lim="800000"/>
            <a:headEnd/>
            <a:tailEnd/>
          </a:ln>
          <a:effectLst/>
        </p:spPr>
        <p:txBody>
          <a:bodyPr wrap="none">
            <a:spAutoFit/>
          </a:bodyPr>
          <a:lstStyle/>
          <a:p>
            <a:pPr lvl="1">
              <a:spcBef>
                <a:spcPct val="50000"/>
              </a:spcBef>
            </a:pPr>
            <a:r>
              <a:rPr lang="en-US" sz="1200" dirty="0" smtClean="0">
                <a:solidFill>
                  <a:srgbClr val="333399"/>
                </a:solidFill>
              </a:rPr>
              <a:t>1:26 </a:t>
            </a:r>
            <a:r>
              <a:rPr lang="en-US" sz="1200" dirty="0">
                <a:solidFill>
                  <a:srgbClr val="333399"/>
                </a:solidFill>
              </a:rPr>
              <a:t>minutes</a:t>
            </a:r>
          </a:p>
        </p:txBody>
      </p:sp>
      <p:pic>
        <p:nvPicPr>
          <p:cNvPr id="110604" name="Picture 12"/>
          <p:cNvPicPr>
            <a:picLocks noChangeAspect="1" noChangeArrowheads="1"/>
          </p:cNvPicPr>
          <p:nvPr/>
        </p:nvPicPr>
        <p:blipFill>
          <a:blip r:embed="rId4" cstate="print"/>
          <a:srcRect/>
          <a:stretch>
            <a:fillRect/>
          </a:stretch>
        </p:blipFill>
        <p:spPr bwMode="auto">
          <a:xfrm>
            <a:off x="1933575" y="6375400"/>
            <a:ext cx="336550" cy="254000"/>
          </a:xfrm>
          <a:prstGeom prst="rect">
            <a:avLst/>
          </a:prstGeom>
          <a:noFill/>
          <a:ln w="9525">
            <a:noFill/>
            <a:miter lim="800000"/>
            <a:headEnd/>
            <a:tailEnd/>
          </a:ln>
        </p:spPr>
      </p:pic>
      <p:pic>
        <p:nvPicPr>
          <p:cNvPr id="110605" name="Picture 13"/>
          <p:cNvPicPr>
            <a:picLocks noChangeAspect="1" noChangeArrowheads="1"/>
          </p:cNvPicPr>
          <p:nvPr/>
        </p:nvPicPr>
        <p:blipFill>
          <a:blip r:embed="rId5" cstate="print"/>
          <a:srcRect/>
          <a:stretch>
            <a:fillRect/>
          </a:stretch>
        </p:blipFill>
        <p:spPr bwMode="auto">
          <a:xfrm>
            <a:off x="1999881" y="6629400"/>
            <a:ext cx="292100" cy="292100"/>
          </a:xfrm>
          <a:prstGeom prst="rect">
            <a:avLst/>
          </a:prstGeom>
          <a:noFill/>
          <a:ln w="9525">
            <a:noFill/>
            <a:miter lim="800000"/>
            <a:headEnd/>
            <a:tailEnd/>
          </a:ln>
        </p:spPr>
      </p:pic>
      <p:pic>
        <p:nvPicPr>
          <p:cNvPr id="110610" name="Picture 18"/>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449262" y="962247"/>
            <a:ext cx="12192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04800" y="3613150"/>
            <a:ext cx="1447800" cy="273050"/>
            <a:chOff x="5029200" y="3382963"/>
            <a:chExt cx="1447800" cy="273050"/>
          </a:xfrm>
        </p:grpSpPr>
        <p:sp>
          <p:nvSpPr>
            <p:cNvPr id="13" name="Rectangle 12"/>
            <p:cNvSpPr>
              <a:spLocks noChangeArrowheads="1"/>
            </p:cNvSpPr>
            <p:nvPr/>
          </p:nvSpPr>
          <p:spPr bwMode="auto">
            <a:xfrm>
              <a:off x="5029200" y="3411538"/>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smtClean="0">
                  <a:solidFill>
                    <a:srgbClr val="333399"/>
                  </a:solidFill>
                </a:rPr>
                <a:t>IPASS the BATON_LTC Video</a:t>
              </a:r>
              <a:endParaRPr lang="en-US" sz="1200" dirty="0">
                <a:solidFill>
                  <a:srgbClr val="333399"/>
                </a:solidFill>
              </a:endParaRPr>
            </a:p>
          </p:txBody>
        </p:sp>
        <p:pic>
          <p:nvPicPr>
            <p:cNvPr id="14" name="Picture 20"/>
            <p:cNvPicPr>
              <a:picLocks noChangeAspect="1" noChangeArrowheads="1"/>
            </p:cNvPicPr>
            <p:nvPr/>
          </p:nvPicPr>
          <p:blipFill>
            <a:blip r:embed="rId7" cstate="print"/>
            <a:srcRect/>
            <a:stretch>
              <a:fillRect/>
            </a:stretch>
          </p:blipFill>
          <p:spPr bwMode="auto">
            <a:xfrm>
              <a:off x="5124450" y="3382963"/>
              <a:ext cx="136525" cy="2730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C8903EFE-70E0-45D9-BEF5-78CC1C35BB29}" type="slidenum">
              <a:rPr lang="en-US"/>
              <a:pPr/>
              <a:t>2</a:t>
            </a:fld>
            <a:endParaRPr lang="en-US"/>
          </a:p>
        </p:txBody>
      </p:sp>
      <p:sp>
        <p:nvSpPr>
          <p:cNvPr id="4123" name="Rectangle 27"/>
          <p:cNvSpPr>
            <a:spLocks noGrp="1" noChangeArrowheads="1"/>
          </p:cNvSpPr>
          <p:nvPr>
            <p:ph type="title"/>
          </p:nvPr>
        </p:nvSpPr>
        <p:spPr/>
        <p:txBody>
          <a:bodyPr/>
          <a:lstStyle/>
          <a:p>
            <a:r>
              <a:rPr lang="en-US"/>
              <a:t>COMMUNICATION </a:t>
            </a:r>
          </a:p>
        </p:txBody>
      </p:sp>
      <p:sp>
        <p:nvSpPr>
          <p:cNvPr id="4124" name="Rectangle 28"/>
          <p:cNvSpPr>
            <a:spLocks noGrp="1" noChangeArrowheads="1"/>
          </p:cNvSpPr>
          <p:nvPr>
            <p:ph type="body" idx="1"/>
          </p:nvPr>
        </p:nvSpPr>
        <p:spPr>
          <a:xfrm>
            <a:off x="304800" y="852488"/>
            <a:ext cx="4648200" cy="7834312"/>
          </a:xfrm>
        </p:spPr>
        <p:txBody>
          <a:bodyPr/>
          <a:lstStyle/>
          <a:p>
            <a:r>
              <a:rPr lang="en-US" b="1" dirty="0"/>
              <a:t>SAY:</a:t>
            </a:r>
          </a:p>
          <a:p>
            <a:r>
              <a:rPr lang="en-US" dirty="0"/>
              <a:t>Communication is the lifeline of a well-functioning team. This module provides strategies and tools to improve the effectiveness and promote the sharing of information. Improving the quality of information exchange decreases communication-related errors.</a:t>
            </a:r>
          </a:p>
          <a:p>
            <a:r>
              <a:rPr lang="en-US" dirty="0"/>
              <a:t>Before we get started, let’s review how communication plays a role in the following situation. </a:t>
            </a:r>
          </a:p>
          <a:p>
            <a:r>
              <a:rPr lang="en-US" b="1" i="1" dirty="0"/>
              <a:t>Example:</a:t>
            </a:r>
          </a:p>
          <a:p>
            <a:r>
              <a:rPr lang="en-US" dirty="0" smtClean="0"/>
              <a:t>Beth is taking her mother, Margaret, a long-term care resident  who is wheelchair dependent, out for the afternoon to attend a family gathering. As the nurse is signing out Margaret for the leave of absence, she tells Beth, “Your mother is at risk for pressure ulcers now that she uses the wheelchair. Her skin is intact and she will be fine as long as you reposition her at least every 2 hours.”  Later that evening, during evening care, the nursing assistant reports that Margaret has an open area on her coccyx. The nurse calls Beth. Beth, sounding confused, says, “How could this have happened?  I did just as you said, I turned her chair every 2 hours!”     </a:t>
            </a:r>
            <a:endParaRPr lang="en-US" dirty="0"/>
          </a:p>
          <a:p>
            <a:r>
              <a:rPr lang="en-US" b="1" dirty="0"/>
              <a:t>	</a:t>
            </a:r>
            <a:endParaRPr lang="en-US" b="1" dirty="0" smtClean="0"/>
          </a:p>
          <a:p>
            <a:r>
              <a:rPr lang="en-US" b="1" dirty="0" smtClean="0"/>
              <a:t>	DISCUSSION</a:t>
            </a:r>
            <a:r>
              <a:rPr lang="en-US" b="1" dirty="0"/>
              <a:t>:</a:t>
            </a:r>
          </a:p>
          <a:p>
            <a:pPr lvl="1"/>
            <a:r>
              <a:rPr lang="en-US" dirty="0"/>
              <a:t>Where did miscommunication occur in this situation?</a:t>
            </a:r>
          </a:p>
          <a:p>
            <a:pPr lvl="1"/>
            <a:r>
              <a:rPr lang="en-US" dirty="0"/>
              <a:t>How would you have handled the communication of this </a:t>
            </a:r>
            <a:r>
              <a:rPr lang="en-US" dirty="0" smtClean="0"/>
              <a:t>resident’s </a:t>
            </a:r>
            <a:r>
              <a:rPr lang="en-US" dirty="0"/>
              <a:t>condition and to whom?</a:t>
            </a:r>
          </a:p>
          <a:p>
            <a:endParaRPr lang="en-US" b="1" dirty="0"/>
          </a:p>
          <a:p>
            <a:r>
              <a:rPr lang="en-US" b="1" dirty="0"/>
              <a:t>SAY:</a:t>
            </a:r>
          </a:p>
          <a:p>
            <a:r>
              <a:rPr lang="en-US" dirty="0"/>
              <a:t>In this module, we will</a:t>
            </a:r>
            <a:r>
              <a:rPr lang="en-US" dirty="0">
                <a:cs typeface="Arial" charset="0"/>
              </a:rPr>
              <a:t>:</a:t>
            </a:r>
            <a:endParaRPr lang="en-US" dirty="0"/>
          </a:p>
          <a:p>
            <a:pPr lvl="1"/>
            <a:r>
              <a:rPr lang="en-US" dirty="0"/>
              <a:t>Describe the importance of communication</a:t>
            </a:r>
          </a:p>
          <a:p>
            <a:pPr lvl="1">
              <a:spcBef>
                <a:spcPct val="40000"/>
              </a:spcBef>
            </a:pPr>
            <a:r>
              <a:rPr lang="en-US" dirty="0"/>
              <a:t>Recognize the connection between communication and medical error</a:t>
            </a:r>
          </a:p>
          <a:p>
            <a:pPr lvl="1">
              <a:spcBef>
                <a:spcPct val="40000"/>
              </a:spcBef>
            </a:pPr>
            <a:r>
              <a:rPr lang="en-US" dirty="0" smtClean="0"/>
              <a:t>Define </a:t>
            </a:r>
            <a:r>
              <a:rPr lang="en-US" dirty="0"/>
              <a:t>communication and discuss the standards of effective communication</a:t>
            </a:r>
          </a:p>
          <a:p>
            <a:pPr lvl="1">
              <a:spcBef>
                <a:spcPct val="40000"/>
              </a:spcBef>
            </a:pPr>
            <a:r>
              <a:rPr lang="en-US" dirty="0"/>
              <a:t>Describe strategies for information exchange</a:t>
            </a:r>
          </a:p>
          <a:p>
            <a:pPr lvl="1">
              <a:spcBef>
                <a:spcPct val="40000"/>
              </a:spcBef>
            </a:pPr>
            <a:r>
              <a:rPr lang="en-US" dirty="0"/>
              <a:t>Identify barriers, tools, strategies, and outcomes </a:t>
            </a:r>
            <a:r>
              <a:rPr lang="en-US" dirty="0" smtClean="0">
                <a:solidFill>
                  <a:srgbClr val="FF0000"/>
                </a:solidFill>
              </a:rPr>
              <a:t>of </a:t>
            </a:r>
            <a:r>
              <a:rPr lang="en-US" dirty="0"/>
              <a:t>communication</a:t>
            </a:r>
          </a:p>
        </p:txBody>
      </p:sp>
      <p:pic>
        <p:nvPicPr>
          <p:cNvPr id="4133" name="Picture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105400" y="914400"/>
            <a:ext cx="1371600" cy="1028700"/>
          </a:xfrm>
          <a:prstGeom prst="rect">
            <a:avLst/>
          </a:prstGeom>
          <a:noFill/>
        </p:spPr>
      </p:pic>
      <p:sp>
        <p:nvSpPr>
          <p:cNvPr id="4129" name="Rectangle 33" descr="Time:  45 minutes"/>
          <p:cNvSpPr>
            <a:spLocks noChangeArrowheads="1"/>
          </p:cNvSpPr>
          <p:nvPr/>
        </p:nvSpPr>
        <p:spPr bwMode="auto">
          <a:xfrm>
            <a:off x="5029200" y="2514600"/>
            <a:ext cx="1447800" cy="228600"/>
          </a:xfrm>
          <a:prstGeom prst="rect">
            <a:avLst/>
          </a:prstGeom>
          <a:noFill/>
          <a:ln w="9525" algn="ctr">
            <a:noFill/>
            <a:miter lim="800000"/>
            <a:headEnd/>
            <a:tailEnd/>
          </a:ln>
          <a:effectLst/>
        </p:spPr>
        <p:txBody>
          <a:bodyPr rIns="0"/>
          <a:lstStyle/>
          <a:p>
            <a:pPr>
              <a:spcBef>
                <a:spcPct val="50000"/>
              </a:spcBef>
              <a:tabLst>
                <a:tab pos="285750" algn="l"/>
              </a:tabLst>
            </a:pPr>
            <a:r>
              <a:rPr lang="en-US" sz="1200" b="1">
                <a:solidFill>
                  <a:srgbClr val="333399"/>
                </a:solidFill>
              </a:rPr>
              <a:t>	MODULE 	TIME:</a:t>
            </a:r>
          </a:p>
          <a:p>
            <a:pPr>
              <a:spcBef>
                <a:spcPct val="50000"/>
              </a:spcBef>
              <a:tabLst>
                <a:tab pos="285750" algn="l"/>
              </a:tabLst>
            </a:pPr>
            <a:r>
              <a:rPr lang="en-US" sz="1200">
                <a:solidFill>
                  <a:srgbClr val="333399"/>
                </a:solidFill>
              </a:rPr>
              <a:t>	45 minutes</a:t>
            </a:r>
          </a:p>
        </p:txBody>
      </p:sp>
      <p:pic>
        <p:nvPicPr>
          <p:cNvPr id="4125" name="Picture 29"/>
          <p:cNvPicPr>
            <a:picLocks noChangeAspect="1" noChangeArrowheads="1"/>
          </p:cNvPicPr>
          <p:nvPr/>
        </p:nvPicPr>
        <p:blipFill>
          <a:blip r:embed="rId4" cstate="print"/>
          <a:srcRect/>
          <a:stretch>
            <a:fillRect/>
          </a:stretch>
        </p:blipFill>
        <p:spPr bwMode="auto">
          <a:xfrm>
            <a:off x="374650" y="5057775"/>
            <a:ext cx="292100" cy="292100"/>
          </a:xfrm>
          <a:prstGeom prst="rect">
            <a:avLst/>
          </a:prstGeom>
          <a:noFill/>
          <a:ln w="9525">
            <a:noFill/>
            <a:miter lim="800000"/>
            <a:headEnd/>
            <a:tailEnd/>
          </a:ln>
        </p:spPr>
      </p:pic>
      <p:pic>
        <p:nvPicPr>
          <p:cNvPr id="4128" name="Picture 32"/>
          <p:cNvPicPr>
            <a:picLocks noChangeAspect="1" noChangeArrowheads="1"/>
          </p:cNvPicPr>
          <p:nvPr/>
        </p:nvPicPr>
        <p:blipFill>
          <a:blip r:embed="rId5" cstate="print"/>
          <a:srcRect/>
          <a:stretch>
            <a:fillRect/>
          </a:stretch>
        </p:blipFill>
        <p:spPr bwMode="auto">
          <a:xfrm>
            <a:off x="5105400" y="2590800"/>
            <a:ext cx="2095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2FB0F866-3E85-42BF-88CD-494CAD208F75}" type="slidenum">
              <a:rPr lang="en-US"/>
              <a:pPr/>
              <a:t>20</a:t>
            </a:fld>
            <a:endParaRPr lang="en-US"/>
          </a:p>
        </p:txBody>
      </p:sp>
      <p:sp>
        <p:nvSpPr>
          <p:cNvPr id="53250" name="Rectangle 2"/>
          <p:cNvSpPr>
            <a:spLocks noGrp="1" noChangeArrowheads="1"/>
          </p:cNvSpPr>
          <p:nvPr>
            <p:ph type="title"/>
          </p:nvPr>
        </p:nvSpPr>
        <p:spPr/>
        <p:txBody>
          <a:bodyPr/>
          <a:lstStyle/>
          <a:p>
            <a:r>
              <a:rPr lang="en-US"/>
              <a:t>COMMUNICATION CHALLENGES </a:t>
            </a:r>
          </a:p>
        </p:txBody>
      </p:sp>
      <p:sp>
        <p:nvSpPr>
          <p:cNvPr id="53251" name="Rectangle 3"/>
          <p:cNvSpPr>
            <a:spLocks noGrp="1" noChangeArrowheads="1"/>
          </p:cNvSpPr>
          <p:nvPr>
            <p:ph type="body" idx="1"/>
          </p:nvPr>
        </p:nvSpPr>
        <p:spPr/>
        <p:txBody>
          <a:bodyPr/>
          <a:lstStyle/>
          <a:p>
            <a:r>
              <a:rPr lang="en-US" b="1" dirty="0"/>
              <a:t>ASK:</a:t>
            </a:r>
          </a:p>
          <a:p>
            <a:pPr lvl="1"/>
            <a:r>
              <a:rPr lang="en-US" dirty="0"/>
              <a:t>What are some barriers to communication that can lessen the effectiveness of teams?</a:t>
            </a:r>
          </a:p>
          <a:p>
            <a:pPr>
              <a:spcBef>
                <a:spcPct val="0"/>
              </a:spcBef>
            </a:pPr>
            <a:endParaRPr lang="en-US" b="1" dirty="0"/>
          </a:p>
          <a:p>
            <a:r>
              <a:rPr lang="en-US" b="1" dirty="0"/>
              <a:t>SAY:</a:t>
            </a:r>
          </a:p>
          <a:p>
            <a:r>
              <a:rPr lang="en-US" dirty="0"/>
              <a:t>Challenges may include:</a:t>
            </a:r>
          </a:p>
          <a:p>
            <a:pPr lvl="1"/>
            <a:r>
              <a:rPr lang="en-US" dirty="0"/>
              <a:t>Language </a:t>
            </a:r>
            <a:r>
              <a:rPr lang="en-US" dirty="0" smtClean="0"/>
              <a:t>barriers</a:t>
            </a:r>
            <a:r>
              <a:rPr lang="en-US" dirty="0" smtClean="0">
                <a:cs typeface="Arial" charset="0"/>
              </a:rPr>
              <a:t>—</a:t>
            </a:r>
            <a:r>
              <a:rPr lang="en-US" dirty="0" smtClean="0"/>
              <a:t>Non-English-speaking residents/staff </a:t>
            </a:r>
            <a:r>
              <a:rPr lang="en-US" dirty="0"/>
              <a:t>pose particular challenges</a:t>
            </a:r>
          </a:p>
          <a:p>
            <a:pPr lvl="1"/>
            <a:r>
              <a:rPr lang="en-US" dirty="0"/>
              <a:t>Distractions</a:t>
            </a:r>
            <a:r>
              <a:rPr lang="en-US" dirty="0">
                <a:cs typeface="Arial" charset="0"/>
              </a:rPr>
              <a:t>—</a:t>
            </a:r>
            <a:r>
              <a:rPr lang="en-US" dirty="0"/>
              <a:t>Emergencies can take your attention away from the current task at hand</a:t>
            </a:r>
          </a:p>
          <a:p>
            <a:pPr lvl="1"/>
            <a:r>
              <a:rPr lang="en-US" dirty="0"/>
              <a:t>Physical proximity </a:t>
            </a:r>
          </a:p>
          <a:p>
            <a:pPr lvl="1"/>
            <a:r>
              <a:rPr lang="en-US" dirty="0"/>
              <a:t>Personalities</a:t>
            </a:r>
            <a:r>
              <a:rPr lang="en-US" dirty="0">
                <a:cs typeface="Arial" charset="0"/>
              </a:rPr>
              <a:t>—</a:t>
            </a:r>
            <a:r>
              <a:rPr lang="en-US" dirty="0"/>
              <a:t>Sometimes it is difficult to communicate with particular individuals</a:t>
            </a:r>
          </a:p>
          <a:p>
            <a:pPr lvl="1"/>
            <a:r>
              <a:rPr lang="en-US" dirty="0"/>
              <a:t>Workload</a:t>
            </a:r>
            <a:r>
              <a:rPr lang="en-US" dirty="0">
                <a:cs typeface="Arial" charset="0"/>
              </a:rPr>
              <a:t>—</a:t>
            </a:r>
            <a:r>
              <a:rPr lang="en-US" dirty="0"/>
              <a:t>During heavy workload times, all of the necessary details may not be communicated, or they may be communicated but not verified</a:t>
            </a:r>
          </a:p>
          <a:p>
            <a:pPr lvl="1"/>
            <a:r>
              <a:rPr lang="en-US" dirty="0"/>
              <a:t>Varying communication </a:t>
            </a:r>
            <a:r>
              <a:rPr lang="en-US" dirty="0" smtClean="0"/>
              <a:t>styles</a:t>
            </a:r>
            <a:r>
              <a:rPr lang="en-US" dirty="0" smtClean="0">
                <a:cs typeface="Arial" charset="0"/>
              </a:rPr>
              <a:t>—</a:t>
            </a:r>
            <a:r>
              <a:rPr lang="en-US" dirty="0" smtClean="0"/>
              <a:t>Health care </a:t>
            </a:r>
            <a:r>
              <a:rPr lang="en-US" dirty="0"/>
              <a:t>workers have historically been trained with different communication styles</a:t>
            </a:r>
          </a:p>
          <a:p>
            <a:pPr lvl="1"/>
            <a:r>
              <a:rPr lang="en-US" dirty="0"/>
              <a:t>Conflict</a:t>
            </a:r>
            <a:r>
              <a:rPr lang="en-US" dirty="0">
                <a:cs typeface="Arial" charset="0"/>
              </a:rPr>
              <a:t>—</a:t>
            </a:r>
            <a:r>
              <a:rPr lang="en-US" dirty="0"/>
              <a:t>Disagreements may disrupt the flow of information between communicating individuals</a:t>
            </a:r>
          </a:p>
          <a:p>
            <a:pPr lvl="1"/>
            <a:r>
              <a:rPr lang="en-US" dirty="0"/>
              <a:t>Verification of </a:t>
            </a:r>
            <a:r>
              <a:rPr lang="en-US" dirty="0" smtClean="0"/>
              <a:t>information</a:t>
            </a:r>
            <a:r>
              <a:rPr lang="en-US" dirty="0" smtClean="0">
                <a:cs typeface="Arial" charset="0"/>
              </a:rPr>
              <a:t>—It is important to v</a:t>
            </a:r>
            <a:r>
              <a:rPr lang="en-US" dirty="0" smtClean="0"/>
              <a:t>erify </a:t>
            </a:r>
            <a:r>
              <a:rPr lang="en-US" dirty="0"/>
              <a:t>and acknowledge information exchanged</a:t>
            </a:r>
          </a:p>
          <a:p>
            <a:pPr lvl="1"/>
            <a:r>
              <a:rPr lang="en-US" dirty="0"/>
              <a:t>Shift change</a:t>
            </a:r>
            <a:r>
              <a:rPr lang="en-US" dirty="0">
                <a:cs typeface="Arial" charset="0"/>
              </a:rPr>
              <a:t>—</a:t>
            </a:r>
            <a:r>
              <a:rPr lang="en-US" dirty="0"/>
              <a:t>Transitions in care are the most significant </a:t>
            </a:r>
            <a:r>
              <a:rPr lang="en-US" dirty="0" smtClean="0"/>
              <a:t>times </a:t>
            </a:r>
            <a:r>
              <a:rPr lang="en-US" dirty="0"/>
              <a:t>when communication breakdowns occur</a:t>
            </a:r>
          </a:p>
          <a:p>
            <a:pPr>
              <a:spcBef>
                <a:spcPct val="0"/>
              </a:spcBef>
            </a:pPr>
            <a:endParaRPr lang="en-US" b="1" dirty="0"/>
          </a:p>
          <a:p>
            <a:r>
              <a:rPr lang="en-US" b="1" dirty="0"/>
              <a:t>ASK:</a:t>
            </a:r>
          </a:p>
          <a:p>
            <a:r>
              <a:rPr lang="en-US" dirty="0"/>
              <a:t>Given the challenges in your unit</a:t>
            </a:r>
            <a:r>
              <a:rPr lang="en-US" dirty="0" smtClean="0"/>
              <a:t>, work area, or department,</a:t>
            </a:r>
            <a:r>
              <a:rPr lang="en-US" dirty="0" smtClean="0">
                <a:solidFill>
                  <a:srgbClr val="FF0000"/>
                </a:solidFill>
              </a:rPr>
              <a:t> </a:t>
            </a:r>
            <a:r>
              <a:rPr lang="en-US" dirty="0"/>
              <a:t>which techniques or approaches would you use to help eliminate these challenges?</a:t>
            </a:r>
          </a:p>
          <a:p>
            <a:pPr lvl="1"/>
            <a:r>
              <a:rPr lang="en-US" dirty="0"/>
              <a:t>Brief, huddle, or debrief</a:t>
            </a:r>
          </a:p>
          <a:p>
            <a:pPr lvl="1">
              <a:spcBef>
                <a:spcPct val="0"/>
              </a:spcBef>
            </a:pPr>
            <a:r>
              <a:rPr lang="en-US" dirty="0"/>
              <a:t>Two-Challenge rule</a:t>
            </a:r>
          </a:p>
          <a:p>
            <a:pPr lvl="1">
              <a:spcBef>
                <a:spcPct val="0"/>
              </a:spcBef>
            </a:pPr>
            <a:r>
              <a:rPr lang="en-US" dirty="0"/>
              <a:t>SBAR</a:t>
            </a:r>
          </a:p>
          <a:p>
            <a:pPr lvl="1">
              <a:spcBef>
                <a:spcPct val="0"/>
              </a:spcBef>
            </a:pPr>
            <a:r>
              <a:rPr lang="en-US" dirty="0"/>
              <a:t>Call-Out</a:t>
            </a:r>
          </a:p>
          <a:p>
            <a:pPr lvl="1">
              <a:spcBef>
                <a:spcPct val="0"/>
              </a:spcBef>
            </a:pPr>
            <a:r>
              <a:rPr lang="en-US" dirty="0"/>
              <a:t>Check-Back</a:t>
            </a:r>
          </a:p>
          <a:p>
            <a:pPr lvl="1">
              <a:spcBef>
                <a:spcPct val="0"/>
              </a:spcBef>
            </a:pPr>
            <a:r>
              <a:rPr lang="en-US" dirty="0"/>
              <a:t>Handoff</a:t>
            </a:r>
          </a:p>
        </p:txBody>
      </p:sp>
      <p:pic>
        <p:nvPicPr>
          <p:cNvPr id="53265" name="Picture 17" descr="Graphic:  screenshot of module slide"/>
          <p:cNvPicPr>
            <a:picLocks noChangeAspect="1" noChangeArrowheads="1"/>
          </p:cNvPicPr>
          <p:nvPr/>
        </p:nvPicPr>
        <p:blipFill>
          <a:blip r:embed="rId3" cstate="print"/>
          <a:srcRect/>
          <a:stretch>
            <a:fillRect/>
          </a:stretch>
        </p:blipFill>
        <p:spPr bwMode="auto">
          <a:xfrm>
            <a:off x="5105400" y="914400"/>
            <a:ext cx="1371600" cy="1028700"/>
          </a:xfrm>
          <a:prstGeom prst="rect">
            <a:avLst/>
          </a:prstGeom>
          <a:noFill/>
        </p:spPr>
      </p:pic>
      <p:sp>
        <p:nvSpPr>
          <p:cNvPr id="53255" name="Rectangle 7"/>
          <p:cNvSpPr>
            <a:spLocks noChangeArrowheads="1"/>
          </p:cNvSpPr>
          <p:nvPr/>
        </p:nvSpPr>
        <p:spPr bwMode="auto">
          <a:xfrm>
            <a:off x="5029200" y="2514600"/>
            <a:ext cx="1447800" cy="228600"/>
          </a:xfrm>
          <a:prstGeom prst="rect">
            <a:avLst/>
          </a:prstGeom>
          <a:noFill/>
          <a:ln w="9525">
            <a:noFill/>
            <a:miter lim="800000"/>
            <a:headEnd/>
            <a:tailEnd/>
          </a:ln>
          <a:effectLst/>
        </p:spPr>
        <p:txBody>
          <a:bodyPr rIns="0"/>
          <a:lstStyle/>
          <a:p>
            <a:pPr>
              <a:spcBef>
                <a:spcPct val="50000"/>
              </a:spcBef>
              <a:tabLst>
                <a:tab pos="285750" algn="l"/>
              </a:tabLst>
            </a:pPr>
            <a:r>
              <a:rPr lang="en-US" sz="1200" b="1">
                <a:solidFill>
                  <a:srgbClr val="333399"/>
                </a:solidFill>
              </a:rPr>
              <a:t>	KEY POINTS:</a:t>
            </a:r>
          </a:p>
          <a:p>
            <a:pPr marL="169863" lvl="1" indent="-168275">
              <a:spcBef>
                <a:spcPct val="50000"/>
              </a:spcBef>
              <a:buFontTx/>
              <a:buChar char="•"/>
              <a:tabLst>
                <a:tab pos="285750" algn="l"/>
              </a:tabLst>
            </a:pPr>
            <a:r>
              <a:rPr lang="en-US" sz="1200">
                <a:solidFill>
                  <a:srgbClr val="333399"/>
                </a:solidFill>
              </a:rPr>
              <a:t>Although you may run into communication challenges on a daily basis, there are many strategies to assist in eliminating or decreasing those challenges. </a:t>
            </a:r>
          </a:p>
        </p:txBody>
      </p:sp>
      <p:pic>
        <p:nvPicPr>
          <p:cNvPr id="53256" name="Picture 8"/>
          <p:cNvPicPr>
            <a:picLocks noChangeAspect="1" noChangeArrowheads="1"/>
          </p:cNvPicPr>
          <p:nvPr/>
        </p:nvPicPr>
        <p:blipFill>
          <a:blip r:embed="rId4" cstate="print"/>
          <a:srcRect/>
          <a:stretch>
            <a:fillRect/>
          </a:stretch>
        </p:blipFill>
        <p:spPr bwMode="auto">
          <a:xfrm>
            <a:off x="5106988" y="2514600"/>
            <a:ext cx="206375" cy="24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COMMUNICATION </a:t>
            </a:r>
          </a:p>
        </p:txBody>
      </p:sp>
      <p:sp>
        <p:nvSpPr>
          <p:cNvPr id="54275" name="Rectangle 3"/>
          <p:cNvSpPr>
            <a:spLocks noGrp="1" noChangeArrowheads="1"/>
          </p:cNvSpPr>
          <p:nvPr>
            <p:ph type="body" idx="1"/>
          </p:nvPr>
        </p:nvSpPr>
        <p:spPr/>
        <p:txBody>
          <a:bodyPr/>
          <a:lstStyle/>
          <a:p>
            <a:r>
              <a:rPr lang="en-US" b="1" dirty="0"/>
              <a:t>SAY:</a:t>
            </a:r>
          </a:p>
          <a:p>
            <a:r>
              <a:rPr lang="en-US" dirty="0"/>
              <a:t>Within this module, we identified some barriers to a team’s effective communication. The tools of SBAR, call-out, check-back, and handoff were introduced for your use in communicating more efficiently and effectively within and across teams. As a result, improved communication provides for a safer </a:t>
            </a:r>
            <a:r>
              <a:rPr lang="en-US" dirty="0" smtClean="0"/>
              <a:t>resident </a:t>
            </a:r>
            <a:r>
              <a:rPr lang="en-US" dirty="0"/>
              <a:t>care environment.</a:t>
            </a:r>
          </a:p>
          <a:p>
            <a:r>
              <a:rPr lang="en-US" dirty="0"/>
              <a:t>Good communication facilitates development of mutual trust and shared mental models, enabling teams to quickly adapt to changing situations. Communication is especially important as the environment becomes more complex (e.g., emergency situations)</a:t>
            </a:r>
            <a:r>
              <a:rPr lang="en-US" dirty="0">
                <a:cs typeface="Arial" charset="0"/>
              </a:rPr>
              <a:t>―</a:t>
            </a:r>
            <a:r>
              <a:rPr lang="en-US" dirty="0"/>
              <a:t>it distributes needed information to other team members and facilitates the continual updating of the team’s shared mental model and its engagement in other team activities. </a:t>
            </a:r>
          </a:p>
          <a:p>
            <a:endParaRPr lang="en-US" dirty="0"/>
          </a:p>
          <a:p>
            <a:endParaRPr lang="en-US" b="1" dirty="0">
              <a:solidFill>
                <a:srgbClr val="A50021"/>
              </a:solidFill>
            </a:endParaRPr>
          </a:p>
        </p:txBody>
      </p:sp>
      <p:pic>
        <p:nvPicPr>
          <p:cNvPr id="54291"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381000" y="914400"/>
            <a:ext cx="1371600" cy="1028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80A129B-5EF5-4C47-AED0-3B6176B4F7CD}" type="slidenum">
              <a:rPr lang="en-US"/>
              <a:pPr/>
              <a:t>22</a:t>
            </a:fld>
            <a:endParaRPr lang="en-US"/>
          </a:p>
        </p:txBody>
      </p:sp>
      <p:sp>
        <p:nvSpPr>
          <p:cNvPr id="55298" name="Rectangle 2"/>
          <p:cNvSpPr>
            <a:spLocks noGrp="1" noChangeArrowheads="1"/>
          </p:cNvSpPr>
          <p:nvPr>
            <p:ph type="title"/>
          </p:nvPr>
        </p:nvSpPr>
        <p:spPr/>
        <p:txBody>
          <a:bodyPr/>
          <a:lstStyle/>
          <a:p>
            <a:r>
              <a:rPr lang="en-US"/>
              <a:t>TEAMWORK ACTIONS </a:t>
            </a:r>
          </a:p>
        </p:txBody>
      </p:sp>
      <p:sp>
        <p:nvSpPr>
          <p:cNvPr id="55299" name="Rectangle 3"/>
          <p:cNvSpPr>
            <a:spLocks noGrp="1" noChangeArrowheads="1"/>
          </p:cNvSpPr>
          <p:nvPr>
            <p:ph type="body" idx="1"/>
          </p:nvPr>
        </p:nvSpPr>
        <p:spPr/>
        <p:txBody>
          <a:bodyPr/>
          <a:lstStyle/>
          <a:p>
            <a:r>
              <a:rPr lang="en-US" b="1" dirty="0"/>
              <a:t>SAY:</a:t>
            </a:r>
          </a:p>
          <a:p>
            <a:r>
              <a:rPr lang="en-US" dirty="0"/>
              <a:t>Team members:</a:t>
            </a:r>
          </a:p>
          <a:p>
            <a:pPr lvl="1"/>
            <a:r>
              <a:rPr lang="en-US" dirty="0"/>
              <a:t>Communicate effectively</a:t>
            </a:r>
          </a:p>
          <a:p>
            <a:pPr lvl="1"/>
            <a:r>
              <a:rPr lang="en-US" dirty="0"/>
              <a:t>Seek information from all available sources</a:t>
            </a:r>
          </a:p>
          <a:p>
            <a:pPr lvl="1"/>
            <a:r>
              <a:rPr lang="en-US" dirty="0"/>
              <a:t>Verify and share information</a:t>
            </a:r>
          </a:p>
          <a:p>
            <a:pPr lvl="1"/>
            <a:r>
              <a:rPr lang="en-US" dirty="0"/>
              <a:t>Practice communication tools and strategies daily (SBAR, </a:t>
            </a:r>
            <a:br>
              <a:rPr lang="en-US" dirty="0"/>
            </a:br>
            <a:r>
              <a:rPr lang="en-US" dirty="0"/>
              <a:t>call-out, check-back, handoff)</a:t>
            </a:r>
          </a:p>
          <a:p>
            <a:r>
              <a:rPr lang="en-US" dirty="0"/>
              <a:t>Communication is an important component of the team process by serving as a coordinating mechanism or supporting structure for teamwork. Communication skills interplay directly with leadership, situation monitoring, and mutual support. Team leaders provide guidance through verbal feedback. Leaders also promote interaction among team members by clarifying team roles and defining team norms for conflict resolution. Effective communication skills are needed to clearly convey information, provide awareness of roles and responsibilities, or define how performance </a:t>
            </a:r>
            <a:r>
              <a:rPr lang="en-US" dirty="0" smtClean="0"/>
              <a:t>affected </a:t>
            </a:r>
            <a:r>
              <a:rPr lang="en-US" dirty="0"/>
              <a:t>outcomes. </a:t>
            </a:r>
          </a:p>
          <a:p>
            <a:endParaRPr lang="en-US" dirty="0"/>
          </a:p>
          <a:p>
            <a:r>
              <a:rPr lang="en-US" b="1" dirty="0"/>
              <a:t>ASK:</a:t>
            </a:r>
          </a:p>
          <a:p>
            <a:pPr lvl="1"/>
            <a:r>
              <a:rPr lang="en-US" dirty="0"/>
              <a:t>What actions will you take to improve your and your team’s communication skills? </a:t>
            </a:r>
          </a:p>
        </p:txBody>
      </p:sp>
      <p:pic>
        <p:nvPicPr>
          <p:cNvPr id="55312" name="Picture 16" descr="Graphic:  screenshot of module slide"/>
          <p:cNvPicPr>
            <a:picLocks noChangeAspect="1" noChangeArrowheads="1"/>
          </p:cNvPicPr>
          <p:nvPr/>
        </p:nvPicPr>
        <p:blipFill>
          <a:blip r:embed="rId3" cstate="print"/>
          <a:srcRect/>
          <a:stretch>
            <a:fillRect/>
          </a:stretch>
        </p:blipFill>
        <p:spPr bwMode="auto">
          <a:xfrm>
            <a:off x="5105400" y="914400"/>
            <a:ext cx="1371600" cy="1028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REFERENCES</a:t>
            </a:r>
          </a:p>
        </p:txBody>
      </p:sp>
      <p:sp>
        <p:nvSpPr>
          <p:cNvPr id="24581" name="Rectangle 5"/>
          <p:cNvSpPr>
            <a:spLocks noGrp="1" noChangeArrowheads="1"/>
          </p:cNvSpPr>
          <p:nvPr>
            <p:ph type="body" idx="1"/>
          </p:nvPr>
        </p:nvSpPr>
        <p:spPr/>
        <p:txBody>
          <a:bodyPr/>
          <a:lstStyle/>
          <a:p>
            <a:pPr lvl="1">
              <a:buFontTx/>
              <a:buNone/>
            </a:pPr>
            <a:r>
              <a:rPr lang="en-US" dirty="0" err="1"/>
              <a:t>Arora</a:t>
            </a:r>
            <a:r>
              <a:rPr lang="en-US" dirty="0"/>
              <a:t> V., J. Johnson, D. </a:t>
            </a:r>
            <a:r>
              <a:rPr lang="en-US" dirty="0" err="1"/>
              <a:t>Lovinger</a:t>
            </a:r>
            <a:r>
              <a:rPr lang="en-US" dirty="0"/>
              <a:t> D., H. Z. Humphrey, and D. O. Meltzer. "Communication Failures in Patient Sign-Out and Suggestions for Improvement: A Critical Incident Analysis." </a:t>
            </a:r>
            <a:r>
              <a:rPr lang="en-US" i="1" dirty="0"/>
              <a:t>Quality Safety Health Care, </a:t>
            </a:r>
            <a:r>
              <a:rPr lang="en-US" dirty="0"/>
              <a:t>2005: 14; 401-407.</a:t>
            </a:r>
          </a:p>
          <a:p>
            <a:pPr lvl="1">
              <a:buFontTx/>
              <a:buNone/>
            </a:pPr>
            <a:r>
              <a:rPr lang="en-US" dirty="0"/>
              <a:t>Cannon-Bowers, J. A., S. I. </a:t>
            </a:r>
            <a:r>
              <a:rPr lang="en-US" dirty="0" err="1"/>
              <a:t>Tannenbaum</a:t>
            </a:r>
            <a:r>
              <a:rPr lang="en-US" dirty="0"/>
              <a:t>, E. Salas et al. “Defining Competencies and Establishing Team Training Requirements.” </a:t>
            </a:r>
            <a:r>
              <a:rPr lang="en-US" i="1" dirty="0"/>
              <a:t>Team Effectiveness and Decision-Making in Organizations</a:t>
            </a:r>
            <a:r>
              <a:rPr lang="en-US" dirty="0"/>
              <a:t>. Ed. </a:t>
            </a:r>
            <a:r>
              <a:rPr lang="en-US" dirty="0" err="1"/>
              <a:t>Guzzo</a:t>
            </a:r>
            <a:r>
              <a:rPr lang="en-US" dirty="0"/>
              <a:t>, R. A., E. Salas and Associates: San Francisco, </a:t>
            </a:r>
            <a:r>
              <a:rPr lang="en-US" dirty="0" err="1"/>
              <a:t>Jossey</a:t>
            </a:r>
            <a:r>
              <a:rPr lang="en-US" dirty="0"/>
              <a:t>-Bass (1995) 333.</a:t>
            </a:r>
          </a:p>
          <a:p>
            <a:pPr lvl="1">
              <a:buFontTx/>
              <a:buNone/>
            </a:pPr>
            <a:r>
              <a:rPr lang="en-US" dirty="0"/>
              <a:t>Dickinson, T. L. and R. M. McIntyre. “A Conceptual Framework for Teamwork Measurement.” </a:t>
            </a:r>
            <a:r>
              <a:rPr lang="en-US" i="1" dirty="0"/>
              <a:t>Team Performance Assessment and Measurement</a:t>
            </a:r>
            <a:r>
              <a:rPr lang="en-US" dirty="0"/>
              <a:t>. Ed. </a:t>
            </a:r>
            <a:r>
              <a:rPr lang="en-US" dirty="0" err="1"/>
              <a:t>Brannick</a:t>
            </a:r>
            <a:r>
              <a:rPr lang="en-US" dirty="0"/>
              <a:t>, M. T., E. Salas, and C. Prince: Mahwah, NJ, Erlbaum (1997) 19.</a:t>
            </a:r>
          </a:p>
          <a:p>
            <a:pPr lvl="1">
              <a:buFontTx/>
              <a:buNone/>
            </a:pPr>
            <a:r>
              <a:rPr lang="en-US" dirty="0"/>
              <a:t>Hill, C. D. “Joint Commission Announces 2006 National Patient Safety Goals.” 2005. 14 September 2005 &lt;http://www.jointcommission.org/news+room/news+release+archives/ 06_npsg.htm&gt;.</a:t>
            </a:r>
          </a:p>
          <a:p>
            <a:pPr lvl="1">
              <a:buFontTx/>
              <a:buNone/>
            </a:pPr>
            <a:r>
              <a:rPr lang="en-US" dirty="0"/>
              <a:t>IHI. “SBAR Technique for Communication.” A situational briefing. 2004. </a:t>
            </a:r>
          </a:p>
          <a:p>
            <a:pPr lvl="1">
              <a:buFontTx/>
              <a:buNone/>
            </a:pPr>
            <a:r>
              <a:rPr lang="en-US" dirty="0"/>
              <a:t>Joint Commission 2006 National Patient Safety Goals Implementation Expectations. 2005. 14 September 2005 &lt;http://www.jointcommission.org/accredited+organizations/ </a:t>
            </a:r>
            <a:r>
              <a:rPr lang="en-US" dirty="0" err="1" smtClean="0"/>
              <a:t>resident+safety</a:t>
            </a:r>
            <a:r>
              <a:rPr lang="en-US" dirty="0" smtClean="0"/>
              <a:t>/06_npsg_ie.pdf</a:t>
            </a:r>
            <a:r>
              <a:rPr lang="en-US" dirty="0"/>
              <a:t>&gt;. </a:t>
            </a:r>
          </a:p>
          <a:p>
            <a:pPr lvl="1">
              <a:buFontTx/>
              <a:buNone/>
            </a:pPr>
            <a:r>
              <a:rPr lang="en-US" dirty="0"/>
              <a:t>Kaiser Permanente of Colorado. “SBAR Technique for Communication: A Situational Briefing Model.” 2005. 14 September 2005 &lt;http://www.ihi.org/IHI/Topics/ </a:t>
            </a:r>
            <a:r>
              <a:rPr lang="en-US" dirty="0" err="1"/>
              <a:t>PatientSafety</a:t>
            </a:r>
            <a:r>
              <a:rPr lang="en-US" dirty="0"/>
              <a:t>/</a:t>
            </a:r>
            <a:r>
              <a:rPr lang="en-US" dirty="0" err="1"/>
              <a:t>SafetyGeneral</a:t>
            </a:r>
            <a:r>
              <a:rPr lang="en-US" dirty="0"/>
              <a:t>/Tools/</a:t>
            </a:r>
            <a:r>
              <a:rPr lang="en-US" dirty="0" err="1"/>
              <a:t>SBARTechniquefor</a:t>
            </a:r>
            <a:r>
              <a:rPr lang="en-US" dirty="0"/>
              <a:t/>
            </a:r>
            <a:br>
              <a:rPr lang="en-US" dirty="0"/>
            </a:br>
            <a:r>
              <a:rPr lang="en-US" dirty="0"/>
              <a:t>CommunicationASituationalBriefingModel.htm&gt;.</a:t>
            </a:r>
          </a:p>
          <a:p>
            <a:pPr lvl="1">
              <a:buFontTx/>
              <a:buNone/>
            </a:pPr>
            <a:r>
              <a:rPr lang="en-US" dirty="0"/>
              <a:t>McIntyre, R. M. and E. Salas. “Measuring and Managing for Team Performance: Emerging Principles from Complex Environments.” </a:t>
            </a:r>
            <a:r>
              <a:rPr lang="en-US" i="1" dirty="0"/>
              <a:t>Team Effectiveness and Decision-Making in Organizations</a:t>
            </a:r>
            <a:r>
              <a:rPr lang="en-US" dirty="0"/>
              <a:t>. Ed. </a:t>
            </a:r>
            <a:r>
              <a:rPr lang="en-US" dirty="0" err="1"/>
              <a:t>Guzzo</a:t>
            </a:r>
            <a:r>
              <a:rPr lang="en-US" dirty="0"/>
              <a:t>, R. A., E. Salas and Associates: San Francisco, </a:t>
            </a:r>
            <a:r>
              <a:rPr lang="en-US" dirty="0" err="1"/>
              <a:t>Jossey</a:t>
            </a:r>
            <a:r>
              <a:rPr lang="en-US" dirty="0"/>
              <a:t>-Bass (1995) 9.</a:t>
            </a:r>
          </a:p>
          <a:p>
            <a:pPr lvl="1">
              <a:buFontTx/>
              <a:buNone/>
            </a:pPr>
            <a:r>
              <a:rPr lang="en-US" dirty="0" err="1"/>
              <a:t>Mehrabian</a:t>
            </a:r>
            <a:r>
              <a:rPr lang="en-US" dirty="0"/>
              <a:t>, A. (1971). Silent messages. Wadsworth, Belmont, California. </a:t>
            </a:r>
          </a:p>
        </p:txBody>
      </p:sp>
      <p:sp>
        <p:nvSpPr>
          <p:cNvPr id="24582" name="Rectangle 6"/>
          <p:cNvSpPr>
            <a:spLocks noChangeArrowheads="1"/>
          </p:cNvSpPr>
          <p:nvPr/>
        </p:nvSpPr>
        <p:spPr bwMode="auto">
          <a:xfrm>
            <a:off x="304800" y="762000"/>
            <a:ext cx="1524000" cy="8001000"/>
          </a:xfrm>
          <a:prstGeom prst="rect">
            <a:avLst/>
          </a:prstGeom>
          <a:solidFill>
            <a:srgbClr val="EDEDE1"/>
          </a:solidFill>
          <a:ln w="9525">
            <a:noFill/>
            <a:miter lim="800000"/>
            <a:headEnd/>
            <a:tailEnd/>
          </a:ln>
          <a:effec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D6EE3E5-45A5-4B3E-AEB5-5F00309DC674}" type="slidenum">
              <a:rPr lang="en-US"/>
              <a:pPr/>
              <a:t>24</a:t>
            </a:fld>
            <a:endParaRPr lang="en-US"/>
          </a:p>
        </p:txBody>
      </p:sp>
      <p:sp>
        <p:nvSpPr>
          <p:cNvPr id="59394" name="Rectangle 2"/>
          <p:cNvSpPr>
            <a:spLocks noGrp="1" noChangeArrowheads="1"/>
          </p:cNvSpPr>
          <p:nvPr>
            <p:ph type="title"/>
          </p:nvPr>
        </p:nvSpPr>
        <p:spPr/>
        <p:txBody>
          <a:bodyPr/>
          <a:lstStyle/>
          <a:p>
            <a:r>
              <a:rPr lang="en-US"/>
              <a:t>REFERENCES</a:t>
            </a:r>
          </a:p>
        </p:txBody>
      </p:sp>
      <p:sp>
        <p:nvSpPr>
          <p:cNvPr id="59395" name="Rectangle 3"/>
          <p:cNvSpPr>
            <a:spLocks noGrp="1" noChangeArrowheads="1"/>
          </p:cNvSpPr>
          <p:nvPr>
            <p:ph type="body" idx="1"/>
          </p:nvPr>
        </p:nvSpPr>
        <p:spPr/>
        <p:txBody>
          <a:bodyPr/>
          <a:lstStyle/>
          <a:p>
            <a:pPr lvl="1">
              <a:buFontTx/>
              <a:buNone/>
            </a:pPr>
            <a:r>
              <a:rPr lang="en-US" dirty="0"/>
              <a:t>Patterson, E. S., E. M. Roth, D. D. Woods, et al. “Handoff Strategies in Settings with High Consequences for Failure: Lessons for Health Care Operations.” </a:t>
            </a:r>
            <a:r>
              <a:rPr lang="en-US" i="1" dirty="0"/>
              <a:t>International Journal for Quality in Health Care</a:t>
            </a:r>
            <a:r>
              <a:rPr lang="en-US" dirty="0"/>
              <a:t> 16.2 (2004) 125-132</a:t>
            </a:r>
            <a:r>
              <a:rPr lang="en-US" dirty="0" smtClean="0"/>
              <a:t>.</a:t>
            </a:r>
          </a:p>
          <a:p>
            <a:pPr lvl="1">
              <a:buFontTx/>
              <a:buNone/>
            </a:pPr>
            <a:r>
              <a:rPr lang="en-US" dirty="0" smtClean="0"/>
              <a:t>Rooney, J.J and L.V. </a:t>
            </a:r>
            <a:r>
              <a:rPr lang="en-US" dirty="0" err="1" smtClean="0"/>
              <a:t>Vanden</a:t>
            </a:r>
            <a:r>
              <a:rPr lang="en-US" dirty="0" smtClean="0"/>
              <a:t> </a:t>
            </a:r>
            <a:r>
              <a:rPr lang="en-US" dirty="0" err="1" smtClean="0"/>
              <a:t>Heuvel</a:t>
            </a:r>
            <a:r>
              <a:rPr lang="en-US" dirty="0" smtClean="0"/>
              <a:t>. “Root Cause Analysis for Beginners”. Quality Progress, July 2004.</a:t>
            </a:r>
            <a:endParaRPr lang="en-US" dirty="0"/>
          </a:p>
          <a:p>
            <a:pPr lvl="1">
              <a:buFontTx/>
              <a:buNone/>
            </a:pPr>
            <a:r>
              <a:rPr lang="en-US" dirty="0"/>
              <a:t>Sims, D. E., E. Salas, and C. S. Burke. “Is There a ‘Big Five' in Teamwork?” 19th Annual Meeting of the Society for Industrial and Organizational Psychology. Chicago, IL, 2004. </a:t>
            </a:r>
          </a:p>
          <a:p>
            <a:pPr lvl="1">
              <a:buFontTx/>
              <a:buNone/>
            </a:pPr>
            <a:r>
              <a:rPr lang="en-US" dirty="0" err="1"/>
              <a:t>Weinger</a:t>
            </a:r>
            <a:r>
              <a:rPr lang="en-US" dirty="0"/>
              <a:t>, M. and G. </a:t>
            </a:r>
            <a:r>
              <a:rPr lang="en-US" dirty="0" err="1"/>
              <a:t>Blike</a:t>
            </a:r>
            <a:r>
              <a:rPr lang="en-US" dirty="0"/>
              <a:t>., “Intubation Mishap.” </a:t>
            </a:r>
            <a:r>
              <a:rPr lang="en-US" i="1" dirty="0"/>
              <a:t>AHRQ: Case and Commentary.</a:t>
            </a:r>
            <a:r>
              <a:rPr lang="en-US" dirty="0"/>
              <a:t> September 2003 &lt;http://www.webmm.ahrq.gov/case.aspx?caseID=106&gt;. </a:t>
            </a:r>
          </a:p>
          <a:p>
            <a:pPr lvl="1"/>
            <a:endParaRPr lang="en-US" dirty="0"/>
          </a:p>
        </p:txBody>
      </p:sp>
      <p:sp>
        <p:nvSpPr>
          <p:cNvPr id="59396" name="Rectangle 4" descr="end of module"/>
          <p:cNvSpPr>
            <a:spLocks noChangeArrowheads="1"/>
          </p:cNvSpPr>
          <p:nvPr/>
        </p:nvSpPr>
        <p:spPr bwMode="auto">
          <a:xfrm>
            <a:off x="5029200" y="762000"/>
            <a:ext cx="1524000" cy="3124200"/>
          </a:xfrm>
          <a:prstGeom prst="rect">
            <a:avLst/>
          </a:prstGeom>
          <a:solidFill>
            <a:srgbClr val="EDEDE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Rectangle 13"/>
          <p:cNvSpPr>
            <a:spLocks noGrp="1" noChangeArrowheads="1"/>
          </p:cNvSpPr>
          <p:nvPr>
            <p:ph type="title"/>
          </p:nvPr>
        </p:nvSpPr>
        <p:spPr/>
        <p:txBody>
          <a:bodyPr/>
          <a:lstStyle/>
          <a:p>
            <a:r>
              <a:rPr lang="en-US"/>
              <a:t>TeamSTEPPS FRAMEWORK </a:t>
            </a:r>
          </a:p>
        </p:txBody>
      </p:sp>
      <p:sp>
        <p:nvSpPr>
          <p:cNvPr id="25614" name="Rectangle 14"/>
          <p:cNvSpPr>
            <a:spLocks noGrp="1" noChangeArrowheads="1"/>
          </p:cNvSpPr>
          <p:nvPr>
            <p:ph type="body" idx="1"/>
          </p:nvPr>
        </p:nvSpPr>
        <p:spPr/>
        <p:txBody>
          <a:bodyPr/>
          <a:lstStyle/>
          <a:p>
            <a:r>
              <a:rPr lang="en-US" b="1" dirty="0"/>
              <a:t>SAY:</a:t>
            </a:r>
          </a:p>
          <a:p>
            <a:r>
              <a:rPr lang="en-US" dirty="0"/>
              <a:t>Communication is an important component of the team process because it serves as a coordinating mechanism or supporting structure for teamwork. Communication skills interplay directly with leadership, situation monitoring, and mutual support. Team leaders provide guidance through verbal feedback. Effective communication skills are needed to convey clear information, provide awareness of roles and responsibilities, and explain how performance </a:t>
            </a:r>
            <a:r>
              <a:rPr lang="en-US" dirty="0" smtClean="0"/>
              <a:t>affects </a:t>
            </a:r>
            <a:r>
              <a:rPr lang="en-US" dirty="0"/>
              <a:t>outcomes. Team members monitor situations by communicating any changes to keep the team informed and the </a:t>
            </a:r>
            <a:r>
              <a:rPr lang="en-US" dirty="0" smtClean="0"/>
              <a:t>resident </a:t>
            </a:r>
            <a:r>
              <a:rPr lang="en-US" dirty="0"/>
              <a:t>protected. Communication facilitates a culture of mutual support. It is also important to recognize the </a:t>
            </a:r>
            <a:r>
              <a:rPr lang="en-US" dirty="0" smtClean="0"/>
              <a:t>resident </a:t>
            </a:r>
            <a:r>
              <a:rPr lang="en-US" dirty="0"/>
              <a:t>as part of the team and be aware that clinical and </a:t>
            </a:r>
            <a:r>
              <a:rPr lang="en-US" dirty="0" smtClean="0"/>
              <a:t>nonclinical people </a:t>
            </a:r>
            <a:r>
              <a:rPr lang="en-US" dirty="0"/>
              <a:t>have an important role in </a:t>
            </a:r>
            <a:r>
              <a:rPr lang="en-US" dirty="0" smtClean="0"/>
              <a:t>affecting </a:t>
            </a:r>
            <a:r>
              <a:rPr lang="en-US" dirty="0"/>
              <a:t>the care of the </a:t>
            </a:r>
            <a:r>
              <a:rPr lang="en-US" dirty="0" smtClean="0"/>
              <a:t>resident. </a:t>
            </a:r>
            <a:endParaRPr lang="en-US" dirty="0"/>
          </a:p>
          <a:p>
            <a:r>
              <a:rPr lang="en-US" dirty="0"/>
              <a:t>This module focuses on communication. It informs participants about the components of effective communication and how communication affects team performance. The communication module covers two areas: communication delivery and information exchange. Communication delivery includes the intended audience, the mode of communication (written and oral), and the delivery technique (clear and brief). Effective information exchange involves:</a:t>
            </a:r>
          </a:p>
          <a:p>
            <a:pPr lvl="1"/>
            <a:r>
              <a:rPr lang="en-US" dirty="0"/>
              <a:t>Sending techniques—seeking information from all available sources, sharing information before asked, and providing situation updates as necessary </a:t>
            </a:r>
          </a:p>
          <a:p>
            <a:pPr lvl="1"/>
            <a:r>
              <a:rPr lang="en-US" dirty="0"/>
              <a:t>Recurring techniques—analyzing the data (information) provided and synthesizing it into or modifying the existing plan of care </a:t>
            </a:r>
          </a:p>
          <a:p>
            <a:pPr lvl="1"/>
            <a:r>
              <a:rPr lang="en-US" dirty="0"/>
              <a:t>Verifying techniques—checking back information to investigate the intent of the sender </a:t>
            </a:r>
          </a:p>
          <a:p>
            <a:pPr lvl="1"/>
            <a:r>
              <a:rPr lang="en-US" dirty="0"/>
              <a:t>Validating techniques—confirming the intent of the sender orally or in writing</a:t>
            </a:r>
          </a:p>
          <a:p>
            <a:r>
              <a:rPr lang="en-US" dirty="0"/>
              <a:t>As an unknown author said, “Communication is the response you get to a message you sent regardless of its intent.” </a:t>
            </a:r>
          </a:p>
        </p:txBody>
      </p:sp>
      <p:pic>
        <p:nvPicPr>
          <p:cNvPr id="25616" name="Picture 16"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C065E93-F478-4968-9E6F-0537AEDB11BF}" type="slidenum">
              <a:rPr lang="en-US"/>
              <a:pPr/>
              <a:t>4</a:t>
            </a:fld>
            <a:endParaRPr lang="en-US"/>
          </a:p>
        </p:txBody>
      </p:sp>
      <p:sp>
        <p:nvSpPr>
          <p:cNvPr id="26626" name="Rectangle 2"/>
          <p:cNvSpPr>
            <a:spLocks noGrp="1" noChangeArrowheads="1"/>
          </p:cNvSpPr>
          <p:nvPr>
            <p:ph type="title"/>
          </p:nvPr>
        </p:nvSpPr>
        <p:spPr>
          <a:xfrm>
            <a:off x="304800" y="304800"/>
            <a:ext cx="4648200" cy="381000"/>
          </a:xfrm>
        </p:spPr>
        <p:txBody>
          <a:bodyPr/>
          <a:lstStyle/>
          <a:p>
            <a:r>
              <a:rPr lang="en-US" sz="1400" dirty="0" smtClean="0"/>
              <a:t>IMPORTANCE </a:t>
            </a:r>
            <a:r>
              <a:rPr lang="en-US" sz="1400" dirty="0"/>
              <a:t>OF COMMUNICATION </a:t>
            </a:r>
          </a:p>
        </p:txBody>
      </p:sp>
      <p:sp>
        <p:nvSpPr>
          <p:cNvPr id="26627" name="Rectangle 3"/>
          <p:cNvSpPr>
            <a:spLocks noGrp="1" noChangeArrowheads="1"/>
          </p:cNvSpPr>
          <p:nvPr>
            <p:ph type="body" idx="1"/>
          </p:nvPr>
        </p:nvSpPr>
        <p:spPr>
          <a:xfrm>
            <a:off x="304800" y="852488"/>
            <a:ext cx="4648200" cy="7758112"/>
          </a:xfrm>
        </p:spPr>
        <p:txBody>
          <a:bodyPr/>
          <a:lstStyle/>
          <a:p>
            <a:r>
              <a:rPr lang="en-US" b="1" dirty="0"/>
              <a:t>SAY:</a:t>
            </a:r>
          </a:p>
          <a:p>
            <a:r>
              <a:rPr lang="en-US" dirty="0" smtClean="0"/>
              <a:t>According to Sentinel Event data compiled by the Joint Commission between 1995 and 2005, ineffective communication was identified as a root cause of 66 percent of reported errors.</a:t>
            </a:r>
            <a:r>
              <a:rPr lang="en-US" baseline="30000" dirty="0" smtClean="0"/>
              <a:t>  </a:t>
            </a:r>
          </a:p>
          <a:p>
            <a:r>
              <a:rPr lang="en-US" dirty="0" smtClean="0"/>
              <a:t>Root cause analysis is used to help identify what, how, and why something happened, thus preventing the event from occurring again.</a:t>
            </a:r>
            <a:endParaRPr lang="en-US" dirty="0"/>
          </a:p>
          <a:p>
            <a:r>
              <a:rPr lang="en-US" b="1" dirty="0"/>
              <a:t>ASK:</a:t>
            </a:r>
          </a:p>
          <a:p>
            <a:pPr lvl="1"/>
            <a:r>
              <a:rPr lang="en-US" dirty="0"/>
              <a:t>Have you experienced a situation on your </a:t>
            </a:r>
            <a:r>
              <a:rPr lang="en-US" dirty="0" smtClean="0"/>
              <a:t>unit, department, or work area involving </a:t>
            </a:r>
            <a:r>
              <a:rPr lang="en-US" dirty="0"/>
              <a:t>a breakdown of communication? </a:t>
            </a:r>
          </a:p>
          <a:p>
            <a:pPr lvl="1"/>
            <a:r>
              <a:rPr lang="en-US" dirty="0"/>
              <a:t>What are some examples? </a:t>
            </a:r>
            <a:endParaRPr lang="en-US" dirty="0" smtClean="0"/>
          </a:p>
          <a:p>
            <a:pPr marL="1587" lvl="1" indent="0">
              <a:buNone/>
            </a:pPr>
            <a:endParaRPr lang="en-US" dirty="0"/>
          </a:p>
          <a:p>
            <a:r>
              <a:rPr lang="en-US" b="1" i="1" dirty="0"/>
              <a:t>Example:</a:t>
            </a:r>
          </a:p>
          <a:p>
            <a:r>
              <a:rPr lang="en-US" dirty="0" smtClean="0"/>
              <a:t>An 89-year-old female resident with Alzheimer’s disease has been living at the nursing home for many years. The family decides they no longer want aggressive measures taken and request that the resident’s code status be changed to Do Not Resuscitate/Allow Natural Death. The evening shift documents in the progress note that the family (and designated health care agent) requested that the resident not be resuscitated. The evening shift does not relay the information during shift change or on the 24-hour report, or notify the attending physician. The day shift does not read the night shift’s notes because of several immediate emergencies.  The family, who had been keeping vigil at her bedside, leaves to go home to shower and eat.  Upon return, they find the staff attempting CPR. The resident is successfully resuscitated but now lies in a vegetative state. The family is very unhappy and considering legal action. </a:t>
            </a:r>
          </a:p>
          <a:p>
            <a:r>
              <a:rPr lang="en-US" b="1" dirty="0"/>
              <a:t>	</a:t>
            </a:r>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pic>
        <p:nvPicPr>
          <p:cNvPr id="26640" name="Picture 16"/>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105400" y="914400"/>
            <a:ext cx="1371600" cy="1028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Rectangle 20"/>
          <p:cNvSpPr>
            <a:spLocks noChangeArrowheads="1"/>
          </p:cNvSpPr>
          <p:nvPr/>
        </p:nvSpPr>
        <p:spPr bwMode="auto">
          <a:xfrm>
            <a:off x="304800" y="838200"/>
            <a:ext cx="1524000" cy="1600200"/>
          </a:xfrm>
          <a:prstGeom prst="rect">
            <a:avLst/>
          </a:prstGeom>
          <a:solidFill>
            <a:srgbClr val="EDEDE1"/>
          </a:solidFill>
          <a:ln w="9525">
            <a:noFill/>
            <a:miter lim="800000"/>
            <a:headEnd/>
            <a:tailEnd/>
          </a:ln>
          <a:effectLst/>
        </p:spPr>
        <p:txBody>
          <a:bodyPr anchor="ctr"/>
          <a:lstStyle/>
          <a:p>
            <a:pPr algn="ctr"/>
            <a:endParaRPr lang="en-US" sz="1400"/>
          </a:p>
        </p:txBody>
      </p:sp>
      <p:sp>
        <p:nvSpPr>
          <p:cNvPr id="27650" name="Rectangle 2"/>
          <p:cNvSpPr>
            <a:spLocks noGrp="1" noChangeArrowheads="1"/>
          </p:cNvSpPr>
          <p:nvPr>
            <p:ph type="title"/>
          </p:nvPr>
        </p:nvSpPr>
        <p:spPr/>
        <p:txBody>
          <a:bodyPr/>
          <a:lstStyle/>
          <a:p>
            <a:r>
              <a:rPr lang="en-US"/>
              <a:t>TOP CONTRIBUTING FACTORS </a:t>
            </a:r>
          </a:p>
        </p:txBody>
      </p:sp>
      <p:sp>
        <p:nvSpPr>
          <p:cNvPr id="27651" name="Rectangle 3"/>
          <p:cNvSpPr>
            <a:spLocks noGrp="1" noChangeArrowheads="1"/>
          </p:cNvSpPr>
          <p:nvPr>
            <p:ph type="body" idx="1"/>
          </p:nvPr>
        </p:nvSpPr>
        <p:spPr>
          <a:xfrm>
            <a:off x="1905000" y="852488"/>
            <a:ext cx="4648200" cy="7758112"/>
          </a:xfrm>
        </p:spPr>
        <p:txBody>
          <a:bodyPr/>
          <a:lstStyle/>
          <a:p>
            <a:r>
              <a:rPr lang="en-US" b="1" dirty="0"/>
              <a:t>	Instructor </a:t>
            </a:r>
            <a:r>
              <a:rPr lang="en-US" b="1" dirty="0" smtClean="0"/>
              <a:t>Note: Optional content. </a:t>
            </a:r>
          </a:p>
          <a:p>
            <a:r>
              <a:rPr lang="en-US" b="1" dirty="0" smtClean="0"/>
              <a:t>SAY</a:t>
            </a:r>
            <a:r>
              <a:rPr lang="en-US" b="1" dirty="0"/>
              <a:t>:</a:t>
            </a:r>
          </a:p>
          <a:p>
            <a:r>
              <a:rPr lang="en-US" dirty="0" smtClean="0"/>
              <a:t>Discuss examples of top causal factors for inadequate information sharing and communication.  Ask the audience to draw examples from their own nursing home/unit/department and other personal experiences. </a:t>
            </a:r>
          </a:p>
          <a:p>
            <a:r>
              <a:rPr lang="en-US" b="1" i="1" dirty="0" smtClean="0"/>
              <a:t>Examples</a:t>
            </a:r>
            <a:r>
              <a:rPr lang="en-US" b="1" i="1" dirty="0"/>
              <a:t>:</a:t>
            </a:r>
          </a:p>
          <a:p>
            <a:pPr lvl="1"/>
            <a:r>
              <a:rPr lang="en-US" dirty="0" smtClean="0"/>
              <a:t>Jack, a newly admitted resident to the </a:t>
            </a:r>
            <a:r>
              <a:rPr lang="en-US" dirty="0" err="1" smtClean="0"/>
              <a:t>subacute</a:t>
            </a:r>
            <a:r>
              <a:rPr lang="en-US" dirty="0" smtClean="0"/>
              <a:t> unit, is at the nursing home for rehabilitation following hospitalization for an acute episode of congestive heart failure. The dietitian orders a low salt diet and speaks with Jack and his wife about the importance of eating low sodium foods and not adding salt to any foods.  They agree and say they have been following those recommendations as given by their doctor.  Jack says that he misses foods such as ham but is thankful he can still eat bacon. This is an example of inadequate verbal communication with residents and families.  </a:t>
            </a:r>
          </a:p>
          <a:p>
            <a:pPr lvl="1"/>
            <a:r>
              <a:rPr lang="en-US" dirty="0" smtClean="0"/>
              <a:t>Christine, a resident who takes </a:t>
            </a:r>
            <a:r>
              <a:rPr lang="en-US" dirty="0" err="1" smtClean="0"/>
              <a:t>warfarin</a:t>
            </a:r>
            <a:r>
              <a:rPr lang="en-US" dirty="0" smtClean="0"/>
              <a:t>, is noted to have a bloody nose, bleeding gums, and a large bruise on her arm.  The nurse reports these findings to her physician. He orders a CBC and INR and assumes she understands his intent to have these labs drawn stat. The nurse orders the labs to be drawn on the next lab day, 2 days from now. This is an example of inadequate verbal communication between nurse and physician.  </a:t>
            </a:r>
            <a:endParaRPr lang="en-US" dirty="0"/>
          </a:p>
        </p:txBody>
      </p:sp>
      <p:pic>
        <p:nvPicPr>
          <p:cNvPr id="27669" name="Picture 21"/>
          <p:cNvPicPr>
            <a:picLocks noChangeAspect="1" noChangeArrowheads="1"/>
          </p:cNvPicPr>
          <p:nvPr/>
        </p:nvPicPr>
        <p:blipFill>
          <a:blip r:embed="rId3" cstate="print"/>
          <a:srcRect/>
          <a:stretch>
            <a:fillRect/>
          </a:stretch>
        </p:blipFill>
        <p:spPr bwMode="auto">
          <a:xfrm>
            <a:off x="1981200" y="865188"/>
            <a:ext cx="304800" cy="20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C81231E7-64F9-458B-A90E-1560BFE4B4AF}" type="slidenum">
              <a:rPr lang="en-US"/>
              <a:pPr/>
              <a:t>6</a:t>
            </a:fld>
            <a:endParaRPr lang="en-US"/>
          </a:p>
        </p:txBody>
      </p:sp>
      <p:sp>
        <p:nvSpPr>
          <p:cNvPr id="28674" name="Rectangle 2"/>
          <p:cNvSpPr>
            <a:spLocks noGrp="1" noChangeArrowheads="1"/>
          </p:cNvSpPr>
          <p:nvPr>
            <p:ph type="title"/>
          </p:nvPr>
        </p:nvSpPr>
        <p:spPr/>
        <p:txBody>
          <a:bodyPr/>
          <a:lstStyle/>
          <a:p>
            <a:r>
              <a:rPr lang="en-US"/>
              <a:t>CAUSAL FACTORS </a:t>
            </a:r>
          </a:p>
        </p:txBody>
      </p:sp>
      <p:sp>
        <p:nvSpPr>
          <p:cNvPr id="28675" name="Rectangle 3"/>
          <p:cNvSpPr>
            <a:spLocks noGrp="1" noChangeArrowheads="1"/>
          </p:cNvSpPr>
          <p:nvPr>
            <p:ph type="body" idx="1"/>
          </p:nvPr>
        </p:nvSpPr>
        <p:spPr>
          <a:xfrm>
            <a:off x="304800" y="852488"/>
            <a:ext cx="4724400" cy="8139112"/>
          </a:xfrm>
        </p:spPr>
        <p:txBody>
          <a:bodyPr/>
          <a:lstStyle/>
          <a:p>
            <a:r>
              <a:rPr lang="en-US" b="1" dirty="0"/>
              <a:t>	Instructor Note: </a:t>
            </a:r>
            <a:r>
              <a:rPr lang="en-US" b="1" dirty="0" smtClean="0"/>
              <a:t>Optional content.  </a:t>
            </a:r>
            <a:endParaRPr lang="en-US" b="1" dirty="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ASK</a:t>
            </a:r>
            <a:r>
              <a:rPr lang="en-US" b="1" dirty="0"/>
              <a:t>:</a:t>
            </a:r>
          </a:p>
          <a:p>
            <a:pPr lvl="1"/>
            <a:r>
              <a:rPr lang="en-US" dirty="0" smtClean="0"/>
              <a:t>What </a:t>
            </a:r>
            <a:r>
              <a:rPr lang="en-US" dirty="0"/>
              <a:t>tools and strategies have we discussed that would help eliminate </a:t>
            </a:r>
            <a:r>
              <a:rPr lang="en-US" dirty="0" smtClean="0"/>
              <a:t>causal factors related to poor communication? </a:t>
            </a:r>
            <a:endParaRPr lang="en-US" dirty="0"/>
          </a:p>
          <a:p>
            <a:pPr lvl="2"/>
            <a:r>
              <a:rPr lang="en-US" dirty="0"/>
              <a:t>Some potential answers include: huddles, advocacy and assertion, Two-Challenge rule, checklists</a:t>
            </a:r>
          </a:p>
          <a:p>
            <a:r>
              <a:rPr lang="en-US" b="1" dirty="0" smtClean="0"/>
              <a:t>SAY</a:t>
            </a:r>
            <a:r>
              <a:rPr lang="en-US" b="1" dirty="0"/>
              <a:t>:</a:t>
            </a:r>
          </a:p>
          <a:p>
            <a:r>
              <a:rPr lang="en-US" dirty="0"/>
              <a:t>Lack of </a:t>
            </a:r>
            <a:r>
              <a:rPr lang="en-US" dirty="0" smtClean="0"/>
              <a:t>communication among staff can </a:t>
            </a:r>
            <a:r>
              <a:rPr lang="en-US" dirty="0"/>
              <a:t>lead to </a:t>
            </a:r>
            <a:r>
              <a:rPr lang="en-US" dirty="0" smtClean="0"/>
              <a:t>failure of:</a:t>
            </a:r>
            <a:endParaRPr lang="en-US" dirty="0"/>
          </a:p>
          <a:p>
            <a:pPr lvl="1"/>
            <a:r>
              <a:rPr lang="en-US" dirty="0"/>
              <a:t>Sharing information </a:t>
            </a:r>
            <a:r>
              <a:rPr lang="en-US" dirty="0" smtClean="0"/>
              <a:t>with </a:t>
            </a:r>
            <a:r>
              <a:rPr lang="en-US" dirty="0"/>
              <a:t>the team</a:t>
            </a:r>
          </a:p>
          <a:p>
            <a:pPr lvl="1">
              <a:spcBef>
                <a:spcPct val="25000"/>
              </a:spcBef>
            </a:pPr>
            <a:r>
              <a:rPr lang="en-US" dirty="0"/>
              <a:t>Requesting information from others</a:t>
            </a:r>
          </a:p>
          <a:p>
            <a:pPr lvl="1">
              <a:spcBef>
                <a:spcPct val="25000"/>
              </a:spcBef>
            </a:pPr>
            <a:r>
              <a:rPr lang="en-US" dirty="0"/>
              <a:t>Directing information to specific team members</a:t>
            </a:r>
          </a:p>
          <a:p>
            <a:pPr lvl="1">
              <a:spcBef>
                <a:spcPct val="25000"/>
              </a:spcBef>
            </a:pPr>
            <a:r>
              <a:rPr lang="en-US" dirty="0"/>
              <a:t>Including </a:t>
            </a:r>
            <a:r>
              <a:rPr lang="en-US" dirty="0" smtClean="0"/>
              <a:t>residents </a:t>
            </a:r>
            <a:r>
              <a:rPr lang="en-US" dirty="0"/>
              <a:t>in communication involving their care</a:t>
            </a:r>
          </a:p>
          <a:p>
            <a:pPr>
              <a:spcBef>
                <a:spcPts val="1200"/>
              </a:spcBef>
            </a:pPr>
            <a:r>
              <a:rPr lang="en-US" dirty="0"/>
              <a:t>Examples of missed communication opportunities include:</a:t>
            </a:r>
          </a:p>
          <a:p>
            <a:pPr lvl="1">
              <a:spcBef>
                <a:spcPct val="25000"/>
              </a:spcBef>
            </a:pPr>
            <a:r>
              <a:rPr lang="en-US" dirty="0" smtClean="0"/>
              <a:t>Inconsistencies </a:t>
            </a:r>
            <a:r>
              <a:rPr lang="en-US" dirty="0"/>
              <a:t>in the utilization of automated systems</a:t>
            </a:r>
          </a:p>
          <a:p>
            <a:pPr lvl="1">
              <a:spcBef>
                <a:spcPct val="25000"/>
              </a:spcBef>
            </a:pPr>
            <a:r>
              <a:rPr lang="en-US" dirty="0"/>
              <a:t>Poor documentation</a:t>
            </a:r>
            <a:r>
              <a:rPr lang="en-US" dirty="0">
                <a:cs typeface="Arial" charset="0"/>
              </a:rPr>
              <a:t>—</a:t>
            </a:r>
            <a:r>
              <a:rPr lang="en-US" dirty="0"/>
              <a:t>not timed, </a:t>
            </a:r>
            <a:r>
              <a:rPr lang="en-US" dirty="0" smtClean="0"/>
              <a:t>nonspecific</a:t>
            </a:r>
            <a:r>
              <a:rPr lang="en-US" dirty="0"/>
              <a:t>, illegible, and </a:t>
            </a:r>
            <a:r>
              <a:rPr lang="en-US" dirty="0" smtClean="0"/>
              <a:t>incomplete</a:t>
            </a:r>
          </a:p>
          <a:p>
            <a:pPr lvl="1">
              <a:spcBef>
                <a:spcPts val="1200"/>
              </a:spcBef>
              <a:buFontTx/>
              <a:buNone/>
            </a:pPr>
            <a:r>
              <a:rPr lang="en-US" dirty="0">
                <a:ea typeface="+mn-ea"/>
                <a:cs typeface="+mn-cs"/>
              </a:rPr>
              <a:t>Strategies to avoid these pitfalls: </a:t>
            </a:r>
          </a:p>
          <a:p>
            <a:pPr lvl="1">
              <a:spcBef>
                <a:spcPct val="25000"/>
              </a:spcBef>
            </a:pPr>
            <a:r>
              <a:rPr lang="en-US" dirty="0" smtClean="0"/>
              <a:t>Having the right information will facilitate the right action</a:t>
            </a:r>
          </a:p>
          <a:p>
            <a:pPr lvl="1">
              <a:spcBef>
                <a:spcPct val="25000"/>
              </a:spcBef>
            </a:pPr>
            <a:r>
              <a:rPr lang="en-US" dirty="0" smtClean="0"/>
              <a:t>Directing information to the particular individual you expect to execute the order ensures that it will not be delayed or missed</a:t>
            </a:r>
          </a:p>
          <a:p>
            <a:pPr lvl="1">
              <a:spcBef>
                <a:spcPct val="25000"/>
              </a:spcBef>
            </a:pPr>
            <a:r>
              <a:rPr lang="en-US" dirty="0" smtClean="0"/>
              <a:t>Remembering that residents and their families are an important information source will improve communication</a:t>
            </a:r>
          </a:p>
          <a:p>
            <a:pPr>
              <a:spcBef>
                <a:spcPts val="1200"/>
              </a:spcBef>
            </a:pPr>
            <a:r>
              <a:rPr lang="en-US" dirty="0" smtClean="0"/>
              <a:t>In this module, we will discuss additional approaches to eliminate these causal factors in poor communication.   </a:t>
            </a:r>
          </a:p>
          <a:p>
            <a:pPr lvl="1">
              <a:spcBef>
                <a:spcPct val="25000"/>
              </a:spcBef>
            </a:pPr>
            <a:endParaRPr lang="en-US" dirty="0" smtClean="0"/>
          </a:p>
        </p:txBody>
      </p:sp>
      <p:sp>
        <p:nvSpPr>
          <p:cNvPr id="28696" name="Rectangle 24"/>
          <p:cNvSpPr>
            <a:spLocks noChangeArrowheads="1"/>
          </p:cNvSpPr>
          <p:nvPr/>
        </p:nvSpPr>
        <p:spPr bwMode="auto">
          <a:xfrm>
            <a:off x="5029200" y="838200"/>
            <a:ext cx="1524000" cy="1600200"/>
          </a:xfrm>
          <a:prstGeom prst="rect">
            <a:avLst/>
          </a:prstGeom>
          <a:solidFill>
            <a:srgbClr val="EDEDE1"/>
          </a:solidFill>
          <a:ln w="9525">
            <a:noFill/>
            <a:miter lim="800000"/>
            <a:headEnd/>
            <a:tailEnd/>
          </a:ln>
          <a:effectLst/>
        </p:spPr>
        <p:txBody>
          <a:bodyPr anchor="ctr"/>
          <a:lstStyle/>
          <a:p>
            <a:pPr algn="ctr"/>
            <a:endParaRPr lang="en-US" sz="1400"/>
          </a:p>
        </p:txBody>
      </p:sp>
      <p:pic>
        <p:nvPicPr>
          <p:cNvPr id="28699" name="Picture 27"/>
          <p:cNvPicPr>
            <a:picLocks noChangeAspect="1" noChangeArrowheads="1"/>
          </p:cNvPicPr>
          <p:nvPr/>
        </p:nvPicPr>
        <p:blipFill>
          <a:blip r:embed="rId3" cstate="print"/>
          <a:srcRect/>
          <a:stretch>
            <a:fillRect/>
          </a:stretch>
        </p:blipFill>
        <p:spPr bwMode="auto">
          <a:xfrm>
            <a:off x="381000" y="884238"/>
            <a:ext cx="304800" cy="201612"/>
          </a:xfrm>
          <a:prstGeom prst="rect">
            <a:avLst/>
          </a:prstGeom>
          <a:noFill/>
          <a:ln w="9525">
            <a:noFill/>
            <a:miter lim="800000"/>
            <a:headEnd/>
            <a:tailEnd/>
          </a:ln>
        </p:spPr>
      </p:pic>
      <p:pic>
        <p:nvPicPr>
          <p:cNvPr id="28701" name="Picture 29" descr="Stats Slide"/>
          <p:cNvPicPr>
            <a:picLocks noChangeAspect="1" noChangeArrowheads="1"/>
          </p:cNvPicPr>
          <p:nvPr/>
        </p:nvPicPr>
        <p:blipFill>
          <a:blip r:embed="rId4" cstate="print"/>
          <a:srcRect/>
          <a:stretch>
            <a:fillRect/>
          </a:stretch>
        </p:blipFill>
        <p:spPr bwMode="auto">
          <a:xfrm>
            <a:off x="1371600" y="1095375"/>
            <a:ext cx="2743200" cy="2057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COMMUNICATION IS… </a:t>
            </a:r>
          </a:p>
        </p:txBody>
      </p:sp>
      <p:sp>
        <p:nvSpPr>
          <p:cNvPr id="30723" name="Rectangle 3"/>
          <p:cNvSpPr>
            <a:spLocks noGrp="1" noChangeArrowheads="1"/>
          </p:cNvSpPr>
          <p:nvPr>
            <p:ph type="body" idx="1"/>
          </p:nvPr>
        </p:nvSpPr>
        <p:spPr>
          <a:xfrm>
            <a:off x="1905000" y="852488"/>
            <a:ext cx="4648200" cy="7986712"/>
          </a:xfrm>
        </p:spPr>
        <p:txBody>
          <a:bodyPr/>
          <a:lstStyle/>
          <a:p>
            <a:r>
              <a:rPr lang="en-US" b="1" dirty="0"/>
              <a:t>SAY:</a:t>
            </a:r>
          </a:p>
          <a:p>
            <a:r>
              <a:rPr lang="en-US" dirty="0"/>
              <a:t>Communication can be defined as the “exchange of information between a sender and a </a:t>
            </a:r>
            <a:r>
              <a:rPr lang="en-US" dirty="0" smtClean="0"/>
              <a:t>receiver” (McIntyre and Salas, 1995). </a:t>
            </a:r>
            <a:r>
              <a:rPr lang="en-US" dirty="0"/>
              <a:t>More specifically, it is “the process by which information is clearly and accurately exchanged between two or more team members in the prescribed manner and with proper terminology and the ability to clarify or acknowledge the receipt of information.” </a:t>
            </a:r>
          </a:p>
          <a:p>
            <a:r>
              <a:rPr lang="en-US" dirty="0"/>
              <a:t>A tremendous body of evidence exists to support the efficacy of good communication skills for effective teamwork. For example, </a:t>
            </a:r>
            <a:r>
              <a:rPr lang="en-US" dirty="0" smtClean="0"/>
              <a:t>Cannon-Bowers, </a:t>
            </a:r>
            <a:r>
              <a:rPr lang="en-US" dirty="0"/>
              <a:t>et al</a:t>
            </a:r>
            <a:r>
              <a:rPr lang="en-US" dirty="0" smtClean="0"/>
              <a:t>., </a:t>
            </a:r>
            <a:r>
              <a:rPr lang="en-US" dirty="0"/>
              <a:t>found that communication comprises two critical skills: exchanging information and consulting with others. Information exchange was defined by behaviors such as closed-loop communication, which is the initiation of a message by a sender, the receipt and </a:t>
            </a:r>
            <a:r>
              <a:rPr lang="en-US" dirty="0" smtClean="0"/>
              <a:t>acknowledgment </a:t>
            </a:r>
            <a:r>
              <a:rPr lang="en-US" dirty="0"/>
              <a:t>of the message by the receiver, and the verification of the message by the initial sender. Other behaviors include information sharing, procedural talk, and volunteering and requesting information. Likewise, Dickinson and </a:t>
            </a:r>
            <a:r>
              <a:rPr lang="en-US" dirty="0" smtClean="0"/>
              <a:t>McIntyre found </a:t>
            </a:r>
            <a:r>
              <a:rPr lang="en-US" dirty="0"/>
              <a:t>that effective communication required information to be exchanged in a set manner using proper terminology and </a:t>
            </a:r>
            <a:r>
              <a:rPr lang="en-US" dirty="0" smtClean="0"/>
              <a:t>acknowledgment </a:t>
            </a:r>
            <a:r>
              <a:rPr lang="en-US" dirty="0"/>
              <a:t>of the information received. </a:t>
            </a:r>
          </a:p>
          <a:p>
            <a:r>
              <a:rPr lang="en-US" dirty="0"/>
              <a:t>Some things to consider when communicating:</a:t>
            </a:r>
            <a:endParaRPr lang="en-US" b="1" dirty="0"/>
          </a:p>
          <a:p>
            <a:pPr lvl="1"/>
            <a:r>
              <a:rPr lang="en-US" dirty="0"/>
              <a:t>The audience</a:t>
            </a:r>
            <a:r>
              <a:rPr lang="en-US" dirty="0">
                <a:cs typeface="Arial" charset="0"/>
              </a:rPr>
              <a:t>—</a:t>
            </a:r>
            <a:r>
              <a:rPr lang="en-US" dirty="0"/>
              <a:t>How might your interaction with a </a:t>
            </a:r>
            <a:r>
              <a:rPr lang="en-US" dirty="0" smtClean="0"/>
              <a:t>nursing assistant be </a:t>
            </a:r>
            <a:r>
              <a:rPr lang="en-US" dirty="0"/>
              <a:t>different from that with a physician?</a:t>
            </a:r>
            <a:endParaRPr lang="en-US" b="1" dirty="0"/>
          </a:p>
          <a:p>
            <a:pPr lvl="1"/>
            <a:r>
              <a:rPr lang="en-US" dirty="0"/>
              <a:t>The mode of communication</a:t>
            </a:r>
            <a:r>
              <a:rPr lang="en-US" dirty="0">
                <a:cs typeface="Arial" charset="0"/>
              </a:rPr>
              <a:t>—</a:t>
            </a:r>
            <a:r>
              <a:rPr lang="en-US" dirty="0"/>
              <a:t>Verbal, </a:t>
            </a:r>
            <a:r>
              <a:rPr lang="en-US" dirty="0" smtClean="0"/>
              <a:t>nonverbal</a:t>
            </a:r>
            <a:r>
              <a:rPr lang="en-US" dirty="0"/>
              <a:t>, written, </a:t>
            </a:r>
            <a:r>
              <a:rPr lang="en-US" dirty="0" smtClean="0"/>
              <a:t>email.</a:t>
            </a:r>
            <a:endParaRPr lang="en-US" b="1" dirty="0"/>
          </a:p>
          <a:p>
            <a:pPr lvl="1"/>
            <a:r>
              <a:rPr lang="en-US" dirty="0"/>
              <a:t>Standards associated with the specific mode of communication (e.g</a:t>
            </a:r>
            <a:r>
              <a:rPr lang="en-US" dirty="0" smtClean="0"/>
              <a:t>., use of "do not use" abbreviations; refer to the Joint Commission Official “Do Not Use” List). Nonverbal communication </a:t>
            </a:r>
            <a:r>
              <a:rPr lang="en-US" dirty="0"/>
              <a:t>requires verbal clarification to avoid making assumptions that can lead to error. The simple rule is, "When in doubt, check it out, offer </a:t>
            </a:r>
            <a:r>
              <a:rPr lang="en-US" dirty="0" smtClean="0"/>
              <a:t>information, </a:t>
            </a:r>
            <a:r>
              <a:rPr lang="en-US" dirty="0"/>
              <a:t>or ask a question</a:t>
            </a:r>
            <a:r>
              <a:rPr lang="en-US" dirty="0" smtClean="0"/>
              <a:t>.” </a:t>
            </a:r>
            <a:endParaRPr lang="en-US" dirty="0"/>
          </a:p>
          <a:p>
            <a:pPr lvl="1"/>
            <a:r>
              <a:rPr lang="en-US" dirty="0"/>
              <a:t>The power of </a:t>
            </a:r>
            <a:r>
              <a:rPr lang="en-US" dirty="0" smtClean="0"/>
              <a:t>nonverbal </a:t>
            </a:r>
            <a:r>
              <a:rPr lang="en-US" dirty="0"/>
              <a:t>communication</a:t>
            </a:r>
            <a:r>
              <a:rPr lang="en-US" dirty="0">
                <a:cs typeface="Arial" charset="0"/>
              </a:rPr>
              <a:t>—</a:t>
            </a:r>
            <a:r>
              <a:rPr lang="en-US" dirty="0"/>
              <a:t>The way you make eye contact and the way you hold your body during a conversation are signals that can be picked up by the person with whom you are communicating, although powerful, </a:t>
            </a:r>
            <a:r>
              <a:rPr lang="en-US" dirty="0" smtClean="0"/>
              <a:t>nonverbal </a:t>
            </a:r>
            <a:r>
              <a:rPr lang="en-US" dirty="0"/>
              <a:t>communication does not provide an acceptable mode to </a:t>
            </a:r>
            <a:r>
              <a:rPr lang="en-US" dirty="0" smtClean="0"/>
              <a:t>verify </a:t>
            </a:r>
            <a:r>
              <a:rPr lang="en-US" dirty="0"/>
              <a:t>or validate (acknowledge) information. </a:t>
            </a:r>
            <a:endParaRPr lang="en-US" dirty="0" smtClean="0"/>
          </a:p>
          <a:p>
            <a:pPr lvl="1">
              <a:buNone/>
            </a:pPr>
            <a:endParaRPr lang="en-US" sz="1050" baseline="30000" dirty="0" smtClean="0">
              <a:solidFill>
                <a:srgbClr val="FF0000"/>
              </a:solidFill>
            </a:endParaRPr>
          </a:p>
        </p:txBody>
      </p:sp>
      <p:pic>
        <p:nvPicPr>
          <p:cNvPr id="30738" name="Picture 18"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p:spPr>
      </p:pic>
      <p:sp>
        <p:nvSpPr>
          <p:cNvPr id="30727" name="Rectangle 7"/>
          <p:cNvSpPr>
            <a:spLocks noChangeArrowheads="1"/>
          </p:cNvSpPr>
          <p:nvPr/>
        </p:nvSpPr>
        <p:spPr bwMode="auto">
          <a:xfrm>
            <a:off x="304800" y="2514600"/>
            <a:ext cx="1447800" cy="228600"/>
          </a:xfrm>
          <a:prstGeom prst="rect">
            <a:avLst/>
          </a:prstGeom>
          <a:noFill/>
          <a:ln w="9525">
            <a:noFill/>
            <a:miter lim="800000"/>
            <a:headEnd/>
            <a:tailEnd/>
          </a:ln>
          <a:effectLst/>
        </p:spPr>
        <p:txBody>
          <a:bodyPr rIns="0"/>
          <a:lstStyle/>
          <a:p>
            <a:pPr>
              <a:spcBef>
                <a:spcPct val="50000"/>
              </a:spcBef>
              <a:tabLst>
                <a:tab pos="285750" algn="l"/>
              </a:tabLst>
            </a:pPr>
            <a:r>
              <a:rPr lang="en-US" sz="1200" b="1">
                <a:solidFill>
                  <a:srgbClr val="333399"/>
                </a:solidFill>
              </a:rPr>
              <a:t>	KEY POINTS:</a:t>
            </a:r>
            <a:endParaRPr lang="en-US" sz="1200"/>
          </a:p>
          <a:p>
            <a:pPr marL="169863" lvl="1" indent="-168275">
              <a:spcBef>
                <a:spcPct val="50000"/>
              </a:spcBef>
              <a:buFontTx/>
              <a:buChar char="•"/>
              <a:tabLst>
                <a:tab pos="285750" algn="l"/>
              </a:tabLst>
            </a:pPr>
            <a:r>
              <a:rPr lang="en-US" sz="1200">
                <a:solidFill>
                  <a:srgbClr val="333399"/>
                </a:solidFill>
              </a:rPr>
              <a:t>Communication is the “exchange of information between a sender and a receiver.” </a:t>
            </a:r>
          </a:p>
          <a:p>
            <a:pPr marL="169863" lvl="1" indent="-168275">
              <a:spcBef>
                <a:spcPct val="50000"/>
              </a:spcBef>
              <a:buFontTx/>
              <a:buChar char="•"/>
              <a:tabLst>
                <a:tab pos="285750" algn="l"/>
              </a:tabLst>
            </a:pPr>
            <a:r>
              <a:rPr lang="en-US" sz="1200">
                <a:solidFill>
                  <a:srgbClr val="333399"/>
                </a:solidFill>
              </a:rPr>
              <a:t>Consider the audience, </a:t>
            </a:r>
            <a:br>
              <a:rPr lang="en-US" sz="1200">
                <a:solidFill>
                  <a:srgbClr val="333399"/>
                </a:solidFill>
              </a:rPr>
            </a:br>
            <a:r>
              <a:rPr lang="en-US" sz="1200">
                <a:solidFill>
                  <a:srgbClr val="333399"/>
                </a:solidFill>
              </a:rPr>
              <a:t>your chosen method of communication, and the standards for </a:t>
            </a:r>
            <a:br>
              <a:rPr lang="en-US" sz="1200">
                <a:solidFill>
                  <a:srgbClr val="333399"/>
                </a:solidFill>
              </a:rPr>
            </a:br>
            <a:r>
              <a:rPr lang="en-US" sz="1200">
                <a:solidFill>
                  <a:srgbClr val="333399"/>
                </a:solidFill>
              </a:rPr>
              <a:t>that method. </a:t>
            </a:r>
          </a:p>
        </p:txBody>
      </p:sp>
      <p:sp>
        <p:nvSpPr>
          <p:cNvPr id="30736" name="Text Box 16"/>
          <p:cNvSpPr txBox="1">
            <a:spLocks noChangeArrowheads="1"/>
          </p:cNvSpPr>
          <p:nvPr/>
        </p:nvSpPr>
        <p:spPr bwMode="auto">
          <a:xfrm>
            <a:off x="5943600" y="8610600"/>
            <a:ext cx="914400" cy="228600"/>
          </a:xfrm>
          <a:prstGeom prst="rect">
            <a:avLst/>
          </a:prstGeom>
          <a:noFill/>
          <a:ln w="9525">
            <a:noFill/>
            <a:miter lim="800000"/>
            <a:headEnd/>
            <a:tailEnd/>
          </a:ln>
          <a:effectLst/>
        </p:spPr>
        <p:txBody>
          <a:bodyPr>
            <a:spAutoFit/>
          </a:bodyPr>
          <a:lstStyle/>
          <a:p>
            <a:pPr algn="r">
              <a:spcBef>
                <a:spcPct val="50000"/>
              </a:spcBef>
            </a:pPr>
            <a:r>
              <a:rPr lang="en-US" sz="900"/>
              <a:t>Continued…</a:t>
            </a:r>
          </a:p>
        </p:txBody>
      </p:sp>
      <p:pic>
        <p:nvPicPr>
          <p:cNvPr id="30728" name="Picture 8"/>
          <p:cNvPicPr>
            <a:picLocks noChangeAspect="1" noChangeArrowheads="1"/>
          </p:cNvPicPr>
          <p:nvPr/>
        </p:nvPicPr>
        <p:blipFill>
          <a:blip r:embed="rId4" cstate="print"/>
          <a:srcRect/>
          <a:stretch>
            <a:fillRect/>
          </a:stretch>
        </p:blipFill>
        <p:spPr bwMode="auto">
          <a:xfrm>
            <a:off x="382588" y="2514600"/>
            <a:ext cx="206375" cy="24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A99E6B1-9E9A-4E4D-8900-2F5E79D387FA}" type="slidenum">
              <a:rPr lang="en-US"/>
              <a:pPr/>
              <a:t>8</a:t>
            </a:fld>
            <a:endParaRPr lang="en-US"/>
          </a:p>
        </p:txBody>
      </p:sp>
      <p:sp>
        <p:nvSpPr>
          <p:cNvPr id="35842" name="Rectangle 2"/>
          <p:cNvSpPr>
            <a:spLocks noGrp="1" noChangeArrowheads="1"/>
          </p:cNvSpPr>
          <p:nvPr>
            <p:ph type="title"/>
          </p:nvPr>
        </p:nvSpPr>
        <p:spPr/>
        <p:txBody>
          <a:bodyPr/>
          <a:lstStyle/>
          <a:p>
            <a:r>
              <a:rPr lang="en-US"/>
              <a:t>COMMUNICATION IS… (continued)</a:t>
            </a:r>
          </a:p>
        </p:txBody>
      </p:sp>
      <p:sp>
        <p:nvSpPr>
          <p:cNvPr id="35843" name="Rectangle 3"/>
          <p:cNvSpPr>
            <a:spLocks noGrp="1" noChangeArrowheads="1"/>
          </p:cNvSpPr>
          <p:nvPr>
            <p:ph type="body" idx="1"/>
          </p:nvPr>
        </p:nvSpPr>
        <p:spPr/>
        <p:txBody>
          <a:bodyPr/>
          <a:lstStyle/>
          <a:p>
            <a:r>
              <a:rPr lang="en-US" b="1" dirty="0"/>
              <a:t>ASK:</a:t>
            </a:r>
          </a:p>
          <a:p>
            <a:pPr lvl="1"/>
            <a:r>
              <a:rPr lang="en-US" dirty="0"/>
              <a:t>What are some ways you </a:t>
            </a:r>
            <a:r>
              <a:rPr lang="en-US" dirty="0" smtClean="0"/>
              <a:t>nonverbally communicated </a:t>
            </a:r>
            <a:r>
              <a:rPr lang="en-US" dirty="0"/>
              <a:t>or received information? How was it taken? </a:t>
            </a:r>
          </a:p>
          <a:p>
            <a:pPr lvl="1"/>
            <a:r>
              <a:rPr lang="en-US" dirty="0"/>
              <a:t>Do you know if that was the actual intent of the person? </a:t>
            </a:r>
          </a:p>
          <a:p>
            <a:pPr lvl="1"/>
            <a:r>
              <a:rPr lang="en-US" dirty="0"/>
              <a:t>How could </a:t>
            </a:r>
            <a:r>
              <a:rPr lang="en-US" dirty="0" smtClean="0"/>
              <a:t>face masks </a:t>
            </a:r>
            <a:r>
              <a:rPr lang="en-US" dirty="0"/>
              <a:t>impair communication</a:t>
            </a:r>
            <a:r>
              <a:rPr lang="en-US" dirty="0" smtClean="0"/>
              <a:t>?</a:t>
            </a:r>
          </a:p>
          <a:p>
            <a:pPr marL="1587" lvl="1" indent="0">
              <a:buNone/>
            </a:pPr>
            <a:endParaRPr lang="en-US" b="1" dirty="0"/>
          </a:p>
          <a:p>
            <a:r>
              <a:rPr lang="en-US" b="1" i="1" dirty="0" smtClean="0"/>
              <a:t>Example:</a:t>
            </a:r>
            <a:endParaRPr lang="en-US" b="1" i="1" dirty="0"/>
          </a:p>
          <a:p>
            <a:r>
              <a:rPr lang="en-US" dirty="0" smtClean="0"/>
              <a:t>The nonverbal cues a nurse gives when assessing an injury would quickly tell another nurse the severity of the situation and might lead to proactive action. Likewise, the nonverbal cues from a nursing assistant’s face might communicate the urgency of the situation and need for interruption to a nurse who is with a resident’s family members.</a:t>
            </a:r>
          </a:p>
          <a:p>
            <a:endParaRPr lang="en-US" dirty="0"/>
          </a:p>
          <a:p>
            <a:r>
              <a:rPr lang="en-US" b="1" dirty="0"/>
              <a:t>SAY:</a:t>
            </a:r>
          </a:p>
          <a:p>
            <a:r>
              <a:rPr lang="en-US" dirty="0"/>
              <a:t>Visual cues also provide another layer of </a:t>
            </a:r>
            <a:r>
              <a:rPr lang="en-US" dirty="0" smtClean="0"/>
              <a:t>nonverbal </a:t>
            </a:r>
            <a:r>
              <a:rPr lang="en-US" dirty="0"/>
              <a:t>communication. Albert </a:t>
            </a:r>
            <a:r>
              <a:rPr lang="en-US" dirty="0" err="1"/>
              <a:t>Mehrabian</a:t>
            </a:r>
            <a:r>
              <a:rPr lang="en-US" dirty="0"/>
              <a:t> </a:t>
            </a:r>
            <a:r>
              <a:rPr lang="en-US" dirty="0" smtClean="0"/>
              <a:t>found </a:t>
            </a:r>
            <a:r>
              <a:rPr lang="en-US" dirty="0"/>
              <a:t>that there are basically three elements in any face-to-face communication: words, tone of voice, and body language. </a:t>
            </a:r>
          </a:p>
          <a:p>
            <a:r>
              <a:rPr lang="en-US" dirty="0"/>
              <a:t>These three elements account differently for the meaning of the message: words account for </a:t>
            </a:r>
            <a:r>
              <a:rPr lang="en-US" dirty="0" smtClean="0"/>
              <a:t>7 percent, </a:t>
            </a:r>
            <a:r>
              <a:rPr lang="en-US" dirty="0"/>
              <a:t>tone of voice accounts for </a:t>
            </a:r>
            <a:r>
              <a:rPr lang="en-US" dirty="0" smtClean="0"/>
              <a:t>38 percent, </a:t>
            </a:r>
            <a:r>
              <a:rPr lang="en-US" dirty="0"/>
              <a:t>and body language accounts for </a:t>
            </a:r>
            <a:r>
              <a:rPr lang="en-US" dirty="0" smtClean="0"/>
              <a:t>55 percent </a:t>
            </a:r>
            <a:r>
              <a:rPr lang="en-US" dirty="0"/>
              <a:t>of the message. </a:t>
            </a:r>
          </a:p>
          <a:p>
            <a:r>
              <a:rPr lang="en-US" dirty="0" smtClean="0"/>
              <a:t>Nonverbal </a:t>
            </a:r>
            <a:r>
              <a:rPr lang="en-US" dirty="0"/>
              <a:t>communication is not, however, an acceptable mode of communication. For safety to exist, the message must be verified orally or be written. </a:t>
            </a:r>
          </a:p>
          <a:p>
            <a:r>
              <a:rPr lang="en-US" dirty="0"/>
              <a:t> </a:t>
            </a:r>
          </a:p>
        </p:txBody>
      </p:sp>
      <p:sp>
        <p:nvSpPr>
          <p:cNvPr id="35852" name="Rectangle 12"/>
          <p:cNvSpPr>
            <a:spLocks noChangeArrowheads="1"/>
          </p:cNvSpPr>
          <p:nvPr/>
        </p:nvSpPr>
        <p:spPr bwMode="auto">
          <a:xfrm>
            <a:off x="5029200" y="914400"/>
            <a:ext cx="1524000" cy="1676400"/>
          </a:xfrm>
          <a:prstGeom prst="rect">
            <a:avLst/>
          </a:prstGeom>
          <a:solidFill>
            <a:srgbClr val="EDEDE1"/>
          </a:solidFill>
          <a:ln w="9525">
            <a:noFill/>
            <a:miter lim="800000"/>
            <a:headEnd/>
            <a:tailEnd/>
          </a:ln>
          <a:effectLst/>
        </p:spPr>
        <p:txBody>
          <a:bodyPr anchor="ctr"/>
          <a:lstStyle/>
          <a:p>
            <a:pPr algn="ctr"/>
            <a:endParaRPr 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STANDARDS OF EFFECTIVE COMMUNICATION </a:t>
            </a:r>
          </a:p>
        </p:txBody>
      </p:sp>
      <p:sp>
        <p:nvSpPr>
          <p:cNvPr id="31747" name="Rectangle 3"/>
          <p:cNvSpPr>
            <a:spLocks noGrp="1" noChangeArrowheads="1"/>
          </p:cNvSpPr>
          <p:nvPr>
            <p:ph type="body" idx="1"/>
          </p:nvPr>
        </p:nvSpPr>
        <p:spPr/>
        <p:txBody>
          <a:bodyPr/>
          <a:lstStyle/>
          <a:p>
            <a:r>
              <a:rPr lang="en-US" b="1" dirty="0"/>
              <a:t>SAY:</a:t>
            </a:r>
          </a:p>
          <a:p>
            <a:r>
              <a:rPr lang="en-US" dirty="0"/>
              <a:t>Whether sharing information with the team, </a:t>
            </a:r>
            <a:r>
              <a:rPr lang="en-US" dirty="0" smtClean="0"/>
              <a:t>resident, </a:t>
            </a:r>
            <a:r>
              <a:rPr lang="en-US" dirty="0"/>
              <a:t>or family, communication must meet four standards to be effective.</a:t>
            </a:r>
          </a:p>
          <a:p>
            <a:r>
              <a:rPr lang="en-US" dirty="0"/>
              <a:t>Effective communication is: </a:t>
            </a:r>
          </a:p>
          <a:p>
            <a:pPr lvl="1"/>
            <a:r>
              <a:rPr lang="en-US" dirty="0"/>
              <a:t>Complete </a:t>
            </a:r>
          </a:p>
          <a:p>
            <a:pPr lvl="2">
              <a:spcBef>
                <a:spcPct val="25000"/>
              </a:spcBef>
            </a:pPr>
            <a:r>
              <a:rPr lang="en-US" dirty="0"/>
              <a:t>Communicate all relevant information while avoiding unnecessary details that may lead to confusion</a:t>
            </a:r>
          </a:p>
          <a:p>
            <a:pPr lvl="2">
              <a:spcBef>
                <a:spcPct val="25000"/>
              </a:spcBef>
            </a:pPr>
            <a:r>
              <a:rPr lang="en-US" dirty="0"/>
              <a:t>Leave enough time for </a:t>
            </a:r>
            <a:r>
              <a:rPr lang="en-US" dirty="0" smtClean="0"/>
              <a:t>residents to ask questions</a:t>
            </a:r>
            <a:r>
              <a:rPr lang="en-US" dirty="0"/>
              <a:t>, and answer questions completely</a:t>
            </a:r>
          </a:p>
          <a:p>
            <a:pPr lvl="1"/>
            <a:r>
              <a:rPr lang="en-US" dirty="0"/>
              <a:t>Clear</a:t>
            </a:r>
          </a:p>
          <a:p>
            <a:pPr lvl="2">
              <a:spcBef>
                <a:spcPct val="25000"/>
              </a:spcBef>
            </a:pPr>
            <a:r>
              <a:rPr lang="en-US" dirty="0"/>
              <a:t>Use information that is plainly understood </a:t>
            </a:r>
            <a:r>
              <a:rPr lang="en-US" dirty="0" smtClean="0"/>
              <a:t>(avoid medical jargon, use layperson’s </a:t>
            </a:r>
            <a:r>
              <a:rPr lang="en-US" dirty="0"/>
              <a:t>terminology with </a:t>
            </a:r>
            <a:r>
              <a:rPr lang="en-US" dirty="0" smtClean="0"/>
              <a:t>residents </a:t>
            </a:r>
            <a:r>
              <a:rPr lang="en-US" dirty="0"/>
              <a:t>and their families)</a:t>
            </a:r>
          </a:p>
          <a:p>
            <a:pPr lvl="2">
              <a:spcBef>
                <a:spcPct val="25000"/>
              </a:spcBef>
            </a:pPr>
            <a:r>
              <a:rPr lang="en-US" dirty="0"/>
              <a:t>Use common or standard terminology when communicating with members of the team</a:t>
            </a:r>
          </a:p>
          <a:p>
            <a:pPr lvl="1"/>
            <a:r>
              <a:rPr lang="en-US" dirty="0"/>
              <a:t>Brief </a:t>
            </a:r>
          </a:p>
          <a:p>
            <a:pPr lvl="2">
              <a:spcBef>
                <a:spcPct val="25000"/>
              </a:spcBef>
            </a:pPr>
            <a:r>
              <a:rPr lang="en-US" dirty="0"/>
              <a:t>Be concise</a:t>
            </a:r>
          </a:p>
          <a:p>
            <a:pPr lvl="1"/>
            <a:r>
              <a:rPr lang="en-US" dirty="0"/>
              <a:t>Timely</a:t>
            </a:r>
          </a:p>
          <a:p>
            <a:pPr lvl="2">
              <a:spcBef>
                <a:spcPct val="25000"/>
              </a:spcBef>
            </a:pPr>
            <a:r>
              <a:rPr lang="en-US" dirty="0"/>
              <a:t>Be dependable about offering and requesting information</a:t>
            </a:r>
          </a:p>
          <a:p>
            <a:pPr lvl="2">
              <a:spcBef>
                <a:spcPct val="25000"/>
              </a:spcBef>
            </a:pPr>
            <a:r>
              <a:rPr lang="en-US" dirty="0"/>
              <a:t>Avoid delays in relaying information that could compromise a </a:t>
            </a:r>
            <a:r>
              <a:rPr lang="en-US" dirty="0" smtClean="0"/>
              <a:t>resident’s </a:t>
            </a:r>
            <a:r>
              <a:rPr lang="en-US" dirty="0"/>
              <a:t>situation</a:t>
            </a:r>
          </a:p>
          <a:p>
            <a:pPr lvl="2">
              <a:spcBef>
                <a:spcPct val="25000"/>
              </a:spcBef>
            </a:pPr>
            <a:r>
              <a:rPr lang="en-US" dirty="0"/>
              <a:t>Note times of observations and interventions in the </a:t>
            </a:r>
            <a:r>
              <a:rPr lang="en-US" dirty="0" smtClean="0"/>
              <a:t>resident’s </a:t>
            </a:r>
            <a:r>
              <a:rPr lang="en-US" dirty="0"/>
              <a:t>record</a:t>
            </a:r>
          </a:p>
          <a:p>
            <a:pPr lvl="2">
              <a:spcBef>
                <a:spcPct val="25000"/>
              </a:spcBef>
            </a:pPr>
            <a:r>
              <a:rPr lang="en-US" dirty="0"/>
              <a:t>Update </a:t>
            </a:r>
            <a:r>
              <a:rPr lang="en-US" dirty="0" smtClean="0"/>
              <a:t>residents </a:t>
            </a:r>
            <a:r>
              <a:rPr lang="en-US" dirty="0"/>
              <a:t>and families frequently</a:t>
            </a:r>
          </a:p>
          <a:p>
            <a:pPr lvl="2">
              <a:spcBef>
                <a:spcPct val="25000"/>
              </a:spcBef>
            </a:pPr>
            <a:r>
              <a:rPr lang="en-US" dirty="0"/>
              <a:t>Verifying requires checking that the information received was the intended message of the sender</a:t>
            </a:r>
          </a:p>
          <a:p>
            <a:pPr lvl="2">
              <a:spcBef>
                <a:spcPct val="25000"/>
              </a:spcBef>
            </a:pPr>
            <a:r>
              <a:rPr lang="en-US" dirty="0"/>
              <a:t>Validate or acknowledge</a:t>
            </a:r>
          </a:p>
          <a:p>
            <a:r>
              <a:rPr lang="en-US" b="1" i="1" dirty="0" smtClean="0"/>
              <a:t>Example:</a:t>
            </a:r>
            <a:endParaRPr lang="en-US" b="1" i="1" dirty="0"/>
          </a:p>
          <a:p>
            <a:pPr lvl="1">
              <a:spcBef>
                <a:spcPts val="0"/>
              </a:spcBef>
              <a:buFontTx/>
              <a:buNone/>
            </a:pPr>
            <a:r>
              <a:rPr lang="en-US" dirty="0"/>
              <a:t>A well-written discharge </a:t>
            </a:r>
            <a:r>
              <a:rPr lang="en-US" dirty="0" smtClean="0"/>
              <a:t>prescription or medication reconciliation</a:t>
            </a:r>
          </a:p>
          <a:p>
            <a:pPr lvl="1">
              <a:spcBef>
                <a:spcPts val="0"/>
              </a:spcBef>
              <a:buFontTx/>
              <a:buNone/>
            </a:pPr>
            <a:r>
              <a:rPr lang="en-US" dirty="0" smtClean="0"/>
              <a:t>is</a:t>
            </a:r>
            <a:r>
              <a:rPr lang="en-US" dirty="0"/>
              <a:t>: </a:t>
            </a:r>
            <a:endParaRPr lang="en-US" b="1" dirty="0"/>
          </a:p>
          <a:p>
            <a:pPr lvl="1"/>
            <a:r>
              <a:rPr lang="en-US" dirty="0"/>
              <a:t>Complete</a:t>
            </a:r>
            <a:r>
              <a:rPr lang="en-US" dirty="0">
                <a:cs typeface="Arial" charset="0"/>
              </a:rPr>
              <a:t>—</a:t>
            </a:r>
            <a:r>
              <a:rPr lang="en-US" dirty="0"/>
              <a:t>It includes medication, dosage, and frequency</a:t>
            </a:r>
          </a:p>
          <a:p>
            <a:pPr lvl="1"/>
            <a:r>
              <a:rPr lang="en-US" dirty="0"/>
              <a:t>Clear</a:t>
            </a:r>
            <a:r>
              <a:rPr lang="en-US" dirty="0">
                <a:cs typeface="Arial" charset="0"/>
              </a:rPr>
              <a:t>—</a:t>
            </a:r>
            <a:r>
              <a:rPr lang="en-US" dirty="0"/>
              <a:t>It is clearly written and legible</a:t>
            </a:r>
          </a:p>
          <a:p>
            <a:pPr lvl="1"/>
            <a:r>
              <a:rPr lang="en-US" dirty="0"/>
              <a:t>Brief</a:t>
            </a:r>
            <a:r>
              <a:rPr lang="en-US" dirty="0">
                <a:cs typeface="Arial" charset="0"/>
              </a:rPr>
              <a:t>—</a:t>
            </a:r>
            <a:r>
              <a:rPr lang="en-US" dirty="0"/>
              <a:t>It contains only the necessary information</a:t>
            </a:r>
          </a:p>
          <a:p>
            <a:pPr lvl="1"/>
            <a:r>
              <a:rPr lang="en-US" dirty="0" smtClean="0"/>
              <a:t>Timely</a:t>
            </a:r>
            <a:r>
              <a:rPr lang="en-US" dirty="0" smtClean="0">
                <a:cs typeface="Arial" charset="0"/>
              </a:rPr>
              <a:t>—It i</a:t>
            </a:r>
            <a:r>
              <a:rPr lang="en-US" dirty="0" smtClean="0"/>
              <a:t>s </a:t>
            </a:r>
            <a:r>
              <a:rPr lang="en-US" dirty="0"/>
              <a:t>written before </a:t>
            </a:r>
            <a:r>
              <a:rPr lang="en-US" dirty="0" smtClean="0"/>
              <a:t>discharge</a:t>
            </a:r>
            <a:endParaRPr lang="en-US" strike="sngStrike" dirty="0"/>
          </a:p>
        </p:txBody>
      </p:sp>
      <p:pic>
        <p:nvPicPr>
          <p:cNvPr id="31760" name="Picture 16"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5296</TotalTime>
  <Words>3459</Words>
  <Application>Microsoft Office PowerPoint</Application>
  <PresentationFormat>Letter Paper (8.5x11 in)</PresentationFormat>
  <Paragraphs>414</Paragraphs>
  <Slides>24</Slides>
  <Notes>24</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24</vt:i4>
      </vt:variant>
    </vt:vector>
  </HeadingPairs>
  <TitlesOfParts>
    <vt:vector size="27" baseType="lpstr">
      <vt:lpstr>Default Design</vt:lpstr>
      <vt:lpstr>Even Page</vt:lpstr>
      <vt:lpstr>\\pklnfs04\Sharedir\OCKT\DPEP\CDOM\LTC\TeamSTEPPS\Ready4Web\Batch1Sent\qdgm-svr-01\contracts$\Abt\TeamSTEPPS LTC\Project Plans\Working Files of Manual\Tab_B\changes made\Modules\TS_Module_6_Slides_Communication_06.1.ppt!271</vt:lpstr>
      <vt:lpstr>COMMUNICATION </vt:lpstr>
      <vt:lpstr>COMMUNICATION </vt:lpstr>
      <vt:lpstr>TeamSTEPPS FRAMEWORK </vt:lpstr>
      <vt:lpstr>IMPORTANCE OF COMMUNICATION </vt:lpstr>
      <vt:lpstr>TOP CONTRIBUTING FACTORS </vt:lpstr>
      <vt:lpstr>CAUSAL FACTORS </vt:lpstr>
      <vt:lpstr>COMMUNICATION IS… </vt:lpstr>
      <vt:lpstr>COMMUNICATION IS… (continued)</vt:lpstr>
      <vt:lpstr>STANDARDS OF EFFECTIVE COMMUNICATION </vt:lpstr>
      <vt:lpstr>BRIEF, CLEAR, AND TIMELY</vt:lpstr>
      <vt:lpstr>INFORMATION EXCHANGE STRATEGIES </vt:lpstr>
      <vt:lpstr>SBAR PROVIDES… </vt:lpstr>
      <vt:lpstr>SBAR VIDEO </vt:lpstr>
      <vt:lpstr>SBAR EXERCISE—OPTIONAL</vt:lpstr>
      <vt:lpstr>CALL-OUT IS…</vt:lpstr>
      <vt:lpstr>CHECK-BACK IS… </vt:lpstr>
      <vt:lpstr>WHAT IS A HANDOFF? </vt:lpstr>
      <vt:lpstr>HANDOFF </vt:lpstr>
      <vt:lpstr>I PASS the BATON </vt:lpstr>
      <vt:lpstr>COMMUNICATION CHALLENGES </vt:lpstr>
      <vt:lpstr>COMMUNICATION </vt:lpstr>
      <vt:lpstr>TEAMWORK ACTIONS </vt:lpstr>
      <vt:lpstr>REFERENCES</vt:lpstr>
      <vt:lpstr>REFERENCES</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MONITORING</dc:title>
  <dc:creator>Signe George</dc:creator>
  <cp:lastModifiedBy>DHHS</cp:lastModifiedBy>
  <cp:revision>413</cp:revision>
  <cp:lastPrinted>2012-03-29T21:37:16Z</cp:lastPrinted>
  <dcterms:created xsi:type="dcterms:W3CDTF">2006-03-02T21:13:56Z</dcterms:created>
  <dcterms:modified xsi:type="dcterms:W3CDTF">2012-06-19T22:37:11Z</dcterms:modified>
</cp:coreProperties>
</file>