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702" r:id="rId2"/>
    <p:sldId id="708" r:id="rId3"/>
    <p:sldId id="715" r:id="rId4"/>
    <p:sldId id="656" r:id="rId5"/>
    <p:sldId id="660" r:id="rId6"/>
    <p:sldId id="712" r:id="rId7"/>
    <p:sldId id="672" r:id="rId8"/>
    <p:sldId id="662" r:id="rId9"/>
    <p:sldId id="664" r:id="rId10"/>
    <p:sldId id="666" r:id="rId11"/>
    <p:sldId id="717" r:id="rId12"/>
    <p:sldId id="684" r:id="rId13"/>
    <p:sldId id="721" r:id="rId14"/>
    <p:sldId id="675" r:id="rId15"/>
    <p:sldId id="719" r:id="rId16"/>
    <p:sldId id="709" r:id="rId17"/>
    <p:sldId id="720" r:id="rId18"/>
  </p:sldIdLst>
  <p:sldSz cx="9144000" cy="6858000" type="letter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HHS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AFF"/>
    <a:srgbClr val="99CCFF"/>
    <a:srgbClr val="A7FDC4"/>
    <a:srgbClr val="FFD889"/>
    <a:srgbClr val="FFCE6D"/>
    <a:srgbClr val="2232CE"/>
    <a:srgbClr val="FFFFFF"/>
    <a:srgbClr val="EF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397" autoAdjust="0"/>
    <p:restoredTop sz="94756" autoAdjust="0"/>
  </p:normalViewPr>
  <p:slideViewPr>
    <p:cSldViewPr>
      <p:cViewPr>
        <p:scale>
          <a:sx n="66" d="100"/>
          <a:sy n="66" d="100"/>
        </p:scale>
        <p:origin x="-738" y="-204"/>
      </p:cViewPr>
      <p:guideLst>
        <p:guide orient="horz" pos="2266"/>
        <p:guide orient="horz" pos="1488"/>
        <p:guide orient="horz" pos="4319"/>
        <p:guide orient="horz" pos="3012"/>
        <p:guide pos="2880"/>
        <p:guide pos="11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290" y="-72"/>
      </p:cViewPr>
      <p:guideLst>
        <p:guide orient="horz" pos="2929"/>
        <p:guide pos="2208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392863" y="9055100"/>
            <a:ext cx="490537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7946" tIns="44772" rIns="87946" bIns="44772">
            <a:spAutoFit/>
          </a:bodyPr>
          <a:lstStyle/>
          <a:p>
            <a:pPr algn="ctr" defTabSz="873125" eaLnBrk="0" hangingPunct="0">
              <a:lnSpc>
                <a:spcPct val="90000"/>
              </a:lnSpc>
            </a:pPr>
            <a:r>
              <a:rPr lang="en-US" sz="1300"/>
              <a:t>  </a:t>
            </a:r>
            <a:fld id="{94BDD43B-25A3-4897-8BEA-5A1336A3FCD2}" type="slidenum">
              <a:rPr lang="en-US" sz="1000">
                <a:solidFill>
                  <a:srgbClr val="663300"/>
                </a:solidFill>
                <a:latin typeface="Verdana" pitchFamily="34" charset="0"/>
              </a:rPr>
              <a:pPr algn="ctr" defTabSz="873125" eaLnBrk="0" hangingPunct="0">
                <a:lnSpc>
                  <a:spcPct val="90000"/>
                </a:lnSpc>
              </a:pPr>
              <a:t>‹#›</a:t>
            </a:fld>
            <a:endParaRPr lang="en-US" sz="1000">
              <a:solidFill>
                <a:srgbClr val="663300"/>
              </a:solidFill>
              <a:latin typeface="Verdana" pitchFamily="34" charset="0"/>
            </a:endParaRPr>
          </a:p>
        </p:txBody>
      </p:sp>
      <p:pic>
        <p:nvPicPr>
          <p:cNvPr id="37891" name="Picture 3" descr="Slide_title2_02"/>
          <p:cNvPicPr>
            <a:picLocks noChangeAspect="1" noChangeArrowheads="1"/>
          </p:cNvPicPr>
          <p:nvPr/>
        </p:nvPicPr>
        <p:blipFill>
          <a:blip r:embed="rId2" cstate="print"/>
          <a:srcRect l="74965" t="32530" r="2986"/>
          <a:stretch>
            <a:fillRect/>
          </a:stretch>
        </p:blipFill>
        <p:spPr bwMode="auto">
          <a:xfrm>
            <a:off x="5453063" y="0"/>
            <a:ext cx="1557337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0" y="536575"/>
            <a:ext cx="7010400" cy="7938"/>
          </a:xfrm>
          <a:prstGeom prst="line">
            <a:avLst/>
          </a:prstGeom>
          <a:noFill/>
          <a:ln w="9525">
            <a:solidFill>
              <a:srgbClr val="C7C397"/>
            </a:solidFill>
            <a:round/>
            <a:headEnd/>
            <a:tailEnd/>
          </a:ln>
        </p:spPr>
        <p:txBody>
          <a:bodyPr lIns="88139" tIns="44070" rIns="88139" bIns="44070"/>
          <a:lstStyle/>
          <a:p>
            <a:endParaRPr lang="en-US"/>
          </a:p>
        </p:txBody>
      </p:sp>
      <p:grpSp>
        <p:nvGrpSpPr>
          <p:cNvPr id="37893" name="Group 6"/>
          <p:cNvGrpSpPr>
            <a:grpSpLocks/>
          </p:cNvGrpSpPr>
          <p:nvPr/>
        </p:nvGrpSpPr>
        <p:grpSpPr bwMode="auto">
          <a:xfrm>
            <a:off x="30163" y="9055100"/>
            <a:ext cx="7010400" cy="233363"/>
            <a:chOff x="-48" y="5568"/>
            <a:chExt cx="4320" cy="144"/>
          </a:xfrm>
        </p:grpSpPr>
        <p:sp>
          <p:nvSpPr>
            <p:cNvPr id="37896" name="Line 7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7" name="Line 8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4" name="Rectangle 9"/>
          <p:cNvSpPr>
            <a:spLocks noChangeArrowheads="1"/>
          </p:cNvSpPr>
          <p:nvPr/>
        </p:nvSpPr>
        <p:spPr bwMode="auto">
          <a:xfrm>
            <a:off x="4156075" y="9055100"/>
            <a:ext cx="22193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defTabSz="931863"/>
            <a:r>
              <a:rPr lang="en-US" sz="1000">
                <a:solidFill>
                  <a:srgbClr val="663300"/>
                </a:solidFill>
                <a:latin typeface="Verdana" pitchFamily="34" charset="0"/>
              </a:rPr>
              <a:t> TeamSTEPPS 06.1  |  Change Management</a:t>
            </a:r>
          </a:p>
        </p:txBody>
      </p:sp>
      <p:sp>
        <p:nvSpPr>
          <p:cNvPr id="37895" name="Rectangle 10"/>
          <p:cNvSpPr>
            <a:spLocks noChangeArrowheads="1"/>
          </p:cNvSpPr>
          <p:nvPr/>
        </p:nvSpPr>
        <p:spPr bwMode="gray">
          <a:xfrm>
            <a:off x="5554663" y="73025"/>
            <a:ext cx="1373187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24" tIns="45824" rIns="45824" bIns="45824" anchor="ctr"/>
          <a:lstStyle/>
          <a:p>
            <a:pPr algn="ctr"/>
            <a:r>
              <a:rPr lang="en-US" sz="1200" b="1">
                <a:solidFill>
                  <a:srgbClr val="FFFFE1"/>
                </a:solidFill>
              </a:rPr>
              <a:t>Change 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77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97213" y="8851900"/>
            <a:ext cx="817562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7946" tIns="44772" rIns="87946" bIns="44772">
            <a:spAutoFit/>
          </a:bodyPr>
          <a:lstStyle/>
          <a:p>
            <a:pPr algn="ctr" defTabSz="873125" eaLnBrk="0" hangingPunct="0">
              <a:lnSpc>
                <a:spcPct val="90000"/>
              </a:lnSpc>
            </a:pPr>
            <a:r>
              <a:rPr lang="en-US" sz="1300"/>
              <a:t>Page </a:t>
            </a:r>
            <a:fld id="{D7608993-A953-4176-A6AD-0685EBD8BA30}" type="slidenum">
              <a:rPr lang="en-US" sz="1300"/>
              <a:pPr algn="ctr" defTabSz="873125" eaLnBrk="0" hangingPunct="0">
                <a:lnSpc>
                  <a:spcPct val="90000"/>
                </a:lnSpc>
              </a:pPr>
              <a:t>‹#›</a:t>
            </a:fld>
            <a:endParaRPr lang="en-US" sz="1300"/>
          </a:p>
        </p:txBody>
      </p:sp>
      <p:sp>
        <p:nvSpPr>
          <p:cNvPr id="2048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4825" y="1138238"/>
            <a:ext cx="3475038" cy="2608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0913" y="4413250"/>
            <a:ext cx="5141912" cy="4697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6" tIns="44772" rIns="91146" bIns="44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7250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b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814388"/>
            <a:ext cx="4333875" cy="3251200"/>
          </a:xfrm>
          <a:ln cap="flat"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6425"/>
            <a:ext cx="5145087" cy="4181475"/>
          </a:xfrm>
          <a:noFill/>
        </p:spPr>
        <p:txBody>
          <a:bodyPr lIns="95725" tIns="49458" rIns="95725" bIns="49458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b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b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b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b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3438" cy="3484562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</p:spPr>
        <p:txBody>
          <a:bodyPr/>
          <a:lstStyle/>
          <a:p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814388"/>
            <a:ext cx="4333875" cy="3251200"/>
          </a:xfrm>
          <a:ln cap="flat"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6425"/>
            <a:ext cx="5145087" cy="4181475"/>
          </a:xfrm>
          <a:noFill/>
        </p:spPr>
        <p:txBody>
          <a:bodyPr lIns="95725" tIns="49458" rIns="95725" bIns="49458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814388"/>
            <a:ext cx="4333875" cy="3251200"/>
          </a:xfrm>
          <a:ln cap="flat"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416425"/>
            <a:ext cx="6183313" cy="4181475"/>
          </a:xfrm>
          <a:noFill/>
        </p:spPr>
        <p:txBody>
          <a:bodyPr lIns="95725" tIns="49458" rIns="95725" bIns="49458"/>
          <a:lstStyle/>
          <a:p>
            <a:endParaRPr lang="en-US" alt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913" y="3989388"/>
            <a:ext cx="5141912" cy="4822825"/>
          </a:xfrm>
          <a:noFill/>
        </p:spPr>
        <p:txBody>
          <a:bodyPr/>
          <a:lstStyle/>
          <a:p>
            <a:pPr>
              <a:lnSpc>
                <a:spcPct val="7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3810000"/>
            <a:ext cx="5678487" cy="4697413"/>
          </a:xfrm>
          <a:noFill/>
        </p:spPr>
        <p:txBody>
          <a:bodyPr/>
          <a:lstStyle/>
          <a:p>
            <a:endParaRPr lang="en-US" b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025" y="0"/>
            <a:ext cx="69119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Slide_title2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938"/>
            <a:ext cx="2286000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Slide_title2_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97275"/>
            <a:ext cx="2278063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Slide_title2_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8363"/>
            <a:ext cx="483552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Slide_title2_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57425" y="3475038"/>
            <a:ext cx="1155700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36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EB892118-0FAD-4929-A453-83277B8B5B8B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F389E8EC-36DA-4A4A-8C75-F2206825EE13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5198B367-EDA9-4245-8D59-AE4312ABD506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E70EE749-ED47-4314-A828-B34CEA2405E5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B62B5B55-7B6D-4358-AF32-325702840953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558421CE-394E-45AE-9A07-BAD89F89DCD4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AB4E8098-478E-461A-901C-DB6C546EBB2A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F6100832-838B-4815-B8F7-D7D4ED8039A5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26745C65-0E92-42D1-A26C-CBAB1A937DC3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3515CBE4-53E8-49E3-A83E-C9509974BB83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de_content_2_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805238"/>
            <a:ext cx="2978150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Slide_content_2_0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926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542200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71CDA135-78AB-4F46-A83A-37ABD9E8F20F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" bIns="9144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 b="1" smtClean="0">
                <a:solidFill>
                  <a:srgbClr val="542200"/>
                </a:solidFill>
              </a:rPr>
              <a:t>T</a:t>
            </a:r>
            <a:r>
              <a:rPr lang="en-US" sz="800" b="1" smtClean="0">
                <a:solidFill>
                  <a:srgbClr val="542200"/>
                </a:solidFill>
              </a:rPr>
              <a:t>EAM</a:t>
            </a:r>
            <a:r>
              <a:rPr lang="en-US" sz="1000" b="1" smtClean="0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16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9716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="1" smtClean="0">
                <a:solidFill>
                  <a:schemeClr val="accent1"/>
                </a:solidFill>
              </a:rPr>
              <a:t>Culture Change 06.2   Page </a:t>
            </a:r>
            <a:fld id="{913C9A44-AA4C-425C-AA60-464307C9FBCF}" type="slidenum">
              <a:rPr lang="en-US" sz="900" b="1" smtClean="0">
                <a:solidFill>
                  <a:schemeClr val="accent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900" b="1" smtClean="0">
              <a:solidFill>
                <a:schemeClr val="accent1"/>
              </a:solidFill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7445375" y="42863"/>
            <a:ext cx="1639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smtClean="0">
                <a:solidFill>
                  <a:schemeClr val="bg1"/>
                </a:solidFill>
              </a:rPr>
              <a:t>Change</a:t>
            </a:r>
            <a:br>
              <a:rPr lang="en-US" b="1" smtClean="0">
                <a:solidFill>
                  <a:schemeClr val="bg1"/>
                </a:solidFill>
              </a:rPr>
            </a:br>
            <a:r>
              <a:rPr lang="en-US" b="1" smtClean="0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1036" name="Text Box 16"/>
          <p:cNvSpPr txBox="1">
            <a:spLocks noChangeArrowheads="1"/>
          </p:cNvSpPr>
          <p:nvPr userDrawn="1"/>
        </p:nvSpPr>
        <p:spPr bwMode="auto">
          <a:xfrm>
            <a:off x="3016250" y="317500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000" smtClean="0">
              <a:solidFill>
                <a:srgbClr val="663300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1037" name="Text Box 18"/>
          <p:cNvSpPr txBox="1">
            <a:spLocks noChangeArrowheads="1"/>
          </p:cNvSpPr>
          <p:nvPr userDrawn="1"/>
        </p:nvSpPr>
        <p:spPr bwMode="auto">
          <a:xfrm>
            <a:off x="2976563" y="347663"/>
            <a:ext cx="3698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663300"/>
                </a:solidFill>
                <a:latin typeface="Times New Roman" pitchFamily="18" charset="0"/>
              </a:rPr>
              <a:t>®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860425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090613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13208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1778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235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26924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149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679825" y="5897563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679825" y="5897563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72000" y="5472113"/>
            <a:ext cx="180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endParaRPr lang="en-US" sz="2400" b="1">
              <a:solidFill>
                <a:srgbClr val="00279F"/>
              </a:solidFill>
              <a:latin typeface="Century Schoolbook" pitchFamily="18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451350" y="5638800"/>
            <a:ext cx="1841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b="1">
              <a:solidFill>
                <a:srgbClr val="00279F"/>
              </a:solidFill>
            </a:endParaRPr>
          </a:p>
          <a:p>
            <a:pPr algn="ctr" eaLnBrk="0" hangingPunct="0"/>
            <a:endParaRPr lang="en-US" b="1">
              <a:solidFill>
                <a:srgbClr val="00279F"/>
              </a:solidFill>
            </a:endParaRPr>
          </a:p>
        </p:txBody>
      </p:sp>
      <p:sp>
        <p:nvSpPr>
          <p:cNvPr id="3078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457450" y="2514600"/>
            <a:ext cx="6453188" cy="1131888"/>
          </a:xfrm>
        </p:spPr>
        <p:txBody>
          <a:bodyPr/>
          <a:lstStyle/>
          <a:p>
            <a:pPr eaLnBrk="1" hangingPunct="1"/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dirty="0" smtClean="0"/>
              <a:t>Change Management: </a:t>
            </a:r>
            <a:br>
              <a:rPr lang="en-US" dirty="0" smtClean="0"/>
            </a:br>
            <a:r>
              <a:rPr lang="en-US" dirty="0" smtClean="0"/>
              <a:t>How To Achieve A</a:t>
            </a:r>
            <a:br>
              <a:rPr lang="en-US" dirty="0" smtClean="0"/>
            </a:br>
            <a:r>
              <a:rPr lang="en-US" dirty="0" smtClean="0"/>
              <a:t> Culture Of Safety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3079" name="Picture 12" descr="name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425" y="6151563"/>
            <a:ext cx="250507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13"/>
          <p:cNvSpPr txBox="1">
            <a:spLocks noChangeArrowheads="1"/>
          </p:cNvSpPr>
          <p:nvPr/>
        </p:nvSpPr>
        <p:spPr bwMode="auto">
          <a:xfrm>
            <a:off x="8545513" y="6137275"/>
            <a:ext cx="288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Don’t Let Up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2900" y="1858963"/>
            <a:ext cx="7531100" cy="3543300"/>
          </a:xfrm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en-US" altLang="en-US" sz="2000" smtClean="0"/>
              <a:t>Acknowledge hard work</a:t>
            </a:r>
          </a:p>
          <a:p>
            <a:pPr eaLnBrk="1" hangingPunct="1">
              <a:spcBef>
                <a:spcPct val="35000"/>
              </a:spcBef>
            </a:pPr>
            <a:r>
              <a:rPr lang="en-US" altLang="en-US" sz="2000" smtClean="0"/>
              <a:t>Celebrate successes and accomplishments</a:t>
            </a:r>
          </a:p>
          <a:p>
            <a:pPr eaLnBrk="1" hangingPunct="1">
              <a:spcBef>
                <a:spcPct val="35000"/>
              </a:spcBef>
            </a:pPr>
            <a:r>
              <a:rPr lang="en-US" altLang="en-US" sz="2000" smtClean="0"/>
              <a:t>Reaffirm the vision</a:t>
            </a:r>
          </a:p>
          <a:p>
            <a:pPr eaLnBrk="1" hangingPunct="1">
              <a:spcBef>
                <a:spcPct val="35000"/>
              </a:spcBef>
            </a:pPr>
            <a:r>
              <a:rPr lang="en-US" altLang="en-US" sz="2000" smtClean="0"/>
              <a:t>Bring people together toward the vision</a:t>
            </a:r>
          </a:p>
          <a:p>
            <a:pPr eaLnBrk="1" hangingPunct="1">
              <a:spcBef>
                <a:spcPct val="35000"/>
              </a:spcBef>
            </a:pPr>
            <a:r>
              <a:rPr lang="en-US" altLang="en-US" sz="2000" smtClean="0"/>
              <a:t>Acknowledge what people have left behind</a:t>
            </a:r>
          </a:p>
          <a:p>
            <a:pPr eaLnBrk="1" hangingPunct="1">
              <a:spcBef>
                <a:spcPct val="35000"/>
              </a:spcBef>
            </a:pPr>
            <a:r>
              <a:rPr lang="en-US" altLang="en-US" sz="2000" smtClean="0"/>
              <a:t>Develop long-term goals and plans</a:t>
            </a:r>
          </a:p>
          <a:p>
            <a:pPr eaLnBrk="1" hangingPunct="1">
              <a:spcBef>
                <a:spcPct val="35000"/>
              </a:spcBef>
            </a:pPr>
            <a:r>
              <a:rPr lang="en-US" altLang="en-US" sz="2000" smtClean="0"/>
              <a:t>Provide tools and training to reinforce new behaviors</a:t>
            </a:r>
          </a:p>
          <a:p>
            <a:pPr eaLnBrk="1" hangingPunct="1">
              <a:spcBef>
                <a:spcPct val="35000"/>
              </a:spcBef>
            </a:pPr>
            <a:r>
              <a:rPr lang="en-US" altLang="en-US" sz="2000" smtClean="0"/>
              <a:t>Reinforce and reward the new behaviors</a:t>
            </a:r>
          </a:p>
          <a:p>
            <a:pPr eaLnBrk="1" hangingPunct="1">
              <a:spcBef>
                <a:spcPct val="35000"/>
              </a:spcBef>
            </a:pPr>
            <a:r>
              <a:rPr lang="en-US" altLang="en-US" sz="2000" smtClean="0"/>
              <a:t>Create systems and structures that reinforce new behaviors</a:t>
            </a:r>
          </a:p>
          <a:p>
            <a:pPr eaLnBrk="1" hangingPunct="1">
              <a:spcBef>
                <a:spcPct val="35000"/>
              </a:spcBef>
            </a:pPr>
            <a:r>
              <a:rPr lang="en-US" altLang="en-US" sz="2000" smtClean="0"/>
              <a:t>Prepare people for the next change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Create a New Culture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2900" y="1758950"/>
            <a:ext cx="6829425" cy="3543300"/>
          </a:xfrm>
        </p:spPr>
        <p:txBody>
          <a:bodyPr/>
          <a:lstStyle/>
          <a:p>
            <a:pPr eaLnBrk="1" hangingPunct="1"/>
            <a:r>
              <a:rPr lang="en-US" altLang="en-US" sz="1600" smtClean="0"/>
              <a:t>Develop action steps for stabilizing, reinforcing, and sustaining </a:t>
            </a:r>
            <a:br>
              <a:rPr lang="en-US" altLang="en-US" sz="1600" smtClean="0"/>
            </a:br>
            <a:r>
              <a:rPr lang="en-US" altLang="en-US" sz="1600" smtClean="0"/>
              <a:t>the change:</a:t>
            </a:r>
          </a:p>
          <a:p>
            <a:pPr lvl="1" eaLnBrk="1" hangingPunct="1"/>
            <a:r>
              <a:rPr lang="en-US" altLang="en-US" sz="1600" smtClean="0"/>
              <a:t>Give people time to mourn their actual losses</a:t>
            </a:r>
          </a:p>
          <a:p>
            <a:pPr lvl="1" eaLnBrk="1" hangingPunct="1"/>
            <a:r>
              <a:rPr lang="en-US" altLang="en-US" sz="1600" smtClean="0"/>
              <a:t>Provide skill and knowledge training</a:t>
            </a:r>
          </a:p>
          <a:p>
            <a:pPr lvl="1" eaLnBrk="1" hangingPunct="1"/>
            <a:r>
              <a:rPr lang="en-US" altLang="en-US" sz="1600" smtClean="0"/>
              <a:t>Revise job descriptions</a:t>
            </a:r>
          </a:p>
          <a:p>
            <a:pPr lvl="1" eaLnBrk="1" hangingPunct="1"/>
            <a:r>
              <a:rPr lang="en-US" altLang="en-US" sz="1600" smtClean="0"/>
              <a:t>Develop new reward systems</a:t>
            </a:r>
          </a:p>
          <a:p>
            <a:pPr lvl="1" eaLnBrk="1" hangingPunct="1"/>
            <a:r>
              <a:rPr lang="en-US" altLang="en-US" sz="1600" smtClean="0"/>
              <a:t>Strengthen social connections and relationships</a:t>
            </a:r>
          </a:p>
          <a:p>
            <a:pPr lvl="1" eaLnBrk="1" hangingPunct="1"/>
            <a:r>
              <a:rPr lang="en-US" altLang="en-US" sz="1600" smtClean="0"/>
              <a:t>Recognize and celebrate accomplishments</a:t>
            </a:r>
          </a:p>
          <a:p>
            <a:pPr eaLnBrk="1" hangingPunct="1"/>
            <a:r>
              <a:rPr lang="en-US" altLang="en-US" sz="1600" smtClean="0"/>
              <a:t>Develop performance measures to continually monitor the results from the change and to identify opportunities for further improvements</a:t>
            </a:r>
          </a:p>
          <a:p>
            <a:pPr eaLnBrk="1" hangingPunct="1"/>
            <a:r>
              <a:rPr lang="en-US" altLang="en-US" sz="1600" smtClean="0"/>
              <a:t>Make adjustments to the change vision and strategy to reflect new learning and insights</a:t>
            </a:r>
          </a:p>
          <a:p>
            <a:pPr eaLnBrk="1" hangingPunct="1"/>
            <a:r>
              <a:rPr lang="en-US" altLang="en-US" sz="1600" smtClean="0"/>
              <a:t>Challenge people to be open to new challenges, forces, and pressures for the next change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Errors Common to </a:t>
            </a:r>
            <a:br>
              <a:rPr lang="en-US" smtClean="0"/>
            </a:br>
            <a:r>
              <a:rPr lang="en-US" smtClean="0"/>
              <a:t>Organizational Change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16113" y="2162175"/>
            <a:ext cx="6070600" cy="3543300"/>
          </a:xfrm>
        </p:spPr>
        <p:txBody>
          <a:bodyPr/>
          <a:lstStyle/>
          <a:p>
            <a:pPr eaLnBrk="1" hangingPunct="1"/>
            <a:r>
              <a:rPr lang="en-US" dirty="0" smtClean="0"/>
              <a:t>Allowing for complacency</a:t>
            </a:r>
          </a:p>
          <a:p>
            <a:pPr eaLnBrk="1" hangingPunct="1"/>
            <a:r>
              <a:rPr lang="en-US" dirty="0" smtClean="0"/>
              <a:t>Failing to create a sufficiently powerful Guiding Coalition and Change Team</a:t>
            </a:r>
          </a:p>
          <a:p>
            <a:pPr eaLnBrk="1" hangingPunct="1"/>
            <a:r>
              <a:rPr lang="en-US" dirty="0" smtClean="0"/>
              <a:t>Not truly integrating the vision</a:t>
            </a:r>
          </a:p>
          <a:p>
            <a:pPr eaLnBrk="1" hangingPunct="1"/>
            <a:r>
              <a:rPr lang="en-US" dirty="0" smtClean="0"/>
              <a:t>Allowing for obstacles</a:t>
            </a:r>
          </a:p>
          <a:p>
            <a:pPr eaLnBrk="1" hangingPunct="1"/>
            <a:r>
              <a:rPr lang="en-US" dirty="0" smtClean="0"/>
              <a:t>Not celebrating “short-term wins”</a:t>
            </a:r>
          </a:p>
          <a:p>
            <a:pPr eaLnBrk="1" hangingPunct="1"/>
            <a:r>
              <a:rPr lang="en-US" dirty="0" smtClean="0"/>
              <a:t>Declaring victory too soon</a:t>
            </a:r>
          </a:p>
          <a:p>
            <a:pPr eaLnBrk="1" hangingPunct="1"/>
            <a:r>
              <a:rPr lang="en-US" dirty="0" smtClean="0"/>
              <a:t>Neglecting to anchor changes firmly </a:t>
            </a:r>
            <a:br>
              <a:rPr lang="en-US" dirty="0" smtClean="0"/>
            </a:br>
            <a:r>
              <a:rPr lang="en-US" dirty="0" smtClean="0"/>
              <a:t>in the culture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739063" cy="914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Shift Toward a Culture of Safety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3538" y="1355725"/>
            <a:ext cx="6970712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Culture Change Comes Last, </a:t>
            </a:r>
            <a:br>
              <a:rPr lang="en-US" smtClean="0"/>
            </a:br>
            <a:r>
              <a:rPr lang="en-US" smtClean="0"/>
              <a:t>Not First!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31900" y="2085975"/>
            <a:ext cx="7454900" cy="3543300"/>
          </a:xfrm>
        </p:spPr>
        <p:txBody>
          <a:bodyPr/>
          <a:lstStyle/>
          <a:p>
            <a:pPr eaLnBrk="1" hangingPunct="1"/>
            <a:r>
              <a:rPr lang="en-US" sz="2200" smtClean="0"/>
              <a:t>Most alterations in norms and shared values come at the end of the transformation process</a:t>
            </a:r>
          </a:p>
          <a:p>
            <a:pPr eaLnBrk="1" hangingPunct="1"/>
            <a:r>
              <a:rPr lang="en-US" sz="2200" smtClean="0"/>
              <a:t>New approaches sink in after success has been proven</a:t>
            </a:r>
          </a:p>
          <a:p>
            <a:pPr eaLnBrk="1" hangingPunct="1"/>
            <a:r>
              <a:rPr lang="en-US" sz="2200" smtClean="0"/>
              <a:t>Feedback and reinforcement are crucial to buy-in</a:t>
            </a:r>
          </a:p>
          <a:p>
            <a:pPr eaLnBrk="1" hangingPunct="1"/>
            <a:r>
              <a:rPr lang="en-US" sz="2200" smtClean="0"/>
              <a:t>Sometimes the only way to change culture is to change key people</a:t>
            </a:r>
          </a:p>
          <a:p>
            <a:pPr eaLnBrk="1" hangingPunct="1"/>
            <a:r>
              <a:rPr lang="en-US" sz="2200" smtClean="0"/>
              <a:t>Individuals in leadership positions need to be on board</a:t>
            </a:r>
          </a:p>
          <a:p>
            <a:pPr lvl="1" eaLnBrk="1" hangingPunct="1"/>
            <a:r>
              <a:rPr lang="en-US" sz="2200" smtClean="0"/>
              <a:t>Otherwise, the old culture will reassert itself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401888" y="5705475"/>
            <a:ext cx="61928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algn="r"/>
            <a:r>
              <a:rPr lang="en-US" sz="2000" b="1" i="1">
                <a:solidFill>
                  <a:srgbClr val="E1393E"/>
                </a:solidFill>
              </a:rPr>
              <a:t>…Reculturing takes time and it really never ends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lide_content2_02"/>
          <p:cNvPicPr>
            <a:picLocks noChangeAspect="1" noChangeArrowheads="1"/>
          </p:cNvPicPr>
          <p:nvPr/>
        </p:nvPicPr>
        <p:blipFill>
          <a:blip r:embed="rId3" cstate="print"/>
          <a:srcRect r="19145"/>
          <a:stretch>
            <a:fillRect/>
          </a:stretch>
        </p:blipFill>
        <p:spPr bwMode="auto">
          <a:xfrm>
            <a:off x="19050" y="5249863"/>
            <a:ext cx="174466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roadmap1_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" y="1225550"/>
            <a:ext cx="8281988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AutoShape 4"/>
          <p:cNvSpPr>
            <a:spLocks noChangeArrowheads="1"/>
          </p:cNvSpPr>
          <p:nvPr/>
        </p:nvSpPr>
        <p:spPr bwMode="auto">
          <a:xfrm flipH="1" flipV="1">
            <a:off x="2211388" y="5367338"/>
            <a:ext cx="1746250" cy="617537"/>
          </a:xfrm>
          <a:prstGeom prst="wedgeRectCallout">
            <a:avLst>
              <a:gd name="adj1" fmla="val 76634"/>
              <a:gd name="adj2" fmla="val 5925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lnSpc>
                <a:spcPct val="90000"/>
              </a:lnSpc>
            </a:pPr>
            <a:r>
              <a:rPr lang="en-US" sz="1200"/>
              <a:t>Catalytic Event Drives Need For Change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 rot="10800000">
            <a:off x="7069138" y="5394325"/>
            <a:ext cx="1385887" cy="695325"/>
          </a:xfrm>
          <a:prstGeom prst="wedgeRectCallout">
            <a:avLst>
              <a:gd name="adj1" fmla="val 87569"/>
              <a:gd name="adj2" fmla="val 111644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lnSpc>
                <a:spcPct val="90000"/>
              </a:lnSpc>
            </a:pPr>
            <a:r>
              <a:rPr lang="en-US" sz="1200"/>
              <a:t>Build Team, Strategy, Buy-In, Establish Goals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7069138" y="1827213"/>
            <a:ext cx="1860550" cy="525462"/>
          </a:xfrm>
          <a:prstGeom prst="wedgeRectCallout">
            <a:avLst>
              <a:gd name="adj1" fmla="val -38398"/>
              <a:gd name="adj2" fmla="val 98338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200"/>
              <a:t>Implement Action Plan, Train, Empower Others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157913" y="2889250"/>
            <a:ext cx="12954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100" b="1">
                <a:solidFill>
                  <a:srgbClr val="E1393E"/>
                </a:solidFill>
              </a:rPr>
              <a:t>TeamSTEPPS</a:t>
            </a:r>
            <a:br>
              <a:rPr lang="en-US" sz="1100" b="1">
                <a:solidFill>
                  <a:srgbClr val="E1393E"/>
                </a:solidFill>
              </a:rPr>
            </a:br>
            <a:r>
              <a:rPr lang="en-US" sz="1100" b="1">
                <a:solidFill>
                  <a:srgbClr val="E1393E"/>
                </a:solidFill>
              </a:rPr>
              <a:t>Change</a:t>
            </a:r>
            <a:br>
              <a:rPr lang="en-US" sz="1100" b="1">
                <a:solidFill>
                  <a:srgbClr val="E1393E"/>
                </a:solidFill>
              </a:rPr>
            </a:br>
            <a:r>
              <a:rPr lang="en-US" sz="1100" b="1">
                <a:solidFill>
                  <a:srgbClr val="E1393E"/>
                </a:solidFill>
              </a:rPr>
              <a:t>Coaching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1339850" y="3536950"/>
            <a:ext cx="1584325" cy="814388"/>
          </a:xfrm>
          <a:prstGeom prst="cloudCallout">
            <a:avLst>
              <a:gd name="adj1" fmla="val 54310"/>
              <a:gd name="adj2" fmla="val 88792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dirty="0"/>
              <a:t>I’m staying right here. </a:t>
            </a:r>
            <a:r>
              <a:rPr lang="en-US" sz="1000" dirty="0" smtClean="0"/>
              <a:t>Yeah, </a:t>
            </a:r>
            <a:r>
              <a:rPr lang="en-US" sz="1000" dirty="0"/>
              <a:t>they’ll be back.</a:t>
            </a: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3902075" y="3552825"/>
            <a:ext cx="1012825" cy="696913"/>
          </a:xfrm>
          <a:prstGeom prst="cloudCallout">
            <a:avLst>
              <a:gd name="adj1" fmla="val -63009"/>
              <a:gd name="adj2" fmla="val 11309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/>
              <a:t>What are they doing?</a:t>
            </a: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4217988" y="4094163"/>
            <a:ext cx="1012825" cy="696912"/>
          </a:xfrm>
          <a:prstGeom prst="cloudCallout">
            <a:avLst>
              <a:gd name="adj1" fmla="val -82602"/>
              <a:gd name="adj2" fmla="val 31319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/>
              <a:t>Why do we need change?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 rot="-1005505">
            <a:off x="3173413" y="3635375"/>
            <a:ext cx="666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    CMS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 rot="-250379">
            <a:off x="3108325" y="3905250"/>
            <a:ext cx="8286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Status QUO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192463" y="4140200"/>
            <a:ext cx="6381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FUTURE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 rot="-911160">
            <a:off x="3151188" y="4394200"/>
            <a:ext cx="6365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Errorville</a:t>
            </a:r>
          </a:p>
        </p:txBody>
      </p:sp>
      <p:sp>
        <p:nvSpPr>
          <p:cNvPr id="17423" name="AutoShape 15"/>
          <p:cNvSpPr>
            <a:spLocks noChangeArrowheads="1"/>
          </p:cNvSpPr>
          <p:nvPr/>
        </p:nvSpPr>
        <p:spPr bwMode="auto">
          <a:xfrm>
            <a:off x="3567113" y="1230313"/>
            <a:ext cx="1566862" cy="635000"/>
          </a:xfrm>
          <a:prstGeom prst="wedgeRectCallout">
            <a:avLst>
              <a:gd name="adj1" fmla="val 90731"/>
              <a:gd name="adj2" fmla="val 39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200"/>
              <a:t>Celebrate Wins! Staying the Course</a:t>
            </a:r>
            <a:br>
              <a:rPr lang="en-US" sz="1200"/>
            </a:br>
            <a:r>
              <a:rPr lang="en-US" sz="1200"/>
              <a:t>Sustaining</a:t>
            </a:r>
          </a:p>
        </p:txBody>
      </p:sp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7639050" y="3724275"/>
            <a:ext cx="1219200" cy="457200"/>
          </a:xfrm>
          <a:prstGeom prst="wedgeRectCallout">
            <a:avLst>
              <a:gd name="adj1" fmla="val -44921"/>
              <a:gd name="adj2" fmla="val -156944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200"/>
              <a:t>Develop Action Plan</a:t>
            </a:r>
          </a:p>
        </p:txBody>
      </p:sp>
      <p:sp>
        <p:nvSpPr>
          <p:cNvPr id="17425" name="AutoShape 17"/>
          <p:cNvSpPr>
            <a:spLocks noChangeArrowheads="1"/>
          </p:cNvSpPr>
          <p:nvPr/>
        </p:nvSpPr>
        <p:spPr bwMode="auto">
          <a:xfrm>
            <a:off x="4895850" y="2962275"/>
            <a:ext cx="1219200" cy="609600"/>
          </a:xfrm>
          <a:prstGeom prst="wedgeRectCallout">
            <a:avLst>
              <a:gd name="adj1" fmla="val 70051"/>
              <a:gd name="adj2" fmla="val -92449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200"/>
              <a:t>Test Intervention</a:t>
            </a:r>
          </a:p>
          <a:p>
            <a:pPr algn="ctr">
              <a:lnSpc>
                <a:spcPct val="90000"/>
              </a:lnSpc>
            </a:pPr>
            <a:r>
              <a:rPr lang="en-US" sz="1200"/>
              <a:t>(Outcomes)</a:t>
            </a:r>
          </a:p>
        </p:txBody>
      </p:sp>
      <p:sp>
        <p:nvSpPr>
          <p:cNvPr id="17426" name="AutoShape 18"/>
          <p:cNvSpPr>
            <a:spLocks noChangeArrowheads="1"/>
          </p:cNvSpPr>
          <p:nvPr/>
        </p:nvSpPr>
        <p:spPr bwMode="auto">
          <a:xfrm>
            <a:off x="6384925" y="1068388"/>
            <a:ext cx="2319338" cy="522287"/>
          </a:xfrm>
          <a:prstGeom prst="wedgeRectCallout">
            <a:avLst>
              <a:gd name="adj1" fmla="val -51097"/>
              <a:gd name="adj2" fmla="val 74926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200"/>
              <a:t>Monitor, Integrate, Continuous Process Improvement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7296150" y="4483100"/>
            <a:ext cx="17637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91440" bIns="91440" anchor="ctr" anchorCtr="1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E1393E"/>
                </a:solidFill>
              </a:rPr>
              <a:t>Prepare </a:t>
            </a:r>
            <a:br>
              <a:rPr lang="en-US" sz="2000" b="1">
                <a:solidFill>
                  <a:srgbClr val="E1393E"/>
                </a:solidFill>
              </a:rPr>
            </a:br>
            <a:r>
              <a:rPr lang="en-US" sz="2000" b="1">
                <a:solidFill>
                  <a:srgbClr val="E1393E"/>
                </a:solidFill>
              </a:rPr>
              <a:t>the Climate</a:t>
            </a:r>
          </a:p>
        </p:txBody>
      </p:sp>
      <p:sp>
        <p:nvSpPr>
          <p:cNvPr id="17428" name="Rectangle 20"/>
          <p:cNvSpPr>
            <a:spLocks noGrp="1" noChangeArrowheads="1"/>
          </p:cNvSpPr>
          <p:nvPr>
            <p:ph type="title"/>
          </p:nvPr>
        </p:nvSpPr>
        <p:spPr>
          <a:xfrm>
            <a:off x="625475" y="1128713"/>
            <a:ext cx="2724150" cy="1076325"/>
          </a:xfrm>
        </p:spPr>
        <p:txBody>
          <a:bodyPr/>
          <a:lstStyle/>
          <a:p>
            <a:pPr algn="l" eaLnBrk="1" hangingPunct="1"/>
            <a:r>
              <a:rPr lang="en-US" sz="2400" dirty="0" smtClean="0"/>
              <a:t>Roadmap to a Culture of Safety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Sizing Up The Iceberg</a:t>
            </a: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Break into groups</a:t>
            </a:r>
          </a:p>
          <a:p>
            <a:pPr eaLnBrk="1" hangingPunct="1"/>
            <a:r>
              <a:rPr lang="en-US" dirty="0" smtClean="0"/>
              <a:t>Read through and answer the questions on the “Sizing Up the Iceberg Exercise Sheet” assigned to your group by the instructor</a:t>
            </a:r>
          </a:p>
          <a:p>
            <a:pPr eaLnBrk="1" hangingPunct="1"/>
            <a:r>
              <a:rPr lang="en-US" dirty="0" smtClean="0"/>
              <a:t>As you answer the questions, consider the current state of your nursing home and the current safety climate. </a:t>
            </a:r>
          </a:p>
        </p:txBody>
      </p:sp>
      <p:pic>
        <p:nvPicPr>
          <p:cNvPr id="18436" name="Picture 4" descr="exerci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3525" y="4778375"/>
            <a:ext cx="94297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Teamwork Actions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7513" y="1758950"/>
            <a:ext cx="6678612" cy="35433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1800" dirty="0" smtClean="0"/>
              <a:t>Relate the Eight Steps of Change to your nursing home</a:t>
            </a:r>
          </a:p>
          <a:p>
            <a:pPr eaLnBrk="1" hangingPunct="1">
              <a:spcBef>
                <a:spcPct val="20000"/>
              </a:spcBef>
            </a:pPr>
            <a:r>
              <a:rPr lang="en-US" sz="1800" dirty="0" smtClean="0"/>
              <a:t>Within each change step, identify at least one key action to affect your nursing home </a:t>
            </a:r>
            <a:br>
              <a:rPr lang="en-US" sz="1800" dirty="0" smtClean="0"/>
            </a:br>
            <a:endParaRPr lang="en-US" sz="1800" dirty="0" smtClean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460500" y="5233988"/>
            <a:ext cx="69135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“Create a new culture.  Don’t let up – Be relentless.  </a:t>
            </a:r>
            <a:r>
              <a:rPr lang="en-US" dirty="0" smtClean="0"/>
              <a:t>Empower.”</a:t>
            </a:r>
            <a:endParaRPr lang="en-US" dirty="0"/>
          </a:p>
          <a:p>
            <a:r>
              <a:rPr lang="en-US" dirty="0"/>
              <a:t>						John </a:t>
            </a:r>
            <a:r>
              <a:rPr lang="en-US" dirty="0" err="1"/>
              <a:t>Kotter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90688"/>
            <a:ext cx="64008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Identify and discuss the Eight Steps of Change</a:t>
            </a:r>
          </a:p>
          <a:p>
            <a:pPr eaLnBrk="1" hangingPunct="1"/>
            <a:r>
              <a:rPr lang="en-US" dirty="0" smtClean="0"/>
              <a:t>Describe the actions required to set the stage for organizational change</a:t>
            </a:r>
          </a:p>
          <a:p>
            <a:pPr eaLnBrk="1" hangingPunct="1"/>
            <a:r>
              <a:rPr lang="en-US" dirty="0" smtClean="0"/>
              <a:t>Identify ways to empower team members to change</a:t>
            </a:r>
          </a:p>
          <a:p>
            <a:pPr eaLnBrk="1" hangingPunct="1"/>
            <a:r>
              <a:rPr lang="en-US" dirty="0" smtClean="0"/>
              <a:t>Discuss what is involved in creating a </a:t>
            </a:r>
            <a:br>
              <a:rPr lang="en-US" dirty="0" smtClean="0"/>
            </a:br>
            <a:r>
              <a:rPr lang="en-US" dirty="0" smtClean="0"/>
              <a:t>new culture</a:t>
            </a:r>
          </a:p>
          <a:p>
            <a:pPr eaLnBrk="1" hangingPunct="1"/>
            <a:r>
              <a:rPr lang="en-US" dirty="0" smtClean="0"/>
              <a:t>Begin planning for the change in the nursing home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8steps_ice_mountain_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7425" y="939800"/>
            <a:ext cx="6276975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310438" y="6027738"/>
            <a:ext cx="1223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John Kotter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600200"/>
            <a:ext cx="5100638" cy="914400"/>
          </a:xfrm>
        </p:spPr>
        <p:txBody>
          <a:bodyPr/>
          <a:lstStyle/>
          <a:p>
            <a:pPr algn="l" eaLnBrk="1" hangingPunct="1"/>
            <a:r>
              <a:rPr lang="en-US" smtClean="0"/>
              <a:t>8 Steps of Change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Set the Stage and </a:t>
            </a:r>
            <a:br>
              <a:rPr lang="en-US" altLang="en-US" smtClean="0"/>
            </a:br>
            <a:r>
              <a:rPr lang="en-US" altLang="en-US" smtClean="0"/>
              <a:t>Create a Sense of Urgency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2900" y="1987550"/>
            <a:ext cx="7146925" cy="35433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Get people’s attention! </a:t>
            </a:r>
          </a:p>
          <a:p>
            <a:pPr eaLnBrk="1" hangingPunct="1"/>
            <a:r>
              <a:rPr lang="en-US" altLang="en-US" dirty="0" smtClean="0"/>
              <a:t>Sell the need for change … sell the pain </a:t>
            </a:r>
            <a:br>
              <a:rPr lang="en-US" altLang="en-US" dirty="0" smtClean="0"/>
            </a:br>
            <a:r>
              <a:rPr lang="en-US" altLang="en-US" dirty="0" smtClean="0"/>
              <a:t>and the consequences of not changing</a:t>
            </a:r>
          </a:p>
          <a:p>
            <a:pPr eaLnBrk="1" hangingPunct="1"/>
            <a:r>
              <a:rPr lang="en-US" altLang="en-US" dirty="0" smtClean="0"/>
              <a:t>Immerse people in information about the change </a:t>
            </a:r>
          </a:p>
          <a:p>
            <a:pPr eaLnBrk="1" hangingPunct="1"/>
            <a:r>
              <a:rPr lang="en-US" altLang="en-US" dirty="0" smtClean="0"/>
              <a:t>Discuss ways to solve the problems people identify with the change </a:t>
            </a:r>
          </a:p>
          <a:p>
            <a:pPr eaLnBrk="1" hangingPunct="1"/>
            <a:r>
              <a:rPr lang="en-US" altLang="en-US" dirty="0" smtClean="0"/>
              <a:t>Empower people to solve the “problem”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>
          <a:xfrm>
            <a:off x="881063" y="920750"/>
            <a:ext cx="7739062" cy="914400"/>
          </a:xfrm>
        </p:spPr>
        <p:txBody>
          <a:bodyPr/>
          <a:lstStyle/>
          <a:p>
            <a:pPr eaLnBrk="1" hangingPunct="1"/>
            <a:r>
              <a:rPr lang="en-US" smtClean="0"/>
              <a:t>Pull Together the Guiding Team</a:t>
            </a:r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77938" y="2162175"/>
            <a:ext cx="7772400" cy="354330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sz="2000" smtClean="0"/>
              <a:t>Choose key players, especially staff-level managers</a:t>
            </a:r>
          </a:p>
          <a:p>
            <a:pPr eaLnBrk="1" hangingPunct="1">
              <a:spcBef>
                <a:spcPct val="30000"/>
              </a:spcBef>
            </a:pPr>
            <a:r>
              <a:rPr lang="en-US" sz="2000" smtClean="0"/>
              <a:t>Multidisciplinary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sz="2000" smtClean="0"/>
              <a:t>Goal is informed; intelligent decisions are being made</a:t>
            </a:r>
          </a:p>
          <a:p>
            <a:pPr eaLnBrk="1" hangingPunct="1">
              <a:spcBef>
                <a:spcPct val="30000"/>
              </a:spcBef>
            </a:pPr>
            <a:r>
              <a:rPr lang="en-US" sz="2000" smtClean="0"/>
              <a:t>Credibility and integrity of change leaders</a:t>
            </a:r>
          </a:p>
          <a:p>
            <a:pPr eaLnBrk="1" hangingPunct="1">
              <a:spcBef>
                <a:spcPct val="30000"/>
              </a:spcBef>
            </a:pPr>
            <a:r>
              <a:rPr lang="en-US" sz="2000" smtClean="0"/>
              <a:t>Choose proven leaders who can drive the change process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sz="2000" smtClean="0"/>
              <a:t>Strong position power, broad expertise, and high credibility</a:t>
            </a:r>
          </a:p>
          <a:p>
            <a:pPr eaLnBrk="1" hangingPunct="1">
              <a:spcBef>
                <a:spcPct val="30000"/>
              </a:spcBef>
            </a:pPr>
            <a:r>
              <a:rPr lang="en-US" sz="2000" smtClean="0"/>
              <a:t>Need both management and leadership skills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sz="2000" smtClean="0"/>
              <a:t>Management skills control the process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sz="2000" smtClean="0"/>
              <a:t>Leadership skills drive the change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889375" y="5705475"/>
            <a:ext cx="479901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 sz="2000" b="1" i="1">
                <a:solidFill>
                  <a:srgbClr val="E1393E"/>
                </a:solidFill>
              </a:rPr>
              <a:t>…TeamSTEPPS initiative should have a designated executive sponsor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Develop the Change Vision </a:t>
            </a:r>
            <a:br>
              <a:rPr lang="en-US" smtClean="0"/>
            </a:br>
            <a:r>
              <a:rPr lang="en-US" smtClean="0"/>
              <a:t>and Strategy</a:t>
            </a:r>
          </a:p>
        </p:txBody>
      </p:sp>
      <p:sp>
        <p:nvSpPr>
          <p:cNvPr id="819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595438" y="2085975"/>
            <a:ext cx="7150100" cy="3543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Senior Leadership is responsible for:</a:t>
            </a:r>
          </a:p>
          <a:p>
            <a:pPr eaLnBrk="1" hangingPunct="1"/>
            <a:r>
              <a:rPr lang="en-US" sz="2000" dirty="0" smtClean="0"/>
              <a:t>Establishing the definition of a “culture of safety” aligned with expectations, core values, and shared beliefs</a:t>
            </a:r>
          </a:p>
          <a:p>
            <a:pPr eaLnBrk="1" hangingPunct="1"/>
            <a:r>
              <a:rPr lang="en-US" sz="2000" dirty="0" smtClean="0"/>
              <a:t>Informing the nursing home staff of these values and evaluating the culture</a:t>
            </a:r>
          </a:p>
          <a:p>
            <a:pPr eaLnBrk="1" hangingPunct="1"/>
            <a:r>
              <a:rPr lang="en-US" sz="2000" dirty="0" smtClean="0"/>
              <a:t>Leading the process of:</a:t>
            </a:r>
          </a:p>
          <a:p>
            <a:pPr lvl="1" eaLnBrk="1" hangingPunct="1"/>
            <a:r>
              <a:rPr lang="en-US" sz="2000" dirty="0" smtClean="0"/>
              <a:t>Establishing trust and accountability</a:t>
            </a:r>
          </a:p>
          <a:p>
            <a:pPr lvl="1" eaLnBrk="1" hangingPunct="1"/>
            <a:r>
              <a:rPr lang="en-US" sz="2000" dirty="0" smtClean="0"/>
              <a:t>Translating values into expected behaviors</a:t>
            </a:r>
          </a:p>
          <a:p>
            <a:pPr eaLnBrk="1" hangingPunct="1"/>
            <a:r>
              <a:rPr lang="en-US" sz="2000" dirty="0" smtClean="0"/>
              <a:t>Communicating a commitment to shaping the culture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Communicate for Understanding and Buy-In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428750" y="1835150"/>
            <a:ext cx="7772400" cy="3543300"/>
          </a:xfrm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en-US" altLang="en-US" sz="2000" smtClean="0"/>
              <a:t>Provide supportive actions for fear, anger, and resistance </a:t>
            </a:r>
          </a:p>
          <a:p>
            <a:pPr eaLnBrk="1" hangingPunct="1">
              <a:spcBef>
                <a:spcPct val="35000"/>
              </a:spcBef>
            </a:pPr>
            <a:r>
              <a:rPr lang="en-US" altLang="en-US" sz="2000" smtClean="0"/>
              <a:t>Encourage discussion, dissent, disagreement, debate … </a:t>
            </a:r>
            <a:br>
              <a:rPr lang="en-US" altLang="en-US" sz="2000" smtClean="0"/>
            </a:br>
            <a:r>
              <a:rPr lang="en-US" altLang="en-US" sz="2000" smtClean="0"/>
              <a:t>keep people talking</a:t>
            </a:r>
          </a:p>
          <a:p>
            <a:pPr eaLnBrk="1" hangingPunct="1">
              <a:spcBef>
                <a:spcPct val="35000"/>
              </a:spcBef>
            </a:pPr>
            <a:r>
              <a:rPr lang="en-US" altLang="en-US" sz="2000" smtClean="0"/>
              <a:t>Tell people what you know―and what you don’t know</a:t>
            </a:r>
          </a:p>
          <a:p>
            <a:pPr eaLnBrk="1" hangingPunct="1">
              <a:spcBef>
                <a:spcPct val="35000"/>
              </a:spcBef>
            </a:pPr>
            <a:r>
              <a:rPr lang="en-US" altLang="en-US" sz="2000" smtClean="0"/>
              <a:t>Acknowledge people’s pain, perceived losses, and anger</a:t>
            </a:r>
          </a:p>
          <a:p>
            <a:pPr eaLnBrk="1" hangingPunct="1">
              <a:spcBef>
                <a:spcPct val="35000"/>
              </a:spcBef>
            </a:pPr>
            <a:r>
              <a:rPr lang="en-US" altLang="en-US" sz="2000" smtClean="0"/>
              <a:t>Value resisters</a:t>
            </a:r>
          </a:p>
          <a:p>
            <a:pPr lvl="1" eaLnBrk="1" hangingPunct="1">
              <a:spcBef>
                <a:spcPct val="35000"/>
              </a:spcBef>
            </a:pPr>
            <a:r>
              <a:rPr lang="en-US" altLang="en-US" sz="2000" smtClean="0"/>
              <a:t>They clarify the problem and identify other problems </a:t>
            </a:r>
            <a:br>
              <a:rPr lang="en-US" altLang="en-US" sz="2000" smtClean="0"/>
            </a:br>
            <a:r>
              <a:rPr lang="en-US" altLang="en-US" sz="2000" smtClean="0"/>
              <a:t>that need to be solved first</a:t>
            </a:r>
          </a:p>
          <a:p>
            <a:pPr lvl="1" eaLnBrk="1" hangingPunct="1">
              <a:spcBef>
                <a:spcPct val="35000"/>
              </a:spcBef>
            </a:pPr>
            <a:r>
              <a:rPr lang="en-US" altLang="en-US" sz="2000" smtClean="0"/>
              <a:t>Their tough questions can strengthen and improve the change</a:t>
            </a:r>
          </a:p>
          <a:p>
            <a:pPr lvl="1" eaLnBrk="1" hangingPunct="1">
              <a:spcBef>
                <a:spcPct val="35000"/>
              </a:spcBef>
            </a:pPr>
            <a:r>
              <a:rPr lang="en-US" altLang="en-US" sz="2000" smtClean="0"/>
              <a:t>They may be right―it is a dumb idea!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978150" y="5946775"/>
            <a:ext cx="5988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algn="r"/>
            <a:r>
              <a:rPr lang="en-US" b="1" i="1">
                <a:solidFill>
                  <a:srgbClr val="E1393E"/>
                </a:solidFill>
              </a:rPr>
              <a:t>…communicate, communicate, communicate…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Empower Others to Act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36700" y="2020888"/>
            <a:ext cx="6526213" cy="3543300"/>
          </a:xfrm>
        </p:spPr>
        <p:txBody>
          <a:bodyPr/>
          <a:lstStyle/>
          <a:p>
            <a:pPr eaLnBrk="1" hangingPunct="1"/>
            <a:r>
              <a:rPr lang="en-US" smtClean="0"/>
              <a:t>Develop a shared sense of purpose</a:t>
            </a:r>
          </a:p>
          <a:p>
            <a:pPr eaLnBrk="1" hangingPunct="1"/>
            <a:r>
              <a:rPr lang="en-US" smtClean="0"/>
              <a:t>Align structures with vision and goals</a:t>
            </a:r>
          </a:p>
          <a:p>
            <a:pPr eaLnBrk="1" hangingPunct="1"/>
            <a:r>
              <a:rPr lang="en-US" smtClean="0"/>
              <a:t>Train employees so they have the desired skills and attitudes</a:t>
            </a:r>
          </a:p>
          <a:p>
            <a:pPr eaLnBrk="1" hangingPunct="1"/>
            <a:r>
              <a:rPr lang="en-US" smtClean="0"/>
              <a:t>Align information systems and personnel with the vision and goals</a:t>
            </a:r>
          </a:p>
          <a:p>
            <a:pPr eaLnBrk="1" hangingPunct="1"/>
            <a:r>
              <a:rPr lang="en-US" smtClean="0"/>
              <a:t>Confront high-level resisters</a:t>
            </a:r>
          </a:p>
          <a:p>
            <a:pPr eaLnBrk="1" hangingPunct="1"/>
            <a:endParaRPr lang="en-US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752600" y="5629275"/>
            <a:ext cx="70024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algn="r"/>
            <a:r>
              <a:rPr lang="en-US" sz="2000" b="1" i="1">
                <a:solidFill>
                  <a:srgbClr val="E1393E"/>
                </a:solidFill>
              </a:rPr>
              <a:t>An organization cannot be improved from the top only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Produce Short-Term Wins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95438" y="1911350"/>
            <a:ext cx="7302500" cy="3543300"/>
          </a:xfrm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en-US" smtClean="0"/>
              <a:t>Provide further impetus for change</a:t>
            </a:r>
          </a:p>
          <a:p>
            <a:pPr eaLnBrk="1" hangingPunct="1">
              <a:spcBef>
                <a:spcPct val="35000"/>
              </a:spcBef>
            </a:pPr>
            <a:r>
              <a:rPr lang="en-US" smtClean="0"/>
              <a:t>Provide positive feedback </a:t>
            </a:r>
          </a:p>
          <a:p>
            <a:pPr lvl="1" eaLnBrk="1" hangingPunct="1">
              <a:spcBef>
                <a:spcPct val="35000"/>
              </a:spcBef>
            </a:pPr>
            <a:r>
              <a:rPr lang="en-US" smtClean="0"/>
              <a:t>Further builds morale and motivation</a:t>
            </a:r>
          </a:p>
          <a:p>
            <a:pPr eaLnBrk="1" hangingPunct="1">
              <a:spcBef>
                <a:spcPct val="35000"/>
              </a:spcBef>
            </a:pPr>
            <a:r>
              <a:rPr lang="en-US" smtClean="0"/>
              <a:t>Lessons learned help in planning next goal</a:t>
            </a:r>
          </a:p>
          <a:p>
            <a:pPr eaLnBrk="1" hangingPunct="1">
              <a:spcBef>
                <a:spcPct val="35000"/>
              </a:spcBef>
            </a:pPr>
            <a:r>
              <a:rPr lang="en-US" smtClean="0"/>
              <a:t>Create greater difficulty for resisters to block further change</a:t>
            </a:r>
          </a:p>
          <a:p>
            <a:pPr eaLnBrk="1" hangingPunct="1">
              <a:spcBef>
                <a:spcPct val="35000"/>
              </a:spcBef>
            </a:pPr>
            <a:r>
              <a:rPr lang="en-US" smtClean="0"/>
              <a:t>Provide leadership with evidence of success</a:t>
            </a:r>
          </a:p>
          <a:p>
            <a:pPr eaLnBrk="1" hangingPunct="1">
              <a:spcBef>
                <a:spcPct val="35000"/>
              </a:spcBef>
            </a:pPr>
            <a:r>
              <a:rPr lang="en-US" smtClean="0"/>
              <a:t>Build momentum</a:t>
            </a:r>
          </a:p>
          <a:p>
            <a:pPr lvl="1" eaLnBrk="1" hangingPunct="1">
              <a:spcBef>
                <a:spcPct val="35000"/>
              </a:spcBef>
            </a:pPr>
            <a:r>
              <a:rPr lang="en-US" smtClean="0"/>
              <a:t>Helps draw in neutral or reluctant supporters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 4-05.2-SituationMonitoring</Template>
  <TotalTime>61520637</TotalTime>
  <Pages>6</Pages>
  <Words>685</Words>
  <Application>Microsoft Office PowerPoint</Application>
  <PresentationFormat>Letter Paper (8.5x11 in)</PresentationFormat>
  <Paragraphs>127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2_Main_Olive</vt:lpstr>
      <vt:lpstr> Change Management:  How To Achieve A  Culture Of Safety </vt:lpstr>
      <vt:lpstr>Objectives</vt:lpstr>
      <vt:lpstr>8 Steps of Change</vt:lpstr>
      <vt:lpstr>Set the Stage and  Create a Sense of Urgency</vt:lpstr>
      <vt:lpstr>Pull Together the Guiding Team</vt:lpstr>
      <vt:lpstr>Develop the Change Vision  and Strategy</vt:lpstr>
      <vt:lpstr>Communicate for Understanding and Buy-In</vt:lpstr>
      <vt:lpstr>Empower Others to Act</vt:lpstr>
      <vt:lpstr>Produce Short-Term Wins</vt:lpstr>
      <vt:lpstr>Don’t Let Up</vt:lpstr>
      <vt:lpstr>Create a New Culture</vt:lpstr>
      <vt:lpstr>Errors Common to  Organizational Change</vt:lpstr>
      <vt:lpstr>Shift Toward a Culture of Safety</vt:lpstr>
      <vt:lpstr>Culture Change Comes Last,  Not First!</vt:lpstr>
      <vt:lpstr>Roadmap to a Culture of Safety</vt:lpstr>
      <vt:lpstr>Sizing Up The Iceberg</vt:lpstr>
      <vt:lpstr>Teamwork Actions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LTC Module 8: Change Management</dc:title>
  <dc:creator>Conwal</dc:creator>
  <cp:lastModifiedBy>DHHS</cp:lastModifiedBy>
  <cp:revision>1090</cp:revision>
  <cp:lastPrinted>2012-03-30T15:20:23Z</cp:lastPrinted>
  <dcterms:created xsi:type="dcterms:W3CDTF">1997-11-14T21:37:50Z</dcterms:created>
  <dcterms:modified xsi:type="dcterms:W3CDTF">2014-01-29T13:51:16Z</dcterms:modified>
</cp:coreProperties>
</file>