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3"/>
    <p:sldMasterId id="2147483931" r:id="rId4"/>
    <p:sldMasterId id="2147483956" r:id="rId5"/>
    <p:sldMasterId id="2147483968" r:id="rId6"/>
    <p:sldMasterId id="2147483980" r:id="rId7"/>
    <p:sldMasterId id="2147483992" r:id="rId8"/>
    <p:sldMasterId id="2147484005" r:id="rId9"/>
    <p:sldMasterId id="2147484019" r:id="rId10"/>
  </p:sldMasterIdLst>
  <p:notesMasterIdLst>
    <p:notesMasterId r:id="rId110"/>
  </p:notesMasterIdLst>
  <p:handoutMasterIdLst>
    <p:handoutMasterId r:id="rId111"/>
  </p:handoutMasterIdLst>
  <p:sldIdLst>
    <p:sldId id="460" r:id="rId11"/>
    <p:sldId id="456" r:id="rId12"/>
    <p:sldId id="457" r:id="rId13"/>
    <p:sldId id="458" r:id="rId14"/>
    <p:sldId id="459" r:id="rId15"/>
    <p:sldId id="260" r:id="rId16"/>
    <p:sldId id="317" r:id="rId17"/>
    <p:sldId id="318" r:id="rId18"/>
    <p:sldId id="319" r:id="rId19"/>
    <p:sldId id="320" r:id="rId20"/>
    <p:sldId id="321" r:id="rId21"/>
    <p:sldId id="322" r:id="rId22"/>
    <p:sldId id="323" r:id="rId23"/>
    <p:sldId id="361" r:id="rId24"/>
    <p:sldId id="324" r:id="rId25"/>
    <p:sldId id="462" r:id="rId26"/>
    <p:sldId id="463" r:id="rId27"/>
    <p:sldId id="464" r:id="rId28"/>
    <p:sldId id="465" r:id="rId29"/>
    <p:sldId id="466" r:id="rId30"/>
    <p:sldId id="467" r:id="rId31"/>
    <p:sldId id="331" r:id="rId32"/>
    <p:sldId id="332" r:id="rId33"/>
    <p:sldId id="333" r:id="rId34"/>
    <p:sldId id="334" r:id="rId35"/>
    <p:sldId id="335" r:id="rId36"/>
    <p:sldId id="468" r:id="rId37"/>
    <p:sldId id="337" r:id="rId38"/>
    <p:sldId id="469" r:id="rId39"/>
    <p:sldId id="470" r:id="rId40"/>
    <p:sldId id="471" r:id="rId41"/>
    <p:sldId id="472" r:id="rId42"/>
    <p:sldId id="342" r:id="rId43"/>
    <p:sldId id="365" r:id="rId44"/>
    <p:sldId id="343" r:id="rId45"/>
    <p:sldId id="430" r:id="rId46"/>
    <p:sldId id="431" r:id="rId47"/>
    <p:sldId id="432" r:id="rId48"/>
    <p:sldId id="433" r:id="rId49"/>
    <p:sldId id="434" r:id="rId50"/>
    <p:sldId id="435" r:id="rId51"/>
    <p:sldId id="436" r:id="rId52"/>
    <p:sldId id="437" r:id="rId53"/>
    <p:sldId id="438" r:id="rId54"/>
    <p:sldId id="440" r:id="rId55"/>
    <p:sldId id="439" r:id="rId56"/>
    <p:sldId id="474" r:id="rId57"/>
    <p:sldId id="441" r:id="rId58"/>
    <p:sldId id="442" r:id="rId59"/>
    <p:sldId id="443" r:id="rId60"/>
    <p:sldId id="444" r:id="rId61"/>
    <p:sldId id="445" r:id="rId62"/>
    <p:sldId id="446" r:id="rId63"/>
    <p:sldId id="447" r:id="rId64"/>
    <p:sldId id="448" r:id="rId65"/>
    <p:sldId id="449" r:id="rId66"/>
    <p:sldId id="450" r:id="rId67"/>
    <p:sldId id="451" r:id="rId68"/>
    <p:sldId id="452" r:id="rId69"/>
    <p:sldId id="453" r:id="rId70"/>
    <p:sldId id="454" r:id="rId71"/>
    <p:sldId id="392" r:id="rId72"/>
    <p:sldId id="393" r:id="rId73"/>
    <p:sldId id="394" r:id="rId74"/>
    <p:sldId id="395"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487" r:id="rId88"/>
    <p:sldId id="409" r:id="rId89"/>
    <p:sldId id="410" r:id="rId90"/>
    <p:sldId id="411" r:id="rId91"/>
    <p:sldId id="412" r:id="rId92"/>
    <p:sldId id="413" r:id="rId93"/>
    <p:sldId id="414" r:id="rId94"/>
    <p:sldId id="415" r:id="rId95"/>
    <p:sldId id="416" r:id="rId96"/>
    <p:sldId id="417" r:id="rId97"/>
    <p:sldId id="488" r:id="rId98"/>
    <p:sldId id="419" r:id="rId99"/>
    <p:sldId id="420" r:id="rId100"/>
    <p:sldId id="421" r:id="rId101"/>
    <p:sldId id="489" r:id="rId102"/>
    <p:sldId id="423" r:id="rId103"/>
    <p:sldId id="424" r:id="rId104"/>
    <p:sldId id="425" r:id="rId105"/>
    <p:sldId id="426" r:id="rId106"/>
    <p:sldId id="427" r:id="rId107"/>
    <p:sldId id="428" r:id="rId108"/>
    <p:sldId id="429" r:id="rId109"/>
  </p:sldIdLst>
  <p:sldSz cx="9144000" cy="6858000" type="screen4x3"/>
  <p:notesSz cx="9232900" cy="7010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4C"/>
    <a:srgbClr val="287A51"/>
    <a:srgbClr val="008000"/>
    <a:srgbClr val="003E7E"/>
    <a:srgbClr val="621B4B"/>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383" autoAdjust="0"/>
  </p:normalViewPr>
  <p:slideViewPr>
    <p:cSldViewPr snapToGrid="0">
      <p:cViewPr>
        <p:scale>
          <a:sx n="66" d="100"/>
          <a:sy n="66" d="100"/>
        </p:scale>
        <p:origin x="-1014" y="-126"/>
      </p:cViewPr>
      <p:guideLst>
        <p:guide orient="horz" pos="2160"/>
        <p:guide pos="2880"/>
      </p:guideLst>
    </p:cSldViewPr>
  </p:slideViewPr>
  <p:outlineViewPr>
    <p:cViewPr>
      <p:scale>
        <a:sx n="33" d="100"/>
        <a:sy n="33" d="100"/>
      </p:scale>
      <p:origin x="0" y="1182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114" y="-936"/>
      </p:cViewPr>
      <p:guideLst>
        <p:guide orient="horz" pos="2209"/>
        <p:guide pos="29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presProps" Target="pres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3.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viewProps" Target="viewProps.xml"/><Relationship Id="rId8" Type="http://schemas.openxmlformats.org/officeDocument/2006/relationships/slideMaster" Target="slideMasters/slideMaster6.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heme" Target="theme/theme1.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5.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s>
</file>

<file path=ppt/_rels/viewProps.xml.rels><?xml version="1.0" encoding="UTF-8" standalone="yes"?>
<Relationships xmlns="http://schemas.openxmlformats.org/package/2006/relationships"><Relationship Id="rId1" Type="http://schemas.openxmlformats.org/officeDocument/2006/relationships/slide" Target="slides/slide9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oleObject" Target="file:///C:\Users\Vicki\Documents\My%20Dropbox\CAPTURE%20Falls%20Project\SIOP%202013\Team%20Reflexivity%20Submission\Team%20Reflexivity%20Presentation%20-%20SIOP%202013%20-%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000" i="0" dirty="0"/>
              <a:t>PASSED Checklists</a:t>
            </a:r>
            <a:r>
              <a:rPr lang="en-US" sz="2000" i="0" baseline="0" dirty="0"/>
              <a:t> </a:t>
            </a:r>
            <a:r>
              <a:rPr lang="en-US" sz="2000" i="0" dirty="0"/>
              <a:t>Monthly </a:t>
            </a:r>
            <a:r>
              <a:rPr lang="en-US" sz="2000" i="0" dirty="0" smtClean="0"/>
              <a:t>Performance </a:t>
            </a:r>
            <a:r>
              <a:rPr lang="en-US" sz="1600" b="0" i="0" dirty="0" smtClean="0"/>
              <a:t>(5/2011-5/2012)</a:t>
            </a:r>
            <a:endParaRPr lang="en-US" sz="1600" b="0" i="0" dirty="0"/>
          </a:p>
        </c:rich>
      </c:tx>
      <c:layout>
        <c:manualLayout>
          <c:xMode val="edge"/>
          <c:yMode val="edge"/>
          <c:x val="0.19739117069825701"/>
          <c:y val="1.38888888888889E-2"/>
        </c:manualLayout>
      </c:layout>
      <c:overlay val="0"/>
    </c:title>
    <c:autoTitleDeleted val="0"/>
    <c:plotArea>
      <c:layout>
        <c:manualLayout>
          <c:layoutTarget val="inner"/>
          <c:xMode val="edge"/>
          <c:yMode val="edge"/>
          <c:x val="0.12409673452980539"/>
          <c:y val="0.10100703557888598"/>
          <c:w val="0.86839575796268698"/>
          <c:h val="0.77856080489938695"/>
        </c:manualLayout>
      </c:layout>
      <c:lineChart>
        <c:grouping val="standard"/>
        <c:varyColors val="0"/>
        <c:ser>
          <c:idx val="0"/>
          <c:order val="0"/>
          <c:tx>
            <c:v>Completion Rate</c:v>
          </c:tx>
          <c:spPr>
            <a:ln>
              <a:solidFill>
                <a:srgbClr val="FF0000"/>
              </a:solidFill>
            </a:ln>
          </c:spPr>
          <c:marker>
            <c:symbol val="diamond"/>
            <c:size val="12"/>
            <c:spPr>
              <a:solidFill>
                <a:srgbClr val="FF0000"/>
              </a:solidFill>
            </c:spPr>
          </c:marker>
          <c:val>
            <c:numRef>
              <c:f>'[Chart in Microsoft PowerPoint]Manuscript Data'!$H$100:$H$111</c:f>
              <c:numCache>
                <c:formatCode>General</c:formatCode>
                <c:ptCount val="12"/>
                <c:pt idx="0">
                  <c:v>80.357142857142847</c:v>
                </c:pt>
                <c:pt idx="1">
                  <c:v>79.245283018867923</c:v>
                </c:pt>
                <c:pt idx="2">
                  <c:v>67.741935483870975</c:v>
                </c:pt>
                <c:pt idx="3">
                  <c:v>83.870967741935502</c:v>
                </c:pt>
                <c:pt idx="4">
                  <c:v>93.333333333333314</c:v>
                </c:pt>
                <c:pt idx="5">
                  <c:v>98.387096774193552</c:v>
                </c:pt>
                <c:pt idx="6">
                  <c:v>100</c:v>
                </c:pt>
                <c:pt idx="7">
                  <c:v>96.666666666666671</c:v>
                </c:pt>
                <c:pt idx="8">
                  <c:v>90.322580645161281</c:v>
                </c:pt>
                <c:pt idx="9">
                  <c:v>93.10344827586205</c:v>
                </c:pt>
                <c:pt idx="10">
                  <c:v>93.548387096774164</c:v>
                </c:pt>
                <c:pt idx="11">
                  <c:v>91.525423728813564</c:v>
                </c:pt>
              </c:numCache>
            </c:numRef>
          </c:val>
          <c:smooth val="0"/>
        </c:ser>
        <c:ser>
          <c:idx val="1"/>
          <c:order val="1"/>
          <c:tx>
            <c:v>Usage Rate</c:v>
          </c:tx>
          <c:marker>
            <c:symbol val="square"/>
            <c:size val="10"/>
          </c:marker>
          <c:val>
            <c:numRef>
              <c:f>'[Chart in Microsoft PowerPoint]Manuscript Data'!$I$100:$I$111</c:f>
              <c:numCache>
                <c:formatCode>General</c:formatCode>
                <c:ptCount val="12"/>
                <c:pt idx="0">
                  <c:v>90.322580645161281</c:v>
                </c:pt>
                <c:pt idx="1">
                  <c:v>88.333333333333314</c:v>
                </c:pt>
                <c:pt idx="2">
                  <c:v>100</c:v>
                </c:pt>
                <c:pt idx="3">
                  <c:v>100</c:v>
                </c:pt>
                <c:pt idx="4">
                  <c:v>100</c:v>
                </c:pt>
                <c:pt idx="5">
                  <c:v>100</c:v>
                </c:pt>
                <c:pt idx="6">
                  <c:v>100</c:v>
                </c:pt>
                <c:pt idx="7">
                  <c:v>96.774193548387103</c:v>
                </c:pt>
                <c:pt idx="8">
                  <c:v>100</c:v>
                </c:pt>
                <c:pt idx="9">
                  <c:v>100</c:v>
                </c:pt>
                <c:pt idx="10">
                  <c:v>100</c:v>
                </c:pt>
                <c:pt idx="11">
                  <c:v>98.333333333333314</c:v>
                </c:pt>
              </c:numCache>
            </c:numRef>
          </c:val>
          <c:smooth val="0"/>
        </c:ser>
        <c:dLbls>
          <c:showLegendKey val="0"/>
          <c:showVal val="0"/>
          <c:showCatName val="0"/>
          <c:showSerName val="0"/>
          <c:showPercent val="0"/>
          <c:showBubbleSize val="0"/>
        </c:dLbls>
        <c:marker val="1"/>
        <c:smooth val="0"/>
        <c:axId val="28664576"/>
        <c:axId val="28666496"/>
      </c:lineChart>
      <c:catAx>
        <c:axId val="28664576"/>
        <c:scaling>
          <c:orientation val="minMax"/>
        </c:scaling>
        <c:delete val="0"/>
        <c:axPos val="b"/>
        <c:title>
          <c:tx>
            <c:rich>
              <a:bodyPr/>
              <a:lstStyle/>
              <a:p>
                <a:pPr>
                  <a:defRPr sz="2400"/>
                </a:pPr>
                <a:r>
                  <a:rPr lang="en-US" sz="2200" dirty="0"/>
                  <a:t>Month Post-Implementation</a:t>
                </a:r>
                <a:r>
                  <a:rPr lang="en-US" sz="2200" baseline="0" dirty="0"/>
                  <a:t> of Checklist</a:t>
                </a:r>
                <a:endParaRPr lang="en-US" sz="2200" dirty="0"/>
              </a:p>
            </c:rich>
          </c:tx>
          <c:layout>
            <c:manualLayout>
              <c:xMode val="edge"/>
              <c:yMode val="edge"/>
              <c:x val="0.23311815752760634"/>
              <c:y val="0.93450222368037328"/>
            </c:manualLayout>
          </c:layout>
          <c:overlay val="0"/>
        </c:title>
        <c:numFmt formatCode="#,##0" sourceLinked="0"/>
        <c:majorTickMark val="none"/>
        <c:minorTickMark val="none"/>
        <c:tickLblPos val="nextTo"/>
        <c:txPr>
          <a:bodyPr/>
          <a:lstStyle/>
          <a:p>
            <a:pPr>
              <a:defRPr sz="1600"/>
            </a:pPr>
            <a:endParaRPr lang="en-US"/>
          </a:p>
        </c:txPr>
        <c:crossAx val="28666496"/>
        <c:crosses val="autoZero"/>
        <c:auto val="1"/>
        <c:lblAlgn val="ctr"/>
        <c:lblOffset val="100"/>
        <c:noMultiLvlLbl val="0"/>
      </c:catAx>
      <c:valAx>
        <c:axId val="28666496"/>
        <c:scaling>
          <c:orientation val="minMax"/>
          <c:max val="100"/>
          <c:min val="0"/>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a:lstStyle/>
              <a:p>
                <a:pPr>
                  <a:defRPr sz="2000"/>
                </a:pPr>
                <a:r>
                  <a:rPr lang="en-GB" sz="2000"/>
                  <a:t>Percentage</a:t>
                </a:r>
              </a:p>
            </c:rich>
          </c:tx>
          <c:layout/>
          <c:overlay val="0"/>
        </c:title>
        <c:numFmt formatCode="General" sourceLinked="1"/>
        <c:majorTickMark val="none"/>
        <c:minorTickMark val="none"/>
        <c:tickLblPos val="nextTo"/>
        <c:txPr>
          <a:bodyPr/>
          <a:lstStyle/>
          <a:p>
            <a:pPr>
              <a:defRPr sz="2400" b="1" baseline="0"/>
            </a:pPr>
            <a:endParaRPr lang="en-US"/>
          </a:p>
        </c:txPr>
        <c:crossAx val="28664576"/>
        <c:crosses val="autoZero"/>
        <c:crossBetween val="between"/>
      </c:valAx>
    </c:plotArea>
    <c:legend>
      <c:legendPos val="r"/>
      <c:legendEntry>
        <c:idx val="0"/>
        <c:txPr>
          <a:bodyPr/>
          <a:lstStyle/>
          <a:p>
            <a:pPr>
              <a:defRPr sz="1800" b="1" baseline="0"/>
            </a:pPr>
            <a:endParaRPr lang="en-US"/>
          </a:p>
        </c:txPr>
      </c:legendEntry>
      <c:layout>
        <c:manualLayout>
          <c:xMode val="edge"/>
          <c:yMode val="edge"/>
          <c:x val="0.67511976543472607"/>
          <c:y val="0.45990686060075803"/>
          <c:w val="0.3158712255562649"/>
          <c:h val="0.128496281714786"/>
        </c:manualLayout>
      </c:layout>
      <c:overlay val="1"/>
      <c:txPr>
        <a:bodyPr/>
        <a:lstStyle/>
        <a:p>
          <a:pPr>
            <a:defRPr sz="1800" b="1"/>
          </a:pPr>
          <a:endParaRPr lang="en-US"/>
        </a:p>
      </c:txPr>
    </c:legend>
    <c:plotVisOnly val="1"/>
    <c:dispBlanksAs val="gap"/>
    <c:showDLblsOverMax val="0"/>
  </c:chart>
  <c:spPr>
    <a:solidFill>
      <a:schemeClr val="bg1"/>
    </a:solidFill>
    <a:ln>
      <a:solidFill>
        <a:schemeClr val="tx1"/>
      </a:solid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barChart>
        <c:barDir val="col"/>
        <c:grouping val="clustered"/>
        <c:varyColors val="0"/>
        <c:ser>
          <c:idx val="0"/>
          <c:order val="0"/>
          <c:tx>
            <c:strRef>
              <c:f>Sheet1!$A$16</c:f>
              <c:strCache>
                <c:ptCount val="1"/>
                <c:pt idx="0">
                  <c:v>Sometimes/Rarely/Never Integrate Multidisciplinary Evidence (n = 32)</c:v>
                </c:pt>
              </c:strCache>
            </c:strRef>
          </c:tx>
          <c:spPr>
            <a:solidFill>
              <a:schemeClr val="accent1"/>
            </a:solidFill>
          </c:spPr>
          <c:invertIfNegative val="0"/>
          <c:dLbls>
            <c:txPr>
              <a:bodyPr/>
              <a:lstStyle/>
              <a:p>
                <a:pPr>
                  <a:defRPr sz="2000"/>
                </a:pPr>
                <a:endParaRPr lang="en-US"/>
              </a:p>
            </c:txPr>
            <c:showLegendKey val="0"/>
            <c:showVal val="1"/>
            <c:showCatName val="0"/>
            <c:showSerName val="0"/>
            <c:showPercent val="0"/>
            <c:showBubbleSize val="0"/>
            <c:showLeaderLines val="0"/>
          </c:dLbls>
          <c:cat>
            <c:strRef>
              <c:f>Sheet1!$C$15:$D$15</c:f>
              <c:strCache>
                <c:ptCount val="2"/>
                <c:pt idx="0">
                  <c:v>Total Falls per 1000 Patient Days</c:v>
                </c:pt>
                <c:pt idx="1">
                  <c:v>Injurious Falls per 1000 Patient Days</c:v>
                </c:pt>
              </c:strCache>
            </c:strRef>
          </c:cat>
          <c:val>
            <c:numRef>
              <c:f>Sheet1!$C$16:$D$16</c:f>
              <c:numCache>
                <c:formatCode>General</c:formatCode>
                <c:ptCount val="2"/>
                <c:pt idx="0">
                  <c:v>6.8</c:v>
                </c:pt>
                <c:pt idx="1">
                  <c:v>2.2000000000000002</c:v>
                </c:pt>
              </c:numCache>
            </c:numRef>
          </c:val>
        </c:ser>
        <c:ser>
          <c:idx val="1"/>
          <c:order val="1"/>
          <c:tx>
            <c:strRef>
              <c:f>Sheet1!$A$17</c:f>
              <c:strCache>
                <c:ptCount val="1"/>
                <c:pt idx="0">
                  <c:v>Always/Frequently Integrate Multidisciplinary Evidence (n = 27)</c:v>
                </c:pt>
              </c:strCache>
            </c:strRef>
          </c:tx>
          <c:spPr>
            <a:solidFill>
              <a:schemeClr val="accent3"/>
            </a:solidFill>
          </c:spPr>
          <c:invertIfNegative val="0"/>
          <c:dLbls>
            <c:dLbl>
              <c:idx val="0"/>
              <c:layout/>
              <c:tx>
                <c:rich>
                  <a:bodyPr/>
                  <a:lstStyle/>
                  <a:p>
                    <a:r>
                      <a:rPr lang="en-US" sz="2000" dirty="0" smtClean="0"/>
                      <a:t>4.8</a:t>
                    </a:r>
                    <a:endParaRPr lang="en-US" dirty="0"/>
                  </a:p>
                </c:rich>
              </c:tx>
              <c:showLegendKey val="0"/>
              <c:showVal val="1"/>
              <c:showCatName val="0"/>
              <c:showSerName val="0"/>
              <c:showPercent val="0"/>
              <c:showBubbleSize val="0"/>
            </c:dLbl>
            <c:dLbl>
              <c:idx val="1"/>
              <c:layout/>
              <c:tx>
                <c:rich>
                  <a:bodyPr/>
                  <a:lstStyle/>
                  <a:p>
                    <a:r>
                      <a:rPr lang="en-US" sz="2000" dirty="0" smtClean="0"/>
                      <a:t>1.0</a:t>
                    </a:r>
                    <a:endParaRPr lang="en-US" dirty="0"/>
                  </a:p>
                </c:rich>
              </c:tx>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Sheet1!$C$15:$D$15</c:f>
              <c:strCache>
                <c:ptCount val="2"/>
                <c:pt idx="0">
                  <c:v>Total Falls per 1000 Patient Days</c:v>
                </c:pt>
                <c:pt idx="1">
                  <c:v>Injurious Falls per 1000 Patient Days</c:v>
                </c:pt>
              </c:strCache>
            </c:strRef>
          </c:cat>
          <c:val>
            <c:numRef>
              <c:f>Sheet1!$C$17:$D$17</c:f>
              <c:numCache>
                <c:formatCode>0.0</c:formatCode>
                <c:ptCount val="2"/>
                <c:pt idx="0" formatCode="General">
                  <c:v>4.8</c:v>
                </c:pt>
                <c:pt idx="1">
                  <c:v>1</c:v>
                </c:pt>
              </c:numCache>
            </c:numRef>
          </c:val>
        </c:ser>
        <c:dLbls>
          <c:showLegendKey val="0"/>
          <c:showVal val="1"/>
          <c:showCatName val="0"/>
          <c:showSerName val="0"/>
          <c:showPercent val="0"/>
          <c:showBubbleSize val="0"/>
        </c:dLbls>
        <c:gapWidth val="150"/>
        <c:overlap val="-25"/>
        <c:axId val="89771008"/>
        <c:axId val="47346432"/>
      </c:barChart>
      <c:catAx>
        <c:axId val="89771008"/>
        <c:scaling>
          <c:orientation val="minMax"/>
        </c:scaling>
        <c:delete val="0"/>
        <c:axPos val="b"/>
        <c:majorTickMark val="none"/>
        <c:minorTickMark val="none"/>
        <c:tickLblPos val="nextTo"/>
        <c:crossAx val="47346432"/>
        <c:crosses val="autoZero"/>
        <c:auto val="1"/>
        <c:lblAlgn val="ctr"/>
        <c:lblOffset val="100"/>
        <c:noMultiLvlLbl val="0"/>
      </c:catAx>
      <c:valAx>
        <c:axId val="47346432"/>
        <c:scaling>
          <c:orientation val="minMax"/>
        </c:scaling>
        <c:delete val="1"/>
        <c:axPos val="l"/>
        <c:numFmt formatCode="General" sourceLinked="1"/>
        <c:majorTickMark val="out"/>
        <c:minorTickMark val="none"/>
        <c:tickLblPos val="none"/>
        <c:crossAx val="89771008"/>
        <c:crosses val="autoZero"/>
        <c:crossBetween val="between"/>
      </c:valAx>
    </c:plotArea>
    <c:legend>
      <c:legendPos val="b"/>
      <c:layout>
        <c:manualLayout>
          <c:xMode val="edge"/>
          <c:yMode val="edge"/>
          <c:x val="2.9371779916399342E-2"/>
          <c:y val="0.72649053809982933"/>
          <c:w val="0.94279965004374455"/>
          <c:h val="0.25507318259295864"/>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barChart>
        <c:barDir val="col"/>
        <c:grouping val="clustered"/>
        <c:varyColors val="0"/>
        <c:ser>
          <c:idx val="0"/>
          <c:order val="0"/>
          <c:tx>
            <c:strRef>
              <c:f>Sheet1!$A$10</c:f>
              <c:strCache>
                <c:ptCount val="1"/>
                <c:pt idx="0">
                  <c:v>No, Team Does Not Reflect (n = 37)</c:v>
                </c:pt>
              </c:strCache>
            </c:strRef>
          </c:tx>
          <c:spPr>
            <a:solidFill>
              <a:schemeClr val="accent1"/>
            </a:solidFill>
          </c:spPr>
          <c:invertIfNegative val="0"/>
          <c:dLbls>
            <c:txPr>
              <a:bodyPr/>
              <a:lstStyle/>
              <a:p>
                <a:pPr>
                  <a:defRPr sz="2000"/>
                </a:pPr>
                <a:endParaRPr lang="en-US"/>
              </a:p>
            </c:txPr>
            <c:showLegendKey val="0"/>
            <c:showVal val="1"/>
            <c:showCatName val="0"/>
            <c:showSerName val="0"/>
            <c:showPercent val="0"/>
            <c:showBubbleSize val="0"/>
            <c:showLeaderLines val="0"/>
          </c:dLbls>
          <c:cat>
            <c:strRef>
              <c:f>Sheet1!$C$9:$D$9</c:f>
              <c:strCache>
                <c:ptCount val="2"/>
                <c:pt idx="0">
                  <c:v>Total Falls per 1000 Patient Days</c:v>
                </c:pt>
                <c:pt idx="1">
                  <c:v>Injurious Falls per 1000 Patient Days</c:v>
                </c:pt>
              </c:strCache>
            </c:strRef>
          </c:cat>
          <c:val>
            <c:numRef>
              <c:f>Sheet1!$C$10:$D$10</c:f>
              <c:numCache>
                <c:formatCode>General</c:formatCode>
                <c:ptCount val="2"/>
                <c:pt idx="0">
                  <c:v>6.5</c:v>
                </c:pt>
                <c:pt idx="1">
                  <c:v>2.1</c:v>
                </c:pt>
              </c:numCache>
            </c:numRef>
          </c:val>
        </c:ser>
        <c:ser>
          <c:idx val="1"/>
          <c:order val="1"/>
          <c:tx>
            <c:strRef>
              <c:f>Sheet1!$A$11</c:f>
              <c:strCache>
                <c:ptCount val="1"/>
                <c:pt idx="0">
                  <c:v>Yes, Team Reflects (n = 23)</c:v>
                </c:pt>
              </c:strCache>
            </c:strRef>
          </c:tx>
          <c:spPr>
            <a:solidFill>
              <a:schemeClr val="accent3"/>
            </a:solidFill>
          </c:spPr>
          <c:invertIfNegative val="0"/>
          <c:dLbls>
            <c:dLbl>
              <c:idx val="0"/>
              <c:layout/>
              <c:tx>
                <c:rich>
                  <a:bodyPr/>
                  <a:lstStyle/>
                  <a:p>
                    <a:r>
                      <a:rPr lang="en-US" sz="2000" dirty="0" smtClean="0"/>
                      <a:t>4.7</a:t>
                    </a:r>
                    <a:endParaRPr lang="en-US" baseline="30000" dirty="0"/>
                  </a:p>
                </c:rich>
              </c:tx>
              <c:showLegendKey val="0"/>
              <c:showVal val="1"/>
              <c:showCatName val="0"/>
              <c:showSerName val="0"/>
              <c:showPercent val="0"/>
              <c:showBubbleSize val="0"/>
            </c:dLbl>
            <c:dLbl>
              <c:idx val="1"/>
              <c:layout/>
              <c:tx>
                <c:rich>
                  <a:bodyPr/>
                  <a:lstStyle/>
                  <a:p>
                    <a:r>
                      <a:rPr lang="en-US" sz="2000" dirty="0" smtClean="0"/>
                      <a:t>0.9</a:t>
                    </a:r>
                    <a:endParaRPr lang="en-US" dirty="0"/>
                  </a:p>
                </c:rich>
              </c:tx>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Sheet1!$C$9:$D$9</c:f>
              <c:strCache>
                <c:ptCount val="2"/>
                <c:pt idx="0">
                  <c:v>Total Falls per 1000 Patient Days</c:v>
                </c:pt>
                <c:pt idx="1">
                  <c:v>Injurious Falls per 1000 Patient Days</c:v>
                </c:pt>
              </c:strCache>
            </c:strRef>
          </c:cat>
          <c:val>
            <c:numRef>
              <c:f>Sheet1!$C$11:$D$11</c:f>
              <c:numCache>
                <c:formatCode>General</c:formatCode>
                <c:ptCount val="2"/>
                <c:pt idx="0">
                  <c:v>4.7</c:v>
                </c:pt>
                <c:pt idx="1">
                  <c:v>0.9</c:v>
                </c:pt>
              </c:numCache>
            </c:numRef>
          </c:val>
        </c:ser>
        <c:dLbls>
          <c:showLegendKey val="0"/>
          <c:showVal val="1"/>
          <c:showCatName val="0"/>
          <c:showSerName val="0"/>
          <c:showPercent val="0"/>
          <c:showBubbleSize val="0"/>
        </c:dLbls>
        <c:gapWidth val="150"/>
        <c:overlap val="-25"/>
        <c:axId val="46571520"/>
        <c:axId val="46573824"/>
      </c:barChart>
      <c:catAx>
        <c:axId val="46571520"/>
        <c:scaling>
          <c:orientation val="minMax"/>
        </c:scaling>
        <c:delete val="0"/>
        <c:axPos val="b"/>
        <c:majorTickMark val="none"/>
        <c:minorTickMark val="none"/>
        <c:tickLblPos val="nextTo"/>
        <c:txPr>
          <a:bodyPr/>
          <a:lstStyle/>
          <a:p>
            <a:pPr>
              <a:defRPr sz="2000"/>
            </a:pPr>
            <a:endParaRPr lang="en-US"/>
          </a:p>
        </c:txPr>
        <c:crossAx val="46573824"/>
        <c:crosses val="autoZero"/>
        <c:auto val="1"/>
        <c:lblAlgn val="ctr"/>
        <c:lblOffset val="100"/>
        <c:noMultiLvlLbl val="0"/>
      </c:catAx>
      <c:valAx>
        <c:axId val="46573824"/>
        <c:scaling>
          <c:orientation val="minMax"/>
        </c:scaling>
        <c:delete val="1"/>
        <c:axPos val="l"/>
        <c:numFmt formatCode="General" sourceLinked="1"/>
        <c:majorTickMark val="none"/>
        <c:minorTickMark val="none"/>
        <c:tickLblPos val="none"/>
        <c:crossAx val="46571520"/>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Participation</a:t>
            </a:r>
            <a:r>
              <a:rPr lang="en-US" baseline="0" dirty="0" smtClean="0"/>
              <a:t> in Post-Fall Huddles by Discipline (n=47)</a:t>
            </a:r>
            <a:endParaRPr lang="en-US" dirty="0"/>
          </a:p>
        </c:rich>
      </c:tx>
      <c:layout/>
      <c:overlay val="0"/>
    </c:title>
    <c:autoTitleDeleted val="0"/>
    <c:plotArea>
      <c:layout>
        <c:manualLayout>
          <c:layoutTarget val="inner"/>
          <c:xMode val="edge"/>
          <c:yMode val="edge"/>
          <c:x val="0.12240507436570429"/>
          <c:y val="0.13544619422572179"/>
          <c:w val="0.87759492563429575"/>
          <c:h val="0.65871239652735714"/>
        </c:manualLayout>
      </c:layout>
      <c:barChart>
        <c:barDir val="col"/>
        <c:grouping val="clustered"/>
        <c:varyColors val="0"/>
        <c:ser>
          <c:idx val="0"/>
          <c:order val="0"/>
          <c:invertIfNegative val="0"/>
          <c:dLbls>
            <c:txPr>
              <a:bodyPr/>
              <a:lstStyle/>
              <a:p>
                <a:pPr>
                  <a:defRPr sz="1600"/>
                </a:pPr>
                <a:endParaRPr lang="en-US"/>
              </a:p>
            </c:txPr>
            <c:showLegendKey val="0"/>
            <c:showVal val="1"/>
            <c:showCatName val="0"/>
            <c:showSerName val="0"/>
            <c:showPercent val="0"/>
            <c:showBubbleSize val="0"/>
            <c:showLeaderLines val="0"/>
          </c:dLbls>
          <c:cat>
            <c:strRef>
              <c:f>Sheet1!$A$5:$A$9</c:f>
              <c:strCache>
                <c:ptCount val="5"/>
                <c:pt idx="0">
                  <c:v>Nursing and Patient/Family</c:v>
                </c:pt>
                <c:pt idx="1">
                  <c:v>Nursing + Other Discipline(s)</c:v>
                </c:pt>
                <c:pt idx="2">
                  <c:v>Only Nursing</c:v>
                </c:pt>
                <c:pt idx="3">
                  <c:v>Nurse and Therapist</c:v>
                </c:pt>
                <c:pt idx="4">
                  <c:v>Pharmacy</c:v>
                </c:pt>
              </c:strCache>
            </c:strRef>
          </c:cat>
          <c:val>
            <c:numRef>
              <c:f>Sheet1!$C$5:$C$9</c:f>
              <c:numCache>
                <c:formatCode>0%</c:formatCode>
                <c:ptCount val="5"/>
                <c:pt idx="0">
                  <c:v>0.51063829787234039</c:v>
                </c:pt>
                <c:pt idx="1">
                  <c:v>0.14893617021276595</c:v>
                </c:pt>
                <c:pt idx="2">
                  <c:v>0.1276595744680851</c:v>
                </c:pt>
                <c:pt idx="3">
                  <c:v>0.10638297872340426</c:v>
                </c:pt>
                <c:pt idx="4">
                  <c:v>6.3829787234042548E-2</c:v>
                </c:pt>
              </c:numCache>
            </c:numRef>
          </c:val>
        </c:ser>
        <c:dLbls>
          <c:showLegendKey val="0"/>
          <c:showVal val="0"/>
          <c:showCatName val="0"/>
          <c:showSerName val="0"/>
          <c:showPercent val="0"/>
          <c:showBubbleSize val="0"/>
        </c:dLbls>
        <c:gapWidth val="150"/>
        <c:axId val="91428736"/>
        <c:axId val="91430272"/>
      </c:barChart>
      <c:catAx>
        <c:axId val="91428736"/>
        <c:scaling>
          <c:orientation val="minMax"/>
        </c:scaling>
        <c:delete val="0"/>
        <c:axPos val="b"/>
        <c:majorTickMark val="out"/>
        <c:minorTickMark val="none"/>
        <c:tickLblPos val="nextTo"/>
        <c:txPr>
          <a:bodyPr/>
          <a:lstStyle/>
          <a:p>
            <a:pPr>
              <a:defRPr sz="1600"/>
            </a:pPr>
            <a:endParaRPr lang="en-US"/>
          </a:p>
        </c:txPr>
        <c:crossAx val="91430272"/>
        <c:crosses val="autoZero"/>
        <c:auto val="1"/>
        <c:lblAlgn val="ctr"/>
        <c:lblOffset val="100"/>
        <c:noMultiLvlLbl val="0"/>
      </c:catAx>
      <c:valAx>
        <c:axId val="91430272"/>
        <c:scaling>
          <c:orientation val="minMax"/>
        </c:scaling>
        <c:delete val="0"/>
        <c:axPos val="l"/>
        <c:majorGridlines/>
        <c:numFmt formatCode="0%" sourceLinked="1"/>
        <c:majorTickMark val="out"/>
        <c:minorTickMark val="none"/>
        <c:tickLblPos val="nextTo"/>
        <c:txPr>
          <a:bodyPr/>
          <a:lstStyle/>
          <a:p>
            <a:pPr>
              <a:defRPr sz="1600"/>
            </a:pPr>
            <a:endParaRPr lang="en-US"/>
          </a:p>
        </c:txPr>
        <c:crossAx val="91428736"/>
        <c:crosses val="autoZero"/>
        <c:crossBetween val="between"/>
      </c:valAx>
    </c:plotArea>
    <c:plotVisOnly val="1"/>
    <c:dispBlanksAs val="gap"/>
    <c:showDLblsOverMax val="0"/>
  </c:chart>
  <c:spPr>
    <a:ln>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97321-702A-41D5-8D44-B660845DFD52}" type="doc">
      <dgm:prSet loTypeId="urn:microsoft.com/office/officeart/2005/8/layout/gear1" loCatId="cycle" qsTypeId="urn:microsoft.com/office/officeart/2005/8/quickstyle/simple1" qsCatId="simple" csTypeId="urn:microsoft.com/office/officeart/2005/8/colors/accent1_2" csCatId="accent1" phldr="1"/>
      <dgm:spPr/>
    </dgm:pt>
    <dgm:pt modelId="{2591E4F7-97C9-40EC-A43A-9E0611706B78}">
      <dgm:prSet phldrT="[Text]" custT="1"/>
      <dgm:spPr>
        <a:solidFill>
          <a:schemeClr val="accent3">
            <a:lumMod val="75000"/>
            <a:alpha val="45000"/>
          </a:schemeClr>
        </a:solidFill>
      </dgm:spPr>
      <dgm:t>
        <a:bodyPr/>
        <a:lstStyle/>
        <a:p>
          <a:r>
            <a:rPr lang="en-US" sz="1600" b="1" dirty="0" smtClean="0">
              <a:solidFill>
                <a:schemeClr val="tx1"/>
              </a:solidFill>
            </a:rPr>
            <a:t>Briefs to plan</a:t>
          </a:r>
          <a:endParaRPr lang="en-US" sz="1600" b="1" dirty="0">
            <a:solidFill>
              <a:schemeClr val="tx1"/>
            </a:solidFill>
          </a:endParaRPr>
        </a:p>
      </dgm:t>
    </dgm:pt>
    <dgm:pt modelId="{1E3B2F28-9930-4F42-99BC-CADA50528DEA}" type="parTrans" cxnId="{B0593937-6F80-426C-B023-93B75A97867B}">
      <dgm:prSet/>
      <dgm:spPr/>
      <dgm:t>
        <a:bodyPr/>
        <a:lstStyle/>
        <a:p>
          <a:endParaRPr lang="en-US"/>
        </a:p>
      </dgm:t>
    </dgm:pt>
    <dgm:pt modelId="{1DC24C8A-1006-41E0-8D0B-66AEDE83DB6F}" type="sibTrans" cxnId="{B0593937-6F80-426C-B023-93B75A97867B}">
      <dgm:prSet/>
      <dgm:spPr>
        <a:solidFill>
          <a:schemeClr val="accent3">
            <a:lumMod val="75000"/>
            <a:alpha val="45000"/>
          </a:schemeClr>
        </a:solidFill>
      </dgm:spPr>
      <dgm:t>
        <a:bodyPr/>
        <a:lstStyle/>
        <a:p>
          <a:endParaRPr lang="en-US">
            <a:solidFill>
              <a:schemeClr val="tx1"/>
            </a:solidFill>
          </a:endParaRPr>
        </a:p>
      </dgm:t>
    </dgm:pt>
    <dgm:pt modelId="{0A47930F-2F4D-4985-B69E-2460CACFE11B}">
      <dgm:prSet phldrT="[Text]" custT="1"/>
      <dgm:spPr>
        <a:solidFill>
          <a:schemeClr val="accent3">
            <a:lumMod val="75000"/>
            <a:alpha val="45000"/>
          </a:schemeClr>
        </a:solidFill>
      </dgm:spPr>
      <dgm:t>
        <a:bodyPr/>
        <a:lstStyle/>
        <a:p>
          <a:r>
            <a:rPr lang="en-US" sz="1600" b="1" dirty="0" smtClean="0">
              <a:solidFill>
                <a:schemeClr val="tx1"/>
              </a:solidFill>
            </a:rPr>
            <a:t>Huddles to problem solve</a:t>
          </a:r>
          <a:endParaRPr lang="en-US" sz="1600" b="1" dirty="0">
            <a:solidFill>
              <a:schemeClr val="tx1"/>
            </a:solidFill>
          </a:endParaRPr>
        </a:p>
      </dgm:t>
    </dgm:pt>
    <dgm:pt modelId="{A5623C48-11DE-47AE-AA3E-3406453E7272}" type="parTrans" cxnId="{D6540244-2F4F-46AC-A057-DBE17FEEE620}">
      <dgm:prSet/>
      <dgm:spPr/>
      <dgm:t>
        <a:bodyPr/>
        <a:lstStyle/>
        <a:p>
          <a:endParaRPr lang="en-US"/>
        </a:p>
      </dgm:t>
    </dgm:pt>
    <dgm:pt modelId="{276A4E30-D39A-472E-8ED7-4484D6528901}" type="sibTrans" cxnId="{D6540244-2F4F-46AC-A057-DBE17FEEE620}">
      <dgm:prSet/>
      <dgm:spPr>
        <a:solidFill>
          <a:schemeClr val="accent3">
            <a:lumMod val="75000"/>
            <a:alpha val="45000"/>
          </a:schemeClr>
        </a:solidFill>
      </dgm:spPr>
      <dgm:t>
        <a:bodyPr/>
        <a:lstStyle/>
        <a:p>
          <a:endParaRPr lang="en-US">
            <a:solidFill>
              <a:schemeClr val="tx1"/>
            </a:solidFill>
          </a:endParaRPr>
        </a:p>
      </dgm:t>
    </dgm:pt>
    <dgm:pt modelId="{BB56B67D-20F1-41DA-BB16-CE19FE0A5125}">
      <dgm:prSet phldrT="[Text]" custT="1"/>
      <dgm:spPr>
        <a:solidFill>
          <a:schemeClr val="accent3">
            <a:lumMod val="75000"/>
            <a:alpha val="45000"/>
          </a:schemeClr>
        </a:solidFill>
      </dgm:spPr>
      <dgm:t>
        <a:bodyPr/>
        <a:lstStyle/>
        <a:p>
          <a:r>
            <a:rPr lang="en-US" sz="1600" b="1" dirty="0" smtClean="0">
              <a:solidFill>
                <a:schemeClr val="tx1"/>
              </a:solidFill>
            </a:rPr>
            <a:t>Debriefs to learn &amp; improve</a:t>
          </a:r>
          <a:endParaRPr lang="en-US" sz="1600" b="1" dirty="0">
            <a:solidFill>
              <a:schemeClr val="tx1"/>
            </a:solidFill>
          </a:endParaRPr>
        </a:p>
      </dgm:t>
    </dgm:pt>
    <dgm:pt modelId="{BC46A624-A7E7-4213-90BE-21C4E95E137D}" type="parTrans" cxnId="{A5E65A46-B20B-4BFE-A345-7F0925718BA0}">
      <dgm:prSet/>
      <dgm:spPr/>
      <dgm:t>
        <a:bodyPr/>
        <a:lstStyle/>
        <a:p>
          <a:endParaRPr lang="en-US"/>
        </a:p>
      </dgm:t>
    </dgm:pt>
    <dgm:pt modelId="{2C80CA8D-EBB7-4738-B337-4573BE211CDE}" type="sibTrans" cxnId="{A5E65A46-B20B-4BFE-A345-7F0925718BA0}">
      <dgm:prSet/>
      <dgm:spPr>
        <a:solidFill>
          <a:schemeClr val="accent3">
            <a:lumMod val="75000"/>
            <a:alpha val="45000"/>
          </a:schemeClr>
        </a:solidFill>
      </dgm:spPr>
      <dgm:t>
        <a:bodyPr/>
        <a:lstStyle/>
        <a:p>
          <a:endParaRPr lang="en-US">
            <a:solidFill>
              <a:schemeClr val="tx1"/>
            </a:solidFill>
          </a:endParaRPr>
        </a:p>
      </dgm:t>
    </dgm:pt>
    <dgm:pt modelId="{5C5A0A5A-3843-483B-81D3-186FD775CAFA}" type="pres">
      <dgm:prSet presAssocID="{DD497321-702A-41D5-8D44-B660845DFD52}" presName="composite" presStyleCnt="0">
        <dgm:presLayoutVars>
          <dgm:chMax val="3"/>
          <dgm:animLvl val="lvl"/>
          <dgm:resizeHandles val="exact"/>
        </dgm:presLayoutVars>
      </dgm:prSet>
      <dgm:spPr/>
    </dgm:pt>
    <dgm:pt modelId="{9CAC34EE-C73C-4238-87D9-A604C1296C6F}" type="pres">
      <dgm:prSet presAssocID="{2591E4F7-97C9-40EC-A43A-9E0611706B78}" presName="gear1" presStyleLbl="node1" presStyleIdx="0" presStyleCnt="3">
        <dgm:presLayoutVars>
          <dgm:chMax val="1"/>
          <dgm:bulletEnabled val="1"/>
        </dgm:presLayoutVars>
      </dgm:prSet>
      <dgm:spPr/>
      <dgm:t>
        <a:bodyPr/>
        <a:lstStyle/>
        <a:p>
          <a:endParaRPr lang="en-US"/>
        </a:p>
      </dgm:t>
    </dgm:pt>
    <dgm:pt modelId="{9187E622-6380-4CB4-A952-F4AFC8BBEE75}" type="pres">
      <dgm:prSet presAssocID="{2591E4F7-97C9-40EC-A43A-9E0611706B78}" presName="gear1srcNode" presStyleLbl="node1" presStyleIdx="0" presStyleCnt="3"/>
      <dgm:spPr/>
      <dgm:t>
        <a:bodyPr/>
        <a:lstStyle/>
        <a:p>
          <a:endParaRPr lang="en-US"/>
        </a:p>
      </dgm:t>
    </dgm:pt>
    <dgm:pt modelId="{CD78A962-8DC5-434E-AFED-778AD6B52D6F}" type="pres">
      <dgm:prSet presAssocID="{2591E4F7-97C9-40EC-A43A-9E0611706B78}" presName="gear1dstNode" presStyleLbl="node1" presStyleIdx="0" presStyleCnt="3"/>
      <dgm:spPr/>
      <dgm:t>
        <a:bodyPr/>
        <a:lstStyle/>
        <a:p>
          <a:endParaRPr lang="en-US"/>
        </a:p>
      </dgm:t>
    </dgm:pt>
    <dgm:pt modelId="{B102919C-4CCB-4D38-A42F-E2DC6AE544E1}" type="pres">
      <dgm:prSet presAssocID="{0A47930F-2F4D-4985-B69E-2460CACFE11B}" presName="gear2" presStyleLbl="node1" presStyleIdx="1" presStyleCnt="3">
        <dgm:presLayoutVars>
          <dgm:chMax val="1"/>
          <dgm:bulletEnabled val="1"/>
        </dgm:presLayoutVars>
      </dgm:prSet>
      <dgm:spPr/>
      <dgm:t>
        <a:bodyPr/>
        <a:lstStyle/>
        <a:p>
          <a:endParaRPr lang="en-US"/>
        </a:p>
      </dgm:t>
    </dgm:pt>
    <dgm:pt modelId="{CC119FE6-B197-4339-BB67-04DBA104BD57}" type="pres">
      <dgm:prSet presAssocID="{0A47930F-2F4D-4985-B69E-2460CACFE11B}" presName="gear2srcNode" presStyleLbl="node1" presStyleIdx="1" presStyleCnt="3"/>
      <dgm:spPr/>
      <dgm:t>
        <a:bodyPr/>
        <a:lstStyle/>
        <a:p>
          <a:endParaRPr lang="en-US"/>
        </a:p>
      </dgm:t>
    </dgm:pt>
    <dgm:pt modelId="{9A39499B-66EF-49E2-8BD3-7B77FD57E890}" type="pres">
      <dgm:prSet presAssocID="{0A47930F-2F4D-4985-B69E-2460CACFE11B}" presName="gear2dstNode" presStyleLbl="node1" presStyleIdx="1" presStyleCnt="3"/>
      <dgm:spPr/>
      <dgm:t>
        <a:bodyPr/>
        <a:lstStyle/>
        <a:p>
          <a:endParaRPr lang="en-US"/>
        </a:p>
      </dgm:t>
    </dgm:pt>
    <dgm:pt modelId="{34777F76-64A2-4267-8D0C-F2387CA6765B}" type="pres">
      <dgm:prSet presAssocID="{BB56B67D-20F1-41DA-BB16-CE19FE0A5125}" presName="gear3" presStyleLbl="node1" presStyleIdx="2" presStyleCnt="3"/>
      <dgm:spPr/>
      <dgm:t>
        <a:bodyPr/>
        <a:lstStyle/>
        <a:p>
          <a:endParaRPr lang="en-US"/>
        </a:p>
      </dgm:t>
    </dgm:pt>
    <dgm:pt modelId="{F6DBCFD1-54BB-458A-9D21-7F23EE2B5CF8}" type="pres">
      <dgm:prSet presAssocID="{BB56B67D-20F1-41DA-BB16-CE19FE0A5125}" presName="gear3tx" presStyleLbl="node1" presStyleIdx="2" presStyleCnt="3">
        <dgm:presLayoutVars>
          <dgm:chMax val="1"/>
          <dgm:bulletEnabled val="1"/>
        </dgm:presLayoutVars>
      </dgm:prSet>
      <dgm:spPr/>
      <dgm:t>
        <a:bodyPr/>
        <a:lstStyle/>
        <a:p>
          <a:endParaRPr lang="en-US"/>
        </a:p>
      </dgm:t>
    </dgm:pt>
    <dgm:pt modelId="{6E244645-0EEC-419D-A10F-919A453DAD16}" type="pres">
      <dgm:prSet presAssocID="{BB56B67D-20F1-41DA-BB16-CE19FE0A5125}" presName="gear3srcNode" presStyleLbl="node1" presStyleIdx="2" presStyleCnt="3"/>
      <dgm:spPr/>
      <dgm:t>
        <a:bodyPr/>
        <a:lstStyle/>
        <a:p>
          <a:endParaRPr lang="en-US"/>
        </a:p>
      </dgm:t>
    </dgm:pt>
    <dgm:pt modelId="{68E8880B-B571-43D7-9762-37E6B15A4C30}" type="pres">
      <dgm:prSet presAssocID="{BB56B67D-20F1-41DA-BB16-CE19FE0A5125}" presName="gear3dstNode" presStyleLbl="node1" presStyleIdx="2" presStyleCnt="3"/>
      <dgm:spPr/>
      <dgm:t>
        <a:bodyPr/>
        <a:lstStyle/>
        <a:p>
          <a:endParaRPr lang="en-US"/>
        </a:p>
      </dgm:t>
    </dgm:pt>
    <dgm:pt modelId="{2B34ABFE-E6AE-4CB2-90FB-D01BA5CBEBC1}" type="pres">
      <dgm:prSet presAssocID="{1DC24C8A-1006-41E0-8D0B-66AEDE83DB6F}" presName="connector1" presStyleLbl="sibTrans2D1" presStyleIdx="0" presStyleCnt="3"/>
      <dgm:spPr/>
      <dgm:t>
        <a:bodyPr/>
        <a:lstStyle/>
        <a:p>
          <a:endParaRPr lang="en-US"/>
        </a:p>
      </dgm:t>
    </dgm:pt>
    <dgm:pt modelId="{FFD6F2F9-F4C0-4D07-9711-445A0C8B4E6F}" type="pres">
      <dgm:prSet presAssocID="{276A4E30-D39A-472E-8ED7-4484D6528901}" presName="connector2" presStyleLbl="sibTrans2D1" presStyleIdx="1" presStyleCnt="3"/>
      <dgm:spPr/>
      <dgm:t>
        <a:bodyPr/>
        <a:lstStyle/>
        <a:p>
          <a:endParaRPr lang="en-US"/>
        </a:p>
      </dgm:t>
    </dgm:pt>
    <dgm:pt modelId="{4E61497E-F1F3-431C-8362-21B04BD9B4FB}" type="pres">
      <dgm:prSet presAssocID="{2C80CA8D-EBB7-4738-B337-4573BE211CDE}" presName="connector3" presStyleLbl="sibTrans2D1" presStyleIdx="2" presStyleCnt="3"/>
      <dgm:spPr/>
      <dgm:t>
        <a:bodyPr/>
        <a:lstStyle/>
        <a:p>
          <a:endParaRPr lang="en-US"/>
        </a:p>
      </dgm:t>
    </dgm:pt>
  </dgm:ptLst>
  <dgm:cxnLst>
    <dgm:cxn modelId="{02212FEC-0086-4474-BB6B-F9C13B4CD93A}" type="presOf" srcId="{DD497321-702A-41D5-8D44-B660845DFD52}" destId="{5C5A0A5A-3843-483B-81D3-186FD775CAFA}" srcOrd="0" destOrd="0" presId="urn:microsoft.com/office/officeart/2005/8/layout/gear1"/>
    <dgm:cxn modelId="{86952E8E-0828-4F89-83FE-EF6E1178612A}" type="presOf" srcId="{0A47930F-2F4D-4985-B69E-2460CACFE11B}" destId="{CC119FE6-B197-4339-BB67-04DBA104BD57}" srcOrd="1" destOrd="0" presId="urn:microsoft.com/office/officeart/2005/8/layout/gear1"/>
    <dgm:cxn modelId="{CC30ADC9-52B7-48EB-9651-39A73FA398CC}" type="presOf" srcId="{1DC24C8A-1006-41E0-8D0B-66AEDE83DB6F}" destId="{2B34ABFE-E6AE-4CB2-90FB-D01BA5CBEBC1}" srcOrd="0" destOrd="0" presId="urn:microsoft.com/office/officeart/2005/8/layout/gear1"/>
    <dgm:cxn modelId="{A5E65A46-B20B-4BFE-A345-7F0925718BA0}" srcId="{DD497321-702A-41D5-8D44-B660845DFD52}" destId="{BB56B67D-20F1-41DA-BB16-CE19FE0A5125}" srcOrd="2" destOrd="0" parTransId="{BC46A624-A7E7-4213-90BE-21C4E95E137D}" sibTransId="{2C80CA8D-EBB7-4738-B337-4573BE211CDE}"/>
    <dgm:cxn modelId="{942438D4-A1D6-4D92-BDBB-6E8FE3838757}" type="presOf" srcId="{2591E4F7-97C9-40EC-A43A-9E0611706B78}" destId="{CD78A962-8DC5-434E-AFED-778AD6B52D6F}" srcOrd="2" destOrd="0" presId="urn:microsoft.com/office/officeart/2005/8/layout/gear1"/>
    <dgm:cxn modelId="{B0593937-6F80-426C-B023-93B75A97867B}" srcId="{DD497321-702A-41D5-8D44-B660845DFD52}" destId="{2591E4F7-97C9-40EC-A43A-9E0611706B78}" srcOrd="0" destOrd="0" parTransId="{1E3B2F28-9930-4F42-99BC-CADA50528DEA}" sibTransId="{1DC24C8A-1006-41E0-8D0B-66AEDE83DB6F}"/>
    <dgm:cxn modelId="{157D235E-2EBE-4FD1-A27C-9600C7B81502}" type="presOf" srcId="{2591E4F7-97C9-40EC-A43A-9E0611706B78}" destId="{9CAC34EE-C73C-4238-87D9-A604C1296C6F}" srcOrd="0" destOrd="0" presId="urn:microsoft.com/office/officeart/2005/8/layout/gear1"/>
    <dgm:cxn modelId="{6F46F34D-ABCC-43E8-85DB-C3A1D8F6D4B0}" type="presOf" srcId="{0A47930F-2F4D-4985-B69E-2460CACFE11B}" destId="{9A39499B-66EF-49E2-8BD3-7B77FD57E890}" srcOrd="2" destOrd="0" presId="urn:microsoft.com/office/officeart/2005/8/layout/gear1"/>
    <dgm:cxn modelId="{94EE62B9-9897-416D-BFDD-3D12BE118BE0}" type="presOf" srcId="{276A4E30-D39A-472E-8ED7-4484D6528901}" destId="{FFD6F2F9-F4C0-4D07-9711-445A0C8B4E6F}" srcOrd="0" destOrd="0" presId="urn:microsoft.com/office/officeart/2005/8/layout/gear1"/>
    <dgm:cxn modelId="{DE94A3F0-EB3B-4942-B15B-C5FF5D9C0ECA}" type="presOf" srcId="{BB56B67D-20F1-41DA-BB16-CE19FE0A5125}" destId="{F6DBCFD1-54BB-458A-9D21-7F23EE2B5CF8}" srcOrd="1" destOrd="0" presId="urn:microsoft.com/office/officeart/2005/8/layout/gear1"/>
    <dgm:cxn modelId="{D6540244-2F4F-46AC-A057-DBE17FEEE620}" srcId="{DD497321-702A-41D5-8D44-B660845DFD52}" destId="{0A47930F-2F4D-4985-B69E-2460CACFE11B}" srcOrd="1" destOrd="0" parTransId="{A5623C48-11DE-47AE-AA3E-3406453E7272}" sibTransId="{276A4E30-D39A-472E-8ED7-4484D6528901}"/>
    <dgm:cxn modelId="{8F54DC6D-9681-4B56-B52D-3A4A6674D363}" type="presOf" srcId="{0A47930F-2F4D-4985-B69E-2460CACFE11B}" destId="{B102919C-4CCB-4D38-A42F-E2DC6AE544E1}" srcOrd="0" destOrd="0" presId="urn:microsoft.com/office/officeart/2005/8/layout/gear1"/>
    <dgm:cxn modelId="{324CB510-0D33-4266-AAA7-EB6AC9173276}" type="presOf" srcId="{2C80CA8D-EBB7-4738-B337-4573BE211CDE}" destId="{4E61497E-F1F3-431C-8362-21B04BD9B4FB}" srcOrd="0" destOrd="0" presId="urn:microsoft.com/office/officeart/2005/8/layout/gear1"/>
    <dgm:cxn modelId="{F2A504C6-48A5-44DD-ACE7-8F6A36EF5EFE}" type="presOf" srcId="{2591E4F7-97C9-40EC-A43A-9E0611706B78}" destId="{9187E622-6380-4CB4-A952-F4AFC8BBEE75}" srcOrd="1" destOrd="0" presId="urn:microsoft.com/office/officeart/2005/8/layout/gear1"/>
    <dgm:cxn modelId="{D9185FE8-8E9C-4F0A-81EB-095A89F46245}" type="presOf" srcId="{BB56B67D-20F1-41DA-BB16-CE19FE0A5125}" destId="{34777F76-64A2-4267-8D0C-F2387CA6765B}" srcOrd="0" destOrd="0" presId="urn:microsoft.com/office/officeart/2005/8/layout/gear1"/>
    <dgm:cxn modelId="{D96C428B-9129-442D-93FD-C577133936F3}" type="presOf" srcId="{BB56B67D-20F1-41DA-BB16-CE19FE0A5125}" destId="{68E8880B-B571-43D7-9762-37E6B15A4C30}" srcOrd="3" destOrd="0" presId="urn:microsoft.com/office/officeart/2005/8/layout/gear1"/>
    <dgm:cxn modelId="{12749C4D-1C39-452A-B8F7-09CE1CA0A110}" type="presOf" srcId="{BB56B67D-20F1-41DA-BB16-CE19FE0A5125}" destId="{6E244645-0EEC-419D-A10F-919A453DAD16}" srcOrd="2" destOrd="0" presId="urn:microsoft.com/office/officeart/2005/8/layout/gear1"/>
    <dgm:cxn modelId="{52C0BDE0-A433-430C-A9F1-29DDB866D9B2}" type="presParOf" srcId="{5C5A0A5A-3843-483B-81D3-186FD775CAFA}" destId="{9CAC34EE-C73C-4238-87D9-A604C1296C6F}" srcOrd="0" destOrd="0" presId="urn:microsoft.com/office/officeart/2005/8/layout/gear1"/>
    <dgm:cxn modelId="{E8896A64-0CD0-4F42-A360-2F328C4107E0}" type="presParOf" srcId="{5C5A0A5A-3843-483B-81D3-186FD775CAFA}" destId="{9187E622-6380-4CB4-A952-F4AFC8BBEE75}" srcOrd="1" destOrd="0" presId="urn:microsoft.com/office/officeart/2005/8/layout/gear1"/>
    <dgm:cxn modelId="{3AC8FEDA-6F58-4FA1-8636-9F79C79EE7D8}" type="presParOf" srcId="{5C5A0A5A-3843-483B-81D3-186FD775CAFA}" destId="{CD78A962-8DC5-434E-AFED-778AD6B52D6F}" srcOrd="2" destOrd="0" presId="urn:microsoft.com/office/officeart/2005/8/layout/gear1"/>
    <dgm:cxn modelId="{6A0A21D4-554E-4FBF-8C87-A303E363CAE2}" type="presParOf" srcId="{5C5A0A5A-3843-483B-81D3-186FD775CAFA}" destId="{B102919C-4CCB-4D38-A42F-E2DC6AE544E1}" srcOrd="3" destOrd="0" presId="urn:microsoft.com/office/officeart/2005/8/layout/gear1"/>
    <dgm:cxn modelId="{86175F66-D3EB-48B8-BDA5-AB913E105219}" type="presParOf" srcId="{5C5A0A5A-3843-483B-81D3-186FD775CAFA}" destId="{CC119FE6-B197-4339-BB67-04DBA104BD57}" srcOrd="4" destOrd="0" presId="urn:microsoft.com/office/officeart/2005/8/layout/gear1"/>
    <dgm:cxn modelId="{46D86F5F-6A1C-4706-8479-D72FA0E54739}" type="presParOf" srcId="{5C5A0A5A-3843-483B-81D3-186FD775CAFA}" destId="{9A39499B-66EF-49E2-8BD3-7B77FD57E890}" srcOrd="5" destOrd="0" presId="urn:microsoft.com/office/officeart/2005/8/layout/gear1"/>
    <dgm:cxn modelId="{509AFFFC-5741-45C4-B145-70A12BCBD75D}" type="presParOf" srcId="{5C5A0A5A-3843-483B-81D3-186FD775CAFA}" destId="{34777F76-64A2-4267-8D0C-F2387CA6765B}" srcOrd="6" destOrd="0" presId="urn:microsoft.com/office/officeart/2005/8/layout/gear1"/>
    <dgm:cxn modelId="{EFDA4A0B-8251-4339-9B59-1A9AE3BF530A}" type="presParOf" srcId="{5C5A0A5A-3843-483B-81D3-186FD775CAFA}" destId="{F6DBCFD1-54BB-458A-9D21-7F23EE2B5CF8}" srcOrd="7" destOrd="0" presId="urn:microsoft.com/office/officeart/2005/8/layout/gear1"/>
    <dgm:cxn modelId="{F720E091-C309-421C-AC0A-BBD20C7C6DD7}" type="presParOf" srcId="{5C5A0A5A-3843-483B-81D3-186FD775CAFA}" destId="{6E244645-0EEC-419D-A10F-919A453DAD16}" srcOrd="8" destOrd="0" presId="urn:microsoft.com/office/officeart/2005/8/layout/gear1"/>
    <dgm:cxn modelId="{F1D0A87B-3770-4D49-89D2-CA4C9990D6D8}" type="presParOf" srcId="{5C5A0A5A-3843-483B-81D3-186FD775CAFA}" destId="{68E8880B-B571-43D7-9762-37E6B15A4C30}" srcOrd="9" destOrd="0" presId="urn:microsoft.com/office/officeart/2005/8/layout/gear1"/>
    <dgm:cxn modelId="{AEE9DBD5-EDB6-4805-ADEE-412B13CB0E46}" type="presParOf" srcId="{5C5A0A5A-3843-483B-81D3-186FD775CAFA}" destId="{2B34ABFE-E6AE-4CB2-90FB-D01BA5CBEBC1}" srcOrd="10" destOrd="0" presId="urn:microsoft.com/office/officeart/2005/8/layout/gear1"/>
    <dgm:cxn modelId="{2250C791-0E1D-435A-85D6-8A488A7A70D4}" type="presParOf" srcId="{5C5A0A5A-3843-483B-81D3-186FD775CAFA}" destId="{FFD6F2F9-F4C0-4D07-9711-445A0C8B4E6F}" srcOrd="11" destOrd="0" presId="urn:microsoft.com/office/officeart/2005/8/layout/gear1"/>
    <dgm:cxn modelId="{0611B410-F738-4EAE-94F3-65DE9BAF1047}" type="presParOf" srcId="{5C5A0A5A-3843-483B-81D3-186FD775CAFA}" destId="{4E61497E-F1F3-431C-8362-21B04BD9B4FB}"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D6677-B838-4DC1-9366-99A3C6D1992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7AE3B80-18AF-4FF3-8BDC-D9953D514A6C}">
      <dgm:prSet phldrT="[Text]" custT="1"/>
      <dgm:spPr>
        <a:solidFill>
          <a:srgbClr val="92D050"/>
        </a:solidFill>
      </dgm:spPr>
      <dgm:t>
        <a:bodyPr/>
        <a:lstStyle/>
        <a:p>
          <a:r>
            <a:rPr lang="en-US" sz="1600" dirty="0" smtClean="0">
              <a:solidFill>
                <a:schemeClr val="tx1"/>
              </a:solidFill>
            </a:rPr>
            <a:t>Remind patient to use call light when finished in bathroom</a:t>
          </a:r>
          <a:endParaRPr lang="en-US" sz="1600" dirty="0">
            <a:solidFill>
              <a:schemeClr val="tx1"/>
            </a:solidFill>
          </a:endParaRPr>
        </a:p>
      </dgm:t>
    </dgm:pt>
    <dgm:pt modelId="{E6C67592-92C6-4FB9-AAAF-EB69AE088C24}" type="parTrans" cxnId="{69CA03C1-075A-4BDC-A1E0-F53FDCA1ED6A}">
      <dgm:prSet/>
      <dgm:spPr/>
      <dgm:t>
        <a:bodyPr/>
        <a:lstStyle/>
        <a:p>
          <a:endParaRPr lang="en-US" sz="2400"/>
        </a:p>
      </dgm:t>
    </dgm:pt>
    <dgm:pt modelId="{E8537A16-49E5-42EB-8B38-E0792C7D883C}" type="sibTrans" cxnId="{69CA03C1-075A-4BDC-A1E0-F53FDCA1ED6A}">
      <dgm:prSet custT="1"/>
      <dgm:spPr>
        <a:solidFill>
          <a:srgbClr val="92D050"/>
        </a:solidFill>
      </dgm:spPr>
      <dgm:t>
        <a:bodyPr/>
        <a:lstStyle/>
        <a:p>
          <a:endParaRPr lang="en-US" sz="1100">
            <a:solidFill>
              <a:schemeClr val="tx1"/>
            </a:solidFill>
          </a:endParaRPr>
        </a:p>
      </dgm:t>
    </dgm:pt>
    <dgm:pt modelId="{24FEA2A9-3796-4A27-B384-3EEDF6BAED78}">
      <dgm:prSet phldrT="[Text]" custT="1"/>
      <dgm:spPr>
        <a:solidFill>
          <a:srgbClr val="92D050"/>
        </a:solidFill>
      </dgm:spPr>
      <dgm:t>
        <a:bodyPr/>
        <a:lstStyle/>
        <a:p>
          <a:r>
            <a:rPr lang="en-US" sz="1600" dirty="0" smtClean="0">
              <a:solidFill>
                <a:schemeClr val="tx1"/>
              </a:solidFill>
            </a:rPr>
            <a:t>Complete incident report</a:t>
          </a:r>
          <a:endParaRPr lang="en-US" sz="1600" dirty="0">
            <a:solidFill>
              <a:schemeClr val="tx1"/>
            </a:solidFill>
          </a:endParaRPr>
        </a:p>
      </dgm:t>
    </dgm:pt>
    <dgm:pt modelId="{5319FFCE-6F27-45B9-86F1-C88B297D507D}" type="parTrans" cxnId="{F4982855-B474-4FAA-A2F0-9A9D368AA843}">
      <dgm:prSet/>
      <dgm:spPr/>
      <dgm:t>
        <a:bodyPr/>
        <a:lstStyle/>
        <a:p>
          <a:endParaRPr lang="en-US" sz="2400"/>
        </a:p>
      </dgm:t>
    </dgm:pt>
    <dgm:pt modelId="{E3B535C8-A4BE-4BBA-9D51-21713D73DB24}" type="sibTrans" cxnId="{F4982855-B474-4FAA-A2F0-9A9D368AA843}">
      <dgm:prSet custT="1"/>
      <dgm:spPr>
        <a:solidFill>
          <a:srgbClr val="92D050"/>
        </a:solidFill>
      </dgm:spPr>
      <dgm:t>
        <a:bodyPr/>
        <a:lstStyle/>
        <a:p>
          <a:endParaRPr lang="en-US" sz="1100">
            <a:solidFill>
              <a:schemeClr val="tx1"/>
            </a:solidFill>
          </a:endParaRPr>
        </a:p>
      </dgm:t>
    </dgm:pt>
    <dgm:pt modelId="{98E03B1B-1B63-4604-8CCC-85AC01BA8E35}">
      <dgm:prSet phldrT="[Text]" custT="1"/>
      <dgm:spPr>
        <a:solidFill>
          <a:srgbClr val="92D050"/>
        </a:solidFill>
      </dgm:spPr>
      <dgm:t>
        <a:bodyPr/>
        <a:lstStyle/>
        <a:p>
          <a:r>
            <a:rPr lang="en-US" sz="1600" dirty="0" smtClean="0">
              <a:solidFill>
                <a:schemeClr val="tx1"/>
              </a:solidFill>
            </a:rPr>
            <a:t>Incident report sent to risk manager </a:t>
          </a:r>
          <a:endParaRPr lang="en-US" sz="1600" dirty="0">
            <a:solidFill>
              <a:schemeClr val="tx1"/>
            </a:solidFill>
          </a:endParaRPr>
        </a:p>
      </dgm:t>
    </dgm:pt>
    <dgm:pt modelId="{16DB31F0-493D-495B-A505-3ED9B06CEF77}" type="parTrans" cxnId="{F101DE4E-209A-49D7-B55F-2ADF0D2CCB4C}">
      <dgm:prSet/>
      <dgm:spPr/>
      <dgm:t>
        <a:bodyPr/>
        <a:lstStyle/>
        <a:p>
          <a:endParaRPr lang="en-US" sz="2400"/>
        </a:p>
      </dgm:t>
    </dgm:pt>
    <dgm:pt modelId="{5964161D-2072-452F-8D65-C705187BA3E7}" type="sibTrans" cxnId="{F101DE4E-209A-49D7-B55F-2ADF0D2CCB4C}">
      <dgm:prSet custT="1"/>
      <dgm:spPr>
        <a:solidFill>
          <a:srgbClr val="92D050"/>
        </a:solidFill>
      </dgm:spPr>
      <dgm:t>
        <a:bodyPr/>
        <a:lstStyle/>
        <a:p>
          <a:endParaRPr lang="en-US" sz="1100">
            <a:solidFill>
              <a:schemeClr val="tx1"/>
            </a:solidFill>
          </a:endParaRPr>
        </a:p>
      </dgm:t>
    </dgm:pt>
    <dgm:pt modelId="{B4B8D11D-6E75-4025-9649-BD560C9204C3}">
      <dgm:prSet phldrT="[Text]" custT="1"/>
      <dgm:spPr>
        <a:solidFill>
          <a:srgbClr val="92D050"/>
        </a:solidFill>
      </dgm:spPr>
      <dgm:t>
        <a:bodyPr/>
        <a:lstStyle/>
        <a:p>
          <a:r>
            <a:rPr lang="en-US" sz="1600" dirty="0" smtClean="0">
              <a:solidFill>
                <a:schemeClr val="tx1"/>
              </a:solidFill>
            </a:rPr>
            <a:t>Forget to mention fall at shift change</a:t>
          </a:r>
          <a:endParaRPr lang="en-US" sz="1600" dirty="0">
            <a:solidFill>
              <a:schemeClr val="tx1"/>
            </a:solidFill>
          </a:endParaRPr>
        </a:p>
      </dgm:t>
    </dgm:pt>
    <dgm:pt modelId="{449DD8E0-D703-4E51-96E4-1BF2969FD0CA}" type="parTrans" cxnId="{693D73AE-DBDF-4A94-895E-F547DC7B0ED5}">
      <dgm:prSet/>
      <dgm:spPr/>
      <dgm:t>
        <a:bodyPr/>
        <a:lstStyle/>
        <a:p>
          <a:endParaRPr lang="en-US" sz="2400"/>
        </a:p>
      </dgm:t>
    </dgm:pt>
    <dgm:pt modelId="{1C92FCFA-AD1B-4A36-A6D5-0133C7613F39}" type="sibTrans" cxnId="{693D73AE-DBDF-4A94-895E-F547DC7B0ED5}">
      <dgm:prSet custT="1"/>
      <dgm:spPr>
        <a:solidFill>
          <a:srgbClr val="92D050"/>
        </a:solidFill>
      </dgm:spPr>
      <dgm:t>
        <a:bodyPr/>
        <a:lstStyle/>
        <a:p>
          <a:endParaRPr lang="en-US" sz="1100">
            <a:solidFill>
              <a:schemeClr val="tx1"/>
            </a:solidFill>
          </a:endParaRPr>
        </a:p>
      </dgm:t>
    </dgm:pt>
    <dgm:pt modelId="{4CFD916E-C7F6-4CA6-A332-0E84DFD32AA4}">
      <dgm:prSet phldrT="[Text]" custT="1"/>
      <dgm:spPr>
        <a:solidFill>
          <a:srgbClr val="92D050"/>
        </a:solidFill>
      </dgm:spPr>
      <dgm:t>
        <a:bodyPr/>
        <a:lstStyle/>
        <a:p>
          <a:r>
            <a:rPr lang="en-US" sz="1600" smtClean="0">
              <a:solidFill>
                <a:schemeClr val="tx1"/>
              </a:solidFill>
            </a:rPr>
            <a:t>Patient </a:t>
          </a:r>
          <a:r>
            <a:rPr lang="en-US" sz="1600" dirty="0" smtClean="0">
              <a:solidFill>
                <a:schemeClr val="tx1"/>
              </a:solidFill>
            </a:rPr>
            <a:t>with cognitive impairment falls in bathroom</a:t>
          </a:r>
          <a:endParaRPr lang="en-US" sz="1600" dirty="0">
            <a:solidFill>
              <a:schemeClr val="tx1"/>
            </a:solidFill>
          </a:endParaRPr>
        </a:p>
      </dgm:t>
    </dgm:pt>
    <dgm:pt modelId="{1014761B-7E3E-4C91-9A63-799103745636}" type="parTrans" cxnId="{661CA9DA-EB06-4313-B074-C2BB30C8DA74}">
      <dgm:prSet/>
      <dgm:spPr/>
      <dgm:t>
        <a:bodyPr/>
        <a:lstStyle/>
        <a:p>
          <a:endParaRPr lang="en-US" sz="2400"/>
        </a:p>
      </dgm:t>
    </dgm:pt>
    <dgm:pt modelId="{8EE4B6C8-7492-40F1-90AB-0103146ACD67}" type="sibTrans" cxnId="{661CA9DA-EB06-4313-B074-C2BB30C8DA74}">
      <dgm:prSet custT="1"/>
      <dgm:spPr>
        <a:solidFill>
          <a:srgbClr val="92D050"/>
        </a:solidFill>
      </dgm:spPr>
      <dgm:t>
        <a:bodyPr/>
        <a:lstStyle/>
        <a:p>
          <a:endParaRPr lang="en-US" sz="1100">
            <a:solidFill>
              <a:schemeClr val="tx1"/>
            </a:solidFill>
          </a:endParaRPr>
        </a:p>
      </dgm:t>
    </dgm:pt>
    <dgm:pt modelId="{6BF6519F-58EF-41A0-893B-D3CC8AF3770C}" type="pres">
      <dgm:prSet presAssocID="{3F7D6677-B838-4DC1-9366-99A3C6D19928}" presName="cycle" presStyleCnt="0">
        <dgm:presLayoutVars>
          <dgm:dir/>
          <dgm:resizeHandles val="exact"/>
        </dgm:presLayoutVars>
      </dgm:prSet>
      <dgm:spPr/>
      <dgm:t>
        <a:bodyPr/>
        <a:lstStyle/>
        <a:p>
          <a:endParaRPr lang="en-US"/>
        </a:p>
      </dgm:t>
    </dgm:pt>
    <dgm:pt modelId="{4E4CD624-8E21-466B-8BB0-EFB7B657D929}" type="pres">
      <dgm:prSet presAssocID="{57AE3B80-18AF-4FF3-8BDC-D9953D514A6C}" presName="node" presStyleLbl="node1" presStyleIdx="0" presStyleCnt="5">
        <dgm:presLayoutVars>
          <dgm:bulletEnabled val="1"/>
        </dgm:presLayoutVars>
      </dgm:prSet>
      <dgm:spPr/>
      <dgm:t>
        <a:bodyPr/>
        <a:lstStyle/>
        <a:p>
          <a:endParaRPr lang="en-US"/>
        </a:p>
      </dgm:t>
    </dgm:pt>
    <dgm:pt modelId="{72D7D367-E82B-4789-B138-A022F13B442B}" type="pres">
      <dgm:prSet presAssocID="{E8537A16-49E5-42EB-8B38-E0792C7D883C}" presName="sibTrans" presStyleLbl="sibTrans2D1" presStyleIdx="0" presStyleCnt="5"/>
      <dgm:spPr/>
      <dgm:t>
        <a:bodyPr/>
        <a:lstStyle/>
        <a:p>
          <a:endParaRPr lang="en-US"/>
        </a:p>
      </dgm:t>
    </dgm:pt>
    <dgm:pt modelId="{BA70A89D-417A-4624-845F-492014FED356}" type="pres">
      <dgm:prSet presAssocID="{E8537A16-49E5-42EB-8B38-E0792C7D883C}" presName="connectorText" presStyleLbl="sibTrans2D1" presStyleIdx="0" presStyleCnt="5"/>
      <dgm:spPr/>
      <dgm:t>
        <a:bodyPr/>
        <a:lstStyle/>
        <a:p>
          <a:endParaRPr lang="en-US"/>
        </a:p>
      </dgm:t>
    </dgm:pt>
    <dgm:pt modelId="{0EBAA53C-7DB7-4DA8-A1BA-1D8A8C662A71}" type="pres">
      <dgm:prSet presAssocID="{4CFD916E-C7F6-4CA6-A332-0E84DFD32AA4}" presName="node" presStyleLbl="node1" presStyleIdx="1" presStyleCnt="5">
        <dgm:presLayoutVars>
          <dgm:bulletEnabled val="1"/>
        </dgm:presLayoutVars>
      </dgm:prSet>
      <dgm:spPr/>
      <dgm:t>
        <a:bodyPr/>
        <a:lstStyle/>
        <a:p>
          <a:endParaRPr lang="en-US"/>
        </a:p>
      </dgm:t>
    </dgm:pt>
    <dgm:pt modelId="{E724D03C-270F-44F4-8E6D-EEE77C2B4B16}" type="pres">
      <dgm:prSet presAssocID="{8EE4B6C8-7492-40F1-90AB-0103146ACD67}" presName="sibTrans" presStyleLbl="sibTrans2D1" presStyleIdx="1" presStyleCnt="5"/>
      <dgm:spPr/>
      <dgm:t>
        <a:bodyPr/>
        <a:lstStyle/>
        <a:p>
          <a:endParaRPr lang="en-US"/>
        </a:p>
      </dgm:t>
    </dgm:pt>
    <dgm:pt modelId="{0AF9AC4B-CD81-4778-8980-BDE9ED9C9A0B}" type="pres">
      <dgm:prSet presAssocID="{8EE4B6C8-7492-40F1-90AB-0103146ACD67}" presName="connectorText" presStyleLbl="sibTrans2D1" presStyleIdx="1" presStyleCnt="5"/>
      <dgm:spPr/>
      <dgm:t>
        <a:bodyPr/>
        <a:lstStyle/>
        <a:p>
          <a:endParaRPr lang="en-US"/>
        </a:p>
      </dgm:t>
    </dgm:pt>
    <dgm:pt modelId="{89EC9F2F-EBD9-4CE4-A987-43AAF4CCE81D}" type="pres">
      <dgm:prSet presAssocID="{24FEA2A9-3796-4A27-B384-3EEDF6BAED78}" presName="node" presStyleLbl="node1" presStyleIdx="2" presStyleCnt="5">
        <dgm:presLayoutVars>
          <dgm:bulletEnabled val="1"/>
        </dgm:presLayoutVars>
      </dgm:prSet>
      <dgm:spPr/>
      <dgm:t>
        <a:bodyPr/>
        <a:lstStyle/>
        <a:p>
          <a:endParaRPr lang="en-US"/>
        </a:p>
      </dgm:t>
    </dgm:pt>
    <dgm:pt modelId="{4C30B6B3-98CD-4DFC-BC67-0C24E36AEA29}" type="pres">
      <dgm:prSet presAssocID="{E3B535C8-A4BE-4BBA-9D51-21713D73DB24}" presName="sibTrans" presStyleLbl="sibTrans2D1" presStyleIdx="2" presStyleCnt="5"/>
      <dgm:spPr/>
      <dgm:t>
        <a:bodyPr/>
        <a:lstStyle/>
        <a:p>
          <a:endParaRPr lang="en-US"/>
        </a:p>
      </dgm:t>
    </dgm:pt>
    <dgm:pt modelId="{A13D0E3C-DB7C-4358-9272-67A125EE41BB}" type="pres">
      <dgm:prSet presAssocID="{E3B535C8-A4BE-4BBA-9D51-21713D73DB24}" presName="connectorText" presStyleLbl="sibTrans2D1" presStyleIdx="2" presStyleCnt="5"/>
      <dgm:spPr/>
      <dgm:t>
        <a:bodyPr/>
        <a:lstStyle/>
        <a:p>
          <a:endParaRPr lang="en-US"/>
        </a:p>
      </dgm:t>
    </dgm:pt>
    <dgm:pt modelId="{B1925EF1-4054-429D-8E8D-4A2B10D3564F}" type="pres">
      <dgm:prSet presAssocID="{98E03B1B-1B63-4604-8CCC-85AC01BA8E35}" presName="node" presStyleLbl="node1" presStyleIdx="3" presStyleCnt="5">
        <dgm:presLayoutVars>
          <dgm:bulletEnabled val="1"/>
        </dgm:presLayoutVars>
      </dgm:prSet>
      <dgm:spPr/>
      <dgm:t>
        <a:bodyPr/>
        <a:lstStyle/>
        <a:p>
          <a:endParaRPr lang="en-US"/>
        </a:p>
      </dgm:t>
    </dgm:pt>
    <dgm:pt modelId="{0A569640-FF04-4CBF-A423-7636AB4AA49C}" type="pres">
      <dgm:prSet presAssocID="{5964161D-2072-452F-8D65-C705187BA3E7}" presName="sibTrans" presStyleLbl="sibTrans2D1" presStyleIdx="3" presStyleCnt="5"/>
      <dgm:spPr/>
      <dgm:t>
        <a:bodyPr/>
        <a:lstStyle/>
        <a:p>
          <a:endParaRPr lang="en-US"/>
        </a:p>
      </dgm:t>
    </dgm:pt>
    <dgm:pt modelId="{B8F5A9E4-E789-4021-BD78-13C9EFA59641}" type="pres">
      <dgm:prSet presAssocID="{5964161D-2072-452F-8D65-C705187BA3E7}" presName="connectorText" presStyleLbl="sibTrans2D1" presStyleIdx="3" presStyleCnt="5"/>
      <dgm:spPr/>
      <dgm:t>
        <a:bodyPr/>
        <a:lstStyle/>
        <a:p>
          <a:endParaRPr lang="en-US"/>
        </a:p>
      </dgm:t>
    </dgm:pt>
    <dgm:pt modelId="{77778E3B-39A0-4BC9-97D6-83345A415001}" type="pres">
      <dgm:prSet presAssocID="{B4B8D11D-6E75-4025-9649-BD560C9204C3}" presName="node" presStyleLbl="node1" presStyleIdx="4" presStyleCnt="5">
        <dgm:presLayoutVars>
          <dgm:bulletEnabled val="1"/>
        </dgm:presLayoutVars>
      </dgm:prSet>
      <dgm:spPr/>
      <dgm:t>
        <a:bodyPr/>
        <a:lstStyle/>
        <a:p>
          <a:endParaRPr lang="en-US"/>
        </a:p>
      </dgm:t>
    </dgm:pt>
    <dgm:pt modelId="{C4AE411E-A1BE-48BC-AD44-00A22901E8D0}" type="pres">
      <dgm:prSet presAssocID="{1C92FCFA-AD1B-4A36-A6D5-0133C7613F39}" presName="sibTrans" presStyleLbl="sibTrans2D1" presStyleIdx="4" presStyleCnt="5"/>
      <dgm:spPr/>
      <dgm:t>
        <a:bodyPr/>
        <a:lstStyle/>
        <a:p>
          <a:endParaRPr lang="en-US"/>
        </a:p>
      </dgm:t>
    </dgm:pt>
    <dgm:pt modelId="{F52C2962-1536-440D-8433-6C9AA0A9199A}" type="pres">
      <dgm:prSet presAssocID="{1C92FCFA-AD1B-4A36-A6D5-0133C7613F39}" presName="connectorText" presStyleLbl="sibTrans2D1" presStyleIdx="4" presStyleCnt="5"/>
      <dgm:spPr/>
      <dgm:t>
        <a:bodyPr/>
        <a:lstStyle/>
        <a:p>
          <a:endParaRPr lang="en-US"/>
        </a:p>
      </dgm:t>
    </dgm:pt>
  </dgm:ptLst>
  <dgm:cxnLst>
    <dgm:cxn modelId="{6EA8521F-531B-4C8B-95B4-93E7B1E3420A}" type="presOf" srcId="{8EE4B6C8-7492-40F1-90AB-0103146ACD67}" destId="{E724D03C-270F-44F4-8E6D-EEE77C2B4B16}" srcOrd="0" destOrd="0" presId="urn:microsoft.com/office/officeart/2005/8/layout/cycle2"/>
    <dgm:cxn modelId="{74958961-C366-48C6-A732-89934411E7C0}" type="presOf" srcId="{8EE4B6C8-7492-40F1-90AB-0103146ACD67}" destId="{0AF9AC4B-CD81-4778-8980-BDE9ED9C9A0B}" srcOrd="1" destOrd="0" presId="urn:microsoft.com/office/officeart/2005/8/layout/cycle2"/>
    <dgm:cxn modelId="{16BBD528-4793-471E-BD41-4F9464DF7EC9}" type="presOf" srcId="{24FEA2A9-3796-4A27-B384-3EEDF6BAED78}" destId="{89EC9F2F-EBD9-4CE4-A987-43AAF4CCE81D}" srcOrd="0" destOrd="0" presId="urn:microsoft.com/office/officeart/2005/8/layout/cycle2"/>
    <dgm:cxn modelId="{E50C54F6-5D0B-4968-BF72-1A334C965D55}" type="presOf" srcId="{98E03B1B-1B63-4604-8CCC-85AC01BA8E35}" destId="{B1925EF1-4054-429D-8E8D-4A2B10D3564F}" srcOrd="0" destOrd="0" presId="urn:microsoft.com/office/officeart/2005/8/layout/cycle2"/>
    <dgm:cxn modelId="{8E06CDF7-EBE6-4DCC-A0DC-5F1EE1ACB38D}" type="presOf" srcId="{4CFD916E-C7F6-4CA6-A332-0E84DFD32AA4}" destId="{0EBAA53C-7DB7-4DA8-A1BA-1D8A8C662A71}" srcOrd="0" destOrd="0" presId="urn:microsoft.com/office/officeart/2005/8/layout/cycle2"/>
    <dgm:cxn modelId="{62E777F3-F047-4D49-9593-6F1B3A47C08F}" type="presOf" srcId="{E8537A16-49E5-42EB-8B38-E0792C7D883C}" destId="{72D7D367-E82B-4789-B138-A022F13B442B}" srcOrd="0" destOrd="0" presId="urn:microsoft.com/office/officeart/2005/8/layout/cycle2"/>
    <dgm:cxn modelId="{F36BC3F5-ADB6-4BA1-9126-548B62D4E0A3}" type="presOf" srcId="{B4B8D11D-6E75-4025-9649-BD560C9204C3}" destId="{77778E3B-39A0-4BC9-97D6-83345A415001}" srcOrd="0" destOrd="0" presId="urn:microsoft.com/office/officeart/2005/8/layout/cycle2"/>
    <dgm:cxn modelId="{3295850A-8F30-4450-AD5E-8051B716E587}" type="presOf" srcId="{E3B535C8-A4BE-4BBA-9D51-21713D73DB24}" destId="{A13D0E3C-DB7C-4358-9272-67A125EE41BB}" srcOrd="1" destOrd="0" presId="urn:microsoft.com/office/officeart/2005/8/layout/cycle2"/>
    <dgm:cxn modelId="{69CA03C1-075A-4BDC-A1E0-F53FDCA1ED6A}" srcId="{3F7D6677-B838-4DC1-9366-99A3C6D19928}" destId="{57AE3B80-18AF-4FF3-8BDC-D9953D514A6C}" srcOrd="0" destOrd="0" parTransId="{E6C67592-92C6-4FB9-AAAF-EB69AE088C24}" sibTransId="{E8537A16-49E5-42EB-8B38-E0792C7D883C}"/>
    <dgm:cxn modelId="{E7226AE7-16D4-4D83-8020-2E86A8A04B1E}" type="presOf" srcId="{1C92FCFA-AD1B-4A36-A6D5-0133C7613F39}" destId="{C4AE411E-A1BE-48BC-AD44-00A22901E8D0}" srcOrd="0" destOrd="0" presId="urn:microsoft.com/office/officeart/2005/8/layout/cycle2"/>
    <dgm:cxn modelId="{AFAE7ACA-37EE-4871-BE02-1EBB394DDA12}" type="presOf" srcId="{57AE3B80-18AF-4FF3-8BDC-D9953D514A6C}" destId="{4E4CD624-8E21-466B-8BB0-EFB7B657D929}" srcOrd="0" destOrd="0" presId="urn:microsoft.com/office/officeart/2005/8/layout/cycle2"/>
    <dgm:cxn modelId="{B9A78247-32BD-4DAA-BCDE-BE8D6A913971}" type="presOf" srcId="{E3B535C8-A4BE-4BBA-9D51-21713D73DB24}" destId="{4C30B6B3-98CD-4DFC-BC67-0C24E36AEA29}" srcOrd="0" destOrd="0" presId="urn:microsoft.com/office/officeart/2005/8/layout/cycle2"/>
    <dgm:cxn modelId="{F101DE4E-209A-49D7-B55F-2ADF0D2CCB4C}" srcId="{3F7D6677-B838-4DC1-9366-99A3C6D19928}" destId="{98E03B1B-1B63-4604-8CCC-85AC01BA8E35}" srcOrd="3" destOrd="0" parTransId="{16DB31F0-493D-495B-A505-3ED9B06CEF77}" sibTransId="{5964161D-2072-452F-8D65-C705187BA3E7}"/>
    <dgm:cxn modelId="{B437F975-1307-49EC-AD0D-BD4E6EF7FC1A}" type="presOf" srcId="{E8537A16-49E5-42EB-8B38-E0792C7D883C}" destId="{BA70A89D-417A-4624-845F-492014FED356}" srcOrd="1" destOrd="0" presId="urn:microsoft.com/office/officeart/2005/8/layout/cycle2"/>
    <dgm:cxn modelId="{2C8055AD-98A9-476B-8901-C33B7749E9D8}" type="presOf" srcId="{5964161D-2072-452F-8D65-C705187BA3E7}" destId="{0A569640-FF04-4CBF-A423-7636AB4AA49C}" srcOrd="0" destOrd="0" presId="urn:microsoft.com/office/officeart/2005/8/layout/cycle2"/>
    <dgm:cxn modelId="{F8E50E63-B9CB-4224-8705-9184A13A8C8F}" type="presOf" srcId="{1C92FCFA-AD1B-4A36-A6D5-0133C7613F39}" destId="{F52C2962-1536-440D-8433-6C9AA0A9199A}" srcOrd="1" destOrd="0" presId="urn:microsoft.com/office/officeart/2005/8/layout/cycle2"/>
    <dgm:cxn modelId="{693D73AE-DBDF-4A94-895E-F547DC7B0ED5}" srcId="{3F7D6677-B838-4DC1-9366-99A3C6D19928}" destId="{B4B8D11D-6E75-4025-9649-BD560C9204C3}" srcOrd="4" destOrd="0" parTransId="{449DD8E0-D703-4E51-96E4-1BF2969FD0CA}" sibTransId="{1C92FCFA-AD1B-4A36-A6D5-0133C7613F39}"/>
    <dgm:cxn modelId="{20381FAD-3690-4657-9B13-DEE921E7661B}" type="presOf" srcId="{5964161D-2072-452F-8D65-C705187BA3E7}" destId="{B8F5A9E4-E789-4021-BD78-13C9EFA59641}" srcOrd="1" destOrd="0" presId="urn:microsoft.com/office/officeart/2005/8/layout/cycle2"/>
    <dgm:cxn modelId="{661CA9DA-EB06-4313-B074-C2BB30C8DA74}" srcId="{3F7D6677-B838-4DC1-9366-99A3C6D19928}" destId="{4CFD916E-C7F6-4CA6-A332-0E84DFD32AA4}" srcOrd="1" destOrd="0" parTransId="{1014761B-7E3E-4C91-9A63-799103745636}" sibTransId="{8EE4B6C8-7492-40F1-90AB-0103146ACD67}"/>
    <dgm:cxn modelId="{F4982855-B474-4FAA-A2F0-9A9D368AA843}" srcId="{3F7D6677-B838-4DC1-9366-99A3C6D19928}" destId="{24FEA2A9-3796-4A27-B384-3EEDF6BAED78}" srcOrd="2" destOrd="0" parTransId="{5319FFCE-6F27-45B9-86F1-C88B297D507D}" sibTransId="{E3B535C8-A4BE-4BBA-9D51-21713D73DB24}"/>
    <dgm:cxn modelId="{D53F228E-CEE2-46D6-977A-BA89998E017B}" type="presOf" srcId="{3F7D6677-B838-4DC1-9366-99A3C6D19928}" destId="{6BF6519F-58EF-41A0-893B-D3CC8AF3770C}" srcOrd="0" destOrd="0" presId="urn:microsoft.com/office/officeart/2005/8/layout/cycle2"/>
    <dgm:cxn modelId="{C7DAA128-BB1F-42E6-AD77-D9A3609F9BAF}" type="presParOf" srcId="{6BF6519F-58EF-41A0-893B-D3CC8AF3770C}" destId="{4E4CD624-8E21-466B-8BB0-EFB7B657D929}" srcOrd="0" destOrd="0" presId="urn:microsoft.com/office/officeart/2005/8/layout/cycle2"/>
    <dgm:cxn modelId="{380CE4BD-9F84-4A4D-A880-7BEC86B48AA2}" type="presParOf" srcId="{6BF6519F-58EF-41A0-893B-D3CC8AF3770C}" destId="{72D7D367-E82B-4789-B138-A022F13B442B}" srcOrd="1" destOrd="0" presId="urn:microsoft.com/office/officeart/2005/8/layout/cycle2"/>
    <dgm:cxn modelId="{DDF6A747-896D-48D1-B4BF-4D1700C97C85}" type="presParOf" srcId="{72D7D367-E82B-4789-B138-A022F13B442B}" destId="{BA70A89D-417A-4624-845F-492014FED356}" srcOrd="0" destOrd="0" presId="urn:microsoft.com/office/officeart/2005/8/layout/cycle2"/>
    <dgm:cxn modelId="{59162825-75C6-4248-A895-E749A49DBF08}" type="presParOf" srcId="{6BF6519F-58EF-41A0-893B-D3CC8AF3770C}" destId="{0EBAA53C-7DB7-4DA8-A1BA-1D8A8C662A71}" srcOrd="2" destOrd="0" presId="urn:microsoft.com/office/officeart/2005/8/layout/cycle2"/>
    <dgm:cxn modelId="{4C7F709F-9487-4261-8F84-B604A2C3B178}" type="presParOf" srcId="{6BF6519F-58EF-41A0-893B-D3CC8AF3770C}" destId="{E724D03C-270F-44F4-8E6D-EEE77C2B4B16}" srcOrd="3" destOrd="0" presId="urn:microsoft.com/office/officeart/2005/8/layout/cycle2"/>
    <dgm:cxn modelId="{0EB21528-A9A6-4135-A532-957AF8D3976F}" type="presParOf" srcId="{E724D03C-270F-44F4-8E6D-EEE77C2B4B16}" destId="{0AF9AC4B-CD81-4778-8980-BDE9ED9C9A0B}" srcOrd="0" destOrd="0" presId="urn:microsoft.com/office/officeart/2005/8/layout/cycle2"/>
    <dgm:cxn modelId="{2DA3915F-2CA1-4AAE-B27C-D15C2194961B}" type="presParOf" srcId="{6BF6519F-58EF-41A0-893B-D3CC8AF3770C}" destId="{89EC9F2F-EBD9-4CE4-A987-43AAF4CCE81D}" srcOrd="4" destOrd="0" presId="urn:microsoft.com/office/officeart/2005/8/layout/cycle2"/>
    <dgm:cxn modelId="{597932D8-6F49-46C5-83E0-66A659DF60C1}" type="presParOf" srcId="{6BF6519F-58EF-41A0-893B-D3CC8AF3770C}" destId="{4C30B6B3-98CD-4DFC-BC67-0C24E36AEA29}" srcOrd="5" destOrd="0" presId="urn:microsoft.com/office/officeart/2005/8/layout/cycle2"/>
    <dgm:cxn modelId="{D99B56DC-A8C0-4E7C-B8A7-86A1DE119060}" type="presParOf" srcId="{4C30B6B3-98CD-4DFC-BC67-0C24E36AEA29}" destId="{A13D0E3C-DB7C-4358-9272-67A125EE41BB}" srcOrd="0" destOrd="0" presId="urn:microsoft.com/office/officeart/2005/8/layout/cycle2"/>
    <dgm:cxn modelId="{2E38741F-5138-48A7-B530-D557AFD4A873}" type="presParOf" srcId="{6BF6519F-58EF-41A0-893B-D3CC8AF3770C}" destId="{B1925EF1-4054-429D-8E8D-4A2B10D3564F}" srcOrd="6" destOrd="0" presId="urn:microsoft.com/office/officeart/2005/8/layout/cycle2"/>
    <dgm:cxn modelId="{A987D585-DF02-47D1-A9C6-FAAEE4E38EBF}" type="presParOf" srcId="{6BF6519F-58EF-41A0-893B-D3CC8AF3770C}" destId="{0A569640-FF04-4CBF-A423-7636AB4AA49C}" srcOrd="7" destOrd="0" presId="urn:microsoft.com/office/officeart/2005/8/layout/cycle2"/>
    <dgm:cxn modelId="{A80B4EEA-62BF-46F9-A786-2993734BC8B2}" type="presParOf" srcId="{0A569640-FF04-4CBF-A423-7636AB4AA49C}" destId="{B8F5A9E4-E789-4021-BD78-13C9EFA59641}" srcOrd="0" destOrd="0" presId="urn:microsoft.com/office/officeart/2005/8/layout/cycle2"/>
    <dgm:cxn modelId="{A07EFACB-4ED7-40B0-B347-E26715D22D0E}" type="presParOf" srcId="{6BF6519F-58EF-41A0-893B-D3CC8AF3770C}" destId="{77778E3B-39A0-4BC9-97D6-83345A415001}" srcOrd="8" destOrd="0" presId="urn:microsoft.com/office/officeart/2005/8/layout/cycle2"/>
    <dgm:cxn modelId="{8DD9EA11-CE4F-4F87-97CB-E954763A39FC}" type="presParOf" srcId="{6BF6519F-58EF-41A0-893B-D3CC8AF3770C}" destId="{C4AE411E-A1BE-48BC-AD44-00A22901E8D0}" srcOrd="9" destOrd="0" presId="urn:microsoft.com/office/officeart/2005/8/layout/cycle2"/>
    <dgm:cxn modelId="{8EAD35D0-191F-452C-B2FC-C135C224D08B}" type="presParOf" srcId="{C4AE411E-A1BE-48BC-AD44-00A22901E8D0}" destId="{F52C2962-1536-440D-8433-6C9AA0A9199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7D6677-B838-4DC1-9366-99A3C6D1992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7AE3B80-18AF-4FF3-8BDC-D9953D514A6C}">
      <dgm:prSet phldrT="[Text]" custT="1"/>
      <dgm:spPr>
        <a:solidFill>
          <a:srgbClr val="92D050"/>
        </a:solidFill>
      </dgm:spPr>
      <dgm:t>
        <a:bodyPr/>
        <a:lstStyle/>
        <a:p>
          <a:r>
            <a:rPr lang="en-US" sz="1600" dirty="0" smtClean="0">
              <a:solidFill>
                <a:schemeClr val="tx1"/>
              </a:solidFill>
            </a:rPr>
            <a:t>Integrate evidence to support use of post-fall huddle</a:t>
          </a:r>
          <a:endParaRPr lang="en-US" sz="1600" dirty="0">
            <a:solidFill>
              <a:schemeClr val="tx1"/>
            </a:solidFill>
          </a:endParaRPr>
        </a:p>
      </dgm:t>
    </dgm:pt>
    <dgm:pt modelId="{E6C67592-92C6-4FB9-AAAF-EB69AE088C24}" type="parTrans" cxnId="{69CA03C1-075A-4BDC-A1E0-F53FDCA1ED6A}">
      <dgm:prSet/>
      <dgm:spPr/>
      <dgm:t>
        <a:bodyPr/>
        <a:lstStyle/>
        <a:p>
          <a:endParaRPr lang="en-US" sz="3600"/>
        </a:p>
      </dgm:t>
    </dgm:pt>
    <dgm:pt modelId="{E8537A16-49E5-42EB-8B38-E0792C7D883C}" type="sibTrans" cxnId="{69CA03C1-075A-4BDC-A1E0-F53FDCA1ED6A}">
      <dgm:prSet custT="1"/>
      <dgm:spPr>
        <a:solidFill>
          <a:srgbClr val="92D050"/>
        </a:solidFill>
      </dgm:spPr>
      <dgm:t>
        <a:bodyPr/>
        <a:lstStyle/>
        <a:p>
          <a:endParaRPr lang="en-US" sz="1200">
            <a:solidFill>
              <a:schemeClr val="tx1"/>
            </a:solidFill>
          </a:endParaRPr>
        </a:p>
      </dgm:t>
    </dgm:pt>
    <dgm:pt modelId="{24FEA2A9-3796-4A27-B384-3EEDF6BAED78}">
      <dgm:prSet phldrT="[Text]" custT="1"/>
      <dgm:spPr>
        <a:solidFill>
          <a:srgbClr val="92D050"/>
        </a:solidFill>
      </dgm:spPr>
      <dgm:t>
        <a:bodyPr/>
        <a:lstStyle/>
        <a:p>
          <a:r>
            <a:rPr lang="en-US" sz="1600" dirty="0" smtClean="0">
              <a:solidFill>
                <a:schemeClr val="tx1"/>
              </a:solidFill>
            </a:rPr>
            <a:t>Train staff to conduct post-fall huddles</a:t>
          </a:r>
          <a:endParaRPr lang="en-US" sz="1600" dirty="0">
            <a:solidFill>
              <a:schemeClr val="tx1"/>
            </a:solidFill>
          </a:endParaRPr>
        </a:p>
      </dgm:t>
    </dgm:pt>
    <dgm:pt modelId="{5319FFCE-6F27-45B9-86F1-C88B297D507D}" type="parTrans" cxnId="{F4982855-B474-4FAA-A2F0-9A9D368AA843}">
      <dgm:prSet/>
      <dgm:spPr/>
      <dgm:t>
        <a:bodyPr/>
        <a:lstStyle/>
        <a:p>
          <a:endParaRPr lang="en-US" sz="3600"/>
        </a:p>
      </dgm:t>
    </dgm:pt>
    <dgm:pt modelId="{E3B535C8-A4BE-4BBA-9D51-21713D73DB24}" type="sibTrans" cxnId="{F4982855-B474-4FAA-A2F0-9A9D368AA843}">
      <dgm:prSet custT="1"/>
      <dgm:spPr>
        <a:solidFill>
          <a:srgbClr val="92D050"/>
        </a:solidFill>
      </dgm:spPr>
      <dgm:t>
        <a:bodyPr/>
        <a:lstStyle/>
        <a:p>
          <a:endParaRPr lang="en-US" sz="1200">
            <a:solidFill>
              <a:schemeClr val="tx1"/>
            </a:solidFill>
          </a:endParaRPr>
        </a:p>
      </dgm:t>
    </dgm:pt>
    <dgm:pt modelId="{98E03B1B-1B63-4604-8CCC-85AC01BA8E35}">
      <dgm:prSet phldrT="[Text]" custT="1"/>
      <dgm:spPr>
        <a:solidFill>
          <a:srgbClr val="92D050"/>
        </a:solidFill>
      </dgm:spPr>
      <dgm:t>
        <a:bodyPr/>
        <a:lstStyle/>
        <a:p>
          <a:r>
            <a:rPr lang="en-US" sz="1600" dirty="0" smtClean="0">
              <a:solidFill>
                <a:schemeClr val="tx1"/>
              </a:solidFill>
            </a:rPr>
            <a:t>Audit reliability of conducting post-fall huddles</a:t>
          </a:r>
          <a:endParaRPr lang="en-US" sz="1600" dirty="0">
            <a:solidFill>
              <a:schemeClr val="tx1"/>
            </a:solidFill>
          </a:endParaRPr>
        </a:p>
      </dgm:t>
    </dgm:pt>
    <dgm:pt modelId="{16DB31F0-493D-495B-A505-3ED9B06CEF77}" type="parTrans" cxnId="{F101DE4E-209A-49D7-B55F-2ADF0D2CCB4C}">
      <dgm:prSet/>
      <dgm:spPr/>
      <dgm:t>
        <a:bodyPr/>
        <a:lstStyle/>
        <a:p>
          <a:endParaRPr lang="en-US" sz="3600"/>
        </a:p>
      </dgm:t>
    </dgm:pt>
    <dgm:pt modelId="{5964161D-2072-452F-8D65-C705187BA3E7}" type="sibTrans" cxnId="{F101DE4E-209A-49D7-B55F-2ADF0D2CCB4C}">
      <dgm:prSet custT="1"/>
      <dgm:spPr>
        <a:solidFill>
          <a:srgbClr val="92D050"/>
        </a:solidFill>
      </dgm:spPr>
      <dgm:t>
        <a:bodyPr/>
        <a:lstStyle/>
        <a:p>
          <a:endParaRPr lang="en-US" sz="1200">
            <a:solidFill>
              <a:schemeClr val="tx1"/>
            </a:solidFill>
          </a:endParaRPr>
        </a:p>
      </dgm:t>
    </dgm:pt>
    <dgm:pt modelId="{B4B8D11D-6E75-4025-9649-BD560C9204C3}">
      <dgm:prSet phldrT="[Text]" custT="1"/>
      <dgm:spPr>
        <a:solidFill>
          <a:srgbClr val="92D050"/>
        </a:solidFill>
      </dgm:spPr>
      <dgm:t>
        <a:bodyPr/>
        <a:lstStyle/>
        <a:p>
          <a:r>
            <a:rPr lang="en-US" sz="1600" dirty="0" smtClean="0">
              <a:solidFill>
                <a:schemeClr val="tx1"/>
              </a:solidFill>
            </a:rPr>
            <a:t>Collect, analyze, disseminate learning from post-fall huddles</a:t>
          </a:r>
          <a:endParaRPr lang="en-US" sz="1600" dirty="0">
            <a:solidFill>
              <a:schemeClr val="tx1"/>
            </a:solidFill>
          </a:endParaRPr>
        </a:p>
      </dgm:t>
    </dgm:pt>
    <dgm:pt modelId="{449DD8E0-D703-4E51-96E4-1BF2969FD0CA}" type="parTrans" cxnId="{693D73AE-DBDF-4A94-895E-F547DC7B0ED5}">
      <dgm:prSet/>
      <dgm:spPr/>
      <dgm:t>
        <a:bodyPr/>
        <a:lstStyle/>
        <a:p>
          <a:endParaRPr lang="en-US" sz="3600"/>
        </a:p>
      </dgm:t>
    </dgm:pt>
    <dgm:pt modelId="{1C92FCFA-AD1B-4A36-A6D5-0133C7613F39}" type="sibTrans" cxnId="{693D73AE-DBDF-4A94-895E-F547DC7B0ED5}">
      <dgm:prSet custT="1"/>
      <dgm:spPr>
        <a:solidFill>
          <a:srgbClr val="92D050"/>
        </a:solidFill>
      </dgm:spPr>
      <dgm:t>
        <a:bodyPr/>
        <a:lstStyle/>
        <a:p>
          <a:endParaRPr lang="en-US" sz="1200">
            <a:solidFill>
              <a:schemeClr val="tx1"/>
            </a:solidFill>
          </a:endParaRPr>
        </a:p>
      </dgm:t>
    </dgm:pt>
    <dgm:pt modelId="{4CFD916E-C7F6-4CA6-A332-0E84DFD32AA4}">
      <dgm:prSet phldrT="[Text]" custT="1"/>
      <dgm:spPr>
        <a:solidFill>
          <a:srgbClr val="92D050"/>
        </a:solidFill>
      </dgm:spPr>
      <dgm:t>
        <a:bodyPr/>
        <a:lstStyle/>
        <a:p>
          <a:r>
            <a:rPr lang="en-US" sz="1600" dirty="0" smtClean="0">
              <a:solidFill>
                <a:schemeClr val="tx1"/>
              </a:solidFill>
            </a:rPr>
            <a:t>Create policy/ procedure for use of post-fall huddles</a:t>
          </a:r>
          <a:endParaRPr lang="en-US" sz="1600" dirty="0">
            <a:solidFill>
              <a:schemeClr val="tx1"/>
            </a:solidFill>
          </a:endParaRPr>
        </a:p>
      </dgm:t>
    </dgm:pt>
    <dgm:pt modelId="{1014761B-7E3E-4C91-9A63-799103745636}" type="parTrans" cxnId="{661CA9DA-EB06-4313-B074-C2BB30C8DA74}">
      <dgm:prSet/>
      <dgm:spPr/>
      <dgm:t>
        <a:bodyPr/>
        <a:lstStyle/>
        <a:p>
          <a:endParaRPr lang="en-US" sz="3600"/>
        </a:p>
      </dgm:t>
    </dgm:pt>
    <dgm:pt modelId="{8EE4B6C8-7492-40F1-90AB-0103146ACD67}" type="sibTrans" cxnId="{661CA9DA-EB06-4313-B074-C2BB30C8DA74}">
      <dgm:prSet custT="1"/>
      <dgm:spPr>
        <a:solidFill>
          <a:srgbClr val="92D050"/>
        </a:solidFill>
      </dgm:spPr>
      <dgm:t>
        <a:bodyPr/>
        <a:lstStyle/>
        <a:p>
          <a:endParaRPr lang="en-US" sz="1200">
            <a:solidFill>
              <a:schemeClr val="tx1"/>
            </a:solidFill>
          </a:endParaRPr>
        </a:p>
      </dgm:t>
    </dgm:pt>
    <dgm:pt modelId="{6BF6519F-58EF-41A0-893B-D3CC8AF3770C}" type="pres">
      <dgm:prSet presAssocID="{3F7D6677-B838-4DC1-9366-99A3C6D19928}" presName="cycle" presStyleCnt="0">
        <dgm:presLayoutVars>
          <dgm:dir/>
          <dgm:resizeHandles val="exact"/>
        </dgm:presLayoutVars>
      </dgm:prSet>
      <dgm:spPr/>
      <dgm:t>
        <a:bodyPr/>
        <a:lstStyle/>
        <a:p>
          <a:endParaRPr lang="en-US"/>
        </a:p>
      </dgm:t>
    </dgm:pt>
    <dgm:pt modelId="{4E4CD624-8E21-466B-8BB0-EFB7B657D929}" type="pres">
      <dgm:prSet presAssocID="{57AE3B80-18AF-4FF3-8BDC-D9953D514A6C}" presName="node" presStyleLbl="node1" presStyleIdx="0" presStyleCnt="5">
        <dgm:presLayoutVars>
          <dgm:bulletEnabled val="1"/>
        </dgm:presLayoutVars>
      </dgm:prSet>
      <dgm:spPr/>
      <dgm:t>
        <a:bodyPr/>
        <a:lstStyle/>
        <a:p>
          <a:endParaRPr lang="en-US"/>
        </a:p>
      </dgm:t>
    </dgm:pt>
    <dgm:pt modelId="{72D7D367-E82B-4789-B138-A022F13B442B}" type="pres">
      <dgm:prSet presAssocID="{E8537A16-49E5-42EB-8B38-E0792C7D883C}" presName="sibTrans" presStyleLbl="sibTrans2D1" presStyleIdx="0" presStyleCnt="5"/>
      <dgm:spPr/>
      <dgm:t>
        <a:bodyPr/>
        <a:lstStyle/>
        <a:p>
          <a:endParaRPr lang="en-US"/>
        </a:p>
      </dgm:t>
    </dgm:pt>
    <dgm:pt modelId="{BA70A89D-417A-4624-845F-492014FED356}" type="pres">
      <dgm:prSet presAssocID="{E8537A16-49E5-42EB-8B38-E0792C7D883C}" presName="connectorText" presStyleLbl="sibTrans2D1" presStyleIdx="0" presStyleCnt="5"/>
      <dgm:spPr/>
      <dgm:t>
        <a:bodyPr/>
        <a:lstStyle/>
        <a:p>
          <a:endParaRPr lang="en-US"/>
        </a:p>
      </dgm:t>
    </dgm:pt>
    <dgm:pt modelId="{0EBAA53C-7DB7-4DA8-A1BA-1D8A8C662A71}" type="pres">
      <dgm:prSet presAssocID="{4CFD916E-C7F6-4CA6-A332-0E84DFD32AA4}" presName="node" presStyleLbl="node1" presStyleIdx="1" presStyleCnt="5">
        <dgm:presLayoutVars>
          <dgm:bulletEnabled val="1"/>
        </dgm:presLayoutVars>
      </dgm:prSet>
      <dgm:spPr/>
      <dgm:t>
        <a:bodyPr/>
        <a:lstStyle/>
        <a:p>
          <a:endParaRPr lang="en-US"/>
        </a:p>
      </dgm:t>
    </dgm:pt>
    <dgm:pt modelId="{E724D03C-270F-44F4-8E6D-EEE77C2B4B16}" type="pres">
      <dgm:prSet presAssocID="{8EE4B6C8-7492-40F1-90AB-0103146ACD67}" presName="sibTrans" presStyleLbl="sibTrans2D1" presStyleIdx="1" presStyleCnt="5"/>
      <dgm:spPr/>
      <dgm:t>
        <a:bodyPr/>
        <a:lstStyle/>
        <a:p>
          <a:endParaRPr lang="en-US"/>
        </a:p>
      </dgm:t>
    </dgm:pt>
    <dgm:pt modelId="{0AF9AC4B-CD81-4778-8980-BDE9ED9C9A0B}" type="pres">
      <dgm:prSet presAssocID="{8EE4B6C8-7492-40F1-90AB-0103146ACD67}" presName="connectorText" presStyleLbl="sibTrans2D1" presStyleIdx="1" presStyleCnt="5"/>
      <dgm:spPr/>
      <dgm:t>
        <a:bodyPr/>
        <a:lstStyle/>
        <a:p>
          <a:endParaRPr lang="en-US"/>
        </a:p>
      </dgm:t>
    </dgm:pt>
    <dgm:pt modelId="{89EC9F2F-EBD9-4CE4-A987-43AAF4CCE81D}" type="pres">
      <dgm:prSet presAssocID="{24FEA2A9-3796-4A27-B384-3EEDF6BAED78}" presName="node" presStyleLbl="node1" presStyleIdx="2" presStyleCnt="5">
        <dgm:presLayoutVars>
          <dgm:bulletEnabled val="1"/>
        </dgm:presLayoutVars>
      </dgm:prSet>
      <dgm:spPr/>
      <dgm:t>
        <a:bodyPr/>
        <a:lstStyle/>
        <a:p>
          <a:endParaRPr lang="en-US"/>
        </a:p>
      </dgm:t>
    </dgm:pt>
    <dgm:pt modelId="{4C30B6B3-98CD-4DFC-BC67-0C24E36AEA29}" type="pres">
      <dgm:prSet presAssocID="{E3B535C8-A4BE-4BBA-9D51-21713D73DB24}" presName="sibTrans" presStyleLbl="sibTrans2D1" presStyleIdx="2" presStyleCnt="5"/>
      <dgm:spPr/>
      <dgm:t>
        <a:bodyPr/>
        <a:lstStyle/>
        <a:p>
          <a:endParaRPr lang="en-US"/>
        </a:p>
      </dgm:t>
    </dgm:pt>
    <dgm:pt modelId="{A13D0E3C-DB7C-4358-9272-67A125EE41BB}" type="pres">
      <dgm:prSet presAssocID="{E3B535C8-A4BE-4BBA-9D51-21713D73DB24}" presName="connectorText" presStyleLbl="sibTrans2D1" presStyleIdx="2" presStyleCnt="5"/>
      <dgm:spPr/>
      <dgm:t>
        <a:bodyPr/>
        <a:lstStyle/>
        <a:p>
          <a:endParaRPr lang="en-US"/>
        </a:p>
      </dgm:t>
    </dgm:pt>
    <dgm:pt modelId="{B1925EF1-4054-429D-8E8D-4A2B10D3564F}" type="pres">
      <dgm:prSet presAssocID="{98E03B1B-1B63-4604-8CCC-85AC01BA8E35}" presName="node" presStyleLbl="node1" presStyleIdx="3" presStyleCnt="5">
        <dgm:presLayoutVars>
          <dgm:bulletEnabled val="1"/>
        </dgm:presLayoutVars>
      </dgm:prSet>
      <dgm:spPr/>
      <dgm:t>
        <a:bodyPr/>
        <a:lstStyle/>
        <a:p>
          <a:endParaRPr lang="en-US"/>
        </a:p>
      </dgm:t>
    </dgm:pt>
    <dgm:pt modelId="{0A569640-FF04-4CBF-A423-7636AB4AA49C}" type="pres">
      <dgm:prSet presAssocID="{5964161D-2072-452F-8D65-C705187BA3E7}" presName="sibTrans" presStyleLbl="sibTrans2D1" presStyleIdx="3" presStyleCnt="5"/>
      <dgm:spPr/>
      <dgm:t>
        <a:bodyPr/>
        <a:lstStyle/>
        <a:p>
          <a:endParaRPr lang="en-US"/>
        </a:p>
      </dgm:t>
    </dgm:pt>
    <dgm:pt modelId="{B8F5A9E4-E789-4021-BD78-13C9EFA59641}" type="pres">
      <dgm:prSet presAssocID="{5964161D-2072-452F-8D65-C705187BA3E7}" presName="connectorText" presStyleLbl="sibTrans2D1" presStyleIdx="3" presStyleCnt="5"/>
      <dgm:spPr/>
      <dgm:t>
        <a:bodyPr/>
        <a:lstStyle/>
        <a:p>
          <a:endParaRPr lang="en-US"/>
        </a:p>
      </dgm:t>
    </dgm:pt>
    <dgm:pt modelId="{77778E3B-39A0-4BC9-97D6-83345A415001}" type="pres">
      <dgm:prSet presAssocID="{B4B8D11D-6E75-4025-9649-BD560C9204C3}" presName="node" presStyleLbl="node1" presStyleIdx="4" presStyleCnt="5">
        <dgm:presLayoutVars>
          <dgm:bulletEnabled val="1"/>
        </dgm:presLayoutVars>
      </dgm:prSet>
      <dgm:spPr/>
      <dgm:t>
        <a:bodyPr/>
        <a:lstStyle/>
        <a:p>
          <a:endParaRPr lang="en-US"/>
        </a:p>
      </dgm:t>
    </dgm:pt>
    <dgm:pt modelId="{C4AE411E-A1BE-48BC-AD44-00A22901E8D0}" type="pres">
      <dgm:prSet presAssocID="{1C92FCFA-AD1B-4A36-A6D5-0133C7613F39}" presName="sibTrans" presStyleLbl="sibTrans2D1" presStyleIdx="4" presStyleCnt="5"/>
      <dgm:spPr/>
      <dgm:t>
        <a:bodyPr/>
        <a:lstStyle/>
        <a:p>
          <a:endParaRPr lang="en-US"/>
        </a:p>
      </dgm:t>
    </dgm:pt>
    <dgm:pt modelId="{F52C2962-1536-440D-8433-6C9AA0A9199A}" type="pres">
      <dgm:prSet presAssocID="{1C92FCFA-AD1B-4A36-A6D5-0133C7613F39}" presName="connectorText" presStyleLbl="sibTrans2D1" presStyleIdx="4" presStyleCnt="5"/>
      <dgm:spPr/>
      <dgm:t>
        <a:bodyPr/>
        <a:lstStyle/>
        <a:p>
          <a:endParaRPr lang="en-US"/>
        </a:p>
      </dgm:t>
    </dgm:pt>
  </dgm:ptLst>
  <dgm:cxnLst>
    <dgm:cxn modelId="{7FF8E1D8-5FCB-4A6F-AE2E-68DB344C8204}" type="presOf" srcId="{E8537A16-49E5-42EB-8B38-E0792C7D883C}" destId="{72D7D367-E82B-4789-B138-A022F13B442B}" srcOrd="0" destOrd="0" presId="urn:microsoft.com/office/officeart/2005/8/layout/cycle2"/>
    <dgm:cxn modelId="{84BC7266-46B2-4665-851D-07E198BE93A3}" type="presOf" srcId="{E8537A16-49E5-42EB-8B38-E0792C7D883C}" destId="{BA70A89D-417A-4624-845F-492014FED356}" srcOrd="1" destOrd="0" presId="urn:microsoft.com/office/officeart/2005/8/layout/cycle2"/>
    <dgm:cxn modelId="{037F5DB6-7C80-4468-8C6E-A1506CF5342E}" type="presOf" srcId="{E3B535C8-A4BE-4BBA-9D51-21713D73DB24}" destId="{A13D0E3C-DB7C-4358-9272-67A125EE41BB}" srcOrd="1" destOrd="0" presId="urn:microsoft.com/office/officeart/2005/8/layout/cycle2"/>
    <dgm:cxn modelId="{984AC0C2-C75F-4FC3-AD03-9705F481922B}" type="presOf" srcId="{5964161D-2072-452F-8D65-C705187BA3E7}" destId="{B8F5A9E4-E789-4021-BD78-13C9EFA59641}" srcOrd="1" destOrd="0" presId="urn:microsoft.com/office/officeart/2005/8/layout/cycle2"/>
    <dgm:cxn modelId="{553E8163-6F32-405F-B9E5-F096C24B847E}" type="presOf" srcId="{98E03B1B-1B63-4604-8CCC-85AC01BA8E35}" destId="{B1925EF1-4054-429D-8E8D-4A2B10D3564F}" srcOrd="0" destOrd="0" presId="urn:microsoft.com/office/officeart/2005/8/layout/cycle2"/>
    <dgm:cxn modelId="{4ABAC52A-4E7E-45A0-821E-0E8A71572A24}" type="presOf" srcId="{8EE4B6C8-7492-40F1-90AB-0103146ACD67}" destId="{0AF9AC4B-CD81-4778-8980-BDE9ED9C9A0B}" srcOrd="1" destOrd="0" presId="urn:microsoft.com/office/officeart/2005/8/layout/cycle2"/>
    <dgm:cxn modelId="{92B7C97D-7D5F-4403-9ED1-694BBEF35B63}" type="presOf" srcId="{5964161D-2072-452F-8D65-C705187BA3E7}" destId="{0A569640-FF04-4CBF-A423-7636AB4AA49C}" srcOrd="0" destOrd="0" presId="urn:microsoft.com/office/officeart/2005/8/layout/cycle2"/>
    <dgm:cxn modelId="{545DB67D-2624-4CDE-9C51-0623F1CD5165}" type="presOf" srcId="{24FEA2A9-3796-4A27-B384-3EEDF6BAED78}" destId="{89EC9F2F-EBD9-4CE4-A987-43AAF4CCE81D}" srcOrd="0" destOrd="0" presId="urn:microsoft.com/office/officeart/2005/8/layout/cycle2"/>
    <dgm:cxn modelId="{37DB0DD4-CA64-4F81-973F-56D7BC307E39}" type="presOf" srcId="{1C92FCFA-AD1B-4A36-A6D5-0133C7613F39}" destId="{F52C2962-1536-440D-8433-6C9AA0A9199A}" srcOrd="1" destOrd="0" presId="urn:microsoft.com/office/officeart/2005/8/layout/cycle2"/>
    <dgm:cxn modelId="{3E846A48-D7E0-45F6-B7E2-790BE50903A3}" type="presOf" srcId="{8EE4B6C8-7492-40F1-90AB-0103146ACD67}" destId="{E724D03C-270F-44F4-8E6D-EEE77C2B4B16}" srcOrd="0" destOrd="0" presId="urn:microsoft.com/office/officeart/2005/8/layout/cycle2"/>
    <dgm:cxn modelId="{71EEF3CD-A1C7-4495-858F-DCB70BB82F4E}" type="presOf" srcId="{4CFD916E-C7F6-4CA6-A332-0E84DFD32AA4}" destId="{0EBAA53C-7DB7-4DA8-A1BA-1D8A8C662A71}" srcOrd="0" destOrd="0" presId="urn:microsoft.com/office/officeart/2005/8/layout/cycle2"/>
    <dgm:cxn modelId="{AEEAB79F-160E-4FBF-824D-595B85539E98}" type="presOf" srcId="{B4B8D11D-6E75-4025-9649-BD560C9204C3}" destId="{77778E3B-39A0-4BC9-97D6-83345A415001}" srcOrd="0" destOrd="0" presId="urn:microsoft.com/office/officeart/2005/8/layout/cycle2"/>
    <dgm:cxn modelId="{69CA03C1-075A-4BDC-A1E0-F53FDCA1ED6A}" srcId="{3F7D6677-B838-4DC1-9366-99A3C6D19928}" destId="{57AE3B80-18AF-4FF3-8BDC-D9953D514A6C}" srcOrd="0" destOrd="0" parTransId="{E6C67592-92C6-4FB9-AAAF-EB69AE088C24}" sibTransId="{E8537A16-49E5-42EB-8B38-E0792C7D883C}"/>
    <dgm:cxn modelId="{817F51F2-4DE2-4A2B-8715-BB6182D4A7B7}" type="presOf" srcId="{E3B535C8-A4BE-4BBA-9D51-21713D73DB24}" destId="{4C30B6B3-98CD-4DFC-BC67-0C24E36AEA29}" srcOrd="0" destOrd="0" presId="urn:microsoft.com/office/officeart/2005/8/layout/cycle2"/>
    <dgm:cxn modelId="{F101DE4E-209A-49D7-B55F-2ADF0D2CCB4C}" srcId="{3F7D6677-B838-4DC1-9366-99A3C6D19928}" destId="{98E03B1B-1B63-4604-8CCC-85AC01BA8E35}" srcOrd="3" destOrd="0" parTransId="{16DB31F0-493D-495B-A505-3ED9B06CEF77}" sibTransId="{5964161D-2072-452F-8D65-C705187BA3E7}"/>
    <dgm:cxn modelId="{693D73AE-DBDF-4A94-895E-F547DC7B0ED5}" srcId="{3F7D6677-B838-4DC1-9366-99A3C6D19928}" destId="{B4B8D11D-6E75-4025-9649-BD560C9204C3}" srcOrd="4" destOrd="0" parTransId="{449DD8E0-D703-4E51-96E4-1BF2969FD0CA}" sibTransId="{1C92FCFA-AD1B-4A36-A6D5-0133C7613F39}"/>
    <dgm:cxn modelId="{661CA9DA-EB06-4313-B074-C2BB30C8DA74}" srcId="{3F7D6677-B838-4DC1-9366-99A3C6D19928}" destId="{4CFD916E-C7F6-4CA6-A332-0E84DFD32AA4}" srcOrd="1" destOrd="0" parTransId="{1014761B-7E3E-4C91-9A63-799103745636}" sibTransId="{8EE4B6C8-7492-40F1-90AB-0103146ACD67}"/>
    <dgm:cxn modelId="{F4982855-B474-4FAA-A2F0-9A9D368AA843}" srcId="{3F7D6677-B838-4DC1-9366-99A3C6D19928}" destId="{24FEA2A9-3796-4A27-B384-3EEDF6BAED78}" srcOrd="2" destOrd="0" parTransId="{5319FFCE-6F27-45B9-86F1-C88B297D507D}" sibTransId="{E3B535C8-A4BE-4BBA-9D51-21713D73DB24}"/>
    <dgm:cxn modelId="{D70D4DE2-2F6C-41E6-8812-95D91DF469D4}" type="presOf" srcId="{57AE3B80-18AF-4FF3-8BDC-D9953D514A6C}" destId="{4E4CD624-8E21-466B-8BB0-EFB7B657D929}" srcOrd="0" destOrd="0" presId="urn:microsoft.com/office/officeart/2005/8/layout/cycle2"/>
    <dgm:cxn modelId="{E760FCC8-D13F-4516-ADD6-17BF97CAAFA7}" type="presOf" srcId="{1C92FCFA-AD1B-4A36-A6D5-0133C7613F39}" destId="{C4AE411E-A1BE-48BC-AD44-00A22901E8D0}" srcOrd="0" destOrd="0" presId="urn:microsoft.com/office/officeart/2005/8/layout/cycle2"/>
    <dgm:cxn modelId="{1FCF99C5-48D1-41BD-9CDF-09DF33F3F80A}" type="presOf" srcId="{3F7D6677-B838-4DC1-9366-99A3C6D19928}" destId="{6BF6519F-58EF-41A0-893B-D3CC8AF3770C}" srcOrd="0" destOrd="0" presId="urn:microsoft.com/office/officeart/2005/8/layout/cycle2"/>
    <dgm:cxn modelId="{89C05E9C-CC84-46A7-9AF6-476B00470A5B}" type="presParOf" srcId="{6BF6519F-58EF-41A0-893B-D3CC8AF3770C}" destId="{4E4CD624-8E21-466B-8BB0-EFB7B657D929}" srcOrd="0" destOrd="0" presId="urn:microsoft.com/office/officeart/2005/8/layout/cycle2"/>
    <dgm:cxn modelId="{169F3AC0-DFF9-4AC6-90C7-5004D858C944}" type="presParOf" srcId="{6BF6519F-58EF-41A0-893B-D3CC8AF3770C}" destId="{72D7D367-E82B-4789-B138-A022F13B442B}" srcOrd="1" destOrd="0" presId="urn:microsoft.com/office/officeart/2005/8/layout/cycle2"/>
    <dgm:cxn modelId="{526687D4-DFFE-4086-A8DD-AF829C69A59E}" type="presParOf" srcId="{72D7D367-E82B-4789-B138-A022F13B442B}" destId="{BA70A89D-417A-4624-845F-492014FED356}" srcOrd="0" destOrd="0" presId="urn:microsoft.com/office/officeart/2005/8/layout/cycle2"/>
    <dgm:cxn modelId="{E051B277-CE09-481A-8D3C-3BE7B76DA601}" type="presParOf" srcId="{6BF6519F-58EF-41A0-893B-D3CC8AF3770C}" destId="{0EBAA53C-7DB7-4DA8-A1BA-1D8A8C662A71}" srcOrd="2" destOrd="0" presId="urn:microsoft.com/office/officeart/2005/8/layout/cycle2"/>
    <dgm:cxn modelId="{9AABE6C3-12E1-402C-9DED-F65CA6E5E015}" type="presParOf" srcId="{6BF6519F-58EF-41A0-893B-D3CC8AF3770C}" destId="{E724D03C-270F-44F4-8E6D-EEE77C2B4B16}" srcOrd="3" destOrd="0" presId="urn:microsoft.com/office/officeart/2005/8/layout/cycle2"/>
    <dgm:cxn modelId="{6B4324A3-2E17-47B7-8C18-F1B9A941601B}" type="presParOf" srcId="{E724D03C-270F-44F4-8E6D-EEE77C2B4B16}" destId="{0AF9AC4B-CD81-4778-8980-BDE9ED9C9A0B}" srcOrd="0" destOrd="0" presId="urn:microsoft.com/office/officeart/2005/8/layout/cycle2"/>
    <dgm:cxn modelId="{3FF2A008-3709-4C81-AA66-00535BDC32C0}" type="presParOf" srcId="{6BF6519F-58EF-41A0-893B-D3CC8AF3770C}" destId="{89EC9F2F-EBD9-4CE4-A987-43AAF4CCE81D}" srcOrd="4" destOrd="0" presId="urn:microsoft.com/office/officeart/2005/8/layout/cycle2"/>
    <dgm:cxn modelId="{7D11B397-000B-4E34-BC46-ED90273B9E9A}" type="presParOf" srcId="{6BF6519F-58EF-41A0-893B-D3CC8AF3770C}" destId="{4C30B6B3-98CD-4DFC-BC67-0C24E36AEA29}" srcOrd="5" destOrd="0" presId="urn:microsoft.com/office/officeart/2005/8/layout/cycle2"/>
    <dgm:cxn modelId="{D85DC927-AB45-46AA-9DDB-7EDFA760F0A8}" type="presParOf" srcId="{4C30B6B3-98CD-4DFC-BC67-0C24E36AEA29}" destId="{A13D0E3C-DB7C-4358-9272-67A125EE41BB}" srcOrd="0" destOrd="0" presId="urn:microsoft.com/office/officeart/2005/8/layout/cycle2"/>
    <dgm:cxn modelId="{664C507F-9DD3-4E5F-A17D-EF623EF689CA}" type="presParOf" srcId="{6BF6519F-58EF-41A0-893B-D3CC8AF3770C}" destId="{B1925EF1-4054-429D-8E8D-4A2B10D3564F}" srcOrd="6" destOrd="0" presId="urn:microsoft.com/office/officeart/2005/8/layout/cycle2"/>
    <dgm:cxn modelId="{E773EA98-4AF9-413E-839D-A0FE9AAC5699}" type="presParOf" srcId="{6BF6519F-58EF-41A0-893B-D3CC8AF3770C}" destId="{0A569640-FF04-4CBF-A423-7636AB4AA49C}" srcOrd="7" destOrd="0" presId="urn:microsoft.com/office/officeart/2005/8/layout/cycle2"/>
    <dgm:cxn modelId="{A91D0DF0-B594-4985-AFF3-2F74CFC1F3BF}" type="presParOf" srcId="{0A569640-FF04-4CBF-A423-7636AB4AA49C}" destId="{B8F5A9E4-E789-4021-BD78-13C9EFA59641}" srcOrd="0" destOrd="0" presId="urn:microsoft.com/office/officeart/2005/8/layout/cycle2"/>
    <dgm:cxn modelId="{2E0FA899-5BF0-4333-AAFA-93E9D0A6C274}" type="presParOf" srcId="{6BF6519F-58EF-41A0-893B-D3CC8AF3770C}" destId="{77778E3B-39A0-4BC9-97D6-83345A415001}" srcOrd="8" destOrd="0" presId="urn:microsoft.com/office/officeart/2005/8/layout/cycle2"/>
    <dgm:cxn modelId="{A23AF444-03EA-4AA1-BD90-A98B56CD681E}" type="presParOf" srcId="{6BF6519F-58EF-41A0-893B-D3CC8AF3770C}" destId="{C4AE411E-A1BE-48BC-AD44-00A22901E8D0}" srcOrd="9" destOrd="0" presId="urn:microsoft.com/office/officeart/2005/8/layout/cycle2"/>
    <dgm:cxn modelId="{6310943B-D4B7-404A-B218-309B1C3B6032}" type="presParOf" srcId="{C4AE411E-A1BE-48BC-AD44-00A22901E8D0}" destId="{F52C2962-1536-440D-8433-6C9AA0A9199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7D6677-B838-4DC1-9366-99A3C6D1992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8E03B1B-1B63-4604-8CCC-85AC01BA8E35}">
      <dgm:prSet phldrT="[Text]" custT="1"/>
      <dgm:spPr>
        <a:solidFill>
          <a:srgbClr val="92D050"/>
        </a:solidFill>
      </dgm:spPr>
      <dgm:t>
        <a:bodyPr/>
        <a:lstStyle/>
        <a:p>
          <a:r>
            <a:rPr lang="en-US" sz="1400" dirty="0" smtClean="0">
              <a:solidFill>
                <a:schemeClr val="tx1"/>
              </a:solidFill>
            </a:rPr>
            <a:t>Obtain bed-side commode, identify need for standard assessment of cognition</a:t>
          </a:r>
          <a:endParaRPr lang="en-US" sz="1400" dirty="0">
            <a:solidFill>
              <a:schemeClr val="tx1"/>
            </a:solidFill>
          </a:endParaRPr>
        </a:p>
      </dgm:t>
    </dgm:pt>
    <dgm:pt modelId="{16DB31F0-493D-495B-A505-3ED9B06CEF77}" type="parTrans" cxnId="{F101DE4E-209A-49D7-B55F-2ADF0D2CCB4C}">
      <dgm:prSet/>
      <dgm:spPr/>
      <dgm:t>
        <a:bodyPr/>
        <a:lstStyle/>
        <a:p>
          <a:endParaRPr lang="en-US" sz="2000"/>
        </a:p>
      </dgm:t>
    </dgm:pt>
    <dgm:pt modelId="{5964161D-2072-452F-8D65-C705187BA3E7}" type="sibTrans" cxnId="{F101DE4E-209A-49D7-B55F-2ADF0D2CCB4C}">
      <dgm:prSet custT="1"/>
      <dgm:spPr>
        <a:solidFill>
          <a:srgbClr val="92D050"/>
        </a:solidFill>
      </dgm:spPr>
      <dgm:t>
        <a:bodyPr/>
        <a:lstStyle/>
        <a:p>
          <a:endParaRPr lang="en-US" sz="1050">
            <a:solidFill>
              <a:schemeClr val="tx1"/>
            </a:solidFill>
          </a:endParaRPr>
        </a:p>
      </dgm:t>
    </dgm:pt>
    <dgm:pt modelId="{B4B8D11D-6E75-4025-9649-BD560C9204C3}">
      <dgm:prSet phldrT="[Text]" custT="1"/>
      <dgm:spPr>
        <a:solidFill>
          <a:srgbClr val="92D050"/>
        </a:solidFill>
      </dgm:spPr>
      <dgm:t>
        <a:bodyPr/>
        <a:lstStyle/>
        <a:p>
          <a:r>
            <a:rPr lang="en-US" sz="1400" dirty="0" smtClean="0">
              <a:solidFill>
                <a:schemeClr val="tx1"/>
              </a:solidFill>
            </a:rPr>
            <a:t>Implement Mini-Cog to assess cognition</a:t>
          </a:r>
          <a:endParaRPr lang="en-US" sz="1400" dirty="0">
            <a:solidFill>
              <a:schemeClr val="tx1"/>
            </a:solidFill>
          </a:endParaRPr>
        </a:p>
      </dgm:t>
    </dgm:pt>
    <dgm:pt modelId="{449DD8E0-D703-4E51-96E4-1BF2969FD0CA}" type="parTrans" cxnId="{693D73AE-DBDF-4A94-895E-F547DC7B0ED5}">
      <dgm:prSet/>
      <dgm:spPr/>
      <dgm:t>
        <a:bodyPr/>
        <a:lstStyle/>
        <a:p>
          <a:endParaRPr lang="en-US" sz="2000"/>
        </a:p>
      </dgm:t>
    </dgm:pt>
    <dgm:pt modelId="{1C92FCFA-AD1B-4A36-A6D5-0133C7613F39}" type="sibTrans" cxnId="{693D73AE-DBDF-4A94-895E-F547DC7B0ED5}">
      <dgm:prSet custT="1"/>
      <dgm:spPr>
        <a:solidFill>
          <a:srgbClr val="92D050"/>
        </a:solidFill>
      </dgm:spPr>
      <dgm:t>
        <a:bodyPr/>
        <a:lstStyle/>
        <a:p>
          <a:endParaRPr lang="en-US" sz="1050">
            <a:solidFill>
              <a:schemeClr val="tx1"/>
            </a:solidFill>
          </a:endParaRPr>
        </a:p>
      </dgm:t>
    </dgm:pt>
    <dgm:pt modelId="{4CFD916E-C7F6-4CA6-A332-0E84DFD32AA4}">
      <dgm:prSet phldrT="[Text]" custT="1"/>
      <dgm:spPr>
        <a:solidFill>
          <a:srgbClr val="92D050"/>
        </a:solidFill>
      </dgm:spPr>
      <dgm:t>
        <a:bodyPr/>
        <a:lstStyle/>
        <a:p>
          <a:r>
            <a:rPr lang="en-US" sz="1400" dirty="0" smtClean="0">
              <a:solidFill>
                <a:schemeClr val="tx1"/>
              </a:solidFill>
            </a:rPr>
            <a:t>Patient with cognitive impairment falls in bathroom</a:t>
          </a:r>
          <a:endParaRPr lang="en-US" sz="1400" dirty="0">
            <a:solidFill>
              <a:schemeClr val="tx1"/>
            </a:solidFill>
          </a:endParaRPr>
        </a:p>
      </dgm:t>
    </dgm:pt>
    <dgm:pt modelId="{1014761B-7E3E-4C91-9A63-799103745636}" type="parTrans" cxnId="{661CA9DA-EB06-4313-B074-C2BB30C8DA74}">
      <dgm:prSet/>
      <dgm:spPr/>
      <dgm:t>
        <a:bodyPr/>
        <a:lstStyle/>
        <a:p>
          <a:endParaRPr lang="en-US" sz="2000"/>
        </a:p>
      </dgm:t>
    </dgm:pt>
    <dgm:pt modelId="{8EE4B6C8-7492-40F1-90AB-0103146ACD67}" type="sibTrans" cxnId="{661CA9DA-EB06-4313-B074-C2BB30C8DA74}">
      <dgm:prSet custT="1"/>
      <dgm:spPr>
        <a:solidFill>
          <a:srgbClr val="92D050"/>
        </a:solidFill>
      </dgm:spPr>
      <dgm:t>
        <a:bodyPr/>
        <a:lstStyle/>
        <a:p>
          <a:endParaRPr lang="en-US" sz="1050">
            <a:solidFill>
              <a:schemeClr val="tx1"/>
            </a:solidFill>
          </a:endParaRPr>
        </a:p>
      </dgm:t>
    </dgm:pt>
    <dgm:pt modelId="{3FD35D0A-79E6-456E-B294-6068328945BE}">
      <dgm:prSet phldrT="[Text]" custT="1"/>
      <dgm:spPr>
        <a:solidFill>
          <a:srgbClr val="92D050"/>
        </a:solidFill>
      </dgm:spPr>
      <dgm:t>
        <a:bodyPr/>
        <a:lstStyle/>
        <a:p>
          <a:r>
            <a:rPr lang="en-US" sz="1400" dirty="0" smtClean="0">
              <a:solidFill>
                <a:schemeClr val="tx1"/>
              </a:solidFill>
            </a:rPr>
            <a:t>Conduct post-fall huddle; develop shared mental model re: cognitive and mobility impairments</a:t>
          </a:r>
          <a:endParaRPr lang="en-US" sz="1400" dirty="0">
            <a:solidFill>
              <a:schemeClr val="tx1"/>
            </a:solidFill>
          </a:endParaRPr>
        </a:p>
      </dgm:t>
    </dgm:pt>
    <dgm:pt modelId="{71B5A518-8D9F-4A99-B932-76CBF31C87F4}" type="parTrans" cxnId="{C1F26318-AAD1-406F-ABDF-153E0BE898F8}">
      <dgm:prSet/>
      <dgm:spPr/>
      <dgm:t>
        <a:bodyPr/>
        <a:lstStyle/>
        <a:p>
          <a:endParaRPr lang="en-US" sz="2000"/>
        </a:p>
      </dgm:t>
    </dgm:pt>
    <dgm:pt modelId="{44B80D28-4579-4AAA-9265-FA33DAF71B13}" type="sibTrans" cxnId="{C1F26318-AAD1-406F-ABDF-153E0BE898F8}">
      <dgm:prSet custT="1"/>
      <dgm:spPr>
        <a:solidFill>
          <a:srgbClr val="92D050"/>
        </a:solidFill>
      </dgm:spPr>
      <dgm:t>
        <a:bodyPr/>
        <a:lstStyle/>
        <a:p>
          <a:endParaRPr lang="en-US" sz="1050">
            <a:solidFill>
              <a:schemeClr val="tx1"/>
            </a:solidFill>
          </a:endParaRPr>
        </a:p>
      </dgm:t>
    </dgm:pt>
    <dgm:pt modelId="{20648BCC-7707-4EFC-9158-A2FBDBFAD385}">
      <dgm:prSet phldrT="[Text]" custT="1"/>
      <dgm:spPr>
        <a:solidFill>
          <a:srgbClr val="92D050"/>
        </a:solidFill>
      </dgm:spPr>
      <dgm:t>
        <a:bodyPr/>
        <a:lstStyle/>
        <a:p>
          <a:r>
            <a:rPr lang="en-US" sz="1400" dirty="0" smtClean="0">
              <a:solidFill>
                <a:schemeClr val="tx1"/>
              </a:solidFill>
            </a:rPr>
            <a:t>Failed Mini-Cog: Create levels of supervision: alarms, family, video monitor, sitters</a:t>
          </a:r>
          <a:endParaRPr lang="en-US" sz="1400" dirty="0">
            <a:solidFill>
              <a:schemeClr val="tx1"/>
            </a:solidFill>
          </a:endParaRPr>
        </a:p>
      </dgm:t>
    </dgm:pt>
    <dgm:pt modelId="{943B8D41-984C-41C9-9DE8-31376463E284}" type="parTrans" cxnId="{D395659C-6074-4D6E-A6CC-CCB87400FD92}">
      <dgm:prSet/>
      <dgm:spPr/>
      <dgm:t>
        <a:bodyPr/>
        <a:lstStyle/>
        <a:p>
          <a:endParaRPr lang="en-US"/>
        </a:p>
      </dgm:t>
    </dgm:pt>
    <dgm:pt modelId="{8B809BF0-487C-42AA-9F1D-D69D9EB72B14}" type="sibTrans" cxnId="{D395659C-6074-4D6E-A6CC-CCB87400FD92}">
      <dgm:prSet/>
      <dgm:spPr>
        <a:solidFill>
          <a:srgbClr val="92D050"/>
        </a:solidFill>
      </dgm:spPr>
      <dgm:t>
        <a:bodyPr/>
        <a:lstStyle/>
        <a:p>
          <a:endParaRPr lang="en-US">
            <a:solidFill>
              <a:schemeClr val="tx1"/>
            </a:solidFill>
          </a:endParaRPr>
        </a:p>
      </dgm:t>
    </dgm:pt>
    <dgm:pt modelId="{6BF6519F-58EF-41A0-893B-D3CC8AF3770C}" type="pres">
      <dgm:prSet presAssocID="{3F7D6677-B838-4DC1-9366-99A3C6D19928}" presName="cycle" presStyleCnt="0">
        <dgm:presLayoutVars>
          <dgm:dir/>
          <dgm:resizeHandles val="exact"/>
        </dgm:presLayoutVars>
      </dgm:prSet>
      <dgm:spPr/>
      <dgm:t>
        <a:bodyPr/>
        <a:lstStyle/>
        <a:p>
          <a:endParaRPr lang="en-US"/>
        </a:p>
      </dgm:t>
    </dgm:pt>
    <dgm:pt modelId="{0EBAA53C-7DB7-4DA8-A1BA-1D8A8C662A71}" type="pres">
      <dgm:prSet presAssocID="{4CFD916E-C7F6-4CA6-A332-0E84DFD32AA4}" presName="node" presStyleLbl="node1" presStyleIdx="0" presStyleCnt="5">
        <dgm:presLayoutVars>
          <dgm:bulletEnabled val="1"/>
        </dgm:presLayoutVars>
      </dgm:prSet>
      <dgm:spPr/>
      <dgm:t>
        <a:bodyPr/>
        <a:lstStyle/>
        <a:p>
          <a:endParaRPr lang="en-US"/>
        </a:p>
      </dgm:t>
    </dgm:pt>
    <dgm:pt modelId="{E724D03C-270F-44F4-8E6D-EEE77C2B4B16}" type="pres">
      <dgm:prSet presAssocID="{8EE4B6C8-7492-40F1-90AB-0103146ACD67}" presName="sibTrans" presStyleLbl="sibTrans2D1" presStyleIdx="0" presStyleCnt="5"/>
      <dgm:spPr/>
      <dgm:t>
        <a:bodyPr/>
        <a:lstStyle/>
        <a:p>
          <a:endParaRPr lang="en-US"/>
        </a:p>
      </dgm:t>
    </dgm:pt>
    <dgm:pt modelId="{0AF9AC4B-CD81-4778-8980-BDE9ED9C9A0B}" type="pres">
      <dgm:prSet presAssocID="{8EE4B6C8-7492-40F1-90AB-0103146ACD67}" presName="connectorText" presStyleLbl="sibTrans2D1" presStyleIdx="0" presStyleCnt="5"/>
      <dgm:spPr/>
      <dgm:t>
        <a:bodyPr/>
        <a:lstStyle/>
        <a:p>
          <a:endParaRPr lang="en-US"/>
        </a:p>
      </dgm:t>
    </dgm:pt>
    <dgm:pt modelId="{B776F44A-8306-417B-9939-BC00ED29211D}" type="pres">
      <dgm:prSet presAssocID="{3FD35D0A-79E6-456E-B294-6068328945BE}" presName="node" presStyleLbl="node1" presStyleIdx="1" presStyleCnt="5">
        <dgm:presLayoutVars>
          <dgm:bulletEnabled val="1"/>
        </dgm:presLayoutVars>
      </dgm:prSet>
      <dgm:spPr/>
      <dgm:t>
        <a:bodyPr/>
        <a:lstStyle/>
        <a:p>
          <a:endParaRPr lang="en-US"/>
        </a:p>
      </dgm:t>
    </dgm:pt>
    <dgm:pt modelId="{EE2B6347-E0A6-4E86-B3EF-F68B4D6B9AEF}" type="pres">
      <dgm:prSet presAssocID="{44B80D28-4579-4AAA-9265-FA33DAF71B13}" presName="sibTrans" presStyleLbl="sibTrans2D1" presStyleIdx="1" presStyleCnt="5"/>
      <dgm:spPr/>
      <dgm:t>
        <a:bodyPr/>
        <a:lstStyle/>
        <a:p>
          <a:endParaRPr lang="en-US"/>
        </a:p>
      </dgm:t>
    </dgm:pt>
    <dgm:pt modelId="{11AA93F3-D199-494E-A9CF-86D9618DB131}" type="pres">
      <dgm:prSet presAssocID="{44B80D28-4579-4AAA-9265-FA33DAF71B13}" presName="connectorText" presStyleLbl="sibTrans2D1" presStyleIdx="1" presStyleCnt="5"/>
      <dgm:spPr/>
      <dgm:t>
        <a:bodyPr/>
        <a:lstStyle/>
        <a:p>
          <a:endParaRPr lang="en-US"/>
        </a:p>
      </dgm:t>
    </dgm:pt>
    <dgm:pt modelId="{B1925EF1-4054-429D-8E8D-4A2B10D3564F}" type="pres">
      <dgm:prSet presAssocID="{98E03B1B-1B63-4604-8CCC-85AC01BA8E35}" presName="node" presStyleLbl="node1" presStyleIdx="2" presStyleCnt="5" custRadScaleRad="113862" custRadScaleInc="-9469">
        <dgm:presLayoutVars>
          <dgm:bulletEnabled val="1"/>
        </dgm:presLayoutVars>
      </dgm:prSet>
      <dgm:spPr/>
      <dgm:t>
        <a:bodyPr/>
        <a:lstStyle/>
        <a:p>
          <a:endParaRPr lang="en-US"/>
        </a:p>
      </dgm:t>
    </dgm:pt>
    <dgm:pt modelId="{0A569640-FF04-4CBF-A423-7636AB4AA49C}" type="pres">
      <dgm:prSet presAssocID="{5964161D-2072-452F-8D65-C705187BA3E7}" presName="sibTrans" presStyleLbl="sibTrans2D1" presStyleIdx="2" presStyleCnt="5"/>
      <dgm:spPr/>
      <dgm:t>
        <a:bodyPr/>
        <a:lstStyle/>
        <a:p>
          <a:endParaRPr lang="en-US"/>
        </a:p>
      </dgm:t>
    </dgm:pt>
    <dgm:pt modelId="{B8F5A9E4-E789-4021-BD78-13C9EFA59641}" type="pres">
      <dgm:prSet presAssocID="{5964161D-2072-452F-8D65-C705187BA3E7}" presName="connectorText" presStyleLbl="sibTrans2D1" presStyleIdx="2" presStyleCnt="5"/>
      <dgm:spPr/>
      <dgm:t>
        <a:bodyPr/>
        <a:lstStyle/>
        <a:p>
          <a:endParaRPr lang="en-US"/>
        </a:p>
      </dgm:t>
    </dgm:pt>
    <dgm:pt modelId="{77778E3B-39A0-4BC9-97D6-83345A415001}" type="pres">
      <dgm:prSet presAssocID="{B4B8D11D-6E75-4025-9649-BD560C9204C3}" presName="node" presStyleLbl="node1" presStyleIdx="3" presStyleCnt="5">
        <dgm:presLayoutVars>
          <dgm:bulletEnabled val="1"/>
        </dgm:presLayoutVars>
      </dgm:prSet>
      <dgm:spPr/>
      <dgm:t>
        <a:bodyPr/>
        <a:lstStyle/>
        <a:p>
          <a:endParaRPr lang="en-US"/>
        </a:p>
      </dgm:t>
    </dgm:pt>
    <dgm:pt modelId="{C4AE411E-A1BE-48BC-AD44-00A22901E8D0}" type="pres">
      <dgm:prSet presAssocID="{1C92FCFA-AD1B-4A36-A6D5-0133C7613F39}" presName="sibTrans" presStyleLbl="sibTrans2D1" presStyleIdx="3" presStyleCnt="5"/>
      <dgm:spPr/>
      <dgm:t>
        <a:bodyPr/>
        <a:lstStyle/>
        <a:p>
          <a:endParaRPr lang="en-US"/>
        </a:p>
      </dgm:t>
    </dgm:pt>
    <dgm:pt modelId="{F52C2962-1536-440D-8433-6C9AA0A9199A}" type="pres">
      <dgm:prSet presAssocID="{1C92FCFA-AD1B-4A36-A6D5-0133C7613F39}" presName="connectorText" presStyleLbl="sibTrans2D1" presStyleIdx="3" presStyleCnt="5"/>
      <dgm:spPr/>
      <dgm:t>
        <a:bodyPr/>
        <a:lstStyle/>
        <a:p>
          <a:endParaRPr lang="en-US"/>
        </a:p>
      </dgm:t>
    </dgm:pt>
    <dgm:pt modelId="{941366ED-D932-4D0F-8080-41781D0306A9}" type="pres">
      <dgm:prSet presAssocID="{20648BCC-7707-4EFC-9158-A2FBDBFAD385}" presName="node" presStyleLbl="node1" presStyleIdx="4" presStyleCnt="5">
        <dgm:presLayoutVars>
          <dgm:bulletEnabled val="1"/>
        </dgm:presLayoutVars>
      </dgm:prSet>
      <dgm:spPr/>
      <dgm:t>
        <a:bodyPr/>
        <a:lstStyle/>
        <a:p>
          <a:endParaRPr lang="en-US"/>
        </a:p>
      </dgm:t>
    </dgm:pt>
    <dgm:pt modelId="{C583B81F-AF5A-4DD0-A960-E77E30E3DC61}" type="pres">
      <dgm:prSet presAssocID="{8B809BF0-487C-42AA-9F1D-D69D9EB72B14}" presName="sibTrans" presStyleLbl="sibTrans2D1" presStyleIdx="4" presStyleCnt="5"/>
      <dgm:spPr/>
      <dgm:t>
        <a:bodyPr/>
        <a:lstStyle/>
        <a:p>
          <a:endParaRPr lang="en-US"/>
        </a:p>
      </dgm:t>
    </dgm:pt>
    <dgm:pt modelId="{DDF20C04-84C8-42DE-804E-5277AC16784D}" type="pres">
      <dgm:prSet presAssocID="{8B809BF0-487C-42AA-9F1D-D69D9EB72B14}" presName="connectorText" presStyleLbl="sibTrans2D1" presStyleIdx="4" presStyleCnt="5"/>
      <dgm:spPr/>
      <dgm:t>
        <a:bodyPr/>
        <a:lstStyle/>
        <a:p>
          <a:endParaRPr lang="en-US"/>
        </a:p>
      </dgm:t>
    </dgm:pt>
  </dgm:ptLst>
  <dgm:cxnLst>
    <dgm:cxn modelId="{73C661F7-3123-477E-B4BE-CDF685654334}" type="presOf" srcId="{5964161D-2072-452F-8D65-C705187BA3E7}" destId="{0A569640-FF04-4CBF-A423-7636AB4AA49C}" srcOrd="0" destOrd="0" presId="urn:microsoft.com/office/officeart/2005/8/layout/cycle2"/>
    <dgm:cxn modelId="{BB823058-074E-4B84-A906-193D51EFDD7F}" type="presOf" srcId="{44B80D28-4579-4AAA-9265-FA33DAF71B13}" destId="{EE2B6347-E0A6-4E86-B3EF-F68B4D6B9AEF}" srcOrd="0" destOrd="0" presId="urn:microsoft.com/office/officeart/2005/8/layout/cycle2"/>
    <dgm:cxn modelId="{2EE8A7F6-743F-4832-A68D-12024807E75A}" type="presOf" srcId="{3F7D6677-B838-4DC1-9366-99A3C6D19928}" destId="{6BF6519F-58EF-41A0-893B-D3CC8AF3770C}" srcOrd="0" destOrd="0" presId="urn:microsoft.com/office/officeart/2005/8/layout/cycle2"/>
    <dgm:cxn modelId="{BCA65BFE-BAC3-464D-B24B-EDE7BF0E91B2}" type="presOf" srcId="{8B809BF0-487C-42AA-9F1D-D69D9EB72B14}" destId="{DDF20C04-84C8-42DE-804E-5277AC16784D}" srcOrd="1" destOrd="0" presId="urn:microsoft.com/office/officeart/2005/8/layout/cycle2"/>
    <dgm:cxn modelId="{D6F52A15-E4E6-4404-8B5D-27C4A22EAE15}" type="presOf" srcId="{B4B8D11D-6E75-4025-9649-BD560C9204C3}" destId="{77778E3B-39A0-4BC9-97D6-83345A415001}" srcOrd="0" destOrd="0" presId="urn:microsoft.com/office/officeart/2005/8/layout/cycle2"/>
    <dgm:cxn modelId="{661CA9DA-EB06-4313-B074-C2BB30C8DA74}" srcId="{3F7D6677-B838-4DC1-9366-99A3C6D19928}" destId="{4CFD916E-C7F6-4CA6-A332-0E84DFD32AA4}" srcOrd="0" destOrd="0" parTransId="{1014761B-7E3E-4C91-9A63-799103745636}" sibTransId="{8EE4B6C8-7492-40F1-90AB-0103146ACD67}"/>
    <dgm:cxn modelId="{D395659C-6074-4D6E-A6CC-CCB87400FD92}" srcId="{3F7D6677-B838-4DC1-9366-99A3C6D19928}" destId="{20648BCC-7707-4EFC-9158-A2FBDBFAD385}" srcOrd="4" destOrd="0" parTransId="{943B8D41-984C-41C9-9DE8-31376463E284}" sibTransId="{8B809BF0-487C-42AA-9F1D-D69D9EB72B14}"/>
    <dgm:cxn modelId="{298FA8AB-8B93-4648-9A3E-B11E38B14C37}" type="presOf" srcId="{4CFD916E-C7F6-4CA6-A332-0E84DFD32AA4}" destId="{0EBAA53C-7DB7-4DA8-A1BA-1D8A8C662A71}" srcOrd="0" destOrd="0" presId="urn:microsoft.com/office/officeart/2005/8/layout/cycle2"/>
    <dgm:cxn modelId="{8FAEFFF9-B67A-4AF5-B866-F153144FAEC8}" type="presOf" srcId="{1C92FCFA-AD1B-4A36-A6D5-0133C7613F39}" destId="{C4AE411E-A1BE-48BC-AD44-00A22901E8D0}" srcOrd="0" destOrd="0" presId="urn:microsoft.com/office/officeart/2005/8/layout/cycle2"/>
    <dgm:cxn modelId="{F101DE4E-209A-49D7-B55F-2ADF0D2CCB4C}" srcId="{3F7D6677-B838-4DC1-9366-99A3C6D19928}" destId="{98E03B1B-1B63-4604-8CCC-85AC01BA8E35}" srcOrd="2" destOrd="0" parTransId="{16DB31F0-493D-495B-A505-3ED9B06CEF77}" sibTransId="{5964161D-2072-452F-8D65-C705187BA3E7}"/>
    <dgm:cxn modelId="{1971A6CC-5E3F-41BE-BC5C-95834CF3BDA4}" type="presOf" srcId="{44B80D28-4579-4AAA-9265-FA33DAF71B13}" destId="{11AA93F3-D199-494E-A9CF-86D9618DB131}" srcOrd="1" destOrd="0" presId="urn:microsoft.com/office/officeart/2005/8/layout/cycle2"/>
    <dgm:cxn modelId="{BEA6D75C-9907-45DE-B1BA-59A46F0C5D43}" type="presOf" srcId="{5964161D-2072-452F-8D65-C705187BA3E7}" destId="{B8F5A9E4-E789-4021-BD78-13C9EFA59641}" srcOrd="1" destOrd="0" presId="urn:microsoft.com/office/officeart/2005/8/layout/cycle2"/>
    <dgm:cxn modelId="{63C46D78-4BA2-46FB-9D3B-88276E10584A}" type="presOf" srcId="{1C92FCFA-AD1B-4A36-A6D5-0133C7613F39}" destId="{F52C2962-1536-440D-8433-6C9AA0A9199A}" srcOrd="1" destOrd="0" presId="urn:microsoft.com/office/officeart/2005/8/layout/cycle2"/>
    <dgm:cxn modelId="{C2EBE1A3-69F3-4265-9CE4-16A2AE601190}" type="presOf" srcId="{8EE4B6C8-7492-40F1-90AB-0103146ACD67}" destId="{0AF9AC4B-CD81-4778-8980-BDE9ED9C9A0B}" srcOrd="1" destOrd="0" presId="urn:microsoft.com/office/officeart/2005/8/layout/cycle2"/>
    <dgm:cxn modelId="{F091BA28-DC47-46AA-999A-E6A9D30FFC79}" type="presOf" srcId="{20648BCC-7707-4EFC-9158-A2FBDBFAD385}" destId="{941366ED-D932-4D0F-8080-41781D0306A9}" srcOrd="0" destOrd="0" presId="urn:microsoft.com/office/officeart/2005/8/layout/cycle2"/>
    <dgm:cxn modelId="{5E6BE282-80D8-42BE-8504-8ED6AAAC8E73}" type="presOf" srcId="{3FD35D0A-79E6-456E-B294-6068328945BE}" destId="{B776F44A-8306-417B-9939-BC00ED29211D}" srcOrd="0" destOrd="0" presId="urn:microsoft.com/office/officeart/2005/8/layout/cycle2"/>
    <dgm:cxn modelId="{693D73AE-DBDF-4A94-895E-F547DC7B0ED5}" srcId="{3F7D6677-B838-4DC1-9366-99A3C6D19928}" destId="{B4B8D11D-6E75-4025-9649-BD560C9204C3}" srcOrd="3" destOrd="0" parTransId="{449DD8E0-D703-4E51-96E4-1BF2969FD0CA}" sibTransId="{1C92FCFA-AD1B-4A36-A6D5-0133C7613F39}"/>
    <dgm:cxn modelId="{2428D38A-0A09-48C2-A2AD-D1B58EE0BD94}" type="presOf" srcId="{8EE4B6C8-7492-40F1-90AB-0103146ACD67}" destId="{E724D03C-270F-44F4-8E6D-EEE77C2B4B16}" srcOrd="0" destOrd="0" presId="urn:microsoft.com/office/officeart/2005/8/layout/cycle2"/>
    <dgm:cxn modelId="{C1F26318-AAD1-406F-ABDF-153E0BE898F8}" srcId="{3F7D6677-B838-4DC1-9366-99A3C6D19928}" destId="{3FD35D0A-79E6-456E-B294-6068328945BE}" srcOrd="1" destOrd="0" parTransId="{71B5A518-8D9F-4A99-B932-76CBF31C87F4}" sibTransId="{44B80D28-4579-4AAA-9265-FA33DAF71B13}"/>
    <dgm:cxn modelId="{DDB24E2E-6A80-4A9E-9428-1AD48335FDF0}" type="presOf" srcId="{98E03B1B-1B63-4604-8CCC-85AC01BA8E35}" destId="{B1925EF1-4054-429D-8E8D-4A2B10D3564F}" srcOrd="0" destOrd="0" presId="urn:microsoft.com/office/officeart/2005/8/layout/cycle2"/>
    <dgm:cxn modelId="{AABB69AC-4199-4704-947C-C88BC4E7DAB3}" type="presOf" srcId="{8B809BF0-487C-42AA-9F1D-D69D9EB72B14}" destId="{C583B81F-AF5A-4DD0-A960-E77E30E3DC61}" srcOrd="0" destOrd="0" presId="urn:microsoft.com/office/officeart/2005/8/layout/cycle2"/>
    <dgm:cxn modelId="{C4D78671-D0A5-47F0-950A-7C836329AE96}" type="presParOf" srcId="{6BF6519F-58EF-41A0-893B-D3CC8AF3770C}" destId="{0EBAA53C-7DB7-4DA8-A1BA-1D8A8C662A71}" srcOrd="0" destOrd="0" presId="urn:microsoft.com/office/officeart/2005/8/layout/cycle2"/>
    <dgm:cxn modelId="{3FFEFC79-0135-477D-8ABA-E97CB6B39B1F}" type="presParOf" srcId="{6BF6519F-58EF-41A0-893B-D3CC8AF3770C}" destId="{E724D03C-270F-44F4-8E6D-EEE77C2B4B16}" srcOrd="1" destOrd="0" presId="urn:microsoft.com/office/officeart/2005/8/layout/cycle2"/>
    <dgm:cxn modelId="{E37096CD-B3FF-4279-B3B1-4BE797D3DAC5}" type="presParOf" srcId="{E724D03C-270F-44F4-8E6D-EEE77C2B4B16}" destId="{0AF9AC4B-CD81-4778-8980-BDE9ED9C9A0B}" srcOrd="0" destOrd="0" presId="urn:microsoft.com/office/officeart/2005/8/layout/cycle2"/>
    <dgm:cxn modelId="{F2254D92-44F7-47D1-9564-EBF629D0615C}" type="presParOf" srcId="{6BF6519F-58EF-41A0-893B-D3CC8AF3770C}" destId="{B776F44A-8306-417B-9939-BC00ED29211D}" srcOrd="2" destOrd="0" presId="urn:microsoft.com/office/officeart/2005/8/layout/cycle2"/>
    <dgm:cxn modelId="{4D26B92E-F3C5-4B01-99C0-2D9F18691724}" type="presParOf" srcId="{6BF6519F-58EF-41A0-893B-D3CC8AF3770C}" destId="{EE2B6347-E0A6-4E86-B3EF-F68B4D6B9AEF}" srcOrd="3" destOrd="0" presId="urn:microsoft.com/office/officeart/2005/8/layout/cycle2"/>
    <dgm:cxn modelId="{B07D3E9D-2793-4487-9604-436EBD74FF35}" type="presParOf" srcId="{EE2B6347-E0A6-4E86-B3EF-F68B4D6B9AEF}" destId="{11AA93F3-D199-494E-A9CF-86D9618DB131}" srcOrd="0" destOrd="0" presId="urn:microsoft.com/office/officeart/2005/8/layout/cycle2"/>
    <dgm:cxn modelId="{35BD17F6-AB85-4C3A-880F-2CC7F657CAD4}" type="presParOf" srcId="{6BF6519F-58EF-41A0-893B-D3CC8AF3770C}" destId="{B1925EF1-4054-429D-8E8D-4A2B10D3564F}" srcOrd="4" destOrd="0" presId="urn:microsoft.com/office/officeart/2005/8/layout/cycle2"/>
    <dgm:cxn modelId="{5429EDF7-361E-415F-83CD-DB15F486ADCA}" type="presParOf" srcId="{6BF6519F-58EF-41A0-893B-D3CC8AF3770C}" destId="{0A569640-FF04-4CBF-A423-7636AB4AA49C}" srcOrd="5" destOrd="0" presId="urn:microsoft.com/office/officeart/2005/8/layout/cycle2"/>
    <dgm:cxn modelId="{FAD7FB2F-A1E3-4A7F-A625-8FA9B7443034}" type="presParOf" srcId="{0A569640-FF04-4CBF-A423-7636AB4AA49C}" destId="{B8F5A9E4-E789-4021-BD78-13C9EFA59641}" srcOrd="0" destOrd="0" presId="urn:microsoft.com/office/officeart/2005/8/layout/cycle2"/>
    <dgm:cxn modelId="{0CAC5DDF-95E9-4927-B1D1-1C55D72468BD}" type="presParOf" srcId="{6BF6519F-58EF-41A0-893B-D3CC8AF3770C}" destId="{77778E3B-39A0-4BC9-97D6-83345A415001}" srcOrd="6" destOrd="0" presId="urn:microsoft.com/office/officeart/2005/8/layout/cycle2"/>
    <dgm:cxn modelId="{BC896929-73E6-4BD4-A1ED-1D4F68E749D5}" type="presParOf" srcId="{6BF6519F-58EF-41A0-893B-D3CC8AF3770C}" destId="{C4AE411E-A1BE-48BC-AD44-00A22901E8D0}" srcOrd="7" destOrd="0" presId="urn:microsoft.com/office/officeart/2005/8/layout/cycle2"/>
    <dgm:cxn modelId="{CCE2E06B-65BF-4BB0-A893-B444F965C476}" type="presParOf" srcId="{C4AE411E-A1BE-48BC-AD44-00A22901E8D0}" destId="{F52C2962-1536-440D-8433-6C9AA0A9199A}" srcOrd="0" destOrd="0" presId="urn:microsoft.com/office/officeart/2005/8/layout/cycle2"/>
    <dgm:cxn modelId="{B426146E-C26F-4D03-92E0-4BEA927056EB}" type="presParOf" srcId="{6BF6519F-58EF-41A0-893B-D3CC8AF3770C}" destId="{941366ED-D932-4D0F-8080-41781D0306A9}" srcOrd="8" destOrd="0" presId="urn:microsoft.com/office/officeart/2005/8/layout/cycle2"/>
    <dgm:cxn modelId="{566834B1-FA2F-4BA0-AAE1-7CAD9FB8B4E8}" type="presParOf" srcId="{6BF6519F-58EF-41A0-893B-D3CC8AF3770C}" destId="{C583B81F-AF5A-4DD0-A960-E77E30E3DC61}" srcOrd="9" destOrd="0" presId="urn:microsoft.com/office/officeart/2005/8/layout/cycle2"/>
    <dgm:cxn modelId="{4899C874-AEDE-41DC-A186-2FAEFD5EA4B6}" type="presParOf" srcId="{C583B81F-AF5A-4DD0-A960-E77E30E3DC61}" destId="{DDF20C04-84C8-42DE-804E-5277AC16784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C34EE-C73C-4238-87D9-A604C1296C6F}">
      <dsp:nvSpPr>
        <dsp:cNvPr id="0" name=""/>
        <dsp:cNvSpPr/>
      </dsp:nvSpPr>
      <dsp:spPr>
        <a:xfrm>
          <a:off x="2876550" y="1885950"/>
          <a:ext cx="2305050" cy="2305050"/>
        </a:xfrm>
        <a:prstGeom prst="gear9">
          <a:avLst/>
        </a:prstGeom>
        <a:solidFill>
          <a:schemeClr val="accent3">
            <a:lumMod val="75000"/>
            <a:alpha val="4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Briefs to plan</a:t>
          </a:r>
          <a:endParaRPr lang="en-US" sz="1600" b="1" kern="1200" dirty="0">
            <a:solidFill>
              <a:schemeClr val="tx1"/>
            </a:solidFill>
          </a:endParaRPr>
        </a:p>
      </dsp:txBody>
      <dsp:txXfrm>
        <a:off x="3339968" y="2425897"/>
        <a:ext cx="1378214" cy="1184843"/>
      </dsp:txXfrm>
    </dsp:sp>
    <dsp:sp modelId="{B102919C-4CCB-4D38-A42F-E2DC6AE544E1}">
      <dsp:nvSpPr>
        <dsp:cNvPr id="0" name=""/>
        <dsp:cNvSpPr/>
      </dsp:nvSpPr>
      <dsp:spPr>
        <a:xfrm>
          <a:off x="1535429" y="1341120"/>
          <a:ext cx="1676400" cy="1676400"/>
        </a:xfrm>
        <a:prstGeom prst="gear6">
          <a:avLst/>
        </a:prstGeom>
        <a:solidFill>
          <a:schemeClr val="accent3">
            <a:lumMod val="75000"/>
            <a:alpha val="4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Huddles to problem solve</a:t>
          </a:r>
          <a:endParaRPr lang="en-US" sz="1600" b="1" kern="1200" dirty="0">
            <a:solidFill>
              <a:schemeClr val="tx1"/>
            </a:solidFill>
          </a:endParaRPr>
        </a:p>
      </dsp:txBody>
      <dsp:txXfrm>
        <a:off x="1957468" y="1765710"/>
        <a:ext cx="832322" cy="827220"/>
      </dsp:txXfrm>
    </dsp:sp>
    <dsp:sp modelId="{34777F76-64A2-4267-8D0C-F2387CA6765B}">
      <dsp:nvSpPr>
        <dsp:cNvPr id="0" name=""/>
        <dsp:cNvSpPr/>
      </dsp:nvSpPr>
      <dsp:spPr>
        <a:xfrm rot="20700000">
          <a:off x="2474385" y="184575"/>
          <a:ext cx="1642529" cy="1642529"/>
        </a:xfrm>
        <a:prstGeom prst="gear6">
          <a:avLst/>
        </a:prstGeom>
        <a:solidFill>
          <a:schemeClr val="accent3">
            <a:lumMod val="75000"/>
            <a:alpha val="4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Debriefs to learn &amp; improve</a:t>
          </a:r>
          <a:endParaRPr lang="en-US" sz="1600" b="1" kern="1200" dirty="0">
            <a:solidFill>
              <a:schemeClr val="tx1"/>
            </a:solidFill>
          </a:endParaRPr>
        </a:p>
      </dsp:txBody>
      <dsp:txXfrm rot="-20700000">
        <a:off x="2834639" y="544830"/>
        <a:ext cx="922020" cy="922020"/>
      </dsp:txXfrm>
    </dsp:sp>
    <dsp:sp modelId="{2B34ABFE-E6AE-4CB2-90FB-D01BA5CBEBC1}">
      <dsp:nvSpPr>
        <dsp:cNvPr id="0" name=""/>
        <dsp:cNvSpPr/>
      </dsp:nvSpPr>
      <dsp:spPr>
        <a:xfrm>
          <a:off x="2699271" y="1538143"/>
          <a:ext cx="2950464" cy="2950464"/>
        </a:xfrm>
        <a:prstGeom prst="circularArrow">
          <a:avLst>
            <a:gd name="adj1" fmla="val 4688"/>
            <a:gd name="adj2" fmla="val 299029"/>
            <a:gd name="adj3" fmla="val 2516168"/>
            <a:gd name="adj4" fmla="val 15861273"/>
            <a:gd name="adj5" fmla="val 5469"/>
          </a:avLst>
        </a:prstGeom>
        <a:solidFill>
          <a:schemeClr val="accent3">
            <a:lumMod val="75000"/>
            <a:alpha val="45000"/>
          </a:schemeClr>
        </a:solidFill>
        <a:ln>
          <a:noFill/>
        </a:ln>
        <a:effectLst/>
      </dsp:spPr>
      <dsp:style>
        <a:lnRef idx="0">
          <a:scrgbClr r="0" g="0" b="0"/>
        </a:lnRef>
        <a:fillRef idx="1">
          <a:scrgbClr r="0" g="0" b="0"/>
        </a:fillRef>
        <a:effectRef idx="0">
          <a:scrgbClr r="0" g="0" b="0"/>
        </a:effectRef>
        <a:fontRef idx="minor">
          <a:schemeClr val="lt1"/>
        </a:fontRef>
      </dsp:style>
    </dsp:sp>
    <dsp:sp modelId="{FFD6F2F9-F4C0-4D07-9711-445A0C8B4E6F}">
      <dsp:nvSpPr>
        <dsp:cNvPr id="0" name=""/>
        <dsp:cNvSpPr/>
      </dsp:nvSpPr>
      <dsp:spPr>
        <a:xfrm>
          <a:off x="1238542" y="970210"/>
          <a:ext cx="2143696" cy="2143696"/>
        </a:xfrm>
        <a:prstGeom prst="leftCircularArrow">
          <a:avLst>
            <a:gd name="adj1" fmla="val 6452"/>
            <a:gd name="adj2" fmla="val 429999"/>
            <a:gd name="adj3" fmla="val 10489124"/>
            <a:gd name="adj4" fmla="val 14837806"/>
            <a:gd name="adj5" fmla="val 7527"/>
          </a:avLst>
        </a:prstGeom>
        <a:solidFill>
          <a:schemeClr val="accent3">
            <a:lumMod val="75000"/>
            <a:alpha val="45000"/>
          </a:schemeClr>
        </a:solidFill>
        <a:ln>
          <a:noFill/>
        </a:ln>
        <a:effectLst/>
      </dsp:spPr>
      <dsp:style>
        <a:lnRef idx="0">
          <a:scrgbClr r="0" g="0" b="0"/>
        </a:lnRef>
        <a:fillRef idx="1">
          <a:scrgbClr r="0" g="0" b="0"/>
        </a:fillRef>
        <a:effectRef idx="0">
          <a:scrgbClr r="0" g="0" b="0"/>
        </a:effectRef>
        <a:fontRef idx="minor">
          <a:schemeClr val="lt1"/>
        </a:fontRef>
      </dsp:style>
    </dsp:sp>
    <dsp:sp modelId="{4E61497E-F1F3-431C-8362-21B04BD9B4FB}">
      <dsp:nvSpPr>
        <dsp:cNvPr id="0" name=""/>
        <dsp:cNvSpPr/>
      </dsp:nvSpPr>
      <dsp:spPr>
        <a:xfrm>
          <a:off x="2094450" y="-175186"/>
          <a:ext cx="2311336" cy="2311336"/>
        </a:xfrm>
        <a:prstGeom prst="circularArrow">
          <a:avLst>
            <a:gd name="adj1" fmla="val 5984"/>
            <a:gd name="adj2" fmla="val 394124"/>
            <a:gd name="adj3" fmla="val 13313824"/>
            <a:gd name="adj4" fmla="val 10508221"/>
            <a:gd name="adj5" fmla="val 6981"/>
          </a:avLst>
        </a:prstGeom>
        <a:solidFill>
          <a:schemeClr val="accent3">
            <a:lumMod val="75000"/>
            <a:alpha val="4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CD624-8E21-466B-8BB0-EFB7B657D929}">
      <dsp:nvSpPr>
        <dsp:cNvPr id="0" name=""/>
        <dsp:cNvSpPr/>
      </dsp:nvSpPr>
      <dsp:spPr>
        <a:xfrm>
          <a:off x="1835571" y="61554"/>
          <a:ext cx="1510456" cy="151045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Remind patient to use call light when finished in bathroom</a:t>
          </a:r>
          <a:endParaRPr lang="en-US" sz="1600" kern="1200" dirty="0">
            <a:solidFill>
              <a:schemeClr val="tx1"/>
            </a:solidFill>
          </a:endParaRPr>
        </a:p>
      </dsp:txBody>
      <dsp:txXfrm>
        <a:off x="2056772" y="282755"/>
        <a:ext cx="1068054" cy="1068054"/>
      </dsp:txXfrm>
    </dsp:sp>
    <dsp:sp modelId="{72D7D367-E82B-4789-B138-A022F13B442B}">
      <dsp:nvSpPr>
        <dsp:cNvPr id="0" name=""/>
        <dsp:cNvSpPr/>
      </dsp:nvSpPr>
      <dsp:spPr>
        <a:xfrm rot="2160000">
          <a:off x="3298216" y="1221615"/>
          <a:ext cx="401224" cy="509779"/>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a:off x="3309710" y="1288196"/>
        <a:ext cx="280857" cy="305867"/>
      </dsp:txXfrm>
    </dsp:sp>
    <dsp:sp modelId="{0EBAA53C-7DB7-4DA8-A1BA-1D8A8C662A71}">
      <dsp:nvSpPr>
        <dsp:cNvPr id="0" name=""/>
        <dsp:cNvSpPr/>
      </dsp:nvSpPr>
      <dsp:spPr>
        <a:xfrm>
          <a:off x="3670003" y="1394347"/>
          <a:ext cx="1510456" cy="151045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Patient </a:t>
          </a:r>
          <a:r>
            <a:rPr lang="en-US" sz="1600" kern="1200" dirty="0" smtClean="0">
              <a:solidFill>
                <a:schemeClr val="tx1"/>
              </a:solidFill>
            </a:rPr>
            <a:t>with cognitive impairment falls in bathroom</a:t>
          </a:r>
          <a:endParaRPr lang="en-US" sz="1600" kern="1200" dirty="0">
            <a:solidFill>
              <a:schemeClr val="tx1"/>
            </a:solidFill>
          </a:endParaRPr>
        </a:p>
      </dsp:txBody>
      <dsp:txXfrm>
        <a:off x="3891204" y="1615548"/>
        <a:ext cx="1068054" cy="1068054"/>
      </dsp:txXfrm>
    </dsp:sp>
    <dsp:sp modelId="{E724D03C-270F-44F4-8E6D-EEE77C2B4B16}">
      <dsp:nvSpPr>
        <dsp:cNvPr id="0" name=""/>
        <dsp:cNvSpPr/>
      </dsp:nvSpPr>
      <dsp:spPr>
        <a:xfrm rot="6480000">
          <a:off x="3877783" y="2962139"/>
          <a:ext cx="401224" cy="509779"/>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rot="10800000">
        <a:off x="3956564" y="3006857"/>
        <a:ext cx="280857" cy="305867"/>
      </dsp:txXfrm>
    </dsp:sp>
    <dsp:sp modelId="{89EC9F2F-EBD9-4CE4-A987-43AAF4CCE81D}">
      <dsp:nvSpPr>
        <dsp:cNvPr id="0" name=""/>
        <dsp:cNvSpPr/>
      </dsp:nvSpPr>
      <dsp:spPr>
        <a:xfrm>
          <a:off x="2969313" y="3550852"/>
          <a:ext cx="1510456" cy="151045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Complete incident report</a:t>
          </a:r>
          <a:endParaRPr lang="en-US" sz="1600" kern="1200" dirty="0">
            <a:solidFill>
              <a:schemeClr val="tx1"/>
            </a:solidFill>
          </a:endParaRPr>
        </a:p>
      </dsp:txBody>
      <dsp:txXfrm>
        <a:off x="3190514" y="3772053"/>
        <a:ext cx="1068054" cy="1068054"/>
      </dsp:txXfrm>
    </dsp:sp>
    <dsp:sp modelId="{4C30B6B3-98CD-4DFC-BC67-0C24E36AEA29}">
      <dsp:nvSpPr>
        <dsp:cNvPr id="0" name=""/>
        <dsp:cNvSpPr/>
      </dsp:nvSpPr>
      <dsp:spPr>
        <a:xfrm rot="10800000">
          <a:off x="2401542" y="4051191"/>
          <a:ext cx="401224" cy="509779"/>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rot="10800000">
        <a:off x="2521909" y="4153147"/>
        <a:ext cx="280857" cy="305867"/>
      </dsp:txXfrm>
    </dsp:sp>
    <dsp:sp modelId="{B1925EF1-4054-429D-8E8D-4A2B10D3564F}">
      <dsp:nvSpPr>
        <dsp:cNvPr id="0" name=""/>
        <dsp:cNvSpPr/>
      </dsp:nvSpPr>
      <dsp:spPr>
        <a:xfrm>
          <a:off x="701829" y="3550852"/>
          <a:ext cx="1510456" cy="151045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Incident report sent to risk manager </a:t>
          </a:r>
          <a:endParaRPr lang="en-US" sz="1600" kern="1200" dirty="0">
            <a:solidFill>
              <a:schemeClr val="tx1"/>
            </a:solidFill>
          </a:endParaRPr>
        </a:p>
      </dsp:txBody>
      <dsp:txXfrm>
        <a:off x="923030" y="3772053"/>
        <a:ext cx="1068054" cy="1068054"/>
      </dsp:txXfrm>
    </dsp:sp>
    <dsp:sp modelId="{0A569640-FF04-4CBF-A423-7636AB4AA49C}">
      <dsp:nvSpPr>
        <dsp:cNvPr id="0" name=""/>
        <dsp:cNvSpPr/>
      </dsp:nvSpPr>
      <dsp:spPr>
        <a:xfrm rot="15120000">
          <a:off x="909609" y="2983738"/>
          <a:ext cx="401224" cy="509779"/>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rot="10800000">
        <a:off x="988390" y="3142932"/>
        <a:ext cx="280857" cy="305867"/>
      </dsp:txXfrm>
    </dsp:sp>
    <dsp:sp modelId="{77778E3B-39A0-4BC9-97D6-83345A415001}">
      <dsp:nvSpPr>
        <dsp:cNvPr id="0" name=""/>
        <dsp:cNvSpPr/>
      </dsp:nvSpPr>
      <dsp:spPr>
        <a:xfrm>
          <a:off x="1138" y="1394347"/>
          <a:ext cx="1510456" cy="1510456"/>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Forget to mention fall at shift change</a:t>
          </a:r>
          <a:endParaRPr lang="en-US" sz="1600" kern="1200" dirty="0">
            <a:solidFill>
              <a:schemeClr val="tx1"/>
            </a:solidFill>
          </a:endParaRPr>
        </a:p>
      </dsp:txBody>
      <dsp:txXfrm>
        <a:off x="222339" y="1615548"/>
        <a:ext cx="1068054" cy="1068054"/>
      </dsp:txXfrm>
    </dsp:sp>
    <dsp:sp modelId="{C4AE411E-A1BE-48BC-AD44-00A22901E8D0}">
      <dsp:nvSpPr>
        <dsp:cNvPr id="0" name=""/>
        <dsp:cNvSpPr/>
      </dsp:nvSpPr>
      <dsp:spPr>
        <a:xfrm rot="19440000">
          <a:off x="1463784" y="1234964"/>
          <a:ext cx="401224" cy="509779"/>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a:off x="1475278" y="1372295"/>
        <a:ext cx="280857" cy="305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CD624-8E21-466B-8BB0-EFB7B657D929}">
      <dsp:nvSpPr>
        <dsp:cNvPr id="0" name=""/>
        <dsp:cNvSpPr/>
      </dsp:nvSpPr>
      <dsp:spPr>
        <a:xfrm>
          <a:off x="2154845" y="429"/>
          <a:ext cx="1633909" cy="163390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Integrate evidence to support use of post-fall huddle</a:t>
          </a:r>
          <a:endParaRPr lang="en-US" sz="1600" kern="1200" dirty="0">
            <a:solidFill>
              <a:schemeClr val="tx1"/>
            </a:solidFill>
          </a:endParaRPr>
        </a:p>
      </dsp:txBody>
      <dsp:txXfrm>
        <a:off x="2394125" y="239709"/>
        <a:ext cx="1155349" cy="1155349"/>
      </dsp:txXfrm>
    </dsp:sp>
    <dsp:sp modelId="{72D7D367-E82B-4789-B138-A022F13B442B}">
      <dsp:nvSpPr>
        <dsp:cNvPr id="0" name=""/>
        <dsp:cNvSpPr/>
      </dsp:nvSpPr>
      <dsp:spPr>
        <a:xfrm rot="2160000">
          <a:off x="3737114" y="1255479"/>
          <a:ext cx="434342" cy="55144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a:off x="3749557" y="1327473"/>
        <a:ext cx="304039" cy="330866"/>
      </dsp:txXfrm>
    </dsp:sp>
    <dsp:sp modelId="{0EBAA53C-7DB7-4DA8-A1BA-1D8A8C662A71}">
      <dsp:nvSpPr>
        <dsp:cNvPr id="0" name=""/>
        <dsp:cNvSpPr/>
      </dsp:nvSpPr>
      <dsp:spPr>
        <a:xfrm>
          <a:off x="4139707" y="1442515"/>
          <a:ext cx="1633909" cy="163390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Create policy/ procedure for use of post-fall huddles</a:t>
          </a:r>
          <a:endParaRPr lang="en-US" sz="1600" kern="1200" dirty="0">
            <a:solidFill>
              <a:schemeClr val="tx1"/>
            </a:solidFill>
          </a:endParaRPr>
        </a:p>
      </dsp:txBody>
      <dsp:txXfrm>
        <a:off x="4378987" y="1681795"/>
        <a:ext cx="1155349" cy="1155349"/>
      </dsp:txXfrm>
    </dsp:sp>
    <dsp:sp modelId="{E724D03C-270F-44F4-8E6D-EEE77C2B4B16}">
      <dsp:nvSpPr>
        <dsp:cNvPr id="0" name=""/>
        <dsp:cNvSpPr/>
      </dsp:nvSpPr>
      <dsp:spPr>
        <a:xfrm rot="6480000">
          <a:off x="4364214" y="3138729"/>
          <a:ext cx="434342" cy="55144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rot="10800000">
        <a:off x="4449498" y="3187055"/>
        <a:ext cx="304039" cy="330866"/>
      </dsp:txXfrm>
    </dsp:sp>
    <dsp:sp modelId="{89EC9F2F-EBD9-4CE4-A987-43AAF4CCE81D}">
      <dsp:nvSpPr>
        <dsp:cNvPr id="0" name=""/>
        <dsp:cNvSpPr/>
      </dsp:nvSpPr>
      <dsp:spPr>
        <a:xfrm>
          <a:off x="3381557" y="3775861"/>
          <a:ext cx="1633909" cy="163390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Train staff to conduct post-fall huddles</a:t>
          </a:r>
          <a:endParaRPr lang="en-US" sz="1600" kern="1200" dirty="0">
            <a:solidFill>
              <a:schemeClr val="tx1"/>
            </a:solidFill>
          </a:endParaRPr>
        </a:p>
      </dsp:txBody>
      <dsp:txXfrm>
        <a:off x="3620837" y="4015141"/>
        <a:ext cx="1155349" cy="1155349"/>
      </dsp:txXfrm>
    </dsp:sp>
    <dsp:sp modelId="{4C30B6B3-98CD-4DFC-BC67-0C24E36AEA29}">
      <dsp:nvSpPr>
        <dsp:cNvPr id="0" name=""/>
        <dsp:cNvSpPr/>
      </dsp:nvSpPr>
      <dsp:spPr>
        <a:xfrm rot="10800000">
          <a:off x="2766921" y="4317093"/>
          <a:ext cx="434342" cy="55144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rot="10800000">
        <a:off x="2897224" y="4427382"/>
        <a:ext cx="304039" cy="330866"/>
      </dsp:txXfrm>
    </dsp:sp>
    <dsp:sp modelId="{B1925EF1-4054-429D-8E8D-4A2B10D3564F}">
      <dsp:nvSpPr>
        <dsp:cNvPr id="0" name=""/>
        <dsp:cNvSpPr/>
      </dsp:nvSpPr>
      <dsp:spPr>
        <a:xfrm>
          <a:off x="928133" y="3775861"/>
          <a:ext cx="1633909" cy="163390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Audit reliability of conducting post-fall huddles</a:t>
          </a:r>
          <a:endParaRPr lang="en-US" sz="1600" kern="1200" dirty="0">
            <a:solidFill>
              <a:schemeClr val="tx1"/>
            </a:solidFill>
          </a:endParaRPr>
        </a:p>
      </dsp:txBody>
      <dsp:txXfrm>
        <a:off x="1167413" y="4015141"/>
        <a:ext cx="1155349" cy="1155349"/>
      </dsp:txXfrm>
    </dsp:sp>
    <dsp:sp modelId="{0A569640-FF04-4CBF-A423-7636AB4AA49C}">
      <dsp:nvSpPr>
        <dsp:cNvPr id="0" name=""/>
        <dsp:cNvSpPr/>
      </dsp:nvSpPr>
      <dsp:spPr>
        <a:xfrm rot="15120000">
          <a:off x="1152640" y="3162112"/>
          <a:ext cx="434342" cy="55144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rot="10800000">
        <a:off x="1237924" y="3334364"/>
        <a:ext cx="304039" cy="330866"/>
      </dsp:txXfrm>
    </dsp:sp>
    <dsp:sp modelId="{77778E3B-39A0-4BC9-97D6-83345A415001}">
      <dsp:nvSpPr>
        <dsp:cNvPr id="0" name=""/>
        <dsp:cNvSpPr/>
      </dsp:nvSpPr>
      <dsp:spPr>
        <a:xfrm>
          <a:off x="169983" y="1442515"/>
          <a:ext cx="1633909" cy="163390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Collect, analyze, disseminate learning from post-fall huddles</a:t>
          </a:r>
          <a:endParaRPr lang="en-US" sz="1600" kern="1200" dirty="0">
            <a:solidFill>
              <a:schemeClr val="tx1"/>
            </a:solidFill>
          </a:endParaRPr>
        </a:p>
      </dsp:txBody>
      <dsp:txXfrm>
        <a:off x="409263" y="1681795"/>
        <a:ext cx="1155349" cy="1155349"/>
      </dsp:txXfrm>
    </dsp:sp>
    <dsp:sp modelId="{C4AE411E-A1BE-48BC-AD44-00A22901E8D0}">
      <dsp:nvSpPr>
        <dsp:cNvPr id="0" name=""/>
        <dsp:cNvSpPr/>
      </dsp:nvSpPr>
      <dsp:spPr>
        <a:xfrm rot="19440000">
          <a:off x="1752252" y="1269930"/>
          <a:ext cx="434342" cy="55144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a:off x="1764695" y="1418514"/>
        <a:ext cx="304039" cy="330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AA53C-7DB7-4DA8-A1BA-1D8A8C662A71}">
      <dsp:nvSpPr>
        <dsp:cNvPr id="0" name=""/>
        <dsp:cNvSpPr/>
      </dsp:nvSpPr>
      <dsp:spPr>
        <a:xfrm>
          <a:off x="2262299" y="1012"/>
          <a:ext cx="1723801" cy="172380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Patient with cognitive impairment falls in bathroom</a:t>
          </a:r>
          <a:endParaRPr lang="en-US" sz="1400" kern="1200" dirty="0">
            <a:solidFill>
              <a:schemeClr val="tx1"/>
            </a:solidFill>
          </a:endParaRPr>
        </a:p>
      </dsp:txBody>
      <dsp:txXfrm>
        <a:off x="2514744" y="253457"/>
        <a:ext cx="1218911" cy="1218911"/>
      </dsp:txXfrm>
    </dsp:sp>
    <dsp:sp modelId="{E724D03C-270F-44F4-8E6D-EEE77C2B4B16}">
      <dsp:nvSpPr>
        <dsp:cNvPr id="0" name=""/>
        <dsp:cNvSpPr/>
      </dsp:nvSpPr>
      <dsp:spPr>
        <a:xfrm rot="2160000">
          <a:off x="3932118" y="1326228"/>
          <a:ext cx="460315" cy="581783"/>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a:off x="3945305" y="1402000"/>
        <a:ext cx="322221" cy="349069"/>
      </dsp:txXfrm>
    </dsp:sp>
    <dsp:sp modelId="{B776F44A-8306-417B-9939-BC00ED29211D}">
      <dsp:nvSpPr>
        <dsp:cNvPr id="0" name=""/>
        <dsp:cNvSpPr/>
      </dsp:nvSpPr>
      <dsp:spPr>
        <a:xfrm>
          <a:off x="4359531" y="1524741"/>
          <a:ext cx="1723801" cy="172380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Conduct post-fall huddle; develop shared mental model re: cognitive and mobility impairments</a:t>
          </a:r>
          <a:endParaRPr lang="en-US" sz="1400" kern="1200" dirty="0">
            <a:solidFill>
              <a:schemeClr val="tx1"/>
            </a:solidFill>
          </a:endParaRPr>
        </a:p>
      </dsp:txBody>
      <dsp:txXfrm>
        <a:off x="4611976" y="1777186"/>
        <a:ext cx="1218911" cy="1218911"/>
      </dsp:txXfrm>
    </dsp:sp>
    <dsp:sp modelId="{EE2B6347-E0A6-4E86-B3EF-F68B4D6B9AEF}">
      <dsp:nvSpPr>
        <dsp:cNvPr id="0" name=""/>
        <dsp:cNvSpPr/>
      </dsp:nvSpPr>
      <dsp:spPr>
        <a:xfrm rot="6091900">
          <a:off x="4761929" y="3317317"/>
          <a:ext cx="420538" cy="581783"/>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rot="10800000">
        <a:off x="4837620" y="3371867"/>
        <a:ext cx="294377" cy="349069"/>
      </dsp:txXfrm>
    </dsp:sp>
    <dsp:sp modelId="{B1925EF1-4054-429D-8E8D-4A2B10D3564F}">
      <dsp:nvSpPr>
        <dsp:cNvPr id="0" name=""/>
        <dsp:cNvSpPr/>
      </dsp:nvSpPr>
      <dsp:spPr>
        <a:xfrm>
          <a:off x="3856304" y="3991198"/>
          <a:ext cx="1723801" cy="172380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Obtain bed-side commode, identify need for standard assessment of cognition</a:t>
          </a:r>
          <a:endParaRPr lang="en-US" sz="1400" kern="1200" dirty="0">
            <a:solidFill>
              <a:schemeClr val="tx1"/>
            </a:solidFill>
          </a:endParaRPr>
        </a:p>
      </dsp:txBody>
      <dsp:txXfrm>
        <a:off x="4108749" y="4243643"/>
        <a:ext cx="1218911" cy="1218911"/>
      </dsp:txXfrm>
    </dsp:sp>
    <dsp:sp modelId="{0A569640-FF04-4CBF-A423-7636AB4AA49C}">
      <dsp:nvSpPr>
        <dsp:cNvPr id="0" name=""/>
        <dsp:cNvSpPr/>
      </dsp:nvSpPr>
      <dsp:spPr>
        <a:xfrm rot="10801205">
          <a:off x="2981531" y="4561707"/>
          <a:ext cx="618173" cy="581783"/>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rot="10800000">
        <a:off x="3156066" y="4678095"/>
        <a:ext cx="443638" cy="349069"/>
      </dsp:txXfrm>
    </dsp:sp>
    <dsp:sp modelId="{77778E3B-39A0-4BC9-97D6-83345A415001}">
      <dsp:nvSpPr>
        <dsp:cNvPr id="0" name=""/>
        <dsp:cNvSpPr/>
      </dsp:nvSpPr>
      <dsp:spPr>
        <a:xfrm>
          <a:off x="966138" y="3990185"/>
          <a:ext cx="1723801" cy="172380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Implement Mini-Cog to assess cognition</a:t>
          </a:r>
          <a:endParaRPr lang="en-US" sz="1400" kern="1200" dirty="0">
            <a:solidFill>
              <a:schemeClr val="tx1"/>
            </a:solidFill>
          </a:endParaRPr>
        </a:p>
      </dsp:txBody>
      <dsp:txXfrm>
        <a:off x="1218583" y="4242630"/>
        <a:ext cx="1218911" cy="1218911"/>
      </dsp:txXfrm>
    </dsp:sp>
    <dsp:sp modelId="{C4AE411E-A1BE-48BC-AD44-00A22901E8D0}">
      <dsp:nvSpPr>
        <dsp:cNvPr id="0" name=""/>
        <dsp:cNvSpPr/>
      </dsp:nvSpPr>
      <dsp:spPr>
        <a:xfrm rot="15120000">
          <a:off x="1201371" y="3340862"/>
          <a:ext cx="460315" cy="581783"/>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rot="10800000">
        <a:off x="1291755" y="3522887"/>
        <a:ext cx="322221" cy="349069"/>
      </dsp:txXfrm>
    </dsp:sp>
    <dsp:sp modelId="{941366ED-D932-4D0F-8080-41781D0306A9}">
      <dsp:nvSpPr>
        <dsp:cNvPr id="0" name=""/>
        <dsp:cNvSpPr/>
      </dsp:nvSpPr>
      <dsp:spPr>
        <a:xfrm>
          <a:off x="165067" y="1524741"/>
          <a:ext cx="1723801" cy="172380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Failed Mini-Cog: Create levels of supervision: alarms, family, video monitor, sitters</a:t>
          </a:r>
          <a:endParaRPr lang="en-US" sz="1400" kern="1200" dirty="0">
            <a:solidFill>
              <a:schemeClr val="tx1"/>
            </a:solidFill>
          </a:endParaRPr>
        </a:p>
      </dsp:txBody>
      <dsp:txXfrm>
        <a:off x="417512" y="1777186"/>
        <a:ext cx="1218911" cy="1218911"/>
      </dsp:txXfrm>
    </dsp:sp>
    <dsp:sp modelId="{C583B81F-AF5A-4DD0-A960-E77E30E3DC61}">
      <dsp:nvSpPr>
        <dsp:cNvPr id="0" name=""/>
        <dsp:cNvSpPr/>
      </dsp:nvSpPr>
      <dsp:spPr>
        <a:xfrm rot="19440000">
          <a:off x="1834886" y="1341543"/>
          <a:ext cx="460315" cy="581783"/>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solidFill>
              <a:schemeClr val="tx1"/>
            </a:solidFill>
          </a:endParaRPr>
        </a:p>
      </dsp:txBody>
      <dsp:txXfrm>
        <a:off x="1848073" y="1498485"/>
        <a:ext cx="322221" cy="34906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0.8342</cdr:x>
      <cdr:y>0.54645</cdr:y>
    </cdr:from>
    <cdr:to>
      <cdr:x>1</cdr:x>
      <cdr:y>0.80874</cdr:y>
    </cdr:to>
    <cdr:sp macro="" textlink="">
      <cdr:nvSpPr>
        <cdr:cNvPr id="2" name="TextBox 1"/>
        <cdr:cNvSpPr txBox="1"/>
      </cdr:nvSpPr>
      <cdr:spPr>
        <a:xfrm xmlns:a="http://schemas.openxmlformats.org/drawingml/2006/main">
          <a:off x="4848225" y="1905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a:p>
      </cdr:txBody>
    </cdr:sp>
  </cdr:relSizeAnchor>
</c:userShapes>
</file>

<file path=ppt/drawings/drawing2.xml><?xml version="1.0" encoding="utf-8"?>
<c:userShapes xmlns:c="http://schemas.openxmlformats.org/drawingml/2006/chart">
  <cdr:relSizeAnchor xmlns:cdr="http://schemas.openxmlformats.org/drawingml/2006/chartDrawing">
    <cdr:from>
      <cdr:x>0.27778</cdr:x>
      <cdr:y>0.15554</cdr:y>
    </cdr:from>
    <cdr:to>
      <cdr:x>0.38889</cdr:x>
      <cdr:y>0.35737</cdr:y>
    </cdr:to>
    <cdr:sp macro="" textlink="">
      <cdr:nvSpPr>
        <cdr:cNvPr id="2" name="TextBox 1"/>
        <cdr:cNvSpPr txBox="1"/>
      </cdr:nvSpPr>
      <cdr:spPr>
        <a:xfrm xmlns:a="http://schemas.openxmlformats.org/drawingml/2006/main">
          <a:off x="2286000" y="70467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0.77028</cdr:x>
      <cdr:y>0.34911</cdr:y>
    </cdr:from>
    <cdr:to>
      <cdr:x>0.8794</cdr:x>
      <cdr:y>0.43102</cdr:y>
    </cdr:to>
    <cdr:sp macro="" textlink="">
      <cdr:nvSpPr>
        <cdr:cNvPr id="3" name="TextBox 6"/>
        <cdr:cNvSpPr txBox="1"/>
      </cdr:nvSpPr>
      <cdr:spPr>
        <a:xfrm xmlns:a="http://schemas.openxmlformats.org/drawingml/2006/main">
          <a:off x="6339114" y="1442906"/>
          <a:ext cx="898003"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xmlns:a="http://schemas.openxmlformats.org/drawingml/2006/main">
          <a:pPr defTabSz="457200" eaLnBrk="1" hangingPunct="1"/>
          <a:r>
            <a:rPr lang="en-US" sz="1600" dirty="0">
              <a:solidFill>
                <a:prstClr val="black"/>
              </a:solidFill>
              <a:latin typeface="Arial" charset="0"/>
              <a:ea typeface="+mn-ea"/>
            </a:rPr>
            <a:t>p</a:t>
          </a:r>
          <a:r>
            <a:rPr lang="en-US" sz="1600" dirty="0" smtClean="0">
              <a:solidFill>
                <a:prstClr val="black"/>
              </a:solidFill>
              <a:latin typeface="Arial" charset="0"/>
              <a:ea typeface="+mn-ea"/>
            </a:rPr>
            <a:t>=.006*</a:t>
          </a:r>
          <a:endParaRPr lang="en-US" sz="1600" dirty="0">
            <a:solidFill>
              <a:prstClr val="black"/>
            </a:solidFill>
            <a:latin typeface="Arial" charset="0"/>
            <a:ea typeface="+mn-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88" cy="350838"/>
          </a:xfrm>
          <a:prstGeom prst="rect">
            <a:avLst/>
          </a:prstGeom>
        </p:spPr>
        <p:txBody>
          <a:bodyPr vert="horz" lIns="92812" tIns="46406" rIns="92812" bIns="46406"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5229225" y="0"/>
            <a:ext cx="4002088" cy="350838"/>
          </a:xfrm>
          <a:prstGeom prst="rect">
            <a:avLst/>
          </a:prstGeom>
        </p:spPr>
        <p:txBody>
          <a:bodyPr vert="horz" wrap="square" lIns="92812" tIns="46406" rIns="92812" bIns="46406" numCol="1" anchor="t" anchorCtr="0" compatLnSpc="1">
            <a:prstTxWarp prst="textNoShape">
              <a:avLst/>
            </a:prstTxWarp>
          </a:bodyPr>
          <a:lstStyle>
            <a:lvl1pPr algn="r">
              <a:defRPr sz="1200">
                <a:ea typeface="ＭＳ Ｐゴシック" pitchFamily="1" charset="-128"/>
              </a:defRPr>
            </a:lvl1pPr>
          </a:lstStyle>
          <a:p>
            <a:pPr>
              <a:defRPr/>
            </a:pPr>
            <a:fld id="{5E3603FD-248C-481D-A691-6AC0C3CEE2B7}" type="datetimeFigureOut">
              <a:rPr lang="en-US"/>
              <a:pPr>
                <a:defRPr/>
              </a:pPr>
              <a:t>7/26/2013</a:t>
            </a:fld>
            <a:endParaRPr lang="en-US"/>
          </a:p>
        </p:txBody>
      </p:sp>
      <p:sp>
        <p:nvSpPr>
          <p:cNvPr id="4" name="Footer Placeholder 3"/>
          <p:cNvSpPr>
            <a:spLocks noGrp="1"/>
          </p:cNvSpPr>
          <p:nvPr>
            <p:ph type="ftr" sz="quarter" idx="2"/>
          </p:nvPr>
        </p:nvSpPr>
        <p:spPr>
          <a:xfrm>
            <a:off x="0" y="6657975"/>
            <a:ext cx="4002088" cy="350838"/>
          </a:xfrm>
          <a:prstGeom prst="rect">
            <a:avLst/>
          </a:prstGeom>
        </p:spPr>
        <p:txBody>
          <a:bodyPr vert="horz" lIns="92812" tIns="46406" rIns="92812" bIns="46406"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5229225" y="6657975"/>
            <a:ext cx="4002088" cy="350838"/>
          </a:xfrm>
          <a:prstGeom prst="rect">
            <a:avLst/>
          </a:prstGeom>
        </p:spPr>
        <p:txBody>
          <a:bodyPr vert="horz" wrap="square" lIns="92812" tIns="46406" rIns="92812" bIns="46406" numCol="1" anchor="b" anchorCtr="0" compatLnSpc="1">
            <a:prstTxWarp prst="textNoShape">
              <a:avLst/>
            </a:prstTxWarp>
          </a:bodyPr>
          <a:lstStyle>
            <a:lvl1pPr algn="r">
              <a:defRPr sz="1200">
                <a:ea typeface="ＭＳ Ｐゴシック" pitchFamily="1" charset="-128"/>
              </a:defRPr>
            </a:lvl1pPr>
          </a:lstStyle>
          <a:p>
            <a:pPr>
              <a:defRPr/>
            </a:pPr>
            <a:fld id="{B9DE3697-E136-42A3-9ED4-2EB670BA62D4}" type="slidenum">
              <a:rPr lang="en-US"/>
              <a:pPr>
                <a:defRPr/>
              </a:pPr>
              <a:t>‹#›</a:t>
            </a:fld>
            <a:endParaRPr lang="en-US"/>
          </a:p>
        </p:txBody>
      </p:sp>
    </p:spTree>
    <p:extLst>
      <p:ext uri="{BB962C8B-B14F-4D97-AF65-F5344CB8AC3E}">
        <p14:creationId xmlns:p14="http://schemas.microsoft.com/office/powerpoint/2010/main" val="1646653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88" cy="350838"/>
          </a:xfrm>
          <a:prstGeom prst="rect">
            <a:avLst/>
          </a:prstGeom>
        </p:spPr>
        <p:txBody>
          <a:bodyPr vert="horz" lIns="92812" tIns="46406" rIns="92812" bIns="46406"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5229225" y="0"/>
            <a:ext cx="4002088" cy="350838"/>
          </a:xfrm>
          <a:prstGeom prst="rect">
            <a:avLst/>
          </a:prstGeom>
        </p:spPr>
        <p:txBody>
          <a:bodyPr vert="horz" wrap="square" lIns="92812" tIns="46406" rIns="92812" bIns="46406" numCol="1" anchor="t" anchorCtr="0" compatLnSpc="1">
            <a:prstTxWarp prst="textNoShape">
              <a:avLst/>
            </a:prstTxWarp>
          </a:bodyPr>
          <a:lstStyle>
            <a:lvl1pPr algn="r">
              <a:defRPr sz="1200">
                <a:ea typeface="ＭＳ Ｐゴシック" pitchFamily="1" charset="-128"/>
              </a:defRPr>
            </a:lvl1pPr>
          </a:lstStyle>
          <a:p>
            <a:pPr>
              <a:defRPr/>
            </a:pPr>
            <a:fld id="{618D350A-9738-447F-86C2-DC5C2AE009E6}" type="datetimeFigureOut">
              <a:rPr lang="en-US"/>
              <a:pPr>
                <a:defRPr/>
              </a:pPr>
              <a:t>7/26/2013</a:t>
            </a:fld>
            <a:endParaRPr lang="en-US"/>
          </a:p>
        </p:txBody>
      </p:sp>
      <p:sp>
        <p:nvSpPr>
          <p:cNvPr id="4" name="Slide Image Placeholder 3"/>
          <p:cNvSpPr>
            <a:spLocks noGrp="1" noRot="1" noChangeAspect="1"/>
          </p:cNvSpPr>
          <p:nvPr>
            <p:ph type="sldImg" idx="2"/>
          </p:nvPr>
        </p:nvSpPr>
        <p:spPr>
          <a:xfrm>
            <a:off x="2863850" y="525463"/>
            <a:ext cx="3505200" cy="2628900"/>
          </a:xfrm>
          <a:prstGeom prst="rect">
            <a:avLst/>
          </a:prstGeom>
          <a:noFill/>
          <a:ln w="12700">
            <a:solidFill>
              <a:prstClr val="black"/>
            </a:solidFill>
          </a:ln>
        </p:spPr>
        <p:txBody>
          <a:bodyPr vert="horz" lIns="92812" tIns="46406" rIns="92812" bIns="46406" rtlCol="0" anchor="ctr"/>
          <a:lstStyle/>
          <a:p>
            <a:pPr lvl="0"/>
            <a:endParaRPr lang="en-US" noProof="0" smtClean="0"/>
          </a:p>
        </p:txBody>
      </p:sp>
      <p:sp>
        <p:nvSpPr>
          <p:cNvPr id="5" name="Notes Placeholder 4"/>
          <p:cNvSpPr>
            <a:spLocks noGrp="1"/>
          </p:cNvSpPr>
          <p:nvPr>
            <p:ph type="body" sz="quarter" idx="3"/>
          </p:nvPr>
        </p:nvSpPr>
        <p:spPr>
          <a:xfrm>
            <a:off x="923925" y="3328988"/>
            <a:ext cx="7385050" cy="3155950"/>
          </a:xfrm>
          <a:prstGeom prst="rect">
            <a:avLst/>
          </a:prstGeom>
        </p:spPr>
        <p:txBody>
          <a:bodyPr vert="horz" lIns="92812" tIns="46406" rIns="92812" bIns="4640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657975"/>
            <a:ext cx="4002088" cy="350838"/>
          </a:xfrm>
          <a:prstGeom prst="rect">
            <a:avLst/>
          </a:prstGeom>
        </p:spPr>
        <p:txBody>
          <a:bodyPr vert="horz" lIns="92812" tIns="46406" rIns="92812" bIns="46406"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5229225" y="6657975"/>
            <a:ext cx="4002088" cy="350838"/>
          </a:xfrm>
          <a:prstGeom prst="rect">
            <a:avLst/>
          </a:prstGeom>
        </p:spPr>
        <p:txBody>
          <a:bodyPr vert="horz" wrap="square" lIns="92812" tIns="46406" rIns="92812" bIns="46406" numCol="1" anchor="b" anchorCtr="0" compatLnSpc="1">
            <a:prstTxWarp prst="textNoShape">
              <a:avLst/>
            </a:prstTxWarp>
          </a:bodyPr>
          <a:lstStyle>
            <a:lvl1pPr algn="r">
              <a:defRPr sz="1200">
                <a:ea typeface="ＭＳ Ｐゴシック" pitchFamily="1" charset="-128"/>
              </a:defRPr>
            </a:lvl1pPr>
          </a:lstStyle>
          <a:p>
            <a:pPr>
              <a:defRPr/>
            </a:pPr>
            <a:fld id="{8DB3C4E4-D4A4-4176-8C79-9271050198DC}" type="slidenum">
              <a:rPr lang="en-US"/>
              <a:pPr>
                <a:defRPr/>
              </a:pPr>
              <a:t>‹#›</a:t>
            </a:fld>
            <a:endParaRPr lang="en-US"/>
          </a:p>
        </p:txBody>
      </p:sp>
    </p:spTree>
    <p:extLst>
      <p:ext uri="{BB962C8B-B14F-4D97-AF65-F5344CB8AC3E}">
        <p14:creationId xmlns:p14="http://schemas.microsoft.com/office/powerpoint/2010/main" val="366105852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44979-1950-514C-90AC-088E3B0CE7E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718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The objective of our study was to describe the creation, implementation and user perceptions of a standardized briefing checklist in a pediatric ED</a:t>
            </a:r>
          </a:p>
          <a:p>
            <a:endParaRPr lang="en-US" smtClean="0">
              <a:ea typeface="ＭＳ Ｐゴシック" pitchFamily="34" charset="-128"/>
            </a:endParaRPr>
          </a:p>
          <a:p>
            <a:r>
              <a:rPr lang="en-US" smtClean="0">
                <a:ea typeface="ＭＳ Ｐゴシック" pitchFamily="34" charset="-128"/>
              </a:rPr>
              <a:t>Because no QI project is complete without a mnemonic, we called it the Pediatric Active Shift Signout in Emergency Department. </a:t>
            </a:r>
          </a:p>
          <a:p>
            <a:endParaRPr lang="en-US" smtClean="0">
              <a:ea typeface="ＭＳ Ｐゴシック" pitchFamily="34" charset="-128"/>
            </a:endParaRPr>
          </a:p>
          <a:p>
            <a:endParaRPr lang="en-GB" smtClean="0">
              <a:ea typeface="ＭＳ Ｐゴシック" pitchFamily="34" charset="-128"/>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9E9F85A-2C22-49B6-BED7-EA4EB17737EE}" type="slidenum">
              <a:rPr lang="en-GB" sz="1200" smtClean="0"/>
              <a:pPr/>
              <a:t>12</a:t>
            </a:fld>
            <a:endParaRPr lang="en-GB"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We used best practice guidelines adapted from the aviation, checklist and human factors literature to create a briefing checklist.  </a:t>
            </a:r>
          </a:p>
          <a:p>
            <a:endParaRPr lang="en-US" smtClean="0">
              <a:ea typeface="ＭＳ Ｐゴシック" pitchFamily="34" charset="-128"/>
            </a:endParaRPr>
          </a:p>
          <a:p>
            <a:r>
              <a:rPr lang="en-US" smtClean="0">
                <a:ea typeface="ＭＳ Ｐゴシック" pitchFamily="34" charset="-128"/>
              </a:rPr>
              <a:t>We conducted several multi-disciplinary focus groups to gather input in the tool’s development.  </a:t>
            </a:r>
          </a:p>
          <a:p>
            <a:endParaRPr lang="en-US" smtClean="0">
              <a:ea typeface="ＭＳ Ｐゴシック" pitchFamily="34" charset="-128"/>
            </a:endParaRPr>
          </a:p>
          <a:p>
            <a:r>
              <a:rPr lang="en-US" smtClean="0">
                <a:ea typeface="ＭＳ Ｐゴシック" pitchFamily="34" charset="-128"/>
              </a:rPr>
              <a:t>All staff were trained how to use to the tool, staff provided additional feedback, and staff were provided with individual and group feedback on their performance. </a:t>
            </a:r>
          </a:p>
          <a:p>
            <a:endParaRPr lang="en-US" smtClean="0">
              <a:ea typeface="ＭＳ Ｐゴシック" pitchFamily="34" charset="-128"/>
            </a:endParaRPr>
          </a:p>
          <a:p>
            <a:r>
              <a:rPr lang="en-US" smtClean="0">
                <a:ea typeface="ＭＳ Ｐゴシック" pitchFamily="34" charset="-128"/>
              </a:rPr>
              <a:t>To keep the tool useful, we responded to user feedback by making several minor modifications to the tool</a:t>
            </a:r>
          </a:p>
          <a:p>
            <a:endParaRPr lang="en-GB" smtClean="0">
              <a:ea typeface="ＭＳ Ｐゴシック"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C23F666-E533-4AD4-B6B7-C2BDD85F14A9}" type="slidenum">
              <a:rPr lang="en-GB" sz="1200" smtClean="0"/>
              <a:pPr/>
              <a:t>13</a:t>
            </a:fld>
            <a:endParaRPr lang="en-GB"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ea typeface="ＭＳ Ｐゴシック" pitchFamily="34" charset="-128"/>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3F0057F-48C9-40E6-9851-7C84F4D97F14}" type="slidenum">
              <a:rPr lang="en-US" sz="1200" smtClean="0"/>
              <a:pPr/>
              <a:t>14</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“Houston, We Have a checklist” </a:t>
            </a:r>
          </a:p>
          <a:p>
            <a:endParaRPr lang="en-US" dirty="0" smtClean="0">
              <a:ea typeface="ＭＳ Ｐゴシック" pitchFamily="34" charset="-128"/>
            </a:endParaRPr>
          </a:p>
          <a:p>
            <a:r>
              <a:rPr lang="en-US" dirty="0" smtClean="0">
                <a:ea typeface="ＭＳ Ｐゴシック" pitchFamily="34" charset="-128"/>
              </a:rPr>
              <a:t>The PASSED Briefing Checklist</a:t>
            </a:r>
          </a:p>
          <a:p>
            <a:endParaRPr lang="en-US" dirty="0" smtClean="0">
              <a:ea typeface="ＭＳ Ｐゴシック" pitchFamily="34" charset="-128"/>
            </a:endParaRPr>
          </a:p>
          <a:p>
            <a:r>
              <a:rPr lang="en-US" dirty="0" smtClean="0">
                <a:ea typeface="ＭＳ Ｐゴシック" pitchFamily="34" charset="-128"/>
              </a:rPr>
              <a:t>Signout entails first reviewing the left half of the tool, followed by specific patient information, and finishing with the items on the right half of the form.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15</a:t>
            </a:fld>
            <a:endParaRPr lang="en-GB" sz="12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Start time is recorded</a:t>
            </a:r>
          </a:p>
          <a:p>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Charge nurse attendance is recorded</a:t>
            </a:r>
          </a:p>
          <a:p>
            <a:endParaRPr lang="en-US" dirty="0" smtClean="0">
              <a:ea typeface="ＭＳ Ｐゴシック" pitchFamily="34" charset="-128"/>
            </a:endParaRPr>
          </a:p>
          <a:p>
            <a:r>
              <a:rPr lang="en-US" dirty="0" smtClean="0">
                <a:ea typeface="ＭＳ Ｐゴシック" pitchFamily="34" charset="-128"/>
              </a:rPr>
              <a:t>Everyone on the team introduces themselves with name and provider level</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16</a:t>
            </a:fld>
            <a:endParaRPr lang="en-GB" sz="12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The number of available beds in each of our admission areas is reviewed</a:t>
            </a:r>
          </a:p>
          <a:p>
            <a:r>
              <a:rPr lang="en-US" dirty="0" smtClean="0">
                <a:ea typeface="ＭＳ Ｐゴシック" pitchFamily="34" charset="-128"/>
              </a:rPr>
              <a:t>Assignment of team members to the resuscitation team is performed </a:t>
            </a:r>
          </a:p>
          <a:p>
            <a:r>
              <a:rPr lang="en-US" dirty="0" smtClean="0">
                <a:ea typeface="ＭＳ Ｐゴシック" pitchFamily="34" charset="-128"/>
              </a:rPr>
              <a:t>And any deficiencies in nurse or physician staffing are reviewed.  </a:t>
            </a:r>
          </a:p>
          <a:p>
            <a:endParaRPr lang="en-US" dirty="0" smtClean="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17</a:t>
            </a:fld>
            <a:endParaRPr lang="en-GB" sz="12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Sick patients in rooms who haven’t been seen yet OR who are in transport to the ED are reviewed</a:t>
            </a:r>
          </a:p>
          <a:p>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For orientation purposes, we determine if anyone is on their first shift in the ED</a:t>
            </a:r>
          </a:p>
          <a:p>
            <a:endParaRPr lang="en-US" dirty="0" smtClean="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18</a:t>
            </a:fld>
            <a:endParaRPr lang="en-GB" sz="12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If any equipment is unavailable or not working from the previous shift, it is recorded. </a:t>
            </a:r>
          </a:p>
          <a:p>
            <a:endParaRPr lang="en-US" dirty="0" smtClean="0">
              <a:ea typeface="ＭＳ Ｐゴシック" pitchFamily="34" charset="-128"/>
            </a:endParaRPr>
          </a:p>
          <a:p>
            <a:r>
              <a:rPr lang="en-US" dirty="0" smtClean="0">
                <a:ea typeface="ＭＳ Ｐゴシック" pitchFamily="34" charset="-128"/>
              </a:rPr>
              <a:t>Two rotating safety tips are reviewed AND then specific patient information is reviewed. </a:t>
            </a:r>
          </a:p>
          <a:p>
            <a:endParaRPr lang="en-US" dirty="0" smtClean="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19</a:t>
            </a:fld>
            <a:endParaRPr lang="en-GB" sz="12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Following patient information…. .</a:t>
            </a:r>
          </a:p>
          <a:p>
            <a:endParaRPr lang="en-US" dirty="0" smtClean="0">
              <a:ea typeface="ＭＳ Ｐゴシック" pitchFamily="34" charset="-128"/>
            </a:endParaRPr>
          </a:p>
          <a:p>
            <a:r>
              <a:rPr lang="en-US" dirty="0" smtClean="0">
                <a:ea typeface="ＭＳ Ｐゴシック" pitchFamily="34" charset="-128"/>
              </a:rPr>
              <a:t>Any ICU-level sick patients are highlighted </a:t>
            </a:r>
          </a:p>
          <a:p>
            <a:endParaRPr lang="en-US" dirty="0" smtClean="0">
              <a:ea typeface="ＭＳ Ｐゴシック" pitchFamily="34" charset="-128"/>
            </a:endParaRPr>
          </a:p>
          <a:p>
            <a:r>
              <a:rPr lang="en-US" dirty="0" smtClean="0">
                <a:ea typeface="ＭＳ Ｐゴシック" pitchFamily="34" charset="-128"/>
              </a:rPr>
              <a:t>And the patient with the longest time in department without a disposition is also reviewed</a:t>
            </a:r>
          </a:p>
          <a:p>
            <a:endParaRPr lang="en-US" dirty="0" smtClean="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20</a:t>
            </a:fld>
            <a:endParaRPr lang="en-GB" sz="12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Any final questions from the group were taken and the end time was recorded</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88B7156-F8B7-4083-AE5D-C29FE84AA4D7}" type="slidenum">
              <a:rPr lang="en-GB" sz="1200" smtClean="0"/>
              <a:pPr/>
              <a:t>21</a:t>
            </a:fld>
            <a:endParaRPr lang="en-GB" sz="12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6C50EDE9-1A7D-49B5-86B9-0C2D16CEC5C2}" type="slidenum">
              <a:rPr lang="en-US" smtClean="0">
                <a:solidFill>
                  <a:prstClr val="black"/>
                </a:solidFill>
                <a:latin typeface="Times New Roman" pitchFamily="18" charset="0"/>
              </a:rPr>
              <a:pPr eaLnBrk="1" hangingPunct="1"/>
              <a:t>4</a:t>
            </a:fld>
            <a:endParaRPr lang="en-US" smtClean="0">
              <a:solidFill>
                <a:prstClr val="black"/>
              </a:solidFill>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a:p>
            <a:r>
              <a:rPr lang="en-US" dirty="0" smtClean="0">
                <a:ea typeface="ＭＳ Ｐゴシック" pitchFamily="34" charset="-128"/>
              </a:rPr>
              <a:t>Our setting was a tertiary pediatric academic ED, with a level 1 trauma center, that sees approximately 80,000 patients per year. </a:t>
            </a:r>
          </a:p>
          <a:p>
            <a:endParaRPr lang="en-US" dirty="0" smtClean="0">
              <a:ea typeface="ＭＳ Ｐゴシック" pitchFamily="34" charset="-128"/>
            </a:endParaRPr>
          </a:p>
          <a:p>
            <a:r>
              <a:rPr lang="en-US" dirty="0" smtClean="0">
                <a:ea typeface="ＭＳ Ｐゴシック" pitchFamily="34" charset="-128"/>
              </a:rPr>
              <a:t>The checklist was used only in the main section of the ED </a:t>
            </a:r>
            <a:r>
              <a:rPr lang="en-US" dirty="0" smtClean="0">
                <a:solidFill>
                  <a:srgbClr val="FF0000"/>
                </a:solidFill>
                <a:ea typeface="ＭＳ Ｐゴシック" pitchFamily="34" charset="-128"/>
              </a:rPr>
              <a:t>that consisted of 24 beds and 2 resuscitation beds. The highest acuity patients are seen in this area of our ED</a:t>
            </a:r>
            <a:r>
              <a:rPr lang="en-US" dirty="0" smtClean="0">
                <a:ea typeface="ＭＳ Ｐゴシック" pitchFamily="34" charset="-128"/>
              </a:rPr>
              <a:t>. </a:t>
            </a:r>
          </a:p>
          <a:p>
            <a:endParaRPr lang="en-US" dirty="0" smtClean="0">
              <a:ea typeface="ＭＳ Ｐゴシック" pitchFamily="34" charset="-128"/>
            </a:endParaRPr>
          </a:p>
          <a:p>
            <a:r>
              <a:rPr lang="en-US" dirty="0" smtClean="0">
                <a:ea typeface="ＭＳ Ｐゴシック" pitchFamily="34" charset="-128"/>
              </a:rPr>
              <a:t>The signout was done at a central desk near the resuscitation bays and had EMR access</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97AA7EB-B564-4680-A718-67CCFBFF4510}" type="slidenum">
              <a:rPr lang="en-GB" sz="1200" smtClean="0"/>
              <a:pPr/>
              <a:t>22</a:t>
            </a:fld>
            <a:endParaRPr lang="en-GB" sz="12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smtClean="0">
                <a:ea typeface="ＭＳ Ｐゴシック" pitchFamily="34" charset="-128"/>
              </a:rPr>
              <a:t>Staffing present for 8a and 8p signout rounds during which the briefing checklist was used included a group of about 12-18 different healthcare providers.  All of the residents and some of the fellows and attendings would be at the end or beginning of their shift. </a:t>
            </a:r>
          </a:p>
          <a:p>
            <a:pPr defTabSz="912813"/>
            <a:endParaRPr lang="en-GB" smtClean="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5E4DC5-FD65-4412-869D-215F61E7EE09}" type="slidenum">
              <a:rPr lang="en-GB" sz="1200" smtClean="0"/>
              <a:pPr/>
              <a:t>23</a:t>
            </a:fld>
            <a:endParaRPr lang="en-GB"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The first part of this study was a quantitative study of checklist process measures. </a:t>
            </a:r>
          </a:p>
          <a:p>
            <a:r>
              <a:rPr lang="en-US" smtClean="0">
                <a:ea typeface="ＭＳ Ｐゴシック" pitchFamily="34" charset="-128"/>
              </a:rPr>
              <a:t>We studied checklist usage rate, completion rate, timing, and the identification of what we termed as potential safety events.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7681E1E-A59E-41FA-8D8B-F0A79B7ECAC9}" type="slidenum">
              <a:rPr lang="en-GB" sz="1200" smtClean="0"/>
              <a:pPr/>
              <a:t>24</a:t>
            </a:fld>
            <a:endParaRPr lang="en-GB"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 graph detailing our group’s monthly performance in completing the year’s 732 checklists. The y-axis is the percentage of the 60 or so checklists each month that met criteria.  </a:t>
            </a:r>
          </a:p>
          <a:p>
            <a:endParaRPr lang="en-US" dirty="0" smtClean="0">
              <a:ea typeface="ＭＳ Ｐゴシック" pitchFamily="34" charset="-128"/>
            </a:endParaRPr>
          </a:p>
          <a:p>
            <a:r>
              <a:rPr lang="en-US" dirty="0" smtClean="0">
                <a:ea typeface="ＭＳ Ｐゴシック" pitchFamily="34" charset="-128"/>
              </a:rPr>
              <a:t>This red line on top is the usage rate for the checklist each month, meaning the proportion of the 60 checklists each month that had at least one item checked on the checklist. </a:t>
            </a:r>
          </a:p>
          <a:p>
            <a:endParaRPr lang="en-US" dirty="0" smtClean="0">
              <a:ea typeface="ＭＳ Ｐゴシック" pitchFamily="34" charset="-128"/>
            </a:endParaRPr>
          </a:p>
          <a:p>
            <a:r>
              <a:rPr lang="en-US" dirty="0" smtClean="0">
                <a:ea typeface="ＭＳ Ｐゴシック" pitchFamily="34" charset="-128"/>
              </a:rPr>
              <a:t>This blue line on bottom is our completion rate, meaning the proportion of checklists each month that had at least 80% of the items checked on the checklist.  </a:t>
            </a:r>
          </a:p>
          <a:p>
            <a:endParaRPr lang="en-US" dirty="0" smtClean="0">
              <a:ea typeface="ＭＳ Ｐゴシック" pitchFamily="34" charset="-128"/>
            </a:endParaRPr>
          </a:p>
          <a:p>
            <a:r>
              <a:rPr lang="en-US" dirty="0" smtClean="0">
                <a:ea typeface="ＭＳ Ｐゴシック" pitchFamily="34" charset="-128"/>
              </a:rPr>
              <a:t>You can see here that we started out at around 80% completion, dipped in July when the new fellows arrived, increased, and then dipped again slightly during the Thanksgiving, Christmas and Easter holiday periods, settling out at around 92% completion rate.  </a:t>
            </a:r>
            <a:endParaRPr lang="en-GB" dirty="0" smtClean="0">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9AB7791-A850-48CF-A7C7-828214B9D3C9}" type="slidenum">
              <a:rPr lang="en-GB" sz="1200" smtClean="0"/>
              <a:pPr/>
              <a:t>25</a:t>
            </a:fld>
            <a:endParaRPr lang="en-GB"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xfrm>
            <a:off x="981075" y="3314700"/>
            <a:ext cx="7386638"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From a timing standpoint, the mean signout duration, which included the checklist &amp; patient information, was 18 minutes. </a:t>
            </a:r>
          </a:p>
          <a:p>
            <a:r>
              <a:rPr lang="en-US" smtClean="0">
                <a:ea typeface="ＭＳ Ｐゴシック" pitchFamily="34" charset="-128"/>
              </a:rPr>
              <a:t>We had a mean of 14 patients per signout and therefore averaged 82 seconds per patient.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3938E1C-6099-4AAD-9052-61B36514F1C0}" type="slidenum">
              <a:rPr lang="en-GB" sz="1200" smtClean="0"/>
              <a:pPr/>
              <a:t>26</a:t>
            </a:fld>
            <a:endParaRPr lang="en-GB"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ＭＳ Ｐゴシック" pitchFamily="34" charset="-128"/>
            </a:endParaRPr>
          </a:p>
          <a:p>
            <a:r>
              <a:rPr lang="en-US" dirty="0" smtClean="0">
                <a:ea typeface="ＭＳ Ｐゴシック" pitchFamily="34" charset="-128"/>
              </a:rPr>
              <a:t>Several of the checklist items were categorized as potential safety events if they were checked.  </a:t>
            </a:r>
          </a:p>
          <a:p>
            <a:r>
              <a:rPr lang="en-US" dirty="0" smtClean="0">
                <a:ea typeface="ＭＳ Ｐゴシック" pitchFamily="34" charset="-128"/>
              </a:rPr>
              <a:t>Of these events, the most common issues addressed were the identification of ICU-level sick patients in the ED and identifying broken or missing equipment. </a:t>
            </a:r>
          </a:p>
          <a:p>
            <a:r>
              <a:rPr lang="en-US" dirty="0" smtClean="0">
                <a:ea typeface="ＭＳ Ｐゴシック" pitchFamily="34" charset="-128"/>
              </a:rPr>
              <a:t>84% of the checklist cited at least one of these potential safety events </a:t>
            </a:r>
          </a:p>
          <a:p>
            <a:r>
              <a:rPr lang="en-US" dirty="0" smtClean="0">
                <a:ea typeface="ＭＳ Ｐゴシック" pitchFamily="34" charset="-128"/>
              </a:rPr>
              <a:t>When we looked at the average time duration per patient for the total </a:t>
            </a:r>
            <a:r>
              <a:rPr lang="en-US" dirty="0" err="1" smtClean="0">
                <a:ea typeface="ＭＳ Ｐゴシック" pitchFamily="34" charset="-128"/>
              </a:rPr>
              <a:t>signout</a:t>
            </a:r>
            <a:r>
              <a:rPr lang="en-US" dirty="0" smtClean="0">
                <a:ea typeface="ＭＳ Ｐゴシック" pitchFamily="34" charset="-128"/>
              </a:rPr>
              <a:t> period, we found NO significant differences in duration whether 0, 1, 2, 3, or 4 potential safety events were discussed.  </a:t>
            </a:r>
          </a:p>
          <a:p>
            <a:endParaRPr lang="en-US" dirty="0"/>
          </a:p>
        </p:txBody>
      </p:sp>
      <p:sp>
        <p:nvSpPr>
          <p:cNvPr id="4" name="Slide Number Placeholder 3"/>
          <p:cNvSpPr>
            <a:spLocks noGrp="1"/>
          </p:cNvSpPr>
          <p:nvPr>
            <p:ph type="sldNum" sz="quarter" idx="10"/>
          </p:nvPr>
        </p:nvSpPr>
        <p:spPr/>
        <p:txBody>
          <a:bodyPr/>
          <a:lstStyle/>
          <a:p>
            <a:pPr>
              <a:defRPr/>
            </a:pPr>
            <a:fld id="{8DB3C4E4-D4A4-4176-8C79-9271050198DC}" type="slidenum">
              <a:rPr lang="en-US" smtClean="0"/>
              <a:pPr>
                <a:defRPr/>
              </a:pPr>
              <a:t>27</a:t>
            </a:fld>
            <a:endParaRPr lang="en-US"/>
          </a:p>
        </p:txBody>
      </p:sp>
    </p:spTree>
    <p:extLst>
      <p:ext uri="{BB962C8B-B14F-4D97-AF65-F5344CB8AC3E}">
        <p14:creationId xmlns:p14="http://schemas.microsoft.com/office/powerpoint/2010/main" val="237478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GO INTO WSRT BECAUSE PAIRED GROUP DISCUSSION???</a:t>
            </a:r>
          </a:p>
          <a:p>
            <a:endParaRPr lang="en-US" smtClean="0">
              <a:ea typeface="ＭＳ Ｐゴシック" pitchFamily="34" charset="-128"/>
            </a:endParaRPr>
          </a:p>
          <a:p>
            <a:r>
              <a:rPr lang="en-US" smtClean="0">
                <a:ea typeface="ＭＳ Ｐゴシック" pitchFamily="34" charset="-128"/>
              </a:rPr>
              <a:t>Part 2 of our study was a perception survey that was distributed 1 year after the implementation of the checklist.  </a:t>
            </a:r>
          </a:p>
          <a:p>
            <a:r>
              <a:rPr lang="en-US" smtClean="0">
                <a:ea typeface="ＭＳ Ｐゴシック" pitchFamily="34" charset="-128"/>
              </a:rPr>
              <a:t>Subjects in our POPULATION SAMPLE were eligible if they had worked at least one month in the ED before and at least one month in the ED after the implementation of the checklist. </a:t>
            </a:r>
          </a:p>
          <a:p>
            <a:r>
              <a:rPr lang="en-US" smtClean="0">
                <a:ea typeface="ＭＳ Ｐゴシック" pitchFamily="34" charset="-128"/>
              </a:rPr>
              <a:t>To create the online survey we created a list of questions evaluating the checklist based on three domains: situational awareness, the institute of medicine quality domains, and usability.  </a:t>
            </a:r>
          </a:p>
          <a:p>
            <a:r>
              <a:rPr lang="en-US" smtClean="0">
                <a:ea typeface="ＭＳ Ｐゴシック" pitchFamily="34" charset="-128"/>
              </a:rPr>
              <a:t>Focus groups were used to assure the face validity of the questions.  </a:t>
            </a:r>
          </a:p>
          <a:p>
            <a:r>
              <a:rPr lang="en-US" smtClean="0">
                <a:ea typeface="ＭＳ Ｐゴシック" pitchFamily="34" charset="-128"/>
              </a:rPr>
              <a:t>Questions were pilot tested on people who did not qualify for the study and these people also completed clinical sensibility tool evaluations. </a:t>
            </a:r>
          </a:p>
          <a:p>
            <a:r>
              <a:rPr lang="en-US" smtClean="0">
                <a:ea typeface="ＭＳ Ｐゴシック" pitchFamily="34" charset="-128"/>
              </a:rPr>
              <a:t>Five test takers were used determine intra-rater reliability.  </a:t>
            </a:r>
          </a:p>
          <a:p>
            <a:r>
              <a:rPr lang="en-US" smtClean="0">
                <a:ea typeface="ＭＳ Ｐゴシック" pitchFamily="34" charset="-128"/>
              </a:rPr>
              <a:t>A survey invitation was emailed to all subjects with up to 3 reminders occurring over a 2 week period. </a:t>
            </a:r>
          </a:p>
          <a:p>
            <a:endParaRPr lang="en-US" smtClean="0">
              <a:ea typeface="ＭＳ Ｐゴシック" pitchFamily="34" charset="-128"/>
            </a:endParaRPr>
          </a:p>
          <a:p>
            <a:pPr algn="r"/>
            <a:endParaRPr lang="en-US" smtClean="0">
              <a:ea typeface="ＭＳ Ｐゴシック" pitchFamily="34" charset="-128"/>
            </a:endParaRPr>
          </a:p>
          <a:p>
            <a:r>
              <a:rPr lang="en-US" smtClean="0">
                <a:ea typeface="ＭＳ Ｐゴシック" pitchFamily="34" charset="-128"/>
              </a:rPr>
              <a:t>(Wilcoxon signed rank test was used for 2 paired groups analysis; Kruskal Wallis one way ANOVA used for 3+ independent group analysis)</a:t>
            </a:r>
            <a:endParaRPr lang="en-GB" smtClean="0">
              <a:ea typeface="ＭＳ Ｐゴシック"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8CEFD15-8961-456F-9059-D4B286618FFB}" type="slidenum">
              <a:rPr lang="en-GB" sz="1200" smtClean="0"/>
              <a:pPr/>
              <a:t>28</a:t>
            </a:fld>
            <a:endParaRPr lang="en-GB"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Of the 94 subjects in our population, we had 86% respond to the survey.  </a:t>
            </a:r>
          </a:p>
          <a:p>
            <a:r>
              <a:rPr lang="en-US" dirty="0" smtClean="0">
                <a:ea typeface="ＭＳ Ｐゴシック" pitchFamily="34" charset="-128"/>
              </a:rPr>
              <a:t>Our kappa for intra-rater reliability Was 0.62 which indicated </a:t>
            </a:r>
            <a:r>
              <a:rPr lang="en-US" b="1" dirty="0" smtClean="0">
                <a:ea typeface="ＭＳ Ｐゴシック" pitchFamily="34" charset="-128"/>
              </a:rPr>
              <a:t>substantial agreement </a:t>
            </a:r>
            <a:r>
              <a:rPr lang="en-US" dirty="0" smtClean="0">
                <a:ea typeface="ＭＳ Ｐゴシック" pitchFamily="34" charset="-128"/>
              </a:rPr>
              <a:t>per Landis and Koch criteria.</a:t>
            </a:r>
          </a:p>
          <a:p>
            <a:r>
              <a:rPr lang="en-US" dirty="0" smtClean="0">
                <a:ea typeface="ＭＳ Ｐゴシック" pitchFamily="34" charset="-128"/>
              </a:rPr>
              <a:t>The </a:t>
            </a:r>
            <a:r>
              <a:rPr lang="en-US" dirty="0" err="1" smtClean="0">
                <a:ea typeface="ＭＳ Ｐゴシック" pitchFamily="34" charset="-128"/>
              </a:rPr>
              <a:t>cronbach’s</a:t>
            </a:r>
            <a:r>
              <a:rPr lang="en-US" dirty="0" smtClean="0">
                <a:ea typeface="ＭＳ Ｐゴシック" pitchFamily="34" charset="-128"/>
              </a:rPr>
              <a:t> alpha for survey responses was 0.70 which indicated a </a:t>
            </a:r>
            <a:r>
              <a:rPr lang="en-US" b="1" dirty="0" smtClean="0">
                <a:ea typeface="ＭＳ Ｐゴシック" pitchFamily="34" charset="-128"/>
              </a:rPr>
              <a:t>moderate degree </a:t>
            </a:r>
            <a:r>
              <a:rPr lang="en-US" dirty="0" smtClean="0">
                <a:ea typeface="ＭＳ Ｐゴシック" pitchFamily="34" charset="-128"/>
              </a:rPr>
              <a:t>of internal consistency. </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(believed to indirectly indicate the degree to which a set of items measures a single </a:t>
            </a:r>
            <a:r>
              <a:rPr lang="en-US" dirty="0" err="1" smtClean="0">
                <a:ea typeface="ＭＳ Ｐゴシック" pitchFamily="34" charset="-128"/>
              </a:rPr>
              <a:t>unidimensional</a:t>
            </a:r>
            <a:r>
              <a:rPr lang="en-US" dirty="0" smtClean="0">
                <a:ea typeface="ＭＳ Ｐゴシック" pitchFamily="34" charset="-128"/>
              </a:rPr>
              <a:t> latent construct)</a:t>
            </a:r>
          </a:p>
          <a:p>
            <a:endParaRPr lang="en-US" dirty="0"/>
          </a:p>
        </p:txBody>
      </p:sp>
      <p:sp>
        <p:nvSpPr>
          <p:cNvPr id="4" name="Slide Number Placeholder 3"/>
          <p:cNvSpPr>
            <a:spLocks noGrp="1"/>
          </p:cNvSpPr>
          <p:nvPr>
            <p:ph type="sldNum" sz="quarter" idx="10"/>
          </p:nvPr>
        </p:nvSpPr>
        <p:spPr/>
        <p:txBody>
          <a:bodyPr/>
          <a:lstStyle/>
          <a:p>
            <a:pPr>
              <a:defRPr/>
            </a:pPr>
            <a:fld id="{8DB3C4E4-D4A4-4176-8C79-9271050198DC}" type="slidenum">
              <a:rPr lang="en-US" smtClean="0"/>
              <a:pPr>
                <a:defRPr/>
              </a:pPr>
              <a:t>29</a:t>
            </a:fld>
            <a:endParaRPr lang="en-US"/>
          </a:p>
        </p:txBody>
      </p:sp>
    </p:spTree>
    <p:extLst>
      <p:ext uri="{BB962C8B-B14F-4D97-AF65-F5344CB8AC3E}">
        <p14:creationId xmlns:p14="http://schemas.microsoft.com/office/powerpoint/2010/main" val="35694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100">
              <a:spcBef>
                <a:spcPct val="0"/>
              </a:spcBef>
            </a:pPr>
            <a:r>
              <a:rPr lang="en-US" dirty="0" smtClean="0">
                <a:latin typeface="Arial" pitchFamily="34" charset="0"/>
                <a:ea typeface="ＭＳ Ｐゴシック" pitchFamily="34" charset="-128"/>
              </a:rPr>
              <a:t>In the situational awareness domain, we asked what percentage of the time you were aware of four items by the end of team </a:t>
            </a:r>
            <a:r>
              <a:rPr lang="en-US" dirty="0" err="1" smtClean="0">
                <a:latin typeface="Arial" pitchFamily="34" charset="0"/>
                <a:ea typeface="ＭＳ Ｐゴシック" pitchFamily="34" charset="-128"/>
              </a:rPr>
              <a:t>signout</a:t>
            </a:r>
            <a:r>
              <a:rPr lang="en-US" dirty="0" smtClean="0">
                <a:latin typeface="Arial" pitchFamily="34" charset="0"/>
                <a:ea typeface="ＭＳ Ｐゴシック" pitchFamily="34" charset="-128"/>
              </a:rPr>
              <a:t>, according to 5 quintiles of percentage agreement, both PRE and POST implementation of the PASSED briefing checklist. </a:t>
            </a:r>
          </a:p>
          <a:p>
            <a:pPr defTabSz="927100">
              <a:spcBef>
                <a:spcPct val="0"/>
              </a:spcBef>
            </a:pPr>
            <a:endParaRPr lang="en-US" dirty="0" smtClean="0">
              <a:latin typeface="Arial" pitchFamily="34" charset="0"/>
              <a:ea typeface="ＭＳ Ｐゴシック" pitchFamily="34" charset="-128"/>
            </a:endParaRPr>
          </a:p>
          <a:p>
            <a:pPr defTabSz="927100">
              <a:spcBef>
                <a:spcPct val="0"/>
              </a:spcBef>
            </a:pPr>
            <a:r>
              <a:rPr lang="en-US" dirty="0" smtClean="0">
                <a:latin typeface="Arial" pitchFamily="34" charset="0"/>
                <a:ea typeface="ＭＳ Ｐゴシック" pitchFamily="34" charset="-128"/>
              </a:rPr>
              <a:t>We found significant improvements in the median awareness POST-implementation of the checklist across ALL users in awareness of staffing limitations, identification of ICU-sick patients in the ED, names of colleagues on shift, and awareness of broken or missing equipment. </a:t>
            </a:r>
          </a:p>
          <a:p>
            <a:pPr defTabSz="927100">
              <a:spcBef>
                <a:spcPct val="0"/>
              </a:spcBef>
            </a:pPr>
            <a:endParaRPr lang="en-US" dirty="0" smtClean="0">
              <a:latin typeface="Arial"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8DB3C4E4-D4A4-4176-8C79-9271050198DC}" type="slidenum">
              <a:rPr lang="en-US" smtClean="0"/>
              <a:pPr>
                <a:defRPr/>
              </a:pPr>
              <a:t>30</a:t>
            </a:fld>
            <a:endParaRPr lang="en-US"/>
          </a:p>
        </p:txBody>
      </p:sp>
    </p:spTree>
    <p:extLst>
      <p:ext uri="{BB962C8B-B14F-4D97-AF65-F5344CB8AC3E}">
        <p14:creationId xmlns:p14="http://schemas.microsoft.com/office/powerpoint/2010/main" val="35694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100">
              <a:spcBef>
                <a:spcPct val="0"/>
              </a:spcBef>
            </a:pPr>
            <a:r>
              <a:rPr lang="en-US" dirty="0" smtClean="0">
                <a:latin typeface="Arial" pitchFamily="34" charset="0"/>
                <a:ea typeface="ＭＳ Ｐゴシック" pitchFamily="34" charset="-128"/>
              </a:rPr>
              <a:t>We asked about whether the team checkout promoted each of the 6 IOM quality domains before and after implementation of the briefing checklist, using a standard </a:t>
            </a:r>
            <a:r>
              <a:rPr lang="en-US" dirty="0" err="1" smtClean="0">
                <a:latin typeface="Arial" pitchFamily="34" charset="0"/>
                <a:ea typeface="ＭＳ Ｐゴシック" pitchFamily="34" charset="-128"/>
              </a:rPr>
              <a:t>Likert</a:t>
            </a:r>
            <a:r>
              <a:rPr lang="en-US" dirty="0" smtClean="0">
                <a:latin typeface="Arial" pitchFamily="34" charset="0"/>
                <a:ea typeface="ＭＳ Ｐゴシック" pitchFamily="34" charset="-128"/>
              </a:rPr>
              <a:t> scale with disagree, neutral, and agree components.  </a:t>
            </a:r>
          </a:p>
          <a:p>
            <a:pPr defTabSz="927100">
              <a:spcBef>
                <a:spcPct val="0"/>
              </a:spcBef>
            </a:pPr>
            <a:endParaRPr lang="en-US" dirty="0" smtClean="0">
              <a:latin typeface="Arial" pitchFamily="34" charset="0"/>
              <a:ea typeface="ＭＳ Ｐゴシック" pitchFamily="34" charset="-128"/>
            </a:endParaRPr>
          </a:p>
          <a:p>
            <a:pPr defTabSz="927100">
              <a:spcBef>
                <a:spcPct val="0"/>
              </a:spcBef>
            </a:pPr>
            <a:r>
              <a:rPr lang="en-US" dirty="0" smtClean="0">
                <a:latin typeface="Arial" pitchFamily="34" charset="0"/>
                <a:ea typeface="ＭＳ Ｐゴシック" pitchFamily="34" charset="-128"/>
              </a:rPr>
              <a:t>In the combined all user group, we found significant improvements in the median ratings of all 6 IOM quality domains POST-implementation of the checklist. </a:t>
            </a:r>
          </a:p>
          <a:p>
            <a:pPr defTabSz="927100">
              <a:spcBef>
                <a:spcPct val="0"/>
              </a:spcBef>
            </a:pPr>
            <a:r>
              <a:rPr lang="en-US" dirty="0" smtClean="0">
                <a:latin typeface="Arial" pitchFamily="34" charset="0"/>
                <a:ea typeface="ＭＳ Ｐゴシック" pitchFamily="34" charset="-128"/>
              </a:rPr>
              <a:t> </a:t>
            </a:r>
          </a:p>
          <a:p>
            <a:pPr defTabSz="927100"/>
            <a:endParaRPr lang="en-GB"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8DB3C4E4-D4A4-4176-8C79-9271050198DC}" type="slidenum">
              <a:rPr lang="en-US" smtClean="0"/>
              <a:pPr>
                <a:defRPr/>
              </a:pPr>
              <a:t>31</a:t>
            </a:fld>
            <a:endParaRPr lang="en-US"/>
          </a:p>
        </p:txBody>
      </p:sp>
    </p:spTree>
    <p:extLst>
      <p:ext uri="{BB962C8B-B14F-4D97-AF65-F5344CB8AC3E}">
        <p14:creationId xmlns:p14="http://schemas.microsoft.com/office/powerpoint/2010/main" val="3569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248590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t" hangingPunct="1"/>
            <a:r>
              <a:rPr lang="en-US" dirty="0" smtClean="0">
                <a:ea typeface="ＭＳ Ｐゴシック" pitchFamily="34" charset="-128"/>
              </a:rPr>
              <a:t>We asked three questions regarding usability using a </a:t>
            </a:r>
            <a:r>
              <a:rPr lang="en-US" dirty="0" err="1" smtClean="0">
                <a:ea typeface="ＭＳ Ｐゴシック" pitchFamily="34" charset="-128"/>
              </a:rPr>
              <a:t>Likert</a:t>
            </a:r>
            <a:r>
              <a:rPr lang="en-US" dirty="0" smtClean="0">
                <a:ea typeface="ＭＳ Ｐゴシック" pitchFamily="34" charset="-128"/>
              </a:rPr>
              <a:t> scale.  </a:t>
            </a:r>
            <a:br>
              <a:rPr lang="en-US" dirty="0" smtClean="0">
                <a:ea typeface="ＭＳ Ｐゴシック" pitchFamily="34" charset="-128"/>
              </a:rPr>
            </a:br>
            <a:r>
              <a:rPr lang="en-US" dirty="0" smtClean="0">
                <a:ea typeface="ＭＳ Ｐゴシック" pitchFamily="34" charset="-128"/>
              </a:rPr>
              <a:t>There were significant improvements across all users as to whether the team </a:t>
            </a:r>
            <a:r>
              <a:rPr lang="en-US" dirty="0" err="1" smtClean="0">
                <a:ea typeface="ＭＳ Ｐゴシック" pitchFamily="34" charset="-128"/>
              </a:rPr>
              <a:t>signout</a:t>
            </a:r>
            <a:r>
              <a:rPr lang="en-US" dirty="0" smtClean="0">
                <a:ea typeface="ＭＳ Ｐゴシック" pitchFamily="34" charset="-128"/>
              </a:rPr>
              <a:t> facilitated good communication and satisfaction with the team </a:t>
            </a:r>
            <a:r>
              <a:rPr lang="en-US" dirty="0" err="1" smtClean="0">
                <a:ea typeface="ＭＳ Ｐゴシック" pitchFamily="34" charset="-128"/>
              </a:rPr>
              <a:t>signout</a:t>
            </a:r>
            <a:r>
              <a:rPr lang="en-US" dirty="0" smtClean="0">
                <a:ea typeface="ＭＳ Ｐゴシック" pitchFamily="34" charset="-128"/>
              </a:rPr>
              <a:t> process.  </a:t>
            </a:r>
          </a:p>
          <a:p>
            <a:pPr eaLnBrk="1" fontAlgn="t" hangingPunct="1"/>
            <a:endParaRPr lang="en-GB" dirty="0" smtClean="0">
              <a:ea typeface="ＭＳ Ｐゴシック" pitchFamily="34" charset="-128"/>
            </a:endParaRPr>
          </a:p>
          <a:p>
            <a:r>
              <a:rPr lang="en-US" dirty="0" smtClean="0">
                <a:ea typeface="ＭＳ Ｐゴシック" pitchFamily="34" charset="-128"/>
              </a:rPr>
              <a:t>As a balance measure questions, we found that across all users, no change was seen in the “time to complete checkout” question for the combined users; however, in sub-group analysis, the charge nurses had a significant change in perception that the </a:t>
            </a:r>
            <a:r>
              <a:rPr lang="en-US" dirty="0" err="1" smtClean="0">
                <a:ea typeface="ＭＳ Ｐゴシック" pitchFamily="34" charset="-128"/>
              </a:rPr>
              <a:t>signout</a:t>
            </a:r>
            <a:r>
              <a:rPr lang="en-US" dirty="0" smtClean="0">
                <a:ea typeface="ＭＳ Ｐゴシック" pitchFamily="34" charset="-128"/>
              </a:rPr>
              <a:t> system did NOT take too long, whereas the residents significantly changed their perception that that the </a:t>
            </a:r>
            <a:r>
              <a:rPr lang="en-US" dirty="0" err="1" smtClean="0">
                <a:ea typeface="ＭＳ Ｐゴシック" pitchFamily="34" charset="-128"/>
              </a:rPr>
              <a:t>signout</a:t>
            </a:r>
            <a:r>
              <a:rPr lang="en-US" dirty="0" smtClean="0">
                <a:ea typeface="ＭＳ Ｐゴシック" pitchFamily="34" charset="-128"/>
              </a:rPr>
              <a:t> DID take too long. </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a:t>
            </a:r>
            <a:r>
              <a:rPr lang="en-US" dirty="0" err="1" smtClean="0">
                <a:ea typeface="ＭＳ Ｐゴシック" pitchFamily="34" charset="-128"/>
              </a:rPr>
              <a:t>DON”T</a:t>
            </a:r>
            <a:r>
              <a:rPr lang="en-US" dirty="0" smtClean="0">
                <a:ea typeface="ＭＳ Ｐゴシック" pitchFamily="34" charset="-128"/>
              </a:rPr>
              <a:t> MENTION:  The percentage of respondents who showed at least one </a:t>
            </a:r>
            <a:r>
              <a:rPr lang="en-US" dirty="0" err="1" smtClean="0">
                <a:ea typeface="ＭＳ Ｐゴシック" pitchFamily="34" charset="-128"/>
              </a:rPr>
              <a:t>Likert</a:t>
            </a:r>
            <a:r>
              <a:rPr lang="en-US" dirty="0" smtClean="0">
                <a:ea typeface="ＭＳ Ｐゴシック" pitchFamily="34" charset="-128"/>
              </a:rPr>
              <a:t> scale position higher for improvement in perception of communication facilitation with the new system  was 58% (95% CI, 47, 69); the percentage of respondents rating the new system at least one level worse was 1% (95% CI, 0, 3). )</a:t>
            </a:r>
            <a:endParaRPr lang="en-GB"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8DB3C4E4-D4A4-4176-8C79-9271050198DC}" type="slidenum">
              <a:rPr lang="en-US" smtClean="0"/>
              <a:pPr>
                <a:defRPr/>
              </a:pPr>
              <a:t>32</a:t>
            </a:fld>
            <a:endParaRPr lang="en-US"/>
          </a:p>
        </p:txBody>
      </p:sp>
    </p:spTree>
    <p:extLst>
      <p:ext uri="{BB962C8B-B14F-4D97-AF65-F5344CB8AC3E}">
        <p14:creationId xmlns:p14="http://schemas.microsoft.com/office/powerpoint/2010/main" val="35694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1112838" y="3328988"/>
            <a:ext cx="7385050"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7100"/>
            <a:r>
              <a:rPr lang="en-US" smtClean="0">
                <a:ea typeface="ＭＳ Ｐゴシック" pitchFamily="34" charset="-128"/>
              </a:rPr>
              <a:t>This study had several limitations, including (but not limited to) </a:t>
            </a:r>
            <a:br>
              <a:rPr lang="en-US" smtClean="0">
                <a:ea typeface="ＭＳ Ｐゴシック" pitchFamily="34" charset="-128"/>
              </a:rPr>
            </a:br>
            <a:endParaRPr lang="en-US" smtClean="0">
              <a:ea typeface="ＭＳ Ｐゴシック" pitchFamily="34" charset="-128"/>
            </a:endParaRPr>
          </a:p>
          <a:p>
            <a:pPr defTabSz="927100"/>
            <a:r>
              <a:rPr lang="en-US" smtClean="0">
                <a:ea typeface="ＭＳ Ｐゴシック" pitchFamily="34" charset="-128"/>
              </a:rPr>
              <a:t>A Recording bias: the Quantitative data of the checklist items was recorded by the checklist leader and not verified by an independent observer Errors of commission or omission may have occurred.</a:t>
            </a:r>
          </a:p>
          <a:p>
            <a:pPr defTabSz="927100"/>
            <a:endParaRPr lang="en-US" smtClean="0">
              <a:ea typeface="ＭＳ Ｐゴシック" pitchFamily="34" charset="-128"/>
            </a:endParaRPr>
          </a:p>
          <a:p>
            <a:pPr defTabSz="927100"/>
            <a:r>
              <a:rPr lang="en-US" smtClean="0">
                <a:ea typeface="ＭＳ Ｐゴシック" pitchFamily="34" charset="-128"/>
              </a:rPr>
              <a:t>Second a contamination bias could have affected user’s perceptions of improved communication in the ER because we had simultaneously rolled out a debriefing program</a:t>
            </a:r>
          </a:p>
          <a:p>
            <a:pPr defTabSz="927100"/>
            <a:endParaRPr lang="en-US" smtClean="0">
              <a:ea typeface="ＭＳ Ｐゴシック" pitchFamily="34" charset="-128"/>
            </a:endParaRPr>
          </a:p>
          <a:p>
            <a:pPr defTabSz="927100"/>
            <a:r>
              <a:rPr lang="en-US" smtClean="0">
                <a:ea typeface="ＭＳ Ｐゴシック" pitchFamily="34" charset="-128"/>
              </a:rPr>
              <a:t>Thirdly, we can not say that our checklist directly improved safety outcomes, but it did improve awareness of potential safety issues. </a:t>
            </a: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endParaRPr lang="en-US" smtClean="0">
              <a:ea typeface="ＭＳ Ｐゴシック" pitchFamily="34" charset="-128"/>
            </a:endParaRPr>
          </a:p>
          <a:p>
            <a:pPr defTabSz="927100"/>
            <a:r>
              <a:rPr lang="en-US" smtClean="0">
                <a:ea typeface="ＭＳ Ｐゴシック" pitchFamily="34" charset="-128"/>
              </a:rPr>
              <a:t>There were some limitations in the design and results of our study. Because frequency of checklist completion and potential safety events reported were determined by the handoff leaders’ recorded values on the checklists, it is possible that there could have been under- or over-reporting of some checklist components.  One factor limiting this phenomenon was that the checklist was completed in visible proximity to multiple other providers who were often looking at the checklist simultaneously. A video study would be needed to assess for accurate rates of checklist omission and commission error. </a:t>
            </a:r>
            <a:br>
              <a:rPr lang="en-US" smtClean="0">
                <a:ea typeface="ＭＳ Ｐゴシック" pitchFamily="34" charset="-128"/>
              </a:rPr>
            </a:br>
            <a:r>
              <a:rPr lang="en-US" smtClean="0">
                <a:ea typeface="ＭＳ Ｐゴシック" pitchFamily="34" charset="-128"/>
              </a:rPr>
              <a:t>            Also, this study was not able to assess objective impacts on patient outcomes or ED time processes given the retrospective nature of the study design, the lack of pre-intervention data, and multiple other confounders that would interfere in establishing any direct causality by the checklist itself. To partially account for this factor, all survey questions were given to subjects with ED experience both before and after the checklist implementation, and questions were designed to assess for the before-and-after effects attributable to the intervention itself. Whereas the results of our survey were generally very positive, these perception changes could have been influenced by other simultaneous changes that occurred during the time of this study. There were no other programs specifically targeted at the handoff process; however, a communication-oriented program on debriefing team members in situ following pediatric resuscitations was implemented during the study period (36). </a:t>
            </a:r>
            <a:br>
              <a:rPr lang="en-US" smtClean="0">
                <a:ea typeface="ＭＳ Ｐゴシック" pitchFamily="34" charset="-128"/>
              </a:rPr>
            </a:br>
            <a:r>
              <a:rPr lang="en-US" smtClean="0">
                <a:ea typeface="ＭＳ Ｐゴシック" pitchFamily="34" charset="-128"/>
              </a:rPr>
              <a:t>            From a timing standpoint, we were limited in that we captured only the time from handoff start to finish; a more precise method, which was deemed not to be feasible from an end-user acceptability standpoint, would have been to record the duration of checklist completion specifically.  Anecdotally, the duration of completing the checklist typically was 1-3 minutes, similar to what has been reported anecdotally elsewhere (9). Lastly, our checklist did not address the standardization of communicating actual patient information during the handoff process. Efforts are currently underway at our institution and within the American Academy of Pediatrics’ Section of Emergency Medicine to address this area.   </a:t>
            </a:r>
          </a:p>
          <a:p>
            <a:pPr defTabSz="927100"/>
            <a:endParaRPr lang="en-GB" smtClean="0">
              <a:ea typeface="ＭＳ Ｐゴシック"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A570136-6285-4D90-894D-49F3AEA75183}" type="slidenum">
              <a:rPr lang="en-GB" sz="1200" smtClean="0"/>
              <a:pPr/>
              <a:t>33</a:t>
            </a:fld>
            <a:endParaRPr lang="en-GB"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DEVELOP THIS SLIDE FURTHER FOR GOTCHA</a:t>
            </a:r>
          </a:p>
          <a:p>
            <a:endParaRPr lang="en-US" smtClean="0">
              <a:ea typeface="ＭＳ Ｐゴシック" pitchFamily="34" charset="-128"/>
            </a:endParaRPr>
          </a:p>
          <a:p>
            <a:endParaRPr lang="en-US" smtClean="0">
              <a:ea typeface="ＭＳ Ｐゴシック" pitchFamily="34" charset="-128"/>
            </a:endParaRPr>
          </a:p>
          <a:p>
            <a:r>
              <a:rPr lang="en-US" smtClean="0">
                <a:ea typeface="ＭＳ Ｐゴシック" pitchFamily="34" charset="-128"/>
              </a:rPr>
              <a:t>Serious harm events haven’t been defined for the ED… interesting to hear what they say. </a:t>
            </a:r>
            <a:endParaRPr lang="en-GB" smtClean="0">
              <a:ea typeface="ＭＳ Ｐゴシック" pitchFamily="34"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9A7CB64-5F2D-4E2C-8150-E168579595ED}" type="slidenum">
              <a:rPr lang="en-GB" sz="1200" smtClean="0"/>
              <a:pPr/>
              <a:t>34</a:t>
            </a:fld>
            <a:endParaRPr lang="en-GB"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7100"/>
            <a:r>
              <a:rPr lang="en-US" smtClean="0">
                <a:ea typeface="ＭＳ Ｐゴシック" pitchFamily="34" charset="-128"/>
              </a:rPr>
              <a:t>Our conclusions include that the </a:t>
            </a:r>
          </a:p>
          <a:p>
            <a:pPr defTabSz="927100"/>
            <a:endParaRPr lang="en-US" smtClean="0">
              <a:ea typeface="ＭＳ Ｐゴシック" pitchFamily="34" charset="-128"/>
            </a:endParaRPr>
          </a:p>
          <a:p>
            <a:pPr defTabSz="927100"/>
            <a:r>
              <a:rPr lang="en-US" smtClean="0">
                <a:ea typeface="ＭＳ Ｐゴシック" pitchFamily="34" charset="-128"/>
              </a:rPr>
              <a:t>PASSED checklist had a high usage and completion rate. </a:t>
            </a:r>
          </a:p>
          <a:p>
            <a:pPr defTabSz="927100"/>
            <a:r>
              <a:rPr lang="en-US" smtClean="0">
                <a:ea typeface="ＭＳ Ｐゴシック" pitchFamily="34" charset="-128"/>
              </a:rPr>
              <a:t>We frequently identified potential safety events. </a:t>
            </a:r>
          </a:p>
          <a:p>
            <a:pPr defTabSz="927100"/>
            <a:r>
              <a:rPr lang="en-US" smtClean="0">
                <a:ea typeface="ＭＳ Ｐゴシック" pitchFamily="34" charset="-128"/>
              </a:rPr>
              <a:t>Users perceived improvements in situational awareness, quality of care and usability. </a:t>
            </a:r>
          </a:p>
          <a:p>
            <a:pPr defTabSz="927100"/>
            <a:endParaRPr lang="en-US" smtClean="0">
              <a:ea typeface="ＭＳ Ｐゴシック" pitchFamily="34" charset="-128"/>
            </a:endParaRPr>
          </a:p>
          <a:p>
            <a:pPr defTabSz="927100"/>
            <a:r>
              <a:rPr lang="en-US" smtClean="0">
                <a:ea typeface="ＭＳ Ｐゴシック" pitchFamily="34" charset="-128"/>
              </a:rPr>
              <a:t>Future interventions of this QI project will aim to standardize individual patient information, track patient outcomes, and implement the checklist in non-learner based areas of our ED.   </a:t>
            </a:r>
          </a:p>
          <a:p>
            <a:pPr defTabSz="927100"/>
            <a:endParaRPr lang="en-GB" smtClean="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B99024A-188C-42E1-882E-3F6AF7A3E4BA}" type="slidenum">
              <a:rPr lang="en-GB" sz="1200" smtClean="0"/>
              <a:pPr/>
              <a:t>35</a:t>
            </a:fld>
            <a:endParaRPr lang="en-GB"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Introduce</a:t>
            </a:r>
            <a:r>
              <a:rPr lang="en-US" b="0" baseline="0" dirty="0" smtClean="0"/>
              <a:t> myself, background</a:t>
            </a:r>
            <a:endParaRPr lang="en-US" b="0"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918411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Our experience implementing post-fall</a:t>
            </a:r>
            <a:r>
              <a:rPr lang="en-US" baseline="0" dirty="0" smtClean="0"/>
              <a:t> huddles is related to our CAPTURE Falls Research project. </a:t>
            </a:r>
          </a:p>
          <a:p>
            <a:r>
              <a:rPr lang="en-US" dirty="0" smtClean="0"/>
              <a:t>Read this slide word for word</a:t>
            </a:r>
          </a:p>
        </p:txBody>
      </p:sp>
      <p:sp>
        <p:nvSpPr>
          <p:cNvPr id="4" name="Slide Number Placeholder 3"/>
          <p:cNvSpPr>
            <a:spLocks noGrp="1"/>
          </p:cNvSpPr>
          <p:nvPr>
            <p:ph type="sldNum" sz="quarter" idx="5"/>
          </p:nvPr>
        </p:nvSpPr>
        <p:spPr/>
        <p:txBody>
          <a:bodyPr/>
          <a:lstStyle/>
          <a:p>
            <a:pPr>
              <a:defRPr/>
            </a:pPr>
            <a:fld id="{5CB6D8F6-306F-426E-8A6E-D8E664B048BF}" type="slidenum">
              <a:rPr lang="en-US" smtClean="0">
                <a:solidFill>
                  <a:prstClr val="black"/>
                </a:solidFill>
              </a:rPr>
              <a:pPr>
                <a:defRPr/>
              </a:pPr>
              <a:t>37</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xfrm>
            <a:off x="2862263" y="523875"/>
            <a:ext cx="3508375" cy="2630488"/>
          </a:xfrm>
          <a:noFill/>
          <a:ln>
            <a:solidFill>
              <a:srgbClr val="000000"/>
            </a:solidFill>
            <a:miter lim="800000"/>
            <a:headEnd/>
            <a:tailEnd/>
          </a:ln>
        </p:spPr>
      </p:sp>
      <p:sp>
        <p:nvSpPr>
          <p:cNvPr id="21506" name="Rectangle 3"/>
          <p:cNvSpPr>
            <a:spLocks noGrp="1" noChangeArrowheads="1"/>
          </p:cNvSpPr>
          <p:nvPr>
            <p:ph type="body" idx="1"/>
          </p:nvPr>
        </p:nvSpPr>
        <p:spPr bwMode="auto">
          <a:xfrm>
            <a:off x="924127" y="3330419"/>
            <a:ext cx="7384648" cy="3155638"/>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smtClean="0"/>
              <a:t>Bullet #1: Because there are many factors that play a</a:t>
            </a:r>
            <a:r>
              <a:rPr lang="en-US" b="0" baseline="0" dirty="0" smtClean="0"/>
              <a:t> role in fall risk and the incidences of patient falls…</a:t>
            </a:r>
            <a:endParaRPr lang="en-US" b="0" dirty="0" smtClean="0"/>
          </a:p>
          <a:p>
            <a:r>
              <a:rPr lang="en-US" b="0" baseline="0" dirty="0" smtClean="0"/>
              <a:t>Bullet #2 &amp; 3: Reiterate the importance of using teams to coordinate and implement the hospital’s fall risk reduction program, including teams with members of diverse clinical backgrounds and who review and make use of fall data, causes, and implement new prevention strategies to sustain decreases in fall rates</a:t>
            </a:r>
          </a:p>
        </p:txBody>
      </p:sp>
      <p:sp>
        <p:nvSpPr>
          <p:cNvPr id="4" name="Slide Number Placeholder 3"/>
          <p:cNvSpPr>
            <a:spLocks noGrp="1"/>
          </p:cNvSpPr>
          <p:nvPr>
            <p:ph type="sldNum" sz="quarter" idx="5"/>
          </p:nvPr>
        </p:nvSpPr>
        <p:spPr/>
        <p:txBody>
          <a:bodyPr/>
          <a:lstStyle/>
          <a:p>
            <a:pPr>
              <a:defRPr/>
            </a:pPr>
            <a:fld id="{150B4C89-20C5-483D-B6CF-854092D7718B}" type="slidenum">
              <a:rPr lang="en-US" smtClean="0">
                <a:solidFill>
                  <a:prstClr val="black"/>
                </a:solidFill>
              </a:rPr>
              <a:pPr>
                <a:defRPr/>
              </a:pPr>
              <a:t>40</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103">
              <a:defRPr/>
            </a:pPr>
            <a:r>
              <a:rPr lang="en-US" dirty="0" smtClean="0"/>
              <a:t>Another</a:t>
            </a:r>
            <a:r>
              <a:rPr lang="en-US" baseline="0" dirty="0" smtClean="0"/>
              <a:t> survey question was: </a:t>
            </a:r>
            <a:r>
              <a:rPr lang="en-US" dirty="0" smtClean="0"/>
              <a:t>Our fall risk reduction team integrates evidence from multiple disciplines (e.g., medicine, nursing, physical therapy, pharmacy) to continually improve fall risk reduction efforts.</a:t>
            </a:r>
          </a:p>
          <a:p>
            <a:pPr defTabSz="456103">
              <a:defRPr/>
            </a:pPr>
            <a:endParaRPr lang="en-US" dirty="0" smtClean="0"/>
          </a:p>
          <a:p>
            <a:r>
              <a:rPr lang="en-US" dirty="0" smtClean="0"/>
              <a:t>First of</a:t>
            </a:r>
            <a:r>
              <a:rPr lang="en-US" baseline="0" dirty="0" smtClean="0"/>
              <a:t> all, h</a:t>
            </a:r>
            <a:r>
              <a:rPr lang="en-US" dirty="0" smtClean="0"/>
              <a:t>aving</a:t>
            </a:r>
            <a:r>
              <a:rPr lang="en-US" baseline="0" dirty="0" smtClean="0"/>
              <a:t> a team is also associated with integrating evidence from multiple disciplines to improve fall risk reduction efforts. Specifically, 61% of  hospitals with teams have these discussions as compared to 40% of hospitals with an individual, and  none of the hospitals where nobody is accountable. </a:t>
            </a:r>
          </a:p>
          <a:p>
            <a:endParaRPr lang="en-US" baseline="0" dirty="0" smtClean="0"/>
          </a:p>
          <a:p>
            <a:r>
              <a:rPr lang="en-US" baseline="0" dirty="0" smtClean="0"/>
              <a:t>Second, hospitals with teams that always or frequently integrated multidisciplinary evidence to improve fall risk reduction efforts had significantly lower total and injurious fall rates.</a:t>
            </a:r>
            <a:endParaRPr lang="en-US" dirty="0" smtClean="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41</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question was: Please indicate the activities performed by your fall risk reduction team.</a:t>
            </a:r>
            <a:r>
              <a:rPr lang="en-US" baseline="0" dirty="0" smtClean="0"/>
              <a:t> Of these activities, we considered the following to represent team reflexivity, or the activity of actively reflecting upon and learning from data</a:t>
            </a:r>
            <a:endParaRPr lang="en-US" dirty="0" smtClean="0"/>
          </a:p>
          <a:p>
            <a:r>
              <a:rPr lang="en-US" dirty="0" smtClean="0"/>
              <a:t>Collect data regarding fall risk reduction program outcomes</a:t>
            </a:r>
          </a:p>
          <a:p>
            <a:r>
              <a:rPr lang="en-US" dirty="0" smtClean="0"/>
              <a:t>Analyze data regarding fall risk reduction program outcomes</a:t>
            </a:r>
          </a:p>
          <a:p>
            <a:r>
              <a:rPr lang="en-US" dirty="0" smtClean="0"/>
              <a:t>Modify fall risk reduction policies and procedures based on outcomes data</a:t>
            </a:r>
          </a:p>
          <a:p>
            <a:r>
              <a:rPr lang="en-US" dirty="0" smtClean="0"/>
              <a:t>Conduct or participate in individual root cause analyses of injurious falls</a:t>
            </a:r>
          </a:p>
          <a:p>
            <a:endParaRPr lang="en-US" dirty="0" smtClean="0"/>
          </a:p>
          <a:p>
            <a:r>
              <a:rPr lang="en-US" dirty="0" smtClean="0"/>
              <a:t>Hospitals</a:t>
            </a:r>
            <a:r>
              <a:rPr lang="en-US" baseline="0" dirty="0" smtClean="0"/>
              <a:t> with t</a:t>
            </a:r>
            <a:r>
              <a:rPr lang="en-US" dirty="0" smtClean="0"/>
              <a:t>eams who engaged in all four</a:t>
            </a:r>
            <a:r>
              <a:rPr lang="en-US" baseline="0" dirty="0" smtClean="0"/>
              <a:t> of these reflexive behaviors reported significantly lower injurious fall rates than did those hospitals with teams who did not engage in all four of these reflexive behaviors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42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1388"/>
            <a:endParaRPr lang="en-US" smtClean="0">
              <a:ea typeface="ＭＳ Ｐゴシック" pitchFamily="34" charset="-128"/>
            </a:endParaRPr>
          </a:p>
          <a:p>
            <a:pPr defTabSz="941388"/>
            <a:r>
              <a:rPr lang="en-US" smtClean="0">
                <a:ea typeface="ＭＳ Ｐゴシック" pitchFamily="34" charset="-128"/>
              </a:rPr>
              <a:t>Hello everyone, my name is Paul Mullan, and I want to start by thanking you for the opportunity to speak to you today about a Quality improvement project that I completed during my fellowship at Texas Children’s Hospital. I am passionate about using communication tools to improve the quality of care we all deliver and I would love to hear your feedback on this briefing checklist tool used at shift handoff.  </a:t>
            </a:r>
            <a:endParaRPr lang="en-GB" smtClean="0">
              <a:ea typeface="ＭＳ Ｐゴシック" pitchFamily="34" charset="-128"/>
            </a:endParaRPr>
          </a:p>
          <a:p>
            <a:pPr defTabSz="941388"/>
            <a:endParaRPr lang="en-GB" smtClean="0">
              <a:ea typeface="ＭＳ Ｐゴシック" pitchFamily="34" charset="-128"/>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3B0EDC3-8BAF-4A11-A3EB-5A9777D98BF3}" type="slidenum">
              <a:rPr lang="en-US" sz="1200" smtClean="0"/>
              <a:pPr/>
              <a:t>6</a:t>
            </a:fld>
            <a:endParaRPr lang="en-US"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103">
              <a:defRPr/>
            </a:pPr>
            <a:r>
              <a:rPr lang="en-US" baseline="0" dirty="0" smtClean="0"/>
              <a:t>Why is team reflexivity important? T</a:t>
            </a:r>
            <a:r>
              <a:rPr lang="en-US" dirty="0" smtClean="0"/>
              <a:t>eam reflection on fall data and rates, the reliability of processes used to reduce falls, the causes of inpatient falls, and the success of fall risk reduction policies</a:t>
            </a:r>
            <a:r>
              <a:rPr lang="en-US" baseline="0" dirty="0" smtClean="0"/>
              <a:t> is related to </a:t>
            </a:r>
            <a:r>
              <a:rPr lang="en-US" dirty="0" smtClean="0"/>
              <a:t>a reduction in injurious</a:t>
            </a:r>
            <a:r>
              <a:rPr lang="en-US" baseline="0" dirty="0" smtClean="0"/>
              <a:t> fall rates</a:t>
            </a:r>
            <a:r>
              <a:rPr lang="en-US" dirty="0" smtClean="0"/>
              <a:t>.</a:t>
            </a:r>
            <a:r>
              <a:rPr lang="en-US" baseline="0" dirty="0" smtClean="0"/>
              <a:t> </a:t>
            </a:r>
            <a:r>
              <a:rPr lang="en-US" b="1" baseline="0" dirty="0" smtClean="0"/>
              <a:t>Notably, h</a:t>
            </a:r>
            <a:r>
              <a:rPr lang="en-US" b="1" dirty="0" smtClean="0"/>
              <a:t>ospitals in which teams engaged in reflexivity had injury rates </a:t>
            </a:r>
            <a:r>
              <a:rPr lang="en-US" b="1" u="sng" dirty="0" smtClean="0"/>
              <a:t>half that </a:t>
            </a:r>
            <a:r>
              <a:rPr lang="en-US" b="1" dirty="0" smtClean="0"/>
              <a:t>of those in which teams did not engage in reflexive behaviors</a:t>
            </a:r>
          </a:p>
          <a:p>
            <a:pPr defTabSz="456103">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90000"/>
              </a:lnSpc>
              <a:spcBef>
                <a:spcPct val="30000"/>
              </a:spcBef>
              <a:buFont typeface="Wingdings" pitchFamily="2" charset="2"/>
              <a:buNone/>
            </a:pPr>
            <a:r>
              <a:rPr lang="en-US" sz="1200" b="0" dirty="0" smtClean="0"/>
              <a:t>A team comprising those work area members who are responsible for managing the operational environment  and resources that supports the Core Team; designated leaders.</a:t>
            </a:r>
          </a:p>
          <a:p>
            <a:r>
              <a:rPr lang="en-US" dirty="0" smtClean="0"/>
              <a:t>The</a:t>
            </a:r>
            <a:r>
              <a:rPr lang="en-US" baseline="0" dirty="0" smtClean="0"/>
              <a:t> fall risk reduction team is just one, but a critical piece of a fall risk reduction multi-team system. </a:t>
            </a:r>
          </a:p>
          <a:p>
            <a:r>
              <a:rPr lang="en-US" baseline="0" dirty="0" smtClean="0"/>
              <a:t>We view the fall risk reduction team as a coordinating team, that holds the core bedside team accountable for the reliability of processes, and who supports the use of the fall-contingency post-fall huddle teams </a:t>
            </a:r>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Interdisciplinary fall risk reduction teams and their meetings are a critical component of an effective fall risk reduction program</a:t>
            </a:r>
          </a:p>
          <a:p>
            <a:endParaRPr lang="en-US" dirty="0" smtClean="0"/>
          </a:p>
          <a:p>
            <a:r>
              <a:rPr lang="en-US" dirty="0" smtClean="0"/>
              <a:t>Well-structured and designed fall risk reduction team meetings:</a:t>
            </a:r>
          </a:p>
          <a:p>
            <a:pPr lvl="1"/>
            <a:r>
              <a:rPr lang="en-US" dirty="0" smtClean="0"/>
              <a:t>Establish clear and effective fall risk reduction policies and interventions</a:t>
            </a:r>
          </a:p>
          <a:p>
            <a:pPr lvl="1"/>
            <a:r>
              <a:rPr lang="en-US" dirty="0" smtClean="0"/>
              <a:t>Reflect upon and improve fall risk reduction practices and increase organizational learning</a:t>
            </a:r>
          </a:p>
          <a:p>
            <a:pPr lvl="1"/>
            <a:r>
              <a:rPr lang="en-US" dirty="0" smtClean="0"/>
              <a:t>Reduce and sustain low fall rates</a:t>
            </a:r>
          </a:p>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02915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patient fails Mini Cog do not rely on the patient’s memory when developing your treatment plan.</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4173004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Organizational</a:t>
            </a:r>
            <a:r>
              <a:rPr lang="en-US" baseline="0" dirty="0" smtClean="0"/>
              <a:t> learning refers to organizational activities that create shared understanding of causes of errors and what can be done to prevent similar errors in the future (Edmondson, p. 177)</a:t>
            </a:r>
          </a:p>
          <a:p>
            <a:r>
              <a:rPr lang="en-US" baseline="0" dirty="0" smtClean="0"/>
              <a:t>Barriers to org learning include psychological, social, technical, practical</a:t>
            </a:r>
          </a:p>
          <a:p>
            <a:r>
              <a:rPr lang="en-US" baseline="0" dirty="0" smtClean="0"/>
              <a:t>Different types of work create different contexts for error</a:t>
            </a:r>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324024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324024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324024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248590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248590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16432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1155700" y="3328988"/>
            <a:ext cx="7385050"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We have no financial disclosures or conflicts of interest</a:t>
            </a:r>
            <a:endParaRPr lang="en-GB" smtClean="0">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A799C3B-232A-4EA2-921B-94CDFACFAF0C}" type="slidenum">
              <a:rPr lang="en-GB" sz="1200" smtClean="0"/>
              <a:pPr/>
              <a:t>7</a:t>
            </a:fld>
            <a:endParaRPr lang="en-GB"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A255F42-0E6D-4DCC-8D63-C67C21D7910D}" type="slidenum">
              <a:rPr lang="en-US" smtClean="0">
                <a:solidFill>
                  <a:prstClr val="black"/>
                </a:solidFill>
              </a:rPr>
              <a:pPr/>
              <a:t>63</a:t>
            </a:fld>
            <a:endParaRPr lang="en-US" smtClean="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lnSpc>
                <a:spcPct val="90000"/>
              </a:lnSpc>
            </a:pPr>
            <a:r>
              <a:rPr lang="en-US" sz="1000" i="1" smtClean="0"/>
              <a:t>Note: Review the goal statement</a:t>
            </a:r>
          </a:p>
          <a:p>
            <a:pPr eaLnBrk="1" hangingPunct="1">
              <a:lnSpc>
                <a:spcPct val="90000"/>
              </a:lnSpc>
            </a:pPr>
            <a:endParaRPr lang="en-US" sz="1000" i="1" smtClean="0"/>
          </a:p>
          <a:p>
            <a:pPr eaLnBrk="1" hangingPunct="1">
              <a:lnSpc>
                <a:spcPct val="90000"/>
              </a:lnSpc>
            </a:pPr>
            <a:r>
              <a:rPr lang="en-US" sz="1000" smtClean="0"/>
              <a:t>health care systems, like many HROs, depend on the coordinated interactions of care providers working in an environment that is:</a:t>
            </a:r>
          </a:p>
          <a:p>
            <a:pPr eaLnBrk="1" hangingPunct="1">
              <a:lnSpc>
                <a:spcPct val="90000"/>
              </a:lnSpc>
              <a:buFontTx/>
              <a:buChar char="•"/>
            </a:pPr>
            <a:r>
              <a:rPr lang="en-US" sz="1000" smtClean="0"/>
              <a:t>Dynamic </a:t>
            </a:r>
          </a:p>
          <a:p>
            <a:pPr eaLnBrk="1" hangingPunct="1">
              <a:lnSpc>
                <a:spcPct val="90000"/>
              </a:lnSpc>
              <a:buFontTx/>
              <a:buChar char="•"/>
            </a:pPr>
            <a:r>
              <a:rPr lang="en-US" sz="1000" smtClean="0"/>
              <a:t>Complex</a:t>
            </a:r>
          </a:p>
          <a:p>
            <a:pPr eaLnBrk="1" hangingPunct="1">
              <a:lnSpc>
                <a:spcPct val="90000"/>
              </a:lnSpc>
              <a:buFontTx/>
              <a:buChar char="•"/>
            </a:pPr>
            <a:r>
              <a:rPr lang="en-US" sz="1000" smtClean="0"/>
              <a:t>High risk</a:t>
            </a:r>
          </a:p>
          <a:p>
            <a:pPr eaLnBrk="1" hangingPunct="1">
              <a:lnSpc>
                <a:spcPct val="90000"/>
              </a:lnSpc>
            </a:pPr>
            <a:endParaRPr lang="en-US" sz="1000" smtClean="0"/>
          </a:p>
          <a:p>
            <a:pPr eaLnBrk="1" hangingPunct="1">
              <a:lnSpc>
                <a:spcPct val="90000"/>
              </a:lnSpc>
            </a:pPr>
            <a:r>
              <a:rPr lang="en-US" sz="1000" smtClean="0"/>
              <a:t>TeamSTEPPS provides the resources to optimize team performance across our organization.</a:t>
            </a:r>
          </a:p>
          <a:p>
            <a:pPr eaLnBrk="1" hangingPunct="1">
              <a:lnSpc>
                <a:spcPct val="90000"/>
              </a:lnSpc>
            </a:pPr>
            <a:endParaRPr lang="en-US" sz="1000" smtClean="0"/>
          </a:p>
          <a:p>
            <a:pPr eaLnBrk="1" hangingPunct="1">
              <a:lnSpc>
                <a:spcPct val="90000"/>
              </a:lnSpc>
            </a:pPr>
            <a:r>
              <a:rPr lang="en-US" sz="1000" smtClean="0"/>
              <a:t>Human factors research has shown that even highly skilled, motivated professionals are vulnerable to error due to human limitations.</a:t>
            </a:r>
          </a:p>
          <a:p>
            <a:pPr eaLnBrk="1" hangingPunct="1">
              <a:lnSpc>
                <a:spcPct val="90000"/>
              </a:lnSpc>
            </a:pPr>
            <a:endParaRPr lang="en-US" sz="1000" smtClean="0"/>
          </a:p>
          <a:p>
            <a:pPr eaLnBrk="1" hangingPunct="1">
              <a:lnSpc>
                <a:spcPct val="90000"/>
              </a:lnSpc>
            </a:pPr>
            <a:r>
              <a:rPr lang="en-US" sz="1000" smtClean="0"/>
              <a:t>But research has also shown that:</a:t>
            </a:r>
          </a:p>
          <a:p>
            <a:pPr eaLnBrk="1" hangingPunct="1">
              <a:lnSpc>
                <a:spcPct val="90000"/>
              </a:lnSpc>
            </a:pPr>
            <a:r>
              <a:rPr lang="en-US" sz="1000" smtClean="0"/>
              <a:t>Teams that communicate effectively and back each other up reduce the potential for error, which results in enhanced safety and improved performance.</a:t>
            </a:r>
          </a:p>
          <a:p>
            <a:pPr eaLnBrk="1" hangingPunct="1">
              <a:lnSpc>
                <a:spcPct val="90000"/>
              </a:lnSpc>
            </a:pPr>
            <a:r>
              <a:rPr lang="en-US" sz="1000" smtClean="0"/>
              <a:t>For example, the Joint Commission analyzed the sentinel events that were reported to them over the last 10 years and identified communication failure as the leading root cause of sentinel events.</a:t>
            </a:r>
          </a:p>
          <a:p>
            <a:pPr eaLnBrk="1" hangingPunct="1">
              <a:lnSpc>
                <a:spcPct val="90000"/>
              </a:lnSpc>
            </a:pPr>
            <a:endParaRPr lang="en-US" sz="1000" smtClean="0"/>
          </a:p>
          <a:p>
            <a:pPr eaLnBrk="1" hangingPunct="1">
              <a:lnSpc>
                <a:spcPct val="90000"/>
              </a:lnSpc>
            </a:pPr>
            <a:r>
              <a:rPr lang="en-US" sz="1000" smtClean="0"/>
              <a:t>TeamSTEPPS improves communication and other teamwork skills (e.g., backup behaviors) that help an organization move toward attaining this goal. This is important because teamwork is not innate; it must be learned.</a:t>
            </a:r>
          </a:p>
          <a:p>
            <a:pPr eaLnBrk="1" hangingPunct="1">
              <a:lnSpc>
                <a:spcPct val="90000"/>
              </a:lnSpc>
            </a:pPr>
            <a:endParaRPr lang="en-US" sz="10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lnSpc>
                <a:spcPct val="80000"/>
              </a:lnSpc>
            </a:pPr>
            <a:r>
              <a:rPr lang="en-US" sz="1200" dirty="0" smtClean="0"/>
              <a:t>If we implement </a:t>
            </a:r>
            <a:r>
              <a:rPr lang="en-US" sz="1200" dirty="0" err="1" smtClean="0"/>
              <a:t>TeamSTEPPS</a:t>
            </a:r>
            <a:r>
              <a:rPr lang="en-US" sz="1200" dirty="0" smtClean="0"/>
              <a:t>, our teams will learn about the four competency areas that lead to improved team performance, safer practices, and change in culture:</a:t>
            </a:r>
          </a:p>
          <a:p>
            <a:pPr eaLnBrk="1" hangingPunct="1">
              <a:lnSpc>
                <a:spcPct val="80000"/>
              </a:lnSpc>
              <a:buFontTx/>
              <a:buChar char="•"/>
            </a:pPr>
            <a:r>
              <a:rPr lang="en-US" sz="1200" b="1" dirty="0" smtClean="0"/>
              <a:t> Leadership</a:t>
            </a:r>
            <a:r>
              <a:rPr lang="en-US" sz="1200" dirty="0" smtClean="0"/>
              <a:t> – how to direct and coordinate, assign tasks, motivate team members, facilitate optimal performance.</a:t>
            </a:r>
          </a:p>
          <a:p>
            <a:pPr eaLnBrk="1" hangingPunct="1">
              <a:lnSpc>
                <a:spcPct val="80000"/>
              </a:lnSpc>
              <a:buFontTx/>
              <a:buChar char="•"/>
            </a:pPr>
            <a:r>
              <a:rPr lang="en-US" sz="1200" b="1" dirty="0" smtClean="0"/>
              <a:t> Situation monitoring </a:t>
            </a:r>
            <a:r>
              <a:rPr lang="en-US" sz="1200" dirty="0" smtClean="0"/>
              <a:t>– how to develop common understandings of team environment, apply strategies to monitor teammate performance and maintain a shared mental model.</a:t>
            </a:r>
          </a:p>
          <a:p>
            <a:pPr eaLnBrk="1" hangingPunct="1">
              <a:lnSpc>
                <a:spcPct val="80000"/>
              </a:lnSpc>
              <a:buFontTx/>
              <a:buChar char="•"/>
            </a:pPr>
            <a:r>
              <a:rPr lang="en-US" sz="1200" b="1" dirty="0" smtClean="0"/>
              <a:t> Mutual support </a:t>
            </a:r>
            <a:r>
              <a:rPr lang="en-US" sz="1200" dirty="0" smtClean="0"/>
              <a:t>– how to anticipate other team members’ needs through accurate knowledge and shift workload to achieve balance during periods of high workload or stress.</a:t>
            </a:r>
          </a:p>
          <a:p>
            <a:pPr eaLnBrk="1" hangingPunct="1">
              <a:lnSpc>
                <a:spcPct val="80000"/>
              </a:lnSpc>
              <a:buFontTx/>
              <a:buChar char="•"/>
            </a:pPr>
            <a:r>
              <a:rPr lang="en-US" sz="1200" b="1" dirty="0" smtClean="0"/>
              <a:t> Communication</a:t>
            </a:r>
            <a:r>
              <a:rPr lang="en-US" sz="1200" dirty="0" smtClean="0"/>
              <a:t> – how to effectively exchange information among team members, regardless of how it is communicated.</a:t>
            </a:r>
          </a:p>
          <a:p>
            <a:pPr eaLnBrk="1" hangingPunct="1">
              <a:lnSpc>
                <a:spcPct val="80000"/>
              </a:lnSpc>
              <a:buFontTx/>
              <a:buChar char="•"/>
            </a:pPr>
            <a:endParaRPr lang="en-US" sz="1200" dirty="0" smtClean="0"/>
          </a:p>
          <a:p>
            <a:pPr eaLnBrk="1" hangingPunct="1">
              <a:lnSpc>
                <a:spcPct val="80000"/>
              </a:lnSpc>
            </a:pPr>
            <a:r>
              <a:rPr lang="en-US" sz="1200" dirty="0" smtClean="0"/>
              <a:t>They will also learn about specific tools and strategies that can be implemented in our units that support these competencies.  Some of these tools and strategies include:</a:t>
            </a:r>
          </a:p>
          <a:p>
            <a:pPr eaLnBrk="1" hangingPunct="1">
              <a:lnSpc>
                <a:spcPct val="80000"/>
              </a:lnSpc>
            </a:pPr>
            <a:r>
              <a:rPr lang="en-US" sz="1200" dirty="0" smtClean="0"/>
              <a:t>Briefings</a:t>
            </a:r>
          </a:p>
          <a:p>
            <a:pPr eaLnBrk="1" hangingPunct="1">
              <a:lnSpc>
                <a:spcPct val="80000"/>
              </a:lnSpc>
            </a:pPr>
            <a:r>
              <a:rPr lang="en-US" sz="1200" dirty="0" smtClean="0"/>
              <a:t>Team Huddles</a:t>
            </a:r>
          </a:p>
          <a:p>
            <a:pPr eaLnBrk="1" hangingPunct="1">
              <a:lnSpc>
                <a:spcPct val="80000"/>
              </a:lnSpc>
            </a:pPr>
            <a:r>
              <a:rPr lang="en-US" sz="1200" dirty="0" smtClean="0"/>
              <a:t>Two-challenge rule</a:t>
            </a:r>
          </a:p>
          <a:p>
            <a:pPr eaLnBrk="1" hangingPunct="1">
              <a:lnSpc>
                <a:spcPct val="80000"/>
              </a:lnSpc>
            </a:pPr>
            <a:r>
              <a:rPr lang="en-US" sz="1200" dirty="0" smtClean="0"/>
              <a:t>SBAR</a:t>
            </a:r>
          </a:p>
          <a:p>
            <a:pPr eaLnBrk="1" hangingPunct="1">
              <a:lnSpc>
                <a:spcPct val="80000"/>
              </a:lnSpc>
            </a:pPr>
            <a:r>
              <a:rPr lang="en-US" sz="1200" dirty="0" smtClean="0"/>
              <a:t>Check back </a:t>
            </a:r>
          </a:p>
          <a:p>
            <a:pPr eaLnBrk="1" hangingPunct="1">
              <a:lnSpc>
                <a:spcPct val="80000"/>
              </a:lnSpc>
            </a:pPr>
            <a:endParaRPr lang="en-US" sz="1200" dirty="0" smtClean="0"/>
          </a:p>
          <a:p>
            <a:pPr eaLnBrk="1" hangingPunct="1">
              <a:lnSpc>
                <a:spcPct val="80000"/>
              </a:lnSpc>
            </a:pPr>
            <a:r>
              <a:rPr lang="en-US" sz="1200" dirty="0" smtClean="0"/>
              <a:t>The end result will be a higher-performing team, where members:</a:t>
            </a:r>
          </a:p>
          <a:p>
            <a:pPr eaLnBrk="1" hangingPunct="1">
              <a:lnSpc>
                <a:spcPct val="80000"/>
              </a:lnSpc>
            </a:pPr>
            <a:r>
              <a:rPr lang="en-US" sz="1200" dirty="0" smtClean="0"/>
              <a:t>Share a clear vision of the plan </a:t>
            </a:r>
          </a:p>
          <a:p>
            <a:pPr eaLnBrk="1" hangingPunct="1">
              <a:lnSpc>
                <a:spcPct val="80000"/>
              </a:lnSpc>
            </a:pPr>
            <a:r>
              <a:rPr lang="en-US" sz="1200" dirty="0" smtClean="0"/>
              <a:t>Utilize concise, structured communication techniques </a:t>
            </a:r>
          </a:p>
          <a:p>
            <a:pPr eaLnBrk="1" hangingPunct="1">
              <a:lnSpc>
                <a:spcPct val="80000"/>
              </a:lnSpc>
            </a:pPr>
            <a:r>
              <a:rPr lang="en-US" sz="1200" dirty="0" smtClean="0"/>
              <a:t>Adapt readily to changing situations</a:t>
            </a:r>
          </a:p>
          <a:p>
            <a:pPr eaLnBrk="1" hangingPunct="1">
              <a:lnSpc>
                <a:spcPct val="80000"/>
              </a:lnSpc>
            </a:pPr>
            <a:r>
              <a:rPr lang="en-US" sz="1200" dirty="0" smtClean="0"/>
              <a:t>Maximize the use of information, skills, and resources for optimal outcomes</a:t>
            </a:r>
          </a:p>
          <a:p>
            <a:pPr eaLnBrk="1" hangingPunct="1">
              <a:lnSpc>
                <a:spcPct val="80000"/>
              </a:lnSpc>
              <a:buFontTx/>
              <a:buChar char="•"/>
            </a:pPr>
            <a:endParaRPr lang="en-US" sz="1200" dirty="0" smtClean="0"/>
          </a:p>
          <a:p>
            <a:pPr eaLnBrk="1" hangingPunct="1">
              <a:lnSpc>
                <a:spcPct val="80000"/>
              </a:lnSpc>
            </a:pPr>
            <a:r>
              <a:rPr lang="en-US" sz="1200" dirty="0" err="1" smtClean="0"/>
              <a:t>TeamSTEPPS</a:t>
            </a:r>
            <a:r>
              <a:rPr lang="en-US" sz="1200" dirty="0" smtClean="0"/>
              <a:t> understands the dynamics that can occur when teams consist of physicians, nurses, and technicians. The initiative focuses on gaining the support of both physicians and nurses to enhance teamwork. To support this, one of the two trainers for the program should be a physician or non-physician medical provider. </a:t>
            </a:r>
          </a:p>
          <a:p>
            <a:endParaRPr lang="en-US" dirty="0" smtClean="0"/>
          </a:p>
        </p:txBody>
      </p:sp>
      <p:sp>
        <p:nvSpPr>
          <p:cNvPr id="4" name="Slide Number Placeholder 3"/>
          <p:cNvSpPr>
            <a:spLocks noGrp="1"/>
          </p:cNvSpPr>
          <p:nvPr>
            <p:ph type="sldNum" sz="quarter" idx="5"/>
          </p:nvPr>
        </p:nvSpPr>
        <p:spPr/>
        <p:txBody>
          <a:bodyPr/>
          <a:lstStyle/>
          <a:p>
            <a:pPr>
              <a:defRPr/>
            </a:pPr>
            <a:fld id="{E5F4A645-6DFB-4BA1-88D2-7B4C91F7D1E1}" type="slidenum">
              <a:rPr lang="en-US" smtClean="0">
                <a:solidFill>
                  <a:prstClr val="black"/>
                </a:solidFill>
              </a:rPr>
              <a:pPr>
                <a:defRPr/>
              </a:pPr>
              <a:t>64</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1388"/>
            <a:endParaRPr lang="en-US" smtClean="0">
              <a:ea typeface="ＭＳ Ｐゴシック" pitchFamily="1" charset="-128"/>
            </a:endParaRPr>
          </a:p>
          <a:p>
            <a:pPr defTabSz="941388"/>
            <a:r>
              <a:rPr lang="en-US" smtClean="0">
                <a:ea typeface="ＭＳ Ｐゴシック" pitchFamily="1" charset="-128"/>
              </a:rPr>
              <a:t>Hello everyone, my name is Paul Mullan, and I want to start by thanking you for the opportunity to speak to you today about a Quality improvement project that I completed during my fellowship at Texas Children’s Hospital. I am passionate about using communication tools to improve the quality of care we all deliver and I would love to hear your feedback on this briefing checklist tool used at shift handoff.  </a:t>
            </a:r>
            <a:endParaRPr lang="en-GB" smtClean="0">
              <a:ea typeface="ＭＳ Ｐゴシック" pitchFamily="1" charset="-128"/>
            </a:endParaRPr>
          </a:p>
          <a:p>
            <a:pPr defTabSz="941388"/>
            <a:endParaRPr lang="en-GB" smtClean="0">
              <a:ea typeface="ＭＳ Ｐゴシック" pitchFamily="1"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1" charset="-128"/>
              </a:defRPr>
            </a:lvl1pPr>
            <a:lvl2pPr marL="742950" indent="-285750">
              <a:defRPr sz="2400">
                <a:solidFill>
                  <a:schemeClr val="tx1"/>
                </a:solidFill>
                <a:latin typeface="Arial" pitchFamily="34" charset="0"/>
                <a:ea typeface="ＭＳ Ｐゴシック" pitchFamily="1" charset="-128"/>
              </a:defRPr>
            </a:lvl2pPr>
            <a:lvl3pPr marL="1143000" indent="-228600">
              <a:defRPr sz="2400">
                <a:solidFill>
                  <a:schemeClr val="tx1"/>
                </a:solidFill>
                <a:latin typeface="Arial" pitchFamily="34" charset="0"/>
                <a:ea typeface="ＭＳ Ｐゴシック" pitchFamily="1" charset="-128"/>
              </a:defRPr>
            </a:lvl3pPr>
            <a:lvl4pPr marL="1600200" indent="-228600">
              <a:defRPr sz="2400">
                <a:solidFill>
                  <a:schemeClr val="tx1"/>
                </a:solidFill>
                <a:latin typeface="Arial" pitchFamily="34" charset="0"/>
                <a:ea typeface="ＭＳ Ｐゴシック" pitchFamily="1" charset="-128"/>
              </a:defRPr>
            </a:lvl4pPr>
            <a:lvl5pPr marL="2057400" indent="-228600">
              <a:defRPr sz="2400">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1" charset="-128"/>
              </a:defRPr>
            </a:lvl9pPr>
          </a:lstStyle>
          <a:p>
            <a:fld id="{8C4E31F4-2D60-4CCF-93B2-5E0B260EFE49}" type="slidenum">
              <a:rPr lang="en-US" sz="1200" smtClean="0">
                <a:solidFill>
                  <a:prstClr val="black"/>
                </a:solidFill>
              </a:rPr>
              <a:pPr/>
              <a:t>80</a:t>
            </a:fld>
            <a:endParaRPr lang="en-US" sz="1200"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Taken from: http://www.ahrq.gov/teamsteppstools/instructor/fundamentals/module3/slleadership.htm</a:t>
            </a:r>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800" dirty="0" smtClean="0"/>
              <a:t>-  Conversation among 2 or more people to review a  simulated event in which participants </a:t>
            </a:r>
            <a:r>
              <a:rPr lang="en-US" sz="2800" b="1" dirty="0" smtClean="0"/>
              <a:t>explore, analyze</a:t>
            </a:r>
            <a:r>
              <a:rPr lang="en-US" sz="2800" dirty="0" smtClean="0"/>
              <a:t> &amp; </a:t>
            </a:r>
            <a:r>
              <a:rPr lang="en-US" sz="2800" b="1" dirty="0" smtClean="0"/>
              <a:t>synthesize </a:t>
            </a:r>
            <a:r>
              <a:rPr lang="en-US" sz="2800" dirty="0" smtClean="0"/>
              <a:t>their actions and thought processes, emotional states and other information to improve </a:t>
            </a:r>
            <a:r>
              <a:rPr lang="en-US" sz="2800" b="1" dirty="0" smtClean="0"/>
              <a:t>performance </a:t>
            </a:r>
            <a:r>
              <a:rPr lang="en-US" sz="2800" dirty="0" smtClean="0"/>
              <a:t>in real situations.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Debriefing does not only have to take place after a patient</a:t>
            </a:r>
            <a:r>
              <a:rPr lang="en-US" sz="1200" kern="1200" baseline="0" dirty="0" smtClean="0">
                <a:solidFill>
                  <a:schemeClr val="tx1"/>
                </a:solidFill>
                <a:latin typeface="+mn-lt"/>
                <a:ea typeface="+mn-ea"/>
                <a:cs typeface="+mn-cs"/>
              </a:rPr>
              <a:t> death PER SE,  but most of the literature out there describes the response of health care workers to failed patient resuscitations. </a:t>
            </a:r>
            <a:endParaRPr lang="en-US" sz="1200" kern="120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Median age 40 </a:t>
            </a:r>
            <a:r>
              <a:rPr lang="en-US" sz="1200" kern="1200" dirty="0" err="1" smtClean="0">
                <a:solidFill>
                  <a:schemeClr val="tx1"/>
                </a:solidFill>
                <a:latin typeface="+mn-lt"/>
                <a:ea typeface="+mn-ea"/>
                <a:cs typeface="+mn-cs"/>
              </a:rPr>
              <a:t>yo</a:t>
            </a:r>
            <a:r>
              <a:rPr lang="en-US" sz="1200" kern="1200" dirty="0" smtClean="0">
                <a:solidFill>
                  <a:schemeClr val="tx1"/>
                </a:solidFill>
                <a:latin typeface="+mn-lt"/>
                <a:ea typeface="+mn-ea"/>
                <a:cs typeface="+mn-cs"/>
              </a:rPr>
              <a:t>.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Survey of </a:t>
            </a:r>
            <a:r>
              <a:rPr lang="en-US" sz="1200" b="1" kern="1200" dirty="0" smtClean="0">
                <a:solidFill>
                  <a:schemeClr val="tx1"/>
                </a:solidFill>
                <a:latin typeface="+mn-lt"/>
                <a:ea typeface="+mn-ea"/>
                <a:cs typeface="+mn-cs"/>
              </a:rPr>
              <a:t>academic EM faculty</a:t>
            </a:r>
            <a:r>
              <a:rPr lang="en-US" sz="1200" kern="1200" dirty="0" smtClean="0">
                <a:solidFill>
                  <a:schemeClr val="tx1"/>
                </a:solidFill>
                <a:latin typeface="+mn-lt"/>
                <a:ea typeface="+mn-ea"/>
                <a:cs typeface="+mn-cs"/>
              </a:rPr>
              <a:t> from 4 programs across US (NW, SW, S, </a:t>
            </a:r>
            <a:r>
              <a:rPr lang="en-US" sz="1200" kern="1200" dirty="0" err="1" smtClean="0">
                <a:solidFill>
                  <a:schemeClr val="tx1"/>
                </a:solidFill>
                <a:latin typeface="+mn-lt"/>
                <a:ea typeface="+mn-ea"/>
                <a:cs typeface="+mn-cs"/>
              </a:rPr>
              <a:t>Mtn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=145; 70% response; median age 40 years); 49% witnessed a death once per month; Most frequent coping mechanism was talking to a colleague (78%); 64% reported rarely or never debriefing patient deaths in ED. 55% had experienced physical symptoms after a patient death (most commonly insomnia, 37%). After a patient death, 32% had considered changing professions, 29% considered taking time off, 28% considered quitting their job.  </a:t>
            </a:r>
            <a:r>
              <a:rPr lang="en-US" sz="1200" kern="1200" dirty="0" err="1" smtClean="0">
                <a:solidFill>
                  <a:schemeClr val="tx1"/>
                </a:solidFill>
                <a:latin typeface="+mn-lt"/>
                <a:ea typeface="+mn-ea"/>
                <a:cs typeface="+mn-cs"/>
              </a:rPr>
              <a:t>Strote</a:t>
            </a:r>
            <a:r>
              <a:rPr lang="en-US" sz="1200" kern="1200" dirty="0" smtClean="0">
                <a:solidFill>
                  <a:schemeClr val="tx1"/>
                </a:solidFill>
                <a:latin typeface="+mn-lt"/>
                <a:ea typeface="+mn-ea"/>
                <a:cs typeface="+mn-cs"/>
              </a:rPr>
              <a:t> J, et al. </a:t>
            </a:r>
            <a:r>
              <a:rPr lang="en-US" sz="1200" kern="1200" dirty="0" err="1" smtClean="0">
                <a:solidFill>
                  <a:schemeClr val="tx1"/>
                </a:solidFill>
                <a:latin typeface="+mn-lt"/>
                <a:ea typeface="+mn-ea"/>
                <a:cs typeface="+mn-cs"/>
              </a:rPr>
              <a:t>Acd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em</a:t>
            </a:r>
            <a:r>
              <a:rPr lang="en-US" sz="1200" kern="1200" dirty="0" smtClean="0">
                <a:solidFill>
                  <a:schemeClr val="tx1"/>
                </a:solidFill>
                <a:latin typeface="+mn-lt"/>
                <a:ea typeface="+mn-ea"/>
                <a:cs typeface="+mn-cs"/>
              </a:rPr>
              <a:t> Med 20011; 18:255-260.</a:t>
            </a:r>
          </a:p>
          <a:p>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Resuscitation training officer</a:t>
            </a:r>
            <a:r>
              <a:rPr lang="en-US" sz="1200" kern="1200" dirty="0" smtClean="0">
                <a:solidFill>
                  <a:schemeClr val="tx1"/>
                </a:solidFill>
                <a:latin typeface="+mn-lt"/>
                <a:ea typeface="+mn-ea"/>
                <a:cs typeface="+mn-cs"/>
              </a:rPr>
              <a:t> (specialized nurses who responds to </a:t>
            </a:r>
            <a:r>
              <a:rPr lang="en-US" sz="1200" b="1" kern="1200" dirty="0" smtClean="0">
                <a:solidFill>
                  <a:schemeClr val="tx1"/>
                </a:solidFill>
                <a:latin typeface="+mn-lt"/>
                <a:ea typeface="+mn-ea"/>
                <a:cs typeface="+mn-cs"/>
              </a:rPr>
              <a:t>cardiac arrests</a:t>
            </a:r>
            <a:r>
              <a:rPr lang="en-US" sz="1200" kern="1200" dirty="0" smtClean="0">
                <a:solidFill>
                  <a:schemeClr val="tx1"/>
                </a:solidFill>
                <a:latin typeface="+mn-lt"/>
                <a:ea typeface="+mn-ea"/>
                <a:cs typeface="+mn-cs"/>
              </a:rPr>
              <a:t>) survey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=130;55% response) of perception of communication around cardiac arrests. Only 7% reported a formal debriefing after cardiac arrests. Pittman J, et al. Resuscitation 49(2001):175-177.</a:t>
            </a:r>
          </a:p>
          <a:p>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84</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Internal medicine residents at a single university hospital in U.S.. A historical cohort of 1 year of cardiac arrests that had access to a CPR-sensing and feedback enabled defibrillator were compared with the prospective cohort of cardiac arrests whose residents received the same device plus weekly debriefings.  Improved compression depth (50 </a:t>
            </a:r>
            <a:r>
              <a:rPr lang="en-US" sz="1200" kern="1200" dirty="0" err="1" smtClean="0">
                <a:solidFill>
                  <a:schemeClr val="tx1"/>
                </a:solidFill>
                <a:latin typeface="+mn-lt"/>
                <a:ea typeface="+mn-ea"/>
                <a:cs typeface="+mn-cs"/>
              </a:rPr>
              <a:t>vs</a:t>
            </a:r>
            <a:r>
              <a:rPr lang="en-US" sz="1200" kern="1200" dirty="0" smtClean="0">
                <a:solidFill>
                  <a:schemeClr val="tx1"/>
                </a:solidFill>
                <a:latin typeface="+mn-lt"/>
                <a:ea typeface="+mn-ea"/>
                <a:cs typeface="+mn-cs"/>
              </a:rPr>
              <a:t> 44 mm, p=0.001), decreased ventilation rate (13 </a:t>
            </a:r>
            <a:r>
              <a:rPr lang="en-US" sz="1200" kern="1200" dirty="0" err="1" smtClean="0">
                <a:solidFill>
                  <a:schemeClr val="tx1"/>
                </a:solidFill>
                <a:latin typeface="+mn-lt"/>
                <a:ea typeface="+mn-ea"/>
                <a:cs typeface="+mn-cs"/>
              </a:rPr>
              <a:t>vs</a:t>
            </a:r>
            <a:r>
              <a:rPr lang="en-US" sz="1200" kern="1200" dirty="0" smtClean="0">
                <a:solidFill>
                  <a:schemeClr val="tx1"/>
                </a:solidFill>
                <a:latin typeface="+mn-lt"/>
                <a:ea typeface="+mn-ea"/>
                <a:cs typeface="+mn-cs"/>
              </a:rPr>
              <a:t> 18/minute, p&lt;0.001), increased rate of return of spontaneous circulation (59 </a:t>
            </a:r>
            <a:r>
              <a:rPr lang="en-US" sz="1200" kern="1200" dirty="0" err="1" smtClean="0">
                <a:solidFill>
                  <a:schemeClr val="tx1"/>
                </a:solidFill>
                <a:latin typeface="+mn-lt"/>
                <a:ea typeface="+mn-ea"/>
                <a:cs typeface="+mn-cs"/>
              </a:rPr>
              <a:t>vs</a:t>
            </a:r>
            <a:r>
              <a:rPr lang="en-US" sz="1200" kern="1200" dirty="0" smtClean="0">
                <a:solidFill>
                  <a:schemeClr val="tx1"/>
                </a:solidFill>
                <a:latin typeface="+mn-lt"/>
                <a:ea typeface="+mn-ea"/>
                <a:cs typeface="+mn-cs"/>
              </a:rPr>
              <a:t> 45%, p=0.03), but no increase in </a:t>
            </a:r>
            <a:r>
              <a:rPr lang="en-US" sz="1200" kern="1200" dirty="0" err="1" smtClean="0">
                <a:solidFill>
                  <a:schemeClr val="tx1"/>
                </a:solidFill>
                <a:latin typeface="+mn-lt"/>
                <a:ea typeface="+mn-ea"/>
                <a:cs typeface="+mn-cs"/>
              </a:rPr>
              <a:t>survial</a:t>
            </a:r>
            <a:r>
              <a:rPr lang="en-US" sz="1200" kern="1200" dirty="0" smtClean="0">
                <a:solidFill>
                  <a:schemeClr val="tx1"/>
                </a:solidFill>
                <a:latin typeface="+mn-lt"/>
                <a:ea typeface="+mn-ea"/>
                <a:cs typeface="+mn-cs"/>
              </a:rPr>
              <a:t> to discharge (7.4% </a:t>
            </a:r>
            <a:r>
              <a:rPr lang="en-US" sz="1200" kern="1200" dirty="0" err="1" smtClean="0">
                <a:solidFill>
                  <a:schemeClr val="tx1"/>
                </a:solidFill>
                <a:latin typeface="+mn-lt"/>
                <a:ea typeface="+mn-ea"/>
                <a:cs typeface="+mn-cs"/>
              </a:rPr>
              <a:t>vs</a:t>
            </a:r>
            <a:r>
              <a:rPr lang="en-US" sz="1200" kern="1200" dirty="0" smtClean="0">
                <a:solidFill>
                  <a:schemeClr val="tx1"/>
                </a:solidFill>
                <a:latin typeface="+mn-lt"/>
                <a:ea typeface="+mn-ea"/>
                <a:cs typeface="+mn-cs"/>
              </a:rPr>
              <a:t> 8.9%, p=0.69)         </a:t>
            </a:r>
            <a:r>
              <a:rPr lang="en-US" sz="1200" kern="1200" dirty="0" err="1" smtClean="0">
                <a:solidFill>
                  <a:schemeClr val="tx1"/>
                </a:solidFill>
                <a:latin typeface="+mn-lt"/>
                <a:ea typeface="+mn-ea"/>
                <a:cs typeface="+mn-cs"/>
              </a:rPr>
              <a:t>Edelson</a:t>
            </a:r>
            <a:r>
              <a:rPr lang="en-US" sz="1200" kern="1200" dirty="0" smtClean="0">
                <a:solidFill>
                  <a:schemeClr val="tx1"/>
                </a:solidFill>
                <a:latin typeface="+mn-lt"/>
                <a:ea typeface="+mn-ea"/>
                <a:cs typeface="+mn-cs"/>
              </a:rPr>
              <a:t> D, et al. Arch Intern Med 168(10):1063-9.</a:t>
            </a:r>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Canadian Patient Safety Institute</a:t>
            </a:r>
          </a:p>
          <a:p>
            <a:pPr lvl="1"/>
            <a:r>
              <a:rPr lang="en-US" sz="1946" dirty="0" smtClean="0"/>
              <a:t>“Engage in continuous learning using </a:t>
            </a:r>
            <a:r>
              <a:rPr lang="en-US" sz="1946" b="1" dirty="0" smtClean="0">
                <a:solidFill>
                  <a:srgbClr val="FF0000"/>
                </a:solidFill>
              </a:rPr>
              <a:t>debriefings</a:t>
            </a:r>
            <a:r>
              <a:rPr lang="en-US" sz="1946" dirty="0" smtClean="0"/>
              <a:t>.” </a:t>
            </a:r>
          </a:p>
          <a:p>
            <a:pPr lvl="1"/>
            <a:endParaRPr lang="en-US" sz="1946" dirty="0" smtClean="0"/>
          </a:p>
          <a:p>
            <a:pPr lvl="1"/>
            <a:endParaRPr lang="en-US" sz="1946" dirty="0" smtClean="0"/>
          </a:p>
          <a:p>
            <a:pPr lvl="1"/>
            <a:endParaRPr lang="en-US" sz="1946" dirty="0" smtClean="0"/>
          </a:p>
          <a:p>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Actual debriefings:  follow unscripted events, usually lead by an involved team member, lack the advantage of video or log review of all actions that occurred.  </a:t>
            </a:r>
          </a:p>
          <a:p>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From the Institute of Medicine’s report and our shared experiences working in the ER, we know that emergency departments can have high error rates with serious consequences. </a:t>
            </a:r>
          </a:p>
          <a:p>
            <a:endParaRPr lang="en-US" smtClean="0">
              <a:ea typeface="ＭＳ Ｐゴシック" pitchFamily="34" charset="-128"/>
            </a:endParaRPr>
          </a:p>
          <a:p>
            <a:r>
              <a:rPr lang="en-US" smtClean="0">
                <a:ea typeface="ＭＳ Ｐゴシック" pitchFamily="34" charset="-128"/>
              </a:rPr>
              <a:t>The Joint Commission has determined that ineffective communication was the most common root cause of sentinel events</a:t>
            </a:r>
          </a:p>
          <a:p>
            <a:r>
              <a:rPr lang="en-US" smtClean="0">
                <a:ea typeface="ＭＳ Ｐゴシック" pitchFamily="34" charset="-128"/>
              </a:rPr>
              <a:t>And has made one of their National Patient Safety Goals the improvement of communication effectiveness among caregivers.   </a:t>
            </a:r>
            <a:endParaRPr lang="en-GB" smtClean="0">
              <a:ea typeface="ＭＳ Ｐゴシック" pitchFamily="34" charset="-128"/>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59309F0-5202-4C73-B023-56BE2C8E70B8}" type="slidenum">
              <a:rPr lang="en-GB" sz="1200" smtClean="0"/>
              <a:pPr/>
              <a:t>8</a:t>
            </a:fld>
            <a:endParaRPr lang="en-GB"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1" i="1" u="none" strike="noStrike" kern="1200" dirty="0" smtClean="0">
                <a:solidFill>
                  <a:schemeClr val="tx1"/>
                </a:solidFill>
                <a:latin typeface="+mn-lt"/>
                <a:ea typeface="+mn-ea"/>
                <a:cs typeface="+mn-cs"/>
              </a:rPr>
              <a:t>Advice for Running A Team Debriefing</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1. Pick a quiet or isolated space if possible - start by thanking members for being present &amp; encouraging all members to participate.  </a:t>
            </a:r>
            <a:r>
              <a:rPr lang="en-US" dirty="0" smtClean="0"/>
              <a:t> </a:t>
            </a:r>
            <a:r>
              <a:rPr lang="en-US" sz="1200" b="0" i="0" u="none" strike="noStrike" kern="1200" dirty="0" smtClean="0">
                <a:solidFill>
                  <a:schemeClr val="tx1"/>
                </a:solidFill>
                <a:latin typeface="+mn-lt"/>
                <a:ea typeface="+mn-ea"/>
                <a:cs typeface="+mn-cs"/>
              </a:rPr>
              <a:t>2. State: "The purpose of debriefing is for education, quality improvement, &amp; emotional processing; it is not a blaming session. Everyone's participation is welcome &amp; encouraged."</a:t>
            </a:r>
            <a:r>
              <a:rPr lang="en-US" dirty="0" smtClean="0"/>
              <a:t> </a:t>
            </a:r>
            <a:r>
              <a:rPr lang="en-US"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89</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5.  Proceed as team leader or documenter with a brief summary of the patient's course (&lt;1 minute) and then proceed to the group discussion.  </a:t>
            </a:r>
            <a:r>
              <a:rPr lang="en-US" dirty="0" smtClean="0"/>
              <a:t> </a:t>
            </a:r>
            <a:r>
              <a:rPr lang="en-US" sz="1200" b="0" i="0" u="none" strike="noStrike" kern="1200" dirty="0" smtClean="0">
                <a:solidFill>
                  <a:schemeClr val="tx1"/>
                </a:solidFill>
                <a:latin typeface="+mn-lt"/>
                <a:ea typeface="+mn-ea"/>
                <a:cs typeface="+mn-cs"/>
              </a:rPr>
              <a:t>* If anyone needs or requests referral for free counseling, call the appropriate </a:t>
            </a:r>
            <a:r>
              <a:rPr lang="en-US" sz="1200" b="0" i="0" u="none" strike="noStrike" kern="1200" dirty="0" err="1" smtClean="0">
                <a:solidFill>
                  <a:schemeClr val="tx1"/>
                </a:solidFill>
                <a:latin typeface="+mn-lt"/>
                <a:ea typeface="+mn-ea"/>
                <a:cs typeface="+mn-cs"/>
              </a:rPr>
              <a:t>instituation</a:t>
            </a:r>
            <a:r>
              <a:rPr lang="en-US" sz="1200" b="0" i="0" u="none" strike="noStrike" kern="1200" dirty="0" smtClean="0">
                <a:solidFill>
                  <a:schemeClr val="tx1"/>
                </a:solidFill>
                <a:latin typeface="+mn-lt"/>
                <a:ea typeface="+mn-ea"/>
                <a:cs typeface="+mn-cs"/>
              </a:rPr>
              <a:t> at 832-824-3327 (TCH) or 713-500-3327 (BCM)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90</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5.  Proceed as team leader or documenter with a brief summary of the patient's course (&lt;1 minute) and then proceed to the group discussion.  </a:t>
            </a:r>
            <a:r>
              <a:rPr lang="en-US" dirty="0" smtClean="0"/>
              <a:t> </a:t>
            </a:r>
            <a:r>
              <a:rPr lang="en-US" sz="1200" b="0" i="0" u="none" strike="noStrike" kern="1200" dirty="0" smtClean="0">
                <a:solidFill>
                  <a:schemeClr val="tx1"/>
                </a:solidFill>
                <a:latin typeface="+mn-lt"/>
                <a:ea typeface="+mn-ea"/>
                <a:cs typeface="+mn-cs"/>
              </a:rPr>
              <a:t>* If anyone needs or requests referral for free counseling, call the appropriate </a:t>
            </a:r>
            <a:r>
              <a:rPr lang="en-US" sz="1200" b="0" i="0" u="none" strike="noStrike" kern="1200" dirty="0" err="1" smtClean="0">
                <a:solidFill>
                  <a:schemeClr val="tx1"/>
                </a:solidFill>
                <a:latin typeface="+mn-lt"/>
                <a:ea typeface="+mn-ea"/>
                <a:cs typeface="+mn-cs"/>
              </a:rPr>
              <a:t>instituation</a:t>
            </a:r>
            <a:r>
              <a:rPr lang="en-US" sz="1200" b="0" i="0" u="none" strike="noStrike" kern="1200" dirty="0" smtClean="0">
                <a:solidFill>
                  <a:schemeClr val="tx1"/>
                </a:solidFill>
                <a:latin typeface="+mn-lt"/>
                <a:ea typeface="+mn-ea"/>
                <a:cs typeface="+mn-cs"/>
              </a:rPr>
              <a:t> at 832-824-3327 (TCH) or 713-500-3327 (BCM)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91</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5.  Proceed as team leader or documenter with a brief summary of the patient's course (&lt;1 minute) and then proceed to the group discussion.  </a:t>
            </a:r>
            <a:r>
              <a:rPr lang="en-US" dirty="0" smtClean="0"/>
              <a:t> </a:t>
            </a:r>
            <a:r>
              <a:rPr lang="en-US" sz="1200" b="0" i="0" u="none" strike="noStrike" kern="1200" dirty="0" smtClean="0">
                <a:solidFill>
                  <a:schemeClr val="tx1"/>
                </a:solidFill>
                <a:latin typeface="+mn-lt"/>
                <a:ea typeface="+mn-ea"/>
                <a:cs typeface="+mn-cs"/>
              </a:rPr>
              <a:t>* If anyone needs or requests referral for free counseling, call the appropriate </a:t>
            </a:r>
            <a:r>
              <a:rPr lang="en-US" sz="1200" b="0" i="0" u="none" strike="noStrike" kern="1200" dirty="0" err="1" smtClean="0">
                <a:solidFill>
                  <a:schemeClr val="tx1"/>
                </a:solidFill>
                <a:latin typeface="+mn-lt"/>
                <a:ea typeface="+mn-ea"/>
                <a:cs typeface="+mn-cs"/>
              </a:rPr>
              <a:t>instituation</a:t>
            </a:r>
            <a:r>
              <a:rPr lang="en-US" sz="1200" b="0" i="0" u="none" strike="noStrike" kern="1200" dirty="0" smtClean="0">
                <a:solidFill>
                  <a:schemeClr val="tx1"/>
                </a:solidFill>
                <a:latin typeface="+mn-lt"/>
                <a:ea typeface="+mn-ea"/>
                <a:cs typeface="+mn-cs"/>
              </a:rPr>
              <a:t> at 832-824-3327 (TCH) or 713-500-3327 (BCM)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r>
              <a:rPr lang="en-US" dirty="0" smtClean="0"/>
              <a:t> </a:t>
            </a:r>
            <a:r>
              <a:rPr lang="en-US"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92</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t>
            </a:r>
            <a:r>
              <a:rPr lang="en-US" dirty="0" err="1" smtClean="0"/>
              <a:t>a/w</a:t>
            </a:r>
            <a:r>
              <a:rPr lang="en-US" dirty="0" smtClean="0"/>
              <a:t> fellow/attending,</a:t>
            </a:r>
            <a:r>
              <a:rPr lang="en-US" baseline="0" dirty="0" smtClean="0"/>
              <a:t> solo/multiple, PTL gender, time of day, trauma </a:t>
            </a:r>
            <a:r>
              <a:rPr lang="en-US" baseline="0" dirty="0" err="1" smtClean="0"/>
              <a:t>vs</a:t>
            </a:r>
            <a:r>
              <a:rPr lang="en-US" baseline="0" dirty="0" smtClean="0"/>
              <a:t> non-trauma room, patient gender</a:t>
            </a:r>
            <a:endParaRPr lang="en-GB"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74135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832.824.3327 (IDEAS) Counseling line at TCH.  Licensed Masters level counselor; no cost ; no session limit; general hours + emergency .  800-1000/year.  No diagnose.  Professional counselor NEEDS to give a diagnosis.  Coping mechanisms.  Website: connect &amp; HR.  Mgr Brent </a:t>
            </a:r>
            <a:r>
              <a:rPr lang="en-US" sz="1200" kern="1200" dirty="0" err="1" smtClean="0">
                <a:solidFill>
                  <a:schemeClr val="tx1"/>
                </a:solidFill>
                <a:latin typeface="+mn-lt"/>
                <a:ea typeface="+mn-ea"/>
                <a:cs typeface="+mn-cs"/>
              </a:rPr>
              <a:t>Locaste-Wilken</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Baylor UT EAP (employee assistance program): 713.500.3327 (DEAR).  Limited to 3 sessions. No cost. Do try to find someone in the network. 8a-5p. Masters level counselors &amp; 1 psychologist. Phone line open 24-7.  Over 67 organizations; come there ~ 2000-3000/year. Outsource about 5000/year (&gt;20 intakes/day).  Benefits </a:t>
            </a:r>
            <a:r>
              <a:rPr lang="en-US" sz="1200" kern="1200" dirty="0" err="1" smtClean="0">
                <a:solidFill>
                  <a:schemeClr val="tx1"/>
                </a:solidFill>
                <a:latin typeface="+mn-lt"/>
                <a:ea typeface="+mn-ea"/>
                <a:cs typeface="+mn-cs"/>
                <a:sym typeface="Wingdings"/>
              </a:rPr>
              <a:t></a:t>
            </a:r>
            <a:r>
              <a:rPr lang="en-US" sz="1200" kern="1200" dirty="0" smtClean="0">
                <a:solidFill>
                  <a:schemeClr val="tx1"/>
                </a:solidFill>
                <a:latin typeface="+mn-lt"/>
                <a:ea typeface="+mn-ea"/>
                <a:cs typeface="+mn-cs"/>
              </a:rPr>
              <a:t> HR.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E79B07A-D06F-B24E-A5F2-AE8199223C9D}" type="slidenum">
              <a:rPr lang="en-US" smtClean="0">
                <a:solidFill>
                  <a:prstClr val="black"/>
                </a:solidFill>
              </a:rPr>
              <a:pPr/>
              <a:t>96</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3C4E4-D4A4-4176-8C79-9271050198DC}" type="slidenum">
              <a:rPr lang="en-US" smtClean="0"/>
              <a:pPr>
                <a:defRPr/>
              </a:pPr>
              <a:t>99</a:t>
            </a:fld>
            <a:endParaRPr lang="en-US"/>
          </a:p>
        </p:txBody>
      </p:sp>
    </p:spTree>
    <p:extLst>
      <p:ext uri="{BB962C8B-B14F-4D97-AF65-F5344CB8AC3E}">
        <p14:creationId xmlns:p14="http://schemas.microsoft.com/office/powerpoint/2010/main" val="415410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We know that ED physician handoffs are at particularly high risk for errors for many reasons including frequent interruptions, provider fatigue from shiftwork, and a team of providers that is rarely ever composed of the exact same set of people. </a:t>
            </a:r>
          </a:p>
          <a:p>
            <a:endParaRPr lang="en-US" dirty="0" smtClean="0">
              <a:ea typeface="ＭＳ Ｐゴシック" pitchFamily="34" charset="-128"/>
            </a:endParaRPr>
          </a:p>
          <a:p>
            <a:r>
              <a:rPr lang="en-US" dirty="0" smtClean="0">
                <a:ea typeface="ＭＳ Ｐゴシック" pitchFamily="34" charset="-128"/>
              </a:rPr>
              <a:t>ED handoff has been linked to delays in care, delays in disposition, and increased medico-legal liabilities. </a:t>
            </a:r>
          </a:p>
          <a:p>
            <a:endParaRPr lang="en-US" dirty="0" smtClean="0">
              <a:ea typeface="ＭＳ Ｐゴシック" pitchFamily="34" charset="-128"/>
            </a:endParaRPr>
          </a:p>
          <a:p>
            <a:r>
              <a:rPr lang="en-US" dirty="0" smtClean="0">
                <a:ea typeface="ＭＳ Ｐゴシック" pitchFamily="34" charset="-128"/>
              </a:rPr>
              <a:t>A national survey of fellowship directors found that 72% agreed that a standardized </a:t>
            </a:r>
            <a:r>
              <a:rPr lang="en-US" dirty="0" err="1" smtClean="0">
                <a:ea typeface="ＭＳ Ｐゴシック" pitchFamily="34" charset="-128"/>
              </a:rPr>
              <a:t>signout</a:t>
            </a:r>
            <a:r>
              <a:rPr lang="en-US" dirty="0" smtClean="0">
                <a:ea typeface="ＭＳ Ｐゴシック" pitchFamily="34" charset="-128"/>
              </a:rPr>
              <a:t> system would improve communication and reduce errors. </a:t>
            </a:r>
            <a:endParaRPr lang="en-GB" dirty="0" smtClean="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1FA471C-C366-41EF-9DE6-1B484D151C1B}" type="slidenum">
              <a:rPr lang="en-GB" sz="1200" smtClean="0"/>
              <a:pPr/>
              <a:t>9</a:t>
            </a:fld>
            <a:endParaRPr lang="en-GB"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Two of the major informational components of ED signout include specific patient information and situational awareness information. </a:t>
            </a:r>
          </a:p>
          <a:p>
            <a:endParaRPr lang="en-US" smtClean="0">
              <a:ea typeface="ＭＳ Ｐゴシック" pitchFamily="34" charset="-128"/>
            </a:endParaRPr>
          </a:p>
          <a:p>
            <a:r>
              <a:rPr lang="en-US" smtClean="0">
                <a:ea typeface="ＭＳ Ｐゴシック" pitchFamily="34" charset="-128"/>
              </a:rPr>
              <a:t>The goal of gaining situational awareness is to anticipate and react more effectively to future circumstances. </a:t>
            </a:r>
          </a:p>
          <a:p>
            <a:endParaRPr lang="en-US" smtClean="0">
              <a:ea typeface="ＭＳ Ｐゴシック" pitchFamily="34" charset="-128"/>
            </a:endParaRPr>
          </a:p>
          <a:p>
            <a:r>
              <a:rPr lang="en-US" smtClean="0">
                <a:ea typeface="ＭＳ Ｐゴシック" pitchFamily="34" charset="-128"/>
              </a:rPr>
              <a:t>While we ultimately aim to standardize both components, we reasoned that situational awareness would be the easier of two to initially standardize across all providers.   </a:t>
            </a:r>
            <a:endParaRPr lang="en-GB" smtClean="0">
              <a:ea typeface="ＭＳ Ｐゴシック"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0DBA08-9C83-48E2-AA70-FCA3A9E01E76}" type="slidenum">
              <a:rPr lang="en-GB" sz="1200" smtClean="0"/>
              <a:pPr/>
              <a:t>10</a:t>
            </a:fld>
            <a:endParaRPr lang="en-GB"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To accomplish situational awareness, we sought to create a standardized briefing checklist.  </a:t>
            </a:r>
          </a:p>
          <a:p>
            <a:r>
              <a:rPr lang="en-US" smtClean="0">
                <a:ea typeface="ＭＳ Ｐゴシック" pitchFamily="34" charset="-128"/>
              </a:rPr>
              <a:t/>
            </a:r>
            <a:br>
              <a:rPr lang="en-US" smtClean="0">
                <a:ea typeface="ＭＳ Ｐゴシック" pitchFamily="34" charset="-128"/>
              </a:rPr>
            </a:br>
            <a:r>
              <a:rPr lang="en-US" smtClean="0">
                <a:ea typeface="ＭＳ Ｐゴシック" pitchFamily="34" charset="-128"/>
              </a:rPr>
              <a:t>A briefing is an event prior to an event in which planning occurs.  A briefing allows to the team leader to explain future goals, get team input, cover contingencies, and ensure each member knows their roles. </a:t>
            </a:r>
          </a:p>
          <a:p>
            <a:r>
              <a:rPr lang="en-US" smtClean="0">
                <a:ea typeface="ＭＳ Ｐゴシック" pitchFamily="34" charset="-128"/>
              </a:rPr>
              <a:t/>
            </a:r>
            <a:br>
              <a:rPr lang="en-US" smtClean="0">
                <a:ea typeface="ＭＳ Ｐゴシック" pitchFamily="34" charset="-128"/>
              </a:rPr>
            </a:br>
            <a:r>
              <a:rPr lang="en-US" smtClean="0">
                <a:ea typeface="ＭＳ Ｐゴシック" pitchFamily="34" charset="-128"/>
              </a:rPr>
              <a:t>In the surgical field, they have used briefings and checklists to demonstrate decreases in mortality and communication failures.  </a:t>
            </a:r>
          </a:p>
          <a:p>
            <a:endParaRPr lang="en-US" smtClean="0">
              <a:ea typeface="ＭＳ Ｐゴシック" pitchFamily="34" charset="-128"/>
            </a:endParaRPr>
          </a:p>
          <a:p>
            <a:r>
              <a:rPr lang="en-US" smtClean="0">
                <a:ea typeface="ＭＳ Ｐゴシック" pitchFamily="34" charset="-128"/>
              </a:rPr>
              <a:t>In our ED, we noticed large variations among ED providers in their briefing content and practices. </a:t>
            </a:r>
            <a:endParaRPr lang="en-GB" smtClean="0">
              <a:ea typeface="ＭＳ Ｐゴシック" pitchFamily="34" charset="-128"/>
            </a:endParaRPr>
          </a:p>
          <a:p>
            <a:endParaRPr lang="en-GB" smtClean="0">
              <a:ea typeface="ＭＳ Ｐゴシック" pitchFamily="34" charset="-128"/>
            </a:endParaRPr>
          </a:p>
          <a:p>
            <a:endParaRPr lang="en-GB" smtClean="0">
              <a:ea typeface="ＭＳ Ｐゴシック" pitchFamily="34" charset="-128"/>
            </a:endParaRPr>
          </a:p>
          <a:p>
            <a:endParaRPr lang="en-GB" smtClean="0">
              <a:ea typeface="ＭＳ Ｐゴシック" pitchFamily="34" charset="-128"/>
            </a:endParaRPr>
          </a:p>
          <a:p>
            <a:endParaRPr lang="en-GB" smtClean="0">
              <a:ea typeface="ＭＳ Ｐゴシック" pitchFamily="34" charset="-128"/>
            </a:endParaRPr>
          </a:p>
          <a:p>
            <a:r>
              <a:rPr lang="en-GB" smtClean="0">
                <a:ea typeface="ＭＳ Ｐゴシック" pitchFamily="34" charset="-128"/>
              </a:rPr>
              <a:t>Lingard L, Regehr G, Orser B, et al. Evaluation of a preoperative checklist and team briefing among surgeons, nurses, and anaesthesiologists to reduce failures in communication. </a:t>
            </a:r>
            <a:r>
              <a:rPr lang="en-GB" i="1" smtClean="0">
                <a:ea typeface="ＭＳ Ｐゴシック" pitchFamily="34" charset="-128"/>
              </a:rPr>
              <a:t>Arch Surg</a:t>
            </a:r>
            <a:r>
              <a:rPr lang="en-GB" smtClean="0">
                <a:ea typeface="ＭＳ Ｐゴシック" pitchFamily="34" charset="-128"/>
              </a:rPr>
              <a:t> 2008;143:12–17.</a:t>
            </a:r>
          </a:p>
          <a:p>
            <a:r>
              <a:rPr lang="en-GB" smtClean="0">
                <a:ea typeface="ＭＳ Ｐゴシック" pitchFamily="34" charset="-128"/>
              </a:rPr>
              <a:t>Lingard L, Regehr G, Cartmill C, et al. Evaluation of a preoperative team briefing: a new communication routine results in improved clinical practice. </a:t>
            </a:r>
            <a:r>
              <a:rPr lang="en-GB" i="1" smtClean="0">
                <a:ea typeface="ＭＳ Ｐゴシック" pitchFamily="34" charset="-128"/>
              </a:rPr>
              <a:t>BMJ Qual Saf</a:t>
            </a:r>
            <a:r>
              <a:rPr lang="en-GB" smtClean="0">
                <a:ea typeface="ＭＳ Ｐゴシック" pitchFamily="34" charset="-128"/>
              </a:rPr>
              <a:t> 2011;20:475–82. 	IMPROVED PRE-PROCEDURAL ANTIBIOTIC ADMINISTRATION</a:t>
            </a:r>
          </a:p>
          <a:p>
            <a:endParaRPr lang="en-GB" smtClean="0">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600FFE-B6FC-44EB-A67C-DAEAFC32CD39}" type="slidenum">
              <a:rPr lang="en-GB" sz="1200" smtClean="0"/>
              <a:pPr/>
              <a:t>11</a:t>
            </a:fld>
            <a:endParaRPr lang="en-GB" sz="12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slideMaster" Target="../slideMasters/slideMaster7.xml"/><Relationship Id="rId1" Type="http://schemas.openxmlformats.org/officeDocument/2006/relationships/themeOverride" Target="../theme/themeOverride1.xml"/><Relationship Id="rId6" Type="http://schemas.openxmlformats.org/officeDocument/2006/relationships/image" Target="../media/image16.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 name="Rectangle 1"/>
          <p:cNvSpPr>
            <a:spLocks noChangeArrowheads="1"/>
          </p:cNvSpPr>
          <p:nvPr userDrawn="1"/>
        </p:nvSpPr>
        <p:spPr bwMode="auto">
          <a:xfrm>
            <a:off x="3162300" y="4648200"/>
            <a:ext cx="228600" cy="22098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 name="Rectangle 2"/>
          <p:cNvSpPr>
            <a:spLocks noChangeArrowheads="1"/>
          </p:cNvSpPr>
          <p:nvPr userDrawn="1"/>
        </p:nvSpPr>
        <p:spPr bwMode="auto">
          <a:xfrm rot="10800000">
            <a:off x="0" y="0"/>
            <a:ext cx="3200400" cy="4191000"/>
          </a:xfrm>
          <a:prstGeom prst="rect">
            <a:avLst/>
          </a:prstGeom>
          <a:gradFill rotWithShape="1">
            <a:gsLst>
              <a:gs pos="27000">
                <a:srgbClr val="FFFFFF"/>
              </a:gs>
              <a:gs pos="100000">
                <a:srgbClr val="003E7E">
                  <a:alpha val="47000"/>
                </a:srgbClr>
              </a:gs>
              <a:gs pos="0">
                <a:srgbClr val="003E7E">
                  <a:alpha val="47000"/>
                </a:srgbClr>
              </a:gs>
              <a:gs pos="73000">
                <a:schemeClr val="bg1"/>
              </a:gs>
            </a:gsLst>
            <a:lin ang="5400000"/>
          </a:gradFill>
          <a:ln>
            <a:noFill/>
          </a:ln>
        </p:spPr>
        <p:txBody>
          <a:bodyPr/>
          <a:lstStyle/>
          <a:p>
            <a:pPr>
              <a:defRPr/>
            </a:pPr>
            <a:endParaRPr lang="en-US">
              <a:solidFill>
                <a:srgbClr val="000000"/>
              </a:solidFill>
              <a:latin typeface="Arial" charset="0"/>
              <a:ea typeface="ＭＳ Ｐゴシック" charset="0"/>
            </a:endParaRPr>
          </a:p>
        </p:txBody>
      </p:sp>
      <p:sp>
        <p:nvSpPr>
          <p:cNvPr id="7" name="Rectangle 1"/>
          <p:cNvSpPr>
            <a:spLocks noChangeArrowheads="1"/>
          </p:cNvSpPr>
          <p:nvPr userDrawn="1"/>
        </p:nvSpPr>
        <p:spPr bwMode="auto">
          <a:xfrm rot="10800000">
            <a:off x="3162300" y="0"/>
            <a:ext cx="266700" cy="33528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8" name="Picture 15" descr="TCH_V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4800600"/>
            <a:ext cx="20669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BCM__2012_B_No_R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338" y="1066800"/>
            <a:ext cx="16049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29000" y="609600"/>
            <a:ext cx="5715000" cy="3505200"/>
          </a:xfrm>
        </p:spPr>
        <p:txBody>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3429000" y="3445933"/>
            <a:ext cx="5715000" cy="18288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1676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57400"/>
            <a:ext cx="3771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2057400"/>
            <a:ext cx="3771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74092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71125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478734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2654093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07160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811593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62053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14400"/>
            <a:ext cx="2057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914400"/>
            <a:ext cx="6019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285162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30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20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D6806F6E-FF57-4C2C-BDB8-F75D40128067}" type="datetime4">
              <a:rPr lang="en-US"/>
              <a:pPr>
                <a:defRPr/>
              </a:pPr>
              <a:t>July 26, 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Baylor College of Medicine</a:t>
            </a:r>
          </a:p>
        </p:txBody>
      </p:sp>
      <p:sp>
        <p:nvSpPr>
          <p:cNvPr id="6" name="Rectangle 6"/>
          <p:cNvSpPr>
            <a:spLocks noGrp="1" noChangeArrowheads="1"/>
          </p:cNvSpPr>
          <p:nvPr>
            <p:ph type="sldNum" sz="quarter" idx="12"/>
          </p:nvPr>
        </p:nvSpPr>
        <p:spPr>
          <a:ln/>
        </p:spPr>
        <p:txBody>
          <a:bodyPr/>
          <a:lstStyle>
            <a:lvl1pPr>
              <a:defRPr/>
            </a:lvl1pPr>
          </a:lstStyle>
          <a:p>
            <a:pPr>
              <a:defRPr/>
            </a:pPr>
            <a:fld id="{241A3E14-0B76-457F-84B8-15DC6ABA5281}" type="slidenum">
              <a:rPr lang="en-US"/>
              <a:pPr>
                <a:defRPr/>
              </a:pPr>
              <a:t>‹#›</a:t>
            </a:fld>
            <a:endParaRPr lang="en-US"/>
          </a:p>
        </p:txBody>
      </p:sp>
    </p:spTree>
    <p:extLst>
      <p:ext uri="{BB962C8B-B14F-4D97-AF65-F5344CB8AC3E}">
        <p14:creationId xmlns:p14="http://schemas.microsoft.com/office/powerpoint/2010/main" val="341465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136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14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715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138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49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837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845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641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776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78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ectangle 8"/>
          <p:cNvSpPr>
            <a:spLocks noChangeArrowheads="1"/>
          </p:cNvSpPr>
          <p:nvPr userDrawn="1"/>
        </p:nvSpPr>
        <p:spPr bwMode="auto">
          <a:xfrm>
            <a:off x="1905000" y="1905000"/>
            <a:ext cx="6324600" cy="76200"/>
          </a:xfrm>
          <a:prstGeom prst="rect">
            <a:avLst/>
          </a:prstGeom>
          <a:gradFill rotWithShape="1">
            <a:gsLst>
              <a:gs pos="0">
                <a:srgbClr val="00339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 name="Title 1"/>
          <p:cNvSpPr>
            <a:spLocks noGrp="1"/>
          </p:cNvSpPr>
          <p:nvPr>
            <p:ph type="title"/>
          </p:nvPr>
        </p:nvSpPr>
        <p:spPr>
          <a:xfrm>
            <a:off x="1905000" y="381000"/>
            <a:ext cx="63246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1905000" y="2286000"/>
            <a:ext cx="6361113" cy="585787"/>
          </a:xfrm>
        </p:spPr>
        <p:txBody>
          <a:bodyPr anchor="b"/>
          <a:lstStyle>
            <a:lvl1pPr marL="0" indent="0" algn="l">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7" name="Text Placeholder 2"/>
          <p:cNvSpPr>
            <a:spLocks noGrp="1"/>
          </p:cNvSpPr>
          <p:nvPr>
            <p:ph type="body" idx="13"/>
          </p:nvPr>
        </p:nvSpPr>
        <p:spPr>
          <a:xfrm>
            <a:off x="1905000" y="3276600"/>
            <a:ext cx="6361113" cy="585787"/>
          </a:xfrm>
        </p:spPr>
        <p:txBody>
          <a:bodyPr anchor="b"/>
          <a:lstStyle>
            <a:lvl1pPr marL="0" indent="0" algn="l">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8" name="Text Placeholder 2"/>
          <p:cNvSpPr>
            <a:spLocks noGrp="1"/>
          </p:cNvSpPr>
          <p:nvPr>
            <p:ph type="body" idx="14"/>
          </p:nvPr>
        </p:nvSpPr>
        <p:spPr>
          <a:xfrm>
            <a:off x="1905000" y="4291013"/>
            <a:ext cx="6361113" cy="585787"/>
          </a:xfrm>
        </p:spPr>
        <p:txBody>
          <a:bodyPr anchor="b"/>
          <a:lstStyle>
            <a:lvl1pPr marL="0" indent="0" algn="l">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9" name="Date Placeholder 3"/>
          <p:cNvSpPr>
            <a:spLocks noGrp="1"/>
          </p:cNvSpPr>
          <p:nvPr>
            <p:ph type="dt" sz="half" idx="15"/>
          </p:nvPr>
        </p:nvSpPr>
        <p:spPr/>
        <p:txBody>
          <a:bodyPr/>
          <a:lstStyle>
            <a:lvl1pPr>
              <a:defRPr/>
            </a:lvl1pPr>
          </a:lstStyle>
          <a:p>
            <a:pPr>
              <a:defRPr/>
            </a:pPr>
            <a:fld id="{AD63FDD7-6497-4897-8CC6-CE459A3A2929}" type="datetime4">
              <a:rPr lang="en-US"/>
              <a:pPr>
                <a:defRPr/>
              </a:pPr>
              <a:t>July 26, 2013</a:t>
            </a:fld>
            <a:endParaRPr lang="en-US"/>
          </a:p>
        </p:txBody>
      </p:sp>
      <p:sp>
        <p:nvSpPr>
          <p:cNvPr id="10" name="Footer Placeholder 4"/>
          <p:cNvSpPr>
            <a:spLocks noGrp="1"/>
          </p:cNvSpPr>
          <p:nvPr>
            <p:ph type="ftr" sz="quarter" idx="16"/>
          </p:nvPr>
        </p:nvSpPr>
        <p:spPr/>
        <p:txBody>
          <a:bodyPr/>
          <a:lstStyle>
            <a:lvl1pPr>
              <a:defRPr/>
            </a:lvl1pPr>
          </a:lstStyle>
          <a:p>
            <a:pPr>
              <a:defRPr/>
            </a:pPr>
            <a:r>
              <a:rPr lang="en-US"/>
              <a:t>Baylor College of Medicine</a:t>
            </a:r>
          </a:p>
        </p:txBody>
      </p:sp>
      <p:sp>
        <p:nvSpPr>
          <p:cNvPr id="11" name="Slide Number Placeholder 5"/>
          <p:cNvSpPr>
            <a:spLocks noGrp="1"/>
          </p:cNvSpPr>
          <p:nvPr>
            <p:ph type="sldNum" sz="quarter" idx="17"/>
          </p:nvPr>
        </p:nvSpPr>
        <p:spPr/>
        <p:txBody>
          <a:bodyPr/>
          <a:lstStyle>
            <a:lvl1pPr>
              <a:defRPr/>
            </a:lvl1pPr>
          </a:lstStyle>
          <a:p>
            <a:pPr>
              <a:defRPr/>
            </a:pPr>
            <a:fld id="{2C114E19-695B-4B30-A20D-29047D668C17}" type="slidenum">
              <a:rPr lang="en-US"/>
              <a:pPr>
                <a:defRPr/>
              </a:pPr>
              <a:t>‹#›</a:t>
            </a:fld>
            <a:endParaRPr lang="en-US"/>
          </a:p>
        </p:txBody>
      </p:sp>
    </p:spTree>
    <p:extLst>
      <p:ext uri="{BB962C8B-B14F-4D97-AF65-F5344CB8AC3E}">
        <p14:creationId xmlns:p14="http://schemas.microsoft.com/office/powerpoint/2010/main" val="731147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298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696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6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571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638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613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966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083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227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53B91-D562-1B46-B2C8-1F0F776668BD}"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D2836C-B3EA-494A-B365-E5FF07DAA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86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76400" y="1981200"/>
            <a:ext cx="38100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81600" y="1981200"/>
            <a:ext cx="38100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207CCB65-289E-4E27-B042-8D6EFA30AC63}" type="datetime4">
              <a:rPr lang="en-US"/>
              <a:pPr>
                <a:defRPr/>
              </a:pPr>
              <a:t>July 26, 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Baylor College of Medicine</a:t>
            </a:r>
          </a:p>
        </p:txBody>
      </p:sp>
      <p:sp>
        <p:nvSpPr>
          <p:cNvPr id="7" name="Rectangle 6"/>
          <p:cNvSpPr>
            <a:spLocks noGrp="1" noChangeArrowheads="1"/>
          </p:cNvSpPr>
          <p:nvPr>
            <p:ph type="sldNum" sz="quarter" idx="12"/>
          </p:nvPr>
        </p:nvSpPr>
        <p:spPr>
          <a:ln/>
        </p:spPr>
        <p:txBody>
          <a:bodyPr/>
          <a:lstStyle>
            <a:lvl1pPr>
              <a:defRPr/>
            </a:lvl1pPr>
          </a:lstStyle>
          <a:p>
            <a:pPr>
              <a:defRPr/>
            </a:pPr>
            <a:fld id="{E77C61FE-BD97-4820-9CB1-492E15885F01}" type="slidenum">
              <a:rPr lang="en-US"/>
              <a:pPr>
                <a:defRPr/>
              </a:pPr>
              <a:t>‹#›</a:t>
            </a:fld>
            <a:endParaRPr lang="en-US"/>
          </a:p>
        </p:txBody>
      </p:sp>
    </p:spTree>
    <p:extLst>
      <p:ext uri="{BB962C8B-B14F-4D97-AF65-F5344CB8AC3E}">
        <p14:creationId xmlns:p14="http://schemas.microsoft.com/office/powerpoint/2010/main" val="2478427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NMC_PPT_Titlepage_re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4597400"/>
          </a:xfrm>
          <a:prstGeom prst="rect">
            <a:avLst/>
          </a:prstGeom>
          <a:solidFill>
            <a:srgbClr val="B60028"/>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648200"/>
            <a:ext cx="9144000" cy="2209800"/>
          </a:xfrm>
          <a:prstGeom prst="rect">
            <a:avLst/>
          </a:prstGeom>
          <a:solidFill>
            <a:srgbClr val="EAA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FFFF"/>
              </a:solidFill>
            </a:endParaRPr>
          </a:p>
        </p:txBody>
      </p:sp>
      <p:sp>
        <p:nvSpPr>
          <p:cNvPr id="90126" name="Rectangle 14"/>
          <p:cNvSpPr>
            <a:spLocks noGrp="1" noChangeArrowheads="1"/>
          </p:cNvSpPr>
          <p:nvPr>
            <p:ph type="ctrTitle"/>
          </p:nvPr>
        </p:nvSpPr>
        <p:spPr>
          <a:xfrm>
            <a:off x="1447800" y="2667000"/>
            <a:ext cx="7543800" cy="1447800"/>
          </a:xfrm>
        </p:spPr>
        <p:txBody>
          <a:bodyPr/>
          <a:lstStyle>
            <a:lvl1pPr>
              <a:defRPr b="0">
                <a:solidFill>
                  <a:schemeClr val="bg1"/>
                </a:solidFill>
              </a:defRPr>
            </a:lvl1pPr>
          </a:lstStyle>
          <a:p>
            <a:pPr lvl="0"/>
            <a:r>
              <a:rPr lang="en-US" noProof="0" smtClean="0"/>
              <a:t>Click to edit Master title style</a:t>
            </a:r>
          </a:p>
        </p:txBody>
      </p:sp>
      <p:sp>
        <p:nvSpPr>
          <p:cNvPr id="90127" name="Rectangle 15"/>
          <p:cNvSpPr>
            <a:spLocks noGrp="1" noChangeArrowheads="1"/>
          </p:cNvSpPr>
          <p:nvPr>
            <p:ph type="subTitle" idx="1"/>
          </p:nvPr>
        </p:nvSpPr>
        <p:spPr>
          <a:xfrm>
            <a:off x="1447800" y="4038600"/>
            <a:ext cx="7543800" cy="533400"/>
          </a:xfrm>
        </p:spPr>
        <p:txBody>
          <a:bodyPr anchor="b"/>
          <a:lstStyle>
            <a:lvl1pPr marL="0" indent="0">
              <a:defRPr sz="2400">
                <a:solidFill>
                  <a:srgbClr val="EAEAEA"/>
                </a:solidFill>
              </a:defRPr>
            </a:lvl1pPr>
          </a:lstStyle>
          <a:p>
            <a:pPr lvl="0"/>
            <a:r>
              <a:rPr lang="en-US" noProof="0" smtClean="0"/>
              <a:t>Click to edit Master subtitle style</a:t>
            </a:r>
          </a:p>
        </p:txBody>
      </p:sp>
    </p:spTree>
    <p:extLst>
      <p:ext uri="{BB962C8B-B14F-4D97-AF65-F5344CB8AC3E}">
        <p14:creationId xmlns:p14="http://schemas.microsoft.com/office/powerpoint/2010/main" val="2510314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919186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4087275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57400"/>
            <a:ext cx="3771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2057400"/>
            <a:ext cx="3771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2167322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744208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4161375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576924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198045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812351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95463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E1B7F27A-DA29-4542-84EB-ED50AAA54944}" type="datetime4">
              <a:rPr lang="en-US"/>
              <a:pPr>
                <a:defRPr/>
              </a:pPr>
              <a:t>July 26, 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Baylor College of Medicine</a:t>
            </a:r>
          </a:p>
        </p:txBody>
      </p:sp>
      <p:sp>
        <p:nvSpPr>
          <p:cNvPr id="5" name="Rectangle 6"/>
          <p:cNvSpPr>
            <a:spLocks noGrp="1" noChangeArrowheads="1"/>
          </p:cNvSpPr>
          <p:nvPr>
            <p:ph type="sldNum" sz="quarter" idx="12"/>
          </p:nvPr>
        </p:nvSpPr>
        <p:spPr>
          <a:ln/>
        </p:spPr>
        <p:txBody>
          <a:bodyPr/>
          <a:lstStyle>
            <a:lvl1pPr>
              <a:defRPr/>
            </a:lvl1pPr>
          </a:lstStyle>
          <a:p>
            <a:pPr>
              <a:defRPr/>
            </a:pPr>
            <a:fld id="{4CCE821D-A744-4EA5-B333-CAABC2D4EF87}" type="slidenum">
              <a:rPr lang="en-US"/>
              <a:pPr>
                <a:defRPr/>
              </a:pPr>
              <a:t>‹#›</a:t>
            </a:fld>
            <a:endParaRPr lang="en-US"/>
          </a:p>
        </p:txBody>
      </p:sp>
    </p:spTree>
    <p:extLst>
      <p:ext uri="{BB962C8B-B14F-4D97-AF65-F5344CB8AC3E}">
        <p14:creationId xmlns:p14="http://schemas.microsoft.com/office/powerpoint/2010/main" val="1442718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14400"/>
            <a:ext cx="20574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914400"/>
            <a:ext cx="6019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666261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8A9A48-A5A8-438F-9DDC-3097D8220226}" type="datetime1">
              <a:rPr lang="en-US" smtClean="0">
                <a:solidFill>
                  <a:prstClr val="black">
                    <a:tint val="75000"/>
                  </a:prstClr>
                </a:solidFill>
              </a:rPr>
              <a:pPr>
                <a:def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80E4EE-1658-40DC-99F7-C97A6C83575E}" type="slidenum">
              <a:rPr lang="en-US">
                <a:solidFill>
                  <a:prstClr val="black">
                    <a:tint val="75000"/>
                  </a:prstClr>
                </a:solidFill>
              </a:rPr>
              <a:pPr>
                <a:defRPr/>
              </a:pPr>
              <a:t>‹#›</a:t>
            </a:fld>
            <a:endParaRPr lang="en-US">
              <a:solidFill>
                <a:prstClr val="black">
                  <a:tint val="75000"/>
                </a:prstClr>
              </a:solidFill>
            </a:endParaRPr>
          </a:p>
        </p:txBody>
      </p:sp>
      <p:grpSp>
        <p:nvGrpSpPr>
          <p:cNvPr id="7" name="Group 6"/>
          <p:cNvGrpSpPr/>
          <p:nvPr userDrawn="1"/>
        </p:nvGrpSpPr>
        <p:grpSpPr>
          <a:xfrm>
            <a:off x="0" y="0"/>
            <a:ext cx="9144000" cy="706438"/>
            <a:chOff x="0" y="0"/>
            <a:chExt cx="9144000" cy="706438"/>
          </a:xfrm>
        </p:grpSpPr>
        <p:sp>
          <p:nvSpPr>
            <p:cNvPr id="8" name="Rectangle 7"/>
            <p:cNvSpPr/>
            <p:nvPr/>
          </p:nvSpPr>
          <p:spPr>
            <a:xfrm>
              <a:off x="0" y="0"/>
              <a:ext cx="9144000" cy="706438"/>
            </a:xfrm>
            <a:prstGeom prst="rect">
              <a:avLst/>
            </a:prstGeom>
            <a:solidFill>
              <a:srgbClr val="D1D4D3"/>
            </a:solidFill>
            <a:ln w="0" cap="flat" cmpd="sng" algn="ctr">
              <a:noFill/>
              <a:prstDash val="solid"/>
              <a:round/>
              <a:headEnd type="none" w="med" len="med"/>
              <a:tailEnd type="none" w="med" len="med"/>
            </a:ln>
            <a:effectLst>
              <a:outerShdw blurRad="50800" dist="381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0" name="Picture 12" descr="UNMC_icon_box_pms186_RGB.eps"/>
            <p:cNvPicPr>
              <a:picLocks noChangeAspect="1"/>
            </p:cNvPicPr>
            <p:nvPr/>
          </p:nvPicPr>
          <p:blipFill>
            <a:blip r:embed="rId2"/>
            <a:srcRect/>
            <a:stretch>
              <a:fillRect/>
            </a:stretch>
          </p:blipFill>
          <p:spPr bwMode="auto">
            <a:xfrm>
              <a:off x="0" y="0"/>
              <a:ext cx="706438" cy="706438"/>
            </a:xfrm>
            <a:prstGeom prst="rect">
              <a:avLst/>
            </a:prstGeom>
            <a:noFill/>
            <a:ln w="9525">
              <a:noFill/>
              <a:miter lim="800000"/>
              <a:headEnd/>
              <a:tailEnd/>
            </a:ln>
          </p:spPr>
        </p:pic>
      </p:grpSp>
    </p:spTree>
    <p:extLst>
      <p:ext uri="{BB962C8B-B14F-4D97-AF65-F5344CB8AC3E}">
        <p14:creationId xmlns:p14="http://schemas.microsoft.com/office/powerpoint/2010/main" val="3193384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7DEA609-EEF3-4AB5-803F-4E307C75805C}" type="datetime1">
              <a:rPr lang="en-US" smtClean="0">
                <a:solidFill>
                  <a:prstClr val="black">
                    <a:tint val="75000"/>
                  </a:prstClr>
                </a:solidFill>
              </a:rPr>
              <a:pPr>
                <a:def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DBA081-A525-4F6D-A123-CB1474275428}" type="slidenum">
              <a:rPr lang="en-US">
                <a:solidFill>
                  <a:prstClr val="black">
                    <a:tint val="75000"/>
                  </a:prstClr>
                </a:solidFill>
              </a:rPr>
              <a:pPr>
                <a:defRPr/>
              </a:pPr>
              <a:t>‹#›</a:t>
            </a:fld>
            <a:endParaRPr lang="en-US">
              <a:solidFill>
                <a:prstClr val="black">
                  <a:tint val="75000"/>
                </a:prstClr>
              </a:solidFill>
            </a:endParaRPr>
          </a:p>
        </p:txBody>
      </p:sp>
      <p:grpSp>
        <p:nvGrpSpPr>
          <p:cNvPr id="8" name="Group 7"/>
          <p:cNvGrpSpPr/>
          <p:nvPr userDrawn="1"/>
        </p:nvGrpSpPr>
        <p:grpSpPr>
          <a:xfrm>
            <a:off x="0" y="0"/>
            <a:ext cx="9144000" cy="706438"/>
            <a:chOff x="0" y="0"/>
            <a:chExt cx="9144000" cy="706438"/>
          </a:xfrm>
        </p:grpSpPr>
        <p:sp>
          <p:nvSpPr>
            <p:cNvPr id="9" name="Rectangle 8"/>
            <p:cNvSpPr/>
            <p:nvPr/>
          </p:nvSpPr>
          <p:spPr>
            <a:xfrm>
              <a:off x="0" y="0"/>
              <a:ext cx="9144000" cy="706438"/>
            </a:xfrm>
            <a:prstGeom prst="rect">
              <a:avLst/>
            </a:prstGeom>
            <a:solidFill>
              <a:srgbClr val="D1D4D3"/>
            </a:solidFill>
            <a:ln w="0" cap="flat" cmpd="sng" algn="ctr">
              <a:noFill/>
              <a:prstDash val="solid"/>
              <a:round/>
              <a:headEnd type="none" w="med" len="med"/>
              <a:tailEnd type="none" w="med" len="med"/>
            </a:ln>
            <a:effectLst>
              <a:outerShdw blurRad="50800" dist="381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2" name="Picture 12" descr="UNMC_icon_box_pms186_RGB.eps"/>
            <p:cNvPicPr>
              <a:picLocks noChangeAspect="1"/>
            </p:cNvPicPr>
            <p:nvPr/>
          </p:nvPicPr>
          <p:blipFill>
            <a:blip r:embed="rId2"/>
            <a:srcRect/>
            <a:stretch>
              <a:fillRect/>
            </a:stretch>
          </p:blipFill>
          <p:spPr bwMode="auto">
            <a:xfrm>
              <a:off x="0" y="0"/>
              <a:ext cx="706438" cy="706438"/>
            </a:xfrm>
            <a:prstGeom prst="rect">
              <a:avLst/>
            </a:prstGeom>
            <a:noFill/>
            <a:ln w="9525">
              <a:noFill/>
              <a:miter lim="800000"/>
              <a:headEnd/>
              <a:tailEnd/>
            </a:ln>
          </p:spPr>
        </p:pic>
      </p:grpSp>
      <p:sp>
        <p:nvSpPr>
          <p:cNvPr id="2" name="Title 1"/>
          <p:cNvSpPr>
            <a:spLocks noGrp="1"/>
          </p:cNvSpPr>
          <p:nvPr>
            <p:ph type="title"/>
          </p:nvPr>
        </p:nvSpPr>
        <p:spPr>
          <a:xfrm>
            <a:off x="706438" y="0"/>
            <a:ext cx="8437562" cy="706438"/>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4155351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21522A-FE1A-484C-BAFF-4F4E568BFD9B}" type="datetime1">
              <a:rPr lang="en-US" smtClean="0">
                <a:solidFill>
                  <a:prstClr val="black">
                    <a:tint val="75000"/>
                  </a:prstClr>
                </a:solidFill>
              </a:rPr>
              <a:pPr>
                <a:def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E69ADF-D8AB-45A7-879B-E87443048D6D}" type="slidenum">
              <a:rPr lang="en-US">
                <a:solidFill>
                  <a:prstClr val="black">
                    <a:tint val="75000"/>
                  </a:prstClr>
                </a:solidFill>
              </a:rPr>
              <a:pPr>
                <a:defRPr/>
              </a:pPr>
              <a:t>‹#›</a:t>
            </a:fld>
            <a:endParaRPr lang="en-US">
              <a:solidFill>
                <a:prstClr val="black">
                  <a:tint val="75000"/>
                </a:prstClr>
              </a:solidFill>
            </a:endParaRPr>
          </a:p>
        </p:txBody>
      </p:sp>
      <p:grpSp>
        <p:nvGrpSpPr>
          <p:cNvPr id="7" name="Group 6"/>
          <p:cNvGrpSpPr/>
          <p:nvPr userDrawn="1"/>
        </p:nvGrpSpPr>
        <p:grpSpPr>
          <a:xfrm>
            <a:off x="0" y="0"/>
            <a:ext cx="9144000" cy="706438"/>
            <a:chOff x="0" y="0"/>
            <a:chExt cx="9144000" cy="706438"/>
          </a:xfrm>
        </p:grpSpPr>
        <p:sp>
          <p:nvSpPr>
            <p:cNvPr id="8" name="Rectangle 7"/>
            <p:cNvSpPr/>
            <p:nvPr/>
          </p:nvSpPr>
          <p:spPr>
            <a:xfrm>
              <a:off x="0" y="0"/>
              <a:ext cx="9144000" cy="706438"/>
            </a:xfrm>
            <a:prstGeom prst="rect">
              <a:avLst/>
            </a:prstGeom>
            <a:solidFill>
              <a:srgbClr val="D1D4D3"/>
            </a:solidFill>
            <a:ln w="0" cap="flat" cmpd="sng" algn="ctr">
              <a:noFill/>
              <a:prstDash val="solid"/>
              <a:round/>
              <a:headEnd type="none" w="med" len="med"/>
              <a:tailEnd type="none" w="med" len="med"/>
            </a:ln>
            <a:effectLst>
              <a:outerShdw blurRad="50800" dist="381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1" name="Picture 12" descr="UNMC_icon_box_pms186_RGB.eps"/>
            <p:cNvPicPr>
              <a:picLocks noChangeAspect="1"/>
            </p:cNvPicPr>
            <p:nvPr/>
          </p:nvPicPr>
          <p:blipFill>
            <a:blip r:embed="rId2"/>
            <a:srcRect/>
            <a:stretch>
              <a:fillRect/>
            </a:stretch>
          </p:blipFill>
          <p:spPr bwMode="auto">
            <a:xfrm>
              <a:off x="0" y="0"/>
              <a:ext cx="706438" cy="706438"/>
            </a:xfrm>
            <a:prstGeom prst="rect">
              <a:avLst/>
            </a:prstGeom>
            <a:noFill/>
            <a:ln w="9525">
              <a:noFill/>
              <a:miter lim="800000"/>
              <a:headEnd/>
              <a:tailEnd/>
            </a:ln>
          </p:spPr>
        </p:pic>
      </p:grpSp>
    </p:spTree>
    <p:extLst>
      <p:ext uri="{BB962C8B-B14F-4D97-AF65-F5344CB8AC3E}">
        <p14:creationId xmlns:p14="http://schemas.microsoft.com/office/powerpoint/2010/main" val="3415952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C1816E-2FCD-4FB4-BBFF-FD9C48564796}" type="datetime1">
              <a:rPr lang="en-US" smtClean="0">
                <a:solidFill>
                  <a:prstClr val="black">
                    <a:tint val="75000"/>
                  </a:prstClr>
                </a:solidFill>
              </a:rPr>
              <a:pPr>
                <a:defRPr/>
              </a:pPr>
              <a:t>7/26/2013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1E6847-502C-40B0-AEC5-51C5D6522C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0876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BDA860-B413-4305-9B1F-BCCC9E8D79C8}" type="datetime1">
              <a:rPr lang="en-US" smtClean="0">
                <a:solidFill>
                  <a:prstClr val="black">
                    <a:tint val="75000"/>
                  </a:prstClr>
                </a:solidFill>
              </a:rPr>
              <a:pPr>
                <a:defRPr/>
              </a:pPr>
              <a:t>7/26/2013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93856D-7C13-4A2B-AD6B-9CEB7748525A}" type="slidenum">
              <a:rPr lang="en-US">
                <a:solidFill>
                  <a:prstClr val="black">
                    <a:tint val="75000"/>
                  </a:prstClr>
                </a:solidFill>
              </a:rPr>
              <a:pPr>
                <a:defRPr/>
              </a:pPr>
              <a:t>‹#›</a:t>
            </a:fld>
            <a:endParaRPr lang="en-US">
              <a:solidFill>
                <a:prstClr val="black">
                  <a:tint val="75000"/>
                </a:prstClr>
              </a:solidFill>
            </a:endParaRPr>
          </a:p>
        </p:txBody>
      </p:sp>
      <p:pic>
        <p:nvPicPr>
          <p:cNvPr id="10" name="Picture 7" descr="triangle_framework_2_1_06"/>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286750" y="57150"/>
            <a:ext cx="723900" cy="586865"/>
          </a:xfrm>
          <a:prstGeom prst="rect">
            <a:avLst/>
          </a:prstGeom>
          <a:noFill/>
        </p:spPr>
      </p:pic>
    </p:spTree>
    <p:extLst>
      <p:ext uri="{BB962C8B-B14F-4D97-AF65-F5344CB8AC3E}">
        <p14:creationId xmlns:p14="http://schemas.microsoft.com/office/powerpoint/2010/main" val="4158983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7B6B81B-9DCC-4DBE-B33E-1773FB4F259E}" type="datetime1">
              <a:rPr lang="en-US" smtClean="0">
                <a:solidFill>
                  <a:prstClr val="black">
                    <a:tint val="75000"/>
                  </a:prstClr>
                </a:solidFill>
              </a:rPr>
              <a:pPr>
                <a:defRPr/>
              </a:pPr>
              <a:t>7/26/2013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93CD94-51DC-4798-99CB-354FC273B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7568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54DCB6-5950-4BA7-9912-5303B10612D1}" type="datetime1">
              <a:rPr lang="en-US" smtClean="0">
                <a:solidFill>
                  <a:prstClr val="black">
                    <a:tint val="75000"/>
                  </a:prstClr>
                </a:solidFill>
              </a:rPr>
              <a:pPr>
                <a:defRPr/>
              </a:pPr>
              <a:t>7/26/2013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DD4767A-6FB7-4580-8CF2-F3ED4AF2A6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0921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378F55-15D7-41A0-B5AC-C82BCB633BA0}" type="datetime1">
              <a:rPr lang="en-US" smtClean="0">
                <a:solidFill>
                  <a:prstClr val="black">
                    <a:tint val="75000"/>
                  </a:prstClr>
                </a:solidFill>
              </a:rPr>
              <a:pPr>
                <a:defRPr/>
              </a:pPr>
              <a:t>7/26/2013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99FDD0-CA4C-48CF-A0BA-FBE2ABCB0F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5483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4CC601-426C-4553-BE8C-FD463F30A5C0}" type="datetime1">
              <a:rPr lang="en-US" smtClean="0">
                <a:solidFill>
                  <a:prstClr val="black">
                    <a:tint val="75000"/>
                  </a:prstClr>
                </a:solidFill>
              </a:rPr>
              <a:pPr>
                <a:defRPr/>
              </a:pPr>
              <a:t>7/26/2013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EB6A23-CE11-47D4-BCD6-6CDA41F3D6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980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 name="Rectangle 11"/>
          <p:cNvSpPr>
            <a:spLocks noChangeArrowheads="1"/>
          </p:cNvSpPr>
          <p:nvPr userDrawn="1"/>
        </p:nvSpPr>
        <p:spPr bwMode="auto">
          <a:xfrm>
            <a:off x="228600" y="4876800"/>
            <a:ext cx="8686800" cy="1981200"/>
          </a:xfrm>
          <a:prstGeom prst="rect">
            <a:avLst/>
          </a:prstGeom>
          <a:gradFill rotWithShape="1">
            <a:gsLst>
              <a:gs pos="0">
                <a:srgbClr val="FFFFFF"/>
              </a:gs>
              <a:gs pos="100000">
                <a:srgbClr val="003E7E"/>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 name="Rectangle 1"/>
          <p:cNvSpPr>
            <a:spLocks noChangeArrowheads="1"/>
          </p:cNvSpPr>
          <p:nvPr userDrawn="1"/>
        </p:nvSpPr>
        <p:spPr bwMode="auto">
          <a:xfrm>
            <a:off x="8915400" y="4648200"/>
            <a:ext cx="228600" cy="22098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 name="Rectangle 2"/>
          <p:cNvSpPr>
            <a:spLocks noChangeArrowheads="1"/>
          </p:cNvSpPr>
          <p:nvPr userDrawn="1"/>
        </p:nvSpPr>
        <p:spPr bwMode="auto">
          <a:xfrm rot="10800000">
            <a:off x="228600" y="0"/>
            <a:ext cx="8686800" cy="1905000"/>
          </a:xfrm>
          <a:prstGeom prst="rect">
            <a:avLst/>
          </a:prstGeom>
          <a:gradFill rotWithShape="1">
            <a:gsLst>
              <a:gs pos="0">
                <a:srgbClr val="FFFFFF"/>
              </a:gs>
              <a:gs pos="100000">
                <a:srgbClr val="003E7E"/>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 name="Rectangle 1"/>
          <p:cNvSpPr>
            <a:spLocks noChangeArrowheads="1"/>
          </p:cNvSpPr>
          <p:nvPr userDrawn="1"/>
        </p:nvSpPr>
        <p:spPr bwMode="auto">
          <a:xfrm rot="10800000">
            <a:off x="8915400" y="0"/>
            <a:ext cx="228600" cy="22098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 name="Rectangle 1"/>
          <p:cNvSpPr>
            <a:spLocks noChangeArrowheads="1"/>
          </p:cNvSpPr>
          <p:nvPr userDrawn="1"/>
        </p:nvSpPr>
        <p:spPr bwMode="auto">
          <a:xfrm>
            <a:off x="12700" y="4648200"/>
            <a:ext cx="228600" cy="22098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 name="Rectangle 1"/>
          <p:cNvSpPr>
            <a:spLocks noChangeArrowheads="1"/>
          </p:cNvSpPr>
          <p:nvPr userDrawn="1"/>
        </p:nvSpPr>
        <p:spPr bwMode="auto">
          <a:xfrm rot="10800000">
            <a:off x="12700" y="0"/>
            <a:ext cx="228600" cy="22098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9" name="Picture 18" descr="TCH_V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76800" y="2514600"/>
            <a:ext cx="249396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CM__2012_B_No_R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62138" y="2266950"/>
            <a:ext cx="1930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308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E67573-B967-4270-8409-9A38563AFFCF}" type="datetime1">
              <a:rPr lang="en-US" smtClean="0">
                <a:solidFill>
                  <a:prstClr val="black">
                    <a:tint val="75000"/>
                  </a:prstClr>
                </a:solidFill>
              </a:rPr>
              <a:pPr>
                <a:def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C71216-2D5C-49C3-9971-11404439D9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0256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700DB5-9063-4FC6-8C05-CF511E5BB23D}" type="datetime1">
              <a:rPr lang="en-US" smtClean="0">
                <a:solidFill>
                  <a:prstClr val="black">
                    <a:tint val="75000"/>
                  </a:prstClr>
                </a:solidFill>
              </a:rPr>
              <a:pPr>
                <a:def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ADB67E-E278-4E59-9B88-6D8268AF8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50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10" descr="Slide_title2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0"/>
            <a:ext cx="69119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Slide_title2_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22860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Slide_title2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7275"/>
            <a:ext cx="341312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Slide_title2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3475038"/>
            <a:ext cx="11557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urveybanne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200400" y="0"/>
            <a:ext cx="50101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r>
              <a:rPr lang="en-US"/>
              <a:t>Click to edit Master title style</a:t>
            </a:r>
          </a:p>
        </p:txBody>
      </p:sp>
    </p:spTree>
    <p:extLst>
      <p:ext uri="{BB962C8B-B14F-4D97-AF65-F5344CB8AC3E}">
        <p14:creationId xmlns:p14="http://schemas.microsoft.com/office/powerpoint/2010/main" val="193583993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1" descr="Slide_title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0"/>
            <a:ext cx="69119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Slide_title2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22812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Slide_title2_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6163"/>
            <a:ext cx="2271713"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Slide_title2_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48363"/>
            <a:ext cx="48355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Slide_title2_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3541713"/>
            <a:ext cx="1136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r>
              <a:rPr lang="en-US"/>
              <a:t>Click to edit Master title style</a:t>
            </a:r>
          </a:p>
        </p:txBody>
      </p:sp>
    </p:spTree>
    <p:extLst>
      <p:ext uri="{BB962C8B-B14F-4D97-AF65-F5344CB8AC3E}">
        <p14:creationId xmlns:p14="http://schemas.microsoft.com/office/powerpoint/2010/main" val="2037331343"/>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AC01F7F2-BCC5-460E-B29D-9255C606BD3E}" type="slidenum">
              <a:rPr lang="en-US"/>
              <a:pPr>
                <a:defRPr/>
              </a:pPr>
              <a:t>‹#›</a:t>
            </a:fld>
            <a:r>
              <a:rPr lang="en-US"/>
              <a:t>  </a:t>
            </a:r>
          </a:p>
        </p:txBody>
      </p:sp>
    </p:spTree>
    <p:extLst>
      <p:ext uri="{BB962C8B-B14F-4D97-AF65-F5344CB8AC3E}">
        <p14:creationId xmlns:p14="http://schemas.microsoft.com/office/powerpoint/2010/main" val="3914858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E906C3AE-ACF7-45D3-B084-F6B9CA4298E5}" type="slidenum">
              <a:rPr lang="en-US"/>
              <a:pPr>
                <a:defRPr/>
              </a:pPr>
              <a:t>‹#›</a:t>
            </a:fld>
            <a:r>
              <a:rPr lang="en-US"/>
              <a:t>  </a:t>
            </a:r>
          </a:p>
        </p:txBody>
      </p:sp>
    </p:spTree>
    <p:extLst>
      <p:ext uri="{BB962C8B-B14F-4D97-AF65-F5344CB8AC3E}">
        <p14:creationId xmlns:p14="http://schemas.microsoft.com/office/powerpoint/2010/main" val="81761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20888"/>
            <a:ext cx="38100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2020888"/>
            <a:ext cx="38100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8BD0BE1F-E227-415A-81A7-18DBC0D2463C}" type="slidenum">
              <a:rPr lang="en-US"/>
              <a:pPr>
                <a:defRPr/>
              </a:pPr>
              <a:t>‹#›</a:t>
            </a:fld>
            <a:r>
              <a:rPr lang="en-US"/>
              <a:t>  </a:t>
            </a:r>
          </a:p>
        </p:txBody>
      </p:sp>
    </p:spTree>
    <p:extLst>
      <p:ext uri="{BB962C8B-B14F-4D97-AF65-F5344CB8AC3E}">
        <p14:creationId xmlns:p14="http://schemas.microsoft.com/office/powerpoint/2010/main" val="2486710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r>
              <a:rPr lang="en-US"/>
              <a:t> </a:t>
            </a:r>
            <a:fld id="{485CDA15-1AE0-4885-A2CB-751F38AE4BBA}" type="slidenum">
              <a:rPr lang="en-US"/>
              <a:pPr>
                <a:defRPr/>
              </a:pPr>
              <a:t>‹#›</a:t>
            </a:fld>
            <a:r>
              <a:rPr lang="en-US"/>
              <a:t>  </a:t>
            </a:r>
          </a:p>
        </p:txBody>
      </p:sp>
    </p:spTree>
    <p:extLst>
      <p:ext uri="{BB962C8B-B14F-4D97-AF65-F5344CB8AC3E}">
        <p14:creationId xmlns:p14="http://schemas.microsoft.com/office/powerpoint/2010/main" val="863296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r>
              <a:rPr lang="en-US"/>
              <a:t> </a:t>
            </a:r>
            <a:fld id="{2EAA3033-D302-4E51-8BD0-11E8E4E57931}" type="slidenum">
              <a:rPr lang="en-US"/>
              <a:pPr>
                <a:defRPr/>
              </a:pPr>
              <a:t>‹#›</a:t>
            </a:fld>
            <a:r>
              <a:rPr lang="en-US"/>
              <a:t>  </a:t>
            </a:r>
          </a:p>
        </p:txBody>
      </p:sp>
    </p:spTree>
    <p:extLst>
      <p:ext uri="{BB962C8B-B14F-4D97-AF65-F5344CB8AC3E}">
        <p14:creationId xmlns:p14="http://schemas.microsoft.com/office/powerpoint/2010/main" val="3304240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en-US"/>
              <a:t> </a:t>
            </a:r>
            <a:fld id="{553F64BB-C9B0-4DEE-A546-18DE00943896}" type="slidenum">
              <a:rPr lang="en-US"/>
              <a:pPr>
                <a:defRPr/>
              </a:pPr>
              <a:t>‹#›</a:t>
            </a:fld>
            <a:r>
              <a:rPr lang="en-US"/>
              <a:t>  </a:t>
            </a:r>
          </a:p>
        </p:txBody>
      </p:sp>
    </p:spTree>
    <p:extLst>
      <p:ext uri="{BB962C8B-B14F-4D97-AF65-F5344CB8AC3E}">
        <p14:creationId xmlns:p14="http://schemas.microsoft.com/office/powerpoint/2010/main" val="146543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NMC_PPT_Titlepage_re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4597400"/>
          </a:xfrm>
          <a:prstGeom prst="rect">
            <a:avLst/>
          </a:prstGeom>
          <a:solidFill>
            <a:srgbClr val="B60028"/>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648200"/>
            <a:ext cx="9144000" cy="2209800"/>
          </a:xfrm>
          <a:prstGeom prst="rect">
            <a:avLst/>
          </a:prstGeom>
          <a:solidFill>
            <a:srgbClr val="EAA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FFFF"/>
              </a:solidFill>
            </a:endParaRPr>
          </a:p>
        </p:txBody>
      </p:sp>
      <p:sp>
        <p:nvSpPr>
          <p:cNvPr id="90126" name="Rectangle 14"/>
          <p:cNvSpPr>
            <a:spLocks noGrp="1" noChangeArrowheads="1"/>
          </p:cNvSpPr>
          <p:nvPr>
            <p:ph type="ctrTitle"/>
          </p:nvPr>
        </p:nvSpPr>
        <p:spPr>
          <a:xfrm>
            <a:off x="1447800" y="2667000"/>
            <a:ext cx="7543800" cy="1447800"/>
          </a:xfrm>
        </p:spPr>
        <p:txBody>
          <a:bodyPr/>
          <a:lstStyle>
            <a:lvl1pPr>
              <a:defRPr b="0">
                <a:solidFill>
                  <a:schemeClr val="bg1"/>
                </a:solidFill>
              </a:defRPr>
            </a:lvl1pPr>
          </a:lstStyle>
          <a:p>
            <a:pPr lvl="0"/>
            <a:r>
              <a:rPr lang="en-US" noProof="0" smtClean="0"/>
              <a:t>Click to edit Master title style</a:t>
            </a:r>
          </a:p>
        </p:txBody>
      </p:sp>
      <p:sp>
        <p:nvSpPr>
          <p:cNvPr id="90127" name="Rectangle 15"/>
          <p:cNvSpPr>
            <a:spLocks noGrp="1" noChangeArrowheads="1"/>
          </p:cNvSpPr>
          <p:nvPr>
            <p:ph type="subTitle" idx="1"/>
          </p:nvPr>
        </p:nvSpPr>
        <p:spPr>
          <a:xfrm>
            <a:off x="1447800" y="4038600"/>
            <a:ext cx="7543800" cy="533400"/>
          </a:xfrm>
        </p:spPr>
        <p:txBody>
          <a:bodyPr anchor="b"/>
          <a:lstStyle>
            <a:lvl1pPr marL="0" indent="0">
              <a:defRPr sz="2400">
                <a:solidFill>
                  <a:srgbClr val="EAEAEA"/>
                </a:solidFill>
              </a:defRPr>
            </a:lvl1pPr>
          </a:lstStyle>
          <a:p>
            <a:pPr lvl="0"/>
            <a:r>
              <a:rPr lang="en-US" noProof="0" smtClean="0"/>
              <a:t>Click to edit Master subtitle style</a:t>
            </a:r>
          </a:p>
        </p:txBody>
      </p:sp>
    </p:spTree>
    <p:extLst>
      <p:ext uri="{BB962C8B-B14F-4D97-AF65-F5344CB8AC3E}">
        <p14:creationId xmlns:p14="http://schemas.microsoft.com/office/powerpoint/2010/main" val="34098940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9F16B308-5719-4B29-96A1-5E954E579BE5}" type="slidenum">
              <a:rPr lang="en-US"/>
              <a:pPr>
                <a:defRPr/>
              </a:pPr>
              <a:t>‹#›</a:t>
            </a:fld>
            <a:r>
              <a:rPr lang="en-US"/>
              <a:t>  </a:t>
            </a:r>
          </a:p>
        </p:txBody>
      </p:sp>
    </p:spTree>
    <p:extLst>
      <p:ext uri="{BB962C8B-B14F-4D97-AF65-F5344CB8AC3E}">
        <p14:creationId xmlns:p14="http://schemas.microsoft.com/office/powerpoint/2010/main" val="1445533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EA33D278-5E95-433D-9C6D-77091FC17208}" type="slidenum">
              <a:rPr lang="en-US"/>
              <a:pPr>
                <a:defRPr/>
              </a:pPr>
              <a:t>‹#›</a:t>
            </a:fld>
            <a:r>
              <a:rPr lang="en-US"/>
              <a:t>  </a:t>
            </a:r>
          </a:p>
        </p:txBody>
      </p:sp>
    </p:spTree>
    <p:extLst>
      <p:ext uri="{BB962C8B-B14F-4D97-AF65-F5344CB8AC3E}">
        <p14:creationId xmlns:p14="http://schemas.microsoft.com/office/powerpoint/2010/main" val="2630268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219F6336-11AA-4848-A450-D184E498CA94}" type="slidenum">
              <a:rPr lang="en-US"/>
              <a:pPr>
                <a:defRPr/>
              </a:pPr>
              <a:t>‹#›</a:t>
            </a:fld>
            <a:r>
              <a:rPr lang="en-US"/>
              <a:t>  </a:t>
            </a:r>
          </a:p>
        </p:txBody>
      </p:sp>
    </p:spTree>
    <p:extLst>
      <p:ext uri="{BB962C8B-B14F-4D97-AF65-F5344CB8AC3E}">
        <p14:creationId xmlns:p14="http://schemas.microsoft.com/office/powerpoint/2010/main" val="687845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876300"/>
            <a:ext cx="1951037" cy="4687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1063" y="876300"/>
            <a:ext cx="5702300" cy="4687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B8E93A2E-EF40-433A-8E54-F76CBC38700A}" type="slidenum">
              <a:rPr lang="en-US"/>
              <a:pPr>
                <a:defRPr/>
              </a:pPr>
              <a:t>‹#›</a:t>
            </a:fld>
            <a:r>
              <a:rPr lang="en-US"/>
              <a:t>  </a:t>
            </a:r>
          </a:p>
        </p:txBody>
      </p:sp>
    </p:spTree>
    <p:extLst>
      <p:ext uri="{BB962C8B-B14F-4D97-AF65-F5344CB8AC3E}">
        <p14:creationId xmlns:p14="http://schemas.microsoft.com/office/powerpoint/2010/main" val="2122449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81063" y="876300"/>
            <a:ext cx="7805737" cy="4687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r>
              <a:rPr lang="en-US"/>
              <a:t> </a:t>
            </a:r>
            <a:fld id="{697EBB42-A0C5-48D8-953F-ABBCF00FBC17}" type="slidenum">
              <a:rPr lang="en-US"/>
              <a:pPr>
                <a:defRPr/>
              </a:pPr>
              <a:t>‹#›</a:t>
            </a:fld>
            <a:r>
              <a:rPr lang="en-US"/>
              <a:t>  </a:t>
            </a:r>
          </a:p>
        </p:txBody>
      </p:sp>
    </p:spTree>
    <p:extLst>
      <p:ext uri="{BB962C8B-B14F-4D97-AF65-F5344CB8AC3E}">
        <p14:creationId xmlns:p14="http://schemas.microsoft.com/office/powerpoint/2010/main" val="2120123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020888"/>
            <a:ext cx="3810000" cy="354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2020888"/>
            <a:ext cx="3810000" cy="354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C54315FF-EF7B-41CA-86CC-AE244A8DE138}" type="slidenum">
              <a:rPr lang="en-US"/>
              <a:pPr>
                <a:defRPr/>
              </a:pPr>
              <a:t>‹#›</a:t>
            </a:fld>
            <a:r>
              <a:rPr lang="en-US"/>
              <a:t>  </a:t>
            </a:r>
          </a:p>
        </p:txBody>
      </p:sp>
    </p:spTree>
    <p:extLst>
      <p:ext uri="{BB962C8B-B14F-4D97-AF65-F5344CB8AC3E}">
        <p14:creationId xmlns:p14="http://schemas.microsoft.com/office/powerpoint/2010/main" val="344290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80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4451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211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81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3241185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1188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18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26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3336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027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131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1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solidFill>
                  <a:srgbClr val="FFFFFF"/>
                </a:solidFill>
              </a:rPr>
              <a:t>University of Nebraska Medical Center</a:t>
            </a:r>
          </a:p>
        </p:txBody>
      </p:sp>
    </p:spTree>
    <p:extLst>
      <p:ext uri="{BB962C8B-B14F-4D97-AF65-F5344CB8AC3E}">
        <p14:creationId xmlns:p14="http://schemas.microsoft.com/office/powerpoint/2010/main" val="5928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5.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4.jpeg"/><Relationship Id="rId2" Type="http://schemas.openxmlformats.org/officeDocument/2006/relationships/slideLayout" Target="../slideLayouts/slideLayout64.xml"/><Relationship Id="rId16" Type="http://schemas.openxmlformats.org/officeDocument/2006/relationships/image" Target="../media/image13.jpe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2.jpe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3810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a:t>
            </a:r>
            <a:br>
              <a:rPr lang="en-US" smtClean="0"/>
            </a:br>
            <a:r>
              <a:rPr lang="en-US" smtClean="0"/>
              <a:t>Master title style</a:t>
            </a:r>
          </a:p>
        </p:txBody>
      </p:sp>
      <p:sp>
        <p:nvSpPr>
          <p:cNvPr id="1027" name="Rectangle 3"/>
          <p:cNvSpPr>
            <a:spLocks noGrp="1" noChangeArrowheads="1"/>
          </p:cNvSpPr>
          <p:nvPr>
            <p:ph type="body" idx="1"/>
          </p:nvPr>
        </p:nvSpPr>
        <p:spPr bwMode="auto">
          <a:xfrm>
            <a:off x="1752600" y="19050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752600" y="6477000"/>
            <a:ext cx="1905000" cy="2286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defRPr sz="900">
                <a:latin typeface="Calibri" pitchFamily="34" charset="0"/>
                <a:ea typeface="ＭＳ Ｐゴシック" pitchFamily="1" charset="-128"/>
              </a:defRPr>
            </a:lvl1pPr>
          </a:lstStyle>
          <a:p>
            <a:pPr>
              <a:defRPr/>
            </a:pPr>
            <a:fld id="{BF66FCAD-6E0F-4D84-9D80-6CC450529B6F}" type="datetime4">
              <a:rPr lang="en-US"/>
              <a:pPr>
                <a:defRPr/>
              </a:pPr>
              <a:t>July 26, 2013</a:t>
            </a:fld>
            <a:endParaRPr lang="en-US"/>
          </a:p>
        </p:txBody>
      </p:sp>
      <p:sp>
        <p:nvSpPr>
          <p:cNvPr id="1029" name="Rectangle 5"/>
          <p:cNvSpPr>
            <a:spLocks noGrp="1" noChangeArrowheads="1"/>
          </p:cNvSpPr>
          <p:nvPr>
            <p:ph type="ftr" sz="quarter" idx="3"/>
          </p:nvPr>
        </p:nvSpPr>
        <p:spPr bwMode="auto">
          <a:xfrm>
            <a:off x="3657600" y="6477000"/>
            <a:ext cx="2895600" cy="2286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ctr">
              <a:defRPr sz="900" b="0" i="0">
                <a:latin typeface="Calibri"/>
                <a:ea typeface="ＭＳ Ｐゴシック" charset="0"/>
                <a:cs typeface="Calibri"/>
              </a:defRPr>
            </a:lvl1pPr>
          </a:lstStyle>
          <a:p>
            <a:pPr>
              <a:defRPr/>
            </a:pPr>
            <a:r>
              <a:rPr lang="en-US"/>
              <a:t>Baylor College of Medicine</a:t>
            </a:r>
          </a:p>
        </p:txBody>
      </p:sp>
      <p:sp>
        <p:nvSpPr>
          <p:cNvPr id="1030" name="Rectangle 6"/>
          <p:cNvSpPr>
            <a:spLocks noGrp="1" noChangeArrowheads="1"/>
          </p:cNvSpPr>
          <p:nvPr>
            <p:ph type="sldNum" sz="quarter" idx="4"/>
          </p:nvPr>
        </p:nvSpPr>
        <p:spPr bwMode="auto">
          <a:xfrm>
            <a:off x="6553200" y="6477000"/>
            <a:ext cx="1905000" cy="2286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r">
              <a:defRPr sz="900">
                <a:latin typeface="Calibri" pitchFamily="34" charset="0"/>
                <a:ea typeface="ＭＳ Ｐゴシック" pitchFamily="1" charset="-128"/>
              </a:defRPr>
            </a:lvl1pPr>
          </a:lstStyle>
          <a:p>
            <a:pPr>
              <a:defRPr/>
            </a:pPr>
            <a:fld id="{43B77734-896A-4FC8-A258-38E91630A636}" type="slidenum">
              <a:rPr lang="en-US"/>
              <a:pPr>
                <a:defRPr/>
              </a:pPr>
              <a:t>‹#›</a:t>
            </a:fld>
            <a:endParaRPr lang="en-US"/>
          </a:p>
        </p:txBody>
      </p:sp>
      <p:sp>
        <p:nvSpPr>
          <p:cNvPr id="1031" name="Rectangle 2"/>
          <p:cNvSpPr>
            <a:spLocks noChangeArrowheads="1"/>
          </p:cNvSpPr>
          <p:nvPr userDrawn="1"/>
        </p:nvSpPr>
        <p:spPr bwMode="auto">
          <a:xfrm>
            <a:off x="0" y="3733800"/>
            <a:ext cx="1524000" cy="3124200"/>
          </a:xfrm>
          <a:prstGeom prst="rect">
            <a:avLst/>
          </a:prstGeom>
          <a:gradFill rotWithShape="1">
            <a:gsLst>
              <a:gs pos="0">
                <a:srgbClr val="FFFFFF"/>
              </a:gs>
              <a:gs pos="100000">
                <a:srgbClr val="003E7E"/>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32" name="Rectangle 1"/>
          <p:cNvSpPr>
            <a:spLocks noChangeArrowheads="1"/>
          </p:cNvSpPr>
          <p:nvPr userDrawn="1"/>
        </p:nvSpPr>
        <p:spPr bwMode="auto">
          <a:xfrm>
            <a:off x="1447800" y="1905000"/>
            <a:ext cx="76200" cy="4953000"/>
          </a:xfrm>
          <a:prstGeom prst="rect">
            <a:avLst/>
          </a:prstGeom>
          <a:gradFill rotWithShape="1">
            <a:gsLst>
              <a:gs pos="0">
                <a:srgbClr val="621B4B"/>
              </a:gs>
              <a:gs pos="100000">
                <a:srgbClr val="FFFFFF"/>
              </a:gs>
            </a:gsLst>
            <a:lin ang="165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1033" name="Picture 1" descr="TCH_V_CMYK.eps"/>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52400" y="2286000"/>
            <a:ext cx="1143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BCM__2012_B_No_R_RGB.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4313" y="381000"/>
            <a:ext cx="1071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8" r:id="rId1"/>
    <p:sldLayoutId id="2147483925" r:id="rId2"/>
    <p:sldLayoutId id="2147483929" r:id="rId3"/>
    <p:sldLayoutId id="2147483926" r:id="rId4"/>
    <p:sldLayoutId id="2147483927" r:id="rId5"/>
    <p:sldLayoutId id="2147483930" r:id="rId6"/>
  </p:sldLayoutIdLst>
  <p:hf hdr="0"/>
  <p:txStyles>
    <p:titleStyle>
      <a:lvl1pPr algn="l" rtl="0" eaLnBrk="0" fontAlgn="base" hangingPunct="0">
        <a:spcBef>
          <a:spcPct val="0"/>
        </a:spcBef>
        <a:spcAft>
          <a:spcPct val="0"/>
        </a:spcAft>
        <a:defRPr sz="3600" b="1">
          <a:solidFill>
            <a:schemeClr val="tx2"/>
          </a:solidFill>
          <a:latin typeface="Calibri"/>
          <a:ea typeface="+mj-ea"/>
          <a:cs typeface="Calibri"/>
        </a:defRPr>
      </a:lvl1pPr>
      <a:lvl2pPr algn="l" rtl="0" eaLnBrk="0" fontAlgn="base" hangingPunct="0">
        <a:spcBef>
          <a:spcPct val="0"/>
        </a:spcBef>
        <a:spcAft>
          <a:spcPct val="0"/>
        </a:spcAft>
        <a:defRPr sz="3600" b="1">
          <a:solidFill>
            <a:schemeClr val="tx2"/>
          </a:solidFill>
          <a:latin typeface="Calibri" charset="0"/>
          <a:ea typeface="ＭＳ Ｐゴシック" charset="0"/>
          <a:cs typeface="Calibri" pitchFamily="34" charset="0"/>
        </a:defRPr>
      </a:lvl2pPr>
      <a:lvl3pPr algn="l" rtl="0" eaLnBrk="0" fontAlgn="base" hangingPunct="0">
        <a:spcBef>
          <a:spcPct val="0"/>
        </a:spcBef>
        <a:spcAft>
          <a:spcPct val="0"/>
        </a:spcAft>
        <a:defRPr sz="3600" b="1">
          <a:solidFill>
            <a:schemeClr val="tx2"/>
          </a:solidFill>
          <a:latin typeface="Calibri" charset="0"/>
          <a:ea typeface="ＭＳ Ｐゴシック" charset="0"/>
          <a:cs typeface="Calibri" pitchFamily="34" charset="0"/>
        </a:defRPr>
      </a:lvl3pPr>
      <a:lvl4pPr algn="l" rtl="0" eaLnBrk="0" fontAlgn="base" hangingPunct="0">
        <a:spcBef>
          <a:spcPct val="0"/>
        </a:spcBef>
        <a:spcAft>
          <a:spcPct val="0"/>
        </a:spcAft>
        <a:defRPr sz="3600" b="1">
          <a:solidFill>
            <a:schemeClr val="tx2"/>
          </a:solidFill>
          <a:latin typeface="Calibri" charset="0"/>
          <a:ea typeface="ＭＳ Ｐゴシック" charset="0"/>
          <a:cs typeface="Calibri" pitchFamily="34" charset="0"/>
        </a:defRPr>
      </a:lvl4pPr>
      <a:lvl5pPr algn="l" rtl="0" eaLnBrk="0" fontAlgn="base" hangingPunct="0">
        <a:spcBef>
          <a:spcPct val="0"/>
        </a:spcBef>
        <a:spcAft>
          <a:spcPct val="0"/>
        </a:spcAft>
        <a:defRPr sz="3600" b="1">
          <a:solidFill>
            <a:schemeClr val="tx2"/>
          </a:solidFill>
          <a:latin typeface="Calibri" charset="0"/>
          <a:ea typeface="ＭＳ Ｐゴシック" charset="0"/>
          <a:cs typeface="Calibri" pitchFamily="34"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4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0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a:solidFill>
            <a:schemeClr val="tx1"/>
          </a:solidFill>
          <a:latin typeface="Calibri"/>
          <a:ea typeface="+mn-ea"/>
          <a:cs typeface="Calibri"/>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914400" y="2057400"/>
            <a:ext cx="7696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7" name="Rectangle 3"/>
          <p:cNvSpPr>
            <a:spLocks noChangeArrowheads="1"/>
          </p:cNvSpPr>
          <p:nvPr/>
        </p:nvSpPr>
        <p:spPr bwMode="auto">
          <a:xfrm>
            <a:off x="0" y="0"/>
            <a:ext cx="9144000" cy="706438"/>
          </a:xfrm>
          <a:prstGeom prst="rect">
            <a:avLst/>
          </a:prstGeom>
          <a:solidFill>
            <a:srgbClr val="000000"/>
          </a:solidFill>
          <a:ln>
            <a:noFill/>
          </a:ln>
          <a:effectLst>
            <a:outerShdw dist="38100" dir="5400000" rotWithShape="0">
              <a:srgbClr val="000000">
                <a:alpha val="42998"/>
              </a:srgbClr>
            </a:outerShdw>
          </a:effectLst>
          <a:extLst>
            <a:ext uri="{91240B29-F687-4F45-9708-019B960494DF}">
              <a14:hiddenLine xmlns:a14="http://schemas.microsoft.com/office/drawing/2010/main" w="0" algn="ctr">
                <a:solidFill>
                  <a:srgbClr val="000000"/>
                </a:solidFill>
                <a:round/>
                <a:headEnd/>
                <a:tailEnd/>
              </a14:hiddenLine>
            </a:ext>
          </a:extLst>
        </p:spPr>
        <p:txBody>
          <a:bodyPr anchor="ctr"/>
          <a:lstStyle/>
          <a:p>
            <a:pPr algn="ctr" defTabSz="457200" eaLnBrk="1" hangingPunct="1"/>
            <a:endParaRPr lang="en-US" sz="1800">
              <a:solidFill>
                <a:srgbClr val="FFFFFF"/>
              </a:solidFill>
              <a:latin typeface="Arial" charset="0"/>
              <a:ea typeface="+mn-ea"/>
            </a:endParaRPr>
          </a:p>
        </p:txBody>
      </p:sp>
      <p:pic>
        <p:nvPicPr>
          <p:cNvPr id="1028" name="Picture 12" descr="UNMC_icon_box_pms186_RGB.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7064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Rectangle 15"/>
          <p:cNvSpPr>
            <a:spLocks noGrp="1" noChangeArrowheads="1"/>
          </p:cNvSpPr>
          <p:nvPr>
            <p:ph type="ftr" sz="quarter" idx="3"/>
          </p:nvPr>
        </p:nvSpPr>
        <p:spPr bwMode="auto">
          <a:xfrm>
            <a:off x="914400" y="152400"/>
            <a:ext cx="548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mtClean="0"/>
            </a:lvl1pPr>
          </a:lstStyle>
          <a:p>
            <a:pPr eaLnBrk="1" hangingPunct="1">
              <a:defRPr/>
            </a:pPr>
            <a:r>
              <a:rPr lang="en-US" sz="1400">
                <a:solidFill>
                  <a:srgbClr val="FFFFFF"/>
                </a:solidFill>
                <a:latin typeface="Arial" charset="0"/>
                <a:ea typeface="+mn-ea"/>
              </a:rPr>
              <a:t>University of Nebraska Medical Center</a:t>
            </a:r>
          </a:p>
        </p:txBody>
      </p:sp>
      <p:sp>
        <p:nvSpPr>
          <p:cNvPr id="1030" name="Rectangle 19"/>
          <p:cNvSpPr>
            <a:spLocks noGrp="1" noChangeArrowheads="1"/>
          </p:cNvSpPr>
          <p:nvPr>
            <p:ph type="title"/>
          </p:nvPr>
        </p:nvSpPr>
        <p:spPr bwMode="auto">
          <a:xfrm>
            <a:off x="914400" y="9144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381629315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sldNum="0"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609600" indent="-609600" algn="l" rtl="0" eaLnBrk="0" fontAlgn="base" hangingPunct="0">
        <a:lnSpc>
          <a:spcPct val="130000"/>
        </a:lnSpc>
        <a:spcBef>
          <a:spcPct val="20000"/>
        </a:spcBef>
        <a:spcAft>
          <a:spcPct val="0"/>
        </a:spcAft>
        <a:defRPr sz="2800">
          <a:solidFill>
            <a:srgbClr val="C60C30"/>
          </a:solidFill>
          <a:latin typeface="+mn-lt"/>
          <a:ea typeface="+mn-ea"/>
          <a:cs typeface="+mn-cs"/>
        </a:defRPr>
      </a:lvl1pPr>
      <a:lvl2pPr marL="990600" indent="-533400" algn="l" rtl="0" eaLnBrk="0" fontAlgn="base" hangingPunct="0">
        <a:lnSpc>
          <a:spcPct val="130000"/>
        </a:lnSpc>
        <a:spcBef>
          <a:spcPct val="20000"/>
        </a:spcBef>
        <a:spcAft>
          <a:spcPct val="0"/>
        </a:spcAft>
        <a:buAutoNum type="arabicPeriod"/>
        <a:defRPr sz="2400">
          <a:solidFill>
            <a:schemeClr val="tx1"/>
          </a:solidFill>
          <a:latin typeface="+mn-lt"/>
        </a:defRPr>
      </a:lvl2pPr>
      <a:lvl3pPr marL="1371600" indent="-457200" algn="l" rtl="0" eaLnBrk="0" fontAlgn="base" hangingPunct="0">
        <a:lnSpc>
          <a:spcPct val="130000"/>
        </a:lnSpc>
        <a:spcBef>
          <a:spcPct val="20000"/>
        </a:spcBef>
        <a:spcAft>
          <a:spcPct val="0"/>
        </a:spcAft>
        <a:buChar char="•"/>
        <a:defRPr sz="2000">
          <a:solidFill>
            <a:schemeClr val="tx1"/>
          </a:solidFill>
          <a:latin typeface="+mn-lt"/>
        </a:defRPr>
      </a:lvl3pPr>
      <a:lvl4pPr marL="1752600" indent="-381000" algn="l" rtl="0" eaLnBrk="0" fontAlgn="base" hangingPunct="0">
        <a:lnSpc>
          <a:spcPct val="130000"/>
        </a:lnSpc>
        <a:spcBef>
          <a:spcPct val="20000"/>
        </a:spcBef>
        <a:spcAft>
          <a:spcPct val="0"/>
        </a:spcAft>
        <a:buChar char="•"/>
        <a:defRPr sz="2000">
          <a:solidFill>
            <a:schemeClr val="tx1"/>
          </a:solidFill>
          <a:latin typeface="+mn-lt"/>
        </a:defRPr>
      </a:lvl4pPr>
      <a:lvl5pPr marL="2209800" indent="-381000" algn="l" rtl="0" eaLnBrk="0" fontAlgn="base" hangingPunct="0">
        <a:spcBef>
          <a:spcPct val="20000"/>
        </a:spcBef>
        <a:spcAft>
          <a:spcPct val="0"/>
        </a:spcAft>
        <a:buChar char="»"/>
        <a:defRPr sz="2000">
          <a:solidFill>
            <a:schemeClr val="tx1"/>
          </a:solidFill>
          <a:latin typeface="+mn-lt"/>
        </a:defRPr>
      </a:lvl5pPr>
      <a:lvl6pPr marL="2667000" indent="-381000" algn="l" rtl="0" fontAlgn="base">
        <a:spcBef>
          <a:spcPct val="20000"/>
        </a:spcBef>
        <a:spcAft>
          <a:spcPct val="0"/>
        </a:spcAft>
        <a:buChar char="»"/>
        <a:defRPr sz="2000">
          <a:solidFill>
            <a:schemeClr val="tx1"/>
          </a:solidFill>
          <a:latin typeface="+mn-lt"/>
        </a:defRPr>
      </a:lvl6pPr>
      <a:lvl7pPr marL="3124200" indent="-381000" algn="l" rtl="0" fontAlgn="base">
        <a:spcBef>
          <a:spcPct val="20000"/>
        </a:spcBef>
        <a:spcAft>
          <a:spcPct val="0"/>
        </a:spcAft>
        <a:buChar char="»"/>
        <a:defRPr sz="2000">
          <a:solidFill>
            <a:schemeClr val="tx1"/>
          </a:solidFill>
          <a:latin typeface="+mn-lt"/>
        </a:defRPr>
      </a:lvl7pPr>
      <a:lvl8pPr marL="3581400" indent="-381000" algn="l" rtl="0" fontAlgn="base">
        <a:spcBef>
          <a:spcPct val="20000"/>
        </a:spcBef>
        <a:spcAft>
          <a:spcPct val="0"/>
        </a:spcAft>
        <a:buChar char="»"/>
        <a:defRPr sz="2000">
          <a:solidFill>
            <a:schemeClr val="tx1"/>
          </a:solidFill>
          <a:latin typeface="+mn-lt"/>
        </a:defRPr>
      </a:lvl8pPr>
      <a:lvl9pPr marL="4038600" indent="-3810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7/26/2013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71140208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7953B91-D562-1B46-B2C8-1F0F776668BD}" type="datetimeFigureOut">
              <a:rPr lang="en-US" smtClean="0">
                <a:solidFill>
                  <a:prstClr val="black">
                    <a:tint val="75000"/>
                  </a:prstClr>
                </a:solidFill>
                <a:latin typeface="Calibri"/>
                <a:ea typeface="+mn-ea"/>
              </a:rPr>
              <a:pPr defTabSz="457200" eaLnBrk="1" fontAlgn="auto" hangingPunct="1">
                <a:spcBef>
                  <a:spcPts val="0"/>
                </a:spcBef>
                <a:spcAft>
                  <a:spcPts val="0"/>
                </a:spcAft>
              </a:pPr>
              <a:t>7/26/2013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1D2836C-B3EA-494A-B365-E5FF07DAA991}"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48537619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914400" y="2057400"/>
            <a:ext cx="7696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7" name="Rectangle 3"/>
          <p:cNvSpPr>
            <a:spLocks noChangeArrowheads="1"/>
          </p:cNvSpPr>
          <p:nvPr/>
        </p:nvSpPr>
        <p:spPr bwMode="auto">
          <a:xfrm>
            <a:off x="0" y="0"/>
            <a:ext cx="9144000" cy="706438"/>
          </a:xfrm>
          <a:prstGeom prst="rect">
            <a:avLst/>
          </a:prstGeom>
          <a:solidFill>
            <a:srgbClr val="000000"/>
          </a:solidFill>
          <a:ln>
            <a:noFill/>
          </a:ln>
          <a:effectLst>
            <a:outerShdw dist="38100" dir="5400000" rotWithShape="0">
              <a:srgbClr val="000000">
                <a:alpha val="42998"/>
              </a:srgbClr>
            </a:outerShdw>
          </a:effectLst>
          <a:extLst>
            <a:ext uri="{91240B29-F687-4F45-9708-019B960494DF}">
              <a14:hiddenLine xmlns:a14="http://schemas.microsoft.com/office/drawing/2010/main" w="0" algn="ctr">
                <a:solidFill>
                  <a:srgbClr val="000000"/>
                </a:solidFill>
                <a:round/>
                <a:headEnd/>
                <a:tailEnd/>
              </a14:hiddenLine>
            </a:ext>
          </a:extLst>
        </p:spPr>
        <p:txBody>
          <a:bodyPr anchor="ctr"/>
          <a:lstStyle/>
          <a:p>
            <a:pPr algn="ctr" defTabSz="457200" eaLnBrk="1" hangingPunct="1"/>
            <a:endParaRPr lang="en-US" sz="1800">
              <a:solidFill>
                <a:srgbClr val="FFFFFF"/>
              </a:solidFill>
              <a:latin typeface="Arial" charset="0"/>
              <a:ea typeface="+mn-ea"/>
            </a:endParaRPr>
          </a:p>
        </p:txBody>
      </p:sp>
      <p:pic>
        <p:nvPicPr>
          <p:cNvPr id="1028" name="Picture 12" descr="UNMC_icon_box_pms186_RGB.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7064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Rectangle 15"/>
          <p:cNvSpPr>
            <a:spLocks noGrp="1" noChangeArrowheads="1"/>
          </p:cNvSpPr>
          <p:nvPr>
            <p:ph type="ftr" sz="quarter" idx="3"/>
          </p:nvPr>
        </p:nvSpPr>
        <p:spPr bwMode="auto">
          <a:xfrm>
            <a:off x="914400" y="152400"/>
            <a:ext cx="548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mtClean="0"/>
            </a:lvl1pPr>
          </a:lstStyle>
          <a:p>
            <a:pPr eaLnBrk="1" hangingPunct="1">
              <a:defRPr/>
            </a:pPr>
            <a:r>
              <a:rPr lang="en-US" sz="1400">
                <a:solidFill>
                  <a:srgbClr val="FFFFFF"/>
                </a:solidFill>
                <a:latin typeface="Arial" charset="0"/>
                <a:ea typeface="+mn-ea"/>
              </a:rPr>
              <a:t>University of Nebraska Medical Center</a:t>
            </a:r>
          </a:p>
        </p:txBody>
      </p:sp>
      <p:sp>
        <p:nvSpPr>
          <p:cNvPr id="1030" name="Rectangle 19"/>
          <p:cNvSpPr>
            <a:spLocks noGrp="1" noChangeArrowheads="1"/>
          </p:cNvSpPr>
          <p:nvPr>
            <p:ph type="title"/>
          </p:nvPr>
        </p:nvSpPr>
        <p:spPr bwMode="auto">
          <a:xfrm>
            <a:off x="914400" y="9144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42501434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sldNum="0"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609600" indent="-609600" algn="l" rtl="0" eaLnBrk="0" fontAlgn="base" hangingPunct="0">
        <a:lnSpc>
          <a:spcPct val="130000"/>
        </a:lnSpc>
        <a:spcBef>
          <a:spcPct val="20000"/>
        </a:spcBef>
        <a:spcAft>
          <a:spcPct val="0"/>
        </a:spcAft>
        <a:defRPr sz="2800">
          <a:solidFill>
            <a:srgbClr val="C60C30"/>
          </a:solidFill>
          <a:latin typeface="+mn-lt"/>
          <a:ea typeface="+mn-ea"/>
          <a:cs typeface="+mn-cs"/>
        </a:defRPr>
      </a:lvl1pPr>
      <a:lvl2pPr marL="990600" indent="-533400" algn="l" rtl="0" eaLnBrk="0" fontAlgn="base" hangingPunct="0">
        <a:lnSpc>
          <a:spcPct val="130000"/>
        </a:lnSpc>
        <a:spcBef>
          <a:spcPct val="20000"/>
        </a:spcBef>
        <a:spcAft>
          <a:spcPct val="0"/>
        </a:spcAft>
        <a:buAutoNum type="arabicPeriod"/>
        <a:defRPr sz="2400">
          <a:solidFill>
            <a:schemeClr val="tx1"/>
          </a:solidFill>
          <a:latin typeface="+mn-lt"/>
        </a:defRPr>
      </a:lvl2pPr>
      <a:lvl3pPr marL="1371600" indent="-457200" algn="l" rtl="0" eaLnBrk="0" fontAlgn="base" hangingPunct="0">
        <a:lnSpc>
          <a:spcPct val="130000"/>
        </a:lnSpc>
        <a:spcBef>
          <a:spcPct val="20000"/>
        </a:spcBef>
        <a:spcAft>
          <a:spcPct val="0"/>
        </a:spcAft>
        <a:buChar char="•"/>
        <a:defRPr sz="2000">
          <a:solidFill>
            <a:schemeClr val="tx1"/>
          </a:solidFill>
          <a:latin typeface="+mn-lt"/>
        </a:defRPr>
      </a:lvl3pPr>
      <a:lvl4pPr marL="1752600" indent="-381000" algn="l" rtl="0" eaLnBrk="0" fontAlgn="base" hangingPunct="0">
        <a:lnSpc>
          <a:spcPct val="130000"/>
        </a:lnSpc>
        <a:spcBef>
          <a:spcPct val="20000"/>
        </a:spcBef>
        <a:spcAft>
          <a:spcPct val="0"/>
        </a:spcAft>
        <a:buChar char="•"/>
        <a:defRPr sz="2000">
          <a:solidFill>
            <a:schemeClr val="tx1"/>
          </a:solidFill>
          <a:latin typeface="+mn-lt"/>
        </a:defRPr>
      </a:lvl4pPr>
      <a:lvl5pPr marL="2209800" indent="-381000" algn="l" rtl="0" eaLnBrk="0" fontAlgn="base" hangingPunct="0">
        <a:spcBef>
          <a:spcPct val="20000"/>
        </a:spcBef>
        <a:spcAft>
          <a:spcPct val="0"/>
        </a:spcAft>
        <a:buChar char="»"/>
        <a:defRPr sz="2000">
          <a:solidFill>
            <a:schemeClr val="tx1"/>
          </a:solidFill>
          <a:latin typeface="+mn-lt"/>
        </a:defRPr>
      </a:lvl5pPr>
      <a:lvl6pPr marL="2667000" indent="-381000" algn="l" rtl="0" fontAlgn="base">
        <a:spcBef>
          <a:spcPct val="20000"/>
        </a:spcBef>
        <a:spcAft>
          <a:spcPct val="0"/>
        </a:spcAft>
        <a:buChar char="»"/>
        <a:defRPr sz="2000">
          <a:solidFill>
            <a:schemeClr val="tx1"/>
          </a:solidFill>
          <a:latin typeface="+mn-lt"/>
        </a:defRPr>
      </a:lvl6pPr>
      <a:lvl7pPr marL="3124200" indent="-381000" algn="l" rtl="0" fontAlgn="base">
        <a:spcBef>
          <a:spcPct val="20000"/>
        </a:spcBef>
        <a:spcAft>
          <a:spcPct val="0"/>
        </a:spcAft>
        <a:buChar char="»"/>
        <a:defRPr sz="2000">
          <a:solidFill>
            <a:schemeClr val="tx1"/>
          </a:solidFill>
          <a:latin typeface="+mn-lt"/>
        </a:defRPr>
      </a:lvl7pPr>
      <a:lvl8pPr marL="3581400" indent="-381000" algn="l" rtl="0" fontAlgn="base">
        <a:spcBef>
          <a:spcPct val="20000"/>
        </a:spcBef>
        <a:spcAft>
          <a:spcPct val="0"/>
        </a:spcAft>
        <a:buChar char="»"/>
        <a:defRPr sz="2000">
          <a:solidFill>
            <a:schemeClr val="tx1"/>
          </a:solidFill>
          <a:latin typeface="+mn-lt"/>
        </a:defRPr>
      </a:lvl8pPr>
      <a:lvl9pPr marL="4038600" indent="-3810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eaLnBrk="1" hangingPunct="1">
              <a:defRPr/>
            </a:pPr>
            <a:fld id="{A9D5CC1D-6138-48A9-8234-C7B38E47533B}" type="datetime1">
              <a:rPr lang="en-US">
                <a:solidFill>
                  <a:prstClr val="black">
                    <a:tint val="75000"/>
                  </a:prstClr>
                </a:solidFill>
                <a:ea typeface="+mn-ea"/>
              </a:rPr>
              <a:pPr defTabSz="457200" eaLnBrk="1" hangingPunct="1">
                <a:defRPr/>
              </a:pPr>
              <a:t>7/26/2013</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eaLnBrk="1" hangingPunct="1">
              <a:defRPr/>
            </a:pPr>
            <a:fld id="{85EE7A9B-D220-4B11-9F69-1CAD26FD6A15}" type="slidenum">
              <a:rPr lang="en-US">
                <a:solidFill>
                  <a:prstClr val="black">
                    <a:tint val="75000"/>
                  </a:prstClr>
                </a:solidFill>
                <a:ea typeface="+mn-ea"/>
              </a:rPr>
              <a:pPr defTabSz="457200" eaLnBrk="1" hangingPunct="1">
                <a:defRPr/>
              </a:pPr>
              <a:t>‹#›</a:t>
            </a:fld>
            <a:endParaRPr lang="en-US">
              <a:solidFill>
                <a:prstClr val="black">
                  <a:tint val="75000"/>
                </a:prstClr>
              </a:solidFill>
              <a:ea typeface="+mn-ea"/>
            </a:endParaRPr>
          </a:p>
        </p:txBody>
      </p:sp>
      <p:grpSp>
        <p:nvGrpSpPr>
          <p:cNvPr id="7" name="Group 6"/>
          <p:cNvGrpSpPr/>
          <p:nvPr/>
        </p:nvGrpSpPr>
        <p:grpSpPr>
          <a:xfrm>
            <a:off x="0" y="0"/>
            <a:ext cx="9144000" cy="706438"/>
            <a:chOff x="0" y="0"/>
            <a:chExt cx="9144000" cy="706438"/>
          </a:xfrm>
        </p:grpSpPr>
        <p:sp>
          <p:nvSpPr>
            <p:cNvPr id="8" name="Rectangle 7"/>
            <p:cNvSpPr/>
            <p:nvPr/>
          </p:nvSpPr>
          <p:spPr>
            <a:xfrm>
              <a:off x="0" y="0"/>
              <a:ext cx="9144000" cy="706438"/>
            </a:xfrm>
            <a:prstGeom prst="rect">
              <a:avLst/>
            </a:prstGeom>
            <a:solidFill>
              <a:srgbClr val="D1D4D3"/>
            </a:solidFill>
            <a:ln w="0" cap="flat" cmpd="sng" algn="ctr">
              <a:noFill/>
              <a:prstDash val="solid"/>
              <a:round/>
              <a:headEnd type="none" w="med" len="med"/>
              <a:tailEnd type="none" w="med" len="med"/>
            </a:ln>
            <a:effectLst>
              <a:outerShdw blurRad="50800" dist="381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9" name="Picture 12" descr="UNMC_icon_box_pms186_RGB.eps"/>
            <p:cNvPicPr>
              <a:picLocks noChangeAspect="1"/>
            </p:cNvPicPr>
            <p:nvPr/>
          </p:nvPicPr>
          <p:blipFill>
            <a:blip r:embed="rId14"/>
            <a:srcRect/>
            <a:stretch>
              <a:fillRect/>
            </a:stretch>
          </p:blipFill>
          <p:spPr bwMode="auto">
            <a:xfrm>
              <a:off x="0" y="0"/>
              <a:ext cx="706438" cy="706438"/>
            </a:xfrm>
            <a:prstGeom prst="rect">
              <a:avLst/>
            </a:prstGeom>
            <a:noFill/>
            <a:ln w="9525">
              <a:noFill/>
              <a:miter lim="800000"/>
              <a:headEnd/>
              <a:tailEnd/>
            </a:ln>
          </p:spPr>
        </p:pic>
      </p:grpSp>
    </p:spTree>
    <p:extLst>
      <p:ext uri="{BB962C8B-B14F-4D97-AF65-F5344CB8AC3E}">
        <p14:creationId xmlns:p14="http://schemas.microsoft.com/office/powerpoint/2010/main" val="87189540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Slide_content_2_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824288"/>
            <a:ext cx="29591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lide_content_2_0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914400" y="2020888"/>
            <a:ext cx="7772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5" name="Rectangle 5"/>
          <p:cNvSpPr>
            <a:spLocks noGrp="1" noChangeArrowheads="1"/>
          </p:cNvSpPr>
          <p:nvPr>
            <p:ph type="sldNum" sz="quarter" idx="4"/>
          </p:nvPr>
        </p:nvSpPr>
        <p:spPr bwMode="auto">
          <a:xfrm>
            <a:off x="8096250" y="6581775"/>
            <a:ext cx="762000" cy="304800"/>
          </a:xfrm>
          <a:prstGeom prst="rect">
            <a:avLst/>
          </a:prstGeom>
          <a:noFill/>
          <a:ln w="9525">
            <a:noFill/>
            <a:miter lim="800000"/>
            <a:headEnd/>
            <a:tailEnd/>
          </a:ln>
          <a:effectLst/>
        </p:spPr>
        <p:txBody>
          <a:bodyPr vert="horz" wrap="square" lIns="91440" tIns="9144" rIns="91440" bIns="9144" numCol="1" anchor="ctr" anchorCtr="1" compatLnSpc="1">
            <a:prstTxWarp prst="textNoShape">
              <a:avLst/>
            </a:prstTxWarp>
          </a:bodyPr>
          <a:lstStyle>
            <a:lvl1pPr>
              <a:defRPr sz="1000" b="1">
                <a:solidFill>
                  <a:srgbClr val="542200"/>
                </a:solidFill>
              </a:defRPr>
            </a:lvl1pPr>
          </a:lstStyle>
          <a:p>
            <a:pPr eaLnBrk="1" hangingPunct="1">
              <a:defRPr/>
            </a:pPr>
            <a:r>
              <a:rPr lang="en-US">
                <a:latin typeface="Arial" charset="0"/>
                <a:ea typeface="+mn-ea"/>
              </a:rPr>
              <a:t> </a:t>
            </a:r>
            <a:fld id="{0075C4D2-ADAE-4A25-A827-8FF2AECEC9C1}" type="slidenum">
              <a:rPr lang="en-US">
                <a:latin typeface="Arial" charset="0"/>
                <a:ea typeface="+mn-ea"/>
              </a:rPr>
              <a:pPr eaLnBrk="1" hangingPunct="1">
                <a:defRPr/>
              </a:pPr>
              <a:t>‹#›</a:t>
            </a:fld>
            <a:r>
              <a:rPr lang="en-US">
                <a:latin typeface="Arial" charset="0"/>
                <a:ea typeface="+mn-ea"/>
              </a:rPr>
              <a:t>  </a:t>
            </a:r>
          </a:p>
        </p:txBody>
      </p:sp>
      <p:sp>
        <p:nvSpPr>
          <p:cNvPr id="1030" name="Rectangle 6"/>
          <p:cNvSpPr>
            <a:spLocks noGrp="1" noChangeArrowheads="1"/>
          </p:cNvSpPr>
          <p:nvPr>
            <p:ph type="title"/>
          </p:nvPr>
        </p:nvSpPr>
        <p:spPr bwMode="auto">
          <a:xfrm>
            <a:off x="881063" y="876300"/>
            <a:ext cx="77390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ctr" anchorCtr="1" compatLnSpc="1">
            <a:prstTxWarp prst="textNoShape">
              <a:avLst/>
            </a:prstTxWarp>
          </a:bodyPr>
          <a:lstStyle/>
          <a:p>
            <a:pPr lvl="0"/>
            <a:r>
              <a:rPr lang="en-US" smtClean="0"/>
              <a:t>Click to edit Master title style</a:t>
            </a:r>
          </a:p>
        </p:txBody>
      </p:sp>
      <p:sp>
        <p:nvSpPr>
          <p:cNvPr id="66567" name="Text Box 7"/>
          <p:cNvSpPr txBox="1">
            <a:spLocks noChangeArrowheads="1"/>
          </p:cNvSpPr>
          <p:nvPr/>
        </p:nvSpPr>
        <p:spPr bwMode="auto">
          <a:xfrm>
            <a:off x="3660775" y="6591300"/>
            <a:ext cx="1444625" cy="304800"/>
          </a:xfrm>
          <a:prstGeom prst="rect">
            <a:avLst/>
          </a:prstGeom>
          <a:noFill/>
          <a:ln w="9525">
            <a:noFill/>
            <a:miter lim="800000"/>
            <a:headEnd/>
            <a:tailEnd/>
          </a:ln>
          <a:effectLst/>
        </p:spPr>
        <p:txBody>
          <a:bodyPr tIns="9144" bIns="9144" anchor="ctr" anchorCtr="1"/>
          <a:lstStyle/>
          <a:p>
            <a:pPr eaLnBrk="1" hangingPunct="1">
              <a:defRPr/>
            </a:pPr>
            <a:r>
              <a:rPr lang="en-US" sz="1000" b="1">
                <a:solidFill>
                  <a:srgbClr val="542200"/>
                </a:solidFill>
                <a:latin typeface="Arial" charset="0"/>
                <a:ea typeface="+mn-ea"/>
              </a:rPr>
              <a:t>T</a:t>
            </a:r>
            <a:r>
              <a:rPr lang="en-US" sz="800" b="1">
                <a:solidFill>
                  <a:srgbClr val="542200"/>
                </a:solidFill>
                <a:latin typeface="Arial" charset="0"/>
                <a:ea typeface="+mn-ea"/>
              </a:rPr>
              <a:t>EAM</a:t>
            </a:r>
            <a:r>
              <a:rPr lang="en-US" sz="1000" b="1">
                <a:solidFill>
                  <a:srgbClr val="542200"/>
                </a:solidFill>
                <a:latin typeface="Arial" charset="0"/>
                <a:ea typeface="+mn-ea"/>
              </a:rPr>
              <a:t>STEPPS 05.2</a:t>
            </a:r>
          </a:p>
        </p:txBody>
      </p:sp>
      <p:pic>
        <p:nvPicPr>
          <p:cNvPr id="1032" name="Picture 8" descr="Slide_content2_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849313"/>
            <a:ext cx="68421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lide_content2_06"/>
          <p:cNvPicPr>
            <a:picLocks noChangeAspect="1" noChangeArrowheads="1"/>
          </p:cNvPicPr>
          <p:nvPr/>
        </p:nvPicPr>
        <p:blipFill>
          <a:blip r:embed="rId18">
            <a:extLst>
              <a:ext uri="{28A0092B-C50C-407E-A947-70E740481C1C}">
                <a14:useLocalDpi xmlns:a14="http://schemas.microsoft.com/office/drawing/2010/main" val="0"/>
              </a:ext>
            </a:extLst>
          </a:blip>
          <a:srcRect t="-5882" r="1672"/>
          <a:stretch>
            <a:fillRect/>
          </a:stretch>
        </p:blipFill>
        <p:spPr bwMode="auto">
          <a:xfrm>
            <a:off x="2962275" y="6400800"/>
            <a:ext cx="615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p:cNvSpPr txBox="1">
            <a:spLocks noChangeArrowheads="1"/>
          </p:cNvSpPr>
          <p:nvPr/>
        </p:nvSpPr>
        <p:spPr bwMode="auto">
          <a:xfrm>
            <a:off x="220663" y="6550025"/>
            <a:ext cx="1581150" cy="228600"/>
          </a:xfrm>
          <a:prstGeom prst="rect">
            <a:avLst/>
          </a:prstGeom>
          <a:noFill/>
          <a:ln w="9525">
            <a:noFill/>
            <a:miter lim="800000"/>
            <a:headEnd/>
            <a:tailEnd/>
          </a:ln>
          <a:effectLst/>
        </p:spPr>
        <p:txBody>
          <a:bodyPr>
            <a:spAutoFit/>
          </a:bodyPr>
          <a:lstStyle/>
          <a:p>
            <a:pPr eaLnBrk="1" hangingPunct="1">
              <a:spcBef>
                <a:spcPct val="50000"/>
              </a:spcBef>
              <a:defRPr/>
            </a:pPr>
            <a:r>
              <a:rPr lang="en-US" sz="900" b="1">
                <a:solidFill>
                  <a:srgbClr val="CCCC99"/>
                </a:solidFill>
                <a:latin typeface="Arial" charset="0"/>
                <a:ea typeface="+mn-ea"/>
              </a:rPr>
              <a:t>Mod 3 06.1   Page </a:t>
            </a:r>
            <a:fld id="{CC440293-3758-43DD-BB40-54664D3C9AB6}" type="slidenum">
              <a:rPr lang="en-US" sz="900" b="1">
                <a:solidFill>
                  <a:srgbClr val="CCCC99"/>
                </a:solidFill>
                <a:latin typeface="Arial" charset="0"/>
                <a:ea typeface="+mn-ea"/>
              </a:rPr>
              <a:pPr eaLnBrk="1" hangingPunct="1">
                <a:spcBef>
                  <a:spcPct val="50000"/>
                </a:spcBef>
                <a:defRPr/>
              </a:pPr>
              <a:t>‹#›</a:t>
            </a:fld>
            <a:endParaRPr lang="en-US" sz="900" b="1">
              <a:solidFill>
                <a:srgbClr val="CCCC99"/>
              </a:solidFill>
              <a:latin typeface="Arial" charset="0"/>
              <a:ea typeface="+mn-ea"/>
            </a:endParaRPr>
          </a:p>
        </p:txBody>
      </p:sp>
      <p:sp>
        <p:nvSpPr>
          <p:cNvPr id="66571" name="Text Box 11"/>
          <p:cNvSpPr txBox="1">
            <a:spLocks noChangeArrowheads="1"/>
          </p:cNvSpPr>
          <p:nvPr/>
        </p:nvSpPr>
        <p:spPr bwMode="gray">
          <a:xfrm>
            <a:off x="7475538" y="30241"/>
            <a:ext cx="1524000" cy="646331"/>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smtClean="0">
                <a:solidFill>
                  <a:srgbClr val="FFFFE1"/>
                </a:solidFill>
                <a:latin typeface="Arial" charset="0"/>
                <a:ea typeface="+mn-ea"/>
              </a:rPr>
              <a:t>Adapting to Learn</a:t>
            </a:r>
            <a:endParaRPr lang="en-US" sz="1800" b="1" dirty="0">
              <a:solidFill>
                <a:srgbClr val="FFFFE1"/>
              </a:solidFill>
              <a:latin typeface="Arial" charset="0"/>
              <a:ea typeface="+mn-ea"/>
            </a:endParaRPr>
          </a:p>
        </p:txBody>
      </p:sp>
    </p:spTree>
    <p:extLst>
      <p:ext uri="{BB962C8B-B14F-4D97-AF65-F5344CB8AC3E}">
        <p14:creationId xmlns:p14="http://schemas.microsoft.com/office/powerpoint/2010/main" val="302821666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b="1">
          <a:solidFill>
            <a:srgbClr val="663300"/>
          </a:solidFill>
          <a:latin typeface="+mj-lt"/>
          <a:ea typeface="+mj-ea"/>
          <a:cs typeface="+mj-cs"/>
        </a:defRPr>
      </a:lvl1pPr>
      <a:lvl2pPr algn="ctr" rtl="0" eaLnBrk="0" fontAlgn="base" hangingPunct="0">
        <a:lnSpc>
          <a:spcPct val="90000"/>
        </a:lnSpc>
        <a:spcBef>
          <a:spcPct val="0"/>
        </a:spcBef>
        <a:spcAft>
          <a:spcPct val="0"/>
        </a:spcAft>
        <a:defRPr sz="3600" b="1">
          <a:solidFill>
            <a:srgbClr val="663300"/>
          </a:solidFill>
          <a:latin typeface="Arial" charset="0"/>
        </a:defRPr>
      </a:lvl2pPr>
      <a:lvl3pPr algn="ctr" rtl="0" eaLnBrk="0" fontAlgn="base" hangingPunct="0">
        <a:lnSpc>
          <a:spcPct val="90000"/>
        </a:lnSpc>
        <a:spcBef>
          <a:spcPct val="0"/>
        </a:spcBef>
        <a:spcAft>
          <a:spcPct val="0"/>
        </a:spcAft>
        <a:defRPr sz="3600" b="1">
          <a:solidFill>
            <a:srgbClr val="663300"/>
          </a:solidFill>
          <a:latin typeface="Arial" charset="0"/>
        </a:defRPr>
      </a:lvl3pPr>
      <a:lvl4pPr algn="ctr" rtl="0" eaLnBrk="0" fontAlgn="base" hangingPunct="0">
        <a:lnSpc>
          <a:spcPct val="90000"/>
        </a:lnSpc>
        <a:spcBef>
          <a:spcPct val="0"/>
        </a:spcBef>
        <a:spcAft>
          <a:spcPct val="0"/>
        </a:spcAft>
        <a:defRPr sz="3600" b="1">
          <a:solidFill>
            <a:srgbClr val="663300"/>
          </a:solidFill>
          <a:latin typeface="Arial" charset="0"/>
        </a:defRPr>
      </a:lvl4pPr>
      <a:lvl5pPr algn="ctr" rtl="0" eaLnBrk="0" fontAlgn="base" hangingPunct="0">
        <a:lnSpc>
          <a:spcPct val="90000"/>
        </a:lnSpc>
        <a:spcBef>
          <a:spcPct val="0"/>
        </a:spcBef>
        <a:spcAft>
          <a:spcPct val="0"/>
        </a:spcAft>
        <a:defRPr sz="3600" b="1">
          <a:solidFill>
            <a:srgbClr val="663300"/>
          </a:solidFill>
          <a:latin typeface="Arial" charset="0"/>
        </a:defRPr>
      </a:lvl5pPr>
      <a:lvl6pPr marL="457200" algn="ctr" rtl="0" fontAlgn="base">
        <a:lnSpc>
          <a:spcPct val="90000"/>
        </a:lnSpc>
        <a:spcBef>
          <a:spcPct val="0"/>
        </a:spcBef>
        <a:spcAft>
          <a:spcPct val="0"/>
        </a:spcAft>
        <a:defRPr sz="3600" b="1">
          <a:solidFill>
            <a:srgbClr val="663300"/>
          </a:solidFill>
          <a:latin typeface="Arial" charset="0"/>
        </a:defRPr>
      </a:lvl6pPr>
      <a:lvl7pPr marL="914400" algn="ctr" rtl="0" fontAlgn="base">
        <a:lnSpc>
          <a:spcPct val="90000"/>
        </a:lnSpc>
        <a:spcBef>
          <a:spcPct val="0"/>
        </a:spcBef>
        <a:spcAft>
          <a:spcPct val="0"/>
        </a:spcAft>
        <a:defRPr sz="3600" b="1">
          <a:solidFill>
            <a:srgbClr val="663300"/>
          </a:solidFill>
          <a:latin typeface="Arial" charset="0"/>
        </a:defRPr>
      </a:lvl7pPr>
      <a:lvl8pPr marL="1371600" algn="ctr" rtl="0" fontAlgn="base">
        <a:lnSpc>
          <a:spcPct val="90000"/>
        </a:lnSpc>
        <a:spcBef>
          <a:spcPct val="0"/>
        </a:spcBef>
        <a:spcAft>
          <a:spcPct val="0"/>
        </a:spcAft>
        <a:defRPr sz="3600" b="1">
          <a:solidFill>
            <a:srgbClr val="663300"/>
          </a:solidFill>
          <a:latin typeface="Arial" charset="0"/>
        </a:defRPr>
      </a:lvl8pPr>
      <a:lvl9pPr marL="1828800" algn="ctr" rtl="0" fontAlgn="base">
        <a:lnSpc>
          <a:spcPct val="90000"/>
        </a:lnSpc>
        <a:spcBef>
          <a:spcPct val="0"/>
        </a:spcBef>
        <a:spcAft>
          <a:spcPct val="0"/>
        </a:spcAft>
        <a:defRPr sz="3600" b="1">
          <a:solidFill>
            <a:srgbClr val="663300"/>
          </a:solidFill>
          <a:latin typeface="Arial" charset="0"/>
        </a:defRPr>
      </a:lvl9pPr>
    </p:titleStyle>
    <p:bodyStyle>
      <a:lvl1pPr marL="342900" indent="-342900" algn="l" rtl="0" eaLnBrk="0" fontAlgn="base" hangingPunct="0">
        <a:lnSpc>
          <a:spcPct val="95000"/>
        </a:lnSpc>
        <a:spcBef>
          <a:spcPct val="40000"/>
        </a:spcBef>
        <a:spcAft>
          <a:spcPct val="0"/>
        </a:spcAft>
        <a:buClr>
          <a:schemeClr val="folHlink"/>
        </a:buClr>
        <a:buSzPct val="90000"/>
        <a:buFont typeface="Wingdings" pitchFamily="2" charset="2"/>
        <a:buChar char="n"/>
        <a:defRPr sz="2400">
          <a:solidFill>
            <a:schemeClr val="tx1"/>
          </a:solidFill>
          <a:latin typeface="+mn-lt"/>
          <a:ea typeface="+mn-ea"/>
          <a:cs typeface="+mn-cs"/>
        </a:defRPr>
      </a:lvl1pPr>
      <a:lvl2pPr marL="630238" indent="-285750" algn="l" rtl="0" eaLnBrk="0" fontAlgn="base" hangingPunct="0">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defRPr>
      </a:lvl2pPr>
      <a:lvl3pPr marL="860425" indent="-228600" algn="l" rtl="0" eaLnBrk="0" fontAlgn="base" hangingPunct="0">
        <a:lnSpc>
          <a:spcPct val="95000"/>
        </a:lnSpc>
        <a:spcBef>
          <a:spcPct val="20000"/>
        </a:spcBef>
        <a:spcAft>
          <a:spcPct val="0"/>
        </a:spcAft>
        <a:buClr>
          <a:schemeClr val="folHlink"/>
        </a:buClr>
        <a:buSzPct val="55000"/>
        <a:buFont typeface="Wingdings" pitchFamily="2" charset="2"/>
        <a:buChar char="n"/>
        <a:defRPr sz="2200">
          <a:solidFill>
            <a:schemeClr val="tx1"/>
          </a:solidFill>
          <a:latin typeface="+mn-lt"/>
        </a:defRPr>
      </a:lvl3pPr>
      <a:lvl4pPr marL="1090613" indent="-228600" algn="l" rtl="0" eaLnBrk="0" fontAlgn="base" hangingPunct="0">
        <a:lnSpc>
          <a:spcPct val="95000"/>
        </a:lnSpc>
        <a:spcBef>
          <a:spcPct val="20000"/>
        </a:spcBef>
        <a:spcAft>
          <a:spcPct val="0"/>
        </a:spcAft>
        <a:buClr>
          <a:schemeClr val="accent1"/>
        </a:buClr>
        <a:buFont typeface="Wingdings" pitchFamily="2" charset="2"/>
        <a:buChar char="§"/>
        <a:defRPr sz="2200">
          <a:solidFill>
            <a:schemeClr val="tx1"/>
          </a:solidFill>
          <a:latin typeface="+mn-lt"/>
        </a:defRPr>
      </a:lvl4pPr>
      <a:lvl5pPr marL="1320800" indent="-228600" algn="l" rtl="0" eaLnBrk="0" fontAlgn="base" hangingPunct="0">
        <a:lnSpc>
          <a:spcPct val="95000"/>
        </a:lnSpc>
        <a:spcBef>
          <a:spcPct val="20000"/>
        </a:spcBef>
        <a:spcAft>
          <a:spcPct val="0"/>
        </a:spcAft>
        <a:buClr>
          <a:schemeClr val="accent1"/>
        </a:buClr>
        <a:buFont typeface="Wingdings" pitchFamily="2" charset="2"/>
        <a:buChar char="§"/>
        <a:defRPr sz="2200">
          <a:solidFill>
            <a:schemeClr val="tx1"/>
          </a:solidFill>
          <a:latin typeface="+mn-lt"/>
        </a:defRPr>
      </a:lvl5pPr>
      <a:lvl6pPr marL="1778000" indent="-228600" algn="l" rtl="0" fontAlgn="base">
        <a:lnSpc>
          <a:spcPct val="95000"/>
        </a:lnSpc>
        <a:spcBef>
          <a:spcPct val="20000"/>
        </a:spcBef>
        <a:spcAft>
          <a:spcPct val="0"/>
        </a:spcAft>
        <a:buClr>
          <a:schemeClr val="accent1"/>
        </a:buClr>
        <a:buFont typeface="Wingdings" pitchFamily="2" charset="2"/>
        <a:buChar char="§"/>
        <a:defRPr sz="2200">
          <a:solidFill>
            <a:schemeClr val="tx1"/>
          </a:solidFill>
          <a:latin typeface="+mn-lt"/>
        </a:defRPr>
      </a:lvl6pPr>
      <a:lvl7pPr marL="2235200" indent="-228600" algn="l" rtl="0" fontAlgn="base">
        <a:lnSpc>
          <a:spcPct val="95000"/>
        </a:lnSpc>
        <a:spcBef>
          <a:spcPct val="20000"/>
        </a:spcBef>
        <a:spcAft>
          <a:spcPct val="0"/>
        </a:spcAft>
        <a:buClr>
          <a:schemeClr val="accent1"/>
        </a:buClr>
        <a:buFont typeface="Wingdings" pitchFamily="2" charset="2"/>
        <a:buChar char="§"/>
        <a:defRPr sz="2200">
          <a:solidFill>
            <a:schemeClr val="tx1"/>
          </a:solidFill>
          <a:latin typeface="+mn-lt"/>
        </a:defRPr>
      </a:lvl7pPr>
      <a:lvl8pPr marL="2692400" indent="-228600" algn="l" rtl="0" fontAlgn="base">
        <a:lnSpc>
          <a:spcPct val="95000"/>
        </a:lnSpc>
        <a:spcBef>
          <a:spcPct val="20000"/>
        </a:spcBef>
        <a:spcAft>
          <a:spcPct val="0"/>
        </a:spcAft>
        <a:buClr>
          <a:schemeClr val="accent1"/>
        </a:buClr>
        <a:buFont typeface="Wingdings" pitchFamily="2" charset="2"/>
        <a:buChar char="§"/>
        <a:defRPr sz="2200">
          <a:solidFill>
            <a:schemeClr val="tx1"/>
          </a:solidFill>
          <a:latin typeface="+mn-lt"/>
        </a:defRPr>
      </a:lvl8pPr>
      <a:lvl9pPr marL="3149600" indent="-228600" algn="l" rtl="0" fontAlgn="base">
        <a:lnSpc>
          <a:spcPct val="95000"/>
        </a:lnSpc>
        <a:spcBef>
          <a:spcPct val="20000"/>
        </a:spcBef>
        <a:spcAft>
          <a:spcPct val="0"/>
        </a:spcAft>
        <a:buClr>
          <a:schemeClr val="accent1"/>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CA7AAD4-6E31-1146-B924-D46DA6B99CB5}" type="datetimeFigureOut">
              <a:rPr lang="en-US" smtClean="0">
                <a:solidFill>
                  <a:prstClr val="black">
                    <a:tint val="75000"/>
                  </a:prstClr>
                </a:solidFill>
                <a:latin typeface="Calibri"/>
                <a:ea typeface="+mn-ea"/>
              </a:rPr>
              <a:pPr defTabSz="457200" eaLnBrk="1" fontAlgn="auto" hangingPunct="1">
                <a:spcBef>
                  <a:spcPts val="0"/>
                </a:spcBef>
                <a:spcAft>
                  <a:spcPts val="0"/>
                </a:spcAft>
              </a:pPr>
              <a:t>7/26/2013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6F7ADD5-6262-044F-893A-33BAAB11C858}"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384295028"/>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books.google.com/books?id=x3IcNujwHxcC&amp;printsec=frontcover&amp;source=gbs_ge_summary_r&amp;cad=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hyperlink" Target="http://unmc.edu/patient-safety/capture_falls.htm" TargetMode="External"/><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pn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2.xml"/><Relationship Id="rId5" Type="http://schemas.openxmlformats.org/officeDocument/2006/relationships/image" Target="../media/image38.wmf"/><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9.png"/><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teamstepps.ahrq.gov/" TargetMode="External"/><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hyperlink" Target="http://unmc.edu/patient-safety/capture_falls.htm" TargetMode="External"/><Relationship Id="rId2" Type="http://schemas.openxmlformats.org/officeDocument/2006/relationships/notesSlide" Target="../notesSlides/notesSlide49.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56.tiff"/><Relationship Id="rId7" Type="http://schemas.openxmlformats.org/officeDocument/2006/relationships/image" Target="../media/image60.tiff"/><Relationship Id="rId2" Type="http://schemas.openxmlformats.org/officeDocument/2006/relationships/image" Target="../media/image55.tiff"/><Relationship Id="rId1" Type="http://schemas.openxmlformats.org/officeDocument/2006/relationships/slideLayout" Target="../slideLayouts/slideLayout26.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0.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0.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cmoe.com/blog/the-plusdelta-of-a-plusdelta.htm" TargetMode="External"/><Relationship Id="rId2" Type="http://schemas.openxmlformats.org/officeDocument/2006/relationships/notesSlide" Target="../notesSlides/notesSlide61.xml"/><Relationship Id="rId1" Type="http://schemas.openxmlformats.org/officeDocument/2006/relationships/slideLayout" Target="../slideLayouts/slideLayout30.xml"/><Relationship Id="rId5" Type="http://schemas.openxmlformats.org/officeDocument/2006/relationships/image" Target="../media/image87.png"/><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mSTEOOS - Background - Session Title " title="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176587" y="2967083"/>
            <a:ext cx="5507791" cy="958255"/>
          </a:xfrm>
        </p:spPr>
        <p:txBody>
          <a:bodyPr>
            <a:normAutofit/>
          </a:bodyPr>
          <a:lstStyle/>
          <a:p>
            <a:pPr algn="l"/>
            <a:r>
              <a:rPr lang="en-US" sz="4000" baseline="30000" dirty="0">
                <a:solidFill>
                  <a:srgbClr val="FFFF00"/>
                </a:solidFill>
                <a:latin typeface="Gotham-Medium"/>
                <a:cs typeface="Gotham-Medium"/>
              </a:rPr>
              <a:t>Adapting </a:t>
            </a:r>
            <a:r>
              <a:rPr lang="en-US" sz="4000" baseline="30000" dirty="0" err="1">
                <a:solidFill>
                  <a:srgbClr val="FFFF00"/>
                </a:solidFill>
                <a:latin typeface="Gotham-Medium"/>
                <a:cs typeface="Gotham-Medium"/>
              </a:rPr>
              <a:t>TeamSTEPPS</a:t>
            </a:r>
            <a:r>
              <a:rPr lang="en-US" sz="4000" baseline="30000" dirty="0">
                <a:solidFill>
                  <a:srgbClr val="FFFF00"/>
                </a:solidFill>
                <a:latin typeface="Gotham-Medium"/>
                <a:cs typeface="Gotham-Medium"/>
              </a:rPr>
              <a:t> </a:t>
            </a:r>
            <a:br>
              <a:rPr lang="en-US" sz="4000" baseline="30000" dirty="0">
                <a:solidFill>
                  <a:srgbClr val="FFFF00"/>
                </a:solidFill>
                <a:latin typeface="Gotham-Medium"/>
                <a:cs typeface="Gotham-Medium"/>
              </a:rPr>
            </a:br>
            <a:r>
              <a:rPr lang="en-US" sz="4000" baseline="30000" dirty="0">
                <a:solidFill>
                  <a:srgbClr val="FFFF00"/>
                </a:solidFill>
                <a:latin typeface="Gotham-Medium"/>
                <a:cs typeface="Gotham-Medium"/>
              </a:rPr>
              <a:t>Tools for New Uses</a:t>
            </a:r>
          </a:p>
        </p:txBody>
      </p:sp>
      <p:sp>
        <p:nvSpPr>
          <p:cNvPr id="3" name="Subtitle 2"/>
          <p:cNvSpPr>
            <a:spLocks noGrp="1"/>
          </p:cNvSpPr>
          <p:nvPr>
            <p:ph type="subTitle" idx="1"/>
          </p:nvPr>
        </p:nvSpPr>
        <p:spPr>
          <a:xfrm>
            <a:off x="2229582" y="4051806"/>
            <a:ext cx="6400800" cy="1201893"/>
          </a:xfrm>
        </p:spPr>
        <p:txBody>
          <a:bodyPr>
            <a:normAutofit fontScale="92500" lnSpcReduction="10000"/>
          </a:bodyPr>
          <a:lstStyle/>
          <a:p>
            <a:pPr algn="l"/>
            <a:r>
              <a:rPr lang="en-US" sz="3600" baseline="30000" dirty="0">
                <a:solidFill>
                  <a:schemeClr val="bg1"/>
                </a:solidFill>
                <a:latin typeface="Gotham-Medium"/>
                <a:cs typeface="Gotham-Medium"/>
              </a:rPr>
              <a:t>Paul C. </a:t>
            </a:r>
            <a:r>
              <a:rPr lang="en-US" sz="3600" baseline="30000" dirty="0" err="1">
                <a:solidFill>
                  <a:schemeClr val="bg1"/>
                </a:solidFill>
                <a:latin typeface="Gotham-Medium"/>
                <a:cs typeface="Gotham-Medium"/>
              </a:rPr>
              <a:t>Mullan</a:t>
            </a:r>
            <a:r>
              <a:rPr lang="en-US" sz="3600" baseline="30000" dirty="0">
                <a:solidFill>
                  <a:schemeClr val="bg1"/>
                </a:solidFill>
                <a:latin typeface="Gotham-Medium"/>
                <a:cs typeface="Gotham-Medium"/>
              </a:rPr>
              <a:t>, </a:t>
            </a:r>
            <a:r>
              <a:rPr lang="en-US" sz="3600" baseline="30000" dirty="0" smtClean="0">
                <a:solidFill>
                  <a:schemeClr val="bg1"/>
                </a:solidFill>
                <a:latin typeface="Gotham-Medium"/>
                <a:cs typeface="Gotham-Medium"/>
              </a:rPr>
              <a:t>MD, </a:t>
            </a:r>
            <a:r>
              <a:rPr lang="en-US" sz="3600" baseline="30000" dirty="0">
                <a:solidFill>
                  <a:schemeClr val="bg1"/>
                </a:solidFill>
                <a:latin typeface="Gotham-Medium"/>
                <a:cs typeface="Gotham-Medium"/>
              </a:rPr>
              <a:t>MPH</a:t>
            </a:r>
          </a:p>
          <a:p>
            <a:pPr algn="l"/>
            <a:r>
              <a:rPr lang="en-US" sz="3600" baseline="30000" dirty="0">
                <a:solidFill>
                  <a:schemeClr val="bg1"/>
                </a:solidFill>
                <a:latin typeface="Gotham-Medium"/>
                <a:cs typeface="Gotham-Medium"/>
              </a:rPr>
              <a:t>Jason Stein, </a:t>
            </a:r>
            <a:r>
              <a:rPr lang="en-US" sz="3600" baseline="30000" dirty="0" smtClean="0">
                <a:solidFill>
                  <a:schemeClr val="bg1"/>
                </a:solidFill>
                <a:latin typeface="Gotham-Medium"/>
                <a:cs typeface="Gotham-Medium"/>
              </a:rPr>
              <a:t>MD, </a:t>
            </a:r>
            <a:r>
              <a:rPr lang="en-US" sz="3600" baseline="30000" dirty="0">
                <a:solidFill>
                  <a:schemeClr val="bg1"/>
                </a:solidFill>
                <a:latin typeface="Gotham-Medium"/>
                <a:cs typeface="Gotham-Medium"/>
              </a:rPr>
              <a:t>SFHM</a:t>
            </a:r>
          </a:p>
          <a:p>
            <a:pPr algn="l"/>
            <a:r>
              <a:rPr lang="en-US" sz="3600" baseline="30000" dirty="0">
                <a:solidFill>
                  <a:schemeClr val="bg1"/>
                </a:solidFill>
                <a:latin typeface="Gotham-Medium"/>
                <a:cs typeface="Gotham-Medium"/>
              </a:rPr>
              <a:t>Katherine J. Jones, PT, PhD</a:t>
            </a:r>
          </a:p>
          <a:p>
            <a:endParaRPr lang="en-US" dirty="0"/>
          </a:p>
        </p:txBody>
      </p:sp>
    </p:spTree>
    <p:extLst>
      <p:ext uri="{BB962C8B-B14F-4D97-AF65-F5344CB8AC3E}">
        <p14:creationId xmlns:p14="http://schemas.microsoft.com/office/powerpoint/2010/main" val="3341263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latin typeface="Calibri" pitchFamily="34" charset="0"/>
                <a:cs typeface="Calibri" pitchFamily="34" charset="0"/>
              </a:rPr>
              <a:t>ED </a:t>
            </a:r>
            <a:r>
              <a:rPr lang="en-US" dirty="0" err="1" smtClean="0">
                <a:latin typeface="Calibri" pitchFamily="34" charset="0"/>
                <a:cs typeface="Calibri" pitchFamily="34" charset="0"/>
              </a:rPr>
              <a:t>Signout</a:t>
            </a:r>
            <a:r>
              <a:rPr lang="en-US" dirty="0" smtClean="0">
                <a:latin typeface="Calibri" pitchFamily="34" charset="0"/>
                <a:cs typeface="Calibri" pitchFamily="34" charset="0"/>
              </a:rPr>
              <a:t> Components</a:t>
            </a:r>
            <a:endParaRPr lang="en-GB" dirty="0" smtClean="0">
              <a:latin typeface="Calibri" pitchFamily="34" charset="0"/>
              <a:cs typeface="Calibri" pitchFamily="34" charset="0"/>
            </a:endParaRPr>
          </a:p>
        </p:txBody>
      </p:sp>
      <p:sp>
        <p:nvSpPr>
          <p:cNvPr id="9219" name="Content Placeholder 2"/>
          <p:cNvSpPr>
            <a:spLocks noGrp="1"/>
          </p:cNvSpPr>
          <p:nvPr>
            <p:ph idx="1"/>
          </p:nvPr>
        </p:nvSpPr>
        <p:spPr/>
        <p:txBody>
          <a:bodyPr/>
          <a:lstStyle/>
          <a:p>
            <a:pPr marL="0" indent="0">
              <a:buFontTx/>
              <a:buNone/>
            </a:pPr>
            <a:r>
              <a:rPr lang="en-US" dirty="0" smtClean="0">
                <a:latin typeface="Calibri" pitchFamily="34" charset="0"/>
                <a:cs typeface="Calibri" pitchFamily="34" charset="0"/>
              </a:rPr>
              <a:t>1. Patient information</a:t>
            </a:r>
          </a:p>
          <a:p>
            <a:pPr marL="0" indent="0">
              <a:buFontTx/>
              <a:buNone/>
            </a:pPr>
            <a:r>
              <a:rPr lang="en-US" dirty="0" smtClean="0">
                <a:latin typeface="Calibri" pitchFamily="34" charset="0"/>
                <a:cs typeface="Calibri" pitchFamily="34" charset="0"/>
              </a:rPr>
              <a:t>2. Situational awareness information</a:t>
            </a:r>
          </a:p>
          <a:p>
            <a:pPr lvl="1"/>
            <a:r>
              <a:rPr lang="en-US" dirty="0" smtClean="0">
                <a:latin typeface="Calibri" pitchFamily="34" charset="0"/>
                <a:cs typeface="Calibri" pitchFamily="34" charset="0"/>
              </a:rPr>
              <a:t>Goal: anticipate and react more effectively</a:t>
            </a:r>
          </a:p>
          <a:p>
            <a:pPr lvl="1"/>
            <a:r>
              <a:rPr lang="en-US" dirty="0" smtClean="0">
                <a:latin typeface="Calibri" pitchFamily="34" charset="0"/>
                <a:cs typeface="Calibri" pitchFamily="34" charset="0"/>
              </a:rPr>
              <a:t>Potentially easier to standardize</a:t>
            </a:r>
            <a:br>
              <a:rPr lang="en-US" dirty="0" smtClean="0">
                <a:latin typeface="Calibri" pitchFamily="34" charset="0"/>
                <a:cs typeface="Calibri" pitchFamily="34" charset="0"/>
              </a:rPr>
            </a:br>
            <a:endParaRPr lang="en-GB"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81175" y="304800"/>
            <a:ext cx="8229600" cy="1143000"/>
          </a:xfrm>
        </p:spPr>
        <p:txBody>
          <a:bodyPr/>
          <a:lstStyle/>
          <a:p>
            <a:r>
              <a:rPr lang="en-US" sz="3200" dirty="0" smtClean="0">
                <a:latin typeface="Calibri" pitchFamily="34" charset="0"/>
                <a:cs typeface="Calibri" pitchFamily="34" charset="0"/>
              </a:rPr>
              <a:t>Accomplishing Situational Awareness</a:t>
            </a:r>
            <a:endParaRPr lang="en-GB" sz="3200" dirty="0" smtClean="0">
              <a:latin typeface="Calibri" pitchFamily="34" charset="0"/>
              <a:cs typeface="Calibri" pitchFamily="34" charset="0"/>
            </a:endParaRPr>
          </a:p>
        </p:txBody>
      </p:sp>
      <p:sp>
        <p:nvSpPr>
          <p:cNvPr id="3" name="Content Placeholder 2"/>
          <p:cNvSpPr>
            <a:spLocks noGrp="1"/>
          </p:cNvSpPr>
          <p:nvPr>
            <p:ph idx="1"/>
          </p:nvPr>
        </p:nvSpPr>
        <p:spPr>
          <a:xfrm>
            <a:off x="1790700" y="1352550"/>
            <a:ext cx="7353300" cy="4525963"/>
          </a:xfrm>
        </p:spPr>
        <p:txBody>
          <a:bodyPr>
            <a:noAutofit/>
          </a:bodyPr>
          <a:lstStyle/>
          <a:p>
            <a:pPr marL="342900" lvl="1" indent="-342900">
              <a:buFont typeface="Arial" pitchFamily="34" charset="0"/>
              <a:buChar char="•"/>
              <a:defRPr/>
            </a:pPr>
            <a:r>
              <a:rPr lang="en-US" sz="2800" b="1" dirty="0" smtClean="0"/>
              <a:t>Briefing</a:t>
            </a:r>
            <a:r>
              <a:rPr lang="en-US" sz="2800" dirty="0" smtClean="0"/>
              <a:t>: </a:t>
            </a:r>
            <a:r>
              <a:rPr lang="en-US" dirty="0" smtClean="0"/>
              <a:t>Planning </a:t>
            </a:r>
            <a:r>
              <a:rPr lang="en-US" dirty="0"/>
              <a:t>event prior to another </a:t>
            </a:r>
            <a:r>
              <a:rPr lang="en-US" dirty="0" smtClean="0"/>
              <a:t>event</a:t>
            </a:r>
            <a:r>
              <a:rPr lang="en-US" baseline="30000" dirty="0"/>
              <a:t>1</a:t>
            </a:r>
            <a:r>
              <a:rPr lang="en-US" dirty="0" smtClean="0"/>
              <a:t> </a:t>
            </a:r>
          </a:p>
          <a:p>
            <a:pPr lvl="1">
              <a:defRPr/>
            </a:pPr>
            <a:r>
              <a:rPr lang="en-US" sz="2000" dirty="0"/>
              <a:t>Explain goals</a:t>
            </a:r>
          </a:p>
          <a:p>
            <a:pPr lvl="1">
              <a:defRPr/>
            </a:pPr>
            <a:r>
              <a:rPr lang="en-US" sz="2000" dirty="0" smtClean="0"/>
              <a:t>Get </a:t>
            </a:r>
            <a:r>
              <a:rPr lang="en-US" sz="2000" dirty="0"/>
              <a:t>team </a:t>
            </a:r>
            <a:r>
              <a:rPr lang="en-US" sz="2000" dirty="0" smtClean="0"/>
              <a:t>input</a:t>
            </a:r>
          </a:p>
          <a:p>
            <a:pPr lvl="1">
              <a:defRPr/>
            </a:pPr>
            <a:r>
              <a:rPr lang="en-US" sz="2000" dirty="0" smtClean="0"/>
              <a:t>Cover contingencies</a:t>
            </a:r>
          </a:p>
          <a:p>
            <a:pPr lvl="1">
              <a:defRPr/>
            </a:pPr>
            <a:r>
              <a:rPr lang="en-US" sz="2000" dirty="0" smtClean="0"/>
              <a:t>Ensure role awareness</a:t>
            </a:r>
            <a:endParaRPr lang="en-US" sz="2000" dirty="0"/>
          </a:p>
          <a:p>
            <a:pPr marL="342900" lvl="1" indent="-342900">
              <a:buFont typeface="Arial" pitchFamily="34" charset="0"/>
              <a:buChar char="•"/>
              <a:defRPr/>
            </a:pPr>
            <a:r>
              <a:rPr lang="en-US" dirty="0" smtClean="0"/>
              <a:t>Operating Room:</a:t>
            </a:r>
          </a:p>
          <a:p>
            <a:pPr lvl="1">
              <a:defRPr/>
            </a:pPr>
            <a:r>
              <a:rPr lang="en-US" sz="2000" dirty="0"/>
              <a:t>Surgical Safety Checklist: mortality ↓1.5 to 0.8% (p=0.003)</a:t>
            </a:r>
            <a:r>
              <a:rPr lang="en-US" sz="2000" baseline="30000" dirty="0"/>
              <a:t>2</a:t>
            </a:r>
          </a:p>
          <a:p>
            <a:pPr lvl="1">
              <a:defRPr/>
            </a:pPr>
            <a:r>
              <a:rPr lang="en-US" sz="2000" dirty="0"/>
              <a:t>Communication failures ↓3.9 to 1.3 per surgery (p&lt;0.01)</a:t>
            </a:r>
            <a:r>
              <a:rPr lang="en-US" sz="2000" baseline="30000" dirty="0"/>
              <a:t>3</a:t>
            </a:r>
          </a:p>
          <a:p>
            <a:pPr>
              <a:defRPr/>
            </a:pPr>
            <a:r>
              <a:rPr lang="en-US" sz="2400" dirty="0"/>
              <a:t>ED: large variation in briefing content and </a:t>
            </a:r>
            <a:r>
              <a:rPr lang="en-US" sz="2400" dirty="0" smtClean="0"/>
              <a:t>practice</a:t>
            </a:r>
          </a:p>
          <a:p>
            <a:pPr marL="0" indent="0" algn="ctr">
              <a:buNone/>
              <a:defRPr/>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1800" baseline="30000" dirty="0" smtClean="0"/>
              <a:t>1</a:t>
            </a:r>
            <a:r>
              <a:rPr lang="en-US" sz="1800" dirty="0" smtClean="0"/>
              <a:t>AHRQ</a:t>
            </a:r>
            <a:r>
              <a:rPr lang="en-US" sz="1800" dirty="0"/>
              <a:t>, 2009.     </a:t>
            </a:r>
            <a:r>
              <a:rPr lang="en-US" sz="1800" baseline="30000" dirty="0"/>
              <a:t>2</a:t>
            </a:r>
            <a:r>
              <a:rPr lang="en-US" sz="1800" dirty="0"/>
              <a:t>Haynes, 2009.    </a:t>
            </a:r>
            <a:r>
              <a:rPr lang="en-US" sz="1800" baseline="30000" dirty="0"/>
              <a:t>3</a:t>
            </a:r>
            <a:r>
              <a:rPr lang="en-US" sz="1800" dirty="0"/>
              <a:t>Lingard, 2008</a:t>
            </a:r>
          </a:p>
          <a:p>
            <a:pPr marL="0" indent="0" algn="ctr">
              <a:buFontTx/>
              <a:buNone/>
              <a:defRPr/>
            </a:pPr>
            <a:endParaRPr lang="en-GB" baseline="30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latin typeface="Calibri" pitchFamily="34" charset="0"/>
                <a:cs typeface="Calibri" pitchFamily="34" charset="0"/>
              </a:rPr>
              <a:t>Objective</a:t>
            </a:r>
            <a:endParaRPr lang="en-GB" dirty="0" smtClean="0">
              <a:latin typeface="Calibri" pitchFamily="34" charset="0"/>
              <a:cs typeface="Calibri" pitchFamily="34" charset="0"/>
            </a:endParaRPr>
          </a:p>
        </p:txBody>
      </p:sp>
      <p:sp>
        <p:nvSpPr>
          <p:cNvPr id="11267" name="Content Placeholder 2"/>
          <p:cNvSpPr>
            <a:spLocks noGrp="1"/>
          </p:cNvSpPr>
          <p:nvPr>
            <p:ph idx="1"/>
          </p:nvPr>
        </p:nvSpPr>
        <p:spPr/>
        <p:txBody>
          <a:bodyPr/>
          <a:lstStyle/>
          <a:p>
            <a:r>
              <a:rPr lang="en-US" dirty="0" smtClean="0">
                <a:latin typeface="Calibri" pitchFamily="34" charset="0"/>
                <a:cs typeface="Calibri" pitchFamily="34" charset="0"/>
              </a:rPr>
              <a:t>To describe the </a:t>
            </a:r>
            <a:r>
              <a:rPr lang="en-US" b="1" dirty="0" smtClean="0">
                <a:latin typeface="Calibri" pitchFamily="34" charset="0"/>
                <a:cs typeface="Calibri" pitchFamily="34" charset="0"/>
              </a:rPr>
              <a:t>creation</a:t>
            </a:r>
            <a:r>
              <a:rPr lang="en-US" dirty="0" smtClean="0">
                <a:latin typeface="Calibri" pitchFamily="34" charset="0"/>
                <a:cs typeface="Calibri" pitchFamily="34" charset="0"/>
              </a:rPr>
              <a:t>, </a:t>
            </a:r>
            <a:r>
              <a:rPr lang="en-US" b="1" dirty="0" smtClean="0">
                <a:latin typeface="Calibri" pitchFamily="34" charset="0"/>
                <a:cs typeface="Calibri" pitchFamily="34" charset="0"/>
              </a:rPr>
              <a:t>implementation</a:t>
            </a:r>
            <a:r>
              <a:rPr lang="en-US" dirty="0" smtClean="0">
                <a:latin typeface="Calibri" pitchFamily="34" charset="0"/>
                <a:cs typeface="Calibri" pitchFamily="34" charset="0"/>
              </a:rPr>
              <a:t> and user </a:t>
            </a:r>
            <a:r>
              <a:rPr lang="en-US" b="1" dirty="0" smtClean="0">
                <a:latin typeface="Calibri" pitchFamily="34" charset="0"/>
                <a:cs typeface="Calibri" pitchFamily="34" charset="0"/>
              </a:rPr>
              <a:t>perceptions</a:t>
            </a:r>
            <a:r>
              <a:rPr lang="en-US" dirty="0" smtClean="0">
                <a:latin typeface="Calibri" pitchFamily="34" charset="0"/>
                <a:cs typeface="Calibri" pitchFamily="34" charset="0"/>
              </a:rPr>
              <a:t> of a standardized briefing checklist in a pediatric ED</a:t>
            </a:r>
          </a:p>
          <a:p>
            <a:r>
              <a:rPr lang="en-US" b="1" dirty="0" smtClean="0">
                <a:solidFill>
                  <a:srgbClr val="FF0000"/>
                </a:solidFill>
                <a:latin typeface="Calibri" pitchFamily="34" charset="0"/>
                <a:cs typeface="Calibri" pitchFamily="34" charset="0"/>
              </a:rPr>
              <a:t>PASSED</a:t>
            </a:r>
            <a:r>
              <a:rPr lang="en-US" dirty="0" smtClean="0">
                <a:latin typeface="Calibri" pitchFamily="34" charset="0"/>
                <a:cs typeface="Calibri" pitchFamily="34" charset="0"/>
              </a:rPr>
              <a:t> Checklist:  </a:t>
            </a:r>
            <a:r>
              <a:rPr lang="en-US" b="1" dirty="0" smtClean="0">
                <a:solidFill>
                  <a:srgbClr val="FF0000"/>
                </a:solidFill>
                <a:latin typeface="Calibri" pitchFamily="34" charset="0"/>
                <a:cs typeface="Calibri" pitchFamily="34" charset="0"/>
              </a:rPr>
              <a:t>P</a:t>
            </a:r>
            <a:r>
              <a:rPr lang="en-US" dirty="0" smtClean="0">
                <a:latin typeface="Calibri" pitchFamily="34" charset="0"/>
                <a:cs typeface="Calibri" pitchFamily="34" charset="0"/>
              </a:rPr>
              <a:t>ediatric </a:t>
            </a:r>
            <a:r>
              <a:rPr lang="en-US" b="1" dirty="0" smtClean="0">
                <a:solidFill>
                  <a:srgbClr val="FF0000"/>
                </a:solidFill>
                <a:latin typeface="Calibri" pitchFamily="34" charset="0"/>
                <a:cs typeface="Calibri" pitchFamily="34" charset="0"/>
              </a:rPr>
              <a:t>A</a:t>
            </a:r>
            <a:r>
              <a:rPr lang="en-US" dirty="0" smtClean="0">
                <a:latin typeface="Calibri" pitchFamily="34" charset="0"/>
                <a:cs typeface="Calibri" pitchFamily="34" charset="0"/>
              </a:rPr>
              <a:t>ctive </a:t>
            </a:r>
            <a:r>
              <a:rPr lang="en-US" b="1" dirty="0" smtClean="0">
                <a:solidFill>
                  <a:srgbClr val="FF0000"/>
                </a:solidFill>
                <a:latin typeface="Calibri" pitchFamily="34" charset="0"/>
                <a:cs typeface="Calibri" pitchFamily="34" charset="0"/>
              </a:rPr>
              <a:t>S</a:t>
            </a:r>
            <a:r>
              <a:rPr lang="en-US" dirty="0" smtClean="0">
                <a:latin typeface="Calibri" pitchFamily="34" charset="0"/>
                <a:cs typeface="Calibri" pitchFamily="34" charset="0"/>
              </a:rPr>
              <a:t>hift </a:t>
            </a:r>
            <a:r>
              <a:rPr lang="en-US" b="1" dirty="0" err="1" smtClean="0">
                <a:solidFill>
                  <a:srgbClr val="FF0000"/>
                </a:solidFill>
                <a:latin typeface="Calibri" pitchFamily="34" charset="0"/>
                <a:cs typeface="Calibri" pitchFamily="34" charset="0"/>
              </a:rPr>
              <a:t>S</a:t>
            </a:r>
            <a:r>
              <a:rPr lang="en-US" dirty="0" err="1" smtClean="0">
                <a:latin typeface="Calibri" pitchFamily="34" charset="0"/>
                <a:cs typeface="Calibri" pitchFamily="34" charset="0"/>
              </a:rPr>
              <a:t>ignout</a:t>
            </a:r>
            <a:r>
              <a:rPr lang="en-US" dirty="0" smtClean="0">
                <a:latin typeface="Calibri" pitchFamily="34" charset="0"/>
                <a:cs typeface="Calibri" pitchFamily="34" charset="0"/>
              </a:rPr>
              <a:t> in the </a:t>
            </a:r>
            <a:r>
              <a:rPr lang="en-US" b="1" dirty="0" smtClean="0">
                <a:solidFill>
                  <a:srgbClr val="FF0000"/>
                </a:solidFill>
                <a:latin typeface="Calibri" pitchFamily="34" charset="0"/>
                <a:cs typeface="Calibri" pitchFamily="34" charset="0"/>
              </a:rPr>
              <a:t>E</a:t>
            </a:r>
            <a:r>
              <a:rPr lang="en-US" dirty="0" smtClean="0">
                <a:latin typeface="Calibri" pitchFamily="34" charset="0"/>
                <a:cs typeface="Calibri" pitchFamily="34" charset="0"/>
              </a:rPr>
              <a:t>mergency </a:t>
            </a:r>
            <a:r>
              <a:rPr lang="en-US" b="1" dirty="0" smtClean="0">
                <a:solidFill>
                  <a:srgbClr val="FF0000"/>
                </a:solidFill>
                <a:latin typeface="Calibri" pitchFamily="34" charset="0"/>
                <a:cs typeface="Calibri" pitchFamily="34" charset="0"/>
              </a:rPr>
              <a:t>D</a:t>
            </a:r>
            <a:r>
              <a:rPr lang="en-US" dirty="0" smtClean="0">
                <a:latin typeface="Calibri" pitchFamily="34" charset="0"/>
                <a:cs typeface="Calibri" pitchFamily="34" charset="0"/>
              </a:rPr>
              <a:t>epartment</a:t>
            </a:r>
          </a:p>
          <a:p>
            <a:endParaRPr lang="en-GB"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Calibri" pitchFamily="34" charset="0"/>
                <a:cs typeface="Calibri" pitchFamily="34" charset="0"/>
              </a:rPr>
              <a:t>Briefing Checklist Creation</a:t>
            </a:r>
            <a:endParaRPr lang="en-GB" dirty="0" smtClean="0">
              <a:latin typeface="Calibri" pitchFamily="34" charset="0"/>
              <a:cs typeface="Calibri" pitchFamily="34" charset="0"/>
            </a:endParaRPr>
          </a:p>
        </p:txBody>
      </p:sp>
      <p:sp>
        <p:nvSpPr>
          <p:cNvPr id="12291" name="Content Placeholder 2"/>
          <p:cNvSpPr>
            <a:spLocks noGrp="1"/>
          </p:cNvSpPr>
          <p:nvPr>
            <p:ph idx="1"/>
          </p:nvPr>
        </p:nvSpPr>
        <p:spPr>
          <a:xfrm>
            <a:off x="1752600" y="1905000"/>
            <a:ext cx="5372100" cy="4191000"/>
          </a:xfrm>
        </p:spPr>
        <p:txBody>
          <a:bodyPr/>
          <a:lstStyle/>
          <a:p>
            <a:r>
              <a:rPr lang="en-US" dirty="0" smtClean="0">
                <a:latin typeface="Calibri" pitchFamily="34" charset="0"/>
                <a:cs typeface="Calibri" pitchFamily="34" charset="0"/>
              </a:rPr>
              <a:t>Best practice guidelines</a:t>
            </a:r>
          </a:p>
          <a:p>
            <a:pPr lvl="1"/>
            <a:r>
              <a:rPr lang="en-US" dirty="0" smtClean="0">
                <a:latin typeface="Calibri" pitchFamily="34" charset="0"/>
                <a:cs typeface="Calibri" pitchFamily="34" charset="0"/>
              </a:rPr>
              <a:t>Aviation, checklist, and human factors literature</a:t>
            </a:r>
          </a:p>
          <a:p>
            <a:pPr lvl="2"/>
            <a:r>
              <a:rPr lang="en-US" dirty="0" smtClean="0">
                <a:latin typeface="Calibri" pitchFamily="34" charset="0"/>
                <a:cs typeface="Calibri" pitchFamily="34" charset="0"/>
              </a:rPr>
              <a:t>Pilot testing*</a:t>
            </a:r>
          </a:p>
          <a:p>
            <a:pPr lvl="2"/>
            <a:r>
              <a:rPr lang="en-US" dirty="0" smtClean="0">
                <a:latin typeface="Calibri" pitchFamily="34" charset="0"/>
                <a:cs typeface="Calibri" pitchFamily="34" charset="0"/>
              </a:rPr>
              <a:t>Structural </a:t>
            </a:r>
            <a:r>
              <a:rPr lang="en-US" dirty="0" err="1" smtClean="0">
                <a:latin typeface="Calibri" pitchFamily="34" charset="0"/>
                <a:cs typeface="Calibri" pitchFamily="34" charset="0"/>
              </a:rPr>
              <a:t>functuality</a:t>
            </a:r>
            <a:endParaRPr lang="en-US" dirty="0" smtClean="0">
              <a:latin typeface="Calibri" pitchFamily="34" charset="0"/>
              <a:cs typeface="Calibri" pitchFamily="34" charset="0"/>
            </a:endParaRPr>
          </a:p>
          <a:p>
            <a:pPr lvl="2"/>
            <a:r>
              <a:rPr lang="en-US" dirty="0" smtClean="0">
                <a:latin typeface="Calibri" pitchFamily="34" charset="0"/>
                <a:cs typeface="Calibri" pitchFamily="34" charset="0"/>
              </a:rPr>
              <a:t>Critical steps only </a:t>
            </a:r>
          </a:p>
          <a:p>
            <a:pPr lvl="2"/>
            <a:r>
              <a:rPr lang="en-US" dirty="0" smtClean="0">
                <a:latin typeface="Calibri" pitchFamily="34" charset="0"/>
                <a:cs typeface="Calibri" pitchFamily="34" charset="0"/>
              </a:rPr>
              <a:t>Brevity</a:t>
            </a:r>
          </a:p>
          <a:p>
            <a:pPr lvl="2"/>
            <a:r>
              <a:rPr lang="en-US" dirty="0" smtClean="0">
                <a:latin typeface="Calibri" pitchFamily="34" charset="0"/>
                <a:cs typeface="Calibri" pitchFamily="34" charset="0"/>
              </a:rPr>
              <a:t>Common language</a:t>
            </a:r>
          </a:p>
          <a:p>
            <a:pPr lvl="2"/>
            <a:r>
              <a:rPr lang="en-US" dirty="0" smtClean="0">
                <a:latin typeface="Calibri" pitchFamily="34" charset="0"/>
                <a:cs typeface="Calibri" pitchFamily="34" charset="0"/>
              </a:rPr>
              <a:t>Versioned &amp; Dated</a:t>
            </a:r>
          </a:p>
          <a:p>
            <a:pPr lvl="2"/>
            <a:r>
              <a:rPr lang="en-US" dirty="0" smtClean="0">
                <a:latin typeface="Calibri" pitchFamily="34" charset="0"/>
                <a:cs typeface="Calibri" pitchFamily="34" charset="0"/>
              </a:rPr>
              <a:t>Read-Do </a:t>
            </a:r>
            <a:r>
              <a:rPr lang="en-US" dirty="0" err="1" smtClean="0">
                <a:latin typeface="Calibri" pitchFamily="34" charset="0"/>
                <a:cs typeface="Calibri" pitchFamily="34" charset="0"/>
              </a:rPr>
              <a:t>vs</a:t>
            </a:r>
            <a:r>
              <a:rPr lang="en-US" dirty="0" smtClean="0">
                <a:latin typeface="Calibri" pitchFamily="34" charset="0"/>
                <a:cs typeface="Calibri" pitchFamily="34" charset="0"/>
              </a:rPr>
              <a:t> Do-Check</a:t>
            </a:r>
          </a:p>
          <a:p>
            <a:pPr lvl="2"/>
            <a:r>
              <a:rPr lang="en-US" dirty="0" smtClean="0">
                <a:latin typeface="Calibri" pitchFamily="34" charset="0"/>
                <a:cs typeface="Calibri" pitchFamily="34" charset="0"/>
              </a:rPr>
              <a:t>Feedback mechanisms</a:t>
            </a:r>
          </a:p>
          <a:p>
            <a:pPr lvl="2"/>
            <a:r>
              <a:rPr lang="en-US" dirty="0" smtClean="0">
                <a:latin typeface="Calibri" pitchFamily="34" charset="0"/>
                <a:cs typeface="Calibri" pitchFamily="34" charset="0"/>
              </a:rPr>
              <a:t>Checklist development checklists…</a:t>
            </a:r>
          </a:p>
        </p:txBody>
      </p:sp>
      <p:pic>
        <p:nvPicPr>
          <p:cNvPr id="12292" name="Picture 2" descr="The Checklist Manifesto book cover" title="The Checklist Manifesto book co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325" y="4725988"/>
            <a:ext cx="9810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Human Factors and Ergonomics Society Logo" title="Human Factors and Ergonomics Societ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1700213"/>
            <a:ext cx="22431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Nasa Logo" title="Nas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775" y="3063875"/>
            <a:ext cx="1654175"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latin typeface="Calibri" pitchFamily="34" charset="0"/>
                <a:cs typeface="Calibri" pitchFamily="34" charset="0"/>
              </a:rPr>
              <a:t>Briefing Checklist Creation</a:t>
            </a:r>
            <a:endParaRPr lang="en-GB" dirty="0" smtClean="0">
              <a:latin typeface="Calibri" pitchFamily="34" charset="0"/>
              <a:cs typeface="Calibri" pitchFamily="34" charset="0"/>
            </a:endParaRPr>
          </a:p>
        </p:txBody>
      </p:sp>
      <p:sp>
        <p:nvSpPr>
          <p:cNvPr id="3" name="Content Placeholder 2"/>
          <p:cNvSpPr>
            <a:spLocks noGrp="1"/>
          </p:cNvSpPr>
          <p:nvPr>
            <p:ph idx="1"/>
          </p:nvPr>
        </p:nvSpPr>
        <p:spPr>
          <a:xfrm>
            <a:off x="1752600" y="1585913"/>
            <a:ext cx="6705600" cy="4191000"/>
          </a:xfrm>
        </p:spPr>
        <p:txBody>
          <a:bodyPr/>
          <a:lstStyle/>
          <a:p>
            <a:pPr>
              <a:defRPr/>
            </a:pPr>
            <a:r>
              <a:rPr lang="en-US" sz="2400" dirty="0" smtClean="0">
                <a:latin typeface="Calibri" pitchFamily="34" charset="0"/>
                <a:cs typeface="Calibri" pitchFamily="34" charset="0"/>
              </a:rPr>
              <a:t>Checklist drafted</a:t>
            </a:r>
          </a:p>
          <a:p>
            <a:pPr>
              <a:defRPr/>
            </a:pPr>
            <a:r>
              <a:rPr lang="en-US" sz="2400" dirty="0" smtClean="0">
                <a:latin typeface="Calibri" pitchFamily="34" charset="0"/>
                <a:cs typeface="Calibri" pitchFamily="34" charset="0"/>
              </a:rPr>
              <a:t>Stakeholder focus group feedback</a:t>
            </a:r>
          </a:p>
          <a:p>
            <a:pPr>
              <a:defRPr/>
            </a:pPr>
            <a:r>
              <a:rPr lang="en-US" sz="2400" dirty="0" smtClean="0">
                <a:latin typeface="Calibri" pitchFamily="34" charset="0"/>
                <a:cs typeface="Calibri" pitchFamily="34" charset="0"/>
              </a:rPr>
              <a:t>Iterative piloting and modifications</a:t>
            </a:r>
          </a:p>
          <a:p>
            <a:pPr>
              <a:defRPr/>
            </a:pPr>
            <a:r>
              <a:rPr lang="en-US" sz="2400" dirty="0" smtClean="0">
                <a:latin typeface="Calibri" pitchFamily="34" charset="0"/>
                <a:cs typeface="Calibri" pitchFamily="34" charset="0"/>
              </a:rPr>
              <a:t>Staff training and feedback</a:t>
            </a:r>
          </a:p>
          <a:p>
            <a:pPr marL="0" indent="0" algn="ctr">
              <a:buFontTx/>
              <a:buNone/>
              <a:defRPr/>
            </a:pPr>
            <a:r>
              <a:rPr lang="en-US" sz="2400" i="1" dirty="0" smtClean="0"/>
              <a:t>↓</a:t>
            </a:r>
            <a:endParaRPr lang="en-US" sz="2400" i="1" dirty="0" smtClean="0">
              <a:latin typeface="Calibri" pitchFamily="34" charset="0"/>
              <a:cs typeface="Calibri" pitchFamily="34" charset="0"/>
            </a:endParaRPr>
          </a:p>
          <a:p>
            <a:pPr marL="0" indent="0" algn="ctr">
              <a:buFontTx/>
              <a:buNone/>
              <a:defRPr/>
            </a:pPr>
            <a:r>
              <a:rPr lang="en-US" sz="2000" i="1" dirty="0" smtClean="0">
                <a:solidFill>
                  <a:srgbClr val="FF0000"/>
                </a:solidFill>
                <a:latin typeface="Calibri" pitchFamily="34" charset="0"/>
                <a:cs typeface="Calibri" pitchFamily="34" charset="0"/>
              </a:rPr>
              <a:t>Implementation</a:t>
            </a:r>
          </a:p>
          <a:p>
            <a:pPr marL="0" indent="0" algn="ctr">
              <a:buFontTx/>
              <a:buNone/>
              <a:defRPr/>
            </a:pPr>
            <a:r>
              <a:rPr lang="en-US" sz="2400" i="1" dirty="0" smtClean="0"/>
              <a:t>↓</a:t>
            </a:r>
            <a:endParaRPr lang="en-US" sz="2400" i="1" dirty="0" smtClean="0">
              <a:latin typeface="Calibri" pitchFamily="34" charset="0"/>
              <a:cs typeface="Calibri" pitchFamily="34" charset="0"/>
            </a:endParaRPr>
          </a:p>
          <a:p>
            <a:pPr>
              <a:defRPr/>
            </a:pPr>
            <a:r>
              <a:rPr lang="en-US" sz="2400" dirty="0" smtClean="0">
                <a:latin typeface="Calibri" pitchFamily="34" charset="0"/>
                <a:cs typeface="Calibri" pitchFamily="34" charset="0"/>
              </a:rPr>
              <a:t>Post-implementation modifications</a:t>
            </a:r>
          </a:p>
          <a:p>
            <a:pPr lvl="1">
              <a:defRPr/>
            </a:pPr>
            <a:r>
              <a:rPr lang="en-US" sz="2000" dirty="0" smtClean="0">
                <a:latin typeface="Calibri" pitchFamily="34" charset="0"/>
                <a:cs typeface="Calibri" pitchFamily="34" charset="0"/>
              </a:rPr>
              <a:t>10 versions in project period</a:t>
            </a:r>
          </a:p>
          <a:p>
            <a:pPr lvl="1">
              <a:defRPr/>
            </a:pPr>
            <a:r>
              <a:rPr lang="en-US" sz="2000" dirty="0" smtClean="0">
                <a:latin typeface="Calibri" pitchFamily="34" charset="0"/>
                <a:cs typeface="Calibri" pitchFamily="34" charset="0"/>
              </a:rPr>
              <a:t>Item ordering, additions, subtractions, clarifications, layout, timing…</a:t>
            </a:r>
            <a:br>
              <a:rPr lang="en-US" sz="2000" dirty="0" smtClean="0">
                <a:latin typeface="Calibri" pitchFamily="34" charset="0"/>
                <a:cs typeface="Calibri" pitchFamily="34" charset="0"/>
              </a:rPr>
            </a:br>
            <a:endParaRPr lang="en-US" sz="2000" dirty="0" smtClean="0">
              <a:latin typeface="Calibri" pitchFamily="34" charset="0"/>
              <a:cs typeface="Calibri" pitchFamily="34" charset="0"/>
            </a:endParaRPr>
          </a:p>
          <a:p>
            <a:pPr marL="57150" indent="0">
              <a:buNone/>
              <a:defRPr/>
            </a:pPr>
            <a:endParaRPr lang="en-US" sz="900" kern="1200" dirty="0" smtClean="0">
              <a:latin typeface="Calibri" pitchFamily="34" charset="0"/>
              <a:ea typeface="ＭＳ Ｐゴシック" pitchFamily="34" charset="-128"/>
              <a:cs typeface="+mn-cs"/>
            </a:endParaRPr>
          </a:p>
          <a:p>
            <a:pPr marL="57150" indent="0">
              <a:buNone/>
              <a:defRPr/>
            </a:pPr>
            <a:fld id="{FBC74100-F012-41BD-B164-A66909E58CF2}" type="datetime4">
              <a:rPr lang="en-US" sz="900" kern="1200" smtClean="0">
                <a:latin typeface="Calibri" pitchFamily="34" charset="0"/>
                <a:ea typeface="ＭＳ Ｐゴシック" pitchFamily="34" charset="-128"/>
                <a:cs typeface="+mn-cs"/>
              </a:rPr>
              <a:pPr marL="57150" indent="0">
                <a:buNone/>
                <a:defRPr/>
              </a:pPr>
              <a:t>July 26, 2013</a:t>
            </a:fld>
            <a:r>
              <a:rPr lang="en-US" sz="900" kern="1200" dirty="0" smtClean="0">
                <a:latin typeface="Calibri" pitchFamily="34" charset="0"/>
                <a:ea typeface="ＭＳ Ｐゴシック" pitchFamily="34" charset="-128"/>
                <a:cs typeface="+mn-cs"/>
              </a:rPr>
              <a:t>                                                                        Baylor </a:t>
            </a:r>
            <a:r>
              <a:rPr lang="en-US" sz="900" kern="1200" dirty="0">
                <a:latin typeface="Calibri" pitchFamily="34" charset="0"/>
                <a:ea typeface="ＭＳ Ｐゴシック" pitchFamily="34" charset="-128"/>
                <a:cs typeface="+mn-cs"/>
              </a:rPr>
              <a:t>College of Medicine</a:t>
            </a:r>
          </a:p>
          <a:p>
            <a:pPr marL="57150" indent="0">
              <a:buNone/>
              <a:defRPr/>
            </a:pPr>
            <a:endParaRPr lang="en-GB" sz="900" kern="1200" dirty="0">
              <a:latin typeface="Calibri" pitchFamily="34" charset="0"/>
              <a:ea typeface="ＭＳ Ｐゴシック" pitchFamily="34" charset="-128"/>
              <a:cs typeface="+mn-cs"/>
            </a:endParaRPr>
          </a:p>
        </p:txBody>
      </p:sp>
      <p:sp>
        <p:nvSpPr>
          <p:cNvPr id="13318"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3D26760-99AF-4EAF-AC15-60CA67B8BDA1}" type="slidenum">
              <a:rPr lang="en-US" sz="900" smtClean="0">
                <a:latin typeface="Calibri" pitchFamily="34" charset="0"/>
              </a:rPr>
              <a:pPr/>
              <a:t>14</a:t>
            </a:fld>
            <a:endParaRPr lang="en-US" sz="900" dirty="0" smtClean="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97258" y="-38437"/>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b="0" dirty="0">
                <a:latin typeface="Calibri" pitchFamily="34" charset="0"/>
              </a:rPr>
              <a:t/>
            </a:r>
            <a:br>
              <a:rPr lang="en-US" sz="3200" b="0" dirty="0">
                <a:latin typeface="Calibri" pitchFamily="34" charset="0"/>
              </a:rPr>
            </a:br>
            <a:r>
              <a:rPr lang="en-US" sz="3200" b="0" dirty="0">
                <a:latin typeface="Calibri" pitchFamily="34" charset="0"/>
              </a:rPr>
              <a:t>(Tim Adams: SOPs)</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123542" y="1465938"/>
            <a:ext cx="4020457" cy="5380491"/>
          </a:xfrm>
        </p:spPr>
        <p:txBody>
          <a:bodyPr/>
          <a:lstStyle/>
          <a:p>
            <a:pPr eaLnBrk="1" hangingPunct="1"/>
            <a:r>
              <a:rPr lang="en-US" sz="3200" kern="1200" dirty="0">
                <a:latin typeface="Calibri" pitchFamily="34" charset="0"/>
                <a:ea typeface="ＭＳ Ｐゴシック" pitchFamily="34" charset="-128"/>
                <a:cs typeface="+mn-cs"/>
              </a:rPr>
              <a:t>1st: ED situational </a:t>
            </a:r>
            <a:r>
              <a:rPr lang="en-US" sz="3200" kern="1200" dirty="0" smtClean="0">
                <a:latin typeface="Calibri" pitchFamily="34" charset="0"/>
                <a:ea typeface="ＭＳ Ｐゴシック" pitchFamily="34" charset="-128"/>
                <a:cs typeface="+mn-cs"/>
              </a:rPr>
              <a:t>awareness</a:t>
            </a:r>
            <a:br>
              <a:rPr lang="en-US" sz="3200" kern="1200" dirty="0" smtClean="0">
                <a:latin typeface="Calibri" pitchFamily="34" charset="0"/>
                <a:ea typeface="ＭＳ Ｐゴシック" pitchFamily="34" charset="-128"/>
                <a:cs typeface="+mn-cs"/>
              </a:rPr>
            </a:br>
            <a:endParaRPr lang="en-US" sz="3200" kern="1200" dirty="0">
              <a:latin typeface="Calibri" pitchFamily="34" charset="0"/>
              <a:ea typeface="ＭＳ Ｐゴシック" pitchFamily="34" charset="-128"/>
              <a:cs typeface="+mn-cs"/>
            </a:endParaRPr>
          </a:p>
          <a:p>
            <a:pPr eaLnBrk="1" hangingPunct="1"/>
            <a:r>
              <a:rPr lang="en-US" sz="3200" kern="1200" dirty="0">
                <a:latin typeface="Calibri" pitchFamily="34" charset="0"/>
                <a:ea typeface="ＭＳ Ｐゴシック" pitchFamily="34" charset="-128"/>
                <a:cs typeface="+mn-cs"/>
              </a:rPr>
              <a:t>2nd: Patient information</a:t>
            </a:r>
          </a:p>
          <a:p>
            <a:pPr eaLnBrk="1" hangingPunct="1"/>
            <a:endParaRPr lang="en-US" sz="3200" kern="1200" dirty="0">
              <a:latin typeface="Calibri" pitchFamily="34" charset="0"/>
              <a:ea typeface="ＭＳ Ｐゴシック" pitchFamily="34" charset="-128"/>
              <a:cs typeface="+mn-cs"/>
            </a:endParaRPr>
          </a:p>
          <a:p>
            <a:pPr eaLnBrk="1" hangingPunct="1"/>
            <a:r>
              <a:rPr lang="en-US" sz="3200" kern="1200" dirty="0">
                <a:latin typeface="Calibri" pitchFamily="34" charset="0"/>
                <a:ea typeface="ＭＳ Ｐゴシック" pitchFamily="34" charset="-128"/>
                <a:cs typeface="+mn-cs"/>
              </a:rPr>
              <a:t>3rd: Patient situational awareness</a:t>
            </a:r>
          </a:p>
          <a:p>
            <a:endParaRPr lang="en-US" dirty="0"/>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descr="1st order of Completing Worksheet showing Ed Situational Awareness" title="First Order"/>
          <p:cNvSpPr txBox="1">
            <a:spLocks noChangeArrowheads="1"/>
          </p:cNvSpPr>
          <p:nvPr/>
        </p:nvSpPr>
        <p:spPr bwMode="auto">
          <a:xfrm>
            <a:off x="1371600" y="1066800"/>
            <a:ext cx="1143000" cy="830263"/>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4800" b="1" dirty="0">
                <a:solidFill>
                  <a:srgbClr val="FF0000"/>
                </a:solidFill>
              </a:rPr>
              <a:t>1</a:t>
            </a:r>
            <a:r>
              <a:rPr lang="en-US" sz="4800" b="1" baseline="30000" dirty="0">
                <a:solidFill>
                  <a:srgbClr val="FF0000"/>
                </a:solidFill>
              </a:rPr>
              <a:t>st</a:t>
            </a:r>
            <a:r>
              <a:rPr lang="en-US" sz="4800" b="1" dirty="0">
                <a:solidFill>
                  <a:srgbClr val="FF0000"/>
                </a:solidFill>
              </a:rPr>
              <a:t> </a:t>
            </a:r>
            <a:endParaRPr lang="en-GB" b="1" dirty="0">
              <a:solidFill>
                <a:srgbClr val="FF0000"/>
              </a:solidFill>
            </a:endParaRPr>
          </a:p>
        </p:txBody>
      </p:sp>
      <p:sp>
        <p:nvSpPr>
          <p:cNvPr id="13" name="TextBox 12" descr="3rd order of Completing Worksheet showing Patient situational awareness" title="Third Order"/>
          <p:cNvSpPr txBox="1">
            <a:spLocks noChangeArrowheads="1"/>
          </p:cNvSpPr>
          <p:nvPr/>
        </p:nvSpPr>
        <p:spPr bwMode="auto">
          <a:xfrm>
            <a:off x="3276600" y="1082675"/>
            <a:ext cx="1143000" cy="830263"/>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4800" b="1" dirty="0">
                <a:solidFill>
                  <a:srgbClr val="FF0000"/>
                </a:solidFill>
              </a:rPr>
              <a:t>3</a:t>
            </a:r>
            <a:r>
              <a:rPr lang="en-US" sz="4800" b="1" baseline="30000" dirty="0">
                <a:solidFill>
                  <a:srgbClr val="FF0000"/>
                </a:solidFill>
              </a:rPr>
              <a:t>rd</a:t>
            </a:r>
            <a:r>
              <a:rPr lang="en-US" sz="4800" b="1" dirty="0">
                <a:solidFill>
                  <a:srgbClr val="FF0000"/>
                </a:solidFill>
              </a:rPr>
              <a:t> </a:t>
            </a:r>
            <a:endParaRPr lang="en-GB" b="1" dirty="0">
              <a:solidFill>
                <a:srgbClr val="FF0000"/>
              </a:solidFill>
            </a:endParaRPr>
          </a:p>
        </p:txBody>
      </p:sp>
      <p:sp>
        <p:nvSpPr>
          <p:cNvPr id="12" name="TextBox 11" descr="2nd order of Completing Worksheet showing Patient Information" title="Second Order"/>
          <p:cNvSpPr txBox="1">
            <a:spLocks noChangeArrowheads="1"/>
          </p:cNvSpPr>
          <p:nvPr/>
        </p:nvSpPr>
        <p:spPr bwMode="auto">
          <a:xfrm>
            <a:off x="1143000" y="5638800"/>
            <a:ext cx="1143000" cy="830263"/>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4800" b="1" dirty="0">
                <a:solidFill>
                  <a:srgbClr val="FF0000"/>
                </a:solidFill>
              </a:rPr>
              <a:t>2</a:t>
            </a:r>
            <a:r>
              <a:rPr lang="en-US" sz="4800" b="1" baseline="30000" dirty="0">
                <a:solidFill>
                  <a:srgbClr val="FF0000"/>
                </a:solidFill>
              </a:rPr>
              <a:t>nd</a:t>
            </a:r>
            <a:r>
              <a:rPr lang="en-US" sz="4800" b="1" dirty="0">
                <a:solidFill>
                  <a:srgbClr val="FF0000"/>
                </a:solidFill>
              </a:rPr>
              <a:t> </a:t>
            </a:r>
            <a:endParaRPr lang="en-GB"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7884" y="179273"/>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921829" y="2206217"/>
            <a:ext cx="3222170" cy="2274429"/>
          </a:xfrm>
        </p:spPr>
        <p:txBody>
          <a:bodyPr/>
          <a:lstStyle/>
          <a:p>
            <a:pPr eaLnBrk="1" hangingPunct="1">
              <a:buFont typeface="Arial" pitchFamily="34" charset="0"/>
              <a:buChar char="•"/>
            </a:pPr>
            <a:r>
              <a:rPr lang="en-US" sz="3200" dirty="0" smtClean="0">
                <a:latin typeface="Calibri" pitchFamily="34" charset="0"/>
              </a:rPr>
              <a:t>  Start </a:t>
            </a:r>
            <a:r>
              <a:rPr lang="en-US" sz="3200" dirty="0">
                <a:latin typeface="Calibri" pitchFamily="34" charset="0"/>
              </a:rPr>
              <a:t>time</a:t>
            </a:r>
          </a:p>
          <a:p>
            <a:pPr eaLnBrk="1" hangingPunct="1">
              <a:buFont typeface="Arial" pitchFamily="34" charset="0"/>
              <a:buChar char="•"/>
            </a:pPr>
            <a:r>
              <a:rPr lang="en-US" sz="3200" dirty="0" smtClean="0">
                <a:latin typeface="Calibri" pitchFamily="34" charset="0"/>
              </a:rPr>
              <a:t>  Charge </a:t>
            </a:r>
            <a:r>
              <a:rPr lang="en-US" sz="3200" dirty="0">
                <a:latin typeface="Calibri" pitchFamily="34" charset="0"/>
              </a:rPr>
              <a:t>nurse</a:t>
            </a:r>
          </a:p>
          <a:p>
            <a:pPr eaLnBrk="1" hangingPunct="1">
              <a:buFont typeface="Arial" pitchFamily="34" charset="0"/>
              <a:buChar char="•"/>
            </a:pPr>
            <a:r>
              <a:rPr lang="en-US" sz="3200" dirty="0" smtClean="0">
                <a:latin typeface="Calibri" pitchFamily="34" charset="0"/>
              </a:rPr>
              <a:t>  Introductions</a:t>
            </a:r>
            <a:endParaRPr lang="en-US" sz="3200" dirty="0">
              <a:latin typeface="Calibri" pitchFamily="34" charset="0"/>
            </a:endParaRPr>
          </a:p>
          <a:p>
            <a:endParaRPr lang="en-US" dirty="0"/>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1" descr="Signout Form" title="Start of Signout"/>
          <p:cNvPicPr>
            <a:picLocks noChangeAspect="1"/>
          </p:cNvPicPr>
          <p:nvPr/>
        </p:nvPicPr>
        <p:blipFill>
          <a:blip r:embed="rId4">
            <a:extLst>
              <a:ext uri="{28A0092B-C50C-407E-A947-70E740481C1C}">
                <a14:useLocalDpi xmlns:a14="http://schemas.microsoft.com/office/drawing/2010/main" val="0"/>
              </a:ext>
            </a:extLst>
          </a:blip>
          <a:srcRect l="4533" t="12778" r="43661" b="62962"/>
          <a:stretch>
            <a:fillRect/>
          </a:stretch>
        </p:blipFill>
        <p:spPr bwMode="auto">
          <a:xfrm>
            <a:off x="107950" y="1668463"/>
            <a:ext cx="5591175" cy="3409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1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7884" y="179273"/>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921828" y="2045827"/>
            <a:ext cx="3918857" cy="2812183"/>
          </a:xfrm>
        </p:spPr>
        <p:txBody>
          <a:bodyPr/>
          <a:lstStyle/>
          <a:p>
            <a:pPr marL="457200" indent="-457200" eaLnBrk="1" hangingPunct="1">
              <a:buFont typeface="Arial" pitchFamily="34" charset="0"/>
              <a:buChar char="•"/>
            </a:pPr>
            <a:r>
              <a:rPr lang="en-US" sz="3200" dirty="0" smtClean="0">
                <a:latin typeface="Calibri" pitchFamily="34" charset="0"/>
              </a:rPr>
              <a:t>Available </a:t>
            </a:r>
            <a:r>
              <a:rPr lang="en-US" sz="3200" dirty="0">
                <a:latin typeface="Calibri" pitchFamily="34" charset="0"/>
              </a:rPr>
              <a:t>beds</a:t>
            </a:r>
          </a:p>
          <a:p>
            <a:pPr marL="457200" indent="-457200" eaLnBrk="1" hangingPunct="1">
              <a:buFont typeface="Arial" pitchFamily="34" charset="0"/>
              <a:buChar char="•"/>
            </a:pPr>
            <a:r>
              <a:rPr lang="en-US" sz="3200" dirty="0" smtClean="0">
                <a:latin typeface="Calibri" pitchFamily="34" charset="0"/>
              </a:rPr>
              <a:t>Resuscitation   roles</a:t>
            </a:r>
            <a:endParaRPr lang="en-US" sz="3200" dirty="0">
              <a:latin typeface="Calibri" pitchFamily="34" charset="0"/>
            </a:endParaRPr>
          </a:p>
          <a:p>
            <a:pPr marL="457200" indent="-457200" eaLnBrk="1" hangingPunct="1">
              <a:buFont typeface="Arial" pitchFamily="34" charset="0"/>
              <a:buChar char="•"/>
            </a:pPr>
            <a:r>
              <a:rPr lang="en-US" sz="3200" dirty="0" smtClean="0">
                <a:latin typeface="Calibri" pitchFamily="34" charset="0"/>
              </a:rPr>
              <a:t>Staffing</a:t>
            </a:r>
            <a:endParaRPr lang="en-US" sz="3200" dirty="0">
              <a:latin typeface="Calibri" pitchFamily="34" charset="0"/>
            </a:endParaRPr>
          </a:p>
          <a:p>
            <a:endParaRPr lang="en-US" dirty="0"/>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1" descr="Signout Form" title="Start of Signout"/>
          <p:cNvPicPr>
            <a:picLocks noChangeAspect="1"/>
          </p:cNvPicPr>
          <p:nvPr/>
        </p:nvPicPr>
        <p:blipFill>
          <a:blip r:embed="rId4">
            <a:extLst>
              <a:ext uri="{28A0092B-C50C-407E-A947-70E740481C1C}">
                <a14:useLocalDpi xmlns:a14="http://schemas.microsoft.com/office/drawing/2010/main" val="0"/>
              </a:ext>
            </a:extLst>
          </a:blip>
          <a:srcRect l="4533" t="12778" r="43661" b="62962"/>
          <a:stretch>
            <a:fillRect/>
          </a:stretch>
        </p:blipFill>
        <p:spPr bwMode="auto">
          <a:xfrm>
            <a:off x="107950" y="1668463"/>
            <a:ext cx="5591175" cy="3409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397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7884" y="179273"/>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558978" y="1160473"/>
            <a:ext cx="3918857" cy="2812183"/>
          </a:xfrm>
        </p:spPr>
        <p:txBody>
          <a:bodyPr/>
          <a:lstStyle/>
          <a:p>
            <a:pPr marL="457200" indent="-457200" eaLnBrk="1" hangingPunct="1">
              <a:buFont typeface="Arial" pitchFamily="34" charset="0"/>
              <a:buChar char="•"/>
            </a:pPr>
            <a:r>
              <a:rPr lang="en-US" sz="3200" dirty="0" smtClean="0">
                <a:latin typeface="Calibri" pitchFamily="34" charset="0"/>
              </a:rPr>
              <a:t>Sick patients</a:t>
            </a:r>
            <a:endParaRPr lang="en-US" sz="3200" dirty="0">
              <a:latin typeface="Calibri" pitchFamily="34" charset="0"/>
            </a:endParaRPr>
          </a:p>
          <a:p>
            <a:pPr marL="457200" indent="-457200" eaLnBrk="1" hangingPunct="1">
              <a:buFont typeface="Arial" pitchFamily="34" charset="0"/>
              <a:buChar char="•"/>
            </a:pPr>
            <a:r>
              <a:rPr lang="en-US" sz="3200" dirty="0" smtClean="0">
                <a:latin typeface="Calibri" pitchFamily="34" charset="0"/>
              </a:rPr>
              <a:t>1</a:t>
            </a:r>
            <a:r>
              <a:rPr lang="en-US" sz="3200" baseline="30000" dirty="0" smtClean="0">
                <a:latin typeface="Calibri" pitchFamily="34" charset="0"/>
              </a:rPr>
              <a:t>st</a:t>
            </a:r>
            <a:r>
              <a:rPr lang="en-US" sz="3200" dirty="0" smtClean="0">
                <a:latin typeface="Calibri" pitchFamily="34" charset="0"/>
              </a:rPr>
              <a:t> shift alert</a:t>
            </a:r>
            <a:endParaRPr lang="en-US" sz="3200" dirty="0">
              <a:latin typeface="Calibri" pitchFamily="34" charset="0"/>
            </a:endParaRPr>
          </a:p>
          <a:p>
            <a:endParaRPr lang="en-US" dirty="0"/>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Sick Patients Alert Check List" title="Sick Patients Alert Check List"/>
          <p:cNvPicPr>
            <a:picLocks noChangeAspect="1"/>
          </p:cNvPicPr>
          <p:nvPr/>
        </p:nvPicPr>
        <p:blipFill>
          <a:blip r:embed="rId4">
            <a:extLst>
              <a:ext uri="{28A0092B-C50C-407E-A947-70E740481C1C}">
                <a14:useLocalDpi xmlns:a14="http://schemas.microsoft.com/office/drawing/2010/main" val="0"/>
              </a:ext>
            </a:extLst>
          </a:blip>
          <a:srcRect l="5357" t="62646" r="44765" b="27779"/>
          <a:stretch>
            <a:fillRect/>
          </a:stretch>
        </p:blipFill>
        <p:spPr bwMode="auto">
          <a:xfrm>
            <a:off x="130175" y="2466975"/>
            <a:ext cx="5181600" cy="1295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76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7884" y="179273"/>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558978" y="1828117"/>
            <a:ext cx="3918857" cy="4732327"/>
          </a:xfrm>
        </p:spPr>
        <p:txBody>
          <a:bodyPr/>
          <a:lstStyle/>
          <a:p>
            <a:pPr marL="457200" indent="-457200" eaLnBrk="1" hangingPunct="1">
              <a:buFont typeface="Arial" pitchFamily="34" charset="0"/>
              <a:buChar char="•"/>
            </a:pPr>
            <a:r>
              <a:rPr lang="en-US" sz="3200" dirty="0" smtClean="0">
                <a:latin typeface="Calibri" pitchFamily="34" charset="0"/>
              </a:rPr>
              <a:t>Equipment</a:t>
            </a:r>
            <a:endParaRPr lang="en-US" sz="3200" dirty="0">
              <a:latin typeface="Calibri" pitchFamily="34" charset="0"/>
            </a:endParaRPr>
          </a:p>
          <a:p>
            <a:pPr marL="457200" indent="-457200" eaLnBrk="1" hangingPunct="1">
              <a:buFont typeface="Arial" pitchFamily="34" charset="0"/>
              <a:buChar char="•"/>
            </a:pPr>
            <a:r>
              <a:rPr lang="en-US" sz="3200" dirty="0" smtClean="0">
                <a:latin typeface="Calibri" pitchFamily="34" charset="0"/>
              </a:rPr>
              <a:t>Safety tips</a:t>
            </a:r>
          </a:p>
          <a:p>
            <a:pPr marL="457200" indent="-457200" eaLnBrk="1" hangingPunct="1">
              <a:buFont typeface="Arial" pitchFamily="34" charset="0"/>
              <a:buChar char="•"/>
            </a:pPr>
            <a:endParaRPr lang="en-US" sz="3200" dirty="0">
              <a:latin typeface="Calibri" pitchFamily="34" charset="0"/>
            </a:endParaRPr>
          </a:p>
          <a:p>
            <a:pPr marL="457200" indent="-457200" eaLnBrk="1" hangingPunct="1">
              <a:buFont typeface="Arial" pitchFamily="34" charset="0"/>
              <a:buChar char="•"/>
            </a:pPr>
            <a:endParaRPr lang="en-US" sz="3200" dirty="0" smtClean="0">
              <a:latin typeface="Calibri" pitchFamily="34" charset="0"/>
            </a:endParaRPr>
          </a:p>
          <a:p>
            <a:pPr marL="457200" indent="-457200" eaLnBrk="1" hangingPunct="1">
              <a:buFont typeface="Arial" pitchFamily="34" charset="0"/>
              <a:buChar char="•"/>
            </a:pPr>
            <a:endParaRPr lang="en-US" sz="3200" dirty="0">
              <a:latin typeface="Calibri" pitchFamily="34" charset="0"/>
            </a:endParaRPr>
          </a:p>
          <a:p>
            <a:pPr marL="457200" indent="-457200" eaLnBrk="1" hangingPunct="1">
              <a:buFont typeface="Arial" pitchFamily="34" charset="0"/>
              <a:buChar char="•"/>
            </a:pPr>
            <a:endParaRPr lang="en-US" sz="3200" dirty="0" smtClean="0">
              <a:latin typeface="Calibri" pitchFamily="34" charset="0"/>
            </a:endParaRPr>
          </a:p>
          <a:p>
            <a:pPr marL="457200" indent="-457200" eaLnBrk="1" hangingPunct="1">
              <a:buFont typeface="Arial" pitchFamily="34" charset="0"/>
              <a:buChar char="•"/>
            </a:pPr>
            <a:r>
              <a:rPr lang="en-US" sz="3200" dirty="0" smtClean="0">
                <a:latin typeface="Calibri" pitchFamily="34" charset="0"/>
              </a:rPr>
              <a:t>Patient info</a:t>
            </a:r>
            <a:endParaRPr lang="en-US" dirty="0"/>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descr="Equipment, Safety tips, and Patient Info Reminders" title="Equipment, Safety tips, and Patient Info Reminders"/>
          <p:cNvPicPr>
            <a:picLocks noChangeAspect="1"/>
          </p:cNvPicPr>
          <p:nvPr/>
        </p:nvPicPr>
        <p:blipFill>
          <a:blip r:embed="rId4">
            <a:extLst>
              <a:ext uri="{28A0092B-C50C-407E-A947-70E740481C1C}">
                <a14:useLocalDpi xmlns:a14="http://schemas.microsoft.com/office/drawing/2010/main" val="0"/>
              </a:ext>
            </a:extLst>
          </a:blip>
          <a:srcRect l="5084" t="72169" r="42834" b="11536"/>
          <a:stretch>
            <a:fillRect/>
          </a:stretch>
        </p:blipFill>
        <p:spPr bwMode="auto">
          <a:xfrm>
            <a:off x="174625" y="2413000"/>
            <a:ext cx="5227638" cy="2130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78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017" y="801350"/>
            <a:ext cx="7419703" cy="914400"/>
          </a:xfrm>
        </p:spPr>
        <p:txBody>
          <a:bodyPr/>
          <a:lstStyle/>
          <a:p>
            <a:pPr algn="l"/>
            <a:r>
              <a:rPr lang="en-US" sz="3600" dirty="0" smtClean="0"/>
              <a:t>Teamwork and Organizational Learning</a:t>
            </a:r>
            <a:endParaRPr lang="en-US" sz="3600" dirty="0"/>
          </a:p>
        </p:txBody>
      </p:sp>
      <p:sp>
        <p:nvSpPr>
          <p:cNvPr id="2" name="Content Placeholder 1"/>
          <p:cNvSpPr>
            <a:spLocks noGrp="1"/>
          </p:cNvSpPr>
          <p:nvPr>
            <p:ph idx="1"/>
          </p:nvPr>
        </p:nvSpPr>
        <p:spPr>
          <a:xfrm>
            <a:off x="1071154" y="1776549"/>
            <a:ext cx="3196046" cy="4349614"/>
          </a:xfrm>
        </p:spPr>
        <p:txBody>
          <a:bodyPr/>
          <a:lstStyle/>
          <a:p>
            <a:pPr marL="0" indent="0">
              <a:buNone/>
            </a:pPr>
            <a:r>
              <a:rPr lang="en-US" dirty="0"/>
              <a:t>The knowledge, skills, attitudes, language, and coordinating mechanisms inherent in </a:t>
            </a:r>
            <a:r>
              <a:rPr lang="en-US" dirty="0" smtClean="0"/>
              <a:t>teamwork</a:t>
            </a:r>
            <a:r>
              <a:rPr lang="en-US" baseline="30000" dirty="0" smtClean="0"/>
              <a:t>1</a:t>
            </a:r>
            <a:r>
              <a:rPr lang="en-US" dirty="0" smtClean="0"/>
              <a:t> </a:t>
            </a:r>
            <a:r>
              <a:rPr lang="en-US" dirty="0"/>
              <a:t>create the flexibility team members need to manage </a:t>
            </a:r>
            <a:r>
              <a:rPr lang="en-US" dirty="0" smtClean="0"/>
              <a:t>complexity</a:t>
            </a:r>
            <a:r>
              <a:rPr lang="en-US" baseline="30000" dirty="0" smtClean="0"/>
              <a:t>2</a:t>
            </a:r>
            <a:r>
              <a:rPr lang="en-US" dirty="0" smtClean="0"/>
              <a:t> </a:t>
            </a:r>
            <a:r>
              <a:rPr lang="en-US" dirty="0"/>
              <a:t>and learn from </a:t>
            </a:r>
            <a:r>
              <a:rPr lang="en-US" dirty="0" smtClean="0"/>
              <a:t>experience.</a:t>
            </a:r>
            <a:r>
              <a:rPr lang="en-US" baseline="30000" dirty="0" smtClean="0"/>
              <a:t>3-5</a:t>
            </a:r>
            <a:endParaRPr lang="en-US" baseline="30000" dirty="0"/>
          </a:p>
        </p:txBody>
      </p:sp>
      <p:pic>
        <p:nvPicPr>
          <p:cNvPr id="3075" name="Picture 3" descr="Graphical Represetnation of High-Level Relationship Amount the Big Five and the Coordination Mechanisims Including Research Propositions." title="Graphical Represetnation of High-Level Relationship Amount the Big Five and the Coordination Mechanisims Including Research Proposi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258550"/>
            <a:ext cx="4800599" cy="514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defRPr/>
            </a:pPr>
            <a:fld id="{23DBA081-A525-4F6D-A123-CB1474275428}" type="slidenum">
              <a:rPr lang="en-US" smtClean="0"/>
              <a:pPr>
                <a:defRPr/>
              </a:pPr>
              <a:t>2</a:t>
            </a:fld>
            <a:endParaRPr lang="en-US"/>
          </a:p>
        </p:txBody>
      </p:sp>
    </p:spTree>
    <p:extLst>
      <p:ext uri="{BB962C8B-B14F-4D97-AF65-F5344CB8AC3E}">
        <p14:creationId xmlns:p14="http://schemas.microsoft.com/office/powerpoint/2010/main" val="773515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7884" y="179273"/>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558978" y="2293266"/>
            <a:ext cx="3918857" cy="2873833"/>
          </a:xfrm>
        </p:spPr>
        <p:txBody>
          <a:bodyPr/>
          <a:lstStyle/>
          <a:p>
            <a:pPr marL="457200" indent="-457200" eaLnBrk="1" hangingPunct="1">
              <a:buFont typeface="Arial" pitchFamily="34" charset="0"/>
              <a:buChar char="•"/>
            </a:pPr>
            <a:r>
              <a:rPr lang="en-US" sz="3200" dirty="0" smtClean="0">
                <a:latin typeface="Calibri" pitchFamily="34" charset="0"/>
              </a:rPr>
              <a:t>“ICU-sick” </a:t>
            </a:r>
            <a:br>
              <a:rPr lang="en-US" sz="3200" dirty="0" smtClean="0">
                <a:latin typeface="Calibri" pitchFamily="34" charset="0"/>
              </a:rPr>
            </a:br>
            <a:r>
              <a:rPr lang="en-US" sz="3200" dirty="0" smtClean="0">
                <a:latin typeface="Calibri" pitchFamily="34" charset="0"/>
              </a:rPr>
              <a:t>patients</a:t>
            </a:r>
          </a:p>
          <a:p>
            <a:pPr marL="457200" indent="-457200" eaLnBrk="1" hangingPunct="1">
              <a:buFont typeface="Arial" pitchFamily="34" charset="0"/>
              <a:buChar char="•"/>
            </a:pPr>
            <a:r>
              <a:rPr lang="en-US" sz="3200" dirty="0" smtClean="0">
                <a:latin typeface="Calibri" pitchFamily="34" charset="0"/>
              </a:rPr>
              <a:t>Longest time without a disposition</a:t>
            </a:r>
            <a:endParaRPr lang="en-US" sz="3200" dirty="0">
              <a:latin typeface="Calibri" pitchFamily="34" charset="0"/>
            </a:endParaRPr>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End of Signout" title="End of Signout"/>
          <p:cNvPicPr>
            <a:picLocks noChangeAspect="1"/>
          </p:cNvPicPr>
          <p:nvPr/>
        </p:nvPicPr>
        <p:blipFill>
          <a:blip r:embed="rId4">
            <a:extLst>
              <a:ext uri="{28A0092B-C50C-407E-A947-70E740481C1C}">
                <a14:useLocalDpi xmlns:a14="http://schemas.microsoft.com/office/drawing/2010/main" val="0"/>
              </a:ext>
            </a:extLst>
          </a:blip>
          <a:srcRect l="56889" t="12778" r="8942" b="63809"/>
          <a:stretch>
            <a:fillRect/>
          </a:stretch>
        </p:blipFill>
        <p:spPr bwMode="auto">
          <a:xfrm>
            <a:off x="152400" y="1066800"/>
            <a:ext cx="5275263" cy="47069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67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7884" y="179273"/>
            <a:ext cx="3396795" cy="1362075"/>
          </a:xfrm>
        </p:spPr>
        <p:txBody>
          <a:bodyPr/>
          <a:lstStyle/>
          <a:p>
            <a:pPr algn="ctr"/>
            <a:r>
              <a:rPr lang="en-US" sz="4400" b="0" dirty="0">
                <a:latin typeface="Calibri" pitchFamily="34" charset="0"/>
              </a:rPr>
              <a:t>Briefing </a:t>
            </a:r>
            <a:r>
              <a:rPr lang="en-US" sz="4400" b="0" dirty="0" smtClean="0">
                <a:latin typeface="Calibri" pitchFamily="34" charset="0"/>
              </a:rPr>
              <a:t>Checklist</a:t>
            </a:r>
            <a:r>
              <a:rPr lang="en-US" sz="3200" dirty="0">
                <a:latin typeface="Calibri" pitchFamily="34" charset="0"/>
              </a:rPr>
              <a:t/>
            </a:r>
            <a:br>
              <a:rPr lang="en-US" sz="3200" dirty="0">
                <a:latin typeface="Calibri" pitchFamily="34" charset="0"/>
              </a:rPr>
            </a:br>
            <a:endParaRPr lang="en-US" sz="3200" dirty="0"/>
          </a:p>
        </p:txBody>
      </p:sp>
      <p:sp>
        <p:nvSpPr>
          <p:cNvPr id="8" name="Text Placeholder 7"/>
          <p:cNvSpPr>
            <a:spLocks noGrp="1"/>
          </p:cNvSpPr>
          <p:nvPr>
            <p:ph type="body" idx="1"/>
          </p:nvPr>
        </p:nvSpPr>
        <p:spPr>
          <a:xfrm>
            <a:off x="5558978" y="2365870"/>
            <a:ext cx="3918857" cy="1233718"/>
          </a:xfrm>
        </p:spPr>
        <p:txBody>
          <a:bodyPr/>
          <a:lstStyle/>
          <a:p>
            <a:pPr marL="457200" indent="-457200" eaLnBrk="1" hangingPunct="1">
              <a:buFont typeface="Arial" pitchFamily="34" charset="0"/>
              <a:buChar char="•"/>
            </a:pPr>
            <a:r>
              <a:rPr lang="en-US" sz="3200" dirty="0" smtClean="0">
                <a:latin typeface="Calibri" pitchFamily="34" charset="0"/>
              </a:rPr>
              <a:t>Questions</a:t>
            </a:r>
            <a:endParaRPr lang="en-US" sz="3200" dirty="0">
              <a:latin typeface="Calibri" pitchFamily="34" charset="0"/>
            </a:endParaRPr>
          </a:p>
          <a:p>
            <a:pPr marL="457200" indent="-457200" eaLnBrk="1" hangingPunct="1">
              <a:buFont typeface="Arial" pitchFamily="34" charset="0"/>
              <a:buChar char="•"/>
            </a:pPr>
            <a:r>
              <a:rPr lang="en-US" sz="3200" dirty="0" smtClean="0">
                <a:latin typeface="Calibri" pitchFamily="34" charset="0"/>
              </a:rPr>
              <a:t>End time</a:t>
            </a:r>
            <a:endParaRPr lang="en-US" sz="3200" dirty="0">
              <a:latin typeface="Calibri" pitchFamily="34" charset="0"/>
            </a:endParaRPr>
          </a:p>
        </p:txBody>
      </p:sp>
      <p:pic>
        <p:nvPicPr>
          <p:cNvPr id="14338" name="Content Placeholder 3" descr="Scanned Image of Briefing Checklist" title="Briefing Checkli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4463"/>
            <a:ext cx="4926013" cy="6416675"/>
          </a:xfr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descr="Final scan of briefing checklist, end time and questions."/>
          <p:cNvPicPr>
            <a:picLocks noChangeAspect="1"/>
          </p:cNvPicPr>
          <p:nvPr/>
        </p:nvPicPr>
        <p:blipFill>
          <a:blip r:embed="rId4">
            <a:extLst>
              <a:ext uri="{28A0092B-C50C-407E-A947-70E740481C1C}">
                <a14:useLocalDpi xmlns:a14="http://schemas.microsoft.com/office/drawing/2010/main" val="0"/>
              </a:ext>
            </a:extLst>
          </a:blip>
          <a:srcRect l="57440" t="36401" r="9769" b="48831"/>
          <a:stretch>
            <a:fillRect/>
          </a:stretch>
        </p:blipFill>
        <p:spPr bwMode="auto">
          <a:xfrm>
            <a:off x="160338" y="2003425"/>
            <a:ext cx="5137150" cy="30114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043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latin typeface="Calibri" pitchFamily="34" charset="0"/>
                <a:cs typeface="Calibri" pitchFamily="34" charset="0"/>
              </a:rPr>
              <a:t>Briefing Checklist Setting</a:t>
            </a:r>
            <a:endParaRPr lang="en-GB" dirty="0" smtClean="0">
              <a:latin typeface="Calibri" pitchFamily="34" charset="0"/>
              <a:cs typeface="Calibri" pitchFamily="34" charset="0"/>
            </a:endParaRPr>
          </a:p>
        </p:txBody>
      </p:sp>
      <p:sp>
        <p:nvSpPr>
          <p:cNvPr id="3" name="Content Placeholder 2"/>
          <p:cNvSpPr>
            <a:spLocks noGrp="1"/>
          </p:cNvSpPr>
          <p:nvPr>
            <p:ph idx="1"/>
          </p:nvPr>
        </p:nvSpPr>
        <p:spPr>
          <a:xfrm>
            <a:off x="1762125" y="1704975"/>
            <a:ext cx="8382000" cy="4525963"/>
          </a:xfrm>
        </p:spPr>
        <p:txBody>
          <a:bodyPr>
            <a:normAutofit/>
          </a:bodyPr>
          <a:lstStyle/>
          <a:p>
            <a:pPr>
              <a:defRPr/>
            </a:pPr>
            <a:r>
              <a:rPr lang="en-US" sz="2400" dirty="0" smtClean="0"/>
              <a:t>Single 3° pediatric academic ED</a:t>
            </a:r>
          </a:p>
          <a:p>
            <a:pPr>
              <a:defRPr/>
            </a:pPr>
            <a:r>
              <a:rPr lang="en-US" sz="2400" dirty="0" smtClean="0"/>
              <a:t>Level-one trauma center</a:t>
            </a:r>
          </a:p>
          <a:p>
            <a:pPr>
              <a:defRPr/>
            </a:pPr>
            <a:r>
              <a:rPr lang="en-US" sz="2400" dirty="0" smtClean="0"/>
              <a:t>~80,000 patients annually</a:t>
            </a:r>
          </a:p>
          <a:p>
            <a:pPr>
              <a:defRPr/>
            </a:pPr>
            <a:r>
              <a:rPr lang="en-US" sz="2400" dirty="0"/>
              <a:t>Checklist used in main ED area only</a:t>
            </a:r>
          </a:p>
          <a:p>
            <a:pPr lvl="1">
              <a:defRPr/>
            </a:pPr>
            <a:r>
              <a:rPr lang="en-US" sz="2000" dirty="0"/>
              <a:t>24 beds, 2 resuscitation </a:t>
            </a:r>
            <a:r>
              <a:rPr lang="en-US" sz="2000" dirty="0" smtClean="0"/>
              <a:t>beds</a:t>
            </a:r>
          </a:p>
          <a:p>
            <a:pPr lvl="1">
              <a:defRPr/>
            </a:pPr>
            <a:r>
              <a:rPr lang="en-US" sz="2000" dirty="0" smtClean="0"/>
              <a:t>Highest acuity</a:t>
            </a:r>
            <a:endParaRPr lang="en-US" sz="2000" dirty="0"/>
          </a:p>
          <a:p>
            <a:pPr>
              <a:defRPr/>
            </a:pPr>
            <a:r>
              <a:rPr lang="en-US" sz="2400" dirty="0" smtClean="0"/>
              <a:t>Central </a:t>
            </a:r>
            <a:r>
              <a:rPr lang="en-US" sz="2400" dirty="0"/>
              <a:t>desk area with computer </a:t>
            </a:r>
            <a:r>
              <a:rPr lang="en-US" sz="2400" dirty="0" smtClean="0"/>
              <a:t>availability</a:t>
            </a:r>
          </a:p>
          <a:p>
            <a:pPr marL="457200" lvl="1" indent="0">
              <a:buFontTx/>
              <a:buNone/>
              <a:defRPr/>
            </a:pP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52600" y="400050"/>
            <a:ext cx="6705600" cy="1143000"/>
          </a:xfrm>
        </p:spPr>
        <p:txBody>
          <a:bodyPr/>
          <a:lstStyle/>
          <a:p>
            <a:r>
              <a:rPr lang="en-US" dirty="0" smtClean="0">
                <a:latin typeface="Calibri" pitchFamily="34" charset="0"/>
                <a:cs typeface="Calibri" pitchFamily="34" charset="0"/>
              </a:rPr>
              <a:t>Briefing Checklist Users</a:t>
            </a:r>
            <a:endParaRPr lang="en-GB" dirty="0" smtClean="0">
              <a:latin typeface="Calibri" pitchFamily="34" charset="0"/>
              <a:cs typeface="Calibri" pitchFamily="34" charset="0"/>
            </a:endParaRPr>
          </a:p>
        </p:txBody>
      </p:sp>
      <p:sp>
        <p:nvSpPr>
          <p:cNvPr id="3" name="Content Placeholder 2"/>
          <p:cNvSpPr>
            <a:spLocks noGrp="1"/>
          </p:cNvSpPr>
          <p:nvPr>
            <p:ph idx="1"/>
          </p:nvPr>
        </p:nvSpPr>
        <p:spPr>
          <a:xfrm>
            <a:off x="1752600" y="1590675"/>
            <a:ext cx="8229600" cy="4525963"/>
          </a:xfrm>
        </p:spPr>
        <p:txBody>
          <a:bodyPr>
            <a:normAutofit/>
          </a:bodyPr>
          <a:lstStyle/>
          <a:p>
            <a:pPr marL="0" indent="0">
              <a:buFontTx/>
              <a:buNone/>
              <a:defRPr/>
            </a:pPr>
            <a:r>
              <a:rPr lang="en-US" sz="3200" dirty="0" smtClean="0"/>
              <a:t>Signout rounds at </a:t>
            </a:r>
            <a:r>
              <a:rPr lang="en-US" sz="3200" dirty="0"/>
              <a:t>8 AM &amp; 8 PM </a:t>
            </a:r>
            <a:endParaRPr lang="en-US" sz="3200" dirty="0" smtClean="0"/>
          </a:p>
          <a:p>
            <a:pPr>
              <a:defRPr/>
            </a:pPr>
            <a:r>
              <a:rPr lang="en-US" dirty="0" smtClean="0"/>
              <a:t>PEM </a:t>
            </a:r>
            <a:r>
              <a:rPr lang="en-US" dirty="0" err="1" smtClean="0"/>
              <a:t>attendings</a:t>
            </a:r>
            <a:r>
              <a:rPr lang="en-US" dirty="0" smtClean="0"/>
              <a:t> </a:t>
            </a:r>
            <a:r>
              <a:rPr lang="en-US" dirty="0"/>
              <a:t>(1-3</a:t>
            </a:r>
            <a:r>
              <a:rPr lang="en-US" dirty="0" smtClean="0"/>
              <a:t>) and fellows </a:t>
            </a:r>
            <a:r>
              <a:rPr lang="en-US" dirty="0"/>
              <a:t>(1-3)</a:t>
            </a:r>
          </a:p>
          <a:p>
            <a:pPr>
              <a:defRPr/>
            </a:pPr>
            <a:r>
              <a:rPr lang="en-US" dirty="0"/>
              <a:t>Pediatric </a:t>
            </a:r>
            <a:r>
              <a:rPr lang="en-US" dirty="0" smtClean="0"/>
              <a:t>&amp; EM Residents </a:t>
            </a:r>
            <a:r>
              <a:rPr lang="en-US" dirty="0"/>
              <a:t>(4-8)</a:t>
            </a:r>
          </a:p>
          <a:p>
            <a:pPr>
              <a:defRPr/>
            </a:pPr>
            <a:r>
              <a:rPr lang="en-US" dirty="0"/>
              <a:t>Medical students (0-4</a:t>
            </a:r>
            <a:r>
              <a:rPr lang="en-US" dirty="0" smtClean="0"/>
              <a:t>)</a:t>
            </a:r>
          </a:p>
          <a:p>
            <a:pPr>
              <a:defRPr/>
            </a:pPr>
            <a:r>
              <a:rPr lang="en-US" dirty="0" smtClean="0"/>
              <a:t>Charge nurses (1-2)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85925" y="828675"/>
            <a:ext cx="6638925" cy="1143000"/>
          </a:xfrm>
        </p:spPr>
        <p:txBody>
          <a:bodyPr/>
          <a:lstStyle/>
          <a:p>
            <a:r>
              <a:rPr lang="en-US" sz="3200" dirty="0" smtClean="0">
                <a:latin typeface="Calibri" pitchFamily="34" charset="0"/>
                <a:cs typeface="Calibri" pitchFamily="34" charset="0"/>
              </a:rPr>
              <a:t>Methods Part 1: </a:t>
            </a:r>
            <a:br>
              <a:rPr lang="en-US" sz="3200" dirty="0" smtClean="0">
                <a:latin typeface="Calibri" pitchFamily="34" charset="0"/>
                <a:cs typeface="Calibri" pitchFamily="34" charset="0"/>
              </a:rPr>
            </a:br>
            <a:r>
              <a:rPr lang="en-US" sz="3200" dirty="0" smtClean="0">
                <a:latin typeface="Calibri" pitchFamily="34" charset="0"/>
                <a:cs typeface="Calibri" pitchFamily="34" charset="0"/>
              </a:rPr>
              <a:t>Quantitative Observational Study of </a:t>
            </a:r>
            <a:br>
              <a:rPr lang="en-US" sz="3200" dirty="0" smtClean="0">
                <a:latin typeface="Calibri" pitchFamily="34" charset="0"/>
                <a:cs typeface="Calibri" pitchFamily="34" charset="0"/>
              </a:rPr>
            </a:br>
            <a:r>
              <a:rPr lang="en-US" sz="3200" dirty="0" smtClean="0">
                <a:latin typeface="Calibri" pitchFamily="34" charset="0"/>
                <a:cs typeface="Calibri" pitchFamily="34" charset="0"/>
              </a:rPr>
              <a:t>Checklist Process Measures</a:t>
            </a:r>
            <a:endParaRPr lang="en-GB" sz="3200" dirty="0" smtClean="0">
              <a:latin typeface="Calibri" pitchFamily="34" charset="0"/>
              <a:cs typeface="Calibri" pitchFamily="34" charset="0"/>
            </a:endParaRPr>
          </a:p>
        </p:txBody>
      </p:sp>
      <p:sp>
        <p:nvSpPr>
          <p:cNvPr id="23555" name="Content Placeholder 2"/>
          <p:cNvSpPr>
            <a:spLocks noGrp="1"/>
          </p:cNvSpPr>
          <p:nvPr>
            <p:ph idx="1"/>
          </p:nvPr>
        </p:nvSpPr>
        <p:spPr>
          <a:xfrm>
            <a:off x="1343025" y="2524125"/>
            <a:ext cx="8458200" cy="4525963"/>
          </a:xfrm>
        </p:spPr>
        <p:txBody>
          <a:bodyPr/>
          <a:lstStyle/>
          <a:p>
            <a:pPr marL="742950" lvl="2" indent="-342900"/>
            <a:r>
              <a:rPr lang="en-US" sz="2800" dirty="0" smtClean="0">
                <a:latin typeface="Calibri" pitchFamily="34" charset="0"/>
                <a:cs typeface="Calibri" pitchFamily="34" charset="0"/>
              </a:rPr>
              <a:t>Usage rate (if any items checked)</a:t>
            </a:r>
          </a:p>
          <a:p>
            <a:pPr marL="742950" lvl="2" indent="-342900"/>
            <a:r>
              <a:rPr lang="en-US" sz="2800" dirty="0" smtClean="0">
                <a:latin typeface="Calibri" pitchFamily="34" charset="0"/>
                <a:cs typeface="Calibri" pitchFamily="34" charset="0"/>
              </a:rPr>
              <a:t>Completion rate (≥80% of items checked)</a:t>
            </a:r>
          </a:p>
          <a:p>
            <a:pPr marL="742950" lvl="2" indent="-342900"/>
            <a:r>
              <a:rPr lang="en-US" sz="2800" dirty="0" smtClean="0">
                <a:latin typeface="Calibri" pitchFamily="34" charset="0"/>
                <a:cs typeface="Calibri" pitchFamily="34" charset="0"/>
              </a:rPr>
              <a:t>Timing </a:t>
            </a:r>
          </a:p>
          <a:p>
            <a:pPr marL="742950" lvl="2" indent="-342900"/>
            <a:r>
              <a:rPr lang="en-US" sz="2800" dirty="0" smtClean="0">
                <a:latin typeface="Calibri" pitchFamily="34" charset="0"/>
                <a:cs typeface="Calibri" pitchFamily="34" charset="0"/>
              </a:rPr>
              <a:t>Identification of potential safety events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PASSED Checklists Monthly Performance 05/2011 - 5/2012.&#10;&#10;This is a graph detailing our group’s monthly performance in completing the year’s 732 checklists. The y-axis is the percentage of the 60 or so checklists each month that met criteria.  &#10;&#10;This red line on top is the usage rate for the checklist each month, meaning the proportion of the 60 checklists each month that had at least one item checked on the checklist. &#10;&#10;This blue line on bottom is our completion rate, meaning the proportion of checklists each month that had at least 80% of the items checked on the checklist.  &#10;&#10;You can see here that we started out at around 80% completion, dipped in July when the new fellows arrived, increased, and then dipped again slightly during the Thanksgiving, Christmas and Easter holiday periods, settling out at around 92% completion rate.  &#10;" title="PASSED Checklists Monthly Performance"/>
          <p:cNvGraphicFramePr>
            <a:graphicFrameLocks/>
          </p:cNvGraphicFramePr>
          <p:nvPr>
            <p:extLst>
              <p:ext uri="{D42A27DB-BD31-4B8C-83A1-F6EECF244321}">
                <p14:modId xmlns:p14="http://schemas.microsoft.com/office/powerpoint/2010/main" val="2572475135"/>
              </p:ext>
            </p:extLst>
          </p:nvPr>
        </p:nvGraphicFramePr>
        <p:xfrm>
          <a:off x="123370" y="765628"/>
          <a:ext cx="8701315" cy="56496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81175" y="447675"/>
            <a:ext cx="6705600" cy="1143000"/>
          </a:xfrm>
        </p:spPr>
        <p:txBody>
          <a:bodyPr/>
          <a:lstStyle/>
          <a:p>
            <a:r>
              <a:rPr lang="en-US" dirty="0" smtClean="0">
                <a:latin typeface="Calibri" pitchFamily="34" charset="0"/>
                <a:cs typeface="Calibri" pitchFamily="34" charset="0"/>
              </a:rPr>
              <a:t>Timing performance</a:t>
            </a:r>
            <a:br>
              <a:rPr lang="en-US" dirty="0" smtClean="0">
                <a:latin typeface="Calibri" pitchFamily="34" charset="0"/>
                <a:cs typeface="Calibri" pitchFamily="34" charset="0"/>
              </a:rPr>
            </a:br>
            <a:endParaRPr lang="en-US" dirty="0" smtClean="0">
              <a:latin typeface="Calibri" pitchFamily="34" charset="0"/>
              <a:cs typeface="Calibri" pitchFamily="34" charset="0"/>
            </a:endParaRPr>
          </a:p>
        </p:txBody>
      </p:sp>
      <p:sp>
        <p:nvSpPr>
          <p:cNvPr id="25603" name="Content Placeholder 2"/>
          <p:cNvSpPr>
            <a:spLocks noGrp="1"/>
          </p:cNvSpPr>
          <p:nvPr>
            <p:ph idx="1"/>
          </p:nvPr>
        </p:nvSpPr>
        <p:spPr>
          <a:xfrm>
            <a:off x="1752600" y="1819275"/>
            <a:ext cx="8229600" cy="4525963"/>
          </a:xfrm>
        </p:spPr>
        <p:txBody>
          <a:bodyPr/>
          <a:lstStyle/>
          <a:p>
            <a:r>
              <a:rPr lang="en-US" dirty="0" smtClean="0">
                <a:latin typeface="Calibri" pitchFamily="34" charset="0"/>
                <a:cs typeface="Calibri" pitchFamily="34" charset="0"/>
              </a:rPr>
              <a:t>Mean </a:t>
            </a:r>
            <a:r>
              <a:rPr lang="en-US" dirty="0" err="1" smtClean="0">
                <a:latin typeface="Calibri" pitchFamily="34" charset="0"/>
                <a:cs typeface="Calibri" pitchFamily="34" charset="0"/>
              </a:rPr>
              <a:t>signout</a:t>
            </a:r>
            <a:r>
              <a:rPr lang="en-US" dirty="0" smtClean="0">
                <a:latin typeface="Calibri" pitchFamily="34" charset="0"/>
                <a:cs typeface="Calibri" pitchFamily="34" charset="0"/>
              </a:rPr>
              <a:t> duration of 18 minutes</a:t>
            </a:r>
          </a:p>
          <a:p>
            <a:pPr lvl="1"/>
            <a:r>
              <a:rPr lang="en-US" dirty="0" smtClean="0">
                <a:latin typeface="Calibri" pitchFamily="34" charset="0"/>
                <a:cs typeface="Calibri" pitchFamily="34" charset="0"/>
              </a:rPr>
              <a:t>Includes checklist + patient information</a:t>
            </a:r>
          </a:p>
          <a:p>
            <a:r>
              <a:rPr lang="en-US" dirty="0" smtClean="0">
                <a:latin typeface="Calibri" pitchFamily="34" charset="0"/>
                <a:cs typeface="Calibri" pitchFamily="34" charset="0"/>
              </a:rPr>
              <a:t>Mean of 14 patients per </a:t>
            </a:r>
            <a:r>
              <a:rPr lang="en-US" dirty="0" err="1" smtClean="0">
                <a:latin typeface="Calibri" pitchFamily="34" charset="0"/>
                <a:cs typeface="Calibri" pitchFamily="34" charset="0"/>
              </a:rPr>
              <a:t>signout</a:t>
            </a:r>
            <a:r>
              <a:rPr lang="en-US" dirty="0" smtClean="0">
                <a:latin typeface="Calibri" pitchFamily="34" charset="0"/>
                <a:cs typeface="Calibri" pitchFamily="34" charset="0"/>
              </a:rPr>
              <a:t> </a:t>
            </a:r>
          </a:p>
          <a:p>
            <a:r>
              <a:rPr lang="en-US" dirty="0" smtClean="0">
                <a:latin typeface="Calibri" pitchFamily="34" charset="0"/>
                <a:cs typeface="Calibri" pitchFamily="34" charset="0"/>
              </a:rPr>
              <a:t>Mean of 82 seconds per patient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Calibri" pitchFamily="34" charset="0"/>
                <a:cs typeface="Calibri" pitchFamily="34" charset="0"/>
              </a:rPr>
              <a:t>Potential Safety Events</a:t>
            </a:r>
            <a:br>
              <a:rPr lang="en-US" dirty="0">
                <a:latin typeface="Calibri" pitchFamily="34" charset="0"/>
                <a:cs typeface="Calibri" pitchFamily="34" charset="0"/>
              </a:rPr>
            </a:br>
            <a:r>
              <a:rPr lang="en-US" dirty="0">
                <a:latin typeface="Calibri" pitchFamily="34" charset="0"/>
                <a:cs typeface="Calibri" pitchFamily="34" charset="0"/>
              </a:rPr>
              <a:t>(Tim Adams:  “Threats”)</a:t>
            </a:r>
            <a:endParaRPr lang="en-US" dirty="0"/>
          </a:p>
        </p:txBody>
      </p:sp>
      <p:grpSp>
        <p:nvGrpSpPr>
          <p:cNvPr id="12" name="Group 11" descr="Several of the checklist items were categorized as potential safety events if they were checked.  &#10;&#10;Of these events, the most common issues addressed were the identification of ICU-level sick patients in the ED and identifying broken or missing equipment. &#10;&#10;84% of the checklist cited at least one of these potential safety events &#10;&#10;When we looked at the average time duration per patient for the total signout period, we found NO significant differences in duration whether 0, 1, 2, 3, or 4 potential safety events were discussed." title="Table of Potential Safety Events"/>
          <p:cNvGrpSpPr/>
          <p:nvPr/>
        </p:nvGrpSpPr>
        <p:grpSpPr>
          <a:xfrm>
            <a:off x="1504950" y="1800225"/>
            <a:ext cx="7432675" cy="3444873"/>
            <a:chOff x="1504950" y="1800225"/>
            <a:chExt cx="7432675" cy="3444873"/>
          </a:xfrm>
        </p:grpSpPr>
        <p:graphicFrame>
          <p:nvGraphicFramePr>
            <p:cNvPr id="10" name="Content Placeholder 3"/>
            <p:cNvGraphicFramePr>
              <a:graphicFrameLocks/>
            </p:cNvGraphicFramePr>
            <p:nvPr>
              <p:extLst>
                <p:ext uri="{D42A27DB-BD31-4B8C-83A1-F6EECF244321}">
                  <p14:modId xmlns:p14="http://schemas.microsoft.com/office/powerpoint/2010/main" val="1674405711"/>
                </p:ext>
              </p:extLst>
            </p:nvPr>
          </p:nvGraphicFramePr>
          <p:xfrm>
            <a:off x="1571625" y="1800225"/>
            <a:ext cx="7366000" cy="3444873"/>
          </p:xfrm>
          <a:graphic>
            <a:graphicData uri="http://schemas.openxmlformats.org/drawingml/2006/table">
              <a:tbl>
                <a:tblPr firstRow="1" bandRow="1">
                  <a:tableStyleId>{5C22544A-7EE6-4342-B048-85BDC9FD1C3A}</a:tableStyleId>
                </a:tblPr>
                <a:tblGrid>
                  <a:gridCol w="5124593"/>
                  <a:gridCol w="1266860"/>
                  <a:gridCol w="974547"/>
                </a:tblGrid>
                <a:tr h="670948">
                  <a:tc>
                    <a:txBody>
                      <a:bodyPr/>
                      <a:lstStyle/>
                      <a:p>
                        <a:pPr algn="ctr"/>
                        <a:r>
                          <a:rPr lang="en-US" sz="2000" dirty="0" smtClean="0">
                            <a:solidFill>
                              <a:schemeClr val="tx1"/>
                            </a:solidFill>
                            <a:latin typeface="Calibri" pitchFamily="34" charset="0"/>
                            <a:cs typeface="Calibri" pitchFamily="34" charset="0"/>
                          </a:rPr>
                          <a:t>Potential</a:t>
                        </a:r>
                        <a:r>
                          <a:rPr lang="en-US" sz="2000" baseline="0" dirty="0" smtClean="0">
                            <a:solidFill>
                              <a:schemeClr val="tx1"/>
                            </a:solidFill>
                            <a:latin typeface="Calibri" pitchFamily="34" charset="0"/>
                            <a:cs typeface="Calibri" pitchFamily="34" charset="0"/>
                          </a:rPr>
                          <a:t> Safety Event </a:t>
                        </a:r>
                        <a:endParaRPr lang="en-US" sz="2000" dirty="0">
                          <a:solidFill>
                            <a:schemeClr val="tx1"/>
                          </a:solidFill>
                          <a:latin typeface="Calibri" pitchFamily="34" charset="0"/>
                          <a:cs typeface="Calibri" pitchFamily="34" charset="0"/>
                        </a:endParaRPr>
                      </a:p>
                    </a:txBody>
                    <a:tcPr marL="91443" marR="91443" marT="45724" marB="45724"/>
                  </a:tc>
                  <a:tc>
                    <a:txBody>
                      <a:bodyPr/>
                      <a:lstStyle/>
                      <a:p>
                        <a:pPr algn="ctr"/>
                        <a:r>
                          <a:rPr lang="en-US" sz="1800" dirty="0" smtClean="0">
                            <a:solidFill>
                              <a:schemeClr val="tx1"/>
                            </a:solidFill>
                            <a:latin typeface="Calibri" pitchFamily="34" charset="0"/>
                            <a:cs typeface="Calibri" pitchFamily="34" charset="0"/>
                          </a:rPr>
                          <a:t>Percentage</a:t>
                        </a:r>
                        <a:endParaRPr lang="en-US" sz="1800" dirty="0">
                          <a:solidFill>
                            <a:schemeClr val="tx1"/>
                          </a:solidFill>
                          <a:latin typeface="Calibri" pitchFamily="34" charset="0"/>
                          <a:cs typeface="Calibri" pitchFamily="34" charset="0"/>
                        </a:endParaRPr>
                      </a:p>
                    </a:txBody>
                    <a:tcPr marL="91443" marR="91443" marT="45724" marB="45724"/>
                  </a:tc>
                  <a:tc>
                    <a:txBody>
                      <a:bodyPr/>
                      <a:lstStyle/>
                      <a:p>
                        <a:pPr algn="ctr"/>
                        <a:r>
                          <a:rPr lang="en-US" sz="1800" dirty="0" smtClean="0">
                            <a:solidFill>
                              <a:schemeClr val="tx1"/>
                            </a:solidFill>
                            <a:latin typeface="Calibri" pitchFamily="34" charset="0"/>
                            <a:cs typeface="Calibri" pitchFamily="34" charset="0"/>
                          </a:rPr>
                          <a:t>Number</a:t>
                        </a:r>
                        <a:endParaRPr lang="en-US" sz="1800" dirty="0">
                          <a:solidFill>
                            <a:schemeClr val="tx1"/>
                          </a:solidFill>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ICU</a:t>
                        </a:r>
                        <a:r>
                          <a:rPr lang="en-US" sz="2000" baseline="0" dirty="0" smtClean="0">
                            <a:latin typeface="Calibri" pitchFamily="34" charset="0"/>
                            <a:cs typeface="Calibri" pitchFamily="34" charset="0"/>
                          </a:rPr>
                          <a:t>-level sick patient in ED identified</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48%</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349</a:t>
                        </a:r>
                        <a:endParaRPr lang="en-US" sz="2000" dirty="0">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Broken</a:t>
                        </a:r>
                        <a:r>
                          <a:rPr lang="en-US" sz="2000" baseline="0" dirty="0" smtClean="0">
                            <a:latin typeface="Calibri" pitchFamily="34" charset="0"/>
                            <a:cs typeface="Calibri" pitchFamily="34" charset="0"/>
                          </a:rPr>
                          <a:t> or </a:t>
                        </a:r>
                        <a:r>
                          <a:rPr lang="en-US" sz="2000" dirty="0" smtClean="0">
                            <a:latin typeface="Calibri" pitchFamily="34" charset="0"/>
                            <a:cs typeface="Calibri" pitchFamily="34" charset="0"/>
                          </a:rPr>
                          <a:t>missing</a:t>
                        </a:r>
                        <a:r>
                          <a:rPr lang="en-US" sz="2000" baseline="0" dirty="0" smtClean="0">
                            <a:latin typeface="Calibri" pitchFamily="34" charset="0"/>
                            <a:cs typeface="Calibri" pitchFamily="34" charset="0"/>
                          </a:rPr>
                          <a:t> equipment identified</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46%</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338</a:t>
                        </a:r>
                        <a:endParaRPr lang="en-US" sz="2000" dirty="0">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Doctor</a:t>
                        </a:r>
                        <a:r>
                          <a:rPr lang="en-US" sz="2000" baseline="0" dirty="0" smtClean="0">
                            <a:latin typeface="Calibri" pitchFamily="34" charset="0"/>
                            <a:cs typeface="Calibri" pitchFamily="34" charset="0"/>
                          </a:rPr>
                          <a:t> or nurse staffing shortage</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21%</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157</a:t>
                        </a:r>
                        <a:endParaRPr lang="en-US" sz="2000" dirty="0">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High</a:t>
                        </a:r>
                        <a:r>
                          <a:rPr lang="en-US" sz="2000" baseline="0" dirty="0" smtClean="0">
                            <a:latin typeface="Calibri" pitchFamily="34" charset="0"/>
                            <a:cs typeface="Calibri" pitchFamily="34" charset="0"/>
                          </a:rPr>
                          <a:t> acuity patients roomed but unseen by MD</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16%</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97</a:t>
                        </a:r>
                        <a:endParaRPr lang="en-US" sz="2000" dirty="0">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Sick patients</a:t>
                        </a:r>
                        <a:r>
                          <a:rPr lang="en-US" sz="2000" baseline="0" dirty="0" smtClean="0">
                            <a:latin typeface="Calibri" pitchFamily="34" charset="0"/>
                            <a:cs typeface="Calibri" pitchFamily="34" charset="0"/>
                          </a:rPr>
                          <a:t> in transport identified &amp; discussed</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16%</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116</a:t>
                        </a:r>
                        <a:endParaRPr lang="en-US" sz="2000" dirty="0">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Resident’s first shift in ED</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13%</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98</a:t>
                        </a:r>
                        <a:endParaRPr lang="en-US" sz="2000" dirty="0">
                          <a:latin typeface="Calibri" pitchFamily="34" charset="0"/>
                          <a:cs typeface="Calibri" pitchFamily="34" charset="0"/>
                        </a:endParaRPr>
                      </a:p>
                    </a:txBody>
                    <a:tcPr marL="91443" marR="91443" marT="45724" marB="45724"/>
                  </a:tc>
                </a:tr>
                <a:tr h="396275">
                  <a:tc>
                    <a:txBody>
                      <a:bodyPr/>
                      <a:lstStyle/>
                      <a:p>
                        <a:r>
                          <a:rPr lang="en-US" sz="2000" dirty="0" smtClean="0">
                            <a:latin typeface="Calibri" pitchFamily="34" charset="0"/>
                            <a:cs typeface="Calibri" pitchFamily="34" charset="0"/>
                          </a:rPr>
                          <a:t>Questions</a:t>
                        </a:r>
                        <a:r>
                          <a:rPr lang="en-US" sz="2000" baseline="0" dirty="0" smtClean="0">
                            <a:latin typeface="Calibri" pitchFamily="34" charset="0"/>
                            <a:cs typeface="Calibri" pitchFamily="34" charset="0"/>
                          </a:rPr>
                          <a:t> identified at end of </a:t>
                        </a:r>
                        <a:r>
                          <a:rPr lang="en-US" sz="2000" baseline="0" dirty="0" err="1" smtClean="0">
                            <a:latin typeface="Calibri" pitchFamily="34" charset="0"/>
                            <a:cs typeface="Calibri" pitchFamily="34" charset="0"/>
                          </a:rPr>
                          <a:t>signout</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10%</a:t>
                        </a:r>
                        <a:endParaRPr lang="en-US" sz="2000" dirty="0">
                          <a:latin typeface="Calibri" pitchFamily="34" charset="0"/>
                          <a:cs typeface="Calibri" pitchFamily="34" charset="0"/>
                        </a:endParaRPr>
                      </a:p>
                    </a:txBody>
                    <a:tcPr marL="91443" marR="91443" marT="45724" marB="45724"/>
                  </a:tc>
                  <a:tc>
                    <a:txBody>
                      <a:bodyPr/>
                      <a:lstStyle/>
                      <a:p>
                        <a:pPr algn="ctr"/>
                        <a:r>
                          <a:rPr lang="en-US" sz="2000" dirty="0" smtClean="0">
                            <a:latin typeface="Calibri" pitchFamily="34" charset="0"/>
                            <a:cs typeface="Calibri" pitchFamily="34" charset="0"/>
                          </a:rPr>
                          <a:t>70</a:t>
                        </a:r>
                        <a:endParaRPr lang="en-US" sz="2000" dirty="0">
                          <a:latin typeface="Calibri" pitchFamily="34" charset="0"/>
                          <a:cs typeface="Calibri" pitchFamily="34" charset="0"/>
                        </a:endParaRPr>
                      </a:p>
                    </a:txBody>
                    <a:tcPr marL="91443" marR="91443" marT="45724" marB="45724"/>
                  </a:tc>
                </a:tr>
              </a:tbl>
            </a:graphicData>
          </a:graphic>
        </p:graphicFrame>
        <p:sp>
          <p:nvSpPr>
            <p:cNvPr id="11" name="Frame 10"/>
            <p:cNvSpPr/>
            <p:nvPr/>
          </p:nvSpPr>
          <p:spPr>
            <a:xfrm>
              <a:off x="1504950" y="2352675"/>
              <a:ext cx="5048250" cy="98107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sp>
        <p:nvSpPr>
          <p:cNvPr id="8" name="Content Placeholder 7"/>
          <p:cNvSpPr>
            <a:spLocks noGrp="1"/>
          </p:cNvSpPr>
          <p:nvPr>
            <p:ph sz="half" idx="1"/>
          </p:nvPr>
        </p:nvSpPr>
        <p:spPr>
          <a:xfrm>
            <a:off x="-43542" y="3069774"/>
            <a:ext cx="1661886" cy="2155371"/>
          </a:xfrm>
        </p:spPr>
        <p:txBody>
          <a:bodyPr/>
          <a:lstStyle/>
          <a:p>
            <a:pPr marL="0" indent="0">
              <a:buNone/>
            </a:pPr>
            <a:r>
              <a:rPr lang="en-US" sz="1800" dirty="0">
                <a:latin typeface="+mj-lt"/>
              </a:rPr>
              <a:t>1.Expected</a:t>
            </a:r>
          </a:p>
          <a:p>
            <a:pPr marL="0" indent="0">
              <a:buNone/>
            </a:pPr>
            <a:r>
              <a:rPr lang="en-US" sz="1800" dirty="0">
                <a:latin typeface="+mj-lt"/>
              </a:rPr>
              <a:t>2.Environment</a:t>
            </a:r>
          </a:p>
          <a:p>
            <a:pPr marL="0" indent="0">
              <a:buNone/>
            </a:pPr>
            <a:r>
              <a:rPr lang="en-US" sz="1800" dirty="0">
                <a:latin typeface="+mj-lt"/>
              </a:rPr>
              <a:t>3.Unexpected</a:t>
            </a:r>
          </a:p>
          <a:p>
            <a:pPr marL="0" indent="0">
              <a:buNone/>
            </a:pPr>
            <a:r>
              <a:rPr lang="en-US" sz="1800" dirty="0">
                <a:latin typeface="+mj-lt"/>
              </a:rPr>
              <a:t>4.Expected</a:t>
            </a:r>
          </a:p>
          <a:p>
            <a:pPr marL="0" indent="0">
              <a:buNone/>
            </a:pPr>
            <a:r>
              <a:rPr lang="en-US" sz="1800" dirty="0">
                <a:latin typeface="+mj-lt"/>
              </a:rPr>
              <a:t>5.Latent</a:t>
            </a:r>
          </a:p>
          <a:p>
            <a:pPr marL="0" indent="0">
              <a:buNone/>
            </a:pPr>
            <a:r>
              <a:rPr lang="en-US" sz="1800" dirty="0">
                <a:latin typeface="+mj-lt"/>
              </a:rPr>
              <a:t>6. Other</a:t>
            </a:r>
          </a:p>
          <a:p>
            <a:pPr marL="0" indent="0">
              <a:buNone/>
            </a:pPr>
            <a:endParaRPr lang="en-US" dirty="0"/>
          </a:p>
        </p:txBody>
      </p:sp>
      <p:sp>
        <p:nvSpPr>
          <p:cNvPr id="9" name="Content Placeholder 8"/>
          <p:cNvSpPr>
            <a:spLocks noGrp="1"/>
          </p:cNvSpPr>
          <p:nvPr>
            <p:ph sz="half" idx="2"/>
          </p:nvPr>
        </p:nvSpPr>
        <p:spPr>
          <a:xfrm>
            <a:off x="1393379" y="5254166"/>
            <a:ext cx="7235371" cy="1567544"/>
          </a:xfrm>
        </p:spPr>
        <p:txBody>
          <a:bodyPr/>
          <a:lstStyle/>
          <a:p>
            <a:pPr marL="0" indent="0" algn="ctr">
              <a:buNone/>
            </a:pPr>
            <a:r>
              <a:rPr lang="en-US" sz="1800" b="1" dirty="0">
                <a:latin typeface="+mj-lt"/>
              </a:rPr>
              <a:t>84% of checklists:  ≥1 Event</a:t>
            </a:r>
          </a:p>
          <a:p>
            <a:pPr marL="0" indent="0" algn="ctr">
              <a:buNone/>
            </a:pPr>
            <a:endParaRPr lang="en-US" sz="1800" b="1" dirty="0">
              <a:latin typeface="+mj-lt"/>
            </a:endParaRPr>
          </a:p>
          <a:p>
            <a:pPr marL="0" indent="0" algn="ctr">
              <a:buNone/>
            </a:pPr>
            <a:r>
              <a:rPr lang="en-US" sz="1800" b="1" dirty="0">
                <a:latin typeface="+mj-lt"/>
              </a:rPr>
              <a:t>No significant change in mean time per patient handoff if </a:t>
            </a:r>
          </a:p>
          <a:p>
            <a:pPr marL="0" indent="0" algn="ctr">
              <a:buNone/>
            </a:pPr>
            <a:r>
              <a:rPr lang="en-US" sz="1800" b="1" dirty="0">
                <a:latin typeface="+mj-lt"/>
              </a:rPr>
              <a:t>0, 1, 2, 3, or 4 potential safety events</a:t>
            </a:r>
          </a:p>
          <a:p>
            <a:endParaRPr lang="en-US" dirty="0"/>
          </a:p>
        </p:txBody>
      </p:sp>
      <p:sp>
        <p:nvSpPr>
          <p:cNvPr id="6" name="Slide Number Placeholder 5"/>
          <p:cNvSpPr>
            <a:spLocks noGrp="1"/>
          </p:cNvSpPr>
          <p:nvPr>
            <p:ph type="sldNum" sz="quarter" idx="12"/>
          </p:nvPr>
        </p:nvSpPr>
        <p:spPr/>
        <p:txBody>
          <a:bodyPr/>
          <a:lstStyle/>
          <a:p>
            <a:pPr>
              <a:defRPr/>
            </a:pPr>
            <a:fld id="{241A3E14-0B76-457F-84B8-15DC6ABA5281}" type="slidenum">
              <a:rPr lang="en-US" smtClean="0"/>
              <a:pPr>
                <a:defRPr/>
              </a:pPr>
              <a:t>27</a:t>
            </a:fld>
            <a:endParaRPr lang="en-US"/>
          </a:p>
        </p:txBody>
      </p:sp>
    </p:spTree>
    <p:extLst>
      <p:ext uri="{BB962C8B-B14F-4D97-AF65-F5344CB8AC3E}">
        <p14:creationId xmlns:p14="http://schemas.microsoft.com/office/powerpoint/2010/main" val="561433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975" y="609600"/>
            <a:ext cx="6143625" cy="1143000"/>
          </a:xfrm>
        </p:spPr>
        <p:txBody>
          <a:bodyPr>
            <a:normAutofit fontScale="90000"/>
          </a:bodyPr>
          <a:lstStyle/>
          <a:p>
            <a:pPr>
              <a:defRPr/>
            </a:pPr>
            <a:r>
              <a:rPr lang="en-US" sz="4000" dirty="0" smtClean="0"/>
              <a:t>Methods Part 2: </a:t>
            </a:r>
            <a:br>
              <a:rPr lang="en-US" sz="4000" dirty="0" smtClean="0"/>
            </a:br>
            <a:r>
              <a:rPr lang="en-US" sz="4000" dirty="0" smtClean="0"/>
              <a:t>Qualitative perception survey </a:t>
            </a:r>
            <a:br>
              <a:rPr lang="en-US" sz="4000" dirty="0" smtClean="0"/>
            </a:br>
            <a:r>
              <a:rPr lang="en-US" sz="4000" dirty="0" smtClean="0"/>
              <a:t>by checklist users</a:t>
            </a:r>
            <a:r>
              <a:rPr lang="en-US" dirty="0" smtClean="0"/>
              <a:t/>
            </a:r>
            <a:br>
              <a:rPr lang="en-US" dirty="0" smtClean="0"/>
            </a:br>
            <a:endParaRPr lang="en-GB" dirty="0"/>
          </a:p>
        </p:txBody>
      </p:sp>
      <p:sp>
        <p:nvSpPr>
          <p:cNvPr id="3" name="Content Placeholder 2"/>
          <p:cNvSpPr>
            <a:spLocks noGrp="1"/>
          </p:cNvSpPr>
          <p:nvPr>
            <p:ph idx="1"/>
          </p:nvPr>
        </p:nvSpPr>
        <p:spPr>
          <a:xfrm>
            <a:off x="1800225" y="1981200"/>
            <a:ext cx="8229600" cy="4876800"/>
          </a:xfrm>
        </p:spPr>
        <p:txBody>
          <a:bodyPr>
            <a:normAutofit/>
          </a:bodyPr>
          <a:lstStyle/>
          <a:p>
            <a:pPr marL="457200" lvl="1" indent="-457200">
              <a:buFont typeface="Arial"/>
              <a:buChar char="•"/>
              <a:defRPr/>
            </a:pPr>
            <a:r>
              <a:rPr lang="en-US" sz="2000" dirty="0" smtClean="0"/>
              <a:t>1 year post-implementation</a:t>
            </a:r>
          </a:p>
          <a:p>
            <a:pPr marL="457200" lvl="1" indent="-457200">
              <a:buFont typeface="Arial"/>
              <a:buChar char="•"/>
              <a:defRPr/>
            </a:pPr>
            <a:r>
              <a:rPr lang="en-US" sz="2000" dirty="0" smtClean="0"/>
              <a:t>Population: user experience in the ED pre- &amp; post-checklist</a:t>
            </a:r>
          </a:p>
          <a:p>
            <a:pPr marL="742950" lvl="2" indent="-342900">
              <a:buFont typeface="Lucida Grande"/>
              <a:buChar char="-"/>
              <a:defRPr/>
            </a:pPr>
            <a:r>
              <a:rPr lang="en-US" dirty="0" err="1" smtClean="0"/>
              <a:t>PEM</a:t>
            </a:r>
            <a:r>
              <a:rPr lang="en-US" dirty="0" smtClean="0"/>
              <a:t> </a:t>
            </a:r>
            <a:r>
              <a:rPr lang="en-US" dirty="0" err="1" smtClean="0"/>
              <a:t>attendings</a:t>
            </a:r>
            <a:r>
              <a:rPr lang="en-US" dirty="0" smtClean="0"/>
              <a:t>, </a:t>
            </a:r>
            <a:r>
              <a:rPr lang="en-US" dirty="0" err="1" smtClean="0"/>
              <a:t>PEM</a:t>
            </a:r>
            <a:r>
              <a:rPr lang="en-US" dirty="0" smtClean="0"/>
              <a:t> fellows, </a:t>
            </a:r>
            <a:r>
              <a:rPr lang="en-US" dirty="0" err="1" smtClean="0"/>
              <a:t>peds</a:t>
            </a:r>
            <a:r>
              <a:rPr lang="en-US" dirty="0" smtClean="0"/>
              <a:t> residents, charge nurses </a:t>
            </a:r>
          </a:p>
          <a:p>
            <a:pPr marL="457200" lvl="1" indent="-457200">
              <a:buFont typeface="Arial"/>
              <a:buChar char="•"/>
              <a:defRPr/>
            </a:pPr>
            <a:r>
              <a:rPr lang="en-US" sz="2000" dirty="0" smtClean="0"/>
              <a:t>Survey development</a:t>
            </a:r>
          </a:p>
          <a:p>
            <a:pPr marL="742950" lvl="2" indent="-342900">
              <a:buFont typeface="Lucida Grande"/>
              <a:buChar char="-"/>
              <a:defRPr/>
            </a:pPr>
            <a:r>
              <a:rPr lang="en-US" dirty="0" smtClean="0"/>
              <a:t>Three domains:</a:t>
            </a:r>
          </a:p>
          <a:p>
            <a:pPr marL="1200150" lvl="3" indent="-342900">
              <a:buFont typeface="Lucida Grande"/>
              <a:buChar char="-"/>
              <a:defRPr/>
            </a:pPr>
            <a:r>
              <a:rPr lang="en-US" sz="2000" dirty="0" smtClean="0"/>
              <a:t>Situational awareness</a:t>
            </a:r>
          </a:p>
          <a:p>
            <a:pPr marL="1200150" lvl="3" indent="-342900">
              <a:buFont typeface="Lucida Grande"/>
              <a:buChar char="-"/>
              <a:defRPr/>
            </a:pPr>
            <a:r>
              <a:rPr lang="en-US" sz="2000" dirty="0" smtClean="0"/>
              <a:t>Institute of Medicine quality domains</a:t>
            </a:r>
          </a:p>
          <a:p>
            <a:pPr marL="1200150" lvl="3" indent="-342900">
              <a:buFont typeface="Lucida Grande"/>
              <a:buChar char="-"/>
              <a:defRPr/>
            </a:pPr>
            <a:r>
              <a:rPr lang="en-US" sz="2000" dirty="0" smtClean="0"/>
              <a:t>Usability</a:t>
            </a:r>
            <a:endParaRPr lang="en-GB" sz="2000" dirty="0" smtClean="0"/>
          </a:p>
          <a:p>
            <a:pPr marL="742950" lvl="2" indent="-342900">
              <a:buFont typeface="Lucida Grande"/>
              <a:buChar char="-"/>
              <a:defRPr/>
            </a:pPr>
            <a:r>
              <a:rPr lang="en-US" dirty="0" smtClean="0"/>
              <a:t>Face validity focus groups, pilot tested, intra-rater reliability </a:t>
            </a:r>
          </a:p>
          <a:p>
            <a:pPr marL="457200" lvl="1" indent="-457200">
              <a:buFont typeface="Arial"/>
              <a:buChar char="•"/>
              <a:defRPr/>
            </a:pPr>
            <a:r>
              <a:rPr lang="en-US" sz="2000" dirty="0" smtClean="0"/>
              <a:t>Online with 3 reminder emails</a:t>
            </a:r>
          </a:p>
          <a:p>
            <a:pPr marL="400050" lvl="2" indent="0">
              <a:buFontTx/>
              <a:buNone/>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Calibri" pitchFamily="34" charset="0"/>
                <a:cs typeface="Calibri" pitchFamily="34" charset="0"/>
              </a:rPr>
              <a:t>Perception Survey</a:t>
            </a:r>
            <a:endParaRPr lang="en-US" dirty="0"/>
          </a:p>
        </p:txBody>
      </p:sp>
      <p:sp>
        <p:nvSpPr>
          <p:cNvPr id="8" name="Content Placeholder 7"/>
          <p:cNvSpPr>
            <a:spLocks noGrp="1"/>
          </p:cNvSpPr>
          <p:nvPr>
            <p:ph sz="half" idx="1"/>
          </p:nvPr>
        </p:nvSpPr>
        <p:spPr>
          <a:xfrm>
            <a:off x="1357092" y="4847774"/>
            <a:ext cx="7177314" cy="1088571"/>
          </a:xfrm>
        </p:spPr>
        <p:txBody>
          <a:bodyPr/>
          <a:lstStyle/>
          <a:p>
            <a:pPr marL="0" indent="0" algn="ctr">
              <a:buNone/>
            </a:pPr>
            <a:r>
              <a:rPr lang="en-US" sz="2000" dirty="0">
                <a:latin typeface="+mj-lt"/>
              </a:rPr>
              <a:t>Test-retest intra-rater reliability:  Kappa of 0.62</a:t>
            </a:r>
          </a:p>
          <a:p>
            <a:pPr marL="0" indent="0" algn="ctr">
              <a:buNone/>
            </a:pPr>
            <a:r>
              <a:rPr lang="en-US" sz="2000" dirty="0" err="1">
                <a:latin typeface="+mj-lt"/>
              </a:rPr>
              <a:t>Cronbach’s</a:t>
            </a:r>
            <a:r>
              <a:rPr lang="en-US" sz="2000" dirty="0">
                <a:latin typeface="+mj-lt"/>
              </a:rPr>
              <a:t> alpha of 0.70</a:t>
            </a:r>
          </a:p>
          <a:p>
            <a:pPr marL="0" indent="0" algn="ctr">
              <a:buNone/>
            </a:pPr>
            <a:r>
              <a:rPr lang="en-US" sz="2000" b="1" dirty="0">
                <a:latin typeface="+mj-lt"/>
              </a:rPr>
              <a:t>Excluded</a:t>
            </a:r>
            <a:r>
              <a:rPr lang="en-US" sz="2000" dirty="0">
                <a:latin typeface="+mj-lt"/>
              </a:rPr>
              <a:t>: 2 of 94 were partial </a:t>
            </a:r>
            <a:r>
              <a:rPr lang="en-US" sz="2000" dirty="0" smtClean="0">
                <a:latin typeface="+mj-lt"/>
              </a:rPr>
              <a:t>respondents</a:t>
            </a:r>
          </a:p>
          <a:p>
            <a:pPr marL="0" indent="0" algn="ctr">
              <a:buNone/>
            </a:pPr>
            <a:endParaRPr lang="en-US" sz="2000" dirty="0">
              <a:latin typeface="+mj-lt"/>
            </a:endParaRPr>
          </a:p>
          <a:p>
            <a:endParaRPr lang="en-US" dirty="0"/>
          </a:p>
        </p:txBody>
      </p:sp>
      <p:sp>
        <p:nvSpPr>
          <p:cNvPr id="6" name="Slide Number Placeholder 5"/>
          <p:cNvSpPr>
            <a:spLocks noGrp="1"/>
          </p:cNvSpPr>
          <p:nvPr>
            <p:ph type="sldNum" sz="quarter" idx="12"/>
          </p:nvPr>
        </p:nvSpPr>
        <p:spPr/>
        <p:txBody>
          <a:bodyPr/>
          <a:lstStyle/>
          <a:p>
            <a:pPr>
              <a:defRPr/>
            </a:pPr>
            <a:fld id="{241A3E14-0B76-457F-84B8-15DC6ABA5281}" type="slidenum">
              <a:rPr lang="en-US" smtClean="0"/>
              <a:pPr>
                <a:defRPr/>
              </a:pPr>
              <a:t>29</a:t>
            </a:fld>
            <a:endParaRPr lang="en-US"/>
          </a:p>
        </p:txBody>
      </p:sp>
      <p:graphicFrame>
        <p:nvGraphicFramePr>
          <p:cNvPr id="10" name="Content Placeholder 3" descr="Of the 94 subjects in our population, we had 86% respond to the survey.&#10;&#10;Our kappa for intra-rater reliability Was 0.62 which indicated substantial agreement per Landis and Koch criteria.&#10;&#10;The cronbach’s alpha for survey responses was 0.70 which indicated a moderate degree of internal consistency." title="Perception Survey"/>
          <p:cNvGraphicFramePr>
            <a:graphicFrameLocks noGrp="1"/>
          </p:cNvGraphicFramePr>
          <p:nvPr>
            <p:ph idx="1"/>
            <p:extLst>
              <p:ext uri="{D42A27DB-BD31-4B8C-83A1-F6EECF244321}">
                <p14:modId xmlns:p14="http://schemas.microsoft.com/office/powerpoint/2010/main" val="530351768"/>
              </p:ext>
            </p:extLst>
          </p:nvPr>
        </p:nvGraphicFramePr>
        <p:xfrm>
          <a:off x="1781175" y="1676400"/>
          <a:ext cx="6781801" cy="2743200"/>
        </p:xfrm>
        <a:graphic>
          <a:graphicData uri="http://schemas.openxmlformats.org/drawingml/2006/table">
            <a:tbl>
              <a:tblPr firstRow="1" bandRow="1">
                <a:tableStyleId>{5C22544A-7EE6-4342-B048-85BDC9FD1C3A}</a:tableStyleId>
              </a:tblPr>
              <a:tblGrid>
                <a:gridCol w="2295526"/>
                <a:gridCol w="1600200"/>
                <a:gridCol w="1181100"/>
                <a:gridCol w="1704975"/>
              </a:tblGrid>
              <a:tr h="370840">
                <a:tc>
                  <a:txBody>
                    <a:bodyPr/>
                    <a:lstStyle/>
                    <a:p>
                      <a:pPr algn="ctr"/>
                      <a:r>
                        <a:rPr lang="en-US" sz="2000" dirty="0" smtClean="0">
                          <a:solidFill>
                            <a:schemeClr val="tx1"/>
                          </a:solidFill>
                        </a:rPr>
                        <a:t>Role</a:t>
                      </a:r>
                      <a:endParaRPr lang="en-US" sz="2000" dirty="0">
                        <a:solidFill>
                          <a:schemeClr val="tx1"/>
                        </a:solidFill>
                      </a:endParaRPr>
                    </a:p>
                  </a:txBody>
                  <a:tcPr/>
                </a:tc>
                <a:tc>
                  <a:txBody>
                    <a:bodyPr/>
                    <a:lstStyle/>
                    <a:p>
                      <a:pPr algn="ctr"/>
                      <a:r>
                        <a:rPr lang="en-US" sz="2000" dirty="0" smtClean="0">
                          <a:solidFill>
                            <a:schemeClr val="tx1"/>
                          </a:solidFill>
                        </a:rPr>
                        <a:t>Number Responded</a:t>
                      </a:r>
                      <a:endParaRPr lang="en-US" sz="2000" dirty="0">
                        <a:solidFill>
                          <a:schemeClr val="tx1"/>
                        </a:solidFill>
                      </a:endParaRPr>
                    </a:p>
                  </a:txBody>
                  <a:tcPr/>
                </a:tc>
                <a:tc>
                  <a:txBody>
                    <a:bodyPr/>
                    <a:lstStyle/>
                    <a:p>
                      <a:pPr algn="ctr"/>
                      <a:r>
                        <a:rPr lang="en-US" sz="2000" dirty="0" smtClean="0">
                          <a:solidFill>
                            <a:schemeClr val="tx1"/>
                          </a:solidFill>
                        </a:rPr>
                        <a:t>Number Invited</a:t>
                      </a:r>
                      <a:endParaRPr lang="en-US" sz="2000" dirty="0">
                        <a:solidFill>
                          <a:schemeClr val="tx1"/>
                        </a:solidFill>
                      </a:endParaRPr>
                    </a:p>
                  </a:txBody>
                  <a:tcPr/>
                </a:tc>
                <a:tc>
                  <a:txBody>
                    <a:bodyPr/>
                    <a:lstStyle/>
                    <a:p>
                      <a:pPr algn="ctr"/>
                      <a:r>
                        <a:rPr lang="en-US" sz="2000" dirty="0" smtClean="0">
                          <a:solidFill>
                            <a:schemeClr val="tx1"/>
                          </a:solidFill>
                        </a:rPr>
                        <a:t>Percentage Responded</a:t>
                      </a:r>
                      <a:endParaRPr lang="en-US" sz="2000" dirty="0">
                        <a:solidFill>
                          <a:schemeClr val="tx1"/>
                        </a:solidFill>
                      </a:endParaRPr>
                    </a:p>
                  </a:txBody>
                  <a:tcPr/>
                </a:tc>
              </a:tr>
              <a:tr h="370840">
                <a:tc>
                  <a:txBody>
                    <a:bodyPr/>
                    <a:lstStyle/>
                    <a:p>
                      <a:r>
                        <a:rPr lang="en-US" sz="2000" dirty="0" smtClean="0"/>
                        <a:t>Pediatric</a:t>
                      </a:r>
                      <a:r>
                        <a:rPr lang="en-US" sz="2000" baseline="0" dirty="0" smtClean="0"/>
                        <a:t> residents</a:t>
                      </a:r>
                      <a:endParaRPr lang="en-US" sz="2000" dirty="0"/>
                    </a:p>
                  </a:txBody>
                  <a:tcPr/>
                </a:tc>
                <a:tc>
                  <a:txBody>
                    <a:bodyPr/>
                    <a:lstStyle/>
                    <a:p>
                      <a:pPr algn="ctr"/>
                      <a:r>
                        <a:rPr lang="en-US" sz="2000" dirty="0" smtClean="0"/>
                        <a:t>35</a:t>
                      </a:r>
                      <a:endParaRPr lang="en-US" sz="2000" dirty="0"/>
                    </a:p>
                  </a:txBody>
                  <a:tcPr/>
                </a:tc>
                <a:tc>
                  <a:txBody>
                    <a:bodyPr/>
                    <a:lstStyle/>
                    <a:p>
                      <a:pPr algn="ctr"/>
                      <a:r>
                        <a:rPr lang="en-US" sz="2000" dirty="0" smtClean="0"/>
                        <a:t>39</a:t>
                      </a:r>
                      <a:endParaRPr lang="en-US" sz="2000" dirty="0"/>
                    </a:p>
                  </a:txBody>
                  <a:tcPr/>
                </a:tc>
                <a:tc>
                  <a:txBody>
                    <a:bodyPr/>
                    <a:lstStyle/>
                    <a:p>
                      <a:pPr algn="ctr"/>
                      <a:r>
                        <a:rPr lang="en-US" sz="2000" dirty="0" smtClean="0"/>
                        <a:t>90%</a:t>
                      </a:r>
                      <a:endParaRPr lang="en-US" sz="2000" dirty="0"/>
                    </a:p>
                  </a:txBody>
                  <a:tcPr/>
                </a:tc>
              </a:tr>
              <a:tr h="370840">
                <a:tc>
                  <a:txBody>
                    <a:bodyPr/>
                    <a:lstStyle/>
                    <a:p>
                      <a:r>
                        <a:rPr lang="en-US" sz="2000" dirty="0" smtClean="0"/>
                        <a:t>PEM</a:t>
                      </a:r>
                      <a:r>
                        <a:rPr lang="en-US" sz="2000" baseline="0" dirty="0" smtClean="0"/>
                        <a:t> fellows</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11</a:t>
                      </a:r>
                      <a:endParaRPr lang="en-US" sz="2000" dirty="0"/>
                    </a:p>
                  </a:txBody>
                  <a:tcPr/>
                </a:tc>
                <a:tc>
                  <a:txBody>
                    <a:bodyPr/>
                    <a:lstStyle/>
                    <a:p>
                      <a:pPr algn="ctr"/>
                      <a:r>
                        <a:rPr lang="en-US" sz="2000" dirty="0" smtClean="0"/>
                        <a:t>91%</a:t>
                      </a:r>
                      <a:endParaRPr lang="en-US" sz="2000" dirty="0"/>
                    </a:p>
                  </a:txBody>
                  <a:tcPr/>
                </a:tc>
              </a:tr>
              <a:tr h="370840">
                <a:tc>
                  <a:txBody>
                    <a:bodyPr/>
                    <a:lstStyle/>
                    <a:p>
                      <a:r>
                        <a:rPr lang="en-US" sz="2000" dirty="0" smtClean="0"/>
                        <a:t>PEM </a:t>
                      </a:r>
                      <a:r>
                        <a:rPr lang="en-US" sz="2000" dirty="0" err="1" smtClean="0"/>
                        <a:t>attendings</a:t>
                      </a:r>
                      <a:endParaRPr lang="en-US" sz="2000" dirty="0"/>
                    </a:p>
                  </a:txBody>
                  <a:tcPr/>
                </a:tc>
                <a:tc>
                  <a:txBody>
                    <a:bodyPr/>
                    <a:lstStyle/>
                    <a:p>
                      <a:pPr algn="ctr"/>
                      <a:r>
                        <a:rPr lang="en-US" sz="2000" dirty="0" smtClean="0"/>
                        <a:t>16</a:t>
                      </a:r>
                      <a:endParaRPr lang="en-US" sz="2000" dirty="0"/>
                    </a:p>
                  </a:txBody>
                  <a:tcPr/>
                </a:tc>
                <a:tc>
                  <a:txBody>
                    <a:bodyPr/>
                    <a:lstStyle/>
                    <a:p>
                      <a:pPr algn="ctr"/>
                      <a:r>
                        <a:rPr lang="en-US" sz="2000" dirty="0" smtClean="0"/>
                        <a:t>19</a:t>
                      </a:r>
                      <a:endParaRPr lang="en-US" sz="2000" dirty="0"/>
                    </a:p>
                  </a:txBody>
                  <a:tcPr/>
                </a:tc>
                <a:tc>
                  <a:txBody>
                    <a:bodyPr/>
                    <a:lstStyle/>
                    <a:p>
                      <a:pPr algn="ctr"/>
                      <a:r>
                        <a:rPr lang="en-US" sz="2000" dirty="0" smtClean="0"/>
                        <a:t>84%</a:t>
                      </a:r>
                      <a:endParaRPr lang="en-US" sz="2000" dirty="0"/>
                    </a:p>
                  </a:txBody>
                  <a:tcPr/>
                </a:tc>
              </a:tr>
              <a:tr h="370840">
                <a:tc>
                  <a:txBody>
                    <a:bodyPr/>
                    <a:lstStyle/>
                    <a:p>
                      <a:r>
                        <a:rPr lang="en-US" sz="2000" dirty="0" smtClean="0"/>
                        <a:t>Charge nurses</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25</a:t>
                      </a:r>
                      <a:endParaRPr lang="en-US" sz="2000" dirty="0"/>
                    </a:p>
                  </a:txBody>
                  <a:tcPr/>
                </a:tc>
                <a:tc>
                  <a:txBody>
                    <a:bodyPr/>
                    <a:lstStyle/>
                    <a:p>
                      <a:pPr algn="ctr"/>
                      <a:r>
                        <a:rPr lang="en-US" sz="2000" dirty="0" smtClean="0"/>
                        <a:t>80%</a:t>
                      </a:r>
                      <a:endParaRPr lang="en-US" sz="2000" dirty="0"/>
                    </a:p>
                  </a:txBody>
                  <a:tcPr/>
                </a:tc>
              </a:tr>
              <a:tr h="370840">
                <a:tc>
                  <a:txBody>
                    <a:bodyPr/>
                    <a:lstStyle/>
                    <a:p>
                      <a:r>
                        <a:rPr lang="en-US" sz="2400" b="1" dirty="0" smtClean="0"/>
                        <a:t>ALL</a:t>
                      </a:r>
                      <a:endParaRPr lang="en-US" sz="2400" b="1" dirty="0"/>
                    </a:p>
                  </a:txBody>
                  <a:tcPr/>
                </a:tc>
                <a:tc>
                  <a:txBody>
                    <a:bodyPr/>
                    <a:lstStyle/>
                    <a:p>
                      <a:pPr algn="ctr"/>
                      <a:r>
                        <a:rPr lang="en-US" sz="2400" b="1" dirty="0" smtClean="0"/>
                        <a:t>81</a:t>
                      </a:r>
                      <a:endParaRPr lang="en-US" sz="2400" b="1" dirty="0"/>
                    </a:p>
                  </a:txBody>
                  <a:tcPr/>
                </a:tc>
                <a:tc>
                  <a:txBody>
                    <a:bodyPr/>
                    <a:lstStyle/>
                    <a:p>
                      <a:pPr algn="ctr"/>
                      <a:r>
                        <a:rPr lang="en-US" sz="2400" b="1" dirty="0" smtClean="0"/>
                        <a:t>94</a:t>
                      </a:r>
                      <a:endParaRPr lang="en-US" sz="2400" b="1" dirty="0"/>
                    </a:p>
                  </a:txBody>
                  <a:tcPr/>
                </a:tc>
                <a:tc>
                  <a:txBody>
                    <a:bodyPr/>
                    <a:lstStyle/>
                    <a:p>
                      <a:pPr algn="ctr"/>
                      <a:r>
                        <a:rPr lang="en-US" sz="2400" b="1" dirty="0" smtClean="0"/>
                        <a:t>86%</a:t>
                      </a:r>
                      <a:endParaRPr lang="en-US" sz="2400" b="1" dirty="0"/>
                    </a:p>
                  </a:txBody>
                  <a:tcPr/>
                </a:tc>
              </a:tr>
            </a:tbl>
          </a:graphicData>
        </a:graphic>
      </p:graphicFrame>
    </p:spTree>
    <p:extLst>
      <p:ext uri="{BB962C8B-B14F-4D97-AF65-F5344CB8AC3E}">
        <p14:creationId xmlns:p14="http://schemas.microsoft.com/office/powerpoint/2010/main" val="2306989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5264"/>
            <a:ext cx="8686800" cy="1143000"/>
          </a:xfrm>
        </p:spPr>
        <p:txBody>
          <a:bodyPr/>
          <a:lstStyle/>
          <a:p>
            <a:r>
              <a:rPr lang="en-US" sz="3200" dirty="0" smtClean="0"/>
              <a:t>Structured Team Events Facilitate Learning</a:t>
            </a:r>
            <a:endParaRPr lang="en-US" sz="3200" baseline="30000" dirty="0"/>
          </a:p>
        </p:txBody>
      </p:sp>
      <p:pic>
        <p:nvPicPr>
          <p:cNvPr id="50178" name="Picture 2" descr="Standardized briefing of hospital staf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61131" y="1322555"/>
            <a:ext cx="2751326" cy="209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3"/>
          </p:nvPr>
        </p:nvSpPr>
        <p:spPr>
          <a:xfrm>
            <a:off x="4283156" y="1320628"/>
            <a:ext cx="2181499" cy="1888769"/>
          </a:xfrm>
        </p:spPr>
        <p:txBody>
          <a:bodyPr/>
          <a:lstStyle/>
          <a:p>
            <a:pPr eaLnBrk="1" hangingPunct="1">
              <a:spcBef>
                <a:spcPct val="0"/>
              </a:spcBef>
            </a:pPr>
            <a:r>
              <a:rPr lang="en-US" sz="1800" b="0" kern="1200" dirty="0">
                <a:solidFill>
                  <a:srgbClr val="000000"/>
                </a:solidFill>
                <a:latin typeface="Arial" charset="0"/>
              </a:rPr>
              <a:t>Jason Stein, MD: </a:t>
            </a:r>
          </a:p>
          <a:p>
            <a:pPr eaLnBrk="1" hangingPunct="1">
              <a:spcBef>
                <a:spcPct val="0"/>
              </a:spcBef>
            </a:pPr>
            <a:r>
              <a:rPr lang="en-US" sz="1800" b="0" kern="1200" dirty="0">
                <a:solidFill>
                  <a:srgbClr val="000000"/>
                </a:solidFill>
                <a:latin typeface="Arial" charset="0"/>
              </a:rPr>
              <a:t>Structured inter-</a:t>
            </a:r>
          </a:p>
          <a:p>
            <a:pPr eaLnBrk="1" hangingPunct="1">
              <a:spcBef>
                <a:spcPct val="0"/>
              </a:spcBef>
            </a:pPr>
            <a:r>
              <a:rPr lang="en-US" sz="1800" b="0" kern="1200" dirty="0">
                <a:solidFill>
                  <a:srgbClr val="000000"/>
                </a:solidFill>
                <a:latin typeface="Arial" charset="0"/>
              </a:rPr>
              <a:t>disciplinary </a:t>
            </a:r>
          </a:p>
          <a:p>
            <a:pPr eaLnBrk="1" hangingPunct="1">
              <a:spcBef>
                <a:spcPct val="0"/>
              </a:spcBef>
            </a:pPr>
            <a:r>
              <a:rPr lang="en-US" sz="1800" b="0" kern="1200" dirty="0">
                <a:solidFill>
                  <a:srgbClr val="000000"/>
                </a:solidFill>
                <a:latin typeface="Arial" charset="0"/>
              </a:rPr>
              <a:t>bedside rounds</a:t>
            </a:r>
          </a:p>
          <a:p>
            <a:endParaRPr lang="en-US" dirty="0"/>
          </a:p>
        </p:txBody>
      </p:sp>
      <p:pic>
        <p:nvPicPr>
          <p:cNvPr id="50179" name="Picture 3" descr="Computerized image of a hudd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38222"/>
          <a:stretch/>
        </p:blipFill>
        <p:spPr bwMode="auto">
          <a:xfrm>
            <a:off x="6178730" y="1265807"/>
            <a:ext cx="2852580" cy="2201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sz="quarter" idx="4"/>
          </p:nvPr>
        </p:nvSpPr>
        <p:spPr>
          <a:xfrm>
            <a:off x="648924" y="3438387"/>
            <a:ext cx="4041775" cy="1673824"/>
          </a:xfrm>
        </p:spPr>
        <p:txBody>
          <a:bodyPr/>
          <a:lstStyle/>
          <a:p>
            <a:pPr marL="0" indent="0" eaLnBrk="1" hangingPunct="1">
              <a:buNone/>
            </a:pPr>
            <a:r>
              <a:rPr lang="en-US" sz="1800" kern="1200" dirty="0">
                <a:solidFill>
                  <a:srgbClr val="000000"/>
                </a:solidFill>
                <a:latin typeface="Arial" charset="0"/>
              </a:rPr>
              <a:t>Paul </a:t>
            </a:r>
            <a:r>
              <a:rPr lang="en-US" sz="1800" kern="1200" dirty="0" err="1">
                <a:solidFill>
                  <a:srgbClr val="000000"/>
                </a:solidFill>
                <a:latin typeface="Arial" charset="0"/>
              </a:rPr>
              <a:t>Mullan</a:t>
            </a:r>
            <a:r>
              <a:rPr lang="en-US" sz="1800" kern="1200" dirty="0">
                <a:solidFill>
                  <a:srgbClr val="000000"/>
                </a:solidFill>
                <a:latin typeface="Arial" charset="0"/>
              </a:rPr>
              <a:t>, MD: Standardized briefing checklist at shift handoff  &amp; debriefing after resuscitations in Pediatric Emergency Department</a:t>
            </a:r>
          </a:p>
        </p:txBody>
      </p:sp>
      <p:sp>
        <p:nvSpPr>
          <p:cNvPr id="2" name="Text Placeholder 1"/>
          <p:cNvSpPr>
            <a:spLocks noGrp="1"/>
          </p:cNvSpPr>
          <p:nvPr>
            <p:ph type="body" idx="1"/>
          </p:nvPr>
        </p:nvSpPr>
        <p:spPr>
          <a:xfrm>
            <a:off x="4478899" y="3539987"/>
            <a:ext cx="3141097" cy="639762"/>
          </a:xfrm>
        </p:spPr>
        <p:txBody>
          <a:bodyPr/>
          <a:lstStyle/>
          <a:p>
            <a:pPr eaLnBrk="1" hangingPunct="1">
              <a:spcBef>
                <a:spcPct val="0"/>
              </a:spcBef>
            </a:pPr>
            <a:r>
              <a:rPr lang="en-US" sz="1800" b="0" kern="1200" dirty="0">
                <a:solidFill>
                  <a:srgbClr val="000000"/>
                </a:solidFill>
                <a:latin typeface="Arial" charset="0"/>
              </a:rPr>
              <a:t>Katherine Jones, PT, PhD: </a:t>
            </a:r>
          </a:p>
          <a:p>
            <a:pPr eaLnBrk="1" hangingPunct="1">
              <a:spcBef>
                <a:spcPct val="0"/>
              </a:spcBef>
            </a:pPr>
            <a:r>
              <a:rPr lang="en-US" sz="1800" b="0" kern="1200" dirty="0">
                <a:solidFill>
                  <a:srgbClr val="000000"/>
                </a:solidFill>
                <a:latin typeface="Arial" charset="0"/>
              </a:rPr>
              <a:t>Post-Fall </a:t>
            </a:r>
            <a:r>
              <a:rPr lang="en-US" sz="1800" b="0" kern="1200" dirty="0" smtClean="0">
                <a:solidFill>
                  <a:srgbClr val="000000"/>
                </a:solidFill>
                <a:latin typeface="Arial" charset="0"/>
              </a:rPr>
              <a:t>Huddles</a:t>
            </a:r>
          </a:p>
        </p:txBody>
      </p:sp>
      <p:pic>
        <p:nvPicPr>
          <p:cNvPr id="50181" name="Picture 5" descr="Surgery team holding a hud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10" y="4528593"/>
            <a:ext cx="340201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descr="A patient who has fal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6543" y="4922539"/>
            <a:ext cx="1843768" cy="144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descr="A group of penguins, holding a hudd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310" y="4107543"/>
            <a:ext cx="2720999" cy="226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a:prstGeom prst="rect">
            <a:avLst/>
          </a:prstGeom>
        </p:spPr>
        <p:txBody>
          <a:bodyPr/>
          <a:lstStyle/>
          <a:p>
            <a:pPr>
              <a:defRPr/>
            </a:pPr>
            <a:fld id="{23DBA081-A525-4F6D-A123-CB1474275428}" type="slidenum">
              <a:rPr lang="en-US" smtClean="0"/>
              <a:pPr>
                <a:defRPr/>
              </a:pPr>
              <a:t>3</a:t>
            </a:fld>
            <a:endParaRPr lang="en-US" dirty="0"/>
          </a:p>
        </p:txBody>
      </p:sp>
    </p:spTree>
    <p:extLst>
      <p:ext uri="{BB962C8B-B14F-4D97-AF65-F5344CB8AC3E}">
        <p14:creationId xmlns:p14="http://schemas.microsoft.com/office/powerpoint/2010/main" val="4074152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Survey Results:</a:t>
            </a:r>
            <a:br>
              <a:rPr lang="en-US" sz="3200" dirty="0"/>
            </a:br>
            <a:r>
              <a:rPr lang="en-US" sz="3200" dirty="0"/>
              <a:t>Situational Awareness Domain</a:t>
            </a:r>
          </a:p>
        </p:txBody>
      </p:sp>
      <p:graphicFrame>
        <p:nvGraphicFramePr>
          <p:cNvPr id="9" name="Content Placeholder 3" descr="In the situational awareness domain, we asked what percentage of the time you were aware of four items by the end of team signout, according to 5 quintiles of percentage agreement, both PRE and POST implementation of the PASSED briefing checklist. &#10;&#10;We found significant improvements in the median awareness POST-implementation of the checklist across ALL users in awareness of staffing limitations, identification of ICU-sick patients in the ED, names of colleagues on shift, and awareness of broken or missing equipment. &#10;&#10;&#10;" title="Survey Results of Situational Awareness Domain"/>
          <p:cNvGraphicFramePr>
            <a:graphicFrameLocks noGrp="1"/>
          </p:cNvGraphicFramePr>
          <p:nvPr>
            <p:ph idx="1"/>
            <p:extLst>
              <p:ext uri="{D42A27DB-BD31-4B8C-83A1-F6EECF244321}">
                <p14:modId xmlns:p14="http://schemas.microsoft.com/office/powerpoint/2010/main" val="1170112810"/>
              </p:ext>
            </p:extLst>
          </p:nvPr>
        </p:nvGraphicFramePr>
        <p:xfrm>
          <a:off x="1897063" y="1897297"/>
          <a:ext cx="6589712" cy="3154362"/>
        </p:xfrm>
        <a:graphic>
          <a:graphicData uri="http://schemas.openxmlformats.org/drawingml/2006/table">
            <a:tbl>
              <a:tblPr firstRow="1" firstCol="1" bandRow="1">
                <a:tableStyleId>{5C22544A-7EE6-4342-B048-85BDC9FD1C3A}</a:tableStyleId>
              </a:tblPr>
              <a:tblGrid>
                <a:gridCol w="5294430"/>
                <a:gridCol w="647641"/>
                <a:gridCol w="647641"/>
              </a:tblGrid>
              <a:tr h="946404">
                <a:tc>
                  <a:txBody>
                    <a:bodyPr/>
                    <a:lstStyle/>
                    <a:p>
                      <a:pPr marL="0" marR="0" algn="ctr">
                        <a:lnSpc>
                          <a:spcPct val="115000"/>
                        </a:lnSpc>
                        <a:spcBef>
                          <a:spcPts val="0"/>
                        </a:spcBef>
                        <a:spcAft>
                          <a:spcPts val="0"/>
                        </a:spcAft>
                      </a:pPr>
                      <a:r>
                        <a:rPr lang="en-US" sz="1800" dirty="0" smtClean="0">
                          <a:solidFill>
                            <a:schemeClr val="tx1"/>
                          </a:solidFill>
                          <a:effectLst/>
                          <a:latin typeface="+mj-lt"/>
                        </a:rPr>
                        <a:t>Question:</a:t>
                      </a:r>
                      <a:br>
                        <a:rPr lang="en-US" sz="1800" dirty="0" smtClean="0">
                          <a:solidFill>
                            <a:schemeClr val="tx1"/>
                          </a:solidFill>
                          <a:effectLst/>
                          <a:latin typeface="+mj-lt"/>
                        </a:rPr>
                      </a:br>
                      <a:r>
                        <a:rPr lang="en-US" sz="1800" dirty="0" smtClean="0">
                          <a:solidFill>
                            <a:schemeClr val="tx1"/>
                          </a:solidFill>
                          <a:effectLst/>
                          <a:latin typeface="+mj-lt"/>
                        </a:rPr>
                        <a:t>What</a:t>
                      </a:r>
                      <a:r>
                        <a:rPr lang="en-US" sz="1800" baseline="0" dirty="0" smtClean="0">
                          <a:solidFill>
                            <a:schemeClr val="tx1"/>
                          </a:solidFill>
                          <a:effectLst/>
                          <a:latin typeface="+mj-lt"/>
                        </a:rPr>
                        <a:t> percentage of the time are you aware of ________ by the end of team </a:t>
                      </a:r>
                      <a:r>
                        <a:rPr lang="en-US" sz="1800" baseline="0" dirty="0" err="1" smtClean="0">
                          <a:solidFill>
                            <a:schemeClr val="tx1"/>
                          </a:solidFill>
                          <a:effectLst/>
                          <a:latin typeface="+mj-lt"/>
                        </a:rPr>
                        <a:t>signout</a:t>
                      </a:r>
                      <a:r>
                        <a:rPr lang="en-US" sz="1800" baseline="0" dirty="0" smtClean="0">
                          <a:solidFill>
                            <a:schemeClr val="tx1"/>
                          </a:solidFill>
                          <a:effectLst/>
                          <a:latin typeface="+mj-lt"/>
                        </a:rPr>
                        <a:t>?</a:t>
                      </a:r>
                      <a:endParaRPr lang="en-US" sz="1800" dirty="0">
                        <a:solidFill>
                          <a:schemeClr val="tx1"/>
                        </a:solidFill>
                        <a:effectLst/>
                        <a:latin typeface="+mj-lt"/>
                        <a:ea typeface="Calibri"/>
                        <a:cs typeface="Times New Roman"/>
                      </a:endParaRPr>
                    </a:p>
                  </a:txBody>
                  <a:tcPr marL="27303" marR="36827" marT="0" marB="0"/>
                </a:tc>
                <a:tc gridSpan="2">
                  <a:txBody>
                    <a:bodyPr/>
                    <a:lstStyle/>
                    <a:p>
                      <a:pPr marL="0" marR="0" algn="ctr">
                        <a:lnSpc>
                          <a:spcPct val="115000"/>
                        </a:lnSpc>
                        <a:spcBef>
                          <a:spcPts val="0"/>
                        </a:spcBef>
                        <a:spcAft>
                          <a:spcPts val="0"/>
                        </a:spcAft>
                      </a:pPr>
                      <a:r>
                        <a:rPr lang="en-US" sz="1600" dirty="0">
                          <a:solidFill>
                            <a:schemeClr val="tx1"/>
                          </a:solidFill>
                          <a:effectLst/>
                          <a:latin typeface="+mj-lt"/>
                        </a:rPr>
                        <a:t>All users </a:t>
                      </a:r>
                      <a:br>
                        <a:rPr lang="en-US" sz="1600" dirty="0">
                          <a:solidFill>
                            <a:schemeClr val="tx1"/>
                          </a:solidFill>
                          <a:effectLst/>
                          <a:latin typeface="+mj-lt"/>
                        </a:rPr>
                      </a:br>
                      <a:r>
                        <a:rPr lang="en-US" sz="1600" dirty="0" smtClean="0">
                          <a:solidFill>
                            <a:schemeClr val="tx1"/>
                          </a:solidFill>
                          <a:effectLst/>
                          <a:latin typeface="+mj-lt"/>
                        </a:rPr>
                        <a:t>Median</a:t>
                      </a:r>
                    </a:p>
                    <a:p>
                      <a:pPr marL="0" marR="0" algn="ctr">
                        <a:lnSpc>
                          <a:spcPct val="115000"/>
                        </a:lnSpc>
                        <a:spcBef>
                          <a:spcPts val="0"/>
                        </a:spcBef>
                        <a:spcAft>
                          <a:spcPts val="0"/>
                        </a:spcAft>
                      </a:pPr>
                      <a:r>
                        <a:rPr lang="en-US" sz="1400" dirty="0" smtClean="0">
                          <a:solidFill>
                            <a:schemeClr val="tx1"/>
                          </a:solidFill>
                          <a:effectLst/>
                          <a:latin typeface="+mj-lt"/>
                        </a:rPr>
                        <a:t>(n=81) </a:t>
                      </a:r>
                      <a:endParaRPr lang="en-US" sz="1400" dirty="0">
                        <a:solidFill>
                          <a:schemeClr val="tx1"/>
                        </a:solidFill>
                        <a:effectLst/>
                        <a:latin typeface="+mj-lt"/>
                      </a:endParaRPr>
                    </a:p>
                  </a:txBody>
                  <a:tcPr marL="27303" marR="36827" marT="0" marB="0"/>
                </a:tc>
                <a:tc hMerge="1">
                  <a:txBody>
                    <a:bodyPr/>
                    <a:lstStyle/>
                    <a:p>
                      <a:endParaRPr lang="en-US"/>
                    </a:p>
                  </a:txBody>
                  <a:tcPr/>
                </a:tc>
              </a:tr>
              <a:tr h="401671">
                <a:tc>
                  <a:txBody>
                    <a:bodyPr/>
                    <a:lstStyle/>
                    <a:p>
                      <a:pPr marL="0" marR="0">
                        <a:lnSpc>
                          <a:spcPct val="115000"/>
                        </a:lnSpc>
                        <a:spcBef>
                          <a:spcPts val="0"/>
                        </a:spcBef>
                        <a:spcAft>
                          <a:spcPts val="0"/>
                        </a:spcAft>
                      </a:pPr>
                      <a:endParaRPr lang="en-US" sz="1800"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a:solidFill>
                            <a:schemeClr val="tx1"/>
                          </a:solidFill>
                          <a:effectLst/>
                          <a:latin typeface="+mj-lt"/>
                        </a:rPr>
                        <a:t>Pre</a:t>
                      </a:r>
                      <a:endParaRPr lang="en-US" sz="1600" b="1"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a:solidFill>
                            <a:schemeClr val="tx1"/>
                          </a:solidFill>
                          <a:effectLst/>
                          <a:latin typeface="+mj-lt"/>
                        </a:rPr>
                        <a:t>Post</a:t>
                      </a:r>
                      <a:endParaRPr lang="en-US" sz="1600" b="1" dirty="0">
                        <a:solidFill>
                          <a:schemeClr val="tx1"/>
                        </a:solidFill>
                        <a:effectLst/>
                        <a:latin typeface="+mj-lt"/>
                        <a:ea typeface="Calibri"/>
                        <a:cs typeface="Times New Roman"/>
                      </a:endParaRPr>
                    </a:p>
                  </a:txBody>
                  <a:tcPr marL="27303" marR="36827" marT="0" marB="0"/>
                </a:tc>
              </a:tr>
              <a:tr h="435002">
                <a:tc>
                  <a:txBody>
                    <a:bodyPr/>
                    <a:lstStyle/>
                    <a:p>
                      <a:pPr marL="0" marR="0">
                        <a:lnSpc>
                          <a:spcPct val="115000"/>
                        </a:lnSpc>
                        <a:spcBef>
                          <a:spcPts val="0"/>
                        </a:spcBef>
                        <a:spcAft>
                          <a:spcPts val="0"/>
                        </a:spcAft>
                      </a:pPr>
                      <a:r>
                        <a:rPr lang="en-US" sz="1800" dirty="0" smtClean="0">
                          <a:solidFill>
                            <a:schemeClr val="tx1"/>
                          </a:solidFill>
                          <a:effectLst/>
                          <a:latin typeface="+mj-lt"/>
                        </a:rPr>
                        <a:t>…staffing limitations </a:t>
                      </a:r>
                      <a:endParaRPr lang="en-US" sz="1800"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smtClean="0">
                          <a:solidFill>
                            <a:schemeClr val="tx1"/>
                          </a:solidFill>
                          <a:effectLst/>
                          <a:latin typeface="+mj-lt"/>
                        </a:rPr>
                        <a:t>2</a:t>
                      </a:r>
                      <a:endParaRPr lang="en-US" sz="1600" b="1" dirty="0">
                        <a:solidFill>
                          <a:schemeClr val="tx1"/>
                        </a:solidFill>
                        <a:effectLst/>
                        <a:latin typeface="+mj-lt"/>
                      </a:endParaRPr>
                    </a:p>
                  </a:txBody>
                  <a:tcPr marL="27303" marR="36827" marT="0" marB="0"/>
                </a:tc>
                <a:tc>
                  <a:txBody>
                    <a:bodyPr/>
                    <a:lstStyle/>
                    <a:p>
                      <a:pPr marL="0" marR="0" algn="ctr">
                        <a:lnSpc>
                          <a:spcPct val="115000"/>
                        </a:lnSpc>
                        <a:spcBef>
                          <a:spcPts val="0"/>
                        </a:spcBef>
                        <a:spcAft>
                          <a:spcPts val="0"/>
                        </a:spcAft>
                      </a:pPr>
                      <a:r>
                        <a:rPr lang="en-US" sz="1600" b="1" dirty="0">
                          <a:solidFill>
                            <a:schemeClr val="tx1"/>
                          </a:solidFill>
                          <a:effectLst/>
                          <a:latin typeface="+mj-lt"/>
                        </a:rPr>
                        <a:t>5* </a:t>
                      </a:r>
                      <a:r>
                        <a:rPr lang="en-US" sz="1600" b="1" dirty="0" smtClean="0">
                          <a:solidFill>
                            <a:schemeClr val="tx1"/>
                          </a:solidFill>
                          <a:effectLst/>
                          <a:latin typeface="+mj-lt"/>
                        </a:rPr>
                        <a:t> </a:t>
                      </a:r>
                      <a:endParaRPr lang="en-US" sz="1600" b="1" dirty="0">
                        <a:solidFill>
                          <a:schemeClr val="tx1"/>
                        </a:solidFill>
                        <a:effectLst/>
                        <a:latin typeface="+mj-lt"/>
                        <a:ea typeface="Calibri"/>
                        <a:cs typeface="Times New Roman"/>
                      </a:endParaRPr>
                    </a:p>
                  </a:txBody>
                  <a:tcPr marL="27303" marR="36827" marT="0" marB="0"/>
                </a:tc>
              </a:tr>
              <a:tr h="457095">
                <a:tc>
                  <a:txBody>
                    <a:bodyPr/>
                    <a:lstStyle/>
                    <a:p>
                      <a:pPr marL="0" marR="0">
                        <a:lnSpc>
                          <a:spcPct val="115000"/>
                        </a:lnSpc>
                        <a:spcBef>
                          <a:spcPts val="0"/>
                        </a:spcBef>
                        <a:spcAft>
                          <a:spcPts val="0"/>
                        </a:spcAft>
                      </a:pPr>
                      <a:r>
                        <a:rPr lang="en-US" sz="1800" dirty="0" smtClean="0">
                          <a:solidFill>
                            <a:schemeClr val="tx1"/>
                          </a:solidFill>
                          <a:effectLst/>
                          <a:latin typeface="+mj-lt"/>
                        </a:rPr>
                        <a:t>…critically </a:t>
                      </a:r>
                      <a:r>
                        <a:rPr lang="en-US" sz="1800" dirty="0">
                          <a:solidFill>
                            <a:schemeClr val="tx1"/>
                          </a:solidFill>
                          <a:effectLst/>
                          <a:latin typeface="+mj-lt"/>
                        </a:rPr>
                        <a:t>ill </a:t>
                      </a:r>
                      <a:r>
                        <a:rPr lang="en-US" sz="1800" dirty="0" smtClean="0">
                          <a:solidFill>
                            <a:schemeClr val="tx1"/>
                          </a:solidFill>
                          <a:effectLst/>
                          <a:latin typeface="+mj-lt"/>
                        </a:rPr>
                        <a:t>(ICU-sick) </a:t>
                      </a:r>
                      <a:r>
                        <a:rPr lang="en-US" sz="1800" dirty="0">
                          <a:solidFill>
                            <a:schemeClr val="tx1"/>
                          </a:solidFill>
                          <a:effectLst/>
                          <a:latin typeface="+mj-lt"/>
                        </a:rPr>
                        <a:t>patients in the </a:t>
                      </a:r>
                      <a:r>
                        <a:rPr lang="en-US" sz="1800" dirty="0" smtClean="0">
                          <a:solidFill>
                            <a:schemeClr val="tx1"/>
                          </a:solidFill>
                          <a:effectLst/>
                          <a:latin typeface="+mj-lt"/>
                        </a:rPr>
                        <a:t>ED</a:t>
                      </a:r>
                      <a:endParaRPr lang="en-US" sz="1800"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smtClean="0">
                          <a:solidFill>
                            <a:schemeClr val="tx1"/>
                          </a:solidFill>
                          <a:effectLst/>
                          <a:latin typeface="+mj-lt"/>
                        </a:rPr>
                        <a:t>4</a:t>
                      </a:r>
                      <a:endParaRPr lang="en-US" sz="1600" b="1" dirty="0">
                        <a:solidFill>
                          <a:schemeClr val="tx1"/>
                        </a:solidFill>
                        <a:effectLst/>
                        <a:latin typeface="+mj-lt"/>
                      </a:endParaRPr>
                    </a:p>
                  </a:txBody>
                  <a:tcPr marL="27303" marR="36827" marT="0" marB="0"/>
                </a:tc>
                <a:tc>
                  <a:txBody>
                    <a:bodyPr/>
                    <a:lstStyle/>
                    <a:p>
                      <a:pPr marL="0" marR="0" algn="ctr">
                        <a:lnSpc>
                          <a:spcPct val="115000"/>
                        </a:lnSpc>
                        <a:spcBef>
                          <a:spcPts val="0"/>
                        </a:spcBef>
                        <a:spcAft>
                          <a:spcPts val="0"/>
                        </a:spcAft>
                      </a:pPr>
                      <a:r>
                        <a:rPr lang="en-US" sz="1600" b="1" dirty="0">
                          <a:solidFill>
                            <a:schemeClr val="tx1"/>
                          </a:solidFill>
                          <a:effectLst/>
                          <a:latin typeface="+mj-lt"/>
                        </a:rPr>
                        <a:t>5</a:t>
                      </a:r>
                      <a:r>
                        <a:rPr lang="en-US" sz="1600" b="1" dirty="0" smtClean="0">
                          <a:solidFill>
                            <a:schemeClr val="tx1"/>
                          </a:solidFill>
                          <a:effectLst/>
                          <a:latin typeface="+mj-lt"/>
                        </a:rPr>
                        <a:t>* </a:t>
                      </a:r>
                      <a:endParaRPr lang="en-US" sz="1600" b="1" dirty="0">
                        <a:solidFill>
                          <a:schemeClr val="tx1"/>
                        </a:solidFill>
                        <a:effectLst/>
                        <a:latin typeface="+mj-lt"/>
                        <a:ea typeface="Calibri"/>
                        <a:cs typeface="Times New Roman"/>
                      </a:endParaRPr>
                    </a:p>
                  </a:txBody>
                  <a:tcPr marL="27303" marR="36827" marT="0" marB="0"/>
                </a:tc>
              </a:tr>
              <a:tr h="457095">
                <a:tc>
                  <a:txBody>
                    <a:bodyPr/>
                    <a:lstStyle/>
                    <a:p>
                      <a:pPr marL="0" marR="0">
                        <a:lnSpc>
                          <a:spcPct val="115000"/>
                        </a:lnSpc>
                        <a:spcBef>
                          <a:spcPts val="0"/>
                        </a:spcBef>
                        <a:spcAft>
                          <a:spcPts val="0"/>
                        </a:spcAft>
                      </a:pPr>
                      <a:r>
                        <a:rPr lang="en-US" sz="1800" dirty="0" smtClean="0">
                          <a:solidFill>
                            <a:schemeClr val="tx1"/>
                          </a:solidFill>
                          <a:effectLst/>
                          <a:latin typeface="+mj-lt"/>
                        </a:rPr>
                        <a:t>…the </a:t>
                      </a:r>
                      <a:r>
                        <a:rPr lang="en-US" sz="1800" dirty="0">
                          <a:solidFill>
                            <a:schemeClr val="tx1"/>
                          </a:solidFill>
                          <a:effectLst/>
                          <a:latin typeface="+mj-lt"/>
                        </a:rPr>
                        <a:t>names of all your </a:t>
                      </a:r>
                      <a:r>
                        <a:rPr lang="en-US" sz="1800" dirty="0" smtClean="0">
                          <a:solidFill>
                            <a:schemeClr val="tx1"/>
                          </a:solidFill>
                          <a:effectLst/>
                          <a:latin typeface="+mj-lt"/>
                        </a:rPr>
                        <a:t>colleagues on shift</a:t>
                      </a:r>
                      <a:endParaRPr lang="en-US" sz="1800"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smtClean="0">
                          <a:solidFill>
                            <a:schemeClr val="tx1"/>
                          </a:solidFill>
                          <a:effectLst/>
                          <a:latin typeface="+mj-lt"/>
                        </a:rPr>
                        <a:t>3</a:t>
                      </a:r>
                      <a:endParaRPr lang="en-US" sz="1600" b="1" dirty="0">
                        <a:solidFill>
                          <a:schemeClr val="tx1"/>
                        </a:solidFill>
                        <a:effectLst/>
                        <a:latin typeface="+mj-lt"/>
                      </a:endParaRPr>
                    </a:p>
                  </a:txBody>
                  <a:tcPr marL="27303" marR="36827" marT="0" marB="0"/>
                </a:tc>
                <a:tc>
                  <a:txBody>
                    <a:bodyPr/>
                    <a:lstStyle/>
                    <a:p>
                      <a:pPr marL="0" marR="0" algn="ctr">
                        <a:lnSpc>
                          <a:spcPct val="115000"/>
                        </a:lnSpc>
                        <a:spcBef>
                          <a:spcPts val="0"/>
                        </a:spcBef>
                        <a:spcAft>
                          <a:spcPts val="0"/>
                        </a:spcAft>
                      </a:pPr>
                      <a:r>
                        <a:rPr lang="en-US" sz="1600" b="1" dirty="0" smtClean="0">
                          <a:solidFill>
                            <a:schemeClr val="tx1"/>
                          </a:solidFill>
                          <a:effectLst/>
                          <a:latin typeface="+mj-lt"/>
                        </a:rPr>
                        <a:t>5* </a:t>
                      </a:r>
                      <a:endParaRPr lang="en-US" sz="1600" b="1" dirty="0">
                        <a:solidFill>
                          <a:schemeClr val="tx1"/>
                        </a:solidFill>
                        <a:effectLst/>
                        <a:latin typeface="+mj-lt"/>
                        <a:ea typeface="Calibri"/>
                        <a:cs typeface="Times New Roman"/>
                      </a:endParaRPr>
                    </a:p>
                  </a:txBody>
                  <a:tcPr marL="27303" marR="36827" marT="0" marB="0"/>
                </a:tc>
              </a:tr>
              <a:tr h="457095">
                <a:tc>
                  <a:txBody>
                    <a:bodyPr/>
                    <a:lstStyle/>
                    <a:p>
                      <a:pPr marL="0" marR="0">
                        <a:lnSpc>
                          <a:spcPct val="115000"/>
                        </a:lnSpc>
                        <a:spcBef>
                          <a:spcPts val="0"/>
                        </a:spcBef>
                        <a:spcAft>
                          <a:spcPts val="0"/>
                        </a:spcAft>
                      </a:pPr>
                      <a:r>
                        <a:rPr lang="en-US" sz="1800" dirty="0" smtClean="0">
                          <a:solidFill>
                            <a:schemeClr val="tx1"/>
                          </a:solidFill>
                          <a:effectLst/>
                          <a:latin typeface="+mj-lt"/>
                          <a:ea typeface="Calibri"/>
                          <a:cs typeface="Times New Roman"/>
                        </a:rPr>
                        <a:t>…</a:t>
                      </a:r>
                      <a:r>
                        <a:rPr lang="en-US" sz="1800" baseline="0" dirty="0" smtClean="0">
                          <a:solidFill>
                            <a:schemeClr val="tx1"/>
                          </a:solidFill>
                          <a:effectLst/>
                          <a:latin typeface="+mj-lt"/>
                          <a:ea typeface="Calibri"/>
                          <a:cs typeface="Times New Roman"/>
                        </a:rPr>
                        <a:t>broken or missing equipment</a:t>
                      </a:r>
                      <a:endParaRPr lang="en-US" sz="1800"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a:solidFill>
                            <a:schemeClr val="tx1"/>
                          </a:solidFill>
                          <a:effectLst/>
                          <a:latin typeface="+mj-lt"/>
                        </a:rPr>
                        <a:t>3 </a:t>
                      </a:r>
                      <a:endParaRPr lang="en-GB" sz="1600" b="1" dirty="0">
                        <a:solidFill>
                          <a:schemeClr val="tx1"/>
                        </a:solidFill>
                        <a:effectLst/>
                        <a:latin typeface="+mj-lt"/>
                        <a:ea typeface="Calibri"/>
                        <a:cs typeface="Times New Roman"/>
                      </a:endParaRPr>
                    </a:p>
                  </a:txBody>
                  <a:tcPr marL="27303" marR="36827" marT="0" marB="0"/>
                </a:tc>
                <a:tc>
                  <a:txBody>
                    <a:bodyPr/>
                    <a:lstStyle/>
                    <a:p>
                      <a:pPr marL="0" marR="0" algn="ctr">
                        <a:lnSpc>
                          <a:spcPct val="115000"/>
                        </a:lnSpc>
                        <a:spcBef>
                          <a:spcPts val="0"/>
                        </a:spcBef>
                        <a:spcAft>
                          <a:spcPts val="0"/>
                        </a:spcAft>
                      </a:pPr>
                      <a:r>
                        <a:rPr lang="en-US" sz="1600" b="1" dirty="0" smtClean="0">
                          <a:solidFill>
                            <a:schemeClr val="tx1"/>
                          </a:solidFill>
                          <a:effectLst/>
                          <a:latin typeface="+mj-lt"/>
                        </a:rPr>
                        <a:t>5*</a:t>
                      </a:r>
                      <a:endParaRPr lang="en-GB" sz="1600" b="1" dirty="0">
                        <a:solidFill>
                          <a:schemeClr val="tx1"/>
                        </a:solidFill>
                        <a:effectLst/>
                        <a:latin typeface="+mj-lt"/>
                        <a:ea typeface="Calibri"/>
                        <a:cs typeface="Times New Roman"/>
                      </a:endParaRPr>
                    </a:p>
                  </a:txBody>
                  <a:tcPr marL="27303" marR="36827" marT="0" marB="0"/>
                </a:tc>
              </a:tr>
            </a:tbl>
          </a:graphicData>
        </a:graphic>
      </p:graphicFrame>
      <p:grpSp>
        <p:nvGrpSpPr>
          <p:cNvPr id="4" name="Group 3"/>
          <p:cNvGrpSpPr/>
          <p:nvPr/>
        </p:nvGrpSpPr>
        <p:grpSpPr>
          <a:xfrm>
            <a:off x="1828800" y="1756689"/>
            <a:ext cx="6657975" cy="3343275"/>
            <a:chOff x="1828800" y="1756689"/>
            <a:chExt cx="6657975" cy="3343275"/>
          </a:xfrm>
        </p:grpSpPr>
        <p:sp>
          <p:nvSpPr>
            <p:cNvPr id="11" name="Frame 10"/>
            <p:cNvSpPr/>
            <p:nvPr/>
          </p:nvSpPr>
          <p:spPr>
            <a:xfrm>
              <a:off x="1828800" y="1756689"/>
              <a:ext cx="5400675" cy="132397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 name="Frame 11"/>
            <p:cNvSpPr/>
            <p:nvPr/>
          </p:nvSpPr>
          <p:spPr>
            <a:xfrm>
              <a:off x="7762875" y="2775864"/>
              <a:ext cx="723900" cy="23241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8" name="Content Placeholder 7"/>
          <p:cNvSpPr>
            <a:spLocks noGrp="1"/>
          </p:cNvSpPr>
          <p:nvPr>
            <p:ph sz="half" idx="1"/>
          </p:nvPr>
        </p:nvSpPr>
        <p:spPr>
          <a:xfrm>
            <a:off x="1415148" y="5254166"/>
            <a:ext cx="7177314" cy="1088571"/>
          </a:xfrm>
        </p:spPr>
        <p:txBody>
          <a:bodyPr/>
          <a:lstStyle/>
          <a:p>
            <a:pPr marL="0" indent="0" algn="ctr">
              <a:buNone/>
            </a:pPr>
            <a:r>
              <a:rPr lang="en-US" sz="1800" b="1" dirty="0">
                <a:latin typeface="+mn-lt"/>
              </a:rPr>
              <a:t>*p&lt;0.001</a:t>
            </a:r>
            <a:r>
              <a:rPr lang="en-US" sz="1800" dirty="0">
                <a:latin typeface="+mn-lt"/>
              </a:rPr>
              <a:t> (Wilcoxon rank sum test)</a:t>
            </a:r>
          </a:p>
          <a:p>
            <a:pPr marL="0" indent="0" algn="ctr">
              <a:buNone/>
            </a:pPr>
            <a:endParaRPr lang="en-US" sz="1800" b="1" dirty="0">
              <a:latin typeface="+mn-lt"/>
            </a:endParaRPr>
          </a:p>
          <a:p>
            <a:pPr marL="0" indent="0" algn="ctr">
              <a:buNone/>
            </a:pPr>
            <a:r>
              <a:rPr lang="en-US" sz="1800" b="1" dirty="0">
                <a:latin typeface="+mn-lt"/>
              </a:rPr>
              <a:t>1: 0-20%    2: 21-40%     3: 41-60%     4: 61-80%     5: 81-100% </a:t>
            </a:r>
            <a:endParaRPr lang="en-GB" sz="1800" b="1" dirty="0">
              <a:latin typeface="+mn-lt"/>
            </a:endParaRPr>
          </a:p>
          <a:p>
            <a:endParaRPr lang="en-US" dirty="0"/>
          </a:p>
        </p:txBody>
      </p:sp>
      <p:sp>
        <p:nvSpPr>
          <p:cNvPr id="6" name="Slide Number Placeholder 5"/>
          <p:cNvSpPr>
            <a:spLocks noGrp="1"/>
          </p:cNvSpPr>
          <p:nvPr>
            <p:ph type="sldNum" sz="quarter" idx="12"/>
          </p:nvPr>
        </p:nvSpPr>
        <p:spPr/>
        <p:txBody>
          <a:bodyPr/>
          <a:lstStyle/>
          <a:p>
            <a:pPr>
              <a:defRPr/>
            </a:pPr>
            <a:fld id="{241A3E14-0B76-457F-84B8-15DC6ABA5281}" type="slidenum">
              <a:rPr lang="en-US" smtClean="0"/>
              <a:pPr>
                <a:defRPr/>
              </a:pPr>
              <a:t>30</a:t>
            </a:fld>
            <a:endParaRPr lang="en-US"/>
          </a:p>
        </p:txBody>
      </p:sp>
    </p:spTree>
    <p:extLst>
      <p:ext uri="{BB962C8B-B14F-4D97-AF65-F5344CB8AC3E}">
        <p14:creationId xmlns:p14="http://schemas.microsoft.com/office/powerpoint/2010/main" val="3229831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Survey Results:</a:t>
            </a:r>
            <a:br>
              <a:rPr lang="en-US" sz="3200" dirty="0"/>
            </a:br>
            <a:r>
              <a:rPr lang="en-US" sz="3200" dirty="0"/>
              <a:t>Institute of Medicine Quality Domains</a:t>
            </a:r>
          </a:p>
        </p:txBody>
      </p:sp>
      <p:graphicFrame>
        <p:nvGraphicFramePr>
          <p:cNvPr id="13" name="Content Placeholder 3" descr="We asked about whether the team checkout promoted each of the 6 IOM quality domains before and after implementation of the briefing checklist, using a standard Likert scale with disagree, neutral, and agree components.  &#10;&#10;In the combined all user group, we found significant improvements in the median ratings of all 6 IOM quality domains POST-implementation of the checklist. &#10; &#10;&#10;&#10;" title="Survey Results: Institute of Medicine Quality Domains"/>
          <p:cNvGraphicFramePr>
            <a:graphicFrameLocks noGrp="1"/>
          </p:cNvGraphicFramePr>
          <p:nvPr>
            <p:ph idx="1"/>
            <p:extLst>
              <p:ext uri="{D42A27DB-BD31-4B8C-83A1-F6EECF244321}">
                <p14:modId xmlns:p14="http://schemas.microsoft.com/office/powerpoint/2010/main" val="3337549468"/>
              </p:ext>
            </p:extLst>
          </p:nvPr>
        </p:nvGraphicFramePr>
        <p:xfrm>
          <a:off x="1705881" y="2257423"/>
          <a:ext cx="6076950" cy="3505200"/>
        </p:xfrm>
        <a:graphic>
          <a:graphicData uri="http://schemas.openxmlformats.org/drawingml/2006/table">
            <a:tbl>
              <a:tblPr/>
              <a:tblGrid>
                <a:gridCol w="4286250"/>
                <a:gridCol w="704850"/>
                <a:gridCol w="1085850"/>
              </a:tblGrid>
              <a:tr h="46355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Statement:</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The team </a:t>
                      </a:r>
                      <a:r>
                        <a:rPr kumimoji="0" lang="en-US" sz="2000" b="1" i="0" u="none" strike="noStrike" cap="none" normalizeH="0" baseline="0" dirty="0" err="1" smtClean="0">
                          <a:ln>
                            <a:noFill/>
                          </a:ln>
                          <a:solidFill>
                            <a:schemeClr val="tx1"/>
                          </a:solidFill>
                          <a:effectLst/>
                          <a:latin typeface="Calibri" pitchFamily="34" charset="0"/>
                          <a:ea typeface="ＭＳ Ｐゴシック" pitchFamily="1" charset="-128"/>
                          <a:cs typeface="Calibri" pitchFamily="34" charset="0"/>
                        </a:rPr>
                        <a:t>signout</a:t>
                      </a: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 promotes _______ in the ED</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All users Median</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(n=81) </a:t>
                      </a:r>
                    </a:p>
                  </a:txBody>
                  <a:tcPr marL="27305" marR="3683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GB"/>
                    </a:p>
                  </a:txBody>
                  <a:tcPr/>
                </a:tc>
              </a:tr>
              <a:tr h="22225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endParaRP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Pre</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Post</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0797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Safety</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3</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4* </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0480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Timeliness</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3</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4* </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0480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Efficiency</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3</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4* </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0480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Effective care</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3</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4* </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0480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Patient-centered care</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3</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4* </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0480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Equitable care</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3</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4* </a:t>
                      </a:r>
                    </a:p>
                  </a:txBody>
                  <a:tcPr marL="9834" marR="132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grpSp>
        <p:nvGrpSpPr>
          <p:cNvPr id="5" name="Group 4"/>
          <p:cNvGrpSpPr/>
          <p:nvPr/>
        </p:nvGrpSpPr>
        <p:grpSpPr>
          <a:xfrm>
            <a:off x="1553034" y="2061483"/>
            <a:ext cx="6032509" cy="3831316"/>
            <a:chOff x="1553034" y="2061483"/>
            <a:chExt cx="6032509" cy="3831316"/>
          </a:xfrm>
        </p:grpSpPr>
        <p:sp>
          <p:nvSpPr>
            <p:cNvPr id="12" name="Frame 11"/>
            <p:cNvSpPr/>
            <p:nvPr/>
          </p:nvSpPr>
          <p:spPr>
            <a:xfrm>
              <a:off x="6861643" y="3243942"/>
              <a:ext cx="723900" cy="2648857"/>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 name="Frame 10"/>
            <p:cNvSpPr/>
            <p:nvPr/>
          </p:nvSpPr>
          <p:spPr>
            <a:xfrm>
              <a:off x="1553034" y="2061483"/>
              <a:ext cx="4586509" cy="132397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8" name="Content Placeholder 7"/>
          <p:cNvSpPr>
            <a:spLocks noGrp="1"/>
          </p:cNvSpPr>
          <p:nvPr>
            <p:ph sz="half" idx="1"/>
          </p:nvPr>
        </p:nvSpPr>
        <p:spPr>
          <a:xfrm>
            <a:off x="1415147" y="5849240"/>
            <a:ext cx="7598224" cy="1088571"/>
          </a:xfrm>
        </p:spPr>
        <p:txBody>
          <a:bodyPr/>
          <a:lstStyle/>
          <a:p>
            <a:pPr marL="0" indent="0" algn="ctr">
              <a:buNone/>
            </a:pPr>
            <a:r>
              <a:rPr lang="en-US" sz="1600" b="1" dirty="0">
                <a:latin typeface="+mn-lt"/>
              </a:rPr>
              <a:t>*p&lt;0.001 </a:t>
            </a:r>
            <a:r>
              <a:rPr lang="en-US" sz="1600" dirty="0">
                <a:latin typeface="+mn-lt"/>
              </a:rPr>
              <a:t>(Wilcoxon rank sum test)</a:t>
            </a:r>
          </a:p>
          <a:p>
            <a:pPr marL="0" indent="0" algn="ctr">
              <a:buNone/>
            </a:pPr>
            <a:endParaRPr lang="en-US" sz="1600" b="1" dirty="0">
              <a:latin typeface="+mn-lt"/>
            </a:endParaRPr>
          </a:p>
          <a:p>
            <a:pPr marL="0" indent="0" algn="ctr">
              <a:buNone/>
            </a:pPr>
            <a:r>
              <a:rPr lang="en-US" sz="1600" b="1" dirty="0">
                <a:latin typeface="+mn-lt"/>
              </a:rPr>
              <a:t>1:Strongly disagree     2:Disagree    3:Neutral     4:Agree     5:Strongly agree </a:t>
            </a:r>
            <a:endParaRPr lang="en-GB" sz="1600" b="1" dirty="0">
              <a:latin typeface="+mn-lt"/>
            </a:endParaRPr>
          </a:p>
          <a:p>
            <a:pPr marL="0" indent="0">
              <a:buNone/>
            </a:pPr>
            <a:endParaRPr lang="en-US" sz="1600" dirty="0">
              <a:latin typeface="+mn-lt"/>
            </a:endParaRPr>
          </a:p>
        </p:txBody>
      </p:sp>
    </p:spTree>
    <p:extLst>
      <p:ext uri="{BB962C8B-B14F-4D97-AF65-F5344CB8AC3E}">
        <p14:creationId xmlns:p14="http://schemas.microsoft.com/office/powerpoint/2010/main" val="54092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Survey Results:</a:t>
            </a:r>
            <a:br>
              <a:rPr lang="en-US" dirty="0"/>
            </a:br>
            <a:r>
              <a:rPr lang="en-US" dirty="0"/>
              <a:t>Usability Domain</a:t>
            </a:r>
          </a:p>
        </p:txBody>
      </p:sp>
      <p:sp>
        <p:nvSpPr>
          <p:cNvPr id="8" name="Content Placeholder 7"/>
          <p:cNvSpPr>
            <a:spLocks noGrp="1"/>
          </p:cNvSpPr>
          <p:nvPr>
            <p:ph sz="half" idx="1"/>
          </p:nvPr>
        </p:nvSpPr>
        <p:spPr>
          <a:xfrm>
            <a:off x="1705428" y="5646044"/>
            <a:ext cx="7177314" cy="1088571"/>
          </a:xfrm>
        </p:spPr>
        <p:txBody>
          <a:bodyPr/>
          <a:lstStyle/>
          <a:p>
            <a:pPr marL="0" indent="0" algn="ctr">
              <a:buNone/>
            </a:pPr>
            <a:r>
              <a:rPr lang="en-US" sz="1800" b="1" dirty="0">
                <a:latin typeface="Calibri" pitchFamily="34" charset="0"/>
              </a:rPr>
              <a:t>*p&lt;0.001  **p=0.55    </a:t>
            </a:r>
            <a:r>
              <a:rPr lang="en-US" sz="1800" dirty="0">
                <a:latin typeface="Calibri" pitchFamily="34" charset="0"/>
              </a:rPr>
              <a:t>(Wilcoxon rank sum test) </a:t>
            </a:r>
          </a:p>
          <a:p>
            <a:pPr marL="0" indent="0" algn="ctr">
              <a:buNone/>
            </a:pPr>
            <a:endParaRPr lang="en-US" sz="1800" dirty="0">
              <a:latin typeface="Calibri" pitchFamily="34" charset="0"/>
            </a:endParaRPr>
          </a:p>
          <a:p>
            <a:pPr marL="0" indent="0" algn="ctr">
              <a:buNone/>
            </a:pPr>
            <a:r>
              <a:rPr lang="en-US" sz="1800" b="1" dirty="0">
                <a:latin typeface="Calibri" pitchFamily="34" charset="0"/>
              </a:rPr>
              <a:t>1:Strongly disagree     2:Disagree    3:Neutral     4:Agree     5:Strongly agree </a:t>
            </a:r>
            <a:endParaRPr lang="en-GB" sz="1800" b="1" dirty="0">
              <a:latin typeface="Calibri" pitchFamily="34" charset="0"/>
            </a:endParaRPr>
          </a:p>
          <a:p>
            <a:pPr marL="0" indent="0" algn="ctr">
              <a:buNone/>
            </a:pPr>
            <a:endParaRPr lang="en-US" sz="1800" dirty="0">
              <a:latin typeface="Calibri" pitchFamily="34" charset="0"/>
            </a:endParaRPr>
          </a:p>
          <a:p>
            <a:pPr marL="0" indent="0">
              <a:buNone/>
            </a:pPr>
            <a:endParaRPr lang="en-US" sz="1800" dirty="0">
              <a:latin typeface="Calibri" pitchFamily="34" charset="0"/>
            </a:endParaRPr>
          </a:p>
        </p:txBody>
      </p:sp>
      <p:graphicFrame>
        <p:nvGraphicFramePr>
          <p:cNvPr id="9" name="Content Placeholder 3" descr="We asked three questions regarding usability using a Likert scale.  &#10;&#10;There were significant improvements across all users as to whether the team signout facilitated good communication and satisfaction with the team signout process.  &#10;&#10;As a balance measure questions, we found that across all users, no change was seen in the “time to complete checkout” question for the combined users." title="Survey Results Usability Domain"/>
          <p:cNvGraphicFramePr>
            <a:graphicFrameLocks noGrp="1"/>
          </p:cNvGraphicFramePr>
          <p:nvPr>
            <p:ph idx="1"/>
            <p:extLst>
              <p:ext uri="{D42A27DB-BD31-4B8C-83A1-F6EECF244321}">
                <p14:modId xmlns:p14="http://schemas.microsoft.com/office/powerpoint/2010/main" val="1191023396"/>
              </p:ext>
            </p:extLst>
          </p:nvPr>
        </p:nvGraphicFramePr>
        <p:xfrm>
          <a:off x="1651000" y="2333170"/>
          <a:ext cx="7150100" cy="2454276"/>
        </p:xfrm>
        <a:graphic>
          <a:graphicData uri="http://schemas.openxmlformats.org/drawingml/2006/table">
            <a:tbl>
              <a:tblPr firstRow="1" firstCol="1" bandRow="1">
                <a:tableStyleId>{5C22544A-7EE6-4342-B048-85BDC9FD1C3A}</a:tableStyleId>
              </a:tblPr>
              <a:tblGrid>
                <a:gridCol w="5826026"/>
                <a:gridCol w="638223"/>
                <a:gridCol w="685851"/>
              </a:tblGrid>
              <a:tr h="1051832">
                <a:tc>
                  <a:txBody>
                    <a:bodyPr/>
                    <a:lstStyle/>
                    <a:p>
                      <a:pPr marL="0" marR="0" algn="ctr">
                        <a:lnSpc>
                          <a:spcPct val="115000"/>
                        </a:lnSpc>
                        <a:spcBef>
                          <a:spcPts val="0"/>
                        </a:spcBef>
                        <a:spcAft>
                          <a:spcPts val="0"/>
                        </a:spcAft>
                      </a:pPr>
                      <a:r>
                        <a:rPr lang="en-US" sz="2000" dirty="0" smtClean="0">
                          <a:solidFill>
                            <a:schemeClr val="tx1"/>
                          </a:solidFill>
                          <a:effectLst/>
                          <a:latin typeface="Calibri" pitchFamily="34" charset="0"/>
                          <a:cs typeface="Calibri" pitchFamily="34" charset="0"/>
                        </a:rPr>
                        <a:t>Statement</a:t>
                      </a:r>
                      <a:endParaRPr lang="en-GB" sz="2000" dirty="0">
                        <a:solidFill>
                          <a:schemeClr val="tx1"/>
                        </a:solidFill>
                        <a:effectLst/>
                        <a:latin typeface="Calibri" pitchFamily="34" charset="0"/>
                        <a:ea typeface="Calibri"/>
                        <a:cs typeface="Calibri" pitchFamily="34" charset="0"/>
                      </a:endParaRPr>
                    </a:p>
                  </a:txBody>
                  <a:tcPr marL="27307" marR="36833" marT="0" marB="0"/>
                </a:tc>
                <a:tc gridSpan="2">
                  <a:txBody>
                    <a:bodyPr/>
                    <a:lstStyle/>
                    <a:p>
                      <a:pPr marL="0" marR="0" algn="ctr">
                        <a:lnSpc>
                          <a:spcPct val="115000"/>
                        </a:lnSpc>
                        <a:spcBef>
                          <a:spcPts val="0"/>
                        </a:spcBef>
                        <a:spcAft>
                          <a:spcPts val="0"/>
                        </a:spcAft>
                      </a:pPr>
                      <a:r>
                        <a:rPr lang="en-US" sz="2000" dirty="0">
                          <a:solidFill>
                            <a:schemeClr val="tx1"/>
                          </a:solidFill>
                          <a:effectLst/>
                          <a:latin typeface="Calibri" pitchFamily="34" charset="0"/>
                          <a:cs typeface="Calibri" pitchFamily="34" charset="0"/>
                        </a:rPr>
                        <a:t>All users </a:t>
                      </a:r>
                      <a:br>
                        <a:rPr lang="en-US" sz="2000" dirty="0">
                          <a:solidFill>
                            <a:schemeClr val="tx1"/>
                          </a:solidFill>
                          <a:effectLst/>
                          <a:latin typeface="Calibri" pitchFamily="34" charset="0"/>
                          <a:cs typeface="Calibri" pitchFamily="34" charset="0"/>
                        </a:rPr>
                      </a:br>
                      <a:r>
                        <a:rPr lang="en-US" sz="2000" dirty="0" smtClean="0">
                          <a:solidFill>
                            <a:schemeClr val="tx1"/>
                          </a:solidFill>
                          <a:effectLst/>
                          <a:latin typeface="Calibri" pitchFamily="34" charset="0"/>
                          <a:cs typeface="Calibri" pitchFamily="34" charset="0"/>
                        </a:rPr>
                        <a:t>Median</a:t>
                      </a:r>
                    </a:p>
                    <a:p>
                      <a:pPr marL="0" marR="0" algn="ctr">
                        <a:lnSpc>
                          <a:spcPct val="115000"/>
                        </a:lnSpc>
                        <a:spcBef>
                          <a:spcPts val="0"/>
                        </a:spcBef>
                        <a:spcAft>
                          <a:spcPts val="0"/>
                        </a:spcAft>
                      </a:pPr>
                      <a:r>
                        <a:rPr lang="en-US" sz="2000" dirty="0" smtClean="0">
                          <a:solidFill>
                            <a:schemeClr val="tx1"/>
                          </a:solidFill>
                          <a:effectLst/>
                          <a:latin typeface="Calibri" pitchFamily="34" charset="0"/>
                          <a:cs typeface="Calibri" pitchFamily="34" charset="0"/>
                        </a:rPr>
                        <a:t>(n=81) </a:t>
                      </a:r>
                      <a:endParaRPr lang="en-US" sz="2000" dirty="0">
                        <a:solidFill>
                          <a:schemeClr val="tx1"/>
                        </a:solidFill>
                        <a:effectLst/>
                        <a:latin typeface="Calibri" pitchFamily="34" charset="0"/>
                        <a:cs typeface="Calibri" pitchFamily="34" charset="0"/>
                      </a:endParaRPr>
                    </a:p>
                  </a:txBody>
                  <a:tcPr marL="27307" marR="36833" marT="0" marB="0"/>
                </a:tc>
                <a:tc hMerge="1">
                  <a:txBody>
                    <a:bodyPr/>
                    <a:lstStyle/>
                    <a:p>
                      <a:endParaRPr lang="en-US"/>
                    </a:p>
                  </a:txBody>
                  <a:tcPr/>
                </a:tc>
              </a:tr>
              <a:tr h="350611">
                <a:tc>
                  <a:txBody>
                    <a:bodyPr/>
                    <a:lstStyle/>
                    <a:p>
                      <a:pPr marL="0" marR="0" algn="ctr">
                        <a:lnSpc>
                          <a:spcPct val="115000"/>
                        </a:lnSpc>
                        <a:spcBef>
                          <a:spcPts val="0"/>
                        </a:spcBef>
                        <a:spcAft>
                          <a:spcPts val="0"/>
                        </a:spcAft>
                      </a:pPr>
                      <a:endParaRPr lang="en-GB" sz="2000"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a:solidFill>
                            <a:schemeClr val="tx1"/>
                          </a:solidFill>
                          <a:effectLst/>
                          <a:latin typeface="Calibri" pitchFamily="34" charset="0"/>
                          <a:cs typeface="Calibri" pitchFamily="34" charset="0"/>
                        </a:rPr>
                        <a:t>Pre</a:t>
                      </a:r>
                      <a:endParaRPr lang="en-GB" sz="2000" b="1"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a:solidFill>
                            <a:schemeClr val="tx1"/>
                          </a:solidFill>
                          <a:effectLst/>
                          <a:latin typeface="Calibri" pitchFamily="34" charset="0"/>
                          <a:cs typeface="Calibri" pitchFamily="34" charset="0"/>
                        </a:rPr>
                        <a:t>Post</a:t>
                      </a:r>
                      <a:endParaRPr lang="en-GB" sz="2000" b="1" dirty="0">
                        <a:solidFill>
                          <a:schemeClr val="tx1"/>
                        </a:solidFill>
                        <a:effectLst/>
                        <a:latin typeface="Calibri" pitchFamily="34" charset="0"/>
                        <a:ea typeface="Calibri"/>
                        <a:cs typeface="Calibri" pitchFamily="34" charset="0"/>
                      </a:endParaRPr>
                    </a:p>
                  </a:txBody>
                  <a:tcPr marL="27307" marR="36833" marT="0" marB="0"/>
                </a:tc>
              </a:tr>
              <a:tr h="350611">
                <a:tc>
                  <a:txBody>
                    <a:bodyPr/>
                    <a:lstStyle/>
                    <a:p>
                      <a:pPr marL="0" marR="0">
                        <a:lnSpc>
                          <a:spcPct val="115000"/>
                        </a:lnSpc>
                        <a:spcBef>
                          <a:spcPts val="0"/>
                        </a:spcBef>
                        <a:spcAft>
                          <a:spcPts val="0"/>
                        </a:spcAft>
                      </a:pPr>
                      <a:r>
                        <a:rPr lang="en-US" sz="2000" dirty="0">
                          <a:solidFill>
                            <a:schemeClr val="tx1"/>
                          </a:solidFill>
                          <a:effectLst/>
                          <a:latin typeface="Calibri" pitchFamily="34" charset="0"/>
                          <a:cs typeface="Calibri" pitchFamily="34" charset="0"/>
                        </a:rPr>
                        <a:t>Team </a:t>
                      </a:r>
                      <a:r>
                        <a:rPr lang="en-US" sz="2000" dirty="0" err="1" smtClean="0">
                          <a:solidFill>
                            <a:schemeClr val="tx1"/>
                          </a:solidFill>
                          <a:effectLst/>
                          <a:latin typeface="Calibri" pitchFamily="34" charset="0"/>
                          <a:cs typeface="Calibri" pitchFamily="34" charset="0"/>
                        </a:rPr>
                        <a:t>signout</a:t>
                      </a:r>
                      <a:r>
                        <a:rPr lang="en-US" sz="2000" dirty="0" smtClean="0">
                          <a:solidFill>
                            <a:schemeClr val="tx1"/>
                          </a:solidFill>
                          <a:effectLst/>
                          <a:latin typeface="Calibri" pitchFamily="34" charset="0"/>
                          <a:cs typeface="Calibri" pitchFamily="34" charset="0"/>
                        </a:rPr>
                        <a:t> facilitates </a:t>
                      </a:r>
                      <a:r>
                        <a:rPr lang="en-US" sz="2000" dirty="0">
                          <a:solidFill>
                            <a:schemeClr val="tx1"/>
                          </a:solidFill>
                          <a:effectLst/>
                          <a:latin typeface="Calibri" pitchFamily="34" charset="0"/>
                          <a:cs typeface="Calibri" pitchFamily="34" charset="0"/>
                        </a:rPr>
                        <a:t>good </a:t>
                      </a:r>
                      <a:r>
                        <a:rPr lang="en-US" sz="2000" dirty="0" smtClean="0">
                          <a:solidFill>
                            <a:schemeClr val="tx1"/>
                          </a:solidFill>
                          <a:effectLst/>
                          <a:latin typeface="Calibri" pitchFamily="34" charset="0"/>
                          <a:cs typeface="Calibri" pitchFamily="34" charset="0"/>
                        </a:rPr>
                        <a:t>communication</a:t>
                      </a:r>
                      <a:endParaRPr lang="en-GB" sz="2000"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a:solidFill>
                            <a:schemeClr val="tx1"/>
                          </a:solidFill>
                          <a:effectLst/>
                          <a:latin typeface="Calibri" pitchFamily="34" charset="0"/>
                          <a:cs typeface="Calibri" pitchFamily="34" charset="0"/>
                        </a:rPr>
                        <a:t>3 </a:t>
                      </a:r>
                      <a:endParaRPr lang="en-GB" sz="2000" b="1"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smtClean="0">
                          <a:solidFill>
                            <a:schemeClr val="tx1"/>
                          </a:solidFill>
                          <a:effectLst/>
                          <a:latin typeface="Calibri" pitchFamily="34" charset="0"/>
                          <a:cs typeface="Calibri" pitchFamily="34" charset="0"/>
                        </a:rPr>
                        <a:t> 4*  </a:t>
                      </a:r>
                      <a:endParaRPr lang="en-GB" sz="2000" b="1" dirty="0">
                        <a:solidFill>
                          <a:schemeClr val="tx1"/>
                        </a:solidFill>
                        <a:effectLst/>
                        <a:latin typeface="Calibri" pitchFamily="34" charset="0"/>
                        <a:ea typeface="Calibri"/>
                        <a:cs typeface="Calibri" pitchFamily="34" charset="0"/>
                      </a:endParaRPr>
                    </a:p>
                  </a:txBody>
                  <a:tcPr marL="27307" marR="36833" marT="0" marB="0"/>
                </a:tc>
              </a:tr>
              <a:tr h="350611">
                <a:tc>
                  <a:txBody>
                    <a:bodyPr/>
                    <a:lstStyle/>
                    <a:p>
                      <a:pPr marL="0" marR="0">
                        <a:lnSpc>
                          <a:spcPct val="115000"/>
                        </a:lnSpc>
                        <a:spcBef>
                          <a:spcPts val="0"/>
                        </a:spcBef>
                        <a:spcAft>
                          <a:spcPts val="0"/>
                        </a:spcAft>
                      </a:pPr>
                      <a:r>
                        <a:rPr lang="en-US" sz="2000" dirty="0">
                          <a:solidFill>
                            <a:schemeClr val="tx1"/>
                          </a:solidFill>
                          <a:effectLst/>
                          <a:latin typeface="Calibri" pitchFamily="34" charset="0"/>
                          <a:cs typeface="Calibri" pitchFamily="34" charset="0"/>
                        </a:rPr>
                        <a:t>I </a:t>
                      </a:r>
                      <a:r>
                        <a:rPr lang="en-US" sz="2000" dirty="0" smtClean="0">
                          <a:solidFill>
                            <a:schemeClr val="tx1"/>
                          </a:solidFill>
                          <a:effectLst/>
                          <a:latin typeface="Calibri" pitchFamily="34" charset="0"/>
                          <a:cs typeface="Calibri" pitchFamily="34" charset="0"/>
                        </a:rPr>
                        <a:t>am </a:t>
                      </a:r>
                      <a:r>
                        <a:rPr lang="en-US" sz="2000" dirty="0">
                          <a:solidFill>
                            <a:schemeClr val="tx1"/>
                          </a:solidFill>
                          <a:effectLst/>
                          <a:latin typeface="Calibri" pitchFamily="34" charset="0"/>
                          <a:cs typeface="Calibri" pitchFamily="34" charset="0"/>
                        </a:rPr>
                        <a:t>satisfied with the team </a:t>
                      </a:r>
                      <a:r>
                        <a:rPr lang="en-US" sz="2000" dirty="0" err="1" smtClean="0">
                          <a:solidFill>
                            <a:schemeClr val="tx1"/>
                          </a:solidFill>
                          <a:effectLst/>
                          <a:latin typeface="Calibri" pitchFamily="34" charset="0"/>
                          <a:cs typeface="Calibri" pitchFamily="34" charset="0"/>
                        </a:rPr>
                        <a:t>signout</a:t>
                      </a:r>
                      <a:r>
                        <a:rPr lang="en-US" sz="2000" baseline="0" dirty="0" smtClean="0">
                          <a:solidFill>
                            <a:schemeClr val="tx1"/>
                          </a:solidFill>
                          <a:effectLst/>
                          <a:latin typeface="Calibri" pitchFamily="34" charset="0"/>
                          <a:cs typeface="Calibri" pitchFamily="34" charset="0"/>
                        </a:rPr>
                        <a:t> </a:t>
                      </a:r>
                      <a:r>
                        <a:rPr lang="en-US" sz="2000" dirty="0" smtClean="0">
                          <a:solidFill>
                            <a:schemeClr val="tx1"/>
                          </a:solidFill>
                          <a:effectLst/>
                          <a:latin typeface="Calibri" pitchFamily="34" charset="0"/>
                          <a:cs typeface="Calibri" pitchFamily="34" charset="0"/>
                        </a:rPr>
                        <a:t>process</a:t>
                      </a:r>
                      <a:r>
                        <a:rPr lang="en-US" sz="2000" dirty="0">
                          <a:solidFill>
                            <a:schemeClr val="tx1"/>
                          </a:solidFill>
                          <a:effectLst/>
                          <a:latin typeface="Calibri" pitchFamily="34" charset="0"/>
                          <a:cs typeface="Calibri" pitchFamily="34" charset="0"/>
                        </a:rPr>
                        <a:t> </a:t>
                      </a:r>
                      <a:endParaRPr lang="en-GB" sz="2000"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smtClean="0">
                          <a:solidFill>
                            <a:schemeClr val="tx1"/>
                          </a:solidFill>
                          <a:effectLst/>
                          <a:latin typeface="Calibri" pitchFamily="34" charset="0"/>
                          <a:cs typeface="Calibri" pitchFamily="34" charset="0"/>
                        </a:rPr>
                        <a:t>3</a:t>
                      </a:r>
                      <a:endParaRPr lang="en-GB" sz="2000" b="1"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smtClean="0">
                          <a:solidFill>
                            <a:schemeClr val="tx1"/>
                          </a:solidFill>
                          <a:effectLst/>
                          <a:latin typeface="Calibri" pitchFamily="34" charset="0"/>
                          <a:cs typeface="Calibri" pitchFamily="34" charset="0"/>
                        </a:rPr>
                        <a:t> 4*</a:t>
                      </a:r>
                      <a:endParaRPr lang="en-GB" sz="2000" b="1" dirty="0">
                        <a:solidFill>
                          <a:schemeClr val="tx1"/>
                        </a:solidFill>
                        <a:effectLst/>
                        <a:latin typeface="Calibri" pitchFamily="34" charset="0"/>
                        <a:ea typeface="Calibri"/>
                        <a:cs typeface="Calibri" pitchFamily="34" charset="0"/>
                      </a:endParaRPr>
                    </a:p>
                  </a:txBody>
                  <a:tcPr marL="27307" marR="36833" marT="0" marB="0"/>
                </a:tc>
              </a:tr>
              <a:tr h="350611">
                <a:tc>
                  <a:txBody>
                    <a:bodyPr/>
                    <a:lstStyle/>
                    <a:p>
                      <a:pPr marL="0" marR="0">
                        <a:lnSpc>
                          <a:spcPct val="115000"/>
                        </a:lnSpc>
                        <a:spcBef>
                          <a:spcPts val="0"/>
                        </a:spcBef>
                        <a:spcAft>
                          <a:spcPts val="0"/>
                        </a:spcAft>
                      </a:pPr>
                      <a:r>
                        <a:rPr lang="en-US" sz="2000" dirty="0">
                          <a:solidFill>
                            <a:schemeClr val="tx1"/>
                          </a:solidFill>
                          <a:effectLst/>
                          <a:latin typeface="Calibri" pitchFamily="34" charset="0"/>
                          <a:cs typeface="Calibri" pitchFamily="34" charset="0"/>
                        </a:rPr>
                        <a:t>The time to complete </a:t>
                      </a:r>
                      <a:r>
                        <a:rPr lang="en-US" sz="2000" dirty="0" err="1" smtClean="0">
                          <a:solidFill>
                            <a:schemeClr val="tx1"/>
                          </a:solidFill>
                          <a:effectLst/>
                          <a:latin typeface="Calibri" pitchFamily="34" charset="0"/>
                          <a:cs typeface="Calibri" pitchFamily="34" charset="0"/>
                        </a:rPr>
                        <a:t>signout</a:t>
                      </a:r>
                      <a:r>
                        <a:rPr lang="en-US" sz="2000" dirty="0" smtClean="0">
                          <a:solidFill>
                            <a:schemeClr val="tx1"/>
                          </a:solidFill>
                          <a:effectLst/>
                          <a:latin typeface="Calibri" pitchFamily="34" charset="0"/>
                          <a:cs typeface="Calibri" pitchFamily="34" charset="0"/>
                        </a:rPr>
                        <a:t> is </a:t>
                      </a:r>
                      <a:r>
                        <a:rPr lang="en-US" sz="2000" dirty="0">
                          <a:solidFill>
                            <a:schemeClr val="tx1"/>
                          </a:solidFill>
                          <a:effectLst/>
                          <a:latin typeface="Calibri" pitchFamily="34" charset="0"/>
                          <a:cs typeface="Calibri" pitchFamily="34" charset="0"/>
                        </a:rPr>
                        <a:t>too </a:t>
                      </a:r>
                      <a:r>
                        <a:rPr lang="en-US" sz="2000" dirty="0" smtClean="0">
                          <a:solidFill>
                            <a:schemeClr val="tx1"/>
                          </a:solidFill>
                          <a:effectLst/>
                          <a:latin typeface="Calibri" pitchFamily="34" charset="0"/>
                          <a:cs typeface="Calibri" pitchFamily="34" charset="0"/>
                        </a:rPr>
                        <a:t>long</a:t>
                      </a:r>
                      <a:endParaRPr lang="en-GB" sz="2000"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a:solidFill>
                            <a:schemeClr val="tx1"/>
                          </a:solidFill>
                          <a:effectLst/>
                          <a:latin typeface="Calibri" pitchFamily="34" charset="0"/>
                          <a:cs typeface="Calibri" pitchFamily="34" charset="0"/>
                        </a:rPr>
                        <a:t>3 </a:t>
                      </a:r>
                      <a:endParaRPr lang="en-GB" sz="2000" b="1" dirty="0">
                        <a:solidFill>
                          <a:schemeClr val="tx1"/>
                        </a:solidFill>
                        <a:effectLst/>
                        <a:latin typeface="Calibri" pitchFamily="34" charset="0"/>
                        <a:ea typeface="Calibri"/>
                        <a:cs typeface="Calibri" pitchFamily="34" charset="0"/>
                      </a:endParaRPr>
                    </a:p>
                  </a:txBody>
                  <a:tcPr marL="27307" marR="36833" marT="0" marB="0"/>
                </a:tc>
                <a:tc>
                  <a:txBody>
                    <a:bodyPr/>
                    <a:lstStyle/>
                    <a:p>
                      <a:pPr marL="0" marR="0" algn="ctr">
                        <a:lnSpc>
                          <a:spcPct val="115000"/>
                        </a:lnSpc>
                        <a:spcBef>
                          <a:spcPts val="0"/>
                        </a:spcBef>
                        <a:spcAft>
                          <a:spcPts val="0"/>
                        </a:spcAft>
                      </a:pPr>
                      <a:r>
                        <a:rPr lang="en-US" sz="2000" b="1" dirty="0" smtClean="0">
                          <a:solidFill>
                            <a:schemeClr val="tx1"/>
                          </a:solidFill>
                          <a:effectLst/>
                          <a:latin typeface="Calibri" pitchFamily="34" charset="0"/>
                          <a:cs typeface="Calibri" pitchFamily="34" charset="0"/>
                        </a:rPr>
                        <a:t>3**</a:t>
                      </a:r>
                      <a:endParaRPr lang="en-GB" sz="2000" b="1" dirty="0">
                        <a:solidFill>
                          <a:schemeClr val="tx1"/>
                        </a:solidFill>
                        <a:effectLst/>
                        <a:latin typeface="Calibri" pitchFamily="34" charset="0"/>
                        <a:ea typeface="Calibri"/>
                        <a:cs typeface="Calibri" pitchFamily="34" charset="0"/>
                      </a:endParaRPr>
                    </a:p>
                  </a:txBody>
                  <a:tcPr marL="27307" marR="36833" marT="0" marB="0"/>
                </a:tc>
              </a:tr>
            </a:tbl>
          </a:graphicData>
        </a:graphic>
      </p:graphicFrame>
    </p:spTree>
    <p:extLst>
      <p:ext uri="{BB962C8B-B14F-4D97-AF65-F5344CB8AC3E}">
        <p14:creationId xmlns:p14="http://schemas.microsoft.com/office/powerpoint/2010/main" val="1033155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latin typeface="Calibri" pitchFamily="34" charset="0"/>
                <a:cs typeface="Calibri" pitchFamily="34" charset="0"/>
              </a:rPr>
              <a:t>Limitations</a:t>
            </a:r>
            <a:endParaRPr lang="en-GB" dirty="0" smtClean="0">
              <a:latin typeface="Calibri" pitchFamily="34" charset="0"/>
              <a:cs typeface="Calibri" pitchFamily="34" charset="0"/>
            </a:endParaRPr>
          </a:p>
        </p:txBody>
      </p:sp>
      <p:sp>
        <p:nvSpPr>
          <p:cNvPr id="32771" name="Content Placeholder 2"/>
          <p:cNvSpPr>
            <a:spLocks noGrp="1"/>
          </p:cNvSpPr>
          <p:nvPr>
            <p:ph idx="1"/>
          </p:nvPr>
        </p:nvSpPr>
        <p:spPr>
          <a:xfrm>
            <a:off x="1743075" y="1609725"/>
            <a:ext cx="6867525" cy="4525963"/>
          </a:xfrm>
        </p:spPr>
        <p:txBody>
          <a:bodyPr/>
          <a:lstStyle/>
          <a:p>
            <a:r>
              <a:rPr lang="en-US" smtClean="0">
                <a:latin typeface="Calibri" pitchFamily="34" charset="0"/>
                <a:cs typeface="Calibri" pitchFamily="34" charset="0"/>
              </a:rPr>
              <a:t>Potential recording bias:  </a:t>
            </a:r>
          </a:p>
          <a:p>
            <a:pPr lvl="1"/>
            <a:r>
              <a:rPr lang="en-US" smtClean="0">
                <a:latin typeface="Calibri" pitchFamily="34" charset="0"/>
                <a:cs typeface="Calibri" pitchFamily="34" charset="0"/>
              </a:rPr>
              <a:t>No verification process</a:t>
            </a:r>
          </a:p>
          <a:p>
            <a:pPr lvl="1"/>
            <a:r>
              <a:rPr lang="en-US" smtClean="0">
                <a:latin typeface="Calibri" pitchFamily="34" charset="0"/>
                <a:cs typeface="Calibri" pitchFamily="34" charset="0"/>
              </a:rPr>
              <a:t>Commission &amp; omission errors possible</a:t>
            </a:r>
          </a:p>
          <a:p>
            <a:r>
              <a:rPr lang="en-US" smtClean="0">
                <a:latin typeface="Calibri" pitchFamily="34" charset="0"/>
                <a:cs typeface="Calibri" pitchFamily="34" charset="0"/>
              </a:rPr>
              <a:t>Unable to causally link briefing checklist                  to safety outcomes</a:t>
            </a:r>
          </a:p>
          <a:p>
            <a:endParaRPr lang="en-GB" sz="320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latin typeface="Calibri" pitchFamily="34" charset="0"/>
                <a:cs typeface="Calibri" pitchFamily="34" charset="0"/>
              </a:rPr>
              <a:t>Lessons Learned</a:t>
            </a:r>
            <a:endParaRPr lang="en-GB" dirty="0" smtClean="0">
              <a:latin typeface="Calibri" pitchFamily="34" charset="0"/>
              <a:cs typeface="Calibri" pitchFamily="34" charset="0"/>
            </a:endParaRPr>
          </a:p>
        </p:txBody>
      </p:sp>
      <p:sp>
        <p:nvSpPr>
          <p:cNvPr id="40963" name="Content Placeholder 2"/>
          <p:cNvSpPr>
            <a:spLocks noGrp="1"/>
          </p:cNvSpPr>
          <p:nvPr>
            <p:ph idx="1"/>
          </p:nvPr>
        </p:nvSpPr>
        <p:spPr/>
        <p:txBody>
          <a:bodyPr/>
          <a:lstStyle/>
          <a:p>
            <a:pPr>
              <a:defRPr/>
            </a:pPr>
            <a:r>
              <a:rPr lang="en-US" dirty="0" smtClean="0">
                <a:latin typeface="Calibri" pitchFamily="34" charset="0"/>
                <a:cs typeface="Calibri" pitchFamily="34" charset="0"/>
              </a:rPr>
              <a:t>Departmental support is key</a:t>
            </a:r>
          </a:p>
          <a:p>
            <a:pPr>
              <a:defRPr/>
            </a:pPr>
            <a:r>
              <a:rPr lang="en-US" dirty="0" smtClean="0">
                <a:latin typeface="Calibri" pitchFamily="34" charset="0"/>
                <a:cs typeface="Calibri" pitchFamily="34" charset="0"/>
              </a:rPr>
              <a:t>Resistance to change is a given</a:t>
            </a:r>
          </a:p>
          <a:p>
            <a:pPr lvl="1">
              <a:defRPr/>
            </a:pPr>
            <a:r>
              <a:rPr lang="en-US" dirty="0" smtClean="0">
                <a:latin typeface="Calibri" pitchFamily="34" charset="0"/>
                <a:cs typeface="Calibri" pitchFamily="34" charset="0"/>
              </a:rPr>
              <a:t>80/20 rule for early aim</a:t>
            </a:r>
          </a:p>
          <a:p>
            <a:pPr>
              <a:defRPr/>
            </a:pPr>
            <a:r>
              <a:rPr lang="en-US" dirty="0" smtClean="0">
                <a:latin typeface="Calibri" pitchFamily="34" charset="0"/>
                <a:cs typeface="Calibri" pitchFamily="34" charset="0"/>
              </a:rPr>
              <a:t>Don’t fall in love with version 1.0</a:t>
            </a:r>
          </a:p>
          <a:p>
            <a:pPr>
              <a:defRPr/>
            </a:pPr>
            <a:r>
              <a:rPr lang="en-US" dirty="0" smtClean="0">
                <a:latin typeface="Calibri" pitchFamily="34" charset="0"/>
                <a:cs typeface="Calibri" pitchFamily="34" charset="0"/>
              </a:rPr>
              <a:t>System is designed perfectly to get intended results</a:t>
            </a:r>
          </a:p>
          <a:p>
            <a:pPr lvl="1">
              <a:defRPr/>
            </a:pPr>
            <a:r>
              <a:rPr lang="en-US" dirty="0" smtClean="0">
                <a:latin typeface="Calibri" pitchFamily="34" charset="0"/>
                <a:cs typeface="Calibri" pitchFamily="34" charset="0"/>
              </a:rPr>
              <a:t>If it is failing, there is a reason</a:t>
            </a:r>
          </a:p>
          <a:p>
            <a:pPr marL="0" indent="0">
              <a:buFontTx/>
              <a:buNone/>
              <a:defRPr/>
            </a:pPr>
            <a:endParaRPr lang="en-GB"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latin typeface="Calibri" pitchFamily="34" charset="0"/>
                <a:cs typeface="Calibri" pitchFamily="34" charset="0"/>
              </a:rPr>
              <a:t>Conclusions</a:t>
            </a:r>
            <a:endParaRPr lang="en-GB" dirty="0" smtClean="0">
              <a:latin typeface="Calibri" pitchFamily="34" charset="0"/>
              <a:cs typeface="Calibri" pitchFamily="34" charset="0"/>
            </a:endParaRPr>
          </a:p>
        </p:txBody>
      </p:sp>
      <p:sp>
        <p:nvSpPr>
          <p:cNvPr id="3" name="Content Placeholder 2"/>
          <p:cNvSpPr>
            <a:spLocks noGrp="1"/>
          </p:cNvSpPr>
          <p:nvPr>
            <p:ph idx="1"/>
          </p:nvPr>
        </p:nvSpPr>
        <p:spPr/>
        <p:txBody>
          <a:bodyPr>
            <a:normAutofit fontScale="85000" lnSpcReduction="20000"/>
          </a:bodyPr>
          <a:lstStyle/>
          <a:p>
            <a:pPr>
              <a:defRPr/>
            </a:pPr>
            <a:r>
              <a:rPr lang="en-US" dirty="0"/>
              <a:t>The PASSED briefing checklist </a:t>
            </a:r>
            <a:r>
              <a:rPr lang="en-US" dirty="0" smtClean="0"/>
              <a:t>had a high usage and completion rate</a:t>
            </a:r>
          </a:p>
          <a:p>
            <a:pPr>
              <a:defRPr/>
            </a:pPr>
            <a:r>
              <a:rPr lang="en-US" dirty="0" smtClean="0"/>
              <a:t>Potential </a:t>
            </a:r>
            <a:r>
              <a:rPr lang="en-US" dirty="0"/>
              <a:t>safety </a:t>
            </a:r>
            <a:r>
              <a:rPr lang="en-US" dirty="0" smtClean="0"/>
              <a:t>events frequently identified</a:t>
            </a:r>
          </a:p>
          <a:p>
            <a:pPr>
              <a:defRPr/>
            </a:pPr>
            <a:r>
              <a:rPr lang="en-US" dirty="0" smtClean="0"/>
              <a:t>Users perceived that the briefing checklist improved team </a:t>
            </a:r>
            <a:r>
              <a:rPr lang="en-US" dirty="0" err="1" smtClean="0"/>
              <a:t>signout</a:t>
            </a:r>
            <a:r>
              <a:rPr lang="en-US" dirty="0" smtClean="0"/>
              <a:t> </a:t>
            </a:r>
          </a:p>
          <a:p>
            <a:pPr lvl="1">
              <a:defRPr/>
            </a:pPr>
            <a:r>
              <a:rPr lang="en-US" dirty="0" smtClean="0"/>
              <a:t>Situational awareness</a:t>
            </a:r>
          </a:p>
          <a:p>
            <a:pPr lvl="1">
              <a:defRPr/>
            </a:pPr>
            <a:r>
              <a:rPr lang="en-US" dirty="0" smtClean="0"/>
              <a:t>Quality of care</a:t>
            </a:r>
          </a:p>
          <a:p>
            <a:pPr lvl="1">
              <a:defRPr/>
            </a:pPr>
            <a:r>
              <a:rPr lang="en-US" dirty="0" smtClean="0"/>
              <a:t>Usability</a:t>
            </a:r>
          </a:p>
          <a:p>
            <a:pPr>
              <a:defRPr/>
            </a:pPr>
            <a:r>
              <a:rPr lang="en-US" dirty="0" smtClean="0"/>
              <a:t>Future directions</a:t>
            </a:r>
          </a:p>
          <a:p>
            <a:pPr lvl="1">
              <a:defRPr/>
            </a:pPr>
            <a:r>
              <a:rPr lang="en-US" dirty="0" smtClean="0"/>
              <a:t>Standardized patient information</a:t>
            </a:r>
          </a:p>
          <a:p>
            <a:pPr lvl="1">
              <a:defRPr/>
            </a:pPr>
            <a:r>
              <a:rPr lang="en-US" dirty="0" smtClean="0"/>
              <a:t>Patient outcomes</a:t>
            </a:r>
          </a:p>
          <a:p>
            <a:pPr lvl="1">
              <a:defRPr/>
            </a:pPr>
            <a:r>
              <a:rPr lang="en-US" dirty="0" smtClean="0"/>
              <a:t>Non-learner areas</a:t>
            </a:r>
            <a:r>
              <a:rPr lang="en-US" dirty="0"/>
              <a:t/>
            </a:r>
            <a:br>
              <a:rPr lang="en-US" dirty="0"/>
            </a:br>
            <a:endParaRPr lang="en-GB"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subTitle" idx="1"/>
          </p:nvPr>
        </p:nvSpPr>
        <p:spPr>
          <a:xfrm>
            <a:off x="87086" y="130630"/>
            <a:ext cx="9013371" cy="6930566"/>
          </a:xfrm>
        </p:spPr>
        <p:txBody>
          <a:bodyPr/>
          <a:lstStyle/>
          <a:p>
            <a:pPr eaLnBrk="1" hangingPunct="1">
              <a:lnSpc>
                <a:spcPct val="120000"/>
              </a:lnSpc>
              <a:defRPr/>
            </a:pPr>
            <a:endParaRPr lang="en-US" sz="3200" dirty="0" smtClean="0">
              <a:solidFill>
                <a:schemeClr val="tx1"/>
              </a:solidFill>
            </a:endParaRPr>
          </a:p>
          <a:p>
            <a:pPr marL="3505200" lvl="8" indent="0">
              <a:buNone/>
            </a:pPr>
            <a:r>
              <a:rPr lang="en-US" sz="3800" b="1" dirty="0">
                <a:solidFill>
                  <a:srgbClr val="000000"/>
                </a:solidFill>
                <a:latin typeface="Arial" charset="0"/>
              </a:rPr>
              <a:t>Adapting </a:t>
            </a:r>
            <a:r>
              <a:rPr lang="en-US" sz="3800" b="1" dirty="0" err="1">
                <a:solidFill>
                  <a:srgbClr val="000000"/>
                </a:solidFill>
                <a:latin typeface="Arial" charset="0"/>
              </a:rPr>
              <a:t>TeamSTEPPS</a:t>
            </a:r>
            <a:r>
              <a:rPr lang="en-US" sz="3800" b="1" dirty="0">
                <a:solidFill>
                  <a:srgbClr val="000000"/>
                </a:solidFill>
                <a:latin typeface="Arial" charset="0"/>
              </a:rPr>
              <a:t> Tools for New Uses: </a:t>
            </a:r>
            <a:r>
              <a:rPr lang="en-US" sz="3800" b="1" dirty="0" smtClean="0">
                <a:solidFill>
                  <a:srgbClr val="000000"/>
                </a:solidFill>
                <a:latin typeface="Arial" charset="0"/>
              </a:rPr>
              <a:t/>
            </a:r>
            <a:br>
              <a:rPr lang="en-US" sz="3800" b="1" dirty="0" smtClean="0">
                <a:solidFill>
                  <a:srgbClr val="000000"/>
                </a:solidFill>
                <a:latin typeface="Arial" charset="0"/>
              </a:rPr>
            </a:br>
            <a:r>
              <a:rPr lang="en-US" sz="3800" b="1" dirty="0" smtClean="0">
                <a:solidFill>
                  <a:srgbClr val="000000"/>
                </a:solidFill>
                <a:latin typeface="Arial" charset="0"/>
              </a:rPr>
              <a:t>Post-Fall Huddle</a:t>
            </a:r>
            <a:br>
              <a:rPr lang="en-US" sz="3800" b="1" dirty="0" smtClean="0">
                <a:solidFill>
                  <a:srgbClr val="000000"/>
                </a:solidFill>
                <a:latin typeface="Arial" charset="0"/>
              </a:rPr>
            </a:br>
            <a:endParaRPr lang="en-US" sz="3800" b="1" dirty="0" smtClean="0">
              <a:solidFill>
                <a:srgbClr val="000000"/>
              </a:solidFill>
              <a:latin typeface="Arial" charset="0"/>
            </a:endParaRPr>
          </a:p>
          <a:p>
            <a:pPr indent="-533400" algn="ctr"/>
            <a:r>
              <a:rPr lang="en-US" sz="3200" b="1" dirty="0" err="1" smtClean="0">
                <a:solidFill>
                  <a:srgbClr val="000000"/>
                </a:solidFill>
                <a:latin typeface="Arial" charset="0"/>
              </a:rPr>
              <a:t>TeamSTEPPS</a:t>
            </a:r>
            <a:r>
              <a:rPr lang="en-US" sz="3200" b="1" dirty="0" smtClean="0">
                <a:solidFill>
                  <a:srgbClr val="000000"/>
                </a:solidFill>
                <a:latin typeface="Arial" charset="0"/>
              </a:rPr>
              <a:t> </a:t>
            </a:r>
            <a:r>
              <a:rPr lang="en-US" sz="3200" b="1" dirty="0">
                <a:solidFill>
                  <a:srgbClr val="000000"/>
                </a:solidFill>
                <a:latin typeface="Arial" charset="0"/>
              </a:rPr>
              <a:t>National </a:t>
            </a:r>
            <a:r>
              <a:rPr lang="en-US" sz="3200" b="1" dirty="0" smtClean="0">
                <a:solidFill>
                  <a:srgbClr val="000000"/>
                </a:solidFill>
                <a:latin typeface="Arial" charset="0"/>
              </a:rPr>
              <a:t>Conference</a:t>
            </a:r>
            <a:r>
              <a:rPr lang="en-US" sz="4000" b="1" dirty="0" smtClean="0">
                <a:solidFill>
                  <a:srgbClr val="000000"/>
                </a:solidFill>
                <a:latin typeface="Arial" charset="0"/>
              </a:rPr>
              <a:t/>
            </a:r>
            <a:br>
              <a:rPr lang="en-US" sz="4000" b="1" dirty="0" smtClean="0">
                <a:solidFill>
                  <a:srgbClr val="000000"/>
                </a:solidFill>
                <a:latin typeface="Arial" charset="0"/>
              </a:rPr>
            </a:br>
            <a:r>
              <a:rPr lang="en-US" sz="2800" dirty="0" smtClean="0">
                <a:solidFill>
                  <a:schemeClr val="tx1"/>
                </a:solidFill>
              </a:rPr>
              <a:t>June 13, 2013</a:t>
            </a:r>
            <a:br>
              <a:rPr lang="en-US" sz="2800" dirty="0" smtClean="0">
                <a:solidFill>
                  <a:schemeClr val="tx1"/>
                </a:solidFill>
              </a:rPr>
            </a:br>
            <a:endParaRPr lang="en-US" sz="2800" dirty="0" smtClean="0">
              <a:solidFill>
                <a:schemeClr val="tx1"/>
              </a:solidFill>
            </a:endParaRPr>
          </a:p>
          <a:p>
            <a:pPr algn="ctr" defTabSz="457200" eaLnBrk="1" hangingPunct="1">
              <a:spcBef>
                <a:spcPct val="0"/>
              </a:spcBef>
            </a:pPr>
            <a:r>
              <a:rPr lang="en-US" sz="3600" b="1" dirty="0" smtClean="0">
                <a:solidFill>
                  <a:srgbClr val="C00000"/>
                </a:solidFill>
              </a:rPr>
              <a:t>Katherine </a:t>
            </a:r>
            <a:r>
              <a:rPr lang="en-US" sz="3600" b="1" dirty="0">
                <a:solidFill>
                  <a:srgbClr val="C00000"/>
                </a:solidFill>
              </a:rPr>
              <a:t>J. Jones, PT, PhD</a:t>
            </a:r>
          </a:p>
          <a:p>
            <a:pPr algn="ctr" defTabSz="457200" eaLnBrk="1" hangingPunct="1">
              <a:spcBef>
                <a:spcPct val="0"/>
              </a:spcBef>
            </a:pPr>
            <a:r>
              <a:rPr lang="en-US" sz="3600" b="1" dirty="0">
                <a:solidFill>
                  <a:srgbClr val="C00000"/>
                </a:solidFill>
              </a:rPr>
              <a:t>University of Nebraska Medical Center</a:t>
            </a:r>
          </a:p>
          <a:p>
            <a:pPr algn="ctr" eaLnBrk="1" hangingPunct="1">
              <a:lnSpc>
                <a:spcPct val="120000"/>
              </a:lnSpc>
              <a:defRPr/>
            </a:pPr>
            <a:endParaRPr lang="en-US" sz="3200" dirty="0" smtClean="0">
              <a:solidFill>
                <a:schemeClr val="tx1"/>
              </a:solidFill>
            </a:endParaRPr>
          </a:p>
        </p:txBody>
      </p:sp>
    </p:spTree>
    <p:extLst>
      <p:ext uri="{BB962C8B-B14F-4D97-AF65-F5344CB8AC3E}">
        <p14:creationId xmlns:p14="http://schemas.microsoft.com/office/powerpoint/2010/main" val="1811383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3"/>
          <p:cNvSpPr>
            <a:spLocks noGrp="1"/>
          </p:cNvSpPr>
          <p:nvPr>
            <p:ph type="title"/>
          </p:nvPr>
        </p:nvSpPr>
        <p:spPr>
          <a:xfrm>
            <a:off x="0" y="0"/>
            <a:ext cx="9144000" cy="706438"/>
          </a:xfrm>
        </p:spPr>
        <p:txBody>
          <a:bodyPr/>
          <a:lstStyle/>
          <a:p>
            <a:pPr eaLnBrk="1" hangingPunct="1"/>
            <a:r>
              <a:rPr lang="en-US" dirty="0" smtClean="0"/>
              <a:t>Acknowledgement</a:t>
            </a:r>
          </a:p>
        </p:txBody>
      </p:sp>
      <p:sp>
        <p:nvSpPr>
          <p:cNvPr id="18433" name="Content Placeholder 1"/>
          <p:cNvSpPr>
            <a:spLocks noGrp="1"/>
          </p:cNvSpPr>
          <p:nvPr>
            <p:ph idx="1"/>
          </p:nvPr>
        </p:nvSpPr>
        <p:spPr>
          <a:xfrm>
            <a:off x="457200" y="1752600"/>
            <a:ext cx="8382000" cy="4373563"/>
          </a:xfrm>
        </p:spPr>
        <p:txBody>
          <a:bodyPr/>
          <a:lstStyle/>
          <a:p>
            <a:pPr marL="0" indent="0" eaLnBrk="1" hangingPunct="1">
              <a:buFont typeface="Arial" charset="0"/>
              <a:buNone/>
            </a:pPr>
            <a:r>
              <a:rPr lang="en-US" dirty="0" smtClean="0"/>
              <a:t>This project is supported by grant number R18HS021429 from the Agency for Healthcare Research and Quality. The content is solely the responsibility of the authors and does not necessarily represent the official views of the Agency for Healthcare Research and Quality. </a:t>
            </a:r>
          </a:p>
          <a:p>
            <a:pPr marL="0" indent="0" eaLnBrk="1" hangingPunct="1">
              <a:buFont typeface="Arial" charset="0"/>
              <a:buNone/>
            </a:pPr>
            <a:endParaRPr lang="en-US" dirty="0" smtClean="0"/>
          </a:p>
          <a:p>
            <a:pPr marL="0" indent="0" eaLnBrk="1" hangingPunct="1">
              <a:buFont typeface="Arial" charset="0"/>
              <a:buNone/>
            </a:pPr>
            <a:endParaRPr lang="en-US" dirty="0"/>
          </a:p>
          <a:p>
            <a:pPr marL="0" indent="0" algn="ctr">
              <a:buNone/>
            </a:pPr>
            <a:r>
              <a:rPr lang="en-US" sz="2800" dirty="0">
                <a:solidFill>
                  <a:prstClr val="black"/>
                </a:solidFill>
                <a:latin typeface="Arial" charset="0"/>
                <a:hlinkClick r:id="rId3"/>
              </a:rPr>
              <a:t>http://unmc.edu/patient-safety/capture_falls.htm</a:t>
            </a:r>
            <a:r>
              <a:rPr lang="en-US" dirty="0">
                <a:solidFill>
                  <a:prstClr val="black"/>
                </a:solidFill>
                <a:latin typeface="Arial" charset="0"/>
              </a:rPr>
              <a:t> </a:t>
            </a:r>
          </a:p>
          <a:p>
            <a:pPr marL="0" indent="0" eaLnBrk="1" hangingPunct="1">
              <a:buFont typeface="Arial" charset="0"/>
              <a:buNone/>
            </a:pPr>
            <a:endParaRPr lang="en-US" dirty="0" smtClean="0"/>
          </a:p>
        </p:txBody>
      </p:sp>
      <p:pic>
        <p:nvPicPr>
          <p:cNvPr id="18436" name="Picture 4" descr="Agency for Healthcare Research and Quality" title="AHRQ Logo"/>
          <p:cNvPicPr>
            <a:picLocks noChangeAspect="1"/>
          </p:cNvPicPr>
          <p:nvPr/>
        </p:nvPicPr>
        <p:blipFill>
          <a:blip r:embed="rId4"/>
          <a:srcRect/>
          <a:stretch>
            <a:fillRect/>
          </a:stretch>
        </p:blipFill>
        <p:spPr bwMode="auto">
          <a:xfrm>
            <a:off x="1371600" y="914400"/>
            <a:ext cx="6875463" cy="838200"/>
          </a:xfrm>
          <a:prstGeom prst="rect">
            <a:avLst/>
          </a:prstGeom>
          <a:noFill/>
          <a:ln w="9525">
            <a:noFill/>
            <a:miter lim="800000"/>
            <a:headEnd/>
            <a:tailEnd/>
          </a:ln>
        </p:spPr>
      </p:pic>
      <p:grpSp>
        <p:nvGrpSpPr>
          <p:cNvPr id="6" name="Group 5"/>
          <p:cNvGrpSpPr/>
          <p:nvPr/>
        </p:nvGrpSpPr>
        <p:grpSpPr>
          <a:xfrm>
            <a:off x="1219200" y="4754563"/>
            <a:ext cx="6553200" cy="1371600"/>
            <a:chOff x="1447800" y="2740025"/>
            <a:chExt cx="4876800" cy="841375"/>
          </a:xfrm>
        </p:grpSpPr>
        <p:sp>
          <p:nvSpPr>
            <p:cNvPr id="7" name="Title 1" descr="Capture Collaboration and Proactive Teamwork Used to Reduce Falls" title="Capture Collaboration and Proactive Teamwork Used to Reduce Falls"/>
            <p:cNvSpPr txBox="1">
              <a:spLocks/>
            </p:cNvSpPr>
            <p:nvPr/>
          </p:nvSpPr>
          <p:spPr>
            <a:xfrm>
              <a:off x="1447800" y="2740025"/>
              <a:ext cx="3048000" cy="841375"/>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4000" b="1" spc="1000" dirty="0" smtClean="0">
                  <a:solidFill>
                    <a:srgbClr val="C00000"/>
                  </a:solidFill>
                  <a:effectLst>
                    <a:outerShdw blurRad="38100" dist="38100" dir="2700000" algn="tl">
                      <a:srgbClr val="000000">
                        <a:alpha val="43137"/>
                      </a:srgbClr>
                    </a:outerShdw>
                  </a:effectLst>
                  <a:cs typeface="Arial" pitchFamily="34" charset="0"/>
                </a:rPr>
                <a:t>CAPTURE</a:t>
              </a:r>
              <a:r>
                <a:rPr lang="en-US" sz="4000" dirty="0" smtClean="0">
                  <a:solidFill>
                    <a:srgbClr val="C00000"/>
                  </a:solidFill>
                  <a:cs typeface="Arial" pitchFamily="34" charset="0"/>
                </a:rPr>
                <a:t/>
              </a:r>
              <a:br>
                <a:rPr lang="en-US" sz="4000" dirty="0" smtClean="0">
                  <a:solidFill>
                    <a:srgbClr val="C00000"/>
                  </a:solidFill>
                  <a:cs typeface="Arial" pitchFamily="34" charset="0"/>
                </a:rPr>
              </a:br>
              <a:r>
                <a:rPr lang="en-US" sz="1200" dirty="0" smtClean="0">
                  <a:solidFill>
                    <a:srgbClr val="C00000"/>
                  </a:solidFill>
                  <a:cs typeface="Arial" pitchFamily="34" charset="0"/>
                </a:rPr>
                <a:t>Collaboration and Proactive Teamwork Used to Reduce</a:t>
              </a:r>
            </a:p>
          </p:txBody>
        </p:sp>
        <p:sp>
          <p:nvSpPr>
            <p:cNvPr id="8" name="Title 1" descr="Capture Collaboration and Proactive Teamwork Used to Reduce Falls" title="Capture Collaboration and Proactive Teamwork Used to Reduce Falls"/>
            <p:cNvSpPr txBox="1">
              <a:spLocks/>
            </p:cNvSpPr>
            <p:nvPr/>
          </p:nvSpPr>
          <p:spPr>
            <a:xfrm>
              <a:off x="4419600" y="2740025"/>
              <a:ext cx="1905000" cy="8413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7200" b="1" dirty="0" smtClean="0">
                  <a:solidFill>
                    <a:srgbClr val="C00000"/>
                  </a:solidFill>
                  <a:effectLst>
                    <a:outerShdw blurRad="38100" dist="38100" dir="2700000" algn="tl">
                      <a:srgbClr val="000000">
                        <a:alpha val="43137"/>
                      </a:srgbClr>
                    </a:outerShdw>
                  </a:effectLst>
                  <a:cs typeface="Arial" pitchFamily="34" charset="0"/>
                </a:rPr>
                <a:t>Falls</a:t>
              </a:r>
              <a:endParaRPr lang="en-US" sz="7200" dirty="0" smtClean="0">
                <a:solidFill>
                  <a:srgbClr val="C00000"/>
                </a:solidFill>
                <a:effectLst>
                  <a:outerShdw blurRad="38100" dist="38100" dir="2700000" algn="tl">
                    <a:srgbClr val="000000">
                      <a:alpha val="43137"/>
                    </a:srgbClr>
                  </a:outerShdw>
                </a:effectLst>
                <a:cs typeface="Arial" pitchFamily="34" charset="0"/>
              </a:endParaRPr>
            </a:p>
          </p:txBody>
        </p:sp>
      </p:grpSp>
      <p:sp>
        <p:nvSpPr>
          <p:cNvPr id="3" name="Slide Number Placeholder 2"/>
          <p:cNvSpPr>
            <a:spLocks noGrp="1"/>
          </p:cNvSpPr>
          <p:nvPr>
            <p:ph type="sldNum" sz="quarter" idx="12"/>
          </p:nvPr>
        </p:nvSpPr>
        <p:spPr/>
        <p:txBody>
          <a:bodyPr/>
          <a:lstStyle/>
          <a:p>
            <a:pPr>
              <a:defRPr/>
            </a:pPr>
            <a:fld id="{C76329A2-6C97-4503-BFD1-1D5B93836FC0}" type="slidenum">
              <a:rPr lang="en-US" smtClean="0">
                <a:solidFill>
                  <a:prstClr val="black">
                    <a:tint val="75000"/>
                  </a:prstClr>
                </a:solidFill>
              </a:rPr>
              <a:pPr>
                <a:defRPr/>
              </a:pPr>
              <a:t>37</a:t>
            </a:fld>
            <a:endParaRPr lang="en-US" dirty="0">
              <a:solidFill>
                <a:prstClr val="black">
                  <a:tint val="75000"/>
                </a:prstClr>
              </a:solidFill>
            </a:endParaRPr>
          </a:p>
        </p:txBody>
      </p:sp>
    </p:spTree>
    <p:extLst>
      <p:ext uri="{BB962C8B-B14F-4D97-AF65-F5344CB8AC3E}">
        <p14:creationId xmlns:p14="http://schemas.microsoft.com/office/powerpoint/2010/main" val="246243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762000" y="-76200"/>
            <a:ext cx="8382000" cy="762000"/>
          </a:xfrm>
        </p:spPr>
        <p:txBody>
          <a:bodyPr/>
          <a:lstStyle/>
          <a:p>
            <a:pPr eaLnBrk="1" hangingPunct="1"/>
            <a:r>
              <a:rPr lang="en-US" dirty="0" smtClean="0"/>
              <a:t>Learning Objectives</a:t>
            </a:r>
          </a:p>
        </p:txBody>
      </p:sp>
      <p:sp>
        <p:nvSpPr>
          <p:cNvPr id="8195" name="Rectangle 3"/>
          <p:cNvSpPr>
            <a:spLocks noGrp="1" noChangeArrowheads="1"/>
          </p:cNvSpPr>
          <p:nvPr>
            <p:ph idx="1"/>
          </p:nvPr>
        </p:nvSpPr>
        <p:spPr>
          <a:xfrm>
            <a:off x="304800" y="1066800"/>
            <a:ext cx="8686800" cy="5654675"/>
          </a:xfrm>
        </p:spPr>
        <p:txBody>
          <a:bodyPr>
            <a:normAutofit lnSpcReduction="10000"/>
          </a:bodyPr>
          <a:lstStyle/>
          <a:p>
            <a:pPr lvl="0"/>
            <a:r>
              <a:rPr lang="en-US" dirty="0" smtClean="0"/>
              <a:t>Describe the role of teamwork in organizational learning to support fall risk reduction</a:t>
            </a:r>
          </a:p>
          <a:p>
            <a:pPr lvl="0"/>
            <a:r>
              <a:rPr lang="en-US" dirty="0" smtClean="0"/>
              <a:t>Explain how to use a </a:t>
            </a:r>
            <a:r>
              <a:rPr lang="en-US" dirty="0"/>
              <a:t>multi-team system </a:t>
            </a:r>
            <a:r>
              <a:rPr lang="en-US" dirty="0" smtClean="0"/>
              <a:t>to implement inpatient </a:t>
            </a:r>
            <a:r>
              <a:rPr lang="en-US" dirty="0"/>
              <a:t>post-fall </a:t>
            </a:r>
            <a:r>
              <a:rPr lang="en-US" dirty="0" smtClean="0"/>
              <a:t>huddles</a:t>
            </a:r>
          </a:p>
          <a:p>
            <a:r>
              <a:rPr lang="en-US" dirty="0"/>
              <a:t>Identify post-fall huddles as a </a:t>
            </a:r>
            <a:r>
              <a:rPr lang="en-US" dirty="0" smtClean="0"/>
              <a:t>new TeamSTEPPS tool that supports organizational learning about fall risk reduction</a:t>
            </a:r>
          </a:p>
          <a:p>
            <a:r>
              <a:rPr lang="en-US" dirty="0" smtClean="0"/>
              <a:t>Describe </a:t>
            </a:r>
            <a:r>
              <a:rPr lang="en-US" dirty="0"/>
              <a:t>how to conduct an interprofessional post-fall huddle to identify errors in four learning </a:t>
            </a:r>
            <a:r>
              <a:rPr lang="en-US" dirty="0" smtClean="0"/>
              <a:t>domains : task error, judgment error, coordination error, and system error.</a:t>
            </a:r>
          </a:p>
          <a:p>
            <a:pPr lvl="0">
              <a:buNone/>
            </a:pPr>
            <a:endParaRPr lang="en-US" dirty="0" smtClean="0"/>
          </a:p>
        </p:txBody>
      </p:sp>
      <p:sp>
        <p:nvSpPr>
          <p:cNvPr id="4" name="Slide Number Placeholder 3"/>
          <p:cNvSpPr>
            <a:spLocks noGrp="1"/>
          </p:cNvSpPr>
          <p:nvPr>
            <p:ph type="sldNum" sz="quarter" idx="12"/>
          </p:nvPr>
        </p:nvSpPr>
        <p:spPr/>
        <p:txBody>
          <a:bodyPr/>
          <a:lstStyle/>
          <a:p>
            <a:pPr>
              <a:defRPr/>
            </a:pPr>
            <a:fld id="{98595D6E-C9F8-450E-98BF-B38A81B792FB}" type="slidenum">
              <a:rPr lang="en-US" smtClean="0">
                <a:solidFill>
                  <a:prstClr val="black">
                    <a:tint val="75000"/>
                  </a:prstClr>
                </a:solidFill>
              </a:rPr>
              <a:pPr>
                <a:defRPr/>
              </a:pPr>
              <a:t>38</a:t>
            </a:fld>
            <a:endParaRPr lang="en-US" dirty="0">
              <a:solidFill>
                <a:prstClr val="black">
                  <a:tint val="75000"/>
                </a:prstClr>
              </a:solidFill>
            </a:endParaRPr>
          </a:p>
        </p:txBody>
      </p:sp>
    </p:spTree>
    <p:extLst>
      <p:ext uri="{BB962C8B-B14F-4D97-AF65-F5344CB8AC3E}">
        <p14:creationId xmlns:p14="http://schemas.microsoft.com/office/powerpoint/2010/main" val="3470237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Teaming is Critical When We Must…</a:t>
            </a:r>
            <a:r>
              <a:rPr lang="en-US" sz="3600" baseline="30000" dirty="0" smtClean="0"/>
              <a:t>1</a:t>
            </a:r>
            <a:endParaRPr lang="en-US" sz="3600" baseline="30000" dirty="0"/>
          </a:p>
        </p:txBody>
      </p:sp>
      <p:sp>
        <p:nvSpPr>
          <p:cNvPr id="2" name="Content Placeholder 1"/>
          <p:cNvSpPr>
            <a:spLocks noGrp="1"/>
          </p:cNvSpPr>
          <p:nvPr>
            <p:ph idx="1"/>
          </p:nvPr>
        </p:nvSpPr>
        <p:spPr>
          <a:xfrm>
            <a:off x="457200" y="914400"/>
            <a:ext cx="8458200" cy="5211763"/>
          </a:xfrm>
        </p:spPr>
        <p:txBody>
          <a:bodyPr/>
          <a:lstStyle/>
          <a:p>
            <a:r>
              <a:rPr lang="en-US" dirty="0"/>
              <a:t>B</a:t>
            </a:r>
            <a:r>
              <a:rPr lang="en-US" dirty="0" smtClean="0"/>
              <a:t>alance multiple objectives with minimal oversight</a:t>
            </a:r>
          </a:p>
          <a:p>
            <a:r>
              <a:rPr lang="en-US" dirty="0"/>
              <a:t>Q</a:t>
            </a:r>
            <a:r>
              <a:rPr lang="en-US" dirty="0" smtClean="0"/>
              <a:t>uickly transition from one situation to another and maintain communication and coordination (shared mental models)</a:t>
            </a:r>
          </a:p>
          <a:p>
            <a:r>
              <a:rPr lang="en-US" dirty="0" smtClean="0"/>
              <a:t>Integrate perspectives from multiple disciplines</a:t>
            </a:r>
          </a:p>
          <a:p>
            <a:r>
              <a:rPr lang="en-US" dirty="0" smtClean="0"/>
              <a:t>Collaborate across multiple locations</a:t>
            </a:r>
          </a:p>
          <a:p>
            <a:r>
              <a:rPr lang="en-US" dirty="0" smtClean="0"/>
              <a:t>Quickly adapt without a pre-existing plan</a:t>
            </a:r>
          </a:p>
          <a:p>
            <a:r>
              <a:rPr lang="en-US" dirty="0" smtClean="0"/>
              <a:t>Quickly process complex information</a:t>
            </a:r>
          </a:p>
          <a:p>
            <a:pPr marL="0" indent="0">
              <a:buNone/>
            </a:pPr>
            <a:endParaRPr lang="en-US" dirty="0" smtClean="0"/>
          </a:p>
          <a:p>
            <a:endParaRPr lang="en-US" dirty="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39</a:t>
            </a:fld>
            <a:endParaRPr lang="en-US">
              <a:solidFill>
                <a:prstClr val="black">
                  <a:tint val="75000"/>
                </a:prstClr>
              </a:solidFill>
            </a:endParaRPr>
          </a:p>
        </p:txBody>
      </p:sp>
    </p:spTree>
    <p:extLst>
      <p:ext uri="{BB962C8B-B14F-4D97-AF65-F5344CB8AC3E}">
        <p14:creationId xmlns:p14="http://schemas.microsoft.com/office/powerpoint/2010/main" val="1295539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274638"/>
            <a:ext cx="8229600" cy="1002619"/>
          </a:xfrm>
          <a:noFill/>
        </p:spPr>
        <p:txBody>
          <a:bodyPr/>
          <a:lstStyle/>
          <a:p>
            <a:pPr eaLnBrk="1" hangingPunct="1"/>
            <a:r>
              <a:rPr lang="en-US" sz="3200" dirty="0" smtClean="0"/>
              <a:t>Leadership</a:t>
            </a:r>
          </a:p>
        </p:txBody>
      </p:sp>
      <p:sp>
        <p:nvSpPr>
          <p:cNvPr id="23557" name="Rectangle 5"/>
          <p:cNvSpPr>
            <a:spLocks noGrp="1" noChangeArrowheads="1"/>
          </p:cNvSpPr>
          <p:nvPr>
            <p:ph type="body" idx="1"/>
          </p:nvPr>
        </p:nvSpPr>
        <p:spPr bwMode="gray">
          <a:xfrm>
            <a:off x="14574" y="1995714"/>
            <a:ext cx="3048000" cy="4876800"/>
          </a:xfrm>
          <a:solidFill>
            <a:srgbClr val="E1393E"/>
          </a:solidFill>
        </p:spPr>
        <p:txBody>
          <a:bodyPr anchor="t" anchorCtr="0"/>
          <a:lstStyle/>
          <a:p>
            <a:pPr marL="457200" indent="-344488" algn="ctr" eaLnBrk="1" hangingPunct="1">
              <a:lnSpc>
                <a:spcPct val="80000"/>
              </a:lnSpc>
              <a:buFont typeface="Wingdings" pitchFamily="2" charset="2"/>
              <a:buNone/>
            </a:pPr>
            <a:endParaRPr lang="en-US" dirty="0">
              <a:solidFill>
                <a:schemeClr val="bg1"/>
              </a:solidFill>
            </a:endParaRPr>
          </a:p>
          <a:p>
            <a:pPr marL="457200" indent="-344488" algn="ctr" eaLnBrk="1" hangingPunct="1">
              <a:lnSpc>
                <a:spcPct val="80000"/>
              </a:lnSpc>
              <a:buFont typeface="Wingdings" pitchFamily="2" charset="2"/>
              <a:buNone/>
            </a:pPr>
            <a:r>
              <a:rPr lang="en-US" b="1" dirty="0" smtClean="0">
                <a:solidFill>
                  <a:schemeClr val="bg1"/>
                </a:solidFill>
              </a:rPr>
              <a:t>BARRIERS</a:t>
            </a:r>
          </a:p>
          <a:p>
            <a:pPr marL="457200" indent="-344488" eaLnBrk="1" hangingPunct="1">
              <a:lnSpc>
                <a:spcPct val="80000"/>
              </a:lnSpc>
            </a:pPr>
            <a:endParaRPr lang="en-US" sz="2000" dirty="0" smtClean="0">
              <a:solidFill>
                <a:schemeClr val="bg1"/>
              </a:solidFill>
            </a:endParaRPr>
          </a:p>
          <a:p>
            <a:pPr marL="457200" indent="-342900" eaLnBrk="1" hangingPunct="1">
              <a:lnSpc>
                <a:spcPct val="130000"/>
              </a:lnSpc>
              <a:buClr>
                <a:srgbClr val="FFFFE1"/>
              </a:buClr>
              <a:buFont typeface="Wingdings" pitchFamily="2" charset="2"/>
              <a:buChar char="n"/>
            </a:pPr>
            <a:r>
              <a:rPr lang="en-US" sz="2000" kern="1200" dirty="0">
                <a:solidFill>
                  <a:srgbClr val="FFFFE1"/>
                </a:solidFill>
                <a:latin typeface="Arial" charset="0"/>
              </a:rPr>
              <a:t>Hierarchical</a:t>
            </a:r>
            <a:br>
              <a:rPr lang="en-US" sz="2000" kern="1200" dirty="0">
                <a:solidFill>
                  <a:srgbClr val="FFFFE1"/>
                </a:solidFill>
                <a:latin typeface="Arial" charset="0"/>
              </a:rPr>
            </a:br>
            <a:r>
              <a:rPr lang="en-US" sz="2000" kern="1200" dirty="0">
                <a:solidFill>
                  <a:srgbClr val="FFFFE1"/>
                </a:solidFill>
                <a:latin typeface="Arial" charset="0"/>
              </a:rPr>
              <a:t>Culture</a:t>
            </a:r>
          </a:p>
          <a:p>
            <a:pPr marL="457200" indent="-342900" eaLnBrk="1" hangingPunct="1">
              <a:lnSpc>
                <a:spcPct val="130000"/>
              </a:lnSpc>
              <a:buClr>
                <a:srgbClr val="FFFFE1"/>
              </a:buClr>
              <a:buFont typeface="Wingdings" pitchFamily="2" charset="2"/>
              <a:buChar char="n"/>
            </a:pPr>
            <a:r>
              <a:rPr lang="en-US" sz="2000" kern="1200" dirty="0">
                <a:solidFill>
                  <a:srgbClr val="FFFFE1"/>
                </a:solidFill>
                <a:latin typeface="Arial" charset="0"/>
              </a:rPr>
              <a:t>Lack of Resources </a:t>
            </a:r>
            <a:br>
              <a:rPr lang="en-US" sz="2000" kern="1200" dirty="0">
                <a:solidFill>
                  <a:srgbClr val="FFFFE1"/>
                </a:solidFill>
                <a:latin typeface="Arial" charset="0"/>
              </a:rPr>
            </a:br>
            <a:r>
              <a:rPr lang="en-US" sz="2000" kern="1200" dirty="0">
                <a:solidFill>
                  <a:srgbClr val="FFFFE1"/>
                </a:solidFill>
                <a:latin typeface="Arial" charset="0"/>
              </a:rPr>
              <a:t>or Information</a:t>
            </a:r>
          </a:p>
          <a:p>
            <a:pPr marL="457200" indent="-342900" eaLnBrk="1" hangingPunct="1">
              <a:lnSpc>
                <a:spcPct val="130000"/>
              </a:lnSpc>
              <a:buClr>
                <a:srgbClr val="FFFFE1"/>
              </a:buClr>
              <a:buFont typeface="Wingdings" pitchFamily="2" charset="2"/>
              <a:buChar char="n"/>
            </a:pPr>
            <a:r>
              <a:rPr lang="en-US" sz="2000" kern="1200" dirty="0">
                <a:solidFill>
                  <a:srgbClr val="FFFFE1"/>
                </a:solidFill>
                <a:latin typeface="Arial" charset="0"/>
              </a:rPr>
              <a:t>Ineffective Communication</a:t>
            </a:r>
          </a:p>
          <a:p>
            <a:pPr marL="457200" indent="-342900" eaLnBrk="1" hangingPunct="1">
              <a:lnSpc>
                <a:spcPct val="130000"/>
              </a:lnSpc>
              <a:buClr>
                <a:srgbClr val="FFFFE1"/>
              </a:buClr>
              <a:buFont typeface="Wingdings" pitchFamily="2" charset="2"/>
              <a:buChar char="n"/>
            </a:pPr>
            <a:r>
              <a:rPr lang="en-US" sz="2000" kern="1200" dirty="0">
                <a:solidFill>
                  <a:srgbClr val="FFFFE1"/>
                </a:solidFill>
                <a:latin typeface="Arial" charset="0"/>
              </a:rPr>
              <a:t>Conflict</a:t>
            </a:r>
          </a:p>
        </p:txBody>
      </p:sp>
      <p:sp>
        <p:nvSpPr>
          <p:cNvPr id="8" name="Content Placeholder 7"/>
          <p:cNvSpPr>
            <a:spLocks noGrp="1"/>
          </p:cNvSpPr>
          <p:nvPr>
            <p:ph sz="half" idx="2"/>
          </p:nvPr>
        </p:nvSpPr>
        <p:spPr>
          <a:xfrm>
            <a:off x="2971800" y="1981217"/>
            <a:ext cx="3051621" cy="4873752"/>
          </a:xfrm>
          <a:solidFill>
            <a:schemeClr val="bg1">
              <a:lumMod val="90000"/>
            </a:schemeClr>
          </a:solidFill>
        </p:spPr>
        <p:txBody>
          <a:bodyPr/>
          <a:lstStyle/>
          <a:p>
            <a:pPr algn="ctr" eaLnBrk="1" hangingPunct="1">
              <a:lnSpc>
                <a:spcPct val="90000"/>
              </a:lnSpc>
              <a:buClr>
                <a:srgbClr val="B2B2B2"/>
              </a:buClr>
              <a:buNone/>
            </a:pPr>
            <a:r>
              <a:rPr lang="en-US" b="1" dirty="0" smtClean="0">
                <a:solidFill>
                  <a:srgbClr val="000000"/>
                </a:solidFill>
                <a:latin typeface="Arial" charset="0"/>
              </a:rPr>
              <a:t/>
            </a:r>
            <a:br>
              <a:rPr lang="en-US" b="1" dirty="0" smtClean="0">
                <a:solidFill>
                  <a:srgbClr val="000000"/>
                </a:solidFill>
                <a:latin typeface="Arial" charset="0"/>
              </a:rPr>
            </a:br>
            <a:r>
              <a:rPr lang="en-US" b="1" dirty="0" smtClean="0">
                <a:solidFill>
                  <a:srgbClr val="000000"/>
                </a:solidFill>
                <a:latin typeface="Arial" charset="0"/>
              </a:rPr>
              <a:t>TOOLS </a:t>
            </a:r>
            <a:r>
              <a:rPr lang="en-US" b="1" dirty="0">
                <a:solidFill>
                  <a:srgbClr val="000000"/>
                </a:solidFill>
                <a:latin typeface="Arial" charset="0"/>
              </a:rPr>
              <a:t>and STRATEGIES</a:t>
            </a:r>
          </a:p>
          <a:p>
            <a:pPr algn="ctr" eaLnBrk="1" hangingPunct="1">
              <a:lnSpc>
                <a:spcPct val="90000"/>
              </a:lnSpc>
              <a:buClr>
                <a:srgbClr val="B2B2B2"/>
              </a:buClr>
              <a:buNone/>
            </a:pPr>
            <a:endParaRPr lang="en-US" dirty="0">
              <a:solidFill>
                <a:srgbClr val="000000"/>
              </a:solidFill>
              <a:latin typeface="Arial" charset="0"/>
            </a:endParaRPr>
          </a:p>
          <a:p>
            <a:pPr algn="ctr" eaLnBrk="1" hangingPunct="1">
              <a:lnSpc>
                <a:spcPct val="90000"/>
              </a:lnSpc>
              <a:buClr>
                <a:srgbClr val="B2B2B2"/>
              </a:buClr>
              <a:buNone/>
            </a:pPr>
            <a:r>
              <a:rPr lang="en-US" b="1" dirty="0">
                <a:solidFill>
                  <a:srgbClr val="000000"/>
                </a:solidFill>
                <a:latin typeface="Arial" charset="0"/>
              </a:rPr>
              <a:t>Brief</a:t>
            </a:r>
          </a:p>
          <a:p>
            <a:pPr algn="ctr" eaLnBrk="1" hangingPunct="1">
              <a:lnSpc>
                <a:spcPct val="90000"/>
              </a:lnSpc>
              <a:buClr>
                <a:srgbClr val="B2B2B2"/>
              </a:buClr>
              <a:buNone/>
            </a:pPr>
            <a:endParaRPr lang="en-US" b="1" dirty="0">
              <a:solidFill>
                <a:srgbClr val="000000"/>
              </a:solidFill>
              <a:latin typeface="Arial" charset="0"/>
            </a:endParaRPr>
          </a:p>
          <a:p>
            <a:pPr algn="ctr" eaLnBrk="1" hangingPunct="1">
              <a:lnSpc>
                <a:spcPct val="90000"/>
              </a:lnSpc>
              <a:buClr>
                <a:srgbClr val="B2B2B2"/>
              </a:buClr>
              <a:buNone/>
            </a:pPr>
            <a:r>
              <a:rPr lang="en-US" b="1" dirty="0">
                <a:solidFill>
                  <a:srgbClr val="000000"/>
                </a:solidFill>
                <a:latin typeface="Arial" charset="0"/>
              </a:rPr>
              <a:t>Huddle </a:t>
            </a:r>
          </a:p>
          <a:p>
            <a:pPr algn="ctr" eaLnBrk="1" hangingPunct="1">
              <a:lnSpc>
                <a:spcPct val="90000"/>
              </a:lnSpc>
              <a:buClr>
                <a:srgbClr val="B2B2B2"/>
              </a:buClr>
              <a:buNone/>
            </a:pPr>
            <a:endParaRPr lang="en-US" b="1" dirty="0">
              <a:solidFill>
                <a:srgbClr val="000000"/>
              </a:solidFill>
              <a:latin typeface="Arial" charset="0"/>
            </a:endParaRPr>
          </a:p>
          <a:p>
            <a:pPr algn="ctr" eaLnBrk="1" hangingPunct="1">
              <a:lnSpc>
                <a:spcPct val="90000"/>
              </a:lnSpc>
              <a:buClr>
                <a:srgbClr val="B2B2B2"/>
              </a:buClr>
              <a:buNone/>
            </a:pPr>
            <a:r>
              <a:rPr lang="en-US" b="1" dirty="0">
                <a:solidFill>
                  <a:srgbClr val="000000"/>
                </a:solidFill>
                <a:latin typeface="Arial" charset="0"/>
              </a:rPr>
              <a:t>Debrief</a:t>
            </a:r>
            <a:endParaRPr lang="en-US" sz="2000" dirty="0">
              <a:solidFill>
                <a:srgbClr val="000000"/>
              </a:solidFill>
              <a:latin typeface="Arial" charset="0"/>
            </a:endParaRPr>
          </a:p>
          <a:p>
            <a:endParaRPr lang="en-US" dirty="0"/>
          </a:p>
        </p:txBody>
      </p:sp>
      <p:sp>
        <p:nvSpPr>
          <p:cNvPr id="9" name="Content Placeholder 8"/>
          <p:cNvSpPr>
            <a:spLocks noGrp="1"/>
          </p:cNvSpPr>
          <p:nvPr>
            <p:ph sz="quarter" idx="4"/>
          </p:nvPr>
        </p:nvSpPr>
        <p:spPr>
          <a:xfrm>
            <a:off x="6023883" y="2002970"/>
            <a:ext cx="3120117" cy="4873752"/>
          </a:xfrm>
          <a:solidFill>
            <a:srgbClr val="287A51"/>
          </a:solidFill>
        </p:spPr>
        <p:txBody>
          <a:bodyPr/>
          <a:lstStyle/>
          <a:p>
            <a:pPr marL="0" indent="0" algn="ctr">
              <a:buNone/>
            </a:pPr>
            <a:r>
              <a:rPr lang="en-US" b="1" dirty="0" smtClean="0">
                <a:solidFill>
                  <a:srgbClr val="FFFFE1"/>
                </a:solidFill>
                <a:latin typeface="Arial" charset="0"/>
              </a:rPr>
              <a:t/>
            </a:r>
            <a:br>
              <a:rPr lang="en-US" b="1" dirty="0" smtClean="0">
                <a:solidFill>
                  <a:srgbClr val="FFFFE1"/>
                </a:solidFill>
                <a:latin typeface="Arial" charset="0"/>
              </a:rPr>
            </a:br>
            <a:r>
              <a:rPr lang="en-US" b="1" dirty="0" smtClean="0">
                <a:solidFill>
                  <a:srgbClr val="FFFFE1"/>
                </a:solidFill>
                <a:latin typeface="Arial" charset="0"/>
              </a:rPr>
              <a:t>OUTCOMES</a:t>
            </a:r>
            <a:endParaRPr lang="en-US" b="1" dirty="0">
              <a:solidFill>
                <a:srgbClr val="FFFFE1"/>
              </a:solidFill>
              <a:latin typeface="Arial" charset="0"/>
            </a:endParaRPr>
          </a:p>
          <a:p>
            <a:pPr marL="457200" eaLnBrk="1" hangingPunct="1">
              <a:lnSpc>
                <a:spcPct val="90000"/>
              </a:lnSpc>
              <a:buClr>
                <a:srgbClr val="B2B2B2"/>
              </a:buClr>
            </a:pPr>
            <a:endParaRPr lang="en-US" b="1" dirty="0">
              <a:solidFill>
                <a:srgbClr val="FFFFE1"/>
              </a:solidFill>
              <a:latin typeface="Arial" charset="0"/>
            </a:endParaRPr>
          </a:p>
          <a:p>
            <a:pPr marL="457200" eaLnBrk="1" hangingPunct="1">
              <a:lnSpc>
                <a:spcPct val="130000"/>
              </a:lnSpc>
              <a:buClr>
                <a:srgbClr val="FFFFE1"/>
              </a:buClr>
            </a:pPr>
            <a:r>
              <a:rPr lang="en-US" sz="2000" b="1" kern="1200" dirty="0">
                <a:solidFill>
                  <a:srgbClr val="FFFFE1"/>
                </a:solidFill>
                <a:latin typeface="Arial" charset="0"/>
              </a:rPr>
              <a:t>Shared Mental </a:t>
            </a:r>
            <a:br>
              <a:rPr lang="en-US" sz="2000" b="1" kern="1200" dirty="0">
                <a:solidFill>
                  <a:srgbClr val="FFFFE1"/>
                </a:solidFill>
                <a:latin typeface="Arial" charset="0"/>
              </a:rPr>
            </a:br>
            <a:r>
              <a:rPr lang="en-US" sz="2000" b="1" kern="1200" dirty="0">
                <a:solidFill>
                  <a:srgbClr val="FFFFE1"/>
                </a:solidFill>
                <a:latin typeface="Arial" charset="0"/>
              </a:rPr>
              <a:t>Model</a:t>
            </a:r>
          </a:p>
          <a:p>
            <a:pPr marL="457200" eaLnBrk="1" hangingPunct="1">
              <a:lnSpc>
                <a:spcPct val="130000"/>
              </a:lnSpc>
              <a:buClr>
                <a:srgbClr val="FFFFE1"/>
              </a:buClr>
            </a:pPr>
            <a:r>
              <a:rPr lang="en-US" sz="2000" b="1" kern="1200" dirty="0">
                <a:solidFill>
                  <a:srgbClr val="FFFFE1"/>
                </a:solidFill>
                <a:latin typeface="Arial" charset="0"/>
              </a:rPr>
              <a:t>Adaptability</a:t>
            </a:r>
          </a:p>
          <a:p>
            <a:pPr marL="457200" eaLnBrk="1" hangingPunct="1">
              <a:lnSpc>
                <a:spcPct val="130000"/>
              </a:lnSpc>
              <a:buClr>
                <a:srgbClr val="FFFFE1"/>
              </a:buClr>
            </a:pPr>
            <a:r>
              <a:rPr lang="en-US" sz="2000" b="1" kern="1200" dirty="0">
                <a:solidFill>
                  <a:srgbClr val="FFFFE1"/>
                </a:solidFill>
                <a:latin typeface="Arial" charset="0"/>
              </a:rPr>
              <a:t>Team Orientation</a:t>
            </a:r>
          </a:p>
          <a:p>
            <a:pPr marL="457200" eaLnBrk="1" hangingPunct="1">
              <a:lnSpc>
                <a:spcPct val="130000"/>
              </a:lnSpc>
              <a:buClr>
                <a:srgbClr val="FFFFE1"/>
              </a:buClr>
            </a:pPr>
            <a:r>
              <a:rPr lang="en-US" sz="2000" b="1" kern="1200" dirty="0">
                <a:solidFill>
                  <a:srgbClr val="FFFFE1"/>
                </a:solidFill>
                <a:latin typeface="Arial" charset="0"/>
              </a:rPr>
              <a:t>Mutual Trust</a:t>
            </a:r>
          </a:p>
        </p:txBody>
      </p:sp>
      <p:sp>
        <p:nvSpPr>
          <p:cNvPr id="235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95E780C3-A883-48BA-8B53-D5A07A1562F2}" type="slidenum">
              <a:rPr lang="en-US" smtClean="0">
                <a:solidFill>
                  <a:srgbClr val="542200"/>
                </a:solidFill>
              </a:rPr>
              <a:pPr eaLnBrk="1" hangingPunct="1"/>
              <a:t>4</a:t>
            </a:fld>
            <a:r>
              <a:rPr lang="en-US" smtClean="0">
                <a:solidFill>
                  <a:srgbClr val="542200"/>
                </a:solidFill>
              </a:rPr>
              <a:t>  </a:t>
            </a:r>
          </a:p>
        </p:txBody>
      </p:sp>
    </p:spTree>
    <p:extLst>
      <p:ext uri="{BB962C8B-B14F-4D97-AF65-F5344CB8AC3E}">
        <p14:creationId xmlns:p14="http://schemas.microsoft.com/office/powerpoint/2010/main" val="40947097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0" y="-76200"/>
            <a:ext cx="8229600" cy="990600"/>
          </a:xfrm>
        </p:spPr>
        <p:txBody>
          <a:bodyPr/>
          <a:lstStyle/>
          <a:p>
            <a:pPr eaLnBrk="1" hangingPunct="1"/>
            <a:r>
              <a:rPr lang="en-US" sz="3600" dirty="0" smtClean="0"/>
              <a:t>Role of Teams in Fall Risk Reduction</a:t>
            </a:r>
          </a:p>
        </p:txBody>
      </p:sp>
      <p:sp>
        <p:nvSpPr>
          <p:cNvPr id="3" name="Content Placeholder 2"/>
          <p:cNvSpPr>
            <a:spLocks noGrp="1"/>
          </p:cNvSpPr>
          <p:nvPr>
            <p:ph idx="1"/>
          </p:nvPr>
        </p:nvSpPr>
        <p:spPr>
          <a:xfrm>
            <a:off x="304800" y="1219200"/>
            <a:ext cx="8534400" cy="5502275"/>
          </a:xfrm>
        </p:spPr>
        <p:txBody>
          <a:bodyPr/>
          <a:lstStyle/>
          <a:p>
            <a:r>
              <a:rPr lang="en-US" dirty="0" smtClean="0"/>
              <a:t>The </a:t>
            </a:r>
            <a:r>
              <a:rPr lang="en-US" dirty="0"/>
              <a:t>etiology of falls is multifactorial, thus </a:t>
            </a:r>
            <a:r>
              <a:rPr lang="en-US" dirty="0" smtClean="0"/>
              <a:t>fall risk reduction requires an interprofessional approach</a:t>
            </a:r>
            <a:r>
              <a:rPr lang="en-US" baseline="30000" dirty="0" smtClean="0"/>
              <a:t>2</a:t>
            </a:r>
            <a:r>
              <a:rPr lang="en-US" dirty="0" smtClean="0"/>
              <a:t> </a:t>
            </a:r>
          </a:p>
          <a:p>
            <a:r>
              <a:rPr lang="en-US" dirty="0" smtClean="0"/>
              <a:t>Fall risk has been reduced in studies where interprofessional team members actively engaged in fall risk reduction efforts</a:t>
            </a:r>
            <a:r>
              <a:rPr lang="en-US" baseline="30000" dirty="0" smtClean="0"/>
              <a:t>3-5</a:t>
            </a:r>
            <a:r>
              <a:rPr lang="en-US" dirty="0" smtClean="0"/>
              <a:t> </a:t>
            </a:r>
            <a:r>
              <a:rPr lang="de-DE" sz="1200" dirty="0" smtClean="0"/>
              <a:t> </a:t>
            </a:r>
          </a:p>
          <a:p>
            <a:r>
              <a:rPr lang="en-US" dirty="0" smtClean="0"/>
              <a:t>An interprofessional team (vs. nursing </a:t>
            </a:r>
            <a:r>
              <a:rPr lang="en-US" dirty="0"/>
              <a:t>only) strategy </a:t>
            </a:r>
            <a:r>
              <a:rPr lang="en-US" dirty="0" smtClean="0"/>
              <a:t>and use of benchmarks have been associated with sustained decreases in fall rates</a:t>
            </a:r>
            <a:r>
              <a:rPr lang="en-US" baseline="30000" dirty="0" smtClean="0"/>
              <a:t>6-8</a:t>
            </a:r>
            <a:endParaRPr lang="en-US" i="1" dirty="0" smtClean="0">
              <a:solidFill>
                <a:srgbClr val="FF0000"/>
              </a:solidFill>
            </a:endParaRPr>
          </a:p>
        </p:txBody>
      </p:sp>
      <p:sp>
        <p:nvSpPr>
          <p:cNvPr id="5" name="Slide Number Placeholder 4"/>
          <p:cNvSpPr>
            <a:spLocks noGrp="1"/>
          </p:cNvSpPr>
          <p:nvPr>
            <p:ph type="sldNum" sz="quarter" idx="12"/>
          </p:nvPr>
        </p:nvSpPr>
        <p:spPr/>
        <p:txBody>
          <a:bodyPr/>
          <a:lstStyle/>
          <a:p>
            <a:pPr>
              <a:defRPr/>
            </a:pPr>
            <a:fld id="{6F2A2628-5391-4E1D-B582-F70576340EEE}" type="slidenum">
              <a:rPr lang="en-US" smtClean="0">
                <a:solidFill>
                  <a:prstClr val="black">
                    <a:tint val="75000"/>
                  </a:prstClr>
                </a:solidFill>
              </a:rPr>
              <a:pPr>
                <a:defRPr/>
              </a:pPr>
              <a:t>40</a:t>
            </a:fld>
            <a:endParaRPr lang="en-US">
              <a:solidFill>
                <a:prstClr val="black">
                  <a:tint val="75000"/>
                </a:prstClr>
              </a:solidFill>
            </a:endParaRPr>
          </a:p>
        </p:txBody>
      </p:sp>
    </p:spTree>
    <p:extLst>
      <p:ext uri="{BB962C8B-B14F-4D97-AF65-F5344CB8AC3E}">
        <p14:creationId xmlns:p14="http://schemas.microsoft.com/office/powerpoint/2010/main" val="2067350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4564" y="-218838"/>
            <a:ext cx="8229600" cy="1143000"/>
          </a:xfrm>
        </p:spPr>
        <p:txBody>
          <a:bodyPr/>
          <a:lstStyle/>
          <a:p>
            <a:r>
              <a:rPr lang="en-US" sz="4000" dirty="0" smtClean="0"/>
              <a:t>Integrating Multidisciplinary Evidence</a:t>
            </a:r>
            <a:r>
              <a:rPr lang="en-US" sz="4000" baseline="30000" dirty="0" smtClean="0"/>
              <a:t>9</a:t>
            </a:r>
            <a:endParaRPr lang="en-US" sz="4000" baseline="30000" dirty="0"/>
          </a:p>
        </p:txBody>
      </p:sp>
      <p:sp>
        <p:nvSpPr>
          <p:cNvPr id="9" name="Content Placeholder 8"/>
          <p:cNvSpPr>
            <a:spLocks noGrp="1"/>
          </p:cNvSpPr>
          <p:nvPr>
            <p:ph sz="half" idx="2"/>
          </p:nvPr>
        </p:nvSpPr>
        <p:spPr>
          <a:xfrm>
            <a:off x="507999" y="845472"/>
            <a:ext cx="8287657" cy="1680029"/>
          </a:xfrm>
        </p:spPr>
        <p:txBody>
          <a:bodyPr/>
          <a:lstStyle/>
          <a:p>
            <a:pPr marL="0" indent="0" algn="ctr">
              <a:buNone/>
            </a:pPr>
            <a:r>
              <a:rPr lang="en-US" b="1" dirty="0">
                <a:solidFill>
                  <a:srgbClr val="C00000"/>
                </a:solidFill>
                <a:latin typeface="Arial" charset="0"/>
              </a:rPr>
              <a:t>Does your fall risk reduction team integrate evidence from multiple disciplines to continually improve fall risk reduction efforts?</a:t>
            </a:r>
          </a:p>
          <a:p>
            <a:pPr algn="ctr"/>
            <a:endParaRPr lang="en-US" dirty="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41</a:t>
            </a:fld>
            <a:endParaRPr lang="en-US">
              <a:solidFill>
                <a:prstClr val="black">
                  <a:tint val="75000"/>
                </a:prstClr>
              </a:solidFill>
            </a:endParaRPr>
          </a:p>
        </p:txBody>
      </p:sp>
      <p:sp>
        <p:nvSpPr>
          <p:cNvPr id="10" name="Content Placeholder 9"/>
          <p:cNvSpPr>
            <a:spLocks noGrp="1"/>
          </p:cNvSpPr>
          <p:nvPr>
            <p:ph sz="half" idx="1"/>
          </p:nvPr>
        </p:nvSpPr>
        <p:spPr>
          <a:xfrm>
            <a:off x="384628" y="6328205"/>
            <a:ext cx="4038600" cy="393020"/>
          </a:xfrm>
        </p:spPr>
        <p:txBody>
          <a:bodyPr/>
          <a:lstStyle/>
          <a:p>
            <a:pPr marL="0" indent="0">
              <a:buNone/>
            </a:pPr>
            <a:r>
              <a:rPr lang="en-US" sz="1600" dirty="0">
                <a:solidFill>
                  <a:prstClr val="black"/>
                </a:solidFill>
                <a:latin typeface="Arial" charset="0"/>
              </a:rPr>
              <a:t>*Negative binomial model</a:t>
            </a:r>
          </a:p>
          <a:p>
            <a:endParaRPr lang="en-US" dirty="0"/>
          </a:p>
        </p:txBody>
      </p:sp>
      <p:graphicFrame>
        <p:nvGraphicFramePr>
          <p:cNvPr id="11" name="Content Placeholder 7" descr="Another survey question was: Our fall risk reduction team integrates evidence from multiple disciplines (e.g., medicine, nursing, physical therapy, pharmacy) to continually improve fall risk reduction efforts.&#10;&#10;First of all, having a team is also associated with integrating evidence from multiple disciplines to improve fall risk reduction efforts. Specifically, 61% of  hospitals with teams have these discussions as compared to 40% of hospitals with an individual, and  none of the hospitals where nobody is accountable. &#10;&#10;Second, hospitals with teams that always or frequently integrated multidisciplinary evidence to improve fall risk reduction efforts had significantly lower total and injurious fall rates." title="Survey Question and Results"/>
          <p:cNvGraphicFramePr>
            <a:graphicFrameLocks/>
          </p:cNvGraphicFramePr>
          <p:nvPr>
            <p:extLst>
              <p:ext uri="{D42A27DB-BD31-4B8C-83A1-F6EECF244321}">
                <p14:modId xmlns:p14="http://schemas.microsoft.com/office/powerpoint/2010/main" val="402921744"/>
              </p:ext>
            </p:extLst>
          </p:nvPr>
        </p:nvGraphicFramePr>
        <p:xfrm>
          <a:off x="457200" y="2223195"/>
          <a:ext cx="8229600" cy="413315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2873829" y="2494094"/>
            <a:ext cx="898003" cy="338554"/>
          </a:xfrm>
          <a:prstGeom prst="rect">
            <a:avLst/>
          </a:prstGeom>
          <a:noFill/>
        </p:spPr>
        <p:txBody>
          <a:bodyPr wrap="none" rtlCol="0">
            <a:spAutoFit/>
          </a:bodyPr>
          <a:lstStyle/>
          <a:p>
            <a:pPr defTabSz="457200" eaLnBrk="1" hangingPunct="1"/>
            <a:r>
              <a:rPr lang="en-US" sz="1600" dirty="0">
                <a:solidFill>
                  <a:prstClr val="black"/>
                </a:solidFill>
                <a:latin typeface="Arial" charset="0"/>
                <a:ea typeface="+mn-ea"/>
              </a:rPr>
              <a:t>p</a:t>
            </a:r>
            <a:r>
              <a:rPr lang="en-US" sz="1600" dirty="0" smtClean="0">
                <a:solidFill>
                  <a:prstClr val="black"/>
                </a:solidFill>
                <a:latin typeface="Arial" charset="0"/>
                <a:ea typeface="+mn-ea"/>
              </a:rPr>
              <a:t>=.030*</a:t>
            </a:r>
            <a:endParaRPr lang="en-US" sz="1600" dirty="0">
              <a:solidFill>
                <a:prstClr val="black"/>
              </a:solidFill>
              <a:latin typeface="Arial" charset="0"/>
              <a:ea typeface="+mn-ea"/>
            </a:endParaRPr>
          </a:p>
        </p:txBody>
      </p:sp>
    </p:spTree>
    <p:extLst>
      <p:ext uri="{BB962C8B-B14F-4D97-AF65-F5344CB8AC3E}">
        <p14:creationId xmlns:p14="http://schemas.microsoft.com/office/powerpoint/2010/main" val="2344364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8838"/>
            <a:ext cx="8229600" cy="1143000"/>
          </a:xfrm>
        </p:spPr>
        <p:txBody>
          <a:bodyPr/>
          <a:lstStyle/>
          <a:p>
            <a:r>
              <a:rPr lang="en-US" dirty="0" smtClean="0"/>
              <a:t>Team Reflexivity</a:t>
            </a:r>
            <a:r>
              <a:rPr lang="en-US" baseline="30000" dirty="0" smtClean="0"/>
              <a:t>9</a:t>
            </a:r>
            <a:endParaRPr lang="en-US" dirty="0"/>
          </a:p>
        </p:txBody>
      </p:sp>
      <p:sp>
        <p:nvSpPr>
          <p:cNvPr id="11" name="Content Placeholder 10"/>
          <p:cNvSpPr>
            <a:spLocks noGrp="1"/>
          </p:cNvSpPr>
          <p:nvPr>
            <p:ph sz="half" idx="1"/>
          </p:nvPr>
        </p:nvSpPr>
        <p:spPr>
          <a:xfrm>
            <a:off x="152400" y="885372"/>
            <a:ext cx="8802914" cy="4455885"/>
          </a:xfrm>
        </p:spPr>
        <p:txBody>
          <a:bodyPr/>
          <a:lstStyle/>
          <a:p>
            <a:pPr marL="457200" indent="-457200">
              <a:spcBef>
                <a:spcPct val="0"/>
              </a:spcBef>
              <a:buFont typeface="+mj-lt"/>
              <a:buAutoNum type="arabicPeriod"/>
            </a:pPr>
            <a:r>
              <a:rPr lang="en-US" sz="2000" b="1" dirty="0">
                <a:solidFill>
                  <a:srgbClr val="C00000"/>
                </a:solidFill>
                <a:latin typeface="Arial" charset="0"/>
              </a:rPr>
              <a:t>Does your fall risk reduction team…</a:t>
            </a:r>
          </a:p>
          <a:p>
            <a:pPr marL="457200" indent="-457200">
              <a:spcBef>
                <a:spcPct val="0"/>
              </a:spcBef>
              <a:buFont typeface="+mj-lt"/>
              <a:buAutoNum type="arabicPeriod"/>
            </a:pPr>
            <a:r>
              <a:rPr lang="en-US" sz="2000" b="1" dirty="0">
                <a:solidFill>
                  <a:srgbClr val="C00000"/>
                </a:solidFill>
                <a:latin typeface="Arial" charset="0"/>
              </a:rPr>
              <a:t>Collect and analyze data regarding fall risk reduction program outcomes?</a:t>
            </a:r>
          </a:p>
          <a:p>
            <a:pPr marL="457200" indent="-457200">
              <a:spcBef>
                <a:spcPct val="0"/>
              </a:spcBef>
              <a:buFont typeface="+mj-lt"/>
              <a:buAutoNum type="arabicPeriod"/>
            </a:pPr>
            <a:r>
              <a:rPr lang="en-US" sz="2000" b="1" dirty="0">
                <a:solidFill>
                  <a:srgbClr val="C00000"/>
                </a:solidFill>
                <a:latin typeface="Arial" charset="0"/>
              </a:rPr>
              <a:t>Modify fall risk reduction policies and procedures based on outcome data?</a:t>
            </a:r>
          </a:p>
          <a:p>
            <a:pPr marL="457200" indent="-457200">
              <a:spcBef>
                <a:spcPct val="0"/>
              </a:spcBef>
              <a:buFont typeface="+mj-lt"/>
              <a:buAutoNum type="arabicPeriod"/>
            </a:pPr>
            <a:r>
              <a:rPr lang="en-US" sz="2000" b="1" dirty="0">
                <a:solidFill>
                  <a:srgbClr val="C00000"/>
                </a:solidFill>
                <a:latin typeface="Arial" charset="0"/>
              </a:rPr>
              <a:t>Conduct root cause analyses of injurious falls?</a:t>
            </a:r>
          </a:p>
          <a:p>
            <a:pPr marL="457200" indent="-457200">
              <a:spcBef>
                <a:spcPct val="0"/>
              </a:spcBef>
              <a:buFont typeface="+mj-lt"/>
              <a:buAutoNum type="arabicPeriod"/>
            </a:pPr>
            <a:endParaRPr lang="en-US" sz="2000" b="1" dirty="0">
              <a:solidFill>
                <a:srgbClr val="C00000"/>
              </a:solidFill>
              <a:latin typeface="Arial" charset="0"/>
            </a:endParaRPr>
          </a:p>
        </p:txBody>
      </p:sp>
      <p:sp>
        <p:nvSpPr>
          <p:cNvPr id="12" name="Content Placeholder 11"/>
          <p:cNvSpPr>
            <a:spLocks noGrp="1"/>
          </p:cNvSpPr>
          <p:nvPr>
            <p:ph sz="half" idx="2"/>
          </p:nvPr>
        </p:nvSpPr>
        <p:spPr>
          <a:xfrm>
            <a:off x="460836" y="6386277"/>
            <a:ext cx="7144657" cy="296295"/>
          </a:xfrm>
        </p:spPr>
        <p:txBody>
          <a:bodyPr/>
          <a:lstStyle/>
          <a:p>
            <a:pPr marL="0" indent="0">
              <a:buNone/>
            </a:pPr>
            <a:r>
              <a:rPr lang="en-US" sz="1600" dirty="0">
                <a:solidFill>
                  <a:prstClr val="black"/>
                </a:solidFill>
                <a:latin typeface="Arial" charset="0"/>
              </a:rPr>
              <a:t>*Negative binomial model</a:t>
            </a:r>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42</a:t>
            </a:fld>
            <a:endParaRPr lang="en-US">
              <a:solidFill>
                <a:prstClr val="black">
                  <a:tint val="75000"/>
                </a:prstClr>
              </a:solidFill>
            </a:endParaRPr>
          </a:p>
        </p:txBody>
      </p:sp>
      <p:graphicFrame>
        <p:nvGraphicFramePr>
          <p:cNvPr id="13" name="Content Placeholder 6" descr="Another question was: Please indicate the activities performed by your fall risk reduction team. Of these activities, we considered the following to represent team reflexivity, or the activity of actively reflecting upon and learning from data&#10;Collect data regarding fall risk reduction program outcomes&#10;Analyze data regarding fall risk reduction program outcomes&#10;Modify fall risk reduction policies and procedures based on outcomes data&#10;Conduct or participate in individual root cause analyses of injurious falls&#10;&#10;Hospitals with teams who engaged in all four of these reflexive behaviors reported significantly lower injurious fall rates than did those hospitals with teams who did not engage in all four of these reflexive behaviors&#10;" title="Team Reflexivity Question"/>
          <p:cNvGraphicFramePr>
            <a:graphicFrameLocks/>
          </p:cNvGraphicFramePr>
          <p:nvPr>
            <p:extLst>
              <p:ext uri="{D42A27DB-BD31-4B8C-83A1-F6EECF244321}">
                <p14:modId xmlns:p14="http://schemas.microsoft.com/office/powerpoint/2010/main" val="978172125"/>
              </p:ext>
            </p:extLst>
          </p:nvPr>
        </p:nvGraphicFramePr>
        <p:xfrm>
          <a:off x="457200" y="2668727"/>
          <a:ext cx="8229600" cy="350347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2743200" y="2819400"/>
            <a:ext cx="898003" cy="338554"/>
          </a:xfrm>
          <a:prstGeom prst="rect">
            <a:avLst/>
          </a:prstGeom>
          <a:noFill/>
        </p:spPr>
        <p:txBody>
          <a:bodyPr wrap="none" rtlCol="0">
            <a:spAutoFit/>
          </a:bodyPr>
          <a:lstStyle/>
          <a:p>
            <a:pPr defTabSz="457200" eaLnBrk="1" hangingPunct="1"/>
            <a:r>
              <a:rPr lang="en-US" sz="1600" dirty="0">
                <a:solidFill>
                  <a:prstClr val="black"/>
                </a:solidFill>
                <a:latin typeface="Arial" charset="0"/>
                <a:ea typeface="+mn-ea"/>
              </a:rPr>
              <a:t>p</a:t>
            </a:r>
            <a:r>
              <a:rPr lang="en-US" sz="1600" dirty="0" smtClean="0">
                <a:solidFill>
                  <a:prstClr val="black"/>
                </a:solidFill>
                <a:latin typeface="Arial" charset="0"/>
                <a:ea typeface="+mn-ea"/>
              </a:rPr>
              <a:t>=.056*</a:t>
            </a:r>
            <a:endParaRPr lang="en-US" sz="1600" dirty="0">
              <a:solidFill>
                <a:prstClr val="black"/>
              </a:solidFill>
              <a:latin typeface="Arial" charset="0"/>
              <a:ea typeface="+mn-ea"/>
            </a:endParaRPr>
          </a:p>
        </p:txBody>
      </p:sp>
      <p:sp>
        <p:nvSpPr>
          <p:cNvPr id="15" name="TextBox 14"/>
          <p:cNvSpPr txBox="1"/>
          <p:nvPr/>
        </p:nvSpPr>
        <p:spPr>
          <a:xfrm>
            <a:off x="6705600" y="4038600"/>
            <a:ext cx="898003" cy="338554"/>
          </a:xfrm>
          <a:prstGeom prst="rect">
            <a:avLst/>
          </a:prstGeom>
          <a:noFill/>
        </p:spPr>
        <p:txBody>
          <a:bodyPr wrap="none" rtlCol="0">
            <a:spAutoFit/>
          </a:bodyPr>
          <a:lstStyle/>
          <a:p>
            <a:pPr defTabSz="457200" eaLnBrk="1" hangingPunct="1"/>
            <a:r>
              <a:rPr lang="en-US" sz="1600" dirty="0">
                <a:solidFill>
                  <a:prstClr val="black"/>
                </a:solidFill>
                <a:latin typeface="Arial" charset="0"/>
                <a:ea typeface="+mn-ea"/>
              </a:rPr>
              <a:t>p</a:t>
            </a:r>
            <a:r>
              <a:rPr lang="en-US" sz="1600" dirty="0" smtClean="0">
                <a:solidFill>
                  <a:prstClr val="black"/>
                </a:solidFill>
                <a:latin typeface="Arial" charset="0"/>
                <a:ea typeface="+mn-ea"/>
              </a:rPr>
              <a:t>=.002*</a:t>
            </a:r>
            <a:endParaRPr lang="en-US" sz="1600" dirty="0">
              <a:solidFill>
                <a:prstClr val="black"/>
              </a:solidFill>
              <a:latin typeface="Arial" charset="0"/>
              <a:ea typeface="+mn-ea"/>
            </a:endParaRPr>
          </a:p>
        </p:txBody>
      </p:sp>
    </p:spTree>
    <p:extLst>
      <p:ext uri="{BB962C8B-B14F-4D97-AF65-F5344CB8AC3E}">
        <p14:creationId xmlns:p14="http://schemas.microsoft.com/office/powerpoint/2010/main" val="24796529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Team Reflexivity</a:t>
            </a:r>
            <a:r>
              <a:rPr lang="en-US" baseline="30000" dirty="0" smtClean="0"/>
              <a:t>10</a:t>
            </a:r>
            <a:endParaRPr lang="en-US" baseline="30000" dirty="0"/>
          </a:p>
        </p:txBody>
      </p:sp>
      <p:sp>
        <p:nvSpPr>
          <p:cNvPr id="2" name="Content Placeholder 1"/>
          <p:cNvSpPr>
            <a:spLocks noGrp="1"/>
          </p:cNvSpPr>
          <p:nvPr>
            <p:ph idx="1"/>
          </p:nvPr>
        </p:nvSpPr>
        <p:spPr>
          <a:xfrm>
            <a:off x="228600" y="706438"/>
            <a:ext cx="8839200" cy="5419725"/>
          </a:xfrm>
        </p:spPr>
        <p:txBody>
          <a:bodyPr/>
          <a:lstStyle/>
          <a:p>
            <a:pPr marL="0" indent="0">
              <a:buNone/>
            </a:pPr>
            <a:r>
              <a:rPr lang="en-US" dirty="0" smtClean="0"/>
              <a:t>Teams are more likely to learn from errors and mistakes and adapt their actions to minimize future risks when they reflect on outcome data, and the policies and procedures that produced those outcomes</a:t>
            </a:r>
          </a:p>
          <a:p>
            <a:endParaRPr lang="en-US" dirty="0" smtClean="0"/>
          </a:p>
          <a:p>
            <a:endParaRPr lang="en-US" sz="2800" dirty="0" smtClean="0"/>
          </a:p>
          <a:p>
            <a:pPr marL="0" indent="0">
              <a:buNone/>
            </a:pPr>
            <a:r>
              <a:rPr lang="en-US" dirty="0" smtClean="0">
                <a:solidFill>
                  <a:srgbClr val="C00000"/>
                </a:solidFill>
              </a:rPr>
              <a:t>Paradigm shift: Interprofessional fall risk reduction teams should coordinate and facilitate organizational learning and innovation as they implement and evaluate a hospital’s fall risk reduction program</a:t>
            </a:r>
          </a:p>
        </p:txBody>
      </p:sp>
      <p:pic>
        <p:nvPicPr>
          <p:cNvPr id="2050" name="Picture 2" descr="Chicken hatches from an egg and says &quot;Oh wow! Paradigm Shift&quot;" title="Frank and Erne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66999"/>
            <a:ext cx="4876800" cy="215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43</a:t>
            </a:fld>
            <a:endParaRPr lang="en-US">
              <a:solidFill>
                <a:prstClr val="black">
                  <a:tint val="75000"/>
                </a:prstClr>
              </a:solidFill>
            </a:endParaRPr>
          </a:p>
        </p:txBody>
      </p:sp>
    </p:spTree>
    <p:extLst>
      <p:ext uri="{BB962C8B-B14F-4D97-AF65-F5344CB8AC3E}">
        <p14:creationId xmlns:p14="http://schemas.microsoft.com/office/powerpoint/2010/main" val="3360876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Fall Risk Reduction Multi-Team System</a:t>
            </a:r>
            <a:r>
              <a:rPr lang="en-US" sz="4000" baseline="30000" dirty="0" smtClean="0"/>
              <a:t>11</a:t>
            </a:r>
            <a:endParaRPr lang="en-US" sz="4000" baseline="30000" dirty="0"/>
          </a:p>
        </p:txBody>
      </p:sp>
      <p:grpSp>
        <p:nvGrpSpPr>
          <p:cNvPr id="5" name="Group 5" descr="A team comprising those work area members who are responsible for managing the operational environment  and resources that supports the Core Team; designated leaders.&#10;The fall risk reduction team is just one, but a critical piece of a fall risk reduction multi-team system. &#10;We view the fall risk reduction team as a coordinating team, that holds the core bedside team accountable for the reliability of processes, and who supports the use of the fall-contingency post-fall huddle teams &#10;"/>
          <p:cNvGrpSpPr>
            <a:grpSpLocks noGrp="1"/>
          </p:cNvGrpSpPr>
          <p:nvPr/>
        </p:nvGrpSpPr>
        <p:grpSpPr bwMode="auto">
          <a:xfrm>
            <a:off x="457200" y="914400"/>
            <a:ext cx="8229600" cy="5211763"/>
            <a:chOff x="0" y="0"/>
            <a:chExt cx="4959420" cy="3657600"/>
          </a:xfrm>
        </p:grpSpPr>
        <p:grpSp>
          <p:nvGrpSpPr>
            <p:cNvPr id="6" name="Group 9"/>
            <p:cNvGrpSpPr>
              <a:grpSpLocks/>
            </p:cNvGrpSpPr>
            <p:nvPr/>
          </p:nvGrpSpPr>
          <p:grpSpPr bwMode="auto">
            <a:xfrm>
              <a:off x="0" y="0"/>
              <a:ext cx="4801153" cy="3657600"/>
              <a:chOff x="0" y="0"/>
              <a:chExt cx="4801153" cy="3657600"/>
            </a:xfrm>
          </p:grpSpPr>
          <p:sp>
            <p:nvSpPr>
              <p:cNvPr id="11" name="Isosceles Triangle 10"/>
              <p:cNvSpPr/>
              <p:nvPr/>
            </p:nvSpPr>
            <p:spPr>
              <a:xfrm>
                <a:off x="0" y="0"/>
                <a:ext cx="4801153" cy="3657600"/>
              </a:xfrm>
              <a:prstGeom prst="triangle">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hangingPunct="1">
                  <a:defRPr/>
                </a:pPr>
                <a:endParaRPr lang="en-US" sz="1800">
                  <a:solidFill>
                    <a:prstClr val="white"/>
                  </a:solidFill>
                </a:endParaRPr>
              </a:p>
            </p:txBody>
          </p:sp>
          <p:cxnSp>
            <p:nvCxnSpPr>
              <p:cNvPr id="12" name="Straight Connector 11"/>
              <p:cNvCxnSpPr/>
              <p:nvPr/>
            </p:nvCxnSpPr>
            <p:spPr>
              <a:xfrm>
                <a:off x="457094" y="2972102"/>
                <a:ext cx="388696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A team comprising those work area members who are responsible for managing the operational environment  and resources that supports the Core Team; designated leaders.&#10;The fall risk reduction team is just one, but a critical piece of a fall risk reduction multi-team system. &#10;&#10;We view the fall risk reduction team as a coordinating team, that holds the core bedside team accountable for the reliability of processes, and who supports the use of the fall-contingency post-fall huddle teams &#10;" title="Multi Team System (pyramid) for Fall Risk Reduction"/>
              <p:cNvCxnSpPr/>
              <p:nvPr/>
            </p:nvCxnSpPr>
            <p:spPr>
              <a:xfrm>
                <a:off x="1029293" y="2057460"/>
                <a:ext cx="274256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69004" y="1142819"/>
                <a:ext cx="14863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Box 2"/>
              <p:cNvSpPr txBox="1">
                <a:spLocks noChangeArrowheads="1"/>
              </p:cNvSpPr>
              <p:nvPr/>
            </p:nvSpPr>
            <p:spPr bwMode="auto">
              <a:xfrm>
                <a:off x="457201" y="2982781"/>
                <a:ext cx="3813411" cy="633423"/>
              </a:xfrm>
              <a:prstGeom prst="rect">
                <a:avLst/>
              </a:prstGeom>
              <a:solidFill>
                <a:srgbClr val="FFFFFF"/>
              </a:solidFill>
              <a:ln w="9525">
                <a:noFill/>
                <a:miter lim="800000"/>
                <a:headEnd/>
                <a:tailEnd/>
              </a:ln>
            </p:spPr>
            <p:txBody>
              <a:bodyPr/>
              <a:lstStyle/>
              <a:p>
                <a:pPr algn="ctr" defTabSz="457200" eaLnBrk="1" hangingPunct="1"/>
                <a:r>
                  <a:rPr lang="en-US" sz="1200" b="1" dirty="0">
                    <a:solidFill>
                      <a:prstClr val="black"/>
                    </a:solidFill>
                    <a:latin typeface="Calibri" pitchFamily="34" charset="0"/>
                    <a:ea typeface="+mn-ea"/>
                    <a:cs typeface="Times New Roman" pitchFamily="18" charset="0"/>
                  </a:rPr>
                  <a:t>Administration</a:t>
                </a:r>
                <a:endParaRPr lang="en-US" sz="1200" dirty="0">
                  <a:solidFill>
                    <a:prstClr val="black"/>
                  </a:solidFill>
                  <a:latin typeface="Calibri" pitchFamily="34" charset="0"/>
                  <a:ea typeface="+mn-ea"/>
                  <a:cs typeface="Times New Roman" pitchFamily="18" charset="0"/>
                </a:endParaRPr>
              </a:p>
              <a:p>
                <a:pPr defTabSz="457200" eaLnBrk="1" hangingPunct="1"/>
                <a:r>
                  <a:rPr lang="en-US" sz="1200" dirty="0">
                    <a:solidFill>
                      <a:prstClr val="black"/>
                    </a:solidFill>
                    <a:latin typeface="Calibri" pitchFamily="34" charset="0"/>
                    <a:ea typeface="+mn-ea"/>
                    <a:cs typeface="Times New Roman" pitchFamily="18" charset="0"/>
                  </a:rPr>
                  <a:t>Asks about fall rates</a:t>
                </a:r>
              </a:p>
              <a:p>
                <a:pPr defTabSz="457200" eaLnBrk="1" hangingPunct="1"/>
                <a:r>
                  <a:rPr lang="en-US" sz="1200" dirty="0">
                    <a:solidFill>
                      <a:prstClr val="black"/>
                    </a:solidFill>
                    <a:latin typeface="Calibri" pitchFamily="34" charset="0"/>
                    <a:ea typeface="+mn-ea"/>
                    <a:cs typeface="Times New Roman" pitchFamily="18" charset="0"/>
                  </a:rPr>
                  <a:t>Provides time for coordinating team to meet</a:t>
                </a:r>
              </a:p>
              <a:p>
                <a:pPr defTabSz="457200" eaLnBrk="1" hangingPunct="1"/>
                <a:r>
                  <a:rPr lang="en-US" sz="1200" dirty="0">
                    <a:solidFill>
                      <a:prstClr val="black"/>
                    </a:solidFill>
                    <a:latin typeface="Calibri" pitchFamily="34" charset="0"/>
                    <a:ea typeface="+mn-ea"/>
                    <a:cs typeface="Times New Roman" pitchFamily="18" charset="0"/>
                  </a:rPr>
                  <a:t>Holds coordinating team accountable for auditing reliability of fall risk interventions</a:t>
                </a:r>
              </a:p>
            </p:txBody>
          </p:sp>
          <p:sp>
            <p:nvSpPr>
              <p:cNvPr id="16" name="Text Box 2"/>
              <p:cNvSpPr txBox="1">
                <a:spLocks noChangeArrowheads="1"/>
              </p:cNvSpPr>
              <p:nvPr/>
            </p:nvSpPr>
            <p:spPr bwMode="auto">
              <a:xfrm>
                <a:off x="2473335" y="2160906"/>
                <a:ext cx="1338071" cy="730635"/>
              </a:xfrm>
              <a:prstGeom prst="rect">
                <a:avLst/>
              </a:prstGeom>
              <a:noFill/>
              <a:ln w="9525">
                <a:noFill/>
                <a:miter lim="800000"/>
                <a:headEnd/>
                <a:tailEnd/>
              </a:ln>
            </p:spPr>
            <p:txBody>
              <a:bodyPr/>
              <a:lstStyle/>
              <a:p>
                <a:pPr algn="ctr" defTabSz="457200" eaLnBrk="1" hangingPunct="1"/>
                <a:r>
                  <a:rPr lang="en-US" sz="1200" b="1" dirty="0">
                    <a:solidFill>
                      <a:prstClr val="black"/>
                    </a:solidFill>
                    <a:latin typeface="Calibri" pitchFamily="34" charset="0"/>
                    <a:ea typeface="+mn-ea"/>
                    <a:cs typeface="Times New Roman" pitchFamily="18" charset="0"/>
                  </a:rPr>
                  <a:t>Ancillary &amp; Support Services</a:t>
                </a:r>
                <a:endParaRPr lang="en-US" sz="1200" dirty="0">
                  <a:solidFill>
                    <a:prstClr val="black"/>
                  </a:solidFill>
                  <a:latin typeface="Calibri" pitchFamily="34" charset="0"/>
                  <a:ea typeface="+mn-ea"/>
                  <a:cs typeface="Times New Roman" pitchFamily="18" charset="0"/>
                </a:endParaRPr>
              </a:p>
              <a:p>
                <a:pPr algn="ctr" defTabSz="457200" eaLnBrk="1" hangingPunct="1"/>
                <a:r>
                  <a:rPr lang="en-US" sz="1200" dirty="0">
                    <a:solidFill>
                      <a:prstClr val="black"/>
                    </a:solidFill>
                    <a:latin typeface="Calibri" pitchFamily="34" charset="0"/>
                    <a:ea typeface="+mn-ea"/>
                    <a:cs typeface="Times New Roman" pitchFamily="18" charset="0"/>
                  </a:rPr>
                  <a:t>Radiology is informed of fall risk and transfer strategy during handoff</a:t>
                </a:r>
              </a:p>
              <a:p>
                <a:pPr algn="ctr" defTabSz="457200" eaLnBrk="1" hangingPunct="1"/>
                <a:r>
                  <a:rPr lang="en-US" sz="1200" dirty="0">
                    <a:solidFill>
                      <a:prstClr val="black"/>
                    </a:solidFill>
                    <a:latin typeface="Calibri" pitchFamily="34" charset="0"/>
                    <a:ea typeface="+mn-ea"/>
                    <a:cs typeface="Times New Roman" pitchFamily="18" charset="0"/>
                  </a:rPr>
                  <a:t>Housekeeper can turn on alarms</a:t>
                </a:r>
              </a:p>
            </p:txBody>
          </p:sp>
          <p:sp>
            <p:nvSpPr>
              <p:cNvPr id="17" name="Text Box 2"/>
              <p:cNvSpPr txBox="1">
                <a:spLocks noChangeArrowheads="1"/>
              </p:cNvSpPr>
              <p:nvPr/>
            </p:nvSpPr>
            <p:spPr bwMode="auto">
              <a:xfrm>
                <a:off x="1760621" y="1202194"/>
                <a:ext cx="1361977" cy="836220"/>
              </a:xfrm>
              <a:prstGeom prst="rect">
                <a:avLst/>
              </a:prstGeom>
              <a:noFill/>
              <a:ln w="9525">
                <a:noFill/>
                <a:miter lim="800000"/>
                <a:headEnd/>
                <a:tailEnd/>
              </a:ln>
            </p:spPr>
            <p:txBody>
              <a:bodyPr/>
              <a:lstStyle/>
              <a:p>
                <a:pPr algn="ctr" defTabSz="457200" eaLnBrk="1" hangingPunct="1"/>
                <a:r>
                  <a:rPr lang="en-US" sz="1200" b="1" dirty="0">
                    <a:solidFill>
                      <a:prstClr val="black"/>
                    </a:solidFill>
                    <a:latin typeface="Calibri" pitchFamily="34" charset="0"/>
                    <a:ea typeface="+mn-ea"/>
                    <a:cs typeface="Times New Roman" pitchFamily="18" charset="0"/>
                  </a:rPr>
                  <a:t>Core Team</a:t>
                </a:r>
                <a:endParaRPr lang="en-US" sz="1200" dirty="0">
                  <a:solidFill>
                    <a:prstClr val="black"/>
                  </a:solidFill>
                  <a:latin typeface="Calibri" pitchFamily="34" charset="0"/>
                  <a:ea typeface="+mn-ea"/>
                  <a:cs typeface="Times New Roman" pitchFamily="18" charset="0"/>
                </a:endParaRPr>
              </a:p>
              <a:p>
                <a:pPr algn="ctr" defTabSz="457200" eaLnBrk="1" hangingPunct="1"/>
                <a:r>
                  <a:rPr lang="en-US" sz="1200" dirty="0">
                    <a:solidFill>
                      <a:prstClr val="black"/>
                    </a:solidFill>
                    <a:latin typeface="Calibri" pitchFamily="34" charset="0"/>
                    <a:ea typeface="+mn-ea"/>
                    <a:cs typeface="Times New Roman" pitchFamily="18" charset="0"/>
                  </a:rPr>
                  <a:t>Physician</a:t>
                </a:r>
              </a:p>
              <a:p>
                <a:pPr algn="ctr" defTabSz="457200" eaLnBrk="1" hangingPunct="1"/>
                <a:r>
                  <a:rPr lang="en-US" sz="1200" dirty="0">
                    <a:solidFill>
                      <a:prstClr val="black"/>
                    </a:solidFill>
                    <a:latin typeface="Calibri" pitchFamily="34" charset="0"/>
                    <a:ea typeface="+mn-ea"/>
                    <a:cs typeface="Times New Roman" pitchFamily="18" charset="0"/>
                  </a:rPr>
                  <a:t>Nurse performs FRA</a:t>
                </a:r>
              </a:p>
              <a:p>
                <a:pPr algn="ctr" defTabSz="457200" eaLnBrk="1" hangingPunct="1"/>
                <a:r>
                  <a:rPr lang="en-US" sz="1200" dirty="0">
                    <a:solidFill>
                      <a:prstClr val="black"/>
                    </a:solidFill>
                    <a:latin typeface="Calibri" pitchFamily="34" charset="0"/>
                    <a:ea typeface="+mn-ea"/>
                    <a:cs typeface="Times New Roman" pitchFamily="18" charset="0"/>
                  </a:rPr>
                  <a:t>PT consults re mobility</a:t>
                </a:r>
              </a:p>
              <a:p>
                <a:pPr algn="ctr" defTabSz="457200" eaLnBrk="1" hangingPunct="1"/>
                <a:r>
                  <a:rPr lang="en-US" sz="1200" dirty="0">
                    <a:solidFill>
                      <a:prstClr val="black"/>
                    </a:solidFill>
                    <a:latin typeface="Calibri" pitchFamily="34" charset="0"/>
                    <a:ea typeface="+mn-ea"/>
                    <a:cs typeface="Times New Roman" pitchFamily="18" charset="0"/>
                  </a:rPr>
                  <a:t>Pharmacist reviews medications</a:t>
                </a:r>
              </a:p>
              <a:p>
                <a:pPr algn="ctr" defTabSz="457200" eaLnBrk="1" hangingPunct="1"/>
                <a:r>
                  <a:rPr lang="en-US" sz="1200" dirty="0">
                    <a:solidFill>
                      <a:prstClr val="black"/>
                    </a:solidFill>
                    <a:latin typeface="Calibri" pitchFamily="34" charset="0"/>
                    <a:ea typeface="+mn-ea"/>
                    <a:cs typeface="Times New Roman" pitchFamily="18" charset="0"/>
                  </a:rPr>
                  <a:t>All educate patient &amp; family</a:t>
                </a:r>
              </a:p>
              <a:p>
                <a:pPr defTabSz="457200" eaLnBrk="1" hangingPunct="1"/>
                <a:endParaRPr lang="en-US" sz="1100" dirty="0">
                  <a:solidFill>
                    <a:prstClr val="black"/>
                  </a:solidFill>
                  <a:latin typeface="Calibri" pitchFamily="34" charset="0"/>
                  <a:ea typeface="+mn-ea"/>
                  <a:cs typeface="Times New Roman" pitchFamily="18" charset="0"/>
                </a:endParaRPr>
              </a:p>
              <a:p>
                <a:pPr defTabSz="457200" eaLnBrk="1" hangingPunct="1"/>
                <a:r>
                  <a:rPr lang="en-US" sz="1100" b="1" dirty="0">
                    <a:solidFill>
                      <a:prstClr val="black"/>
                    </a:solidFill>
                    <a:latin typeface="Calibri" pitchFamily="34" charset="0"/>
                    <a:ea typeface="+mn-ea"/>
                    <a:cs typeface="Times New Roman" pitchFamily="18" charset="0"/>
                  </a:rPr>
                  <a:t> </a:t>
                </a:r>
                <a:endParaRPr lang="en-US" sz="1100" dirty="0">
                  <a:solidFill>
                    <a:prstClr val="black"/>
                  </a:solidFill>
                  <a:latin typeface="Calibri" pitchFamily="34" charset="0"/>
                  <a:ea typeface="+mn-ea"/>
                  <a:cs typeface="Times New Roman" pitchFamily="18" charset="0"/>
                </a:endParaRPr>
              </a:p>
            </p:txBody>
          </p:sp>
          <p:sp>
            <p:nvSpPr>
              <p:cNvPr id="18" name="Text Box 2"/>
              <p:cNvSpPr txBox="1">
                <a:spLocks noChangeArrowheads="1"/>
              </p:cNvSpPr>
              <p:nvPr/>
            </p:nvSpPr>
            <p:spPr bwMode="auto">
              <a:xfrm>
                <a:off x="2056596" y="539582"/>
                <a:ext cx="698637" cy="542458"/>
              </a:xfrm>
              <a:prstGeom prst="rect">
                <a:avLst/>
              </a:prstGeom>
              <a:noFill/>
              <a:ln w="9525">
                <a:noFill/>
                <a:miter lim="800000"/>
                <a:headEnd/>
                <a:tailEnd/>
              </a:ln>
            </p:spPr>
            <p:txBody>
              <a:bodyPr/>
              <a:lstStyle/>
              <a:p>
                <a:pPr algn="ctr" defTabSz="457200" eaLnBrk="1" hangingPunct="1"/>
                <a:r>
                  <a:rPr lang="en-US" sz="1400" b="1" dirty="0">
                    <a:solidFill>
                      <a:prstClr val="black"/>
                    </a:solidFill>
                    <a:latin typeface="Calibri" pitchFamily="34" charset="0"/>
                    <a:ea typeface="+mn-ea"/>
                    <a:cs typeface="Times New Roman" pitchFamily="18" charset="0"/>
                  </a:rPr>
                  <a:t>Patient &amp; Family</a:t>
                </a:r>
                <a:endParaRPr lang="en-US" sz="1400" dirty="0">
                  <a:solidFill>
                    <a:prstClr val="black"/>
                  </a:solidFill>
                  <a:latin typeface="Calibri" pitchFamily="34" charset="0"/>
                  <a:ea typeface="+mn-ea"/>
                  <a:cs typeface="Times New Roman" pitchFamily="18" charset="0"/>
                </a:endParaRPr>
              </a:p>
              <a:p>
                <a:pPr algn="ctr" defTabSz="457200" eaLnBrk="1" hangingPunct="1"/>
                <a:r>
                  <a:rPr lang="en-US" sz="1400" dirty="0">
                    <a:solidFill>
                      <a:prstClr val="black"/>
                    </a:solidFill>
                    <a:latin typeface="Calibri" pitchFamily="34" charset="0"/>
                    <a:ea typeface="+mn-ea"/>
                    <a:cs typeface="Times New Roman" pitchFamily="18" charset="0"/>
                  </a:rPr>
                  <a:t>Teach back </a:t>
                </a:r>
              </a:p>
            </p:txBody>
          </p:sp>
          <p:sp>
            <p:nvSpPr>
              <p:cNvPr id="19" name="Text Box 2"/>
              <p:cNvSpPr txBox="1">
                <a:spLocks noChangeArrowheads="1"/>
              </p:cNvSpPr>
              <p:nvPr/>
            </p:nvSpPr>
            <p:spPr bwMode="auto">
              <a:xfrm>
                <a:off x="993628" y="2095333"/>
                <a:ext cx="1493938" cy="792422"/>
              </a:xfrm>
              <a:prstGeom prst="rect">
                <a:avLst/>
              </a:prstGeom>
              <a:noFill/>
              <a:ln w="9525">
                <a:noFill/>
                <a:miter lim="800000"/>
                <a:headEnd/>
                <a:tailEnd/>
              </a:ln>
            </p:spPr>
            <p:txBody>
              <a:bodyPr/>
              <a:lstStyle/>
              <a:p>
                <a:pPr algn="ctr" defTabSz="457200" eaLnBrk="1" hangingPunct="1"/>
                <a:r>
                  <a:rPr lang="en-US" sz="1600" b="1" dirty="0">
                    <a:solidFill>
                      <a:srgbClr val="C00000"/>
                    </a:solidFill>
                    <a:latin typeface="Calibri" pitchFamily="34" charset="0"/>
                    <a:ea typeface="+mn-ea"/>
                    <a:cs typeface="Times New Roman" pitchFamily="18" charset="0"/>
                  </a:rPr>
                  <a:t>Coordinating Team = Fall Risk Reduction Team</a:t>
                </a:r>
              </a:p>
              <a:p>
                <a:pPr algn="ctr" defTabSz="457200" eaLnBrk="1" hangingPunct="1"/>
                <a:r>
                  <a:rPr lang="en-US" sz="1600" dirty="0">
                    <a:solidFill>
                      <a:srgbClr val="C00000"/>
                    </a:solidFill>
                    <a:latin typeface="Calibri" pitchFamily="34" charset="0"/>
                    <a:ea typeface="+mn-ea"/>
                    <a:cs typeface="Times New Roman" pitchFamily="18" charset="0"/>
                  </a:rPr>
                  <a:t>Holds core team accountable for reliability of processes</a:t>
                </a:r>
              </a:p>
            </p:txBody>
          </p:sp>
          <p:cxnSp>
            <p:nvCxnSpPr>
              <p:cNvPr id="20" name="Straight Connector 19"/>
              <p:cNvCxnSpPr/>
              <p:nvPr/>
            </p:nvCxnSpPr>
            <p:spPr>
              <a:xfrm>
                <a:off x="2443740" y="2057460"/>
                <a:ext cx="0" cy="9146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p:cNvGrpSpPr>
              <a:grpSpLocks/>
            </p:cNvGrpSpPr>
            <p:nvPr/>
          </p:nvGrpSpPr>
          <p:grpSpPr bwMode="auto">
            <a:xfrm>
              <a:off x="3359036" y="349034"/>
              <a:ext cx="1600384" cy="800553"/>
              <a:chOff x="-130924" y="44234"/>
              <a:chExt cx="1600384" cy="800553"/>
            </a:xfrm>
          </p:grpSpPr>
          <p:sp>
            <p:nvSpPr>
              <p:cNvPr id="9" name="Trapezoid 8"/>
              <p:cNvSpPr/>
              <p:nvPr/>
            </p:nvSpPr>
            <p:spPr>
              <a:xfrm>
                <a:off x="-130924" y="44234"/>
                <a:ext cx="1600384" cy="800553"/>
              </a:xfrm>
              <a:prstGeom prst="trapezoid">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hangingPunct="1">
                  <a:defRPr/>
                </a:pPr>
                <a:endParaRPr lang="en-US" sz="1800">
                  <a:solidFill>
                    <a:prstClr val="white"/>
                  </a:solidFill>
                </a:endParaRPr>
              </a:p>
            </p:txBody>
          </p:sp>
          <p:sp>
            <p:nvSpPr>
              <p:cNvPr id="10" name="Text Box 2"/>
              <p:cNvSpPr txBox="1">
                <a:spLocks noChangeArrowheads="1"/>
              </p:cNvSpPr>
              <p:nvPr/>
            </p:nvSpPr>
            <p:spPr bwMode="auto">
              <a:xfrm>
                <a:off x="104383" y="60960"/>
                <a:ext cx="1206810" cy="716280"/>
              </a:xfrm>
              <a:prstGeom prst="rect">
                <a:avLst/>
              </a:prstGeom>
              <a:solidFill>
                <a:srgbClr val="FFFFFF"/>
              </a:solidFill>
              <a:ln w="9525">
                <a:noFill/>
                <a:miter lim="800000"/>
                <a:headEnd/>
                <a:tailEnd/>
              </a:ln>
            </p:spPr>
            <p:txBody>
              <a:bodyPr/>
              <a:lstStyle/>
              <a:p>
                <a:pPr defTabSz="457200" eaLnBrk="1" hangingPunct="1">
                  <a:lnSpc>
                    <a:spcPct val="115000"/>
                  </a:lnSpc>
                  <a:spcAft>
                    <a:spcPts val="1000"/>
                  </a:spcAft>
                </a:pPr>
                <a:r>
                  <a:rPr lang="en-US" sz="1800" b="1" dirty="0">
                    <a:solidFill>
                      <a:srgbClr val="C00000"/>
                    </a:solidFill>
                    <a:latin typeface="Calibri" pitchFamily="34" charset="0"/>
                    <a:ea typeface="+mn-ea"/>
                    <a:cs typeface="Times New Roman" pitchFamily="18" charset="0"/>
                  </a:rPr>
                  <a:t>Contingency Team = Post Fall Huddle</a:t>
                </a:r>
                <a:endParaRPr lang="en-US" sz="1800" dirty="0">
                  <a:solidFill>
                    <a:srgbClr val="C00000"/>
                  </a:solidFill>
                  <a:latin typeface="Calibri" pitchFamily="34" charset="0"/>
                  <a:ea typeface="+mn-ea"/>
                  <a:cs typeface="Times New Roman" pitchFamily="18" charset="0"/>
                </a:endParaRPr>
              </a:p>
            </p:txBody>
          </p:sp>
        </p:grpSp>
        <p:sp>
          <p:nvSpPr>
            <p:cNvPr id="8" name="Up-Down Arrow 7"/>
            <p:cNvSpPr/>
            <p:nvPr/>
          </p:nvSpPr>
          <p:spPr>
            <a:xfrm rot="2445171">
              <a:off x="3756365" y="1105112"/>
              <a:ext cx="216926" cy="710636"/>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hangingPunct="1">
                <a:defRPr/>
              </a:pPr>
              <a:endParaRPr lang="en-US" sz="1800">
                <a:solidFill>
                  <a:prstClr val="white"/>
                </a:solidFill>
              </a:endParaRPr>
            </a:p>
          </p:txBody>
        </p:sp>
      </p:grpSp>
      <p:sp>
        <p:nvSpPr>
          <p:cNvPr id="21" name="Rectangle 20"/>
          <p:cNvSpPr/>
          <p:nvPr/>
        </p:nvSpPr>
        <p:spPr bwMode="auto">
          <a:xfrm>
            <a:off x="2057400" y="3810000"/>
            <a:ext cx="2438400" cy="1371600"/>
          </a:xfrm>
          <a:prstGeom prst="rect">
            <a:avLst/>
          </a:prstGeom>
          <a:noFill/>
          <a:ln w="44450">
            <a:solidFill>
              <a:srgbClr val="C00000"/>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hangingPunct="1"/>
            <a:endParaRPr lang="en-US" sz="1400" smtClean="0">
              <a:solidFill>
                <a:prstClr val="white"/>
              </a:solidFill>
              <a:latin typeface="Arial" charset="0"/>
              <a:ea typeface="+mn-ea"/>
            </a:endParaRPr>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44</a:t>
            </a:fld>
            <a:endParaRPr lang="en-US">
              <a:solidFill>
                <a:prstClr val="black">
                  <a:tint val="75000"/>
                </a:prstClr>
              </a:solidFill>
            </a:endParaRPr>
          </a:p>
        </p:txBody>
      </p:sp>
    </p:spTree>
    <p:extLst>
      <p:ext uri="{BB962C8B-B14F-4D97-AF65-F5344CB8AC3E}">
        <p14:creationId xmlns:p14="http://schemas.microsoft.com/office/powerpoint/2010/main" val="2741326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Huddles to Problem Solve: A Team Event</a:t>
            </a:r>
            <a:r>
              <a:rPr lang="en-US" sz="3600" baseline="30000" dirty="0" smtClean="0"/>
              <a:t>11</a:t>
            </a:r>
            <a:endParaRPr lang="en-US" sz="3600" baseline="30000" dirty="0"/>
          </a:p>
        </p:txBody>
      </p:sp>
      <p:pic>
        <p:nvPicPr>
          <p:cNvPr id="1026" name="Picture 2" descr="TeamSTEPPS Logo. The logo is a triangle that has 4 blocks inside a circle entitled Patient Care Team.  The words Knowledge, Attitudes, and Performance appear in each point of the triangle and point through the Patient Care Team circle to the Skills blocks entitled Leadership, Communication, Situation Monitoring, and Mutual Support." title="Patient Care Team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3337"/>
            <a:ext cx="4267200" cy="341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Callout 5" descr="Pointeing FLow Chart Object saying: Leaders are responsible to assemble the team and facilitate team events. But remember…&#10;Anyone can request a brief, huddle, or debrief.&#10;&#10;Pointer pointing to Gears Graphic&#10;" title="Pointeing FLow Chart Object"/>
          <p:cNvSpPr/>
          <p:nvPr/>
        </p:nvSpPr>
        <p:spPr>
          <a:xfrm>
            <a:off x="2705100" y="790374"/>
            <a:ext cx="2362200" cy="1371600"/>
          </a:xfrm>
          <a:prstGeom prst="rightArrowCallout">
            <a:avLst>
              <a:gd name="adj1" fmla="val 25000"/>
              <a:gd name="adj2" fmla="val 25000"/>
              <a:gd name="adj3" fmla="val 25000"/>
              <a:gd name="adj4" fmla="val 74268"/>
            </a:avLst>
          </a:prstGeom>
          <a:solidFill>
            <a:schemeClr val="accent3">
              <a:lumMod val="60000"/>
              <a:lumOff val="40000"/>
              <a:alpha val="46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r>
              <a:rPr lang="en-US" sz="1200" b="1" dirty="0">
                <a:solidFill>
                  <a:prstClr val="black"/>
                </a:solidFill>
              </a:rPr>
              <a:t>Leaders are responsible to assemble the team </a:t>
            </a:r>
            <a:br>
              <a:rPr lang="en-US" sz="1200" b="1" dirty="0">
                <a:solidFill>
                  <a:prstClr val="black"/>
                </a:solidFill>
              </a:rPr>
            </a:br>
            <a:r>
              <a:rPr lang="en-US" sz="1200" b="1" dirty="0">
                <a:solidFill>
                  <a:prstClr val="black"/>
                </a:solidFill>
              </a:rPr>
              <a:t>and facilitate team events</a:t>
            </a:r>
          </a:p>
          <a:p>
            <a:pPr defTabSz="457200" eaLnBrk="1" hangingPunct="1"/>
            <a:r>
              <a:rPr lang="en-US" sz="1200" b="1" dirty="0">
                <a:solidFill>
                  <a:prstClr val="black"/>
                </a:solidFill>
              </a:rPr>
              <a:t>But remember…</a:t>
            </a:r>
          </a:p>
          <a:p>
            <a:pPr defTabSz="457200" eaLnBrk="1" hangingPunct="1"/>
            <a:r>
              <a:rPr lang="en-US" sz="1200" b="1" dirty="0">
                <a:solidFill>
                  <a:prstClr val="black"/>
                </a:solidFill>
              </a:rPr>
              <a:t>Anyone can request a brief, huddle, or debrief</a:t>
            </a:r>
          </a:p>
        </p:txBody>
      </p:sp>
      <p:graphicFrame>
        <p:nvGraphicFramePr>
          <p:cNvPr id="5" name="Diagram 4" descr="Graphic of Gears showing how the following work together to make a machine work: Huddles to problem solve, Debriefs to learn and improve, and Briefs to plan." title="Gears Graphic "/>
          <p:cNvGraphicFramePr/>
          <p:nvPr>
            <p:extLst>
              <p:ext uri="{D42A27DB-BD31-4B8C-83A1-F6EECF244321}">
                <p14:modId xmlns:p14="http://schemas.microsoft.com/office/powerpoint/2010/main" val="3649659929"/>
              </p:ext>
            </p:extLst>
          </p:nvPr>
        </p:nvGraphicFramePr>
        <p:xfrm>
          <a:off x="3162299" y="642938"/>
          <a:ext cx="6172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9" name="Picture 5" descr="Image of person who has fallen out of a hospital bed." title="Image of person who has fallen out of a hospital b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262" y="4572000"/>
            <a:ext cx="2521438" cy="1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artoon Image of Penguin Team huddled together to solve a problem." title="Image of Team Working Togeth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204141"/>
            <a:ext cx="2819399" cy="254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45</a:t>
            </a:fld>
            <a:endParaRPr lang="en-US">
              <a:solidFill>
                <a:prstClr val="black">
                  <a:tint val="75000"/>
                </a:prstClr>
              </a:solidFill>
            </a:endParaRPr>
          </a:p>
        </p:txBody>
      </p:sp>
    </p:spTree>
    <p:extLst>
      <p:ext uri="{BB962C8B-B14F-4D97-AF65-F5344CB8AC3E}">
        <p14:creationId xmlns:p14="http://schemas.microsoft.com/office/powerpoint/2010/main" val="17305834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Shared Mental Model?</a:t>
            </a:r>
            <a:endParaRPr lang="en-US" dirty="0"/>
          </a:p>
        </p:txBody>
      </p:sp>
      <p:pic>
        <p:nvPicPr>
          <p:cNvPr id="2051" name="Picture 3" descr="Co-workers walking down hallway." title="Co-workers walking down hall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4275"/>
            <a:ext cx="3473782"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Senior looking at prescription bottles." title="Senior looking at prescription bott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493" y="877768"/>
            <a:ext cx="2422107" cy="231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Posture Control Chart" title="Posture Control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4367884" cy="32747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a:off x="4800600" y="3886200"/>
            <a:ext cx="0" cy="1295400"/>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46</a:t>
            </a:fld>
            <a:endParaRPr lang="en-US">
              <a:solidFill>
                <a:prstClr val="black">
                  <a:tint val="75000"/>
                </a:prstClr>
              </a:solidFill>
            </a:endParaRPr>
          </a:p>
        </p:txBody>
      </p:sp>
    </p:spTree>
    <p:extLst>
      <p:ext uri="{BB962C8B-B14F-4D97-AF65-F5344CB8AC3E}">
        <p14:creationId xmlns:p14="http://schemas.microsoft.com/office/powerpoint/2010/main" val="3888837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Shared Mental Model?</a:t>
            </a:r>
            <a:endParaRPr lang="en-US" dirty="0"/>
          </a:p>
        </p:txBody>
      </p:sp>
      <p:pic>
        <p:nvPicPr>
          <p:cNvPr id="2051" name="Picture 3" descr="Co-workers walking down hallway." title="Co-workers walking down hall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4275"/>
            <a:ext cx="3473782"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Posture Control Chart" title="Posture Control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4367884" cy="32747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Senior looking at prescription bottles." title="Senior looking at prescription bott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493" y="877768"/>
            <a:ext cx="2422107" cy="231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a:off x="4800600" y="3886200"/>
            <a:ext cx="0" cy="1295400"/>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7" descr="Man walking cross a tight rope balancing using a bar depending on his center of mass. " title="Man walking cross a tight rope balancin"/>
          <p:cNvGrpSpPr/>
          <p:nvPr/>
        </p:nvGrpSpPr>
        <p:grpSpPr>
          <a:xfrm>
            <a:off x="2393686" y="1295400"/>
            <a:ext cx="4512224" cy="4419600"/>
            <a:chOff x="2393686" y="1295400"/>
            <a:chExt cx="4512224" cy="4419600"/>
          </a:xfrm>
        </p:grpSpPr>
        <p:pic>
          <p:nvPicPr>
            <p:cNvPr id="9" name="Picture 7" descr="C:\Users\kjonesj\AppData\Local\Microsoft\Windows\Temporary Internet Files\Content.IE5\2JORVXFO\MC900383584[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686" y="1295400"/>
              <a:ext cx="4512224" cy="4419600"/>
            </a:xfrm>
            <a:prstGeom prst="rect">
              <a:avLst/>
            </a:prstGeom>
            <a:solidFill>
              <a:schemeClr val="bg1"/>
            </a:solidFill>
          </p:spPr>
        </p:pic>
        <p:sp>
          <p:nvSpPr>
            <p:cNvPr id="10" name="TextBox 9"/>
            <p:cNvSpPr txBox="1"/>
            <p:nvPr/>
          </p:nvSpPr>
          <p:spPr>
            <a:xfrm>
              <a:off x="4888349" y="3886200"/>
              <a:ext cx="1749197" cy="369332"/>
            </a:xfrm>
            <a:prstGeom prst="rect">
              <a:avLst/>
            </a:prstGeom>
            <a:solidFill>
              <a:schemeClr val="bg1"/>
            </a:solidFill>
          </p:spPr>
          <p:txBody>
            <a:bodyPr wrap="none" rtlCol="0">
              <a:spAutoFit/>
            </a:bodyPr>
            <a:lstStyle/>
            <a:p>
              <a:pPr defTabSz="457200" eaLnBrk="1" hangingPunct="1"/>
              <a:r>
                <a:rPr lang="en-US" sz="1800" dirty="0" smtClean="0">
                  <a:solidFill>
                    <a:srgbClr val="C00000"/>
                  </a:solidFill>
                  <a:latin typeface="Arial" charset="0"/>
                  <a:ea typeface="+mn-ea"/>
                </a:rPr>
                <a:t>Center of Mass</a:t>
              </a:r>
              <a:endParaRPr lang="en-US" sz="1800" dirty="0">
                <a:solidFill>
                  <a:srgbClr val="C00000"/>
                </a:solidFill>
                <a:latin typeface="Arial" charset="0"/>
                <a:ea typeface="+mn-ea"/>
              </a:endParaRPr>
            </a:p>
          </p:txBody>
        </p:sp>
      </p:gr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47</a:t>
            </a:fld>
            <a:endParaRPr lang="en-US">
              <a:solidFill>
                <a:prstClr val="black">
                  <a:tint val="75000"/>
                </a:prstClr>
              </a:solidFill>
            </a:endParaRPr>
          </a:p>
        </p:txBody>
      </p:sp>
    </p:spTree>
    <p:extLst>
      <p:ext uri="{BB962C8B-B14F-4D97-AF65-F5344CB8AC3E}">
        <p14:creationId xmlns:p14="http://schemas.microsoft.com/office/powerpoint/2010/main" val="9655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0"/>
            <a:ext cx="8458200" cy="762000"/>
          </a:xfrm>
        </p:spPr>
        <p:txBody>
          <a:bodyPr/>
          <a:lstStyle/>
          <a:p>
            <a:r>
              <a:rPr lang="en-US" sz="3600" dirty="0" smtClean="0"/>
              <a:t>Old Way vs. New Way Using Post-Fall Huddle</a:t>
            </a:r>
            <a:endParaRPr lang="en-US" sz="3600" dirty="0"/>
          </a:p>
        </p:txBody>
      </p:sp>
      <p:graphicFrame>
        <p:nvGraphicFramePr>
          <p:cNvPr id="8" name="Content Placeholder 7" descr="Chart showing the&quot; Old Way&quot; lacks front-line organizational learning." title="Old Way Chart"/>
          <p:cNvGraphicFramePr>
            <a:graphicFrameLocks noGrp="1"/>
          </p:cNvGraphicFramePr>
          <p:nvPr>
            <p:ph sz="half" idx="1"/>
            <p:extLst>
              <p:ext uri="{D42A27DB-BD31-4B8C-83A1-F6EECF244321}">
                <p14:modId xmlns:p14="http://schemas.microsoft.com/office/powerpoint/2010/main" val="4007466747"/>
              </p:ext>
            </p:extLst>
          </p:nvPr>
        </p:nvGraphicFramePr>
        <p:xfrm>
          <a:off x="1" y="990600"/>
          <a:ext cx="5181599" cy="5122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461828" y="2667000"/>
            <a:ext cx="2353528" cy="1938992"/>
          </a:xfrm>
          <a:prstGeom prst="rect">
            <a:avLst/>
          </a:prstGeom>
          <a:noFill/>
        </p:spPr>
        <p:txBody>
          <a:bodyPr wrap="none" rtlCol="0">
            <a:spAutoFit/>
          </a:bodyPr>
          <a:lstStyle/>
          <a:p>
            <a:pPr algn="ctr" defTabSz="457200" eaLnBrk="1" hangingPunct="1"/>
            <a:r>
              <a:rPr lang="en-US" b="1" dirty="0" smtClean="0">
                <a:solidFill>
                  <a:srgbClr val="C00000"/>
                </a:solidFill>
                <a:latin typeface="Arial" charset="0"/>
                <a:ea typeface="+mn-ea"/>
              </a:rPr>
              <a:t>OLD WAY:</a:t>
            </a:r>
          </a:p>
          <a:p>
            <a:pPr algn="ctr" defTabSz="457200" eaLnBrk="1" hangingPunct="1"/>
            <a:r>
              <a:rPr lang="en-US" b="1" dirty="0" smtClean="0">
                <a:solidFill>
                  <a:srgbClr val="C00000"/>
                </a:solidFill>
                <a:latin typeface="Arial" charset="0"/>
                <a:ea typeface="+mn-ea"/>
              </a:rPr>
              <a:t>Lack of </a:t>
            </a:r>
          </a:p>
          <a:p>
            <a:pPr algn="ctr" defTabSz="457200" eaLnBrk="1" hangingPunct="1"/>
            <a:r>
              <a:rPr lang="en-US" b="1" dirty="0" smtClean="0">
                <a:solidFill>
                  <a:srgbClr val="C00000"/>
                </a:solidFill>
                <a:latin typeface="Arial" charset="0"/>
                <a:ea typeface="+mn-ea"/>
              </a:rPr>
              <a:t>front-line,</a:t>
            </a:r>
            <a:endParaRPr lang="en-US" b="1" dirty="0">
              <a:solidFill>
                <a:srgbClr val="C00000"/>
              </a:solidFill>
              <a:latin typeface="Arial" charset="0"/>
              <a:ea typeface="+mn-ea"/>
            </a:endParaRPr>
          </a:p>
          <a:p>
            <a:pPr algn="ctr" defTabSz="457200" eaLnBrk="1" hangingPunct="1"/>
            <a:r>
              <a:rPr lang="en-US" b="1" dirty="0" smtClean="0">
                <a:solidFill>
                  <a:srgbClr val="C00000"/>
                </a:solidFill>
                <a:latin typeface="Arial" charset="0"/>
                <a:ea typeface="+mn-ea"/>
              </a:rPr>
              <a:t>organizational</a:t>
            </a:r>
          </a:p>
          <a:p>
            <a:pPr algn="ctr" defTabSz="457200" eaLnBrk="1" hangingPunct="1"/>
            <a:r>
              <a:rPr lang="en-US" b="1" dirty="0">
                <a:solidFill>
                  <a:srgbClr val="C00000"/>
                </a:solidFill>
                <a:latin typeface="Arial" charset="0"/>
                <a:ea typeface="+mn-ea"/>
              </a:rPr>
              <a:t>l</a:t>
            </a:r>
            <a:r>
              <a:rPr lang="en-US" b="1" dirty="0" smtClean="0">
                <a:solidFill>
                  <a:srgbClr val="C00000"/>
                </a:solidFill>
                <a:latin typeface="Arial" charset="0"/>
                <a:ea typeface="+mn-ea"/>
              </a:rPr>
              <a:t>earning</a:t>
            </a:r>
            <a:endParaRPr lang="en-US" b="1" dirty="0">
              <a:solidFill>
                <a:srgbClr val="C00000"/>
              </a:solidFill>
              <a:latin typeface="Arial" charset="0"/>
              <a:ea typeface="+mn-ea"/>
            </a:endParaRPr>
          </a:p>
        </p:txBody>
      </p:sp>
      <p:pic>
        <p:nvPicPr>
          <p:cNvPr id="4098" name="Picture 2" descr="The team of penguins are labeled RN PT Pharmacist and Caregiver and are surrounding a patient." title="A team of penguins work to solve a problem."/>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926733" y="2411459"/>
            <a:ext cx="4155744" cy="375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553200" y="3918466"/>
            <a:ext cx="902811" cy="369332"/>
          </a:xfrm>
          <a:prstGeom prst="rect">
            <a:avLst/>
          </a:prstGeom>
          <a:solidFill>
            <a:srgbClr val="CCFF66"/>
          </a:solidFill>
          <a:ln>
            <a:solidFill>
              <a:srgbClr val="000000"/>
            </a:solidFill>
          </a:ln>
        </p:spPr>
        <p:txBody>
          <a:bodyPr wrap="none" rtlCol="0">
            <a:spAutoFit/>
          </a:bodyPr>
          <a:lstStyle/>
          <a:p>
            <a:pPr defTabSz="457200" eaLnBrk="1" hangingPunct="1"/>
            <a:r>
              <a:rPr lang="en-US" sz="1800" dirty="0" smtClean="0">
                <a:solidFill>
                  <a:prstClr val="black"/>
                </a:solidFill>
                <a:latin typeface="Arial" charset="0"/>
                <a:ea typeface="+mn-ea"/>
              </a:rPr>
              <a:t>Patient</a:t>
            </a:r>
            <a:endParaRPr lang="en-US" sz="1800" dirty="0">
              <a:solidFill>
                <a:prstClr val="black"/>
              </a:solidFill>
              <a:latin typeface="Arial" charset="0"/>
              <a:ea typeface="+mn-ea"/>
            </a:endParaRPr>
          </a:p>
        </p:txBody>
      </p:sp>
      <p:sp>
        <p:nvSpPr>
          <p:cNvPr id="12" name="TextBox 11"/>
          <p:cNvSpPr txBox="1"/>
          <p:nvPr/>
        </p:nvSpPr>
        <p:spPr>
          <a:xfrm>
            <a:off x="7783989" y="3939064"/>
            <a:ext cx="1184940" cy="369332"/>
          </a:xfrm>
          <a:prstGeom prst="rect">
            <a:avLst/>
          </a:prstGeom>
          <a:solidFill>
            <a:srgbClr val="CCFF66"/>
          </a:solidFill>
          <a:ln>
            <a:solidFill>
              <a:srgbClr val="000000"/>
            </a:solidFill>
          </a:ln>
        </p:spPr>
        <p:txBody>
          <a:bodyPr wrap="none" rtlCol="0">
            <a:spAutoFit/>
          </a:bodyPr>
          <a:lstStyle/>
          <a:p>
            <a:pPr defTabSz="457200" eaLnBrk="1" hangingPunct="1"/>
            <a:r>
              <a:rPr lang="en-US" sz="1800" dirty="0" smtClean="0">
                <a:solidFill>
                  <a:prstClr val="black"/>
                </a:solidFill>
                <a:latin typeface="Arial" charset="0"/>
                <a:ea typeface="+mn-ea"/>
              </a:rPr>
              <a:t>Caregiver</a:t>
            </a:r>
            <a:endParaRPr lang="en-US" sz="1800" dirty="0">
              <a:solidFill>
                <a:prstClr val="black"/>
              </a:solidFill>
              <a:latin typeface="Arial" charset="0"/>
              <a:ea typeface="+mn-ea"/>
            </a:endParaRPr>
          </a:p>
        </p:txBody>
      </p:sp>
      <p:sp>
        <p:nvSpPr>
          <p:cNvPr id="13" name="TextBox 12"/>
          <p:cNvSpPr txBox="1"/>
          <p:nvPr/>
        </p:nvSpPr>
        <p:spPr>
          <a:xfrm>
            <a:off x="5029200" y="3934262"/>
            <a:ext cx="518091" cy="369332"/>
          </a:xfrm>
          <a:prstGeom prst="rect">
            <a:avLst/>
          </a:prstGeom>
          <a:solidFill>
            <a:srgbClr val="CCFF66"/>
          </a:solidFill>
          <a:ln>
            <a:solidFill>
              <a:srgbClr val="000000"/>
            </a:solidFill>
          </a:ln>
        </p:spPr>
        <p:txBody>
          <a:bodyPr wrap="none" rtlCol="0">
            <a:spAutoFit/>
          </a:bodyPr>
          <a:lstStyle/>
          <a:p>
            <a:pPr defTabSz="457200" eaLnBrk="1" hangingPunct="1"/>
            <a:r>
              <a:rPr lang="en-US" sz="1800" dirty="0" smtClean="0">
                <a:solidFill>
                  <a:prstClr val="black"/>
                </a:solidFill>
                <a:latin typeface="Arial" charset="0"/>
                <a:ea typeface="+mn-ea"/>
              </a:rPr>
              <a:t>RN</a:t>
            </a:r>
            <a:endParaRPr lang="en-US" sz="1800" dirty="0">
              <a:solidFill>
                <a:prstClr val="black"/>
              </a:solidFill>
              <a:latin typeface="Arial" charset="0"/>
              <a:ea typeface="+mn-ea"/>
            </a:endParaRPr>
          </a:p>
        </p:txBody>
      </p:sp>
      <p:sp>
        <p:nvSpPr>
          <p:cNvPr id="14" name="TextBox 13"/>
          <p:cNvSpPr txBox="1"/>
          <p:nvPr/>
        </p:nvSpPr>
        <p:spPr>
          <a:xfrm>
            <a:off x="6172200" y="3124200"/>
            <a:ext cx="479618" cy="369332"/>
          </a:xfrm>
          <a:prstGeom prst="rect">
            <a:avLst/>
          </a:prstGeom>
          <a:solidFill>
            <a:srgbClr val="CCFF66"/>
          </a:solidFill>
          <a:ln>
            <a:solidFill>
              <a:srgbClr val="000000"/>
            </a:solidFill>
          </a:ln>
        </p:spPr>
        <p:txBody>
          <a:bodyPr wrap="none" rtlCol="0">
            <a:spAutoFit/>
          </a:bodyPr>
          <a:lstStyle/>
          <a:p>
            <a:pPr defTabSz="457200" eaLnBrk="1" hangingPunct="1"/>
            <a:r>
              <a:rPr lang="en-US" sz="1800" dirty="0" smtClean="0">
                <a:solidFill>
                  <a:prstClr val="black"/>
                </a:solidFill>
                <a:latin typeface="Arial" charset="0"/>
                <a:ea typeface="+mn-ea"/>
              </a:rPr>
              <a:t>PT</a:t>
            </a:r>
            <a:endParaRPr lang="en-US" sz="1800" dirty="0">
              <a:solidFill>
                <a:prstClr val="black"/>
              </a:solidFill>
              <a:latin typeface="Arial" charset="0"/>
              <a:ea typeface="+mn-ea"/>
            </a:endParaRPr>
          </a:p>
        </p:txBody>
      </p:sp>
      <p:sp>
        <p:nvSpPr>
          <p:cNvPr id="15" name="TextBox 14"/>
          <p:cNvSpPr txBox="1"/>
          <p:nvPr/>
        </p:nvSpPr>
        <p:spPr>
          <a:xfrm>
            <a:off x="7456011" y="2757964"/>
            <a:ext cx="1338828" cy="369332"/>
          </a:xfrm>
          <a:prstGeom prst="rect">
            <a:avLst/>
          </a:prstGeom>
          <a:solidFill>
            <a:srgbClr val="CCFF66"/>
          </a:solidFill>
          <a:ln>
            <a:solidFill>
              <a:srgbClr val="000000"/>
            </a:solidFill>
          </a:ln>
        </p:spPr>
        <p:txBody>
          <a:bodyPr wrap="none" rtlCol="0">
            <a:spAutoFit/>
          </a:bodyPr>
          <a:lstStyle/>
          <a:p>
            <a:pPr defTabSz="457200" eaLnBrk="1" hangingPunct="1"/>
            <a:r>
              <a:rPr lang="en-US" sz="1800" dirty="0" smtClean="0">
                <a:solidFill>
                  <a:prstClr val="black"/>
                </a:solidFill>
                <a:latin typeface="Arial" charset="0"/>
                <a:ea typeface="+mn-ea"/>
              </a:rPr>
              <a:t>Pharmacist</a:t>
            </a:r>
            <a:endParaRPr lang="en-US" sz="1800" dirty="0">
              <a:solidFill>
                <a:prstClr val="black"/>
              </a:solidFill>
              <a:latin typeface="Arial" charset="0"/>
              <a:ea typeface="+mn-ea"/>
            </a:endParaRPr>
          </a:p>
        </p:txBody>
      </p:sp>
      <p:sp>
        <p:nvSpPr>
          <p:cNvPr id="16" name="TextBox 15" descr="NEW WAY:&#10;Immediate learning &#10;by front line staff&#10;" title="NEW WAY: Immediate learning  by front line staff"/>
          <p:cNvSpPr txBox="1"/>
          <p:nvPr/>
        </p:nvSpPr>
        <p:spPr>
          <a:xfrm>
            <a:off x="5895652" y="1147463"/>
            <a:ext cx="3073277" cy="1200329"/>
          </a:xfrm>
          <a:prstGeom prst="rect">
            <a:avLst/>
          </a:prstGeom>
          <a:noFill/>
        </p:spPr>
        <p:txBody>
          <a:bodyPr wrap="none" rtlCol="0">
            <a:spAutoFit/>
          </a:bodyPr>
          <a:lstStyle/>
          <a:p>
            <a:pPr algn="ctr" defTabSz="457200" eaLnBrk="1" hangingPunct="1"/>
            <a:r>
              <a:rPr lang="en-US" b="1" dirty="0" smtClean="0">
                <a:solidFill>
                  <a:srgbClr val="C00000"/>
                </a:solidFill>
                <a:latin typeface="Arial" charset="0"/>
                <a:ea typeface="+mn-ea"/>
              </a:rPr>
              <a:t>NEW WAY:</a:t>
            </a:r>
          </a:p>
          <a:p>
            <a:pPr algn="ctr" defTabSz="457200" eaLnBrk="1" hangingPunct="1"/>
            <a:r>
              <a:rPr lang="en-US" b="1" dirty="0" smtClean="0">
                <a:solidFill>
                  <a:srgbClr val="C00000"/>
                </a:solidFill>
                <a:latin typeface="Arial" charset="0"/>
                <a:ea typeface="+mn-ea"/>
              </a:rPr>
              <a:t>Immediate learning </a:t>
            </a:r>
          </a:p>
          <a:p>
            <a:pPr algn="ctr" defTabSz="457200" eaLnBrk="1" hangingPunct="1"/>
            <a:r>
              <a:rPr lang="en-US" b="1" dirty="0" smtClean="0">
                <a:solidFill>
                  <a:srgbClr val="C00000"/>
                </a:solidFill>
                <a:latin typeface="Arial" charset="0"/>
                <a:ea typeface="+mn-ea"/>
              </a:rPr>
              <a:t>by front line staff</a:t>
            </a:r>
            <a:endParaRPr lang="en-US" b="1" dirty="0">
              <a:solidFill>
                <a:srgbClr val="C00000"/>
              </a:solidFill>
              <a:latin typeface="Arial" charset="0"/>
              <a:ea typeface="+mn-ea"/>
            </a:endParaRPr>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48</a:t>
            </a:fld>
            <a:endParaRPr lang="en-US">
              <a:solidFill>
                <a:prstClr val="black">
                  <a:tint val="75000"/>
                </a:prstClr>
              </a:solidFill>
            </a:endParaRPr>
          </a:p>
        </p:txBody>
      </p:sp>
    </p:spTree>
    <p:extLst>
      <p:ext uri="{BB962C8B-B14F-4D97-AF65-F5344CB8AC3E}">
        <p14:creationId xmlns:p14="http://schemas.microsoft.com/office/powerpoint/2010/main" val="6187588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0"/>
            <a:ext cx="8458200" cy="762000"/>
          </a:xfrm>
        </p:spPr>
        <p:txBody>
          <a:bodyPr/>
          <a:lstStyle/>
          <a:p>
            <a:r>
              <a:rPr lang="en-US" sz="3600" dirty="0" smtClean="0"/>
              <a:t>Role of Coordinating Team</a:t>
            </a:r>
            <a:r>
              <a:rPr lang="en-US" sz="3600" baseline="30000" dirty="0" smtClean="0"/>
              <a:t>11</a:t>
            </a:r>
            <a:endParaRPr lang="en-US" sz="3600" baseline="30000" dirty="0"/>
          </a:p>
        </p:txBody>
      </p:sp>
      <p:graphicFrame>
        <p:nvGraphicFramePr>
          <p:cNvPr id="8" name="Content Placeholder 7" descr="NEW WAY:&#10;Huddles &#10;support&#10;organizational&#10;learning&#10;" title="Diagram of New Way"/>
          <p:cNvGraphicFramePr>
            <a:graphicFrameLocks noGrp="1"/>
          </p:cNvGraphicFramePr>
          <p:nvPr>
            <p:ph sz="half" idx="1"/>
            <p:extLst>
              <p:ext uri="{D42A27DB-BD31-4B8C-83A1-F6EECF244321}">
                <p14:modId xmlns:p14="http://schemas.microsoft.com/office/powerpoint/2010/main" val="1510208633"/>
              </p:ext>
            </p:extLst>
          </p:nvPr>
        </p:nvGraphicFramePr>
        <p:xfrm>
          <a:off x="0" y="1066800"/>
          <a:ext cx="5943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p:cNvSpPr>
            <a:spLocks noGrp="1"/>
          </p:cNvSpPr>
          <p:nvPr>
            <p:ph sz="half" idx="2"/>
          </p:nvPr>
        </p:nvSpPr>
        <p:spPr>
          <a:xfrm>
            <a:off x="5867400" y="1587500"/>
            <a:ext cx="3124200" cy="4525963"/>
          </a:xfrm>
        </p:spPr>
        <p:txBody>
          <a:bodyPr/>
          <a:lstStyle/>
          <a:p>
            <a:pPr marL="0" indent="0">
              <a:buNone/>
            </a:pPr>
            <a:r>
              <a:rPr lang="en-US" dirty="0"/>
              <a:t>Coordinating Team: Designated leaders who are responsible for managing the operational environment  and resources that support the Core Team</a:t>
            </a: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49</a:t>
            </a:fld>
            <a:endParaRPr lang="en-US">
              <a:solidFill>
                <a:prstClr val="black">
                  <a:tint val="75000"/>
                </a:prstClr>
              </a:solidFill>
            </a:endParaRPr>
          </a:p>
        </p:txBody>
      </p:sp>
      <p:sp>
        <p:nvSpPr>
          <p:cNvPr id="6" name="TextBox 5"/>
          <p:cNvSpPr txBox="1"/>
          <p:nvPr/>
        </p:nvSpPr>
        <p:spPr>
          <a:xfrm>
            <a:off x="1758859" y="2971800"/>
            <a:ext cx="2268570" cy="1938992"/>
          </a:xfrm>
          <a:prstGeom prst="rect">
            <a:avLst/>
          </a:prstGeom>
          <a:noFill/>
        </p:spPr>
        <p:txBody>
          <a:bodyPr wrap="none" rtlCol="0">
            <a:spAutoFit/>
          </a:bodyPr>
          <a:lstStyle/>
          <a:p>
            <a:pPr algn="ctr" defTabSz="457200" eaLnBrk="1" hangingPunct="1"/>
            <a:r>
              <a:rPr lang="en-US" b="1" dirty="0" smtClean="0">
                <a:solidFill>
                  <a:srgbClr val="C00000"/>
                </a:solidFill>
                <a:latin typeface="Arial" charset="0"/>
                <a:ea typeface="+mn-ea"/>
              </a:rPr>
              <a:t>NEW WAY:</a:t>
            </a:r>
          </a:p>
          <a:p>
            <a:pPr algn="ctr" defTabSz="457200" eaLnBrk="1" hangingPunct="1"/>
            <a:r>
              <a:rPr lang="en-US" b="1" dirty="0" smtClean="0">
                <a:solidFill>
                  <a:srgbClr val="C00000"/>
                </a:solidFill>
                <a:latin typeface="Arial" charset="0"/>
                <a:ea typeface="+mn-ea"/>
              </a:rPr>
              <a:t>Huddles </a:t>
            </a:r>
          </a:p>
          <a:p>
            <a:pPr algn="ctr" defTabSz="457200" eaLnBrk="1" hangingPunct="1"/>
            <a:r>
              <a:rPr lang="en-US" b="1" dirty="0" smtClean="0">
                <a:solidFill>
                  <a:srgbClr val="C00000"/>
                </a:solidFill>
                <a:latin typeface="Arial" charset="0"/>
                <a:ea typeface="+mn-ea"/>
              </a:rPr>
              <a:t>support</a:t>
            </a:r>
          </a:p>
          <a:p>
            <a:pPr algn="ctr" defTabSz="457200" eaLnBrk="1" hangingPunct="1"/>
            <a:r>
              <a:rPr lang="en-US" b="1" dirty="0">
                <a:solidFill>
                  <a:srgbClr val="C00000"/>
                </a:solidFill>
                <a:latin typeface="Arial" charset="0"/>
                <a:ea typeface="+mn-ea"/>
              </a:rPr>
              <a:t>o</a:t>
            </a:r>
            <a:r>
              <a:rPr lang="en-US" b="1" dirty="0" smtClean="0">
                <a:solidFill>
                  <a:srgbClr val="C00000"/>
                </a:solidFill>
                <a:latin typeface="Arial" charset="0"/>
                <a:ea typeface="+mn-ea"/>
              </a:rPr>
              <a:t>rganizational</a:t>
            </a:r>
          </a:p>
          <a:p>
            <a:pPr algn="ctr" defTabSz="457200" eaLnBrk="1" hangingPunct="1"/>
            <a:r>
              <a:rPr lang="en-US" b="1" dirty="0" smtClean="0">
                <a:solidFill>
                  <a:srgbClr val="C00000"/>
                </a:solidFill>
                <a:latin typeface="Arial" charset="0"/>
                <a:ea typeface="+mn-ea"/>
              </a:rPr>
              <a:t>learning</a:t>
            </a:r>
            <a:endParaRPr lang="en-US" b="1" dirty="0">
              <a:solidFill>
                <a:srgbClr val="C00000"/>
              </a:solidFill>
              <a:latin typeface="Arial" charset="0"/>
              <a:ea typeface="+mn-ea"/>
            </a:endParaRPr>
          </a:p>
        </p:txBody>
      </p:sp>
    </p:spTree>
    <p:extLst>
      <p:ext uri="{BB962C8B-B14F-4D97-AF65-F5344CB8AC3E}">
        <p14:creationId xmlns:p14="http://schemas.microsoft.com/office/powerpoint/2010/main" val="4012634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1063" y="783771"/>
            <a:ext cx="7739062" cy="483326"/>
          </a:xfrm>
        </p:spPr>
        <p:txBody>
          <a:bodyPr/>
          <a:lstStyle/>
          <a:p>
            <a:r>
              <a:rPr lang="en-US" dirty="0" smtClean="0"/>
              <a:t>References</a:t>
            </a:r>
            <a:endParaRPr lang="en-US" dirty="0"/>
          </a:p>
        </p:txBody>
      </p:sp>
      <p:sp>
        <p:nvSpPr>
          <p:cNvPr id="2" name="Content Placeholder 1"/>
          <p:cNvSpPr>
            <a:spLocks noGrp="1"/>
          </p:cNvSpPr>
          <p:nvPr>
            <p:ph idx="1"/>
          </p:nvPr>
        </p:nvSpPr>
        <p:spPr>
          <a:xfrm>
            <a:off x="1319348" y="1254034"/>
            <a:ext cx="7596051" cy="4872129"/>
          </a:xfrm>
        </p:spPr>
        <p:txBody>
          <a:bodyPr/>
          <a:lstStyle/>
          <a:p>
            <a:pPr>
              <a:buFont typeface="+mj-lt"/>
              <a:buAutoNum type="arabicPeriod"/>
            </a:pPr>
            <a:r>
              <a:rPr lang="en-US" sz="1800" dirty="0" smtClean="0"/>
              <a:t>Salas </a:t>
            </a:r>
            <a:r>
              <a:rPr lang="en-US" sz="1800" dirty="0"/>
              <a:t>E, Sims DE, Burke CS. Is there a "Big Five" in teamwork? </a:t>
            </a:r>
            <a:r>
              <a:rPr lang="en-US" sz="1800" i="1" dirty="0"/>
              <a:t>Small Group Research</a:t>
            </a:r>
            <a:r>
              <a:rPr lang="en-US" sz="1800" dirty="0"/>
              <a:t>. 2005;36:555-599. </a:t>
            </a:r>
          </a:p>
          <a:p>
            <a:pPr>
              <a:buFont typeface="+mj-lt"/>
              <a:buAutoNum type="arabicPeriod"/>
            </a:pPr>
            <a:r>
              <a:rPr lang="en-US" sz="1800" dirty="0" smtClean="0"/>
              <a:t>Cannon-Bowers </a:t>
            </a:r>
            <a:r>
              <a:rPr lang="en-US" sz="1800" dirty="0"/>
              <a:t>JA, Salas E. Team performance and training in complex environments: Recent findings from applied research. </a:t>
            </a:r>
            <a:r>
              <a:rPr lang="en-US" sz="1800" i="1" dirty="0" err="1"/>
              <a:t>Curr</a:t>
            </a:r>
            <a:r>
              <a:rPr lang="en-US" sz="1800" i="1" dirty="0"/>
              <a:t> </a:t>
            </a:r>
            <a:r>
              <a:rPr lang="en-US" sz="1800" i="1" dirty="0" err="1"/>
              <a:t>Dir</a:t>
            </a:r>
            <a:r>
              <a:rPr lang="en-US" sz="1800" i="1" dirty="0"/>
              <a:t> </a:t>
            </a:r>
            <a:r>
              <a:rPr lang="en-US" sz="1800" i="1" dirty="0" err="1"/>
              <a:t>Psychol</a:t>
            </a:r>
            <a:r>
              <a:rPr lang="en-US" sz="1800" i="1" dirty="0"/>
              <a:t> Sci</a:t>
            </a:r>
            <a:r>
              <a:rPr lang="en-US" sz="1800" dirty="0"/>
              <a:t>. 1998;7:83-87. </a:t>
            </a:r>
          </a:p>
          <a:p>
            <a:pPr>
              <a:buFont typeface="+mj-lt"/>
              <a:buAutoNum type="arabicPeriod"/>
            </a:pPr>
            <a:r>
              <a:rPr lang="en-US" sz="1800" dirty="0" err="1" smtClean="0"/>
              <a:t>Senge</a:t>
            </a:r>
            <a:r>
              <a:rPr lang="en-US" sz="1800" dirty="0" smtClean="0"/>
              <a:t> </a:t>
            </a:r>
            <a:r>
              <a:rPr lang="en-US" sz="1800" dirty="0"/>
              <a:t>PM. </a:t>
            </a:r>
            <a:r>
              <a:rPr lang="en-US" sz="1800" i="1" dirty="0"/>
              <a:t>The Fifth Discipline: The Art &amp; Practice of the Learning Organization. </a:t>
            </a:r>
            <a:r>
              <a:rPr lang="en-US" sz="1800" dirty="0"/>
              <a:t>New York, NY: Doubleday; 1990. </a:t>
            </a:r>
          </a:p>
          <a:p>
            <a:pPr>
              <a:buFont typeface="+mj-lt"/>
              <a:buAutoNum type="arabicPeriod"/>
            </a:pPr>
            <a:r>
              <a:rPr lang="en-US" sz="1800" dirty="0" smtClean="0"/>
              <a:t>Edmonson </a:t>
            </a:r>
            <a:r>
              <a:rPr lang="en-US" sz="1800" dirty="0"/>
              <a:t>AC. Learning from failure in health care: Frequent opportunities, pervasive barriers. </a:t>
            </a:r>
            <a:r>
              <a:rPr lang="en-US" sz="1800" i="1" dirty="0" err="1"/>
              <a:t>Qual</a:t>
            </a:r>
            <a:r>
              <a:rPr lang="en-US" sz="1800" i="1" dirty="0"/>
              <a:t> </a:t>
            </a:r>
            <a:r>
              <a:rPr lang="en-US" sz="1800" i="1" dirty="0" err="1"/>
              <a:t>Saf</a:t>
            </a:r>
            <a:r>
              <a:rPr lang="en-US" sz="1800" i="1" dirty="0"/>
              <a:t> Health Care</a:t>
            </a:r>
            <a:r>
              <a:rPr lang="en-US" sz="1800" dirty="0"/>
              <a:t>. 2004;12(</a:t>
            </a:r>
            <a:r>
              <a:rPr lang="en-US" sz="1800" dirty="0" err="1"/>
              <a:t>Suppl</a:t>
            </a:r>
            <a:r>
              <a:rPr lang="en-US" sz="1800" dirty="0"/>
              <a:t> II):ii3-ii9. </a:t>
            </a:r>
          </a:p>
          <a:p>
            <a:pPr>
              <a:buFont typeface="+mj-lt"/>
              <a:buAutoNum type="arabicPeriod"/>
            </a:pPr>
            <a:r>
              <a:rPr lang="en-US" sz="1800" dirty="0" smtClean="0"/>
              <a:t>Salas </a:t>
            </a:r>
            <a:r>
              <a:rPr lang="en-US" sz="1800" dirty="0"/>
              <a:t>E, Rosen MA, Burke CS, Goodwin GF. The wisdom of collectives in organizations: An update of the teamwork competencies. In: Salas E, Goodwin GF, Burke CS, eds. </a:t>
            </a:r>
            <a:r>
              <a:rPr lang="en-US" sz="1800" i="1" dirty="0"/>
              <a:t>Team effectiveness in complex organizations: Cross-disciplinary perspectives and approaches. </a:t>
            </a:r>
            <a:r>
              <a:rPr lang="en-US" sz="1800" dirty="0"/>
              <a:t>New York, NY: </a:t>
            </a:r>
            <a:r>
              <a:rPr lang="en-US" sz="1800" dirty="0" err="1"/>
              <a:t>Routledge</a:t>
            </a:r>
            <a:r>
              <a:rPr lang="en-US" sz="1800" dirty="0"/>
              <a:t>/Taylor &amp; Francis Group; 2009:39-79. </a:t>
            </a:r>
            <a:endParaRPr lang="en-US" sz="1800" dirty="0" smtClean="0"/>
          </a:p>
          <a:p>
            <a:pPr marL="0" indent="0">
              <a:buNone/>
            </a:pPr>
            <a:endParaRPr lang="en-US" sz="4000"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defRPr/>
            </a:pPr>
            <a:fld id="{23DBA081-A525-4F6D-A123-CB1474275428}" type="slidenum">
              <a:rPr lang="en-US" smtClean="0"/>
              <a:pPr>
                <a:defRPr/>
              </a:pPr>
              <a:t>5</a:t>
            </a:fld>
            <a:endParaRPr lang="en-US"/>
          </a:p>
        </p:txBody>
      </p:sp>
    </p:spTree>
    <p:extLst>
      <p:ext uri="{BB962C8B-B14F-4D97-AF65-F5344CB8AC3E}">
        <p14:creationId xmlns:p14="http://schemas.microsoft.com/office/powerpoint/2010/main" val="3443683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248400" y="1143000"/>
            <a:ext cx="2743200" cy="4525963"/>
          </a:xfrm>
        </p:spPr>
        <p:txBody>
          <a:bodyPr/>
          <a:lstStyle/>
          <a:p>
            <a:pPr marL="0" indent="0">
              <a:buNone/>
            </a:pPr>
            <a:r>
              <a:rPr lang="en-US" sz="2400" dirty="0" smtClean="0"/>
              <a:t>Contingency Team</a:t>
            </a:r>
            <a:r>
              <a:rPr lang="en-US" sz="2400" dirty="0"/>
              <a:t>: A time-limited team formed </a:t>
            </a:r>
            <a:r>
              <a:rPr lang="en-US" sz="2400" dirty="0" smtClean="0"/>
              <a:t>for </a:t>
            </a:r>
            <a:r>
              <a:rPr lang="en-US" sz="2400" dirty="0"/>
              <a:t>emergent or </a:t>
            </a:r>
            <a:r>
              <a:rPr lang="en-US" sz="2400" dirty="0" smtClean="0"/>
              <a:t>specific events </a:t>
            </a:r>
            <a:r>
              <a:rPr lang="en-US" sz="2400" dirty="0"/>
              <a:t>and composed </a:t>
            </a:r>
            <a:r>
              <a:rPr lang="en-US" sz="2400" dirty="0" smtClean="0"/>
              <a:t>of </a:t>
            </a:r>
            <a:r>
              <a:rPr lang="en-US" sz="2400" dirty="0"/>
              <a:t>members from </a:t>
            </a:r>
          </a:p>
          <a:p>
            <a:pPr marL="0" indent="0">
              <a:buNone/>
            </a:pPr>
            <a:r>
              <a:rPr lang="en-US" sz="2400" dirty="0"/>
              <a:t>various teams</a:t>
            </a:r>
          </a:p>
          <a:p>
            <a:pPr marL="0" indent="0">
              <a:buNone/>
            </a:pPr>
            <a:endParaRPr lang="en-US" sz="2400" dirty="0"/>
          </a:p>
        </p:txBody>
      </p:sp>
      <p:sp>
        <p:nvSpPr>
          <p:cNvPr id="5" name="Title 4"/>
          <p:cNvSpPr>
            <a:spLocks noGrp="1"/>
          </p:cNvSpPr>
          <p:nvPr>
            <p:ph type="title"/>
          </p:nvPr>
        </p:nvSpPr>
        <p:spPr>
          <a:xfrm>
            <a:off x="685800" y="0"/>
            <a:ext cx="8458200" cy="762000"/>
          </a:xfrm>
        </p:spPr>
        <p:txBody>
          <a:bodyPr/>
          <a:lstStyle/>
          <a:p>
            <a:r>
              <a:rPr lang="en-US" sz="3600" dirty="0" smtClean="0"/>
              <a:t>Role of Contingency Team</a:t>
            </a:r>
            <a:r>
              <a:rPr lang="en-US" sz="3600" baseline="30000" dirty="0" smtClean="0"/>
              <a:t>11</a:t>
            </a:r>
            <a:endParaRPr lang="en-US" sz="3600" dirty="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50</a:t>
            </a:fld>
            <a:endParaRPr lang="en-US">
              <a:solidFill>
                <a:prstClr val="black">
                  <a:tint val="75000"/>
                </a:prstClr>
              </a:solidFill>
            </a:endParaRPr>
          </a:p>
        </p:txBody>
      </p:sp>
      <p:graphicFrame>
        <p:nvGraphicFramePr>
          <p:cNvPr id="9" name="Content Placeholder 7" descr="The New Way: Front-line Learning" title="Chart of New Way"/>
          <p:cNvGraphicFramePr>
            <a:graphicFrameLocks noGrp="1"/>
          </p:cNvGraphicFramePr>
          <p:nvPr>
            <p:ph sz="half" idx="1"/>
            <p:extLst>
              <p:ext uri="{D42A27DB-BD31-4B8C-83A1-F6EECF244321}">
                <p14:modId xmlns:p14="http://schemas.microsoft.com/office/powerpoint/2010/main" val="98930000"/>
              </p:ext>
            </p:extLst>
          </p:nvPr>
        </p:nvGraphicFramePr>
        <p:xfrm>
          <a:off x="152400" y="762000"/>
          <a:ext cx="6248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4" name="Picture 4" descr="The team of penguins are labeled RN PT Pharmacist and Caregiver and are surrounding a patient." title="The team of penguins are labeled RN PT Pharmacist and Caregiver and are surrounding a pati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337956"/>
            <a:ext cx="2667000" cy="240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141754" y="5484297"/>
            <a:ext cx="479618" cy="338554"/>
          </a:xfrm>
          <a:prstGeom prst="rect">
            <a:avLst/>
          </a:prstGeom>
          <a:solidFill>
            <a:srgbClr val="CCFF66"/>
          </a:solidFill>
          <a:ln>
            <a:solidFill>
              <a:srgbClr val="000000"/>
            </a:solidFill>
          </a:ln>
        </p:spPr>
        <p:txBody>
          <a:bodyPr wrap="none" rtlCol="0">
            <a:spAutoFit/>
          </a:bodyPr>
          <a:lstStyle/>
          <a:p>
            <a:pPr defTabSz="457200" eaLnBrk="1" hangingPunct="1"/>
            <a:r>
              <a:rPr lang="en-US" sz="1600" dirty="0" smtClean="0">
                <a:solidFill>
                  <a:prstClr val="black"/>
                </a:solidFill>
                <a:latin typeface="Arial" charset="0"/>
                <a:ea typeface="+mn-ea"/>
              </a:rPr>
              <a:t>RN</a:t>
            </a:r>
            <a:endParaRPr lang="en-US" sz="1600" dirty="0">
              <a:solidFill>
                <a:prstClr val="black"/>
              </a:solidFill>
              <a:latin typeface="Arial" charset="0"/>
              <a:ea typeface="+mn-ea"/>
            </a:endParaRPr>
          </a:p>
        </p:txBody>
      </p:sp>
      <p:sp>
        <p:nvSpPr>
          <p:cNvPr id="14" name="TextBox 13"/>
          <p:cNvSpPr txBox="1"/>
          <p:nvPr/>
        </p:nvSpPr>
        <p:spPr>
          <a:xfrm>
            <a:off x="6781800" y="4953000"/>
            <a:ext cx="445956" cy="338554"/>
          </a:xfrm>
          <a:prstGeom prst="rect">
            <a:avLst/>
          </a:prstGeom>
          <a:solidFill>
            <a:srgbClr val="CCFF66"/>
          </a:solidFill>
          <a:ln>
            <a:solidFill>
              <a:srgbClr val="000000"/>
            </a:solidFill>
          </a:ln>
        </p:spPr>
        <p:txBody>
          <a:bodyPr wrap="none" rtlCol="0">
            <a:spAutoFit/>
          </a:bodyPr>
          <a:lstStyle/>
          <a:p>
            <a:pPr defTabSz="457200" eaLnBrk="1" hangingPunct="1"/>
            <a:r>
              <a:rPr lang="en-US" sz="1600" dirty="0" smtClean="0">
                <a:solidFill>
                  <a:prstClr val="black"/>
                </a:solidFill>
                <a:latin typeface="Arial" charset="0"/>
                <a:ea typeface="+mn-ea"/>
              </a:rPr>
              <a:t>PT</a:t>
            </a:r>
            <a:endParaRPr lang="en-US" sz="1600" dirty="0">
              <a:solidFill>
                <a:prstClr val="black"/>
              </a:solidFill>
              <a:latin typeface="Arial" charset="0"/>
              <a:ea typeface="+mn-ea"/>
            </a:endParaRPr>
          </a:p>
        </p:txBody>
      </p:sp>
      <p:sp>
        <p:nvSpPr>
          <p:cNvPr id="15" name="TextBox 14"/>
          <p:cNvSpPr txBox="1"/>
          <p:nvPr/>
        </p:nvSpPr>
        <p:spPr>
          <a:xfrm>
            <a:off x="6941969" y="5653574"/>
            <a:ext cx="822661" cy="338554"/>
          </a:xfrm>
          <a:prstGeom prst="rect">
            <a:avLst/>
          </a:prstGeom>
          <a:solidFill>
            <a:srgbClr val="CCFF66"/>
          </a:solidFill>
          <a:ln>
            <a:solidFill>
              <a:srgbClr val="000000"/>
            </a:solidFill>
          </a:ln>
        </p:spPr>
        <p:txBody>
          <a:bodyPr wrap="none" rtlCol="0">
            <a:spAutoFit/>
          </a:bodyPr>
          <a:lstStyle/>
          <a:p>
            <a:pPr defTabSz="457200" eaLnBrk="1" hangingPunct="1"/>
            <a:r>
              <a:rPr lang="en-US" sz="1600" dirty="0" smtClean="0">
                <a:solidFill>
                  <a:prstClr val="black"/>
                </a:solidFill>
                <a:latin typeface="Arial" charset="0"/>
                <a:ea typeface="+mn-ea"/>
              </a:rPr>
              <a:t>Patient</a:t>
            </a:r>
            <a:endParaRPr lang="en-US" sz="1600" dirty="0">
              <a:solidFill>
                <a:prstClr val="black"/>
              </a:solidFill>
              <a:latin typeface="Arial" charset="0"/>
              <a:ea typeface="+mn-ea"/>
            </a:endParaRPr>
          </a:p>
        </p:txBody>
      </p:sp>
      <p:sp>
        <p:nvSpPr>
          <p:cNvPr id="16" name="TextBox 15"/>
          <p:cNvSpPr txBox="1"/>
          <p:nvPr/>
        </p:nvSpPr>
        <p:spPr>
          <a:xfrm>
            <a:off x="7764630" y="5371324"/>
            <a:ext cx="1072730" cy="338554"/>
          </a:xfrm>
          <a:prstGeom prst="rect">
            <a:avLst/>
          </a:prstGeom>
          <a:solidFill>
            <a:srgbClr val="CCFF66"/>
          </a:solidFill>
          <a:ln>
            <a:solidFill>
              <a:srgbClr val="000000"/>
            </a:solidFill>
          </a:ln>
        </p:spPr>
        <p:txBody>
          <a:bodyPr wrap="none" rtlCol="0">
            <a:spAutoFit/>
          </a:bodyPr>
          <a:lstStyle/>
          <a:p>
            <a:pPr defTabSz="457200" eaLnBrk="1" hangingPunct="1"/>
            <a:r>
              <a:rPr lang="en-US" sz="1600" dirty="0" smtClean="0">
                <a:solidFill>
                  <a:prstClr val="black"/>
                </a:solidFill>
                <a:latin typeface="Arial" charset="0"/>
                <a:ea typeface="+mn-ea"/>
              </a:rPr>
              <a:t>Caregiver</a:t>
            </a:r>
            <a:endParaRPr lang="en-US" sz="1600" dirty="0">
              <a:solidFill>
                <a:prstClr val="black"/>
              </a:solidFill>
              <a:latin typeface="Arial" charset="0"/>
              <a:ea typeface="+mn-ea"/>
            </a:endParaRPr>
          </a:p>
        </p:txBody>
      </p:sp>
      <p:sp>
        <p:nvSpPr>
          <p:cNvPr id="17" name="TextBox 16"/>
          <p:cNvSpPr txBox="1"/>
          <p:nvPr/>
        </p:nvSpPr>
        <p:spPr>
          <a:xfrm>
            <a:off x="7487646" y="4630307"/>
            <a:ext cx="1210588" cy="338554"/>
          </a:xfrm>
          <a:prstGeom prst="rect">
            <a:avLst/>
          </a:prstGeom>
          <a:solidFill>
            <a:srgbClr val="CCFF66"/>
          </a:solidFill>
          <a:ln>
            <a:solidFill>
              <a:srgbClr val="000000"/>
            </a:solidFill>
          </a:ln>
        </p:spPr>
        <p:txBody>
          <a:bodyPr wrap="none" rtlCol="0">
            <a:spAutoFit/>
          </a:bodyPr>
          <a:lstStyle/>
          <a:p>
            <a:pPr defTabSz="457200" eaLnBrk="1" hangingPunct="1"/>
            <a:r>
              <a:rPr lang="en-US" sz="1600" dirty="0" smtClean="0">
                <a:solidFill>
                  <a:prstClr val="black"/>
                </a:solidFill>
                <a:latin typeface="Arial" charset="0"/>
                <a:ea typeface="+mn-ea"/>
              </a:rPr>
              <a:t>Pharmacist</a:t>
            </a:r>
            <a:endParaRPr lang="en-US" sz="1600" dirty="0">
              <a:solidFill>
                <a:prstClr val="black"/>
              </a:solidFill>
              <a:latin typeface="Arial" charset="0"/>
              <a:ea typeface="+mn-ea"/>
            </a:endParaRPr>
          </a:p>
        </p:txBody>
      </p:sp>
      <p:sp>
        <p:nvSpPr>
          <p:cNvPr id="4" name="TextBox 3"/>
          <p:cNvSpPr txBox="1"/>
          <p:nvPr/>
        </p:nvSpPr>
        <p:spPr>
          <a:xfrm>
            <a:off x="1981200" y="2143179"/>
            <a:ext cx="458780" cy="584775"/>
          </a:xfrm>
          <a:prstGeom prst="rect">
            <a:avLst/>
          </a:prstGeom>
          <a:noFill/>
        </p:spPr>
        <p:txBody>
          <a:bodyPr wrap="none" rtlCol="0">
            <a:spAutoFit/>
          </a:bodyPr>
          <a:lstStyle/>
          <a:p>
            <a:pPr defTabSz="457200" eaLnBrk="1" hangingPunct="1"/>
            <a:r>
              <a:rPr lang="en-US" sz="3200" b="1" dirty="0">
                <a:solidFill>
                  <a:srgbClr val="C00000"/>
                </a:solidFill>
                <a:latin typeface="Arial" charset="0"/>
                <a:ea typeface="+mn-ea"/>
              </a:rPr>
              <a:t>X</a:t>
            </a:r>
          </a:p>
        </p:txBody>
      </p:sp>
      <p:sp>
        <p:nvSpPr>
          <p:cNvPr id="7" name="Up Arrow 6"/>
          <p:cNvSpPr/>
          <p:nvPr/>
        </p:nvSpPr>
        <p:spPr>
          <a:xfrm>
            <a:off x="914400" y="1653975"/>
            <a:ext cx="484632" cy="489204"/>
          </a:xfrm>
          <a:prstGeom prst="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hangingPunct="1"/>
            <a:endParaRPr lang="en-US" sz="1800">
              <a:solidFill>
                <a:prstClr val="black"/>
              </a:solidFill>
            </a:endParaRPr>
          </a:p>
        </p:txBody>
      </p:sp>
      <p:sp>
        <p:nvSpPr>
          <p:cNvPr id="8" name="TextBox 7"/>
          <p:cNvSpPr txBox="1"/>
          <p:nvPr/>
        </p:nvSpPr>
        <p:spPr>
          <a:xfrm>
            <a:off x="152400" y="854330"/>
            <a:ext cx="2058190" cy="738664"/>
          </a:xfrm>
          <a:prstGeom prst="rect">
            <a:avLst/>
          </a:prstGeom>
          <a:solidFill>
            <a:srgbClr val="92D050"/>
          </a:solidFill>
        </p:spPr>
        <p:txBody>
          <a:bodyPr wrap="square" rtlCol="0">
            <a:spAutoFit/>
          </a:bodyPr>
          <a:lstStyle/>
          <a:p>
            <a:pPr defTabSz="457200" eaLnBrk="1" hangingPunct="1"/>
            <a:r>
              <a:rPr lang="en-US" sz="1400" dirty="0">
                <a:solidFill>
                  <a:prstClr val="black"/>
                </a:solidFill>
                <a:latin typeface="Arial" charset="0"/>
                <a:ea typeface="+mn-ea"/>
              </a:rPr>
              <a:t>Patient safe;</a:t>
            </a:r>
          </a:p>
          <a:p>
            <a:pPr defTabSz="457200" eaLnBrk="1" hangingPunct="1"/>
            <a:r>
              <a:rPr lang="en-US" sz="1400" dirty="0">
                <a:solidFill>
                  <a:prstClr val="black"/>
                </a:solidFill>
                <a:latin typeface="Arial" charset="0"/>
                <a:ea typeface="+mn-ea"/>
              </a:rPr>
              <a:t>Referred for home health PT on discharge</a:t>
            </a:r>
          </a:p>
        </p:txBody>
      </p:sp>
      <p:sp>
        <p:nvSpPr>
          <p:cNvPr id="18" name="TextBox 17"/>
          <p:cNvSpPr txBox="1"/>
          <p:nvPr/>
        </p:nvSpPr>
        <p:spPr>
          <a:xfrm>
            <a:off x="2362200" y="3137627"/>
            <a:ext cx="1740412" cy="1200329"/>
          </a:xfrm>
          <a:prstGeom prst="rect">
            <a:avLst/>
          </a:prstGeom>
          <a:noFill/>
        </p:spPr>
        <p:txBody>
          <a:bodyPr wrap="none" rtlCol="0">
            <a:spAutoFit/>
          </a:bodyPr>
          <a:lstStyle/>
          <a:p>
            <a:pPr algn="ctr" defTabSz="457200" eaLnBrk="1" hangingPunct="1"/>
            <a:r>
              <a:rPr lang="en-US" b="1" dirty="0" smtClean="0">
                <a:solidFill>
                  <a:srgbClr val="C00000"/>
                </a:solidFill>
                <a:latin typeface="Arial" charset="0"/>
                <a:ea typeface="+mn-ea"/>
              </a:rPr>
              <a:t>NEW WAY:</a:t>
            </a:r>
          </a:p>
          <a:p>
            <a:pPr algn="ctr" defTabSz="457200" eaLnBrk="1" hangingPunct="1"/>
            <a:r>
              <a:rPr lang="en-US" b="1" dirty="0" smtClean="0">
                <a:solidFill>
                  <a:srgbClr val="C00000"/>
                </a:solidFill>
                <a:latin typeface="Arial" charset="0"/>
                <a:ea typeface="+mn-ea"/>
              </a:rPr>
              <a:t>Front-line</a:t>
            </a:r>
          </a:p>
          <a:p>
            <a:pPr algn="ctr" defTabSz="457200" eaLnBrk="1" hangingPunct="1"/>
            <a:r>
              <a:rPr lang="en-US" b="1" dirty="0" smtClean="0">
                <a:solidFill>
                  <a:srgbClr val="C00000"/>
                </a:solidFill>
                <a:latin typeface="Arial" charset="0"/>
                <a:ea typeface="+mn-ea"/>
              </a:rPr>
              <a:t>learning</a:t>
            </a:r>
            <a:endParaRPr lang="en-US" b="1" dirty="0">
              <a:solidFill>
                <a:srgbClr val="C00000"/>
              </a:solidFill>
              <a:latin typeface="Arial" charset="0"/>
              <a:ea typeface="+mn-ea"/>
            </a:endParaRPr>
          </a:p>
        </p:txBody>
      </p:sp>
    </p:spTree>
    <p:extLst>
      <p:ext uri="{BB962C8B-B14F-4D97-AF65-F5344CB8AC3E}">
        <p14:creationId xmlns:p14="http://schemas.microsoft.com/office/powerpoint/2010/main" val="1496668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Post-Fall Huddles Overcome Barriers to Learning</a:t>
            </a:r>
            <a:r>
              <a:rPr lang="en-US" sz="3200" baseline="30000" dirty="0" smtClean="0"/>
              <a:t>12</a:t>
            </a:r>
            <a:endParaRPr lang="en-US" sz="3200" baseline="30000" dirty="0"/>
          </a:p>
        </p:txBody>
      </p:sp>
      <p:sp>
        <p:nvSpPr>
          <p:cNvPr id="2" name="Content Placeholder 1"/>
          <p:cNvSpPr>
            <a:spLocks noGrp="1"/>
          </p:cNvSpPr>
          <p:nvPr>
            <p:ph idx="1"/>
          </p:nvPr>
        </p:nvSpPr>
        <p:spPr>
          <a:xfrm>
            <a:off x="457200" y="914400"/>
            <a:ext cx="8229600" cy="5211763"/>
          </a:xfrm>
        </p:spPr>
        <p:txBody>
          <a:bodyPr/>
          <a:lstStyle/>
          <a:p>
            <a:r>
              <a:rPr lang="en-US" dirty="0" smtClean="0"/>
              <a:t>Organizational learning--activities </a:t>
            </a:r>
            <a:r>
              <a:rPr lang="en-US" dirty="0"/>
              <a:t>that create shared understanding of causes of errors and what can be done to prevent similar errors in the future </a:t>
            </a:r>
            <a:endParaRPr lang="en-US" dirty="0" smtClean="0"/>
          </a:p>
          <a:p>
            <a:endParaRPr lang="en-US" dirty="0" smtClean="0"/>
          </a:p>
          <a:p>
            <a:r>
              <a:rPr lang="en-US" dirty="0" smtClean="0"/>
              <a:t>Barriers to organizational learning</a:t>
            </a:r>
          </a:p>
          <a:p>
            <a:pPr lvl="1"/>
            <a:r>
              <a:rPr lang="en-US" dirty="0" smtClean="0"/>
              <a:t>Psychological, social, technical, practical</a:t>
            </a:r>
          </a:p>
          <a:p>
            <a:pPr lvl="1"/>
            <a:endParaRPr lang="en-US" dirty="0" smtClean="0"/>
          </a:p>
          <a:p>
            <a:r>
              <a:rPr lang="en-US" dirty="0" smtClean="0"/>
              <a:t>Different types of work create different contexts for error and learning</a:t>
            </a:r>
            <a:endParaRPr lang="en-US" dirty="0"/>
          </a:p>
        </p:txBody>
      </p:sp>
      <p:pic>
        <p:nvPicPr>
          <p:cNvPr id="6146" name="Picture 2" descr="Cartoon picture of two penguins having a conversation." title="Having a Conver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514600"/>
            <a:ext cx="2186174"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4B1E6847-502C-40B0-AEC5-51C5D6522C4A}" type="slidenum">
              <a:rPr lang="en-US" smtClean="0">
                <a:solidFill>
                  <a:prstClr val="black">
                    <a:tint val="75000"/>
                  </a:prstClr>
                </a:solidFill>
              </a:rPr>
              <a:pPr>
                <a:defRPr/>
              </a:pPr>
              <a:t>51</a:t>
            </a:fld>
            <a:endParaRPr lang="en-US">
              <a:solidFill>
                <a:prstClr val="black">
                  <a:tint val="75000"/>
                </a:prstClr>
              </a:solidFill>
            </a:endParaRPr>
          </a:p>
        </p:txBody>
      </p:sp>
    </p:spTree>
    <p:extLst>
      <p:ext uri="{BB962C8B-B14F-4D97-AF65-F5344CB8AC3E}">
        <p14:creationId xmlns:p14="http://schemas.microsoft.com/office/powerpoint/2010/main" val="13463940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descr="This chart identifies Learning Domains with Actor Independence at the top displaying low and high quadrants. Process Uncertainty is on the left with Low and High quadrants. In the top left corner Actor Interdependence is low and process uncertainty is low. &#10;Where Actor Independence is low and Process Uncertainty is low the quadrant displays:&#10;Task Execution: Individuals perform well understood, routine tasks. Task Error Example is Forget to turn on bed alarm. &#10;&#10;Where Actor Independence is high and Process Uncertainty is low the quadrant displays:&#10;Coordination: Process knowledge high within groups and low between groups. Coordination Error Example is Information about previous fall not handed off between shifts/departments.&#10;Where Actor Independence is low and Process Uncertainty is high the quadrant displays:&#10;Judgment: Individuals perform unfamiliar processes that require decision making    Judgment Error Example: Leave patient with cognitive impairment alone in bathroom&#10;Where Actor Independence is high and Process Uncertainty is high the quadrant displays:&#10;System Interaction: Multiple people involved in new activity   System Error Example: No policy/ procedure to regularly replace batteries in newly acquired chair alarms.&#10;" title="Learning Domains Table"/>
          <p:cNvGraphicFramePr>
            <a:graphicFrameLocks noGrp="1"/>
          </p:cNvGraphicFramePr>
          <p:nvPr>
            <p:ph idx="1"/>
            <p:extLst>
              <p:ext uri="{D42A27DB-BD31-4B8C-83A1-F6EECF244321}">
                <p14:modId xmlns:p14="http://schemas.microsoft.com/office/powerpoint/2010/main" val="2584558706"/>
              </p:ext>
            </p:extLst>
          </p:nvPr>
        </p:nvGraphicFramePr>
        <p:xfrm>
          <a:off x="152400" y="823596"/>
          <a:ext cx="8915400" cy="5364480"/>
        </p:xfrm>
        <a:graphic>
          <a:graphicData uri="http://schemas.openxmlformats.org/drawingml/2006/table">
            <a:tbl>
              <a:tblPr firstRow="1" bandRow="1">
                <a:tableStyleId>{69CF1AB2-1976-4502-BF36-3FF5EA218861}</a:tableStyleId>
              </a:tblPr>
              <a:tblGrid>
                <a:gridCol w="914400"/>
                <a:gridCol w="1143000"/>
                <a:gridCol w="3276600"/>
                <a:gridCol w="3581400"/>
              </a:tblGrid>
              <a:tr h="380999">
                <a:tc gridSpan="2">
                  <a:txBody>
                    <a:bodyPr/>
                    <a:lstStyle/>
                    <a:p>
                      <a:endParaRPr lang="en-US" sz="2400" dirty="0"/>
                    </a:p>
                  </a:txBody>
                  <a:tcPr/>
                </a:tc>
                <a:tc hMerge="1">
                  <a:txBody>
                    <a:bodyPr/>
                    <a:lstStyle/>
                    <a:p>
                      <a:endParaRPr lang="en-US" sz="2400" dirty="0"/>
                    </a:p>
                  </a:txBody>
                  <a:tcPr/>
                </a:tc>
                <a:tc gridSpan="2">
                  <a:txBody>
                    <a:bodyPr/>
                    <a:lstStyle/>
                    <a:p>
                      <a:pPr algn="ctr"/>
                      <a:r>
                        <a:rPr lang="en-US" sz="2400" dirty="0" smtClean="0"/>
                        <a:t>Actor Interdependence</a:t>
                      </a:r>
                      <a:endParaRPr lang="en-US" sz="2400" dirty="0"/>
                    </a:p>
                  </a:txBody>
                  <a:tcPr/>
                </a:tc>
                <a:tc hMerge="1">
                  <a:txBody>
                    <a:bodyPr/>
                    <a:lstStyle/>
                    <a:p>
                      <a:endParaRPr lang="en-US" dirty="0"/>
                    </a:p>
                  </a:txBody>
                  <a:tcPr/>
                </a:tc>
              </a:tr>
              <a:tr h="304799">
                <a:tc rowSpan="3">
                  <a:txBody>
                    <a:bodyPr/>
                    <a:lstStyle/>
                    <a:p>
                      <a:pPr algn="ctr"/>
                      <a:r>
                        <a:rPr lang="en-US" sz="2400" b="1" dirty="0" smtClean="0"/>
                        <a:t>Process Uncertainty</a:t>
                      </a:r>
                      <a:endParaRPr lang="en-US" sz="2400" b="1" dirty="0"/>
                    </a:p>
                  </a:txBody>
                  <a:tcPr vert="vert270" anchor="ctr"/>
                </a:tc>
                <a:tc rowSpan="2">
                  <a:txBody>
                    <a:bodyPr/>
                    <a:lstStyle/>
                    <a:p>
                      <a:pPr algn="ctr"/>
                      <a:r>
                        <a:rPr lang="en-US" sz="2400" b="1" dirty="0" smtClean="0"/>
                        <a:t>Low</a:t>
                      </a:r>
                      <a:endParaRPr lang="en-US" sz="2400" b="1" dirty="0"/>
                    </a:p>
                  </a:txBody>
                  <a:tcPr anchor="ctr"/>
                </a:tc>
                <a:tc>
                  <a:txBody>
                    <a:bodyPr/>
                    <a:lstStyle/>
                    <a:p>
                      <a:pPr algn="ctr"/>
                      <a:r>
                        <a:rPr lang="en-US" sz="2400" b="1" dirty="0" smtClean="0"/>
                        <a:t>Low</a:t>
                      </a:r>
                      <a:endParaRPr lang="en-US" sz="2400" b="1" dirty="0"/>
                    </a:p>
                  </a:txBody>
                  <a:tcPr anchor="ctr"/>
                </a:tc>
                <a:tc>
                  <a:txBody>
                    <a:bodyPr/>
                    <a:lstStyle/>
                    <a:p>
                      <a:pPr algn="ctr"/>
                      <a:r>
                        <a:rPr lang="en-US" sz="2400" b="1" dirty="0" smtClean="0"/>
                        <a:t>High</a:t>
                      </a:r>
                      <a:endParaRPr lang="en-US" sz="2400" b="1" dirty="0"/>
                    </a:p>
                  </a:txBody>
                  <a:tcPr anchor="ctr"/>
                </a:tc>
              </a:tr>
              <a:tr h="1905000">
                <a:tc vMerge="1">
                  <a:txBody>
                    <a:bodyPr/>
                    <a:lstStyle/>
                    <a:p>
                      <a:endParaRPr lang="en-US" dirty="0"/>
                    </a:p>
                  </a:txBody>
                  <a:tcPr/>
                </a:tc>
                <a:tc vMerge="1">
                  <a:txBody>
                    <a:bodyPr/>
                    <a:lstStyle/>
                    <a:p>
                      <a:pPr algn="ctr"/>
                      <a:endParaRPr lang="en-US" sz="2400" b="1" dirty="0"/>
                    </a:p>
                  </a:txBody>
                  <a:tcPr anchor="ctr"/>
                </a:tc>
                <a:tc>
                  <a:txBody>
                    <a:bodyPr/>
                    <a:lstStyle/>
                    <a:p>
                      <a:r>
                        <a:rPr lang="en-US" sz="2000" b="1" dirty="0" smtClean="0"/>
                        <a:t>Task Execution</a:t>
                      </a:r>
                      <a:r>
                        <a:rPr lang="en-US" sz="2000" dirty="0" smtClean="0"/>
                        <a:t>: Individuals</a:t>
                      </a:r>
                      <a:r>
                        <a:rPr lang="en-US" sz="2000" baseline="0" dirty="0" smtClean="0"/>
                        <a:t> perform </a:t>
                      </a:r>
                      <a:r>
                        <a:rPr lang="en-US" sz="2000" dirty="0" smtClean="0"/>
                        <a:t>well</a:t>
                      </a:r>
                      <a:r>
                        <a:rPr lang="en-US" sz="2000" baseline="0" dirty="0" smtClean="0"/>
                        <a:t> understood, routine tasks</a:t>
                      </a:r>
                    </a:p>
                    <a:p>
                      <a:r>
                        <a:rPr lang="en-US" sz="2000" b="1" baseline="0" dirty="0" smtClean="0"/>
                        <a:t>Task Error Example:  </a:t>
                      </a:r>
                      <a:r>
                        <a:rPr lang="en-US" sz="2000" b="0" baseline="0" dirty="0" smtClean="0"/>
                        <a:t>Forget </a:t>
                      </a:r>
                      <a:r>
                        <a:rPr lang="en-US" sz="2000" baseline="0" dirty="0" smtClean="0"/>
                        <a:t>to turn on bed alarm</a:t>
                      </a:r>
                      <a:endParaRPr lang="en-US" sz="2000" dirty="0"/>
                    </a:p>
                  </a:txBody>
                  <a:tcPr/>
                </a:tc>
                <a:tc>
                  <a:txBody>
                    <a:bodyPr/>
                    <a:lstStyle/>
                    <a:p>
                      <a:r>
                        <a:rPr lang="en-US" sz="2000" b="1" dirty="0" smtClean="0"/>
                        <a:t>Coordination: </a:t>
                      </a:r>
                      <a:r>
                        <a:rPr lang="en-US" sz="2000" b="0" dirty="0" smtClean="0"/>
                        <a:t>Process knowledge high within groups</a:t>
                      </a:r>
                      <a:r>
                        <a:rPr lang="en-US" sz="2000" b="0" baseline="0" dirty="0" smtClean="0"/>
                        <a:t>; </a:t>
                      </a:r>
                      <a:r>
                        <a:rPr lang="en-US" sz="2000" b="0" dirty="0" smtClean="0"/>
                        <a:t>low between groups</a:t>
                      </a:r>
                    </a:p>
                    <a:p>
                      <a:r>
                        <a:rPr lang="en-US" sz="2000" b="1" dirty="0" smtClean="0"/>
                        <a:t>Coordination Error Example: </a:t>
                      </a:r>
                      <a:r>
                        <a:rPr lang="en-US" sz="2000" b="0" dirty="0" smtClean="0"/>
                        <a:t>Information</a:t>
                      </a:r>
                      <a:r>
                        <a:rPr lang="en-US" sz="2000" b="0" baseline="0" dirty="0" smtClean="0"/>
                        <a:t> about previous fall not handed off between shifts/departments</a:t>
                      </a:r>
                      <a:endParaRPr lang="en-US" sz="2000" b="1" dirty="0"/>
                    </a:p>
                  </a:txBody>
                  <a:tcPr/>
                </a:tc>
              </a:tr>
              <a:tr h="797119">
                <a:tc vMerge="1">
                  <a:txBody>
                    <a:bodyPr/>
                    <a:lstStyle/>
                    <a:p>
                      <a:endParaRPr lang="en-US" dirty="0"/>
                    </a:p>
                  </a:txBody>
                  <a:tcPr/>
                </a:tc>
                <a:tc>
                  <a:txBody>
                    <a:bodyPr/>
                    <a:lstStyle/>
                    <a:p>
                      <a:pPr marL="0" algn="ctr" defTabSz="457200" rtl="0" eaLnBrk="1" latinLnBrk="0" hangingPunct="1"/>
                      <a:r>
                        <a:rPr lang="en-US" sz="2400" b="1" kern="1200" dirty="0" smtClean="0">
                          <a:solidFill>
                            <a:schemeClr val="dk1"/>
                          </a:solidFill>
                          <a:latin typeface="+mn-lt"/>
                          <a:ea typeface="+mn-ea"/>
                          <a:cs typeface="+mn-cs"/>
                        </a:rPr>
                        <a:t>High</a:t>
                      </a:r>
                      <a:endParaRPr lang="en-US" sz="2400" b="1" kern="1200" dirty="0">
                        <a:solidFill>
                          <a:schemeClr val="dk1"/>
                        </a:solidFill>
                        <a:latin typeface="+mn-lt"/>
                        <a:ea typeface="+mn-ea"/>
                        <a:cs typeface="+mn-cs"/>
                      </a:endParaRPr>
                    </a:p>
                  </a:txBody>
                  <a:tcPr anchor="ctr"/>
                </a:tc>
                <a:tc>
                  <a:txBody>
                    <a:bodyPr/>
                    <a:lstStyle/>
                    <a:p>
                      <a:pPr algn="l"/>
                      <a:r>
                        <a:rPr lang="en-US" sz="2000" b="1" dirty="0" smtClean="0"/>
                        <a:t>Judgment</a:t>
                      </a:r>
                      <a:r>
                        <a:rPr lang="en-US" sz="2000" b="0" dirty="0" smtClean="0"/>
                        <a:t>: Individuals perform unfamiliar processes that require decision</a:t>
                      </a:r>
                      <a:r>
                        <a:rPr lang="en-US" sz="2000" b="0" baseline="0" dirty="0" smtClean="0"/>
                        <a:t> making</a:t>
                      </a:r>
                    </a:p>
                    <a:p>
                      <a:pPr algn="l"/>
                      <a:r>
                        <a:rPr lang="en-US" sz="2000" b="1" baseline="0" dirty="0" smtClean="0"/>
                        <a:t>Judgment Error Example: </a:t>
                      </a:r>
                      <a:r>
                        <a:rPr lang="en-US" sz="2000" b="0" baseline="0" dirty="0" smtClean="0"/>
                        <a:t>Leave</a:t>
                      </a:r>
                      <a:r>
                        <a:rPr lang="en-US" sz="2000" b="1" baseline="0" dirty="0" smtClean="0"/>
                        <a:t> p</a:t>
                      </a:r>
                      <a:r>
                        <a:rPr lang="en-US" sz="2000" b="0" baseline="0" dirty="0" smtClean="0"/>
                        <a:t>atient with cognitive impairment alone in bathroom</a:t>
                      </a:r>
                      <a:endParaRPr lang="en-US" sz="2000" b="0" dirty="0"/>
                    </a:p>
                  </a:txBody>
                  <a:tcPr/>
                </a:tc>
                <a:tc>
                  <a:txBody>
                    <a:bodyPr/>
                    <a:lstStyle/>
                    <a:p>
                      <a:pPr algn="l"/>
                      <a:r>
                        <a:rPr lang="en-US" sz="2000" b="1" dirty="0" smtClean="0"/>
                        <a:t>System Interaction: </a:t>
                      </a:r>
                      <a:r>
                        <a:rPr lang="en-US" sz="2000" b="0" dirty="0" smtClean="0"/>
                        <a:t>Multiple people involved in new activity</a:t>
                      </a:r>
                    </a:p>
                    <a:p>
                      <a:pPr algn="l"/>
                      <a:r>
                        <a:rPr lang="en-US" sz="2000" b="1" dirty="0" smtClean="0"/>
                        <a:t>System</a:t>
                      </a:r>
                      <a:r>
                        <a:rPr lang="en-US" sz="2000" b="1" baseline="0" dirty="0" smtClean="0"/>
                        <a:t> Error Example: </a:t>
                      </a:r>
                      <a:r>
                        <a:rPr lang="en-US" sz="2000" b="0" baseline="0" dirty="0" smtClean="0"/>
                        <a:t>No policy/ procedure to regularly replace batteries in newly acquired chair alarms</a:t>
                      </a:r>
                      <a:endParaRPr lang="en-US" sz="2000" b="1" dirty="0"/>
                    </a:p>
                  </a:txBody>
                  <a:tcPr/>
                </a:tc>
              </a:tr>
            </a:tbl>
          </a:graphicData>
        </a:graphic>
      </p:graphicFrame>
      <p:sp>
        <p:nvSpPr>
          <p:cNvPr id="5" name="Slide Number Placeholder 4"/>
          <p:cNvSpPr>
            <a:spLocks noGrp="1"/>
          </p:cNvSpPr>
          <p:nvPr>
            <p:ph type="sldNum" sz="quarter" idx="12"/>
          </p:nvPr>
        </p:nvSpPr>
        <p:spPr/>
        <p:txBody>
          <a:bodyPr/>
          <a:lstStyle/>
          <a:p>
            <a:pPr>
              <a:defRPr/>
            </a:pPr>
            <a:fld id="{4B1E6847-502C-40B0-AEC5-51C5D6522C4A}" type="slidenum">
              <a:rPr lang="en-US" smtClean="0">
                <a:solidFill>
                  <a:prstClr val="black">
                    <a:tint val="75000"/>
                  </a:prstClr>
                </a:solidFill>
              </a:rPr>
              <a:pPr>
                <a:defRPr/>
              </a:pPr>
              <a:t>52</a:t>
            </a:fld>
            <a:endParaRPr lang="en-US">
              <a:solidFill>
                <a:prstClr val="black">
                  <a:tint val="75000"/>
                </a:prstClr>
              </a:solidFill>
            </a:endParaRPr>
          </a:p>
        </p:txBody>
      </p:sp>
      <p:sp>
        <p:nvSpPr>
          <p:cNvPr id="6" name="Title 5"/>
          <p:cNvSpPr>
            <a:spLocks noGrp="1"/>
          </p:cNvSpPr>
          <p:nvPr>
            <p:ph type="title"/>
          </p:nvPr>
        </p:nvSpPr>
        <p:spPr/>
        <p:txBody>
          <a:bodyPr/>
          <a:lstStyle/>
          <a:p>
            <a:r>
              <a:rPr lang="en-US" sz="3200" dirty="0" smtClean="0"/>
              <a:t>Learning Domains</a:t>
            </a:r>
            <a:r>
              <a:rPr lang="en-US" sz="3200" baseline="30000" dirty="0" smtClean="0"/>
              <a:t>12</a:t>
            </a:r>
            <a:endParaRPr lang="en-US" sz="3200" dirty="0"/>
          </a:p>
        </p:txBody>
      </p:sp>
    </p:spTree>
    <p:extLst>
      <p:ext uri="{BB962C8B-B14F-4D97-AF65-F5344CB8AC3E}">
        <p14:creationId xmlns:p14="http://schemas.microsoft.com/office/powerpoint/2010/main" val="3434770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4B1E6847-502C-40B0-AEC5-51C5D6522C4A}" type="slidenum">
              <a:rPr lang="en-US" smtClean="0">
                <a:solidFill>
                  <a:prstClr val="black">
                    <a:tint val="75000"/>
                  </a:prstClr>
                </a:solidFill>
              </a:rPr>
              <a:pPr>
                <a:defRPr/>
              </a:pPr>
              <a:t>53</a:t>
            </a:fld>
            <a:endParaRPr lang="en-US">
              <a:solidFill>
                <a:prstClr val="black">
                  <a:tint val="75000"/>
                </a:prstClr>
              </a:solidFill>
            </a:endParaRPr>
          </a:p>
        </p:txBody>
      </p:sp>
      <p:pic>
        <p:nvPicPr>
          <p:cNvPr id="1028" name="Picture 4" descr="Image of Post Fall Huddle Documentation" title="Image of Post Fall Huddle Docu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805" y="0"/>
            <a:ext cx="57963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188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Implementation is the hard part…</a:t>
            </a:r>
            <a:endParaRPr lang="en-US" sz="4000" dirty="0"/>
          </a:p>
        </p:txBody>
      </p:sp>
      <p:sp>
        <p:nvSpPr>
          <p:cNvPr id="2" name="Content Placeholder 1"/>
          <p:cNvSpPr>
            <a:spLocks noGrp="1"/>
          </p:cNvSpPr>
          <p:nvPr>
            <p:ph idx="1"/>
          </p:nvPr>
        </p:nvSpPr>
        <p:spPr>
          <a:xfrm>
            <a:off x="228600" y="914400"/>
            <a:ext cx="8686800" cy="5211763"/>
          </a:xfrm>
        </p:spPr>
        <p:txBody>
          <a:bodyPr/>
          <a:lstStyle/>
          <a:p>
            <a:r>
              <a:rPr lang="en-US" sz="2800" dirty="0" smtClean="0"/>
              <a:t>Of 117 fall events reported 8/12 – 4/13, 47 (40%) included a post-fall huddle</a:t>
            </a:r>
          </a:p>
          <a:p>
            <a:endParaRPr lang="en-US" sz="2800" dirty="0" smtClean="0"/>
          </a:p>
          <a:p>
            <a:r>
              <a:rPr lang="en-US" sz="2800" dirty="0" smtClean="0"/>
              <a:t>13 of 19 project hospitals reported at least 1 huddle</a:t>
            </a:r>
          </a:p>
          <a:p>
            <a:pPr lvl="1"/>
            <a:r>
              <a:rPr lang="en-US" sz="2400" dirty="0" smtClean="0"/>
              <a:t>Range of huddles per hospital is 1 – 7</a:t>
            </a:r>
          </a:p>
          <a:p>
            <a:pPr lvl="1"/>
            <a:r>
              <a:rPr lang="en-US" sz="2400" dirty="0" smtClean="0"/>
              <a:t>Median number of huddles = 3</a:t>
            </a:r>
          </a:p>
          <a:p>
            <a:pPr lvl="1"/>
            <a:endParaRPr lang="en-US" sz="2400" dirty="0" smtClean="0"/>
          </a:p>
          <a:p>
            <a:r>
              <a:rPr lang="en-US" sz="2800" dirty="0" smtClean="0"/>
              <a:t>Presence/absence of injury not significantly related to conducting huddle</a:t>
            </a:r>
          </a:p>
          <a:p>
            <a:pPr lvl="1"/>
            <a:r>
              <a:rPr lang="en-US" sz="2400" dirty="0"/>
              <a:t>43</a:t>
            </a:r>
            <a:r>
              <a:rPr lang="en-US" sz="2400" dirty="0" smtClean="0"/>
              <a:t>% (</a:t>
            </a:r>
            <a:r>
              <a:rPr lang="en-US" sz="2400" dirty="0"/>
              <a:t>18/42</a:t>
            </a:r>
            <a:r>
              <a:rPr lang="en-US" sz="2400" dirty="0" smtClean="0"/>
              <a:t>) of injurious falls had a post-fall huddle</a:t>
            </a:r>
          </a:p>
          <a:p>
            <a:pPr lvl="1"/>
            <a:r>
              <a:rPr lang="en-US" sz="2400" dirty="0" smtClean="0"/>
              <a:t>39% (29/75) of noninjurious falls had a post-fall huddle</a:t>
            </a:r>
          </a:p>
          <a:p>
            <a:endParaRPr lang="en-US" dirty="0" smtClean="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54</a:t>
            </a:fld>
            <a:endParaRPr lang="en-US">
              <a:solidFill>
                <a:prstClr val="black">
                  <a:tint val="75000"/>
                </a:prstClr>
              </a:solidFill>
            </a:endParaRPr>
          </a:p>
        </p:txBody>
      </p:sp>
    </p:spTree>
    <p:extLst>
      <p:ext uri="{BB962C8B-B14F-4D97-AF65-F5344CB8AC3E}">
        <p14:creationId xmlns:p14="http://schemas.microsoft.com/office/powerpoint/2010/main" val="2937661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Implementation is the hard part…</a:t>
            </a:r>
            <a:endParaRPr lang="en-US" sz="4000" dirty="0"/>
          </a:p>
        </p:txBody>
      </p:sp>
      <p:sp>
        <p:nvSpPr>
          <p:cNvPr id="2" name="Content Placeholder 1"/>
          <p:cNvSpPr>
            <a:spLocks noGrp="1"/>
          </p:cNvSpPr>
          <p:nvPr>
            <p:ph idx="1"/>
          </p:nvPr>
        </p:nvSpPr>
        <p:spPr/>
        <p:txBody>
          <a:bodyPr/>
          <a:lstStyle/>
          <a:p>
            <a:pPr marL="0" indent="0">
              <a:buNone/>
            </a:pPr>
            <a:r>
              <a:rPr lang="en-US" dirty="0" smtClean="0"/>
              <a:t>Not as interprofessional as we would like…</a:t>
            </a:r>
          </a:p>
          <a:p>
            <a:endParaRPr lang="en-US" dirty="0" smtClean="0"/>
          </a:p>
        </p:txBody>
      </p:sp>
      <p:graphicFrame>
        <p:nvGraphicFramePr>
          <p:cNvPr id="5" name="Chart 4" descr="Participation in Post-Fall Huddles by Discipline (n=47)&#10;This chart displays the participation in Post-Fall Huddles by Discipline &#10;Nursing and Patient/Family 51% &#10;Nursing + Other Discipline(s) 15%&#10;Only Nursing 13%&#10;Nurse Therapist 11%&#10;Pharmacy 6%&#10;These numbers are not as inter-professional as we would like. &#10;" title="Participation in Post-Fall Huddles by Discipline (n=47"/>
          <p:cNvGraphicFramePr>
            <a:graphicFrameLocks/>
          </p:cNvGraphicFramePr>
          <p:nvPr>
            <p:extLst>
              <p:ext uri="{D42A27DB-BD31-4B8C-83A1-F6EECF244321}">
                <p14:modId xmlns:p14="http://schemas.microsoft.com/office/powerpoint/2010/main" val="2986054328"/>
              </p:ext>
            </p:extLst>
          </p:nvPr>
        </p:nvGraphicFramePr>
        <p:xfrm>
          <a:off x="609600" y="1600200"/>
          <a:ext cx="7620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55</a:t>
            </a:fld>
            <a:endParaRPr lang="en-US" dirty="0">
              <a:solidFill>
                <a:prstClr val="black">
                  <a:tint val="75000"/>
                </a:prstClr>
              </a:solidFill>
            </a:endParaRPr>
          </a:p>
        </p:txBody>
      </p:sp>
    </p:spTree>
    <p:extLst>
      <p:ext uri="{BB962C8B-B14F-4D97-AF65-F5344CB8AC3E}">
        <p14:creationId xmlns:p14="http://schemas.microsoft.com/office/powerpoint/2010/main" val="12202126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Learning Domains of Reported Fall Events Table" title="Learning Domains of Reported Fall Events Table"/>
          <p:cNvSpPr>
            <a:spLocks noGrp="1"/>
          </p:cNvSpPr>
          <p:nvPr>
            <p:ph type="title"/>
          </p:nvPr>
        </p:nvSpPr>
        <p:spPr/>
        <p:txBody>
          <a:bodyPr/>
          <a:lstStyle/>
          <a:p>
            <a:r>
              <a:rPr lang="en-US" sz="3200" dirty="0" smtClean="0"/>
              <a:t>Learning Domains of Reported Fall Events</a:t>
            </a:r>
            <a:endParaRPr lang="en-US" sz="3200" dirty="0"/>
          </a:p>
        </p:txBody>
      </p:sp>
      <p:graphicFrame>
        <p:nvGraphicFramePr>
          <p:cNvPr id="8" name="Content Placeholder 7" descr="This chart displays the Learning Domains of Reported Fall Events &#10;Where Actor Independence is low and Process Uncertainty is low the quadrant displays there are:&#10;25 Task Errors: &#10;Bed alarm not on &#10;TABS alarm not in place &#10;Bed alarm function not checked CNA did not lock w/c brakes&#10;Chair pad not plugged into wall&#10;&#10;Where Actor Independence is high and Process Uncertainty is low the quadrant displays there are:&#10;9 Coordination Errors: &#10;Fall risk and previous fall not communicated to family&#10;Transfer technique not handed off between shifts &amp; disciplines &#10;Order for diuretics to be given at 10:00 p.m.&#10;&#10;Where Actor Independence is low and Process Uncertainty is high the quadrant displays there are:&#10;11 Judgment Errors: &#10;Patient left alone in bathroom &#10;Did not use gait belt for transfer&#10;Did not take into account sensory deficits&#10;Consider use of sitter sooner&#10;Pt. with COPD fainted while walking from BR to bed after shower&#10;&#10;Where Actor Independence is high and Process Uncertainty is high the quadrant displays there are:&#10;2 System Errors: &#10;No policy/procedure to regularly replace batteries in newly acquired chair alarms&#10;No policy/procedure regarding timing of diuretics&#10;" title="Learning Domains of Reported Fall Events "/>
          <p:cNvGraphicFramePr>
            <a:graphicFrameLocks noGrp="1"/>
          </p:cNvGraphicFramePr>
          <p:nvPr>
            <p:ph idx="1"/>
            <p:extLst>
              <p:ext uri="{D42A27DB-BD31-4B8C-83A1-F6EECF244321}">
                <p14:modId xmlns:p14="http://schemas.microsoft.com/office/powerpoint/2010/main" val="823790261"/>
              </p:ext>
            </p:extLst>
          </p:nvPr>
        </p:nvGraphicFramePr>
        <p:xfrm>
          <a:off x="76199" y="747395"/>
          <a:ext cx="9067801" cy="5913120"/>
        </p:xfrm>
        <a:graphic>
          <a:graphicData uri="http://schemas.openxmlformats.org/drawingml/2006/table">
            <a:tbl>
              <a:tblPr firstRow="1" bandRow="1">
                <a:tableStyleId>{69CF1AB2-1976-4502-BF36-3FF5EA218861}</a:tableStyleId>
              </a:tblPr>
              <a:tblGrid>
                <a:gridCol w="533401"/>
                <a:gridCol w="685800"/>
                <a:gridCol w="3886200"/>
                <a:gridCol w="3962400"/>
              </a:tblGrid>
              <a:tr h="380999">
                <a:tc gridSpan="2">
                  <a:txBody>
                    <a:bodyPr/>
                    <a:lstStyle/>
                    <a:p>
                      <a:endParaRPr lang="en-US" sz="2400" dirty="0"/>
                    </a:p>
                  </a:txBody>
                  <a:tcPr/>
                </a:tc>
                <a:tc hMerge="1">
                  <a:txBody>
                    <a:bodyPr/>
                    <a:lstStyle/>
                    <a:p>
                      <a:endParaRPr lang="en-US" sz="2400" dirty="0"/>
                    </a:p>
                  </a:txBody>
                  <a:tcPr/>
                </a:tc>
                <a:tc gridSpan="2">
                  <a:txBody>
                    <a:bodyPr/>
                    <a:lstStyle/>
                    <a:p>
                      <a:pPr algn="ctr"/>
                      <a:r>
                        <a:rPr lang="en-US" sz="2400" dirty="0" smtClean="0"/>
                        <a:t>Actor Independence</a:t>
                      </a:r>
                      <a:endParaRPr lang="en-US" sz="2400" dirty="0"/>
                    </a:p>
                  </a:txBody>
                  <a:tcPr/>
                </a:tc>
                <a:tc hMerge="1">
                  <a:txBody>
                    <a:bodyPr/>
                    <a:lstStyle/>
                    <a:p>
                      <a:endParaRPr lang="en-US" dirty="0"/>
                    </a:p>
                  </a:txBody>
                  <a:tcPr/>
                </a:tc>
              </a:tr>
              <a:tr h="304799">
                <a:tc rowSpan="3">
                  <a:txBody>
                    <a:bodyPr/>
                    <a:lstStyle/>
                    <a:p>
                      <a:pPr algn="ctr"/>
                      <a:r>
                        <a:rPr lang="en-US" sz="2400" b="1" dirty="0" smtClean="0"/>
                        <a:t>Process Uncertainty</a:t>
                      </a:r>
                      <a:endParaRPr lang="en-US" sz="2400" b="1" dirty="0"/>
                    </a:p>
                  </a:txBody>
                  <a:tcPr vert="vert270" anchor="ctr"/>
                </a:tc>
                <a:tc rowSpan="2">
                  <a:txBody>
                    <a:bodyPr/>
                    <a:lstStyle/>
                    <a:p>
                      <a:pPr algn="ctr"/>
                      <a:r>
                        <a:rPr lang="en-US" sz="2000" b="1" dirty="0" smtClean="0"/>
                        <a:t>Low</a:t>
                      </a:r>
                      <a:endParaRPr lang="en-US" sz="2000" b="1" dirty="0"/>
                    </a:p>
                  </a:txBody>
                  <a:tcPr anchor="ctr"/>
                </a:tc>
                <a:tc>
                  <a:txBody>
                    <a:bodyPr/>
                    <a:lstStyle/>
                    <a:p>
                      <a:pPr algn="ctr"/>
                      <a:r>
                        <a:rPr lang="en-US" sz="2000" b="1" dirty="0" smtClean="0"/>
                        <a:t>Low</a:t>
                      </a:r>
                      <a:endParaRPr lang="en-US" sz="2000" b="1" dirty="0"/>
                    </a:p>
                  </a:txBody>
                  <a:tcPr anchor="ctr"/>
                </a:tc>
                <a:tc>
                  <a:txBody>
                    <a:bodyPr/>
                    <a:lstStyle/>
                    <a:p>
                      <a:pPr algn="ctr"/>
                      <a:r>
                        <a:rPr lang="en-US" sz="2000" b="1" dirty="0" smtClean="0"/>
                        <a:t>High</a:t>
                      </a:r>
                      <a:endParaRPr lang="en-US" sz="2000" b="1" dirty="0"/>
                    </a:p>
                  </a:txBody>
                  <a:tcPr anchor="ctr"/>
                </a:tc>
              </a:tr>
              <a:tr h="1905000">
                <a:tc vMerge="1">
                  <a:txBody>
                    <a:bodyPr/>
                    <a:lstStyle/>
                    <a:p>
                      <a:endParaRPr lang="en-US" dirty="0"/>
                    </a:p>
                  </a:txBody>
                  <a:tcPr/>
                </a:tc>
                <a:tc vMerge="1">
                  <a:txBody>
                    <a:bodyPr/>
                    <a:lstStyle/>
                    <a:p>
                      <a:pPr algn="ctr"/>
                      <a:endParaRPr lang="en-US" sz="2400" b="1" dirty="0"/>
                    </a:p>
                  </a:txBody>
                  <a:tcPr anchor="ctr"/>
                </a:tc>
                <a:tc>
                  <a:txBody>
                    <a:bodyPr/>
                    <a:lstStyle/>
                    <a:p>
                      <a:r>
                        <a:rPr lang="en-US" sz="2000" b="1" dirty="0" smtClean="0"/>
                        <a:t>25 </a:t>
                      </a:r>
                      <a:r>
                        <a:rPr lang="en-US" sz="2000" b="1" baseline="0" dirty="0" smtClean="0"/>
                        <a:t>Task Errors: </a:t>
                      </a:r>
                    </a:p>
                    <a:p>
                      <a:pPr marL="342900" indent="-342900">
                        <a:buFont typeface="Arial" pitchFamily="34" charset="0"/>
                        <a:buChar char="•"/>
                      </a:pPr>
                      <a:r>
                        <a:rPr lang="en-US" sz="2000" b="0" baseline="0" dirty="0" smtClean="0"/>
                        <a:t>Bed alarm not on </a:t>
                      </a:r>
                    </a:p>
                    <a:p>
                      <a:pPr marL="342900" indent="-342900">
                        <a:buFont typeface="Arial" pitchFamily="34" charset="0"/>
                        <a:buChar char="•"/>
                      </a:pPr>
                      <a:r>
                        <a:rPr lang="en-US" sz="2000" b="0" baseline="0" dirty="0" smtClean="0"/>
                        <a:t>TABS alarm not in place </a:t>
                      </a:r>
                    </a:p>
                    <a:p>
                      <a:pPr marL="342900" indent="-342900">
                        <a:buFont typeface="Arial" pitchFamily="34" charset="0"/>
                        <a:buChar char="•"/>
                      </a:pPr>
                      <a:r>
                        <a:rPr lang="en-US" sz="2000" b="0" baseline="0" dirty="0" smtClean="0"/>
                        <a:t>Bed alarm function not checked CNA did not lock w/c brakes</a:t>
                      </a:r>
                    </a:p>
                    <a:p>
                      <a:pPr marL="342900" indent="-342900">
                        <a:buFont typeface="Arial" pitchFamily="34" charset="0"/>
                        <a:buChar char="•"/>
                      </a:pPr>
                      <a:r>
                        <a:rPr lang="en-US" sz="2000" b="0" baseline="0" dirty="0" smtClean="0"/>
                        <a:t>Chair pad not plugged into wall</a:t>
                      </a:r>
                      <a:endParaRPr lang="en-US" sz="2000" dirty="0"/>
                    </a:p>
                  </a:txBody>
                  <a:tcPr/>
                </a:tc>
                <a:tc>
                  <a:txBody>
                    <a:bodyPr/>
                    <a:lstStyle/>
                    <a:p>
                      <a:r>
                        <a:rPr lang="en-US" sz="2000" b="1" dirty="0" smtClean="0"/>
                        <a:t>9 Coordination Errors: </a:t>
                      </a:r>
                    </a:p>
                    <a:p>
                      <a:pPr marL="342900" indent="-342900">
                        <a:buFont typeface="Arial" pitchFamily="34" charset="0"/>
                        <a:buChar char="•"/>
                      </a:pPr>
                      <a:r>
                        <a:rPr lang="en-US" sz="2000" b="0" dirty="0" smtClean="0"/>
                        <a:t>Fall risk and previous fall not communicated to family</a:t>
                      </a:r>
                    </a:p>
                    <a:p>
                      <a:pPr marL="342900" indent="-342900">
                        <a:buFont typeface="Arial" pitchFamily="34" charset="0"/>
                        <a:buChar char="•"/>
                      </a:pPr>
                      <a:r>
                        <a:rPr lang="en-US" sz="2000" b="0" dirty="0" smtClean="0"/>
                        <a:t>Transfer</a:t>
                      </a:r>
                      <a:r>
                        <a:rPr lang="en-US" sz="2000" b="0" baseline="0" dirty="0" smtClean="0"/>
                        <a:t> technique not handed off between shifts &amp; disciplines </a:t>
                      </a:r>
                    </a:p>
                    <a:p>
                      <a:pPr marL="342900" indent="-342900">
                        <a:buFont typeface="Arial" pitchFamily="34" charset="0"/>
                        <a:buChar char="•"/>
                      </a:pPr>
                      <a:r>
                        <a:rPr lang="en-US" sz="2000" b="0" baseline="0" dirty="0" smtClean="0"/>
                        <a:t>Order for diuretics to be given at 10:00 p.m.</a:t>
                      </a:r>
                      <a:endParaRPr lang="en-US" sz="2000" b="1" dirty="0"/>
                    </a:p>
                  </a:txBody>
                  <a:tcPr/>
                </a:tc>
              </a:tr>
              <a:tr h="797119">
                <a:tc vMerge="1">
                  <a:txBody>
                    <a:bodyPr/>
                    <a:lstStyle/>
                    <a:p>
                      <a:endParaRPr lang="en-US" dirty="0"/>
                    </a:p>
                  </a:txBody>
                  <a:tcPr/>
                </a:tc>
                <a:tc>
                  <a:txBody>
                    <a:bodyPr/>
                    <a:lstStyle/>
                    <a:p>
                      <a:pPr marL="0" algn="ctr" defTabSz="457200" rtl="0" eaLnBrk="1" latinLnBrk="0" hangingPunct="1"/>
                      <a:r>
                        <a:rPr lang="en-US" sz="2000" b="1" kern="1200" dirty="0" smtClean="0">
                          <a:solidFill>
                            <a:schemeClr val="dk1"/>
                          </a:solidFill>
                          <a:latin typeface="+mn-lt"/>
                          <a:ea typeface="+mn-ea"/>
                          <a:cs typeface="+mn-cs"/>
                        </a:rPr>
                        <a:t>High</a:t>
                      </a:r>
                      <a:endParaRPr lang="en-US" sz="2000" b="1" kern="1200" dirty="0">
                        <a:solidFill>
                          <a:schemeClr val="dk1"/>
                        </a:solidFill>
                        <a:latin typeface="+mn-lt"/>
                        <a:ea typeface="+mn-ea"/>
                        <a:cs typeface="+mn-cs"/>
                      </a:endParaRPr>
                    </a:p>
                  </a:txBody>
                  <a:tcPr anchor="ctr"/>
                </a:tc>
                <a:tc>
                  <a:txBody>
                    <a:bodyPr/>
                    <a:lstStyle/>
                    <a:p>
                      <a:pPr algn="l"/>
                      <a:r>
                        <a:rPr lang="en-US" sz="2000" b="1" baseline="0" dirty="0" smtClean="0"/>
                        <a:t>11 Judgment Errors: </a:t>
                      </a:r>
                    </a:p>
                    <a:p>
                      <a:pPr marL="342900" indent="-342900" algn="l">
                        <a:buFont typeface="Arial" pitchFamily="34" charset="0"/>
                        <a:buChar char="•"/>
                      </a:pPr>
                      <a:r>
                        <a:rPr lang="en-US" sz="2000" b="0" baseline="0" dirty="0" smtClean="0"/>
                        <a:t>Patient left alone in bathroom </a:t>
                      </a:r>
                    </a:p>
                    <a:p>
                      <a:pPr marL="342900" indent="-342900" algn="l">
                        <a:buFont typeface="Arial" pitchFamily="34" charset="0"/>
                        <a:buChar char="•"/>
                      </a:pPr>
                      <a:r>
                        <a:rPr lang="en-US" sz="2000" b="0" baseline="0" dirty="0" smtClean="0"/>
                        <a:t>Did not use gait belt for transfer</a:t>
                      </a:r>
                    </a:p>
                    <a:p>
                      <a:pPr marL="342900" indent="-342900" algn="l">
                        <a:buFont typeface="Arial" pitchFamily="34" charset="0"/>
                        <a:buChar char="•"/>
                      </a:pPr>
                      <a:r>
                        <a:rPr lang="en-US" sz="2000" b="0" baseline="0" dirty="0" smtClean="0"/>
                        <a:t>Did not take into account sensory deficits</a:t>
                      </a:r>
                    </a:p>
                    <a:p>
                      <a:pPr marL="342900" indent="-342900" algn="l">
                        <a:buFont typeface="Arial" pitchFamily="34" charset="0"/>
                        <a:buChar char="•"/>
                      </a:pPr>
                      <a:r>
                        <a:rPr lang="en-US" sz="2000" b="0" dirty="0" smtClean="0"/>
                        <a:t>Consider use of sitter sooner</a:t>
                      </a:r>
                    </a:p>
                    <a:p>
                      <a:pPr marL="342900" indent="-342900" algn="l">
                        <a:buFont typeface="Arial" pitchFamily="34" charset="0"/>
                        <a:buChar char="•"/>
                      </a:pPr>
                      <a:r>
                        <a:rPr lang="en-US" sz="2000" b="0" dirty="0" smtClean="0"/>
                        <a:t>Pt. with COPD fainted while walking from BR to bed after shower</a:t>
                      </a:r>
                      <a:endParaRPr lang="en-US" sz="2000" b="0" dirty="0"/>
                    </a:p>
                  </a:txBody>
                  <a:tcPr/>
                </a:tc>
                <a:tc>
                  <a:txBody>
                    <a:bodyPr/>
                    <a:lstStyle/>
                    <a:p>
                      <a:pPr algn="l"/>
                      <a:r>
                        <a:rPr lang="en-US" sz="2000" b="1" dirty="0" smtClean="0"/>
                        <a:t>2 System</a:t>
                      </a:r>
                      <a:r>
                        <a:rPr lang="en-US" sz="2000" b="1" baseline="0" dirty="0" smtClean="0"/>
                        <a:t> Errors: </a:t>
                      </a:r>
                    </a:p>
                    <a:p>
                      <a:pPr marL="342900" indent="-342900" algn="l">
                        <a:buFont typeface="Arial" pitchFamily="34" charset="0"/>
                        <a:buChar char="•"/>
                      </a:pPr>
                      <a:r>
                        <a:rPr lang="en-US" sz="2000" b="0" baseline="0" dirty="0" smtClean="0"/>
                        <a:t>No policy/procedure to regularly replace batteries in newly acquired chair alarms</a:t>
                      </a:r>
                    </a:p>
                    <a:p>
                      <a:pPr marL="342900" indent="-342900" algn="l">
                        <a:buFont typeface="Arial" pitchFamily="34" charset="0"/>
                        <a:buChar char="•"/>
                      </a:pPr>
                      <a:r>
                        <a:rPr lang="en-US" sz="2000" b="0" baseline="0" dirty="0" smtClean="0"/>
                        <a:t>No policy/procedure regarding timing of diuretics</a:t>
                      </a:r>
                      <a:endParaRPr lang="en-US" sz="2000" b="1" dirty="0"/>
                    </a:p>
                  </a:txBody>
                  <a:tcPr/>
                </a:tc>
              </a:tr>
            </a:tbl>
          </a:graphicData>
        </a:graphic>
      </p:graphicFrame>
      <p:sp>
        <p:nvSpPr>
          <p:cNvPr id="5" name="Slide Number Placeholder 4"/>
          <p:cNvSpPr>
            <a:spLocks noGrp="1"/>
          </p:cNvSpPr>
          <p:nvPr>
            <p:ph type="sldNum" sz="quarter" idx="12"/>
          </p:nvPr>
        </p:nvSpPr>
        <p:spPr/>
        <p:txBody>
          <a:bodyPr/>
          <a:lstStyle/>
          <a:p>
            <a:pPr>
              <a:defRPr/>
            </a:pPr>
            <a:fld id="{4B1E6847-502C-40B0-AEC5-51C5D6522C4A}" type="slidenum">
              <a:rPr lang="en-US" smtClean="0">
                <a:solidFill>
                  <a:prstClr val="black">
                    <a:tint val="75000"/>
                  </a:prstClr>
                </a:solidFill>
              </a:rPr>
              <a:pPr>
                <a:defRPr/>
              </a:pPr>
              <a:t>56</a:t>
            </a:fld>
            <a:endParaRPr lang="en-US">
              <a:solidFill>
                <a:prstClr val="black">
                  <a:tint val="75000"/>
                </a:prstClr>
              </a:solidFill>
            </a:endParaRPr>
          </a:p>
        </p:txBody>
      </p:sp>
    </p:spTree>
    <p:extLst>
      <p:ext uri="{BB962C8B-B14F-4D97-AF65-F5344CB8AC3E}">
        <p14:creationId xmlns:p14="http://schemas.microsoft.com/office/powerpoint/2010/main" val="13862967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Outcome of Huddle: Take Action</a:t>
            </a:r>
            <a:endParaRPr lang="en-US" sz="3600" dirty="0"/>
          </a:p>
        </p:txBody>
      </p:sp>
      <p:sp>
        <p:nvSpPr>
          <p:cNvPr id="2" name="Content Placeholder 1"/>
          <p:cNvSpPr>
            <a:spLocks noGrp="1"/>
          </p:cNvSpPr>
          <p:nvPr>
            <p:ph idx="1"/>
          </p:nvPr>
        </p:nvSpPr>
        <p:spPr>
          <a:xfrm>
            <a:off x="152400" y="838200"/>
            <a:ext cx="8839200" cy="5211763"/>
          </a:xfrm>
        </p:spPr>
        <p:txBody>
          <a:bodyPr/>
          <a:lstStyle/>
          <a:p>
            <a:r>
              <a:rPr lang="en-US" sz="2800" dirty="0" smtClean="0"/>
              <a:t>Actions to prevent task errors </a:t>
            </a:r>
          </a:p>
          <a:p>
            <a:pPr lvl="1"/>
            <a:r>
              <a:rPr lang="en-US" sz="2400" dirty="0" smtClean="0"/>
              <a:t>Include </a:t>
            </a:r>
            <a:r>
              <a:rPr lang="en-US" sz="2400" dirty="0"/>
              <a:t>safety device checks with hourly rounding to ensure they are </a:t>
            </a:r>
            <a:r>
              <a:rPr lang="en-US" sz="2400" dirty="0" smtClean="0"/>
              <a:t>in </a:t>
            </a:r>
            <a:r>
              <a:rPr lang="en-US" sz="2400" dirty="0"/>
              <a:t>working </a:t>
            </a:r>
            <a:r>
              <a:rPr lang="en-US" sz="2400" dirty="0" smtClean="0"/>
              <a:t>order</a:t>
            </a:r>
          </a:p>
          <a:p>
            <a:pPr lvl="1"/>
            <a:r>
              <a:rPr lang="en-US" sz="2400" dirty="0" smtClean="0"/>
              <a:t>Situation monitoring for all personnel who enter the room</a:t>
            </a:r>
          </a:p>
          <a:p>
            <a:r>
              <a:rPr lang="en-US" sz="2800" dirty="0"/>
              <a:t>A</a:t>
            </a:r>
            <a:r>
              <a:rPr lang="en-US" sz="2800" dirty="0" smtClean="0"/>
              <a:t>ctions to prevent judgment errors</a:t>
            </a:r>
            <a:endParaRPr lang="en-US" sz="2800" dirty="0"/>
          </a:p>
          <a:p>
            <a:pPr lvl="1"/>
            <a:r>
              <a:rPr lang="en-US" sz="2400" dirty="0"/>
              <a:t>Staff education re: sensory deficits, </a:t>
            </a:r>
            <a:r>
              <a:rPr lang="en-US" sz="2400" dirty="0" smtClean="0"/>
              <a:t>inter-rater </a:t>
            </a:r>
            <a:r>
              <a:rPr lang="en-US" sz="2400" dirty="0"/>
              <a:t>reliability of initial fall risk assessment, </a:t>
            </a:r>
            <a:r>
              <a:rPr lang="en-US" sz="2400" dirty="0" smtClean="0"/>
              <a:t>implementation of Mini-Cog to assess cognition and management </a:t>
            </a:r>
            <a:r>
              <a:rPr lang="en-US" sz="2400" dirty="0"/>
              <a:t>of cognitive deficits</a:t>
            </a:r>
          </a:p>
          <a:p>
            <a:pPr lvl="1"/>
            <a:r>
              <a:rPr lang="en-US" sz="2400" dirty="0"/>
              <a:t>Change policy: patients at risk of falls cannot be left alone in BR</a:t>
            </a:r>
          </a:p>
          <a:p>
            <a:r>
              <a:rPr lang="en-US" sz="2800" dirty="0" smtClean="0"/>
              <a:t>Actions to prevent coordination errors</a:t>
            </a:r>
            <a:endParaRPr lang="en-US" sz="2800" dirty="0"/>
          </a:p>
          <a:p>
            <a:pPr lvl="1"/>
            <a:r>
              <a:rPr lang="en-US" sz="2400" dirty="0"/>
              <a:t>Include </a:t>
            </a:r>
            <a:r>
              <a:rPr lang="en-US" sz="2400" dirty="0" smtClean="0"/>
              <a:t>families </a:t>
            </a:r>
            <a:r>
              <a:rPr lang="en-US" sz="2400" dirty="0"/>
              <a:t>in education regarding fall </a:t>
            </a:r>
            <a:r>
              <a:rPr lang="en-US" sz="2400" dirty="0" smtClean="0"/>
              <a:t>risk</a:t>
            </a:r>
          </a:p>
          <a:p>
            <a:pPr lvl="1"/>
            <a:r>
              <a:rPr lang="en-US" sz="2400" dirty="0" smtClean="0"/>
              <a:t>PT conduct </a:t>
            </a:r>
            <a:r>
              <a:rPr lang="en-US" sz="2400" dirty="0"/>
              <a:t>transfer training for all nursing personnel</a:t>
            </a:r>
          </a:p>
          <a:p>
            <a:pPr lvl="1"/>
            <a:r>
              <a:rPr lang="en-US" sz="2400" dirty="0" smtClean="0"/>
              <a:t>Suggested </a:t>
            </a:r>
            <a:r>
              <a:rPr lang="en-US" sz="2400" dirty="0"/>
              <a:t>consults with PT x 1, pharmacist x 2</a:t>
            </a:r>
          </a:p>
          <a:p>
            <a:pPr lvl="1"/>
            <a:endParaRPr lang="en-US" sz="2400" dirty="0" smtClean="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57</a:t>
            </a:fld>
            <a:endParaRPr lang="en-US" dirty="0">
              <a:solidFill>
                <a:prstClr val="black">
                  <a:tint val="75000"/>
                </a:prstClr>
              </a:solidFill>
            </a:endParaRPr>
          </a:p>
        </p:txBody>
      </p:sp>
    </p:spTree>
    <p:extLst>
      <p:ext uri="{BB962C8B-B14F-4D97-AF65-F5344CB8AC3E}">
        <p14:creationId xmlns:p14="http://schemas.microsoft.com/office/powerpoint/2010/main" val="8366937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p:txBody>
          <a:bodyPr/>
          <a:lstStyle/>
          <a:p>
            <a:r>
              <a:rPr lang="en-US" sz="2800" dirty="0" smtClean="0"/>
              <a:t>Conducting post-fall huddles supports immediate learning of front-line staff to address task, judgment, &amp; coordination errors</a:t>
            </a:r>
          </a:p>
          <a:p>
            <a:r>
              <a:rPr lang="en-US" sz="2800" dirty="0" smtClean="0"/>
              <a:t>Identification of the situational context in which the error occurs increases the likelihood that suggested solutions address the nature of the initial error</a:t>
            </a:r>
          </a:p>
          <a:p>
            <a:r>
              <a:rPr lang="en-US" sz="2800" dirty="0" smtClean="0"/>
              <a:t>Implementation of post-fall huddles consistent with Rogers’ Organization Innovation Process</a:t>
            </a:r>
            <a:r>
              <a:rPr lang="en-US" sz="2800" baseline="30000" dirty="0" smtClean="0"/>
              <a:t>13</a:t>
            </a:r>
            <a:endParaRPr lang="en-US" sz="2800" baseline="30000" dirty="0"/>
          </a:p>
        </p:txBody>
      </p:sp>
      <p:pic>
        <p:nvPicPr>
          <p:cNvPr id="8196" name="Picture 4" descr="Theoretical Rationale for Approach: Rogers' Organizational Innovation Process. This flow chat indicates that at initiation there is agenda setting and matching. Next the decision is made. At Implementation: Redefining/Restructuring, Clarifying and Routinizing occurs." title="Theoretical Rationale for Approach: Rogers' Organizational Innovation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09894"/>
            <a:ext cx="8207829" cy="221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58</a:t>
            </a:fld>
            <a:endParaRPr lang="en-US">
              <a:solidFill>
                <a:prstClr val="black">
                  <a:tint val="75000"/>
                </a:prstClr>
              </a:solidFill>
            </a:endParaRPr>
          </a:p>
        </p:txBody>
      </p:sp>
    </p:spTree>
    <p:extLst>
      <p:ext uri="{BB962C8B-B14F-4D97-AF65-F5344CB8AC3E}">
        <p14:creationId xmlns:p14="http://schemas.microsoft.com/office/powerpoint/2010/main" val="38638624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References</a:t>
            </a:r>
            <a:endParaRPr lang="en-US" dirty="0"/>
          </a:p>
        </p:txBody>
      </p:sp>
      <p:sp>
        <p:nvSpPr>
          <p:cNvPr id="2" name="Content Placeholder 1"/>
          <p:cNvSpPr>
            <a:spLocks noGrp="1"/>
          </p:cNvSpPr>
          <p:nvPr>
            <p:ph idx="1"/>
          </p:nvPr>
        </p:nvSpPr>
        <p:spPr>
          <a:xfrm>
            <a:off x="304800" y="914400"/>
            <a:ext cx="8610600" cy="5211763"/>
          </a:xfrm>
        </p:spPr>
        <p:txBody>
          <a:bodyPr/>
          <a:lstStyle/>
          <a:p>
            <a:pPr>
              <a:buFont typeface="+mj-lt"/>
              <a:buAutoNum type="arabicPeriod"/>
            </a:pPr>
            <a:r>
              <a:rPr lang="en-US" sz="1800" dirty="0" smtClean="0"/>
              <a:t>Edmondson </a:t>
            </a:r>
            <a:r>
              <a:rPr lang="en-US" sz="1800" dirty="0"/>
              <a:t>AC. teaming: How organizations learn, innovate, and compete in the knowledge economy. San Francisco: John Wiley &amp; Sons; </a:t>
            </a:r>
            <a:r>
              <a:rPr lang="en-US" sz="1800" dirty="0" smtClean="0"/>
              <a:t>2012.</a:t>
            </a:r>
          </a:p>
          <a:p>
            <a:pPr>
              <a:buFont typeface="+mj-lt"/>
              <a:buAutoNum type="arabicPeriod"/>
            </a:pPr>
            <a:r>
              <a:rPr lang="en-US" sz="1800" dirty="0" smtClean="0"/>
              <a:t>American </a:t>
            </a:r>
            <a:r>
              <a:rPr lang="en-US" sz="1800" dirty="0"/>
              <a:t>Geriatrics Society, British Geriatrics Society, American Academy of </a:t>
            </a:r>
            <a:r>
              <a:rPr lang="en-US" sz="1800" dirty="0" err="1"/>
              <a:t>Orthopaedic</a:t>
            </a:r>
            <a:r>
              <a:rPr lang="en-US" sz="1800" dirty="0"/>
              <a:t> Surgeons Panel on Falls Prevention. Guideline for the prevention of falls in older persons. American Geriatrics Society, British Geriatrics Society, and American Academy of </a:t>
            </a:r>
            <a:r>
              <a:rPr lang="en-US" sz="1800" dirty="0" err="1"/>
              <a:t>Orthopaedic</a:t>
            </a:r>
            <a:r>
              <a:rPr lang="en-US" sz="1800" dirty="0"/>
              <a:t> Surgeons panel on falls prevention. J Am </a:t>
            </a:r>
            <a:r>
              <a:rPr lang="en-US" sz="1800" dirty="0" err="1"/>
              <a:t>Geriatr</a:t>
            </a:r>
            <a:r>
              <a:rPr lang="en-US" sz="1800" dirty="0"/>
              <a:t> Soc. 2001;49:664-672. </a:t>
            </a:r>
            <a:endParaRPr lang="en-US" sz="1800" dirty="0" smtClean="0"/>
          </a:p>
          <a:p>
            <a:pPr>
              <a:buFont typeface="+mj-lt"/>
              <a:buAutoNum type="arabicPeriod"/>
            </a:pPr>
            <a:r>
              <a:rPr lang="en-US" sz="1800" dirty="0" smtClean="0"/>
              <a:t>Gowdy </a:t>
            </a:r>
            <a:r>
              <a:rPr lang="en-US" sz="1800" dirty="0"/>
              <a:t>M, &amp; Godfrey S. Using tools to assess and prevent inpatient falls. </a:t>
            </a:r>
            <a:r>
              <a:rPr lang="en-US" sz="1800" i="1" dirty="0"/>
              <a:t>Joint Commission Journal on Quality and Safety. </a:t>
            </a:r>
            <a:r>
              <a:rPr lang="en-US" sz="1800" i="1" dirty="0" smtClean="0"/>
              <a:t>2003;29</a:t>
            </a:r>
            <a:r>
              <a:rPr lang="en-US" sz="1800" dirty="0" smtClean="0"/>
              <a:t>:363-368.</a:t>
            </a:r>
          </a:p>
          <a:p>
            <a:pPr>
              <a:buFont typeface="+mj-lt"/>
              <a:buAutoNum type="arabicPeriod"/>
            </a:pPr>
            <a:r>
              <a:rPr lang="en-US" sz="1800" dirty="0" err="1" smtClean="0"/>
              <a:t>Szumlas</a:t>
            </a:r>
            <a:r>
              <a:rPr lang="en-US" sz="1800" dirty="0" smtClean="0"/>
              <a:t> </a:t>
            </a:r>
            <a:r>
              <a:rPr lang="en-US" sz="1800" dirty="0"/>
              <a:t>A, </a:t>
            </a:r>
            <a:r>
              <a:rPr lang="en-US" sz="1800" dirty="0" err="1"/>
              <a:t>Groszek</a:t>
            </a:r>
            <a:r>
              <a:rPr lang="en-US" sz="1800" dirty="0"/>
              <a:t> J, </a:t>
            </a:r>
            <a:r>
              <a:rPr lang="en-US" sz="1800" dirty="0" err="1"/>
              <a:t>Kitt</a:t>
            </a:r>
            <a:r>
              <a:rPr lang="en-US" sz="1800" dirty="0"/>
              <a:t> S, et al. Take a second glance: A novel approach to inpatient fall prevention. </a:t>
            </a:r>
            <a:r>
              <a:rPr lang="en-US" sz="1800" i="1" dirty="0"/>
              <a:t>Joint Commission Journal on Quality and Safety. 2004;30</a:t>
            </a:r>
            <a:r>
              <a:rPr lang="en-US" sz="1800" dirty="0"/>
              <a:t>:295-302.</a:t>
            </a:r>
          </a:p>
          <a:p>
            <a:pPr>
              <a:buFont typeface="+mj-lt"/>
              <a:buAutoNum type="arabicPeriod"/>
            </a:pPr>
            <a:r>
              <a:rPr lang="en-US" sz="1800" dirty="0"/>
              <a:t>von </a:t>
            </a:r>
            <a:r>
              <a:rPr lang="en-US" sz="1800" dirty="0" err="1"/>
              <a:t>Renteln</a:t>
            </a:r>
            <a:r>
              <a:rPr lang="en-US" sz="1800" dirty="0"/>
              <a:t>-Kruse W,  Krause DG. Incidence of in-hospital falls in geriatric patients before and after the introduction of an interdisciplinary team-based fall-prevention intervention. </a:t>
            </a:r>
            <a:r>
              <a:rPr lang="en-US" sz="1800" i="1" dirty="0"/>
              <a:t>JAGS.</a:t>
            </a:r>
            <a:r>
              <a:rPr lang="en-US" sz="1800" dirty="0"/>
              <a:t> 2007;55:2068-2074.</a:t>
            </a:r>
          </a:p>
          <a:p>
            <a:pPr>
              <a:buFont typeface="+mj-lt"/>
              <a:buAutoNum type="arabicPeriod"/>
            </a:pPr>
            <a:r>
              <a:rPr lang="en-US" sz="1800" dirty="0"/>
              <a:t>Sulla S, </a:t>
            </a:r>
            <a:r>
              <a:rPr lang="en-US" sz="1800" dirty="0" err="1"/>
              <a:t>McMyler</a:t>
            </a:r>
            <a:r>
              <a:rPr lang="en-US" sz="1800" dirty="0"/>
              <a:t> E. Falls prevention at Mayo Clinic Rochester. Journal of Nursing Care Quality. 2007; 22:138-144.</a:t>
            </a:r>
          </a:p>
          <a:p>
            <a:pPr>
              <a:buFont typeface="+mj-lt"/>
              <a:buAutoNum type="arabicPeriod"/>
            </a:pPr>
            <a:r>
              <a:rPr lang="en-US" sz="1800" dirty="0"/>
              <a:t>Krauss MJ, </a:t>
            </a:r>
            <a:r>
              <a:rPr lang="en-US" sz="1800" dirty="0" err="1"/>
              <a:t>Tutlam</a:t>
            </a:r>
            <a:r>
              <a:rPr lang="en-US" sz="1800" dirty="0"/>
              <a:t> N, </a:t>
            </a:r>
            <a:r>
              <a:rPr lang="en-US" sz="1800" dirty="0" err="1"/>
              <a:t>Costantinou</a:t>
            </a:r>
            <a:r>
              <a:rPr lang="en-US" sz="1800" dirty="0"/>
              <a:t> E,  et al.  Intervention to prevent falls on the medical service in a teaching hospital. </a:t>
            </a:r>
            <a:r>
              <a:rPr lang="en-US" sz="1800" i="1" dirty="0"/>
              <a:t>Infection Control and Hospital Epidemiology. 2008;29</a:t>
            </a:r>
            <a:r>
              <a:rPr lang="en-US" sz="1800" dirty="0"/>
              <a:t>:539-545.</a:t>
            </a:r>
          </a:p>
          <a:p>
            <a:pPr>
              <a:buFont typeface="+mj-lt"/>
              <a:buAutoNum type="arabicPeriod"/>
            </a:pPr>
            <a:endParaRPr lang="en-US" sz="1800" dirty="0"/>
          </a:p>
          <a:p>
            <a:pPr marL="0" indent="0">
              <a:buNone/>
            </a:pPr>
            <a:endParaRPr lang="en-US" sz="4000" dirty="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59</a:t>
            </a:fld>
            <a:endParaRPr lang="en-US">
              <a:solidFill>
                <a:prstClr val="black">
                  <a:tint val="75000"/>
                </a:prstClr>
              </a:solidFill>
            </a:endParaRPr>
          </a:p>
        </p:txBody>
      </p:sp>
    </p:spTree>
    <p:extLst>
      <p:ext uri="{BB962C8B-B14F-4D97-AF65-F5344CB8AC3E}">
        <p14:creationId xmlns:p14="http://schemas.microsoft.com/office/powerpoint/2010/main" val="364329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313113" y="609600"/>
            <a:ext cx="5715000" cy="3505200"/>
          </a:xfrm>
        </p:spPr>
        <p:txBody>
          <a:bodyPr/>
          <a:lstStyle/>
          <a:p>
            <a:r>
              <a:rPr lang="en-US" sz="2800" dirty="0" smtClean="0">
                <a:latin typeface="Calibri" pitchFamily="34" charset="0"/>
                <a:cs typeface="Calibri" pitchFamily="34" charset="0"/>
              </a:rPr>
              <a:t>Implementation and evaluation of a standardized briefing checklist at shift handoff in a pediatric emergency department</a:t>
            </a:r>
            <a:br>
              <a:rPr lang="en-US" sz="2800" dirty="0" smtClean="0">
                <a:latin typeface="Calibri" pitchFamily="34" charset="0"/>
                <a:cs typeface="Calibri" pitchFamily="34" charset="0"/>
              </a:rPr>
            </a:br>
            <a:r>
              <a:rPr lang="en-US" sz="2800" dirty="0" smtClean="0">
                <a:solidFill>
                  <a:srgbClr val="FF0000"/>
                </a:solidFill>
                <a:latin typeface="Calibri" pitchFamily="34" charset="0"/>
                <a:cs typeface="Calibri" pitchFamily="34" charset="0"/>
              </a:rPr>
              <a:t>Team </a:t>
            </a:r>
            <a:r>
              <a:rPr lang="en-US" sz="2800" dirty="0" err="1" smtClean="0">
                <a:solidFill>
                  <a:srgbClr val="FF0000"/>
                </a:solidFill>
                <a:latin typeface="Calibri" pitchFamily="34" charset="0"/>
                <a:cs typeface="Calibri" pitchFamily="34" charset="0"/>
              </a:rPr>
              <a:t>STEPPS</a:t>
            </a:r>
            <a:r>
              <a:rPr lang="en-US" sz="2800" dirty="0" smtClean="0">
                <a:solidFill>
                  <a:srgbClr val="FF0000"/>
                </a:solidFill>
                <a:latin typeface="Calibri" pitchFamily="34" charset="0"/>
                <a:cs typeface="Calibri" pitchFamily="34" charset="0"/>
              </a:rPr>
              <a:t> Conference</a:t>
            </a:r>
            <a:br>
              <a:rPr lang="en-US" sz="2800" dirty="0" smtClean="0">
                <a:solidFill>
                  <a:srgbClr val="FF0000"/>
                </a:solidFill>
                <a:latin typeface="Calibri" pitchFamily="34" charset="0"/>
                <a:cs typeface="Calibri" pitchFamily="34" charset="0"/>
              </a:rPr>
            </a:br>
            <a:r>
              <a:rPr lang="en-US" sz="2800" dirty="0" smtClean="0">
                <a:solidFill>
                  <a:srgbClr val="FF0000"/>
                </a:solidFill>
                <a:latin typeface="Calibri" pitchFamily="34" charset="0"/>
                <a:cs typeface="Calibri" pitchFamily="34" charset="0"/>
              </a:rPr>
              <a:t>Dallas, Texas</a:t>
            </a:r>
            <a:br>
              <a:rPr lang="en-US" sz="2800" dirty="0" smtClean="0">
                <a:solidFill>
                  <a:srgbClr val="FF0000"/>
                </a:solidFill>
                <a:latin typeface="Calibri" pitchFamily="34" charset="0"/>
                <a:cs typeface="Calibri" pitchFamily="34" charset="0"/>
              </a:rPr>
            </a:br>
            <a:r>
              <a:rPr lang="en-US" sz="2800" dirty="0" smtClean="0">
                <a:solidFill>
                  <a:srgbClr val="FF0000"/>
                </a:solidFill>
                <a:latin typeface="Calibri" pitchFamily="34" charset="0"/>
                <a:cs typeface="Calibri" pitchFamily="34" charset="0"/>
              </a:rPr>
              <a:t>June 13, 2013</a:t>
            </a:r>
          </a:p>
        </p:txBody>
      </p:sp>
      <p:sp>
        <p:nvSpPr>
          <p:cNvPr id="5123" name="Subtitle 2"/>
          <p:cNvSpPr>
            <a:spLocks noGrp="1"/>
          </p:cNvSpPr>
          <p:nvPr>
            <p:ph type="subTitle" idx="1"/>
          </p:nvPr>
        </p:nvSpPr>
        <p:spPr>
          <a:xfrm>
            <a:off x="3067050" y="3903663"/>
            <a:ext cx="5715000" cy="2954337"/>
          </a:xfrm>
        </p:spPr>
        <p:txBody>
          <a:bodyPr/>
          <a:lstStyle/>
          <a:p>
            <a:r>
              <a:rPr lang="en-US" sz="1600" dirty="0" smtClean="0">
                <a:latin typeface="Calibri" pitchFamily="34" charset="0"/>
                <a:cs typeface="Calibri" pitchFamily="34" charset="0"/>
              </a:rPr>
              <a:t>Paul C. Mullan</a:t>
            </a:r>
            <a:r>
              <a:rPr lang="en-US" sz="1600" baseline="30000" dirty="0" smtClean="0">
                <a:latin typeface="Calibri" pitchFamily="34" charset="0"/>
                <a:cs typeface="Calibri" pitchFamily="34" charset="0"/>
              </a:rPr>
              <a:t>1</a:t>
            </a:r>
            <a:r>
              <a:rPr lang="en-US" sz="1600" dirty="0" smtClean="0">
                <a:latin typeface="Calibri" pitchFamily="34" charset="0"/>
                <a:cs typeface="Calibri" pitchFamily="34" charset="0"/>
              </a:rPr>
              <a:t>, MD MPH</a:t>
            </a:r>
          </a:p>
          <a:p>
            <a:r>
              <a:rPr lang="en-US" sz="1600" dirty="0" err="1" smtClean="0">
                <a:latin typeface="Calibri" pitchFamily="34" charset="0"/>
                <a:cs typeface="Calibri" pitchFamily="34" charset="0"/>
              </a:rPr>
              <a:t>Sartaj</a:t>
            </a:r>
            <a:r>
              <a:rPr lang="en-US" sz="1600" dirty="0" smtClean="0">
                <a:latin typeface="Calibri" pitchFamily="34" charset="0"/>
                <a:cs typeface="Calibri" pitchFamily="34" charset="0"/>
              </a:rPr>
              <a:t> Alam</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PhD </a:t>
            </a:r>
          </a:p>
          <a:p>
            <a:r>
              <a:rPr lang="en-US" sz="1600" dirty="0" smtClean="0">
                <a:latin typeface="Calibri" pitchFamily="34" charset="0"/>
                <a:cs typeface="Calibri" pitchFamily="34" charset="0"/>
              </a:rPr>
              <a:t>Charles G. Macias</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MD MPH</a:t>
            </a:r>
          </a:p>
          <a:p>
            <a:r>
              <a:rPr lang="en-US" sz="1600" dirty="0" smtClean="0">
                <a:latin typeface="Calibri" pitchFamily="34" charset="0"/>
                <a:cs typeface="Calibri" pitchFamily="34" charset="0"/>
              </a:rPr>
              <a:t>Deborah Hsu</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MD MEd</a:t>
            </a:r>
          </a:p>
          <a:p>
            <a:r>
              <a:rPr lang="en-US" sz="1600" dirty="0" err="1" smtClean="0">
                <a:latin typeface="Calibri" pitchFamily="34" charset="0"/>
                <a:cs typeface="Calibri" pitchFamily="34" charset="0"/>
              </a:rPr>
              <a:t>Binita</a:t>
            </a:r>
            <a:r>
              <a:rPr lang="en-US" sz="1600" dirty="0" smtClean="0">
                <a:latin typeface="Calibri" pitchFamily="34" charset="0"/>
                <a:cs typeface="Calibri" pitchFamily="34" charset="0"/>
              </a:rPr>
              <a:t> Patel</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MD</a:t>
            </a:r>
          </a:p>
          <a:p>
            <a:endParaRPr lang="en-US" dirty="0" smtClean="0">
              <a:latin typeface="Calibri" pitchFamily="34" charset="0"/>
              <a:cs typeface="Calibri" pitchFamily="34" charset="0"/>
            </a:endParaRPr>
          </a:p>
          <a:p>
            <a:r>
              <a:rPr lang="en-US" sz="1400" baseline="30000" dirty="0" smtClean="0">
                <a:latin typeface="Calibri" pitchFamily="34" charset="0"/>
                <a:cs typeface="Calibri" pitchFamily="34" charset="0"/>
              </a:rPr>
              <a:t>1</a:t>
            </a:r>
            <a:r>
              <a:rPr lang="en-US" sz="1400" dirty="0" smtClean="0">
                <a:latin typeface="Calibri" pitchFamily="34" charset="0"/>
                <a:cs typeface="Calibri" pitchFamily="34" charset="0"/>
              </a:rPr>
              <a:t>Children’s National Medical Center – </a:t>
            </a:r>
          </a:p>
          <a:p>
            <a:r>
              <a:rPr lang="en-US" sz="1400" dirty="0" smtClean="0">
                <a:latin typeface="Calibri" pitchFamily="34" charset="0"/>
                <a:cs typeface="Calibri" pitchFamily="34" charset="0"/>
              </a:rPr>
              <a:t>George Washington School of Medicine</a:t>
            </a:r>
          </a:p>
          <a:p>
            <a:r>
              <a:rPr lang="en-US" sz="1400" baseline="30000" dirty="0" smtClean="0">
                <a:latin typeface="Calibri" pitchFamily="34" charset="0"/>
                <a:cs typeface="Calibri" pitchFamily="34" charset="0"/>
              </a:rPr>
              <a:t>2</a:t>
            </a:r>
            <a:r>
              <a:rPr lang="en-US" sz="1400" dirty="0" smtClean="0">
                <a:latin typeface="Calibri" pitchFamily="34" charset="0"/>
                <a:cs typeface="Calibri" pitchFamily="34" charset="0"/>
              </a:rPr>
              <a:t>Texas Children’s Hospital – Baylor College of Medicine</a:t>
            </a:r>
          </a:p>
          <a:p>
            <a:endParaRPr lang="en-US" sz="1400" dirty="0" smtClean="0">
              <a:latin typeface="Calibri" pitchFamily="34" charset="0"/>
              <a:cs typeface="Calibri" pitchFamily="34" charset="0"/>
            </a:endParaRPr>
          </a:p>
        </p:txBody>
      </p:sp>
      <p:pic>
        <p:nvPicPr>
          <p:cNvPr id="5124" name="Picture 4" descr="Logo with Teddy Bear holding a stethoscope." title="Children's National Medical Cen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663" y="4827588"/>
            <a:ext cx="168433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References</a:t>
            </a:r>
            <a:endParaRPr lang="en-US" dirty="0"/>
          </a:p>
        </p:txBody>
      </p:sp>
      <p:sp>
        <p:nvSpPr>
          <p:cNvPr id="2" name="Content Placeholder 1"/>
          <p:cNvSpPr>
            <a:spLocks noGrp="1"/>
          </p:cNvSpPr>
          <p:nvPr>
            <p:ph idx="1"/>
          </p:nvPr>
        </p:nvSpPr>
        <p:spPr>
          <a:xfrm>
            <a:off x="304800" y="914400"/>
            <a:ext cx="8610600" cy="5211763"/>
          </a:xfrm>
        </p:spPr>
        <p:txBody>
          <a:bodyPr/>
          <a:lstStyle/>
          <a:p>
            <a:pPr>
              <a:buFont typeface="+mj-lt"/>
              <a:buAutoNum type="arabicPeriod" startAt="8"/>
            </a:pPr>
            <a:r>
              <a:rPr lang="en-US" sz="1800" dirty="0"/>
              <a:t>Murphy TH, </a:t>
            </a:r>
            <a:r>
              <a:rPr lang="en-US" sz="1800" dirty="0" err="1"/>
              <a:t>Labonte</a:t>
            </a:r>
            <a:r>
              <a:rPr lang="en-US" sz="1800" dirty="0"/>
              <a:t> P, </a:t>
            </a:r>
            <a:r>
              <a:rPr lang="en-US" sz="1800" dirty="0" err="1"/>
              <a:t>Klock</a:t>
            </a:r>
            <a:r>
              <a:rPr lang="en-US" sz="1800" dirty="0"/>
              <a:t> M, &amp; Houser L. Falls prevention for elders in acute care: An evidence-based nursing practice initiative. Critical Care Nursing Quality. 2008;31:33-39.</a:t>
            </a:r>
          </a:p>
          <a:p>
            <a:pPr>
              <a:buFont typeface="+mj-lt"/>
              <a:buAutoNum type="arabicPeriod" startAt="8"/>
            </a:pPr>
            <a:r>
              <a:rPr lang="en-US" sz="1800" dirty="0"/>
              <a:t>Jones KJ, Venema DM, Nailon R, et al. Shifting the paradigm: An assessment of the quality of fall risk reduction in Nebraska hospitals. In progress. </a:t>
            </a:r>
            <a:endParaRPr lang="en-US" sz="1800" dirty="0" smtClean="0"/>
          </a:p>
          <a:p>
            <a:pPr>
              <a:buFont typeface="+mj-lt"/>
              <a:buAutoNum type="arabicPeriod" startAt="8"/>
            </a:pPr>
            <a:r>
              <a:rPr lang="en-US" sz="1800" dirty="0" smtClean="0"/>
              <a:t>De </a:t>
            </a:r>
            <a:r>
              <a:rPr lang="en-US" sz="1800" dirty="0" err="1"/>
              <a:t>Dreu</a:t>
            </a:r>
            <a:r>
              <a:rPr lang="en-US" sz="1800" dirty="0"/>
              <a:t> CKW. Team innovation and team effectiveness: The importance of minority dissent and reflexivity. </a:t>
            </a:r>
            <a:r>
              <a:rPr lang="en-US" sz="1800" i="1" dirty="0"/>
              <a:t>European Journal of Work and Organizational Psychology. 2002;11:</a:t>
            </a:r>
            <a:r>
              <a:rPr lang="en-US" sz="1800" dirty="0"/>
              <a:t> 285-298</a:t>
            </a:r>
            <a:r>
              <a:rPr lang="en-US" sz="1800" dirty="0" smtClean="0"/>
              <a:t>.</a:t>
            </a:r>
            <a:r>
              <a:rPr lang="en-US" sz="1800" dirty="0"/>
              <a:t> </a:t>
            </a:r>
            <a:endParaRPr lang="en-US" sz="1800" dirty="0" smtClean="0"/>
          </a:p>
          <a:p>
            <a:pPr>
              <a:buFont typeface="+mj-lt"/>
              <a:buAutoNum type="arabicPeriod" startAt="8"/>
            </a:pPr>
            <a:r>
              <a:rPr lang="en-US" sz="1800" dirty="0" smtClean="0"/>
              <a:t>Agency </a:t>
            </a:r>
            <a:r>
              <a:rPr lang="en-US" sz="1800" dirty="0"/>
              <a:t>for Healthcare Research and Quality. TeamSTEPPS: Strategies and tools to enhance performance and patient safety. </a:t>
            </a:r>
            <a:r>
              <a:rPr lang="en-US" sz="1800" dirty="0">
                <a:hlinkClick r:id="rId3"/>
              </a:rPr>
              <a:t>http://www.teamstepps.ahrq.gov</a:t>
            </a:r>
            <a:r>
              <a:rPr lang="en-US" sz="1800" dirty="0"/>
              <a:t> </a:t>
            </a:r>
            <a:endParaRPr lang="en-US" sz="1800" dirty="0" smtClean="0"/>
          </a:p>
          <a:p>
            <a:pPr>
              <a:buFont typeface="+mj-lt"/>
              <a:buAutoNum type="arabicPeriod" startAt="8"/>
            </a:pPr>
            <a:r>
              <a:rPr lang="en-US" sz="1800" dirty="0" err="1" smtClean="0"/>
              <a:t>MacPhail</a:t>
            </a:r>
            <a:r>
              <a:rPr lang="en-US" sz="1800" dirty="0" smtClean="0"/>
              <a:t> </a:t>
            </a:r>
            <a:r>
              <a:rPr lang="en-US" sz="1800" dirty="0"/>
              <a:t>LH, &amp; Edmondson AC. Learning domains: The importance of work context in organizational learning from error. In D. A. Hofmann &amp; M. </a:t>
            </a:r>
            <a:r>
              <a:rPr lang="en-US" sz="1800" dirty="0" err="1"/>
              <a:t>Frese</a:t>
            </a:r>
            <a:r>
              <a:rPr lang="en-US" sz="1800" dirty="0"/>
              <a:t>, </a:t>
            </a:r>
            <a:r>
              <a:rPr lang="en-US" sz="1800" i="1" dirty="0"/>
              <a:t>Errors in Organizations.</a:t>
            </a:r>
            <a:r>
              <a:rPr lang="en-US" sz="1800" dirty="0"/>
              <a:t> New York: </a:t>
            </a:r>
            <a:r>
              <a:rPr lang="en-US" sz="1800" dirty="0" err="1"/>
              <a:t>Routledge</a:t>
            </a:r>
            <a:r>
              <a:rPr lang="en-US" sz="1800" dirty="0"/>
              <a:t>; </a:t>
            </a:r>
            <a:r>
              <a:rPr lang="en-US" sz="1800" dirty="0" smtClean="0"/>
              <a:t>2011:177-198.</a:t>
            </a:r>
          </a:p>
          <a:p>
            <a:pPr>
              <a:buFont typeface="+mj-lt"/>
              <a:buAutoNum type="arabicPeriod" startAt="8"/>
            </a:pPr>
            <a:r>
              <a:rPr lang="en-US" sz="1800" dirty="0"/>
              <a:t> Rogers EM. Diffusion of innovations. 5th ed. New York: Free Press; 2003. </a:t>
            </a:r>
          </a:p>
          <a:p>
            <a:pPr>
              <a:buFont typeface="+mj-lt"/>
              <a:buAutoNum type="arabicPeriod" startAt="8"/>
            </a:pPr>
            <a:endParaRPr lang="en-US" sz="1800" dirty="0"/>
          </a:p>
          <a:p>
            <a:pPr marL="0" indent="0">
              <a:buNone/>
            </a:pPr>
            <a:endParaRPr lang="en-US" sz="1800" dirty="0"/>
          </a:p>
        </p:txBody>
      </p:sp>
      <p:sp>
        <p:nvSpPr>
          <p:cNvPr id="3" name="Slide Number Placeholder 2"/>
          <p:cNvSpPr>
            <a:spLocks noGrp="1"/>
          </p:cNvSpPr>
          <p:nvPr>
            <p:ph type="sldNum" sz="quarter" idx="12"/>
          </p:nvPr>
        </p:nvSpPr>
        <p:spPr/>
        <p:txBody>
          <a:bodyPr/>
          <a:lstStyle/>
          <a:p>
            <a:pPr>
              <a:defRPr/>
            </a:pPr>
            <a:fld id="{23DBA081-A525-4F6D-A123-CB1474275428}" type="slidenum">
              <a:rPr lang="en-US" smtClean="0">
                <a:solidFill>
                  <a:prstClr val="black">
                    <a:tint val="75000"/>
                  </a:prstClr>
                </a:solidFill>
              </a:rPr>
              <a:pPr>
                <a:defRPr/>
              </a:pPr>
              <a:t>60</a:t>
            </a:fld>
            <a:endParaRPr lang="en-US" dirty="0">
              <a:solidFill>
                <a:prstClr val="black">
                  <a:tint val="75000"/>
                </a:prstClr>
              </a:solidFill>
            </a:endParaRPr>
          </a:p>
        </p:txBody>
      </p:sp>
    </p:spTree>
    <p:extLst>
      <p:ext uri="{BB962C8B-B14F-4D97-AF65-F5344CB8AC3E}">
        <p14:creationId xmlns:p14="http://schemas.microsoft.com/office/powerpoint/2010/main" val="17573782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17775"/>
          </a:xfrm>
        </p:spPr>
        <p:txBody>
          <a:bodyPr/>
          <a:lstStyle/>
          <a:p>
            <a:pPr algn="l" fontAlgn="auto">
              <a:spcAft>
                <a:spcPts val="0"/>
              </a:spcAft>
              <a:defRPr/>
            </a:pPr>
            <a:r>
              <a:rPr lang="en-US" sz="6800" b="1" spc="1000" dirty="0">
                <a:solidFill>
                  <a:srgbClr val="C00000"/>
                </a:solidFill>
                <a:effectLst>
                  <a:outerShdw blurRad="38100" dist="38100" dir="2700000" algn="tl">
                    <a:srgbClr val="000000">
                      <a:alpha val="43137"/>
                    </a:srgbClr>
                  </a:outerShdw>
                </a:effectLst>
              </a:rPr>
              <a:t>CAPTURE</a:t>
            </a:r>
            <a:r>
              <a:rPr lang="en-US" sz="8000" dirty="0">
                <a:solidFill>
                  <a:srgbClr val="C00000"/>
                </a:solidFill>
              </a:rPr>
              <a:t/>
            </a:r>
            <a:br>
              <a:rPr lang="en-US" sz="8000" dirty="0">
                <a:solidFill>
                  <a:srgbClr val="C00000"/>
                </a:solidFill>
              </a:rPr>
            </a:br>
            <a:r>
              <a:rPr lang="en-US" sz="1600" dirty="0">
                <a:solidFill>
                  <a:srgbClr val="C00000"/>
                </a:solidFill>
              </a:rPr>
              <a:t>Collaboration and Proactive Teamwork Used to </a:t>
            </a:r>
            <a:r>
              <a:rPr lang="en-US" sz="1600" dirty="0" smtClean="0">
                <a:solidFill>
                  <a:srgbClr val="C00000"/>
                </a:solidFill>
              </a:rPr>
              <a:t>Reduce</a:t>
            </a:r>
            <a:br>
              <a:rPr lang="en-US" sz="1600" dirty="0" smtClean="0">
                <a:solidFill>
                  <a:srgbClr val="C00000"/>
                </a:solidFill>
              </a:rPr>
            </a:br>
            <a:r>
              <a:rPr lang="en-US" sz="1600" dirty="0">
                <a:solidFill>
                  <a:srgbClr val="C00000"/>
                </a:solidFill>
              </a:rPr>
              <a:t/>
            </a:r>
            <a:br>
              <a:rPr lang="en-US" sz="1600" dirty="0">
                <a:solidFill>
                  <a:srgbClr val="C00000"/>
                </a:solidFill>
              </a:rPr>
            </a:br>
            <a:r>
              <a:rPr lang="en-US" sz="2400" dirty="0" smtClean="0">
                <a:solidFill>
                  <a:srgbClr val="C00000"/>
                </a:solidFill>
                <a:latin typeface="Arial" pitchFamily="34" charset="0"/>
                <a:cs typeface="Arial" pitchFamily="34" charset="0"/>
              </a:rPr>
              <a:t/>
            </a:r>
            <a:br>
              <a:rPr lang="en-US" sz="2400" dirty="0" smtClean="0">
                <a:solidFill>
                  <a:srgbClr val="C00000"/>
                </a:solidFill>
                <a:latin typeface="Arial" pitchFamily="34" charset="0"/>
                <a:cs typeface="Arial" pitchFamily="34" charset="0"/>
              </a:rPr>
            </a:br>
            <a:r>
              <a:rPr lang="en-US" sz="2400" dirty="0" smtClean="0">
                <a:solidFill>
                  <a:srgbClr val="C00000"/>
                </a:solidFill>
                <a:latin typeface="Arial" pitchFamily="34" charset="0"/>
                <a:cs typeface="Arial" pitchFamily="34" charset="0"/>
              </a:rPr>
              <a:t>       </a:t>
            </a:r>
            <a:r>
              <a:rPr lang="en-US" sz="2400" dirty="0" smtClean="0">
                <a:solidFill>
                  <a:prstClr val="black"/>
                </a:solidFill>
                <a:latin typeface="Arial" pitchFamily="34" charset="0"/>
                <a:cs typeface="Arial" pitchFamily="34" charset="0"/>
                <a:hlinkClick r:id="rId3"/>
              </a:rPr>
              <a:t>http</a:t>
            </a:r>
            <a:r>
              <a:rPr lang="en-US" sz="2400" dirty="0">
                <a:solidFill>
                  <a:prstClr val="black"/>
                </a:solidFill>
                <a:latin typeface="Arial" pitchFamily="34" charset="0"/>
                <a:cs typeface="Arial" pitchFamily="34" charset="0"/>
                <a:hlinkClick r:id="rId3"/>
              </a:rPr>
              <a:t>://unmc.edu/patient-safety/capture_falls.htm</a:t>
            </a:r>
            <a:r>
              <a:rPr lang="en-US" sz="2400" dirty="0">
                <a:solidFill>
                  <a:prstClr val="black"/>
                </a:solidFill>
                <a:latin typeface="Arial" pitchFamily="34" charset="0"/>
                <a:cs typeface="Arial" pitchFamily="34" charset="0"/>
              </a:rPr>
              <a:t> </a:t>
            </a:r>
            <a:r>
              <a:rPr lang="en-US" sz="3200" dirty="0">
                <a:solidFill>
                  <a:prstClr val="black"/>
                </a:solidFill>
                <a:latin typeface="Arial" charset="0"/>
              </a:rPr>
              <a:t/>
            </a:r>
            <a:br>
              <a:rPr lang="en-US" sz="3200" dirty="0">
                <a:solidFill>
                  <a:prstClr val="black"/>
                </a:solidFill>
                <a:latin typeface="Arial" charset="0"/>
              </a:rPr>
            </a:br>
            <a:endParaRPr lang="en-US" sz="1600" dirty="0">
              <a:solidFill>
                <a:srgbClr val="C00000"/>
              </a:solidFill>
            </a:endParaRPr>
          </a:p>
        </p:txBody>
      </p:sp>
      <p:sp>
        <p:nvSpPr>
          <p:cNvPr id="3" name="Subtitle 2"/>
          <p:cNvSpPr>
            <a:spLocks noGrp="1"/>
          </p:cNvSpPr>
          <p:nvPr>
            <p:ph type="subTitle" idx="1"/>
          </p:nvPr>
        </p:nvSpPr>
        <p:spPr>
          <a:xfrm>
            <a:off x="5384809" y="2042887"/>
            <a:ext cx="2989943" cy="1752600"/>
          </a:xfrm>
        </p:spPr>
        <p:txBody>
          <a:bodyPr/>
          <a:lstStyle/>
          <a:p>
            <a:r>
              <a:rPr lang="en-US" sz="9600" b="1" dirty="0">
                <a:solidFill>
                  <a:srgbClr val="C00000"/>
                </a:solidFill>
                <a:effectLst>
                  <a:outerShdw blurRad="38100" dist="38100" dir="2700000" algn="tl">
                    <a:srgbClr val="000000">
                      <a:alpha val="43137"/>
                    </a:srgbClr>
                  </a:outerShdw>
                </a:effectLst>
              </a:rPr>
              <a:t>Falls</a:t>
            </a:r>
            <a:endParaRPr lang="en-US" sz="9600" dirty="0">
              <a:solidFill>
                <a:srgbClr val="C00000"/>
              </a:solidFill>
              <a:effectLst>
                <a:outerShdw blurRad="38100" dist="38100" dir="2700000" algn="tl">
                  <a:srgbClr val="000000">
                    <a:alpha val="43137"/>
                  </a:srgbClr>
                </a:outerShdw>
              </a:effectLst>
            </a:endParaRPr>
          </a:p>
          <a:p>
            <a:endParaRPr lang="en-US" dirty="0"/>
          </a:p>
        </p:txBody>
      </p:sp>
      <p:pic>
        <p:nvPicPr>
          <p:cNvPr id="12291" name="Picture 18" descr="wordmark on black bar: Background Image: University of Nebraska Medical Center" title="Background Image: University of Nebraska Medical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9144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roup 15"/>
          <p:cNvGrpSpPr>
            <a:grpSpLocks/>
          </p:cNvGrpSpPr>
          <p:nvPr/>
        </p:nvGrpSpPr>
        <p:grpSpPr bwMode="auto">
          <a:xfrm>
            <a:off x="0" y="0"/>
            <a:ext cx="9144000" cy="706438"/>
            <a:chOff x="0" y="0"/>
            <a:chExt cx="5760" cy="445"/>
          </a:xfrm>
        </p:grpSpPr>
        <p:sp>
          <p:nvSpPr>
            <p:cNvPr id="4" name="Rectangle 3"/>
            <p:cNvSpPr>
              <a:spLocks noChangeArrowheads="1"/>
            </p:cNvSpPr>
            <p:nvPr/>
          </p:nvSpPr>
          <p:spPr bwMode="auto">
            <a:xfrm>
              <a:off x="0" y="0"/>
              <a:ext cx="5760" cy="445"/>
            </a:xfrm>
            <a:prstGeom prst="rect">
              <a:avLst/>
            </a:prstGeom>
            <a:solidFill>
              <a:srgbClr val="000000"/>
            </a:solidFill>
            <a:ln>
              <a:noFill/>
            </a:ln>
            <a:effectLst>
              <a:outerShdw dist="38100" dir="5400000" rotWithShape="0">
                <a:srgbClr val="000000">
                  <a:alpha val="42999"/>
                </a:srgbClr>
              </a:outerShdw>
            </a:effectLst>
            <a:extLst>
              <a:ext uri="{91240B29-F687-4F45-9708-019B960494DF}">
                <a14:hiddenLine xmlns:a14="http://schemas.microsoft.com/office/drawing/2010/main" w="0" algn="ctr">
                  <a:solidFill>
                    <a:srgbClr val="000000"/>
                  </a:solidFill>
                  <a:round/>
                  <a:headEnd/>
                  <a:tailEnd/>
                </a14:hiddenLine>
              </a:ext>
            </a:extLst>
          </p:spPr>
          <p:txBody>
            <a:bodyPr anchor="ctr"/>
            <a:lstStyle/>
            <a:p>
              <a:pPr algn="ctr" defTabSz="457200" eaLnBrk="1" fontAlgn="auto" hangingPunct="1">
                <a:spcBef>
                  <a:spcPts val="0"/>
                </a:spcBef>
                <a:spcAft>
                  <a:spcPts val="0"/>
                </a:spcAft>
                <a:defRPr/>
              </a:pPr>
              <a:endParaRPr lang="en-US" sz="1800">
                <a:solidFill>
                  <a:srgbClr val="FFFFFF"/>
                </a:solidFill>
                <a:latin typeface="Arial"/>
                <a:ea typeface="+mn-ea"/>
              </a:endParaRPr>
            </a:p>
          </p:txBody>
        </p:sp>
        <p:pic>
          <p:nvPicPr>
            <p:cNvPr id="12295" name="Picture 12" descr="UNMC_icon_box_pms186_RGB.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5"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p:cNvSpPr>
              <a:spLocks noChangeArrowheads="1"/>
            </p:cNvSpPr>
            <p:nvPr/>
          </p:nvSpPr>
          <p:spPr bwMode="auto">
            <a:xfrm>
              <a:off x="576" y="96"/>
              <a:ext cx="3456"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sz="1400">
                  <a:solidFill>
                    <a:srgbClr val="FFFFFF"/>
                  </a:solidFill>
                  <a:latin typeface="Arial" charset="0"/>
                  <a:ea typeface="+mn-ea"/>
                </a:rPr>
                <a:t>University of Nebraska Medical Center</a:t>
              </a:r>
            </a:p>
          </p:txBody>
        </p:sp>
      </p:grpSp>
    </p:spTree>
    <p:extLst>
      <p:ext uri="{BB962C8B-B14F-4D97-AF65-F5344CB8AC3E}">
        <p14:creationId xmlns:p14="http://schemas.microsoft.com/office/powerpoint/2010/main" val="40124875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Structured Interdisciplinary Bedside Rounds (SIBR)</a:t>
            </a:r>
            <a:endParaRPr lang="en-US" dirty="0"/>
          </a:p>
        </p:txBody>
      </p:sp>
      <p:sp>
        <p:nvSpPr>
          <p:cNvPr id="5" name="Subtitle 4"/>
          <p:cNvSpPr>
            <a:spLocks noGrp="1"/>
          </p:cNvSpPr>
          <p:nvPr>
            <p:ph type="subTitle" idx="1"/>
          </p:nvPr>
        </p:nvSpPr>
        <p:spPr>
          <a:xfrm>
            <a:off x="1371600" y="3886199"/>
            <a:ext cx="7620000" cy="2862943"/>
          </a:xfrm>
        </p:spPr>
        <p:txBody>
          <a:bodyPr>
            <a:noAutofit/>
          </a:bodyPr>
          <a:lstStyle/>
          <a:p>
            <a:pPr lvl="3" algn="l"/>
            <a:r>
              <a:rPr lang="en-US" sz="3200" dirty="0" smtClean="0"/>
              <a:t>And </a:t>
            </a:r>
            <a:r>
              <a:rPr lang="en-US" sz="3200" dirty="0" err="1" smtClean="0"/>
              <a:t>TeamSTEPPS</a:t>
            </a:r>
            <a:endParaRPr lang="en-US" sz="3200" dirty="0" smtClean="0"/>
          </a:p>
          <a:p>
            <a:r>
              <a:rPr lang="en-US" dirty="0" smtClean="0"/>
              <a:t/>
            </a:r>
            <a:br>
              <a:rPr lang="en-US" dirty="0" smtClean="0"/>
            </a:br>
            <a:endParaRPr lang="en-US" dirty="0"/>
          </a:p>
          <a:p>
            <a:pPr algn="r">
              <a:spcBef>
                <a:spcPts val="0"/>
              </a:spcBef>
            </a:pPr>
            <a:r>
              <a:rPr lang="en-US" sz="2400" dirty="0">
                <a:solidFill>
                  <a:prstClr val="black"/>
                </a:solidFill>
              </a:rPr>
              <a:t>Jason Stein, MD </a:t>
            </a:r>
            <a:r>
              <a:rPr lang="en-US" sz="2400" dirty="0" err="1">
                <a:solidFill>
                  <a:prstClr val="black"/>
                </a:solidFill>
              </a:rPr>
              <a:t>SFHM</a:t>
            </a:r>
            <a:endParaRPr lang="en-US" sz="2400" dirty="0">
              <a:solidFill>
                <a:prstClr val="black"/>
              </a:solidFill>
            </a:endParaRPr>
          </a:p>
          <a:p>
            <a:pPr algn="r">
              <a:spcBef>
                <a:spcPts val="0"/>
              </a:spcBef>
            </a:pPr>
            <a:r>
              <a:rPr lang="en-US" sz="2400" dirty="0">
                <a:solidFill>
                  <a:prstClr val="black"/>
                </a:solidFill>
              </a:rPr>
              <a:t>Department of Medicine</a:t>
            </a:r>
          </a:p>
          <a:p>
            <a:pPr algn="r">
              <a:spcBef>
                <a:spcPts val="0"/>
              </a:spcBef>
            </a:pPr>
            <a:r>
              <a:rPr lang="en-US" sz="2400" dirty="0">
                <a:solidFill>
                  <a:prstClr val="black"/>
                </a:solidFill>
              </a:rPr>
              <a:t> Emory University School of Medicine</a:t>
            </a:r>
          </a:p>
          <a:p>
            <a:endParaRPr lang="en-US" dirty="0" smtClean="0"/>
          </a:p>
          <a:p>
            <a:endParaRPr lang="en-US" dirty="0"/>
          </a:p>
        </p:txBody>
      </p:sp>
    </p:spTree>
    <p:extLst>
      <p:ext uri="{BB962C8B-B14F-4D97-AF65-F5344CB8AC3E}">
        <p14:creationId xmlns:p14="http://schemas.microsoft.com/office/powerpoint/2010/main" val="12934184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Why Use </a:t>
            </a:r>
            <a:r>
              <a:rPr lang="en-US" dirty="0" err="1" smtClean="0"/>
              <a:t>TeamSTEPPS</a:t>
            </a:r>
            <a:r>
              <a:rPr lang="en-US" dirty="0" smtClean="0"/>
              <a:t>?</a:t>
            </a:r>
          </a:p>
        </p:txBody>
      </p:sp>
      <p:sp>
        <p:nvSpPr>
          <p:cNvPr id="4" name="TextBox 3" descr="Highlighting Bar: emphasizing And Practiced! Every day!" title="Highlighting Bar"/>
          <p:cNvSpPr txBox="1"/>
          <p:nvPr/>
        </p:nvSpPr>
        <p:spPr>
          <a:xfrm>
            <a:off x="2028371" y="5525480"/>
            <a:ext cx="4140200" cy="461665"/>
          </a:xfrm>
          <a:prstGeom prst="rect">
            <a:avLst/>
          </a:prstGeom>
          <a:solidFill>
            <a:srgbClr val="FFFF00"/>
          </a:solidFill>
          <a:ln w="22225">
            <a:solidFill>
              <a:schemeClr val="tx1">
                <a:lumMod val="75000"/>
                <a:lumOff val="25000"/>
              </a:schemeClr>
            </a:solidFill>
          </a:ln>
        </p:spPr>
        <p:txBody>
          <a:bodyPr wrap="square" rtlCol="0">
            <a:spAutoFit/>
          </a:bodyPr>
          <a:lstStyle/>
          <a:p>
            <a:pPr algn="ctr" eaLnBrk="1" fontAlgn="auto" hangingPunct="1">
              <a:spcBef>
                <a:spcPts val="0"/>
              </a:spcBef>
              <a:spcAft>
                <a:spcPts val="0"/>
              </a:spcAft>
            </a:pPr>
            <a:endParaRPr lang="en-US" b="1" dirty="0">
              <a:solidFill>
                <a:prstClr val="black"/>
              </a:solidFill>
              <a:latin typeface="Calibri"/>
              <a:ea typeface="+mn-ea"/>
            </a:endParaRPr>
          </a:p>
        </p:txBody>
      </p:sp>
      <p:sp>
        <p:nvSpPr>
          <p:cNvPr id="5123" name="Rectangle 3"/>
          <p:cNvSpPr>
            <a:spLocks noGrp="1" noChangeArrowheads="1"/>
          </p:cNvSpPr>
          <p:nvPr>
            <p:ph type="body" idx="1"/>
          </p:nvPr>
        </p:nvSpPr>
        <p:spPr/>
        <p:txBody>
          <a:bodyPr>
            <a:normAutofit fontScale="92500"/>
          </a:bodyPr>
          <a:lstStyle/>
          <a:p>
            <a:pPr eaLnBrk="1" hangingPunct="1"/>
            <a:r>
              <a:rPr lang="en-US" b="1" dirty="0" smtClean="0"/>
              <a:t>Goal</a:t>
            </a:r>
            <a:r>
              <a:rPr lang="en-US" dirty="0" smtClean="0"/>
              <a:t>: Produce highly effective medical teams that optimize the use of information, people and resources to achieve the best clinical outcomes</a:t>
            </a:r>
          </a:p>
          <a:p>
            <a:pPr eaLnBrk="1" hangingPunct="1"/>
            <a:r>
              <a:rPr lang="en-US" b="1" dirty="0" smtClean="0"/>
              <a:t>Rationale</a:t>
            </a:r>
            <a:r>
              <a:rPr lang="en-US" dirty="0" smtClean="0"/>
              <a:t>: Teams of individuals who communicate effectively and back each other up dramatically reduce the consequences of human error</a:t>
            </a:r>
          </a:p>
          <a:p>
            <a:pPr eaLnBrk="1" hangingPunct="1"/>
            <a:r>
              <a:rPr lang="en-US" b="1" dirty="0" smtClean="0"/>
              <a:t>Reality</a:t>
            </a:r>
            <a:r>
              <a:rPr lang="en-US" dirty="0" smtClean="0"/>
              <a:t>: Team skills are not innate - they must be trained And Practiced! Every day! </a:t>
            </a:r>
          </a:p>
        </p:txBody>
      </p:sp>
    </p:spTree>
    <p:extLst>
      <p:ext uri="{BB962C8B-B14F-4D97-AF65-F5344CB8AC3E}">
        <p14:creationId xmlns:p14="http://schemas.microsoft.com/office/powerpoint/2010/main" val="22016054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smtClean="0">
                <a:solidFill>
                  <a:prstClr val="black">
                    <a:tint val="75000"/>
                  </a:prstClr>
                </a:solidFill>
              </a:rPr>
              <a:t> </a:t>
            </a:r>
            <a:fld id="{88A40084-E961-47FA-BE92-010BE544679D}" type="slidenum">
              <a:rPr lang="en-US" smtClean="0">
                <a:solidFill>
                  <a:prstClr val="black">
                    <a:tint val="75000"/>
                  </a:prstClr>
                </a:solidFill>
              </a:rPr>
              <a:pPr>
                <a:defRPr/>
              </a:pPr>
              <a:t>64</a:t>
            </a:fld>
            <a:r>
              <a:rPr lang="en-US" smtClean="0">
                <a:solidFill>
                  <a:prstClr val="black">
                    <a:tint val="75000"/>
                  </a:prstClr>
                </a:solidFill>
              </a:rPr>
              <a:t>  </a:t>
            </a:r>
            <a:endParaRPr lang="en-US">
              <a:solidFill>
                <a:prstClr val="black">
                  <a:tint val="75000"/>
                </a:prstClr>
              </a:solidFill>
            </a:endParaRPr>
          </a:p>
        </p:txBody>
      </p:sp>
      <p:pic>
        <p:nvPicPr>
          <p:cNvPr id="8" name="Picture 5" descr="If we implement TeamSTEPPS, our teams will learn about the four competency areas that lead to improved team performance, safer practices, and change in culture:&#10; Leadership – how to direct and coordinate, assign tasks, motivate team members, facilitate optimal performance.&#10; Situation monitoring – how to develop common understandings of team environment, apply strategies to monitor teammate performance and maintain a shared mental model.&#10; Mutual support – how to anticipate other team members’ needs through accurate knowledge and shift workload to achieve balance during periods of high workload or stress.&#10; Communication – how to effectively exchange information among team members, regardless of how it is communicated.&#10;&#10;They will also learn about specific tools and strategies that can be implemented in our units that support these competencies.  Some of these tools and strategies include:&#10;Briefings&#10;Team Huddles&#10;Two-challenge rule&#10;SBAR&#10;Check back &#10;&#10;The end result will be a higher-performing team, where members:&#10;Share a clear vision of the plan &#10;Utilize concise, structured communication techniques &#10;Adapt readily to changing situations&#10;Maximize the use of information, skills, and resources for optimal outcomes&#10;&#10;TeamSTEPPS understands the dynamics that can occur when teams consist of physicians, nurses, and technicians. The initiative focuses on gaining the support of both physicians and nurses to enhance teamwork. To support this, one of the two trainers for the program should be a physician or non-physician medical provider. &#10;&#10;" title="Team Steps Pyramid 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8934" y="1295400"/>
            <a:ext cx="5972003" cy="4840287"/>
          </a:xfrm>
          <a:prstGeom prst="rect">
            <a:avLst/>
          </a:prstGeom>
          <a:noFill/>
          <a:ln w="9525">
            <a:noFill/>
            <a:miter lim="800000"/>
            <a:headEnd/>
            <a:tailEnd/>
          </a:ln>
        </p:spPr>
      </p:pic>
      <p:sp>
        <p:nvSpPr>
          <p:cNvPr id="12" name="Title 11"/>
          <p:cNvSpPr>
            <a:spLocks noGrp="1"/>
          </p:cNvSpPr>
          <p:nvPr>
            <p:ph type="title"/>
          </p:nvPr>
        </p:nvSpPr>
        <p:spPr/>
        <p:txBody>
          <a:bodyPr>
            <a:normAutofit/>
          </a:bodyPr>
          <a:lstStyle/>
          <a:p>
            <a:r>
              <a:rPr lang="en-US" sz="2400" dirty="0" err="1" smtClean="0"/>
              <a:t>TeamSTEPPS</a:t>
            </a:r>
            <a:endParaRPr lang="en-US" sz="2400" dirty="0"/>
          </a:p>
        </p:txBody>
      </p:sp>
      <p:sp>
        <p:nvSpPr>
          <p:cNvPr id="6" name="TextBox 5"/>
          <p:cNvSpPr txBox="1"/>
          <p:nvPr/>
        </p:nvSpPr>
        <p:spPr>
          <a:xfrm>
            <a:off x="0" y="0"/>
            <a:ext cx="9144000" cy="461665"/>
          </a:xfrm>
          <a:prstGeom prst="rect">
            <a:avLst/>
          </a:prstGeom>
          <a:solidFill>
            <a:schemeClr val="accent5">
              <a:lumMod val="50000"/>
            </a:schemeClr>
          </a:solidFill>
        </p:spPr>
        <p:txBody>
          <a:bodyPr wrap="square" rtlCol="0">
            <a:spAutoFit/>
          </a:bodyPr>
          <a:lstStyle/>
          <a:p>
            <a:pPr eaLnBrk="1" fontAlgn="auto" hangingPunct="1">
              <a:spcBef>
                <a:spcPts val="0"/>
              </a:spcBef>
              <a:spcAft>
                <a:spcPts val="0"/>
              </a:spcAft>
            </a:pPr>
            <a:r>
              <a:rPr lang="en-US" b="1" dirty="0" smtClean="0">
                <a:solidFill>
                  <a:prstClr val="white"/>
                </a:solidFill>
                <a:latin typeface="Calibri"/>
                <a:ea typeface="+mn-ea"/>
              </a:rPr>
              <a:t>Daily Practice Makes Mastery Possible		              </a:t>
            </a:r>
            <a:endParaRPr lang="en-US" b="1" dirty="0">
              <a:solidFill>
                <a:prstClr val="white"/>
              </a:solidFill>
              <a:latin typeface="Calibri"/>
              <a:ea typeface="+mn-ea"/>
            </a:endParaRPr>
          </a:p>
        </p:txBody>
      </p:sp>
    </p:spTree>
    <p:extLst>
      <p:ext uri="{BB962C8B-B14F-4D97-AF65-F5344CB8AC3E}">
        <p14:creationId xmlns:p14="http://schemas.microsoft.com/office/powerpoint/2010/main" val="29807177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rgbClr val="004E4C"/>
          </a:solidFill>
        </p:spPr>
        <p:txBody>
          <a:bodyPr anchor="ctr" anchorCtr="0">
            <a:normAutofit fontScale="90000"/>
          </a:bodyPr>
          <a:lstStyle/>
          <a:p>
            <a:r>
              <a:rPr lang="en-US" sz="2700" dirty="0" smtClean="0">
                <a:solidFill>
                  <a:schemeClr val="bg1"/>
                </a:solidFill>
              </a:rPr>
              <a:t>Daily </a:t>
            </a:r>
            <a:r>
              <a:rPr lang="en-US" sz="2700" dirty="0">
                <a:solidFill>
                  <a:schemeClr val="bg1"/>
                </a:solidFill>
              </a:rPr>
              <a:t>Practice            </a:t>
            </a:r>
            <a:r>
              <a:rPr lang="en-US" sz="2700" dirty="0" smtClean="0">
                <a:solidFill>
                  <a:schemeClr val="bg1"/>
                </a:solidFill>
              </a:rPr>
              <a:t>Structured </a:t>
            </a:r>
            <a:r>
              <a:rPr lang="en-US" sz="2700" dirty="0">
                <a:solidFill>
                  <a:schemeClr val="bg1"/>
                </a:solidFill>
              </a:rPr>
              <a:t>Interdisciplinary Bedside Rounds (</a:t>
            </a:r>
            <a:r>
              <a:rPr lang="en-US" sz="2700" dirty="0" err="1">
                <a:solidFill>
                  <a:schemeClr val="bg1"/>
                </a:solidFill>
              </a:rPr>
              <a:t>SIBR</a:t>
            </a:r>
            <a:r>
              <a:rPr lang="en-US" sz="2700" dirty="0">
                <a:solidFill>
                  <a:schemeClr val="bg1"/>
                </a:solidFill>
              </a:rPr>
              <a:t>) </a:t>
            </a:r>
            <a:endParaRPr lang="en-US" dirty="0">
              <a:solidFill>
                <a:schemeClr val="bg1"/>
              </a:solidFill>
            </a:endParaRPr>
          </a:p>
        </p:txBody>
      </p:sp>
      <p:sp>
        <p:nvSpPr>
          <p:cNvPr id="3" name="Content Placeholder 2"/>
          <p:cNvSpPr>
            <a:spLocks noGrp="1"/>
          </p:cNvSpPr>
          <p:nvPr>
            <p:ph type="body" sz="half" idx="2"/>
          </p:nvPr>
        </p:nvSpPr>
        <p:spPr>
          <a:xfrm>
            <a:off x="333829" y="1015999"/>
            <a:ext cx="8490857" cy="5718629"/>
          </a:xfrm>
        </p:spPr>
        <p:txBody>
          <a:bodyPr>
            <a:noAutofit/>
          </a:bodyPr>
          <a:lstStyle/>
          <a:p>
            <a:pPr lvl="1"/>
            <a:r>
              <a:rPr lang="en-GB" sz="2400" b="1" dirty="0">
                <a:solidFill>
                  <a:prstClr val="black"/>
                </a:solidFill>
              </a:rPr>
              <a:t>Structured Interdisciplinary Bedside Rounds (</a:t>
            </a:r>
            <a:r>
              <a:rPr lang="en-GB" sz="2400" b="1" dirty="0" err="1">
                <a:solidFill>
                  <a:prstClr val="black"/>
                </a:solidFill>
              </a:rPr>
              <a:t>SIBR</a:t>
            </a:r>
            <a:r>
              <a:rPr lang="en-GB" sz="2400" b="1" dirty="0">
                <a:solidFill>
                  <a:prstClr val="black"/>
                </a:solidFill>
              </a:rPr>
              <a:t>)</a:t>
            </a:r>
            <a:endParaRPr lang="en-US" sz="2400" dirty="0">
              <a:solidFill>
                <a:prstClr val="black"/>
              </a:solidFill>
            </a:endParaRPr>
          </a:p>
          <a:p>
            <a:pPr lvl="1">
              <a:buNone/>
            </a:pPr>
            <a:endParaRPr lang="en-GB" dirty="0" smtClean="0"/>
          </a:p>
          <a:p>
            <a:pPr lvl="1">
              <a:buNone/>
            </a:pPr>
            <a:r>
              <a:rPr lang="en-GB" sz="2800" dirty="0" smtClean="0"/>
              <a:t>1. A shared mental model for teamwork</a:t>
            </a:r>
          </a:p>
          <a:p>
            <a:pPr lvl="1">
              <a:buNone/>
            </a:pPr>
            <a:r>
              <a:rPr lang="en-GB" sz="2800" dirty="0" smtClean="0"/>
              <a:t>2. A standardized interdisciplinary huddle for:</a:t>
            </a:r>
          </a:p>
          <a:p>
            <a:pPr marL="971550" lvl="1" indent="-514350">
              <a:buNone/>
            </a:pPr>
            <a:r>
              <a:rPr lang="en-GB" sz="2800" dirty="0" smtClean="0"/>
              <a:t>	a. </a:t>
            </a:r>
            <a:r>
              <a:rPr lang="en-GB" sz="2800" b="1" dirty="0" smtClean="0"/>
              <a:t>collaborative cross checking</a:t>
            </a:r>
            <a:endParaRPr lang="en-GB" sz="2800" dirty="0" smtClean="0"/>
          </a:p>
          <a:p>
            <a:pPr marL="971550" lvl="1" indent="-514350">
              <a:buNone/>
            </a:pPr>
            <a:r>
              <a:rPr lang="en-GB" sz="2800" dirty="0" smtClean="0"/>
              <a:t>	b. </a:t>
            </a:r>
            <a:r>
              <a:rPr lang="en-GB" sz="2800" b="1" dirty="0" smtClean="0"/>
              <a:t>accountability to a quality-safety checklist</a:t>
            </a:r>
          </a:p>
          <a:p>
            <a:pPr marL="971550" lvl="1" indent="-514350">
              <a:buNone/>
            </a:pPr>
            <a:r>
              <a:rPr lang="en-GB" sz="2800" dirty="0" smtClean="0"/>
              <a:t>	c. </a:t>
            </a:r>
            <a:r>
              <a:rPr lang="en-GB" sz="2800" b="1" dirty="0" smtClean="0"/>
              <a:t>mutually supported plan of care</a:t>
            </a:r>
            <a:endParaRPr lang="en-GB" sz="2800" dirty="0" smtClean="0"/>
          </a:p>
          <a:p>
            <a:pPr marL="971550" lvl="1" indent="-514350">
              <a:buNone/>
            </a:pPr>
            <a:r>
              <a:rPr lang="en-GB" sz="2800" dirty="0" smtClean="0"/>
              <a:t>3. An opportunity for daily practice </a:t>
            </a:r>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r>
              <a:rPr lang="en-US" dirty="0">
                <a:solidFill>
                  <a:prstClr val="black"/>
                </a:solidFill>
              </a:rPr>
              <a:t>Jason Stein, MD </a:t>
            </a:r>
            <a:r>
              <a:rPr lang="en-US" dirty="0" err="1">
                <a:solidFill>
                  <a:prstClr val="black"/>
                </a:solidFill>
              </a:rPr>
              <a:t>SFHM</a:t>
            </a:r>
            <a:r>
              <a:rPr lang="en-US" dirty="0">
                <a:solidFill>
                  <a:prstClr val="black"/>
                </a:solidFill>
              </a:rPr>
              <a:t> | Department of Medicine | Emory University School of </a:t>
            </a:r>
            <a:r>
              <a:rPr lang="en-US" dirty="0" smtClean="0">
                <a:solidFill>
                  <a:prstClr val="black"/>
                </a:solidFill>
              </a:rPr>
              <a:t>Medicine</a:t>
            </a:r>
          </a:p>
          <a:p>
            <a:pPr marL="514350" indent="-514350"/>
            <a:endParaRPr lang="en-US" dirty="0">
              <a:solidFill>
                <a:prstClr val="black"/>
              </a:solidFill>
            </a:endParaRPr>
          </a:p>
          <a:p>
            <a:pPr marL="971550" lvl="1" indent="-514350">
              <a:buNone/>
            </a:pPr>
            <a:endParaRPr lang="en-GB" dirty="0" smtClean="0"/>
          </a:p>
          <a:p>
            <a:pPr>
              <a:buNone/>
            </a:pPr>
            <a:endParaRPr lang="en-US" sz="3600" dirty="0" smtClean="0"/>
          </a:p>
        </p:txBody>
      </p:sp>
    </p:spTree>
    <p:extLst>
      <p:ext uri="{BB962C8B-B14F-4D97-AF65-F5344CB8AC3E}">
        <p14:creationId xmlns:p14="http://schemas.microsoft.com/office/powerpoint/2010/main" val="21684905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rgbClr val="004E4C"/>
          </a:solidFill>
        </p:spPr>
        <p:txBody>
          <a:bodyPr anchor="ctr" anchorCtr="0">
            <a:normAutofit fontScale="90000"/>
          </a:bodyPr>
          <a:lstStyle/>
          <a:p>
            <a:r>
              <a:rPr lang="en-US" sz="2700" dirty="0" smtClean="0">
                <a:solidFill>
                  <a:schemeClr val="bg1"/>
                </a:solidFill>
              </a:rPr>
              <a:t>Daily </a:t>
            </a:r>
            <a:r>
              <a:rPr lang="en-US" sz="2700" dirty="0">
                <a:solidFill>
                  <a:schemeClr val="bg1"/>
                </a:solidFill>
              </a:rPr>
              <a:t>Practice            </a:t>
            </a:r>
            <a:r>
              <a:rPr lang="en-US" sz="2700" dirty="0" smtClean="0">
                <a:solidFill>
                  <a:schemeClr val="bg1"/>
                </a:solidFill>
              </a:rPr>
              <a:t>Structured </a:t>
            </a:r>
            <a:r>
              <a:rPr lang="en-US" sz="2700" dirty="0">
                <a:solidFill>
                  <a:schemeClr val="bg1"/>
                </a:solidFill>
              </a:rPr>
              <a:t>Interdisciplinary Bedside Rounds (</a:t>
            </a:r>
            <a:r>
              <a:rPr lang="en-US" sz="2700" dirty="0" err="1">
                <a:solidFill>
                  <a:schemeClr val="bg1"/>
                </a:solidFill>
              </a:rPr>
              <a:t>SIBR</a:t>
            </a:r>
            <a:r>
              <a:rPr lang="en-US" sz="2700" dirty="0">
                <a:solidFill>
                  <a:schemeClr val="bg1"/>
                </a:solidFill>
              </a:rPr>
              <a:t>) </a:t>
            </a:r>
            <a:endParaRPr lang="en-US" dirty="0">
              <a:solidFill>
                <a:schemeClr val="bg1"/>
              </a:solidFill>
            </a:endParaRPr>
          </a:p>
        </p:txBody>
      </p:sp>
      <p:sp>
        <p:nvSpPr>
          <p:cNvPr id="3" name="Content Placeholder 2" descr="Shared Mental Model for Teamwork&#10; Diagram" title="Shared Mental Model for Teamwork Diagram"/>
          <p:cNvSpPr>
            <a:spLocks noGrp="1"/>
          </p:cNvSpPr>
          <p:nvPr>
            <p:ph type="body" sz="half" idx="2"/>
          </p:nvPr>
        </p:nvSpPr>
        <p:spPr>
          <a:xfrm>
            <a:off x="333829" y="957943"/>
            <a:ext cx="8490857" cy="5718629"/>
          </a:xfrm>
        </p:spPr>
        <p:txBody>
          <a:bodyPr>
            <a:noAutofit/>
          </a:bodyPr>
          <a:lstStyle/>
          <a:p>
            <a:pPr lvl="1" algn="ctr"/>
            <a:r>
              <a:rPr lang="en-GB" sz="2400" b="1" dirty="0"/>
              <a:t>Shared Mental Model for Teamwork</a:t>
            </a:r>
            <a:endParaRPr lang="en-US" sz="3600" dirty="0"/>
          </a:p>
          <a:p>
            <a:pPr lvl="1">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4" name="Picture 3" descr="This slide shows a graphical representation of the daily practice of structured interdisciplinary bedside rounds. The steps for this procedure are: Introduce, Update hospital course, Update current status, Review Quality-Safety Checklist, Synthesize plan using inputs and Re-direct to stay on time and teach. " title="Structured Interdisciplinary Bedside Rounds (SIBR)"/>
          <p:cNvPicPr>
            <a:picLocks noChangeAspect="1"/>
          </p:cNvPicPr>
          <p:nvPr/>
        </p:nvPicPr>
        <p:blipFill>
          <a:blip r:embed="rId2" cstate="print"/>
          <a:stretch>
            <a:fillRect/>
          </a:stretch>
        </p:blipFill>
        <p:spPr>
          <a:xfrm>
            <a:off x="137910" y="1428771"/>
            <a:ext cx="9082290" cy="5193363"/>
          </a:xfrm>
          <a:prstGeom prst="rect">
            <a:avLst/>
          </a:prstGeom>
        </p:spPr>
      </p:pic>
    </p:spTree>
    <p:extLst>
      <p:ext uri="{BB962C8B-B14F-4D97-AF65-F5344CB8AC3E}">
        <p14:creationId xmlns:p14="http://schemas.microsoft.com/office/powerpoint/2010/main" val="34846240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tx2">
              <a:lumMod val="50000"/>
            </a:schemeClr>
          </a:solidFill>
        </p:spPr>
        <p:txBody>
          <a:bodyPr anchor="ctr" anchorCtr="0">
            <a:normAutofit fontScale="90000"/>
          </a:bodyPr>
          <a:lstStyle/>
          <a:p>
            <a:r>
              <a:rPr lang="en-US" sz="2700" dirty="0">
                <a:solidFill>
                  <a:prstClr val="white"/>
                </a:solidFill>
              </a:rPr>
              <a:t/>
            </a:r>
            <a:br>
              <a:rPr lang="en-US" sz="2700" dirty="0">
                <a:solidFill>
                  <a:prstClr val="white"/>
                </a:solidFill>
              </a:rPr>
            </a:br>
            <a:r>
              <a:rPr lang="en-US" sz="2700" dirty="0" smtClean="0">
                <a:solidFill>
                  <a:prstClr val="white"/>
                </a:solidFill>
              </a:rPr>
              <a:t>Future </a:t>
            </a:r>
            <a:r>
              <a:rPr lang="en-US" sz="2700" dirty="0">
                <a:solidFill>
                  <a:prstClr val="white"/>
                </a:solidFill>
              </a:rPr>
              <a:t>State 		          Synchronized Care</a:t>
            </a:r>
            <a:r>
              <a:rPr lang="en-US" sz="1800" dirty="0">
                <a:solidFill>
                  <a:prstClr val="white"/>
                </a:solidFill>
              </a:rPr>
              <a:t/>
            </a:r>
            <a:br>
              <a:rPr lang="en-US" sz="1800" dirty="0">
                <a:solidFill>
                  <a:prstClr val="white"/>
                </a:solidFill>
              </a:rPr>
            </a:br>
            <a:endParaRPr lang="en-US" dirty="0">
              <a:solidFill>
                <a:schemeClr val="bg1"/>
              </a:solidFill>
            </a:endParaRPr>
          </a:p>
        </p:txBody>
      </p:sp>
      <p:sp>
        <p:nvSpPr>
          <p:cNvPr id="3" name="Content Placeholder 2" descr="Shared Mental Model for Teamwork&#10; Diagram" title="Shared Mental Model for Teamwork Diagram"/>
          <p:cNvSpPr>
            <a:spLocks noGrp="1"/>
          </p:cNvSpPr>
          <p:nvPr>
            <p:ph type="body" sz="half" idx="2"/>
          </p:nvPr>
        </p:nvSpPr>
        <p:spPr>
          <a:xfrm>
            <a:off x="333829" y="957943"/>
            <a:ext cx="8490857" cy="5718629"/>
          </a:xfrm>
        </p:spPr>
        <p:txBody>
          <a:bodyPr>
            <a:noAutofit/>
          </a:bodyPr>
          <a:lstStyle/>
          <a:p>
            <a:pPr lvl="1">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6" name="Picture 5" descr="This slide shows a graphical representation of Synchronized Care which is much like the previous slide on the daily practice of structured interdisciplinary bedside rounds. The steps for this procedure are: Introduce, Update hospital course, Update current status, Review Quality-Safety Checklist, Synthesize plan using inputs and Re-direct to stay on time and teach which is the standard communication protocol.  " title="Future State of Synchronized Care "/>
          <p:cNvPicPr>
            <a:picLocks noChangeAspect="1"/>
          </p:cNvPicPr>
          <p:nvPr/>
        </p:nvPicPr>
        <p:blipFill>
          <a:blip r:embed="rId2" cstate="print"/>
          <a:stretch>
            <a:fillRect/>
          </a:stretch>
        </p:blipFill>
        <p:spPr>
          <a:xfrm>
            <a:off x="137910" y="990600"/>
            <a:ext cx="9082290" cy="5193363"/>
          </a:xfrm>
          <a:prstGeom prst="rect">
            <a:avLst/>
          </a:prstGeom>
        </p:spPr>
      </p:pic>
      <p:sp>
        <p:nvSpPr>
          <p:cNvPr id="7" name="TextBox 6" descr="Standard communication protocol&#10;" title="Standard communication protocol"/>
          <p:cNvSpPr txBox="1"/>
          <p:nvPr/>
        </p:nvSpPr>
        <p:spPr>
          <a:xfrm>
            <a:off x="5105400" y="590515"/>
            <a:ext cx="3809999" cy="400085"/>
          </a:xfrm>
          <a:prstGeom prst="rect">
            <a:avLst/>
          </a:prstGeom>
          <a:solidFill>
            <a:srgbClr val="FFFF00"/>
          </a:solidFill>
          <a:ln w="44450">
            <a:solidFill>
              <a:schemeClr val="tx1">
                <a:lumMod val="75000"/>
                <a:lumOff val="25000"/>
              </a:schemeClr>
            </a:solidFill>
          </a:ln>
        </p:spPr>
        <p:txBody>
          <a:bodyPr wrap="square" lIns="91420" tIns="45708" rIns="91420" bIns="45708" rtlCol="0">
            <a:spAutoFit/>
          </a:bodyPr>
          <a:lstStyle/>
          <a:p>
            <a:pPr algn="ctr" eaLnBrk="1" fontAlgn="auto" hangingPunct="1">
              <a:spcBef>
                <a:spcPts val="0"/>
              </a:spcBef>
              <a:spcAft>
                <a:spcPts val="0"/>
              </a:spcAft>
            </a:pPr>
            <a:r>
              <a:rPr lang="en-US" sz="2000" b="1" dirty="0" smtClean="0">
                <a:solidFill>
                  <a:prstClr val="black"/>
                </a:solidFill>
                <a:latin typeface="Calibri"/>
                <a:ea typeface="+mn-ea"/>
              </a:rPr>
              <a:t>Standard communication protocol</a:t>
            </a:r>
          </a:p>
        </p:txBody>
      </p:sp>
      <p:sp>
        <p:nvSpPr>
          <p:cNvPr id="11" name="TextBox 10" descr="Shared Mental Model&#10;" title="Shared Mental Model"/>
          <p:cNvSpPr txBox="1"/>
          <p:nvPr/>
        </p:nvSpPr>
        <p:spPr>
          <a:xfrm>
            <a:off x="2133600" y="895315"/>
            <a:ext cx="2590799" cy="400085"/>
          </a:xfrm>
          <a:prstGeom prst="rect">
            <a:avLst/>
          </a:prstGeom>
          <a:solidFill>
            <a:srgbClr val="FFFF00"/>
          </a:solidFill>
          <a:ln w="44450">
            <a:solidFill>
              <a:schemeClr val="tx1">
                <a:lumMod val="75000"/>
                <a:lumOff val="25000"/>
              </a:schemeClr>
            </a:solidFill>
          </a:ln>
        </p:spPr>
        <p:txBody>
          <a:bodyPr wrap="square" lIns="91420" tIns="45708" rIns="91420" bIns="45708" rtlCol="0">
            <a:spAutoFit/>
          </a:bodyPr>
          <a:lstStyle/>
          <a:p>
            <a:pPr algn="ctr" eaLnBrk="1" fontAlgn="auto" hangingPunct="1">
              <a:spcBef>
                <a:spcPts val="0"/>
              </a:spcBef>
              <a:spcAft>
                <a:spcPts val="0"/>
              </a:spcAft>
            </a:pPr>
            <a:r>
              <a:rPr lang="en-US" sz="2000" b="1" dirty="0" smtClean="0">
                <a:solidFill>
                  <a:prstClr val="black"/>
                </a:solidFill>
                <a:latin typeface="Calibri"/>
                <a:ea typeface="+mn-ea"/>
              </a:rPr>
              <a:t>Shared Mental Model</a:t>
            </a:r>
          </a:p>
        </p:txBody>
      </p:sp>
      <p:sp>
        <p:nvSpPr>
          <p:cNvPr id="12" name="TextBox 11" descr="Collaborative Cross Checking&#10;" title="Collaborative Cross Checking"/>
          <p:cNvSpPr txBox="1"/>
          <p:nvPr/>
        </p:nvSpPr>
        <p:spPr>
          <a:xfrm rot="21296240">
            <a:off x="694000" y="1766792"/>
            <a:ext cx="2060893" cy="276975"/>
          </a:xfrm>
          <a:prstGeom prst="rect">
            <a:avLst/>
          </a:prstGeom>
          <a:solidFill>
            <a:srgbClr val="FFFF00"/>
          </a:solidFill>
          <a:ln w="31750">
            <a:solidFill>
              <a:schemeClr val="tx1">
                <a:lumMod val="75000"/>
                <a:lumOff val="25000"/>
              </a:schemeClr>
            </a:solidFill>
          </a:ln>
        </p:spPr>
        <p:txBody>
          <a:bodyPr wrap="square" lIns="91420" tIns="45708" rIns="91420" bIns="45708" rtlCol="0">
            <a:spAutoFit/>
          </a:bodyPr>
          <a:lstStyle/>
          <a:p>
            <a:pPr algn="ctr" eaLnBrk="1" fontAlgn="auto" hangingPunct="1">
              <a:spcBef>
                <a:spcPts val="0"/>
              </a:spcBef>
              <a:spcAft>
                <a:spcPts val="0"/>
              </a:spcAft>
            </a:pPr>
            <a:r>
              <a:rPr lang="en-US" sz="1200" b="1" dirty="0" smtClean="0">
                <a:solidFill>
                  <a:prstClr val="black"/>
                </a:solidFill>
                <a:latin typeface="Calibri"/>
                <a:ea typeface="+mn-ea"/>
              </a:rPr>
              <a:t>Collaborative Cross Checking</a:t>
            </a:r>
          </a:p>
        </p:txBody>
      </p:sp>
      <p:sp>
        <p:nvSpPr>
          <p:cNvPr id="13" name="TextBox 12" descr="Quality-Safety Checklist&#10;" title="Quality-Safety Checklist"/>
          <p:cNvSpPr txBox="1"/>
          <p:nvPr/>
        </p:nvSpPr>
        <p:spPr>
          <a:xfrm rot="21326521">
            <a:off x="6942313" y="2891628"/>
            <a:ext cx="1828800" cy="276975"/>
          </a:xfrm>
          <a:prstGeom prst="rect">
            <a:avLst/>
          </a:prstGeom>
          <a:solidFill>
            <a:srgbClr val="FFFF00"/>
          </a:solidFill>
          <a:ln w="31750">
            <a:solidFill>
              <a:schemeClr val="tx1">
                <a:lumMod val="75000"/>
                <a:lumOff val="25000"/>
              </a:schemeClr>
            </a:solidFill>
          </a:ln>
        </p:spPr>
        <p:txBody>
          <a:bodyPr wrap="square" lIns="91420" tIns="45708" rIns="91420" bIns="45708" rtlCol="0">
            <a:spAutoFit/>
          </a:bodyPr>
          <a:lstStyle/>
          <a:p>
            <a:pPr algn="ctr" eaLnBrk="1" fontAlgn="auto" hangingPunct="1">
              <a:spcBef>
                <a:spcPts val="0"/>
              </a:spcBef>
              <a:spcAft>
                <a:spcPts val="0"/>
              </a:spcAft>
            </a:pPr>
            <a:r>
              <a:rPr lang="en-US" sz="1200" b="1" dirty="0" smtClean="0">
                <a:solidFill>
                  <a:prstClr val="black"/>
                </a:solidFill>
                <a:latin typeface="Calibri"/>
                <a:ea typeface="+mn-ea"/>
              </a:rPr>
              <a:t>Quality-Safety Checklist</a:t>
            </a:r>
          </a:p>
        </p:txBody>
      </p:sp>
      <p:sp>
        <p:nvSpPr>
          <p:cNvPr id="14" name="TextBox 13" descr="Mutually Supported Plan&#10;" title="Mutually Supported Plan"/>
          <p:cNvSpPr txBox="1"/>
          <p:nvPr/>
        </p:nvSpPr>
        <p:spPr>
          <a:xfrm rot="21296240">
            <a:off x="7019054" y="3661551"/>
            <a:ext cx="1828800" cy="276975"/>
          </a:xfrm>
          <a:prstGeom prst="rect">
            <a:avLst/>
          </a:prstGeom>
          <a:solidFill>
            <a:srgbClr val="FFFF00"/>
          </a:solidFill>
          <a:ln w="31750">
            <a:solidFill>
              <a:schemeClr val="tx1">
                <a:lumMod val="75000"/>
                <a:lumOff val="25000"/>
              </a:schemeClr>
            </a:solidFill>
          </a:ln>
        </p:spPr>
        <p:txBody>
          <a:bodyPr wrap="square" lIns="91420" tIns="45708" rIns="91420" bIns="45708" rtlCol="0">
            <a:spAutoFit/>
          </a:bodyPr>
          <a:lstStyle/>
          <a:p>
            <a:pPr algn="ctr" eaLnBrk="1" fontAlgn="auto" hangingPunct="1">
              <a:spcBef>
                <a:spcPts val="0"/>
              </a:spcBef>
              <a:spcAft>
                <a:spcPts val="0"/>
              </a:spcAft>
            </a:pPr>
            <a:r>
              <a:rPr lang="en-US" sz="1200" b="1" dirty="0" smtClean="0">
                <a:solidFill>
                  <a:prstClr val="black"/>
                </a:solidFill>
                <a:latin typeface="Calibri"/>
                <a:ea typeface="+mn-ea"/>
              </a:rPr>
              <a:t>Mutually Supported Plan</a:t>
            </a:r>
          </a:p>
        </p:txBody>
      </p:sp>
    </p:spTree>
    <p:extLst>
      <p:ext uri="{BB962C8B-B14F-4D97-AF65-F5344CB8AC3E}">
        <p14:creationId xmlns:p14="http://schemas.microsoft.com/office/powerpoint/2010/main" val="42787015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tx2">
              <a:lumMod val="50000"/>
            </a:schemeClr>
          </a:solidFill>
        </p:spPr>
        <p:txBody>
          <a:bodyPr anchor="ctr" anchorCtr="0">
            <a:normAutofit/>
          </a:bodyPr>
          <a:lstStyle/>
          <a:p>
            <a:pPr>
              <a:defRPr/>
            </a:pPr>
            <a:r>
              <a:rPr lang="en-US" sz="2400" dirty="0">
                <a:solidFill>
                  <a:prstClr val="white"/>
                </a:solidFill>
              </a:rPr>
              <a:t>Status Quo		     Asynchronous Care</a:t>
            </a:r>
          </a:p>
        </p:txBody>
      </p:sp>
      <p:grpSp>
        <p:nvGrpSpPr>
          <p:cNvPr id="10" name="Group 9" descr=" Asynchronous Care Diagram:&#10;&#10;At 10:10 Patient meets with RN&#10;At 10:30 Patient  meets with Provider&#10;At 11:00 Patient  meets with Family" title=" Asynchronous Care Diagram"/>
          <p:cNvGrpSpPr/>
          <p:nvPr/>
        </p:nvGrpSpPr>
        <p:grpSpPr>
          <a:xfrm>
            <a:off x="155511" y="1143000"/>
            <a:ext cx="8860865" cy="3429000"/>
            <a:chOff x="155511" y="1143000"/>
            <a:chExt cx="8860865" cy="3429000"/>
          </a:xfrm>
        </p:grpSpPr>
        <p:pic>
          <p:nvPicPr>
            <p:cNvPr id="15" name="Picture 14" descr="Lone family member.png"/>
            <p:cNvPicPr>
              <a:picLocks noChangeAspect="1"/>
            </p:cNvPicPr>
            <p:nvPr/>
          </p:nvPicPr>
          <p:blipFill>
            <a:blip r:embed="rId2" cstate="print"/>
            <a:stretch>
              <a:fillRect/>
            </a:stretch>
          </p:blipFill>
          <p:spPr>
            <a:xfrm>
              <a:off x="6144833" y="1143000"/>
              <a:ext cx="2871543" cy="3429000"/>
            </a:xfrm>
            <a:prstGeom prst="rect">
              <a:avLst/>
            </a:prstGeom>
          </p:spPr>
        </p:pic>
        <p:pic>
          <p:nvPicPr>
            <p:cNvPr id="16" name="Picture 15" descr="Lone provider.png"/>
            <p:cNvPicPr>
              <a:picLocks noChangeAspect="1"/>
            </p:cNvPicPr>
            <p:nvPr/>
          </p:nvPicPr>
          <p:blipFill>
            <a:blip r:embed="rId3" cstate="print"/>
            <a:stretch>
              <a:fillRect/>
            </a:stretch>
          </p:blipFill>
          <p:spPr>
            <a:xfrm>
              <a:off x="3148256" y="1143000"/>
              <a:ext cx="2871544" cy="3429000"/>
            </a:xfrm>
            <a:prstGeom prst="rect">
              <a:avLst/>
            </a:prstGeom>
          </p:spPr>
        </p:pic>
        <p:pic>
          <p:nvPicPr>
            <p:cNvPr id="17" name="Picture 16" descr="Lone nurse.png"/>
            <p:cNvPicPr>
              <a:picLocks noChangeAspect="1"/>
            </p:cNvPicPr>
            <p:nvPr/>
          </p:nvPicPr>
          <p:blipFill>
            <a:blip r:embed="rId4" cstate="print"/>
            <a:stretch>
              <a:fillRect/>
            </a:stretch>
          </p:blipFill>
          <p:spPr>
            <a:xfrm>
              <a:off x="155511" y="1143000"/>
              <a:ext cx="2892490" cy="3429000"/>
            </a:xfrm>
            <a:prstGeom prst="rect">
              <a:avLst/>
            </a:prstGeom>
          </p:spPr>
        </p:pic>
      </p:grpSp>
      <p:sp>
        <p:nvSpPr>
          <p:cNvPr id="3" name="Content Placeholder 2" descr="This side shows the patient care timeline status quo. At 10:10am the Registered Nurse checks on the patient, at 10:30am the Provider checks on the patient. And at 11:00am the Family visits the patient. " title="Status Quo Asynchronous Care "/>
          <p:cNvSpPr>
            <a:spLocks noGrp="1"/>
          </p:cNvSpPr>
          <p:nvPr>
            <p:ph type="body" sz="half" idx="2"/>
          </p:nvPr>
        </p:nvSpPr>
        <p:spPr>
          <a:xfrm>
            <a:off x="333829" y="957943"/>
            <a:ext cx="8490857" cy="5718629"/>
          </a:xfrm>
        </p:spPr>
        <p:txBody>
          <a:bodyPr>
            <a:noAutofit/>
          </a:bodyPr>
          <a:lstStyle/>
          <a:p>
            <a:pPr lvl="1">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r>
              <a:rPr lang="en-US" sz="2400" dirty="0" smtClean="0">
                <a:solidFill>
                  <a:prstClr val="black"/>
                </a:solidFill>
              </a:rPr>
              <a:t>        10:10a                                     10:30a                             11:00a</a:t>
            </a:r>
            <a:endParaRPr lang="en-US" sz="2400" dirty="0">
              <a:solidFill>
                <a:prstClr val="black"/>
              </a:solidFill>
            </a:endParaRPr>
          </a:p>
          <a:p>
            <a:pPr marL="514350" indent="-514350"/>
            <a:endParaRPr lang="en-US" sz="2400" dirty="0">
              <a:solidFill>
                <a:prstClr val="black"/>
              </a:solidFill>
            </a:endParaRPr>
          </a:p>
          <a:p>
            <a:pPr marL="514350" indent="-514350"/>
            <a:endParaRPr lang="en-US" sz="2400"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spTree>
    <p:extLst>
      <p:ext uri="{BB962C8B-B14F-4D97-AF65-F5344CB8AC3E}">
        <p14:creationId xmlns:p14="http://schemas.microsoft.com/office/powerpoint/2010/main" val="33334467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accent1">
              <a:lumMod val="50000"/>
            </a:schemeClr>
          </a:solidFill>
        </p:spPr>
        <p:txBody>
          <a:bodyPr anchor="ctr" anchorCtr="0">
            <a:normAutofit/>
          </a:bodyPr>
          <a:lstStyle/>
          <a:p>
            <a:pPr>
              <a:defRPr/>
            </a:pPr>
            <a:r>
              <a:rPr lang="en-US" sz="2400" dirty="0">
                <a:solidFill>
                  <a:prstClr val="white"/>
                </a:solidFill>
              </a:rPr>
              <a:t>Designing Hospital Units to Optimize Outcomes</a:t>
            </a:r>
          </a:p>
        </p:txBody>
      </p:sp>
      <p:sp>
        <p:nvSpPr>
          <p:cNvPr id="11" name="TextBox 10" descr="Blue Highlighting Box: Emphasizing: &#10;1. Unit-based teams: physicians by units (predictability, cohesiveness, communication)&#10;2. Patient-centered workflow: Structured Interdisciplinary Bedside Rounds (SIBR)&#10;3. Unit-level performance data: rather than traditional facility or service level data&#10;4. Unit-level management: nurse Unit Director + physician Medical Director&#10;&#10;" title="Blue Highlighting Box"/>
          <p:cNvSpPr txBox="1"/>
          <p:nvPr/>
        </p:nvSpPr>
        <p:spPr>
          <a:xfrm>
            <a:off x="83460" y="1422421"/>
            <a:ext cx="8915400" cy="1515545"/>
          </a:xfrm>
          <a:prstGeom prst="rect">
            <a:avLst/>
          </a:prstGeom>
          <a:solidFill>
            <a:schemeClr val="bg1">
              <a:lumMod val="95000"/>
            </a:schemeClr>
          </a:solidFill>
          <a:ln>
            <a:solidFill>
              <a:schemeClr val="bg1">
                <a:lumMod val="65000"/>
              </a:schemeClr>
            </a:solidFill>
          </a:ln>
        </p:spPr>
        <p:txBody>
          <a:bodyPr wrap="square" lIns="137160" tIns="140844" rIns="137160" bIns="140844" rtlCol="0">
            <a:spAutoFit/>
          </a:bodyPr>
          <a:lstStyle/>
          <a:p>
            <a:pPr marL="2816963" indent="-2816963" eaLnBrk="1" fontAlgn="auto" hangingPunct="1">
              <a:spcBef>
                <a:spcPts val="0"/>
              </a:spcBef>
              <a:spcAft>
                <a:spcPts val="0"/>
              </a:spcAft>
            </a:pPr>
            <a:endParaRPr lang="en-US" sz="2000" b="1" dirty="0" smtClean="0">
              <a:solidFill>
                <a:prstClr val="black">
                  <a:lumMod val="85000"/>
                  <a:lumOff val="15000"/>
                </a:prstClr>
              </a:solidFill>
              <a:latin typeface="Calibri"/>
              <a:ea typeface="+mn-ea"/>
            </a:endParaRPr>
          </a:p>
          <a:p>
            <a:pPr marL="2816963" indent="-2816963" eaLnBrk="1" fontAlgn="auto" hangingPunct="1">
              <a:spcBef>
                <a:spcPts val="0"/>
              </a:spcBef>
              <a:spcAft>
                <a:spcPts val="0"/>
              </a:spcAft>
            </a:pPr>
            <a:endParaRPr lang="en-US" sz="2000" b="1" dirty="0">
              <a:solidFill>
                <a:prstClr val="black">
                  <a:lumMod val="85000"/>
                  <a:lumOff val="15000"/>
                </a:prstClr>
              </a:solidFill>
              <a:latin typeface="Calibri"/>
              <a:ea typeface="+mn-ea"/>
            </a:endParaRPr>
          </a:p>
          <a:p>
            <a:pPr marL="2816963" indent="-2816963" eaLnBrk="1" fontAlgn="auto" hangingPunct="1">
              <a:spcBef>
                <a:spcPts val="0"/>
              </a:spcBef>
              <a:spcAft>
                <a:spcPts val="0"/>
              </a:spcAft>
            </a:pPr>
            <a:endParaRPr lang="en-US" sz="2000" b="1" dirty="0" smtClean="0">
              <a:solidFill>
                <a:prstClr val="black">
                  <a:lumMod val="85000"/>
                  <a:lumOff val="15000"/>
                </a:prstClr>
              </a:solidFill>
              <a:latin typeface="Calibri"/>
              <a:ea typeface="+mn-ea"/>
            </a:endParaRPr>
          </a:p>
          <a:p>
            <a:pPr marL="2816963" indent="-2816963" eaLnBrk="1" fontAlgn="auto" hangingPunct="1">
              <a:spcBef>
                <a:spcPts val="0"/>
              </a:spcBef>
              <a:spcAft>
                <a:spcPts val="0"/>
              </a:spcAft>
            </a:pPr>
            <a:endParaRPr lang="en-US" sz="2000" dirty="0" smtClean="0">
              <a:solidFill>
                <a:prstClr val="black">
                  <a:lumMod val="85000"/>
                  <a:lumOff val="15000"/>
                </a:prstClr>
              </a:solidFill>
              <a:latin typeface="Calibri"/>
              <a:ea typeface="+mn-ea"/>
            </a:endParaRPr>
          </a:p>
        </p:txBody>
      </p:sp>
      <p:sp>
        <p:nvSpPr>
          <p:cNvPr id="3" name="Content Placeholder 2"/>
          <p:cNvSpPr>
            <a:spLocks noGrp="1"/>
          </p:cNvSpPr>
          <p:nvPr>
            <p:ph type="body" sz="half" idx="2"/>
          </p:nvPr>
        </p:nvSpPr>
        <p:spPr>
          <a:xfrm>
            <a:off x="116114" y="740229"/>
            <a:ext cx="8882743" cy="5907315"/>
          </a:xfrm>
        </p:spPr>
        <p:txBody>
          <a:bodyPr>
            <a:noAutofit/>
          </a:bodyPr>
          <a:lstStyle/>
          <a:p>
            <a:pPr marL="514350" indent="-514350"/>
            <a:r>
              <a:rPr lang="en-US" sz="3400" b="1" dirty="0" smtClean="0">
                <a:solidFill>
                  <a:prstClr val="black"/>
                </a:solidFill>
              </a:rPr>
              <a:t>Accountable </a:t>
            </a:r>
            <a:r>
              <a:rPr lang="en-US" sz="3400" b="1" dirty="0">
                <a:solidFill>
                  <a:prstClr val="black"/>
                </a:solidFill>
              </a:rPr>
              <a:t>Care Unit (</a:t>
            </a:r>
            <a:r>
              <a:rPr lang="en-US" sz="3400" b="1" dirty="0" err="1">
                <a:solidFill>
                  <a:prstClr val="black"/>
                </a:solidFill>
              </a:rPr>
              <a:t>ACU</a:t>
            </a:r>
            <a:r>
              <a:rPr lang="en-US" sz="3400" b="1" dirty="0">
                <a:solidFill>
                  <a:prstClr val="black"/>
                </a:solidFill>
              </a:rPr>
              <a:t>) </a:t>
            </a:r>
          </a:p>
          <a:p>
            <a:pPr marL="290513" indent="-290513">
              <a:spcBef>
                <a:spcPts val="0"/>
              </a:spcBef>
              <a:buFont typeface="+mj-lt"/>
              <a:buAutoNum type="arabicPeriod"/>
            </a:pPr>
            <a:endParaRPr lang="en-US" sz="2000" b="1" dirty="0" smtClean="0">
              <a:solidFill>
                <a:prstClr val="black">
                  <a:lumMod val="85000"/>
                  <a:lumOff val="15000"/>
                </a:prstClr>
              </a:solidFill>
            </a:endParaRPr>
          </a:p>
          <a:p>
            <a:pPr marL="290513" indent="-290513">
              <a:spcBef>
                <a:spcPts val="0"/>
              </a:spcBef>
              <a:buFont typeface="+mj-lt"/>
              <a:buAutoNum type="arabicPeriod"/>
            </a:pPr>
            <a:r>
              <a:rPr lang="en-US" sz="2000" b="1" dirty="0" smtClean="0">
                <a:solidFill>
                  <a:prstClr val="black">
                    <a:lumMod val="85000"/>
                    <a:lumOff val="15000"/>
                  </a:prstClr>
                </a:solidFill>
              </a:rPr>
              <a:t>Unit-based </a:t>
            </a:r>
            <a:r>
              <a:rPr lang="en-US" sz="2000" b="1" dirty="0">
                <a:solidFill>
                  <a:prstClr val="black">
                    <a:lumMod val="85000"/>
                    <a:lumOff val="15000"/>
                  </a:prstClr>
                </a:solidFill>
              </a:rPr>
              <a:t>teams: </a:t>
            </a:r>
            <a:r>
              <a:rPr lang="en-US" sz="2000" dirty="0">
                <a:solidFill>
                  <a:prstClr val="black">
                    <a:lumMod val="85000"/>
                    <a:lumOff val="15000"/>
                  </a:prstClr>
                </a:solidFill>
              </a:rPr>
              <a:t>physicians by units</a:t>
            </a:r>
            <a:r>
              <a:rPr lang="en-US" sz="1800" dirty="0">
                <a:solidFill>
                  <a:prstClr val="black">
                    <a:lumMod val="85000"/>
                    <a:lumOff val="15000"/>
                  </a:prstClr>
                </a:solidFill>
              </a:rPr>
              <a:t> (predictability, </a:t>
            </a:r>
            <a:r>
              <a:rPr lang="en-US" sz="1800" dirty="0" smtClean="0">
                <a:solidFill>
                  <a:prstClr val="black">
                    <a:lumMod val="85000"/>
                    <a:lumOff val="15000"/>
                  </a:prstClr>
                </a:solidFill>
              </a:rPr>
              <a:t>cohesiveness, communication</a:t>
            </a:r>
            <a:r>
              <a:rPr lang="en-US" sz="1800" dirty="0">
                <a:solidFill>
                  <a:prstClr val="black">
                    <a:lumMod val="85000"/>
                    <a:lumOff val="15000"/>
                  </a:prstClr>
                </a:solidFill>
              </a:rPr>
              <a:t>)</a:t>
            </a:r>
          </a:p>
          <a:p>
            <a:pPr marL="290513" indent="-290513">
              <a:spcBef>
                <a:spcPts val="0"/>
              </a:spcBef>
              <a:buFont typeface="+mj-lt"/>
              <a:buAutoNum type="arabicPeriod"/>
            </a:pPr>
            <a:r>
              <a:rPr lang="en-US" sz="2000" b="1" dirty="0" smtClean="0">
                <a:solidFill>
                  <a:prstClr val="black">
                    <a:lumMod val="85000"/>
                    <a:lumOff val="15000"/>
                  </a:prstClr>
                </a:solidFill>
              </a:rPr>
              <a:t>Patient-centered </a:t>
            </a:r>
            <a:r>
              <a:rPr lang="en-US" sz="2000" b="1" dirty="0">
                <a:solidFill>
                  <a:prstClr val="black">
                    <a:lumMod val="85000"/>
                    <a:lumOff val="15000"/>
                  </a:prstClr>
                </a:solidFill>
              </a:rPr>
              <a:t>workflow</a:t>
            </a:r>
            <a:r>
              <a:rPr lang="en-US" sz="2000" dirty="0">
                <a:solidFill>
                  <a:prstClr val="black">
                    <a:lumMod val="85000"/>
                    <a:lumOff val="15000"/>
                  </a:prstClr>
                </a:solidFill>
              </a:rPr>
              <a:t>: Structured Interdisciplinary Bedside Rounds (</a:t>
            </a:r>
            <a:r>
              <a:rPr lang="en-US" sz="2000" dirty="0" err="1">
                <a:solidFill>
                  <a:prstClr val="black">
                    <a:lumMod val="85000"/>
                    <a:lumOff val="15000"/>
                  </a:prstClr>
                </a:solidFill>
              </a:rPr>
              <a:t>SIBR</a:t>
            </a:r>
            <a:r>
              <a:rPr lang="en-US" sz="2000" dirty="0">
                <a:solidFill>
                  <a:prstClr val="black">
                    <a:lumMod val="85000"/>
                    <a:lumOff val="15000"/>
                  </a:prstClr>
                </a:solidFill>
              </a:rPr>
              <a:t>)</a:t>
            </a:r>
          </a:p>
          <a:p>
            <a:pPr marL="290513" indent="-290513">
              <a:spcBef>
                <a:spcPts val="0"/>
              </a:spcBef>
              <a:buFont typeface="+mj-lt"/>
              <a:buAutoNum type="arabicPeriod"/>
            </a:pPr>
            <a:r>
              <a:rPr lang="en-US" sz="2000" b="1" dirty="0" smtClean="0">
                <a:solidFill>
                  <a:prstClr val="black">
                    <a:lumMod val="85000"/>
                    <a:lumOff val="15000"/>
                  </a:prstClr>
                </a:solidFill>
              </a:rPr>
              <a:t>Unit-level </a:t>
            </a:r>
            <a:r>
              <a:rPr lang="en-US" sz="2000" b="1" dirty="0">
                <a:solidFill>
                  <a:prstClr val="black">
                    <a:lumMod val="85000"/>
                    <a:lumOff val="15000"/>
                  </a:prstClr>
                </a:solidFill>
              </a:rPr>
              <a:t>performance data: </a:t>
            </a:r>
            <a:r>
              <a:rPr lang="en-US" sz="2000" dirty="0">
                <a:solidFill>
                  <a:prstClr val="black">
                    <a:lumMod val="85000"/>
                    <a:lumOff val="15000"/>
                  </a:prstClr>
                </a:solidFill>
              </a:rPr>
              <a:t>rather than traditional facility or service level data</a:t>
            </a:r>
          </a:p>
          <a:p>
            <a:pPr marL="290513" indent="-290513">
              <a:spcBef>
                <a:spcPts val="0"/>
              </a:spcBef>
              <a:buFont typeface="+mj-lt"/>
              <a:buAutoNum type="arabicPeriod"/>
            </a:pPr>
            <a:r>
              <a:rPr lang="en-US" sz="2000" b="1" dirty="0" smtClean="0">
                <a:solidFill>
                  <a:prstClr val="black">
                    <a:lumMod val="85000"/>
                    <a:lumOff val="15000"/>
                  </a:prstClr>
                </a:solidFill>
              </a:rPr>
              <a:t>Unit-level </a:t>
            </a:r>
            <a:r>
              <a:rPr lang="en-US" sz="2000" b="1" dirty="0">
                <a:solidFill>
                  <a:prstClr val="black">
                    <a:lumMod val="85000"/>
                    <a:lumOff val="15000"/>
                  </a:prstClr>
                </a:solidFill>
              </a:rPr>
              <a:t>management</a:t>
            </a:r>
            <a:r>
              <a:rPr lang="en-US" sz="2000" dirty="0">
                <a:solidFill>
                  <a:prstClr val="black">
                    <a:lumMod val="85000"/>
                    <a:lumOff val="15000"/>
                  </a:prstClr>
                </a:solidFill>
              </a:rPr>
              <a:t>: nurse Unit Director + physician Medical </a:t>
            </a:r>
            <a:r>
              <a:rPr lang="en-US" sz="2000" dirty="0" smtClean="0">
                <a:solidFill>
                  <a:prstClr val="black">
                    <a:lumMod val="85000"/>
                    <a:lumOff val="15000"/>
                  </a:prstClr>
                </a:solidFill>
              </a:rPr>
              <a:t>Director</a:t>
            </a:r>
            <a:endParaRPr lang="en-US" sz="2000" dirty="0">
              <a:solidFill>
                <a:prstClr val="black">
                  <a:lumMod val="85000"/>
                  <a:lumOff val="15000"/>
                </a:prstClr>
              </a:solidFill>
            </a:endParaRPr>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8" name="Picture 4" descr="Screen Shot of Accountable Care Unit" title="Screen Shot of Accountable Care Unit"/>
          <p:cNvPicPr>
            <a:picLocks noChangeAspect="1" noChangeArrowheads="1"/>
          </p:cNvPicPr>
          <p:nvPr/>
        </p:nvPicPr>
        <p:blipFill>
          <a:blip r:embed="rId2" cstate="print"/>
          <a:srcRect/>
          <a:stretch>
            <a:fillRect/>
          </a:stretch>
        </p:blipFill>
        <p:spPr bwMode="auto">
          <a:xfrm>
            <a:off x="4223657" y="2977284"/>
            <a:ext cx="4775200" cy="3581400"/>
          </a:xfrm>
          <a:prstGeom prst="rect">
            <a:avLst/>
          </a:prstGeom>
          <a:solidFill>
            <a:srgbClr val="00772D">
              <a:alpha val="68000"/>
            </a:srgbClr>
          </a:solidFill>
          <a:ln w="9525">
            <a:noFill/>
            <a:miter lim="800000"/>
            <a:headEnd/>
            <a:tailEnd/>
          </a:ln>
          <a:effectLst/>
        </p:spPr>
      </p:pic>
    </p:spTree>
    <p:extLst>
      <p:ext uri="{BB962C8B-B14F-4D97-AF65-F5344CB8AC3E}">
        <p14:creationId xmlns:p14="http://schemas.microsoft.com/office/powerpoint/2010/main" val="4035386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latin typeface="Calibri" pitchFamily="34" charset="0"/>
                <a:cs typeface="Calibri" pitchFamily="34" charset="0"/>
              </a:rPr>
              <a:t>Disclosure</a:t>
            </a:r>
            <a:endParaRPr lang="en-GB" dirty="0" smtClean="0">
              <a:latin typeface="Calibri" pitchFamily="34" charset="0"/>
              <a:cs typeface="Calibri" pitchFamily="34" charset="0"/>
            </a:endParaRPr>
          </a:p>
        </p:txBody>
      </p:sp>
      <p:sp>
        <p:nvSpPr>
          <p:cNvPr id="6147" name="Content Placeholder 2"/>
          <p:cNvSpPr>
            <a:spLocks noGrp="1"/>
          </p:cNvSpPr>
          <p:nvPr>
            <p:ph idx="1"/>
          </p:nvPr>
        </p:nvSpPr>
        <p:spPr/>
        <p:txBody>
          <a:bodyPr/>
          <a:lstStyle/>
          <a:p>
            <a:r>
              <a:rPr lang="en-US" dirty="0" smtClean="0">
                <a:latin typeface="Calibri" pitchFamily="34" charset="0"/>
                <a:cs typeface="Calibri" pitchFamily="34" charset="0"/>
              </a:rPr>
              <a:t>No financial disclosures or conflicts of interest from any study authors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tx2">
              <a:lumMod val="50000"/>
            </a:schemeClr>
          </a:solidFill>
        </p:spPr>
        <p:txBody>
          <a:bodyPr anchor="ctr" anchorCtr="0">
            <a:normAutofit/>
          </a:bodyPr>
          <a:lstStyle/>
          <a:p>
            <a:pPr>
              <a:defRPr/>
            </a:pPr>
            <a:r>
              <a:rPr lang="en-US" sz="2400" dirty="0">
                <a:solidFill>
                  <a:prstClr val="white"/>
                </a:solidFill>
              </a:rPr>
              <a:t>Designing Hospital Units to Optimize Outcomes</a:t>
            </a:r>
          </a:p>
        </p:txBody>
      </p:sp>
      <p:sp>
        <p:nvSpPr>
          <p:cNvPr id="3" name="Content Placeholder 2"/>
          <p:cNvSpPr>
            <a:spLocks noGrp="1"/>
          </p:cNvSpPr>
          <p:nvPr>
            <p:ph type="body" sz="half" idx="2"/>
          </p:nvPr>
        </p:nvSpPr>
        <p:spPr>
          <a:xfrm>
            <a:off x="116114" y="696687"/>
            <a:ext cx="8882743" cy="5907315"/>
          </a:xfrm>
        </p:spPr>
        <p:txBody>
          <a:bodyPr>
            <a:noAutofit/>
          </a:bodyPr>
          <a:lstStyle/>
          <a:p>
            <a:pPr marL="514350" indent="-514350"/>
            <a:r>
              <a:rPr lang="en-US" sz="3400" b="1" dirty="0" smtClean="0">
                <a:solidFill>
                  <a:prstClr val="black"/>
                </a:solidFill>
              </a:rPr>
              <a:t>Accountable </a:t>
            </a:r>
            <a:r>
              <a:rPr lang="en-US" sz="3400" b="1" dirty="0">
                <a:solidFill>
                  <a:prstClr val="black"/>
                </a:solidFill>
              </a:rPr>
              <a:t>Care Unit (</a:t>
            </a:r>
            <a:r>
              <a:rPr lang="en-US" sz="3400" b="1" dirty="0" err="1">
                <a:solidFill>
                  <a:prstClr val="black"/>
                </a:solidFill>
              </a:rPr>
              <a:t>ACU</a:t>
            </a:r>
            <a:r>
              <a:rPr lang="en-US" sz="3400" b="1" dirty="0">
                <a:solidFill>
                  <a:prstClr val="black"/>
                </a:solidFill>
              </a:rPr>
              <a:t>) </a:t>
            </a:r>
            <a:endParaRPr lang="en-US" sz="2000" b="1" dirty="0" smtClean="0">
              <a:solidFill>
                <a:prstClr val="black">
                  <a:lumMod val="85000"/>
                  <a:lumOff val="15000"/>
                </a:prstClr>
              </a:solidFill>
            </a:endParaRPr>
          </a:p>
          <a:p>
            <a:pPr>
              <a:spcBef>
                <a:spcPts val="0"/>
              </a:spcBef>
            </a:pPr>
            <a:r>
              <a:rPr lang="en-US" sz="2400" u="sng" dirty="0">
                <a:solidFill>
                  <a:prstClr val="black"/>
                </a:solidFill>
              </a:rPr>
              <a:t>definition</a:t>
            </a:r>
            <a:r>
              <a:rPr lang="en-US" sz="2400" dirty="0">
                <a:solidFill>
                  <a:prstClr val="black"/>
                </a:solidFill>
              </a:rPr>
              <a:t>: a geographic inpatient area consistently responsible</a:t>
            </a:r>
          </a:p>
          <a:p>
            <a:pPr>
              <a:spcBef>
                <a:spcPts val="0"/>
              </a:spcBef>
            </a:pPr>
            <a:r>
              <a:rPr lang="en-US" sz="2400" dirty="0">
                <a:solidFill>
                  <a:prstClr val="black"/>
                </a:solidFill>
              </a:rPr>
              <a:t> for the clinical, service, and cost outcomes it produces</a:t>
            </a: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6" name="Picture 4" descr="Accountable Care Unit (ACU) Screenshot&#10;" title="Accountable Care Unit (ACU)  Screenshot"/>
          <p:cNvPicPr>
            <a:picLocks noChangeAspect="1" noChangeArrowheads="1"/>
          </p:cNvPicPr>
          <p:nvPr/>
        </p:nvPicPr>
        <p:blipFill>
          <a:blip r:embed="rId2" cstate="print"/>
          <a:srcRect/>
          <a:stretch>
            <a:fillRect/>
          </a:stretch>
        </p:blipFill>
        <p:spPr bwMode="auto">
          <a:xfrm>
            <a:off x="2699656" y="2127252"/>
            <a:ext cx="5606143" cy="4204607"/>
          </a:xfrm>
          <a:prstGeom prst="rect">
            <a:avLst/>
          </a:prstGeom>
          <a:solidFill>
            <a:srgbClr val="00772D">
              <a:alpha val="68000"/>
            </a:srgbClr>
          </a:solidFill>
          <a:ln w="9525">
            <a:noFill/>
            <a:miter lim="800000"/>
            <a:headEnd/>
            <a:tailEnd/>
          </a:ln>
          <a:effectLst/>
        </p:spPr>
      </p:pic>
    </p:spTree>
    <p:extLst>
      <p:ext uri="{BB962C8B-B14F-4D97-AF65-F5344CB8AC3E}">
        <p14:creationId xmlns:p14="http://schemas.microsoft.com/office/powerpoint/2010/main" val="185875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tx2">
              <a:lumMod val="50000"/>
            </a:schemeClr>
          </a:solidFill>
        </p:spPr>
        <p:txBody>
          <a:bodyPr anchor="ctr" anchorCtr="0">
            <a:normAutofit/>
          </a:bodyPr>
          <a:lstStyle/>
          <a:p>
            <a:pPr>
              <a:defRPr/>
            </a:pPr>
            <a:r>
              <a:rPr lang="en-US" sz="2400" dirty="0">
                <a:solidFill>
                  <a:prstClr val="white"/>
                </a:solidFill>
              </a:rPr>
              <a:t>Designing Hospital Units to Optimize Outcomes</a:t>
            </a:r>
          </a:p>
        </p:txBody>
      </p:sp>
      <p:sp>
        <p:nvSpPr>
          <p:cNvPr id="3" name="Content Placeholder 2"/>
          <p:cNvSpPr>
            <a:spLocks noGrp="1"/>
          </p:cNvSpPr>
          <p:nvPr>
            <p:ph type="body" sz="half" idx="2"/>
          </p:nvPr>
        </p:nvSpPr>
        <p:spPr>
          <a:xfrm>
            <a:off x="116114" y="696687"/>
            <a:ext cx="8882743" cy="5907315"/>
          </a:xfrm>
        </p:spPr>
        <p:txBody>
          <a:bodyPr>
            <a:noAutofit/>
          </a:bodyPr>
          <a:lstStyle/>
          <a:p>
            <a:pPr>
              <a:defRPr/>
            </a:pPr>
            <a:r>
              <a:rPr lang="en-US" sz="2400" dirty="0" err="1">
                <a:solidFill>
                  <a:srgbClr val="1F497D"/>
                </a:solidFill>
              </a:rPr>
              <a:t>ACU</a:t>
            </a:r>
            <a:r>
              <a:rPr lang="en-US" sz="2400" dirty="0">
                <a:solidFill>
                  <a:srgbClr val="1F497D"/>
                </a:solidFill>
              </a:rPr>
              <a:t> Unit and Medical Directors  manage unit process &amp; </a:t>
            </a:r>
            <a:r>
              <a:rPr lang="en-US" sz="2400" dirty="0" smtClean="0">
                <a:solidFill>
                  <a:srgbClr val="1F497D"/>
                </a:solidFill>
              </a:rPr>
              <a:t>outcomes</a:t>
            </a:r>
          </a:p>
          <a:p>
            <a:pP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grpSp>
        <p:nvGrpSpPr>
          <p:cNvPr id="5" name="Group 4" descr="Designing hospital units to optimize outcomes. ACU Unit and Medical Directors  manage unit process &amp; outcomes. &#10;" title="ACU Unit and Medical Directors  manage unit process &amp; outcomes"/>
          <p:cNvGrpSpPr/>
          <p:nvPr/>
        </p:nvGrpSpPr>
        <p:grpSpPr>
          <a:xfrm>
            <a:off x="381000" y="1455054"/>
            <a:ext cx="7909179" cy="3971538"/>
            <a:chOff x="381000" y="1295400"/>
            <a:chExt cx="7909179" cy="3971538"/>
          </a:xfrm>
        </p:grpSpPr>
        <p:pic>
          <p:nvPicPr>
            <p:cNvPr id="7" name="Picture 6" descr="Unit based providers.png"/>
            <p:cNvPicPr>
              <a:picLocks noChangeAspect="1"/>
            </p:cNvPicPr>
            <p:nvPr/>
          </p:nvPicPr>
          <p:blipFill>
            <a:blip r:embed="rId2" cstate="print"/>
            <a:stretch>
              <a:fillRect/>
            </a:stretch>
          </p:blipFill>
          <p:spPr>
            <a:xfrm>
              <a:off x="3581400" y="2286000"/>
              <a:ext cx="356536" cy="1100130"/>
            </a:xfrm>
            <a:prstGeom prst="rect">
              <a:avLst/>
            </a:prstGeom>
          </p:spPr>
        </p:pic>
        <p:pic>
          <p:nvPicPr>
            <p:cNvPr id="8" name="Picture 7" descr="unit based teams.png"/>
            <p:cNvPicPr>
              <a:picLocks noChangeAspect="1"/>
            </p:cNvPicPr>
            <p:nvPr/>
          </p:nvPicPr>
          <p:blipFill>
            <a:blip r:embed="rId3" cstate="print"/>
            <a:stretch>
              <a:fillRect/>
            </a:stretch>
          </p:blipFill>
          <p:spPr>
            <a:xfrm>
              <a:off x="381000" y="1600200"/>
              <a:ext cx="2819400" cy="3666738"/>
            </a:xfrm>
            <a:prstGeom prst="rect">
              <a:avLst/>
            </a:prstGeom>
          </p:spPr>
        </p:pic>
        <p:pic>
          <p:nvPicPr>
            <p:cNvPr id="10" name="Picture 9" descr="Unit based red provider.png"/>
            <p:cNvPicPr>
              <a:picLocks noChangeAspect="1"/>
            </p:cNvPicPr>
            <p:nvPr/>
          </p:nvPicPr>
          <p:blipFill>
            <a:blip r:embed="rId4" cstate="print"/>
            <a:stretch>
              <a:fillRect/>
            </a:stretch>
          </p:blipFill>
          <p:spPr>
            <a:xfrm>
              <a:off x="3886200" y="1905000"/>
              <a:ext cx="304800" cy="533400"/>
            </a:xfrm>
            <a:prstGeom prst="rect">
              <a:avLst/>
            </a:prstGeom>
          </p:spPr>
        </p:pic>
        <p:pic>
          <p:nvPicPr>
            <p:cNvPr id="11" name="Picture 10" descr="Unit based red provider.png"/>
            <p:cNvPicPr>
              <a:picLocks noChangeAspect="1"/>
            </p:cNvPicPr>
            <p:nvPr/>
          </p:nvPicPr>
          <p:blipFill>
            <a:blip r:embed="rId4" cstate="print"/>
            <a:stretch>
              <a:fillRect/>
            </a:stretch>
          </p:blipFill>
          <p:spPr>
            <a:xfrm>
              <a:off x="3276600" y="1981200"/>
              <a:ext cx="304800" cy="533400"/>
            </a:xfrm>
            <a:prstGeom prst="rect">
              <a:avLst/>
            </a:prstGeom>
          </p:spPr>
        </p:pic>
        <p:pic>
          <p:nvPicPr>
            <p:cNvPr id="12" name="Picture 11" descr="unit based partnered management.png"/>
            <p:cNvPicPr>
              <a:picLocks noChangeAspect="1"/>
            </p:cNvPicPr>
            <p:nvPr/>
          </p:nvPicPr>
          <p:blipFill>
            <a:blip r:embed="rId5" cstate="print"/>
            <a:stretch>
              <a:fillRect/>
            </a:stretch>
          </p:blipFill>
          <p:spPr>
            <a:xfrm>
              <a:off x="4038600" y="1295400"/>
              <a:ext cx="4251579" cy="3033221"/>
            </a:xfrm>
            <a:prstGeom prst="rect">
              <a:avLst/>
            </a:prstGeom>
          </p:spPr>
        </p:pic>
      </p:grpSp>
    </p:spTree>
    <p:extLst>
      <p:ext uri="{BB962C8B-B14F-4D97-AF65-F5344CB8AC3E}">
        <p14:creationId xmlns:p14="http://schemas.microsoft.com/office/powerpoint/2010/main" val="7465501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tx2">
              <a:lumMod val="50000"/>
            </a:schemeClr>
          </a:solidFill>
        </p:spPr>
        <p:txBody>
          <a:bodyPr anchor="ctr" anchorCtr="0">
            <a:normAutofit/>
          </a:bodyPr>
          <a:lstStyle/>
          <a:p>
            <a:pPr>
              <a:defRPr/>
            </a:pPr>
            <a:r>
              <a:rPr lang="en-US" sz="2400" dirty="0">
                <a:solidFill>
                  <a:prstClr val="white"/>
                </a:solidFill>
              </a:rPr>
              <a:t>Designing Hospital Units to Optimize Outcomes</a:t>
            </a:r>
          </a:p>
        </p:txBody>
      </p:sp>
      <p:sp>
        <p:nvSpPr>
          <p:cNvPr id="3" name="Content Placeholder 2"/>
          <p:cNvSpPr>
            <a:spLocks noGrp="1"/>
          </p:cNvSpPr>
          <p:nvPr>
            <p:ph type="body" sz="half" idx="2"/>
          </p:nvPr>
        </p:nvSpPr>
        <p:spPr>
          <a:xfrm>
            <a:off x="116114" y="696687"/>
            <a:ext cx="8882743" cy="5907315"/>
          </a:xfrm>
        </p:spPr>
        <p:txBody>
          <a:bodyPr>
            <a:noAutofit/>
          </a:bodyPr>
          <a:lstStyle/>
          <a:p>
            <a:pP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13" name="Picture 12" descr="Pre-SIBR Data Gathering, SIBR, Action the SIBR Plan Diagram" title="Pre-SIBR Data Gathering, SIBR, Action the SIBR Plan Diagram"/>
          <p:cNvPicPr>
            <a:picLocks noChangeAspect="1"/>
          </p:cNvPicPr>
          <p:nvPr/>
        </p:nvPicPr>
        <p:blipFill>
          <a:blip r:embed="rId2" cstate="print"/>
          <a:stretch>
            <a:fillRect/>
          </a:stretch>
        </p:blipFill>
        <p:spPr>
          <a:xfrm>
            <a:off x="228600" y="533400"/>
            <a:ext cx="8686800" cy="6024331"/>
          </a:xfrm>
          <a:prstGeom prst="rect">
            <a:avLst/>
          </a:prstGeom>
        </p:spPr>
      </p:pic>
    </p:spTree>
    <p:extLst>
      <p:ext uri="{BB962C8B-B14F-4D97-AF65-F5344CB8AC3E}">
        <p14:creationId xmlns:p14="http://schemas.microsoft.com/office/powerpoint/2010/main" val="42889479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tx2">
              <a:lumMod val="50000"/>
            </a:schemeClr>
          </a:solidFill>
        </p:spPr>
        <p:txBody>
          <a:bodyPr anchor="ctr" anchorCtr="0">
            <a:normAutofit/>
          </a:bodyPr>
          <a:lstStyle/>
          <a:p>
            <a:pPr>
              <a:defRPr/>
            </a:pPr>
            <a:r>
              <a:rPr lang="en-US" sz="2400" dirty="0" err="1">
                <a:solidFill>
                  <a:prstClr val="white"/>
                </a:solidFill>
              </a:rPr>
              <a:t>ACU</a:t>
            </a:r>
            <a:r>
              <a:rPr lang="en-US" sz="2400" dirty="0">
                <a:solidFill>
                  <a:prstClr val="white"/>
                </a:solidFill>
              </a:rPr>
              <a:t> Protocols</a:t>
            </a:r>
          </a:p>
        </p:txBody>
      </p:sp>
      <p:sp>
        <p:nvSpPr>
          <p:cNvPr id="3" name="Content Placeholder 2"/>
          <p:cNvSpPr>
            <a:spLocks noGrp="1"/>
          </p:cNvSpPr>
          <p:nvPr>
            <p:ph type="body" sz="half" idx="2"/>
          </p:nvPr>
        </p:nvSpPr>
        <p:spPr>
          <a:xfrm>
            <a:off x="290282" y="1480459"/>
            <a:ext cx="8882743" cy="5377541"/>
          </a:xfrm>
        </p:spPr>
        <p:txBody>
          <a:bodyPr>
            <a:noAutofit/>
          </a:bodyPr>
          <a:lstStyle/>
          <a:p>
            <a:pPr algn="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lgn="r">
              <a:buNone/>
            </a:pPr>
            <a:endParaRPr lang="en-GB" dirty="0"/>
          </a:p>
          <a:p>
            <a:pPr marL="971550" lvl="1" indent="-514350" algn="r">
              <a:buNone/>
            </a:pPr>
            <a:endParaRPr lang="en-GB" dirty="0" smtClean="0"/>
          </a:p>
          <a:p>
            <a:pPr marL="971550" lvl="1" indent="-514350" algn="r">
              <a:buNone/>
            </a:pPr>
            <a:endParaRPr lang="en-GB" dirty="0" smtClean="0"/>
          </a:p>
          <a:p>
            <a:pPr marL="971550" lvl="1" indent="-514350" algn="r">
              <a:buNone/>
            </a:pPr>
            <a:endParaRPr lang="en-GB" dirty="0"/>
          </a:p>
          <a:p>
            <a:pPr marL="971550" lvl="1" indent="-514350" algn="r">
              <a:buNone/>
            </a:pPr>
            <a:endParaRPr lang="en-GB" dirty="0" smtClean="0"/>
          </a:p>
          <a:p>
            <a:pPr marL="971550" lvl="1" indent="-514350" algn="r">
              <a:buNone/>
            </a:pPr>
            <a:endParaRPr lang="en-GB" dirty="0"/>
          </a:p>
          <a:p>
            <a:pPr marL="971550" lvl="1" indent="-514350" algn="r">
              <a:buNone/>
            </a:pPr>
            <a:endParaRPr lang="en-GB" dirty="0" smtClean="0"/>
          </a:p>
          <a:p>
            <a:pPr marL="971550" lvl="1" indent="-514350" algn="r">
              <a:buNone/>
            </a:pPr>
            <a:endParaRPr lang="en-GB" dirty="0"/>
          </a:p>
          <a:p>
            <a:pPr marL="971550" lvl="1" indent="-514350" algn="r">
              <a:buNone/>
            </a:pPr>
            <a:endParaRPr lang="en-GB" dirty="0" smtClean="0"/>
          </a:p>
          <a:p>
            <a:pPr marL="971550" lvl="1" indent="-514350" algn="r">
              <a:buNone/>
            </a:pPr>
            <a:endParaRPr lang="en-GB" dirty="0"/>
          </a:p>
          <a:p>
            <a:pPr marL="514350" indent="-514350" algn="r"/>
            <a:endParaRPr lang="en-US" dirty="0" smtClean="0">
              <a:solidFill>
                <a:prstClr val="black"/>
              </a:solidFill>
            </a:endParaRPr>
          </a:p>
          <a:p>
            <a:pPr marL="514350" indent="-514350" algn="r"/>
            <a:endParaRPr lang="en-US" dirty="0" smtClean="0">
              <a:solidFill>
                <a:prstClr val="black"/>
              </a:solidFill>
            </a:endParaRPr>
          </a:p>
          <a:p>
            <a:pPr marL="514350" indent="-514350" algn="r"/>
            <a:endParaRPr lang="en-US" dirty="0">
              <a:solidFill>
                <a:prstClr val="black"/>
              </a:solidFill>
            </a:endParaRPr>
          </a:p>
          <a:p>
            <a:pPr marL="514350" indent="-514350" algn="r"/>
            <a:endParaRPr lang="en-US" dirty="0">
              <a:solidFill>
                <a:prstClr val="black"/>
              </a:solidFill>
            </a:endParaRPr>
          </a:p>
          <a:p>
            <a:pPr marL="514350" indent="-514350" algn="r"/>
            <a:endParaRPr lang="en-US" dirty="0" smtClean="0">
              <a:solidFill>
                <a:prstClr val="black"/>
              </a:solidFill>
            </a:endParaRPr>
          </a:p>
          <a:p>
            <a:pPr marL="514350" indent="-514350" algn="r"/>
            <a:endParaRPr lang="en-US" dirty="0" smtClean="0">
              <a:solidFill>
                <a:prstClr val="black"/>
              </a:solidFill>
            </a:endParaRPr>
          </a:p>
          <a:p>
            <a:pPr marL="514350" indent="-514350" algn="r"/>
            <a:endParaRPr lang="en-US" dirty="0" smtClean="0">
              <a:solidFill>
                <a:prstClr val="black"/>
              </a:solidFill>
            </a:endParaRPr>
          </a:p>
          <a:p>
            <a:pPr marL="514350" indent="-514350" algn="r"/>
            <a:r>
              <a:rPr lang="en-US" sz="1200" dirty="0" smtClean="0">
                <a:solidFill>
                  <a:prstClr val="black"/>
                </a:solidFill>
              </a:rPr>
              <a:t>Jason </a:t>
            </a:r>
            <a:r>
              <a:rPr lang="en-US" sz="1200" dirty="0">
                <a:solidFill>
                  <a:prstClr val="black"/>
                </a:solidFill>
              </a:rPr>
              <a:t>Stein, MD </a:t>
            </a:r>
            <a:r>
              <a:rPr lang="en-US" sz="1200" dirty="0" err="1">
                <a:solidFill>
                  <a:prstClr val="black"/>
                </a:solidFill>
              </a:rPr>
              <a:t>SFHM</a:t>
            </a:r>
            <a:r>
              <a:rPr lang="en-US" sz="1200" dirty="0">
                <a:solidFill>
                  <a:prstClr val="black"/>
                </a:solidFill>
              </a:rPr>
              <a:t> | </a:t>
            </a:r>
            <a:endParaRPr lang="en-US" sz="1200" dirty="0" smtClean="0">
              <a:solidFill>
                <a:prstClr val="black"/>
              </a:solidFill>
            </a:endParaRPr>
          </a:p>
          <a:p>
            <a:pPr marL="514350" indent="-514350" algn="r"/>
            <a:r>
              <a:rPr lang="en-US" sz="1200" dirty="0" smtClean="0">
                <a:solidFill>
                  <a:prstClr val="black"/>
                </a:solidFill>
              </a:rPr>
              <a:t>Emory University </a:t>
            </a:r>
            <a:r>
              <a:rPr lang="en-US" sz="1200" dirty="0">
                <a:solidFill>
                  <a:prstClr val="black"/>
                </a:solidFill>
              </a:rPr>
              <a:t>School of Medicine</a:t>
            </a:r>
          </a:p>
          <a:p>
            <a:pPr marL="971550" lvl="1" indent="-514350" algn="r">
              <a:buNone/>
            </a:pPr>
            <a:endParaRPr lang="en-GB" dirty="0" smtClean="0"/>
          </a:p>
          <a:p>
            <a:pPr rtl="0" eaLnBrk="1" latinLnBrk="0" hangingPunct="1"/>
            <a:r>
              <a:rPr lang="en-US" sz="1400" kern="1200" dirty="0" smtClean="0">
                <a:solidFill>
                  <a:schemeClr val="tx1"/>
                </a:solidFill>
                <a:effectLst/>
                <a:latin typeface="+mn-lt"/>
                <a:ea typeface="+mn-ea"/>
                <a:cs typeface="+mn-cs"/>
              </a:rPr>
              <a:t/>
            </a:r>
            <a:br>
              <a:rPr lang="en-US" sz="1400" kern="1200" dirty="0" smtClean="0">
                <a:solidFill>
                  <a:schemeClr val="tx1"/>
                </a:solidFill>
                <a:effectLst/>
                <a:latin typeface="+mn-lt"/>
                <a:ea typeface="+mn-ea"/>
                <a:cs typeface="+mn-cs"/>
              </a:rPr>
            </a:br>
            <a:endParaRPr lang="en-US" sz="3600" dirty="0">
              <a:effectLst/>
            </a:endParaRPr>
          </a:p>
        </p:txBody>
      </p:sp>
      <p:grpSp>
        <p:nvGrpSpPr>
          <p:cNvPr id="4" name="Group 3" descr="Glycemic Control Protocol&#10;VTE Prevention Protocol&#10;Structured Family Meeting Protocol&#10;IUC/CVC Removal Protocols&#10;Fall Prevention Protocol" title="List of ACU Protocols"/>
          <p:cNvGrpSpPr/>
          <p:nvPr/>
        </p:nvGrpSpPr>
        <p:grpSpPr>
          <a:xfrm>
            <a:off x="38100" y="533400"/>
            <a:ext cx="8877300" cy="6324600"/>
            <a:chOff x="38100" y="533400"/>
            <a:chExt cx="8877300" cy="6324600"/>
          </a:xfrm>
        </p:grpSpPr>
        <p:grpSp>
          <p:nvGrpSpPr>
            <p:cNvPr id="5" name="Group 4"/>
            <p:cNvGrpSpPr/>
            <p:nvPr/>
          </p:nvGrpSpPr>
          <p:grpSpPr>
            <a:xfrm>
              <a:off x="38100" y="762000"/>
              <a:ext cx="8877300" cy="6096000"/>
              <a:chOff x="38100" y="762000"/>
              <a:chExt cx="8877300" cy="6096000"/>
            </a:xfrm>
          </p:grpSpPr>
          <p:pic>
            <p:nvPicPr>
              <p:cNvPr id="6" name="Picture 5" descr="Palliative Care Protocol.tif"/>
              <p:cNvPicPr>
                <a:picLocks noChangeAspect="1"/>
              </p:cNvPicPr>
              <p:nvPr/>
            </p:nvPicPr>
            <p:blipFill>
              <a:blip r:embed="rId2" cstate="print"/>
              <a:stretch>
                <a:fillRect/>
              </a:stretch>
            </p:blipFill>
            <p:spPr>
              <a:xfrm>
                <a:off x="6705600" y="762000"/>
                <a:ext cx="2209800" cy="2895600"/>
              </a:xfrm>
              <a:prstGeom prst="rect">
                <a:avLst/>
              </a:prstGeom>
            </p:spPr>
          </p:pic>
          <p:pic>
            <p:nvPicPr>
              <p:cNvPr id="7" name="Picture 6" descr="Glycemic Control Protocol Front.tif"/>
              <p:cNvPicPr>
                <a:picLocks noChangeAspect="1"/>
              </p:cNvPicPr>
              <p:nvPr/>
            </p:nvPicPr>
            <p:blipFill>
              <a:blip r:embed="rId3" cstate="print"/>
              <a:stretch>
                <a:fillRect/>
              </a:stretch>
            </p:blipFill>
            <p:spPr>
              <a:xfrm>
                <a:off x="102005" y="762000"/>
                <a:ext cx="2069695" cy="2971800"/>
              </a:xfrm>
              <a:prstGeom prst="rect">
                <a:avLst/>
              </a:prstGeom>
            </p:spPr>
          </p:pic>
          <p:pic>
            <p:nvPicPr>
              <p:cNvPr id="8" name="Picture 7" descr="Glycemic Control Protocol Back.tif"/>
              <p:cNvPicPr>
                <a:picLocks noChangeAspect="1"/>
              </p:cNvPicPr>
              <p:nvPr/>
            </p:nvPicPr>
            <p:blipFill>
              <a:blip r:embed="rId4" cstate="print"/>
              <a:stretch>
                <a:fillRect/>
              </a:stretch>
            </p:blipFill>
            <p:spPr>
              <a:xfrm>
                <a:off x="2186834" y="762001"/>
                <a:ext cx="2194666" cy="2971799"/>
              </a:xfrm>
              <a:prstGeom prst="rect">
                <a:avLst/>
              </a:prstGeom>
            </p:spPr>
          </p:pic>
          <p:pic>
            <p:nvPicPr>
              <p:cNvPr id="10" name="Picture 9" descr="VTE Protocol.tif"/>
              <p:cNvPicPr>
                <a:picLocks noChangeAspect="1"/>
              </p:cNvPicPr>
              <p:nvPr/>
            </p:nvPicPr>
            <p:blipFill>
              <a:blip r:embed="rId5" cstate="print"/>
              <a:stretch>
                <a:fillRect/>
              </a:stretch>
            </p:blipFill>
            <p:spPr>
              <a:xfrm>
                <a:off x="4457700" y="762000"/>
                <a:ext cx="2209800" cy="2954146"/>
              </a:xfrm>
              <a:prstGeom prst="rect">
                <a:avLst/>
              </a:prstGeom>
            </p:spPr>
          </p:pic>
          <p:pic>
            <p:nvPicPr>
              <p:cNvPr id="11" name="Picture 10" descr="CVC Protocol.tif"/>
              <p:cNvPicPr>
                <a:picLocks noChangeAspect="1"/>
              </p:cNvPicPr>
              <p:nvPr/>
            </p:nvPicPr>
            <p:blipFill>
              <a:blip r:embed="rId6" cstate="print"/>
              <a:stretch>
                <a:fillRect/>
              </a:stretch>
            </p:blipFill>
            <p:spPr>
              <a:xfrm>
                <a:off x="2171700" y="3893083"/>
                <a:ext cx="2209800" cy="2964917"/>
              </a:xfrm>
              <a:prstGeom prst="rect">
                <a:avLst/>
              </a:prstGeom>
            </p:spPr>
          </p:pic>
          <p:pic>
            <p:nvPicPr>
              <p:cNvPr id="12" name="Picture 11" descr="Fall Prevention Protocol.tif"/>
              <p:cNvPicPr>
                <a:picLocks noChangeAspect="1"/>
              </p:cNvPicPr>
              <p:nvPr/>
            </p:nvPicPr>
            <p:blipFill>
              <a:blip r:embed="rId7" cstate="print"/>
              <a:stretch>
                <a:fillRect/>
              </a:stretch>
            </p:blipFill>
            <p:spPr>
              <a:xfrm>
                <a:off x="4457700" y="3886200"/>
                <a:ext cx="2209800" cy="2971800"/>
              </a:xfrm>
              <a:prstGeom prst="rect">
                <a:avLst/>
              </a:prstGeom>
            </p:spPr>
          </p:pic>
          <p:pic>
            <p:nvPicPr>
              <p:cNvPr id="14" name="Picture 13" descr="IUC Protocol.tif"/>
              <p:cNvPicPr>
                <a:picLocks noChangeAspect="1"/>
              </p:cNvPicPr>
              <p:nvPr/>
            </p:nvPicPr>
            <p:blipFill>
              <a:blip r:embed="rId8" cstate="print"/>
              <a:stretch>
                <a:fillRect/>
              </a:stretch>
            </p:blipFill>
            <p:spPr>
              <a:xfrm>
                <a:off x="38100" y="3903854"/>
                <a:ext cx="2133600" cy="2954146"/>
              </a:xfrm>
              <a:prstGeom prst="rect">
                <a:avLst/>
              </a:prstGeom>
            </p:spPr>
          </p:pic>
        </p:grpSp>
        <p:grpSp>
          <p:nvGrpSpPr>
            <p:cNvPr id="2" name="Group 1"/>
            <p:cNvGrpSpPr/>
            <p:nvPr/>
          </p:nvGrpSpPr>
          <p:grpSpPr>
            <a:xfrm>
              <a:off x="914400" y="533400"/>
              <a:ext cx="7924800" cy="3569732"/>
              <a:chOff x="914400" y="533400"/>
              <a:chExt cx="7924800" cy="3569732"/>
            </a:xfrm>
          </p:grpSpPr>
          <p:sp>
            <p:nvSpPr>
              <p:cNvPr id="15" name="TextBox 14"/>
              <p:cNvSpPr txBox="1"/>
              <p:nvPr/>
            </p:nvSpPr>
            <p:spPr>
              <a:xfrm>
                <a:off x="914400" y="609600"/>
                <a:ext cx="2667000" cy="369332"/>
              </a:xfrm>
              <a:prstGeom prst="rect">
                <a:avLst/>
              </a:prstGeom>
              <a:solidFill>
                <a:schemeClr val="bg1">
                  <a:lumMod val="95000"/>
                </a:schemeClr>
              </a:solidFill>
              <a:ln>
                <a:solidFill>
                  <a:schemeClr val="tx1">
                    <a:lumMod val="65000"/>
                    <a:lumOff val="35000"/>
                  </a:schemeClr>
                </a:solidFill>
              </a:ln>
            </p:spPr>
            <p:txBody>
              <a:bodyPr wrap="square" rtlCol="0">
                <a:spAutoFit/>
              </a:bodyPr>
              <a:lstStyle/>
              <a:p>
                <a:pPr algn="ctr" eaLnBrk="1" fontAlgn="auto" hangingPunct="1">
                  <a:spcBef>
                    <a:spcPts val="0"/>
                  </a:spcBef>
                  <a:spcAft>
                    <a:spcPts val="0"/>
                  </a:spcAft>
                </a:pPr>
                <a:r>
                  <a:rPr lang="en-US" sz="1800" b="1" dirty="0" smtClean="0">
                    <a:solidFill>
                      <a:prstClr val="black"/>
                    </a:solidFill>
                    <a:latin typeface="Calibri"/>
                    <a:ea typeface="+mn-ea"/>
                  </a:rPr>
                  <a:t>Glycemic Control Protocol</a:t>
                </a:r>
                <a:endParaRPr lang="en-US" sz="1800" b="1" dirty="0">
                  <a:solidFill>
                    <a:prstClr val="black"/>
                  </a:solidFill>
                  <a:latin typeface="Calibri"/>
                  <a:ea typeface="+mn-ea"/>
                </a:endParaRPr>
              </a:p>
            </p:txBody>
          </p:sp>
          <p:sp>
            <p:nvSpPr>
              <p:cNvPr id="16" name="TextBox 15"/>
              <p:cNvSpPr txBox="1"/>
              <p:nvPr/>
            </p:nvSpPr>
            <p:spPr>
              <a:xfrm>
                <a:off x="4572000" y="533400"/>
                <a:ext cx="1981200" cy="646331"/>
              </a:xfrm>
              <a:prstGeom prst="rect">
                <a:avLst/>
              </a:prstGeom>
              <a:solidFill>
                <a:schemeClr val="bg1">
                  <a:lumMod val="95000"/>
                </a:schemeClr>
              </a:solidFill>
              <a:ln>
                <a:solidFill>
                  <a:schemeClr val="tx1">
                    <a:lumMod val="65000"/>
                    <a:lumOff val="35000"/>
                  </a:schemeClr>
                </a:solidFill>
              </a:ln>
            </p:spPr>
            <p:txBody>
              <a:bodyPr wrap="square" rtlCol="0">
                <a:spAutoFit/>
              </a:bodyPr>
              <a:lstStyle/>
              <a:p>
                <a:pPr algn="ctr" eaLnBrk="1" fontAlgn="auto" hangingPunct="1">
                  <a:spcBef>
                    <a:spcPts val="0"/>
                  </a:spcBef>
                  <a:spcAft>
                    <a:spcPts val="0"/>
                  </a:spcAft>
                </a:pPr>
                <a:r>
                  <a:rPr lang="en-US" sz="1800" b="1" dirty="0" smtClean="0">
                    <a:solidFill>
                      <a:prstClr val="black"/>
                    </a:solidFill>
                    <a:latin typeface="Calibri"/>
                    <a:ea typeface="+mn-ea"/>
                  </a:rPr>
                  <a:t>VTE Prevention Protocol</a:t>
                </a:r>
                <a:endParaRPr lang="en-US" sz="1800" b="1" dirty="0">
                  <a:solidFill>
                    <a:prstClr val="black"/>
                  </a:solidFill>
                  <a:latin typeface="Calibri"/>
                  <a:ea typeface="+mn-ea"/>
                </a:endParaRPr>
              </a:p>
            </p:txBody>
          </p:sp>
          <p:sp>
            <p:nvSpPr>
              <p:cNvPr id="17" name="TextBox 16"/>
              <p:cNvSpPr txBox="1"/>
              <p:nvPr/>
            </p:nvSpPr>
            <p:spPr>
              <a:xfrm>
                <a:off x="6858000" y="533400"/>
                <a:ext cx="1981200" cy="646331"/>
              </a:xfrm>
              <a:prstGeom prst="rect">
                <a:avLst/>
              </a:prstGeom>
              <a:solidFill>
                <a:schemeClr val="bg1">
                  <a:lumMod val="95000"/>
                </a:schemeClr>
              </a:solidFill>
              <a:ln>
                <a:solidFill>
                  <a:schemeClr val="tx1">
                    <a:lumMod val="65000"/>
                    <a:lumOff val="35000"/>
                  </a:schemeClr>
                </a:solidFill>
              </a:ln>
            </p:spPr>
            <p:txBody>
              <a:bodyPr wrap="square" rtlCol="0">
                <a:spAutoFit/>
              </a:bodyPr>
              <a:lstStyle/>
              <a:p>
                <a:pPr algn="ctr" eaLnBrk="1" fontAlgn="auto" hangingPunct="1">
                  <a:spcBef>
                    <a:spcPts val="0"/>
                  </a:spcBef>
                  <a:spcAft>
                    <a:spcPts val="0"/>
                  </a:spcAft>
                </a:pPr>
                <a:r>
                  <a:rPr lang="en-US" sz="1800" b="1" dirty="0" smtClean="0">
                    <a:solidFill>
                      <a:prstClr val="black"/>
                    </a:solidFill>
                    <a:latin typeface="Calibri"/>
                    <a:ea typeface="+mn-ea"/>
                  </a:rPr>
                  <a:t>Structured Family Meeting Protocol</a:t>
                </a:r>
                <a:endParaRPr lang="en-US" sz="1800" b="1" dirty="0">
                  <a:solidFill>
                    <a:prstClr val="black"/>
                  </a:solidFill>
                  <a:latin typeface="Calibri"/>
                  <a:ea typeface="+mn-ea"/>
                </a:endParaRPr>
              </a:p>
            </p:txBody>
          </p:sp>
          <p:sp>
            <p:nvSpPr>
              <p:cNvPr id="18" name="TextBox 17"/>
              <p:cNvSpPr txBox="1"/>
              <p:nvPr/>
            </p:nvSpPr>
            <p:spPr>
              <a:xfrm>
                <a:off x="4267200" y="3733800"/>
                <a:ext cx="2667000" cy="369332"/>
              </a:xfrm>
              <a:prstGeom prst="rect">
                <a:avLst/>
              </a:prstGeom>
              <a:solidFill>
                <a:schemeClr val="bg1">
                  <a:lumMod val="95000"/>
                </a:schemeClr>
              </a:solidFill>
              <a:ln>
                <a:solidFill>
                  <a:schemeClr val="tx1">
                    <a:lumMod val="65000"/>
                    <a:lumOff val="35000"/>
                  </a:schemeClr>
                </a:solidFill>
              </a:ln>
            </p:spPr>
            <p:txBody>
              <a:bodyPr wrap="square" rtlCol="0">
                <a:spAutoFit/>
              </a:bodyPr>
              <a:lstStyle/>
              <a:p>
                <a:pPr algn="ctr" eaLnBrk="1" fontAlgn="auto" hangingPunct="1">
                  <a:spcBef>
                    <a:spcPts val="0"/>
                  </a:spcBef>
                  <a:spcAft>
                    <a:spcPts val="0"/>
                  </a:spcAft>
                </a:pPr>
                <a:r>
                  <a:rPr lang="en-US" sz="1800" b="1" dirty="0" smtClean="0">
                    <a:solidFill>
                      <a:prstClr val="black"/>
                    </a:solidFill>
                    <a:latin typeface="Calibri"/>
                    <a:ea typeface="+mn-ea"/>
                  </a:rPr>
                  <a:t>Fall Prevention Protocol</a:t>
                </a:r>
                <a:endParaRPr lang="en-US" sz="1800" b="1" dirty="0">
                  <a:solidFill>
                    <a:prstClr val="black"/>
                  </a:solidFill>
                  <a:latin typeface="Calibri"/>
                  <a:ea typeface="+mn-ea"/>
                </a:endParaRPr>
              </a:p>
            </p:txBody>
          </p:sp>
          <p:sp>
            <p:nvSpPr>
              <p:cNvPr id="19" name="TextBox 18"/>
              <p:cNvSpPr txBox="1"/>
              <p:nvPr/>
            </p:nvSpPr>
            <p:spPr>
              <a:xfrm>
                <a:off x="914400" y="3733800"/>
                <a:ext cx="2819400" cy="369332"/>
              </a:xfrm>
              <a:prstGeom prst="rect">
                <a:avLst/>
              </a:prstGeom>
              <a:solidFill>
                <a:schemeClr val="bg1">
                  <a:lumMod val="95000"/>
                </a:schemeClr>
              </a:solidFill>
              <a:ln>
                <a:solidFill>
                  <a:schemeClr val="tx1">
                    <a:lumMod val="65000"/>
                    <a:lumOff val="35000"/>
                  </a:schemeClr>
                </a:solidFill>
              </a:ln>
            </p:spPr>
            <p:txBody>
              <a:bodyPr wrap="square" rtlCol="0">
                <a:spAutoFit/>
              </a:bodyPr>
              <a:lstStyle/>
              <a:p>
                <a:pPr algn="ctr" eaLnBrk="1" fontAlgn="auto" hangingPunct="1">
                  <a:spcBef>
                    <a:spcPts val="0"/>
                  </a:spcBef>
                  <a:spcAft>
                    <a:spcPts val="0"/>
                  </a:spcAft>
                </a:pPr>
                <a:r>
                  <a:rPr lang="en-US" sz="1800" b="1" dirty="0" smtClean="0">
                    <a:solidFill>
                      <a:prstClr val="black"/>
                    </a:solidFill>
                    <a:latin typeface="Calibri"/>
                    <a:ea typeface="+mn-ea"/>
                  </a:rPr>
                  <a:t>IUC/CVC Removal Protocols</a:t>
                </a:r>
                <a:endParaRPr lang="en-US" sz="1800" b="1" dirty="0">
                  <a:solidFill>
                    <a:prstClr val="black"/>
                  </a:solidFill>
                  <a:latin typeface="Calibri"/>
                  <a:ea typeface="+mn-ea"/>
                </a:endParaRPr>
              </a:p>
            </p:txBody>
          </p:sp>
        </p:grpSp>
      </p:grpSp>
    </p:spTree>
    <p:extLst>
      <p:ext uri="{BB962C8B-B14F-4D97-AF65-F5344CB8AC3E}">
        <p14:creationId xmlns:p14="http://schemas.microsoft.com/office/powerpoint/2010/main" val="35829208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accent5">
              <a:lumMod val="50000"/>
            </a:schemeClr>
          </a:solidFill>
        </p:spPr>
        <p:txBody>
          <a:bodyPr anchor="ctr" anchorCtr="0">
            <a:normAutofit/>
          </a:bodyPr>
          <a:lstStyle/>
          <a:p>
            <a:pPr>
              <a:spcBef>
                <a:spcPts val="0"/>
              </a:spcBef>
            </a:pPr>
            <a:r>
              <a:rPr lang="en-US" sz="2400" dirty="0">
                <a:solidFill>
                  <a:prstClr val="white"/>
                </a:solidFill>
              </a:rPr>
              <a:t>Daily Practice             Structured Interdisciplinary Bedside Rounds (</a:t>
            </a:r>
            <a:r>
              <a:rPr lang="en-US" sz="2400" dirty="0" err="1">
                <a:solidFill>
                  <a:prstClr val="white"/>
                </a:solidFill>
              </a:rPr>
              <a:t>SIBR</a:t>
            </a:r>
            <a:r>
              <a:rPr lang="en-US" sz="2400" dirty="0">
                <a:solidFill>
                  <a:prstClr val="white"/>
                </a:solidFill>
              </a:rPr>
              <a:t>) </a:t>
            </a:r>
          </a:p>
        </p:txBody>
      </p:sp>
      <p:sp>
        <p:nvSpPr>
          <p:cNvPr id="3" name="Content Placeholder 2"/>
          <p:cNvSpPr>
            <a:spLocks noGrp="1"/>
          </p:cNvSpPr>
          <p:nvPr>
            <p:ph type="body" sz="half" idx="2"/>
          </p:nvPr>
        </p:nvSpPr>
        <p:spPr>
          <a:xfrm>
            <a:off x="116114" y="696687"/>
            <a:ext cx="8882743" cy="5907315"/>
          </a:xfrm>
        </p:spPr>
        <p:txBody>
          <a:bodyPr>
            <a:noAutofit/>
          </a:bodyPr>
          <a:lstStyle/>
          <a:p>
            <a:pP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grpSp>
        <p:nvGrpSpPr>
          <p:cNvPr id="2" name="Group 1"/>
          <p:cNvGrpSpPr/>
          <p:nvPr/>
        </p:nvGrpSpPr>
        <p:grpSpPr>
          <a:xfrm>
            <a:off x="2667000" y="762000"/>
            <a:ext cx="4495800" cy="5257800"/>
            <a:chOff x="2667000" y="762000"/>
            <a:chExt cx="4495800" cy="5257800"/>
          </a:xfrm>
        </p:grpSpPr>
        <p:sp>
          <p:nvSpPr>
            <p:cNvPr id="5" name="Rectangle 4"/>
            <p:cNvSpPr/>
            <p:nvPr/>
          </p:nvSpPr>
          <p:spPr>
            <a:xfrm>
              <a:off x="2667000" y="762000"/>
              <a:ext cx="4495800" cy="52578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 name="Title 3" descr="SIBR Training Manual Cover" title="SIBR Training Manual Cover"/>
            <p:cNvSpPr txBox="1">
              <a:spLocks/>
            </p:cNvSpPr>
            <p:nvPr/>
          </p:nvSpPr>
          <p:spPr>
            <a:xfrm>
              <a:off x="2667000" y="2286000"/>
              <a:ext cx="4495800" cy="990600"/>
            </a:xfrm>
            <a:prstGeom prst="rect">
              <a:avLst/>
            </a:prstGeom>
            <a:solidFill>
              <a:schemeClr val="tx2">
                <a:lumMod val="50000"/>
              </a:schemeClr>
            </a:solidFill>
          </p:spPr>
          <p:txBody>
            <a:bodyPr vert="horz" lIns="91440" tIns="45720" rIns="91440" bIns="45720" rtlCol="0" anchor="ctr">
              <a:noAutofit/>
            </a:bodyPr>
            <a:lstStyle/>
            <a:p>
              <a:pPr algn="ctr" eaLnBrk="1" fontAlgn="auto" hangingPunct="1">
                <a:spcAft>
                  <a:spcPts val="0"/>
                </a:spcAft>
                <a:defRPr/>
              </a:pPr>
              <a:r>
                <a:rPr lang="en-US" sz="3600" b="1" dirty="0" smtClean="0">
                  <a:solidFill>
                    <a:prstClr val="white"/>
                  </a:solidFill>
                  <a:latin typeface="Calibri"/>
                  <a:ea typeface="+mn-ea"/>
                </a:rPr>
                <a:t>SIBR Training Manual</a:t>
              </a:r>
              <a:endParaRPr lang="en-US" sz="3600" b="1" dirty="0">
                <a:solidFill>
                  <a:prstClr val="white"/>
                </a:solidFill>
                <a:latin typeface="Calibri"/>
                <a:ea typeface="+mn-ea"/>
              </a:endParaRPr>
            </a:p>
          </p:txBody>
        </p:sp>
        <p:sp>
          <p:nvSpPr>
            <p:cNvPr id="7" name="Title 3"/>
            <p:cNvSpPr txBox="1">
              <a:spLocks/>
            </p:cNvSpPr>
            <p:nvPr/>
          </p:nvSpPr>
          <p:spPr>
            <a:xfrm>
              <a:off x="2667000" y="3352800"/>
              <a:ext cx="4495800" cy="457200"/>
            </a:xfrm>
            <a:prstGeom prst="rect">
              <a:avLst/>
            </a:prstGeom>
            <a:solidFill>
              <a:schemeClr val="tx2">
                <a:lumMod val="50000"/>
              </a:schemeClr>
            </a:solidFill>
          </p:spPr>
          <p:txBody>
            <a:bodyPr vert="horz" lIns="91440" tIns="45720" rIns="91440" bIns="45720" rtlCol="0" anchor="ctr">
              <a:noAutofit/>
            </a:bodyPr>
            <a:lstStyle/>
            <a:p>
              <a:pPr algn="ctr" eaLnBrk="1" fontAlgn="auto" hangingPunct="1">
                <a:spcAft>
                  <a:spcPts val="0"/>
                </a:spcAft>
                <a:defRPr/>
              </a:pPr>
              <a:r>
                <a:rPr lang="en-US" b="1" dirty="0" smtClean="0">
                  <a:solidFill>
                    <a:prstClr val="white"/>
                  </a:solidFill>
                  <a:latin typeface="Calibri"/>
                  <a:ea typeface="+mn-ea"/>
                </a:rPr>
                <a:t>For Providers &amp; Nurses</a:t>
              </a:r>
              <a:endParaRPr lang="en-US" b="1" dirty="0">
                <a:solidFill>
                  <a:prstClr val="white"/>
                </a:solidFill>
                <a:latin typeface="Calibri"/>
                <a:ea typeface="+mn-ea"/>
              </a:endParaRPr>
            </a:p>
          </p:txBody>
        </p:sp>
        <p:pic>
          <p:nvPicPr>
            <p:cNvPr id="8" name="Picture 2"/>
            <p:cNvPicPr>
              <a:picLocks noChangeAspect="1" noChangeArrowheads="1"/>
            </p:cNvPicPr>
            <p:nvPr/>
          </p:nvPicPr>
          <p:blipFill>
            <a:blip r:embed="rId2" cstate="print"/>
            <a:srcRect/>
            <a:stretch>
              <a:fillRect/>
            </a:stretch>
          </p:blipFill>
          <p:spPr bwMode="auto">
            <a:xfrm>
              <a:off x="4343400" y="4724400"/>
              <a:ext cx="1198710" cy="1105501"/>
            </a:xfrm>
            <a:prstGeom prst="rect">
              <a:avLst/>
            </a:prstGeom>
            <a:noFill/>
            <a:ln w="9525">
              <a:noFill/>
              <a:miter lim="800000"/>
              <a:headEnd/>
              <a:tailEnd/>
            </a:ln>
          </p:spPr>
        </p:pic>
        <p:sp>
          <p:nvSpPr>
            <p:cNvPr id="10" name="TextBox 9"/>
            <p:cNvSpPr txBox="1"/>
            <p:nvPr/>
          </p:nvSpPr>
          <p:spPr>
            <a:xfrm>
              <a:off x="3048000" y="4045803"/>
              <a:ext cx="3657600" cy="646331"/>
            </a:xfrm>
            <a:prstGeom prst="rect">
              <a:avLst/>
            </a:prstGeom>
            <a:noFill/>
          </p:spPr>
          <p:txBody>
            <a:bodyPr wrap="square" rtlCol="0">
              <a:spAutoFit/>
            </a:bodyPr>
            <a:lstStyle/>
            <a:p>
              <a:pPr algn="ctr" eaLnBrk="1" fontAlgn="auto" hangingPunct="1">
                <a:spcBef>
                  <a:spcPts val="0"/>
                </a:spcBef>
                <a:spcAft>
                  <a:spcPts val="0"/>
                </a:spcAft>
              </a:pPr>
              <a:r>
                <a:rPr lang="en-US" sz="1200" dirty="0" smtClean="0">
                  <a:solidFill>
                    <a:prstClr val="black"/>
                  </a:solidFill>
                  <a:latin typeface="Calibri"/>
                  <a:ea typeface="+mn-ea"/>
                </a:rPr>
                <a:t>This manual provides you with the self-study and self-assessment materials needed to excel in your unit’s patient-centered, team-based hospital care model.</a:t>
              </a:r>
            </a:p>
          </p:txBody>
        </p:sp>
      </p:grpSp>
    </p:spTree>
    <p:extLst>
      <p:ext uri="{BB962C8B-B14F-4D97-AF65-F5344CB8AC3E}">
        <p14:creationId xmlns:p14="http://schemas.microsoft.com/office/powerpoint/2010/main" val="38882173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accent5">
              <a:lumMod val="50000"/>
            </a:schemeClr>
          </a:solidFill>
        </p:spPr>
        <p:txBody>
          <a:bodyPr anchor="ctr" anchorCtr="0">
            <a:normAutofit/>
          </a:bodyPr>
          <a:lstStyle/>
          <a:p>
            <a:pPr>
              <a:spcBef>
                <a:spcPts val="0"/>
              </a:spcBef>
            </a:pPr>
            <a:r>
              <a:rPr lang="en-US" sz="2400" dirty="0">
                <a:solidFill>
                  <a:prstClr val="white"/>
                </a:solidFill>
              </a:rPr>
              <a:t>Daily Practice             Structured Interdisciplinary Bedside Rounds (</a:t>
            </a:r>
            <a:r>
              <a:rPr lang="en-US" sz="2400" dirty="0" err="1">
                <a:solidFill>
                  <a:prstClr val="white"/>
                </a:solidFill>
              </a:rPr>
              <a:t>SIBR</a:t>
            </a:r>
            <a:r>
              <a:rPr lang="en-US" sz="2400" dirty="0">
                <a:solidFill>
                  <a:prstClr val="white"/>
                </a:solidFill>
              </a:rPr>
              <a:t>) </a:t>
            </a:r>
          </a:p>
        </p:txBody>
      </p:sp>
      <p:sp>
        <p:nvSpPr>
          <p:cNvPr id="3" name="Content Placeholder 2"/>
          <p:cNvSpPr>
            <a:spLocks noGrp="1"/>
          </p:cNvSpPr>
          <p:nvPr>
            <p:ph type="body" sz="half" idx="2"/>
          </p:nvPr>
        </p:nvSpPr>
        <p:spPr>
          <a:xfrm>
            <a:off x="116114" y="696687"/>
            <a:ext cx="8882743" cy="5907315"/>
          </a:xfrm>
        </p:spPr>
        <p:txBody>
          <a:bodyPr>
            <a:noAutofit/>
          </a:bodyPr>
          <a:lstStyle/>
          <a:p>
            <a:pP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11" name="Picture 10" descr="This image displays the Structured Interdisciplinary Bedside Rounds. Introduce family members by name. Use body language to help the family feel welcome in the team. The desired effect is to help family feel like an important part of the team and encouraged to share inputs or ask questions. The point of emphasis is family participation is critical to cross-check information for accuracy, to help patients process new information, and to contribute to the care and discharge plan. " title="SIBR Training Manual Excerpt"/>
          <p:cNvPicPr>
            <a:picLocks noChangeAspect="1"/>
          </p:cNvPicPr>
          <p:nvPr/>
        </p:nvPicPr>
        <p:blipFill>
          <a:blip r:embed="rId2" cstate="print"/>
          <a:stretch>
            <a:fillRect/>
          </a:stretch>
        </p:blipFill>
        <p:spPr>
          <a:xfrm>
            <a:off x="0" y="522729"/>
            <a:ext cx="9144000" cy="5878071"/>
          </a:xfrm>
          <a:prstGeom prst="rect">
            <a:avLst/>
          </a:prstGeom>
        </p:spPr>
      </p:pic>
    </p:spTree>
    <p:extLst>
      <p:ext uri="{BB962C8B-B14F-4D97-AF65-F5344CB8AC3E}">
        <p14:creationId xmlns:p14="http://schemas.microsoft.com/office/powerpoint/2010/main" val="828460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accent5">
              <a:lumMod val="50000"/>
            </a:schemeClr>
          </a:solidFill>
        </p:spPr>
        <p:txBody>
          <a:bodyPr anchor="ctr" anchorCtr="0">
            <a:normAutofit/>
          </a:bodyPr>
          <a:lstStyle/>
          <a:p>
            <a:pPr>
              <a:spcBef>
                <a:spcPts val="0"/>
              </a:spcBef>
            </a:pPr>
            <a:r>
              <a:rPr lang="en-US" sz="2400" dirty="0">
                <a:solidFill>
                  <a:prstClr val="white"/>
                </a:solidFill>
              </a:rPr>
              <a:t>Daily Practice             Structured Interdisciplinary Bedside Rounds (</a:t>
            </a:r>
            <a:r>
              <a:rPr lang="en-US" sz="2400" dirty="0" err="1">
                <a:solidFill>
                  <a:prstClr val="white"/>
                </a:solidFill>
              </a:rPr>
              <a:t>SIBR</a:t>
            </a:r>
            <a:r>
              <a:rPr lang="en-US" sz="2400" dirty="0">
                <a:solidFill>
                  <a:prstClr val="white"/>
                </a:solidFill>
              </a:rPr>
              <a:t>) </a:t>
            </a:r>
          </a:p>
        </p:txBody>
      </p:sp>
      <p:sp>
        <p:nvSpPr>
          <p:cNvPr id="3" name="Content Placeholder 2"/>
          <p:cNvSpPr>
            <a:spLocks noGrp="1"/>
          </p:cNvSpPr>
          <p:nvPr>
            <p:ph type="body" sz="half" idx="2"/>
          </p:nvPr>
        </p:nvSpPr>
        <p:spPr>
          <a:xfrm>
            <a:off x="116114" y="696687"/>
            <a:ext cx="8882743" cy="5907315"/>
          </a:xfrm>
        </p:spPr>
        <p:txBody>
          <a:bodyPr>
            <a:noAutofit/>
          </a:bodyPr>
          <a:lstStyle/>
          <a:p>
            <a:pP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5" name="Picture 4" descr="This slide shows the lead provider speaking directly to the patient and family. The provider is doing the following: List active problems, Comment on the response to treatment so far. Highlight any interval test results or consultant inputs. The desired effect is that after your update everyone on the SIBR team should share an understanding of the acute illness, the response to treatment so far, and any significant relationship to chronic illness. The point of emphasis is to share your assessment at this point, but don’t verbalize the plan until other team members have had a chance to be heard. " title="SIBR Training Manual Excerpt"/>
          <p:cNvPicPr>
            <a:picLocks noChangeAspect="1"/>
          </p:cNvPicPr>
          <p:nvPr/>
        </p:nvPicPr>
        <p:blipFill>
          <a:blip r:embed="rId2" cstate="print"/>
          <a:stretch>
            <a:fillRect/>
          </a:stretch>
        </p:blipFill>
        <p:spPr>
          <a:xfrm>
            <a:off x="0" y="570739"/>
            <a:ext cx="9144000" cy="5716522"/>
          </a:xfrm>
          <a:prstGeom prst="rect">
            <a:avLst/>
          </a:prstGeom>
        </p:spPr>
      </p:pic>
    </p:spTree>
    <p:extLst>
      <p:ext uri="{BB962C8B-B14F-4D97-AF65-F5344CB8AC3E}">
        <p14:creationId xmlns:p14="http://schemas.microsoft.com/office/powerpoint/2010/main" val="41516924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accent5">
              <a:lumMod val="50000"/>
            </a:schemeClr>
          </a:solidFill>
        </p:spPr>
        <p:txBody>
          <a:bodyPr anchor="ctr" anchorCtr="0">
            <a:normAutofit/>
          </a:bodyPr>
          <a:lstStyle/>
          <a:p>
            <a:pPr>
              <a:spcBef>
                <a:spcPts val="0"/>
              </a:spcBef>
            </a:pPr>
            <a:r>
              <a:rPr lang="en-US" sz="2400" dirty="0">
                <a:solidFill>
                  <a:prstClr val="white"/>
                </a:solidFill>
              </a:rPr>
              <a:t>Daily Practice             Structured Interdisciplinary Bedside Rounds (</a:t>
            </a:r>
            <a:r>
              <a:rPr lang="en-US" sz="2400" dirty="0" err="1">
                <a:solidFill>
                  <a:prstClr val="white"/>
                </a:solidFill>
              </a:rPr>
              <a:t>SIBR</a:t>
            </a:r>
            <a:r>
              <a:rPr lang="en-US" sz="2400" dirty="0">
                <a:solidFill>
                  <a:prstClr val="white"/>
                </a:solidFill>
              </a:rPr>
              <a:t>) </a:t>
            </a:r>
          </a:p>
        </p:txBody>
      </p:sp>
      <p:sp>
        <p:nvSpPr>
          <p:cNvPr id="3" name="Content Placeholder 2"/>
          <p:cNvSpPr>
            <a:spLocks noGrp="1"/>
          </p:cNvSpPr>
          <p:nvPr>
            <p:ph type="body" sz="half" idx="2"/>
          </p:nvPr>
        </p:nvSpPr>
        <p:spPr>
          <a:xfrm>
            <a:off x="116114" y="696687"/>
            <a:ext cx="8882743" cy="5907315"/>
          </a:xfrm>
        </p:spPr>
        <p:txBody>
          <a:bodyPr>
            <a:noAutofit/>
          </a:bodyPr>
          <a:lstStyle/>
          <a:p>
            <a:pPr>
              <a:defRPr/>
            </a:pPr>
            <a:r>
              <a:rPr lang="en-US" sz="2400" dirty="0" smtClean="0">
                <a:solidFill>
                  <a:srgbClr val="1F497D"/>
                </a:solidFill>
              </a:rPr>
              <a:t/>
            </a:r>
            <a:br>
              <a:rPr lang="en-US" sz="2400" dirty="0" smtClean="0">
                <a:solidFill>
                  <a:srgbClr val="1F497D"/>
                </a:solidFill>
              </a:rPr>
            </a:br>
            <a:endParaRPr lang="en-US" sz="2400" dirty="0">
              <a:solidFill>
                <a:srgbClr val="1F497D"/>
              </a:solidFill>
            </a:endParaRPr>
          </a:p>
          <a:p>
            <a:pPr marL="971550" lvl="1" indent="-514350">
              <a:buNone/>
            </a:pPr>
            <a:endParaRPr lang="en-GB" dirty="0"/>
          </a:p>
          <a:p>
            <a:pPr marL="971550" lvl="1" indent="-514350">
              <a:buNone/>
            </a:pPr>
            <a:endParaRPr lang="en-GB" dirty="0" smtClean="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r>
              <a:rPr lang="en-US" dirty="0" smtClean="0">
                <a:solidFill>
                  <a:prstClr val="black"/>
                </a:solidFill>
              </a:rPr>
              <a:t>Jason </a:t>
            </a:r>
            <a:r>
              <a:rPr lang="en-US" dirty="0">
                <a:solidFill>
                  <a:prstClr val="black"/>
                </a:solidFill>
              </a:rPr>
              <a:t>Stein, MD </a:t>
            </a:r>
            <a:r>
              <a:rPr lang="en-US" dirty="0" err="1">
                <a:solidFill>
                  <a:prstClr val="black"/>
                </a:solidFill>
              </a:rPr>
              <a:t>SFHM</a:t>
            </a:r>
            <a:r>
              <a:rPr lang="en-US" dirty="0">
                <a:solidFill>
                  <a:prstClr val="black"/>
                </a:solidFill>
              </a:rPr>
              <a:t> | Department of Medicine | Emory University School of Medicine</a:t>
            </a:r>
          </a:p>
          <a:p>
            <a:pPr marL="971550" lvl="1" indent="-514350">
              <a:buNone/>
            </a:pPr>
            <a:endParaRPr lang="en-GB" dirty="0" smtClean="0"/>
          </a:p>
          <a:p>
            <a:pPr>
              <a:buNone/>
            </a:pPr>
            <a:endParaRPr lang="en-US" sz="3600" dirty="0" smtClean="0"/>
          </a:p>
        </p:txBody>
      </p:sp>
      <p:pic>
        <p:nvPicPr>
          <p:cNvPr id="6" name="Picture 5" descr="This slide shows the Bedside Nurse speaking directly to the provider, patient and family. The nurse is highlighting the abnormal states: Vital Signs and Pain, Fluid and Food Intake, Bladder and Bowel output, mental status and functional status. The desired effect is that the bedside nurse alerts the team to abnormal states and holds self and team accountable for addressing them. The point of emphasis is the SIBR team will assume anything unmentioned by the Bedside Nurse is normal." title="Daily Practice Structured Interdisciplinary Bedside Rounds (SIBR)"/>
          <p:cNvPicPr>
            <a:picLocks noChangeAspect="1"/>
          </p:cNvPicPr>
          <p:nvPr/>
        </p:nvPicPr>
        <p:blipFill>
          <a:blip r:embed="rId2" cstate="print"/>
          <a:stretch>
            <a:fillRect/>
          </a:stretch>
        </p:blipFill>
        <p:spPr>
          <a:xfrm>
            <a:off x="0" y="570739"/>
            <a:ext cx="9144000" cy="5716522"/>
          </a:xfrm>
          <a:prstGeom prst="rect">
            <a:avLst/>
          </a:prstGeom>
        </p:spPr>
      </p:pic>
    </p:spTree>
    <p:extLst>
      <p:ext uri="{BB962C8B-B14F-4D97-AF65-F5344CB8AC3E}">
        <p14:creationId xmlns:p14="http://schemas.microsoft.com/office/powerpoint/2010/main" val="9989011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 y="-18048"/>
            <a:ext cx="9144006" cy="566738"/>
          </a:xfrm>
          <a:solidFill>
            <a:schemeClr val="accent5">
              <a:lumMod val="50000"/>
            </a:schemeClr>
          </a:solidFill>
        </p:spPr>
        <p:txBody>
          <a:bodyPr anchor="ctr" anchorCtr="0">
            <a:normAutofit/>
          </a:bodyPr>
          <a:lstStyle/>
          <a:p>
            <a:pPr>
              <a:spcBef>
                <a:spcPts val="0"/>
              </a:spcBef>
            </a:pPr>
            <a:r>
              <a:rPr lang="en-US" sz="2400" dirty="0">
                <a:solidFill>
                  <a:prstClr val="white"/>
                </a:solidFill>
              </a:rPr>
              <a:t>Daily Practice             Structured Interdisciplinary Bedside Rounds (</a:t>
            </a:r>
            <a:r>
              <a:rPr lang="en-US" sz="2400" dirty="0" err="1">
                <a:solidFill>
                  <a:prstClr val="white"/>
                </a:solidFill>
              </a:rPr>
              <a:t>SIBR</a:t>
            </a:r>
            <a:r>
              <a:rPr lang="en-US" sz="2400" dirty="0">
                <a:solidFill>
                  <a:prstClr val="white"/>
                </a:solidFill>
              </a:rPr>
              <a:t>) </a:t>
            </a:r>
          </a:p>
        </p:txBody>
      </p:sp>
      <p:sp>
        <p:nvSpPr>
          <p:cNvPr id="3" name="Content Placeholder 2"/>
          <p:cNvSpPr>
            <a:spLocks noGrp="1"/>
          </p:cNvSpPr>
          <p:nvPr>
            <p:ph type="body" sz="half" idx="2"/>
          </p:nvPr>
        </p:nvSpPr>
        <p:spPr>
          <a:xfrm>
            <a:off x="116114" y="696687"/>
            <a:ext cx="9027886" cy="6161313"/>
          </a:xfrm>
        </p:spPr>
        <p:txBody>
          <a:bodyPr numCol="2">
            <a:noAutofit/>
          </a:bodyPr>
          <a:lstStyle/>
          <a:p>
            <a:pPr>
              <a:defRPr/>
            </a:pPr>
            <a:r>
              <a:rPr lang="en-US" sz="2000" b="1" dirty="0" smtClean="0"/>
              <a:t>Leadership</a:t>
            </a:r>
            <a:endParaRPr lang="en-US" sz="2000" b="1" dirty="0"/>
          </a:p>
          <a:p>
            <a:pPr>
              <a:tabLst>
                <a:tab pos="4122738" algn="l"/>
              </a:tabLst>
            </a:pPr>
            <a:r>
              <a:rPr lang="en-US" sz="2000" dirty="0"/>
              <a:t>Provider &amp; nurse co-direct </a:t>
            </a:r>
            <a:r>
              <a:rPr lang="en-US" sz="2000" dirty="0" err="1"/>
              <a:t>SIBR</a:t>
            </a:r>
            <a:r>
              <a:rPr lang="en-US" sz="2000" dirty="0"/>
              <a:t> so </a:t>
            </a:r>
            <a:r>
              <a:rPr lang="en-US" sz="2000" dirty="0" smtClean="0"/>
              <a:t/>
            </a:r>
            <a:br>
              <a:rPr lang="en-US" sz="2000" dirty="0" smtClean="0"/>
            </a:br>
            <a:r>
              <a:rPr lang="en-US" sz="2000" dirty="0" smtClean="0"/>
              <a:t>it </a:t>
            </a:r>
            <a:r>
              <a:rPr lang="en-US" sz="2000" dirty="0"/>
              <a:t>adheres to </a:t>
            </a:r>
            <a:r>
              <a:rPr lang="en-US" sz="2000" dirty="0" err="1"/>
              <a:t>SIBR</a:t>
            </a:r>
            <a:r>
              <a:rPr lang="en-US" sz="2000" dirty="0"/>
              <a:t> Diagram &amp; </a:t>
            </a:r>
            <a:r>
              <a:rPr lang="en-US" sz="2000" dirty="0" err="1"/>
              <a:t>SIBR</a:t>
            </a:r>
            <a:r>
              <a:rPr lang="en-US" sz="2000" dirty="0"/>
              <a:t> </a:t>
            </a:r>
            <a:r>
              <a:rPr lang="en-US" sz="2000" dirty="0" smtClean="0"/>
              <a:t/>
            </a:r>
            <a:br>
              <a:rPr lang="en-US" sz="2000" dirty="0" smtClean="0"/>
            </a:br>
            <a:r>
              <a:rPr lang="en-US" sz="2000" dirty="0" smtClean="0"/>
              <a:t>Ground Rules</a:t>
            </a:r>
          </a:p>
          <a:p>
            <a:pPr>
              <a:tabLst>
                <a:tab pos="4122738" algn="l"/>
              </a:tabLst>
            </a:pPr>
            <a:endParaRPr lang="en-US" sz="2000" dirty="0"/>
          </a:p>
          <a:p>
            <a:pPr>
              <a:tabLst>
                <a:tab pos="4122738" algn="l"/>
              </a:tabLst>
            </a:pPr>
            <a:endParaRPr lang="en-US" sz="2000" dirty="0" smtClean="0"/>
          </a:p>
          <a:p>
            <a:pPr>
              <a:tabLst>
                <a:tab pos="4122738" algn="l"/>
              </a:tabLst>
            </a:pPr>
            <a:endParaRPr lang="en-US" sz="2000" dirty="0"/>
          </a:p>
          <a:p>
            <a:pPr>
              <a:tabLst>
                <a:tab pos="4122738" algn="l"/>
              </a:tabLst>
            </a:pPr>
            <a:endParaRPr lang="en-US" sz="2000" dirty="0" smtClean="0"/>
          </a:p>
          <a:p>
            <a:pPr>
              <a:tabLst>
                <a:tab pos="4122738" algn="l"/>
              </a:tabLst>
            </a:pPr>
            <a:endParaRPr lang="en-US" sz="2000" dirty="0"/>
          </a:p>
          <a:p>
            <a:pPr>
              <a:tabLst>
                <a:tab pos="4122738" algn="l"/>
              </a:tabLst>
            </a:pPr>
            <a:endParaRPr lang="en-US" sz="2000" dirty="0" smtClean="0"/>
          </a:p>
          <a:p>
            <a:pPr>
              <a:spcBef>
                <a:spcPts val="0"/>
              </a:spcBef>
            </a:pPr>
            <a:endParaRPr lang="en-US" sz="2000" b="1" dirty="0" smtClean="0">
              <a:solidFill>
                <a:prstClr val="black"/>
              </a:solidFill>
            </a:endParaRPr>
          </a:p>
          <a:p>
            <a:pPr>
              <a:spcBef>
                <a:spcPts val="0"/>
              </a:spcBef>
            </a:pPr>
            <a:r>
              <a:rPr lang="en-US" sz="2000" b="1" dirty="0" smtClean="0">
                <a:solidFill>
                  <a:prstClr val="black"/>
                </a:solidFill>
              </a:rPr>
              <a:t>Communication </a:t>
            </a:r>
            <a:endParaRPr lang="en-US" sz="2000" b="1" dirty="0">
              <a:solidFill>
                <a:prstClr val="black"/>
              </a:solidFill>
            </a:endParaRPr>
          </a:p>
          <a:p>
            <a:pPr>
              <a:spcBef>
                <a:spcPts val="0"/>
              </a:spcBef>
            </a:pPr>
            <a:r>
              <a:rPr lang="en-US" sz="2000" dirty="0">
                <a:solidFill>
                  <a:prstClr val="black"/>
                </a:solidFill>
              </a:rPr>
              <a:t>Everyone confirms common ground through patient-friendly language or Teach-Back and learns to use body language &amp; tone of voice effectively (&gt;90% of communication</a:t>
            </a:r>
            <a:r>
              <a:rPr lang="en-US" sz="2000" dirty="0" smtClean="0">
                <a:solidFill>
                  <a:prstClr val="black"/>
                </a:solidFill>
              </a:rPr>
              <a:t>)</a:t>
            </a:r>
          </a:p>
          <a:p>
            <a:pPr>
              <a:spcBef>
                <a:spcPts val="0"/>
              </a:spcBef>
            </a:pPr>
            <a:endParaRPr lang="en-US" sz="2000" dirty="0">
              <a:solidFill>
                <a:prstClr val="black"/>
              </a:solidFill>
            </a:endParaRPr>
          </a:p>
          <a:p>
            <a:pPr>
              <a:spcBef>
                <a:spcPts val="0"/>
              </a:spcBef>
            </a:pPr>
            <a:endParaRPr lang="en-US" sz="2000" dirty="0" smtClean="0">
              <a:solidFill>
                <a:prstClr val="black"/>
              </a:solidFill>
            </a:endParaRPr>
          </a:p>
          <a:p>
            <a:pPr>
              <a:spcBef>
                <a:spcPts val="0"/>
              </a:spcBef>
            </a:pPr>
            <a:endParaRPr lang="en-US" sz="2000" dirty="0">
              <a:solidFill>
                <a:prstClr val="black"/>
              </a:solidFill>
            </a:endParaRPr>
          </a:p>
          <a:p>
            <a:pPr>
              <a:spcBef>
                <a:spcPts val="0"/>
              </a:spcBef>
            </a:pPr>
            <a:endParaRPr lang="en-US" sz="2000" dirty="0" smtClean="0">
              <a:solidFill>
                <a:prstClr val="black"/>
              </a:solidFill>
            </a:endParaRPr>
          </a:p>
          <a:p>
            <a:pPr>
              <a:spcBef>
                <a:spcPts val="0"/>
              </a:spcBef>
            </a:pPr>
            <a:endParaRPr lang="en-US" sz="2000" dirty="0">
              <a:solidFill>
                <a:prstClr val="black"/>
              </a:solidFill>
            </a:endParaRPr>
          </a:p>
          <a:p>
            <a:endParaRPr lang="en-US" sz="2000" dirty="0" smtClean="0"/>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r>
              <a:rPr lang="en-US" sz="2000" b="1" dirty="0" smtClean="0">
                <a:solidFill>
                  <a:prstClr val="black"/>
                </a:solidFill>
              </a:rPr>
              <a:t>Situation </a:t>
            </a:r>
            <a:r>
              <a:rPr lang="en-US" sz="2000" b="1" dirty="0">
                <a:solidFill>
                  <a:prstClr val="black"/>
                </a:solidFill>
              </a:rPr>
              <a:t>monitoring</a:t>
            </a:r>
          </a:p>
          <a:p>
            <a:pPr>
              <a:spcBef>
                <a:spcPts val="0"/>
              </a:spcBef>
            </a:pPr>
            <a:r>
              <a:rPr lang="en-US" sz="2000" dirty="0">
                <a:solidFill>
                  <a:prstClr val="black"/>
                </a:solidFill>
              </a:rPr>
              <a:t>Everyone collaboratively cross checks everyone else’s </a:t>
            </a:r>
            <a:r>
              <a:rPr lang="en-AU" sz="2000" dirty="0">
                <a:solidFill>
                  <a:prstClr val="black"/>
                </a:solidFill>
              </a:rPr>
              <a:t>inputs (provider, nurse, and </a:t>
            </a:r>
            <a:r>
              <a:rPr lang="en-US" sz="2000" dirty="0">
                <a:solidFill>
                  <a:prstClr val="black"/>
                </a:solidFill>
              </a:rPr>
              <a:t>patient-family)</a:t>
            </a:r>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endParaRPr lang="en-US" sz="2000" b="1" dirty="0" smtClean="0">
              <a:solidFill>
                <a:prstClr val="black"/>
              </a:solidFill>
            </a:endParaRPr>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endParaRPr lang="en-US" sz="2000" b="1" dirty="0">
              <a:solidFill>
                <a:prstClr val="black"/>
              </a:solidFill>
            </a:endParaRPr>
          </a:p>
          <a:p>
            <a:pPr>
              <a:spcBef>
                <a:spcPts val="0"/>
              </a:spcBef>
            </a:pPr>
            <a:endParaRPr lang="en-US" sz="2000" b="1" dirty="0" smtClean="0">
              <a:solidFill>
                <a:prstClr val="black"/>
              </a:solidFill>
            </a:endParaRPr>
          </a:p>
          <a:p>
            <a:pPr>
              <a:spcBef>
                <a:spcPts val="0"/>
              </a:spcBef>
            </a:pPr>
            <a:endParaRPr lang="en-US" sz="2000" b="1" dirty="0">
              <a:solidFill>
                <a:prstClr val="black"/>
              </a:solidFill>
            </a:endParaRPr>
          </a:p>
          <a:p>
            <a:pPr>
              <a:spcBef>
                <a:spcPts val="0"/>
              </a:spcBef>
            </a:pPr>
            <a:r>
              <a:rPr lang="en-US" sz="2000" b="1" dirty="0" smtClean="0">
                <a:solidFill>
                  <a:prstClr val="black"/>
                </a:solidFill>
              </a:rPr>
              <a:t>Mutual </a:t>
            </a:r>
            <a:r>
              <a:rPr lang="en-US" sz="2000" b="1" dirty="0">
                <a:solidFill>
                  <a:prstClr val="black"/>
                </a:solidFill>
              </a:rPr>
              <a:t>support</a:t>
            </a:r>
          </a:p>
          <a:p>
            <a:pPr>
              <a:spcBef>
                <a:spcPts val="0"/>
              </a:spcBef>
            </a:pPr>
            <a:r>
              <a:rPr lang="en-US" sz="2000" dirty="0">
                <a:solidFill>
                  <a:prstClr val="black"/>
                </a:solidFill>
              </a:rPr>
              <a:t>Everyone volunteers responsibility for meeting daily goals and holds each other accountable</a:t>
            </a:r>
          </a:p>
          <a:p>
            <a:endParaRPr lang="en-US" sz="2000" dirty="0"/>
          </a:p>
          <a:p>
            <a:pPr marL="971550" lvl="1" indent="-514350">
              <a:buNone/>
            </a:pPr>
            <a:endParaRPr lang="en-GB" dirty="0" smtClean="0"/>
          </a:p>
          <a:p>
            <a:pPr marL="971550" lvl="1" indent="-514350">
              <a:buNone/>
            </a:pPr>
            <a:endParaRPr lang="en-GB" dirty="0"/>
          </a:p>
          <a:p>
            <a:pPr marL="971550" lvl="1" indent="-514350">
              <a:buNone/>
            </a:pPr>
            <a:endParaRPr lang="en-GB" dirty="0" smtClean="0"/>
          </a:p>
          <a:p>
            <a:pPr marL="971550" lvl="1" indent="-514350">
              <a:buNone/>
            </a:pPr>
            <a:endParaRPr lang="en-GB" dirty="0"/>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a:solidFill>
                <a:prstClr val="black"/>
              </a:solidFill>
            </a:endParaRPr>
          </a:p>
          <a:p>
            <a:pPr marL="514350" indent="-514350"/>
            <a:endParaRPr lang="en-US" dirty="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514350" indent="-514350"/>
            <a:endParaRPr lang="en-US" dirty="0" smtClean="0">
              <a:solidFill>
                <a:prstClr val="black"/>
              </a:solidFill>
            </a:endParaRPr>
          </a:p>
          <a:p>
            <a:pPr marL="971550" lvl="1" indent="-514350">
              <a:buNone/>
            </a:pPr>
            <a:endParaRPr lang="en-GB" dirty="0" smtClean="0"/>
          </a:p>
          <a:p>
            <a:pPr>
              <a:buNone/>
            </a:pPr>
            <a:endParaRPr lang="en-US" sz="3600" dirty="0" smtClean="0"/>
          </a:p>
        </p:txBody>
      </p:sp>
      <p:pic>
        <p:nvPicPr>
          <p:cNvPr id="5" name="Picture 4" descr="SIBRA Logo" title="SIBRA Logo"/>
          <p:cNvPicPr>
            <a:picLocks noChangeAspect="1" noChangeArrowheads="1"/>
          </p:cNvPicPr>
          <p:nvPr/>
        </p:nvPicPr>
        <p:blipFill>
          <a:blip r:embed="rId2" cstate="print"/>
          <a:srcRect/>
          <a:stretch>
            <a:fillRect/>
          </a:stretch>
        </p:blipFill>
        <p:spPr bwMode="auto">
          <a:xfrm>
            <a:off x="5130857" y="2850744"/>
            <a:ext cx="1353401" cy="1225377"/>
          </a:xfrm>
          <a:prstGeom prst="rect">
            <a:avLst/>
          </a:prstGeom>
          <a:noFill/>
          <a:ln w="9525">
            <a:noFill/>
            <a:miter lim="800000"/>
            <a:headEnd/>
            <a:tailEnd/>
          </a:ln>
        </p:spPr>
      </p:pic>
      <p:pic>
        <p:nvPicPr>
          <p:cNvPr id="7" name="Picture 5" descr="TeamSTEPS Triangle" title="TeamSTEPS Triangl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09428" y="1727200"/>
            <a:ext cx="2983855" cy="2418404"/>
          </a:xfrm>
          <a:prstGeom prst="rect">
            <a:avLst/>
          </a:prstGeom>
          <a:noFill/>
          <a:ln w="9525">
            <a:noFill/>
            <a:miter lim="800000"/>
            <a:headEnd/>
            <a:tailEnd/>
          </a:ln>
        </p:spPr>
      </p:pic>
    </p:spTree>
    <p:extLst>
      <p:ext uri="{BB962C8B-B14F-4D97-AF65-F5344CB8AC3E}">
        <p14:creationId xmlns:p14="http://schemas.microsoft.com/office/powerpoint/2010/main" val="26886672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234940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latin typeface="Calibri" pitchFamily="34" charset="0"/>
                <a:cs typeface="Calibri" pitchFamily="34" charset="0"/>
              </a:rPr>
              <a:t>Background</a:t>
            </a:r>
            <a:endParaRPr lang="en-GB" dirty="0" smtClean="0">
              <a:latin typeface="Calibri" pitchFamily="34" charset="0"/>
              <a:cs typeface="Calibri" pitchFamily="34" charset="0"/>
            </a:endParaRPr>
          </a:p>
        </p:txBody>
      </p:sp>
      <p:sp>
        <p:nvSpPr>
          <p:cNvPr id="7171" name="Content Placeholder 2"/>
          <p:cNvSpPr>
            <a:spLocks noGrp="1"/>
          </p:cNvSpPr>
          <p:nvPr>
            <p:ph idx="1"/>
          </p:nvPr>
        </p:nvSpPr>
        <p:spPr>
          <a:xfrm>
            <a:off x="1709058" y="1905000"/>
            <a:ext cx="7391400" cy="4191000"/>
          </a:xfrm>
        </p:spPr>
        <p:txBody>
          <a:bodyPr/>
          <a:lstStyle/>
          <a:p>
            <a:r>
              <a:rPr lang="en-US" dirty="0" smtClean="0">
                <a:latin typeface="Calibri" pitchFamily="34" charset="0"/>
                <a:cs typeface="Calibri" pitchFamily="34" charset="0"/>
              </a:rPr>
              <a:t>High error rates with serious consequences occur in Emergency Departments</a:t>
            </a:r>
            <a:r>
              <a:rPr lang="en-US" baseline="30000" dirty="0" smtClean="0">
                <a:latin typeface="Calibri" pitchFamily="34" charset="0"/>
                <a:cs typeface="Calibri" pitchFamily="34" charset="0"/>
              </a:rPr>
              <a:t>1</a:t>
            </a:r>
          </a:p>
          <a:p>
            <a:r>
              <a:rPr lang="en-US" dirty="0" smtClean="0">
                <a:latin typeface="Calibri" pitchFamily="34" charset="0"/>
                <a:cs typeface="Calibri" pitchFamily="34" charset="0"/>
              </a:rPr>
              <a:t>Ineffective communication a root cause in 82% of sentinel events</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 </a:t>
            </a:r>
          </a:p>
          <a:p>
            <a:pPr lvl="1"/>
            <a:r>
              <a:rPr lang="en-US" dirty="0" smtClean="0">
                <a:latin typeface="Calibri" pitchFamily="34" charset="0"/>
                <a:cs typeface="Calibri" pitchFamily="34" charset="0"/>
              </a:rPr>
              <a:t>National Patient Safety Goal 2011-2012</a:t>
            </a:r>
          </a:p>
          <a:p>
            <a:pPr lvl="2"/>
            <a:r>
              <a:rPr lang="en-US" dirty="0" smtClean="0">
                <a:latin typeface="Calibri" pitchFamily="34" charset="0"/>
                <a:cs typeface="Calibri" pitchFamily="34" charset="0"/>
              </a:rPr>
              <a:t>Improve communication effectiveness of caregivers</a:t>
            </a:r>
            <a:r>
              <a:rPr lang="en-US" baseline="30000" dirty="0" smtClean="0">
                <a:latin typeface="Calibri" pitchFamily="34" charset="0"/>
                <a:cs typeface="Calibri" pitchFamily="34" charset="0"/>
              </a:rPr>
              <a:t>3</a:t>
            </a:r>
          </a:p>
          <a:p>
            <a:pPr lvl="2"/>
            <a:endParaRPr lang="en-US" baseline="30000" dirty="0" smtClean="0">
              <a:latin typeface="Calibri" pitchFamily="34" charset="0"/>
              <a:cs typeface="Calibri" pitchFamily="34" charset="0"/>
            </a:endParaRPr>
          </a:p>
          <a:p>
            <a:pPr lvl="2"/>
            <a:endParaRPr lang="en-US" baseline="30000" dirty="0">
              <a:latin typeface="Calibri" pitchFamily="34" charset="0"/>
              <a:cs typeface="Calibri" pitchFamily="34" charset="0"/>
            </a:endParaRPr>
          </a:p>
          <a:p>
            <a:pPr lvl="2"/>
            <a:endParaRPr lang="en-US" baseline="30000" dirty="0" smtClean="0">
              <a:latin typeface="Calibri" pitchFamily="34" charset="0"/>
              <a:cs typeface="Calibri" pitchFamily="34" charset="0"/>
            </a:endParaRPr>
          </a:p>
          <a:p>
            <a:pPr lvl="2"/>
            <a:endParaRPr lang="en-US" baseline="30000" dirty="0">
              <a:latin typeface="Calibri" pitchFamily="34" charset="0"/>
              <a:cs typeface="Calibri" pitchFamily="34" charset="0"/>
            </a:endParaRPr>
          </a:p>
          <a:p>
            <a:pPr lvl="2"/>
            <a:endParaRPr lang="en-US" baseline="30000" dirty="0" smtClean="0">
              <a:latin typeface="Calibri" pitchFamily="34" charset="0"/>
              <a:cs typeface="Calibri" pitchFamily="34" charset="0"/>
            </a:endParaRPr>
          </a:p>
          <a:p>
            <a:pPr lvl="2"/>
            <a:endParaRPr lang="en-US" baseline="30000" dirty="0" smtClean="0">
              <a:latin typeface="Calibri" pitchFamily="34" charset="0"/>
              <a:cs typeface="Calibri" pitchFamily="34" charset="0"/>
            </a:endParaRPr>
          </a:p>
          <a:p>
            <a:pPr marL="114300" indent="0">
              <a:buNone/>
            </a:pPr>
            <a:endParaRPr lang="en-US" baseline="30000" dirty="0" smtClean="0">
              <a:latin typeface="Calibri" pitchFamily="34" charset="0"/>
              <a:cs typeface="Calibri" pitchFamily="34" charset="0"/>
            </a:endParaRPr>
          </a:p>
          <a:p>
            <a:pPr marL="114300" indent="0">
              <a:buNone/>
            </a:pPr>
            <a:r>
              <a:rPr lang="en-US" sz="1400" kern="1200" dirty="0">
                <a:latin typeface="Arial" pitchFamily="34" charset="0"/>
                <a:ea typeface="ＭＳ Ｐゴシック" pitchFamily="34" charset="-128"/>
                <a:cs typeface="+mn-cs"/>
              </a:rPr>
              <a:t>1To Err is Human, IOM, 2000   2Joint Commission (2010 data)  3Joint Commission, 2011   </a:t>
            </a:r>
            <a:endParaRPr lang="en-GB" sz="1400" kern="1200" dirty="0">
              <a:latin typeface="Arial" pitchFamily="34" charset="0"/>
              <a:ea typeface="ＭＳ Ｐゴシック" pitchFamily="34" charset="-128"/>
              <a:cs typeface="+mn-cs"/>
            </a:endParaRPr>
          </a:p>
          <a:p>
            <a:pPr marL="114300" indent="0">
              <a:buNone/>
            </a:pPr>
            <a:endParaRPr lang="en-US" b="1" baseline="30000" dirty="0" smtClean="0">
              <a:latin typeface="Calibri" pitchFamily="34" charset="0"/>
              <a:cs typeface="Calibri" pitchFamily="34" charset="0"/>
            </a:endParaRPr>
          </a:p>
          <a:p>
            <a:endParaRPr lang="en-GB" baseline="300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744663" y="613719"/>
            <a:ext cx="5715000" cy="3505200"/>
          </a:xfrm>
        </p:spPr>
        <p:txBody>
          <a:bodyPr/>
          <a:lstStyle/>
          <a:p>
            <a:r>
              <a:rPr lang="en-US" sz="2800" dirty="0" smtClean="0">
                <a:latin typeface="Calibri" pitchFamily="34" charset="0"/>
                <a:cs typeface="Calibri" pitchFamily="34" charset="0"/>
              </a:rPr>
              <a:t>Debriefing after resuscitations in a pediatric emergency department</a:t>
            </a:r>
            <a:br>
              <a:rPr lang="en-US" sz="2800" dirty="0" smtClean="0">
                <a:latin typeface="Calibri" pitchFamily="34" charset="0"/>
                <a:cs typeface="Calibri" pitchFamily="34" charset="0"/>
              </a:rPr>
            </a:br>
            <a:r>
              <a:rPr lang="en-US" sz="2800" dirty="0" smtClean="0">
                <a:solidFill>
                  <a:srgbClr val="FF0000"/>
                </a:solidFill>
                <a:latin typeface="Calibri" pitchFamily="34" charset="0"/>
                <a:cs typeface="Calibri" pitchFamily="34" charset="0"/>
              </a:rPr>
              <a:t>Team STEPPS Conference</a:t>
            </a:r>
            <a:br>
              <a:rPr lang="en-US" sz="2800" dirty="0" smtClean="0">
                <a:solidFill>
                  <a:srgbClr val="FF0000"/>
                </a:solidFill>
                <a:latin typeface="Calibri" pitchFamily="34" charset="0"/>
                <a:cs typeface="Calibri" pitchFamily="34" charset="0"/>
              </a:rPr>
            </a:br>
            <a:r>
              <a:rPr lang="en-US" sz="2800" dirty="0" smtClean="0">
                <a:solidFill>
                  <a:srgbClr val="FF0000"/>
                </a:solidFill>
                <a:latin typeface="Calibri" pitchFamily="34" charset="0"/>
                <a:cs typeface="Calibri" pitchFamily="34" charset="0"/>
              </a:rPr>
              <a:t>Dallas, Texas</a:t>
            </a:r>
            <a:br>
              <a:rPr lang="en-US" sz="2800" dirty="0" smtClean="0">
                <a:solidFill>
                  <a:srgbClr val="FF0000"/>
                </a:solidFill>
                <a:latin typeface="Calibri" pitchFamily="34" charset="0"/>
                <a:cs typeface="Calibri" pitchFamily="34" charset="0"/>
              </a:rPr>
            </a:br>
            <a:r>
              <a:rPr lang="en-US" sz="2800" dirty="0" smtClean="0">
                <a:solidFill>
                  <a:srgbClr val="FF0000"/>
                </a:solidFill>
                <a:latin typeface="Calibri" pitchFamily="34" charset="0"/>
                <a:cs typeface="Calibri" pitchFamily="34" charset="0"/>
              </a:rPr>
              <a:t>June 13, 2013</a:t>
            </a:r>
          </a:p>
        </p:txBody>
      </p:sp>
      <p:sp>
        <p:nvSpPr>
          <p:cNvPr id="5123" name="Subtitle 2"/>
          <p:cNvSpPr>
            <a:spLocks noGrp="1"/>
          </p:cNvSpPr>
          <p:nvPr>
            <p:ph type="subTitle" idx="1"/>
          </p:nvPr>
        </p:nvSpPr>
        <p:spPr>
          <a:xfrm>
            <a:off x="1658165" y="3791380"/>
            <a:ext cx="5715000" cy="2954337"/>
          </a:xfrm>
        </p:spPr>
        <p:txBody>
          <a:bodyPr/>
          <a:lstStyle/>
          <a:p>
            <a:r>
              <a:rPr lang="en-US" sz="1600" dirty="0" smtClean="0">
                <a:latin typeface="Calibri" pitchFamily="34" charset="0"/>
                <a:cs typeface="Calibri" pitchFamily="34" charset="0"/>
              </a:rPr>
              <a:t>Paul C. Mullan</a:t>
            </a:r>
            <a:r>
              <a:rPr lang="en-US" sz="1600" baseline="30000" dirty="0" smtClean="0">
                <a:latin typeface="Calibri" pitchFamily="34" charset="0"/>
                <a:cs typeface="Calibri" pitchFamily="34" charset="0"/>
              </a:rPr>
              <a:t>1</a:t>
            </a:r>
            <a:r>
              <a:rPr lang="en-US" sz="1600" dirty="0" smtClean="0">
                <a:latin typeface="Calibri" pitchFamily="34" charset="0"/>
                <a:cs typeface="Calibri" pitchFamily="34" charset="0"/>
              </a:rPr>
              <a:t>, MD MPH</a:t>
            </a:r>
          </a:p>
          <a:p>
            <a:r>
              <a:rPr lang="en-US" sz="1600" dirty="0" err="1" smtClean="0">
                <a:latin typeface="Calibri" pitchFamily="34" charset="0"/>
                <a:cs typeface="Calibri" pitchFamily="34" charset="0"/>
              </a:rPr>
              <a:t>Sartaj</a:t>
            </a:r>
            <a:r>
              <a:rPr lang="en-US" sz="1600" dirty="0" smtClean="0">
                <a:latin typeface="Calibri" pitchFamily="34" charset="0"/>
                <a:cs typeface="Calibri" pitchFamily="34" charset="0"/>
              </a:rPr>
              <a:t> Alam</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PhD </a:t>
            </a:r>
          </a:p>
          <a:p>
            <a:r>
              <a:rPr lang="en-US" sz="1600" dirty="0" smtClean="0">
                <a:latin typeface="Calibri" pitchFamily="34" charset="0"/>
                <a:cs typeface="Calibri" pitchFamily="34" charset="0"/>
              </a:rPr>
              <a:t>Charles G. Macias</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MD MPH</a:t>
            </a:r>
          </a:p>
          <a:p>
            <a:r>
              <a:rPr lang="en-US" sz="1600" dirty="0" smtClean="0">
                <a:latin typeface="Calibri" pitchFamily="34" charset="0"/>
                <a:cs typeface="Calibri" pitchFamily="34" charset="0"/>
              </a:rPr>
              <a:t>Deborah Hsu</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MD MEd</a:t>
            </a:r>
          </a:p>
          <a:p>
            <a:r>
              <a:rPr lang="en-US" sz="1600" dirty="0" err="1" smtClean="0">
                <a:latin typeface="Calibri" pitchFamily="34" charset="0"/>
                <a:cs typeface="Calibri" pitchFamily="34" charset="0"/>
              </a:rPr>
              <a:t>Binita</a:t>
            </a:r>
            <a:r>
              <a:rPr lang="en-US" sz="1600" dirty="0" smtClean="0">
                <a:latin typeface="Calibri" pitchFamily="34" charset="0"/>
                <a:cs typeface="Calibri" pitchFamily="34" charset="0"/>
              </a:rPr>
              <a:t> Patel</a:t>
            </a:r>
            <a:r>
              <a:rPr lang="en-US" sz="1600" baseline="30000" dirty="0" smtClean="0">
                <a:latin typeface="Calibri" pitchFamily="34" charset="0"/>
                <a:cs typeface="Calibri" pitchFamily="34" charset="0"/>
              </a:rPr>
              <a:t>2</a:t>
            </a:r>
            <a:r>
              <a:rPr lang="en-US" sz="1600" dirty="0" smtClean="0">
                <a:latin typeface="Calibri" pitchFamily="34" charset="0"/>
                <a:cs typeface="Calibri" pitchFamily="34" charset="0"/>
              </a:rPr>
              <a:t>, MD</a:t>
            </a:r>
          </a:p>
          <a:p>
            <a:endParaRPr lang="en-US" dirty="0" smtClean="0">
              <a:latin typeface="Calibri" pitchFamily="34" charset="0"/>
              <a:cs typeface="Calibri" pitchFamily="34" charset="0"/>
            </a:endParaRPr>
          </a:p>
          <a:p>
            <a:r>
              <a:rPr lang="en-US" sz="1400" baseline="30000" dirty="0" smtClean="0">
                <a:latin typeface="Calibri" pitchFamily="34" charset="0"/>
                <a:cs typeface="Calibri" pitchFamily="34" charset="0"/>
              </a:rPr>
              <a:t>1</a:t>
            </a:r>
            <a:r>
              <a:rPr lang="en-US" sz="1400" dirty="0" smtClean="0">
                <a:latin typeface="Calibri" pitchFamily="34" charset="0"/>
                <a:cs typeface="Calibri" pitchFamily="34" charset="0"/>
              </a:rPr>
              <a:t>Children’s National Medical Center – </a:t>
            </a:r>
          </a:p>
          <a:p>
            <a:r>
              <a:rPr lang="en-US" sz="1400" dirty="0" smtClean="0">
                <a:latin typeface="Calibri" pitchFamily="34" charset="0"/>
                <a:cs typeface="Calibri" pitchFamily="34" charset="0"/>
              </a:rPr>
              <a:t>George Washington School of Medicine</a:t>
            </a:r>
          </a:p>
          <a:p>
            <a:r>
              <a:rPr lang="en-US" sz="1400" baseline="30000" dirty="0" smtClean="0">
                <a:latin typeface="Calibri" pitchFamily="34" charset="0"/>
                <a:cs typeface="Calibri" pitchFamily="34" charset="0"/>
              </a:rPr>
              <a:t>2</a:t>
            </a:r>
            <a:r>
              <a:rPr lang="en-US" sz="1400" dirty="0" smtClean="0">
                <a:latin typeface="Calibri" pitchFamily="34" charset="0"/>
                <a:cs typeface="Calibri" pitchFamily="34" charset="0"/>
              </a:rPr>
              <a:t>Texas Children’s Hospital – Baylor College of Medicine</a:t>
            </a:r>
          </a:p>
          <a:p>
            <a:endParaRPr lang="en-US" sz="1400" dirty="0" smtClean="0">
              <a:latin typeface="Calibri" pitchFamily="34" charset="0"/>
              <a:cs typeface="Calibri" pitchFamily="34" charset="0"/>
            </a:endParaRPr>
          </a:p>
        </p:txBody>
      </p:sp>
      <p:pic>
        <p:nvPicPr>
          <p:cNvPr id="5124" name="Picture 4" descr="Children's National Medical Center" title="Children's National Medical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955" y="4118919"/>
            <a:ext cx="168433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0104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Debriefing Evolution</a:t>
            </a:r>
            <a:endParaRPr lang="en-US" dirty="0"/>
          </a:p>
        </p:txBody>
      </p:sp>
      <p:grpSp>
        <p:nvGrpSpPr>
          <p:cNvPr id="3" name="Group 2" descr="Images of Debrifing Evolutions" title="Images of Debrifing Evolutions"/>
          <p:cNvGrpSpPr/>
          <p:nvPr/>
        </p:nvGrpSpPr>
        <p:grpSpPr>
          <a:xfrm>
            <a:off x="155574" y="1130781"/>
            <a:ext cx="8636611" cy="5545871"/>
            <a:chOff x="155574" y="1130781"/>
            <a:chExt cx="8636611" cy="5545871"/>
          </a:xfrm>
        </p:grpSpPr>
        <p:pic>
          <p:nvPicPr>
            <p:cNvPr id="4" name="Picture 3"/>
            <p:cNvPicPr>
              <a:picLocks noChangeAspect="1"/>
            </p:cNvPicPr>
            <p:nvPr/>
          </p:nvPicPr>
          <p:blipFill>
            <a:blip r:embed="rId3"/>
            <a:stretch>
              <a:fillRect/>
            </a:stretch>
          </p:blipFill>
          <p:spPr>
            <a:xfrm>
              <a:off x="5226902" y="1130781"/>
              <a:ext cx="3565283" cy="2673962"/>
            </a:xfrm>
            <a:prstGeom prst="rect">
              <a:avLst/>
            </a:prstGeom>
          </p:spPr>
        </p:pic>
        <p:sp>
          <p:nvSpPr>
            <p:cNvPr id="6" name="Right Arrow 5"/>
            <p:cNvSpPr/>
            <p:nvPr/>
          </p:nvSpPr>
          <p:spPr>
            <a:xfrm>
              <a:off x="3740727" y="2493818"/>
              <a:ext cx="1246909" cy="6373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8" name="Down Arrow 7"/>
            <p:cNvSpPr/>
            <p:nvPr/>
          </p:nvSpPr>
          <p:spPr>
            <a:xfrm>
              <a:off x="6622473" y="3804743"/>
              <a:ext cx="484909" cy="6789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9" name="Left Arrow 8"/>
            <p:cNvSpPr/>
            <p:nvPr/>
          </p:nvSpPr>
          <p:spPr>
            <a:xfrm>
              <a:off x="3445038" y="5340927"/>
              <a:ext cx="936462" cy="6234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pic>
          <p:nvPicPr>
            <p:cNvPr id="6150" name="Picture 6" descr="http://www.ahrq.gov/teamsteppstools/instructor/fundamentals/module3/m3slide18.jpg"/>
            <p:cNvPicPr>
              <a:picLocks noChangeAspect="1" noChangeArrowheads="1"/>
            </p:cNvPicPr>
            <p:nvPr/>
          </p:nvPicPr>
          <p:blipFill>
            <a:blip r:embed="rId4"/>
            <a:srcRect/>
            <a:stretch>
              <a:fillRect/>
            </a:stretch>
          </p:blipFill>
          <p:spPr bwMode="auto">
            <a:xfrm>
              <a:off x="5385954" y="4618580"/>
              <a:ext cx="3406231" cy="2058072"/>
            </a:xfrm>
            <a:prstGeom prst="rect">
              <a:avLst/>
            </a:prstGeom>
            <a:noFill/>
          </p:spPr>
        </p:pic>
        <p:pic>
          <p:nvPicPr>
            <p:cNvPr id="6152" name="Picture 8" descr="Medical team in hallway conference."/>
            <p:cNvPicPr>
              <a:picLocks noChangeAspect="1" noChangeArrowheads="1"/>
            </p:cNvPicPr>
            <p:nvPr/>
          </p:nvPicPr>
          <p:blipFill>
            <a:blip r:embed="rId5"/>
            <a:srcRect/>
            <a:stretch>
              <a:fillRect/>
            </a:stretch>
          </p:blipFill>
          <p:spPr bwMode="auto">
            <a:xfrm>
              <a:off x="155574" y="4636115"/>
              <a:ext cx="3060805" cy="2040536"/>
            </a:xfrm>
            <a:prstGeom prst="rect">
              <a:avLst/>
            </a:prstGeom>
            <a:noFill/>
          </p:spPr>
        </p:pic>
        <p:pic>
          <p:nvPicPr>
            <p:cNvPr id="10" name="Picture 9"/>
            <p:cNvPicPr>
              <a:picLocks noChangeAspect="1"/>
            </p:cNvPicPr>
            <p:nvPr/>
          </p:nvPicPr>
          <p:blipFill>
            <a:blip r:embed="rId6"/>
            <a:stretch>
              <a:fillRect/>
            </a:stretch>
          </p:blipFill>
          <p:spPr>
            <a:xfrm>
              <a:off x="155574" y="1130781"/>
              <a:ext cx="3341832" cy="2726074"/>
            </a:xfrm>
            <a:prstGeom prst="rect">
              <a:avLst/>
            </a:prstGeom>
          </p:spPr>
        </p:pic>
      </p:grpSp>
    </p:spTree>
    <p:extLst>
      <p:ext uri="{BB962C8B-B14F-4D97-AF65-F5344CB8AC3E}">
        <p14:creationId xmlns:p14="http://schemas.microsoft.com/office/powerpoint/2010/main" val="15945717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27938" cy="1143000"/>
          </a:xfrm>
        </p:spPr>
        <p:txBody>
          <a:bodyPr>
            <a:normAutofit/>
          </a:bodyPr>
          <a:lstStyle/>
          <a:p>
            <a:r>
              <a:rPr lang="en-US" dirty="0" smtClean="0"/>
              <a:t>What is Debriefing in Medicine?</a:t>
            </a:r>
            <a:endParaRPr lang="en-US" dirty="0"/>
          </a:p>
        </p:txBody>
      </p:sp>
      <p:sp>
        <p:nvSpPr>
          <p:cNvPr id="3" name="Content Placeholder 2"/>
          <p:cNvSpPr>
            <a:spLocks noGrp="1"/>
          </p:cNvSpPr>
          <p:nvPr>
            <p:ph idx="1"/>
          </p:nvPr>
        </p:nvSpPr>
        <p:spPr>
          <a:xfrm>
            <a:off x="457200" y="2514601"/>
            <a:ext cx="8027938" cy="4553856"/>
          </a:xfrm>
        </p:spPr>
        <p:txBody>
          <a:bodyPr>
            <a:noAutofit/>
          </a:bodyPr>
          <a:lstStyle/>
          <a:p>
            <a:pPr marL="0" indent="0">
              <a:buNone/>
            </a:pPr>
            <a:r>
              <a:rPr lang="en-US" dirty="0" smtClean="0"/>
              <a:t>A facilitator-led discussion by participants of an actual event with reflection and assimilation of </a:t>
            </a:r>
            <a:r>
              <a:rPr lang="en-US" b="1" dirty="0" smtClean="0"/>
              <a:t>learning </a:t>
            </a:r>
            <a:r>
              <a:rPr lang="en-US" dirty="0" smtClean="0"/>
              <a:t>to improve future </a:t>
            </a:r>
            <a:r>
              <a:rPr lang="en-US" b="1" dirty="0" smtClean="0"/>
              <a:t>performance </a:t>
            </a:r>
            <a:r>
              <a:rPr lang="en-US" dirty="0" smtClean="0"/>
              <a:t>and group </a:t>
            </a:r>
            <a:r>
              <a:rPr lang="en-US" b="1" dirty="0" smtClean="0"/>
              <a:t>morale</a:t>
            </a:r>
            <a:r>
              <a:rPr lang="en-US" b="1" baseline="30000" dirty="0" smtClean="0"/>
              <a:t>1</a:t>
            </a:r>
            <a:r>
              <a:rPr lang="en-US" dirty="0" smtClean="0"/>
              <a:t> </a:t>
            </a:r>
          </a:p>
          <a:p>
            <a:pPr marL="0" indent="0">
              <a:buNone/>
            </a:pPr>
            <a:endParaRPr lang="en-US" dirty="0"/>
          </a:p>
          <a:p>
            <a:pPr marL="0" indent="0" algn="ctr">
              <a:buNone/>
            </a:pPr>
            <a:r>
              <a:rPr lang="en-US" sz="3600" b="1" dirty="0">
                <a:solidFill>
                  <a:srgbClr val="FF0000"/>
                </a:solidFill>
              </a:rPr>
              <a:t>Why debrief? </a:t>
            </a:r>
            <a:endParaRPr lang="en-US" sz="3600" b="1" dirty="0" smtClean="0">
              <a:solidFill>
                <a:srgbClr val="FF0000"/>
              </a:solidFill>
            </a:endParaRPr>
          </a:p>
          <a:p>
            <a:pPr marL="0" indent="0" algn="ctr">
              <a:buNone/>
            </a:pPr>
            <a:endParaRPr lang="en-US" sz="3600" b="1" dirty="0">
              <a:solidFill>
                <a:srgbClr val="FF0000"/>
              </a:solidFill>
            </a:endParaRPr>
          </a:p>
          <a:p>
            <a:pPr algn="ctr">
              <a:spcBef>
                <a:spcPts val="0"/>
              </a:spcBef>
              <a:buFontTx/>
              <a:buAutoNum type="arabicPeriod"/>
            </a:pPr>
            <a:r>
              <a:rPr lang="en-US" sz="1400" dirty="0">
                <a:solidFill>
                  <a:prstClr val="black"/>
                </a:solidFill>
              </a:rPr>
              <a:t>Adapted from: Sutton R, et al. </a:t>
            </a:r>
            <a:r>
              <a:rPr lang="en-US" sz="1400" dirty="0" err="1">
                <a:solidFill>
                  <a:prstClr val="black"/>
                </a:solidFill>
              </a:rPr>
              <a:t>Emerg</a:t>
            </a:r>
            <a:r>
              <a:rPr lang="en-US" sz="1400" dirty="0">
                <a:solidFill>
                  <a:prstClr val="black"/>
                </a:solidFill>
              </a:rPr>
              <a:t> Med </a:t>
            </a:r>
            <a:r>
              <a:rPr lang="en-US" sz="1400" dirty="0" err="1">
                <a:solidFill>
                  <a:prstClr val="black"/>
                </a:solidFill>
              </a:rPr>
              <a:t>Clin</a:t>
            </a:r>
            <a:r>
              <a:rPr lang="en-US" sz="1400" dirty="0">
                <a:solidFill>
                  <a:prstClr val="black"/>
                </a:solidFill>
              </a:rPr>
              <a:t> N Am 30(2012):105-122</a:t>
            </a:r>
          </a:p>
          <a:p>
            <a:pPr>
              <a:spcBef>
                <a:spcPts val="0"/>
              </a:spcBef>
              <a:buFontTx/>
              <a:buAutoNum type="arabicPeriod"/>
            </a:pPr>
            <a:endParaRPr lang="en-US" sz="4000" dirty="0">
              <a:solidFill>
                <a:prstClr val="black"/>
              </a:solidFill>
            </a:endParaRPr>
          </a:p>
          <a:p>
            <a:pPr marL="0" indent="0" algn="ctr">
              <a:buNone/>
            </a:pPr>
            <a:endParaRPr lang="en-US" sz="3600" b="1" dirty="0">
              <a:solidFill>
                <a:srgbClr val="FF0000"/>
              </a:solidFill>
            </a:endParaRPr>
          </a:p>
          <a:p>
            <a:pPr marL="0" indent="0">
              <a:buNone/>
            </a:pPr>
            <a:endParaRPr lang="en-US" dirty="0" smtClean="0"/>
          </a:p>
          <a:p>
            <a:pPr marL="0" indent="0">
              <a:buNone/>
            </a:pPr>
            <a:endParaRPr lang="en-US" dirty="0" smtClean="0"/>
          </a:p>
        </p:txBody>
      </p:sp>
      <p:pic>
        <p:nvPicPr>
          <p:cNvPr id="6" name="Picture 5" descr="Medical Emblem" title="Medical Emblem"/>
          <p:cNvPicPr>
            <a:picLocks noChangeAspect="1"/>
          </p:cNvPicPr>
          <p:nvPr/>
        </p:nvPicPr>
        <p:blipFill>
          <a:blip r:embed="rId3"/>
          <a:stretch>
            <a:fillRect/>
          </a:stretch>
        </p:blipFill>
        <p:spPr>
          <a:xfrm>
            <a:off x="8349846" y="0"/>
            <a:ext cx="794153" cy="2382460"/>
          </a:xfrm>
          <a:prstGeom prst="rect">
            <a:avLst/>
          </a:prstGeom>
        </p:spPr>
      </p:pic>
    </p:spTree>
    <p:extLst>
      <p:ext uri="{BB962C8B-B14F-4D97-AF65-F5344CB8AC3E}">
        <p14:creationId xmlns:p14="http://schemas.microsoft.com/office/powerpoint/2010/main" val="29015859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Physician</a:t>
            </a:r>
            <a:r>
              <a:rPr lang="en-US" dirty="0" smtClean="0"/>
              <a:t> Response to Patient Deaths: </a:t>
            </a:r>
            <a:br>
              <a:rPr lang="en-US" dirty="0" smtClean="0"/>
            </a:br>
            <a:r>
              <a:rPr lang="en-US" sz="4000"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a:t>Survey of UK pediatric </a:t>
            </a:r>
            <a:r>
              <a:rPr lang="en-US" dirty="0" smtClean="0"/>
              <a:t>residents</a:t>
            </a:r>
            <a:r>
              <a:rPr lang="en-US" baseline="30000" dirty="0" smtClean="0"/>
              <a:t>1</a:t>
            </a:r>
            <a:endParaRPr lang="en-US" dirty="0"/>
          </a:p>
          <a:p>
            <a:pPr lvl="1"/>
            <a:r>
              <a:rPr lang="en-US" dirty="0" smtClean="0"/>
              <a:t>69% did not debrief after their last patient death: </a:t>
            </a:r>
            <a:endParaRPr lang="en-US" dirty="0"/>
          </a:p>
          <a:p>
            <a:pPr lvl="2"/>
            <a:r>
              <a:rPr lang="en-US" dirty="0"/>
              <a:t>79% felt a </a:t>
            </a:r>
            <a:r>
              <a:rPr lang="en-US" b="1" dirty="0">
                <a:solidFill>
                  <a:srgbClr val="FF0000"/>
                </a:solidFill>
              </a:rPr>
              <a:t>debriefing would have been useful</a:t>
            </a:r>
          </a:p>
          <a:p>
            <a:pPr lvl="2"/>
            <a:r>
              <a:rPr lang="en-US" dirty="0"/>
              <a:t>55% felt they had </a:t>
            </a:r>
            <a:r>
              <a:rPr lang="en-US" b="1" dirty="0" smtClean="0">
                <a:solidFill>
                  <a:srgbClr val="FF0000"/>
                </a:solidFill>
              </a:rPr>
              <a:t>no </a:t>
            </a:r>
            <a:r>
              <a:rPr lang="en-US" b="1" dirty="0">
                <a:solidFill>
                  <a:srgbClr val="FF0000"/>
                </a:solidFill>
              </a:rPr>
              <a:t>time to reflect </a:t>
            </a:r>
            <a:r>
              <a:rPr lang="en-US" dirty="0"/>
              <a:t>afterwards</a:t>
            </a:r>
          </a:p>
          <a:p>
            <a:r>
              <a:rPr lang="en-US" sz="2800" dirty="0" smtClean="0"/>
              <a:t>Two surveys of ER faculty on pediatric deaths</a:t>
            </a:r>
            <a:r>
              <a:rPr lang="en-US" sz="2800" baseline="30000" dirty="0" smtClean="0"/>
              <a:t>2</a:t>
            </a:r>
          </a:p>
          <a:p>
            <a:pPr lvl="1"/>
            <a:r>
              <a:rPr lang="en-US" sz="2400" dirty="0"/>
              <a:t>64% </a:t>
            </a:r>
            <a:r>
              <a:rPr lang="en-US" sz="2400" b="1" dirty="0">
                <a:solidFill>
                  <a:srgbClr val="FF0000"/>
                </a:solidFill>
              </a:rPr>
              <a:t>rarely or never debriefed </a:t>
            </a:r>
            <a:r>
              <a:rPr lang="en-US" sz="2400" dirty="0"/>
              <a:t>patient deaths</a:t>
            </a:r>
            <a:r>
              <a:rPr lang="en-US" sz="2400" baseline="30000" dirty="0"/>
              <a:t>2</a:t>
            </a:r>
            <a:endParaRPr lang="en-US" sz="2400" dirty="0"/>
          </a:p>
          <a:p>
            <a:pPr lvl="1"/>
            <a:r>
              <a:rPr lang="en-US" sz="2400" dirty="0"/>
              <a:t>55% with </a:t>
            </a:r>
            <a:r>
              <a:rPr lang="en-US" sz="2400" b="1" dirty="0">
                <a:solidFill>
                  <a:srgbClr val="FF0000"/>
                </a:solidFill>
              </a:rPr>
              <a:t>physical symptoms </a:t>
            </a:r>
            <a:r>
              <a:rPr lang="en-US" sz="2400" dirty="0"/>
              <a:t>(37% insomnia)</a:t>
            </a:r>
            <a:r>
              <a:rPr lang="en-US" sz="2400" baseline="30000" dirty="0"/>
              <a:t> 2</a:t>
            </a:r>
            <a:endParaRPr lang="en-US" sz="2400" dirty="0"/>
          </a:p>
          <a:p>
            <a:pPr lvl="1"/>
            <a:r>
              <a:rPr lang="en-US" sz="2400" dirty="0"/>
              <a:t>After a death, </a:t>
            </a:r>
            <a:r>
              <a:rPr lang="en-US" sz="2400" b="1" dirty="0">
                <a:solidFill>
                  <a:srgbClr val="FF0000"/>
                </a:solidFill>
              </a:rPr>
              <a:t>reactions</a:t>
            </a:r>
            <a:r>
              <a:rPr lang="en-US" sz="2400" dirty="0">
                <a:solidFill>
                  <a:srgbClr val="FF0000"/>
                </a:solidFill>
              </a:rPr>
              <a:t> </a:t>
            </a:r>
            <a:r>
              <a:rPr lang="en-US" sz="2400" dirty="0"/>
              <a:t>included considerations to</a:t>
            </a:r>
            <a:r>
              <a:rPr lang="en-US" sz="2400" baseline="30000" dirty="0"/>
              <a:t>2</a:t>
            </a:r>
            <a:r>
              <a:rPr lang="en-US" sz="2400" dirty="0"/>
              <a:t>:</a:t>
            </a:r>
          </a:p>
          <a:p>
            <a:pPr lvl="2"/>
            <a:r>
              <a:rPr lang="en-US" sz="2000" dirty="0"/>
              <a:t>Change profession (32%), take time off (29%), quit job (28%)</a:t>
            </a:r>
          </a:p>
          <a:p>
            <a:pPr lvl="1"/>
            <a:r>
              <a:rPr lang="en-US" sz="2400" dirty="0" smtClean="0"/>
              <a:t>64</a:t>
            </a:r>
            <a:r>
              <a:rPr lang="en-US" sz="2400" dirty="0"/>
              <a:t>% </a:t>
            </a:r>
            <a:r>
              <a:rPr lang="en-US" sz="2400" dirty="0" smtClean="0"/>
              <a:t>felt </a:t>
            </a:r>
            <a:r>
              <a:rPr lang="en-US" sz="2400" b="1" dirty="0" smtClean="0">
                <a:solidFill>
                  <a:srgbClr val="FF0000"/>
                </a:solidFill>
              </a:rPr>
              <a:t>guilty </a:t>
            </a:r>
            <a:r>
              <a:rPr lang="en-US" sz="2400" b="1" dirty="0">
                <a:solidFill>
                  <a:srgbClr val="FF0000"/>
                </a:solidFill>
              </a:rPr>
              <a:t>or </a:t>
            </a:r>
            <a:r>
              <a:rPr lang="en-US" sz="2400" b="1" dirty="0" smtClean="0">
                <a:solidFill>
                  <a:srgbClr val="FF0000"/>
                </a:solidFill>
              </a:rPr>
              <a:t>inadequate </a:t>
            </a:r>
            <a:r>
              <a:rPr lang="en-US" sz="2400" dirty="0"/>
              <a:t>after </a:t>
            </a:r>
            <a:r>
              <a:rPr lang="en-US" sz="2400" dirty="0" smtClean="0"/>
              <a:t>the death</a:t>
            </a:r>
            <a:r>
              <a:rPr lang="en-US" sz="2400" baseline="30000" dirty="0" smtClean="0"/>
              <a:t>3 </a:t>
            </a:r>
            <a:endParaRPr lang="en-US" sz="2400" baseline="30000" dirty="0"/>
          </a:p>
          <a:p>
            <a:pPr lvl="1"/>
            <a:r>
              <a:rPr lang="en-US" sz="2400" dirty="0"/>
              <a:t>47% </a:t>
            </a:r>
            <a:r>
              <a:rPr lang="en-US" sz="2400" dirty="0" smtClean="0"/>
              <a:t>felt </a:t>
            </a:r>
            <a:r>
              <a:rPr lang="en-US" sz="2400" b="1" dirty="0">
                <a:solidFill>
                  <a:srgbClr val="FF0000"/>
                </a:solidFill>
              </a:rPr>
              <a:t>impaired</a:t>
            </a:r>
            <a:r>
              <a:rPr lang="en-US" sz="2400" dirty="0">
                <a:solidFill>
                  <a:srgbClr val="FF0000"/>
                </a:solidFill>
              </a:rPr>
              <a:t> </a:t>
            </a:r>
            <a:r>
              <a:rPr lang="en-US" sz="2400" dirty="0"/>
              <a:t>during the remainder of their </a:t>
            </a:r>
            <a:r>
              <a:rPr lang="en-US" sz="2400" dirty="0" smtClean="0"/>
              <a:t>shift</a:t>
            </a:r>
            <a:r>
              <a:rPr lang="en-US" sz="2400" baseline="30000" dirty="0" smtClean="0"/>
              <a:t>3</a:t>
            </a:r>
            <a:br>
              <a:rPr lang="en-US" sz="2400" baseline="30000" dirty="0" smtClean="0"/>
            </a:br>
            <a:endParaRPr lang="en-US" sz="2400" baseline="30000" dirty="0" smtClean="0"/>
          </a:p>
          <a:p>
            <a:pPr marL="0" indent="0" algn="ctr">
              <a:spcBef>
                <a:spcPts val="0"/>
              </a:spcBef>
              <a:buNone/>
            </a:pPr>
            <a:r>
              <a:rPr lang="en-US" sz="1500" baseline="30000" dirty="0">
                <a:solidFill>
                  <a:prstClr val="black"/>
                </a:solidFill>
              </a:rPr>
              <a:t>1</a:t>
            </a:r>
            <a:r>
              <a:rPr lang="en-US" sz="1500" dirty="0">
                <a:solidFill>
                  <a:prstClr val="black"/>
                </a:solidFill>
              </a:rPr>
              <a:t>Baverstock A, et al. Arch Dis Child 2006;91:774-6.</a:t>
            </a:r>
            <a:endParaRPr lang="en-US" sz="1500" baseline="30000" dirty="0">
              <a:solidFill>
                <a:prstClr val="black"/>
              </a:solidFill>
            </a:endParaRPr>
          </a:p>
          <a:p>
            <a:pPr marL="0" indent="0" algn="ctr">
              <a:spcBef>
                <a:spcPts val="0"/>
              </a:spcBef>
              <a:buNone/>
            </a:pPr>
            <a:r>
              <a:rPr lang="en-US" sz="1500" baseline="30000" dirty="0">
                <a:solidFill>
                  <a:prstClr val="black"/>
                </a:solidFill>
              </a:rPr>
              <a:t>2</a:t>
            </a:r>
            <a:r>
              <a:rPr lang="en-US" sz="1500" dirty="0">
                <a:solidFill>
                  <a:prstClr val="black"/>
                </a:solidFill>
              </a:rPr>
              <a:t>Strote J, et al. </a:t>
            </a:r>
            <a:r>
              <a:rPr lang="en-US" sz="1500" dirty="0" err="1">
                <a:solidFill>
                  <a:prstClr val="black"/>
                </a:solidFill>
              </a:rPr>
              <a:t>Acad</a:t>
            </a:r>
            <a:r>
              <a:rPr lang="en-US" sz="1500" dirty="0">
                <a:solidFill>
                  <a:prstClr val="black"/>
                </a:solidFill>
              </a:rPr>
              <a:t> </a:t>
            </a:r>
            <a:r>
              <a:rPr lang="en-US" sz="1500" dirty="0" err="1">
                <a:solidFill>
                  <a:prstClr val="black"/>
                </a:solidFill>
              </a:rPr>
              <a:t>Emerg</a:t>
            </a:r>
            <a:r>
              <a:rPr lang="en-US" sz="1500" dirty="0">
                <a:solidFill>
                  <a:prstClr val="black"/>
                </a:solidFill>
              </a:rPr>
              <a:t> Med 20011; 18:255-260.</a:t>
            </a:r>
          </a:p>
          <a:p>
            <a:pPr marL="0" indent="0" algn="ctr">
              <a:spcBef>
                <a:spcPts val="0"/>
              </a:spcBef>
              <a:buNone/>
            </a:pPr>
            <a:r>
              <a:rPr lang="en-US" sz="1500" dirty="0">
                <a:solidFill>
                  <a:prstClr val="black"/>
                </a:solidFill>
              </a:rPr>
              <a:t>3Ahrens </a:t>
            </a:r>
            <a:r>
              <a:rPr lang="en-US" sz="1500" dirty="0" err="1">
                <a:solidFill>
                  <a:prstClr val="black"/>
                </a:solidFill>
              </a:rPr>
              <a:t>WR</a:t>
            </a:r>
            <a:r>
              <a:rPr lang="en-US" sz="1500" dirty="0">
                <a:solidFill>
                  <a:prstClr val="black"/>
                </a:solidFill>
              </a:rPr>
              <a:t>, Hart </a:t>
            </a:r>
            <a:r>
              <a:rPr lang="en-US" sz="1500" dirty="0" err="1">
                <a:solidFill>
                  <a:prstClr val="black"/>
                </a:solidFill>
              </a:rPr>
              <a:t>RG</a:t>
            </a:r>
            <a:r>
              <a:rPr lang="en-US" sz="1500" dirty="0">
                <a:solidFill>
                  <a:prstClr val="black"/>
                </a:solidFill>
              </a:rPr>
              <a:t>.  Am J </a:t>
            </a:r>
            <a:r>
              <a:rPr lang="en-US" sz="1500" dirty="0" err="1">
                <a:solidFill>
                  <a:prstClr val="black"/>
                </a:solidFill>
              </a:rPr>
              <a:t>Emerg</a:t>
            </a:r>
            <a:r>
              <a:rPr lang="en-US" sz="1500" dirty="0">
                <a:solidFill>
                  <a:prstClr val="black"/>
                </a:solidFill>
              </a:rPr>
              <a:t> Med. 1997 Nov;15(7):642-3</a:t>
            </a:r>
          </a:p>
          <a:p>
            <a:pPr lvl="1"/>
            <a:endParaRPr lang="en-US" sz="2400" baseline="30000" dirty="0" smtClean="0"/>
          </a:p>
        </p:txBody>
      </p:sp>
    </p:spTree>
    <p:extLst>
      <p:ext uri="{BB962C8B-B14F-4D97-AF65-F5344CB8AC3E}">
        <p14:creationId xmlns:p14="http://schemas.microsoft.com/office/powerpoint/2010/main" val="15091935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7328428" cy="1143000"/>
          </a:xfrm>
        </p:spPr>
        <p:txBody>
          <a:bodyPr>
            <a:noAutofit/>
          </a:bodyPr>
          <a:lstStyle/>
          <a:p>
            <a:r>
              <a:rPr lang="en-US" sz="3600" dirty="0" smtClean="0">
                <a:solidFill>
                  <a:srgbClr val="FF0000"/>
                </a:solidFill>
              </a:rPr>
              <a:t>Nursing</a:t>
            </a:r>
            <a:r>
              <a:rPr lang="en-US" sz="3600" dirty="0" smtClean="0"/>
              <a:t> Response to Patient Deaths:</a:t>
            </a:r>
            <a:br>
              <a:rPr lang="en-US" sz="3600" dirty="0" smtClean="0"/>
            </a:br>
            <a:r>
              <a:rPr lang="en-US" sz="3600" dirty="0" smtClean="0">
                <a:solidFill>
                  <a:srgbClr val="FF0000"/>
                </a:solidFill>
              </a:rPr>
              <a:t> </a:t>
            </a:r>
            <a:endParaRPr lang="en-US" sz="3600" dirty="0">
              <a:solidFill>
                <a:srgbClr val="FF0000"/>
              </a:solidFill>
            </a:endParaRPr>
          </a:p>
        </p:txBody>
      </p:sp>
      <p:sp>
        <p:nvSpPr>
          <p:cNvPr id="3" name="Content Placeholder 2"/>
          <p:cNvSpPr>
            <a:spLocks noGrp="1"/>
          </p:cNvSpPr>
          <p:nvPr>
            <p:ph idx="1"/>
          </p:nvPr>
        </p:nvSpPr>
        <p:spPr>
          <a:xfrm>
            <a:off x="457200" y="1969532"/>
            <a:ext cx="8229600" cy="4525963"/>
          </a:xfrm>
        </p:spPr>
        <p:txBody>
          <a:bodyPr>
            <a:noAutofit/>
          </a:bodyPr>
          <a:lstStyle/>
          <a:p>
            <a:r>
              <a:rPr lang="en-US" sz="2800" dirty="0" smtClean="0"/>
              <a:t>Survey of UK hospital nurses</a:t>
            </a:r>
            <a:r>
              <a:rPr lang="en-US" sz="2800" baseline="30000" dirty="0" smtClean="0"/>
              <a:t>1</a:t>
            </a:r>
            <a:r>
              <a:rPr lang="en-US" sz="2800" dirty="0" smtClean="0"/>
              <a:t> </a:t>
            </a:r>
            <a:endParaRPr lang="en-US" sz="2800" baseline="30000" dirty="0" smtClean="0"/>
          </a:p>
          <a:p>
            <a:pPr lvl="1"/>
            <a:r>
              <a:rPr lang="en-US" sz="2400" b="1" dirty="0" smtClean="0">
                <a:solidFill>
                  <a:srgbClr val="FF0000"/>
                </a:solidFill>
              </a:rPr>
              <a:t>7% reported formal debriefing </a:t>
            </a:r>
            <a:r>
              <a:rPr lang="en-US" sz="2400" dirty="0" smtClean="0"/>
              <a:t>after cardiac arrest</a:t>
            </a:r>
          </a:p>
          <a:p>
            <a:r>
              <a:rPr lang="en-US" sz="2800" dirty="0" smtClean="0"/>
              <a:t>Survey of ER nurses</a:t>
            </a:r>
            <a:r>
              <a:rPr lang="en-US" sz="2800" baseline="30000" dirty="0" smtClean="0"/>
              <a:t>2</a:t>
            </a:r>
          </a:p>
          <a:p>
            <a:pPr lvl="1"/>
            <a:r>
              <a:rPr lang="en-US" sz="2400" dirty="0" smtClean="0"/>
              <a:t>32% had debriefed; 88% found it </a:t>
            </a:r>
            <a:r>
              <a:rPr lang="en-US" sz="2400" b="1" dirty="0" smtClean="0">
                <a:solidFill>
                  <a:srgbClr val="FF0000"/>
                </a:solidFill>
              </a:rPr>
              <a:t>decreased stress</a:t>
            </a:r>
          </a:p>
          <a:p>
            <a:pPr marL="57150" indent="0">
              <a:buNone/>
            </a:pPr>
            <a:endParaRPr lang="en-US" b="1" dirty="0">
              <a:solidFill>
                <a:srgbClr val="FF0000"/>
              </a:solidFill>
            </a:endParaRPr>
          </a:p>
          <a:p>
            <a:pPr marL="57150" indent="0">
              <a:buNone/>
            </a:pPr>
            <a:endParaRPr lang="en-US" b="1" dirty="0" smtClean="0">
              <a:solidFill>
                <a:srgbClr val="FF0000"/>
              </a:solidFill>
            </a:endParaRPr>
          </a:p>
          <a:p>
            <a:pPr marL="57150" indent="0">
              <a:buNone/>
            </a:pPr>
            <a:endParaRPr lang="en-US" b="1" dirty="0">
              <a:solidFill>
                <a:srgbClr val="FF0000"/>
              </a:solidFill>
            </a:endParaRPr>
          </a:p>
          <a:p>
            <a:pPr marL="57150" indent="0">
              <a:buNone/>
            </a:pPr>
            <a:endParaRPr lang="en-US" b="1" dirty="0" smtClean="0">
              <a:solidFill>
                <a:srgbClr val="FF0000"/>
              </a:solidFill>
            </a:endParaRPr>
          </a:p>
          <a:p>
            <a:pPr marL="0" indent="0" algn="ctr">
              <a:spcBef>
                <a:spcPts val="0"/>
              </a:spcBef>
              <a:buNone/>
            </a:pPr>
            <a:r>
              <a:rPr lang="en-US" sz="1800" dirty="0">
                <a:solidFill>
                  <a:prstClr val="black"/>
                </a:solidFill>
              </a:rPr>
              <a:t>1. Pittman J, et al. Resuscitation 49(2001):175-177</a:t>
            </a:r>
          </a:p>
          <a:p>
            <a:pPr marL="0" indent="0" algn="ctr">
              <a:spcBef>
                <a:spcPts val="0"/>
              </a:spcBef>
              <a:buNone/>
            </a:pPr>
            <a:r>
              <a:rPr lang="en-US" sz="1800" dirty="0">
                <a:solidFill>
                  <a:prstClr val="black"/>
                </a:solidFill>
              </a:rPr>
              <a:t>2. Burns C, et al. J </a:t>
            </a:r>
            <a:r>
              <a:rPr lang="en-US" sz="1800" dirty="0" err="1">
                <a:solidFill>
                  <a:prstClr val="black"/>
                </a:solidFill>
              </a:rPr>
              <a:t>Emerg</a:t>
            </a:r>
            <a:r>
              <a:rPr lang="en-US" sz="1800" dirty="0">
                <a:solidFill>
                  <a:prstClr val="black"/>
                </a:solidFill>
              </a:rPr>
              <a:t> </a:t>
            </a:r>
            <a:r>
              <a:rPr lang="en-US" sz="1800" dirty="0" err="1">
                <a:solidFill>
                  <a:prstClr val="black"/>
                </a:solidFill>
              </a:rPr>
              <a:t>Nurs</a:t>
            </a:r>
            <a:r>
              <a:rPr lang="en-US" sz="1800" dirty="0">
                <a:solidFill>
                  <a:prstClr val="black"/>
                </a:solidFill>
              </a:rPr>
              <a:t> 199a3 Oct;19(5):431-6</a:t>
            </a:r>
          </a:p>
          <a:p>
            <a:pPr marL="57150" indent="0">
              <a:buNone/>
            </a:pPr>
            <a:endParaRPr lang="en-US" b="1" dirty="0">
              <a:solidFill>
                <a:srgbClr val="FF0000"/>
              </a:solidFill>
            </a:endParaRPr>
          </a:p>
        </p:txBody>
      </p:sp>
      <p:pic>
        <p:nvPicPr>
          <p:cNvPr id="5" name="Picture 4" descr="Image of Nurse in the UK" title="Image of Nurse in the UK"/>
          <p:cNvPicPr>
            <a:picLocks noChangeAspect="1"/>
          </p:cNvPicPr>
          <p:nvPr/>
        </p:nvPicPr>
        <p:blipFill>
          <a:blip r:embed="rId3"/>
          <a:stretch>
            <a:fillRect/>
          </a:stretch>
        </p:blipFill>
        <p:spPr>
          <a:xfrm>
            <a:off x="7183333" y="134856"/>
            <a:ext cx="1825323" cy="1600200"/>
          </a:xfrm>
          <a:prstGeom prst="rect">
            <a:avLst/>
          </a:prstGeom>
        </p:spPr>
      </p:pic>
    </p:spTree>
    <p:extLst>
      <p:ext uri="{BB962C8B-B14F-4D97-AF65-F5344CB8AC3E}">
        <p14:creationId xmlns:p14="http://schemas.microsoft.com/office/powerpoint/2010/main" val="14752648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dirty="0" smtClean="0">
                <a:solidFill>
                  <a:srgbClr val="FF0000"/>
                </a:solidFill>
              </a:rPr>
              <a:t>Clinical Outcomes</a:t>
            </a:r>
            <a:endParaRPr lang="en-US" dirty="0">
              <a:solidFill>
                <a:srgbClr val="FF0000"/>
              </a:solidFill>
            </a:endParaRPr>
          </a:p>
        </p:txBody>
      </p:sp>
      <p:sp>
        <p:nvSpPr>
          <p:cNvPr id="3" name="Content Placeholder 2"/>
          <p:cNvSpPr>
            <a:spLocks noGrp="1"/>
          </p:cNvSpPr>
          <p:nvPr>
            <p:ph idx="1"/>
          </p:nvPr>
        </p:nvSpPr>
        <p:spPr>
          <a:xfrm>
            <a:off x="457200" y="2087317"/>
            <a:ext cx="8686800" cy="4770683"/>
          </a:xfrm>
        </p:spPr>
        <p:txBody>
          <a:bodyPr>
            <a:normAutofit fontScale="92500" lnSpcReduction="20000"/>
          </a:bodyPr>
          <a:lstStyle/>
          <a:p>
            <a:r>
              <a:rPr lang="en-US" sz="3000" dirty="0" smtClean="0"/>
              <a:t>Internal medicine residents at U of Chicago</a:t>
            </a:r>
          </a:p>
          <a:p>
            <a:pPr marL="342900" lvl="1" indent="-342900">
              <a:buFont typeface="Arial"/>
              <a:buChar char="•"/>
            </a:pPr>
            <a:r>
              <a:rPr lang="en-US" sz="3000" dirty="0" smtClean="0"/>
              <a:t>All CPR events had </a:t>
            </a:r>
            <a:r>
              <a:rPr lang="en-US" sz="3000" b="1" dirty="0" smtClean="0"/>
              <a:t>C</a:t>
            </a:r>
            <a:r>
              <a:rPr lang="en-US" sz="3000" dirty="0" smtClean="0"/>
              <a:t>PR-sensing </a:t>
            </a:r>
            <a:r>
              <a:rPr lang="en-US" sz="3000" b="1" dirty="0"/>
              <a:t>A</a:t>
            </a:r>
            <a:r>
              <a:rPr lang="en-US" sz="3000" dirty="0"/>
              <a:t>udio-visual </a:t>
            </a:r>
            <a:r>
              <a:rPr lang="en-US" sz="3000" b="1" dirty="0"/>
              <a:t>F</a:t>
            </a:r>
            <a:r>
              <a:rPr lang="en-US" sz="3000" dirty="0"/>
              <a:t>eedback (</a:t>
            </a:r>
            <a:r>
              <a:rPr lang="en-US" sz="3000" b="1" dirty="0"/>
              <a:t>CAF</a:t>
            </a:r>
            <a:r>
              <a:rPr lang="en-US" sz="3000" dirty="0"/>
              <a:t>)</a:t>
            </a:r>
          </a:p>
          <a:p>
            <a:r>
              <a:rPr lang="en-US" sz="3000" dirty="0" smtClean="0"/>
              <a:t>Compared:</a:t>
            </a:r>
          </a:p>
          <a:p>
            <a:pPr lvl="1"/>
            <a:r>
              <a:rPr lang="en-US" sz="2400" dirty="0" smtClean="0"/>
              <a:t>101 </a:t>
            </a:r>
            <a:r>
              <a:rPr lang="en-US" sz="2400" b="1" dirty="0" smtClean="0"/>
              <a:t>baseline</a:t>
            </a:r>
            <a:r>
              <a:rPr lang="en-US" sz="2400" dirty="0" smtClean="0"/>
              <a:t> CPR patients: CAF only</a:t>
            </a:r>
            <a:endParaRPr lang="en-US" sz="2400" dirty="0"/>
          </a:p>
          <a:p>
            <a:pPr lvl="1"/>
            <a:r>
              <a:rPr lang="en-US" sz="2400" dirty="0" smtClean="0"/>
              <a:t>123 </a:t>
            </a:r>
            <a:r>
              <a:rPr lang="en-US" sz="2400" b="1" dirty="0" smtClean="0"/>
              <a:t>intervention</a:t>
            </a:r>
            <a:r>
              <a:rPr lang="en-US" sz="2400" dirty="0" smtClean="0"/>
              <a:t> CPR patients: CAF + weekly team debriefings</a:t>
            </a:r>
          </a:p>
          <a:p>
            <a:r>
              <a:rPr lang="en-US" sz="3100" dirty="0" smtClean="0"/>
              <a:t>Outcomes with intervention</a:t>
            </a:r>
            <a:r>
              <a:rPr lang="en-US" sz="3300" dirty="0" smtClean="0"/>
              <a:t>:</a:t>
            </a:r>
          </a:p>
          <a:p>
            <a:pPr lvl="1"/>
            <a:r>
              <a:rPr lang="en-US" dirty="0" smtClean="0"/>
              <a:t>Improved </a:t>
            </a:r>
            <a:r>
              <a:rPr lang="en-US" dirty="0"/>
              <a:t>compression depth (</a:t>
            </a:r>
            <a:r>
              <a:rPr lang="en-US" b="1" dirty="0"/>
              <a:t>50</a:t>
            </a:r>
            <a:r>
              <a:rPr lang="en-US" dirty="0"/>
              <a:t> </a:t>
            </a:r>
            <a:r>
              <a:rPr lang="en-US" dirty="0" err="1"/>
              <a:t>vs</a:t>
            </a:r>
            <a:r>
              <a:rPr lang="en-US" dirty="0"/>
              <a:t> 44 mm; p=0.001)</a:t>
            </a:r>
          </a:p>
          <a:p>
            <a:pPr lvl="1"/>
            <a:r>
              <a:rPr lang="en-US" dirty="0"/>
              <a:t>Decreased ventilation rate (</a:t>
            </a:r>
            <a:r>
              <a:rPr lang="en-US" b="1" dirty="0"/>
              <a:t>13</a:t>
            </a:r>
            <a:r>
              <a:rPr lang="en-US" dirty="0"/>
              <a:t> </a:t>
            </a:r>
            <a:r>
              <a:rPr lang="en-US" dirty="0" err="1"/>
              <a:t>vs</a:t>
            </a:r>
            <a:r>
              <a:rPr lang="en-US" dirty="0"/>
              <a:t> 18/min)</a:t>
            </a:r>
          </a:p>
          <a:p>
            <a:pPr lvl="1"/>
            <a:r>
              <a:rPr lang="en-US" dirty="0"/>
              <a:t>Increased rate of ROSC (</a:t>
            </a:r>
            <a:r>
              <a:rPr lang="en-US" b="1" dirty="0"/>
              <a:t>59</a:t>
            </a:r>
            <a:r>
              <a:rPr lang="en-US" dirty="0"/>
              <a:t>% </a:t>
            </a:r>
            <a:r>
              <a:rPr lang="en-US" dirty="0" err="1"/>
              <a:t>vs</a:t>
            </a:r>
            <a:r>
              <a:rPr lang="en-US" dirty="0"/>
              <a:t> 45</a:t>
            </a:r>
            <a:r>
              <a:rPr lang="en-US" dirty="0" smtClean="0"/>
              <a:t>%)</a:t>
            </a:r>
          </a:p>
          <a:p>
            <a:pPr lvl="1"/>
            <a:r>
              <a:rPr lang="en-US" dirty="0" smtClean="0"/>
              <a:t>No </a:t>
            </a:r>
            <a:r>
              <a:rPr lang="en-US" dirty="0"/>
              <a:t>increased survival to discharge (</a:t>
            </a:r>
            <a:r>
              <a:rPr lang="en-US" b="1" dirty="0" smtClean="0"/>
              <a:t>7</a:t>
            </a:r>
            <a:r>
              <a:rPr lang="en-US" dirty="0" smtClean="0"/>
              <a:t>% </a:t>
            </a:r>
            <a:r>
              <a:rPr lang="en-US" dirty="0" err="1"/>
              <a:t>vs</a:t>
            </a:r>
            <a:r>
              <a:rPr lang="en-US" dirty="0"/>
              <a:t> </a:t>
            </a:r>
            <a:r>
              <a:rPr lang="en-US" dirty="0" smtClean="0"/>
              <a:t>9%)</a:t>
            </a:r>
          </a:p>
          <a:p>
            <a:pPr marL="57150" indent="0" algn="ctr">
              <a:buNone/>
            </a:pPr>
            <a:r>
              <a:rPr lang="en-US" sz="2300" dirty="0" err="1">
                <a:solidFill>
                  <a:prstClr val="black"/>
                </a:solidFill>
              </a:rPr>
              <a:t>Edelson</a:t>
            </a:r>
            <a:r>
              <a:rPr lang="en-US" sz="2300" dirty="0">
                <a:solidFill>
                  <a:prstClr val="black"/>
                </a:solidFill>
              </a:rPr>
              <a:t> D, et al. Arch Intern Med 168(10):1063-9</a:t>
            </a:r>
          </a:p>
          <a:p>
            <a:pPr marL="457200" lvl="1" indent="0">
              <a:buNone/>
            </a:pPr>
            <a:endParaRPr lang="en-US" dirty="0" smtClean="0"/>
          </a:p>
          <a:p>
            <a:pPr lvl="1"/>
            <a:endParaRPr lang="en-US" dirty="0" smtClean="0"/>
          </a:p>
          <a:p>
            <a:endParaRPr lang="en-US" dirty="0" smtClean="0"/>
          </a:p>
        </p:txBody>
      </p:sp>
      <p:pic>
        <p:nvPicPr>
          <p:cNvPr id="1026" name="Picture 2" descr="Image of CPR being administered" title="Image of CPR being administered"/>
          <p:cNvPicPr>
            <a:picLocks noChangeAspect="1" noChangeArrowheads="1"/>
          </p:cNvPicPr>
          <p:nvPr/>
        </p:nvPicPr>
        <p:blipFill>
          <a:blip r:embed="rId3"/>
          <a:srcRect/>
          <a:stretch>
            <a:fillRect/>
          </a:stretch>
        </p:blipFill>
        <p:spPr bwMode="auto">
          <a:xfrm>
            <a:off x="7439891" y="189383"/>
            <a:ext cx="1427018" cy="1897934"/>
          </a:xfrm>
          <a:prstGeom prst="rect">
            <a:avLst/>
          </a:prstGeom>
          <a:noFill/>
        </p:spPr>
      </p:pic>
      <p:pic>
        <p:nvPicPr>
          <p:cNvPr id="6" name="Picture 5" descr="Image of Internal Medicine at U of Chicago" title="Image of Internal Medicine at U of Chicago"/>
          <p:cNvPicPr>
            <a:picLocks noChangeAspect="1"/>
          </p:cNvPicPr>
          <p:nvPr/>
        </p:nvPicPr>
        <p:blipFill>
          <a:blip r:embed="rId4"/>
          <a:stretch>
            <a:fillRect/>
          </a:stretch>
        </p:blipFill>
        <p:spPr>
          <a:xfrm>
            <a:off x="207818" y="189383"/>
            <a:ext cx="1900959" cy="1812679"/>
          </a:xfrm>
          <a:prstGeom prst="rect">
            <a:avLst/>
          </a:prstGeom>
        </p:spPr>
      </p:pic>
    </p:spTree>
    <p:extLst>
      <p:ext uri="{BB962C8B-B14F-4D97-AF65-F5344CB8AC3E}">
        <p14:creationId xmlns:p14="http://schemas.microsoft.com/office/powerpoint/2010/main" val="18909891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Recommendations</a:t>
            </a:r>
            <a:endParaRPr lang="en-US" dirty="0"/>
          </a:p>
        </p:txBody>
      </p:sp>
      <p:sp>
        <p:nvSpPr>
          <p:cNvPr id="3" name="Content Placeholder 2"/>
          <p:cNvSpPr>
            <a:spLocks noGrp="1"/>
          </p:cNvSpPr>
          <p:nvPr>
            <p:ph idx="1"/>
          </p:nvPr>
        </p:nvSpPr>
        <p:spPr>
          <a:xfrm>
            <a:off x="300182" y="1417638"/>
            <a:ext cx="7551081" cy="4899023"/>
          </a:xfrm>
        </p:spPr>
        <p:txBody>
          <a:bodyPr>
            <a:normAutofit fontScale="92500"/>
          </a:bodyPr>
          <a:lstStyle/>
          <a:p>
            <a:r>
              <a:rPr lang="en-US" dirty="0" smtClean="0"/>
              <a:t>2010 American Heart Association</a:t>
            </a:r>
          </a:p>
          <a:p>
            <a:pPr lvl="1"/>
            <a:r>
              <a:rPr lang="en-US" sz="1946" dirty="0" smtClean="0"/>
              <a:t>“Reasonable to recommend the use of…</a:t>
            </a:r>
            <a:r>
              <a:rPr lang="en-US" sz="1946" b="1" dirty="0" smtClean="0">
                <a:solidFill>
                  <a:srgbClr val="FF0000"/>
                </a:solidFill>
              </a:rPr>
              <a:t>debriefing…during actual clinical activities</a:t>
            </a:r>
            <a:r>
              <a:rPr lang="en-US" sz="1946" dirty="0" smtClean="0"/>
              <a:t> based on 1 LOE 1 &amp; 16 LOE 3 and 4 studies.”</a:t>
            </a:r>
          </a:p>
          <a:p>
            <a:r>
              <a:rPr lang="en-US" dirty="0" smtClean="0"/>
              <a:t>2010 European Resuscitation Council</a:t>
            </a:r>
          </a:p>
          <a:p>
            <a:pPr lvl="1"/>
            <a:r>
              <a:rPr lang="en-US" sz="1946" dirty="0" smtClean="0"/>
              <a:t>“</a:t>
            </a:r>
            <a:r>
              <a:rPr lang="en-US" sz="1946" b="1" dirty="0" smtClean="0">
                <a:solidFill>
                  <a:srgbClr val="FF0000"/>
                </a:solidFill>
              </a:rPr>
              <a:t>Debriefings </a:t>
            </a:r>
            <a:r>
              <a:rPr lang="en-US" sz="1946" dirty="0" smtClean="0"/>
              <a:t>based on performance during…</a:t>
            </a:r>
            <a:r>
              <a:rPr lang="en-US" sz="1946" b="1" dirty="0" smtClean="0">
                <a:solidFill>
                  <a:srgbClr val="FF0000"/>
                </a:solidFill>
              </a:rPr>
              <a:t>actual resuscitation attempts</a:t>
            </a:r>
            <a:r>
              <a:rPr lang="en-US" sz="1946" dirty="0" smtClean="0"/>
              <a:t> should be used to help improve resuscitation team &amp; individual performance.”</a:t>
            </a:r>
          </a:p>
          <a:p>
            <a:r>
              <a:rPr lang="en-US" dirty="0" smtClean="0"/>
              <a:t>Institute for Healthcare Improvement</a:t>
            </a:r>
          </a:p>
          <a:p>
            <a:pPr lvl="1"/>
            <a:r>
              <a:rPr lang="en-US" sz="1946" dirty="0" smtClean="0"/>
              <a:t>“</a:t>
            </a:r>
            <a:r>
              <a:rPr lang="en-US" sz="1946" b="1" dirty="0" smtClean="0">
                <a:solidFill>
                  <a:srgbClr val="FF0000"/>
                </a:solidFill>
              </a:rPr>
              <a:t>Debriefing is an essential tool </a:t>
            </a:r>
            <a:r>
              <a:rPr lang="en-US" sz="1946" dirty="0" smtClean="0"/>
              <a:t>for effective teamwork and an environment of continuous learning and improvement.”</a:t>
            </a:r>
          </a:p>
          <a:p>
            <a:r>
              <a:rPr lang="en-US" sz="3027" dirty="0" smtClean="0"/>
              <a:t>Committee on PEM, 2007 AAP Policy Statement</a:t>
            </a:r>
          </a:p>
          <a:p>
            <a:pPr lvl="1"/>
            <a:r>
              <a:rPr lang="en-US" sz="2000" dirty="0" smtClean="0"/>
              <a:t>“</a:t>
            </a:r>
            <a:r>
              <a:rPr lang="en-US" sz="2000" b="1" dirty="0" smtClean="0">
                <a:solidFill>
                  <a:srgbClr val="FF0000"/>
                </a:solidFill>
              </a:rPr>
              <a:t>Provide training </a:t>
            </a:r>
            <a:r>
              <a:rPr lang="en-US" sz="2000" dirty="0" smtClean="0"/>
              <a:t>in teamwork and communication on… briefing and </a:t>
            </a:r>
            <a:r>
              <a:rPr lang="en-US" sz="2000" b="1" dirty="0" smtClean="0">
                <a:solidFill>
                  <a:srgbClr val="FF0000"/>
                </a:solidFill>
              </a:rPr>
              <a:t>debriefing</a:t>
            </a:r>
            <a:r>
              <a:rPr lang="en-US" sz="2000" dirty="0" smtClean="0"/>
              <a:t>.”</a:t>
            </a:r>
          </a:p>
        </p:txBody>
      </p:sp>
      <p:pic>
        <p:nvPicPr>
          <p:cNvPr id="5" name="Picture 4" descr="American Heart Association Logo " title="American Heart Association Logo "/>
          <p:cNvPicPr>
            <a:picLocks noChangeAspect="1"/>
          </p:cNvPicPr>
          <p:nvPr/>
        </p:nvPicPr>
        <p:blipFill>
          <a:blip r:embed="rId3"/>
          <a:stretch>
            <a:fillRect/>
          </a:stretch>
        </p:blipFill>
        <p:spPr>
          <a:xfrm>
            <a:off x="7240676" y="1417638"/>
            <a:ext cx="1362246" cy="654172"/>
          </a:xfrm>
          <a:prstGeom prst="rect">
            <a:avLst/>
          </a:prstGeom>
        </p:spPr>
      </p:pic>
      <p:pic>
        <p:nvPicPr>
          <p:cNvPr id="6" name="Picture 5" descr="European Resuscitation Council Logo" title="European Resuscitation Council Logo"/>
          <p:cNvPicPr>
            <a:picLocks noChangeAspect="1"/>
          </p:cNvPicPr>
          <p:nvPr/>
        </p:nvPicPr>
        <p:blipFill>
          <a:blip r:embed="rId4"/>
          <a:stretch>
            <a:fillRect/>
          </a:stretch>
        </p:blipFill>
        <p:spPr>
          <a:xfrm>
            <a:off x="7240676" y="2595284"/>
            <a:ext cx="1781227" cy="681825"/>
          </a:xfrm>
          <a:prstGeom prst="rect">
            <a:avLst/>
          </a:prstGeom>
        </p:spPr>
      </p:pic>
      <p:pic>
        <p:nvPicPr>
          <p:cNvPr id="7" name="Picture 6" descr="Institute for Healthcare Improvement Logo" title="Institute for Healthcare Improvement Logo"/>
          <p:cNvPicPr>
            <a:picLocks noChangeAspect="1"/>
          </p:cNvPicPr>
          <p:nvPr/>
        </p:nvPicPr>
        <p:blipFill>
          <a:blip r:embed="rId5"/>
          <a:stretch>
            <a:fillRect/>
          </a:stretch>
        </p:blipFill>
        <p:spPr>
          <a:xfrm>
            <a:off x="7240676" y="4028274"/>
            <a:ext cx="1900096" cy="678334"/>
          </a:xfrm>
          <a:prstGeom prst="rect">
            <a:avLst/>
          </a:prstGeom>
        </p:spPr>
      </p:pic>
      <p:pic>
        <p:nvPicPr>
          <p:cNvPr id="8" name="Picture 7" descr="American Academy of Pediatrics Logo" title="American Academy of Pediatrics Logo"/>
          <p:cNvPicPr>
            <a:picLocks noChangeAspect="1"/>
          </p:cNvPicPr>
          <p:nvPr/>
        </p:nvPicPr>
        <p:blipFill>
          <a:blip r:embed="rId6"/>
          <a:stretch>
            <a:fillRect/>
          </a:stretch>
        </p:blipFill>
        <p:spPr>
          <a:xfrm>
            <a:off x="7734160" y="5024201"/>
            <a:ext cx="1287743" cy="1292460"/>
          </a:xfrm>
          <a:prstGeom prst="rect">
            <a:avLst/>
          </a:prstGeom>
        </p:spPr>
      </p:pic>
    </p:spTree>
    <p:extLst>
      <p:ext uri="{BB962C8B-B14F-4D97-AF65-F5344CB8AC3E}">
        <p14:creationId xmlns:p14="http://schemas.microsoft.com/office/powerpoint/2010/main" val="5291757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i="1" dirty="0" smtClean="0"/>
              <a:t>Differences between</a:t>
            </a:r>
            <a:r>
              <a:rPr lang="en-US" sz="2800" dirty="0" smtClean="0"/>
              <a:t>:</a:t>
            </a:r>
            <a:br>
              <a:rPr lang="en-US" sz="2800" dirty="0" smtClean="0"/>
            </a:br>
            <a:r>
              <a:rPr lang="en-US" sz="2800" b="1" dirty="0" smtClean="0">
                <a:solidFill>
                  <a:srgbClr val="FF0000"/>
                </a:solidFill>
              </a:rPr>
              <a:t>Actual Event </a:t>
            </a:r>
            <a:r>
              <a:rPr lang="en-US" sz="2800" dirty="0" smtClean="0">
                <a:solidFill>
                  <a:srgbClr val="FF0000"/>
                </a:solidFill>
              </a:rPr>
              <a:t>vs. Simulation</a:t>
            </a:r>
            <a:r>
              <a:rPr lang="en-US" sz="3200" dirty="0" smtClean="0"/>
              <a:t/>
            </a:r>
            <a:br>
              <a:rPr lang="en-US" sz="3200" dirty="0" smtClean="0"/>
            </a:br>
            <a:r>
              <a:rPr lang="en-US" sz="3200" dirty="0" smtClean="0"/>
              <a:t>Debriefing</a:t>
            </a:r>
            <a:endParaRPr lang="en-US" sz="3200" i="1" dirty="0"/>
          </a:p>
        </p:txBody>
      </p:sp>
      <p:sp>
        <p:nvSpPr>
          <p:cNvPr id="3" name="Content Placeholder 2"/>
          <p:cNvSpPr>
            <a:spLocks noGrp="1"/>
          </p:cNvSpPr>
          <p:nvPr>
            <p:ph idx="1"/>
          </p:nvPr>
        </p:nvSpPr>
        <p:spPr>
          <a:xfrm>
            <a:off x="914400" y="1832270"/>
            <a:ext cx="8229600" cy="4525963"/>
          </a:xfrm>
        </p:spPr>
        <p:txBody>
          <a:bodyPr/>
          <a:lstStyle/>
          <a:p>
            <a:r>
              <a:rPr lang="en-US" dirty="0" smtClean="0"/>
              <a:t>Unscripted, non-scheduled events</a:t>
            </a:r>
          </a:p>
          <a:p>
            <a:r>
              <a:rPr lang="en-US" dirty="0" smtClean="0"/>
              <a:t>Real consequences</a:t>
            </a:r>
          </a:p>
          <a:p>
            <a:r>
              <a:rPr lang="en-US" dirty="0" smtClean="0"/>
              <a:t>Often lead by an involved team member</a:t>
            </a:r>
          </a:p>
          <a:p>
            <a:r>
              <a:rPr lang="en-US" dirty="0" smtClean="0"/>
              <a:t>Lack of video/logbook review</a:t>
            </a:r>
          </a:p>
          <a:p>
            <a:r>
              <a:rPr lang="en-US" dirty="0" smtClean="0"/>
              <a:t>More psychological risks for participants</a:t>
            </a:r>
          </a:p>
          <a:p>
            <a:r>
              <a:rPr lang="en-US" dirty="0" smtClean="0"/>
              <a:t>Simultaneous need to care for other patients</a:t>
            </a:r>
          </a:p>
          <a:p>
            <a:r>
              <a:rPr lang="en-US" dirty="0" smtClean="0"/>
              <a:t>Often less time allowance</a:t>
            </a:r>
            <a:endParaRPr lang="en-US" dirty="0"/>
          </a:p>
        </p:txBody>
      </p:sp>
      <p:pic>
        <p:nvPicPr>
          <p:cNvPr id="6" name="Picture 5" descr="Image of Fire Simulation" title="Image of Fire Simulation"/>
          <p:cNvPicPr>
            <a:picLocks noChangeAspect="1"/>
          </p:cNvPicPr>
          <p:nvPr/>
        </p:nvPicPr>
        <p:blipFill>
          <a:blip r:embed="rId3"/>
          <a:stretch>
            <a:fillRect/>
          </a:stretch>
        </p:blipFill>
        <p:spPr>
          <a:xfrm>
            <a:off x="6640250" y="0"/>
            <a:ext cx="2503750" cy="1675013"/>
          </a:xfrm>
          <a:prstGeom prst="rect">
            <a:avLst/>
          </a:prstGeom>
        </p:spPr>
      </p:pic>
      <p:pic>
        <p:nvPicPr>
          <p:cNvPr id="7" name="Picture 6" descr="Image or Real Fire" title="Image or Real Fire"/>
          <p:cNvPicPr>
            <a:picLocks noChangeAspect="1"/>
          </p:cNvPicPr>
          <p:nvPr/>
        </p:nvPicPr>
        <p:blipFill>
          <a:blip r:embed="rId4"/>
          <a:stretch>
            <a:fillRect/>
          </a:stretch>
        </p:blipFill>
        <p:spPr>
          <a:xfrm>
            <a:off x="0" y="0"/>
            <a:ext cx="2524399" cy="1675013"/>
          </a:xfrm>
          <a:prstGeom prst="rect">
            <a:avLst/>
          </a:prstGeom>
        </p:spPr>
      </p:pic>
    </p:spTree>
    <p:extLst>
      <p:ext uri="{BB962C8B-B14F-4D97-AF65-F5344CB8AC3E}">
        <p14:creationId xmlns:p14="http://schemas.microsoft.com/office/powerpoint/2010/main" val="4399527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10;"/>
          <p:cNvSpPr>
            <a:spLocks noGrp="1"/>
          </p:cNvSpPr>
          <p:nvPr>
            <p:ph type="title"/>
          </p:nvPr>
        </p:nvSpPr>
        <p:spPr>
          <a:xfrm>
            <a:off x="457200" y="13386"/>
            <a:ext cx="8229600" cy="1143000"/>
          </a:xfrm>
        </p:spPr>
        <p:txBody>
          <a:bodyPr>
            <a:normAutofit fontScale="90000"/>
          </a:bodyPr>
          <a:lstStyle/>
          <a:p>
            <a:r>
              <a:rPr lang="en-US" dirty="0"/>
              <a:t>DISCERN Debriefing Form</a:t>
            </a:r>
            <a:br>
              <a:rPr lang="en-US" dirty="0"/>
            </a:br>
            <a:r>
              <a:rPr lang="en-US" sz="3600" dirty="0"/>
              <a:t>Debriefing In Situ Conversation in </a:t>
            </a:r>
            <a:r>
              <a:rPr lang="en-US" sz="3600" dirty="0" err="1"/>
              <a:t>E.R</a:t>
            </a:r>
            <a:r>
              <a:rPr lang="en-US" sz="3600" dirty="0"/>
              <a:t>. Now</a:t>
            </a:r>
          </a:p>
        </p:txBody>
      </p:sp>
      <p:grpSp>
        <p:nvGrpSpPr>
          <p:cNvPr id="4" name="Group 3" descr="Highlighting:&#10;1st Column,&#10;2nd Columns, and&#10;ADVICE AREA FOR DEBRIEFING LEADERS" title="Image of DISCERN Debriefing Form"/>
          <p:cNvGrpSpPr/>
          <p:nvPr/>
        </p:nvGrpSpPr>
        <p:grpSpPr>
          <a:xfrm>
            <a:off x="1099530" y="1320893"/>
            <a:ext cx="6628444" cy="4981007"/>
            <a:chOff x="1099530" y="1219295"/>
            <a:chExt cx="6628444" cy="4981007"/>
          </a:xfrm>
        </p:grpSpPr>
        <p:pic>
          <p:nvPicPr>
            <p:cNvPr id="5" name="Picture 4"/>
            <p:cNvPicPr>
              <a:picLocks noChangeAspect="1"/>
            </p:cNvPicPr>
            <p:nvPr/>
          </p:nvPicPr>
          <p:blipFill>
            <a:blip r:embed="rId2"/>
            <a:stretch>
              <a:fillRect/>
            </a:stretch>
          </p:blipFill>
          <p:spPr>
            <a:xfrm>
              <a:off x="1099530" y="1219295"/>
              <a:ext cx="6077126" cy="4557845"/>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1319785" y="1417638"/>
              <a:ext cx="6036979" cy="4527734"/>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1590723" y="1597364"/>
              <a:ext cx="6137251" cy="4602938"/>
            </a:xfrm>
            <a:prstGeom prst="rect">
              <a:avLst/>
            </a:prstGeom>
            <a:ln>
              <a:solidFill>
                <a:schemeClr val="tx1"/>
              </a:solidFill>
            </a:ln>
            <a:effectLst>
              <a:outerShdw blurRad="50800" dist="38100" dir="2700000" algn="tl" rotWithShape="0">
                <a:srgbClr val="000000">
                  <a:alpha val="43000"/>
                </a:srgbClr>
              </a:outerShdw>
            </a:effectLst>
          </p:spPr>
        </p:pic>
        <p:sp>
          <p:nvSpPr>
            <p:cNvPr id="8" name="TextBox 7"/>
            <p:cNvSpPr txBox="1"/>
            <p:nvPr/>
          </p:nvSpPr>
          <p:spPr>
            <a:xfrm>
              <a:off x="2053898" y="2127233"/>
              <a:ext cx="1660011" cy="3108543"/>
            </a:xfrm>
            <a:prstGeom prst="rect">
              <a:avLst/>
            </a:prstGeom>
            <a:noFill/>
            <a:ln w="63500">
              <a:solidFill>
                <a:srgbClr val="FF0000"/>
              </a:solidFill>
            </a:ln>
          </p:spPr>
          <p:txBody>
            <a:bodyPr wrap="square" rtlCol="0">
              <a:spAutoFit/>
            </a:bodyPr>
            <a:lstStyle/>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r>
                <a:rPr lang="en-US" sz="2800" b="1" dirty="0" smtClean="0">
                  <a:solidFill>
                    <a:prstClr val="black"/>
                  </a:solidFill>
                  <a:latin typeface="Calibri"/>
                  <a:ea typeface="+mn-ea"/>
                </a:rPr>
                <a:t>1</a:t>
              </a:r>
              <a:r>
                <a:rPr lang="en-US" sz="2800" b="1" baseline="30000" dirty="0" smtClean="0">
                  <a:solidFill>
                    <a:prstClr val="black"/>
                  </a:solidFill>
                  <a:latin typeface="Calibri"/>
                  <a:ea typeface="+mn-ea"/>
                </a:rPr>
                <a:t>st</a:t>
              </a:r>
              <a:r>
                <a:rPr lang="en-US" sz="2800" b="1" dirty="0" smtClean="0">
                  <a:solidFill>
                    <a:prstClr val="black"/>
                  </a:solidFill>
                  <a:latin typeface="Calibri"/>
                  <a:ea typeface="+mn-ea"/>
                </a:rPr>
                <a:t> COLUMN</a:t>
              </a:r>
            </a:p>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endParaRPr lang="en-US" sz="2800" b="1" dirty="0">
                <a:solidFill>
                  <a:prstClr val="black"/>
                </a:solidFill>
                <a:latin typeface="Calibri"/>
                <a:ea typeface="+mn-ea"/>
              </a:endParaRPr>
            </a:p>
          </p:txBody>
        </p:sp>
        <p:sp>
          <p:nvSpPr>
            <p:cNvPr id="9" name="TextBox 8"/>
            <p:cNvSpPr txBox="1"/>
            <p:nvPr/>
          </p:nvSpPr>
          <p:spPr>
            <a:xfrm>
              <a:off x="3799429" y="2127233"/>
              <a:ext cx="3909736" cy="3108544"/>
            </a:xfrm>
            <a:prstGeom prst="rect">
              <a:avLst/>
            </a:prstGeom>
            <a:noFill/>
            <a:ln w="63500">
              <a:solidFill>
                <a:srgbClr val="FF0000"/>
              </a:solidFill>
            </a:ln>
          </p:spPr>
          <p:txBody>
            <a:bodyPr wrap="square" rtlCol="0">
              <a:spAutoFit/>
            </a:bodyPr>
            <a:lstStyle/>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r>
                <a:rPr lang="en-US" sz="2800" b="1" dirty="0" smtClean="0">
                  <a:solidFill>
                    <a:prstClr val="black"/>
                  </a:solidFill>
                  <a:latin typeface="Calibri"/>
                  <a:ea typeface="+mn-ea"/>
                </a:rPr>
                <a:t>2</a:t>
              </a:r>
              <a:r>
                <a:rPr lang="en-US" sz="2800" b="1" baseline="30000" dirty="0" smtClean="0">
                  <a:solidFill>
                    <a:prstClr val="black"/>
                  </a:solidFill>
                  <a:latin typeface="Calibri"/>
                  <a:ea typeface="+mn-ea"/>
                </a:rPr>
                <a:t>nd</a:t>
              </a:r>
              <a:r>
                <a:rPr lang="en-US" sz="2800" b="1" dirty="0" smtClean="0">
                  <a:solidFill>
                    <a:prstClr val="black"/>
                  </a:solidFill>
                  <a:latin typeface="Calibri"/>
                  <a:ea typeface="+mn-ea"/>
                </a:rPr>
                <a:t> &amp; 3</a:t>
              </a:r>
              <a:r>
                <a:rPr lang="en-US" sz="2800" b="1" baseline="30000" dirty="0" smtClean="0">
                  <a:solidFill>
                    <a:prstClr val="black"/>
                  </a:solidFill>
                  <a:latin typeface="Calibri"/>
                  <a:ea typeface="+mn-ea"/>
                </a:rPr>
                <a:t>rd</a:t>
              </a:r>
              <a:r>
                <a:rPr lang="en-US" sz="2800" b="1" dirty="0" smtClean="0">
                  <a:solidFill>
                    <a:prstClr val="black"/>
                  </a:solidFill>
                  <a:latin typeface="Calibri"/>
                  <a:ea typeface="+mn-ea"/>
                </a:rPr>
                <a:t> </a:t>
              </a:r>
            </a:p>
            <a:p>
              <a:pPr algn="ctr" defTabSz="457200" eaLnBrk="1" fontAlgn="auto" hangingPunct="1">
                <a:spcBef>
                  <a:spcPts val="0"/>
                </a:spcBef>
                <a:spcAft>
                  <a:spcPts val="0"/>
                </a:spcAft>
              </a:pPr>
              <a:r>
                <a:rPr lang="en-US" sz="2800" b="1" dirty="0" smtClean="0">
                  <a:solidFill>
                    <a:prstClr val="black"/>
                  </a:solidFill>
                  <a:latin typeface="Calibri"/>
                  <a:ea typeface="+mn-ea"/>
                </a:rPr>
                <a:t>COLUMNS</a:t>
              </a:r>
            </a:p>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endParaRPr lang="en-US" sz="2800" b="1" dirty="0" smtClean="0">
                <a:solidFill>
                  <a:prstClr val="black"/>
                </a:solidFill>
                <a:latin typeface="Calibri"/>
                <a:ea typeface="+mn-ea"/>
              </a:endParaRPr>
            </a:p>
            <a:p>
              <a:pPr algn="ctr" defTabSz="457200" eaLnBrk="1" fontAlgn="auto" hangingPunct="1">
                <a:spcBef>
                  <a:spcPts val="0"/>
                </a:spcBef>
                <a:spcAft>
                  <a:spcPts val="0"/>
                </a:spcAft>
              </a:pPr>
              <a:endParaRPr lang="en-US" sz="2800" b="1" dirty="0">
                <a:solidFill>
                  <a:prstClr val="black"/>
                </a:solidFill>
                <a:latin typeface="Calibri"/>
                <a:ea typeface="+mn-ea"/>
              </a:endParaRPr>
            </a:p>
          </p:txBody>
        </p:sp>
        <p:sp>
          <p:nvSpPr>
            <p:cNvPr id="10" name="TextBox 9"/>
            <p:cNvSpPr txBox="1"/>
            <p:nvPr/>
          </p:nvSpPr>
          <p:spPr>
            <a:xfrm>
              <a:off x="2036659" y="5235777"/>
              <a:ext cx="5691315" cy="461665"/>
            </a:xfrm>
            <a:prstGeom prst="rect">
              <a:avLst/>
            </a:prstGeom>
            <a:noFill/>
            <a:ln w="63500">
              <a:solidFill>
                <a:srgbClr val="FF0000"/>
              </a:solidFill>
            </a:ln>
          </p:spPr>
          <p:txBody>
            <a:bodyPr wrap="square" rtlCol="0">
              <a:spAutoFit/>
            </a:bodyPr>
            <a:lstStyle/>
            <a:p>
              <a:pPr algn="ctr" defTabSz="457200" eaLnBrk="1" fontAlgn="auto" hangingPunct="1">
                <a:spcBef>
                  <a:spcPts val="0"/>
                </a:spcBef>
                <a:spcAft>
                  <a:spcPts val="0"/>
                </a:spcAft>
              </a:pPr>
              <a:r>
                <a:rPr lang="en-US" b="1" dirty="0" smtClean="0">
                  <a:solidFill>
                    <a:prstClr val="black"/>
                  </a:solidFill>
                  <a:latin typeface="Calibri"/>
                  <a:ea typeface="+mn-ea"/>
                </a:rPr>
                <a:t>ADVICE AREA FOR DEBRIEFING LEADERS</a:t>
              </a:r>
              <a:endParaRPr lang="en-US" b="1" dirty="0">
                <a:solidFill>
                  <a:prstClr val="black"/>
                </a:solidFill>
                <a:latin typeface="Calibri"/>
                <a:ea typeface="+mn-ea"/>
              </a:endParaRPr>
            </a:p>
          </p:txBody>
        </p:sp>
      </p:grpSp>
      <p:sp>
        <p:nvSpPr>
          <p:cNvPr id="3" name="Content Placeholder 2"/>
          <p:cNvSpPr>
            <a:spLocks noGrp="1"/>
          </p:cNvSpPr>
          <p:nvPr>
            <p:ph idx="1"/>
          </p:nvPr>
        </p:nvSpPr>
        <p:spPr>
          <a:xfrm>
            <a:off x="457200" y="6386268"/>
            <a:ext cx="8229600" cy="654277"/>
          </a:xfrm>
        </p:spPr>
        <p:txBody>
          <a:bodyPr/>
          <a:lstStyle/>
          <a:p>
            <a:pPr marL="0" indent="0">
              <a:buNone/>
            </a:pPr>
            <a:r>
              <a:rPr lang="en-US" sz="2200" b="1" dirty="0">
                <a:solidFill>
                  <a:prstClr val="black"/>
                </a:solidFill>
              </a:rPr>
              <a:t>Attached to all resuscitation (CPR, intubation, </a:t>
            </a:r>
            <a:r>
              <a:rPr lang="en-US" sz="2200" b="1" dirty="0" err="1">
                <a:solidFill>
                  <a:prstClr val="black"/>
                </a:solidFill>
              </a:rPr>
              <a:t>defibrllation</a:t>
            </a:r>
            <a:r>
              <a:rPr lang="en-US" sz="2200" b="1" dirty="0">
                <a:solidFill>
                  <a:prstClr val="black"/>
                </a:solidFill>
              </a:rPr>
              <a:t>) sheets</a:t>
            </a:r>
            <a:endParaRPr lang="en-GB" sz="2200" b="1" dirty="0">
              <a:solidFill>
                <a:prstClr val="black"/>
              </a:solidFill>
            </a:endParaRPr>
          </a:p>
          <a:p>
            <a:endParaRPr lang="en-US" dirty="0"/>
          </a:p>
        </p:txBody>
      </p:sp>
    </p:spTree>
    <p:extLst>
      <p:ext uri="{BB962C8B-B14F-4D97-AF65-F5344CB8AC3E}">
        <p14:creationId xmlns:p14="http://schemas.microsoft.com/office/powerpoint/2010/main" val="7807382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Debriefing Goals &amp; Advice:</a:t>
            </a:r>
            <a:br>
              <a:rPr lang="en-US" sz="4200" dirty="0" smtClean="0"/>
            </a:br>
            <a:r>
              <a:rPr lang="en-US" sz="4200" dirty="0" smtClean="0"/>
              <a:t> </a:t>
            </a:r>
            <a:endParaRPr lang="en-US" sz="4200" dirty="0">
              <a:solidFill>
                <a:srgbClr val="FF0000"/>
              </a:solidFill>
            </a:endParaRPr>
          </a:p>
        </p:txBody>
      </p:sp>
      <p:sp>
        <p:nvSpPr>
          <p:cNvPr id="3" name="Content Placeholder 2"/>
          <p:cNvSpPr>
            <a:spLocks noGrp="1"/>
          </p:cNvSpPr>
          <p:nvPr>
            <p:ph idx="1"/>
          </p:nvPr>
        </p:nvSpPr>
        <p:spPr>
          <a:xfrm>
            <a:off x="457199" y="1600200"/>
            <a:ext cx="8229601" cy="5090886"/>
          </a:xfrm>
        </p:spPr>
        <p:txBody>
          <a:bodyPr>
            <a:normAutofit/>
          </a:bodyPr>
          <a:lstStyle/>
          <a:p>
            <a:pPr>
              <a:buNone/>
            </a:pPr>
            <a:r>
              <a:rPr lang="en-US" b="1" i="1" dirty="0" smtClean="0"/>
              <a:t>  Advice </a:t>
            </a:r>
            <a:r>
              <a:rPr lang="en-US" dirty="0" smtClean="0"/>
              <a:t>at bottom of DISCERN tool as reference</a:t>
            </a:r>
          </a:p>
          <a:p>
            <a:r>
              <a:rPr lang="en-US" sz="2800" dirty="0" smtClean="0"/>
              <a:t>1. Pick a quiet or isolated space if possible - start by thanking members for being present &amp; encouraging all members to participate.</a:t>
            </a:r>
            <a:r>
              <a:rPr lang="en-US" sz="2800" baseline="30000" dirty="0" smtClean="0"/>
              <a:t>1,2</a:t>
            </a:r>
          </a:p>
          <a:p>
            <a:pPr>
              <a:buNone/>
            </a:pPr>
            <a:endParaRPr lang="en-US" sz="2800" baseline="30000" dirty="0" smtClean="0"/>
          </a:p>
          <a:p>
            <a:r>
              <a:rPr lang="en-US" sz="2800" baseline="30000" dirty="0" smtClean="0"/>
              <a:t> </a:t>
            </a:r>
            <a:r>
              <a:rPr lang="en-US" sz="2800" dirty="0" smtClean="0"/>
              <a:t>2. State: "</a:t>
            </a:r>
            <a:r>
              <a:rPr lang="en-US" sz="2800" b="1" i="1" dirty="0" smtClean="0"/>
              <a:t>The purpose of debriefing is for education, quality improvement, &amp; emotional processing</a:t>
            </a:r>
            <a:r>
              <a:rPr lang="en-US" sz="2800" b="1" i="1" baseline="30000" dirty="0" smtClean="0"/>
              <a:t>1,3</a:t>
            </a:r>
            <a:r>
              <a:rPr lang="en-US" sz="2800" b="1" i="1" dirty="0" smtClean="0"/>
              <a:t>; it is not a blaming session. Everyone's participation is welcome &amp; encouraged</a:t>
            </a:r>
            <a:r>
              <a:rPr lang="en-US" sz="2800" dirty="0" smtClean="0"/>
              <a:t>.”</a:t>
            </a:r>
          </a:p>
          <a:p>
            <a:endParaRPr lang="en-US" sz="2800" dirty="0" smtClean="0"/>
          </a:p>
          <a:p>
            <a:pPr marL="0" indent="0" algn="ctr">
              <a:buNone/>
            </a:pPr>
            <a:r>
              <a:rPr lang="en-US" sz="1800" dirty="0">
                <a:solidFill>
                  <a:prstClr val="black"/>
                </a:solidFill>
              </a:rPr>
              <a:t>1. Salas, 2008. 2. Tompkins, 2000.  3.Ireland, 2008 </a:t>
            </a:r>
            <a:endParaRPr lang="en-US" baseline="30000" dirty="0" smtClean="0"/>
          </a:p>
          <a:p>
            <a:endParaRPr lang="en-US" dirty="0"/>
          </a:p>
        </p:txBody>
      </p:sp>
      <p:pic>
        <p:nvPicPr>
          <p:cNvPr id="6" name="Picture 5" descr="Image of Finger Pointing with a circile and cross through it." title="The Blame Game"/>
          <p:cNvPicPr>
            <a:picLocks noChangeAspect="1"/>
          </p:cNvPicPr>
          <p:nvPr/>
        </p:nvPicPr>
        <p:blipFill>
          <a:blip r:embed="rId3"/>
          <a:stretch>
            <a:fillRect/>
          </a:stretch>
        </p:blipFill>
        <p:spPr>
          <a:xfrm>
            <a:off x="7556328" y="236643"/>
            <a:ext cx="1363857" cy="1362867"/>
          </a:xfrm>
          <a:prstGeom prst="rect">
            <a:avLst/>
          </a:prstGeom>
        </p:spPr>
      </p:pic>
    </p:spTree>
    <p:extLst>
      <p:ext uri="{BB962C8B-B14F-4D97-AF65-F5344CB8AC3E}">
        <p14:creationId xmlns:p14="http://schemas.microsoft.com/office/powerpoint/2010/main" val="1127435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latin typeface="Calibri" pitchFamily="34" charset="0"/>
                <a:cs typeface="Calibri" pitchFamily="34" charset="0"/>
              </a:rPr>
              <a:t>Background</a:t>
            </a:r>
            <a:endParaRPr lang="en-GB" dirty="0" smtClean="0">
              <a:latin typeface="Calibri" pitchFamily="34" charset="0"/>
              <a:cs typeface="Calibri" pitchFamily="34" charset="0"/>
            </a:endParaRPr>
          </a:p>
        </p:txBody>
      </p:sp>
      <p:sp>
        <p:nvSpPr>
          <p:cNvPr id="8195" name="Content Placeholder 2"/>
          <p:cNvSpPr>
            <a:spLocks noGrp="1"/>
          </p:cNvSpPr>
          <p:nvPr>
            <p:ph idx="1"/>
          </p:nvPr>
        </p:nvSpPr>
        <p:spPr>
          <a:xfrm>
            <a:off x="1762125" y="1654175"/>
            <a:ext cx="7077075" cy="4525963"/>
          </a:xfrm>
        </p:spPr>
        <p:txBody>
          <a:bodyPr/>
          <a:lstStyle/>
          <a:p>
            <a:r>
              <a:rPr lang="en-US" sz="2400" dirty="0" smtClean="0">
                <a:latin typeface="Calibri" pitchFamily="34" charset="0"/>
                <a:cs typeface="Calibri" pitchFamily="34" charset="0"/>
              </a:rPr>
              <a:t>ED </a:t>
            </a:r>
            <a:r>
              <a:rPr lang="en-US" sz="2400" dirty="0" err="1" smtClean="0">
                <a:latin typeface="Calibri" pitchFamily="34" charset="0"/>
                <a:cs typeface="Calibri" pitchFamily="34" charset="0"/>
              </a:rPr>
              <a:t>signout</a:t>
            </a:r>
            <a:r>
              <a:rPr lang="en-US" sz="2400" dirty="0" smtClean="0">
                <a:latin typeface="Calibri" pitchFamily="34" charset="0"/>
                <a:cs typeface="Calibri" pitchFamily="34" charset="0"/>
              </a:rPr>
              <a:t> risk factors for error:</a:t>
            </a:r>
          </a:p>
          <a:p>
            <a:pPr lvl="1"/>
            <a:r>
              <a:rPr lang="en-US" sz="2000" dirty="0" smtClean="0">
                <a:latin typeface="Calibri" pitchFamily="34" charset="0"/>
                <a:cs typeface="Calibri" pitchFamily="34" charset="0"/>
              </a:rPr>
              <a:t>Interruptions, fatigue, lack of pre-determined teams</a:t>
            </a:r>
          </a:p>
          <a:p>
            <a:r>
              <a:rPr lang="en-US" sz="2400" dirty="0" smtClean="0">
                <a:latin typeface="Calibri" pitchFamily="34" charset="0"/>
                <a:cs typeface="Calibri" pitchFamily="34" charset="0"/>
              </a:rPr>
              <a:t>ED </a:t>
            </a:r>
            <a:r>
              <a:rPr lang="en-US" sz="2400" dirty="0" err="1" smtClean="0">
                <a:latin typeface="Calibri" pitchFamily="34" charset="0"/>
                <a:cs typeface="Calibri" pitchFamily="34" charset="0"/>
              </a:rPr>
              <a:t>signout</a:t>
            </a:r>
            <a:r>
              <a:rPr lang="en-US" sz="2400" dirty="0" smtClean="0">
                <a:latin typeface="Calibri" pitchFamily="34" charset="0"/>
                <a:cs typeface="Calibri" pitchFamily="34" charset="0"/>
              </a:rPr>
              <a:t> adverse outcomes:</a:t>
            </a:r>
          </a:p>
          <a:p>
            <a:pPr lvl="1"/>
            <a:r>
              <a:rPr lang="en-US" sz="2000" dirty="0" smtClean="0">
                <a:latin typeface="Calibri" pitchFamily="34" charset="0"/>
                <a:cs typeface="Calibri" pitchFamily="34" charset="0"/>
              </a:rPr>
              <a:t>Delays in care and disposition</a:t>
            </a:r>
            <a:r>
              <a:rPr lang="en-US" sz="2000" baseline="30000" dirty="0" smtClean="0">
                <a:latin typeface="Calibri" pitchFamily="34" charset="0"/>
                <a:cs typeface="Calibri" pitchFamily="34" charset="0"/>
              </a:rPr>
              <a:t>1</a:t>
            </a:r>
          </a:p>
          <a:p>
            <a:pPr lvl="1"/>
            <a:r>
              <a:rPr lang="en-US" sz="2000" dirty="0" smtClean="0">
                <a:latin typeface="Calibri" pitchFamily="34" charset="0"/>
                <a:cs typeface="Calibri" pitchFamily="34" charset="0"/>
              </a:rPr>
              <a:t>Increased medico-legal liabilities</a:t>
            </a:r>
            <a:r>
              <a:rPr lang="en-US" sz="2000" baseline="30000" dirty="0" smtClean="0">
                <a:latin typeface="Calibri" pitchFamily="34" charset="0"/>
                <a:cs typeface="Calibri" pitchFamily="34" charset="0"/>
              </a:rPr>
              <a:t>2</a:t>
            </a:r>
          </a:p>
          <a:p>
            <a:pPr marL="57150" indent="0">
              <a:buNone/>
            </a:pPr>
            <a:endParaRPr lang="en-US" baseline="30000" dirty="0">
              <a:latin typeface="Calibri" pitchFamily="34" charset="0"/>
              <a:cs typeface="Calibri" pitchFamily="34" charset="0"/>
            </a:endParaRPr>
          </a:p>
          <a:p>
            <a:pPr marL="57150" indent="0">
              <a:buNone/>
            </a:pPr>
            <a:endParaRPr lang="en-US" baseline="30000" dirty="0" smtClean="0">
              <a:latin typeface="Calibri" pitchFamily="34" charset="0"/>
              <a:cs typeface="Calibri" pitchFamily="34" charset="0"/>
            </a:endParaRPr>
          </a:p>
          <a:p>
            <a:pPr marL="57150" indent="0">
              <a:buNone/>
            </a:pPr>
            <a:endParaRPr lang="en-US" baseline="30000" dirty="0">
              <a:latin typeface="Calibri" pitchFamily="34" charset="0"/>
              <a:cs typeface="Calibri" pitchFamily="34" charset="0"/>
            </a:endParaRPr>
          </a:p>
          <a:p>
            <a:pPr marL="57150" indent="0">
              <a:buNone/>
            </a:pPr>
            <a:endParaRPr lang="en-US" baseline="30000" dirty="0" smtClean="0">
              <a:latin typeface="Calibri" pitchFamily="34" charset="0"/>
              <a:cs typeface="Calibri" pitchFamily="34" charset="0"/>
            </a:endParaRPr>
          </a:p>
          <a:p>
            <a:pPr marL="57150" indent="0">
              <a:buNone/>
            </a:pPr>
            <a:endParaRPr lang="en-US" baseline="30000" dirty="0">
              <a:latin typeface="Calibri" pitchFamily="34" charset="0"/>
              <a:cs typeface="Calibri" pitchFamily="34" charset="0"/>
            </a:endParaRPr>
          </a:p>
          <a:p>
            <a:pPr marL="57150" indent="0">
              <a:buNone/>
            </a:pPr>
            <a:endParaRPr lang="en-US" baseline="30000" dirty="0" smtClean="0">
              <a:latin typeface="Calibri" pitchFamily="34" charset="0"/>
              <a:cs typeface="Calibri" pitchFamily="34" charset="0"/>
            </a:endParaRPr>
          </a:p>
          <a:p>
            <a:pPr marL="57150" indent="0">
              <a:buNone/>
            </a:pPr>
            <a:endParaRPr lang="en-US" baseline="30000" dirty="0">
              <a:latin typeface="Calibri" pitchFamily="34" charset="0"/>
              <a:cs typeface="Calibri" pitchFamily="34" charset="0"/>
            </a:endParaRPr>
          </a:p>
          <a:p>
            <a:pPr marL="57150" indent="0">
              <a:buNone/>
            </a:pPr>
            <a:endParaRPr lang="en-US" baseline="30000" dirty="0" smtClean="0">
              <a:latin typeface="Calibri" pitchFamily="34" charset="0"/>
              <a:cs typeface="Calibri" pitchFamily="34" charset="0"/>
            </a:endParaRPr>
          </a:p>
          <a:p>
            <a:pPr marL="0" indent="0" algn="ctr">
              <a:buNone/>
            </a:pPr>
            <a:r>
              <a:rPr lang="en-US" sz="1400" kern="1200" dirty="0">
                <a:latin typeface="Arial" pitchFamily="34" charset="0"/>
                <a:ea typeface="ＭＳ Ｐゴシック" pitchFamily="34" charset="-128"/>
                <a:cs typeface="+mn-cs"/>
              </a:rPr>
              <a:t>1Smith D, 2011   2Kachalia A, 2007</a:t>
            </a:r>
            <a:endParaRPr lang="en-GB" sz="1400" kern="1200" dirty="0">
              <a:latin typeface="Arial" pitchFamily="34" charset="0"/>
              <a:ea typeface="ＭＳ Ｐゴシック" pitchFamily="34" charset="-128"/>
              <a:cs typeface="+mn-cs"/>
            </a:endParaRPr>
          </a:p>
          <a:p>
            <a:endParaRPr lang="en-GB" dirty="0"/>
          </a:p>
          <a:p>
            <a:pPr marL="57150" indent="0">
              <a:buNone/>
            </a:pPr>
            <a:endParaRPr lang="en-US" baseline="300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Debriefing Goals &amp; Advice:</a:t>
            </a:r>
            <a:br>
              <a:rPr lang="en-US" sz="4000" dirty="0" smtClean="0"/>
            </a:br>
            <a:endParaRPr lang="en-US" sz="4000" dirty="0">
              <a:solidFill>
                <a:srgbClr val="FF0000"/>
              </a:solidFill>
            </a:endParaRPr>
          </a:p>
        </p:txBody>
      </p:sp>
      <p:sp>
        <p:nvSpPr>
          <p:cNvPr id="3" name="Content Placeholder 2"/>
          <p:cNvSpPr>
            <a:spLocks noGrp="1"/>
          </p:cNvSpPr>
          <p:nvPr>
            <p:ph idx="1"/>
          </p:nvPr>
        </p:nvSpPr>
        <p:spPr>
          <a:xfrm>
            <a:off x="226280" y="1600201"/>
            <a:ext cx="8917719" cy="5148942"/>
          </a:xfrm>
        </p:spPr>
        <p:txBody>
          <a:bodyPr>
            <a:normAutofit/>
          </a:bodyPr>
          <a:lstStyle/>
          <a:p>
            <a:r>
              <a:rPr lang="en-US" sz="2800" dirty="0" smtClean="0"/>
              <a:t> 3. State: "</a:t>
            </a:r>
            <a:r>
              <a:rPr lang="en-US" sz="2800" b="1" i="1" dirty="0" smtClean="0"/>
              <a:t>These debriefings usually take several minutes and if you have urgent issues to attend to, you are welcome to leave at any time</a:t>
            </a:r>
            <a:r>
              <a:rPr lang="en-US" sz="2800" b="1" dirty="0" smtClean="0"/>
              <a:t>.</a:t>
            </a:r>
            <a:r>
              <a:rPr lang="en-US" sz="2800" dirty="0" smtClean="0"/>
              <a:t>"    </a:t>
            </a:r>
          </a:p>
          <a:p>
            <a:pPr>
              <a:buNone/>
            </a:pPr>
            <a:endParaRPr lang="en-US" sz="2800" dirty="0" smtClean="0"/>
          </a:p>
          <a:p>
            <a:r>
              <a:rPr lang="en-US" sz="2800" dirty="0" smtClean="0"/>
              <a:t>4. State: "</a:t>
            </a:r>
            <a:r>
              <a:rPr lang="en-US" sz="2800" b="1" i="1" dirty="0" smtClean="0"/>
              <a:t>I will briefly review the patient's summary and then we as an entire team can discuss what went well and what could have gone better.</a:t>
            </a:r>
            <a:r>
              <a:rPr lang="en-US" i="1" baseline="30000" dirty="0" smtClean="0"/>
              <a:t>1</a:t>
            </a:r>
            <a:r>
              <a:rPr lang="en-US" sz="2800" b="1" i="1" dirty="0" smtClean="0"/>
              <a:t> Please feel free to ask any questions</a:t>
            </a:r>
            <a:r>
              <a:rPr lang="en-US" sz="2800" i="1" dirty="0" smtClean="0"/>
              <a:t>.</a:t>
            </a:r>
            <a:r>
              <a:rPr lang="en-US" sz="2800" dirty="0" smtClean="0"/>
              <a:t>"</a:t>
            </a:r>
            <a:r>
              <a:rPr lang="en-US" sz="2800" b="1" dirty="0" smtClean="0"/>
              <a:t> </a:t>
            </a:r>
          </a:p>
          <a:p>
            <a:pPr marL="0" indent="0">
              <a:buNone/>
            </a:pPr>
            <a:endParaRPr lang="en-US" sz="2800" b="1" dirty="0" smtClean="0"/>
          </a:p>
          <a:p>
            <a:pPr marL="0" indent="0">
              <a:buNone/>
            </a:pPr>
            <a:endParaRPr lang="en-US" sz="2800" b="1" dirty="0" smtClean="0"/>
          </a:p>
          <a:p>
            <a:pPr marL="0" indent="0">
              <a:buNone/>
            </a:pPr>
            <a:r>
              <a:rPr lang="en-US" sz="1200" dirty="0">
                <a:solidFill>
                  <a:prstClr val="black"/>
                </a:solidFill>
              </a:rPr>
              <a:t>1. Center for Management &amp; Organization Effectiveness. Accessed 1/21/11: </a:t>
            </a:r>
            <a:r>
              <a:rPr lang="en-US" sz="1200" dirty="0">
                <a:solidFill>
                  <a:prstClr val="black"/>
                </a:solidFill>
                <a:hlinkClick r:id="rId3"/>
              </a:rPr>
              <a:t>http://www.cmoe.com/blog/the-plusdelta-of-a-plusdelta.htm</a:t>
            </a:r>
            <a:r>
              <a:rPr lang="en-US" sz="1200" dirty="0">
                <a:solidFill>
                  <a:prstClr val="black"/>
                </a:solidFill>
              </a:rPr>
              <a:t> </a:t>
            </a:r>
          </a:p>
          <a:p>
            <a:endParaRPr lang="en-US" sz="2800" b="1" dirty="0" smtClean="0"/>
          </a:p>
        </p:txBody>
      </p:sp>
      <p:grpSp>
        <p:nvGrpSpPr>
          <p:cNvPr id="4" name="Group 3" descr="Image of Stop Watch"/>
          <p:cNvGrpSpPr/>
          <p:nvPr/>
        </p:nvGrpSpPr>
        <p:grpSpPr>
          <a:xfrm>
            <a:off x="7760239" y="0"/>
            <a:ext cx="1530487" cy="1780528"/>
            <a:chOff x="7760239" y="0"/>
            <a:chExt cx="1530487" cy="1780528"/>
          </a:xfrm>
        </p:grpSpPr>
        <p:pic>
          <p:nvPicPr>
            <p:cNvPr id="5" name="Picture 4"/>
            <p:cNvPicPr>
              <a:picLocks noChangeAspect="1"/>
            </p:cNvPicPr>
            <p:nvPr/>
          </p:nvPicPr>
          <p:blipFill rotWithShape="1">
            <a:blip r:embed="rId4"/>
            <a:srcRect r="39985"/>
            <a:stretch/>
          </p:blipFill>
          <p:spPr>
            <a:xfrm>
              <a:off x="7760239" y="0"/>
              <a:ext cx="1383760" cy="1780528"/>
            </a:xfrm>
            <a:prstGeom prst="rect">
              <a:avLst/>
            </a:prstGeom>
          </p:spPr>
        </p:pic>
        <p:sp>
          <p:nvSpPr>
            <p:cNvPr id="7" name="Parallelogram 6"/>
            <p:cNvSpPr/>
            <p:nvPr/>
          </p:nvSpPr>
          <p:spPr>
            <a:xfrm>
              <a:off x="8686800" y="1424422"/>
              <a:ext cx="603926" cy="356106"/>
            </a:xfrm>
            <a:prstGeom prst="parallelogram">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grpSp>
      <p:pic>
        <p:nvPicPr>
          <p:cNvPr id="8" name="Picture 7" descr="Image of Shapes"/>
          <p:cNvPicPr>
            <a:picLocks noChangeAspect="1"/>
          </p:cNvPicPr>
          <p:nvPr/>
        </p:nvPicPr>
        <p:blipFill>
          <a:blip r:embed="rId5"/>
          <a:stretch>
            <a:fillRect/>
          </a:stretch>
        </p:blipFill>
        <p:spPr>
          <a:xfrm>
            <a:off x="226281" y="540241"/>
            <a:ext cx="1709214" cy="877397"/>
          </a:xfrm>
          <a:prstGeom prst="rect">
            <a:avLst/>
          </a:prstGeom>
        </p:spPr>
      </p:pic>
    </p:spTree>
    <p:extLst>
      <p:ext uri="{BB962C8B-B14F-4D97-AF65-F5344CB8AC3E}">
        <p14:creationId xmlns:p14="http://schemas.microsoft.com/office/powerpoint/2010/main" val="28491331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Debriefing Goals:</a:t>
            </a:r>
            <a:br>
              <a:rPr lang="en-US" dirty="0" smtClean="0"/>
            </a:br>
            <a:endParaRPr lang="en-US" dirty="0">
              <a:solidFill>
                <a:srgbClr val="FF0000"/>
              </a:solidFill>
            </a:endParaRPr>
          </a:p>
        </p:txBody>
      </p:sp>
      <p:sp>
        <p:nvSpPr>
          <p:cNvPr id="3" name="Content Placeholder 2"/>
          <p:cNvSpPr>
            <a:spLocks noGrp="1"/>
          </p:cNvSpPr>
          <p:nvPr>
            <p:ph idx="1"/>
          </p:nvPr>
        </p:nvSpPr>
        <p:spPr>
          <a:xfrm>
            <a:off x="457200" y="1969532"/>
            <a:ext cx="8229600" cy="4525963"/>
          </a:xfrm>
        </p:spPr>
        <p:txBody>
          <a:bodyPr/>
          <a:lstStyle/>
          <a:p>
            <a:r>
              <a:rPr lang="en-US" dirty="0" smtClean="0"/>
              <a:t>5. Proceed as team leader with a brief summary of the patient's course (~1 minute) and then proceed to the group discussion. </a:t>
            </a:r>
          </a:p>
          <a:p>
            <a:pPr lvl="1"/>
            <a:r>
              <a:rPr lang="en-US" dirty="0" smtClean="0"/>
              <a:t>Record team findings</a:t>
            </a:r>
            <a:r>
              <a:rPr lang="en-US" baseline="30000" dirty="0" smtClean="0"/>
              <a:t>1</a:t>
            </a:r>
            <a:r>
              <a:rPr lang="en-US" dirty="0" smtClean="0"/>
              <a:t> </a:t>
            </a:r>
          </a:p>
          <a:p>
            <a:pPr lvl="2"/>
            <a:r>
              <a:rPr lang="en-US" dirty="0" smtClean="0"/>
              <a:t>Documenter ≠ Debriefing Leader</a:t>
            </a:r>
          </a:p>
          <a:p>
            <a:pPr lvl="2"/>
            <a:endParaRPr lang="en-US" dirty="0"/>
          </a:p>
          <a:p>
            <a:pPr lvl="2"/>
            <a:endParaRPr lang="en-US" dirty="0" smtClean="0"/>
          </a:p>
          <a:p>
            <a:pPr marL="914400" lvl="2" indent="0">
              <a:buNone/>
            </a:pPr>
            <a:endParaRPr lang="en-US" dirty="0" smtClean="0"/>
          </a:p>
          <a:p>
            <a:pPr marL="914400" lvl="2" indent="0">
              <a:buNone/>
            </a:pPr>
            <a:endParaRPr lang="en-US" dirty="0" smtClean="0"/>
          </a:p>
          <a:p>
            <a:pPr marL="342900" indent="-228600" algn="ctr">
              <a:buAutoNum type="arabicPeriod"/>
            </a:pPr>
            <a:r>
              <a:rPr lang="en-US" sz="1200" dirty="0" smtClean="0">
                <a:solidFill>
                  <a:prstClr val="black"/>
                </a:solidFill>
              </a:rPr>
              <a:t>Bandura </a:t>
            </a:r>
            <a:r>
              <a:rPr lang="en-US" sz="1200" dirty="0">
                <a:solidFill>
                  <a:prstClr val="black"/>
                </a:solidFill>
              </a:rPr>
              <a:t>A, </a:t>
            </a:r>
            <a:r>
              <a:rPr lang="en-US" sz="1200" dirty="0" smtClean="0">
                <a:solidFill>
                  <a:prstClr val="black"/>
                </a:solidFill>
              </a:rPr>
              <a:t>1991</a:t>
            </a:r>
          </a:p>
          <a:p>
            <a:pPr marL="342900" indent="-228600" algn="ctr">
              <a:buAutoNum type="arabicPeriod"/>
            </a:pPr>
            <a:endParaRPr lang="en-US" sz="1200" dirty="0">
              <a:solidFill>
                <a:prstClr val="black"/>
              </a:solidFill>
            </a:endParaRPr>
          </a:p>
          <a:p>
            <a:pPr marL="114300" indent="0">
              <a:buNone/>
            </a:pPr>
            <a:endParaRPr lang="en-US" dirty="0" smtClean="0"/>
          </a:p>
        </p:txBody>
      </p:sp>
      <p:pic>
        <p:nvPicPr>
          <p:cNvPr id="7" name="Picture 6" descr="Advance to Go Tile" title="Advance to Go Tile"/>
          <p:cNvPicPr>
            <a:picLocks noChangeAspect="1"/>
          </p:cNvPicPr>
          <p:nvPr/>
        </p:nvPicPr>
        <p:blipFill>
          <a:blip r:embed="rId3"/>
          <a:stretch>
            <a:fillRect/>
          </a:stretch>
        </p:blipFill>
        <p:spPr>
          <a:xfrm>
            <a:off x="314765" y="330200"/>
            <a:ext cx="1270000" cy="1270000"/>
          </a:xfrm>
          <a:prstGeom prst="rect">
            <a:avLst/>
          </a:prstGeom>
        </p:spPr>
      </p:pic>
      <p:pic>
        <p:nvPicPr>
          <p:cNvPr id="8" name="Picture 7" descr="Filling out Form" title="Filling out Form"/>
          <p:cNvPicPr>
            <a:picLocks noChangeAspect="1"/>
          </p:cNvPicPr>
          <p:nvPr/>
        </p:nvPicPr>
        <p:blipFill>
          <a:blip r:embed="rId4"/>
          <a:stretch>
            <a:fillRect/>
          </a:stretch>
        </p:blipFill>
        <p:spPr>
          <a:xfrm>
            <a:off x="6838130" y="274638"/>
            <a:ext cx="2038582" cy="1355034"/>
          </a:xfrm>
          <a:prstGeom prst="rect">
            <a:avLst/>
          </a:prstGeom>
        </p:spPr>
      </p:pic>
    </p:spTree>
    <p:extLst>
      <p:ext uri="{BB962C8B-B14F-4D97-AF65-F5344CB8AC3E}">
        <p14:creationId xmlns:p14="http://schemas.microsoft.com/office/powerpoint/2010/main" val="23497353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371"/>
            <a:ext cx="8229600" cy="7126491"/>
          </a:xfrm>
        </p:spPr>
        <p:txBody>
          <a:bodyPr>
            <a:noAutofit/>
          </a:bodyPr>
          <a:lstStyle/>
          <a:p>
            <a:r>
              <a:rPr lang="en-US" sz="4900" dirty="0" smtClean="0"/>
              <a:t>Debriefing Goals</a:t>
            </a:r>
            <a:br>
              <a:rPr lang="en-US" sz="4900" dirty="0" smtClean="0"/>
            </a:br>
            <a:r>
              <a:rPr lang="en-US" sz="4900" dirty="0" smtClean="0"/>
              <a:t/>
            </a:r>
            <a:br>
              <a:rPr lang="en-US" sz="4900" dirty="0" smtClean="0"/>
            </a:br>
            <a:r>
              <a:rPr lang="en-US" sz="4900" dirty="0"/>
              <a:t/>
            </a:r>
            <a:br>
              <a:rPr lang="en-US" sz="4900" dirty="0"/>
            </a:br>
            <a:r>
              <a:rPr lang="en-US" sz="4900" dirty="0" smtClean="0"/>
              <a:t/>
            </a:r>
            <a:br>
              <a:rPr lang="en-US" sz="4900" dirty="0" smtClean="0"/>
            </a:br>
            <a:r>
              <a:rPr lang="en-US" sz="4900" dirty="0"/>
              <a:t/>
            </a:r>
            <a:br>
              <a:rPr lang="en-US" sz="4900" dirty="0"/>
            </a:br>
            <a:r>
              <a:rPr lang="en-US" sz="4900" dirty="0" smtClean="0"/>
              <a:t/>
            </a:r>
            <a:br>
              <a:rPr lang="en-US" sz="4900" dirty="0" smtClean="0"/>
            </a:br>
            <a:r>
              <a:rPr lang="en-US" sz="4900" dirty="0" smtClean="0"/>
              <a:t/>
            </a:r>
            <a:br>
              <a:rPr lang="en-US" sz="4900" dirty="0" smtClean="0"/>
            </a:br>
            <a:r>
              <a:rPr lang="en-US" sz="4900" dirty="0" smtClean="0"/>
              <a:t/>
            </a:r>
            <a:br>
              <a:rPr lang="en-US" sz="4900" dirty="0" smtClean="0"/>
            </a:br>
            <a:r>
              <a:rPr lang="en-US" sz="1800" b="1" dirty="0" smtClean="0">
                <a:solidFill>
                  <a:prstClr val="black"/>
                </a:solidFill>
              </a:rPr>
              <a:t>Resuscitation</a:t>
            </a:r>
            <a:r>
              <a:rPr lang="en-US" sz="1800" dirty="0" smtClean="0">
                <a:solidFill>
                  <a:prstClr val="black"/>
                </a:solidFill>
              </a:rPr>
              <a:t> </a:t>
            </a:r>
            <a:r>
              <a:rPr lang="en-US" sz="1800" dirty="0">
                <a:solidFill>
                  <a:prstClr val="black"/>
                </a:solidFill>
              </a:rPr>
              <a:t>= CPR/Death, Intubation, and/or </a:t>
            </a:r>
            <a:r>
              <a:rPr lang="en-US" sz="1800" dirty="0" smtClean="0">
                <a:solidFill>
                  <a:prstClr val="black"/>
                </a:solidFill>
              </a:rPr>
              <a:t>Defibrillation</a:t>
            </a:r>
            <a:r>
              <a:rPr lang="en-GB" dirty="0" smtClean="0">
                <a:solidFill>
                  <a:prstClr val="black"/>
                </a:solidFill>
              </a:rPr>
              <a:t/>
            </a:r>
            <a:br>
              <a:rPr lang="en-GB" dirty="0" smtClean="0">
                <a:solidFill>
                  <a:prstClr val="black"/>
                </a:solidFill>
              </a:rPr>
            </a:br>
            <a:r>
              <a:rPr lang="en-US" dirty="0" smtClean="0"/>
              <a:t/>
            </a:r>
            <a:br>
              <a:rPr lang="en-US" dirty="0" smtClean="0"/>
            </a:br>
            <a:endParaRPr lang="en-US" dirty="0">
              <a:solidFill>
                <a:srgbClr val="FF0000"/>
              </a:solidFill>
            </a:endParaRPr>
          </a:p>
        </p:txBody>
      </p:sp>
      <p:pic>
        <p:nvPicPr>
          <p:cNvPr id="10" name="Picture 3" descr="This chart indicates the number of resuscitations in 1 year is 241. The number of debriefings (% of resuscitations) is 63 or 26%. The number of debriefings not meeting standard definition of “resuscitation&quot; is 7 including 4 intubations in field; 1 altered mental state; 1septic shock and 1 post-op patient. The number of physician team leaders (PTL) at resuscitation during the 1 year is 52. Percentage of PTL who led ≥1 debrief 54% (95% CI, 40, 67). Median delay between end of resuscitation and start of debriefings 33 minutes (IQR 15, 67). Median duration of debriefings 10 minutes (IQR 5, 12). Debriefing documenter Nurse (54%), Physician (46%). Debriefing  lead Physician (100%). Reasons listed for not debriefing “Did not feel it was needed” (78%) “Too many urgent patient issues to make time” (19%) Other reasons (3%). Percentage of time that there was confusion identifying the team leader 15%. Percentage of time that someone besides team leader was giving orders 25%." title="Table of Debriefing Go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37" y="886845"/>
            <a:ext cx="8456613"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8128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05" y="645341"/>
            <a:ext cx="8229600" cy="1143000"/>
          </a:xfrm>
        </p:spPr>
        <p:txBody>
          <a:bodyPr>
            <a:normAutofit fontScale="90000"/>
          </a:bodyPr>
          <a:lstStyle/>
          <a:p>
            <a:r>
              <a:rPr lang="en-US" sz="4000" dirty="0" smtClean="0"/>
              <a:t>Team Members Present at Debriefings</a:t>
            </a:r>
            <a:br>
              <a:rPr lang="en-US" sz="4000" dirty="0" smtClean="0"/>
            </a:br>
            <a:r>
              <a:rPr lang="en-US" sz="4000" dirty="0" smtClean="0"/>
              <a:t>**Multi-disciplinary**</a:t>
            </a:r>
            <a:endParaRPr lang="en-GB" dirty="0"/>
          </a:p>
        </p:txBody>
      </p:sp>
      <p:grpSp>
        <p:nvGrpSpPr>
          <p:cNvPr id="4" name="Group 3" descr="Team Members Present at Debriefings Table &#10;Team Member and number of debriefings percentage that member was present. Present: Physician Team Leader 62 or 98%, Present Primary Nurse 60 or 95%, Present Respiratory therapist 52 or 83%. Present Secondary Nurse 51 or 81%. Present Charge Nurse 51 or 81%. Present Resident 44 or 70%. Present PEM fellow 42 or 67%. Present Pharmacist 23 or 37%. At least 4 role present 61 or 97% at least 6 roles present 46 or 73%. With 61% and 73% highlighted." title="Team Members Present at Debriefings Table"/>
          <p:cNvGrpSpPr/>
          <p:nvPr/>
        </p:nvGrpSpPr>
        <p:grpSpPr>
          <a:xfrm>
            <a:off x="342899" y="2049763"/>
            <a:ext cx="8456613" cy="3992563"/>
            <a:chOff x="342899" y="2049763"/>
            <a:chExt cx="8456613" cy="399256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2049763"/>
              <a:ext cx="8456613"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6012873" y="5264727"/>
              <a:ext cx="1454727" cy="77759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grpSp>
    </p:spTree>
    <p:extLst>
      <p:ext uri="{BB962C8B-B14F-4D97-AF65-F5344CB8AC3E}">
        <p14:creationId xmlns:p14="http://schemas.microsoft.com/office/powerpoint/2010/main" val="32026208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chart represents Predictors for debriefing out of the 241 resuscitations &#10;Characteristics for number of occurrences, Percentage Debriefed 95%CI. Percentage Not Debriefed 95%CI.&#10;Resuscitation ended between 12:01AM and 12:00PM (85) Percentage Debriefed 35 p&lt;0.05 (25, 45) Percentage Not Debriefed 65 (55, 75)&#10;Resuscitation occurred in trauma room (144) Percentage Debriefed 31 (p&lt;0.05) (24, 39) Percentage Not Debriefed 69 (61, 76)&#10;ER death 17 Percentage Debriefed 88% (P&lt;0.05) (73,100), Percentage Not Debriefed 12% (0, 27)&#10;CPR delivered 31 Percentage Debriefed 77 %( 63, 92) Percentage Not Debriefed 23% (8, 37)&#10;" title="Predictors for debriefing out of the 241 resuscitations "/>
          <p:cNvSpPr>
            <a:spLocks noGrp="1"/>
          </p:cNvSpPr>
          <p:nvPr>
            <p:ph type="title"/>
          </p:nvPr>
        </p:nvSpPr>
        <p:spPr>
          <a:xfrm>
            <a:off x="457200" y="274638"/>
            <a:ext cx="8229600" cy="6314848"/>
          </a:xfrm>
        </p:spPr>
        <p:txBody>
          <a:bodyPr anchor="t" anchorCtr="0">
            <a:noAutofit/>
          </a:bodyPr>
          <a:lstStyle/>
          <a:p>
            <a:r>
              <a:rPr lang="en-US" dirty="0" smtClean="0"/>
              <a:t>Predictors for debriefing </a:t>
            </a:r>
            <a:br>
              <a:rPr lang="en-US" dirty="0" smtClean="0"/>
            </a:br>
            <a:r>
              <a:rPr lang="en-US" dirty="0" smtClean="0"/>
              <a:t>out of the 241 resuscitations</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1800" dirty="0">
                <a:solidFill>
                  <a:prstClr val="black"/>
                </a:solidFill>
              </a:rPr>
              <a:t>*p&lt;0.05</a:t>
            </a:r>
            <a:r>
              <a:rPr lang="en-GB" dirty="0">
                <a:solidFill>
                  <a:prstClr val="black"/>
                </a:solidFill>
              </a:rPr>
              <a:t/>
            </a:r>
            <a:br>
              <a:rPr lang="en-GB" dirty="0">
                <a:solidFill>
                  <a:prstClr val="black"/>
                </a:solidFill>
              </a:rPr>
            </a:br>
            <a:r>
              <a:rPr lang="en-US" dirty="0" smtClean="0"/>
              <a:t/>
            </a:r>
            <a:br>
              <a:rPr lang="en-US" dirty="0" smtClean="0"/>
            </a:br>
            <a:endParaRPr lang="en-GB" dirty="0"/>
          </a:p>
        </p:txBody>
      </p:sp>
      <p:pic>
        <p:nvPicPr>
          <p:cNvPr id="3078" name="Picture 6" descr="Predictors for debriefing &#10;out of the 241 resuscitations" title="Predictors for debrief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9" y="1947182"/>
            <a:ext cx="845661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9544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briefing Content&#10;Framework Analysis of Plus/Delta Comments" title="Debriefing Content"/>
          <p:cNvSpPr>
            <a:spLocks noGrp="1"/>
          </p:cNvSpPr>
          <p:nvPr>
            <p:ph type="title"/>
          </p:nvPr>
        </p:nvSpPr>
        <p:spPr/>
        <p:txBody>
          <a:bodyPr>
            <a:normAutofit fontScale="90000"/>
          </a:bodyPr>
          <a:lstStyle/>
          <a:p>
            <a:r>
              <a:rPr lang="en-US" dirty="0" smtClean="0"/>
              <a:t>Debriefing Content</a:t>
            </a:r>
            <a:br>
              <a:rPr lang="en-US" dirty="0" smtClean="0"/>
            </a:br>
            <a:r>
              <a:rPr lang="en-US" sz="3600" dirty="0" smtClean="0"/>
              <a:t>Framework Analysis of Plus/Delta Comments</a:t>
            </a:r>
            <a:endParaRPr lang="en-GB" sz="3600" dirty="0"/>
          </a:p>
        </p:txBody>
      </p:sp>
      <p:grpSp>
        <p:nvGrpSpPr>
          <p:cNvPr id="4" name="Group 3" descr="This chart displays the Framework Analysis of Plus/Delta Comments &#10;Categories are Leadership, Teamwork, Task Management and Environment.  The combined comments column for teamwork is highlighted for the thematic elements Communication 98 (22), Cooperation or Coordination 134 (30) and Situational awareness 66(15). &#10;" title="Debriefing Content"/>
          <p:cNvGrpSpPr/>
          <p:nvPr/>
        </p:nvGrpSpPr>
        <p:grpSpPr>
          <a:xfrm>
            <a:off x="840260" y="1689486"/>
            <a:ext cx="7502054" cy="4786837"/>
            <a:chOff x="840260" y="1689486"/>
            <a:chExt cx="7502054" cy="4786837"/>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60" y="1689486"/>
              <a:ext cx="7502054" cy="478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1593273" y="3020291"/>
              <a:ext cx="1177636" cy="37407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sp>
          <p:nvSpPr>
            <p:cNvPr id="5" name="Frame 4"/>
            <p:cNvSpPr/>
            <p:nvPr/>
          </p:nvSpPr>
          <p:spPr>
            <a:xfrm>
              <a:off x="7038110" y="3207326"/>
              <a:ext cx="1025236" cy="37407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sp>
          <p:nvSpPr>
            <p:cNvPr id="8" name="Frame 7"/>
            <p:cNvSpPr/>
            <p:nvPr/>
          </p:nvSpPr>
          <p:spPr>
            <a:xfrm>
              <a:off x="7038110" y="3546762"/>
              <a:ext cx="1025236" cy="37407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sp>
          <p:nvSpPr>
            <p:cNvPr id="9" name="Frame 8"/>
            <p:cNvSpPr/>
            <p:nvPr/>
          </p:nvSpPr>
          <p:spPr>
            <a:xfrm>
              <a:off x="7038110" y="4412672"/>
              <a:ext cx="1025236" cy="37407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grpSp>
    </p:spTree>
    <p:extLst>
      <p:ext uri="{BB962C8B-B14F-4D97-AF65-F5344CB8AC3E}">
        <p14:creationId xmlns:p14="http://schemas.microsoft.com/office/powerpoint/2010/main" val="38267259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269799"/>
            <a:ext cx="8229600" cy="1143000"/>
          </a:xfrm>
        </p:spPr>
        <p:txBody>
          <a:bodyPr/>
          <a:lstStyle/>
          <a:p>
            <a:r>
              <a:rPr lang="en-US" dirty="0" smtClean="0"/>
              <a:t>Responses to Debrief Issues</a:t>
            </a:r>
            <a:endParaRPr lang="en-US" dirty="0"/>
          </a:p>
        </p:txBody>
      </p:sp>
      <p:graphicFrame>
        <p:nvGraphicFramePr>
          <p:cNvPr id="4" name="Table 3" descr="Responses to Debrief Issues Table of Best Practice Recommendations" title="Responses to Debrief Issues Table of Best Practice Recommendations"/>
          <p:cNvGraphicFramePr>
            <a:graphicFrameLocks noGrp="1"/>
          </p:cNvGraphicFramePr>
          <p:nvPr>
            <p:extLst>
              <p:ext uri="{D42A27DB-BD31-4B8C-83A1-F6EECF244321}">
                <p14:modId xmlns:p14="http://schemas.microsoft.com/office/powerpoint/2010/main" val="1337444733"/>
              </p:ext>
            </p:extLst>
          </p:nvPr>
        </p:nvGraphicFramePr>
        <p:xfrm>
          <a:off x="226864" y="1412799"/>
          <a:ext cx="5558563" cy="4609443"/>
        </p:xfrm>
        <a:graphic>
          <a:graphicData uri="http://schemas.openxmlformats.org/drawingml/2006/table">
            <a:tbl>
              <a:tblPr/>
              <a:tblGrid>
                <a:gridCol w="1288097"/>
                <a:gridCol w="4270466"/>
              </a:tblGrid>
              <a:tr h="731166">
                <a:tc>
                  <a:txBody>
                    <a:bodyPr/>
                    <a:lstStyle/>
                    <a:p>
                      <a:pPr marL="0" marR="0" algn="ctr">
                        <a:spcBef>
                          <a:spcPts val="0"/>
                        </a:spcBef>
                        <a:spcAft>
                          <a:spcPts val="0"/>
                        </a:spcAft>
                      </a:pPr>
                      <a:r>
                        <a:rPr lang="en-US" sz="1600" b="1" dirty="0" smtClean="0">
                          <a:latin typeface="Cambria"/>
                          <a:ea typeface="Cambria"/>
                          <a:cs typeface="Times New Roman"/>
                        </a:rPr>
                        <a:t>Category</a:t>
                      </a:r>
                      <a:endParaRPr lang="en-US" sz="1600" b="1"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smtClean="0">
                          <a:latin typeface="Cambria"/>
                          <a:ea typeface="Cambria"/>
                          <a:cs typeface="Times New Roman"/>
                        </a:rPr>
                        <a:t>Best Practice</a:t>
                      </a:r>
                      <a:r>
                        <a:rPr lang="en-US" sz="1600" b="1" baseline="0" dirty="0" smtClean="0">
                          <a:latin typeface="Cambria"/>
                          <a:ea typeface="Cambria"/>
                          <a:cs typeface="Times New Roman"/>
                        </a:rPr>
                        <a:t> Recommendations</a:t>
                      </a:r>
                      <a:r>
                        <a:rPr lang="en-US" sz="1600" b="1" baseline="30000" dirty="0" smtClean="0">
                          <a:latin typeface="Cambria"/>
                          <a:ea typeface="Cambria"/>
                          <a:cs typeface="Times New Roman"/>
                        </a:rPr>
                        <a:t>1</a:t>
                      </a:r>
                      <a:r>
                        <a:rPr lang="en-US" sz="1600" b="1" baseline="0" dirty="0" smtClean="0">
                          <a:latin typeface="Cambria"/>
                          <a:ea typeface="Cambria"/>
                          <a:cs typeface="Times New Roman"/>
                        </a:rPr>
                        <a:t/>
                      </a:r>
                      <a:br>
                        <a:rPr lang="en-US" sz="1600" b="1" baseline="0" dirty="0" smtClean="0">
                          <a:latin typeface="Cambria"/>
                          <a:ea typeface="Cambria"/>
                          <a:cs typeface="Times New Roman"/>
                        </a:rPr>
                      </a:br>
                      <a:r>
                        <a:rPr lang="en-US" sz="1600" b="1" dirty="0" smtClean="0">
                          <a:latin typeface="Cambria"/>
                          <a:ea typeface="Cambria"/>
                          <a:cs typeface="Times New Roman"/>
                        </a:rPr>
                        <a:t/>
                      </a:r>
                      <a:br>
                        <a:rPr lang="en-US" sz="1600" b="1" dirty="0" smtClean="0">
                          <a:latin typeface="Cambria"/>
                          <a:ea typeface="Cambria"/>
                          <a:cs typeface="Times New Roman"/>
                        </a:rPr>
                      </a:br>
                      <a:endParaRPr lang="en-US" sz="1600" b="1"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2330">
                <a:tc>
                  <a:txBody>
                    <a:bodyPr/>
                    <a:lstStyle/>
                    <a:p>
                      <a:pPr marL="0" marR="0">
                        <a:spcBef>
                          <a:spcPts val="0"/>
                        </a:spcBef>
                        <a:spcAft>
                          <a:spcPts val="0"/>
                        </a:spcAft>
                      </a:pPr>
                      <a:r>
                        <a:rPr lang="en-US" sz="1400" b="1" dirty="0" smtClean="0">
                          <a:latin typeface="Cambria"/>
                          <a:ea typeface="Cambria"/>
                          <a:cs typeface="Times New Roman"/>
                        </a:rPr>
                        <a:t>Psychological/Emotional </a:t>
                      </a:r>
                      <a:endParaRPr lang="en-US" sz="1400" b="1"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ambria"/>
                          <a:ea typeface="Cambria"/>
                          <a:cs typeface="Times New Roman"/>
                        </a:rPr>
                        <a:t>Directed to professional help </a:t>
                      </a:r>
                      <a:endParaRPr lang="en-US" sz="1600" dirty="0" smtClean="0">
                        <a:latin typeface="Cambria"/>
                        <a:ea typeface="Cambria"/>
                        <a:cs typeface="Times New Roman"/>
                      </a:endParaRPr>
                    </a:p>
                    <a:p>
                      <a:pPr marL="0" marR="0">
                        <a:spcBef>
                          <a:spcPts val="0"/>
                        </a:spcBef>
                        <a:spcAft>
                          <a:spcPts val="0"/>
                        </a:spcAft>
                      </a:pPr>
                      <a:r>
                        <a:rPr lang="en-US" sz="1600" dirty="0" smtClean="0">
                          <a:latin typeface="Cambria"/>
                          <a:ea typeface="Cambria"/>
                          <a:cs typeface="Times New Roman"/>
                        </a:rPr>
                        <a:t>Discuss 1-on-1 </a:t>
                      </a:r>
                      <a:r>
                        <a:rPr lang="en-US" sz="1600" dirty="0">
                          <a:latin typeface="Cambria"/>
                          <a:ea typeface="Cambria"/>
                          <a:cs typeface="Times New Roman"/>
                        </a:rPr>
                        <a:t>with </a:t>
                      </a:r>
                      <a:r>
                        <a:rPr lang="en-US" sz="1600" dirty="0" smtClean="0">
                          <a:latin typeface="Cambria"/>
                          <a:ea typeface="Cambria"/>
                          <a:cs typeface="Times New Roman"/>
                        </a:rPr>
                        <a:t>Sr. clinician</a:t>
                      </a:r>
                      <a:endParaRPr lang="en-US" sz="1600" dirty="0">
                        <a:latin typeface="Cambria"/>
                        <a:ea typeface="Cambria"/>
                        <a:cs typeface="Times New Roman"/>
                      </a:endParaRPr>
                    </a:p>
                    <a:p>
                      <a:pPr marL="0" marR="0">
                        <a:spcBef>
                          <a:spcPts val="0"/>
                        </a:spcBef>
                        <a:spcAft>
                          <a:spcPts val="0"/>
                        </a:spcAft>
                      </a:pPr>
                      <a:r>
                        <a:rPr lang="en-US" sz="1600" dirty="0">
                          <a:latin typeface="Cambria"/>
                          <a:ea typeface="Cambria"/>
                          <a:cs typeface="Times New Roman"/>
                        </a:rPr>
                        <a:t>Consideration for time </a:t>
                      </a:r>
                      <a:r>
                        <a:rPr lang="en-US" sz="1600" dirty="0" smtClean="0">
                          <a:latin typeface="Cambria"/>
                          <a:ea typeface="Cambria"/>
                          <a:cs typeface="Times New Roman"/>
                        </a:rPr>
                        <a:t>off</a:t>
                      </a:r>
                      <a:endParaRPr lang="en-US" sz="1600"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2330">
                <a:tc>
                  <a:txBody>
                    <a:bodyPr/>
                    <a:lstStyle/>
                    <a:p>
                      <a:pPr marL="0" marR="0">
                        <a:spcBef>
                          <a:spcPts val="0"/>
                        </a:spcBef>
                        <a:spcAft>
                          <a:spcPts val="0"/>
                        </a:spcAft>
                      </a:pPr>
                      <a:r>
                        <a:rPr lang="en-US" sz="1500" b="1" dirty="0" smtClean="0">
                          <a:latin typeface="Cambria"/>
                          <a:ea typeface="Cambria"/>
                          <a:cs typeface="Times New Roman"/>
                        </a:rPr>
                        <a:t>System </a:t>
                      </a:r>
                      <a:endParaRPr lang="en-US" sz="1500" b="1"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ambria"/>
                          <a:ea typeface="Cambria"/>
                          <a:cs typeface="Times New Roman"/>
                        </a:rPr>
                        <a:t>Involve </a:t>
                      </a:r>
                      <a:r>
                        <a:rPr lang="en-US" sz="1600" dirty="0" smtClean="0">
                          <a:latin typeface="Cambria"/>
                          <a:ea typeface="Cambria"/>
                          <a:cs typeface="Times New Roman"/>
                        </a:rPr>
                        <a:t>Sr. staff </a:t>
                      </a:r>
                    </a:p>
                    <a:p>
                      <a:pPr marL="0" marR="0">
                        <a:spcBef>
                          <a:spcPts val="0"/>
                        </a:spcBef>
                        <a:spcAft>
                          <a:spcPts val="0"/>
                        </a:spcAft>
                      </a:pPr>
                      <a:r>
                        <a:rPr lang="en-US" sz="1600" dirty="0" smtClean="0">
                          <a:latin typeface="Cambria"/>
                          <a:ea typeface="Cambria"/>
                          <a:cs typeface="Times New Roman"/>
                        </a:rPr>
                        <a:t>Staff</a:t>
                      </a:r>
                      <a:r>
                        <a:rPr lang="en-US" sz="1600" baseline="0" dirty="0" smtClean="0">
                          <a:latin typeface="Cambria"/>
                          <a:ea typeface="Cambria"/>
                          <a:cs typeface="Times New Roman"/>
                        </a:rPr>
                        <a:t> m</a:t>
                      </a:r>
                      <a:r>
                        <a:rPr lang="en-US" sz="1600" dirty="0" smtClean="0">
                          <a:latin typeface="Cambria"/>
                          <a:ea typeface="Cambria"/>
                          <a:cs typeface="Times New Roman"/>
                        </a:rPr>
                        <a:t>eeting</a:t>
                      </a:r>
                      <a:r>
                        <a:rPr lang="en-US" sz="1600" baseline="0" dirty="0" smtClean="0">
                          <a:latin typeface="Cambria"/>
                          <a:ea typeface="Cambria"/>
                          <a:cs typeface="Times New Roman"/>
                        </a:rPr>
                        <a:t> discussion +</a:t>
                      </a:r>
                      <a:r>
                        <a:rPr lang="en-US" sz="1600" dirty="0" smtClean="0">
                          <a:latin typeface="Cambria"/>
                          <a:ea typeface="Cambria"/>
                          <a:cs typeface="Times New Roman"/>
                        </a:rPr>
                        <a:t> </a:t>
                      </a:r>
                      <a:r>
                        <a:rPr lang="en-US" sz="1600" dirty="0">
                          <a:latin typeface="Cambria"/>
                          <a:ea typeface="Cambria"/>
                          <a:cs typeface="Times New Roman"/>
                        </a:rPr>
                        <a:t>action plan </a:t>
                      </a:r>
                      <a:r>
                        <a:rPr lang="en-US" sz="1600" dirty="0" smtClean="0">
                          <a:latin typeface="Cambria"/>
                          <a:ea typeface="Cambria"/>
                          <a:cs typeface="Times New Roman"/>
                        </a:rPr>
                        <a:t>Discussion </a:t>
                      </a:r>
                      <a:r>
                        <a:rPr lang="en-US" sz="1600" dirty="0">
                          <a:latin typeface="Cambria"/>
                          <a:ea typeface="Cambria"/>
                          <a:cs typeface="Times New Roman"/>
                        </a:rPr>
                        <a:t>with resuscitation </a:t>
                      </a:r>
                      <a:r>
                        <a:rPr lang="en-US" sz="1600" dirty="0" smtClean="0">
                          <a:latin typeface="Cambria"/>
                          <a:ea typeface="Cambria"/>
                          <a:cs typeface="Times New Roman"/>
                        </a:rPr>
                        <a:t>educators</a:t>
                      </a:r>
                      <a:endParaRPr lang="en-US" sz="1600"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3263">
                <a:tc>
                  <a:txBody>
                    <a:bodyPr/>
                    <a:lstStyle/>
                    <a:p>
                      <a:pPr marL="0" marR="0">
                        <a:spcBef>
                          <a:spcPts val="0"/>
                        </a:spcBef>
                        <a:spcAft>
                          <a:spcPts val="0"/>
                        </a:spcAft>
                      </a:pPr>
                      <a:r>
                        <a:rPr lang="en-US" sz="1500" b="1" dirty="0">
                          <a:latin typeface="Cambria"/>
                          <a:ea typeface="Cambria"/>
                          <a:cs typeface="Times New Roman"/>
                        </a:rPr>
                        <a:t>Practice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ambria"/>
                          <a:ea typeface="Cambria"/>
                          <a:cs typeface="Times New Roman"/>
                        </a:rPr>
                        <a:t>Reviewing</a:t>
                      </a:r>
                      <a:r>
                        <a:rPr lang="en-US" sz="1600" dirty="0" smtClean="0">
                          <a:latin typeface="Cambria"/>
                          <a:ea typeface="Cambria"/>
                          <a:cs typeface="Times New Roman"/>
                        </a:rPr>
                        <a:t> guidelines </a:t>
                      </a:r>
                      <a:r>
                        <a:rPr lang="en-US" sz="1600" dirty="0">
                          <a:latin typeface="Cambria"/>
                          <a:ea typeface="Cambria"/>
                          <a:cs typeface="Times New Roman"/>
                        </a:rPr>
                        <a:t>&amp; training</a:t>
                      </a:r>
                      <a:r>
                        <a:rPr lang="en-US" sz="1600" dirty="0" smtClean="0">
                          <a:latin typeface="Cambria"/>
                          <a:ea typeface="Cambria"/>
                          <a:cs typeface="Times New Roman"/>
                        </a:rPr>
                        <a:t> as needed</a:t>
                      </a:r>
                    </a:p>
                    <a:p>
                      <a:pPr marL="0" marR="0">
                        <a:spcBef>
                          <a:spcPts val="0"/>
                        </a:spcBef>
                        <a:spcAft>
                          <a:spcPts val="0"/>
                        </a:spcAft>
                      </a:pPr>
                      <a:r>
                        <a:rPr lang="en-US" sz="1600" dirty="0" smtClean="0">
                          <a:latin typeface="Cambria"/>
                          <a:ea typeface="Cambria"/>
                          <a:cs typeface="Times New Roman"/>
                        </a:rPr>
                        <a:t>Equipment </a:t>
                      </a:r>
                      <a:r>
                        <a:rPr lang="en-US" sz="1600" dirty="0">
                          <a:latin typeface="Cambria"/>
                          <a:ea typeface="Cambria"/>
                          <a:cs typeface="Times New Roman"/>
                        </a:rPr>
                        <a:t>issues </a:t>
                      </a:r>
                      <a:r>
                        <a:rPr lang="en-US" sz="1600" dirty="0" smtClean="0">
                          <a:latin typeface="Cambria"/>
                          <a:ea typeface="Cambria"/>
                          <a:cs typeface="Times New Roman"/>
                        </a:rPr>
                        <a:t>addressed</a:t>
                      </a:r>
                      <a:endParaRPr lang="en-US" sz="1600"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descr="Texas Children's Hospital Emergency Center" title="Texas Children's Hospital Emergency Center"/>
          <p:cNvGraphicFramePr>
            <a:graphicFrameLocks noGrp="1"/>
          </p:cNvGraphicFramePr>
          <p:nvPr>
            <p:extLst>
              <p:ext uri="{D42A27DB-BD31-4B8C-83A1-F6EECF244321}">
                <p14:modId xmlns:p14="http://schemas.microsoft.com/office/powerpoint/2010/main" val="589515836"/>
              </p:ext>
            </p:extLst>
          </p:nvPr>
        </p:nvGraphicFramePr>
        <p:xfrm>
          <a:off x="6020401" y="1412799"/>
          <a:ext cx="2882299" cy="4604250"/>
        </p:xfrm>
        <a:graphic>
          <a:graphicData uri="http://schemas.openxmlformats.org/drawingml/2006/table">
            <a:tbl>
              <a:tblPr/>
              <a:tblGrid>
                <a:gridCol w="2882299"/>
              </a:tblGrid>
              <a:tr h="743671">
                <a:tc>
                  <a:txBody>
                    <a:bodyPr/>
                    <a:lstStyle/>
                    <a:p>
                      <a:pPr marL="0" marR="0" algn="ctr">
                        <a:spcBef>
                          <a:spcPts val="0"/>
                        </a:spcBef>
                        <a:spcAft>
                          <a:spcPts val="0"/>
                        </a:spcAft>
                      </a:pPr>
                      <a:r>
                        <a:rPr lang="en-US" sz="1600" b="1" dirty="0" smtClean="0">
                          <a:latin typeface="Cambria"/>
                          <a:ea typeface="Cambria"/>
                          <a:cs typeface="Times New Roman"/>
                        </a:rPr>
                        <a:t>Texas Children’s Hospital</a:t>
                      </a:r>
                    </a:p>
                    <a:p>
                      <a:pPr marL="0" marR="0" algn="ctr">
                        <a:spcBef>
                          <a:spcPts val="0"/>
                        </a:spcBef>
                        <a:spcAft>
                          <a:spcPts val="0"/>
                        </a:spcAft>
                      </a:pPr>
                      <a:r>
                        <a:rPr lang="en-US" sz="1600" b="1" dirty="0" smtClean="0">
                          <a:latin typeface="Cambria"/>
                          <a:ea typeface="Cambria"/>
                          <a:cs typeface="Times New Roman"/>
                        </a:rPr>
                        <a:t>Emergency Center</a:t>
                      </a:r>
                      <a:endParaRPr lang="en-US" sz="1600" b="1"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4727">
                <a:tc>
                  <a:txBody>
                    <a:bodyPr/>
                    <a:lstStyle/>
                    <a:p>
                      <a:pPr marL="0" marR="0">
                        <a:spcBef>
                          <a:spcPts val="0"/>
                        </a:spcBef>
                        <a:spcAft>
                          <a:spcPts val="0"/>
                        </a:spcAft>
                      </a:pPr>
                      <a:r>
                        <a:rPr lang="en-US" sz="1600" dirty="0" smtClean="0">
                          <a:latin typeface="Cambria"/>
                          <a:ea typeface="Cambria"/>
                          <a:cs typeface="Times New Roman"/>
                        </a:rPr>
                        <a:t>Colleague</a:t>
                      </a:r>
                      <a:r>
                        <a:rPr lang="en-US" sz="1600" baseline="0" dirty="0" smtClean="0">
                          <a:latin typeface="Cambria"/>
                          <a:ea typeface="Cambria"/>
                          <a:cs typeface="Times New Roman"/>
                        </a:rPr>
                        <a:t> support</a:t>
                      </a:r>
                      <a:endParaRPr lang="en-US" sz="1600" dirty="0" smtClean="0">
                        <a:latin typeface="Cambria"/>
                        <a:ea typeface="Cambria"/>
                        <a:cs typeface="Times New Roman"/>
                      </a:endParaRPr>
                    </a:p>
                    <a:p>
                      <a:pPr marL="0" marR="0">
                        <a:spcBef>
                          <a:spcPts val="0"/>
                        </a:spcBef>
                        <a:spcAft>
                          <a:spcPts val="0"/>
                        </a:spcAft>
                      </a:pPr>
                      <a:r>
                        <a:rPr lang="en-US" sz="1600" dirty="0" smtClean="0">
                          <a:latin typeface="Cambria"/>
                          <a:ea typeface="Cambria"/>
                          <a:cs typeface="Times New Roman"/>
                        </a:rPr>
                        <a:t>Hospital</a:t>
                      </a:r>
                      <a:r>
                        <a:rPr lang="en-US" sz="1600" baseline="0" dirty="0" smtClean="0">
                          <a:latin typeface="Cambria"/>
                          <a:ea typeface="Cambria"/>
                          <a:cs typeface="Times New Roman"/>
                        </a:rPr>
                        <a:t> counseling services</a:t>
                      </a:r>
                      <a:endParaRPr lang="en-US" sz="1600" baseline="30000" dirty="0" smtClean="0">
                        <a:latin typeface="Cambria"/>
                        <a:ea typeface="Cambria"/>
                        <a:cs typeface="Times New Roman"/>
                      </a:endParaRPr>
                    </a:p>
                    <a:p>
                      <a:pPr marL="0" marR="0">
                        <a:spcBef>
                          <a:spcPts val="0"/>
                        </a:spcBef>
                        <a:spcAft>
                          <a:spcPts val="0"/>
                        </a:spcAft>
                      </a:pPr>
                      <a:endParaRPr lang="en-US" sz="1600" baseline="30000"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2437">
                <a:tc>
                  <a:txBody>
                    <a:bodyPr/>
                    <a:lstStyle/>
                    <a:p>
                      <a:pPr marL="0" marR="0">
                        <a:spcBef>
                          <a:spcPts val="0"/>
                        </a:spcBef>
                        <a:spcAft>
                          <a:spcPts val="0"/>
                        </a:spcAft>
                      </a:pPr>
                      <a:r>
                        <a:rPr lang="en-US" sz="1600" dirty="0" smtClean="0">
                          <a:latin typeface="Cambria"/>
                          <a:ea typeface="Cambria"/>
                          <a:cs typeface="Times New Roman"/>
                        </a:rPr>
                        <a:t>Reviewed by</a:t>
                      </a:r>
                      <a:r>
                        <a:rPr lang="en-US" sz="1600" baseline="0" dirty="0" smtClean="0">
                          <a:latin typeface="Cambria"/>
                          <a:ea typeface="Cambria"/>
                          <a:cs typeface="Times New Roman"/>
                        </a:rPr>
                        <a:t> safety team</a:t>
                      </a:r>
                    </a:p>
                    <a:p>
                      <a:pPr marL="0" marR="0">
                        <a:spcBef>
                          <a:spcPts val="0"/>
                        </a:spcBef>
                        <a:spcAft>
                          <a:spcPts val="0"/>
                        </a:spcAft>
                      </a:pPr>
                      <a:r>
                        <a:rPr lang="en-US" sz="1600" baseline="0" dirty="0" smtClean="0">
                          <a:latin typeface="Cambria"/>
                          <a:ea typeface="Cambria"/>
                          <a:cs typeface="Times New Roman"/>
                        </a:rPr>
                        <a:t>MD &amp; RN director meetings</a:t>
                      </a:r>
                    </a:p>
                    <a:p>
                      <a:pPr marL="0" marR="0">
                        <a:spcBef>
                          <a:spcPts val="0"/>
                        </a:spcBef>
                        <a:spcAft>
                          <a:spcPts val="0"/>
                        </a:spcAft>
                      </a:pPr>
                      <a:r>
                        <a:rPr lang="en-US" sz="1600" baseline="0" dirty="0" smtClean="0">
                          <a:latin typeface="Cambria"/>
                          <a:ea typeface="Cambria"/>
                          <a:cs typeface="Times New Roman"/>
                        </a:rPr>
                        <a:t>Closed loop feedback system</a:t>
                      </a:r>
                    </a:p>
                    <a:p>
                      <a:pPr marL="0" marR="0">
                        <a:spcBef>
                          <a:spcPts val="0"/>
                        </a:spcBef>
                        <a:spcAft>
                          <a:spcPts val="0"/>
                        </a:spcAft>
                      </a:pPr>
                      <a:endParaRPr lang="en-US" sz="1600"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3415">
                <a:tc>
                  <a:txBody>
                    <a:bodyPr/>
                    <a:lstStyle/>
                    <a:p>
                      <a:pPr marL="0" marR="0">
                        <a:spcBef>
                          <a:spcPts val="0"/>
                        </a:spcBef>
                        <a:spcAft>
                          <a:spcPts val="0"/>
                        </a:spcAft>
                      </a:pPr>
                      <a:r>
                        <a:rPr lang="en-US" sz="1600" dirty="0" smtClean="0">
                          <a:latin typeface="Cambria"/>
                          <a:ea typeface="Cambria"/>
                          <a:cs typeface="Times New Roman"/>
                        </a:rPr>
                        <a:t>Guideline teach</a:t>
                      </a:r>
                      <a:r>
                        <a:rPr lang="en-US" sz="1600" baseline="0" dirty="0" smtClean="0">
                          <a:latin typeface="Cambria"/>
                          <a:ea typeface="Cambria"/>
                          <a:cs typeface="Times New Roman"/>
                        </a:rPr>
                        <a:t>ing as needed</a:t>
                      </a:r>
                      <a:endParaRPr lang="en-US" sz="1600" dirty="0" smtClean="0">
                        <a:latin typeface="Cambria"/>
                        <a:ea typeface="Cambria"/>
                        <a:cs typeface="Times New Roman"/>
                      </a:endParaRPr>
                    </a:p>
                    <a:p>
                      <a:pPr marL="0" marR="0">
                        <a:spcBef>
                          <a:spcPts val="0"/>
                        </a:spcBef>
                        <a:spcAft>
                          <a:spcPts val="0"/>
                        </a:spcAft>
                      </a:pPr>
                      <a:r>
                        <a:rPr lang="en-US" sz="1600" dirty="0" smtClean="0">
                          <a:latin typeface="Cambria"/>
                          <a:ea typeface="Cambria"/>
                          <a:cs typeface="Times New Roman"/>
                        </a:rPr>
                        <a:t>Equipment followed-up</a:t>
                      </a:r>
                      <a:endParaRPr lang="en-US" sz="1600" dirty="0">
                        <a:latin typeface="Cambria"/>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9" name="Group 8" descr="Texas Children's Hospital Emergency Center" title="Texas Children's Hospital Emergency Center"/>
          <p:cNvGrpSpPr/>
          <p:nvPr/>
        </p:nvGrpSpPr>
        <p:grpSpPr>
          <a:xfrm>
            <a:off x="5881814" y="1989437"/>
            <a:ext cx="3175688" cy="4032451"/>
            <a:chOff x="5881814" y="1989437"/>
            <a:chExt cx="3175688" cy="4032451"/>
          </a:xfrm>
        </p:grpSpPr>
        <p:sp>
          <p:nvSpPr>
            <p:cNvPr id="3" name="Frame 2"/>
            <p:cNvSpPr/>
            <p:nvPr/>
          </p:nvSpPr>
          <p:spPr>
            <a:xfrm>
              <a:off x="5881815" y="1989437"/>
              <a:ext cx="3175687" cy="1519881"/>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sp>
          <p:nvSpPr>
            <p:cNvPr id="7" name="Frame 6"/>
            <p:cNvSpPr/>
            <p:nvPr/>
          </p:nvSpPr>
          <p:spPr>
            <a:xfrm>
              <a:off x="5881814" y="3398106"/>
              <a:ext cx="3175687" cy="1643451"/>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sp>
          <p:nvSpPr>
            <p:cNvPr id="8" name="Frame 7"/>
            <p:cNvSpPr/>
            <p:nvPr/>
          </p:nvSpPr>
          <p:spPr>
            <a:xfrm>
              <a:off x="5881815" y="4938584"/>
              <a:ext cx="3175687" cy="1083304"/>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a:solidFill>
                  <a:prstClr val="black"/>
                </a:solidFill>
              </a:endParaRPr>
            </a:p>
          </p:txBody>
        </p:sp>
      </p:grpSp>
      <p:sp>
        <p:nvSpPr>
          <p:cNvPr id="6" name="TextBox 5"/>
          <p:cNvSpPr txBox="1"/>
          <p:nvPr/>
        </p:nvSpPr>
        <p:spPr>
          <a:xfrm>
            <a:off x="2895600" y="6276109"/>
            <a:ext cx="3740727" cy="369332"/>
          </a:xfrm>
          <a:prstGeom prst="rect">
            <a:avLst/>
          </a:prstGeom>
          <a:noFill/>
        </p:spPr>
        <p:txBody>
          <a:bodyPr wrap="square" rtlCol="0">
            <a:spAutoFit/>
          </a:bodyPr>
          <a:lstStyle/>
          <a:p>
            <a:pPr algn="ctr" defTabSz="457200" eaLnBrk="1" fontAlgn="auto" hangingPunct="1">
              <a:spcBef>
                <a:spcPts val="0"/>
              </a:spcBef>
              <a:spcAft>
                <a:spcPts val="0"/>
              </a:spcAft>
            </a:pPr>
            <a:r>
              <a:rPr lang="en-US" sz="1800" baseline="30000" dirty="0" smtClean="0">
                <a:solidFill>
                  <a:prstClr val="black"/>
                </a:solidFill>
                <a:latin typeface="Calibri"/>
                <a:ea typeface="+mn-ea"/>
              </a:rPr>
              <a:t>1</a:t>
            </a:r>
            <a:r>
              <a:rPr lang="en-US" sz="1800" dirty="0">
                <a:solidFill>
                  <a:prstClr val="black"/>
                </a:solidFill>
                <a:latin typeface="Cambria"/>
                <a:ea typeface="Cambria"/>
                <a:cs typeface="Times New Roman"/>
              </a:rPr>
              <a:t>Ireland, et al, </a:t>
            </a:r>
            <a:r>
              <a:rPr lang="en-US" sz="1800" dirty="0" smtClean="0">
                <a:solidFill>
                  <a:prstClr val="black"/>
                </a:solidFill>
                <a:latin typeface="Cambria"/>
                <a:ea typeface="Cambria"/>
                <a:cs typeface="Times New Roman"/>
              </a:rPr>
              <a:t>2008</a:t>
            </a:r>
            <a:endParaRPr lang="en-GB" sz="1800" dirty="0">
              <a:solidFill>
                <a:prstClr val="black"/>
              </a:solidFill>
              <a:latin typeface="Calibri"/>
              <a:ea typeface="+mn-ea"/>
            </a:endParaRPr>
          </a:p>
        </p:txBody>
      </p:sp>
    </p:spTree>
    <p:extLst>
      <p:ext uri="{BB962C8B-B14F-4D97-AF65-F5344CB8AC3E}">
        <p14:creationId xmlns:p14="http://schemas.microsoft.com/office/powerpoint/2010/main" val="39701693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Challenges</a:t>
            </a:r>
            <a:endParaRPr lang="en-GB" dirty="0"/>
          </a:p>
        </p:txBody>
      </p:sp>
      <p:sp>
        <p:nvSpPr>
          <p:cNvPr id="3" name="Content Placeholder 2"/>
          <p:cNvSpPr>
            <a:spLocks noGrp="1"/>
          </p:cNvSpPr>
          <p:nvPr>
            <p:ph idx="1"/>
          </p:nvPr>
        </p:nvSpPr>
        <p:spPr>
          <a:xfrm>
            <a:off x="877330" y="1600200"/>
            <a:ext cx="7376984" cy="4525963"/>
          </a:xfrm>
        </p:spPr>
        <p:txBody>
          <a:bodyPr/>
          <a:lstStyle/>
          <a:p>
            <a:r>
              <a:rPr lang="en-US" dirty="0"/>
              <a:t>Gathering the team</a:t>
            </a:r>
          </a:p>
          <a:p>
            <a:r>
              <a:rPr lang="en-US" dirty="0"/>
              <a:t>Finding a designated private space</a:t>
            </a:r>
          </a:p>
          <a:p>
            <a:r>
              <a:rPr lang="en-US" dirty="0"/>
              <a:t>Immediate patient care needs</a:t>
            </a:r>
            <a:endParaRPr lang="en-GB" dirty="0"/>
          </a:p>
          <a:p>
            <a:r>
              <a:rPr lang="en-US" dirty="0"/>
              <a:t>Non-simultaneous shift start/end times</a:t>
            </a:r>
          </a:p>
          <a:p>
            <a:r>
              <a:rPr lang="en-US" dirty="0" smtClean="0"/>
              <a:t>Leader comfort</a:t>
            </a:r>
          </a:p>
          <a:p>
            <a:r>
              <a:rPr lang="en-US" dirty="0" smtClean="0"/>
              <a:t>Debriefing sheets “lost”</a:t>
            </a:r>
          </a:p>
        </p:txBody>
      </p:sp>
    </p:spTree>
    <p:extLst>
      <p:ext uri="{BB962C8B-B14F-4D97-AF65-F5344CB8AC3E}">
        <p14:creationId xmlns:p14="http://schemas.microsoft.com/office/powerpoint/2010/main" val="34371816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GB" dirty="0"/>
          </a:p>
        </p:txBody>
      </p:sp>
      <p:sp>
        <p:nvSpPr>
          <p:cNvPr id="3" name="Content Placeholder 2"/>
          <p:cNvSpPr>
            <a:spLocks noGrp="1"/>
          </p:cNvSpPr>
          <p:nvPr>
            <p:ph idx="1"/>
          </p:nvPr>
        </p:nvSpPr>
        <p:spPr/>
        <p:txBody>
          <a:bodyPr/>
          <a:lstStyle/>
          <a:p>
            <a:r>
              <a:rPr lang="en-US" dirty="0" smtClean="0"/>
              <a:t>Non-physician team leaders (nurses, etc.)</a:t>
            </a:r>
          </a:p>
          <a:p>
            <a:r>
              <a:rPr lang="en-US" dirty="0" smtClean="0"/>
              <a:t>Track clinical outcomes or processes associated with those who debrief</a:t>
            </a:r>
          </a:p>
          <a:p>
            <a:r>
              <a:rPr lang="en-US" dirty="0" smtClean="0"/>
              <a:t>Multi-center usage &amp; tool improvement</a:t>
            </a:r>
          </a:p>
          <a:p>
            <a:r>
              <a:rPr lang="en-US" dirty="0"/>
              <a:t>P</a:t>
            </a:r>
            <a:r>
              <a:rPr lang="en-US" dirty="0" smtClean="0"/>
              <a:t>aper </a:t>
            </a:r>
            <a:r>
              <a:rPr lang="en-US" dirty="0" smtClean="0">
                <a:sym typeface="Wingdings" pitchFamily="2" charset="2"/>
              </a:rPr>
              <a:t> electronic/tablet</a:t>
            </a:r>
          </a:p>
          <a:p>
            <a:r>
              <a:rPr lang="en-US" dirty="0" smtClean="0">
                <a:sym typeface="Wingdings" pitchFamily="2" charset="2"/>
              </a:rPr>
              <a:t>Intermittent  routine </a:t>
            </a:r>
            <a:endParaRPr lang="en-GB" dirty="0"/>
          </a:p>
        </p:txBody>
      </p:sp>
    </p:spTree>
    <p:extLst>
      <p:ext uri="{BB962C8B-B14F-4D97-AF65-F5344CB8AC3E}">
        <p14:creationId xmlns:p14="http://schemas.microsoft.com/office/powerpoint/2010/main" val="31490365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399"/>
          </a:xfrm>
        </p:spPr>
        <p:txBody>
          <a:bodyPr>
            <a:normAutofit fontScale="90000"/>
          </a:bodyPr>
          <a:lstStyle/>
          <a:p>
            <a:pPr lvl="1" algn="ctr"/>
            <a:r>
              <a:rPr lang="en-US" sz="4000" dirty="0" smtClean="0"/>
              <a:t>References</a:t>
            </a:r>
            <a:r>
              <a:rPr lang="en-US" sz="2222" dirty="0" smtClean="0"/>
              <a:t/>
            </a:r>
            <a:br>
              <a:rPr lang="en-US" sz="2222" dirty="0" smtClean="0"/>
            </a:br>
            <a:endParaRPr lang="en-US" dirty="0"/>
          </a:p>
        </p:txBody>
      </p:sp>
      <p:sp>
        <p:nvSpPr>
          <p:cNvPr id="3" name="Content Placeholder 2"/>
          <p:cNvSpPr>
            <a:spLocks noGrp="1"/>
          </p:cNvSpPr>
          <p:nvPr>
            <p:ph idx="1"/>
          </p:nvPr>
        </p:nvSpPr>
        <p:spPr>
          <a:xfrm>
            <a:off x="0" y="1054037"/>
            <a:ext cx="9144000" cy="5440362"/>
          </a:xfrm>
        </p:spPr>
        <p:txBody>
          <a:bodyPr>
            <a:noAutofit/>
          </a:bodyPr>
          <a:lstStyle/>
          <a:p>
            <a:pPr>
              <a:buNone/>
            </a:pPr>
            <a:endParaRPr lang="en-US" sz="900" dirty="0" smtClean="0"/>
          </a:p>
          <a:p>
            <a:r>
              <a:rPr lang="en-US" sz="900" dirty="0" smtClean="0"/>
              <a:t>1. Ahrens WR, Hart RG. Emergency physicians' experience with pediatric death</a:t>
            </a:r>
            <a:r>
              <a:rPr lang="en-US" sz="900" i="1" dirty="0" smtClean="0"/>
              <a:t>. Am J </a:t>
            </a:r>
            <a:r>
              <a:rPr lang="en-US" sz="900" i="1" dirty="0" err="1" smtClean="0"/>
              <a:t>Emerg</a:t>
            </a:r>
            <a:r>
              <a:rPr lang="en-US" sz="900" i="1" dirty="0" smtClean="0"/>
              <a:t> Med</a:t>
            </a:r>
            <a:r>
              <a:rPr lang="en-US" sz="900" dirty="0" smtClean="0"/>
              <a:t> 1997; Nov;15(7):642-3. </a:t>
            </a:r>
            <a:endParaRPr lang="en-US" sz="1400" dirty="0" smtClean="0"/>
          </a:p>
          <a:p>
            <a:r>
              <a:rPr lang="en-US" sz="1000" dirty="0" smtClean="0"/>
              <a:t>2. </a:t>
            </a:r>
            <a:r>
              <a:rPr lang="en-US" sz="1000" dirty="0" err="1" smtClean="0"/>
              <a:t>Baverstock</a:t>
            </a:r>
            <a:r>
              <a:rPr lang="en-US" sz="1000" dirty="0" smtClean="0"/>
              <a:t> A, Finlay F. Specialist registrars' emotional responses to a patient's death</a:t>
            </a:r>
            <a:r>
              <a:rPr lang="en-US" sz="1000" i="1" dirty="0" smtClean="0"/>
              <a:t>. Arch </a:t>
            </a:r>
            <a:r>
              <a:rPr lang="en-US" sz="1000" i="1" dirty="0" err="1" smtClean="0"/>
              <a:t>Dis</a:t>
            </a:r>
            <a:r>
              <a:rPr lang="en-US" sz="1000" i="1" dirty="0" smtClean="0"/>
              <a:t> Child</a:t>
            </a:r>
            <a:r>
              <a:rPr lang="en-US" sz="1000" dirty="0" smtClean="0"/>
              <a:t> 2006; Sep;91(9):774-6. </a:t>
            </a:r>
            <a:endParaRPr lang="en-US" sz="1600" dirty="0" smtClean="0"/>
          </a:p>
          <a:p>
            <a:r>
              <a:rPr lang="en-US" sz="1000" dirty="0" smtClean="0"/>
              <a:t>3. Burns C, Harm NJ. Emergency nurses' perceptions of critical incidents and stress debriefing</a:t>
            </a:r>
            <a:r>
              <a:rPr lang="en-US" sz="1000" i="1" dirty="0" smtClean="0"/>
              <a:t>. J </a:t>
            </a:r>
            <a:r>
              <a:rPr lang="en-US" sz="1000" i="1" dirty="0" err="1" smtClean="0"/>
              <a:t>Emerg</a:t>
            </a:r>
            <a:r>
              <a:rPr lang="en-US" sz="1000" i="1" dirty="0" smtClean="0"/>
              <a:t> </a:t>
            </a:r>
            <a:r>
              <a:rPr lang="en-US" sz="1000" i="1" dirty="0" err="1" smtClean="0"/>
              <a:t>Nurs</a:t>
            </a:r>
            <a:r>
              <a:rPr lang="en-US" sz="1000" dirty="0" smtClean="0"/>
              <a:t> 1993; Oct;19(5):431-6. </a:t>
            </a:r>
            <a:endParaRPr lang="en-US" sz="1600" dirty="0" smtClean="0"/>
          </a:p>
          <a:p>
            <a:r>
              <a:rPr lang="en-US" sz="1000" dirty="0" smtClean="0"/>
              <a:t>4. </a:t>
            </a:r>
            <a:r>
              <a:rPr lang="en-US" sz="1000" dirty="0" err="1" smtClean="0"/>
              <a:t>Donoghue</a:t>
            </a:r>
            <a:r>
              <a:rPr lang="en-US" sz="1000" dirty="0" smtClean="0"/>
              <a:t> A, </a:t>
            </a:r>
            <a:r>
              <a:rPr lang="en-US" sz="1000" dirty="0" err="1" smtClean="0"/>
              <a:t>Ventre</a:t>
            </a:r>
            <a:r>
              <a:rPr lang="en-US" sz="1000" dirty="0" smtClean="0"/>
              <a:t> K, </a:t>
            </a:r>
            <a:r>
              <a:rPr lang="en-US" sz="1000" dirty="0" err="1" smtClean="0"/>
              <a:t>Boulet</a:t>
            </a:r>
            <a:r>
              <a:rPr lang="en-US" sz="1000" dirty="0" smtClean="0"/>
              <a:t> J, Brett-</a:t>
            </a:r>
            <a:r>
              <a:rPr lang="en-US" sz="1000" dirty="0" err="1" smtClean="0"/>
              <a:t>Fleegler</a:t>
            </a:r>
            <a:r>
              <a:rPr lang="en-US" sz="1000" dirty="0" smtClean="0"/>
              <a:t> M, </a:t>
            </a:r>
            <a:r>
              <a:rPr lang="en-US" sz="1000" dirty="0" err="1" smtClean="0"/>
              <a:t>Nishisaki</a:t>
            </a:r>
            <a:r>
              <a:rPr lang="en-US" sz="1000" dirty="0" smtClean="0"/>
              <a:t> A, Overly F, et al. Design, implementation, and psychometric analysis of a scoring instrument for simulated pediatric resuscitation: a report from the EXPRESS pediatric investigators</a:t>
            </a:r>
            <a:r>
              <a:rPr lang="en-US" sz="1000" i="1" dirty="0" smtClean="0"/>
              <a:t>. </a:t>
            </a:r>
            <a:r>
              <a:rPr lang="en-US" sz="1000" i="1" dirty="0" err="1" smtClean="0"/>
              <a:t>Simul</a:t>
            </a:r>
            <a:r>
              <a:rPr lang="en-US" sz="1000" i="1" dirty="0" smtClean="0"/>
              <a:t> </a:t>
            </a:r>
            <a:r>
              <a:rPr lang="en-US" sz="1000" i="1" dirty="0" err="1" smtClean="0"/>
              <a:t>Healthc</a:t>
            </a:r>
            <a:r>
              <a:rPr lang="en-US" sz="1000" dirty="0" smtClean="0"/>
              <a:t> 2011; Apr;6(2):71-7. </a:t>
            </a:r>
            <a:endParaRPr lang="en-US" sz="1600" dirty="0" smtClean="0"/>
          </a:p>
          <a:p>
            <a:r>
              <a:rPr lang="en-US" sz="1000" dirty="0" smtClean="0"/>
              <a:t>5. </a:t>
            </a:r>
            <a:r>
              <a:rPr lang="en-US" sz="1000" dirty="0" err="1" smtClean="0"/>
              <a:t>Edelson</a:t>
            </a:r>
            <a:r>
              <a:rPr lang="en-US" sz="1000" dirty="0" smtClean="0"/>
              <a:t> DP, </a:t>
            </a:r>
            <a:r>
              <a:rPr lang="en-US" sz="1000" dirty="0" err="1" smtClean="0"/>
              <a:t>Litzinger</a:t>
            </a:r>
            <a:r>
              <a:rPr lang="en-US" sz="1000" dirty="0" smtClean="0"/>
              <a:t> B, </a:t>
            </a:r>
            <a:r>
              <a:rPr lang="en-US" sz="1000" dirty="0" err="1" smtClean="0"/>
              <a:t>Arora</a:t>
            </a:r>
            <a:r>
              <a:rPr lang="en-US" sz="1000" dirty="0" smtClean="0"/>
              <a:t> V, Walsh D, Kim S, Lauderdale DS, et al. Improving in-hospital cardiac arrest process and outcomes with performance debriefing</a:t>
            </a:r>
            <a:r>
              <a:rPr lang="en-US" sz="1000" i="1" dirty="0" smtClean="0"/>
              <a:t>. Arch Intern Med</a:t>
            </a:r>
            <a:r>
              <a:rPr lang="en-US" sz="1000" dirty="0" smtClean="0"/>
              <a:t> 2008; May 26;168(10):1063-9. </a:t>
            </a:r>
            <a:endParaRPr lang="en-US" sz="1600" dirty="0" smtClean="0"/>
          </a:p>
          <a:p>
            <a:r>
              <a:rPr lang="en-US" sz="1000" dirty="0" smtClean="0"/>
              <a:t>6. </a:t>
            </a:r>
            <a:r>
              <a:rPr lang="en-US" sz="1000" dirty="0" err="1" smtClean="0"/>
              <a:t>Edelson</a:t>
            </a:r>
            <a:r>
              <a:rPr lang="en-US" sz="1000" dirty="0" smtClean="0"/>
              <a:t> DP, </a:t>
            </a:r>
            <a:r>
              <a:rPr lang="en-US" sz="1000" dirty="0" err="1" smtClean="0"/>
              <a:t>Litzinger</a:t>
            </a:r>
            <a:r>
              <a:rPr lang="en-US" sz="1000" dirty="0" smtClean="0"/>
              <a:t> B, </a:t>
            </a:r>
            <a:r>
              <a:rPr lang="en-US" sz="1000" dirty="0" err="1" smtClean="0"/>
              <a:t>Arora</a:t>
            </a:r>
            <a:r>
              <a:rPr lang="en-US" sz="1000" dirty="0" smtClean="0"/>
              <a:t> V, Walsh D, Kim S, Lauderdale DS, et al. Improving in-hospital cardiac arrest process and outcomes with performance debriefing</a:t>
            </a:r>
            <a:r>
              <a:rPr lang="en-US" sz="1000" i="1" dirty="0" smtClean="0"/>
              <a:t>. Arch Intern Med</a:t>
            </a:r>
            <a:r>
              <a:rPr lang="en-US" sz="1000" dirty="0" smtClean="0"/>
              <a:t> 2008; May 26;168(10):1063-9. </a:t>
            </a:r>
            <a:endParaRPr lang="en-US" sz="1600" dirty="0" smtClean="0"/>
          </a:p>
          <a:p>
            <a:r>
              <a:rPr lang="en-US" sz="1000" dirty="0" smtClean="0"/>
              <a:t>7. Hayes CW, Rhee A, </a:t>
            </a:r>
            <a:r>
              <a:rPr lang="en-US" sz="1000" dirty="0" err="1" smtClean="0"/>
              <a:t>Detsky</a:t>
            </a:r>
            <a:r>
              <a:rPr lang="en-US" sz="1000" dirty="0" smtClean="0"/>
              <a:t> ME, Leblanc VR, Wax RS. Residents feel unprepared and unsupervised as leaders of cardiac arrest teams in teaching hospitals: a survey of internal medicine residents</a:t>
            </a:r>
            <a:r>
              <a:rPr lang="en-US" sz="1000" i="1" dirty="0" smtClean="0"/>
              <a:t>. </a:t>
            </a:r>
            <a:r>
              <a:rPr lang="en-US" sz="1000" i="1" dirty="0" err="1" smtClean="0"/>
              <a:t>Crit</a:t>
            </a:r>
            <a:r>
              <a:rPr lang="en-US" sz="1000" i="1" dirty="0" smtClean="0"/>
              <a:t> Care Med</a:t>
            </a:r>
            <a:r>
              <a:rPr lang="en-US" sz="1000" dirty="0" smtClean="0"/>
              <a:t> 2007; Jul;35(7):1668-72. </a:t>
            </a:r>
            <a:endParaRPr lang="en-US" sz="1600" dirty="0" smtClean="0"/>
          </a:p>
          <a:p>
            <a:r>
              <a:rPr lang="en-US" sz="1000" dirty="0" smtClean="0"/>
              <a:t>8. Ireland S, Gilchrist J, </a:t>
            </a:r>
            <a:r>
              <a:rPr lang="en-US" sz="1000" dirty="0" err="1" smtClean="0"/>
              <a:t>Maconochie</a:t>
            </a:r>
            <a:r>
              <a:rPr lang="en-US" sz="1000" dirty="0" smtClean="0"/>
              <a:t> I. Debriefing after failed paediatric resuscitation: a survey of current UK practice</a:t>
            </a:r>
            <a:r>
              <a:rPr lang="en-US" sz="1000" i="1" dirty="0" smtClean="0"/>
              <a:t>. </a:t>
            </a:r>
            <a:r>
              <a:rPr lang="en-US" sz="1000" i="1" dirty="0" err="1" smtClean="0"/>
              <a:t>Emerg</a:t>
            </a:r>
            <a:r>
              <a:rPr lang="en-US" sz="1000" i="1" dirty="0" smtClean="0"/>
              <a:t> Med J</a:t>
            </a:r>
            <a:r>
              <a:rPr lang="en-US" sz="1000" dirty="0" smtClean="0"/>
              <a:t> 2008; Jun;25(6):328-30. </a:t>
            </a:r>
            <a:endParaRPr lang="en-US" sz="1600" dirty="0" smtClean="0"/>
          </a:p>
          <a:p>
            <a:r>
              <a:rPr lang="en-US" sz="1000" dirty="0" smtClean="0"/>
              <a:t>9. Keene EA, Hutton N, Hall B, </a:t>
            </a:r>
            <a:r>
              <a:rPr lang="en-US" sz="1000" dirty="0" err="1" smtClean="0"/>
              <a:t>Rushton</a:t>
            </a:r>
            <a:r>
              <a:rPr lang="en-US" sz="1000" dirty="0" smtClean="0"/>
              <a:t> C. Bereavement debriefing sessions: an intervention to support health care professionals in managing their grief after the death of a patient</a:t>
            </a:r>
            <a:r>
              <a:rPr lang="en-US" sz="1000" i="1" dirty="0" smtClean="0"/>
              <a:t>. </a:t>
            </a:r>
            <a:r>
              <a:rPr lang="en-US" sz="1000" i="1" dirty="0" err="1" smtClean="0"/>
              <a:t>Pediatr</a:t>
            </a:r>
            <a:r>
              <a:rPr lang="en-US" sz="1000" i="1" dirty="0" smtClean="0"/>
              <a:t> </a:t>
            </a:r>
            <a:r>
              <a:rPr lang="en-US" sz="1000" i="1" dirty="0" err="1" smtClean="0"/>
              <a:t>Nurs</a:t>
            </a:r>
            <a:r>
              <a:rPr lang="en-US" sz="1000" dirty="0" smtClean="0"/>
              <a:t> 2010; Jul-Aug;36(4):185,9; quiz 190. </a:t>
            </a:r>
            <a:endParaRPr lang="en-US" sz="1600" dirty="0" smtClean="0"/>
          </a:p>
          <a:p>
            <a:r>
              <a:rPr lang="en-US" sz="1000" dirty="0" smtClean="0"/>
              <a:t>10. Magyar J, </a:t>
            </a:r>
            <a:r>
              <a:rPr lang="en-US" sz="1000" dirty="0" err="1" smtClean="0"/>
              <a:t>Theophilos</a:t>
            </a:r>
            <a:r>
              <a:rPr lang="en-US" sz="1000" dirty="0" smtClean="0"/>
              <a:t> T. Review article: debriefing critical incidents in the emergency department</a:t>
            </a:r>
            <a:r>
              <a:rPr lang="en-US" sz="1000" i="1" dirty="0" smtClean="0"/>
              <a:t>. </a:t>
            </a:r>
            <a:r>
              <a:rPr lang="en-US" sz="1000" i="1" dirty="0" err="1" smtClean="0"/>
              <a:t>Emerg</a:t>
            </a:r>
            <a:r>
              <a:rPr lang="en-US" sz="1000" i="1" dirty="0" smtClean="0"/>
              <a:t> Med </a:t>
            </a:r>
            <a:r>
              <a:rPr lang="en-US" sz="1000" i="1" dirty="0" err="1" smtClean="0"/>
              <a:t>Australas</a:t>
            </a:r>
            <a:r>
              <a:rPr lang="en-US" sz="1000" dirty="0" smtClean="0"/>
              <a:t> 2010; Dec;22(6):499-506. </a:t>
            </a:r>
            <a:endParaRPr lang="en-US" sz="1600" dirty="0" smtClean="0"/>
          </a:p>
          <a:p>
            <a:r>
              <a:rPr lang="en-US" sz="1000" dirty="0" smtClean="0"/>
              <a:t>11. Mancini ME, Soar J, </a:t>
            </a:r>
            <a:r>
              <a:rPr lang="en-US" sz="1000" dirty="0" err="1" smtClean="0"/>
              <a:t>Bhanji</a:t>
            </a:r>
            <a:r>
              <a:rPr lang="en-US" sz="1000" dirty="0" smtClean="0"/>
              <a:t> F, </a:t>
            </a:r>
            <a:r>
              <a:rPr lang="en-US" sz="1000" dirty="0" err="1" smtClean="0"/>
              <a:t>Billi</a:t>
            </a:r>
            <a:r>
              <a:rPr lang="en-US" sz="1000" dirty="0" smtClean="0"/>
              <a:t> JE, Dennett J, Finn J, et al. Part 12: Education, implementation, and teams: 2010 International Consensus on Cardiopulmonary Resuscitation and Emergency Cardiovascular Care Science With Treatment Recommendations</a:t>
            </a:r>
            <a:r>
              <a:rPr lang="en-US" sz="1000" i="1" dirty="0" smtClean="0"/>
              <a:t>. Circulation</a:t>
            </a:r>
            <a:r>
              <a:rPr lang="en-US" sz="1000" dirty="0" smtClean="0"/>
              <a:t> 2010; Oct 19;122(16 </a:t>
            </a:r>
            <a:r>
              <a:rPr lang="en-US" sz="1000" dirty="0" err="1" smtClean="0"/>
              <a:t>Suppl</a:t>
            </a:r>
            <a:r>
              <a:rPr lang="en-US" sz="1000" dirty="0" smtClean="0"/>
              <a:t> 2):S539-81. </a:t>
            </a:r>
            <a:endParaRPr lang="en-US" sz="1600" dirty="0" smtClean="0"/>
          </a:p>
          <a:p>
            <a:r>
              <a:rPr lang="en-US" sz="1000" dirty="0" smtClean="0"/>
              <a:t>12. Mitchell JT. When disaster strikes...the critical incident stress debriefing process</a:t>
            </a:r>
            <a:r>
              <a:rPr lang="en-US" sz="1000" i="1" dirty="0" smtClean="0"/>
              <a:t>. JEMS</a:t>
            </a:r>
            <a:r>
              <a:rPr lang="en-US" sz="1000" dirty="0" smtClean="0"/>
              <a:t> 1983; Jan;8(1):36-9. </a:t>
            </a:r>
            <a:endParaRPr lang="en-US" sz="1600" dirty="0" smtClean="0"/>
          </a:p>
          <a:p>
            <a:r>
              <a:rPr lang="en-US" sz="1000" dirty="0" smtClean="0"/>
              <a:t>13. Perkins GD, Davies RP, Quinton S, Woolley S, </a:t>
            </a:r>
            <a:r>
              <a:rPr lang="en-US" sz="1000" dirty="0" err="1" smtClean="0"/>
              <a:t>Gao</a:t>
            </a:r>
            <a:r>
              <a:rPr lang="en-US" sz="1000" dirty="0" smtClean="0"/>
              <a:t> F, </a:t>
            </a:r>
            <a:r>
              <a:rPr lang="en-US" sz="1000" dirty="0" err="1" smtClean="0"/>
              <a:t>Abella</a:t>
            </a:r>
            <a:r>
              <a:rPr lang="en-US" sz="1000" dirty="0" smtClean="0"/>
              <a:t> B, et al. The effect of real-time CPR feedback and post event debriefing on patient and processes focused outcomes: a cohort study: trial protocol</a:t>
            </a:r>
            <a:r>
              <a:rPr lang="en-US" sz="1000" i="1" dirty="0" smtClean="0"/>
              <a:t>. Scand J Trauma </a:t>
            </a:r>
            <a:r>
              <a:rPr lang="en-US" sz="1000" i="1" dirty="0" err="1" smtClean="0"/>
              <a:t>Resusc</a:t>
            </a:r>
            <a:r>
              <a:rPr lang="en-US" sz="1000" i="1" dirty="0" smtClean="0"/>
              <a:t> </a:t>
            </a:r>
            <a:r>
              <a:rPr lang="en-US" sz="1000" i="1" dirty="0" err="1" smtClean="0"/>
              <a:t>Emerg</a:t>
            </a:r>
            <a:r>
              <a:rPr lang="en-US" sz="1000" i="1" dirty="0" smtClean="0"/>
              <a:t> Med</a:t>
            </a:r>
            <a:r>
              <a:rPr lang="en-US" sz="1000" dirty="0" smtClean="0"/>
              <a:t> 2011; Oct 18;19:58. </a:t>
            </a:r>
            <a:endParaRPr lang="en-US" sz="1600" dirty="0" smtClean="0"/>
          </a:p>
          <a:p>
            <a:r>
              <a:rPr lang="en-US" sz="1000" dirty="0" smtClean="0"/>
              <a:t>14. </a:t>
            </a:r>
            <a:r>
              <a:rPr lang="en-US" sz="1000" dirty="0" err="1" smtClean="0"/>
              <a:t>Redinbaugh</a:t>
            </a:r>
            <a:r>
              <a:rPr lang="en-US" sz="1000" dirty="0" smtClean="0"/>
              <a:t> EM, Sullivan AM, Block SD, </a:t>
            </a:r>
            <a:r>
              <a:rPr lang="en-US" sz="1000" dirty="0" err="1" smtClean="0"/>
              <a:t>Gadmer</a:t>
            </a:r>
            <a:r>
              <a:rPr lang="en-US" sz="1000" dirty="0" smtClean="0"/>
              <a:t> NM, </a:t>
            </a:r>
            <a:r>
              <a:rPr lang="en-US" sz="1000" dirty="0" err="1" smtClean="0"/>
              <a:t>Lakoma</a:t>
            </a:r>
            <a:r>
              <a:rPr lang="en-US" sz="1000" dirty="0" smtClean="0"/>
              <a:t> M, Mitchell AM, et al. Doctors' emotional reactions to recent death of a patient: cross sectional study of hospital doctors</a:t>
            </a:r>
            <a:r>
              <a:rPr lang="en-US" sz="1000" i="1" dirty="0" smtClean="0"/>
              <a:t>. BMJ</a:t>
            </a:r>
            <a:r>
              <a:rPr lang="en-US" sz="1000" dirty="0" smtClean="0"/>
              <a:t> 2003; Jul 26;327(7408):185. </a:t>
            </a:r>
            <a:endParaRPr lang="en-US" sz="1600" dirty="0" smtClean="0"/>
          </a:p>
          <a:p>
            <a:r>
              <a:rPr lang="en-US" sz="1000" dirty="0" smtClean="0"/>
              <a:t>15. Salas E, Klein C, King H, Salisbury M, </a:t>
            </a:r>
            <a:r>
              <a:rPr lang="en-US" sz="1000" dirty="0" err="1" smtClean="0"/>
              <a:t>Augenstein</a:t>
            </a:r>
            <a:r>
              <a:rPr lang="en-US" sz="1000" dirty="0" smtClean="0"/>
              <a:t> JS, </a:t>
            </a:r>
            <a:r>
              <a:rPr lang="en-US" sz="1000" dirty="0" err="1" smtClean="0"/>
              <a:t>Birnbach</a:t>
            </a:r>
            <a:r>
              <a:rPr lang="en-US" sz="1000" dirty="0" smtClean="0"/>
              <a:t> DJ, et al. Debriefing medical teams: 12 evidence-based best practices and tips</a:t>
            </a:r>
            <a:r>
              <a:rPr lang="en-US" sz="1000" i="1" dirty="0" smtClean="0"/>
              <a:t>. </a:t>
            </a:r>
            <a:r>
              <a:rPr lang="en-US" sz="1000" i="1" dirty="0" err="1" smtClean="0"/>
              <a:t>Jt</a:t>
            </a:r>
            <a:r>
              <a:rPr lang="en-US" sz="1000" i="1" dirty="0" smtClean="0"/>
              <a:t> </a:t>
            </a:r>
            <a:r>
              <a:rPr lang="en-US" sz="1000" i="1" dirty="0" err="1" smtClean="0"/>
              <a:t>Comm</a:t>
            </a:r>
            <a:r>
              <a:rPr lang="en-US" sz="1000" i="1" dirty="0" smtClean="0"/>
              <a:t> J </a:t>
            </a:r>
            <a:r>
              <a:rPr lang="en-US" sz="1000" i="1" dirty="0" err="1" smtClean="0"/>
              <a:t>Qual</a:t>
            </a:r>
            <a:r>
              <a:rPr lang="en-US" sz="1000" i="1" dirty="0" smtClean="0"/>
              <a:t> Patient </a:t>
            </a:r>
            <a:r>
              <a:rPr lang="en-US" sz="1000" i="1" dirty="0" err="1" smtClean="0"/>
              <a:t>Saf</a:t>
            </a:r>
            <a:r>
              <a:rPr lang="en-US" sz="1000" dirty="0" smtClean="0"/>
              <a:t> 2008; Sep;34(9):518-27. </a:t>
            </a:r>
            <a:endParaRPr lang="en-US" sz="1600" dirty="0" smtClean="0"/>
          </a:p>
          <a:p>
            <a:r>
              <a:rPr lang="en-US" sz="1000" dirty="0" smtClean="0"/>
              <a:t>16. </a:t>
            </a:r>
            <a:r>
              <a:rPr lang="en-US" sz="1000" dirty="0" err="1" smtClean="0"/>
              <a:t>Serwint</a:t>
            </a:r>
            <a:r>
              <a:rPr lang="en-US" sz="1000" dirty="0" smtClean="0"/>
              <a:t> JR. One method of coping: resident debriefing after the death of a patient</a:t>
            </a:r>
            <a:r>
              <a:rPr lang="en-US" sz="1000" i="1" dirty="0" smtClean="0"/>
              <a:t>. J </a:t>
            </a:r>
            <a:r>
              <a:rPr lang="en-US" sz="1000" i="1" dirty="0" err="1" smtClean="0"/>
              <a:t>Pediatr</a:t>
            </a:r>
            <a:r>
              <a:rPr lang="en-US" sz="1000" dirty="0" smtClean="0"/>
              <a:t> 2004; Aug;145(2):229-34. </a:t>
            </a:r>
            <a:endParaRPr lang="en-US" sz="1600" dirty="0" smtClean="0"/>
          </a:p>
          <a:p>
            <a:r>
              <a:rPr lang="en-US" sz="1000" dirty="0" smtClean="0"/>
              <a:t>17. Soar J, </a:t>
            </a:r>
            <a:r>
              <a:rPr lang="en-US" sz="1000" dirty="0" err="1" smtClean="0"/>
              <a:t>Monsieurs</a:t>
            </a:r>
            <a:r>
              <a:rPr lang="en-US" sz="1000" dirty="0" smtClean="0"/>
              <a:t> KG, </a:t>
            </a:r>
            <a:r>
              <a:rPr lang="en-US" sz="1000" dirty="0" err="1" smtClean="0"/>
              <a:t>Ballance</a:t>
            </a:r>
            <a:r>
              <a:rPr lang="en-US" sz="1000" dirty="0" smtClean="0"/>
              <a:t> JH, </a:t>
            </a:r>
            <a:r>
              <a:rPr lang="en-US" sz="1000" dirty="0" err="1" smtClean="0"/>
              <a:t>Barelli</a:t>
            </a:r>
            <a:r>
              <a:rPr lang="en-US" sz="1000" dirty="0" smtClean="0"/>
              <a:t> A, </a:t>
            </a:r>
            <a:r>
              <a:rPr lang="en-US" sz="1000" dirty="0" err="1" smtClean="0"/>
              <a:t>Biarent</a:t>
            </a:r>
            <a:r>
              <a:rPr lang="en-US" sz="1000" dirty="0" smtClean="0"/>
              <a:t> D, Greif R, et al. European Resuscitation Council Guidelines for Resuscitation 2010 Section 9. Principles of education in resuscitation</a:t>
            </a:r>
            <a:r>
              <a:rPr lang="en-US" sz="1000" i="1" dirty="0" smtClean="0"/>
              <a:t>. Resuscitation</a:t>
            </a:r>
            <a:r>
              <a:rPr lang="en-US" sz="1000" dirty="0" smtClean="0"/>
              <a:t> 2010; Oct;81(10):1434-44. </a:t>
            </a:r>
            <a:endParaRPr lang="en-US" sz="1600" dirty="0" smtClean="0"/>
          </a:p>
          <a:p>
            <a:r>
              <a:rPr lang="en-US" sz="1000" dirty="0" smtClean="0"/>
              <a:t>18. </a:t>
            </a:r>
            <a:r>
              <a:rPr lang="en-US" sz="1000" dirty="0" err="1" smtClean="0"/>
              <a:t>Strote</a:t>
            </a:r>
            <a:r>
              <a:rPr lang="en-US" sz="1000" dirty="0" smtClean="0"/>
              <a:t> J, Schroeder E, </a:t>
            </a:r>
            <a:r>
              <a:rPr lang="en-US" sz="1000" dirty="0" err="1" smtClean="0"/>
              <a:t>Lemos</a:t>
            </a:r>
            <a:r>
              <a:rPr lang="en-US" sz="1000" dirty="0" smtClean="0"/>
              <a:t> J, </a:t>
            </a:r>
            <a:r>
              <a:rPr lang="en-US" sz="1000" dirty="0" err="1" smtClean="0"/>
              <a:t>Paganelli</a:t>
            </a:r>
            <a:r>
              <a:rPr lang="en-US" sz="1000" dirty="0" smtClean="0"/>
              <a:t> R, Solberg J, Range </a:t>
            </a:r>
            <a:r>
              <a:rPr lang="en-US" sz="1000" dirty="0" err="1" smtClean="0"/>
              <a:t>Hutson</a:t>
            </a:r>
            <a:r>
              <a:rPr lang="en-US" sz="1000" dirty="0" smtClean="0"/>
              <a:t> H. Academic emergency physicians' experiences with patient death</a:t>
            </a:r>
            <a:r>
              <a:rPr lang="en-US" sz="1000" i="1" dirty="0" smtClean="0"/>
              <a:t>. </a:t>
            </a:r>
            <a:r>
              <a:rPr lang="en-US" sz="1000" i="1" dirty="0" err="1" smtClean="0"/>
              <a:t>Acad</a:t>
            </a:r>
            <a:r>
              <a:rPr lang="en-US" sz="1000" i="1" dirty="0" smtClean="0"/>
              <a:t> </a:t>
            </a:r>
            <a:r>
              <a:rPr lang="en-US" sz="1000" i="1" dirty="0" err="1" smtClean="0"/>
              <a:t>Emerg</a:t>
            </a:r>
            <a:r>
              <a:rPr lang="en-US" sz="1000" i="1" dirty="0" smtClean="0"/>
              <a:t> Med</a:t>
            </a:r>
            <a:r>
              <a:rPr lang="en-US" sz="1000" dirty="0" smtClean="0"/>
              <a:t> 2011; Mar;18(3):255-60. </a:t>
            </a:r>
            <a:endParaRPr lang="en-US" sz="1600" dirty="0" smtClean="0"/>
          </a:p>
          <a:p>
            <a:r>
              <a:rPr lang="en-US" sz="1000" dirty="0" smtClean="0"/>
              <a:t>19. Sutton RM, </a:t>
            </a:r>
            <a:r>
              <a:rPr lang="en-US" sz="1000" dirty="0" err="1" smtClean="0"/>
              <a:t>Nadkarni</a:t>
            </a:r>
            <a:r>
              <a:rPr lang="en-US" sz="1000" dirty="0" smtClean="0"/>
              <a:t> V, </a:t>
            </a:r>
            <a:r>
              <a:rPr lang="en-US" sz="1000" dirty="0" err="1" smtClean="0"/>
              <a:t>Abella</a:t>
            </a:r>
            <a:r>
              <a:rPr lang="en-US" sz="1000" dirty="0" smtClean="0"/>
              <a:t> BS. "Putting it all together" to improve resuscitation quality</a:t>
            </a:r>
            <a:r>
              <a:rPr lang="en-US" sz="1000" i="1" dirty="0" smtClean="0"/>
              <a:t>. </a:t>
            </a:r>
            <a:r>
              <a:rPr lang="en-US" sz="1000" i="1" dirty="0" err="1" smtClean="0"/>
              <a:t>Emerg</a:t>
            </a:r>
            <a:r>
              <a:rPr lang="en-US" sz="1000" i="1" dirty="0" smtClean="0"/>
              <a:t> Med </a:t>
            </a:r>
            <a:r>
              <a:rPr lang="en-US" sz="1000" i="1" dirty="0" err="1" smtClean="0"/>
              <a:t>Clin</a:t>
            </a:r>
            <a:r>
              <a:rPr lang="en-US" sz="1000" i="1" dirty="0" smtClean="0"/>
              <a:t> North Am</a:t>
            </a:r>
            <a:r>
              <a:rPr lang="en-US" sz="1000" dirty="0" smtClean="0"/>
              <a:t> 2012; Feb;30(1):105-22. </a:t>
            </a:r>
            <a:endParaRPr lang="en-US" sz="1600" dirty="0" smtClean="0"/>
          </a:p>
          <a:p>
            <a:r>
              <a:rPr lang="en-US" sz="1000" dirty="0" smtClean="0"/>
              <a:t>20. </a:t>
            </a:r>
            <a:r>
              <a:rPr lang="en-US" sz="1000" dirty="0" err="1" smtClean="0"/>
              <a:t>Theophilos</a:t>
            </a:r>
            <a:r>
              <a:rPr lang="en-US" sz="1000" dirty="0" smtClean="0"/>
              <a:t> T, Magyar J, </a:t>
            </a:r>
            <a:r>
              <a:rPr lang="en-US" sz="1000" dirty="0" err="1" smtClean="0"/>
              <a:t>Babl</a:t>
            </a:r>
            <a:r>
              <a:rPr lang="en-US" sz="1000" dirty="0" smtClean="0"/>
              <a:t> FE, Paediatric Research in Emergency Departments International Collaborative (PREDICT). Debriefing critical incidents in the paediatric emergency department: current practice and perceived needs in Australia and New Zealand</a:t>
            </a:r>
            <a:r>
              <a:rPr lang="en-US" sz="1000" i="1" dirty="0" smtClean="0"/>
              <a:t>. </a:t>
            </a:r>
            <a:r>
              <a:rPr lang="en-US" sz="1000" i="1" dirty="0" err="1" smtClean="0"/>
              <a:t>Emerg</a:t>
            </a:r>
            <a:r>
              <a:rPr lang="en-US" sz="1000" i="1" dirty="0" smtClean="0"/>
              <a:t> Med </a:t>
            </a:r>
            <a:r>
              <a:rPr lang="en-US" sz="1000" i="1" dirty="0" err="1" smtClean="0"/>
              <a:t>Australas</a:t>
            </a:r>
            <a:r>
              <a:rPr lang="en-US" sz="1000" dirty="0" smtClean="0"/>
              <a:t> 2009; Dec;21(6):479-83. </a:t>
            </a:r>
            <a:endParaRPr lang="en-US" sz="1600" dirty="0" smtClean="0"/>
          </a:p>
        </p:txBody>
      </p:sp>
    </p:spTree>
    <p:extLst>
      <p:ext uri="{BB962C8B-B14F-4D97-AF65-F5344CB8AC3E}">
        <p14:creationId xmlns:p14="http://schemas.microsoft.com/office/powerpoint/2010/main" val="3452764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MCPPTtmplts1.1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Main_Olive">
  <a:themeElements>
    <a:clrScheme name="">
      <a:dk1>
        <a:srgbClr val="000000"/>
      </a:dk1>
      <a:lt1>
        <a:srgbClr val="FFFFE1"/>
      </a:lt1>
      <a:dk2>
        <a:srgbClr val="660033"/>
      </a:dk2>
      <a:lt2>
        <a:srgbClr val="330033"/>
      </a:lt2>
      <a:accent1>
        <a:srgbClr val="CCCC99"/>
      </a:accent1>
      <a:accent2>
        <a:srgbClr val="CC0000"/>
      </a:accent2>
      <a:accent3>
        <a:srgbClr val="FFFFEE"/>
      </a:accent3>
      <a:accent4>
        <a:srgbClr val="000000"/>
      </a:accent4>
      <a:accent5>
        <a:srgbClr val="E2E2CA"/>
      </a:accent5>
      <a:accent6>
        <a:srgbClr val="B90000"/>
      </a:accent6>
      <a:hlink>
        <a:srgbClr val="990033"/>
      </a:hlink>
      <a:folHlink>
        <a:srgbClr val="B2B2B2"/>
      </a:folHlink>
    </a:clrScheme>
    <a:fontScheme name="2_Main_Oliv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Main_Oliv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2_Main_Oliv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2_Main_Oliv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2_Main_Oliv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2_Main_Oliv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2_Main_Oliv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2_Main_Oliv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572364D89451AB7A48A4D3E8C0B2F" ma:contentTypeVersion="1" ma:contentTypeDescription="Create a new document." ma:contentTypeScope="" ma:versionID="8351e0efa289702bc8b00cb921b5cfc3">
  <xsd:schema xmlns:xsd="http://www.w3.org/2001/XMLSchema" xmlns:xs="http://www.w3.org/2001/XMLSchema" xmlns:p="http://schemas.microsoft.com/office/2006/metadata/properties" xmlns:ns1="http://schemas.microsoft.com/sharepoint/v3" targetNamespace="http://schemas.microsoft.com/office/2006/metadata/properties" ma:root="true" ma:fieldsID="cac343a943d85e00f76ba0e29c1718a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7CD8CFC-CC41-4497-9FB6-14C01FF48D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65CDC9-E65D-4356-ADE6-BE9ED077BB5D}">
  <ds:schemaRef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7549</TotalTime>
  <Words>8409</Words>
  <Application>Microsoft Office PowerPoint</Application>
  <PresentationFormat>On-screen Show (4:3)</PresentationFormat>
  <Paragraphs>1463</Paragraphs>
  <Slides>99</Slides>
  <Notes>66</Notes>
  <HiddenSlides>0</HiddenSlides>
  <MMClips>0</MMClips>
  <ScaleCrop>false</ScaleCrop>
  <HeadingPairs>
    <vt:vector size="4" baseType="variant">
      <vt:variant>
        <vt:lpstr>Theme</vt:lpstr>
      </vt:variant>
      <vt:variant>
        <vt:i4>8</vt:i4>
      </vt:variant>
      <vt:variant>
        <vt:lpstr>Slide Titles</vt:lpstr>
      </vt:variant>
      <vt:variant>
        <vt:i4>99</vt:i4>
      </vt:variant>
    </vt:vector>
  </HeadingPairs>
  <TitlesOfParts>
    <vt:vector size="107" baseType="lpstr">
      <vt:lpstr>Blank Presentation</vt:lpstr>
      <vt:lpstr>Custom Design</vt:lpstr>
      <vt:lpstr>Office Theme</vt:lpstr>
      <vt:lpstr>1_Office Theme</vt:lpstr>
      <vt:lpstr>1_Custom Design</vt:lpstr>
      <vt:lpstr>UNMCPPTtmplts1.1 2</vt:lpstr>
      <vt:lpstr>2_Main_Olive</vt:lpstr>
      <vt:lpstr>2_Office Theme</vt:lpstr>
      <vt:lpstr>Adapting TeamSTEPPS  Tools for New Uses</vt:lpstr>
      <vt:lpstr>Teamwork and Organizational Learning</vt:lpstr>
      <vt:lpstr>Structured Team Events Facilitate Learning</vt:lpstr>
      <vt:lpstr>Leadership</vt:lpstr>
      <vt:lpstr>References</vt:lpstr>
      <vt:lpstr>Implementation and evaluation of a standardized briefing checklist at shift handoff in a pediatric emergency department Team STEPPS Conference Dallas, Texas June 13, 2013</vt:lpstr>
      <vt:lpstr>Disclosure</vt:lpstr>
      <vt:lpstr>Background</vt:lpstr>
      <vt:lpstr>Background</vt:lpstr>
      <vt:lpstr>ED Signout Components</vt:lpstr>
      <vt:lpstr>Accomplishing Situational Awareness</vt:lpstr>
      <vt:lpstr>Objective</vt:lpstr>
      <vt:lpstr>Briefing Checklist Creation</vt:lpstr>
      <vt:lpstr>Briefing Checklist Creation</vt:lpstr>
      <vt:lpstr>Briefing Checklist (Tim Adams: SOPs) </vt:lpstr>
      <vt:lpstr>Briefing Checklist </vt:lpstr>
      <vt:lpstr>Briefing Checklist </vt:lpstr>
      <vt:lpstr>Briefing Checklist </vt:lpstr>
      <vt:lpstr>Briefing Checklist </vt:lpstr>
      <vt:lpstr>Briefing Checklist </vt:lpstr>
      <vt:lpstr>Briefing Checklist </vt:lpstr>
      <vt:lpstr>Briefing Checklist Setting</vt:lpstr>
      <vt:lpstr>Briefing Checklist Users</vt:lpstr>
      <vt:lpstr>Methods Part 1:  Quantitative Observational Study of  Checklist Process Measures</vt:lpstr>
      <vt:lpstr>PowerPoint Presentation</vt:lpstr>
      <vt:lpstr>Timing performance </vt:lpstr>
      <vt:lpstr>Potential Safety Events (Tim Adams:  “Threats”)</vt:lpstr>
      <vt:lpstr>Methods Part 2:  Qualitative perception survey  by checklist users </vt:lpstr>
      <vt:lpstr>Perception Survey</vt:lpstr>
      <vt:lpstr>Survey Results: Situational Awareness Domain</vt:lpstr>
      <vt:lpstr>Survey Results: Institute of Medicine Quality Domains</vt:lpstr>
      <vt:lpstr>Survey Results: Usability Domain</vt:lpstr>
      <vt:lpstr>Limitations</vt:lpstr>
      <vt:lpstr>Lessons Learned</vt:lpstr>
      <vt:lpstr>Conclusions</vt:lpstr>
      <vt:lpstr>PowerPoint Presentation</vt:lpstr>
      <vt:lpstr>Acknowledgement</vt:lpstr>
      <vt:lpstr>Learning Objectives</vt:lpstr>
      <vt:lpstr>Teaming is Critical When We Must…1</vt:lpstr>
      <vt:lpstr>Role of Teams in Fall Risk Reduction</vt:lpstr>
      <vt:lpstr>Integrating Multidisciplinary Evidence9</vt:lpstr>
      <vt:lpstr>Team Reflexivity9</vt:lpstr>
      <vt:lpstr>Team Reflexivity10</vt:lpstr>
      <vt:lpstr>Fall Risk Reduction Multi-Team System11</vt:lpstr>
      <vt:lpstr>Huddles to Problem Solve: A Team Event11</vt:lpstr>
      <vt:lpstr>Shared Mental Model?</vt:lpstr>
      <vt:lpstr>Shared Mental Model?</vt:lpstr>
      <vt:lpstr>Old Way vs. New Way Using Post-Fall Huddle</vt:lpstr>
      <vt:lpstr>Role of Coordinating Team11</vt:lpstr>
      <vt:lpstr>Role of Contingency Team11</vt:lpstr>
      <vt:lpstr>Post-Fall Huddles Overcome Barriers to Learning12</vt:lpstr>
      <vt:lpstr>Learning Domains12</vt:lpstr>
      <vt:lpstr>PowerPoint Presentation</vt:lpstr>
      <vt:lpstr>Implementation is the hard part…</vt:lpstr>
      <vt:lpstr>Implementation is the hard part…</vt:lpstr>
      <vt:lpstr>Learning Domains of Reported Fall Events</vt:lpstr>
      <vt:lpstr>Outcome of Huddle: Take Action</vt:lpstr>
      <vt:lpstr>Summary</vt:lpstr>
      <vt:lpstr>References</vt:lpstr>
      <vt:lpstr>References</vt:lpstr>
      <vt:lpstr>CAPTURE Collaboration and Proactive Teamwork Used to Reduce          http://unmc.edu/patient-safety/capture_falls.htm  </vt:lpstr>
      <vt:lpstr>Structured Interdisciplinary Bedside Rounds (SIBR)</vt:lpstr>
      <vt:lpstr>Why Use TeamSTEPPS?</vt:lpstr>
      <vt:lpstr>TeamSTEPPS</vt:lpstr>
      <vt:lpstr>Daily Practice            Structured Interdisciplinary Bedside Rounds (SIBR) </vt:lpstr>
      <vt:lpstr>Daily Practice            Structured Interdisciplinary Bedside Rounds (SIBR) </vt:lpstr>
      <vt:lpstr> Future State             Synchronized Care </vt:lpstr>
      <vt:lpstr>Status Quo       Asynchronous Care</vt:lpstr>
      <vt:lpstr>Designing Hospital Units to Optimize Outcomes</vt:lpstr>
      <vt:lpstr>Designing Hospital Units to Optimize Outcomes</vt:lpstr>
      <vt:lpstr>Designing Hospital Units to Optimize Outcomes</vt:lpstr>
      <vt:lpstr>Designing Hospital Units to Optimize Outcomes</vt:lpstr>
      <vt:lpstr>ACU Protocols</vt:lpstr>
      <vt:lpstr>Daily Practice             Structured Interdisciplinary Bedside Rounds (SIBR) </vt:lpstr>
      <vt:lpstr>Daily Practice             Structured Interdisciplinary Bedside Rounds (SIBR) </vt:lpstr>
      <vt:lpstr>Daily Practice             Structured Interdisciplinary Bedside Rounds (SIBR) </vt:lpstr>
      <vt:lpstr>Daily Practice             Structured Interdisciplinary Bedside Rounds (SIBR) </vt:lpstr>
      <vt:lpstr>Daily Practice             Structured Interdisciplinary Bedside Rounds (SIBR) </vt:lpstr>
      <vt:lpstr>Thank You</vt:lpstr>
      <vt:lpstr>Debriefing after resuscitations in a pediatric emergency department Team STEPPS Conference Dallas, Texas June 13, 2013</vt:lpstr>
      <vt:lpstr>Debriefing Evolution</vt:lpstr>
      <vt:lpstr>What is Debriefing in Medicine?</vt:lpstr>
      <vt:lpstr>Physician Response to Patient Deaths:   </vt:lpstr>
      <vt:lpstr>Nursing Response to Patient Deaths:  </vt:lpstr>
      <vt:lpstr>  Clinical Outcomes</vt:lpstr>
      <vt:lpstr>Medical Recommendations</vt:lpstr>
      <vt:lpstr>Differences between: Actual Event vs. Simulation Debriefing</vt:lpstr>
      <vt:lpstr>DISCERN Debriefing Form Debriefing In Situ Conversation in E.R. Now</vt:lpstr>
      <vt:lpstr>Debriefing Goals &amp; Advice:  </vt:lpstr>
      <vt:lpstr>Debriefing Goals &amp; Advice: </vt:lpstr>
      <vt:lpstr>Debriefing Goals: </vt:lpstr>
      <vt:lpstr>Debriefing Goals        Resuscitation = CPR/Death, Intubation, and/or Defibrillation  </vt:lpstr>
      <vt:lpstr>Team Members Present at Debriefings **Multi-disciplinary**</vt:lpstr>
      <vt:lpstr>Predictors for debriefing  out of the 241 resuscitations       *p&lt;0.05  </vt:lpstr>
      <vt:lpstr>Debriefing Content Framework Analysis of Plus/Delta Comments</vt:lpstr>
      <vt:lpstr>Responses to Debrief Issues</vt:lpstr>
      <vt:lpstr>Implementation Challenges</vt:lpstr>
      <vt:lpstr>Future directions</vt:lpstr>
      <vt:lpstr>References </vt:lpstr>
    </vt:vector>
  </TitlesOfParts>
  <Company>DeeDee Tomkins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DeeDee Tomkins</dc:creator>
  <cp:lastModifiedBy>Totten, John</cp:lastModifiedBy>
  <cp:revision>157</cp:revision>
  <cp:lastPrinted>2013-05-03T03:00:08Z</cp:lastPrinted>
  <dcterms:created xsi:type="dcterms:W3CDTF">2010-10-06T19:04:54Z</dcterms:created>
  <dcterms:modified xsi:type="dcterms:W3CDTF">2013-07-26T16:43:53Z</dcterms:modified>
</cp:coreProperties>
</file>