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709" r:id="rId3"/>
    <p:sldMasterId id="2147483720" r:id="rId4"/>
  </p:sldMasterIdLst>
  <p:notesMasterIdLst>
    <p:notesMasterId r:id="rId70"/>
  </p:notesMasterIdLst>
  <p:sldIdLst>
    <p:sldId id="327" r:id="rId5"/>
    <p:sldId id="256" r:id="rId6"/>
    <p:sldId id="271" r:id="rId7"/>
    <p:sldId id="272" r:id="rId8"/>
    <p:sldId id="268" r:id="rId9"/>
    <p:sldId id="267" r:id="rId10"/>
    <p:sldId id="258" r:id="rId11"/>
    <p:sldId id="260" r:id="rId12"/>
    <p:sldId id="259" r:id="rId13"/>
    <p:sldId id="262" r:id="rId14"/>
    <p:sldId id="264" r:id="rId15"/>
    <p:sldId id="266"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 id="306" r:id="rId50"/>
    <p:sldId id="307" r:id="rId51"/>
    <p:sldId id="308" r:id="rId52"/>
    <p:sldId id="309" r:id="rId53"/>
    <p:sldId id="310" r:id="rId54"/>
    <p:sldId id="311" r:id="rId55"/>
    <p:sldId id="312" r:id="rId56"/>
    <p:sldId id="313" r:id="rId57"/>
    <p:sldId id="314" r:id="rId58"/>
    <p:sldId id="315" r:id="rId59"/>
    <p:sldId id="316" r:id="rId60"/>
    <p:sldId id="317" r:id="rId61"/>
    <p:sldId id="318" r:id="rId62"/>
    <p:sldId id="319" r:id="rId63"/>
    <p:sldId id="320" r:id="rId64"/>
    <p:sldId id="321" r:id="rId65"/>
    <p:sldId id="322" r:id="rId66"/>
    <p:sldId id="330" r:id="rId67"/>
    <p:sldId id="325" r:id="rId68"/>
    <p:sldId id="326" r:id="rId6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7" d="100"/>
          <a:sy n="67" d="100"/>
        </p:scale>
        <p:origin x="-816"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 Type="http://schemas.openxmlformats.org/officeDocument/2006/relationships/slide" Target="slides/slide3.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FBA65A-BE39-4B0E-B169-52D1D08A188F}" type="doc">
      <dgm:prSet loTypeId="urn:microsoft.com/office/officeart/2005/8/layout/cycle3" loCatId="cycle" qsTypeId="urn:microsoft.com/office/officeart/2005/8/quickstyle/simple1" qsCatId="simple" csTypeId="urn:microsoft.com/office/officeart/2005/8/colors/colorful2" csCatId="colorful" phldr="1"/>
      <dgm:spPr/>
      <dgm:t>
        <a:bodyPr/>
        <a:lstStyle/>
        <a:p>
          <a:endParaRPr lang="en-US"/>
        </a:p>
      </dgm:t>
    </dgm:pt>
    <dgm:pt modelId="{1C39940E-A327-4D5C-AA90-8CF54A51002D}">
      <dgm:prSet phldrT="[Text]" custT="1"/>
      <dgm:spPr/>
      <dgm:t>
        <a:bodyPr/>
        <a:lstStyle/>
        <a:p>
          <a:r>
            <a:rPr lang="en-US" sz="2200" b="1" i="0" dirty="0" smtClean="0">
              <a:solidFill>
                <a:schemeClr val="tx1"/>
              </a:solidFill>
              <a:latin typeface="Calibri" pitchFamily="34" charset="0"/>
              <a:cs typeface="Calibri" pitchFamily="34" charset="0"/>
            </a:rPr>
            <a:t>Lean Methodology</a:t>
          </a:r>
          <a:endParaRPr lang="en-US" sz="2200" b="1" i="0" dirty="0">
            <a:solidFill>
              <a:schemeClr val="tx1"/>
            </a:solidFill>
            <a:latin typeface="Calibri" pitchFamily="34" charset="0"/>
            <a:cs typeface="Calibri" pitchFamily="34" charset="0"/>
          </a:endParaRPr>
        </a:p>
      </dgm:t>
    </dgm:pt>
    <dgm:pt modelId="{37049341-4509-41F3-BC44-870D9D608791}" type="parTrans" cxnId="{8C501F8F-2BF2-4036-A208-993C4F2B6676}">
      <dgm:prSet/>
      <dgm:spPr/>
      <dgm:t>
        <a:bodyPr/>
        <a:lstStyle/>
        <a:p>
          <a:endParaRPr lang="en-US" sz="2400">
            <a:latin typeface="Calibri" pitchFamily="34" charset="0"/>
            <a:cs typeface="Calibri" pitchFamily="34" charset="0"/>
          </a:endParaRPr>
        </a:p>
      </dgm:t>
    </dgm:pt>
    <dgm:pt modelId="{B034B82E-C04C-495D-A11F-4AF4261831F0}" type="sibTrans" cxnId="{8C501F8F-2BF2-4036-A208-993C4F2B6676}">
      <dgm:prSet/>
      <dgm:spPr>
        <a:solidFill>
          <a:schemeClr val="bg1">
            <a:lumMod val="50000"/>
          </a:schemeClr>
        </a:solidFill>
      </dgm:spPr>
      <dgm:t>
        <a:bodyPr/>
        <a:lstStyle/>
        <a:p>
          <a:endParaRPr lang="en-US" sz="2400">
            <a:latin typeface="Calibri" pitchFamily="34" charset="0"/>
            <a:cs typeface="Calibri" pitchFamily="34" charset="0"/>
          </a:endParaRPr>
        </a:p>
      </dgm:t>
    </dgm:pt>
    <dgm:pt modelId="{DEA1EDC0-E73E-4ED7-AE04-F80C8C123653}">
      <dgm:prSet phldrT="[Text]" custT="1"/>
      <dgm:spPr/>
      <dgm:t>
        <a:bodyPr/>
        <a:lstStyle/>
        <a:p>
          <a:r>
            <a:rPr lang="en-US" sz="2200" b="1" i="0" dirty="0" smtClean="0">
              <a:solidFill>
                <a:schemeClr val="tx1"/>
              </a:solidFill>
              <a:latin typeface="Calibri" pitchFamily="34" charset="0"/>
              <a:cs typeface="Calibri" pitchFamily="34" charset="0"/>
            </a:rPr>
            <a:t>Team STEPPS</a:t>
          </a:r>
          <a:endParaRPr lang="en-US" sz="2200" b="1" i="0" dirty="0">
            <a:solidFill>
              <a:schemeClr val="tx1"/>
            </a:solidFill>
            <a:latin typeface="Calibri" pitchFamily="34" charset="0"/>
            <a:cs typeface="Calibri" pitchFamily="34" charset="0"/>
          </a:endParaRPr>
        </a:p>
      </dgm:t>
    </dgm:pt>
    <dgm:pt modelId="{5923D11C-E728-4953-85D7-2A2AEAF31EB4}" type="parTrans" cxnId="{0CFCC5F9-E50F-4DF4-999B-409A6CBD651F}">
      <dgm:prSet/>
      <dgm:spPr/>
      <dgm:t>
        <a:bodyPr/>
        <a:lstStyle/>
        <a:p>
          <a:endParaRPr lang="en-US" sz="2400">
            <a:latin typeface="Calibri" pitchFamily="34" charset="0"/>
            <a:cs typeface="Calibri" pitchFamily="34" charset="0"/>
          </a:endParaRPr>
        </a:p>
      </dgm:t>
    </dgm:pt>
    <dgm:pt modelId="{BB48E3AF-8A4D-46B6-B3E6-B7960A2A2BC5}" type="sibTrans" cxnId="{0CFCC5F9-E50F-4DF4-999B-409A6CBD651F}">
      <dgm:prSet/>
      <dgm:spPr/>
      <dgm:t>
        <a:bodyPr/>
        <a:lstStyle/>
        <a:p>
          <a:endParaRPr lang="en-US" sz="2400">
            <a:latin typeface="Calibri" pitchFamily="34" charset="0"/>
            <a:cs typeface="Calibri" pitchFamily="34" charset="0"/>
          </a:endParaRPr>
        </a:p>
      </dgm:t>
    </dgm:pt>
    <dgm:pt modelId="{2F37A23A-D5FB-4734-BFB6-E5C2E7965760}">
      <dgm:prSet phldrT="[Text]" custT="1"/>
      <dgm:spPr/>
      <dgm:t>
        <a:bodyPr/>
        <a:lstStyle/>
        <a:p>
          <a:r>
            <a:rPr lang="en-US" sz="2200" b="1" i="0" dirty="0" smtClean="0">
              <a:solidFill>
                <a:schemeClr val="tx1"/>
              </a:solidFill>
              <a:latin typeface="Calibri" pitchFamily="34" charset="0"/>
              <a:cs typeface="Calibri" pitchFamily="34" charset="0"/>
            </a:rPr>
            <a:t>Focus On People</a:t>
          </a:r>
          <a:endParaRPr lang="en-US" sz="2200" b="1" i="0" dirty="0">
            <a:solidFill>
              <a:schemeClr val="tx1"/>
            </a:solidFill>
            <a:latin typeface="Calibri" pitchFamily="34" charset="0"/>
            <a:cs typeface="Calibri" pitchFamily="34" charset="0"/>
          </a:endParaRPr>
        </a:p>
      </dgm:t>
    </dgm:pt>
    <dgm:pt modelId="{50449E6D-7C44-4F50-9C6F-0FA6F3BE11E2}" type="parTrans" cxnId="{602B959D-97E9-4452-A41D-C57E10A36945}">
      <dgm:prSet/>
      <dgm:spPr/>
      <dgm:t>
        <a:bodyPr/>
        <a:lstStyle/>
        <a:p>
          <a:endParaRPr lang="en-US" sz="2400">
            <a:latin typeface="Calibri" pitchFamily="34" charset="0"/>
            <a:cs typeface="Calibri" pitchFamily="34" charset="0"/>
          </a:endParaRPr>
        </a:p>
      </dgm:t>
    </dgm:pt>
    <dgm:pt modelId="{546F7B19-D909-4B31-885E-73803EEBAD07}" type="sibTrans" cxnId="{602B959D-97E9-4452-A41D-C57E10A36945}">
      <dgm:prSet/>
      <dgm:spPr/>
      <dgm:t>
        <a:bodyPr/>
        <a:lstStyle/>
        <a:p>
          <a:endParaRPr lang="en-US" sz="2400">
            <a:latin typeface="Calibri" pitchFamily="34" charset="0"/>
            <a:cs typeface="Calibri" pitchFamily="34" charset="0"/>
          </a:endParaRPr>
        </a:p>
      </dgm:t>
    </dgm:pt>
    <dgm:pt modelId="{237C9836-9D98-4AFC-BC9B-2F5287829BF0}">
      <dgm:prSet phldrT="[Text]" custT="1"/>
      <dgm:spPr/>
      <dgm:t>
        <a:bodyPr/>
        <a:lstStyle/>
        <a:p>
          <a:r>
            <a:rPr lang="en-US" sz="2200" b="1" i="0" dirty="0" smtClean="0">
              <a:solidFill>
                <a:schemeClr val="tx1"/>
              </a:solidFill>
              <a:latin typeface="Calibri" pitchFamily="34" charset="0"/>
              <a:cs typeface="Calibri" pitchFamily="34" charset="0"/>
            </a:rPr>
            <a:t>Performance Orientation</a:t>
          </a:r>
          <a:endParaRPr lang="en-US" sz="2200" b="1" i="0" dirty="0">
            <a:solidFill>
              <a:schemeClr val="tx1"/>
            </a:solidFill>
            <a:latin typeface="Calibri" pitchFamily="34" charset="0"/>
            <a:cs typeface="Calibri" pitchFamily="34" charset="0"/>
          </a:endParaRPr>
        </a:p>
      </dgm:t>
    </dgm:pt>
    <dgm:pt modelId="{2A53C9AF-8C57-4D39-A78E-940D4EDF1714}" type="parTrans" cxnId="{53BECC43-96E7-4920-A6A7-0AB82AD9030D}">
      <dgm:prSet/>
      <dgm:spPr/>
      <dgm:t>
        <a:bodyPr/>
        <a:lstStyle/>
        <a:p>
          <a:endParaRPr lang="en-US" sz="2400">
            <a:latin typeface="Calibri" pitchFamily="34" charset="0"/>
            <a:cs typeface="Calibri" pitchFamily="34" charset="0"/>
          </a:endParaRPr>
        </a:p>
      </dgm:t>
    </dgm:pt>
    <dgm:pt modelId="{DC5E6FD9-8534-4EDD-A9F0-2A45D8FDE110}" type="sibTrans" cxnId="{53BECC43-96E7-4920-A6A7-0AB82AD9030D}">
      <dgm:prSet/>
      <dgm:spPr/>
      <dgm:t>
        <a:bodyPr/>
        <a:lstStyle/>
        <a:p>
          <a:endParaRPr lang="en-US" sz="2400">
            <a:latin typeface="Calibri" pitchFamily="34" charset="0"/>
            <a:cs typeface="Calibri" pitchFamily="34" charset="0"/>
          </a:endParaRPr>
        </a:p>
      </dgm:t>
    </dgm:pt>
    <dgm:pt modelId="{DE73AC05-7653-459C-AD7B-66FCD54D4B63}" type="pres">
      <dgm:prSet presAssocID="{65FBA65A-BE39-4B0E-B169-52D1D08A188F}" presName="Name0" presStyleCnt="0">
        <dgm:presLayoutVars>
          <dgm:dir/>
          <dgm:resizeHandles val="exact"/>
        </dgm:presLayoutVars>
      </dgm:prSet>
      <dgm:spPr/>
      <dgm:t>
        <a:bodyPr/>
        <a:lstStyle/>
        <a:p>
          <a:endParaRPr lang="en-US"/>
        </a:p>
      </dgm:t>
    </dgm:pt>
    <dgm:pt modelId="{8C32C3BF-BAFC-482B-B130-020E44FA67FB}" type="pres">
      <dgm:prSet presAssocID="{65FBA65A-BE39-4B0E-B169-52D1D08A188F}" presName="cycle" presStyleCnt="0"/>
      <dgm:spPr/>
      <dgm:t>
        <a:bodyPr/>
        <a:lstStyle/>
        <a:p>
          <a:endParaRPr lang="en-US"/>
        </a:p>
      </dgm:t>
    </dgm:pt>
    <dgm:pt modelId="{EAFAACCB-8C55-4521-9FA1-D0A88A07D412}" type="pres">
      <dgm:prSet presAssocID="{1C39940E-A327-4D5C-AA90-8CF54A51002D}" presName="nodeFirstNode" presStyleLbl="node1" presStyleIdx="0" presStyleCnt="4" custScaleX="79764" custScaleY="79763">
        <dgm:presLayoutVars>
          <dgm:bulletEnabled val="1"/>
        </dgm:presLayoutVars>
      </dgm:prSet>
      <dgm:spPr/>
      <dgm:t>
        <a:bodyPr/>
        <a:lstStyle/>
        <a:p>
          <a:endParaRPr lang="en-US"/>
        </a:p>
      </dgm:t>
    </dgm:pt>
    <dgm:pt modelId="{F6BD1D10-CCE4-4DBF-83C4-3D7AE41709E4}" type="pres">
      <dgm:prSet presAssocID="{B034B82E-C04C-495D-A11F-4AF4261831F0}" presName="sibTransFirstNode" presStyleLbl="bgShp" presStyleIdx="0" presStyleCnt="1"/>
      <dgm:spPr/>
      <dgm:t>
        <a:bodyPr/>
        <a:lstStyle/>
        <a:p>
          <a:endParaRPr lang="en-US"/>
        </a:p>
      </dgm:t>
    </dgm:pt>
    <dgm:pt modelId="{F0F804E8-426C-4841-8524-CDE5FAF024C0}" type="pres">
      <dgm:prSet presAssocID="{DEA1EDC0-E73E-4ED7-AE04-F80C8C123653}" presName="nodeFollowingNodes" presStyleLbl="node1" presStyleIdx="1" presStyleCnt="4" custScaleX="79764" custScaleY="79763">
        <dgm:presLayoutVars>
          <dgm:bulletEnabled val="1"/>
        </dgm:presLayoutVars>
      </dgm:prSet>
      <dgm:spPr/>
      <dgm:t>
        <a:bodyPr/>
        <a:lstStyle/>
        <a:p>
          <a:endParaRPr lang="en-US"/>
        </a:p>
      </dgm:t>
    </dgm:pt>
    <dgm:pt modelId="{38AFBD9D-9F3B-4AE6-A9CC-BF18A66AF7FF}" type="pres">
      <dgm:prSet presAssocID="{2F37A23A-D5FB-4734-BFB6-E5C2E7965760}" presName="nodeFollowingNodes" presStyleLbl="node1" presStyleIdx="2" presStyleCnt="4" custScaleX="79764" custScaleY="79763">
        <dgm:presLayoutVars>
          <dgm:bulletEnabled val="1"/>
        </dgm:presLayoutVars>
      </dgm:prSet>
      <dgm:spPr/>
      <dgm:t>
        <a:bodyPr/>
        <a:lstStyle/>
        <a:p>
          <a:endParaRPr lang="en-US"/>
        </a:p>
      </dgm:t>
    </dgm:pt>
    <dgm:pt modelId="{48663FDC-1221-4061-906C-564DF2170C4E}" type="pres">
      <dgm:prSet presAssocID="{237C9836-9D98-4AFC-BC9B-2F5287829BF0}" presName="nodeFollowingNodes" presStyleLbl="node1" presStyleIdx="3" presStyleCnt="4" custScaleX="79764" custScaleY="79763">
        <dgm:presLayoutVars>
          <dgm:bulletEnabled val="1"/>
        </dgm:presLayoutVars>
      </dgm:prSet>
      <dgm:spPr/>
      <dgm:t>
        <a:bodyPr/>
        <a:lstStyle/>
        <a:p>
          <a:endParaRPr lang="en-US"/>
        </a:p>
      </dgm:t>
    </dgm:pt>
  </dgm:ptLst>
  <dgm:cxnLst>
    <dgm:cxn modelId="{602B959D-97E9-4452-A41D-C57E10A36945}" srcId="{65FBA65A-BE39-4B0E-B169-52D1D08A188F}" destId="{2F37A23A-D5FB-4734-BFB6-E5C2E7965760}" srcOrd="2" destOrd="0" parTransId="{50449E6D-7C44-4F50-9C6F-0FA6F3BE11E2}" sibTransId="{546F7B19-D909-4B31-885E-73803EEBAD07}"/>
    <dgm:cxn modelId="{5F922B75-F450-4C51-84B3-2BBCF476A637}" type="presOf" srcId="{B034B82E-C04C-495D-A11F-4AF4261831F0}" destId="{F6BD1D10-CCE4-4DBF-83C4-3D7AE41709E4}" srcOrd="0" destOrd="0" presId="urn:microsoft.com/office/officeart/2005/8/layout/cycle3"/>
    <dgm:cxn modelId="{1D5CB32F-28C5-4C78-9A96-9AC9A6E09208}" type="presOf" srcId="{DEA1EDC0-E73E-4ED7-AE04-F80C8C123653}" destId="{F0F804E8-426C-4841-8524-CDE5FAF024C0}" srcOrd="0" destOrd="0" presId="urn:microsoft.com/office/officeart/2005/8/layout/cycle3"/>
    <dgm:cxn modelId="{8C501F8F-2BF2-4036-A208-993C4F2B6676}" srcId="{65FBA65A-BE39-4B0E-B169-52D1D08A188F}" destId="{1C39940E-A327-4D5C-AA90-8CF54A51002D}" srcOrd="0" destOrd="0" parTransId="{37049341-4509-41F3-BC44-870D9D608791}" sibTransId="{B034B82E-C04C-495D-A11F-4AF4261831F0}"/>
    <dgm:cxn modelId="{0CFCC5F9-E50F-4DF4-999B-409A6CBD651F}" srcId="{65FBA65A-BE39-4B0E-B169-52D1D08A188F}" destId="{DEA1EDC0-E73E-4ED7-AE04-F80C8C123653}" srcOrd="1" destOrd="0" parTransId="{5923D11C-E728-4953-85D7-2A2AEAF31EB4}" sibTransId="{BB48E3AF-8A4D-46B6-B3E6-B7960A2A2BC5}"/>
    <dgm:cxn modelId="{53BECC43-96E7-4920-A6A7-0AB82AD9030D}" srcId="{65FBA65A-BE39-4B0E-B169-52D1D08A188F}" destId="{237C9836-9D98-4AFC-BC9B-2F5287829BF0}" srcOrd="3" destOrd="0" parTransId="{2A53C9AF-8C57-4D39-A78E-940D4EDF1714}" sibTransId="{DC5E6FD9-8534-4EDD-A9F0-2A45D8FDE110}"/>
    <dgm:cxn modelId="{178D1FEB-8235-49E9-A202-2952622B2E2E}" type="presOf" srcId="{2F37A23A-D5FB-4734-BFB6-E5C2E7965760}" destId="{38AFBD9D-9F3B-4AE6-A9CC-BF18A66AF7FF}" srcOrd="0" destOrd="0" presId="urn:microsoft.com/office/officeart/2005/8/layout/cycle3"/>
    <dgm:cxn modelId="{44A1FC1F-1D31-4699-9DE8-4D0013CE6CB7}" type="presOf" srcId="{237C9836-9D98-4AFC-BC9B-2F5287829BF0}" destId="{48663FDC-1221-4061-906C-564DF2170C4E}" srcOrd="0" destOrd="0" presId="urn:microsoft.com/office/officeart/2005/8/layout/cycle3"/>
    <dgm:cxn modelId="{D9A63FBF-579A-4EC9-BB3D-D82EF091E82E}" type="presOf" srcId="{1C39940E-A327-4D5C-AA90-8CF54A51002D}" destId="{EAFAACCB-8C55-4521-9FA1-D0A88A07D412}" srcOrd="0" destOrd="0" presId="urn:microsoft.com/office/officeart/2005/8/layout/cycle3"/>
    <dgm:cxn modelId="{558F1291-DBBA-4962-9638-D5F61CE2E164}" type="presOf" srcId="{65FBA65A-BE39-4B0E-B169-52D1D08A188F}" destId="{DE73AC05-7653-459C-AD7B-66FCD54D4B63}" srcOrd="0" destOrd="0" presId="urn:microsoft.com/office/officeart/2005/8/layout/cycle3"/>
    <dgm:cxn modelId="{37825BD2-2891-49FF-8F27-5087BF60DA73}" type="presParOf" srcId="{DE73AC05-7653-459C-AD7B-66FCD54D4B63}" destId="{8C32C3BF-BAFC-482B-B130-020E44FA67FB}" srcOrd="0" destOrd="0" presId="urn:microsoft.com/office/officeart/2005/8/layout/cycle3"/>
    <dgm:cxn modelId="{D9BBD508-C791-4F17-8D5D-DD5A11F82F38}" type="presParOf" srcId="{8C32C3BF-BAFC-482B-B130-020E44FA67FB}" destId="{EAFAACCB-8C55-4521-9FA1-D0A88A07D412}" srcOrd="0" destOrd="0" presId="urn:microsoft.com/office/officeart/2005/8/layout/cycle3"/>
    <dgm:cxn modelId="{BE4F3799-EA04-416F-9E60-1096E28E5339}" type="presParOf" srcId="{8C32C3BF-BAFC-482B-B130-020E44FA67FB}" destId="{F6BD1D10-CCE4-4DBF-83C4-3D7AE41709E4}" srcOrd="1" destOrd="0" presId="urn:microsoft.com/office/officeart/2005/8/layout/cycle3"/>
    <dgm:cxn modelId="{E43A2658-B1B5-4834-93CB-532678EE9A0E}" type="presParOf" srcId="{8C32C3BF-BAFC-482B-B130-020E44FA67FB}" destId="{F0F804E8-426C-4841-8524-CDE5FAF024C0}" srcOrd="2" destOrd="0" presId="urn:microsoft.com/office/officeart/2005/8/layout/cycle3"/>
    <dgm:cxn modelId="{642CEA30-BE73-4202-BBBC-8B2080A145CA}" type="presParOf" srcId="{8C32C3BF-BAFC-482B-B130-020E44FA67FB}" destId="{38AFBD9D-9F3B-4AE6-A9CC-BF18A66AF7FF}" srcOrd="3" destOrd="0" presId="urn:microsoft.com/office/officeart/2005/8/layout/cycle3"/>
    <dgm:cxn modelId="{209B4746-596C-4BA4-B126-FFAF22AAB715}" type="presParOf" srcId="{8C32C3BF-BAFC-482B-B130-020E44FA67FB}" destId="{48663FDC-1221-4061-906C-564DF2170C4E}" srcOrd="4"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5FBA65A-BE39-4B0E-B169-52D1D08A188F}" type="doc">
      <dgm:prSet loTypeId="urn:microsoft.com/office/officeart/2005/8/layout/cycle3" loCatId="cycle" qsTypeId="urn:microsoft.com/office/officeart/2005/8/quickstyle/simple1" qsCatId="simple" csTypeId="urn:microsoft.com/office/officeart/2005/8/colors/colorful2" csCatId="colorful" phldr="1"/>
      <dgm:spPr/>
      <dgm:t>
        <a:bodyPr/>
        <a:lstStyle/>
        <a:p>
          <a:endParaRPr lang="en-US"/>
        </a:p>
      </dgm:t>
    </dgm:pt>
    <dgm:pt modelId="{1C39940E-A327-4D5C-AA90-8CF54A51002D}">
      <dgm:prSet phldrT="[Text]" custT="1"/>
      <dgm:spPr/>
      <dgm:t>
        <a:bodyPr/>
        <a:lstStyle/>
        <a:p>
          <a:r>
            <a:rPr lang="en-US" sz="2200" b="1" i="0" dirty="0" smtClean="0">
              <a:solidFill>
                <a:schemeClr val="tx1"/>
              </a:solidFill>
              <a:latin typeface="Calibri" pitchFamily="34" charset="0"/>
              <a:cs typeface="Calibri" pitchFamily="34" charset="0"/>
            </a:rPr>
            <a:t>Lean Methodology</a:t>
          </a:r>
          <a:endParaRPr lang="en-US" sz="2200" b="1" i="0" dirty="0">
            <a:solidFill>
              <a:schemeClr val="tx1"/>
            </a:solidFill>
            <a:latin typeface="Calibri" pitchFamily="34" charset="0"/>
            <a:cs typeface="Calibri" pitchFamily="34" charset="0"/>
          </a:endParaRPr>
        </a:p>
      </dgm:t>
    </dgm:pt>
    <dgm:pt modelId="{37049341-4509-41F3-BC44-870D9D608791}" type="parTrans" cxnId="{8C501F8F-2BF2-4036-A208-993C4F2B6676}">
      <dgm:prSet/>
      <dgm:spPr/>
      <dgm:t>
        <a:bodyPr/>
        <a:lstStyle/>
        <a:p>
          <a:endParaRPr lang="en-US" sz="2400">
            <a:latin typeface="Calibri" pitchFamily="34" charset="0"/>
            <a:cs typeface="Calibri" pitchFamily="34" charset="0"/>
          </a:endParaRPr>
        </a:p>
      </dgm:t>
    </dgm:pt>
    <dgm:pt modelId="{B034B82E-C04C-495D-A11F-4AF4261831F0}" type="sibTrans" cxnId="{8C501F8F-2BF2-4036-A208-993C4F2B6676}">
      <dgm:prSet/>
      <dgm:spPr>
        <a:solidFill>
          <a:schemeClr val="bg1">
            <a:lumMod val="50000"/>
          </a:schemeClr>
        </a:solidFill>
      </dgm:spPr>
      <dgm:t>
        <a:bodyPr/>
        <a:lstStyle/>
        <a:p>
          <a:endParaRPr lang="en-US" sz="2400">
            <a:latin typeface="Calibri" pitchFamily="34" charset="0"/>
            <a:cs typeface="Calibri" pitchFamily="34" charset="0"/>
          </a:endParaRPr>
        </a:p>
      </dgm:t>
    </dgm:pt>
    <dgm:pt modelId="{DEA1EDC0-E73E-4ED7-AE04-F80C8C123653}">
      <dgm:prSet phldrT="[Text]" custT="1"/>
      <dgm:spPr/>
      <dgm:t>
        <a:bodyPr/>
        <a:lstStyle/>
        <a:p>
          <a:r>
            <a:rPr lang="en-US" sz="2200" b="1" i="0" dirty="0" smtClean="0">
              <a:solidFill>
                <a:schemeClr val="tx1"/>
              </a:solidFill>
              <a:latin typeface="Calibri" pitchFamily="34" charset="0"/>
              <a:cs typeface="Calibri" pitchFamily="34" charset="0"/>
            </a:rPr>
            <a:t>Team STEPPS</a:t>
          </a:r>
          <a:endParaRPr lang="en-US" sz="2200" b="1" i="0" dirty="0">
            <a:solidFill>
              <a:schemeClr val="tx1"/>
            </a:solidFill>
            <a:latin typeface="Calibri" pitchFamily="34" charset="0"/>
            <a:cs typeface="Calibri" pitchFamily="34" charset="0"/>
          </a:endParaRPr>
        </a:p>
      </dgm:t>
    </dgm:pt>
    <dgm:pt modelId="{5923D11C-E728-4953-85D7-2A2AEAF31EB4}" type="parTrans" cxnId="{0CFCC5F9-E50F-4DF4-999B-409A6CBD651F}">
      <dgm:prSet/>
      <dgm:spPr/>
      <dgm:t>
        <a:bodyPr/>
        <a:lstStyle/>
        <a:p>
          <a:endParaRPr lang="en-US" sz="2400">
            <a:latin typeface="Calibri" pitchFamily="34" charset="0"/>
            <a:cs typeface="Calibri" pitchFamily="34" charset="0"/>
          </a:endParaRPr>
        </a:p>
      </dgm:t>
    </dgm:pt>
    <dgm:pt modelId="{BB48E3AF-8A4D-46B6-B3E6-B7960A2A2BC5}" type="sibTrans" cxnId="{0CFCC5F9-E50F-4DF4-999B-409A6CBD651F}">
      <dgm:prSet/>
      <dgm:spPr/>
      <dgm:t>
        <a:bodyPr/>
        <a:lstStyle/>
        <a:p>
          <a:endParaRPr lang="en-US" sz="2400">
            <a:latin typeface="Calibri" pitchFamily="34" charset="0"/>
            <a:cs typeface="Calibri" pitchFamily="34" charset="0"/>
          </a:endParaRPr>
        </a:p>
      </dgm:t>
    </dgm:pt>
    <dgm:pt modelId="{2F37A23A-D5FB-4734-BFB6-E5C2E7965760}">
      <dgm:prSet phldrT="[Text]" custT="1"/>
      <dgm:spPr/>
      <dgm:t>
        <a:bodyPr/>
        <a:lstStyle/>
        <a:p>
          <a:r>
            <a:rPr lang="en-US" sz="2200" b="1" i="0" dirty="0" smtClean="0">
              <a:solidFill>
                <a:schemeClr val="tx1"/>
              </a:solidFill>
              <a:latin typeface="Calibri" pitchFamily="34" charset="0"/>
              <a:cs typeface="Calibri" pitchFamily="34" charset="0"/>
            </a:rPr>
            <a:t>Focus On People</a:t>
          </a:r>
          <a:endParaRPr lang="en-US" sz="2200" b="1" i="0" dirty="0">
            <a:solidFill>
              <a:schemeClr val="tx1"/>
            </a:solidFill>
            <a:latin typeface="Calibri" pitchFamily="34" charset="0"/>
            <a:cs typeface="Calibri" pitchFamily="34" charset="0"/>
          </a:endParaRPr>
        </a:p>
      </dgm:t>
    </dgm:pt>
    <dgm:pt modelId="{50449E6D-7C44-4F50-9C6F-0FA6F3BE11E2}" type="parTrans" cxnId="{602B959D-97E9-4452-A41D-C57E10A36945}">
      <dgm:prSet/>
      <dgm:spPr/>
      <dgm:t>
        <a:bodyPr/>
        <a:lstStyle/>
        <a:p>
          <a:endParaRPr lang="en-US" sz="2400">
            <a:latin typeface="Calibri" pitchFamily="34" charset="0"/>
            <a:cs typeface="Calibri" pitchFamily="34" charset="0"/>
          </a:endParaRPr>
        </a:p>
      </dgm:t>
    </dgm:pt>
    <dgm:pt modelId="{546F7B19-D909-4B31-885E-73803EEBAD07}" type="sibTrans" cxnId="{602B959D-97E9-4452-A41D-C57E10A36945}">
      <dgm:prSet/>
      <dgm:spPr/>
      <dgm:t>
        <a:bodyPr/>
        <a:lstStyle/>
        <a:p>
          <a:endParaRPr lang="en-US" sz="2400">
            <a:latin typeface="Calibri" pitchFamily="34" charset="0"/>
            <a:cs typeface="Calibri" pitchFamily="34" charset="0"/>
          </a:endParaRPr>
        </a:p>
      </dgm:t>
    </dgm:pt>
    <dgm:pt modelId="{237C9836-9D98-4AFC-BC9B-2F5287829BF0}">
      <dgm:prSet phldrT="[Text]" custT="1"/>
      <dgm:spPr/>
      <dgm:t>
        <a:bodyPr/>
        <a:lstStyle/>
        <a:p>
          <a:r>
            <a:rPr lang="en-US" sz="2200" b="1" i="0" dirty="0" smtClean="0">
              <a:solidFill>
                <a:schemeClr val="tx1"/>
              </a:solidFill>
              <a:latin typeface="Calibri" pitchFamily="34" charset="0"/>
              <a:cs typeface="Calibri" pitchFamily="34" charset="0"/>
            </a:rPr>
            <a:t>Performance Orientation</a:t>
          </a:r>
          <a:endParaRPr lang="en-US" sz="2200" b="1" i="0" dirty="0">
            <a:solidFill>
              <a:schemeClr val="tx1"/>
            </a:solidFill>
            <a:latin typeface="Calibri" pitchFamily="34" charset="0"/>
            <a:cs typeface="Calibri" pitchFamily="34" charset="0"/>
          </a:endParaRPr>
        </a:p>
      </dgm:t>
    </dgm:pt>
    <dgm:pt modelId="{2A53C9AF-8C57-4D39-A78E-940D4EDF1714}" type="parTrans" cxnId="{53BECC43-96E7-4920-A6A7-0AB82AD9030D}">
      <dgm:prSet/>
      <dgm:spPr/>
      <dgm:t>
        <a:bodyPr/>
        <a:lstStyle/>
        <a:p>
          <a:endParaRPr lang="en-US" sz="2400">
            <a:latin typeface="Calibri" pitchFamily="34" charset="0"/>
            <a:cs typeface="Calibri" pitchFamily="34" charset="0"/>
          </a:endParaRPr>
        </a:p>
      </dgm:t>
    </dgm:pt>
    <dgm:pt modelId="{DC5E6FD9-8534-4EDD-A9F0-2A45D8FDE110}" type="sibTrans" cxnId="{53BECC43-96E7-4920-A6A7-0AB82AD9030D}">
      <dgm:prSet/>
      <dgm:spPr/>
      <dgm:t>
        <a:bodyPr/>
        <a:lstStyle/>
        <a:p>
          <a:endParaRPr lang="en-US" sz="2400">
            <a:latin typeface="Calibri" pitchFamily="34" charset="0"/>
            <a:cs typeface="Calibri" pitchFamily="34" charset="0"/>
          </a:endParaRPr>
        </a:p>
      </dgm:t>
    </dgm:pt>
    <dgm:pt modelId="{DE73AC05-7653-459C-AD7B-66FCD54D4B63}" type="pres">
      <dgm:prSet presAssocID="{65FBA65A-BE39-4B0E-B169-52D1D08A188F}" presName="Name0" presStyleCnt="0">
        <dgm:presLayoutVars>
          <dgm:dir/>
          <dgm:resizeHandles val="exact"/>
        </dgm:presLayoutVars>
      </dgm:prSet>
      <dgm:spPr/>
      <dgm:t>
        <a:bodyPr/>
        <a:lstStyle/>
        <a:p>
          <a:endParaRPr lang="en-US"/>
        </a:p>
      </dgm:t>
    </dgm:pt>
    <dgm:pt modelId="{8C32C3BF-BAFC-482B-B130-020E44FA67FB}" type="pres">
      <dgm:prSet presAssocID="{65FBA65A-BE39-4B0E-B169-52D1D08A188F}" presName="cycle" presStyleCnt="0"/>
      <dgm:spPr/>
      <dgm:t>
        <a:bodyPr/>
        <a:lstStyle/>
        <a:p>
          <a:endParaRPr lang="en-US"/>
        </a:p>
      </dgm:t>
    </dgm:pt>
    <dgm:pt modelId="{EAFAACCB-8C55-4521-9FA1-D0A88A07D412}" type="pres">
      <dgm:prSet presAssocID="{1C39940E-A327-4D5C-AA90-8CF54A51002D}" presName="nodeFirstNode" presStyleLbl="node1" presStyleIdx="0" presStyleCnt="4" custScaleX="79764" custScaleY="79763">
        <dgm:presLayoutVars>
          <dgm:bulletEnabled val="1"/>
        </dgm:presLayoutVars>
      </dgm:prSet>
      <dgm:spPr/>
      <dgm:t>
        <a:bodyPr/>
        <a:lstStyle/>
        <a:p>
          <a:endParaRPr lang="en-US"/>
        </a:p>
      </dgm:t>
    </dgm:pt>
    <dgm:pt modelId="{F6BD1D10-CCE4-4DBF-83C4-3D7AE41709E4}" type="pres">
      <dgm:prSet presAssocID="{B034B82E-C04C-495D-A11F-4AF4261831F0}" presName="sibTransFirstNode" presStyleLbl="bgShp" presStyleIdx="0" presStyleCnt="1"/>
      <dgm:spPr/>
      <dgm:t>
        <a:bodyPr/>
        <a:lstStyle/>
        <a:p>
          <a:endParaRPr lang="en-US"/>
        </a:p>
      </dgm:t>
    </dgm:pt>
    <dgm:pt modelId="{F0F804E8-426C-4841-8524-CDE5FAF024C0}" type="pres">
      <dgm:prSet presAssocID="{DEA1EDC0-E73E-4ED7-AE04-F80C8C123653}" presName="nodeFollowingNodes" presStyleLbl="node1" presStyleIdx="1" presStyleCnt="4" custScaleX="79764" custScaleY="79763">
        <dgm:presLayoutVars>
          <dgm:bulletEnabled val="1"/>
        </dgm:presLayoutVars>
      </dgm:prSet>
      <dgm:spPr/>
      <dgm:t>
        <a:bodyPr/>
        <a:lstStyle/>
        <a:p>
          <a:endParaRPr lang="en-US"/>
        </a:p>
      </dgm:t>
    </dgm:pt>
    <dgm:pt modelId="{38AFBD9D-9F3B-4AE6-A9CC-BF18A66AF7FF}" type="pres">
      <dgm:prSet presAssocID="{2F37A23A-D5FB-4734-BFB6-E5C2E7965760}" presName="nodeFollowingNodes" presStyleLbl="node1" presStyleIdx="2" presStyleCnt="4" custScaleX="79764" custScaleY="79763" custRadScaleRad="101260" custRadScaleInc="1854">
        <dgm:presLayoutVars>
          <dgm:bulletEnabled val="1"/>
        </dgm:presLayoutVars>
      </dgm:prSet>
      <dgm:spPr/>
      <dgm:t>
        <a:bodyPr/>
        <a:lstStyle/>
        <a:p>
          <a:endParaRPr lang="en-US"/>
        </a:p>
      </dgm:t>
    </dgm:pt>
    <dgm:pt modelId="{48663FDC-1221-4061-906C-564DF2170C4E}" type="pres">
      <dgm:prSet presAssocID="{237C9836-9D98-4AFC-BC9B-2F5287829BF0}" presName="nodeFollowingNodes" presStyleLbl="node1" presStyleIdx="3" presStyleCnt="4" custScaleX="79764" custScaleY="79763">
        <dgm:presLayoutVars>
          <dgm:bulletEnabled val="1"/>
        </dgm:presLayoutVars>
      </dgm:prSet>
      <dgm:spPr/>
      <dgm:t>
        <a:bodyPr/>
        <a:lstStyle/>
        <a:p>
          <a:endParaRPr lang="en-US"/>
        </a:p>
      </dgm:t>
    </dgm:pt>
  </dgm:ptLst>
  <dgm:cxnLst>
    <dgm:cxn modelId="{8C501F8F-2BF2-4036-A208-993C4F2B6676}" srcId="{65FBA65A-BE39-4B0E-B169-52D1D08A188F}" destId="{1C39940E-A327-4D5C-AA90-8CF54A51002D}" srcOrd="0" destOrd="0" parTransId="{37049341-4509-41F3-BC44-870D9D608791}" sibTransId="{B034B82E-C04C-495D-A11F-4AF4261831F0}"/>
    <dgm:cxn modelId="{53BECC43-96E7-4920-A6A7-0AB82AD9030D}" srcId="{65FBA65A-BE39-4B0E-B169-52D1D08A188F}" destId="{237C9836-9D98-4AFC-BC9B-2F5287829BF0}" srcOrd="3" destOrd="0" parTransId="{2A53C9AF-8C57-4D39-A78E-940D4EDF1714}" sibTransId="{DC5E6FD9-8534-4EDD-A9F0-2A45D8FDE110}"/>
    <dgm:cxn modelId="{17875D66-634F-4E2C-8F29-A0F23498561D}" type="presOf" srcId="{1C39940E-A327-4D5C-AA90-8CF54A51002D}" destId="{EAFAACCB-8C55-4521-9FA1-D0A88A07D412}" srcOrd="0" destOrd="0" presId="urn:microsoft.com/office/officeart/2005/8/layout/cycle3"/>
    <dgm:cxn modelId="{74F11874-DB78-4412-9DF2-0C503B190729}" type="presOf" srcId="{DEA1EDC0-E73E-4ED7-AE04-F80C8C123653}" destId="{F0F804E8-426C-4841-8524-CDE5FAF024C0}" srcOrd="0" destOrd="0" presId="urn:microsoft.com/office/officeart/2005/8/layout/cycle3"/>
    <dgm:cxn modelId="{A9169724-D26A-499F-8541-9B6FE7DE804A}" type="presOf" srcId="{B034B82E-C04C-495D-A11F-4AF4261831F0}" destId="{F6BD1D10-CCE4-4DBF-83C4-3D7AE41709E4}" srcOrd="0" destOrd="0" presId="urn:microsoft.com/office/officeart/2005/8/layout/cycle3"/>
    <dgm:cxn modelId="{6544C5E2-6D6C-4AA0-88B8-241B6B7B024B}" type="presOf" srcId="{237C9836-9D98-4AFC-BC9B-2F5287829BF0}" destId="{48663FDC-1221-4061-906C-564DF2170C4E}" srcOrd="0" destOrd="0" presId="urn:microsoft.com/office/officeart/2005/8/layout/cycle3"/>
    <dgm:cxn modelId="{5FC2ADE6-667F-416B-A60B-3297E6B4001D}" type="presOf" srcId="{65FBA65A-BE39-4B0E-B169-52D1D08A188F}" destId="{DE73AC05-7653-459C-AD7B-66FCD54D4B63}" srcOrd="0" destOrd="0" presId="urn:microsoft.com/office/officeart/2005/8/layout/cycle3"/>
    <dgm:cxn modelId="{0CFCC5F9-E50F-4DF4-999B-409A6CBD651F}" srcId="{65FBA65A-BE39-4B0E-B169-52D1D08A188F}" destId="{DEA1EDC0-E73E-4ED7-AE04-F80C8C123653}" srcOrd="1" destOrd="0" parTransId="{5923D11C-E728-4953-85D7-2A2AEAF31EB4}" sibTransId="{BB48E3AF-8A4D-46B6-B3E6-B7960A2A2BC5}"/>
    <dgm:cxn modelId="{602B959D-97E9-4452-A41D-C57E10A36945}" srcId="{65FBA65A-BE39-4B0E-B169-52D1D08A188F}" destId="{2F37A23A-D5FB-4734-BFB6-E5C2E7965760}" srcOrd="2" destOrd="0" parTransId="{50449E6D-7C44-4F50-9C6F-0FA6F3BE11E2}" sibTransId="{546F7B19-D909-4B31-885E-73803EEBAD07}"/>
    <dgm:cxn modelId="{3C84941D-C95E-491F-98AB-5C80D09FF517}" type="presOf" srcId="{2F37A23A-D5FB-4734-BFB6-E5C2E7965760}" destId="{38AFBD9D-9F3B-4AE6-A9CC-BF18A66AF7FF}" srcOrd="0" destOrd="0" presId="urn:microsoft.com/office/officeart/2005/8/layout/cycle3"/>
    <dgm:cxn modelId="{E52F125B-4081-4D37-9ADF-237F11329558}" type="presParOf" srcId="{DE73AC05-7653-459C-AD7B-66FCD54D4B63}" destId="{8C32C3BF-BAFC-482B-B130-020E44FA67FB}" srcOrd="0" destOrd="0" presId="urn:microsoft.com/office/officeart/2005/8/layout/cycle3"/>
    <dgm:cxn modelId="{78ADD657-574A-41D7-B28C-7B1451035C85}" type="presParOf" srcId="{8C32C3BF-BAFC-482B-B130-020E44FA67FB}" destId="{EAFAACCB-8C55-4521-9FA1-D0A88A07D412}" srcOrd="0" destOrd="0" presId="urn:microsoft.com/office/officeart/2005/8/layout/cycle3"/>
    <dgm:cxn modelId="{DA33FA7C-9A81-4190-8BF8-447E8658E7AF}" type="presParOf" srcId="{8C32C3BF-BAFC-482B-B130-020E44FA67FB}" destId="{F6BD1D10-CCE4-4DBF-83C4-3D7AE41709E4}" srcOrd="1" destOrd="0" presId="urn:microsoft.com/office/officeart/2005/8/layout/cycle3"/>
    <dgm:cxn modelId="{FF761CE2-45B5-4BDD-B28B-8A68B188FC13}" type="presParOf" srcId="{8C32C3BF-BAFC-482B-B130-020E44FA67FB}" destId="{F0F804E8-426C-4841-8524-CDE5FAF024C0}" srcOrd="2" destOrd="0" presId="urn:microsoft.com/office/officeart/2005/8/layout/cycle3"/>
    <dgm:cxn modelId="{388530D5-8193-4055-BBDD-9E8476130707}" type="presParOf" srcId="{8C32C3BF-BAFC-482B-B130-020E44FA67FB}" destId="{38AFBD9D-9F3B-4AE6-A9CC-BF18A66AF7FF}" srcOrd="3" destOrd="0" presId="urn:microsoft.com/office/officeart/2005/8/layout/cycle3"/>
    <dgm:cxn modelId="{1C3DE054-1884-4C83-AA4F-04856CB74C0C}" type="presParOf" srcId="{8C32C3BF-BAFC-482B-B130-020E44FA67FB}" destId="{48663FDC-1221-4061-906C-564DF2170C4E}" srcOrd="4" destOrd="0" presId="urn:microsoft.com/office/officeart/2005/8/layout/cycle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5FBA65A-BE39-4B0E-B169-52D1D08A188F}" type="doc">
      <dgm:prSet loTypeId="urn:microsoft.com/office/officeart/2005/8/layout/cycle3" loCatId="cycle" qsTypeId="urn:microsoft.com/office/officeart/2005/8/quickstyle/simple1" qsCatId="simple" csTypeId="urn:microsoft.com/office/officeart/2005/8/colors/colorful2" csCatId="colorful" phldr="1"/>
      <dgm:spPr/>
      <dgm:t>
        <a:bodyPr/>
        <a:lstStyle/>
        <a:p>
          <a:endParaRPr lang="en-US"/>
        </a:p>
      </dgm:t>
    </dgm:pt>
    <dgm:pt modelId="{1C39940E-A327-4D5C-AA90-8CF54A51002D}">
      <dgm:prSet phldrT="[Text]" custT="1"/>
      <dgm:spPr/>
      <dgm:t>
        <a:bodyPr/>
        <a:lstStyle/>
        <a:p>
          <a:r>
            <a:rPr lang="en-US" sz="2200" b="1" i="0" dirty="0" smtClean="0">
              <a:solidFill>
                <a:schemeClr val="tx1"/>
              </a:solidFill>
              <a:latin typeface="Calibri" pitchFamily="34" charset="0"/>
              <a:cs typeface="Calibri" pitchFamily="34" charset="0"/>
            </a:rPr>
            <a:t>Lean Methodology</a:t>
          </a:r>
          <a:endParaRPr lang="en-US" sz="2200" b="1" i="0" dirty="0">
            <a:solidFill>
              <a:schemeClr val="tx1"/>
            </a:solidFill>
            <a:latin typeface="Calibri" pitchFamily="34" charset="0"/>
            <a:cs typeface="Calibri" pitchFamily="34" charset="0"/>
          </a:endParaRPr>
        </a:p>
      </dgm:t>
    </dgm:pt>
    <dgm:pt modelId="{37049341-4509-41F3-BC44-870D9D608791}" type="parTrans" cxnId="{8C501F8F-2BF2-4036-A208-993C4F2B6676}">
      <dgm:prSet/>
      <dgm:spPr/>
      <dgm:t>
        <a:bodyPr/>
        <a:lstStyle/>
        <a:p>
          <a:endParaRPr lang="en-US" sz="2400">
            <a:latin typeface="Calibri" pitchFamily="34" charset="0"/>
            <a:cs typeface="Calibri" pitchFamily="34" charset="0"/>
          </a:endParaRPr>
        </a:p>
      </dgm:t>
    </dgm:pt>
    <dgm:pt modelId="{B034B82E-C04C-495D-A11F-4AF4261831F0}" type="sibTrans" cxnId="{8C501F8F-2BF2-4036-A208-993C4F2B6676}">
      <dgm:prSet/>
      <dgm:spPr>
        <a:solidFill>
          <a:schemeClr val="bg1">
            <a:lumMod val="50000"/>
          </a:schemeClr>
        </a:solidFill>
      </dgm:spPr>
      <dgm:t>
        <a:bodyPr/>
        <a:lstStyle/>
        <a:p>
          <a:endParaRPr lang="en-US" sz="2400">
            <a:latin typeface="Calibri" pitchFamily="34" charset="0"/>
            <a:cs typeface="Calibri" pitchFamily="34" charset="0"/>
          </a:endParaRPr>
        </a:p>
      </dgm:t>
    </dgm:pt>
    <dgm:pt modelId="{DEA1EDC0-E73E-4ED7-AE04-F80C8C123653}">
      <dgm:prSet phldrT="[Text]" custT="1"/>
      <dgm:spPr/>
      <dgm:t>
        <a:bodyPr/>
        <a:lstStyle/>
        <a:p>
          <a:r>
            <a:rPr lang="en-US" sz="2200" b="1" i="0" dirty="0" smtClean="0">
              <a:solidFill>
                <a:schemeClr val="tx1"/>
              </a:solidFill>
              <a:latin typeface="Calibri" pitchFamily="34" charset="0"/>
              <a:cs typeface="Calibri" pitchFamily="34" charset="0"/>
            </a:rPr>
            <a:t>Team STEPPS</a:t>
          </a:r>
          <a:endParaRPr lang="en-US" sz="2200" b="1" i="0" dirty="0">
            <a:solidFill>
              <a:schemeClr val="tx1"/>
            </a:solidFill>
            <a:latin typeface="Calibri" pitchFamily="34" charset="0"/>
            <a:cs typeface="Calibri" pitchFamily="34" charset="0"/>
          </a:endParaRPr>
        </a:p>
      </dgm:t>
    </dgm:pt>
    <dgm:pt modelId="{5923D11C-E728-4953-85D7-2A2AEAF31EB4}" type="parTrans" cxnId="{0CFCC5F9-E50F-4DF4-999B-409A6CBD651F}">
      <dgm:prSet/>
      <dgm:spPr/>
      <dgm:t>
        <a:bodyPr/>
        <a:lstStyle/>
        <a:p>
          <a:endParaRPr lang="en-US" sz="2400">
            <a:latin typeface="Calibri" pitchFamily="34" charset="0"/>
            <a:cs typeface="Calibri" pitchFamily="34" charset="0"/>
          </a:endParaRPr>
        </a:p>
      </dgm:t>
    </dgm:pt>
    <dgm:pt modelId="{BB48E3AF-8A4D-46B6-B3E6-B7960A2A2BC5}" type="sibTrans" cxnId="{0CFCC5F9-E50F-4DF4-999B-409A6CBD651F}">
      <dgm:prSet/>
      <dgm:spPr/>
      <dgm:t>
        <a:bodyPr/>
        <a:lstStyle/>
        <a:p>
          <a:endParaRPr lang="en-US" sz="2400">
            <a:latin typeface="Calibri" pitchFamily="34" charset="0"/>
            <a:cs typeface="Calibri" pitchFamily="34" charset="0"/>
          </a:endParaRPr>
        </a:p>
      </dgm:t>
    </dgm:pt>
    <dgm:pt modelId="{2F37A23A-D5FB-4734-BFB6-E5C2E7965760}">
      <dgm:prSet phldrT="[Text]" custT="1"/>
      <dgm:spPr/>
      <dgm:t>
        <a:bodyPr/>
        <a:lstStyle/>
        <a:p>
          <a:r>
            <a:rPr lang="en-US" sz="2200" b="1" i="0" dirty="0" smtClean="0">
              <a:solidFill>
                <a:schemeClr val="tx1"/>
              </a:solidFill>
              <a:latin typeface="Calibri" pitchFamily="34" charset="0"/>
              <a:cs typeface="Calibri" pitchFamily="34" charset="0"/>
            </a:rPr>
            <a:t>Focus On People</a:t>
          </a:r>
          <a:endParaRPr lang="en-US" sz="2200" b="1" i="0" dirty="0">
            <a:solidFill>
              <a:schemeClr val="tx1"/>
            </a:solidFill>
            <a:latin typeface="Calibri" pitchFamily="34" charset="0"/>
            <a:cs typeface="Calibri" pitchFamily="34" charset="0"/>
          </a:endParaRPr>
        </a:p>
      </dgm:t>
    </dgm:pt>
    <dgm:pt modelId="{50449E6D-7C44-4F50-9C6F-0FA6F3BE11E2}" type="parTrans" cxnId="{602B959D-97E9-4452-A41D-C57E10A36945}">
      <dgm:prSet/>
      <dgm:spPr/>
      <dgm:t>
        <a:bodyPr/>
        <a:lstStyle/>
        <a:p>
          <a:endParaRPr lang="en-US" sz="2400">
            <a:latin typeface="Calibri" pitchFamily="34" charset="0"/>
            <a:cs typeface="Calibri" pitchFamily="34" charset="0"/>
          </a:endParaRPr>
        </a:p>
      </dgm:t>
    </dgm:pt>
    <dgm:pt modelId="{546F7B19-D909-4B31-885E-73803EEBAD07}" type="sibTrans" cxnId="{602B959D-97E9-4452-A41D-C57E10A36945}">
      <dgm:prSet/>
      <dgm:spPr/>
      <dgm:t>
        <a:bodyPr/>
        <a:lstStyle/>
        <a:p>
          <a:endParaRPr lang="en-US" sz="2400">
            <a:latin typeface="Calibri" pitchFamily="34" charset="0"/>
            <a:cs typeface="Calibri" pitchFamily="34" charset="0"/>
          </a:endParaRPr>
        </a:p>
      </dgm:t>
    </dgm:pt>
    <dgm:pt modelId="{237C9836-9D98-4AFC-BC9B-2F5287829BF0}">
      <dgm:prSet phldrT="[Text]" custT="1"/>
      <dgm:spPr/>
      <dgm:t>
        <a:bodyPr/>
        <a:lstStyle/>
        <a:p>
          <a:r>
            <a:rPr lang="en-US" sz="2200" b="1" i="0" dirty="0" smtClean="0">
              <a:solidFill>
                <a:schemeClr val="tx1"/>
              </a:solidFill>
              <a:latin typeface="Calibri" pitchFamily="34" charset="0"/>
              <a:cs typeface="Calibri" pitchFamily="34" charset="0"/>
            </a:rPr>
            <a:t>Performance Orientation</a:t>
          </a:r>
          <a:endParaRPr lang="en-US" sz="2200" b="1" i="0" dirty="0">
            <a:solidFill>
              <a:schemeClr val="tx1"/>
            </a:solidFill>
            <a:latin typeface="Calibri" pitchFamily="34" charset="0"/>
            <a:cs typeface="Calibri" pitchFamily="34" charset="0"/>
          </a:endParaRPr>
        </a:p>
      </dgm:t>
    </dgm:pt>
    <dgm:pt modelId="{2A53C9AF-8C57-4D39-A78E-940D4EDF1714}" type="parTrans" cxnId="{53BECC43-96E7-4920-A6A7-0AB82AD9030D}">
      <dgm:prSet/>
      <dgm:spPr/>
      <dgm:t>
        <a:bodyPr/>
        <a:lstStyle/>
        <a:p>
          <a:endParaRPr lang="en-US" sz="2400">
            <a:latin typeface="Calibri" pitchFamily="34" charset="0"/>
            <a:cs typeface="Calibri" pitchFamily="34" charset="0"/>
          </a:endParaRPr>
        </a:p>
      </dgm:t>
    </dgm:pt>
    <dgm:pt modelId="{DC5E6FD9-8534-4EDD-A9F0-2A45D8FDE110}" type="sibTrans" cxnId="{53BECC43-96E7-4920-A6A7-0AB82AD9030D}">
      <dgm:prSet/>
      <dgm:spPr/>
      <dgm:t>
        <a:bodyPr/>
        <a:lstStyle/>
        <a:p>
          <a:endParaRPr lang="en-US" sz="2400">
            <a:latin typeface="Calibri" pitchFamily="34" charset="0"/>
            <a:cs typeface="Calibri" pitchFamily="34" charset="0"/>
          </a:endParaRPr>
        </a:p>
      </dgm:t>
    </dgm:pt>
    <dgm:pt modelId="{DE73AC05-7653-459C-AD7B-66FCD54D4B63}" type="pres">
      <dgm:prSet presAssocID="{65FBA65A-BE39-4B0E-B169-52D1D08A188F}" presName="Name0" presStyleCnt="0">
        <dgm:presLayoutVars>
          <dgm:dir/>
          <dgm:resizeHandles val="exact"/>
        </dgm:presLayoutVars>
      </dgm:prSet>
      <dgm:spPr/>
      <dgm:t>
        <a:bodyPr/>
        <a:lstStyle/>
        <a:p>
          <a:endParaRPr lang="en-US"/>
        </a:p>
      </dgm:t>
    </dgm:pt>
    <dgm:pt modelId="{8C32C3BF-BAFC-482B-B130-020E44FA67FB}" type="pres">
      <dgm:prSet presAssocID="{65FBA65A-BE39-4B0E-B169-52D1D08A188F}" presName="cycle" presStyleCnt="0"/>
      <dgm:spPr/>
      <dgm:t>
        <a:bodyPr/>
        <a:lstStyle/>
        <a:p>
          <a:endParaRPr lang="en-US"/>
        </a:p>
      </dgm:t>
    </dgm:pt>
    <dgm:pt modelId="{EAFAACCB-8C55-4521-9FA1-D0A88A07D412}" type="pres">
      <dgm:prSet presAssocID="{1C39940E-A327-4D5C-AA90-8CF54A51002D}" presName="nodeFirstNode" presStyleLbl="node1" presStyleIdx="0" presStyleCnt="4" custScaleX="79764" custScaleY="79763">
        <dgm:presLayoutVars>
          <dgm:bulletEnabled val="1"/>
        </dgm:presLayoutVars>
      </dgm:prSet>
      <dgm:spPr/>
      <dgm:t>
        <a:bodyPr/>
        <a:lstStyle/>
        <a:p>
          <a:endParaRPr lang="en-US"/>
        </a:p>
      </dgm:t>
    </dgm:pt>
    <dgm:pt modelId="{F6BD1D10-CCE4-4DBF-83C4-3D7AE41709E4}" type="pres">
      <dgm:prSet presAssocID="{B034B82E-C04C-495D-A11F-4AF4261831F0}" presName="sibTransFirstNode" presStyleLbl="bgShp" presStyleIdx="0" presStyleCnt="1"/>
      <dgm:spPr/>
      <dgm:t>
        <a:bodyPr/>
        <a:lstStyle/>
        <a:p>
          <a:endParaRPr lang="en-US"/>
        </a:p>
      </dgm:t>
    </dgm:pt>
    <dgm:pt modelId="{F0F804E8-426C-4841-8524-CDE5FAF024C0}" type="pres">
      <dgm:prSet presAssocID="{DEA1EDC0-E73E-4ED7-AE04-F80C8C123653}" presName="nodeFollowingNodes" presStyleLbl="node1" presStyleIdx="1" presStyleCnt="4" custScaleX="79764" custScaleY="79763">
        <dgm:presLayoutVars>
          <dgm:bulletEnabled val="1"/>
        </dgm:presLayoutVars>
      </dgm:prSet>
      <dgm:spPr/>
      <dgm:t>
        <a:bodyPr/>
        <a:lstStyle/>
        <a:p>
          <a:endParaRPr lang="en-US"/>
        </a:p>
      </dgm:t>
    </dgm:pt>
    <dgm:pt modelId="{38AFBD9D-9F3B-4AE6-A9CC-BF18A66AF7FF}" type="pres">
      <dgm:prSet presAssocID="{2F37A23A-D5FB-4734-BFB6-E5C2E7965760}" presName="nodeFollowingNodes" presStyleLbl="node1" presStyleIdx="2" presStyleCnt="4" custScaleX="79764" custScaleY="79763">
        <dgm:presLayoutVars>
          <dgm:bulletEnabled val="1"/>
        </dgm:presLayoutVars>
      </dgm:prSet>
      <dgm:spPr/>
      <dgm:t>
        <a:bodyPr/>
        <a:lstStyle/>
        <a:p>
          <a:endParaRPr lang="en-US"/>
        </a:p>
      </dgm:t>
    </dgm:pt>
    <dgm:pt modelId="{48663FDC-1221-4061-906C-564DF2170C4E}" type="pres">
      <dgm:prSet presAssocID="{237C9836-9D98-4AFC-BC9B-2F5287829BF0}" presName="nodeFollowingNodes" presStyleLbl="node1" presStyleIdx="3" presStyleCnt="4" custScaleX="79764" custScaleY="79763">
        <dgm:presLayoutVars>
          <dgm:bulletEnabled val="1"/>
        </dgm:presLayoutVars>
      </dgm:prSet>
      <dgm:spPr/>
      <dgm:t>
        <a:bodyPr/>
        <a:lstStyle/>
        <a:p>
          <a:endParaRPr lang="en-US"/>
        </a:p>
      </dgm:t>
    </dgm:pt>
  </dgm:ptLst>
  <dgm:cxnLst>
    <dgm:cxn modelId="{602B959D-97E9-4452-A41D-C57E10A36945}" srcId="{65FBA65A-BE39-4B0E-B169-52D1D08A188F}" destId="{2F37A23A-D5FB-4734-BFB6-E5C2E7965760}" srcOrd="2" destOrd="0" parTransId="{50449E6D-7C44-4F50-9C6F-0FA6F3BE11E2}" sibTransId="{546F7B19-D909-4B31-885E-73803EEBAD07}"/>
    <dgm:cxn modelId="{C141F1BB-CED4-4594-8674-B7C0E785322C}" type="presOf" srcId="{65FBA65A-BE39-4B0E-B169-52D1D08A188F}" destId="{DE73AC05-7653-459C-AD7B-66FCD54D4B63}" srcOrd="0" destOrd="0" presId="urn:microsoft.com/office/officeart/2005/8/layout/cycle3"/>
    <dgm:cxn modelId="{8C501F8F-2BF2-4036-A208-993C4F2B6676}" srcId="{65FBA65A-BE39-4B0E-B169-52D1D08A188F}" destId="{1C39940E-A327-4D5C-AA90-8CF54A51002D}" srcOrd="0" destOrd="0" parTransId="{37049341-4509-41F3-BC44-870D9D608791}" sibTransId="{B034B82E-C04C-495D-A11F-4AF4261831F0}"/>
    <dgm:cxn modelId="{7D155B49-0AE8-45D0-BC34-3D7F42FF713F}" type="presOf" srcId="{237C9836-9D98-4AFC-BC9B-2F5287829BF0}" destId="{48663FDC-1221-4061-906C-564DF2170C4E}" srcOrd="0" destOrd="0" presId="urn:microsoft.com/office/officeart/2005/8/layout/cycle3"/>
    <dgm:cxn modelId="{0CFCC5F9-E50F-4DF4-999B-409A6CBD651F}" srcId="{65FBA65A-BE39-4B0E-B169-52D1D08A188F}" destId="{DEA1EDC0-E73E-4ED7-AE04-F80C8C123653}" srcOrd="1" destOrd="0" parTransId="{5923D11C-E728-4953-85D7-2A2AEAF31EB4}" sibTransId="{BB48E3AF-8A4D-46B6-B3E6-B7960A2A2BC5}"/>
    <dgm:cxn modelId="{53BECC43-96E7-4920-A6A7-0AB82AD9030D}" srcId="{65FBA65A-BE39-4B0E-B169-52D1D08A188F}" destId="{237C9836-9D98-4AFC-BC9B-2F5287829BF0}" srcOrd="3" destOrd="0" parTransId="{2A53C9AF-8C57-4D39-A78E-940D4EDF1714}" sibTransId="{DC5E6FD9-8534-4EDD-A9F0-2A45D8FDE110}"/>
    <dgm:cxn modelId="{13B12488-A632-4391-B921-D387343E6D5B}" type="presOf" srcId="{1C39940E-A327-4D5C-AA90-8CF54A51002D}" destId="{EAFAACCB-8C55-4521-9FA1-D0A88A07D412}" srcOrd="0" destOrd="0" presId="urn:microsoft.com/office/officeart/2005/8/layout/cycle3"/>
    <dgm:cxn modelId="{0CE42964-28CF-45BD-833A-1E7F0DAA2A6C}" type="presOf" srcId="{2F37A23A-D5FB-4734-BFB6-E5C2E7965760}" destId="{38AFBD9D-9F3B-4AE6-A9CC-BF18A66AF7FF}" srcOrd="0" destOrd="0" presId="urn:microsoft.com/office/officeart/2005/8/layout/cycle3"/>
    <dgm:cxn modelId="{943CA075-547C-41A0-8A91-44179505C4EF}" type="presOf" srcId="{B034B82E-C04C-495D-A11F-4AF4261831F0}" destId="{F6BD1D10-CCE4-4DBF-83C4-3D7AE41709E4}" srcOrd="0" destOrd="0" presId="urn:microsoft.com/office/officeart/2005/8/layout/cycle3"/>
    <dgm:cxn modelId="{AECA50B5-E965-47C4-BB88-85D0FF7DC49F}" type="presOf" srcId="{DEA1EDC0-E73E-4ED7-AE04-F80C8C123653}" destId="{F0F804E8-426C-4841-8524-CDE5FAF024C0}" srcOrd="0" destOrd="0" presId="urn:microsoft.com/office/officeart/2005/8/layout/cycle3"/>
    <dgm:cxn modelId="{8E8028E4-CB29-4C06-B9FC-0495EF41C4A8}" type="presParOf" srcId="{DE73AC05-7653-459C-AD7B-66FCD54D4B63}" destId="{8C32C3BF-BAFC-482B-B130-020E44FA67FB}" srcOrd="0" destOrd="0" presId="urn:microsoft.com/office/officeart/2005/8/layout/cycle3"/>
    <dgm:cxn modelId="{764E2034-43E4-4C0D-BEB3-081252D8F331}" type="presParOf" srcId="{8C32C3BF-BAFC-482B-B130-020E44FA67FB}" destId="{EAFAACCB-8C55-4521-9FA1-D0A88A07D412}" srcOrd="0" destOrd="0" presId="urn:microsoft.com/office/officeart/2005/8/layout/cycle3"/>
    <dgm:cxn modelId="{F1C1363F-D587-48F8-8B1A-9E0D23D44DDB}" type="presParOf" srcId="{8C32C3BF-BAFC-482B-B130-020E44FA67FB}" destId="{F6BD1D10-CCE4-4DBF-83C4-3D7AE41709E4}" srcOrd="1" destOrd="0" presId="urn:microsoft.com/office/officeart/2005/8/layout/cycle3"/>
    <dgm:cxn modelId="{796A8024-4349-4698-9E99-8D840A0F3C2A}" type="presParOf" srcId="{8C32C3BF-BAFC-482B-B130-020E44FA67FB}" destId="{F0F804E8-426C-4841-8524-CDE5FAF024C0}" srcOrd="2" destOrd="0" presId="urn:microsoft.com/office/officeart/2005/8/layout/cycle3"/>
    <dgm:cxn modelId="{2CBBF4D1-87E5-4601-B754-88AB935E6B6C}" type="presParOf" srcId="{8C32C3BF-BAFC-482B-B130-020E44FA67FB}" destId="{38AFBD9D-9F3B-4AE6-A9CC-BF18A66AF7FF}" srcOrd="3" destOrd="0" presId="urn:microsoft.com/office/officeart/2005/8/layout/cycle3"/>
    <dgm:cxn modelId="{C558F60C-1662-4EDA-B817-A6A6BDA6FB24}" type="presParOf" srcId="{8C32C3BF-BAFC-482B-B130-020E44FA67FB}" destId="{48663FDC-1221-4061-906C-564DF2170C4E}" srcOrd="4"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B55AE9A-4816-48C7-B249-F606F4F8438B}" type="doc">
      <dgm:prSet loTypeId="urn:microsoft.com/office/officeart/2005/8/layout/target1" loCatId="relationship" qsTypeId="urn:microsoft.com/office/officeart/2005/8/quickstyle/simple1" qsCatId="simple" csTypeId="urn:microsoft.com/office/officeart/2005/8/colors/accent1_2" csCatId="accent1" phldr="1"/>
      <dgm:spPr/>
    </dgm:pt>
    <dgm:pt modelId="{8E58C891-B695-4618-B896-EC7BA8D50932}">
      <dgm:prSet/>
      <dgm:spPr/>
      <dgm: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chemeClr val="tx1"/>
              </a:solidFill>
              <a:effectLst/>
              <a:latin typeface="Arial" charset="0"/>
              <a:cs typeface="Arial" charset="0"/>
            </a:rPr>
            <a:t>Patient</a:t>
          </a:r>
        </a:p>
      </dgm:t>
    </dgm:pt>
    <dgm:pt modelId="{9B9A26EF-FBD9-426B-AE40-9FBE8FD4BEA7}" type="parTrans" cxnId="{54FA650D-A8C1-4261-BD5A-5885F9CEDFC5}">
      <dgm:prSet/>
      <dgm:spPr/>
      <dgm:t>
        <a:bodyPr/>
        <a:lstStyle/>
        <a:p>
          <a:endParaRPr lang="en-US"/>
        </a:p>
      </dgm:t>
    </dgm:pt>
    <dgm:pt modelId="{B81F3F83-8D31-45DE-8E4F-2BAEBCE8A441}" type="sibTrans" cxnId="{54FA650D-A8C1-4261-BD5A-5885F9CEDFC5}">
      <dgm:prSet/>
      <dgm:spPr/>
      <dgm:t>
        <a:bodyPr/>
        <a:lstStyle/>
        <a:p>
          <a:endParaRPr lang="en-US"/>
        </a:p>
      </dgm:t>
    </dgm:pt>
    <dgm:pt modelId="{ACF8D38C-3952-4A78-81DE-02F70BF7625C}">
      <dgm:prSet/>
      <dgm:spPr/>
      <dgm: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chemeClr val="tx1"/>
              </a:solidFill>
              <a:effectLst/>
              <a:latin typeface="Arial" charset="0"/>
              <a:cs typeface="Arial" charset="0"/>
            </a:rPr>
            <a:t>Core Team</a:t>
          </a:r>
        </a:p>
      </dgm:t>
    </dgm:pt>
    <dgm:pt modelId="{0503813C-5B02-4262-9CC6-A365423B15FE}" type="parTrans" cxnId="{0F6820FD-0A6A-4352-95B9-751A387FA1E8}">
      <dgm:prSet/>
      <dgm:spPr/>
      <dgm:t>
        <a:bodyPr/>
        <a:lstStyle/>
        <a:p>
          <a:endParaRPr lang="en-US"/>
        </a:p>
      </dgm:t>
    </dgm:pt>
    <dgm:pt modelId="{F17BD8F4-406B-4262-BA1E-99DAF33E9F87}" type="sibTrans" cxnId="{0F6820FD-0A6A-4352-95B9-751A387FA1E8}">
      <dgm:prSet/>
      <dgm:spPr/>
      <dgm:t>
        <a:bodyPr/>
        <a:lstStyle/>
        <a:p>
          <a:endParaRPr lang="en-US"/>
        </a:p>
      </dgm:t>
    </dgm:pt>
    <dgm:pt modelId="{64302733-E4A0-492B-AD8A-995157D940E2}">
      <dgm:prSet/>
      <dgm:spPr/>
      <dgm: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chemeClr val="tx1"/>
              </a:solidFill>
              <a:effectLst/>
              <a:latin typeface="Arial" charset="0"/>
              <a:cs typeface="Arial" charset="0"/>
            </a:rPr>
            <a:t>Coordinating Team</a:t>
          </a:r>
        </a:p>
      </dgm:t>
    </dgm:pt>
    <dgm:pt modelId="{1C4B610D-9687-4443-94D3-F3B5E84456B4}" type="parTrans" cxnId="{F2919ED7-61E5-4BE4-8211-298409E85FA3}">
      <dgm:prSet/>
      <dgm:spPr/>
      <dgm:t>
        <a:bodyPr/>
        <a:lstStyle/>
        <a:p>
          <a:endParaRPr lang="en-US"/>
        </a:p>
      </dgm:t>
    </dgm:pt>
    <dgm:pt modelId="{D3D823F9-DB67-4C32-8F2B-DDB171E5534B}" type="sibTrans" cxnId="{F2919ED7-61E5-4BE4-8211-298409E85FA3}">
      <dgm:prSet/>
      <dgm:spPr/>
      <dgm:t>
        <a:bodyPr/>
        <a:lstStyle/>
        <a:p>
          <a:endParaRPr lang="en-US"/>
        </a:p>
      </dgm:t>
    </dgm:pt>
    <dgm:pt modelId="{CBB64AC2-8EA4-440A-B211-D934AC8B6B35}">
      <dgm:prSet/>
      <dgm:spPr/>
      <dgm: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chemeClr val="tx1"/>
              </a:solidFill>
              <a:effectLst/>
              <a:latin typeface="Arial" charset="0"/>
              <a:cs typeface="Arial" charset="0"/>
            </a:rPr>
            <a:t>Ancillary and Support services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b="0" i="0" u="none" strike="noStrike" cap="none" normalizeH="0" baseline="0" smtClean="0">
            <a:ln>
              <a:noFill/>
            </a:ln>
            <a:solidFill>
              <a:schemeClr val="tx1"/>
            </a:solidFill>
            <a:effectLst/>
            <a:latin typeface="Arial" charset="0"/>
            <a:cs typeface="Arial" charset="0"/>
          </a:endParaRPr>
        </a:p>
      </dgm:t>
    </dgm:pt>
    <dgm:pt modelId="{DE73FC23-8AD5-4B43-B157-A26A53ACD0E2}" type="parTrans" cxnId="{6137E870-CC84-4F87-A732-A17ECD8C30F4}">
      <dgm:prSet/>
      <dgm:spPr/>
      <dgm:t>
        <a:bodyPr/>
        <a:lstStyle/>
        <a:p>
          <a:endParaRPr lang="en-US"/>
        </a:p>
      </dgm:t>
    </dgm:pt>
    <dgm:pt modelId="{09D3A386-6F01-4530-AC23-0E3CA5FBA974}" type="sibTrans" cxnId="{6137E870-CC84-4F87-A732-A17ECD8C30F4}">
      <dgm:prSet/>
      <dgm:spPr/>
      <dgm:t>
        <a:bodyPr/>
        <a:lstStyle/>
        <a:p>
          <a:endParaRPr lang="en-US"/>
        </a:p>
      </dgm:t>
    </dgm:pt>
    <dgm:pt modelId="{31D855AB-9CDB-46B6-8946-AEBFD10C7997}">
      <dgm:prSet/>
      <dgm:spPr/>
      <dgm: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chemeClr val="tx1"/>
              </a:solidFill>
              <a:effectLst/>
              <a:latin typeface="Arial" charset="0"/>
              <a:cs typeface="Arial" charset="0"/>
            </a:rPr>
            <a:t>Administration</a:t>
          </a:r>
        </a:p>
      </dgm:t>
    </dgm:pt>
    <dgm:pt modelId="{162918D0-1A41-45AD-9002-06545AB78D28}" type="parTrans" cxnId="{852E52A2-F0B5-42D6-9C21-0049F71A3F68}">
      <dgm:prSet/>
      <dgm:spPr/>
      <dgm:t>
        <a:bodyPr/>
        <a:lstStyle/>
        <a:p>
          <a:endParaRPr lang="en-US"/>
        </a:p>
      </dgm:t>
    </dgm:pt>
    <dgm:pt modelId="{F8912331-DB99-4309-826D-28DE4F047623}" type="sibTrans" cxnId="{852E52A2-F0B5-42D6-9C21-0049F71A3F68}">
      <dgm:prSet/>
      <dgm:spPr/>
      <dgm:t>
        <a:bodyPr/>
        <a:lstStyle/>
        <a:p>
          <a:endParaRPr lang="en-US"/>
        </a:p>
      </dgm:t>
    </dgm:pt>
    <dgm:pt modelId="{359BC66E-A5C9-4C12-BDF3-9F72F0D74724}" type="pres">
      <dgm:prSet presAssocID="{FB55AE9A-4816-48C7-B249-F606F4F8438B}" presName="composite" presStyleCnt="0">
        <dgm:presLayoutVars>
          <dgm:chMax val="5"/>
          <dgm:dir/>
          <dgm:resizeHandles val="exact"/>
        </dgm:presLayoutVars>
      </dgm:prSet>
      <dgm:spPr/>
    </dgm:pt>
    <dgm:pt modelId="{4933965A-088B-4353-808B-D6AEA0EE1FFE}" type="pres">
      <dgm:prSet presAssocID="{8E58C891-B695-4618-B896-EC7BA8D50932}" presName="circle1" presStyleLbl="lnNode1" presStyleIdx="0" presStyleCnt="5"/>
      <dgm:spPr/>
    </dgm:pt>
    <dgm:pt modelId="{A0602E9B-3E3A-4EEF-8539-9414CB016062}" type="pres">
      <dgm:prSet presAssocID="{8E58C891-B695-4618-B896-EC7BA8D50932}" presName="text1" presStyleLbl="revTx" presStyleIdx="0" presStyleCnt="5">
        <dgm:presLayoutVars>
          <dgm:bulletEnabled val="1"/>
        </dgm:presLayoutVars>
      </dgm:prSet>
      <dgm:spPr/>
      <dgm:t>
        <a:bodyPr/>
        <a:lstStyle/>
        <a:p>
          <a:endParaRPr lang="en-US"/>
        </a:p>
      </dgm:t>
    </dgm:pt>
    <dgm:pt modelId="{FC64F6A7-4BC9-4C68-9C5E-58159B3B9B86}" type="pres">
      <dgm:prSet presAssocID="{8E58C891-B695-4618-B896-EC7BA8D50932}" presName="line1" presStyleLbl="callout" presStyleIdx="0" presStyleCnt="10"/>
      <dgm:spPr/>
    </dgm:pt>
    <dgm:pt modelId="{D6406522-5DCC-4916-87C6-E3E3522DD0CA}" type="pres">
      <dgm:prSet presAssocID="{8E58C891-B695-4618-B896-EC7BA8D50932}" presName="d1" presStyleLbl="callout" presStyleIdx="1" presStyleCnt="10"/>
      <dgm:spPr/>
    </dgm:pt>
    <dgm:pt modelId="{7B86393B-2391-42CE-9AD2-BD034C0115A5}" type="pres">
      <dgm:prSet presAssocID="{ACF8D38C-3952-4A78-81DE-02F70BF7625C}" presName="circle2" presStyleLbl="lnNode1" presStyleIdx="1" presStyleCnt="5"/>
      <dgm:spPr/>
    </dgm:pt>
    <dgm:pt modelId="{AEED8FA7-43AB-437F-B5F5-CCEE1EBC8DF3}" type="pres">
      <dgm:prSet presAssocID="{ACF8D38C-3952-4A78-81DE-02F70BF7625C}" presName="text2" presStyleLbl="revTx" presStyleIdx="1" presStyleCnt="5">
        <dgm:presLayoutVars>
          <dgm:bulletEnabled val="1"/>
        </dgm:presLayoutVars>
      </dgm:prSet>
      <dgm:spPr/>
      <dgm:t>
        <a:bodyPr/>
        <a:lstStyle/>
        <a:p>
          <a:endParaRPr lang="en-US"/>
        </a:p>
      </dgm:t>
    </dgm:pt>
    <dgm:pt modelId="{49E27DB0-04E4-457F-9BE1-C5D4E0863A7D}" type="pres">
      <dgm:prSet presAssocID="{ACF8D38C-3952-4A78-81DE-02F70BF7625C}" presName="line2" presStyleLbl="callout" presStyleIdx="2" presStyleCnt="10"/>
      <dgm:spPr/>
    </dgm:pt>
    <dgm:pt modelId="{7D41D525-2662-4BAA-AC19-E60C5C8776A7}" type="pres">
      <dgm:prSet presAssocID="{ACF8D38C-3952-4A78-81DE-02F70BF7625C}" presName="d2" presStyleLbl="callout" presStyleIdx="3" presStyleCnt="10"/>
      <dgm:spPr/>
    </dgm:pt>
    <dgm:pt modelId="{6582DD4E-F21F-4512-8967-16456A4972E3}" type="pres">
      <dgm:prSet presAssocID="{64302733-E4A0-492B-AD8A-995157D940E2}" presName="circle3" presStyleLbl="lnNode1" presStyleIdx="2" presStyleCnt="5"/>
      <dgm:spPr/>
    </dgm:pt>
    <dgm:pt modelId="{2FC3EEF2-BA0E-4200-853F-DC336EB3E67D}" type="pres">
      <dgm:prSet presAssocID="{64302733-E4A0-492B-AD8A-995157D940E2}" presName="text3" presStyleLbl="revTx" presStyleIdx="2" presStyleCnt="5">
        <dgm:presLayoutVars>
          <dgm:bulletEnabled val="1"/>
        </dgm:presLayoutVars>
      </dgm:prSet>
      <dgm:spPr/>
      <dgm:t>
        <a:bodyPr/>
        <a:lstStyle/>
        <a:p>
          <a:endParaRPr lang="en-US"/>
        </a:p>
      </dgm:t>
    </dgm:pt>
    <dgm:pt modelId="{968A36BF-5105-499E-8E86-1B8932BF1763}" type="pres">
      <dgm:prSet presAssocID="{64302733-E4A0-492B-AD8A-995157D940E2}" presName="line3" presStyleLbl="callout" presStyleIdx="4" presStyleCnt="10"/>
      <dgm:spPr/>
    </dgm:pt>
    <dgm:pt modelId="{3121D566-55FC-450A-BF6D-B2E12F04E396}" type="pres">
      <dgm:prSet presAssocID="{64302733-E4A0-492B-AD8A-995157D940E2}" presName="d3" presStyleLbl="callout" presStyleIdx="5" presStyleCnt="10"/>
      <dgm:spPr/>
    </dgm:pt>
    <dgm:pt modelId="{19375219-7D60-4ACE-9479-321D4C1BBE37}" type="pres">
      <dgm:prSet presAssocID="{CBB64AC2-8EA4-440A-B211-D934AC8B6B35}" presName="circle4" presStyleLbl="lnNode1" presStyleIdx="3" presStyleCnt="5"/>
      <dgm:spPr/>
    </dgm:pt>
    <dgm:pt modelId="{7F9A522F-C8E3-49AA-828E-D020DC8B8B1F}" type="pres">
      <dgm:prSet presAssocID="{CBB64AC2-8EA4-440A-B211-D934AC8B6B35}" presName="text4" presStyleLbl="revTx" presStyleIdx="3" presStyleCnt="5">
        <dgm:presLayoutVars>
          <dgm:bulletEnabled val="1"/>
        </dgm:presLayoutVars>
      </dgm:prSet>
      <dgm:spPr/>
      <dgm:t>
        <a:bodyPr/>
        <a:lstStyle/>
        <a:p>
          <a:endParaRPr lang="en-US"/>
        </a:p>
      </dgm:t>
    </dgm:pt>
    <dgm:pt modelId="{78EBBAD4-52E2-498B-A828-D8BAAF20044B}" type="pres">
      <dgm:prSet presAssocID="{CBB64AC2-8EA4-440A-B211-D934AC8B6B35}" presName="line4" presStyleLbl="callout" presStyleIdx="6" presStyleCnt="10"/>
      <dgm:spPr/>
    </dgm:pt>
    <dgm:pt modelId="{641CE461-36C9-4E8F-AB83-109B826ACB22}" type="pres">
      <dgm:prSet presAssocID="{CBB64AC2-8EA4-440A-B211-D934AC8B6B35}" presName="d4" presStyleLbl="callout" presStyleIdx="7" presStyleCnt="10"/>
      <dgm:spPr/>
    </dgm:pt>
    <dgm:pt modelId="{F0F57D30-7097-4A51-8414-8DBCCB84878F}" type="pres">
      <dgm:prSet presAssocID="{31D855AB-9CDB-46B6-8946-AEBFD10C7997}" presName="circle5" presStyleLbl="lnNode1" presStyleIdx="4" presStyleCnt="5"/>
      <dgm:spPr/>
      <dgm:extLst>
        <a:ext uri="{E40237B7-FDA0-4F09-8148-C483321AD2D9}">
          <dgm14:cNvPr xmlns:dgm14="http://schemas.microsoft.com/office/drawing/2010/diagram" id="0" name="" descr="An image that displays the layers of care.&#10;&#10;The patient is in the middle. S/he is surrounded by the core team. They are surrounded by the coordinating team, which is supported by the Ancillary and Support services, which is surrounded by Administration."/>
        </a:ext>
      </dgm:extLst>
    </dgm:pt>
    <dgm:pt modelId="{97134E83-B47B-484F-8013-1211F7BA4DAB}" type="pres">
      <dgm:prSet presAssocID="{31D855AB-9CDB-46B6-8946-AEBFD10C7997}" presName="text5" presStyleLbl="revTx" presStyleIdx="4" presStyleCnt="5">
        <dgm:presLayoutVars>
          <dgm:bulletEnabled val="1"/>
        </dgm:presLayoutVars>
      </dgm:prSet>
      <dgm:spPr/>
      <dgm:t>
        <a:bodyPr/>
        <a:lstStyle/>
        <a:p>
          <a:endParaRPr lang="en-US"/>
        </a:p>
      </dgm:t>
    </dgm:pt>
    <dgm:pt modelId="{E30A771C-E792-4351-9803-9AA1BB8916FA}" type="pres">
      <dgm:prSet presAssocID="{31D855AB-9CDB-46B6-8946-AEBFD10C7997}" presName="line5" presStyleLbl="callout" presStyleIdx="8" presStyleCnt="10"/>
      <dgm:spPr/>
    </dgm:pt>
    <dgm:pt modelId="{122334D9-3E1D-40B5-98A5-6D7F7E2CEFB7}" type="pres">
      <dgm:prSet presAssocID="{31D855AB-9CDB-46B6-8946-AEBFD10C7997}" presName="d5" presStyleLbl="callout" presStyleIdx="9" presStyleCnt="10"/>
      <dgm:spPr/>
    </dgm:pt>
  </dgm:ptLst>
  <dgm:cxnLst>
    <dgm:cxn modelId="{F2919ED7-61E5-4BE4-8211-298409E85FA3}" srcId="{FB55AE9A-4816-48C7-B249-F606F4F8438B}" destId="{64302733-E4A0-492B-AD8A-995157D940E2}" srcOrd="2" destOrd="0" parTransId="{1C4B610D-9687-4443-94D3-F3B5E84456B4}" sibTransId="{D3D823F9-DB67-4C32-8F2B-DDB171E5534B}"/>
    <dgm:cxn modelId="{1CE2C4EC-996B-422A-87CD-21B117BA45C6}" type="presOf" srcId="{FB55AE9A-4816-48C7-B249-F606F4F8438B}" destId="{359BC66E-A5C9-4C12-BDF3-9F72F0D74724}" srcOrd="0" destOrd="0" presId="urn:microsoft.com/office/officeart/2005/8/layout/target1"/>
    <dgm:cxn modelId="{54FA650D-A8C1-4261-BD5A-5885F9CEDFC5}" srcId="{FB55AE9A-4816-48C7-B249-F606F4F8438B}" destId="{8E58C891-B695-4618-B896-EC7BA8D50932}" srcOrd="0" destOrd="0" parTransId="{9B9A26EF-FBD9-426B-AE40-9FBE8FD4BEA7}" sibTransId="{B81F3F83-8D31-45DE-8E4F-2BAEBCE8A441}"/>
    <dgm:cxn modelId="{0F6820FD-0A6A-4352-95B9-751A387FA1E8}" srcId="{FB55AE9A-4816-48C7-B249-F606F4F8438B}" destId="{ACF8D38C-3952-4A78-81DE-02F70BF7625C}" srcOrd="1" destOrd="0" parTransId="{0503813C-5B02-4262-9CC6-A365423B15FE}" sibTransId="{F17BD8F4-406B-4262-BA1E-99DAF33E9F87}"/>
    <dgm:cxn modelId="{4FE11C6A-2244-41C0-9C0F-A18BFF9F5DDB}" type="presOf" srcId="{8E58C891-B695-4618-B896-EC7BA8D50932}" destId="{A0602E9B-3E3A-4EEF-8539-9414CB016062}" srcOrd="0" destOrd="0" presId="urn:microsoft.com/office/officeart/2005/8/layout/target1"/>
    <dgm:cxn modelId="{48B2B41E-C898-49C1-9329-992034221F93}" type="presOf" srcId="{CBB64AC2-8EA4-440A-B211-D934AC8B6B35}" destId="{7F9A522F-C8E3-49AA-828E-D020DC8B8B1F}" srcOrd="0" destOrd="0" presId="urn:microsoft.com/office/officeart/2005/8/layout/target1"/>
    <dgm:cxn modelId="{D0FCB78C-D522-4C4D-B098-783E61E3A4F5}" type="presOf" srcId="{ACF8D38C-3952-4A78-81DE-02F70BF7625C}" destId="{AEED8FA7-43AB-437F-B5F5-CCEE1EBC8DF3}" srcOrd="0" destOrd="0" presId="urn:microsoft.com/office/officeart/2005/8/layout/target1"/>
    <dgm:cxn modelId="{852E52A2-F0B5-42D6-9C21-0049F71A3F68}" srcId="{FB55AE9A-4816-48C7-B249-F606F4F8438B}" destId="{31D855AB-9CDB-46B6-8946-AEBFD10C7997}" srcOrd="4" destOrd="0" parTransId="{162918D0-1A41-45AD-9002-06545AB78D28}" sibTransId="{F8912331-DB99-4309-826D-28DE4F047623}"/>
    <dgm:cxn modelId="{341E8AA9-A407-4782-A32B-2228F64E329C}" type="presOf" srcId="{31D855AB-9CDB-46B6-8946-AEBFD10C7997}" destId="{97134E83-B47B-484F-8013-1211F7BA4DAB}" srcOrd="0" destOrd="0" presId="urn:microsoft.com/office/officeart/2005/8/layout/target1"/>
    <dgm:cxn modelId="{6137E870-CC84-4F87-A732-A17ECD8C30F4}" srcId="{FB55AE9A-4816-48C7-B249-F606F4F8438B}" destId="{CBB64AC2-8EA4-440A-B211-D934AC8B6B35}" srcOrd="3" destOrd="0" parTransId="{DE73FC23-8AD5-4B43-B157-A26A53ACD0E2}" sibTransId="{09D3A386-6F01-4530-AC23-0E3CA5FBA974}"/>
    <dgm:cxn modelId="{442B7A8B-75C8-418D-93A7-98AE200A8CD3}" type="presOf" srcId="{64302733-E4A0-492B-AD8A-995157D940E2}" destId="{2FC3EEF2-BA0E-4200-853F-DC336EB3E67D}" srcOrd="0" destOrd="0" presId="urn:microsoft.com/office/officeart/2005/8/layout/target1"/>
    <dgm:cxn modelId="{D090E923-60F4-4FE9-9F0E-47B668BAC88C}" type="presParOf" srcId="{359BC66E-A5C9-4C12-BDF3-9F72F0D74724}" destId="{4933965A-088B-4353-808B-D6AEA0EE1FFE}" srcOrd="0" destOrd="0" presId="urn:microsoft.com/office/officeart/2005/8/layout/target1"/>
    <dgm:cxn modelId="{F7BD7E24-39CD-46C2-B3EE-5D2EDE05E77F}" type="presParOf" srcId="{359BC66E-A5C9-4C12-BDF3-9F72F0D74724}" destId="{A0602E9B-3E3A-4EEF-8539-9414CB016062}" srcOrd="1" destOrd="0" presId="urn:microsoft.com/office/officeart/2005/8/layout/target1"/>
    <dgm:cxn modelId="{38B9618F-B63D-4246-BA3B-AA71CD1D14A8}" type="presParOf" srcId="{359BC66E-A5C9-4C12-BDF3-9F72F0D74724}" destId="{FC64F6A7-4BC9-4C68-9C5E-58159B3B9B86}" srcOrd="2" destOrd="0" presId="urn:microsoft.com/office/officeart/2005/8/layout/target1"/>
    <dgm:cxn modelId="{8624F58F-8951-4936-A5EA-1B47C77E7E7C}" type="presParOf" srcId="{359BC66E-A5C9-4C12-BDF3-9F72F0D74724}" destId="{D6406522-5DCC-4916-87C6-E3E3522DD0CA}" srcOrd="3" destOrd="0" presId="urn:microsoft.com/office/officeart/2005/8/layout/target1"/>
    <dgm:cxn modelId="{E0D91C94-6B35-4C5B-8559-106CC1D42E53}" type="presParOf" srcId="{359BC66E-A5C9-4C12-BDF3-9F72F0D74724}" destId="{7B86393B-2391-42CE-9AD2-BD034C0115A5}" srcOrd="4" destOrd="0" presId="urn:microsoft.com/office/officeart/2005/8/layout/target1"/>
    <dgm:cxn modelId="{9254476F-C479-414F-AB2F-C95D90E843D9}" type="presParOf" srcId="{359BC66E-A5C9-4C12-BDF3-9F72F0D74724}" destId="{AEED8FA7-43AB-437F-B5F5-CCEE1EBC8DF3}" srcOrd="5" destOrd="0" presId="urn:microsoft.com/office/officeart/2005/8/layout/target1"/>
    <dgm:cxn modelId="{E1749326-056D-4E67-9FC6-D428A63741FF}" type="presParOf" srcId="{359BC66E-A5C9-4C12-BDF3-9F72F0D74724}" destId="{49E27DB0-04E4-457F-9BE1-C5D4E0863A7D}" srcOrd="6" destOrd="0" presId="urn:microsoft.com/office/officeart/2005/8/layout/target1"/>
    <dgm:cxn modelId="{A054BF77-292C-48E8-B3C5-1AB036EE6BD3}" type="presParOf" srcId="{359BC66E-A5C9-4C12-BDF3-9F72F0D74724}" destId="{7D41D525-2662-4BAA-AC19-E60C5C8776A7}" srcOrd="7" destOrd="0" presId="urn:microsoft.com/office/officeart/2005/8/layout/target1"/>
    <dgm:cxn modelId="{3CCC6C6E-5329-47F4-A033-B2E0A53AF7C2}" type="presParOf" srcId="{359BC66E-A5C9-4C12-BDF3-9F72F0D74724}" destId="{6582DD4E-F21F-4512-8967-16456A4972E3}" srcOrd="8" destOrd="0" presId="urn:microsoft.com/office/officeart/2005/8/layout/target1"/>
    <dgm:cxn modelId="{4A6D85DB-139A-4B81-B4D7-3087411ED881}" type="presParOf" srcId="{359BC66E-A5C9-4C12-BDF3-9F72F0D74724}" destId="{2FC3EEF2-BA0E-4200-853F-DC336EB3E67D}" srcOrd="9" destOrd="0" presId="urn:microsoft.com/office/officeart/2005/8/layout/target1"/>
    <dgm:cxn modelId="{1DC5887F-A13B-4D20-8988-E973C73E08AD}" type="presParOf" srcId="{359BC66E-A5C9-4C12-BDF3-9F72F0D74724}" destId="{968A36BF-5105-499E-8E86-1B8932BF1763}" srcOrd="10" destOrd="0" presId="urn:microsoft.com/office/officeart/2005/8/layout/target1"/>
    <dgm:cxn modelId="{8804B6EF-02CD-4390-A089-3065EE064BA2}" type="presParOf" srcId="{359BC66E-A5C9-4C12-BDF3-9F72F0D74724}" destId="{3121D566-55FC-450A-BF6D-B2E12F04E396}" srcOrd="11" destOrd="0" presId="urn:microsoft.com/office/officeart/2005/8/layout/target1"/>
    <dgm:cxn modelId="{7F160B6B-2545-4491-8E52-1E2DF8C47B0E}" type="presParOf" srcId="{359BC66E-A5C9-4C12-BDF3-9F72F0D74724}" destId="{19375219-7D60-4ACE-9479-321D4C1BBE37}" srcOrd="12" destOrd="0" presId="urn:microsoft.com/office/officeart/2005/8/layout/target1"/>
    <dgm:cxn modelId="{52E912D7-A267-47B2-8C59-20FD9339E665}" type="presParOf" srcId="{359BC66E-A5C9-4C12-BDF3-9F72F0D74724}" destId="{7F9A522F-C8E3-49AA-828E-D020DC8B8B1F}" srcOrd="13" destOrd="0" presId="urn:microsoft.com/office/officeart/2005/8/layout/target1"/>
    <dgm:cxn modelId="{61297080-24C4-4515-88D2-2190ED5727FA}" type="presParOf" srcId="{359BC66E-A5C9-4C12-BDF3-9F72F0D74724}" destId="{78EBBAD4-52E2-498B-A828-D8BAAF20044B}" srcOrd="14" destOrd="0" presId="urn:microsoft.com/office/officeart/2005/8/layout/target1"/>
    <dgm:cxn modelId="{96B7E867-F17E-452E-9D6A-B5C777BD5C07}" type="presParOf" srcId="{359BC66E-A5C9-4C12-BDF3-9F72F0D74724}" destId="{641CE461-36C9-4E8F-AB83-109B826ACB22}" srcOrd="15" destOrd="0" presId="urn:microsoft.com/office/officeart/2005/8/layout/target1"/>
    <dgm:cxn modelId="{77B89AC0-C067-4310-88B4-273A070D21E8}" type="presParOf" srcId="{359BC66E-A5C9-4C12-BDF3-9F72F0D74724}" destId="{F0F57D30-7097-4A51-8414-8DBCCB84878F}" srcOrd="16" destOrd="0" presId="urn:microsoft.com/office/officeart/2005/8/layout/target1"/>
    <dgm:cxn modelId="{7DB4AECF-3620-42F2-A017-AD1B64EEBE1C}" type="presParOf" srcId="{359BC66E-A5C9-4C12-BDF3-9F72F0D74724}" destId="{97134E83-B47B-484F-8013-1211F7BA4DAB}" srcOrd="17" destOrd="0" presId="urn:microsoft.com/office/officeart/2005/8/layout/target1"/>
    <dgm:cxn modelId="{627F57D4-61D3-4781-8FDB-476543A0D438}" type="presParOf" srcId="{359BC66E-A5C9-4C12-BDF3-9F72F0D74724}" destId="{E30A771C-E792-4351-9803-9AA1BB8916FA}" srcOrd="18" destOrd="0" presId="urn:microsoft.com/office/officeart/2005/8/layout/target1"/>
    <dgm:cxn modelId="{60F8F0F1-F790-4CA5-BEC7-86E40961BEFB}" type="presParOf" srcId="{359BC66E-A5C9-4C12-BDF3-9F72F0D74724}" destId="{122334D9-3E1D-40B5-98A5-6D7F7E2CEFB7}" srcOrd="19" destOrd="0" presId="urn:microsoft.com/office/officeart/2005/8/layout/targe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679E72B-24E3-4820-9B0C-D631CE51F1EB}" type="doc">
      <dgm:prSet loTypeId="urn:microsoft.com/office/officeart/2005/8/layout/orgChart1" loCatId="hierarchy" qsTypeId="urn:microsoft.com/office/officeart/2005/8/quickstyle/simple1" qsCatId="simple" csTypeId="urn:microsoft.com/office/officeart/2005/8/colors/accent1_2" csCatId="accent1"/>
      <dgm:spPr/>
    </dgm:pt>
    <dgm:pt modelId="{A5506116-A5C0-4D83-ABAA-BFF6B201D0E0}">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Arial" charset="0"/>
              <a:cs typeface="Arial" charset="0"/>
            </a:rPr>
            <a:t>Patient Engagement</a:t>
          </a:r>
        </a:p>
      </dgm:t>
    </dgm:pt>
    <dgm:pt modelId="{89E6E737-FE40-4348-9F89-D7E78FEEBA64}" type="parTrans" cxnId="{27D35631-085C-4101-844A-89A9F2884E6B}">
      <dgm:prSet/>
      <dgm:spPr/>
      <dgm:t>
        <a:bodyPr/>
        <a:lstStyle/>
        <a:p>
          <a:endParaRPr lang="en-US"/>
        </a:p>
      </dgm:t>
    </dgm:pt>
    <dgm:pt modelId="{FB07122F-3A36-476C-A985-A27F9C99019F}" type="sibTrans" cxnId="{27D35631-085C-4101-844A-89A9F2884E6B}">
      <dgm:prSet/>
      <dgm:spPr/>
      <dgm:t>
        <a:bodyPr/>
        <a:lstStyle/>
        <a:p>
          <a:endParaRPr lang="en-US"/>
        </a:p>
      </dgm:t>
    </dgm:pt>
    <dgm:pt modelId="{F6F058FD-491A-43BC-B5A3-C83D8B24BA5C}">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chemeClr val="tx1"/>
              </a:solidFill>
              <a:effectLst/>
              <a:latin typeface="Arial" charset="0"/>
              <a:cs typeface="Arial" charset="0"/>
            </a:rPr>
            <a:t>Team STEPPS</a:t>
          </a:r>
        </a:p>
      </dgm:t>
    </dgm:pt>
    <dgm:pt modelId="{3BC5D9B2-CF6D-4A9E-8DDF-843B7F1C79B3}" type="parTrans" cxnId="{56FAB363-62DD-4EDC-9D02-E54613939AF3}">
      <dgm:prSet/>
      <dgm:spPr/>
      <dgm:t>
        <a:bodyPr/>
        <a:lstStyle/>
        <a:p>
          <a:endParaRPr lang="en-US"/>
        </a:p>
      </dgm:t>
    </dgm:pt>
    <dgm:pt modelId="{18B14876-EB1D-4D0A-B480-37B70CB775FD}" type="sibTrans" cxnId="{56FAB363-62DD-4EDC-9D02-E54613939AF3}">
      <dgm:prSet/>
      <dgm:spPr/>
      <dgm:t>
        <a:bodyPr/>
        <a:lstStyle/>
        <a:p>
          <a:endParaRPr lang="en-US"/>
        </a:p>
      </dgm:t>
    </dgm:pt>
    <dgm:pt modelId="{525B0E1E-FF65-49AD-AD7C-389C62A1CE9F}">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chemeClr val="tx1"/>
              </a:solidFill>
              <a:effectLst/>
              <a:latin typeface="Arial" charset="0"/>
              <a:cs typeface="Arial" charset="0"/>
            </a:rPr>
            <a:t>RELATE</a:t>
          </a:r>
        </a:p>
      </dgm:t>
    </dgm:pt>
    <dgm:pt modelId="{0836059A-B30D-420A-A499-D46F3E43120F}" type="parTrans" cxnId="{B7D8FDB1-1A4A-489C-BBDF-62AEF21936BB}">
      <dgm:prSet/>
      <dgm:spPr/>
      <dgm:t>
        <a:bodyPr/>
        <a:lstStyle/>
        <a:p>
          <a:endParaRPr lang="en-US"/>
        </a:p>
      </dgm:t>
    </dgm:pt>
    <dgm:pt modelId="{7C30FB9B-11E5-4737-B244-9A5F0BBA3273}" type="sibTrans" cxnId="{B7D8FDB1-1A4A-489C-BBDF-62AEF21936BB}">
      <dgm:prSet/>
      <dgm:spPr/>
      <dgm:t>
        <a:bodyPr/>
        <a:lstStyle/>
        <a:p>
          <a:endParaRPr lang="en-US"/>
        </a:p>
      </dgm:t>
    </dgm:pt>
    <dgm:pt modelId="{80ADA84B-5C08-467F-8050-CBAF2999403C}">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Arial" charset="0"/>
              <a:cs typeface="Arial" charset="0"/>
            </a:rPr>
            <a:t>Patient and Family</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Arial" charset="0"/>
              <a:cs typeface="Arial" charset="0"/>
            </a:rPr>
            <a:t> Centered Rounding</a:t>
          </a:r>
        </a:p>
      </dgm:t>
    </dgm:pt>
    <dgm:pt modelId="{0E6D5A52-E377-4EE4-B30A-96B25AE803CF}" type="parTrans" cxnId="{0BD7D1DB-0923-4320-833A-D88E04D35165}">
      <dgm:prSet/>
      <dgm:spPr/>
      <dgm:t>
        <a:bodyPr/>
        <a:lstStyle/>
        <a:p>
          <a:endParaRPr lang="en-US"/>
        </a:p>
      </dgm:t>
    </dgm:pt>
    <dgm:pt modelId="{BDEC1F25-30DE-43EB-B8E8-979D8E9D6ADA}" type="sibTrans" cxnId="{0BD7D1DB-0923-4320-833A-D88E04D35165}">
      <dgm:prSet/>
      <dgm:spPr/>
      <dgm:t>
        <a:bodyPr/>
        <a:lstStyle/>
        <a:p>
          <a:endParaRPr lang="en-US"/>
        </a:p>
      </dgm:t>
    </dgm:pt>
    <dgm:pt modelId="{1F56FDA2-CD72-461D-ADF0-BA8FE1B3E012}">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chemeClr val="tx1"/>
              </a:solidFill>
              <a:effectLst/>
              <a:latin typeface="Arial" charset="0"/>
              <a:cs typeface="Arial" charset="0"/>
            </a:rPr>
            <a:t>Patient Advocacy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chemeClr val="tx1"/>
              </a:solidFill>
              <a:effectLst/>
              <a:latin typeface="Arial" charset="0"/>
              <a:cs typeface="Arial" charset="0"/>
            </a:rPr>
            <a:t>Council</a:t>
          </a:r>
        </a:p>
      </dgm:t>
    </dgm:pt>
    <dgm:pt modelId="{B9082502-81A8-4EEA-BBEA-9B77F46D9D09}" type="parTrans" cxnId="{FCFA6AA5-D117-407E-87B2-03EBAA9C1D58}">
      <dgm:prSet/>
      <dgm:spPr/>
      <dgm:t>
        <a:bodyPr/>
        <a:lstStyle/>
        <a:p>
          <a:endParaRPr lang="en-US"/>
        </a:p>
      </dgm:t>
    </dgm:pt>
    <dgm:pt modelId="{CCF48D5A-7859-4777-AAE8-4F7EF0EB5015}" type="sibTrans" cxnId="{FCFA6AA5-D117-407E-87B2-03EBAA9C1D58}">
      <dgm:prSet/>
      <dgm:spPr/>
      <dgm:t>
        <a:bodyPr/>
        <a:lstStyle/>
        <a:p>
          <a:endParaRPr lang="en-US"/>
        </a:p>
      </dgm:t>
    </dgm:pt>
    <dgm:pt modelId="{7798D9B8-A915-4CED-B8F4-61E129CDE403}">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Arial" charset="0"/>
              <a:cs typeface="Arial" charset="0"/>
            </a:rPr>
            <a:t>Other </a:t>
          </a:r>
        </a:p>
      </dgm:t>
    </dgm:pt>
    <dgm:pt modelId="{E020974A-BF63-4A9B-8B69-1CD569E25F3C}" type="parTrans" cxnId="{D5B421AF-9B63-497E-ABD7-0AA2D3F1FC26}">
      <dgm:prSet/>
      <dgm:spPr/>
      <dgm:t>
        <a:bodyPr/>
        <a:lstStyle/>
        <a:p>
          <a:endParaRPr lang="en-US"/>
        </a:p>
      </dgm:t>
    </dgm:pt>
    <dgm:pt modelId="{D1A74D42-1E7F-4EEA-9E13-4BD4D8738685}" type="sibTrans" cxnId="{D5B421AF-9B63-497E-ABD7-0AA2D3F1FC26}">
      <dgm:prSet/>
      <dgm:spPr/>
      <dgm:t>
        <a:bodyPr/>
        <a:lstStyle/>
        <a:p>
          <a:endParaRPr lang="en-US"/>
        </a:p>
      </dgm:t>
    </dgm:pt>
    <dgm:pt modelId="{96DB6B98-94DA-4CD2-8350-45DAAD4790CC}" type="pres">
      <dgm:prSet presAssocID="{8679E72B-24E3-4820-9B0C-D631CE51F1EB}" presName="hierChild1" presStyleCnt="0">
        <dgm:presLayoutVars>
          <dgm:orgChart val="1"/>
          <dgm:chPref val="1"/>
          <dgm:dir/>
          <dgm:animOne val="branch"/>
          <dgm:animLvl val="lvl"/>
          <dgm:resizeHandles/>
        </dgm:presLayoutVars>
      </dgm:prSet>
      <dgm:spPr/>
    </dgm:pt>
    <dgm:pt modelId="{1E1CD350-88E8-4A77-9408-854D75DF17B5}" type="pres">
      <dgm:prSet presAssocID="{A5506116-A5C0-4D83-ABAA-BFF6B201D0E0}" presName="hierRoot1" presStyleCnt="0">
        <dgm:presLayoutVars>
          <dgm:hierBranch/>
        </dgm:presLayoutVars>
      </dgm:prSet>
      <dgm:spPr/>
    </dgm:pt>
    <dgm:pt modelId="{9C7F3619-1AB9-48DE-B980-C88C1AD35988}" type="pres">
      <dgm:prSet presAssocID="{A5506116-A5C0-4D83-ABAA-BFF6B201D0E0}" presName="rootComposite1" presStyleCnt="0"/>
      <dgm:spPr/>
    </dgm:pt>
    <dgm:pt modelId="{B8C4940B-F117-43C8-BF19-FBDF79CA4E8E}" type="pres">
      <dgm:prSet presAssocID="{A5506116-A5C0-4D83-ABAA-BFF6B201D0E0}" presName="rootText1" presStyleLbl="node0" presStyleIdx="0" presStyleCnt="1">
        <dgm:presLayoutVars>
          <dgm:chPref val="3"/>
        </dgm:presLayoutVars>
      </dgm:prSet>
      <dgm:spPr/>
      <dgm:t>
        <a:bodyPr/>
        <a:lstStyle/>
        <a:p>
          <a:endParaRPr lang="en-US"/>
        </a:p>
      </dgm:t>
    </dgm:pt>
    <dgm:pt modelId="{EE98D8F7-7785-45D3-AB57-328CCA50BEF1}" type="pres">
      <dgm:prSet presAssocID="{A5506116-A5C0-4D83-ABAA-BFF6B201D0E0}" presName="rootConnector1" presStyleLbl="node1" presStyleIdx="0" presStyleCnt="0"/>
      <dgm:spPr/>
      <dgm:t>
        <a:bodyPr/>
        <a:lstStyle/>
        <a:p>
          <a:endParaRPr lang="en-US"/>
        </a:p>
      </dgm:t>
    </dgm:pt>
    <dgm:pt modelId="{8959700C-0077-4A4F-AA39-75DCDB289166}" type="pres">
      <dgm:prSet presAssocID="{A5506116-A5C0-4D83-ABAA-BFF6B201D0E0}" presName="hierChild2" presStyleCnt="0"/>
      <dgm:spPr/>
    </dgm:pt>
    <dgm:pt modelId="{BDBCBDC2-6F17-456D-B507-42A792F359FA}" type="pres">
      <dgm:prSet presAssocID="{3BC5D9B2-CF6D-4A9E-8DDF-843B7F1C79B3}" presName="Name35" presStyleLbl="parChTrans1D2" presStyleIdx="0" presStyleCnt="5"/>
      <dgm:spPr/>
      <dgm:t>
        <a:bodyPr/>
        <a:lstStyle/>
        <a:p>
          <a:endParaRPr lang="en-US"/>
        </a:p>
      </dgm:t>
    </dgm:pt>
    <dgm:pt modelId="{E42FFE58-2406-4F4B-9754-C68D37474947}" type="pres">
      <dgm:prSet presAssocID="{F6F058FD-491A-43BC-B5A3-C83D8B24BA5C}" presName="hierRoot2" presStyleCnt="0">
        <dgm:presLayoutVars>
          <dgm:hierBranch/>
        </dgm:presLayoutVars>
      </dgm:prSet>
      <dgm:spPr/>
    </dgm:pt>
    <dgm:pt modelId="{89E88E3F-ACB0-43BB-840D-77ED4616303B}" type="pres">
      <dgm:prSet presAssocID="{F6F058FD-491A-43BC-B5A3-C83D8B24BA5C}" presName="rootComposite" presStyleCnt="0"/>
      <dgm:spPr/>
    </dgm:pt>
    <dgm:pt modelId="{5CA26DBA-6BAC-4168-8111-6121707E2AA8}" type="pres">
      <dgm:prSet presAssocID="{F6F058FD-491A-43BC-B5A3-C83D8B24BA5C}" presName="rootText" presStyleLbl="node2" presStyleIdx="0" presStyleCnt="5">
        <dgm:presLayoutVars>
          <dgm:chPref val="3"/>
        </dgm:presLayoutVars>
      </dgm:prSet>
      <dgm:spPr/>
      <dgm:t>
        <a:bodyPr/>
        <a:lstStyle/>
        <a:p>
          <a:endParaRPr lang="en-US"/>
        </a:p>
      </dgm:t>
    </dgm:pt>
    <dgm:pt modelId="{3EE6C734-D9BC-430F-8D32-79E1420CBEDD}" type="pres">
      <dgm:prSet presAssocID="{F6F058FD-491A-43BC-B5A3-C83D8B24BA5C}" presName="rootConnector" presStyleLbl="node2" presStyleIdx="0" presStyleCnt="5"/>
      <dgm:spPr/>
      <dgm:t>
        <a:bodyPr/>
        <a:lstStyle/>
        <a:p>
          <a:endParaRPr lang="en-US"/>
        </a:p>
      </dgm:t>
    </dgm:pt>
    <dgm:pt modelId="{0F6C66D2-258C-4ED5-8B90-C407FA0476CC}" type="pres">
      <dgm:prSet presAssocID="{F6F058FD-491A-43BC-B5A3-C83D8B24BA5C}" presName="hierChild4" presStyleCnt="0"/>
      <dgm:spPr/>
    </dgm:pt>
    <dgm:pt modelId="{35EF156F-6032-47BF-800D-98ADCF888C53}" type="pres">
      <dgm:prSet presAssocID="{F6F058FD-491A-43BC-B5A3-C83D8B24BA5C}" presName="hierChild5" presStyleCnt="0"/>
      <dgm:spPr/>
    </dgm:pt>
    <dgm:pt modelId="{BE00C15A-3EC6-472D-8B5E-D3E5EEEED67E}" type="pres">
      <dgm:prSet presAssocID="{0836059A-B30D-420A-A499-D46F3E43120F}" presName="Name35" presStyleLbl="parChTrans1D2" presStyleIdx="1" presStyleCnt="5"/>
      <dgm:spPr/>
      <dgm:t>
        <a:bodyPr/>
        <a:lstStyle/>
        <a:p>
          <a:endParaRPr lang="en-US"/>
        </a:p>
      </dgm:t>
    </dgm:pt>
    <dgm:pt modelId="{43678651-D7D8-40AE-87C0-F3728C21572B}" type="pres">
      <dgm:prSet presAssocID="{525B0E1E-FF65-49AD-AD7C-389C62A1CE9F}" presName="hierRoot2" presStyleCnt="0">
        <dgm:presLayoutVars>
          <dgm:hierBranch/>
        </dgm:presLayoutVars>
      </dgm:prSet>
      <dgm:spPr/>
    </dgm:pt>
    <dgm:pt modelId="{55CEB759-EF5D-4685-8FF8-EEFF82202E60}" type="pres">
      <dgm:prSet presAssocID="{525B0E1E-FF65-49AD-AD7C-389C62A1CE9F}" presName="rootComposite" presStyleCnt="0"/>
      <dgm:spPr/>
    </dgm:pt>
    <dgm:pt modelId="{FE7D7835-2C67-42BA-99EE-80EF57C85749}" type="pres">
      <dgm:prSet presAssocID="{525B0E1E-FF65-49AD-AD7C-389C62A1CE9F}" presName="rootText" presStyleLbl="node2" presStyleIdx="1" presStyleCnt="5">
        <dgm:presLayoutVars>
          <dgm:chPref val="3"/>
        </dgm:presLayoutVars>
      </dgm:prSet>
      <dgm:spPr/>
      <dgm:t>
        <a:bodyPr/>
        <a:lstStyle/>
        <a:p>
          <a:endParaRPr lang="en-US"/>
        </a:p>
      </dgm:t>
    </dgm:pt>
    <dgm:pt modelId="{011A6BEF-CE5F-434F-A5FD-8751A0D69511}" type="pres">
      <dgm:prSet presAssocID="{525B0E1E-FF65-49AD-AD7C-389C62A1CE9F}" presName="rootConnector" presStyleLbl="node2" presStyleIdx="1" presStyleCnt="5"/>
      <dgm:spPr/>
      <dgm:t>
        <a:bodyPr/>
        <a:lstStyle/>
        <a:p>
          <a:endParaRPr lang="en-US"/>
        </a:p>
      </dgm:t>
    </dgm:pt>
    <dgm:pt modelId="{B752B368-9AEA-49BB-B069-055FB5D733F2}" type="pres">
      <dgm:prSet presAssocID="{525B0E1E-FF65-49AD-AD7C-389C62A1CE9F}" presName="hierChild4" presStyleCnt="0"/>
      <dgm:spPr/>
    </dgm:pt>
    <dgm:pt modelId="{C4810828-66B8-452C-875F-E70E44805563}" type="pres">
      <dgm:prSet presAssocID="{525B0E1E-FF65-49AD-AD7C-389C62A1CE9F}" presName="hierChild5" presStyleCnt="0"/>
      <dgm:spPr/>
    </dgm:pt>
    <dgm:pt modelId="{C410BB9E-DA57-4708-8322-217B29F9069B}" type="pres">
      <dgm:prSet presAssocID="{0E6D5A52-E377-4EE4-B30A-96B25AE803CF}" presName="Name35" presStyleLbl="parChTrans1D2" presStyleIdx="2" presStyleCnt="5"/>
      <dgm:spPr/>
      <dgm:t>
        <a:bodyPr/>
        <a:lstStyle/>
        <a:p>
          <a:endParaRPr lang="en-US"/>
        </a:p>
      </dgm:t>
    </dgm:pt>
    <dgm:pt modelId="{CD056836-01E9-4AD0-BA98-B70313BB6A5B}" type="pres">
      <dgm:prSet presAssocID="{80ADA84B-5C08-467F-8050-CBAF2999403C}" presName="hierRoot2" presStyleCnt="0">
        <dgm:presLayoutVars>
          <dgm:hierBranch/>
        </dgm:presLayoutVars>
      </dgm:prSet>
      <dgm:spPr/>
    </dgm:pt>
    <dgm:pt modelId="{1B728C4D-29DD-450E-A649-15DE440BB04A}" type="pres">
      <dgm:prSet presAssocID="{80ADA84B-5C08-467F-8050-CBAF2999403C}" presName="rootComposite" presStyleCnt="0"/>
      <dgm:spPr/>
    </dgm:pt>
    <dgm:pt modelId="{05341F62-500C-442E-B203-7703C4CC6E20}" type="pres">
      <dgm:prSet presAssocID="{80ADA84B-5C08-467F-8050-CBAF2999403C}" presName="rootText" presStyleLbl="node2" presStyleIdx="2" presStyleCnt="5">
        <dgm:presLayoutVars>
          <dgm:chPref val="3"/>
        </dgm:presLayoutVars>
      </dgm:prSet>
      <dgm:spPr/>
      <dgm:t>
        <a:bodyPr/>
        <a:lstStyle/>
        <a:p>
          <a:endParaRPr lang="en-US"/>
        </a:p>
      </dgm:t>
    </dgm:pt>
    <dgm:pt modelId="{7AEA34EF-9489-45D8-B115-F704A3B6D6DB}" type="pres">
      <dgm:prSet presAssocID="{80ADA84B-5C08-467F-8050-CBAF2999403C}" presName="rootConnector" presStyleLbl="node2" presStyleIdx="2" presStyleCnt="5"/>
      <dgm:spPr/>
      <dgm:t>
        <a:bodyPr/>
        <a:lstStyle/>
        <a:p>
          <a:endParaRPr lang="en-US"/>
        </a:p>
      </dgm:t>
    </dgm:pt>
    <dgm:pt modelId="{4B83A516-F9F7-49C0-9219-571F700DE07F}" type="pres">
      <dgm:prSet presAssocID="{80ADA84B-5C08-467F-8050-CBAF2999403C}" presName="hierChild4" presStyleCnt="0"/>
      <dgm:spPr/>
    </dgm:pt>
    <dgm:pt modelId="{9187B09F-191C-4074-A5DA-4D2FABB190A7}" type="pres">
      <dgm:prSet presAssocID="{80ADA84B-5C08-467F-8050-CBAF2999403C}" presName="hierChild5" presStyleCnt="0"/>
      <dgm:spPr/>
    </dgm:pt>
    <dgm:pt modelId="{76A9EA28-F095-49DA-AA48-67FC95602344}" type="pres">
      <dgm:prSet presAssocID="{B9082502-81A8-4EEA-BBEA-9B77F46D9D09}" presName="Name35" presStyleLbl="parChTrans1D2" presStyleIdx="3" presStyleCnt="5"/>
      <dgm:spPr/>
      <dgm:t>
        <a:bodyPr/>
        <a:lstStyle/>
        <a:p>
          <a:endParaRPr lang="en-US"/>
        </a:p>
      </dgm:t>
    </dgm:pt>
    <dgm:pt modelId="{7CAC68AF-29EE-4727-AAB5-C48A24A29293}" type="pres">
      <dgm:prSet presAssocID="{1F56FDA2-CD72-461D-ADF0-BA8FE1B3E012}" presName="hierRoot2" presStyleCnt="0">
        <dgm:presLayoutVars>
          <dgm:hierBranch/>
        </dgm:presLayoutVars>
      </dgm:prSet>
      <dgm:spPr/>
    </dgm:pt>
    <dgm:pt modelId="{8D061FFC-1AFA-466B-A020-5A0D8767B96A}" type="pres">
      <dgm:prSet presAssocID="{1F56FDA2-CD72-461D-ADF0-BA8FE1B3E012}" presName="rootComposite" presStyleCnt="0"/>
      <dgm:spPr/>
    </dgm:pt>
    <dgm:pt modelId="{FEC4FED5-9213-450F-BACA-DBAC6268622E}" type="pres">
      <dgm:prSet presAssocID="{1F56FDA2-CD72-461D-ADF0-BA8FE1B3E012}" presName="rootText" presStyleLbl="node2" presStyleIdx="3" presStyleCnt="5">
        <dgm:presLayoutVars>
          <dgm:chPref val="3"/>
        </dgm:presLayoutVars>
      </dgm:prSet>
      <dgm:spPr/>
      <dgm:t>
        <a:bodyPr/>
        <a:lstStyle/>
        <a:p>
          <a:endParaRPr lang="en-US"/>
        </a:p>
      </dgm:t>
    </dgm:pt>
    <dgm:pt modelId="{8477E7ED-BE76-4A34-ADB2-D619C96B807E}" type="pres">
      <dgm:prSet presAssocID="{1F56FDA2-CD72-461D-ADF0-BA8FE1B3E012}" presName="rootConnector" presStyleLbl="node2" presStyleIdx="3" presStyleCnt="5"/>
      <dgm:spPr/>
      <dgm:t>
        <a:bodyPr/>
        <a:lstStyle/>
        <a:p>
          <a:endParaRPr lang="en-US"/>
        </a:p>
      </dgm:t>
    </dgm:pt>
    <dgm:pt modelId="{2AC9FA14-FEB5-4EC4-9FAE-88C2BEC0742B}" type="pres">
      <dgm:prSet presAssocID="{1F56FDA2-CD72-461D-ADF0-BA8FE1B3E012}" presName="hierChild4" presStyleCnt="0"/>
      <dgm:spPr/>
    </dgm:pt>
    <dgm:pt modelId="{4DC8BE5E-319C-4425-826D-D3D3F70F6419}" type="pres">
      <dgm:prSet presAssocID="{1F56FDA2-CD72-461D-ADF0-BA8FE1B3E012}" presName="hierChild5" presStyleCnt="0"/>
      <dgm:spPr/>
    </dgm:pt>
    <dgm:pt modelId="{0F8647A2-DFA6-4CE8-9D1F-13958E23D6AD}" type="pres">
      <dgm:prSet presAssocID="{E020974A-BF63-4A9B-8B69-1CD569E25F3C}" presName="Name35" presStyleLbl="parChTrans1D2" presStyleIdx="4" presStyleCnt="5"/>
      <dgm:spPr/>
      <dgm:t>
        <a:bodyPr/>
        <a:lstStyle/>
        <a:p>
          <a:endParaRPr lang="en-US"/>
        </a:p>
      </dgm:t>
    </dgm:pt>
    <dgm:pt modelId="{A242160A-7325-4AFD-ACCB-C65CDF857D24}" type="pres">
      <dgm:prSet presAssocID="{7798D9B8-A915-4CED-B8F4-61E129CDE403}" presName="hierRoot2" presStyleCnt="0">
        <dgm:presLayoutVars>
          <dgm:hierBranch/>
        </dgm:presLayoutVars>
      </dgm:prSet>
      <dgm:spPr/>
    </dgm:pt>
    <dgm:pt modelId="{BACCA8A6-DF90-4ECF-8BDB-175E17B66B06}" type="pres">
      <dgm:prSet presAssocID="{7798D9B8-A915-4CED-B8F4-61E129CDE403}" presName="rootComposite" presStyleCnt="0"/>
      <dgm:spPr/>
    </dgm:pt>
    <dgm:pt modelId="{96492767-C7D7-431F-BAAF-1429B7F32962}" type="pres">
      <dgm:prSet presAssocID="{7798D9B8-A915-4CED-B8F4-61E129CDE403}" presName="rootText" presStyleLbl="node2" presStyleIdx="4" presStyleCnt="5">
        <dgm:presLayoutVars>
          <dgm:chPref val="3"/>
        </dgm:presLayoutVars>
      </dgm:prSet>
      <dgm:spPr/>
      <dgm:t>
        <a:bodyPr/>
        <a:lstStyle/>
        <a:p>
          <a:endParaRPr lang="en-US"/>
        </a:p>
      </dgm:t>
    </dgm:pt>
    <dgm:pt modelId="{582928D6-E62A-4F75-85ED-6FDCB5ABC261}" type="pres">
      <dgm:prSet presAssocID="{7798D9B8-A915-4CED-B8F4-61E129CDE403}" presName="rootConnector" presStyleLbl="node2" presStyleIdx="4" presStyleCnt="5"/>
      <dgm:spPr/>
      <dgm:t>
        <a:bodyPr/>
        <a:lstStyle/>
        <a:p>
          <a:endParaRPr lang="en-US"/>
        </a:p>
      </dgm:t>
    </dgm:pt>
    <dgm:pt modelId="{F6C71C3C-BC8D-4A64-AA50-7ACFF470A5C8}" type="pres">
      <dgm:prSet presAssocID="{7798D9B8-A915-4CED-B8F4-61E129CDE403}" presName="hierChild4" presStyleCnt="0"/>
      <dgm:spPr/>
    </dgm:pt>
    <dgm:pt modelId="{DFB004DF-EB6E-47C4-BC95-7E7723F4FA2F}" type="pres">
      <dgm:prSet presAssocID="{7798D9B8-A915-4CED-B8F4-61E129CDE403}" presName="hierChild5" presStyleCnt="0"/>
      <dgm:spPr/>
    </dgm:pt>
    <dgm:pt modelId="{9AF3285C-E1C1-4B78-8A77-BA09D81BDD36}" type="pres">
      <dgm:prSet presAssocID="{A5506116-A5C0-4D83-ABAA-BFF6B201D0E0}" presName="hierChild3" presStyleCnt="0"/>
      <dgm:spPr/>
    </dgm:pt>
  </dgm:ptLst>
  <dgm:cxnLst>
    <dgm:cxn modelId="{D5B421AF-9B63-497E-ABD7-0AA2D3F1FC26}" srcId="{A5506116-A5C0-4D83-ABAA-BFF6B201D0E0}" destId="{7798D9B8-A915-4CED-B8F4-61E129CDE403}" srcOrd="4" destOrd="0" parTransId="{E020974A-BF63-4A9B-8B69-1CD569E25F3C}" sibTransId="{D1A74D42-1E7F-4EEA-9E13-4BD4D8738685}"/>
    <dgm:cxn modelId="{65BAF370-489E-4D43-B137-C61FA296B1A1}" type="presOf" srcId="{A5506116-A5C0-4D83-ABAA-BFF6B201D0E0}" destId="{EE98D8F7-7785-45D3-AB57-328CCA50BEF1}" srcOrd="1" destOrd="0" presId="urn:microsoft.com/office/officeart/2005/8/layout/orgChart1"/>
    <dgm:cxn modelId="{04A53614-7DA1-4B4E-AA4E-E21704B428D2}" type="presOf" srcId="{80ADA84B-5C08-467F-8050-CBAF2999403C}" destId="{05341F62-500C-442E-B203-7703C4CC6E20}" srcOrd="0" destOrd="0" presId="urn:microsoft.com/office/officeart/2005/8/layout/orgChart1"/>
    <dgm:cxn modelId="{68F106B0-0E86-4DB3-9758-414367820B4E}" type="presOf" srcId="{8679E72B-24E3-4820-9B0C-D631CE51F1EB}" destId="{96DB6B98-94DA-4CD2-8350-45DAAD4790CC}" srcOrd="0" destOrd="0" presId="urn:microsoft.com/office/officeart/2005/8/layout/orgChart1"/>
    <dgm:cxn modelId="{B7D8FDB1-1A4A-489C-BBDF-62AEF21936BB}" srcId="{A5506116-A5C0-4D83-ABAA-BFF6B201D0E0}" destId="{525B0E1E-FF65-49AD-AD7C-389C62A1CE9F}" srcOrd="1" destOrd="0" parTransId="{0836059A-B30D-420A-A499-D46F3E43120F}" sibTransId="{7C30FB9B-11E5-4737-B244-9A5F0BBA3273}"/>
    <dgm:cxn modelId="{E561D8AD-8549-49EA-A617-8D2BA5D8C09F}" type="presOf" srcId="{80ADA84B-5C08-467F-8050-CBAF2999403C}" destId="{7AEA34EF-9489-45D8-B115-F704A3B6D6DB}" srcOrd="1" destOrd="0" presId="urn:microsoft.com/office/officeart/2005/8/layout/orgChart1"/>
    <dgm:cxn modelId="{98AF9767-7FF4-40D5-AC56-4401E3B36893}" type="presOf" srcId="{A5506116-A5C0-4D83-ABAA-BFF6B201D0E0}" destId="{B8C4940B-F117-43C8-BF19-FBDF79CA4E8E}" srcOrd="0" destOrd="0" presId="urn:microsoft.com/office/officeart/2005/8/layout/orgChart1"/>
    <dgm:cxn modelId="{803D3E7E-797F-4E41-BC01-7FBA3DF8CD65}" type="presOf" srcId="{1F56FDA2-CD72-461D-ADF0-BA8FE1B3E012}" destId="{8477E7ED-BE76-4A34-ADB2-D619C96B807E}" srcOrd="1" destOrd="0" presId="urn:microsoft.com/office/officeart/2005/8/layout/orgChart1"/>
    <dgm:cxn modelId="{27D35631-085C-4101-844A-89A9F2884E6B}" srcId="{8679E72B-24E3-4820-9B0C-D631CE51F1EB}" destId="{A5506116-A5C0-4D83-ABAA-BFF6B201D0E0}" srcOrd="0" destOrd="0" parTransId="{89E6E737-FE40-4348-9F89-D7E78FEEBA64}" sibTransId="{FB07122F-3A36-476C-A985-A27F9C99019F}"/>
    <dgm:cxn modelId="{635524EB-536B-4B18-80B9-D8317F0251DC}" type="presOf" srcId="{1F56FDA2-CD72-461D-ADF0-BA8FE1B3E012}" destId="{FEC4FED5-9213-450F-BACA-DBAC6268622E}" srcOrd="0" destOrd="0" presId="urn:microsoft.com/office/officeart/2005/8/layout/orgChart1"/>
    <dgm:cxn modelId="{600E8E6F-7813-40E0-A807-AF083911E429}" type="presOf" srcId="{F6F058FD-491A-43BC-B5A3-C83D8B24BA5C}" destId="{5CA26DBA-6BAC-4168-8111-6121707E2AA8}" srcOrd="0" destOrd="0" presId="urn:microsoft.com/office/officeart/2005/8/layout/orgChart1"/>
    <dgm:cxn modelId="{24DA5BCB-8D47-480A-98ED-D64302AE4EEA}" type="presOf" srcId="{B9082502-81A8-4EEA-BBEA-9B77F46D9D09}" destId="{76A9EA28-F095-49DA-AA48-67FC95602344}" srcOrd="0" destOrd="0" presId="urn:microsoft.com/office/officeart/2005/8/layout/orgChart1"/>
    <dgm:cxn modelId="{56FAB363-62DD-4EDC-9D02-E54613939AF3}" srcId="{A5506116-A5C0-4D83-ABAA-BFF6B201D0E0}" destId="{F6F058FD-491A-43BC-B5A3-C83D8B24BA5C}" srcOrd="0" destOrd="0" parTransId="{3BC5D9B2-CF6D-4A9E-8DDF-843B7F1C79B3}" sibTransId="{18B14876-EB1D-4D0A-B480-37B70CB775FD}"/>
    <dgm:cxn modelId="{F93FC3B0-0733-43C3-8601-F64DCB377AB3}" type="presOf" srcId="{525B0E1E-FF65-49AD-AD7C-389C62A1CE9F}" destId="{FE7D7835-2C67-42BA-99EE-80EF57C85749}" srcOrd="0" destOrd="0" presId="urn:microsoft.com/office/officeart/2005/8/layout/orgChart1"/>
    <dgm:cxn modelId="{A24F8DBB-FAA3-4E36-BB26-6E2FA09CC992}" type="presOf" srcId="{7798D9B8-A915-4CED-B8F4-61E129CDE403}" destId="{96492767-C7D7-431F-BAAF-1429B7F32962}" srcOrd="0" destOrd="0" presId="urn:microsoft.com/office/officeart/2005/8/layout/orgChart1"/>
    <dgm:cxn modelId="{3AC44D64-15B7-4772-8306-209A2F11E248}" type="presOf" srcId="{7798D9B8-A915-4CED-B8F4-61E129CDE403}" destId="{582928D6-E62A-4F75-85ED-6FDCB5ABC261}" srcOrd="1" destOrd="0" presId="urn:microsoft.com/office/officeart/2005/8/layout/orgChart1"/>
    <dgm:cxn modelId="{0D33A23A-DB1D-4BD6-AC33-83F81468AD5C}" type="presOf" srcId="{F6F058FD-491A-43BC-B5A3-C83D8B24BA5C}" destId="{3EE6C734-D9BC-430F-8D32-79E1420CBEDD}" srcOrd="1" destOrd="0" presId="urn:microsoft.com/office/officeart/2005/8/layout/orgChart1"/>
    <dgm:cxn modelId="{0BD7D1DB-0923-4320-833A-D88E04D35165}" srcId="{A5506116-A5C0-4D83-ABAA-BFF6B201D0E0}" destId="{80ADA84B-5C08-467F-8050-CBAF2999403C}" srcOrd="2" destOrd="0" parTransId="{0E6D5A52-E377-4EE4-B30A-96B25AE803CF}" sibTransId="{BDEC1F25-30DE-43EB-B8E8-979D8E9D6ADA}"/>
    <dgm:cxn modelId="{55FF7C1F-DF72-45F5-93D4-4F49AA727F6A}" type="presOf" srcId="{525B0E1E-FF65-49AD-AD7C-389C62A1CE9F}" destId="{011A6BEF-CE5F-434F-A5FD-8751A0D69511}" srcOrd="1" destOrd="0" presId="urn:microsoft.com/office/officeart/2005/8/layout/orgChart1"/>
    <dgm:cxn modelId="{7B2362F5-4583-4DE3-B009-3FE77A14648E}" type="presOf" srcId="{E020974A-BF63-4A9B-8B69-1CD569E25F3C}" destId="{0F8647A2-DFA6-4CE8-9D1F-13958E23D6AD}" srcOrd="0" destOrd="0" presId="urn:microsoft.com/office/officeart/2005/8/layout/orgChart1"/>
    <dgm:cxn modelId="{FCFA6AA5-D117-407E-87B2-03EBAA9C1D58}" srcId="{A5506116-A5C0-4D83-ABAA-BFF6B201D0E0}" destId="{1F56FDA2-CD72-461D-ADF0-BA8FE1B3E012}" srcOrd="3" destOrd="0" parTransId="{B9082502-81A8-4EEA-BBEA-9B77F46D9D09}" sibTransId="{CCF48D5A-7859-4777-AAE8-4F7EF0EB5015}"/>
    <dgm:cxn modelId="{2A400CBE-7211-465B-A6ED-7D758A956EA9}" type="presOf" srcId="{0836059A-B30D-420A-A499-D46F3E43120F}" destId="{BE00C15A-3EC6-472D-8B5E-D3E5EEEED67E}" srcOrd="0" destOrd="0" presId="urn:microsoft.com/office/officeart/2005/8/layout/orgChart1"/>
    <dgm:cxn modelId="{E1EFFEE6-69DC-4DA8-B6BE-5A19AC31AA61}" type="presOf" srcId="{3BC5D9B2-CF6D-4A9E-8DDF-843B7F1C79B3}" destId="{BDBCBDC2-6F17-456D-B507-42A792F359FA}" srcOrd="0" destOrd="0" presId="urn:microsoft.com/office/officeart/2005/8/layout/orgChart1"/>
    <dgm:cxn modelId="{4BDF685D-01E3-48A6-B5AF-6C6FFD71DBA8}" type="presOf" srcId="{0E6D5A52-E377-4EE4-B30A-96B25AE803CF}" destId="{C410BB9E-DA57-4708-8322-217B29F9069B}" srcOrd="0" destOrd="0" presId="urn:microsoft.com/office/officeart/2005/8/layout/orgChart1"/>
    <dgm:cxn modelId="{128BA42F-F924-4232-96F6-61B10CA2C63D}" type="presParOf" srcId="{96DB6B98-94DA-4CD2-8350-45DAAD4790CC}" destId="{1E1CD350-88E8-4A77-9408-854D75DF17B5}" srcOrd="0" destOrd="0" presId="urn:microsoft.com/office/officeart/2005/8/layout/orgChart1"/>
    <dgm:cxn modelId="{019C33E6-EA5A-4056-82DA-258C8B4E3696}" type="presParOf" srcId="{1E1CD350-88E8-4A77-9408-854D75DF17B5}" destId="{9C7F3619-1AB9-48DE-B980-C88C1AD35988}" srcOrd="0" destOrd="0" presId="urn:microsoft.com/office/officeart/2005/8/layout/orgChart1"/>
    <dgm:cxn modelId="{101BD0D3-6B67-43D7-915D-E639EB7847CD}" type="presParOf" srcId="{9C7F3619-1AB9-48DE-B980-C88C1AD35988}" destId="{B8C4940B-F117-43C8-BF19-FBDF79CA4E8E}" srcOrd="0" destOrd="0" presId="urn:microsoft.com/office/officeart/2005/8/layout/orgChart1"/>
    <dgm:cxn modelId="{42BD3E4D-4634-4064-ACB6-0B482A996B46}" type="presParOf" srcId="{9C7F3619-1AB9-48DE-B980-C88C1AD35988}" destId="{EE98D8F7-7785-45D3-AB57-328CCA50BEF1}" srcOrd="1" destOrd="0" presId="urn:microsoft.com/office/officeart/2005/8/layout/orgChart1"/>
    <dgm:cxn modelId="{46C35F76-6436-4A9C-9C56-8C27A9596C3B}" type="presParOf" srcId="{1E1CD350-88E8-4A77-9408-854D75DF17B5}" destId="{8959700C-0077-4A4F-AA39-75DCDB289166}" srcOrd="1" destOrd="0" presId="urn:microsoft.com/office/officeart/2005/8/layout/orgChart1"/>
    <dgm:cxn modelId="{BD774226-173B-443C-A9A8-D7EAF933654D}" type="presParOf" srcId="{8959700C-0077-4A4F-AA39-75DCDB289166}" destId="{BDBCBDC2-6F17-456D-B507-42A792F359FA}" srcOrd="0" destOrd="0" presId="urn:microsoft.com/office/officeart/2005/8/layout/orgChart1"/>
    <dgm:cxn modelId="{017CD97B-A79D-45DB-866A-4EED95FAD9AA}" type="presParOf" srcId="{8959700C-0077-4A4F-AA39-75DCDB289166}" destId="{E42FFE58-2406-4F4B-9754-C68D37474947}" srcOrd="1" destOrd="0" presId="urn:microsoft.com/office/officeart/2005/8/layout/orgChart1"/>
    <dgm:cxn modelId="{1A5E457E-3A0C-4147-A9DE-DB79869A64A1}" type="presParOf" srcId="{E42FFE58-2406-4F4B-9754-C68D37474947}" destId="{89E88E3F-ACB0-43BB-840D-77ED4616303B}" srcOrd="0" destOrd="0" presId="urn:microsoft.com/office/officeart/2005/8/layout/orgChart1"/>
    <dgm:cxn modelId="{0FFA45EA-9363-4285-BD1E-A3CA22041EE6}" type="presParOf" srcId="{89E88E3F-ACB0-43BB-840D-77ED4616303B}" destId="{5CA26DBA-6BAC-4168-8111-6121707E2AA8}" srcOrd="0" destOrd="0" presId="urn:microsoft.com/office/officeart/2005/8/layout/orgChart1"/>
    <dgm:cxn modelId="{BC55EFB7-61C7-46E8-A622-109442727824}" type="presParOf" srcId="{89E88E3F-ACB0-43BB-840D-77ED4616303B}" destId="{3EE6C734-D9BC-430F-8D32-79E1420CBEDD}" srcOrd="1" destOrd="0" presId="urn:microsoft.com/office/officeart/2005/8/layout/orgChart1"/>
    <dgm:cxn modelId="{0DCAB9AC-483E-4038-BEAF-E48081946CCF}" type="presParOf" srcId="{E42FFE58-2406-4F4B-9754-C68D37474947}" destId="{0F6C66D2-258C-4ED5-8B90-C407FA0476CC}" srcOrd="1" destOrd="0" presId="urn:microsoft.com/office/officeart/2005/8/layout/orgChart1"/>
    <dgm:cxn modelId="{57D304A2-DBD3-4AD4-8E6A-D24E7441666D}" type="presParOf" srcId="{E42FFE58-2406-4F4B-9754-C68D37474947}" destId="{35EF156F-6032-47BF-800D-98ADCF888C53}" srcOrd="2" destOrd="0" presId="urn:microsoft.com/office/officeart/2005/8/layout/orgChart1"/>
    <dgm:cxn modelId="{1EB74976-41E7-429B-B5A5-6107741CE9D9}" type="presParOf" srcId="{8959700C-0077-4A4F-AA39-75DCDB289166}" destId="{BE00C15A-3EC6-472D-8B5E-D3E5EEEED67E}" srcOrd="2" destOrd="0" presId="urn:microsoft.com/office/officeart/2005/8/layout/orgChart1"/>
    <dgm:cxn modelId="{CAE90783-187E-476B-84C8-8B79F11FE58A}" type="presParOf" srcId="{8959700C-0077-4A4F-AA39-75DCDB289166}" destId="{43678651-D7D8-40AE-87C0-F3728C21572B}" srcOrd="3" destOrd="0" presId="urn:microsoft.com/office/officeart/2005/8/layout/orgChart1"/>
    <dgm:cxn modelId="{3CFF9D78-E711-4B79-9CFC-719D631C15EC}" type="presParOf" srcId="{43678651-D7D8-40AE-87C0-F3728C21572B}" destId="{55CEB759-EF5D-4685-8FF8-EEFF82202E60}" srcOrd="0" destOrd="0" presId="urn:microsoft.com/office/officeart/2005/8/layout/orgChart1"/>
    <dgm:cxn modelId="{6D8B1791-FE25-4C9F-BCDA-344EEC74AF43}" type="presParOf" srcId="{55CEB759-EF5D-4685-8FF8-EEFF82202E60}" destId="{FE7D7835-2C67-42BA-99EE-80EF57C85749}" srcOrd="0" destOrd="0" presId="urn:microsoft.com/office/officeart/2005/8/layout/orgChart1"/>
    <dgm:cxn modelId="{868A21DF-563F-4201-A844-C238AD4B25A3}" type="presParOf" srcId="{55CEB759-EF5D-4685-8FF8-EEFF82202E60}" destId="{011A6BEF-CE5F-434F-A5FD-8751A0D69511}" srcOrd="1" destOrd="0" presId="urn:microsoft.com/office/officeart/2005/8/layout/orgChart1"/>
    <dgm:cxn modelId="{EF50C0F6-1383-4B74-9E91-27629A44AFC6}" type="presParOf" srcId="{43678651-D7D8-40AE-87C0-F3728C21572B}" destId="{B752B368-9AEA-49BB-B069-055FB5D733F2}" srcOrd="1" destOrd="0" presId="urn:microsoft.com/office/officeart/2005/8/layout/orgChart1"/>
    <dgm:cxn modelId="{40D838ED-817D-4A43-B24A-27E428B4128E}" type="presParOf" srcId="{43678651-D7D8-40AE-87C0-F3728C21572B}" destId="{C4810828-66B8-452C-875F-E70E44805563}" srcOrd="2" destOrd="0" presId="urn:microsoft.com/office/officeart/2005/8/layout/orgChart1"/>
    <dgm:cxn modelId="{D767B358-165E-4EAA-8644-0F745006F843}" type="presParOf" srcId="{8959700C-0077-4A4F-AA39-75DCDB289166}" destId="{C410BB9E-DA57-4708-8322-217B29F9069B}" srcOrd="4" destOrd="0" presId="urn:microsoft.com/office/officeart/2005/8/layout/orgChart1"/>
    <dgm:cxn modelId="{0C1E865A-4840-408B-9FA7-0821C623E103}" type="presParOf" srcId="{8959700C-0077-4A4F-AA39-75DCDB289166}" destId="{CD056836-01E9-4AD0-BA98-B70313BB6A5B}" srcOrd="5" destOrd="0" presId="urn:microsoft.com/office/officeart/2005/8/layout/orgChart1"/>
    <dgm:cxn modelId="{C7D7D3B0-4AB0-484B-8F5D-9E0256EE9BD3}" type="presParOf" srcId="{CD056836-01E9-4AD0-BA98-B70313BB6A5B}" destId="{1B728C4D-29DD-450E-A649-15DE440BB04A}" srcOrd="0" destOrd="0" presId="urn:microsoft.com/office/officeart/2005/8/layout/orgChart1"/>
    <dgm:cxn modelId="{B8142EDA-3A82-40CE-AF20-A0258371A3E3}" type="presParOf" srcId="{1B728C4D-29DD-450E-A649-15DE440BB04A}" destId="{05341F62-500C-442E-B203-7703C4CC6E20}" srcOrd="0" destOrd="0" presId="urn:microsoft.com/office/officeart/2005/8/layout/orgChart1"/>
    <dgm:cxn modelId="{FE719053-9332-42FF-B37A-16B22BC3327A}" type="presParOf" srcId="{1B728C4D-29DD-450E-A649-15DE440BB04A}" destId="{7AEA34EF-9489-45D8-B115-F704A3B6D6DB}" srcOrd="1" destOrd="0" presId="urn:microsoft.com/office/officeart/2005/8/layout/orgChart1"/>
    <dgm:cxn modelId="{277F8D88-01DC-4C56-A7FC-0CBCF98CF4F9}" type="presParOf" srcId="{CD056836-01E9-4AD0-BA98-B70313BB6A5B}" destId="{4B83A516-F9F7-49C0-9219-571F700DE07F}" srcOrd="1" destOrd="0" presId="urn:microsoft.com/office/officeart/2005/8/layout/orgChart1"/>
    <dgm:cxn modelId="{2BC87780-3B17-4E3D-B2DC-22FABA65F33A}" type="presParOf" srcId="{CD056836-01E9-4AD0-BA98-B70313BB6A5B}" destId="{9187B09F-191C-4074-A5DA-4D2FABB190A7}" srcOrd="2" destOrd="0" presId="urn:microsoft.com/office/officeart/2005/8/layout/orgChart1"/>
    <dgm:cxn modelId="{2DC33C30-E117-41E8-8114-A5C08645E99D}" type="presParOf" srcId="{8959700C-0077-4A4F-AA39-75DCDB289166}" destId="{76A9EA28-F095-49DA-AA48-67FC95602344}" srcOrd="6" destOrd="0" presId="urn:microsoft.com/office/officeart/2005/8/layout/orgChart1"/>
    <dgm:cxn modelId="{AC8871CF-4FC3-4D0C-93AB-CAC3723A1A75}" type="presParOf" srcId="{8959700C-0077-4A4F-AA39-75DCDB289166}" destId="{7CAC68AF-29EE-4727-AAB5-C48A24A29293}" srcOrd="7" destOrd="0" presId="urn:microsoft.com/office/officeart/2005/8/layout/orgChart1"/>
    <dgm:cxn modelId="{E158B424-09CB-4E0A-9D98-17A999BC9B31}" type="presParOf" srcId="{7CAC68AF-29EE-4727-AAB5-C48A24A29293}" destId="{8D061FFC-1AFA-466B-A020-5A0D8767B96A}" srcOrd="0" destOrd="0" presId="urn:microsoft.com/office/officeart/2005/8/layout/orgChart1"/>
    <dgm:cxn modelId="{66639C69-C32F-4AAA-8938-FD8A2F155803}" type="presParOf" srcId="{8D061FFC-1AFA-466B-A020-5A0D8767B96A}" destId="{FEC4FED5-9213-450F-BACA-DBAC6268622E}" srcOrd="0" destOrd="0" presId="urn:microsoft.com/office/officeart/2005/8/layout/orgChart1"/>
    <dgm:cxn modelId="{43350A13-A440-4B4D-BD09-1F3A7C4683FC}" type="presParOf" srcId="{8D061FFC-1AFA-466B-A020-5A0D8767B96A}" destId="{8477E7ED-BE76-4A34-ADB2-D619C96B807E}" srcOrd="1" destOrd="0" presId="urn:microsoft.com/office/officeart/2005/8/layout/orgChart1"/>
    <dgm:cxn modelId="{D74E2A96-0ACE-4B19-AB54-EEAB38174E3B}" type="presParOf" srcId="{7CAC68AF-29EE-4727-AAB5-C48A24A29293}" destId="{2AC9FA14-FEB5-4EC4-9FAE-88C2BEC0742B}" srcOrd="1" destOrd="0" presId="urn:microsoft.com/office/officeart/2005/8/layout/orgChart1"/>
    <dgm:cxn modelId="{F26426C3-FDD6-4F83-B752-E04C2C3BDCAF}" type="presParOf" srcId="{7CAC68AF-29EE-4727-AAB5-C48A24A29293}" destId="{4DC8BE5E-319C-4425-826D-D3D3F70F6419}" srcOrd="2" destOrd="0" presId="urn:microsoft.com/office/officeart/2005/8/layout/orgChart1"/>
    <dgm:cxn modelId="{2E1D3BE8-598F-408E-9D39-3C38431020F7}" type="presParOf" srcId="{8959700C-0077-4A4F-AA39-75DCDB289166}" destId="{0F8647A2-DFA6-4CE8-9D1F-13958E23D6AD}" srcOrd="8" destOrd="0" presId="urn:microsoft.com/office/officeart/2005/8/layout/orgChart1"/>
    <dgm:cxn modelId="{6A291743-3BC5-45BC-8984-F4035ED1F932}" type="presParOf" srcId="{8959700C-0077-4A4F-AA39-75DCDB289166}" destId="{A242160A-7325-4AFD-ACCB-C65CDF857D24}" srcOrd="9" destOrd="0" presId="urn:microsoft.com/office/officeart/2005/8/layout/orgChart1"/>
    <dgm:cxn modelId="{E9CBC807-C85C-4F60-B20E-2552F234DE5D}" type="presParOf" srcId="{A242160A-7325-4AFD-ACCB-C65CDF857D24}" destId="{BACCA8A6-DF90-4ECF-8BDB-175E17B66B06}" srcOrd="0" destOrd="0" presId="urn:microsoft.com/office/officeart/2005/8/layout/orgChart1"/>
    <dgm:cxn modelId="{53FAF4B5-9515-4C2F-B8F7-83EE2E13EF3B}" type="presParOf" srcId="{BACCA8A6-DF90-4ECF-8BDB-175E17B66B06}" destId="{96492767-C7D7-431F-BAAF-1429B7F32962}" srcOrd="0" destOrd="0" presId="urn:microsoft.com/office/officeart/2005/8/layout/orgChart1"/>
    <dgm:cxn modelId="{A720D941-522F-4043-BD5A-270F9033FB11}" type="presParOf" srcId="{BACCA8A6-DF90-4ECF-8BDB-175E17B66B06}" destId="{582928D6-E62A-4F75-85ED-6FDCB5ABC261}" srcOrd="1" destOrd="0" presId="urn:microsoft.com/office/officeart/2005/8/layout/orgChart1"/>
    <dgm:cxn modelId="{4A69D34D-8DF6-4051-B2D3-E4B0AD528E6C}" type="presParOf" srcId="{A242160A-7325-4AFD-ACCB-C65CDF857D24}" destId="{F6C71C3C-BC8D-4A64-AA50-7ACFF470A5C8}" srcOrd="1" destOrd="0" presId="urn:microsoft.com/office/officeart/2005/8/layout/orgChart1"/>
    <dgm:cxn modelId="{178FE6AC-8201-4B4A-BEF6-969D42865B06}" type="presParOf" srcId="{A242160A-7325-4AFD-ACCB-C65CDF857D24}" destId="{DFB004DF-EB6E-47C4-BC95-7E7723F4FA2F}" srcOrd="2" destOrd="0" presId="urn:microsoft.com/office/officeart/2005/8/layout/orgChart1"/>
    <dgm:cxn modelId="{8116F8F4-6FF1-4DCA-B0F6-3239F70D7744}" type="presParOf" srcId="{1E1CD350-88E8-4A77-9408-854D75DF17B5}" destId="{9AF3285C-E1C1-4B78-8A77-BA09D81BDD36}"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BD1D10-CCE4-4DBF-83C4-3D7AE41709E4}">
      <dsp:nvSpPr>
        <dsp:cNvPr id="0" name=""/>
        <dsp:cNvSpPr/>
      </dsp:nvSpPr>
      <dsp:spPr>
        <a:xfrm>
          <a:off x="1016714" y="136114"/>
          <a:ext cx="3997257" cy="3997257"/>
        </a:xfrm>
        <a:prstGeom prst="circularArrow">
          <a:avLst>
            <a:gd name="adj1" fmla="val 4668"/>
            <a:gd name="adj2" fmla="val 272909"/>
            <a:gd name="adj3" fmla="val 13683482"/>
            <a:gd name="adj4" fmla="val 17478078"/>
            <a:gd name="adj5" fmla="val 4847"/>
          </a:avLst>
        </a:prstGeom>
        <a:solidFill>
          <a:schemeClr val="bg1">
            <a:lumMod val="50000"/>
          </a:schemeClr>
        </a:solidFill>
        <a:ln>
          <a:noFill/>
        </a:ln>
        <a:effectLst/>
      </dsp:spPr>
      <dsp:style>
        <a:lnRef idx="0">
          <a:scrgbClr r="0" g="0" b="0"/>
        </a:lnRef>
        <a:fillRef idx="1">
          <a:scrgbClr r="0" g="0" b="0"/>
        </a:fillRef>
        <a:effectRef idx="0">
          <a:scrgbClr r="0" g="0" b="0"/>
        </a:effectRef>
        <a:fontRef idx="minor"/>
      </dsp:style>
    </dsp:sp>
    <dsp:sp modelId="{EAFAACCB-8C55-4521-9FA1-D0A88A07D412}">
      <dsp:nvSpPr>
        <dsp:cNvPr id="0" name=""/>
        <dsp:cNvSpPr/>
      </dsp:nvSpPr>
      <dsp:spPr>
        <a:xfrm>
          <a:off x="1999492" y="130644"/>
          <a:ext cx="2031701" cy="1015837"/>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1" i="0" kern="1200" dirty="0" smtClean="0">
              <a:solidFill>
                <a:schemeClr val="tx1"/>
              </a:solidFill>
              <a:latin typeface="Calibri" pitchFamily="34" charset="0"/>
              <a:cs typeface="Calibri" pitchFamily="34" charset="0"/>
            </a:rPr>
            <a:t>Lean Methodology</a:t>
          </a:r>
          <a:endParaRPr lang="en-US" sz="2200" b="1" i="0" kern="1200" dirty="0">
            <a:solidFill>
              <a:schemeClr val="tx1"/>
            </a:solidFill>
            <a:latin typeface="Calibri" pitchFamily="34" charset="0"/>
            <a:cs typeface="Calibri" pitchFamily="34" charset="0"/>
          </a:endParaRPr>
        </a:p>
      </dsp:txBody>
      <dsp:txXfrm>
        <a:off x="2049081" y="180233"/>
        <a:ext cx="1932523" cy="916659"/>
      </dsp:txXfrm>
    </dsp:sp>
    <dsp:sp modelId="{F0F804E8-426C-4841-8524-CDE5FAF024C0}">
      <dsp:nvSpPr>
        <dsp:cNvPr id="0" name=""/>
        <dsp:cNvSpPr/>
      </dsp:nvSpPr>
      <dsp:spPr>
        <a:xfrm>
          <a:off x="3434773" y="1565925"/>
          <a:ext cx="2031701" cy="1015837"/>
        </a:xfrm>
        <a:prstGeom prst="roundRect">
          <a:avLst/>
        </a:prstGeom>
        <a:solidFill>
          <a:schemeClr val="accent2">
            <a:hueOff val="-2447042"/>
            <a:satOff val="10798"/>
            <a:lumOff val="-18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1" i="0" kern="1200" dirty="0" smtClean="0">
              <a:solidFill>
                <a:schemeClr val="tx1"/>
              </a:solidFill>
              <a:latin typeface="Calibri" pitchFamily="34" charset="0"/>
              <a:cs typeface="Calibri" pitchFamily="34" charset="0"/>
            </a:rPr>
            <a:t>Team STEPPS</a:t>
          </a:r>
          <a:endParaRPr lang="en-US" sz="2200" b="1" i="0" kern="1200" dirty="0">
            <a:solidFill>
              <a:schemeClr val="tx1"/>
            </a:solidFill>
            <a:latin typeface="Calibri" pitchFamily="34" charset="0"/>
            <a:cs typeface="Calibri" pitchFamily="34" charset="0"/>
          </a:endParaRPr>
        </a:p>
      </dsp:txBody>
      <dsp:txXfrm>
        <a:off x="3484362" y="1615514"/>
        <a:ext cx="1932523" cy="916659"/>
      </dsp:txXfrm>
    </dsp:sp>
    <dsp:sp modelId="{38AFBD9D-9F3B-4AE6-A9CC-BF18A66AF7FF}">
      <dsp:nvSpPr>
        <dsp:cNvPr id="0" name=""/>
        <dsp:cNvSpPr/>
      </dsp:nvSpPr>
      <dsp:spPr>
        <a:xfrm>
          <a:off x="1999492" y="3001206"/>
          <a:ext cx="2031701" cy="1015837"/>
        </a:xfrm>
        <a:prstGeom prst="roundRect">
          <a:avLst/>
        </a:prstGeom>
        <a:solidFill>
          <a:schemeClr val="accent2">
            <a:hueOff val="-4894083"/>
            <a:satOff val="21595"/>
            <a:lumOff val="-366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1" i="0" kern="1200" dirty="0" smtClean="0">
              <a:solidFill>
                <a:schemeClr val="tx1"/>
              </a:solidFill>
              <a:latin typeface="Calibri" pitchFamily="34" charset="0"/>
              <a:cs typeface="Calibri" pitchFamily="34" charset="0"/>
            </a:rPr>
            <a:t>Focus On People</a:t>
          </a:r>
          <a:endParaRPr lang="en-US" sz="2200" b="1" i="0" kern="1200" dirty="0">
            <a:solidFill>
              <a:schemeClr val="tx1"/>
            </a:solidFill>
            <a:latin typeface="Calibri" pitchFamily="34" charset="0"/>
            <a:cs typeface="Calibri" pitchFamily="34" charset="0"/>
          </a:endParaRPr>
        </a:p>
      </dsp:txBody>
      <dsp:txXfrm>
        <a:off x="2049081" y="3050795"/>
        <a:ext cx="1932523" cy="916659"/>
      </dsp:txXfrm>
    </dsp:sp>
    <dsp:sp modelId="{48663FDC-1221-4061-906C-564DF2170C4E}">
      <dsp:nvSpPr>
        <dsp:cNvPr id="0" name=""/>
        <dsp:cNvSpPr/>
      </dsp:nvSpPr>
      <dsp:spPr>
        <a:xfrm>
          <a:off x="564211" y="1565925"/>
          <a:ext cx="2031701" cy="1015837"/>
        </a:xfrm>
        <a:prstGeom prst="roundRect">
          <a:avLst/>
        </a:prstGeom>
        <a:solidFill>
          <a:schemeClr val="accent2">
            <a:hueOff val="-7341125"/>
            <a:satOff val="32393"/>
            <a:lumOff val="-549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1" i="0" kern="1200" dirty="0" smtClean="0">
              <a:solidFill>
                <a:schemeClr val="tx1"/>
              </a:solidFill>
              <a:latin typeface="Calibri" pitchFamily="34" charset="0"/>
              <a:cs typeface="Calibri" pitchFamily="34" charset="0"/>
            </a:rPr>
            <a:t>Performance Orientation</a:t>
          </a:r>
          <a:endParaRPr lang="en-US" sz="2200" b="1" i="0" kern="1200" dirty="0">
            <a:solidFill>
              <a:schemeClr val="tx1"/>
            </a:solidFill>
            <a:latin typeface="Calibri" pitchFamily="34" charset="0"/>
            <a:cs typeface="Calibri" pitchFamily="34" charset="0"/>
          </a:endParaRPr>
        </a:p>
      </dsp:txBody>
      <dsp:txXfrm>
        <a:off x="613800" y="1615514"/>
        <a:ext cx="1932523" cy="9166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BD1D10-CCE4-4DBF-83C4-3D7AE41709E4}">
      <dsp:nvSpPr>
        <dsp:cNvPr id="0" name=""/>
        <dsp:cNvSpPr/>
      </dsp:nvSpPr>
      <dsp:spPr>
        <a:xfrm>
          <a:off x="920673" y="123841"/>
          <a:ext cx="3669566" cy="3669566"/>
        </a:xfrm>
        <a:prstGeom prst="circularArrow">
          <a:avLst>
            <a:gd name="adj1" fmla="val 4668"/>
            <a:gd name="adj2" fmla="val 272909"/>
            <a:gd name="adj3" fmla="val 13709553"/>
            <a:gd name="adj4" fmla="val 17461989"/>
            <a:gd name="adj5" fmla="val 4847"/>
          </a:avLst>
        </a:prstGeom>
        <a:solidFill>
          <a:schemeClr val="bg1">
            <a:lumMod val="50000"/>
          </a:schemeClr>
        </a:solidFill>
        <a:ln>
          <a:noFill/>
        </a:ln>
        <a:effectLst/>
      </dsp:spPr>
      <dsp:style>
        <a:lnRef idx="0">
          <a:scrgbClr r="0" g="0" b="0"/>
        </a:lnRef>
        <a:fillRef idx="1">
          <a:scrgbClr r="0" g="0" b="0"/>
        </a:fillRef>
        <a:effectRef idx="0">
          <a:scrgbClr r="0" g="0" b="0"/>
        </a:effectRef>
        <a:fontRef idx="minor"/>
      </dsp:style>
    </dsp:sp>
    <dsp:sp modelId="{EAFAACCB-8C55-4521-9FA1-D0A88A07D412}">
      <dsp:nvSpPr>
        <dsp:cNvPr id="0" name=""/>
        <dsp:cNvSpPr/>
      </dsp:nvSpPr>
      <dsp:spPr>
        <a:xfrm>
          <a:off x="1832526" y="117143"/>
          <a:ext cx="1845861" cy="92291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1" i="0" kern="1200" dirty="0" smtClean="0">
              <a:solidFill>
                <a:schemeClr val="tx1"/>
              </a:solidFill>
              <a:latin typeface="Calibri" pitchFamily="34" charset="0"/>
              <a:cs typeface="Calibri" pitchFamily="34" charset="0"/>
            </a:rPr>
            <a:t>Lean Methodology</a:t>
          </a:r>
          <a:endParaRPr lang="en-US" sz="2200" b="1" i="0" kern="1200" dirty="0">
            <a:solidFill>
              <a:schemeClr val="tx1"/>
            </a:solidFill>
            <a:latin typeface="Calibri" pitchFamily="34" charset="0"/>
            <a:cs typeface="Calibri" pitchFamily="34" charset="0"/>
          </a:endParaRPr>
        </a:p>
      </dsp:txBody>
      <dsp:txXfrm>
        <a:off x="1877579" y="162196"/>
        <a:ext cx="1755755" cy="832813"/>
      </dsp:txXfrm>
    </dsp:sp>
    <dsp:sp modelId="{F0F804E8-426C-4841-8524-CDE5FAF024C0}">
      <dsp:nvSpPr>
        <dsp:cNvPr id="0" name=""/>
        <dsp:cNvSpPr/>
      </dsp:nvSpPr>
      <dsp:spPr>
        <a:xfrm>
          <a:off x="3150144" y="1434761"/>
          <a:ext cx="1845861" cy="922919"/>
        </a:xfrm>
        <a:prstGeom prst="roundRect">
          <a:avLst/>
        </a:prstGeom>
        <a:solidFill>
          <a:schemeClr val="accent2">
            <a:hueOff val="-2447042"/>
            <a:satOff val="10798"/>
            <a:lumOff val="-18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1" i="0" kern="1200" dirty="0" smtClean="0">
              <a:solidFill>
                <a:schemeClr val="tx1"/>
              </a:solidFill>
              <a:latin typeface="Calibri" pitchFamily="34" charset="0"/>
              <a:cs typeface="Calibri" pitchFamily="34" charset="0"/>
            </a:rPr>
            <a:t>Team STEPPS</a:t>
          </a:r>
          <a:endParaRPr lang="en-US" sz="2200" b="1" i="0" kern="1200" dirty="0">
            <a:solidFill>
              <a:schemeClr val="tx1"/>
            </a:solidFill>
            <a:latin typeface="Calibri" pitchFamily="34" charset="0"/>
            <a:cs typeface="Calibri" pitchFamily="34" charset="0"/>
          </a:endParaRPr>
        </a:p>
      </dsp:txBody>
      <dsp:txXfrm>
        <a:off x="3195197" y="1479814"/>
        <a:ext cx="1755755" cy="832813"/>
      </dsp:txXfrm>
    </dsp:sp>
    <dsp:sp modelId="{38AFBD9D-9F3B-4AE6-A9CC-BF18A66AF7FF}">
      <dsp:nvSpPr>
        <dsp:cNvPr id="0" name=""/>
        <dsp:cNvSpPr/>
      </dsp:nvSpPr>
      <dsp:spPr>
        <a:xfrm>
          <a:off x="1801444" y="2768620"/>
          <a:ext cx="1845861" cy="922919"/>
        </a:xfrm>
        <a:prstGeom prst="roundRect">
          <a:avLst/>
        </a:prstGeom>
        <a:solidFill>
          <a:schemeClr val="accent2">
            <a:hueOff val="-4894083"/>
            <a:satOff val="21595"/>
            <a:lumOff val="-366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1" i="0" kern="1200" dirty="0" smtClean="0">
              <a:solidFill>
                <a:schemeClr val="tx1"/>
              </a:solidFill>
              <a:latin typeface="Calibri" pitchFamily="34" charset="0"/>
              <a:cs typeface="Calibri" pitchFamily="34" charset="0"/>
            </a:rPr>
            <a:t>Focus On People</a:t>
          </a:r>
          <a:endParaRPr lang="en-US" sz="2200" b="1" i="0" kern="1200" dirty="0">
            <a:solidFill>
              <a:schemeClr val="tx1"/>
            </a:solidFill>
            <a:latin typeface="Calibri" pitchFamily="34" charset="0"/>
            <a:cs typeface="Calibri" pitchFamily="34" charset="0"/>
          </a:endParaRPr>
        </a:p>
      </dsp:txBody>
      <dsp:txXfrm>
        <a:off x="1846497" y="2813673"/>
        <a:ext cx="1755755" cy="832813"/>
      </dsp:txXfrm>
    </dsp:sp>
    <dsp:sp modelId="{48663FDC-1221-4061-906C-564DF2170C4E}">
      <dsp:nvSpPr>
        <dsp:cNvPr id="0" name=""/>
        <dsp:cNvSpPr/>
      </dsp:nvSpPr>
      <dsp:spPr>
        <a:xfrm>
          <a:off x="514908" y="1434761"/>
          <a:ext cx="1845861" cy="922919"/>
        </a:xfrm>
        <a:prstGeom prst="roundRect">
          <a:avLst/>
        </a:prstGeom>
        <a:solidFill>
          <a:schemeClr val="accent2">
            <a:hueOff val="-7341125"/>
            <a:satOff val="32393"/>
            <a:lumOff val="-549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1" i="0" kern="1200" dirty="0" smtClean="0">
              <a:solidFill>
                <a:schemeClr val="tx1"/>
              </a:solidFill>
              <a:latin typeface="Calibri" pitchFamily="34" charset="0"/>
              <a:cs typeface="Calibri" pitchFamily="34" charset="0"/>
            </a:rPr>
            <a:t>Performance Orientation</a:t>
          </a:r>
          <a:endParaRPr lang="en-US" sz="2200" b="1" i="0" kern="1200" dirty="0">
            <a:solidFill>
              <a:schemeClr val="tx1"/>
            </a:solidFill>
            <a:latin typeface="Calibri" pitchFamily="34" charset="0"/>
            <a:cs typeface="Calibri" pitchFamily="34" charset="0"/>
          </a:endParaRPr>
        </a:p>
      </dsp:txBody>
      <dsp:txXfrm>
        <a:off x="559961" y="1479814"/>
        <a:ext cx="1755755" cy="8328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BD1D10-CCE4-4DBF-83C4-3D7AE41709E4}">
      <dsp:nvSpPr>
        <dsp:cNvPr id="0" name=""/>
        <dsp:cNvSpPr/>
      </dsp:nvSpPr>
      <dsp:spPr>
        <a:xfrm>
          <a:off x="1016714" y="136114"/>
          <a:ext cx="3997257" cy="3997257"/>
        </a:xfrm>
        <a:prstGeom prst="circularArrow">
          <a:avLst>
            <a:gd name="adj1" fmla="val 4668"/>
            <a:gd name="adj2" fmla="val 272909"/>
            <a:gd name="adj3" fmla="val 13683482"/>
            <a:gd name="adj4" fmla="val 17478078"/>
            <a:gd name="adj5" fmla="val 4847"/>
          </a:avLst>
        </a:prstGeom>
        <a:solidFill>
          <a:schemeClr val="bg1">
            <a:lumMod val="50000"/>
          </a:schemeClr>
        </a:solidFill>
        <a:ln>
          <a:noFill/>
        </a:ln>
        <a:effectLst/>
      </dsp:spPr>
      <dsp:style>
        <a:lnRef idx="0">
          <a:scrgbClr r="0" g="0" b="0"/>
        </a:lnRef>
        <a:fillRef idx="1">
          <a:scrgbClr r="0" g="0" b="0"/>
        </a:fillRef>
        <a:effectRef idx="0">
          <a:scrgbClr r="0" g="0" b="0"/>
        </a:effectRef>
        <a:fontRef idx="minor"/>
      </dsp:style>
    </dsp:sp>
    <dsp:sp modelId="{EAFAACCB-8C55-4521-9FA1-D0A88A07D412}">
      <dsp:nvSpPr>
        <dsp:cNvPr id="0" name=""/>
        <dsp:cNvSpPr/>
      </dsp:nvSpPr>
      <dsp:spPr>
        <a:xfrm>
          <a:off x="1999492" y="130644"/>
          <a:ext cx="2031701" cy="1015837"/>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1" i="0" kern="1200" dirty="0" smtClean="0">
              <a:solidFill>
                <a:schemeClr val="tx1"/>
              </a:solidFill>
              <a:latin typeface="Calibri" pitchFamily="34" charset="0"/>
              <a:cs typeface="Calibri" pitchFamily="34" charset="0"/>
            </a:rPr>
            <a:t>Lean Methodology</a:t>
          </a:r>
          <a:endParaRPr lang="en-US" sz="2200" b="1" i="0" kern="1200" dirty="0">
            <a:solidFill>
              <a:schemeClr val="tx1"/>
            </a:solidFill>
            <a:latin typeface="Calibri" pitchFamily="34" charset="0"/>
            <a:cs typeface="Calibri" pitchFamily="34" charset="0"/>
          </a:endParaRPr>
        </a:p>
      </dsp:txBody>
      <dsp:txXfrm>
        <a:off x="2049081" y="180233"/>
        <a:ext cx="1932523" cy="916659"/>
      </dsp:txXfrm>
    </dsp:sp>
    <dsp:sp modelId="{F0F804E8-426C-4841-8524-CDE5FAF024C0}">
      <dsp:nvSpPr>
        <dsp:cNvPr id="0" name=""/>
        <dsp:cNvSpPr/>
      </dsp:nvSpPr>
      <dsp:spPr>
        <a:xfrm>
          <a:off x="3434773" y="1565925"/>
          <a:ext cx="2031701" cy="1015837"/>
        </a:xfrm>
        <a:prstGeom prst="roundRect">
          <a:avLst/>
        </a:prstGeom>
        <a:solidFill>
          <a:schemeClr val="accent2">
            <a:hueOff val="-2447042"/>
            <a:satOff val="10798"/>
            <a:lumOff val="-18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1" i="0" kern="1200" dirty="0" smtClean="0">
              <a:solidFill>
                <a:schemeClr val="tx1"/>
              </a:solidFill>
              <a:latin typeface="Calibri" pitchFamily="34" charset="0"/>
              <a:cs typeface="Calibri" pitchFamily="34" charset="0"/>
            </a:rPr>
            <a:t>Team STEPPS</a:t>
          </a:r>
          <a:endParaRPr lang="en-US" sz="2200" b="1" i="0" kern="1200" dirty="0">
            <a:solidFill>
              <a:schemeClr val="tx1"/>
            </a:solidFill>
            <a:latin typeface="Calibri" pitchFamily="34" charset="0"/>
            <a:cs typeface="Calibri" pitchFamily="34" charset="0"/>
          </a:endParaRPr>
        </a:p>
      </dsp:txBody>
      <dsp:txXfrm>
        <a:off x="3484362" y="1615514"/>
        <a:ext cx="1932523" cy="916659"/>
      </dsp:txXfrm>
    </dsp:sp>
    <dsp:sp modelId="{38AFBD9D-9F3B-4AE6-A9CC-BF18A66AF7FF}">
      <dsp:nvSpPr>
        <dsp:cNvPr id="0" name=""/>
        <dsp:cNvSpPr/>
      </dsp:nvSpPr>
      <dsp:spPr>
        <a:xfrm>
          <a:off x="1999492" y="3001206"/>
          <a:ext cx="2031701" cy="1015837"/>
        </a:xfrm>
        <a:prstGeom prst="roundRect">
          <a:avLst/>
        </a:prstGeom>
        <a:solidFill>
          <a:schemeClr val="accent2">
            <a:hueOff val="-4894083"/>
            <a:satOff val="21595"/>
            <a:lumOff val="-366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1" i="0" kern="1200" dirty="0" smtClean="0">
              <a:solidFill>
                <a:schemeClr val="tx1"/>
              </a:solidFill>
              <a:latin typeface="Calibri" pitchFamily="34" charset="0"/>
              <a:cs typeface="Calibri" pitchFamily="34" charset="0"/>
            </a:rPr>
            <a:t>Focus On People</a:t>
          </a:r>
          <a:endParaRPr lang="en-US" sz="2200" b="1" i="0" kern="1200" dirty="0">
            <a:solidFill>
              <a:schemeClr val="tx1"/>
            </a:solidFill>
            <a:latin typeface="Calibri" pitchFamily="34" charset="0"/>
            <a:cs typeface="Calibri" pitchFamily="34" charset="0"/>
          </a:endParaRPr>
        </a:p>
      </dsp:txBody>
      <dsp:txXfrm>
        <a:off x="2049081" y="3050795"/>
        <a:ext cx="1932523" cy="916659"/>
      </dsp:txXfrm>
    </dsp:sp>
    <dsp:sp modelId="{48663FDC-1221-4061-906C-564DF2170C4E}">
      <dsp:nvSpPr>
        <dsp:cNvPr id="0" name=""/>
        <dsp:cNvSpPr/>
      </dsp:nvSpPr>
      <dsp:spPr>
        <a:xfrm>
          <a:off x="564211" y="1565925"/>
          <a:ext cx="2031701" cy="1015837"/>
        </a:xfrm>
        <a:prstGeom prst="roundRect">
          <a:avLst/>
        </a:prstGeom>
        <a:solidFill>
          <a:schemeClr val="accent2">
            <a:hueOff val="-7341125"/>
            <a:satOff val="32393"/>
            <a:lumOff val="-549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1" i="0" kern="1200" dirty="0" smtClean="0">
              <a:solidFill>
                <a:schemeClr val="tx1"/>
              </a:solidFill>
              <a:latin typeface="Calibri" pitchFamily="34" charset="0"/>
              <a:cs typeface="Calibri" pitchFamily="34" charset="0"/>
            </a:rPr>
            <a:t>Performance Orientation</a:t>
          </a:r>
          <a:endParaRPr lang="en-US" sz="2200" b="1" i="0" kern="1200" dirty="0">
            <a:solidFill>
              <a:schemeClr val="tx1"/>
            </a:solidFill>
            <a:latin typeface="Calibri" pitchFamily="34" charset="0"/>
            <a:cs typeface="Calibri" pitchFamily="34" charset="0"/>
          </a:endParaRPr>
        </a:p>
      </dsp:txBody>
      <dsp:txXfrm>
        <a:off x="613800" y="1615514"/>
        <a:ext cx="1932523" cy="91665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8558298-E4FE-4325-9F95-998D22C474AE}" type="datetimeFigureOut">
              <a:rPr lang="en-US" smtClean="0"/>
              <a:t>7/25/2013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2E65332-7E35-4574-AC1F-B2828BAB0653}" type="slidenum">
              <a:rPr lang="en-US" smtClean="0"/>
              <a:t>‹#›</a:t>
            </a:fld>
            <a:endParaRPr lang="en-US"/>
          </a:p>
        </p:txBody>
      </p:sp>
    </p:spTree>
    <p:extLst>
      <p:ext uri="{BB962C8B-B14F-4D97-AF65-F5344CB8AC3E}">
        <p14:creationId xmlns:p14="http://schemas.microsoft.com/office/powerpoint/2010/main" val="3444005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544979-1950-514C-90AC-088E3B0CE7E7}"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671846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fld id="{9C421051-AC7B-43F3-989E-5EDE4358F093}" type="slidenum">
              <a:rPr lang="en-US" sz="1200">
                <a:solidFill>
                  <a:prstClr val="black"/>
                </a:solidFill>
              </a:rPr>
              <a:pPr eaLnBrk="1" hangingPunct="1"/>
              <a:t>22</a:t>
            </a:fld>
            <a:endParaRPr lang="en-US" sz="1200">
              <a:solidFill>
                <a:prstClr val="black"/>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fld id="{3CA64E24-2099-462F-A6A3-2743FAFE008C}" type="slidenum">
              <a:rPr lang="en-US" sz="1200">
                <a:solidFill>
                  <a:prstClr val="black"/>
                </a:solidFill>
              </a:rPr>
              <a:pPr eaLnBrk="1" hangingPunct="1"/>
              <a:t>23</a:t>
            </a:fld>
            <a:endParaRPr lang="en-US" sz="1200">
              <a:solidFill>
                <a:prstClr val="black"/>
              </a:solidFill>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fld id="{62A4906C-340A-47B9-B3DE-130097A4BA9E}" type="slidenum">
              <a:rPr lang="en-US" sz="1200">
                <a:solidFill>
                  <a:prstClr val="black"/>
                </a:solidFill>
              </a:rPr>
              <a:pPr eaLnBrk="1" hangingPunct="1"/>
              <a:t>24</a:t>
            </a:fld>
            <a:endParaRPr lang="en-US" sz="1200">
              <a:solidFill>
                <a:prstClr val="black"/>
              </a:solidFill>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fld id="{A3251188-55E9-419E-82F2-13A159C34D13}" type="slidenum">
              <a:rPr lang="en-US" sz="1200">
                <a:solidFill>
                  <a:prstClr val="black"/>
                </a:solidFill>
              </a:rPr>
              <a:pPr eaLnBrk="1" hangingPunct="1"/>
              <a:t>25</a:t>
            </a:fld>
            <a:endParaRPr lang="en-US" sz="1200">
              <a:solidFill>
                <a:prstClr val="black"/>
              </a:solidFill>
            </a:endParaRPr>
          </a:p>
        </p:txBody>
      </p:sp>
      <p:sp>
        <p:nvSpPr>
          <p:cNvPr id="57347" name="Slide Image Placeholder 1"/>
          <p:cNvSpPr>
            <a:spLocks noGrp="1" noRot="1" noChangeAspect="1" noTextEdit="1"/>
          </p:cNvSpPr>
          <p:nvPr>
            <p:ph type="sldImg"/>
          </p:nvPr>
        </p:nvSpPr>
        <p:spPr>
          <a:ln/>
        </p:spPr>
      </p:sp>
      <p:sp>
        <p:nvSpPr>
          <p:cNvPr id="5734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57349"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algn="r" eaLnBrk="1" fontAlgn="base" hangingPunct="1">
              <a:spcBef>
                <a:spcPct val="0"/>
              </a:spcBef>
              <a:spcAft>
                <a:spcPct val="0"/>
              </a:spcAft>
            </a:pPr>
            <a:fld id="{4AB09DA5-4CE0-4F13-8AA7-08805C795126}" type="slidenum">
              <a:rPr lang="en-US" sz="1200">
                <a:solidFill>
                  <a:prstClr val="black"/>
                </a:solidFill>
              </a:rPr>
              <a:pPr algn="r" eaLnBrk="1" fontAlgn="base" hangingPunct="1">
                <a:spcBef>
                  <a:spcPct val="0"/>
                </a:spcBef>
                <a:spcAft>
                  <a:spcPct val="0"/>
                </a:spcAft>
              </a:pPr>
              <a:t>25</a:t>
            </a:fld>
            <a:endParaRPr lang="en-US" sz="1200">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fld id="{9300CFE2-C47D-47A9-AC46-44A05D26D0B3}" type="slidenum">
              <a:rPr lang="en-US" sz="1200">
                <a:solidFill>
                  <a:prstClr val="black"/>
                </a:solidFill>
              </a:rPr>
              <a:pPr eaLnBrk="1" hangingPunct="1"/>
              <a:t>26</a:t>
            </a:fld>
            <a:endParaRPr lang="en-US" sz="1200">
              <a:solidFill>
                <a:prstClr val="black"/>
              </a:solidFill>
            </a:endParaRPr>
          </a:p>
        </p:txBody>
      </p:sp>
      <p:sp>
        <p:nvSpPr>
          <p:cNvPr id="58371" name="Slide Image Placeholder 1"/>
          <p:cNvSpPr>
            <a:spLocks noGrp="1" noRot="1" noChangeAspect="1" noTextEdit="1"/>
          </p:cNvSpPr>
          <p:nvPr>
            <p:ph type="sldImg"/>
          </p:nvPr>
        </p:nvSpPr>
        <p:spPr>
          <a:ln/>
        </p:spPr>
      </p:sp>
      <p:sp>
        <p:nvSpPr>
          <p:cNvPr id="5837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58373"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algn="r" eaLnBrk="1" fontAlgn="base" hangingPunct="1">
              <a:spcBef>
                <a:spcPct val="0"/>
              </a:spcBef>
              <a:spcAft>
                <a:spcPct val="0"/>
              </a:spcAft>
            </a:pPr>
            <a:fld id="{480BEE49-221D-4634-AE6B-C2B2B109C43F}" type="slidenum">
              <a:rPr lang="en-US" sz="1200">
                <a:solidFill>
                  <a:prstClr val="black"/>
                </a:solidFill>
              </a:rPr>
              <a:pPr algn="r" eaLnBrk="1" fontAlgn="base" hangingPunct="1">
                <a:spcBef>
                  <a:spcPct val="0"/>
                </a:spcBef>
                <a:spcAft>
                  <a:spcPct val="0"/>
                </a:spcAft>
              </a:pPr>
              <a:t>26</a:t>
            </a:fld>
            <a:endParaRPr lang="en-US" sz="1200">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fld id="{3173F2DC-6534-4193-80E3-3B9AE91D90F9}" type="slidenum">
              <a:rPr lang="en-US" sz="1200">
                <a:solidFill>
                  <a:prstClr val="black"/>
                </a:solidFill>
              </a:rPr>
              <a:pPr eaLnBrk="1" hangingPunct="1"/>
              <a:t>27</a:t>
            </a:fld>
            <a:endParaRPr lang="en-US" sz="1200">
              <a:solidFill>
                <a:prstClr val="black"/>
              </a:solidFill>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fld id="{2D15134C-03B3-48DC-B806-F0B3E05F9E7C}" type="slidenum">
              <a:rPr lang="en-US" sz="1200">
                <a:solidFill>
                  <a:prstClr val="black"/>
                </a:solidFill>
              </a:rPr>
              <a:pPr eaLnBrk="1" hangingPunct="1"/>
              <a:t>28</a:t>
            </a:fld>
            <a:endParaRPr lang="en-US" sz="120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fld id="{9C472E83-09A6-4213-90F5-95AF1558501B}" type="slidenum">
              <a:rPr lang="en-US" sz="1200">
                <a:solidFill>
                  <a:prstClr val="black"/>
                </a:solidFill>
              </a:rPr>
              <a:pPr eaLnBrk="1" hangingPunct="1"/>
              <a:t>29</a:t>
            </a:fld>
            <a:endParaRPr lang="en-US" sz="1200">
              <a:solidFill>
                <a:prstClr val="black"/>
              </a:solidFill>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fld id="{DAD6EAFF-6BC3-4AEB-9ED7-06F2D8E63EAA}" type="slidenum">
              <a:rPr lang="en-US" sz="1200">
                <a:solidFill>
                  <a:prstClr val="black"/>
                </a:solidFill>
              </a:rPr>
              <a:pPr eaLnBrk="1" hangingPunct="1"/>
              <a:t>30</a:t>
            </a:fld>
            <a:endParaRPr lang="en-US" sz="1200">
              <a:solidFill>
                <a:prstClr val="black"/>
              </a:solidFill>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fld id="{40F1CC5C-B802-4E4B-BDEA-CA6B373AD52F}" type="slidenum">
              <a:rPr lang="en-US" sz="1200">
                <a:solidFill>
                  <a:prstClr val="black"/>
                </a:solidFill>
              </a:rPr>
              <a:pPr eaLnBrk="1" hangingPunct="1"/>
              <a:t>31</a:t>
            </a:fld>
            <a:endParaRPr lang="en-US" sz="1200">
              <a:solidFill>
                <a:prstClr val="black"/>
              </a:solidFill>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fld id="{9B733054-6A54-4976-9F5E-4F1D3A74EB14}" type="slidenum">
              <a:rPr lang="en-US" sz="1200">
                <a:solidFill>
                  <a:prstClr val="black"/>
                </a:solidFill>
              </a:rPr>
              <a:pPr eaLnBrk="1" hangingPunct="1"/>
              <a:t>14</a:t>
            </a:fld>
            <a:endParaRPr lang="en-US" sz="1200">
              <a:solidFill>
                <a:prstClr val="black"/>
              </a:solidFill>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fld id="{B00482C2-2030-4D7D-93C5-A2C8F2FF8B07}" type="slidenum">
              <a:rPr lang="en-US" sz="1200">
                <a:solidFill>
                  <a:prstClr val="black"/>
                </a:solidFill>
              </a:rPr>
              <a:pPr eaLnBrk="1" hangingPunct="1"/>
              <a:t>32</a:t>
            </a:fld>
            <a:endParaRPr lang="en-US" sz="1200">
              <a:solidFill>
                <a:prstClr val="black"/>
              </a:solidFill>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fld id="{5D3ECFB0-4F0D-4500-A1C7-C168AB5DD43D}" type="slidenum">
              <a:rPr lang="en-US" sz="1200">
                <a:solidFill>
                  <a:prstClr val="black"/>
                </a:solidFill>
              </a:rPr>
              <a:pPr eaLnBrk="1" hangingPunct="1"/>
              <a:t>33</a:t>
            </a:fld>
            <a:endParaRPr lang="en-US" sz="1200">
              <a:solidFill>
                <a:prstClr val="black"/>
              </a:solidFill>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fld id="{5DC505B5-E808-4258-8ACD-A32865FDE82A}" type="slidenum">
              <a:rPr lang="en-US" sz="1200">
                <a:solidFill>
                  <a:prstClr val="black"/>
                </a:solidFill>
              </a:rPr>
              <a:pPr eaLnBrk="1" hangingPunct="1"/>
              <a:t>34</a:t>
            </a:fld>
            <a:endParaRPr lang="en-US" sz="1200">
              <a:solidFill>
                <a:prstClr val="black"/>
              </a:solidFill>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fld id="{950CC046-D8A7-4A62-932B-B42B1F1FA69D}" type="slidenum">
              <a:rPr lang="en-US" sz="1200">
                <a:solidFill>
                  <a:prstClr val="black"/>
                </a:solidFill>
              </a:rPr>
              <a:pPr eaLnBrk="1" hangingPunct="1"/>
              <a:t>35</a:t>
            </a:fld>
            <a:endParaRPr lang="en-US" sz="1200">
              <a:solidFill>
                <a:prstClr val="black"/>
              </a:solidFill>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fld id="{F9412298-E7B1-434A-B926-179430EBA437}" type="slidenum">
              <a:rPr lang="en-US" sz="1200">
                <a:solidFill>
                  <a:prstClr val="black"/>
                </a:solidFill>
              </a:rPr>
              <a:pPr eaLnBrk="1" hangingPunct="1"/>
              <a:t>36</a:t>
            </a:fld>
            <a:endParaRPr lang="en-US" sz="1200">
              <a:solidFill>
                <a:prstClr val="black"/>
              </a:solidFill>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fld id="{1865B6F6-D0F8-4D1E-BC82-9013EFC5F5A4}" type="slidenum">
              <a:rPr lang="en-US" sz="1200">
                <a:solidFill>
                  <a:prstClr val="black"/>
                </a:solidFill>
              </a:rPr>
              <a:pPr eaLnBrk="1" hangingPunct="1"/>
              <a:t>37</a:t>
            </a:fld>
            <a:endParaRPr lang="en-US" sz="1200">
              <a:solidFill>
                <a:prstClr val="black"/>
              </a:solidFill>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fld id="{593FF6FF-607A-443E-B35A-EBDBB5FCD49D}" type="slidenum">
              <a:rPr lang="en-US" sz="1200">
                <a:solidFill>
                  <a:prstClr val="black"/>
                </a:solidFill>
              </a:rPr>
              <a:pPr eaLnBrk="1" hangingPunct="1"/>
              <a:t>38</a:t>
            </a:fld>
            <a:endParaRPr lang="en-US" sz="1200">
              <a:solidFill>
                <a:prstClr val="black"/>
              </a:solidFill>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fld id="{D9010773-D2C5-4565-BB8F-AA5124BF3075}" type="slidenum">
              <a:rPr lang="en-US" sz="1200">
                <a:solidFill>
                  <a:prstClr val="black"/>
                </a:solidFill>
              </a:rPr>
              <a:pPr eaLnBrk="1" hangingPunct="1"/>
              <a:t>40</a:t>
            </a:fld>
            <a:endParaRPr lang="en-US" sz="1200">
              <a:solidFill>
                <a:prstClr val="black"/>
              </a:solidFill>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fld id="{11BC4D35-3545-40EE-8E6C-74563EA4A4A9}" type="slidenum">
              <a:rPr lang="en-US" sz="1200">
                <a:solidFill>
                  <a:prstClr val="black"/>
                </a:solidFill>
              </a:rPr>
              <a:pPr eaLnBrk="1" hangingPunct="1"/>
              <a:t>41</a:t>
            </a:fld>
            <a:endParaRPr lang="en-US" sz="1200">
              <a:solidFill>
                <a:prstClr val="black"/>
              </a:solidFill>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fld id="{B44F3321-B7AA-4FA2-BA9B-B0714A3E691F}" type="slidenum">
              <a:rPr lang="en-US" sz="1200">
                <a:solidFill>
                  <a:prstClr val="black"/>
                </a:solidFill>
              </a:rPr>
              <a:pPr eaLnBrk="1" hangingPunct="1"/>
              <a:t>15</a:t>
            </a:fld>
            <a:endParaRPr lang="en-US" sz="1200">
              <a:solidFill>
                <a:prstClr val="black"/>
              </a:solidFill>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fld id="{F53170AC-4247-4895-9481-644BA6601C71}" type="slidenum">
              <a:rPr lang="en-US" sz="1200">
                <a:solidFill>
                  <a:prstClr val="black"/>
                </a:solidFill>
              </a:rPr>
              <a:pPr eaLnBrk="1" hangingPunct="1"/>
              <a:t>42</a:t>
            </a:fld>
            <a:endParaRPr lang="en-US" sz="1200">
              <a:solidFill>
                <a:prstClr val="black"/>
              </a:solidFill>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fld id="{B3B5C770-A080-415D-9DEE-213E8C1B5BC6}" type="slidenum">
              <a:rPr lang="en-US" sz="1200">
                <a:solidFill>
                  <a:prstClr val="black"/>
                </a:solidFill>
              </a:rPr>
              <a:pPr eaLnBrk="1" hangingPunct="1"/>
              <a:t>43</a:t>
            </a:fld>
            <a:endParaRPr lang="en-US" sz="1200">
              <a:solidFill>
                <a:prstClr val="black"/>
              </a:solidFill>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fld id="{F3475587-1665-466E-9820-130D09BE7507}" type="slidenum">
              <a:rPr lang="en-US" sz="1200">
                <a:solidFill>
                  <a:prstClr val="black"/>
                </a:solidFill>
              </a:rPr>
              <a:pPr eaLnBrk="1" hangingPunct="1"/>
              <a:t>45</a:t>
            </a:fld>
            <a:endParaRPr lang="en-US" sz="1200">
              <a:solidFill>
                <a:prstClr val="black"/>
              </a:solidFill>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fld id="{41B17098-0AB9-4F3A-B336-290A72D11B7F}" type="slidenum">
              <a:rPr lang="en-US" sz="1200">
                <a:solidFill>
                  <a:prstClr val="black"/>
                </a:solidFill>
              </a:rPr>
              <a:pPr eaLnBrk="1" hangingPunct="1"/>
              <a:t>46</a:t>
            </a:fld>
            <a:endParaRPr lang="en-US" sz="1200">
              <a:solidFill>
                <a:prstClr val="black"/>
              </a:solidFill>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fld id="{62909853-9662-45CD-8850-FB9DA9D44CDB}" type="slidenum">
              <a:rPr lang="en-US" sz="1200">
                <a:solidFill>
                  <a:prstClr val="black"/>
                </a:solidFill>
              </a:rPr>
              <a:pPr eaLnBrk="1" hangingPunct="1"/>
              <a:t>47</a:t>
            </a:fld>
            <a:endParaRPr lang="en-US" sz="1200">
              <a:solidFill>
                <a:prstClr val="black"/>
              </a:solidFill>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fld id="{3E40733F-5C0D-4E99-9E53-AC8A51D1208B}" type="slidenum">
              <a:rPr lang="en-US" sz="1200">
                <a:solidFill>
                  <a:prstClr val="black"/>
                </a:solidFill>
              </a:rPr>
              <a:pPr eaLnBrk="1" hangingPunct="1"/>
              <a:t>48</a:t>
            </a:fld>
            <a:endParaRPr lang="en-US" sz="1200">
              <a:solidFill>
                <a:prstClr val="black"/>
              </a:solidFill>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fld id="{02D3B0EE-552B-4538-892D-9AF4978CD9E5}" type="slidenum">
              <a:rPr lang="en-US" sz="1200">
                <a:solidFill>
                  <a:prstClr val="black"/>
                </a:solidFill>
              </a:rPr>
              <a:pPr eaLnBrk="1" hangingPunct="1"/>
              <a:t>49</a:t>
            </a:fld>
            <a:endParaRPr lang="en-US" sz="1200">
              <a:solidFill>
                <a:prstClr val="black"/>
              </a:solidFill>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fld id="{18212147-DF88-4AD3-8FA6-533E472EA974}" type="slidenum">
              <a:rPr lang="en-US" sz="1200">
                <a:solidFill>
                  <a:prstClr val="black"/>
                </a:solidFill>
              </a:rPr>
              <a:pPr eaLnBrk="1" hangingPunct="1"/>
              <a:t>50</a:t>
            </a:fld>
            <a:endParaRPr lang="en-US" sz="1200">
              <a:solidFill>
                <a:prstClr val="black"/>
              </a:solidFill>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aseline="30000">
                <a:solidFill>
                  <a:schemeClr val="tx1"/>
                </a:solidFill>
                <a:latin typeface="Arial" charset="0"/>
                <a:ea typeface="ＭＳ Ｐゴシック" pitchFamily="37" charset="-128"/>
              </a:defRPr>
            </a:lvl1pPr>
            <a:lvl2pPr marL="742950" indent="-285750">
              <a:defRPr sz="2400" baseline="30000">
                <a:solidFill>
                  <a:schemeClr val="tx1"/>
                </a:solidFill>
                <a:latin typeface="Arial" charset="0"/>
                <a:ea typeface="ＭＳ Ｐゴシック" pitchFamily="37" charset="-128"/>
              </a:defRPr>
            </a:lvl2pPr>
            <a:lvl3pPr marL="1143000" indent="-228600">
              <a:defRPr sz="2400" baseline="30000">
                <a:solidFill>
                  <a:schemeClr val="tx1"/>
                </a:solidFill>
                <a:latin typeface="Arial" charset="0"/>
                <a:ea typeface="ＭＳ Ｐゴシック" pitchFamily="37" charset="-128"/>
              </a:defRPr>
            </a:lvl3pPr>
            <a:lvl4pPr marL="1600200" indent="-228600">
              <a:defRPr sz="2400" baseline="30000">
                <a:solidFill>
                  <a:schemeClr val="tx1"/>
                </a:solidFill>
                <a:latin typeface="Arial" charset="0"/>
                <a:ea typeface="ＭＳ Ｐゴシック" pitchFamily="37" charset="-128"/>
              </a:defRPr>
            </a:lvl4pPr>
            <a:lvl5pPr marL="2057400" indent="-228600">
              <a:defRPr sz="2400" baseline="30000">
                <a:solidFill>
                  <a:schemeClr val="tx1"/>
                </a:solidFill>
                <a:latin typeface="Arial" charset="0"/>
                <a:ea typeface="ＭＳ Ｐゴシック" pitchFamily="37" charset="-128"/>
              </a:defRPr>
            </a:lvl5pPr>
            <a:lvl6pPr marL="2514600" indent="-228600" eaLnBrk="0" fontAlgn="base" hangingPunct="0">
              <a:spcBef>
                <a:spcPct val="0"/>
              </a:spcBef>
              <a:spcAft>
                <a:spcPct val="0"/>
              </a:spcAft>
              <a:defRPr sz="2400" baseline="30000">
                <a:solidFill>
                  <a:schemeClr val="tx1"/>
                </a:solidFill>
                <a:latin typeface="Arial" charset="0"/>
                <a:ea typeface="ＭＳ Ｐゴシック" pitchFamily="37" charset="-128"/>
              </a:defRPr>
            </a:lvl6pPr>
            <a:lvl7pPr marL="2971800" indent="-228600" eaLnBrk="0" fontAlgn="base" hangingPunct="0">
              <a:spcBef>
                <a:spcPct val="0"/>
              </a:spcBef>
              <a:spcAft>
                <a:spcPct val="0"/>
              </a:spcAft>
              <a:defRPr sz="2400" baseline="30000">
                <a:solidFill>
                  <a:schemeClr val="tx1"/>
                </a:solidFill>
                <a:latin typeface="Arial" charset="0"/>
                <a:ea typeface="ＭＳ Ｐゴシック" pitchFamily="37" charset="-128"/>
              </a:defRPr>
            </a:lvl7pPr>
            <a:lvl8pPr marL="3429000" indent="-228600" eaLnBrk="0" fontAlgn="base" hangingPunct="0">
              <a:spcBef>
                <a:spcPct val="0"/>
              </a:spcBef>
              <a:spcAft>
                <a:spcPct val="0"/>
              </a:spcAft>
              <a:defRPr sz="2400" baseline="30000">
                <a:solidFill>
                  <a:schemeClr val="tx1"/>
                </a:solidFill>
                <a:latin typeface="Arial" charset="0"/>
                <a:ea typeface="ＭＳ Ｐゴシック" pitchFamily="37" charset="-128"/>
              </a:defRPr>
            </a:lvl8pPr>
            <a:lvl9pPr marL="3886200" indent="-228600" eaLnBrk="0" fontAlgn="base" hangingPunct="0">
              <a:spcBef>
                <a:spcPct val="0"/>
              </a:spcBef>
              <a:spcAft>
                <a:spcPct val="0"/>
              </a:spcAft>
              <a:defRPr sz="2400" baseline="30000">
                <a:solidFill>
                  <a:schemeClr val="tx1"/>
                </a:solidFill>
                <a:latin typeface="Arial" charset="0"/>
                <a:ea typeface="ＭＳ Ｐゴシック" pitchFamily="37" charset="-128"/>
              </a:defRPr>
            </a:lvl9pPr>
          </a:lstStyle>
          <a:p>
            <a:fld id="{C0502DFC-FD47-4B69-8819-D44E72C7DB6F}" type="slidenum">
              <a:rPr lang="en-US" sz="1200" baseline="0">
                <a:solidFill>
                  <a:prstClr val="black"/>
                </a:solidFill>
              </a:rPr>
              <a:pPr/>
              <a:t>51</a:t>
            </a:fld>
            <a:endParaRPr lang="en-US" sz="1200" baseline="0">
              <a:solidFill>
                <a:prstClr val="black"/>
              </a:solidFill>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pitchFamily="37"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fld id="{73518ED1-05C9-4209-A084-AF5915FC01BF}" type="slidenum">
              <a:rPr lang="en-US" sz="1200">
                <a:solidFill>
                  <a:prstClr val="black"/>
                </a:solidFill>
              </a:rPr>
              <a:pPr eaLnBrk="1" hangingPunct="1"/>
              <a:t>16</a:t>
            </a:fld>
            <a:endParaRPr lang="en-US" sz="1200">
              <a:solidFill>
                <a:prstClr val="black"/>
              </a:solidFill>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fld id="{E82FA601-8E65-4D6B-9D2B-FA45203555EA}" type="slidenum">
              <a:rPr lang="en-US" sz="1200">
                <a:solidFill>
                  <a:prstClr val="black"/>
                </a:solidFill>
              </a:rPr>
              <a:pPr eaLnBrk="1" hangingPunct="1"/>
              <a:t>17</a:t>
            </a:fld>
            <a:endParaRPr lang="en-US" sz="1200">
              <a:solidFill>
                <a:prstClr val="black"/>
              </a:solidFill>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fld id="{40B45E96-DF61-4B62-9B3B-CC046EDEA914}" type="slidenum">
              <a:rPr lang="en-US" sz="1200">
                <a:solidFill>
                  <a:prstClr val="black"/>
                </a:solidFill>
              </a:rPr>
              <a:pPr eaLnBrk="1" hangingPunct="1"/>
              <a:t>18</a:t>
            </a:fld>
            <a:endParaRPr lang="en-US" sz="1200">
              <a:solidFill>
                <a:prstClr val="black"/>
              </a:solidFill>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fld id="{7D0ECF34-ED03-4135-BA56-5026424B9060}" type="slidenum">
              <a:rPr lang="en-US" sz="1200">
                <a:solidFill>
                  <a:prstClr val="black"/>
                </a:solidFill>
              </a:rPr>
              <a:pPr eaLnBrk="1" hangingPunct="1"/>
              <a:t>19</a:t>
            </a:fld>
            <a:endParaRPr lang="en-US" sz="1200">
              <a:solidFill>
                <a:prstClr val="black"/>
              </a:solidFill>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fld id="{036D9943-F0B2-4B5E-9EBA-6F3A33B9777F}" type="slidenum">
              <a:rPr lang="en-US" sz="1200">
                <a:solidFill>
                  <a:prstClr val="black"/>
                </a:solidFill>
              </a:rPr>
              <a:pPr eaLnBrk="1" hangingPunct="1"/>
              <a:t>21</a:t>
            </a:fld>
            <a:endParaRPr lang="en-US" sz="1200">
              <a:solidFill>
                <a:prstClr val="black"/>
              </a:solidFill>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DFE291-9600-4D6C-BFAE-1606B7A15B96}" type="datetimeFigureOut">
              <a:rPr lang="en-US" smtClean="0"/>
              <a:t>7/25/2013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120E9A-E4D5-4D72-B9F0-6B1005CEC914}"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DFE291-9600-4D6C-BFAE-1606B7A15B96}" type="datetimeFigureOut">
              <a:rPr lang="en-US" smtClean="0"/>
              <a:t>7/25/2013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120E9A-E4D5-4D72-B9F0-6B1005CEC91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DFE291-9600-4D6C-BFAE-1606B7A15B96}" type="datetimeFigureOut">
              <a:rPr lang="en-US" smtClean="0"/>
              <a:t>7/25/2013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120E9A-E4D5-4D72-B9F0-6B1005CEC914}"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0F797D4-DFF3-472E-89CA-8CF3B53B68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26539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5C5318-7F24-4E79-8DEE-311CA9C621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93702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99ECF2-968F-4EDC-A716-0441303704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47530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7AD6E5-7875-4C94-9882-5D1559DA77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13999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A24FB4F-30CC-483E-BB91-3EA4DF6216A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61531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A48B080-B314-45F4-B5FB-5B8E11F5C9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32595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86AC6A9-00AF-43FC-AE1F-D19D17F6E5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94067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6C4A27-1238-4203-9E3C-6989311CCA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41119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DFE291-9600-4D6C-BFAE-1606B7A15B96}" type="datetimeFigureOut">
              <a:rPr lang="en-US" smtClean="0"/>
              <a:t>7/25/2013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120E9A-E4D5-4D72-B9F0-6B1005CEC914}"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3C2ADD5-05D1-4721-9BC0-47609A678B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54138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C2B32A-41B0-4A91-9A3E-33BB1A79F2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54194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6327F65-B13E-404E-82CD-7B312D8191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22522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87E025-6A54-48D8-BD53-DE925290521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40181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10879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smtClean="0"/>
            </a:lvl1pPr>
          </a:lstStyle>
          <a:p>
            <a:pPr>
              <a:defRPr/>
            </a:pPr>
            <a:endParaRPr lang="en-US">
              <a:solidFill>
                <a:srgbClr val="FFFFFF"/>
              </a:solidFill>
            </a:endParaRPr>
          </a:p>
        </p:txBody>
      </p:sp>
      <p:sp>
        <p:nvSpPr>
          <p:cNvPr id="5" name="Footer Placeholder 4"/>
          <p:cNvSpPr>
            <a:spLocks noGrp="1"/>
          </p:cNvSpPr>
          <p:nvPr>
            <p:ph type="ftr" sz="quarter" idx="11"/>
          </p:nvPr>
        </p:nvSpPr>
        <p:spPr/>
        <p:txBody>
          <a:bodyPr/>
          <a:lstStyle>
            <a:lvl1pPr>
              <a:defRPr smtClean="0"/>
            </a:lvl1pPr>
          </a:lstStyle>
          <a:p>
            <a:pPr>
              <a:defRPr/>
            </a:pPr>
            <a:r>
              <a:rPr lang="en-US">
                <a:solidFill>
                  <a:srgbClr val="FFFFFF"/>
                </a:solidFill>
              </a:rPr>
              <a:t>MacDonald Women’s Hospital</a:t>
            </a:r>
          </a:p>
        </p:txBody>
      </p:sp>
      <p:sp>
        <p:nvSpPr>
          <p:cNvPr id="6" name="Slide Number Placeholder 5"/>
          <p:cNvSpPr>
            <a:spLocks noGrp="1"/>
          </p:cNvSpPr>
          <p:nvPr>
            <p:ph type="sldNum" sz="quarter" idx="12"/>
          </p:nvPr>
        </p:nvSpPr>
        <p:spPr/>
        <p:txBody>
          <a:bodyPr/>
          <a:lstStyle>
            <a:lvl1pPr>
              <a:defRPr smtClean="0"/>
            </a:lvl1pPr>
          </a:lstStyle>
          <a:p>
            <a:pPr>
              <a:defRPr/>
            </a:pPr>
            <a:fld id="{97045ACF-C99D-4A57-8E7F-C70150BF57A0}" type="slidenum">
              <a:rPr lang="en-US">
                <a:solidFill>
                  <a:srgbClr val="FFFFFF"/>
                </a:solidFill>
              </a:rPr>
              <a:pPr>
                <a:defRPr/>
              </a:pPr>
              <a:t>‹#›</a:t>
            </a:fld>
            <a:endParaRPr lang="en-US" b="0">
              <a:solidFill>
                <a:srgbClr val="FFFFFF"/>
              </a:solidFill>
            </a:endParaRPr>
          </a:p>
        </p:txBody>
      </p:sp>
    </p:spTree>
    <p:extLst>
      <p:ext uri="{BB962C8B-B14F-4D97-AF65-F5344CB8AC3E}">
        <p14:creationId xmlns:p14="http://schemas.microsoft.com/office/powerpoint/2010/main" val="32731261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70013" y="146208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332413" y="146208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smtClean="0"/>
            </a:lvl1pPr>
          </a:lstStyle>
          <a:p>
            <a:pPr>
              <a:defRPr/>
            </a:pPr>
            <a:endParaRPr lang="en-US">
              <a:solidFill>
                <a:srgbClr val="FFFFFF"/>
              </a:solidFill>
            </a:endParaRPr>
          </a:p>
        </p:txBody>
      </p:sp>
      <p:sp>
        <p:nvSpPr>
          <p:cNvPr id="6" name="Footer Placeholder 5"/>
          <p:cNvSpPr>
            <a:spLocks noGrp="1"/>
          </p:cNvSpPr>
          <p:nvPr>
            <p:ph type="ftr" sz="quarter" idx="11"/>
          </p:nvPr>
        </p:nvSpPr>
        <p:spPr/>
        <p:txBody>
          <a:bodyPr/>
          <a:lstStyle>
            <a:lvl1pPr>
              <a:defRPr smtClean="0"/>
            </a:lvl1pPr>
          </a:lstStyle>
          <a:p>
            <a:pPr>
              <a:defRPr/>
            </a:pPr>
            <a:r>
              <a:rPr lang="en-US">
                <a:solidFill>
                  <a:srgbClr val="FFFFFF"/>
                </a:solidFill>
              </a:rPr>
              <a:t>MacDonald Women’s Hospital</a:t>
            </a:r>
          </a:p>
        </p:txBody>
      </p:sp>
      <p:sp>
        <p:nvSpPr>
          <p:cNvPr id="7" name="Slide Number Placeholder 6"/>
          <p:cNvSpPr>
            <a:spLocks noGrp="1"/>
          </p:cNvSpPr>
          <p:nvPr>
            <p:ph type="sldNum" sz="quarter" idx="12"/>
          </p:nvPr>
        </p:nvSpPr>
        <p:spPr/>
        <p:txBody>
          <a:bodyPr/>
          <a:lstStyle>
            <a:lvl1pPr>
              <a:defRPr smtClean="0"/>
            </a:lvl1pPr>
          </a:lstStyle>
          <a:p>
            <a:pPr>
              <a:defRPr/>
            </a:pPr>
            <a:fld id="{319D4FF2-4932-4538-8A49-A072C535DDA2}" type="slidenum">
              <a:rPr lang="en-US">
                <a:solidFill>
                  <a:srgbClr val="FFFFFF"/>
                </a:solidFill>
              </a:rPr>
              <a:pPr>
                <a:defRPr/>
              </a:pPr>
              <a:t>‹#›</a:t>
            </a:fld>
            <a:endParaRPr lang="en-US" b="0">
              <a:solidFill>
                <a:srgbClr val="FFFFFF"/>
              </a:solidFill>
            </a:endParaRPr>
          </a:p>
        </p:txBody>
      </p:sp>
    </p:spTree>
    <p:extLst>
      <p:ext uri="{BB962C8B-B14F-4D97-AF65-F5344CB8AC3E}">
        <p14:creationId xmlns:p14="http://schemas.microsoft.com/office/powerpoint/2010/main" val="10983008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smtClean="0"/>
            </a:lvl1pPr>
          </a:lstStyle>
          <a:p>
            <a:pPr>
              <a:defRPr/>
            </a:pPr>
            <a:endParaRPr lang="en-US">
              <a:solidFill>
                <a:srgbClr val="FFFFFF"/>
              </a:solidFill>
            </a:endParaRPr>
          </a:p>
        </p:txBody>
      </p:sp>
      <p:sp>
        <p:nvSpPr>
          <p:cNvPr id="8" name="Footer Placeholder 7"/>
          <p:cNvSpPr>
            <a:spLocks noGrp="1"/>
          </p:cNvSpPr>
          <p:nvPr>
            <p:ph type="ftr" sz="quarter" idx="11"/>
          </p:nvPr>
        </p:nvSpPr>
        <p:spPr/>
        <p:txBody>
          <a:bodyPr/>
          <a:lstStyle>
            <a:lvl1pPr>
              <a:defRPr smtClean="0"/>
            </a:lvl1pPr>
          </a:lstStyle>
          <a:p>
            <a:pPr>
              <a:defRPr/>
            </a:pPr>
            <a:r>
              <a:rPr lang="en-US">
                <a:solidFill>
                  <a:srgbClr val="FFFFFF"/>
                </a:solidFill>
              </a:rPr>
              <a:t>MacDonald Women’s Hospital</a:t>
            </a:r>
          </a:p>
        </p:txBody>
      </p:sp>
      <p:sp>
        <p:nvSpPr>
          <p:cNvPr id="9" name="Slide Number Placeholder 8"/>
          <p:cNvSpPr>
            <a:spLocks noGrp="1"/>
          </p:cNvSpPr>
          <p:nvPr>
            <p:ph type="sldNum" sz="quarter" idx="12"/>
          </p:nvPr>
        </p:nvSpPr>
        <p:spPr/>
        <p:txBody>
          <a:bodyPr/>
          <a:lstStyle>
            <a:lvl1pPr>
              <a:defRPr smtClean="0"/>
            </a:lvl1pPr>
          </a:lstStyle>
          <a:p>
            <a:pPr>
              <a:defRPr/>
            </a:pPr>
            <a:fld id="{D3A078E6-2224-4D6E-9EDB-056C138359BE}" type="slidenum">
              <a:rPr lang="en-US">
                <a:solidFill>
                  <a:srgbClr val="FFFFFF"/>
                </a:solidFill>
              </a:rPr>
              <a:pPr>
                <a:defRPr/>
              </a:pPr>
              <a:t>‹#›</a:t>
            </a:fld>
            <a:endParaRPr lang="en-US" b="0">
              <a:solidFill>
                <a:srgbClr val="FFFFFF"/>
              </a:solidFill>
            </a:endParaRPr>
          </a:p>
        </p:txBody>
      </p:sp>
    </p:spTree>
    <p:extLst>
      <p:ext uri="{BB962C8B-B14F-4D97-AF65-F5344CB8AC3E}">
        <p14:creationId xmlns:p14="http://schemas.microsoft.com/office/powerpoint/2010/main" val="9213949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smtClean="0"/>
            </a:lvl1pPr>
          </a:lstStyle>
          <a:p>
            <a:pPr>
              <a:defRPr/>
            </a:pPr>
            <a:endParaRPr lang="en-US">
              <a:solidFill>
                <a:srgbClr val="FFFFFF"/>
              </a:solidFill>
            </a:endParaRPr>
          </a:p>
        </p:txBody>
      </p:sp>
      <p:sp>
        <p:nvSpPr>
          <p:cNvPr id="4" name="Footer Placeholder 3"/>
          <p:cNvSpPr>
            <a:spLocks noGrp="1"/>
          </p:cNvSpPr>
          <p:nvPr>
            <p:ph type="ftr" sz="quarter" idx="11"/>
          </p:nvPr>
        </p:nvSpPr>
        <p:spPr/>
        <p:txBody>
          <a:bodyPr/>
          <a:lstStyle>
            <a:lvl1pPr>
              <a:defRPr smtClean="0"/>
            </a:lvl1pPr>
          </a:lstStyle>
          <a:p>
            <a:pPr>
              <a:defRPr/>
            </a:pPr>
            <a:r>
              <a:rPr lang="en-US">
                <a:solidFill>
                  <a:srgbClr val="FFFFFF"/>
                </a:solidFill>
              </a:rPr>
              <a:t>MacDonald Women’s Hospital</a:t>
            </a:r>
          </a:p>
        </p:txBody>
      </p:sp>
      <p:sp>
        <p:nvSpPr>
          <p:cNvPr id="5" name="Slide Number Placeholder 4"/>
          <p:cNvSpPr>
            <a:spLocks noGrp="1"/>
          </p:cNvSpPr>
          <p:nvPr>
            <p:ph type="sldNum" sz="quarter" idx="12"/>
          </p:nvPr>
        </p:nvSpPr>
        <p:spPr/>
        <p:txBody>
          <a:bodyPr/>
          <a:lstStyle>
            <a:lvl1pPr>
              <a:defRPr smtClean="0"/>
            </a:lvl1pPr>
          </a:lstStyle>
          <a:p>
            <a:pPr>
              <a:defRPr/>
            </a:pPr>
            <a:fld id="{AD63E03C-8A09-4DD2-9A9E-2A8ECEC1B5B3}" type="slidenum">
              <a:rPr lang="en-US">
                <a:solidFill>
                  <a:srgbClr val="FFFFFF"/>
                </a:solidFill>
              </a:rPr>
              <a:pPr>
                <a:defRPr/>
              </a:pPr>
              <a:t>‹#›</a:t>
            </a:fld>
            <a:endParaRPr lang="en-US" b="0">
              <a:solidFill>
                <a:srgbClr val="FFFFFF"/>
              </a:solidFill>
            </a:endParaRPr>
          </a:p>
        </p:txBody>
      </p:sp>
    </p:spTree>
    <p:extLst>
      <p:ext uri="{BB962C8B-B14F-4D97-AF65-F5344CB8AC3E}">
        <p14:creationId xmlns:p14="http://schemas.microsoft.com/office/powerpoint/2010/main" val="39864052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mtClean="0"/>
            </a:lvl1pPr>
          </a:lstStyle>
          <a:p>
            <a:pPr>
              <a:defRPr/>
            </a:pPr>
            <a:endParaRPr lang="en-US">
              <a:solidFill>
                <a:srgbClr val="FFFFFF"/>
              </a:solidFill>
            </a:endParaRPr>
          </a:p>
        </p:txBody>
      </p:sp>
      <p:sp>
        <p:nvSpPr>
          <p:cNvPr id="3" name="Footer Placeholder 2"/>
          <p:cNvSpPr>
            <a:spLocks noGrp="1"/>
          </p:cNvSpPr>
          <p:nvPr>
            <p:ph type="ftr" sz="quarter" idx="11"/>
          </p:nvPr>
        </p:nvSpPr>
        <p:spPr/>
        <p:txBody>
          <a:bodyPr/>
          <a:lstStyle>
            <a:lvl1pPr>
              <a:defRPr smtClean="0"/>
            </a:lvl1pPr>
          </a:lstStyle>
          <a:p>
            <a:pPr>
              <a:defRPr/>
            </a:pPr>
            <a:r>
              <a:rPr lang="en-US">
                <a:solidFill>
                  <a:srgbClr val="FFFFFF"/>
                </a:solidFill>
              </a:rPr>
              <a:t>MacDonald Women’s Hospital</a:t>
            </a:r>
          </a:p>
        </p:txBody>
      </p:sp>
      <p:sp>
        <p:nvSpPr>
          <p:cNvPr id="4" name="Slide Number Placeholder 3"/>
          <p:cNvSpPr>
            <a:spLocks noGrp="1"/>
          </p:cNvSpPr>
          <p:nvPr>
            <p:ph type="sldNum" sz="quarter" idx="12"/>
          </p:nvPr>
        </p:nvSpPr>
        <p:spPr/>
        <p:txBody>
          <a:bodyPr/>
          <a:lstStyle>
            <a:lvl1pPr>
              <a:defRPr smtClean="0"/>
            </a:lvl1pPr>
          </a:lstStyle>
          <a:p>
            <a:pPr>
              <a:defRPr/>
            </a:pPr>
            <a:fld id="{F771FC55-0D15-4ACD-AFBA-E283697164EA}" type="slidenum">
              <a:rPr lang="en-US">
                <a:solidFill>
                  <a:srgbClr val="FFFFFF"/>
                </a:solidFill>
              </a:rPr>
              <a:pPr>
                <a:defRPr/>
              </a:pPr>
              <a:t>‹#›</a:t>
            </a:fld>
            <a:endParaRPr lang="en-US" b="0">
              <a:solidFill>
                <a:srgbClr val="FFFFFF"/>
              </a:solidFill>
            </a:endParaRPr>
          </a:p>
        </p:txBody>
      </p:sp>
    </p:spTree>
    <p:extLst>
      <p:ext uri="{BB962C8B-B14F-4D97-AF65-F5344CB8AC3E}">
        <p14:creationId xmlns:p14="http://schemas.microsoft.com/office/powerpoint/2010/main" val="40183413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DFE291-9600-4D6C-BFAE-1606B7A15B96}" type="datetimeFigureOut">
              <a:rPr lang="en-US" smtClean="0"/>
              <a:t>7/25/2013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120E9A-E4D5-4D72-B9F0-6B1005CEC914}"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mtClean="0"/>
            </a:lvl1pPr>
          </a:lstStyle>
          <a:p>
            <a:pPr>
              <a:defRPr/>
            </a:pPr>
            <a:endParaRPr lang="en-US">
              <a:solidFill>
                <a:srgbClr val="FFFFFF"/>
              </a:solidFill>
            </a:endParaRPr>
          </a:p>
        </p:txBody>
      </p:sp>
      <p:sp>
        <p:nvSpPr>
          <p:cNvPr id="6" name="Footer Placeholder 5"/>
          <p:cNvSpPr>
            <a:spLocks noGrp="1"/>
          </p:cNvSpPr>
          <p:nvPr>
            <p:ph type="ftr" sz="quarter" idx="11"/>
          </p:nvPr>
        </p:nvSpPr>
        <p:spPr/>
        <p:txBody>
          <a:bodyPr/>
          <a:lstStyle>
            <a:lvl1pPr>
              <a:defRPr smtClean="0"/>
            </a:lvl1pPr>
          </a:lstStyle>
          <a:p>
            <a:pPr>
              <a:defRPr/>
            </a:pPr>
            <a:r>
              <a:rPr lang="en-US">
                <a:solidFill>
                  <a:srgbClr val="FFFFFF"/>
                </a:solidFill>
              </a:rPr>
              <a:t>MacDonald Women’s Hospital</a:t>
            </a:r>
          </a:p>
        </p:txBody>
      </p:sp>
      <p:sp>
        <p:nvSpPr>
          <p:cNvPr id="7" name="Slide Number Placeholder 6"/>
          <p:cNvSpPr>
            <a:spLocks noGrp="1"/>
          </p:cNvSpPr>
          <p:nvPr>
            <p:ph type="sldNum" sz="quarter" idx="12"/>
          </p:nvPr>
        </p:nvSpPr>
        <p:spPr/>
        <p:txBody>
          <a:bodyPr/>
          <a:lstStyle>
            <a:lvl1pPr>
              <a:defRPr smtClean="0"/>
            </a:lvl1pPr>
          </a:lstStyle>
          <a:p>
            <a:pPr>
              <a:defRPr/>
            </a:pPr>
            <a:fld id="{51A62632-C60B-42B7-875E-FEF99EF68CD5}" type="slidenum">
              <a:rPr lang="en-US">
                <a:solidFill>
                  <a:srgbClr val="FFFFFF"/>
                </a:solidFill>
              </a:rPr>
              <a:pPr>
                <a:defRPr/>
              </a:pPr>
              <a:t>‹#›</a:t>
            </a:fld>
            <a:endParaRPr lang="en-US" b="0">
              <a:solidFill>
                <a:srgbClr val="FFFFFF"/>
              </a:solidFill>
            </a:endParaRPr>
          </a:p>
        </p:txBody>
      </p:sp>
    </p:spTree>
    <p:extLst>
      <p:ext uri="{BB962C8B-B14F-4D97-AF65-F5344CB8AC3E}">
        <p14:creationId xmlns:p14="http://schemas.microsoft.com/office/powerpoint/2010/main" val="2734067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mtClean="0"/>
            </a:lvl1pPr>
          </a:lstStyle>
          <a:p>
            <a:pPr>
              <a:defRPr/>
            </a:pPr>
            <a:endParaRPr lang="en-US">
              <a:solidFill>
                <a:srgbClr val="FFFFFF"/>
              </a:solidFill>
            </a:endParaRPr>
          </a:p>
        </p:txBody>
      </p:sp>
      <p:sp>
        <p:nvSpPr>
          <p:cNvPr id="6" name="Footer Placeholder 5"/>
          <p:cNvSpPr>
            <a:spLocks noGrp="1"/>
          </p:cNvSpPr>
          <p:nvPr>
            <p:ph type="ftr" sz="quarter" idx="11"/>
          </p:nvPr>
        </p:nvSpPr>
        <p:spPr/>
        <p:txBody>
          <a:bodyPr/>
          <a:lstStyle>
            <a:lvl1pPr>
              <a:defRPr smtClean="0"/>
            </a:lvl1pPr>
          </a:lstStyle>
          <a:p>
            <a:pPr>
              <a:defRPr/>
            </a:pPr>
            <a:r>
              <a:rPr lang="en-US">
                <a:solidFill>
                  <a:srgbClr val="FFFFFF"/>
                </a:solidFill>
              </a:rPr>
              <a:t>MacDonald Women’s Hospital</a:t>
            </a:r>
          </a:p>
        </p:txBody>
      </p:sp>
      <p:sp>
        <p:nvSpPr>
          <p:cNvPr id="7" name="Slide Number Placeholder 6"/>
          <p:cNvSpPr>
            <a:spLocks noGrp="1"/>
          </p:cNvSpPr>
          <p:nvPr>
            <p:ph type="sldNum" sz="quarter" idx="12"/>
          </p:nvPr>
        </p:nvSpPr>
        <p:spPr/>
        <p:txBody>
          <a:bodyPr/>
          <a:lstStyle>
            <a:lvl1pPr>
              <a:defRPr smtClean="0"/>
            </a:lvl1pPr>
          </a:lstStyle>
          <a:p>
            <a:pPr>
              <a:defRPr/>
            </a:pPr>
            <a:fld id="{990EDB22-7337-4B9D-B511-9A6A89179088}" type="slidenum">
              <a:rPr lang="en-US">
                <a:solidFill>
                  <a:srgbClr val="FFFFFF"/>
                </a:solidFill>
              </a:rPr>
              <a:pPr>
                <a:defRPr/>
              </a:pPr>
              <a:t>‹#›</a:t>
            </a:fld>
            <a:endParaRPr lang="en-US" b="0">
              <a:solidFill>
                <a:srgbClr val="FFFFFF"/>
              </a:solidFill>
            </a:endParaRPr>
          </a:p>
        </p:txBody>
      </p:sp>
    </p:spTree>
    <p:extLst>
      <p:ext uri="{BB962C8B-B14F-4D97-AF65-F5344CB8AC3E}">
        <p14:creationId xmlns:p14="http://schemas.microsoft.com/office/powerpoint/2010/main" val="13421626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vl1pPr>
          </a:lstStyle>
          <a:p>
            <a:pPr>
              <a:defRPr/>
            </a:pPr>
            <a:endParaRPr lang="en-US">
              <a:solidFill>
                <a:srgbClr val="FFFFFF"/>
              </a:solidFill>
            </a:endParaRPr>
          </a:p>
        </p:txBody>
      </p:sp>
      <p:sp>
        <p:nvSpPr>
          <p:cNvPr id="5" name="Footer Placeholder 4"/>
          <p:cNvSpPr>
            <a:spLocks noGrp="1"/>
          </p:cNvSpPr>
          <p:nvPr>
            <p:ph type="ftr" sz="quarter" idx="11"/>
          </p:nvPr>
        </p:nvSpPr>
        <p:spPr/>
        <p:txBody>
          <a:bodyPr/>
          <a:lstStyle>
            <a:lvl1pPr>
              <a:defRPr smtClean="0"/>
            </a:lvl1pPr>
          </a:lstStyle>
          <a:p>
            <a:pPr>
              <a:defRPr/>
            </a:pPr>
            <a:r>
              <a:rPr lang="en-US">
                <a:solidFill>
                  <a:srgbClr val="FFFFFF"/>
                </a:solidFill>
              </a:rPr>
              <a:t>MacDonald Women’s Hospital</a:t>
            </a:r>
          </a:p>
        </p:txBody>
      </p:sp>
      <p:sp>
        <p:nvSpPr>
          <p:cNvPr id="6" name="Slide Number Placeholder 5"/>
          <p:cNvSpPr>
            <a:spLocks noGrp="1"/>
          </p:cNvSpPr>
          <p:nvPr>
            <p:ph type="sldNum" sz="quarter" idx="12"/>
          </p:nvPr>
        </p:nvSpPr>
        <p:spPr/>
        <p:txBody>
          <a:bodyPr/>
          <a:lstStyle>
            <a:lvl1pPr>
              <a:defRPr smtClean="0"/>
            </a:lvl1pPr>
          </a:lstStyle>
          <a:p>
            <a:pPr>
              <a:defRPr/>
            </a:pPr>
            <a:fld id="{95C634C7-9715-48BD-B2FD-F1036C244A6B}" type="slidenum">
              <a:rPr lang="en-US">
                <a:solidFill>
                  <a:srgbClr val="FFFFFF"/>
                </a:solidFill>
              </a:rPr>
              <a:pPr>
                <a:defRPr/>
              </a:pPr>
              <a:t>‹#›</a:t>
            </a:fld>
            <a:endParaRPr lang="en-US" b="0">
              <a:solidFill>
                <a:srgbClr val="FFFFFF"/>
              </a:solidFill>
            </a:endParaRPr>
          </a:p>
        </p:txBody>
      </p:sp>
    </p:spTree>
    <p:extLst>
      <p:ext uri="{BB962C8B-B14F-4D97-AF65-F5344CB8AC3E}">
        <p14:creationId xmlns:p14="http://schemas.microsoft.com/office/powerpoint/2010/main" val="9221757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9313" y="136525"/>
            <a:ext cx="1943100" cy="54403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70013" y="136525"/>
            <a:ext cx="5676900" cy="5440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vl1pPr>
          </a:lstStyle>
          <a:p>
            <a:pPr>
              <a:defRPr/>
            </a:pPr>
            <a:endParaRPr lang="en-US">
              <a:solidFill>
                <a:srgbClr val="FFFFFF"/>
              </a:solidFill>
            </a:endParaRPr>
          </a:p>
        </p:txBody>
      </p:sp>
      <p:sp>
        <p:nvSpPr>
          <p:cNvPr id="5" name="Footer Placeholder 4"/>
          <p:cNvSpPr>
            <a:spLocks noGrp="1"/>
          </p:cNvSpPr>
          <p:nvPr>
            <p:ph type="ftr" sz="quarter" idx="11"/>
          </p:nvPr>
        </p:nvSpPr>
        <p:spPr/>
        <p:txBody>
          <a:bodyPr/>
          <a:lstStyle>
            <a:lvl1pPr>
              <a:defRPr smtClean="0"/>
            </a:lvl1pPr>
          </a:lstStyle>
          <a:p>
            <a:pPr>
              <a:defRPr/>
            </a:pPr>
            <a:r>
              <a:rPr lang="en-US">
                <a:solidFill>
                  <a:srgbClr val="FFFFFF"/>
                </a:solidFill>
              </a:rPr>
              <a:t>MacDonald Women’s Hospital</a:t>
            </a:r>
          </a:p>
        </p:txBody>
      </p:sp>
      <p:sp>
        <p:nvSpPr>
          <p:cNvPr id="6" name="Slide Number Placeholder 5"/>
          <p:cNvSpPr>
            <a:spLocks noGrp="1"/>
          </p:cNvSpPr>
          <p:nvPr>
            <p:ph type="sldNum" sz="quarter" idx="12"/>
          </p:nvPr>
        </p:nvSpPr>
        <p:spPr/>
        <p:txBody>
          <a:bodyPr/>
          <a:lstStyle>
            <a:lvl1pPr>
              <a:defRPr smtClean="0"/>
            </a:lvl1pPr>
          </a:lstStyle>
          <a:p>
            <a:pPr>
              <a:defRPr/>
            </a:pPr>
            <a:fld id="{4F8473FA-751E-496C-A859-0FEACF40C555}" type="slidenum">
              <a:rPr lang="en-US">
                <a:solidFill>
                  <a:srgbClr val="FFFFFF"/>
                </a:solidFill>
              </a:rPr>
              <a:pPr>
                <a:defRPr/>
              </a:pPr>
              <a:t>‹#›</a:t>
            </a:fld>
            <a:endParaRPr lang="en-US" b="0">
              <a:solidFill>
                <a:srgbClr val="FFFFFF"/>
              </a:solidFill>
            </a:endParaRPr>
          </a:p>
        </p:txBody>
      </p:sp>
    </p:spTree>
    <p:extLst>
      <p:ext uri="{BB962C8B-B14F-4D97-AF65-F5344CB8AC3E}">
        <p14:creationId xmlns:p14="http://schemas.microsoft.com/office/powerpoint/2010/main" val="14400959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CA7AAD4-6E31-1146-B924-D46DA6B99CB5}" type="datetimeFigureOut">
              <a:rPr lang="en-US" smtClean="0">
                <a:solidFill>
                  <a:prstClr val="black">
                    <a:tint val="75000"/>
                  </a:prstClr>
                </a:solidFill>
              </a:rPr>
              <a:pPr/>
              <a:t>7/25/2013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F7ADD5-6262-044F-893A-33BAAB11C8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31016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A7AAD4-6E31-1146-B924-D46DA6B99CB5}" type="datetimeFigureOut">
              <a:rPr lang="en-US" smtClean="0">
                <a:solidFill>
                  <a:prstClr val="black">
                    <a:tint val="75000"/>
                  </a:prstClr>
                </a:solidFill>
              </a:rPr>
              <a:pPr/>
              <a:t>7/25/2013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F7ADD5-6262-044F-893A-33BAAB11C8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13221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CA7AAD4-6E31-1146-B924-D46DA6B99CB5}" type="datetimeFigureOut">
              <a:rPr lang="en-US" smtClean="0">
                <a:solidFill>
                  <a:prstClr val="black">
                    <a:tint val="75000"/>
                  </a:prstClr>
                </a:solidFill>
              </a:rPr>
              <a:pPr/>
              <a:t>7/25/2013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F7ADD5-6262-044F-893A-33BAAB11C8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95958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CA7AAD4-6E31-1146-B924-D46DA6B99CB5}" type="datetimeFigureOut">
              <a:rPr lang="en-US" smtClean="0">
                <a:solidFill>
                  <a:prstClr val="black">
                    <a:tint val="75000"/>
                  </a:prstClr>
                </a:solidFill>
              </a:rPr>
              <a:pPr/>
              <a:t>7/25/2013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6F7ADD5-6262-044F-893A-33BAAB11C8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70052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CA7AAD4-6E31-1146-B924-D46DA6B99CB5}" type="datetimeFigureOut">
              <a:rPr lang="en-US" smtClean="0">
                <a:solidFill>
                  <a:prstClr val="black">
                    <a:tint val="75000"/>
                  </a:prstClr>
                </a:solidFill>
              </a:rPr>
              <a:pPr/>
              <a:t>7/25/2013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6F7ADD5-6262-044F-893A-33BAAB11C8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13275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CA7AAD4-6E31-1146-B924-D46DA6B99CB5}" type="datetimeFigureOut">
              <a:rPr lang="en-US" smtClean="0">
                <a:solidFill>
                  <a:prstClr val="black">
                    <a:tint val="75000"/>
                  </a:prstClr>
                </a:solidFill>
              </a:rPr>
              <a:pPr/>
              <a:t>7/25/2013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6F7ADD5-6262-044F-893A-33BAAB11C8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1793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DFE291-9600-4D6C-BFAE-1606B7A15B96}" type="datetimeFigureOut">
              <a:rPr lang="en-US" smtClean="0"/>
              <a:t>7/25/2013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120E9A-E4D5-4D72-B9F0-6B1005CEC914}"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A7AAD4-6E31-1146-B924-D46DA6B99CB5}" type="datetimeFigureOut">
              <a:rPr lang="en-US" smtClean="0">
                <a:solidFill>
                  <a:prstClr val="black">
                    <a:tint val="75000"/>
                  </a:prstClr>
                </a:solidFill>
              </a:rPr>
              <a:pPr/>
              <a:t>7/25/2013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6F7ADD5-6262-044F-893A-33BAAB11C8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66289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CA7AAD4-6E31-1146-B924-D46DA6B99CB5}" type="datetimeFigureOut">
              <a:rPr lang="en-US" smtClean="0">
                <a:solidFill>
                  <a:prstClr val="black">
                    <a:tint val="75000"/>
                  </a:prstClr>
                </a:solidFill>
              </a:rPr>
              <a:pPr/>
              <a:t>7/25/2013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6F7ADD5-6262-044F-893A-33BAAB11C8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82963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CA7AAD4-6E31-1146-B924-D46DA6B99CB5}" type="datetimeFigureOut">
              <a:rPr lang="en-US" smtClean="0">
                <a:solidFill>
                  <a:prstClr val="black">
                    <a:tint val="75000"/>
                  </a:prstClr>
                </a:solidFill>
              </a:rPr>
              <a:pPr/>
              <a:t>7/25/2013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6F7ADD5-6262-044F-893A-33BAAB11C8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51813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A7AAD4-6E31-1146-B924-D46DA6B99CB5}" type="datetimeFigureOut">
              <a:rPr lang="en-US" smtClean="0">
                <a:solidFill>
                  <a:prstClr val="black">
                    <a:tint val="75000"/>
                  </a:prstClr>
                </a:solidFill>
              </a:rPr>
              <a:pPr/>
              <a:t>7/25/2013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F7ADD5-6262-044F-893A-33BAAB11C8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6443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A7AAD4-6E31-1146-B924-D46DA6B99CB5}" type="datetimeFigureOut">
              <a:rPr lang="en-US" smtClean="0">
                <a:solidFill>
                  <a:prstClr val="black">
                    <a:tint val="75000"/>
                  </a:prstClr>
                </a:solidFill>
              </a:rPr>
              <a:pPr/>
              <a:t>7/25/2013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F7ADD5-6262-044F-893A-33BAAB11C8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13911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8DFE291-9600-4D6C-BFAE-1606B7A15B96}" type="datetimeFigureOut">
              <a:rPr lang="en-US" smtClean="0"/>
              <a:t>7/25/2013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120E9A-E4D5-4D72-B9F0-6B1005CEC914}"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8DFE291-9600-4D6C-BFAE-1606B7A15B96}" type="datetimeFigureOut">
              <a:rPr lang="en-US" smtClean="0"/>
              <a:t>7/25/2013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120E9A-E4D5-4D72-B9F0-6B1005CEC914}"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DFE291-9600-4D6C-BFAE-1606B7A15B96}" type="datetimeFigureOut">
              <a:rPr lang="en-US" smtClean="0"/>
              <a:t>7/25/2013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120E9A-E4D5-4D72-B9F0-6B1005CEC91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DFE291-9600-4D6C-BFAE-1606B7A15B96}" type="datetimeFigureOut">
              <a:rPr lang="en-US" smtClean="0"/>
              <a:t>7/25/2013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120E9A-E4D5-4D72-B9F0-6B1005CEC914}" type="slidenum">
              <a:rPr lang="en-US" smtClean="0"/>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48DFE291-9600-4D6C-BFAE-1606B7A15B96}" type="datetimeFigureOut">
              <a:rPr lang="en-US" smtClean="0"/>
              <a:t>7/25/2013</a:t>
            </a:fld>
            <a:endParaRPr lang="en-US"/>
          </a:p>
        </p:txBody>
      </p:sp>
      <p:sp>
        <p:nvSpPr>
          <p:cNvPr id="9" name="Slide Number Placeholder 8"/>
          <p:cNvSpPr>
            <a:spLocks noGrp="1"/>
          </p:cNvSpPr>
          <p:nvPr>
            <p:ph type="sldNum" sz="quarter" idx="11"/>
          </p:nvPr>
        </p:nvSpPr>
        <p:spPr/>
        <p:txBody>
          <a:bodyPr/>
          <a:lstStyle/>
          <a:p>
            <a:fld id="{92120E9A-E4D5-4D72-B9F0-6B1005CEC914}"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theme" Target="../theme/theme3.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92120E9A-E4D5-4D72-B9F0-6B1005CEC914}" type="slidenum">
              <a:rPr lang="en-US" smtClean="0"/>
              <a:t>‹#›</a:t>
            </a:fld>
            <a:endParaRPr 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48DFE291-9600-4D6C-BFAE-1606B7A15B96}" type="datetimeFigureOut">
              <a:rPr lang="en-US" smtClean="0"/>
              <a:t>7/25/2013</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fontAlgn="base">
              <a:spcBef>
                <a:spcPct val="0"/>
              </a:spcBef>
              <a:spcAft>
                <a:spcPct val="0"/>
              </a:spcAft>
              <a:defRPr/>
            </a:pPr>
            <a:fld id="{958647D4-CD3E-491F-9B26-953B058F826C}"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00117911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7"/>
          <p:cNvSpPr>
            <a:spLocks noChangeArrowheads="1"/>
          </p:cNvSpPr>
          <p:nvPr/>
        </p:nvSpPr>
        <p:spPr bwMode="auto">
          <a:xfrm>
            <a:off x="0" y="6507163"/>
            <a:ext cx="1463675" cy="228600"/>
          </a:xfrm>
          <a:prstGeom prst="rect">
            <a:avLst/>
          </a:prstGeom>
          <a:solidFill>
            <a:srgbClr val="614D7D"/>
          </a:solidFill>
          <a:ln w="9525">
            <a:noFill/>
            <a:miter lim="800000"/>
            <a:headEnd/>
            <a:tailEnd/>
          </a:ln>
          <a:effectLst/>
        </p:spPr>
        <p:txBody>
          <a:bodyPr wrap="none" anchor="ctr"/>
          <a:lstStyle/>
          <a:p>
            <a:pPr eaLnBrk="0" fontAlgn="base" hangingPunct="0">
              <a:spcBef>
                <a:spcPct val="0"/>
              </a:spcBef>
              <a:spcAft>
                <a:spcPct val="0"/>
              </a:spcAft>
              <a:defRPr/>
            </a:pPr>
            <a:endParaRPr lang="en-US" sz="2400" baseline="30000">
              <a:solidFill>
                <a:srgbClr val="000000"/>
              </a:solidFill>
            </a:endParaRPr>
          </a:p>
        </p:txBody>
      </p:sp>
      <p:sp>
        <p:nvSpPr>
          <p:cNvPr id="1032" name="Rectangle 8"/>
          <p:cNvSpPr>
            <a:spLocks noChangeArrowheads="1"/>
          </p:cNvSpPr>
          <p:nvPr/>
        </p:nvSpPr>
        <p:spPr bwMode="auto">
          <a:xfrm>
            <a:off x="1463675" y="6507163"/>
            <a:ext cx="7683500" cy="228600"/>
          </a:xfrm>
          <a:prstGeom prst="rect">
            <a:avLst/>
          </a:prstGeom>
          <a:solidFill>
            <a:srgbClr val="FF0000"/>
          </a:solidFill>
          <a:ln w="9525">
            <a:noFill/>
            <a:miter lim="800000"/>
            <a:headEnd/>
            <a:tailEnd/>
          </a:ln>
          <a:effectLst/>
        </p:spPr>
        <p:txBody>
          <a:bodyPr wrap="none" anchor="ctr"/>
          <a:lstStyle/>
          <a:p>
            <a:pPr eaLnBrk="0" fontAlgn="base" hangingPunct="0">
              <a:spcBef>
                <a:spcPct val="0"/>
              </a:spcBef>
              <a:spcAft>
                <a:spcPct val="0"/>
              </a:spcAft>
              <a:defRPr/>
            </a:pPr>
            <a:endParaRPr lang="en-US" sz="2400" baseline="30000">
              <a:solidFill>
                <a:srgbClr val="000000"/>
              </a:solidFill>
            </a:endParaRPr>
          </a:p>
        </p:txBody>
      </p:sp>
      <p:sp>
        <p:nvSpPr>
          <p:cNvPr id="1028" name="Rectangle 2"/>
          <p:cNvSpPr>
            <a:spLocks noGrp="1" noChangeArrowheads="1"/>
          </p:cNvSpPr>
          <p:nvPr>
            <p:ph type="title"/>
          </p:nvPr>
        </p:nvSpPr>
        <p:spPr bwMode="auto">
          <a:xfrm>
            <a:off x="1370013" y="136525"/>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9" name="Rectangle 3"/>
          <p:cNvSpPr>
            <a:spLocks noGrp="1" noChangeArrowheads="1"/>
          </p:cNvSpPr>
          <p:nvPr>
            <p:ph type="body" idx="1"/>
          </p:nvPr>
        </p:nvSpPr>
        <p:spPr bwMode="auto">
          <a:xfrm>
            <a:off x="1370013" y="1462088"/>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227013" y="6507163"/>
            <a:ext cx="1179512"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900" b="1" baseline="0" smtClean="0">
                <a:solidFill>
                  <a:schemeClr val="bg1"/>
                </a:solidFill>
                <a:latin typeface="Arial" charset="0"/>
                <a:ea typeface="ＭＳ Ｐゴシック" pitchFamily="1" charset="-128"/>
              </a:defRPr>
            </a:lvl1pPr>
          </a:lstStyle>
          <a:p>
            <a:pPr eaLnBrk="0" fontAlgn="base" hangingPunct="0">
              <a:spcBef>
                <a:spcPct val="0"/>
              </a:spcBef>
              <a:spcAft>
                <a:spcPct val="0"/>
              </a:spcAft>
              <a:defRPr/>
            </a:pPr>
            <a:endParaRPr lang="en-US">
              <a:solidFill>
                <a:srgbClr val="FFFFFF"/>
              </a:solidFill>
            </a:endParaRPr>
          </a:p>
        </p:txBody>
      </p:sp>
      <p:sp>
        <p:nvSpPr>
          <p:cNvPr id="3" name="Rectangle 5"/>
          <p:cNvSpPr>
            <a:spLocks noGrp="1" noChangeArrowheads="1"/>
          </p:cNvSpPr>
          <p:nvPr>
            <p:ph type="ftr" sz="quarter" idx="3"/>
          </p:nvPr>
        </p:nvSpPr>
        <p:spPr bwMode="auto">
          <a:xfrm>
            <a:off x="1525588" y="6507163"/>
            <a:ext cx="3884612"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900" b="1" baseline="0" smtClean="0">
                <a:solidFill>
                  <a:schemeClr val="bg1"/>
                </a:solidFill>
                <a:latin typeface="Arial" charset="0"/>
                <a:ea typeface="ＭＳ Ｐゴシック" pitchFamily="1" charset="-128"/>
              </a:defRPr>
            </a:lvl1pPr>
          </a:lstStyle>
          <a:p>
            <a:pPr eaLnBrk="0" fontAlgn="base" hangingPunct="0">
              <a:spcBef>
                <a:spcPct val="0"/>
              </a:spcBef>
              <a:spcAft>
                <a:spcPct val="0"/>
              </a:spcAft>
              <a:defRPr/>
            </a:pPr>
            <a:r>
              <a:rPr lang="en-US">
                <a:solidFill>
                  <a:srgbClr val="FFFFFF"/>
                </a:solidFill>
              </a:rPr>
              <a:t>MacDonald Women’s Hospital</a:t>
            </a:r>
          </a:p>
        </p:txBody>
      </p:sp>
      <p:sp>
        <p:nvSpPr>
          <p:cNvPr id="1030" name="Rectangle 6"/>
          <p:cNvSpPr>
            <a:spLocks noGrp="1" noChangeArrowheads="1"/>
          </p:cNvSpPr>
          <p:nvPr>
            <p:ph type="sldNum" sz="quarter" idx="4"/>
          </p:nvPr>
        </p:nvSpPr>
        <p:spPr bwMode="auto">
          <a:xfrm>
            <a:off x="7000875" y="65071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900" b="1" baseline="0" smtClean="0">
                <a:solidFill>
                  <a:schemeClr val="bg1"/>
                </a:solidFill>
                <a:latin typeface="Arial" charset="0"/>
                <a:ea typeface="ＭＳ Ｐゴシック" pitchFamily="1" charset="-128"/>
              </a:defRPr>
            </a:lvl1pPr>
          </a:lstStyle>
          <a:p>
            <a:pPr eaLnBrk="0" fontAlgn="base" hangingPunct="0">
              <a:spcBef>
                <a:spcPct val="0"/>
              </a:spcBef>
              <a:spcAft>
                <a:spcPct val="0"/>
              </a:spcAft>
              <a:defRPr/>
            </a:pPr>
            <a:fld id="{2AA74BE9-B190-43EC-A61B-D6BEFC5855A3}" type="slidenum">
              <a:rPr lang="en-US">
                <a:solidFill>
                  <a:srgbClr val="FFFFFF"/>
                </a:solidFill>
              </a:rPr>
              <a:pPr eaLnBrk="0" fontAlgn="base" hangingPunct="0">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2805529441"/>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Lst>
  <p:hf hdr="0" dt="0"/>
  <p:txStyles>
    <p:titleStyle>
      <a:lvl1pPr algn="l" rtl="0" eaLnBrk="0" fontAlgn="base" hangingPunct="0">
        <a:spcBef>
          <a:spcPct val="0"/>
        </a:spcBef>
        <a:spcAft>
          <a:spcPct val="0"/>
        </a:spcAft>
        <a:defRPr sz="2800">
          <a:solidFill>
            <a:srgbClr val="FDB813"/>
          </a:solidFill>
          <a:latin typeface="+mj-lt"/>
          <a:ea typeface="+mj-ea"/>
          <a:cs typeface="+mj-cs"/>
        </a:defRPr>
      </a:lvl1pPr>
      <a:lvl2pPr algn="l" rtl="0" eaLnBrk="0" fontAlgn="base" hangingPunct="0">
        <a:spcBef>
          <a:spcPct val="0"/>
        </a:spcBef>
        <a:spcAft>
          <a:spcPct val="0"/>
        </a:spcAft>
        <a:defRPr sz="2800">
          <a:solidFill>
            <a:srgbClr val="FDB813"/>
          </a:solidFill>
          <a:latin typeface="Arial" charset="0"/>
          <a:ea typeface="ＭＳ Ｐゴシック" pitchFamily="1" charset="-128"/>
        </a:defRPr>
      </a:lvl2pPr>
      <a:lvl3pPr algn="l" rtl="0" eaLnBrk="0" fontAlgn="base" hangingPunct="0">
        <a:spcBef>
          <a:spcPct val="0"/>
        </a:spcBef>
        <a:spcAft>
          <a:spcPct val="0"/>
        </a:spcAft>
        <a:defRPr sz="2800">
          <a:solidFill>
            <a:srgbClr val="FDB813"/>
          </a:solidFill>
          <a:latin typeface="Arial" charset="0"/>
          <a:ea typeface="ＭＳ Ｐゴシック" pitchFamily="1" charset="-128"/>
        </a:defRPr>
      </a:lvl3pPr>
      <a:lvl4pPr algn="l" rtl="0" eaLnBrk="0" fontAlgn="base" hangingPunct="0">
        <a:spcBef>
          <a:spcPct val="0"/>
        </a:spcBef>
        <a:spcAft>
          <a:spcPct val="0"/>
        </a:spcAft>
        <a:defRPr sz="2800">
          <a:solidFill>
            <a:srgbClr val="FDB813"/>
          </a:solidFill>
          <a:latin typeface="Arial" charset="0"/>
          <a:ea typeface="ＭＳ Ｐゴシック" pitchFamily="1" charset="-128"/>
        </a:defRPr>
      </a:lvl4pPr>
      <a:lvl5pPr algn="l" rtl="0" eaLnBrk="0" fontAlgn="base" hangingPunct="0">
        <a:spcBef>
          <a:spcPct val="0"/>
        </a:spcBef>
        <a:spcAft>
          <a:spcPct val="0"/>
        </a:spcAft>
        <a:defRPr sz="2800">
          <a:solidFill>
            <a:srgbClr val="FDB813"/>
          </a:solidFill>
          <a:latin typeface="Arial" charset="0"/>
          <a:ea typeface="ＭＳ Ｐゴシック" pitchFamily="1" charset="-128"/>
        </a:defRPr>
      </a:lvl5pPr>
      <a:lvl6pPr marL="457200" algn="l" rtl="0" fontAlgn="base">
        <a:spcBef>
          <a:spcPct val="0"/>
        </a:spcBef>
        <a:spcAft>
          <a:spcPct val="0"/>
        </a:spcAft>
        <a:defRPr sz="2800">
          <a:solidFill>
            <a:srgbClr val="FDB813"/>
          </a:solidFill>
          <a:latin typeface="Arial" charset="0"/>
          <a:ea typeface="ＭＳ Ｐゴシック" pitchFamily="1" charset="-128"/>
        </a:defRPr>
      </a:lvl6pPr>
      <a:lvl7pPr marL="914400" algn="l" rtl="0" fontAlgn="base">
        <a:spcBef>
          <a:spcPct val="0"/>
        </a:spcBef>
        <a:spcAft>
          <a:spcPct val="0"/>
        </a:spcAft>
        <a:defRPr sz="2800">
          <a:solidFill>
            <a:srgbClr val="FDB813"/>
          </a:solidFill>
          <a:latin typeface="Arial" charset="0"/>
          <a:ea typeface="ＭＳ Ｐゴシック" pitchFamily="1" charset="-128"/>
        </a:defRPr>
      </a:lvl7pPr>
      <a:lvl8pPr marL="1371600" algn="l" rtl="0" fontAlgn="base">
        <a:spcBef>
          <a:spcPct val="0"/>
        </a:spcBef>
        <a:spcAft>
          <a:spcPct val="0"/>
        </a:spcAft>
        <a:defRPr sz="2800">
          <a:solidFill>
            <a:srgbClr val="FDB813"/>
          </a:solidFill>
          <a:latin typeface="Arial" charset="0"/>
          <a:ea typeface="ＭＳ Ｐゴシック" pitchFamily="1" charset="-128"/>
        </a:defRPr>
      </a:lvl8pPr>
      <a:lvl9pPr marL="1828800" algn="l" rtl="0" fontAlgn="base">
        <a:spcBef>
          <a:spcPct val="0"/>
        </a:spcBef>
        <a:spcAft>
          <a:spcPct val="0"/>
        </a:spcAft>
        <a:defRPr sz="2800">
          <a:solidFill>
            <a:srgbClr val="FDB813"/>
          </a:solidFill>
          <a:latin typeface="Arial" charset="0"/>
          <a:ea typeface="ＭＳ Ｐゴシック" pitchFamily="1" charset="-128"/>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ea typeface="+mn-ea"/>
        </a:defRPr>
      </a:lvl2pPr>
      <a:lvl3pPr marL="1143000" indent="-228600" algn="l" rtl="0" eaLnBrk="0" fontAlgn="base" hangingPunct="0">
        <a:spcBef>
          <a:spcPct val="20000"/>
        </a:spcBef>
        <a:spcAft>
          <a:spcPct val="0"/>
        </a:spcAft>
        <a:buChar char="•"/>
        <a:defRPr sz="1200">
          <a:solidFill>
            <a:schemeClr val="tx1"/>
          </a:solidFill>
          <a:latin typeface="+mn-lt"/>
          <a:ea typeface="+mn-ea"/>
        </a:defRPr>
      </a:lvl3pPr>
      <a:lvl4pPr marL="1600200" indent="-228600" algn="l" rtl="0" eaLnBrk="0" fontAlgn="base" hangingPunct="0">
        <a:spcBef>
          <a:spcPct val="20000"/>
        </a:spcBef>
        <a:spcAft>
          <a:spcPct val="0"/>
        </a:spcAft>
        <a:buChar char="–"/>
        <a:defRPr sz="1200">
          <a:solidFill>
            <a:schemeClr val="tx1"/>
          </a:solidFill>
          <a:latin typeface="+mn-lt"/>
          <a:ea typeface="+mn-ea"/>
        </a:defRPr>
      </a:lvl4pPr>
      <a:lvl5pPr marL="2057400" indent="-228600" algn="l" rtl="0" eaLnBrk="0" fontAlgn="base" hangingPunct="0">
        <a:spcBef>
          <a:spcPct val="20000"/>
        </a:spcBef>
        <a:spcAft>
          <a:spcPct val="0"/>
        </a:spcAft>
        <a:buChar char="»"/>
        <a:defRPr sz="1200">
          <a:solidFill>
            <a:schemeClr val="tx1"/>
          </a:solidFill>
          <a:latin typeface="+mn-lt"/>
          <a:ea typeface="+mn-ea"/>
        </a:defRPr>
      </a:lvl5pPr>
      <a:lvl6pPr marL="2514600" indent="-228600" algn="l" rtl="0" fontAlgn="base">
        <a:spcBef>
          <a:spcPct val="20000"/>
        </a:spcBef>
        <a:spcAft>
          <a:spcPct val="0"/>
        </a:spcAft>
        <a:buChar char="»"/>
        <a:defRPr sz="1200">
          <a:solidFill>
            <a:schemeClr val="tx1"/>
          </a:solidFill>
          <a:latin typeface="+mn-lt"/>
          <a:ea typeface="+mn-ea"/>
        </a:defRPr>
      </a:lvl6pPr>
      <a:lvl7pPr marL="2971800" indent="-228600" algn="l" rtl="0" fontAlgn="base">
        <a:spcBef>
          <a:spcPct val="20000"/>
        </a:spcBef>
        <a:spcAft>
          <a:spcPct val="0"/>
        </a:spcAft>
        <a:buChar char="»"/>
        <a:defRPr sz="1200">
          <a:solidFill>
            <a:schemeClr val="tx1"/>
          </a:solidFill>
          <a:latin typeface="+mn-lt"/>
          <a:ea typeface="+mn-ea"/>
        </a:defRPr>
      </a:lvl7pPr>
      <a:lvl8pPr marL="3429000" indent="-228600" algn="l" rtl="0" fontAlgn="base">
        <a:spcBef>
          <a:spcPct val="20000"/>
        </a:spcBef>
        <a:spcAft>
          <a:spcPct val="0"/>
        </a:spcAft>
        <a:buChar char="»"/>
        <a:defRPr sz="1200">
          <a:solidFill>
            <a:schemeClr val="tx1"/>
          </a:solidFill>
          <a:latin typeface="+mn-lt"/>
          <a:ea typeface="+mn-ea"/>
        </a:defRPr>
      </a:lvl8pPr>
      <a:lvl9pPr marL="3886200" indent="-228600" algn="l" rtl="0" fontAlgn="base">
        <a:spcBef>
          <a:spcPct val="20000"/>
        </a:spcBef>
        <a:spcAft>
          <a:spcPct val="0"/>
        </a:spcAft>
        <a:buChar char="»"/>
        <a:defRPr sz="12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FCA7AAD4-6E31-1146-B924-D46DA6B99CB5}" type="datetimeFigureOut">
              <a:rPr lang="en-US" smtClean="0">
                <a:solidFill>
                  <a:prstClr val="black">
                    <a:tint val="75000"/>
                  </a:prstClr>
                </a:solidFill>
              </a:rPr>
              <a:pPr defTabSz="457200"/>
              <a:t>7/25/2013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86F7ADD5-6262-044F-893A-33BAAB11C858}"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81474231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3.wmf"/></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4.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2.xml"/><Relationship Id="rId1" Type="http://schemas.openxmlformats.org/officeDocument/2006/relationships/slideLayout" Target="../slideLayouts/slideLayout2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5.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8.xml"/><Relationship Id="rId1" Type="http://schemas.openxmlformats.org/officeDocument/2006/relationships/slideLayout" Target="../slideLayouts/slideLayout24.xml"/><Relationship Id="rId4" Type="http://schemas.openxmlformats.org/officeDocument/2006/relationships/image" Target="../media/image36.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7.wm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4.x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slideLayout" Target="../slideLayouts/slideLayout29.xml"/></Relationships>
</file>

<file path=ppt/slides/_rels/slide65.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ession Title Slide.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2176587" y="2967083"/>
            <a:ext cx="5507791" cy="958255"/>
          </a:xfrm>
        </p:spPr>
        <p:txBody>
          <a:bodyPr>
            <a:normAutofit fontScale="90000"/>
          </a:bodyPr>
          <a:lstStyle/>
          <a:p>
            <a:pPr algn="l"/>
            <a:r>
              <a:rPr lang="en-US" sz="5300" baseline="30000" dirty="0">
                <a:solidFill>
                  <a:srgbClr val="FFFF00"/>
                </a:solidFill>
                <a:latin typeface="Gotham-Medium"/>
                <a:cs typeface="Gotham-Medium"/>
              </a:rPr>
              <a:t>Engaging Patients through </a:t>
            </a:r>
            <a:r>
              <a:rPr lang="en-US" sz="5300" baseline="30000" dirty="0" err="1">
                <a:solidFill>
                  <a:srgbClr val="FFFF00"/>
                </a:solidFill>
                <a:latin typeface="Gotham-Medium"/>
                <a:cs typeface="Gotham-Medium"/>
              </a:rPr>
              <a:t>TeamSTEPPS</a:t>
            </a:r>
            <a:r>
              <a:rPr lang="en-US" baseline="30000" dirty="0"/>
              <a:t/>
            </a:r>
            <a:br>
              <a:rPr lang="en-US" baseline="30000" dirty="0"/>
            </a:br>
            <a:endParaRPr lang="en-US" dirty="0"/>
          </a:p>
        </p:txBody>
      </p:sp>
      <p:sp>
        <p:nvSpPr>
          <p:cNvPr id="3" name="Subtitle 2"/>
          <p:cNvSpPr>
            <a:spLocks noGrp="1"/>
          </p:cNvSpPr>
          <p:nvPr>
            <p:ph type="subTitle" idx="1"/>
          </p:nvPr>
        </p:nvSpPr>
        <p:spPr>
          <a:xfrm>
            <a:off x="2171525" y="3572834"/>
            <a:ext cx="6400800" cy="1201893"/>
          </a:xfrm>
        </p:spPr>
        <p:txBody>
          <a:bodyPr>
            <a:normAutofit fontScale="92500" lnSpcReduction="20000"/>
          </a:bodyPr>
          <a:lstStyle/>
          <a:p>
            <a:pPr algn="l"/>
            <a:r>
              <a:rPr lang="en-US" sz="3600" baseline="30000" dirty="0" smtClean="0">
                <a:solidFill>
                  <a:schemeClr val="bg1"/>
                </a:solidFill>
                <a:latin typeface="Gotham-Medium"/>
                <a:cs typeface="Gotham-Medium"/>
              </a:rPr>
              <a:t>Carole </a:t>
            </a:r>
            <a:r>
              <a:rPr lang="en-US" sz="3600" baseline="30000" dirty="0" err="1" smtClean="0">
                <a:solidFill>
                  <a:schemeClr val="bg1"/>
                </a:solidFill>
                <a:latin typeface="Gotham-Medium"/>
                <a:cs typeface="Gotham-Medium"/>
              </a:rPr>
              <a:t>Kulik</a:t>
            </a:r>
            <a:r>
              <a:rPr lang="en-US" sz="3600" baseline="30000" dirty="0" smtClean="0">
                <a:solidFill>
                  <a:schemeClr val="bg1"/>
                </a:solidFill>
                <a:latin typeface="Gotham-Medium"/>
                <a:cs typeface="Gotham-Medium"/>
              </a:rPr>
              <a:t>,</a:t>
            </a:r>
            <a:r>
              <a:rPr lang="en-US" sz="3600" dirty="0" smtClean="0">
                <a:solidFill>
                  <a:schemeClr val="bg1"/>
                </a:solidFill>
                <a:latin typeface="Gotham-Medium"/>
                <a:cs typeface="Gotham-Medium"/>
              </a:rPr>
              <a:t> </a:t>
            </a:r>
            <a:r>
              <a:rPr lang="en-US" sz="3600" baseline="30000" dirty="0" smtClean="0">
                <a:solidFill>
                  <a:schemeClr val="bg1"/>
                </a:solidFill>
                <a:latin typeface="Gotham-Medium"/>
                <a:cs typeface="Gotham-Medium"/>
              </a:rPr>
              <a:t>RN</a:t>
            </a:r>
            <a:r>
              <a:rPr lang="en-US" sz="3600" baseline="30000" dirty="0">
                <a:solidFill>
                  <a:schemeClr val="bg1"/>
                </a:solidFill>
                <a:latin typeface="Gotham-Medium"/>
                <a:cs typeface="Gotham-Medium"/>
              </a:rPr>
              <a:t>, CCRN, MSN, </a:t>
            </a:r>
            <a:r>
              <a:rPr lang="en-US" sz="3600" baseline="30000" dirty="0" smtClean="0">
                <a:solidFill>
                  <a:schemeClr val="bg1"/>
                </a:solidFill>
                <a:latin typeface="Gotham-Medium"/>
                <a:cs typeface="Gotham-Medium"/>
              </a:rPr>
              <a:t>ACNP-BC Bernadette Page, MD</a:t>
            </a:r>
            <a:r>
              <a:rPr lang="en-US" sz="3600" baseline="30000" dirty="0">
                <a:solidFill>
                  <a:schemeClr val="bg1"/>
                </a:solidFill>
                <a:latin typeface="Gotham-Medium"/>
                <a:cs typeface="Gotham-Medium"/>
              </a:rPr>
              <a:t>, </a:t>
            </a:r>
            <a:r>
              <a:rPr lang="en-US" sz="3600" baseline="30000" dirty="0" smtClean="0">
                <a:solidFill>
                  <a:schemeClr val="bg1"/>
                </a:solidFill>
                <a:latin typeface="Gotham-Medium"/>
                <a:cs typeface="Gotham-Medium"/>
              </a:rPr>
              <a:t>FACEP</a:t>
            </a:r>
          </a:p>
          <a:p>
            <a:pPr algn="l"/>
            <a:r>
              <a:rPr lang="en-US" sz="3600" baseline="30000" dirty="0">
                <a:solidFill>
                  <a:schemeClr val="bg1"/>
                </a:solidFill>
                <a:latin typeface="Gotham-Medium"/>
                <a:cs typeface="Gotham-Medium"/>
              </a:rPr>
              <a:t>Martin F. </a:t>
            </a:r>
            <a:r>
              <a:rPr lang="en-US" sz="3600" baseline="30000" dirty="0" err="1" smtClean="0">
                <a:solidFill>
                  <a:schemeClr val="bg1"/>
                </a:solidFill>
                <a:latin typeface="Gotham-Medium"/>
                <a:cs typeface="Gotham-Medium"/>
              </a:rPr>
              <a:t>Wieczorek</a:t>
            </a:r>
            <a:r>
              <a:rPr lang="en-US" sz="3600" baseline="30000" dirty="0" smtClean="0">
                <a:solidFill>
                  <a:schemeClr val="bg1"/>
                </a:solidFill>
                <a:latin typeface="Gotham-Medium"/>
                <a:cs typeface="Gotham-Medium"/>
              </a:rPr>
              <a:t>, </a:t>
            </a:r>
            <a:r>
              <a:rPr lang="en-US" sz="3600" baseline="30000" dirty="0">
                <a:solidFill>
                  <a:schemeClr val="bg1"/>
                </a:solidFill>
                <a:latin typeface="Gotham-Medium"/>
                <a:cs typeface="Gotham-Medium"/>
              </a:rPr>
              <a:t>MD</a:t>
            </a:r>
          </a:p>
          <a:p>
            <a:pPr algn="l"/>
            <a:endParaRPr lang="en-US" sz="3600" baseline="30000" dirty="0" smtClean="0">
              <a:solidFill>
                <a:schemeClr val="bg1"/>
              </a:solidFill>
              <a:latin typeface="Gotham-Medium"/>
              <a:cs typeface="Gotham-Medium"/>
            </a:endParaRPr>
          </a:p>
          <a:p>
            <a:pPr algn="l"/>
            <a:endParaRPr lang="en-US" sz="3600" baseline="30000" dirty="0">
              <a:solidFill>
                <a:schemeClr val="bg1"/>
              </a:solidFill>
              <a:latin typeface="Gotham-Medium"/>
              <a:cs typeface="Gotham-Medium"/>
            </a:endParaRPr>
          </a:p>
          <a:p>
            <a:pPr algn="l"/>
            <a:endParaRPr lang="en-US" dirty="0"/>
          </a:p>
        </p:txBody>
      </p:sp>
    </p:spTree>
    <p:extLst>
      <p:ext uri="{BB962C8B-B14F-4D97-AF65-F5344CB8AC3E}">
        <p14:creationId xmlns:p14="http://schemas.microsoft.com/office/powerpoint/2010/main" val="14957064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Engaging the Working Environment  </a:t>
            </a:r>
            <a:endParaRPr lang="en-US" dirty="0"/>
          </a:p>
        </p:txBody>
      </p:sp>
      <p:pic>
        <p:nvPicPr>
          <p:cNvPr id="1026" name="Picture 2" descr="This is an image of a &quot;suggestion sheet.&quot; It requires the individual filling it out to identify their department, the problem they wish to address, their suggested improvement and their expected results. It provides space to document the issue before improvement, and after improvement, with space for remarks." title="Excellent Idea Summary Shee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9489" y="1610344"/>
            <a:ext cx="2491619" cy="186992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54013" y="4494665"/>
            <a:ext cx="2797791" cy="1015663"/>
          </a:xfrm>
          <a:prstGeom prst="rect">
            <a:avLst/>
          </a:prstGeom>
          <a:solidFill>
            <a:schemeClr val="accent1">
              <a:lumMod val="60000"/>
              <a:lumOff val="40000"/>
            </a:schemeClr>
          </a:solidFill>
        </p:spPr>
        <p:txBody>
          <a:bodyPr wrap="square" rtlCol="0">
            <a:spAutoFit/>
          </a:bodyPr>
          <a:lstStyle/>
          <a:p>
            <a:pPr algn="ctr"/>
            <a:r>
              <a:rPr lang="en-US" sz="2000" b="1" dirty="0" smtClean="0">
                <a:latin typeface="Calibri" pitchFamily="34" charset="0"/>
                <a:cs typeface="Calibri" pitchFamily="34" charset="0"/>
              </a:rPr>
              <a:t>Huddles </a:t>
            </a:r>
          </a:p>
          <a:p>
            <a:pPr algn="ctr"/>
            <a:r>
              <a:rPr lang="en-US" sz="2000" b="1" dirty="0" smtClean="0">
                <a:latin typeface="Calibri" pitchFamily="34" charset="0"/>
                <a:cs typeface="Calibri" pitchFamily="34" charset="0"/>
              </a:rPr>
              <a:t>Standard Work </a:t>
            </a:r>
          </a:p>
          <a:p>
            <a:pPr algn="ctr"/>
            <a:r>
              <a:rPr lang="en-US" sz="2000" b="1" dirty="0" smtClean="0">
                <a:latin typeface="Calibri" pitchFamily="34" charset="0"/>
                <a:cs typeface="Calibri" pitchFamily="34" charset="0"/>
              </a:rPr>
              <a:t>Standard Language</a:t>
            </a:r>
            <a:endParaRPr lang="en-US" sz="2000" b="1" dirty="0">
              <a:latin typeface="Calibri" pitchFamily="34" charset="0"/>
              <a:cs typeface="Calibri" pitchFamily="34" charset="0"/>
            </a:endParaRPr>
          </a:p>
        </p:txBody>
      </p:sp>
      <p:sp>
        <p:nvSpPr>
          <p:cNvPr id="7" name="TextBox 6"/>
          <p:cNvSpPr txBox="1"/>
          <p:nvPr/>
        </p:nvSpPr>
        <p:spPr>
          <a:xfrm>
            <a:off x="2801108" y="5261214"/>
            <a:ext cx="2797791" cy="1015663"/>
          </a:xfrm>
          <a:prstGeom prst="rect">
            <a:avLst/>
          </a:prstGeom>
          <a:solidFill>
            <a:schemeClr val="accent2">
              <a:lumMod val="60000"/>
              <a:lumOff val="40000"/>
            </a:schemeClr>
          </a:solidFill>
        </p:spPr>
        <p:txBody>
          <a:bodyPr wrap="square" rtlCol="0">
            <a:spAutoFit/>
          </a:bodyPr>
          <a:lstStyle/>
          <a:p>
            <a:pPr algn="ctr"/>
            <a:r>
              <a:rPr lang="en-US" sz="2000" b="1" dirty="0" smtClean="0">
                <a:latin typeface="Calibri" pitchFamily="34" charset="0"/>
                <a:cs typeface="Calibri" pitchFamily="34" charset="0"/>
              </a:rPr>
              <a:t>Visibility Wall </a:t>
            </a:r>
          </a:p>
          <a:p>
            <a:pPr algn="ctr"/>
            <a:r>
              <a:rPr lang="en-US" sz="2000" b="1" dirty="0" smtClean="0">
                <a:latin typeface="Calibri" pitchFamily="34" charset="0"/>
                <a:cs typeface="Calibri" pitchFamily="34" charset="0"/>
              </a:rPr>
              <a:t>Redesign</a:t>
            </a:r>
          </a:p>
          <a:p>
            <a:pPr algn="ctr"/>
            <a:r>
              <a:rPr lang="en-US" sz="2000" b="1" dirty="0" smtClean="0">
                <a:latin typeface="Calibri" pitchFamily="34" charset="0"/>
                <a:cs typeface="Calibri" pitchFamily="34" charset="0"/>
              </a:rPr>
              <a:t>Communication Tools</a:t>
            </a:r>
            <a:endParaRPr lang="en-US" sz="2000" b="1" dirty="0">
              <a:latin typeface="Calibri" pitchFamily="34" charset="0"/>
              <a:cs typeface="Calibri" pitchFamily="34" charset="0"/>
            </a:endParaRPr>
          </a:p>
        </p:txBody>
      </p:sp>
      <p:sp>
        <p:nvSpPr>
          <p:cNvPr id="8" name="TextBox 7"/>
          <p:cNvSpPr txBox="1"/>
          <p:nvPr/>
        </p:nvSpPr>
        <p:spPr>
          <a:xfrm>
            <a:off x="5337722" y="6025486"/>
            <a:ext cx="2797791" cy="707886"/>
          </a:xfrm>
          <a:prstGeom prst="rect">
            <a:avLst/>
          </a:prstGeom>
          <a:solidFill>
            <a:schemeClr val="accent3">
              <a:lumMod val="60000"/>
              <a:lumOff val="40000"/>
            </a:schemeClr>
          </a:solidFill>
        </p:spPr>
        <p:txBody>
          <a:bodyPr wrap="square" rtlCol="0">
            <a:spAutoFit/>
          </a:bodyPr>
          <a:lstStyle/>
          <a:p>
            <a:pPr algn="ctr"/>
            <a:r>
              <a:rPr lang="en-US" sz="2000" b="1" dirty="0" err="1" smtClean="0">
                <a:latin typeface="Calibri" pitchFamily="34" charset="0"/>
                <a:cs typeface="Calibri" pitchFamily="34" charset="0"/>
              </a:rPr>
              <a:t>Gemba</a:t>
            </a:r>
            <a:r>
              <a:rPr lang="en-US" sz="2000" b="1" dirty="0" smtClean="0">
                <a:latin typeface="Calibri" pitchFamily="34" charset="0"/>
                <a:cs typeface="Calibri" pitchFamily="34" charset="0"/>
              </a:rPr>
              <a:t> Rounds </a:t>
            </a:r>
          </a:p>
          <a:p>
            <a:pPr algn="ctr"/>
            <a:r>
              <a:rPr lang="en-US" sz="2000" b="1" dirty="0" smtClean="0">
                <a:latin typeface="Calibri" pitchFamily="34" charset="0"/>
                <a:cs typeface="Calibri" pitchFamily="34" charset="0"/>
              </a:rPr>
              <a:t>Standard Work</a:t>
            </a:r>
            <a:endParaRPr lang="en-US" sz="2000" b="1" dirty="0">
              <a:latin typeface="Calibri" pitchFamily="34" charset="0"/>
              <a:cs typeface="Calibri" pitchFamily="34" charset="0"/>
            </a:endParaRPr>
          </a:p>
        </p:txBody>
      </p:sp>
      <p:pic>
        <p:nvPicPr>
          <p:cNvPr id="6" name="Picture 5" descr="An image of a Visibility Wall, hand written with sticky notes." title="Visibility Wal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0" y="2010377"/>
            <a:ext cx="3414655" cy="2560991"/>
          </a:xfrm>
          <a:prstGeom prst="rect">
            <a:avLst/>
          </a:prstGeom>
          <a:ln>
            <a:solidFill>
              <a:schemeClr val="tx1"/>
            </a:solidFill>
          </a:ln>
        </p:spPr>
      </p:pic>
      <p:pic>
        <p:nvPicPr>
          <p:cNvPr id="9" name="Picture 8" descr="An image of a meeting in front of the Visibility Wall." title="Meeting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9606" y="3588926"/>
            <a:ext cx="3138688" cy="2354016"/>
          </a:xfrm>
          <a:prstGeom prst="rect">
            <a:avLst/>
          </a:prstGeom>
          <a:ln>
            <a:solidFill>
              <a:schemeClr val="tx1"/>
            </a:solidFill>
          </a:ln>
        </p:spPr>
      </p:pic>
      <p:pic>
        <p:nvPicPr>
          <p:cNvPr id="11" name="Picture 10" descr="An image of a meeting" title="Meeting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38324" y="1867981"/>
            <a:ext cx="1897189" cy="1422892"/>
          </a:xfrm>
          <a:prstGeom prst="rect">
            <a:avLst/>
          </a:prstGeom>
          <a:ln>
            <a:solidFill>
              <a:schemeClr val="tx1"/>
            </a:solidFill>
          </a:ln>
        </p:spPr>
      </p:pic>
    </p:spTree>
    <p:extLst>
      <p:ext uri="{BB962C8B-B14F-4D97-AF65-F5344CB8AC3E}">
        <p14:creationId xmlns:p14="http://schemas.microsoft.com/office/powerpoint/2010/main" val="33944653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Evolution of Change </a:t>
            </a:r>
            <a:endParaRPr lang="en-US" dirty="0"/>
          </a:p>
        </p:txBody>
      </p:sp>
      <p:sp>
        <p:nvSpPr>
          <p:cNvPr id="4" name="Content Placeholder 2"/>
          <p:cNvSpPr>
            <a:spLocks noGrp="1"/>
          </p:cNvSpPr>
          <p:nvPr>
            <p:ph idx="1"/>
          </p:nvPr>
        </p:nvSpPr>
        <p:spPr>
          <a:xfrm>
            <a:off x="341313" y="666750"/>
            <a:ext cx="8416925" cy="5367338"/>
          </a:xfrm>
        </p:spPr>
        <p:txBody>
          <a:bodyPr/>
          <a:lstStyle/>
          <a:p>
            <a:endParaRPr lang="en-US" dirty="0" smtClean="0"/>
          </a:p>
        </p:txBody>
      </p:sp>
      <p:sp>
        <p:nvSpPr>
          <p:cNvPr id="5" name="TextBox 4"/>
          <p:cNvSpPr txBox="1"/>
          <p:nvPr/>
        </p:nvSpPr>
        <p:spPr>
          <a:xfrm>
            <a:off x="1194011" y="2423637"/>
            <a:ext cx="2592059" cy="707886"/>
          </a:xfrm>
          <a:prstGeom prst="rect">
            <a:avLst/>
          </a:prstGeom>
          <a:solidFill>
            <a:schemeClr val="bg1">
              <a:lumMod val="85000"/>
            </a:schemeClr>
          </a:solidFill>
        </p:spPr>
        <p:txBody>
          <a:bodyPr wrap="square" rtlCol="0">
            <a:spAutoFit/>
          </a:bodyPr>
          <a:lstStyle/>
          <a:p>
            <a:r>
              <a:rPr lang="en-US" sz="2000" dirty="0" smtClean="0">
                <a:latin typeface="Calibri" pitchFamily="34" charset="0"/>
                <a:cs typeface="Calibri" pitchFamily="34" charset="0"/>
              </a:rPr>
              <a:t>“Loved standardizing the concepts!”</a:t>
            </a:r>
            <a:endParaRPr lang="en-US" sz="2000" dirty="0">
              <a:latin typeface="Calibri" pitchFamily="34" charset="0"/>
              <a:cs typeface="Calibri" pitchFamily="34" charset="0"/>
            </a:endParaRPr>
          </a:p>
        </p:txBody>
      </p:sp>
      <p:sp>
        <p:nvSpPr>
          <p:cNvPr id="6" name="TextBox 5"/>
          <p:cNvSpPr txBox="1"/>
          <p:nvPr/>
        </p:nvSpPr>
        <p:spPr>
          <a:xfrm>
            <a:off x="2943461" y="5124495"/>
            <a:ext cx="2592059" cy="1323439"/>
          </a:xfrm>
          <a:prstGeom prst="rect">
            <a:avLst/>
          </a:prstGeom>
          <a:solidFill>
            <a:schemeClr val="accent2">
              <a:lumMod val="40000"/>
              <a:lumOff val="60000"/>
            </a:schemeClr>
          </a:solidFill>
        </p:spPr>
        <p:txBody>
          <a:bodyPr wrap="square" rtlCol="0">
            <a:spAutoFit/>
          </a:bodyPr>
          <a:lstStyle/>
          <a:p>
            <a:r>
              <a:rPr lang="en-US" sz="2000" dirty="0" smtClean="0">
                <a:latin typeface="Calibri" pitchFamily="34" charset="0"/>
                <a:cs typeface="Calibri" pitchFamily="34" charset="0"/>
              </a:rPr>
              <a:t>“Everyone was on the same page and we could implement the tools quickly.”</a:t>
            </a:r>
            <a:endParaRPr lang="en-US" sz="2000" dirty="0">
              <a:latin typeface="Calibri" pitchFamily="34" charset="0"/>
              <a:cs typeface="Calibri" pitchFamily="34" charset="0"/>
            </a:endParaRPr>
          </a:p>
        </p:txBody>
      </p:sp>
      <p:sp>
        <p:nvSpPr>
          <p:cNvPr id="7" name="TextBox 6"/>
          <p:cNvSpPr txBox="1"/>
          <p:nvPr/>
        </p:nvSpPr>
        <p:spPr>
          <a:xfrm>
            <a:off x="3307458" y="2777580"/>
            <a:ext cx="2592059" cy="1015663"/>
          </a:xfrm>
          <a:prstGeom prst="rect">
            <a:avLst/>
          </a:prstGeom>
          <a:solidFill>
            <a:schemeClr val="accent3">
              <a:lumMod val="40000"/>
              <a:lumOff val="60000"/>
            </a:schemeClr>
          </a:solidFill>
        </p:spPr>
        <p:txBody>
          <a:bodyPr wrap="square" rtlCol="0">
            <a:spAutoFit/>
          </a:bodyPr>
          <a:lstStyle/>
          <a:p>
            <a:r>
              <a:rPr lang="en-US" sz="2000" dirty="0" smtClean="0">
                <a:latin typeface="Calibri" pitchFamily="34" charset="0"/>
                <a:cs typeface="Calibri" pitchFamily="34" charset="0"/>
              </a:rPr>
              <a:t>“The changes will be beneficial to our patients”</a:t>
            </a:r>
            <a:endParaRPr lang="en-US" sz="2000" dirty="0">
              <a:latin typeface="Calibri" pitchFamily="34" charset="0"/>
              <a:cs typeface="Calibri" pitchFamily="34" charset="0"/>
            </a:endParaRPr>
          </a:p>
        </p:txBody>
      </p:sp>
      <p:sp>
        <p:nvSpPr>
          <p:cNvPr id="8" name="TextBox 7"/>
          <p:cNvSpPr txBox="1"/>
          <p:nvPr/>
        </p:nvSpPr>
        <p:spPr>
          <a:xfrm>
            <a:off x="2943461" y="3908065"/>
            <a:ext cx="2592059" cy="707886"/>
          </a:xfrm>
          <a:prstGeom prst="rect">
            <a:avLst/>
          </a:prstGeom>
          <a:solidFill>
            <a:schemeClr val="accent4">
              <a:lumMod val="40000"/>
              <a:lumOff val="60000"/>
            </a:schemeClr>
          </a:solidFill>
        </p:spPr>
        <p:txBody>
          <a:bodyPr wrap="square" rtlCol="0">
            <a:spAutoFit/>
          </a:bodyPr>
          <a:lstStyle/>
          <a:p>
            <a:r>
              <a:rPr lang="en-US" sz="2000" dirty="0" smtClean="0">
                <a:latin typeface="Calibri" pitchFamily="34" charset="0"/>
                <a:cs typeface="Calibri" pitchFamily="34" charset="0"/>
              </a:rPr>
              <a:t>“We came up with very realistic action items.”</a:t>
            </a:r>
            <a:endParaRPr lang="en-US" sz="2000" dirty="0">
              <a:latin typeface="Calibri" pitchFamily="34" charset="0"/>
              <a:cs typeface="Calibri" pitchFamily="34" charset="0"/>
            </a:endParaRPr>
          </a:p>
        </p:txBody>
      </p:sp>
      <p:sp>
        <p:nvSpPr>
          <p:cNvPr id="9" name="TextBox 8"/>
          <p:cNvSpPr txBox="1"/>
          <p:nvPr/>
        </p:nvSpPr>
        <p:spPr>
          <a:xfrm>
            <a:off x="5899517" y="4097665"/>
            <a:ext cx="2592059" cy="707886"/>
          </a:xfrm>
          <a:prstGeom prst="rect">
            <a:avLst/>
          </a:prstGeom>
          <a:solidFill>
            <a:schemeClr val="accent5">
              <a:lumMod val="40000"/>
              <a:lumOff val="60000"/>
            </a:schemeClr>
          </a:solidFill>
        </p:spPr>
        <p:txBody>
          <a:bodyPr wrap="square" rtlCol="0">
            <a:spAutoFit/>
          </a:bodyPr>
          <a:lstStyle/>
          <a:p>
            <a:r>
              <a:rPr lang="en-US" sz="2000" dirty="0" smtClean="0">
                <a:latin typeface="Calibri" pitchFamily="34" charset="0"/>
                <a:cs typeface="Calibri" pitchFamily="34" charset="0"/>
              </a:rPr>
              <a:t>“Super enthusiasm and great ideas!”</a:t>
            </a:r>
            <a:endParaRPr lang="en-US" sz="2000" dirty="0">
              <a:latin typeface="Calibri" pitchFamily="34" charset="0"/>
              <a:cs typeface="Calibri" pitchFamily="34" charset="0"/>
            </a:endParaRPr>
          </a:p>
        </p:txBody>
      </p:sp>
      <p:sp>
        <p:nvSpPr>
          <p:cNvPr id="11" name="TextBox 10"/>
          <p:cNvSpPr txBox="1"/>
          <p:nvPr/>
        </p:nvSpPr>
        <p:spPr>
          <a:xfrm>
            <a:off x="261976" y="3398494"/>
            <a:ext cx="2592059" cy="1015663"/>
          </a:xfrm>
          <a:prstGeom prst="rect">
            <a:avLst/>
          </a:prstGeom>
          <a:solidFill>
            <a:schemeClr val="tx2">
              <a:lumMod val="40000"/>
              <a:lumOff val="60000"/>
            </a:schemeClr>
          </a:solidFill>
        </p:spPr>
        <p:txBody>
          <a:bodyPr wrap="square" rtlCol="0">
            <a:spAutoFit/>
          </a:bodyPr>
          <a:lstStyle/>
          <a:p>
            <a:r>
              <a:rPr lang="en-US" sz="2000" dirty="0" smtClean="0">
                <a:latin typeface="Calibri" pitchFamily="34" charset="0"/>
                <a:cs typeface="Calibri" pitchFamily="34" charset="0"/>
              </a:rPr>
              <a:t>“I would not change anything! There were excellent outcomes!”</a:t>
            </a:r>
            <a:endParaRPr lang="en-US" sz="2000" dirty="0">
              <a:latin typeface="Calibri" pitchFamily="34" charset="0"/>
              <a:cs typeface="Calibri" pitchFamily="34" charset="0"/>
            </a:endParaRPr>
          </a:p>
        </p:txBody>
      </p:sp>
      <p:sp>
        <p:nvSpPr>
          <p:cNvPr id="12" name="TextBox 11"/>
          <p:cNvSpPr txBox="1"/>
          <p:nvPr/>
        </p:nvSpPr>
        <p:spPr>
          <a:xfrm>
            <a:off x="6171569" y="2268031"/>
            <a:ext cx="2592059" cy="1323439"/>
          </a:xfrm>
          <a:prstGeom prst="rect">
            <a:avLst/>
          </a:prstGeom>
          <a:solidFill>
            <a:schemeClr val="accent6">
              <a:lumMod val="40000"/>
              <a:lumOff val="60000"/>
            </a:schemeClr>
          </a:solidFill>
        </p:spPr>
        <p:txBody>
          <a:bodyPr wrap="square" rtlCol="0">
            <a:spAutoFit/>
          </a:bodyPr>
          <a:lstStyle/>
          <a:p>
            <a:r>
              <a:rPr lang="en-US" sz="2000" dirty="0" smtClean="0">
                <a:latin typeface="Calibri" pitchFamily="34" charset="0"/>
                <a:cs typeface="Calibri" pitchFamily="34" charset="0"/>
              </a:rPr>
              <a:t>“I really liked visiting the other departments and meeting other staff.”</a:t>
            </a:r>
            <a:endParaRPr lang="en-US" sz="2000" dirty="0">
              <a:latin typeface="Calibri" pitchFamily="34" charset="0"/>
              <a:cs typeface="Calibri" pitchFamily="34" charset="0"/>
            </a:endParaRPr>
          </a:p>
        </p:txBody>
      </p:sp>
      <p:sp>
        <p:nvSpPr>
          <p:cNvPr id="3" name="Rectangle 2"/>
          <p:cNvSpPr/>
          <p:nvPr/>
        </p:nvSpPr>
        <p:spPr>
          <a:xfrm>
            <a:off x="5791199" y="5124495"/>
            <a:ext cx="2592059" cy="12950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“My Patients work with us more and speak up” </a:t>
            </a:r>
            <a:endParaRPr lang="en-US" dirty="0">
              <a:solidFill>
                <a:schemeClr val="tx1"/>
              </a:solidFill>
            </a:endParaRPr>
          </a:p>
        </p:txBody>
      </p:sp>
      <p:sp>
        <p:nvSpPr>
          <p:cNvPr id="10" name="Rectangle 9"/>
          <p:cNvSpPr/>
          <p:nvPr/>
        </p:nvSpPr>
        <p:spPr bwMode="grayWhite">
          <a:xfrm>
            <a:off x="3764415" y="1645942"/>
            <a:ext cx="2209169" cy="7822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CUS</a:t>
            </a:r>
            <a:endParaRPr lang="en-US" dirty="0">
              <a:solidFill>
                <a:schemeClr val="tx1"/>
              </a:solidFill>
            </a:endParaRPr>
          </a:p>
        </p:txBody>
      </p:sp>
    </p:spTree>
    <p:extLst>
      <p:ext uri="{BB962C8B-B14F-4D97-AF65-F5344CB8AC3E}">
        <p14:creationId xmlns:p14="http://schemas.microsoft.com/office/powerpoint/2010/main" val="19613225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Current State: Visibility Wall </a:t>
            </a:r>
            <a:endParaRPr lang="en-US" dirty="0"/>
          </a:p>
        </p:txBody>
      </p:sp>
      <p:pic>
        <p:nvPicPr>
          <p:cNvPr id="3" name="Picture 2" descr="An image of a current visibility wall. It includes a Department Name, Quality Metrics, Patient Flow Metrics, Patient Suggestions, Monthly Patient Experience Dashboard, A3 Project Examples and a Press Ganey Graph." title="Visibility Wal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3975" y="1552208"/>
            <a:ext cx="4458269" cy="5120409"/>
          </a:xfrm>
          <a:prstGeom prst="rect">
            <a:avLst/>
          </a:prstGeom>
          <a:ln>
            <a:solidFill>
              <a:schemeClr val="tx1"/>
            </a:solidFill>
          </a:ln>
        </p:spPr>
      </p:pic>
      <p:sp>
        <p:nvSpPr>
          <p:cNvPr id="4" name="TextBox 3"/>
          <p:cNvSpPr txBox="1"/>
          <p:nvPr/>
        </p:nvSpPr>
        <p:spPr>
          <a:xfrm>
            <a:off x="600501" y="1828800"/>
            <a:ext cx="1746914" cy="707886"/>
          </a:xfrm>
          <a:prstGeom prst="rect">
            <a:avLst/>
          </a:prstGeom>
          <a:solidFill>
            <a:schemeClr val="tx1"/>
          </a:solidFill>
        </p:spPr>
        <p:txBody>
          <a:bodyPr wrap="square" rtlCol="0">
            <a:spAutoFit/>
          </a:bodyPr>
          <a:lstStyle/>
          <a:p>
            <a:pPr algn="ctr"/>
            <a:r>
              <a:rPr lang="en-US" sz="2000" b="1" dirty="0" smtClean="0">
                <a:solidFill>
                  <a:schemeClr val="bg1"/>
                </a:solidFill>
                <a:latin typeface="Calibri" pitchFamily="34" charset="0"/>
                <a:cs typeface="Calibri" pitchFamily="34" charset="0"/>
              </a:rPr>
              <a:t>A3 Project Examples</a:t>
            </a:r>
            <a:endParaRPr lang="en-US" sz="2000" b="1" dirty="0">
              <a:solidFill>
                <a:schemeClr val="bg1"/>
              </a:solidFill>
              <a:latin typeface="Calibri" pitchFamily="34" charset="0"/>
              <a:cs typeface="Calibri" pitchFamily="34" charset="0"/>
            </a:endParaRPr>
          </a:p>
        </p:txBody>
      </p:sp>
      <p:sp>
        <p:nvSpPr>
          <p:cNvPr id="8" name="TextBox 7"/>
          <p:cNvSpPr txBox="1"/>
          <p:nvPr/>
        </p:nvSpPr>
        <p:spPr>
          <a:xfrm>
            <a:off x="854124" y="3437969"/>
            <a:ext cx="2076734" cy="1015663"/>
          </a:xfrm>
          <a:prstGeom prst="rect">
            <a:avLst/>
          </a:prstGeom>
          <a:solidFill>
            <a:schemeClr val="tx1"/>
          </a:solidFill>
        </p:spPr>
        <p:txBody>
          <a:bodyPr wrap="square" rtlCol="0">
            <a:spAutoFit/>
          </a:bodyPr>
          <a:lstStyle/>
          <a:p>
            <a:pPr algn="ctr"/>
            <a:r>
              <a:rPr lang="en-US" sz="2000" b="1" dirty="0" smtClean="0">
                <a:solidFill>
                  <a:schemeClr val="bg1"/>
                </a:solidFill>
                <a:latin typeface="Calibri" pitchFamily="34" charset="0"/>
                <a:cs typeface="Calibri" pitchFamily="34" charset="0"/>
              </a:rPr>
              <a:t>Press </a:t>
            </a:r>
            <a:r>
              <a:rPr lang="en-US" sz="2000" b="1" dirty="0" err="1" smtClean="0">
                <a:solidFill>
                  <a:schemeClr val="bg1"/>
                </a:solidFill>
                <a:latin typeface="Calibri" pitchFamily="34" charset="0"/>
                <a:cs typeface="Calibri" pitchFamily="34" charset="0"/>
              </a:rPr>
              <a:t>Ganey</a:t>
            </a:r>
            <a:r>
              <a:rPr lang="en-US" sz="2000" b="1" dirty="0" smtClean="0">
                <a:solidFill>
                  <a:schemeClr val="bg1"/>
                </a:solidFill>
                <a:latin typeface="Calibri" pitchFamily="34" charset="0"/>
                <a:cs typeface="Calibri" pitchFamily="34" charset="0"/>
              </a:rPr>
              <a:t> Graph</a:t>
            </a:r>
          </a:p>
          <a:p>
            <a:pPr algn="ctr"/>
            <a:r>
              <a:rPr lang="en-US" sz="2000" b="1" dirty="0" smtClean="0">
                <a:solidFill>
                  <a:schemeClr val="bg1"/>
                </a:solidFill>
                <a:latin typeface="Calibri" pitchFamily="34" charset="0"/>
                <a:cs typeface="Calibri" pitchFamily="34" charset="0"/>
              </a:rPr>
              <a:t>(Nurse Courtesy)</a:t>
            </a:r>
            <a:endParaRPr lang="en-US" sz="2000" b="1" dirty="0">
              <a:solidFill>
                <a:schemeClr val="bg1"/>
              </a:solidFill>
              <a:latin typeface="Calibri" pitchFamily="34" charset="0"/>
              <a:cs typeface="Calibri" pitchFamily="34" charset="0"/>
            </a:endParaRPr>
          </a:p>
        </p:txBody>
      </p:sp>
      <p:sp>
        <p:nvSpPr>
          <p:cNvPr id="9" name="TextBox 8"/>
          <p:cNvSpPr txBox="1"/>
          <p:nvPr/>
        </p:nvSpPr>
        <p:spPr>
          <a:xfrm>
            <a:off x="381002" y="5329070"/>
            <a:ext cx="2652215" cy="707886"/>
          </a:xfrm>
          <a:prstGeom prst="rect">
            <a:avLst/>
          </a:prstGeom>
          <a:solidFill>
            <a:schemeClr val="tx1"/>
          </a:solidFill>
        </p:spPr>
        <p:txBody>
          <a:bodyPr wrap="square" rtlCol="0">
            <a:spAutoFit/>
          </a:bodyPr>
          <a:lstStyle/>
          <a:p>
            <a:pPr algn="ctr"/>
            <a:r>
              <a:rPr lang="en-US" sz="2000" b="1" dirty="0" smtClean="0">
                <a:solidFill>
                  <a:schemeClr val="bg1"/>
                </a:solidFill>
                <a:latin typeface="Calibri" pitchFamily="34" charset="0"/>
                <a:cs typeface="Calibri" pitchFamily="34" charset="0"/>
              </a:rPr>
              <a:t>Monthly Patient Experience Dashboard</a:t>
            </a:r>
            <a:endParaRPr lang="en-US" sz="2000" b="1" dirty="0">
              <a:solidFill>
                <a:schemeClr val="bg1"/>
              </a:solidFill>
              <a:latin typeface="Calibri" pitchFamily="34" charset="0"/>
              <a:cs typeface="Calibri" pitchFamily="34" charset="0"/>
            </a:endParaRPr>
          </a:p>
        </p:txBody>
      </p:sp>
      <p:sp>
        <p:nvSpPr>
          <p:cNvPr id="10" name="TextBox 9"/>
          <p:cNvSpPr txBox="1"/>
          <p:nvPr/>
        </p:nvSpPr>
        <p:spPr>
          <a:xfrm>
            <a:off x="6687404" y="4396950"/>
            <a:ext cx="2329217" cy="707886"/>
          </a:xfrm>
          <a:prstGeom prst="rect">
            <a:avLst/>
          </a:prstGeom>
          <a:solidFill>
            <a:schemeClr val="tx1"/>
          </a:solidFill>
        </p:spPr>
        <p:txBody>
          <a:bodyPr wrap="square" rtlCol="0">
            <a:spAutoFit/>
          </a:bodyPr>
          <a:lstStyle/>
          <a:p>
            <a:pPr algn="ctr"/>
            <a:r>
              <a:rPr lang="en-US" sz="2000" b="1" dirty="0" smtClean="0">
                <a:solidFill>
                  <a:schemeClr val="bg1"/>
                </a:solidFill>
                <a:latin typeface="Calibri" pitchFamily="34" charset="0"/>
                <a:cs typeface="Calibri" pitchFamily="34" charset="0"/>
              </a:rPr>
              <a:t>Patient Flow </a:t>
            </a:r>
          </a:p>
          <a:p>
            <a:pPr algn="ctr"/>
            <a:r>
              <a:rPr lang="en-US" sz="2000" b="1" dirty="0" smtClean="0">
                <a:solidFill>
                  <a:schemeClr val="bg1"/>
                </a:solidFill>
                <a:latin typeface="Calibri" pitchFamily="34" charset="0"/>
                <a:cs typeface="Calibri" pitchFamily="34" charset="0"/>
              </a:rPr>
              <a:t>Metrics</a:t>
            </a:r>
            <a:endParaRPr lang="en-US" sz="2000" b="1" dirty="0">
              <a:solidFill>
                <a:schemeClr val="bg1"/>
              </a:solidFill>
              <a:latin typeface="Calibri" pitchFamily="34" charset="0"/>
              <a:cs typeface="Calibri" pitchFamily="34" charset="0"/>
            </a:endParaRPr>
          </a:p>
        </p:txBody>
      </p:sp>
      <p:sp>
        <p:nvSpPr>
          <p:cNvPr id="11" name="TextBox 10"/>
          <p:cNvSpPr txBox="1"/>
          <p:nvPr/>
        </p:nvSpPr>
        <p:spPr>
          <a:xfrm>
            <a:off x="6687404" y="2948816"/>
            <a:ext cx="2329217" cy="707886"/>
          </a:xfrm>
          <a:prstGeom prst="rect">
            <a:avLst/>
          </a:prstGeom>
          <a:solidFill>
            <a:schemeClr val="tx1"/>
          </a:solidFill>
        </p:spPr>
        <p:txBody>
          <a:bodyPr wrap="square" rtlCol="0">
            <a:spAutoFit/>
          </a:bodyPr>
          <a:lstStyle/>
          <a:p>
            <a:pPr algn="ctr"/>
            <a:r>
              <a:rPr lang="en-US" sz="2000" b="1" dirty="0" smtClean="0">
                <a:solidFill>
                  <a:schemeClr val="bg1"/>
                </a:solidFill>
                <a:latin typeface="Calibri" pitchFamily="34" charset="0"/>
                <a:cs typeface="Calibri" pitchFamily="34" charset="0"/>
              </a:rPr>
              <a:t>Quality</a:t>
            </a:r>
          </a:p>
          <a:p>
            <a:pPr algn="ctr"/>
            <a:r>
              <a:rPr lang="en-US" sz="2000" b="1" dirty="0" smtClean="0">
                <a:solidFill>
                  <a:schemeClr val="bg1"/>
                </a:solidFill>
                <a:latin typeface="Calibri" pitchFamily="34" charset="0"/>
                <a:cs typeface="Calibri" pitchFamily="34" charset="0"/>
              </a:rPr>
              <a:t>Metrics</a:t>
            </a:r>
            <a:endParaRPr lang="en-US" sz="2000" b="1" dirty="0">
              <a:solidFill>
                <a:schemeClr val="bg1"/>
              </a:solidFill>
              <a:latin typeface="Calibri" pitchFamily="34" charset="0"/>
              <a:cs typeface="Calibri" pitchFamily="34" charset="0"/>
            </a:endParaRPr>
          </a:p>
        </p:txBody>
      </p:sp>
      <p:cxnSp>
        <p:nvCxnSpPr>
          <p:cNvPr id="13" name="Straight Arrow Connector 12"/>
          <p:cNvCxnSpPr>
            <a:stCxn id="4" idx="3"/>
          </p:cNvCxnSpPr>
          <p:nvPr/>
        </p:nvCxnSpPr>
        <p:spPr>
          <a:xfrm flipV="1">
            <a:off x="2347415" y="1705970"/>
            <a:ext cx="859809" cy="476773"/>
          </a:xfrm>
          <a:prstGeom prst="straightConnector1">
            <a:avLst/>
          </a:prstGeom>
          <a:ln w="25400">
            <a:solidFill>
              <a:srgbClr val="9D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5916308" y="5346886"/>
            <a:ext cx="699446" cy="347261"/>
          </a:xfrm>
          <a:prstGeom prst="straightConnector1">
            <a:avLst/>
          </a:prstGeom>
          <a:ln w="25400">
            <a:solidFill>
              <a:srgbClr val="9D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8" idx="3"/>
          </p:cNvCxnSpPr>
          <p:nvPr/>
        </p:nvCxnSpPr>
        <p:spPr>
          <a:xfrm flipV="1">
            <a:off x="2930858" y="3051664"/>
            <a:ext cx="905300" cy="894137"/>
          </a:xfrm>
          <a:prstGeom prst="straightConnector1">
            <a:avLst/>
          </a:prstGeom>
          <a:ln w="25400">
            <a:solidFill>
              <a:srgbClr val="9D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9" idx="0"/>
          </p:cNvCxnSpPr>
          <p:nvPr/>
        </p:nvCxnSpPr>
        <p:spPr>
          <a:xfrm flipV="1">
            <a:off x="1707110" y="4396950"/>
            <a:ext cx="1898174" cy="932120"/>
          </a:xfrm>
          <a:prstGeom prst="straightConnector1">
            <a:avLst/>
          </a:prstGeom>
          <a:ln w="25400">
            <a:solidFill>
              <a:srgbClr val="9D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flipV="1">
            <a:off x="6196084" y="2710429"/>
            <a:ext cx="618700" cy="238387"/>
          </a:xfrm>
          <a:prstGeom prst="straightConnector1">
            <a:avLst/>
          </a:prstGeom>
          <a:ln w="25400">
            <a:solidFill>
              <a:srgbClr val="9D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5500048" y="4196895"/>
            <a:ext cx="1187356" cy="553999"/>
          </a:xfrm>
          <a:prstGeom prst="straightConnector1">
            <a:avLst/>
          </a:prstGeom>
          <a:ln w="25400">
            <a:solidFill>
              <a:srgbClr val="9D0000"/>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6646460" y="1876679"/>
            <a:ext cx="2329217" cy="400110"/>
          </a:xfrm>
          <a:prstGeom prst="rect">
            <a:avLst/>
          </a:prstGeom>
          <a:solidFill>
            <a:schemeClr val="tx1"/>
          </a:solidFill>
        </p:spPr>
        <p:txBody>
          <a:bodyPr wrap="square" rtlCol="0">
            <a:spAutoFit/>
          </a:bodyPr>
          <a:lstStyle/>
          <a:p>
            <a:pPr algn="ctr"/>
            <a:r>
              <a:rPr lang="en-US" sz="2000" b="1" dirty="0" smtClean="0">
                <a:solidFill>
                  <a:schemeClr val="bg1"/>
                </a:solidFill>
                <a:latin typeface="Calibri" pitchFamily="34" charset="0"/>
                <a:cs typeface="Calibri" pitchFamily="34" charset="0"/>
              </a:rPr>
              <a:t>Department Name</a:t>
            </a:r>
          </a:p>
        </p:txBody>
      </p:sp>
      <p:cxnSp>
        <p:nvCxnSpPr>
          <p:cNvPr id="29" name="Straight Arrow Connector 28"/>
          <p:cNvCxnSpPr/>
          <p:nvPr/>
        </p:nvCxnSpPr>
        <p:spPr>
          <a:xfrm flipH="1">
            <a:off x="5625153" y="1883053"/>
            <a:ext cx="1867468" cy="0"/>
          </a:xfrm>
          <a:prstGeom prst="straightConnector1">
            <a:avLst/>
          </a:prstGeom>
          <a:ln w="25400">
            <a:solidFill>
              <a:srgbClr val="9D000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328012" y="5683013"/>
            <a:ext cx="2329217" cy="400110"/>
          </a:xfrm>
          <a:prstGeom prst="rect">
            <a:avLst/>
          </a:prstGeom>
          <a:solidFill>
            <a:schemeClr val="tx1"/>
          </a:solidFill>
        </p:spPr>
        <p:txBody>
          <a:bodyPr wrap="square" rtlCol="0">
            <a:spAutoFit/>
          </a:bodyPr>
          <a:lstStyle/>
          <a:p>
            <a:pPr algn="ctr"/>
            <a:r>
              <a:rPr lang="en-US" sz="2000" b="1" dirty="0" smtClean="0">
                <a:solidFill>
                  <a:schemeClr val="bg1"/>
                </a:solidFill>
                <a:latin typeface="Calibri" pitchFamily="34" charset="0"/>
                <a:cs typeface="Calibri" pitchFamily="34" charset="0"/>
              </a:rPr>
              <a:t>Patient Suggestions</a:t>
            </a:r>
            <a:endParaRPr lang="en-US" sz="2000" b="1" dirty="0">
              <a:solidFill>
                <a:schemeClr val="bg1"/>
              </a:solidFill>
              <a:latin typeface="Calibri" pitchFamily="34" charset="0"/>
              <a:cs typeface="Calibri" pitchFamily="34" charset="0"/>
            </a:endParaRPr>
          </a:p>
        </p:txBody>
      </p:sp>
    </p:spTree>
    <p:extLst>
      <p:ext uri="{BB962C8B-B14F-4D97-AF65-F5344CB8AC3E}">
        <p14:creationId xmlns:p14="http://schemas.microsoft.com/office/powerpoint/2010/main" val="25449392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Thanks </a:t>
            </a:r>
            <a:r>
              <a:rPr lang="en-US" dirty="0"/>
              <a:t/>
            </a:r>
            <a:br>
              <a:rPr lang="en-US" dirty="0"/>
            </a:br>
            <a:endParaRPr lang="en-US" dirty="0"/>
          </a:p>
        </p:txBody>
      </p:sp>
      <p:sp>
        <p:nvSpPr>
          <p:cNvPr id="3" name="Content Placeholder 2"/>
          <p:cNvSpPr>
            <a:spLocks noGrp="1"/>
          </p:cNvSpPr>
          <p:nvPr>
            <p:ph idx="1"/>
          </p:nvPr>
        </p:nvSpPr>
        <p:spPr/>
        <p:txBody>
          <a:bodyPr>
            <a:normAutofit/>
          </a:bodyPr>
          <a:lstStyle/>
          <a:p>
            <a:pPr lvl="4"/>
            <a:endParaRPr lang="en-US" sz="3600" dirty="0" smtClean="0"/>
          </a:p>
          <a:p>
            <a:pPr lvl="4"/>
            <a:endParaRPr lang="en-US" sz="3600" dirty="0"/>
          </a:p>
          <a:p>
            <a:pPr lvl="7"/>
            <a:r>
              <a:rPr lang="en-US" sz="3600" dirty="0" smtClean="0"/>
              <a:t>Any Questions?</a:t>
            </a:r>
            <a:endParaRPr lang="en-US" sz="3600" dirty="0"/>
          </a:p>
        </p:txBody>
      </p:sp>
    </p:spTree>
    <p:extLst>
      <p:ext uri="{BB962C8B-B14F-4D97-AF65-F5344CB8AC3E}">
        <p14:creationId xmlns:p14="http://schemas.microsoft.com/office/powerpoint/2010/main" val="24422497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p:txBody>
          <a:bodyPr/>
          <a:lstStyle/>
          <a:p>
            <a:pPr eaLnBrk="1" hangingPunct="1"/>
            <a:r>
              <a:rPr lang="en-US" smtClean="0"/>
              <a:t>The Patient’s Perspective</a:t>
            </a:r>
          </a:p>
        </p:txBody>
      </p:sp>
      <p:sp>
        <p:nvSpPr>
          <p:cNvPr id="4099" name="Rectangle 3"/>
          <p:cNvSpPr>
            <a:spLocks noGrp="1" noChangeArrowheads="1"/>
          </p:cNvSpPr>
          <p:nvPr>
            <p:ph type="subTitle" idx="1"/>
          </p:nvPr>
        </p:nvSpPr>
        <p:spPr/>
        <p:txBody>
          <a:bodyPr/>
          <a:lstStyle/>
          <a:p>
            <a:pPr eaLnBrk="1" hangingPunct="1"/>
            <a:r>
              <a:rPr lang="en-US" smtClean="0"/>
              <a:t>From the bed, looking upwards</a:t>
            </a:r>
          </a:p>
        </p:txBody>
      </p:sp>
    </p:spTree>
    <p:extLst>
      <p:ext uri="{BB962C8B-B14F-4D97-AF65-F5344CB8AC3E}">
        <p14:creationId xmlns:p14="http://schemas.microsoft.com/office/powerpoint/2010/main" val="33104303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5" descr="F-16 Fighter planes in the sk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8875" y="1952625"/>
            <a:ext cx="428625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10829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descr="An old man with a card of a bat on his forehead."/>
          <p:cNvPicPr>
            <a:picLocks noChangeAspect="1" noChangeArrowheads="1"/>
          </p:cNvPicPr>
          <p:nvPr/>
        </p:nvPicPr>
        <p:blipFill>
          <a:blip r:embed="rId3">
            <a:extLst>
              <a:ext uri="{28A0092B-C50C-407E-A947-70E740481C1C}">
                <a14:useLocalDpi xmlns:a14="http://schemas.microsoft.com/office/drawing/2010/main" val="0"/>
              </a:ext>
            </a:extLst>
          </a:blip>
          <a:srcRect t="19687" b="5624"/>
          <a:stretch>
            <a:fillRect/>
          </a:stretch>
        </p:blipFill>
        <p:spPr bwMode="auto">
          <a:xfrm>
            <a:off x="1981200" y="457200"/>
            <a:ext cx="6248400" cy="622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02503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A young girl smil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0" y="38100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82341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5" descr="A female basketball team coming out of a hudd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914400"/>
            <a:ext cx="7772400" cy="521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11095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536427319"/>
              </p:ext>
            </p:extLst>
          </p:nvPr>
        </p:nvGraphicFramePr>
        <p:xfrm>
          <a:off x="1600200" y="400050"/>
          <a:ext cx="5867400" cy="5867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706149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What will our Teams Learn?</a:t>
            </a:r>
            <a:endParaRPr lang="en-US" dirty="0"/>
          </a:p>
        </p:txBody>
      </p:sp>
      <p:sp>
        <p:nvSpPr>
          <p:cNvPr id="5" name="Freeform 5" descr="An image of a puzzle piece that says &quot;Patient Engagement in Team STEPPS&quot;" title="Title Image"/>
          <p:cNvSpPr>
            <a:spLocks noGrp="1"/>
          </p:cNvSpPr>
          <p:nvPr>
            <p:ph type="subTitle" idx="1"/>
          </p:nvPr>
        </p:nvSpPr>
        <p:spPr bwMode="auto">
          <a:xfrm rot="10263750" flipV="1">
            <a:off x="3959833" y="663032"/>
            <a:ext cx="3309217" cy="1352330"/>
          </a:xfrm>
          <a:custGeom>
            <a:avLst/>
            <a:gdLst>
              <a:gd name="T0" fmla="*/ 2147483647 w 1191"/>
              <a:gd name="T1" fmla="*/ 2147483647 h 1161"/>
              <a:gd name="T2" fmla="*/ 2147483647 w 1191"/>
              <a:gd name="T3" fmla="*/ 2147483647 h 1161"/>
              <a:gd name="T4" fmla="*/ 2147483647 w 1191"/>
              <a:gd name="T5" fmla="*/ 2147483647 h 1161"/>
              <a:gd name="T6" fmla="*/ 2147483647 w 1191"/>
              <a:gd name="T7" fmla="*/ 2147483647 h 1161"/>
              <a:gd name="T8" fmla="*/ 2147483647 w 1191"/>
              <a:gd name="T9" fmla="*/ 2147483647 h 1161"/>
              <a:gd name="T10" fmla="*/ 2147483647 w 1191"/>
              <a:gd name="T11" fmla="*/ 2147483647 h 1161"/>
              <a:gd name="T12" fmla="*/ 2147483647 w 1191"/>
              <a:gd name="T13" fmla="*/ 2147483647 h 1161"/>
              <a:gd name="T14" fmla="*/ 2147483647 w 1191"/>
              <a:gd name="T15" fmla="*/ 2147483647 h 1161"/>
              <a:gd name="T16" fmla="*/ 2147483647 w 1191"/>
              <a:gd name="T17" fmla="*/ 2147483647 h 1161"/>
              <a:gd name="T18" fmla="*/ 2147483647 w 1191"/>
              <a:gd name="T19" fmla="*/ 2147483647 h 1161"/>
              <a:gd name="T20" fmla="*/ 2147483647 w 1191"/>
              <a:gd name="T21" fmla="*/ 2147483647 h 1161"/>
              <a:gd name="T22" fmla="*/ 2147483647 w 1191"/>
              <a:gd name="T23" fmla="*/ 2147483647 h 1161"/>
              <a:gd name="T24" fmla="*/ 2147483647 w 1191"/>
              <a:gd name="T25" fmla="*/ 2147483647 h 1161"/>
              <a:gd name="T26" fmla="*/ 2147483647 w 1191"/>
              <a:gd name="T27" fmla="*/ 2147483647 h 1161"/>
              <a:gd name="T28" fmla="*/ 2147483647 w 1191"/>
              <a:gd name="T29" fmla="*/ 2147483647 h 1161"/>
              <a:gd name="T30" fmla="*/ 2147483647 w 1191"/>
              <a:gd name="T31" fmla="*/ 2147483647 h 1161"/>
              <a:gd name="T32" fmla="*/ 2147483647 w 1191"/>
              <a:gd name="T33" fmla="*/ 2147483647 h 1161"/>
              <a:gd name="T34" fmla="*/ 2147483647 w 1191"/>
              <a:gd name="T35" fmla="*/ 2147483647 h 1161"/>
              <a:gd name="T36" fmla="*/ 2147483647 w 1191"/>
              <a:gd name="T37" fmla="*/ 2147483647 h 1161"/>
              <a:gd name="T38" fmla="*/ 2147483647 w 1191"/>
              <a:gd name="T39" fmla="*/ 2147483647 h 1161"/>
              <a:gd name="T40" fmla="*/ 2147483647 w 1191"/>
              <a:gd name="T41" fmla="*/ 2147483647 h 1161"/>
              <a:gd name="T42" fmla="*/ 2147483647 w 1191"/>
              <a:gd name="T43" fmla="*/ 2147483647 h 1161"/>
              <a:gd name="T44" fmla="*/ 2147483647 w 1191"/>
              <a:gd name="T45" fmla="*/ 2147483647 h 1161"/>
              <a:gd name="T46" fmla="*/ 2147483647 w 1191"/>
              <a:gd name="T47" fmla="*/ 2147483647 h 1161"/>
              <a:gd name="T48" fmla="*/ 2147483647 w 1191"/>
              <a:gd name="T49" fmla="*/ 2147483647 h 1161"/>
              <a:gd name="T50" fmla="*/ 2147483647 w 1191"/>
              <a:gd name="T51" fmla="*/ 2147483647 h 1161"/>
              <a:gd name="T52" fmla="*/ 2147483647 w 1191"/>
              <a:gd name="T53" fmla="*/ 2147483647 h 1161"/>
              <a:gd name="T54" fmla="*/ 2147483647 w 1191"/>
              <a:gd name="T55" fmla="*/ 2147483647 h 1161"/>
              <a:gd name="T56" fmla="*/ 2147483647 w 1191"/>
              <a:gd name="T57" fmla="*/ 2147483647 h 1161"/>
              <a:gd name="T58" fmla="*/ 2147483647 w 1191"/>
              <a:gd name="T59" fmla="*/ 2147483647 h 1161"/>
              <a:gd name="T60" fmla="*/ 2147483647 w 1191"/>
              <a:gd name="T61" fmla="*/ 2147483647 h 1161"/>
              <a:gd name="T62" fmla="*/ 2147483647 w 1191"/>
              <a:gd name="T63" fmla="*/ 2147483647 h 1161"/>
              <a:gd name="T64" fmla="*/ 2147483647 w 1191"/>
              <a:gd name="T65" fmla="*/ 2147483647 h 1161"/>
              <a:gd name="T66" fmla="*/ 2147483647 w 1191"/>
              <a:gd name="T67" fmla="*/ 2147483647 h 1161"/>
              <a:gd name="T68" fmla="*/ 2147483647 w 1191"/>
              <a:gd name="T69" fmla="*/ 2147483647 h 1161"/>
              <a:gd name="T70" fmla="*/ 2147483647 w 1191"/>
              <a:gd name="T71" fmla="*/ 2147483647 h 1161"/>
              <a:gd name="T72" fmla="*/ 2147483647 w 1191"/>
              <a:gd name="T73" fmla="*/ 2147483647 h 1161"/>
              <a:gd name="T74" fmla="*/ 2147483647 w 1191"/>
              <a:gd name="T75" fmla="*/ 2147483647 h 1161"/>
              <a:gd name="T76" fmla="*/ 2147483647 w 1191"/>
              <a:gd name="T77" fmla="*/ 2147483647 h 1161"/>
              <a:gd name="T78" fmla="*/ 2147483647 w 1191"/>
              <a:gd name="T79" fmla="*/ 2147483647 h 11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191"/>
              <a:gd name="T121" fmla="*/ 0 h 1161"/>
              <a:gd name="T122" fmla="*/ 1191 w 1191"/>
              <a:gd name="T123" fmla="*/ 1161 h 116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191" h="1161">
                <a:moveTo>
                  <a:pt x="621" y="247"/>
                </a:moveTo>
                <a:lnTo>
                  <a:pt x="621" y="195"/>
                </a:lnTo>
                <a:cubicBezTo>
                  <a:pt x="612" y="170"/>
                  <a:pt x="566" y="125"/>
                  <a:pt x="565" y="97"/>
                </a:cubicBezTo>
                <a:cubicBezTo>
                  <a:pt x="564" y="69"/>
                  <a:pt x="585" y="42"/>
                  <a:pt x="615" y="27"/>
                </a:cubicBezTo>
                <a:cubicBezTo>
                  <a:pt x="645" y="12"/>
                  <a:pt x="708" y="0"/>
                  <a:pt x="745" y="9"/>
                </a:cubicBezTo>
                <a:cubicBezTo>
                  <a:pt x="782" y="18"/>
                  <a:pt x="828" y="50"/>
                  <a:pt x="837" y="81"/>
                </a:cubicBezTo>
                <a:cubicBezTo>
                  <a:pt x="846" y="112"/>
                  <a:pt x="804" y="168"/>
                  <a:pt x="797" y="195"/>
                </a:cubicBezTo>
                <a:lnTo>
                  <a:pt x="797" y="243"/>
                </a:lnTo>
                <a:lnTo>
                  <a:pt x="1191" y="243"/>
                </a:lnTo>
                <a:lnTo>
                  <a:pt x="1191" y="597"/>
                </a:lnTo>
                <a:lnTo>
                  <a:pt x="1113" y="597"/>
                </a:lnTo>
                <a:cubicBezTo>
                  <a:pt x="1086" y="591"/>
                  <a:pt x="1052" y="566"/>
                  <a:pt x="1029" y="561"/>
                </a:cubicBezTo>
                <a:cubicBezTo>
                  <a:pt x="1006" y="556"/>
                  <a:pt x="992" y="550"/>
                  <a:pt x="975" y="569"/>
                </a:cubicBezTo>
                <a:cubicBezTo>
                  <a:pt x="958" y="588"/>
                  <a:pt x="925" y="635"/>
                  <a:pt x="925" y="677"/>
                </a:cubicBezTo>
                <a:cubicBezTo>
                  <a:pt x="925" y="719"/>
                  <a:pt x="949" y="801"/>
                  <a:pt x="973" y="821"/>
                </a:cubicBezTo>
                <a:cubicBezTo>
                  <a:pt x="997" y="841"/>
                  <a:pt x="1049" y="809"/>
                  <a:pt x="1071" y="799"/>
                </a:cubicBezTo>
                <a:cubicBezTo>
                  <a:pt x="1093" y="789"/>
                  <a:pt x="1087" y="769"/>
                  <a:pt x="1107" y="763"/>
                </a:cubicBezTo>
                <a:lnTo>
                  <a:pt x="1191" y="763"/>
                </a:lnTo>
                <a:lnTo>
                  <a:pt x="1191" y="1161"/>
                </a:lnTo>
                <a:lnTo>
                  <a:pt x="799" y="1161"/>
                </a:lnTo>
                <a:lnTo>
                  <a:pt x="799" y="1107"/>
                </a:lnTo>
                <a:cubicBezTo>
                  <a:pt x="805" y="1082"/>
                  <a:pt x="835" y="1037"/>
                  <a:pt x="835" y="1010"/>
                </a:cubicBezTo>
                <a:cubicBezTo>
                  <a:pt x="835" y="983"/>
                  <a:pt x="823" y="957"/>
                  <a:pt x="797" y="943"/>
                </a:cubicBezTo>
                <a:cubicBezTo>
                  <a:pt x="771" y="929"/>
                  <a:pt x="719" y="920"/>
                  <a:pt x="681" y="927"/>
                </a:cubicBezTo>
                <a:cubicBezTo>
                  <a:pt x="643" y="934"/>
                  <a:pt x="578" y="953"/>
                  <a:pt x="569" y="983"/>
                </a:cubicBezTo>
                <a:cubicBezTo>
                  <a:pt x="560" y="1013"/>
                  <a:pt x="617" y="1077"/>
                  <a:pt x="627" y="1107"/>
                </a:cubicBezTo>
                <a:lnTo>
                  <a:pt x="627" y="1161"/>
                </a:lnTo>
                <a:lnTo>
                  <a:pt x="275" y="1161"/>
                </a:lnTo>
                <a:lnTo>
                  <a:pt x="275" y="777"/>
                </a:lnTo>
                <a:lnTo>
                  <a:pt x="191" y="777"/>
                </a:lnTo>
                <a:cubicBezTo>
                  <a:pt x="162" y="785"/>
                  <a:pt x="124" y="820"/>
                  <a:pt x="103" y="827"/>
                </a:cubicBezTo>
                <a:cubicBezTo>
                  <a:pt x="82" y="834"/>
                  <a:pt x="77" y="830"/>
                  <a:pt x="65" y="821"/>
                </a:cubicBezTo>
                <a:cubicBezTo>
                  <a:pt x="53" y="812"/>
                  <a:pt x="39" y="801"/>
                  <a:pt x="29" y="775"/>
                </a:cubicBezTo>
                <a:cubicBezTo>
                  <a:pt x="19" y="749"/>
                  <a:pt x="0" y="698"/>
                  <a:pt x="5" y="663"/>
                </a:cubicBezTo>
                <a:cubicBezTo>
                  <a:pt x="10" y="628"/>
                  <a:pt x="38" y="581"/>
                  <a:pt x="61" y="565"/>
                </a:cubicBezTo>
                <a:cubicBezTo>
                  <a:pt x="84" y="549"/>
                  <a:pt x="123" y="562"/>
                  <a:pt x="145" y="567"/>
                </a:cubicBezTo>
                <a:cubicBezTo>
                  <a:pt x="167" y="572"/>
                  <a:pt x="173" y="592"/>
                  <a:pt x="195" y="597"/>
                </a:cubicBezTo>
                <a:lnTo>
                  <a:pt x="275" y="597"/>
                </a:lnTo>
                <a:lnTo>
                  <a:pt x="275" y="247"/>
                </a:lnTo>
                <a:lnTo>
                  <a:pt x="621" y="247"/>
                </a:lnTo>
                <a:close/>
              </a:path>
            </a:pathLst>
          </a:custGeom>
          <a:solidFill>
            <a:schemeClr val="accent1"/>
          </a:solidFill>
          <a:ln w="12700">
            <a:solidFill>
              <a:schemeClr val="tx1"/>
            </a:solidFill>
            <a:round/>
            <a:headEnd/>
            <a:tailEnd/>
          </a:ln>
        </p:spPr>
        <p:txBody>
          <a:bodyPr lIns="0" tIns="72000" rIns="72000" bIns="72000" anchor="ctr"/>
          <a:lstStyle/>
          <a:p>
            <a:r>
              <a:rPr lang="en-US" dirty="0" smtClean="0">
                <a:solidFill>
                  <a:schemeClr val="tx1"/>
                </a:solidFill>
              </a:rPr>
              <a:t>Patient Engagement in 	Team STEPPS</a:t>
            </a:r>
            <a:endParaRPr lang="en-US" dirty="0">
              <a:solidFill>
                <a:schemeClr val="tx1"/>
              </a:solidFill>
            </a:endParaRPr>
          </a:p>
        </p:txBody>
      </p:sp>
      <p:sp>
        <p:nvSpPr>
          <p:cNvPr id="4" name="Freeform 5" descr="A light blue puzzle piece" title="blue puzzle"/>
          <p:cNvSpPr>
            <a:spLocks/>
          </p:cNvSpPr>
          <p:nvPr/>
        </p:nvSpPr>
        <p:spPr bwMode="auto">
          <a:xfrm>
            <a:off x="102596" y="4267200"/>
            <a:ext cx="1752600" cy="1600200"/>
          </a:xfrm>
          <a:custGeom>
            <a:avLst/>
            <a:gdLst>
              <a:gd name="T0" fmla="*/ 2147483647 w 1191"/>
              <a:gd name="T1" fmla="*/ 2147483647 h 1161"/>
              <a:gd name="T2" fmla="*/ 2147483647 w 1191"/>
              <a:gd name="T3" fmla="*/ 2147483647 h 1161"/>
              <a:gd name="T4" fmla="*/ 2147483647 w 1191"/>
              <a:gd name="T5" fmla="*/ 2147483647 h 1161"/>
              <a:gd name="T6" fmla="*/ 2147483647 w 1191"/>
              <a:gd name="T7" fmla="*/ 2147483647 h 1161"/>
              <a:gd name="T8" fmla="*/ 2147483647 w 1191"/>
              <a:gd name="T9" fmla="*/ 2147483647 h 1161"/>
              <a:gd name="T10" fmla="*/ 2147483647 w 1191"/>
              <a:gd name="T11" fmla="*/ 2147483647 h 1161"/>
              <a:gd name="T12" fmla="*/ 2147483647 w 1191"/>
              <a:gd name="T13" fmla="*/ 2147483647 h 1161"/>
              <a:gd name="T14" fmla="*/ 2147483647 w 1191"/>
              <a:gd name="T15" fmla="*/ 2147483647 h 1161"/>
              <a:gd name="T16" fmla="*/ 2147483647 w 1191"/>
              <a:gd name="T17" fmla="*/ 2147483647 h 1161"/>
              <a:gd name="T18" fmla="*/ 2147483647 w 1191"/>
              <a:gd name="T19" fmla="*/ 2147483647 h 1161"/>
              <a:gd name="T20" fmla="*/ 2147483647 w 1191"/>
              <a:gd name="T21" fmla="*/ 2147483647 h 1161"/>
              <a:gd name="T22" fmla="*/ 2147483647 w 1191"/>
              <a:gd name="T23" fmla="*/ 2147483647 h 1161"/>
              <a:gd name="T24" fmla="*/ 2147483647 w 1191"/>
              <a:gd name="T25" fmla="*/ 2147483647 h 1161"/>
              <a:gd name="T26" fmla="*/ 2147483647 w 1191"/>
              <a:gd name="T27" fmla="*/ 2147483647 h 1161"/>
              <a:gd name="T28" fmla="*/ 2147483647 w 1191"/>
              <a:gd name="T29" fmla="*/ 2147483647 h 1161"/>
              <a:gd name="T30" fmla="*/ 2147483647 w 1191"/>
              <a:gd name="T31" fmla="*/ 2147483647 h 1161"/>
              <a:gd name="T32" fmla="*/ 2147483647 w 1191"/>
              <a:gd name="T33" fmla="*/ 2147483647 h 1161"/>
              <a:gd name="T34" fmla="*/ 2147483647 w 1191"/>
              <a:gd name="T35" fmla="*/ 2147483647 h 1161"/>
              <a:gd name="T36" fmla="*/ 2147483647 w 1191"/>
              <a:gd name="T37" fmla="*/ 2147483647 h 1161"/>
              <a:gd name="T38" fmla="*/ 2147483647 w 1191"/>
              <a:gd name="T39" fmla="*/ 2147483647 h 1161"/>
              <a:gd name="T40" fmla="*/ 2147483647 w 1191"/>
              <a:gd name="T41" fmla="*/ 2147483647 h 1161"/>
              <a:gd name="T42" fmla="*/ 2147483647 w 1191"/>
              <a:gd name="T43" fmla="*/ 2147483647 h 1161"/>
              <a:gd name="T44" fmla="*/ 2147483647 w 1191"/>
              <a:gd name="T45" fmla="*/ 2147483647 h 1161"/>
              <a:gd name="T46" fmla="*/ 2147483647 w 1191"/>
              <a:gd name="T47" fmla="*/ 2147483647 h 1161"/>
              <a:gd name="T48" fmla="*/ 2147483647 w 1191"/>
              <a:gd name="T49" fmla="*/ 2147483647 h 1161"/>
              <a:gd name="T50" fmla="*/ 2147483647 w 1191"/>
              <a:gd name="T51" fmla="*/ 2147483647 h 1161"/>
              <a:gd name="T52" fmla="*/ 2147483647 w 1191"/>
              <a:gd name="T53" fmla="*/ 2147483647 h 1161"/>
              <a:gd name="T54" fmla="*/ 2147483647 w 1191"/>
              <a:gd name="T55" fmla="*/ 2147483647 h 1161"/>
              <a:gd name="T56" fmla="*/ 2147483647 w 1191"/>
              <a:gd name="T57" fmla="*/ 2147483647 h 1161"/>
              <a:gd name="T58" fmla="*/ 2147483647 w 1191"/>
              <a:gd name="T59" fmla="*/ 2147483647 h 1161"/>
              <a:gd name="T60" fmla="*/ 2147483647 w 1191"/>
              <a:gd name="T61" fmla="*/ 2147483647 h 1161"/>
              <a:gd name="T62" fmla="*/ 2147483647 w 1191"/>
              <a:gd name="T63" fmla="*/ 2147483647 h 1161"/>
              <a:gd name="T64" fmla="*/ 2147483647 w 1191"/>
              <a:gd name="T65" fmla="*/ 2147483647 h 1161"/>
              <a:gd name="T66" fmla="*/ 2147483647 w 1191"/>
              <a:gd name="T67" fmla="*/ 2147483647 h 1161"/>
              <a:gd name="T68" fmla="*/ 2147483647 w 1191"/>
              <a:gd name="T69" fmla="*/ 2147483647 h 1161"/>
              <a:gd name="T70" fmla="*/ 2147483647 w 1191"/>
              <a:gd name="T71" fmla="*/ 2147483647 h 1161"/>
              <a:gd name="T72" fmla="*/ 2147483647 w 1191"/>
              <a:gd name="T73" fmla="*/ 2147483647 h 1161"/>
              <a:gd name="T74" fmla="*/ 2147483647 w 1191"/>
              <a:gd name="T75" fmla="*/ 2147483647 h 1161"/>
              <a:gd name="T76" fmla="*/ 2147483647 w 1191"/>
              <a:gd name="T77" fmla="*/ 2147483647 h 1161"/>
              <a:gd name="T78" fmla="*/ 2147483647 w 1191"/>
              <a:gd name="T79" fmla="*/ 2147483647 h 11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191"/>
              <a:gd name="T121" fmla="*/ 0 h 1161"/>
              <a:gd name="T122" fmla="*/ 1191 w 1191"/>
              <a:gd name="T123" fmla="*/ 1161 h 116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191" h="1161">
                <a:moveTo>
                  <a:pt x="621" y="247"/>
                </a:moveTo>
                <a:lnTo>
                  <a:pt x="621" y="195"/>
                </a:lnTo>
                <a:cubicBezTo>
                  <a:pt x="612" y="170"/>
                  <a:pt x="566" y="125"/>
                  <a:pt x="565" y="97"/>
                </a:cubicBezTo>
                <a:cubicBezTo>
                  <a:pt x="564" y="69"/>
                  <a:pt x="585" y="42"/>
                  <a:pt x="615" y="27"/>
                </a:cubicBezTo>
                <a:cubicBezTo>
                  <a:pt x="645" y="12"/>
                  <a:pt x="708" y="0"/>
                  <a:pt x="745" y="9"/>
                </a:cubicBezTo>
                <a:cubicBezTo>
                  <a:pt x="782" y="18"/>
                  <a:pt x="828" y="50"/>
                  <a:pt x="837" y="81"/>
                </a:cubicBezTo>
                <a:cubicBezTo>
                  <a:pt x="846" y="112"/>
                  <a:pt x="804" y="168"/>
                  <a:pt x="797" y="195"/>
                </a:cubicBezTo>
                <a:lnTo>
                  <a:pt x="797" y="243"/>
                </a:lnTo>
                <a:lnTo>
                  <a:pt x="1191" y="243"/>
                </a:lnTo>
                <a:lnTo>
                  <a:pt x="1191" y="597"/>
                </a:lnTo>
                <a:lnTo>
                  <a:pt x="1113" y="597"/>
                </a:lnTo>
                <a:cubicBezTo>
                  <a:pt x="1086" y="591"/>
                  <a:pt x="1052" y="566"/>
                  <a:pt x="1029" y="561"/>
                </a:cubicBezTo>
                <a:cubicBezTo>
                  <a:pt x="1006" y="556"/>
                  <a:pt x="992" y="550"/>
                  <a:pt x="975" y="569"/>
                </a:cubicBezTo>
                <a:cubicBezTo>
                  <a:pt x="958" y="588"/>
                  <a:pt x="925" y="635"/>
                  <a:pt x="925" y="677"/>
                </a:cubicBezTo>
                <a:cubicBezTo>
                  <a:pt x="925" y="719"/>
                  <a:pt x="949" y="801"/>
                  <a:pt x="973" y="821"/>
                </a:cubicBezTo>
                <a:cubicBezTo>
                  <a:pt x="997" y="841"/>
                  <a:pt x="1049" y="809"/>
                  <a:pt x="1071" y="799"/>
                </a:cubicBezTo>
                <a:cubicBezTo>
                  <a:pt x="1093" y="789"/>
                  <a:pt x="1087" y="769"/>
                  <a:pt x="1107" y="763"/>
                </a:cubicBezTo>
                <a:lnTo>
                  <a:pt x="1191" y="763"/>
                </a:lnTo>
                <a:lnTo>
                  <a:pt x="1191" y="1161"/>
                </a:lnTo>
                <a:lnTo>
                  <a:pt x="799" y="1161"/>
                </a:lnTo>
                <a:lnTo>
                  <a:pt x="799" y="1107"/>
                </a:lnTo>
                <a:cubicBezTo>
                  <a:pt x="805" y="1082"/>
                  <a:pt x="835" y="1037"/>
                  <a:pt x="835" y="1010"/>
                </a:cubicBezTo>
                <a:cubicBezTo>
                  <a:pt x="835" y="983"/>
                  <a:pt x="823" y="957"/>
                  <a:pt x="797" y="943"/>
                </a:cubicBezTo>
                <a:cubicBezTo>
                  <a:pt x="771" y="929"/>
                  <a:pt x="719" y="920"/>
                  <a:pt x="681" y="927"/>
                </a:cubicBezTo>
                <a:cubicBezTo>
                  <a:pt x="643" y="934"/>
                  <a:pt x="578" y="953"/>
                  <a:pt x="569" y="983"/>
                </a:cubicBezTo>
                <a:cubicBezTo>
                  <a:pt x="560" y="1013"/>
                  <a:pt x="617" y="1077"/>
                  <a:pt x="627" y="1107"/>
                </a:cubicBezTo>
                <a:lnTo>
                  <a:pt x="627" y="1161"/>
                </a:lnTo>
                <a:lnTo>
                  <a:pt x="275" y="1161"/>
                </a:lnTo>
                <a:lnTo>
                  <a:pt x="275" y="777"/>
                </a:lnTo>
                <a:lnTo>
                  <a:pt x="191" y="777"/>
                </a:lnTo>
                <a:cubicBezTo>
                  <a:pt x="162" y="785"/>
                  <a:pt x="124" y="820"/>
                  <a:pt x="103" y="827"/>
                </a:cubicBezTo>
                <a:cubicBezTo>
                  <a:pt x="82" y="834"/>
                  <a:pt x="77" y="830"/>
                  <a:pt x="65" y="821"/>
                </a:cubicBezTo>
                <a:cubicBezTo>
                  <a:pt x="53" y="812"/>
                  <a:pt x="39" y="801"/>
                  <a:pt x="29" y="775"/>
                </a:cubicBezTo>
                <a:cubicBezTo>
                  <a:pt x="19" y="749"/>
                  <a:pt x="0" y="698"/>
                  <a:pt x="5" y="663"/>
                </a:cubicBezTo>
                <a:cubicBezTo>
                  <a:pt x="10" y="628"/>
                  <a:pt x="38" y="581"/>
                  <a:pt x="61" y="565"/>
                </a:cubicBezTo>
                <a:cubicBezTo>
                  <a:pt x="84" y="549"/>
                  <a:pt x="123" y="562"/>
                  <a:pt x="145" y="567"/>
                </a:cubicBezTo>
                <a:cubicBezTo>
                  <a:pt x="167" y="572"/>
                  <a:pt x="173" y="592"/>
                  <a:pt x="195" y="597"/>
                </a:cubicBezTo>
                <a:lnTo>
                  <a:pt x="275" y="597"/>
                </a:lnTo>
                <a:lnTo>
                  <a:pt x="275" y="247"/>
                </a:lnTo>
                <a:lnTo>
                  <a:pt x="621" y="247"/>
                </a:lnTo>
                <a:close/>
              </a:path>
            </a:pathLst>
          </a:custGeom>
          <a:solidFill>
            <a:srgbClr val="3D97AF"/>
          </a:solidFill>
          <a:ln w="12700">
            <a:solidFill>
              <a:schemeClr val="tx1"/>
            </a:solidFill>
            <a:round/>
            <a:headEnd/>
            <a:tailEnd/>
          </a:ln>
        </p:spPr>
        <p:txBody>
          <a:bodyPr lIns="0" tIns="72000" rIns="72000" bIns="72000" anchor="ctr"/>
          <a:lstStyle/>
          <a:p>
            <a:endParaRPr lang="en-US"/>
          </a:p>
        </p:txBody>
      </p:sp>
      <p:sp>
        <p:nvSpPr>
          <p:cNvPr id="6" name="Freeform 5" descr="A green puzzle piece." title="Green puzzle"/>
          <p:cNvSpPr>
            <a:spLocks/>
          </p:cNvSpPr>
          <p:nvPr/>
        </p:nvSpPr>
        <p:spPr bwMode="auto">
          <a:xfrm>
            <a:off x="4927979" y="4491251"/>
            <a:ext cx="1752600" cy="1600200"/>
          </a:xfrm>
          <a:custGeom>
            <a:avLst/>
            <a:gdLst>
              <a:gd name="T0" fmla="*/ 913824 w 1191"/>
              <a:gd name="T1" fmla="*/ 340439 h 1161"/>
              <a:gd name="T2" fmla="*/ 913824 w 1191"/>
              <a:gd name="T3" fmla="*/ 268767 h 1161"/>
              <a:gd name="T4" fmla="*/ 831418 w 1191"/>
              <a:gd name="T5" fmla="*/ 133695 h 1161"/>
              <a:gd name="T6" fmla="*/ 904995 w 1191"/>
              <a:gd name="T7" fmla="*/ 37214 h 1161"/>
              <a:gd name="T8" fmla="*/ 1096295 w 1191"/>
              <a:gd name="T9" fmla="*/ 12405 h 1161"/>
              <a:gd name="T10" fmla="*/ 1231676 w 1191"/>
              <a:gd name="T11" fmla="*/ 111642 h 1161"/>
              <a:gd name="T12" fmla="*/ 1172814 w 1191"/>
              <a:gd name="T13" fmla="*/ 268767 h 1161"/>
              <a:gd name="T14" fmla="*/ 1172814 w 1191"/>
              <a:gd name="T15" fmla="*/ 334926 h 1161"/>
              <a:gd name="T16" fmla="*/ 1752600 w 1191"/>
              <a:gd name="T17" fmla="*/ 334926 h 1161"/>
              <a:gd name="T18" fmla="*/ 1752600 w 1191"/>
              <a:gd name="T19" fmla="*/ 822842 h 1161"/>
              <a:gd name="T20" fmla="*/ 1637820 w 1191"/>
              <a:gd name="T21" fmla="*/ 822842 h 1161"/>
              <a:gd name="T22" fmla="*/ 1514211 w 1191"/>
              <a:gd name="T23" fmla="*/ 773223 h 1161"/>
              <a:gd name="T24" fmla="*/ 1434748 w 1191"/>
              <a:gd name="T25" fmla="*/ 784250 h 1161"/>
              <a:gd name="T26" fmla="*/ 1361171 w 1191"/>
              <a:gd name="T27" fmla="*/ 933105 h 1161"/>
              <a:gd name="T28" fmla="*/ 1431805 w 1191"/>
              <a:gd name="T29" fmla="*/ 1131580 h 1161"/>
              <a:gd name="T30" fmla="*/ 1576016 w 1191"/>
              <a:gd name="T31" fmla="*/ 1101257 h 1161"/>
              <a:gd name="T32" fmla="*/ 1628991 w 1191"/>
              <a:gd name="T33" fmla="*/ 1051639 h 1161"/>
              <a:gd name="T34" fmla="*/ 1752600 w 1191"/>
              <a:gd name="T35" fmla="*/ 1051639 h 1161"/>
              <a:gd name="T36" fmla="*/ 1752600 w 1191"/>
              <a:gd name="T37" fmla="*/ 1600200 h 1161"/>
              <a:gd name="T38" fmla="*/ 1175758 w 1191"/>
              <a:gd name="T39" fmla="*/ 1600200 h 1161"/>
              <a:gd name="T40" fmla="*/ 1175758 w 1191"/>
              <a:gd name="T41" fmla="*/ 1525772 h 1161"/>
              <a:gd name="T42" fmla="*/ 1228733 w 1191"/>
              <a:gd name="T43" fmla="*/ 1392077 h 1161"/>
              <a:gd name="T44" fmla="*/ 1172814 w 1191"/>
              <a:gd name="T45" fmla="*/ 1299732 h 1161"/>
              <a:gd name="T46" fmla="*/ 1002116 w 1191"/>
              <a:gd name="T47" fmla="*/ 1277679 h 1161"/>
              <a:gd name="T48" fmla="*/ 837304 w 1191"/>
              <a:gd name="T49" fmla="*/ 1354863 h 1161"/>
              <a:gd name="T50" fmla="*/ 922653 w 1191"/>
              <a:gd name="T51" fmla="*/ 1525772 h 1161"/>
              <a:gd name="T52" fmla="*/ 922653 w 1191"/>
              <a:gd name="T53" fmla="*/ 1600200 h 1161"/>
              <a:gd name="T54" fmla="*/ 404673 w 1191"/>
              <a:gd name="T55" fmla="*/ 1600200 h 1161"/>
              <a:gd name="T56" fmla="*/ 404673 w 1191"/>
              <a:gd name="T57" fmla="*/ 1070935 h 1161"/>
              <a:gd name="T58" fmla="*/ 281063 w 1191"/>
              <a:gd name="T59" fmla="*/ 1070935 h 1161"/>
              <a:gd name="T60" fmla="*/ 151568 w 1191"/>
              <a:gd name="T61" fmla="*/ 1139849 h 1161"/>
              <a:gd name="T62" fmla="*/ 95650 w 1191"/>
              <a:gd name="T63" fmla="*/ 1131580 h 1161"/>
              <a:gd name="T64" fmla="*/ 42675 w 1191"/>
              <a:gd name="T65" fmla="*/ 1068178 h 1161"/>
              <a:gd name="T66" fmla="*/ 7358 w 1191"/>
              <a:gd name="T67" fmla="*/ 913809 h 1161"/>
              <a:gd name="T68" fmla="*/ 89764 w 1191"/>
              <a:gd name="T69" fmla="*/ 778736 h 1161"/>
              <a:gd name="T70" fmla="*/ 213373 w 1191"/>
              <a:gd name="T71" fmla="*/ 781493 h 1161"/>
              <a:gd name="T72" fmla="*/ 286950 w 1191"/>
              <a:gd name="T73" fmla="*/ 822842 h 1161"/>
              <a:gd name="T74" fmla="*/ 404673 w 1191"/>
              <a:gd name="T75" fmla="*/ 822842 h 1161"/>
              <a:gd name="T76" fmla="*/ 404673 w 1191"/>
              <a:gd name="T77" fmla="*/ 340439 h 1161"/>
              <a:gd name="T78" fmla="*/ 913824 w 1191"/>
              <a:gd name="T79" fmla="*/ 340439 h 11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191"/>
              <a:gd name="T121" fmla="*/ 0 h 1161"/>
              <a:gd name="T122" fmla="*/ 1191 w 1191"/>
              <a:gd name="T123" fmla="*/ 1161 h 116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191" h="1161">
                <a:moveTo>
                  <a:pt x="621" y="247"/>
                </a:moveTo>
                <a:lnTo>
                  <a:pt x="621" y="195"/>
                </a:lnTo>
                <a:cubicBezTo>
                  <a:pt x="612" y="170"/>
                  <a:pt x="566" y="125"/>
                  <a:pt x="565" y="97"/>
                </a:cubicBezTo>
                <a:cubicBezTo>
                  <a:pt x="564" y="69"/>
                  <a:pt x="585" y="42"/>
                  <a:pt x="615" y="27"/>
                </a:cubicBezTo>
                <a:cubicBezTo>
                  <a:pt x="645" y="12"/>
                  <a:pt x="708" y="0"/>
                  <a:pt x="745" y="9"/>
                </a:cubicBezTo>
                <a:cubicBezTo>
                  <a:pt x="782" y="18"/>
                  <a:pt x="828" y="50"/>
                  <a:pt x="837" y="81"/>
                </a:cubicBezTo>
                <a:cubicBezTo>
                  <a:pt x="846" y="112"/>
                  <a:pt x="804" y="168"/>
                  <a:pt x="797" y="195"/>
                </a:cubicBezTo>
                <a:lnTo>
                  <a:pt x="797" y="243"/>
                </a:lnTo>
                <a:lnTo>
                  <a:pt x="1191" y="243"/>
                </a:lnTo>
                <a:lnTo>
                  <a:pt x="1191" y="597"/>
                </a:lnTo>
                <a:lnTo>
                  <a:pt x="1113" y="597"/>
                </a:lnTo>
                <a:cubicBezTo>
                  <a:pt x="1086" y="591"/>
                  <a:pt x="1052" y="566"/>
                  <a:pt x="1029" y="561"/>
                </a:cubicBezTo>
                <a:cubicBezTo>
                  <a:pt x="1006" y="556"/>
                  <a:pt x="992" y="550"/>
                  <a:pt x="975" y="569"/>
                </a:cubicBezTo>
                <a:cubicBezTo>
                  <a:pt x="958" y="588"/>
                  <a:pt x="925" y="635"/>
                  <a:pt x="925" y="677"/>
                </a:cubicBezTo>
                <a:cubicBezTo>
                  <a:pt x="925" y="719"/>
                  <a:pt x="949" y="801"/>
                  <a:pt x="973" y="821"/>
                </a:cubicBezTo>
                <a:cubicBezTo>
                  <a:pt x="997" y="841"/>
                  <a:pt x="1049" y="809"/>
                  <a:pt x="1071" y="799"/>
                </a:cubicBezTo>
                <a:cubicBezTo>
                  <a:pt x="1093" y="789"/>
                  <a:pt x="1087" y="769"/>
                  <a:pt x="1107" y="763"/>
                </a:cubicBezTo>
                <a:lnTo>
                  <a:pt x="1191" y="763"/>
                </a:lnTo>
                <a:lnTo>
                  <a:pt x="1191" y="1161"/>
                </a:lnTo>
                <a:lnTo>
                  <a:pt x="799" y="1161"/>
                </a:lnTo>
                <a:lnTo>
                  <a:pt x="799" y="1107"/>
                </a:lnTo>
                <a:cubicBezTo>
                  <a:pt x="805" y="1082"/>
                  <a:pt x="835" y="1037"/>
                  <a:pt x="835" y="1010"/>
                </a:cubicBezTo>
                <a:cubicBezTo>
                  <a:pt x="835" y="983"/>
                  <a:pt x="823" y="957"/>
                  <a:pt x="797" y="943"/>
                </a:cubicBezTo>
                <a:cubicBezTo>
                  <a:pt x="771" y="929"/>
                  <a:pt x="719" y="920"/>
                  <a:pt x="681" y="927"/>
                </a:cubicBezTo>
                <a:cubicBezTo>
                  <a:pt x="643" y="934"/>
                  <a:pt x="578" y="953"/>
                  <a:pt x="569" y="983"/>
                </a:cubicBezTo>
                <a:cubicBezTo>
                  <a:pt x="560" y="1013"/>
                  <a:pt x="617" y="1077"/>
                  <a:pt x="627" y="1107"/>
                </a:cubicBezTo>
                <a:lnTo>
                  <a:pt x="627" y="1161"/>
                </a:lnTo>
                <a:lnTo>
                  <a:pt x="275" y="1161"/>
                </a:lnTo>
                <a:lnTo>
                  <a:pt x="275" y="777"/>
                </a:lnTo>
                <a:lnTo>
                  <a:pt x="191" y="777"/>
                </a:lnTo>
                <a:cubicBezTo>
                  <a:pt x="162" y="785"/>
                  <a:pt x="124" y="820"/>
                  <a:pt x="103" y="827"/>
                </a:cubicBezTo>
                <a:cubicBezTo>
                  <a:pt x="82" y="834"/>
                  <a:pt x="77" y="830"/>
                  <a:pt x="65" y="821"/>
                </a:cubicBezTo>
                <a:cubicBezTo>
                  <a:pt x="53" y="812"/>
                  <a:pt x="39" y="801"/>
                  <a:pt x="29" y="775"/>
                </a:cubicBezTo>
                <a:cubicBezTo>
                  <a:pt x="19" y="749"/>
                  <a:pt x="0" y="698"/>
                  <a:pt x="5" y="663"/>
                </a:cubicBezTo>
                <a:cubicBezTo>
                  <a:pt x="10" y="628"/>
                  <a:pt x="38" y="581"/>
                  <a:pt x="61" y="565"/>
                </a:cubicBezTo>
                <a:cubicBezTo>
                  <a:pt x="84" y="549"/>
                  <a:pt x="123" y="562"/>
                  <a:pt x="145" y="567"/>
                </a:cubicBezTo>
                <a:cubicBezTo>
                  <a:pt x="167" y="572"/>
                  <a:pt x="173" y="592"/>
                  <a:pt x="195" y="597"/>
                </a:cubicBezTo>
                <a:lnTo>
                  <a:pt x="275" y="597"/>
                </a:lnTo>
                <a:lnTo>
                  <a:pt x="275" y="247"/>
                </a:lnTo>
                <a:lnTo>
                  <a:pt x="621" y="247"/>
                </a:lnTo>
                <a:close/>
              </a:path>
            </a:pathLst>
          </a:custGeom>
          <a:solidFill>
            <a:srgbClr val="00B050"/>
          </a:solidFill>
          <a:ln w="16">
            <a:solidFill>
              <a:srgbClr val="227088"/>
            </a:solidFill>
            <a:round/>
            <a:headEnd/>
            <a:tailEnd/>
          </a:ln>
          <a:effectLst>
            <a:outerShdw blurRad="63500" dist="38100" dir="2700000" algn="tl" rotWithShape="0">
              <a:srgbClr val="000000">
                <a:alpha val="39998"/>
              </a:srgbClr>
            </a:outerShdw>
          </a:effectLst>
        </p:spPr>
        <p:txBody>
          <a:bodyPr/>
          <a:lstStyle/>
          <a:p>
            <a:pPr algn="ctr" eaLnBrk="1" hangingPunct="1">
              <a:lnSpc>
                <a:spcPct val="90000"/>
              </a:lnSpc>
              <a:spcBef>
                <a:spcPct val="50000"/>
              </a:spcBef>
              <a:buClr>
                <a:schemeClr val="bg2"/>
              </a:buClr>
              <a:defRPr/>
            </a:pPr>
            <a:endParaRPr lang="en-US" sz="1400" b="0" i="1">
              <a:ea typeface="ＭＳ Ｐゴシック" pitchFamily="34" charset="-128"/>
              <a:cs typeface="Arial" pitchFamily="34" charset="0"/>
            </a:endParaRPr>
          </a:p>
        </p:txBody>
      </p:sp>
      <p:sp>
        <p:nvSpPr>
          <p:cNvPr id="7" name="Freeform 5" descr="A red puzzle piece." title="Red puzzle"/>
          <p:cNvSpPr>
            <a:spLocks/>
          </p:cNvSpPr>
          <p:nvPr/>
        </p:nvSpPr>
        <p:spPr bwMode="auto">
          <a:xfrm>
            <a:off x="3200400" y="4114800"/>
            <a:ext cx="1752600" cy="1600200"/>
          </a:xfrm>
          <a:custGeom>
            <a:avLst/>
            <a:gdLst>
              <a:gd name="T0" fmla="*/ 913824 w 1191"/>
              <a:gd name="T1" fmla="*/ 340439 h 1161"/>
              <a:gd name="T2" fmla="*/ 913824 w 1191"/>
              <a:gd name="T3" fmla="*/ 268767 h 1161"/>
              <a:gd name="T4" fmla="*/ 831418 w 1191"/>
              <a:gd name="T5" fmla="*/ 133695 h 1161"/>
              <a:gd name="T6" fmla="*/ 904995 w 1191"/>
              <a:gd name="T7" fmla="*/ 37214 h 1161"/>
              <a:gd name="T8" fmla="*/ 1096295 w 1191"/>
              <a:gd name="T9" fmla="*/ 12405 h 1161"/>
              <a:gd name="T10" fmla="*/ 1231676 w 1191"/>
              <a:gd name="T11" fmla="*/ 111642 h 1161"/>
              <a:gd name="T12" fmla="*/ 1172814 w 1191"/>
              <a:gd name="T13" fmla="*/ 268767 h 1161"/>
              <a:gd name="T14" fmla="*/ 1172814 w 1191"/>
              <a:gd name="T15" fmla="*/ 334926 h 1161"/>
              <a:gd name="T16" fmla="*/ 1752600 w 1191"/>
              <a:gd name="T17" fmla="*/ 334926 h 1161"/>
              <a:gd name="T18" fmla="*/ 1752600 w 1191"/>
              <a:gd name="T19" fmla="*/ 822842 h 1161"/>
              <a:gd name="T20" fmla="*/ 1637820 w 1191"/>
              <a:gd name="T21" fmla="*/ 822842 h 1161"/>
              <a:gd name="T22" fmla="*/ 1514211 w 1191"/>
              <a:gd name="T23" fmla="*/ 773223 h 1161"/>
              <a:gd name="T24" fmla="*/ 1434748 w 1191"/>
              <a:gd name="T25" fmla="*/ 784250 h 1161"/>
              <a:gd name="T26" fmla="*/ 1361171 w 1191"/>
              <a:gd name="T27" fmla="*/ 933105 h 1161"/>
              <a:gd name="T28" fmla="*/ 1431805 w 1191"/>
              <a:gd name="T29" fmla="*/ 1131580 h 1161"/>
              <a:gd name="T30" fmla="*/ 1576016 w 1191"/>
              <a:gd name="T31" fmla="*/ 1101257 h 1161"/>
              <a:gd name="T32" fmla="*/ 1628991 w 1191"/>
              <a:gd name="T33" fmla="*/ 1051639 h 1161"/>
              <a:gd name="T34" fmla="*/ 1752600 w 1191"/>
              <a:gd name="T35" fmla="*/ 1051639 h 1161"/>
              <a:gd name="T36" fmla="*/ 1752600 w 1191"/>
              <a:gd name="T37" fmla="*/ 1600200 h 1161"/>
              <a:gd name="T38" fmla="*/ 1175758 w 1191"/>
              <a:gd name="T39" fmla="*/ 1600200 h 1161"/>
              <a:gd name="T40" fmla="*/ 1175758 w 1191"/>
              <a:gd name="T41" fmla="*/ 1525772 h 1161"/>
              <a:gd name="T42" fmla="*/ 1228733 w 1191"/>
              <a:gd name="T43" fmla="*/ 1392077 h 1161"/>
              <a:gd name="T44" fmla="*/ 1172814 w 1191"/>
              <a:gd name="T45" fmla="*/ 1299732 h 1161"/>
              <a:gd name="T46" fmla="*/ 1002116 w 1191"/>
              <a:gd name="T47" fmla="*/ 1277679 h 1161"/>
              <a:gd name="T48" fmla="*/ 837304 w 1191"/>
              <a:gd name="T49" fmla="*/ 1354863 h 1161"/>
              <a:gd name="T50" fmla="*/ 922653 w 1191"/>
              <a:gd name="T51" fmla="*/ 1525772 h 1161"/>
              <a:gd name="T52" fmla="*/ 922653 w 1191"/>
              <a:gd name="T53" fmla="*/ 1600200 h 1161"/>
              <a:gd name="T54" fmla="*/ 404673 w 1191"/>
              <a:gd name="T55" fmla="*/ 1600200 h 1161"/>
              <a:gd name="T56" fmla="*/ 404673 w 1191"/>
              <a:gd name="T57" fmla="*/ 1070935 h 1161"/>
              <a:gd name="T58" fmla="*/ 281063 w 1191"/>
              <a:gd name="T59" fmla="*/ 1070935 h 1161"/>
              <a:gd name="T60" fmla="*/ 151568 w 1191"/>
              <a:gd name="T61" fmla="*/ 1139849 h 1161"/>
              <a:gd name="T62" fmla="*/ 95650 w 1191"/>
              <a:gd name="T63" fmla="*/ 1131580 h 1161"/>
              <a:gd name="T64" fmla="*/ 42675 w 1191"/>
              <a:gd name="T65" fmla="*/ 1068178 h 1161"/>
              <a:gd name="T66" fmla="*/ 7358 w 1191"/>
              <a:gd name="T67" fmla="*/ 913809 h 1161"/>
              <a:gd name="T68" fmla="*/ 89764 w 1191"/>
              <a:gd name="T69" fmla="*/ 778736 h 1161"/>
              <a:gd name="T70" fmla="*/ 213373 w 1191"/>
              <a:gd name="T71" fmla="*/ 781493 h 1161"/>
              <a:gd name="T72" fmla="*/ 286950 w 1191"/>
              <a:gd name="T73" fmla="*/ 822842 h 1161"/>
              <a:gd name="T74" fmla="*/ 404673 w 1191"/>
              <a:gd name="T75" fmla="*/ 822842 h 1161"/>
              <a:gd name="T76" fmla="*/ 404673 w 1191"/>
              <a:gd name="T77" fmla="*/ 340439 h 1161"/>
              <a:gd name="T78" fmla="*/ 913824 w 1191"/>
              <a:gd name="T79" fmla="*/ 340439 h 11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191"/>
              <a:gd name="T121" fmla="*/ 0 h 1161"/>
              <a:gd name="T122" fmla="*/ 1191 w 1191"/>
              <a:gd name="T123" fmla="*/ 1161 h 116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191" h="1161">
                <a:moveTo>
                  <a:pt x="621" y="247"/>
                </a:moveTo>
                <a:lnTo>
                  <a:pt x="621" y="195"/>
                </a:lnTo>
                <a:cubicBezTo>
                  <a:pt x="612" y="170"/>
                  <a:pt x="566" y="125"/>
                  <a:pt x="565" y="97"/>
                </a:cubicBezTo>
                <a:cubicBezTo>
                  <a:pt x="564" y="69"/>
                  <a:pt x="585" y="42"/>
                  <a:pt x="615" y="27"/>
                </a:cubicBezTo>
                <a:cubicBezTo>
                  <a:pt x="645" y="12"/>
                  <a:pt x="708" y="0"/>
                  <a:pt x="745" y="9"/>
                </a:cubicBezTo>
                <a:cubicBezTo>
                  <a:pt x="782" y="18"/>
                  <a:pt x="828" y="50"/>
                  <a:pt x="837" y="81"/>
                </a:cubicBezTo>
                <a:cubicBezTo>
                  <a:pt x="846" y="112"/>
                  <a:pt x="804" y="168"/>
                  <a:pt x="797" y="195"/>
                </a:cubicBezTo>
                <a:lnTo>
                  <a:pt x="797" y="243"/>
                </a:lnTo>
                <a:lnTo>
                  <a:pt x="1191" y="243"/>
                </a:lnTo>
                <a:lnTo>
                  <a:pt x="1191" y="597"/>
                </a:lnTo>
                <a:lnTo>
                  <a:pt x="1113" y="597"/>
                </a:lnTo>
                <a:cubicBezTo>
                  <a:pt x="1086" y="591"/>
                  <a:pt x="1052" y="566"/>
                  <a:pt x="1029" y="561"/>
                </a:cubicBezTo>
                <a:cubicBezTo>
                  <a:pt x="1006" y="556"/>
                  <a:pt x="992" y="550"/>
                  <a:pt x="975" y="569"/>
                </a:cubicBezTo>
                <a:cubicBezTo>
                  <a:pt x="958" y="588"/>
                  <a:pt x="925" y="635"/>
                  <a:pt x="925" y="677"/>
                </a:cubicBezTo>
                <a:cubicBezTo>
                  <a:pt x="925" y="719"/>
                  <a:pt x="949" y="801"/>
                  <a:pt x="973" y="821"/>
                </a:cubicBezTo>
                <a:cubicBezTo>
                  <a:pt x="997" y="841"/>
                  <a:pt x="1049" y="809"/>
                  <a:pt x="1071" y="799"/>
                </a:cubicBezTo>
                <a:cubicBezTo>
                  <a:pt x="1093" y="789"/>
                  <a:pt x="1087" y="769"/>
                  <a:pt x="1107" y="763"/>
                </a:cubicBezTo>
                <a:lnTo>
                  <a:pt x="1191" y="763"/>
                </a:lnTo>
                <a:lnTo>
                  <a:pt x="1191" y="1161"/>
                </a:lnTo>
                <a:lnTo>
                  <a:pt x="799" y="1161"/>
                </a:lnTo>
                <a:lnTo>
                  <a:pt x="799" y="1107"/>
                </a:lnTo>
                <a:cubicBezTo>
                  <a:pt x="805" y="1082"/>
                  <a:pt x="835" y="1037"/>
                  <a:pt x="835" y="1010"/>
                </a:cubicBezTo>
                <a:cubicBezTo>
                  <a:pt x="835" y="983"/>
                  <a:pt x="823" y="957"/>
                  <a:pt x="797" y="943"/>
                </a:cubicBezTo>
                <a:cubicBezTo>
                  <a:pt x="771" y="929"/>
                  <a:pt x="719" y="920"/>
                  <a:pt x="681" y="927"/>
                </a:cubicBezTo>
                <a:cubicBezTo>
                  <a:pt x="643" y="934"/>
                  <a:pt x="578" y="953"/>
                  <a:pt x="569" y="983"/>
                </a:cubicBezTo>
                <a:cubicBezTo>
                  <a:pt x="560" y="1013"/>
                  <a:pt x="617" y="1077"/>
                  <a:pt x="627" y="1107"/>
                </a:cubicBezTo>
                <a:lnTo>
                  <a:pt x="627" y="1161"/>
                </a:lnTo>
                <a:lnTo>
                  <a:pt x="275" y="1161"/>
                </a:lnTo>
                <a:lnTo>
                  <a:pt x="275" y="777"/>
                </a:lnTo>
                <a:lnTo>
                  <a:pt x="191" y="777"/>
                </a:lnTo>
                <a:cubicBezTo>
                  <a:pt x="162" y="785"/>
                  <a:pt x="124" y="820"/>
                  <a:pt x="103" y="827"/>
                </a:cubicBezTo>
                <a:cubicBezTo>
                  <a:pt x="82" y="834"/>
                  <a:pt x="77" y="830"/>
                  <a:pt x="65" y="821"/>
                </a:cubicBezTo>
                <a:cubicBezTo>
                  <a:pt x="53" y="812"/>
                  <a:pt x="39" y="801"/>
                  <a:pt x="29" y="775"/>
                </a:cubicBezTo>
                <a:cubicBezTo>
                  <a:pt x="19" y="749"/>
                  <a:pt x="0" y="698"/>
                  <a:pt x="5" y="663"/>
                </a:cubicBezTo>
                <a:cubicBezTo>
                  <a:pt x="10" y="628"/>
                  <a:pt x="38" y="581"/>
                  <a:pt x="61" y="565"/>
                </a:cubicBezTo>
                <a:cubicBezTo>
                  <a:pt x="84" y="549"/>
                  <a:pt x="123" y="562"/>
                  <a:pt x="145" y="567"/>
                </a:cubicBezTo>
                <a:cubicBezTo>
                  <a:pt x="167" y="572"/>
                  <a:pt x="173" y="592"/>
                  <a:pt x="195" y="597"/>
                </a:cubicBezTo>
                <a:lnTo>
                  <a:pt x="275" y="597"/>
                </a:lnTo>
                <a:lnTo>
                  <a:pt x="275" y="247"/>
                </a:lnTo>
                <a:lnTo>
                  <a:pt x="621" y="247"/>
                </a:lnTo>
                <a:close/>
              </a:path>
            </a:pathLst>
          </a:custGeom>
          <a:solidFill>
            <a:srgbClr val="D1333D"/>
          </a:solidFill>
          <a:ln w="19050">
            <a:noFill/>
            <a:round/>
            <a:headEnd/>
            <a:tailEnd/>
          </a:ln>
          <a:effectLst>
            <a:outerShdw blurRad="63500" dist="38100" dir="5400000" algn="t" rotWithShape="0">
              <a:srgbClr val="000000">
                <a:alpha val="39998"/>
              </a:srgbClr>
            </a:outerShdw>
          </a:effectLst>
        </p:spPr>
        <p:txBody>
          <a:bodyPr/>
          <a:lstStyle/>
          <a:p>
            <a:pPr algn="ctr" eaLnBrk="1" hangingPunct="1">
              <a:lnSpc>
                <a:spcPct val="90000"/>
              </a:lnSpc>
              <a:spcBef>
                <a:spcPct val="50000"/>
              </a:spcBef>
              <a:buClr>
                <a:schemeClr val="bg2"/>
              </a:buClr>
              <a:defRPr/>
            </a:pPr>
            <a:endParaRPr lang="en-US" sz="1400" b="0" i="1">
              <a:ea typeface="ＭＳ Ｐゴシック" pitchFamily="34" charset="-128"/>
              <a:cs typeface="Arial" pitchFamily="34" charset="0"/>
            </a:endParaRPr>
          </a:p>
        </p:txBody>
      </p:sp>
      <p:sp>
        <p:nvSpPr>
          <p:cNvPr id="8" name="Freeform 5" descr="A yellow puzzle piece." title="yellow puzzle"/>
          <p:cNvSpPr>
            <a:spLocks/>
          </p:cNvSpPr>
          <p:nvPr/>
        </p:nvSpPr>
        <p:spPr bwMode="auto">
          <a:xfrm>
            <a:off x="1613279" y="4495800"/>
            <a:ext cx="1752600" cy="1600200"/>
          </a:xfrm>
          <a:custGeom>
            <a:avLst/>
            <a:gdLst>
              <a:gd name="T0" fmla="*/ 913824 w 1191"/>
              <a:gd name="T1" fmla="*/ 340439 h 1161"/>
              <a:gd name="T2" fmla="*/ 913824 w 1191"/>
              <a:gd name="T3" fmla="*/ 268767 h 1161"/>
              <a:gd name="T4" fmla="*/ 831418 w 1191"/>
              <a:gd name="T5" fmla="*/ 133695 h 1161"/>
              <a:gd name="T6" fmla="*/ 904995 w 1191"/>
              <a:gd name="T7" fmla="*/ 37214 h 1161"/>
              <a:gd name="T8" fmla="*/ 1096295 w 1191"/>
              <a:gd name="T9" fmla="*/ 12405 h 1161"/>
              <a:gd name="T10" fmla="*/ 1231676 w 1191"/>
              <a:gd name="T11" fmla="*/ 111642 h 1161"/>
              <a:gd name="T12" fmla="*/ 1172814 w 1191"/>
              <a:gd name="T13" fmla="*/ 268767 h 1161"/>
              <a:gd name="T14" fmla="*/ 1172814 w 1191"/>
              <a:gd name="T15" fmla="*/ 334926 h 1161"/>
              <a:gd name="T16" fmla="*/ 1752600 w 1191"/>
              <a:gd name="T17" fmla="*/ 334926 h 1161"/>
              <a:gd name="T18" fmla="*/ 1752600 w 1191"/>
              <a:gd name="T19" fmla="*/ 822842 h 1161"/>
              <a:gd name="T20" fmla="*/ 1637820 w 1191"/>
              <a:gd name="T21" fmla="*/ 822842 h 1161"/>
              <a:gd name="T22" fmla="*/ 1514211 w 1191"/>
              <a:gd name="T23" fmla="*/ 773223 h 1161"/>
              <a:gd name="T24" fmla="*/ 1434748 w 1191"/>
              <a:gd name="T25" fmla="*/ 784250 h 1161"/>
              <a:gd name="T26" fmla="*/ 1361171 w 1191"/>
              <a:gd name="T27" fmla="*/ 933105 h 1161"/>
              <a:gd name="T28" fmla="*/ 1431805 w 1191"/>
              <a:gd name="T29" fmla="*/ 1131580 h 1161"/>
              <a:gd name="T30" fmla="*/ 1576016 w 1191"/>
              <a:gd name="T31" fmla="*/ 1101257 h 1161"/>
              <a:gd name="T32" fmla="*/ 1628991 w 1191"/>
              <a:gd name="T33" fmla="*/ 1051639 h 1161"/>
              <a:gd name="T34" fmla="*/ 1752600 w 1191"/>
              <a:gd name="T35" fmla="*/ 1051639 h 1161"/>
              <a:gd name="T36" fmla="*/ 1752600 w 1191"/>
              <a:gd name="T37" fmla="*/ 1600200 h 1161"/>
              <a:gd name="T38" fmla="*/ 1175758 w 1191"/>
              <a:gd name="T39" fmla="*/ 1600200 h 1161"/>
              <a:gd name="T40" fmla="*/ 1175758 w 1191"/>
              <a:gd name="T41" fmla="*/ 1525772 h 1161"/>
              <a:gd name="T42" fmla="*/ 1228733 w 1191"/>
              <a:gd name="T43" fmla="*/ 1392077 h 1161"/>
              <a:gd name="T44" fmla="*/ 1172814 w 1191"/>
              <a:gd name="T45" fmla="*/ 1299732 h 1161"/>
              <a:gd name="T46" fmla="*/ 1002116 w 1191"/>
              <a:gd name="T47" fmla="*/ 1277679 h 1161"/>
              <a:gd name="T48" fmla="*/ 837304 w 1191"/>
              <a:gd name="T49" fmla="*/ 1354863 h 1161"/>
              <a:gd name="T50" fmla="*/ 922653 w 1191"/>
              <a:gd name="T51" fmla="*/ 1525772 h 1161"/>
              <a:gd name="T52" fmla="*/ 922653 w 1191"/>
              <a:gd name="T53" fmla="*/ 1600200 h 1161"/>
              <a:gd name="T54" fmla="*/ 404673 w 1191"/>
              <a:gd name="T55" fmla="*/ 1600200 h 1161"/>
              <a:gd name="T56" fmla="*/ 404673 w 1191"/>
              <a:gd name="T57" fmla="*/ 1070935 h 1161"/>
              <a:gd name="T58" fmla="*/ 281063 w 1191"/>
              <a:gd name="T59" fmla="*/ 1070935 h 1161"/>
              <a:gd name="T60" fmla="*/ 151568 w 1191"/>
              <a:gd name="T61" fmla="*/ 1139849 h 1161"/>
              <a:gd name="T62" fmla="*/ 95650 w 1191"/>
              <a:gd name="T63" fmla="*/ 1131580 h 1161"/>
              <a:gd name="T64" fmla="*/ 42675 w 1191"/>
              <a:gd name="T65" fmla="*/ 1068178 h 1161"/>
              <a:gd name="T66" fmla="*/ 7358 w 1191"/>
              <a:gd name="T67" fmla="*/ 913809 h 1161"/>
              <a:gd name="T68" fmla="*/ 89764 w 1191"/>
              <a:gd name="T69" fmla="*/ 778736 h 1161"/>
              <a:gd name="T70" fmla="*/ 213373 w 1191"/>
              <a:gd name="T71" fmla="*/ 781493 h 1161"/>
              <a:gd name="T72" fmla="*/ 286950 w 1191"/>
              <a:gd name="T73" fmla="*/ 822842 h 1161"/>
              <a:gd name="T74" fmla="*/ 404673 w 1191"/>
              <a:gd name="T75" fmla="*/ 822842 h 1161"/>
              <a:gd name="T76" fmla="*/ 404673 w 1191"/>
              <a:gd name="T77" fmla="*/ 340439 h 1161"/>
              <a:gd name="T78" fmla="*/ 913824 w 1191"/>
              <a:gd name="T79" fmla="*/ 340439 h 11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191"/>
              <a:gd name="T121" fmla="*/ 0 h 1161"/>
              <a:gd name="T122" fmla="*/ 1191 w 1191"/>
              <a:gd name="T123" fmla="*/ 1161 h 116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191" h="1161">
                <a:moveTo>
                  <a:pt x="621" y="247"/>
                </a:moveTo>
                <a:lnTo>
                  <a:pt x="621" y="195"/>
                </a:lnTo>
                <a:cubicBezTo>
                  <a:pt x="612" y="170"/>
                  <a:pt x="566" y="125"/>
                  <a:pt x="565" y="97"/>
                </a:cubicBezTo>
                <a:cubicBezTo>
                  <a:pt x="564" y="69"/>
                  <a:pt x="585" y="42"/>
                  <a:pt x="615" y="27"/>
                </a:cubicBezTo>
                <a:cubicBezTo>
                  <a:pt x="645" y="12"/>
                  <a:pt x="708" y="0"/>
                  <a:pt x="745" y="9"/>
                </a:cubicBezTo>
                <a:cubicBezTo>
                  <a:pt x="782" y="18"/>
                  <a:pt x="828" y="50"/>
                  <a:pt x="837" y="81"/>
                </a:cubicBezTo>
                <a:cubicBezTo>
                  <a:pt x="846" y="112"/>
                  <a:pt x="804" y="168"/>
                  <a:pt x="797" y="195"/>
                </a:cubicBezTo>
                <a:lnTo>
                  <a:pt x="797" y="243"/>
                </a:lnTo>
                <a:lnTo>
                  <a:pt x="1191" y="243"/>
                </a:lnTo>
                <a:lnTo>
                  <a:pt x="1191" y="597"/>
                </a:lnTo>
                <a:lnTo>
                  <a:pt x="1113" y="597"/>
                </a:lnTo>
                <a:cubicBezTo>
                  <a:pt x="1086" y="591"/>
                  <a:pt x="1052" y="566"/>
                  <a:pt x="1029" y="561"/>
                </a:cubicBezTo>
                <a:cubicBezTo>
                  <a:pt x="1006" y="556"/>
                  <a:pt x="992" y="550"/>
                  <a:pt x="975" y="569"/>
                </a:cubicBezTo>
                <a:cubicBezTo>
                  <a:pt x="958" y="588"/>
                  <a:pt x="925" y="635"/>
                  <a:pt x="925" y="677"/>
                </a:cubicBezTo>
                <a:cubicBezTo>
                  <a:pt x="925" y="719"/>
                  <a:pt x="949" y="801"/>
                  <a:pt x="973" y="821"/>
                </a:cubicBezTo>
                <a:cubicBezTo>
                  <a:pt x="997" y="841"/>
                  <a:pt x="1049" y="809"/>
                  <a:pt x="1071" y="799"/>
                </a:cubicBezTo>
                <a:cubicBezTo>
                  <a:pt x="1093" y="789"/>
                  <a:pt x="1087" y="769"/>
                  <a:pt x="1107" y="763"/>
                </a:cubicBezTo>
                <a:lnTo>
                  <a:pt x="1191" y="763"/>
                </a:lnTo>
                <a:lnTo>
                  <a:pt x="1191" y="1161"/>
                </a:lnTo>
                <a:lnTo>
                  <a:pt x="799" y="1161"/>
                </a:lnTo>
                <a:lnTo>
                  <a:pt x="799" y="1107"/>
                </a:lnTo>
                <a:cubicBezTo>
                  <a:pt x="805" y="1082"/>
                  <a:pt x="835" y="1037"/>
                  <a:pt x="835" y="1010"/>
                </a:cubicBezTo>
                <a:cubicBezTo>
                  <a:pt x="835" y="983"/>
                  <a:pt x="823" y="957"/>
                  <a:pt x="797" y="943"/>
                </a:cubicBezTo>
                <a:cubicBezTo>
                  <a:pt x="771" y="929"/>
                  <a:pt x="719" y="920"/>
                  <a:pt x="681" y="927"/>
                </a:cubicBezTo>
                <a:cubicBezTo>
                  <a:pt x="643" y="934"/>
                  <a:pt x="578" y="953"/>
                  <a:pt x="569" y="983"/>
                </a:cubicBezTo>
                <a:cubicBezTo>
                  <a:pt x="560" y="1013"/>
                  <a:pt x="617" y="1077"/>
                  <a:pt x="627" y="1107"/>
                </a:cubicBezTo>
                <a:lnTo>
                  <a:pt x="627" y="1161"/>
                </a:lnTo>
                <a:lnTo>
                  <a:pt x="275" y="1161"/>
                </a:lnTo>
                <a:lnTo>
                  <a:pt x="275" y="777"/>
                </a:lnTo>
                <a:lnTo>
                  <a:pt x="191" y="777"/>
                </a:lnTo>
                <a:cubicBezTo>
                  <a:pt x="162" y="785"/>
                  <a:pt x="124" y="820"/>
                  <a:pt x="103" y="827"/>
                </a:cubicBezTo>
                <a:cubicBezTo>
                  <a:pt x="82" y="834"/>
                  <a:pt x="77" y="830"/>
                  <a:pt x="65" y="821"/>
                </a:cubicBezTo>
                <a:cubicBezTo>
                  <a:pt x="53" y="812"/>
                  <a:pt x="39" y="801"/>
                  <a:pt x="29" y="775"/>
                </a:cubicBezTo>
                <a:cubicBezTo>
                  <a:pt x="19" y="749"/>
                  <a:pt x="0" y="698"/>
                  <a:pt x="5" y="663"/>
                </a:cubicBezTo>
                <a:cubicBezTo>
                  <a:pt x="10" y="628"/>
                  <a:pt x="38" y="581"/>
                  <a:pt x="61" y="565"/>
                </a:cubicBezTo>
                <a:cubicBezTo>
                  <a:pt x="84" y="549"/>
                  <a:pt x="123" y="562"/>
                  <a:pt x="145" y="567"/>
                </a:cubicBezTo>
                <a:cubicBezTo>
                  <a:pt x="167" y="572"/>
                  <a:pt x="173" y="592"/>
                  <a:pt x="195" y="597"/>
                </a:cubicBezTo>
                <a:lnTo>
                  <a:pt x="275" y="597"/>
                </a:lnTo>
                <a:lnTo>
                  <a:pt x="275" y="247"/>
                </a:lnTo>
                <a:lnTo>
                  <a:pt x="621" y="247"/>
                </a:lnTo>
                <a:close/>
              </a:path>
            </a:pathLst>
          </a:custGeom>
          <a:solidFill>
            <a:srgbClr val="FF9900"/>
          </a:solidFill>
          <a:ln w="9525">
            <a:noFill/>
            <a:round/>
            <a:headEnd/>
            <a:tailEnd/>
          </a:ln>
          <a:effectLst>
            <a:outerShdw blurRad="63500" dist="38100" dir="5400000" algn="t" rotWithShape="0">
              <a:srgbClr val="000000">
                <a:alpha val="39998"/>
              </a:srgbClr>
            </a:outerShdw>
          </a:effectLst>
        </p:spPr>
        <p:txBody>
          <a:bodyPr/>
          <a:lstStyle/>
          <a:p>
            <a:pPr algn="ctr" eaLnBrk="1" hangingPunct="1">
              <a:lnSpc>
                <a:spcPct val="90000"/>
              </a:lnSpc>
              <a:spcBef>
                <a:spcPct val="50000"/>
              </a:spcBef>
              <a:buClr>
                <a:schemeClr val="bg2"/>
              </a:buClr>
              <a:defRPr/>
            </a:pPr>
            <a:endParaRPr lang="en-US" sz="1400" b="0" i="1">
              <a:ea typeface="ＭＳ Ｐゴシック" pitchFamily="34" charset="-128"/>
              <a:cs typeface="Arial" pitchFamily="34" charset="0"/>
            </a:endParaRPr>
          </a:p>
        </p:txBody>
      </p:sp>
      <p:sp>
        <p:nvSpPr>
          <p:cNvPr id="9" name="Freeform 5" descr="A yellow puzzle piece." title="Yellow puzzle"/>
          <p:cNvSpPr>
            <a:spLocks/>
          </p:cNvSpPr>
          <p:nvPr/>
        </p:nvSpPr>
        <p:spPr bwMode="auto">
          <a:xfrm>
            <a:off x="6477000" y="3846963"/>
            <a:ext cx="1752600" cy="1600200"/>
          </a:xfrm>
          <a:custGeom>
            <a:avLst/>
            <a:gdLst>
              <a:gd name="T0" fmla="*/ 913824 w 1191"/>
              <a:gd name="T1" fmla="*/ 340439 h 1161"/>
              <a:gd name="T2" fmla="*/ 913824 w 1191"/>
              <a:gd name="T3" fmla="*/ 268767 h 1161"/>
              <a:gd name="T4" fmla="*/ 831418 w 1191"/>
              <a:gd name="T5" fmla="*/ 133695 h 1161"/>
              <a:gd name="T6" fmla="*/ 904995 w 1191"/>
              <a:gd name="T7" fmla="*/ 37214 h 1161"/>
              <a:gd name="T8" fmla="*/ 1096295 w 1191"/>
              <a:gd name="T9" fmla="*/ 12405 h 1161"/>
              <a:gd name="T10" fmla="*/ 1231676 w 1191"/>
              <a:gd name="T11" fmla="*/ 111642 h 1161"/>
              <a:gd name="T12" fmla="*/ 1172814 w 1191"/>
              <a:gd name="T13" fmla="*/ 268767 h 1161"/>
              <a:gd name="T14" fmla="*/ 1172814 w 1191"/>
              <a:gd name="T15" fmla="*/ 334926 h 1161"/>
              <a:gd name="T16" fmla="*/ 1752600 w 1191"/>
              <a:gd name="T17" fmla="*/ 334926 h 1161"/>
              <a:gd name="T18" fmla="*/ 1752600 w 1191"/>
              <a:gd name="T19" fmla="*/ 822842 h 1161"/>
              <a:gd name="T20" fmla="*/ 1637820 w 1191"/>
              <a:gd name="T21" fmla="*/ 822842 h 1161"/>
              <a:gd name="T22" fmla="*/ 1514211 w 1191"/>
              <a:gd name="T23" fmla="*/ 773223 h 1161"/>
              <a:gd name="T24" fmla="*/ 1434748 w 1191"/>
              <a:gd name="T25" fmla="*/ 784250 h 1161"/>
              <a:gd name="T26" fmla="*/ 1361171 w 1191"/>
              <a:gd name="T27" fmla="*/ 933105 h 1161"/>
              <a:gd name="T28" fmla="*/ 1431805 w 1191"/>
              <a:gd name="T29" fmla="*/ 1131580 h 1161"/>
              <a:gd name="T30" fmla="*/ 1576016 w 1191"/>
              <a:gd name="T31" fmla="*/ 1101257 h 1161"/>
              <a:gd name="T32" fmla="*/ 1628991 w 1191"/>
              <a:gd name="T33" fmla="*/ 1051639 h 1161"/>
              <a:gd name="T34" fmla="*/ 1752600 w 1191"/>
              <a:gd name="T35" fmla="*/ 1051639 h 1161"/>
              <a:gd name="T36" fmla="*/ 1752600 w 1191"/>
              <a:gd name="T37" fmla="*/ 1600200 h 1161"/>
              <a:gd name="T38" fmla="*/ 1175758 w 1191"/>
              <a:gd name="T39" fmla="*/ 1600200 h 1161"/>
              <a:gd name="T40" fmla="*/ 1175758 w 1191"/>
              <a:gd name="T41" fmla="*/ 1525772 h 1161"/>
              <a:gd name="T42" fmla="*/ 1228733 w 1191"/>
              <a:gd name="T43" fmla="*/ 1392077 h 1161"/>
              <a:gd name="T44" fmla="*/ 1172814 w 1191"/>
              <a:gd name="T45" fmla="*/ 1299732 h 1161"/>
              <a:gd name="T46" fmla="*/ 1002116 w 1191"/>
              <a:gd name="T47" fmla="*/ 1277679 h 1161"/>
              <a:gd name="T48" fmla="*/ 837304 w 1191"/>
              <a:gd name="T49" fmla="*/ 1354863 h 1161"/>
              <a:gd name="T50" fmla="*/ 922653 w 1191"/>
              <a:gd name="T51" fmla="*/ 1525772 h 1161"/>
              <a:gd name="T52" fmla="*/ 922653 w 1191"/>
              <a:gd name="T53" fmla="*/ 1600200 h 1161"/>
              <a:gd name="T54" fmla="*/ 404673 w 1191"/>
              <a:gd name="T55" fmla="*/ 1600200 h 1161"/>
              <a:gd name="T56" fmla="*/ 404673 w 1191"/>
              <a:gd name="T57" fmla="*/ 1070935 h 1161"/>
              <a:gd name="T58" fmla="*/ 281063 w 1191"/>
              <a:gd name="T59" fmla="*/ 1070935 h 1161"/>
              <a:gd name="T60" fmla="*/ 151568 w 1191"/>
              <a:gd name="T61" fmla="*/ 1139849 h 1161"/>
              <a:gd name="T62" fmla="*/ 95650 w 1191"/>
              <a:gd name="T63" fmla="*/ 1131580 h 1161"/>
              <a:gd name="T64" fmla="*/ 42675 w 1191"/>
              <a:gd name="T65" fmla="*/ 1068178 h 1161"/>
              <a:gd name="T66" fmla="*/ 7358 w 1191"/>
              <a:gd name="T67" fmla="*/ 913809 h 1161"/>
              <a:gd name="T68" fmla="*/ 89764 w 1191"/>
              <a:gd name="T69" fmla="*/ 778736 h 1161"/>
              <a:gd name="T70" fmla="*/ 213373 w 1191"/>
              <a:gd name="T71" fmla="*/ 781493 h 1161"/>
              <a:gd name="T72" fmla="*/ 286950 w 1191"/>
              <a:gd name="T73" fmla="*/ 822842 h 1161"/>
              <a:gd name="T74" fmla="*/ 404673 w 1191"/>
              <a:gd name="T75" fmla="*/ 822842 h 1161"/>
              <a:gd name="T76" fmla="*/ 404673 w 1191"/>
              <a:gd name="T77" fmla="*/ 340439 h 1161"/>
              <a:gd name="T78" fmla="*/ 913824 w 1191"/>
              <a:gd name="T79" fmla="*/ 340439 h 11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191"/>
              <a:gd name="T121" fmla="*/ 0 h 1161"/>
              <a:gd name="T122" fmla="*/ 1191 w 1191"/>
              <a:gd name="T123" fmla="*/ 1161 h 116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191" h="1161">
                <a:moveTo>
                  <a:pt x="621" y="247"/>
                </a:moveTo>
                <a:lnTo>
                  <a:pt x="621" y="195"/>
                </a:lnTo>
                <a:cubicBezTo>
                  <a:pt x="612" y="170"/>
                  <a:pt x="566" y="125"/>
                  <a:pt x="565" y="97"/>
                </a:cubicBezTo>
                <a:cubicBezTo>
                  <a:pt x="564" y="69"/>
                  <a:pt x="585" y="42"/>
                  <a:pt x="615" y="27"/>
                </a:cubicBezTo>
                <a:cubicBezTo>
                  <a:pt x="645" y="12"/>
                  <a:pt x="708" y="0"/>
                  <a:pt x="745" y="9"/>
                </a:cubicBezTo>
                <a:cubicBezTo>
                  <a:pt x="782" y="18"/>
                  <a:pt x="828" y="50"/>
                  <a:pt x="837" y="81"/>
                </a:cubicBezTo>
                <a:cubicBezTo>
                  <a:pt x="846" y="112"/>
                  <a:pt x="804" y="168"/>
                  <a:pt x="797" y="195"/>
                </a:cubicBezTo>
                <a:lnTo>
                  <a:pt x="797" y="243"/>
                </a:lnTo>
                <a:lnTo>
                  <a:pt x="1191" y="243"/>
                </a:lnTo>
                <a:lnTo>
                  <a:pt x="1191" y="597"/>
                </a:lnTo>
                <a:lnTo>
                  <a:pt x="1113" y="597"/>
                </a:lnTo>
                <a:cubicBezTo>
                  <a:pt x="1086" y="591"/>
                  <a:pt x="1052" y="566"/>
                  <a:pt x="1029" y="561"/>
                </a:cubicBezTo>
                <a:cubicBezTo>
                  <a:pt x="1006" y="556"/>
                  <a:pt x="992" y="550"/>
                  <a:pt x="975" y="569"/>
                </a:cubicBezTo>
                <a:cubicBezTo>
                  <a:pt x="958" y="588"/>
                  <a:pt x="925" y="635"/>
                  <a:pt x="925" y="677"/>
                </a:cubicBezTo>
                <a:cubicBezTo>
                  <a:pt x="925" y="719"/>
                  <a:pt x="949" y="801"/>
                  <a:pt x="973" y="821"/>
                </a:cubicBezTo>
                <a:cubicBezTo>
                  <a:pt x="997" y="841"/>
                  <a:pt x="1049" y="809"/>
                  <a:pt x="1071" y="799"/>
                </a:cubicBezTo>
                <a:cubicBezTo>
                  <a:pt x="1093" y="789"/>
                  <a:pt x="1087" y="769"/>
                  <a:pt x="1107" y="763"/>
                </a:cubicBezTo>
                <a:lnTo>
                  <a:pt x="1191" y="763"/>
                </a:lnTo>
                <a:lnTo>
                  <a:pt x="1191" y="1161"/>
                </a:lnTo>
                <a:lnTo>
                  <a:pt x="799" y="1161"/>
                </a:lnTo>
                <a:lnTo>
                  <a:pt x="799" y="1107"/>
                </a:lnTo>
                <a:cubicBezTo>
                  <a:pt x="805" y="1082"/>
                  <a:pt x="835" y="1037"/>
                  <a:pt x="835" y="1010"/>
                </a:cubicBezTo>
                <a:cubicBezTo>
                  <a:pt x="835" y="983"/>
                  <a:pt x="823" y="957"/>
                  <a:pt x="797" y="943"/>
                </a:cubicBezTo>
                <a:cubicBezTo>
                  <a:pt x="771" y="929"/>
                  <a:pt x="719" y="920"/>
                  <a:pt x="681" y="927"/>
                </a:cubicBezTo>
                <a:cubicBezTo>
                  <a:pt x="643" y="934"/>
                  <a:pt x="578" y="953"/>
                  <a:pt x="569" y="983"/>
                </a:cubicBezTo>
                <a:cubicBezTo>
                  <a:pt x="560" y="1013"/>
                  <a:pt x="617" y="1077"/>
                  <a:pt x="627" y="1107"/>
                </a:cubicBezTo>
                <a:lnTo>
                  <a:pt x="627" y="1161"/>
                </a:lnTo>
                <a:lnTo>
                  <a:pt x="275" y="1161"/>
                </a:lnTo>
                <a:lnTo>
                  <a:pt x="275" y="777"/>
                </a:lnTo>
                <a:lnTo>
                  <a:pt x="191" y="777"/>
                </a:lnTo>
                <a:cubicBezTo>
                  <a:pt x="162" y="785"/>
                  <a:pt x="124" y="820"/>
                  <a:pt x="103" y="827"/>
                </a:cubicBezTo>
                <a:cubicBezTo>
                  <a:pt x="82" y="834"/>
                  <a:pt x="77" y="830"/>
                  <a:pt x="65" y="821"/>
                </a:cubicBezTo>
                <a:cubicBezTo>
                  <a:pt x="53" y="812"/>
                  <a:pt x="39" y="801"/>
                  <a:pt x="29" y="775"/>
                </a:cubicBezTo>
                <a:cubicBezTo>
                  <a:pt x="19" y="749"/>
                  <a:pt x="0" y="698"/>
                  <a:pt x="5" y="663"/>
                </a:cubicBezTo>
                <a:cubicBezTo>
                  <a:pt x="10" y="628"/>
                  <a:pt x="38" y="581"/>
                  <a:pt x="61" y="565"/>
                </a:cubicBezTo>
                <a:cubicBezTo>
                  <a:pt x="84" y="549"/>
                  <a:pt x="123" y="562"/>
                  <a:pt x="145" y="567"/>
                </a:cubicBezTo>
                <a:cubicBezTo>
                  <a:pt x="167" y="572"/>
                  <a:pt x="173" y="592"/>
                  <a:pt x="195" y="597"/>
                </a:cubicBezTo>
                <a:lnTo>
                  <a:pt x="275" y="597"/>
                </a:lnTo>
                <a:lnTo>
                  <a:pt x="275" y="247"/>
                </a:lnTo>
                <a:lnTo>
                  <a:pt x="621" y="247"/>
                </a:lnTo>
                <a:close/>
              </a:path>
            </a:pathLst>
          </a:custGeom>
          <a:solidFill>
            <a:srgbClr val="FF9900"/>
          </a:solidFill>
          <a:ln w="9525">
            <a:noFill/>
            <a:round/>
            <a:headEnd/>
            <a:tailEnd/>
          </a:ln>
          <a:effectLst>
            <a:outerShdw blurRad="63500" dist="38100" dir="5400000" algn="t" rotWithShape="0">
              <a:srgbClr val="000000">
                <a:alpha val="39998"/>
              </a:srgbClr>
            </a:outerShdw>
          </a:effectLst>
        </p:spPr>
        <p:txBody>
          <a:bodyPr/>
          <a:lstStyle/>
          <a:p>
            <a:pPr algn="ctr" eaLnBrk="1" hangingPunct="1">
              <a:lnSpc>
                <a:spcPct val="90000"/>
              </a:lnSpc>
              <a:spcBef>
                <a:spcPct val="50000"/>
              </a:spcBef>
              <a:buClr>
                <a:schemeClr val="bg2"/>
              </a:buClr>
              <a:defRPr/>
            </a:pPr>
            <a:endParaRPr lang="en-US" sz="1400" b="0" i="1">
              <a:solidFill>
                <a:srgbClr val="7030A0"/>
              </a:solidFill>
              <a:ea typeface="ＭＳ Ｐゴシック" pitchFamily="34" charset="-128"/>
              <a:cs typeface="Arial" pitchFamily="34" charset="0"/>
            </a:endParaRPr>
          </a:p>
        </p:txBody>
      </p:sp>
      <p:graphicFrame>
        <p:nvGraphicFramePr>
          <p:cNvPr id="12" name="Object 11" descr="An image of a key." title="Key Image"/>
          <p:cNvGraphicFramePr>
            <a:graphicFrameLocks noChangeAspect="1"/>
          </p:cNvGraphicFramePr>
          <p:nvPr>
            <p:extLst>
              <p:ext uri="{D42A27DB-BD31-4B8C-83A1-F6EECF244321}">
                <p14:modId xmlns:p14="http://schemas.microsoft.com/office/powerpoint/2010/main" val="2290997484"/>
              </p:ext>
            </p:extLst>
          </p:nvPr>
        </p:nvGraphicFramePr>
        <p:xfrm>
          <a:off x="838200" y="457200"/>
          <a:ext cx="1262063" cy="1562100"/>
        </p:xfrm>
        <a:graphic>
          <a:graphicData uri="http://schemas.openxmlformats.org/presentationml/2006/ole">
            <mc:AlternateContent xmlns:mc="http://schemas.openxmlformats.org/markup-compatibility/2006">
              <mc:Choice xmlns:v="urn:schemas-microsoft-com:vml" Requires="v">
                <p:oleObj spid="_x0000_s1043" name="Clip" r:id="rId3" imgW="1395413" imgH="2659063" progId="MS_ClipArt_Gallery.2">
                  <p:embed/>
                </p:oleObj>
              </mc:Choice>
              <mc:Fallback>
                <p:oleObj name="Clip" r:id="rId3" imgW="1395413" imgH="2659063" progId="MS_ClipArt_Gallery.2">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457200"/>
                        <a:ext cx="1262063" cy="1562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6937658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9" name="Picture 5" descr="An image of Zeus, the Thunder Go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533400"/>
            <a:ext cx="3621088" cy="556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92622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5" descr="An image of a worm driving an apple truck. It's ador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50" y="1643063"/>
            <a:ext cx="4762500"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10043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smtClean="0"/>
              <a:t>Characteristics</a:t>
            </a:r>
          </a:p>
        </p:txBody>
      </p:sp>
      <p:sp>
        <p:nvSpPr>
          <p:cNvPr id="24579" name="Rectangle 3"/>
          <p:cNvSpPr>
            <a:spLocks noGrp="1" noChangeArrowheads="1"/>
          </p:cNvSpPr>
          <p:nvPr>
            <p:ph type="body" sz="half" idx="1"/>
          </p:nvPr>
        </p:nvSpPr>
        <p:spPr/>
        <p:txBody>
          <a:bodyPr/>
          <a:lstStyle/>
          <a:p>
            <a:pPr eaLnBrk="1" hangingPunct="1">
              <a:lnSpc>
                <a:spcPct val="90000"/>
              </a:lnSpc>
              <a:buFontTx/>
              <a:buNone/>
            </a:pPr>
            <a:r>
              <a:rPr lang="en-US" smtClean="0"/>
              <a:t>     PATIENT</a:t>
            </a:r>
          </a:p>
          <a:p>
            <a:pPr eaLnBrk="1" hangingPunct="1">
              <a:lnSpc>
                <a:spcPct val="90000"/>
              </a:lnSpc>
            </a:pPr>
            <a:r>
              <a:rPr lang="en-US" smtClean="0"/>
              <a:t>Feel ignorant</a:t>
            </a:r>
          </a:p>
          <a:p>
            <a:pPr eaLnBrk="1" hangingPunct="1">
              <a:lnSpc>
                <a:spcPct val="90000"/>
              </a:lnSpc>
            </a:pPr>
            <a:r>
              <a:rPr lang="en-US" smtClean="0"/>
              <a:t>Feel powerless</a:t>
            </a:r>
          </a:p>
          <a:p>
            <a:pPr eaLnBrk="1" hangingPunct="1">
              <a:lnSpc>
                <a:spcPct val="90000"/>
              </a:lnSpc>
            </a:pPr>
            <a:r>
              <a:rPr lang="en-US" smtClean="0"/>
              <a:t>Feel scared</a:t>
            </a:r>
          </a:p>
          <a:p>
            <a:pPr eaLnBrk="1" hangingPunct="1">
              <a:lnSpc>
                <a:spcPct val="90000"/>
              </a:lnSpc>
            </a:pPr>
            <a:r>
              <a:rPr lang="en-US" smtClean="0"/>
              <a:t>Feel confused</a:t>
            </a:r>
          </a:p>
          <a:p>
            <a:pPr eaLnBrk="1" hangingPunct="1">
              <a:lnSpc>
                <a:spcPct val="90000"/>
              </a:lnSpc>
            </a:pPr>
            <a:r>
              <a:rPr lang="en-US" smtClean="0"/>
              <a:t>Feel pain</a:t>
            </a:r>
          </a:p>
          <a:p>
            <a:pPr eaLnBrk="1" hangingPunct="1">
              <a:lnSpc>
                <a:spcPct val="90000"/>
              </a:lnSpc>
            </a:pPr>
            <a:r>
              <a:rPr lang="en-US" smtClean="0"/>
              <a:t>Feel tired</a:t>
            </a:r>
          </a:p>
          <a:p>
            <a:pPr eaLnBrk="1" hangingPunct="1">
              <a:lnSpc>
                <a:spcPct val="90000"/>
              </a:lnSpc>
            </a:pPr>
            <a:r>
              <a:rPr lang="en-US" smtClean="0"/>
              <a:t>Feel angry/alone/betrayed</a:t>
            </a:r>
          </a:p>
        </p:txBody>
      </p:sp>
      <p:sp>
        <p:nvSpPr>
          <p:cNvPr id="24580" name="Rectangle 4"/>
          <p:cNvSpPr>
            <a:spLocks noGrp="1" noChangeArrowheads="1"/>
          </p:cNvSpPr>
          <p:nvPr>
            <p:ph type="body" sz="half" idx="2"/>
          </p:nvPr>
        </p:nvSpPr>
        <p:spPr/>
        <p:txBody>
          <a:bodyPr/>
          <a:lstStyle/>
          <a:p>
            <a:pPr eaLnBrk="1" hangingPunct="1">
              <a:lnSpc>
                <a:spcPct val="90000"/>
              </a:lnSpc>
              <a:buFontTx/>
              <a:buNone/>
            </a:pPr>
            <a:r>
              <a:rPr lang="en-US" smtClean="0"/>
              <a:t>      CAREGIVER</a:t>
            </a:r>
          </a:p>
          <a:p>
            <a:pPr eaLnBrk="1" hangingPunct="1">
              <a:lnSpc>
                <a:spcPct val="90000"/>
              </a:lnSpc>
            </a:pPr>
            <a:r>
              <a:rPr lang="en-US" smtClean="0"/>
              <a:t>Feel knowledgeable</a:t>
            </a:r>
          </a:p>
          <a:p>
            <a:pPr eaLnBrk="1" hangingPunct="1">
              <a:lnSpc>
                <a:spcPct val="90000"/>
              </a:lnSpc>
            </a:pPr>
            <a:r>
              <a:rPr lang="en-US" smtClean="0"/>
              <a:t>Feel powerful</a:t>
            </a:r>
          </a:p>
          <a:p>
            <a:pPr eaLnBrk="1" hangingPunct="1">
              <a:lnSpc>
                <a:spcPct val="90000"/>
              </a:lnSpc>
            </a:pPr>
            <a:r>
              <a:rPr lang="en-US" smtClean="0"/>
              <a:t>Feel confident</a:t>
            </a:r>
          </a:p>
          <a:p>
            <a:pPr eaLnBrk="1" hangingPunct="1">
              <a:lnSpc>
                <a:spcPct val="90000"/>
              </a:lnSpc>
            </a:pPr>
            <a:r>
              <a:rPr lang="en-US" smtClean="0"/>
              <a:t>See issues clearly</a:t>
            </a:r>
          </a:p>
          <a:p>
            <a:pPr eaLnBrk="1" hangingPunct="1">
              <a:lnSpc>
                <a:spcPct val="90000"/>
              </a:lnSpc>
            </a:pPr>
            <a:endParaRPr lang="en-US" smtClean="0"/>
          </a:p>
        </p:txBody>
      </p:sp>
    </p:spTree>
    <p:extLst>
      <p:ext uri="{BB962C8B-B14F-4D97-AF65-F5344CB8AC3E}">
        <p14:creationId xmlns:p14="http://schemas.microsoft.com/office/powerpoint/2010/main" val="668147047"/>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smtClean="0"/>
              <a:t>More patient characteristics</a:t>
            </a:r>
          </a:p>
        </p:txBody>
      </p:sp>
      <p:sp>
        <p:nvSpPr>
          <p:cNvPr id="25603" name="Rectangle 3"/>
          <p:cNvSpPr>
            <a:spLocks noGrp="1" noChangeArrowheads="1"/>
          </p:cNvSpPr>
          <p:nvPr>
            <p:ph type="body" idx="1"/>
          </p:nvPr>
        </p:nvSpPr>
        <p:spPr/>
        <p:txBody>
          <a:bodyPr/>
          <a:lstStyle/>
          <a:p>
            <a:pPr eaLnBrk="1" hangingPunct="1"/>
            <a:r>
              <a:rPr lang="en-US" smtClean="0"/>
              <a:t>Wonder whom to trust</a:t>
            </a:r>
          </a:p>
          <a:p>
            <a:pPr eaLnBrk="1" hangingPunct="1"/>
            <a:r>
              <a:rPr lang="en-US" smtClean="0"/>
              <a:t>Wonder how to pay</a:t>
            </a:r>
          </a:p>
          <a:p>
            <a:pPr eaLnBrk="1" hangingPunct="1"/>
            <a:r>
              <a:rPr lang="en-US" smtClean="0"/>
              <a:t>Worry about family and pets</a:t>
            </a:r>
          </a:p>
          <a:p>
            <a:pPr eaLnBrk="1" hangingPunct="1"/>
            <a:r>
              <a:rPr lang="en-US" smtClean="0"/>
              <a:t>Wonder what they may eat</a:t>
            </a:r>
          </a:p>
          <a:p>
            <a:pPr eaLnBrk="1" hangingPunct="1"/>
            <a:r>
              <a:rPr lang="en-US" smtClean="0"/>
              <a:t>Wonder what activities they may or should do </a:t>
            </a:r>
          </a:p>
          <a:p>
            <a:pPr eaLnBrk="1" hangingPunct="1"/>
            <a:r>
              <a:rPr lang="en-US" smtClean="0"/>
              <a:t>Wonder what’s next etc </a:t>
            </a:r>
          </a:p>
        </p:txBody>
      </p:sp>
    </p:spTree>
    <p:extLst>
      <p:ext uri="{BB962C8B-B14F-4D97-AF65-F5344CB8AC3E}">
        <p14:creationId xmlns:p14="http://schemas.microsoft.com/office/powerpoint/2010/main" val="580116877"/>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5" descr="An image of a robin eating a work in Spr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52400"/>
            <a:ext cx="7239000" cy="613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27712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78" name="Group 22"/>
          <p:cNvGraphicFramePr>
            <a:graphicFrameLocks noGrp="1"/>
          </p:cNvGraphicFramePr>
          <p:nvPr>
            <p:ph idx="4294967295"/>
          </p:nvPr>
        </p:nvGraphicFramePr>
        <p:xfrm>
          <a:off x="152400" y="838200"/>
          <a:ext cx="8839200" cy="5867400"/>
        </p:xfrm>
        <a:graphic>
          <a:graphicData uri="http://schemas.openxmlformats.org/drawingml/2006/table">
            <a:tbl>
              <a:tblPr/>
              <a:tblGrid>
                <a:gridCol w="2946400"/>
                <a:gridCol w="2946400"/>
                <a:gridCol w="2946400"/>
              </a:tblGrid>
              <a:tr h="5867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0" i="0" u="sng" strike="noStrike" cap="none" normalizeH="0" baseline="0" dirty="0" smtClean="0">
                        <a:ln>
                          <a:noFill/>
                        </a:ln>
                        <a:solidFill>
                          <a:schemeClr val="tx1"/>
                        </a:solidFill>
                        <a:effectLst/>
                        <a:latin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0" i="0" u="sng" strike="noStrike" cap="none" normalizeH="0" baseline="0" dirty="0" smtClean="0">
                        <a:ln>
                          <a:noFill/>
                        </a:ln>
                        <a:solidFill>
                          <a:schemeClr val="tx1"/>
                        </a:solidFill>
                        <a:effectLst/>
                        <a:latin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sng" strike="noStrike" cap="none" normalizeH="0" baseline="0" dirty="0" smtClean="0">
                          <a:ln>
                            <a:noFill/>
                          </a:ln>
                          <a:solidFill>
                            <a:schemeClr val="tx1"/>
                          </a:solidFill>
                          <a:effectLst/>
                          <a:latin typeface="Arial" charset="0"/>
                          <a:cs typeface="Arial" charset="0"/>
                        </a:rPr>
                        <a:t>BARRIERS</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600" b="0" i="0" u="none" strike="noStrike" cap="none" normalizeH="0" baseline="0" dirty="0" smtClean="0">
                          <a:ln>
                            <a:noFill/>
                          </a:ln>
                          <a:solidFill>
                            <a:schemeClr val="tx1"/>
                          </a:solidFill>
                          <a:effectLst/>
                          <a:latin typeface="Arial" charset="0"/>
                          <a:cs typeface="Arial" charset="0"/>
                        </a:rPr>
                        <a:t>Inconsistency in Team Membership</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600" b="0" i="0" u="none" strike="noStrike" cap="none" normalizeH="0" baseline="0" dirty="0" smtClean="0">
                          <a:ln>
                            <a:noFill/>
                          </a:ln>
                          <a:solidFill>
                            <a:schemeClr val="tx1"/>
                          </a:solidFill>
                          <a:effectLst/>
                          <a:latin typeface="Arial" charset="0"/>
                          <a:cs typeface="Arial" charset="0"/>
                        </a:rPr>
                        <a:t>Lack of Time</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600" b="0" i="0" u="none" strike="noStrike" cap="none" normalizeH="0" baseline="0" dirty="0" smtClean="0">
                          <a:ln>
                            <a:noFill/>
                          </a:ln>
                          <a:solidFill>
                            <a:schemeClr val="tx1"/>
                          </a:solidFill>
                          <a:effectLst/>
                          <a:latin typeface="Arial" charset="0"/>
                          <a:cs typeface="Arial" charset="0"/>
                        </a:rPr>
                        <a:t>Lack of Information Sharing</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600" b="0" i="0" u="none" strike="noStrike" cap="none" normalizeH="0" baseline="0" dirty="0" smtClean="0">
                          <a:ln>
                            <a:noFill/>
                          </a:ln>
                          <a:solidFill>
                            <a:schemeClr val="tx1"/>
                          </a:solidFill>
                          <a:effectLst/>
                          <a:latin typeface="Arial" charset="0"/>
                          <a:cs typeface="Arial" charset="0"/>
                        </a:rPr>
                        <a:t>Hierarchy</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600" b="0" i="0" u="none" strike="noStrike" cap="none" normalizeH="0" baseline="0" dirty="0" smtClean="0">
                          <a:ln>
                            <a:noFill/>
                          </a:ln>
                          <a:solidFill>
                            <a:schemeClr val="tx1"/>
                          </a:solidFill>
                          <a:effectLst/>
                          <a:latin typeface="Arial" charset="0"/>
                          <a:cs typeface="Arial" charset="0"/>
                        </a:rPr>
                        <a:t>Defensiveness</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600" b="0" i="0" u="none" strike="noStrike" cap="none" normalizeH="0" baseline="0" dirty="0" smtClean="0">
                          <a:ln>
                            <a:noFill/>
                          </a:ln>
                          <a:solidFill>
                            <a:schemeClr val="tx1"/>
                          </a:solidFill>
                          <a:effectLst/>
                          <a:latin typeface="Arial" charset="0"/>
                          <a:cs typeface="Arial" charset="0"/>
                        </a:rPr>
                        <a:t>Conventional Thinking</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600" b="0" i="0" u="none" strike="noStrike" cap="none" normalizeH="0" baseline="0" dirty="0" smtClean="0">
                          <a:ln>
                            <a:noFill/>
                          </a:ln>
                          <a:solidFill>
                            <a:schemeClr val="tx1"/>
                          </a:solidFill>
                          <a:effectLst/>
                          <a:latin typeface="Arial" charset="0"/>
                          <a:cs typeface="Arial" charset="0"/>
                        </a:rPr>
                        <a:t>Complacency</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600" b="0" i="0" u="none" strike="noStrike" cap="none" normalizeH="0" baseline="0" dirty="0" smtClean="0">
                          <a:ln>
                            <a:noFill/>
                          </a:ln>
                          <a:solidFill>
                            <a:schemeClr val="tx1"/>
                          </a:solidFill>
                          <a:effectLst/>
                          <a:latin typeface="Arial" charset="0"/>
                          <a:cs typeface="Arial" charset="0"/>
                        </a:rPr>
                        <a:t>Varying Communication Styles</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600" b="0" i="0" u="none" strike="noStrike" cap="none" normalizeH="0" baseline="0" dirty="0" smtClean="0">
                          <a:ln>
                            <a:noFill/>
                          </a:ln>
                          <a:solidFill>
                            <a:schemeClr val="tx1"/>
                          </a:solidFill>
                          <a:effectLst/>
                          <a:latin typeface="Arial" charset="0"/>
                          <a:cs typeface="Arial" charset="0"/>
                        </a:rPr>
                        <a:t>Conflict</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600" b="0" i="0" u="none" strike="noStrike" cap="none" normalizeH="0" baseline="0" dirty="0" smtClean="0">
                          <a:ln>
                            <a:noFill/>
                          </a:ln>
                          <a:solidFill>
                            <a:schemeClr val="tx1"/>
                          </a:solidFill>
                          <a:effectLst/>
                          <a:latin typeface="Arial" charset="0"/>
                          <a:cs typeface="Arial" charset="0"/>
                        </a:rPr>
                        <a:t>Lack of Coordination and Follow-Up with Co-Workers</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600" b="0" i="0" u="none" strike="noStrike" cap="none" normalizeH="0" baseline="0" dirty="0" smtClean="0">
                          <a:ln>
                            <a:noFill/>
                          </a:ln>
                          <a:solidFill>
                            <a:schemeClr val="tx1"/>
                          </a:solidFill>
                          <a:effectLst/>
                          <a:latin typeface="Arial" charset="0"/>
                          <a:cs typeface="Arial" charset="0"/>
                        </a:rPr>
                        <a:t>Distractions</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600" b="0" i="0" u="none" strike="noStrike" cap="none" normalizeH="0" baseline="0" dirty="0" smtClean="0">
                          <a:ln>
                            <a:noFill/>
                          </a:ln>
                          <a:solidFill>
                            <a:schemeClr val="tx1"/>
                          </a:solidFill>
                          <a:effectLst/>
                          <a:latin typeface="Arial" charset="0"/>
                          <a:cs typeface="Arial" charset="0"/>
                        </a:rPr>
                        <a:t>Fatigue</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600" b="0" i="0" u="none" strike="noStrike" cap="none" normalizeH="0" baseline="0" dirty="0" smtClean="0">
                          <a:ln>
                            <a:noFill/>
                          </a:ln>
                          <a:solidFill>
                            <a:schemeClr val="tx1"/>
                          </a:solidFill>
                          <a:effectLst/>
                          <a:latin typeface="Arial" charset="0"/>
                          <a:cs typeface="Arial" charset="0"/>
                        </a:rPr>
                        <a:t>Workload</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600" b="0" i="0" u="none" strike="noStrike" cap="none" normalizeH="0" baseline="0" dirty="0" smtClean="0">
                          <a:ln>
                            <a:noFill/>
                          </a:ln>
                          <a:solidFill>
                            <a:schemeClr val="tx1"/>
                          </a:solidFill>
                          <a:effectLst/>
                          <a:latin typeface="Arial" charset="0"/>
                          <a:cs typeface="Arial" charset="0"/>
                        </a:rPr>
                        <a:t>Misinterpretation of Cues</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600" b="0" i="0" u="none" strike="noStrike" cap="none" normalizeH="0" baseline="0" dirty="0" smtClean="0">
                          <a:ln>
                            <a:noFill/>
                          </a:ln>
                          <a:solidFill>
                            <a:schemeClr val="tx1"/>
                          </a:solidFill>
                          <a:effectLst/>
                          <a:latin typeface="Arial" charset="0"/>
                          <a:cs typeface="Arial" charset="0"/>
                        </a:rPr>
                        <a:t>Lack of Role Clarity</a:t>
                      </a:r>
                    </a:p>
                  </a:txBody>
                  <a:tcPr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757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0" i="0" u="sng" strike="noStrike" cap="none" normalizeH="0" baseline="0" dirty="0" smtClean="0">
                        <a:ln>
                          <a:noFill/>
                        </a:ln>
                        <a:solidFill>
                          <a:schemeClr val="tx1"/>
                        </a:solidFill>
                        <a:effectLst/>
                        <a:latin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0" i="0" u="sng" strike="noStrike" cap="none" normalizeH="0" baseline="0" dirty="0" smtClean="0">
                        <a:ln>
                          <a:noFill/>
                        </a:ln>
                        <a:solidFill>
                          <a:schemeClr val="tx1"/>
                        </a:solidFill>
                        <a:effectLst/>
                        <a:latin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sng" strike="noStrike" cap="none" normalizeH="0" baseline="0" dirty="0" smtClean="0">
                          <a:ln>
                            <a:noFill/>
                          </a:ln>
                          <a:solidFill>
                            <a:schemeClr val="tx1"/>
                          </a:solidFill>
                          <a:effectLst/>
                          <a:latin typeface="Arial" charset="0"/>
                          <a:cs typeface="Arial" charset="0"/>
                        </a:rPr>
                        <a:t>TOOLS &amp; STRATEGIES</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600" b="0" i="0" u="none" strike="noStrike" cap="none" normalizeH="0" baseline="0" dirty="0" smtClean="0">
                          <a:ln>
                            <a:noFill/>
                          </a:ln>
                          <a:solidFill>
                            <a:schemeClr val="tx1"/>
                          </a:solidFill>
                          <a:effectLst/>
                          <a:latin typeface="Arial" charset="0"/>
                          <a:cs typeface="Arial" charset="0"/>
                        </a:rPr>
                        <a:t>Brief</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600" b="0" i="0" u="none" strike="noStrike" cap="none" normalizeH="0" baseline="0" dirty="0" smtClean="0">
                          <a:ln>
                            <a:noFill/>
                          </a:ln>
                          <a:solidFill>
                            <a:schemeClr val="tx1"/>
                          </a:solidFill>
                          <a:effectLst/>
                          <a:latin typeface="Arial" charset="0"/>
                          <a:cs typeface="Arial" charset="0"/>
                        </a:rPr>
                        <a:t>Huddle</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600" b="0" i="0" u="none" strike="noStrike" cap="none" normalizeH="0" baseline="0" dirty="0" smtClean="0">
                          <a:ln>
                            <a:noFill/>
                          </a:ln>
                          <a:solidFill>
                            <a:schemeClr val="tx1"/>
                          </a:solidFill>
                          <a:effectLst/>
                          <a:latin typeface="Arial" charset="0"/>
                          <a:cs typeface="Arial" charset="0"/>
                        </a:rPr>
                        <a:t>Debrief</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600" b="0" i="0" u="none" strike="noStrike" cap="none" normalizeH="0" baseline="0" dirty="0" smtClean="0">
                          <a:ln>
                            <a:noFill/>
                          </a:ln>
                          <a:solidFill>
                            <a:schemeClr val="tx1"/>
                          </a:solidFill>
                          <a:effectLst/>
                          <a:latin typeface="Arial" charset="0"/>
                          <a:cs typeface="Arial" charset="0"/>
                        </a:rPr>
                        <a:t>STEP</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600" b="0" i="0" u="none" strike="noStrike" cap="none" normalizeH="0" baseline="0" dirty="0" smtClean="0">
                          <a:ln>
                            <a:noFill/>
                          </a:ln>
                          <a:solidFill>
                            <a:schemeClr val="tx1"/>
                          </a:solidFill>
                          <a:effectLst/>
                          <a:latin typeface="Arial" charset="0"/>
                          <a:cs typeface="Arial" charset="0"/>
                        </a:rPr>
                        <a:t>Cross Monitoring</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600" b="0" i="0" u="none" strike="noStrike" cap="none" normalizeH="0" baseline="0" dirty="0" smtClean="0">
                          <a:ln>
                            <a:noFill/>
                          </a:ln>
                          <a:solidFill>
                            <a:schemeClr val="tx1"/>
                          </a:solidFill>
                          <a:effectLst/>
                          <a:latin typeface="Arial" charset="0"/>
                          <a:cs typeface="Arial" charset="0"/>
                        </a:rPr>
                        <a:t>Feedback</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600" b="0" i="0" u="none" strike="noStrike" cap="none" normalizeH="0" baseline="0" dirty="0" smtClean="0">
                          <a:ln>
                            <a:noFill/>
                          </a:ln>
                          <a:solidFill>
                            <a:schemeClr val="tx1"/>
                          </a:solidFill>
                          <a:effectLst/>
                          <a:latin typeface="Arial" charset="0"/>
                          <a:cs typeface="Arial" charset="0"/>
                        </a:rPr>
                        <a:t>Advocacy and Assertion</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600" b="0" i="0" u="none" strike="noStrike" cap="none" normalizeH="0" baseline="0" dirty="0" smtClean="0">
                          <a:ln>
                            <a:noFill/>
                          </a:ln>
                          <a:solidFill>
                            <a:schemeClr val="tx1"/>
                          </a:solidFill>
                          <a:effectLst/>
                          <a:latin typeface="Arial" charset="0"/>
                          <a:cs typeface="Arial" charset="0"/>
                        </a:rPr>
                        <a:t>Two-Challenge Rule</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600" b="0" i="0" u="none" strike="noStrike" cap="none" normalizeH="0" baseline="0" dirty="0" smtClean="0">
                          <a:ln>
                            <a:noFill/>
                          </a:ln>
                          <a:solidFill>
                            <a:schemeClr val="tx1"/>
                          </a:solidFill>
                          <a:effectLst/>
                          <a:latin typeface="Arial" charset="0"/>
                          <a:cs typeface="Arial" charset="0"/>
                        </a:rPr>
                        <a:t>CUS</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600" b="0" i="0" u="none" strike="noStrike" cap="none" normalizeH="0" baseline="0" dirty="0" smtClean="0">
                          <a:ln>
                            <a:noFill/>
                          </a:ln>
                          <a:solidFill>
                            <a:schemeClr val="tx1"/>
                          </a:solidFill>
                          <a:effectLst/>
                          <a:latin typeface="Arial" charset="0"/>
                          <a:cs typeface="Arial" charset="0"/>
                        </a:rPr>
                        <a:t>DESC Script</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600" b="0" i="0" u="none" strike="noStrike" cap="none" normalizeH="0" baseline="0" dirty="0" smtClean="0">
                          <a:ln>
                            <a:noFill/>
                          </a:ln>
                          <a:solidFill>
                            <a:schemeClr val="tx1"/>
                          </a:solidFill>
                          <a:effectLst/>
                          <a:latin typeface="Arial" charset="0"/>
                          <a:cs typeface="Arial" charset="0"/>
                        </a:rPr>
                        <a:t>Collaboration</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600" b="0" i="0" u="none" strike="noStrike" cap="none" normalizeH="0" baseline="0" dirty="0" smtClean="0">
                          <a:ln>
                            <a:noFill/>
                          </a:ln>
                          <a:solidFill>
                            <a:schemeClr val="tx1"/>
                          </a:solidFill>
                          <a:effectLst/>
                          <a:latin typeface="Arial" charset="0"/>
                          <a:cs typeface="Arial" charset="0"/>
                        </a:rPr>
                        <a:t>SBAR</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600" b="0" i="0" u="none" strike="noStrike" cap="none" normalizeH="0" baseline="0" dirty="0" smtClean="0">
                          <a:ln>
                            <a:noFill/>
                          </a:ln>
                          <a:solidFill>
                            <a:schemeClr val="tx1"/>
                          </a:solidFill>
                          <a:effectLst/>
                          <a:latin typeface="Arial" charset="0"/>
                          <a:cs typeface="Arial" charset="0"/>
                        </a:rPr>
                        <a:t>Call-Out</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600" b="0" i="0" u="none" strike="noStrike" cap="none" normalizeH="0" baseline="0" dirty="0" smtClean="0">
                          <a:ln>
                            <a:noFill/>
                          </a:ln>
                          <a:solidFill>
                            <a:schemeClr val="tx1"/>
                          </a:solidFill>
                          <a:effectLst/>
                          <a:latin typeface="Arial" charset="0"/>
                          <a:cs typeface="Arial" charset="0"/>
                        </a:rPr>
                        <a:t>Check-Back</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600" b="0" i="0" u="none" strike="noStrike" cap="none" normalizeH="0" baseline="0" dirty="0" smtClean="0">
                          <a:ln>
                            <a:noFill/>
                          </a:ln>
                          <a:solidFill>
                            <a:schemeClr val="tx1"/>
                          </a:solidFill>
                          <a:effectLst/>
                          <a:latin typeface="Arial" charset="0"/>
                          <a:cs typeface="Arial" charset="0"/>
                        </a:rPr>
                        <a:t>Handoff</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charset="0"/>
                        <a:cs typeface="Arial" charset="0"/>
                      </a:endParaRPr>
                    </a:p>
                  </a:txBody>
                  <a:tcPr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FFB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0" i="0" u="sng" strike="noStrike" cap="none" normalizeH="0" baseline="0" dirty="0" smtClean="0">
                        <a:ln>
                          <a:noFill/>
                        </a:ln>
                        <a:solidFill>
                          <a:schemeClr val="tx1"/>
                        </a:solidFill>
                        <a:effectLst/>
                        <a:latin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0" i="0" u="sng" strike="noStrike" cap="none" normalizeH="0" baseline="0" dirty="0" smtClean="0">
                        <a:ln>
                          <a:noFill/>
                        </a:ln>
                        <a:solidFill>
                          <a:schemeClr val="tx1"/>
                        </a:solidFill>
                        <a:effectLst/>
                        <a:latin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sng" strike="noStrike" cap="none" normalizeH="0" baseline="0" dirty="0" smtClean="0">
                          <a:ln>
                            <a:noFill/>
                          </a:ln>
                          <a:solidFill>
                            <a:schemeClr val="tx1"/>
                          </a:solidFill>
                          <a:effectLst/>
                          <a:latin typeface="Arial" charset="0"/>
                          <a:cs typeface="Arial" charset="0"/>
                        </a:rPr>
                        <a:t>OUTCOMES</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600" b="0" i="0" u="none" strike="noStrike" cap="none" normalizeH="0" baseline="0" dirty="0" smtClean="0">
                          <a:ln>
                            <a:noFill/>
                          </a:ln>
                          <a:solidFill>
                            <a:schemeClr val="tx1"/>
                          </a:solidFill>
                          <a:effectLst/>
                          <a:latin typeface="Arial" charset="0"/>
                          <a:cs typeface="Arial" charset="0"/>
                        </a:rPr>
                        <a:t>Shared Mental Model</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600" b="0" i="0" u="none" strike="noStrike" cap="none" normalizeH="0" baseline="0" dirty="0" smtClean="0">
                          <a:ln>
                            <a:noFill/>
                          </a:ln>
                          <a:solidFill>
                            <a:schemeClr val="tx1"/>
                          </a:solidFill>
                          <a:effectLst/>
                          <a:latin typeface="Arial" charset="0"/>
                          <a:cs typeface="Arial" charset="0"/>
                        </a:rPr>
                        <a:t>Adaptability</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600" b="0" i="0" u="none" strike="noStrike" cap="none" normalizeH="0" baseline="0" dirty="0" smtClean="0">
                          <a:ln>
                            <a:noFill/>
                          </a:ln>
                          <a:solidFill>
                            <a:schemeClr val="tx1"/>
                          </a:solidFill>
                          <a:effectLst/>
                          <a:latin typeface="Arial" charset="0"/>
                          <a:cs typeface="Arial" charset="0"/>
                        </a:rPr>
                        <a:t>Team Orientation</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600" b="0" i="0" u="none" strike="noStrike" cap="none" normalizeH="0" baseline="0" dirty="0" smtClean="0">
                          <a:ln>
                            <a:noFill/>
                          </a:ln>
                          <a:solidFill>
                            <a:schemeClr val="tx1"/>
                          </a:solidFill>
                          <a:effectLst/>
                          <a:latin typeface="Arial" charset="0"/>
                          <a:cs typeface="Arial" charset="0"/>
                        </a:rPr>
                        <a:t>Mutual Trust</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600" b="0" i="0" u="none" strike="noStrike" cap="none" normalizeH="0" baseline="0" dirty="0" smtClean="0">
                          <a:ln>
                            <a:noFill/>
                          </a:ln>
                          <a:solidFill>
                            <a:schemeClr val="tx1"/>
                          </a:solidFill>
                          <a:effectLst/>
                          <a:latin typeface="Arial" charset="0"/>
                          <a:cs typeface="Arial" charset="0"/>
                        </a:rPr>
                        <a:t>Team Performance</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600" b="0" i="1" u="none" strike="noStrike" cap="none" normalizeH="0" baseline="0" dirty="0" smtClean="0">
                          <a:ln>
                            <a:noFill/>
                          </a:ln>
                          <a:solidFill>
                            <a:schemeClr val="tx1"/>
                          </a:solidFill>
                          <a:effectLst/>
                          <a:latin typeface="Arial" charset="0"/>
                          <a:cs typeface="Arial" charset="0"/>
                        </a:rPr>
                        <a:t>Patient Safety!!</a:t>
                      </a:r>
                    </a:p>
                  </a:txBody>
                  <a:tcPr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8A69"/>
                    </a:solidFill>
                  </a:tcPr>
                </a:tc>
              </a:tr>
            </a:tbl>
          </a:graphicData>
        </a:graphic>
      </p:graphicFrame>
      <p:sp>
        <p:nvSpPr>
          <p:cNvPr id="14348" name="Slide Number Placeholder 1"/>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 bIns="9144" anchor="ctr" anchorCtr="1"/>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fontAlgn="base" hangingPunct="1">
              <a:spcBef>
                <a:spcPct val="0"/>
              </a:spcBef>
              <a:spcAft>
                <a:spcPct val="0"/>
              </a:spcAft>
            </a:pPr>
            <a:fld id="{39111A64-F77E-40E4-9E46-B7951167BF16}" type="slidenum">
              <a:rPr lang="en-US" sz="1000" b="1">
                <a:solidFill>
                  <a:srgbClr val="542200"/>
                </a:solidFill>
              </a:rPr>
              <a:pPr eaLnBrk="1" fontAlgn="base" hangingPunct="1">
                <a:spcBef>
                  <a:spcPct val="0"/>
                </a:spcBef>
                <a:spcAft>
                  <a:spcPct val="0"/>
                </a:spcAft>
              </a:pPr>
              <a:t>25</a:t>
            </a:fld>
            <a:endParaRPr lang="en-US" sz="1000" b="1">
              <a:solidFill>
                <a:srgbClr val="542200"/>
              </a:solidFill>
            </a:endParaRPr>
          </a:p>
        </p:txBody>
      </p:sp>
      <p:sp>
        <p:nvSpPr>
          <p:cNvPr id="14349" name="TextBox 5"/>
          <p:cNvSpPr txBox="1">
            <a:spLocks noChangeArrowheads="1"/>
          </p:cNvSpPr>
          <p:nvPr/>
        </p:nvSpPr>
        <p:spPr bwMode="auto">
          <a:xfrm>
            <a:off x="3011488" y="228600"/>
            <a:ext cx="4379912"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fontAlgn="base" hangingPunct="1">
              <a:spcBef>
                <a:spcPct val="0"/>
              </a:spcBef>
              <a:spcAft>
                <a:spcPct val="0"/>
              </a:spcAft>
            </a:pPr>
            <a:r>
              <a:rPr lang="en-US" sz="3600">
                <a:solidFill>
                  <a:srgbClr val="000000"/>
                </a:solidFill>
              </a:rPr>
              <a:t>TeamSTEPPS</a:t>
            </a:r>
          </a:p>
          <a:p>
            <a:pPr eaLnBrk="1" fontAlgn="base" hangingPunct="1">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25800668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78" name="Group 22"/>
          <p:cNvGraphicFramePr>
            <a:graphicFrameLocks noGrp="1"/>
          </p:cNvGraphicFramePr>
          <p:nvPr>
            <p:ph idx="4294967295"/>
          </p:nvPr>
        </p:nvGraphicFramePr>
        <p:xfrm>
          <a:off x="152400" y="838200"/>
          <a:ext cx="8839200" cy="4648200"/>
        </p:xfrm>
        <a:graphic>
          <a:graphicData uri="http://schemas.openxmlformats.org/drawingml/2006/table">
            <a:tbl>
              <a:tblPr/>
              <a:tblGrid>
                <a:gridCol w="2946400"/>
                <a:gridCol w="2946400"/>
                <a:gridCol w="2946400"/>
              </a:tblGrid>
              <a:tr h="46482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0" i="0" u="sng" strike="noStrike" cap="none" normalizeH="0" baseline="0" dirty="0" smtClean="0">
                        <a:ln>
                          <a:noFill/>
                        </a:ln>
                        <a:solidFill>
                          <a:schemeClr val="tx1"/>
                        </a:solidFill>
                        <a:effectLst/>
                        <a:latin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0" i="0" u="sng" strike="noStrike" cap="none" normalizeH="0" baseline="0" dirty="0" smtClean="0">
                        <a:ln>
                          <a:noFill/>
                        </a:ln>
                        <a:solidFill>
                          <a:schemeClr val="tx1"/>
                        </a:solidFill>
                        <a:effectLst/>
                        <a:latin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0" i="0" u="sng" strike="noStrike" cap="none" normalizeH="0" baseline="0" dirty="0" smtClean="0">
                        <a:ln>
                          <a:noFill/>
                        </a:ln>
                        <a:solidFill>
                          <a:schemeClr val="tx1"/>
                        </a:solidFill>
                        <a:effectLst/>
                        <a:latin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sng" strike="noStrike" cap="none" normalizeH="0" baseline="0" dirty="0" smtClean="0">
                          <a:ln>
                            <a:noFill/>
                          </a:ln>
                          <a:solidFill>
                            <a:schemeClr val="tx1"/>
                          </a:solidFill>
                          <a:effectLst/>
                          <a:latin typeface="Arial" charset="0"/>
                          <a:cs typeface="Arial" charset="0"/>
                        </a:rPr>
                        <a:t>BARRIERS</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600" b="0" i="0" u="none" strike="noStrike" cap="none" normalizeH="0" baseline="0" dirty="0" smtClean="0">
                          <a:ln>
                            <a:noFill/>
                          </a:ln>
                          <a:solidFill>
                            <a:schemeClr val="tx1"/>
                          </a:solidFill>
                          <a:effectLst/>
                          <a:latin typeface="Arial" charset="0"/>
                          <a:cs typeface="Arial" charset="0"/>
                        </a:rPr>
                        <a:t>Hierarchy</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600" b="0" i="0" u="none" strike="noStrike" cap="none" normalizeH="0" baseline="0" dirty="0" smtClean="0">
                          <a:ln>
                            <a:noFill/>
                          </a:ln>
                          <a:solidFill>
                            <a:schemeClr val="tx1"/>
                          </a:solidFill>
                          <a:effectLst/>
                          <a:latin typeface="Arial" charset="0"/>
                          <a:cs typeface="Arial" charset="0"/>
                        </a:rPr>
                        <a:t>Defensiveness</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600" b="0" i="0" u="none" strike="noStrike" cap="none" normalizeH="0" baseline="0" dirty="0" smtClean="0">
                          <a:ln>
                            <a:noFill/>
                          </a:ln>
                          <a:solidFill>
                            <a:schemeClr val="tx1"/>
                          </a:solidFill>
                          <a:effectLst/>
                          <a:latin typeface="Arial" charset="0"/>
                          <a:cs typeface="Arial" charset="0"/>
                        </a:rPr>
                        <a:t>Lack of Information Sharing</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600" b="0" i="0" u="none" strike="noStrike" cap="none" normalizeH="0" baseline="0" dirty="0" smtClean="0">
                          <a:ln>
                            <a:noFill/>
                          </a:ln>
                          <a:solidFill>
                            <a:schemeClr val="tx1"/>
                          </a:solidFill>
                          <a:effectLst/>
                          <a:latin typeface="Arial" charset="0"/>
                          <a:cs typeface="Arial" charset="0"/>
                        </a:rPr>
                        <a:t>Conventional Thinking</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600" b="0" i="0" u="none" strike="noStrike" cap="none" normalizeH="0" baseline="0" dirty="0" smtClean="0">
                          <a:ln>
                            <a:noFill/>
                          </a:ln>
                          <a:solidFill>
                            <a:schemeClr val="tx1"/>
                          </a:solidFill>
                          <a:effectLst/>
                          <a:latin typeface="Arial" charset="0"/>
                          <a:cs typeface="Arial" charset="0"/>
                        </a:rPr>
                        <a:t>Lack of Time</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600" b="0" i="0" u="none" strike="noStrike" cap="none" normalizeH="0" baseline="0" dirty="0" smtClean="0">
                          <a:ln>
                            <a:noFill/>
                          </a:ln>
                          <a:solidFill>
                            <a:schemeClr val="tx1"/>
                          </a:solidFill>
                          <a:effectLst/>
                          <a:latin typeface="Arial" charset="0"/>
                          <a:cs typeface="Arial" charset="0"/>
                        </a:rPr>
                        <a:t>Lack of Coordination and Follow-Up with Co-Workers</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600" b="0" i="0" u="none" strike="noStrike" cap="none" normalizeH="0" baseline="0" dirty="0" smtClean="0">
                          <a:ln>
                            <a:noFill/>
                          </a:ln>
                          <a:solidFill>
                            <a:schemeClr val="tx1"/>
                          </a:solidFill>
                          <a:effectLst/>
                          <a:latin typeface="Arial" charset="0"/>
                          <a:cs typeface="Arial" charset="0"/>
                        </a:rPr>
                        <a:t>Fatigue </a:t>
                      </a:r>
                      <a:endParaRPr kumimoji="0" lang="en-US" sz="1600" b="0" i="0" u="none" strike="noStrike" cap="none" normalizeH="0" baseline="0" dirty="0" smtClean="0">
                        <a:ln>
                          <a:noFill/>
                        </a:ln>
                        <a:solidFill>
                          <a:schemeClr val="folHlink"/>
                        </a:solidFill>
                        <a:effectLst/>
                        <a:latin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600" b="0" i="0" u="none" strike="noStrike" cap="none" normalizeH="0" baseline="0" dirty="0" smtClean="0">
                          <a:ln>
                            <a:noFill/>
                          </a:ln>
                          <a:solidFill>
                            <a:schemeClr val="tx1"/>
                          </a:solidFill>
                          <a:effectLst/>
                          <a:latin typeface="Arial" charset="0"/>
                          <a:cs typeface="Arial" charset="0"/>
                        </a:rPr>
                        <a:t>Lack of Role Clarity</a:t>
                      </a:r>
                    </a:p>
                  </a:txBody>
                  <a:tcPr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757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0" i="0" u="sng" strike="noStrike" cap="none" normalizeH="0" baseline="0" dirty="0" smtClean="0">
                        <a:ln>
                          <a:noFill/>
                        </a:ln>
                        <a:solidFill>
                          <a:schemeClr val="tx1"/>
                        </a:solidFill>
                        <a:effectLst/>
                        <a:latin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0" i="0" u="sng" strike="noStrike" cap="none" normalizeH="0" baseline="0" dirty="0" smtClean="0">
                        <a:ln>
                          <a:noFill/>
                        </a:ln>
                        <a:solidFill>
                          <a:schemeClr val="tx1"/>
                        </a:solidFill>
                        <a:effectLst/>
                        <a:latin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0" i="0" u="sng" strike="noStrike" cap="none" normalizeH="0" baseline="0" dirty="0" smtClean="0">
                        <a:ln>
                          <a:noFill/>
                        </a:ln>
                        <a:solidFill>
                          <a:schemeClr val="tx1"/>
                        </a:solidFill>
                        <a:effectLst/>
                        <a:latin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sng" strike="noStrike" cap="none" normalizeH="0" baseline="0" dirty="0" smtClean="0">
                          <a:ln>
                            <a:noFill/>
                          </a:ln>
                          <a:solidFill>
                            <a:schemeClr val="tx1"/>
                          </a:solidFill>
                          <a:effectLst/>
                          <a:latin typeface="Arial" charset="0"/>
                          <a:cs typeface="Arial" charset="0"/>
                        </a:rPr>
                        <a:t>TOOLS &amp; STRATEGIES</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600" b="0" i="0" u="none" strike="noStrike" cap="none" normalizeH="0" baseline="0" dirty="0" smtClean="0">
                          <a:ln>
                            <a:noFill/>
                          </a:ln>
                          <a:solidFill>
                            <a:schemeClr val="tx1"/>
                          </a:solidFill>
                          <a:effectLst/>
                          <a:latin typeface="Arial" charset="0"/>
                          <a:cs typeface="Arial" charset="0"/>
                        </a:rPr>
                        <a:t>Advocacy and Assertion</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600" b="0" i="0" u="none" strike="noStrike" cap="none" normalizeH="0" baseline="0" dirty="0" smtClean="0">
                          <a:ln>
                            <a:noFill/>
                          </a:ln>
                          <a:solidFill>
                            <a:schemeClr val="tx1"/>
                          </a:solidFill>
                          <a:effectLst/>
                          <a:latin typeface="Arial" charset="0"/>
                          <a:cs typeface="Arial" charset="0"/>
                        </a:rPr>
                        <a:t>Collaboration</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Char char="•"/>
                        <a:tabLst/>
                      </a:pPr>
                      <a:endParaRPr kumimoji="0" lang="en-US" sz="1600" b="0" i="0" u="none" strike="noStrike" cap="none" normalizeH="0" baseline="0" dirty="0" smtClean="0">
                        <a:ln>
                          <a:noFill/>
                        </a:ln>
                        <a:solidFill>
                          <a:schemeClr val="tx1"/>
                        </a:solidFill>
                        <a:effectLst/>
                        <a:latin typeface="Arial" charset="0"/>
                        <a:cs typeface="Arial" charset="0"/>
                      </a:endParaRPr>
                    </a:p>
                  </a:txBody>
                  <a:tcPr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FFB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0" i="0" u="sng" strike="noStrike" cap="none" normalizeH="0" baseline="0" dirty="0" smtClean="0">
                        <a:ln>
                          <a:noFill/>
                        </a:ln>
                        <a:solidFill>
                          <a:schemeClr val="tx1"/>
                        </a:solidFill>
                        <a:effectLst/>
                        <a:latin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0" i="0" u="sng" strike="noStrike" cap="none" normalizeH="0" baseline="0" dirty="0" smtClean="0">
                        <a:ln>
                          <a:noFill/>
                        </a:ln>
                        <a:solidFill>
                          <a:schemeClr val="tx1"/>
                        </a:solidFill>
                        <a:effectLst/>
                        <a:latin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0" i="0" u="sng" strike="noStrike" cap="none" normalizeH="0" baseline="0" dirty="0" smtClean="0">
                        <a:ln>
                          <a:noFill/>
                        </a:ln>
                        <a:solidFill>
                          <a:schemeClr val="tx1"/>
                        </a:solidFill>
                        <a:effectLst/>
                        <a:latin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sng" strike="noStrike" cap="none" normalizeH="0" baseline="0" dirty="0" smtClean="0">
                          <a:ln>
                            <a:noFill/>
                          </a:ln>
                          <a:solidFill>
                            <a:schemeClr val="tx1"/>
                          </a:solidFill>
                          <a:effectLst/>
                          <a:latin typeface="Arial" charset="0"/>
                          <a:cs typeface="Arial" charset="0"/>
                        </a:rPr>
                        <a:t>OUTCOMES</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600" b="0" i="0" u="none" strike="noStrike" cap="none" normalizeH="0" baseline="0" dirty="0" smtClean="0">
                          <a:ln>
                            <a:noFill/>
                          </a:ln>
                          <a:solidFill>
                            <a:schemeClr val="tx1"/>
                          </a:solidFill>
                          <a:effectLst/>
                          <a:latin typeface="Arial" charset="0"/>
                          <a:cs typeface="Arial" charset="0"/>
                        </a:rPr>
                        <a:t>Shared Mental Model</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600" b="0" i="0" u="none" strike="noStrike" cap="none" normalizeH="0" baseline="0" dirty="0" smtClean="0">
                          <a:ln>
                            <a:noFill/>
                          </a:ln>
                          <a:solidFill>
                            <a:schemeClr val="tx1"/>
                          </a:solidFill>
                          <a:effectLst/>
                          <a:latin typeface="Arial" charset="0"/>
                          <a:cs typeface="Arial" charset="0"/>
                        </a:rPr>
                        <a:t>Mutual Trust</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600" b="0" i="1" u="none" strike="noStrike" cap="none" normalizeH="0" baseline="0" dirty="0" smtClean="0">
                          <a:ln>
                            <a:noFill/>
                          </a:ln>
                          <a:solidFill>
                            <a:schemeClr val="tx1"/>
                          </a:solidFill>
                          <a:effectLst/>
                          <a:latin typeface="Arial" charset="0"/>
                          <a:cs typeface="Arial" charset="0"/>
                        </a:rPr>
                        <a:t>Patient Safety!!</a:t>
                      </a:r>
                    </a:p>
                  </a:txBody>
                  <a:tcPr marT="45722" marB="4572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8A69"/>
                    </a:solidFill>
                  </a:tcPr>
                </a:tc>
              </a:tr>
            </a:tbl>
          </a:graphicData>
        </a:graphic>
      </p:graphicFrame>
      <p:sp>
        <p:nvSpPr>
          <p:cNvPr id="15372" name="Slide Number Placeholder 1"/>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 bIns="9144" anchor="ctr" anchorCtr="1"/>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fontAlgn="base" hangingPunct="1">
              <a:spcBef>
                <a:spcPct val="0"/>
              </a:spcBef>
              <a:spcAft>
                <a:spcPct val="0"/>
              </a:spcAft>
            </a:pPr>
            <a:fld id="{B7D250F1-D620-4947-8CF4-5AC4972833F9}" type="slidenum">
              <a:rPr lang="en-US" sz="1000" b="1">
                <a:solidFill>
                  <a:srgbClr val="542200"/>
                </a:solidFill>
              </a:rPr>
              <a:pPr eaLnBrk="1" fontAlgn="base" hangingPunct="1">
                <a:spcBef>
                  <a:spcPct val="0"/>
                </a:spcBef>
                <a:spcAft>
                  <a:spcPct val="0"/>
                </a:spcAft>
              </a:pPr>
              <a:t>26</a:t>
            </a:fld>
            <a:endParaRPr lang="en-US" sz="1000" b="1">
              <a:solidFill>
                <a:srgbClr val="542200"/>
              </a:solidFill>
            </a:endParaRPr>
          </a:p>
        </p:txBody>
      </p:sp>
      <p:sp>
        <p:nvSpPr>
          <p:cNvPr id="15373" name="TextBox 5"/>
          <p:cNvSpPr txBox="1">
            <a:spLocks noChangeArrowheads="1"/>
          </p:cNvSpPr>
          <p:nvPr/>
        </p:nvSpPr>
        <p:spPr bwMode="auto">
          <a:xfrm>
            <a:off x="1219200" y="152400"/>
            <a:ext cx="62484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fontAlgn="base" hangingPunct="1">
              <a:spcBef>
                <a:spcPct val="0"/>
              </a:spcBef>
              <a:spcAft>
                <a:spcPct val="0"/>
              </a:spcAft>
            </a:pPr>
            <a:r>
              <a:rPr lang="en-US" sz="3600">
                <a:solidFill>
                  <a:srgbClr val="000000"/>
                </a:solidFill>
              </a:rPr>
              <a:t>TeamSTEPPS for PATIENTS</a:t>
            </a:r>
          </a:p>
          <a:p>
            <a:pPr eaLnBrk="1" fontAlgn="base" hangingPunct="1">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37761828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sz="4000" smtClean="0"/>
              <a:t>Foundation of Patient TeamSTEPPS</a:t>
            </a:r>
          </a:p>
        </p:txBody>
      </p:sp>
      <p:sp>
        <p:nvSpPr>
          <p:cNvPr id="16387" name="Rectangle 3"/>
          <p:cNvSpPr>
            <a:spLocks noGrp="1" noChangeArrowheads="1"/>
          </p:cNvSpPr>
          <p:nvPr>
            <p:ph type="body" idx="1"/>
          </p:nvPr>
        </p:nvSpPr>
        <p:spPr/>
        <p:txBody>
          <a:bodyPr/>
          <a:lstStyle/>
          <a:p>
            <a:pPr eaLnBrk="1" hangingPunct="1"/>
            <a:r>
              <a:rPr lang="en-US" smtClean="0"/>
              <a:t>Encourage self advocacy</a:t>
            </a:r>
          </a:p>
          <a:p>
            <a:pPr eaLnBrk="1" hangingPunct="1"/>
            <a:r>
              <a:rPr lang="en-US" smtClean="0"/>
              <a:t> Empower the patient to use assertion</a:t>
            </a:r>
          </a:p>
        </p:txBody>
      </p:sp>
    </p:spTree>
    <p:extLst>
      <p:ext uri="{BB962C8B-B14F-4D97-AF65-F5344CB8AC3E}">
        <p14:creationId xmlns:p14="http://schemas.microsoft.com/office/powerpoint/2010/main" val="452339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smtClean="0"/>
              <a:t>STEP TWO</a:t>
            </a:r>
          </a:p>
        </p:txBody>
      </p:sp>
      <p:sp>
        <p:nvSpPr>
          <p:cNvPr id="17411" name="Rectangle 3"/>
          <p:cNvSpPr>
            <a:spLocks noGrp="1" noChangeArrowheads="1"/>
          </p:cNvSpPr>
          <p:nvPr>
            <p:ph type="body" idx="1"/>
          </p:nvPr>
        </p:nvSpPr>
        <p:spPr/>
        <p:txBody>
          <a:bodyPr/>
          <a:lstStyle/>
          <a:p>
            <a:pPr eaLnBrk="1" hangingPunct="1"/>
            <a:r>
              <a:rPr lang="en-US" sz="2800" smtClean="0"/>
              <a:t>Educating the patient so we can have a shared mental model.  We don’t need to know what the care-givers know, but we need to know</a:t>
            </a:r>
          </a:p>
          <a:p>
            <a:pPr eaLnBrk="1" hangingPunct="1"/>
            <a:r>
              <a:rPr lang="en-US" sz="2800" smtClean="0"/>
              <a:t>Our diagnosis</a:t>
            </a:r>
          </a:p>
          <a:p>
            <a:pPr eaLnBrk="1" hangingPunct="1"/>
            <a:r>
              <a:rPr lang="en-US" sz="2800" smtClean="0"/>
              <a:t>Our plan of treatment</a:t>
            </a:r>
          </a:p>
          <a:p>
            <a:pPr eaLnBrk="1" hangingPunct="1"/>
            <a:r>
              <a:rPr lang="en-US" sz="2800" smtClean="0"/>
              <a:t>Our medicines</a:t>
            </a:r>
          </a:p>
          <a:p>
            <a:pPr eaLnBrk="1" hangingPunct="1"/>
            <a:r>
              <a:rPr lang="en-US" sz="2800" smtClean="0"/>
              <a:t>Our options</a:t>
            </a:r>
          </a:p>
          <a:p>
            <a:pPr eaLnBrk="1" hangingPunct="1"/>
            <a:r>
              <a:rPr lang="en-US" sz="2800" smtClean="0"/>
              <a:t>Our diet and activities</a:t>
            </a:r>
          </a:p>
          <a:p>
            <a:pPr eaLnBrk="1" hangingPunct="1"/>
            <a:r>
              <a:rPr lang="en-US" sz="2800" smtClean="0"/>
              <a:t>Our prognosis</a:t>
            </a:r>
          </a:p>
        </p:txBody>
      </p:sp>
    </p:spTree>
    <p:extLst>
      <p:ext uri="{BB962C8B-B14F-4D97-AF65-F5344CB8AC3E}">
        <p14:creationId xmlns:p14="http://schemas.microsoft.com/office/powerpoint/2010/main" val="3858352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Old man with the bat card again."/>
          <p:cNvPicPr>
            <a:picLocks noChangeAspect="1" noChangeArrowheads="1"/>
          </p:cNvPicPr>
          <p:nvPr/>
        </p:nvPicPr>
        <p:blipFill>
          <a:blip r:embed="rId3">
            <a:extLst>
              <a:ext uri="{28A0092B-C50C-407E-A947-70E740481C1C}">
                <a14:useLocalDpi xmlns:a14="http://schemas.microsoft.com/office/drawing/2010/main" val="0"/>
              </a:ext>
            </a:extLst>
          </a:blip>
          <a:srcRect t="19687" b="5624"/>
          <a:stretch>
            <a:fillRect/>
          </a:stretch>
        </p:blipFill>
        <p:spPr bwMode="auto">
          <a:xfrm>
            <a:off x="1981200" y="457200"/>
            <a:ext cx="6248400" cy="622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45627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723028" cy="305890"/>
          </a:xfrm>
        </p:spPr>
        <p:txBody>
          <a:bodyPr>
            <a:noAutofit/>
          </a:bodyPr>
          <a:lstStyle/>
          <a:p>
            <a:r>
              <a:rPr lang="en-US" sz="3200" dirty="0" smtClean="0"/>
              <a:t>Incorporation into the Values and </a:t>
            </a:r>
            <a:br>
              <a:rPr lang="en-US" sz="3200" dirty="0" smtClean="0"/>
            </a:br>
            <a:r>
              <a:rPr lang="en-US" sz="3200" dirty="0" smtClean="0"/>
              <a:t>Culture </a:t>
            </a:r>
            <a:endParaRPr lang="en-US" sz="3200" dirty="0"/>
          </a:p>
        </p:txBody>
      </p:sp>
      <p:graphicFrame>
        <p:nvGraphicFramePr>
          <p:cNvPr id="7" name="Content Placeholder 3"/>
          <p:cNvGraphicFramePr>
            <a:graphicFrameLocks noGrp="1"/>
          </p:cNvGraphicFramePr>
          <p:nvPr>
            <p:ph idx="1"/>
            <p:extLst>
              <p:ext uri="{D42A27DB-BD31-4B8C-83A1-F6EECF244321}">
                <p14:modId xmlns:p14="http://schemas.microsoft.com/office/powerpoint/2010/main" val="3245506055"/>
              </p:ext>
            </p:extLst>
          </p:nvPr>
        </p:nvGraphicFramePr>
        <p:xfrm>
          <a:off x="1565314" y="1607969"/>
          <a:ext cx="6030686" cy="4147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p:cNvSpPr/>
          <p:nvPr/>
        </p:nvSpPr>
        <p:spPr>
          <a:xfrm>
            <a:off x="217100" y="976680"/>
            <a:ext cx="8660500" cy="5730674"/>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558688" y="1360189"/>
            <a:ext cx="2887200" cy="923330"/>
          </a:xfrm>
          <a:prstGeom prst="rect">
            <a:avLst/>
          </a:prstGeom>
          <a:noFill/>
        </p:spPr>
        <p:txBody>
          <a:bodyPr wrap="square" rtlCol="0">
            <a:spAutoFit/>
          </a:bodyPr>
          <a:lstStyle/>
          <a:p>
            <a:pPr marL="115888" indent="-115888">
              <a:buFont typeface="Arial" pitchFamily="34" charset="0"/>
              <a:buChar char="•"/>
            </a:pPr>
            <a:r>
              <a:rPr lang="en-US" b="1" dirty="0" smtClean="0">
                <a:latin typeface="Calibri" pitchFamily="34" charset="0"/>
                <a:cs typeface="Calibri" pitchFamily="34" charset="0"/>
              </a:rPr>
              <a:t>Standard Work</a:t>
            </a:r>
          </a:p>
          <a:p>
            <a:pPr marL="115888" indent="-115888">
              <a:buFont typeface="Arial" pitchFamily="34" charset="0"/>
              <a:buChar char="•"/>
            </a:pPr>
            <a:r>
              <a:rPr lang="en-US" b="1" dirty="0" smtClean="0">
                <a:latin typeface="Calibri" pitchFamily="34" charset="0"/>
                <a:cs typeface="Calibri" pitchFamily="34" charset="0"/>
              </a:rPr>
              <a:t>Visual Displays &amp; Controls</a:t>
            </a:r>
          </a:p>
          <a:p>
            <a:pPr marL="115888" indent="-115888">
              <a:buFont typeface="Arial" pitchFamily="34" charset="0"/>
              <a:buChar char="•"/>
            </a:pPr>
            <a:r>
              <a:rPr lang="en-US" b="1" dirty="0" smtClean="0">
                <a:latin typeface="Calibri" pitchFamily="34" charset="0"/>
                <a:cs typeface="Calibri" pitchFamily="34" charset="0"/>
              </a:rPr>
              <a:t>Continuous Improvement</a:t>
            </a:r>
          </a:p>
        </p:txBody>
      </p:sp>
      <p:sp>
        <p:nvSpPr>
          <p:cNvPr id="10" name="TextBox 9"/>
          <p:cNvSpPr txBox="1"/>
          <p:nvPr/>
        </p:nvSpPr>
        <p:spPr>
          <a:xfrm>
            <a:off x="668477" y="3195686"/>
            <a:ext cx="2029300" cy="646331"/>
          </a:xfrm>
          <a:prstGeom prst="rect">
            <a:avLst/>
          </a:prstGeom>
          <a:noFill/>
        </p:spPr>
        <p:txBody>
          <a:bodyPr wrap="square" rtlCol="0">
            <a:spAutoFit/>
          </a:bodyPr>
          <a:lstStyle/>
          <a:p>
            <a:pPr marL="115888" indent="-115888">
              <a:buFont typeface="Arial" pitchFamily="34" charset="0"/>
              <a:buChar char="•"/>
            </a:pPr>
            <a:r>
              <a:rPr lang="en-US" b="1" dirty="0" smtClean="0">
                <a:latin typeface="Calibri" pitchFamily="34" charset="0"/>
                <a:cs typeface="Calibri" pitchFamily="34" charset="0"/>
              </a:rPr>
              <a:t>Dashboards</a:t>
            </a:r>
          </a:p>
          <a:p>
            <a:pPr marL="115888" indent="-115888">
              <a:buFont typeface="Arial" pitchFamily="34" charset="0"/>
              <a:buChar char="•"/>
            </a:pPr>
            <a:r>
              <a:rPr lang="en-US" b="1" dirty="0" smtClean="0">
                <a:latin typeface="Calibri" pitchFamily="34" charset="0"/>
                <a:cs typeface="Calibri" pitchFamily="34" charset="0"/>
              </a:rPr>
              <a:t>Daily Metrics</a:t>
            </a:r>
          </a:p>
        </p:txBody>
      </p:sp>
      <p:sp>
        <p:nvSpPr>
          <p:cNvPr id="11" name="TextBox 10"/>
          <p:cNvSpPr txBox="1"/>
          <p:nvPr/>
        </p:nvSpPr>
        <p:spPr>
          <a:xfrm>
            <a:off x="5664738" y="5134159"/>
            <a:ext cx="2887200" cy="923330"/>
          </a:xfrm>
          <a:prstGeom prst="rect">
            <a:avLst/>
          </a:prstGeom>
          <a:noFill/>
        </p:spPr>
        <p:txBody>
          <a:bodyPr wrap="square" rtlCol="0">
            <a:spAutoFit/>
          </a:bodyPr>
          <a:lstStyle/>
          <a:p>
            <a:pPr marL="115888" indent="-115888">
              <a:buFont typeface="Arial" pitchFamily="34" charset="0"/>
              <a:buChar char="•"/>
            </a:pPr>
            <a:r>
              <a:rPr lang="en-US" b="1" dirty="0" smtClean="0">
                <a:latin typeface="Calibri" pitchFamily="34" charset="0"/>
                <a:cs typeface="Calibri" pitchFamily="34" charset="0"/>
              </a:rPr>
              <a:t>Recruitment </a:t>
            </a:r>
            <a:r>
              <a:rPr lang="en-US" b="1" dirty="0">
                <a:latin typeface="Calibri" pitchFamily="34" charset="0"/>
                <a:cs typeface="Calibri" pitchFamily="34" charset="0"/>
              </a:rPr>
              <a:t>&amp; </a:t>
            </a:r>
            <a:r>
              <a:rPr lang="en-US" b="1" dirty="0" smtClean="0">
                <a:latin typeface="Calibri" pitchFamily="34" charset="0"/>
                <a:cs typeface="Calibri" pitchFamily="34" charset="0"/>
              </a:rPr>
              <a:t>Training</a:t>
            </a:r>
            <a:endParaRPr lang="en-US" b="1" dirty="0">
              <a:latin typeface="Calibri" pitchFamily="34" charset="0"/>
              <a:cs typeface="Calibri" pitchFamily="34" charset="0"/>
            </a:endParaRPr>
          </a:p>
          <a:p>
            <a:pPr marL="115888" indent="-115888">
              <a:buFont typeface="Arial" pitchFamily="34" charset="0"/>
              <a:buChar char="•"/>
            </a:pPr>
            <a:r>
              <a:rPr lang="en-US" b="1" dirty="0">
                <a:latin typeface="Calibri" pitchFamily="34" charset="0"/>
                <a:cs typeface="Calibri" pitchFamily="34" charset="0"/>
              </a:rPr>
              <a:t>Rewards &amp; </a:t>
            </a:r>
            <a:r>
              <a:rPr lang="en-US" b="1" dirty="0" smtClean="0">
                <a:latin typeface="Calibri" pitchFamily="34" charset="0"/>
                <a:cs typeface="Calibri" pitchFamily="34" charset="0"/>
              </a:rPr>
              <a:t>Recognition</a:t>
            </a:r>
            <a:endParaRPr lang="en-US" b="1" dirty="0">
              <a:latin typeface="Calibri" pitchFamily="34" charset="0"/>
              <a:cs typeface="Calibri" pitchFamily="34" charset="0"/>
            </a:endParaRPr>
          </a:p>
          <a:p>
            <a:pPr marL="115888" indent="-115888">
              <a:buFont typeface="Arial" pitchFamily="34" charset="0"/>
              <a:buChar char="•"/>
            </a:pPr>
            <a:endParaRPr lang="en-US" b="1" dirty="0" smtClean="0">
              <a:latin typeface="Calibri" pitchFamily="34" charset="0"/>
              <a:cs typeface="Calibri" pitchFamily="34" charset="0"/>
            </a:endParaRPr>
          </a:p>
        </p:txBody>
      </p:sp>
      <p:sp>
        <p:nvSpPr>
          <p:cNvPr id="12" name="TextBox 11"/>
          <p:cNvSpPr txBox="1"/>
          <p:nvPr/>
        </p:nvSpPr>
        <p:spPr>
          <a:xfrm>
            <a:off x="217101" y="6129366"/>
            <a:ext cx="8660500" cy="369332"/>
          </a:xfrm>
          <a:prstGeom prst="rect">
            <a:avLst/>
          </a:prstGeom>
          <a:solidFill>
            <a:schemeClr val="tx1"/>
          </a:solidFill>
        </p:spPr>
        <p:txBody>
          <a:bodyPr wrap="square">
            <a:spAutoFit/>
          </a:bodyPr>
          <a:lstStyle/>
          <a:p>
            <a:pPr algn="ctr">
              <a:defRPr/>
            </a:pPr>
            <a:r>
              <a:rPr lang="en-US" b="1" dirty="0" smtClean="0">
                <a:solidFill>
                  <a:schemeClr val="bg1"/>
                </a:solidFill>
                <a:latin typeface="Calibri" pitchFamily="34" charset="0"/>
                <a:cs typeface="Calibri" pitchFamily="34" charset="0"/>
              </a:rPr>
              <a:t>…and is designed to help us fulfill our Mission, Vision, and Values</a:t>
            </a:r>
            <a:endParaRPr lang="en-US" b="1" dirty="0">
              <a:solidFill>
                <a:schemeClr val="bg1"/>
              </a:solidFill>
              <a:latin typeface="Calibri" pitchFamily="34" charset="0"/>
              <a:cs typeface="Calibri" pitchFamily="34" charset="0"/>
            </a:endParaRPr>
          </a:p>
        </p:txBody>
      </p:sp>
      <p:sp>
        <p:nvSpPr>
          <p:cNvPr id="13" name="TextBox 12"/>
          <p:cNvSpPr txBox="1"/>
          <p:nvPr/>
        </p:nvSpPr>
        <p:spPr>
          <a:xfrm>
            <a:off x="217101" y="960873"/>
            <a:ext cx="8660500" cy="369332"/>
          </a:xfrm>
          <a:prstGeom prst="rect">
            <a:avLst/>
          </a:prstGeom>
          <a:solidFill>
            <a:schemeClr val="tx1"/>
          </a:solidFill>
        </p:spPr>
        <p:txBody>
          <a:bodyPr wrap="square">
            <a:spAutoFit/>
          </a:bodyPr>
          <a:lstStyle/>
          <a:p>
            <a:pPr algn="ctr">
              <a:defRPr/>
            </a:pPr>
            <a:r>
              <a:rPr lang="en-US" b="1" dirty="0" smtClean="0">
                <a:solidFill>
                  <a:schemeClr val="bg1"/>
                </a:solidFill>
                <a:latin typeface="Calibri" pitchFamily="34" charset="0"/>
                <a:cs typeface="Calibri" pitchFamily="34" charset="0"/>
              </a:rPr>
              <a:t>Active Daily Management is rooted in Operating System…</a:t>
            </a:r>
            <a:endParaRPr lang="en-US" b="1" dirty="0">
              <a:solidFill>
                <a:schemeClr val="bg1"/>
              </a:solidFill>
              <a:latin typeface="Calibri" pitchFamily="34" charset="0"/>
              <a:cs typeface="Calibri" pitchFamily="34" charset="0"/>
            </a:endParaRPr>
          </a:p>
        </p:txBody>
      </p:sp>
      <p:sp>
        <p:nvSpPr>
          <p:cNvPr id="14" name="TextBox 13"/>
          <p:cNvSpPr txBox="1"/>
          <p:nvPr/>
        </p:nvSpPr>
        <p:spPr>
          <a:xfrm>
            <a:off x="7002288" y="3195686"/>
            <a:ext cx="1875312" cy="923330"/>
          </a:xfrm>
          <a:prstGeom prst="rect">
            <a:avLst/>
          </a:prstGeom>
          <a:noFill/>
        </p:spPr>
        <p:txBody>
          <a:bodyPr wrap="square" rtlCol="0">
            <a:spAutoFit/>
          </a:bodyPr>
          <a:lstStyle/>
          <a:p>
            <a:pPr marL="115888" indent="-115888">
              <a:buFont typeface="Arial" pitchFamily="34" charset="0"/>
              <a:buChar char="•"/>
            </a:pPr>
            <a:r>
              <a:rPr lang="en-US" b="1" dirty="0" smtClean="0">
                <a:latin typeface="Calibri" pitchFamily="34" charset="0"/>
                <a:cs typeface="Calibri" pitchFamily="34" charset="0"/>
              </a:rPr>
              <a:t>Huddles</a:t>
            </a:r>
          </a:p>
          <a:p>
            <a:pPr marL="115888" indent="-115888">
              <a:buFont typeface="Arial" pitchFamily="34" charset="0"/>
              <a:buChar char="•"/>
            </a:pPr>
            <a:r>
              <a:rPr lang="en-US" b="1" dirty="0" smtClean="0">
                <a:latin typeface="Calibri" pitchFamily="34" charset="0"/>
                <a:cs typeface="Calibri" pitchFamily="34" charset="0"/>
              </a:rPr>
              <a:t>Rounds</a:t>
            </a:r>
          </a:p>
          <a:p>
            <a:pPr marL="115888" indent="-115888">
              <a:buFont typeface="Arial" pitchFamily="34" charset="0"/>
              <a:buChar char="•"/>
            </a:pPr>
            <a:r>
              <a:rPr lang="en-US" b="1" dirty="0" smtClean="0">
                <a:latin typeface="Calibri" pitchFamily="34" charset="0"/>
                <a:cs typeface="Calibri" pitchFamily="34" charset="0"/>
              </a:rPr>
              <a:t>Communication</a:t>
            </a:r>
          </a:p>
        </p:txBody>
      </p:sp>
      <p:graphicFrame>
        <p:nvGraphicFramePr>
          <p:cNvPr id="16" name="Content Placeholder 3" descr="Lean Methodology leads to Team STEPPS, leads to focus on People, leads to Performance Orientation, leads to Lean Methodology." title="Incorporation into the Values and Culture"/>
          <p:cNvGraphicFramePr>
            <a:graphicFrameLocks/>
          </p:cNvGraphicFramePr>
          <p:nvPr>
            <p:extLst>
              <p:ext uri="{D42A27DB-BD31-4B8C-83A1-F6EECF244321}">
                <p14:modId xmlns:p14="http://schemas.microsoft.com/office/powerpoint/2010/main" val="3633026220"/>
              </p:ext>
            </p:extLst>
          </p:nvPr>
        </p:nvGraphicFramePr>
        <p:xfrm>
          <a:off x="1911380" y="1803381"/>
          <a:ext cx="5510914" cy="379244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5" name="Picture 2" descr="This image details the virtuous circle of Advice Daily Management. It's purpose, including the mission, vision and values, leads to Strategies, including complex and coordinated care, which leads to Objectives, including goals, operating plans and dashboards, which leads to Performance, including improvement and management.&#10;&#10;The purpose, strategies, objective and performance form the basis for C-I Care, upholding active daily management of people, service, strategic development, operations, quality and safety and finance." title="Circle char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28416" y="1360188"/>
            <a:ext cx="1776624" cy="1383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56063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Young girl smiling ag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0" y="38100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516230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7" descr="Duke University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266700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32774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smtClean="0"/>
              <a:t>Vision</a:t>
            </a:r>
          </a:p>
        </p:txBody>
      </p:sp>
      <p:sp>
        <p:nvSpPr>
          <p:cNvPr id="21507" name="Rectangle 3"/>
          <p:cNvSpPr>
            <a:spLocks noGrp="1" noChangeArrowheads="1"/>
          </p:cNvSpPr>
          <p:nvPr>
            <p:ph type="body" idx="1"/>
          </p:nvPr>
        </p:nvSpPr>
        <p:spPr/>
        <p:txBody>
          <a:bodyPr/>
          <a:lstStyle/>
          <a:p>
            <a:pPr eaLnBrk="1" hangingPunct="1"/>
            <a:r>
              <a:rPr lang="en-US" smtClean="0"/>
              <a:t>To be the recognized leader in patient and family-centered care </a:t>
            </a:r>
          </a:p>
        </p:txBody>
      </p:sp>
    </p:spTree>
    <p:extLst>
      <p:ext uri="{BB962C8B-B14F-4D97-AF65-F5344CB8AC3E}">
        <p14:creationId xmlns:p14="http://schemas.microsoft.com/office/powerpoint/2010/main" val="213503858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smtClean="0"/>
              <a:t>Duke Values</a:t>
            </a:r>
          </a:p>
        </p:txBody>
      </p:sp>
      <p:sp>
        <p:nvSpPr>
          <p:cNvPr id="22531" name="Rectangle 3"/>
          <p:cNvSpPr>
            <a:spLocks noGrp="1" noChangeArrowheads="1"/>
          </p:cNvSpPr>
          <p:nvPr>
            <p:ph type="body" idx="1"/>
          </p:nvPr>
        </p:nvSpPr>
        <p:spPr/>
        <p:txBody>
          <a:bodyPr/>
          <a:lstStyle/>
          <a:p>
            <a:pPr eaLnBrk="1" hangingPunct="1">
              <a:lnSpc>
                <a:spcPct val="90000"/>
              </a:lnSpc>
              <a:buFontTx/>
              <a:buNone/>
            </a:pPr>
            <a:r>
              <a:rPr lang="en-US" sz="3600" smtClean="0"/>
              <a:t>“Caring for Our Patients, Their Loved Ones, and Each Other” through:</a:t>
            </a:r>
          </a:p>
          <a:p>
            <a:pPr lvl="1" eaLnBrk="1" hangingPunct="1">
              <a:lnSpc>
                <a:spcPct val="90000"/>
              </a:lnSpc>
            </a:pPr>
            <a:endParaRPr lang="en-US" sz="2000" b="1" smtClean="0"/>
          </a:p>
          <a:p>
            <a:pPr lvl="1" eaLnBrk="1" hangingPunct="1">
              <a:lnSpc>
                <a:spcPct val="90000"/>
              </a:lnSpc>
            </a:pPr>
            <a:r>
              <a:rPr lang="en-US" sz="2000" b="1" smtClean="0"/>
              <a:t>Excellence</a:t>
            </a:r>
            <a:r>
              <a:rPr lang="en-US" sz="2000" smtClean="0"/>
              <a:t>: We strive to achieve excellence in all that we do.</a:t>
            </a:r>
          </a:p>
          <a:p>
            <a:pPr lvl="1" eaLnBrk="1" hangingPunct="1">
              <a:lnSpc>
                <a:spcPct val="90000"/>
              </a:lnSpc>
            </a:pPr>
            <a:r>
              <a:rPr lang="en-US" sz="2000" b="1" smtClean="0"/>
              <a:t>Safety</a:t>
            </a:r>
            <a:r>
              <a:rPr lang="en-US" sz="2000" smtClean="0"/>
              <a:t>: We hold each other accountable to constantly improve a culture that ensures the safety and welfare of all patients, visitors, and staff.</a:t>
            </a:r>
          </a:p>
          <a:p>
            <a:pPr lvl="1" eaLnBrk="1" hangingPunct="1">
              <a:lnSpc>
                <a:spcPct val="90000"/>
              </a:lnSpc>
            </a:pPr>
            <a:r>
              <a:rPr lang="en-US" sz="2000" b="1" smtClean="0"/>
              <a:t>Integrity</a:t>
            </a:r>
            <a:r>
              <a:rPr lang="en-US" sz="2000" smtClean="0"/>
              <a:t>: Our decisions, actions, and behaviors are based on honesty, trust, fairness, and the highest ethical standards.</a:t>
            </a:r>
          </a:p>
          <a:p>
            <a:pPr lvl="1" eaLnBrk="1" hangingPunct="1">
              <a:lnSpc>
                <a:spcPct val="90000"/>
              </a:lnSpc>
            </a:pPr>
            <a:r>
              <a:rPr lang="en-US" sz="2000" b="1" smtClean="0"/>
              <a:t>Diversity</a:t>
            </a:r>
            <a:r>
              <a:rPr lang="en-US" sz="2000" smtClean="0"/>
              <a:t>: We embrace differences among people.</a:t>
            </a:r>
          </a:p>
          <a:p>
            <a:pPr lvl="1" eaLnBrk="1" hangingPunct="1">
              <a:lnSpc>
                <a:spcPct val="90000"/>
              </a:lnSpc>
            </a:pPr>
            <a:r>
              <a:rPr lang="en-US" sz="2000" b="1" u="sng" smtClean="0"/>
              <a:t>Teamwork</a:t>
            </a:r>
            <a:r>
              <a:rPr lang="en-US" sz="2000" u="sng" smtClean="0"/>
              <a:t>: We have to depend on each other and work well together with mutual respect to achieve common goals.</a:t>
            </a:r>
          </a:p>
          <a:p>
            <a:pPr eaLnBrk="1" hangingPunct="1">
              <a:lnSpc>
                <a:spcPct val="90000"/>
              </a:lnSpc>
            </a:pPr>
            <a:endParaRPr lang="en-US" sz="2400" u="sng" smtClean="0"/>
          </a:p>
        </p:txBody>
      </p:sp>
    </p:spTree>
    <p:extLst>
      <p:ext uri="{BB962C8B-B14F-4D97-AF65-F5344CB8AC3E}">
        <p14:creationId xmlns:p14="http://schemas.microsoft.com/office/powerpoint/2010/main" val="197069378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3" name="Rectangle 4"/>
          <p:cNvSpPr>
            <a:spLocks noGrp="1" noChangeArrowheads="1"/>
          </p:cNvSpPr>
          <p:nvPr>
            <p:ph type="title"/>
          </p:nvPr>
        </p:nvSpPr>
        <p:spPr>
          <a:xfrm>
            <a:off x="457200" y="304800"/>
            <a:ext cx="8229600" cy="1143000"/>
          </a:xfrm>
        </p:spPr>
        <p:txBody>
          <a:bodyPr/>
          <a:lstStyle/>
          <a:p>
            <a:pPr eaLnBrk="1" hangingPunct="1"/>
            <a:r>
              <a:rPr lang="en-US" smtClean="0"/>
              <a:t>Patient Engagement at Duke</a:t>
            </a:r>
          </a:p>
        </p:txBody>
      </p:sp>
      <p:graphicFrame>
        <p:nvGraphicFramePr>
          <p:cNvPr id="2" name="Diagram 1" descr="Patient Engagement at Duke has many forms. They are TeamSTEPPS, RELATE, Patient and Family Centered Rounding, Patient Advocacy Council, and Other."/>
          <p:cNvGraphicFramePr/>
          <p:nvPr>
            <p:extLst>
              <p:ext uri="{D42A27DB-BD31-4B8C-83A1-F6EECF244321}">
                <p14:modId xmlns:p14="http://schemas.microsoft.com/office/powerpoint/2010/main" val="3295875019"/>
              </p:ext>
            </p:extLst>
          </p:nvPr>
        </p:nvGraphicFramePr>
        <p:xfrm>
          <a:off x="457200" y="1614488"/>
          <a:ext cx="8229600" cy="449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3632990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idx="4294967295"/>
          </p:nvPr>
        </p:nvSpPr>
        <p:spPr>
          <a:xfrm>
            <a:off x="685800" y="1295400"/>
            <a:ext cx="7924800" cy="76200"/>
          </a:xfrm>
        </p:spPr>
        <p:txBody>
          <a:bodyPr tIns="91440" bIns="91440" anchorCtr="1"/>
          <a:lstStyle/>
          <a:p>
            <a:pPr eaLnBrk="1" hangingPunct="1"/>
            <a:r>
              <a:rPr lang="en-US" sz="4000" smtClean="0"/>
              <a:t>TeamSTEPPS for Patients</a:t>
            </a:r>
            <a:r>
              <a:rPr lang="en-US" smtClean="0"/>
              <a:t/>
            </a:r>
            <a:br>
              <a:rPr lang="en-US" smtClean="0"/>
            </a:br>
            <a:endParaRPr lang="en-US" smtClean="0"/>
          </a:p>
        </p:txBody>
      </p:sp>
      <p:sp>
        <p:nvSpPr>
          <p:cNvPr id="23555" name="Content Placeholder 2"/>
          <p:cNvSpPr>
            <a:spLocks noGrp="1"/>
          </p:cNvSpPr>
          <p:nvPr>
            <p:ph idx="4294967295"/>
          </p:nvPr>
        </p:nvSpPr>
        <p:spPr>
          <a:xfrm>
            <a:off x="990600" y="1524000"/>
            <a:ext cx="7772400" cy="4800600"/>
          </a:xfrm>
        </p:spPr>
        <p:txBody>
          <a:bodyPr/>
          <a:lstStyle/>
          <a:p>
            <a:pPr eaLnBrk="1" hangingPunct="1"/>
            <a:r>
              <a:rPr lang="en-US" sz="2800" smtClean="0"/>
              <a:t>A National TeamSTEPPS Training Site</a:t>
            </a:r>
          </a:p>
          <a:p>
            <a:pPr eaLnBrk="1" hangingPunct="1"/>
            <a:r>
              <a:rPr lang="en-US" sz="2800" smtClean="0"/>
              <a:t>Hosted the national “TeamSTEPPS for Patients Conference” in 2012</a:t>
            </a:r>
          </a:p>
          <a:p>
            <a:pPr eaLnBrk="1" hangingPunct="1"/>
            <a:r>
              <a:rPr lang="en-US" sz="2800" smtClean="0"/>
              <a:t>10 Duke patients have been trained as Master Trainers</a:t>
            </a:r>
          </a:p>
          <a:p>
            <a:pPr eaLnBrk="1" hangingPunct="1"/>
            <a:r>
              <a:rPr lang="en-US" sz="2800" smtClean="0"/>
              <a:t>Those patients are part of the team that teaches TeamSTEPPS to the staff at Duke</a:t>
            </a:r>
          </a:p>
          <a:p>
            <a:pPr eaLnBrk="1" hangingPunct="1"/>
            <a:r>
              <a:rPr lang="en-US" sz="2800" smtClean="0"/>
              <a:t>Patient Advocate using modified CUS &amp; SBAR for patients.</a:t>
            </a:r>
          </a:p>
        </p:txBody>
      </p:sp>
      <p:pic>
        <p:nvPicPr>
          <p:cNvPr id="23556" name="Picture 1" descr="Girl dancing with an oxygeon tank."/>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7743825" y="4800600"/>
            <a:ext cx="121443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782997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smtClean="0"/>
              <a:t>RELATE</a:t>
            </a:r>
          </a:p>
        </p:txBody>
      </p:sp>
      <p:sp>
        <p:nvSpPr>
          <p:cNvPr id="24579" name="Rectangle 3"/>
          <p:cNvSpPr>
            <a:spLocks noGrp="1" noChangeArrowheads="1"/>
          </p:cNvSpPr>
          <p:nvPr>
            <p:ph type="body" idx="1"/>
          </p:nvPr>
        </p:nvSpPr>
        <p:spPr/>
        <p:txBody>
          <a:bodyPr/>
          <a:lstStyle/>
          <a:p>
            <a:pPr eaLnBrk="1" hangingPunct="1">
              <a:lnSpc>
                <a:spcPct val="90000"/>
              </a:lnSpc>
            </a:pPr>
            <a:r>
              <a:rPr lang="en-US" smtClean="0"/>
              <a:t>Another program with many similar tools taught to care-givers regarding interactions with patients:</a:t>
            </a:r>
          </a:p>
          <a:p>
            <a:pPr lvl="1" eaLnBrk="1" hangingPunct="1">
              <a:lnSpc>
                <a:spcPct val="90000"/>
              </a:lnSpc>
            </a:pPr>
            <a:r>
              <a:rPr lang="en-US" smtClean="0"/>
              <a:t>Reassure</a:t>
            </a:r>
          </a:p>
          <a:p>
            <a:pPr lvl="1" eaLnBrk="1" hangingPunct="1">
              <a:lnSpc>
                <a:spcPct val="90000"/>
              </a:lnSpc>
            </a:pPr>
            <a:r>
              <a:rPr lang="en-US" smtClean="0"/>
              <a:t>Explain </a:t>
            </a:r>
          </a:p>
          <a:p>
            <a:pPr lvl="1" eaLnBrk="1" hangingPunct="1">
              <a:lnSpc>
                <a:spcPct val="90000"/>
              </a:lnSpc>
            </a:pPr>
            <a:r>
              <a:rPr lang="en-US" smtClean="0"/>
              <a:t>Listen </a:t>
            </a:r>
          </a:p>
          <a:p>
            <a:pPr lvl="1" eaLnBrk="1" hangingPunct="1">
              <a:lnSpc>
                <a:spcPct val="90000"/>
              </a:lnSpc>
            </a:pPr>
            <a:r>
              <a:rPr lang="en-US" smtClean="0"/>
              <a:t>Answer</a:t>
            </a:r>
          </a:p>
          <a:p>
            <a:pPr lvl="1" eaLnBrk="1" hangingPunct="1">
              <a:lnSpc>
                <a:spcPct val="90000"/>
              </a:lnSpc>
            </a:pPr>
            <a:r>
              <a:rPr lang="en-US" smtClean="0"/>
              <a:t>Take Action</a:t>
            </a:r>
          </a:p>
          <a:p>
            <a:pPr lvl="1" eaLnBrk="1" hangingPunct="1">
              <a:lnSpc>
                <a:spcPct val="90000"/>
              </a:lnSpc>
            </a:pPr>
            <a:r>
              <a:rPr lang="en-US" smtClean="0"/>
              <a:t>Express Appreciation</a:t>
            </a:r>
          </a:p>
          <a:p>
            <a:pPr lvl="1" eaLnBrk="1" hangingPunct="1">
              <a:lnSpc>
                <a:spcPct val="90000"/>
              </a:lnSpc>
            </a:pPr>
            <a:endParaRPr lang="en-US" smtClean="0"/>
          </a:p>
        </p:txBody>
      </p:sp>
    </p:spTree>
    <p:extLst>
      <p:ext uri="{BB962C8B-B14F-4D97-AF65-F5344CB8AC3E}">
        <p14:creationId xmlns:p14="http://schemas.microsoft.com/office/powerpoint/2010/main" val="236952040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5"/>
          <p:cNvSpPr>
            <a:spLocks noGrp="1" noChangeArrowheads="1"/>
          </p:cNvSpPr>
          <p:nvPr>
            <p:ph type="title"/>
          </p:nvPr>
        </p:nvSpPr>
        <p:spPr/>
        <p:txBody>
          <a:bodyPr/>
          <a:lstStyle/>
          <a:p>
            <a:pPr eaLnBrk="1" hangingPunct="1"/>
            <a:r>
              <a:rPr lang="en-US" sz="4000" smtClean="0"/>
              <a:t>Patient and Family Centered Rounding </a:t>
            </a:r>
          </a:p>
        </p:txBody>
      </p:sp>
      <p:sp>
        <p:nvSpPr>
          <p:cNvPr id="25603" name="Rectangle 6"/>
          <p:cNvSpPr>
            <a:spLocks noGrp="1" noChangeArrowheads="1"/>
          </p:cNvSpPr>
          <p:nvPr>
            <p:ph type="body" idx="1"/>
          </p:nvPr>
        </p:nvSpPr>
        <p:spPr/>
        <p:txBody>
          <a:bodyPr/>
          <a:lstStyle/>
          <a:p>
            <a:pPr eaLnBrk="1" hangingPunct="1"/>
            <a:r>
              <a:rPr lang="en-US" smtClean="0"/>
              <a:t>Duke is doing patient centered rounding on Pediatric wards and PICU, based on TeamSTEPPS principles</a:t>
            </a:r>
          </a:p>
          <a:p>
            <a:pPr eaLnBrk="1" hangingPunct="1"/>
            <a:r>
              <a:rPr lang="en-US" smtClean="0"/>
              <a:t>Duke Peds is developing an instructional brochure to educate patients to participate more fully in those rounds</a:t>
            </a:r>
          </a:p>
        </p:txBody>
      </p:sp>
    </p:spTree>
    <p:extLst>
      <p:ext uri="{BB962C8B-B14F-4D97-AF65-F5344CB8AC3E}">
        <p14:creationId xmlns:p14="http://schemas.microsoft.com/office/powerpoint/2010/main" val="141860140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smtClean="0"/>
              <a:t>Patient Advocacy Council</a:t>
            </a:r>
          </a:p>
        </p:txBody>
      </p:sp>
      <p:sp>
        <p:nvSpPr>
          <p:cNvPr id="26627" name="Rectangle 3"/>
          <p:cNvSpPr>
            <a:spLocks noGrp="1" noChangeArrowheads="1"/>
          </p:cNvSpPr>
          <p:nvPr>
            <p:ph type="body" idx="1"/>
          </p:nvPr>
        </p:nvSpPr>
        <p:spPr/>
        <p:txBody>
          <a:bodyPr/>
          <a:lstStyle/>
          <a:p>
            <a:pPr eaLnBrk="1" hangingPunct="1"/>
            <a:r>
              <a:rPr lang="en-US" smtClean="0"/>
              <a:t>Active patient advocacy council (PAC) which reports directly to the Chancellor of Health Affairs :  Situation monitoring  </a:t>
            </a:r>
          </a:p>
          <a:p>
            <a:pPr eaLnBrk="1" hangingPunct="1"/>
            <a:r>
              <a:rPr lang="en-US" smtClean="0"/>
              <a:t>Established 2005</a:t>
            </a:r>
          </a:p>
          <a:p>
            <a:pPr eaLnBrk="1" hangingPunct="1"/>
            <a:r>
              <a:rPr lang="en-US" smtClean="0"/>
              <a:t>Reports to Chancellor</a:t>
            </a:r>
          </a:p>
        </p:txBody>
      </p:sp>
      <p:pic>
        <p:nvPicPr>
          <p:cNvPr id="26628" name="Picture 5" descr="Older asian man with glass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3810000"/>
            <a:ext cx="3333750"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213373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smtClean="0"/>
              <a:t>Duke PAC Mission </a:t>
            </a:r>
          </a:p>
        </p:txBody>
      </p:sp>
      <p:pic>
        <p:nvPicPr>
          <p:cNvPr id="27651"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457200" y="2965450"/>
            <a:ext cx="8229600" cy="1793875"/>
          </a:xfrm>
          <a:noFill/>
        </p:spPr>
      </p:pic>
    </p:spTree>
    <p:extLst>
      <p:ext uri="{BB962C8B-B14F-4D97-AF65-F5344CB8AC3E}">
        <p14:creationId xmlns:p14="http://schemas.microsoft.com/office/powerpoint/2010/main" val="28881860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723028" cy="305890"/>
          </a:xfrm>
        </p:spPr>
        <p:txBody>
          <a:bodyPr/>
          <a:lstStyle/>
          <a:p>
            <a:r>
              <a:rPr lang="en-US" sz="3400" dirty="0" smtClean="0"/>
              <a:t>We Learned About Lean, Active Daily Management &amp; Stanford Operating System</a:t>
            </a:r>
            <a:endParaRPr lang="en-US" sz="3400" dirty="0"/>
          </a:p>
        </p:txBody>
      </p:sp>
      <p:sp>
        <p:nvSpPr>
          <p:cNvPr id="6" name="Rectangle 5"/>
          <p:cNvSpPr/>
          <p:nvPr/>
        </p:nvSpPr>
        <p:spPr>
          <a:xfrm>
            <a:off x="217100" y="1119762"/>
            <a:ext cx="8660500" cy="5730674"/>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Content Placeholder 3" descr="Lean Methodology leads to Team STEPPS, leads to focus on People, leads to Performance Orientation, leads to Lean Methodology."/>
          <p:cNvGraphicFramePr>
            <a:graphicFrameLocks noGrp="1"/>
          </p:cNvGraphicFramePr>
          <p:nvPr>
            <p:ph idx="1"/>
            <p:extLst>
              <p:ext uri="{D42A27DB-BD31-4B8C-83A1-F6EECF244321}">
                <p14:modId xmlns:p14="http://schemas.microsoft.com/office/powerpoint/2010/main" val="2952467600"/>
              </p:ext>
            </p:extLst>
          </p:nvPr>
        </p:nvGraphicFramePr>
        <p:xfrm>
          <a:off x="1565314" y="1607969"/>
          <a:ext cx="6030686" cy="4147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a:xfrm>
            <a:off x="5558688" y="1360189"/>
            <a:ext cx="2887200" cy="923330"/>
          </a:xfrm>
          <a:prstGeom prst="rect">
            <a:avLst/>
          </a:prstGeom>
          <a:noFill/>
        </p:spPr>
        <p:txBody>
          <a:bodyPr wrap="square" rtlCol="0">
            <a:spAutoFit/>
          </a:bodyPr>
          <a:lstStyle/>
          <a:p>
            <a:pPr marL="115888" indent="-115888">
              <a:buFont typeface="Arial" pitchFamily="34" charset="0"/>
              <a:buChar char="•"/>
            </a:pPr>
            <a:r>
              <a:rPr lang="en-US" b="1" dirty="0" smtClean="0">
                <a:latin typeface="Calibri" pitchFamily="34" charset="0"/>
                <a:cs typeface="Calibri" pitchFamily="34" charset="0"/>
              </a:rPr>
              <a:t>Standard Work</a:t>
            </a:r>
          </a:p>
          <a:p>
            <a:pPr marL="115888" indent="-115888">
              <a:buFont typeface="Arial" pitchFamily="34" charset="0"/>
              <a:buChar char="•"/>
            </a:pPr>
            <a:r>
              <a:rPr lang="en-US" b="1" dirty="0" smtClean="0">
                <a:latin typeface="Calibri" pitchFamily="34" charset="0"/>
                <a:cs typeface="Calibri" pitchFamily="34" charset="0"/>
              </a:rPr>
              <a:t>Visual Displays &amp; Controls</a:t>
            </a:r>
          </a:p>
          <a:p>
            <a:pPr marL="115888" indent="-115888">
              <a:buFont typeface="Arial" pitchFamily="34" charset="0"/>
              <a:buChar char="•"/>
            </a:pPr>
            <a:r>
              <a:rPr lang="en-US" b="1" dirty="0" smtClean="0">
                <a:latin typeface="Calibri" pitchFamily="34" charset="0"/>
                <a:cs typeface="Calibri" pitchFamily="34" charset="0"/>
              </a:rPr>
              <a:t>Continuous Improvement</a:t>
            </a:r>
          </a:p>
        </p:txBody>
      </p:sp>
      <p:sp>
        <p:nvSpPr>
          <p:cNvPr id="10" name="TextBox 9"/>
          <p:cNvSpPr txBox="1"/>
          <p:nvPr/>
        </p:nvSpPr>
        <p:spPr>
          <a:xfrm>
            <a:off x="668477" y="3195686"/>
            <a:ext cx="2029300" cy="646331"/>
          </a:xfrm>
          <a:prstGeom prst="rect">
            <a:avLst/>
          </a:prstGeom>
          <a:noFill/>
        </p:spPr>
        <p:txBody>
          <a:bodyPr wrap="square" rtlCol="0">
            <a:spAutoFit/>
          </a:bodyPr>
          <a:lstStyle/>
          <a:p>
            <a:pPr marL="115888" indent="-115888">
              <a:buFont typeface="Arial" pitchFamily="34" charset="0"/>
              <a:buChar char="•"/>
            </a:pPr>
            <a:r>
              <a:rPr lang="en-US" b="1" dirty="0" smtClean="0">
                <a:latin typeface="Calibri" pitchFamily="34" charset="0"/>
                <a:cs typeface="Calibri" pitchFamily="34" charset="0"/>
              </a:rPr>
              <a:t>Dashboards</a:t>
            </a:r>
          </a:p>
          <a:p>
            <a:pPr marL="115888" indent="-115888">
              <a:buFont typeface="Arial" pitchFamily="34" charset="0"/>
              <a:buChar char="•"/>
            </a:pPr>
            <a:r>
              <a:rPr lang="en-US" b="1" dirty="0" smtClean="0">
                <a:latin typeface="Calibri" pitchFamily="34" charset="0"/>
                <a:cs typeface="Calibri" pitchFamily="34" charset="0"/>
              </a:rPr>
              <a:t>Daily Metrics</a:t>
            </a:r>
          </a:p>
        </p:txBody>
      </p:sp>
      <p:sp>
        <p:nvSpPr>
          <p:cNvPr id="11" name="TextBox 10"/>
          <p:cNvSpPr txBox="1"/>
          <p:nvPr/>
        </p:nvSpPr>
        <p:spPr>
          <a:xfrm>
            <a:off x="5664738" y="5134159"/>
            <a:ext cx="2887200" cy="923330"/>
          </a:xfrm>
          <a:prstGeom prst="rect">
            <a:avLst/>
          </a:prstGeom>
          <a:noFill/>
        </p:spPr>
        <p:txBody>
          <a:bodyPr wrap="square" rtlCol="0">
            <a:spAutoFit/>
          </a:bodyPr>
          <a:lstStyle/>
          <a:p>
            <a:pPr marL="115888" indent="-115888">
              <a:buFont typeface="Arial" pitchFamily="34" charset="0"/>
              <a:buChar char="•"/>
            </a:pPr>
            <a:r>
              <a:rPr lang="en-US" b="1" dirty="0" smtClean="0">
                <a:latin typeface="Calibri" pitchFamily="34" charset="0"/>
                <a:cs typeface="Calibri" pitchFamily="34" charset="0"/>
              </a:rPr>
              <a:t>Recruitment </a:t>
            </a:r>
            <a:r>
              <a:rPr lang="en-US" b="1" dirty="0">
                <a:latin typeface="Calibri" pitchFamily="34" charset="0"/>
                <a:cs typeface="Calibri" pitchFamily="34" charset="0"/>
              </a:rPr>
              <a:t>&amp; </a:t>
            </a:r>
            <a:r>
              <a:rPr lang="en-US" b="1" dirty="0" smtClean="0">
                <a:latin typeface="Calibri" pitchFamily="34" charset="0"/>
                <a:cs typeface="Calibri" pitchFamily="34" charset="0"/>
              </a:rPr>
              <a:t>Training</a:t>
            </a:r>
            <a:endParaRPr lang="en-US" b="1" dirty="0">
              <a:latin typeface="Calibri" pitchFamily="34" charset="0"/>
              <a:cs typeface="Calibri" pitchFamily="34" charset="0"/>
            </a:endParaRPr>
          </a:p>
          <a:p>
            <a:pPr marL="115888" indent="-115888">
              <a:buFont typeface="Arial" pitchFamily="34" charset="0"/>
              <a:buChar char="•"/>
            </a:pPr>
            <a:r>
              <a:rPr lang="en-US" b="1" dirty="0">
                <a:latin typeface="Calibri" pitchFamily="34" charset="0"/>
                <a:cs typeface="Calibri" pitchFamily="34" charset="0"/>
              </a:rPr>
              <a:t>Rewards &amp; </a:t>
            </a:r>
            <a:r>
              <a:rPr lang="en-US" b="1" dirty="0" smtClean="0">
                <a:latin typeface="Calibri" pitchFamily="34" charset="0"/>
                <a:cs typeface="Calibri" pitchFamily="34" charset="0"/>
              </a:rPr>
              <a:t>Recognition</a:t>
            </a:r>
            <a:endParaRPr lang="en-US" b="1" dirty="0">
              <a:latin typeface="Calibri" pitchFamily="34" charset="0"/>
              <a:cs typeface="Calibri" pitchFamily="34" charset="0"/>
            </a:endParaRPr>
          </a:p>
          <a:p>
            <a:pPr marL="115888" indent="-115888">
              <a:buFont typeface="Arial" pitchFamily="34" charset="0"/>
              <a:buChar char="•"/>
            </a:pPr>
            <a:endParaRPr lang="en-US" b="1" dirty="0" smtClean="0">
              <a:latin typeface="Calibri" pitchFamily="34" charset="0"/>
              <a:cs typeface="Calibri" pitchFamily="34" charset="0"/>
            </a:endParaRPr>
          </a:p>
        </p:txBody>
      </p:sp>
      <p:sp>
        <p:nvSpPr>
          <p:cNvPr id="12" name="TextBox 11"/>
          <p:cNvSpPr txBox="1"/>
          <p:nvPr/>
        </p:nvSpPr>
        <p:spPr>
          <a:xfrm>
            <a:off x="217101" y="6129366"/>
            <a:ext cx="8660500" cy="369332"/>
          </a:xfrm>
          <a:prstGeom prst="rect">
            <a:avLst/>
          </a:prstGeom>
          <a:solidFill>
            <a:schemeClr val="tx1"/>
          </a:solidFill>
        </p:spPr>
        <p:txBody>
          <a:bodyPr wrap="square">
            <a:spAutoFit/>
          </a:bodyPr>
          <a:lstStyle/>
          <a:p>
            <a:pPr algn="ctr">
              <a:defRPr/>
            </a:pPr>
            <a:r>
              <a:rPr lang="en-US" b="1" dirty="0" smtClean="0">
                <a:solidFill>
                  <a:schemeClr val="bg1"/>
                </a:solidFill>
                <a:latin typeface="Calibri" pitchFamily="34" charset="0"/>
                <a:cs typeface="Calibri" pitchFamily="34" charset="0"/>
              </a:rPr>
              <a:t>…and is designed to help us fulfill our Mission, Vision, and Values</a:t>
            </a:r>
            <a:endParaRPr lang="en-US" b="1" dirty="0">
              <a:solidFill>
                <a:schemeClr val="bg1"/>
              </a:solidFill>
              <a:latin typeface="Calibri" pitchFamily="34" charset="0"/>
              <a:cs typeface="Calibri" pitchFamily="34" charset="0"/>
            </a:endParaRPr>
          </a:p>
        </p:txBody>
      </p:sp>
      <p:sp>
        <p:nvSpPr>
          <p:cNvPr id="13" name="TextBox 12"/>
          <p:cNvSpPr txBox="1"/>
          <p:nvPr/>
        </p:nvSpPr>
        <p:spPr>
          <a:xfrm>
            <a:off x="217100" y="990857"/>
            <a:ext cx="8660500" cy="369332"/>
          </a:xfrm>
          <a:prstGeom prst="rect">
            <a:avLst/>
          </a:prstGeom>
          <a:solidFill>
            <a:schemeClr val="tx1"/>
          </a:solidFill>
        </p:spPr>
        <p:txBody>
          <a:bodyPr wrap="square">
            <a:spAutoFit/>
          </a:bodyPr>
          <a:lstStyle/>
          <a:p>
            <a:pPr algn="ctr">
              <a:defRPr/>
            </a:pPr>
            <a:r>
              <a:rPr lang="en-US" b="1" dirty="0" smtClean="0">
                <a:solidFill>
                  <a:schemeClr val="bg1"/>
                </a:solidFill>
                <a:latin typeface="Calibri" pitchFamily="34" charset="0"/>
                <a:cs typeface="Calibri" pitchFamily="34" charset="0"/>
              </a:rPr>
              <a:t>Active Daily Management is rooted in Stanford Operating System…</a:t>
            </a:r>
            <a:endParaRPr lang="en-US" b="1" dirty="0">
              <a:solidFill>
                <a:schemeClr val="bg1"/>
              </a:solidFill>
              <a:latin typeface="Calibri" pitchFamily="34" charset="0"/>
              <a:cs typeface="Calibri" pitchFamily="34" charset="0"/>
            </a:endParaRPr>
          </a:p>
        </p:txBody>
      </p:sp>
      <p:sp>
        <p:nvSpPr>
          <p:cNvPr id="14" name="TextBox 13"/>
          <p:cNvSpPr txBox="1"/>
          <p:nvPr/>
        </p:nvSpPr>
        <p:spPr>
          <a:xfrm>
            <a:off x="6940873" y="3195686"/>
            <a:ext cx="1826118" cy="923330"/>
          </a:xfrm>
          <a:prstGeom prst="rect">
            <a:avLst/>
          </a:prstGeom>
          <a:noFill/>
        </p:spPr>
        <p:txBody>
          <a:bodyPr wrap="square" rtlCol="0">
            <a:spAutoFit/>
          </a:bodyPr>
          <a:lstStyle/>
          <a:p>
            <a:pPr marL="115888" indent="-115888">
              <a:buFont typeface="Arial" pitchFamily="34" charset="0"/>
              <a:buChar char="•"/>
            </a:pPr>
            <a:r>
              <a:rPr lang="en-US" b="1" dirty="0" smtClean="0">
                <a:latin typeface="Calibri" pitchFamily="34" charset="0"/>
                <a:cs typeface="Calibri" pitchFamily="34" charset="0"/>
              </a:rPr>
              <a:t>Huddles</a:t>
            </a:r>
          </a:p>
          <a:p>
            <a:pPr marL="115888" indent="-115888">
              <a:buFont typeface="Arial" pitchFamily="34" charset="0"/>
              <a:buChar char="•"/>
            </a:pPr>
            <a:r>
              <a:rPr lang="en-US" b="1" dirty="0" smtClean="0">
                <a:latin typeface="Calibri" pitchFamily="34" charset="0"/>
                <a:cs typeface="Calibri" pitchFamily="34" charset="0"/>
              </a:rPr>
              <a:t>Rounds</a:t>
            </a:r>
          </a:p>
          <a:p>
            <a:pPr marL="115888" indent="-115888">
              <a:buFont typeface="Arial" pitchFamily="34" charset="0"/>
              <a:buChar char="•"/>
            </a:pPr>
            <a:r>
              <a:rPr lang="en-US" b="1" dirty="0" smtClean="0">
                <a:latin typeface="Calibri" pitchFamily="34" charset="0"/>
                <a:cs typeface="Calibri" pitchFamily="34" charset="0"/>
              </a:rPr>
              <a:t>Communication</a:t>
            </a:r>
          </a:p>
        </p:txBody>
      </p:sp>
      <p:pic>
        <p:nvPicPr>
          <p:cNvPr id="15" name="Picture 2" descr="This image details the virtuous circle of Advice Daily Management. It's purpose, including the mission, vision and values, leads to Strategies, including complex and coordinated care, which leads to Objectives, including goals, operating plans and dashboards, which leads to Performance, including improvement and management.&#10;&#10;The purpose, strategies, objective and performance form the basis for C-I Care, upholding active daily management of people, service, strategic development, operations, quality and safety and finance." title="Circle char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8416" y="1360189"/>
            <a:ext cx="1963507" cy="1528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544226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smtClean="0"/>
              <a:t>Examples of PAC activities</a:t>
            </a:r>
          </a:p>
        </p:txBody>
      </p:sp>
      <p:sp>
        <p:nvSpPr>
          <p:cNvPr id="28675" name="Rectangle 3"/>
          <p:cNvSpPr>
            <a:spLocks noGrp="1" noChangeArrowheads="1"/>
          </p:cNvSpPr>
          <p:nvPr>
            <p:ph type="body" idx="1"/>
          </p:nvPr>
        </p:nvSpPr>
        <p:spPr/>
        <p:txBody>
          <a:bodyPr/>
          <a:lstStyle/>
          <a:p>
            <a:pPr eaLnBrk="1" hangingPunct="1">
              <a:lnSpc>
                <a:spcPct val="80000"/>
              </a:lnSpc>
            </a:pPr>
            <a:r>
              <a:rPr lang="en-US" sz="2800" smtClean="0"/>
              <a:t>Partake in focus groups on end of life issues </a:t>
            </a:r>
          </a:p>
          <a:p>
            <a:pPr eaLnBrk="1" hangingPunct="1">
              <a:lnSpc>
                <a:spcPct val="80000"/>
              </a:lnSpc>
            </a:pPr>
            <a:r>
              <a:rPr lang="en-US" sz="2800" smtClean="0"/>
              <a:t>Are part of interview team for medical school applicants </a:t>
            </a:r>
          </a:p>
          <a:p>
            <a:pPr eaLnBrk="1" hangingPunct="1">
              <a:lnSpc>
                <a:spcPct val="80000"/>
              </a:lnSpc>
            </a:pPr>
            <a:r>
              <a:rPr lang="en-US" sz="2800" smtClean="0"/>
              <a:t>Present our patient stories at the orientation of </a:t>
            </a:r>
            <a:r>
              <a:rPr lang="en-US" sz="2800" u="sng" smtClean="0"/>
              <a:t>all</a:t>
            </a:r>
            <a:r>
              <a:rPr lang="en-US" sz="2800" smtClean="0"/>
              <a:t> new staff. </a:t>
            </a:r>
            <a:endParaRPr lang="en-US" sz="2800" smtClean="0">
              <a:solidFill>
                <a:schemeClr val="folHlink"/>
              </a:solidFill>
            </a:endParaRPr>
          </a:p>
          <a:p>
            <a:pPr eaLnBrk="1" hangingPunct="1">
              <a:lnSpc>
                <a:spcPct val="80000"/>
              </a:lnSpc>
            </a:pPr>
            <a:r>
              <a:rPr lang="en-US" sz="2800" smtClean="0"/>
              <a:t>Developed videos on end of life and multicultural issues</a:t>
            </a:r>
          </a:p>
          <a:p>
            <a:pPr eaLnBrk="1" hangingPunct="1">
              <a:lnSpc>
                <a:spcPct val="80000"/>
              </a:lnSpc>
            </a:pPr>
            <a:r>
              <a:rPr lang="en-US" sz="2800" smtClean="0"/>
              <a:t>advising on new bill forms, new furniture in ICU, discharge forms, new dietary plans., waiting room activities, hospital signage, pre-op brochures…... </a:t>
            </a:r>
          </a:p>
        </p:txBody>
      </p:sp>
    </p:spTree>
    <p:extLst>
      <p:ext uri="{BB962C8B-B14F-4D97-AF65-F5344CB8AC3E}">
        <p14:creationId xmlns:p14="http://schemas.microsoft.com/office/powerpoint/2010/main" val="194796800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smtClean="0"/>
              <a:t>Future Hopes at Duke</a:t>
            </a:r>
          </a:p>
        </p:txBody>
      </p:sp>
      <p:sp>
        <p:nvSpPr>
          <p:cNvPr id="29699" name="Rectangle 3"/>
          <p:cNvSpPr>
            <a:spLocks noGrp="1" noChangeArrowheads="1"/>
          </p:cNvSpPr>
          <p:nvPr>
            <p:ph type="body" idx="1"/>
          </p:nvPr>
        </p:nvSpPr>
        <p:spPr/>
        <p:txBody>
          <a:bodyPr/>
          <a:lstStyle/>
          <a:p>
            <a:pPr eaLnBrk="1" hangingPunct="1">
              <a:buFontTx/>
              <a:buNone/>
            </a:pPr>
            <a:r>
              <a:rPr lang="en-US" sz="800" smtClean="0"/>
              <a:t>Reach for the stars!</a:t>
            </a:r>
          </a:p>
        </p:txBody>
      </p:sp>
      <p:pic>
        <p:nvPicPr>
          <p:cNvPr id="29700" name="Picture 5" descr="An image of glowing sta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828800"/>
            <a:ext cx="57150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463287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p:cNvSpPr>
            <a:spLocks noGrp="1" noChangeArrowheads="1"/>
          </p:cNvSpPr>
          <p:nvPr>
            <p:ph type="ctrTitle"/>
          </p:nvPr>
        </p:nvSpPr>
        <p:spPr/>
        <p:txBody>
          <a:bodyPr/>
          <a:lstStyle/>
          <a:p>
            <a:pPr eaLnBrk="1" hangingPunct="1"/>
            <a:r>
              <a:rPr lang="en-US" smtClean="0"/>
              <a:t>Implementation of TEAM UP </a:t>
            </a:r>
          </a:p>
        </p:txBody>
      </p:sp>
      <p:sp>
        <p:nvSpPr>
          <p:cNvPr id="30723" name="Rectangle 5"/>
          <p:cNvSpPr>
            <a:spLocks noGrp="1" noChangeArrowheads="1"/>
          </p:cNvSpPr>
          <p:nvPr>
            <p:ph type="subTitle" idx="1"/>
          </p:nvPr>
        </p:nvSpPr>
        <p:spPr/>
        <p:txBody>
          <a:bodyPr/>
          <a:lstStyle/>
          <a:p>
            <a:pPr eaLnBrk="1" hangingPunct="1"/>
            <a:r>
              <a:rPr lang="en-US" smtClean="0"/>
              <a:t>System wide</a:t>
            </a:r>
          </a:p>
        </p:txBody>
      </p:sp>
    </p:spTree>
    <p:extLst>
      <p:ext uri="{BB962C8B-B14F-4D97-AF65-F5344CB8AC3E}">
        <p14:creationId xmlns:p14="http://schemas.microsoft.com/office/powerpoint/2010/main" val="210666589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5" descr="This is the front side of the TEAM UP Brocure. Below, I have written the text.&#10;&#10;Understand Changes in the Game Plan.&#10;Make sure you're fully aware of how the plan has changed, why it has changed, and what your role is now.&#10;Here's how...&#10;Listen to your care team's explanations of how the game plan has changed and why.&#10;Ask questions about the new game plan and your role in it. Repeat the new game plan back to the care team to make sure you didn't misunderstand. Your care team should confirm that your understanding is correct.&#10;&#10;Provide your Perspective.&#10;When something doesn't feel right, you should tell the members of your care team. The more they know, the more they can help.&#10;Keep them informed...&#10;Share all information, even things that seem incidental, with your care team.&#10;Raise concerns immediately.&#10;Repear the concern again at least once, and include: the Concern, why it makes you Uncomfortable, how it may be a Safety Issue.&#10;&#10;Your TEAM UP Checklist&#10;&#10;TEAM TOGETHER&#10;EDUCATE YOURSELF&#10;ASK QUESTIONS&#10;MANAGE YOUR MEDICATIONS&#10;UNDERSTAND CHANGES IN THE GAME PLAN&#10;PROVIDE YOUR PERSPECTIVE " title="Team UP for your Care! Brocure 1"/>
          <p:cNvPicPr>
            <a:picLocks noChangeAspect="1" noChangeArrowheads="1"/>
          </p:cNvPicPr>
          <p:nvPr/>
        </p:nvPicPr>
        <p:blipFill>
          <a:blip r:embed="rId3">
            <a:extLst>
              <a:ext uri="{28A0092B-C50C-407E-A947-70E740481C1C}">
                <a14:useLocalDpi xmlns:a14="http://schemas.microsoft.com/office/drawing/2010/main" val="0"/>
              </a:ext>
            </a:extLst>
          </a:blip>
          <a:srcRect b="50214"/>
          <a:stretch>
            <a:fillRect/>
          </a:stretch>
        </p:blipFill>
        <p:spPr bwMode="auto">
          <a:xfrm>
            <a:off x="533400" y="914400"/>
            <a:ext cx="8364538" cy="408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Box 4"/>
          <p:cNvSpPr txBox="1">
            <a:spLocks noChangeArrowheads="1"/>
          </p:cNvSpPr>
          <p:nvPr/>
        </p:nvSpPr>
        <p:spPr bwMode="auto">
          <a:xfrm>
            <a:off x="2743200" y="5410200"/>
            <a:ext cx="39004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fontAlgn="base" hangingPunct="1">
              <a:spcBef>
                <a:spcPct val="0"/>
              </a:spcBef>
              <a:spcAft>
                <a:spcPct val="0"/>
              </a:spcAft>
            </a:pPr>
            <a:r>
              <a:rPr lang="en-US">
                <a:solidFill>
                  <a:srgbClr val="000000"/>
                </a:solidFill>
              </a:rPr>
              <a:t>TEAM UP for your Care! Brochure Side 1</a:t>
            </a:r>
          </a:p>
        </p:txBody>
      </p:sp>
    </p:spTree>
    <p:extLst>
      <p:ext uri="{BB962C8B-B14F-4D97-AF65-F5344CB8AC3E}">
        <p14:creationId xmlns:p14="http://schemas.microsoft.com/office/powerpoint/2010/main" val="10064210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5" descr="This is the back side of the TEAM UP Brocure. Below, I have written the text.&#10;&#10;Team Together&#10;TEAM UP with the members of your care team and get involved in the decision that affect you.&#10;Your first steps...&#10;Recognize the importance of your role on your own care team and choose to be an active member.&#10;Invite family, friends, or persons close to you to be members of your care team too.&#10;Read this pamphlet and follow the TEAM UP steps to get more involved in your health care-NOW!&#10;&#10;Educate Yourself&#10;While getting care, you may interact with many people-each with their own role in delivering your care.&#10;Make it your business to keep track of things...&#10;Ask members of your care team to repeat their names and to explain their roles.&#10;Know what the course of treatment is for your care. Think of it as a game plan designed just for you and make sure you understand the plan and your role in it.&#10;Write it all down.&#10;&#10;Ask Questions&#10;Make sure you can answer these questions...&#10;Can I identify my Situation or what is going on with my care now?&#10;What Background information do I need to understand the situation?&#10;What is the Assessment or the options to consider?&#10;Do I know what my care team's Recommendations are for the next steps?&#10;&#10;Manage Your Medications&#10;To receive the full benefits of your medications, you should understand what each medication is and what it is prescribed for, as well as any possible side effects.&#10;Follow these steps...&#10;Give the care team a list of medications that you take and when you take them - don't forget to include over-the-counter medications and herbal remedies.&#10;Write down newly prescribed medications and why each is ordered for you.&#10;Read each medication's label carefully.&#10;Alert the care team immediately if a medication label does not match what was prescribed." title="Team Up Brocure 2"/>
          <p:cNvPicPr>
            <a:picLocks noChangeAspect="1" noChangeArrowheads="1"/>
          </p:cNvPicPr>
          <p:nvPr/>
        </p:nvPicPr>
        <p:blipFill>
          <a:blip r:embed="rId2">
            <a:extLst>
              <a:ext uri="{28A0092B-C50C-407E-A947-70E740481C1C}">
                <a14:useLocalDpi xmlns:a14="http://schemas.microsoft.com/office/drawing/2010/main" val="0"/>
              </a:ext>
            </a:extLst>
          </a:blip>
          <a:srcRect t="49786"/>
          <a:stretch>
            <a:fillRect/>
          </a:stretch>
        </p:blipFill>
        <p:spPr bwMode="auto">
          <a:xfrm>
            <a:off x="457200" y="990600"/>
            <a:ext cx="8520113" cy="408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Box 2"/>
          <p:cNvSpPr txBox="1">
            <a:spLocks noChangeArrowheads="1"/>
          </p:cNvSpPr>
          <p:nvPr/>
        </p:nvSpPr>
        <p:spPr bwMode="auto">
          <a:xfrm>
            <a:off x="2743200" y="5410200"/>
            <a:ext cx="39004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fontAlgn="base" hangingPunct="1">
              <a:spcBef>
                <a:spcPct val="0"/>
              </a:spcBef>
              <a:spcAft>
                <a:spcPct val="0"/>
              </a:spcAft>
            </a:pPr>
            <a:r>
              <a:rPr lang="en-US">
                <a:solidFill>
                  <a:srgbClr val="000000"/>
                </a:solidFill>
              </a:rPr>
              <a:t>TEAM UP for your Care! Brochure Side 2</a:t>
            </a:r>
          </a:p>
        </p:txBody>
      </p:sp>
    </p:spTree>
    <p:extLst>
      <p:ext uri="{BB962C8B-B14F-4D97-AF65-F5344CB8AC3E}">
        <p14:creationId xmlns:p14="http://schemas.microsoft.com/office/powerpoint/2010/main" val="166826034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6"/>
          <p:cNvSpPr>
            <a:spLocks noGrp="1" noChangeArrowheads="1"/>
          </p:cNvSpPr>
          <p:nvPr>
            <p:ph type="title"/>
          </p:nvPr>
        </p:nvSpPr>
        <p:spPr/>
        <p:txBody>
          <a:bodyPr/>
          <a:lstStyle/>
          <a:p>
            <a:pPr eaLnBrk="1" hangingPunct="1"/>
            <a:r>
              <a:rPr lang="en-US" sz="4000" smtClean="0"/>
              <a:t>Duke Implemenetation </a:t>
            </a:r>
            <a:br>
              <a:rPr lang="en-US" sz="4000" smtClean="0"/>
            </a:br>
            <a:r>
              <a:rPr lang="en-US" sz="4000" smtClean="0"/>
              <a:t>of TEAM UP</a:t>
            </a:r>
          </a:p>
        </p:txBody>
      </p:sp>
      <p:sp>
        <p:nvSpPr>
          <p:cNvPr id="33795" name="Rectangle 7"/>
          <p:cNvSpPr>
            <a:spLocks noGrp="1" noChangeArrowheads="1"/>
          </p:cNvSpPr>
          <p:nvPr>
            <p:ph type="body" idx="1"/>
          </p:nvPr>
        </p:nvSpPr>
        <p:spPr/>
        <p:txBody>
          <a:bodyPr/>
          <a:lstStyle/>
          <a:p>
            <a:pPr algn="ctr" eaLnBrk="1" hangingPunct="1"/>
            <a:r>
              <a:rPr lang="en-US" smtClean="0"/>
              <a:t>Duke hopes to collaborate with the community to support and advance a common set of expectations and methods for consumer healthcare self-advocacy and self empowerment through the use of TeamSTEPPS skills and language</a:t>
            </a:r>
          </a:p>
        </p:txBody>
      </p:sp>
    </p:spTree>
    <p:extLst>
      <p:ext uri="{BB962C8B-B14F-4D97-AF65-F5344CB8AC3E}">
        <p14:creationId xmlns:p14="http://schemas.microsoft.com/office/powerpoint/2010/main" val="409694089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
          <p:cNvSpPr>
            <a:spLocks noGrp="1" noChangeArrowheads="1"/>
          </p:cNvSpPr>
          <p:nvPr>
            <p:ph type="title"/>
          </p:nvPr>
        </p:nvSpPr>
        <p:spPr>
          <a:xfrm>
            <a:off x="457200" y="304800"/>
            <a:ext cx="7467600" cy="304800"/>
          </a:xfrm>
        </p:spPr>
        <p:txBody>
          <a:bodyPr/>
          <a:lstStyle/>
          <a:p>
            <a:pPr eaLnBrk="1" hangingPunct="1"/>
            <a:r>
              <a:rPr lang="en-US" sz="4000" smtClean="0"/>
              <a:t>Steps to Implement TeamUP</a:t>
            </a:r>
          </a:p>
        </p:txBody>
      </p:sp>
      <p:sp>
        <p:nvSpPr>
          <p:cNvPr id="34819" name="Rectangle 5"/>
          <p:cNvSpPr>
            <a:spLocks noGrp="1" noChangeArrowheads="1"/>
          </p:cNvSpPr>
          <p:nvPr>
            <p:ph type="body" idx="1"/>
          </p:nvPr>
        </p:nvSpPr>
        <p:spPr/>
        <p:txBody>
          <a:bodyPr/>
          <a:lstStyle/>
          <a:p>
            <a:pPr eaLnBrk="1" hangingPunct="1">
              <a:lnSpc>
                <a:spcPct val="90000"/>
              </a:lnSpc>
            </a:pPr>
            <a:r>
              <a:rPr lang="en-US" sz="2800" smtClean="0"/>
              <a:t>Introduce the TeamUP model to care-givers across Duke</a:t>
            </a:r>
          </a:p>
          <a:p>
            <a:pPr eaLnBrk="1" hangingPunct="1">
              <a:lnSpc>
                <a:spcPct val="90000"/>
              </a:lnSpc>
            </a:pPr>
            <a:r>
              <a:rPr lang="en-US" sz="2800" smtClean="0"/>
              <a:t>Identify how to roll it out across the entire community</a:t>
            </a:r>
          </a:p>
          <a:p>
            <a:pPr eaLnBrk="1" hangingPunct="1">
              <a:lnSpc>
                <a:spcPct val="90000"/>
              </a:lnSpc>
            </a:pPr>
            <a:r>
              <a:rPr lang="en-US" sz="2800" smtClean="0"/>
              <a:t>Develop TeamUP  Master Trainer course </a:t>
            </a:r>
          </a:p>
          <a:p>
            <a:pPr eaLnBrk="1" hangingPunct="1">
              <a:lnSpc>
                <a:spcPct val="90000"/>
              </a:lnSpc>
              <a:buFontTx/>
              <a:buNone/>
            </a:pPr>
            <a:r>
              <a:rPr lang="en-US" sz="2800" smtClean="0"/>
              <a:t>     (2-4 hr) for teachers</a:t>
            </a:r>
          </a:p>
          <a:p>
            <a:pPr eaLnBrk="1" hangingPunct="1">
              <a:lnSpc>
                <a:spcPct val="90000"/>
              </a:lnSpc>
            </a:pPr>
            <a:r>
              <a:rPr lang="en-US" sz="2800" smtClean="0"/>
              <a:t>Develop TeamUP 1 hr class for patients</a:t>
            </a:r>
          </a:p>
          <a:p>
            <a:pPr eaLnBrk="1" hangingPunct="1">
              <a:lnSpc>
                <a:spcPct val="90000"/>
              </a:lnSpc>
            </a:pPr>
            <a:r>
              <a:rPr lang="en-US" sz="2800" smtClean="0"/>
              <a:t>Develop when/how to give the course(s)</a:t>
            </a:r>
          </a:p>
          <a:p>
            <a:pPr eaLnBrk="1" hangingPunct="1">
              <a:lnSpc>
                <a:spcPct val="90000"/>
              </a:lnSpc>
            </a:pPr>
            <a:r>
              <a:rPr lang="en-US" sz="2800" smtClean="0"/>
              <a:t>Develop means to include TeamUP guide in arrival etc documents.</a:t>
            </a:r>
          </a:p>
          <a:p>
            <a:pPr eaLnBrk="1" hangingPunct="1">
              <a:lnSpc>
                <a:spcPct val="90000"/>
              </a:lnSpc>
            </a:pPr>
            <a:endParaRPr lang="en-US" sz="2800" smtClean="0"/>
          </a:p>
        </p:txBody>
      </p:sp>
    </p:spTree>
    <p:extLst>
      <p:ext uri="{BB962C8B-B14F-4D97-AF65-F5344CB8AC3E}">
        <p14:creationId xmlns:p14="http://schemas.microsoft.com/office/powerpoint/2010/main" val="22594929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descr="A happy Duke Female Basketball te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6488" y="2057400"/>
            <a:ext cx="439102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061267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5" descr="A lady in a donu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2000250"/>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900368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4"/>
          <p:cNvSpPr>
            <a:spLocks noGrp="1" noChangeArrowheads="1"/>
          </p:cNvSpPr>
          <p:nvPr>
            <p:ph type="title"/>
          </p:nvPr>
        </p:nvSpPr>
        <p:spPr>
          <a:xfrm>
            <a:off x="457200" y="274638"/>
            <a:ext cx="8229600" cy="4602162"/>
          </a:xfrm>
        </p:spPr>
        <p:txBody>
          <a:bodyPr/>
          <a:lstStyle/>
          <a:p>
            <a:pPr eaLnBrk="1" hangingPunct="1"/>
            <a:r>
              <a:rPr lang="en-US" sz="7200" smtClean="0"/>
              <a:t>THANK YOU</a:t>
            </a:r>
          </a:p>
        </p:txBody>
      </p:sp>
    </p:spTree>
    <p:extLst>
      <p:ext uri="{BB962C8B-B14F-4D97-AF65-F5344CB8AC3E}">
        <p14:creationId xmlns:p14="http://schemas.microsoft.com/office/powerpoint/2010/main" val="12725706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153400" cy="450376"/>
          </a:xfrm>
        </p:spPr>
        <p:txBody>
          <a:bodyPr>
            <a:normAutofit fontScale="90000"/>
          </a:bodyPr>
          <a:lstStyle/>
          <a:p>
            <a:r>
              <a:rPr lang="en-US" dirty="0" smtClean="0"/>
              <a:t>Where Do You Start?</a:t>
            </a:r>
            <a:endParaRPr lang="en-US" dirty="0"/>
          </a:p>
        </p:txBody>
      </p:sp>
      <p:pic>
        <p:nvPicPr>
          <p:cNvPr id="4098" name="Picture 2" descr="There is a lot to do, it can be overwhelming! This is a graphic with much information and tiny text, meant to overwhelm the audience with the title question. Where do you start?" title="Where do you st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02776"/>
            <a:ext cx="8781588" cy="58206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965439" y="723331"/>
            <a:ext cx="9144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854054" y="723331"/>
            <a:ext cx="9144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768454" y="723331"/>
            <a:ext cx="9144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524000" y="725605"/>
            <a:ext cx="9144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438400" y="725605"/>
            <a:ext cx="9144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914464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descr="Jump Start is a newspaper comic. This is a sunday panel.&#10;&#10;Two nurses sit eating chineese food in the hospital cafeteria. Nurse 1, reading her fortune cookie, says &quot;No matter what your occupation is, your real job is to speak up!&quot; Nurse two asks &quot;that's inside a fortune cookie?&quot;&#10;&#10;Nurse one says &quot;Actually, it's a Self-Help Cookie.&quot;&#10;&#10;Back in the hospital, Nurse 1 is consulting with a doctor next to a patient's bed. Nurse one says &quot;Are you aware that Mr. Newsome is diabetic?&quot; The doctor says &quot;Oh. Okay. Hmmm... I'll revise my orders for his diet immediately! Good catch, Marcy! You're a life-saver!&quot;&#10;&#10;As they walk down the hallway, the Doctor continues. &quot;Funny...we doctors are treated like the most important people in the hospital, but it's obvious who's really the most important!&quot; The doctor is now pointing at Marcy (aka Nurse 1), who cuts in and says &quot;The Patients.&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688306" y="-1167606"/>
            <a:ext cx="5919788" cy="899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378881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2" descr="UH_MacD_2CP_V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3962400"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 Box 7"/>
          <p:cNvSpPr txBox="1">
            <a:spLocks noChangeArrowheads="1"/>
          </p:cNvSpPr>
          <p:nvPr/>
        </p:nvSpPr>
        <p:spPr bwMode="auto">
          <a:xfrm>
            <a:off x="850900" y="2816225"/>
            <a:ext cx="2425700"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30000">
                <a:solidFill>
                  <a:schemeClr val="tx1"/>
                </a:solidFill>
                <a:latin typeface="Arial" charset="0"/>
                <a:ea typeface="ＭＳ Ｐゴシック" pitchFamily="37" charset="-128"/>
              </a:defRPr>
            </a:lvl1pPr>
            <a:lvl2pPr marL="742950" indent="-285750">
              <a:defRPr sz="2400" baseline="30000">
                <a:solidFill>
                  <a:schemeClr val="tx1"/>
                </a:solidFill>
                <a:latin typeface="Arial" charset="0"/>
                <a:ea typeface="ＭＳ Ｐゴシック" pitchFamily="37" charset="-128"/>
              </a:defRPr>
            </a:lvl2pPr>
            <a:lvl3pPr marL="1143000" indent="-228600">
              <a:defRPr sz="2400" baseline="30000">
                <a:solidFill>
                  <a:schemeClr val="tx1"/>
                </a:solidFill>
                <a:latin typeface="Arial" charset="0"/>
                <a:ea typeface="ＭＳ Ｐゴシック" pitchFamily="37" charset="-128"/>
              </a:defRPr>
            </a:lvl3pPr>
            <a:lvl4pPr marL="1600200" indent="-228600">
              <a:defRPr sz="2400" baseline="30000">
                <a:solidFill>
                  <a:schemeClr val="tx1"/>
                </a:solidFill>
                <a:latin typeface="Arial" charset="0"/>
                <a:ea typeface="ＭＳ Ｐゴシック" pitchFamily="37" charset="-128"/>
              </a:defRPr>
            </a:lvl4pPr>
            <a:lvl5pPr marL="2057400" indent="-228600">
              <a:defRPr sz="2400" baseline="30000">
                <a:solidFill>
                  <a:schemeClr val="tx1"/>
                </a:solidFill>
                <a:latin typeface="Arial" charset="0"/>
                <a:ea typeface="ＭＳ Ｐゴシック" pitchFamily="37" charset="-128"/>
              </a:defRPr>
            </a:lvl5pPr>
            <a:lvl6pPr marL="2514600" indent="-228600" eaLnBrk="0" fontAlgn="base" hangingPunct="0">
              <a:spcBef>
                <a:spcPct val="0"/>
              </a:spcBef>
              <a:spcAft>
                <a:spcPct val="0"/>
              </a:spcAft>
              <a:defRPr sz="2400" baseline="30000">
                <a:solidFill>
                  <a:schemeClr val="tx1"/>
                </a:solidFill>
                <a:latin typeface="Arial" charset="0"/>
                <a:ea typeface="ＭＳ Ｐゴシック" pitchFamily="37" charset="-128"/>
              </a:defRPr>
            </a:lvl6pPr>
            <a:lvl7pPr marL="2971800" indent="-228600" eaLnBrk="0" fontAlgn="base" hangingPunct="0">
              <a:spcBef>
                <a:spcPct val="0"/>
              </a:spcBef>
              <a:spcAft>
                <a:spcPct val="0"/>
              </a:spcAft>
              <a:defRPr sz="2400" baseline="30000">
                <a:solidFill>
                  <a:schemeClr val="tx1"/>
                </a:solidFill>
                <a:latin typeface="Arial" charset="0"/>
                <a:ea typeface="ＭＳ Ｐゴシック" pitchFamily="37" charset="-128"/>
              </a:defRPr>
            </a:lvl7pPr>
            <a:lvl8pPr marL="3429000" indent="-228600" eaLnBrk="0" fontAlgn="base" hangingPunct="0">
              <a:spcBef>
                <a:spcPct val="0"/>
              </a:spcBef>
              <a:spcAft>
                <a:spcPct val="0"/>
              </a:spcAft>
              <a:defRPr sz="2400" baseline="30000">
                <a:solidFill>
                  <a:schemeClr val="tx1"/>
                </a:solidFill>
                <a:latin typeface="Arial" charset="0"/>
                <a:ea typeface="ＭＳ Ｐゴシック" pitchFamily="37" charset="-128"/>
              </a:defRPr>
            </a:lvl8pPr>
            <a:lvl9pPr marL="3886200" indent="-228600" eaLnBrk="0" fontAlgn="base" hangingPunct="0">
              <a:spcBef>
                <a:spcPct val="0"/>
              </a:spcBef>
              <a:spcAft>
                <a:spcPct val="0"/>
              </a:spcAft>
              <a:defRPr sz="2400" baseline="30000">
                <a:solidFill>
                  <a:schemeClr val="tx1"/>
                </a:solidFill>
                <a:latin typeface="Arial" charset="0"/>
                <a:ea typeface="ＭＳ Ｐゴシック" pitchFamily="37" charset="-128"/>
              </a:defRPr>
            </a:lvl9pPr>
          </a:lstStyle>
          <a:p>
            <a:pPr fontAlgn="base">
              <a:spcBef>
                <a:spcPct val="20000"/>
              </a:spcBef>
              <a:spcAft>
                <a:spcPct val="0"/>
              </a:spcAft>
              <a:buSzPct val="75000"/>
              <a:buFont typeface="Wingdings" pitchFamily="2" charset="2"/>
              <a:buNone/>
            </a:pPr>
            <a:r>
              <a:rPr lang="en-US" sz="1200" baseline="0">
                <a:solidFill>
                  <a:srgbClr val="FFFFFF"/>
                </a:solidFill>
              </a:rPr>
              <a:t>MacDonald Women’s Hospital </a:t>
            </a:r>
          </a:p>
          <a:p>
            <a:pPr fontAlgn="base">
              <a:spcBef>
                <a:spcPct val="20000"/>
              </a:spcBef>
              <a:spcAft>
                <a:spcPct val="0"/>
              </a:spcAft>
              <a:buSzPct val="75000"/>
              <a:buFont typeface="Wingdings" pitchFamily="2" charset="2"/>
              <a:buNone/>
            </a:pPr>
            <a:r>
              <a:rPr lang="en-US" sz="1200" baseline="0">
                <a:solidFill>
                  <a:srgbClr val="FFFFFF"/>
                </a:solidFill>
              </a:rPr>
              <a:t>October 2010</a:t>
            </a:r>
          </a:p>
        </p:txBody>
      </p:sp>
      <p:pic>
        <p:nvPicPr>
          <p:cNvPr id="13317" name="Picture 12" descr="ArcA_Orang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2574925"/>
            <a:ext cx="1285875" cy="427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9" name="Rectangle 36"/>
          <p:cNvSpPr>
            <a:spLocks noChangeArrowheads="1"/>
          </p:cNvSpPr>
          <p:nvPr/>
        </p:nvSpPr>
        <p:spPr bwMode="auto">
          <a:xfrm>
            <a:off x="0" y="1957388"/>
            <a:ext cx="622300" cy="622300"/>
          </a:xfrm>
          <a:prstGeom prst="rect">
            <a:avLst/>
          </a:prstGeom>
          <a:solidFill>
            <a:srgbClr val="614D7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0"/>
              </a:spcBef>
              <a:spcAft>
                <a:spcPct val="0"/>
              </a:spcAft>
            </a:pPr>
            <a:endParaRPr lang="en-US" sz="2400">
              <a:solidFill>
                <a:srgbClr val="000000"/>
              </a:solidFill>
            </a:endParaRPr>
          </a:p>
        </p:txBody>
      </p:sp>
      <p:sp>
        <p:nvSpPr>
          <p:cNvPr id="13320" name="Text Box 37"/>
          <p:cNvSpPr txBox="1">
            <a:spLocks noChangeArrowheads="1"/>
          </p:cNvSpPr>
          <p:nvPr/>
        </p:nvSpPr>
        <p:spPr bwMode="auto">
          <a:xfrm>
            <a:off x="838200" y="2057400"/>
            <a:ext cx="7772400" cy="515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30000">
                <a:solidFill>
                  <a:schemeClr val="tx1"/>
                </a:solidFill>
                <a:latin typeface="Arial" charset="0"/>
                <a:ea typeface="ＭＳ Ｐゴシック" pitchFamily="37" charset="-128"/>
              </a:defRPr>
            </a:lvl1pPr>
            <a:lvl2pPr marL="742950" indent="-285750">
              <a:defRPr sz="2400" baseline="30000">
                <a:solidFill>
                  <a:schemeClr val="tx1"/>
                </a:solidFill>
                <a:latin typeface="Arial" charset="0"/>
                <a:ea typeface="ＭＳ Ｐゴシック" pitchFamily="37" charset="-128"/>
              </a:defRPr>
            </a:lvl2pPr>
            <a:lvl3pPr marL="1143000" indent="-228600">
              <a:defRPr sz="2400" baseline="30000">
                <a:solidFill>
                  <a:schemeClr val="tx1"/>
                </a:solidFill>
                <a:latin typeface="Arial" charset="0"/>
                <a:ea typeface="ＭＳ Ｐゴシック" pitchFamily="37" charset="-128"/>
              </a:defRPr>
            </a:lvl3pPr>
            <a:lvl4pPr marL="1600200" indent="-228600">
              <a:defRPr sz="2400" baseline="30000">
                <a:solidFill>
                  <a:schemeClr val="tx1"/>
                </a:solidFill>
                <a:latin typeface="Arial" charset="0"/>
                <a:ea typeface="ＭＳ Ｐゴシック" pitchFamily="37" charset="-128"/>
              </a:defRPr>
            </a:lvl4pPr>
            <a:lvl5pPr marL="2057400" indent="-228600">
              <a:defRPr sz="2400" baseline="30000">
                <a:solidFill>
                  <a:schemeClr val="tx1"/>
                </a:solidFill>
                <a:latin typeface="Arial" charset="0"/>
                <a:ea typeface="ＭＳ Ｐゴシック" pitchFamily="37" charset="-128"/>
              </a:defRPr>
            </a:lvl5pPr>
            <a:lvl6pPr marL="2514600" indent="-228600" eaLnBrk="0" fontAlgn="base" hangingPunct="0">
              <a:spcBef>
                <a:spcPct val="0"/>
              </a:spcBef>
              <a:spcAft>
                <a:spcPct val="0"/>
              </a:spcAft>
              <a:defRPr sz="2400" baseline="30000">
                <a:solidFill>
                  <a:schemeClr val="tx1"/>
                </a:solidFill>
                <a:latin typeface="Arial" charset="0"/>
                <a:ea typeface="ＭＳ Ｐゴシック" pitchFamily="37" charset="-128"/>
              </a:defRPr>
            </a:lvl6pPr>
            <a:lvl7pPr marL="2971800" indent="-228600" eaLnBrk="0" fontAlgn="base" hangingPunct="0">
              <a:spcBef>
                <a:spcPct val="0"/>
              </a:spcBef>
              <a:spcAft>
                <a:spcPct val="0"/>
              </a:spcAft>
              <a:defRPr sz="2400" baseline="30000">
                <a:solidFill>
                  <a:schemeClr val="tx1"/>
                </a:solidFill>
                <a:latin typeface="Arial" charset="0"/>
                <a:ea typeface="ＭＳ Ｐゴシック" pitchFamily="37" charset="-128"/>
              </a:defRPr>
            </a:lvl7pPr>
            <a:lvl8pPr marL="3429000" indent="-228600" eaLnBrk="0" fontAlgn="base" hangingPunct="0">
              <a:spcBef>
                <a:spcPct val="0"/>
              </a:spcBef>
              <a:spcAft>
                <a:spcPct val="0"/>
              </a:spcAft>
              <a:defRPr sz="2400" baseline="30000">
                <a:solidFill>
                  <a:schemeClr val="tx1"/>
                </a:solidFill>
                <a:latin typeface="Arial" charset="0"/>
                <a:ea typeface="ＭＳ Ｐゴシック" pitchFamily="37" charset="-128"/>
              </a:defRPr>
            </a:lvl8pPr>
            <a:lvl9pPr marL="3886200" indent="-228600" eaLnBrk="0" fontAlgn="base" hangingPunct="0">
              <a:spcBef>
                <a:spcPct val="0"/>
              </a:spcBef>
              <a:spcAft>
                <a:spcPct val="0"/>
              </a:spcAft>
              <a:defRPr sz="2400" baseline="30000">
                <a:solidFill>
                  <a:schemeClr val="tx1"/>
                </a:solidFill>
                <a:latin typeface="Arial" charset="0"/>
                <a:ea typeface="ＭＳ Ｐゴシック" pitchFamily="37" charset="-128"/>
              </a:defRPr>
            </a:lvl9pPr>
          </a:lstStyle>
          <a:p>
            <a:pPr eaLnBrk="0" fontAlgn="base" hangingPunct="0">
              <a:spcBef>
                <a:spcPct val="0"/>
              </a:spcBef>
              <a:spcAft>
                <a:spcPct val="0"/>
              </a:spcAft>
            </a:pPr>
            <a:r>
              <a:rPr lang="en-US" sz="4800" b="1" baseline="0" dirty="0">
                <a:solidFill>
                  <a:srgbClr val="000000"/>
                </a:solidFill>
              </a:rPr>
              <a:t> </a:t>
            </a:r>
            <a:r>
              <a:rPr lang="en-US" sz="4000" b="1" baseline="0" dirty="0">
                <a:solidFill>
                  <a:srgbClr val="000000"/>
                </a:solidFill>
                <a:latin typeface="Comic Sans MS" pitchFamily="66" charset="0"/>
              </a:rPr>
              <a:t>Partnering With Our Patients</a:t>
            </a:r>
            <a:endParaRPr lang="en-US" sz="4800" b="1" baseline="0" dirty="0">
              <a:solidFill>
                <a:srgbClr val="000000"/>
              </a:solidFill>
            </a:endParaRPr>
          </a:p>
          <a:p>
            <a:pPr eaLnBrk="0" fontAlgn="base" hangingPunct="0">
              <a:spcBef>
                <a:spcPct val="0"/>
              </a:spcBef>
              <a:spcAft>
                <a:spcPct val="0"/>
              </a:spcAft>
            </a:pPr>
            <a:endParaRPr lang="en-US" sz="4800" b="1" baseline="0" dirty="0">
              <a:solidFill>
                <a:srgbClr val="000000"/>
              </a:solidFill>
            </a:endParaRPr>
          </a:p>
          <a:p>
            <a:pPr eaLnBrk="0" fontAlgn="base" hangingPunct="0">
              <a:spcBef>
                <a:spcPct val="0"/>
              </a:spcBef>
              <a:spcAft>
                <a:spcPct val="0"/>
              </a:spcAft>
            </a:pPr>
            <a:r>
              <a:rPr lang="en-US" sz="2800" b="1" baseline="0" dirty="0">
                <a:solidFill>
                  <a:srgbClr val="000000"/>
                </a:solidFill>
              </a:rPr>
              <a:t>  </a:t>
            </a:r>
          </a:p>
          <a:p>
            <a:pPr eaLnBrk="0" fontAlgn="base" hangingPunct="0">
              <a:spcBef>
                <a:spcPct val="0"/>
              </a:spcBef>
              <a:spcAft>
                <a:spcPct val="0"/>
              </a:spcAft>
            </a:pPr>
            <a:endParaRPr lang="en-US" sz="2800" b="1" baseline="0" dirty="0">
              <a:solidFill>
                <a:srgbClr val="000000"/>
              </a:solidFill>
            </a:endParaRPr>
          </a:p>
          <a:p>
            <a:pPr eaLnBrk="0" fontAlgn="base" hangingPunct="0">
              <a:spcBef>
                <a:spcPct val="0"/>
              </a:spcBef>
              <a:spcAft>
                <a:spcPct val="0"/>
              </a:spcAft>
            </a:pPr>
            <a:r>
              <a:rPr lang="en-US" sz="2800" b="1" baseline="0" dirty="0">
                <a:solidFill>
                  <a:srgbClr val="000000"/>
                </a:solidFill>
              </a:rPr>
              <a:t>  </a:t>
            </a:r>
            <a:r>
              <a:rPr lang="en-US" sz="2800" b="1" baseline="0" dirty="0">
                <a:solidFill>
                  <a:srgbClr val="000000"/>
                </a:solidFill>
                <a:latin typeface="Comic Sans MS" pitchFamily="66" charset="0"/>
              </a:rPr>
              <a:t>Martin F. </a:t>
            </a:r>
            <a:r>
              <a:rPr lang="en-US" sz="2800" b="1" baseline="0" dirty="0" err="1">
                <a:solidFill>
                  <a:srgbClr val="000000"/>
                </a:solidFill>
                <a:latin typeface="Comic Sans MS" pitchFamily="66" charset="0"/>
              </a:rPr>
              <a:t>Wieczorek</a:t>
            </a:r>
            <a:r>
              <a:rPr lang="en-US" sz="2800" b="1" baseline="0" dirty="0">
                <a:solidFill>
                  <a:srgbClr val="000000"/>
                </a:solidFill>
                <a:latin typeface="Comic Sans MS" pitchFamily="66" charset="0"/>
              </a:rPr>
              <a:t> MD</a:t>
            </a:r>
            <a:endParaRPr lang="en-US" sz="2800" b="1" baseline="0" dirty="0">
              <a:solidFill>
                <a:srgbClr val="000000"/>
              </a:solidFill>
            </a:endParaRPr>
          </a:p>
          <a:p>
            <a:pPr eaLnBrk="0" fontAlgn="base" hangingPunct="0">
              <a:spcBef>
                <a:spcPct val="0"/>
              </a:spcBef>
              <a:spcAft>
                <a:spcPct val="0"/>
              </a:spcAft>
            </a:pPr>
            <a:r>
              <a:rPr lang="en-US" sz="2800" b="1" baseline="0" dirty="0">
                <a:solidFill>
                  <a:srgbClr val="000000"/>
                </a:solidFill>
              </a:rPr>
              <a:t>  </a:t>
            </a:r>
            <a:r>
              <a:rPr lang="en-US" sz="2800" b="1" baseline="0" dirty="0">
                <a:solidFill>
                  <a:srgbClr val="000000"/>
                </a:solidFill>
                <a:latin typeface="Comic Sans MS" pitchFamily="66" charset="0"/>
              </a:rPr>
              <a:t>Director of Obstetric Education</a:t>
            </a:r>
            <a:endParaRPr lang="en-US" sz="2800" b="1" baseline="0" dirty="0">
              <a:solidFill>
                <a:srgbClr val="000000"/>
              </a:solidFill>
            </a:endParaRPr>
          </a:p>
          <a:p>
            <a:pPr eaLnBrk="0" fontAlgn="base" hangingPunct="0">
              <a:spcBef>
                <a:spcPct val="0"/>
              </a:spcBef>
              <a:spcAft>
                <a:spcPct val="0"/>
              </a:spcAft>
            </a:pPr>
            <a:r>
              <a:rPr lang="en-US" sz="2800" b="1" baseline="0" dirty="0">
                <a:solidFill>
                  <a:srgbClr val="000000"/>
                </a:solidFill>
              </a:rPr>
              <a:t>  </a:t>
            </a:r>
            <a:r>
              <a:rPr lang="en-US" sz="2800" b="1" baseline="0" dirty="0">
                <a:solidFill>
                  <a:srgbClr val="000000"/>
                </a:solidFill>
                <a:latin typeface="Comic Sans MS" pitchFamily="66" charset="0"/>
              </a:rPr>
              <a:t>MacDonald Women’s Hospital</a:t>
            </a:r>
            <a:endParaRPr lang="en-US" sz="2800" b="1" baseline="0" dirty="0">
              <a:solidFill>
                <a:srgbClr val="000000"/>
              </a:solidFill>
            </a:endParaRPr>
          </a:p>
          <a:p>
            <a:pPr eaLnBrk="0" fontAlgn="base" hangingPunct="0">
              <a:spcBef>
                <a:spcPct val="0"/>
              </a:spcBef>
              <a:spcAft>
                <a:spcPct val="0"/>
              </a:spcAft>
            </a:pPr>
            <a:endParaRPr lang="en-US" sz="4800" b="1" baseline="0" dirty="0">
              <a:solidFill>
                <a:srgbClr val="000000"/>
              </a:solidFill>
            </a:endParaRPr>
          </a:p>
          <a:p>
            <a:pPr eaLnBrk="0" fontAlgn="base" hangingPunct="0">
              <a:spcBef>
                <a:spcPct val="0"/>
              </a:spcBef>
              <a:spcAft>
                <a:spcPct val="0"/>
              </a:spcAft>
            </a:pPr>
            <a:endParaRPr lang="en-US" sz="4800" b="1" baseline="0" dirty="0">
              <a:solidFill>
                <a:srgbClr val="000000"/>
              </a:solidFill>
            </a:endParaRPr>
          </a:p>
        </p:txBody>
      </p:sp>
      <p:sp>
        <p:nvSpPr>
          <p:cNvPr id="13322" name="Text Box 10"/>
          <p:cNvSpPr txBox="1">
            <a:spLocks noChangeArrowheads="1"/>
          </p:cNvSpPr>
          <p:nvPr/>
        </p:nvSpPr>
        <p:spPr bwMode="auto">
          <a:xfrm>
            <a:off x="4708525" y="1893888"/>
            <a:ext cx="26066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endParaRPr lang="en-US" sz="2400" baseline="30000">
              <a:solidFill>
                <a:srgbClr val="000000"/>
              </a:solidFill>
              <a:latin typeface="Comic Sans MS" pitchFamily="66" charset="0"/>
            </a:endParaRPr>
          </a:p>
        </p:txBody>
      </p:sp>
    </p:spTree>
    <p:extLst>
      <p:ext uri="{BB962C8B-B14F-4D97-AF65-F5344CB8AC3E}">
        <p14:creationId xmlns:p14="http://schemas.microsoft.com/office/powerpoint/2010/main" val="427320325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7" name="Rectangle 3"/>
          <p:cNvSpPr>
            <a:spLocks noGrp="1" noChangeArrowheads="1"/>
          </p:cNvSpPr>
          <p:nvPr>
            <p:ph type="body" idx="4294967295"/>
          </p:nvPr>
        </p:nvSpPr>
        <p:spPr>
          <a:xfrm>
            <a:off x="457200" y="2667000"/>
            <a:ext cx="7772400" cy="1600200"/>
          </a:xfrm>
        </p:spPr>
        <p:txBody>
          <a:bodyPr/>
          <a:lstStyle/>
          <a:p>
            <a:pPr>
              <a:buFontTx/>
              <a:buNone/>
            </a:pPr>
            <a:r>
              <a:rPr lang="en-US" sz="4400" smtClean="0">
                <a:latin typeface="Comic Sans MS" pitchFamily="66" charset="0"/>
              </a:rPr>
              <a:t>“Medicine is a team sport”</a:t>
            </a:r>
          </a:p>
          <a:p>
            <a:pPr>
              <a:buFontTx/>
              <a:buNone/>
            </a:pPr>
            <a:endParaRPr lang="en-US" sz="4000" smtClean="0"/>
          </a:p>
          <a:p>
            <a:endParaRPr lang="en-US" sz="2000" smtClean="0"/>
          </a:p>
        </p:txBody>
      </p:sp>
      <p:sp>
        <p:nvSpPr>
          <p:cNvPr id="52228" name="Text Box 4"/>
          <p:cNvSpPr txBox="1">
            <a:spLocks noChangeArrowheads="1"/>
          </p:cNvSpPr>
          <p:nvPr/>
        </p:nvSpPr>
        <p:spPr bwMode="auto">
          <a:xfrm>
            <a:off x="5181600" y="5257800"/>
            <a:ext cx="2667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sz="2400" baseline="30000">
                <a:solidFill>
                  <a:srgbClr val="000000"/>
                </a:solidFill>
                <a:latin typeface="Comic Sans MS" pitchFamily="66" charset="0"/>
              </a:rPr>
              <a:t>William Mayo, 1910</a:t>
            </a:r>
          </a:p>
        </p:txBody>
      </p:sp>
      <p:sp>
        <p:nvSpPr>
          <p:cNvPr id="52229" name="Rectangle 5"/>
          <p:cNvSpPr>
            <a:spLocks noChangeArrowheads="1"/>
          </p:cNvSpPr>
          <p:nvPr/>
        </p:nvSpPr>
        <p:spPr bwMode="auto">
          <a:xfrm>
            <a:off x="0" y="0"/>
            <a:ext cx="9144000" cy="304800"/>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3600" baseline="30000">
              <a:solidFill>
                <a:srgbClr val="000000"/>
              </a:solidFill>
              <a:latin typeface="Comic Sans MS" pitchFamily="66" charset="0"/>
            </a:endParaRPr>
          </a:p>
        </p:txBody>
      </p:sp>
    </p:spTree>
    <p:extLst>
      <p:ext uri="{BB962C8B-B14F-4D97-AF65-F5344CB8AC3E}">
        <p14:creationId xmlns:p14="http://schemas.microsoft.com/office/powerpoint/2010/main" val="2197443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2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build="p"/>
      <p:bldP spid="5222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3"/>
          <p:cNvSpPr>
            <a:spLocks noGrp="1" noChangeArrowheads="1"/>
          </p:cNvSpPr>
          <p:nvPr>
            <p:ph type="body" idx="4294967295"/>
          </p:nvPr>
        </p:nvSpPr>
        <p:spPr>
          <a:xfrm>
            <a:off x="762000" y="1143000"/>
            <a:ext cx="7772400" cy="4114800"/>
          </a:xfrm>
        </p:spPr>
        <p:txBody>
          <a:bodyPr/>
          <a:lstStyle/>
          <a:p>
            <a:pPr>
              <a:buFontTx/>
              <a:buNone/>
            </a:pPr>
            <a:r>
              <a:rPr lang="en-US" sz="3600" smtClean="0">
                <a:latin typeface="Comic Sans MS" pitchFamily="66" charset="0"/>
              </a:rPr>
              <a:t>We are you.  You are us?</a:t>
            </a:r>
          </a:p>
          <a:p>
            <a:pPr lvl="1"/>
            <a:endParaRPr lang="en-US" smtClean="0">
              <a:latin typeface="Comic Sans MS" pitchFamily="66" charset="0"/>
            </a:endParaRPr>
          </a:p>
          <a:p>
            <a:pPr lvl="1"/>
            <a:r>
              <a:rPr lang="en-US" sz="2800" smtClean="0">
                <a:latin typeface="Comic Sans MS" pitchFamily="66" charset="0"/>
              </a:rPr>
              <a:t>2009-2010: A string of adverse outcomes</a:t>
            </a:r>
          </a:p>
          <a:p>
            <a:pPr lvl="1"/>
            <a:endParaRPr lang="en-US" sz="2800" smtClean="0">
              <a:latin typeface="Comic Sans MS" pitchFamily="66" charset="0"/>
            </a:endParaRPr>
          </a:p>
          <a:p>
            <a:pPr lvl="1"/>
            <a:r>
              <a:rPr lang="en-US" sz="2800" smtClean="0">
                <a:latin typeface="Comic Sans MS" pitchFamily="66" charset="0"/>
              </a:rPr>
              <a:t>Root Cause Analysis: Team work</a:t>
            </a:r>
          </a:p>
          <a:p>
            <a:pPr lvl="1">
              <a:buFontTx/>
              <a:buNone/>
            </a:pPr>
            <a:r>
              <a:rPr lang="en-US" sz="2800" smtClean="0">
                <a:latin typeface="Comic Sans MS" pitchFamily="66" charset="0"/>
              </a:rPr>
              <a:t>                                    Communication</a:t>
            </a:r>
          </a:p>
        </p:txBody>
      </p:sp>
      <p:sp>
        <p:nvSpPr>
          <p:cNvPr id="56324" name="Rectangle 4"/>
          <p:cNvSpPr>
            <a:spLocks noChangeArrowheads="1"/>
          </p:cNvSpPr>
          <p:nvPr/>
        </p:nvSpPr>
        <p:spPr bwMode="auto">
          <a:xfrm>
            <a:off x="0" y="0"/>
            <a:ext cx="9144000" cy="304800"/>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3600" baseline="30000">
              <a:solidFill>
                <a:srgbClr val="000000"/>
              </a:solidFill>
              <a:latin typeface="Comic Sans MS" pitchFamily="66" charset="0"/>
            </a:endParaRPr>
          </a:p>
        </p:txBody>
      </p:sp>
    </p:spTree>
    <p:extLst>
      <p:ext uri="{BB962C8B-B14F-4D97-AF65-F5344CB8AC3E}">
        <p14:creationId xmlns:p14="http://schemas.microsoft.com/office/powerpoint/2010/main" val="246755900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3"/>
          <p:cNvSpPr>
            <a:spLocks noGrp="1" noChangeArrowheads="1"/>
          </p:cNvSpPr>
          <p:nvPr>
            <p:ph type="body" idx="4294967295"/>
          </p:nvPr>
        </p:nvSpPr>
        <p:spPr>
          <a:xfrm>
            <a:off x="457200" y="685800"/>
            <a:ext cx="8685213" cy="4891088"/>
          </a:xfrm>
        </p:spPr>
        <p:txBody>
          <a:bodyPr/>
          <a:lstStyle/>
          <a:p>
            <a:pPr>
              <a:buFontTx/>
              <a:buNone/>
            </a:pPr>
            <a:r>
              <a:rPr lang="en-US" sz="4400" smtClean="0">
                <a:latin typeface="Comic Sans MS" pitchFamily="66" charset="0"/>
              </a:rPr>
              <a:t>Old School:</a:t>
            </a:r>
          </a:p>
          <a:p>
            <a:pPr lvl="1"/>
            <a:r>
              <a:rPr lang="en-US" sz="3200" smtClean="0">
                <a:latin typeface="Comic Sans MS" pitchFamily="66" charset="0"/>
              </a:rPr>
              <a:t>   What’s the matter with you medicine?</a:t>
            </a:r>
          </a:p>
          <a:p>
            <a:endParaRPr lang="en-US" smtClean="0">
              <a:latin typeface="Comic Sans MS" pitchFamily="66" charset="0"/>
            </a:endParaRPr>
          </a:p>
          <a:p>
            <a:pPr>
              <a:buFontTx/>
              <a:buNone/>
            </a:pPr>
            <a:r>
              <a:rPr lang="en-US" sz="4400" smtClean="0">
                <a:latin typeface="Comic Sans MS" pitchFamily="66" charset="0"/>
              </a:rPr>
              <a:t>New School:</a:t>
            </a:r>
          </a:p>
          <a:p>
            <a:pPr lvl="1"/>
            <a:r>
              <a:rPr lang="en-US" sz="3200" smtClean="0">
                <a:latin typeface="Comic Sans MS" pitchFamily="66" charset="0"/>
              </a:rPr>
              <a:t>   What matters to you medicine?</a:t>
            </a:r>
          </a:p>
          <a:p>
            <a:endParaRPr lang="en-US" sz="4400" smtClean="0">
              <a:latin typeface="Comic Sans MS" pitchFamily="66" charset="0"/>
            </a:endParaRPr>
          </a:p>
        </p:txBody>
      </p:sp>
      <p:sp>
        <p:nvSpPr>
          <p:cNvPr id="53252" name="Rectangle 4"/>
          <p:cNvSpPr>
            <a:spLocks noChangeArrowheads="1"/>
          </p:cNvSpPr>
          <p:nvPr/>
        </p:nvSpPr>
        <p:spPr bwMode="auto">
          <a:xfrm>
            <a:off x="0" y="0"/>
            <a:ext cx="9144000" cy="304800"/>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3600" baseline="30000">
              <a:solidFill>
                <a:srgbClr val="000000"/>
              </a:solidFill>
              <a:latin typeface="Comic Sans MS" pitchFamily="66" charset="0"/>
            </a:endParaRPr>
          </a:p>
        </p:txBody>
      </p:sp>
    </p:spTree>
    <p:extLst>
      <p:ext uri="{BB962C8B-B14F-4D97-AF65-F5344CB8AC3E}">
        <p14:creationId xmlns:p14="http://schemas.microsoft.com/office/powerpoint/2010/main" val="29863090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3251">
                                            <p:txEl>
                                              <p:pRg st="0" end="0"/>
                                            </p:txEl>
                                          </p:spTgt>
                                        </p:tgtEl>
                                        <p:attrNameLst>
                                          <p:attrName>style.visibility</p:attrName>
                                        </p:attrNameLst>
                                      </p:cBhvr>
                                      <p:to>
                                        <p:strVal val="visible"/>
                                      </p:to>
                                    </p:set>
                                    <p:animEffect transition="in" filter="fade">
                                      <p:cBhvr>
                                        <p:cTn id="7" dur="2000"/>
                                        <p:tgtEl>
                                          <p:spTgt spid="5325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3251">
                                            <p:txEl>
                                              <p:pRg st="1" end="1"/>
                                            </p:txEl>
                                          </p:spTgt>
                                        </p:tgtEl>
                                        <p:attrNameLst>
                                          <p:attrName>style.visibility</p:attrName>
                                        </p:attrNameLst>
                                      </p:cBhvr>
                                      <p:to>
                                        <p:strVal val="visible"/>
                                      </p:to>
                                    </p:set>
                                    <p:animEffect transition="in" filter="fade">
                                      <p:cBhvr>
                                        <p:cTn id="10" dur="2000"/>
                                        <p:tgtEl>
                                          <p:spTgt spid="53251">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53251">
                                            <p:txEl>
                                              <p:pRg st="3" end="3"/>
                                            </p:txEl>
                                          </p:spTgt>
                                        </p:tgtEl>
                                        <p:attrNameLst>
                                          <p:attrName>style.visibility</p:attrName>
                                        </p:attrNameLst>
                                      </p:cBhvr>
                                      <p:to>
                                        <p:strVal val="visible"/>
                                      </p:to>
                                    </p:set>
                                    <p:animEffect transition="in" filter="fade">
                                      <p:cBhvr>
                                        <p:cTn id="15" dur="2000"/>
                                        <p:tgtEl>
                                          <p:spTgt spid="53251">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3251">
                                            <p:txEl>
                                              <p:pRg st="4" end="4"/>
                                            </p:txEl>
                                          </p:spTgt>
                                        </p:tgtEl>
                                        <p:attrNameLst>
                                          <p:attrName>style.visibility</p:attrName>
                                        </p:attrNameLst>
                                      </p:cBhvr>
                                      <p:to>
                                        <p:strVal val="visible"/>
                                      </p:to>
                                    </p:set>
                                    <p:animEffect transition="in" filter="fade">
                                      <p:cBhvr>
                                        <p:cTn id="18" dur="2000"/>
                                        <p:tgtEl>
                                          <p:spTgt spid="5325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3"/>
          <p:cNvSpPr>
            <a:spLocks noGrp="1" noChangeArrowheads="1"/>
          </p:cNvSpPr>
          <p:nvPr>
            <p:ph type="body" idx="4294967295"/>
          </p:nvPr>
        </p:nvSpPr>
        <p:spPr>
          <a:xfrm>
            <a:off x="381000" y="914400"/>
            <a:ext cx="8532813" cy="4662488"/>
          </a:xfrm>
        </p:spPr>
        <p:txBody>
          <a:bodyPr/>
          <a:lstStyle/>
          <a:p>
            <a:pPr>
              <a:buFontTx/>
              <a:buNone/>
            </a:pPr>
            <a:r>
              <a:rPr lang="en-US" sz="3600" smtClean="0">
                <a:latin typeface="Comic Sans MS" pitchFamily="66" charset="0"/>
              </a:rPr>
              <a:t>MacDonald Women’s Hospital</a:t>
            </a:r>
          </a:p>
          <a:p>
            <a:endParaRPr lang="en-US" sz="2000" smtClean="0">
              <a:latin typeface="Comic Sans MS" pitchFamily="66" charset="0"/>
            </a:endParaRPr>
          </a:p>
          <a:p>
            <a:pPr lvl="1"/>
            <a:r>
              <a:rPr lang="en-US" sz="2800" smtClean="0">
                <a:latin typeface="Comic Sans MS" pitchFamily="66" charset="0"/>
              </a:rPr>
              <a:t> One of 11 exclusively women’s hospitals in USA</a:t>
            </a:r>
          </a:p>
          <a:p>
            <a:pPr lvl="1"/>
            <a:endParaRPr lang="en-US" sz="2800" smtClean="0">
              <a:latin typeface="Comic Sans MS" pitchFamily="66" charset="0"/>
            </a:endParaRPr>
          </a:p>
          <a:p>
            <a:pPr lvl="1"/>
            <a:r>
              <a:rPr lang="en-US" sz="2800" smtClean="0">
                <a:latin typeface="Comic Sans MS" pitchFamily="66" charset="0"/>
              </a:rPr>
              <a:t> 4,000 obstetrical deliveries each year</a:t>
            </a:r>
          </a:p>
          <a:p>
            <a:pPr lvl="1"/>
            <a:endParaRPr lang="en-US" sz="2800" smtClean="0">
              <a:latin typeface="Comic Sans MS" pitchFamily="66" charset="0"/>
            </a:endParaRPr>
          </a:p>
          <a:p>
            <a:pPr lvl="1"/>
            <a:r>
              <a:rPr lang="en-US" sz="2800" smtClean="0">
                <a:latin typeface="Comic Sans MS" pitchFamily="66" charset="0"/>
              </a:rPr>
              <a:t> Under served inner-city population</a:t>
            </a:r>
          </a:p>
        </p:txBody>
      </p:sp>
      <p:sp>
        <p:nvSpPr>
          <p:cNvPr id="55301" name="Rectangle 5"/>
          <p:cNvSpPr>
            <a:spLocks noChangeArrowheads="1"/>
          </p:cNvSpPr>
          <p:nvPr/>
        </p:nvSpPr>
        <p:spPr bwMode="auto">
          <a:xfrm>
            <a:off x="0" y="0"/>
            <a:ext cx="9144000" cy="304800"/>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3600" baseline="30000">
              <a:solidFill>
                <a:srgbClr val="000000"/>
              </a:solidFill>
              <a:latin typeface="Comic Sans MS" pitchFamily="66" charset="0"/>
            </a:endParaRPr>
          </a:p>
        </p:txBody>
      </p:sp>
    </p:spTree>
    <p:extLst>
      <p:ext uri="{BB962C8B-B14F-4D97-AF65-F5344CB8AC3E}">
        <p14:creationId xmlns:p14="http://schemas.microsoft.com/office/powerpoint/2010/main" val="381434796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Rectangle 4"/>
          <p:cNvSpPr>
            <a:spLocks noChangeArrowheads="1"/>
          </p:cNvSpPr>
          <p:nvPr/>
        </p:nvSpPr>
        <p:spPr bwMode="auto">
          <a:xfrm>
            <a:off x="0" y="0"/>
            <a:ext cx="9144000" cy="304800"/>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3600" baseline="30000">
              <a:solidFill>
                <a:srgbClr val="000000"/>
              </a:solidFill>
              <a:latin typeface="Comic Sans MS" pitchFamily="66" charset="0"/>
            </a:endParaRPr>
          </a:p>
        </p:txBody>
      </p:sp>
      <p:sp>
        <p:nvSpPr>
          <p:cNvPr id="57349" name="Rectangle 5"/>
          <p:cNvSpPr>
            <a:spLocks noGrp="1" noChangeArrowheads="1"/>
          </p:cNvSpPr>
          <p:nvPr>
            <p:ph type="body" idx="4294967295"/>
          </p:nvPr>
        </p:nvSpPr>
        <p:spPr>
          <a:xfrm>
            <a:off x="381000" y="1524000"/>
            <a:ext cx="8761413" cy="4891088"/>
          </a:xfrm>
        </p:spPr>
        <p:txBody>
          <a:bodyPr/>
          <a:lstStyle/>
          <a:p>
            <a:pPr>
              <a:buFontTx/>
              <a:buNone/>
            </a:pPr>
            <a:r>
              <a:rPr lang="en-US" sz="3600" smtClean="0">
                <a:latin typeface="Comic Sans MS" pitchFamily="66" charset="0"/>
              </a:rPr>
              <a:t>Googled Teamwork</a:t>
            </a:r>
            <a:r>
              <a:rPr lang="en-US" sz="3600" smtClean="0">
                <a:latin typeface="Comic Sans MS" pitchFamily="66" charset="0"/>
                <a:sym typeface="Wingdings" pitchFamily="2" charset="2"/>
              </a:rPr>
              <a:t></a:t>
            </a:r>
          </a:p>
          <a:p>
            <a:pPr>
              <a:buFontTx/>
              <a:buNone/>
            </a:pPr>
            <a:r>
              <a:rPr lang="en-US" smtClean="0">
                <a:latin typeface="Comic Sans MS" pitchFamily="66" charset="0"/>
                <a:sym typeface="Wingdings" pitchFamily="2" charset="2"/>
              </a:rPr>
              <a:t> </a:t>
            </a:r>
          </a:p>
          <a:p>
            <a:pPr lvl="1"/>
            <a:r>
              <a:rPr lang="en-US" smtClean="0">
                <a:latin typeface="Comic Sans MS" pitchFamily="66" charset="0"/>
                <a:sym typeface="Wingdings" pitchFamily="2" charset="2"/>
              </a:rPr>
              <a:t> </a:t>
            </a:r>
            <a:r>
              <a:rPr lang="en-US" sz="2800" smtClean="0">
                <a:latin typeface="Comic Sans MS" pitchFamily="66" charset="0"/>
                <a:sym typeface="Wingdings" pitchFamily="2" charset="2"/>
              </a:rPr>
              <a:t>A quick decision</a:t>
            </a:r>
          </a:p>
          <a:p>
            <a:pPr lvl="1"/>
            <a:endParaRPr lang="en-US" sz="2800" smtClean="0">
              <a:latin typeface="Comic Sans MS" pitchFamily="66" charset="0"/>
              <a:sym typeface="Wingdings" pitchFamily="2" charset="2"/>
            </a:endParaRPr>
          </a:p>
          <a:p>
            <a:pPr lvl="1"/>
            <a:r>
              <a:rPr lang="en-US" sz="2800" smtClean="0">
                <a:latin typeface="Comic Sans MS" pitchFamily="66" charset="0"/>
                <a:sym typeface="Wingdings" pitchFamily="2" charset="2"/>
              </a:rPr>
              <a:t>  Sent a diverse group</a:t>
            </a:r>
          </a:p>
        </p:txBody>
      </p:sp>
      <p:sp>
        <p:nvSpPr>
          <p:cNvPr id="57350" name="Text Box 6"/>
          <p:cNvSpPr txBox="1">
            <a:spLocks noChangeArrowheads="1"/>
          </p:cNvSpPr>
          <p:nvPr/>
        </p:nvSpPr>
        <p:spPr bwMode="auto">
          <a:xfrm>
            <a:off x="5334000" y="1752600"/>
            <a:ext cx="2819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sz="4400" baseline="30000">
                <a:solidFill>
                  <a:srgbClr val="000000"/>
                </a:solidFill>
                <a:latin typeface="Comic Sans MS" pitchFamily="66" charset="0"/>
              </a:rPr>
              <a:t>TeamSTEPPS</a:t>
            </a:r>
          </a:p>
        </p:txBody>
      </p:sp>
    </p:spTree>
    <p:extLst>
      <p:ext uri="{BB962C8B-B14F-4D97-AF65-F5344CB8AC3E}">
        <p14:creationId xmlns:p14="http://schemas.microsoft.com/office/powerpoint/2010/main" val="24081254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734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57350">
                                            <p:txEl>
                                              <p:pRg st="0" end="0"/>
                                            </p:txEl>
                                          </p:spTgt>
                                        </p:tgtEl>
                                        <p:attrNameLst>
                                          <p:attrName>style.visibility</p:attrName>
                                        </p:attrNameLst>
                                      </p:cBhvr>
                                      <p:to>
                                        <p:strVal val="visible"/>
                                      </p:to>
                                    </p:set>
                                    <p:anim calcmode="lin" valueType="num">
                                      <p:cBhvr additive="base">
                                        <p:cTn id="11" dur="500" fill="hold"/>
                                        <p:tgtEl>
                                          <p:spTgt spid="57350">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735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7349">
                                            <p:txEl>
                                              <p:pRg st="2" end="2"/>
                                            </p:txEl>
                                          </p:spTgt>
                                        </p:tgtEl>
                                        <p:attrNameLst>
                                          <p:attrName>style.visibility</p:attrName>
                                        </p:attrNameLst>
                                      </p:cBhvr>
                                      <p:to>
                                        <p:strVal val="visible"/>
                                      </p:to>
                                    </p:set>
                                    <p:animEffect transition="in" filter="fade">
                                      <p:cBhvr>
                                        <p:cTn id="17" dur="2000"/>
                                        <p:tgtEl>
                                          <p:spTgt spid="57349">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57349">
                                            <p:txEl>
                                              <p:pRg st="4" end="4"/>
                                            </p:txEl>
                                          </p:spTgt>
                                        </p:tgtEl>
                                        <p:attrNameLst>
                                          <p:attrName>style.visibility</p:attrName>
                                        </p:attrNameLst>
                                      </p:cBhvr>
                                      <p:to>
                                        <p:strVal val="visible"/>
                                      </p:to>
                                    </p:set>
                                    <p:animEffect transition="in" filter="fade">
                                      <p:cBhvr>
                                        <p:cTn id="20" dur="2000"/>
                                        <p:tgtEl>
                                          <p:spTgt spid="5734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Rectangle 3"/>
          <p:cNvSpPr>
            <a:spLocks noGrp="1" noChangeArrowheads="1"/>
          </p:cNvSpPr>
          <p:nvPr>
            <p:ph type="body" idx="4294967295"/>
          </p:nvPr>
        </p:nvSpPr>
        <p:spPr>
          <a:xfrm>
            <a:off x="304800" y="1052513"/>
            <a:ext cx="8761413" cy="5195887"/>
          </a:xfrm>
        </p:spPr>
        <p:txBody>
          <a:bodyPr/>
          <a:lstStyle/>
          <a:p>
            <a:pPr>
              <a:buFontTx/>
              <a:buNone/>
            </a:pPr>
            <a:r>
              <a:rPr lang="en-US" sz="3600" smtClean="0">
                <a:latin typeface="Comic Sans MS" pitchFamily="66" charset="0"/>
              </a:rPr>
              <a:t>MacHouse Goes To Minneapolis</a:t>
            </a:r>
          </a:p>
          <a:p>
            <a:endParaRPr lang="en-US" smtClean="0">
              <a:latin typeface="Comic Sans MS" pitchFamily="66" charset="0"/>
            </a:endParaRPr>
          </a:p>
          <a:p>
            <a:pPr lvl="1"/>
            <a:r>
              <a:rPr lang="en-US" sz="2800" smtClean="0">
                <a:latin typeface="Comic Sans MS" pitchFamily="66" charset="0"/>
              </a:rPr>
              <a:t>  An eye opening experience</a:t>
            </a:r>
          </a:p>
          <a:p>
            <a:pPr lvl="1">
              <a:buFontTx/>
              <a:buNone/>
            </a:pPr>
            <a:endParaRPr lang="en-US" sz="2800" smtClean="0">
              <a:latin typeface="Comic Sans MS" pitchFamily="66" charset="0"/>
            </a:endParaRPr>
          </a:p>
          <a:p>
            <a:pPr lvl="1"/>
            <a:r>
              <a:rPr lang="en-US" sz="2800" smtClean="0">
                <a:latin typeface="Comic Sans MS" pitchFamily="66" charset="0"/>
              </a:rPr>
              <a:t>  SBAR, Huddles, Debriefs…Simple and              Powerful</a:t>
            </a:r>
          </a:p>
        </p:txBody>
      </p:sp>
      <p:sp>
        <p:nvSpPr>
          <p:cNvPr id="67588" name="Rectangle 4"/>
          <p:cNvSpPr>
            <a:spLocks noChangeArrowheads="1"/>
          </p:cNvSpPr>
          <p:nvPr/>
        </p:nvSpPr>
        <p:spPr bwMode="auto">
          <a:xfrm>
            <a:off x="0" y="0"/>
            <a:ext cx="9144000" cy="304800"/>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3600" baseline="30000">
              <a:solidFill>
                <a:srgbClr val="000000"/>
              </a:solidFill>
              <a:latin typeface="Comic Sans MS" pitchFamily="66" charset="0"/>
            </a:endParaRPr>
          </a:p>
        </p:txBody>
      </p:sp>
    </p:spTree>
    <p:extLst>
      <p:ext uri="{BB962C8B-B14F-4D97-AF65-F5344CB8AC3E}">
        <p14:creationId xmlns:p14="http://schemas.microsoft.com/office/powerpoint/2010/main" val="301826578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3"/>
          <p:cNvSpPr>
            <a:spLocks noGrp="1" noChangeArrowheads="1"/>
          </p:cNvSpPr>
          <p:nvPr>
            <p:ph type="body" idx="4294967295"/>
          </p:nvPr>
        </p:nvSpPr>
        <p:spPr>
          <a:xfrm>
            <a:off x="457200" y="762000"/>
            <a:ext cx="8153400" cy="4648200"/>
          </a:xfrm>
        </p:spPr>
        <p:txBody>
          <a:bodyPr/>
          <a:lstStyle/>
          <a:p>
            <a:pPr>
              <a:buFontTx/>
              <a:buNone/>
            </a:pPr>
            <a:r>
              <a:rPr lang="en-US" sz="3600" smtClean="0">
                <a:latin typeface="Comic Sans MS" pitchFamily="66" charset="0"/>
              </a:rPr>
              <a:t>What We Accomplished:</a:t>
            </a:r>
            <a:endParaRPr lang="en-US" smtClean="0">
              <a:latin typeface="Comic Sans MS" pitchFamily="66" charset="0"/>
            </a:endParaRPr>
          </a:p>
          <a:p>
            <a:endParaRPr lang="en-US" smtClean="0">
              <a:latin typeface="Comic Sans MS" pitchFamily="66" charset="0"/>
            </a:endParaRPr>
          </a:p>
          <a:p>
            <a:pPr lvl="1"/>
            <a:r>
              <a:rPr lang="en-US" sz="2800" smtClean="0">
                <a:latin typeface="Comic Sans MS" pitchFamily="66" charset="0"/>
              </a:rPr>
              <a:t>  Received authorization to train </a:t>
            </a:r>
          </a:p>
          <a:p>
            <a:pPr lvl="1"/>
            <a:r>
              <a:rPr lang="en-US" sz="2800" smtClean="0">
                <a:latin typeface="Comic Sans MS" pitchFamily="66" charset="0"/>
              </a:rPr>
              <a:t>  Condensed the master course to fit us</a:t>
            </a:r>
          </a:p>
          <a:p>
            <a:pPr lvl="1"/>
            <a:r>
              <a:rPr lang="en-US" sz="2800" smtClean="0">
                <a:latin typeface="Comic Sans MS" pitchFamily="66" charset="0"/>
              </a:rPr>
              <a:t>  Weekly training January—June 2012</a:t>
            </a:r>
          </a:p>
          <a:p>
            <a:pPr lvl="1"/>
            <a:r>
              <a:rPr lang="en-US" sz="2800" smtClean="0">
                <a:latin typeface="Comic Sans MS" pitchFamily="66" charset="0"/>
              </a:rPr>
              <a:t>  Trained 300 individuals</a:t>
            </a:r>
          </a:p>
        </p:txBody>
      </p:sp>
      <p:sp>
        <p:nvSpPr>
          <p:cNvPr id="58373" name="Rectangle 5"/>
          <p:cNvSpPr>
            <a:spLocks noChangeArrowheads="1"/>
          </p:cNvSpPr>
          <p:nvPr/>
        </p:nvSpPr>
        <p:spPr bwMode="auto">
          <a:xfrm>
            <a:off x="0" y="0"/>
            <a:ext cx="9144000" cy="304800"/>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3600" baseline="30000">
              <a:solidFill>
                <a:srgbClr val="000000"/>
              </a:solidFill>
              <a:latin typeface="Comic Sans MS" pitchFamily="66" charset="0"/>
            </a:endParaRPr>
          </a:p>
        </p:txBody>
      </p:sp>
    </p:spTree>
    <p:extLst>
      <p:ext uri="{BB962C8B-B14F-4D97-AF65-F5344CB8AC3E}">
        <p14:creationId xmlns:p14="http://schemas.microsoft.com/office/powerpoint/2010/main" val="17073582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animEffect transition="in" filter="wipe(down)">
                                      <p:cBhvr>
                                        <p:cTn id="7" dur="500"/>
                                        <p:tgtEl>
                                          <p:spTgt spid="583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58371">
                                            <p:txEl>
                                              <p:pRg st="2" end="2"/>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58371">
                                            <p:txEl>
                                              <p:pRg st="3" end="3"/>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58371">
                                            <p:txEl>
                                              <p:pRg st="4" end="4"/>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5837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7" name="Rectangle 5"/>
          <p:cNvSpPr>
            <a:spLocks noChangeArrowheads="1"/>
          </p:cNvSpPr>
          <p:nvPr/>
        </p:nvSpPr>
        <p:spPr bwMode="auto">
          <a:xfrm>
            <a:off x="0" y="0"/>
            <a:ext cx="9144000" cy="304800"/>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3600" baseline="30000">
              <a:solidFill>
                <a:srgbClr val="000000"/>
              </a:solidFill>
              <a:latin typeface="Comic Sans MS" pitchFamily="66" charset="0"/>
            </a:endParaRPr>
          </a:p>
        </p:txBody>
      </p:sp>
      <p:sp>
        <p:nvSpPr>
          <p:cNvPr id="59398" name="Rectangle 6"/>
          <p:cNvSpPr>
            <a:spLocks noGrp="1" noChangeArrowheads="1"/>
          </p:cNvSpPr>
          <p:nvPr>
            <p:ph type="body" idx="4294967295"/>
          </p:nvPr>
        </p:nvSpPr>
        <p:spPr>
          <a:xfrm>
            <a:off x="609600" y="914400"/>
            <a:ext cx="8532813" cy="4662488"/>
          </a:xfrm>
        </p:spPr>
        <p:txBody>
          <a:bodyPr/>
          <a:lstStyle/>
          <a:p>
            <a:pPr>
              <a:buFontTx/>
              <a:buNone/>
            </a:pPr>
            <a:r>
              <a:rPr lang="en-US" sz="3600" smtClean="0">
                <a:latin typeface="Comic Sans MS" pitchFamily="66" charset="0"/>
              </a:rPr>
              <a:t>What We Accomplished</a:t>
            </a:r>
          </a:p>
          <a:p>
            <a:endParaRPr lang="en-US" sz="3600" smtClean="0">
              <a:latin typeface="Comic Sans MS" pitchFamily="66" charset="0"/>
            </a:endParaRPr>
          </a:p>
          <a:p>
            <a:pPr>
              <a:buFontTx/>
              <a:buNone/>
            </a:pPr>
            <a:r>
              <a:rPr lang="en-US" sz="3600" smtClean="0">
                <a:latin typeface="Comic Sans MS" pitchFamily="66" charset="0"/>
              </a:rPr>
              <a:t>   -  </a:t>
            </a:r>
            <a:r>
              <a:rPr lang="en-US" smtClean="0">
                <a:latin typeface="Comic Sans MS" pitchFamily="66" charset="0"/>
              </a:rPr>
              <a:t>We Listened…</a:t>
            </a:r>
          </a:p>
          <a:p>
            <a:pPr>
              <a:buFontTx/>
              <a:buNone/>
            </a:pPr>
            <a:r>
              <a:rPr lang="en-US" smtClean="0">
                <a:latin typeface="Comic Sans MS" pitchFamily="66" charset="0"/>
              </a:rPr>
              <a:t>    -  Mutual Support and Situation Monitoring</a:t>
            </a:r>
          </a:p>
          <a:p>
            <a:pPr>
              <a:buFontTx/>
              <a:buNone/>
            </a:pPr>
            <a:r>
              <a:rPr lang="en-US" smtClean="0">
                <a:latin typeface="Comic Sans MS" pitchFamily="66" charset="0"/>
              </a:rPr>
              <a:t>    -  Silos and Missed Opportunities</a:t>
            </a:r>
            <a:endParaRPr lang="en-US" sz="3600" smtClean="0">
              <a:latin typeface="Comic Sans MS" pitchFamily="66" charset="0"/>
            </a:endParaRPr>
          </a:p>
        </p:txBody>
      </p:sp>
    </p:spTree>
    <p:extLst>
      <p:ext uri="{BB962C8B-B14F-4D97-AF65-F5344CB8AC3E}">
        <p14:creationId xmlns:p14="http://schemas.microsoft.com/office/powerpoint/2010/main" val="32278117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needed to make this work</a:t>
            </a:r>
            <a:endParaRPr lang="en-US" dirty="0"/>
          </a:p>
        </p:txBody>
      </p:sp>
      <p:sp>
        <p:nvSpPr>
          <p:cNvPr id="3" name="Content Placeholder 2"/>
          <p:cNvSpPr>
            <a:spLocks noGrp="1"/>
          </p:cNvSpPr>
          <p:nvPr>
            <p:ph idx="1"/>
          </p:nvPr>
        </p:nvSpPr>
        <p:spPr/>
        <p:txBody>
          <a:bodyPr/>
          <a:lstStyle/>
          <a:p>
            <a:r>
              <a:rPr lang="en-US" dirty="0" smtClean="0"/>
              <a:t>Clearly Defined Need</a:t>
            </a:r>
          </a:p>
          <a:p>
            <a:r>
              <a:rPr lang="en-US" dirty="0" smtClean="0"/>
              <a:t>Support from Senior leadership</a:t>
            </a:r>
          </a:p>
          <a:p>
            <a:r>
              <a:rPr lang="en-US" dirty="0" smtClean="0"/>
              <a:t>Allocation of Resources</a:t>
            </a:r>
          </a:p>
          <a:p>
            <a:r>
              <a:rPr lang="en-US" dirty="0" smtClean="0"/>
              <a:t>Focus on Team</a:t>
            </a:r>
          </a:p>
          <a:p>
            <a:r>
              <a:rPr lang="en-US" dirty="0" smtClean="0"/>
              <a:t>Patient  and Family Centered</a:t>
            </a:r>
          </a:p>
          <a:p>
            <a:r>
              <a:rPr lang="en-US" dirty="0" smtClean="0"/>
              <a:t>Standardized tools and Language</a:t>
            </a:r>
          </a:p>
          <a:p>
            <a:r>
              <a:rPr lang="en-US" dirty="0" smtClean="0"/>
              <a:t>Communication</a:t>
            </a:r>
            <a:endParaRPr lang="en-US" dirty="0"/>
          </a:p>
        </p:txBody>
      </p:sp>
      <p:sp>
        <p:nvSpPr>
          <p:cNvPr id="4" name="Rectangle 3"/>
          <p:cNvSpPr/>
          <p:nvPr/>
        </p:nvSpPr>
        <p:spPr>
          <a:xfrm>
            <a:off x="2286000" y="1859340"/>
            <a:ext cx="4572000" cy="369332"/>
          </a:xfrm>
          <a:prstGeom prst="rect">
            <a:avLst/>
          </a:prstGeom>
        </p:spPr>
        <p:txBody>
          <a:bodyPr>
            <a:spAutoFit/>
          </a:bodyPr>
          <a:lstStyle/>
          <a:p>
            <a:pPr>
              <a:lnSpc>
                <a:spcPct val="90000"/>
              </a:lnSpc>
            </a:pPr>
            <a:endParaRPr lang="en-US" sz="2000" dirty="0" smtClean="0"/>
          </a:p>
        </p:txBody>
      </p:sp>
      <p:graphicFrame>
        <p:nvGraphicFramePr>
          <p:cNvPr id="5" name="Object 4" descr="Two extended hands, in an open and giving gesture." title="hands"/>
          <p:cNvGraphicFramePr>
            <a:graphicFrameLocks noGrp="1" noChangeAspect="1"/>
          </p:cNvGraphicFramePr>
          <p:nvPr>
            <p:extLst>
              <p:ext uri="{D42A27DB-BD31-4B8C-83A1-F6EECF244321}">
                <p14:modId xmlns:p14="http://schemas.microsoft.com/office/powerpoint/2010/main" val="2936686833"/>
              </p:ext>
            </p:extLst>
          </p:nvPr>
        </p:nvGraphicFramePr>
        <p:xfrm>
          <a:off x="4572000" y="4375955"/>
          <a:ext cx="4114800" cy="2506663"/>
        </p:xfrm>
        <a:graphic>
          <a:graphicData uri="http://schemas.openxmlformats.org/presentationml/2006/ole">
            <mc:AlternateContent xmlns:mc="http://schemas.openxmlformats.org/markup-compatibility/2006">
              <mc:Choice xmlns:v="urn:schemas-microsoft-com:vml" Requires="v">
                <p:oleObj spid="_x0000_s3091" name="Clip" r:id="rId3" imgW="5448300" imgH="2506663" progId="MS_ClipArt_Gallery.2">
                  <p:embed/>
                </p:oleObj>
              </mc:Choice>
              <mc:Fallback>
                <p:oleObj name="Clip" r:id="rId3" imgW="5448300" imgH="2506663" progId="MS_ClipArt_Gallery.2">
                  <p:embed/>
                  <p:pic>
                    <p:nvPicPr>
                      <p:cNvPr id="0" name="Content Placeholder 3"/>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4375955"/>
                        <a:ext cx="4114800" cy="2506663"/>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15400782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3"/>
          <p:cNvSpPr>
            <a:spLocks noGrp="1" noChangeArrowheads="1"/>
          </p:cNvSpPr>
          <p:nvPr>
            <p:ph type="body" idx="4294967295"/>
          </p:nvPr>
        </p:nvSpPr>
        <p:spPr>
          <a:xfrm>
            <a:off x="381000" y="685800"/>
            <a:ext cx="7772400" cy="4267200"/>
          </a:xfrm>
        </p:spPr>
        <p:txBody>
          <a:bodyPr/>
          <a:lstStyle/>
          <a:p>
            <a:pPr>
              <a:buFontTx/>
              <a:buNone/>
            </a:pPr>
            <a:r>
              <a:rPr lang="en-US" sz="3600" smtClean="0">
                <a:latin typeface="Comic Sans MS" pitchFamily="66" charset="0"/>
              </a:rPr>
              <a:t>A Break Through For MacHouse</a:t>
            </a:r>
          </a:p>
          <a:p>
            <a:pPr>
              <a:buFontTx/>
              <a:buNone/>
            </a:pPr>
            <a:endParaRPr lang="en-US" sz="3200" smtClean="0">
              <a:latin typeface="Comic Sans MS" pitchFamily="66" charset="0"/>
            </a:endParaRPr>
          </a:p>
          <a:p>
            <a:pPr lvl="1"/>
            <a:r>
              <a:rPr lang="en-US" sz="2800" smtClean="0">
                <a:latin typeface="Comic Sans MS" pitchFamily="66" charset="0"/>
              </a:rPr>
              <a:t>  No Longer Old School “Rounds”</a:t>
            </a:r>
          </a:p>
          <a:p>
            <a:pPr lvl="1"/>
            <a:endParaRPr lang="en-US" sz="2800" smtClean="0">
              <a:latin typeface="Comic Sans MS" pitchFamily="66" charset="0"/>
            </a:endParaRPr>
          </a:p>
          <a:p>
            <a:pPr lvl="1"/>
            <a:r>
              <a:rPr lang="en-US" sz="2800" smtClean="0">
                <a:latin typeface="Comic Sans MS" pitchFamily="66" charset="0"/>
              </a:rPr>
              <a:t>  Now New School “Bedside Huddle”</a:t>
            </a:r>
          </a:p>
        </p:txBody>
      </p:sp>
      <p:sp>
        <p:nvSpPr>
          <p:cNvPr id="63492" name="Rectangle 4"/>
          <p:cNvSpPr>
            <a:spLocks noChangeArrowheads="1"/>
          </p:cNvSpPr>
          <p:nvPr/>
        </p:nvSpPr>
        <p:spPr bwMode="auto">
          <a:xfrm>
            <a:off x="0" y="0"/>
            <a:ext cx="9144000" cy="304800"/>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3600" baseline="30000">
              <a:solidFill>
                <a:srgbClr val="000000"/>
              </a:solidFill>
              <a:latin typeface="Comic Sans MS" pitchFamily="66" charset="0"/>
            </a:endParaRPr>
          </a:p>
        </p:txBody>
      </p:sp>
    </p:spTree>
    <p:extLst>
      <p:ext uri="{BB962C8B-B14F-4D97-AF65-F5344CB8AC3E}">
        <p14:creationId xmlns:p14="http://schemas.microsoft.com/office/powerpoint/2010/main" val="31870593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animEffect transition="in" filter="fade">
                                      <p:cBhvr>
                                        <p:cTn id="7" dur="2000"/>
                                        <p:tgtEl>
                                          <p:spTgt spid="6349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63491">
                                            <p:txEl>
                                              <p:pRg st="2" end="2"/>
                                            </p:txEl>
                                          </p:spTgt>
                                        </p:tgtEl>
                                        <p:attrNameLst>
                                          <p:attrName>style.visibility</p:attrName>
                                        </p:attrNameLst>
                                      </p:cBhvr>
                                      <p:to>
                                        <p:strVal val="visible"/>
                                      </p:to>
                                    </p:set>
                                    <p:animEffect transition="in" filter="fade">
                                      <p:cBhvr>
                                        <p:cTn id="12" dur="1000"/>
                                        <p:tgtEl>
                                          <p:spTgt spid="63491">
                                            <p:txEl>
                                              <p:pRg st="2" end="2"/>
                                            </p:txEl>
                                          </p:spTgt>
                                        </p:tgtEl>
                                      </p:cBhvr>
                                    </p:animEffect>
                                    <p:anim calcmode="lin" valueType="num">
                                      <p:cBhvr>
                                        <p:cTn id="13" dur="1000" fill="hold"/>
                                        <p:tgtEl>
                                          <p:spTgt spid="63491">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63491">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3491">
                                            <p:txEl>
                                              <p:pRg st="4" end="4"/>
                                            </p:txEl>
                                          </p:spTgt>
                                        </p:tgtEl>
                                        <p:attrNameLst>
                                          <p:attrName>style.visibility</p:attrName>
                                        </p:attrNameLst>
                                      </p:cBhvr>
                                      <p:to>
                                        <p:strVal val="visible"/>
                                      </p:to>
                                    </p:set>
                                    <p:animEffect transition="in" filter="fade">
                                      <p:cBhvr>
                                        <p:cTn id="17" dur="1000"/>
                                        <p:tgtEl>
                                          <p:spTgt spid="63491">
                                            <p:txEl>
                                              <p:pRg st="4" end="4"/>
                                            </p:txEl>
                                          </p:spTgt>
                                        </p:tgtEl>
                                      </p:cBhvr>
                                    </p:animEffect>
                                    <p:anim calcmode="lin" valueType="num">
                                      <p:cBhvr>
                                        <p:cTn id="18" dur="1000" fill="hold"/>
                                        <p:tgtEl>
                                          <p:spTgt spid="63491">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6349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3"/>
          <p:cNvSpPr>
            <a:spLocks noGrp="1" noChangeArrowheads="1"/>
          </p:cNvSpPr>
          <p:nvPr>
            <p:ph type="body" idx="4294967295"/>
          </p:nvPr>
        </p:nvSpPr>
        <p:spPr>
          <a:xfrm>
            <a:off x="457200" y="609600"/>
            <a:ext cx="8686800" cy="4648200"/>
          </a:xfrm>
        </p:spPr>
        <p:txBody>
          <a:bodyPr/>
          <a:lstStyle/>
          <a:p>
            <a:pPr>
              <a:buFontTx/>
              <a:buNone/>
            </a:pPr>
            <a:r>
              <a:rPr lang="en-US" sz="3600" smtClean="0">
                <a:latin typeface="Comic Sans MS" pitchFamily="66" charset="0"/>
              </a:rPr>
              <a:t>TeamSTEPPS… </a:t>
            </a:r>
          </a:p>
          <a:p>
            <a:endParaRPr lang="en-US" sz="3600" smtClean="0">
              <a:latin typeface="Comic Sans MS" pitchFamily="66" charset="0"/>
            </a:endParaRPr>
          </a:p>
          <a:p>
            <a:pPr lvl="1"/>
            <a:r>
              <a:rPr lang="en-US" sz="2800" smtClean="0">
                <a:latin typeface="Comic Sans MS" pitchFamily="66" charset="0"/>
              </a:rPr>
              <a:t>  The training is about “THE TEAM”.</a:t>
            </a:r>
          </a:p>
          <a:p>
            <a:pPr lvl="1"/>
            <a:endParaRPr lang="en-US" sz="2800" smtClean="0">
              <a:latin typeface="Comic Sans MS" pitchFamily="66" charset="0"/>
            </a:endParaRPr>
          </a:p>
          <a:p>
            <a:pPr lvl="1"/>
            <a:r>
              <a:rPr lang="en-US" sz="2800" smtClean="0">
                <a:latin typeface="Comic Sans MS" pitchFamily="66" charset="0"/>
              </a:rPr>
              <a:t>  Briefs, Debriefs, and Huddles are largely </a:t>
            </a:r>
          </a:p>
          <a:p>
            <a:pPr lvl="1">
              <a:buFontTx/>
              <a:buNone/>
            </a:pPr>
            <a:r>
              <a:rPr lang="en-US" sz="2800" smtClean="0">
                <a:latin typeface="Comic Sans MS" pitchFamily="66" charset="0"/>
              </a:rPr>
              <a:t>      not witnessed by the patient.</a:t>
            </a:r>
          </a:p>
          <a:p>
            <a:pPr>
              <a:buFontTx/>
              <a:buNone/>
            </a:pPr>
            <a:endParaRPr lang="en-US" smtClean="0">
              <a:latin typeface="Comic Sans MS" pitchFamily="66" charset="0"/>
            </a:endParaRPr>
          </a:p>
          <a:p>
            <a:pPr>
              <a:buFontTx/>
              <a:buNone/>
            </a:pPr>
            <a:endParaRPr lang="en-US" smtClean="0">
              <a:latin typeface="Comic Sans MS" pitchFamily="66" charset="0"/>
            </a:endParaRPr>
          </a:p>
        </p:txBody>
      </p:sp>
      <p:sp>
        <p:nvSpPr>
          <p:cNvPr id="66565" name="Rectangle 5"/>
          <p:cNvSpPr>
            <a:spLocks noChangeArrowheads="1"/>
          </p:cNvSpPr>
          <p:nvPr/>
        </p:nvSpPr>
        <p:spPr bwMode="auto">
          <a:xfrm>
            <a:off x="0" y="0"/>
            <a:ext cx="9144000" cy="304800"/>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3600" baseline="30000">
              <a:solidFill>
                <a:srgbClr val="000000"/>
              </a:solidFill>
              <a:latin typeface="Comic Sans MS" pitchFamily="66" charset="0"/>
            </a:endParaRPr>
          </a:p>
        </p:txBody>
      </p:sp>
    </p:spTree>
    <p:extLst>
      <p:ext uri="{BB962C8B-B14F-4D97-AF65-F5344CB8AC3E}">
        <p14:creationId xmlns:p14="http://schemas.microsoft.com/office/powerpoint/2010/main" val="336598374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3"/>
          <p:cNvSpPr>
            <a:spLocks noGrp="1" noChangeArrowheads="1"/>
          </p:cNvSpPr>
          <p:nvPr>
            <p:ph type="body" idx="4294967295"/>
          </p:nvPr>
        </p:nvSpPr>
        <p:spPr>
          <a:xfrm>
            <a:off x="457200" y="533400"/>
            <a:ext cx="8229600" cy="4800600"/>
          </a:xfrm>
        </p:spPr>
        <p:txBody>
          <a:bodyPr/>
          <a:lstStyle/>
          <a:p>
            <a:pPr>
              <a:buFontTx/>
              <a:buNone/>
            </a:pPr>
            <a:r>
              <a:rPr lang="en-US" sz="3600" smtClean="0">
                <a:latin typeface="Comic Sans MS" pitchFamily="66" charset="0"/>
              </a:rPr>
              <a:t>The Two Key Questions</a:t>
            </a:r>
          </a:p>
          <a:p>
            <a:pPr>
              <a:buFontTx/>
              <a:buNone/>
            </a:pPr>
            <a:endParaRPr lang="en-US" sz="3600" smtClean="0">
              <a:latin typeface="Comic Sans MS" pitchFamily="66" charset="0"/>
            </a:endParaRPr>
          </a:p>
          <a:p>
            <a:r>
              <a:rPr lang="en-US" sz="3200" smtClean="0">
                <a:latin typeface="Comic Sans MS" pitchFamily="66" charset="0"/>
              </a:rPr>
              <a:t>The Assignment:</a:t>
            </a:r>
          </a:p>
          <a:p>
            <a:pPr>
              <a:buFontTx/>
              <a:buNone/>
            </a:pPr>
            <a:endParaRPr lang="en-US" sz="3200" smtClean="0">
              <a:latin typeface="Comic Sans MS" pitchFamily="66" charset="0"/>
            </a:endParaRPr>
          </a:p>
          <a:p>
            <a:pPr lvl="1"/>
            <a:r>
              <a:rPr lang="en-US" sz="2800" smtClean="0">
                <a:latin typeface="Comic Sans MS" pitchFamily="66" charset="0"/>
              </a:rPr>
              <a:t>  Are we taking care of you OK?</a:t>
            </a:r>
          </a:p>
          <a:p>
            <a:pPr lvl="1"/>
            <a:endParaRPr lang="en-US" sz="2800" smtClean="0">
              <a:latin typeface="Comic Sans MS" pitchFamily="66" charset="0"/>
            </a:endParaRPr>
          </a:p>
          <a:p>
            <a:pPr lvl="1"/>
            <a:r>
              <a:rPr lang="en-US" sz="2800" smtClean="0">
                <a:latin typeface="Comic Sans MS" pitchFamily="66" charset="0"/>
              </a:rPr>
              <a:t>  What can we do better?</a:t>
            </a:r>
          </a:p>
        </p:txBody>
      </p:sp>
      <p:sp>
        <p:nvSpPr>
          <p:cNvPr id="69636" name="Rectangle 4"/>
          <p:cNvSpPr>
            <a:spLocks noChangeArrowheads="1"/>
          </p:cNvSpPr>
          <p:nvPr/>
        </p:nvSpPr>
        <p:spPr bwMode="auto">
          <a:xfrm>
            <a:off x="0" y="0"/>
            <a:ext cx="9144000" cy="304800"/>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3600" baseline="30000">
              <a:solidFill>
                <a:srgbClr val="000000"/>
              </a:solidFill>
              <a:latin typeface="Comic Sans MS" pitchFamily="66" charset="0"/>
            </a:endParaRPr>
          </a:p>
        </p:txBody>
      </p:sp>
    </p:spTree>
    <p:extLst>
      <p:ext uri="{BB962C8B-B14F-4D97-AF65-F5344CB8AC3E}">
        <p14:creationId xmlns:p14="http://schemas.microsoft.com/office/powerpoint/2010/main" val="5548011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69635">
                                            <p:txEl>
                                              <p:pRg st="0" end="0"/>
                                            </p:txEl>
                                          </p:spTgt>
                                        </p:tgtEl>
                                        <p:attrNameLst>
                                          <p:attrName>style.visibility</p:attrName>
                                        </p:attrNameLst>
                                      </p:cBhvr>
                                      <p:to>
                                        <p:strVal val="visible"/>
                                      </p:to>
                                    </p:set>
                                    <p:animEffect transition="in" filter="fade">
                                      <p:cBhvr>
                                        <p:cTn id="7" dur="1000"/>
                                        <p:tgtEl>
                                          <p:spTgt spid="69635">
                                            <p:txEl>
                                              <p:pRg st="0" end="0"/>
                                            </p:txEl>
                                          </p:spTgt>
                                        </p:tgtEl>
                                      </p:cBhvr>
                                    </p:animEffect>
                                    <p:anim calcmode="lin" valueType="num">
                                      <p:cBhvr>
                                        <p:cTn id="8" dur="1000" fill="hold"/>
                                        <p:tgtEl>
                                          <p:spTgt spid="6963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963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69635">
                                            <p:txEl>
                                              <p:pRg st="2" end="2"/>
                                            </p:txEl>
                                          </p:spTgt>
                                        </p:tgtEl>
                                        <p:attrNameLst>
                                          <p:attrName>style.visibility</p:attrName>
                                        </p:attrNameLst>
                                      </p:cBhvr>
                                      <p:to>
                                        <p:strVal val="visible"/>
                                      </p:to>
                                    </p:set>
                                    <p:animEffect transition="in" filter="fade">
                                      <p:cBhvr>
                                        <p:cTn id="14" dur="1000"/>
                                        <p:tgtEl>
                                          <p:spTgt spid="69635">
                                            <p:txEl>
                                              <p:pRg st="2" end="2"/>
                                            </p:txEl>
                                          </p:spTgt>
                                        </p:tgtEl>
                                      </p:cBhvr>
                                    </p:animEffect>
                                    <p:anim calcmode="lin" valueType="num">
                                      <p:cBhvr>
                                        <p:cTn id="15" dur="1000" fill="hold"/>
                                        <p:tgtEl>
                                          <p:spTgt spid="6963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963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69635">
                                            <p:txEl>
                                              <p:pRg st="4" end="4"/>
                                            </p:txEl>
                                          </p:spTgt>
                                        </p:tgtEl>
                                        <p:attrNameLst>
                                          <p:attrName>style.visibility</p:attrName>
                                        </p:attrNameLst>
                                      </p:cBhvr>
                                      <p:to>
                                        <p:strVal val="visible"/>
                                      </p:to>
                                    </p:set>
                                    <p:animEffect transition="in" filter="fade">
                                      <p:cBhvr>
                                        <p:cTn id="21" dur="1000"/>
                                        <p:tgtEl>
                                          <p:spTgt spid="69635">
                                            <p:txEl>
                                              <p:pRg st="4" end="4"/>
                                            </p:txEl>
                                          </p:spTgt>
                                        </p:tgtEl>
                                      </p:cBhvr>
                                    </p:animEffect>
                                    <p:anim calcmode="lin" valueType="num">
                                      <p:cBhvr>
                                        <p:cTn id="22" dur="1000" fill="hold"/>
                                        <p:tgtEl>
                                          <p:spTgt spid="69635">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6963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69635">
                                            <p:txEl>
                                              <p:pRg st="6" end="6"/>
                                            </p:txEl>
                                          </p:spTgt>
                                        </p:tgtEl>
                                        <p:attrNameLst>
                                          <p:attrName>style.visibility</p:attrName>
                                        </p:attrNameLst>
                                      </p:cBhvr>
                                      <p:to>
                                        <p:strVal val="visible"/>
                                      </p:to>
                                    </p:set>
                                    <p:animEffect transition="in" filter="fade">
                                      <p:cBhvr>
                                        <p:cTn id="28" dur="1000"/>
                                        <p:tgtEl>
                                          <p:spTgt spid="69635">
                                            <p:txEl>
                                              <p:pRg st="6" end="6"/>
                                            </p:txEl>
                                          </p:spTgt>
                                        </p:tgtEl>
                                      </p:cBhvr>
                                    </p:animEffect>
                                    <p:anim calcmode="lin" valueType="num">
                                      <p:cBhvr>
                                        <p:cTn id="29" dur="1000" fill="hold"/>
                                        <p:tgtEl>
                                          <p:spTgt spid="69635">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6963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3"/>
          <p:cNvSpPr>
            <a:spLocks noGrp="1" noChangeArrowheads="1"/>
          </p:cNvSpPr>
          <p:nvPr>
            <p:ph type="body" idx="4294967295"/>
          </p:nvPr>
        </p:nvSpPr>
        <p:spPr>
          <a:xfrm>
            <a:off x="685800" y="1600200"/>
            <a:ext cx="7772400" cy="4114800"/>
          </a:xfrm>
        </p:spPr>
        <p:txBody>
          <a:bodyPr/>
          <a:lstStyle/>
          <a:p>
            <a:pPr>
              <a:buFontTx/>
              <a:buNone/>
            </a:pPr>
            <a:r>
              <a:rPr lang="en-US" sz="3600" smtClean="0">
                <a:latin typeface="Comic Sans MS" pitchFamily="66" charset="0"/>
              </a:rPr>
              <a:t>…The Pleasant Surprise.</a:t>
            </a:r>
          </a:p>
        </p:txBody>
      </p:sp>
      <p:sp>
        <p:nvSpPr>
          <p:cNvPr id="70660" name="Rectangle 4"/>
          <p:cNvSpPr>
            <a:spLocks noChangeArrowheads="1"/>
          </p:cNvSpPr>
          <p:nvPr/>
        </p:nvSpPr>
        <p:spPr bwMode="auto">
          <a:xfrm>
            <a:off x="0" y="0"/>
            <a:ext cx="9144000" cy="304800"/>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3600" baseline="30000">
              <a:solidFill>
                <a:srgbClr val="000000"/>
              </a:solidFill>
              <a:latin typeface="Comic Sans MS" pitchFamily="66" charset="0"/>
            </a:endParaRPr>
          </a:p>
        </p:txBody>
      </p:sp>
    </p:spTree>
    <p:extLst>
      <p:ext uri="{BB962C8B-B14F-4D97-AF65-F5344CB8AC3E}">
        <p14:creationId xmlns:p14="http://schemas.microsoft.com/office/powerpoint/2010/main" val="407570003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4" name="Rectangle 4"/>
          <p:cNvSpPr>
            <a:spLocks/>
          </p:cNvSpPr>
          <p:nvPr/>
        </p:nvSpPr>
        <p:spPr bwMode="auto">
          <a:xfrm>
            <a:off x="304800" y="609600"/>
            <a:ext cx="822960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fontAlgn="base" hangingPunct="0">
              <a:spcBef>
                <a:spcPct val="0"/>
              </a:spcBef>
              <a:spcAft>
                <a:spcPct val="0"/>
              </a:spcAft>
            </a:pPr>
            <a:r>
              <a:rPr lang="en-US" sz="2900" b="1">
                <a:solidFill>
                  <a:srgbClr val="FFCC00"/>
                </a:solidFill>
              </a:rPr>
              <a:t>MacDonald Women’s Hospital - HCAHPS</a:t>
            </a:r>
            <a:endParaRPr lang="en-US" sz="4800" b="1">
              <a:solidFill>
                <a:srgbClr val="FFCC00"/>
              </a:solidFill>
            </a:endParaRPr>
          </a:p>
        </p:txBody>
      </p:sp>
      <p:pic>
        <p:nvPicPr>
          <p:cNvPr id="51205" name="Picture 5" descr="The MacDonald staff keeps open communication with its patients and staff to serve their patients best. They conduct regular surveys with their patients, asking them to rate their experience on a variety of topics. The following chart documents the agregate question answers, for the Year End in 2011 (where the target was 50 in all topics) and the YTD in 2012 (where the target was 55 in all topics).&#10;&#10;In New Medication, by the end of 2011 the hospital received a score of 87, and in 2012 so far has scored a 99.&#10;&#10;In Relationship with Nurses, by the end of 2011 the hospital received a score of 61, and in 2012 so far has scored a 97.&#10;&#10;In Pain, by the end of 2011 the hospital received a score of 61, and in 2012 so far has a score of 96.&#10;&#10;In Relationship with Physicians, by the end of 2011 the hospital had received a score of 67, and in 2012 so far has a score of 81.&#10;&#10;In Discharge, by the end of 2011 the hospital had received a score of 79, and so far in 2012 has a score of 62.&#10;&#10;In Rate Hospital 1-10, the hospital received a score of 39 by the end of 2011, and so far in 2012 has a score of 73.&#10;&#10;In Environment, by the end of 2011 the hospital had received a score of 41, and so far in 2012 has a socre of 71.&#10;&#10;In Response, by the end of 2011 the hospital had received a score of 19, and so far in 2012 has a score of 43." title="MacDonald Women's Hospita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676400"/>
            <a:ext cx="7696200" cy="35687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07" name="Rectangle 7"/>
          <p:cNvSpPr>
            <a:spLocks noChangeArrowheads="1"/>
          </p:cNvSpPr>
          <p:nvPr/>
        </p:nvSpPr>
        <p:spPr bwMode="auto">
          <a:xfrm>
            <a:off x="0" y="0"/>
            <a:ext cx="9144000" cy="304800"/>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3600" baseline="30000">
              <a:solidFill>
                <a:srgbClr val="000000"/>
              </a:solidFill>
              <a:latin typeface="Comic Sans MS" pitchFamily="66" charset="0"/>
            </a:endParaRPr>
          </a:p>
        </p:txBody>
      </p:sp>
    </p:spTree>
    <p:extLst>
      <p:ext uri="{BB962C8B-B14F-4D97-AF65-F5344CB8AC3E}">
        <p14:creationId xmlns:p14="http://schemas.microsoft.com/office/powerpoint/2010/main" val="117178197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7" name="Picture 5" descr="The MacDonald staff keeps open communication with its patients and staff to serve their patients best. They conduct regular surveys with their patients, asking them to rate their experience on a variety of topics. The following chart documents the perventile of the hospital on various patient experiene outcomes. In 2012, the percentile goal was 55th, and in 2013 the hospital is aiming for the 60th percentile.&#10;&#10;In Overall Satisfaction with Care, the hospital was in the 39th percentile in 2012, but in 2013 it is now in the 75th percentile.&#10;&#10;In Relationship with Nurses, the hospital was ranked in the 92nd percentile in 2012, and in 2013 it is in the 94th percentile.&#10;&#10;In Response of Hospital Staff, the hospital was ranked in the 58th percentile in 2012, and ranks in the 42nd percentile so far in 2013.&#10;&#10;In Relationship with Physicians, the hospital was ranked in the 85th percentile in 2012, and is in the 92nd percentile so far in 2013.&#10;&#10;In Hospital environment, the hospital was ranked in the 62nd percentile in 2012, and is ranked in the 86th percentile so far in 2013.&#10;&#10;In Pain Management, the hospital was ranked in the 80th percentile in 2012, and ranks in the 81st percentile in 2013.&#10;&#10;In Communication About Medicines, the hospital was ranked in the 97th percentile in 2012, and remains in the 97th percentile in 2013.&#10;&#10;In Discharge Information, the hospital was ranked in the 90th percentil in 2012, and is ranked in the 72nd percentile so far in 2013."/>
          <p:cNvPicPr preferRelativeResize="0">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577975"/>
            <a:ext cx="7696200" cy="356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4998" name="Rectangle 6"/>
          <p:cNvSpPr>
            <a:spLocks noChangeArrowheads="1"/>
          </p:cNvSpPr>
          <p:nvPr/>
        </p:nvSpPr>
        <p:spPr bwMode="auto">
          <a:xfrm>
            <a:off x="0" y="0"/>
            <a:ext cx="9144000" cy="304800"/>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3600" baseline="30000">
              <a:solidFill>
                <a:srgbClr val="000000"/>
              </a:solidFill>
              <a:latin typeface="Comic Sans MS" pitchFamily="66" charset="0"/>
            </a:endParaRPr>
          </a:p>
        </p:txBody>
      </p:sp>
      <p:sp>
        <p:nvSpPr>
          <p:cNvPr id="84999" name="Rectangle 7"/>
          <p:cNvSpPr>
            <a:spLocks noGrp="1"/>
          </p:cNvSpPr>
          <p:nvPr>
            <p:ph type="title" idx="4294967295"/>
          </p:nvPr>
        </p:nvSpPr>
        <p:spPr>
          <a:xfrm>
            <a:off x="762000" y="304800"/>
            <a:ext cx="7772400" cy="1143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algn="ctr"/>
            <a:r>
              <a:rPr lang="en-US" b="1" smtClean="0"/>
              <a:t>MacDonald Patient Experience Outcomes	</a:t>
            </a:r>
          </a:p>
        </p:txBody>
      </p:sp>
    </p:spTree>
    <p:extLst>
      <p:ext uri="{BB962C8B-B14F-4D97-AF65-F5344CB8AC3E}">
        <p14:creationId xmlns:p14="http://schemas.microsoft.com/office/powerpoint/2010/main" val="10710259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Interdisciplinary  Team</a:t>
            </a:r>
            <a:endParaRPr lang="en-US" dirty="0"/>
          </a:p>
        </p:txBody>
      </p:sp>
      <p:pic>
        <p:nvPicPr>
          <p:cNvPr id="3" name="Picture 4" descr="The virtuous triangle of patient care. In the middle, we have the four branches of Leadership, Communication, Mutual Support and Situation Monitoring, all encompased in Skills. By being successful in all of these skills, the Patient Care Team affects Performance, Attitudes and Knowledge." title="Virtuous Triangle"/>
          <p:cNvPicPr>
            <a:picLocks noChangeAspect="1" noChangeArrowheads="1"/>
          </p:cNvPicPr>
          <p:nvPr/>
        </p:nvPicPr>
        <p:blipFill>
          <a:blip r:embed="rId2">
            <a:extLst>
              <a:ext uri="{28A0092B-C50C-407E-A947-70E740481C1C}">
                <a14:useLocalDpi xmlns:a14="http://schemas.microsoft.com/office/drawing/2010/main" val="0"/>
              </a:ext>
            </a:extLst>
          </a:blip>
          <a:srcRect b="9193"/>
          <a:stretch>
            <a:fillRect/>
          </a:stretch>
        </p:blipFill>
        <p:spPr bwMode="auto">
          <a:xfrm>
            <a:off x="2514600" y="3733799"/>
            <a:ext cx="3733800" cy="281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0" descr="Three images of doctors in a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62416"/>
            <a:ext cx="8305800" cy="2438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31611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Start with Current State and Dream Big</a:t>
            </a:r>
            <a:endParaRPr lang="en-US" dirty="0"/>
          </a:p>
        </p:txBody>
      </p:sp>
      <p:sp>
        <p:nvSpPr>
          <p:cNvPr id="3" name="Content Placeholder 2"/>
          <p:cNvSpPr>
            <a:spLocks noGrp="1"/>
          </p:cNvSpPr>
          <p:nvPr>
            <p:ph idx="1"/>
          </p:nvPr>
        </p:nvSpPr>
        <p:spPr/>
        <p:txBody>
          <a:bodyPr/>
          <a:lstStyle/>
          <a:p>
            <a:r>
              <a:rPr lang="en-US" sz="2000" b="1" dirty="0" smtClean="0"/>
              <a:t>Limited Structure</a:t>
            </a:r>
          </a:p>
          <a:p>
            <a:r>
              <a:rPr lang="en-US" sz="2000" b="1" dirty="0" smtClean="0"/>
              <a:t>One Way Information Sharing</a:t>
            </a:r>
          </a:p>
          <a:p>
            <a:r>
              <a:rPr lang="en-US" sz="2000" b="1" dirty="0" smtClean="0"/>
              <a:t>Minimal Physician Participation</a:t>
            </a:r>
          </a:p>
          <a:p>
            <a:r>
              <a:rPr lang="en-US" sz="2000" b="1" dirty="0" smtClean="0"/>
              <a:t>Mostly Nursing Participation</a:t>
            </a:r>
          </a:p>
          <a:p>
            <a:r>
              <a:rPr lang="en-US" sz="2000" b="1" dirty="0" smtClean="0"/>
              <a:t>Continuous Improvement Not A Focus</a:t>
            </a:r>
          </a:p>
          <a:p>
            <a:r>
              <a:rPr lang="en-US" sz="2000" b="1" dirty="0" smtClean="0"/>
              <a:t>Minimal Data Shared</a:t>
            </a:r>
          </a:p>
          <a:p>
            <a:r>
              <a:rPr lang="en-US" sz="2000" b="1" dirty="0" smtClean="0"/>
              <a:t>Patient Dissatisfaction</a:t>
            </a:r>
          </a:p>
          <a:p>
            <a:r>
              <a:rPr lang="en-US" sz="2000" b="1" dirty="0" smtClean="0"/>
              <a:t>Lost Opportunities</a:t>
            </a:r>
          </a:p>
          <a:p>
            <a:endParaRPr lang="en-US" dirty="0" smtClean="0"/>
          </a:p>
        </p:txBody>
      </p:sp>
      <p:pic>
        <p:nvPicPr>
          <p:cNvPr id="4" name="Picture 3" descr="A hand-drawn stop sign, that said &quot;Huddle in Progress&quot;" title="Stop"/>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6438" y="4267913"/>
            <a:ext cx="3083268" cy="2312451"/>
          </a:xfrm>
          <a:prstGeom prst="rect">
            <a:avLst/>
          </a:prstGeom>
        </p:spPr>
      </p:pic>
      <p:pic>
        <p:nvPicPr>
          <p:cNvPr id="5" name="Picture 4" descr="A hand-written list of the big dream of huddles in a hospital." title="Huddl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583220" y="794052"/>
            <a:ext cx="2133600" cy="2983897"/>
          </a:xfrm>
          <a:prstGeom prst="rect">
            <a:avLst/>
          </a:prstGeom>
          <a:ln>
            <a:solidFill>
              <a:schemeClr val="tx1"/>
            </a:solidFill>
          </a:ln>
        </p:spPr>
      </p:pic>
    </p:spTree>
    <p:extLst>
      <p:ext uri="{BB962C8B-B14F-4D97-AF65-F5344CB8AC3E}">
        <p14:creationId xmlns:p14="http://schemas.microsoft.com/office/powerpoint/2010/main" val="18394640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571500" lvl="1" indent="-381000">
              <a:lnSpc>
                <a:spcPct val="100000"/>
              </a:lnSpc>
              <a:spcBef>
                <a:spcPct val="70000"/>
              </a:spcBef>
            </a:pPr>
            <a:r>
              <a:rPr lang="en-US" dirty="0" smtClean="0"/>
              <a:t>We Reviewed The Current State: Baseline Survey </a:t>
            </a:r>
            <a:endParaRPr lang="en-US" dirty="0"/>
          </a:p>
        </p:txBody>
      </p:sp>
      <p:sp>
        <p:nvSpPr>
          <p:cNvPr id="3" name="Content Placeholder 2"/>
          <p:cNvSpPr>
            <a:spLocks noGrp="1"/>
          </p:cNvSpPr>
          <p:nvPr>
            <p:ph idx="1"/>
          </p:nvPr>
        </p:nvSpPr>
        <p:spPr/>
        <p:txBody>
          <a:bodyPr/>
          <a:lstStyle/>
          <a:p>
            <a:r>
              <a:rPr lang="en-US" sz="2000" b="1" dirty="0" smtClean="0"/>
              <a:t>80 Team Members Out Of 275 Completed </a:t>
            </a:r>
          </a:p>
          <a:p>
            <a:pPr marL="0" indent="0">
              <a:buNone/>
            </a:pPr>
            <a:endParaRPr lang="en-US" dirty="0" smtClean="0"/>
          </a:p>
        </p:txBody>
      </p:sp>
      <p:pic>
        <p:nvPicPr>
          <p:cNvPr id="3074" name="Picture 2" descr="&quot;We reviewed The Current State: Baseline Survey.&quot; This is a pie chart of who attends huddles.&#10;&#10;Nurse: 41.3%&#10;MD Attending: 25.4%&#10;MD Resident: 15.9%&#10;Advanced Practice Provider: 0.0%&#10;Unit Secretary: 3.2%&#10;ED Tech: 6.3%&#10;Nursing Assistant: 0.0%&#10;Manager: 4.8%&#10;Other: 3.2%" title="Baseline Pie Ch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531" y="1091822"/>
            <a:ext cx="5048467" cy="300221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This is a chart that depicts survey results from staff members.&#10;&#10;16. Managers Round Enough&#10;Yes: 52%&#10;No: 48%&#10;&#10;15. Understand Project Impact&#10;Yes: 60%&#10;No: 40%&#10;&#10;14. Vis Wall Information Understood&#10;Yes: 39%&#10;No: 61%&#10;&#10;13. Vis Wall Helpful Information&#10;Yes: 40%&#10;No: 60%&#10;&#10;12. Vis Wall Understand Why&#10;Yes: 48%&#10;No: 53%&#10;&#10;11. Huddles Time for Input&#10;Yes: 42%&#10;No: 58%&#10;&#10;10. Huddles Enough Physicians&#10;Yes: 13%&#10;No: 87%&#10;&#10;9. Huddles Enough Managers&#10;Yes: 51%&#10;No: 49%&#10;&#10;8. Huddles Used to Recognize&#10;Yes: 42%&#10;No: 58%&#10;&#10;7. Huddles Consistent Timing&#10;Yes: 39%&#10;No: 61%&#10;&#10;6. Huddle Time Spent Appropriate&#10;Yes: 65%&#10;No: 35%&#10;&#10;5. Huddles Help Connect&#10;Yes: 68%&#10;No: 32%&#10;&#10;4. Huddle Information Helps with Job&#10;Yes: 66%&#10;No: 34%&#10;&#10;3. Huddles are Effective&#10;Yes: 65%&#10;No: 35%&#10;&#10;2. Huddle Purpose Clear&#10;Yes: 81%&#10;No: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7726" y="3641152"/>
            <a:ext cx="4763068" cy="309301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540988" y="3084394"/>
            <a:ext cx="3207224" cy="523220"/>
          </a:xfrm>
          <a:prstGeom prst="rect">
            <a:avLst/>
          </a:prstGeom>
          <a:noFill/>
        </p:spPr>
        <p:txBody>
          <a:bodyPr wrap="square" rtlCol="0">
            <a:spAutoFit/>
          </a:bodyPr>
          <a:lstStyle/>
          <a:p>
            <a:r>
              <a:rPr lang="en-US" sz="1400" b="1" u="sng" dirty="0">
                <a:latin typeface="Calibri" pitchFamily="34" charset="0"/>
                <a:cs typeface="Calibri" pitchFamily="34" charset="0"/>
              </a:rPr>
              <a:t>% Positive </a:t>
            </a:r>
            <a:r>
              <a:rPr lang="en-US" sz="1400" b="1" u="sng" dirty="0" smtClean="0">
                <a:latin typeface="Calibri" pitchFamily="34" charset="0"/>
                <a:cs typeface="Calibri" pitchFamily="34" charset="0"/>
              </a:rPr>
              <a:t>Score</a:t>
            </a:r>
            <a:r>
              <a:rPr lang="en-US" sz="1400" b="1" dirty="0" smtClean="0">
                <a:latin typeface="Calibri" pitchFamily="34" charset="0"/>
                <a:cs typeface="Calibri" pitchFamily="34" charset="0"/>
              </a:rPr>
              <a:t>: </a:t>
            </a:r>
          </a:p>
          <a:p>
            <a:r>
              <a:rPr lang="en-US" sz="1400" b="1" dirty="0" smtClean="0">
                <a:latin typeface="Calibri" pitchFamily="34" charset="0"/>
                <a:cs typeface="Calibri" pitchFamily="34" charset="0"/>
              </a:rPr>
              <a:t>Strongly </a:t>
            </a:r>
            <a:r>
              <a:rPr lang="en-US" sz="1400" b="1" dirty="0">
                <a:latin typeface="Calibri" pitchFamily="34" charset="0"/>
                <a:cs typeface="Calibri" pitchFamily="34" charset="0"/>
              </a:rPr>
              <a:t>Agree + </a:t>
            </a:r>
            <a:r>
              <a:rPr lang="en-US" sz="1400" b="1" dirty="0" smtClean="0">
                <a:latin typeface="Calibri" pitchFamily="34" charset="0"/>
                <a:cs typeface="Calibri" pitchFamily="34" charset="0"/>
              </a:rPr>
              <a:t>Agree </a:t>
            </a:r>
            <a:r>
              <a:rPr lang="en-US" sz="1400" b="1" dirty="0">
                <a:latin typeface="Calibri" pitchFamily="34" charset="0"/>
                <a:cs typeface="Calibri" pitchFamily="34" charset="0"/>
              </a:rPr>
              <a:t>By Question</a:t>
            </a:r>
          </a:p>
        </p:txBody>
      </p:sp>
      <p:sp>
        <p:nvSpPr>
          <p:cNvPr id="7" name="TextBox 6"/>
          <p:cNvSpPr txBox="1"/>
          <p:nvPr/>
        </p:nvSpPr>
        <p:spPr>
          <a:xfrm>
            <a:off x="168473" y="4183526"/>
            <a:ext cx="2592059" cy="707886"/>
          </a:xfrm>
          <a:prstGeom prst="rect">
            <a:avLst/>
          </a:prstGeom>
          <a:solidFill>
            <a:schemeClr val="accent4">
              <a:lumMod val="40000"/>
              <a:lumOff val="60000"/>
            </a:schemeClr>
          </a:solidFill>
        </p:spPr>
        <p:txBody>
          <a:bodyPr wrap="square" rtlCol="0">
            <a:spAutoFit/>
          </a:bodyPr>
          <a:lstStyle/>
          <a:p>
            <a:r>
              <a:rPr lang="en-US" sz="2000" dirty="0" smtClean="0">
                <a:latin typeface="Calibri" pitchFamily="34" charset="0"/>
                <a:cs typeface="Calibri" pitchFamily="34" charset="0"/>
              </a:rPr>
              <a:t>“I don’t know what the wall is”</a:t>
            </a:r>
            <a:endParaRPr lang="en-US" sz="2000" dirty="0">
              <a:latin typeface="Calibri" pitchFamily="34" charset="0"/>
              <a:cs typeface="Calibri" pitchFamily="34" charset="0"/>
            </a:endParaRPr>
          </a:p>
        </p:txBody>
      </p:sp>
      <p:sp>
        <p:nvSpPr>
          <p:cNvPr id="8" name="TextBox 7"/>
          <p:cNvSpPr txBox="1"/>
          <p:nvPr/>
        </p:nvSpPr>
        <p:spPr>
          <a:xfrm>
            <a:off x="1023658" y="4729219"/>
            <a:ext cx="2592059" cy="1015663"/>
          </a:xfrm>
          <a:prstGeom prst="rect">
            <a:avLst/>
          </a:prstGeom>
          <a:solidFill>
            <a:schemeClr val="accent5">
              <a:lumMod val="40000"/>
              <a:lumOff val="60000"/>
            </a:schemeClr>
          </a:solidFill>
        </p:spPr>
        <p:txBody>
          <a:bodyPr wrap="square" rtlCol="0">
            <a:spAutoFit/>
          </a:bodyPr>
          <a:lstStyle/>
          <a:p>
            <a:r>
              <a:rPr lang="en-US" sz="2000" dirty="0" smtClean="0">
                <a:latin typeface="Calibri" pitchFamily="34" charset="0"/>
                <a:cs typeface="Calibri" pitchFamily="34" charset="0"/>
              </a:rPr>
              <a:t>“I only work nights, and as a result miss all the huddles”</a:t>
            </a:r>
            <a:endParaRPr lang="en-US" sz="2000" dirty="0">
              <a:latin typeface="Calibri" pitchFamily="34" charset="0"/>
              <a:cs typeface="Calibri" pitchFamily="34" charset="0"/>
            </a:endParaRPr>
          </a:p>
        </p:txBody>
      </p:sp>
      <p:sp>
        <p:nvSpPr>
          <p:cNvPr id="9" name="TextBox 8"/>
          <p:cNvSpPr txBox="1"/>
          <p:nvPr/>
        </p:nvSpPr>
        <p:spPr>
          <a:xfrm>
            <a:off x="356532" y="5708901"/>
            <a:ext cx="2592059" cy="1015663"/>
          </a:xfrm>
          <a:prstGeom prst="rect">
            <a:avLst/>
          </a:prstGeom>
          <a:solidFill>
            <a:schemeClr val="accent6">
              <a:lumMod val="40000"/>
              <a:lumOff val="60000"/>
            </a:schemeClr>
          </a:solidFill>
        </p:spPr>
        <p:txBody>
          <a:bodyPr wrap="square" rtlCol="0">
            <a:spAutoFit/>
          </a:bodyPr>
          <a:lstStyle/>
          <a:p>
            <a:r>
              <a:rPr lang="en-US" sz="2000" dirty="0" smtClean="0">
                <a:latin typeface="Calibri" pitchFamily="34" charset="0"/>
                <a:cs typeface="Calibri" pitchFamily="34" charset="0"/>
              </a:rPr>
              <a:t>“I did not know we had anything called a visibility wall”</a:t>
            </a:r>
            <a:endParaRPr lang="en-US" sz="2000" dirty="0">
              <a:latin typeface="Calibri" pitchFamily="34" charset="0"/>
              <a:cs typeface="Calibri" pitchFamily="34" charset="0"/>
            </a:endParaRPr>
          </a:p>
        </p:txBody>
      </p:sp>
    </p:spTree>
    <p:extLst>
      <p:ext uri="{BB962C8B-B14F-4D97-AF65-F5344CB8AC3E}">
        <p14:creationId xmlns:p14="http://schemas.microsoft.com/office/powerpoint/2010/main" val="124332415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
      <a:dk1>
        <a:srgbClr val="000000"/>
      </a:dk1>
      <a:lt1>
        <a:srgbClr val="FFFFFF"/>
      </a:lt1>
      <a:dk2>
        <a:srgbClr val="000000"/>
      </a:dk2>
      <a:lt2>
        <a:srgbClr val="808080"/>
      </a:lt2>
      <a:accent1>
        <a:srgbClr val="CA7700"/>
      </a:accent1>
      <a:accent2>
        <a:srgbClr val="FDB813"/>
      </a:accent2>
      <a:accent3>
        <a:srgbClr val="FFFFFF"/>
      </a:accent3>
      <a:accent4>
        <a:srgbClr val="000000"/>
      </a:accent4>
      <a:accent5>
        <a:srgbClr val="E1BDAA"/>
      </a:accent5>
      <a:accent6>
        <a:srgbClr val="E5A610"/>
      </a:accent6>
      <a:hlink>
        <a:srgbClr val="FA0000"/>
      </a:hlink>
      <a:folHlink>
        <a:srgbClr val="CA77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3000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30000" smtClean="0">
            <a:ln>
              <a:noFill/>
            </a:ln>
            <a:solidFill>
              <a:schemeClr val="tx1"/>
            </a:solidFill>
            <a:effectLst/>
            <a:latin typeface="Arial" charset="0"/>
            <a:ea typeface="ＭＳ Ｐゴシック" pitchFamily="1" charset="-128"/>
          </a:defRPr>
        </a:defPPr>
      </a:lstStyle>
    </a:lnDef>
  </a:objectDefaults>
  <a:extraClrSchemeLst>
    <a:extraClrScheme>
      <a:clrScheme name="Default Design 1">
        <a:dk1>
          <a:srgbClr val="000000"/>
        </a:dk1>
        <a:lt1>
          <a:srgbClr val="FFFFFF"/>
        </a:lt1>
        <a:dk2>
          <a:srgbClr val="000000"/>
        </a:dk2>
        <a:lt2>
          <a:srgbClr val="808080"/>
        </a:lt2>
        <a:accent1>
          <a:srgbClr val="009AA6"/>
        </a:accent1>
        <a:accent2>
          <a:srgbClr val="FDB813"/>
        </a:accent2>
        <a:accent3>
          <a:srgbClr val="FFFFFF"/>
        </a:accent3>
        <a:accent4>
          <a:srgbClr val="000000"/>
        </a:accent4>
        <a:accent5>
          <a:srgbClr val="AACAD0"/>
        </a:accent5>
        <a:accent6>
          <a:srgbClr val="E5A610"/>
        </a:accent6>
        <a:hlink>
          <a:srgbClr val="FA0000"/>
        </a:hlink>
        <a:folHlink>
          <a:srgbClr val="00338D"/>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338D"/>
        </a:accent1>
        <a:accent2>
          <a:srgbClr val="FDB813"/>
        </a:accent2>
        <a:accent3>
          <a:srgbClr val="FFFFFF"/>
        </a:accent3>
        <a:accent4>
          <a:srgbClr val="000000"/>
        </a:accent4>
        <a:accent5>
          <a:srgbClr val="AAADC5"/>
        </a:accent5>
        <a:accent6>
          <a:srgbClr val="E5A610"/>
        </a:accent6>
        <a:hlink>
          <a:srgbClr val="FA0000"/>
        </a:hlink>
        <a:folHlink>
          <a:srgbClr val="00338D"/>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176</TotalTime>
  <Words>1393</Words>
  <Application>Microsoft Office PowerPoint</Application>
  <PresentationFormat>On-screen Show (4:3)</PresentationFormat>
  <Paragraphs>391</Paragraphs>
  <Slides>65</Slides>
  <Notes>38</Notes>
  <HiddenSlides>0</HiddenSlides>
  <MMClips>0</MMClips>
  <ScaleCrop>false</ScaleCrop>
  <HeadingPairs>
    <vt:vector size="6" baseType="variant">
      <vt:variant>
        <vt:lpstr>Theme</vt:lpstr>
      </vt:variant>
      <vt:variant>
        <vt:i4>4</vt:i4>
      </vt:variant>
      <vt:variant>
        <vt:lpstr>Embedded OLE Servers</vt:lpstr>
      </vt:variant>
      <vt:variant>
        <vt:i4>1</vt:i4>
      </vt:variant>
      <vt:variant>
        <vt:lpstr>Slide Titles</vt:lpstr>
      </vt:variant>
      <vt:variant>
        <vt:i4>65</vt:i4>
      </vt:variant>
    </vt:vector>
  </HeadingPairs>
  <TitlesOfParts>
    <vt:vector size="70" baseType="lpstr">
      <vt:lpstr>Adjacency</vt:lpstr>
      <vt:lpstr>Default Design</vt:lpstr>
      <vt:lpstr>1_Default Design</vt:lpstr>
      <vt:lpstr>Office Theme</vt:lpstr>
      <vt:lpstr>Clip</vt:lpstr>
      <vt:lpstr>Engaging Patients through TeamSTEPPS </vt:lpstr>
      <vt:lpstr>What will our Teams Learn?</vt:lpstr>
      <vt:lpstr>Incorporation into the Values and  Culture </vt:lpstr>
      <vt:lpstr>We Learned About Lean, Active Daily Management &amp; Stanford Operating System</vt:lpstr>
      <vt:lpstr>Where Do You Start?</vt:lpstr>
      <vt:lpstr>What is needed to make this work</vt:lpstr>
      <vt:lpstr>Interdisciplinary  Team</vt:lpstr>
      <vt:lpstr>Start with Current State and Dream Big</vt:lpstr>
      <vt:lpstr>We Reviewed The Current State: Baseline Survey </vt:lpstr>
      <vt:lpstr>Engaging the Working Environment  </vt:lpstr>
      <vt:lpstr>Evolution of Change </vt:lpstr>
      <vt:lpstr>Current State: Visibility Wall </vt:lpstr>
      <vt:lpstr>   Thanks  </vt:lpstr>
      <vt:lpstr>The Patient’s Perspective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Characteristics</vt:lpstr>
      <vt:lpstr>More patient characteristics</vt:lpstr>
      <vt:lpstr>PowerPoint Presentation</vt:lpstr>
      <vt:lpstr>PowerPoint Presentation</vt:lpstr>
      <vt:lpstr>PowerPoint Presentation</vt:lpstr>
      <vt:lpstr>Foundation of Patient TeamSTEPPS</vt:lpstr>
      <vt:lpstr>STEP TWO</vt:lpstr>
      <vt:lpstr>PowerPoint Presentation</vt:lpstr>
      <vt:lpstr>PowerPoint Presentation</vt:lpstr>
      <vt:lpstr>PowerPoint Presentation</vt:lpstr>
      <vt:lpstr>Vision</vt:lpstr>
      <vt:lpstr>Duke Values</vt:lpstr>
      <vt:lpstr>Patient Engagement at Duke</vt:lpstr>
      <vt:lpstr>TeamSTEPPS for Patients </vt:lpstr>
      <vt:lpstr>RELATE</vt:lpstr>
      <vt:lpstr>Patient and Family Centered Rounding </vt:lpstr>
      <vt:lpstr>Patient Advocacy Council</vt:lpstr>
      <vt:lpstr>Duke PAC Mission </vt:lpstr>
      <vt:lpstr>Examples of PAC activities</vt:lpstr>
      <vt:lpstr>Future Hopes at Duke</vt:lpstr>
      <vt:lpstr>Implementation of TEAM UP </vt:lpstr>
      <vt:lpstr>PowerPoint Presentation</vt:lpstr>
      <vt:lpstr>PowerPoint Presentation</vt:lpstr>
      <vt:lpstr>Duke Implemenetation  of TEAM UP</vt:lpstr>
      <vt:lpstr>Steps to Implement TeamUP</vt:lpstr>
      <vt:lpstr>PowerPoint Presentation</vt:lpstr>
      <vt:lpstr>PowerPoint Presentation</vt:lpstr>
      <vt:lpstr>THANK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MacDonald Patient Experience Outcomes </vt:lpstr>
    </vt:vector>
  </TitlesOfParts>
  <Company>Stanford Hospital and Clinics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will our Teams Learn?</dc:title>
  <dc:creator>Kulik, Carole</dc:creator>
  <cp:lastModifiedBy>nescutia</cp:lastModifiedBy>
  <cp:revision>22</cp:revision>
  <dcterms:created xsi:type="dcterms:W3CDTF">2013-05-24T06:02:03Z</dcterms:created>
  <dcterms:modified xsi:type="dcterms:W3CDTF">2013-07-25T17:25:03Z</dcterms:modified>
</cp:coreProperties>
</file>