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2"/>
  </p:notesMasterIdLst>
  <p:sldIdLst>
    <p:sldId id="298" r:id="rId2"/>
    <p:sldId id="299" r:id="rId3"/>
    <p:sldId id="300" r:id="rId4"/>
    <p:sldId id="301" r:id="rId5"/>
    <p:sldId id="302" r:id="rId6"/>
    <p:sldId id="303" r:id="rId7"/>
    <p:sldId id="304" r:id="rId8"/>
    <p:sldId id="306" r:id="rId9"/>
    <p:sldId id="308" r:id="rId10"/>
    <p:sldId id="307" r:id="rId11"/>
    <p:sldId id="309" r:id="rId12"/>
    <p:sldId id="296" r:id="rId13"/>
    <p:sldId id="269" r:id="rId14"/>
    <p:sldId id="270" r:id="rId15"/>
    <p:sldId id="271" r:id="rId16"/>
    <p:sldId id="272" r:id="rId17"/>
    <p:sldId id="311" r:id="rId18"/>
    <p:sldId id="274" r:id="rId19"/>
    <p:sldId id="310"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97" r:id="rId34"/>
    <p:sldId id="289" r:id="rId35"/>
    <p:sldId id="290" r:id="rId36"/>
    <p:sldId id="291" r:id="rId37"/>
    <p:sldId id="292" r:id="rId38"/>
    <p:sldId id="293" r:id="rId39"/>
    <p:sldId id="294" r:id="rId40"/>
    <p:sldId id="295" r:id="rId4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576" autoAdjust="0"/>
    <p:restoredTop sz="86471" autoAdjust="0"/>
  </p:normalViewPr>
  <p:slideViewPr>
    <p:cSldViewPr>
      <p:cViewPr>
        <p:scale>
          <a:sx n="81" d="100"/>
          <a:sy n="81" d="100"/>
        </p:scale>
        <p:origin x="-552" y="-72"/>
      </p:cViewPr>
      <p:guideLst>
        <p:guide orient="horz" pos="2160"/>
        <p:guide pos="2880"/>
      </p:guideLst>
    </p:cSldViewPr>
  </p:slideViewPr>
  <p:outlineViewPr>
    <p:cViewPr>
      <p:scale>
        <a:sx n="33" d="100"/>
        <a:sy n="33" d="100"/>
      </p:scale>
      <p:origin x="0" y="23292"/>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63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71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72F2E9C-52D9-4F97-AB56-0EB41F466241}" type="slidenum">
              <a:rPr lang="en-US"/>
              <a:pPr>
                <a:defRPr/>
              </a:pPr>
              <a:t>‹#›</a:t>
            </a:fld>
            <a:endParaRPr lang="en-US"/>
          </a:p>
        </p:txBody>
      </p:sp>
    </p:spTree>
    <p:extLst>
      <p:ext uri="{BB962C8B-B14F-4D97-AF65-F5344CB8AC3E}">
        <p14:creationId xmlns:p14="http://schemas.microsoft.com/office/powerpoint/2010/main" val="27251751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32CA32B7-8500-4DD0-8D3D-34C41584B27D}" type="slidenum">
              <a:rPr lang="en-US" smtClean="0">
                <a:solidFill>
                  <a:srgbClr val="000000"/>
                </a:solidFill>
              </a:rPr>
              <a:pPr/>
              <a:t>1</a:t>
            </a:fld>
            <a:endParaRPr lang="en-US" smtClean="0">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xfrm>
            <a:off x="909638" y="1149350"/>
            <a:ext cx="4852987" cy="3641725"/>
          </a:xfr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FB6A272B-1969-411B-B43A-AD84AA479320}" type="slidenum">
              <a:rPr lang="en-US" smtClean="0"/>
              <a:pPr/>
              <a:t>24</a:t>
            </a:fld>
            <a:endParaRPr lang="en-US" smtClean="0"/>
          </a:p>
        </p:txBody>
      </p:sp>
      <p:sp>
        <p:nvSpPr>
          <p:cNvPr id="60419" name="Rectangle 2"/>
          <p:cNvSpPr>
            <a:spLocks noGrp="1" noRot="1" noChangeAspect="1" noChangeArrowheads="1" noTextEdit="1"/>
          </p:cNvSpPr>
          <p:nvPr>
            <p:ph type="sldImg"/>
          </p:nvPr>
        </p:nvSpPr>
        <p:spPr>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F95CD8F1-B9F1-4ECD-96DA-EA2B2E8F4A53}" type="slidenum">
              <a:rPr lang="en-US" smtClean="0">
                <a:cs typeface="Arial" pitchFamily="34" charset="0"/>
              </a:rPr>
              <a:pPr/>
              <a:t>34</a:t>
            </a:fld>
            <a:endParaRPr lang="en-US" smtClean="0">
              <a:cs typeface="Arial" pitchFamily="34" charset="0"/>
            </a:endParaRPr>
          </a:p>
        </p:txBody>
      </p:sp>
      <p:sp>
        <p:nvSpPr>
          <p:cNvPr id="63491" name="Rectangle 2"/>
          <p:cNvSpPr>
            <a:spLocks noGrp="1" noRot="1" noChangeAspect="1" noChangeArrowheads="1" noTextEdit="1"/>
          </p:cNvSpPr>
          <p:nvPr>
            <p:ph type="sldImg"/>
          </p:nvPr>
        </p:nvSpPr>
        <p:spPr>
          <a:xfrm>
            <a:off x="906463" y="1149350"/>
            <a:ext cx="4859337" cy="3644900"/>
          </a:xfr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32FB6A89-C196-45E9-A723-6CD146A0C06F}" type="slidenum">
              <a:rPr lang="en-US" smtClean="0">
                <a:cs typeface="Arial" pitchFamily="34" charset="0"/>
              </a:rPr>
              <a:pPr/>
              <a:t>35</a:t>
            </a:fld>
            <a:endParaRPr lang="en-US" smtClean="0">
              <a:cs typeface="Arial" pitchFamily="34" charset="0"/>
            </a:endParaRPr>
          </a:p>
        </p:txBody>
      </p:sp>
      <p:sp>
        <p:nvSpPr>
          <p:cNvPr id="64515" name="Rectangle 2"/>
          <p:cNvSpPr>
            <a:spLocks noGrp="1" noRot="1" noChangeAspect="1" noChangeArrowheads="1" noTextEdit="1"/>
          </p:cNvSpPr>
          <p:nvPr>
            <p:ph type="sldImg"/>
          </p:nvPr>
        </p:nvSpPr>
        <p:spPr>
          <a:xfrm>
            <a:off x="906463" y="1149350"/>
            <a:ext cx="4859337" cy="3644900"/>
          </a:xfr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A8F8046E-C8D6-47E3-8E5F-64A6EA1FE599}" type="slidenum">
              <a:rPr lang="en-US" smtClean="0">
                <a:cs typeface="Arial" pitchFamily="34" charset="0"/>
              </a:rPr>
              <a:pPr/>
              <a:t>36</a:t>
            </a:fld>
            <a:endParaRPr lang="en-US" smtClean="0">
              <a:cs typeface="Arial" pitchFamily="34" charset="0"/>
            </a:endParaRPr>
          </a:p>
        </p:txBody>
      </p:sp>
      <p:sp>
        <p:nvSpPr>
          <p:cNvPr id="65539" name="Rectangle 2"/>
          <p:cNvSpPr>
            <a:spLocks noGrp="1" noRot="1" noChangeAspect="1" noChangeArrowheads="1" noTextEdit="1"/>
          </p:cNvSpPr>
          <p:nvPr>
            <p:ph type="sldImg"/>
          </p:nvPr>
        </p:nvSpPr>
        <p:spPr>
          <a:xfrm>
            <a:off x="906463" y="1149350"/>
            <a:ext cx="4859337" cy="3644900"/>
          </a:xfr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C4402E97-1E4E-4A9E-8369-14E934508EAE}" type="slidenum">
              <a:rPr lang="en-US" smtClean="0"/>
              <a:pPr/>
              <a:t>10</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0039CB79-4317-4C3B-94C5-B9FFC488572F}" type="slidenum">
              <a:rPr lang="en-US" smtClean="0">
                <a:solidFill>
                  <a:srgbClr val="000000"/>
                </a:solidFill>
              </a:rPr>
              <a:pPr/>
              <a:t>12</a:t>
            </a:fld>
            <a:endParaRPr lang="en-US" smtClean="0">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latin typeface="Arial" pitchFamily="34" charset="0"/>
            </a:endParaRP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2B178BE1-D93D-4D7A-BF45-E072660BD385}" type="slidenum">
              <a:rPr lang="en-US" smtClean="0"/>
              <a:pPr/>
              <a:t>13</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909638" y="1119188"/>
            <a:ext cx="4568825" cy="3427412"/>
          </a:xfr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xfrm>
            <a:off x="906463" y="1150938"/>
            <a:ext cx="4857750" cy="3643312"/>
          </a:xfrm>
          <a:solidFill>
            <a:srgbClr val="FFFFFF"/>
          </a:solidFill>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Tree>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slideMaster" Target="../slideMasters/slideMaster1.xml"/><Relationship Id="rId1" Type="http://schemas.openxmlformats.org/officeDocument/2006/relationships/themeOverride" Target="../theme/themeOverride1.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14" descr="Slide_title2_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32025" y="0"/>
            <a:ext cx="6911975"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5" descr="Slide_title2_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7938"/>
            <a:ext cx="2281238" cy="359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6" descr="Slide_title2_0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3586163"/>
            <a:ext cx="2271713" cy="238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7" descr="Slide_title2_0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5948363"/>
            <a:ext cx="4835525" cy="90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8" descr="Slide_title2_0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68538" y="3541713"/>
            <a:ext cx="1136650" cy="240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descr="Slide_title2_01"/>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0" y="0"/>
            <a:ext cx="2278063" cy="359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Rectangle 7"/>
          <p:cNvSpPr>
            <a:spLocks noGrp="1" noChangeArrowheads="1"/>
          </p:cNvSpPr>
          <p:nvPr>
            <p:ph type="ctrTitle"/>
          </p:nvPr>
        </p:nvSpPr>
        <p:spPr>
          <a:xfrm>
            <a:off x="3211513" y="3832225"/>
            <a:ext cx="5276850" cy="1131888"/>
          </a:xfrm>
        </p:spPr>
        <p:txBody>
          <a:bodyPr tIns="45720" bIns="45720" anchorCtr="0"/>
          <a:lstStyle>
            <a:lvl1pPr>
              <a:defRPr sz="3400"/>
            </a:lvl1pPr>
          </a:lstStyle>
          <a:p>
            <a:r>
              <a:rPr lang="en-US"/>
              <a:t>Click to edit Master title style</a:t>
            </a:r>
          </a:p>
        </p:txBody>
      </p:sp>
    </p:spTree>
    <p:extLst>
      <p:ext uri="{BB962C8B-B14F-4D97-AF65-F5344CB8AC3E}">
        <p14:creationId xmlns:p14="http://schemas.microsoft.com/office/powerpoint/2010/main" val="88039910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r>
              <a:rPr lang="en-US"/>
              <a:t> </a:t>
            </a:r>
            <a:fld id="{44A17D6C-7E2B-4DF8-BD71-285B5B024A3E}" type="slidenum">
              <a:rPr lang="en-US"/>
              <a:pPr>
                <a:defRPr/>
              </a:pPr>
              <a:t>‹#›</a:t>
            </a:fld>
            <a:r>
              <a:rPr lang="en-US"/>
              <a:t>  </a:t>
            </a:r>
          </a:p>
        </p:txBody>
      </p:sp>
    </p:spTree>
    <p:extLst>
      <p:ext uri="{BB962C8B-B14F-4D97-AF65-F5344CB8AC3E}">
        <p14:creationId xmlns:p14="http://schemas.microsoft.com/office/powerpoint/2010/main" val="1334295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5763" y="876300"/>
            <a:ext cx="1951037" cy="4687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81063" y="876300"/>
            <a:ext cx="5702300" cy="4687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r>
              <a:rPr lang="en-US"/>
              <a:t> </a:t>
            </a:r>
            <a:fld id="{4796A376-618A-46F8-98E0-077FD982CA63}" type="slidenum">
              <a:rPr lang="en-US"/>
              <a:pPr>
                <a:defRPr/>
              </a:pPr>
              <a:t>‹#›</a:t>
            </a:fld>
            <a:r>
              <a:rPr lang="en-US"/>
              <a:t>  </a:t>
            </a:r>
          </a:p>
        </p:txBody>
      </p:sp>
    </p:spTree>
    <p:extLst>
      <p:ext uri="{BB962C8B-B14F-4D97-AF65-F5344CB8AC3E}">
        <p14:creationId xmlns:p14="http://schemas.microsoft.com/office/powerpoint/2010/main" val="11568112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F7AD004-6BE4-43E9-B625-118E71C41628}" type="datetimeFigureOut">
              <a:rPr lang="en-US"/>
              <a:pPr>
                <a:defRPr/>
              </a:pPr>
              <a:t>7/25/2013</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0E45611-5E08-41DF-A3B6-248507FD4B84}" type="slidenum">
              <a:rPr lang="en-US"/>
              <a:pPr>
                <a:defRPr/>
              </a:pPr>
              <a:t>‹#›</a:t>
            </a:fld>
            <a:endParaRPr lang="en-US"/>
          </a:p>
        </p:txBody>
      </p:sp>
    </p:spTree>
    <p:extLst>
      <p:ext uri="{BB962C8B-B14F-4D97-AF65-F5344CB8AC3E}">
        <p14:creationId xmlns:p14="http://schemas.microsoft.com/office/powerpoint/2010/main" val="33206860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524774" y="190500"/>
            <a:ext cx="7009316" cy="58295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A0C128C-555A-487E-B748-B7C37DEA813A}" type="slidenum">
              <a:rPr lang="en-US"/>
              <a:pPr>
                <a:defRPr/>
              </a:pPr>
              <a:t>‹#›</a:t>
            </a:fld>
            <a:endParaRPr lang="en-US"/>
          </a:p>
        </p:txBody>
      </p:sp>
    </p:spTree>
    <p:extLst>
      <p:ext uri="{BB962C8B-B14F-4D97-AF65-F5344CB8AC3E}">
        <p14:creationId xmlns:p14="http://schemas.microsoft.com/office/powerpoint/2010/main" val="8993900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endParaRPr lang="en-US"/>
          </a:p>
        </p:txBody>
      </p:sp>
      <p:sp>
        <p:nvSpPr>
          <p:cNvPr id="6" name="Footer Placeholder 5"/>
          <p:cNvSpPr>
            <a:spLocks noGrp="1" noChangeArrowheads="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0FAB08C8-72F8-44F6-893B-1386AD467607}" type="slidenum">
              <a:rPr lang="en-US"/>
              <a:pPr>
                <a:defRPr/>
              </a:pPr>
              <a:t>‹#›</a:t>
            </a:fld>
            <a:endParaRPr lang="en-US"/>
          </a:p>
        </p:txBody>
      </p:sp>
    </p:spTree>
    <p:extLst>
      <p:ext uri="{BB962C8B-B14F-4D97-AF65-F5344CB8AC3E}">
        <p14:creationId xmlns:p14="http://schemas.microsoft.com/office/powerpoint/2010/main" val="4269601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r>
              <a:rPr lang="en-US"/>
              <a:t> </a:t>
            </a:r>
            <a:fld id="{8A6BDC5E-4844-4389-B405-F89D6DA14A12}" type="slidenum">
              <a:rPr lang="en-US"/>
              <a:pPr>
                <a:defRPr/>
              </a:pPr>
              <a:t>‹#›</a:t>
            </a:fld>
            <a:r>
              <a:rPr lang="en-US"/>
              <a:t>  </a:t>
            </a:r>
          </a:p>
        </p:txBody>
      </p:sp>
    </p:spTree>
    <p:extLst>
      <p:ext uri="{BB962C8B-B14F-4D97-AF65-F5344CB8AC3E}">
        <p14:creationId xmlns:p14="http://schemas.microsoft.com/office/powerpoint/2010/main" val="2284299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r>
              <a:rPr lang="en-US"/>
              <a:t> </a:t>
            </a:r>
            <a:fld id="{B9960C2B-221E-4510-89FE-097EB8A76408}" type="slidenum">
              <a:rPr lang="en-US"/>
              <a:pPr>
                <a:defRPr/>
              </a:pPr>
              <a:t>‹#›</a:t>
            </a:fld>
            <a:r>
              <a:rPr lang="en-US"/>
              <a:t>  </a:t>
            </a:r>
          </a:p>
        </p:txBody>
      </p:sp>
    </p:spTree>
    <p:extLst>
      <p:ext uri="{BB962C8B-B14F-4D97-AF65-F5344CB8AC3E}">
        <p14:creationId xmlns:p14="http://schemas.microsoft.com/office/powerpoint/2010/main" val="1434453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2020888"/>
            <a:ext cx="3810000" cy="3543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2020888"/>
            <a:ext cx="3810000" cy="3543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r>
              <a:rPr lang="en-US"/>
              <a:t> </a:t>
            </a:r>
            <a:fld id="{3538B724-AE02-4AA2-A614-6218FA4A5A5B}" type="slidenum">
              <a:rPr lang="en-US"/>
              <a:pPr>
                <a:defRPr/>
              </a:pPr>
              <a:t>‹#›</a:t>
            </a:fld>
            <a:r>
              <a:rPr lang="en-US"/>
              <a:t>  </a:t>
            </a:r>
          </a:p>
        </p:txBody>
      </p:sp>
    </p:spTree>
    <p:extLst>
      <p:ext uri="{BB962C8B-B14F-4D97-AF65-F5344CB8AC3E}">
        <p14:creationId xmlns:p14="http://schemas.microsoft.com/office/powerpoint/2010/main" val="1005914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r>
              <a:rPr lang="en-US"/>
              <a:t> </a:t>
            </a:r>
            <a:fld id="{9545B3EB-2A35-4472-8636-073EB4F94E07}" type="slidenum">
              <a:rPr lang="en-US"/>
              <a:pPr>
                <a:defRPr/>
              </a:pPr>
              <a:t>‹#›</a:t>
            </a:fld>
            <a:r>
              <a:rPr lang="en-US"/>
              <a:t>  </a:t>
            </a:r>
          </a:p>
        </p:txBody>
      </p:sp>
    </p:spTree>
    <p:extLst>
      <p:ext uri="{BB962C8B-B14F-4D97-AF65-F5344CB8AC3E}">
        <p14:creationId xmlns:p14="http://schemas.microsoft.com/office/powerpoint/2010/main" val="3032405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r>
              <a:rPr lang="en-US"/>
              <a:t> </a:t>
            </a:r>
            <a:fld id="{A05BFFCA-D8EA-4B1F-BA1E-9063D022B4BE}" type="slidenum">
              <a:rPr lang="en-US"/>
              <a:pPr>
                <a:defRPr/>
              </a:pPr>
              <a:t>‹#›</a:t>
            </a:fld>
            <a:r>
              <a:rPr lang="en-US"/>
              <a:t>  </a:t>
            </a:r>
          </a:p>
        </p:txBody>
      </p:sp>
    </p:spTree>
    <p:extLst>
      <p:ext uri="{BB962C8B-B14F-4D97-AF65-F5344CB8AC3E}">
        <p14:creationId xmlns:p14="http://schemas.microsoft.com/office/powerpoint/2010/main" val="3983968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r>
              <a:rPr lang="en-US"/>
              <a:t> </a:t>
            </a:r>
            <a:fld id="{8CF04434-D936-489B-B52C-1CF774A95586}" type="slidenum">
              <a:rPr lang="en-US"/>
              <a:pPr>
                <a:defRPr/>
              </a:pPr>
              <a:t>‹#›</a:t>
            </a:fld>
            <a:r>
              <a:rPr lang="en-US"/>
              <a:t>  </a:t>
            </a:r>
          </a:p>
        </p:txBody>
      </p:sp>
    </p:spTree>
    <p:extLst>
      <p:ext uri="{BB962C8B-B14F-4D97-AF65-F5344CB8AC3E}">
        <p14:creationId xmlns:p14="http://schemas.microsoft.com/office/powerpoint/2010/main" val="2309745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r>
              <a:rPr lang="en-US"/>
              <a:t> </a:t>
            </a:r>
            <a:fld id="{29C119A7-458D-4FCC-9AFE-AC69C1392087}" type="slidenum">
              <a:rPr lang="en-US"/>
              <a:pPr>
                <a:defRPr/>
              </a:pPr>
              <a:t>‹#›</a:t>
            </a:fld>
            <a:r>
              <a:rPr lang="en-US"/>
              <a:t>  </a:t>
            </a:r>
          </a:p>
        </p:txBody>
      </p:sp>
    </p:spTree>
    <p:extLst>
      <p:ext uri="{BB962C8B-B14F-4D97-AF65-F5344CB8AC3E}">
        <p14:creationId xmlns:p14="http://schemas.microsoft.com/office/powerpoint/2010/main" val="4292070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r>
              <a:rPr lang="en-US"/>
              <a:t> </a:t>
            </a:r>
            <a:fld id="{52FEA550-67C0-47D9-8EE2-3B636F4E40A8}" type="slidenum">
              <a:rPr lang="en-US"/>
              <a:pPr>
                <a:defRPr/>
              </a:pPr>
              <a:t>‹#›</a:t>
            </a:fld>
            <a:r>
              <a:rPr lang="en-US"/>
              <a:t>  </a:t>
            </a:r>
          </a:p>
        </p:txBody>
      </p:sp>
    </p:spTree>
    <p:extLst>
      <p:ext uri="{BB962C8B-B14F-4D97-AF65-F5344CB8AC3E}">
        <p14:creationId xmlns:p14="http://schemas.microsoft.com/office/powerpoint/2010/main" val="3269421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jpeg"/><Relationship Id="rId20"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1026" name="Picture 2" descr="Slide_content_2_0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0"/>
            <a:ext cx="9144000" cy="86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Slide_content_2_10"/>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0" y="3824288"/>
            <a:ext cx="2959100" cy="303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4"/>
          <p:cNvSpPr>
            <a:spLocks noGrp="1" noChangeArrowheads="1"/>
          </p:cNvSpPr>
          <p:nvPr>
            <p:ph type="body" idx="1"/>
          </p:nvPr>
        </p:nvSpPr>
        <p:spPr bwMode="auto">
          <a:xfrm>
            <a:off x="914400" y="2020888"/>
            <a:ext cx="7772400" cy="354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7" name="Rectangle 5"/>
          <p:cNvSpPr>
            <a:spLocks noGrp="1" noChangeArrowheads="1"/>
          </p:cNvSpPr>
          <p:nvPr>
            <p:ph type="sldNum" sz="quarter" idx="4"/>
          </p:nvPr>
        </p:nvSpPr>
        <p:spPr bwMode="auto">
          <a:xfrm>
            <a:off x="8096250" y="6581775"/>
            <a:ext cx="762000" cy="304800"/>
          </a:xfrm>
          <a:prstGeom prst="rect">
            <a:avLst/>
          </a:prstGeom>
          <a:noFill/>
          <a:ln w="9525">
            <a:noFill/>
            <a:miter lim="800000"/>
            <a:headEnd/>
            <a:tailEnd/>
          </a:ln>
          <a:effectLst/>
        </p:spPr>
        <p:txBody>
          <a:bodyPr vert="horz" wrap="square" lIns="91440" tIns="9144" rIns="91440" bIns="9144" numCol="1" anchor="ctr" anchorCtr="1" compatLnSpc="1">
            <a:prstTxWarp prst="textNoShape">
              <a:avLst/>
            </a:prstTxWarp>
          </a:bodyPr>
          <a:lstStyle>
            <a:lvl1pPr eaLnBrk="1" hangingPunct="1">
              <a:defRPr sz="1000" b="1">
                <a:solidFill>
                  <a:srgbClr val="542200"/>
                </a:solidFill>
              </a:defRPr>
            </a:lvl1pPr>
          </a:lstStyle>
          <a:p>
            <a:pPr>
              <a:defRPr/>
            </a:pPr>
            <a:r>
              <a:rPr lang="en-US"/>
              <a:t> </a:t>
            </a:r>
            <a:fld id="{477A6ADB-3BE2-4729-BBBA-FFFC8AA0276D}" type="slidenum">
              <a:rPr lang="en-US"/>
              <a:pPr>
                <a:defRPr/>
              </a:pPr>
              <a:t>‹#›</a:t>
            </a:fld>
            <a:r>
              <a:rPr lang="en-US"/>
              <a:t>  </a:t>
            </a:r>
          </a:p>
        </p:txBody>
      </p:sp>
      <p:sp>
        <p:nvSpPr>
          <p:cNvPr id="1030" name="Rectangle 6"/>
          <p:cNvSpPr>
            <a:spLocks noGrp="1" noChangeArrowheads="1"/>
          </p:cNvSpPr>
          <p:nvPr>
            <p:ph type="title"/>
          </p:nvPr>
        </p:nvSpPr>
        <p:spPr bwMode="auto">
          <a:xfrm>
            <a:off x="881063" y="876300"/>
            <a:ext cx="773906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91440" rIns="91440" bIns="91440" numCol="1" anchor="ctr" anchorCtr="1" compatLnSpc="1">
            <a:prstTxWarp prst="textNoShape">
              <a:avLst/>
            </a:prstTxWarp>
          </a:bodyPr>
          <a:lstStyle/>
          <a:p>
            <a:pPr lvl="0"/>
            <a:r>
              <a:rPr lang="en-US" smtClean="0"/>
              <a:t>Click to edit Master title style</a:t>
            </a:r>
          </a:p>
        </p:txBody>
      </p:sp>
      <p:sp>
        <p:nvSpPr>
          <p:cNvPr id="1031" name="Text Box 7"/>
          <p:cNvSpPr txBox="1">
            <a:spLocks noChangeArrowheads="1"/>
          </p:cNvSpPr>
          <p:nvPr/>
        </p:nvSpPr>
        <p:spPr bwMode="auto">
          <a:xfrm>
            <a:off x="3660775" y="6591300"/>
            <a:ext cx="14446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 bIns="9144" anchor="ctr" anchorCtr="1"/>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sz="1000" b="1" dirty="0" smtClean="0">
                <a:solidFill>
                  <a:srgbClr val="542200"/>
                </a:solidFill>
              </a:rPr>
              <a:t>T</a:t>
            </a:r>
            <a:r>
              <a:rPr lang="en-US" sz="800" b="1" dirty="0" smtClean="0">
                <a:solidFill>
                  <a:srgbClr val="542200"/>
                </a:solidFill>
              </a:rPr>
              <a:t>EAM</a:t>
            </a:r>
            <a:r>
              <a:rPr lang="en-US" sz="1000" b="1" dirty="0" smtClean="0">
                <a:solidFill>
                  <a:srgbClr val="542200"/>
                </a:solidFill>
              </a:rPr>
              <a:t>STEPPS 05.2</a:t>
            </a:r>
          </a:p>
        </p:txBody>
      </p:sp>
      <p:pic>
        <p:nvPicPr>
          <p:cNvPr id="1032" name="Picture 8" descr="Slide_content2_0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0" y="849313"/>
            <a:ext cx="684213" cy="297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9" descr="Slide_content2_06"/>
          <p:cNvPicPr>
            <a:picLocks noChangeAspect="1" noChangeArrowheads="1"/>
          </p:cNvPicPr>
          <p:nvPr/>
        </p:nvPicPr>
        <p:blipFill>
          <a:blip r:embed="rId19">
            <a:extLst>
              <a:ext uri="{28A0092B-C50C-407E-A947-70E740481C1C}">
                <a14:useLocalDpi xmlns:a14="http://schemas.microsoft.com/office/drawing/2010/main" val="0"/>
              </a:ext>
            </a:extLst>
          </a:blip>
          <a:srcRect t="-5882" r="1672"/>
          <a:stretch>
            <a:fillRect/>
          </a:stretch>
        </p:blipFill>
        <p:spPr bwMode="auto">
          <a:xfrm>
            <a:off x="2962275" y="6400800"/>
            <a:ext cx="61579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 Box 10"/>
          <p:cNvSpPr txBox="1">
            <a:spLocks noChangeArrowheads="1"/>
          </p:cNvSpPr>
          <p:nvPr/>
        </p:nvSpPr>
        <p:spPr bwMode="auto">
          <a:xfrm>
            <a:off x="220663" y="6550025"/>
            <a:ext cx="15811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defRPr/>
            </a:pPr>
            <a:r>
              <a:rPr lang="en-US" sz="900" b="1" smtClean="0">
                <a:solidFill>
                  <a:schemeClr val="accent1"/>
                </a:solidFill>
              </a:rPr>
              <a:t>Mod 1 05.2   Page </a:t>
            </a:r>
            <a:fld id="{C195C6D7-2CFC-4AD8-B914-5CA9BF4EC352}" type="slidenum">
              <a:rPr lang="en-US" sz="900" b="1" smtClean="0">
                <a:solidFill>
                  <a:schemeClr val="accent1"/>
                </a:solidFill>
              </a:rPr>
              <a:pPr eaLnBrk="1" hangingPunct="1">
                <a:spcBef>
                  <a:spcPct val="50000"/>
                </a:spcBef>
                <a:defRPr/>
              </a:pPr>
              <a:t>‹#›</a:t>
            </a:fld>
            <a:endParaRPr lang="en-US" sz="900" b="1" smtClean="0">
              <a:solidFill>
                <a:schemeClr val="accent1"/>
              </a:solidFill>
            </a:endParaRPr>
          </a:p>
        </p:txBody>
      </p:sp>
      <p:pic>
        <p:nvPicPr>
          <p:cNvPr id="1035" name="Picture 11" descr="Slide_content_2_10"/>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0" y="3806825"/>
            <a:ext cx="2976563" cy="305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6" name="Text Box 12"/>
          <p:cNvSpPr txBox="1">
            <a:spLocks noChangeArrowheads="1"/>
          </p:cNvSpPr>
          <p:nvPr userDrawn="1"/>
        </p:nvSpPr>
        <p:spPr bwMode="auto">
          <a:xfrm>
            <a:off x="220663" y="6550025"/>
            <a:ext cx="15811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defRPr/>
            </a:pPr>
            <a:r>
              <a:rPr lang="en-US" sz="900" b="1" smtClean="0">
                <a:solidFill>
                  <a:schemeClr val="accent1"/>
                </a:solidFill>
              </a:rPr>
              <a:t>Mod 1 05.2   Page </a:t>
            </a:r>
            <a:fld id="{836C1B1F-5DC1-4C5C-9E6E-13CCAD3615B7}" type="slidenum">
              <a:rPr lang="en-US" sz="900" b="1" smtClean="0">
                <a:solidFill>
                  <a:schemeClr val="accent1"/>
                </a:solidFill>
              </a:rPr>
              <a:pPr eaLnBrk="1" hangingPunct="1">
                <a:spcBef>
                  <a:spcPct val="50000"/>
                </a:spcBef>
                <a:defRPr/>
              </a:pPr>
              <a:t>‹#›</a:t>
            </a:fld>
            <a:endParaRPr lang="en-US" sz="900" b="1" smtClean="0">
              <a:solidFill>
                <a:schemeClr val="accent1"/>
              </a:solidFill>
            </a:endParaRPr>
          </a:p>
        </p:txBody>
      </p:sp>
      <p:sp>
        <p:nvSpPr>
          <p:cNvPr id="1037" name="Rectangle 13"/>
          <p:cNvSpPr>
            <a:spLocks noChangeArrowheads="1"/>
          </p:cNvSpPr>
          <p:nvPr userDrawn="1"/>
        </p:nvSpPr>
        <p:spPr bwMode="auto">
          <a:xfrm>
            <a:off x="581025" y="188913"/>
            <a:ext cx="3308350" cy="855662"/>
          </a:xfrm>
          <a:prstGeom prst="rect">
            <a:avLst/>
          </a:prstGeom>
          <a:solidFill>
            <a:srgbClr val="FFFFFF"/>
          </a:solidFill>
          <a:ln w="9525">
            <a:solidFill>
              <a:schemeClr val="bg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dirty="0" smtClean="0"/>
          </a:p>
        </p:txBody>
      </p:sp>
      <p:sp>
        <p:nvSpPr>
          <p:cNvPr id="1038" name="Text Box 14"/>
          <p:cNvSpPr txBox="1">
            <a:spLocks noChangeArrowheads="1"/>
          </p:cNvSpPr>
          <p:nvPr userDrawn="1"/>
        </p:nvSpPr>
        <p:spPr bwMode="auto">
          <a:xfrm>
            <a:off x="477838" y="319088"/>
            <a:ext cx="6677025"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US" sz="2500" b="1" i="1" dirty="0" smtClean="0">
                <a:solidFill>
                  <a:srgbClr val="80431A"/>
                </a:solidFill>
              </a:rPr>
              <a:t>TeamSTEPPS</a:t>
            </a:r>
          </a:p>
        </p:txBody>
      </p:sp>
    </p:spTree>
  </p:cSld>
  <p:clrMap bg1="lt1" tx1="dk1" bg2="lt2" tx2="dk2" accent1="accent1" accent2="accent2" accent3="accent3" accent4="accent4" accent5="accent5" accent6="accent6" hlink="hlink" folHlink="folHlink"/>
  <p:sldLayoutIdLst>
    <p:sldLayoutId id="2147483894"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 id="2147483895" r:id="rId12"/>
    <p:sldLayoutId id="2147483896" r:id="rId13"/>
    <p:sldLayoutId id="2147483897" r:id="rId14"/>
  </p:sldLayoutIdLst>
  <p:timing>
    <p:tnLst>
      <p:par>
        <p:cTn id="1" dur="indefinite" restart="never" nodeType="tmRoot"/>
      </p:par>
    </p:tnLst>
  </p:timing>
  <p:txStyles>
    <p:titleStyle>
      <a:lvl1pPr algn="ctr" rtl="0" eaLnBrk="0" fontAlgn="base" hangingPunct="0">
        <a:spcBef>
          <a:spcPct val="0"/>
        </a:spcBef>
        <a:spcAft>
          <a:spcPct val="0"/>
        </a:spcAft>
        <a:defRPr sz="3600" b="1">
          <a:solidFill>
            <a:srgbClr val="663300"/>
          </a:solidFill>
          <a:latin typeface="+mj-lt"/>
          <a:ea typeface="+mj-ea"/>
          <a:cs typeface="+mj-cs"/>
        </a:defRPr>
      </a:lvl1pPr>
      <a:lvl2pPr algn="ctr" rtl="0" eaLnBrk="0" fontAlgn="base" hangingPunct="0">
        <a:spcBef>
          <a:spcPct val="0"/>
        </a:spcBef>
        <a:spcAft>
          <a:spcPct val="0"/>
        </a:spcAft>
        <a:defRPr sz="3600" b="1">
          <a:solidFill>
            <a:srgbClr val="663300"/>
          </a:solidFill>
          <a:latin typeface="Arial" charset="0"/>
        </a:defRPr>
      </a:lvl2pPr>
      <a:lvl3pPr algn="ctr" rtl="0" eaLnBrk="0" fontAlgn="base" hangingPunct="0">
        <a:spcBef>
          <a:spcPct val="0"/>
        </a:spcBef>
        <a:spcAft>
          <a:spcPct val="0"/>
        </a:spcAft>
        <a:defRPr sz="3600" b="1">
          <a:solidFill>
            <a:srgbClr val="663300"/>
          </a:solidFill>
          <a:latin typeface="Arial" charset="0"/>
        </a:defRPr>
      </a:lvl3pPr>
      <a:lvl4pPr algn="ctr" rtl="0" eaLnBrk="0" fontAlgn="base" hangingPunct="0">
        <a:spcBef>
          <a:spcPct val="0"/>
        </a:spcBef>
        <a:spcAft>
          <a:spcPct val="0"/>
        </a:spcAft>
        <a:defRPr sz="3600" b="1">
          <a:solidFill>
            <a:srgbClr val="663300"/>
          </a:solidFill>
          <a:latin typeface="Arial" charset="0"/>
        </a:defRPr>
      </a:lvl4pPr>
      <a:lvl5pPr algn="ctr" rtl="0" eaLnBrk="0" fontAlgn="base" hangingPunct="0">
        <a:spcBef>
          <a:spcPct val="0"/>
        </a:spcBef>
        <a:spcAft>
          <a:spcPct val="0"/>
        </a:spcAft>
        <a:defRPr sz="3600" b="1">
          <a:solidFill>
            <a:srgbClr val="663300"/>
          </a:solidFill>
          <a:latin typeface="Arial" charset="0"/>
        </a:defRPr>
      </a:lvl5pPr>
      <a:lvl6pPr marL="457200" algn="ctr" rtl="0" fontAlgn="base">
        <a:spcBef>
          <a:spcPct val="0"/>
        </a:spcBef>
        <a:spcAft>
          <a:spcPct val="0"/>
        </a:spcAft>
        <a:defRPr sz="3600" b="1">
          <a:solidFill>
            <a:srgbClr val="663300"/>
          </a:solidFill>
          <a:latin typeface="Arial" charset="0"/>
        </a:defRPr>
      </a:lvl6pPr>
      <a:lvl7pPr marL="914400" algn="ctr" rtl="0" fontAlgn="base">
        <a:spcBef>
          <a:spcPct val="0"/>
        </a:spcBef>
        <a:spcAft>
          <a:spcPct val="0"/>
        </a:spcAft>
        <a:defRPr sz="3600" b="1">
          <a:solidFill>
            <a:srgbClr val="663300"/>
          </a:solidFill>
          <a:latin typeface="Arial" charset="0"/>
        </a:defRPr>
      </a:lvl7pPr>
      <a:lvl8pPr marL="1371600" algn="ctr" rtl="0" fontAlgn="base">
        <a:spcBef>
          <a:spcPct val="0"/>
        </a:spcBef>
        <a:spcAft>
          <a:spcPct val="0"/>
        </a:spcAft>
        <a:defRPr sz="3600" b="1">
          <a:solidFill>
            <a:srgbClr val="663300"/>
          </a:solidFill>
          <a:latin typeface="Arial" charset="0"/>
        </a:defRPr>
      </a:lvl8pPr>
      <a:lvl9pPr marL="1828800" algn="ctr" rtl="0" fontAlgn="base">
        <a:spcBef>
          <a:spcPct val="0"/>
        </a:spcBef>
        <a:spcAft>
          <a:spcPct val="0"/>
        </a:spcAft>
        <a:defRPr sz="3600" b="1">
          <a:solidFill>
            <a:srgbClr val="663300"/>
          </a:solidFill>
          <a:latin typeface="Arial" charset="0"/>
        </a:defRPr>
      </a:lvl9pPr>
    </p:titleStyle>
    <p:bodyStyle>
      <a:lvl1pPr marL="342900" indent="-342900" algn="l" rtl="0" eaLnBrk="0" fontAlgn="base" hangingPunct="0">
        <a:spcBef>
          <a:spcPct val="20000"/>
        </a:spcBef>
        <a:spcAft>
          <a:spcPct val="0"/>
        </a:spcAft>
        <a:buClr>
          <a:schemeClr val="folHlink"/>
        </a:buClr>
        <a:buSzPct val="90000"/>
        <a:buFont typeface="Wingdings" pitchFamily="2" charset="2"/>
        <a:buChar char="n"/>
        <a:defRPr sz="24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24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itchFamily="2" charset="2"/>
        <a:buChar char="§"/>
        <a:defRPr sz="24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4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4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4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4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26.gif"/><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28.gif"/><Relationship Id="rId4" Type="http://schemas.openxmlformats.org/officeDocument/2006/relationships/image" Target="../media/image27.gif"/></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6.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3" descr="Session Title Slide.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176463" y="2967038"/>
            <a:ext cx="5508625" cy="958850"/>
          </a:xfrm>
        </p:spPr>
        <p:txBody>
          <a:bodyPr>
            <a:normAutofit fontScale="90000"/>
          </a:bodyPr>
          <a:lstStyle/>
          <a:p>
            <a:pPr algn="l">
              <a:defRPr/>
            </a:pPr>
            <a:r>
              <a:rPr lang="en-US" sz="9800" baseline="30000" dirty="0" smtClean="0">
                <a:solidFill>
                  <a:srgbClr val="FFFF00"/>
                </a:solidFill>
                <a:latin typeface="+mn-lt"/>
                <a:cs typeface="Gotham-Medium"/>
              </a:rPr>
              <a:t>WELCOME</a:t>
            </a:r>
            <a:br>
              <a:rPr lang="en-US" sz="9800" baseline="30000" dirty="0" smtClean="0">
                <a:solidFill>
                  <a:srgbClr val="FFFF00"/>
                </a:solidFill>
                <a:latin typeface="+mn-lt"/>
                <a:cs typeface="Gotham-Medium"/>
              </a:rPr>
            </a:br>
            <a:r>
              <a:rPr lang="en-US" baseline="30000" dirty="0" smtClean="0"/>
              <a:t/>
            </a:r>
            <a:br>
              <a:rPr lang="en-US" baseline="30000" dirty="0" smtClean="0"/>
            </a:br>
            <a:endParaRPr lang="en-US" dirty="0"/>
          </a:p>
        </p:txBody>
      </p:sp>
      <p:sp>
        <p:nvSpPr>
          <p:cNvPr id="3" name="Subtitle 2"/>
          <p:cNvSpPr>
            <a:spLocks noGrp="1"/>
          </p:cNvSpPr>
          <p:nvPr>
            <p:ph type="subTitle" idx="1"/>
          </p:nvPr>
        </p:nvSpPr>
        <p:spPr>
          <a:xfrm>
            <a:off x="1676400" y="4343400"/>
            <a:ext cx="6400800" cy="1201738"/>
          </a:xfrm>
        </p:spPr>
        <p:txBody>
          <a:bodyPr/>
          <a:lstStyle/>
          <a:p>
            <a:pPr>
              <a:defRPr/>
            </a:pPr>
            <a:r>
              <a:rPr lang="en-US" sz="4000" dirty="0" smtClean="0">
                <a:solidFill>
                  <a:schemeClr val="bg1">
                    <a:lumMod val="50000"/>
                  </a:schemeClr>
                </a:solidFill>
              </a:rPr>
              <a:t>WEDNESDAY PLENARY</a:t>
            </a:r>
            <a:endParaRPr lang="en-US" sz="4000"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z="3200" smtClean="0"/>
              <a:t>We Hope You Enjoy the Next Two Days</a:t>
            </a:r>
          </a:p>
        </p:txBody>
      </p:sp>
      <p:pic>
        <p:nvPicPr>
          <p:cNvPr id="2" name="Picture 1" descr="&#10;Panel from Left to right: &#10;&#10;Stephen Hines, PhD&#10;&#10;Barbara Edson, RN, MBA, MHA&#10;&#10;Christopher Hund, MA&#10;&#10;Ashka Davé, BSBA&#10;&#10;Jennifer Braun, MPH&#10;&#10;&#10;&#10;&#10;" title="Panel"/>
          <p:cNvPicPr>
            <a:picLocks noChangeAspect="1"/>
          </p:cNvPicPr>
          <p:nvPr/>
        </p:nvPicPr>
        <p:blipFill>
          <a:blip r:embed="rId3"/>
          <a:stretch>
            <a:fillRect/>
          </a:stretch>
        </p:blipFill>
        <p:spPr>
          <a:xfrm>
            <a:off x="412750" y="1816100"/>
            <a:ext cx="8675688" cy="2709863"/>
          </a:xfrm>
          <a:prstGeom prst="rect">
            <a:avLst/>
          </a:prstGeom>
        </p:spPr>
      </p:pic>
      <p:pic>
        <p:nvPicPr>
          <p:cNvPr id="15364" name="Picture 3" descr="Logo: HRET Health Research &amp; Educational Trust in Partnership with AHA " title="Logo"/>
          <p:cNvPicPr>
            <a:picLocks noChangeAspect="1" noChangeArrowheads="1"/>
          </p:cNvPicPr>
          <p:nvPr/>
        </p:nvPicPr>
        <p:blipFill>
          <a:blip r:embed="rId4"/>
          <a:srcRect/>
          <a:stretch>
            <a:fillRect/>
          </a:stretch>
        </p:blipFill>
        <p:spPr bwMode="auto">
          <a:xfrm>
            <a:off x="5791200" y="4724400"/>
            <a:ext cx="2895600" cy="171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Tom Atchison, EdD</a:t>
            </a:r>
          </a:p>
        </p:txBody>
      </p:sp>
      <p:sp>
        <p:nvSpPr>
          <p:cNvPr id="16387" name="Content Placeholder 2"/>
          <p:cNvSpPr>
            <a:spLocks noGrp="1"/>
          </p:cNvSpPr>
          <p:nvPr>
            <p:ph idx="1"/>
          </p:nvPr>
        </p:nvSpPr>
        <p:spPr/>
        <p:txBody>
          <a:bodyPr/>
          <a:lstStyle/>
          <a:p>
            <a:r>
              <a:rPr lang="en-US" smtClean="0"/>
              <a:t>Expert in managed change programs, teambuilding, and leadership development</a:t>
            </a:r>
          </a:p>
          <a:p>
            <a:endParaRPr lang="en-US" smtClean="0"/>
          </a:p>
          <a:p>
            <a:r>
              <a:rPr lang="en-US" smtClean="0"/>
              <a:t>Author, educator, and consultant</a:t>
            </a:r>
          </a:p>
          <a:p>
            <a:endParaRPr lang="en-US" smtClean="0"/>
          </a:p>
          <a:p>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3" descr="Session Title Slide.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176463" y="2967038"/>
            <a:ext cx="5508625" cy="958850"/>
          </a:xfrm>
        </p:spPr>
        <p:txBody>
          <a:bodyPr>
            <a:normAutofit fontScale="90000"/>
          </a:bodyPr>
          <a:lstStyle/>
          <a:p>
            <a:pPr algn="l">
              <a:defRPr/>
            </a:pPr>
            <a:r>
              <a:rPr lang="en-US" sz="4900" baseline="30000" dirty="0">
                <a:solidFill>
                  <a:srgbClr val="FFFF00"/>
                </a:solidFill>
                <a:latin typeface="Gotham-Medium"/>
                <a:cs typeface="Gotham-Medium"/>
              </a:rPr>
              <a:t>How Leaders Create a Culture of Accountability</a:t>
            </a:r>
            <a:r>
              <a:rPr lang="en-US" baseline="30000" dirty="0"/>
              <a:t/>
            </a:r>
            <a:br>
              <a:rPr lang="en-US" baseline="30000" dirty="0"/>
            </a:br>
            <a:endParaRPr lang="en-US" dirty="0"/>
          </a:p>
        </p:txBody>
      </p:sp>
      <p:sp>
        <p:nvSpPr>
          <p:cNvPr id="3" name="Subtitle 2"/>
          <p:cNvSpPr>
            <a:spLocks noGrp="1"/>
          </p:cNvSpPr>
          <p:nvPr>
            <p:ph type="subTitle" idx="1"/>
          </p:nvPr>
        </p:nvSpPr>
        <p:spPr>
          <a:xfrm>
            <a:off x="2171700" y="3573463"/>
            <a:ext cx="6400800" cy="1201737"/>
          </a:xfrm>
        </p:spPr>
        <p:txBody>
          <a:bodyPr/>
          <a:lstStyle/>
          <a:p>
            <a:pPr algn="l">
              <a:defRPr/>
            </a:pPr>
            <a:r>
              <a:rPr lang="en-US" sz="3600" baseline="30000" dirty="0">
                <a:solidFill>
                  <a:schemeClr val="bg1"/>
                </a:solidFill>
                <a:latin typeface="Gotham-Medium"/>
                <a:cs typeface="Gotham-Medium"/>
              </a:rPr>
              <a:t>Tom </a:t>
            </a:r>
            <a:r>
              <a:rPr lang="en-US" sz="3600" baseline="30000" dirty="0" smtClean="0">
                <a:solidFill>
                  <a:schemeClr val="bg1"/>
                </a:solidFill>
                <a:latin typeface="Gotham-Medium"/>
                <a:cs typeface="Gotham-Medium"/>
              </a:rPr>
              <a:t>Atchison, EdD</a:t>
            </a:r>
            <a:endParaRPr lang="en-US" sz="3600" baseline="30000" dirty="0">
              <a:solidFill>
                <a:schemeClr val="bg1"/>
              </a:solidFill>
              <a:latin typeface="Gotham-Medium"/>
              <a:cs typeface="Gotham-Medium"/>
            </a:endParaRPr>
          </a:p>
          <a:p>
            <a:pPr>
              <a:defRPr/>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274638"/>
            <a:ext cx="8229600" cy="792162"/>
          </a:xfrm>
        </p:spPr>
        <p:txBody>
          <a:bodyPr/>
          <a:lstStyle/>
          <a:p>
            <a:r>
              <a:rPr lang="en-US" smtClean="0"/>
              <a:t>Success Factors</a:t>
            </a:r>
          </a:p>
        </p:txBody>
      </p:sp>
      <p:pic>
        <p:nvPicPr>
          <p:cNvPr id="18435" name="Picture 7" descr="This image depicts three interlocking circles, one blue, one yellow and one purple.&#10;&#10;The blue circle is for Leadership. The yellow circle is for Corporate Culture. The purple circle is for Employee/Physician Engagement.&#10;&#10;The area the purple (employee/physician engagement) and blue (leadership) circles overlap is labeled Cost Consciousness. The area the blue (leadership) circle and yellow (corporate culture) circle overlap is labeled Trust. The area where the yellow (corporate culture) and purple (employee/physician engagement) circle overlap is labeled Clinical Excellent. The middle, where all three circles overlap, is the Patient Experience." title="Leader Circles"/>
          <p:cNvPicPr>
            <a:picLocks noChangeAspect="1"/>
          </p:cNvPicPr>
          <p:nvPr/>
        </p:nvPicPr>
        <p:blipFill>
          <a:blip r:embed="rId3"/>
          <a:srcRect/>
          <a:stretch>
            <a:fillRect/>
          </a:stretch>
        </p:blipFill>
        <p:spPr bwMode="auto">
          <a:xfrm>
            <a:off x="1066800" y="1169988"/>
            <a:ext cx="6838950" cy="554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TextBox 8"/>
          <p:cNvSpPr txBox="1">
            <a:spLocks noChangeArrowheads="1"/>
          </p:cNvSpPr>
          <p:nvPr/>
        </p:nvSpPr>
        <p:spPr bwMode="auto">
          <a:xfrm>
            <a:off x="3686175" y="3116263"/>
            <a:ext cx="160020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200">
                <a:solidFill>
                  <a:schemeClr val="bg1"/>
                </a:solidFill>
                <a:latin typeface="Constantia" pitchFamily="18" charset="0"/>
                <a:cs typeface="Arial" pitchFamily="34" charset="0"/>
              </a:rPr>
              <a:t>Patient</a:t>
            </a:r>
          </a:p>
          <a:p>
            <a:pPr algn="ctr" eaLnBrk="1" hangingPunct="1"/>
            <a:r>
              <a:rPr lang="en-US" sz="2200">
                <a:solidFill>
                  <a:schemeClr val="bg1"/>
                </a:solidFill>
                <a:latin typeface="Constantia" pitchFamily="18" charset="0"/>
                <a:cs typeface="Arial" pitchFamily="34" charset="0"/>
              </a:rPr>
              <a:t>Experience</a:t>
            </a:r>
          </a:p>
        </p:txBody>
      </p:sp>
      <p:sp>
        <p:nvSpPr>
          <p:cNvPr id="10" name="TextBox 9"/>
          <p:cNvSpPr txBox="1">
            <a:spLocks noChangeArrowheads="1"/>
          </p:cNvSpPr>
          <p:nvPr/>
        </p:nvSpPr>
        <p:spPr bwMode="auto">
          <a:xfrm>
            <a:off x="1704975" y="2081213"/>
            <a:ext cx="19812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a:solidFill>
                  <a:schemeClr val="bg1"/>
                </a:solidFill>
                <a:latin typeface="Constantia" pitchFamily="18" charset="0"/>
                <a:cs typeface="Arial" pitchFamily="34" charset="0"/>
              </a:rPr>
              <a:t>           Leadership</a:t>
            </a:r>
          </a:p>
        </p:txBody>
      </p:sp>
      <p:sp>
        <p:nvSpPr>
          <p:cNvPr id="11" name="TextBox 10"/>
          <p:cNvSpPr txBox="1">
            <a:spLocks noChangeArrowheads="1"/>
          </p:cNvSpPr>
          <p:nvPr/>
        </p:nvSpPr>
        <p:spPr bwMode="auto">
          <a:xfrm>
            <a:off x="5410200" y="2209800"/>
            <a:ext cx="1981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a:latin typeface="Constantia" pitchFamily="18" charset="0"/>
                <a:cs typeface="Arial" pitchFamily="34" charset="0"/>
              </a:rPr>
              <a:t>Corporate Culture</a:t>
            </a:r>
          </a:p>
        </p:txBody>
      </p:sp>
      <p:sp>
        <p:nvSpPr>
          <p:cNvPr id="12" name="TextBox 11"/>
          <p:cNvSpPr txBox="1">
            <a:spLocks noChangeArrowheads="1"/>
          </p:cNvSpPr>
          <p:nvPr/>
        </p:nvSpPr>
        <p:spPr bwMode="auto">
          <a:xfrm>
            <a:off x="3124200" y="5105400"/>
            <a:ext cx="2971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a:solidFill>
                  <a:schemeClr val="bg1"/>
                </a:solidFill>
                <a:latin typeface="Constantia" pitchFamily="18" charset="0"/>
                <a:cs typeface="Arial" pitchFamily="34" charset="0"/>
              </a:rPr>
              <a:t>Employee/Physician Engagement</a:t>
            </a:r>
          </a:p>
        </p:txBody>
      </p:sp>
      <p:sp>
        <p:nvSpPr>
          <p:cNvPr id="15" name="TextBox 14"/>
          <p:cNvSpPr txBox="1">
            <a:spLocks noChangeArrowheads="1"/>
          </p:cNvSpPr>
          <p:nvPr/>
        </p:nvSpPr>
        <p:spPr bwMode="auto">
          <a:xfrm>
            <a:off x="4114800" y="2411413"/>
            <a:ext cx="1600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000">
                <a:latin typeface="Constantia" pitchFamily="18" charset="0"/>
                <a:cs typeface="Arial" pitchFamily="34" charset="0"/>
              </a:rPr>
              <a:t>Trust</a:t>
            </a:r>
          </a:p>
        </p:txBody>
      </p:sp>
      <p:sp>
        <p:nvSpPr>
          <p:cNvPr id="16" name="TextBox 15"/>
          <p:cNvSpPr txBox="1">
            <a:spLocks noChangeArrowheads="1"/>
          </p:cNvSpPr>
          <p:nvPr/>
        </p:nvSpPr>
        <p:spPr bwMode="auto">
          <a:xfrm>
            <a:off x="4724400" y="4038600"/>
            <a:ext cx="1752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000">
                <a:solidFill>
                  <a:schemeClr val="bg1"/>
                </a:solidFill>
                <a:latin typeface="Constantia" pitchFamily="18" charset="0"/>
                <a:cs typeface="Arial" pitchFamily="34" charset="0"/>
              </a:rPr>
              <a:t>Clinical Excellence</a:t>
            </a:r>
          </a:p>
        </p:txBody>
      </p:sp>
      <p:sp>
        <p:nvSpPr>
          <p:cNvPr id="18" name="TextBox 17"/>
          <p:cNvSpPr txBox="1">
            <a:spLocks noChangeArrowheads="1"/>
          </p:cNvSpPr>
          <p:nvPr/>
        </p:nvSpPr>
        <p:spPr bwMode="auto">
          <a:xfrm>
            <a:off x="2362200" y="3886200"/>
            <a:ext cx="1981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000">
                <a:solidFill>
                  <a:schemeClr val="bg1"/>
                </a:solidFill>
                <a:latin typeface="Constantia" pitchFamily="18" charset="0"/>
                <a:cs typeface="Arial" pitchFamily="34" charset="0"/>
              </a:rPr>
              <a:t>Cost Consciousness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linds(horizontal)">
                                      <p:cBhvr>
                                        <p:cTn id="17" dur="500"/>
                                        <p:tgtEl>
                                          <p:spTgt spid="1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linds(horizontal)">
                                      <p:cBhvr>
                                        <p:cTn id="22" dur="500"/>
                                        <p:tgtEl>
                                          <p:spTgt spid="1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blinds(horizontal)">
                                      <p:cBhvr>
                                        <p:cTn id="27" dur="500"/>
                                        <p:tgtEl>
                                          <p:spTgt spid="1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blinds(horizontal)">
                                      <p:cBhvr>
                                        <p:cTn id="3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5" grpId="0"/>
      <p:bldP spid="16" grpId="0"/>
      <p:bldP spid="1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533400" y="457200"/>
            <a:ext cx="8229600" cy="1143000"/>
          </a:xfrm>
        </p:spPr>
        <p:txBody>
          <a:bodyPr/>
          <a:lstStyle/>
          <a:p>
            <a:r>
              <a:rPr lang="en-US" smtClean="0"/>
              <a:t>Success Factor: Glossary</a:t>
            </a:r>
          </a:p>
        </p:txBody>
      </p:sp>
      <p:sp>
        <p:nvSpPr>
          <p:cNvPr id="3" name="Content Placeholder 2"/>
          <p:cNvSpPr>
            <a:spLocks noGrp="1"/>
          </p:cNvSpPr>
          <p:nvPr>
            <p:ph idx="1"/>
          </p:nvPr>
        </p:nvSpPr>
        <p:spPr/>
        <p:txBody>
          <a:bodyPr>
            <a:normAutofit fontScale="85000" lnSpcReduction="10000"/>
          </a:bodyPr>
          <a:lstStyle/>
          <a:p>
            <a:pPr>
              <a:defRPr/>
            </a:pPr>
            <a:r>
              <a:rPr lang="en-US" i="1" dirty="0" smtClean="0"/>
              <a:t>Leadership</a:t>
            </a:r>
            <a:r>
              <a:rPr lang="en-US" dirty="0" smtClean="0"/>
              <a:t>=Relationships</a:t>
            </a:r>
          </a:p>
          <a:p>
            <a:pPr>
              <a:defRPr/>
            </a:pPr>
            <a:r>
              <a:rPr lang="en-US" i="1" dirty="0" smtClean="0"/>
              <a:t>Leaders</a:t>
            </a:r>
            <a:r>
              <a:rPr lang="en-US" dirty="0" smtClean="0"/>
              <a:t> inspire followers; unleash human potential*</a:t>
            </a:r>
          </a:p>
          <a:p>
            <a:pPr>
              <a:defRPr/>
            </a:pPr>
            <a:r>
              <a:rPr lang="en-US" i="1" dirty="0" smtClean="0"/>
              <a:t>Trust</a:t>
            </a:r>
            <a:r>
              <a:rPr lang="en-US" dirty="0" smtClean="0"/>
              <a:t>=“The benefit of the doubt”</a:t>
            </a:r>
          </a:p>
          <a:p>
            <a:pPr>
              <a:defRPr/>
            </a:pPr>
            <a:r>
              <a:rPr lang="en-US" i="1" dirty="0" smtClean="0"/>
              <a:t>Corporate Culture</a:t>
            </a:r>
            <a:r>
              <a:rPr lang="en-US" dirty="0" smtClean="0"/>
              <a:t> is the organization’s personality</a:t>
            </a:r>
          </a:p>
          <a:p>
            <a:pPr>
              <a:defRPr/>
            </a:pPr>
            <a:r>
              <a:rPr lang="en-US" i="1" dirty="0" smtClean="0"/>
              <a:t>Teamwork</a:t>
            </a:r>
            <a:r>
              <a:rPr lang="en-US" dirty="0" smtClean="0"/>
              <a:t>=shared purpose, and clear roles</a:t>
            </a:r>
          </a:p>
          <a:p>
            <a:pPr>
              <a:defRPr/>
            </a:pPr>
            <a:r>
              <a:rPr lang="en-US" i="1" dirty="0" smtClean="0"/>
              <a:t>Employee Engagement </a:t>
            </a:r>
            <a:r>
              <a:rPr lang="en-US" dirty="0" smtClean="0"/>
              <a:t>=Capability+Capacity+Motivation</a:t>
            </a:r>
          </a:p>
          <a:p>
            <a:pPr>
              <a:defRPr/>
            </a:pPr>
            <a:r>
              <a:rPr lang="en-US" i="1" dirty="0" smtClean="0"/>
              <a:t>Communication</a:t>
            </a:r>
            <a:r>
              <a:rPr lang="en-US" dirty="0" smtClean="0"/>
              <a:t>=meaning to receiver (85% factor)</a:t>
            </a:r>
          </a:p>
          <a:p>
            <a:pPr>
              <a:defRPr/>
            </a:pPr>
            <a:r>
              <a:rPr lang="en-US" dirty="0" smtClean="0"/>
              <a:t>ROI=Return on Intangibles</a:t>
            </a:r>
          </a:p>
          <a:p>
            <a:pPr>
              <a:defRPr/>
            </a:pPr>
            <a:endParaRPr lang="en-US" dirty="0"/>
          </a:p>
          <a:p>
            <a:pPr marL="0" indent="0">
              <a:buFont typeface="Wingdings" pitchFamily="2" charset="2"/>
              <a:buNone/>
              <a:defRPr/>
            </a:pPr>
            <a:r>
              <a:rPr lang="en-US" dirty="0" smtClean="0"/>
              <a:t>*Note: The most effective parents are great leaders!! </a:t>
            </a:r>
            <a:endParaRPr lang="en-US" sz="2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295400"/>
            <a:ext cx="7739063" cy="914400"/>
          </a:xfrm>
        </p:spPr>
        <p:txBody>
          <a:bodyPr>
            <a:normAutofit fontScale="90000"/>
          </a:bodyPr>
          <a:lstStyle/>
          <a:p>
            <a:pPr>
              <a:defRPr/>
            </a:pPr>
            <a:r>
              <a:rPr lang="en-US" i="1" dirty="0" smtClean="0"/>
              <a:t>Success Focus—Key Metrics</a:t>
            </a:r>
            <a:r>
              <a:rPr lang="en-US" dirty="0" smtClean="0"/>
              <a:t/>
            </a:r>
            <a:br>
              <a:rPr lang="en-US" dirty="0" smtClean="0"/>
            </a:br>
            <a:r>
              <a:rPr lang="en-US" i="1" dirty="0"/>
              <a:t>T</a:t>
            </a:r>
            <a:r>
              <a:rPr lang="en-US" i="1" dirty="0" smtClean="0"/>
              <a:t>he Patient—Improved Community Health</a:t>
            </a:r>
            <a:endParaRPr lang="en-US" i="1" dirty="0"/>
          </a:p>
        </p:txBody>
      </p:sp>
      <p:sp>
        <p:nvSpPr>
          <p:cNvPr id="3" name="Content Placeholder 2"/>
          <p:cNvSpPr>
            <a:spLocks noGrp="1"/>
          </p:cNvSpPr>
          <p:nvPr>
            <p:ph idx="1"/>
          </p:nvPr>
        </p:nvSpPr>
        <p:spPr>
          <a:xfrm>
            <a:off x="914400" y="2667000"/>
            <a:ext cx="7772400" cy="3543300"/>
          </a:xfrm>
        </p:spPr>
        <p:txBody>
          <a:bodyPr>
            <a:normAutofit fontScale="92500" lnSpcReduction="10000"/>
          </a:bodyPr>
          <a:lstStyle/>
          <a:p>
            <a:pPr>
              <a:defRPr/>
            </a:pPr>
            <a:r>
              <a:rPr lang="en-US" sz="3600" dirty="0" smtClean="0"/>
              <a:t>Patient Experience</a:t>
            </a:r>
          </a:p>
          <a:p>
            <a:pPr marL="0" indent="0">
              <a:buFont typeface="Wingdings" pitchFamily="2" charset="2"/>
              <a:buNone/>
              <a:defRPr/>
            </a:pPr>
            <a:r>
              <a:rPr lang="en-US" sz="3600" dirty="0"/>
              <a:t>	</a:t>
            </a:r>
            <a:r>
              <a:rPr lang="en-US" sz="3600" dirty="0" smtClean="0"/>
              <a:t>--HCAHPS—Respect Rules</a:t>
            </a:r>
          </a:p>
          <a:p>
            <a:pPr marL="0" indent="0">
              <a:buFont typeface="Wingdings" pitchFamily="2" charset="2"/>
              <a:buNone/>
              <a:defRPr/>
            </a:pPr>
            <a:r>
              <a:rPr lang="en-US" sz="3600" dirty="0"/>
              <a:t>	</a:t>
            </a:r>
            <a:r>
              <a:rPr lang="en-US" sz="3600" dirty="0" smtClean="0"/>
              <a:t>--Perception Equals Reality</a:t>
            </a:r>
          </a:p>
          <a:p>
            <a:pPr marL="0" indent="0">
              <a:buFont typeface="Wingdings" pitchFamily="2" charset="2"/>
              <a:buNone/>
              <a:defRPr/>
            </a:pPr>
            <a:r>
              <a:rPr lang="en-US" sz="3600" dirty="0"/>
              <a:t>	</a:t>
            </a:r>
            <a:r>
              <a:rPr lang="en-US" sz="3600" dirty="0" smtClean="0"/>
              <a:t>--Under Promise, Over Deliver</a:t>
            </a:r>
          </a:p>
          <a:p>
            <a:pPr marL="0" indent="0">
              <a:buFont typeface="Wingdings" pitchFamily="2" charset="2"/>
              <a:buNone/>
              <a:defRPr/>
            </a:pPr>
            <a:r>
              <a:rPr lang="en-US" sz="3600" dirty="0"/>
              <a:t>	</a:t>
            </a:r>
            <a:r>
              <a:rPr lang="en-US" sz="3600" dirty="0" smtClean="0"/>
              <a:t>--Safe, best outcomes</a:t>
            </a:r>
          </a:p>
          <a:p>
            <a:pPr marL="0" indent="0">
              <a:buFont typeface="Wingdings" pitchFamily="2" charset="2"/>
              <a:buNone/>
              <a:defRPr/>
            </a:pPr>
            <a:r>
              <a:rPr lang="en-US" sz="3600" dirty="0"/>
              <a:t> </a:t>
            </a:r>
            <a:r>
              <a:rPr lang="en-US" sz="3600" dirty="0" smtClean="0"/>
              <a:t>        --Care Coordination-Integration</a:t>
            </a:r>
          </a:p>
          <a:p>
            <a:pPr marL="0" indent="0">
              <a:buFont typeface="Wingdings" pitchFamily="2" charset="2"/>
              <a:buNone/>
              <a:defRPr/>
            </a:pPr>
            <a:endParaRPr lang="en-US" sz="3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56414" name="Group 30" descr="Organizational Tangibles- Inputs:&#10;Cash&#10;People&#10;Policy/Procedures&#10;Strategy&#10;Plant&#10;Information Systems&#10;Communications&#10;&#10;&#10;Personal Intangibles-Inputs:&#10;Meaning&#10;Caring&#10;Giving&#10;&#10;&#10;Organizational Intangibles-Inputs:&#10;Leadership&#10;Mission&#10;Values&#10;Vision&#10;Communication&#10;Rewards&#10;Recognition&#10;&#10;Organizational Tangibles- Outputs:&#10;Profit&#10;Market Share&#10;Products&#10;Customer Satisfaction&#10;Growth&#10;Productivity&#10;Quality&#10;&#10;&#10;Personal Intangibles-Outputs:&#10;Inner Peace of Purpose&#10;Joy&#10;Pride&#10;&#10;Organizational Intangibles Outputs:&#10;Culture&#10;Followers&#10;Commitment&#10;Job Satisfaction&#10;Team Spirit&#10;Trust&#10;Quality&#10;" title="Inputs/Outputs Table"/>
          <p:cNvGraphicFramePr>
            <a:graphicFrameLocks noGrp="1"/>
          </p:cNvGraphicFramePr>
          <p:nvPr>
            <p:ph idx="4294967295"/>
            <p:extLst>
              <p:ext uri="{D42A27DB-BD31-4B8C-83A1-F6EECF244321}">
                <p14:modId xmlns:p14="http://schemas.microsoft.com/office/powerpoint/2010/main" val="2728232486"/>
              </p:ext>
            </p:extLst>
          </p:nvPr>
        </p:nvGraphicFramePr>
        <p:xfrm>
          <a:off x="381000" y="1079500"/>
          <a:ext cx="6553200" cy="4624388"/>
        </p:xfrm>
        <a:graphic>
          <a:graphicData uri="http://schemas.openxmlformats.org/drawingml/2006/table">
            <a:tbl>
              <a:tblPr/>
              <a:tblGrid>
                <a:gridCol w="1524000"/>
                <a:gridCol w="1828800"/>
                <a:gridCol w="1600200"/>
                <a:gridCol w="1600200"/>
              </a:tblGrid>
              <a:tr h="666430">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300" b="0" i="0" u="none" strike="noStrike" cap="none" normalizeH="0" baseline="0" dirty="0" smtClean="0">
                        <a:ln>
                          <a:noFill/>
                        </a:ln>
                        <a:solidFill>
                          <a:schemeClr val="tx1"/>
                        </a:solidFill>
                        <a:effectLst/>
                        <a:latin typeface="Times New Roman" pitchFamily="1" charset="0"/>
                      </a:endParaRPr>
                    </a:p>
                  </a:txBody>
                  <a:tcPr marL="89150" marR="89150" marT="42853" marB="4285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sng" strike="noStrike" cap="none" normalizeH="0" baseline="0" dirty="0" smtClean="0">
                          <a:ln>
                            <a:noFill/>
                          </a:ln>
                          <a:solidFill>
                            <a:schemeClr val="tx1"/>
                          </a:solidFill>
                          <a:effectLst/>
                          <a:latin typeface="Times New Roman" pitchFamily="1" charset="0"/>
                        </a:rPr>
                        <a:t>Organizational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sng" strike="noStrike" cap="none" normalizeH="0" baseline="0" dirty="0" smtClean="0">
                          <a:ln>
                            <a:noFill/>
                          </a:ln>
                          <a:solidFill>
                            <a:schemeClr val="tx1"/>
                          </a:solidFill>
                          <a:effectLst/>
                          <a:latin typeface="Times New Roman" pitchFamily="1" charset="0"/>
                        </a:rPr>
                        <a:t>Tangibles</a:t>
                      </a:r>
                    </a:p>
                  </a:txBody>
                  <a:tcPr marL="89150" marR="89150" marT="42853" marB="4285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700" b="1" i="0" u="sng" strike="noStrike" cap="none" normalizeH="0" baseline="0" dirty="0" smtClean="0">
                          <a:ln>
                            <a:noFill/>
                          </a:ln>
                          <a:solidFill>
                            <a:schemeClr val="tx1"/>
                          </a:solidFill>
                          <a:effectLst/>
                          <a:latin typeface="Times New Roman" pitchFamily="1" charset="0"/>
                        </a:rPr>
                        <a:t>Personal Intangibles</a:t>
                      </a:r>
                    </a:p>
                  </a:txBody>
                  <a:tcPr marL="89150" marR="89150" marT="42853" marB="4285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sng" strike="noStrike" cap="none" normalizeH="0" baseline="0" dirty="0" smtClean="0">
                          <a:ln>
                            <a:noFill/>
                          </a:ln>
                          <a:solidFill>
                            <a:schemeClr val="tx1"/>
                          </a:solidFill>
                          <a:effectLst/>
                          <a:latin typeface="Times New Roman" pitchFamily="1" charset="0"/>
                        </a:rPr>
                        <a:t>Organizational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sng" strike="noStrike" cap="none" normalizeH="0" baseline="0" dirty="0" smtClean="0">
                          <a:ln>
                            <a:noFill/>
                          </a:ln>
                          <a:solidFill>
                            <a:schemeClr val="tx1"/>
                          </a:solidFill>
                          <a:effectLst/>
                          <a:latin typeface="Times New Roman" pitchFamily="1" charset="0"/>
                        </a:rPr>
                        <a:t>Intangibles</a:t>
                      </a:r>
                    </a:p>
                  </a:txBody>
                  <a:tcPr marL="89150" marR="89150" marT="42853" marB="42853"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939114">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300" b="0" i="0" u="none" strike="noStrike" cap="none" normalizeH="0" baseline="0" dirty="0" smtClean="0">
                          <a:ln>
                            <a:noFill/>
                          </a:ln>
                          <a:solidFill>
                            <a:schemeClr val="tx1"/>
                          </a:solidFill>
                          <a:effectLst/>
                          <a:latin typeface="Times New Roman" pitchFamily="1" charset="0"/>
                        </a:rPr>
                        <a:t>INPUTS</a:t>
                      </a:r>
                    </a:p>
                  </a:txBody>
                  <a:tcPr marL="89150" marR="89150" marT="42853" marB="4285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231775" marR="0" lvl="0" indent="-231775"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rgbClr val="FF0000"/>
                          </a:solidFill>
                          <a:effectLst/>
                          <a:latin typeface="Times New Roman" pitchFamily="1" charset="0"/>
                        </a:rPr>
                        <a:t>Cash</a:t>
                      </a:r>
                    </a:p>
                    <a:p>
                      <a:pPr marL="231775" marR="0" lvl="0" indent="-231775"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 charset="0"/>
                        </a:rPr>
                        <a:t>People</a:t>
                      </a:r>
                    </a:p>
                    <a:p>
                      <a:pPr marL="231775" marR="0" lvl="0" indent="-231775"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 charset="0"/>
                        </a:rPr>
                        <a:t>Policy/Procedures</a:t>
                      </a:r>
                    </a:p>
                    <a:p>
                      <a:pPr marL="231775" marR="0" lvl="0" indent="-231775"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 charset="0"/>
                        </a:rPr>
                        <a:t>Strategy</a:t>
                      </a:r>
                    </a:p>
                    <a:p>
                      <a:pPr marL="231775" marR="0" lvl="0" indent="-231775"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 charset="0"/>
                        </a:rPr>
                        <a:t>Plant</a:t>
                      </a:r>
                    </a:p>
                    <a:p>
                      <a:pPr marL="231775" marR="0" lvl="0" indent="-231775"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 charset="0"/>
                        </a:rPr>
                        <a:t>Information Systems</a:t>
                      </a:r>
                    </a:p>
                    <a:p>
                      <a:pPr marL="231775" marR="0" lvl="0" indent="-231775"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 charset="0"/>
                        </a:rPr>
                        <a:t>Communications</a:t>
                      </a:r>
                    </a:p>
                  </a:txBody>
                  <a:tcPr marL="89150" marR="89150" marT="42853" marB="4285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231775" marR="0" lvl="0" indent="-231775" algn="l"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rgbClr val="FF0000"/>
                          </a:solidFill>
                          <a:effectLst/>
                          <a:latin typeface="Times New Roman" pitchFamily="1" charset="0"/>
                        </a:rPr>
                        <a:t>Meaning</a:t>
                      </a:r>
                    </a:p>
                    <a:p>
                      <a:pPr marL="231775" marR="0" lvl="0" indent="-231775"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 charset="0"/>
                        </a:rPr>
                        <a:t>Caring</a:t>
                      </a:r>
                    </a:p>
                    <a:p>
                      <a:pPr marL="231775" marR="0" lvl="0" indent="-231775"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 charset="0"/>
                        </a:rPr>
                        <a:t>Giving</a:t>
                      </a:r>
                    </a:p>
                  </a:txBody>
                  <a:tcPr marL="89150" marR="89150" marT="42853" marB="4285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231775" marR="0" lvl="0" indent="-231775" algn="l"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rgbClr val="FF0000"/>
                          </a:solidFill>
                          <a:effectLst/>
                          <a:latin typeface="Times New Roman" pitchFamily="1" charset="0"/>
                        </a:rPr>
                        <a:t>Leadership</a:t>
                      </a:r>
                    </a:p>
                    <a:p>
                      <a:pPr marL="231775" marR="0" lvl="0" indent="-231775"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 charset="0"/>
                        </a:rPr>
                        <a:t>Mission</a:t>
                      </a:r>
                    </a:p>
                    <a:p>
                      <a:pPr marL="231775" marR="0" lvl="0" indent="-231775"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 charset="0"/>
                        </a:rPr>
                        <a:t>Values</a:t>
                      </a:r>
                    </a:p>
                    <a:p>
                      <a:pPr marL="231775" marR="0" lvl="0" indent="-231775"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 charset="0"/>
                        </a:rPr>
                        <a:t>Vision</a:t>
                      </a:r>
                    </a:p>
                    <a:p>
                      <a:pPr marL="231775" marR="0" lvl="0" indent="-231775"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 charset="0"/>
                        </a:rPr>
                        <a:t>Communication</a:t>
                      </a:r>
                    </a:p>
                    <a:p>
                      <a:pPr marL="231775" marR="0" lvl="0" indent="-231775"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 charset="0"/>
                        </a:rPr>
                        <a:t>Rewards</a:t>
                      </a:r>
                    </a:p>
                    <a:p>
                      <a:pPr marL="231775" marR="0" lvl="0" indent="-231775"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 charset="0"/>
                        </a:rPr>
                        <a:t>Recognition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 charset="0"/>
                        </a:rPr>
                        <a:t> </a:t>
                      </a:r>
                      <a:endParaRPr kumimoji="0" lang="en-US" sz="1200" b="0" i="0" u="none" strike="noStrike" cap="none" normalizeH="0" baseline="0" dirty="0" smtClean="0">
                        <a:ln>
                          <a:noFill/>
                        </a:ln>
                        <a:solidFill>
                          <a:srgbClr val="FF0000"/>
                        </a:solidFill>
                        <a:effectLst/>
                        <a:latin typeface="Times New Roman" pitchFamily="1"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 charset="0"/>
                      </a:endParaRPr>
                    </a:p>
                  </a:txBody>
                  <a:tcPr marL="89150" marR="89150" marT="42853" marB="4285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018844">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300" b="0" i="0" u="none" strike="noStrike" cap="none" normalizeH="0" baseline="0" dirty="0" smtClean="0">
                          <a:ln>
                            <a:noFill/>
                          </a:ln>
                          <a:solidFill>
                            <a:schemeClr val="tx1"/>
                          </a:solidFill>
                          <a:effectLst/>
                          <a:latin typeface="Times New Roman" pitchFamily="1" charset="0"/>
                        </a:rPr>
                        <a:t>OUTPUTS</a:t>
                      </a:r>
                    </a:p>
                  </a:txBody>
                  <a:tcPr marL="89150" marR="89150" marT="42853" marB="4285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231775" marR="0" lvl="0" indent="-231775" algn="l"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rgbClr val="FF0000"/>
                          </a:solidFill>
                          <a:effectLst/>
                          <a:latin typeface="Times New Roman" pitchFamily="1" charset="0"/>
                        </a:rPr>
                        <a:t>Profit</a:t>
                      </a:r>
                    </a:p>
                    <a:p>
                      <a:pPr marL="231775" marR="0" lvl="0" indent="-231775"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 charset="0"/>
                        </a:rPr>
                        <a:t>Market Share</a:t>
                      </a:r>
                    </a:p>
                    <a:p>
                      <a:pPr marL="231775" marR="0" lvl="0" indent="-231775"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 charset="0"/>
                        </a:rPr>
                        <a:t>Products</a:t>
                      </a:r>
                    </a:p>
                    <a:p>
                      <a:pPr marL="231775" marR="0" lvl="0" indent="-231775"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 charset="0"/>
                        </a:rPr>
                        <a:t>Customer Satisfaction</a:t>
                      </a:r>
                    </a:p>
                    <a:p>
                      <a:pPr marL="231775" marR="0" lvl="0" indent="-231775"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 charset="0"/>
                        </a:rPr>
                        <a:t>Growth</a:t>
                      </a:r>
                    </a:p>
                    <a:p>
                      <a:pPr marL="231775" marR="0" lvl="0" indent="-231775"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 charset="0"/>
                        </a:rPr>
                        <a:t>Productivity</a:t>
                      </a:r>
                    </a:p>
                    <a:p>
                      <a:pPr marL="231775" marR="0" lvl="0" indent="-231775" algn="l" defTabSz="914400" rtl="0" eaLnBrk="0" fontAlgn="base" latinLnBrk="0" hangingPunct="0">
                        <a:lnSpc>
                          <a:spcPct val="100000"/>
                        </a:lnSpc>
                        <a:spcBef>
                          <a:spcPct val="0"/>
                        </a:spcBef>
                        <a:spcAft>
                          <a:spcPct val="0"/>
                        </a:spcAft>
                        <a:buClrTx/>
                        <a:buSzTx/>
                        <a:buFontTx/>
                        <a:buChar char="•"/>
                        <a:tabLst/>
                      </a:pPr>
                      <a:r>
                        <a:rPr kumimoji="0" lang="en-US" sz="2000" b="0" i="1" u="none" strike="noStrike" cap="none" normalizeH="0" baseline="0" dirty="0" smtClean="0">
                          <a:ln>
                            <a:noFill/>
                          </a:ln>
                          <a:solidFill>
                            <a:srgbClr val="FF0000"/>
                          </a:solidFill>
                          <a:effectLst/>
                          <a:latin typeface="Times New Roman" pitchFamily="1" charset="0"/>
                        </a:rPr>
                        <a:t>Quality</a:t>
                      </a:r>
                    </a:p>
                  </a:txBody>
                  <a:tcPr marL="89150" marR="89150" marT="42853" marB="4285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231775" marR="0" lvl="0" indent="-231775"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rgbClr val="FF0000"/>
                          </a:solidFill>
                          <a:effectLst/>
                          <a:latin typeface="Times New Roman" pitchFamily="1" charset="0"/>
                        </a:rPr>
                        <a:t>Inner Peace of Purpose</a:t>
                      </a:r>
                    </a:p>
                    <a:p>
                      <a:pPr marL="231775" marR="0" lvl="0" indent="-231775"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rgbClr val="FF0000"/>
                          </a:solidFill>
                          <a:effectLst/>
                          <a:latin typeface="Times New Roman" pitchFamily="1" charset="0"/>
                        </a:rPr>
                        <a:t>Joy</a:t>
                      </a:r>
                    </a:p>
                    <a:p>
                      <a:pPr marL="231775" marR="0" lvl="0" indent="-231775"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rgbClr val="FF0000"/>
                          </a:solidFill>
                          <a:effectLst/>
                          <a:latin typeface="Times New Roman" pitchFamily="1" charset="0"/>
                        </a:rPr>
                        <a:t>Pride</a:t>
                      </a:r>
                    </a:p>
                  </a:txBody>
                  <a:tcPr marL="89150" marR="89150" marT="42853" marB="4285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231775" marR="0" lvl="0" indent="-231775" algn="l"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rgbClr val="FF0000"/>
                          </a:solidFill>
                          <a:effectLst/>
                          <a:latin typeface="Times New Roman" pitchFamily="1" charset="0"/>
                        </a:rPr>
                        <a:t>Culture</a:t>
                      </a:r>
                    </a:p>
                    <a:p>
                      <a:pPr marL="231775" marR="0" lvl="0" indent="-231775"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 charset="0"/>
                        </a:rPr>
                        <a:t>Followers</a:t>
                      </a:r>
                    </a:p>
                    <a:p>
                      <a:pPr marL="231775" marR="0" lvl="0" indent="-231775"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 charset="0"/>
                        </a:rPr>
                        <a:t>Commitment</a:t>
                      </a:r>
                    </a:p>
                    <a:p>
                      <a:pPr marL="231775" marR="0" lvl="0" indent="-231775"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 charset="0"/>
                        </a:rPr>
                        <a:t>Job Satisfaction</a:t>
                      </a:r>
                    </a:p>
                    <a:p>
                      <a:pPr marL="231775" marR="0" lvl="0" indent="-231775"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 charset="0"/>
                        </a:rPr>
                        <a:t>Team Spirit</a:t>
                      </a:r>
                    </a:p>
                    <a:p>
                      <a:pPr marL="231775" marR="0" lvl="0" indent="-231775"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 charset="0"/>
                        </a:rPr>
                        <a:t>Trust</a:t>
                      </a:r>
                    </a:p>
                    <a:p>
                      <a:pPr marL="231775" marR="0" lvl="0" indent="-231775" algn="l" defTabSz="914400" rtl="0" eaLnBrk="0" fontAlgn="base" latinLnBrk="0" hangingPunct="0">
                        <a:lnSpc>
                          <a:spcPct val="100000"/>
                        </a:lnSpc>
                        <a:spcBef>
                          <a:spcPct val="0"/>
                        </a:spcBef>
                        <a:spcAft>
                          <a:spcPct val="0"/>
                        </a:spcAft>
                        <a:buClrTx/>
                        <a:buSzTx/>
                        <a:buFontTx/>
                        <a:buChar char="•"/>
                        <a:tabLst/>
                      </a:pPr>
                      <a:r>
                        <a:rPr kumimoji="0" lang="en-US" sz="2000" b="0" i="1" u="none" strike="noStrike" cap="none" normalizeH="0" baseline="0" dirty="0" smtClean="0">
                          <a:ln>
                            <a:noFill/>
                          </a:ln>
                          <a:solidFill>
                            <a:srgbClr val="FF0000"/>
                          </a:solidFill>
                          <a:effectLst/>
                          <a:latin typeface="Times New Roman" pitchFamily="1" charset="0"/>
                        </a:rPr>
                        <a:t>Quality</a:t>
                      </a:r>
                    </a:p>
                  </a:txBody>
                  <a:tcPr marL="89150" marR="89150" marT="42853" marB="4285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grpSp>
        <p:nvGrpSpPr>
          <p:cNvPr id="21528" name="Group 24"/>
          <p:cNvGrpSpPr>
            <a:grpSpLocks/>
          </p:cNvGrpSpPr>
          <p:nvPr/>
        </p:nvGrpSpPr>
        <p:grpSpPr bwMode="auto">
          <a:xfrm>
            <a:off x="3978275" y="5891213"/>
            <a:ext cx="3392488" cy="457200"/>
            <a:chOff x="2544" y="3024"/>
            <a:chExt cx="1968" cy="288"/>
          </a:xfrm>
        </p:grpSpPr>
        <p:sp>
          <p:nvSpPr>
            <p:cNvPr id="21531" name="AutoShape 25"/>
            <p:cNvSpPr>
              <a:spLocks noChangeArrowheads="1"/>
            </p:cNvSpPr>
            <p:nvPr/>
          </p:nvSpPr>
          <p:spPr bwMode="auto">
            <a:xfrm rot="5400000">
              <a:off x="2856" y="2712"/>
              <a:ext cx="288" cy="912"/>
            </a:xfrm>
            <a:prstGeom prst="downArrow">
              <a:avLst>
                <a:gd name="adj1" fmla="val 50000"/>
                <a:gd name="adj2" fmla="val 79167"/>
              </a:avLst>
            </a:prstGeom>
            <a:solidFill>
              <a:srgbClr val="FFFFCC"/>
            </a:solidFill>
            <a:ln w="9525">
              <a:solidFill>
                <a:schemeClr val="tx1"/>
              </a:solidFill>
              <a:miter lim="800000"/>
              <a:headEnd/>
              <a:tailEnd/>
            </a:ln>
          </p:spPr>
          <p:txBody>
            <a:bodyPr wrap="none" anchor="ctr"/>
            <a:lstStyle/>
            <a:p>
              <a:pPr eaLnBrk="1" hangingPunct="1"/>
              <a:endParaRPr lang="en-US">
                <a:latin typeface="Calibri" pitchFamily="34" charset="0"/>
              </a:endParaRPr>
            </a:p>
          </p:txBody>
        </p:sp>
        <p:sp>
          <p:nvSpPr>
            <p:cNvPr id="21532" name="AutoShape 26"/>
            <p:cNvSpPr>
              <a:spLocks noChangeArrowheads="1"/>
            </p:cNvSpPr>
            <p:nvPr/>
          </p:nvSpPr>
          <p:spPr bwMode="auto">
            <a:xfrm rot="5400000">
              <a:off x="3912" y="2712"/>
              <a:ext cx="288" cy="912"/>
            </a:xfrm>
            <a:prstGeom prst="downArrow">
              <a:avLst>
                <a:gd name="adj1" fmla="val 50000"/>
                <a:gd name="adj2" fmla="val 79167"/>
              </a:avLst>
            </a:prstGeom>
            <a:solidFill>
              <a:srgbClr val="FFFFCC"/>
            </a:solidFill>
            <a:ln w="9525">
              <a:solidFill>
                <a:schemeClr val="tx1"/>
              </a:solidFill>
              <a:miter lim="800000"/>
              <a:headEnd/>
              <a:tailEnd/>
            </a:ln>
          </p:spPr>
          <p:txBody>
            <a:bodyPr wrap="none" anchor="ctr"/>
            <a:lstStyle/>
            <a:p>
              <a:pPr eaLnBrk="1" hangingPunct="1"/>
              <a:endParaRPr lang="en-US">
                <a:latin typeface="Calibri" pitchFamily="34" charset="0"/>
              </a:endParaRPr>
            </a:p>
          </p:txBody>
        </p:sp>
      </p:grpSp>
      <p:sp>
        <p:nvSpPr>
          <p:cNvPr id="21529" name="AutoShape 27"/>
          <p:cNvSpPr>
            <a:spLocks noChangeArrowheads="1"/>
          </p:cNvSpPr>
          <p:nvPr/>
        </p:nvSpPr>
        <p:spPr bwMode="auto">
          <a:xfrm>
            <a:off x="822325" y="4311650"/>
            <a:ext cx="404813" cy="1392238"/>
          </a:xfrm>
          <a:prstGeom prst="downArrow">
            <a:avLst>
              <a:gd name="adj1" fmla="val 50000"/>
              <a:gd name="adj2" fmla="val 89435"/>
            </a:avLst>
          </a:prstGeom>
          <a:solidFill>
            <a:srgbClr val="FFFFCC"/>
          </a:solidFill>
          <a:ln w="9525">
            <a:solidFill>
              <a:schemeClr val="tx1"/>
            </a:solidFill>
            <a:miter lim="800000"/>
            <a:headEnd/>
            <a:tailEnd/>
          </a:ln>
        </p:spPr>
        <p:txBody>
          <a:bodyPr wrap="none" lIns="87596" tIns="43798" rIns="87596" bIns="43798" anchor="ctr"/>
          <a:lstStyle/>
          <a:p>
            <a:pPr eaLnBrk="1" hangingPunct="1"/>
            <a:endParaRPr lang="en-US">
              <a:latin typeface="Calibri" pitchFamily="34" charset="0"/>
            </a:endParaRPr>
          </a:p>
        </p:txBody>
      </p:sp>
      <p:sp>
        <p:nvSpPr>
          <p:cNvPr id="21530" name="AutoShape 28"/>
          <p:cNvSpPr>
            <a:spLocks noChangeArrowheads="1"/>
          </p:cNvSpPr>
          <p:nvPr/>
        </p:nvSpPr>
        <p:spPr bwMode="auto">
          <a:xfrm>
            <a:off x="838200" y="2249488"/>
            <a:ext cx="404813" cy="1392237"/>
          </a:xfrm>
          <a:prstGeom prst="downArrow">
            <a:avLst>
              <a:gd name="adj1" fmla="val 50000"/>
              <a:gd name="adj2" fmla="val 89435"/>
            </a:avLst>
          </a:prstGeom>
          <a:solidFill>
            <a:srgbClr val="FFFFCC"/>
          </a:solidFill>
          <a:ln w="9525">
            <a:solidFill>
              <a:schemeClr val="tx1"/>
            </a:solidFill>
            <a:miter lim="800000"/>
            <a:headEnd/>
            <a:tailEnd/>
          </a:ln>
        </p:spPr>
        <p:txBody>
          <a:bodyPr wrap="none" lIns="87596" tIns="43798" rIns="87596" bIns="43798" anchor="ctr"/>
          <a:lstStyle/>
          <a:p>
            <a:pPr eaLnBrk="1" hangingPunct="1"/>
            <a:endParaRPr lang="en-US">
              <a:latin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1" name="Picture 3" descr="Perception = Reality" title="Perception = Reality"/>
          <p:cNvPicPr>
            <a:picLocks noChangeAspect="1" noChangeArrowheads="1"/>
          </p:cNvPicPr>
          <p:nvPr/>
        </p:nvPicPr>
        <p:blipFill>
          <a:blip r:embed="rId3"/>
          <a:srcRect/>
          <a:stretch>
            <a:fillRect/>
          </a:stretch>
        </p:blipFill>
        <p:spPr bwMode="auto">
          <a:xfrm>
            <a:off x="1066800" y="1628775"/>
            <a:ext cx="7018338" cy="3400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his is that famous image of a young woman looking over her shoulder OR an old woman curled up in her fur coat." title="How does your audience see your content?"/>
          <p:cNvPicPr>
            <a:picLocks noChangeAspect="1"/>
          </p:cNvPicPr>
          <p:nvPr/>
        </p:nvPicPr>
        <p:blipFill>
          <a:blip r:embed="rId3"/>
          <a:stretch>
            <a:fillRect/>
          </a:stretch>
        </p:blipFill>
        <p:spPr>
          <a:xfrm>
            <a:off x="1752600" y="1028700"/>
            <a:ext cx="6934200" cy="4786313"/>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body" sz="half" idx="4294967295"/>
          </p:nvPr>
        </p:nvSpPr>
        <p:spPr>
          <a:xfrm>
            <a:off x="1141413" y="1524000"/>
            <a:ext cx="4040187" cy="4525963"/>
          </a:xfrm>
        </p:spPr>
        <p:txBody>
          <a:bodyPr lIns="87640" tIns="43820" rIns="87640" bIns="43820"/>
          <a:lstStyle/>
          <a:p>
            <a:pPr marL="269875" indent="-269875" defTabSz="873125"/>
            <a:r>
              <a:rPr lang="en-US" sz="4100" smtClean="0"/>
              <a:t>Slumber</a:t>
            </a:r>
          </a:p>
          <a:p>
            <a:pPr marL="269875" indent="-269875" defTabSz="873125"/>
            <a:r>
              <a:rPr lang="en-US" sz="4100" smtClean="0"/>
              <a:t>Pajamas</a:t>
            </a:r>
          </a:p>
          <a:p>
            <a:pPr marL="269875" indent="-269875" defTabSz="873125"/>
            <a:r>
              <a:rPr lang="en-US" sz="4100" smtClean="0"/>
              <a:t>Pillow</a:t>
            </a:r>
          </a:p>
          <a:p>
            <a:pPr marL="269875" indent="-269875" defTabSz="873125"/>
            <a:r>
              <a:rPr lang="en-US" sz="4100" smtClean="0"/>
              <a:t>Nap</a:t>
            </a:r>
          </a:p>
          <a:p>
            <a:pPr marL="269875" indent="-269875" defTabSz="873125"/>
            <a:r>
              <a:rPr lang="en-US" sz="4100" smtClean="0"/>
              <a:t>Bed</a:t>
            </a:r>
          </a:p>
        </p:txBody>
      </p:sp>
      <p:sp>
        <p:nvSpPr>
          <p:cNvPr id="24579" name="Rectangle 3"/>
          <p:cNvSpPr>
            <a:spLocks noGrp="1" noChangeArrowheads="1"/>
          </p:cNvSpPr>
          <p:nvPr>
            <p:ph type="body" sz="half" idx="4294967295"/>
          </p:nvPr>
        </p:nvSpPr>
        <p:spPr>
          <a:xfrm>
            <a:off x="5100638" y="1600200"/>
            <a:ext cx="4043362" cy="4525963"/>
          </a:xfrm>
        </p:spPr>
        <p:txBody>
          <a:bodyPr lIns="87640" tIns="43820" rIns="87640" bIns="43820"/>
          <a:lstStyle/>
          <a:p>
            <a:pPr marL="269875" indent="-269875" defTabSz="873125"/>
            <a:r>
              <a:rPr lang="en-US" sz="4100" smtClean="0"/>
              <a:t>Quiet</a:t>
            </a:r>
          </a:p>
          <a:p>
            <a:pPr marL="269875" indent="-269875" defTabSz="873125"/>
            <a:r>
              <a:rPr lang="en-US" sz="4100" smtClean="0"/>
              <a:t>Snore</a:t>
            </a:r>
          </a:p>
          <a:p>
            <a:pPr marL="269875" indent="-269875" defTabSz="873125"/>
            <a:r>
              <a:rPr lang="en-US" sz="4100" smtClean="0"/>
              <a:t>Dream</a:t>
            </a:r>
          </a:p>
          <a:p>
            <a:pPr marL="269875" indent="-269875" defTabSz="873125"/>
            <a:r>
              <a:rPr lang="en-US" sz="4100" smtClean="0"/>
              <a:t>Blanket</a:t>
            </a:r>
          </a:p>
          <a:p>
            <a:pPr marL="269875" indent="-269875" defTabSz="873125"/>
            <a:r>
              <a:rPr lang="en-US" sz="4100" smtClean="0"/>
              <a:t>Night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Welcome to Dallas</a:t>
            </a:r>
          </a:p>
        </p:txBody>
      </p:sp>
      <p:sp>
        <p:nvSpPr>
          <p:cNvPr id="7171" name="Content Placeholder 2"/>
          <p:cNvSpPr>
            <a:spLocks noGrp="1"/>
          </p:cNvSpPr>
          <p:nvPr>
            <p:ph idx="1"/>
          </p:nvPr>
        </p:nvSpPr>
        <p:spPr>
          <a:xfrm>
            <a:off x="914400" y="1981200"/>
            <a:ext cx="7772400" cy="3543300"/>
          </a:xfrm>
        </p:spPr>
        <p:txBody>
          <a:bodyPr/>
          <a:lstStyle/>
          <a:p>
            <a:pPr>
              <a:buFont typeface="Wingdings" pitchFamily="2" charset="2"/>
              <a:buNone/>
            </a:pPr>
            <a:endParaRPr lang="en-US" smtClean="0"/>
          </a:p>
          <a:p>
            <a:pPr algn="ctr">
              <a:buFont typeface="Wingdings" pitchFamily="2" charset="2"/>
              <a:buNone/>
            </a:pPr>
            <a:r>
              <a:rPr lang="en-US" sz="2800" smtClean="0"/>
              <a:t>We are happy to welcome you to the TeamSTEPPS National Conference 2013.</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noChangeArrowheads="1"/>
          </p:cNvSpPr>
          <p:nvPr>
            <p:ph type="title"/>
          </p:nvPr>
        </p:nvSpPr>
        <p:spPr>
          <a:xfrm>
            <a:off x="533400" y="838200"/>
            <a:ext cx="8304213" cy="1143000"/>
          </a:xfrm>
        </p:spPr>
        <p:txBody>
          <a:bodyPr/>
          <a:lstStyle/>
          <a:p>
            <a:pPr eaLnBrk="1" hangingPunct="1"/>
            <a:r>
              <a:rPr lang="en-US" i="1" smtClean="0"/>
              <a:t>What is Culture? </a:t>
            </a:r>
            <a:br>
              <a:rPr lang="en-US" i="1" smtClean="0"/>
            </a:br>
            <a:r>
              <a:rPr lang="en-US" i="1" smtClean="0"/>
              <a:t>Corporate Culture? </a:t>
            </a:r>
            <a:br>
              <a:rPr lang="en-US" i="1" smtClean="0"/>
            </a:br>
            <a:r>
              <a:rPr lang="en-US" i="1" smtClean="0"/>
              <a:t>Hospital Culture?</a:t>
            </a:r>
          </a:p>
        </p:txBody>
      </p:sp>
      <p:pic>
        <p:nvPicPr>
          <p:cNvPr id="2" name="Picture 1" descr="Crazy question mark!" title="Animation"/>
          <p:cNvPicPr>
            <a:picLocks noChangeAspect="1"/>
          </p:cNvPicPr>
          <p:nvPr/>
        </p:nvPicPr>
        <p:blipFill>
          <a:blip r:embed="rId3"/>
          <a:stretch>
            <a:fillRect/>
          </a:stretch>
        </p:blipFill>
        <p:spPr>
          <a:xfrm>
            <a:off x="3657600" y="2438400"/>
            <a:ext cx="1847850" cy="3762375"/>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title"/>
          </p:nvPr>
        </p:nvSpPr>
        <p:spPr/>
        <p:txBody>
          <a:bodyPr/>
          <a:lstStyle/>
          <a:p>
            <a:pPr eaLnBrk="1" hangingPunct="1"/>
            <a:r>
              <a:rPr lang="en-US" smtClean="0"/>
              <a:t>Leadership - Definition</a:t>
            </a:r>
          </a:p>
        </p:txBody>
      </p:sp>
      <p:sp>
        <p:nvSpPr>
          <p:cNvPr id="2" name="Content Placeholder 1"/>
          <p:cNvSpPr>
            <a:spLocks noGrp="1"/>
          </p:cNvSpPr>
          <p:nvPr>
            <p:ph idx="1"/>
          </p:nvPr>
        </p:nvSpPr>
        <p:spPr/>
        <p:txBody>
          <a:bodyPr/>
          <a:lstStyle/>
          <a:p>
            <a:pPr marL="0" indent="0" algn="ctr">
              <a:buFont typeface="Wingdings" pitchFamily="2" charset="2"/>
              <a:buNone/>
              <a:defRPr/>
            </a:pPr>
            <a:r>
              <a:rPr lang="en-US" sz="4600" i="1" dirty="0">
                <a:solidFill>
                  <a:schemeClr val="accent6">
                    <a:lumMod val="75000"/>
                  </a:schemeClr>
                </a:solidFill>
              </a:rPr>
              <a:t>“Leaders have trusting followers with aligned values who commit to achieving a vision within a culture of performance ”</a:t>
            </a:r>
          </a:p>
          <a:p>
            <a:pPr algn="ctr">
              <a:defRPr/>
            </a:pPr>
            <a:endParaRPr lang="en-US" sz="1400" i="1" dirty="0"/>
          </a:p>
          <a:p>
            <a:pPr marL="0" indent="0" algn="r">
              <a:buFont typeface="Wingdings" pitchFamily="2" charset="2"/>
              <a:buNone/>
              <a:defRPr/>
            </a:pPr>
            <a:r>
              <a:rPr lang="en-US" sz="1900" i="1" dirty="0"/>
              <a:t>-Tom Atchison</a:t>
            </a:r>
          </a:p>
          <a:p>
            <a:pPr marL="0" indent="0">
              <a:buFont typeface="Wingdings" pitchFamily="2" charset="2"/>
              <a:buNone/>
              <a:defRPr/>
            </a:pPr>
            <a:endParaRPr lang="en-US"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6"/>
          <p:cNvSpPr>
            <a:spLocks noGrp="1" noChangeArrowheads="1"/>
          </p:cNvSpPr>
          <p:nvPr>
            <p:ph type="title"/>
          </p:nvPr>
        </p:nvSpPr>
        <p:spPr/>
        <p:txBody>
          <a:bodyPr/>
          <a:lstStyle/>
          <a:p>
            <a:pPr eaLnBrk="1" hangingPunct="1"/>
            <a:r>
              <a:rPr lang="en-US" smtClean="0"/>
              <a:t>Leadership/Management</a:t>
            </a:r>
          </a:p>
        </p:txBody>
      </p:sp>
      <p:pic>
        <p:nvPicPr>
          <p:cNvPr id="4" name="Picture 3" descr="Table divided with the topics: Leadership and Management" title="Leadership/Management"/>
          <p:cNvPicPr>
            <a:picLocks noChangeAspect="1"/>
          </p:cNvPicPr>
          <p:nvPr/>
        </p:nvPicPr>
        <p:blipFill>
          <a:blip r:embed="rId3"/>
          <a:stretch>
            <a:fillRect/>
          </a:stretch>
        </p:blipFill>
        <p:spPr>
          <a:xfrm>
            <a:off x="2160588" y="1676400"/>
            <a:ext cx="5181600" cy="4525963"/>
          </a:xfrm>
          <a:prstGeom prst="rect">
            <a:avLst/>
          </a:prstGeom>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descr="Tractor, Wheel Barrow, Child Eating Watermelon" title="Tractor, Wheel Barrow, Child Eating Watermelon"/>
          <p:cNvSpPr>
            <a:spLocks noGrp="1" noChangeArrowheads="1"/>
          </p:cNvSpPr>
          <p:nvPr>
            <p:ph idx="1"/>
          </p:nvPr>
        </p:nvSpPr>
        <p:spPr/>
        <p:txBody>
          <a:bodyPr/>
          <a:lstStyle/>
          <a:p>
            <a:pPr marL="0" indent="0" algn="ctr">
              <a:buFont typeface="Wingdings" pitchFamily="2" charset="2"/>
              <a:buNone/>
              <a:defRPr/>
            </a:pPr>
            <a:r>
              <a:rPr lang="en-US" sz="4200" dirty="0" smtClean="0">
                <a:solidFill>
                  <a:srgbClr val="FF0000"/>
                </a:solidFill>
              </a:rPr>
              <a:t>Farmer</a:t>
            </a:r>
            <a:r>
              <a:rPr lang="en-US" sz="4200" dirty="0" smtClean="0"/>
              <a:t> – </a:t>
            </a:r>
            <a:r>
              <a:rPr lang="en-US" sz="4200" dirty="0" smtClean="0">
                <a:solidFill>
                  <a:srgbClr val="FFC000"/>
                </a:solidFill>
              </a:rPr>
              <a:t>Soil </a:t>
            </a:r>
            <a:r>
              <a:rPr lang="en-US" sz="4200" dirty="0" smtClean="0"/>
              <a:t>– </a:t>
            </a:r>
            <a:r>
              <a:rPr lang="en-US" sz="4200" dirty="0" smtClean="0">
                <a:solidFill>
                  <a:srgbClr val="00B0F0"/>
                </a:solidFill>
              </a:rPr>
              <a:t>Seed </a:t>
            </a:r>
          </a:p>
        </p:txBody>
      </p:sp>
      <p:grpSp>
        <p:nvGrpSpPr>
          <p:cNvPr id="28675" name="Group 1" descr="Following the Farmer to soil to seed path, the images are as follows.&#10;&#10;A shadowy farmer rides his tractor through a haze of green.&#10;A wheelbarrow with exceptionally long arms lifts a mound of dirt.&#10;A young child with a bowl cut gladly chomps down on a piece of watermellon."/>
          <p:cNvGrpSpPr>
            <a:grpSpLocks/>
          </p:cNvGrpSpPr>
          <p:nvPr/>
        </p:nvGrpSpPr>
        <p:grpSpPr bwMode="auto">
          <a:xfrm>
            <a:off x="1673225" y="2428875"/>
            <a:ext cx="5946775" cy="2232025"/>
            <a:chOff x="1673225" y="2428875"/>
            <a:chExt cx="5946775" cy="2232025"/>
          </a:xfrm>
        </p:grpSpPr>
        <p:pic>
          <p:nvPicPr>
            <p:cNvPr id="2" name="Picture 4" descr="Tractor" title="Animation "/>
            <p:cNvPicPr>
              <a:picLocks noChangeAspect="1" noChangeArrowheads="1" noCrop="1"/>
            </p:cNvPicPr>
            <p:nvPr/>
          </p:nvPicPr>
          <p:blipFill>
            <a:blip r:embed="rId3"/>
            <a:srcRect/>
            <a:stretch>
              <a:fillRect/>
            </a:stretch>
          </p:blipFill>
          <p:spPr bwMode="auto">
            <a:xfrm>
              <a:off x="1673225" y="2857500"/>
              <a:ext cx="1741488" cy="180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6" name="Picture 5" descr="Wheel Barrel " title="Animation "/>
            <p:cNvPicPr>
              <a:picLocks noChangeAspect="1" noChangeArrowheads="1" noCrop="1"/>
            </p:cNvPicPr>
            <p:nvPr/>
          </p:nvPicPr>
          <p:blipFill>
            <a:blip r:embed="rId4"/>
            <a:srcRect/>
            <a:stretch>
              <a:fillRect/>
            </a:stretch>
          </p:blipFill>
          <p:spPr bwMode="auto">
            <a:xfrm>
              <a:off x="2862263" y="2428875"/>
              <a:ext cx="3289300"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7" name="Picture 6" descr="Child eating watermalon" title="Animation "/>
            <p:cNvPicPr>
              <a:picLocks noChangeAspect="1" noChangeArrowheads="1" noCrop="1"/>
            </p:cNvPicPr>
            <p:nvPr/>
          </p:nvPicPr>
          <p:blipFill>
            <a:blip r:embed="rId5"/>
            <a:srcRect/>
            <a:stretch>
              <a:fillRect/>
            </a:stretch>
          </p:blipFill>
          <p:spPr bwMode="auto">
            <a:xfrm>
              <a:off x="6281738" y="3000375"/>
              <a:ext cx="1338262" cy="165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152400" y="838200"/>
            <a:ext cx="8991600" cy="4648200"/>
          </a:xfrm>
        </p:spPr>
        <p:txBody>
          <a:bodyPr/>
          <a:lstStyle/>
          <a:p>
            <a:pPr marL="0" indent="0" algn="ctr" defTabSz="948068">
              <a:buFont typeface="Wingdings" pitchFamily="2" charset="2"/>
              <a:buNone/>
              <a:defRPr/>
            </a:pPr>
            <a:r>
              <a:rPr lang="en-US" sz="4000" i="1" dirty="0"/>
              <a:t>Farmers don’t grow crops.</a:t>
            </a:r>
          </a:p>
          <a:p>
            <a:pPr marL="0" indent="0" algn="ctr" defTabSz="948068">
              <a:buFont typeface="Wingdings" pitchFamily="2" charset="2"/>
              <a:buNone/>
              <a:defRPr/>
            </a:pPr>
            <a:r>
              <a:rPr lang="en-US" sz="4000" i="1" dirty="0"/>
              <a:t>They create the conditions in which </a:t>
            </a:r>
          </a:p>
          <a:p>
            <a:pPr marL="0" indent="0" algn="ctr" defTabSz="948068">
              <a:buFont typeface="Wingdings" pitchFamily="2" charset="2"/>
              <a:buNone/>
              <a:defRPr/>
            </a:pPr>
            <a:r>
              <a:rPr lang="en-US" sz="4000" i="1" dirty="0"/>
              <a:t>c</a:t>
            </a:r>
            <a:r>
              <a:rPr lang="en-US" sz="4000" i="1" dirty="0" smtClean="0"/>
              <a:t>rops </a:t>
            </a:r>
            <a:r>
              <a:rPr lang="en-US" sz="4000" i="1" dirty="0"/>
              <a:t>can grow—flourish. </a:t>
            </a:r>
          </a:p>
          <a:p>
            <a:pPr marL="0" indent="0" algn="ctr" defTabSz="948068">
              <a:buFont typeface="Wingdings" pitchFamily="2" charset="2"/>
              <a:buNone/>
              <a:defRPr/>
            </a:pPr>
            <a:endParaRPr lang="en-US" sz="3600" dirty="0">
              <a:solidFill>
                <a:srgbClr val="FF0000"/>
              </a:solidFill>
            </a:endParaRPr>
          </a:p>
          <a:p>
            <a:pPr marL="0" indent="0" algn="ctr" defTabSz="948068">
              <a:buFont typeface="Wingdings" pitchFamily="2" charset="2"/>
              <a:buNone/>
              <a:defRPr/>
            </a:pPr>
            <a:r>
              <a:rPr lang="en-US" sz="3600" dirty="0">
                <a:solidFill>
                  <a:schemeClr val="accent6">
                    <a:lumMod val="75000"/>
                  </a:schemeClr>
                </a:solidFill>
              </a:rPr>
              <a:t>Leaders don’t motivate anyone.</a:t>
            </a:r>
          </a:p>
          <a:p>
            <a:pPr marL="0" indent="0" algn="ctr" defTabSz="948068">
              <a:buFont typeface="Wingdings" pitchFamily="2" charset="2"/>
              <a:buNone/>
              <a:defRPr/>
            </a:pPr>
            <a:r>
              <a:rPr lang="en-US" sz="3600" dirty="0">
                <a:solidFill>
                  <a:schemeClr val="accent6">
                    <a:lumMod val="75000"/>
                  </a:schemeClr>
                </a:solidFill>
              </a:rPr>
              <a:t>They create cultures that unleash human potential!!</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title"/>
          </p:nvPr>
        </p:nvSpPr>
        <p:spPr>
          <a:xfrm>
            <a:off x="533400" y="838200"/>
            <a:ext cx="8304213" cy="1143000"/>
          </a:xfrm>
        </p:spPr>
        <p:txBody>
          <a:bodyPr/>
          <a:lstStyle/>
          <a:p>
            <a:pPr eaLnBrk="1" hangingPunct="1"/>
            <a:r>
              <a:rPr lang="en-US" i="1" smtClean="0"/>
              <a:t>What is Culture? </a:t>
            </a:r>
            <a:br>
              <a:rPr lang="en-US" i="1" smtClean="0"/>
            </a:br>
            <a:r>
              <a:rPr lang="en-US" i="1" smtClean="0"/>
              <a:t>Corporate Culture? </a:t>
            </a:r>
            <a:br>
              <a:rPr lang="en-US" i="1" smtClean="0"/>
            </a:br>
            <a:r>
              <a:rPr lang="en-US" i="1" smtClean="0"/>
              <a:t>Hospital Culture?</a:t>
            </a:r>
          </a:p>
        </p:txBody>
      </p:sp>
      <p:pic>
        <p:nvPicPr>
          <p:cNvPr id="4" name="Picture 3" descr="Crazy question mark!" title="Animation"/>
          <p:cNvPicPr>
            <a:picLocks noChangeAspect="1"/>
          </p:cNvPicPr>
          <p:nvPr/>
        </p:nvPicPr>
        <p:blipFill>
          <a:blip r:embed="rId3"/>
          <a:stretch>
            <a:fillRect/>
          </a:stretch>
        </p:blipFill>
        <p:spPr>
          <a:xfrm>
            <a:off x="3581400" y="2438400"/>
            <a:ext cx="1847850" cy="3762375"/>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838200" y="152400"/>
            <a:ext cx="7467600" cy="1143000"/>
          </a:xfrm>
        </p:spPr>
        <p:txBody>
          <a:bodyPr/>
          <a:lstStyle/>
          <a:p>
            <a:r>
              <a:rPr lang="en-US" smtClean="0"/>
              <a:t>Culture--Basics</a:t>
            </a:r>
          </a:p>
        </p:txBody>
      </p:sp>
      <p:sp>
        <p:nvSpPr>
          <p:cNvPr id="3" name="Content Placeholder 2"/>
          <p:cNvSpPr>
            <a:spLocks noGrp="1"/>
          </p:cNvSpPr>
          <p:nvPr>
            <p:ph idx="1"/>
          </p:nvPr>
        </p:nvSpPr>
        <p:spPr>
          <a:xfrm>
            <a:off x="1219200" y="1143000"/>
            <a:ext cx="7924800" cy="5486400"/>
          </a:xfrm>
        </p:spPr>
        <p:txBody>
          <a:bodyPr>
            <a:normAutofit/>
          </a:bodyPr>
          <a:lstStyle/>
          <a:p>
            <a:pPr>
              <a:spcBef>
                <a:spcPts val="600"/>
              </a:spcBef>
              <a:spcAft>
                <a:spcPts val="600"/>
              </a:spcAft>
              <a:defRPr/>
            </a:pPr>
            <a:r>
              <a:rPr lang="en-US" sz="2600" dirty="0" smtClean="0"/>
              <a:t>Evolved from Anthropology to mean </a:t>
            </a:r>
            <a:r>
              <a:rPr lang="en-US" sz="2600" i="1" dirty="0" smtClean="0"/>
              <a:t>all</a:t>
            </a:r>
            <a:r>
              <a:rPr lang="en-US" sz="2600" dirty="0" smtClean="0"/>
              <a:t> </a:t>
            </a:r>
            <a:r>
              <a:rPr lang="en-US" sz="2600" i="1" dirty="0" smtClean="0"/>
              <a:t>human phenomena that are not genetically determined.  </a:t>
            </a:r>
            <a:r>
              <a:rPr lang="en-US" sz="2600" dirty="0" smtClean="0"/>
              <a:t>It is the way humans represent </a:t>
            </a:r>
            <a:r>
              <a:rPr lang="en-US" sz="2600" i="1" dirty="0" smtClean="0"/>
              <a:t>their lives in symbols, values and behaviors</a:t>
            </a:r>
            <a:r>
              <a:rPr lang="en-US" sz="2600" dirty="0" smtClean="0"/>
              <a:t>—</a:t>
            </a:r>
            <a:r>
              <a:rPr lang="en-US" sz="2600" i="1" dirty="0" smtClean="0"/>
              <a:t>language, dress</a:t>
            </a:r>
            <a:r>
              <a:rPr lang="en-US" sz="2600" dirty="0" smtClean="0"/>
              <a:t>, </a:t>
            </a:r>
            <a:r>
              <a:rPr lang="en-US" sz="2600" i="1" dirty="0" smtClean="0"/>
              <a:t>food, religion, commerce-</a:t>
            </a:r>
            <a:r>
              <a:rPr lang="en-US" sz="2600" dirty="0" smtClean="0"/>
              <a:t>-</a:t>
            </a:r>
            <a:r>
              <a:rPr lang="en-US" sz="2600" dirty="0" smtClean="0">
                <a:solidFill>
                  <a:schemeClr val="accent6">
                    <a:lumMod val="75000"/>
                  </a:schemeClr>
                </a:solidFill>
              </a:rPr>
              <a:t>the totality of our “way of life.”</a:t>
            </a:r>
          </a:p>
          <a:p>
            <a:pPr>
              <a:spcBef>
                <a:spcPts val="600"/>
              </a:spcBef>
              <a:spcAft>
                <a:spcPts val="600"/>
              </a:spcAft>
              <a:defRPr/>
            </a:pPr>
            <a:r>
              <a:rPr lang="en-US" sz="2600" dirty="0" smtClean="0"/>
              <a:t>How tradition, values and social practices affect our psyche in ways that </a:t>
            </a:r>
            <a:r>
              <a:rPr lang="en-US" sz="2600" i="1" dirty="0" smtClean="0"/>
              <a:t>unify peoples.</a:t>
            </a:r>
          </a:p>
          <a:p>
            <a:pPr>
              <a:spcBef>
                <a:spcPts val="600"/>
              </a:spcBef>
              <a:spcAft>
                <a:spcPts val="600"/>
              </a:spcAft>
              <a:defRPr/>
            </a:pPr>
            <a:r>
              <a:rPr lang="en-US" sz="2600" dirty="0" smtClean="0"/>
              <a:t>Culture is everything!</a:t>
            </a:r>
          </a:p>
          <a:p>
            <a:pPr>
              <a:spcBef>
                <a:spcPts val="600"/>
              </a:spcBef>
              <a:spcAft>
                <a:spcPts val="600"/>
              </a:spcAft>
              <a:defRPr/>
            </a:pPr>
            <a:r>
              <a:rPr lang="en-US" sz="2600" dirty="0" smtClean="0"/>
              <a:t>Culture is </a:t>
            </a:r>
            <a:r>
              <a:rPr lang="en-US" sz="2600" i="1" dirty="0" smtClean="0">
                <a:solidFill>
                  <a:schemeClr val="accent6">
                    <a:lumMod val="75000"/>
                  </a:schemeClr>
                </a:solidFill>
              </a:rPr>
              <a:t>what we do when no one is looking!</a:t>
            </a:r>
            <a:endParaRPr lang="en-US" sz="2600" i="1"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USA Culture</a:t>
            </a:r>
          </a:p>
        </p:txBody>
      </p:sp>
      <p:sp>
        <p:nvSpPr>
          <p:cNvPr id="3" name="Content Placeholder 2"/>
          <p:cNvSpPr>
            <a:spLocks noGrp="1"/>
          </p:cNvSpPr>
          <p:nvPr>
            <p:ph idx="1"/>
          </p:nvPr>
        </p:nvSpPr>
        <p:spPr/>
        <p:txBody>
          <a:bodyPr>
            <a:normAutofit/>
          </a:bodyPr>
          <a:lstStyle/>
          <a:p>
            <a:pPr>
              <a:defRPr/>
            </a:pPr>
            <a:r>
              <a:rPr lang="en-US" sz="4400" dirty="0" smtClean="0"/>
              <a:t>Some of the cultural symbols, values and behaviors that define USA’s culture are….Subcultures??</a:t>
            </a:r>
          </a:p>
          <a:p>
            <a:pPr marL="0" indent="0">
              <a:buFont typeface="Wingdings" pitchFamily="2" charset="2"/>
              <a:buNone/>
              <a:defRPr/>
            </a:pPr>
            <a:endParaRPr lang="en-US" sz="4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838200" y="381000"/>
            <a:ext cx="7467600" cy="1143000"/>
          </a:xfrm>
        </p:spPr>
        <p:txBody>
          <a:bodyPr/>
          <a:lstStyle/>
          <a:p>
            <a:r>
              <a:rPr lang="en-US" smtClean="0"/>
              <a:t>Corporate Culture--Definition</a:t>
            </a:r>
          </a:p>
        </p:txBody>
      </p:sp>
      <p:sp>
        <p:nvSpPr>
          <p:cNvPr id="3" name="Content Placeholder 2"/>
          <p:cNvSpPr>
            <a:spLocks noGrp="1"/>
          </p:cNvSpPr>
          <p:nvPr>
            <p:ph idx="1"/>
          </p:nvPr>
        </p:nvSpPr>
        <p:spPr>
          <a:xfrm>
            <a:off x="1066800" y="1219200"/>
            <a:ext cx="8077200" cy="5257800"/>
          </a:xfrm>
        </p:spPr>
        <p:txBody>
          <a:bodyPr>
            <a:noAutofit/>
          </a:bodyPr>
          <a:lstStyle/>
          <a:p>
            <a:pPr>
              <a:defRPr/>
            </a:pPr>
            <a:r>
              <a:rPr lang="en-US" sz="2600" dirty="0" smtClean="0"/>
              <a:t>Corporate Culture is </a:t>
            </a:r>
            <a:r>
              <a:rPr lang="en-US" sz="2600" i="1" dirty="0" smtClean="0"/>
              <a:t>the </a:t>
            </a:r>
            <a:r>
              <a:rPr lang="en-US" sz="2600" i="1" dirty="0" smtClean="0">
                <a:solidFill>
                  <a:schemeClr val="accent6">
                    <a:lumMod val="75000"/>
                  </a:schemeClr>
                </a:solidFill>
              </a:rPr>
              <a:t>organization’s personality</a:t>
            </a:r>
            <a:r>
              <a:rPr lang="en-US" sz="2600" i="1" dirty="0" smtClean="0">
                <a:solidFill>
                  <a:srgbClr val="FF0000"/>
                </a:solidFill>
              </a:rPr>
              <a:t>.</a:t>
            </a:r>
          </a:p>
          <a:p>
            <a:pPr>
              <a:defRPr/>
            </a:pPr>
            <a:r>
              <a:rPr lang="en-US" sz="2600" dirty="0" smtClean="0"/>
              <a:t>It is the </a:t>
            </a:r>
            <a:r>
              <a:rPr lang="en-US" sz="2600" i="1" dirty="0" smtClean="0">
                <a:solidFill>
                  <a:schemeClr val="accent6">
                    <a:lumMod val="75000"/>
                  </a:schemeClr>
                </a:solidFill>
              </a:rPr>
              <a:t>behavioral</a:t>
            </a:r>
            <a:r>
              <a:rPr lang="en-US" sz="2600" i="1" dirty="0" smtClean="0"/>
              <a:t> manifestation </a:t>
            </a:r>
            <a:r>
              <a:rPr lang="en-US" sz="2600" dirty="0" smtClean="0"/>
              <a:t>of an  agreed upon set of </a:t>
            </a:r>
            <a:r>
              <a:rPr lang="en-US" sz="2600" i="1" dirty="0" smtClean="0">
                <a:solidFill>
                  <a:schemeClr val="accent6">
                    <a:lumMod val="75000"/>
                  </a:schemeClr>
                </a:solidFill>
              </a:rPr>
              <a:t>core values </a:t>
            </a:r>
          </a:p>
          <a:p>
            <a:pPr>
              <a:defRPr/>
            </a:pPr>
            <a:r>
              <a:rPr lang="en-US" sz="2600" i="1" dirty="0" smtClean="0"/>
              <a:t>Makes it possible for trustees, physicians, executives, managers and employees to share the same set of values, and work toward the same goal. </a:t>
            </a:r>
          </a:p>
          <a:p>
            <a:pPr>
              <a:defRPr/>
            </a:pPr>
            <a:r>
              <a:rPr lang="en-US" sz="2600" i="1" dirty="0" smtClean="0"/>
              <a:t>Corporate culture allows a company to capitalize on individuality and create a synergy for the benefit of the customers.</a:t>
            </a:r>
            <a:endParaRPr lang="en-US" sz="2600" i="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Corporate Culture</a:t>
            </a:r>
          </a:p>
        </p:txBody>
      </p:sp>
      <p:sp>
        <p:nvSpPr>
          <p:cNvPr id="3" name="Content Placeholder 2"/>
          <p:cNvSpPr>
            <a:spLocks noGrp="1"/>
          </p:cNvSpPr>
          <p:nvPr>
            <p:ph idx="1"/>
          </p:nvPr>
        </p:nvSpPr>
        <p:spPr/>
        <p:txBody>
          <a:bodyPr>
            <a:normAutofit fontScale="85000" lnSpcReduction="10000"/>
          </a:bodyPr>
          <a:lstStyle/>
          <a:p>
            <a:pPr>
              <a:defRPr/>
            </a:pPr>
            <a:r>
              <a:rPr lang="en-US" sz="2800" dirty="0"/>
              <a:t>S</a:t>
            </a:r>
            <a:r>
              <a:rPr lang="en-US" sz="2800" dirty="0" smtClean="0"/>
              <a:t>ome retail and service organizations that have strong corporate cultures include Starbucks, Zappos, Nordstrom, Ritz, Disney….</a:t>
            </a:r>
          </a:p>
          <a:p>
            <a:pPr>
              <a:defRPr/>
            </a:pPr>
            <a:r>
              <a:rPr lang="en-US" sz="2800" dirty="0" smtClean="0"/>
              <a:t>Other USA companies….</a:t>
            </a:r>
          </a:p>
          <a:p>
            <a:pPr>
              <a:defRPr/>
            </a:pPr>
            <a:endParaRPr lang="en-US" sz="2800" dirty="0"/>
          </a:p>
          <a:p>
            <a:pPr>
              <a:defRPr/>
            </a:pPr>
            <a:r>
              <a:rPr lang="en-US" sz="2800" dirty="0" smtClean="0"/>
              <a:t>What values and behaviors make them unique?</a:t>
            </a:r>
          </a:p>
          <a:p>
            <a:pPr>
              <a:defRPr/>
            </a:pPr>
            <a:endParaRPr lang="en-US" sz="2800" dirty="0"/>
          </a:p>
          <a:p>
            <a:pPr>
              <a:defRPr/>
            </a:pPr>
            <a:r>
              <a:rPr lang="en-US" sz="2800" dirty="0" smtClean="0"/>
              <a:t>What would a company look like if they had a weak corporate culture or multiple subcultures?</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Sessions will Address</a:t>
            </a:r>
          </a:p>
        </p:txBody>
      </p:sp>
      <p:sp>
        <p:nvSpPr>
          <p:cNvPr id="8195" name="Content Placeholder 2"/>
          <p:cNvSpPr>
            <a:spLocks noGrp="1"/>
          </p:cNvSpPr>
          <p:nvPr>
            <p:ph idx="1"/>
          </p:nvPr>
        </p:nvSpPr>
        <p:spPr>
          <a:xfrm>
            <a:off x="914400" y="2020888"/>
            <a:ext cx="7772400" cy="3998912"/>
          </a:xfrm>
        </p:spPr>
        <p:txBody>
          <a:bodyPr/>
          <a:lstStyle/>
          <a:p>
            <a:r>
              <a:rPr lang="en-US" smtClean="0"/>
              <a:t>Plans for successful implementation </a:t>
            </a:r>
          </a:p>
          <a:p>
            <a:endParaRPr lang="en-US" smtClean="0"/>
          </a:p>
          <a:p>
            <a:r>
              <a:rPr lang="en-US" smtClean="0"/>
              <a:t>TeamSTEPPS place in the evolving landscape of healthcare</a:t>
            </a:r>
          </a:p>
          <a:p>
            <a:endParaRPr lang="en-US" smtClean="0"/>
          </a:p>
          <a:p>
            <a:r>
              <a:rPr lang="en-US" smtClean="0"/>
              <a:t>Achieving clinical improvements with TeamSTEPPS</a:t>
            </a:r>
          </a:p>
          <a:p>
            <a:endParaRPr lang="en-US" smtClean="0"/>
          </a:p>
          <a:p>
            <a:r>
              <a:rPr lang="en-US" smtClean="0"/>
              <a:t>Innovative approaches to teaching TeamSTEPPS</a:t>
            </a:r>
          </a:p>
          <a:p>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762000" y="381000"/>
            <a:ext cx="7467600" cy="1143000"/>
          </a:xfrm>
        </p:spPr>
        <p:txBody>
          <a:bodyPr/>
          <a:lstStyle/>
          <a:p>
            <a:r>
              <a:rPr lang="en-US" smtClean="0"/>
              <a:t>Healthcare Culture</a:t>
            </a:r>
          </a:p>
        </p:txBody>
      </p:sp>
      <p:sp>
        <p:nvSpPr>
          <p:cNvPr id="35843" name="Content Placeholder 2"/>
          <p:cNvSpPr>
            <a:spLocks noGrp="1"/>
          </p:cNvSpPr>
          <p:nvPr>
            <p:ph idx="1"/>
          </p:nvPr>
        </p:nvSpPr>
        <p:spPr>
          <a:xfrm>
            <a:off x="1066800" y="1295400"/>
            <a:ext cx="7848600" cy="4953000"/>
          </a:xfrm>
        </p:spPr>
        <p:txBody>
          <a:bodyPr/>
          <a:lstStyle/>
          <a:p>
            <a:r>
              <a:rPr lang="en-US" sz="3000" smtClean="0"/>
              <a:t>A combination of the healthcare organization’s Mission, Values and Vision—held together by trust.</a:t>
            </a:r>
          </a:p>
          <a:p>
            <a:r>
              <a:rPr lang="en-US" sz="3000" smtClean="0"/>
              <a:t>Unique because of the </a:t>
            </a:r>
            <a:r>
              <a:rPr lang="en-US" sz="3000" smtClean="0">
                <a:solidFill>
                  <a:srgbClr val="FF0000"/>
                </a:solidFill>
              </a:rPr>
              <a:t>patient and family needs/wants. </a:t>
            </a:r>
          </a:p>
          <a:p>
            <a:r>
              <a:rPr lang="en-US" sz="3000" smtClean="0"/>
              <a:t>Unique because no other industry has </a:t>
            </a:r>
            <a:r>
              <a:rPr lang="en-US" sz="3000" smtClean="0">
                <a:solidFill>
                  <a:srgbClr val="FF0000"/>
                </a:solidFill>
              </a:rPr>
              <a:t>physicians</a:t>
            </a:r>
            <a:r>
              <a:rPr lang="en-US" sz="3000" smtClean="0"/>
              <a:t>.</a:t>
            </a:r>
          </a:p>
          <a:p>
            <a:r>
              <a:rPr lang="en-US" sz="3000" smtClean="0"/>
              <a:t>Remember: </a:t>
            </a:r>
            <a:r>
              <a:rPr lang="en-US" sz="3000" i="1" smtClean="0">
                <a:solidFill>
                  <a:srgbClr val="00B050"/>
                </a:solidFill>
              </a:rPr>
              <a:t>Hospitals are not Hotels or amusement parks!!</a:t>
            </a:r>
          </a:p>
          <a:p>
            <a:endParaRPr lang="en-US" sz="320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4838" y="838200"/>
            <a:ext cx="8534400" cy="5181600"/>
          </a:xfrm>
        </p:spPr>
        <p:txBody>
          <a:bodyPr/>
          <a:lstStyle/>
          <a:p>
            <a:pPr marL="0" indent="0" eaLnBrk="1" hangingPunct="1">
              <a:lnSpc>
                <a:spcPct val="90000"/>
              </a:lnSpc>
              <a:spcBef>
                <a:spcPct val="0"/>
              </a:spcBef>
              <a:buClrTx/>
              <a:buSzTx/>
              <a:buFont typeface="Wingdings" pitchFamily="2" charset="2"/>
              <a:buNone/>
              <a:defRPr/>
            </a:pPr>
            <a:r>
              <a:rPr lang="en-US" sz="4800" kern="1200" dirty="0" smtClean="0">
                <a:solidFill>
                  <a:srgbClr val="0070C0"/>
                </a:solidFill>
                <a:latin typeface="Calibri" pitchFamily="34" charset="0"/>
              </a:rPr>
              <a:t>Culture </a:t>
            </a:r>
            <a:r>
              <a:rPr lang="en-US" sz="4800" kern="1200" dirty="0" smtClean="0">
                <a:solidFill>
                  <a:srgbClr val="000000"/>
                </a:solidFill>
                <a:latin typeface="Calibri" pitchFamily="34" charset="0"/>
              </a:rPr>
              <a:t>creation/strengthening </a:t>
            </a:r>
            <a:r>
              <a:rPr lang="en-US" sz="4800" kern="1200" dirty="0">
                <a:solidFill>
                  <a:srgbClr val="000000"/>
                </a:solidFill>
                <a:latin typeface="Calibri" pitchFamily="34" charset="0"/>
              </a:rPr>
              <a:t>is the </a:t>
            </a:r>
            <a:r>
              <a:rPr lang="en-US" sz="4800" i="1" kern="1200" dirty="0">
                <a:solidFill>
                  <a:srgbClr val="B90000">
                    <a:lumMod val="75000"/>
                  </a:srgbClr>
                </a:solidFill>
                <a:latin typeface="Calibri" pitchFamily="34" charset="0"/>
              </a:rPr>
              <a:t>process of converting </a:t>
            </a:r>
            <a:r>
              <a:rPr lang="en-US" sz="4800" i="1" kern="1200" dirty="0">
                <a:solidFill>
                  <a:srgbClr val="0070C0"/>
                </a:solidFill>
                <a:latin typeface="Calibri" pitchFamily="34" charset="0"/>
              </a:rPr>
              <a:t>Value</a:t>
            </a:r>
            <a:r>
              <a:rPr lang="en-US" sz="4800" i="1" kern="1200" dirty="0">
                <a:solidFill>
                  <a:srgbClr val="FF0000"/>
                </a:solidFill>
                <a:latin typeface="Calibri" pitchFamily="34" charset="0"/>
              </a:rPr>
              <a:t> </a:t>
            </a:r>
            <a:r>
              <a:rPr lang="en-US" sz="4800" i="1" kern="1200" dirty="0">
                <a:solidFill>
                  <a:srgbClr val="B90000">
                    <a:lumMod val="75000"/>
                  </a:srgbClr>
                </a:solidFill>
                <a:latin typeface="Calibri" pitchFamily="34" charset="0"/>
              </a:rPr>
              <a:t>words to </a:t>
            </a:r>
            <a:r>
              <a:rPr lang="en-US" sz="4800" i="1" kern="1200" dirty="0">
                <a:solidFill>
                  <a:srgbClr val="660033">
                    <a:lumMod val="60000"/>
                    <a:lumOff val="40000"/>
                  </a:srgbClr>
                </a:solidFill>
                <a:latin typeface="Calibri" pitchFamily="34" charset="0"/>
              </a:rPr>
              <a:t>Behaviors</a:t>
            </a:r>
            <a:r>
              <a:rPr lang="en-US" sz="4800" kern="1200" dirty="0">
                <a:solidFill>
                  <a:srgbClr val="000000"/>
                </a:solidFill>
                <a:latin typeface="Calibri" pitchFamily="34" charset="0"/>
              </a:rPr>
              <a:t>.*  </a:t>
            </a:r>
          </a:p>
          <a:p>
            <a:pPr marL="0" indent="0" eaLnBrk="1" hangingPunct="1">
              <a:lnSpc>
                <a:spcPct val="90000"/>
              </a:lnSpc>
              <a:spcBef>
                <a:spcPct val="0"/>
              </a:spcBef>
              <a:buClrTx/>
              <a:buSzTx/>
              <a:buFont typeface="Wingdings" pitchFamily="2" charset="2"/>
              <a:buNone/>
              <a:defRPr/>
            </a:pPr>
            <a:r>
              <a:rPr lang="en-US" sz="4800" kern="1200" dirty="0">
                <a:solidFill>
                  <a:srgbClr val="000000"/>
                </a:solidFill>
                <a:latin typeface="Calibri" pitchFamily="34" charset="0"/>
              </a:rPr>
              <a:t>It is personality Development—</a:t>
            </a:r>
          </a:p>
          <a:p>
            <a:pPr marL="0" indent="0" eaLnBrk="1" hangingPunct="1">
              <a:lnSpc>
                <a:spcPct val="90000"/>
              </a:lnSpc>
              <a:spcBef>
                <a:spcPct val="0"/>
              </a:spcBef>
              <a:buClrTx/>
              <a:buSzTx/>
              <a:buFont typeface="Wingdings" pitchFamily="2" charset="2"/>
              <a:buNone/>
              <a:defRPr/>
            </a:pPr>
            <a:r>
              <a:rPr lang="en-US" sz="4800" kern="1200" dirty="0">
                <a:solidFill>
                  <a:srgbClr val="000000"/>
                </a:solidFill>
                <a:latin typeface="Calibri" pitchFamily="34" charset="0"/>
              </a:rPr>
              <a:t>It takes 3-5 years.</a:t>
            </a:r>
          </a:p>
          <a:p>
            <a:pPr marL="0" indent="0" eaLnBrk="1" hangingPunct="1">
              <a:lnSpc>
                <a:spcPct val="90000"/>
              </a:lnSpc>
              <a:spcBef>
                <a:spcPct val="0"/>
              </a:spcBef>
              <a:buClrTx/>
              <a:buSzTx/>
              <a:buFont typeface="Wingdings" pitchFamily="2" charset="2"/>
              <a:buNone/>
              <a:defRPr/>
            </a:pPr>
            <a:endParaRPr lang="en-US" sz="4800" kern="1200" dirty="0">
              <a:solidFill>
                <a:srgbClr val="000000"/>
              </a:solidFill>
              <a:latin typeface="Calibri" pitchFamily="34" charset="0"/>
            </a:endParaRPr>
          </a:p>
          <a:p>
            <a:pPr marL="0" indent="0" eaLnBrk="1" hangingPunct="1">
              <a:lnSpc>
                <a:spcPct val="90000"/>
              </a:lnSpc>
              <a:spcBef>
                <a:spcPct val="0"/>
              </a:spcBef>
              <a:buClrTx/>
              <a:buSzTx/>
              <a:buFont typeface="Wingdings" pitchFamily="2" charset="2"/>
              <a:buNone/>
              <a:defRPr/>
            </a:pPr>
            <a:r>
              <a:rPr lang="en-US" sz="3200" kern="1200" dirty="0">
                <a:solidFill>
                  <a:srgbClr val="000000"/>
                </a:solidFill>
                <a:latin typeface="Calibri" pitchFamily="34" charset="0"/>
              </a:rPr>
              <a:t>          *Note: Words lie—Behaviors never lie!!</a:t>
            </a:r>
          </a:p>
          <a:p>
            <a:pPr marL="0" indent="0">
              <a:buFont typeface="Wingdings" pitchFamily="2" charset="2"/>
              <a:buNone/>
              <a:defRPr/>
            </a:pPr>
            <a:endParaRPr lang="en-US" dirty="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762000" y="506413"/>
            <a:ext cx="7521575" cy="1158875"/>
          </a:xfrm>
        </p:spPr>
        <p:txBody>
          <a:bodyPr/>
          <a:lstStyle/>
          <a:p>
            <a:r>
              <a:rPr lang="en-US" smtClean="0"/>
              <a:t>Culture Thoughts/Questions</a:t>
            </a:r>
          </a:p>
        </p:txBody>
      </p:sp>
      <p:sp>
        <p:nvSpPr>
          <p:cNvPr id="3" name="Content Placeholder 2"/>
          <p:cNvSpPr>
            <a:spLocks noGrp="1"/>
          </p:cNvSpPr>
          <p:nvPr>
            <p:ph idx="1"/>
          </p:nvPr>
        </p:nvSpPr>
        <p:spPr>
          <a:xfrm>
            <a:off x="1106488" y="1676400"/>
            <a:ext cx="8001000" cy="4724400"/>
          </a:xfrm>
        </p:spPr>
        <p:txBody>
          <a:bodyPr>
            <a:noAutofit/>
          </a:bodyPr>
          <a:lstStyle/>
          <a:p>
            <a:pPr>
              <a:defRPr/>
            </a:pPr>
            <a:r>
              <a:rPr lang="en-US" sz="3000" dirty="0" smtClean="0"/>
              <a:t>Values and behaviors that define the TeamSTEPPS Corporate Culture are….</a:t>
            </a:r>
          </a:p>
          <a:p>
            <a:pPr>
              <a:defRPr/>
            </a:pPr>
            <a:r>
              <a:rPr lang="en-US" sz="3000" dirty="0" smtClean="0"/>
              <a:t>How does our Mission and Vision support our Culture of Improved Team Performance?</a:t>
            </a:r>
          </a:p>
          <a:p>
            <a:pPr>
              <a:defRPr/>
            </a:pPr>
            <a:r>
              <a:rPr lang="en-US" sz="3000" dirty="0" smtClean="0"/>
              <a:t>What symbols/reinforcements are part of our TeamSTEPPS Culture of Performance?</a:t>
            </a:r>
          </a:p>
          <a:p>
            <a:pPr marL="0" indent="0">
              <a:buFont typeface="Wingdings" pitchFamily="2" charset="2"/>
              <a:buNone/>
              <a:defRPr/>
            </a:pPr>
            <a:endParaRPr lang="en-US" sz="40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descr="Four direction Arrow labled Change" title="Four direction Arrow labled Change"/>
          <p:cNvSpPr>
            <a:spLocks noChangeArrowheads="1"/>
          </p:cNvSpPr>
          <p:nvPr/>
        </p:nvSpPr>
        <p:spPr bwMode="auto">
          <a:xfrm>
            <a:off x="1978025" y="889000"/>
            <a:ext cx="4830763" cy="4892675"/>
          </a:xfrm>
          <a:custGeom>
            <a:avLst/>
            <a:gdLst>
              <a:gd name="G0" fmla="+- 6480 0 0"/>
              <a:gd name="G1" fmla="+- 8640 0 0"/>
              <a:gd name="G2" fmla="+- 4320 0 0"/>
              <a:gd name="G3" fmla="+- 21600 0 6480"/>
              <a:gd name="G4" fmla="+- 21600 0 8640"/>
              <a:gd name="G5" fmla="+- 21600 0 4320"/>
              <a:gd name="G6" fmla="+- 6480 0 10800"/>
              <a:gd name="G7" fmla="+- 8640 0 10800"/>
              <a:gd name="G8" fmla="*/ G7 4320 G6"/>
              <a:gd name="G9" fmla="+- 21600 0 G8"/>
              <a:gd name="T0" fmla="*/ G8 w 21600"/>
              <a:gd name="T1" fmla="*/ G1 h 21600"/>
              <a:gd name="T2" fmla="*/ G9 w 21600"/>
              <a:gd name="T3" fmla="*/ G4 h 21600"/>
            </a:gdLst>
            <a:ahLst/>
            <a:cxnLst>
              <a:cxn ang="0">
                <a:pos x="r" y="vc"/>
              </a:cxn>
              <a:cxn ang="5400000">
                <a:pos x="hc" y="b"/>
              </a:cxn>
              <a:cxn ang="10800000">
                <a:pos x="l" y="vc"/>
              </a:cxn>
              <a:cxn ang="16200000">
                <a:pos x="hc" y="t"/>
              </a:cxn>
            </a:cxnLst>
            <a:rect l="T0" t="T1" r="T2" b="T3"/>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chemeClr val="accent1"/>
          </a:solidFill>
          <a:ln w="12700">
            <a:solidFill>
              <a:schemeClr val="tx1"/>
            </a:solidFill>
            <a:miter lim="800000"/>
            <a:headEnd/>
            <a:tailEnd/>
          </a:ln>
          <a:effectLst>
            <a:outerShdw dist="107763" dir="2700000" algn="ctr" rotWithShape="0">
              <a:schemeClr val="bg2"/>
            </a:outerShdw>
          </a:effectLst>
        </p:spPr>
        <p:txBody>
          <a:bodyPr wrap="none" lIns="87345" tIns="43676" rIns="87345" bIns="43676" anchor="ctr"/>
          <a:lstStyle/>
          <a:p>
            <a:pPr algn="ctr" defTabSz="876300" fontAlgn="auto">
              <a:spcBef>
                <a:spcPts val="0"/>
              </a:spcBef>
              <a:spcAft>
                <a:spcPts val="0"/>
              </a:spcAft>
              <a:defRPr/>
            </a:pPr>
            <a:r>
              <a:rPr lang="en-US" sz="5800" dirty="0" smtClean="0">
                <a:solidFill>
                  <a:schemeClr val="tx2"/>
                </a:solidFill>
                <a:latin typeface="+mn-lt"/>
              </a:rPr>
              <a:t>CHANGE=</a:t>
            </a:r>
            <a:endParaRPr lang="en-US" sz="5800" dirty="0">
              <a:solidFill>
                <a:schemeClr val="tx2"/>
              </a:solidFill>
              <a:latin typeface="+mn-lt"/>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2"/>
          <p:cNvSpPr>
            <a:spLocks noGrp="1" noChangeArrowheads="1"/>
          </p:cNvSpPr>
          <p:nvPr>
            <p:ph type="title"/>
          </p:nvPr>
        </p:nvSpPr>
        <p:spPr>
          <a:xfrm>
            <a:off x="914400" y="1306513"/>
            <a:ext cx="7739063" cy="914400"/>
          </a:xfrm>
        </p:spPr>
        <p:txBody>
          <a:bodyPr/>
          <a:lstStyle/>
          <a:p>
            <a:pPr eaLnBrk="1" hangingPunct="1"/>
            <a:r>
              <a:rPr lang="en-US" smtClean="0"/>
              <a:t>Dynamics of Change</a:t>
            </a:r>
            <a:br>
              <a:rPr lang="en-US" smtClean="0"/>
            </a:br>
            <a:r>
              <a:rPr lang="en-US" smtClean="0"/>
              <a:t/>
            </a:r>
            <a:br>
              <a:rPr lang="en-US" smtClean="0"/>
            </a:br>
            <a:r>
              <a:rPr lang="en-US" sz="3100" u="sng" smtClean="0">
                <a:solidFill>
                  <a:schemeClr val="tx2"/>
                </a:solidFill>
                <a:latin typeface="Calibri" pitchFamily="34" charset="0"/>
              </a:rPr>
              <a:t>The Easy to Hard Continuum</a:t>
            </a:r>
            <a:r>
              <a:rPr lang="en-US" u="sng" smtClean="0">
                <a:solidFill>
                  <a:schemeClr val="tx2"/>
                </a:solidFill>
                <a:latin typeface="Calibri" pitchFamily="34" charset="0"/>
              </a:rPr>
              <a:t/>
            </a:r>
            <a:br>
              <a:rPr lang="en-US" u="sng" smtClean="0">
                <a:solidFill>
                  <a:schemeClr val="tx2"/>
                </a:solidFill>
                <a:latin typeface="Calibri" pitchFamily="34" charset="0"/>
              </a:rPr>
            </a:br>
            <a:endParaRPr lang="en-US" smtClean="0"/>
          </a:p>
        </p:txBody>
      </p:sp>
      <p:pic>
        <p:nvPicPr>
          <p:cNvPr id="2" name="Picture 1" descr="Box labled Midpoint " title="Midpoint"/>
          <p:cNvPicPr>
            <a:picLocks noChangeAspect="1"/>
          </p:cNvPicPr>
          <p:nvPr/>
        </p:nvPicPr>
        <p:blipFill>
          <a:blip r:embed="rId3"/>
          <a:stretch>
            <a:fillRect/>
          </a:stretch>
        </p:blipFill>
        <p:spPr>
          <a:xfrm>
            <a:off x="1371600" y="2311400"/>
            <a:ext cx="7281863" cy="1120775"/>
          </a:xfrm>
          <a:prstGeom prst="rect">
            <a:avLst/>
          </a:prstGeom>
        </p:spPr>
      </p:pic>
      <p:grpSp>
        <p:nvGrpSpPr>
          <p:cNvPr id="39940" name="Group 3"/>
          <p:cNvGrpSpPr>
            <a:grpSpLocks/>
          </p:cNvGrpSpPr>
          <p:nvPr/>
        </p:nvGrpSpPr>
        <p:grpSpPr bwMode="auto">
          <a:xfrm>
            <a:off x="533400" y="3536950"/>
            <a:ext cx="8610600" cy="2155825"/>
            <a:chOff x="59" y="2354"/>
            <a:chExt cx="5583" cy="1448"/>
          </a:xfrm>
        </p:grpSpPr>
        <p:sp>
          <p:nvSpPr>
            <p:cNvPr id="39941" name="Rectangle 6"/>
            <p:cNvSpPr>
              <a:spLocks noChangeArrowheads="1"/>
            </p:cNvSpPr>
            <p:nvPr/>
          </p:nvSpPr>
          <p:spPr bwMode="auto">
            <a:xfrm>
              <a:off x="59" y="2354"/>
              <a:ext cx="2664" cy="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6398" tIns="42445" rIns="86398" bIns="42445">
              <a:spAutoFit/>
            </a:bodyPr>
            <a:lstStyle/>
            <a:p>
              <a:pPr defTabSz="876300">
                <a:lnSpc>
                  <a:spcPct val="90000"/>
                </a:lnSpc>
              </a:pPr>
              <a:r>
                <a:rPr lang="en-US" sz="3500" b="1">
                  <a:solidFill>
                    <a:srgbClr val="FF0000"/>
                  </a:solidFill>
                  <a:latin typeface="Calibri" pitchFamily="34" charset="0"/>
                </a:rPr>
                <a:t>I</a:t>
              </a:r>
              <a:r>
                <a:rPr lang="en-US" sz="3500" b="1">
                  <a:solidFill>
                    <a:schemeClr val="tx2"/>
                  </a:solidFill>
                  <a:latin typeface="Calibri" pitchFamily="34" charset="0"/>
                </a:rPr>
                <a:t> </a:t>
              </a:r>
              <a:r>
                <a:rPr lang="en-US" sz="3500" b="1">
                  <a:solidFill>
                    <a:srgbClr val="FF0000"/>
                  </a:solidFill>
                  <a:latin typeface="Calibri" pitchFamily="34" charset="0"/>
                </a:rPr>
                <a:t>want, I understand</a:t>
              </a:r>
              <a:r>
                <a:rPr lang="en-US" sz="3500" b="1">
                  <a:solidFill>
                    <a:schemeClr val="tx2"/>
                  </a:solidFill>
                  <a:latin typeface="Calibri" pitchFamily="34" charset="0"/>
                </a:rPr>
                <a:t> </a:t>
              </a:r>
            </a:p>
            <a:p>
              <a:pPr defTabSz="876300">
                <a:lnSpc>
                  <a:spcPct val="90000"/>
                </a:lnSpc>
              </a:pPr>
              <a:r>
                <a:rPr lang="en-US" sz="3500" b="1">
                  <a:solidFill>
                    <a:srgbClr val="FF0000"/>
                  </a:solidFill>
                  <a:latin typeface="Calibri" pitchFamily="34" charset="0"/>
                </a:rPr>
                <a:t>I</a:t>
              </a:r>
              <a:r>
                <a:rPr lang="en-US" sz="3500" b="1">
                  <a:solidFill>
                    <a:schemeClr val="tx2"/>
                  </a:solidFill>
                  <a:latin typeface="Calibri" pitchFamily="34" charset="0"/>
                </a:rPr>
                <a:t> </a:t>
              </a:r>
              <a:r>
                <a:rPr lang="en-US" sz="3500" b="1">
                  <a:solidFill>
                    <a:srgbClr val="FF0000"/>
                  </a:solidFill>
                  <a:latin typeface="Calibri" pitchFamily="34" charset="0"/>
                </a:rPr>
                <a:t>control</a:t>
              </a:r>
            </a:p>
          </p:txBody>
        </p:sp>
        <p:sp>
          <p:nvSpPr>
            <p:cNvPr id="39942" name="Rectangle 7"/>
            <p:cNvSpPr>
              <a:spLocks noChangeArrowheads="1"/>
            </p:cNvSpPr>
            <p:nvPr/>
          </p:nvSpPr>
          <p:spPr bwMode="auto">
            <a:xfrm>
              <a:off x="3235" y="2405"/>
              <a:ext cx="2407" cy="1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6398" tIns="42445" rIns="86398" bIns="42445">
              <a:spAutoFit/>
            </a:bodyPr>
            <a:lstStyle/>
            <a:p>
              <a:pPr algn="r" defTabSz="876300">
                <a:lnSpc>
                  <a:spcPct val="90000"/>
                </a:lnSpc>
              </a:pPr>
              <a:r>
                <a:rPr lang="en-US" sz="3500" b="1">
                  <a:solidFill>
                    <a:srgbClr val="FF0000"/>
                  </a:solidFill>
                  <a:latin typeface="Calibri" pitchFamily="34" charset="0"/>
                </a:rPr>
                <a:t>I</a:t>
              </a:r>
              <a:r>
                <a:rPr lang="en-US" sz="3500" b="1">
                  <a:solidFill>
                    <a:schemeClr val="tx2"/>
                  </a:solidFill>
                  <a:latin typeface="Calibri" pitchFamily="34" charset="0"/>
                </a:rPr>
                <a:t> </a:t>
              </a:r>
              <a:r>
                <a:rPr lang="en-US" sz="3500" b="1">
                  <a:solidFill>
                    <a:srgbClr val="FF0000"/>
                  </a:solidFill>
                  <a:latin typeface="Calibri" pitchFamily="34" charset="0"/>
                </a:rPr>
                <a:t>don’t want, </a:t>
              </a:r>
            </a:p>
            <a:p>
              <a:pPr algn="r" defTabSz="876300">
                <a:lnSpc>
                  <a:spcPct val="90000"/>
                </a:lnSpc>
              </a:pPr>
              <a:r>
                <a:rPr lang="en-US" sz="3500" b="1">
                  <a:solidFill>
                    <a:srgbClr val="FF0000"/>
                  </a:solidFill>
                  <a:latin typeface="Calibri" pitchFamily="34" charset="0"/>
                </a:rPr>
                <a:t>I don’t understand</a:t>
              </a:r>
            </a:p>
            <a:p>
              <a:pPr algn="r" defTabSz="876300">
                <a:lnSpc>
                  <a:spcPct val="90000"/>
                </a:lnSpc>
              </a:pPr>
              <a:r>
                <a:rPr lang="en-US" sz="3500" b="1">
                  <a:solidFill>
                    <a:schemeClr val="tx2"/>
                  </a:solidFill>
                  <a:latin typeface="Calibri" pitchFamily="34" charset="0"/>
                </a:rPr>
                <a:t>and</a:t>
              </a:r>
            </a:p>
            <a:p>
              <a:pPr algn="r" defTabSz="876300">
                <a:lnSpc>
                  <a:spcPct val="90000"/>
                </a:lnSpc>
              </a:pPr>
              <a:r>
                <a:rPr lang="en-US" sz="3500" b="1">
                  <a:solidFill>
                    <a:srgbClr val="FF0000"/>
                  </a:solidFill>
                  <a:latin typeface="Calibri" pitchFamily="34" charset="0"/>
                </a:rPr>
                <a:t>I don’t control</a:t>
              </a:r>
            </a:p>
          </p:txBody>
        </p:sp>
      </p:gr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13"/>
          <p:cNvSpPr>
            <a:spLocks noGrp="1" noChangeArrowheads="1"/>
          </p:cNvSpPr>
          <p:nvPr>
            <p:ph type="title"/>
          </p:nvPr>
        </p:nvSpPr>
        <p:spPr>
          <a:xfrm>
            <a:off x="990600" y="1565275"/>
            <a:ext cx="7739063" cy="914400"/>
          </a:xfrm>
        </p:spPr>
        <p:txBody>
          <a:bodyPr/>
          <a:lstStyle/>
          <a:p>
            <a:pPr eaLnBrk="1" hangingPunct="1">
              <a:lnSpc>
                <a:spcPct val="90000"/>
              </a:lnSpc>
              <a:defRPr/>
            </a:pPr>
            <a:r>
              <a:rPr lang="en-US" dirty="0" smtClean="0"/>
              <a:t>Dynamics of Change</a:t>
            </a:r>
            <a:br>
              <a:rPr lang="en-US" dirty="0" smtClean="0"/>
            </a:br>
            <a:r>
              <a:rPr lang="en-US" dirty="0" smtClean="0"/>
              <a:t/>
            </a:r>
            <a:br>
              <a:rPr lang="en-US" dirty="0" smtClean="0"/>
            </a:br>
            <a:r>
              <a:rPr lang="en-US" sz="3100" u="sng" kern="1200" dirty="0" smtClean="0">
                <a:solidFill>
                  <a:srgbClr val="660033"/>
                </a:solidFill>
                <a:latin typeface="Calibri" panose="020F0502020204030204" pitchFamily="34" charset="0"/>
              </a:rPr>
              <a:t>The </a:t>
            </a:r>
            <a:r>
              <a:rPr lang="en-US" sz="3100" u="sng" kern="1200" dirty="0">
                <a:solidFill>
                  <a:srgbClr val="660033"/>
                </a:solidFill>
                <a:latin typeface="Calibri" panose="020F0502020204030204" pitchFamily="34" charset="0"/>
              </a:rPr>
              <a:t>Anxiety/Behavior Continuum</a:t>
            </a:r>
            <a:br>
              <a:rPr lang="en-US" sz="3100" u="sng" kern="1200" dirty="0">
                <a:solidFill>
                  <a:srgbClr val="660033"/>
                </a:solidFill>
                <a:latin typeface="Calibri" panose="020F0502020204030204" pitchFamily="34" charset="0"/>
              </a:rPr>
            </a:br>
            <a:endParaRPr lang="en-US" dirty="0" smtClean="0"/>
          </a:p>
        </p:txBody>
      </p:sp>
      <p:pic>
        <p:nvPicPr>
          <p:cNvPr id="2" name="Picture 1" descr="Box labled Window of Opportunity for Change " title="Window of Opportunity for Change "/>
          <p:cNvPicPr>
            <a:picLocks noChangeAspect="1"/>
          </p:cNvPicPr>
          <p:nvPr/>
        </p:nvPicPr>
        <p:blipFill>
          <a:blip r:embed="rId3"/>
          <a:stretch>
            <a:fillRect/>
          </a:stretch>
        </p:blipFill>
        <p:spPr>
          <a:xfrm>
            <a:off x="1595438" y="2392363"/>
            <a:ext cx="6875462" cy="1631950"/>
          </a:xfrm>
          <a:prstGeom prst="rect">
            <a:avLst/>
          </a:prstGeom>
        </p:spPr>
      </p:pic>
      <p:grpSp>
        <p:nvGrpSpPr>
          <p:cNvPr id="40964" name="Group 4"/>
          <p:cNvGrpSpPr>
            <a:grpSpLocks/>
          </p:cNvGrpSpPr>
          <p:nvPr/>
        </p:nvGrpSpPr>
        <p:grpSpPr bwMode="auto">
          <a:xfrm>
            <a:off x="1336675" y="4024313"/>
            <a:ext cx="7392988" cy="1417637"/>
            <a:chOff x="565" y="2426"/>
            <a:chExt cx="4776" cy="952"/>
          </a:xfrm>
        </p:grpSpPr>
        <p:sp>
          <p:nvSpPr>
            <p:cNvPr id="40965" name="Rectangle 7"/>
            <p:cNvSpPr>
              <a:spLocks noChangeArrowheads="1"/>
            </p:cNvSpPr>
            <p:nvPr/>
          </p:nvSpPr>
          <p:spPr bwMode="auto">
            <a:xfrm>
              <a:off x="565" y="2427"/>
              <a:ext cx="1544" cy="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6435" tIns="42461" rIns="86435" bIns="42461">
              <a:spAutoFit/>
            </a:bodyPr>
            <a:lstStyle/>
            <a:p>
              <a:pPr defTabSz="876300">
                <a:lnSpc>
                  <a:spcPct val="90000"/>
                </a:lnSpc>
              </a:pPr>
              <a:r>
                <a:rPr lang="en-US" sz="3200" b="1">
                  <a:solidFill>
                    <a:schemeClr val="tx2"/>
                  </a:solidFill>
                  <a:latin typeface="Calibri" pitchFamily="34" charset="0"/>
                </a:rPr>
                <a:t>Happy -</a:t>
              </a:r>
            </a:p>
            <a:p>
              <a:pPr defTabSz="876300">
                <a:lnSpc>
                  <a:spcPct val="90000"/>
                </a:lnSpc>
              </a:pPr>
              <a:r>
                <a:rPr lang="en-US" sz="3200" b="1">
                  <a:solidFill>
                    <a:schemeClr val="tx2"/>
                  </a:solidFill>
                  <a:latin typeface="Calibri" pitchFamily="34" charset="0"/>
                </a:rPr>
                <a:t>individuals</a:t>
              </a:r>
            </a:p>
            <a:p>
              <a:pPr defTabSz="876300">
                <a:lnSpc>
                  <a:spcPct val="90000"/>
                </a:lnSpc>
              </a:pPr>
              <a:r>
                <a:rPr lang="en-US" sz="3200" b="1">
                  <a:solidFill>
                    <a:schemeClr val="tx2"/>
                  </a:solidFill>
                  <a:latin typeface="Calibri" pitchFamily="34" charset="0"/>
                </a:rPr>
                <a:t>resist change</a:t>
              </a:r>
            </a:p>
          </p:txBody>
        </p:sp>
        <p:sp>
          <p:nvSpPr>
            <p:cNvPr id="40966" name="Rectangle 8"/>
            <p:cNvSpPr>
              <a:spLocks noChangeArrowheads="1"/>
            </p:cNvSpPr>
            <p:nvPr/>
          </p:nvSpPr>
          <p:spPr bwMode="auto">
            <a:xfrm>
              <a:off x="3797" y="2426"/>
              <a:ext cx="1544" cy="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6435" tIns="42461" rIns="86435" bIns="42461">
              <a:spAutoFit/>
            </a:bodyPr>
            <a:lstStyle/>
            <a:p>
              <a:pPr algn="r" defTabSz="876300">
                <a:lnSpc>
                  <a:spcPct val="90000"/>
                </a:lnSpc>
              </a:pPr>
              <a:r>
                <a:rPr lang="en-US" sz="3200" b="1">
                  <a:solidFill>
                    <a:schemeClr val="tx2"/>
                  </a:solidFill>
                  <a:latin typeface="Calibri" pitchFamily="34" charset="0"/>
                </a:rPr>
                <a:t>Angry -</a:t>
              </a:r>
            </a:p>
            <a:p>
              <a:pPr algn="r" defTabSz="876300">
                <a:lnSpc>
                  <a:spcPct val="90000"/>
                </a:lnSpc>
              </a:pPr>
              <a:r>
                <a:rPr lang="en-US" sz="3200" b="1">
                  <a:solidFill>
                    <a:schemeClr val="tx2"/>
                  </a:solidFill>
                  <a:latin typeface="Calibri" pitchFamily="34" charset="0"/>
                </a:rPr>
                <a:t>individuals</a:t>
              </a:r>
            </a:p>
            <a:p>
              <a:pPr algn="r" defTabSz="876300">
                <a:lnSpc>
                  <a:spcPct val="90000"/>
                </a:lnSpc>
              </a:pPr>
              <a:r>
                <a:rPr lang="en-US" sz="3200" b="1">
                  <a:solidFill>
                    <a:schemeClr val="tx2"/>
                  </a:solidFill>
                  <a:latin typeface="Calibri" pitchFamily="34" charset="0"/>
                </a:rPr>
                <a:t>resist change</a:t>
              </a:r>
            </a:p>
          </p:txBody>
        </p:sp>
      </p:gr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9"/>
          <p:cNvSpPr>
            <a:spLocks noGrp="1" noChangeArrowheads="1"/>
          </p:cNvSpPr>
          <p:nvPr>
            <p:ph type="title"/>
          </p:nvPr>
        </p:nvSpPr>
        <p:spPr/>
        <p:txBody>
          <a:bodyPr/>
          <a:lstStyle/>
          <a:p>
            <a:pPr eaLnBrk="1" hangingPunct="1"/>
            <a:r>
              <a:rPr lang="en-US" smtClean="0"/>
              <a:t>Pride Indicators*</a:t>
            </a:r>
          </a:p>
        </p:txBody>
      </p:sp>
      <p:graphicFrame>
        <p:nvGraphicFramePr>
          <p:cNvPr id="56353" name="Group 33" descr="Pride Indicators: &#10;&#10;1. Strongly Disagree&#10;2. Disagree&#10;3. Uncertain&#10;4. Agree&#10;5. Strongly Agree" title="Pride Indicators "/>
          <p:cNvGraphicFramePr>
            <a:graphicFrameLocks noGrp="1"/>
          </p:cNvGraphicFramePr>
          <p:nvPr>
            <p:ph sz="half" idx="1"/>
          </p:nvPr>
        </p:nvGraphicFramePr>
        <p:xfrm>
          <a:off x="762000" y="1219200"/>
          <a:ext cx="8229600" cy="627063"/>
        </p:xfrm>
        <a:graphic>
          <a:graphicData uri="http://schemas.openxmlformats.org/drawingml/2006/table">
            <a:tbl>
              <a:tblPr/>
              <a:tblGrid>
                <a:gridCol w="1644650"/>
                <a:gridCol w="1647825"/>
                <a:gridCol w="1644650"/>
                <a:gridCol w="1647825"/>
                <a:gridCol w="1644650"/>
              </a:tblGrid>
              <a:tr h="627063">
                <a:tc>
                  <a:txBody>
                    <a:bodyPr/>
                    <a:lstStyle/>
                    <a:p>
                      <a:pPr marL="0" marR="0" lvl="0" indent="0" algn="ctr" defTabSz="954088" rtl="0" eaLnBrk="1" fontAlgn="base" latinLnBrk="0" hangingPunct="1">
                        <a:lnSpc>
                          <a:spcPct val="100000"/>
                        </a:lnSpc>
                        <a:spcBef>
                          <a:spcPct val="20000"/>
                        </a:spcBef>
                        <a:spcAft>
                          <a:spcPct val="0"/>
                        </a:spcAft>
                        <a:buClrTx/>
                        <a:buSzTx/>
                        <a:buFontTx/>
                        <a:buNone/>
                        <a:tabLst/>
                      </a:pPr>
                      <a:r>
                        <a:rPr kumimoji="0" lang="en-US" sz="1600" b="1" i="1" u="none" strike="noStrike" cap="none" normalizeH="0" baseline="0" dirty="0" smtClean="0">
                          <a:ln>
                            <a:noFill/>
                          </a:ln>
                          <a:solidFill>
                            <a:schemeClr val="tx1"/>
                          </a:solidFill>
                          <a:effectLst/>
                          <a:latin typeface="Arial" charset="0"/>
                          <a:cs typeface="Arial" charset="0"/>
                        </a:rPr>
                        <a:t>1 – Strongly Disagree</a:t>
                      </a:r>
                    </a:p>
                  </a:txBody>
                  <a:tcPr marL="87477" marR="87477" marT="43741" marB="4374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54088" rtl="0" eaLnBrk="1" fontAlgn="base" latinLnBrk="0" hangingPunct="1">
                        <a:lnSpc>
                          <a:spcPct val="100000"/>
                        </a:lnSpc>
                        <a:spcBef>
                          <a:spcPct val="20000"/>
                        </a:spcBef>
                        <a:spcAft>
                          <a:spcPct val="0"/>
                        </a:spcAft>
                        <a:buClrTx/>
                        <a:buSzTx/>
                        <a:buFontTx/>
                        <a:buNone/>
                        <a:tabLst/>
                      </a:pPr>
                      <a:r>
                        <a:rPr kumimoji="0" lang="en-US" sz="1600" b="1" i="1" u="none" strike="noStrike" cap="none" normalizeH="0" baseline="0" dirty="0" smtClean="0">
                          <a:ln>
                            <a:noFill/>
                          </a:ln>
                          <a:solidFill>
                            <a:schemeClr val="tx1"/>
                          </a:solidFill>
                          <a:effectLst/>
                          <a:latin typeface="Arial" charset="0"/>
                          <a:cs typeface="Arial" charset="0"/>
                        </a:rPr>
                        <a:t>2 – Disagree</a:t>
                      </a:r>
                    </a:p>
                  </a:txBody>
                  <a:tcPr marL="87477" marR="87477" marT="43741" marB="4374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54088" rtl="0" eaLnBrk="1" fontAlgn="base" latinLnBrk="0" hangingPunct="1">
                        <a:lnSpc>
                          <a:spcPct val="100000"/>
                        </a:lnSpc>
                        <a:spcBef>
                          <a:spcPct val="20000"/>
                        </a:spcBef>
                        <a:spcAft>
                          <a:spcPct val="0"/>
                        </a:spcAft>
                        <a:buClrTx/>
                        <a:buSzTx/>
                        <a:buFontTx/>
                        <a:buNone/>
                        <a:tabLst/>
                      </a:pPr>
                      <a:r>
                        <a:rPr kumimoji="0" lang="en-US" sz="1600" b="1" i="1" u="none" strike="noStrike" cap="none" normalizeH="0" baseline="0" dirty="0" smtClean="0">
                          <a:ln>
                            <a:noFill/>
                          </a:ln>
                          <a:solidFill>
                            <a:schemeClr val="tx1"/>
                          </a:solidFill>
                          <a:effectLst/>
                          <a:latin typeface="Arial" charset="0"/>
                          <a:cs typeface="Arial" charset="0"/>
                        </a:rPr>
                        <a:t>3 – Uncertain</a:t>
                      </a:r>
                    </a:p>
                  </a:txBody>
                  <a:tcPr marL="87477" marR="87477" marT="43741" marB="4374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54088" rtl="0" eaLnBrk="1" fontAlgn="base" latinLnBrk="0" hangingPunct="1">
                        <a:lnSpc>
                          <a:spcPct val="100000"/>
                        </a:lnSpc>
                        <a:spcBef>
                          <a:spcPct val="20000"/>
                        </a:spcBef>
                        <a:spcAft>
                          <a:spcPct val="0"/>
                        </a:spcAft>
                        <a:buClrTx/>
                        <a:buSzTx/>
                        <a:buFontTx/>
                        <a:buNone/>
                        <a:tabLst/>
                      </a:pPr>
                      <a:r>
                        <a:rPr kumimoji="0" lang="en-US" sz="1600" b="1" i="1" u="none" strike="noStrike" cap="none" normalizeH="0" baseline="0" dirty="0" smtClean="0">
                          <a:ln>
                            <a:noFill/>
                          </a:ln>
                          <a:solidFill>
                            <a:schemeClr val="tx1"/>
                          </a:solidFill>
                          <a:effectLst/>
                          <a:latin typeface="Arial" charset="0"/>
                          <a:cs typeface="Arial" charset="0"/>
                        </a:rPr>
                        <a:t>4 – Agree</a:t>
                      </a:r>
                    </a:p>
                  </a:txBody>
                  <a:tcPr marL="87477" marR="87477" marT="43741" marB="4374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54088" rtl="0" eaLnBrk="1" fontAlgn="base" latinLnBrk="0" hangingPunct="1">
                        <a:lnSpc>
                          <a:spcPct val="100000"/>
                        </a:lnSpc>
                        <a:spcBef>
                          <a:spcPct val="20000"/>
                        </a:spcBef>
                        <a:spcAft>
                          <a:spcPct val="0"/>
                        </a:spcAft>
                        <a:buClrTx/>
                        <a:buSzTx/>
                        <a:buFontTx/>
                        <a:buNone/>
                        <a:tabLst/>
                      </a:pPr>
                      <a:r>
                        <a:rPr kumimoji="0" lang="en-US" sz="1600" b="1" i="1" u="none" strike="noStrike" cap="none" normalizeH="0" baseline="0" dirty="0" smtClean="0">
                          <a:ln>
                            <a:noFill/>
                          </a:ln>
                          <a:solidFill>
                            <a:schemeClr val="tx1"/>
                          </a:solidFill>
                          <a:effectLst/>
                          <a:latin typeface="Arial" charset="0"/>
                          <a:cs typeface="Arial" charset="0"/>
                        </a:rPr>
                        <a:t>5 – Strongly Agree</a:t>
                      </a:r>
                    </a:p>
                  </a:txBody>
                  <a:tcPr marL="87477" marR="87477" marT="43741" marB="4374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0722" name="Rectangle 2"/>
          <p:cNvSpPr>
            <a:spLocks noGrp="1" noChangeArrowheads="1"/>
          </p:cNvSpPr>
          <p:nvPr>
            <p:ph type="body" sz="half" idx="2"/>
          </p:nvPr>
        </p:nvSpPr>
        <p:spPr>
          <a:xfrm>
            <a:off x="990600" y="1905000"/>
            <a:ext cx="8153400" cy="4572000"/>
          </a:xfrm>
        </p:spPr>
        <p:txBody>
          <a:bodyPr rtlCol="0">
            <a:normAutofit fontScale="25000" lnSpcReduction="20000"/>
          </a:bodyPr>
          <a:lstStyle/>
          <a:p>
            <a:pPr marL="0" indent="0" eaLnBrk="1" fontAlgn="auto" hangingPunct="1">
              <a:lnSpc>
                <a:spcPct val="80000"/>
              </a:lnSpc>
              <a:spcAft>
                <a:spcPts val="0"/>
              </a:spcAft>
              <a:buClr>
                <a:schemeClr val="accent3"/>
              </a:buClr>
              <a:buFont typeface="Wingdings" pitchFamily="2" charset="2"/>
              <a:buNone/>
              <a:defRPr/>
            </a:pPr>
            <a:r>
              <a:rPr lang="en-US" sz="9600" dirty="0" smtClean="0"/>
              <a:t>I have a sense of loyalty to this company.</a:t>
            </a:r>
          </a:p>
          <a:p>
            <a:pPr marL="0" indent="0" eaLnBrk="1" fontAlgn="auto" hangingPunct="1">
              <a:lnSpc>
                <a:spcPct val="80000"/>
              </a:lnSpc>
              <a:spcAft>
                <a:spcPts val="0"/>
              </a:spcAft>
              <a:buClr>
                <a:schemeClr val="accent3"/>
              </a:buClr>
              <a:buFont typeface="Wingdings" pitchFamily="2" charset="2"/>
              <a:buNone/>
              <a:defRPr/>
            </a:pPr>
            <a:r>
              <a:rPr lang="en-US" sz="9600" dirty="0" smtClean="0"/>
              <a:t>I identify with this company.</a:t>
            </a:r>
          </a:p>
          <a:p>
            <a:pPr marL="0" indent="0" eaLnBrk="1" fontAlgn="auto" hangingPunct="1">
              <a:lnSpc>
                <a:spcPct val="80000"/>
              </a:lnSpc>
              <a:spcAft>
                <a:spcPts val="0"/>
              </a:spcAft>
              <a:buClr>
                <a:schemeClr val="accent3"/>
              </a:buClr>
              <a:buFont typeface="Wingdings" pitchFamily="2" charset="2"/>
              <a:buNone/>
              <a:defRPr/>
            </a:pPr>
            <a:r>
              <a:rPr lang="en-US" sz="9600" dirty="0" smtClean="0"/>
              <a:t>I think about the future of this company.</a:t>
            </a:r>
          </a:p>
          <a:p>
            <a:pPr marL="0" indent="0" eaLnBrk="1" fontAlgn="auto" hangingPunct="1">
              <a:lnSpc>
                <a:spcPct val="80000"/>
              </a:lnSpc>
              <a:spcAft>
                <a:spcPts val="0"/>
              </a:spcAft>
              <a:buClr>
                <a:schemeClr val="accent3"/>
              </a:buClr>
              <a:buFont typeface="Wingdings" pitchFamily="2" charset="2"/>
              <a:buNone/>
              <a:defRPr/>
            </a:pPr>
            <a:r>
              <a:rPr lang="en-US" sz="9600" dirty="0" smtClean="0"/>
              <a:t>I’ve regretted that I chose to work for this company. (reversed scoring)</a:t>
            </a:r>
          </a:p>
          <a:p>
            <a:pPr marL="0" indent="0" eaLnBrk="1" fontAlgn="auto" hangingPunct="1">
              <a:lnSpc>
                <a:spcPct val="80000"/>
              </a:lnSpc>
              <a:spcAft>
                <a:spcPts val="0"/>
              </a:spcAft>
              <a:buClr>
                <a:schemeClr val="accent3"/>
              </a:buClr>
              <a:buFont typeface="Wingdings" pitchFamily="2" charset="2"/>
              <a:buNone/>
              <a:defRPr/>
            </a:pPr>
            <a:r>
              <a:rPr lang="en-US" sz="9600" dirty="0" smtClean="0"/>
              <a:t>I do extra work here because I want this company to succeed.</a:t>
            </a:r>
          </a:p>
          <a:p>
            <a:pPr marL="0" indent="0" eaLnBrk="1" fontAlgn="auto" hangingPunct="1">
              <a:lnSpc>
                <a:spcPct val="80000"/>
              </a:lnSpc>
              <a:spcAft>
                <a:spcPts val="0"/>
              </a:spcAft>
              <a:buClr>
                <a:schemeClr val="accent3"/>
              </a:buClr>
              <a:buFont typeface="Wingdings" pitchFamily="2" charset="2"/>
              <a:buNone/>
              <a:defRPr/>
            </a:pPr>
            <a:r>
              <a:rPr lang="en-US" sz="9600" dirty="0" smtClean="0"/>
              <a:t>I feel that I share in the success and failure of this company.</a:t>
            </a:r>
          </a:p>
          <a:p>
            <a:pPr marL="0" indent="0" eaLnBrk="1" fontAlgn="auto" hangingPunct="1">
              <a:lnSpc>
                <a:spcPct val="80000"/>
              </a:lnSpc>
              <a:spcAft>
                <a:spcPts val="0"/>
              </a:spcAft>
              <a:buClr>
                <a:schemeClr val="accent3"/>
              </a:buClr>
              <a:buFont typeface="Wingdings" pitchFamily="2" charset="2"/>
              <a:buNone/>
              <a:defRPr/>
            </a:pPr>
            <a:r>
              <a:rPr lang="en-US" sz="9600" dirty="0" smtClean="0"/>
              <a:t>I feel a sense of ownership in this company.</a:t>
            </a:r>
          </a:p>
          <a:p>
            <a:pPr marL="0" indent="0" eaLnBrk="1" fontAlgn="auto" hangingPunct="1">
              <a:lnSpc>
                <a:spcPct val="80000"/>
              </a:lnSpc>
              <a:spcAft>
                <a:spcPts val="0"/>
              </a:spcAft>
              <a:buClr>
                <a:schemeClr val="accent3"/>
              </a:buClr>
              <a:buFont typeface="Wingdings" pitchFamily="2" charset="2"/>
              <a:buNone/>
              <a:defRPr/>
            </a:pPr>
            <a:r>
              <a:rPr lang="en-US" sz="9600" dirty="0" smtClean="0"/>
              <a:t>It would take very little for me to move to another company.</a:t>
            </a:r>
          </a:p>
          <a:p>
            <a:pPr marL="0" indent="0" eaLnBrk="1" fontAlgn="auto" hangingPunct="1">
              <a:lnSpc>
                <a:spcPct val="80000"/>
              </a:lnSpc>
              <a:spcAft>
                <a:spcPts val="0"/>
              </a:spcAft>
              <a:buClr>
                <a:schemeClr val="accent3"/>
              </a:buClr>
              <a:buFont typeface="Wingdings" pitchFamily="2" charset="2"/>
              <a:buNone/>
              <a:defRPr/>
            </a:pPr>
            <a:r>
              <a:rPr lang="en-US" sz="9600" dirty="0" smtClean="0"/>
              <a:t>I take pride in being part of this company.</a:t>
            </a:r>
          </a:p>
          <a:p>
            <a:pPr marL="0" indent="0" eaLnBrk="1" fontAlgn="auto" hangingPunct="1">
              <a:lnSpc>
                <a:spcPct val="80000"/>
              </a:lnSpc>
              <a:spcAft>
                <a:spcPts val="0"/>
              </a:spcAft>
              <a:buClr>
                <a:schemeClr val="accent3"/>
              </a:buClr>
              <a:buFont typeface="Wingdings" pitchFamily="2" charset="2"/>
              <a:buNone/>
              <a:defRPr/>
            </a:pPr>
            <a:endParaRPr lang="en-US" sz="4400" dirty="0"/>
          </a:p>
          <a:p>
            <a:pPr marL="0" indent="0" eaLnBrk="1" fontAlgn="auto" hangingPunct="1">
              <a:lnSpc>
                <a:spcPct val="80000"/>
              </a:lnSpc>
              <a:spcAft>
                <a:spcPts val="0"/>
              </a:spcAft>
              <a:buClr>
                <a:schemeClr val="accent3"/>
              </a:buClr>
              <a:buFont typeface="Wingdings" pitchFamily="2" charset="2"/>
              <a:buNone/>
              <a:defRPr/>
            </a:pPr>
            <a:endParaRPr lang="en-US" dirty="0" smtClean="0"/>
          </a:p>
          <a:p>
            <a:pPr marL="0" indent="0" eaLnBrk="1" fontAlgn="auto" hangingPunct="1">
              <a:lnSpc>
                <a:spcPct val="80000"/>
              </a:lnSpc>
              <a:spcAft>
                <a:spcPts val="0"/>
              </a:spcAft>
              <a:buClr>
                <a:schemeClr val="accent3"/>
              </a:buClr>
              <a:buFont typeface="Wingdings" pitchFamily="2" charset="2"/>
              <a:buNone/>
              <a:defRPr/>
            </a:pPr>
            <a:endParaRPr lang="en-US" sz="2000" b="0" dirty="0"/>
          </a:p>
          <a:p>
            <a:pPr marL="0" indent="0" eaLnBrk="1" fontAlgn="auto" hangingPunct="1">
              <a:lnSpc>
                <a:spcPct val="80000"/>
              </a:lnSpc>
              <a:spcAft>
                <a:spcPts val="0"/>
              </a:spcAft>
              <a:buClr>
                <a:schemeClr val="accent3"/>
              </a:buClr>
              <a:buFont typeface="Wingdings" pitchFamily="2" charset="2"/>
              <a:buNone/>
              <a:defRPr/>
            </a:pPr>
            <a:r>
              <a:rPr lang="en-US" sz="2000" b="0" dirty="0" smtClean="0">
                <a:solidFill>
                  <a:schemeClr val="tx2"/>
                </a:solidFill>
                <a:latin typeface="Constantia" panose="02030602050306030303" pitchFamily="18" charset="0"/>
                <a:cs typeface="Arial" panose="020B0604020202020204" pitchFamily="34" charset="0"/>
              </a:rPr>
              <a:t>         </a:t>
            </a:r>
          </a:p>
          <a:p>
            <a:pPr marL="0" indent="0" eaLnBrk="1" fontAlgn="auto" hangingPunct="1">
              <a:lnSpc>
                <a:spcPct val="80000"/>
              </a:lnSpc>
              <a:spcAft>
                <a:spcPts val="0"/>
              </a:spcAft>
              <a:buClr>
                <a:schemeClr val="accent3"/>
              </a:buClr>
              <a:buFont typeface="Wingdings" pitchFamily="2" charset="2"/>
              <a:buNone/>
              <a:defRPr/>
            </a:pPr>
            <a:endParaRPr lang="en-US" sz="2000" b="0" dirty="0">
              <a:solidFill>
                <a:schemeClr val="tx2"/>
              </a:solidFill>
              <a:latin typeface="Constantia" panose="02030602050306030303" pitchFamily="18" charset="0"/>
              <a:cs typeface="Arial" panose="020B0604020202020204" pitchFamily="34" charset="0"/>
            </a:endParaRPr>
          </a:p>
          <a:p>
            <a:pPr marL="0" indent="0" eaLnBrk="1" fontAlgn="auto" hangingPunct="1">
              <a:lnSpc>
                <a:spcPct val="80000"/>
              </a:lnSpc>
              <a:spcAft>
                <a:spcPts val="0"/>
              </a:spcAft>
              <a:buClr>
                <a:schemeClr val="accent3"/>
              </a:buClr>
              <a:buFont typeface="Wingdings" pitchFamily="2" charset="2"/>
              <a:buNone/>
              <a:defRPr/>
            </a:pPr>
            <a:endParaRPr lang="en-US" sz="2000" b="0" dirty="0" smtClean="0">
              <a:solidFill>
                <a:schemeClr val="tx2"/>
              </a:solidFill>
              <a:latin typeface="Constantia" panose="02030602050306030303" pitchFamily="18" charset="0"/>
              <a:cs typeface="Arial" panose="020B0604020202020204" pitchFamily="34" charset="0"/>
            </a:endParaRPr>
          </a:p>
          <a:p>
            <a:pPr marL="0" indent="0" eaLnBrk="1" fontAlgn="auto" hangingPunct="1">
              <a:lnSpc>
                <a:spcPct val="80000"/>
              </a:lnSpc>
              <a:spcAft>
                <a:spcPts val="0"/>
              </a:spcAft>
              <a:buClr>
                <a:schemeClr val="accent3"/>
              </a:buClr>
              <a:buFont typeface="Wingdings" pitchFamily="2" charset="2"/>
              <a:buNone/>
              <a:defRPr/>
            </a:pPr>
            <a:r>
              <a:rPr lang="en-US" sz="2000" b="0" dirty="0" smtClean="0">
                <a:solidFill>
                  <a:schemeClr val="tx2"/>
                </a:solidFill>
                <a:latin typeface="Constantia" panose="02030602050306030303" pitchFamily="18" charset="0"/>
                <a:cs typeface="Arial" panose="020B0604020202020204" pitchFamily="34" charset="0"/>
              </a:rPr>
              <a:t>                 </a:t>
            </a:r>
          </a:p>
          <a:p>
            <a:pPr marL="0" indent="0" eaLnBrk="1" fontAlgn="auto" hangingPunct="1">
              <a:lnSpc>
                <a:spcPct val="80000"/>
              </a:lnSpc>
              <a:spcAft>
                <a:spcPts val="0"/>
              </a:spcAft>
              <a:buClr>
                <a:schemeClr val="accent3"/>
              </a:buClr>
              <a:buFont typeface="Wingdings" pitchFamily="2" charset="2"/>
              <a:buNone/>
              <a:defRPr/>
            </a:pPr>
            <a:endParaRPr lang="en-US" sz="2000" b="0" dirty="0">
              <a:solidFill>
                <a:schemeClr val="tx2"/>
              </a:solidFill>
              <a:latin typeface="Constantia" panose="02030602050306030303" pitchFamily="18" charset="0"/>
              <a:cs typeface="Arial" panose="020B0604020202020204" pitchFamily="34" charset="0"/>
            </a:endParaRPr>
          </a:p>
          <a:p>
            <a:pPr marL="0" indent="0" eaLnBrk="1" fontAlgn="auto" hangingPunct="1">
              <a:lnSpc>
                <a:spcPct val="80000"/>
              </a:lnSpc>
              <a:spcAft>
                <a:spcPts val="0"/>
              </a:spcAft>
              <a:buClr>
                <a:schemeClr val="accent3"/>
              </a:buClr>
              <a:buFont typeface="Wingdings" pitchFamily="2" charset="2"/>
              <a:buNone/>
              <a:defRPr/>
            </a:pPr>
            <a:endParaRPr lang="en-US" sz="3600" b="0" dirty="0" smtClean="0">
              <a:solidFill>
                <a:schemeClr val="tx2"/>
              </a:solidFill>
              <a:latin typeface="Constantia" panose="02030602050306030303" pitchFamily="18" charset="0"/>
              <a:cs typeface="Arial" panose="020B0604020202020204" pitchFamily="34" charset="0"/>
            </a:endParaRPr>
          </a:p>
          <a:p>
            <a:pPr marL="0" indent="0" eaLnBrk="1" fontAlgn="auto" hangingPunct="1">
              <a:lnSpc>
                <a:spcPct val="80000"/>
              </a:lnSpc>
              <a:spcAft>
                <a:spcPts val="0"/>
              </a:spcAft>
              <a:buClr>
                <a:schemeClr val="accent3"/>
              </a:buClr>
              <a:buFont typeface="Wingdings" pitchFamily="2" charset="2"/>
              <a:buNone/>
              <a:defRPr/>
            </a:pPr>
            <a:endParaRPr lang="en-US" sz="3600" b="0" dirty="0">
              <a:solidFill>
                <a:schemeClr val="tx2"/>
              </a:solidFill>
              <a:latin typeface="Constantia" panose="02030602050306030303" pitchFamily="18" charset="0"/>
              <a:cs typeface="Arial" panose="020B0604020202020204" pitchFamily="34" charset="0"/>
            </a:endParaRPr>
          </a:p>
          <a:p>
            <a:pPr marL="0" indent="0" eaLnBrk="1" fontAlgn="auto" hangingPunct="1">
              <a:lnSpc>
                <a:spcPct val="80000"/>
              </a:lnSpc>
              <a:spcAft>
                <a:spcPts val="0"/>
              </a:spcAft>
              <a:buClr>
                <a:schemeClr val="accent3"/>
              </a:buClr>
              <a:buFont typeface="Wingdings" pitchFamily="2" charset="2"/>
              <a:buNone/>
              <a:defRPr/>
            </a:pPr>
            <a:r>
              <a:rPr lang="en-US" sz="3600" b="0" dirty="0" smtClean="0">
                <a:solidFill>
                  <a:schemeClr val="tx2"/>
                </a:solidFill>
                <a:latin typeface="Constantia" panose="02030602050306030303" pitchFamily="18" charset="0"/>
                <a:cs typeface="Arial" panose="020B0604020202020204" pitchFamily="34" charset="0"/>
              </a:rPr>
              <a:t> *Any indicator less than 4.0 needs to be addressed</a:t>
            </a:r>
          </a:p>
          <a:p>
            <a:pPr marL="0" indent="0" eaLnBrk="1" fontAlgn="auto" hangingPunct="1">
              <a:lnSpc>
                <a:spcPct val="80000"/>
              </a:lnSpc>
              <a:spcAft>
                <a:spcPts val="0"/>
              </a:spcAft>
              <a:buClr>
                <a:schemeClr val="accent3"/>
              </a:buClr>
              <a:buFont typeface="Wingdings" pitchFamily="2" charset="2"/>
              <a:buNone/>
              <a:defRPr/>
            </a:pPr>
            <a:endParaRPr lang="en-US" sz="2000" b="0" dirty="0" smtClean="0">
              <a:solidFill>
                <a:schemeClr val="tx2"/>
              </a:solidFill>
              <a:latin typeface="Constantia" panose="02030602050306030303" pitchFamily="18" charset="0"/>
              <a:cs typeface="Arial" panose="020B0604020202020204" pitchFamily="34" charset="0"/>
            </a:endParaRPr>
          </a:p>
          <a:p>
            <a:pPr marL="0" indent="0" eaLnBrk="1" fontAlgn="auto" hangingPunct="1">
              <a:lnSpc>
                <a:spcPct val="80000"/>
              </a:lnSpc>
              <a:spcAft>
                <a:spcPts val="0"/>
              </a:spcAft>
              <a:buClr>
                <a:schemeClr val="accent3"/>
              </a:buClr>
              <a:buFont typeface="Wingdings" pitchFamily="2" charset="2"/>
              <a:buNone/>
              <a:defRPr/>
            </a:pPr>
            <a:endParaRPr lang="en-US" sz="3000" b="0" dirty="0" smtClean="0">
              <a:solidFill>
                <a:schemeClr val="tx2"/>
              </a:solidFill>
              <a:latin typeface="Constantia" panose="02030602050306030303" pitchFamily="18" charset="0"/>
              <a:cs typeface="Arial" panose="020B0604020202020204" pitchFamily="34" charset="0"/>
            </a:endParaRPr>
          </a:p>
          <a:p>
            <a:pPr marL="0" indent="0" eaLnBrk="1" fontAlgn="auto" hangingPunct="1">
              <a:lnSpc>
                <a:spcPct val="80000"/>
              </a:lnSpc>
              <a:spcAft>
                <a:spcPts val="0"/>
              </a:spcAft>
              <a:buClr>
                <a:schemeClr val="accent3"/>
              </a:buClr>
              <a:buFont typeface="Wingdings" pitchFamily="2" charset="2"/>
              <a:buNone/>
              <a:defRPr/>
            </a:pPr>
            <a:r>
              <a:rPr lang="en-US" sz="3000" b="0" dirty="0">
                <a:solidFill>
                  <a:schemeClr val="tx2"/>
                </a:solidFill>
                <a:latin typeface="Constantia" panose="02030602050306030303" pitchFamily="18" charset="0"/>
                <a:cs typeface="Arial" panose="020B0604020202020204" pitchFamily="34" charset="0"/>
              </a:rPr>
              <a:t>	</a:t>
            </a:r>
            <a:r>
              <a:rPr lang="en-US" sz="3000" b="0" dirty="0" smtClean="0">
                <a:solidFill>
                  <a:schemeClr val="tx2"/>
                </a:solidFill>
                <a:latin typeface="Constantia" panose="02030602050306030303" pitchFamily="18" charset="0"/>
                <a:cs typeface="Arial" panose="020B0604020202020204" pitchFamily="34" charset="0"/>
              </a:rPr>
              <a:t>						</a:t>
            </a:r>
            <a:r>
              <a:rPr lang="en-US" sz="3000" dirty="0">
                <a:latin typeface="Constantia" panose="02030602050306030303" pitchFamily="18" charset="0"/>
                <a:cs typeface="Arial" panose="020B0604020202020204" pitchFamily="34" charset="0"/>
              </a:rPr>
              <a:t>© MetriTech</a:t>
            </a:r>
          </a:p>
          <a:p>
            <a:pPr marL="0" indent="0" eaLnBrk="1" fontAlgn="auto" hangingPunct="1">
              <a:lnSpc>
                <a:spcPct val="80000"/>
              </a:lnSpc>
              <a:spcAft>
                <a:spcPts val="0"/>
              </a:spcAft>
              <a:buClr>
                <a:schemeClr val="accent3"/>
              </a:buClr>
              <a:buFont typeface="Wingdings" pitchFamily="2" charset="2"/>
              <a:buNone/>
              <a:defRPr/>
            </a:pPr>
            <a:endParaRPr lang="en-US" sz="2000" b="0" dirty="0" smtClean="0"/>
          </a:p>
          <a:p>
            <a:pPr marL="0" indent="0" eaLnBrk="1" fontAlgn="auto" hangingPunct="1">
              <a:lnSpc>
                <a:spcPct val="80000"/>
              </a:lnSpc>
              <a:spcAft>
                <a:spcPts val="0"/>
              </a:spcAft>
              <a:buClr>
                <a:schemeClr val="accent3"/>
              </a:buClr>
              <a:buFont typeface="Wingdings" pitchFamily="2" charset="2"/>
              <a:buNone/>
              <a:defRPr/>
            </a:pPr>
            <a:endParaRPr lang="en-US" dirty="0"/>
          </a:p>
          <a:p>
            <a:pPr marL="0" indent="0" eaLnBrk="1" fontAlgn="auto" hangingPunct="1">
              <a:lnSpc>
                <a:spcPct val="80000"/>
              </a:lnSpc>
              <a:spcAft>
                <a:spcPts val="0"/>
              </a:spcAft>
              <a:buClr>
                <a:schemeClr val="accent3"/>
              </a:buClr>
              <a:buFont typeface="Wingdings" pitchFamily="2" charset="2"/>
              <a:buNone/>
              <a:defRPr/>
            </a:pPr>
            <a:endParaRPr lang="en-US" dirty="0" smtClean="0"/>
          </a:p>
          <a:p>
            <a:pPr marL="0" indent="0" eaLnBrk="1" fontAlgn="auto" hangingPunct="1">
              <a:lnSpc>
                <a:spcPct val="80000"/>
              </a:lnSpc>
              <a:spcAft>
                <a:spcPts val="0"/>
              </a:spcAft>
              <a:buClr>
                <a:schemeClr val="accent3"/>
              </a:buClr>
              <a:buFont typeface="Wingdings" pitchFamily="2" charset="2"/>
              <a:buNone/>
              <a:defRPr/>
            </a:pPr>
            <a:endParaRPr lang="en-US" dirty="0"/>
          </a:p>
          <a:p>
            <a:pPr marL="0" indent="0" eaLnBrk="1" fontAlgn="auto" hangingPunct="1">
              <a:lnSpc>
                <a:spcPct val="80000"/>
              </a:lnSpc>
              <a:spcAft>
                <a:spcPts val="0"/>
              </a:spcAft>
              <a:buClr>
                <a:schemeClr val="accent3"/>
              </a:buClr>
              <a:buFont typeface="Wingdings" pitchFamily="2" charset="2"/>
              <a:buNone/>
              <a:defRPr/>
            </a:pPr>
            <a:endParaRPr lang="en-US"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838200" y="152400"/>
            <a:ext cx="7772400" cy="1470025"/>
          </a:xfrm>
        </p:spPr>
        <p:txBody>
          <a:bodyPr>
            <a:normAutofit fontScale="90000"/>
          </a:bodyPr>
          <a:lstStyle/>
          <a:p>
            <a:pPr>
              <a:defRPr/>
            </a:pPr>
            <a:r>
              <a:rPr lang="en-US" dirty="0" smtClean="0"/>
              <a:t>Homework</a:t>
            </a:r>
            <a:br>
              <a:rPr lang="en-US" dirty="0" smtClean="0"/>
            </a:br>
            <a:r>
              <a:rPr lang="en-US" dirty="0" smtClean="0">
                <a:solidFill>
                  <a:schemeClr val="accent1">
                    <a:lumMod val="75000"/>
                  </a:schemeClr>
                </a:solidFill>
              </a:rPr>
              <a:t>Group Exercise: </a:t>
            </a:r>
            <a:br>
              <a:rPr lang="en-US" dirty="0" smtClean="0">
                <a:solidFill>
                  <a:schemeClr val="accent1">
                    <a:lumMod val="75000"/>
                  </a:schemeClr>
                </a:solidFill>
              </a:rPr>
            </a:br>
            <a:r>
              <a:rPr lang="en-US" i="1" dirty="0" smtClean="0">
                <a:solidFill>
                  <a:schemeClr val="accent1">
                    <a:lumMod val="75000"/>
                  </a:schemeClr>
                </a:solidFill>
              </a:rPr>
              <a:t>Strengthening TeamSTEPPS</a:t>
            </a:r>
            <a:endParaRPr lang="en-US" i="1" dirty="0">
              <a:solidFill>
                <a:schemeClr val="accent1">
                  <a:lumMod val="75000"/>
                </a:schemeClr>
              </a:solidFill>
            </a:endParaRPr>
          </a:p>
        </p:txBody>
      </p:sp>
      <p:sp>
        <p:nvSpPr>
          <p:cNvPr id="43011" name="Subtitle 3"/>
          <p:cNvSpPr>
            <a:spLocks noGrp="1"/>
          </p:cNvSpPr>
          <p:nvPr>
            <p:ph type="subTitle" idx="1"/>
          </p:nvPr>
        </p:nvSpPr>
        <p:spPr>
          <a:xfrm>
            <a:off x="1066800" y="1905000"/>
            <a:ext cx="7696200" cy="4648200"/>
          </a:xfrm>
        </p:spPr>
        <p:txBody>
          <a:bodyPr/>
          <a:lstStyle/>
          <a:p>
            <a:r>
              <a:rPr lang="en-US" sz="2800" smtClean="0">
                <a:solidFill>
                  <a:schemeClr val="bg2"/>
                </a:solidFill>
              </a:rPr>
              <a:t>1.What is currently good and needs to continue to strengthen engagement? “Sacred cows”</a:t>
            </a:r>
          </a:p>
          <a:p>
            <a:r>
              <a:rPr lang="en-US" sz="2800" smtClean="0">
                <a:solidFill>
                  <a:schemeClr val="bg2"/>
                </a:solidFill>
              </a:rPr>
              <a:t>2. What is good but could be made better easily? “Low fruit”</a:t>
            </a:r>
          </a:p>
          <a:p>
            <a:r>
              <a:rPr lang="en-US" sz="2800" smtClean="0">
                <a:solidFill>
                  <a:schemeClr val="bg2"/>
                </a:solidFill>
              </a:rPr>
              <a:t>3. What doesn’t exist, but would help greatly? “Mid-range”</a:t>
            </a:r>
          </a:p>
          <a:p>
            <a:r>
              <a:rPr lang="en-US" sz="2800" smtClean="0">
                <a:solidFill>
                  <a:schemeClr val="bg2"/>
                </a:solidFill>
              </a:rPr>
              <a:t>4. What exist but needs to be removed? “Toxins</a:t>
            </a:r>
            <a:r>
              <a:rPr lang="en-US" smtClean="0">
                <a:solidFill>
                  <a:schemeClr val="bg2"/>
                </a:solidFill>
              </a:rPr>
              <a: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idx="4294967295"/>
          </p:nvPr>
        </p:nvSpPr>
        <p:spPr>
          <a:xfrm>
            <a:off x="1003300" y="912813"/>
            <a:ext cx="7086600" cy="5821362"/>
          </a:xfrm>
        </p:spPr>
        <p:txBody>
          <a:bodyPr/>
          <a:lstStyle/>
          <a:p>
            <a:pPr eaLnBrk="1" hangingPunct="1">
              <a:buFont typeface="Wingdings" pitchFamily="2" charset="2"/>
              <a:buNone/>
            </a:pPr>
            <a:r>
              <a:rPr lang="en-US" smtClean="0"/>
              <a:t> </a:t>
            </a:r>
            <a:r>
              <a:rPr lang="en-US" sz="2800" smtClean="0"/>
              <a:t>Learnings I want to remember….</a:t>
            </a:r>
          </a:p>
          <a:p>
            <a:pPr eaLnBrk="1" hangingPunct="1"/>
            <a:endParaRPr lang="en-US" sz="2800" smtClean="0"/>
          </a:p>
          <a:p>
            <a:pPr eaLnBrk="1" hangingPunct="1"/>
            <a:endParaRPr lang="en-US" sz="2800" smtClean="0"/>
          </a:p>
          <a:p>
            <a:pPr eaLnBrk="1" hangingPunct="1">
              <a:buFont typeface="Wingdings" pitchFamily="2" charset="2"/>
              <a:buNone/>
            </a:pPr>
            <a:r>
              <a:rPr lang="en-US" sz="2800" smtClean="0"/>
              <a:t> Application to my current role/responsibilities….</a:t>
            </a:r>
          </a:p>
          <a:p>
            <a:pPr eaLnBrk="1" hangingPunct="1">
              <a:buFont typeface="Wingdings" pitchFamily="2" charset="2"/>
              <a:buNone/>
            </a:pPr>
            <a:endParaRPr lang="en-US" sz="2800" smtClean="0"/>
          </a:p>
          <a:p>
            <a:pPr eaLnBrk="1" hangingPunct="1">
              <a:buFont typeface="Wingdings" pitchFamily="2" charset="2"/>
              <a:buNone/>
            </a:pPr>
            <a:endParaRPr lang="en-US" sz="2800" smtClean="0"/>
          </a:p>
          <a:p>
            <a:pPr eaLnBrk="1" hangingPunct="1">
              <a:buFont typeface="Wingdings" pitchFamily="2" charset="2"/>
              <a:buNone/>
            </a:pPr>
            <a:r>
              <a:rPr lang="en-US" sz="2800" smtClean="0"/>
              <a:t>Questions????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533400" y="-304800"/>
            <a:ext cx="7467600" cy="1143000"/>
          </a:xfrm>
        </p:spPr>
        <p:txBody>
          <a:bodyPr/>
          <a:lstStyle/>
          <a:p>
            <a:r>
              <a:rPr lang="en-US" smtClean="0"/>
              <a:t>References</a:t>
            </a:r>
          </a:p>
        </p:txBody>
      </p:sp>
      <p:sp>
        <p:nvSpPr>
          <p:cNvPr id="3" name="Content Placeholder 2"/>
          <p:cNvSpPr>
            <a:spLocks noGrp="1"/>
          </p:cNvSpPr>
          <p:nvPr>
            <p:ph idx="1"/>
          </p:nvPr>
        </p:nvSpPr>
        <p:spPr>
          <a:xfrm>
            <a:off x="914400" y="1143000"/>
            <a:ext cx="8382000" cy="5715000"/>
          </a:xfrm>
        </p:spPr>
        <p:txBody>
          <a:bodyPr>
            <a:normAutofit fontScale="77500" lnSpcReduction="20000"/>
          </a:bodyPr>
          <a:lstStyle/>
          <a:p>
            <a:pPr marL="0" indent="0">
              <a:buFont typeface="Wingdings" pitchFamily="2" charset="2"/>
              <a:buNone/>
              <a:defRPr/>
            </a:pPr>
            <a:r>
              <a:rPr lang="en-US" i="1" dirty="0" smtClean="0"/>
              <a:t>Basic</a:t>
            </a:r>
            <a:r>
              <a:rPr lang="en-US" sz="2600" dirty="0" smtClean="0"/>
              <a:t>: </a:t>
            </a:r>
            <a:r>
              <a:rPr lang="en-US" sz="2600" u="sng" dirty="0" smtClean="0"/>
              <a:t>Good to Great</a:t>
            </a:r>
            <a:r>
              <a:rPr lang="en-US" sz="2600" dirty="0" smtClean="0"/>
              <a:t>, Jim Collins</a:t>
            </a:r>
          </a:p>
          <a:p>
            <a:pPr marL="0" indent="0">
              <a:buFont typeface="Wingdings" pitchFamily="2" charset="2"/>
              <a:buNone/>
              <a:defRPr/>
            </a:pPr>
            <a:r>
              <a:rPr lang="en-US" sz="2600" dirty="0"/>
              <a:t>	</a:t>
            </a:r>
            <a:r>
              <a:rPr lang="en-US" sz="2600" dirty="0" smtClean="0"/>
              <a:t>  </a:t>
            </a:r>
            <a:r>
              <a:rPr lang="en-US" sz="2600" u="sng" dirty="0" smtClean="0"/>
              <a:t>Exceptional Leadership…</a:t>
            </a:r>
            <a:r>
              <a:rPr lang="en-US" sz="2600" dirty="0" smtClean="0"/>
              <a:t>, Carson Dye</a:t>
            </a:r>
          </a:p>
          <a:p>
            <a:pPr marL="0" indent="0">
              <a:buFont typeface="Wingdings" pitchFamily="2" charset="2"/>
              <a:buNone/>
              <a:defRPr/>
            </a:pPr>
            <a:r>
              <a:rPr lang="en-US" sz="2600" dirty="0"/>
              <a:t>	 </a:t>
            </a:r>
            <a:r>
              <a:rPr lang="en-US" sz="2600" dirty="0" smtClean="0"/>
              <a:t> </a:t>
            </a:r>
            <a:r>
              <a:rPr lang="en-US" sz="2600" u="sng" dirty="0" smtClean="0"/>
              <a:t>Inside the Physician’s Mind</a:t>
            </a:r>
            <a:r>
              <a:rPr lang="en-US" sz="2600" dirty="0" smtClean="0"/>
              <a:t>, Joe Bujak, MD</a:t>
            </a:r>
          </a:p>
          <a:p>
            <a:pPr marL="0" indent="0">
              <a:buFont typeface="Wingdings" pitchFamily="2" charset="2"/>
              <a:buNone/>
              <a:defRPr/>
            </a:pPr>
            <a:r>
              <a:rPr lang="en-US" sz="2600" dirty="0"/>
              <a:t> </a:t>
            </a:r>
            <a:r>
              <a:rPr lang="en-US" sz="2600" dirty="0" smtClean="0"/>
              <a:t>                 </a:t>
            </a:r>
            <a:r>
              <a:rPr lang="en-US" sz="2600" u="sng" dirty="0" smtClean="0"/>
              <a:t>The Checklist Manifesto</a:t>
            </a:r>
            <a:r>
              <a:rPr lang="en-US" sz="2600" dirty="0" smtClean="0"/>
              <a:t>, Atul Gawande, MD</a:t>
            </a:r>
          </a:p>
          <a:p>
            <a:pPr marL="0" indent="0">
              <a:buFont typeface="Wingdings" pitchFamily="2" charset="2"/>
              <a:buNone/>
              <a:defRPr/>
            </a:pPr>
            <a:r>
              <a:rPr lang="en-US" sz="2600" dirty="0"/>
              <a:t>	</a:t>
            </a:r>
            <a:r>
              <a:rPr lang="en-US" sz="2600" dirty="0" smtClean="0"/>
              <a:t>  </a:t>
            </a:r>
            <a:r>
              <a:rPr lang="en-US" sz="2600" u="sng" dirty="0" smtClean="0"/>
              <a:t>Patients Comes Second</a:t>
            </a:r>
            <a:r>
              <a:rPr lang="en-US" sz="2600" dirty="0" smtClean="0"/>
              <a:t>, Spiegelman and Berrett</a:t>
            </a:r>
          </a:p>
          <a:p>
            <a:pPr marL="0" indent="0">
              <a:buFont typeface="Wingdings" pitchFamily="2" charset="2"/>
              <a:buNone/>
              <a:defRPr/>
            </a:pPr>
            <a:r>
              <a:rPr lang="en-US" i="1" dirty="0" smtClean="0"/>
              <a:t>Intermediate</a:t>
            </a:r>
            <a:r>
              <a:rPr lang="en-US" dirty="0" smtClean="0"/>
              <a:t>: </a:t>
            </a:r>
            <a:r>
              <a:rPr lang="en-US" sz="2600" u="sng" dirty="0" smtClean="0"/>
              <a:t>How the Mighty Fall</a:t>
            </a:r>
            <a:r>
              <a:rPr lang="en-US" sz="2600" dirty="0" smtClean="0"/>
              <a:t>, Jim Collins </a:t>
            </a:r>
          </a:p>
          <a:p>
            <a:pPr marL="0" indent="0">
              <a:buFont typeface="Wingdings" pitchFamily="2" charset="2"/>
              <a:buNone/>
              <a:defRPr/>
            </a:pPr>
            <a:r>
              <a:rPr lang="en-US" sz="2600" dirty="0"/>
              <a:t> </a:t>
            </a:r>
            <a:r>
              <a:rPr lang="en-US" sz="2600" dirty="0" smtClean="0"/>
              <a:t>                                 </a:t>
            </a:r>
            <a:r>
              <a:rPr lang="en-US" sz="2600" u="sng" dirty="0" smtClean="0"/>
              <a:t>Active Listening</a:t>
            </a:r>
            <a:r>
              <a:rPr lang="en-US" sz="2600" dirty="0" smtClean="0"/>
              <a:t>, Michael Hoppe</a:t>
            </a:r>
          </a:p>
          <a:p>
            <a:pPr marL="0" indent="0">
              <a:buFont typeface="Wingdings" pitchFamily="2" charset="2"/>
              <a:buNone/>
              <a:defRPr/>
            </a:pPr>
            <a:r>
              <a:rPr lang="en-US" sz="2600" dirty="0"/>
              <a:t> </a:t>
            </a:r>
            <a:r>
              <a:rPr lang="en-US" sz="2600" dirty="0" smtClean="0"/>
              <a:t>                                 </a:t>
            </a:r>
            <a:r>
              <a:rPr lang="en-US" sz="2600" u="sng" dirty="0" smtClean="0"/>
              <a:t>Onward</a:t>
            </a:r>
            <a:r>
              <a:rPr lang="en-US" sz="2600" dirty="0" smtClean="0"/>
              <a:t>, Howard Schultz</a:t>
            </a:r>
          </a:p>
          <a:p>
            <a:pPr marL="0" indent="0">
              <a:buFont typeface="Wingdings" pitchFamily="2" charset="2"/>
              <a:buNone/>
              <a:defRPr/>
            </a:pPr>
            <a:r>
              <a:rPr lang="en-US" sz="2600" dirty="0"/>
              <a:t> </a:t>
            </a:r>
            <a:r>
              <a:rPr lang="en-US" sz="2600" dirty="0" smtClean="0"/>
              <a:t>                                 </a:t>
            </a:r>
            <a:r>
              <a:rPr lang="en-US" sz="2600" u="sng" dirty="0" smtClean="0"/>
              <a:t>Leadership’s Deeper Dimensions</a:t>
            </a:r>
            <a:r>
              <a:rPr lang="en-US" sz="2600" dirty="0" smtClean="0"/>
              <a:t>,  </a:t>
            </a:r>
            <a:endParaRPr lang="en-US" sz="2600" dirty="0"/>
          </a:p>
          <a:p>
            <a:pPr marL="0" indent="0">
              <a:buFont typeface="Wingdings" pitchFamily="2" charset="2"/>
              <a:buNone/>
              <a:defRPr/>
            </a:pPr>
            <a:r>
              <a:rPr lang="en-US" sz="2600" dirty="0" smtClean="0"/>
              <a:t>                                   Tom Atchison</a:t>
            </a:r>
          </a:p>
          <a:p>
            <a:pPr marL="0" indent="0">
              <a:buFont typeface="Wingdings" pitchFamily="2" charset="2"/>
              <a:buNone/>
              <a:defRPr/>
            </a:pPr>
            <a:r>
              <a:rPr lang="en-US" i="1" dirty="0" smtClean="0"/>
              <a:t>Advanced</a:t>
            </a:r>
            <a:r>
              <a:rPr lang="en-US" dirty="0" smtClean="0"/>
              <a:t>: </a:t>
            </a:r>
            <a:r>
              <a:rPr lang="en-US" sz="2600" u="sng" dirty="0" smtClean="0"/>
              <a:t>Great by Choice</a:t>
            </a:r>
            <a:r>
              <a:rPr lang="en-US" sz="2600" dirty="0" smtClean="0"/>
              <a:t>, Jim Collins</a:t>
            </a:r>
          </a:p>
          <a:p>
            <a:pPr marL="0" indent="0">
              <a:buFont typeface="Wingdings" pitchFamily="2" charset="2"/>
              <a:buNone/>
              <a:defRPr/>
            </a:pPr>
            <a:r>
              <a:rPr lang="en-US" sz="2600" dirty="0" smtClean="0"/>
              <a:t>                         </a:t>
            </a:r>
            <a:r>
              <a:rPr lang="en-US" sz="2600" u="sng" dirty="0" smtClean="0"/>
              <a:t>The Speed of Trust</a:t>
            </a:r>
            <a:r>
              <a:rPr lang="en-US" sz="2600" dirty="0" smtClean="0"/>
              <a:t>, Steve Covey, Jr</a:t>
            </a:r>
          </a:p>
          <a:p>
            <a:pPr marL="0" indent="0">
              <a:buFont typeface="Wingdings" pitchFamily="2" charset="2"/>
              <a:buNone/>
              <a:defRPr/>
            </a:pPr>
            <a:r>
              <a:rPr lang="en-US" sz="2600" dirty="0"/>
              <a:t> </a:t>
            </a:r>
            <a:r>
              <a:rPr lang="en-US" sz="2600" dirty="0" smtClean="0"/>
              <a:t>                          </a:t>
            </a:r>
            <a:r>
              <a:rPr lang="en-US" sz="2600" u="sng" dirty="0" smtClean="0"/>
              <a:t>Let My People Go Surfing</a:t>
            </a:r>
            <a:r>
              <a:rPr lang="en-US" sz="2600" dirty="0" smtClean="0"/>
              <a:t>, Yvon Chouinard</a:t>
            </a:r>
          </a:p>
          <a:p>
            <a:pPr marL="0" indent="0">
              <a:buFont typeface="Wingdings" pitchFamily="2" charset="2"/>
              <a:buNone/>
              <a:defRPr/>
            </a:pPr>
            <a:r>
              <a:rPr lang="en-US" sz="2600" dirty="0"/>
              <a:t> </a:t>
            </a:r>
            <a:r>
              <a:rPr lang="en-US" sz="2600" dirty="0" smtClean="0"/>
              <a:t>                          </a:t>
            </a:r>
            <a:r>
              <a:rPr lang="en-US" sz="2600" u="sng" dirty="0" smtClean="0"/>
              <a:t>Emotional Intelligence</a:t>
            </a:r>
            <a:r>
              <a:rPr lang="en-US" sz="2600" dirty="0" smtClean="0"/>
              <a:t>, Daniel Goldman</a:t>
            </a:r>
          </a:p>
          <a:p>
            <a:pPr marL="0" indent="0">
              <a:buFont typeface="Wingdings" pitchFamily="2" charset="2"/>
              <a:buNone/>
              <a:defRPr/>
            </a:pPr>
            <a:r>
              <a:rPr lang="en-US" sz="2600" dirty="0"/>
              <a:t> </a:t>
            </a:r>
            <a:r>
              <a:rPr lang="en-US" sz="2600" dirty="0" smtClean="0"/>
              <a:t>                         </a:t>
            </a:r>
            <a:r>
              <a:rPr lang="en-US" sz="2600" u="sng" dirty="0" smtClean="0"/>
              <a:t>The Zappos Miracle</a:t>
            </a:r>
            <a:r>
              <a:rPr lang="en-US" sz="2600" dirty="0" smtClean="0"/>
              <a:t>, Shinobu Ishizuka</a:t>
            </a:r>
          </a:p>
          <a:p>
            <a:pPr marL="0" indent="0">
              <a:buFont typeface="Wingdings" pitchFamily="2" charset="2"/>
              <a:buNone/>
              <a:defRPr/>
            </a:pPr>
            <a:r>
              <a:rPr lang="en-US" sz="2600" dirty="0"/>
              <a:t> </a:t>
            </a:r>
            <a:r>
              <a:rPr lang="en-US" sz="2600" dirty="0" smtClean="0"/>
              <a:t>                          </a:t>
            </a:r>
            <a:r>
              <a:rPr lang="en-US" sz="2600" u="sng" dirty="0" smtClean="0"/>
              <a:t>The Advantage</a:t>
            </a:r>
            <a:r>
              <a:rPr lang="en-US" sz="2600" dirty="0" smtClean="0"/>
              <a:t>, Patrick Lencioni</a:t>
            </a:r>
          </a:p>
          <a:p>
            <a:pPr marL="0" indent="0">
              <a:buFont typeface="Wingdings" pitchFamily="2" charset="2"/>
              <a:buNone/>
              <a:defRPr/>
            </a:pPr>
            <a:endParaRPr lang="en-US" dirty="0" smtClean="0"/>
          </a:p>
          <a:p>
            <a:pPr marL="0" indent="0">
              <a:buFont typeface="Wingdings" pitchFamily="2" charset="2"/>
              <a:buNone/>
              <a:defRPr/>
            </a:pPr>
            <a:r>
              <a:rPr lang="en-US" dirty="0"/>
              <a:t>	</a:t>
            </a:r>
            <a:r>
              <a:rPr lang="en-US" dirty="0" smtClean="0"/>
              <a:t>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Why are We Here? </a:t>
            </a:r>
            <a:br>
              <a:rPr lang="en-US" smtClean="0"/>
            </a:br>
            <a:r>
              <a:rPr lang="en-US" smtClean="0"/>
              <a:t>Because TeamSTEPPS Can:</a:t>
            </a:r>
          </a:p>
        </p:txBody>
      </p:sp>
      <p:sp>
        <p:nvSpPr>
          <p:cNvPr id="9219" name="Content Placeholder 2"/>
          <p:cNvSpPr>
            <a:spLocks noGrp="1"/>
          </p:cNvSpPr>
          <p:nvPr>
            <p:ph idx="1"/>
          </p:nvPr>
        </p:nvSpPr>
        <p:spPr>
          <a:xfrm>
            <a:off x="914400" y="1905000"/>
            <a:ext cx="7772400" cy="4724400"/>
          </a:xfrm>
        </p:spPr>
        <p:txBody>
          <a:bodyPr/>
          <a:lstStyle/>
          <a:p>
            <a:r>
              <a:rPr lang="en-US" smtClean="0"/>
              <a:t>Make healthcare organizations safer, better, and more efficient.</a:t>
            </a:r>
          </a:p>
          <a:p>
            <a:endParaRPr lang="en-US" smtClean="0"/>
          </a:p>
          <a:p>
            <a:r>
              <a:rPr lang="en-US" smtClean="0"/>
              <a:t>Help provide every patient with care they deserve</a:t>
            </a:r>
          </a:p>
          <a:p>
            <a:endParaRPr lang="en-US" smtClean="0"/>
          </a:p>
          <a:p>
            <a:r>
              <a:rPr lang="en-US" smtClean="0"/>
              <a:t>Improve the workplace environment and empower the workforce</a:t>
            </a:r>
          </a:p>
          <a:p>
            <a:endParaRPr lang="en-US" smtClean="0"/>
          </a:p>
          <a:p>
            <a:r>
              <a:rPr lang="en-US" smtClean="0"/>
              <a:t>Make national, state-based, and system-wide quality improvement initiatives succeed</a:t>
            </a:r>
          </a:p>
          <a:p>
            <a:endParaRPr lang="en-US"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WordArt 2" descr="Large letters which read Thank You " title="Thank you"/>
          <p:cNvSpPr>
            <a:spLocks noChangeArrowheads="1" noChangeShapeType="1" noTextEdit="1"/>
          </p:cNvSpPr>
          <p:nvPr/>
        </p:nvSpPr>
        <p:spPr bwMode="auto">
          <a:xfrm>
            <a:off x="1295400" y="1219200"/>
            <a:ext cx="6407150" cy="3786188"/>
          </a:xfrm>
          <a:prstGeom prst="rect">
            <a:avLst/>
          </a:prstGeom>
        </p:spPr>
        <p:txBody>
          <a:bodyPr wrap="none" fromWordArt="1">
            <a:prstTxWarp prst="textPlain">
              <a:avLst>
                <a:gd name="adj" fmla="val 50000"/>
              </a:avLst>
            </a:prstTxWarp>
          </a:bodyPr>
          <a:lstStyle/>
          <a:p>
            <a:pPr algn="ctr" eaLnBrk="1" hangingPunct="1">
              <a:defRPr/>
            </a:pPr>
            <a:r>
              <a:rPr lang="en-US" sz="3500" kern="10" dirty="0">
                <a:ln w="9525">
                  <a:solidFill>
                    <a:srgbClr val="000000"/>
                  </a:solidFill>
                  <a:round/>
                  <a:headEnd/>
                  <a:tailEnd/>
                </a:ln>
                <a:solidFill>
                  <a:schemeClr val="accent1"/>
                </a:solidFill>
                <a:latin typeface="Arial Black" panose="020B0A04020102020204" pitchFamily="34" charset="0"/>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TeamSTEPPS Continues to Grow	</a:t>
            </a:r>
          </a:p>
        </p:txBody>
      </p:sp>
      <p:sp>
        <p:nvSpPr>
          <p:cNvPr id="10243" name="Content Placeholder 2"/>
          <p:cNvSpPr>
            <a:spLocks noGrp="1"/>
          </p:cNvSpPr>
          <p:nvPr>
            <p:ph idx="1"/>
          </p:nvPr>
        </p:nvSpPr>
        <p:spPr>
          <a:xfrm>
            <a:off x="914400" y="1676400"/>
            <a:ext cx="7772400" cy="4724400"/>
          </a:xfrm>
        </p:spPr>
        <p:txBody>
          <a:bodyPr/>
          <a:lstStyle/>
          <a:p>
            <a:r>
              <a:rPr lang="en-US" smtClean="0"/>
              <a:t>This is the biggest TeamSTEPPS gathering to date: over 600 people are registered to attend!</a:t>
            </a:r>
          </a:p>
          <a:p>
            <a:endParaRPr lang="en-US" smtClean="0"/>
          </a:p>
          <a:p>
            <a:r>
              <a:rPr lang="en-US" smtClean="0"/>
              <a:t>The community has created all of the presentations and posters for this event.</a:t>
            </a:r>
          </a:p>
          <a:p>
            <a:pPr>
              <a:buFont typeface="Wingdings" pitchFamily="2" charset="2"/>
              <a:buNone/>
            </a:pPr>
            <a:endParaRPr lang="en-US" smtClean="0"/>
          </a:p>
          <a:p>
            <a:r>
              <a:rPr lang="en-US" smtClean="0"/>
              <a:t>The regional training centers continue to have full houses and long waiting lists.</a:t>
            </a:r>
          </a:p>
          <a:p>
            <a:endParaRPr lang="en-US" smtClean="0"/>
          </a:p>
          <a:p>
            <a:r>
              <a:rPr lang="en-US" smtClean="0"/>
              <a:t>Recent webinars on the TeamSTEPPS portal have had over 500 attendees.</a:t>
            </a:r>
          </a:p>
          <a:p>
            <a:endParaRPr lang="en-US" smtClean="0"/>
          </a:p>
          <a:p>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How We’ve Reached this Point</a:t>
            </a:r>
          </a:p>
        </p:txBody>
      </p:sp>
      <p:sp>
        <p:nvSpPr>
          <p:cNvPr id="11267" name="Content Placeholder 2"/>
          <p:cNvSpPr>
            <a:spLocks noGrp="1"/>
          </p:cNvSpPr>
          <p:nvPr>
            <p:ph idx="1"/>
          </p:nvPr>
        </p:nvSpPr>
        <p:spPr>
          <a:xfrm>
            <a:off x="914400" y="1676400"/>
            <a:ext cx="7772400" cy="4648200"/>
          </a:xfrm>
        </p:spPr>
        <p:txBody>
          <a:bodyPr/>
          <a:lstStyle/>
          <a:p>
            <a:r>
              <a:rPr lang="en-US" smtClean="0"/>
              <a:t>Frontline providers and visionary leaders who recognized its importance to patient care</a:t>
            </a:r>
          </a:p>
          <a:p>
            <a:endParaRPr lang="en-US" smtClean="0"/>
          </a:p>
          <a:p>
            <a:r>
              <a:rPr lang="en-US" smtClean="0"/>
              <a:t>Agency for Healthcare Research and Quality and the Department of Defense Patient Safety Programs who invested in its development and spread</a:t>
            </a:r>
          </a:p>
          <a:p>
            <a:endParaRPr lang="en-US" smtClean="0"/>
          </a:p>
          <a:p>
            <a:r>
              <a:rPr lang="en-US" smtClean="0"/>
              <a:t>Leaders within AHRQ and DoD who are passionate about TeamSTEPPS</a:t>
            </a:r>
          </a:p>
          <a:p>
            <a:pPr lvl="1"/>
            <a:r>
              <a:rPr lang="en-US" smtClean="0"/>
              <a:t>James Battles, PhD (AHRQ)</a:t>
            </a:r>
          </a:p>
          <a:p>
            <a:pPr lvl="1"/>
            <a:r>
              <a:rPr lang="en-US" smtClean="0"/>
              <a:t>Heidi King, MS, FACHE (DoD) </a:t>
            </a:r>
          </a:p>
          <a:p>
            <a:pPr lvl="1"/>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Thank you</a:t>
            </a:r>
          </a:p>
        </p:txBody>
      </p:sp>
      <p:sp>
        <p:nvSpPr>
          <p:cNvPr id="12291" name="Content Placeholder 2"/>
          <p:cNvSpPr>
            <a:spLocks noGrp="1"/>
          </p:cNvSpPr>
          <p:nvPr>
            <p:ph idx="1"/>
          </p:nvPr>
        </p:nvSpPr>
        <p:spPr>
          <a:xfrm>
            <a:off x="914400" y="2020888"/>
            <a:ext cx="7772400" cy="4303712"/>
          </a:xfrm>
        </p:spPr>
        <p:txBody>
          <a:bodyPr/>
          <a:lstStyle/>
          <a:p>
            <a:r>
              <a:rPr lang="en-US" smtClean="0"/>
              <a:t>To James Battles, PhD and AHRQ for providing the funds for this conference and the National Implementation</a:t>
            </a:r>
          </a:p>
          <a:p>
            <a:endParaRPr lang="en-US" smtClean="0"/>
          </a:p>
          <a:p>
            <a:r>
              <a:rPr lang="en-US" smtClean="0"/>
              <a:t>To our partners at IMPAQ International for their support and expertise, especially David Baker, PhD and Andrea Amodeo, MS</a:t>
            </a:r>
          </a:p>
          <a:p>
            <a:endParaRPr lang="en-US" smtClean="0"/>
          </a:p>
        </p:txBody>
      </p:sp>
      <p:pic>
        <p:nvPicPr>
          <p:cNvPr id="12292" name="Picture 3" descr="IMPAQ International Logo " title="IMPAQ International Logo"/>
          <p:cNvPicPr>
            <a:picLocks noChangeAspect="1" noChangeArrowheads="1"/>
          </p:cNvPicPr>
          <p:nvPr/>
        </p:nvPicPr>
        <p:blipFill>
          <a:blip r:embed="rId2"/>
          <a:srcRect/>
          <a:stretch>
            <a:fillRect/>
          </a:stretch>
        </p:blipFill>
        <p:spPr bwMode="auto">
          <a:xfrm>
            <a:off x="5181600" y="4953000"/>
            <a:ext cx="3467100"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881063" y="876300"/>
            <a:ext cx="7739062" cy="1104900"/>
          </a:xfrm>
        </p:spPr>
        <p:txBody>
          <a:bodyPr/>
          <a:lstStyle/>
          <a:p>
            <a:r>
              <a:rPr lang="en-US" smtClean="0"/>
              <a:t>TeamSTEPPS National Training Centers</a:t>
            </a:r>
          </a:p>
        </p:txBody>
      </p:sp>
      <p:pic>
        <p:nvPicPr>
          <p:cNvPr id="13319" name="Picture 8" descr="Duke Medicine Logo" title="Logo"/>
          <p:cNvPicPr>
            <a:picLocks noChangeAspect="1" noChangeArrowheads="1"/>
          </p:cNvPicPr>
          <p:nvPr/>
        </p:nvPicPr>
        <p:blipFill>
          <a:blip r:embed="rId2"/>
          <a:srcRect/>
          <a:stretch>
            <a:fillRect/>
          </a:stretch>
        </p:blipFill>
        <p:spPr bwMode="auto">
          <a:xfrm>
            <a:off x="1365250" y="1993900"/>
            <a:ext cx="3300413" cy="159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Picture 3" descr="Logo: University of Minnesota Driven to Discover " title="Logo"/>
          <p:cNvPicPr>
            <a:picLocks noChangeAspect="1" noChangeArrowheads="1"/>
          </p:cNvPicPr>
          <p:nvPr/>
        </p:nvPicPr>
        <p:blipFill>
          <a:blip r:embed="rId3"/>
          <a:srcRect/>
          <a:stretch>
            <a:fillRect/>
          </a:stretch>
        </p:blipFill>
        <p:spPr bwMode="auto">
          <a:xfrm>
            <a:off x="4800600" y="2187575"/>
            <a:ext cx="3048000" cy="1166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Picture 7" descr="Logo: Tulane Center for Advanced Medical Stimulation &amp; Team Training " title="Logo"/>
          <p:cNvPicPr>
            <a:picLocks noChangeAspect="1" noChangeArrowheads="1"/>
          </p:cNvPicPr>
          <p:nvPr/>
        </p:nvPicPr>
        <p:blipFill>
          <a:blip r:embed="rId4"/>
          <a:srcRect/>
          <a:stretch>
            <a:fillRect/>
          </a:stretch>
        </p:blipFill>
        <p:spPr bwMode="auto">
          <a:xfrm>
            <a:off x="5105400" y="3505200"/>
            <a:ext cx="2667000" cy="120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5" descr="Logo: ISIS UW Medicine" title="Logo"/>
          <p:cNvPicPr>
            <a:picLocks noChangeAspect="1" noChangeArrowheads="1"/>
          </p:cNvPicPr>
          <p:nvPr/>
        </p:nvPicPr>
        <p:blipFill>
          <a:blip r:embed="rId5"/>
          <a:srcRect/>
          <a:stretch>
            <a:fillRect/>
          </a:stretch>
        </p:blipFill>
        <p:spPr bwMode="auto">
          <a:xfrm>
            <a:off x="4114800" y="4648200"/>
            <a:ext cx="1701800" cy="138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 name="Picture 4" descr="Logo: North Shore LIJ" title="Logo"/>
          <p:cNvPicPr>
            <a:picLocks noChangeAspect="1" noChangeArrowheads="1"/>
          </p:cNvPicPr>
          <p:nvPr/>
        </p:nvPicPr>
        <p:blipFill>
          <a:blip r:embed="rId6"/>
          <a:srcRect/>
          <a:stretch>
            <a:fillRect/>
          </a:stretch>
        </p:blipFill>
        <p:spPr bwMode="auto">
          <a:xfrm>
            <a:off x="2427288" y="3556000"/>
            <a:ext cx="1971675"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Logistics</a:t>
            </a:r>
          </a:p>
        </p:txBody>
      </p:sp>
      <p:sp>
        <p:nvSpPr>
          <p:cNvPr id="14339" name="Content Placeholder 2"/>
          <p:cNvSpPr>
            <a:spLocks noGrp="1"/>
          </p:cNvSpPr>
          <p:nvPr>
            <p:ph idx="1"/>
          </p:nvPr>
        </p:nvSpPr>
        <p:spPr>
          <a:xfrm>
            <a:off x="914400" y="1752600"/>
            <a:ext cx="7772400" cy="3543300"/>
          </a:xfrm>
        </p:spPr>
        <p:txBody>
          <a:bodyPr/>
          <a:lstStyle/>
          <a:p>
            <a:r>
              <a:rPr lang="en-US" smtClean="0"/>
              <a:t>Please download the conference app</a:t>
            </a:r>
          </a:p>
          <a:p>
            <a:endParaRPr lang="en-US" smtClean="0"/>
          </a:p>
          <a:p>
            <a:r>
              <a:rPr lang="en-US" smtClean="0"/>
              <a:t>Lunch will be available for sale in the Venetian Room one level down</a:t>
            </a:r>
          </a:p>
          <a:p>
            <a:endParaRPr lang="en-US" smtClean="0"/>
          </a:p>
          <a:p>
            <a:r>
              <a:rPr lang="en-US" smtClean="0"/>
              <a:t>A poster display and reception will begin at 4:45PM in the Regency Foyer</a:t>
            </a:r>
          </a:p>
          <a:p>
            <a:endParaRPr lang="en-US" smtClean="0"/>
          </a:p>
          <a:p>
            <a:r>
              <a:rPr lang="en-US" smtClean="0"/>
              <a:t>Breakfast will be available for sale tomorrow morning in the Regency Foyer as well</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_Main_Olive">
  <a:themeElements>
    <a:clrScheme name="">
      <a:dk1>
        <a:srgbClr val="000000"/>
      </a:dk1>
      <a:lt1>
        <a:srgbClr val="FFFFE1"/>
      </a:lt1>
      <a:dk2>
        <a:srgbClr val="660033"/>
      </a:dk2>
      <a:lt2>
        <a:srgbClr val="330033"/>
      </a:lt2>
      <a:accent1>
        <a:srgbClr val="CCCC99"/>
      </a:accent1>
      <a:accent2>
        <a:srgbClr val="CC0000"/>
      </a:accent2>
      <a:accent3>
        <a:srgbClr val="FFFFEE"/>
      </a:accent3>
      <a:accent4>
        <a:srgbClr val="000000"/>
      </a:accent4>
      <a:accent5>
        <a:srgbClr val="E2E2CA"/>
      </a:accent5>
      <a:accent6>
        <a:srgbClr val="B90000"/>
      </a:accent6>
      <a:hlink>
        <a:srgbClr val="990033"/>
      </a:hlink>
      <a:folHlink>
        <a:srgbClr val="B2B2B2"/>
      </a:folHlink>
    </a:clrScheme>
    <a:fontScheme name="2_Main_Oliv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Main_Olive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2_Main_Olive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2_Main_Olive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2_Main_Olive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2_Main_Olive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2_Main_Olive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2_Main_Olive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2_Main_Olive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2_Main_Olive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2_Main_Olive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2_Main_Olive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2370</TotalTime>
  <Words>1151</Words>
  <Application>Microsoft Office PowerPoint</Application>
  <PresentationFormat>On-screen Show (4:3)</PresentationFormat>
  <Paragraphs>270</Paragraphs>
  <Slides>40</Slides>
  <Notes>20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2_Main_Olive</vt:lpstr>
      <vt:lpstr>WELCOME  </vt:lpstr>
      <vt:lpstr>Welcome to Dallas</vt:lpstr>
      <vt:lpstr>Sessions will Address</vt:lpstr>
      <vt:lpstr>Why are We Here?  Because TeamSTEPPS Can:</vt:lpstr>
      <vt:lpstr>TeamSTEPPS Continues to Grow </vt:lpstr>
      <vt:lpstr>How We’ve Reached this Point</vt:lpstr>
      <vt:lpstr>Thank you</vt:lpstr>
      <vt:lpstr>TeamSTEPPS National Training Centers</vt:lpstr>
      <vt:lpstr>Logistics</vt:lpstr>
      <vt:lpstr>We Hope You Enjoy the Next Two Days</vt:lpstr>
      <vt:lpstr>Tom Atchison, EdD</vt:lpstr>
      <vt:lpstr>How Leaders Create a Culture of Accountability </vt:lpstr>
      <vt:lpstr>Success Factors</vt:lpstr>
      <vt:lpstr>Success Factor: Glossary</vt:lpstr>
      <vt:lpstr>Success Focus—Key Metrics The Patient—Improved Community Health</vt:lpstr>
      <vt:lpstr>PowerPoint Presentation</vt:lpstr>
      <vt:lpstr>PowerPoint Presentation</vt:lpstr>
      <vt:lpstr>PowerPoint Presentation</vt:lpstr>
      <vt:lpstr>PowerPoint Presentation</vt:lpstr>
      <vt:lpstr>What is Culture?  Corporate Culture?  Hospital Culture?</vt:lpstr>
      <vt:lpstr>Leadership - Definition</vt:lpstr>
      <vt:lpstr>Leadership/Management</vt:lpstr>
      <vt:lpstr>PowerPoint Presentation</vt:lpstr>
      <vt:lpstr>PowerPoint Presentation</vt:lpstr>
      <vt:lpstr>What is Culture?  Corporate Culture?  Hospital Culture?</vt:lpstr>
      <vt:lpstr>Culture--Basics</vt:lpstr>
      <vt:lpstr>USA Culture</vt:lpstr>
      <vt:lpstr>Corporate Culture--Definition</vt:lpstr>
      <vt:lpstr>Corporate Culture</vt:lpstr>
      <vt:lpstr>Healthcare Culture</vt:lpstr>
      <vt:lpstr>PowerPoint Presentation</vt:lpstr>
      <vt:lpstr>Culture Thoughts/Questions</vt:lpstr>
      <vt:lpstr>PowerPoint Presentation</vt:lpstr>
      <vt:lpstr>Dynamics of Change  The Easy to Hard Continuum </vt:lpstr>
      <vt:lpstr>Dynamics of Change  The Anxiety/Behavior Continuum </vt:lpstr>
      <vt:lpstr>Pride Indicators*</vt:lpstr>
      <vt:lpstr>Homework Group Exercise:  Strengthening TeamSTEPPS</vt:lpstr>
      <vt:lpstr>PowerPoint Presentation</vt:lpstr>
      <vt:lpstr>References</vt:lpstr>
      <vt:lpstr>PowerPoint Presentation</vt:lpstr>
    </vt:vector>
  </TitlesOfParts>
  <Company>DoD - Health Affairs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jcourtne</dc:creator>
  <cp:lastModifiedBy>Totten, John</cp:lastModifiedBy>
  <cp:revision>167</cp:revision>
  <dcterms:created xsi:type="dcterms:W3CDTF">2006-03-15T17:59:51Z</dcterms:created>
  <dcterms:modified xsi:type="dcterms:W3CDTF">2013-07-25T18:30:31Z</dcterms:modified>
</cp:coreProperties>
</file>