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3.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3657" r:id="rId2"/>
    <p:sldMasterId id="2147483682" r:id="rId3"/>
    <p:sldMasterId id="2147483694" r:id="rId4"/>
    <p:sldMasterId id="2147483706" r:id="rId5"/>
  </p:sldMasterIdLst>
  <p:notesMasterIdLst>
    <p:notesMasterId r:id="rId92"/>
  </p:notesMasterIdLst>
  <p:sldIdLst>
    <p:sldId id="351" r:id="rId6"/>
    <p:sldId id="256" r:id="rId7"/>
    <p:sldId id="257" r:id="rId8"/>
    <p:sldId id="261" r:id="rId9"/>
    <p:sldId id="262" r:id="rId10"/>
    <p:sldId id="341" r:id="rId11"/>
    <p:sldId id="343" r:id="rId12"/>
    <p:sldId id="344" r:id="rId13"/>
    <p:sldId id="345" r:id="rId14"/>
    <p:sldId id="346" r:id="rId15"/>
    <p:sldId id="342" r:id="rId16"/>
    <p:sldId id="348" r:id="rId17"/>
    <p:sldId id="347" r:id="rId18"/>
    <p:sldId id="349" r:id="rId19"/>
    <p:sldId id="350" r:id="rId20"/>
    <p:sldId id="304" r:id="rId21"/>
    <p:sldId id="352" r:id="rId22"/>
    <p:sldId id="353" r:id="rId23"/>
    <p:sldId id="354" r:id="rId24"/>
    <p:sldId id="355" r:id="rId25"/>
    <p:sldId id="356" r:id="rId26"/>
    <p:sldId id="357" r:id="rId27"/>
    <p:sldId id="358" r:id="rId28"/>
    <p:sldId id="359" r:id="rId29"/>
    <p:sldId id="360" r:id="rId30"/>
    <p:sldId id="361" r:id="rId31"/>
    <p:sldId id="362" r:id="rId32"/>
    <p:sldId id="363" r:id="rId33"/>
    <p:sldId id="364" r:id="rId34"/>
    <p:sldId id="365" r:id="rId35"/>
    <p:sldId id="366" r:id="rId36"/>
    <p:sldId id="367" r:id="rId37"/>
    <p:sldId id="368" r:id="rId38"/>
    <p:sldId id="369" r:id="rId39"/>
    <p:sldId id="370" r:id="rId40"/>
    <p:sldId id="371" r:id="rId41"/>
    <p:sldId id="372" r:id="rId42"/>
    <p:sldId id="373" r:id="rId43"/>
    <p:sldId id="374" r:id="rId44"/>
    <p:sldId id="375" r:id="rId45"/>
    <p:sldId id="376" r:id="rId46"/>
    <p:sldId id="377" r:id="rId47"/>
    <p:sldId id="378" r:id="rId48"/>
    <p:sldId id="379" r:id="rId49"/>
    <p:sldId id="380" r:id="rId50"/>
    <p:sldId id="381" r:id="rId51"/>
    <p:sldId id="382" r:id="rId52"/>
    <p:sldId id="383" r:id="rId53"/>
    <p:sldId id="384" r:id="rId54"/>
    <p:sldId id="385" r:id="rId55"/>
    <p:sldId id="386" r:id="rId56"/>
    <p:sldId id="387" r:id="rId57"/>
    <p:sldId id="388" r:id="rId58"/>
    <p:sldId id="389" r:id="rId59"/>
    <p:sldId id="390" r:id="rId60"/>
    <p:sldId id="391" r:id="rId61"/>
    <p:sldId id="392" r:id="rId62"/>
    <p:sldId id="393" r:id="rId63"/>
    <p:sldId id="394" r:id="rId64"/>
    <p:sldId id="395" r:id="rId65"/>
    <p:sldId id="396" r:id="rId66"/>
    <p:sldId id="397" r:id="rId67"/>
    <p:sldId id="398" r:id="rId68"/>
    <p:sldId id="399" r:id="rId69"/>
    <p:sldId id="400" r:id="rId70"/>
    <p:sldId id="401" r:id="rId71"/>
    <p:sldId id="402" r:id="rId72"/>
    <p:sldId id="403" r:id="rId73"/>
    <p:sldId id="404" r:id="rId74"/>
    <p:sldId id="405" r:id="rId75"/>
    <p:sldId id="406" r:id="rId76"/>
    <p:sldId id="407" r:id="rId77"/>
    <p:sldId id="408" r:id="rId78"/>
    <p:sldId id="409" r:id="rId79"/>
    <p:sldId id="410" r:id="rId80"/>
    <p:sldId id="411" r:id="rId81"/>
    <p:sldId id="412" r:id="rId82"/>
    <p:sldId id="413" r:id="rId83"/>
    <p:sldId id="414" r:id="rId84"/>
    <p:sldId id="415" r:id="rId85"/>
    <p:sldId id="416" r:id="rId86"/>
    <p:sldId id="417" r:id="rId87"/>
    <p:sldId id="418" r:id="rId88"/>
    <p:sldId id="419" r:id="rId89"/>
    <p:sldId id="420" r:id="rId90"/>
    <p:sldId id="421" r:id="rId9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FF8"/>
    <a:srgbClr val="C1E7F5"/>
    <a:srgbClr val="CC0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70" autoAdjust="0"/>
  </p:normalViewPr>
  <p:slideViewPr>
    <p:cSldViewPr>
      <p:cViewPr>
        <p:scale>
          <a:sx n="82" d="100"/>
          <a:sy n="82" d="100"/>
        </p:scale>
        <p:origin x="-534" y="240"/>
      </p:cViewPr>
      <p:guideLst>
        <p:guide orient="horz" pos="2160"/>
        <p:guide pos="2880"/>
      </p:guideLst>
    </p:cSldViewPr>
  </p:slideViewPr>
  <p:outlineViewPr>
    <p:cViewPr>
      <p:scale>
        <a:sx n="33" d="100"/>
        <a:sy n="33" d="100"/>
      </p:scale>
      <p:origin x="0" y="3414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ynhh\root\User2\hagganj9\Team%20STEPPS\Feedback%20surveys%20thru09%2024%201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YSC &amp; SMC AED </a:t>
            </a:r>
            <a:r>
              <a:rPr lang="en-US" dirty="0"/>
              <a:t>Team Training </a:t>
            </a:r>
            <a:r>
              <a:rPr lang="en-US" dirty="0" smtClean="0"/>
              <a:t>Participants</a:t>
            </a:r>
          </a:p>
          <a:p>
            <a:pPr>
              <a:defRPr/>
            </a:pPr>
            <a:r>
              <a:rPr lang="en-US" dirty="0" smtClean="0"/>
              <a:t>Aug – Oct 2012</a:t>
            </a:r>
            <a:endParaRPr lang="en-US" dirty="0"/>
          </a:p>
        </c:rich>
      </c:tx>
      <c:layout/>
      <c:overlay val="0"/>
    </c:title>
    <c:autoTitleDeleted val="0"/>
    <c:plotArea>
      <c:layout>
        <c:manualLayout>
          <c:layoutTarget val="inner"/>
          <c:xMode val="edge"/>
          <c:yMode val="edge"/>
          <c:x val="4.16469816272967E-2"/>
          <c:y val="0.10944911052785068"/>
          <c:w val="0.94168635170603432"/>
          <c:h val="0.83499227179935842"/>
        </c:manualLayout>
      </c:layout>
      <c:barChart>
        <c:barDir val="col"/>
        <c:grouping val="clustered"/>
        <c:varyColors val="0"/>
        <c:ser>
          <c:idx val="0"/>
          <c:order val="0"/>
          <c:spPr>
            <a:solidFill>
              <a:schemeClr val="accent1">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Sheet1!$A$2:$A$9</c:f>
              <c:strCache>
                <c:ptCount val="8"/>
                <c:pt idx="0">
                  <c:v>RN</c:v>
                </c:pt>
                <c:pt idx="1">
                  <c:v>EDTA</c:v>
                </c:pt>
                <c:pt idx="2">
                  <c:v>Resident MD</c:v>
                </c:pt>
                <c:pt idx="3">
                  <c:v>Attending MD</c:v>
                </c:pt>
                <c:pt idx="4">
                  <c:v>Midlevel</c:v>
                </c:pt>
                <c:pt idx="5">
                  <c:v>IA</c:v>
                </c:pt>
                <c:pt idx="6">
                  <c:v>Pharmacist</c:v>
                </c:pt>
                <c:pt idx="7">
                  <c:v>Other</c:v>
                </c:pt>
              </c:strCache>
            </c:strRef>
          </c:cat>
          <c:val>
            <c:numRef>
              <c:f>Sheet1!$B$2:$B$9</c:f>
              <c:numCache>
                <c:formatCode>General</c:formatCode>
                <c:ptCount val="8"/>
                <c:pt idx="0">
                  <c:v>160</c:v>
                </c:pt>
                <c:pt idx="1">
                  <c:v>68</c:v>
                </c:pt>
                <c:pt idx="2">
                  <c:v>48</c:v>
                </c:pt>
                <c:pt idx="3">
                  <c:v>43</c:v>
                </c:pt>
                <c:pt idx="4">
                  <c:v>31</c:v>
                </c:pt>
                <c:pt idx="5">
                  <c:v>11</c:v>
                </c:pt>
                <c:pt idx="6">
                  <c:v>1</c:v>
                </c:pt>
                <c:pt idx="7">
                  <c:v>2</c:v>
                </c:pt>
              </c:numCache>
            </c:numRef>
          </c:val>
        </c:ser>
        <c:dLbls>
          <c:showLegendKey val="0"/>
          <c:showVal val="0"/>
          <c:showCatName val="0"/>
          <c:showSerName val="0"/>
          <c:showPercent val="0"/>
          <c:showBubbleSize val="0"/>
        </c:dLbls>
        <c:gapWidth val="150"/>
        <c:axId val="77264000"/>
        <c:axId val="77265536"/>
      </c:barChart>
      <c:catAx>
        <c:axId val="77264000"/>
        <c:scaling>
          <c:orientation val="minMax"/>
        </c:scaling>
        <c:delete val="0"/>
        <c:axPos val="b"/>
        <c:numFmt formatCode="General" sourceLinked="0"/>
        <c:majorTickMark val="none"/>
        <c:minorTickMark val="none"/>
        <c:tickLblPos val="nextTo"/>
        <c:crossAx val="77265536"/>
        <c:crosses val="autoZero"/>
        <c:auto val="1"/>
        <c:lblAlgn val="ctr"/>
        <c:lblOffset val="100"/>
        <c:noMultiLvlLbl val="0"/>
      </c:catAx>
      <c:valAx>
        <c:axId val="77265536"/>
        <c:scaling>
          <c:orientation val="minMax"/>
        </c:scaling>
        <c:delete val="0"/>
        <c:axPos val="l"/>
        <c:majorGridlines/>
        <c:numFmt formatCode="General" sourceLinked="1"/>
        <c:majorTickMark val="none"/>
        <c:minorTickMark val="none"/>
        <c:tickLblPos val="nextTo"/>
        <c:crossAx val="77264000"/>
        <c:crosses val="autoZero"/>
        <c:crossBetween val="between"/>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2800">
                <a:solidFill>
                  <a:schemeClr val="tx2"/>
                </a:solidFill>
              </a:defRPr>
            </a:pPr>
            <a:r>
              <a:rPr lang="en-US" sz="2800" dirty="0">
                <a:solidFill>
                  <a:schemeClr val="tx2"/>
                </a:solidFill>
              </a:rPr>
              <a:t>ED TT </a:t>
            </a:r>
            <a:r>
              <a:rPr lang="en-US" sz="2800" dirty="0" smtClean="0">
                <a:solidFill>
                  <a:schemeClr val="tx2"/>
                </a:solidFill>
              </a:rPr>
              <a:t>Course Feedback</a:t>
            </a:r>
            <a:endParaRPr lang="en-US" sz="2800" dirty="0">
              <a:solidFill>
                <a:schemeClr val="tx2"/>
              </a:solidFill>
            </a:endParaRPr>
          </a:p>
          <a:p>
            <a:pPr>
              <a:defRPr sz="2800">
                <a:solidFill>
                  <a:schemeClr val="tx2"/>
                </a:solidFill>
              </a:defRPr>
            </a:pPr>
            <a:r>
              <a:rPr lang="en-US" sz="2800" dirty="0" smtClean="0">
                <a:solidFill>
                  <a:schemeClr val="tx2"/>
                </a:solidFill>
              </a:rPr>
              <a:t>Aug – Oct 2012</a:t>
            </a:r>
            <a:endParaRPr lang="en-US" sz="2800" dirty="0">
              <a:solidFill>
                <a:schemeClr val="tx2"/>
              </a:solidFill>
            </a:endParaRPr>
          </a:p>
        </c:rich>
      </c:tx>
      <c:layout>
        <c:manualLayout>
          <c:xMode val="edge"/>
          <c:yMode val="edge"/>
          <c:x val="5.7256889763779517E-2"/>
          <c:y val="0"/>
        </c:manualLayout>
      </c:layout>
      <c:overlay val="0"/>
    </c:title>
    <c:autoTitleDeleted val="0"/>
    <c:plotArea>
      <c:layout>
        <c:manualLayout>
          <c:layoutTarget val="inner"/>
          <c:xMode val="edge"/>
          <c:yMode val="edge"/>
          <c:x val="0.16170942694663171"/>
          <c:y val="0.12331481481481481"/>
          <c:w val="0.80727668416447962"/>
          <c:h val="0.80807101195683873"/>
        </c:manualLayout>
      </c:layout>
      <c:barChart>
        <c:barDir val="bar"/>
        <c:grouping val="clustered"/>
        <c:varyColors val="0"/>
        <c:ser>
          <c:idx val="0"/>
          <c:order val="0"/>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Sheet4!$A$1:$A$7</c:f>
              <c:strCache>
                <c:ptCount val="7"/>
                <c:pt idx="0">
                  <c:v>Stated Objectives Met</c:v>
                </c:pt>
                <c:pt idx="1">
                  <c:v>Course Met Expectations</c:v>
                </c:pt>
                <c:pt idx="2">
                  <c:v>Scenarios Realistic</c:v>
                </c:pt>
                <c:pt idx="3">
                  <c:v>Practice Skills</c:v>
                </c:pt>
                <c:pt idx="4">
                  <c:v>Debriefing</c:v>
                </c:pt>
                <c:pt idx="5">
                  <c:v>Apply Learned Knowledge</c:v>
                </c:pt>
                <c:pt idx="6">
                  <c:v>Overall</c:v>
                </c:pt>
              </c:strCache>
            </c:strRef>
          </c:cat>
          <c:val>
            <c:numRef>
              <c:f>Sheet4!$B$1:$B$7</c:f>
              <c:numCache>
                <c:formatCode>0.0</c:formatCode>
                <c:ptCount val="7"/>
                <c:pt idx="0">
                  <c:v>4.7</c:v>
                </c:pt>
                <c:pt idx="1">
                  <c:v>4.6199999999999966</c:v>
                </c:pt>
                <c:pt idx="2">
                  <c:v>4.4700000000000024</c:v>
                </c:pt>
                <c:pt idx="3">
                  <c:v>3.73</c:v>
                </c:pt>
                <c:pt idx="4">
                  <c:v>4.6499999999999995</c:v>
                </c:pt>
                <c:pt idx="5">
                  <c:v>4.6599999999999975</c:v>
                </c:pt>
                <c:pt idx="6">
                  <c:v>4.5</c:v>
                </c:pt>
              </c:numCache>
            </c:numRef>
          </c:val>
        </c:ser>
        <c:dLbls>
          <c:showLegendKey val="0"/>
          <c:showVal val="0"/>
          <c:showCatName val="0"/>
          <c:showSerName val="0"/>
          <c:showPercent val="0"/>
          <c:showBubbleSize val="0"/>
        </c:dLbls>
        <c:gapWidth val="150"/>
        <c:axId val="77299072"/>
        <c:axId val="77726848"/>
      </c:barChart>
      <c:catAx>
        <c:axId val="77299072"/>
        <c:scaling>
          <c:orientation val="minMax"/>
        </c:scaling>
        <c:delete val="0"/>
        <c:axPos val="l"/>
        <c:numFmt formatCode="General" sourceLinked="0"/>
        <c:majorTickMark val="none"/>
        <c:minorTickMark val="none"/>
        <c:tickLblPos val="nextTo"/>
        <c:crossAx val="77726848"/>
        <c:crosses val="autoZero"/>
        <c:auto val="1"/>
        <c:lblAlgn val="ctr"/>
        <c:lblOffset val="100"/>
        <c:noMultiLvlLbl val="0"/>
      </c:catAx>
      <c:valAx>
        <c:axId val="77726848"/>
        <c:scaling>
          <c:orientation val="minMax"/>
        </c:scaling>
        <c:delete val="0"/>
        <c:axPos val="b"/>
        <c:majorGridlines/>
        <c:numFmt formatCode="0.0" sourceLinked="1"/>
        <c:majorTickMark val="none"/>
        <c:minorTickMark val="none"/>
        <c:tickLblPos val="nextTo"/>
        <c:crossAx val="77299072"/>
        <c:crosses val="autoZero"/>
        <c:crossBetween val="between"/>
      </c:valAx>
    </c:plotArea>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E10A9D-5365-4608-8FC5-D0A7A3F110F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3F4F9E12-B632-4B98-AB6A-A6E914E384DD}">
      <dgm:prSet phldrT="[Text]"/>
      <dgm:spPr/>
      <dgm:t>
        <a:bodyPr/>
        <a:lstStyle/>
        <a:p>
          <a:r>
            <a:rPr lang="en-US" dirty="0" smtClean="0"/>
            <a:t>Teach</a:t>
          </a:r>
          <a:endParaRPr lang="en-US" dirty="0"/>
        </a:p>
      </dgm:t>
    </dgm:pt>
    <dgm:pt modelId="{BE2BC0E6-827C-436D-8948-8D15FD8EAD7F}" type="parTrans" cxnId="{51C91DBE-8882-4AD0-AA66-C69B249CB4CB}">
      <dgm:prSet/>
      <dgm:spPr/>
      <dgm:t>
        <a:bodyPr/>
        <a:lstStyle/>
        <a:p>
          <a:endParaRPr lang="en-US"/>
        </a:p>
      </dgm:t>
    </dgm:pt>
    <dgm:pt modelId="{1AD1D056-2927-489F-BB20-8956C3AE5F24}" type="sibTrans" cxnId="{51C91DBE-8882-4AD0-AA66-C69B249CB4CB}">
      <dgm:prSet/>
      <dgm:spPr/>
      <dgm:t>
        <a:bodyPr/>
        <a:lstStyle/>
        <a:p>
          <a:endParaRPr lang="en-US"/>
        </a:p>
      </dgm:t>
    </dgm:pt>
    <dgm:pt modelId="{231F9050-CBE1-498C-884E-883701857E75}">
      <dgm:prSet phldrT="[Text]"/>
      <dgm:spPr/>
      <dgm:t>
        <a:bodyPr/>
        <a:lstStyle/>
        <a:p>
          <a:r>
            <a:rPr lang="en-US" dirty="0" smtClean="0"/>
            <a:t>Baseline Culture of Safety Survey</a:t>
          </a:r>
          <a:endParaRPr lang="en-US" dirty="0"/>
        </a:p>
      </dgm:t>
      <dgm:extLst>
        <a:ext uri="{E40237B7-FDA0-4F09-8148-C483321AD2D9}">
          <dgm14:cNvPr xmlns:dgm14="http://schemas.microsoft.com/office/drawing/2010/diagram" id="0" name="" descr="&#10;Teach&#10; Baseline Culture of Safety Survey&#10; Fundamentals/Train the Trainer Sessions&#10;Spread&#10; Staff Roll out Sessions&#10; Specific Tools Highlighted to make it Stick&#10;Sustain&#10; Re-survey at approx. 18 months after initiation&#10; Develop annual competency – in person for new staff and residents and online for others&#10;" title="TimeLine"/>
        </a:ext>
      </dgm:extLst>
    </dgm:pt>
    <dgm:pt modelId="{D32364ED-D6E7-4005-99AB-785791C624D1}" type="parTrans" cxnId="{AF026CBF-BE89-4C98-B14E-9BA4A51B9BF9}">
      <dgm:prSet/>
      <dgm:spPr/>
      <dgm:t>
        <a:bodyPr/>
        <a:lstStyle/>
        <a:p>
          <a:endParaRPr lang="en-US"/>
        </a:p>
      </dgm:t>
    </dgm:pt>
    <dgm:pt modelId="{395CD5F9-2AE2-4ABC-9781-B5FC65ACF627}" type="sibTrans" cxnId="{AF026CBF-BE89-4C98-B14E-9BA4A51B9BF9}">
      <dgm:prSet/>
      <dgm:spPr/>
      <dgm:t>
        <a:bodyPr/>
        <a:lstStyle/>
        <a:p>
          <a:endParaRPr lang="en-US"/>
        </a:p>
      </dgm:t>
    </dgm:pt>
    <dgm:pt modelId="{B5CE7ECE-B0B0-4C1E-B342-65EC3E806946}">
      <dgm:prSet phldrT="[Text]"/>
      <dgm:spPr/>
      <dgm:t>
        <a:bodyPr/>
        <a:lstStyle/>
        <a:p>
          <a:r>
            <a:rPr lang="en-US" dirty="0" smtClean="0"/>
            <a:t>Fundamentals/Train the Trainer Sessions</a:t>
          </a:r>
          <a:endParaRPr lang="en-US" dirty="0"/>
        </a:p>
      </dgm:t>
    </dgm:pt>
    <dgm:pt modelId="{2AE9D152-C429-4F08-8C5B-E8A68ED09F10}" type="parTrans" cxnId="{BB9033A3-7A4A-4DAC-8901-F7DF1F9CBA28}">
      <dgm:prSet/>
      <dgm:spPr/>
      <dgm:t>
        <a:bodyPr/>
        <a:lstStyle/>
        <a:p>
          <a:endParaRPr lang="en-US"/>
        </a:p>
      </dgm:t>
    </dgm:pt>
    <dgm:pt modelId="{F138FF49-135A-4AF8-8487-DC01BFD71A2C}" type="sibTrans" cxnId="{BB9033A3-7A4A-4DAC-8901-F7DF1F9CBA28}">
      <dgm:prSet/>
      <dgm:spPr/>
      <dgm:t>
        <a:bodyPr/>
        <a:lstStyle/>
        <a:p>
          <a:endParaRPr lang="en-US"/>
        </a:p>
      </dgm:t>
    </dgm:pt>
    <dgm:pt modelId="{B3DE16FC-128B-4EC5-BEAF-C8AC0D263CC4}">
      <dgm:prSet phldrT="[Text]"/>
      <dgm:spPr/>
      <dgm:t>
        <a:bodyPr/>
        <a:lstStyle/>
        <a:p>
          <a:r>
            <a:rPr lang="en-US" dirty="0" smtClean="0"/>
            <a:t>Spread</a:t>
          </a:r>
          <a:endParaRPr lang="en-US" dirty="0"/>
        </a:p>
      </dgm:t>
    </dgm:pt>
    <dgm:pt modelId="{42568D47-9286-4E8E-9257-AC5EE651B853}" type="parTrans" cxnId="{B8E04AB5-4889-4F43-AA01-84109D79CC6A}">
      <dgm:prSet/>
      <dgm:spPr/>
      <dgm:t>
        <a:bodyPr/>
        <a:lstStyle/>
        <a:p>
          <a:endParaRPr lang="en-US"/>
        </a:p>
      </dgm:t>
    </dgm:pt>
    <dgm:pt modelId="{9374363D-9DD2-46C4-BB17-60AE9B807EF2}" type="sibTrans" cxnId="{B8E04AB5-4889-4F43-AA01-84109D79CC6A}">
      <dgm:prSet/>
      <dgm:spPr/>
      <dgm:t>
        <a:bodyPr/>
        <a:lstStyle/>
        <a:p>
          <a:endParaRPr lang="en-US"/>
        </a:p>
      </dgm:t>
    </dgm:pt>
    <dgm:pt modelId="{0E477CEA-26B1-4F17-AADA-B2F6F3FAF07C}">
      <dgm:prSet phldrT="[Text]"/>
      <dgm:spPr/>
      <dgm:t>
        <a:bodyPr/>
        <a:lstStyle/>
        <a:p>
          <a:r>
            <a:rPr lang="en-US" dirty="0" smtClean="0"/>
            <a:t>Staff Roll out Sessions</a:t>
          </a:r>
          <a:endParaRPr lang="en-US" dirty="0"/>
        </a:p>
      </dgm:t>
    </dgm:pt>
    <dgm:pt modelId="{609320ED-FF2B-4653-B191-94A9FE39CA7D}" type="parTrans" cxnId="{BE84A202-B272-49F8-A5A2-B0FFFA31A471}">
      <dgm:prSet/>
      <dgm:spPr/>
      <dgm:t>
        <a:bodyPr/>
        <a:lstStyle/>
        <a:p>
          <a:endParaRPr lang="en-US"/>
        </a:p>
      </dgm:t>
    </dgm:pt>
    <dgm:pt modelId="{AA81F565-BFA4-420D-A0B9-93068038B9B7}" type="sibTrans" cxnId="{BE84A202-B272-49F8-A5A2-B0FFFA31A471}">
      <dgm:prSet/>
      <dgm:spPr/>
      <dgm:t>
        <a:bodyPr/>
        <a:lstStyle/>
        <a:p>
          <a:endParaRPr lang="en-US"/>
        </a:p>
      </dgm:t>
    </dgm:pt>
    <dgm:pt modelId="{E07AF128-0A5E-454E-8C37-BFA4A06CA134}">
      <dgm:prSet phldrT="[Text]"/>
      <dgm:spPr/>
      <dgm:t>
        <a:bodyPr/>
        <a:lstStyle/>
        <a:p>
          <a:r>
            <a:rPr lang="en-US" dirty="0" smtClean="0"/>
            <a:t>Specific Tools Highlighted to make it Stick</a:t>
          </a:r>
          <a:endParaRPr lang="en-US" dirty="0"/>
        </a:p>
      </dgm:t>
    </dgm:pt>
    <dgm:pt modelId="{D3F509FF-635A-4654-8592-C04B2B6172CA}" type="parTrans" cxnId="{697EB86D-6C3E-4C43-B365-BBF902A1BB5C}">
      <dgm:prSet/>
      <dgm:spPr/>
      <dgm:t>
        <a:bodyPr/>
        <a:lstStyle/>
        <a:p>
          <a:endParaRPr lang="en-US"/>
        </a:p>
      </dgm:t>
    </dgm:pt>
    <dgm:pt modelId="{FA52EA7B-C8D0-4488-9C5F-7ABB38FA9FAD}" type="sibTrans" cxnId="{697EB86D-6C3E-4C43-B365-BBF902A1BB5C}">
      <dgm:prSet/>
      <dgm:spPr/>
      <dgm:t>
        <a:bodyPr/>
        <a:lstStyle/>
        <a:p>
          <a:endParaRPr lang="en-US"/>
        </a:p>
      </dgm:t>
    </dgm:pt>
    <dgm:pt modelId="{36DEA9E9-89A1-4EDC-B436-526696529CE4}">
      <dgm:prSet phldrT="[Text]"/>
      <dgm:spPr/>
      <dgm:t>
        <a:bodyPr/>
        <a:lstStyle/>
        <a:p>
          <a:r>
            <a:rPr lang="en-US" dirty="0" smtClean="0"/>
            <a:t>Sustain</a:t>
          </a:r>
          <a:endParaRPr lang="en-US" dirty="0"/>
        </a:p>
      </dgm:t>
    </dgm:pt>
    <dgm:pt modelId="{C2AB503B-3801-41EA-ACD3-E1E32CEF439E}" type="parTrans" cxnId="{DB39ABA3-63BC-4463-8C49-3B3E1765D923}">
      <dgm:prSet/>
      <dgm:spPr/>
      <dgm:t>
        <a:bodyPr/>
        <a:lstStyle/>
        <a:p>
          <a:endParaRPr lang="en-US"/>
        </a:p>
      </dgm:t>
    </dgm:pt>
    <dgm:pt modelId="{4BFD36A2-DAA8-4C9A-BAA2-63F483419493}" type="sibTrans" cxnId="{DB39ABA3-63BC-4463-8C49-3B3E1765D923}">
      <dgm:prSet/>
      <dgm:spPr/>
      <dgm:t>
        <a:bodyPr/>
        <a:lstStyle/>
        <a:p>
          <a:endParaRPr lang="en-US"/>
        </a:p>
      </dgm:t>
    </dgm:pt>
    <dgm:pt modelId="{633D3752-FBB1-4A73-8D19-A3C0CA983AB5}">
      <dgm:prSet phldrT="[Text]"/>
      <dgm:spPr/>
      <dgm:t>
        <a:bodyPr/>
        <a:lstStyle/>
        <a:p>
          <a:r>
            <a:rPr lang="en-US" dirty="0" smtClean="0"/>
            <a:t>Re-survey at approx. 18 months after initiation</a:t>
          </a:r>
          <a:endParaRPr lang="en-US" dirty="0"/>
        </a:p>
      </dgm:t>
    </dgm:pt>
    <dgm:pt modelId="{1A7D3277-9EE2-450C-9D9F-A5FEC49894A0}" type="parTrans" cxnId="{DCD86F78-2D6B-43D1-A58B-968F8E7A2305}">
      <dgm:prSet/>
      <dgm:spPr/>
      <dgm:t>
        <a:bodyPr/>
        <a:lstStyle/>
        <a:p>
          <a:endParaRPr lang="en-US"/>
        </a:p>
      </dgm:t>
    </dgm:pt>
    <dgm:pt modelId="{C83558FF-0BF4-4977-A17C-5E19F901A14A}" type="sibTrans" cxnId="{DCD86F78-2D6B-43D1-A58B-968F8E7A2305}">
      <dgm:prSet/>
      <dgm:spPr/>
      <dgm:t>
        <a:bodyPr/>
        <a:lstStyle/>
        <a:p>
          <a:endParaRPr lang="en-US"/>
        </a:p>
      </dgm:t>
    </dgm:pt>
    <dgm:pt modelId="{E7D65006-3326-4616-8969-53A05CA6430B}">
      <dgm:prSet phldrT="[Text]"/>
      <dgm:spPr/>
      <dgm:t>
        <a:bodyPr/>
        <a:lstStyle/>
        <a:p>
          <a:r>
            <a:rPr lang="en-US" dirty="0" smtClean="0"/>
            <a:t>Develop annual competency – in person for new staff and residents and online for others</a:t>
          </a:r>
          <a:endParaRPr lang="en-US" dirty="0"/>
        </a:p>
      </dgm:t>
    </dgm:pt>
    <dgm:pt modelId="{F34E3836-2DF1-4CBC-8B64-2D7F03796A59}" type="parTrans" cxnId="{4B0FFF91-BB6B-4920-9ED5-F41EE453BF5F}">
      <dgm:prSet/>
      <dgm:spPr/>
      <dgm:t>
        <a:bodyPr/>
        <a:lstStyle/>
        <a:p>
          <a:endParaRPr lang="en-US"/>
        </a:p>
      </dgm:t>
    </dgm:pt>
    <dgm:pt modelId="{A5507530-1058-4010-8126-489EE97D3E43}" type="sibTrans" cxnId="{4B0FFF91-BB6B-4920-9ED5-F41EE453BF5F}">
      <dgm:prSet/>
      <dgm:spPr/>
      <dgm:t>
        <a:bodyPr/>
        <a:lstStyle/>
        <a:p>
          <a:endParaRPr lang="en-US"/>
        </a:p>
      </dgm:t>
    </dgm:pt>
    <dgm:pt modelId="{AEC7844B-412D-4B6F-ACFC-D45B99797190}" type="pres">
      <dgm:prSet presAssocID="{6EE10A9D-5365-4608-8FC5-D0A7A3F110FA}" presName="linearFlow" presStyleCnt="0">
        <dgm:presLayoutVars>
          <dgm:dir/>
          <dgm:animLvl val="lvl"/>
          <dgm:resizeHandles val="exact"/>
        </dgm:presLayoutVars>
      </dgm:prSet>
      <dgm:spPr/>
      <dgm:t>
        <a:bodyPr/>
        <a:lstStyle/>
        <a:p>
          <a:endParaRPr lang="en-US"/>
        </a:p>
      </dgm:t>
    </dgm:pt>
    <dgm:pt modelId="{2B0560E8-1C91-4AF2-B6F7-818DA9CEB8A3}" type="pres">
      <dgm:prSet presAssocID="{3F4F9E12-B632-4B98-AB6A-A6E914E384DD}" presName="composite" presStyleCnt="0"/>
      <dgm:spPr/>
    </dgm:pt>
    <dgm:pt modelId="{6E24A902-7EA1-40BA-B01B-D12A2D285D52}" type="pres">
      <dgm:prSet presAssocID="{3F4F9E12-B632-4B98-AB6A-A6E914E384DD}" presName="parentText" presStyleLbl="alignNode1" presStyleIdx="0" presStyleCnt="3">
        <dgm:presLayoutVars>
          <dgm:chMax val="1"/>
          <dgm:bulletEnabled val="1"/>
        </dgm:presLayoutVars>
      </dgm:prSet>
      <dgm:spPr/>
      <dgm:t>
        <a:bodyPr/>
        <a:lstStyle/>
        <a:p>
          <a:endParaRPr lang="en-US"/>
        </a:p>
      </dgm:t>
    </dgm:pt>
    <dgm:pt modelId="{13161D17-B06B-4068-94E5-53076D007A7E}" type="pres">
      <dgm:prSet presAssocID="{3F4F9E12-B632-4B98-AB6A-A6E914E384DD}" presName="descendantText" presStyleLbl="alignAcc1" presStyleIdx="0" presStyleCnt="3">
        <dgm:presLayoutVars>
          <dgm:bulletEnabled val="1"/>
        </dgm:presLayoutVars>
      </dgm:prSet>
      <dgm:spPr/>
      <dgm:t>
        <a:bodyPr/>
        <a:lstStyle/>
        <a:p>
          <a:endParaRPr lang="en-US"/>
        </a:p>
      </dgm:t>
    </dgm:pt>
    <dgm:pt modelId="{5849C257-E1F0-41A1-9946-569543FE5972}" type="pres">
      <dgm:prSet presAssocID="{1AD1D056-2927-489F-BB20-8956C3AE5F24}" presName="sp" presStyleCnt="0"/>
      <dgm:spPr/>
    </dgm:pt>
    <dgm:pt modelId="{6E63F81D-EDE4-41F4-9392-88AE4F2BD458}" type="pres">
      <dgm:prSet presAssocID="{B3DE16FC-128B-4EC5-BEAF-C8AC0D263CC4}" presName="composite" presStyleCnt="0"/>
      <dgm:spPr/>
    </dgm:pt>
    <dgm:pt modelId="{2BBA2B59-34D9-49B0-8D0C-E27D971C8573}" type="pres">
      <dgm:prSet presAssocID="{B3DE16FC-128B-4EC5-BEAF-C8AC0D263CC4}" presName="parentText" presStyleLbl="alignNode1" presStyleIdx="1" presStyleCnt="3">
        <dgm:presLayoutVars>
          <dgm:chMax val="1"/>
          <dgm:bulletEnabled val="1"/>
        </dgm:presLayoutVars>
      </dgm:prSet>
      <dgm:spPr/>
      <dgm:t>
        <a:bodyPr/>
        <a:lstStyle/>
        <a:p>
          <a:endParaRPr lang="en-US"/>
        </a:p>
      </dgm:t>
    </dgm:pt>
    <dgm:pt modelId="{6E5F679A-3BAF-47ED-A483-74D7942B0761}" type="pres">
      <dgm:prSet presAssocID="{B3DE16FC-128B-4EC5-BEAF-C8AC0D263CC4}" presName="descendantText" presStyleLbl="alignAcc1" presStyleIdx="1" presStyleCnt="3">
        <dgm:presLayoutVars>
          <dgm:bulletEnabled val="1"/>
        </dgm:presLayoutVars>
      </dgm:prSet>
      <dgm:spPr/>
      <dgm:t>
        <a:bodyPr/>
        <a:lstStyle/>
        <a:p>
          <a:endParaRPr lang="en-US"/>
        </a:p>
      </dgm:t>
    </dgm:pt>
    <dgm:pt modelId="{A58BC652-9D96-44B5-AE20-4A0AB9EFC9AE}" type="pres">
      <dgm:prSet presAssocID="{9374363D-9DD2-46C4-BB17-60AE9B807EF2}" presName="sp" presStyleCnt="0"/>
      <dgm:spPr/>
    </dgm:pt>
    <dgm:pt modelId="{43950E68-775F-44DC-8737-18A37420A1A7}" type="pres">
      <dgm:prSet presAssocID="{36DEA9E9-89A1-4EDC-B436-526696529CE4}" presName="composite" presStyleCnt="0"/>
      <dgm:spPr/>
    </dgm:pt>
    <dgm:pt modelId="{722173D8-2009-46F9-86D4-F664BE4B863A}" type="pres">
      <dgm:prSet presAssocID="{36DEA9E9-89A1-4EDC-B436-526696529CE4}" presName="parentText" presStyleLbl="alignNode1" presStyleIdx="2" presStyleCnt="3">
        <dgm:presLayoutVars>
          <dgm:chMax val="1"/>
          <dgm:bulletEnabled val="1"/>
        </dgm:presLayoutVars>
      </dgm:prSet>
      <dgm:spPr/>
      <dgm:t>
        <a:bodyPr/>
        <a:lstStyle/>
        <a:p>
          <a:endParaRPr lang="en-US"/>
        </a:p>
      </dgm:t>
    </dgm:pt>
    <dgm:pt modelId="{0FA76A0F-4C91-406D-990F-C434AEB816AC}" type="pres">
      <dgm:prSet presAssocID="{36DEA9E9-89A1-4EDC-B436-526696529CE4}" presName="descendantText" presStyleLbl="alignAcc1" presStyleIdx="2" presStyleCnt="3">
        <dgm:presLayoutVars>
          <dgm:bulletEnabled val="1"/>
        </dgm:presLayoutVars>
      </dgm:prSet>
      <dgm:spPr/>
      <dgm:t>
        <a:bodyPr/>
        <a:lstStyle/>
        <a:p>
          <a:endParaRPr lang="en-US"/>
        </a:p>
      </dgm:t>
    </dgm:pt>
  </dgm:ptLst>
  <dgm:cxnLst>
    <dgm:cxn modelId="{9F4DE024-2DAB-432F-B8F5-9182ACEF1EB8}" type="presOf" srcId="{E7D65006-3326-4616-8969-53A05CA6430B}" destId="{0FA76A0F-4C91-406D-990F-C434AEB816AC}" srcOrd="0" destOrd="1" presId="urn:microsoft.com/office/officeart/2005/8/layout/chevron2"/>
    <dgm:cxn modelId="{BB9033A3-7A4A-4DAC-8901-F7DF1F9CBA28}" srcId="{3F4F9E12-B632-4B98-AB6A-A6E914E384DD}" destId="{B5CE7ECE-B0B0-4C1E-B342-65EC3E806946}" srcOrd="1" destOrd="0" parTransId="{2AE9D152-C429-4F08-8C5B-E8A68ED09F10}" sibTransId="{F138FF49-135A-4AF8-8487-DC01BFD71A2C}"/>
    <dgm:cxn modelId="{AF026CBF-BE89-4C98-B14E-9BA4A51B9BF9}" srcId="{3F4F9E12-B632-4B98-AB6A-A6E914E384DD}" destId="{231F9050-CBE1-498C-884E-883701857E75}" srcOrd="0" destOrd="0" parTransId="{D32364ED-D6E7-4005-99AB-785791C624D1}" sibTransId="{395CD5F9-2AE2-4ABC-9781-B5FC65ACF627}"/>
    <dgm:cxn modelId="{697EB86D-6C3E-4C43-B365-BBF902A1BB5C}" srcId="{B3DE16FC-128B-4EC5-BEAF-C8AC0D263CC4}" destId="{E07AF128-0A5E-454E-8C37-BFA4A06CA134}" srcOrd="1" destOrd="0" parTransId="{D3F509FF-635A-4654-8592-C04B2B6172CA}" sibTransId="{FA52EA7B-C8D0-4488-9C5F-7ABB38FA9FAD}"/>
    <dgm:cxn modelId="{A0614382-99B6-4965-ABED-91639F958F89}" type="presOf" srcId="{B3DE16FC-128B-4EC5-BEAF-C8AC0D263CC4}" destId="{2BBA2B59-34D9-49B0-8D0C-E27D971C8573}" srcOrd="0" destOrd="0" presId="urn:microsoft.com/office/officeart/2005/8/layout/chevron2"/>
    <dgm:cxn modelId="{642C6CF5-9550-4848-B384-6177DC838D12}" type="presOf" srcId="{B5CE7ECE-B0B0-4C1E-B342-65EC3E806946}" destId="{13161D17-B06B-4068-94E5-53076D007A7E}" srcOrd="0" destOrd="1" presId="urn:microsoft.com/office/officeart/2005/8/layout/chevron2"/>
    <dgm:cxn modelId="{D9CDF800-28C6-48E7-BBA8-C29BB2277B58}" type="presOf" srcId="{633D3752-FBB1-4A73-8D19-A3C0CA983AB5}" destId="{0FA76A0F-4C91-406D-990F-C434AEB816AC}" srcOrd="0" destOrd="0" presId="urn:microsoft.com/office/officeart/2005/8/layout/chevron2"/>
    <dgm:cxn modelId="{F470E54F-35B3-41EB-89EC-5B774AF99F2D}" type="presOf" srcId="{36DEA9E9-89A1-4EDC-B436-526696529CE4}" destId="{722173D8-2009-46F9-86D4-F664BE4B863A}" srcOrd="0" destOrd="0" presId="urn:microsoft.com/office/officeart/2005/8/layout/chevron2"/>
    <dgm:cxn modelId="{B8E04AB5-4889-4F43-AA01-84109D79CC6A}" srcId="{6EE10A9D-5365-4608-8FC5-D0A7A3F110FA}" destId="{B3DE16FC-128B-4EC5-BEAF-C8AC0D263CC4}" srcOrd="1" destOrd="0" parTransId="{42568D47-9286-4E8E-9257-AC5EE651B853}" sibTransId="{9374363D-9DD2-46C4-BB17-60AE9B807EF2}"/>
    <dgm:cxn modelId="{DB39ABA3-63BC-4463-8C49-3B3E1765D923}" srcId="{6EE10A9D-5365-4608-8FC5-D0A7A3F110FA}" destId="{36DEA9E9-89A1-4EDC-B436-526696529CE4}" srcOrd="2" destOrd="0" parTransId="{C2AB503B-3801-41EA-ACD3-E1E32CEF439E}" sibTransId="{4BFD36A2-DAA8-4C9A-BAA2-63F483419493}"/>
    <dgm:cxn modelId="{93EBFC1B-A1E4-4E69-8114-E6D17131B33B}" type="presOf" srcId="{E07AF128-0A5E-454E-8C37-BFA4A06CA134}" destId="{6E5F679A-3BAF-47ED-A483-74D7942B0761}" srcOrd="0" destOrd="1" presId="urn:microsoft.com/office/officeart/2005/8/layout/chevron2"/>
    <dgm:cxn modelId="{BE84A202-B272-49F8-A5A2-B0FFFA31A471}" srcId="{B3DE16FC-128B-4EC5-BEAF-C8AC0D263CC4}" destId="{0E477CEA-26B1-4F17-AADA-B2F6F3FAF07C}" srcOrd="0" destOrd="0" parTransId="{609320ED-FF2B-4653-B191-94A9FE39CA7D}" sibTransId="{AA81F565-BFA4-420D-A0B9-93068038B9B7}"/>
    <dgm:cxn modelId="{FC0A9B9C-37B0-4CD5-9082-429E3947DB0F}" type="presOf" srcId="{6EE10A9D-5365-4608-8FC5-D0A7A3F110FA}" destId="{AEC7844B-412D-4B6F-ACFC-D45B99797190}" srcOrd="0" destOrd="0" presId="urn:microsoft.com/office/officeart/2005/8/layout/chevron2"/>
    <dgm:cxn modelId="{80CFB039-F1DF-4285-AB38-395FEDCB5F07}" type="presOf" srcId="{0E477CEA-26B1-4F17-AADA-B2F6F3FAF07C}" destId="{6E5F679A-3BAF-47ED-A483-74D7942B0761}" srcOrd="0" destOrd="0" presId="urn:microsoft.com/office/officeart/2005/8/layout/chevron2"/>
    <dgm:cxn modelId="{51C91DBE-8882-4AD0-AA66-C69B249CB4CB}" srcId="{6EE10A9D-5365-4608-8FC5-D0A7A3F110FA}" destId="{3F4F9E12-B632-4B98-AB6A-A6E914E384DD}" srcOrd="0" destOrd="0" parTransId="{BE2BC0E6-827C-436D-8948-8D15FD8EAD7F}" sibTransId="{1AD1D056-2927-489F-BB20-8956C3AE5F24}"/>
    <dgm:cxn modelId="{CBCB0CB4-1747-4752-9F68-D308A90388EA}" type="presOf" srcId="{231F9050-CBE1-498C-884E-883701857E75}" destId="{13161D17-B06B-4068-94E5-53076D007A7E}" srcOrd="0" destOrd="0" presId="urn:microsoft.com/office/officeart/2005/8/layout/chevron2"/>
    <dgm:cxn modelId="{FAF7491F-EC52-47B7-8930-55DC2B87247D}" type="presOf" srcId="{3F4F9E12-B632-4B98-AB6A-A6E914E384DD}" destId="{6E24A902-7EA1-40BA-B01B-D12A2D285D52}" srcOrd="0" destOrd="0" presId="urn:microsoft.com/office/officeart/2005/8/layout/chevron2"/>
    <dgm:cxn modelId="{DCD86F78-2D6B-43D1-A58B-968F8E7A2305}" srcId="{36DEA9E9-89A1-4EDC-B436-526696529CE4}" destId="{633D3752-FBB1-4A73-8D19-A3C0CA983AB5}" srcOrd="0" destOrd="0" parTransId="{1A7D3277-9EE2-450C-9D9F-A5FEC49894A0}" sibTransId="{C83558FF-0BF4-4977-A17C-5E19F901A14A}"/>
    <dgm:cxn modelId="{4B0FFF91-BB6B-4920-9ED5-F41EE453BF5F}" srcId="{36DEA9E9-89A1-4EDC-B436-526696529CE4}" destId="{E7D65006-3326-4616-8969-53A05CA6430B}" srcOrd="1" destOrd="0" parTransId="{F34E3836-2DF1-4CBC-8B64-2D7F03796A59}" sibTransId="{A5507530-1058-4010-8126-489EE97D3E43}"/>
    <dgm:cxn modelId="{B98B2F9D-1D70-48DD-9D9E-129D89CDEA1F}" type="presParOf" srcId="{AEC7844B-412D-4B6F-ACFC-D45B99797190}" destId="{2B0560E8-1C91-4AF2-B6F7-818DA9CEB8A3}" srcOrd="0" destOrd="0" presId="urn:microsoft.com/office/officeart/2005/8/layout/chevron2"/>
    <dgm:cxn modelId="{B4B02609-C30D-4A28-8618-C48D38B86C2E}" type="presParOf" srcId="{2B0560E8-1C91-4AF2-B6F7-818DA9CEB8A3}" destId="{6E24A902-7EA1-40BA-B01B-D12A2D285D52}" srcOrd="0" destOrd="0" presId="urn:microsoft.com/office/officeart/2005/8/layout/chevron2"/>
    <dgm:cxn modelId="{8955A4E5-009B-4251-8A38-88A0CA2E552B}" type="presParOf" srcId="{2B0560E8-1C91-4AF2-B6F7-818DA9CEB8A3}" destId="{13161D17-B06B-4068-94E5-53076D007A7E}" srcOrd="1" destOrd="0" presId="urn:microsoft.com/office/officeart/2005/8/layout/chevron2"/>
    <dgm:cxn modelId="{A88C31BF-AE8E-4B6B-A4A5-6745E554AA93}" type="presParOf" srcId="{AEC7844B-412D-4B6F-ACFC-D45B99797190}" destId="{5849C257-E1F0-41A1-9946-569543FE5972}" srcOrd="1" destOrd="0" presId="urn:microsoft.com/office/officeart/2005/8/layout/chevron2"/>
    <dgm:cxn modelId="{C9B9A56D-ED46-4D74-97CE-9D65E80F40F6}" type="presParOf" srcId="{AEC7844B-412D-4B6F-ACFC-D45B99797190}" destId="{6E63F81D-EDE4-41F4-9392-88AE4F2BD458}" srcOrd="2" destOrd="0" presId="urn:microsoft.com/office/officeart/2005/8/layout/chevron2"/>
    <dgm:cxn modelId="{8DE50FBB-943F-4B0F-9B1B-ED9C5437AD42}" type="presParOf" srcId="{6E63F81D-EDE4-41F4-9392-88AE4F2BD458}" destId="{2BBA2B59-34D9-49B0-8D0C-E27D971C8573}" srcOrd="0" destOrd="0" presId="urn:microsoft.com/office/officeart/2005/8/layout/chevron2"/>
    <dgm:cxn modelId="{45A4665B-47EB-4912-9FD8-454414DA596C}" type="presParOf" srcId="{6E63F81D-EDE4-41F4-9392-88AE4F2BD458}" destId="{6E5F679A-3BAF-47ED-A483-74D7942B0761}" srcOrd="1" destOrd="0" presId="urn:microsoft.com/office/officeart/2005/8/layout/chevron2"/>
    <dgm:cxn modelId="{4924CFD9-3788-4A32-AE5E-8586264A1000}" type="presParOf" srcId="{AEC7844B-412D-4B6F-ACFC-D45B99797190}" destId="{A58BC652-9D96-44B5-AE20-4A0AB9EFC9AE}" srcOrd="3" destOrd="0" presId="urn:microsoft.com/office/officeart/2005/8/layout/chevron2"/>
    <dgm:cxn modelId="{8DE82E45-E56A-4312-BA91-2DB2928D6808}" type="presParOf" srcId="{AEC7844B-412D-4B6F-ACFC-D45B99797190}" destId="{43950E68-775F-44DC-8737-18A37420A1A7}" srcOrd="4" destOrd="0" presId="urn:microsoft.com/office/officeart/2005/8/layout/chevron2"/>
    <dgm:cxn modelId="{0D6328B3-1BA2-4109-AACE-5041973CA736}" type="presParOf" srcId="{43950E68-775F-44DC-8737-18A37420A1A7}" destId="{722173D8-2009-46F9-86D4-F664BE4B863A}" srcOrd="0" destOrd="0" presId="urn:microsoft.com/office/officeart/2005/8/layout/chevron2"/>
    <dgm:cxn modelId="{148E44DF-BC11-4781-8C97-89A05F955175}" type="presParOf" srcId="{43950E68-775F-44DC-8737-18A37420A1A7}" destId="{0FA76A0F-4C91-406D-990F-C434AEB816A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24A902-7EA1-40BA-B01B-D12A2D285D52}">
      <dsp:nvSpPr>
        <dsp:cNvPr id="0" name=""/>
        <dsp:cNvSpPr/>
      </dsp:nvSpPr>
      <dsp:spPr>
        <a:xfrm rot="5400000">
          <a:off x="-245635" y="246082"/>
          <a:ext cx="1637567" cy="114629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Teach</a:t>
          </a:r>
          <a:endParaRPr lang="en-US" sz="2900" kern="1200" dirty="0"/>
        </a:p>
      </dsp:txBody>
      <dsp:txXfrm rot="-5400000">
        <a:off x="1" y="573596"/>
        <a:ext cx="1146297" cy="491270"/>
      </dsp:txXfrm>
    </dsp:sp>
    <dsp:sp modelId="{13161D17-B06B-4068-94E5-53076D007A7E}">
      <dsp:nvSpPr>
        <dsp:cNvPr id="0" name=""/>
        <dsp:cNvSpPr/>
      </dsp:nvSpPr>
      <dsp:spPr>
        <a:xfrm rot="5400000">
          <a:off x="4155739" y="-3008994"/>
          <a:ext cx="1064418" cy="708330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t>Baseline Culture of Safety Survey</a:t>
          </a:r>
          <a:endParaRPr lang="en-US" sz="2100" kern="1200" dirty="0"/>
        </a:p>
        <a:p>
          <a:pPr marL="228600" lvl="1" indent="-228600" algn="l" defTabSz="933450">
            <a:lnSpc>
              <a:spcPct val="90000"/>
            </a:lnSpc>
            <a:spcBef>
              <a:spcPct val="0"/>
            </a:spcBef>
            <a:spcAft>
              <a:spcPct val="15000"/>
            </a:spcAft>
            <a:buChar char="••"/>
          </a:pPr>
          <a:r>
            <a:rPr lang="en-US" sz="2100" kern="1200" dirty="0" smtClean="0"/>
            <a:t>Fundamentals/Train the Trainer Sessions</a:t>
          </a:r>
          <a:endParaRPr lang="en-US" sz="2100" kern="1200" dirty="0"/>
        </a:p>
      </dsp:txBody>
      <dsp:txXfrm rot="-5400000">
        <a:off x="1146298" y="52408"/>
        <a:ext cx="7031341" cy="960496"/>
      </dsp:txXfrm>
    </dsp:sp>
    <dsp:sp modelId="{2BBA2B59-34D9-49B0-8D0C-E27D971C8573}">
      <dsp:nvSpPr>
        <dsp:cNvPr id="0" name=""/>
        <dsp:cNvSpPr/>
      </dsp:nvSpPr>
      <dsp:spPr>
        <a:xfrm rot="5400000">
          <a:off x="-245635" y="1689832"/>
          <a:ext cx="1637567" cy="114629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Spread</a:t>
          </a:r>
          <a:endParaRPr lang="en-US" sz="2900" kern="1200" dirty="0"/>
        </a:p>
      </dsp:txBody>
      <dsp:txXfrm rot="-5400000">
        <a:off x="1" y="2017346"/>
        <a:ext cx="1146297" cy="491270"/>
      </dsp:txXfrm>
    </dsp:sp>
    <dsp:sp modelId="{6E5F679A-3BAF-47ED-A483-74D7942B0761}">
      <dsp:nvSpPr>
        <dsp:cNvPr id="0" name=""/>
        <dsp:cNvSpPr/>
      </dsp:nvSpPr>
      <dsp:spPr>
        <a:xfrm rot="5400000">
          <a:off x="4155739" y="-1565244"/>
          <a:ext cx="1064418" cy="708330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t>Staff Roll out Sessions</a:t>
          </a:r>
          <a:endParaRPr lang="en-US" sz="2100" kern="1200" dirty="0"/>
        </a:p>
        <a:p>
          <a:pPr marL="228600" lvl="1" indent="-228600" algn="l" defTabSz="933450">
            <a:lnSpc>
              <a:spcPct val="90000"/>
            </a:lnSpc>
            <a:spcBef>
              <a:spcPct val="0"/>
            </a:spcBef>
            <a:spcAft>
              <a:spcPct val="15000"/>
            </a:spcAft>
            <a:buChar char="••"/>
          </a:pPr>
          <a:r>
            <a:rPr lang="en-US" sz="2100" kern="1200" dirty="0" smtClean="0"/>
            <a:t>Specific Tools Highlighted to make it Stick</a:t>
          </a:r>
          <a:endParaRPr lang="en-US" sz="2100" kern="1200" dirty="0"/>
        </a:p>
      </dsp:txBody>
      <dsp:txXfrm rot="-5400000">
        <a:off x="1146298" y="1496158"/>
        <a:ext cx="7031341" cy="960496"/>
      </dsp:txXfrm>
    </dsp:sp>
    <dsp:sp modelId="{722173D8-2009-46F9-86D4-F664BE4B863A}">
      <dsp:nvSpPr>
        <dsp:cNvPr id="0" name=""/>
        <dsp:cNvSpPr/>
      </dsp:nvSpPr>
      <dsp:spPr>
        <a:xfrm rot="5400000">
          <a:off x="-245635" y="3133582"/>
          <a:ext cx="1637567" cy="114629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Sustain</a:t>
          </a:r>
          <a:endParaRPr lang="en-US" sz="2900" kern="1200" dirty="0"/>
        </a:p>
      </dsp:txBody>
      <dsp:txXfrm rot="-5400000">
        <a:off x="1" y="3461096"/>
        <a:ext cx="1146297" cy="491270"/>
      </dsp:txXfrm>
    </dsp:sp>
    <dsp:sp modelId="{0FA76A0F-4C91-406D-990F-C434AEB816AC}">
      <dsp:nvSpPr>
        <dsp:cNvPr id="0" name=""/>
        <dsp:cNvSpPr/>
      </dsp:nvSpPr>
      <dsp:spPr>
        <a:xfrm rot="5400000">
          <a:off x="4155739" y="-121494"/>
          <a:ext cx="1064418" cy="708330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smtClean="0"/>
            <a:t>Re-survey at approx. 18 months after initiation</a:t>
          </a:r>
          <a:endParaRPr lang="en-US" sz="2100" kern="1200" dirty="0"/>
        </a:p>
        <a:p>
          <a:pPr marL="228600" lvl="1" indent="-228600" algn="l" defTabSz="933450">
            <a:lnSpc>
              <a:spcPct val="90000"/>
            </a:lnSpc>
            <a:spcBef>
              <a:spcPct val="0"/>
            </a:spcBef>
            <a:spcAft>
              <a:spcPct val="15000"/>
            </a:spcAft>
            <a:buChar char="••"/>
          </a:pPr>
          <a:r>
            <a:rPr lang="en-US" sz="2100" kern="1200" dirty="0" smtClean="0"/>
            <a:t>Develop annual competency – in person for new staff and residents and online for others</a:t>
          </a:r>
          <a:endParaRPr lang="en-US" sz="2100" kern="1200" dirty="0"/>
        </a:p>
      </dsp:txBody>
      <dsp:txXfrm rot="-5400000">
        <a:off x="1146298" y="2939908"/>
        <a:ext cx="7031341" cy="96049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2.x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image" Target="../media/image29.emf"/></Relationships>
</file>

<file path=ppt/drawings/drawing1.xml><?xml version="1.0" encoding="utf-8"?>
<c:userShapes xmlns:c="http://schemas.openxmlformats.org/drawingml/2006/chart">
  <cdr:relSizeAnchor xmlns:cdr="http://schemas.openxmlformats.org/drawingml/2006/chartDrawing">
    <cdr:from>
      <cdr:x>0.4</cdr:x>
      <cdr:y>0.27083</cdr:y>
    </cdr:from>
    <cdr:to>
      <cdr:x>0.71667</cdr:x>
      <cdr:y>0.47917</cdr:y>
    </cdr:to>
    <cdr:sp macro="" textlink="">
      <cdr:nvSpPr>
        <cdr:cNvPr id="2" name="TextBox 1"/>
        <cdr:cNvSpPr txBox="1"/>
      </cdr:nvSpPr>
      <cdr:spPr>
        <a:xfrm xmlns:a="http://schemas.openxmlformats.org/drawingml/2006/main">
          <a:off x="2133600" y="990600"/>
          <a:ext cx="1689118" cy="762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smtClean="0"/>
            <a:t>Total Participants: </a:t>
          </a:r>
          <a:r>
            <a:rPr lang="en-US" sz="1400" b="1" dirty="0" smtClean="0"/>
            <a:t>364</a:t>
          </a:r>
        </a:p>
        <a:p xmlns:a="http://schemas.openxmlformats.org/drawingml/2006/main">
          <a:r>
            <a:rPr lang="en-US" sz="1400" dirty="0" smtClean="0"/>
            <a:t>Count</a:t>
          </a:r>
          <a:r>
            <a:rPr lang="en-US" sz="1400" baseline="0" dirty="0" smtClean="0"/>
            <a:t> </a:t>
          </a:r>
          <a:r>
            <a:rPr lang="en-US" sz="1400" baseline="0" dirty="0"/>
            <a:t>i</a:t>
          </a:r>
          <a:r>
            <a:rPr lang="en-US" sz="1400" dirty="0"/>
            <a:t>ncludes 17 facilitators</a:t>
          </a:r>
        </a:p>
        <a:p xmlns:a="http://schemas.openxmlformats.org/drawingml/2006/main">
          <a:r>
            <a:rPr lang="en-US" sz="1400" b="1" dirty="0">
              <a:solidFill>
                <a:srgbClr val="00B050"/>
              </a:solidFill>
            </a:rPr>
            <a:t>94%</a:t>
          </a:r>
          <a:r>
            <a:rPr lang="en-US" sz="1400" dirty="0"/>
            <a:t> Staff Trained</a:t>
          </a:r>
        </a:p>
        <a:p xmlns:a="http://schemas.openxmlformats.org/drawingml/2006/main">
          <a:endParaRPr lang="en-US" sz="1400" dirty="0"/>
        </a:p>
      </cdr:txBody>
    </cdr:sp>
  </cdr:relSizeAnchor>
</c:userShapes>
</file>

<file path=ppt/drawings/drawing2.xml><?xml version="1.0" encoding="utf-8"?>
<c:userShapes xmlns:c="http://schemas.openxmlformats.org/drawingml/2006/chart">
  <cdr:relSizeAnchor xmlns:cdr="http://schemas.openxmlformats.org/drawingml/2006/chartDrawing">
    <cdr:from>
      <cdr:x>0.74167</cdr:x>
      <cdr:y>0</cdr:y>
    </cdr:from>
    <cdr:to>
      <cdr:x>0.97354</cdr:x>
      <cdr:y>0.09028</cdr:y>
    </cdr:to>
    <cdr:pic>
      <cdr:nvPicPr>
        <cdr:cNvPr id="2" name="Picture 1" descr="Yale new Haven Hospital logo" title="YNHH logo"/>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srcRect xmlns:a="http://schemas.openxmlformats.org/drawingml/2006/main"/>
        <a:stretch xmlns:a="http://schemas.openxmlformats.org/drawingml/2006/main">
          <a:fillRect/>
        </a:stretch>
      </cdr:blipFill>
      <cdr:spPr bwMode="auto">
        <a:xfrm xmlns:a="http://schemas.openxmlformats.org/drawingml/2006/main">
          <a:off x="6781800" y="0"/>
          <a:ext cx="2120220" cy="619140"/>
        </a:xfrm>
        <a:prstGeom xmlns:a="http://schemas.openxmlformats.org/drawingml/2006/main" prst="rect">
          <a:avLst/>
        </a:prstGeom>
        <a:noFill xmlns:a="http://schemas.openxmlformats.org/drawingml/2006/main"/>
        <a:ln xmlns:a="http://schemas.openxmlformats.org/drawingml/2006/main" w="9525">
          <a:noFill/>
          <a:miter lim="800000"/>
          <a:headEnd/>
          <a:tailEnd/>
        </a:ln>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US" dirty="0"/>
          </a:p>
        </p:txBody>
      </p:sp>
      <p:sp>
        <p:nvSpPr>
          <p:cNvPr id="245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dirty="0"/>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45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45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dirty="0"/>
          </a:p>
        </p:txBody>
      </p:sp>
      <p:sp>
        <p:nvSpPr>
          <p:cNvPr id="245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pPr>
              <a:defRPr/>
            </a:pPr>
            <a:fld id="{276F850C-4CA0-4AEA-BF84-71FCB671DB2D}" type="slidenum">
              <a:rPr lang="en-US"/>
              <a:pPr>
                <a:defRPr/>
              </a:pPr>
              <a:t>‹#›</a:t>
            </a:fld>
            <a:endParaRPr lang="en-US" dirty="0"/>
          </a:p>
        </p:txBody>
      </p:sp>
    </p:spTree>
    <p:extLst>
      <p:ext uri="{BB962C8B-B14F-4D97-AF65-F5344CB8AC3E}">
        <p14:creationId xmlns:p14="http://schemas.microsoft.com/office/powerpoint/2010/main" val="34218191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44979-1950-514C-90AC-088E3B0CE7E7}"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67184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27ACCFA-96D3-4C1B-B533-4F37E3BCAD8D}" type="slidenum">
              <a:rPr lang="en-US">
                <a:solidFill>
                  <a:prstClr val="black"/>
                </a:solidFill>
                <a:ea typeface="ＭＳ Ｐゴシック"/>
                <a:cs typeface="ＭＳ Ｐゴシック"/>
              </a:rPr>
              <a:pPr/>
              <a:t>26</a:t>
            </a:fld>
            <a:endParaRPr lang="en-US" dirty="0">
              <a:solidFill>
                <a:prstClr val="black"/>
              </a:solidFill>
              <a:ea typeface="ＭＳ Ｐゴシック"/>
              <a:cs typeface="ＭＳ Ｐゴシック"/>
            </a:endParaRPr>
          </a:p>
        </p:txBody>
      </p:sp>
      <p:sp>
        <p:nvSpPr>
          <p:cNvPr id="266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6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buNone/>
            </a:pPr>
            <a:r>
              <a:rPr lang="en-US" sz="2400" b="1" dirty="0" smtClean="0"/>
              <a:t>Create Change Teams</a:t>
            </a:r>
          </a:p>
          <a:p>
            <a:pPr lvl="1"/>
            <a:r>
              <a:rPr lang="en-US" sz="1800" dirty="0" smtClean="0"/>
              <a:t>Assemble </a:t>
            </a:r>
            <a:r>
              <a:rPr lang="en-US" sz="1800" i="1" u="sng" dirty="0" smtClean="0"/>
              <a:t>departmental </a:t>
            </a:r>
            <a:r>
              <a:rPr lang="en-US" sz="1800" dirty="0" smtClean="0"/>
              <a:t>Change Teams comprised of leaders and staff members with the authority, expertise, credibility, and motivation necessary to drive a successful Teamwork Training Initiative.</a:t>
            </a:r>
          </a:p>
          <a:p>
            <a:pPr lvl="1"/>
            <a:r>
              <a:rPr lang="en-US" sz="1800" dirty="0" smtClean="0"/>
              <a:t>Multidisciplinary.  Should include physician, nursing, and allied healthcare professionals</a:t>
            </a:r>
          </a:p>
          <a:p>
            <a:pPr lvl="1"/>
            <a:r>
              <a:rPr lang="en-US" sz="1800" dirty="0" smtClean="0"/>
              <a:t>Change Team will focus on improving processes within their own clinical workspace.</a:t>
            </a:r>
          </a:p>
          <a:p>
            <a:pPr lvl="1"/>
            <a:r>
              <a:rPr lang="en-US" sz="1800" dirty="0" smtClean="0"/>
              <a:t>Clinical content experts who have credibility and direct involvement in the processes that will be affected by the team training intervention</a:t>
            </a:r>
          </a:p>
          <a:p>
            <a:pPr lvl="1"/>
            <a:r>
              <a:rPr lang="en-US" sz="1800" b="1" i="1" dirty="0" smtClean="0"/>
              <a:t>**Must identify a primary local coordinator for overall orchestration, scheduling, logistics etc. (i.e. patient safety RN)</a:t>
            </a:r>
          </a:p>
          <a:p>
            <a:pPr eaLnBrk="1" hangingPunct="1"/>
            <a:endParaRPr lang="en-US" dirty="0" smtClean="0"/>
          </a:p>
          <a:p>
            <a:pPr>
              <a:spcBef>
                <a:spcPct val="0"/>
              </a:spcBef>
            </a:pPr>
            <a:endParaRPr lang="en-US" baseline="0" dirty="0" smtClean="0">
              <a:latin typeface="Arial" charset="0"/>
              <a:ea typeface="ＭＳ Ｐゴシック"/>
              <a:cs typeface="ＭＳ Ｐゴシック"/>
            </a:endParaRPr>
          </a:p>
        </p:txBody>
      </p:sp>
    </p:spTree>
    <p:extLst>
      <p:ext uri="{BB962C8B-B14F-4D97-AF65-F5344CB8AC3E}">
        <p14:creationId xmlns:p14="http://schemas.microsoft.com/office/powerpoint/2010/main" val="3834688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27ACCFA-96D3-4C1B-B533-4F37E3BCAD8D}" type="slidenum">
              <a:rPr lang="en-US">
                <a:solidFill>
                  <a:prstClr val="black"/>
                </a:solidFill>
                <a:ea typeface="ＭＳ Ｐゴシック"/>
                <a:cs typeface="ＭＳ Ｐゴシック"/>
              </a:rPr>
              <a:pPr/>
              <a:t>27</a:t>
            </a:fld>
            <a:endParaRPr lang="en-US" dirty="0">
              <a:solidFill>
                <a:prstClr val="black"/>
              </a:solidFill>
              <a:ea typeface="ＭＳ Ｐゴシック"/>
              <a:cs typeface="ＭＳ Ｐゴシック"/>
            </a:endParaRPr>
          </a:p>
        </p:txBody>
      </p:sp>
      <p:sp>
        <p:nvSpPr>
          <p:cNvPr id="266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6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buNone/>
            </a:pPr>
            <a:r>
              <a:rPr lang="en-US" sz="2400" b="1" dirty="0" smtClean="0"/>
              <a:t>Create Change Teams</a:t>
            </a:r>
          </a:p>
          <a:p>
            <a:pPr lvl="1"/>
            <a:r>
              <a:rPr lang="en-US" sz="1800" dirty="0" smtClean="0"/>
              <a:t>Assemble </a:t>
            </a:r>
            <a:r>
              <a:rPr lang="en-US" sz="1800" i="1" u="sng" dirty="0" smtClean="0"/>
              <a:t>departmental </a:t>
            </a:r>
            <a:r>
              <a:rPr lang="en-US" sz="1800" dirty="0" smtClean="0"/>
              <a:t>Change Teams comprised of leaders and staff members with the authority, expertise, credibility, and motivation necessary to drive a successful Teamwork Training Initiative.</a:t>
            </a:r>
          </a:p>
          <a:p>
            <a:pPr lvl="1"/>
            <a:r>
              <a:rPr lang="en-US" sz="1800" dirty="0" smtClean="0"/>
              <a:t>Multidisciplinary.  Should include physician, nursing, and allied healthcare professionals</a:t>
            </a:r>
          </a:p>
          <a:p>
            <a:pPr lvl="1"/>
            <a:r>
              <a:rPr lang="en-US" sz="1800" dirty="0" smtClean="0"/>
              <a:t>Change Team will focus on improving processes within their own clinical workspace.</a:t>
            </a:r>
          </a:p>
          <a:p>
            <a:pPr lvl="1"/>
            <a:r>
              <a:rPr lang="en-US" sz="1800" dirty="0" smtClean="0"/>
              <a:t>Clinical content experts who have credibility and direct involvement in the processes that will be affected by the team training intervention</a:t>
            </a:r>
          </a:p>
          <a:p>
            <a:pPr lvl="1"/>
            <a:r>
              <a:rPr lang="en-US" sz="1800" b="1" i="1" dirty="0" smtClean="0"/>
              <a:t>**Must identify a primary local coordinator for overall orchestration, scheduling, logistics etc. (i.e. patient safety RN)</a:t>
            </a:r>
          </a:p>
          <a:p>
            <a:pPr eaLnBrk="1" hangingPunct="1"/>
            <a:endParaRPr lang="en-US" dirty="0" smtClean="0"/>
          </a:p>
          <a:p>
            <a:pPr>
              <a:spcBef>
                <a:spcPct val="0"/>
              </a:spcBef>
            </a:pPr>
            <a:endParaRPr lang="en-US" baseline="0" dirty="0" smtClean="0">
              <a:latin typeface="Arial" charset="0"/>
              <a:ea typeface="ＭＳ Ｐゴシック"/>
              <a:cs typeface="ＭＳ Ｐゴシック"/>
            </a:endParaRPr>
          </a:p>
        </p:txBody>
      </p:sp>
    </p:spTree>
    <p:extLst>
      <p:ext uri="{BB962C8B-B14F-4D97-AF65-F5344CB8AC3E}">
        <p14:creationId xmlns:p14="http://schemas.microsoft.com/office/powerpoint/2010/main" val="3085111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8B5616E-A9E0-4630-A450-AD6CDD26AC7D}"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278716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B5616E-A9E0-4630-A450-AD6CDD26AC7D}"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740787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fld id="{CB917A41-A274-4915-9640-87201A1EDECF}" type="slidenum">
              <a:rPr lang="en-US">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1838981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B5616E-A9E0-4630-A450-AD6CDD26AC7D}"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583241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B5616E-A9E0-4630-A450-AD6CDD26AC7D}"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239531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B5616E-A9E0-4630-A450-AD6CDD26AC7D}"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2614599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Faculty class in early July. Used their feedback to revise</a:t>
            </a:r>
            <a:r>
              <a:rPr lang="en-US" baseline="0" dirty="0" smtClean="0"/>
              <a:t> the course.</a:t>
            </a:r>
            <a:endParaRPr lang="en-US" dirty="0" smtClean="0"/>
          </a:p>
          <a:p>
            <a:r>
              <a:rPr lang="en-US" dirty="0" smtClean="0"/>
              <a:t>Group practice</a:t>
            </a:r>
            <a:r>
              <a:rPr lang="en-US" baseline="0" dirty="0" smtClean="0"/>
              <a:t> sessions offered – read through materials, practice in SIM lab – ****Not all instructors had done this so we had to reschedule some of the early classes so they could sit in as an observer first.</a:t>
            </a:r>
          </a:p>
          <a:p>
            <a:endParaRPr lang="en-US" baseline="0" dirty="0" smtClean="0"/>
          </a:p>
          <a:p>
            <a:r>
              <a:rPr lang="en-US" baseline="0" dirty="0" smtClean="0"/>
              <a:t>It was critical given the short session time that we cover all of the materials and cover them in a standard way.</a:t>
            </a:r>
          </a:p>
          <a:p>
            <a:r>
              <a:rPr lang="en-US" baseline="0" dirty="0" smtClean="0"/>
              <a:t>Perception that MDs didn’t need practice due to teaching that they do &amp; that it was just the non-teaching staff that needed the practice. NOT TRUE! MDs actually wanted the practice time so they were familiar with the material. </a:t>
            </a:r>
          </a:p>
          <a:p>
            <a:endParaRPr lang="en-US" dirty="0"/>
          </a:p>
        </p:txBody>
      </p:sp>
      <p:sp>
        <p:nvSpPr>
          <p:cNvPr id="4" name="Slide Number Placeholder 3"/>
          <p:cNvSpPr>
            <a:spLocks noGrp="1"/>
          </p:cNvSpPr>
          <p:nvPr>
            <p:ph type="sldNum" sz="quarter" idx="10"/>
          </p:nvPr>
        </p:nvSpPr>
        <p:spPr/>
        <p:txBody>
          <a:bodyPr/>
          <a:lstStyle/>
          <a:p>
            <a:fld id="{78B5616E-A9E0-4630-A450-AD6CDD26AC7D}"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193088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Needed group to work as a team, breaking down silos</a:t>
            </a:r>
          </a:p>
          <a:p>
            <a:r>
              <a:rPr lang="en-US" dirty="0" smtClean="0"/>
              <a:t>First time we had done any interdisciplinary training.</a:t>
            </a:r>
          </a:p>
          <a:p>
            <a:r>
              <a:rPr lang="en-US" dirty="0" smtClean="0"/>
              <a:t>Incorporated</a:t>
            </a:r>
            <a:r>
              <a:rPr lang="en-US" baseline="0" dirty="0" smtClean="0"/>
              <a:t> all roles in the scenario</a:t>
            </a:r>
          </a:p>
          <a:p>
            <a:r>
              <a:rPr lang="en-US" baseline="0" dirty="0" smtClean="0"/>
              <a:t>All classes were multidisciplinary, desired 10-12 participants per class but varied. Ranged from 4-12.</a:t>
            </a:r>
            <a:endParaRPr lang="en-US" dirty="0"/>
          </a:p>
        </p:txBody>
      </p:sp>
      <p:sp>
        <p:nvSpPr>
          <p:cNvPr id="4" name="Slide Number Placeholder 3"/>
          <p:cNvSpPr>
            <a:spLocks noGrp="1"/>
          </p:cNvSpPr>
          <p:nvPr>
            <p:ph type="sldNum" sz="quarter" idx="10"/>
          </p:nvPr>
        </p:nvSpPr>
        <p:spPr/>
        <p:txBody>
          <a:bodyPr/>
          <a:lstStyle/>
          <a:p>
            <a:fld id="{78B5616E-A9E0-4630-A450-AD6CDD26AC7D}"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829921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B5616E-A9E0-4630-A450-AD6CDD26AC7D}"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4151336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Lead PA used Survey Monkey</a:t>
            </a:r>
            <a:r>
              <a:rPr lang="en-US" baseline="0" dirty="0" smtClean="0"/>
              <a:t> &amp; allowed Midlevels </a:t>
            </a:r>
            <a:r>
              <a:rPr lang="en-US" b="1" baseline="0" dirty="0" smtClean="0">
                <a:solidFill>
                  <a:srgbClr val="FF0000"/>
                </a:solidFill>
              </a:rPr>
              <a:t>– PROBLEM </a:t>
            </a:r>
            <a:r>
              <a:rPr lang="en-US" baseline="0" dirty="0" smtClean="0"/>
              <a:t>– since PA created the survey poll the proj mgr didn’t receive the updates and had to continuously check back to see if there were changes. Had a few errors when Midlevel staff changed the schedule and a course was canceled due to lack of sign ups, staff weren’t notified. </a:t>
            </a:r>
          </a:p>
          <a:p>
            <a:r>
              <a:rPr lang="en-US" baseline="0" dirty="0" smtClean="0"/>
              <a:t>Errors transcribing info from one schedule to the Master.</a:t>
            </a:r>
          </a:p>
          <a:p>
            <a:r>
              <a:rPr lang="en-US" baseline="0" dirty="0" smtClean="0"/>
              <a:t>All participants received an email 1 week prior to the course reminding them about their course date/time/location, reading materials (staff roles) and asked them to take TPQ online prior to class. </a:t>
            </a:r>
          </a:p>
          <a:p>
            <a:endParaRPr lang="en-US" baseline="0" dirty="0" smtClean="0"/>
          </a:p>
          <a:p>
            <a:r>
              <a:rPr lang="en-US" baseline="0" dirty="0" smtClean="0"/>
              <a:t>Attempted to use Drop Box for Master Schedule – Not all planning team members had access. Point Person / Project Mgr</a:t>
            </a:r>
          </a:p>
          <a:p>
            <a:r>
              <a:rPr lang="en-US" baseline="0" dirty="0" smtClean="0"/>
              <a:t>Constant cross checking required</a:t>
            </a:r>
            <a:endParaRPr lang="en-US" dirty="0"/>
          </a:p>
        </p:txBody>
      </p:sp>
      <p:sp>
        <p:nvSpPr>
          <p:cNvPr id="4" name="Slide Number Placeholder 3"/>
          <p:cNvSpPr>
            <a:spLocks noGrp="1"/>
          </p:cNvSpPr>
          <p:nvPr>
            <p:ph type="sldNum" sz="quarter" idx="10"/>
          </p:nvPr>
        </p:nvSpPr>
        <p:spPr/>
        <p:txBody>
          <a:bodyPr/>
          <a:lstStyle/>
          <a:p>
            <a:fld id="{78B5616E-A9E0-4630-A450-AD6CDD26AC7D}"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1570856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DC0481-D189-42CE-8FCA-99FAE0F65524}" type="slidenum">
              <a:rPr lang="en-US">
                <a:solidFill>
                  <a:prstClr val="black"/>
                </a:solidFill>
              </a:rPr>
              <a:pPr/>
              <a:t>37</a:t>
            </a:fld>
            <a:endParaRPr lang="en-US" dirty="0">
              <a:solidFill>
                <a:prstClr val="black"/>
              </a:solidFill>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r>
              <a:rPr lang="en-US" b="1" dirty="0">
                <a:cs typeface="Arial" charset="0"/>
              </a:rPr>
              <a:t>Other suggestions:</a:t>
            </a:r>
          </a:p>
          <a:p>
            <a:r>
              <a:rPr lang="en-US" dirty="0">
                <a:cs typeface="Arial" charset="0"/>
              </a:rPr>
              <a:t>Provide an infrastructure to support training.</a:t>
            </a:r>
          </a:p>
          <a:p>
            <a:r>
              <a:rPr lang="en-US" dirty="0">
                <a:cs typeface="Arial" charset="0"/>
              </a:rPr>
              <a:t>Think </a:t>
            </a:r>
            <a:r>
              <a:rPr lang="en-US" dirty="0" smtClean="0">
                <a:cs typeface="Arial" charset="0"/>
              </a:rPr>
              <a:t>about Allowing </a:t>
            </a:r>
            <a:r>
              <a:rPr lang="en-US" dirty="0">
                <a:cs typeface="Arial" charset="0"/>
              </a:rPr>
              <a:t>time for staff to attend training (nurses, physicians, key personnel).</a:t>
            </a:r>
          </a:p>
          <a:p>
            <a:r>
              <a:rPr lang="en-US" dirty="0">
                <a:cs typeface="Arial" charset="0"/>
              </a:rPr>
              <a:t>Providing time for coaches to meet with staff members on an ongoing basis.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800" b="1" i="1" dirty="0" smtClean="0"/>
              <a:t>**Must identify a primary local coordinator for overall orchestration, scheduling, logistics etc. (i.e. patient safety RN)</a:t>
            </a:r>
          </a:p>
          <a:p>
            <a:endParaRPr lang="en-US" dirty="0"/>
          </a:p>
        </p:txBody>
      </p:sp>
    </p:spTree>
    <p:extLst>
      <p:ext uri="{BB962C8B-B14F-4D97-AF65-F5344CB8AC3E}">
        <p14:creationId xmlns:p14="http://schemas.microsoft.com/office/powerpoint/2010/main" val="2696906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27ACCFA-96D3-4C1B-B533-4F37E3BCAD8D}" type="slidenum">
              <a:rPr lang="en-US">
                <a:solidFill>
                  <a:prstClr val="black"/>
                </a:solidFill>
                <a:ea typeface="ＭＳ Ｐゴシック"/>
                <a:cs typeface="ＭＳ Ｐゴシック"/>
              </a:rPr>
              <a:pPr/>
              <a:t>38</a:t>
            </a:fld>
            <a:endParaRPr lang="en-US" dirty="0">
              <a:solidFill>
                <a:prstClr val="black"/>
              </a:solidFill>
              <a:ea typeface="ＭＳ Ｐゴシック"/>
              <a:cs typeface="ＭＳ Ｐゴシック"/>
            </a:endParaRPr>
          </a:p>
        </p:txBody>
      </p:sp>
      <p:sp>
        <p:nvSpPr>
          <p:cNvPr id="266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6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buNone/>
            </a:pPr>
            <a:r>
              <a:rPr lang="en-US" sz="2400" b="1" dirty="0" smtClean="0"/>
              <a:t>Create Change Teams</a:t>
            </a:r>
          </a:p>
          <a:p>
            <a:pPr lvl="1"/>
            <a:r>
              <a:rPr lang="en-US" sz="1800" dirty="0" smtClean="0"/>
              <a:t>Assemble </a:t>
            </a:r>
            <a:r>
              <a:rPr lang="en-US" sz="1800" i="1" u="sng" dirty="0" smtClean="0"/>
              <a:t>departmental </a:t>
            </a:r>
            <a:r>
              <a:rPr lang="en-US" sz="1800" dirty="0" smtClean="0"/>
              <a:t>Change Teams comprised of leaders and staff members with the authority, expertise, credibility, and motivation necessary to drive a successful Teamwork Training Initiative.</a:t>
            </a:r>
          </a:p>
          <a:p>
            <a:pPr lvl="1"/>
            <a:r>
              <a:rPr lang="en-US" sz="1800" dirty="0" smtClean="0"/>
              <a:t>Multidisciplinary.  Should include physician, nursing, and allied healthcare professionals</a:t>
            </a:r>
          </a:p>
          <a:p>
            <a:pPr lvl="1"/>
            <a:r>
              <a:rPr lang="en-US" sz="1800" dirty="0" smtClean="0"/>
              <a:t>Change Team will focus on improving processes within their own clinical workspace.</a:t>
            </a:r>
          </a:p>
          <a:p>
            <a:pPr lvl="1"/>
            <a:r>
              <a:rPr lang="en-US" sz="1800" dirty="0" smtClean="0"/>
              <a:t>Clinical content experts who have credibility and direct involvement in the processes that will be affected by the team training intervention</a:t>
            </a:r>
          </a:p>
          <a:p>
            <a:pPr lvl="1"/>
            <a:r>
              <a:rPr lang="en-US" sz="1800" b="1" i="1" dirty="0" smtClean="0"/>
              <a:t>**Must identify a primary local coordinator for overall orchestration, scheduling, logistics etc. (i.e. patient safety RN)</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a:spcBef>
                <a:spcPct val="0"/>
              </a:spcBef>
            </a:pPr>
            <a:endParaRPr lang="en-US" baseline="0" dirty="0" smtClean="0">
              <a:latin typeface="Arial" charset="0"/>
              <a:ea typeface="ＭＳ Ｐゴシック"/>
              <a:cs typeface="ＭＳ Ｐゴシック"/>
            </a:endParaRPr>
          </a:p>
        </p:txBody>
      </p:sp>
    </p:spTree>
    <p:extLst>
      <p:ext uri="{BB962C8B-B14F-4D97-AF65-F5344CB8AC3E}">
        <p14:creationId xmlns:p14="http://schemas.microsoft.com/office/powerpoint/2010/main" val="25563057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B5616E-A9E0-4630-A450-AD6CDD26AC7D}"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3357894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B5616E-A9E0-4630-A450-AD6CDD26AC7D}"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860836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78B5616E-A9E0-4630-A450-AD6CDD26AC7D}"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15796456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27ACCFA-96D3-4C1B-B533-4F37E3BCAD8D}" type="slidenum">
              <a:rPr lang="en-US">
                <a:solidFill>
                  <a:prstClr val="black"/>
                </a:solidFill>
                <a:ea typeface="ＭＳ Ｐゴシック"/>
                <a:cs typeface="ＭＳ Ｐゴシック"/>
              </a:rPr>
              <a:pPr/>
              <a:t>43</a:t>
            </a:fld>
            <a:endParaRPr lang="en-US" dirty="0">
              <a:solidFill>
                <a:prstClr val="black"/>
              </a:solidFill>
              <a:ea typeface="ＭＳ Ｐゴシック"/>
              <a:cs typeface="ＭＳ Ｐゴシック"/>
            </a:endParaRPr>
          </a:p>
        </p:txBody>
      </p:sp>
      <p:sp>
        <p:nvSpPr>
          <p:cNvPr id="266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6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buNone/>
            </a:pPr>
            <a:r>
              <a:rPr lang="en-US" sz="2400" b="1" dirty="0" smtClean="0"/>
              <a:t>Create Change Teams</a:t>
            </a:r>
          </a:p>
          <a:p>
            <a:pPr lvl="1"/>
            <a:r>
              <a:rPr lang="en-US" sz="1800" dirty="0" smtClean="0"/>
              <a:t>Assemble </a:t>
            </a:r>
            <a:r>
              <a:rPr lang="en-US" sz="1800" i="1" u="sng" dirty="0" smtClean="0"/>
              <a:t>departmental </a:t>
            </a:r>
            <a:r>
              <a:rPr lang="en-US" sz="1800" dirty="0" smtClean="0"/>
              <a:t>Change Teams comprised of leaders and staff members with the authority, expertise, credibility, and motivation necessary to drive a successful Teamwork Training Initiative.</a:t>
            </a:r>
          </a:p>
          <a:p>
            <a:pPr lvl="1"/>
            <a:r>
              <a:rPr lang="en-US" sz="1800" dirty="0" smtClean="0"/>
              <a:t>Multidisciplinary.  Should include physician, nursing, and allied healthcare professionals</a:t>
            </a:r>
          </a:p>
          <a:p>
            <a:pPr lvl="1"/>
            <a:r>
              <a:rPr lang="en-US" sz="1800" dirty="0" smtClean="0"/>
              <a:t>Change Team will focus on improving processes within their own clinical workspace.</a:t>
            </a:r>
          </a:p>
          <a:p>
            <a:pPr lvl="1"/>
            <a:r>
              <a:rPr lang="en-US" sz="1800" dirty="0" smtClean="0"/>
              <a:t>Clinical content experts who have credibility and direct involvement in the processes that will be affected by the team training intervention</a:t>
            </a:r>
          </a:p>
          <a:p>
            <a:pPr lvl="1"/>
            <a:r>
              <a:rPr lang="en-US" sz="1800" b="1" i="1" dirty="0" smtClean="0"/>
              <a:t>**Must identify a primary local coordinator for overall orchestration, scheduling, logistics etc. (i.e. patient safety RN)</a:t>
            </a:r>
          </a:p>
          <a:p>
            <a:pPr eaLnBrk="1" hangingPunct="1"/>
            <a:endParaRPr lang="en-US" dirty="0" smtClean="0"/>
          </a:p>
        </p:txBody>
      </p:sp>
    </p:spTree>
    <p:extLst>
      <p:ext uri="{BB962C8B-B14F-4D97-AF65-F5344CB8AC3E}">
        <p14:creationId xmlns:p14="http://schemas.microsoft.com/office/powerpoint/2010/main" val="3014849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27ACCFA-96D3-4C1B-B533-4F37E3BCAD8D}" type="slidenum">
              <a:rPr lang="en-US">
                <a:solidFill>
                  <a:prstClr val="black"/>
                </a:solidFill>
                <a:ea typeface="ＭＳ Ｐゴシック"/>
                <a:cs typeface="ＭＳ Ｐゴシック"/>
              </a:rPr>
              <a:pPr/>
              <a:t>44</a:t>
            </a:fld>
            <a:endParaRPr lang="en-US" dirty="0">
              <a:solidFill>
                <a:prstClr val="black"/>
              </a:solidFill>
              <a:ea typeface="ＭＳ Ｐゴシック"/>
              <a:cs typeface="ＭＳ Ｐゴシック"/>
            </a:endParaRPr>
          </a:p>
        </p:txBody>
      </p:sp>
      <p:sp>
        <p:nvSpPr>
          <p:cNvPr id="266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6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buNone/>
            </a:pPr>
            <a:r>
              <a:rPr lang="en-US" sz="2400" b="1" dirty="0" smtClean="0"/>
              <a:t>Create Change Teams</a:t>
            </a:r>
          </a:p>
          <a:p>
            <a:pPr lvl="1"/>
            <a:r>
              <a:rPr lang="en-US" sz="1800" dirty="0" smtClean="0"/>
              <a:t>Assemble </a:t>
            </a:r>
            <a:r>
              <a:rPr lang="en-US" sz="1800" i="1" u="sng" dirty="0" smtClean="0"/>
              <a:t>departmental </a:t>
            </a:r>
            <a:r>
              <a:rPr lang="en-US" sz="1800" dirty="0" smtClean="0"/>
              <a:t>Change Teams comprised of leaders and staff members with the authority, expertise, credibility, and motivation necessary to drive a successful Teamwork Training Initiative.</a:t>
            </a:r>
          </a:p>
          <a:p>
            <a:pPr lvl="1"/>
            <a:r>
              <a:rPr lang="en-US" sz="1800" dirty="0" smtClean="0"/>
              <a:t>Multidisciplinary.  Should include physician, nursing, and allied healthcare professionals</a:t>
            </a:r>
          </a:p>
          <a:p>
            <a:pPr lvl="1"/>
            <a:r>
              <a:rPr lang="en-US" sz="1800" dirty="0" smtClean="0"/>
              <a:t>Change Team will focus on improving processes within their own clinical workspace.</a:t>
            </a:r>
          </a:p>
          <a:p>
            <a:pPr lvl="1"/>
            <a:r>
              <a:rPr lang="en-US" sz="1800" dirty="0" smtClean="0"/>
              <a:t>Clinical content experts who have credibility and direct involvement in the processes that will be affected by the team training intervention</a:t>
            </a:r>
          </a:p>
          <a:p>
            <a:pPr lvl="1"/>
            <a:r>
              <a:rPr lang="en-US" sz="1800" b="1" i="1" dirty="0" smtClean="0"/>
              <a:t>**Must identify a primary local coordinator for overall orchestration, scheduling, logistics etc. (i.e. patient safety RN)</a:t>
            </a:r>
          </a:p>
          <a:p>
            <a:pPr eaLnBrk="1" hangingPunct="1"/>
            <a:endParaRPr lang="en-US" dirty="0" smtClean="0"/>
          </a:p>
          <a:p>
            <a:pPr>
              <a:spcBef>
                <a:spcPct val="0"/>
              </a:spcBef>
            </a:pPr>
            <a:endParaRPr lang="en-US" baseline="0" dirty="0" smtClean="0">
              <a:latin typeface="Arial" charset="0"/>
              <a:ea typeface="ＭＳ Ｐゴシック"/>
              <a:cs typeface="ＭＳ Ｐゴシック"/>
            </a:endParaRPr>
          </a:p>
        </p:txBody>
      </p:sp>
    </p:spTree>
    <p:extLst>
      <p:ext uri="{BB962C8B-B14F-4D97-AF65-F5344CB8AC3E}">
        <p14:creationId xmlns:p14="http://schemas.microsoft.com/office/powerpoint/2010/main" val="23446767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B5616E-A9E0-4630-A450-AD6CDD26AC7D}"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11656102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8B5616E-A9E0-4630-A450-AD6CDD26AC7D}"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3665545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8B5616E-A9E0-4630-A450-AD6CDD26AC7D}"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536917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48</a:t>
            </a:fld>
            <a:endParaRPr lang="en-US" dirty="0">
              <a:solidFill>
                <a:prstClr val="black"/>
              </a:solidFill>
            </a:endParaRPr>
          </a:p>
        </p:txBody>
      </p:sp>
    </p:spTree>
    <p:extLst>
      <p:ext uri="{BB962C8B-B14F-4D97-AF65-F5344CB8AC3E}">
        <p14:creationId xmlns:p14="http://schemas.microsoft.com/office/powerpoint/2010/main" val="173657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89713" tIns="44856" rIns="89713" bIns="44856" anchor="b"/>
          <a:lstStyle/>
          <a:p>
            <a:pPr algn="r" defTabSz="896889" eaLnBrk="0" hangingPunct="0"/>
            <a:fld id="{D9E2E962-E060-4C87-BD5B-3A5FD33EA6FA}" type="slidenum">
              <a:rPr lang="en-US" sz="1200">
                <a:solidFill>
                  <a:prstClr val="black"/>
                </a:solidFill>
                <a:latin typeface="Times New Roman" pitchFamily="18" charset="0"/>
                <a:ea typeface="ヒラギノ角ゴ Pro W3"/>
                <a:cs typeface="ヒラギノ角ゴ Pro W3"/>
              </a:rPr>
              <a:pPr algn="r" defTabSz="896889" eaLnBrk="0" hangingPunct="0"/>
              <a:t>49</a:t>
            </a:fld>
            <a:endParaRPr lang="en-US" sz="1200" dirty="0">
              <a:solidFill>
                <a:prstClr val="black"/>
              </a:solidFill>
              <a:latin typeface="Times New Roman" pitchFamily="18" charset="0"/>
              <a:ea typeface="ヒラギノ角ゴ Pro W3"/>
              <a:cs typeface="ヒラギノ角ゴ Pro W3"/>
            </a:endParaRPr>
          </a:p>
        </p:txBody>
      </p:sp>
      <p:sp>
        <p:nvSpPr>
          <p:cNvPr id="71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71" name="Rectangle 3"/>
          <p:cNvSpPr>
            <a:spLocks noGrp="1" noChangeArrowheads="1"/>
          </p:cNvSpPr>
          <p:nvPr>
            <p:ph type="body" idx="1"/>
          </p:nvPr>
        </p:nvSpPr>
        <p:spPr bwMode="auto">
          <a:xfrm>
            <a:off x="914400" y="4343400"/>
            <a:ext cx="5029200" cy="4114800"/>
          </a:xfrm>
          <a:noFill/>
        </p:spPr>
        <p:txBody>
          <a:bodyPr wrap="square" lIns="89713" tIns="44856" rIns="89713" bIns="44856" numCol="1" anchor="t" anchorCtr="0" compatLnSpc="1">
            <a:prstTxWarp prst="textNoShape">
              <a:avLst/>
            </a:prstTxWarp>
          </a:bodyPr>
          <a:lstStyle/>
          <a:p>
            <a:pPr eaLnBrk="1" hangingPunct="1"/>
            <a:r>
              <a:rPr lang="en-US" dirty="0" smtClean="0"/>
              <a:t>Welcome!</a:t>
            </a:r>
          </a:p>
        </p:txBody>
      </p:sp>
    </p:spTree>
    <p:extLst>
      <p:ext uri="{BB962C8B-B14F-4D97-AF65-F5344CB8AC3E}">
        <p14:creationId xmlns:p14="http://schemas.microsoft.com/office/powerpoint/2010/main" val="3730537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50</a:t>
            </a:fld>
            <a:endParaRPr lang="en-US" dirty="0">
              <a:solidFill>
                <a:prstClr val="black"/>
              </a:solidFill>
            </a:endParaRPr>
          </a:p>
        </p:txBody>
      </p:sp>
    </p:spTree>
    <p:extLst>
      <p:ext uri="{BB962C8B-B14F-4D97-AF65-F5344CB8AC3E}">
        <p14:creationId xmlns:p14="http://schemas.microsoft.com/office/powerpoint/2010/main" val="11726139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51</a:t>
            </a:fld>
            <a:endParaRPr lang="en-US" dirty="0">
              <a:solidFill>
                <a:prstClr val="black"/>
              </a:solidFill>
            </a:endParaRPr>
          </a:p>
        </p:txBody>
      </p:sp>
    </p:spTree>
    <p:extLst>
      <p:ext uri="{BB962C8B-B14F-4D97-AF65-F5344CB8AC3E}">
        <p14:creationId xmlns:p14="http://schemas.microsoft.com/office/powerpoint/2010/main" val="2979333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52</a:t>
            </a:fld>
            <a:endParaRPr lang="en-US" dirty="0">
              <a:solidFill>
                <a:prstClr val="black"/>
              </a:solidFill>
            </a:endParaRPr>
          </a:p>
        </p:txBody>
      </p:sp>
    </p:spTree>
    <p:extLst>
      <p:ext uri="{BB962C8B-B14F-4D97-AF65-F5344CB8AC3E}">
        <p14:creationId xmlns:p14="http://schemas.microsoft.com/office/powerpoint/2010/main" val="18950018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53</a:t>
            </a:fld>
            <a:endParaRPr lang="en-US" dirty="0">
              <a:solidFill>
                <a:prstClr val="black"/>
              </a:solidFill>
            </a:endParaRPr>
          </a:p>
        </p:txBody>
      </p:sp>
    </p:spTree>
    <p:extLst>
      <p:ext uri="{BB962C8B-B14F-4D97-AF65-F5344CB8AC3E}">
        <p14:creationId xmlns:p14="http://schemas.microsoft.com/office/powerpoint/2010/main" val="3404593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54</a:t>
            </a:fld>
            <a:endParaRPr lang="en-US" dirty="0">
              <a:solidFill>
                <a:prstClr val="black"/>
              </a:solidFill>
            </a:endParaRPr>
          </a:p>
        </p:txBody>
      </p:sp>
    </p:spTree>
    <p:extLst>
      <p:ext uri="{BB962C8B-B14F-4D97-AF65-F5344CB8AC3E}">
        <p14:creationId xmlns:p14="http://schemas.microsoft.com/office/powerpoint/2010/main" val="33251902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55</a:t>
            </a:fld>
            <a:endParaRPr lang="en-US" dirty="0">
              <a:solidFill>
                <a:prstClr val="black"/>
              </a:solidFill>
            </a:endParaRPr>
          </a:p>
        </p:txBody>
      </p:sp>
    </p:spTree>
    <p:extLst>
      <p:ext uri="{BB962C8B-B14F-4D97-AF65-F5344CB8AC3E}">
        <p14:creationId xmlns:p14="http://schemas.microsoft.com/office/powerpoint/2010/main" val="11592631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56</a:t>
            </a:fld>
            <a:endParaRPr lang="en-US" dirty="0">
              <a:solidFill>
                <a:prstClr val="black"/>
              </a:solidFill>
            </a:endParaRPr>
          </a:p>
        </p:txBody>
      </p:sp>
    </p:spTree>
    <p:extLst>
      <p:ext uri="{BB962C8B-B14F-4D97-AF65-F5344CB8AC3E}">
        <p14:creationId xmlns:p14="http://schemas.microsoft.com/office/powerpoint/2010/main" val="27410294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Type of chart used for Project Management</a:t>
            </a:r>
          </a:p>
          <a:p>
            <a:r>
              <a:rPr lang="en-US" dirty="0" smtClean="0"/>
              <a:t>Shows start and finish dates and </a:t>
            </a:r>
          </a:p>
          <a:p>
            <a:r>
              <a:rPr lang="en-US" dirty="0" smtClean="0"/>
              <a:t>Summary elements</a:t>
            </a:r>
            <a:r>
              <a:rPr lang="en-US" baseline="0" dirty="0" smtClean="0"/>
              <a:t> of the project</a:t>
            </a:r>
          </a:p>
          <a:p>
            <a:r>
              <a:rPr lang="en-US" baseline="0" dirty="0" smtClean="0"/>
              <a:t>May have specific start/finish date or projected range for completion</a:t>
            </a:r>
          </a:p>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57</a:t>
            </a:fld>
            <a:endParaRPr lang="en-US" dirty="0">
              <a:solidFill>
                <a:prstClr val="black"/>
              </a:solidFill>
            </a:endParaRPr>
          </a:p>
        </p:txBody>
      </p:sp>
    </p:spTree>
    <p:extLst>
      <p:ext uri="{BB962C8B-B14F-4D97-AF65-F5344CB8AC3E}">
        <p14:creationId xmlns:p14="http://schemas.microsoft.com/office/powerpoint/2010/main" val="1009950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solidFill>
                <a:schemeClr val="tx2"/>
              </a:solidFill>
            </a:endParaRPr>
          </a:p>
        </p:txBody>
      </p:sp>
      <p:sp>
        <p:nvSpPr>
          <p:cNvPr id="4" name="Slide Number Placeholder 3"/>
          <p:cNvSpPr>
            <a:spLocks noGrp="1"/>
          </p:cNvSpPr>
          <p:nvPr>
            <p:ph type="sldNum" sz="quarter" idx="10"/>
          </p:nvPr>
        </p:nvSpPr>
        <p:spPr/>
        <p:txBody>
          <a:bodyPr/>
          <a:lstStyle/>
          <a:p>
            <a:fld id="{78B5616E-A9E0-4630-A450-AD6CDD26AC7D}"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561851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58</a:t>
            </a:fld>
            <a:endParaRPr lang="en-US" dirty="0">
              <a:solidFill>
                <a:prstClr val="black"/>
              </a:solidFill>
            </a:endParaRPr>
          </a:p>
        </p:txBody>
      </p:sp>
    </p:spTree>
    <p:extLst>
      <p:ext uri="{BB962C8B-B14F-4D97-AF65-F5344CB8AC3E}">
        <p14:creationId xmlns:p14="http://schemas.microsoft.com/office/powerpoint/2010/main" val="3814779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59</a:t>
            </a:fld>
            <a:endParaRPr lang="en-US" dirty="0">
              <a:solidFill>
                <a:prstClr val="black"/>
              </a:solidFill>
            </a:endParaRPr>
          </a:p>
        </p:txBody>
      </p:sp>
    </p:spTree>
    <p:extLst>
      <p:ext uri="{BB962C8B-B14F-4D97-AF65-F5344CB8AC3E}">
        <p14:creationId xmlns:p14="http://schemas.microsoft.com/office/powerpoint/2010/main" val="25598593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60</a:t>
            </a:fld>
            <a:endParaRPr lang="en-US" dirty="0">
              <a:solidFill>
                <a:prstClr val="black"/>
              </a:solidFill>
            </a:endParaRPr>
          </a:p>
        </p:txBody>
      </p:sp>
    </p:spTree>
    <p:extLst>
      <p:ext uri="{BB962C8B-B14F-4D97-AF65-F5344CB8AC3E}">
        <p14:creationId xmlns:p14="http://schemas.microsoft.com/office/powerpoint/2010/main" val="25322538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61</a:t>
            </a:fld>
            <a:endParaRPr lang="en-US" dirty="0">
              <a:solidFill>
                <a:prstClr val="black"/>
              </a:solidFill>
            </a:endParaRPr>
          </a:p>
        </p:txBody>
      </p:sp>
    </p:spTree>
    <p:extLst>
      <p:ext uri="{BB962C8B-B14F-4D97-AF65-F5344CB8AC3E}">
        <p14:creationId xmlns:p14="http://schemas.microsoft.com/office/powerpoint/2010/main" val="40090862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62</a:t>
            </a:fld>
            <a:endParaRPr lang="en-US" dirty="0">
              <a:solidFill>
                <a:prstClr val="black"/>
              </a:solidFill>
            </a:endParaRPr>
          </a:p>
        </p:txBody>
      </p:sp>
    </p:spTree>
    <p:extLst>
      <p:ext uri="{BB962C8B-B14F-4D97-AF65-F5344CB8AC3E}">
        <p14:creationId xmlns:p14="http://schemas.microsoft.com/office/powerpoint/2010/main" val="6608029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63</a:t>
            </a:fld>
            <a:endParaRPr lang="en-US" dirty="0">
              <a:solidFill>
                <a:prstClr val="black"/>
              </a:solidFill>
            </a:endParaRPr>
          </a:p>
        </p:txBody>
      </p:sp>
    </p:spTree>
    <p:extLst>
      <p:ext uri="{BB962C8B-B14F-4D97-AF65-F5344CB8AC3E}">
        <p14:creationId xmlns:p14="http://schemas.microsoft.com/office/powerpoint/2010/main" val="182782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64</a:t>
            </a:fld>
            <a:endParaRPr lang="en-US" dirty="0">
              <a:solidFill>
                <a:prstClr val="black"/>
              </a:solidFill>
            </a:endParaRPr>
          </a:p>
        </p:txBody>
      </p:sp>
    </p:spTree>
    <p:extLst>
      <p:ext uri="{BB962C8B-B14F-4D97-AF65-F5344CB8AC3E}">
        <p14:creationId xmlns:p14="http://schemas.microsoft.com/office/powerpoint/2010/main" val="9042234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65</a:t>
            </a:fld>
            <a:endParaRPr lang="en-US" dirty="0">
              <a:solidFill>
                <a:prstClr val="black"/>
              </a:solidFill>
            </a:endParaRPr>
          </a:p>
        </p:txBody>
      </p:sp>
    </p:spTree>
    <p:extLst>
      <p:ext uri="{BB962C8B-B14F-4D97-AF65-F5344CB8AC3E}">
        <p14:creationId xmlns:p14="http://schemas.microsoft.com/office/powerpoint/2010/main" val="28106543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66</a:t>
            </a:fld>
            <a:endParaRPr lang="en-US" dirty="0">
              <a:solidFill>
                <a:prstClr val="black"/>
              </a:solidFill>
            </a:endParaRPr>
          </a:p>
        </p:txBody>
      </p:sp>
    </p:spTree>
    <p:extLst>
      <p:ext uri="{BB962C8B-B14F-4D97-AF65-F5344CB8AC3E}">
        <p14:creationId xmlns:p14="http://schemas.microsoft.com/office/powerpoint/2010/main" val="13391142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67</a:t>
            </a:fld>
            <a:endParaRPr lang="en-US" dirty="0">
              <a:solidFill>
                <a:prstClr val="black"/>
              </a:solidFill>
            </a:endParaRPr>
          </a:p>
        </p:txBody>
      </p:sp>
    </p:spTree>
    <p:extLst>
      <p:ext uri="{BB962C8B-B14F-4D97-AF65-F5344CB8AC3E}">
        <p14:creationId xmlns:p14="http://schemas.microsoft.com/office/powerpoint/2010/main" val="3554179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Initiative occurs in three continuous phases and is based on the principles of improving patient safety and quality of care by improving healthcare processes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228587" indent="-228587">
              <a:lnSpc>
                <a:spcPct val="80000"/>
              </a:lnSpc>
            </a:pPr>
            <a:r>
              <a:rPr lang="en-US" sz="800" dirty="0" smtClean="0"/>
              <a:t>A TeamSTEPPS Initiative occurs in three continuous phases: </a:t>
            </a:r>
          </a:p>
          <a:p>
            <a:pPr marL="228587" indent="-228587">
              <a:lnSpc>
                <a:spcPct val="80000"/>
              </a:lnSpc>
            </a:pPr>
            <a:endParaRPr lang="en-US" sz="300" dirty="0" smtClean="0"/>
          </a:p>
          <a:p>
            <a:pPr marL="228587" indent="-228587">
              <a:lnSpc>
                <a:spcPct val="80000"/>
              </a:lnSpc>
            </a:pPr>
            <a:r>
              <a:rPr lang="en-US" sz="800" b="1" dirty="0" smtClean="0"/>
              <a:t>Phase I — Assessment  (Set The Stage)</a:t>
            </a:r>
          </a:p>
          <a:p>
            <a:pPr marL="228587" indent="-228587">
              <a:lnSpc>
                <a:spcPct val="80000"/>
              </a:lnSpc>
            </a:pPr>
            <a:r>
              <a:rPr lang="en-US" sz="800" dirty="0" smtClean="0"/>
              <a:t>This phase determines our organizational readiness for the initiative. </a:t>
            </a:r>
          </a:p>
          <a:p>
            <a:pPr marL="685762" lvl="1" indent="-228587">
              <a:lnSpc>
                <a:spcPct val="80000"/>
              </a:lnSpc>
              <a:buFontTx/>
              <a:buAutoNum type="arabicPeriod"/>
            </a:pPr>
            <a:r>
              <a:rPr lang="en-US" sz="800" dirty="0" smtClean="0"/>
              <a:t>Create a change team (the leaders and key staff who will drive the initiative).</a:t>
            </a:r>
          </a:p>
          <a:p>
            <a:pPr marL="685762" lvl="1" indent="-228587">
              <a:lnSpc>
                <a:spcPct val="80000"/>
              </a:lnSpc>
              <a:buFontTx/>
              <a:buAutoNum type="arabicPeriod"/>
            </a:pPr>
            <a:r>
              <a:rPr lang="en-US" sz="800" dirty="0" smtClean="0"/>
              <a:t>Identify a specific opportunity for improvement that could be accomplished through better teamwork.</a:t>
            </a:r>
          </a:p>
          <a:p>
            <a:pPr marL="685762" lvl="1" indent="-228587">
              <a:lnSpc>
                <a:spcPct val="80000"/>
              </a:lnSpc>
              <a:buFontTx/>
              <a:buAutoNum type="arabicPeriod"/>
            </a:pPr>
            <a:r>
              <a:rPr lang="en-US" sz="800" dirty="0" smtClean="0"/>
              <a:t>Formulate a vision for the initiative.</a:t>
            </a:r>
          </a:p>
          <a:p>
            <a:pPr marL="685762" lvl="1" indent="-228587">
              <a:lnSpc>
                <a:spcPct val="80000"/>
              </a:lnSpc>
              <a:buFontTx/>
              <a:buAutoNum type="arabicPeriod"/>
            </a:pPr>
            <a:r>
              <a:rPr lang="en-US" sz="800" dirty="0" smtClean="0"/>
              <a:t>Use site assessment tools to determine if the necessary leadership support, information base, and resources are in place.</a:t>
            </a:r>
          </a:p>
          <a:p>
            <a:pPr marL="685762" lvl="1" indent="-228587">
              <a:lnSpc>
                <a:spcPct val="80000"/>
              </a:lnSpc>
            </a:pPr>
            <a:endParaRPr lang="en-US" sz="800" dirty="0" smtClean="0"/>
          </a:p>
          <a:p>
            <a:pPr marL="685762" lvl="1" indent="-228587">
              <a:lnSpc>
                <a:spcPct val="80000"/>
              </a:lnSpc>
            </a:pPr>
            <a:r>
              <a:rPr lang="en-US" sz="800" dirty="0" smtClean="0"/>
              <a:t>[Note: It is important to identify a </a:t>
            </a:r>
            <a:r>
              <a:rPr lang="en-US" sz="800" i="1" dirty="0" smtClean="0"/>
              <a:t>specific opportunity  </a:t>
            </a:r>
            <a:r>
              <a:rPr lang="en-US" sz="800" dirty="0" smtClean="0"/>
              <a:t>for implementing TeamSTEPPS</a:t>
            </a:r>
            <a:r>
              <a:rPr lang="en-US" sz="800" baseline="30000" dirty="0" smtClean="0"/>
              <a:t> </a:t>
            </a:r>
            <a:r>
              <a:rPr lang="en-US" sz="800" dirty="0" smtClean="0"/>
              <a:t>(i.e., a problem to fix).]</a:t>
            </a:r>
          </a:p>
          <a:p>
            <a:pPr marL="685762" lvl="1" indent="-228587">
              <a:lnSpc>
                <a:spcPct val="80000"/>
              </a:lnSpc>
            </a:pPr>
            <a:endParaRPr lang="en-US" sz="800" dirty="0" smtClean="0"/>
          </a:p>
          <a:p>
            <a:pPr marL="228587" indent="-228587">
              <a:lnSpc>
                <a:spcPct val="80000"/>
              </a:lnSpc>
            </a:pPr>
            <a:r>
              <a:rPr lang="en-US" sz="800" b="1" dirty="0" smtClean="0"/>
              <a:t>Phase II — Planning, Training, and Implementation (Decide What To Do and Make It Happen)</a:t>
            </a:r>
          </a:p>
          <a:p>
            <a:pPr marL="228587" indent="-228587">
              <a:lnSpc>
                <a:spcPct val="80000"/>
              </a:lnSpc>
            </a:pPr>
            <a:r>
              <a:rPr lang="en-US" sz="800" dirty="0" smtClean="0"/>
              <a:t>This phase is where planning and execution take place.</a:t>
            </a:r>
          </a:p>
          <a:p>
            <a:pPr marL="228587" indent="-228587">
              <a:lnSpc>
                <a:spcPct val="80000"/>
              </a:lnSpc>
              <a:buFontTx/>
              <a:buAutoNum type="arabicPeriod"/>
            </a:pPr>
            <a:r>
              <a:rPr lang="en-US" sz="800" dirty="0" smtClean="0"/>
              <a:t>Develop an Action Plan specifying what will be done during the initiative (based on guidance from the TeamSTEPPS Implementation Guide).</a:t>
            </a:r>
          </a:p>
          <a:p>
            <a:pPr marL="228587" indent="-228587">
              <a:lnSpc>
                <a:spcPct val="80000"/>
              </a:lnSpc>
              <a:buFontTx/>
              <a:buAutoNum type="arabicPeriod"/>
            </a:pPr>
            <a:r>
              <a:rPr lang="en-US" sz="800" dirty="0" smtClean="0"/>
              <a:t>Conduct training, implement the tools and strategies selected, and test the intervention.</a:t>
            </a:r>
          </a:p>
          <a:p>
            <a:pPr marL="228587" indent="-228587">
              <a:lnSpc>
                <a:spcPct val="80000"/>
              </a:lnSpc>
              <a:buFontTx/>
              <a:buAutoNum type="arabicPeriod"/>
            </a:pPr>
            <a:endParaRPr lang="en-US" sz="800" dirty="0" smtClean="0"/>
          </a:p>
          <a:p>
            <a:pPr marL="228587" indent="-228587">
              <a:lnSpc>
                <a:spcPct val="80000"/>
              </a:lnSpc>
            </a:pPr>
            <a:r>
              <a:rPr lang="en-US" sz="800" b="1" dirty="0" smtClean="0"/>
              <a:t>Phase III — Sustainment  (Make It Stick)</a:t>
            </a:r>
          </a:p>
          <a:p>
            <a:pPr marL="228587" indent="-228587">
              <a:lnSpc>
                <a:spcPct val="80000"/>
              </a:lnSpc>
            </a:pPr>
            <a:r>
              <a:rPr lang="en-US" sz="800" dirty="0" smtClean="0"/>
              <a:t>This phase is designed to sustain and spread the improvements in teamwork performance, clinical processes, and outcomes throughout the organization.</a:t>
            </a:r>
          </a:p>
          <a:p>
            <a:pPr marL="228587" indent="-228587">
              <a:lnSpc>
                <a:spcPct val="80000"/>
              </a:lnSpc>
              <a:buFontTx/>
              <a:buAutoNum type="arabicPeriod"/>
            </a:pPr>
            <a:r>
              <a:rPr lang="en-US" sz="800" dirty="0" smtClean="0"/>
              <a:t>Users will integrate teamwork skills and tools into their daily practice.</a:t>
            </a:r>
          </a:p>
          <a:p>
            <a:pPr marL="228587" indent="-228587">
              <a:lnSpc>
                <a:spcPct val="80000"/>
              </a:lnSpc>
              <a:buFontTx/>
              <a:buAutoNum type="arabicPeriod"/>
            </a:pPr>
            <a:r>
              <a:rPr lang="en-US" sz="800" dirty="0" smtClean="0"/>
              <a:t>Monitor and measure the programs ongoing effectiveness.</a:t>
            </a:r>
          </a:p>
          <a:p>
            <a:pPr marL="228587" indent="-228587">
              <a:lnSpc>
                <a:spcPct val="80000"/>
              </a:lnSpc>
              <a:buFontTx/>
              <a:buAutoNum type="arabicPeriod"/>
            </a:pPr>
            <a:r>
              <a:rPr lang="en-US" sz="800" dirty="0" smtClean="0"/>
              <a:t>Develop an approach for continuous improvement and spread the imitative throughout the unit or organization.</a:t>
            </a:r>
          </a:p>
          <a:p>
            <a:pPr marL="228587" indent="-228587">
              <a:lnSpc>
                <a:spcPct val="80000"/>
              </a:lnSpc>
            </a:pPr>
            <a:endParaRPr lang="en-US" sz="800" dirty="0" smtClean="0"/>
          </a:p>
          <a:p>
            <a:pPr marL="228587" indent="-228587">
              <a:lnSpc>
                <a:spcPct val="80000"/>
              </a:lnSpc>
            </a:pPr>
            <a:r>
              <a:rPr lang="en-US" sz="800" dirty="0" smtClean="0"/>
              <a:t>TeamSTEPPS</a:t>
            </a:r>
            <a:r>
              <a:rPr lang="en-US" sz="800" baseline="30000" dirty="0" smtClean="0"/>
              <a:t> </a:t>
            </a:r>
            <a:r>
              <a:rPr lang="en-US" sz="800" dirty="0" smtClean="0"/>
              <a:t>is an initiative designed to change how our teams work together on an ongoing basis. It’s not just about the training but about providing sufficient time for teams to continue to practice the teamwork tools and strategies in their daily work. For example, its important to have a change agent who leads periodic meetings for a few months after the training to discuss how the team is performing and using the tools.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1EFBD04-E55F-4FB7-897A-46D9F7AE38D0}"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40829832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68</a:t>
            </a:fld>
            <a:endParaRPr lang="en-US" dirty="0">
              <a:solidFill>
                <a:prstClr val="black"/>
              </a:solidFill>
            </a:endParaRPr>
          </a:p>
        </p:txBody>
      </p:sp>
    </p:spTree>
    <p:extLst>
      <p:ext uri="{BB962C8B-B14F-4D97-AF65-F5344CB8AC3E}">
        <p14:creationId xmlns:p14="http://schemas.microsoft.com/office/powerpoint/2010/main" val="37204711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69</a:t>
            </a:fld>
            <a:endParaRPr lang="en-US" dirty="0">
              <a:solidFill>
                <a:prstClr val="black"/>
              </a:solidFill>
            </a:endParaRPr>
          </a:p>
        </p:txBody>
      </p:sp>
    </p:spTree>
    <p:extLst>
      <p:ext uri="{BB962C8B-B14F-4D97-AF65-F5344CB8AC3E}">
        <p14:creationId xmlns:p14="http://schemas.microsoft.com/office/powerpoint/2010/main" val="10010345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70</a:t>
            </a:fld>
            <a:endParaRPr lang="en-US" dirty="0">
              <a:solidFill>
                <a:prstClr val="black"/>
              </a:solidFill>
            </a:endParaRPr>
          </a:p>
        </p:txBody>
      </p:sp>
    </p:spTree>
    <p:extLst>
      <p:ext uri="{BB962C8B-B14F-4D97-AF65-F5344CB8AC3E}">
        <p14:creationId xmlns:p14="http://schemas.microsoft.com/office/powerpoint/2010/main" val="23257291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71</a:t>
            </a:fld>
            <a:endParaRPr lang="en-US" dirty="0">
              <a:solidFill>
                <a:prstClr val="black"/>
              </a:solidFill>
            </a:endParaRPr>
          </a:p>
        </p:txBody>
      </p:sp>
    </p:spTree>
    <p:extLst>
      <p:ext uri="{BB962C8B-B14F-4D97-AF65-F5344CB8AC3E}">
        <p14:creationId xmlns:p14="http://schemas.microsoft.com/office/powerpoint/2010/main" val="27096577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72</a:t>
            </a:fld>
            <a:endParaRPr lang="en-US" dirty="0">
              <a:solidFill>
                <a:prstClr val="black"/>
              </a:solidFill>
            </a:endParaRPr>
          </a:p>
        </p:txBody>
      </p:sp>
    </p:spTree>
    <p:extLst>
      <p:ext uri="{BB962C8B-B14F-4D97-AF65-F5344CB8AC3E}">
        <p14:creationId xmlns:p14="http://schemas.microsoft.com/office/powerpoint/2010/main" val="34415854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73</a:t>
            </a:fld>
            <a:endParaRPr lang="en-US" dirty="0">
              <a:solidFill>
                <a:prstClr val="black"/>
              </a:solidFill>
            </a:endParaRPr>
          </a:p>
        </p:txBody>
      </p:sp>
    </p:spTree>
    <p:extLst>
      <p:ext uri="{BB962C8B-B14F-4D97-AF65-F5344CB8AC3E}">
        <p14:creationId xmlns:p14="http://schemas.microsoft.com/office/powerpoint/2010/main" val="16832493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74</a:t>
            </a:fld>
            <a:endParaRPr lang="en-US" dirty="0">
              <a:solidFill>
                <a:prstClr val="black"/>
              </a:solidFill>
            </a:endParaRPr>
          </a:p>
        </p:txBody>
      </p:sp>
    </p:spTree>
    <p:extLst>
      <p:ext uri="{BB962C8B-B14F-4D97-AF65-F5344CB8AC3E}">
        <p14:creationId xmlns:p14="http://schemas.microsoft.com/office/powerpoint/2010/main" val="14246293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75</a:t>
            </a:fld>
            <a:endParaRPr lang="en-US" dirty="0">
              <a:solidFill>
                <a:prstClr val="black"/>
              </a:solidFill>
            </a:endParaRPr>
          </a:p>
        </p:txBody>
      </p:sp>
    </p:spTree>
    <p:extLst>
      <p:ext uri="{BB962C8B-B14F-4D97-AF65-F5344CB8AC3E}">
        <p14:creationId xmlns:p14="http://schemas.microsoft.com/office/powerpoint/2010/main" val="11700478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76</a:t>
            </a:fld>
            <a:endParaRPr lang="en-US" dirty="0">
              <a:solidFill>
                <a:prstClr val="black"/>
              </a:solidFill>
            </a:endParaRPr>
          </a:p>
        </p:txBody>
      </p:sp>
    </p:spTree>
    <p:extLst>
      <p:ext uri="{BB962C8B-B14F-4D97-AF65-F5344CB8AC3E}">
        <p14:creationId xmlns:p14="http://schemas.microsoft.com/office/powerpoint/2010/main" val="4623728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77</a:t>
            </a:fld>
            <a:endParaRPr lang="en-US" dirty="0">
              <a:solidFill>
                <a:prstClr val="black"/>
              </a:solidFill>
            </a:endParaRPr>
          </a:p>
        </p:txBody>
      </p:sp>
    </p:spTree>
    <p:extLst>
      <p:ext uri="{BB962C8B-B14F-4D97-AF65-F5344CB8AC3E}">
        <p14:creationId xmlns:p14="http://schemas.microsoft.com/office/powerpoint/2010/main" val="1254861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27ACCFA-96D3-4C1B-B533-4F37E3BCAD8D}" type="slidenum">
              <a:rPr lang="en-US">
                <a:solidFill>
                  <a:prstClr val="black"/>
                </a:solidFill>
                <a:ea typeface="ＭＳ Ｐゴシック"/>
                <a:cs typeface="ＭＳ Ｐゴシック"/>
              </a:rPr>
              <a:pPr/>
              <a:t>22</a:t>
            </a:fld>
            <a:endParaRPr lang="en-US" dirty="0">
              <a:solidFill>
                <a:prstClr val="black"/>
              </a:solidFill>
              <a:ea typeface="ＭＳ Ｐゴシック"/>
              <a:cs typeface="ＭＳ Ｐゴシック"/>
            </a:endParaRPr>
          </a:p>
        </p:txBody>
      </p:sp>
      <p:sp>
        <p:nvSpPr>
          <p:cNvPr id="266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6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baseline="0" dirty="0" smtClean="0">
              <a:latin typeface="Arial" charset="0"/>
              <a:ea typeface="ＭＳ Ｐゴシック"/>
              <a:cs typeface="ＭＳ Ｐゴシック"/>
            </a:endParaRPr>
          </a:p>
        </p:txBody>
      </p:sp>
    </p:spTree>
    <p:extLst>
      <p:ext uri="{BB962C8B-B14F-4D97-AF65-F5344CB8AC3E}">
        <p14:creationId xmlns:p14="http://schemas.microsoft.com/office/powerpoint/2010/main" val="37376038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78</a:t>
            </a:fld>
            <a:endParaRPr lang="en-US" dirty="0">
              <a:solidFill>
                <a:prstClr val="black"/>
              </a:solidFill>
            </a:endParaRPr>
          </a:p>
        </p:txBody>
      </p:sp>
    </p:spTree>
    <p:extLst>
      <p:ext uri="{BB962C8B-B14F-4D97-AF65-F5344CB8AC3E}">
        <p14:creationId xmlns:p14="http://schemas.microsoft.com/office/powerpoint/2010/main" val="22053086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79</a:t>
            </a:fld>
            <a:endParaRPr lang="en-US" dirty="0">
              <a:solidFill>
                <a:prstClr val="black"/>
              </a:solidFill>
            </a:endParaRPr>
          </a:p>
        </p:txBody>
      </p:sp>
    </p:spTree>
    <p:extLst>
      <p:ext uri="{BB962C8B-B14F-4D97-AF65-F5344CB8AC3E}">
        <p14:creationId xmlns:p14="http://schemas.microsoft.com/office/powerpoint/2010/main" val="17730769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80</a:t>
            </a:fld>
            <a:endParaRPr lang="en-US" dirty="0">
              <a:solidFill>
                <a:prstClr val="black"/>
              </a:solidFill>
            </a:endParaRPr>
          </a:p>
        </p:txBody>
      </p:sp>
    </p:spTree>
    <p:extLst>
      <p:ext uri="{BB962C8B-B14F-4D97-AF65-F5344CB8AC3E}">
        <p14:creationId xmlns:p14="http://schemas.microsoft.com/office/powerpoint/2010/main" val="16704190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81</a:t>
            </a:fld>
            <a:endParaRPr lang="en-US" dirty="0">
              <a:solidFill>
                <a:prstClr val="black"/>
              </a:solidFill>
            </a:endParaRPr>
          </a:p>
        </p:txBody>
      </p:sp>
    </p:spTree>
    <p:extLst>
      <p:ext uri="{BB962C8B-B14F-4D97-AF65-F5344CB8AC3E}">
        <p14:creationId xmlns:p14="http://schemas.microsoft.com/office/powerpoint/2010/main" val="14057800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82</a:t>
            </a:fld>
            <a:endParaRPr lang="en-US" dirty="0">
              <a:solidFill>
                <a:prstClr val="black"/>
              </a:solidFill>
            </a:endParaRPr>
          </a:p>
        </p:txBody>
      </p:sp>
    </p:spTree>
    <p:extLst>
      <p:ext uri="{BB962C8B-B14F-4D97-AF65-F5344CB8AC3E}">
        <p14:creationId xmlns:p14="http://schemas.microsoft.com/office/powerpoint/2010/main" val="948440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83</a:t>
            </a:fld>
            <a:endParaRPr lang="en-US" dirty="0">
              <a:solidFill>
                <a:prstClr val="black"/>
              </a:solidFill>
            </a:endParaRPr>
          </a:p>
        </p:txBody>
      </p:sp>
    </p:spTree>
    <p:extLst>
      <p:ext uri="{BB962C8B-B14F-4D97-AF65-F5344CB8AC3E}">
        <p14:creationId xmlns:p14="http://schemas.microsoft.com/office/powerpoint/2010/main" val="21652168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84</a:t>
            </a:fld>
            <a:endParaRPr lang="en-US" dirty="0">
              <a:solidFill>
                <a:prstClr val="black"/>
              </a:solidFill>
            </a:endParaRPr>
          </a:p>
        </p:txBody>
      </p:sp>
    </p:spTree>
    <p:extLst>
      <p:ext uri="{BB962C8B-B14F-4D97-AF65-F5344CB8AC3E}">
        <p14:creationId xmlns:p14="http://schemas.microsoft.com/office/powerpoint/2010/main" val="16664212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85</a:t>
            </a:fld>
            <a:endParaRPr lang="en-US" dirty="0">
              <a:solidFill>
                <a:prstClr val="black"/>
              </a:solidFill>
            </a:endParaRPr>
          </a:p>
        </p:txBody>
      </p:sp>
    </p:spTree>
    <p:extLst>
      <p:ext uri="{BB962C8B-B14F-4D97-AF65-F5344CB8AC3E}">
        <p14:creationId xmlns:p14="http://schemas.microsoft.com/office/powerpoint/2010/main" val="7368410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25A5D2-5CD0-471F-88A7-4092B6FDEBF6}" type="slidenum">
              <a:rPr lang="en-US" smtClean="0">
                <a:solidFill>
                  <a:prstClr val="black"/>
                </a:solidFill>
              </a:rPr>
              <a:pPr>
                <a:defRPr/>
              </a:pPr>
              <a:t>86</a:t>
            </a:fld>
            <a:endParaRPr lang="en-US" dirty="0">
              <a:solidFill>
                <a:prstClr val="black"/>
              </a:solidFill>
            </a:endParaRPr>
          </a:p>
        </p:txBody>
      </p:sp>
    </p:spTree>
    <p:extLst>
      <p:ext uri="{BB962C8B-B14F-4D97-AF65-F5344CB8AC3E}">
        <p14:creationId xmlns:p14="http://schemas.microsoft.com/office/powerpoint/2010/main" val="1680758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C3D38F7-1185-4441-AF3D-846747378CE8}" type="slidenum">
              <a:rPr lang="en-US">
                <a:solidFill>
                  <a:prstClr val="black"/>
                </a:solidFill>
              </a:rPr>
              <a:pPr/>
              <a:t>23</a:t>
            </a:fld>
            <a:endParaRPr lang="en-US" dirty="0">
              <a:solidFill>
                <a:prstClr val="black"/>
              </a:solidFill>
            </a:endParaRPr>
          </a:p>
        </p:txBody>
      </p:sp>
      <p:sp>
        <p:nvSpPr>
          <p:cNvPr id="552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2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endParaRPr lang="en-US" b="0" baseline="0" dirty="0" smtClean="0"/>
          </a:p>
        </p:txBody>
      </p:sp>
    </p:spTree>
    <p:extLst>
      <p:ext uri="{BB962C8B-B14F-4D97-AF65-F5344CB8AC3E}">
        <p14:creationId xmlns:p14="http://schemas.microsoft.com/office/powerpoint/2010/main" val="706248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Critical component was the Leadership Retreat. SYNAPSE Center requires that</a:t>
            </a:r>
            <a:r>
              <a:rPr lang="en-US" baseline="0" dirty="0" smtClean="0"/>
              <a:t> the leadership team participate in a retreat to ensure that true commitment is there before proceeding with any planning or training. They will not work with your department if you do not agree to this step.</a:t>
            </a:r>
          </a:p>
          <a:p>
            <a:r>
              <a:rPr lang="en-US" baseline="0" dirty="0" smtClean="0"/>
              <a:t>We had a false start in 2010 – applied for training, were accepted but leadership was not committed to the process at that time – competing priorities -  no funding for travel for trainers or training staff on site. </a:t>
            </a:r>
            <a:endParaRPr lang="en-US" dirty="0"/>
          </a:p>
        </p:txBody>
      </p:sp>
      <p:sp>
        <p:nvSpPr>
          <p:cNvPr id="4" name="Slide Number Placeholder 3"/>
          <p:cNvSpPr>
            <a:spLocks noGrp="1"/>
          </p:cNvSpPr>
          <p:nvPr>
            <p:ph type="sldNum" sz="quarter" idx="10"/>
          </p:nvPr>
        </p:nvSpPr>
        <p:spPr/>
        <p:txBody>
          <a:bodyPr/>
          <a:lstStyle/>
          <a:p>
            <a:fld id="{78B5616E-A9E0-4630-A450-AD6CDD26AC7D}"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359343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Retreat</a:t>
            </a:r>
            <a:r>
              <a:rPr lang="en-US" baseline="0" dirty="0" smtClean="0"/>
              <a:t> led by SNAPSE Center at their sim lab</a:t>
            </a:r>
          </a:p>
          <a:p>
            <a:r>
              <a:rPr lang="en-US" baseline="0" dirty="0" smtClean="0"/>
              <a:t>Face to Face commitment – what is expected from the dept &amp; SYNAPSE</a:t>
            </a:r>
            <a:endParaRPr lang="en-US" dirty="0"/>
          </a:p>
        </p:txBody>
      </p:sp>
      <p:sp>
        <p:nvSpPr>
          <p:cNvPr id="4" name="Slide Number Placeholder 3"/>
          <p:cNvSpPr>
            <a:spLocks noGrp="1"/>
          </p:cNvSpPr>
          <p:nvPr>
            <p:ph type="sldNum" sz="quarter" idx="10"/>
          </p:nvPr>
        </p:nvSpPr>
        <p:spPr/>
        <p:txBody>
          <a:bodyPr/>
          <a:lstStyle/>
          <a:p>
            <a:fld id="{78B5616E-A9E0-4630-A450-AD6CDD26AC7D}"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761481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dirty="0"/>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dirty="0"/>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dirty="0"/>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dirty="0"/>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dirty="0"/>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dirty="0"/>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dirty="0"/>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dirty="0"/>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dirty="0"/>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dirty="0"/>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dirty="0"/>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dirty="0"/>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dirty="0"/>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dirty="0"/>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dirty="0"/>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dirty="0"/>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dirty="0"/>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dirty="0"/>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dirty="0"/>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dirty="0"/>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dirty="0"/>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dirty="0"/>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dirty="0"/>
              </a:p>
            </p:txBody>
          </p:sp>
          <p:sp>
            <p:nvSpPr>
              <p:cNvPr id="51"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dirty="0"/>
              </a:p>
            </p:txBody>
          </p:sp>
          <p:sp>
            <p:nvSpPr>
              <p:cNvPr id="52"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dirty="0"/>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dirty="0"/>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dirty="0"/>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dirty="0"/>
              </a:p>
            </p:txBody>
          </p:sp>
          <p:sp>
            <p:nvSpPr>
              <p:cNvPr id="56"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dirty="0"/>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dirty="0"/>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dirty="0"/>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dirty="0"/>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dirty="0"/>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dirty="0"/>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dirty="0"/>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dirty="0"/>
              </a:p>
            </p:txBody>
          </p:sp>
          <p:sp>
            <p:nvSpPr>
              <p:cNvPr id="29" name="Freeform 43"/>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dirty="0"/>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dirty="0"/>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dirty="0"/>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dirty="0"/>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dirty="0"/>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dirty="0"/>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dirty="0"/>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dirty="0"/>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dirty="0"/>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dirty="0"/>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dirty="0"/>
              </a:p>
            </p:txBody>
          </p:sp>
          <p:sp>
            <p:nvSpPr>
              <p:cNvPr id="11" name="Freeform 55"/>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dirty="0"/>
              </a:p>
            </p:txBody>
          </p:sp>
          <p:sp>
            <p:nvSpPr>
              <p:cNvPr id="12" name="Freeform 56"/>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dirty="0"/>
              </a:p>
            </p:txBody>
          </p:sp>
          <p:sp>
            <p:nvSpPr>
              <p:cNvPr id="13" name="Freeform 57"/>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dirty="0"/>
              </a:p>
            </p:txBody>
          </p:sp>
          <p:sp>
            <p:nvSpPr>
              <p:cNvPr id="14" name="Freeform 58"/>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15" name="Freeform 59"/>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16" name="Freeform 60"/>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dirty="0"/>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dirty="0"/>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dirty="0"/>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dirty="0"/>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dirty="0"/>
                </a:p>
              </p:txBody>
            </p:sp>
          </p:grpSp>
        </p:grpSp>
      </p:grpSp>
      <p:pic>
        <p:nvPicPr>
          <p:cNvPr id="68" name="Picture 47"/>
          <p:cNvPicPr>
            <a:picLocks noChangeAspect="1" noChangeArrowheads="1"/>
          </p:cNvPicPr>
          <p:nvPr userDrawn="1"/>
        </p:nvPicPr>
        <p:blipFill>
          <a:blip r:embed="rId2"/>
          <a:srcRect/>
          <a:stretch>
            <a:fillRect/>
          </a:stretch>
        </p:blipFill>
        <p:spPr bwMode="auto">
          <a:xfrm>
            <a:off x="7772400" y="6216650"/>
            <a:ext cx="1371600" cy="593725"/>
          </a:xfrm>
          <a:prstGeom prst="rect">
            <a:avLst/>
          </a:prstGeom>
          <a:noFill/>
          <a:ln w="9525">
            <a:noFill/>
            <a:miter lim="800000"/>
            <a:headEnd/>
            <a:tailEnd/>
          </a:ln>
        </p:spPr>
      </p:pic>
      <p:sp>
        <p:nvSpPr>
          <p:cNvPr id="70722"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7072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69" name="Rectangle 68"/>
          <p:cNvSpPr>
            <a:spLocks noGrp="1" noChangeArrowheads="1"/>
          </p:cNvSpPr>
          <p:nvPr>
            <p:ph type="dt" sz="quarter" idx="10"/>
          </p:nvPr>
        </p:nvSpPr>
        <p:spPr>
          <a:xfrm>
            <a:off x="457200" y="6248400"/>
            <a:ext cx="2133600" cy="457200"/>
          </a:xfrm>
        </p:spPr>
        <p:txBody>
          <a:bodyPr/>
          <a:lstStyle>
            <a:lvl1pPr>
              <a:defRPr/>
            </a:lvl1pPr>
          </a:lstStyle>
          <a:p>
            <a:pPr>
              <a:defRPr/>
            </a:pPr>
            <a:fld id="{A0FE820A-A919-4723-B0D0-9DFE6EEB0DA8}" type="datetimeFigureOut">
              <a:rPr lang="en-US"/>
              <a:pPr>
                <a:defRPr/>
              </a:pPr>
              <a:t>7/26/2013</a:t>
            </a:fld>
            <a:endParaRPr lang="en-US" dirty="0"/>
          </a:p>
        </p:txBody>
      </p:sp>
      <p:sp>
        <p:nvSpPr>
          <p:cNvPr id="70" name="Rectangle 69"/>
          <p:cNvSpPr>
            <a:spLocks noGrp="1" noChangeArrowheads="1"/>
          </p:cNvSpPr>
          <p:nvPr>
            <p:ph type="ftr" sz="quarter" idx="11"/>
          </p:nvPr>
        </p:nvSpPr>
        <p:spPr>
          <a:xfrm>
            <a:off x="3124200" y="6248400"/>
            <a:ext cx="2895600" cy="457200"/>
          </a:xfrm>
        </p:spPr>
        <p:txBody>
          <a:bodyPr/>
          <a:lstStyle>
            <a:lvl1pPr>
              <a:defRPr/>
            </a:lvl1pPr>
          </a:lstStyle>
          <a:p>
            <a:pPr>
              <a:defRPr/>
            </a:pPr>
            <a:endParaRPr lang="en-US" dirty="0"/>
          </a:p>
        </p:txBody>
      </p:sp>
      <p:sp>
        <p:nvSpPr>
          <p:cNvPr id="71" name="Rectangle 70"/>
          <p:cNvSpPr>
            <a:spLocks noGrp="1" noChangeArrowheads="1"/>
          </p:cNvSpPr>
          <p:nvPr>
            <p:ph type="sldNum" sz="quarter" idx="12"/>
          </p:nvPr>
        </p:nvSpPr>
        <p:spPr>
          <a:xfrm>
            <a:off x="6553200" y="6248400"/>
            <a:ext cx="2133600" cy="457200"/>
          </a:xfrm>
        </p:spPr>
        <p:txBody>
          <a:bodyPr/>
          <a:lstStyle>
            <a:lvl1pPr>
              <a:defRPr/>
            </a:lvl1pPr>
          </a:lstStyle>
          <a:p>
            <a:pPr>
              <a:defRPr/>
            </a:pPr>
            <a:fld id="{7727E164-2CDC-4F77-89D7-30EE9FBBFE72}"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fld id="{82D3F751-732D-4CED-954C-7F0287CA4AA4}" type="datetimeFigureOut">
              <a:rPr lang="en-US"/>
              <a:pPr>
                <a:defRPr/>
              </a:pPr>
              <a:t>7/26/2013</a:t>
            </a:fld>
            <a:endParaRPr lang="en-US" dirty="0"/>
          </a:p>
        </p:txBody>
      </p:sp>
      <p:sp>
        <p:nvSpPr>
          <p:cNvPr id="5"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71"/>
          <p:cNvSpPr>
            <a:spLocks noGrp="1" noChangeArrowheads="1"/>
          </p:cNvSpPr>
          <p:nvPr>
            <p:ph type="sldNum" sz="quarter" idx="12"/>
          </p:nvPr>
        </p:nvSpPr>
        <p:spPr>
          <a:ln/>
        </p:spPr>
        <p:txBody>
          <a:bodyPr/>
          <a:lstStyle>
            <a:lvl1pPr>
              <a:defRPr/>
            </a:lvl1pPr>
          </a:lstStyle>
          <a:p>
            <a:pPr>
              <a:defRPr/>
            </a:pPr>
            <a:fld id="{D6B9D7D6-B6E3-42D0-B3A2-42C779AD4391}"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fld id="{0576E8B0-8983-4319-994F-D0FEE3914359}" type="datetimeFigureOut">
              <a:rPr lang="en-US"/>
              <a:pPr>
                <a:defRPr/>
              </a:pPr>
              <a:t>7/26/2013</a:t>
            </a:fld>
            <a:endParaRPr lang="en-US" dirty="0"/>
          </a:p>
        </p:txBody>
      </p:sp>
      <p:sp>
        <p:nvSpPr>
          <p:cNvPr id="5"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71"/>
          <p:cNvSpPr>
            <a:spLocks noGrp="1" noChangeArrowheads="1"/>
          </p:cNvSpPr>
          <p:nvPr>
            <p:ph type="sldNum" sz="quarter" idx="12"/>
          </p:nvPr>
        </p:nvSpPr>
        <p:spPr>
          <a:ln/>
        </p:spPr>
        <p:txBody>
          <a:bodyPr/>
          <a:lstStyle>
            <a:lvl1pPr>
              <a:defRPr/>
            </a:lvl1pPr>
          </a:lstStyle>
          <a:p>
            <a:pPr>
              <a:defRPr/>
            </a:pPr>
            <a:fld id="{8DE22084-0B87-4D44-9ECF-810C55721D87}"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dirty="0"/>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dirty="0"/>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dirty="0"/>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dirty="0"/>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dirty="0"/>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dirty="0"/>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dirty="0"/>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dirty="0"/>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dirty="0"/>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dirty="0"/>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dirty="0"/>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dirty="0"/>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dirty="0"/>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dirty="0"/>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dirty="0"/>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dirty="0"/>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dirty="0"/>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dirty="0"/>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dirty="0"/>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dirty="0"/>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dirty="0"/>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dirty="0"/>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dirty="0"/>
              </a:p>
            </p:txBody>
          </p:sp>
          <p:sp>
            <p:nvSpPr>
              <p:cNvPr id="51"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dirty="0"/>
              </a:p>
            </p:txBody>
          </p:sp>
          <p:sp>
            <p:nvSpPr>
              <p:cNvPr id="52"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dirty="0"/>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dirty="0"/>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dirty="0"/>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dirty="0"/>
              </a:p>
            </p:txBody>
          </p:sp>
          <p:sp>
            <p:nvSpPr>
              <p:cNvPr id="56"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dirty="0"/>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dirty="0"/>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dirty="0"/>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dirty="0"/>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dirty="0"/>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dirty="0"/>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dirty="0"/>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dirty="0"/>
              </a:p>
            </p:txBody>
          </p:sp>
          <p:sp>
            <p:nvSpPr>
              <p:cNvPr id="29" name="Freeform 43"/>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dirty="0"/>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dirty="0"/>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dirty="0"/>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dirty="0"/>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dirty="0"/>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dirty="0"/>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dirty="0"/>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dirty="0"/>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dirty="0"/>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dirty="0"/>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dirty="0"/>
              </a:p>
            </p:txBody>
          </p:sp>
          <p:sp>
            <p:nvSpPr>
              <p:cNvPr id="11" name="Freeform 55"/>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dirty="0"/>
              </a:p>
            </p:txBody>
          </p:sp>
          <p:sp>
            <p:nvSpPr>
              <p:cNvPr id="12" name="Freeform 56"/>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dirty="0"/>
              </a:p>
            </p:txBody>
          </p:sp>
          <p:sp>
            <p:nvSpPr>
              <p:cNvPr id="13" name="Freeform 57"/>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dirty="0"/>
              </a:p>
            </p:txBody>
          </p:sp>
          <p:sp>
            <p:nvSpPr>
              <p:cNvPr id="14" name="Freeform 58"/>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15" name="Freeform 59"/>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16" name="Freeform 60"/>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dirty="0"/>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dirty="0"/>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dirty="0"/>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dirty="0"/>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dirty="0"/>
                </a:p>
              </p:txBody>
            </p:sp>
          </p:grpSp>
        </p:grpSp>
      </p:grpSp>
      <p:sp>
        <p:nvSpPr>
          <p:cNvPr id="73794"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73795"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pPr>
              <a:defRPr/>
            </a:pPr>
            <a:fld id="{1DDF7DCB-CC5A-4AC7-9690-8F21FFC60402}" type="datetimeFigureOut">
              <a:rPr lang="en-US"/>
              <a:pPr>
                <a:defRPr/>
              </a:pPr>
              <a:t>7/26/2013</a:t>
            </a:fld>
            <a:endParaRPr lang="en-US" dirty="0"/>
          </a:p>
        </p:txBody>
      </p:sp>
      <p:sp>
        <p:nvSpPr>
          <p:cNvPr id="69" name="Rectangle 69"/>
          <p:cNvSpPr>
            <a:spLocks noGrp="1" noChangeArrowheads="1"/>
          </p:cNvSpPr>
          <p:nvPr>
            <p:ph type="ftr" sz="quarter" idx="11"/>
          </p:nvPr>
        </p:nvSpPr>
        <p:spPr>
          <a:xfrm>
            <a:off x="3124200" y="6248400"/>
            <a:ext cx="2895600" cy="457200"/>
          </a:xfrm>
        </p:spPr>
        <p:txBody>
          <a:bodyPr/>
          <a:lstStyle>
            <a:lvl1pPr>
              <a:defRPr/>
            </a:lvl1pPr>
          </a:lstStyle>
          <a:p>
            <a:pPr>
              <a:defRPr/>
            </a:pPr>
            <a:endParaRPr lang="en-US" dirty="0"/>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pPr>
              <a:defRPr/>
            </a:pPr>
            <a:fld id="{2D649038-6D91-43C4-A3FE-8875CF96668B}"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fld id="{D2B78819-D1AF-4300-BD47-87687B596099}" type="datetimeFigureOut">
              <a:rPr lang="en-US"/>
              <a:pPr>
                <a:defRPr/>
              </a:pPr>
              <a:t>7/26/2013</a:t>
            </a:fld>
            <a:endParaRPr lang="en-US" dirty="0"/>
          </a:p>
        </p:txBody>
      </p:sp>
      <p:sp>
        <p:nvSpPr>
          <p:cNvPr id="5"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71"/>
          <p:cNvSpPr>
            <a:spLocks noGrp="1" noChangeArrowheads="1"/>
          </p:cNvSpPr>
          <p:nvPr>
            <p:ph type="sldNum" sz="quarter" idx="12"/>
          </p:nvPr>
        </p:nvSpPr>
        <p:spPr>
          <a:ln/>
        </p:spPr>
        <p:txBody>
          <a:bodyPr/>
          <a:lstStyle>
            <a:lvl1pPr>
              <a:defRPr/>
            </a:lvl1pPr>
          </a:lstStyle>
          <a:p>
            <a:pPr>
              <a:defRPr/>
            </a:pPr>
            <a:fld id="{AA47820C-2393-49C8-AAA7-FF3EECAF40DF}"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ln/>
        </p:spPr>
        <p:txBody>
          <a:bodyPr/>
          <a:lstStyle>
            <a:lvl1pPr>
              <a:defRPr/>
            </a:lvl1pPr>
          </a:lstStyle>
          <a:p>
            <a:pPr>
              <a:defRPr/>
            </a:pPr>
            <a:fld id="{E068738D-DB5E-421E-A5B6-4275CBB8A352}" type="datetimeFigureOut">
              <a:rPr lang="en-US"/>
              <a:pPr>
                <a:defRPr/>
              </a:pPr>
              <a:t>7/26/2013</a:t>
            </a:fld>
            <a:endParaRPr lang="en-US" dirty="0"/>
          </a:p>
        </p:txBody>
      </p:sp>
      <p:sp>
        <p:nvSpPr>
          <p:cNvPr id="5"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71"/>
          <p:cNvSpPr>
            <a:spLocks noGrp="1" noChangeArrowheads="1"/>
          </p:cNvSpPr>
          <p:nvPr>
            <p:ph type="sldNum" sz="quarter" idx="12"/>
          </p:nvPr>
        </p:nvSpPr>
        <p:spPr>
          <a:ln/>
        </p:spPr>
        <p:txBody>
          <a:bodyPr/>
          <a:lstStyle>
            <a:lvl1pPr>
              <a:defRPr/>
            </a:lvl1pPr>
          </a:lstStyle>
          <a:p>
            <a:pPr>
              <a:defRPr/>
            </a:pPr>
            <a:fld id="{636E1CD5-5925-4BF8-8E51-EB7B2A684D55}"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fld id="{D5FC1993-0EAD-4490-8797-5D07C579EDB8}" type="datetimeFigureOut">
              <a:rPr lang="en-US"/>
              <a:pPr>
                <a:defRPr/>
              </a:pPr>
              <a:t>7/26/2013</a:t>
            </a:fld>
            <a:endParaRPr lang="en-US" dirty="0"/>
          </a:p>
        </p:txBody>
      </p:sp>
      <p:sp>
        <p:nvSpPr>
          <p:cNvPr id="6"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71"/>
          <p:cNvSpPr>
            <a:spLocks noGrp="1" noChangeArrowheads="1"/>
          </p:cNvSpPr>
          <p:nvPr>
            <p:ph type="sldNum" sz="quarter" idx="12"/>
          </p:nvPr>
        </p:nvSpPr>
        <p:spPr>
          <a:ln/>
        </p:spPr>
        <p:txBody>
          <a:bodyPr/>
          <a:lstStyle>
            <a:lvl1pPr>
              <a:defRPr/>
            </a:lvl1pPr>
          </a:lstStyle>
          <a:p>
            <a:pPr>
              <a:defRPr/>
            </a:pPr>
            <a:fld id="{25EEC775-F8FC-434F-9EAD-873443C47E4F}"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ln/>
        </p:spPr>
        <p:txBody>
          <a:bodyPr/>
          <a:lstStyle>
            <a:lvl1pPr>
              <a:defRPr/>
            </a:lvl1pPr>
          </a:lstStyle>
          <a:p>
            <a:pPr>
              <a:defRPr/>
            </a:pPr>
            <a:fld id="{975DBFA5-B0C9-4A54-90EB-100D61548F7D}" type="datetimeFigureOut">
              <a:rPr lang="en-US"/>
              <a:pPr>
                <a:defRPr/>
              </a:pPr>
              <a:t>7/26/2013</a:t>
            </a:fld>
            <a:endParaRPr lang="en-US" dirty="0"/>
          </a:p>
        </p:txBody>
      </p:sp>
      <p:sp>
        <p:nvSpPr>
          <p:cNvPr id="8"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71"/>
          <p:cNvSpPr>
            <a:spLocks noGrp="1" noChangeArrowheads="1"/>
          </p:cNvSpPr>
          <p:nvPr>
            <p:ph type="sldNum" sz="quarter" idx="12"/>
          </p:nvPr>
        </p:nvSpPr>
        <p:spPr>
          <a:ln/>
        </p:spPr>
        <p:txBody>
          <a:bodyPr/>
          <a:lstStyle>
            <a:lvl1pPr>
              <a:defRPr/>
            </a:lvl1pPr>
          </a:lstStyle>
          <a:p>
            <a:pPr>
              <a:defRPr/>
            </a:pPr>
            <a:fld id="{CB738622-F182-4B7C-A109-D2A02AE118BB}"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9"/>
          <p:cNvSpPr>
            <a:spLocks noGrp="1" noChangeArrowheads="1"/>
          </p:cNvSpPr>
          <p:nvPr>
            <p:ph type="dt" sz="half" idx="10"/>
          </p:nvPr>
        </p:nvSpPr>
        <p:spPr>
          <a:ln/>
        </p:spPr>
        <p:txBody>
          <a:bodyPr/>
          <a:lstStyle>
            <a:lvl1pPr>
              <a:defRPr/>
            </a:lvl1pPr>
          </a:lstStyle>
          <a:p>
            <a:pPr>
              <a:defRPr/>
            </a:pPr>
            <a:fld id="{94EDD846-198C-4C19-A03C-62318B981326}" type="datetimeFigureOut">
              <a:rPr lang="en-US"/>
              <a:pPr>
                <a:defRPr/>
              </a:pPr>
              <a:t>7/26/2013</a:t>
            </a:fld>
            <a:endParaRPr lang="en-US" dirty="0"/>
          </a:p>
        </p:txBody>
      </p:sp>
      <p:sp>
        <p:nvSpPr>
          <p:cNvPr id="4"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71"/>
          <p:cNvSpPr>
            <a:spLocks noGrp="1" noChangeArrowheads="1"/>
          </p:cNvSpPr>
          <p:nvPr>
            <p:ph type="sldNum" sz="quarter" idx="12"/>
          </p:nvPr>
        </p:nvSpPr>
        <p:spPr>
          <a:ln/>
        </p:spPr>
        <p:txBody>
          <a:bodyPr/>
          <a:lstStyle>
            <a:lvl1pPr>
              <a:defRPr/>
            </a:lvl1pPr>
          </a:lstStyle>
          <a:p>
            <a:pPr>
              <a:defRPr/>
            </a:pPr>
            <a:fld id="{27B9DC5A-E446-4B4F-8546-1AD506111A10}"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fld id="{5FAD96EA-1650-4BC3-AB56-5B528527E1B7}" type="datetimeFigureOut">
              <a:rPr lang="en-US"/>
              <a:pPr>
                <a:defRPr/>
              </a:pPr>
              <a:t>7/26/2013</a:t>
            </a:fld>
            <a:endParaRPr lang="en-US" dirty="0"/>
          </a:p>
        </p:txBody>
      </p:sp>
      <p:sp>
        <p:nvSpPr>
          <p:cNvPr id="3" name="Rectangle 70"/>
          <p:cNvSpPr>
            <a:spLocks noGrp="1" noChangeArrowheads="1"/>
          </p:cNvSpPr>
          <p:nvPr>
            <p:ph type="ftr" sz="quarter" idx="11"/>
          </p:nvPr>
        </p:nvSpPr>
        <p:spPr>
          <a:ln/>
        </p:spPr>
        <p:txBody>
          <a:bodyPr/>
          <a:lstStyle>
            <a:lvl1pPr>
              <a:defRPr/>
            </a:lvl1pPr>
          </a:lstStyle>
          <a:p>
            <a:pPr>
              <a:defRPr/>
            </a:pPr>
            <a:r>
              <a:rPr lang="en-US" dirty="0" smtClean="0"/>
              <a:t>QI - Confidential</a:t>
            </a:r>
            <a:endParaRPr lang="en-US" dirty="0"/>
          </a:p>
        </p:txBody>
      </p:sp>
      <p:sp>
        <p:nvSpPr>
          <p:cNvPr id="4" name="Rectangle 71"/>
          <p:cNvSpPr>
            <a:spLocks noGrp="1" noChangeArrowheads="1"/>
          </p:cNvSpPr>
          <p:nvPr>
            <p:ph type="sldNum" sz="quarter" idx="12"/>
          </p:nvPr>
        </p:nvSpPr>
        <p:spPr>
          <a:ln/>
        </p:spPr>
        <p:txBody>
          <a:bodyPr/>
          <a:lstStyle>
            <a:lvl1pPr>
              <a:defRPr/>
            </a:lvl1pPr>
          </a:lstStyle>
          <a:p>
            <a:pPr>
              <a:defRPr/>
            </a:pPr>
            <a:fld id="{8126D017-754B-4B23-A515-5AB07B9E3097}"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fld id="{68370048-70CB-4D40-90C0-63B4EF9DEFDC}" type="datetimeFigureOut">
              <a:rPr lang="en-US"/>
              <a:pPr>
                <a:defRPr/>
              </a:pPr>
              <a:t>7/26/2013</a:t>
            </a:fld>
            <a:endParaRPr lang="en-US" dirty="0"/>
          </a:p>
        </p:txBody>
      </p:sp>
      <p:sp>
        <p:nvSpPr>
          <p:cNvPr id="6"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71"/>
          <p:cNvSpPr>
            <a:spLocks noGrp="1" noChangeArrowheads="1"/>
          </p:cNvSpPr>
          <p:nvPr>
            <p:ph type="sldNum" sz="quarter" idx="12"/>
          </p:nvPr>
        </p:nvSpPr>
        <p:spPr>
          <a:ln/>
        </p:spPr>
        <p:txBody>
          <a:bodyPr/>
          <a:lstStyle>
            <a:lvl1pPr>
              <a:defRPr/>
            </a:lvl1pPr>
          </a:lstStyle>
          <a:p>
            <a:pPr>
              <a:defRPr/>
            </a:pPr>
            <a:fld id="{B80FBD2B-DD1C-4715-B399-50F7846A3CA9}"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fld id="{3445FD4E-7558-43F1-8F76-F7EAEABD8F48}" type="datetimeFigureOut">
              <a:rPr lang="en-US"/>
              <a:pPr>
                <a:defRPr/>
              </a:pPr>
              <a:t>7/26/2013</a:t>
            </a:fld>
            <a:endParaRPr lang="en-US" dirty="0"/>
          </a:p>
        </p:txBody>
      </p:sp>
      <p:sp>
        <p:nvSpPr>
          <p:cNvPr id="5"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71"/>
          <p:cNvSpPr>
            <a:spLocks noGrp="1" noChangeArrowheads="1"/>
          </p:cNvSpPr>
          <p:nvPr>
            <p:ph type="sldNum" sz="quarter" idx="12"/>
          </p:nvPr>
        </p:nvSpPr>
        <p:spPr>
          <a:ln/>
        </p:spPr>
        <p:txBody>
          <a:bodyPr/>
          <a:lstStyle>
            <a:lvl1pPr>
              <a:defRPr/>
            </a:lvl1pPr>
          </a:lstStyle>
          <a:p>
            <a:pPr>
              <a:defRPr/>
            </a:pPr>
            <a:fld id="{A3455A3F-98FD-45BD-B8C8-1B2B8CD248CC}"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fld id="{5D950835-E0FA-4792-88AE-D9E798EEC904}" type="datetimeFigureOut">
              <a:rPr lang="en-US"/>
              <a:pPr>
                <a:defRPr/>
              </a:pPr>
              <a:t>7/26/2013</a:t>
            </a:fld>
            <a:endParaRPr lang="en-US" dirty="0"/>
          </a:p>
        </p:txBody>
      </p:sp>
      <p:sp>
        <p:nvSpPr>
          <p:cNvPr id="6"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71"/>
          <p:cNvSpPr>
            <a:spLocks noGrp="1" noChangeArrowheads="1"/>
          </p:cNvSpPr>
          <p:nvPr>
            <p:ph type="sldNum" sz="quarter" idx="12"/>
          </p:nvPr>
        </p:nvSpPr>
        <p:spPr>
          <a:ln/>
        </p:spPr>
        <p:txBody>
          <a:bodyPr/>
          <a:lstStyle>
            <a:lvl1pPr>
              <a:defRPr/>
            </a:lvl1pPr>
          </a:lstStyle>
          <a:p>
            <a:pPr>
              <a:defRPr/>
            </a:pPr>
            <a:fld id="{869F3DE4-E5B2-4595-B0BF-6B4585C7FF6D}"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fld id="{D56B35D3-4861-4DB6-AB7E-06F04C8026EA}" type="datetimeFigureOut">
              <a:rPr lang="en-US"/>
              <a:pPr>
                <a:defRPr/>
              </a:pPr>
              <a:t>7/26/2013</a:t>
            </a:fld>
            <a:endParaRPr lang="en-US" dirty="0"/>
          </a:p>
        </p:txBody>
      </p:sp>
      <p:sp>
        <p:nvSpPr>
          <p:cNvPr id="5"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71"/>
          <p:cNvSpPr>
            <a:spLocks noGrp="1" noChangeArrowheads="1"/>
          </p:cNvSpPr>
          <p:nvPr>
            <p:ph type="sldNum" sz="quarter" idx="12"/>
          </p:nvPr>
        </p:nvSpPr>
        <p:spPr>
          <a:ln/>
        </p:spPr>
        <p:txBody>
          <a:bodyPr/>
          <a:lstStyle>
            <a:lvl1pPr>
              <a:defRPr/>
            </a:lvl1pPr>
          </a:lstStyle>
          <a:p>
            <a:pPr>
              <a:defRPr/>
            </a:pPr>
            <a:fld id="{3821ECD1-FFE8-4A2C-8579-2C382A9ACD5A}"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fld id="{D983BA82-B8F4-4743-A6CE-60748B1F2958}" type="datetimeFigureOut">
              <a:rPr lang="en-US"/>
              <a:pPr>
                <a:defRPr/>
              </a:pPr>
              <a:t>7/26/2013</a:t>
            </a:fld>
            <a:endParaRPr lang="en-US" dirty="0"/>
          </a:p>
        </p:txBody>
      </p:sp>
      <p:sp>
        <p:nvSpPr>
          <p:cNvPr id="5"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71"/>
          <p:cNvSpPr>
            <a:spLocks noGrp="1" noChangeArrowheads="1"/>
          </p:cNvSpPr>
          <p:nvPr>
            <p:ph type="sldNum" sz="quarter" idx="12"/>
          </p:nvPr>
        </p:nvSpPr>
        <p:spPr>
          <a:ln/>
        </p:spPr>
        <p:txBody>
          <a:bodyPr/>
          <a:lstStyle>
            <a:lvl1pPr>
              <a:defRPr/>
            </a:lvl1pPr>
          </a:lstStyle>
          <a:p>
            <a:pPr>
              <a:defRPr/>
            </a:pPr>
            <a:fld id="{07091850-0EF3-4485-B5E3-9AEE3C6E5C16}"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A7AAD4-6E31-1146-B924-D46DA6B99CB5}" type="datetimeFigureOut">
              <a:rPr lang="en-US" smtClean="0">
                <a:solidFill>
                  <a:prstClr val="black">
                    <a:tint val="75000"/>
                  </a:prstClr>
                </a:solidFill>
              </a:rPr>
              <a:pPr/>
              <a:t>7/26/2013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5703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A7AAD4-6E31-1146-B924-D46DA6B99CB5}" type="datetimeFigureOut">
              <a:rPr lang="en-US" smtClean="0">
                <a:solidFill>
                  <a:prstClr val="black">
                    <a:tint val="75000"/>
                  </a:prstClr>
                </a:solidFill>
              </a:rPr>
              <a:pPr/>
              <a:t>7/26/2013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92980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A7AAD4-6E31-1146-B924-D46DA6B99CB5}" type="datetimeFigureOut">
              <a:rPr lang="en-US" smtClean="0">
                <a:solidFill>
                  <a:prstClr val="black">
                    <a:tint val="75000"/>
                  </a:prstClr>
                </a:solidFill>
              </a:rPr>
              <a:pPr/>
              <a:t>7/26/2013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2663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A7AAD4-6E31-1146-B924-D46DA6B99CB5}" type="datetimeFigureOut">
              <a:rPr lang="en-US" smtClean="0">
                <a:solidFill>
                  <a:prstClr val="black">
                    <a:tint val="75000"/>
                  </a:prstClr>
                </a:solidFill>
              </a:rPr>
              <a:pPr/>
              <a:t>7/26/2013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574700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A7AAD4-6E31-1146-B924-D46DA6B99CB5}" type="datetimeFigureOut">
              <a:rPr lang="en-US" smtClean="0">
                <a:solidFill>
                  <a:prstClr val="black">
                    <a:tint val="75000"/>
                  </a:prstClr>
                </a:solidFill>
              </a:rPr>
              <a:pPr/>
              <a:t>7/26/2013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35326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A7AAD4-6E31-1146-B924-D46DA6B99CB5}" type="datetimeFigureOut">
              <a:rPr lang="en-US" smtClean="0">
                <a:solidFill>
                  <a:prstClr val="black">
                    <a:tint val="75000"/>
                  </a:prstClr>
                </a:solidFill>
              </a:rPr>
              <a:pPr/>
              <a:t>7/26/2013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18188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A7AAD4-6E31-1146-B924-D46DA6B99CB5}" type="datetimeFigureOut">
              <a:rPr lang="en-US" smtClean="0">
                <a:solidFill>
                  <a:prstClr val="black">
                    <a:tint val="75000"/>
                  </a:prstClr>
                </a:solidFill>
              </a:rPr>
              <a:pPr/>
              <a:t>7/26/2013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5324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ln/>
        </p:spPr>
        <p:txBody>
          <a:bodyPr/>
          <a:lstStyle>
            <a:lvl1pPr>
              <a:defRPr/>
            </a:lvl1pPr>
          </a:lstStyle>
          <a:p>
            <a:pPr>
              <a:defRPr/>
            </a:pPr>
            <a:fld id="{286CA050-333D-40A3-9D88-BA916C979A07}" type="datetimeFigureOut">
              <a:rPr lang="en-US"/>
              <a:pPr>
                <a:defRPr/>
              </a:pPr>
              <a:t>7/26/2013</a:t>
            </a:fld>
            <a:endParaRPr lang="en-US" dirty="0"/>
          </a:p>
        </p:txBody>
      </p:sp>
      <p:sp>
        <p:nvSpPr>
          <p:cNvPr id="5"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71"/>
          <p:cNvSpPr>
            <a:spLocks noGrp="1" noChangeArrowheads="1"/>
          </p:cNvSpPr>
          <p:nvPr>
            <p:ph type="sldNum" sz="quarter" idx="12"/>
          </p:nvPr>
        </p:nvSpPr>
        <p:spPr>
          <a:ln/>
        </p:spPr>
        <p:txBody>
          <a:bodyPr/>
          <a:lstStyle>
            <a:lvl1pPr>
              <a:defRPr/>
            </a:lvl1pPr>
          </a:lstStyle>
          <a:p>
            <a:pPr>
              <a:defRPr/>
            </a:pPr>
            <a:fld id="{6D9C4AE6-9307-45F5-A82A-8872CE0E1790}"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A7AAD4-6E31-1146-B924-D46DA6B99CB5}" type="datetimeFigureOut">
              <a:rPr lang="en-US" smtClean="0">
                <a:solidFill>
                  <a:prstClr val="black">
                    <a:tint val="75000"/>
                  </a:prstClr>
                </a:solidFill>
              </a:rPr>
              <a:pPr/>
              <a:t>7/26/2013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78142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A7AAD4-6E31-1146-B924-D46DA6B99CB5}" type="datetimeFigureOut">
              <a:rPr lang="en-US" smtClean="0">
                <a:solidFill>
                  <a:prstClr val="black">
                    <a:tint val="75000"/>
                  </a:prstClr>
                </a:solidFill>
              </a:rPr>
              <a:pPr/>
              <a:t>7/26/2013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52549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A7AAD4-6E31-1146-B924-D46DA6B99CB5}" type="datetimeFigureOut">
              <a:rPr lang="en-US" smtClean="0">
                <a:solidFill>
                  <a:prstClr val="black">
                    <a:tint val="75000"/>
                  </a:prstClr>
                </a:solidFill>
              </a:rPr>
              <a:pPr/>
              <a:t>7/26/2013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122390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A7AAD4-6E31-1146-B924-D46DA6B99CB5}" type="datetimeFigureOut">
              <a:rPr lang="en-US" smtClean="0">
                <a:solidFill>
                  <a:prstClr val="black">
                    <a:tint val="75000"/>
                  </a:prstClr>
                </a:solidFill>
              </a:rPr>
              <a:pPr/>
              <a:t>7/26/2013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55911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513D48-0420-407C-9BE3-A96C3595AA9E}" type="datetimeFigureOut">
              <a:rPr lang="en-US" smtClean="0">
                <a:solidFill>
                  <a:prstClr val="black">
                    <a:tint val="75000"/>
                  </a:prstClr>
                </a:solidFill>
              </a:rPr>
              <a:pPr/>
              <a:t>7/26/2013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176F3B-27F5-49D5-803B-04261405DC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04955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513D48-0420-407C-9BE3-A96C3595AA9E}" type="datetimeFigureOut">
              <a:rPr lang="en-US" smtClean="0">
                <a:solidFill>
                  <a:prstClr val="black">
                    <a:tint val="75000"/>
                  </a:prstClr>
                </a:solidFill>
              </a:rPr>
              <a:pPr/>
              <a:t>7/26/2013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176F3B-27F5-49D5-803B-04261405DC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26225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513D48-0420-407C-9BE3-A96C3595AA9E}" type="datetimeFigureOut">
              <a:rPr lang="en-US" smtClean="0">
                <a:solidFill>
                  <a:prstClr val="black">
                    <a:tint val="75000"/>
                  </a:prstClr>
                </a:solidFill>
              </a:rPr>
              <a:pPr/>
              <a:t>7/26/2013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176F3B-27F5-49D5-803B-04261405DC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05732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513D48-0420-407C-9BE3-A96C3595AA9E}" type="datetimeFigureOut">
              <a:rPr lang="en-US" smtClean="0">
                <a:solidFill>
                  <a:prstClr val="black">
                    <a:tint val="75000"/>
                  </a:prstClr>
                </a:solidFill>
              </a:rPr>
              <a:pPr/>
              <a:t>7/26/2013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6176F3B-27F5-49D5-803B-04261405DC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74107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513D48-0420-407C-9BE3-A96C3595AA9E}" type="datetimeFigureOut">
              <a:rPr lang="en-US" smtClean="0">
                <a:solidFill>
                  <a:prstClr val="black">
                    <a:tint val="75000"/>
                  </a:prstClr>
                </a:solidFill>
              </a:rPr>
              <a:pPr/>
              <a:t>7/26/2013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6176F3B-27F5-49D5-803B-04261405DC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96166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513D48-0420-407C-9BE3-A96C3595AA9E}" type="datetimeFigureOut">
              <a:rPr lang="en-US" smtClean="0">
                <a:solidFill>
                  <a:prstClr val="black">
                    <a:tint val="75000"/>
                  </a:prstClr>
                </a:solidFill>
              </a:rPr>
              <a:pPr/>
              <a:t>7/26/2013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6176F3B-27F5-49D5-803B-04261405DC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1011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fld id="{CDF3CB1B-5557-4122-A937-0BA809DBCF76}" type="datetimeFigureOut">
              <a:rPr lang="en-US"/>
              <a:pPr>
                <a:defRPr/>
              </a:pPr>
              <a:t>7/26/2013</a:t>
            </a:fld>
            <a:endParaRPr lang="en-US" dirty="0"/>
          </a:p>
        </p:txBody>
      </p:sp>
      <p:sp>
        <p:nvSpPr>
          <p:cNvPr id="6"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71"/>
          <p:cNvSpPr>
            <a:spLocks noGrp="1" noChangeArrowheads="1"/>
          </p:cNvSpPr>
          <p:nvPr>
            <p:ph type="sldNum" sz="quarter" idx="12"/>
          </p:nvPr>
        </p:nvSpPr>
        <p:spPr>
          <a:ln/>
        </p:spPr>
        <p:txBody>
          <a:bodyPr/>
          <a:lstStyle>
            <a:lvl1pPr>
              <a:defRPr/>
            </a:lvl1pPr>
          </a:lstStyle>
          <a:p>
            <a:pPr>
              <a:defRPr/>
            </a:pPr>
            <a:fld id="{493EE007-B8EF-40CB-AAB7-DC1EF4D51E78}"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513D48-0420-407C-9BE3-A96C3595AA9E}" type="datetimeFigureOut">
              <a:rPr lang="en-US" smtClean="0">
                <a:solidFill>
                  <a:prstClr val="black">
                    <a:tint val="75000"/>
                  </a:prstClr>
                </a:solidFill>
              </a:rPr>
              <a:pPr/>
              <a:t>7/26/2013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6176F3B-27F5-49D5-803B-04261405DC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56307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513D48-0420-407C-9BE3-A96C3595AA9E}" type="datetimeFigureOut">
              <a:rPr lang="en-US" smtClean="0">
                <a:solidFill>
                  <a:prstClr val="black">
                    <a:tint val="75000"/>
                  </a:prstClr>
                </a:solidFill>
              </a:rPr>
              <a:pPr/>
              <a:t>7/26/2013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6176F3B-27F5-49D5-803B-04261405DC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79141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513D48-0420-407C-9BE3-A96C3595AA9E}" type="datetimeFigureOut">
              <a:rPr lang="en-US" smtClean="0">
                <a:solidFill>
                  <a:prstClr val="black">
                    <a:tint val="75000"/>
                  </a:prstClr>
                </a:solidFill>
              </a:rPr>
              <a:pPr/>
              <a:t>7/26/2013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6176F3B-27F5-49D5-803B-04261405DC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247218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513D48-0420-407C-9BE3-A96C3595AA9E}" type="datetimeFigureOut">
              <a:rPr lang="en-US" smtClean="0">
                <a:solidFill>
                  <a:prstClr val="black">
                    <a:tint val="75000"/>
                  </a:prstClr>
                </a:solidFill>
              </a:rPr>
              <a:pPr/>
              <a:t>7/26/2013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176F3B-27F5-49D5-803B-04261405DC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65716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513D48-0420-407C-9BE3-A96C3595AA9E}" type="datetimeFigureOut">
              <a:rPr lang="en-US" smtClean="0">
                <a:solidFill>
                  <a:prstClr val="black">
                    <a:tint val="75000"/>
                  </a:prstClr>
                </a:solidFill>
              </a:rPr>
              <a:pPr/>
              <a:t>7/26/2013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176F3B-27F5-49D5-803B-04261405DC3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77862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descr="SL Univ Health Network - white.png"/>
          <p:cNvPicPr>
            <a:picLocks noChangeAspect="1"/>
          </p:cNvPicPr>
          <p:nvPr userDrawn="1"/>
        </p:nvPicPr>
        <p:blipFill>
          <a:blip r:embed="rId2"/>
          <a:srcRect/>
          <a:stretch>
            <a:fillRect/>
          </a:stretch>
        </p:blipFill>
        <p:spPr bwMode="auto">
          <a:xfrm>
            <a:off x="1447800" y="2374900"/>
            <a:ext cx="6248400" cy="2501900"/>
          </a:xfrm>
          <a:prstGeom prst="rect">
            <a:avLst/>
          </a:prstGeom>
          <a:noFill/>
          <a:ln w="9525">
            <a:noFill/>
            <a:miter lim="800000"/>
            <a:headEnd/>
            <a:tailEnd/>
          </a:ln>
        </p:spPr>
      </p:pic>
      <p:pic>
        <p:nvPicPr>
          <p:cNvPr id="4" name="Picture 6" descr="gradation swoosh-.png"/>
          <p:cNvPicPr>
            <a:picLocks noChangeAspect="1"/>
          </p:cNvPicPr>
          <p:nvPr userDrawn="1"/>
        </p:nvPicPr>
        <p:blipFill>
          <a:blip r:embed="rId3"/>
          <a:srcRect/>
          <a:stretch>
            <a:fillRect/>
          </a:stretch>
        </p:blipFill>
        <p:spPr bwMode="auto">
          <a:xfrm>
            <a:off x="0" y="6126163"/>
            <a:ext cx="9144000" cy="731837"/>
          </a:xfrm>
          <a:prstGeom prst="rect">
            <a:avLst/>
          </a:prstGeom>
          <a:noFill/>
          <a:ln w="9525">
            <a:noFill/>
            <a:miter lim="800000"/>
            <a:headEnd/>
            <a:tailEnd/>
          </a:ln>
        </p:spPr>
      </p:pic>
      <p:sp>
        <p:nvSpPr>
          <p:cNvPr id="2" name="Title 1"/>
          <p:cNvSpPr>
            <a:spLocks noGrp="1"/>
          </p:cNvSpPr>
          <p:nvPr>
            <p:ph type="ctrTitle"/>
          </p:nvPr>
        </p:nvSpPr>
        <p:spPr>
          <a:xfrm>
            <a:off x="685800" y="838200"/>
            <a:ext cx="7772400" cy="1470025"/>
          </a:xfrm>
          <a:prstGeom prst="rect">
            <a:avLst/>
          </a:prstGeom>
        </p:spPr>
        <p:txBody>
          <a:bodyPr>
            <a:normAutofit/>
          </a:bodyPr>
          <a:lstStyle>
            <a:lvl1pPr>
              <a:defRPr sz="3600" b="1">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5" name="Date Placeholder 3"/>
          <p:cNvSpPr>
            <a:spLocks noGrp="1"/>
          </p:cNvSpPr>
          <p:nvPr>
            <p:ph type="dt" sz="half" idx="10"/>
          </p:nvPr>
        </p:nvSpPr>
        <p:spPr>
          <a:xfrm>
            <a:off x="5867400" y="6324600"/>
            <a:ext cx="2133600" cy="365125"/>
          </a:xfrm>
        </p:spPr>
        <p:txBody>
          <a:bodyPr/>
          <a:lstStyle>
            <a:lvl1pPr algn="r">
              <a:defRPr>
                <a:solidFill>
                  <a:schemeClr val="tx2"/>
                </a:solidFill>
                <a:latin typeface="Arial" pitchFamily="34" charset="0"/>
                <a:cs typeface="Arial" pitchFamily="34" charset="0"/>
              </a:defRPr>
            </a:lvl1pPr>
          </a:lstStyle>
          <a:p>
            <a:pPr>
              <a:defRPr/>
            </a:pPr>
            <a:endParaRPr lang="en-US" dirty="0">
              <a:solidFill>
                <a:srgbClr val="1F497D"/>
              </a:solidFill>
            </a:endParaRPr>
          </a:p>
        </p:txBody>
      </p:sp>
      <p:sp>
        <p:nvSpPr>
          <p:cNvPr id="6" name="Slide Number Placeholder 5"/>
          <p:cNvSpPr>
            <a:spLocks noGrp="1"/>
          </p:cNvSpPr>
          <p:nvPr>
            <p:ph type="sldNum" sz="quarter" idx="11"/>
          </p:nvPr>
        </p:nvSpPr>
        <p:spPr>
          <a:xfrm>
            <a:off x="6553200" y="6324600"/>
            <a:ext cx="2133600" cy="365125"/>
          </a:xfrm>
        </p:spPr>
        <p:txBody>
          <a:bodyPr/>
          <a:lstStyle>
            <a:lvl1pPr>
              <a:defRPr>
                <a:solidFill>
                  <a:schemeClr val="tx2"/>
                </a:solidFill>
                <a:latin typeface="Arial" pitchFamily="34" charset="0"/>
                <a:cs typeface="Arial" pitchFamily="34" charset="0"/>
              </a:defRPr>
            </a:lvl1pPr>
          </a:lstStyle>
          <a:p>
            <a:pPr>
              <a:defRPr/>
            </a:pPr>
            <a:endParaRPr lang="en-US" dirty="0">
              <a:solidFill>
                <a:srgbClr val="1F497D"/>
              </a:solidFill>
            </a:endParaRPr>
          </a:p>
        </p:txBody>
      </p:sp>
    </p:spTree>
    <p:extLst>
      <p:ext uri="{BB962C8B-B14F-4D97-AF65-F5344CB8AC3E}">
        <p14:creationId xmlns:p14="http://schemas.microsoft.com/office/powerpoint/2010/main" val="10902190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gradation swoosh- University Health Network.png"/>
          <p:cNvPicPr>
            <a:picLocks noChangeAspect="1"/>
          </p:cNvPicPr>
          <p:nvPr userDrawn="1"/>
        </p:nvPicPr>
        <p:blipFill>
          <a:blip r:embed="rId2"/>
          <a:srcRect/>
          <a:stretch>
            <a:fillRect/>
          </a:stretch>
        </p:blipFill>
        <p:spPr bwMode="auto">
          <a:xfrm>
            <a:off x="0" y="6121400"/>
            <a:ext cx="9144000" cy="736600"/>
          </a:xfrm>
          <a:prstGeom prst="rect">
            <a:avLst/>
          </a:prstGeom>
          <a:noFill/>
          <a:ln w="9525">
            <a:noFill/>
            <a:miter lim="800000"/>
            <a:headEnd/>
            <a:tailEnd/>
          </a:ln>
        </p:spPr>
      </p:pic>
      <p:sp>
        <p:nvSpPr>
          <p:cNvPr id="2" name="Title 1"/>
          <p:cNvSpPr>
            <a:spLocks noGrp="1"/>
          </p:cNvSpPr>
          <p:nvPr>
            <p:ph type="title"/>
          </p:nvPr>
        </p:nvSpPr>
        <p:spPr>
          <a:xfrm>
            <a:off x="1219200" y="76200"/>
            <a:ext cx="7467600" cy="685800"/>
          </a:xfrm>
          <a:prstGeom prst="rect">
            <a:avLst/>
          </a:prstGeom>
        </p:spPr>
        <p:txBody>
          <a:bodyPr>
            <a:normAutofit/>
          </a:bodyPr>
          <a:lstStyle>
            <a:lvl1pPr algn="l">
              <a:defRPr sz="3200" b="1">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14400"/>
            <a:ext cx="8229600" cy="4525963"/>
          </a:xfrm>
          <a:prstGeom prst="rect">
            <a:avLst/>
          </a:prstGeom>
        </p:spPr>
        <p:txBody>
          <a:bodyPr/>
          <a:lstStyle>
            <a:lvl1pPr marL="227013" indent="-227013">
              <a:buClr>
                <a:srgbClr val="FFC000"/>
              </a:buClr>
              <a:buFont typeface="Wingdings" pitchFamily="2" charset="2"/>
              <a:buChar char="§"/>
              <a:defRPr sz="2800" b="0">
                <a:solidFill>
                  <a:schemeClr val="bg1"/>
                </a:solidFill>
                <a:latin typeface="Arial" pitchFamily="34" charset="0"/>
                <a:cs typeface="Arial" pitchFamily="34" charset="0"/>
              </a:defRPr>
            </a:lvl1pPr>
            <a:lvl2pPr>
              <a:defRPr sz="2000" b="0">
                <a:solidFill>
                  <a:schemeClr val="bg1"/>
                </a:solidFill>
                <a:latin typeface="Arial" pitchFamily="34" charset="0"/>
                <a:cs typeface="Arial" pitchFamily="34" charset="0"/>
              </a:defRPr>
            </a:lvl2pPr>
            <a:lvl3pPr>
              <a:defRPr sz="2000" b="0">
                <a:solidFill>
                  <a:schemeClr val="bg1"/>
                </a:solidFill>
                <a:latin typeface="Arial" pitchFamily="34" charset="0"/>
                <a:cs typeface="Arial" pitchFamily="34" charset="0"/>
              </a:defRPr>
            </a:lvl3pPr>
            <a:lvl4pPr>
              <a:defRPr sz="2000" b="0">
                <a:solidFill>
                  <a:schemeClr val="bg1"/>
                </a:solidFill>
                <a:latin typeface="Arial" pitchFamily="34" charset="0"/>
                <a:cs typeface="Arial" pitchFamily="34" charset="0"/>
              </a:defRPr>
            </a:lvl4pPr>
            <a:lvl5pPr>
              <a:defRPr sz="2000" b="0">
                <a:solidFill>
                  <a:schemeClr val="bg1"/>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smtClean="0"/>
          </a:p>
          <a:p>
            <a:pPr lvl="4"/>
            <a:endParaRPr lang="en-US" dirty="0" smtClean="0"/>
          </a:p>
          <a:p>
            <a:pPr lvl="4"/>
            <a:endParaRPr lang="en-US" dirty="0" smtClean="0"/>
          </a:p>
          <a:p>
            <a:pPr lvl="4"/>
            <a:endParaRPr lang="en-US" dirty="0" smtClean="0"/>
          </a:p>
          <a:p>
            <a:pPr lvl="4"/>
            <a:r>
              <a:rPr lang="en-US" dirty="0" smtClean="0"/>
              <a:t>Control M to add more slides</a:t>
            </a:r>
            <a:endParaRPr lang="en-US" dirty="0"/>
          </a:p>
        </p:txBody>
      </p:sp>
      <p:sp>
        <p:nvSpPr>
          <p:cNvPr id="5" name="Date Placeholder 8"/>
          <p:cNvSpPr>
            <a:spLocks noGrp="1"/>
          </p:cNvSpPr>
          <p:nvPr userDrawn="1">
            <p:ph type="dt" sz="half" idx="10"/>
          </p:nvPr>
        </p:nvSpPr>
        <p:spPr>
          <a:xfrm>
            <a:off x="5867400" y="6324600"/>
            <a:ext cx="2133600" cy="365125"/>
          </a:xfrm>
        </p:spPr>
        <p:txBody>
          <a:bodyPr/>
          <a:lstStyle>
            <a:lvl1pPr algn="r">
              <a:defRPr/>
            </a:lvl1pPr>
          </a:lstStyle>
          <a:p>
            <a:pPr>
              <a:defRPr/>
            </a:pPr>
            <a:endParaRPr lang="en-US" dirty="0">
              <a:solidFill>
                <a:prstClr val="black">
                  <a:tint val="75000"/>
                </a:prstClr>
              </a:solidFill>
            </a:endParaRPr>
          </a:p>
        </p:txBody>
      </p:sp>
      <p:sp>
        <p:nvSpPr>
          <p:cNvPr id="6" name="Slide Number Placeholder 9"/>
          <p:cNvSpPr>
            <a:spLocks noGrp="1"/>
          </p:cNvSpPr>
          <p:nvPr userDrawn="1">
            <p:ph type="sldNum" sz="quarter" idx="11"/>
          </p:nvPr>
        </p:nvSpPr>
        <p:spPr>
          <a:xfrm>
            <a:off x="8077200" y="6324600"/>
            <a:ext cx="838200" cy="365125"/>
          </a:xfrm>
        </p:spPr>
        <p:txBody>
          <a:bodyPr/>
          <a:lstStyle>
            <a:lvl1pPr>
              <a:defRPr>
                <a:latin typeface="Arial Narrow" pitchFamily="34" charset="0"/>
              </a:defRPr>
            </a:lvl1pPr>
          </a:lstStyle>
          <a:p>
            <a:pPr>
              <a:defRPr/>
            </a:pPr>
            <a:endParaRPr lang="en-US" dirty="0">
              <a:solidFill>
                <a:prstClr val="black">
                  <a:tint val="75000"/>
                </a:prstClr>
              </a:solidFill>
            </a:endParaRPr>
          </a:p>
        </p:txBody>
      </p:sp>
    </p:spTree>
    <p:extLst>
      <p:ext uri="{BB962C8B-B14F-4D97-AF65-F5344CB8AC3E}">
        <p14:creationId xmlns:p14="http://schemas.microsoft.com/office/powerpoint/2010/main" val="3369535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ln/>
        </p:spPr>
        <p:txBody>
          <a:bodyPr/>
          <a:lstStyle>
            <a:lvl1pPr>
              <a:defRPr/>
            </a:lvl1pPr>
          </a:lstStyle>
          <a:p>
            <a:pPr>
              <a:defRPr/>
            </a:pPr>
            <a:fld id="{0F2183D4-0040-4062-85FA-18CCBE8AFB49}" type="datetimeFigureOut">
              <a:rPr lang="en-US"/>
              <a:pPr>
                <a:defRPr/>
              </a:pPr>
              <a:t>7/26/2013</a:t>
            </a:fld>
            <a:endParaRPr lang="en-US" dirty="0"/>
          </a:p>
        </p:txBody>
      </p:sp>
      <p:sp>
        <p:nvSpPr>
          <p:cNvPr id="8"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71"/>
          <p:cNvSpPr>
            <a:spLocks noGrp="1" noChangeArrowheads="1"/>
          </p:cNvSpPr>
          <p:nvPr>
            <p:ph type="sldNum" sz="quarter" idx="12"/>
          </p:nvPr>
        </p:nvSpPr>
        <p:spPr>
          <a:ln/>
        </p:spPr>
        <p:txBody>
          <a:bodyPr/>
          <a:lstStyle>
            <a:lvl1pPr>
              <a:defRPr/>
            </a:lvl1pPr>
          </a:lstStyle>
          <a:p>
            <a:pPr>
              <a:defRPr/>
            </a:pPr>
            <a:fld id="{3B4F0BAF-E938-4FFC-9376-E4F979E88824}"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9"/>
          <p:cNvSpPr>
            <a:spLocks noGrp="1" noChangeArrowheads="1"/>
          </p:cNvSpPr>
          <p:nvPr>
            <p:ph type="dt" sz="half" idx="10"/>
          </p:nvPr>
        </p:nvSpPr>
        <p:spPr>
          <a:ln/>
        </p:spPr>
        <p:txBody>
          <a:bodyPr/>
          <a:lstStyle>
            <a:lvl1pPr>
              <a:defRPr/>
            </a:lvl1pPr>
          </a:lstStyle>
          <a:p>
            <a:pPr>
              <a:defRPr/>
            </a:pPr>
            <a:fld id="{D530296B-5E68-4F37-9EF3-48BCDC4ABE93}" type="datetimeFigureOut">
              <a:rPr lang="en-US"/>
              <a:pPr>
                <a:defRPr/>
              </a:pPr>
              <a:t>7/26/2013</a:t>
            </a:fld>
            <a:endParaRPr lang="en-US" dirty="0"/>
          </a:p>
        </p:txBody>
      </p:sp>
      <p:sp>
        <p:nvSpPr>
          <p:cNvPr id="4"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71"/>
          <p:cNvSpPr>
            <a:spLocks noGrp="1" noChangeArrowheads="1"/>
          </p:cNvSpPr>
          <p:nvPr>
            <p:ph type="sldNum" sz="quarter" idx="12"/>
          </p:nvPr>
        </p:nvSpPr>
        <p:spPr>
          <a:ln/>
        </p:spPr>
        <p:txBody>
          <a:bodyPr/>
          <a:lstStyle>
            <a:lvl1pPr>
              <a:defRPr/>
            </a:lvl1pPr>
          </a:lstStyle>
          <a:p>
            <a:pPr>
              <a:defRPr/>
            </a:pPr>
            <a:fld id="{F9452376-1662-4B87-812A-B3F713F15449}"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fld id="{7E9A6386-ACB6-4DA1-BCFF-8B74AAFD786A}" type="datetimeFigureOut">
              <a:rPr lang="en-US"/>
              <a:pPr>
                <a:defRPr/>
              </a:pPr>
              <a:t>7/26/2013</a:t>
            </a:fld>
            <a:endParaRPr lang="en-US" dirty="0"/>
          </a:p>
        </p:txBody>
      </p:sp>
      <p:sp>
        <p:nvSpPr>
          <p:cNvPr id="3"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71"/>
          <p:cNvSpPr>
            <a:spLocks noGrp="1" noChangeArrowheads="1"/>
          </p:cNvSpPr>
          <p:nvPr>
            <p:ph type="sldNum" sz="quarter" idx="12"/>
          </p:nvPr>
        </p:nvSpPr>
        <p:spPr>
          <a:ln/>
        </p:spPr>
        <p:txBody>
          <a:bodyPr/>
          <a:lstStyle>
            <a:lvl1pPr>
              <a:defRPr/>
            </a:lvl1pPr>
          </a:lstStyle>
          <a:p>
            <a:pPr>
              <a:defRPr/>
            </a:pPr>
            <a:fld id="{F76A8AFE-4194-42ED-A8F0-1DA42525979F}"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fld id="{782B545A-A0A1-4068-B716-9489558350E0}" type="datetimeFigureOut">
              <a:rPr lang="en-US"/>
              <a:pPr>
                <a:defRPr/>
              </a:pPr>
              <a:t>7/26/2013</a:t>
            </a:fld>
            <a:endParaRPr lang="en-US" dirty="0"/>
          </a:p>
        </p:txBody>
      </p:sp>
      <p:sp>
        <p:nvSpPr>
          <p:cNvPr id="6"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71"/>
          <p:cNvSpPr>
            <a:spLocks noGrp="1" noChangeArrowheads="1"/>
          </p:cNvSpPr>
          <p:nvPr>
            <p:ph type="sldNum" sz="quarter" idx="12"/>
          </p:nvPr>
        </p:nvSpPr>
        <p:spPr>
          <a:ln/>
        </p:spPr>
        <p:txBody>
          <a:bodyPr/>
          <a:lstStyle>
            <a:lvl1pPr>
              <a:defRPr/>
            </a:lvl1pPr>
          </a:lstStyle>
          <a:p>
            <a:pPr>
              <a:defRPr/>
            </a:pPr>
            <a:fld id="{8389E2F6-6BB8-40C7-A507-6C21C60F23B3}"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fld id="{BEEF594F-189A-4FD8-8C12-059A8EB60BFB}" type="datetimeFigureOut">
              <a:rPr lang="en-US"/>
              <a:pPr>
                <a:defRPr/>
              </a:pPr>
              <a:t>7/26/2013</a:t>
            </a:fld>
            <a:endParaRPr lang="en-US" dirty="0"/>
          </a:p>
        </p:txBody>
      </p:sp>
      <p:sp>
        <p:nvSpPr>
          <p:cNvPr id="6" name="Rectangle 7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71"/>
          <p:cNvSpPr>
            <a:spLocks noGrp="1" noChangeArrowheads="1"/>
          </p:cNvSpPr>
          <p:nvPr>
            <p:ph type="sldNum" sz="quarter" idx="12"/>
          </p:nvPr>
        </p:nvSpPr>
        <p:spPr>
          <a:ln/>
        </p:spPr>
        <p:txBody>
          <a:bodyPr/>
          <a:lstStyle>
            <a:lvl1pPr>
              <a:defRPr/>
            </a:lvl1pPr>
          </a:lstStyle>
          <a:p>
            <a:pPr>
              <a:defRPr/>
            </a:pPr>
            <a:fld id="{3F953536-C8B0-4538-9496-50BA07064B45}"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dirty="0"/>
          </a:p>
        </p:txBody>
      </p:sp>
      <p:grpSp>
        <p:nvGrpSpPr>
          <p:cNvPr id="1027" name="Group 3"/>
          <p:cNvGrpSpPr>
            <a:grpSpLocks/>
          </p:cNvGrpSpPr>
          <p:nvPr/>
        </p:nvGrpSpPr>
        <p:grpSpPr bwMode="auto">
          <a:xfrm>
            <a:off x="3175" y="4267200"/>
            <a:ext cx="9140825" cy="2590800"/>
            <a:chOff x="2" y="2688"/>
            <a:chExt cx="5758" cy="1632"/>
          </a:xfrm>
        </p:grpSpPr>
        <p:sp>
          <p:nvSpPr>
            <p:cNvPr id="6963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grpSp>
          <p:nvGrpSpPr>
            <p:cNvPr id="1035" name="Group 5"/>
            <p:cNvGrpSpPr>
              <a:grpSpLocks/>
            </p:cNvGrpSpPr>
            <p:nvPr userDrawn="1"/>
          </p:nvGrpSpPr>
          <p:grpSpPr bwMode="auto">
            <a:xfrm>
              <a:off x="3528" y="3715"/>
              <a:ext cx="792" cy="521"/>
              <a:chOff x="3527" y="3715"/>
              <a:chExt cx="792" cy="521"/>
            </a:xfrm>
          </p:grpSpPr>
          <p:sp>
            <p:nvSpPr>
              <p:cNvPr id="6963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dirty="0"/>
              </a:p>
            </p:txBody>
          </p:sp>
          <p:sp>
            <p:nvSpPr>
              <p:cNvPr id="6963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dirty="0"/>
              </a:p>
            </p:txBody>
          </p:sp>
          <p:sp>
            <p:nvSpPr>
              <p:cNvPr id="6964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dirty="0"/>
              </a:p>
            </p:txBody>
          </p:sp>
          <p:sp>
            <p:nvSpPr>
              <p:cNvPr id="6964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dirty="0"/>
              </a:p>
            </p:txBody>
          </p:sp>
          <p:sp>
            <p:nvSpPr>
              <p:cNvPr id="6964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dirty="0"/>
              </a:p>
            </p:txBody>
          </p:sp>
          <p:sp>
            <p:nvSpPr>
              <p:cNvPr id="6964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dirty="0"/>
              </a:p>
            </p:txBody>
          </p:sp>
          <p:sp>
            <p:nvSpPr>
              <p:cNvPr id="6964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dirty="0"/>
              </a:p>
            </p:txBody>
          </p:sp>
          <p:sp>
            <p:nvSpPr>
              <p:cNvPr id="6964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dirty="0"/>
              </a:p>
            </p:txBody>
          </p:sp>
          <p:sp>
            <p:nvSpPr>
              <p:cNvPr id="6964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dirty="0"/>
              </a:p>
            </p:txBody>
          </p:sp>
          <p:sp>
            <p:nvSpPr>
              <p:cNvPr id="6964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dirty="0"/>
              </a:p>
            </p:txBody>
          </p:sp>
          <p:sp>
            <p:nvSpPr>
              <p:cNvPr id="6964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dirty="0"/>
              </a:p>
            </p:txBody>
          </p:sp>
        </p:grpSp>
        <p:grpSp>
          <p:nvGrpSpPr>
            <p:cNvPr id="1036" name="Group 17"/>
            <p:cNvGrpSpPr>
              <a:grpSpLocks/>
            </p:cNvGrpSpPr>
            <p:nvPr userDrawn="1"/>
          </p:nvGrpSpPr>
          <p:grpSpPr bwMode="auto">
            <a:xfrm>
              <a:off x="1776" y="3631"/>
              <a:ext cx="1626" cy="683"/>
              <a:chOff x="1776" y="3631"/>
              <a:chExt cx="1626" cy="683"/>
            </a:xfrm>
          </p:grpSpPr>
          <p:sp>
            <p:nvSpPr>
              <p:cNvPr id="6965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dirty="0"/>
              </a:p>
            </p:txBody>
          </p:sp>
          <p:sp>
            <p:nvSpPr>
              <p:cNvPr id="6965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dirty="0"/>
              </a:p>
            </p:txBody>
          </p:sp>
          <p:sp>
            <p:nvSpPr>
              <p:cNvPr id="6965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dirty="0"/>
              </a:p>
            </p:txBody>
          </p:sp>
          <p:sp>
            <p:nvSpPr>
              <p:cNvPr id="6965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dirty="0"/>
              </a:p>
            </p:txBody>
          </p:sp>
          <p:sp>
            <p:nvSpPr>
              <p:cNvPr id="6965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dirty="0"/>
              </a:p>
            </p:txBody>
          </p:sp>
          <p:sp>
            <p:nvSpPr>
              <p:cNvPr id="6965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dirty="0"/>
              </a:p>
            </p:txBody>
          </p:sp>
          <p:sp>
            <p:nvSpPr>
              <p:cNvPr id="6965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dirty="0"/>
              </a:p>
            </p:txBody>
          </p:sp>
          <p:sp>
            <p:nvSpPr>
              <p:cNvPr id="6965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dirty="0"/>
              </a:p>
            </p:txBody>
          </p:sp>
          <p:sp>
            <p:nvSpPr>
              <p:cNvPr id="6965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dirty="0"/>
              </a:p>
            </p:txBody>
          </p:sp>
          <p:sp>
            <p:nvSpPr>
              <p:cNvPr id="6965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dirty="0"/>
              </a:p>
            </p:txBody>
          </p:sp>
          <p:sp>
            <p:nvSpPr>
              <p:cNvPr id="6966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dirty="0"/>
              </a:p>
            </p:txBody>
          </p:sp>
          <p:sp>
            <p:nvSpPr>
              <p:cNvPr id="6966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dirty="0"/>
              </a:p>
            </p:txBody>
          </p:sp>
          <p:sp>
            <p:nvSpPr>
              <p:cNvPr id="6966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dirty="0"/>
              </a:p>
            </p:txBody>
          </p:sp>
          <p:sp>
            <p:nvSpPr>
              <p:cNvPr id="6966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dirty="0"/>
              </a:p>
            </p:txBody>
          </p:sp>
          <p:sp>
            <p:nvSpPr>
              <p:cNvPr id="6966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dirty="0"/>
              </a:p>
            </p:txBody>
          </p:sp>
          <p:sp>
            <p:nvSpPr>
              <p:cNvPr id="6966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dirty="0"/>
              </a:p>
            </p:txBody>
          </p:sp>
          <p:sp>
            <p:nvSpPr>
              <p:cNvPr id="6966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dirty="0"/>
              </a:p>
            </p:txBody>
          </p:sp>
          <p:sp>
            <p:nvSpPr>
              <p:cNvPr id="6966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dirty="0"/>
              </a:p>
            </p:txBody>
          </p:sp>
        </p:grpSp>
        <p:grpSp>
          <p:nvGrpSpPr>
            <p:cNvPr id="1037" name="Group 36"/>
            <p:cNvGrpSpPr>
              <a:grpSpLocks/>
            </p:cNvGrpSpPr>
            <p:nvPr userDrawn="1"/>
          </p:nvGrpSpPr>
          <p:grpSpPr bwMode="auto">
            <a:xfrm>
              <a:off x="4128" y="3360"/>
              <a:ext cx="1351" cy="821"/>
              <a:chOff x="4128" y="3360"/>
              <a:chExt cx="1351" cy="821"/>
            </a:xfrm>
          </p:grpSpPr>
          <p:sp>
            <p:nvSpPr>
              <p:cNvPr id="6966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dirty="0"/>
              </a:p>
            </p:txBody>
          </p:sp>
          <p:sp>
            <p:nvSpPr>
              <p:cNvPr id="6967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dirty="0"/>
              </a:p>
            </p:txBody>
          </p:sp>
          <p:sp>
            <p:nvSpPr>
              <p:cNvPr id="6967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dirty="0"/>
              </a:p>
            </p:txBody>
          </p:sp>
          <p:sp>
            <p:nvSpPr>
              <p:cNvPr id="6967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dirty="0"/>
              </a:p>
            </p:txBody>
          </p:sp>
          <p:sp>
            <p:nvSpPr>
              <p:cNvPr id="6967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dirty="0"/>
              </a:p>
            </p:txBody>
          </p:sp>
          <p:sp>
            <p:nvSpPr>
              <p:cNvPr id="6967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dirty="0"/>
              </a:p>
            </p:txBody>
          </p:sp>
          <p:sp>
            <p:nvSpPr>
              <p:cNvPr id="6967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dirty="0"/>
              </a:p>
            </p:txBody>
          </p:sp>
          <p:sp>
            <p:nvSpPr>
              <p:cNvPr id="6967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dirty="0"/>
              </a:p>
            </p:txBody>
          </p:sp>
          <p:sp>
            <p:nvSpPr>
              <p:cNvPr id="6967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dirty="0"/>
              </a:p>
            </p:txBody>
          </p:sp>
          <p:sp>
            <p:nvSpPr>
              <p:cNvPr id="6967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dirty="0"/>
              </a:p>
            </p:txBody>
          </p:sp>
          <p:sp>
            <p:nvSpPr>
              <p:cNvPr id="6967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dirty="0"/>
              </a:p>
            </p:txBody>
          </p:sp>
          <p:sp>
            <p:nvSpPr>
              <p:cNvPr id="6968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dirty="0"/>
              </a:p>
            </p:txBody>
          </p:sp>
          <p:sp>
            <p:nvSpPr>
              <p:cNvPr id="6968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dirty="0"/>
              </a:p>
            </p:txBody>
          </p:sp>
          <p:sp>
            <p:nvSpPr>
              <p:cNvPr id="6968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dirty="0"/>
              </a:p>
            </p:txBody>
          </p:sp>
          <p:sp>
            <p:nvSpPr>
              <p:cNvPr id="6968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dirty="0"/>
              </a:p>
            </p:txBody>
          </p:sp>
          <p:sp>
            <p:nvSpPr>
              <p:cNvPr id="6968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dirty="0"/>
              </a:p>
            </p:txBody>
          </p:sp>
          <p:sp>
            <p:nvSpPr>
              <p:cNvPr id="6968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dirty="0"/>
              </a:p>
            </p:txBody>
          </p:sp>
        </p:grpSp>
        <p:grpSp>
          <p:nvGrpSpPr>
            <p:cNvPr id="1038" name="Group 54"/>
            <p:cNvGrpSpPr>
              <a:grpSpLocks/>
            </p:cNvGrpSpPr>
            <p:nvPr userDrawn="1"/>
          </p:nvGrpSpPr>
          <p:grpSpPr bwMode="auto">
            <a:xfrm>
              <a:off x="5280" y="3024"/>
              <a:ext cx="425" cy="258"/>
              <a:chOff x="5280" y="3024"/>
              <a:chExt cx="425" cy="258"/>
            </a:xfrm>
          </p:grpSpPr>
          <p:sp>
            <p:nvSpPr>
              <p:cNvPr id="6968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dirty="0"/>
              </a:p>
            </p:txBody>
          </p:sp>
          <p:sp>
            <p:nvSpPr>
              <p:cNvPr id="6968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dirty="0"/>
              </a:p>
            </p:txBody>
          </p:sp>
          <p:sp>
            <p:nvSpPr>
              <p:cNvPr id="6968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dirty="0"/>
              </a:p>
            </p:txBody>
          </p:sp>
          <p:sp>
            <p:nvSpPr>
              <p:cNvPr id="6969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dirty="0"/>
              </a:p>
            </p:txBody>
          </p:sp>
          <p:sp>
            <p:nvSpPr>
              <p:cNvPr id="6969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969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969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dirty="0"/>
              </a:p>
            </p:txBody>
          </p:sp>
          <p:grpSp>
            <p:nvGrpSpPr>
              <p:cNvPr id="1046" name="Group 62"/>
              <p:cNvGrpSpPr>
                <a:grpSpLocks/>
              </p:cNvGrpSpPr>
              <p:nvPr/>
            </p:nvGrpSpPr>
            <p:grpSpPr bwMode="auto">
              <a:xfrm>
                <a:off x="5381" y="3085"/>
                <a:ext cx="227" cy="132"/>
                <a:chOff x="5381" y="3085"/>
                <a:chExt cx="227" cy="132"/>
              </a:xfrm>
            </p:grpSpPr>
            <p:sp>
              <p:nvSpPr>
                <p:cNvPr id="6969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dirty="0"/>
                </a:p>
              </p:txBody>
            </p:sp>
            <p:sp>
              <p:nvSpPr>
                <p:cNvPr id="6969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dirty="0"/>
                </a:p>
              </p:txBody>
            </p:sp>
            <p:sp>
              <p:nvSpPr>
                <p:cNvPr id="6969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dirty="0"/>
                </a:p>
              </p:txBody>
            </p:sp>
            <p:sp>
              <p:nvSpPr>
                <p:cNvPr id="6969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dirty="0"/>
                </a:p>
              </p:txBody>
            </p:sp>
          </p:grpSp>
        </p:grpSp>
      </p:grpSp>
      <p:sp>
        <p:nvSpPr>
          <p:cNvPr id="69699"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9700"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70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pPr>
              <a:defRPr/>
            </a:pPr>
            <a:fld id="{F033AA7F-1776-4834-B007-4BF861E26783}" type="datetimeFigureOut">
              <a:rPr lang="en-US"/>
              <a:pPr>
                <a:defRPr/>
              </a:pPr>
              <a:t>7/26/2013</a:t>
            </a:fld>
            <a:endParaRPr lang="en-US" dirty="0"/>
          </a:p>
        </p:txBody>
      </p:sp>
      <p:sp>
        <p:nvSpPr>
          <p:cNvPr id="6970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defRPr>
            </a:lvl1pPr>
          </a:lstStyle>
          <a:p>
            <a:pPr>
              <a:defRPr/>
            </a:pPr>
            <a:endParaRPr lang="en-US" dirty="0"/>
          </a:p>
        </p:txBody>
      </p:sp>
      <p:sp>
        <p:nvSpPr>
          <p:cNvPr id="6970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pPr>
              <a:defRPr/>
            </a:pPr>
            <a:fld id="{66DDD260-FE75-4440-8B17-30EA74DB5112}" type="slidenum">
              <a:rPr lang="en-US"/>
              <a:pPr>
                <a:defRPr/>
              </a:pPr>
              <a:t>‹#›</a:t>
            </a:fld>
            <a:endParaRPr lang="en-US" dirty="0"/>
          </a:p>
        </p:txBody>
      </p:sp>
      <p:pic>
        <p:nvPicPr>
          <p:cNvPr id="1033" name="Picture 47"/>
          <p:cNvPicPr>
            <a:picLocks noChangeAspect="1" noChangeArrowheads="1"/>
          </p:cNvPicPr>
          <p:nvPr userDrawn="1"/>
        </p:nvPicPr>
        <p:blipFill>
          <a:blip r:embed="rId13"/>
          <a:srcRect/>
          <a:stretch>
            <a:fillRect/>
          </a:stretch>
        </p:blipFill>
        <p:spPr bwMode="auto">
          <a:xfrm>
            <a:off x="7772400" y="6216650"/>
            <a:ext cx="1371600" cy="593725"/>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80" r:id="rId1"/>
    <p:sldLayoutId id="2147483669" r:id="rId2"/>
    <p:sldLayoutId id="2147483668" r:id="rId3"/>
    <p:sldLayoutId id="2147483667" r:id="rId4"/>
    <p:sldLayoutId id="2147483666" r:id="rId5"/>
    <p:sldLayoutId id="2147483665" r:id="rId6"/>
    <p:sldLayoutId id="2147483664" r:id="rId7"/>
    <p:sldLayoutId id="2147483663" r:id="rId8"/>
    <p:sldLayoutId id="2147483662" r:id="rId9"/>
    <p:sldLayoutId id="2147483661" r:id="rId10"/>
    <p:sldLayoutId id="2147483660"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dirty="0"/>
          </a:p>
        </p:txBody>
      </p:sp>
      <p:grpSp>
        <p:nvGrpSpPr>
          <p:cNvPr id="13315" name="Group 3"/>
          <p:cNvGrpSpPr>
            <a:grpSpLocks/>
          </p:cNvGrpSpPr>
          <p:nvPr/>
        </p:nvGrpSpPr>
        <p:grpSpPr bwMode="auto">
          <a:xfrm>
            <a:off x="3175" y="4267200"/>
            <a:ext cx="9140825" cy="2590800"/>
            <a:chOff x="2" y="2688"/>
            <a:chExt cx="5758" cy="1632"/>
          </a:xfrm>
        </p:grpSpPr>
        <p:sp>
          <p:nvSpPr>
            <p:cNvPr id="72708"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grpSp>
          <p:nvGrpSpPr>
            <p:cNvPr id="13322" name="Group 5"/>
            <p:cNvGrpSpPr>
              <a:grpSpLocks/>
            </p:cNvGrpSpPr>
            <p:nvPr userDrawn="1"/>
          </p:nvGrpSpPr>
          <p:grpSpPr bwMode="auto">
            <a:xfrm>
              <a:off x="3528" y="3715"/>
              <a:ext cx="792" cy="521"/>
              <a:chOff x="3527" y="3715"/>
              <a:chExt cx="792" cy="521"/>
            </a:xfrm>
          </p:grpSpPr>
          <p:sp>
            <p:nvSpPr>
              <p:cNvPr id="72710"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dirty="0"/>
              </a:p>
            </p:txBody>
          </p:sp>
          <p:sp>
            <p:nvSpPr>
              <p:cNvPr id="72711"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dirty="0"/>
              </a:p>
            </p:txBody>
          </p:sp>
          <p:sp>
            <p:nvSpPr>
              <p:cNvPr id="72712"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dirty="0"/>
              </a:p>
            </p:txBody>
          </p:sp>
          <p:sp>
            <p:nvSpPr>
              <p:cNvPr id="72713"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dirty="0"/>
              </a:p>
            </p:txBody>
          </p:sp>
          <p:sp>
            <p:nvSpPr>
              <p:cNvPr id="72714"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dirty="0"/>
              </a:p>
            </p:txBody>
          </p:sp>
          <p:sp>
            <p:nvSpPr>
              <p:cNvPr id="72715"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dirty="0"/>
              </a:p>
            </p:txBody>
          </p:sp>
          <p:sp>
            <p:nvSpPr>
              <p:cNvPr id="72716"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dirty="0"/>
              </a:p>
            </p:txBody>
          </p:sp>
          <p:sp>
            <p:nvSpPr>
              <p:cNvPr id="72717"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dirty="0"/>
              </a:p>
            </p:txBody>
          </p:sp>
          <p:sp>
            <p:nvSpPr>
              <p:cNvPr id="72718"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dirty="0"/>
              </a:p>
            </p:txBody>
          </p:sp>
          <p:sp>
            <p:nvSpPr>
              <p:cNvPr id="72719"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dirty="0"/>
              </a:p>
            </p:txBody>
          </p:sp>
          <p:sp>
            <p:nvSpPr>
              <p:cNvPr id="72720"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dirty="0"/>
              </a:p>
            </p:txBody>
          </p:sp>
        </p:grpSp>
        <p:grpSp>
          <p:nvGrpSpPr>
            <p:cNvPr id="13323" name="Group 17"/>
            <p:cNvGrpSpPr>
              <a:grpSpLocks/>
            </p:cNvGrpSpPr>
            <p:nvPr userDrawn="1"/>
          </p:nvGrpSpPr>
          <p:grpSpPr bwMode="auto">
            <a:xfrm>
              <a:off x="1776" y="3631"/>
              <a:ext cx="1626" cy="683"/>
              <a:chOff x="1776" y="3631"/>
              <a:chExt cx="1626" cy="683"/>
            </a:xfrm>
          </p:grpSpPr>
          <p:sp>
            <p:nvSpPr>
              <p:cNvPr id="72722"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dirty="0"/>
              </a:p>
            </p:txBody>
          </p:sp>
          <p:sp>
            <p:nvSpPr>
              <p:cNvPr id="72723"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dirty="0"/>
              </a:p>
            </p:txBody>
          </p:sp>
          <p:sp>
            <p:nvSpPr>
              <p:cNvPr id="72724"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dirty="0"/>
              </a:p>
            </p:txBody>
          </p:sp>
          <p:sp>
            <p:nvSpPr>
              <p:cNvPr id="72725"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dirty="0"/>
              </a:p>
            </p:txBody>
          </p:sp>
          <p:sp>
            <p:nvSpPr>
              <p:cNvPr id="72726"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dirty="0"/>
              </a:p>
            </p:txBody>
          </p:sp>
          <p:sp>
            <p:nvSpPr>
              <p:cNvPr id="72727"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dirty="0"/>
              </a:p>
            </p:txBody>
          </p:sp>
          <p:sp>
            <p:nvSpPr>
              <p:cNvPr id="72728"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dirty="0"/>
              </a:p>
            </p:txBody>
          </p:sp>
          <p:sp>
            <p:nvSpPr>
              <p:cNvPr id="72729"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dirty="0"/>
              </a:p>
            </p:txBody>
          </p:sp>
          <p:sp>
            <p:nvSpPr>
              <p:cNvPr id="72730"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dirty="0"/>
              </a:p>
            </p:txBody>
          </p:sp>
          <p:sp>
            <p:nvSpPr>
              <p:cNvPr id="72731"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dirty="0"/>
              </a:p>
            </p:txBody>
          </p:sp>
          <p:sp>
            <p:nvSpPr>
              <p:cNvPr id="72732"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dirty="0"/>
              </a:p>
            </p:txBody>
          </p:sp>
          <p:sp>
            <p:nvSpPr>
              <p:cNvPr id="72733"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dirty="0"/>
              </a:p>
            </p:txBody>
          </p:sp>
          <p:sp>
            <p:nvSpPr>
              <p:cNvPr id="72734"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dirty="0"/>
              </a:p>
            </p:txBody>
          </p:sp>
          <p:sp>
            <p:nvSpPr>
              <p:cNvPr id="72735"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dirty="0"/>
              </a:p>
            </p:txBody>
          </p:sp>
          <p:sp>
            <p:nvSpPr>
              <p:cNvPr id="72736"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dirty="0"/>
              </a:p>
            </p:txBody>
          </p:sp>
          <p:sp>
            <p:nvSpPr>
              <p:cNvPr id="72737"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dirty="0"/>
              </a:p>
            </p:txBody>
          </p:sp>
          <p:sp>
            <p:nvSpPr>
              <p:cNvPr id="72738"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dirty="0"/>
              </a:p>
            </p:txBody>
          </p:sp>
          <p:sp>
            <p:nvSpPr>
              <p:cNvPr id="72739"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dirty="0"/>
              </a:p>
            </p:txBody>
          </p:sp>
        </p:grpSp>
        <p:grpSp>
          <p:nvGrpSpPr>
            <p:cNvPr id="13324" name="Group 36"/>
            <p:cNvGrpSpPr>
              <a:grpSpLocks/>
            </p:cNvGrpSpPr>
            <p:nvPr userDrawn="1"/>
          </p:nvGrpSpPr>
          <p:grpSpPr bwMode="auto">
            <a:xfrm>
              <a:off x="4128" y="3360"/>
              <a:ext cx="1351" cy="821"/>
              <a:chOff x="4128" y="3360"/>
              <a:chExt cx="1351" cy="821"/>
            </a:xfrm>
          </p:grpSpPr>
          <p:sp>
            <p:nvSpPr>
              <p:cNvPr id="72741"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dirty="0"/>
              </a:p>
            </p:txBody>
          </p:sp>
          <p:sp>
            <p:nvSpPr>
              <p:cNvPr id="72742"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dirty="0"/>
              </a:p>
            </p:txBody>
          </p:sp>
          <p:sp>
            <p:nvSpPr>
              <p:cNvPr id="72743"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dirty="0"/>
              </a:p>
            </p:txBody>
          </p:sp>
          <p:sp>
            <p:nvSpPr>
              <p:cNvPr id="72744"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dirty="0"/>
              </a:p>
            </p:txBody>
          </p:sp>
          <p:sp>
            <p:nvSpPr>
              <p:cNvPr id="72745"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dirty="0"/>
              </a:p>
            </p:txBody>
          </p:sp>
          <p:sp>
            <p:nvSpPr>
              <p:cNvPr id="72746"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dirty="0"/>
              </a:p>
            </p:txBody>
          </p:sp>
          <p:sp>
            <p:nvSpPr>
              <p:cNvPr id="72747"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dirty="0"/>
              </a:p>
            </p:txBody>
          </p:sp>
          <p:sp>
            <p:nvSpPr>
              <p:cNvPr id="72748"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dirty="0"/>
              </a:p>
            </p:txBody>
          </p:sp>
          <p:sp>
            <p:nvSpPr>
              <p:cNvPr id="72749"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dirty="0"/>
              </a:p>
            </p:txBody>
          </p:sp>
          <p:sp>
            <p:nvSpPr>
              <p:cNvPr id="72750"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dirty="0"/>
              </a:p>
            </p:txBody>
          </p:sp>
          <p:sp>
            <p:nvSpPr>
              <p:cNvPr id="72751"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dirty="0"/>
              </a:p>
            </p:txBody>
          </p:sp>
          <p:sp>
            <p:nvSpPr>
              <p:cNvPr id="72752"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dirty="0"/>
              </a:p>
            </p:txBody>
          </p:sp>
          <p:sp>
            <p:nvSpPr>
              <p:cNvPr id="72753"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dirty="0"/>
              </a:p>
            </p:txBody>
          </p:sp>
          <p:sp>
            <p:nvSpPr>
              <p:cNvPr id="72754"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dirty="0"/>
              </a:p>
            </p:txBody>
          </p:sp>
          <p:sp>
            <p:nvSpPr>
              <p:cNvPr id="72755"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dirty="0"/>
              </a:p>
            </p:txBody>
          </p:sp>
          <p:sp>
            <p:nvSpPr>
              <p:cNvPr id="72756"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dirty="0"/>
              </a:p>
            </p:txBody>
          </p:sp>
          <p:sp>
            <p:nvSpPr>
              <p:cNvPr id="72757"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dirty="0"/>
              </a:p>
            </p:txBody>
          </p:sp>
        </p:grpSp>
        <p:grpSp>
          <p:nvGrpSpPr>
            <p:cNvPr id="13325" name="Group 54"/>
            <p:cNvGrpSpPr>
              <a:grpSpLocks/>
            </p:cNvGrpSpPr>
            <p:nvPr userDrawn="1"/>
          </p:nvGrpSpPr>
          <p:grpSpPr bwMode="auto">
            <a:xfrm>
              <a:off x="5280" y="3024"/>
              <a:ext cx="425" cy="258"/>
              <a:chOff x="5280" y="3024"/>
              <a:chExt cx="425" cy="258"/>
            </a:xfrm>
          </p:grpSpPr>
          <p:sp>
            <p:nvSpPr>
              <p:cNvPr id="72759"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dirty="0"/>
              </a:p>
            </p:txBody>
          </p:sp>
          <p:sp>
            <p:nvSpPr>
              <p:cNvPr id="72760"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dirty="0"/>
              </a:p>
            </p:txBody>
          </p:sp>
          <p:sp>
            <p:nvSpPr>
              <p:cNvPr id="72761"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dirty="0"/>
              </a:p>
            </p:txBody>
          </p:sp>
          <p:sp>
            <p:nvSpPr>
              <p:cNvPr id="72762"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dirty="0"/>
              </a:p>
            </p:txBody>
          </p:sp>
          <p:sp>
            <p:nvSpPr>
              <p:cNvPr id="72763"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72764"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72765"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dirty="0"/>
              </a:p>
            </p:txBody>
          </p:sp>
          <p:grpSp>
            <p:nvGrpSpPr>
              <p:cNvPr id="13333" name="Group 62"/>
              <p:cNvGrpSpPr>
                <a:grpSpLocks/>
              </p:cNvGrpSpPr>
              <p:nvPr/>
            </p:nvGrpSpPr>
            <p:grpSpPr bwMode="auto">
              <a:xfrm>
                <a:off x="5381" y="3085"/>
                <a:ext cx="227" cy="132"/>
                <a:chOff x="5381" y="3085"/>
                <a:chExt cx="227" cy="132"/>
              </a:xfrm>
            </p:grpSpPr>
            <p:sp>
              <p:nvSpPr>
                <p:cNvPr id="72767"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dirty="0"/>
                </a:p>
              </p:txBody>
            </p:sp>
            <p:sp>
              <p:nvSpPr>
                <p:cNvPr id="72768"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dirty="0"/>
                </a:p>
              </p:txBody>
            </p:sp>
            <p:sp>
              <p:nvSpPr>
                <p:cNvPr id="72769"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dirty="0"/>
                </a:p>
              </p:txBody>
            </p:sp>
            <p:sp>
              <p:nvSpPr>
                <p:cNvPr id="72770"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dirty="0"/>
                </a:p>
              </p:txBody>
            </p:sp>
          </p:grpSp>
        </p:grpSp>
      </p:grpSp>
      <p:sp>
        <p:nvSpPr>
          <p:cNvPr id="72771"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72772"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2773"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pPr>
              <a:defRPr/>
            </a:pPr>
            <a:fld id="{722CC18B-E03F-4AE9-8AC0-EC16CF5B9F2C}" type="datetimeFigureOut">
              <a:rPr lang="en-US"/>
              <a:pPr>
                <a:defRPr/>
              </a:pPr>
              <a:t>7/26/2013</a:t>
            </a:fld>
            <a:endParaRPr lang="en-US" dirty="0"/>
          </a:p>
        </p:txBody>
      </p:sp>
      <p:sp>
        <p:nvSpPr>
          <p:cNvPr id="72774"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defRPr>
            </a:lvl1pPr>
          </a:lstStyle>
          <a:p>
            <a:pPr>
              <a:defRPr/>
            </a:pPr>
            <a:endParaRPr lang="en-US" dirty="0"/>
          </a:p>
        </p:txBody>
      </p:sp>
      <p:sp>
        <p:nvSpPr>
          <p:cNvPr id="72775"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pPr>
              <a:defRPr/>
            </a:pPr>
            <a:fld id="{2A5088E8-823F-447D-84AF-7CC487DE20B3}"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81" r:id="rId1"/>
    <p:sldLayoutId id="2147483679" r:id="rId2"/>
    <p:sldLayoutId id="2147483678" r:id="rId3"/>
    <p:sldLayoutId id="2147483677" r:id="rId4"/>
    <p:sldLayoutId id="2147483676" r:id="rId5"/>
    <p:sldLayoutId id="2147483675" r:id="rId6"/>
    <p:sldLayoutId id="2147483674" r:id="rId7"/>
    <p:sldLayoutId id="2147483673" r:id="rId8"/>
    <p:sldLayoutId id="2147483672" r:id="rId9"/>
    <p:sldLayoutId id="2147483671" r:id="rId10"/>
    <p:sldLayoutId id="2147483670"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FCA7AAD4-6E31-1146-B924-D46DA6B99CB5}" type="datetimeFigureOut">
              <a:rPr lang="en-US" smtClean="0">
                <a:solidFill>
                  <a:prstClr val="black">
                    <a:tint val="75000"/>
                  </a:prstClr>
                </a:solidFill>
                <a:latin typeface="Calibri"/>
              </a:rPr>
              <a:pPr defTabSz="457200" fontAlgn="auto">
                <a:spcBef>
                  <a:spcPts val="0"/>
                </a:spcBef>
                <a:spcAft>
                  <a:spcPts val="0"/>
                </a:spcAft>
              </a:pPr>
              <a:t>7/26/2013</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86F7ADD5-6262-044F-893A-33BAAB11C858}" type="slidenum">
              <a:rPr lang="en-US" smtClean="0">
                <a:solidFill>
                  <a:prstClr val="black">
                    <a:tint val="75000"/>
                  </a:prstClr>
                </a:solidFill>
                <a:latin typeface="Calibri"/>
              </a:rPr>
              <a:pPr defTabSz="457200"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7493715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0513D48-0420-407C-9BE3-A96C3595AA9E}" type="datetimeFigureOut">
              <a:rPr lang="en-US" smtClean="0">
                <a:solidFill>
                  <a:prstClr val="black">
                    <a:tint val="75000"/>
                  </a:prstClr>
                </a:solidFill>
                <a:latin typeface="Calibri"/>
              </a:rPr>
              <a:pPr fontAlgn="auto">
                <a:spcBef>
                  <a:spcPts val="0"/>
                </a:spcBef>
                <a:spcAft>
                  <a:spcPts val="0"/>
                </a:spcAft>
              </a:pPr>
              <a:t>7/26/2013</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6176F3B-27F5-49D5-803B-04261405DC36}"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5961335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B52A9"/>
            </a:gs>
            <a:gs pos="100000">
              <a:schemeClr val="tx1">
                <a:lumMod val="85000"/>
                <a:lumOff val="1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18BFE16-22B1-4AA4-87F4-F5C54DC1FCD4}" type="slidenum">
              <a:rPr lang="en-US">
                <a:solidFill>
                  <a:prstClr val="black">
                    <a:tint val="75000"/>
                  </a:prstClr>
                </a:solidFill>
              </a:rPr>
              <a:pPr>
                <a:defRPr/>
              </a:pPr>
              <a:t>‹#›</a:t>
            </a:fld>
            <a:endParaRPr lang="en-US" dirty="0">
              <a:solidFill>
                <a:prstClr val="black">
                  <a:tint val="75000"/>
                </a:prstClr>
              </a:solidFill>
            </a:endParaRPr>
          </a:p>
        </p:txBody>
      </p:sp>
      <p:pic>
        <p:nvPicPr>
          <p:cNvPr id="1029" name="Picture 8" descr="Star &amp; Line PowerPoint Header.png"/>
          <p:cNvPicPr>
            <a:picLocks noChangeAspect="1"/>
          </p:cNvPicPr>
          <p:nvPr userDrawn="1"/>
        </p:nvPicPr>
        <p:blipFill>
          <a:blip r:embed="rId4"/>
          <a:srcRect/>
          <a:stretch>
            <a:fillRect/>
          </a:stretch>
        </p:blipFill>
        <p:spPr bwMode="auto">
          <a:xfrm>
            <a:off x="0" y="0"/>
            <a:ext cx="9144000" cy="914400"/>
          </a:xfrm>
          <a:prstGeom prst="rect">
            <a:avLst/>
          </a:prstGeom>
          <a:noFill/>
          <a:ln w="9525">
            <a:noFill/>
            <a:miter lim="800000"/>
            <a:headEnd/>
            <a:tailEnd/>
          </a:ln>
        </p:spPr>
      </p:pic>
    </p:spTree>
    <p:extLst>
      <p:ext uri="{BB962C8B-B14F-4D97-AF65-F5344CB8AC3E}">
        <p14:creationId xmlns:p14="http://schemas.microsoft.com/office/powerpoint/2010/main" val="2423917568"/>
      </p:ext>
    </p:extLst>
  </p:cSld>
  <p:clrMap bg1="lt1" tx1="dk1" bg2="lt2" tx2="dk2" accent1="accent1" accent2="accent2" accent3="accent3" accent4="accent4" accent5="accent5" accent6="accent6" hlink="hlink" folHlink="folHlink"/>
  <p:sldLayoutIdLst>
    <p:sldLayoutId id="2147483707" r:id="rId1"/>
    <p:sldLayoutId id="2147483708" r:id="rId2"/>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12.jpe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14.jpeg"/><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10.png"/><Relationship Id="rId5" Type="http://schemas.openxmlformats.org/officeDocument/2006/relationships/image" Target="../media/image16.jpeg"/><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5.xml"/><Relationship Id="rId5" Type="http://schemas.openxmlformats.org/officeDocument/2006/relationships/image" Target="../media/image10.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5.xml"/><Relationship Id="rId5" Type="http://schemas.openxmlformats.org/officeDocument/2006/relationships/image" Target="../media/image10.png"/><Relationship Id="rId4" Type="http://schemas.openxmlformats.org/officeDocument/2006/relationships/image" Target="../media/image24.jp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35.xml"/><Relationship Id="rId5" Type="http://schemas.openxmlformats.org/officeDocument/2006/relationships/image" Target="../media/image26.png"/><Relationship Id="rId4"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35.xml"/><Relationship Id="rId4" Type="http://schemas.openxmlformats.org/officeDocument/2006/relationships/chart" Target="../charts/chart1.xml"/></Relationships>
</file>

<file path=ppt/slides/_rels/slide3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28.emf"/><Relationship Id="rId2" Type="http://schemas.openxmlformats.org/officeDocument/2006/relationships/slideLayout" Target="../slideLayouts/slideLayout39.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7.emf"/><Relationship Id="rId4"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30.emf"/><Relationship Id="rId2" Type="http://schemas.openxmlformats.org/officeDocument/2006/relationships/slideLayout" Target="../slideLayouts/slideLayout39.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29.emf"/><Relationship Id="rId4" Type="http://schemas.openxmlformats.org/officeDocument/2006/relationships/oleObject" Target="../embeddings/oleObject3.bin"/></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35.xml"/><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35.xml"/><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hyperlink" Target="mailto:Jeanie.haggan@ynhh.org" TargetMode="External"/><Relationship Id="rId2" Type="http://schemas.openxmlformats.org/officeDocument/2006/relationships/image" Target="../media/image9.png"/><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46.xml"/><Relationship Id="rId5" Type="http://schemas.openxmlformats.org/officeDocument/2006/relationships/image" Target="../media/image32.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4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46.xml"/><Relationship Id="rId4" Type="http://schemas.openxmlformats.org/officeDocument/2006/relationships/image" Target="../media/image3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46.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4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46.xml"/><Relationship Id="rId5" Type="http://schemas.openxmlformats.org/officeDocument/2006/relationships/image" Target="../media/image46.png"/><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6.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46.xml"/><Relationship Id="rId4" Type="http://schemas.openxmlformats.org/officeDocument/2006/relationships/image" Target="../media/image51.png"/></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46.xml"/><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46.xml"/><Relationship Id="rId4" Type="http://schemas.openxmlformats.org/officeDocument/2006/relationships/image" Target="../media/image55.png"/></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46.xml"/><Relationship Id="rId4" Type="http://schemas.openxmlformats.org/officeDocument/2006/relationships/image" Target="../media/image57.png"/></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46.xml"/><Relationship Id="rId4" Type="http://schemas.openxmlformats.org/officeDocument/2006/relationships/image" Target="../media/image55.png"/></Relationships>
</file>

<file path=ppt/slides/_rels/slide7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46.xml"/><Relationship Id="rId4" Type="http://schemas.openxmlformats.org/officeDocument/2006/relationships/image" Target="../media/image61.png"/></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46.xml"/><Relationship Id="rId4" Type="http://schemas.openxmlformats.org/officeDocument/2006/relationships/image" Target="../media/image51.png"/></Relationships>
</file>

<file path=ppt/slides/_rels/slide7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60.xml"/><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46.xml"/><Relationship Id="rId5" Type="http://schemas.openxmlformats.org/officeDocument/2006/relationships/image" Target="../media/image67.png"/><Relationship Id="rId4" Type="http://schemas.openxmlformats.org/officeDocument/2006/relationships/image" Target="../media/image66.png"/></Relationships>
</file>

<file path=ppt/slides/_rels/slide8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3.xml"/><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4.xml"/><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65.xml"/><Relationship Id="rId1" Type="http://schemas.openxmlformats.org/officeDocument/2006/relationships/slideLayout" Target="../slideLayouts/slideLayout4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6.xml"/></Relationships>
</file>

<file path=ppt/slides/_rels/slide86.xml.rels><?xml version="1.0" encoding="UTF-8" standalone="yes"?>
<Relationships xmlns="http://schemas.openxmlformats.org/package/2006/relationships"><Relationship Id="rId3" Type="http://schemas.openxmlformats.org/officeDocument/2006/relationships/hyperlink" Target="mailto:Kathy.Nunemacher@sluhn.org" TargetMode="External"/><Relationship Id="rId2" Type="http://schemas.openxmlformats.org/officeDocument/2006/relationships/notesSlide" Target="../notesSlides/notesSlide68.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ssion Title Slid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176587" y="2967083"/>
            <a:ext cx="5507791" cy="958255"/>
          </a:xfrm>
        </p:spPr>
        <p:txBody>
          <a:bodyPr>
            <a:normAutofit fontScale="90000"/>
          </a:bodyPr>
          <a:lstStyle/>
          <a:p>
            <a:pPr algn="l"/>
            <a:r>
              <a:rPr lang="en-US" baseline="30000" dirty="0">
                <a:solidFill>
                  <a:srgbClr val="FFFF00"/>
                </a:solidFill>
                <a:latin typeface="Gotham-Medium"/>
                <a:cs typeface="Gotham-Medium"/>
              </a:rPr>
              <a:t>Implementation Tricks: From Start-Up to the Tipping Point </a:t>
            </a:r>
            <a:r>
              <a:rPr lang="en-US" baseline="30000" dirty="0"/>
              <a:t/>
            </a:r>
            <a:br>
              <a:rPr lang="en-US" baseline="30000" dirty="0"/>
            </a:br>
            <a:endParaRPr lang="en-US" dirty="0"/>
          </a:p>
        </p:txBody>
      </p:sp>
      <p:sp>
        <p:nvSpPr>
          <p:cNvPr id="3" name="Subtitle 2"/>
          <p:cNvSpPr>
            <a:spLocks noGrp="1"/>
          </p:cNvSpPr>
          <p:nvPr>
            <p:ph type="subTitle" idx="1"/>
          </p:nvPr>
        </p:nvSpPr>
        <p:spPr>
          <a:xfrm>
            <a:off x="2171525" y="3572834"/>
            <a:ext cx="6400800" cy="1201893"/>
          </a:xfrm>
        </p:spPr>
        <p:txBody>
          <a:bodyPr>
            <a:normAutofit fontScale="92500" lnSpcReduction="10000"/>
          </a:bodyPr>
          <a:lstStyle/>
          <a:p>
            <a:pPr algn="l"/>
            <a:r>
              <a:rPr lang="en-US" sz="3600" baseline="30000" dirty="0">
                <a:solidFill>
                  <a:schemeClr val="bg1"/>
                </a:solidFill>
                <a:latin typeface="Gotham-Medium"/>
                <a:cs typeface="Gotham-Medium"/>
              </a:rPr>
              <a:t>Ross Ehrmantraut, RN, </a:t>
            </a:r>
            <a:r>
              <a:rPr lang="en-US" sz="3600" baseline="30000" dirty="0" smtClean="0">
                <a:solidFill>
                  <a:schemeClr val="bg1"/>
                </a:solidFill>
                <a:latin typeface="Gotham-Medium"/>
                <a:cs typeface="Gotham-Medium"/>
              </a:rPr>
              <a:t>CCRN</a:t>
            </a:r>
          </a:p>
          <a:p>
            <a:pPr algn="l"/>
            <a:r>
              <a:rPr lang="en-US" sz="3600" baseline="30000" dirty="0">
                <a:solidFill>
                  <a:schemeClr val="bg1"/>
                </a:solidFill>
                <a:latin typeface="Gotham-Medium"/>
                <a:cs typeface="Gotham-Medium"/>
              </a:rPr>
              <a:t>Jeanie Haggan, RN, MHA, MS, </a:t>
            </a:r>
            <a:r>
              <a:rPr lang="en-US" sz="3600" baseline="30000" dirty="0" smtClean="0">
                <a:solidFill>
                  <a:schemeClr val="bg1"/>
                </a:solidFill>
                <a:latin typeface="Gotham-Medium"/>
                <a:cs typeface="Gotham-Medium"/>
              </a:rPr>
              <a:t>CPHQ</a:t>
            </a:r>
          </a:p>
          <a:p>
            <a:pPr algn="l"/>
            <a:r>
              <a:rPr lang="en-US" sz="3600" baseline="30000" dirty="0">
                <a:solidFill>
                  <a:schemeClr val="bg1"/>
                </a:solidFill>
                <a:latin typeface="Gotham-Medium"/>
                <a:cs typeface="Gotham-Medium"/>
              </a:rPr>
              <a:t>Kathy J. Nunemacher, MSN, RN, CPN, CPHQ</a:t>
            </a:r>
          </a:p>
          <a:p>
            <a:pPr algn="l"/>
            <a:endParaRPr lang="en-US" sz="3600" baseline="30000" dirty="0">
              <a:solidFill>
                <a:schemeClr val="bg1"/>
              </a:solidFill>
              <a:latin typeface="Gotham-Medium"/>
              <a:cs typeface="Gotham-Medium"/>
            </a:endParaRPr>
          </a:p>
          <a:p>
            <a:pPr algn="l"/>
            <a:endParaRPr lang="en-US" sz="3600" baseline="30000" dirty="0">
              <a:solidFill>
                <a:schemeClr val="bg1"/>
              </a:solidFill>
              <a:latin typeface="Gotham-Medium"/>
              <a:cs typeface="Gotham-Medium"/>
            </a:endParaRPr>
          </a:p>
          <a:p>
            <a:endParaRPr lang="en-US" dirty="0"/>
          </a:p>
        </p:txBody>
      </p:sp>
    </p:spTree>
    <p:extLst>
      <p:ext uri="{BB962C8B-B14F-4D97-AF65-F5344CB8AC3E}">
        <p14:creationId xmlns:p14="http://schemas.microsoft.com/office/powerpoint/2010/main" val="264855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277813"/>
            <a:ext cx="8229600" cy="1139825"/>
          </a:xfrm>
        </p:spPr>
        <p:txBody>
          <a:bodyPr/>
          <a:lstStyle/>
          <a:p>
            <a:r>
              <a:rPr lang="en-US" dirty="0" smtClean="0"/>
              <a:t>SWOT Analysis</a:t>
            </a:r>
            <a:endParaRPr lang="en-US" dirty="0"/>
          </a:p>
        </p:txBody>
      </p:sp>
      <p:graphicFrame>
        <p:nvGraphicFramePr>
          <p:cNvPr id="2" name="Content Placeholder 3" descr="This SWOT Analysis indicates &#10;Strengths (i.e. Attributes of our team and our systems that should assist in achieving our project goal)&#10;&#10;Weaknesses (i.e. Attributes of our team and our systems&#10;that could deter us in achieving our project goal &amp; may need to be addressed)&#10; &#10;Opportunities (Conditions that can be leveraged to assist in achieving our project goal) &#10;&#10; Threats (Conditions that can deter us in achieving our project goal&#10;&amp; may need to be addressed)" title="SWOT Analysis"/>
          <p:cNvGraphicFramePr>
            <a:graphicFrameLocks/>
          </p:cNvGraphicFramePr>
          <p:nvPr>
            <p:extLst>
              <p:ext uri="{D42A27DB-BD31-4B8C-83A1-F6EECF244321}">
                <p14:modId xmlns:p14="http://schemas.microsoft.com/office/powerpoint/2010/main" val="4072755492"/>
              </p:ext>
            </p:extLst>
          </p:nvPr>
        </p:nvGraphicFramePr>
        <p:xfrm>
          <a:off x="765748" y="1295400"/>
          <a:ext cx="7467600" cy="4857737"/>
        </p:xfrm>
        <a:graphic>
          <a:graphicData uri="http://schemas.openxmlformats.org/drawingml/2006/table">
            <a:tbl>
              <a:tblPr firstRow="1" firstCol="1" bandRow="1" bandCol="1">
                <a:tableStyleId>{5C22544A-7EE6-4342-B048-85BDC9FD1C3A}</a:tableStyleId>
              </a:tblPr>
              <a:tblGrid>
                <a:gridCol w="3789228"/>
                <a:gridCol w="3678372"/>
              </a:tblGrid>
              <a:tr h="578394">
                <a:tc>
                  <a:txBody>
                    <a:bodyPr/>
                    <a:lstStyle/>
                    <a:p>
                      <a:pPr marL="0" marR="0" algn="ctr">
                        <a:lnSpc>
                          <a:spcPct val="115000"/>
                        </a:lnSpc>
                        <a:spcBef>
                          <a:spcPts val="0"/>
                        </a:spcBef>
                        <a:spcAft>
                          <a:spcPts val="0"/>
                        </a:spcAft>
                      </a:pPr>
                      <a:r>
                        <a:rPr lang="en-US" sz="900" b="1" dirty="0">
                          <a:solidFill>
                            <a:schemeClr val="tx2">
                              <a:lumMod val="10000"/>
                            </a:schemeClr>
                          </a:solidFill>
                          <a:effectLst/>
                        </a:rPr>
                        <a:t>STRENGTHS</a:t>
                      </a:r>
                      <a:br>
                        <a:rPr lang="en-US" sz="900" b="1" dirty="0">
                          <a:solidFill>
                            <a:schemeClr val="tx2">
                              <a:lumMod val="10000"/>
                            </a:schemeClr>
                          </a:solidFill>
                          <a:effectLst/>
                        </a:rPr>
                      </a:br>
                      <a:r>
                        <a:rPr lang="en-US" sz="800" b="1" dirty="0">
                          <a:solidFill>
                            <a:schemeClr val="tx2">
                              <a:lumMod val="10000"/>
                            </a:schemeClr>
                          </a:solidFill>
                          <a:effectLst/>
                        </a:rPr>
                        <a:t>(i.e. Attributes of our team and our systems</a:t>
                      </a:r>
                      <a:br>
                        <a:rPr lang="en-US" sz="800" b="1" dirty="0">
                          <a:solidFill>
                            <a:schemeClr val="tx2">
                              <a:lumMod val="10000"/>
                            </a:schemeClr>
                          </a:solidFill>
                          <a:effectLst/>
                        </a:rPr>
                      </a:br>
                      <a:r>
                        <a:rPr lang="en-US" sz="800" b="1" dirty="0">
                          <a:solidFill>
                            <a:schemeClr val="tx2">
                              <a:lumMod val="10000"/>
                            </a:schemeClr>
                          </a:solidFill>
                          <a:effectLst/>
                        </a:rPr>
                        <a:t>that should assist in achieving our project goal)</a:t>
                      </a:r>
                      <a:endParaRPr lang="en-US" sz="900" b="1" dirty="0">
                        <a:solidFill>
                          <a:schemeClr val="tx2">
                            <a:lumMod val="10000"/>
                          </a:schemeClr>
                        </a:solidFill>
                        <a:effectLst/>
                        <a:latin typeface="Calibri"/>
                        <a:ea typeface="Calibri"/>
                        <a:cs typeface="Times New Roman"/>
                      </a:endParaRPr>
                    </a:p>
                  </a:txBody>
                  <a:tcPr marL="56223" marR="56223" marT="0" marB="0">
                    <a:solidFill>
                      <a:schemeClr val="accent4"/>
                    </a:solidFill>
                  </a:tcPr>
                </a:tc>
                <a:tc>
                  <a:txBody>
                    <a:bodyPr/>
                    <a:lstStyle/>
                    <a:p>
                      <a:pPr marL="0" marR="0" algn="ctr">
                        <a:lnSpc>
                          <a:spcPct val="115000"/>
                        </a:lnSpc>
                        <a:spcBef>
                          <a:spcPts val="0"/>
                        </a:spcBef>
                        <a:spcAft>
                          <a:spcPts val="0"/>
                        </a:spcAft>
                        <a:tabLst>
                          <a:tab pos="800100" algn="l"/>
                        </a:tabLst>
                      </a:pPr>
                      <a:r>
                        <a:rPr lang="en-US" sz="900" b="1" dirty="0">
                          <a:solidFill>
                            <a:schemeClr val="tx2">
                              <a:lumMod val="10000"/>
                            </a:schemeClr>
                          </a:solidFill>
                          <a:effectLst/>
                        </a:rPr>
                        <a:t>WEAKNESSES</a:t>
                      </a:r>
                      <a:br>
                        <a:rPr lang="en-US" sz="900" b="1" dirty="0">
                          <a:solidFill>
                            <a:schemeClr val="tx2">
                              <a:lumMod val="10000"/>
                            </a:schemeClr>
                          </a:solidFill>
                          <a:effectLst/>
                        </a:rPr>
                      </a:br>
                      <a:r>
                        <a:rPr lang="en-US" sz="800" b="1" dirty="0">
                          <a:solidFill>
                            <a:schemeClr val="tx2">
                              <a:lumMod val="10000"/>
                            </a:schemeClr>
                          </a:solidFill>
                          <a:effectLst/>
                        </a:rPr>
                        <a:t>(i.e. Attributes of our team and our systems</a:t>
                      </a:r>
                      <a:br>
                        <a:rPr lang="en-US" sz="800" b="1" dirty="0">
                          <a:solidFill>
                            <a:schemeClr val="tx2">
                              <a:lumMod val="10000"/>
                            </a:schemeClr>
                          </a:solidFill>
                          <a:effectLst/>
                        </a:rPr>
                      </a:br>
                      <a:r>
                        <a:rPr lang="en-US" sz="800" b="1" dirty="0">
                          <a:solidFill>
                            <a:schemeClr val="tx2">
                              <a:lumMod val="10000"/>
                            </a:schemeClr>
                          </a:solidFill>
                          <a:effectLst/>
                        </a:rPr>
                        <a:t>that could deter us in achieving our project goal &amp; may need to be addressed)</a:t>
                      </a:r>
                      <a:endParaRPr lang="en-US" sz="900" b="1" dirty="0">
                        <a:solidFill>
                          <a:schemeClr val="tx2">
                            <a:lumMod val="10000"/>
                          </a:schemeClr>
                        </a:solidFill>
                        <a:effectLst/>
                        <a:latin typeface="Calibri"/>
                        <a:ea typeface="Calibri"/>
                        <a:cs typeface="Times New Roman"/>
                      </a:endParaRPr>
                    </a:p>
                  </a:txBody>
                  <a:tcPr marL="56223" marR="56223" marT="0" marB="0">
                    <a:solidFill>
                      <a:schemeClr val="tx1">
                        <a:lumMod val="85000"/>
                      </a:schemeClr>
                    </a:solidFill>
                  </a:tcPr>
                </a:tc>
              </a:tr>
              <a:tr h="2713793">
                <a:tc>
                  <a:txBody>
                    <a:bodyPr/>
                    <a:lstStyle/>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“Can do” attitude</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Rounds 2X per week</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Familiarity of staff &amp; MDs</a:t>
                      </a:r>
                      <a:br>
                        <a:rPr lang="en-US" sz="900" b="1" dirty="0">
                          <a:solidFill>
                            <a:schemeClr val="tx2">
                              <a:lumMod val="10000"/>
                            </a:schemeClr>
                          </a:solidFill>
                          <a:effectLst/>
                        </a:rPr>
                      </a:br>
                      <a:r>
                        <a:rPr lang="en-US" sz="900" b="1" dirty="0">
                          <a:solidFill>
                            <a:schemeClr val="tx2">
                              <a:lumMod val="10000"/>
                            </a:schemeClr>
                          </a:solidFill>
                          <a:effectLst/>
                        </a:rPr>
                        <a:t>      Clinic </a:t>
                      </a:r>
                      <a:r>
                        <a:rPr lang="en-US" sz="900" b="1" u="sng" dirty="0">
                          <a:solidFill>
                            <a:schemeClr val="tx2">
                              <a:lumMod val="10000"/>
                            </a:schemeClr>
                          </a:solidFill>
                          <a:effectLst/>
                        </a:rPr>
                        <a:t>&gt;</a:t>
                      </a:r>
                      <a:r>
                        <a:rPr lang="en-US" sz="900" b="1" dirty="0">
                          <a:solidFill>
                            <a:schemeClr val="tx2">
                              <a:lumMod val="10000"/>
                            </a:schemeClr>
                          </a:solidFill>
                          <a:effectLst/>
                        </a:rPr>
                        <a:t> 8E              ICU &gt; 8E</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Expectations of positive patient outcomes</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International reputation</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MD buy-in with </a:t>
                      </a:r>
                      <a:r>
                        <a:rPr lang="en-US" sz="900" b="1" dirty="0" smtClean="0">
                          <a:solidFill>
                            <a:schemeClr val="tx2">
                              <a:lumMod val="10000"/>
                            </a:schemeClr>
                          </a:solidFill>
                          <a:effectLst/>
                        </a:rPr>
                        <a:t>splinting </a:t>
                      </a:r>
                    </a:p>
                    <a:p>
                      <a:pPr marL="342900" marR="0" lvl="0" indent="-342900">
                        <a:lnSpc>
                          <a:spcPct val="115000"/>
                        </a:lnSpc>
                        <a:spcBef>
                          <a:spcPts val="0"/>
                        </a:spcBef>
                        <a:spcAft>
                          <a:spcPts val="0"/>
                        </a:spcAft>
                        <a:buFont typeface="Symbol"/>
                        <a:buChar char=""/>
                      </a:pPr>
                      <a:endParaRPr lang="en-US" sz="900" b="1" dirty="0">
                        <a:solidFill>
                          <a:schemeClr val="tx2">
                            <a:lumMod val="10000"/>
                          </a:schemeClr>
                        </a:solidFill>
                        <a:effectLst/>
                      </a:endParaRPr>
                    </a:p>
                    <a:p>
                      <a:pPr marL="342900" marR="0" lvl="0" indent="-342900">
                        <a:lnSpc>
                          <a:spcPct val="115000"/>
                        </a:lnSpc>
                        <a:spcBef>
                          <a:spcPts val="0"/>
                        </a:spcBef>
                        <a:spcAft>
                          <a:spcPts val="0"/>
                        </a:spcAft>
                        <a:buFont typeface="Symbol"/>
                        <a:buChar char=""/>
                      </a:pPr>
                      <a:r>
                        <a:rPr lang="en-US" sz="900" b="1" dirty="0" smtClean="0">
                          <a:solidFill>
                            <a:schemeClr val="tx2">
                              <a:lumMod val="10000"/>
                            </a:schemeClr>
                          </a:solidFill>
                          <a:effectLst/>
                        </a:rPr>
                        <a:t>Patient </a:t>
                      </a:r>
                      <a:r>
                        <a:rPr lang="en-US" sz="900" b="1" dirty="0">
                          <a:solidFill>
                            <a:schemeClr val="tx2">
                              <a:lumMod val="10000"/>
                            </a:schemeClr>
                          </a:solidFill>
                          <a:effectLst/>
                        </a:rPr>
                        <a:t>Advocacy – patients have many strong advocates</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Interdisciplinary/Multi-disciplinary approach</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Exposure to Attendings</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Pride in our work</a:t>
                      </a:r>
                    </a:p>
                    <a:p>
                      <a:pPr marL="0" marR="0">
                        <a:lnSpc>
                          <a:spcPct val="115000"/>
                        </a:lnSpc>
                        <a:spcBef>
                          <a:spcPts val="0"/>
                        </a:spcBef>
                        <a:spcAft>
                          <a:spcPts val="0"/>
                        </a:spcAft>
                      </a:pPr>
                      <a:r>
                        <a:rPr lang="en-US" sz="900" b="1" dirty="0">
                          <a:solidFill>
                            <a:schemeClr val="tx2">
                              <a:lumMod val="10000"/>
                            </a:schemeClr>
                          </a:solidFill>
                          <a:effectLst/>
                        </a:rPr>
                        <a:t> </a:t>
                      </a:r>
                      <a:endParaRPr lang="en-US" sz="900" b="1" dirty="0">
                        <a:solidFill>
                          <a:schemeClr val="tx2">
                            <a:lumMod val="10000"/>
                          </a:schemeClr>
                        </a:solidFill>
                        <a:effectLst/>
                        <a:latin typeface="Calibri"/>
                        <a:ea typeface="Calibri"/>
                        <a:cs typeface="Times New Roman"/>
                      </a:endParaRPr>
                    </a:p>
                  </a:txBody>
                  <a:tcPr marL="56223" marR="56223" marT="0" marB="0">
                    <a:solidFill>
                      <a:schemeClr val="tx1"/>
                    </a:solidFill>
                  </a:tcPr>
                </a:tc>
                <a:tc>
                  <a:txBody>
                    <a:bodyPr/>
                    <a:lstStyle/>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Stress during wound rounds – difficulty in communication</a:t>
                      </a:r>
                    </a:p>
                    <a:p>
                      <a:pPr marL="742950" marR="0" lvl="1" indent="-285750">
                        <a:lnSpc>
                          <a:spcPct val="115000"/>
                        </a:lnSpc>
                        <a:spcBef>
                          <a:spcPts val="0"/>
                        </a:spcBef>
                        <a:spcAft>
                          <a:spcPts val="0"/>
                        </a:spcAft>
                        <a:buFont typeface="Courier New"/>
                        <a:buChar char="o"/>
                      </a:pPr>
                      <a:r>
                        <a:rPr lang="en-US" sz="900" b="1" dirty="0">
                          <a:solidFill>
                            <a:schemeClr val="tx2">
                              <a:lumMod val="10000"/>
                            </a:schemeClr>
                          </a:solidFill>
                          <a:effectLst/>
                        </a:rPr>
                        <a:t>Focus on wounds</a:t>
                      </a:r>
                    </a:p>
                    <a:p>
                      <a:pPr marL="742950" marR="0" lvl="1" indent="-285750">
                        <a:lnSpc>
                          <a:spcPct val="115000"/>
                        </a:lnSpc>
                        <a:spcBef>
                          <a:spcPts val="0"/>
                        </a:spcBef>
                        <a:spcAft>
                          <a:spcPts val="0"/>
                        </a:spcAft>
                        <a:buFont typeface="Courier New"/>
                        <a:buChar char="o"/>
                      </a:pPr>
                      <a:r>
                        <a:rPr lang="en-US" sz="900" b="1" dirty="0">
                          <a:solidFill>
                            <a:schemeClr val="tx2">
                              <a:lumMod val="10000"/>
                            </a:schemeClr>
                          </a:solidFill>
                          <a:effectLst/>
                        </a:rPr>
                        <a:t>Effects on </a:t>
                      </a:r>
                      <a:r>
                        <a:rPr lang="en-US" sz="900" b="1" dirty="0" smtClean="0">
                          <a:solidFill>
                            <a:schemeClr val="tx2">
                              <a:lumMod val="10000"/>
                            </a:schemeClr>
                          </a:solidFill>
                          <a:effectLst/>
                        </a:rPr>
                        <a:t>patient</a:t>
                      </a:r>
                    </a:p>
                    <a:p>
                      <a:pPr marL="742950" marR="0" lvl="1" indent="-285750" algn="l" defTabSz="914400" rtl="0" eaLnBrk="1" fontAlgn="auto" latinLnBrk="0" hangingPunct="1">
                        <a:lnSpc>
                          <a:spcPct val="115000"/>
                        </a:lnSpc>
                        <a:spcBef>
                          <a:spcPts val="0"/>
                        </a:spcBef>
                        <a:spcAft>
                          <a:spcPts val="0"/>
                        </a:spcAft>
                        <a:buClrTx/>
                        <a:buSzTx/>
                        <a:buFont typeface="Courier New"/>
                        <a:buChar char="o"/>
                        <a:tabLst/>
                        <a:defRPr/>
                      </a:pPr>
                      <a:r>
                        <a:rPr lang="en-US" sz="900" b="1" dirty="0" smtClean="0">
                          <a:solidFill>
                            <a:schemeClr val="tx2">
                              <a:lumMod val="10000"/>
                            </a:schemeClr>
                          </a:solidFill>
                          <a:effectLst/>
                        </a:rPr>
                        <a:t>Discomfort with asking questions</a:t>
                      </a:r>
                      <a:endParaRPr lang="en-US" sz="900" b="1" dirty="0">
                        <a:solidFill>
                          <a:schemeClr val="tx2">
                            <a:lumMod val="10000"/>
                          </a:schemeClr>
                        </a:solidFill>
                        <a:effectLst/>
                      </a:endParaRP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Staffing Level &amp; Experience (insufficient critical thinking skills)</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Openness to new ideas</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Paternalistic attitudes toward DC – “bomb proof”</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Inconsistency of treatment providers</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Unclear expectations during grand rounds</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Welcomeness of new information during grand rounds</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RN buy-in – splinting</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Comparison of MD personality and practice</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Increased expectations of MDs (due to a lot of presence)</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Inflexible older staff</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Feedback perceived as negative – also opportunity</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Inconsistent practice </a:t>
                      </a:r>
                      <a:r>
                        <a:rPr lang="en-US" sz="900" b="1" dirty="0" smtClean="0">
                          <a:solidFill>
                            <a:schemeClr val="tx2">
                              <a:lumMod val="10000"/>
                            </a:schemeClr>
                          </a:solidFill>
                          <a:effectLst/>
                        </a:rPr>
                        <a:t>standards</a:t>
                      </a:r>
                      <a:endParaRPr lang="en-US" sz="900" b="1" dirty="0">
                        <a:solidFill>
                          <a:schemeClr val="tx2">
                            <a:lumMod val="10000"/>
                          </a:schemeClr>
                        </a:solidFill>
                        <a:effectLst/>
                      </a:endParaRPr>
                    </a:p>
                  </a:txBody>
                  <a:tcPr marL="56223" marR="56223" marT="0" marB="0">
                    <a:solidFill>
                      <a:schemeClr val="tx1"/>
                    </a:solidFill>
                  </a:tcPr>
                </a:tc>
              </a:tr>
              <a:tr h="441613">
                <a:tc>
                  <a:txBody>
                    <a:bodyPr/>
                    <a:lstStyle/>
                    <a:p>
                      <a:pPr marL="0" marR="0" algn="ctr">
                        <a:lnSpc>
                          <a:spcPct val="115000"/>
                        </a:lnSpc>
                        <a:spcBef>
                          <a:spcPts val="0"/>
                        </a:spcBef>
                        <a:spcAft>
                          <a:spcPts val="0"/>
                        </a:spcAft>
                      </a:pPr>
                      <a:r>
                        <a:rPr lang="en-US" sz="900" b="1" dirty="0">
                          <a:solidFill>
                            <a:schemeClr val="tx2">
                              <a:lumMod val="10000"/>
                            </a:schemeClr>
                          </a:solidFill>
                          <a:effectLst/>
                        </a:rPr>
                        <a:t>OPPORTUNITIES</a:t>
                      </a:r>
                      <a:br>
                        <a:rPr lang="en-US" sz="900" b="1" dirty="0">
                          <a:solidFill>
                            <a:schemeClr val="tx2">
                              <a:lumMod val="10000"/>
                            </a:schemeClr>
                          </a:solidFill>
                          <a:effectLst/>
                        </a:rPr>
                      </a:br>
                      <a:r>
                        <a:rPr lang="en-US" sz="800" b="1" dirty="0">
                          <a:solidFill>
                            <a:schemeClr val="tx2">
                              <a:lumMod val="10000"/>
                            </a:schemeClr>
                          </a:solidFill>
                          <a:effectLst/>
                        </a:rPr>
                        <a:t>(Conditions that can be leveraged to assist in achieving our project goal)</a:t>
                      </a:r>
                      <a:endParaRPr lang="en-US" sz="900" b="1" dirty="0">
                        <a:solidFill>
                          <a:schemeClr val="tx2">
                            <a:lumMod val="10000"/>
                          </a:schemeClr>
                        </a:solidFill>
                        <a:effectLst/>
                        <a:latin typeface="Calibri"/>
                        <a:ea typeface="Calibri"/>
                        <a:cs typeface="Times New Roman"/>
                      </a:endParaRPr>
                    </a:p>
                  </a:txBody>
                  <a:tcPr marL="56223" marR="56223" marT="0" marB="0">
                    <a:solidFill>
                      <a:schemeClr val="tx1">
                        <a:lumMod val="85000"/>
                      </a:schemeClr>
                    </a:solidFill>
                  </a:tcPr>
                </a:tc>
                <a:tc>
                  <a:txBody>
                    <a:bodyPr/>
                    <a:lstStyle/>
                    <a:p>
                      <a:pPr marL="0" marR="0" algn="ctr">
                        <a:lnSpc>
                          <a:spcPct val="115000"/>
                        </a:lnSpc>
                        <a:spcBef>
                          <a:spcPts val="0"/>
                        </a:spcBef>
                        <a:spcAft>
                          <a:spcPts val="0"/>
                        </a:spcAft>
                      </a:pPr>
                      <a:r>
                        <a:rPr lang="en-US" sz="900" b="1" dirty="0">
                          <a:solidFill>
                            <a:schemeClr val="tx2">
                              <a:lumMod val="10000"/>
                            </a:schemeClr>
                          </a:solidFill>
                          <a:effectLst/>
                        </a:rPr>
                        <a:t>THREATS</a:t>
                      </a:r>
                      <a:br>
                        <a:rPr lang="en-US" sz="900" b="1" dirty="0">
                          <a:solidFill>
                            <a:schemeClr val="tx2">
                              <a:lumMod val="10000"/>
                            </a:schemeClr>
                          </a:solidFill>
                          <a:effectLst/>
                        </a:rPr>
                      </a:br>
                      <a:r>
                        <a:rPr lang="en-US" sz="800" b="1" dirty="0">
                          <a:solidFill>
                            <a:schemeClr val="tx2">
                              <a:lumMod val="10000"/>
                            </a:schemeClr>
                          </a:solidFill>
                          <a:effectLst/>
                        </a:rPr>
                        <a:t>(Conditions that can deter us in achieving our project goal</a:t>
                      </a:r>
                      <a:br>
                        <a:rPr lang="en-US" sz="800" b="1" dirty="0">
                          <a:solidFill>
                            <a:schemeClr val="tx2">
                              <a:lumMod val="10000"/>
                            </a:schemeClr>
                          </a:solidFill>
                          <a:effectLst/>
                        </a:rPr>
                      </a:br>
                      <a:r>
                        <a:rPr lang="en-US" sz="800" b="1" dirty="0">
                          <a:solidFill>
                            <a:schemeClr val="tx2">
                              <a:lumMod val="10000"/>
                            </a:schemeClr>
                          </a:solidFill>
                          <a:effectLst/>
                        </a:rPr>
                        <a:t>&amp; may need to be addressed)</a:t>
                      </a:r>
                      <a:endParaRPr lang="en-US" sz="900" b="1" dirty="0">
                        <a:solidFill>
                          <a:schemeClr val="tx2">
                            <a:lumMod val="10000"/>
                          </a:schemeClr>
                        </a:solidFill>
                        <a:effectLst/>
                        <a:latin typeface="Calibri"/>
                        <a:ea typeface="Calibri"/>
                        <a:cs typeface="Times New Roman"/>
                      </a:endParaRPr>
                    </a:p>
                  </a:txBody>
                  <a:tcPr marL="56223" marR="56223" marT="0" marB="0">
                    <a:solidFill>
                      <a:schemeClr val="tx1">
                        <a:lumMod val="85000"/>
                      </a:schemeClr>
                    </a:solidFill>
                  </a:tcPr>
                </a:tc>
              </a:tr>
              <a:tr h="1123937">
                <a:tc>
                  <a:txBody>
                    <a:bodyPr/>
                    <a:lstStyle/>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RN introduction during wound rounds </a:t>
                      </a:r>
                      <a:endParaRPr lang="en-US" sz="900" b="1" dirty="0" smtClean="0">
                        <a:solidFill>
                          <a:schemeClr val="tx2">
                            <a:lumMod val="10000"/>
                          </a:schemeClr>
                        </a:solidFill>
                        <a:effectLst/>
                      </a:endParaRPr>
                    </a:p>
                    <a:p>
                      <a:pPr marL="342900" marR="0" lvl="0" indent="-342900">
                        <a:lnSpc>
                          <a:spcPct val="115000"/>
                        </a:lnSpc>
                        <a:spcBef>
                          <a:spcPts val="0"/>
                        </a:spcBef>
                        <a:spcAft>
                          <a:spcPts val="0"/>
                        </a:spcAft>
                        <a:buFont typeface="Symbol"/>
                        <a:buChar char=""/>
                      </a:pPr>
                      <a:r>
                        <a:rPr lang="en-US" sz="900" b="1" dirty="0" smtClean="0">
                          <a:solidFill>
                            <a:schemeClr val="tx2">
                              <a:lumMod val="10000"/>
                            </a:schemeClr>
                          </a:solidFill>
                          <a:effectLst/>
                        </a:rPr>
                        <a:t>More </a:t>
                      </a:r>
                      <a:r>
                        <a:rPr lang="en-US" sz="900" b="1" dirty="0">
                          <a:solidFill>
                            <a:schemeClr val="tx2">
                              <a:lumMod val="10000"/>
                            </a:schemeClr>
                          </a:solidFill>
                          <a:effectLst/>
                        </a:rPr>
                        <a:t>team building opportunities</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Ongoing education – splinting/wound care</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Improve critical thinking skills</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Provide feedback to “close the loop” with bedside </a:t>
                      </a:r>
                      <a:r>
                        <a:rPr lang="en-US" sz="900" b="1" dirty="0" smtClean="0">
                          <a:solidFill>
                            <a:schemeClr val="tx2">
                              <a:lumMod val="10000"/>
                            </a:schemeClr>
                          </a:solidFill>
                          <a:effectLst/>
                        </a:rPr>
                        <a:t>staff</a:t>
                      </a:r>
                    </a:p>
                    <a:p>
                      <a:pPr marL="342900" marR="0" lvl="0" indent="-342900">
                        <a:lnSpc>
                          <a:spcPct val="115000"/>
                        </a:lnSpc>
                        <a:spcBef>
                          <a:spcPts val="0"/>
                        </a:spcBef>
                        <a:spcAft>
                          <a:spcPts val="0"/>
                        </a:spcAft>
                        <a:buFont typeface="Symbol"/>
                        <a:buChar char=""/>
                      </a:pPr>
                      <a:r>
                        <a:rPr lang="en-US" sz="900" b="1" dirty="0" smtClean="0">
                          <a:solidFill>
                            <a:schemeClr val="tx2">
                              <a:lumMod val="10000"/>
                            </a:schemeClr>
                          </a:solidFill>
                          <a:effectLst/>
                        </a:rPr>
                        <a:t>Improve cross</a:t>
                      </a:r>
                      <a:r>
                        <a:rPr lang="en-US" sz="900" b="1" baseline="0" dirty="0" smtClean="0">
                          <a:solidFill>
                            <a:schemeClr val="tx2">
                              <a:lumMod val="10000"/>
                            </a:schemeClr>
                          </a:solidFill>
                          <a:effectLst/>
                        </a:rPr>
                        <a:t> discipline communication</a:t>
                      </a:r>
                      <a:endParaRPr lang="en-US" sz="900" b="1" dirty="0">
                        <a:solidFill>
                          <a:schemeClr val="tx2">
                            <a:lumMod val="10000"/>
                          </a:schemeClr>
                        </a:solidFill>
                        <a:effectLst/>
                      </a:endParaRPr>
                    </a:p>
                    <a:p>
                      <a:pPr marL="0" marR="0">
                        <a:lnSpc>
                          <a:spcPct val="115000"/>
                        </a:lnSpc>
                        <a:spcBef>
                          <a:spcPts val="0"/>
                        </a:spcBef>
                        <a:spcAft>
                          <a:spcPts val="0"/>
                        </a:spcAft>
                      </a:pPr>
                      <a:r>
                        <a:rPr lang="en-US" sz="900" b="1" dirty="0">
                          <a:solidFill>
                            <a:schemeClr val="tx2">
                              <a:lumMod val="10000"/>
                            </a:schemeClr>
                          </a:solidFill>
                          <a:effectLst/>
                        </a:rPr>
                        <a:t> </a:t>
                      </a:r>
                      <a:endParaRPr lang="en-US" sz="900" b="1" dirty="0">
                        <a:solidFill>
                          <a:schemeClr val="tx2">
                            <a:lumMod val="10000"/>
                          </a:schemeClr>
                        </a:solidFill>
                        <a:effectLst/>
                        <a:latin typeface="Calibri"/>
                        <a:ea typeface="Calibri"/>
                        <a:cs typeface="Times New Roman"/>
                      </a:endParaRPr>
                    </a:p>
                  </a:txBody>
                  <a:tcPr marL="56223" marR="56223" marT="0" marB="0">
                    <a:solidFill>
                      <a:schemeClr val="tx1"/>
                    </a:solidFill>
                  </a:tcPr>
                </a:tc>
                <a:tc>
                  <a:txBody>
                    <a:bodyPr/>
                    <a:lstStyle/>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Peoples’ (i.e. staffs’) anxiety to get their priorities met – interrupts other priorities brought up with wound rounds</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Ongoing educational needs</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Staffing matrix on 8E different</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Staff worn out - compassion, fatigue, burns/kids is emotionally draining</a:t>
                      </a:r>
                    </a:p>
                    <a:p>
                      <a:pPr marL="0" marR="0">
                        <a:lnSpc>
                          <a:spcPct val="115000"/>
                        </a:lnSpc>
                        <a:spcBef>
                          <a:spcPts val="0"/>
                        </a:spcBef>
                        <a:spcAft>
                          <a:spcPts val="0"/>
                        </a:spcAft>
                      </a:pPr>
                      <a:r>
                        <a:rPr lang="en-US" sz="900" b="1" dirty="0">
                          <a:solidFill>
                            <a:schemeClr val="tx2">
                              <a:lumMod val="10000"/>
                            </a:schemeClr>
                          </a:solidFill>
                          <a:effectLst/>
                        </a:rPr>
                        <a:t> </a:t>
                      </a:r>
                      <a:endParaRPr lang="en-US" sz="900" b="1" dirty="0">
                        <a:solidFill>
                          <a:schemeClr val="tx2">
                            <a:lumMod val="10000"/>
                          </a:schemeClr>
                        </a:solidFill>
                        <a:effectLst/>
                        <a:latin typeface="Calibri"/>
                        <a:ea typeface="Calibri"/>
                        <a:cs typeface="Times New Roman"/>
                      </a:endParaRPr>
                    </a:p>
                  </a:txBody>
                  <a:tcPr marL="56223" marR="56223" marT="0" marB="0">
                    <a:solidFill>
                      <a:schemeClr val="tx1"/>
                    </a:solidFill>
                  </a:tcPr>
                </a:tc>
              </a:tr>
            </a:tbl>
          </a:graphicData>
        </a:graphic>
      </p:graphicFrame>
    </p:spTree>
    <p:extLst>
      <p:ext uri="{BB962C8B-B14F-4D97-AF65-F5344CB8AC3E}">
        <p14:creationId xmlns:p14="http://schemas.microsoft.com/office/powerpoint/2010/main" val="23828528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title="SWOT Analysis Explained"/>
          <p:cNvGraphicFramePr>
            <a:graphicFrameLocks noGrp="1"/>
          </p:cNvGraphicFramePr>
          <p:nvPr>
            <p:ph idx="4294967295"/>
            <p:extLst>
              <p:ext uri="{D42A27DB-BD31-4B8C-83A1-F6EECF244321}">
                <p14:modId xmlns:p14="http://schemas.microsoft.com/office/powerpoint/2010/main" val="2450191554"/>
              </p:ext>
            </p:extLst>
          </p:nvPr>
        </p:nvGraphicFramePr>
        <p:xfrm>
          <a:off x="838200" y="1371600"/>
          <a:ext cx="7467600" cy="4857737"/>
        </p:xfrm>
        <a:graphic>
          <a:graphicData uri="http://schemas.openxmlformats.org/drawingml/2006/table">
            <a:tbl>
              <a:tblPr firstRow="1" firstCol="1" bandRow="1" bandCol="1">
                <a:tableStyleId>{5C22544A-7EE6-4342-B048-85BDC9FD1C3A}</a:tableStyleId>
              </a:tblPr>
              <a:tblGrid>
                <a:gridCol w="3789228"/>
                <a:gridCol w="3678372"/>
              </a:tblGrid>
              <a:tr h="578394">
                <a:tc>
                  <a:txBody>
                    <a:bodyPr/>
                    <a:lstStyle/>
                    <a:p>
                      <a:pPr marL="0" marR="0" algn="ctr">
                        <a:lnSpc>
                          <a:spcPct val="115000"/>
                        </a:lnSpc>
                        <a:spcBef>
                          <a:spcPts val="0"/>
                        </a:spcBef>
                        <a:spcAft>
                          <a:spcPts val="0"/>
                        </a:spcAft>
                      </a:pPr>
                      <a:r>
                        <a:rPr lang="en-US" sz="900" b="1" dirty="0">
                          <a:solidFill>
                            <a:schemeClr val="tx2">
                              <a:lumMod val="10000"/>
                            </a:schemeClr>
                          </a:solidFill>
                          <a:effectLst/>
                        </a:rPr>
                        <a:t>STRENGTHS</a:t>
                      </a:r>
                      <a:br>
                        <a:rPr lang="en-US" sz="900" b="1" dirty="0">
                          <a:solidFill>
                            <a:schemeClr val="tx2">
                              <a:lumMod val="10000"/>
                            </a:schemeClr>
                          </a:solidFill>
                          <a:effectLst/>
                        </a:rPr>
                      </a:br>
                      <a:r>
                        <a:rPr lang="en-US" sz="800" b="1" dirty="0">
                          <a:solidFill>
                            <a:schemeClr val="tx2">
                              <a:lumMod val="10000"/>
                            </a:schemeClr>
                          </a:solidFill>
                          <a:effectLst/>
                        </a:rPr>
                        <a:t>(i.e. Attributes of our team and our systems</a:t>
                      </a:r>
                      <a:br>
                        <a:rPr lang="en-US" sz="800" b="1" dirty="0">
                          <a:solidFill>
                            <a:schemeClr val="tx2">
                              <a:lumMod val="10000"/>
                            </a:schemeClr>
                          </a:solidFill>
                          <a:effectLst/>
                        </a:rPr>
                      </a:br>
                      <a:r>
                        <a:rPr lang="en-US" sz="800" b="1" dirty="0">
                          <a:solidFill>
                            <a:schemeClr val="tx2">
                              <a:lumMod val="10000"/>
                            </a:schemeClr>
                          </a:solidFill>
                          <a:effectLst/>
                        </a:rPr>
                        <a:t>that should assist in achieving our project goal)</a:t>
                      </a:r>
                      <a:endParaRPr lang="en-US" sz="900" b="1" dirty="0">
                        <a:solidFill>
                          <a:schemeClr val="tx2">
                            <a:lumMod val="10000"/>
                          </a:schemeClr>
                        </a:solidFill>
                        <a:effectLst/>
                        <a:latin typeface="Calibri"/>
                        <a:ea typeface="Calibri"/>
                        <a:cs typeface="Times New Roman"/>
                      </a:endParaRPr>
                    </a:p>
                  </a:txBody>
                  <a:tcPr marL="56223" marR="56223" marT="0" marB="0">
                    <a:solidFill>
                      <a:schemeClr val="accent4"/>
                    </a:solidFill>
                  </a:tcPr>
                </a:tc>
                <a:tc>
                  <a:txBody>
                    <a:bodyPr/>
                    <a:lstStyle/>
                    <a:p>
                      <a:pPr marL="0" marR="0" algn="ctr">
                        <a:lnSpc>
                          <a:spcPct val="115000"/>
                        </a:lnSpc>
                        <a:spcBef>
                          <a:spcPts val="0"/>
                        </a:spcBef>
                        <a:spcAft>
                          <a:spcPts val="0"/>
                        </a:spcAft>
                        <a:tabLst>
                          <a:tab pos="800100" algn="l"/>
                        </a:tabLst>
                      </a:pPr>
                      <a:r>
                        <a:rPr lang="en-US" sz="900" b="1" dirty="0">
                          <a:solidFill>
                            <a:schemeClr val="tx2">
                              <a:lumMod val="10000"/>
                            </a:schemeClr>
                          </a:solidFill>
                          <a:effectLst/>
                        </a:rPr>
                        <a:t>WEAKNESSES</a:t>
                      </a:r>
                      <a:br>
                        <a:rPr lang="en-US" sz="900" b="1" dirty="0">
                          <a:solidFill>
                            <a:schemeClr val="tx2">
                              <a:lumMod val="10000"/>
                            </a:schemeClr>
                          </a:solidFill>
                          <a:effectLst/>
                        </a:rPr>
                      </a:br>
                      <a:r>
                        <a:rPr lang="en-US" sz="800" b="1" dirty="0">
                          <a:solidFill>
                            <a:schemeClr val="tx2">
                              <a:lumMod val="10000"/>
                            </a:schemeClr>
                          </a:solidFill>
                          <a:effectLst/>
                        </a:rPr>
                        <a:t>(i.e. Attributes of our team and our systems</a:t>
                      </a:r>
                      <a:br>
                        <a:rPr lang="en-US" sz="800" b="1" dirty="0">
                          <a:solidFill>
                            <a:schemeClr val="tx2">
                              <a:lumMod val="10000"/>
                            </a:schemeClr>
                          </a:solidFill>
                          <a:effectLst/>
                        </a:rPr>
                      </a:br>
                      <a:r>
                        <a:rPr lang="en-US" sz="800" b="1" dirty="0">
                          <a:solidFill>
                            <a:schemeClr val="tx2">
                              <a:lumMod val="10000"/>
                            </a:schemeClr>
                          </a:solidFill>
                          <a:effectLst/>
                        </a:rPr>
                        <a:t>that could deter us in achieving our project goal &amp; may need to be addressed)</a:t>
                      </a:r>
                      <a:endParaRPr lang="en-US" sz="900" b="1" dirty="0">
                        <a:solidFill>
                          <a:schemeClr val="tx2">
                            <a:lumMod val="10000"/>
                          </a:schemeClr>
                        </a:solidFill>
                        <a:effectLst/>
                        <a:latin typeface="Calibri"/>
                        <a:ea typeface="Calibri"/>
                        <a:cs typeface="Times New Roman"/>
                      </a:endParaRPr>
                    </a:p>
                  </a:txBody>
                  <a:tcPr marL="56223" marR="56223" marT="0" marB="0">
                    <a:solidFill>
                      <a:schemeClr val="tx1">
                        <a:lumMod val="85000"/>
                      </a:schemeClr>
                    </a:solidFill>
                  </a:tcPr>
                </a:tc>
              </a:tr>
              <a:tr h="2713793">
                <a:tc>
                  <a:txBody>
                    <a:bodyPr/>
                    <a:lstStyle/>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“Can do” attitude</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Rounds 2X per week</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Familiarity of staff &amp; MDs</a:t>
                      </a:r>
                      <a:br>
                        <a:rPr lang="en-US" sz="900" b="1" dirty="0">
                          <a:solidFill>
                            <a:schemeClr val="tx2">
                              <a:lumMod val="10000"/>
                            </a:schemeClr>
                          </a:solidFill>
                          <a:effectLst/>
                        </a:rPr>
                      </a:br>
                      <a:r>
                        <a:rPr lang="en-US" sz="900" b="1" dirty="0">
                          <a:solidFill>
                            <a:schemeClr val="tx2">
                              <a:lumMod val="10000"/>
                            </a:schemeClr>
                          </a:solidFill>
                          <a:effectLst/>
                        </a:rPr>
                        <a:t>      Clinic </a:t>
                      </a:r>
                      <a:r>
                        <a:rPr lang="en-US" sz="900" b="1" u="sng" dirty="0">
                          <a:solidFill>
                            <a:schemeClr val="tx2">
                              <a:lumMod val="10000"/>
                            </a:schemeClr>
                          </a:solidFill>
                          <a:effectLst/>
                        </a:rPr>
                        <a:t>&gt;</a:t>
                      </a:r>
                      <a:r>
                        <a:rPr lang="en-US" sz="900" b="1" dirty="0">
                          <a:solidFill>
                            <a:schemeClr val="tx2">
                              <a:lumMod val="10000"/>
                            </a:schemeClr>
                          </a:solidFill>
                          <a:effectLst/>
                        </a:rPr>
                        <a:t> 8E              ICU &gt; 8E</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Expectations of positive patient outcomes</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International reputation</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MD buy-in with splinting</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Wound rounds improved flow and communication over the last few years</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Patient Advocacy – patients have many strong advocates</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Interdisciplinary/Multi-disciplinary approach</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Exposure to Attendings</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Pride in our work</a:t>
                      </a:r>
                    </a:p>
                    <a:p>
                      <a:pPr marL="0" marR="0">
                        <a:lnSpc>
                          <a:spcPct val="115000"/>
                        </a:lnSpc>
                        <a:spcBef>
                          <a:spcPts val="0"/>
                        </a:spcBef>
                        <a:spcAft>
                          <a:spcPts val="0"/>
                        </a:spcAft>
                      </a:pPr>
                      <a:r>
                        <a:rPr lang="en-US" sz="900" b="1" dirty="0">
                          <a:solidFill>
                            <a:schemeClr val="tx2">
                              <a:lumMod val="10000"/>
                            </a:schemeClr>
                          </a:solidFill>
                          <a:effectLst/>
                        </a:rPr>
                        <a:t> </a:t>
                      </a:r>
                      <a:endParaRPr lang="en-US" sz="900" b="1" dirty="0">
                        <a:solidFill>
                          <a:schemeClr val="tx2">
                            <a:lumMod val="10000"/>
                          </a:schemeClr>
                        </a:solidFill>
                        <a:effectLst/>
                        <a:latin typeface="Calibri"/>
                        <a:ea typeface="Calibri"/>
                        <a:cs typeface="Times New Roman"/>
                      </a:endParaRPr>
                    </a:p>
                  </a:txBody>
                  <a:tcPr marL="56223" marR="56223" marT="0" marB="0">
                    <a:solidFill>
                      <a:schemeClr val="tx1"/>
                    </a:solidFill>
                  </a:tcPr>
                </a:tc>
                <a:tc>
                  <a:txBody>
                    <a:bodyPr/>
                    <a:lstStyle/>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Stress during wound rounds – difficulty in communication</a:t>
                      </a:r>
                    </a:p>
                    <a:p>
                      <a:pPr marL="742950" marR="0" lvl="1" indent="-285750">
                        <a:lnSpc>
                          <a:spcPct val="115000"/>
                        </a:lnSpc>
                        <a:spcBef>
                          <a:spcPts val="0"/>
                        </a:spcBef>
                        <a:spcAft>
                          <a:spcPts val="0"/>
                        </a:spcAft>
                        <a:buFont typeface="Courier New"/>
                        <a:buChar char="o"/>
                      </a:pPr>
                      <a:r>
                        <a:rPr lang="en-US" sz="900" b="1" dirty="0">
                          <a:solidFill>
                            <a:schemeClr val="tx2">
                              <a:lumMod val="10000"/>
                            </a:schemeClr>
                          </a:solidFill>
                          <a:effectLst/>
                        </a:rPr>
                        <a:t>Focus on wounds</a:t>
                      </a:r>
                    </a:p>
                    <a:p>
                      <a:pPr marL="742950" marR="0" lvl="1" indent="-285750">
                        <a:lnSpc>
                          <a:spcPct val="115000"/>
                        </a:lnSpc>
                        <a:spcBef>
                          <a:spcPts val="0"/>
                        </a:spcBef>
                        <a:spcAft>
                          <a:spcPts val="0"/>
                        </a:spcAft>
                        <a:buFont typeface="Courier New"/>
                        <a:buChar char="o"/>
                      </a:pPr>
                      <a:r>
                        <a:rPr lang="en-US" sz="900" b="1" dirty="0">
                          <a:solidFill>
                            <a:schemeClr val="tx2">
                              <a:lumMod val="10000"/>
                            </a:schemeClr>
                          </a:solidFill>
                          <a:effectLst/>
                        </a:rPr>
                        <a:t>Effects on </a:t>
                      </a:r>
                      <a:r>
                        <a:rPr lang="en-US" sz="900" b="1" dirty="0" smtClean="0">
                          <a:solidFill>
                            <a:schemeClr val="tx2">
                              <a:lumMod val="10000"/>
                            </a:schemeClr>
                          </a:solidFill>
                          <a:effectLst/>
                        </a:rPr>
                        <a:t>patient</a:t>
                      </a:r>
                    </a:p>
                    <a:p>
                      <a:pPr marL="742950" marR="0" lvl="1" indent="-285750" algn="l" defTabSz="914400" rtl="0" eaLnBrk="1" fontAlgn="auto" latinLnBrk="0" hangingPunct="1">
                        <a:lnSpc>
                          <a:spcPct val="115000"/>
                        </a:lnSpc>
                        <a:spcBef>
                          <a:spcPts val="0"/>
                        </a:spcBef>
                        <a:spcAft>
                          <a:spcPts val="0"/>
                        </a:spcAft>
                        <a:buClrTx/>
                        <a:buSzTx/>
                        <a:buFont typeface="Courier New"/>
                        <a:buChar char="o"/>
                        <a:tabLst/>
                        <a:defRPr/>
                      </a:pPr>
                      <a:r>
                        <a:rPr lang="en-US" sz="900" b="1" dirty="0" smtClean="0">
                          <a:solidFill>
                            <a:schemeClr val="tx2">
                              <a:lumMod val="10000"/>
                            </a:schemeClr>
                          </a:solidFill>
                          <a:effectLst/>
                        </a:rPr>
                        <a:t>Discomfort with asking questions</a:t>
                      </a:r>
                      <a:endParaRPr lang="en-US" sz="900" b="1" dirty="0">
                        <a:solidFill>
                          <a:schemeClr val="tx2">
                            <a:lumMod val="10000"/>
                          </a:schemeClr>
                        </a:solidFill>
                        <a:effectLst/>
                      </a:endParaRP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Staffing Level &amp; Experience (insufficient critical thinking skills)</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Openness to new ideas</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Paternalistic attitudes toward DC – “bomb proof”</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Inconsistency of treatment providers</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Unclear expectations during grand rounds</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Welcomeness of new information during grand rounds</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RN buy-in – splinting</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Comparison of MD personality and practice</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Increased expectations of MDs (due to a lot of presence)</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Inflexible older staff</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Feedback perceived as negative – also opportunity</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Inconsistent practice </a:t>
                      </a:r>
                      <a:r>
                        <a:rPr lang="en-US" sz="900" b="1" dirty="0" smtClean="0">
                          <a:solidFill>
                            <a:schemeClr val="tx2">
                              <a:lumMod val="10000"/>
                            </a:schemeClr>
                          </a:solidFill>
                          <a:effectLst/>
                        </a:rPr>
                        <a:t>standards</a:t>
                      </a:r>
                      <a:endParaRPr lang="en-US" sz="900" b="1" dirty="0">
                        <a:solidFill>
                          <a:schemeClr val="tx2">
                            <a:lumMod val="10000"/>
                          </a:schemeClr>
                        </a:solidFill>
                        <a:effectLst/>
                      </a:endParaRPr>
                    </a:p>
                  </a:txBody>
                  <a:tcPr marL="56223" marR="56223" marT="0" marB="0">
                    <a:solidFill>
                      <a:schemeClr val="tx1"/>
                    </a:solidFill>
                  </a:tcPr>
                </a:tc>
              </a:tr>
              <a:tr h="441613">
                <a:tc>
                  <a:txBody>
                    <a:bodyPr/>
                    <a:lstStyle/>
                    <a:p>
                      <a:pPr marL="0" marR="0" algn="ctr">
                        <a:lnSpc>
                          <a:spcPct val="115000"/>
                        </a:lnSpc>
                        <a:spcBef>
                          <a:spcPts val="0"/>
                        </a:spcBef>
                        <a:spcAft>
                          <a:spcPts val="0"/>
                        </a:spcAft>
                      </a:pPr>
                      <a:r>
                        <a:rPr lang="en-US" sz="900" b="1" dirty="0">
                          <a:solidFill>
                            <a:schemeClr val="tx2">
                              <a:lumMod val="10000"/>
                            </a:schemeClr>
                          </a:solidFill>
                          <a:effectLst/>
                        </a:rPr>
                        <a:t>OPPORTUNITIES</a:t>
                      </a:r>
                      <a:br>
                        <a:rPr lang="en-US" sz="900" b="1" dirty="0">
                          <a:solidFill>
                            <a:schemeClr val="tx2">
                              <a:lumMod val="10000"/>
                            </a:schemeClr>
                          </a:solidFill>
                          <a:effectLst/>
                        </a:rPr>
                      </a:br>
                      <a:r>
                        <a:rPr lang="en-US" sz="800" b="1" dirty="0">
                          <a:solidFill>
                            <a:schemeClr val="tx2">
                              <a:lumMod val="10000"/>
                            </a:schemeClr>
                          </a:solidFill>
                          <a:effectLst/>
                        </a:rPr>
                        <a:t>(Conditions that can be leveraged to assist in achieving our project goal)</a:t>
                      </a:r>
                      <a:endParaRPr lang="en-US" sz="900" b="1" dirty="0">
                        <a:solidFill>
                          <a:schemeClr val="tx2">
                            <a:lumMod val="10000"/>
                          </a:schemeClr>
                        </a:solidFill>
                        <a:effectLst/>
                        <a:latin typeface="Calibri"/>
                        <a:ea typeface="Calibri"/>
                        <a:cs typeface="Times New Roman"/>
                      </a:endParaRPr>
                    </a:p>
                  </a:txBody>
                  <a:tcPr marL="56223" marR="56223" marT="0" marB="0">
                    <a:solidFill>
                      <a:schemeClr val="tx1">
                        <a:lumMod val="85000"/>
                      </a:schemeClr>
                    </a:solidFill>
                  </a:tcPr>
                </a:tc>
                <a:tc>
                  <a:txBody>
                    <a:bodyPr/>
                    <a:lstStyle/>
                    <a:p>
                      <a:pPr marL="0" marR="0" algn="ctr">
                        <a:lnSpc>
                          <a:spcPct val="115000"/>
                        </a:lnSpc>
                        <a:spcBef>
                          <a:spcPts val="0"/>
                        </a:spcBef>
                        <a:spcAft>
                          <a:spcPts val="0"/>
                        </a:spcAft>
                      </a:pPr>
                      <a:r>
                        <a:rPr lang="en-US" sz="900" b="1" dirty="0">
                          <a:solidFill>
                            <a:schemeClr val="tx2">
                              <a:lumMod val="10000"/>
                            </a:schemeClr>
                          </a:solidFill>
                          <a:effectLst/>
                        </a:rPr>
                        <a:t>THREATS</a:t>
                      </a:r>
                      <a:br>
                        <a:rPr lang="en-US" sz="900" b="1" dirty="0">
                          <a:solidFill>
                            <a:schemeClr val="tx2">
                              <a:lumMod val="10000"/>
                            </a:schemeClr>
                          </a:solidFill>
                          <a:effectLst/>
                        </a:rPr>
                      </a:br>
                      <a:r>
                        <a:rPr lang="en-US" sz="800" b="1" dirty="0">
                          <a:solidFill>
                            <a:schemeClr val="tx2">
                              <a:lumMod val="10000"/>
                            </a:schemeClr>
                          </a:solidFill>
                          <a:effectLst/>
                        </a:rPr>
                        <a:t>(Conditions that can deter us in achieving our project goal</a:t>
                      </a:r>
                      <a:br>
                        <a:rPr lang="en-US" sz="800" b="1" dirty="0">
                          <a:solidFill>
                            <a:schemeClr val="tx2">
                              <a:lumMod val="10000"/>
                            </a:schemeClr>
                          </a:solidFill>
                          <a:effectLst/>
                        </a:rPr>
                      </a:br>
                      <a:r>
                        <a:rPr lang="en-US" sz="800" b="1" dirty="0">
                          <a:solidFill>
                            <a:schemeClr val="tx2">
                              <a:lumMod val="10000"/>
                            </a:schemeClr>
                          </a:solidFill>
                          <a:effectLst/>
                        </a:rPr>
                        <a:t>&amp; may need to be addressed)</a:t>
                      </a:r>
                      <a:endParaRPr lang="en-US" sz="900" b="1" dirty="0">
                        <a:solidFill>
                          <a:schemeClr val="tx2">
                            <a:lumMod val="10000"/>
                          </a:schemeClr>
                        </a:solidFill>
                        <a:effectLst/>
                        <a:latin typeface="Calibri"/>
                        <a:ea typeface="Calibri"/>
                        <a:cs typeface="Times New Roman"/>
                      </a:endParaRPr>
                    </a:p>
                  </a:txBody>
                  <a:tcPr marL="56223" marR="56223" marT="0" marB="0">
                    <a:solidFill>
                      <a:schemeClr val="tx1">
                        <a:lumMod val="85000"/>
                      </a:schemeClr>
                    </a:solidFill>
                  </a:tcPr>
                </a:tc>
              </a:tr>
              <a:tr h="1123937">
                <a:tc>
                  <a:txBody>
                    <a:bodyPr/>
                    <a:lstStyle/>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RN introduction during wound rounds </a:t>
                      </a:r>
                      <a:endParaRPr lang="en-US" sz="900" b="1" dirty="0" smtClean="0">
                        <a:solidFill>
                          <a:schemeClr val="tx2">
                            <a:lumMod val="10000"/>
                          </a:schemeClr>
                        </a:solidFill>
                        <a:effectLst/>
                      </a:endParaRPr>
                    </a:p>
                    <a:p>
                      <a:pPr marL="342900" marR="0" lvl="0" indent="-342900">
                        <a:lnSpc>
                          <a:spcPct val="115000"/>
                        </a:lnSpc>
                        <a:spcBef>
                          <a:spcPts val="0"/>
                        </a:spcBef>
                        <a:spcAft>
                          <a:spcPts val="0"/>
                        </a:spcAft>
                        <a:buFont typeface="Symbol"/>
                        <a:buChar char=""/>
                      </a:pPr>
                      <a:r>
                        <a:rPr lang="en-US" sz="900" b="1" dirty="0" smtClean="0">
                          <a:solidFill>
                            <a:schemeClr val="tx2">
                              <a:lumMod val="10000"/>
                            </a:schemeClr>
                          </a:solidFill>
                          <a:effectLst/>
                        </a:rPr>
                        <a:t>More </a:t>
                      </a:r>
                      <a:r>
                        <a:rPr lang="en-US" sz="900" b="1" dirty="0">
                          <a:solidFill>
                            <a:schemeClr val="tx2">
                              <a:lumMod val="10000"/>
                            </a:schemeClr>
                          </a:solidFill>
                          <a:effectLst/>
                        </a:rPr>
                        <a:t>team building opportunities</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Ongoing education – splinting/wound care</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Improve critical thinking skills</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Provide feedback to “close the loop” with bedside staff</a:t>
                      </a:r>
                    </a:p>
                    <a:p>
                      <a:pPr marL="0" marR="0">
                        <a:lnSpc>
                          <a:spcPct val="115000"/>
                        </a:lnSpc>
                        <a:spcBef>
                          <a:spcPts val="0"/>
                        </a:spcBef>
                        <a:spcAft>
                          <a:spcPts val="0"/>
                        </a:spcAft>
                      </a:pPr>
                      <a:r>
                        <a:rPr lang="en-US" sz="900" b="1" dirty="0">
                          <a:solidFill>
                            <a:schemeClr val="tx2">
                              <a:lumMod val="10000"/>
                            </a:schemeClr>
                          </a:solidFill>
                          <a:effectLst/>
                        </a:rPr>
                        <a:t> </a:t>
                      </a:r>
                      <a:endParaRPr lang="en-US" sz="900" b="1" dirty="0">
                        <a:solidFill>
                          <a:schemeClr val="tx2">
                            <a:lumMod val="10000"/>
                          </a:schemeClr>
                        </a:solidFill>
                        <a:effectLst/>
                        <a:latin typeface="Calibri"/>
                        <a:ea typeface="Calibri"/>
                        <a:cs typeface="Times New Roman"/>
                      </a:endParaRPr>
                    </a:p>
                  </a:txBody>
                  <a:tcPr marL="56223" marR="56223" marT="0" marB="0">
                    <a:solidFill>
                      <a:schemeClr val="tx1"/>
                    </a:solidFill>
                  </a:tcPr>
                </a:tc>
                <a:tc>
                  <a:txBody>
                    <a:bodyPr/>
                    <a:lstStyle/>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Peoples’ (i.e. staffs’) anxiety to get their priorities met – interrupts other priorities brought up with wound rounds</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Ongoing educational needs</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Staffing matrix on 8E different</a:t>
                      </a:r>
                    </a:p>
                    <a:p>
                      <a:pPr marL="342900" marR="0" lvl="0" indent="-342900">
                        <a:lnSpc>
                          <a:spcPct val="115000"/>
                        </a:lnSpc>
                        <a:spcBef>
                          <a:spcPts val="0"/>
                        </a:spcBef>
                        <a:spcAft>
                          <a:spcPts val="0"/>
                        </a:spcAft>
                        <a:buFont typeface="Symbol"/>
                        <a:buChar char=""/>
                      </a:pPr>
                      <a:r>
                        <a:rPr lang="en-US" sz="900" b="1" dirty="0">
                          <a:solidFill>
                            <a:schemeClr val="tx2">
                              <a:lumMod val="10000"/>
                            </a:schemeClr>
                          </a:solidFill>
                          <a:effectLst/>
                        </a:rPr>
                        <a:t>Staff worn out - compassion, fatigue, burns/kids is emotionally draining</a:t>
                      </a:r>
                    </a:p>
                    <a:p>
                      <a:pPr marL="0" marR="0">
                        <a:lnSpc>
                          <a:spcPct val="115000"/>
                        </a:lnSpc>
                        <a:spcBef>
                          <a:spcPts val="0"/>
                        </a:spcBef>
                        <a:spcAft>
                          <a:spcPts val="0"/>
                        </a:spcAft>
                      </a:pPr>
                      <a:r>
                        <a:rPr lang="en-US" sz="900" b="1" dirty="0">
                          <a:solidFill>
                            <a:schemeClr val="tx2">
                              <a:lumMod val="10000"/>
                            </a:schemeClr>
                          </a:solidFill>
                          <a:effectLst/>
                        </a:rPr>
                        <a:t> </a:t>
                      </a:r>
                      <a:endParaRPr lang="en-US" sz="900" b="1" dirty="0">
                        <a:solidFill>
                          <a:schemeClr val="tx2">
                            <a:lumMod val="10000"/>
                          </a:schemeClr>
                        </a:solidFill>
                        <a:effectLst/>
                        <a:latin typeface="Calibri"/>
                        <a:ea typeface="Calibri"/>
                        <a:cs typeface="Times New Roman"/>
                      </a:endParaRPr>
                    </a:p>
                  </a:txBody>
                  <a:tcPr marL="56223" marR="56223" marT="0" marB="0">
                    <a:solidFill>
                      <a:schemeClr val="tx1"/>
                    </a:solidFill>
                  </a:tcPr>
                </a:tc>
              </a:tr>
            </a:tbl>
          </a:graphicData>
        </a:graphic>
      </p:graphicFrame>
      <p:sp>
        <p:nvSpPr>
          <p:cNvPr id="5" name="Rectangle 1"/>
          <p:cNvSpPr>
            <a:spLocks noChangeArrowheads="1"/>
          </p:cNvSpPr>
          <p:nvPr/>
        </p:nvSpPr>
        <p:spPr bwMode="auto">
          <a:xfrm>
            <a:off x="-990600" y="46672"/>
            <a:ext cx="115824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800100" algn="l"/>
              </a:tabLst>
            </a:pPr>
            <a:r>
              <a:rPr kumimoji="0" lang="en-US" sz="6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r>
            <a:br>
              <a:rPr kumimoji="0" lang="en-US" sz="6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r>
              <a:rPr kumimoji="0" lang="en-U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Burn Center – TeamSTEPPS Implementation Project Goal</a:t>
            </a:r>
            <a:br>
              <a:rPr kumimoji="0" lang="en-U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r>
              <a:rPr kumimoji="0" lang="en-U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To improve trust and communication across disciplines in order to</a:t>
            </a:r>
            <a:br>
              <a:rPr kumimoji="0" lang="en-U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r>
              <a:rPr kumimoji="0" lang="en-U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increase patient safety; improve patient outcomes; and improve patient and staff satisfaction.</a:t>
            </a:r>
            <a:r>
              <a:rPr kumimoji="0" lang="en-U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r>
            <a:br>
              <a:rPr kumimoji="0" lang="en-U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r>
              <a:rPr kumimoji="0" lang="en-U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r>
            <a:br>
              <a:rPr kumimoji="0" lang="en-U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endParaRPr kumimoji="0" lang="en-US" sz="6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800100" algn="l"/>
              </a:tabLst>
            </a:pPr>
            <a:r>
              <a:rPr kumimoji="0" lang="en-U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Environmental Scan/SWOT Analysis (Focus on Splints and Wound Rounds)</a:t>
            </a:r>
            <a:endParaRPr kumimoji="0" lang="en-US" sz="6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800100" algn="l"/>
              </a:tabLst>
            </a:pPr>
            <a:endParaRPr kumimoji="0" lang="en-US" sz="1800" b="0" i="0" u="none" strike="noStrike" cap="none" normalizeH="0" baseline="0" dirty="0" smtClean="0">
              <a:ln>
                <a:noFill/>
              </a:ln>
              <a:solidFill>
                <a:schemeClr val="tx1"/>
              </a:solidFill>
              <a:effectLst/>
              <a:latin typeface="Arial" pitchFamily="34" charset="0"/>
            </a:endParaRPr>
          </a:p>
        </p:txBody>
      </p:sp>
      <p:cxnSp>
        <p:nvCxnSpPr>
          <p:cNvPr id="7" name="Straight Connector 6"/>
          <p:cNvCxnSpPr/>
          <p:nvPr/>
        </p:nvCxnSpPr>
        <p:spPr>
          <a:xfrm>
            <a:off x="4647127" y="1371600"/>
            <a:ext cx="0" cy="486861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38200" y="4648200"/>
            <a:ext cx="74676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83872" y="628370"/>
            <a:ext cx="4115873" cy="1791260"/>
          </a:xfrm>
          <a:prstGeom prst="rect">
            <a:avLst/>
          </a:prstGeom>
          <a:solidFill>
            <a:schemeClr val="tx1"/>
          </a:solidFill>
          <a:ln w="28575">
            <a:solidFill>
              <a:srgbClr val="C00000"/>
            </a:solidFill>
          </a:ln>
        </p:spPr>
        <p:txBody>
          <a:bodyPr wrap="square" rtlCol="0">
            <a:spAutoFit/>
          </a:bodyPr>
          <a:lstStyle/>
          <a:p>
            <a:pPr marR="0" lvl="0">
              <a:lnSpc>
                <a:spcPct val="115000"/>
              </a:lnSpc>
              <a:spcBef>
                <a:spcPts val="0"/>
              </a:spcBef>
              <a:spcAft>
                <a:spcPts val="0"/>
              </a:spcAft>
            </a:pPr>
            <a:r>
              <a:rPr lang="en-US" sz="1600" b="1" dirty="0">
                <a:solidFill>
                  <a:schemeClr val="tx2">
                    <a:lumMod val="10000"/>
                  </a:schemeClr>
                </a:solidFill>
              </a:rPr>
              <a:t>Stress during wound rounds – difficulty in communication</a:t>
            </a:r>
          </a:p>
          <a:p>
            <a:pPr marL="742950" marR="0" lvl="1" indent="-285750">
              <a:lnSpc>
                <a:spcPct val="115000"/>
              </a:lnSpc>
              <a:spcBef>
                <a:spcPts val="0"/>
              </a:spcBef>
              <a:spcAft>
                <a:spcPts val="0"/>
              </a:spcAft>
              <a:buFont typeface="Courier New"/>
              <a:buChar char="o"/>
            </a:pPr>
            <a:r>
              <a:rPr lang="en-US" sz="1600" b="1" dirty="0">
                <a:solidFill>
                  <a:schemeClr val="tx2">
                    <a:lumMod val="10000"/>
                  </a:schemeClr>
                </a:solidFill>
              </a:rPr>
              <a:t>Focus on wounds</a:t>
            </a:r>
          </a:p>
          <a:p>
            <a:pPr marL="742950" marR="0" lvl="1" indent="-285750">
              <a:lnSpc>
                <a:spcPct val="115000"/>
              </a:lnSpc>
              <a:spcBef>
                <a:spcPts val="0"/>
              </a:spcBef>
              <a:spcAft>
                <a:spcPts val="0"/>
              </a:spcAft>
              <a:buFont typeface="Courier New"/>
              <a:buChar char="o"/>
            </a:pPr>
            <a:r>
              <a:rPr lang="en-US" sz="1600" b="1" dirty="0">
                <a:solidFill>
                  <a:schemeClr val="tx2">
                    <a:lumMod val="10000"/>
                  </a:schemeClr>
                </a:solidFill>
              </a:rPr>
              <a:t>Effects on </a:t>
            </a:r>
            <a:r>
              <a:rPr lang="en-US" sz="1600" b="1" dirty="0" smtClean="0">
                <a:solidFill>
                  <a:schemeClr val="tx2">
                    <a:lumMod val="10000"/>
                  </a:schemeClr>
                </a:solidFill>
              </a:rPr>
              <a:t>patient</a:t>
            </a:r>
          </a:p>
          <a:p>
            <a:pPr marL="742950" marR="0" lvl="1" indent="-285750">
              <a:lnSpc>
                <a:spcPct val="115000"/>
              </a:lnSpc>
              <a:spcBef>
                <a:spcPts val="0"/>
              </a:spcBef>
              <a:spcAft>
                <a:spcPts val="0"/>
              </a:spcAft>
              <a:buFont typeface="Courier New"/>
              <a:buChar char="o"/>
            </a:pPr>
            <a:r>
              <a:rPr lang="en-US" sz="1600" b="1" dirty="0" smtClean="0">
                <a:solidFill>
                  <a:schemeClr val="tx2">
                    <a:lumMod val="10000"/>
                  </a:schemeClr>
                </a:solidFill>
              </a:rPr>
              <a:t>Discomfort with asking questions</a:t>
            </a:r>
            <a:endParaRPr lang="en-US" sz="1600" b="1" dirty="0">
              <a:solidFill>
                <a:schemeClr val="tx2">
                  <a:lumMod val="10000"/>
                </a:schemeClr>
              </a:solidFill>
            </a:endParaRPr>
          </a:p>
        </p:txBody>
      </p:sp>
      <p:sp>
        <p:nvSpPr>
          <p:cNvPr id="3" name="TextBox 2"/>
          <p:cNvSpPr txBox="1"/>
          <p:nvPr/>
        </p:nvSpPr>
        <p:spPr>
          <a:xfrm>
            <a:off x="5295900" y="2953021"/>
            <a:ext cx="3505200" cy="1685077"/>
          </a:xfrm>
          <a:prstGeom prst="rect">
            <a:avLst/>
          </a:prstGeom>
          <a:solidFill>
            <a:schemeClr val="tx1"/>
          </a:solidFill>
          <a:ln w="28575">
            <a:solidFill>
              <a:srgbClr val="C00000"/>
            </a:solidFill>
          </a:ln>
        </p:spPr>
        <p:txBody>
          <a:bodyPr wrap="square" rtlCol="0">
            <a:spAutoFit/>
          </a:bodyPr>
          <a:lstStyle/>
          <a:p>
            <a:pPr marR="0" lvl="0">
              <a:lnSpc>
                <a:spcPct val="115000"/>
              </a:lnSpc>
              <a:spcBef>
                <a:spcPts val="0"/>
              </a:spcBef>
              <a:spcAft>
                <a:spcPts val="0"/>
              </a:spcAft>
            </a:pPr>
            <a:r>
              <a:rPr lang="en-US" b="1" dirty="0" smtClean="0">
                <a:solidFill>
                  <a:schemeClr val="tx2">
                    <a:lumMod val="10000"/>
                  </a:schemeClr>
                </a:solidFill>
              </a:rPr>
              <a:t>Peoples </a:t>
            </a:r>
            <a:r>
              <a:rPr lang="en-US" b="1" dirty="0">
                <a:solidFill>
                  <a:schemeClr val="tx2">
                    <a:lumMod val="10000"/>
                  </a:schemeClr>
                </a:solidFill>
              </a:rPr>
              <a:t>(i.e. staffs’) anxiety to get their priorities met – interrupts other priorities brought up with wound rounds</a:t>
            </a:r>
          </a:p>
        </p:txBody>
      </p:sp>
      <p:sp>
        <p:nvSpPr>
          <p:cNvPr id="6" name="Rectangle 5"/>
          <p:cNvSpPr/>
          <p:nvPr/>
        </p:nvSpPr>
        <p:spPr>
          <a:xfrm>
            <a:off x="4800600" y="1905000"/>
            <a:ext cx="3505200" cy="685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a:xfrm flipH="1" flipV="1">
            <a:off x="4397600" y="1626494"/>
            <a:ext cx="936400" cy="278506"/>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684690" y="5105400"/>
            <a:ext cx="3505200" cy="3429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p:cNvCxnSpPr/>
          <p:nvPr/>
        </p:nvCxnSpPr>
        <p:spPr>
          <a:xfrm flipV="1">
            <a:off x="5029200" y="4611040"/>
            <a:ext cx="838200" cy="462831"/>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894545" y="5073871"/>
            <a:ext cx="3505200" cy="20297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309630" y="3849039"/>
            <a:ext cx="3429000" cy="762000"/>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nSpc>
                <a:spcPct val="115000"/>
              </a:lnSpc>
              <a:spcBef>
                <a:spcPts val="0"/>
              </a:spcBef>
              <a:spcAft>
                <a:spcPts val="0"/>
              </a:spcAft>
            </a:pPr>
            <a:r>
              <a:rPr lang="en-US" b="1" dirty="0">
                <a:solidFill>
                  <a:schemeClr val="tx2">
                    <a:lumMod val="10000"/>
                  </a:schemeClr>
                </a:solidFill>
              </a:rPr>
              <a:t>RN introduction during wound rounds </a:t>
            </a:r>
          </a:p>
        </p:txBody>
      </p:sp>
      <p:cxnSp>
        <p:nvCxnSpPr>
          <p:cNvPr id="17" name="Straight Arrow Connector 16"/>
          <p:cNvCxnSpPr>
            <a:endCxn id="16" idx="2"/>
          </p:cNvCxnSpPr>
          <p:nvPr/>
        </p:nvCxnSpPr>
        <p:spPr>
          <a:xfrm flipH="1" flipV="1">
            <a:off x="2024130" y="4611039"/>
            <a:ext cx="317678" cy="462832"/>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631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13"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Tools implemented</a:t>
            </a:r>
            <a:endParaRPr lang="en-US" dirty="0"/>
          </a:p>
        </p:txBody>
      </p:sp>
      <p:sp>
        <p:nvSpPr>
          <p:cNvPr id="3" name="Content Placeholder 2"/>
          <p:cNvSpPr>
            <a:spLocks noGrp="1"/>
          </p:cNvSpPr>
          <p:nvPr>
            <p:ph idx="1"/>
          </p:nvPr>
        </p:nvSpPr>
        <p:spPr/>
        <p:txBody>
          <a:bodyPr/>
          <a:lstStyle/>
          <a:p>
            <a:r>
              <a:rPr lang="en-US" dirty="0" smtClean="0"/>
              <a:t>Briefs </a:t>
            </a:r>
          </a:p>
          <a:p>
            <a:r>
              <a:rPr lang="en-US" dirty="0" smtClean="0"/>
              <a:t>Huddles </a:t>
            </a:r>
          </a:p>
          <a:p>
            <a:r>
              <a:rPr lang="en-US" dirty="0" smtClean="0"/>
              <a:t>Debriefs</a:t>
            </a:r>
          </a:p>
          <a:p>
            <a:endParaRPr lang="en-US" dirty="0"/>
          </a:p>
          <a:p>
            <a:r>
              <a:rPr lang="en-US" dirty="0" smtClean="0"/>
              <a:t>Call outs</a:t>
            </a:r>
          </a:p>
          <a:p>
            <a:r>
              <a:rPr lang="en-US" dirty="0" smtClean="0"/>
              <a:t>Check backs</a:t>
            </a:r>
          </a:p>
          <a:p>
            <a:r>
              <a:rPr lang="en-US" dirty="0" smtClean="0"/>
              <a:t>Cross checks</a:t>
            </a:r>
          </a:p>
          <a:p>
            <a:pPr marL="0" indent="0">
              <a:buNone/>
            </a:pPr>
            <a:endParaRPr lang="en-US" dirty="0"/>
          </a:p>
        </p:txBody>
      </p:sp>
    </p:spTree>
    <p:extLst>
      <p:ext uri="{BB962C8B-B14F-4D97-AF65-F5344CB8AC3E}">
        <p14:creationId xmlns:p14="http://schemas.microsoft.com/office/powerpoint/2010/main" val="2535885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 Early Success</a:t>
            </a:r>
            <a:endParaRPr lang="en-US" dirty="0"/>
          </a:p>
        </p:txBody>
      </p:sp>
      <p:sp>
        <p:nvSpPr>
          <p:cNvPr id="3" name="Content Placeholder 2"/>
          <p:cNvSpPr>
            <a:spLocks noGrp="1"/>
          </p:cNvSpPr>
          <p:nvPr>
            <p:ph idx="1"/>
          </p:nvPr>
        </p:nvSpPr>
        <p:spPr>
          <a:xfrm>
            <a:off x="609600" y="1524000"/>
            <a:ext cx="8229600" cy="4525963"/>
          </a:xfrm>
        </p:spPr>
        <p:txBody>
          <a:bodyPr/>
          <a:lstStyle/>
          <a:p>
            <a:r>
              <a:rPr lang="en-US" dirty="0" smtClean="0"/>
              <a:t>The momentum gave us an opportunity to: </a:t>
            </a:r>
          </a:p>
          <a:p>
            <a:pPr lvl="1"/>
            <a:r>
              <a:rPr lang="en-US" dirty="0" smtClean="0"/>
              <a:t>Improve “close the loop” communication and improve splint therapy</a:t>
            </a:r>
          </a:p>
          <a:p>
            <a:pPr lvl="2"/>
            <a:r>
              <a:rPr lang="en-US" dirty="0" smtClean="0"/>
              <a:t>Call out</a:t>
            </a:r>
          </a:p>
          <a:p>
            <a:pPr lvl="2"/>
            <a:r>
              <a:rPr lang="en-US" dirty="0" smtClean="0"/>
              <a:t>Check back</a:t>
            </a:r>
          </a:p>
          <a:p>
            <a:pPr lvl="2"/>
            <a:r>
              <a:rPr lang="en-US" dirty="0" smtClean="0"/>
              <a:t>Cross check</a:t>
            </a:r>
          </a:p>
          <a:p>
            <a:pPr lvl="1"/>
            <a:r>
              <a:rPr lang="en-US" dirty="0" smtClean="0"/>
              <a:t>Implement debriefs for post burn resuscitations</a:t>
            </a:r>
          </a:p>
          <a:p>
            <a:pPr lvl="1"/>
            <a:r>
              <a:rPr lang="en-US" dirty="0" smtClean="0"/>
              <a:t>Include family and patients in TeamSTEPPS training for hand hygiene</a:t>
            </a:r>
          </a:p>
          <a:p>
            <a:pPr lvl="1"/>
            <a:endParaRPr lang="en-US" dirty="0" smtClean="0"/>
          </a:p>
          <a:p>
            <a:pPr lvl="1"/>
            <a:endParaRPr lang="en-US" dirty="0" smtClean="0"/>
          </a:p>
        </p:txBody>
      </p:sp>
    </p:spTree>
    <p:extLst>
      <p:ext uri="{BB962C8B-B14F-4D97-AF65-F5344CB8AC3E}">
        <p14:creationId xmlns:p14="http://schemas.microsoft.com/office/powerpoint/2010/main" val="40748342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With A Focus</a:t>
            </a:r>
            <a:endParaRPr lang="en-US" dirty="0"/>
          </a:p>
        </p:txBody>
      </p:sp>
      <p:sp>
        <p:nvSpPr>
          <p:cNvPr id="3" name="Content Placeholder 2"/>
          <p:cNvSpPr>
            <a:spLocks noGrp="1"/>
          </p:cNvSpPr>
          <p:nvPr>
            <p:ph idx="1"/>
          </p:nvPr>
        </p:nvSpPr>
        <p:spPr/>
        <p:txBody>
          <a:bodyPr/>
          <a:lstStyle/>
          <a:p>
            <a:r>
              <a:rPr lang="en-US" dirty="0" smtClean="0"/>
              <a:t>Identify one area/project and focus with a few tools</a:t>
            </a:r>
          </a:p>
          <a:p>
            <a:pPr lvl="1"/>
            <a:r>
              <a:rPr lang="en-US" dirty="0" smtClean="0"/>
              <a:t>Expand from these successes</a:t>
            </a:r>
          </a:p>
          <a:p>
            <a:pPr marL="0" indent="0">
              <a:buNone/>
            </a:pPr>
            <a:r>
              <a:rPr lang="en-US" dirty="0" smtClean="0"/>
              <a:t>	</a:t>
            </a:r>
            <a:endParaRPr lang="en-US" dirty="0"/>
          </a:p>
        </p:txBody>
      </p:sp>
    </p:spTree>
    <p:extLst>
      <p:ext uri="{BB962C8B-B14F-4D97-AF65-F5344CB8AC3E}">
        <p14:creationId xmlns:p14="http://schemas.microsoft.com/office/powerpoint/2010/main" val="32995748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message</a:t>
            </a:r>
            <a:endParaRPr lang="en-US" dirty="0"/>
          </a:p>
        </p:txBody>
      </p:sp>
      <p:sp>
        <p:nvSpPr>
          <p:cNvPr id="3" name="Content Placeholder 2"/>
          <p:cNvSpPr>
            <a:spLocks noGrp="1"/>
          </p:cNvSpPr>
          <p:nvPr>
            <p:ph idx="1"/>
          </p:nvPr>
        </p:nvSpPr>
        <p:spPr/>
        <p:txBody>
          <a:bodyPr/>
          <a:lstStyle/>
          <a:p>
            <a:r>
              <a:rPr lang="en-US" dirty="0" smtClean="0"/>
              <a:t>Utilize culture of safety data to identify specific areas for improvement</a:t>
            </a:r>
          </a:p>
          <a:p>
            <a:r>
              <a:rPr lang="en-US" dirty="0" smtClean="0"/>
              <a:t>Recruit leadership champion (i.e. Medical Director of Burn Center)</a:t>
            </a:r>
          </a:p>
          <a:p>
            <a:r>
              <a:rPr lang="en-US" dirty="0" smtClean="0"/>
              <a:t>Encourage completion of SWOT analysis early on to help establish a focus</a:t>
            </a:r>
          </a:p>
          <a:p>
            <a:r>
              <a:rPr lang="en-US" dirty="0" smtClean="0"/>
              <a:t>Start with a focus and expand out over time</a:t>
            </a:r>
            <a:endParaRPr lang="en-US" dirty="0"/>
          </a:p>
        </p:txBody>
      </p:sp>
    </p:spTree>
    <p:extLst>
      <p:ext uri="{BB962C8B-B14F-4D97-AF65-F5344CB8AC3E}">
        <p14:creationId xmlns:p14="http://schemas.microsoft.com/office/powerpoint/2010/main" val="14984593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5"/>
          <p:cNvSpPr>
            <a:spLocks noGrp="1" noChangeArrowheads="1"/>
          </p:cNvSpPr>
          <p:nvPr>
            <p:ph type="ctrTitle" idx="4294967295"/>
          </p:nvPr>
        </p:nvSpPr>
        <p:spPr>
          <a:xfrm>
            <a:off x="685800" y="2130425"/>
            <a:ext cx="7772400" cy="1470025"/>
          </a:xfrm>
        </p:spPr>
        <p:txBody>
          <a:bodyPr anchorCtr="0"/>
          <a:lstStyle/>
          <a:p>
            <a:pPr eaLnBrk="1" hangingPunct="1">
              <a:defRPr/>
            </a:pPr>
            <a:r>
              <a:rPr lang="en-US" sz="5400" dirty="0"/>
              <a:t>Thank You</a:t>
            </a:r>
          </a:p>
        </p:txBody>
      </p:sp>
      <p:sp>
        <p:nvSpPr>
          <p:cNvPr id="61442" name="Rectangle 6"/>
          <p:cNvSpPr>
            <a:spLocks noGrp="1" noChangeArrowheads="1"/>
          </p:cNvSpPr>
          <p:nvPr>
            <p:ph type="subTitle" idx="4294967295"/>
          </p:nvPr>
        </p:nvSpPr>
        <p:spPr>
          <a:xfrm>
            <a:off x="1371600" y="3883025"/>
            <a:ext cx="6400800" cy="1751013"/>
          </a:xfrm>
        </p:spPr>
        <p:txBody>
          <a:bodyPr/>
          <a:lstStyle/>
          <a:p>
            <a:pPr marL="0" indent="0" algn="ctr" eaLnBrk="1" hangingPunct="1">
              <a:buFont typeface="Wingdings" pitchFamily="2" charset="2"/>
              <a:buNone/>
              <a:defRPr/>
            </a:pPr>
            <a:r>
              <a:rPr lang="en-US" dirty="0"/>
              <a:t>Questions?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ale new Have Hospital logo " title="YNHH logo"/>
          <p:cNvPicPr>
            <a:picLocks noChangeAspect="1" noChangeArrowheads="1"/>
          </p:cNvPicPr>
          <p:nvPr/>
        </p:nvPicPr>
        <p:blipFill>
          <a:blip r:embed="rId2" cstate="print"/>
          <a:srcRect/>
          <a:stretch>
            <a:fillRect/>
          </a:stretch>
        </p:blipFill>
        <p:spPr bwMode="auto">
          <a:xfrm>
            <a:off x="6553200" y="152400"/>
            <a:ext cx="2381250" cy="771525"/>
          </a:xfrm>
          <a:prstGeom prst="rect">
            <a:avLst/>
          </a:prstGeom>
          <a:noFill/>
          <a:ln w="9525">
            <a:noFill/>
            <a:miter lim="800000"/>
            <a:headEnd/>
            <a:tailEnd/>
          </a:ln>
        </p:spPr>
      </p:pic>
      <p:sp>
        <p:nvSpPr>
          <p:cNvPr id="2" name="Title 1"/>
          <p:cNvSpPr>
            <a:spLocks noGrp="1"/>
          </p:cNvSpPr>
          <p:nvPr>
            <p:ph type="ctrTitle"/>
          </p:nvPr>
        </p:nvSpPr>
        <p:spPr>
          <a:xfrm>
            <a:off x="685800" y="1905000"/>
            <a:ext cx="7772400" cy="1470025"/>
          </a:xfrm>
        </p:spPr>
        <p:txBody>
          <a:bodyPr>
            <a:normAutofit/>
          </a:bodyPr>
          <a:lstStyle/>
          <a:p>
            <a:r>
              <a:rPr lang="en-US" sz="4800" b="1" dirty="0" smtClean="0">
                <a:solidFill>
                  <a:schemeClr val="tx2"/>
                </a:solidFill>
              </a:rPr>
              <a:t>Quick Steps to Team STEPPS</a:t>
            </a:r>
            <a:endParaRPr lang="en-US" sz="4800" b="1" dirty="0">
              <a:solidFill>
                <a:schemeClr val="tx2"/>
              </a:solidFill>
            </a:endParaRPr>
          </a:p>
        </p:txBody>
      </p:sp>
      <p:sp>
        <p:nvSpPr>
          <p:cNvPr id="3" name="Subtitle 2"/>
          <p:cNvSpPr>
            <a:spLocks noGrp="1"/>
          </p:cNvSpPr>
          <p:nvPr>
            <p:ph type="subTitle" idx="1"/>
          </p:nvPr>
        </p:nvSpPr>
        <p:spPr>
          <a:xfrm>
            <a:off x="1371600" y="4267200"/>
            <a:ext cx="6400800" cy="1752600"/>
          </a:xfrm>
        </p:spPr>
        <p:txBody>
          <a:bodyPr>
            <a:normAutofit fontScale="92500" lnSpcReduction="20000"/>
          </a:bodyPr>
          <a:lstStyle/>
          <a:p>
            <a:r>
              <a:rPr lang="en-US" sz="2800" dirty="0" smtClean="0">
                <a:solidFill>
                  <a:schemeClr val="tx2"/>
                </a:solidFill>
              </a:rPr>
              <a:t>Jeanie Haggan, RN, MHA, MS, CPHQ</a:t>
            </a:r>
          </a:p>
          <a:p>
            <a:r>
              <a:rPr lang="en-US" sz="2800" dirty="0" smtClean="0">
                <a:solidFill>
                  <a:schemeClr val="tx2"/>
                </a:solidFill>
              </a:rPr>
              <a:t>Patient Safety Coordinator</a:t>
            </a:r>
          </a:p>
          <a:p>
            <a:r>
              <a:rPr lang="en-US" sz="2800" dirty="0" smtClean="0">
                <a:solidFill>
                  <a:schemeClr val="tx2"/>
                </a:solidFill>
              </a:rPr>
              <a:t>Adult Emergency Department</a:t>
            </a:r>
          </a:p>
          <a:p>
            <a:r>
              <a:rPr lang="en-US" sz="2800" dirty="0" smtClean="0">
                <a:solidFill>
                  <a:schemeClr val="tx2"/>
                </a:solidFill>
              </a:rPr>
              <a:t>Yale-New Haven Hospital</a:t>
            </a:r>
            <a:endParaRPr lang="en-US" sz="2800" dirty="0">
              <a:solidFill>
                <a:schemeClr val="tx2"/>
              </a:solidFill>
            </a:endParaRPr>
          </a:p>
        </p:txBody>
      </p:sp>
      <p:pic>
        <p:nvPicPr>
          <p:cNvPr id="5" name="Picture 40" descr="SYN:APSE logo " title="Logo"/>
          <p:cNvPicPr preferRelativeResize="0">
            <a:picLocks noChangeAspect="1" noChangeArrowheads="1"/>
          </p:cNvPicPr>
          <p:nvPr/>
        </p:nvPicPr>
        <p:blipFill>
          <a:blip r:embed="rId3" cstate="print"/>
          <a:srcRect l="26416" t="8400"/>
          <a:stretch>
            <a:fillRect/>
          </a:stretch>
        </p:blipFill>
        <p:spPr bwMode="auto">
          <a:xfrm>
            <a:off x="228600" y="6324600"/>
            <a:ext cx="2160984" cy="301989"/>
          </a:xfrm>
          <a:prstGeom prst="rect">
            <a:avLst/>
          </a:prstGeom>
          <a:noFill/>
          <a:ln w="9525">
            <a:noFill/>
            <a:miter lim="800000"/>
            <a:headEnd/>
            <a:tailEnd/>
          </a:ln>
        </p:spPr>
      </p:pic>
    </p:spTree>
    <p:extLst>
      <p:ext uri="{BB962C8B-B14F-4D97-AF65-F5344CB8AC3E}">
        <p14:creationId xmlns:p14="http://schemas.microsoft.com/office/powerpoint/2010/main" val="41158979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76400"/>
            <a:ext cx="8229600" cy="4525963"/>
          </a:xfrm>
        </p:spPr>
        <p:txBody>
          <a:bodyPr/>
          <a:lstStyle/>
          <a:p>
            <a:r>
              <a:rPr lang="en-US" dirty="0" smtClean="0"/>
              <a:t>Flagship member of the Yale New Haven Health System</a:t>
            </a:r>
          </a:p>
          <a:p>
            <a:r>
              <a:rPr lang="en-US" dirty="0" smtClean="0"/>
              <a:t>Not-for-Profit Hospital Founded in 1826</a:t>
            </a:r>
          </a:p>
          <a:p>
            <a:r>
              <a:rPr lang="en-US" dirty="0" smtClean="0"/>
              <a:t>Located in New Haven, CT</a:t>
            </a:r>
          </a:p>
          <a:p>
            <a:r>
              <a:rPr lang="en-US" dirty="0" smtClean="0"/>
              <a:t>1541 Beds</a:t>
            </a:r>
          </a:p>
          <a:p>
            <a:r>
              <a:rPr lang="en-US" dirty="0" smtClean="0"/>
              <a:t>Primary Teaching Hospital of the Yale School of Medicine</a:t>
            </a:r>
          </a:p>
          <a:p>
            <a:r>
              <a:rPr lang="en-US" dirty="0" smtClean="0"/>
              <a:t>Magnet-Designated by the ANCC</a:t>
            </a:r>
          </a:p>
        </p:txBody>
      </p:sp>
      <p:pic>
        <p:nvPicPr>
          <p:cNvPr id="6" name="Picture 5" descr="Photo of YNHH (Yale-New Haven Hospital)" title="YNHH"/>
          <p:cNvPicPr>
            <a:picLocks noChangeAspect="1"/>
          </p:cNvPicPr>
          <p:nvPr/>
        </p:nvPicPr>
        <p:blipFill>
          <a:blip r:embed="rId3" cstate="print"/>
          <a:stretch>
            <a:fillRect/>
          </a:stretch>
        </p:blipFill>
        <p:spPr>
          <a:xfrm>
            <a:off x="762000" y="152400"/>
            <a:ext cx="3200400" cy="1333500"/>
          </a:xfrm>
          <a:prstGeom prst="rect">
            <a:avLst/>
          </a:prstGeom>
        </p:spPr>
      </p:pic>
      <p:pic>
        <p:nvPicPr>
          <p:cNvPr id="4" name="Picture 3" descr="Yale new Have Hospital logo " title="YNHH logo"/>
          <p:cNvPicPr>
            <a:picLocks noChangeAspect="1" noChangeArrowheads="1"/>
          </p:cNvPicPr>
          <p:nvPr/>
        </p:nvPicPr>
        <p:blipFill>
          <a:blip r:embed="rId4" cstate="print"/>
          <a:srcRect/>
          <a:stretch>
            <a:fillRect/>
          </a:stretch>
        </p:blipFill>
        <p:spPr bwMode="auto">
          <a:xfrm>
            <a:off x="4267200" y="228600"/>
            <a:ext cx="3886200" cy="1143000"/>
          </a:xfrm>
          <a:prstGeom prst="rect">
            <a:avLst/>
          </a:prstGeom>
          <a:noFill/>
          <a:ln w="9525">
            <a:noFill/>
            <a:miter lim="800000"/>
            <a:headEnd/>
            <a:tailEnd/>
          </a:ln>
        </p:spPr>
      </p:pic>
      <p:pic>
        <p:nvPicPr>
          <p:cNvPr id="9" name="Picture 8" descr="Yale School of medicine Marque" title="Marque"/>
          <p:cNvPicPr>
            <a:picLocks noChangeAspect="1"/>
          </p:cNvPicPr>
          <p:nvPr/>
        </p:nvPicPr>
        <p:blipFill>
          <a:blip r:embed="rId5" cstate="print"/>
          <a:stretch>
            <a:fillRect/>
          </a:stretch>
        </p:blipFill>
        <p:spPr>
          <a:xfrm>
            <a:off x="6536415" y="5105400"/>
            <a:ext cx="2226585" cy="1497690"/>
          </a:xfrm>
          <a:prstGeom prst="rect">
            <a:avLst/>
          </a:prstGeom>
        </p:spPr>
      </p:pic>
    </p:spTree>
    <p:extLst>
      <p:ext uri="{BB962C8B-B14F-4D97-AF65-F5344CB8AC3E}">
        <p14:creationId xmlns:p14="http://schemas.microsoft.com/office/powerpoint/2010/main" val="6488466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15000" y="6858000"/>
            <a:ext cx="2264466" cy="276999"/>
          </a:xfrm>
          <a:prstGeom prst="rect">
            <a:avLst/>
          </a:prstGeom>
          <a:noFill/>
        </p:spPr>
        <p:txBody>
          <a:bodyPr wrap="none" rtlCol="0">
            <a:spAutoFit/>
          </a:bodyPr>
          <a:lstStyle/>
          <a:p>
            <a:pPr fontAlgn="auto">
              <a:spcBef>
                <a:spcPts val="0"/>
              </a:spcBef>
              <a:spcAft>
                <a:spcPts val="0"/>
              </a:spcAft>
            </a:pPr>
            <a:r>
              <a:rPr lang="en-US" sz="1200" dirty="0" smtClean="0">
                <a:solidFill>
                  <a:prstClr val="black"/>
                </a:solidFill>
                <a:latin typeface="Calibri"/>
              </a:rPr>
              <a:t>Get a Yale Emergency Med logo ?</a:t>
            </a:r>
            <a:endParaRPr lang="en-US" sz="1200" dirty="0">
              <a:solidFill>
                <a:prstClr val="black"/>
              </a:solidFill>
              <a:latin typeface="Calibri"/>
            </a:endParaRPr>
          </a:p>
        </p:txBody>
      </p:sp>
      <p:sp>
        <p:nvSpPr>
          <p:cNvPr id="2" name="Title 1"/>
          <p:cNvSpPr>
            <a:spLocks noGrp="1"/>
          </p:cNvSpPr>
          <p:nvPr>
            <p:ph type="title"/>
          </p:nvPr>
        </p:nvSpPr>
        <p:spPr>
          <a:xfrm>
            <a:off x="152400" y="76200"/>
            <a:ext cx="8229600" cy="1143000"/>
          </a:xfrm>
        </p:spPr>
        <p:txBody>
          <a:bodyPr>
            <a:noAutofit/>
          </a:bodyPr>
          <a:lstStyle/>
          <a:p>
            <a:pPr algn="l"/>
            <a:r>
              <a:rPr lang="en-US" sz="3600" b="1" dirty="0" smtClean="0">
                <a:solidFill>
                  <a:schemeClr val="tx2"/>
                </a:solidFill>
              </a:rPr>
              <a:t>Yale New Haven Hospital</a:t>
            </a:r>
            <a:br>
              <a:rPr lang="en-US" sz="3600" b="1" dirty="0" smtClean="0">
                <a:solidFill>
                  <a:schemeClr val="tx2"/>
                </a:solidFill>
              </a:rPr>
            </a:br>
            <a:r>
              <a:rPr lang="en-US" sz="3600" b="1" dirty="0" smtClean="0">
                <a:solidFill>
                  <a:schemeClr val="tx2"/>
                </a:solidFill>
              </a:rPr>
              <a:t>Emergency Department</a:t>
            </a:r>
            <a:endParaRPr lang="en-US" sz="3600" b="1" dirty="0">
              <a:solidFill>
                <a:schemeClr val="tx2"/>
              </a:solidFill>
            </a:endParaRPr>
          </a:p>
        </p:txBody>
      </p:sp>
      <p:pic>
        <p:nvPicPr>
          <p:cNvPr id="8" name="Picture 7" descr="Yale new Have Hospital logo " title="YNHH logo"/>
          <p:cNvPicPr>
            <a:picLocks noChangeAspect="1" noChangeArrowheads="1"/>
          </p:cNvPicPr>
          <p:nvPr/>
        </p:nvPicPr>
        <p:blipFill>
          <a:blip r:embed="rId3" cstate="print"/>
          <a:srcRect/>
          <a:stretch>
            <a:fillRect/>
          </a:stretch>
        </p:blipFill>
        <p:spPr bwMode="auto">
          <a:xfrm>
            <a:off x="6553200" y="76200"/>
            <a:ext cx="2381250" cy="695325"/>
          </a:xfrm>
          <a:prstGeom prst="rect">
            <a:avLst/>
          </a:prstGeom>
          <a:noFill/>
          <a:ln w="9525">
            <a:noFill/>
            <a:miter lim="800000"/>
            <a:headEnd/>
            <a:tailEnd/>
          </a:ln>
        </p:spPr>
      </p:pic>
      <p:sp>
        <p:nvSpPr>
          <p:cNvPr id="3" name="Content Placeholder 2"/>
          <p:cNvSpPr>
            <a:spLocks noGrp="1"/>
          </p:cNvSpPr>
          <p:nvPr>
            <p:ph idx="1"/>
          </p:nvPr>
        </p:nvSpPr>
        <p:spPr>
          <a:xfrm>
            <a:off x="152400" y="1371600"/>
            <a:ext cx="8229600" cy="5029200"/>
          </a:xfrm>
        </p:spPr>
        <p:txBody>
          <a:bodyPr>
            <a:normAutofit fontScale="92500" lnSpcReduction="10000"/>
          </a:bodyPr>
          <a:lstStyle/>
          <a:p>
            <a:r>
              <a:rPr lang="en-US" b="1" dirty="0" smtClean="0"/>
              <a:t>York Street Campus – Adult ED</a:t>
            </a:r>
          </a:p>
          <a:p>
            <a:pPr lvl="1"/>
            <a:r>
              <a:rPr lang="en-US" dirty="0" smtClean="0"/>
              <a:t>Level I Trauma Center</a:t>
            </a:r>
          </a:p>
          <a:p>
            <a:pPr lvl="1"/>
            <a:r>
              <a:rPr lang="en-US" dirty="0" smtClean="0"/>
              <a:t>85K Visits Annually</a:t>
            </a:r>
          </a:p>
          <a:p>
            <a:pPr lvl="1"/>
            <a:r>
              <a:rPr lang="en-US" dirty="0" smtClean="0"/>
              <a:t>82 Exam Rooms </a:t>
            </a:r>
          </a:p>
          <a:p>
            <a:pPr lvl="2"/>
            <a:r>
              <a:rPr lang="en-US" dirty="0" smtClean="0"/>
              <a:t>4 Resuscitation / Trauma Rooms</a:t>
            </a:r>
          </a:p>
          <a:p>
            <a:pPr lvl="2"/>
            <a:r>
              <a:rPr lang="en-US" dirty="0" smtClean="0"/>
              <a:t>6 Chest Pain Center Beds</a:t>
            </a:r>
          </a:p>
          <a:p>
            <a:pPr lvl="2"/>
            <a:r>
              <a:rPr lang="en-US" dirty="0" smtClean="0"/>
              <a:t>6 Urgent Care Beds</a:t>
            </a:r>
          </a:p>
          <a:p>
            <a:pPr lvl="2"/>
            <a:r>
              <a:rPr lang="en-US" dirty="0" smtClean="0"/>
              <a:t>12 Crisis Intervention Beds</a:t>
            </a:r>
          </a:p>
          <a:p>
            <a:r>
              <a:rPr lang="en-US" b="1" dirty="0" smtClean="0"/>
              <a:t>Shoreline Medical Center – Adult &amp; Pediatrics</a:t>
            </a:r>
          </a:p>
          <a:p>
            <a:pPr lvl="1"/>
            <a:r>
              <a:rPr lang="en-US" dirty="0" smtClean="0"/>
              <a:t>25K Visits Annually</a:t>
            </a:r>
          </a:p>
          <a:p>
            <a:pPr lvl="1"/>
            <a:r>
              <a:rPr lang="en-US" dirty="0" smtClean="0"/>
              <a:t>9 Exam Rooms + 4 Fast Track</a:t>
            </a:r>
          </a:p>
          <a:p>
            <a:pPr lvl="1">
              <a:buNone/>
            </a:pPr>
            <a:endParaRPr lang="en-US" dirty="0" smtClean="0"/>
          </a:p>
          <a:p>
            <a:pPr lvl="1"/>
            <a:endParaRPr lang="en-US" dirty="0" smtClean="0"/>
          </a:p>
        </p:txBody>
      </p:sp>
      <p:pic>
        <p:nvPicPr>
          <p:cNvPr id="7" name="Picture 10" descr="Photo of Yale New Haven Hospital Emergency Department. " title="YNHH"/>
          <p:cNvPicPr>
            <a:picLocks noChangeAspect="1"/>
          </p:cNvPicPr>
          <p:nvPr/>
        </p:nvPicPr>
        <p:blipFill>
          <a:blip r:embed="rId4" cstate="print"/>
          <a:srcRect/>
          <a:stretch>
            <a:fillRect/>
          </a:stretch>
        </p:blipFill>
        <p:spPr bwMode="auto">
          <a:xfrm>
            <a:off x="5725886" y="1295400"/>
            <a:ext cx="3037114" cy="2362200"/>
          </a:xfrm>
          <a:prstGeom prst="rect">
            <a:avLst/>
          </a:prstGeom>
          <a:noFill/>
          <a:ln w="9525">
            <a:noFill/>
            <a:miter lim="800000"/>
            <a:headEnd/>
            <a:tailEnd/>
          </a:ln>
        </p:spPr>
      </p:pic>
      <p:pic>
        <p:nvPicPr>
          <p:cNvPr id="9" name="Picture 8" descr="SMCMasthead (Shoreline Medical Center- Adult and Pediatrics)" title="SMCMasthead"/>
          <p:cNvPicPr>
            <a:picLocks noChangeAspect="1"/>
          </p:cNvPicPr>
          <p:nvPr/>
        </p:nvPicPr>
        <p:blipFill>
          <a:blip r:embed="rId5" cstate="print"/>
          <a:stretch>
            <a:fillRect/>
          </a:stretch>
        </p:blipFill>
        <p:spPr>
          <a:xfrm>
            <a:off x="5562600" y="4735742"/>
            <a:ext cx="3295650" cy="1741258"/>
          </a:xfrm>
          <a:prstGeom prst="rect">
            <a:avLst/>
          </a:prstGeom>
        </p:spPr>
      </p:pic>
    </p:spTree>
    <p:extLst>
      <p:ext uri="{BB962C8B-B14F-4D97-AF65-F5344CB8AC3E}">
        <p14:creationId xmlns:p14="http://schemas.microsoft.com/office/powerpoint/2010/main" val="23853135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457200" y="1600200"/>
            <a:ext cx="8229600" cy="1828800"/>
          </a:xfrm>
        </p:spPr>
        <p:txBody>
          <a:bodyPr anchorCtr="0"/>
          <a:lstStyle/>
          <a:p>
            <a:pPr eaLnBrk="1" hangingPunct="1">
              <a:defRPr/>
            </a:pPr>
            <a:r>
              <a:rPr lang="en-US" sz="4800" i="1" dirty="0" smtClean="0"/>
              <a:t>Start With a Focus</a:t>
            </a:r>
            <a:endParaRPr lang="en-US" sz="4800" i="1" dirty="0"/>
          </a:p>
        </p:txBody>
      </p:sp>
      <p:sp>
        <p:nvSpPr>
          <p:cNvPr id="2051" name="Rectangle 3"/>
          <p:cNvSpPr>
            <a:spLocks noGrp="1" noChangeArrowheads="1"/>
          </p:cNvSpPr>
          <p:nvPr>
            <p:ph type="subTitle" idx="4294967295"/>
          </p:nvPr>
        </p:nvSpPr>
        <p:spPr>
          <a:xfrm>
            <a:off x="1371600" y="3883025"/>
            <a:ext cx="6400800" cy="1751013"/>
          </a:xfrm>
        </p:spPr>
        <p:txBody>
          <a:bodyPr/>
          <a:lstStyle/>
          <a:p>
            <a:pPr marL="0" indent="0" algn="ctr" eaLnBrk="1" hangingPunct="1">
              <a:lnSpc>
                <a:spcPct val="80000"/>
              </a:lnSpc>
              <a:buFont typeface="Wingdings" pitchFamily="2" charset="2"/>
              <a:buNone/>
              <a:defRPr/>
            </a:pPr>
            <a:r>
              <a:rPr lang="en-US" sz="2400" dirty="0"/>
              <a:t>Ross Ehrmantraut, RN, CCRN</a:t>
            </a:r>
          </a:p>
          <a:p>
            <a:pPr marL="0" indent="0" algn="ctr" eaLnBrk="1" hangingPunct="1">
              <a:lnSpc>
                <a:spcPct val="80000"/>
              </a:lnSpc>
              <a:buFont typeface="Wingdings" pitchFamily="2" charset="2"/>
              <a:buNone/>
              <a:defRPr/>
            </a:pPr>
            <a:r>
              <a:rPr lang="en-US" sz="2400" dirty="0"/>
              <a:t>Patient Safety </a:t>
            </a:r>
            <a:r>
              <a:rPr lang="en-US" sz="2400" dirty="0" smtClean="0"/>
              <a:t>Officer</a:t>
            </a:r>
          </a:p>
          <a:p>
            <a:pPr marL="0" indent="0" algn="ctr" eaLnBrk="1" hangingPunct="1">
              <a:lnSpc>
                <a:spcPct val="80000"/>
              </a:lnSpc>
              <a:buFont typeface="Wingdings" pitchFamily="2" charset="2"/>
              <a:buNone/>
              <a:defRPr/>
            </a:pPr>
            <a:r>
              <a:rPr lang="en-US" sz="2400" dirty="0" smtClean="0"/>
              <a:t>Harborview </a:t>
            </a:r>
            <a:r>
              <a:rPr lang="en-US" sz="2400" dirty="0"/>
              <a:t>Medical Center – UW Medicine</a:t>
            </a:r>
          </a:p>
          <a:p>
            <a:pPr marL="0" indent="0" algn="ctr" eaLnBrk="1" hangingPunct="1">
              <a:lnSpc>
                <a:spcPct val="80000"/>
              </a:lnSpc>
              <a:buFont typeface="Wingdings" pitchFamily="2" charset="2"/>
              <a:buNone/>
              <a:defRPr/>
            </a:pPr>
            <a:r>
              <a:rPr lang="en-US" sz="2400" dirty="0"/>
              <a:t>Seattle, WA</a:t>
            </a:r>
          </a:p>
        </p:txBody>
      </p:sp>
      <p:pic>
        <p:nvPicPr>
          <p:cNvPr id="26627" name="Picture 4"/>
          <p:cNvPicPr>
            <a:picLocks noChangeAspect="1" noChangeArrowheads="1"/>
          </p:cNvPicPr>
          <p:nvPr/>
        </p:nvPicPr>
        <p:blipFill>
          <a:blip r:embed="rId2"/>
          <a:srcRect/>
          <a:stretch>
            <a:fillRect/>
          </a:stretch>
        </p:blipFill>
        <p:spPr bwMode="auto">
          <a:xfrm>
            <a:off x="7467600" y="6134100"/>
            <a:ext cx="1676400" cy="723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511175"/>
            <a:ext cx="7772400" cy="1470025"/>
          </a:xfrm>
        </p:spPr>
        <p:txBody>
          <a:bodyPr/>
          <a:lstStyle/>
          <a:p>
            <a:r>
              <a:rPr lang="en-US" b="1" dirty="0">
                <a:solidFill>
                  <a:srgbClr val="1F497D"/>
                </a:solidFill>
                <a:latin typeface="+mn-lt"/>
              </a:rPr>
              <a:t>Our Team STEPPS Journey</a:t>
            </a:r>
            <a:br>
              <a:rPr lang="en-US" b="1" dirty="0">
                <a:solidFill>
                  <a:srgbClr val="1F497D"/>
                </a:solidFill>
                <a:latin typeface="+mn-lt"/>
              </a:rPr>
            </a:br>
            <a:endParaRPr lang="en-US" dirty="0">
              <a:latin typeface="+mn-lt"/>
            </a:endParaRPr>
          </a:p>
        </p:txBody>
      </p:sp>
      <p:pic>
        <p:nvPicPr>
          <p:cNvPr id="37" name="Picture 36" descr="Yale new Have Hospital logo " title="YNHH logo"/>
          <p:cNvPicPr>
            <a:picLocks noChangeAspect="1" noChangeArrowheads="1"/>
          </p:cNvPicPr>
          <p:nvPr/>
        </p:nvPicPr>
        <p:blipFill>
          <a:blip r:embed="rId3" cstate="print"/>
          <a:srcRect/>
          <a:stretch>
            <a:fillRect/>
          </a:stretch>
        </p:blipFill>
        <p:spPr bwMode="auto">
          <a:xfrm>
            <a:off x="7086600" y="129540"/>
            <a:ext cx="1905000" cy="556260"/>
          </a:xfrm>
          <a:prstGeom prst="rect">
            <a:avLst/>
          </a:prstGeom>
          <a:noFill/>
          <a:ln w="9525">
            <a:noFill/>
            <a:miter lim="800000"/>
            <a:headEnd/>
            <a:tailEnd/>
          </a:ln>
        </p:spPr>
      </p:pic>
      <p:pic>
        <p:nvPicPr>
          <p:cNvPr id="2" name="Picture 1" descr="TeamSTEPPS Journey Diagram. Leadership Retreat May 2012, Course Development (June-July), Faculty Training (July), Huddle (August), Scheduling 1st Session (August), Scheduling Final Session (October), Debriefing Sustainment Planning (November), Safety Culture Survey (February 2013)" title="TeamSTEPPS Journey Diagram"/>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24000"/>
            <a:ext cx="9144000" cy="3657600"/>
          </a:xfrm>
          <a:prstGeom prst="rect">
            <a:avLst/>
          </a:prstGeom>
        </p:spPr>
      </p:pic>
      <p:pic>
        <p:nvPicPr>
          <p:cNvPr id="36" name="Picture 35" descr="Photo of ED Staff at computer. " title="ED Staff"/>
          <p:cNvPicPr>
            <a:picLocks noChangeAspect="1"/>
          </p:cNvPicPr>
          <p:nvPr/>
        </p:nvPicPr>
        <p:blipFill>
          <a:blip r:embed="rId5" cstate="print"/>
          <a:stretch>
            <a:fillRect/>
          </a:stretch>
        </p:blipFill>
        <p:spPr>
          <a:xfrm>
            <a:off x="6013206" y="5243512"/>
            <a:ext cx="2943225" cy="1552575"/>
          </a:xfrm>
          <a:prstGeom prst="rect">
            <a:avLst/>
          </a:prstGeom>
          <a:ln cmpd="sng">
            <a:solidFill>
              <a:schemeClr val="accent1">
                <a:lumMod val="75000"/>
              </a:schemeClr>
            </a:solidFill>
          </a:ln>
        </p:spPr>
      </p:pic>
      <p:pic>
        <p:nvPicPr>
          <p:cNvPr id="39" name="Picture 40" descr="SYN:APSE logo " title="Logo"/>
          <p:cNvPicPr preferRelativeResize="0">
            <a:picLocks noChangeAspect="1" noChangeArrowheads="1"/>
          </p:cNvPicPr>
          <p:nvPr/>
        </p:nvPicPr>
        <p:blipFill>
          <a:blip r:embed="rId6" cstate="print"/>
          <a:srcRect l="26416" t="8400"/>
          <a:stretch>
            <a:fillRect/>
          </a:stretch>
        </p:blipFill>
        <p:spPr bwMode="auto">
          <a:xfrm>
            <a:off x="228600" y="6324600"/>
            <a:ext cx="2160984" cy="301989"/>
          </a:xfrm>
          <a:prstGeom prst="rect">
            <a:avLst/>
          </a:prstGeom>
          <a:noFill/>
          <a:ln w="9525">
            <a:noFill/>
            <a:miter lim="800000"/>
            <a:headEnd/>
            <a:tailEnd/>
          </a:ln>
        </p:spPr>
      </p:pic>
    </p:spTree>
    <p:extLst>
      <p:ext uri="{BB962C8B-B14F-4D97-AF65-F5344CB8AC3E}">
        <p14:creationId xmlns:p14="http://schemas.microsoft.com/office/powerpoint/2010/main" val="29433943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7458" name="Rectangle 2"/>
          <p:cNvSpPr>
            <a:spLocks noGrp="1" noChangeArrowheads="1"/>
          </p:cNvSpPr>
          <p:nvPr>
            <p:ph type="title"/>
          </p:nvPr>
        </p:nvSpPr>
        <p:spPr>
          <a:xfrm>
            <a:off x="457200" y="126170"/>
            <a:ext cx="8229600" cy="1143000"/>
          </a:xfrm>
        </p:spPr>
        <p:txBody>
          <a:bodyPr>
            <a:normAutofit fontScale="90000"/>
          </a:bodyPr>
          <a:lstStyle/>
          <a:p>
            <a:r>
              <a:rPr lang="en-US" b="1" dirty="0">
                <a:solidFill>
                  <a:schemeClr val="tx2"/>
                </a:solidFill>
              </a:rPr>
              <a:t>Shift Towards a Culture of </a:t>
            </a:r>
            <a:r>
              <a:rPr lang="en-US" b="1" dirty="0" smtClean="0">
                <a:solidFill>
                  <a:schemeClr val="tx2"/>
                </a:solidFill>
              </a:rPr>
              <a:t>Safety</a:t>
            </a:r>
            <a:br>
              <a:rPr lang="en-US" b="1" dirty="0" smtClean="0">
                <a:solidFill>
                  <a:schemeClr val="tx2"/>
                </a:solidFill>
              </a:rPr>
            </a:br>
            <a:r>
              <a:rPr lang="en-US" sz="3100" b="1" dirty="0" smtClean="0">
                <a:solidFill>
                  <a:schemeClr val="tx2"/>
                </a:solidFill>
              </a:rPr>
              <a:t>in 3 Continuous Phases</a:t>
            </a:r>
            <a:endParaRPr lang="en-US" sz="3100" b="1" dirty="0">
              <a:solidFill>
                <a:schemeClr val="tx2"/>
              </a:solidFill>
            </a:endParaRPr>
          </a:p>
        </p:txBody>
      </p:sp>
      <p:pic>
        <p:nvPicPr>
          <p:cNvPr id="1427479" name="Picture 23" descr="Shift towards a culture of safety in 3 continuous phases. Phase I - Assessment, Phase II - Planning, Training and Implementation, Phase III - Sustainment. " title="3 Continuous Phas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14" y="1524000"/>
            <a:ext cx="7559171" cy="4776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649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200" y="304800"/>
            <a:ext cx="8229600" cy="1143000"/>
          </a:xfrm>
        </p:spPr>
        <p:txBody>
          <a:bodyPr>
            <a:normAutofit/>
          </a:bodyPr>
          <a:lstStyle/>
          <a:p>
            <a:pPr defTabSz="642915" fontAlgn="auto">
              <a:spcAft>
                <a:spcPts val="0"/>
              </a:spcAft>
              <a:defRPr/>
            </a:pPr>
            <a:r>
              <a:rPr lang="en-US" b="1" dirty="0" smtClean="0">
                <a:solidFill>
                  <a:schemeClr val="tx2"/>
                </a:solidFill>
                <a:ea typeface="ＭＳ Ｐゴシック" pitchFamily="34" charset="-128"/>
              </a:rPr>
              <a:t>Phase I Assessment</a:t>
            </a:r>
          </a:p>
        </p:txBody>
      </p:sp>
      <p:pic>
        <p:nvPicPr>
          <p:cNvPr id="5" name="Picture 4" descr="Yale new Have Hospital logo " title="YNHH logo"/>
          <p:cNvPicPr>
            <a:picLocks noChangeAspect="1" noChangeArrowheads="1"/>
          </p:cNvPicPr>
          <p:nvPr/>
        </p:nvPicPr>
        <p:blipFill>
          <a:blip r:embed="rId3" cstate="print"/>
          <a:srcRect/>
          <a:stretch>
            <a:fillRect/>
          </a:stretch>
        </p:blipFill>
        <p:spPr bwMode="auto">
          <a:xfrm>
            <a:off x="6629400" y="0"/>
            <a:ext cx="2381250" cy="695325"/>
          </a:xfrm>
          <a:prstGeom prst="rect">
            <a:avLst/>
          </a:prstGeom>
          <a:noFill/>
          <a:ln w="9525">
            <a:noFill/>
            <a:miter lim="800000"/>
            <a:headEnd/>
            <a:tailEnd/>
          </a:ln>
        </p:spPr>
      </p:pic>
      <p:sp>
        <p:nvSpPr>
          <p:cNvPr id="3" name="Rectangle 2"/>
          <p:cNvSpPr/>
          <p:nvPr/>
        </p:nvSpPr>
        <p:spPr>
          <a:xfrm>
            <a:off x="381000" y="1371600"/>
            <a:ext cx="8257075" cy="960299"/>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400" b="1" dirty="0" smtClean="0">
                <a:solidFill>
                  <a:prstClr val="white"/>
                </a:solidFill>
              </a:rPr>
              <a:t>Goal - </a:t>
            </a:r>
            <a:r>
              <a:rPr lang="en-US" sz="2400" dirty="0" smtClean="0">
                <a:solidFill>
                  <a:prstClr val="white"/>
                </a:solidFill>
              </a:rPr>
              <a:t>To </a:t>
            </a:r>
            <a:r>
              <a:rPr lang="en-US" sz="2400" dirty="0">
                <a:solidFill>
                  <a:prstClr val="white"/>
                </a:solidFill>
              </a:rPr>
              <a:t>determine readiness to </a:t>
            </a:r>
            <a:r>
              <a:rPr lang="en-US" sz="2400" dirty="0" smtClean="0">
                <a:solidFill>
                  <a:prstClr val="white"/>
                </a:solidFill>
              </a:rPr>
              <a:t>undertake </a:t>
            </a:r>
            <a:r>
              <a:rPr lang="en-US" sz="2400" dirty="0">
                <a:solidFill>
                  <a:prstClr val="white"/>
                </a:solidFill>
              </a:rPr>
              <a:t>TeamSTEPPS </a:t>
            </a:r>
            <a:r>
              <a:rPr lang="en-US" sz="2400" dirty="0" smtClean="0">
                <a:solidFill>
                  <a:prstClr val="white"/>
                </a:solidFill>
              </a:rPr>
              <a:t>initiative</a:t>
            </a:r>
            <a:r>
              <a:rPr lang="en-US" sz="2400" dirty="0">
                <a:solidFill>
                  <a:prstClr val="white"/>
                </a:solidFill>
              </a:rPr>
              <a:t>.  </a:t>
            </a:r>
          </a:p>
          <a:p>
            <a:pPr algn="ctr" fontAlgn="auto">
              <a:spcBef>
                <a:spcPts val="0"/>
              </a:spcBef>
              <a:spcAft>
                <a:spcPts val="0"/>
              </a:spcAft>
            </a:pPr>
            <a:endParaRPr lang="en-US" dirty="0">
              <a:solidFill>
                <a:prstClr val="white"/>
              </a:solidFill>
            </a:endParaRPr>
          </a:p>
        </p:txBody>
      </p:sp>
      <p:sp>
        <p:nvSpPr>
          <p:cNvPr id="25602" name="Rectangle 3"/>
          <p:cNvSpPr>
            <a:spLocks noGrp="1" noChangeArrowheads="1"/>
          </p:cNvSpPr>
          <p:nvPr>
            <p:ph idx="1"/>
          </p:nvPr>
        </p:nvSpPr>
        <p:spPr>
          <a:xfrm>
            <a:off x="381000" y="2667000"/>
            <a:ext cx="8271053" cy="3418043"/>
          </a:xfrm>
          <a:solidFill>
            <a:schemeClr val="accent6"/>
          </a:solidFill>
          <a:effectLst>
            <a:outerShdw blurRad="50800" dist="38100" dir="10800000" algn="r" rotWithShape="0">
              <a:prstClr val="black">
                <a:alpha val="40000"/>
              </a:prstClr>
            </a:outerShdw>
          </a:effectLst>
        </p:spPr>
        <p:txBody>
          <a:bodyPr numCol="2">
            <a:normAutofit fontScale="92500"/>
          </a:bodyPr>
          <a:lstStyle/>
          <a:p>
            <a:pPr marL="0" indent="0">
              <a:buNone/>
            </a:pPr>
            <a:r>
              <a:rPr lang="en-US" sz="2000" b="1" dirty="0"/>
              <a:t>Key Actions </a:t>
            </a:r>
            <a:endParaRPr lang="en-US" sz="2000" b="1" dirty="0" smtClean="0"/>
          </a:p>
          <a:p>
            <a:pPr marL="0" indent="0">
              <a:buNone/>
            </a:pPr>
            <a:r>
              <a:rPr lang="en-US" sz="2000" b="1" i="1" dirty="0" smtClean="0"/>
              <a:t>Department Responsibility</a:t>
            </a:r>
            <a:endParaRPr lang="en-US" sz="2000" b="1" i="1" dirty="0"/>
          </a:p>
          <a:p>
            <a:pPr lvl="0"/>
            <a:r>
              <a:rPr lang="en-US" sz="2000" b="1" dirty="0"/>
              <a:t>Collect data to support the need</a:t>
            </a:r>
            <a:r>
              <a:rPr lang="en-US" sz="2000" dirty="0"/>
              <a:t> </a:t>
            </a:r>
            <a:endParaRPr lang="en-US" sz="2000" dirty="0" smtClean="0"/>
          </a:p>
          <a:p>
            <a:pPr lvl="1"/>
            <a:r>
              <a:rPr lang="en-US" dirty="0" smtClean="0"/>
              <a:t>Safety Culture Survey</a:t>
            </a:r>
          </a:p>
          <a:p>
            <a:pPr lvl="1"/>
            <a:r>
              <a:rPr lang="en-US" dirty="0" smtClean="0"/>
              <a:t>Data Measures </a:t>
            </a:r>
          </a:p>
          <a:p>
            <a:pPr lvl="2"/>
            <a:r>
              <a:rPr lang="en-US" sz="1800" dirty="0" smtClean="0"/>
              <a:t>Team Perceptions Questionnaire</a:t>
            </a:r>
          </a:p>
          <a:p>
            <a:pPr lvl="2"/>
            <a:r>
              <a:rPr lang="en-US" sz="1800" dirty="0" smtClean="0"/>
              <a:t>Team Observation Tool</a:t>
            </a:r>
          </a:p>
          <a:p>
            <a:pPr lvl="2"/>
            <a:r>
              <a:rPr lang="en-US" sz="1800" dirty="0" smtClean="0"/>
              <a:t>Dept data - (pt satisfaction scores, LOS, Door to Admission) </a:t>
            </a:r>
          </a:p>
          <a:p>
            <a:endParaRPr lang="en-US" sz="2000" b="1" dirty="0" smtClean="0"/>
          </a:p>
          <a:p>
            <a:endParaRPr lang="en-US" sz="2000" b="1" dirty="0"/>
          </a:p>
          <a:p>
            <a:r>
              <a:rPr lang="en-US" sz="2000" b="1" dirty="0" smtClean="0"/>
              <a:t>Define process(es) to fix  </a:t>
            </a:r>
            <a:endParaRPr lang="en-US" sz="2000" b="1" dirty="0"/>
          </a:p>
          <a:p>
            <a:pPr lvl="0"/>
            <a:r>
              <a:rPr lang="en-US" sz="2000" b="1" dirty="0" smtClean="0"/>
              <a:t>Schedule Retreat </a:t>
            </a:r>
            <a:r>
              <a:rPr lang="en-US" sz="2000" b="1" dirty="0"/>
              <a:t>for Stakeholders </a:t>
            </a:r>
            <a:r>
              <a:rPr lang="en-US" sz="2000" b="1" i="1" dirty="0"/>
              <a:t>with SYN:APSE</a:t>
            </a:r>
          </a:p>
          <a:p>
            <a:r>
              <a:rPr lang="en-US" sz="2000" b="1" dirty="0" smtClean="0"/>
              <a:t>Allocate Resources </a:t>
            </a:r>
            <a:r>
              <a:rPr lang="en-US" sz="2000" b="1" dirty="0"/>
              <a:t>and </a:t>
            </a:r>
            <a:r>
              <a:rPr lang="en-US" sz="2000" b="1" dirty="0" smtClean="0"/>
              <a:t>Personnel   </a:t>
            </a:r>
            <a:endParaRPr lang="en-US" sz="2000" b="1" dirty="0"/>
          </a:p>
          <a:p>
            <a:pPr lvl="1"/>
            <a:r>
              <a:rPr lang="en-US" dirty="0"/>
              <a:t>Local Leadership </a:t>
            </a:r>
            <a:r>
              <a:rPr lang="en-US" dirty="0" smtClean="0"/>
              <a:t>&amp; Staff</a:t>
            </a:r>
            <a:endParaRPr lang="en-US" dirty="0"/>
          </a:p>
          <a:p>
            <a:pPr lvl="1"/>
            <a:r>
              <a:rPr lang="en-US" dirty="0"/>
              <a:t>Simulation Center </a:t>
            </a:r>
            <a:r>
              <a:rPr lang="en-US" dirty="0" smtClean="0"/>
              <a:t>Team</a:t>
            </a:r>
            <a:endParaRPr lang="en-US" dirty="0"/>
          </a:p>
          <a:p>
            <a:endParaRPr lang="en-US" sz="1600" dirty="0" smtClean="0">
              <a:ea typeface="ＭＳ Ｐゴシック"/>
              <a:cs typeface="ＭＳ Ｐゴシック"/>
            </a:endParaRPr>
          </a:p>
        </p:txBody>
      </p:sp>
      <p:pic>
        <p:nvPicPr>
          <p:cNvPr id="6" name="Picture 40" descr="SYN:APSE logo " title="Logo"/>
          <p:cNvPicPr preferRelativeResize="0">
            <a:picLocks noChangeAspect="1" noChangeArrowheads="1"/>
          </p:cNvPicPr>
          <p:nvPr/>
        </p:nvPicPr>
        <p:blipFill>
          <a:blip r:embed="rId4" cstate="print"/>
          <a:srcRect l="26416" t="8400"/>
          <a:stretch>
            <a:fillRect/>
          </a:stretch>
        </p:blipFill>
        <p:spPr bwMode="auto">
          <a:xfrm>
            <a:off x="228600" y="6324600"/>
            <a:ext cx="2160984" cy="301989"/>
          </a:xfrm>
          <a:prstGeom prst="rect">
            <a:avLst/>
          </a:prstGeom>
          <a:noFill/>
          <a:ln w="9525">
            <a:noFill/>
            <a:miter lim="800000"/>
            <a:headEnd/>
            <a:tailEnd/>
          </a:ln>
        </p:spPr>
      </p:pic>
    </p:spTree>
    <p:extLst>
      <p:ext uri="{BB962C8B-B14F-4D97-AF65-F5344CB8AC3E}">
        <p14:creationId xmlns:p14="http://schemas.microsoft.com/office/powerpoint/2010/main" val="3779185660"/>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76200"/>
            <a:ext cx="8229600" cy="1143000"/>
          </a:xfrm>
        </p:spPr>
        <p:txBody>
          <a:bodyPr/>
          <a:lstStyle/>
          <a:p>
            <a:pPr defTabSz="642915" fontAlgn="auto">
              <a:spcAft>
                <a:spcPts val="0"/>
              </a:spcAft>
              <a:defRPr/>
            </a:pPr>
            <a:r>
              <a:rPr lang="en-US" sz="3600" b="1" dirty="0"/>
              <a:t>Why Teamwork </a:t>
            </a:r>
            <a:r>
              <a:rPr lang="en-US" sz="3600" b="1" dirty="0" smtClean="0"/>
              <a:t>Training in ED at YNHH?</a:t>
            </a:r>
            <a:endParaRPr lang="en-US" sz="3600" b="1" dirty="0"/>
          </a:p>
        </p:txBody>
      </p:sp>
      <p:grpSp>
        <p:nvGrpSpPr>
          <p:cNvPr id="2" name="Group 1" title="Survey Results Highlighted"/>
          <p:cNvGrpSpPr/>
          <p:nvPr/>
        </p:nvGrpSpPr>
        <p:grpSpPr>
          <a:xfrm>
            <a:off x="1588" y="1436688"/>
            <a:ext cx="8737600" cy="4784725"/>
            <a:chOff x="1588" y="1436688"/>
            <a:chExt cx="8737600" cy="4784725"/>
          </a:xfrm>
        </p:grpSpPr>
        <p:pic>
          <p:nvPicPr>
            <p:cNvPr id="3074" name="Picture 2"/>
            <p:cNvPicPr>
              <a:picLocks noChangeAspect="1" noChangeArrowheads="1"/>
            </p:cNvPicPr>
            <p:nvPr/>
          </p:nvPicPr>
          <p:blipFill>
            <a:blip r:embed="rId3" cstate="print"/>
            <a:srcRect l="6905" t="17703" r="8887" b="6129"/>
            <a:stretch>
              <a:fillRect/>
            </a:stretch>
          </p:blipFill>
          <p:spPr bwMode="auto">
            <a:xfrm>
              <a:off x="1588" y="1436688"/>
              <a:ext cx="6248400" cy="4784725"/>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l="8014" t="8774" r="6425" b="3242"/>
            <a:stretch>
              <a:fillRect/>
            </a:stretch>
          </p:blipFill>
          <p:spPr bwMode="auto">
            <a:xfrm>
              <a:off x="3092450" y="1504950"/>
              <a:ext cx="5646738" cy="4646613"/>
            </a:xfrm>
            <a:prstGeom prst="rect">
              <a:avLst/>
            </a:prstGeom>
            <a:noFill/>
            <a:ln w="9525">
              <a:noFill/>
              <a:miter lim="800000"/>
              <a:headEnd/>
              <a:tailEnd/>
            </a:ln>
          </p:spPr>
        </p:pic>
        <p:pic>
          <p:nvPicPr>
            <p:cNvPr id="4101" name="Picture 5"/>
            <p:cNvPicPr>
              <a:picLocks noChangeAspect="1" noChangeArrowheads="1"/>
            </p:cNvPicPr>
            <p:nvPr/>
          </p:nvPicPr>
          <p:blipFill rotWithShape="1">
            <a:blip r:embed="rId5" cstate="print"/>
            <a:srcRect l="16911" t="29775" r="39430" b="54292"/>
            <a:stretch/>
          </p:blipFill>
          <p:spPr bwMode="auto">
            <a:xfrm>
              <a:off x="1828800" y="1495425"/>
              <a:ext cx="5238750" cy="1530350"/>
            </a:xfrm>
            <a:prstGeom prst="rect">
              <a:avLst/>
            </a:prstGeom>
            <a:ln>
              <a:noFill/>
            </a:ln>
            <a:effectLst>
              <a:outerShdw blurRad="292100" dist="139700" dir="2700000" algn="tl" rotWithShape="0">
                <a:srgbClr val="333333">
                  <a:alpha val="65000"/>
                </a:srgbClr>
              </a:outerShdw>
            </a:effectLst>
            <a:extLst/>
          </p:spPr>
        </p:pic>
        <p:pic>
          <p:nvPicPr>
            <p:cNvPr id="4100" name="Picture 4"/>
            <p:cNvPicPr>
              <a:picLocks noChangeAspect="1" noChangeArrowheads="1"/>
            </p:cNvPicPr>
            <p:nvPr/>
          </p:nvPicPr>
          <p:blipFill rotWithShape="1">
            <a:blip r:embed="rId6" cstate="print"/>
            <a:srcRect l="17136" t="26254" r="39775" b="62073"/>
            <a:stretch/>
          </p:blipFill>
          <p:spPr bwMode="auto">
            <a:xfrm>
              <a:off x="1814513" y="3451225"/>
              <a:ext cx="5253037" cy="1138238"/>
            </a:xfrm>
            <a:prstGeom prst="rect">
              <a:avLst/>
            </a:prstGeom>
            <a:ln>
              <a:noFill/>
            </a:ln>
            <a:effectLst>
              <a:outerShdw blurRad="292100" dist="139700" dir="2700000" algn="tl" rotWithShape="0">
                <a:srgbClr val="333333">
                  <a:alpha val="65000"/>
                </a:srgbClr>
              </a:outerShdw>
            </a:effectLst>
            <a:extLst/>
          </p:spPr>
        </p:pic>
        <p:pic>
          <p:nvPicPr>
            <p:cNvPr id="4099" name="Picture 3"/>
            <p:cNvPicPr>
              <a:picLocks noChangeAspect="1" noChangeArrowheads="1"/>
            </p:cNvPicPr>
            <p:nvPr/>
          </p:nvPicPr>
          <p:blipFill rotWithShape="1">
            <a:blip r:embed="rId7" cstate="print"/>
            <a:srcRect l="17340" t="54839" r="39695" b="33413"/>
            <a:stretch/>
          </p:blipFill>
          <p:spPr bwMode="auto">
            <a:xfrm>
              <a:off x="1828800" y="4975225"/>
              <a:ext cx="5238750" cy="1146175"/>
            </a:xfrm>
            <a:prstGeom prst="rect">
              <a:avLst/>
            </a:prstGeom>
            <a:ln>
              <a:noFill/>
            </a:ln>
            <a:effectLst>
              <a:outerShdw blurRad="292100" dist="139700" dir="2700000" algn="tl" rotWithShape="0">
                <a:srgbClr val="333333">
                  <a:alpha val="65000"/>
                </a:srgbClr>
              </a:outerShdw>
            </a:effectLst>
            <a:extLst/>
          </p:spPr>
        </p:pic>
      </p:grpSp>
    </p:spTree>
    <p:extLst>
      <p:ext uri="{BB962C8B-B14F-4D97-AF65-F5344CB8AC3E}">
        <p14:creationId xmlns:p14="http://schemas.microsoft.com/office/powerpoint/2010/main" val="1703624661"/>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229600" cy="1143000"/>
          </a:xfrm>
        </p:spPr>
        <p:txBody>
          <a:bodyPr/>
          <a:lstStyle/>
          <a:p>
            <a:r>
              <a:rPr lang="en-US" b="1" dirty="0" smtClean="0">
                <a:solidFill>
                  <a:schemeClr val="tx2"/>
                </a:solidFill>
              </a:rPr>
              <a:t>Leadership Retreat – May 2012</a:t>
            </a:r>
            <a:endParaRPr lang="en-US" b="1" dirty="0">
              <a:solidFill>
                <a:schemeClr val="tx2"/>
              </a:solidFill>
            </a:endParaRPr>
          </a:p>
        </p:txBody>
      </p:sp>
      <p:pic>
        <p:nvPicPr>
          <p:cNvPr id="4" name="Picture 3" descr="Yale new Have Hospital logo " title="YNHH logo"/>
          <p:cNvPicPr>
            <a:picLocks noChangeAspect="1" noChangeArrowheads="1"/>
          </p:cNvPicPr>
          <p:nvPr/>
        </p:nvPicPr>
        <p:blipFill>
          <a:blip r:embed="rId3" cstate="print"/>
          <a:srcRect/>
          <a:stretch>
            <a:fillRect/>
          </a:stretch>
        </p:blipFill>
        <p:spPr bwMode="auto">
          <a:xfrm>
            <a:off x="6629400" y="76200"/>
            <a:ext cx="2381250" cy="695325"/>
          </a:xfrm>
          <a:prstGeom prst="rect">
            <a:avLst/>
          </a:prstGeom>
          <a:noFill/>
          <a:ln w="9525">
            <a:noFill/>
            <a:miter lim="800000"/>
            <a:headEnd/>
            <a:tailEnd/>
          </a:ln>
        </p:spPr>
      </p:pic>
      <p:sp>
        <p:nvSpPr>
          <p:cNvPr id="3" name="Content Placeholder 2"/>
          <p:cNvSpPr>
            <a:spLocks noGrp="1"/>
          </p:cNvSpPr>
          <p:nvPr>
            <p:ph idx="1"/>
          </p:nvPr>
        </p:nvSpPr>
        <p:spPr>
          <a:xfrm>
            <a:off x="533400" y="1371600"/>
            <a:ext cx="8229600" cy="5562600"/>
          </a:xfrm>
        </p:spPr>
        <p:txBody>
          <a:bodyPr>
            <a:noAutofit/>
          </a:bodyPr>
          <a:lstStyle/>
          <a:p>
            <a:pPr>
              <a:lnSpc>
                <a:spcPct val="170000"/>
              </a:lnSpc>
            </a:pPr>
            <a:r>
              <a:rPr lang="en-US" b="1" dirty="0" smtClean="0"/>
              <a:t>Objectives:</a:t>
            </a:r>
          </a:p>
          <a:p>
            <a:pPr lvl="1">
              <a:lnSpc>
                <a:spcPct val="170000"/>
              </a:lnSpc>
            </a:pPr>
            <a:r>
              <a:rPr lang="en-US" sz="2400" dirty="0" smtClean="0"/>
              <a:t>To provide an historical overview of Teamwork Training</a:t>
            </a:r>
          </a:p>
          <a:p>
            <a:pPr lvl="1">
              <a:lnSpc>
                <a:spcPct val="170000"/>
              </a:lnSpc>
            </a:pPr>
            <a:r>
              <a:rPr lang="en-US" sz="2400" dirty="0" smtClean="0"/>
              <a:t>To Discuss rationale for Teamwork Training in the AED</a:t>
            </a:r>
          </a:p>
          <a:p>
            <a:pPr lvl="1">
              <a:lnSpc>
                <a:spcPct val="170000"/>
              </a:lnSpc>
            </a:pPr>
            <a:r>
              <a:rPr lang="en-US" sz="2400" dirty="0" smtClean="0"/>
              <a:t>To learn &amp; practice specific teamwork tools and strategies</a:t>
            </a:r>
          </a:p>
          <a:p>
            <a:pPr lvl="1">
              <a:lnSpc>
                <a:spcPct val="170000"/>
              </a:lnSpc>
            </a:pPr>
            <a:r>
              <a:rPr lang="en-US" sz="2400" dirty="0" smtClean="0"/>
              <a:t>To prioritize issues using the safety culture survey data and define goals of AED teamwork training initiative</a:t>
            </a:r>
          </a:p>
          <a:p>
            <a:pPr lvl="1">
              <a:lnSpc>
                <a:spcPct val="170000"/>
              </a:lnSpc>
            </a:pPr>
            <a:endParaRPr lang="en-US" sz="2400" dirty="0"/>
          </a:p>
        </p:txBody>
      </p:sp>
      <p:pic>
        <p:nvPicPr>
          <p:cNvPr id="5" name="Picture 40" descr="SYN:APSE logo " title="Logo"/>
          <p:cNvPicPr preferRelativeResize="0">
            <a:picLocks noChangeAspect="1" noChangeArrowheads="1"/>
          </p:cNvPicPr>
          <p:nvPr/>
        </p:nvPicPr>
        <p:blipFill>
          <a:blip r:embed="rId4" cstate="print"/>
          <a:srcRect l="26416" t="8400"/>
          <a:stretch>
            <a:fillRect/>
          </a:stretch>
        </p:blipFill>
        <p:spPr bwMode="auto">
          <a:xfrm>
            <a:off x="228600" y="6324600"/>
            <a:ext cx="2160984" cy="301989"/>
          </a:xfrm>
          <a:prstGeom prst="rect">
            <a:avLst/>
          </a:prstGeom>
          <a:noFill/>
          <a:ln w="9525">
            <a:noFill/>
            <a:miter lim="800000"/>
            <a:headEnd/>
            <a:tailEnd/>
          </a:ln>
        </p:spPr>
      </p:pic>
    </p:spTree>
    <p:extLst>
      <p:ext uri="{BB962C8B-B14F-4D97-AF65-F5344CB8AC3E}">
        <p14:creationId xmlns:p14="http://schemas.microsoft.com/office/powerpoint/2010/main" val="14167614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Leadership Retreat</a:t>
            </a:r>
            <a:endParaRPr lang="en-US" b="1" dirty="0">
              <a:solidFill>
                <a:schemeClr val="tx2"/>
              </a:solidFill>
            </a:endParaRPr>
          </a:p>
        </p:txBody>
      </p:sp>
      <p:pic>
        <p:nvPicPr>
          <p:cNvPr id="7" name="Picture 6" descr="Yale new Have Hospital logo " title="YNHH logo"/>
          <p:cNvPicPr>
            <a:picLocks noChangeAspect="1" noChangeArrowheads="1"/>
          </p:cNvPicPr>
          <p:nvPr/>
        </p:nvPicPr>
        <p:blipFill>
          <a:blip r:embed="rId3" cstate="print"/>
          <a:srcRect/>
          <a:stretch>
            <a:fillRect/>
          </a:stretch>
        </p:blipFill>
        <p:spPr bwMode="auto">
          <a:xfrm>
            <a:off x="6629400" y="76200"/>
            <a:ext cx="2381250" cy="695325"/>
          </a:xfrm>
          <a:prstGeom prst="rect">
            <a:avLst/>
          </a:prstGeom>
          <a:noFill/>
          <a:ln w="9525">
            <a:noFill/>
            <a:miter lim="800000"/>
            <a:headEnd/>
            <a:tailEnd/>
          </a:ln>
        </p:spPr>
      </p:pic>
      <p:sp>
        <p:nvSpPr>
          <p:cNvPr id="8" name="Content Placeholder 7"/>
          <p:cNvSpPr>
            <a:spLocks noGrp="1"/>
          </p:cNvSpPr>
          <p:nvPr>
            <p:ph idx="1"/>
          </p:nvPr>
        </p:nvSpPr>
        <p:spPr>
          <a:xfrm>
            <a:off x="533400" y="1219200"/>
            <a:ext cx="8229600" cy="4953000"/>
          </a:xfrm>
        </p:spPr>
        <p:txBody>
          <a:bodyPr>
            <a:normAutofit fontScale="62500" lnSpcReduction="20000"/>
          </a:bodyPr>
          <a:lstStyle/>
          <a:p>
            <a:pPr>
              <a:lnSpc>
                <a:spcPct val="170000"/>
              </a:lnSpc>
            </a:pPr>
            <a:r>
              <a:rPr lang="en-US" sz="5100" b="1" dirty="0" smtClean="0"/>
              <a:t>Key Department Leadership &amp; Stakeholders</a:t>
            </a:r>
          </a:p>
          <a:p>
            <a:pPr lvl="1">
              <a:lnSpc>
                <a:spcPct val="170000"/>
              </a:lnSpc>
            </a:pPr>
            <a:r>
              <a:rPr lang="en-US" sz="3800" dirty="0" smtClean="0"/>
              <a:t>Department Chair &amp; Vice Chair</a:t>
            </a:r>
          </a:p>
          <a:p>
            <a:pPr lvl="1">
              <a:lnSpc>
                <a:spcPct val="170000"/>
              </a:lnSpc>
            </a:pPr>
            <a:r>
              <a:rPr lang="en-US" sz="3800" dirty="0" smtClean="0"/>
              <a:t>Medical Director</a:t>
            </a:r>
          </a:p>
          <a:p>
            <a:pPr lvl="1">
              <a:lnSpc>
                <a:spcPct val="170000"/>
              </a:lnSpc>
            </a:pPr>
            <a:r>
              <a:rPr lang="en-US" sz="3800" dirty="0" smtClean="0"/>
              <a:t>Nursing Service Director</a:t>
            </a:r>
          </a:p>
          <a:p>
            <a:pPr lvl="1">
              <a:lnSpc>
                <a:spcPct val="170000"/>
              </a:lnSpc>
            </a:pPr>
            <a:r>
              <a:rPr lang="en-US" sz="3800" dirty="0" smtClean="0"/>
              <a:t>Patient Service Manager</a:t>
            </a:r>
          </a:p>
          <a:p>
            <a:pPr lvl="1">
              <a:lnSpc>
                <a:spcPct val="170000"/>
              </a:lnSpc>
            </a:pPr>
            <a:r>
              <a:rPr lang="en-US" sz="3800" dirty="0" smtClean="0"/>
              <a:t>Service Line Educators</a:t>
            </a:r>
          </a:p>
          <a:p>
            <a:pPr lvl="1">
              <a:lnSpc>
                <a:spcPct val="170000"/>
              </a:lnSpc>
            </a:pPr>
            <a:r>
              <a:rPr lang="en-US" sz="3800" dirty="0" smtClean="0"/>
              <a:t>Patient Safety Coordinator</a:t>
            </a:r>
          </a:p>
          <a:p>
            <a:pPr lvl="1">
              <a:lnSpc>
                <a:spcPct val="170000"/>
              </a:lnSpc>
              <a:buNone/>
            </a:pPr>
            <a:endParaRPr lang="en-US" sz="3100" dirty="0" smtClean="0"/>
          </a:p>
          <a:p>
            <a:endParaRPr lang="en-US" dirty="0"/>
          </a:p>
        </p:txBody>
      </p:sp>
      <p:pic>
        <p:nvPicPr>
          <p:cNvPr id="5" name="Picture 40" descr="SYN:APSE logo " title="Logo"/>
          <p:cNvPicPr preferRelativeResize="0">
            <a:picLocks noChangeAspect="1" noChangeArrowheads="1"/>
          </p:cNvPicPr>
          <p:nvPr/>
        </p:nvPicPr>
        <p:blipFill>
          <a:blip r:embed="rId4" cstate="print"/>
          <a:srcRect l="26416" t="8400"/>
          <a:stretch>
            <a:fillRect/>
          </a:stretch>
        </p:blipFill>
        <p:spPr bwMode="auto">
          <a:xfrm>
            <a:off x="228600" y="6324600"/>
            <a:ext cx="2160984" cy="301989"/>
          </a:xfrm>
          <a:prstGeom prst="rect">
            <a:avLst/>
          </a:prstGeom>
          <a:noFill/>
          <a:ln w="9525">
            <a:noFill/>
            <a:miter lim="800000"/>
            <a:headEnd/>
            <a:tailEnd/>
          </a:ln>
        </p:spPr>
      </p:pic>
    </p:spTree>
    <p:extLst>
      <p:ext uri="{BB962C8B-B14F-4D97-AF65-F5344CB8AC3E}">
        <p14:creationId xmlns:p14="http://schemas.microsoft.com/office/powerpoint/2010/main" val="28585758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200" y="87765"/>
            <a:ext cx="8229600" cy="1143000"/>
          </a:xfrm>
        </p:spPr>
        <p:txBody>
          <a:bodyPr>
            <a:normAutofit fontScale="90000"/>
          </a:bodyPr>
          <a:lstStyle/>
          <a:p>
            <a:pPr defTabSz="642915" fontAlgn="auto">
              <a:spcAft>
                <a:spcPts val="0"/>
              </a:spcAft>
              <a:defRPr/>
            </a:pPr>
            <a:r>
              <a:rPr lang="en-US" sz="5300" dirty="0"/>
              <a:t>Phase </a:t>
            </a:r>
            <a:r>
              <a:rPr lang="en-US" sz="5300" dirty="0" smtClean="0"/>
              <a:t>II </a:t>
            </a:r>
            <a:r>
              <a:rPr lang="en-US" sz="3100" b="1" dirty="0" smtClean="0"/>
              <a:t>Planning</a:t>
            </a:r>
            <a:r>
              <a:rPr lang="en-US" sz="3100" dirty="0" smtClean="0"/>
              <a:t>, Training, and Implementation</a:t>
            </a:r>
            <a:endParaRPr lang="en-US" sz="2000" dirty="0" smtClean="0">
              <a:ea typeface="ＭＳ Ｐゴシック" pitchFamily="34" charset="-128"/>
            </a:endParaRPr>
          </a:p>
        </p:txBody>
      </p:sp>
      <p:sp>
        <p:nvSpPr>
          <p:cNvPr id="3" name="Rectangle 2"/>
          <p:cNvSpPr/>
          <p:nvPr/>
        </p:nvSpPr>
        <p:spPr>
          <a:xfrm>
            <a:off x="381000" y="1295400"/>
            <a:ext cx="8382000" cy="960299"/>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000" b="1" dirty="0" smtClean="0">
                <a:solidFill>
                  <a:prstClr val="white"/>
                </a:solidFill>
              </a:rPr>
              <a:t>Goals – (1) </a:t>
            </a:r>
            <a:r>
              <a:rPr lang="en-US" sz="2000" dirty="0" smtClean="0">
                <a:solidFill>
                  <a:prstClr val="white"/>
                </a:solidFill>
              </a:rPr>
              <a:t>to </a:t>
            </a:r>
            <a:r>
              <a:rPr lang="en-US" sz="2000" dirty="0">
                <a:solidFill>
                  <a:prstClr val="white"/>
                </a:solidFill>
              </a:rPr>
              <a:t>develop </a:t>
            </a:r>
            <a:r>
              <a:rPr lang="en-US" sz="2000" dirty="0" smtClean="0">
                <a:solidFill>
                  <a:prstClr val="white"/>
                </a:solidFill>
              </a:rPr>
              <a:t>an Action </a:t>
            </a:r>
            <a:r>
              <a:rPr lang="en-US" sz="2000" dirty="0">
                <a:solidFill>
                  <a:prstClr val="white"/>
                </a:solidFill>
              </a:rPr>
              <a:t>Plan for </a:t>
            </a:r>
            <a:r>
              <a:rPr lang="en-US" sz="2000" dirty="0" smtClean="0">
                <a:solidFill>
                  <a:prstClr val="white"/>
                </a:solidFill>
              </a:rPr>
              <a:t>Initiative</a:t>
            </a:r>
            <a:endParaRPr lang="en-US" sz="2000" dirty="0">
              <a:solidFill>
                <a:prstClr val="white"/>
              </a:solidFill>
            </a:endParaRPr>
          </a:p>
        </p:txBody>
      </p:sp>
      <p:sp>
        <p:nvSpPr>
          <p:cNvPr id="25602" name="Rectangle 3"/>
          <p:cNvSpPr>
            <a:spLocks noGrp="1" noChangeArrowheads="1"/>
          </p:cNvSpPr>
          <p:nvPr>
            <p:ph type="body" idx="1"/>
          </p:nvPr>
        </p:nvSpPr>
        <p:spPr>
          <a:xfrm>
            <a:off x="381000" y="2514600"/>
            <a:ext cx="4142516" cy="3853284"/>
          </a:xfrm>
          <a:solidFill>
            <a:schemeClr val="accent6"/>
          </a:solidFill>
          <a:effectLst>
            <a:outerShdw blurRad="50800" dist="38100" dir="10800000" algn="r" rotWithShape="0">
              <a:prstClr val="black">
                <a:alpha val="40000"/>
              </a:prstClr>
            </a:outerShdw>
          </a:effectLst>
        </p:spPr>
        <p:txBody>
          <a:bodyPr numCol="1">
            <a:normAutofit lnSpcReduction="10000"/>
          </a:bodyPr>
          <a:lstStyle/>
          <a:p>
            <a:pPr marL="0" indent="0">
              <a:buNone/>
            </a:pPr>
            <a:r>
              <a:rPr lang="en-US" sz="2000" b="1" dirty="0"/>
              <a:t>Key Actions </a:t>
            </a:r>
            <a:endParaRPr lang="en-US" sz="2000" b="1" dirty="0" smtClean="0"/>
          </a:p>
          <a:p>
            <a:pPr marL="0" indent="0">
              <a:buNone/>
            </a:pPr>
            <a:r>
              <a:rPr lang="en-US" sz="2000" b="1" i="1" dirty="0" smtClean="0"/>
              <a:t>Department Responsibility</a:t>
            </a:r>
            <a:endParaRPr lang="en-US" sz="2000" b="1" i="1" dirty="0"/>
          </a:p>
          <a:p>
            <a:pPr lvl="0"/>
            <a:r>
              <a:rPr lang="en-US" sz="2000" b="1" dirty="0" smtClean="0"/>
              <a:t>Identify Target Audience</a:t>
            </a:r>
          </a:p>
          <a:p>
            <a:pPr lvl="0"/>
            <a:r>
              <a:rPr lang="en-US" sz="2000" b="1" dirty="0" smtClean="0"/>
              <a:t>Create a Change Team</a:t>
            </a:r>
            <a:endParaRPr lang="en-US" sz="2000" dirty="0" smtClean="0"/>
          </a:p>
          <a:p>
            <a:pPr lvl="1"/>
            <a:r>
              <a:rPr lang="en-US" dirty="0" smtClean="0"/>
              <a:t>Leadership</a:t>
            </a:r>
          </a:p>
          <a:p>
            <a:pPr lvl="1"/>
            <a:r>
              <a:rPr lang="en-US" dirty="0"/>
              <a:t>Identify </a:t>
            </a:r>
            <a:r>
              <a:rPr lang="en-US" dirty="0" smtClean="0"/>
              <a:t>Faculty </a:t>
            </a:r>
          </a:p>
          <a:p>
            <a:pPr marL="322263" lvl="1" indent="0">
              <a:buNone/>
            </a:pPr>
            <a:r>
              <a:rPr lang="en-US" dirty="0"/>
              <a:t>	</a:t>
            </a:r>
            <a:r>
              <a:rPr lang="en-US" sz="1900" dirty="0" smtClean="0"/>
              <a:t>(</a:t>
            </a:r>
            <a:r>
              <a:rPr lang="en-US" sz="1900" dirty="0"/>
              <a:t>1MD/1RN per 80 </a:t>
            </a:r>
            <a:r>
              <a:rPr lang="en-US" sz="1900" dirty="0" smtClean="0"/>
              <a:t>participants)</a:t>
            </a:r>
            <a:endParaRPr lang="en-US" sz="1900" dirty="0"/>
          </a:p>
          <a:p>
            <a:pPr lvl="1"/>
            <a:r>
              <a:rPr lang="en-US" dirty="0" smtClean="0"/>
              <a:t>Coordinator / Master Scheduler</a:t>
            </a:r>
          </a:p>
          <a:p>
            <a:endParaRPr lang="en-US" sz="1600" dirty="0" smtClean="0">
              <a:ea typeface="ＭＳ Ｐゴシック"/>
              <a:cs typeface="ＭＳ Ｐゴシック"/>
            </a:endParaRPr>
          </a:p>
        </p:txBody>
      </p:sp>
      <p:sp>
        <p:nvSpPr>
          <p:cNvPr id="5" name="Rectangle 3"/>
          <p:cNvSpPr txBox="1">
            <a:spLocks noChangeArrowheads="1"/>
          </p:cNvSpPr>
          <p:nvPr/>
        </p:nvSpPr>
        <p:spPr bwMode="auto">
          <a:xfrm>
            <a:off x="4648200" y="2514600"/>
            <a:ext cx="4142516" cy="3853285"/>
          </a:xfrm>
          <a:prstGeom prst="rect">
            <a:avLst/>
          </a:prstGeom>
          <a:solidFill>
            <a:schemeClr val="accent6"/>
          </a:solidFill>
          <a:ln w="9525">
            <a:noFill/>
            <a:miter lim="800000"/>
            <a:headEnd/>
            <a:tailEnd/>
          </a:ln>
          <a:effectLst>
            <a:outerShdw blurRad="50800" dist="38100" dir="10800000" algn="r" rotWithShape="0">
              <a:prstClr val="black">
                <a:alpha val="40000"/>
              </a:prstClr>
            </a:outerShdw>
          </a:effectLst>
        </p:spPr>
        <p:txBody>
          <a:bodyPr vert="horz" wrap="square" lIns="64291" tIns="32146" rIns="64291" bIns="32146" numCol="1" anchor="t" anchorCtr="0" compatLnSpc="1">
            <a:prstTxWarp prst="textNoShape">
              <a:avLst/>
            </a:prstTxWarp>
          </a:bodyPr>
          <a:lstStyle>
            <a:lvl1pPr marL="239713" indent="-239713" algn="l" defTabSz="641350" rtl="0" fontAlgn="base">
              <a:spcBef>
                <a:spcPct val="20000"/>
              </a:spcBef>
              <a:spcAft>
                <a:spcPct val="0"/>
              </a:spcAft>
              <a:buFont typeface="Arial" charset="0"/>
              <a:buChar char="•"/>
              <a:defRPr sz="2200" kern="1200">
                <a:solidFill>
                  <a:schemeClr val="tx1"/>
                </a:solidFill>
                <a:latin typeface="+mn-lt"/>
                <a:ea typeface="+mn-ea"/>
                <a:cs typeface="+mn-cs"/>
              </a:defRPr>
            </a:lvl1pPr>
            <a:lvl2pPr marL="522288" indent="-200025" algn="l" defTabSz="641350" rtl="0" fontAlgn="base">
              <a:spcBef>
                <a:spcPct val="20000"/>
              </a:spcBef>
              <a:spcAft>
                <a:spcPct val="0"/>
              </a:spcAft>
              <a:buFont typeface="Arial" charset="0"/>
              <a:buChar char="–"/>
              <a:defRPr sz="2000" kern="1200">
                <a:solidFill>
                  <a:schemeClr val="tx1"/>
                </a:solidFill>
                <a:latin typeface="+mn-lt"/>
                <a:ea typeface="+mn-ea"/>
                <a:cs typeface="+mn-cs"/>
              </a:defRPr>
            </a:lvl2pPr>
            <a:lvl3pPr marL="803275" indent="-160338" algn="l" defTabSz="641350" rtl="0" fontAlgn="base">
              <a:spcBef>
                <a:spcPct val="20000"/>
              </a:spcBef>
              <a:spcAft>
                <a:spcPct val="0"/>
              </a:spcAft>
              <a:buFont typeface="Arial" charset="0"/>
              <a:buChar char="•"/>
              <a:defRPr sz="1700" kern="1200">
                <a:solidFill>
                  <a:schemeClr val="tx1"/>
                </a:solidFill>
                <a:latin typeface="+mn-lt"/>
                <a:ea typeface="+mn-ea"/>
                <a:cs typeface="+mn-cs"/>
              </a:defRPr>
            </a:lvl3pPr>
            <a:lvl4pPr marL="1123950" indent="-160338" algn="l" defTabSz="641350" rtl="0" fontAlgn="base">
              <a:spcBef>
                <a:spcPct val="20000"/>
              </a:spcBef>
              <a:spcAft>
                <a:spcPct val="0"/>
              </a:spcAft>
              <a:buFont typeface="Arial" charset="0"/>
              <a:buChar char="–"/>
              <a:defRPr sz="1400" kern="1200">
                <a:solidFill>
                  <a:schemeClr val="tx1"/>
                </a:solidFill>
                <a:latin typeface="+mn-lt"/>
                <a:ea typeface="+mn-ea"/>
                <a:cs typeface="+mn-cs"/>
              </a:defRPr>
            </a:lvl4pPr>
            <a:lvl5pPr marL="1446213" indent="-160338" algn="l" defTabSz="641350" rtl="0" fontAlgn="base">
              <a:spcBef>
                <a:spcPct val="20000"/>
              </a:spcBef>
              <a:spcAft>
                <a:spcPct val="0"/>
              </a:spcAft>
              <a:buFont typeface="Arial" charset="0"/>
              <a:buChar char="»"/>
              <a:defRPr sz="1400" kern="1200">
                <a:solidFill>
                  <a:schemeClr val="tx1"/>
                </a:solidFill>
                <a:latin typeface="+mn-lt"/>
                <a:ea typeface="+mn-ea"/>
                <a:cs typeface="+mn-cs"/>
              </a:defRPr>
            </a:lvl5pPr>
            <a:lvl6pPr marL="1768015" indent="-160729" algn="l" defTabSz="642915"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9473" indent="-160729" algn="l" defTabSz="642915"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10930" indent="-160729" algn="l" defTabSz="642915"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32387" indent="-160729" algn="l" defTabSz="642915"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buFont typeface="Arial" charset="0"/>
              <a:buNone/>
            </a:pPr>
            <a:r>
              <a:rPr lang="en-US" sz="2000" b="1" dirty="0" smtClean="0">
                <a:solidFill>
                  <a:prstClr val="black"/>
                </a:solidFill>
              </a:rPr>
              <a:t>Key Actions </a:t>
            </a:r>
          </a:p>
          <a:p>
            <a:pPr marL="0" indent="0">
              <a:buFont typeface="Arial" charset="0"/>
              <a:buNone/>
            </a:pPr>
            <a:r>
              <a:rPr lang="en-US" sz="2000" b="1" i="1" dirty="0" smtClean="0">
                <a:solidFill>
                  <a:prstClr val="black"/>
                </a:solidFill>
              </a:rPr>
              <a:t>Department and SYN:APSE</a:t>
            </a:r>
          </a:p>
          <a:p>
            <a:pPr marL="0" indent="0"/>
            <a:r>
              <a:rPr lang="en-US" sz="2000" b="1" i="1" dirty="0" smtClean="0">
                <a:solidFill>
                  <a:prstClr val="black"/>
                </a:solidFill>
              </a:rPr>
              <a:t>   </a:t>
            </a:r>
            <a:r>
              <a:rPr lang="en-US" sz="2000" b="1" dirty="0" smtClean="0">
                <a:solidFill>
                  <a:prstClr val="black"/>
                </a:solidFill>
              </a:rPr>
              <a:t>Communication Plan</a:t>
            </a:r>
          </a:p>
          <a:p>
            <a:r>
              <a:rPr lang="en-US" sz="2000" b="1" dirty="0">
                <a:solidFill>
                  <a:prstClr val="black"/>
                </a:solidFill>
              </a:rPr>
              <a:t>Train </a:t>
            </a:r>
            <a:r>
              <a:rPr lang="en-US" sz="2000" b="1" dirty="0" smtClean="0">
                <a:solidFill>
                  <a:prstClr val="black"/>
                </a:solidFill>
              </a:rPr>
              <a:t>Faculty</a:t>
            </a:r>
            <a:endParaRPr lang="en-US" sz="2000" b="1" dirty="0">
              <a:solidFill>
                <a:prstClr val="black"/>
              </a:solidFill>
            </a:endParaRPr>
          </a:p>
          <a:p>
            <a:r>
              <a:rPr lang="en-US" sz="2000" b="1" dirty="0">
                <a:solidFill>
                  <a:prstClr val="black"/>
                </a:solidFill>
              </a:rPr>
              <a:t>Design the </a:t>
            </a:r>
            <a:r>
              <a:rPr lang="en-US" sz="2000" b="1" dirty="0" smtClean="0">
                <a:solidFill>
                  <a:prstClr val="black"/>
                </a:solidFill>
              </a:rPr>
              <a:t>Intervention </a:t>
            </a:r>
            <a:endParaRPr lang="en-US" sz="2000" b="1" dirty="0">
              <a:solidFill>
                <a:prstClr val="black"/>
              </a:solidFill>
            </a:endParaRPr>
          </a:p>
          <a:p>
            <a:r>
              <a:rPr lang="en-US" sz="2000" b="1" dirty="0">
                <a:solidFill>
                  <a:prstClr val="black"/>
                </a:solidFill>
              </a:rPr>
              <a:t>Develop Plan for </a:t>
            </a:r>
            <a:r>
              <a:rPr lang="en-US" sz="2000" b="1" dirty="0" smtClean="0">
                <a:solidFill>
                  <a:prstClr val="black"/>
                </a:solidFill>
              </a:rPr>
              <a:t>Testing Effectiveness </a:t>
            </a:r>
          </a:p>
          <a:p>
            <a:r>
              <a:rPr lang="en-US" sz="2000" b="1" dirty="0" smtClean="0">
                <a:solidFill>
                  <a:prstClr val="black"/>
                </a:solidFill>
              </a:rPr>
              <a:t>Develop </a:t>
            </a:r>
            <a:r>
              <a:rPr lang="en-US" sz="2000" b="1" dirty="0">
                <a:solidFill>
                  <a:prstClr val="black"/>
                </a:solidFill>
              </a:rPr>
              <a:t>an Implementation Plan  </a:t>
            </a:r>
            <a:r>
              <a:rPr lang="en-US" sz="2000" dirty="0">
                <a:solidFill>
                  <a:prstClr val="black"/>
                </a:solidFill>
              </a:rPr>
              <a:t>(</a:t>
            </a:r>
            <a:r>
              <a:rPr lang="en-US" sz="2000" i="1" dirty="0">
                <a:solidFill>
                  <a:prstClr val="black"/>
                </a:solidFill>
              </a:rPr>
              <a:t>Department Specific </a:t>
            </a:r>
            <a:r>
              <a:rPr lang="en-US" sz="2000" dirty="0">
                <a:solidFill>
                  <a:prstClr val="black"/>
                </a:solidFill>
              </a:rPr>
              <a:t>SBTT</a:t>
            </a:r>
            <a:r>
              <a:rPr lang="en-US" sz="2000" i="1" dirty="0">
                <a:solidFill>
                  <a:prstClr val="black"/>
                </a:solidFill>
              </a:rPr>
              <a:t>)</a:t>
            </a:r>
            <a:endParaRPr lang="en-US" sz="2000" dirty="0">
              <a:solidFill>
                <a:prstClr val="black"/>
              </a:solidFill>
            </a:endParaRPr>
          </a:p>
          <a:p>
            <a:r>
              <a:rPr lang="en-US" sz="2000" b="1" i="1" dirty="0">
                <a:solidFill>
                  <a:prstClr val="black"/>
                </a:solidFill>
              </a:rPr>
              <a:t>Develop </a:t>
            </a:r>
            <a:r>
              <a:rPr lang="en-US" sz="2000" b="1" i="1" dirty="0" smtClean="0">
                <a:solidFill>
                  <a:prstClr val="black"/>
                </a:solidFill>
              </a:rPr>
              <a:t>Plan </a:t>
            </a:r>
            <a:r>
              <a:rPr lang="en-US" sz="2000" b="1" i="1" dirty="0">
                <a:solidFill>
                  <a:prstClr val="black"/>
                </a:solidFill>
              </a:rPr>
              <a:t>for Sustained Continuous Improvement</a:t>
            </a:r>
          </a:p>
          <a:p>
            <a:endParaRPr lang="en-US" sz="1600" dirty="0" smtClean="0">
              <a:solidFill>
                <a:prstClr val="black"/>
              </a:solidFill>
              <a:ea typeface="ＭＳ Ｐゴシック"/>
              <a:cs typeface="ＭＳ Ｐゴシック"/>
            </a:endParaRPr>
          </a:p>
        </p:txBody>
      </p:sp>
      <p:pic>
        <p:nvPicPr>
          <p:cNvPr id="6" name="Picture 40" descr="SYN:APSE logo " title="Logo"/>
          <p:cNvPicPr preferRelativeResize="0">
            <a:picLocks noChangeAspect="1" noChangeArrowheads="1"/>
          </p:cNvPicPr>
          <p:nvPr/>
        </p:nvPicPr>
        <p:blipFill>
          <a:blip r:embed="rId3" cstate="print"/>
          <a:srcRect l="26416" t="8400"/>
          <a:stretch>
            <a:fillRect/>
          </a:stretch>
        </p:blipFill>
        <p:spPr bwMode="auto">
          <a:xfrm>
            <a:off x="228600" y="6479811"/>
            <a:ext cx="2160984" cy="301989"/>
          </a:xfrm>
          <a:prstGeom prst="rect">
            <a:avLst/>
          </a:prstGeom>
          <a:noFill/>
          <a:ln w="9525">
            <a:noFill/>
            <a:miter lim="800000"/>
            <a:headEnd/>
            <a:tailEnd/>
          </a:ln>
        </p:spPr>
      </p:pic>
    </p:spTree>
    <p:extLst>
      <p:ext uri="{BB962C8B-B14F-4D97-AF65-F5344CB8AC3E}">
        <p14:creationId xmlns:p14="http://schemas.microsoft.com/office/powerpoint/2010/main" val="2441255080"/>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200" y="87765"/>
            <a:ext cx="8229600" cy="1143000"/>
          </a:xfrm>
        </p:spPr>
        <p:txBody>
          <a:bodyPr>
            <a:normAutofit fontScale="90000"/>
          </a:bodyPr>
          <a:lstStyle/>
          <a:p>
            <a:pPr defTabSz="642915" fontAlgn="auto">
              <a:spcAft>
                <a:spcPts val="0"/>
              </a:spcAft>
              <a:defRPr/>
            </a:pPr>
            <a:r>
              <a:rPr lang="en-US" sz="5300" dirty="0"/>
              <a:t>Phase </a:t>
            </a:r>
            <a:r>
              <a:rPr lang="en-US" sz="5300" dirty="0" smtClean="0"/>
              <a:t>II </a:t>
            </a:r>
            <a:r>
              <a:rPr lang="en-US" sz="3100" dirty="0" smtClean="0"/>
              <a:t>Planning, </a:t>
            </a:r>
            <a:r>
              <a:rPr lang="en-US" sz="3100" b="1" dirty="0" smtClean="0"/>
              <a:t>Training</a:t>
            </a:r>
            <a:r>
              <a:rPr lang="en-US" sz="3100" dirty="0" smtClean="0"/>
              <a:t>, and Implementation</a:t>
            </a:r>
            <a:endParaRPr lang="en-US" sz="2000" dirty="0" smtClean="0">
              <a:ea typeface="ＭＳ Ｐゴシック" pitchFamily="34" charset="-128"/>
            </a:endParaRPr>
          </a:p>
        </p:txBody>
      </p:sp>
      <p:sp>
        <p:nvSpPr>
          <p:cNvPr id="3" name="Rectangle 2"/>
          <p:cNvSpPr/>
          <p:nvPr/>
        </p:nvSpPr>
        <p:spPr>
          <a:xfrm>
            <a:off x="381000" y="1371600"/>
            <a:ext cx="8257075" cy="960299"/>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000" b="1" dirty="0" smtClean="0">
                <a:solidFill>
                  <a:prstClr val="white"/>
                </a:solidFill>
              </a:rPr>
              <a:t>Goal – </a:t>
            </a:r>
            <a:r>
              <a:rPr lang="en-US" sz="2000" dirty="0" smtClean="0">
                <a:solidFill>
                  <a:prstClr val="white"/>
                </a:solidFill>
              </a:rPr>
              <a:t>(2) to conduct </a:t>
            </a:r>
            <a:r>
              <a:rPr lang="en-US" sz="2000" dirty="0">
                <a:solidFill>
                  <a:prstClr val="white"/>
                </a:solidFill>
              </a:rPr>
              <a:t>simulation-based team training (SBTT</a:t>
            </a:r>
            <a:r>
              <a:rPr lang="en-US" sz="2000" dirty="0" smtClean="0">
                <a:solidFill>
                  <a:prstClr val="white"/>
                </a:solidFill>
              </a:rPr>
              <a:t>)</a:t>
            </a:r>
            <a:endParaRPr lang="en-US" sz="1600" dirty="0">
              <a:solidFill>
                <a:prstClr val="white"/>
              </a:solidFill>
            </a:endParaRPr>
          </a:p>
        </p:txBody>
      </p:sp>
      <p:sp>
        <p:nvSpPr>
          <p:cNvPr id="7" name="Rectangle 3"/>
          <p:cNvSpPr txBox="1">
            <a:spLocks noChangeArrowheads="1"/>
          </p:cNvSpPr>
          <p:nvPr/>
        </p:nvSpPr>
        <p:spPr bwMode="auto">
          <a:xfrm>
            <a:off x="2362200" y="2743200"/>
            <a:ext cx="4142516" cy="3418043"/>
          </a:xfrm>
          <a:prstGeom prst="rect">
            <a:avLst/>
          </a:prstGeom>
          <a:solidFill>
            <a:schemeClr val="accent6"/>
          </a:solidFill>
          <a:ln w="9525">
            <a:noFill/>
            <a:miter lim="800000"/>
            <a:headEnd/>
            <a:tailEnd/>
          </a:ln>
          <a:effectLst>
            <a:outerShdw blurRad="50800" dist="38100" dir="10800000" algn="r" rotWithShape="0">
              <a:prstClr val="black">
                <a:alpha val="40000"/>
              </a:prstClr>
            </a:outerShdw>
          </a:effectLst>
        </p:spPr>
        <p:txBody>
          <a:bodyPr vert="horz" wrap="square" lIns="64291" tIns="32146" rIns="64291" bIns="32146" numCol="1" anchor="t" anchorCtr="0" compatLnSpc="1">
            <a:prstTxWarp prst="textNoShape">
              <a:avLst/>
            </a:prstTxWarp>
          </a:bodyPr>
          <a:lstStyle>
            <a:lvl1pPr marL="239713" indent="-239713" algn="l" defTabSz="641350" rtl="0" fontAlgn="base">
              <a:spcBef>
                <a:spcPct val="20000"/>
              </a:spcBef>
              <a:spcAft>
                <a:spcPct val="0"/>
              </a:spcAft>
              <a:buFont typeface="Arial" charset="0"/>
              <a:buChar char="•"/>
              <a:defRPr sz="2200" kern="1200">
                <a:solidFill>
                  <a:schemeClr val="tx1"/>
                </a:solidFill>
                <a:latin typeface="+mn-lt"/>
                <a:ea typeface="+mn-ea"/>
                <a:cs typeface="+mn-cs"/>
              </a:defRPr>
            </a:lvl1pPr>
            <a:lvl2pPr marL="522288" indent="-200025" algn="l" defTabSz="641350" rtl="0" fontAlgn="base">
              <a:spcBef>
                <a:spcPct val="20000"/>
              </a:spcBef>
              <a:spcAft>
                <a:spcPct val="0"/>
              </a:spcAft>
              <a:buFont typeface="Arial" charset="0"/>
              <a:buChar char="–"/>
              <a:defRPr sz="2000" kern="1200">
                <a:solidFill>
                  <a:schemeClr val="tx1"/>
                </a:solidFill>
                <a:latin typeface="+mn-lt"/>
                <a:ea typeface="+mn-ea"/>
                <a:cs typeface="+mn-cs"/>
              </a:defRPr>
            </a:lvl2pPr>
            <a:lvl3pPr marL="803275" indent="-160338" algn="l" defTabSz="641350" rtl="0" fontAlgn="base">
              <a:spcBef>
                <a:spcPct val="20000"/>
              </a:spcBef>
              <a:spcAft>
                <a:spcPct val="0"/>
              </a:spcAft>
              <a:buFont typeface="Arial" charset="0"/>
              <a:buChar char="•"/>
              <a:defRPr sz="1700" kern="1200">
                <a:solidFill>
                  <a:schemeClr val="tx1"/>
                </a:solidFill>
                <a:latin typeface="+mn-lt"/>
                <a:ea typeface="+mn-ea"/>
                <a:cs typeface="+mn-cs"/>
              </a:defRPr>
            </a:lvl3pPr>
            <a:lvl4pPr marL="1123950" indent="-160338" algn="l" defTabSz="641350" rtl="0" fontAlgn="base">
              <a:spcBef>
                <a:spcPct val="20000"/>
              </a:spcBef>
              <a:spcAft>
                <a:spcPct val="0"/>
              </a:spcAft>
              <a:buFont typeface="Arial" charset="0"/>
              <a:buChar char="–"/>
              <a:defRPr sz="1400" kern="1200">
                <a:solidFill>
                  <a:schemeClr val="tx1"/>
                </a:solidFill>
                <a:latin typeface="+mn-lt"/>
                <a:ea typeface="+mn-ea"/>
                <a:cs typeface="+mn-cs"/>
              </a:defRPr>
            </a:lvl4pPr>
            <a:lvl5pPr marL="1446213" indent="-160338" algn="l" defTabSz="641350" rtl="0" fontAlgn="base">
              <a:spcBef>
                <a:spcPct val="20000"/>
              </a:spcBef>
              <a:spcAft>
                <a:spcPct val="0"/>
              </a:spcAft>
              <a:buFont typeface="Arial" charset="0"/>
              <a:buChar char="»"/>
              <a:defRPr sz="1400" kern="1200">
                <a:solidFill>
                  <a:schemeClr val="tx1"/>
                </a:solidFill>
                <a:latin typeface="+mn-lt"/>
                <a:ea typeface="+mn-ea"/>
                <a:cs typeface="+mn-cs"/>
              </a:defRPr>
            </a:lvl5pPr>
            <a:lvl6pPr marL="1768015" indent="-160729" algn="l" defTabSz="642915"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9473" indent="-160729" algn="l" defTabSz="642915"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10930" indent="-160729" algn="l" defTabSz="642915"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32387" indent="-160729" algn="l" defTabSz="642915"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buFont typeface="Arial" charset="0"/>
              <a:buNone/>
            </a:pPr>
            <a:r>
              <a:rPr lang="en-US" sz="2000" b="1" dirty="0" smtClean="0">
                <a:solidFill>
                  <a:prstClr val="black"/>
                </a:solidFill>
              </a:rPr>
              <a:t>Key Actions </a:t>
            </a:r>
          </a:p>
          <a:p>
            <a:pPr marL="0" indent="0">
              <a:buFont typeface="Arial" charset="0"/>
              <a:buNone/>
            </a:pPr>
            <a:r>
              <a:rPr lang="en-US" sz="2000" b="1" i="1" dirty="0" smtClean="0">
                <a:solidFill>
                  <a:prstClr val="black"/>
                </a:solidFill>
              </a:rPr>
              <a:t>Department and SYN:APSE</a:t>
            </a:r>
          </a:p>
          <a:p>
            <a:r>
              <a:rPr lang="en-US" sz="2000" b="1" dirty="0" smtClean="0">
                <a:solidFill>
                  <a:prstClr val="black"/>
                </a:solidFill>
              </a:rPr>
              <a:t>Determine Training Strategy</a:t>
            </a:r>
          </a:p>
          <a:p>
            <a:pPr lvl="1"/>
            <a:r>
              <a:rPr lang="en-US" sz="1800" b="1" dirty="0" smtClean="0">
                <a:solidFill>
                  <a:prstClr val="black"/>
                </a:solidFill>
              </a:rPr>
              <a:t>Determine # of Courses / Frequency</a:t>
            </a:r>
          </a:p>
          <a:p>
            <a:pPr lvl="1"/>
            <a:r>
              <a:rPr lang="en-US" sz="1800" b="1" dirty="0" smtClean="0">
                <a:solidFill>
                  <a:prstClr val="black"/>
                </a:solidFill>
              </a:rPr>
              <a:t>Design Clinical Scenarios</a:t>
            </a:r>
          </a:p>
          <a:p>
            <a:pPr lvl="1"/>
            <a:r>
              <a:rPr lang="en-US" sz="1800" b="1" dirty="0" smtClean="0">
                <a:solidFill>
                  <a:prstClr val="black"/>
                </a:solidFill>
              </a:rPr>
              <a:t>Determine Location</a:t>
            </a:r>
          </a:p>
          <a:p>
            <a:pPr lvl="1"/>
            <a:r>
              <a:rPr lang="en-US" sz="1800" b="1" dirty="0" smtClean="0">
                <a:solidFill>
                  <a:prstClr val="black"/>
                </a:solidFill>
              </a:rPr>
              <a:t>Schedule Interdisciplinary Participants</a:t>
            </a:r>
          </a:p>
        </p:txBody>
      </p:sp>
      <p:pic>
        <p:nvPicPr>
          <p:cNvPr id="5" name="Picture 40" descr="SYN:APSE logo " title="Logo"/>
          <p:cNvPicPr preferRelativeResize="0">
            <a:picLocks noChangeAspect="1" noChangeArrowheads="1"/>
          </p:cNvPicPr>
          <p:nvPr/>
        </p:nvPicPr>
        <p:blipFill>
          <a:blip r:embed="rId3" cstate="print"/>
          <a:srcRect l="26416" t="8400"/>
          <a:stretch>
            <a:fillRect/>
          </a:stretch>
        </p:blipFill>
        <p:spPr bwMode="auto">
          <a:xfrm>
            <a:off x="228600" y="6324600"/>
            <a:ext cx="2160984" cy="301989"/>
          </a:xfrm>
          <a:prstGeom prst="rect">
            <a:avLst/>
          </a:prstGeom>
          <a:noFill/>
          <a:ln w="9525">
            <a:noFill/>
            <a:miter lim="800000"/>
            <a:headEnd/>
            <a:tailEnd/>
          </a:ln>
        </p:spPr>
      </p:pic>
    </p:spTree>
    <p:extLst>
      <p:ext uri="{BB962C8B-B14F-4D97-AF65-F5344CB8AC3E}">
        <p14:creationId xmlns:p14="http://schemas.microsoft.com/office/powerpoint/2010/main" val="3386611579"/>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2060"/>
                </a:solidFill>
              </a:rPr>
              <a:t>Planning Team</a:t>
            </a:r>
            <a:endParaRPr lang="en-US" b="1" dirty="0">
              <a:solidFill>
                <a:srgbClr val="002060"/>
              </a:solidFill>
            </a:endParaRPr>
          </a:p>
        </p:txBody>
      </p:sp>
      <p:pic>
        <p:nvPicPr>
          <p:cNvPr id="4" name="Picture 3" descr="Yale new Have Hospital logo " title="YNHH logo"/>
          <p:cNvPicPr>
            <a:picLocks noChangeAspect="1" noChangeArrowheads="1"/>
          </p:cNvPicPr>
          <p:nvPr/>
        </p:nvPicPr>
        <p:blipFill>
          <a:blip r:embed="rId3" cstate="print"/>
          <a:srcRect/>
          <a:stretch>
            <a:fillRect/>
          </a:stretch>
        </p:blipFill>
        <p:spPr bwMode="auto">
          <a:xfrm>
            <a:off x="6629400" y="0"/>
            <a:ext cx="2381250" cy="695325"/>
          </a:xfrm>
          <a:prstGeom prst="rect">
            <a:avLst/>
          </a:prstGeom>
          <a:noFill/>
          <a:ln w="9525">
            <a:noFill/>
            <a:miter lim="800000"/>
            <a:headEnd/>
            <a:tailEnd/>
          </a:ln>
        </p:spPr>
      </p:pic>
      <p:sp>
        <p:nvSpPr>
          <p:cNvPr id="3" name="Content Placeholder 2"/>
          <p:cNvSpPr>
            <a:spLocks noGrp="1"/>
          </p:cNvSpPr>
          <p:nvPr>
            <p:ph idx="1"/>
          </p:nvPr>
        </p:nvSpPr>
        <p:spPr>
          <a:xfrm>
            <a:off x="609600" y="1524000"/>
            <a:ext cx="8229600" cy="4525963"/>
          </a:xfrm>
        </p:spPr>
        <p:txBody>
          <a:bodyPr>
            <a:normAutofit/>
          </a:bodyPr>
          <a:lstStyle/>
          <a:p>
            <a:r>
              <a:rPr lang="en-US" dirty="0" smtClean="0"/>
              <a:t>MD Champion / Director Patient Safety &amp; Quality</a:t>
            </a:r>
          </a:p>
          <a:p>
            <a:r>
              <a:rPr lang="en-US" dirty="0" smtClean="0"/>
              <a:t>Patient Service Director</a:t>
            </a:r>
          </a:p>
          <a:p>
            <a:r>
              <a:rPr lang="en-US" dirty="0" smtClean="0"/>
              <a:t>Pt Safety Coordinator</a:t>
            </a:r>
          </a:p>
          <a:p>
            <a:r>
              <a:rPr lang="en-US" dirty="0" smtClean="0"/>
              <a:t>Service Line Educator</a:t>
            </a:r>
          </a:p>
          <a:p>
            <a:r>
              <a:rPr lang="en-US" dirty="0" smtClean="0"/>
              <a:t>SYN:APSE Director of Simulation</a:t>
            </a:r>
          </a:p>
          <a:p>
            <a:r>
              <a:rPr lang="en-US" dirty="0" smtClean="0"/>
              <a:t>SNY:APSE Simulation Learning Consultant</a:t>
            </a:r>
            <a:endParaRPr lang="en-US" dirty="0"/>
          </a:p>
        </p:txBody>
      </p:sp>
    </p:spTree>
    <p:extLst>
      <p:ext uri="{BB962C8B-B14F-4D97-AF65-F5344CB8AC3E}">
        <p14:creationId xmlns:p14="http://schemas.microsoft.com/office/powerpoint/2010/main" val="26321789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229600" cy="1143000"/>
          </a:xfrm>
        </p:spPr>
        <p:txBody>
          <a:bodyPr/>
          <a:lstStyle/>
          <a:p>
            <a:r>
              <a:rPr lang="en-US" b="1" dirty="0" smtClean="0">
                <a:solidFill>
                  <a:schemeClr val="tx2"/>
                </a:solidFill>
              </a:rPr>
              <a:t>Course Development – June 2012</a:t>
            </a:r>
            <a:endParaRPr lang="en-US" b="1" dirty="0">
              <a:solidFill>
                <a:schemeClr val="tx2"/>
              </a:solidFill>
            </a:endParaRPr>
          </a:p>
        </p:txBody>
      </p:sp>
      <p:pic>
        <p:nvPicPr>
          <p:cNvPr id="4" name="Picture 3" descr="Yale new Have Hospital logo " title="YNHH logo"/>
          <p:cNvPicPr>
            <a:picLocks noChangeAspect="1" noChangeArrowheads="1"/>
          </p:cNvPicPr>
          <p:nvPr/>
        </p:nvPicPr>
        <p:blipFill>
          <a:blip r:embed="rId3" cstate="print"/>
          <a:srcRect/>
          <a:stretch>
            <a:fillRect/>
          </a:stretch>
        </p:blipFill>
        <p:spPr bwMode="auto">
          <a:xfrm>
            <a:off x="6553200" y="76200"/>
            <a:ext cx="2381250" cy="695325"/>
          </a:xfrm>
          <a:prstGeom prst="rect">
            <a:avLst/>
          </a:prstGeom>
          <a:noFill/>
          <a:ln w="9525">
            <a:noFill/>
            <a:miter lim="800000"/>
            <a:headEnd/>
            <a:tailEnd/>
          </a:ln>
        </p:spPr>
      </p:pic>
      <p:sp>
        <p:nvSpPr>
          <p:cNvPr id="3" name="Content Placeholder 2"/>
          <p:cNvSpPr>
            <a:spLocks noGrp="1"/>
          </p:cNvSpPr>
          <p:nvPr>
            <p:ph idx="1"/>
          </p:nvPr>
        </p:nvSpPr>
        <p:spPr>
          <a:xfrm>
            <a:off x="381000" y="1524000"/>
            <a:ext cx="8229600" cy="5029200"/>
          </a:xfrm>
        </p:spPr>
        <p:txBody>
          <a:bodyPr>
            <a:normAutofit fontScale="85000" lnSpcReduction="10000"/>
          </a:bodyPr>
          <a:lstStyle/>
          <a:p>
            <a:r>
              <a:rPr lang="en-US" b="1" dirty="0" smtClean="0"/>
              <a:t>Three Hour Program</a:t>
            </a:r>
          </a:p>
          <a:p>
            <a:pPr lvl="1"/>
            <a:r>
              <a:rPr lang="en-US" dirty="0" smtClean="0"/>
              <a:t>1 hour didactic</a:t>
            </a:r>
          </a:p>
          <a:p>
            <a:pPr lvl="1"/>
            <a:r>
              <a:rPr lang="en-US" dirty="0" smtClean="0"/>
              <a:t>2 Simulated Scenarios</a:t>
            </a:r>
          </a:p>
          <a:p>
            <a:pPr lvl="1"/>
            <a:r>
              <a:rPr lang="en-US" dirty="0" smtClean="0"/>
              <a:t>Video Based Debriefing Sessions</a:t>
            </a:r>
          </a:p>
          <a:p>
            <a:r>
              <a:rPr lang="en-US" b="1" dirty="0" smtClean="0"/>
              <a:t>Didactic Section</a:t>
            </a:r>
          </a:p>
          <a:p>
            <a:pPr lvl="1"/>
            <a:r>
              <a:rPr lang="en-US" dirty="0" smtClean="0"/>
              <a:t>Brief history of team training &amp; application in health care / ED setting</a:t>
            </a:r>
          </a:p>
          <a:p>
            <a:pPr lvl="1"/>
            <a:r>
              <a:rPr lang="en-US" dirty="0" smtClean="0"/>
              <a:t>Team STEPPS tools with discussions on applications in our ED	</a:t>
            </a:r>
          </a:p>
          <a:p>
            <a:r>
              <a:rPr lang="en-US" b="1" dirty="0" smtClean="0"/>
              <a:t>2 Simulated Scenarios</a:t>
            </a:r>
            <a:endParaRPr lang="en-US" dirty="0" smtClean="0"/>
          </a:p>
          <a:p>
            <a:pPr lvl="1"/>
            <a:r>
              <a:rPr lang="en-US" dirty="0" smtClean="0"/>
              <a:t>Utilized event reporting data and peer reviewed cases</a:t>
            </a:r>
          </a:p>
          <a:p>
            <a:pPr lvl="1"/>
            <a:r>
              <a:rPr lang="en-US" dirty="0" smtClean="0"/>
              <a:t>Incorporated opportunities to utilize communication tools</a:t>
            </a:r>
          </a:p>
          <a:p>
            <a:pPr lvl="1"/>
            <a:endParaRPr lang="en-US" dirty="0" smtClean="0"/>
          </a:p>
          <a:p>
            <a:pPr lvl="1">
              <a:buNone/>
            </a:pPr>
            <a:endParaRPr lang="en-US" dirty="0"/>
          </a:p>
          <a:p>
            <a:pPr lvl="1">
              <a:buNone/>
            </a:pPr>
            <a:endParaRPr lang="en-US" dirty="0" smtClean="0"/>
          </a:p>
          <a:p>
            <a:endParaRPr lang="en-US" dirty="0" smtClean="0"/>
          </a:p>
          <a:p>
            <a:endParaRPr lang="en-US" dirty="0"/>
          </a:p>
        </p:txBody>
      </p:sp>
    </p:spTree>
    <p:extLst>
      <p:ext uri="{BB962C8B-B14F-4D97-AF65-F5344CB8AC3E}">
        <p14:creationId xmlns:p14="http://schemas.microsoft.com/office/powerpoint/2010/main" val="9514196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457200" y="152400"/>
            <a:ext cx="8229600" cy="1139825"/>
          </a:xfrm>
        </p:spPr>
        <p:txBody>
          <a:bodyPr anchorCtr="0"/>
          <a:lstStyle/>
          <a:p>
            <a:pPr eaLnBrk="1" hangingPunct="1">
              <a:defRPr/>
            </a:pPr>
            <a:r>
              <a:rPr lang="en-US" dirty="0"/>
              <a:t>Harborview Medical Center</a:t>
            </a:r>
          </a:p>
        </p:txBody>
      </p:sp>
      <p:pic>
        <p:nvPicPr>
          <p:cNvPr id="27652" name="Picture 7" descr="Picture of harborview medical center. " title="Harborview"/>
          <p:cNvPicPr>
            <a:picLocks noChangeAspect="1" noChangeArrowheads="1"/>
          </p:cNvPicPr>
          <p:nvPr/>
        </p:nvPicPr>
        <p:blipFill>
          <a:blip r:embed="rId2"/>
          <a:srcRect/>
          <a:stretch>
            <a:fillRect/>
          </a:stretch>
        </p:blipFill>
        <p:spPr bwMode="auto">
          <a:xfrm>
            <a:off x="1524000" y="1252538"/>
            <a:ext cx="6096000" cy="3548062"/>
          </a:xfrm>
          <a:prstGeom prst="rect">
            <a:avLst/>
          </a:prstGeom>
          <a:noFill/>
          <a:ln w="38100">
            <a:solidFill>
              <a:srgbClr val="000000"/>
            </a:solidFill>
            <a:miter lim="800000"/>
            <a:headEnd/>
            <a:tailEnd/>
          </a:ln>
        </p:spPr>
      </p:pic>
      <p:sp>
        <p:nvSpPr>
          <p:cNvPr id="13315" name="Rectangle 3"/>
          <p:cNvSpPr>
            <a:spLocks noGrp="1" noChangeArrowheads="1"/>
          </p:cNvSpPr>
          <p:nvPr>
            <p:ph type="body" idx="4294967295"/>
          </p:nvPr>
        </p:nvSpPr>
        <p:spPr>
          <a:xfrm>
            <a:off x="457200" y="1951037"/>
            <a:ext cx="8229600" cy="4525963"/>
          </a:xfrm>
        </p:spPr>
        <p:txBody>
          <a:bodyPr/>
          <a:lstStyle/>
          <a:p>
            <a:pPr eaLnBrk="1" hangingPunct="1">
              <a:defRPr/>
            </a:pPr>
            <a:endParaRPr lang="en-US" sz="2800" dirty="0"/>
          </a:p>
          <a:p>
            <a:pPr eaLnBrk="1" hangingPunct="1">
              <a:defRPr/>
            </a:pPr>
            <a:endParaRPr lang="en-US" sz="2800" dirty="0"/>
          </a:p>
          <a:p>
            <a:pPr eaLnBrk="1" hangingPunct="1">
              <a:buFont typeface="Wingdings" pitchFamily="2" charset="2"/>
              <a:buNone/>
              <a:defRPr/>
            </a:pPr>
            <a:endParaRPr lang="en-US" sz="2800" dirty="0"/>
          </a:p>
          <a:p>
            <a:pPr eaLnBrk="1" hangingPunct="1">
              <a:buFont typeface="Wingdings" pitchFamily="2" charset="2"/>
              <a:buNone/>
              <a:defRPr/>
            </a:pPr>
            <a:endParaRPr lang="en-US" sz="2800" dirty="0"/>
          </a:p>
          <a:p>
            <a:pPr eaLnBrk="1" hangingPunct="1">
              <a:defRPr/>
            </a:pPr>
            <a:endParaRPr lang="en-US" sz="2800" dirty="0"/>
          </a:p>
          <a:p>
            <a:pPr eaLnBrk="1" hangingPunct="1">
              <a:defRPr/>
            </a:pPr>
            <a:endParaRPr lang="en-US" sz="2800" dirty="0"/>
          </a:p>
          <a:p>
            <a:pPr eaLnBrk="1" hangingPunct="1">
              <a:defRPr/>
            </a:pPr>
            <a:r>
              <a:rPr lang="en-US" sz="2400" dirty="0"/>
              <a:t>Harborview Medical Center is owned by King County, governed by the Harborview Board of Trustees, and managed under contract by the University of Washington</a:t>
            </a:r>
            <a:endParaRPr lang="en-US" sz="2800" dirty="0"/>
          </a:p>
        </p:txBody>
      </p:sp>
      <p:sp>
        <p:nvSpPr>
          <p:cNvPr id="5" name="Footer Placeholder 4"/>
          <p:cNvSpPr>
            <a:spLocks noGrp="1"/>
          </p:cNvSpPr>
          <p:nvPr>
            <p:ph type="ftr" sz="quarter" idx="11"/>
          </p:nvPr>
        </p:nvSpPr>
        <p:spPr>
          <a:xfrm>
            <a:off x="3124200" y="6248400"/>
            <a:ext cx="2895600" cy="457200"/>
          </a:xfrm>
        </p:spPr>
        <p:txBody>
          <a:bodyPr/>
          <a:lstStyle/>
          <a:p>
            <a:pPr>
              <a:defRPr/>
            </a:pPr>
            <a:r>
              <a:rPr lang="en-US" sz="1200" dirty="0">
                <a:latin typeface="Arial" pitchFamily="34" charset="0"/>
              </a:rPr>
              <a:t>Confidential – QI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1143000"/>
          </a:xfrm>
        </p:spPr>
        <p:txBody>
          <a:bodyPr>
            <a:normAutofit/>
          </a:bodyPr>
          <a:lstStyle/>
          <a:p>
            <a:pPr algn="l">
              <a:defRPr/>
            </a:pPr>
            <a:r>
              <a:rPr lang="en-US" sz="4400" b="1" dirty="0" smtClean="0">
                <a:solidFill>
                  <a:schemeClr val="tx2"/>
                </a:solidFill>
              </a:rPr>
              <a:t>Scenario Design and Trigger Events</a:t>
            </a:r>
            <a:endParaRPr lang="en-US" sz="4400" b="1" dirty="0">
              <a:solidFill>
                <a:schemeClr val="tx2"/>
              </a:solidFill>
              <a:ea typeface="+mj-ea"/>
              <a:cs typeface="+mj-cs"/>
            </a:endParaRPr>
          </a:p>
        </p:txBody>
      </p:sp>
      <p:pic>
        <p:nvPicPr>
          <p:cNvPr id="6" name="Picture 5" descr="Yale New haven Hospital Logo" title="YNHH logo"/>
          <p:cNvPicPr>
            <a:picLocks noChangeAspect="1" noChangeArrowheads="1"/>
          </p:cNvPicPr>
          <p:nvPr/>
        </p:nvPicPr>
        <p:blipFill>
          <a:blip r:embed="rId3" cstate="print"/>
          <a:srcRect/>
          <a:stretch>
            <a:fillRect/>
          </a:stretch>
        </p:blipFill>
        <p:spPr bwMode="auto">
          <a:xfrm>
            <a:off x="6629400" y="76200"/>
            <a:ext cx="2381250" cy="695325"/>
          </a:xfrm>
          <a:prstGeom prst="rect">
            <a:avLst/>
          </a:prstGeom>
          <a:noFill/>
          <a:ln w="9525">
            <a:noFill/>
            <a:miter lim="800000"/>
            <a:headEnd/>
            <a:tailEnd/>
          </a:ln>
        </p:spPr>
      </p:pic>
      <p:sp>
        <p:nvSpPr>
          <p:cNvPr id="29699" name="Content Placeholder 2"/>
          <p:cNvSpPr>
            <a:spLocks noGrp="1"/>
          </p:cNvSpPr>
          <p:nvPr>
            <p:ph idx="1"/>
          </p:nvPr>
        </p:nvSpPr>
        <p:spPr>
          <a:xfrm>
            <a:off x="762000" y="1600200"/>
            <a:ext cx="4495800" cy="3804910"/>
          </a:xfrm>
        </p:spPr>
        <p:txBody>
          <a:bodyPr>
            <a:noAutofit/>
          </a:bodyPr>
          <a:lstStyle/>
          <a:p>
            <a:pPr marL="0" indent="0">
              <a:buNone/>
            </a:pPr>
            <a:r>
              <a:rPr lang="en-US" sz="2400" dirty="0" smtClean="0">
                <a:latin typeface="Calibri" pitchFamily="34" charset="0"/>
                <a:ea typeface="ＭＳ Ｐゴシック" pitchFamily="34" charset="-128"/>
              </a:rPr>
              <a:t>Trigger - A </a:t>
            </a:r>
            <a:r>
              <a:rPr lang="en-US" sz="2400" dirty="0">
                <a:latin typeface="Calibri" pitchFamily="34" charset="0"/>
                <a:ea typeface="ＭＳ Ｐゴシック" pitchFamily="34" charset="-128"/>
              </a:rPr>
              <a:t>prompt to elicit a targeted response by a </a:t>
            </a:r>
            <a:r>
              <a:rPr lang="en-US" sz="2400" dirty="0" smtClean="0">
                <a:latin typeface="Calibri" pitchFamily="34" charset="0"/>
                <a:ea typeface="ＭＳ Ｐゴシック" pitchFamily="34" charset="-128"/>
              </a:rPr>
              <a:t>learner</a:t>
            </a:r>
          </a:p>
          <a:p>
            <a:r>
              <a:rPr lang="en-US" sz="2400" dirty="0" smtClean="0">
                <a:latin typeface="Calibri" pitchFamily="34" charset="0"/>
                <a:ea typeface="ＭＳ Ｐゴシック" pitchFamily="34" charset="-128"/>
              </a:rPr>
              <a:t>Embed triggers within a scenario</a:t>
            </a:r>
          </a:p>
          <a:p>
            <a:r>
              <a:rPr lang="en-US" sz="2400" dirty="0" smtClean="0">
                <a:latin typeface="Calibri" pitchFamily="34" charset="0"/>
                <a:ea typeface="ＭＳ Ｐゴシック" pitchFamily="34" charset="-128"/>
              </a:rPr>
              <a:t>Allows facilitator to control scenario events to ensure learning objectives are met </a:t>
            </a:r>
          </a:p>
          <a:p>
            <a:r>
              <a:rPr lang="en-US" sz="2400" dirty="0" smtClean="0">
                <a:latin typeface="Calibri" pitchFamily="34" charset="0"/>
                <a:ea typeface="ＭＳ Ｐゴシック" pitchFamily="34" charset="-128"/>
              </a:rPr>
              <a:t>Focuses attention on pre-determined critical events and targeted behaviors (Team STEPPS tools)</a:t>
            </a:r>
            <a:endParaRPr lang="en-US" sz="2400" dirty="0">
              <a:latin typeface="Calibri" pitchFamily="34" charset="0"/>
              <a:ea typeface="ＭＳ Ｐゴシック" pitchFamily="34" charset="-128"/>
            </a:endParaRPr>
          </a:p>
          <a:p>
            <a:endParaRPr lang="en-US" sz="2400" dirty="0" smtClean="0">
              <a:latin typeface="Calibri" pitchFamily="34" charset="0"/>
              <a:ea typeface="ＭＳ Ｐゴシック" pitchFamily="34" charset="-128"/>
            </a:endParaRPr>
          </a:p>
          <a:p>
            <a:pPr eaLnBrk="1" hangingPunct="1">
              <a:spcBef>
                <a:spcPts val="0"/>
              </a:spcBef>
              <a:spcAft>
                <a:spcPts val="1200"/>
              </a:spcAft>
              <a:buFont typeface="Wingdings" pitchFamily="2" charset="2"/>
              <a:buChar char="§"/>
            </a:pPr>
            <a:endParaRPr lang="en-US" sz="2400" dirty="0" smtClean="0"/>
          </a:p>
        </p:txBody>
      </p:sp>
      <p:pic>
        <p:nvPicPr>
          <p:cNvPr id="9" name="Picture 8" descr="Cartoon Picture of a man turning on a very large light switch. " title="Cartoon Pictur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2362200"/>
            <a:ext cx="3215390" cy="1981200"/>
          </a:xfrm>
          <a:prstGeom prst="rect">
            <a:avLst/>
          </a:prstGeom>
          <a:scene3d>
            <a:camera prst="orthographicFront"/>
            <a:lightRig rig="threePt" dir="t"/>
          </a:scene3d>
          <a:sp3d>
            <a:bevelT prst="slope"/>
          </a:sp3d>
        </p:spPr>
      </p:pic>
      <p:pic>
        <p:nvPicPr>
          <p:cNvPr id="7" name="Picture 40" descr="SYN:APSE logo " title="Logo"/>
          <p:cNvPicPr preferRelativeResize="0">
            <a:picLocks noChangeAspect="1" noChangeArrowheads="1"/>
          </p:cNvPicPr>
          <p:nvPr/>
        </p:nvPicPr>
        <p:blipFill>
          <a:blip r:embed="rId5" cstate="print"/>
          <a:srcRect l="26416" t="8400"/>
          <a:stretch>
            <a:fillRect/>
          </a:stretch>
        </p:blipFill>
        <p:spPr bwMode="auto">
          <a:xfrm>
            <a:off x="228600" y="6403611"/>
            <a:ext cx="2160984" cy="301989"/>
          </a:xfrm>
          <a:prstGeom prst="rect">
            <a:avLst/>
          </a:prstGeom>
          <a:noFill/>
          <a:ln w="9525">
            <a:noFill/>
            <a:miter lim="800000"/>
            <a:headEnd/>
            <a:tailEnd/>
          </a:ln>
        </p:spPr>
      </p:pic>
      <p:sp>
        <p:nvSpPr>
          <p:cNvPr id="5" name="Slide Number Placeholder 4"/>
          <p:cNvSpPr>
            <a:spLocks noGrp="1"/>
          </p:cNvSpPr>
          <p:nvPr>
            <p:ph type="sldNum" sz="quarter" idx="12"/>
          </p:nvPr>
        </p:nvSpPr>
        <p:spPr>
          <a:xfrm>
            <a:off x="8337550" y="6348413"/>
            <a:ext cx="806450" cy="365125"/>
          </a:xfrm>
          <a:prstGeom prst="rect">
            <a:avLst/>
          </a:prstGeom>
        </p:spPr>
        <p:txBody>
          <a:bodyPr/>
          <a:lstStyle/>
          <a:p>
            <a:fld id="{40BB7911-71A6-4EC2-B1C3-E3CA28075700}" type="slidenum">
              <a:rPr lang="en-US" smtClean="0">
                <a:solidFill>
                  <a:srgbClr val="1F497D">
                    <a:lumMod val="75000"/>
                  </a:srgbClr>
                </a:solidFill>
              </a:rPr>
              <a:pPr/>
              <a:t>30</a:t>
            </a:fld>
            <a:endParaRPr lang="en-US" dirty="0">
              <a:solidFill>
                <a:srgbClr val="1F497D">
                  <a:lumMod val="75000"/>
                </a:srgbClr>
              </a:solidFill>
            </a:endParaRPr>
          </a:p>
        </p:txBody>
      </p:sp>
    </p:spTree>
    <p:extLst>
      <p:ext uri="{BB962C8B-B14F-4D97-AF65-F5344CB8AC3E}">
        <p14:creationId xmlns:p14="http://schemas.microsoft.com/office/powerpoint/2010/main" val="4199829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143000"/>
          </a:xfrm>
        </p:spPr>
        <p:txBody>
          <a:bodyPr/>
          <a:lstStyle/>
          <a:p>
            <a:r>
              <a:rPr lang="en-US" b="1" dirty="0" smtClean="0">
                <a:solidFill>
                  <a:schemeClr val="tx2"/>
                </a:solidFill>
              </a:rPr>
              <a:t>“William James”</a:t>
            </a:r>
            <a:endParaRPr lang="en-US" b="1" dirty="0">
              <a:solidFill>
                <a:schemeClr val="tx2"/>
              </a:solidFill>
            </a:endParaRPr>
          </a:p>
        </p:txBody>
      </p:sp>
      <p:sp>
        <p:nvSpPr>
          <p:cNvPr id="7" name="Content Placeholder 6"/>
          <p:cNvSpPr>
            <a:spLocks noGrp="1"/>
          </p:cNvSpPr>
          <p:nvPr>
            <p:ph idx="1"/>
          </p:nvPr>
        </p:nvSpPr>
        <p:spPr>
          <a:xfrm>
            <a:off x="609600" y="1143000"/>
            <a:ext cx="8153400" cy="5262979"/>
          </a:xfrm>
          <a:prstGeom prst="rect">
            <a:avLst/>
          </a:prstGeom>
        </p:spPr>
        <p:txBody>
          <a:bodyPr wrap="square">
            <a:spAutoFit/>
          </a:bodyPr>
          <a:lstStyle/>
          <a:p>
            <a:r>
              <a:rPr lang="en-US" sz="2400" dirty="0" smtClean="0"/>
              <a:t>“The </a:t>
            </a:r>
            <a:r>
              <a:rPr lang="en-US" sz="2400" dirty="0"/>
              <a:t>patient will initially present with vital signs </a:t>
            </a:r>
            <a:r>
              <a:rPr lang="en-US" sz="2400" dirty="0" smtClean="0"/>
              <a:t>&amp; </a:t>
            </a:r>
            <a:r>
              <a:rPr lang="en-US" sz="2400" dirty="0"/>
              <a:t>history that point to pneumonia.  He is actually in early sepsis.  During the scenario, he will have a change in status (progressive hypoxia and hypotension with persistent tachycardia).   By the end of the scenario, we hope that all staff will have a </a:t>
            </a:r>
            <a:r>
              <a:rPr lang="en-US" sz="2400" b="1" dirty="0"/>
              <a:t>shared mental model </a:t>
            </a:r>
            <a:r>
              <a:rPr lang="en-US" sz="2400" dirty="0"/>
              <a:t>that the patient has early sepsis.  Team members will enter and exit at specified times to simulate actual practice.  However, a critical lab value will be introduced when the nurse is out of the room.  </a:t>
            </a:r>
            <a:r>
              <a:rPr lang="en-US" sz="2400" dirty="0" smtClean="0"/>
              <a:t>We </a:t>
            </a:r>
            <a:r>
              <a:rPr lang="en-US" sz="2400" dirty="0"/>
              <a:t>will observe to see if this data is shared to create a shared mental model of patient’s clinical diagnosis.  At </a:t>
            </a:r>
            <a:r>
              <a:rPr lang="en-US" sz="2400" dirty="0" smtClean="0"/>
              <a:t>the </a:t>
            </a:r>
            <a:r>
              <a:rPr lang="en-US" sz="2400" dirty="0"/>
              <a:t>end of the scenario we will introduce </a:t>
            </a:r>
            <a:r>
              <a:rPr lang="en-US" sz="2400" dirty="0" smtClean="0"/>
              <a:t>a trigger for </a:t>
            </a:r>
            <a:r>
              <a:rPr lang="en-US" sz="2400" dirty="0"/>
              <a:t>patient identification related to antibiotic delivery by a confederate RN to assess </a:t>
            </a:r>
            <a:r>
              <a:rPr lang="en-US" sz="2400" b="1" dirty="0"/>
              <a:t>cross-monitoring and assertion</a:t>
            </a:r>
            <a:r>
              <a:rPr lang="en-US" sz="2400" b="1" dirty="0" smtClean="0"/>
              <a:t>. “ </a:t>
            </a:r>
            <a:endParaRPr lang="en-US" sz="2400" b="1" dirty="0"/>
          </a:p>
        </p:txBody>
      </p:sp>
    </p:spTree>
    <p:extLst>
      <p:ext uri="{BB962C8B-B14F-4D97-AF65-F5344CB8AC3E}">
        <p14:creationId xmlns:p14="http://schemas.microsoft.com/office/powerpoint/2010/main" val="638874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r>
              <a:rPr lang="en-US" b="1" dirty="0" smtClean="0">
                <a:solidFill>
                  <a:schemeClr val="tx2"/>
                </a:solidFill>
              </a:rPr>
              <a:t>Video-Based Debriefing</a:t>
            </a:r>
            <a:endParaRPr lang="en-US" b="1" dirty="0">
              <a:solidFill>
                <a:schemeClr val="tx2"/>
              </a:solidFill>
            </a:endParaRPr>
          </a:p>
        </p:txBody>
      </p:sp>
      <p:pic>
        <p:nvPicPr>
          <p:cNvPr id="10" name="Picture 9" descr="Yale New haven Hospital Logo" title="YNHH Logo"/>
          <p:cNvPicPr>
            <a:picLocks noChangeAspect="1" noChangeArrowheads="1"/>
          </p:cNvPicPr>
          <p:nvPr/>
        </p:nvPicPr>
        <p:blipFill>
          <a:blip r:embed="rId3" cstate="print"/>
          <a:srcRect/>
          <a:stretch>
            <a:fillRect/>
          </a:stretch>
        </p:blipFill>
        <p:spPr bwMode="auto">
          <a:xfrm>
            <a:off x="6610350" y="76200"/>
            <a:ext cx="2381250" cy="695325"/>
          </a:xfrm>
          <a:prstGeom prst="rect">
            <a:avLst/>
          </a:prstGeom>
          <a:noFill/>
          <a:ln w="9525">
            <a:noFill/>
            <a:miter lim="800000"/>
            <a:headEnd/>
            <a:tailEnd/>
          </a:ln>
        </p:spPr>
      </p:pic>
      <p:sp>
        <p:nvSpPr>
          <p:cNvPr id="3" name="Content Placeholder 2"/>
          <p:cNvSpPr>
            <a:spLocks noGrp="1"/>
          </p:cNvSpPr>
          <p:nvPr>
            <p:ph idx="1"/>
          </p:nvPr>
        </p:nvSpPr>
        <p:spPr>
          <a:xfrm>
            <a:off x="76200" y="1219200"/>
            <a:ext cx="2655410" cy="4525963"/>
          </a:xfrm>
        </p:spPr>
        <p:txBody>
          <a:bodyPr>
            <a:noAutofit/>
          </a:bodyPr>
          <a:lstStyle/>
          <a:p>
            <a:r>
              <a:rPr lang="en-US" sz="2800" dirty="0" smtClean="0"/>
              <a:t>Fosters self-reflection</a:t>
            </a:r>
          </a:p>
          <a:p>
            <a:r>
              <a:rPr lang="en-US" sz="2800" dirty="0" smtClean="0"/>
              <a:t>Clarifies </a:t>
            </a:r>
            <a:r>
              <a:rPr lang="en-US" sz="2800" i="1" dirty="0" smtClean="0"/>
              <a:t>what</a:t>
            </a:r>
            <a:r>
              <a:rPr lang="en-US" sz="2800" dirty="0" smtClean="0"/>
              <a:t> to set the context for </a:t>
            </a:r>
            <a:r>
              <a:rPr lang="en-US" sz="2800" i="1" dirty="0" smtClean="0"/>
              <a:t>why</a:t>
            </a:r>
          </a:p>
          <a:p>
            <a:r>
              <a:rPr lang="en-US" sz="2800" dirty="0" smtClean="0"/>
              <a:t>Allows facilitator to mark video with Trigger events</a:t>
            </a:r>
            <a:endParaRPr lang="en-US" sz="2800" dirty="0"/>
          </a:p>
        </p:txBody>
      </p:sp>
      <p:pic>
        <p:nvPicPr>
          <p:cNvPr id="4" name="Picture 3" descr="Snap shots of video based debriefings along with a debriefing report. " title="Video Debriefing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1846" y="1477108"/>
            <a:ext cx="6529754" cy="4495800"/>
          </a:xfrm>
          <a:prstGeom prst="rect">
            <a:avLst/>
          </a:prstGeom>
        </p:spPr>
      </p:pic>
      <p:pic>
        <p:nvPicPr>
          <p:cNvPr id="11" name="Picture 40" descr="SYN:APSE logo " title="Logo"/>
          <p:cNvPicPr preferRelativeResize="0">
            <a:picLocks noChangeAspect="1" noChangeArrowheads="1"/>
          </p:cNvPicPr>
          <p:nvPr/>
        </p:nvPicPr>
        <p:blipFill>
          <a:blip r:embed="rId5" cstate="print"/>
          <a:srcRect l="26416" t="8400"/>
          <a:stretch>
            <a:fillRect/>
          </a:stretch>
        </p:blipFill>
        <p:spPr bwMode="auto">
          <a:xfrm>
            <a:off x="228600" y="6324600"/>
            <a:ext cx="2160984" cy="301989"/>
          </a:xfrm>
          <a:prstGeom prst="rect">
            <a:avLst/>
          </a:prstGeom>
          <a:noFill/>
          <a:ln w="9525">
            <a:noFill/>
            <a:miter lim="800000"/>
            <a:headEnd/>
            <a:tailEnd/>
          </a:ln>
        </p:spPr>
      </p:pic>
    </p:spTree>
    <p:extLst>
      <p:ext uri="{BB962C8B-B14F-4D97-AF65-F5344CB8AC3E}">
        <p14:creationId xmlns:p14="http://schemas.microsoft.com/office/powerpoint/2010/main" val="10525693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1143000"/>
          </a:xfrm>
        </p:spPr>
        <p:txBody>
          <a:bodyPr/>
          <a:lstStyle/>
          <a:p>
            <a:r>
              <a:rPr lang="en-US" b="1" dirty="0" smtClean="0">
                <a:solidFill>
                  <a:schemeClr val="tx2"/>
                </a:solidFill>
              </a:rPr>
              <a:t>Faculty (17)</a:t>
            </a:r>
            <a:endParaRPr lang="en-US" b="1" dirty="0">
              <a:solidFill>
                <a:schemeClr val="tx2"/>
              </a:solidFill>
            </a:endParaRPr>
          </a:p>
        </p:txBody>
      </p:sp>
      <p:pic>
        <p:nvPicPr>
          <p:cNvPr id="4" name="Picture 3" descr="Yale New haven Hospital Logo" title="YNHH Logo"/>
          <p:cNvPicPr>
            <a:picLocks noChangeAspect="1" noChangeArrowheads="1"/>
          </p:cNvPicPr>
          <p:nvPr/>
        </p:nvPicPr>
        <p:blipFill>
          <a:blip r:embed="rId3" cstate="print"/>
          <a:srcRect/>
          <a:stretch>
            <a:fillRect/>
          </a:stretch>
        </p:blipFill>
        <p:spPr bwMode="auto">
          <a:xfrm>
            <a:off x="6553200" y="76200"/>
            <a:ext cx="2381250" cy="695325"/>
          </a:xfrm>
          <a:prstGeom prst="rect">
            <a:avLst/>
          </a:prstGeom>
          <a:noFill/>
          <a:ln w="9525">
            <a:noFill/>
            <a:miter lim="800000"/>
            <a:headEnd/>
            <a:tailEnd/>
          </a:ln>
        </p:spPr>
      </p:pic>
      <p:sp>
        <p:nvSpPr>
          <p:cNvPr id="3" name="Content Placeholder 2"/>
          <p:cNvSpPr>
            <a:spLocks noGrp="1"/>
          </p:cNvSpPr>
          <p:nvPr>
            <p:ph idx="1"/>
          </p:nvPr>
        </p:nvSpPr>
        <p:spPr/>
        <p:txBody>
          <a:bodyPr>
            <a:normAutofit lnSpcReduction="10000"/>
          </a:bodyPr>
          <a:lstStyle/>
          <a:p>
            <a:r>
              <a:rPr lang="en-US" dirty="0" smtClean="0"/>
              <a:t>Each Course was taught by RN / MD (PA) pair</a:t>
            </a:r>
          </a:p>
          <a:p>
            <a:pPr lvl="1"/>
            <a:r>
              <a:rPr lang="en-US" dirty="0" smtClean="0"/>
              <a:t>6 Attending MDs</a:t>
            </a:r>
          </a:p>
          <a:p>
            <a:pPr lvl="1"/>
            <a:r>
              <a:rPr lang="en-US" dirty="0" smtClean="0"/>
              <a:t>3 ED Staff RNs</a:t>
            </a:r>
          </a:p>
          <a:p>
            <a:pPr lvl="1"/>
            <a:r>
              <a:rPr lang="en-US" dirty="0" smtClean="0"/>
              <a:t>2 ED Techs</a:t>
            </a:r>
          </a:p>
          <a:p>
            <a:pPr lvl="1"/>
            <a:r>
              <a:rPr lang="en-US" dirty="0" smtClean="0"/>
              <a:t>2 Service Line Educators</a:t>
            </a:r>
          </a:p>
          <a:p>
            <a:pPr lvl="1"/>
            <a:r>
              <a:rPr lang="en-US" dirty="0" smtClean="0"/>
              <a:t>1 PA</a:t>
            </a:r>
          </a:p>
          <a:p>
            <a:pPr lvl="1"/>
            <a:r>
              <a:rPr lang="en-US" dirty="0" smtClean="0"/>
              <a:t>1 Patient Safety Coordinator</a:t>
            </a:r>
          </a:p>
          <a:p>
            <a:pPr lvl="1"/>
            <a:r>
              <a:rPr lang="en-US" dirty="0" smtClean="0"/>
              <a:t>1 Patient Service Director</a:t>
            </a:r>
          </a:p>
          <a:p>
            <a:pPr lvl="1"/>
            <a:r>
              <a:rPr lang="en-US" dirty="0" smtClean="0"/>
              <a:t>1 Patient Service Manager</a:t>
            </a:r>
          </a:p>
          <a:p>
            <a:pPr>
              <a:buNone/>
            </a:pPr>
            <a:endParaRPr lang="en-US" dirty="0"/>
          </a:p>
        </p:txBody>
      </p:sp>
    </p:spTree>
    <p:extLst>
      <p:ext uri="{BB962C8B-B14F-4D97-AF65-F5344CB8AC3E}">
        <p14:creationId xmlns:p14="http://schemas.microsoft.com/office/powerpoint/2010/main" val="20602311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229600" cy="1143000"/>
          </a:xfrm>
        </p:spPr>
        <p:txBody>
          <a:bodyPr>
            <a:normAutofit/>
          </a:bodyPr>
          <a:lstStyle/>
          <a:p>
            <a:r>
              <a:rPr lang="en-US" b="1" dirty="0" smtClean="0">
                <a:solidFill>
                  <a:schemeClr val="tx2"/>
                </a:solidFill>
              </a:rPr>
              <a:t>Faculty Development – July 2012</a:t>
            </a:r>
            <a:endParaRPr lang="en-US" b="1" dirty="0">
              <a:solidFill>
                <a:schemeClr val="tx2"/>
              </a:solidFill>
            </a:endParaRPr>
          </a:p>
        </p:txBody>
      </p:sp>
      <p:pic>
        <p:nvPicPr>
          <p:cNvPr id="4" name="Picture 3" descr="Yale new Have Hospital logo " title="YNHH logo"/>
          <p:cNvPicPr>
            <a:picLocks noChangeAspect="1" noChangeArrowheads="1"/>
          </p:cNvPicPr>
          <p:nvPr/>
        </p:nvPicPr>
        <p:blipFill>
          <a:blip r:embed="rId3" cstate="print"/>
          <a:srcRect/>
          <a:stretch>
            <a:fillRect/>
          </a:stretch>
        </p:blipFill>
        <p:spPr bwMode="auto">
          <a:xfrm>
            <a:off x="6553200" y="76200"/>
            <a:ext cx="2381250" cy="695325"/>
          </a:xfrm>
          <a:prstGeom prst="rect">
            <a:avLst/>
          </a:prstGeom>
          <a:noFill/>
          <a:ln w="9525">
            <a:noFill/>
            <a:miter lim="800000"/>
            <a:headEnd/>
            <a:tailEnd/>
          </a:ln>
        </p:spPr>
      </p:pic>
      <p:sp>
        <p:nvSpPr>
          <p:cNvPr id="3" name="Content Placeholder 2"/>
          <p:cNvSpPr>
            <a:spLocks noGrp="1"/>
          </p:cNvSpPr>
          <p:nvPr>
            <p:ph idx="1"/>
          </p:nvPr>
        </p:nvSpPr>
        <p:spPr>
          <a:xfrm>
            <a:off x="457200" y="1600200"/>
            <a:ext cx="8382000" cy="4525963"/>
          </a:xfrm>
        </p:spPr>
        <p:txBody>
          <a:bodyPr>
            <a:normAutofit fontScale="92500"/>
          </a:bodyPr>
          <a:lstStyle/>
          <a:p>
            <a:r>
              <a:rPr lang="en-US" b="1" dirty="0" smtClean="0"/>
              <a:t>8 Hour Training Course</a:t>
            </a:r>
          </a:p>
          <a:p>
            <a:pPr lvl="1"/>
            <a:r>
              <a:rPr lang="en-US" dirty="0" smtClean="0"/>
              <a:t>Trainers participated in the 3 hour course as a student</a:t>
            </a:r>
          </a:p>
          <a:p>
            <a:pPr lvl="1"/>
            <a:r>
              <a:rPr lang="en-US" dirty="0" smtClean="0"/>
              <a:t>Walk through of the course content from trainer perspective</a:t>
            </a:r>
          </a:p>
          <a:p>
            <a:pPr lvl="2"/>
            <a:r>
              <a:rPr lang="en-US" dirty="0" smtClean="0"/>
              <a:t>Confirm understanding of materials</a:t>
            </a:r>
          </a:p>
          <a:p>
            <a:pPr lvl="1"/>
            <a:r>
              <a:rPr lang="en-US" dirty="0" smtClean="0"/>
              <a:t>Feedback &amp; Tweaking of Course Materials</a:t>
            </a:r>
          </a:p>
          <a:p>
            <a:r>
              <a:rPr lang="en-US" b="1" dirty="0" smtClean="0"/>
              <a:t>Follow Up Practice Sessions / Run Through </a:t>
            </a:r>
          </a:p>
          <a:p>
            <a:r>
              <a:rPr lang="en-US" b="1" dirty="0" smtClean="0"/>
              <a:t>Observations (1-2 sessions)</a:t>
            </a:r>
          </a:p>
          <a:p>
            <a:r>
              <a:rPr lang="en-US" b="1" dirty="0" smtClean="0"/>
              <a:t>Ongoing mentoring &amp; support</a:t>
            </a:r>
            <a:endParaRPr lang="en-US" b="1" dirty="0"/>
          </a:p>
        </p:txBody>
      </p:sp>
    </p:spTree>
    <p:extLst>
      <p:ext uri="{BB962C8B-B14F-4D97-AF65-F5344CB8AC3E}">
        <p14:creationId xmlns:p14="http://schemas.microsoft.com/office/powerpoint/2010/main" val="16277893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229600" cy="1143000"/>
          </a:xfrm>
        </p:spPr>
        <p:txBody>
          <a:bodyPr>
            <a:normAutofit/>
          </a:bodyPr>
          <a:lstStyle/>
          <a:p>
            <a:r>
              <a:rPr lang="en-US" b="1" dirty="0" smtClean="0">
                <a:solidFill>
                  <a:schemeClr val="tx2"/>
                </a:solidFill>
              </a:rPr>
              <a:t>Schedule : August – October 2012</a:t>
            </a:r>
            <a:endParaRPr lang="en-US" b="1" dirty="0">
              <a:solidFill>
                <a:schemeClr val="tx2"/>
              </a:solidFill>
            </a:endParaRPr>
          </a:p>
        </p:txBody>
      </p:sp>
      <p:pic>
        <p:nvPicPr>
          <p:cNvPr id="4" name="Picture 3" descr="Yale new Have Hospital logo " title="YNHH logo"/>
          <p:cNvPicPr>
            <a:picLocks noChangeAspect="1" noChangeArrowheads="1"/>
          </p:cNvPicPr>
          <p:nvPr/>
        </p:nvPicPr>
        <p:blipFill>
          <a:blip r:embed="rId3" cstate="print"/>
          <a:srcRect/>
          <a:stretch>
            <a:fillRect/>
          </a:stretch>
        </p:blipFill>
        <p:spPr bwMode="auto">
          <a:xfrm>
            <a:off x="6553200" y="76200"/>
            <a:ext cx="2381250" cy="695325"/>
          </a:xfrm>
          <a:prstGeom prst="rect">
            <a:avLst/>
          </a:prstGeom>
          <a:noFill/>
          <a:ln w="9525">
            <a:noFill/>
            <a:miter lim="800000"/>
            <a:headEnd/>
            <a:tailEnd/>
          </a:ln>
        </p:spPr>
      </p:pic>
      <p:sp>
        <p:nvSpPr>
          <p:cNvPr id="3" name="Content Placeholder 2"/>
          <p:cNvSpPr>
            <a:spLocks noGrp="1"/>
          </p:cNvSpPr>
          <p:nvPr>
            <p:ph idx="1"/>
          </p:nvPr>
        </p:nvSpPr>
        <p:spPr>
          <a:xfrm>
            <a:off x="609600" y="1752600"/>
            <a:ext cx="8229600" cy="4525963"/>
          </a:xfrm>
        </p:spPr>
        <p:txBody>
          <a:bodyPr/>
          <a:lstStyle/>
          <a:p>
            <a:r>
              <a:rPr lang="en-US" dirty="0" smtClean="0"/>
              <a:t>12 Weeks  -  46  Three Hour Sessions</a:t>
            </a:r>
          </a:p>
          <a:p>
            <a:r>
              <a:rPr lang="en-US" dirty="0" smtClean="0"/>
              <a:t>Monday / Wednesday</a:t>
            </a:r>
          </a:p>
          <a:p>
            <a:r>
              <a:rPr lang="en-US" dirty="0" smtClean="0"/>
              <a:t>Three sessions per day</a:t>
            </a:r>
          </a:p>
          <a:p>
            <a:pPr lvl="1"/>
            <a:r>
              <a:rPr lang="en-US" dirty="0" smtClean="0"/>
              <a:t>08:00 - 11:00</a:t>
            </a:r>
          </a:p>
          <a:p>
            <a:pPr lvl="1"/>
            <a:r>
              <a:rPr lang="en-US" dirty="0" smtClean="0"/>
              <a:t>12</a:t>
            </a:r>
            <a:r>
              <a:rPr lang="en-US" dirty="0" smtClean="0">
                <a:sym typeface="Wingdings" pitchFamily="2" charset="2"/>
              </a:rPr>
              <a:t>:00 – 15:00</a:t>
            </a:r>
          </a:p>
          <a:p>
            <a:pPr lvl="1"/>
            <a:r>
              <a:rPr lang="en-US" dirty="0" smtClean="0">
                <a:sym typeface="Wingdings" pitchFamily="2" charset="2"/>
              </a:rPr>
              <a:t>16:00 – 19:00</a:t>
            </a:r>
          </a:p>
          <a:p>
            <a:r>
              <a:rPr lang="en-US" dirty="0" smtClean="0">
                <a:sym typeface="Wingdings" pitchFamily="2" charset="2"/>
              </a:rPr>
              <a:t>Required all sessions be multidisciplinary</a:t>
            </a:r>
          </a:p>
          <a:p>
            <a:pPr lvl="1">
              <a:buNone/>
            </a:pPr>
            <a:endParaRPr lang="en-US" dirty="0"/>
          </a:p>
        </p:txBody>
      </p:sp>
    </p:spTree>
    <p:extLst>
      <p:ext uri="{BB962C8B-B14F-4D97-AF65-F5344CB8AC3E}">
        <p14:creationId xmlns:p14="http://schemas.microsoft.com/office/powerpoint/2010/main" val="34766913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229600" cy="1143000"/>
          </a:xfrm>
        </p:spPr>
        <p:txBody>
          <a:bodyPr/>
          <a:lstStyle/>
          <a:p>
            <a:r>
              <a:rPr lang="en-US" b="1" dirty="0" smtClean="0">
                <a:solidFill>
                  <a:schemeClr val="tx2"/>
                </a:solidFill>
              </a:rPr>
              <a:t>Scheduling</a:t>
            </a:r>
            <a:endParaRPr lang="en-US" b="1" dirty="0">
              <a:solidFill>
                <a:schemeClr val="tx2"/>
              </a:solidFill>
            </a:endParaRPr>
          </a:p>
        </p:txBody>
      </p:sp>
      <p:pic>
        <p:nvPicPr>
          <p:cNvPr id="6" name="Picture 5" descr="Yale new Have Hospital logo " title="YNHH logo"/>
          <p:cNvPicPr>
            <a:picLocks noChangeAspect="1" noChangeArrowheads="1"/>
          </p:cNvPicPr>
          <p:nvPr/>
        </p:nvPicPr>
        <p:blipFill>
          <a:blip r:embed="rId3" cstate="print"/>
          <a:srcRect/>
          <a:stretch>
            <a:fillRect/>
          </a:stretch>
        </p:blipFill>
        <p:spPr bwMode="auto">
          <a:xfrm>
            <a:off x="6553200" y="76200"/>
            <a:ext cx="2381250" cy="695325"/>
          </a:xfrm>
          <a:prstGeom prst="rect">
            <a:avLst/>
          </a:prstGeom>
          <a:noFill/>
          <a:ln w="9525">
            <a:noFill/>
            <a:miter lim="800000"/>
            <a:headEnd/>
            <a:tailEnd/>
          </a:ln>
        </p:spPr>
      </p:pic>
      <p:sp>
        <p:nvSpPr>
          <p:cNvPr id="3" name="Content Placeholder 2"/>
          <p:cNvSpPr>
            <a:spLocks noGrp="1"/>
          </p:cNvSpPr>
          <p:nvPr>
            <p:ph idx="1"/>
          </p:nvPr>
        </p:nvSpPr>
        <p:spPr>
          <a:xfrm>
            <a:off x="381000" y="1874837"/>
            <a:ext cx="8229600" cy="4525963"/>
          </a:xfrm>
        </p:spPr>
        <p:txBody>
          <a:bodyPr/>
          <a:lstStyle/>
          <a:p>
            <a:r>
              <a:rPr lang="en-US" b="1" dirty="0" smtClean="0"/>
              <a:t>Coordinated scheduling via: </a:t>
            </a:r>
          </a:p>
          <a:p>
            <a:pPr lvl="1"/>
            <a:r>
              <a:rPr lang="en-US" dirty="0" smtClean="0"/>
              <a:t>Lead PA for Midlevel Providers</a:t>
            </a:r>
          </a:p>
          <a:p>
            <a:pPr lvl="1"/>
            <a:r>
              <a:rPr lang="en-US" dirty="0" smtClean="0"/>
              <a:t>Administrative Assistant for Medical Staff</a:t>
            </a:r>
          </a:p>
          <a:p>
            <a:pPr lvl="1"/>
            <a:r>
              <a:rPr lang="en-US" dirty="0" smtClean="0"/>
              <a:t>Chief Resident - Residents</a:t>
            </a:r>
          </a:p>
          <a:p>
            <a:pPr lvl="1"/>
            <a:r>
              <a:rPr lang="en-US" dirty="0" smtClean="0"/>
              <a:t>Service Line Educator for RNs and EDTAs</a:t>
            </a:r>
          </a:p>
          <a:p>
            <a:r>
              <a:rPr lang="en-US" b="1" dirty="0" smtClean="0"/>
              <a:t>Master Schedules for Trainers &amp; Participants</a:t>
            </a:r>
          </a:p>
          <a:p>
            <a:r>
              <a:rPr lang="en-US" b="1" dirty="0" smtClean="0"/>
              <a:t>Pre-Cognitive Materials &amp; Welcome Letter</a:t>
            </a:r>
            <a:endParaRPr lang="en-US" b="1" dirty="0"/>
          </a:p>
        </p:txBody>
      </p:sp>
      <p:grpSp>
        <p:nvGrpSpPr>
          <p:cNvPr id="5" name="Group 4" descr="Doodle logo" title="Logo"/>
          <p:cNvGrpSpPr/>
          <p:nvPr/>
        </p:nvGrpSpPr>
        <p:grpSpPr>
          <a:xfrm>
            <a:off x="6172200" y="1219200"/>
            <a:ext cx="2580491" cy="1724799"/>
            <a:chOff x="6172200" y="1219200"/>
            <a:chExt cx="2580491" cy="1724799"/>
          </a:xfrm>
        </p:grpSpPr>
        <p:pic>
          <p:nvPicPr>
            <p:cNvPr id="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1219200"/>
              <a:ext cx="1828800" cy="17018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086600" y="2667000"/>
              <a:ext cx="1025858" cy="276999"/>
            </a:xfrm>
            <a:prstGeom prst="rect">
              <a:avLst/>
            </a:prstGeom>
            <a:noFill/>
          </p:spPr>
          <p:txBody>
            <a:bodyPr wrap="none" rtlCol="0">
              <a:spAutoFit/>
            </a:bodyPr>
            <a:lstStyle/>
            <a:p>
              <a:pPr fontAlgn="auto">
                <a:spcBef>
                  <a:spcPts val="0"/>
                </a:spcBef>
                <a:spcAft>
                  <a:spcPts val="0"/>
                </a:spcAft>
              </a:pPr>
              <a:r>
                <a:rPr lang="en-US" sz="1200" dirty="0" smtClean="0">
                  <a:solidFill>
                    <a:prstClr val="black"/>
                  </a:solidFill>
                  <a:latin typeface="Calibri"/>
                </a:rPr>
                <a:t>Dropbox.com</a:t>
              </a:r>
              <a:endParaRPr lang="en-US" sz="1200" dirty="0">
                <a:solidFill>
                  <a:prstClr val="black"/>
                </a:solidFill>
                <a:latin typeface="Calibri"/>
              </a:endParaRPr>
            </a:p>
          </p:txBody>
        </p:sp>
        <p:pic>
          <p:nvPicPr>
            <p:cNvPr id="4098" name="Picture 2"/>
            <p:cNvPicPr>
              <a:picLocks noChangeAspect="1" noChangeArrowheads="1"/>
            </p:cNvPicPr>
            <p:nvPr/>
          </p:nvPicPr>
          <p:blipFill>
            <a:blip r:embed="rId5" cstate="print"/>
            <a:srcRect/>
            <a:stretch>
              <a:fillRect/>
            </a:stretch>
          </p:blipFill>
          <p:spPr bwMode="auto">
            <a:xfrm>
              <a:off x="7467600" y="1752600"/>
              <a:ext cx="1285091" cy="581025"/>
            </a:xfrm>
            <a:prstGeom prst="rect">
              <a:avLst/>
            </a:prstGeom>
            <a:noFill/>
            <a:ln w="9525">
              <a:noFill/>
              <a:miter lim="800000"/>
              <a:headEnd/>
              <a:tailEnd/>
            </a:ln>
          </p:spPr>
        </p:pic>
      </p:grpSp>
    </p:spTree>
    <p:extLst>
      <p:ext uri="{BB962C8B-B14F-4D97-AF65-F5344CB8AC3E}">
        <p14:creationId xmlns:p14="http://schemas.microsoft.com/office/powerpoint/2010/main" val="20311407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457200" y="381000"/>
            <a:ext cx="8229600" cy="1143000"/>
          </a:xfrm>
        </p:spPr>
        <p:txBody>
          <a:bodyPr/>
          <a:lstStyle/>
          <a:p>
            <a:r>
              <a:rPr lang="en-US" b="1" dirty="0" smtClean="0">
                <a:solidFill>
                  <a:schemeClr val="tx2"/>
                </a:solidFill>
              </a:rPr>
              <a:t>Project Coordinator</a:t>
            </a:r>
            <a:endParaRPr lang="en-US" b="1" dirty="0">
              <a:solidFill>
                <a:schemeClr val="tx2"/>
              </a:solidFill>
            </a:endParaRPr>
          </a:p>
        </p:txBody>
      </p:sp>
      <p:pic>
        <p:nvPicPr>
          <p:cNvPr id="7" name="Picture 6" descr="Yale New Haven Hospital logo" title="Logo"/>
          <p:cNvPicPr>
            <a:picLocks noChangeAspect="1" noChangeArrowheads="1"/>
          </p:cNvPicPr>
          <p:nvPr/>
        </p:nvPicPr>
        <p:blipFill>
          <a:blip r:embed="rId3" cstate="print"/>
          <a:srcRect/>
          <a:stretch>
            <a:fillRect/>
          </a:stretch>
        </p:blipFill>
        <p:spPr bwMode="auto">
          <a:xfrm>
            <a:off x="6553200" y="76200"/>
            <a:ext cx="2381250" cy="695325"/>
          </a:xfrm>
          <a:prstGeom prst="rect">
            <a:avLst/>
          </a:prstGeom>
          <a:noFill/>
          <a:ln w="9525">
            <a:noFill/>
            <a:miter lim="800000"/>
            <a:headEnd/>
            <a:tailEnd/>
          </a:ln>
        </p:spPr>
      </p:pic>
      <p:sp>
        <p:nvSpPr>
          <p:cNvPr id="128003" name="Rectangle 3"/>
          <p:cNvSpPr>
            <a:spLocks noGrp="1" noChangeArrowheads="1"/>
          </p:cNvSpPr>
          <p:nvPr>
            <p:ph idx="1"/>
          </p:nvPr>
        </p:nvSpPr>
        <p:spPr>
          <a:xfrm>
            <a:off x="685800" y="1524000"/>
            <a:ext cx="8229600" cy="4525963"/>
          </a:xfrm>
        </p:spPr>
        <p:txBody>
          <a:bodyPr/>
          <a:lstStyle/>
          <a:p>
            <a:r>
              <a:rPr lang="en-US" dirty="0" smtClean="0"/>
              <a:t>Master Schedules</a:t>
            </a:r>
          </a:p>
          <a:p>
            <a:pPr lvl="1"/>
            <a:r>
              <a:rPr lang="en-US" dirty="0" smtClean="0"/>
              <a:t>Faculty &amp; Participant</a:t>
            </a:r>
          </a:p>
          <a:p>
            <a:r>
              <a:rPr lang="en-US" dirty="0" smtClean="0"/>
              <a:t>Ensures full complement of caregivers</a:t>
            </a:r>
          </a:p>
          <a:p>
            <a:r>
              <a:rPr lang="en-US" dirty="0" smtClean="0"/>
              <a:t>Sends reminders / confirmations / Pre-cognitive materials</a:t>
            </a:r>
          </a:p>
          <a:p>
            <a:r>
              <a:rPr lang="en-US" dirty="0" smtClean="0"/>
              <a:t>Monitor attendance &amp; rescheduling</a:t>
            </a:r>
          </a:p>
          <a:p>
            <a:r>
              <a:rPr lang="en-US" dirty="0" smtClean="0"/>
              <a:t>Called Huddles &amp; Debriefs with Planning Team</a:t>
            </a:r>
          </a:p>
          <a:p>
            <a:r>
              <a:rPr lang="en-US" dirty="0" smtClean="0"/>
              <a:t>50,000 ft view</a:t>
            </a:r>
          </a:p>
          <a:p>
            <a:pPr marL="0" indent="0">
              <a:buNone/>
            </a:pPr>
            <a:endParaRPr lang="en-US" dirty="0"/>
          </a:p>
        </p:txBody>
      </p:sp>
    </p:spTree>
    <p:extLst>
      <p:ext uri="{BB962C8B-B14F-4D97-AF65-F5344CB8AC3E}">
        <p14:creationId xmlns:p14="http://schemas.microsoft.com/office/powerpoint/2010/main" val="2555503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81000" y="381000"/>
            <a:ext cx="8229600" cy="1143000"/>
          </a:xfrm>
        </p:spPr>
        <p:txBody>
          <a:bodyPr>
            <a:normAutofit fontScale="90000"/>
          </a:bodyPr>
          <a:lstStyle/>
          <a:p>
            <a:pPr defTabSz="642915" fontAlgn="auto">
              <a:spcAft>
                <a:spcPts val="0"/>
              </a:spcAft>
              <a:defRPr/>
            </a:pPr>
            <a:r>
              <a:rPr lang="en-US" sz="5300" dirty="0">
                <a:solidFill>
                  <a:schemeClr val="tx2"/>
                </a:solidFill>
              </a:rPr>
              <a:t>Phase </a:t>
            </a:r>
            <a:r>
              <a:rPr lang="en-US" sz="5300" dirty="0" smtClean="0">
                <a:solidFill>
                  <a:schemeClr val="tx2"/>
                </a:solidFill>
              </a:rPr>
              <a:t>II </a:t>
            </a:r>
            <a:r>
              <a:rPr lang="en-US" sz="3100" dirty="0" smtClean="0">
                <a:solidFill>
                  <a:schemeClr val="tx2"/>
                </a:solidFill>
              </a:rPr>
              <a:t>Planning, </a:t>
            </a:r>
            <a:r>
              <a:rPr lang="en-US" sz="3100" b="1" dirty="0" smtClean="0">
                <a:solidFill>
                  <a:schemeClr val="tx2"/>
                </a:solidFill>
              </a:rPr>
              <a:t>Training, </a:t>
            </a:r>
            <a:r>
              <a:rPr lang="en-US" sz="3100" dirty="0" smtClean="0">
                <a:solidFill>
                  <a:schemeClr val="tx2"/>
                </a:solidFill>
              </a:rPr>
              <a:t>and Implementation</a:t>
            </a:r>
            <a:endParaRPr lang="en-US" sz="2000" dirty="0" smtClean="0">
              <a:solidFill>
                <a:schemeClr val="tx2"/>
              </a:solidFill>
              <a:ea typeface="ＭＳ Ｐゴシック" pitchFamily="34" charset="-128"/>
            </a:endParaRPr>
          </a:p>
        </p:txBody>
      </p:sp>
      <p:pic>
        <p:nvPicPr>
          <p:cNvPr id="8" name="Picture 7" descr="Yale New Haven Hospital logo" title="YNHH logo"/>
          <p:cNvPicPr>
            <a:picLocks noChangeAspect="1" noChangeArrowheads="1"/>
          </p:cNvPicPr>
          <p:nvPr/>
        </p:nvPicPr>
        <p:blipFill>
          <a:blip r:embed="rId3" cstate="print"/>
          <a:srcRect/>
          <a:stretch>
            <a:fillRect/>
          </a:stretch>
        </p:blipFill>
        <p:spPr bwMode="auto">
          <a:xfrm>
            <a:off x="6553200" y="76200"/>
            <a:ext cx="2381250" cy="695325"/>
          </a:xfrm>
          <a:prstGeom prst="rect">
            <a:avLst/>
          </a:prstGeom>
          <a:noFill/>
          <a:ln w="9525">
            <a:noFill/>
            <a:miter lim="800000"/>
            <a:headEnd/>
            <a:tailEnd/>
          </a:ln>
        </p:spPr>
      </p:pic>
      <p:sp>
        <p:nvSpPr>
          <p:cNvPr id="3" name="Rectangle 2"/>
          <p:cNvSpPr/>
          <p:nvPr/>
        </p:nvSpPr>
        <p:spPr>
          <a:xfrm>
            <a:off x="381000" y="1478101"/>
            <a:ext cx="8257075" cy="960299"/>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000" b="1" dirty="0" smtClean="0">
                <a:solidFill>
                  <a:prstClr val="white"/>
                </a:solidFill>
              </a:rPr>
              <a:t>Goal – </a:t>
            </a:r>
            <a:r>
              <a:rPr lang="en-US" sz="2000" dirty="0" smtClean="0">
                <a:solidFill>
                  <a:prstClr val="white"/>
                </a:solidFill>
              </a:rPr>
              <a:t>(2) to conduct </a:t>
            </a:r>
            <a:r>
              <a:rPr lang="en-US" sz="2000" dirty="0">
                <a:solidFill>
                  <a:prstClr val="white"/>
                </a:solidFill>
              </a:rPr>
              <a:t>simulation-based team training (SBTT</a:t>
            </a:r>
            <a:r>
              <a:rPr lang="en-US" sz="2000" dirty="0" smtClean="0">
                <a:solidFill>
                  <a:prstClr val="white"/>
                </a:solidFill>
              </a:rPr>
              <a:t>)</a:t>
            </a:r>
            <a:endParaRPr lang="en-US" sz="1600" dirty="0">
              <a:solidFill>
                <a:prstClr val="white"/>
              </a:solidFill>
            </a:endParaRPr>
          </a:p>
        </p:txBody>
      </p:sp>
      <p:sp>
        <p:nvSpPr>
          <p:cNvPr id="7" name="Rectangle 3"/>
          <p:cNvSpPr txBox="1">
            <a:spLocks noChangeArrowheads="1"/>
          </p:cNvSpPr>
          <p:nvPr/>
        </p:nvSpPr>
        <p:spPr bwMode="auto">
          <a:xfrm>
            <a:off x="286730" y="2928515"/>
            <a:ext cx="3218470" cy="3396085"/>
          </a:xfrm>
          <a:prstGeom prst="rect">
            <a:avLst/>
          </a:prstGeom>
          <a:solidFill>
            <a:schemeClr val="accent6"/>
          </a:solidFill>
          <a:ln w="9525">
            <a:noFill/>
            <a:miter lim="800000"/>
            <a:headEnd/>
            <a:tailEnd/>
          </a:ln>
          <a:effectLst>
            <a:outerShdw blurRad="50800" dist="38100" dir="10800000" algn="r" rotWithShape="0">
              <a:prstClr val="black">
                <a:alpha val="40000"/>
              </a:prstClr>
            </a:outerShdw>
          </a:effectLst>
        </p:spPr>
        <p:txBody>
          <a:bodyPr vert="horz" wrap="square" lIns="64291" tIns="32146" rIns="64291" bIns="32146" numCol="1" anchor="t" anchorCtr="0" compatLnSpc="1">
            <a:prstTxWarp prst="textNoShape">
              <a:avLst/>
            </a:prstTxWarp>
          </a:bodyPr>
          <a:lstStyle>
            <a:lvl1pPr marL="239713" indent="-239713" algn="l" defTabSz="641350" rtl="0" fontAlgn="base">
              <a:spcBef>
                <a:spcPct val="20000"/>
              </a:spcBef>
              <a:spcAft>
                <a:spcPct val="0"/>
              </a:spcAft>
              <a:buFont typeface="Arial" charset="0"/>
              <a:buChar char="•"/>
              <a:defRPr sz="2200" kern="1200">
                <a:solidFill>
                  <a:schemeClr val="tx1"/>
                </a:solidFill>
                <a:latin typeface="+mn-lt"/>
                <a:ea typeface="+mn-ea"/>
                <a:cs typeface="+mn-cs"/>
              </a:defRPr>
            </a:lvl1pPr>
            <a:lvl2pPr marL="522288" indent="-200025" algn="l" defTabSz="641350" rtl="0" fontAlgn="base">
              <a:spcBef>
                <a:spcPct val="20000"/>
              </a:spcBef>
              <a:spcAft>
                <a:spcPct val="0"/>
              </a:spcAft>
              <a:buFont typeface="Arial" charset="0"/>
              <a:buChar char="–"/>
              <a:defRPr sz="2000" kern="1200">
                <a:solidFill>
                  <a:schemeClr val="tx1"/>
                </a:solidFill>
                <a:latin typeface="+mn-lt"/>
                <a:ea typeface="+mn-ea"/>
                <a:cs typeface="+mn-cs"/>
              </a:defRPr>
            </a:lvl2pPr>
            <a:lvl3pPr marL="803275" indent="-160338" algn="l" defTabSz="641350" rtl="0" fontAlgn="base">
              <a:spcBef>
                <a:spcPct val="20000"/>
              </a:spcBef>
              <a:spcAft>
                <a:spcPct val="0"/>
              </a:spcAft>
              <a:buFont typeface="Arial" charset="0"/>
              <a:buChar char="•"/>
              <a:defRPr sz="1700" kern="1200">
                <a:solidFill>
                  <a:schemeClr val="tx1"/>
                </a:solidFill>
                <a:latin typeface="+mn-lt"/>
                <a:ea typeface="+mn-ea"/>
                <a:cs typeface="+mn-cs"/>
              </a:defRPr>
            </a:lvl3pPr>
            <a:lvl4pPr marL="1123950" indent="-160338" algn="l" defTabSz="641350" rtl="0" fontAlgn="base">
              <a:spcBef>
                <a:spcPct val="20000"/>
              </a:spcBef>
              <a:spcAft>
                <a:spcPct val="0"/>
              </a:spcAft>
              <a:buFont typeface="Arial" charset="0"/>
              <a:buChar char="–"/>
              <a:defRPr sz="1400" kern="1200">
                <a:solidFill>
                  <a:schemeClr val="tx1"/>
                </a:solidFill>
                <a:latin typeface="+mn-lt"/>
                <a:ea typeface="+mn-ea"/>
                <a:cs typeface="+mn-cs"/>
              </a:defRPr>
            </a:lvl4pPr>
            <a:lvl5pPr marL="1446213" indent="-160338" algn="l" defTabSz="641350" rtl="0" fontAlgn="base">
              <a:spcBef>
                <a:spcPct val="20000"/>
              </a:spcBef>
              <a:spcAft>
                <a:spcPct val="0"/>
              </a:spcAft>
              <a:buFont typeface="Arial" charset="0"/>
              <a:buChar char="»"/>
              <a:defRPr sz="1400" kern="1200">
                <a:solidFill>
                  <a:schemeClr val="tx1"/>
                </a:solidFill>
                <a:latin typeface="+mn-lt"/>
                <a:ea typeface="+mn-ea"/>
                <a:cs typeface="+mn-cs"/>
              </a:defRPr>
            </a:lvl5pPr>
            <a:lvl6pPr marL="1768015" indent="-160729" algn="l" defTabSz="642915"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9473" indent="-160729" algn="l" defTabSz="642915"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10930" indent="-160729" algn="l" defTabSz="642915"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32387" indent="-160729" algn="l" defTabSz="642915"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buFont typeface="Arial" charset="0"/>
              <a:buNone/>
            </a:pPr>
            <a:r>
              <a:rPr lang="en-US" sz="2000" b="1" dirty="0" smtClean="0">
                <a:solidFill>
                  <a:prstClr val="black"/>
                </a:solidFill>
              </a:rPr>
              <a:t>Key Actions </a:t>
            </a:r>
          </a:p>
          <a:p>
            <a:pPr marL="0" indent="0">
              <a:buFont typeface="Arial" charset="0"/>
              <a:buNone/>
            </a:pPr>
            <a:r>
              <a:rPr lang="en-US" sz="2000" b="1" i="1" dirty="0" smtClean="0">
                <a:solidFill>
                  <a:prstClr val="black"/>
                </a:solidFill>
              </a:rPr>
              <a:t>Department  &amp; SYN:APSE</a:t>
            </a:r>
          </a:p>
          <a:p>
            <a:r>
              <a:rPr lang="en-US" sz="2000" b="1" dirty="0" smtClean="0">
                <a:solidFill>
                  <a:prstClr val="black"/>
                </a:solidFill>
              </a:rPr>
              <a:t>Determine Training Strategy</a:t>
            </a:r>
          </a:p>
          <a:p>
            <a:pPr lvl="1"/>
            <a:r>
              <a:rPr lang="en-US" sz="1800" b="1" dirty="0" smtClean="0">
                <a:solidFill>
                  <a:prstClr val="black"/>
                </a:solidFill>
              </a:rPr>
              <a:t>Determine # of Courses / Frequency</a:t>
            </a:r>
          </a:p>
          <a:p>
            <a:pPr lvl="1"/>
            <a:r>
              <a:rPr lang="en-US" sz="1800" b="1" dirty="0" smtClean="0">
                <a:solidFill>
                  <a:prstClr val="black"/>
                </a:solidFill>
              </a:rPr>
              <a:t>Design Clinical Scenarios</a:t>
            </a:r>
          </a:p>
          <a:p>
            <a:pPr lvl="1"/>
            <a:r>
              <a:rPr lang="en-US" sz="1800" b="1" dirty="0" smtClean="0">
                <a:solidFill>
                  <a:prstClr val="black"/>
                </a:solidFill>
              </a:rPr>
              <a:t>Determine Location</a:t>
            </a:r>
          </a:p>
          <a:p>
            <a:pPr lvl="1"/>
            <a:r>
              <a:rPr lang="en-US" sz="1800" b="1" dirty="0" smtClean="0">
                <a:solidFill>
                  <a:prstClr val="black"/>
                </a:solidFill>
              </a:rPr>
              <a:t>Schedule Interdisciplinary Participants</a:t>
            </a:r>
          </a:p>
        </p:txBody>
      </p:sp>
      <p:graphicFrame>
        <p:nvGraphicFramePr>
          <p:cNvPr id="6" name="Chart 5" descr="Chart showing YSC &amp; SMC AED Team Training Participants  August to Oct 2012. Total Participants: 364&#10;Count includes 17 facilitators&#10;94% Staff Trained. RN totals 160, EDTA totals 68, Resident MD totals 48, Attending MD totals 43, Midlevel totals 31, IA totals 11, Pharmacist totals 1, other totals 2. &#10;" title="Phase II planning training and Implementation"/>
          <p:cNvGraphicFramePr>
            <a:graphicFrameLocks noGrp="1"/>
          </p:cNvGraphicFramePr>
          <p:nvPr>
            <p:extLst>
              <p:ext uri="{D42A27DB-BD31-4B8C-83A1-F6EECF244321}">
                <p14:modId xmlns:p14="http://schemas.microsoft.com/office/powerpoint/2010/main" val="1737353391"/>
              </p:ext>
            </p:extLst>
          </p:nvPr>
        </p:nvGraphicFramePr>
        <p:xfrm>
          <a:off x="3505200" y="2743200"/>
          <a:ext cx="5486400" cy="3657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72023542"/>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descr="This Chart shows ED TT Course Feedback  for Aug - Oct 2012&#10;&#10;Overall totals 4.5&#10;Apply Learned knowledge totals 4.7&#10;Debriefing totals 4.7&#10;Practice skills total 3.7&#10;Scenarios realistic totals 4.5&#10;Course Met Expectations totals 4.6&#10;Stated objectives Met totals 4.7" title="Course feedback chart"/>
          <p:cNvGraphicFramePr>
            <a:graphicFrameLocks noGrp="1"/>
          </p:cNvGraphicFramePr>
          <p:nvPr>
            <p:extLst>
              <p:ext uri="{D42A27DB-BD31-4B8C-83A1-F6EECF244321}">
                <p14:modId xmlns:p14="http://schemas.microsoft.com/office/powerpoint/2010/main" val="2332552459"/>
              </p:ext>
            </p:extLst>
          </p:nvPr>
        </p:nvGraphicFramePr>
        <p:xfrm>
          <a:off x="14468" y="11575"/>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818048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p:txBody>
          <a:bodyPr anchorCtr="0"/>
          <a:lstStyle/>
          <a:p>
            <a:pPr eaLnBrk="1" hangingPunct="1">
              <a:defRPr/>
            </a:pPr>
            <a:r>
              <a:rPr lang="en-US" dirty="0"/>
              <a:t>WAMI Region</a:t>
            </a:r>
          </a:p>
        </p:txBody>
      </p:sp>
      <p:sp>
        <p:nvSpPr>
          <p:cNvPr id="17411" name="Rectangle 3"/>
          <p:cNvSpPr>
            <a:spLocks noGrp="1" noChangeArrowheads="1"/>
          </p:cNvSpPr>
          <p:nvPr>
            <p:ph type="body" idx="4294967295"/>
          </p:nvPr>
        </p:nvSpPr>
        <p:spPr/>
        <p:txBody>
          <a:bodyPr/>
          <a:lstStyle/>
          <a:p>
            <a:pPr eaLnBrk="1" hangingPunct="1">
              <a:defRPr/>
            </a:pPr>
            <a:endParaRPr lang="en-US" dirty="0"/>
          </a:p>
          <a:p>
            <a:pPr eaLnBrk="1" hangingPunct="1">
              <a:buFont typeface="Wingdings" pitchFamily="2" charset="2"/>
              <a:buNone/>
              <a:defRPr/>
            </a:pPr>
            <a:endParaRPr lang="en-US" dirty="0"/>
          </a:p>
          <a:p>
            <a:pPr eaLnBrk="1" hangingPunct="1">
              <a:defRPr/>
            </a:pPr>
            <a:r>
              <a:rPr lang="en-US" dirty="0"/>
              <a:t>Only Level I adult and pediatric trauma and burn center in region</a:t>
            </a:r>
          </a:p>
          <a:p>
            <a:pPr lvl="1" eaLnBrk="1" hangingPunct="1">
              <a:defRPr/>
            </a:pPr>
            <a:r>
              <a:rPr lang="en-US" dirty="0"/>
              <a:t>Washington, Alaska, Montana and Idaho. </a:t>
            </a:r>
            <a:br>
              <a:rPr lang="en-US" dirty="0"/>
            </a:br>
            <a:endParaRPr lang="en-US" dirty="0"/>
          </a:p>
        </p:txBody>
      </p:sp>
      <p:sp>
        <p:nvSpPr>
          <p:cNvPr id="5" name="Footer Placeholder 4"/>
          <p:cNvSpPr>
            <a:spLocks noGrp="1"/>
          </p:cNvSpPr>
          <p:nvPr>
            <p:ph type="ftr" sz="quarter" idx="11"/>
          </p:nvPr>
        </p:nvSpPr>
        <p:spPr>
          <a:xfrm>
            <a:off x="3124200" y="6248400"/>
            <a:ext cx="2895600" cy="457200"/>
          </a:xfrm>
        </p:spPr>
        <p:txBody>
          <a:bodyPr/>
          <a:lstStyle/>
          <a:p>
            <a:pPr>
              <a:defRPr/>
            </a:pPr>
            <a:r>
              <a:rPr lang="en-US" sz="1200" dirty="0">
                <a:latin typeface="Arial" pitchFamily="34" charset="0"/>
              </a:rPr>
              <a:t>Confidential – QI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title="Safety Culture Survey Results 2011/2013"/>
          <p:cNvGrpSpPr/>
          <p:nvPr/>
        </p:nvGrpSpPr>
        <p:grpSpPr>
          <a:xfrm>
            <a:off x="25400" y="76200"/>
            <a:ext cx="9042400" cy="6735763"/>
            <a:chOff x="25400" y="76200"/>
            <a:chExt cx="9042400" cy="6735763"/>
          </a:xfrm>
        </p:grpSpPr>
        <p:graphicFrame>
          <p:nvGraphicFramePr>
            <p:cNvPr id="1027" name="Object 3"/>
            <p:cNvGraphicFramePr>
              <a:graphicFrameLocks noChangeAspect="1"/>
            </p:cNvGraphicFramePr>
            <p:nvPr>
              <p:extLst>
                <p:ext uri="{D42A27DB-BD31-4B8C-83A1-F6EECF244321}">
                  <p14:modId xmlns:p14="http://schemas.microsoft.com/office/powerpoint/2010/main" val="1727532503"/>
                </p:ext>
              </p:extLst>
            </p:nvPr>
          </p:nvGraphicFramePr>
          <p:xfrm>
            <a:off x="25400" y="228600"/>
            <a:ext cx="4699000" cy="6583363"/>
          </p:xfrm>
          <a:graphic>
            <a:graphicData uri="http://schemas.openxmlformats.org/presentationml/2006/ole">
              <mc:AlternateContent xmlns:mc="http://schemas.openxmlformats.org/markup-compatibility/2006">
                <mc:Choice xmlns:v="urn:schemas-microsoft-com:vml" Requires="v">
                  <p:oleObj spid="_x0000_s1292" name="Acrobat Document" r:id="rId4" imgW="5829210" imgH="7543564" progId="AcroExch.Document.11">
                    <p:embed/>
                  </p:oleObj>
                </mc:Choice>
                <mc:Fallback>
                  <p:oleObj name="Acrobat Document" r:id="rId4" imgW="5829210" imgH="7543564" progId="AcroExch.Document.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3137" r="15686" b="15758"/>
                        <a:stretch>
                          <a:fillRect/>
                        </a:stretch>
                      </p:blipFill>
                      <p:spPr bwMode="auto">
                        <a:xfrm>
                          <a:off x="25400" y="228600"/>
                          <a:ext cx="4699000" cy="658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6" name="Object 2"/>
            <p:cNvGraphicFramePr>
              <a:graphicFrameLocks noChangeAspect="1"/>
            </p:cNvGraphicFramePr>
            <p:nvPr>
              <p:extLst>
                <p:ext uri="{D42A27DB-BD31-4B8C-83A1-F6EECF244321}">
                  <p14:modId xmlns:p14="http://schemas.microsoft.com/office/powerpoint/2010/main" val="1899265674"/>
                </p:ext>
              </p:extLst>
            </p:nvPr>
          </p:nvGraphicFramePr>
          <p:xfrm>
            <a:off x="4343400" y="76200"/>
            <a:ext cx="4724400" cy="6678613"/>
          </p:xfrm>
          <a:graphic>
            <a:graphicData uri="http://schemas.openxmlformats.org/presentationml/2006/ole">
              <mc:AlternateContent xmlns:mc="http://schemas.openxmlformats.org/markup-compatibility/2006">
                <mc:Choice xmlns:v="urn:schemas-microsoft-com:vml" Requires="v">
                  <p:oleObj spid="_x0000_s1293" name="Acrobat Document" r:id="rId6" imgW="5829210" imgH="7543564" progId="AcroExch.Document.7">
                    <p:embed/>
                  </p:oleObj>
                </mc:Choice>
                <mc:Fallback>
                  <p:oleObj name="Acrobat Document" r:id="rId6" imgW="5829210" imgH="7543564" progId="AcroExch.Document.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r="7843" b="35153"/>
                        <a:stretch>
                          <a:fillRect/>
                        </a:stretch>
                      </p:blipFill>
                      <p:spPr bwMode="auto">
                        <a:xfrm>
                          <a:off x="4343400" y="76200"/>
                          <a:ext cx="4724400" cy="667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6" name="Title 5"/>
          <p:cNvSpPr>
            <a:spLocks noGrp="1"/>
          </p:cNvSpPr>
          <p:nvPr>
            <p:ph type="title"/>
          </p:nvPr>
        </p:nvSpPr>
        <p:spPr>
          <a:xfrm>
            <a:off x="381000" y="-304800"/>
            <a:ext cx="8229600" cy="1143000"/>
          </a:xfrm>
        </p:spPr>
        <p:txBody>
          <a:bodyPr>
            <a:normAutofit/>
          </a:bodyPr>
          <a:lstStyle/>
          <a:p>
            <a:r>
              <a:rPr lang="en-US" sz="3600" b="1" dirty="0" smtClean="0">
                <a:solidFill>
                  <a:schemeClr val="tx2"/>
                </a:solidFill>
              </a:rPr>
              <a:t>Safety Culture Survey SMC 2011 / 2013</a:t>
            </a:r>
            <a:endParaRPr lang="en-US" sz="3600" b="1" dirty="0">
              <a:solidFill>
                <a:schemeClr val="tx2"/>
              </a:solidFill>
            </a:endParaRPr>
          </a:p>
        </p:txBody>
      </p:sp>
    </p:spTree>
    <p:extLst>
      <p:ext uri="{BB962C8B-B14F-4D97-AF65-F5344CB8AC3E}">
        <p14:creationId xmlns:p14="http://schemas.microsoft.com/office/powerpoint/2010/main" val="36545443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14400"/>
            <a:ext cx="8229600" cy="1143000"/>
          </a:xfrm>
        </p:spPr>
        <p:txBody>
          <a:bodyPr/>
          <a:lstStyle/>
          <a:p>
            <a:r>
              <a:rPr lang="en-US" b="1" dirty="0" smtClean="0">
                <a:solidFill>
                  <a:schemeClr val="tx2"/>
                </a:solidFill>
              </a:rPr>
              <a:t> Results for SMC 2013</a:t>
            </a:r>
            <a:endParaRPr lang="en-US" b="1" dirty="0">
              <a:solidFill>
                <a:schemeClr val="tx2"/>
              </a:solidFill>
            </a:endParaRPr>
          </a:p>
        </p:txBody>
      </p:sp>
      <p:pic>
        <p:nvPicPr>
          <p:cNvPr id="4" name="Picture 3" descr="Yale New Haven Hospital logo" title="YNHH logo"/>
          <p:cNvPicPr>
            <a:picLocks noChangeAspect="1" noChangeArrowheads="1"/>
          </p:cNvPicPr>
          <p:nvPr/>
        </p:nvPicPr>
        <p:blipFill>
          <a:blip r:embed="rId2" cstate="print"/>
          <a:srcRect/>
          <a:stretch>
            <a:fillRect/>
          </a:stretch>
        </p:blipFill>
        <p:spPr bwMode="auto">
          <a:xfrm>
            <a:off x="6553200" y="76200"/>
            <a:ext cx="2381250" cy="695325"/>
          </a:xfrm>
          <a:prstGeom prst="rect">
            <a:avLst/>
          </a:prstGeom>
          <a:noFill/>
          <a:ln w="9525">
            <a:noFill/>
            <a:miter lim="800000"/>
            <a:headEnd/>
            <a:tailEnd/>
          </a:ln>
        </p:spPr>
      </p:pic>
      <p:graphicFrame>
        <p:nvGraphicFramePr>
          <p:cNvPr id="6" name="Table 5" descr="SAQ Shoreline:  In this unit, people treat each other w/ respect. 2011 Results equaled 81.5 percent 50th. 2013 Results equaled 83.3 percent 75th.&#10;&#10;&#10;SAQ Shoreline: People support one another on this unit. 2011 Results equaled 85.2 percent 25th. 2013 Results equaled 95.8 percent 90th.&#10;&#10;SAQ Shoreline: When a lot of work needs to be done quickly, we work together as a team to get the work done. 2011 Results equaled 88.9 percent 50th. 2013 Results equaled 100 percent stretch.&#10;&#10;" title="Results for SMC 2013"/>
          <p:cNvGraphicFramePr>
            <a:graphicFrameLocks noGrp="1"/>
          </p:cNvGraphicFramePr>
          <p:nvPr>
            <p:extLst>
              <p:ext uri="{D42A27DB-BD31-4B8C-83A1-F6EECF244321}">
                <p14:modId xmlns:p14="http://schemas.microsoft.com/office/powerpoint/2010/main" val="1185918977"/>
              </p:ext>
            </p:extLst>
          </p:nvPr>
        </p:nvGraphicFramePr>
        <p:xfrm>
          <a:off x="1524000" y="2133600"/>
          <a:ext cx="6096000" cy="366268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r>
                        <a:rPr lang="en-US" dirty="0" smtClean="0"/>
                        <a:t>SAQ - Shoreline</a:t>
                      </a:r>
                      <a:endParaRPr lang="en-US" dirty="0"/>
                    </a:p>
                  </a:txBody>
                  <a:tcPr/>
                </a:tc>
                <a:tc>
                  <a:txBody>
                    <a:bodyPr/>
                    <a:lstStyle/>
                    <a:p>
                      <a:r>
                        <a:rPr lang="en-US" dirty="0" smtClean="0"/>
                        <a:t>2011</a:t>
                      </a:r>
                      <a:endParaRPr lang="en-US" dirty="0"/>
                    </a:p>
                  </a:txBody>
                  <a:tcPr/>
                </a:tc>
                <a:tc>
                  <a:txBody>
                    <a:bodyPr/>
                    <a:lstStyle/>
                    <a:p>
                      <a:r>
                        <a:rPr lang="en-US" dirty="0" smtClean="0"/>
                        <a:t>2013</a:t>
                      </a:r>
                      <a:endParaRPr lang="en-US" dirty="0"/>
                    </a:p>
                  </a:txBody>
                  <a:tcPr/>
                </a:tc>
              </a:tr>
              <a:tr h="370840">
                <a:tc>
                  <a:txBody>
                    <a:bodyPr/>
                    <a:lstStyle/>
                    <a:p>
                      <a:r>
                        <a:rPr lang="en-US" dirty="0" smtClean="0"/>
                        <a:t>In this unit, people treat each other w/ respect</a:t>
                      </a:r>
                      <a:endParaRPr lang="en-US" dirty="0"/>
                    </a:p>
                  </a:txBody>
                  <a:tcPr/>
                </a:tc>
                <a:tc>
                  <a:txBody>
                    <a:bodyPr/>
                    <a:lstStyle/>
                    <a:p>
                      <a:r>
                        <a:rPr lang="en-US" dirty="0" smtClean="0"/>
                        <a:t>81.5% </a:t>
                      </a:r>
                    </a:p>
                    <a:p>
                      <a:r>
                        <a:rPr lang="en-US" dirty="0" smtClean="0"/>
                        <a:t>50</a:t>
                      </a:r>
                      <a:r>
                        <a:rPr lang="en-US" baseline="30000" dirty="0" smtClean="0"/>
                        <a:t>th</a:t>
                      </a:r>
                      <a:endParaRPr lang="en-US" dirty="0"/>
                    </a:p>
                  </a:txBody>
                  <a:tcPr/>
                </a:tc>
                <a:tc>
                  <a:txBody>
                    <a:bodyPr/>
                    <a:lstStyle/>
                    <a:p>
                      <a:r>
                        <a:rPr lang="en-US" dirty="0" smtClean="0"/>
                        <a:t>83.3% </a:t>
                      </a:r>
                    </a:p>
                    <a:p>
                      <a:r>
                        <a:rPr lang="en-US" b="1" dirty="0" smtClean="0">
                          <a:solidFill>
                            <a:srgbClr val="00B050"/>
                          </a:solidFill>
                        </a:rPr>
                        <a:t>75th</a:t>
                      </a:r>
                      <a:endParaRPr lang="en-US" b="1" dirty="0">
                        <a:solidFill>
                          <a:srgbClr val="00B050"/>
                        </a:solidFill>
                      </a:endParaRPr>
                    </a:p>
                  </a:txBody>
                  <a:tcPr/>
                </a:tc>
              </a:tr>
              <a:tr h="370840">
                <a:tc>
                  <a:txBody>
                    <a:bodyPr/>
                    <a:lstStyle/>
                    <a:p>
                      <a:r>
                        <a:rPr lang="en-US" dirty="0" smtClean="0"/>
                        <a:t>People support one another on this unit</a:t>
                      </a:r>
                      <a:endParaRPr lang="en-US" dirty="0"/>
                    </a:p>
                  </a:txBody>
                  <a:tcPr/>
                </a:tc>
                <a:tc>
                  <a:txBody>
                    <a:bodyPr/>
                    <a:lstStyle/>
                    <a:p>
                      <a:r>
                        <a:rPr lang="en-US" dirty="0" smtClean="0"/>
                        <a:t>85.2 %</a:t>
                      </a:r>
                    </a:p>
                    <a:p>
                      <a:r>
                        <a:rPr lang="en-US" dirty="0" smtClean="0"/>
                        <a:t>25</a:t>
                      </a:r>
                      <a:r>
                        <a:rPr lang="en-US" baseline="30000" dirty="0" smtClean="0"/>
                        <a:t>th</a:t>
                      </a:r>
                      <a:endParaRPr lang="en-US" dirty="0"/>
                    </a:p>
                  </a:txBody>
                  <a:tcPr/>
                </a:tc>
                <a:tc>
                  <a:txBody>
                    <a:bodyPr/>
                    <a:lstStyle/>
                    <a:p>
                      <a:r>
                        <a:rPr lang="en-US" dirty="0" smtClean="0">
                          <a:solidFill>
                            <a:schemeClr val="tx1">
                              <a:lumMod val="95000"/>
                              <a:lumOff val="5000"/>
                            </a:schemeClr>
                          </a:solidFill>
                        </a:rPr>
                        <a:t>95.8% </a:t>
                      </a:r>
                    </a:p>
                    <a:p>
                      <a:r>
                        <a:rPr lang="en-US" b="1" dirty="0" smtClean="0">
                          <a:solidFill>
                            <a:srgbClr val="00B0F0"/>
                          </a:solidFill>
                        </a:rPr>
                        <a:t>90</a:t>
                      </a:r>
                      <a:r>
                        <a:rPr lang="en-US" b="1" baseline="30000" dirty="0" smtClean="0">
                          <a:solidFill>
                            <a:srgbClr val="00B0F0"/>
                          </a:solidFill>
                        </a:rPr>
                        <a:t>th</a:t>
                      </a:r>
                      <a:endParaRPr lang="en-US" b="1" dirty="0">
                        <a:solidFill>
                          <a:srgbClr val="00B0F0"/>
                        </a:solidFill>
                      </a:endParaRPr>
                    </a:p>
                  </a:txBody>
                  <a:tcPr/>
                </a:tc>
              </a:tr>
              <a:tr h="370840">
                <a:tc>
                  <a:txBody>
                    <a:bodyPr/>
                    <a:lstStyle/>
                    <a:p>
                      <a:r>
                        <a:rPr lang="en-US" dirty="0" smtClean="0"/>
                        <a:t>When a lot of work needs to be done quickly, we work together as a team to get the work done</a:t>
                      </a:r>
                      <a:endParaRPr lang="en-US" dirty="0"/>
                    </a:p>
                  </a:txBody>
                  <a:tcPr/>
                </a:tc>
                <a:tc>
                  <a:txBody>
                    <a:bodyPr/>
                    <a:lstStyle/>
                    <a:p>
                      <a:r>
                        <a:rPr lang="en-US" dirty="0" smtClean="0"/>
                        <a:t>88.9% / 50</a:t>
                      </a:r>
                      <a:r>
                        <a:rPr lang="en-US" baseline="30000" dirty="0" smtClean="0"/>
                        <a:t>th</a:t>
                      </a:r>
                      <a:endParaRPr lang="en-US" dirty="0"/>
                    </a:p>
                  </a:txBody>
                  <a:tcPr/>
                </a:tc>
                <a:tc>
                  <a:txBody>
                    <a:bodyPr/>
                    <a:lstStyle/>
                    <a:p>
                      <a:r>
                        <a:rPr lang="en-US" b="0" dirty="0" smtClean="0">
                          <a:solidFill>
                            <a:schemeClr val="tx1">
                              <a:lumMod val="95000"/>
                              <a:lumOff val="5000"/>
                            </a:schemeClr>
                          </a:solidFill>
                        </a:rPr>
                        <a:t>100% </a:t>
                      </a:r>
                    </a:p>
                    <a:p>
                      <a:r>
                        <a:rPr lang="en-US" b="1" dirty="0" smtClean="0">
                          <a:solidFill>
                            <a:srgbClr val="0070C0"/>
                          </a:solidFill>
                        </a:rPr>
                        <a:t>Stretch</a:t>
                      </a:r>
                      <a:endParaRPr lang="en-US" b="1" dirty="0">
                        <a:solidFill>
                          <a:srgbClr val="0070C0"/>
                        </a:solidFill>
                      </a:endParaRPr>
                    </a:p>
                  </a:txBody>
                  <a:tcPr/>
                </a:tc>
              </a:tr>
            </a:tbl>
          </a:graphicData>
        </a:graphic>
      </p:graphicFrame>
    </p:spTree>
    <p:extLst>
      <p:ext uri="{BB962C8B-B14F-4D97-AF65-F5344CB8AC3E}">
        <p14:creationId xmlns:p14="http://schemas.microsoft.com/office/powerpoint/2010/main" val="40227628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title="Safety Culture Survey for AED YSC2011/2013"/>
          <p:cNvGrpSpPr/>
          <p:nvPr/>
        </p:nvGrpSpPr>
        <p:grpSpPr>
          <a:xfrm>
            <a:off x="-6350" y="533400"/>
            <a:ext cx="9074150" cy="6303963"/>
            <a:chOff x="-6350" y="517525"/>
            <a:chExt cx="9074150" cy="6303963"/>
          </a:xfrm>
        </p:grpSpPr>
        <p:graphicFrame>
          <p:nvGraphicFramePr>
            <p:cNvPr id="3074" name="Object 2"/>
            <p:cNvGraphicFramePr>
              <a:graphicFrameLocks noChangeAspect="1"/>
            </p:cNvGraphicFramePr>
            <p:nvPr>
              <p:extLst>
                <p:ext uri="{D42A27DB-BD31-4B8C-83A1-F6EECF244321}">
                  <p14:modId xmlns:p14="http://schemas.microsoft.com/office/powerpoint/2010/main" val="3623907955"/>
                </p:ext>
              </p:extLst>
            </p:nvPr>
          </p:nvGraphicFramePr>
          <p:xfrm>
            <a:off x="4319588" y="617538"/>
            <a:ext cx="4748212" cy="6203950"/>
          </p:xfrm>
          <a:graphic>
            <a:graphicData uri="http://schemas.openxmlformats.org/presentationml/2006/ole">
              <mc:AlternateContent xmlns:mc="http://schemas.openxmlformats.org/markup-compatibility/2006">
                <mc:Choice xmlns:v="urn:schemas-microsoft-com:vml" Requires="v">
                  <p:oleObj spid="_x0000_s2316" name="Acrobat Document" r:id="rId4" imgW="5829210" imgH="7543564" progId="AcroExch.Document.7">
                    <p:embed/>
                  </p:oleObj>
                </mc:Choice>
                <mc:Fallback>
                  <p:oleObj name="Acrobat Document" r:id="rId4" imgW="5829210" imgH="754356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2425" r="10980" b="31516"/>
                        <a:stretch>
                          <a:fillRect/>
                        </a:stretch>
                      </p:blipFill>
                      <p:spPr bwMode="auto">
                        <a:xfrm>
                          <a:off x="4319588" y="617538"/>
                          <a:ext cx="4748212"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5" name="Object 3"/>
            <p:cNvGraphicFramePr>
              <a:graphicFrameLocks noChangeAspect="1"/>
            </p:cNvGraphicFramePr>
            <p:nvPr>
              <p:extLst>
                <p:ext uri="{D42A27DB-BD31-4B8C-83A1-F6EECF244321}">
                  <p14:modId xmlns:p14="http://schemas.microsoft.com/office/powerpoint/2010/main" val="2167743185"/>
                </p:ext>
              </p:extLst>
            </p:nvPr>
          </p:nvGraphicFramePr>
          <p:xfrm>
            <a:off x="-6350" y="517525"/>
            <a:ext cx="4578350" cy="5883275"/>
          </p:xfrm>
          <a:graphic>
            <a:graphicData uri="http://schemas.openxmlformats.org/presentationml/2006/ole">
              <mc:AlternateContent xmlns:mc="http://schemas.openxmlformats.org/markup-compatibility/2006">
                <mc:Choice xmlns:v="urn:schemas-microsoft-com:vml" Requires="v">
                  <p:oleObj spid="_x0000_s2317" name="Acrobat Document" r:id="rId6" imgW="5829210" imgH="7543564" progId="AcroExch.Document.7">
                    <p:embed/>
                  </p:oleObj>
                </mc:Choice>
                <mc:Fallback>
                  <p:oleObj name="Acrobat Document" r:id="rId6" imgW="5829210" imgH="7543564" progId="AcroExch.Document.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4706" r="14117" b="16971"/>
                        <a:stretch>
                          <a:fillRect/>
                        </a:stretch>
                      </p:blipFill>
                      <p:spPr bwMode="auto">
                        <a:xfrm>
                          <a:off x="-6350" y="517525"/>
                          <a:ext cx="4578350" cy="588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7" name="Title 6"/>
          <p:cNvSpPr>
            <a:spLocks noGrp="1"/>
          </p:cNvSpPr>
          <p:nvPr>
            <p:ph type="title"/>
          </p:nvPr>
        </p:nvSpPr>
        <p:spPr>
          <a:xfrm>
            <a:off x="304800" y="0"/>
            <a:ext cx="8229600" cy="1143000"/>
          </a:xfrm>
        </p:spPr>
        <p:txBody>
          <a:bodyPr>
            <a:noAutofit/>
          </a:bodyPr>
          <a:lstStyle/>
          <a:p>
            <a:r>
              <a:rPr lang="en-US" sz="3200" b="1" dirty="0" smtClean="0">
                <a:solidFill>
                  <a:schemeClr val="tx2"/>
                </a:solidFill>
              </a:rPr>
              <a:t>Safety Culture Survey for AED YSC 2011/2013</a:t>
            </a:r>
            <a:endParaRPr lang="en-US" sz="3200" b="1" dirty="0">
              <a:solidFill>
                <a:schemeClr val="tx2"/>
              </a:solidFill>
            </a:endParaRPr>
          </a:p>
        </p:txBody>
      </p:sp>
    </p:spTree>
    <p:extLst>
      <p:ext uri="{BB962C8B-B14F-4D97-AF65-F5344CB8AC3E}">
        <p14:creationId xmlns:p14="http://schemas.microsoft.com/office/powerpoint/2010/main" val="16274038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228600" y="609600"/>
            <a:ext cx="8686800" cy="1143000"/>
          </a:xfrm>
        </p:spPr>
        <p:txBody>
          <a:bodyPr>
            <a:normAutofit fontScale="90000"/>
          </a:bodyPr>
          <a:lstStyle/>
          <a:p>
            <a:pPr defTabSz="642915" fontAlgn="auto">
              <a:spcAft>
                <a:spcPts val="0"/>
              </a:spcAft>
              <a:defRPr/>
            </a:pPr>
            <a:r>
              <a:rPr lang="en-US" sz="5300" dirty="0">
                <a:solidFill>
                  <a:schemeClr val="tx2"/>
                </a:solidFill>
              </a:rPr>
              <a:t>Phase </a:t>
            </a:r>
            <a:r>
              <a:rPr lang="en-US" sz="5300" dirty="0" smtClean="0">
                <a:solidFill>
                  <a:schemeClr val="tx2"/>
                </a:solidFill>
              </a:rPr>
              <a:t>II </a:t>
            </a:r>
            <a:r>
              <a:rPr lang="en-US" sz="3100" dirty="0" smtClean="0">
                <a:solidFill>
                  <a:schemeClr val="tx2"/>
                </a:solidFill>
              </a:rPr>
              <a:t>Planning, Training, and </a:t>
            </a:r>
            <a:r>
              <a:rPr lang="en-US" sz="3600" b="1" dirty="0" smtClean="0">
                <a:solidFill>
                  <a:schemeClr val="tx2"/>
                </a:solidFill>
              </a:rPr>
              <a:t>Implementation</a:t>
            </a:r>
            <a:endParaRPr lang="en-US" sz="3600" b="1" dirty="0" smtClean="0">
              <a:solidFill>
                <a:schemeClr val="tx2"/>
              </a:solidFill>
              <a:ea typeface="ＭＳ Ｐゴシック" pitchFamily="34" charset="-128"/>
            </a:endParaRPr>
          </a:p>
        </p:txBody>
      </p:sp>
      <p:pic>
        <p:nvPicPr>
          <p:cNvPr id="6" name="Picture 5" descr="Yale New Haven Hospital logo" title="YNHH logo"/>
          <p:cNvPicPr>
            <a:picLocks noChangeAspect="1" noChangeArrowheads="1"/>
          </p:cNvPicPr>
          <p:nvPr/>
        </p:nvPicPr>
        <p:blipFill>
          <a:blip r:embed="rId3" cstate="print"/>
          <a:srcRect/>
          <a:stretch>
            <a:fillRect/>
          </a:stretch>
        </p:blipFill>
        <p:spPr bwMode="auto">
          <a:xfrm>
            <a:off x="6553200" y="76200"/>
            <a:ext cx="2381250" cy="695325"/>
          </a:xfrm>
          <a:prstGeom prst="rect">
            <a:avLst/>
          </a:prstGeom>
          <a:noFill/>
          <a:ln w="9525">
            <a:noFill/>
            <a:miter lim="800000"/>
            <a:headEnd/>
            <a:tailEnd/>
          </a:ln>
        </p:spPr>
      </p:pic>
      <p:sp>
        <p:nvSpPr>
          <p:cNvPr id="3" name="Rectangle 2"/>
          <p:cNvSpPr/>
          <p:nvPr/>
        </p:nvSpPr>
        <p:spPr>
          <a:xfrm>
            <a:off x="385854" y="1585385"/>
            <a:ext cx="8257075" cy="960299"/>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000" b="1" dirty="0" smtClean="0">
                <a:solidFill>
                  <a:prstClr val="white"/>
                </a:solidFill>
              </a:rPr>
              <a:t>Goal – </a:t>
            </a:r>
            <a:r>
              <a:rPr lang="en-US" sz="2000" dirty="0" smtClean="0">
                <a:solidFill>
                  <a:prstClr val="white"/>
                </a:solidFill>
              </a:rPr>
              <a:t>(3) implement </a:t>
            </a:r>
            <a:r>
              <a:rPr lang="en-US" sz="2000" dirty="0">
                <a:solidFill>
                  <a:prstClr val="white"/>
                </a:solidFill>
              </a:rPr>
              <a:t>a TeamSTEPPS Intervention</a:t>
            </a:r>
            <a:r>
              <a:rPr lang="en-US" sz="2000" dirty="0" smtClean="0">
                <a:solidFill>
                  <a:prstClr val="white"/>
                </a:solidFill>
              </a:rPr>
              <a:t>.</a:t>
            </a:r>
            <a:endParaRPr lang="en-US" sz="2000" dirty="0">
              <a:solidFill>
                <a:prstClr val="white"/>
              </a:solidFill>
            </a:endParaRPr>
          </a:p>
        </p:txBody>
      </p:sp>
      <p:sp>
        <p:nvSpPr>
          <p:cNvPr id="25602" name="Rectangle 3"/>
          <p:cNvSpPr>
            <a:spLocks noGrp="1" noChangeArrowheads="1"/>
          </p:cNvSpPr>
          <p:nvPr>
            <p:ph idx="1"/>
          </p:nvPr>
        </p:nvSpPr>
        <p:spPr>
          <a:xfrm>
            <a:off x="371876" y="2776116"/>
            <a:ext cx="4142516" cy="3418043"/>
          </a:xfrm>
          <a:solidFill>
            <a:schemeClr val="accent6"/>
          </a:solidFill>
          <a:effectLst>
            <a:outerShdw blurRad="50800" dist="38100" dir="10800000" algn="r" rotWithShape="0">
              <a:prstClr val="black">
                <a:alpha val="40000"/>
              </a:prstClr>
            </a:outerShdw>
          </a:effectLst>
        </p:spPr>
        <p:txBody>
          <a:bodyPr numCol="1"/>
          <a:lstStyle/>
          <a:p>
            <a:pPr marL="0" indent="0">
              <a:buNone/>
            </a:pPr>
            <a:r>
              <a:rPr lang="en-US" sz="2000" b="1" dirty="0"/>
              <a:t>Key Actions </a:t>
            </a:r>
            <a:endParaRPr lang="en-US" sz="2000" b="1" dirty="0" smtClean="0"/>
          </a:p>
          <a:p>
            <a:pPr marL="0" indent="0">
              <a:buNone/>
            </a:pPr>
            <a:r>
              <a:rPr lang="en-US" sz="2000" b="1" i="1" dirty="0" smtClean="0"/>
              <a:t>Department Responsibility</a:t>
            </a:r>
            <a:endParaRPr lang="en-US" sz="2000" b="1" i="1" dirty="0"/>
          </a:p>
          <a:p>
            <a:pPr lvl="0"/>
            <a:r>
              <a:rPr lang="en-US" sz="2000" b="1" dirty="0" smtClean="0"/>
              <a:t>Implement Improvement Intervention</a:t>
            </a:r>
          </a:p>
          <a:p>
            <a:endParaRPr lang="en-US" sz="1600" dirty="0" smtClean="0">
              <a:ea typeface="ＭＳ Ｐゴシック"/>
              <a:cs typeface="ＭＳ Ｐゴシック"/>
            </a:endParaRPr>
          </a:p>
        </p:txBody>
      </p:sp>
      <p:sp>
        <p:nvSpPr>
          <p:cNvPr id="7" name="Rectangle 3"/>
          <p:cNvSpPr txBox="1">
            <a:spLocks noChangeArrowheads="1"/>
          </p:cNvSpPr>
          <p:nvPr/>
        </p:nvSpPr>
        <p:spPr bwMode="auto">
          <a:xfrm>
            <a:off x="4687215" y="2776115"/>
            <a:ext cx="4128537" cy="3350048"/>
          </a:xfrm>
          <a:prstGeom prst="rect">
            <a:avLst/>
          </a:prstGeom>
          <a:noFill/>
          <a:ln w="9525">
            <a:noFill/>
            <a:miter lim="800000"/>
            <a:headEnd/>
            <a:tailEnd/>
          </a:ln>
        </p:spPr>
        <p:txBody>
          <a:bodyPr vert="horz" wrap="square" lIns="64291" tIns="32146" rIns="64291" bIns="32146" numCol="1" anchor="t" anchorCtr="0" compatLnSpc="1">
            <a:prstTxWarp prst="textNoShape">
              <a:avLst/>
            </a:prstTxWarp>
          </a:bodyPr>
          <a:lstStyle>
            <a:lvl1pPr marL="239713" indent="-239713" algn="l" defTabSz="641350" rtl="0" fontAlgn="base">
              <a:spcBef>
                <a:spcPct val="20000"/>
              </a:spcBef>
              <a:spcAft>
                <a:spcPct val="0"/>
              </a:spcAft>
              <a:buFont typeface="Arial" charset="0"/>
              <a:buChar char="•"/>
              <a:defRPr sz="2200" kern="1200">
                <a:solidFill>
                  <a:schemeClr val="tx1"/>
                </a:solidFill>
                <a:latin typeface="+mn-lt"/>
                <a:ea typeface="+mn-ea"/>
                <a:cs typeface="+mn-cs"/>
              </a:defRPr>
            </a:lvl1pPr>
            <a:lvl2pPr marL="522288" indent="-200025" algn="l" defTabSz="641350" rtl="0" fontAlgn="base">
              <a:spcBef>
                <a:spcPct val="20000"/>
              </a:spcBef>
              <a:spcAft>
                <a:spcPct val="0"/>
              </a:spcAft>
              <a:buFont typeface="Arial" charset="0"/>
              <a:buChar char="–"/>
              <a:defRPr sz="2000" kern="1200">
                <a:solidFill>
                  <a:schemeClr val="tx1"/>
                </a:solidFill>
                <a:latin typeface="+mn-lt"/>
                <a:ea typeface="+mn-ea"/>
                <a:cs typeface="+mn-cs"/>
              </a:defRPr>
            </a:lvl2pPr>
            <a:lvl3pPr marL="803275" indent="-160338" algn="l" defTabSz="641350" rtl="0" fontAlgn="base">
              <a:spcBef>
                <a:spcPct val="20000"/>
              </a:spcBef>
              <a:spcAft>
                <a:spcPct val="0"/>
              </a:spcAft>
              <a:buFont typeface="Arial" charset="0"/>
              <a:buChar char="•"/>
              <a:defRPr sz="1700" kern="1200">
                <a:solidFill>
                  <a:schemeClr val="tx1"/>
                </a:solidFill>
                <a:latin typeface="+mn-lt"/>
                <a:ea typeface="+mn-ea"/>
                <a:cs typeface="+mn-cs"/>
              </a:defRPr>
            </a:lvl3pPr>
            <a:lvl4pPr marL="1123950" indent="-160338" algn="l" defTabSz="641350" rtl="0" fontAlgn="base">
              <a:spcBef>
                <a:spcPct val="20000"/>
              </a:spcBef>
              <a:spcAft>
                <a:spcPct val="0"/>
              </a:spcAft>
              <a:buFont typeface="Arial" charset="0"/>
              <a:buChar char="–"/>
              <a:defRPr sz="1400" kern="1200">
                <a:solidFill>
                  <a:schemeClr val="tx1"/>
                </a:solidFill>
                <a:latin typeface="+mn-lt"/>
                <a:ea typeface="+mn-ea"/>
                <a:cs typeface="+mn-cs"/>
              </a:defRPr>
            </a:lvl4pPr>
            <a:lvl5pPr marL="1446213" indent="-160338" algn="l" defTabSz="641350" rtl="0" fontAlgn="base">
              <a:spcBef>
                <a:spcPct val="20000"/>
              </a:spcBef>
              <a:spcAft>
                <a:spcPct val="0"/>
              </a:spcAft>
              <a:buFont typeface="Arial" charset="0"/>
              <a:buChar char="»"/>
              <a:defRPr sz="1400" kern="1200">
                <a:solidFill>
                  <a:schemeClr val="tx1"/>
                </a:solidFill>
                <a:latin typeface="+mn-lt"/>
                <a:ea typeface="+mn-ea"/>
                <a:cs typeface="+mn-cs"/>
              </a:defRPr>
            </a:lvl5pPr>
            <a:lvl6pPr marL="1768015" indent="-160729" algn="l" defTabSz="642915"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9473" indent="-160729" algn="l" defTabSz="642915"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10930" indent="-160729" algn="l" defTabSz="642915"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32387" indent="-160729" algn="l" defTabSz="642915"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buFont typeface="Arial" charset="0"/>
              <a:buNone/>
            </a:pPr>
            <a:r>
              <a:rPr lang="en-US" sz="2000" b="1" dirty="0" smtClean="0">
                <a:solidFill>
                  <a:prstClr val="black"/>
                </a:solidFill>
              </a:rPr>
              <a:t>Tools Adopted by AED</a:t>
            </a:r>
          </a:p>
          <a:p>
            <a:r>
              <a:rPr lang="en-US" sz="2000" b="1" dirty="0" smtClean="0">
                <a:solidFill>
                  <a:prstClr val="black"/>
                </a:solidFill>
              </a:rPr>
              <a:t>Formal Uninterrupted briefs</a:t>
            </a:r>
            <a:r>
              <a:rPr lang="en-US" sz="2000" dirty="0" smtClean="0">
                <a:solidFill>
                  <a:prstClr val="black"/>
                </a:solidFill>
              </a:rPr>
              <a:t> at change of shift</a:t>
            </a:r>
          </a:p>
          <a:p>
            <a:r>
              <a:rPr lang="en-US" sz="2000" b="1" dirty="0" smtClean="0">
                <a:solidFill>
                  <a:prstClr val="black"/>
                </a:solidFill>
              </a:rPr>
              <a:t>Debriefing</a:t>
            </a:r>
            <a:r>
              <a:rPr lang="en-US" sz="2000" dirty="0" smtClean="0">
                <a:solidFill>
                  <a:prstClr val="black"/>
                </a:solidFill>
              </a:rPr>
              <a:t> at end of shifts</a:t>
            </a:r>
          </a:p>
          <a:p>
            <a:r>
              <a:rPr lang="en-US" sz="2000" b="1" dirty="0" smtClean="0">
                <a:solidFill>
                  <a:prstClr val="black"/>
                </a:solidFill>
              </a:rPr>
              <a:t>Problem solving huddles</a:t>
            </a:r>
            <a:endParaRPr lang="en-US" sz="2000" dirty="0" smtClean="0">
              <a:solidFill>
                <a:prstClr val="black"/>
              </a:solidFill>
            </a:endParaRPr>
          </a:p>
          <a:p>
            <a:r>
              <a:rPr lang="en-US" sz="2000" b="1" dirty="0" smtClean="0">
                <a:solidFill>
                  <a:prstClr val="black"/>
                </a:solidFill>
              </a:rPr>
              <a:t>Communication Tools</a:t>
            </a:r>
            <a:r>
              <a:rPr lang="en-US" sz="2000" dirty="0" smtClean="0">
                <a:solidFill>
                  <a:prstClr val="black"/>
                </a:solidFill>
              </a:rPr>
              <a:t>  </a:t>
            </a:r>
          </a:p>
          <a:p>
            <a:pPr lvl="1"/>
            <a:r>
              <a:rPr lang="en-US" sz="1800" dirty="0" smtClean="0">
                <a:solidFill>
                  <a:prstClr val="black"/>
                </a:solidFill>
              </a:rPr>
              <a:t>Call-out / check-back (closed loop communication) / 2-Challenge / CUS</a:t>
            </a:r>
          </a:p>
          <a:p>
            <a:r>
              <a:rPr lang="en-US" sz="2000" b="1" dirty="0" smtClean="0">
                <a:solidFill>
                  <a:prstClr val="black"/>
                </a:solidFill>
              </a:rPr>
              <a:t>Mutual Support  / Task Assistance</a:t>
            </a:r>
            <a:endParaRPr lang="en-US" sz="2000" dirty="0">
              <a:solidFill>
                <a:prstClr val="black"/>
              </a:solidFill>
            </a:endParaRPr>
          </a:p>
        </p:txBody>
      </p:sp>
      <p:pic>
        <p:nvPicPr>
          <p:cNvPr id="8" name="Picture 40" descr="SYN:APSE logo " title="Logo"/>
          <p:cNvPicPr preferRelativeResize="0">
            <a:picLocks noChangeAspect="1" noChangeArrowheads="1"/>
          </p:cNvPicPr>
          <p:nvPr/>
        </p:nvPicPr>
        <p:blipFill>
          <a:blip r:embed="rId4" cstate="print"/>
          <a:srcRect l="26416" t="8400"/>
          <a:stretch>
            <a:fillRect/>
          </a:stretch>
        </p:blipFill>
        <p:spPr bwMode="auto">
          <a:xfrm>
            <a:off x="228600" y="6324600"/>
            <a:ext cx="2160984" cy="301989"/>
          </a:xfrm>
          <a:prstGeom prst="rect">
            <a:avLst/>
          </a:prstGeom>
          <a:noFill/>
          <a:ln w="9525">
            <a:noFill/>
            <a:miter lim="800000"/>
            <a:headEnd/>
            <a:tailEnd/>
          </a:ln>
        </p:spPr>
      </p:pic>
    </p:spTree>
    <p:extLst>
      <p:ext uri="{BB962C8B-B14F-4D97-AF65-F5344CB8AC3E}">
        <p14:creationId xmlns:p14="http://schemas.microsoft.com/office/powerpoint/2010/main" val="4073261898"/>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04800" y="533400"/>
            <a:ext cx="8229600" cy="1143000"/>
          </a:xfrm>
        </p:spPr>
        <p:txBody>
          <a:bodyPr>
            <a:normAutofit/>
          </a:bodyPr>
          <a:lstStyle/>
          <a:p>
            <a:pPr defTabSz="642915" fontAlgn="auto">
              <a:spcAft>
                <a:spcPts val="0"/>
              </a:spcAft>
              <a:defRPr/>
            </a:pPr>
            <a:r>
              <a:rPr lang="en-US" sz="5300" dirty="0">
                <a:solidFill>
                  <a:schemeClr val="tx2"/>
                </a:solidFill>
              </a:rPr>
              <a:t>Phase </a:t>
            </a:r>
            <a:r>
              <a:rPr lang="en-US" sz="5300" dirty="0" smtClean="0">
                <a:solidFill>
                  <a:schemeClr val="tx2"/>
                </a:solidFill>
              </a:rPr>
              <a:t>III </a:t>
            </a:r>
            <a:r>
              <a:rPr lang="en-US" sz="3100" dirty="0" smtClean="0">
                <a:solidFill>
                  <a:schemeClr val="tx2"/>
                </a:solidFill>
              </a:rPr>
              <a:t>Sustain, Monitor, Coach, Integrate</a:t>
            </a:r>
            <a:endParaRPr lang="en-US" sz="2000" dirty="0" smtClean="0">
              <a:solidFill>
                <a:schemeClr val="tx2"/>
              </a:solidFill>
              <a:ea typeface="ＭＳ Ｐゴシック" pitchFamily="34" charset="-128"/>
            </a:endParaRPr>
          </a:p>
        </p:txBody>
      </p:sp>
      <p:pic>
        <p:nvPicPr>
          <p:cNvPr id="5" name="Picture 4" descr="Yale New Haven Hospital logo" title="YNHH logo"/>
          <p:cNvPicPr>
            <a:picLocks noChangeAspect="1" noChangeArrowheads="1"/>
          </p:cNvPicPr>
          <p:nvPr/>
        </p:nvPicPr>
        <p:blipFill>
          <a:blip r:embed="rId3" cstate="print"/>
          <a:srcRect/>
          <a:stretch>
            <a:fillRect/>
          </a:stretch>
        </p:blipFill>
        <p:spPr bwMode="auto">
          <a:xfrm>
            <a:off x="6553200" y="76200"/>
            <a:ext cx="2381250" cy="695325"/>
          </a:xfrm>
          <a:prstGeom prst="rect">
            <a:avLst/>
          </a:prstGeom>
          <a:noFill/>
          <a:ln w="9525">
            <a:noFill/>
            <a:miter lim="800000"/>
            <a:headEnd/>
            <a:tailEnd/>
          </a:ln>
        </p:spPr>
      </p:pic>
      <p:sp>
        <p:nvSpPr>
          <p:cNvPr id="3" name="Rectangle 2"/>
          <p:cNvSpPr/>
          <p:nvPr/>
        </p:nvSpPr>
        <p:spPr>
          <a:xfrm>
            <a:off x="385854" y="1585385"/>
            <a:ext cx="8257075" cy="960299"/>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2000" b="1" dirty="0" smtClean="0">
                <a:solidFill>
                  <a:prstClr val="white"/>
                </a:solidFill>
              </a:rPr>
              <a:t>Goal - </a:t>
            </a:r>
            <a:r>
              <a:rPr lang="en-US" sz="2000" dirty="0">
                <a:solidFill>
                  <a:prstClr val="white"/>
                </a:solidFill>
              </a:rPr>
              <a:t>to sustain and spread improvements in teamwork behavior and in associated clinical processes and outcomes resulting from the </a:t>
            </a:r>
            <a:r>
              <a:rPr lang="en-US" sz="2000" dirty="0" smtClean="0">
                <a:solidFill>
                  <a:prstClr val="white"/>
                </a:solidFill>
              </a:rPr>
              <a:t>Initiative</a:t>
            </a:r>
            <a:endParaRPr lang="en-US" sz="2000" dirty="0">
              <a:solidFill>
                <a:prstClr val="white"/>
              </a:solidFill>
            </a:endParaRPr>
          </a:p>
          <a:p>
            <a:pPr algn="ctr" fontAlgn="auto">
              <a:spcBef>
                <a:spcPts val="0"/>
              </a:spcBef>
              <a:spcAft>
                <a:spcPts val="0"/>
              </a:spcAft>
            </a:pPr>
            <a:endParaRPr lang="en-US" sz="1600" dirty="0">
              <a:solidFill>
                <a:prstClr val="white"/>
              </a:solidFill>
            </a:endParaRPr>
          </a:p>
        </p:txBody>
      </p:sp>
      <p:sp>
        <p:nvSpPr>
          <p:cNvPr id="25602" name="Rectangle 3"/>
          <p:cNvSpPr>
            <a:spLocks noGrp="1" noChangeArrowheads="1"/>
          </p:cNvSpPr>
          <p:nvPr>
            <p:ph idx="1"/>
          </p:nvPr>
        </p:nvSpPr>
        <p:spPr>
          <a:xfrm>
            <a:off x="371875" y="2776116"/>
            <a:ext cx="8271053" cy="3418043"/>
          </a:xfrm>
          <a:solidFill>
            <a:schemeClr val="accent6"/>
          </a:solidFill>
          <a:effectLst>
            <a:outerShdw blurRad="50800" dist="38100" dir="10800000" algn="r" rotWithShape="0">
              <a:prstClr val="black">
                <a:alpha val="40000"/>
              </a:prstClr>
            </a:outerShdw>
          </a:effectLst>
        </p:spPr>
        <p:txBody>
          <a:bodyPr numCol="1"/>
          <a:lstStyle/>
          <a:p>
            <a:pPr marL="0" indent="0">
              <a:buNone/>
            </a:pPr>
            <a:r>
              <a:rPr lang="en-US" sz="2400" b="1" dirty="0"/>
              <a:t>Key Actions </a:t>
            </a:r>
            <a:endParaRPr lang="en-US" sz="2400" b="1" dirty="0" smtClean="0"/>
          </a:p>
          <a:p>
            <a:pPr marL="0" indent="0">
              <a:buNone/>
            </a:pPr>
            <a:r>
              <a:rPr lang="en-US" sz="2400" b="1" i="1" dirty="0" smtClean="0"/>
              <a:t>Department Responsibility with SYN:APSE Support</a:t>
            </a:r>
            <a:endParaRPr lang="en-US" sz="2400" b="1" i="1" dirty="0"/>
          </a:p>
          <a:p>
            <a:pPr lvl="0"/>
            <a:r>
              <a:rPr lang="en-US" sz="2400" b="1" dirty="0" smtClean="0"/>
              <a:t>Teamwork Coaching</a:t>
            </a:r>
          </a:p>
          <a:p>
            <a:pPr lvl="0"/>
            <a:r>
              <a:rPr lang="en-US" sz="2400" b="1" dirty="0" smtClean="0"/>
              <a:t>Integration of tools into Existing Processes</a:t>
            </a:r>
          </a:p>
          <a:p>
            <a:pPr lvl="0"/>
            <a:r>
              <a:rPr lang="en-US" sz="2400" b="1" dirty="0" smtClean="0"/>
              <a:t>Reinforcement and Rewards</a:t>
            </a:r>
          </a:p>
          <a:p>
            <a:pPr lvl="0"/>
            <a:r>
              <a:rPr lang="en-US" sz="2400" b="1" dirty="0" smtClean="0"/>
              <a:t>Continuous Improvement</a:t>
            </a:r>
          </a:p>
          <a:p>
            <a:pPr lvl="0"/>
            <a:r>
              <a:rPr lang="en-US" sz="2400" b="1" dirty="0"/>
              <a:t>Interval simulation practice with SYN:APSE</a:t>
            </a:r>
          </a:p>
        </p:txBody>
      </p:sp>
      <p:pic>
        <p:nvPicPr>
          <p:cNvPr id="6" name="Picture 40" descr="SYN:APSE logo " title="Logo"/>
          <p:cNvPicPr preferRelativeResize="0">
            <a:picLocks noChangeAspect="1" noChangeArrowheads="1"/>
          </p:cNvPicPr>
          <p:nvPr/>
        </p:nvPicPr>
        <p:blipFill>
          <a:blip r:embed="rId4" cstate="print"/>
          <a:srcRect l="26416" t="8400"/>
          <a:stretch>
            <a:fillRect/>
          </a:stretch>
        </p:blipFill>
        <p:spPr bwMode="auto">
          <a:xfrm>
            <a:off x="228600" y="6324600"/>
            <a:ext cx="2160984" cy="301989"/>
          </a:xfrm>
          <a:prstGeom prst="rect">
            <a:avLst/>
          </a:prstGeom>
          <a:noFill/>
          <a:ln w="9525">
            <a:noFill/>
            <a:miter lim="800000"/>
            <a:headEnd/>
            <a:tailEnd/>
          </a:ln>
        </p:spPr>
      </p:pic>
    </p:spTree>
    <p:extLst>
      <p:ext uri="{BB962C8B-B14F-4D97-AF65-F5344CB8AC3E}">
        <p14:creationId xmlns:p14="http://schemas.microsoft.com/office/powerpoint/2010/main" val="2613962"/>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b="1" dirty="0" smtClean="0">
                <a:solidFill>
                  <a:schemeClr val="tx2"/>
                </a:solidFill>
              </a:rPr>
              <a:t>Lessons / Key Take Aways</a:t>
            </a:r>
            <a:endParaRPr lang="en-US" b="1" dirty="0">
              <a:solidFill>
                <a:schemeClr val="tx2"/>
              </a:solidFill>
            </a:endParaRPr>
          </a:p>
        </p:txBody>
      </p:sp>
      <p:pic>
        <p:nvPicPr>
          <p:cNvPr id="4" name="Picture 3" descr="Yale new Haven Hospital logo" title="YNHH logo"/>
          <p:cNvPicPr>
            <a:picLocks noChangeAspect="1" noChangeArrowheads="1"/>
          </p:cNvPicPr>
          <p:nvPr/>
        </p:nvPicPr>
        <p:blipFill>
          <a:blip r:embed="rId3" cstate="print"/>
          <a:srcRect/>
          <a:stretch>
            <a:fillRect/>
          </a:stretch>
        </p:blipFill>
        <p:spPr bwMode="auto">
          <a:xfrm>
            <a:off x="6553200" y="76200"/>
            <a:ext cx="2381250" cy="695325"/>
          </a:xfrm>
          <a:prstGeom prst="rect">
            <a:avLst/>
          </a:prstGeom>
          <a:noFill/>
          <a:ln w="9525">
            <a:noFill/>
            <a:miter lim="800000"/>
            <a:headEnd/>
            <a:tailEnd/>
          </a:ln>
        </p:spPr>
      </p:pic>
      <p:sp>
        <p:nvSpPr>
          <p:cNvPr id="3" name="Content Placeholder 2"/>
          <p:cNvSpPr>
            <a:spLocks noGrp="1"/>
          </p:cNvSpPr>
          <p:nvPr>
            <p:ph idx="1"/>
          </p:nvPr>
        </p:nvSpPr>
        <p:spPr>
          <a:xfrm>
            <a:off x="381000" y="1600200"/>
            <a:ext cx="8610600" cy="5410200"/>
          </a:xfrm>
        </p:spPr>
        <p:txBody>
          <a:bodyPr>
            <a:normAutofit/>
          </a:bodyPr>
          <a:lstStyle/>
          <a:p>
            <a:r>
              <a:rPr lang="en-US" b="1" dirty="0" smtClean="0"/>
              <a:t>Timing of Program</a:t>
            </a:r>
          </a:p>
          <a:p>
            <a:pPr lvl="1"/>
            <a:r>
              <a:rPr lang="en-US" dirty="0" smtClean="0"/>
              <a:t>Department faced multiple competing </a:t>
            </a:r>
            <a:r>
              <a:rPr lang="en-US" dirty="0"/>
              <a:t>m</a:t>
            </a:r>
            <a:r>
              <a:rPr lang="en-US" dirty="0" smtClean="0"/>
              <a:t>ajor projects </a:t>
            </a:r>
          </a:p>
          <a:p>
            <a:pPr lvl="2"/>
            <a:r>
              <a:rPr lang="en-US" dirty="0" smtClean="0"/>
              <a:t>Implementation of new Hospital-wide electronic medical record (Epic)</a:t>
            </a:r>
          </a:p>
          <a:p>
            <a:pPr lvl="2"/>
            <a:r>
              <a:rPr lang="en-US" dirty="0" smtClean="0"/>
              <a:t> Completion of construction / renovation project &amp; work flow changes</a:t>
            </a:r>
          </a:p>
          <a:p>
            <a:pPr lvl="1"/>
            <a:r>
              <a:rPr lang="en-US" dirty="0" smtClean="0"/>
              <a:t>Not enough time for Team STEPPS Culture to be embedded in the Department way of life </a:t>
            </a:r>
          </a:p>
          <a:p>
            <a:pPr lvl="2"/>
            <a:endParaRPr lang="en-US" dirty="0" smtClean="0"/>
          </a:p>
          <a:p>
            <a:endParaRPr lang="en-US" dirty="0"/>
          </a:p>
        </p:txBody>
      </p:sp>
    </p:spTree>
    <p:extLst>
      <p:ext uri="{BB962C8B-B14F-4D97-AF65-F5344CB8AC3E}">
        <p14:creationId xmlns:p14="http://schemas.microsoft.com/office/powerpoint/2010/main" val="39483365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229600" cy="1143000"/>
          </a:xfrm>
        </p:spPr>
        <p:txBody>
          <a:bodyPr/>
          <a:lstStyle/>
          <a:p>
            <a:r>
              <a:rPr lang="en-US" b="1" dirty="0" smtClean="0">
                <a:solidFill>
                  <a:schemeClr val="tx2"/>
                </a:solidFill>
              </a:rPr>
              <a:t>Lessons / Key Take Aways</a:t>
            </a:r>
            <a:endParaRPr lang="en-US" b="1" dirty="0">
              <a:solidFill>
                <a:schemeClr val="tx2"/>
              </a:solidFill>
            </a:endParaRPr>
          </a:p>
        </p:txBody>
      </p:sp>
      <p:pic>
        <p:nvPicPr>
          <p:cNvPr id="4" name="Picture 3" descr="Description: Description: Description: C:\Documents and Settings\considn2\My Documents\My Pictures\NEW Magnet Logo 2012.png"/>
          <p:cNvPicPr>
            <a:picLocks noChangeAspect="1" noChangeArrowheads="1"/>
          </p:cNvPicPr>
          <p:nvPr/>
        </p:nvPicPr>
        <p:blipFill>
          <a:blip r:embed="rId3" cstate="print"/>
          <a:srcRect/>
          <a:stretch>
            <a:fillRect/>
          </a:stretch>
        </p:blipFill>
        <p:spPr bwMode="auto">
          <a:xfrm>
            <a:off x="6553200" y="76200"/>
            <a:ext cx="2381250" cy="695325"/>
          </a:xfrm>
          <a:prstGeom prst="rect">
            <a:avLst/>
          </a:prstGeom>
          <a:noFill/>
          <a:ln w="9525">
            <a:noFill/>
            <a:miter lim="800000"/>
            <a:headEnd/>
            <a:tailEnd/>
          </a:ln>
        </p:spPr>
      </p:pic>
      <p:sp>
        <p:nvSpPr>
          <p:cNvPr id="3" name="Content Placeholder 2"/>
          <p:cNvSpPr>
            <a:spLocks noGrp="1"/>
          </p:cNvSpPr>
          <p:nvPr>
            <p:ph idx="1"/>
          </p:nvPr>
        </p:nvSpPr>
        <p:spPr>
          <a:xfrm>
            <a:off x="533400" y="1600200"/>
            <a:ext cx="8229600" cy="4525963"/>
          </a:xfrm>
        </p:spPr>
        <p:txBody>
          <a:bodyPr>
            <a:noAutofit/>
          </a:bodyPr>
          <a:lstStyle/>
          <a:p>
            <a:r>
              <a:rPr lang="en-US" sz="2800" b="1" dirty="0" smtClean="0"/>
              <a:t>Importance of Leadership Retreat</a:t>
            </a:r>
          </a:p>
          <a:p>
            <a:r>
              <a:rPr lang="en-US" sz="2800" b="1" dirty="0" smtClean="0"/>
              <a:t>Apply Team STEPPS to Team STEPPS planning!</a:t>
            </a:r>
          </a:p>
          <a:p>
            <a:pPr lvl="1"/>
            <a:r>
              <a:rPr lang="en-US" dirty="0" smtClean="0"/>
              <a:t>Project Coordinator role identification</a:t>
            </a:r>
          </a:p>
          <a:p>
            <a:r>
              <a:rPr lang="en-US" sz="2800" b="1" dirty="0" smtClean="0"/>
              <a:t>Challenges of Scheduling</a:t>
            </a:r>
          </a:p>
          <a:p>
            <a:pPr lvl="1"/>
            <a:r>
              <a:rPr lang="en-US" dirty="0" smtClean="0"/>
              <a:t>Master Schedule</a:t>
            </a:r>
          </a:p>
          <a:p>
            <a:pPr lvl="1"/>
            <a:r>
              <a:rPr lang="en-US" dirty="0" smtClean="0"/>
              <a:t>Access to Master Schedule</a:t>
            </a:r>
          </a:p>
          <a:p>
            <a:r>
              <a:rPr lang="en-US" sz="2800" b="1" dirty="0" smtClean="0"/>
              <a:t>Faculty practice sessions</a:t>
            </a:r>
          </a:p>
          <a:p>
            <a:r>
              <a:rPr lang="en-US" sz="2800" b="1" dirty="0" smtClean="0"/>
              <a:t>TPQ Data Collection</a:t>
            </a:r>
          </a:p>
          <a:p>
            <a:pPr lvl="1"/>
            <a:r>
              <a:rPr lang="en-US" dirty="0" smtClean="0"/>
              <a:t>Use Online survey</a:t>
            </a:r>
          </a:p>
          <a:p>
            <a:pPr lvl="1">
              <a:buNone/>
            </a:pPr>
            <a:endParaRPr lang="en-US" dirty="0"/>
          </a:p>
        </p:txBody>
      </p:sp>
    </p:spTree>
    <p:extLst>
      <p:ext uri="{BB962C8B-B14F-4D97-AF65-F5344CB8AC3E}">
        <p14:creationId xmlns:p14="http://schemas.microsoft.com/office/powerpoint/2010/main" val="21202050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1600200"/>
            <a:ext cx="7772400" cy="1470025"/>
          </a:xfrm>
        </p:spPr>
        <p:txBody>
          <a:bodyPr>
            <a:normAutofit/>
          </a:bodyPr>
          <a:lstStyle/>
          <a:p>
            <a:r>
              <a:rPr lang="en-US" sz="4800" b="1" dirty="0" smtClean="0">
                <a:solidFill>
                  <a:srgbClr val="002060"/>
                </a:solidFill>
              </a:rPr>
              <a:t>Questions?</a:t>
            </a:r>
            <a:endParaRPr lang="en-US" sz="4800" b="1" dirty="0">
              <a:solidFill>
                <a:srgbClr val="002060"/>
              </a:solidFill>
            </a:endParaRPr>
          </a:p>
        </p:txBody>
      </p:sp>
      <p:pic>
        <p:nvPicPr>
          <p:cNvPr id="7" name="Picture 6" descr="Yale New Haven Hospital logo" title="YNHH logo"/>
          <p:cNvPicPr>
            <a:picLocks noChangeAspect="1" noChangeArrowheads="1"/>
          </p:cNvPicPr>
          <p:nvPr/>
        </p:nvPicPr>
        <p:blipFill>
          <a:blip r:embed="rId2" cstate="print"/>
          <a:srcRect/>
          <a:stretch>
            <a:fillRect/>
          </a:stretch>
        </p:blipFill>
        <p:spPr bwMode="auto">
          <a:xfrm>
            <a:off x="6477000" y="219075"/>
            <a:ext cx="2381250" cy="695325"/>
          </a:xfrm>
          <a:prstGeom prst="rect">
            <a:avLst/>
          </a:prstGeom>
          <a:noFill/>
          <a:ln w="9525">
            <a:noFill/>
            <a:miter lim="800000"/>
            <a:headEnd/>
            <a:tailEnd/>
          </a:ln>
        </p:spPr>
      </p:pic>
      <p:sp>
        <p:nvSpPr>
          <p:cNvPr id="5" name="Text Placeholder 4"/>
          <p:cNvSpPr>
            <a:spLocks noGrp="1"/>
          </p:cNvSpPr>
          <p:nvPr>
            <p:ph type="subTitle" idx="1"/>
          </p:nvPr>
        </p:nvSpPr>
        <p:spPr/>
        <p:txBody>
          <a:bodyPr/>
          <a:lstStyle/>
          <a:p>
            <a:r>
              <a:rPr lang="en-US" dirty="0" smtClean="0"/>
              <a:t>Contact Info:</a:t>
            </a:r>
          </a:p>
          <a:p>
            <a:r>
              <a:rPr lang="en-US" dirty="0" smtClean="0">
                <a:hlinkClick r:id="rId3"/>
              </a:rPr>
              <a:t>Jeanie.haggan@ynhh.org</a:t>
            </a:r>
            <a:endParaRPr lang="en-US" dirty="0" smtClean="0"/>
          </a:p>
          <a:p>
            <a:r>
              <a:rPr lang="en-US" dirty="0" smtClean="0"/>
              <a:t>203-688-9215</a:t>
            </a:r>
            <a:endParaRPr lang="en-US" dirty="0"/>
          </a:p>
        </p:txBody>
      </p:sp>
    </p:spTree>
    <p:extLst>
      <p:ext uri="{BB962C8B-B14F-4D97-AF65-F5344CB8AC3E}">
        <p14:creationId xmlns:p14="http://schemas.microsoft.com/office/powerpoint/2010/main" val="30718737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Date Placeholder 8"/>
          <p:cNvSpPr>
            <a:spLocks noGrp="1"/>
          </p:cNvSpPr>
          <p:nvPr>
            <p:ph type="dt"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n-US" dirty="0" smtClean="0">
              <a:solidFill>
                <a:srgbClr val="1F497D"/>
              </a:solidFill>
              <a:latin typeface="Arial" charset="0"/>
              <a:cs typeface="Arial" charset="0"/>
            </a:endParaRPr>
          </a:p>
        </p:txBody>
      </p:sp>
      <p:sp>
        <p:nvSpPr>
          <p:cNvPr id="5122" name="Slide Number Placeholder 9"/>
          <p:cNvSpPr>
            <a:spLocks noGrp="1"/>
          </p:cNvSpPr>
          <p:nvPr>
            <p:ph type="sldNum" sz="quarter" idx="11"/>
          </p:nvPr>
        </p:nvSpPr>
        <p:spPr bwMode="auto">
          <a:xfrm>
            <a:off x="8077200" y="6324600"/>
            <a:ext cx="8382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n-US" dirty="0" smtClean="0">
              <a:solidFill>
                <a:srgbClr val="1F497D"/>
              </a:solidFill>
              <a:latin typeface="Arial Narrow" pitchFamily="34" charset="0"/>
              <a:cs typeface="Arial" charset="0"/>
            </a:endParaRPr>
          </a:p>
        </p:txBody>
      </p:sp>
    </p:spTree>
    <p:extLst>
      <p:ext uri="{BB962C8B-B14F-4D97-AF65-F5344CB8AC3E}">
        <p14:creationId xmlns:p14="http://schemas.microsoft.com/office/powerpoint/2010/main" val="6683041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9000" contrast="12000"/>
                    </a14:imgEffect>
                  </a14:imgLayer>
                </a14:imgProps>
              </a:ext>
              <a:ext uri="{28A0092B-C50C-407E-A947-70E740481C1C}">
                <a14:useLocalDpi xmlns:a14="http://schemas.microsoft.com/office/drawing/2010/main" val="0"/>
              </a:ext>
            </a:extLst>
          </a:blip>
          <a:srcRect/>
          <a:stretch>
            <a:fillRect/>
          </a:stretch>
        </p:blipFill>
        <p:spPr bwMode="auto">
          <a:xfrm>
            <a:off x="0" y="914400"/>
            <a:ext cx="5029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Bethlehem,PA" title="Photo"/>
          <p:cNvPicPr>
            <a:picLocks noChangeAspect="1"/>
          </p:cNvPicPr>
          <p:nvPr/>
        </p:nvPicPr>
        <p:blipFill>
          <a:blip r:embed="rId5"/>
          <a:srcRect/>
          <a:stretch>
            <a:fillRect/>
          </a:stretch>
        </p:blipFill>
        <p:spPr bwMode="auto">
          <a:xfrm>
            <a:off x="5033058" y="139466"/>
            <a:ext cx="3962400" cy="3358018"/>
          </a:xfrm>
          <a:prstGeom prst="rect">
            <a:avLst/>
          </a:prstGeom>
          <a:noFill/>
          <a:ln w="9525">
            <a:noFill/>
            <a:miter lim="800000"/>
            <a:headEnd/>
            <a:tailEnd/>
          </a:ln>
          <a:effectLst>
            <a:outerShdw dist="139700" dir="2700000" algn="tl" rotWithShape="0">
              <a:srgbClr val="333333">
                <a:alpha val="64999"/>
              </a:srgbClr>
            </a:outerShdw>
          </a:effectLst>
        </p:spPr>
      </p:pic>
      <p:sp>
        <p:nvSpPr>
          <p:cNvPr id="3" name="Title 2"/>
          <p:cNvSpPr>
            <a:spLocks noGrp="1"/>
          </p:cNvSpPr>
          <p:nvPr>
            <p:ph type="title"/>
          </p:nvPr>
        </p:nvSpPr>
        <p:spPr>
          <a:xfrm>
            <a:off x="304800" y="2362200"/>
            <a:ext cx="8305800" cy="685800"/>
          </a:xfrm>
        </p:spPr>
        <p:txBody>
          <a:bodyPr>
            <a:noAutofit/>
          </a:bodyPr>
          <a:lstStyle/>
          <a:p>
            <a:r>
              <a:rPr lang="en-US" sz="4400" dirty="0">
                <a:solidFill>
                  <a:prstClr val="white"/>
                </a:solidFill>
                <a:cs typeface="Arial" charset="0"/>
              </a:rPr>
              <a:t/>
            </a:r>
            <a:br>
              <a:rPr lang="en-US" sz="4400" dirty="0">
                <a:solidFill>
                  <a:prstClr val="white"/>
                </a:solidFill>
                <a:cs typeface="Arial" charset="0"/>
              </a:rPr>
            </a:br>
            <a:r>
              <a:rPr lang="en-US" sz="4400" dirty="0">
                <a:solidFill>
                  <a:prstClr val="white"/>
                </a:solidFill>
                <a:cs typeface="Arial" charset="0"/>
              </a:rPr>
              <a:t>TeamSTEPPS: </a:t>
            </a:r>
            <a:br>
              <a:rPr lang="en-US" sz="4400" dirty="0">
                <a:solidFill>
                  <a:prstClr val="white"/>
                </a:solidFill>
                <a:cs typeface="Arial" charset="0"/>
              </a:rPr>
            </a:br>
            <a:r>
              <a:rPr lang="en-US" sz="4400" dirty="0">
                <a:solidFill>
                  <a:prstClr val="white"/>
                </a:solidFill>
                <a:cs typeface="Arial" charset="0"/>
              </a:rPr>
              <a:t>From Start up to Tipping Point</a:t>
            </a:r>
          </a:p>
        </p:txBody>
      </p:sp>
      <p:sp>
        <p:nvSpPr>
          <p:cNvPr id="4" name="Content Placeholder 3"/>
          <p:cNvSpPr>
            <a:spLocks noGrp="1"/>
          </p:cNvSpPr>
          <p:nvPr>
            <p:ph idx="1"/>
          </p:nvPr>
        </p:nvSpPr>
        <p:spPr>
          <a:xfrm>
            <a:off x="304800" y="4541837"/>
            <a:ext cx="8229600" cy="2773363"/>
          </a:xfrm>
        </p:spPr>
        <p:txBody>
          <a:bodyPr/>
          <a:lstStyle/>
          <a:p>
            <a:pPr marL="0" indent="0" algn="ctr">
              <a:spcBef>
                <a:spcPct val="50000"/>
              </a:spcBef>
              <a:buNone/>
            </a:pPr>
            <a:r>
              <a:rPr lang="en-US" sz="2400" b="1" dirty="0">
                <a:solidFill>
                  <a:srgbClr val="FFCC00"/>
                </a:solidFill>
                <a:ea typeface="ヒラギノ角ゴ Pro W3"/>
                <a:cs typeface="ヒラギノ角ゴ Pro W3"/>
              </a:rPr>
              <a:t>Kathy J. Nunemacher, MSN, RN, CPN, CPHQ</a:t>
            </a:r>
          </a:p>
          <a:p>
            <a:pPr marL="0" indent="0" algn="ctr">
              <a:spcBef>
                <a:spcPct val="50000"/>
              </a:spcBef>
              <a:buNone/>
            </a:pPr>
            <a:r>
              <a:rPr lang="en-US" sz="2400" b="1" dirty="0">
                <a:solidFill>
                  <a:srgbClr val="FFCC00"/>
                </a:solidFill>
                <a:ea typeface="ヒラギノ角ゴ Pro W3"/>
                <a:cs typeface="ヒラギノ角ゴ Pro W3"/>
              </a:rPr>
              <a:t>Bethlehem, PA</a:t>
            </a:r>
          </a:p>
          <a:p>
            <a:pPr marL="0" indent="0" algn="ctr">
              <a:spcBef>
                <a:spcPct val="50000"/>
              </a:spcBef>
              <a:buNone/>
            </a:pPr>
            <a:r>
              <a:rPr lang="en-US" sz="2400" b="1" dirty="0">
                <a:solidFill>
                  <a:srgbClr val="FFCC00"/>
                </a:solidFill>
                <a:ea typeface="ヒラギノ角ゴ Pro W3"/>
                <a:cs typeface="ヒラギノ角ゴ Pro W3"/>
              </a:rPr>
              <a:t>June 12, 2013</a:t>
            </a:r>
          </a:p>
          <a:p>
            <a:endParaRPr lang="en-US" sz="2400" dirty="0"/>
          </a:p>
        </p:txBody>
      </p:sp>
    </p:spTree>
    <p:extLst>
      <p:ext uri="{BB962C8B-B14F-4D97-AF65-F5344CB8AC3E}">
        <p14:creationId xmlns:p14="http://schemas.microsoft.com/office/powerpoint/2010/main" val="6591374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noGrp="1" noChangeArrowheads="1"/>
          </p:cNvSpPr>
          <p:nvPr>
            <p:ph type="title" idx="4294967295"/>
          </p:nvPr>
        </p:nvSpPr>
        <p:spPr/>
        <p:txBody>
          <a:bodyPr anchorCtr="0"/>
          <a:lstStyle/>
          <a:p>
            <a:pPr eaLnBrk="1" hangingPunct="1">
              <a:defRPr/>
            </a:pPr>
            <a:r>
              <a:rPr lang="en-US" dirty="0"/>
              <a:t>Harborview Medical Center</a:t>
            </a:r>
          </a:p>
        </p:txBody>
      </p:sp>
      <p:sp>
        <p:nvSpPr>
          <p:cNvPr id="19461" name="Rectangle 5"/>
          <p:cNvSpPr>
            <a:spLocks noGrp="1" noChangeArrowheads="1"/>
          </p:cNvSpPr>
          <p:nvPr>
            <p:ph type="body" sz="half" idx="4294967295"/>
          </p:nvPr>
        </p:nvSpPr>
        <p:spPr>
          <a:xfrm>
            <a:off x="381000" y="1489075"/>
            <a:ext cx="8305800" cy="4759325"/>
          </a:xfrm>
        </p:spPr>
        <p:txBody>
          <a:bodyPr/>
          <a:lstStyle/>
          <a:p>
            <a:pPr eaLnBrk="1" hangingPunct="1">
              <a:defRPr/>
            </a:pPr>
            <a:r>
              <a:rPr lang="en-US" sz="2800" b="1" dirty="0" smtClean="0"/>
              <a:t>Licensed beds  			413 </a:t>
            </a:r>
          </a:p>
          <a:p>
            <a:pPr eaLnBrk="1" hangingPunct="1">
              <a:defRPr/>
            </a:pPr>
            <a:r>
              <a:rPr lang="en-US" sz="2800" b="1" dirty="0" smtClean="0"/>
              <a:t>Employees 				4,432</a:t>
            </a:r>
          </a:p>
          <a:p>
            <a:pPr eaLnBrk="1" hangingPunct="1">
              <a:defRPr/>
            </a:pPr>
            <a:r>
              <a:rPr lang="en-US" sz="2800" b="1" dirty="0" smtClean="0"/>
              <a:t>Physicians 				1,216</a:t>
            </a:r>
          </a:p>
          <a:p>
            <a:pPr eaLnBrk="1" hangingPunct="1">
              <a:defRPr/>
            </a:pPr>
            <a:r>
              <a:rPr lang="en-US" sz="2800" b="1" dirty="0" smtClean="0"/>
              <a:t>Admissions 				19,424</a:t>
            </a:r>
          </a:p>
          <a:p>
            <a:pPr eaLnBrk="1" hangingPunct="1">
              <a:defRPr/>
            </a:pPr>
            <a:r>
              <a:rPr lang="en-US" sz="2800" b="1" dirty="0" smtClean="0"/>
              <a:t>ED visits				65,515</a:t>
            </a:r>
          </a:p>
          <a:p>
            <a:pPr eaLnBrk="1" hangingPunct="1">
              <a:defRPr/>
            </a:pPr>
            <a:r>
              <a:rPr lang="en-US" sz="2800" b="1" dirty="0" smtClean="0"/>
              <a:t>Clinic visits				224,769 </a:t>
            </a:r>
          </a:p>
          <a:p>
            <a:pPr eaLnBrk="1" hangingPunct="1">
              <a:defRPr/>
            </a:pPr>
            <a:r>
              <a:rPr lang="en-US" sz="2800" b="1" dirty="0" smtClean="0"/>
              <a:t>Surgery cases 			13,455</a:t>
            </a:r>
          </a:p>
          <a:p>
            <a:pPr algn="ctr" eaLnBrk="1" hangingPunct="1">
              <a:spcBef>
                <a:spcPct val="50000"/>
              </a:spcBef>
              <a:buClrTx/>
              <a:buSzTx/>
              <a:buFontTx/>
              <a:buNone/>
              <a:defRPr/>
            </a:pPr>
            <a:r>
              <a:rPr lang="en-US" b="1" dirty="0" smtClean="0"/>
              <a:t>Approximately $190 million in charity care in 2011</a:t>
            </a:r>
          </a:p>
          <a:p>
            <a:pPr eaLnBrk="1" hangingPunct="1">
              <a:buFont typeface="Wingdings" pitchFamily="2" charset="2"/>
              <a:buNone/>
              <a:defRPr/>
            </a:pPr>
            <a:endParaRPr lang="en-US" sz="2800" b="1" dirty="0" smtClean="0"/>
          </a:p>
          <a:p>
            <a:pPr eaLnBrk="1" hangingPunct="1">
              <a:defRPr/>
            </a:pPr>
            <a:endParaRPr lang="en-US" sz="2800" b="1" dirty="0" smtClean="0"/>
          </a:p>
          <a:p>
            <a:pPr eaLnBrk="1" hangingPunct="1">
              <a:defRPr/>
            </a:pPr>
            <a:endParaRPr lang="en-US" sz="2800" dirty="0" smtClean="0"/>
          </a:p>
        </p:txBody>
      </p:sp>
      <p:sp>
        <p:nvSpPr>
          <p:cNvPr id="8" name="Footer Placeholder 5"/>
          <p:cNvSpPr>
            <a:spLocks noGrp="1"/>
          </p:cNvSpPr>
          <p:nvPr>
            <p:ph type="ftr" sz="quarter" idx="11"/>
          </p:nvPr>
        </p:nvSpPr>
        <p:spPr>
          <a:xfrm>
            <a:off x="3124200" y="6248400"/>
            <a:ext cx="2895600" cy="457200"/>
          </a:xfrm>
        </p:spPr>
        <p:txBody>
          <a:bodyPr/>
          <a:lstStyle/>
          <a:p>
            <a:pPr>
              <a:defRPr/>
            </a:pPr>
            <a:r>
              <a:rPr lang="en-US" sz="1200" dirty="0">
                <a:latin typeface="Arial" pitchFamily="34" charset="0"/>
              </a:rPr>
              <a:t>Confidential – QI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bwMode="auto">
          <a:xfrm>
            <a:off x="457200" y="-10886"/>
            <a:ext cx="9220200" cy="849086"/>
          </a:xfrm>
          <a:prstGeom prst="rect">
            <a:avLst/>
          </a:prstGeom>
          <a:noFill/>
          <a:ln>
            <a:miter lim="800000"/>
            <a:headEnd/>
            <a:tailEnd/>
          </a:ln>
        </p:spPr>
        <p:txBody>
          <a:bodyPr/>
          <a:lstStyle/>
          <a:p>
            <a:r>
              <a:rPr lang="en-US" sz="2600" b="1" dirty="0" smtClean="0">
                <a:solidFill>
                  <a:srgbClr val="FF9900"/>
                </a:solidFill>
                <a:latin typeface="Arial" charset="0"/>
              </a:rPr>
              <a:t>St. Luke’s University Hospital &amp;  Health Network</a:t>
            </a:r>
          </a:p>
        </p:txBody>
      </p:sp>
      <p:sp>
        <p:nvSpPr>
          <p:cNvPr id="36867" name="Rectangle 3"/>
          <p:cNvSpPr>
            <a:spLocks noGrp="1" noChangeArrowheads="1"/>
          </p:cNvSpPr>
          <p:nvPr>
            <p:ph type="body" idx="4294967295"/>
          </p:nvPr>
        </p:nvSpPr>
        <p:spPr bwMode="auto">
          <a:xfrm>
            <a:off x="6629400" y="838200"/>
            <a:ext cx="2438400" cy="5334000"/>
          </a:xfrm>
          <a:prstGeom prst="rect">
            <a:avLst/>
          </a:prstGeom>
          <a:noFill/>
          <a:ln>
            <a:miter lim="800000"/>
            <a:headEnd/>
            <a:tailEnd/>
          </a:ln>
        </p:spPr>
        <p:txBody>
          <a:bodyPr/>
          <a:lstStyle/>
          <a:p>
            <a:pPr>
              <a:buClr>
                <a:srgbClr val="FF9900"/>
              </a:buClr>
              <a:buFont typeface="Wingdings" pitchFamily="2" charset="2"/>
              <a:buChar char="§"/>
            </a:pPr>
            <a:r>
              <a:rPr lang="en-US" sz="1800" dirty="0" smtClean="0">
                <a:solidFill>
                  <a:schemeClr val="bg1"/>
                </a:solidFill>
                <a:latin typeface="Arial" charset="0"/>
              </a:rPr>
              <a:t>Large academic tertiary care system with six campuses in PA and NJ</a:t>
            </a:r>
          </a:p>
          <a:p>
            <a:pPr>
              <a:buClr>
                <a:srgbClr val="FF9900"/>
              </a:buClr>
              <a:buFont typeface="Wingdings" pitchFamily="2" charset="2"/>
              <a:buChar char="§"/>
            </a:pPr>
            <a:r>
              <a:rPr lang="en-US" sz="1800" dirty="0" smtClean="0">
                <a:solidFill>
                  <a:schemeClr val="bg1"/>
                </a:solidFill>
                <a:latin typeface="Arial" charset="0"/>
              </a:rPr>
              <a:t>Only Medical School in the Region: Temple-St. Luke’s, affiliated with Temple University </a:t>
            </a:r>
          </a:p>
          <a:p>
            <a:pPr>
              <a:buClr>
                <a:srgbClr val="FF9900"/>
              </a:buClr>
              <a:buFont typeface="Wingdings" pitchFamily="2" charset="2"/>
              <a:buChar char="§"/>
            </a:pPr>
            <a:r>
              <a:rPr lang="en-US" sz="1800" dirty="0" smtClean="0">
                <a:solidFill>
                  <a:schemeClr val="bg1"/>
                </a:solidFill>
                <a:latin typeface="Arial" charset="0"/>
              </a:rPr>
              <a:t>Oldest Diploma School of Nursing in Country plus affiliation with Moravian College Department of Nursing</a:t>
            </a:r>
            <a:endParaRPr lang="en-US" sz="2400" dirty="0" smtClean="0">
              <a:latin typeface="Arial" charset="0"/>
            </a:endParaRPr>
          </a:p>
        </p:txBody>
      </p:sp>
      <p:pic>
        <p:nvPicPr>
          <p:cNvPr id="3074" name="Picture 2" descr="Allentown Campus, St. Luke's University Hospital Bethlehem, Anderson Campus, Miners Campus, Quakertown Campus, Warren Campus. " title="Phot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90600"/>
            <a:ext cx="65532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5623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9900"/>
                </a:solidFill>
              </a:rPr>
              <a:t>Objectives</a:t>
            </a:r>
            <a:endParaRPr lang="en-US" dirty="0">
              <a:solidFill>
                <a:srgbClr val="FF9900"/>
              </a:solidFill>
            </a:endParaRPr>
          </a:p>
        </p:txBody>
      </p:sp>
      <p:sp>
        <p:nvSpPr>
          <p:cNvPr id="3" name="Content Placeholder 2"/>
          <p:cNvSpPr>
            <a:spLocks noGrp="1"/>
          </p:cNvSpPr>
          <p:nvPr>
            <p:ph idx="1"/>
          </p:nvPr>
        </p:nvSpPr>
        <p:spPr>
          <a:xfrm>
            <a:off x="304800" y="914400"/>
            <a:ext cx="8229600" cy="4876800"/>
          </a:xfrm>
        </p:spPr>
        <p:txBody>
          <a:bodyPr/>
          <a:lstStyle/>
          <a:p>
            <a:r>
              <a:rPr lang="en-US" dirty="0" smtClean="0"/>
              <a:t>The participant will understand the term scalability and it’s application to teaching teamSTEPPS concepts and ideas </a:t>
            </a:r>
          </a:p>
          <a:p>
            <a:r>
              <a:rPr lang="en-US" dirty="0" smtClean="0"/>
              <a:t>The participant will understand how to maintain   oversight of the TeamSTEPPS program roll-out   and be exposed to strategies to address varying   levels of adoption.</a:t>
            </a:r>
          </a:p>
          <a:p>
            <a:r>
              <a:rPr lang="en-US" dirty="0" smtClean="0"/>
              <a:t>The participant will learn how one hospital system leveraged technology to meet the needs for ongoing TeamSTEPPS implementation</a:t>
            </a:r>
          </a:p>
        </p:txBody>
      </p:sp>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1"/>
          </p:nvPr>
        </p:nvSpPr>
        <p:spPr/>
        <p:txBody>
          <a:bodyPr/>
          <a:lstStyle/>
          <a:p>
            <a:pPr>
              <a:defRPr/>
            </a:pPr>
            <a:endParaRPr lang="en-US" dirty="0">
              <a:solidFill>
                <a:prstClr val="black">
                  <a:tint val="75000"/>
                </a:prstClr>
              </a:solidFill>
            </a:endParaRPr>
          </a:p>
        </p:txBody>
      </p:sp>
    </p:spTree>
    <p:extLst>
      <p:ext uri="{BB962C8B-B14F-4D97-AF65-F5344CB8AC3E}">
        <p14:creationId xmlns:p14="http://schemas.microsoft.com/office/powerpoint/2010/main" val="379616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9900"/>
                </a:solidFill>
              </a:rPr>
              <a:t>Why TeamSTEPPS?</a:t>
            </a:r>
            <a:endParaRPr lang="en-US" dirty="0">
              <a:solidFill>
                <a:srgbClr val="FF9900"/>
              </a:solidFill>
            </a:endParaRPr>
          </a:p>
        </p:txBody>
      </p:sp>
      <p:sp>
        <p:nvSpPr>
          <p:cNvPr id="3" name="Content Placeholder 2"/>
          <p:cNvSpPr>
            <a:spLocks noGrp="1"/>
          </p:cNvSpPr>
          <p:nvPr>
            <p:ph idx="1"/>
          </p:nvPr>
        </p:nvSpPr>
        <p:spPr>
          <a:xfrm>
            <a:off x="152400" y="960437"/>
            <a:ext cx="8229600" cy="4525963"/>
          </a:xfrm>
        </p:spPr>
        <p:txBody>
          <a:bodyPr/>
          <a:lstStyle/>
          <a:p>
            <a:r>
              <a:rPr lang="en-US" dirty="0" smtClean="0"/>
              <a:t>Potential High Risk Climate for Safety and Liability Claims</a:t>
            </a:r>
          </a:p>
          <a:p>
            <a:r>
              <a:rPr lang="en-US" dirty="0" smtClean="0"/>
              <a:t>Need to get away from time honored medical model</a:t>
            </a:r>
          </a:p>
          <a:p>
            <a:pPr>
              <a:tabLst>
                <a:tab pos="4114800" algn="l"/>
              </a:tabLst>
            </a:pPr>
            <a:r>
              <a:rPr lang="en-US" dirty="0" smtClean="0"/>
              <a:t>Time is now to </a:t>
            </a:r>
            <a:r>
              <a:rPr lang="en-US" i="1" dirty="0" smtClean="0">
                <a:solidFill>
                  <a:srgbClr val="FFFF00"/>
                </a:solidFill>
              </a:rPr>
              <a:t>CHANGE</a:t>
            </a:r>
            <a:r>
              <a:rPr lang="en-US" dirty="0" smtClean="0"/>
              <a:t> the way we think about delivering Healthcare with ultimate goal………</a:t>
            </a:r>
          </a:p>
          <a:p>
            <a:pPr marL="0" indent="0">
              <a:buNone/>
              <a:tabLst>
                <a:tab pos="4114800" algn="l"/>
              </a:tabLst>
            </a:pPr>
            <a:endParaRPr lang="en-US" b="1" i="1" dirty="0" smtClean="0">
              <a:solidFill>
                <a:srgbClr val="FF9900"/>
              </a:solidFill>
              <a:cs typeface="Arial" charset="0"/>
            </a:endParaRPr>
          </a:p>
          <a:p>
            <a:pPr marL="0" indent="0">
              <a:buNone/>
              <a:tabLst>
                <a:tab pos="4114800" algn="l"/>
              </a:tabLst>
            </a:pPr>
            <a:r>
              <a:rPr lang="en-US" sz="3200" b="1" i="1" dirty="0" smtClean="0">
                <a:solidFill>
                  <a:srgbClr val="FF9900"/>
                </a:solidFill>
                <a:cs typeface="Arial" charset="0"/>
              </a:rPr>
              <a:t>A  </a:t>
            </a:r>
            <a:r>
              <a:rPr lang="en-US" sz="3200" b="1" i="1" dirty="0">
                <a:solidFill>
                  <a:srgbClr val="FF9900"/>
                </a:solidFill>
                <a:cs typeface="Arial" charset="0"/>
              </a:rPr>
              <a:t>highly reliable TEAM</a:t>
            </a:r>
          </a:p>
          <a:p>
            <a:pPr>
              <a:tabLst>
                <a:tab pos="4114800" algn="l"/>
              </a:tabLst>
            </a:pPr>
            <a:endParaRPr lang="en-US" dirty="0"/>
          </a:p>
        </p:txBody>
      </p:sp>
      <p:pic>
        <p:nvPicPr>
          <p:cNvPr id="1026" name="Picture 2" descr="Healthcare Team posing for a group photo. " title="Group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810000"/>
            <a:ext cx="41910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79903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bwMode="auto">
          <a:xfrm>
            <a:off x="1066800" y="76200"/>
            <a:ext cx="8382000" cy="762000"/>
          </a:xfrm>
          <a:prstGeom prst="rect">
            <a:avLst/>
          </a:prstGeom>
          <a:noFill/>
          <a:ln>
            <a:miter lim="800000"/>
            <a:headEnd/>
            <a:tailEnd/>
          </a:ln>
        </p:spPr>
        <p:txBody>
          <a:bodyPr/>
          <a:lstStyle/>
          <a:p>
            <a:pPr algn="l"/>
            <a:r>
              <a:rPr lang="en-US" sz="2800" b="1" dirty="0" smtClean="0">
                <a:solidFill>
                  <a:srgbClr val="FF9900"/>
                </a:solidFill>
                <a:latin typeface="Arial" charset="0"/>
              </a:rPr>
              <a:t>Scaling a Good Idea- Teaching TeamSTEPPS</a:t>
            </a:r>
          </a:p>
        </p:txBody>
      </p:sp>
      <p:sp>
        <p:nvSpPr>
          <p:cNvPr id="43011" name="Rectangle 3"/>
          <p:cNvSpPr>
            <a:spLocks noGrp="1" noChangeArrowheads="1"/>
          </p:cNvSpPr>
          <p:nvPr>
            <p:ph type="body" idx="4294967295"/>
          </p:nvPr>
        </p:nvSpPr>
        <p:spPr bwMode="auto">
          <a:xfrm>
            <a:off x="457200" y="1219200"/>
            <a:ext cx="8229600" cy="4906963"/>
          </a:xfrm>
          <a:prstGeom prst="rect">
            <a:avLst/>
          </a:prstGeom>
          <a:noFill/>
          <a:ln>
            <a:miter lim="800000"/>
            <a:headEnd/>
            <a:tailEnd/>
          </a:ln>
        </p:spPr>
        <p:txBody>
          <a:bodyPr/>
          <a:lstStyle/>
          <a:p>
            <a:pPr>
              <a:lnSpc>
                <a:spcPct val="80000"/>
              </a:lnSpc>
              <a:buClr>
                <a:srgbClr val="FF9900"/>
              </a:buClr>
              <a:buFont typeface="Wingdings" pitchFamily="2" charset="2"/>
              <a:buChar char="§"/>
            </a:pPr>
            <a:r>
              <a:rPr lang="en-US" sz="2400" dirty="0" smtClean="0">
                <a:solidFill>
                  <a:schemeClr val="bg1"/>
                </a:solidFill>
                <a:latin typeface="Arial" charset="0"/>
              </a:rPr>
              <a:t>Ideas are just that ….ideas but </a:t>
            </a:r>
            <a:r>
              <a:rPr lang="en-US" sz="2400" dirty="0" smtClean="0">
                <a:solidFill>
                  <a:srgbClr val="FFC000"/>
                </a:solidFill>
                <a:latin typeface="Arial" charset="0"/>
              </a:rPr>
              <a:t>Execution</a:t>
            </a:r>
            <a:r>
              <a:rPr lang="en-US" sz="2400" dirty="0" smtClean="0">
                <a:solidFill>
                  <a:schemeClr val="bg1"/>
                </a:solidFill>
                <a:latin typeface="Arial" charset="0"/>
              </a:rPr>
              <a:t> matters</a:t>
            </a:r>
          </a:p>
          <a:p>
            <a:pPr marL="0" indent="0">
              <a:lnSpc>
                <a:spcPct val="80000"/>
              </a:lnSpc>
              <a:buNone/>
            </a:pPr>
            <a:endParaRPr lang="en-US" sz="2400" dirty="0">
              <a:solidFill>
                <a:schemeClr val="bg1"/>
              </a:solidFill>
              <a:latin typeface="Arial" charset="0"/>
            </a:endParaRPr>
          </a:p>
          <a:p>
            <a:pPr>
              <a:lnSpc>
                <a:spcPct val="80000"/>
              </a:lnSpc>
              <a:buClr>
                <a:srgbClr val="FF9900"/>
              </a:buClr>
              <a:buFont typeface="Wingdings" pitchFamily="2" charset="2"/>
              <a:buChar char="§"/>
            </a:pPr>
            <a:r>
              <a:rPr lang="en-US" sz="2400" dirty="0" smtClean="0">
                <a:solidFill>
                  <a:schemeClr val="bg1"/>
                </a:solidFill>
                <a:latin typeface="Arial" charset="0"/>
              </a:rPr>
              <a:t>Small, simple steps – scaling yourself, your teams and the concept</a:t>
            </a:r>
            <a:endParaRPr lang="en-US" sz="2400" dirty="0">
              <a:solidFill>
                <a:schemeClr val="bg1"/>
              </a:solidFill>
              <a:latin typeface="Arial" charset="0"/>
            </a:endParaRPr>
          </a:p>
          <a:p>
            <a:pPr marL="0" indent="0">
              <a:lnSpc>
                <a:spcPct val="80000"/>
              </a:lnSpc>
              <a:buNone/>
            </a:pPr>
            <a:endParaRPr lang="en-US" sz="2000" dirty="0">
              <a:solidFill>
                <a:schemeClr val="bg1"/>
              </a:solidFill>
              <a:latin typeface="Arial" charset="0"/>
            </a:endParaRPr>
          </a:p>
          <a:p>
            <a:pPr>
              <a:lnSpc>
                <a:spcPct val="80000"/>
              </a:lnSpc>
              <a:buClr>
                <a:srgbClr val="FF9900"/>
              </a:buClr>
              <a:buFont typeface="Wingdings" pitchFamily="2" charset="2"/>
              <a:buChar char="§"/>
            </a:pPr>
            <a:r>
              <a:rPr lang="en-US" sz="2400" dirty="0" smtClean="0">
                <a:solidFill>
                  <a:schemeClr val="bg1"/>
                </a:solidFill>
                <a:latin typeface="Arial" charset="0"/>
              </a:rPr>
              <a:t>Scalability is </a:t>
            </a:r>
          </a:p>
          <a:p>
            <a:pPr>
              <a:lnSpc>
                <a:spcPct val="80000"/>
              </a:lnSpc>
              <a:buClr>
                <a:srgbClr val="FF9900"/>
              </a:buClr>
              <a:buFont typeface="Wingdings" pitchFamily="2" charset="2"/>
              <a:buChar char="§"/>
            </a:pPr>
            <a:endParaRPr lang="en-US" sz="2400" dirty="0">
              <a:solidFill>
                <a:schemeClr val="bg1"/>
              </a:solidFill>
              <a:latin typeface="Arial" charset="0"/>
            </a:endParaRPr>
          </a:p>
          <a:p>
            <a:pPr marL="0" indent="0">
              <a:lnSpc>
                <a:spcPct val="80000"/>
              </a:lnSpc>
              <a:buClr>
                <a:srgbClr val="FF9900"/>
              </a:buClr>
              <a:buNone/>
            </a:pPr>
            <a:r>
              <a:rPr lang="en-US" sz="2400" i="1" dirty="0">
                <a:solidFill>
                  <a:srgbClr val="F79646">
                    <a:lumMod val="60000"/>
                    <a:lumOff val="40000"/>
                  </a:srgbClr>
                </a:solidFill>
                <a:cs typeface="Arial" charset="0"/>
              </a:rPr>
              <a:t>…</a:t>
            </a:r>
            <a:r>
              <a:rPr lang="en-US" sz="2400" i="1" dirty="0">
                <a:solidFill>
                  <a:srgbClr val="FFFF00"/>
                </a:solidFill>
                <a:cs typeface="Arial" charset="0"/>
              </a:rPr>
              <a:t>a desirable property of a </a:t>
            </a:r>
            <a:r>
              <a:rPr lang="en-US" sz="2400" i="1" dirty="0" smtClean="0">
                <a:solidFill>
                  <a:srgbClr val="FFFF00"/>
                </a:solidFill>
                <a:cs typeface="Arial" charset="0"/>
              </a:rPr>
              <a:t/>
            </a:r>
            <a:br>
              <a:rPr lang="en-US" sz="2400" i="1" dirty="0" smtClean="0">
                <a:solidFill>
                  <a:srgbClr val="FFFF00"/>
                </a:solidFill>
                <a:cs typeface="Arial" charset="0"/>
              </a:rPr>
            </a:br>
            <a:r>
              <a:rPr lang="en-US" sz="2400" i="1" dirty="0" smtClean="0">
                <a:solidFill>
                  <a:srgbClr val="FFFF00"/>
                </a:solidFill>
                <a:cs typeface="Arial" charset="0"/>
              </a:rPr>
              <a:t>system</a:t>
            </a:r>
            <a:r>
              <a:rPr lang="en-US" sz="2400" i="1" dirty="0">
                <a:solidFill>
                  <a:srgbClr val="FFFF00"/>
                </a:solidFill>
                <a:cs typeface="Arial" charset="0"/>
              </a:rPr>
              <a:t>, a network or a </a:t>
            </a:r>
            <a:r>
              <a:rPr lang="en-US" sz="2400" i="1" dirty="0" smtClean="0">
                <a:solidFill>
                  <a:srgbClr val="FFFF00"/>
                </a:solidFill>
                <a:cs typeface="Arial" charset="0"/>
              </a:rPr>
              <a:t/>
            </a:r>
            <a:br>
              <a:rPr lang="en-US" sz="2400" i="1" dirty="0" smtClean="0">
                <a:solidFill>
                  <a:srgbClr val="FFFF00"/>
                </a:solidFill>
                <a:cs typeface="Arial" charset="0"/>
              </a:rPr>
            </a:br>
            <a:r>
              <a:rPr lang="en-US" sz="2400" i="1" dirty="0" smtClean="0">
                <a:solidFill>
                  <a:srgbClr val="FFFF00"/>
                </a:solidFill>
                <a:cs typeface="Arial" charset="0"/>
              </a:rPr>
              <a:t>process</a:t>
            </a:r>
            <a:r>
              <a:rPr lang="en-US" sz="2400" i="1" dirty="0">
                <a:solidFill>
                  <a:srgbClr val="FFFF00"/>
                </a:solidFill>
                <a:cs typeface="Arial" charset="0"/>
              </a:rPr>
              <a:t>, which indicates its </a:t>
            </a:r>
            <a:r>
              <a:rPr lang="en-US" sz="2400" i="1" dirty="0" smtClean="0">
                <a:solidFill>
                  <a:srgbClr val="FFFF00"/>
                </a:solidFill>
                <a:cs typeface="Arial" charset="0"/>
              </a:rPr>
              <a:t/>
            </a:r>
            <a:br>
              <a:rPr lang="en-US" sz="2400" i="1" dirty="0" smtClean="0">
                <a:solidFill>
                  <a:srgbClr val="FFFF00"/>
                </a:solidFill>
                <a:cs typeface="Arial" charset="0"/>
              </a:rPr>
            </a:br>
            <a:r>
              <a:rPr lang="en-US" sz="2400" i="1" dirty="0" smtClean="0">
                <a:solidFill>
                  <a:srgbClr val="FFFF00"/>
                </a:solidFill>
                <a:cs typeface="Arial" charset="0"/>
              </a:rPr>
              <a:t>ability </a:t>
            </a:r>
            <a:r>
              <a:rPr lang="en-US" sz="2400" i="1" dirty="0">
                <a:solidFill>
                  <a:srgbClr val="FFFF00"/>
                </a:solidFill>
                <a:cs typeface="Arial" charset="0"/>
              </a:rPr>
              <a:t>to either handle </a:t>
            </a:r>
            <a:r>
              <a:rPr lang="en-US" sz="2400" i="1" dirty="0" smtClean="0">
                <a:solidFill>
                  <a:srgbClr val="FFFF00"/>
                </a:solidFill>
                <a:cs typeface="Arial" charset="0"/>
              </a:rPr>
              <a:t/>
            </a:r>
            <a:br>
              <a:rPr lang="en-US" sz="2400" i="1" dirty="0" smtClean="0">
                <a:solidFill>
                  <a:srgbClr val="FFFF00"/>
                </a:solidFill>
                <a:cs typeface="Arial" charset="0"/>
              </a:rPr>
            </a:br>
            <a:r>
              <a:rPr lang="en-US" sz="2400" i="1" dirty="0" smtClean="0">
                <a:solidFill>
                  <a:srgbClr val="FFFF00"/>
                </a:solidFill>
                <a:cs typeface="Arial" charset="0"/>
              </a:rPr>
              <a:t>growing </a:t>
            </a:r>
            <a:r>
              <a:rPr lang="en-US" sz="2400" i="1" dirty="0">
                <a:solidFill>
                  <a:srgbClr val="FFFF00"/>
                </a:solidFill>
                <a:cs typeface="Arial" charset="0"/>
              </a:rPr>
              <a:t>amounts of work in </a:t>
            </a:r>
            <a:r>
              <a:rPr lang="en-US" sz="2400" i="1" dirty="0" smtClean="0">
                <a:solidFill>
                  <a:srgbClr val="FFFF00"/>
                </a:solidFill>
                <a:cs typeface="Arial" charset="0"/>
              </a:rPr>
              <a:t/>
            </a:r>
            <a:br>
              <a:rPr lang="en-US" sz="2400" i="1" dirty="0" smtClean="0">
                <a:solidFill>
                  <a:srgbClr val="FFFF00"/>
                </a:solidFill>
                <a:cs typeface="Arial" charset="0"/>
              </a:rPr>
            </a:br>
            <a:r>
              <a:rPr lang="en-US" sz="2400" i="1" dirty="0" smtClean="0">
                <a:solidFill>
                  <a:srgbClr val="FFFF00"/>
                </a:solidFill>
                <a:cs typeface="Arial" charset="0"/>
              </a:rPr>
              <a:t>a </a:t>
            </a:r>
            <a:r>
              <a:rPr lang="en-US" sz="2400" i="1" dirty="0">
                <a:solidFill>
                  <a:srgbClr val="FFFF00"/>
                </a:solidFill>
                <a:cs typeface="Arial" charset="0"/>
              </a:rPr>
              <a:t>graceful manner, or to be </a:t>
            </a:r>
            <a:r>
              <a:rPr lang="en-US" sz="2400" i="1" dirty="0" smtClean="0">
                <a:solidFill>
                  <a:srgbClr val="FFFF00"/>
                </a:solidFill>
                <a:cs typeface="Arial" charset="0"/>
              </a:rPr>
              <a:t/>
            </a:r>
            <a:br>
              <a:rPr lang="en-US" sz="2400" i="1" dirty="0" smtClean="0">
                <a:solidFill>
                  <a:srgbClr val="FFFF00"/>
                </a:solidFill>
                <a:cs typeface="Arial" charset="0"/>
              </a:rPr>
            </a:br>
            <a:r>
              <a:rPr lang="en-US" sz="2400" i="1" dirty="0" smtClean="0">
                <a:solidFill>
                  <a:srgbClr val="FFFF00"/>
                </a:solidFill>
                <a:cs typeface="Arial" charset="0"/>
              </a:rPr>
              <a:t>readily </a:t>
            </a:r>
            <a:r>
              <a:rPr lang="en-US" sz="2400" i="1" dirty="0">
                <a:solidFill>
                  <a:srgbClr val="FFFF00"/>
                </a:solidFill>
                <a:cs typeface="Arial" charset="0"/>
              </a:rPr>
              <a:t>enlarged</a:t>
            </a:r>
          </a:p>
          <a:p>
            <a:pPr>
              <a:lnSpc>
                <a:spcPct val="80000"/>
              </a:lnSpc>
              <a:buClr>
                <a:srgbClr val="FF9900"/>
              </a:buClr>
              <a:buFont typeface="Wingdings" pitchFamily="2" charset="2"/>
              <a:buChar char="§"/>
            </a:pPr>
            <a:endParaRPr lang="en-US" sz="2400" dirty="0" smtClean="0">
              <a:solidFill>
                <a:schemeClr val="bg1"/>
              </a:solidFill>
              <a:latin typeface="Arial" charset="0"/>
            </a:endParaRPr>
          </a:p>
        </p:txBody>
      </p:sp>
      <p:pic>
        <p:nvPicPr>
          <p:cNvPr id="1026" name="Picture 2" descr="Cartoon photo of person with multiple Idea bubbles projecting from their head. Cartoon photo reads, &quot; People arent scalable but Ideas are. " title="Cartoon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219955"/>
            <a:ext cx="4366960" cy="292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90450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9900"/>
                </a:solidFill>
              </a:rPr>
              <a:t>Culture of Learning and Safety</a:t>
            </a:r>
            <a:endParaRPr lang="en-US" dirty="0">
              <a:solidFill>
                <a:srgbClr val="FF9900"/>
              </a:solidFill>
            </a:endParaRPr>
          </a:p>
        </p:txBody>
      </p:sp>
      <p:pic>
        <p:nvPicPr>
          <p:cNvPr id="10242" name="Picture 2" descr="Photo displaying the evolution of the Culture of safety.Photo includes images of Whack - a- Mole, Our Iceberg is melting, TeamSTEPPS, and The Checklist Manifesto. " title="Culture of Learning and safet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534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1"/>
          </p:nvPr>
        </p:nvSpPr>
        <p:spPr/>
        <p:txBody>
          <a:bodyPr/>
          <a:lstStyle/>
          <a:p>
            <a:pPr>
              <a:defRPr/>
            </a:pPr>
            <a:endParaRPr lang="en-US" dirty="0">
              <a:solidFill>
                <a:prstClr val="black">
                  <a:tint val="75000"/>
                </a:prstClr>
              </a:solidFill>
            </a:endParaRPr>
          </a:p>
        </p:txBody>
      </p:sp>
    </p:spTree>
    <p:extLst>
      <p:ext uri="{BB962C8B-B14F-4D97-AF65-F5344CB8AC3E}">
        <p14:creationId xmlns:p14="http://schemas.microsoft.com/office/powerpoint/2010/main" val="1358764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9900"/>
                </a:solidFill>
              </a:rPr>
              <a:t>TeamSTEPPS Initial Pilot Project</a:t>
            </a:r>
            <a:endParaRPr lang="en-US" dirty="0">
              <a:solidFill>
                <a:srgbClr val="FF9900"/>
              </a:solidFill>
            </a:endParaRPr>
          </a:p>
        </p:txBody>
      </p:sp>
      <p:sp>
        <p:nvSpPr>
          <p:cNvPr id="3" name="Content Placeholder 2"/>
          <p:cNvSpPr>
            <a:spLocks noGrp="1"/>
          </p:cNvSpPr>
          <p:nvPr>
            <p:ph idx="1"/>
          </p:nvPr>
        </p:nvSpPr>
        <p:spPr>
          <a:xfrm>
            <a:off x="304800" y="914400"/>
            <a:ext cx="8229600" cy="5181600"/>
          </a:xfrm>
        </p:spPr>
        <p:txBody>
          <a:bodyPr/>
          <a:lstStyle/>
          <a:p>
            <a:r>
              <a:rPr lang="en-US" dirty="0" smtClean="0"/>
              <a:t>Started with AHRQ HSOPS Baseline Survey- </a:t>
            </a:r>
            <a:r>
              <a:rPr lang="en-US" dirty="0" smtClean="0">
                <a:solidFill>
                  <a:srgbClr val="FFFF00"/>
                </a:solidFill>
              </a:rPr>
              <a:t>Nov. 2008</a:t>
            </a:r>
          </a:p>
          <a:p>
            <a:pPr marL="0" indent="0">
              <a:buNone/>
            </a:pPr>
            <a:endParaRPr lang="en-US" dirty="0" smtClean="0">
              <a:solidFill>
                <a:srgbClr val="FFFF00"/>
              </a:solidFill>
            </a:endParaRPr>
          </a:p>
          <a:p>
            <a:r>
              <a:rPr lang="en-US" dirty="0" smtClean="0"/>
              <a:t>TeamSTEPPS training pilot in </a:t>
            </a:r>
            <a:r>
              <a:rPr lang="en-US" dirty="0" smtClean="0">
                <a:solidFill>
                  <a:srgbClr val="FFFF00"/>
                </a:solidFill>
              </a:rPr>
              <a:t>Obstetrics</a:t>
            </a:r>
            <a:r>
              <a:rPr lang="en-US" dirty="0" smtClean="0"/>
              <a:t> 2009</a:t>
            </a:r>
          </a:p>
          <a:p>
            <a:pPr marL="0" indent="0">
              <a:buNone/>
            </a:pPr>
            <a:endParaRPr lang="en-US" dirty="0" smtClean="0"/>
          </a:p>
          <a:p>
            <a:r>
              <a:rPr lang="en-US" dirty="0" smtClean="0"/>
              <a:t>Resurvey: HSOPS - 2010, HSOPS - 2011, smaller home-grown elearning survey 2012</a:t>
            </a:r>
          </a:p>
          <a:p>
            <a:r>
              <a:rPr lang="en-US" dirty="0" smtClean="0"/>
              <a:t>Phased in roll out based </a:t>
            </a:r>
          </a:p>
          <a:p>
            <a:pPr marL="0" indent="0">
              <a:buNone/>
            </a:pPr>
            <a:endParaRPr lang="en-US" dirty="0" smtClean="0"/>
          </a:p>
          <a:p>
            <a:r>
              <a:rPr lang="en-US" dirty="0" smtClean="0">
                <a:solidFill>
                  <a:srgbClr val="FFFF00"/>
                </a:solidFill>
              </a:rPr>
              <a:t>Service Line approach….</a:t>
            </a:r>
          </a:p>
          <a:p>
            <a:endParaRPr lang="en-US" dirty="0"/>
          </a:p>
        </p:txBody>
      </p:sp>
    </p:spTree>
    <p:extLst>
      <p:ext uri="{BB962C8B-B14F-4D97-AF65-F5344CB8AC3E}">
        <p14:creationId xmlns:p14="http://schemas.microsoft.com/office/powerpoint/2010/main" val="24089210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9900"/>
                </a:solidFill>
              </a:rPr>
              <a:t>Timeline &amp; Main Concepts</a:t>
            </a:r>
            <a:endParaRPr lang="en-US" dirty="0">
              <a:solidFill>
                <a:srgbClr val="FF9900"/>
              </a:solidFill>
            </a:endParaRPr>
          </a:p>
        </p:txBody>
      </p:sp>
      <p:graphicFrame>
        <p:nvGraphicFramePr>
          <p:cNvPr id="6" name="Content Placeholder 5" title="Teach, Spread, Sustain Chart"/>
          <p:cNvGraphicFramePr>
            <a:graphicFrameLocks noGrp="1"/>
          </p:cNvGraphicFramePr>
          <p:nvPr>
            <p:ph idx="1"/>
            <p:extLst>
              <p:ext uri="{D42A27DB-BD31-4B8C-83A1-F6EECF244321}">
                <p14:modId xmlns:p14="http://schemas.microsoft.com/office/powerpoint/2010/main" val="116015057"/>
              </p:ext>
            </p:extLst>
          </p:nvPr>
        </p:nvGraphicFramePr>
        <p:xfrm>
          <a:off x="304800" y="9144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1"/>
          </p:nvPr>
        </p:nvSpPr>
        <p:spPr/>
        <p:txBody>
          <a:bodyPr/>
          <a:lstStyle/>
          <a:p>
            <a:pPr>
              <a:defRPr/>
            </a:pPr>
            <a:endParaRPr lang="en-US" dirty="0">
              <a:solidFill>
                <a:prstClr val="black">
                  <a:tint val="75000"/>
                </a:prstClr>
              </a:solidFill>
            </a:endParaRPr>
          </a:p>
        </p:txBody>
      </p:sp>
    </p:spTree>
    <p:extLst>
      <p:ext uri="{BB962C8B-B14F-4D97-AF65-F5344CB8AC3E}">
        <p14:creationId xmlns:p14="http://schemas.microsoft.com/office/powerpoint/2010/main" val="18817130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9900"/>
                </a:solidFill>
              </a:rPr>
              <a:t>Departmental Gannt Chart</a:t>
            </a:r>
            <a:endParaRPr lang="en-US" dirty="0">
              <a:solidFill>
                <a:srgbClr val="FF9900"/>
              </a:solidFill>
            </a:endParaRPr>
          </a:p>
        </p:txBody>
      </p:sp>
      <p:sp>
        <p:nvSpPr>
          <p:cNvPr id="3" name="Content Placeholder 2"/>
          <p:cNvSpPr>
            <a:spLocks noGrp="1"/>
          </p:cNvSpPr>
          <p:nvPr>
            <p:ph idx="1"/>
          </p:nvPr>
        </p:nvSpPr>
        <p:spPr/>
        <p:txBody>
          <a:bodyPr/>
          <a:lstStyle/>
          <a:p>
            <a:endParaRPr lang="en-US" dirty="0" smtClean="0"/>
          </a:p>
          <a:p>
            <a:pPr marL="0" indent="0">
              <a:buNone/>
            </a:pPr>
            <a:endParaRPr lang="en-US" dirty="0"/>
          </a:p>
        </p:txBody>
      </p:sp>
      <p:pic>
        <p:nvPicPr>
          <p:cNvPr id="12290" name="Picture 2" title="Gantt Chart: TeamSTEPPS Readiness, Planning and Implementation P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84582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6260306"/>
            <a:ext cx="2779713"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15585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9900"/>
                </a:solidFill>
              </a:rPr>
              <a:t>Strategies for Successful Roll Out</a:t>
            </a:r>
            <a:endParaRPr lang="en-US" dirty="0">
              <a:solidFill>
                <a:srgbClr val="FF9900"/>
              </a:solidFill>
            </a:endParaRPr>
          </a:p>
        </p:txBody>
      </p:sp>
      <p:sp>
        <p:nvSpPr>
          <p:cNvPr id="3" name="Content Placeholder 2"/>
          <p:cNvSpPr>
            <a:spLocks noGrp="1"/>
          </p:cNvSpPr>
          <p:nvPr>
            <p:ph idx="1"/>
          </p:nvPr>
        </p:nvSpPr>
        <p:spPr>
          <a:xfrm>
            <a:off x="152400" y="914400"/>
            <a:ext cx="8839200" cy="4525963"/>
          </a:xfrm>
        </p:spPr>
        <p:txBody>
          <a:bodyPr/>
          <a:lstStyle/>
          <a:p>
            <a:r>
              <a:rPr lang="en-US" sz="2400" dirty="0" smtClean="0"/>
              <a:t>Required logistics team on floor for streamlined management of roll-outs </a:t>
            </a:r>
          </a:p>
          <a:p>
            <a:pPr marL="0" indent="0">
              <a:buNone/>
            </a:pPr>
            <a:endParaRPr lang="en-US" sz="2400" dirty="0" smtClean="0"/>
          </a:p>
          <a:p>
            <a:r>
              <a:rPr lang="en-US" sz="2400" dirty="0" smtClean="0"/>
              <a:t>Managers required to develop written action plan and report back</a:t>
            </a:r>
          </a:p>
          <a:p>
            <a:pPr marL="0" indent="0">
              <a:buNone/>
            </a:pPr>
            <a:endParaRPr lang="en-US" sz="2400" dirty="0" smtClean="0"/>
          </a:p>
          <a:p>
            <a:r>
              <a:rPr lang="en-US" sz="2400" dirty="0" smtClean="0"/>
              <a:t>TeamSTEPPS tools practiced  - ex. , Briefs, Huddles, and </a:t>
            </a:r>
            <a:r>
              <a:rPr lang="en-US" sz="2400" dirty="0" smtClean="0">
                <a:solidFill>
                  <a:srgbClr val="FFFF00"/>
                </a:solidFill>
              </a:rPr>
              <a:t>PERRT – perinatal rapid response team</a:t>
            </a:r>
          </a:p>
          <a:p>
            <a:pPr marL="0" indent="0">
              <a:buNone/>
            </a:pPr>
            <a:endParaRPr lang="en-US" sz="2400" dirty="0" smtClean="0"/>
          </a:p>
          <a:p>
            <a:r>
              <a:rPr lang="en-US" sz="2400" dirty="0" smtClean="0"/>
              <a:t>Formal TeamSTEPPS posters ordered and pocket guides on units</a:t>
            </a:r>
            <a:endParaRPr lang="en-US" sz="2400" dirty="0"/>
          </a:p>
        </p:txBody>
      </p:sp>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1"/>
          </p:nvPr>
        </p:nvSpPr>
        <p:spPr/>
        <p:txBody>
          <a:bodyPr/>
          <a:lstStyle/>
          <a:p>
            <a:pPr>
              <a:defRPr/>
            </a:pPr>
            <a:endParaRPr lang="en-US" dirty="0">
              <a:solidFill>
                <a:prstClr val="black">
                  <a:tint val="75000"/>
                </a:prstClr>
              </a:solidFill>
            </a:endParaRPr>
          </a:p>
        </p:txBody>
      </p:sp>
    </p:spTree>
    <p:extLst>
      <p:ext uri="{BB962C8B-B14F-4D97-AF65-F5344CB8AC3E}">
        <p14:creationId xmlns:p14="http://schemas.microsoft.com/office/powerpoint/2010/main" val="5423850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9900"/>
                </a:solidFill>
              </a:rPr>
              <a:t>Pictures Can Be Memory Aids…</a:t>
            </a:r>
            <a:endParaRPr lang="en-US" dirty="0">
              <a:solidFill>
                <a:srgbClr val="FF9900"/>
              </a:solidFill>
            </a:endParaRPr>
          </a:p>
        </p:txBody>
      </p:sp>
      <p:sp>
        <p:nvSpPr>
          <p:cNvPr id="3" name="TextBox 2"/>
          <p:cNvSpPr txBox="1"/>
          <p:nvPr/>
        </p:nvSpPr>
        <p:spPr>
          <a:xfrm>
            <a:off x="1066800" y="1676400"/>
            <a:ext cx="4254691" cy="461665"/>
          </a:xfrm>
          <a:prstGeom prst="rect">
            <a:avLst/>
          </a:prstGeom>
          <a:noFill/>
        </p:spPr>
        <p:txBody>
          <a:bodyPr wrap="none" rtlCol="0">
            <a:spAutoFit/>
          </a:bodyPr>
          <a:lstStyle/>
          <a:p>
            <a:r>
              <a:rPr lang="en-US" sz="2400" dirty="0" smtClean="0">
                <a:solidFill>
                  <a:prstClr val="white"/>
                </a:solidFill>
                <a:cs typeface="Arial" charset="0"/>
              </a:rPr>
              <a:t>First picture tells one story…..</a:t>
            </a:r>
            <a:endParaRPr lang="en-US" sz="2400" dirty="0">
              <a:solidFill>
                <a:prstClr val="white"/>
              </a:solidFill>
              <a:cs typeface="Arial" charset="0"/>
            </a:endParaRPr>
          </a:p>
        </p:txBody>
      </p:sp>
      <p:pic>
        <p:nvPicPr>
          <p:cNvPr id="2060" name="Picture 12" descr="worker ant carrying leaf" title="Worker An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72200" y="914401"/>
            <a:ext cx="2819400" cy="2362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267200" y="5153297"/>
            <a:ext cx="3928063" cy="461665"/>
          </a:xfrm>
          <a:prstGeom prst="rect">
            <a:avLst/>
          </a:prstGeom>
          <a:noFill/>
        </p:spPr>
        <p:txBody>
          <a:bodyPr wrap="none" rtlCol="0">
            <a:spAutoFit/>
          </a:bodyPr>
          <a:lstStyle/>
          <a:p>
            <a:r>
              <a:rPr lang="en-US" sz="2400" dirty="0" smtClean="0">
                <a:solidFill>
                  <a:prstClr val="white"/>
                </a:solidFill>
                <a:cs typeface="Arial" charset="0"/>
              </a:rPr>
              <a:t>Team Work &amp; Collaboration</a:t>
            </a:r>
            <a:endParaRPr lang="en-US" sz="2400" dirty="0">
              <a:solidFill>
                <a:prstClr val="white"/>
              </a:solidFill>
              <a:cs typeface="Arial" charset="0"/>
            </a:endParaRPr>
          </a:p>
        </p:txBody>
      </p:sp>
      <p:pic>
        <p:nvPicPr>
          <p:cNvPr id="2062" name="Picture 14" descr="Worker Ants carrying leafs " title="Worker Ant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57" y="4020094"/>
            <a:ext cx="3777343" cy="2266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1"/>
          </p:nvPr>
        </p:nvSpPr>
        <p:spPr/>
        <p:txBody>
          <a:bodyPr/>
          <a:lstStyle/>
          <a:p>
            <a:pPr>
              <a:defRPr/>
            </a:pPr>
            <a:endParaRPr lang="en-US" dirty="0">
              <a:solidFill>
                <a:prstClr val="black">
                  <a:tint val="75000"/>
                </a:prstClr>
              </a:solidFill>
            </a:endParaRPr>
          </a:p>
        </p:txBody>
      </p:sp>
    </p:spTree>
    <p:extLst>
      <p:ext uri="{BB962C8B-B14F-4D97-AF65-F5344CB8AC3E}">
        <p14:creationId xmlns:p14="http://schemas.microsoft.com/office/powerpoint/2010/main" val="418320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Regional Burn Center</a:t>
            </a:r>
            <a:endParaRPr lang="en-US" dirty="0"/>
          </a:p>
        </p:txBody>
      </p:sp>
      <p:sp>
        <p:nvSpPr>
          <p:cNvPr id="3" name="Content Placeholder 2"/>
          <p:cNvSpPr>
            <a:spLocks noGrp="1"/>
          </p:cNvSpPr>
          <p:nvPr>
            <p:ph idx="1"/>
          </p:nvPr>
        </p:nvSpPr>
        <p:spPr/>
        <p:txBody>
          <a:bodyPr/>
          <a:lstStyle/>
          <a:p>
            <a:r>
              <a:rPr lang="en-US" dirty="0" smtClean="0"/>
              <a:t>45 bed Burn Center</a:t>
            </a:r>
          </a:p>
          <a:p>
            <a:pPr lvl="1"/>
            <a:r>
              <a:rPr lang="en-US" dirty="0" smtClean="0"/>
              <a:t>18 Critical Care</a:t>
            </a:r>
          </a:p>
          <a:p>
            <a:pPr lvl="1"/>
            <a:r>
              <a:rPr lang="en-US" dirty="0" smtClean="0"/>
              <a:t>27 Acute Care</a:t>
            </a:r>
          </a:p>
          <a:p>
            <a:r>
              <a:rPr lang="en-US" dirty="0" smtClean="0"/>
              <a:t>Approximately 200 staff/MDs</a:t>
            </a:r>
          </a:p>
          <a:p>
            <a:pPr lvl="1"/>
            <a:r>
              <a:rPr lang="en-US" dirty="0" smtClean="0"/>
              <a:t>RNs, Social Work, Residents, Dieticians, pharmacists, PT/OT, housekeepers, CNAs, rehabilitation psychologists</a:t>
            </a:r>
          </a:p>
        </p:txBody>
      </p:sp>
    </p:spTree>
    <p:extLst>
      <p:ext uri="{BB962C8B-B14F-4D97-AF65-F5344CB8AC3E}">
        <p14:creationId xmlns:p14="http://schemas.microsoft.com/office/powerpoint/2010/main" val="19061474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924800" cy="609600"/>
          </a:xfrm>
        </p:spPr>
        <p:txBody>
          <a:bodyPr>
            <a:noAutofit/>
          </a:bodyPr>
          <a:lstStyle/>
          <a:p>
            <a:r>
              <a:rPr lang="en-US" sz="2800" dirty="0" smtClean="0">
                <a:solidFill>
                  <a:srgbClr val="FF9900"/>
                </a:solidFill>
              </a:rPr>
              <a:t>Professional Posters Created</a:t>
            </a:r>
            <a:endParaRPr lang="en-US" sz="2800" dirty="0">
              <a:solidFill>
                <a:srgbClr val="FF9900"/>
              </a:solidFill>
            </a:endParaRPr>
          </a:p>
        </p:txBody>
      </p:sp>
      <p:pic>
        <p:nvPicPr>
          <p:cNvPr id="11266" name="Picture 2" descr="E -Enable others to act&#10;M -Model the wya&#10; I - Inspire a shared vision&#10;C- Challenge the process&#10;E -Encourage the heart&#10;&#10;Also includes picture of three people dressed in suits posing together. " title="Qualities of a leade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200" y="914401"/>
            <a:ext cx="342900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descr="T- Treat&#10;E- Everyone&#10;A- As&#10;M- Me!&#10;&#10;Also includes photo of several physicians working in a hospital setting. " title="Team St. Luke'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5276" y="609600"/>
            <a:ext cx="3733800" cy="2930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descr="Provide care that is Steeep!&#10;&#10;patient centered&#10;Equitable&#10;Efficient&#10;Effective&#10;Timely&#10;SAFE" title="Institute of Medicine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57600"/>
            <a:ext cx="35052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descr="S- Sense people's needs before they ask.&#10;&#10;H- Help each other out&#10;&#10;A- Acknowledge people's feelings&#10;&#10;R- Respect the dignity and privacy of all&#10;&#10;E- Explain what's happening&#10;&#10;&quot;True collaboration is a process and not an event.&quot;&#10;&#10;Also includes cover picture of the book, &quot;our Iceberg is melting.&quot; " title="Shared Mental Model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9461" y="3663514"/>
            <a:ext cx="4572000" cy="3091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27486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 Sense people's needs before they ask.&#10;&#10;H- Help each other out&#10;&#10;A- Acknowledge people's feelings&#10;&#10;R- Respect the dignity and privacy of all&#10;&#10;E- Explain what's happening&#10;&#10;&quot;True collaboration is a process and not an event.&quot;&#10;&#10;Also includes cover picture of the book, &quot;our Iceberg is melting.&quot; " title="Shared Mental Model "/>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200" y="805543"/>
            <a:ext cx="3454399"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descr="&quot;Our challenge therefore is not whether we will delivery care in teams but rather how we will deliver care in Teams.&quot; Paul Schyve&#10;The joint Commission" title="Quo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81000"/>
            <a:ext cx="4572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descr="TeamSTEPPS Training Aid covering Performance, Knowledge and Attitude" title="TeamSTEPPS Training Ai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3430249"/>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63482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9900"/>
                </a:solidFill>
              </a:rPr>
              <a:t>Oversight of programs</a:t>
            </a:r>
            <a:endParaRPr lang="en-US" dirty="0">
              <a:solidFill>
                <a:srgbClr val="FF9900"/>
              </a:solidFill>
            </a:endParaRPr>
          </a:p>
        </p:txBody>
      </p:sp>
      <p:sp>
        <p:nvSpPr>
          <p:cNvPr id="3" name="Content Placeholder 2"/>
          <p:cNvSpPr>
            <a:spLocks noGrp="1"/>
          </p:cNvSpPr>
          <p:nvPr>
            <p:ph idx="1"/>
          </p:nvPr>
        </p:nvSpPr>
        <p:spPr>
          <a:xfrm>
            <a:off x="304800" y="914400"/>
            <a:ext cx="8763000" cy="4525963"/>
          </a:xfrm>
        </p:spPr>
        <p:txBody>
          <a:bodyPr/>
          <a:lstStyle/>
          <a:p>
            <a:r>
              <a:rPr lang="en-US" dirty="0" smtClean="0"/>
              <a:t>TeamSTEPPS consultants= Quality Resources Staff</a:t>
            </a:r>
          </a:p>
          <a:p>
            <a:r>
              <a:rPr lang="en-US" dirty="0" smtClean="0"/>
              <a:t>Face to Face meeting  with managers</a:t>
            </a:r>
          </a:p>
          <a:p>
            <a:r>
              <a:rPr lang="en-US" dirty="0" smtClean="0"/>
              <a:t>Q.R. support for Logistics' Team</a:t>
            </a:r>
          </a:p>
          <a:p>
            <a:r>
              <a:rPr lang="en-US" dirty="0" smtClean="0"/>
              <a:t>“Close the Loop” communications </a:t>
            </a:r>
          </a:p>
          <a:p>
            <a:r>
              <a:rPr lang="en-US" dirty="0" smtClean="0"/>
              <a:t>TeamSTEPPS specifics such as SBAR and Huddles as a  </a:t>
            </a:r>
            <a:r>
              <a:rPr lang="en-US" dirty="0" smtClean="0">
                <a:solidFill>
                  <a:srgbClr val="FFFF00"/>
                </a:solidFill>
              </a:rPr>
              <a:t>“Way of Life”</a:t>
            </a:r>
          </a:p>
          <a:p>
            <a:r>
              <a:rPr lang="en-US" dirty="0" smtClean="0"/>
              <a:t>Measure and report your success</a:t>
            </a:r>
          </a:p>
          <a:p>
            <a:endParaRPr lang="en-US" sz="1300" dirty="0">
              <a:solidFill>
                <a:srgbClr val="FFFF00"/>
              </a:solidFill>
              <a:latin typeface="+mn-lt"/>
              <a:cs typeface="+mn-cs"/>
            </a:endParaRPr>
          </a:p>
        </p:txBody>
      </p:sp>
      <p:sp>
        <p:nvSpPr>
          <p:cNvPr id="7" name="Oval Callout 6" descr="Call Out: mmm…. maybe I should call a Perinatal Rapid Response?" title="Call Out: mmm…. maybe I should call a Perinatal Rapid Response?"/>
          <p:cNvSpPr/>
          <p:nvPr/>
        </p:nvSpPr>
        <p:spPr>
          <a:xfrm>
            <a:off x="6172200" y="4114800"/>
            <a:ext cx="2590800" cy="11430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5000" lnSpcReduction="20000"/>
          </a:bodyPr>
          <a:lstStyle/>
          <a:p>
            <a:pPr algn="ctr"/>
            <a:r>
              <a:rPr lang="en-US" sz="2400" dirty="0" smtClean="0">
                <a:solidFill>
                  <a:srgbClr val="FFFF00"/>
                </a:solidFill>
              </a:rPr>
              <a:t>mmm…. maybe I should call a Perinatal Rapid Response?</a:t>
            </a:r>
            <a:endParaRPr lang="en-US" sz="2400" dirty="0">
              <a:solidFill>
                <a:srgbClr val="FFFF00"/>
              </a:solidFill>
            </a:endParaRPr>
          </a:p>
        </p:txBody>
      </p:sp>
      <p:sp>
        <p:nvSpPr>
          <p:cNvPr id="8" name="Hexagon 7" descr="Call Out:  Important! Mandatory Second Stage of Labor Huddles start" title="Call Out:  Important! Mandatory Second Stage of Labor Huddles start"/>
          <p:cNvSpPr/>
          <p:nvPr/>
        </p:nvSpPr>
        <p:spPr>
          <a:xfrm>
            <a:off x="1371600" y="4800600"/>
            <a:ext cx="2209800" cy="13716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5000" lnSpcReduction="20000"/>
          </a:bodyPr>
          <a:lstStyle/>
          <a:p>
            <a:pPr algn="ctr"/>
            <a:r>
              <a:rPr lang="en-US" sz="2400" dirty="0" smtClean="0">
                <a:solidFill>
                  <a:srgbClr val="FFFF00"/>
                </a:solidFill>
              </a:rPr>
              <a:t> Important!</a:t>
            </a:r>
          </a:p>
          <a:p>
            <a:pPr algn="ctr"/>
            <a:r>
              <a:rPr lang="en-US" sz="2400" dirty="0" smtClean="0">
                <a:solidFill>
                  <a:srgbClr val="FFFF00"/>
                </a:solidFill>
              </a:rPr>
              <a:t>Mandatory Second Stage of Labor Huddles start</a:t>
            </a:r>
          </a:p>
          <a:p>
            <a:pPr algn="ctr"/>
            <a:r>
              <a:rPr lang="en-US" sz="2400" dirty="0" smtClean="0">
                <a:solidFill>
                  <a:srgbClr val="FFFF00"/>
                </a:solidFill>
              </a:rPr>
              <a:t> Dec. 15, 2010!</a:t>
            </a:r>
            <a:endParaRPr lang="en-US" sz="2400" dirty="0">
              <a:solidFill>
                <a:srgbClr val="FFFF00"/>
              </a:solidFill>
            </a:endParaRPr>
          </a:p>
        </p:txBody>
      </p:sp>
    </p:spTree>
    <p:extLst>
      <p:ext uri="{BB962C8B-B14F-4D97-AF65-F5344CB8AC3E}">
        <p14:creationId xmlns:p14="http://schemas.microsoft.com/office/powerpoint/2010/main" val="1394023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9900"/>
                </a:solidFill>
              </a:rPr>
              <a:t>Spreading the Concepts</a:t>
            </a:r>
            <a:endParaRPr lang="en-US" dirty="0">
              <a:solidFill>
                <a:srgbClr val="FF9900"/>
              </a:solidFill>
            </a:endParaRPr>
          </a:p>
        </p:txBody>
      </p:sp>
      <p:sp>
        <p:nvSpPr>
          <p:cNvPr id="3" name="Content Placeholder 2"/>
          <p:cNvSpPr>
            <a:spLocks noGrp="1"/>
          </p:cNvSpPr>
          <p:nvPr>
            <p:ph idx="1"/>
          </p:nvPr>
        </p:nvSpPr>
        <p:spPr/>
        <p:txBody>
          <a:bodyPr/>
          <a:lstStyle/>
          <a:p>
            <a:pPr>
              <a:buClr>
                <a:srgbClr val="FF9900"/>
              </a:buClr>
            </a:pPr>
            <a:r>
              <a:rPr lang="en-US" dirty="0" smtClean="0"/>
              <a:t>Tipping Point – (disambiguation)</a:t>
            </a:r>
          </a:p>
          <a:p>
            <a:pPr marL="0" indent="0">
              <a:buNone/>
            </a:pPr>
            <a:r>
              <a:rPr lang="en-US" dirty="0"/>
              <a:t> </a:t>
            </a:r>
            <a:r>
              <a:rPr lang="en-US" dirty="0" smtClean="0"/>
              <a:t>   Malcome Gladwell (2000) defines tipping point as the </a:t>
            </a:r>
          </a:p>
          <a:p>
            <a:pPr marL="0" indent="0">
              <a:buNone/>
            </a:pPr>
            <a:r>
              <a:rPr lang="en-US" dirty="0">
                <a:solidFill>
                  <a:srgbClr val="FFFF00"/>
                </a:solidFill>
              </a:rPr>
              <a:t> </a:t>
            </a:r>
            <a:r>
              <a:rPr lang="en-US" dirty="0" smtClean="0">
                <a:solidFill>
                  <a:srgbClr val="FFFF00"/>
                </a:solidFill>
              </a:rPr>
              <a:t>    “moment of critical mass, the threshold, </a:t>
            </a:r>
          </a:p>
          <a:p>
            <a:pPr marL="0" indent="0">
              <a:buNone/>
            </a:pPr>
            <a:r>
              <a:rPr lang="en-US" dirty="0">
                <a:solidFill>
                  <a:srgbClr val="FFFF00"/>
                </a:solidFill>
              </a:rPr>
              <a:t> </a:t>
            </a:r>
            <a:r>
              <a:rPr lang="en-US" dirty="0" smtClean="0">
                <a:solidFill>
                  <a:srgbClr val="FFFF00"/>
                </a:solidFill>
              </a:rPr>
              <a:t>      the boiling point</a:t>
            </a:r>
            <a:r>
              <a:rPr lang="en-US" dirty="0" smtClean="0"/>
              <a:t>”</a:t>
            </a:r>
          </a:p>
          <a:p>
            <a:pPr>
              <a:buClr>
                <a:srgbClr val="FF9900"/>
              </a:buClr>
            </a:pPr>
            <a:r>
              <a:rPr lang="en-US" dirty="0" smtClean="0"/>
              <a:t>Ideas, processes and even behaviors can spread like viruses --- the law of the few </a:t>
            </a:r>
            <a:r>
              <a:rPr lang="en-US" dirty="0" smtClean="0">
                <a:solidFill>
                  <a:srgbClr val="FFFF00"/>
                </a:solidFill>
              </a:rPr>
              <a:t>(80/20 principle)</a:t>
            </a:r>
          </a:p>
          <a:p>
            <a:pPr>
              <a:buClr>
                <a:srgbClr val="FF9900"/>
              </a:buClr>
            </a:pPr>
            <a:r>
              <a:rPr lang="en-US" dirty="0" smtClean="0"/>
              <a:t>Power of context – “Are you sensitive to what is going on around you”</a:t>
            </a:r>
          </a:p>
          <a:p>
            <a:pPr>
              <a:buClr>
                <a:srgbClr val="FF9900"/>
              </a:buClr>
            </a:pPr>
            <a:r>
              <a:rPr lang="en-US" dirty="0" smtClean="0"/>
              <a:t>Need the stickiness factor – those cute penguins!</a:t>
            </a:r>
          </a:p>
          <a:p>
            <a:pPr marL="0" indent="0">
              <a:buNone/>
            </a:pPr>
            <a:r>
              <a:rPr lang="en-US" dirty="0" smtClean="0"/>
              <a:t>   </a:t>
            </a:r>
            <a:endParaRPr lang="en-US" dirty="0"/>
          </a:p>
        </p:txBody>
      </p:sp>
      <p:pic>
        <p:nvPicPr>
          <p:cNvPr id="4" name="Picture 3" descr="Photo of three Penguins" title="Penguin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6999" y="152400"/>
            <a:ext cx="2634343" cy="1295400"/>
          </a:xfrm>
          <a:prstGeom prst="rect">
            <a:avLst/>
          </a:prstGeom>
        </p:spPr>
      </p:pic>
    </p:spTree>
    <p:extLst>
      <p:ext uri="{BB962C8B-B14F-4D97-AF65-F5344CB8AC3E}">
        <p14:creationId xmlns:p14="http://schemas.microsoft.com/office/powerpoint/2010/main" val="8533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75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9900"/>
                </a:solidFill>
              </a:rPr>
              <a:t>Tipping Point</a:t>
            </a:r>
            <a:endParaRPr lang="en-US" dirty="0">
              <a:solidFill>
                <a:srgbClr val="FF9900"/>
              </a:solidFill>
            </a:endParaRPr>
          </a:p>
        </p:txBody>
      </p:sp>
      <p:sp>
        <p:nvSpPr>
          <p:cNvPr id="3" name="Content Placeholder 2"/>
          <p:cNvSpPr>
            <a:spLocks noGrp="1"/>
          </p:cNvSpPr>
          <p:nvPr>
            <p:ph idx="1"/>
          </p:nvPr>
        </p:nvSpPr>
        <p:spPr/>
        <p:txBody>
          <a:bodyPr/>
          <a:lstStyle/>
          <a:p>
            <a:r>
              <a:rPr lang="en-US" dirty="0" smtClean="0"/>
              <a:t>Strong Leadership Support - Obstetrics and Vice President of Quality</a:t>
            </a:r>
          </a:p>
          <a:p>
            <a:r>
              <a:rPr lang="en-US" dirty="0" smtClean="0"/>
              <a:t>VP/CQO – decides which high-risk areas go next for TeamSTEPPS training sessions and roll out</a:t>
            </a:r>
          </a:p>
          <a:p>
            <a:r>
              <a:rPr lang="en-US" dirty="0" smtClean="0"/>
              <a:t>Commitment from managers and other inter-professional leaders to make the training happen</a:t>
            </a:r>
          </a:p>
          <a:p>
            <a:r>
              <a:rPr lang="en-US" dirty="0" smtClean="0"/>
              <a:t>Roll-outs – </a:t>
            </a:r>
            <a:r>
              <a:rPr lang="en-US" dirty="0" smtClean="0">
                <a:solidFill>
                  <a:srgbClr val="FFFF00"/>
                </a:solidFill>
              </a:rPr>
              <a:t>2-4 months</a:t>
            </a:r>
            <a:r>
              <a:rPr lang="en-US" dirty="0" smtClean="0"/>
              <a:t>, quick implementation time</a:t>
            </a:r>
          </a:p>
          <a:p>
            <a:r>
              <a:rPr lang="en-US" dirty="0" smtClean="0"/>
              <a:t>Continue to monitor…..</a:t>
            </a:r>
          </a:p>
          <a:p>
            <a:endParaRPr lang="en-US" dirty="0"/>
          </a:p>
        </p:txBody>
      </p:sp>
      <p:pic>
        <p:nvPicPr>
          <p:cNvPr id="1026" name="Picture 2" descr="Tipping Point" title="Sign- Tipping Po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050" y="4419600"/>
            <a:ext cx="3790950"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1567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9900"/>
                </a:solidFill>
              </a:rPr>
              <a:t>Further Roll-outs Planned</a:t>
            </a:r>
            <a:endParaRPr lang="en-US" dirty="0">
              <a:solidFill>
                <a:srgbClr val="FF9900"/>
              </a:solidFill>
            </a:endParaRPr>
          </a:p>
        </p:txBody>
      </p:sp>
      <p:sp>
        <p:nvSpPr>
          <p:cNvPr id="5" name="Slide Number Placeholder 4"/>
          <p:cNvSpPr>
            <a:spLocks noGrp="1"/>
          </p:cNvSpPr>
          <p:nvPr>
            <p:ph type="sldNum" sz="quarter" idx="11"/>
          </p:nvPr>
        </p:nvSpPr>
        <p:spPr>
          <a:xfrm>
            <a:off x="6934200" y="6248400"/>
            <a:ext cx="1981200" cy="441325"/>
          </a:xfrm>
        </p:spPr>
        <p:txBody>
          <a:bodyPr/>
          <a:lstStyle/>
          <a:p>
            <a:pPr>
              <a:defRPr/>
            </a:pPr>
            <a:r>
              <a:rPr lang="en-US" dirty="0" smtClean="0">
                <a:solidFill>
                  <a:prstClr val="black"/>
                </a:solidFill>
              </a:rPr>
              <a:t>Confidential</a:t>
            </a:r>
          </a:p>
          <a:p>
            <a:pPr>
              <a:defRPr/>
            </a:pPr>
            <a:r>
              <a:rPr lang="en-US" dirty="0" smtClean="0">
                <a:solidFill>
                  <a:prstClr val="black"/>
                </a:solidFill>
              </a:rPr>
              <a:t>Pursuant to Pa. Stat. Ann. Tit 63 &amp; 425.1 et.al. </a:t>
            </a:r>
            <a:endParaRPr lang="en-US" dirty="0">
              <a:solidFill>
                <a:prstClr val="black"/>
              </a:solidFill>
            </a:endParaRPr>
          </a:p>
        </p:txBody>
      </p:sp>
      <p:pic>
        <p:nvPicPr>
          <p:cNvPr id="11267" name="Picture 3" descr="TeamSTEPPS - Network Project Management Timeline" title="TeamSTEPPS - Network Project Management Time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8200"/>
            <a:ext cx="89916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42651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9900"/>
                </a:solidFill>
              </a:rPr>
              <a:t>Have we reached the tipping point?</a:t>
            </a:r>
            <a:endParaRPr lang="en-US" dirty="0">
              <a:solidFill>
                <a:srgbClr val="FF9900"/>
              </a:solidFill>
            </a:endParaRPr>
          </a:p>
        </p:txBody>
      </p:sp>
      <p:sp>
        <p:nvSpPr>
          <p:cNvPr id="3" name="Content Placeholder 2"/>
          <p:cNvSpPr>
            <a:spLocks noGrp="1"/>
          </p:cNvSpPr>
          <p:nvPr>
            <p:ph idx="1"/>
          </p:nvPr>
        </p:nvSpPr>
        <p:spPr>
          <a:xfrm>
            <a:off x="0" y="914400"/>
            <a:ext cx="9067800" cy="5791200"/>
          </a:xfrm>
        </p:spPr>
        <p:txBody>
          <a:bodyPr/>
          <a:lstStyle/>
          <a:p>
            <a:r>
              <a:rPr lang="en-US" dirty="0" smtClean="0"/>
              <a:t>From a Culture of safety to a </a:t>
            </a:r>
            <a:r>
              <a:rPr lang="en-US" dirty="0" smtClean="0">
                <a:solidFill>
                  <a:srgbClr val="FFFF00"/>
                </a:solidFill>
              </a:rPr>
              <a:t>Just Culture of Safety!</a:t>
            </a:r>
          </a:p>
          <a:p>
            <a:r>
              <a:rPr lang="en-US" dirty="0" smtClean="0"/>
              <a:t>Success of Obstetrics Department year after year, encouraged spread to other departments, campuses etc.</a:t>
            </a:r>
          </a:p>
          <a:p>
            <a:r>
              <a:rPr lang="en-US" dirty="0" smtClean="0"/>
              <a:t>Keep emphasizing Kotter’s Change Management Concepts</a:t>
            </a:r>
          </a:p>
          <a:p>
            <a:r>
              <a:rPr lang="en-US" dirty="0" smtClean="0"/>
              <a:t>Requests from residency program, other departments for training </a:t>
            </a:r>
            <a:r>
              <a:rPr lang="en-US" dirty="0" smtClean="0">
                <a:solidFill>
                  <a:srgbClr val="FFFF00"/>
                </a:solidFill>
              </a:rPr>
              <a:t>(bottom up requests  have started…..)</a:t>
            </a:r>
          </a:p>
          <a:p>
            <a:r>
              <a:rPr lang="en-US" dirty="0" smtClean="0"/>
              <a:t>Plan is in place for train the trainer concepts, pilot in place for online course</a:t>
            </a:r>
          </a:p>
          <a:p>
            <a:pPr marL="0" indent="0">
              <a:buNone/>
            </a:pPr>
            <a:endParaRPr lang="en-US" dirty="0" smtClean="0"/>
          </a:p>
        </p:txBody>
      </p:sp>
    </p:spTree>
    <p:extLst>
      <p:ext uri="{BB962C8B-B14F-4D97-AF65-F5344CB8AC3E}">
        <p14:creationId xmlns:p14="http://schemas.microsoft.com/office/powerpoint/2010/main" val="73529712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8229600" cy="685800"/>
          </a:xfrm>
        </p:spPr>
        <p:txBody>
          <a:bodyPr>
            <a:noAutofit/>
          </a:bodyPr>
          <a:lstStyle/>
          <a:p>
            <a:r>
              <a:rPr lang="en-US" sz="2800" dirty="0" smtClean="0">
                <a:solidFill>
                  <a:srgbClr val="FF9900"/>
                </a:solidFill>
              </a:rPr>
              <a:t>Leveraging Technology with E-learning</a:t>
            </a:r>
            <a:endParaRPr lang="en-US" sz="2800" dirty="0">
              <a:solidFill>
                <a:srgbClr val="FF9900"/>
              </a:solidFill>
            </a:endParaRPr>
          </a:p>
        </p:txBody>
      </p:sp>
      <p:sp>
        <p:nvSpPr>
          <p:cNvPr id="3" name="Content Placeholder 2"/>
          <p:cNvSpPr>
            <a:spLocks noGrp="1"/>
          </p:cNvSpPr>
          <p:nvPr>
            <p:ph idx="1"/>
          </p:nvPr>
        </p:nvSpPr>
        <p:spPr>
          <a:xfrm>
            <a:off x="152400" y="914400"/>
            <a:ext cx="8991600" cy="5105400"/>
          </a:xfrm>
        </p:spPr>
        <p:txBody>
          <a:bodyPr/>
          <a:lstStyle/>
          <a:p>
            <a:r>
              <a:rPr lang="en-US" dirty="0" smtClean="0"/>
              <a:t>Idea for e-learning TeamSTEPPS refresher since beginning but timing wasn’t right…</a:t>
            </a:r>
          </a:p>
          <a:p>
            <a:r>
              <a:rPr lang="en-US" dirty="0" smtClean="0"/>
              <a:t>Right people in the right positions – expertise of web designer!</a:t>
            </a:r>
          </a:p>
          <a:p>
            <a:r>
              <a:rPr lang="en-US" dirty="0" smtClean="0"/>
              <a:t>ROI  analysis submitted to allow project approval</a:t>
            </a:r>
          </a:p>
          <a:p>
            <a:r>
              <a:rPr lang="en-US" dirty="0" smtClean="0"/>
              <a:t>Meetings to create intranet site for department and network wide education</a:t>
            </a:r>
          </a:p>
          <a:p>
            <a:r>
              <a:rPr lang="en-US" dirty="0" smtClean="0"/>
              <a:t>Presentations </a:t>
            </a:r>
            <a:r>
              <a:rPr lang="en-US" dirty="0" smtClean="0">
                <a:solidFill>
                  <a:srgbClr val="FFFF00"/>
                </a:solidFill>
              </a:rPr>
              <a:t>customized</a:t>
            </a:r>
            <a:r>
              <a:rPr lang="en-US" dirty="0" smtClean="0"/>
              <a:t> and recorded by nurse educator/champion, quality improvement coordinator and residency education program director</a:t>
            </a:r>
            <a:endParaRPr lang="en-US" dirty="0"/>
          </a:p>
        </p:txBody>
      </p:sp>
    </p:spTree>
    <p:extLst>
      <p:ext uri="{BB962C8B-B14F-4D97-AF65-F5344CB8AC3E}">
        <p14:creationId xmlns:p14="http://schemas.microsoft.com/office/powerpoint/2010/main" val="28453463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9900"/>
                </a:solidFill>
              </a:rPr>
              <a:t>Getting the word out……</a:t>
            </a:r>
            <a:endParaRPr lang="en-US" dirty="0">
              <a:solidFill>
                <a:srgbClr val="FF9900"/>
              </a:solidFill>
            </a:endParaRPr>
          </a:p>
        </p:txBody>
      </p:sp>
      <p:pic>
        <p:nvPicPr>
          <p:cNvPr id="2050" name="Picture 2" descr="Memo announcing the start of an online education site called My E-Learning" title="St. Lukes University Health Network Memo"/>
          <p:cNvPicPr>
            <a:picLocks noChangeAspect="1" noChangeArrowheads="1"/>
          </p:cNvPicPr>
          <p:nvPr/>
        </p:nvPicPr>
        <p:blipFill rotWithShape="1">
          <a:blip r:embed="rId3">
            <a:extLst>
              <a:ext uri="{28A0092B-C50C-407E-A947-70E740481C1C}">
                <a14:useLocalDpi xmlns:a14="http://schemas.microsoft.com/office/drawing/2010/main" val="0"/>
              </a:ext>
            </a:extLst>
          </a:blip>
          <a:srcRect b="4657"/>
          <a:stretch/>
        </p:blipFill>
        <p:spPr bwMode="auto">
          <a:xfrm>
            <a:off x="2247900" y="838200"/>
            <a:ext cx="46482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7763" y="6175375"/>
            <a:ext cx="1633537"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672886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9900"/>
                </a:solidFill>
              </a:rPr>
              <a:t>Getting Started- Online</a:t>
            </a:r>
            <a:endParaRPr lang="en-US" dirty="0">
              <a:solidFill>
                <a:srgbClr val="FF9900"/>
              </a:solidFill>
            </a:endParaRPr>
          </a:p>
        </p:txBody>
      </p:sp>
      <p:pic>
        <p:nvPicPr>
          <p:cNvPr id="2050" name="Picture 2" descr="My E-Learning Icon" title="Getting Started online with My E-Lear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2290763"/>
            <a:ext cx="5600700"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6096000"/>
            <a:ext cx="1633537"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57020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 Breakdowns</a:t>
            </a:r>
            <a:endParaRPr lang="en-US" dirty="0"/>
          </a:p>
        </p:txBody>
      </p:sp>
      <p:sp>
        <p:nvSpPr>
          <p:cNvPr id="3" name="Content Placeholder 2"/>
          <p:cNvSpPr>
            <a:spLocks noGrp="1"/>
          </p:cNvSpPr>
          <p:nvPr>
            <p:ph idx="1"/>
          </p:nvPr>
        </p:nvSpPr>
        <p:spPr/>
        <p:txBody>
          <a:bodyPr/>
          <a:lstStyle/>
          <a:p>
            <a:r>
              <a:rPr lang="en-US" dirty="0" smtClean="0"/>
              <a:t>Culture of Safety identified communication  and nonpunitive environment were biggest issues</a:t>
            </a:r>
          </a:p>
          <a:p>
            <a:pPr lvl="2"/>
            <a:r>
              <a:rPr lang="en-US" dirty="0" smtClean="0"/>
              <a:t>Utilized Team Perception Questionnaire </a:t>
            </a:r>
          </a:p>
          <a:p>
            <a:pPr lvl="3"/>
            <a:r>
              <a:rPr lang="en-US" dirty="0" smtClean="0"/>
              <a:t>Further review found a breakdown in communication between disciplines</a:t>
            </a:r>
          </a:p>
          <a:p>
            <a:pPr lvl="1"/>
            <a:r>
              <a:rPr lang="en-US" dirty="0" smtClean="0"/>
              <a:t>Had tried other solutions</a:t>
            </a:r>
          </a:p>
          <a:p>
            <a:pPr lvl="2"/>
            <a:r>
              <a:rPr lang="en-US" dirty="0" smtClean="0"/>
              <a:t>Consulting companies</a:t>
            </a:r>
          </a:p>
          <a:p>
            <a:pPr marL="914400" lvl="2" indent="0">
              <a:buNone/>
            </a:pPr>
            <a:endParaRPr lang="en-US" dirty="0"/>
          </a:p>
        </p:txBody>
      </p:sp>
    </p:spTree>
    <p:extLst>
      <p:ext uri="{BB962C8B-B14F-4D97-AF65-F5344CB8AC3E}">
        <p14:creationId xmlns:p14="http://schemas.microsoft.com/office/powerpoint/2010/main" val="255804029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9900"/>
                </a:solidFill>
              </a:rPr>
              <a:t>Department Site – My courses</a:t>
            </a:r>
            <a:endParaRPr lang="en-US" dirty="0">
              <a:solidFill>
                <a:srgbClr val="FF9900"/>
              </a:solidFill>
            </a:endParaRPr>
          </a:p>
        </p:txBody>
      </p:sp>
      <p:sp>
        <p:nvSpPr>
          <p:cNvPr id="3" name="Content Placeholder 2"/>
          <p:cNvSpPr>
            <a:spLocks noGrp="1"/>
          </p:cNvSpPr>
          <p:nvPr>
            <p:ph idx="1"/>
          </p:nvPr>
        </p:nvSpPr>
        <p:spPr/>
        <p:txBody>
          <a:bodyPr/>
          <a:lstStyle/>
          <a:p>
            <a:pPr marL="0" indent="0">
              <a:buNone/>
            </a:pPr>
            <a:r>
              <a:rPr lang="en-US" dirty="0" smtClean="0"/>
              <a:t>TeamSTEPPS </a:t>
            </a:r>
            <a:endParaRPr lang="en-US" dirty="0"/>
          </a:p>
        </p:txBody>
      </p:sp>
      <p:pic>
        <p:nvPicPr>
          <p:cNvPr id="3074" name="Picture 2" descr="My E-Learning Webpage- Topic Outline- OB Education Site" title="Website page for My E-Lear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1600200"/>
            <a:ext cx="8534401" cy="509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103463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9900"/>
                </a:solidFill>
              </a:rPr>
              <a:t>Course Instructions</a:t>
            </a:r>
            <a:endParaRPr lang="en-US" dirty="0">
              <a:solidFill>
                <a:srgbClr val="FF9900"/>
              </a:solidFill>
            </a:endParaRPr>
          </a:p>
        </p:txBody>
      </p:sp>
      <p:pic>
        <p:nvPicPr>
          <p:cNvPr id="6146" name="Picture 2" descr="TeamSTEPPS Course Directions with task listed in the oder in which they are to be followed." title="Course Direc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13" y="990601"/>
            <a:ext cx="8105775"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6172201"/>
            <a:ext cx="1627187"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82083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7924800" cy="685800"/>
          </a:xfrm>
        </p:spPr>
        <p:txBody>
          <a:bodyPr>
            <a:noAutofit/>
          </a:bodyPr>
          <a:lstStyle/>
          <a:p>
            <a:r>
              <a:rPr lang="en-US" sz="2800" dirty="0" smtClean="0">
                <a:solidFill>
                  <a:srgbClr val="FF9900"/>
                </a:solidFill>
              </a:rPr>
              <a:t>Website Includes Links to Policies</a:t>
            </a:r>
            <a:endParaRPr lang="en-US" sz="2800" dirty="0">
              <a:solidFill>
                <a:srgbClr val="FF9900"/>
              </a:solidFill>
            </a:endParaRPr>
          </a:p>
        </p:txBody>
      </p:sp>
      <p:pic>
        <p:nvPicPr>
          <p:cNvPr id="4098" name="Picture 2" descr="Website page for Link to Policies" title="Website Lin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838200"/>
            <a:ext cx="464820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descr="Website page for Link toPatient Safety" title="Website Lin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3276600"/>
            <a:ext cx="5181600" cy="2884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1"/>
          </p:nvPr>
        </p:nvSpPr>
        <p:spPr/>
        <p:txBody>
          <a:bodyPr/>
          <a:lstStyle/>
          <a:p>
            <a:pPr>
              <a:defRPr/>
            </a:pPr>
            <a:endParaRPr lang="en-US" dirty="0">
              <a:solidFill>
                <a:prstClr val="black">
                  <a:tint val="75000"/>
                </a:prstClr>
              </a:solidFill>
            </a:endParaRPr>
          </a:p>
        </p:txBody>
      </p:sp>
    </p:spTree>
    <p:extLst>
      <p:ext uri="{BB962C8B-B14F-4D97-AF65-F5344CB8AC3E}">
        <p14:creationId xmlns:p14="http://schemas.microsoft.com/office/powerpoint/2010/main" val="412305265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9900"/>
                </a:solidFill>
              </a:rPr>
              <a:t>The Essentials and Change Management</a:t>
            </a:r>
            <a:endParaRPr lang="en-US" dirty="0">
              <a:solidFill>
                <a:srgbClr val="FF9900"/>
              </a:solidFill>
            </a:endParaRPr>
          </a:p>
        </p:txBody>
      </p:sp>
      <p:pic>
        <p:nvPicPr>
          <p:cNvPr id="5122" name="Picture 2" descr="Essentials Part 1 and 2 Podcast&#10;&#10;Change Management &amp; Post- Test" title="Essentials and Change Manag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990600"/>
            <a:ext cx="7886700" cy="522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755105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9900"/>
                </a:solidFill>
              </a:rPr>
              <a:t>Monitoring the Course</a:t>
            </a:r>
            <a:endParaRPr lang="en-US" dirty="0">
              <a:solidFill>
                <a:srgbClr val="FF9900"/>
              </a:solidFill>
            </a:endParaRPr>
          </a:p>
        </p:txBody>
      </p:sp>
      <p:sp>
        <p:nvSpPr>
          <p:cNvPr id="3" name="Content Placeholder 2"/>
          <p:cNvSpPr>
            <a:spLocks noGrp="1"/>
          </p:cNvSpPr>
          <p:nvPr>
            <p:ph idx="1"/>
          </p:nvPr>
        </p:nvSpPr>
        <p:spPr/>
        <p:txBody>
          <a:bodyPr/>
          <a:lstStyle/>
          <a:p>
            <a:r>
              <a:rPr lang="en-US" dirty="0" smtClean="0"/>
              <a:t>Site allows instructors to send and receive emails from participants</a:t>
            </a:r>
          </a:p>
          <a:p>
            <a:r>
              <a:rPr lang="en-US" dirty="0" smtClean="0"/>
              <a:t>Log of communications, reminders and or special concerns</a:t>
            </a:r>
          </a:p>
          <a:p>
            <a:r>
              <a:rPr lang="en-US" dirty="0" smtClean="0">
                <a:solidFill>
                  <a:srgbClr val="FFFF00"/>
                </a:solidFill>
              </a:rPr>
              <a:t>Interactive components </a:t>
            </a:r>
            <a:r>
              <a:rPr lang="en-US" dirty="0" smtClean="0"/>
              <a:t>allow us to receive feedback on staff’s perceptions as well as see how they are navigating the course</a:t>
            </a:r>
          </a:p>
          <a:p>
            <a:r>
              <a:rPr lang="en-US" dirty="0" smtClean="0"/>
              <a:t>Pre and Post test results and Climate of Safety Survey</a:t>
            </a:r>
          </a:p>
          <a:p>
            <a:r>
              <a:rPr lang="en-US" dirty="0" smtClean="0"/>
              <a:t>Evaluation of the Course</a:t>
            </a:r>
          </a:p>
        </p:txBody>
      </p:sp>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1"/>
          </p:nvPr>
        </p:nvSpPr>
        <p:spPr/>
        <p:txBody>
          <a:bodyPr/>
          <a:lstStyle/>
          <a:p>
            <a:pPr>
              <a:defRPr/>
            </a:pPr>
            <a:endParaRPr lang="en-US" dirty="0">
              <a:solidFill>
                <a:prstClr val="black">
                  <a:tint val="75000"/>
                </a:prstClr>
              </a:solidFill>
            </a:endParaRPr>
          </a:p>
        </p:txBody>
      </p:sp>
    </p:spTree>
    <p:extLst>
      <p:ext uri="{BB962C8B-B14F-4D97-AF65-F5344CB8AC3E}">
        <p14:creationId xmlns:p14="http://schemas.microsoft.com/office/powerpoint/2010/main" val="117534540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7924800" cy="685800"/>
          </a:xfrm>
        </p:spPr>
        <p:txBody>
          <a:bodyPr>
            <a:normAutofit fontScale="90000"/>
          </a:bodyPr>
          <a:lstStyle/>
          <a:p>
            <a:r>
              <a:rPr lang="en-US" dirty="0" smtClean="0">
                <a:solidFill>
                  <a:srgbClr val="FF9900"/>
                </a:solidFill>
              </a:rPr>
              <a:t>Pre-test results – Able to sort by discipline</a:t>
            </a:r>
            <a:endParaRPr lang="en-US" dirty="0">
              <a:solidFill>
                <a:srgbClr val="FF9900"/>
              </a:solidFill>
            </a:endParaRPr>
          </a:p>
        </p:txBody>
      </p:sp>
      <p:sp>
        <p:nvSpPr>
          <p:cNvPr id="3" name="Content Placeholder 2"/>
          <p:cNvSpPr>
            <a:spLocks noGrp="1"/>
          </p:cNvSpPr>
          <p:nvPr>
            <p:ph idx="1"/>
          </p:nvPr>
        </p:nvSpPr>
        <p:spPr/>
        <p:txBody>
          <a:bodyPr/>
          <a:lstStyle/>
          <a:p>
            <a:pPr marL="0" indent="0">
              <a:buNone/>
            </a:pPr>
            <a:endParaRPr lang="en-US" dirty="0"/>
          </a:p>
        </p:txBody>
      </p:sp>
      <p:pic>
        <p:nvPicPr>
          <p:cNvPr id="8194" name="Picture 2" descr="This area contains Pre-test results which are able to be sorted by discipline. " title="Pre-test resul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8200"/>
            <a:ext cx="8915400" cy="5257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914400"/>
            <a:ext cx="1627187"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203990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9900"/>
                </a:solidFill>
              </a:rPr>
              <a:t>Post Test Results</a:t>
            </a:r>
            <a:endParaRPr lang="en-US" dirty="0">
              <a:solidFill>
                <a:srgbClr val="FF9900"/>
              </a:solidFill>
            </a:endParaRPr>
          </a:p>
        </p:txBody>
      </p:sp>
      <p:sp>
        <p:nvSpPr>
          <p:cNvPr id="3" name="Content Placeholder 2"/>
          <p:cNvSpPr>
            <a:spLocks noGrp="1"/>
          </p:cNvSpPr>
          <p:nvPr>
            <p:ph idx="1"/>
          </p:nvPr>
        </p:nvSpPr>
        <p:spPr/>
        <p:txBody>
          <a:bodyPr/>
          <a:lstStyle/>
          <a:p>
            <a:r>
              <a:rPr lang="en-US" dirty="0" smtClean="0"/>
              <a:t>Favorable</a:t>
            </a:r>
          </a:p>
          <a:p>
            <a:r>
              <a:rPr lang="en-US" dirty="0" smtClean="0"/>
              <a:t>Allowed two attempts</a:t>
            </a:r>
          </a:p>
          <a:p>
            <a:r>
              <a:rPr lang="en-US" dirty="0" smtClean="0"/>
              <a:t>Different tests for professional vs. support staff</a:t>
            </a:r>
          </a:p>
          <a:p>
            <a:r>
              <a:rPr lang="en-US" dirty="0" smtClean="0"/>
              <a:t>If unable to pass …………….remediate and re-test</a:t>
            </a:r>
          </a:p>
          <a:p>
            <a:r>
              <a:rPr lang="en-US" dirty="0" smtClean="0">
                <a:solidFill>
                  <a:srgbClr val="FFFF00"/>
                </a:solidFill>
              </a:rPr>
              <a:t>Everyone on the team required to participate!</a:t>
            </a:r>
            <a:endParaRPr lang="en-US" dirty="0">
              <a:solidFill>
                <a:srgbClr val="FFFF00"/>
              </a:solidFill>
            </a:endParaRPr>
          </a:p>
        </p:txBody>
      </p:sp>
      <p:pic>
        <p:nvPicPr>
          <p:cNvPr id="4101" name="Picture 5" descr="Photo of Physician holding a clipboard" title="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038599"/>
            <a:ext cx="2743200" cy="282861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hoto of a Certificate" title="cartoon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7699" y="76200"/>
            <a:ext cx="17145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50137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9900"/>
                </a:solidFill>
              </a:rPr>
              <a:t>TeamSTEPPS e-learning Compliance</a:t>
            </a:r>
            <a:endParaRPr lang="en-US" dirty="0">
              <a:solidFill>
                <a:srgbClr val="FF9900"/>
              </a:solidFill>
            </a:endParaRPr>
          </a:p>
        </p:txBody>
      </p:sp>
      <p:pic>
        <p:nvPicPr>
          <p:cNvPr id="7171" name="Picture 3" descr="Compliance rates by group include:&#10;SLB Nurses 98.00&#10;SLB Support Staff 96.30&#10;SLA Nurses 97.83&#10;SLA Support Staff 88.89&#10;Nurse &amp; Staff  total 96.79&#10;Physicians 87.76&#10;Residents 95.24&#10;Mid-wives 66.67&#10;Physicians/Mid-level total 89.04&#10;Total 94.85" title="E-learning Complianc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03076" y="914400"/>
            <a:ext cx="623304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295400" y="5638800"/>
            <a:ext cx="6477000" cy="461665"/>
          </a:xfrm>
          <a:prstGeom prst="rect">
            <a:avLst/>
          </a:prstGeom>
          <a:solidFill>
            <a:schemeClr val="bg1"/>
          </a:solidFill>
        </p:spPr>
        <p:txBody>
          <a:bodyPr wrap="square" rtlCol="0">
            <a:spAutoFit/>
          </a:bodyPr>
          <a:lstStyle/>
          <a:p>
            <a:r>
              <a:rPr lang="en-US" sz="2400" dirty="0" smtClean="0">
                <a:solidFill>
                  <a:prstClr val="black"/>
                </a:solidFill>
                <a:cs typeface="Arial" charset="0"/>
              </a:rPr>
              <a:t>* Midwifery service – staff on FMLA</a:t>
            </a:r>
            <a:endParaRPr lang="en-US" sz="2000" dirty="0">
              <a:solidFill>
                <a:prstClr val="black"/>
              </a:solidFill>
              <a:cs typeface="Arial"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3900" y="6100465"/>
            <a:ext cx="1633537" cy="68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5301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8001000" cy="707571"/>
          </a:xfrm>
        </p:spPr>
        <p:txBody>
          <a:bodyPr>
            <a:noAutofit/>
          </a:bodyPr>
          <a:lstStyle/>
          <a:p>
            <a:r>
              <a:rPr lang="en-US" sz="2800" dirty="0" smtClean="0">
                <a:solidFill>
                  <a:srgbClr val="FF9900"/>
                </a:solidFill>
              </a:rPr>
              <a:t>HSOPS Survey: Obstetrics Department</a:t>
            </a:r>
            <a:endParaRPr lang="en-US" sz="2800" dirty="0">
              <a:solidFill>
                <a:srgbClr val="FF9900"/>
              </a:solidFill>
            </a:endParaRPr>
          </a:p>
        </p:txBody>
      </p:sp>
      <p:sp>
        <p:nvSpPr>
          <p:cNvPr id="5" name="Slide Number Placeholder 4"/>
          <p:cNvSpPr>
            <a:spLocks noGrp="1"/>
          </p:cNvSpPr>
          <p:nvPr>
            <p:ph type="sldNum" sz="quarter" idx="11"/>
          </p:nvPr>
        </p:nvSpPr>
        <p:spPr>
          <a:xfrm>
            <a:off x="6705600" y="6324600"/>
            <a:ext cx="2209800" cy="365125"/>
          </a:xfrm>
        </p:spPr>
        <p:txBody>
          <a:bodyPr/>
          <a:lstStyle/>
          <a:p>
            <a:pPr>
              <a:defRPr/>
            </a:pPr>
            <a:r>
              <a:rPr lang="en-US" dirty="0" smtClean="0">
                <a:solidFill>
                  <a:prstClr val="black"/>
                </a:solidFill>
              </a:rPr>
              <a:t>Confidential</a:t>
            </a:r>
          </a:p>
          <a:p>
            <a:pPr>
              <a:defRPr/>
            </a:pPr>
            <a:r>
              <a:rPr lang="en-US" dirty="0" smtClean="0">
                <a:solidFill>
                  <a:prstClr val="black"/>
                </a:solidFill>
              </a:rPr>
              <a:t>Pursuant to PA STAT ANN</a:t>
            </a:r>
          </a:p>
          <a:p>
            <a:pPr>
              <a:defRPr/>
            </a:pPr>
            <a:r>
              <a:rPr lang="en-US" dirty="0" smtClean="0">
                <a:solidFill>
                  <a:prstClr val="black"/>
                </a:solidFill>
              </a:rPr>
              <a:t>Tit 63 &amp; 425.1 et. Al </a:t>
            </a:r>
            <a:endParaRPr lang="en-US" dirty="0">
              <a:solidFill>
                <a:prstClr val="black"/>
              </a:solidFill>
            </a:endParaRPr>
          </a:p>
        </p:txBody>
      </p:sp>
      <p:pic>
        <p:nvPicPr>
          <p:cNvPr id="6146" name="Picture 2" descr="HSOPS Survey: Obstetrics Department" title="HSOPS Survey: Obstetrics Depart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5000"/>
            <a:ext cx="7848600" cy="6223000"/>
          </a:xfrm>
          <a:prstGeom prst="rect">
            <a:avLst/>
          </a:prstGeom>
          <a:solidFill>
            <a:schemeClr val="bg1"/>
          </a:solidFill>
          <a:ln>
            <a:noFill/>
          </a:ln>
          <a:effectLst/>
        </p:spPr>
      </p:pic>
    </p:spTree>
    <p:extLst>
      <p:ext uri="{BB962C8B-B14F-4D97-AF65-F5344CB8AC3E}">
        <p14:creationId xmlns:p14="http://schemas.microsoft.com/office/powerpoint/2010/main" val="296619208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9900"/>
                </a:solidFill>
              </a:rPr>
              <a:t>OB Satisfaction Scores</a:t>
            </a:r>
            <a:endParaRPr lang="en-US" dirty="0">
              <a:solidFill>
                <a:srgbClr val="FF9900"/>
              </a:solidFill>
            </a:endParaRPr>
          </a:p>
        </p:txBody>
      </p:sp>
      <p:pic>
        <p:nvPicPr>
          <p:cNvPr id="1026" name="Picture 2" descr="This Chart demonstrates the following:&#10;&#10;- OB units scoring in the 75th and 90th percentiles on most&#10;     domains in HCAHPS Survey against - - OB peer hospitals! &#10;Best Satisfaction Scores in the Network!&#10;- Data for CY2012 and past 15 months!&#10;" title="OB Satisfaction Sco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68770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04800" y="4419600"/>
            <a:ext cx="9067799" cy="1569660"/>
          </a:xfrm>
          <a:prstGeom prst="rect">
            <a:avLst/>
          </a:prstGeom>
          <a:noFill/>
        </p:spPr>
        <p:txBody>
          <a:bodyPr wrap="square" rtlCol="0">
            <a:spAutoFit/>
          </a:bodyPr>
          <a:lstStyle/>
          <a:p>
            <a:pPr marL="342900" indent="-342900">
              <a:buClr>
                <a:srgbClr val="FF9900"/>
              </a:buClr>
              <a:buFont typeface="Wingdings" pitchFamily="2" charset="2"/>
              <a:buChar char="§"/>
            </a:pPr>
            <a:r>
              <a:rPr lang="en-US" sz="2400" dirty="0" smtClean="0">
                <a:solidFill>
                  <a:prstClr val="white"/>
                </a:solidFill>
                <a:cs typeface="Arial" charset="0"/>
              </a:rPr>
              <a:t> OB units scoring in the 75</a:t>
            </a:r>
            <a:r>
              <a:rPr lang="en-US" sz="2400" baseline="30000" dirty="0" smtClean="0">
                <a:solidFill>
                  <a:prstClr val="white"/>
                </a:solidFill>
                <a:cs typeface="Arial" charset="0"/>
              </a:rPr>
              <a:t>th</a:t>
            </a:r>
            <a:r>
              <a:rPr lang="en-US" sz="2400" dirty="0" smtClean="0">
                <a:solidFill>
                  <a:prstClr val="white"/>
                </a:solidFill>
                <a:cs typeface="Arial" charset="0"/>
              </a:rPr>
              <a:t> and 90</a:t>
            </a:r>
            <a:r>
              <a:rPr lang="en-US" sz="2400" baseline="30000" dirty="0" smtClean="0">
                <a:solidFill>
                  <a:prstClr val="white"/>
                </a:solidFill>
                <a:cs typeface="Arial" charset="0"/>
              </a:rPr>
              <a:t>th</a:t>
            </a:r>
            <a:r>
              <a:rPr lang="en-US" sz="2400" dirty="0" smtClean="0">
                <a:solidFill>
                  <a:prstClr val="white"/>
                </a:solidFill>
                <a:cs typeface="Arial" charset="0"/>
              </a:rPr>
              <a:t> percentiles on most</a:t>
            </a:r>
          </a:p>
          <a:p>
            <a:r>
              <a:rPr lang="en-US" sz="2400" dirty="0" smtClean="0">
                <a:solidFill>
                  <a:prstClr val="white"/>
                </a:solidFill>
                <a:cs typeface="Arial" charset="0"/>
              </a:rPr>
              <a:t>     domains in HCAHPS Survey against OB peer hospitals! </a:t>
            </a:r>
          </a:p>
          <a:p>
            <a:pPr marL="342900" indent="-342900">
              <a:buClr>
                <a:srgbClr val="FF9900"/>
              </a:buClr>
              <a:buFont typeface="Wingdings" pitchFamily="2" charset="2"/>
              <a:buChar char="§"/>
            </a:pPr>
            <a:r>
              <a:rPr lang="en-US" sz="2400" dirty="0" smtClean="0">
                <a:solidFill>
                  <a:prstClr val="white"/>
                </a:solidFill>
                <a:cs typeface="Arial" charset="0"/>
              </a:rPr>
              <a:t>Best Satisfaction Scores in the Network!</a:t>
            </a:r>
          </a:p>
          <a:p>
            <a:pPr marL="342900" indent="-342900">
              <a:buClr>
                <a:srgbClr val="FF9900"/>
              </a:buClr>
              <a:buFont typeface="Wingdings" pitchFamily="2" charset="2"/>
              <a:buChar char="§"/>
            </a:pPr>
            <a:r>
              <a:rPr lang="en-US" sz="2400" dirty="0" smtClean="0">
                <a:solidFill>
                  <a:prstClr val="white"/>
                </a:solidFill>
                <a:cs typeface="Arial" charset="0"/>
              </a:rPr>
              <a:t>Data for CY2012 and past 15 months!</a:t>
            </a:r>
            <a:endParaRPr lang="en-US" sz="2400" dirty="0">
              <a:solidFill>
                <a:prstClr val="white"/>
              </a:solidFill>
              <a:cs typeface="Arial" charset="0"/>
            </a:endParaRPr>
          </a:p>
        </p:txBody>
      </p:sp>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1"/>
          </p:nvPr>
        </p:nvSpPr>
        <p:spPr/>
        <p:txBody>
          <a:bodyPr/>
          <a:lstStyle/>
          <a:p>
            <a:pPr>
              <a:defRPr/>
            </a:pPr>
            <a:endParaRPr lang="en-US" dirty="0">
              <a:solidFill>
                <a:prstClr val="black">
                  <a:tint val="75000"/>
                </a:prstClr>
              </a:solidFill>
            </a:endParaRPr>
          </a:p>
        </p:txBody>
      </p:sp>
    </p:spTree>
    <p:extLst>
      <p:ext uri="{BB962C8B-B14F-4D97-AF65-F5344CB8AC3E}">
        <p14:creationId xmlns:p14="http://schemas.microsoft.com/office/powerpoint/2010/main" val="20972475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75"/>
            <a:ext cx="8229600" cy="1139825"/>
          </a:xfrm>
        </p:spPr>
        <p:txBody>
          <a:bodyPr/>
          <a:lstStyle/>
          <a:p>
            <a:r>
              <a:rPr lang="en-US" dirty="0" smtClean="0"/>
              <a:t>Will TeamSTEPPS help change the culture?</a:t>
            </a:r>
            <a:endParaRPr lang="en-US" dirty="0"/>
          </a:p>
        </p:txBody>
      </p:sp>
      <p:sp>
        <p:nvSpPr>
          <p:cNvPr id="3" name="Content Placeholder 2"/>
          <p:cNvSpPr>
            <a:spLocks noGrp="1"/>
          </p:cNvSpPr>
          <p:nvPr>
            <p:ph idx="1"/>
          </p:nvPr>
        </p:nvSpPr>
        <p:spPr>
          <a:xfrm>
            <a:off x="457200" y="1874837"/>
            <a:ext cx="8229600" cy="4525963"/>
          </a:xfrm>
        </p:spPr>
        <p:txBody>
          <a:bodyPr/>
          <a:lstStyle/>
          <a:p>
            <a:r>
              <a:rPr lang="en-US" dirty="0" smtClean="0"/>
              <a:t>Medical Director of Burn Center met with PSO, who is a Master Trainer about implementing TeamSTEPPS</a:t>
            </a:r>
          </a:p>
          <a:p>
            <a:r>
              <a:rPr lang="en-US" dirty="0" smtClean="0"/>
              <a:t>After initial discussions, a meeting was set up with Burn Team Leadership along with hospital administration</a:t>
            </a:r>
          </a:p>
          <a:p>
            <a:pPr lvl="1"/>
            <a:r>
              <a:rPr lang="en-US" dirty="0" smtClean="0"/>
              <a:t>The goal was to get commitment from administration and BTL</a:t>
            </a:r>
            <a:endParaRPr lang="en-US" dirty="0"/>
          </a:p>
        </p:txBody>
      </p:sp>
    </p:spTree>
    <p:extLst>
      <p:ext uri="{BB962C8B-B14F-4D97-AF65-F5344CB8AC3E}">
        <p14:creationId xmlns:p14="http://schemas.microsoft.com/office/powerpoint/2010/main" val="370746270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C000"/>
                </a:solidFill>
              </a:rPr>
              <a:t>Women’s Service Line Outcomes</a:t>
            </a:r>
            <a:endParaRPr lang="en-US" dirty="0">
              <a:solidFill>
                <a:srgbClr val="FFC000"/>
              </a:solidFill>
            </a:endParaRPr>
          </a:p>
        </p:txBody>
      </p:sp>
      <p:pic>
        <p:nvPicPr>
          <p:cNvPr id="5122" name="Picture 2" descr="2012 Achievement Award for St. Luke's University Health Network bethlehem, PA" title="Plack"/>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0753" y="1371514"/>
            <a:ext cx="2821047" cy="198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descr="Emblem for the AAGL Center of Excellence in Minimally Invasive Gynecology" title="Emblem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066800"/>
            <a:ext cx="299402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TeamSTEPPS E-learning Poster&#10;at NAHQ Conference in October, 2013&#10;" title="Ph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3431381"/>
            <a:ext cx="2895600" cy="264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124201" y="1524000"/>
            <a:ext cx="2895600" cy="1569660"/>
          </a:xfrm>
          <a:prstGeom prst="rect">
            <a:avLst/>
          </a:prstGeom>
          <a:noFill/>
        </p:spPr>
        <p:txBody>
          <a:bodyPr wrap="square" rtlCol="0">
            <a:spAutoFit/>
          </a:bodyPr>
          <a:lstStyle/>
          <a:p>
            <a:pPr algn="ctr"/>
            <a:r>
              <a:rPr lang="en-US" sz="2400" dirty="0" smtClean="0">
                <a:solidFill>
                  <a:prstClr val="white"/>
                </a:solidFill>
                <a:cs typeface="Arial" charset="0"/>
              </a:rPr>
              <a:t>National Presentations</a:t>
            </a:r>
          </a:p>
          <a:p>
            <a:pPr algn="ctr"/>
            <a:r>
              <a:rPr lang="en-US" sz="2400" dirty="0" smtClean="0">
                <a:solidFill>
                  <a:prstClr val="white"/>
                </a:solidFill>
                <a:cs typeface="Arial" charset="0"/>
              </a:rPr>
              <a:t>in Obstetrics each Year since 2009</a:t>
            </a:r>
            <a:endParaRPr lang="en-US" sz="2400" dirty="0">
              <a:solidFill>
                <a:prstClr val="white"/>
              </a:solidFill>
              <a:cs typeface="Arial" charset="0"/>
            </a:endParaRPr>
          </a:p>
        </p:txBody>
      </p:sp>
      <p:sp>
        <p:nvSpPr>
          <p:cNvPr id="7" name="TextBox 6"/>
          <p:cNvSpPr txBox="1"/>
          <p:nvPr/>
        </p:nvSpPr>
        <p:spPr>
          <a:xfrm>
            <a:off x="0" y="3431381"/>
            <a:ext cx="3124201" cy="1569660"/>
          </a:xfrm>
          <a:prstGeom prst="rect">
            <a:avLst/>
          </a:prstGeom>
          <a:noFill/>
        </p:spPr>
        <p:txBody>
          <a:bodyPr wrap="square" rtlCol="0">
            <a:spAutoFit/>
          </a:bodyPr>
          <a:lstStyle/>
          <a:p>
            <a:pPr algn="ctr"/>
            <a:r>
              <a:rPr lang="en-US" sz="2400" dirty="0" smtClean="0">
                <a:solidFill>
                  <a:prstClr val="white"/>
                </a:solidFill>
                <a:cs typeface="Arial" charset="0"/>
              </a:rPr>
              <a:t>TeamSTEPPS</a:t>
            </a:r>
          </a:p>
          <a:p>
            <a:pPr algn="ctr"/>
            <a:r>
              <a:rPr lang="en-US" sz="2400" dirty="0" smtClean="0">
                <a:solidFill>
                  <a:prstClr val="white"/>
                </a:solidFill>
                <a:cs typeface="Arial" charset="0"/>
              </a:rPr>
              <a:t>E-learning Poster</a:t>
            </a:r>
          </a:p>
          <a:p>
            <a:pPr algn="ctr"/>
            <a:r>
              <a:rPr lang="en-US" sz="2400" dirty="0" smtClean="0">
                <a:solidFill>
                  <a:prstClr val="white"/>
                </a:solidFill>
                <a:cs typeface="Arial" charset="0"/>
              </a:rPr>
              <a:t>at NAHQ Conference</a:t>
            </a:r>
          </a:p>
          <a:p>
            <a:pPr algn="ctr"/>
            <a:r>
              <a:rPr lang="en-US" sz="2400" dirty="0" smtClean="0">
                <a:solidFill>
                  <a:prstClr val="white"/>
                </a:solidFill>
                <a:cs typeface="Arial" charset="0"/>
              </a:rPr>
              <a:t>in October, 2013</a:t>
            </a:r>
            <a:endParaRPr lang="en-US" sz="2400" dirty="0">
              <a:solidFill>
                <a:prstClr val="white"/>
              </a:solidFill>
              <a:cs typeface="Arial" charset="0"/>
            </a:endParaRPr>
          </a:p>
        </p:txBody>
      </p:sp>
      <p:sp>
        <p:nvSpPr>
          <p:cNvPr id="8" name="TextBox 7"/>
          <p:cNvSpPr txBox="1"/>
          <p:nvPr/>
        </p:nvSpPr>
        <p:spPr>
          <a:xfrm>
            <a:off x="-76200" y="901699"/>
            <a:ext cx="3962775" cy="461665"/>
          </a:xfrm>
          <a:prstGeom prst="rect">
            <a:avLst/>
          </a:prstGeom>
          <a:noFill/>
        </p:spPr>
        <p:txBody>
          <a:bodyPr wrap="square" rtlCol="0">
            <a:spAutoFit/>
          </a:bodyPr>
          <a:lstStyle/>
          <a:p>
            <a:r>
              <a:rPr lang="en-US" sz="2400" dirty="0" smtClean="0">
                <a:solidFill>
                  <a:prstClr val="white"/>
                </a:solidFill>
                <a:cs typeface="Arial" charset="0"/>
              </a:rPr>
              <a:t>HAP AWARD: Pt. Safety</a:t>
            </a:r>
            <a:endParaRPr lang="en-US" sz="2400" dirty="0">
              <a:solidFill>
                <a:prstClr val="white"/>
              </a:solidFill>
              <a:cs typeface="Arial" charset="0"/>
            </a:endParaRPr>
          </a:p>
        </p:txBody>
      </p:sp>
      <p:sp>
        <p:nvSpPr>
          <p:cNvPr id="9" name="TextBox 8"/>
          <p:cNvSpPr txBox="1"/>
          <p:nvPr/>
        </p:nvSpPr>
        <p:spPr>
          <a:xfrm>
            <a:off x="6248401" y="3886200"/>
            <a:ext cx="2765424" cy="1938992"/>
          </a:xfrm>
          <a:prstGeom prst="rect">
            <a:avLst/>
          </a:prstGeom>
          <a:noFill/>
        </p:spPr>
        <p:txBody>
          <a:bodyPr wrap="square" rtlCol="0">
            <a:spAutoFit/>
          </a:bodyPr>
          <a:lstStyle/>
          <a:p>
            <a:pPr algn="ctr"/>
            <a:r>
              <a:rPr lang="en-US" sz="2400" dirty="0" smtClean="0">
                <a:solidFill>
                  <a:prstClr val="white"/>
                </a:solidFill>
                <a:cs typeface="Arial" charset="0"/>
              </a:rPr>
              <a:t>Improved Maternal and Neonatal</a:t>
            </a:r>
          </a:p>
          <a:p>
            <a:pPr algn="ctr"/>
            <a:r>
              <a:rPr lang="en-US" sz="2400" dirty="0" smtClean="0">
                <a:solidFill>
                  <a:prstClr val="white"/>
                </a:solidFill>
                <a:cs typeface="Arial" charset="0"/>
              </a:rPr>
              <a:t>Outcomes &amp; Reduced</a:t>
            </a:r>
          </a:p>
          <a:p>
            <a:pPr algn="ctr"/>
            <a:r>
              <a:rPr lang="en-US" sz="2400" dirty="0" smtClean="0">
                <a:solidFill>
                  <a:prstClr val="white"/>
                </a:solidFill>
                <a:cs typeface="Arial" charset="0"/>
              </a:rPr>
              <a:t>NICU Admissions</a:t>
            </a:r>
            <a:endParaRPr lang="en-US" sz="2400" dirty="0">
              <a:solidFill>
                <a:prstClr val="white"/>
              </a:solidFill>
              <a:cs typeface="Arial" charset="0"/>
            </a:endParaRPr>
          </a:p>
        </p:txBody>
      </p:sp>
    </p:spTree>
    <p:extLst>
      <p:ext uri="{BB962C8B-B14F-4D97-AF65-F5344CB8AC3E}">
        <p14:creationId xmlns:p14="http://schemas.microsoft.com/office/powerpoint/2010/main" val="417010148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9900"/>
                </a:solidFill>
              </a:rPr>
              <a:t>Network Outcomes</a:t>
            </a:r>
            <a:endParaRPr lang="en-US" dirty="0">
              <a:solidFill>
                <a:srgbClr val="FF9900"/>
              </a:solidFill>
            </a:endParaRPr>
          </a:p>
        </p:txBody>
      </p:sp>
      <p:sp>
        <p:nvSpPr>
          <p:cNvPr id="6" name="Content Placeholder 5"/>
          <p:cNvSpPr>
            <a:spLocks noGrp="1"/>
          </p:cNvSpPr>
          <p:nvPr>
            <p:ph idx="1"/>
          </p:nvPr>
        </p:nvSpPr>
        <p:spPr/>
        <p:txBody>
          <a:bodyPr/>
          <a:lstStyle/>
          <a:p>
            <a:r>
              <a:rPr lang="en-US" b="1" dirty="0"/>
              <a:t>Seven</a:t>
            </a:r>
            <a:r>
              <a:rPr lang="en-US" dirty="0"/>
              <a:t> </a:t>
            </a:r>
            <a:r>
              <a:rPr lang="en-US" b="1" dirty="0"/>
              <a:t>Hospital and Health System Association of Pennsylvania Achievement Awards</a:t>
            </a:r>
            <a:r>
              <a:rPr lang="en-US" dirty="0"/>
              <a:t> in 3 years (2010 – 2012),  </a:t>
            </a:r>
            <a:r>
              <a:rPr lang="en-US" i="1" dirty="0"/>
              <a:t>most ever by one organization.</a:t>
            </a:r>
            <a:r>
              <a:rPr lang="en-US" sz="3200" i="1" dirty="0"/>
              <a:t> </a:t>
            </a:r>
          </a:p>
          <a:p>
            <a:endParaRPr lang="en-US" dirty="0"/>
          </a:p>
        </p:txBody>
      </p:sp>
      <p:pic>
        <p:nvPicPr>
          <p:cNvPr id="3" name="Picture 2" title="Hospital Awar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67000"/>
            <a:ext cx="9144000" cy="3505200"/>
          </a:xfrm>
          <a:prstGeom prst="rect">
            <a:avLst/>
          </a:prstGeom>
        </p:spPr>
      </p:pic>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1"/>
          </p:nvPr>
        </p:nvSpPr>
        <p:spPr/>
        <p:txBody>
          <a:bodyPr/>
          <a:lstStyle/>
          <a:p>
            <a:pPr>
              <a:defRPr/>
            </a:pPr>
            <a:endParaRPr lang="en-US" dirty="0">
              <a:solidFill>
                <a:prstClr val="black">
                  <a:tint val="75000"/>
                </a:prstClr>
              </a:solidFill>
            </a:endParaRPr>
          </a:p>
        </p:txBody>
      </p:sp>
    </p:spTree>
    <p:extLst>
      <p:ext uri="{BB962C8B-B14F-4D97-AF65-F5344CB8AC3E}">
        <p14:creationId xmlns:p14="http://schemas.microsoft.com/office/powerpoint/2010/main" val="30664218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bwMode="auto">
          <a:xfrm>
            <a:off x="1066800" y="0"/>
            <a:ext cx="7967391" cy="838200"/>
          </a:xfrm>
          <a:prstGeom prst="rect">
            <a:avLst/>
          </a:prstGeom>
          <a:noFill/>
          <a:ln>
            <a:miter lim="800000"/>
            <a:headEnd/>
            <a:tailEnd/>
          </a:ln>
        </p:spPr>
        <p:txBody>
          <a:bodyPr/>
          <a:lstStyle/>
          <a:p>
            <a:pPr algn="l"/>
            <a:r>
              <a:rPr lang="en-US" sz="2800" b="1" dirty="0" smtClean="0">
                <a:solidFill>
                  <a:srgbClr val="FF9900"/>
                </a:solidFill>
                <a:latin typeface="Arial" charset="0"/>
              </a:rPr>
              <a:t>Striving for Teamwork and Growth?</a:t>
            </a:r>
          </a:p>
        </p:txBody>
      </p:sp>
      <p:sp>
        <p:nvSpPr>
          <p:cNvPr id="55299" name="Rectangle 3"/>
          <p:cNvSpPr>
            <a:spLocks noGrp="1" noChangeArrowheads="1"/>
          </p:cNvSpPr>
          <p:nvPr>
            <p:ph type="body" idx="4294967295"/>
          </p:nvPr>
        </p:nvSpPr>
        <p:spPr bwMode="auto">
          <a:xfrm>
            <a:off x="457200" y="914400"/>
            <a:ext cx="8229600" cy="5211763"/>
          </a:xfrm>
          <a:prstGeom prst="rect">
            <a:avLst/>
          </a:prstGeom>
          <a:noFill/>
          <a:ln>
            <a:miter lim="800000"/>
            <a:headEnd/>
            <a:tailEnd/>
          </a:ln>
        </p:spPr>
        <p:txBody>
          <a:bodyPr/>
          <a:lstStyle/>
          <a:p>
            <a:pPr>
              <a:buClr>
                <a:srgbClr val="FF9900"/>
              </a:buClr>
              <a:buFont typeface="Wingdings" pitchFamily="2" charset="2"/>
              <a:buChar char="§"/>
            </a:pPr>
            <a:r>
              <a:rPr lang="en-US" dirty="0" smtClean="0">
                <a:solidFill>
                  <a:schemeClr val="bg1"/>
                </a:solidFill>
              </a:rPr>
              <a:t> Innovative?</a:t>
            </a:r>
          </a:p>
          <a:p>
            <a:pPr>
              <a:buClr>
                <a:srgbClr val="FF9900"/>
              </a:buClr>
              <a:buFont typeface="Wingdings" pitchFamily="2" charset="2"/>
              <a:buChar char="§"/>
            </a:pPr>
            <a:r>
              <a:rPr lang="en-US" dirty="0" smtClean="0">
                <a:solidFill>
                  <a:schemeClr val="bg1"/>
                </a:solidFill>
              </a:rPr>
              <a:t> Appropriate?</a:t>
            </a:r>
          </a:p>
          <a:p>
            <a:pPr>
              <a:buClr>
                <a:srgbClr val="FF9900"/>
              </a:buClr>
              <a:buFont typeface="Wingdings" pitchFamily="2" charset="2"/>
              <a:buChar char="§"/>
            </a:pPr>
            <a:r>
              <a:rPr lang="en-US" dirty="0" smtClean="0">
                <a:solidFill>
                  <a:schemeClr val="bg1"/>
                </a:solidFill>
              </a:rPr>
              <a:t> Cost-Effective? </a:t>
            </a:r>
          </a:p>
          <a:p>
            <a:pPr>
              <a:buClr>
                <a:srgbClr val="FF9900"/>
              </a:buClr>
              <a:buFont typeface="Wingdings" pitchFamily="2" charset="2"/>
              <a:buChar char="§"/>
            </a:pPr>
            <a:r>
              <a:rPr lang="en-US" dirty="0" smtClean="0">
                <a:solidFill>
                  <a:schemeClr val="bg1"/>
                </a:solidFill>
              </a:rPr>
              <a:t> Demonstrate Impact?</a:t>
            </a:r>
          </a:p>
          <a:p>
            <a:pPr>
              <a:buClr>
                <a:srgbClr val="FF9900"/>
              </a:buClr>
              <a:buFont typeface="Wingdings" pitchFamily="2" charset="2"/>
              <a:buChar char="§"/>
            </a:pPr>
            <a:r>
              <a:rPr lang="en-US" dirty="0" smtClean="0">
                <a:solidFill>
                  <a:schemeClr val="bg1"/>
                </a:solidFill>
              </a:rPr>
              <a:t> Sustainability?</a:t>
            </a:r>
          </a:p>
          <a:p>
            <a:pPr>
              <a:buClr>
                <a:srgbClr val="FF9900"/>
              </a:buClr>
              <a:buFont typeface="Wingdings" pitchFamily="2" charset="2"/>
              <a:buChar char="§"/>
            </a:pPr>
            <a:r>
              <a:rPr lang="en-US" dirty="0" smtClean="0">
                <a:solidFill>
                  <a:schemeClr val="bg1"/>
                </a:solidFill>
              </a:rPr>
              <a:t> Ability to Replicate?</a:t>
            </a:r>
          </a:p>
        </p:txBody>
      </p:sp>
      <p:pic>
        <p:nvPicPr>
          <p:cNvPr id="1027" name="Picture 3" descr="Photo of plants being watered. " title="Growt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1905000"/>
            <a:ext cx="3242991" cy="431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76265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9900"/>
                </a:solidFill>
              </a:rPr>
              <a:t>Take Away Message</a:t>
            </a:r>
            <a:endParaRPr lang="en-US" dirty="0">
              <a:solidFill>
                <a:srgbClr val="FF9900"/>
              </a:solidFill>
            </a:endParaRPr>
          </a:p>
        </p:txBody>
      </p:sp>
      <p:sp>
        <p:nvSpPr>
          <p:cNvPr id="3" name="Content Placeholder 2"/>
          <p:cNvSpPr>
            <a:spLocks noGrp="1"/>
          </p:cNvSpPr>
          <p:nvPr>
            <p:ph idx="1"/>
          </p:nvPr>
        </p:nvSpPr>
        <p:spPr>
          <a:xfrm>
            <a:off x="152400" y="990600"/>
            <a:ext cx="8839200" cy="4449763"/>
          </a:xfrm>
        </p:spPr>
        <p:txBody>
          <a:bodyPr/>
          <a:lstStyle/>
          <a:p>
            <a:r>
              <a:rPr lang="en-US" dirty="0" smtClean="0"/>
              <a:t>Change is Hard, so be relentless…</a:t>
            </a:r>
          </a:p>
          <a:p>
            <a:r>
              <a:rPr lang="en-US" dirty="0" smtClean="0">
                <a:solidFill>
                  <a:srgbClr val="FFFF00"/>
                </a:solidFill>
              </a:rPr>
              <a:t>Scaling TeamSTEPPS ideas can work!</a:t>
            </a:r>
          </a:p>
          <a:p>
            <a:pPr marL="0" indent="0">
              <a:buNone/>
            </a:pPr>
            <a:r>
              <a:rPr lang="en-US" dirty="0" smtClean="0"/>
              <a:t>   - gains should be slow….</a:t>
            </a:r>
          </a:p>
          <a:p>
            <a:r>
              <a:rPr lang="en-US" dirty="0" smtClean="0"/>
              <a:t>Keep a GANNT chart and Quality </a:t>
            </a:r>
          </a:p>
          <a:p>
            <a:pPr marL="0" indent="0">
              <a:buNone/>
            </a:pPr>
            <a:r>
              <a:rPr lang="en-US" dirty="0"/>
              <a:t> </a:t>
            </a:r>
            <a:r>
              <a:rPr lang="en-US" dirty="0" smtClean="0"/>
              <a:t>  Resources Department oversight in place</a:t>
            </a:r>
          </a:p>
          <a:p>
            <a:r>
              <a:rPr lang="en-US" dirty="0">
                <a:solidFill>
                  <a:srgbClr val="FFFF00"/>
                </a:solidFill>
              </a:rPr>
              <a:t>Leveraging technology </a:t>
            </a:r>
            <a:r>
              <a:rPr lang="en-US" dirty="0"/>
              <a:t>can be a timely strategy to keep ideas fresh and ensure continuous learning</a:t>
            </a:r>
          </a:p>
          <a:p>
            <a:r>
              <a:rPr lang="en-US" dirty="0" smtClean="0"/>
              <a:t>Keep a Positive Attitude and others will soon</a:t>
            </a:r>
          </a:p>
          <a:p>
            <a:pPr marL="0" indent="0">
              <a:buNone/>
            </a:pPr>
            <a:r>
              <a:rPr lang="en-US" dirty="0"/>
              <a:t> </a:t>
            </a:r>
            <a:r>
              <a:rPr lang="en-US" dirty="0" smtClean="0"/>
              <a:t>  catch on to the change efforts so you can get to the</a:t>
            </a:r>
          </a:p>
          <a:p>
            <a:pPr marL="0" indent="0" algn="ctr">
              <a:buNone/>
            </a:pPr>
            <a:r>
              <a:rPr lang="en-US" dirty="0">
                <a:solidFill>
                  <a:srgbClr val="FFFF00"/>
                </a:solidFill>
              </a:rPr>
              <a:t> </a:t>
            </a:r>
            <a:r>
              <a:rPr lang="en-US" dirty="0" smtClean="0">
                <a:solidFill>
                  <a:srgbClr val="FFFF00"/>
                </a:solidFill>
              </a:rPr>
              <a:t>  </a:t>
            </a:r>
            <a:r>
              <a:rPr lang="en-US" sz="2900" dirty="0" smtClean="0">
                <a:solidFill>
                  <a:srgbClr val="FFFF00"/>
                </a:solidFill>
              </a:rPr>
              <a:t>Tipping Point……A Team Approach to Safety!</a:t>
            </a:r>
          </a:p>
          <a:p>
            <a:pPr marL="0" indent="0">
              <a:buNone/>
            </a:pPr>
            <a:endParaRPr lang="en-US" dirty="0" smtClean="0"/>
          </a:p>
        </p:txBody>
      </p:sp>
      <p:pic>
        <p:nvPicPr>
          <p:cNvPr id="6" name="Picture 2" descr="weight scales animation" title="Animated Phot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52400"/>
            <a:ext cx="17526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804969"/>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50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1000"/>
                                        <p:tgtEl>
                                          <p:spTgt spid="3">
                                            <p:txEl>
                                              <p:pRg st="8" end="8"/>
                                            </p:txEl>
                                          </p:spTgt>
                                        </p:tgtEl>
                                      </p:cBhvr>
                                    </p:animEffect>
                                    <p:anim calcmode="lin" valueType="num">
                                      <p:cBhvr>
                                        <p:cTn id="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9900"/>
                </a:solidFill>
              </a:rPr>
              <a:t>References</a:t>
            </a:r>
            <a:endParaRPr lang="en-US" dirty="0">
              <a:solidFill>
                <a:srgbClr val="FF9900"/>
              </a:solidFill>
            </a:endParaRPr>
          </a:p>
        </p:txBody>
      </p:sp>
      <p:sp>
        <p:nvSpPr>
          <p:cNvPr id="3" name="Content Placeholder 2"/>
          <p:cNvSpPr>
            <a:spLocks noGrp="1"/>
          </p:cNvSpPr>
          <p:nvPr>
            <p:ph idx="1"/>
          </p:nvPr>
        </p:nvSpPr>
        <p:spPr>
          <a:xfrm>
            <a:off x="304800" y="914400"/>
            <a:ext cx="8229600" cy="5334000"/>
          </a:xfrm>
        </p:spPr>
        <p:txBody>
          <a:bodyPr/>
          <a:lstStyle/>
          <a:p>
            <a:r>
              <a:rPr lang="en-US" sz="1800" dirty="0"/>
              <a:t>Gawande, A. (2010). </a:t>
            </a:r>
            <a:r>
              <a:rPr lang="en-US" sz="1800" i="1" dirty="0"/>
              <a:t>The checklist manifesto: How to get things right</a:t>
            </a:r>
            <a:r>
              <a:rPr lang="en-US" sz="1800" dirty="0"/>
              <a:t>. Profile Books.</a:t>
            </a:r>
          </a:p>
          <a:p>
            <a:r>
              <a:rPr lang="en-US" sz="1800" dirty="0"/>
              <a:t>Gladwell, M. (2006). </a:t>
            </a:r>
            <a:r>
              <a:rPr lang="en-US" sz="1800" i="1" dirty="0"/>
              <a:t>The tipping point: How little things can make a big difference</a:t>
            </a:r>
            <a:r>
              <a:rPr lang="en-US" sz="1800" dirty="0"/>
              <a:t>. Little, Brown</a:t>
            </a:r>
            <a:r>
              <a:rPr lang="en-US" sz="1800" dirty="0" smtClean="0"/>
              <a:t>.</a:t>
            </a:r>
          </a:p>
          <a:p>
            <a:r>
              <a:rPr lang="en-US" sz="1800" dirty="0" smtClean="0"/>
              <a:t>Henriksen</a:t>
            </a:r>
            <a:r>
              <a:rPr lang="en-US" sz="1800" dirty="0"/>
              <a:t>, K., Battles, J. B., Keyes, M. A., Grady, M. L., King, H. B., Battles, J., ... &amp; Salisbury, M. (2008). TeamSTEPPS™: Team strategies and tools to enhance performance and patient safety.</a:t>
            </a:r>
          </a:p>
          <a:p>
            <a:r>
              <a:rPr lang="en-US" sz="1800" dirty="0"/>
              <a:t>Kohn LT, Corrigan JM, Donaldson MS. To err is human. Washington, DC: National Academies Press; </a:t>
            </a:r>
            <a:r>
              <a:rPr lang="en-US" sz="1800" dirty="0" smtClean="0"/>
              <a:t>1999</a:t>
            </a:r>
          </a:p>
          <a:p>
            <a:r>
              <a:rPr lang="en-US" sz="1800" dirty="0"/>
              <a:t>Kotter, J. P., &amp; Rathgeber, H. (2006). </a:t>
            </a:r>
            <a:r>
              <a:rPr lang="en-US" sz="1800" i="1" dirty="0"/>
              <a:t>Our iceberg is melting: Changing and succeeding under any conditions</a:t>
            </a:r>
            <a:r>
              <a:rPr lang="en-US" sz="1800" dirty="0"/>
              <a:t>. St Martins Press.</a:t>
            </a:r>
          </a:p>
          <a:p>
            <a:r>
              <a:rPr lang="en-US" sz="1800" dirty="0"/>
              <a:t>Marx, D. A. (2009). </a:t>
            </a:r>
            <a:r>
              <a:rPr lang="en-US" sz="1800" i="1" dirty="0"/>
              <a:t>Whack-A-Mole: The price we pay for expecting perfection</a:t>
            </a:r>
            <a:r>
              <a:rPr lang="en-US" sz="1800" dirty="0"/>
              <a:t> (p. 54). A. Bray (Ed.). Plano, TX: By Your Side Studios.</a:t>
            </a:r>
          </a:p>
          <a:p>
            <a:endParaRPr lang="en-US" sz="1800" dirty="0"/>
          </a:p>
        </p:txBody>
      </p:sp>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1"/>
          </p:nvPr>
        </p:nvSpPr>
        <p:spPr/>
        <p:txBody>
          <a:bodyPr/>
          <a:lstStyle/>
          <a:p>
            <a:pPr>
              <a:defRPr/>
            </a:pPr>
            <a:endParaRPr lang="en-US" dirty="0">
              <a:solidFill>
                <a:prstClr val="black">
                  <a:tint val="75000"/>
                </a:prstClr>
              </a:solidFill>
            </a:endParaRPr>
          </a:p>
        </p:txBody>
      </p:sp>
    </p:spTree>
    <p:extLst>
      <p:ext uri="{BB962C8B-B14F-4D97-AF65-F5344CB8AC3E}">
        <p14:creationId xmlns:p14="http://schemas.microsoft.com/office/powerpoint/2010/main" val="378382588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9900"/>
                </a:solidFill>
              </a:rPr>
              <a:t>Acknowledgements:</a:t>
            </a:r>
            <a:endParaRPr lang="en-US" dirty="0">
              <a:solidFill>
                <a:srgbClr val="FF9900"/>
              </a:solidFill>
            </a:endParaRPr>
          </a:p>
        </p:txBody>
      </p:sp>
      <p:sp>
        <p:nvSpPr>
          <p:cNvPr id="3" name="Content Placeholder 2"/>
          <p:cNvSpPr>
            <a:spLocks noGrp="1"/>
          </p:cNvSpPr>
          <p:nvPr>
            <p:ph idx="1"/>
          </p:nvPr>
        </p:nvSpPr>
        <p:spPr/>
        <p:txBody>
          <a:bodyPr/>
          <a:lstStyle/>
          <a:p>
            <a:pPr marL="0" indent="0">
              <a:buNone/>
            </a:pPr>
            <a:r>
              <a:rPr lang="en-US" dirty="0" smtClean="0"/>
              <a:t>I would like to thank the following individuals for their assistance, involvement and support of the  TeamSTEPPS elearning pilot program</a:t>
            </a:r>
          </a:p>
          <a:p>
            <a:r>
              <a:rPr lang="en-US" dirty="0" smtClean="0"/>
              <a:t>James Anasti MD – TeamSTEPPS Physician Lead, OB Residency Program Director</a:t>
            </a:r>
          </a:p>
          <a:p>
            <a:r>
              <a:rPr lang="en-US" dirty="0" smtClean="0"/>
              <a:t>Anil Pai – Web Designer, Development Dept.</a:t>
            </a:r>
          </a:p>
          <a:p>
            <a:r>
              <a:rPr lang="en-US" dirty="0" smtClean="0"/>
              <a:t>Melanie Martin BSN, RN – TeamSTEPPS instructor and Educator, Obstetrics. </a:t>
            </a:r>
          </a:p>
          <a:p>
            <a:r>
              <a:rPr lang="en-US" dirty="0" smtClean="0"/>
              <a:t>Joseph CL Merola, MD, MPH – Chief, Obstetrics</a:t>
            </a:r>
          </a:p>
          <a:p>
            <a:r>
              <a:rPr lang="en-US" dirty="0" smtClean="0"/>
              <a:t>Donna Sabol MSN, RN – VP/CQO – Quality Resources</a:t>
            </a:r>
            <a:endParaRPr lang="en-US" dirty="0"/>
          </a:p>
        </p:txBody>
      </p:sp>
    </p:spTree>
    <p:extLst>
      <p:ext uri="{BB962C8B-B14F-4D97-AF65-F5344CB8AC3E}">
        <p14:creationId xmlns:p14="http://schemas.microsoft.com/office/powerpoint/2010/main" val="90701769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i="1" dirty="0" smtClean="0">
                <a:solidFill>
                  <a:srgbClr val="FF9900"/>
                </a:solidFill>
              </a:rPr>
              <a:t>Thank you</a:t>
            </a:r>
            <a:endParaRPr lang="en-US" sz="3600" i="1" dirty="0">
              <a:solidFill>
                <a:srgbClr val="FF9900"/>
              </a:solidFill>
            </a:endParaRPr>
          </a:p>
        </p:txBody>
      </p:sp>
      <p:sp>
        <p:nvSpPr>
          <p:cNvPr id="3" name="Content Placeholder 2"/>
          <p:cNvSpPr>
            <a:spLocks noGrp="1"/>
          </p:cNvSpPr>
          <p:nvPr>
            <p:ph idx="1"/>
          </p:nvPr>
        </p:nvSpPr>
        <p:spPr>
          <a:xfrm>
            <a:off x="0" y="1600200"/>
            <a:ext cx="9144000" cy="4525963"/>
          </a:xfrm>
          <a:solidFill>
            <a:schemeClr val="tx2">
              <a:lumMod val="40000"/>
              <a:lumOff val="60000"/>
            </a:schemeClr>
          </a:solidFill>
          <a:ln>
            <a:noFill/>
          </a:ln>
        </p:spPr>
        <p:txBody>
          <a:bodyPr/>
          <a:lstStyle/>
          <a:p>
            <a:pPr marL="0" indent="0">
              <a:buNone/>
            </a:pPr>
            <a:r>
              <a:rPr lang="en-US" dirty="0" smtClean="0"/>
              <a:t>    </a:t>
            </a:r>
          </a:p>
          <a:p>
            <a:pPr marL="0" indent="0" algn="ctr">
              <a:buNone/>
            </a:pPr>
            <a:r>
              <a:rPr lang="en-US" dirty="0" smtClean="0"/>
              <a:t>   Questions?</a:t>
            </a:r>
          </a:p>
          <a:p>
            <a:pPr marL="0" indent="0" algn="ctr">
              <a:buNone/>
            </a:pPr>
            <a:endParaRPr lang="en-US" dirty="0"/>
          </a:p>
          <a:p>
            <a:pPr marL="0" indent="0" algn="ctr">
              <a:buNone/>
            </a:pPr>
            <a:r>
              <a:rPr lang="en-US" dirty="0" smtClean="0"/>
              <a:t>Kathy J. Nunemacher</a:t>
            </a:r>
          </a:p>
          <a:p>
            <a:pPr marL="0" indent="0" algn="ctr">
              <a:buNone/>
            </a:pPr>
            <a:r>
              <a:rPr lang="en-US" dirty="0" smtClean="0"/>
              <a:t>St. Luke’s University Health Network</a:t>
            </a:r>
          </a:p>
          <a:p>
            <a:pPr marL="0" indent="0" algn="ctr">
              <a:buNone/>
            </a:pPr>
            <a:r>
              <a:rPr lang="en-US" dirty="0" smtClean="0">
                <a:solidFill>
                  <a:srgbClr val="FFFF00"/>
                </a:solidFill>
                <a:hlinkClick r:id="rId3"/>
              </a:rPr>
              <a:t>Kathy.Nunemacher@sluhn.org</a:t>
            </a:r>
            <a:endParaRPr lang="en-US" dirty="0" smtClean="0">
              <a:solidFill>
                <a:srgbClr val="FFFF00"/>
              </a:solidFill>
            </a:endParaRPr>
          </a:p>
          <a:p>
            <a:pPr marL="0" indent="0" algn="ctr">
              <a:buNone/>
            </a:pPr>
            <a:r>
              <a:rPr lang="en-US" dirty="0" smtClean="0"/>
              <a:t>484-526-4129</a:t>
            </a:r>
            <a:endParaRPr lang="en-US" dirty="0"/>
          </a:p>
        </p:txBody>
      </p:sp>
    </p:spTree>
    <p:extLst>
      <p:ext uri="{BB962C8B-B14F-4D97-AF65-F5344CB8AC3E}">
        <p14:creationId xmlns:p14="http://schemas.microsoft.com/office/powerpoint/2010/main" val="28792945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Development of the Change Team</a:t>
            </a:r>
            <a:endParaRPr lang="en-US" dirty="0"/>
          </a:p>
        </p:txBody>
      </p:sp>
      <p:sp>
        <p:nvSpPr>
          <p:cNvPr id="3" name="Content Placeholder 2"/>
          <p:cNvSpPr>
            <a:spLocks noGrp="1"/>
          </p:cNvSpPr>
          <p:nvPr>
            <p:ph idx="1"/>
          </p:nvPr>
        </p:nvSpPr>
        <p:spPr/>
        <p:txBody>
          <a:bodyPr/>
          <a:lstStyle/>
          <a:p>
            <a:r>
              <a:rPr lang="en-US" dirty="0" smtClean="0"/>
              <a:t>Staff RNs</a:t>
            </a:r>
          </a:p>
          <a:p>
            <a:r>
              <a:rPr lang="en-US" dirty="0" smtClean="0"/>
              <a:t>Physical Therapist</a:t>
            </a:r>
          </a:p>
          <a:p>
            <a:r>
              <a:rPr lang="en-US" dirty="0" smtClean="0"/>
              <a:t>Occupational Therapist</a:t>
            </a:r>
          </a:p>
          <a:p>
            <a:r>
              <a:rPr lang="en-US" dirty="0" smtClean="0"/>
              <a:t>Pharmacist</a:t>
            </a:r>
          </a:p>
          <a:p>
            <a:r>
              <a:rPr lang="en-US" dirty="0" smtClean="0"/>
              <a:t>MD</a:t>
            </a:r>
          </a:p>
          <a:p>
            <a:r>
              <a:rPr lang="en-US" dirty="0" smtClean="0"/>
              <a:t>Nurse Manager</a:t>
            </a:r>
          </a:p>
          <a:p>
            <a:r>
              <a:rPr lang="en-US" dirty="0" smtClean="0"/>
              <a:t>Nurse Practitioner</a:t>
            </a:r>
          </a:p>
          <a:p>
            <a:endParaRPr lang="en-US" dirty="0"/>
          </a:p>
        </p:txBody>
      </p:sp>
    </p:spTree>
    <p:extLst>
      <p:ext uri="{BB962C8B-B14F-4D97-AF65-F5344CB8AC3E}">
        <p14:creationId xmlns:p14="http://schemas.microsoft.com/office/powerpoint/2010/main" val="3601245554"/>
      </p:ext>
    </p:extLst>
  </p:cSld>
  <p:clrMapOvr>
    <a:masterClrMapping/>
  </p:clrMapOvr>
  <p:timing>
    <p:tnLst>
      <p:par>
        <p:cTn id="1" dur="indefinite" restart="never" nodeType="tmRoot"/>
      </p:par>
    </p:tnLst>
  </p:timing>
</p:sld>
</file>

<file path=ppt/theme/theme1.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Ripple">
  <a:themeElements>
    <a:clrScheme name="1_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1_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1_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1_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1_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1_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1_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1_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1_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1_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Beam</Template>
  <TotalTime>3531</TotalTime>
  <Words>4847</Words>
  <Application>Microsoft Office PowerPoint</Application>
  <PresentationFormat>On-screen Show (4:3)</PresentationFormat>
  <Paragraphs>762</Paragraphs>
  <Slides>86</Slides>
  <Notes>68</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86</vt:i4>
      </vt:variant>
    </vt:vector>
  </HeadingPairs>
  <TitlesOfParts>
    <vt:vector size="92" baseType="lpstr">
      <vt:lpstr>Ripple</vt:lpstr>
      <vt:lpstr>1_Ripple</vt:lpstr>
      <vt:lpstr>Office Theme</vt:lpstr>
      <vt:lpstr>1_Office Theme</vt:lpstr>
      <vt:lpstr>2_Office Theme</vt:lpstr>
      <vt:lpstr>Acrobat Document</vt:lpstr>
      <vt:lpstr>Implementation Tricks: From Start-Up to the Tipping Point  </vt:lpstr>
      <vt:lpstr>Start With a Focus</vt:lpstr>
      <vt:lpstr>Harborview Medical Center</vt:lpstr>
      <vt:lpstr>WAMI Region</vt:lpstr>
      <vt:lpstr>Harborview Medical Center</vt:lpstr>
      <vt:lpstr>Regional Burn Center</vt:lpstr>
      <vt:lpstr>Communication Breakdowns</vt:lpstr>
      <vt:lpstr>Will TeamSTEPPS help change the culture?</vt:lpstr>
      <vt:lpstr>Development of the Change Team</vt:lpstr>
      <vt:lpstr>SWOT Analysis</vt:lpstr>
      <vt:lpstr>PowerPoint Presentation</vt:lpstr>
      <vt:lpstr>Initial Tools implemented</vt:lpstr>
      <vt:lpstr>With Early Success</vt:lpstr>
      <vt:lpstr>Start With A Focus</vt:lpstr>
      <vt:lpstr>Take home message</vt:lpstr>
      <vt:lpstr>Thank You</vt:lpstr>
      <vt:lpstr>Quick Steps to Team STEPPS</vt:lpstr>
      <vt:lpstr>PowerPoint Presentation</vt:lpstr>
      <vt:lpstr>Yale New Haven Hospital Emergency Department</vt:lpstr>
      <vt:lpstr>Our Team STEPPS Journey </vt:lpstr>
      <vt:lpstr>Shift Towards a Culture of Safety in 3 Continuous Phases</vt:lpstr>
      <vt:lpstr>Phase I Assessment</vt:lpstr>
      <vt:lpstr>Why Teamwork Training in ED at YNHH?</vt:lpstr>
      <vt:lpstr>Leadership Retreat – May 2012</vt:lpstr>
      <vt:lpstr>Leadership Retreat</vt:lpstr>
      <vt:lpstr>Phase II Planning, Training, and Implementation</vt:lpstr>
      <vt:lpstr>Phase II Planning, Training, and Implementation</vt:lpstr>
      <vt:lpstr>Planning Team</vt:lpstr>
      <vt:lpstr>Course Development – June 2012</vt:lpstr>
      <vt:lpstr>Scenario Design and Trigger Events</vt:lpstr>
      <vt:lpstr>“William James”</vt:lpstr>
      <vt:lpstr>Video-Based Debriefing</vt:lpstr>
      <vt:lpstr>Faculty (17)</vt:lpstr>
      <vt:lpstr>Faculty Development – July 2012</vt:lpstr>
      <vt:lpstr>Schedule : August – October 2012</vt:lpstr>
      <vt:lpstr>Scheduling</vt:lpstr>
      <vt:lpstr>Project Coordinator</vt:lpstr>
      <vt:lpstr>Phase II Planning, Training, and Implementation</vt:lpstr>
      <vt:lpstr>PowerPoint Presentation</vt:lpstr>
      <vt:lpstr>Safety Culture Survey SMC 2011 / 2013</vt:lpstr>
      <vt:lpstr> Results for SMC 2013</vt:lpstr>
      <vt:lpstr>Safety Culture Survey for AED YSC 2011/2013</vt:lpstr>
      <vt:lpstr>Phase II Planning, Training, and Implementation</vt:lpstr>
      <vt:lpstr>Phase III Sustain, Monitor, Coach, Integrate</vt:lpstr>
      <vt:lpstr>Lessons / Key Take Aways</vt:lpstr>
      <vt:lpstr>Lessons / Key Take Aways</vt:lpstr>
      <vt:lpstr>Questions?</vt:lpstr>
      <vt:lpstr>PowerPoint Presentation</vt:lpstr>
      <vt:lpstr> TeamSTEPPS:  From Start up to Tipping Point</vt:lpstr>
      <vt:lpstr>St. Luke’s University Hospital &amp;  Health Network</vt:lpstr>
      <vt:lpstr>Objectives</vt:lpstr>
      <vt:lpstr>Why TeamSTEPPS?</vt:lpstr>
      <vt:lpstr>Scaling a Good Idea- Teaching TeamSTEPPS</vt:lpstr>
      <vt:lpstr>Culture of Learning and Safety</vt:lpstr>
      <vt:lpstr>TeamSTEPPS Initial Pilot Project</vt:lpstr>
      <vt:lpstr>Timeline &amp; Main Concepts</vt:lpstr>
      <vt:lpstr>Departmental Gannt Chart</vt:lpstr>
      <vt:lpstr>Strategies for Successful Roll Out</vt:lpstr>
      <vt:lpstr>Pictures Can Be Memory Aids…</vt:lpstr>
      <vt:lpstr>Professional Posters Created</vt:lpstr>
      <vt:lpstr>PowerPoint Presentation</vt:lpstr>
      <vt:lpstr>Oversight of programs</vt:lpstr>
      <vt:lpstr>Spreading the Concepts</vt:lpstr>
      <vt:lpstr>Tipping Point</vt:lpstr>
      <vt:lpstr>Further Roll-outs Planned</vt:lpstr>
      <vt:lpstr>Have we reached the tipping point?</vt:lpstr>
      <vt:lpstr>Leveraging Technology with E-learning</vt:lpstr>
      <vt:lpstr>Getting the word out……</vt:lpstr>
      <vt:lpstr>Getting Started- Online</vt:lpstr>
      <vt:lpstr>Department Site – My courses</vt:lpstr>
      <vt:lpstr>Course Instructions</vt:lpstr>
      <vt:lpstr>Website Includes Links to Policies</vt:lpstr>
      <vt:lpstr>The Essentials and Change Management</vt:lpstr>
      <vt:lpstr>Monitoring the Course</vt:lpstr>
      <vt:lpstr>Pre-test results – Able to sort by discipline</vt:lpstr>
      <vt:lpstr>Post Test Results</vt:lpstr>
      <vt:lpstr>TeamSTEPPS e-learning Compliance</vt:lpstr>
      <vt:lpstr>HSOPS Survey: Obstetrics Department</vt:lpstr>
      <vt:lpstr>OB Satisfaction Scores</vt:lpstr>
      <vt:lpstr>Women’s Service Line Outcomes</vt:lpstr>
      <vt:lpstr>Network Outcomes</vt:lpstr>
      <vt:lpstr>Striving for Teamwork and Growth?</vt:lpstr>
      <vt:lpstr>Take Away Message</vt:lpstr>
      <vt:lpstr>References</vt:lpstr>
      <vt:lpstr>Acknowledgements:</vt:lpstr>
      <vt:lpstr>Thank you</vt:lpstr>
    </vt:vector>
  </TitlesOfParts>
  <Company>UW Medicine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Multidisciplinary Approach to Falls Prevention</dc:title>
  <dc:creator>rherma</dc:creator>
  <cp:lastModifiedBy>Totten, John</cp:lastModifiedBy>
  <cp:revision>196</cp:revision>
  <dcterms:created xsi:type="dcterms:W3CDTF">2011-08-12T14:38:28Z</dcterms:created>
  <dcterms:modified xsi:type="dcterms:W3CDTF">2013-07-26T19:14:32Z</dcterms:modified>
</cp:coreProperties>
</file>