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25" r:id="rId2"/>
    <p:sldMasterId id="2147483837" r:id="rId3"/>
    <p:sldMasterId id="2147483842" r:id="rId4"/>
    <p:sldMasterId id="2147483847" r:id="rId5"/>
  </p:sldMasterIdLst>
  <p:notesMasterIdLst>
    <p:notesMasterId r:id="rId84"/>
  </p:notesMasterIdLst>
  <p:handoutMasterIdLst>
    <p:handoutMasterId r:id="rId85"/>
  </p:handoutMasterIdLst>
  <p:sldIdLst>
    <p:sldId id="442" r:id="rId6"/>
    <p:sldId id="350" r:id="rId7"/>
    <p:sldId id="380" r:id="rId8"/>
    <p:sldId id="324" r:id="rId9"/>
    <p:sldId id="325" r:id="rId10"/>
    <p:sldId id="345" r:id="rId11"/>
    <p:sldId id="339" r:id="rId12"/>
    <p:sldId id="328" r:id="rId13"/>
    <p:sldId id="329" r:id="rId14"/>
    <p:sldId id="330" r:id="rId15"/>
    <p:sldId id="331" r:id="rId16"/>
    <p:sldId id="372" r:id="rId17"/>
    <p:sldId id="373" r:id="rId18"/>
    <p:sldId id="381" r:id="rId19"/>
    <p:sldId id="375" r:id="rId20"/>
    <p:sldId id="376" r:id="rId21"/>
    <p:sldId id="377" r:id="rId22"/>
    <p:sldId id="370" r:id="rId23"/>
    <p:sldId id="378" r:id="rId24"/>
    <p:sldId id="379" r:id="rId25"/>
    <p:sldId id="384" r:id="rId26"/>
    <p:sldId id="410" r:id="rId27"/>
    <p:sldId id="411" r:id="rId28"/>
    <p:sldId id="412" r:id="rId29"/>
    <p:sldId id="413" r:id="rId30"/>
    <p:sldId id="414" r:id="rId31"/>
    <p:sldId id="415" r:id="rId32"/>
    <p:sldId id="416" r:id="rId33"/>
    <p:sldId id="417" r:id="rId34"/>
    <p:sldId id="418" r:id="rId35"/>
    <p:sldId id="419" r:id="rId36"/>
    <p:sldId id="420" r:id="rId37"/>
    <p:sldId id="446" r:id="rId38"/>
    <p:sldId id="445" r:id="rId39"/>
    <p:sldId id="444"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 id="441" r:id="rId58"/>
    <p:sldId id="385" r:id="rId59"/>
    <p:sldId id="386" r:id="rId60"/>
    <p:sldId id="387" r:id="rId61"/>
    <p:sldId id="388" r:id="rId62"/>
    <p:sldId id="389" r:id="rId63"/>
    <p:sldId id="390" r:id="rId64"/>
    <p:sldId id="391"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47" r:id="rId79"/>
    <p:sldId id="406" r:id="rId80"/>
    <p:sldId id="448" r:id="rId81"/>
    <p:sldId id="408" r:id="rId82"/>
    <p:sldId id="409" r:id="rId83"/>
  </p:sldIdLst>
  <p:sldSz cx="9144000" cy="6858000" type="screen4x3"/>
  <p:notesSz cx="6900863" cy="9291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6557" autoAdjust="0"/>
  </p:normalViewPr>
  <p:slideViewPr>
    <p:cSldViewPr>
      <p:cViewPr>
        <p:scale>
          <a:sx n="70" d="100"/>
          <a:sy n="70" d="100"/>
        </p:scale>
        <p:origin x="-372" y="-72"/>
      </p:cViewPr>
      <p:guideLst>
        <p:guide orient="horz" pos="2160"/>
        <p:guide pos="2880"/>
      </p:guideLst>
    </p:cSldViewPr>
  </p:slideViewPr>
  <p:outlineViewPr>
    <p:cViewPr>
      <p:scale>
        <a:sx n="33" d="100"/>
        <a:sy n="33" d="100"/>
      </p:scale>
      <p:origin x="0" y="60582"/>
    </p:cViewPr>
  </p:outlin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nyphome.sis.nyp.org\home\LMH9006\Metric2_Problematic%20Respons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12611">
              <a:solidFill>
                <a:schemeClr val="tx1"/>
              </a:solidFill>
            </a:ln>
          </c:spPr>
          <c:dPt>
            <c:idx val="0"/>
            <c:bubble3D val="0"/>
            <c:spPr>
              <a:solidFill>
                <a:srgbClr val="00CC66"/>
              </a:solidFill>
              <a:ln w="12611">
                <a:solidFill>
                  <a:schemeClr val="tx1"/>
                </a:solidFill>
              </a:ln>
            </c:spPr>
          </c:dPt>
          <c:dPt>
            <c:idx val="1"/>
            <c:bubble3D val="0"/>
            <c:spPr>
              <a:solidFill>
                <a:srgbClr val="CC00FF"/>
              </a:solidFill>
              <a:ln w="12611">
                <a:solidFill>
                  <a:schemeClr val="tx1"/>
                </a:solidFill>
              </a:ln>
            </c:spPr>
          </c:dPt>
          <c:dPt>
            <c:idx val="2"/>
            <c:bubble3D val="0"/>
            <c:spPr>
              <a:solidFill>
                <a:srgbClr val="FFFF00"/>
              </a:solidFill>
              <a:ln w="12611">
                <a:solidFill>
                  <a:schemeClr val="tx1"/>
                </a:solidFill>
              </a:ln>
            </c:spPr>
          </c:dPt>
          <c:dPt>
            <c:idx val="3"/>
            <c:bubble3D val="0"/>
            <c:spPr>
              <a:solidFill>
                <a:srgbClr val="00B0F0"/>
              </a:solidFill>
              <a:ln w="12611">
                <a:solidFill>
                  <a:schemeClr val="tx1"/>
                </a:solidFill>
              </a:ln>
            </c:spPr>
          </c:dPt>
          <c:dPt>
            <c:idx val="4"/>
            <c:bubble3D val="0"/>
            <c:spPr>
              <a:solidFill>
                <a:srgbClr val="FF0000"/>
              </a:solidFill>
              <a:ln w="12611">
                <a:solidFill>
                  <a:schemeClr val="tx1"/>
                </a:solidFill>
              </a:ln>
            </c:spPr>
          </c:dPt>
          <c:dPt>
            <c:idx val="5"/>
            <c:bubble3D val="0"/>
            <c:spPr>
              <a:solidFill>
                <a:srgbClr val="FF9933"/>
              </a:solidFill>
              <a:ln w="12611">
                <a:solidFill>
                  <a:schemeClr val="tx1"/>
                </a:solidFill>
              </a:ln>
            </c:spPr>
          </c:dPt>
          <c:dPt>
            <c:idx val="6"/>
            <c:bubble3D val="0"/>
            <c:spPr>
              <a:solidFill>
                <a:srgbClr val="0000FF"/>
              </a:solidFill>
              <a:ln w="12611">
                <a:solidFill>
                  <a:schemeClr val="tx1"/>
                </a:solidFill>
              </a:ln>
            </c:spPr>
          </c:dPt>
          <c:cat>
            <c:strRef>
              <c:f>Sheet1!$A$2:$A$8</c:f>
              <c:strCache>
                <c:ptCount val="7"/>
                <c:pt idx="0">
                  <c:v>Surgery</c:v>
                </c:pt>
                <c:pt idx="1">
                  <c:v>Obstetrics</c:v>
                </c:pt>
                <c:pt idx="2">
                  <c:v>Emergency Medicine</c:v>
                </c:pt>
                <c:pt idx="3">
                  <c:v>Gynecology</c:v>
                </c:pt>
                <c:pt idx="4">
                  <c:v>Anesthesiology</c:v>
                </c:pt>
                <c:pt idx="5">
                  <c:v>Radiology</c:v>
                </c:pt>
                <c:pt idx="6">
                  <c:v>Other</c:v>
                </c:pt>
              </c:strCache>
            </c:strRef>
          </c:cat>
          <c:val>
            <c:numRef>
              <c:f>Sheet1!$B$2:$B$8</c:f>
              <c:numCache>
                <c:formatCode>0.00%</c:formatCode>
                <c:ptCount val="7"/>
                <c:pt idx="0">
                  <c:v>0.33</c:v>
                </c:pt>
                <c:pt idx="1">
                  <c:v>0.21</c:v>
                </c:pt>
                <c:pt idx="2">
                  <c:v>0.06</c:v>
                </c:pt>
                <c:pt idx="3">
                  <c:v>0.04</c:v>
                </c:pt>
                <c:pt idx="4">
                  <c:v>0.02</c:v>
                </c:pt>
                <c:pt idx="5">
                  <c:v>0.03</c:v>
                </c:pt>
                <c:pt idx="6">
                  <c:v>0.3</c:v>
                </c:pt>
              </c:numCache>
            </c:numRef>
          </c:val>
        </c:ser>
        <c:dLbls>
          <c:showLegendKey val="0"/>
          <c:showVal val="0"/>
          <c:showCatName val="0"/>
          <c:showSerName val="0"/>
          <c:showPercent val="0"/>
          <c:showBubbleSize val="0"/>
          <c:showLeaderLines val="1"/>
        </c:dLbls>
        <c:firstSliceAng val="0"/>
      </c:pieChart>
      <c:spPr>
        <a:noFill/>
        <a:ln w="25223">
          <a:noFill/>
        </a:ln>
      </c:spPr>
    </c:plotArea>
    <c:plotVisOnly val="1"/>
    <c:dispBlanksAs val="gap"/>
    <c:showDLblsOverMax val="0"/>
  </c:chart>
  <c:spPr>
    <a:ln>
      <a:noFill/>
    </a:ln>
  </c:spPr>
  <c:txPr>
    <a:bodyPr/>
    <a:lstStyle/>
    <a:p>
      <a:pPr>
        <a:defRPr sz="1297"/>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gradFill>
              <a:gsLst>
                <a:gs pos="0">
                  <a:srgbClr val="4F81BD">
                    <a:tint val="66000"/>
                    <a:satMod val="160000"/>
                  </a:srgbClr>
                </a:gs>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rgbClr val="4F81BD"/>
              </a:solidFill>
            </a:ln>
          </c:spPr>
          <c:invertIfNegative val="0"/>
          <c:dLbls>
            <c:dLbl>
              <c:idx val="0"/>
              <c:layout>
                <c:manualLayout>
                  <c:x val="1.1435105774728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72212692967409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435105774728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722126929674099E-2"/>
                  <c:y val="-2.1218890680033999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'metric 2 raw data'!$A$18:$A$21</c:f>
              <c:strCache>
                <c:ptCount val="4"/>
                <c:pt idx="0">
                  <c:v>When patient safety issues or events are identified and reported to leadership, to what degree do you feel the issues was heard?</c:v>
                </c:pt>
                <c:pt idx="1">
                  <c:v>When patient safety issues or events are identified and reported to leadership, to what degree do you feel that action was taken to address the event?</c:v>
                </c:pt>
                <c:pt idx="2">
                  <c:v>When patient safety issues or events are identified and reported to leadership, to what degree do you feel the action taken/planned in response will prevent future harm or similar events from occurring?</c:v>
                </c:pt>
                <c:pt idx="3">
                  <c:v>When patient safety issues or events are identified and reported to leadership, to what degree do you feel feedback and communication about the event is given?</c:v>
                </c:pt>
              </c:strCache>
            </c:strRef>
          </c:cat>
          <c:val>
            <c:numRef>
              <c:f>'metric 2 raw data'!$B$18:$B$21</c:f>
              <c:numCache>
                <c:formatCode>General</c:formatCode>
                <c:ptCount val="4"/>
                <c:pt idx="0">
                  <c:v>3.34</c:v>
                </c:pt>
                <c:pt idx="1">
                  <c:v>3.3099999999999992</c:v>
                </c:pt>
                <c:pt idx="2">
                  <c:v>3.28</c:v>
                </c:pt>
                <c:pt idx="3">
                  <c:v>3.17</c:v>
                </c:pt>
              </c:numCache>
            </c:numRef>
          </c:val>
        </c:ser>
        <c:dLbls>
          <c:showLegendKey val="0"/>
          <c:showVal val="1"/>
          <c:showCatName val="0"/>
          <c:showSerName val="0"/>
          <c:showPercent val="0"/>
          <c:showBubbleSize val="0"/>
        </c:dLbls>
        <c:gapWidth val="75"/>
        <c:shape val="cylinder"/>
        <c:axId val="83765120"/>
        <c:axId val="83809024"/>
        <c:axId val="0"/>
      </c:bar3DChart>
      <c:catAx>
        <c:axId val="83765120"/>
        <c:scaling>
          <c:orientation val="minMax"/>
        </c:scaling>
        <c:delete val="0"/>
        <c:axPos val="l"/>
        <c:numFmt formatCode="General" sourceLinked="0"/>
        <c:majorTickMark val="none"/>
        <c:minorTickMark val="none"/>
        <c:tickLblPos val="nextTo"/>
        <c:txPr>
          <a:bodyPr/>
          <a:lstStyle/>
          <a:p>
            <a:pPr>
              <a:defRPr b="1"/>
            </a:pPr>
            <a:endParaRPr lang="en-US"/>
          </a:p>
        </c:txPr>
        <c:crossAx val="83809024"/>
        <c:crosses val="autoZero"/>
        <c:auto val="1"/>
        <c:lblAlgn val="ctr"/>
        <c:lblOffset val="100"/>
        <c:noMultiLvlLbl val="0"/>
      </c:catAx>
      <c:valAx>
        <c:axId val="83809024"/>
        <c:scaling>
          <c:orientation val="minMax"/>
          <c:max val="5"/>
          <c:min val="1"/>
        </c:scaling>
        <c:delete val="0"/>
        <c:axPos val="b"/>
        <c:majorGridlines/>
        <c:numFmt formatCode="General" sourceLinked="1"/>
        <c:majorTickMark val="none"/>
        <c:minorTickMark val="none"/>
        <c:tickLblPos val="nextTo"/>
        <c:spPr>
          <a:noFill/>
        </c:spPr>
        <c:crossAx val="83765120"/>
        <c:crosses val="autoZero"/>
        <c:crossBetween val="between"/>
        <c:majorUnit val="1"/>
        <c:minorUnit val="0.01"/>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12A13-F99F-AF4A-BF12-8DF4BA8BF290}" type="doc">
      <dgm:prSet loTypeId="urn:microsoft.com/office/officeart/2005/8/layout/funnel1" loCatId="relationship" qsTypeId="urn:microsoft.com/office/officeart/2005/8/quickstyle/simple4" qsCatId="simple" csTypeId="urn:microsoft.com/office/officeart/2005/8/colors/accent1_2" csCatId="accent1" phldr="1"/>
      <dgm:spPr/>
      <dgm:t>
        <a:bodyPr/>
        <a:lstStyle/>
        <a:p>
          <a:endParaRPr lang="en-US"/>
        </a:p>
      </dgm:t>
    </dgm:pt>
    <dgm:pt modelId="{A214AFA6-DE01-3E42-B91B-1112565E3419}">
      <dgm:prSet phldrT="[Text]"/>
      <dgm:spPr/>
      <dgm:t>
        <a:bodyPr/>
        <a:lstStyle/>
        <a:p>
          <a:r>
            <a:rPr lang="en-US" dirty="0" smtClean="0"/>
            <a:t>Fishbone</a:t>
          </a:r>
          <a:endParaRPr lang="en-US" dirty="0"/>
        </a:p>
      </dgm:t>
    </dgm:pt>
    <dgm:pt modelId="{9B535103-FEC4-5442-9FC1-26792B252480}" type="parTrans" cxnId="{7BC309F6-D960-294E-9221-8DECE226B2CF}">
      <dgm:prSet/>
      <dgm:spPr/>
      <dgm:t>
        <a:bodyPr/>
        <a:lstStyle/>
        <a:p>
          <a:endParaRPr lang="en-US"/>
        </a:p>
      </dgm:t>
    </dgm:pt>
    <dgm:pt modelId="{5B828A77-6A80-2242-9C26-B2A6AFD8FDBD}" type="sibTrans" cxnId="{7BC309F6-D960-294E-9221-8DECE226B2CF}">
      <dgm:prSet/>
      <dgm:spPr/>
      <dgm:t>
        <a:bodyPr/>
        <a:lstStyle/>
        <a:p>
          <a:endParaRPr lang="en-US"/>
        </a:p>
      </dgm:t>
    </dgm:pt>
    <dgm:pt modelId="{73E23364-BDA0-4642-AE52-35F44BF22751}">
      <dgm:prSet phldrT="[Text]" custT="1"/>
      <dgm:spPr/>
      <dgm:t>
        <a:bodyPr/>
        <a:lstStyle/>
        <a:p>
          <a:r>
            <a:rPr lang="en-US" sz="1400" dirty="0" smtClean="0"/>
            <a:t>Brainstorm</a:t>
          </a:r>
          <a:endParaRPr lang="en-US" sz="1400" dirty="0"/>
        </a:p>
      </dgm:t>
    </dgm:pt>
    <dgm:pt modelId="{F553F03A-91A5-534E-A1D3-F02085FC1760}" type="parTrans" cxnId="{4553FFE8-15D9-DD49-8A47-85894BF4CCDE}">
      <dgm:prSet/>
      <dgm:spPr/>
      <dgm:t>
        <a:bodyPr/>
        <a:lstStyle/>
        <a:p>
          <a:endParaRPr lang="en-US"/>
        </a:p>
      </dgm:t>
    </dgm:pt>
    <dgm:pt modelId="{8749ED2E-D11E-B845-B5DE-5431F39EE357}" type="sibTrans" cxnId="{4553FFE8-15D9-DD49-8A47-85894BF4CCDE}">
      <dgm:prSet/>
      <dgm:spPr/>
      <dgm:t>
        <a:bodyPr/>
        <a:lstStyle/>
        <a:p>
          <a:endParaRPr lang="en-US"/>
        </a:p>
      </dgm:t>
    </dgm:pt>
    <dgm:pt modelId="{430A963A-4446-9D45-B0A2-236E2FA36BDA}">
      <dgm:prSet phldrT="[Text]"/>
      <dgm:spPr/>
      <dgm:t>
        <a:bodyPr/>
        <a:lstStyle/>
        <a:p>
          <a:r>
            <a:rPr lang="en-US" dirty="0" smtClean="0"/>
            <a:t>Process Map/ Flowchart</a:t>
          </a:r>
          <a:endParaRPr lang="en-US" dirty="0"/>
        </a:p>
      </dgm:t>
    </dgm:pt>
    <dgm:pt modelId="{2FAB95FB-D219-2E4E-A26D-3CB7D5A9675D}" type="parTrans" cxnId="{68A81FDC-7348-3A4A-8AE6-7CF969068B82}">
      <dgm:prSet/>
      <dgm:spPr/>
      <dgm:t>
        <a:bodyPr/>
        <a:lstStyle/>
        <a:p>
          <a:endParaRPr lang="en-US"/>
        </a:p>
      </dgm:t>
    </dgm:pt>
    <dgm:pt modelId="{E576101F-49D3-2144-841E-6DD4FB10AE80}" type="sibTrans" cxnId="{68A81FDC-7348-3A4A-8AE6-7CF969068B82}">
      <dgm:prSet/>
      <dgm:spPr/>
      <dgm:t>
        <a:bodyPr/>
        <a:lstStyle/>
        <a:p>
          <a:endParaRPr lang="en-US"/>
        </a:p>
      </dgm:t>
    </dgm:pt>
    <dgm:pt modelId="{AE816278-63F6-ED43-B89F-A0C804737CEC}">
      <dgm:prSet phldrT="[Text]"/>
      <dgm:spPr/>
      <dgm:t>
        <a:bodyPr/>
        <a:lstStyle/>
        <a:p>
          <a:r>
            <a:rPr lang="en-US" dirty="0" smtClean="0"/>
            <a:t>Improvements</a:t>
          </a:r>
          <a:endParaRPr lang="en-US" dirty="0"/>
        </a:p>
      </dgm:t>
    </dgm:pt>
    <dgm:pt modelId="{17CE42E2-A528-1840-97E7-9BBE4F51EC97}" type="parTrans" cxnId="{603F8B75-35EA-9341-A4EE-3BEA0347EBDA}">
      <dgm:prSet/>
      <dgm:spPr/>
      <dgm:t>
        <a:bodyPr/>
        <a:lstStyle/>
        <a:p>
          <a:endParaRPr lang="en-US"/>
        </a:p>
      </dgm:t>
    </dgm:pt>
    <dgm:pt modelId="{C08FD6D2-9948-AF41-A3F7-F3992B3DF3C2}" type="sibTrans" cxnId="{603F8B75-35EA-9341-A4EE-3BEA0347EBDA}">
      <dgm:prSet/>
      <dgm:spPr/>
      <dgm:t>
        <a:bodyPr/>
        <a:lstStyle/>
        <a:p>
          <a:endParaRPr lang="en-US"/>
        </a:p>
      </dgm:t>
    </dgm:pt>
    <dgm:pt modelId="{90B563BF-065A-664F-865F-1CE466C9B587}" type="pres">
      <dgm:prSet presAssocID="{16012A13-F99F-AF4A-BF12-8DF4BA8BF290}" presName="Name0" presStyleCnt="0">
        <dgm:presLayoutVars>
          <dgm:chMax val="4"/>
          <dgm:resizeHandles val="exact"/>
        </dgm:presLayoutVars>
      </dgm:prSet>
      <dgm:spPr/>
      <dgm:t>
        <a:bodyPr/>
        <a:lstStyle/>
        <a:p>
          <a:endParaRPr lang="en-US"/>
        </a:p>
      </dgm:t>
    </dgm:pt>
    <dgm:pt modelId="{E6AB8A52-6D9F-6246-AD21-346466789A3C}" type="pres">
      <dgm:prSet presAssocID="{16012A13-F99F-AF4A-BF12-8DF4BA8BF290}" presName="ellipse" presStyleLbl="trBgShp" presStyleIdx="0" presStyleCnt="1" custLinFactNeighborX="54806" custLinFactNeighborY="39063"/>
      <dgm:spPr/>
    </dgm:pt>
    <dgm:pt modelId="{E1CEA608-4002-8048-AEE7-2A22F7191A20}" type="pres">
      <dgm:prSet presAssocID="{16012A13-F99F-AF4A-BF12-8DF4BA8BF290}" presName="arrow1" presStyleLbl="fgShp" presStyleIdx="0" presStyleCnt="1" custLinFactNeighborX="14000" custLinFactNeighborY="23750"/>
      <dgm:spPr/>
    </dgm:pt>
    <dgm:pt modelId="{8E2960AF-B3F3-FE41-AB16-472F51FAA3EA}" type="pres">
      <dgm:prSet presAssocID="{16012A13-F99F-AF4A-BF12-8DF4BA8BF290}" presName="rectangle" presStyleLbl="revTx" presStyleIdx="0" presStyleCnt="1" custLinFactNeighborX="4098" custLinFactNeighborY="7159">
        <dgm:presLayoutVars>
          <dgm:bulletEnabled val="1"/>
        </dgm:presLayoutVars>
      </dgm:prSet>
      <dgm:spPr/>
      <dgm:t>
        <a:bodyPr/>
        <a:lstStyle/>
        <a:p>
          <a:endParaRPr lang="en-US"/>
        </a:p>
      </dgm:t>
    </dgm:pt>
    <dgm:pt modelId="{F6C639C0-F4C2-6C42-BD53-B251101DD8E3}" type="pres">
      <dgm:prSet presAssocID="{73E23364-BDA0-4642-AE52-35F44BF22751}" presName="item1" presStyleLbl="node1" presStyleIdx="0" presStyleCnt="3" custLinFactNeighborX="-444" custLinFactNeighborY="24978">
        <dgm:presLayoutVars>
          <dgm:bulletEnabled val="1"/>
        </dgm:presLayoutVars>
      </dgm:prSet>
      <dgm:spPr/>
      <dgm:t>
        <a:bodyPr/>
        <a:lstStyle/>
        <a:p>
          <a:endParaRPr lang="en-US"/>
        </a:p>
      </dgm:t>
    </dgm:pt>
    <dgm:pt modelId="{B9731EFE-8578-4149-B72E-0E7147853903}" type="pres">
      <dgm:prSet presAssocID="{430A963A-4446-9D45-B0A2-236E2FA36BDA}" presName="item2" presStyleLbl="node1" presStyleIdx="1" presStyleCnt="3" custScaleX="113333" custLinFactNeighborX="12860" custLinFactNeighborY="-17523">
        <dgm:presLayoutVars>
          <dgm:bulletEnabled val="1"/>
        </dgm:presLayoutVars>
      </dgm:prSet>
      <dgm:spPr/>
      <dgm:t>
        <a:bodyPr/>
        <a:lstStyle/>
        <a:p>
          <a:endParaRPr lang="en-US"/>
        </a:p>
      </dgm:t>
    </dgm:pt>
    <dgm:pt modelId="{248D62FC-6E18-B54C-90F0-897A6D782241}" type="pres">
      <dgm:prSet presAssocID="{AE816278-63F6-ED43-B89F-A0C804737CEC}" presName="item3" presStyleLbl="node1" presStyleIdx="2" presStyleCnt="3" custLinFactNeighborX="28889" custLinFactNeighborY="10844">
        <dgm:presLayoutVars>
          <dgm:bulletEnabled val="1"/>
        </dgm:presLayoutVars>
      </dgm:prSet>
      <dgm:spPr/>
      <dgm:t>
        <a:bodyPr/>
        <a:lstStyle/>
        <a:p>
          <a:endParaRPr lang="en-US"/>
        </a:p>
      </dgm:t>
    </dgm:pt>
    <dgm:pt modelId="{0C32FC7D-9630-8143-A29B-8644B480C396}" type="pres">
      <dgm:prSet presAssocID="{16012A13-F99F-AF4A-BF12-8DF4BA8BF290}" presName="funnel" presStyleLbl="trAlignAcc1" presStyleIdx="0" presStyleCnt="1" custLinFactNeighborX="2857" custLinFactNeighborY="7143"/>
      <dgm:spPr/>
    </dgm:pt>
  </dgm:ptLst>
  <dgm:cxnLst>
    <dgm:cxn modelId="{2F0BC2DE-1BC9-48DC-8E12-56FC311659EF}" type="presOf" srcId="{73E23364-BDA0-4642-AE52-35F44BF22751}" destId="{B9731EFE-8578-4149-B72E-0E7147853903}" srcOrd="0" destOrd="0" presId="urn:microsoft.com/office/officeart/2005/8/layout/funnel1"/>
    <dgm:cxn modelId="{4553FFE8-15D9-DD49-8A47-85894BF4CCDE}" srcId="{16012A13-F99F-AF4A-BF12-8DF4BA8BF290}" destId="{73E23364-BDA0-4642-AE52-35F44BF22751}" srcOrd="1" destOrd="0" parTransId="{F553F03A-91A5-534E-A1D3-F02085FC1760}" sibTransId="{8749ED2E-D11E-B845-B5DE-5431F39EE357}"/>
    <dgm:cxn modelId="{29B9B790-4283-4932-8E94-1A70DCD17D3A}" type="presOf" srcId="{16012A13-F99F-AF4A-BF12-8DF4BA8BF290}" destId="{90B563BF-065A-664F-865F-1CE466C9B587}" srcOrd="0" destOrd="0" presId="urn:microsoft.com/office/officeart/2005/8/layout/funnel1"/>
    <dgm:cxn modelId="{9E06CAE5-A01D-4D37-89B0-93AD841C6534}" type="presOf" srcId="{AE816278-63F6-ED43-B89F-A0C804737CEC}" destId="{8E2960AF-B3F3-FE41-AB16-472F51FAA3EA}" srcOrd="0" destOrd="0" presId="urn:microsoft.com/office/officeart/2005/8/layout/funnel1"/>
    <dgm:cxn modelId="{603F8B75-35EA-9341-A4EE-3BEA0347EBDA}" srcId="{16012A13-F99F-AF4A-BF12-8DF4BA8BF290}" destId="{AE816278-63F6-ED43-B89F-A0C804737CEC}" srcOrd="3" destOrd="0" parTransId="{17CE42E2-A528-1840-97E7-9BBE4F51EC97}" sibTransId="{C08FD6D2-9948-AF41-A3F7-F3992B3DF3C2}"/>
    <dgm:cxn modelId="{1D4E6CB1-EF0A-4C96-8A3D-750C931284BD}" type="presOf" srcId="{430A963A-4446-9D45-B0A2-236E2FA36BDA}" destId="{F6C639C0-F4C2-6C42-BD53-B251101DD8E3}" srcOrd="0" destOrd="0" presId="urn:microsoft.com/office/officeart/2005/8/layout/funnel1"/>
    <dgm:cxn modelId="{00CE5A4E-2875-4A55-AED7-FCAA1D463113}" type="presOf" srcId="{A214AFA6-DE01-3E42-B91B-1112565E3419}" destId="{248D62FC-6E18-B54C-90F0-897A6D782241}" srcOrd="0" destOrd="0" presId="urn:microsoft.com/office/officeart/2005/8/layout/funnel1"/>
    <dgm:cxn modelId="{68A81FDC-7348-3A4A-8AE6-7CF969068B82}" srcId="{16012A13-F99F-AF4A-BF12-8DF4BA8BF290}" destId="{430A963A-4446-9D45-B0A2-236E2FA36BDA}" srcOrd="2" destOrd="0" parTransId="{2FAB95FB-D219-2E4E-A26D-3CB7D5A9675D}" sibTransId="{E576101F-49D3-2144-841E-6DD4FB10AE80}"/>
    <dgm:cxn modelId="{7BC309F6-D960-294E-9221-8DECE226B2CF}" srcId="{16012A13-F99F-AF4A-BF12-8DF4BA8BF290}" destId="{A214AFA6-DE01-3E42-B91B-1112565E3419}" srcOrd="0" destOrd="0" parTransId="{9B535103-FEC4-5442-9FC1-26792B252480}" sibTransId="{5B828A77-6A80-2242-9C26-B2A6AFD8FDBD}"/>
    <dgm:cxn modelId="{B06386B7-1B2F-4FF3-98FC-0258770E0098}" type="presParOf" srcId="{90B563BF-065A-664F-865F-1CE466C9B587}" destId="{E6AB8A52-6D9F-6246-AD21-346466789A3C}" srcOrd="0" destOrd="0" presId="urn:microsoft.com/office/officeart/2005/8/layout/funnel1"/>
    <dgm:cxn modelId="{DF335E21-A288-4EF5-A87D-EE3828A42B91}" type="presParOf" srcId="{90B563BF-065A-664F-865F-1CE466C9B587}" destId="{E1CEA608-4002-8048-AEE7-2A22F7191A20}" srcOrd="1" destOrd="0" presId="urn:microsoft.com/office/officeart/2005/8/layout/funnel1"/>
    <dgm:cxn modelId="{B38260AE-1AC8-45F9-B2A5-100A155C7109}" type="presParOf" srcId="{90B563BF-065A-664F-865F-1CE466C9B587}" destId="{8E2960AF-B3F3-FE41-AB16-472F51FAA3EA}" srcOrd="2" destOrd="0" presId="urn:microsoft.com/office/officeart/2005/8/layout/funnel1"/>
    <dgm:cxn modelId="{DCA40609-FABE-4F7A-A441-54EA38C9D355}" type="presParOf" srcId="{90B563BF-065A-664F-865F-1CE466C9B587}" destId="{F6C639C0-F4C2-6C42-BD53-B251101DD8E3}" srcOrd="3" destOrd="0" presId="urn:microsoft.com/office/officeart/2005/8/layout/funnel1"/>
    <dgm:cxn modelId="{99DBC1C0-0458-4083-9F9A-636DE6007858}" type="presParOf" srcId="{90B563BF-065A-664F-865F-1CE466C9B587}" destId="{B9731EFE-8578-4149-B72E-0E7147853903}" srcOrd="4" destOrd="0" presId="urn:microsoft.com/office/officeart/2005/8/layout/funnel1"/>
    <dgm:cxn modelId="{975908F3-59B0-42A3-AB1C-B4B5084B5536}" type="presParOf" srcId="{90B563BF-065A-664F-865F-1CE466C9B587}" destId="{248D62FC-6E18-B54C-90F0-897A6D782241}" srcOrd="5" destOrd="0" presId="urn:microsoft.com/office/officeart/2005/8/layout/funnel1"/>
    <dgm:cxn modelId="{77483D47-6DAB-49E0-8E8D-11B3913A3680}" type="presParOf" srcId="{90B563BF-065A-664F-865F-1CE466C9B587}" destId="{0C32FC7D-9630-8143-A29B-8644B480C39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18277-E9A1-4D5A-8552-4554C93E43F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40579C3-B97C-488B-9BB3-4C5BEFC370AC}">
      <dgm:prSet phldrT="[Text]"/>
      <dgm:spPr/>
      <dgm:t>
        <a:bodyPr/>
        <a:lstStyle/>
        <a:p>
          <a:r>
            <a:rPr lang="en-US" dirty="0"/>
            <a:t>Organized</a:t>
          </a:r>
        </a:p>
      </dgm:t>
    </dgm:pt>
    <dgm:pt modelId="{6FDE81C9-07EB-4973-80AA-46280861ED2A}" type="parTrans" cxnId="{26004F2B-77CA-416F-BA17-422185DBD4FE}">
      <dgm:prSet/>
      <dgm:spPr/>
      <dgm:t>
        <a:bodyPr/>
        <a:lstStyle/>
        <a:p>
          <a:endParaRPr lang="en-US"/>
        </a:p>
      </dgm:t>
    </dgm:pt>
    <dgm:pt modelId="{049DD589-4458-48DB-ABC1-91714CEC32ED}" type="sibTrans" cxnId="{26004F2B-77CA-416F-BA17-422185DBD4FE}">
      <dgm:prSet/>
      <dgm:spPr/>
      <dgm:t>
        <a:bodyPr/>
        <a:lstStyle/>
        <a:p>
          <a:endParaRPr lang="en-US"/>
        </a:p>
      </dgm:t>
    </dgm:pt>
    <dgm:pt modelId="{CF9DF273-C930-4E6A-8AA7-C1E3361E6833}">
      <dgm:prSet phldrT="[Text]"/>
      <dgm:spPr/>
      <dgm:t>
        <a:bodyPr/>
        <a:lstStyle/>
        <a:p>
          <a:endParaRPr lang="en-US" dirty="0"/>
        </a:p>
      </dgm:t>
    </dgm:pt>
    <dgm:pt modelId="{ABE52E1D-5A74-484C-99CC-96D335CD9FB3}" type="parTrans" cxnId="{CA05A4AA-E153-4344-98CD-023ED20DB9F5}">
      <dgm:prSet/>
      <dgm:spPr/>
      <dgm:t>
        <a:bodyPr/>
        <a:lstStyle/>
        <a:p>
          <a:endParaRPr lang="en-US"/>
        </a:p>
      </dgm:t>
    </dgm:pt>
    <dgm:pt modelId="{7CAE8628-DE67-4627-9877-02C50AD99370}" type="sibTrans" cxnId="{CA05A4AA-E153-4344-98CD-023ED20DB9F5}">
      <dgm:prSet/>
      <dgm:spPr/>
      <dgm:t>
        <a:bodyPr/>
        <a:lstStyle/>
        <a:p>
          <a:endParaRPr lang="en-US"/>
        </a:p>
      </dgm:t>
    </dgm:pt>
    <dgm:pt modelId="{982DE070-B648-47AE-BA9D-E31F4B9A0D69}">
      <dgm:prSet phldrT="[Text]"/>
      <dgm:spPr/>
      <dgm:t>
        <a:bodyPr/>
        <a:lstStyle/>
        <a:p>
          <a:r>
            <a:rPr lang="en-US" dirty="0"/>
            <a:t>Arrange by category of event type</a:t>
          </a:r>
        </a:p>
      </dgm:t>
    </dgm:pt>
    <dgm:pt modelId="{9478E833-5A6D-4FB2-971C-C73CEE472D21}" type="parTrans" cxnId="{235D1C70-BD02-4163-84F3-557B86C77A76}">
      <dgm:prSet/>
      <dgm:spPr/>
      <dgm:t>
        <a:bodyPr/>
        <a:lstStyle/>
        <a:p>
          <a:endParaRPr lang="en-US"/>
        </a:p>
      </dgm:t>
    </dgm:pt>
    <dgm:pt modelId="{A5BAE2A8-287E-4AD0-9CC9-B81AFB5798B4}" type="sibTrans" cxnId="{235D1C70-BD02-4163-84F3-557B86C77A76}">
      <dgm:prSet/>
      <dgm:spPr/>
      <dgm:t>
        <a:bodyPr/>
        <a:lstStyle/>
        <a:p>
          <a:endParaRPr lang="en-US"/>
        </a:p>
      </dgm:t>
    </dgm:pt>
    <dgm:pt modelId="{A2114115-D8CA-4BB4-AF9F-24CD65F140D8}">
      <dgm:prSet phldrT="[Text]"/>
      <dgm:spPr/>
      <dgm:t>
        <a:bodyPr/>
        <a:lstStyle/>
        <a:p>
          <a:r>
            <a:rPr lang="en-US" dirty="0"/>
            <a:t>Objective</a:t>
          </a:r>
        </a:p>
      </dgm:t>
    </dgm:pt>
    <dgm:pt modelId="{CFDF644A-EAD7-4CFF-BD9A-FC83C9909207}" type="parTrans" cxnId="{E72171AC-4B10-434C-98D0-7192CCA9BC38}">
      <dgm:prSet/>
      <dgm:spPr/>
      <dgm:t>
        <a:bodyPr/>
        <a:lstStyle/>
        <a:p>
          <a:endParaRPr lang="en-US"/>
        </a:p>
      </dgm:t>
    </dgm:pt>
    <dgm:pt modelId="{675653EE-72D2-4F61-9836-154234FBF0E1}" type="sibTrans" cxnId="{E72171AC-4B10-434C-98D0-7192CCA9BC38}">
      <dgm:prSet/>
      <dgm:spPr/>
      <dgm:t>
        <a:bodyPr/>
        <a:lstStyle/>
        <a:p>
          <a:endParaRPr lang="en-US"/>
        </a:p>
      </dgm:t>
    </dgm:pt>
    <dgm:pt modelId="{03A46828-0C4D-41E5-987E-552681D41174}">
      <dgm:prSet phldrT="[Text]"/>
      <dgm:spPr/>
      <dgm:t>
        <a:bodyPr/>
        <a:lstStyle/>
        <a:p>
          <a:r>
            <a:rPr lang="en-US" dirty="0"/>
            <a:t>Depersonalized</a:t>
          </a:r>
        </a:p>
      </dgm:t>
    </dgm:pt>
    <dgm:pt modelId="{C89E2469-F8C4-4475-89B7-9C5226FBF165}" type="parTrans" cxnId="{D34EE4BE-9417-4254-BF43-60EA26CD8209}">
      <dgm:prSet/>
      <dgm:spPr/>
      <dgm:t>
        <a:bodyPr/>
        <a:lstStyle/>
        <a:p>
          <a:endParaRPr lang="en-US"/>
        </a:p>
      </dgm:t>
    </dgm:pt>
    <dgm:pt modelId="{4F2F55E5-331B-4F79-9560-A10BC5209D4B}" type="sibTrans" cxnId="{D34EE4BE-9417-4254-BF43-60EA26CD8209}">
      <dgm:prSet/>
      <dgm:spPr/>
      <dgm:t>
        <a:bodyPr/>
        <a:lstStyle/>
        <a:p>
          <a:endParaRPr lang="en-US"/>
        </a:p>
      </dgm:t>
    </dgm:pt>
    <dgm:pt modelId="{736D3162-AF89-4E6E-B903-F68789ED8F90}">
      <dgm:prSet phldrT="[Text]"/>
      <dgm:spPr/>
      <dgm:t>
        <a:bodyPr/>
        <a:lstStyle/>
        <a:p>
          <a:r>
            <a:rPr lang="en-US" dirty="0"/>
            <a:t>Pertinent</a:t>
          </a:r>
        </a:p>
      </dgm:t>
    </dgm:pt>
    <dgm:pt modelId="{B2DEA25E-7976-40B9-8A79-249FB8C3BD43}" type="parTrans" cxnId="{F5276E03-9766-49E1-9401-5283EE731AFE}">
      <dgm:prSet/>
      <dgm:spPr/>
      <dgm:t>
        <a:bodyPr/>
        <a:lstStyle/>
        <a:p>
          <a:endParaRPr lang="en-US"/>
        </a:p>
      </dgm:t>
    </dgm:pt>
    <dgm:pt modelId="{BB408657-07F8-4B79-A83D-C9AF78C36EBA}" type="sibTrans" cxnId="{F5276E03-9766-49E1-9401-5283EE731AFE}">
      <dgm:prSet/>
      <dgm:spPr/>
      <dgm:t>
        <a:bodyPr/>
        <a:lstStyle/>
        <a:p>
          <a:endParaRPr lang="en-US"/>
        </a:p>
      </dgm:t>
    </dgm:pt>
    <dgm:pt modelId="{BA2BC957-A082-485A-98C3-EF35010A37D2}">
      <dgm:prSet phldrT="[Text]"/>
      <dgm:spPr/>
      <dgm:t>
        <a:bodyPr/>
        <a:lstStyle/>
        <a:p>
          <a:r>
            <a:rPr lang="en-US" dirty="0"/>
            <a:t>Include pertinent positive and negatives findings</a:t>
          </a:r>
        </a:p>
      </dgm:t>
    </dgm:pt>
    <dgm:pt modelId="{83535415-68E2-4B2A-AA26-0EE75F94CCA1}" type="parTrans" cxnId="{37B54042-18C6-463A-B7B1-3E190BC2C0CB}">
      <dgm:prSet/>
      <dgm:spPr/>
      <dgm:t>
        <a:bodyPr/>
        <a:lstStyle/>
        <a:p>
          <a:endParaRPr lang="en-US"/>
        </a:p>
      </dgm:t>
    </dgm:pt>
    <dgm:pt modelId="{FE7F44F2-CD64-4768-B1E2-AE57CFD0B6EF}" type="sibTrans" cxnId="{37B54042-18C6-463A-B7B1-3E190BC2C0CB}">
      <dgm:prSet/>
      <dgm:spPr/>
      <dgm:t>
        <a:bodyPr/>
        <a:lstStyle/>
        <a:p>
          <a:endParaRPr lang="en-US"/>
        </a:p>
      </dgm:t>
    </dgm:pt>
    <dgm:pt modelId="{57B04A9B-BE6B-4357-A2E3-AA1E61BF081A}">
      <dgm:prSet phldrT="[Text]"/>
      <dgm:spPr/>
      <dgm:t>
        <a:bodyPr/>
        <a:lstStyle/>
        <a:p>
          <a:r>
            <a:rPr lang="en-US" dirty="0"/>
            <a:t>Include relevant facts</a:t>
          </a:r>
        </a:p>
      </dgm:t>
    </dgm:pt>
    <dgm:pt modelId="{64F07A8C-C4CD-47E5-8FBD-FA319F3F53E0}" type="parTrans" cxnId="{E537959F-5DF7-4F39-A58A-0AFC6828B885}">
      <dgm:prSet/>
      <dgm:spPr/>
      <dgm:t>
        <a:bodyPr/>
        <a:lstStyle/>
        <a:p>
          <a:endParaRPr lang="en-US"/>
        </a:p>
      </dgm:t>
    </dgm:pt>
    <dgm:pt modelId="{195BE515-3C4E-4F88-90AF-E1670DF9E83A}" type="sibTrans" cxnId="{E537959F-5DF7-4F39-A58A-0AFC6828B885}">
      <dgm:prSet/>
      <dgm:spPr/>
      <dgm:t>
        <a:bodyPr/>
        <a:lstStyle/>
        <a:p>
          <a:endParaRPr lang="en-US"/>
        </a:p>
      </dgm:t>
    </dgm:pt>
    <dgm:pt modelId="{154DCB0B-03B4-410C-AF78-CD82B8D22C8E}">
      <dgm:prSet/>
      <dgm:spPr/>
      <dgm:t>
        <a:bodyPr/>
        <a:lstStyle/>
        <a:p>
          <a:r>
            <a:rPr lang="en-US" dirty="0"/>
            <a:t>Summary</a:t>
          </a:r>
        </a:p>
      </dgm:t>
    </dgm:pt>
    <dgm:pt modelId="{31A6B0AD-CB8E-49B0-9E6F-1DD773500F7D}" type="parTrans" cxnId="{D2BE5982-24F2-439A-9E53-197873145DE4}">
      <dgm:prSet/>
      <dgm:spPr/>
      <dgm:t>
        <a:bodyPr/>
        <a:lstStyle/>
        <a:p>
          <a:endParaRPr lang="en-US"/>
        </a:p>
      </dgm:t>
    </dgm:pt>
    <dgm:pt modelId="{C02C12D6-7B16-4265-AB88-2A7F762286DB}" type="sibTrans" cxnId="{D2BE5982-24F2-439A-9E53-197873145DE4}">
      <dgm:prSet/>
      <dgm:spPr/>
      <dgm:t>
        <a:bodyPr/>
        <a:lstStyle/>
        <a:p>
          <a:endParaRPr lang="en-US"/>
        </a:p>
      </dgm:t>
    </dgm:pt>
    <dgm:pt modelId="{1DF1DCAE-3FCD-4CCE-9DB0-228D29382C65}">
      <dgm:prSet/>
      <dgm:spPr/>
      <dgm:t>
        <a:bodyPr/>
        <a:lstStyle/>
        <a:p>
          <a:r>
            <a:rPr lang="en-US" dirty="0"/>
            <a:t>Concise brief report</a:t>
          </a:r>
        </a:p>
      </dgm:t>
    </dgm:pt>
    <dgm:pt modelId="{0D942E4A-4440-49CC-99B6-1C449837E427}" type="parTrans" cxnId="{E1224E79-73C4-4A15-BD4A-5363F2647BF2}">
      <dgm:prSet/>
      <dgm:spPr/>
      <dgm:t>
        <a:bodyPr/>
        <a:lstStyle/>
        <a:p>
          <a:endParaRPr lang="en-US"/>
        </a:p>
      </dgm:t>
    </dgm:pt>
    <dgm:pt modelId="{810C3144-C5F1-4AA2-AE28-72DFFB865600}" type="sibTrans" cxnId="{E1224E79-73C4-4A15-BD4A-5363F2647BF2}">
      <dgm:prSet/>
      <dgm:spPr/>
      <dgm:t>
        <a:bodyPr/>
        <a:lstStyle/>
        <a:p>
          <a:endParaRPr lang="en-US"/>
        </a:p>
      </dgm:t>
    </dgm:pt>
    <dgm:pt modelId="{B1080EA0-E5A5-42D7-9CBE-BAC8BB32EB85}" type="pres">
      <dgm:prSet presAssocID="{D7F18277-E9A1-4D5A-8552-4554C93E43F0}" presName="linearFlow" presStyleCnt="0">
        <dgm:presLayoutVars>
          <dgm:dir/>
          <dgm:animLvl val="lvl"/>
          <dgm:resizeHandles val="exact"/>
        </dgm:presLayoutVars>
      </dgm:prSet>
      <dgm:spPr/>
      <dgm:t>
        <a:bodyPr/>
        <a:lstStyle/>
        <a:p>
          <a:endParaRPr lang="en-US"/>
        </a:p>
      </dgm:t>
    </dgm:pt>
    <dgm:pt modelId="{AE48F597-FCBF-4211-AFC0-0445EBED129E}" type="pres">
      <dgm:prSet presAssocID="{540579C3-B97C-488B-9BB3-4C5BEFC370AC}" presName="composite" presStyleCnt="0"/>
      <dgm:spPr/>
    </dgm:pt>
    <dgm:pt modelId="{461BB493-162C-4618-839D-7085A05D7C82}" type="pres">
      <dgm:prSet presAssocID="{540579C3-B97C-488B-9BB3-4C5BEFC370AC}" presName="parentText" presStyleLbl="alignNode1" presStyleIdx="0" presStyleCnt="4">
        <dgm:presLayoutVars>
          <dgm:chMax val="1"/>
          <dgm:bulletEnabled val="1"/>
        </dgm:presLayoutVars>
      </dgm:prSet>
      <dgm:spPr/>
      <dgm:t>
        <a:bodyPr/>
        <a:lstStyle/>
        <a:p>
          <a:endParaRPr lang="en-US"/>
        </a:p>
      </dgm:t>
    </dgm:pt>
    <dgm:pt modelId="{DAE0EE3C-C22E-41B8-9C0A-50D4989D6E5D}" type="pres">
      <dgm:prSet presAssocID="{540579C3-B97C-488B-9BB3-4C5BEFC370AC}" presName="descendantText" presStyleLbl="alignAcc1" presStyleIdx="0" presStyleCnt="4">
        <dgm:presLayoutVars>
          <dgm:bulletEnabled val="1"/>
        </dgm:presLayoutVars>
      </dgm:prSet>
      <dgm:spPr/>
      <dgm:t>
        <a:bodyPr/>
        <a:lstStyle/>
        <a:p>
          <a:endParaRPr lang="en-US"/>
        </a:p>
      </dgm:t>
    </dgm:pt>
    <dgm:pt modelId="{8767D393-6C16-460F-BFC4-0B008468A7DF}" type="pres">
      <dgm:prSet presAssocID="{049DD589-4458-48DB-ABC1-91714CEC32ED}" presName="sp" presStyleCnt="0"/>
      <dgm:spPr/>
    </dgm:pt>
    <dgm:pt modelId="{F17F9097-1DBD-4D15-9680-D292D28BE25C}" type="pres">
      <dgm:prSet presAssocID="{A2114115-D8CA-4BB4-AF9F-24CD65F140D8}" presName="composite" presStyleCnt="0"/>
      <dgm:spPr/>
    </dgm:pt>
    <dgm:pt modelId="{BE5BB864-01B5-45D9-8F8C-541C0CC2E5E3}" type="pres">
      <dgm:prSet presAssocID="{A2114115-D8CA-4BB4-AF9F-24CD65F140D8}" presName="parentText" presStyleLbl="alignNode1" presStyleIdx="1" presStyleCnt="4">
        <dgm:presLayoutVars>
          <dgm:chMax val="1"/>
          <dgm:bulletEnabled val="1"/>
        </dgm:presLayoutVars>
      </dgm:prSet>
      <dgm:spPr/>
      <dgm:t>
        <a:bodyPr/>
        <a:lstStyle/>
        <a:p>
          <a:endParaRPr lang="en-US"/>
        </a:p>
      </dgm:t>
    </dgm:pt>
    <dgm:pt modelId="{B789C997-98BC-4ABA-8D51-D7296E088FC5}" type="pres">
      <dgm:prSet presAssocID="{A2114115-D8CA-4BB4-AF9F-24CD65F140D8}" presName="descendantText" presStyleLbl="alignAcc1" presStyleIdx="1" presStyleCnt="4">
        <dgm:presLayoutVars>
          <dgm:bulletEnabled val="1"/>
        </dgm:presLayoutVars>
      </dgm:prSet>
      <dgm:spPr/>
      <dgm:t>
        <a:bodyPr/>
        <a:lstStyle/>
        <a:p>
          <a:endParaRPr lang="en-US"/>
        </a:p>
      </dgm:t>
    </dgm:pt>
    <dgm:pt modelId="{7053A6EB-FD3A-4C96-8F81-58B257332C22}" type="pres">
      <dgm:prSet presAssocID="{675653EE-72D2-4F61-9836-154234FBF0E1}" presName="sp" presStyleCnt="0"/>
      <dgm:spPr/>
    </dgm:pt>
    <dgm:pt modelId="{0DC9B442-8E3A-4A78-BC2E-D1635BDE59F3}" type="pres">
      <dgm:prSet presAssocID="{736D3162-AF89-4E6E-B903-F68789ED8F90}" presName="composite" presStyleCnt="0"/>
      <dgm:spPr/>
    </dgm:pt>
    <dgm:pt modelId="{5CD62B53-66AB-484D-82B6-A38A68831921}" type="pres">
      <dgm:prSet presAssocID="{736D3162-AF89-4E6E-B903-F68789ED8F90}" presName="parentText" presStyleLbl="alignNode1" presStyleIdx="2" presStyleCnt="4">
        <dgm:presLayoutVars>
          <dgm:chMax val="1"/>
          <dgm:bulletEnabled val="1"/>
        </dgm:presLayoutVars>
      </dgm:prSet>
      <dgm:spPr/>
      <dgm:t>
        <a:bodyPr/>
        <a:lstStyle/>
        <a:p>
          <a:endParaRPr lang="en-US"/>
        </a:p>
      </dgm:t>
    </dgm:pt>
    <dgm:pt modelId="{2F9C331D-92A7-4D48-8E8E-5A3CBA3D57B2}" type="pres">
      <dgm:prSet presAssocID="{736D3162-AF89-4E6E-B903-F68789ED8F90}" presName="descendantText" presStyleLbl="alignAcc1" presStyleIdx="2" presStyleCnt="4">
        <dgm:presLayoutVars>
          <dgm:bulletEnabled val="1"/>
        </dgm:presLayoutVars>
      </dgm:prSet>
      <dgm:spPr/>
      <dgm:t>
        <a:bodyPr/>
        <a:lstStyle/>
        <a:p>
          <a:endParaRPr lang="en-US"/>
        </a:p>
      </dgm:t>
    </dgm:pt>
    <dgm:pt modelId="{2CC7F815-8D8E-463E-B537-05C5ED7DE85E}" type="pres">
      <dgm:prSet presAssocID="{BB408657-07F8-4B79-A83D-C9AF78C36EBA}" presName="sp" presStyleCnt="0"/>
      <dgm:spPr/>
    </dgm:pt>
    <dgm:pt modelId="{DC39B9AD-18A4-473D-9E58-F80AF03B998A}" type="pres">
      <dgm:prSet presAssocID="{154DCB0B-03B4-410C-AF78-CD82B8D22C8E}" presName="composite" presStyleCnt="0"/>
      <dgm:spPr/>
    </dgm:pt>
    <dgm:pt modelId="{3B8003E7-6F0B-43E7-86A4-E30CDD9323AA}" type="pres">
      <dgm:prSet presAssocID="{154DCB0B-03B4-410C-AF78-CD82B8D22C8E}" presName="parentText" presStyleLbl="alignNode1" presStyleIdx="3" presStyleCnt="4">
        <dgm:presLayoutVars>
          <dgm:chMax val="1"/>
          <dgm:bulletEnabled val="1"/>
        </dgm:presLayoutVars>
      </dgm:prSet>
      <dgm:spPr/>
      <dgm:t>
        <a:bodyPr/>
        <a:lstStyle/>
        <a:p>
          <a:endParaRPr lang="en-US"/>
        </a:p>
      </dgm:t>
    </dgm:pt>
    <dgm:pt modelId="{B2F83AB0-90CD-4699-9806-009383F12CD4}" type="pres">
      <dgm:prSet presAssocID="{154DCB0B-03B4-410C-AF78-CD82B8D22C8E}" presName="descendantText" presStyleLbl="alignAcc1" presStyleIdx="3" presStyleCnt="4" custLinFactNeighborX="1204">
        <dgm:presLayoutVars>
          <dgm:bulletEnabled val="1"/>
        </dgm:presLayoutVars>
      </dgm:prSet>
      <dgm:spPr/>
      <dgm:t>
        <a:bodyPr/>
        <a:lstStyle/>
        <a:p>
          <a:endParaRPr lang="en-US"/>
        </a:p>
      </dgm:t>
    </dgm:pt>
  </dgm:ptLst>
  <dgm:cxnLst>
    <dgm:cxn modelId="{F5276E03-9766-49E1-9401-5283EE731AFE}" srcId="{D7F18277-E9A1-4D5A-8552-4554C93E43F0}" destId="{736D3162-AF89-4E6E-B903-F68789ED8F90}" srcOrd="2" destOrd="0" parTransId="{B2DEA25E-7976-40B9-8A79-249FB8C3BD43}" sibTransId="{BB408657-07F8-4B79-A83D-C9AF78C36EBA}"/>
    <dgm:cxn modelId="{64F90472-8B04-47E0-98A7-44E04DDC234D}" type="presOf" srcId="{BA2BC957-A082-485A-98C3-EF35010A37D2}" destId="{2F9C331D-92A7-4D48-8E8E-5A3CBA3D57B2}" srcOrd="0" destOrd="0" presId="urn:microsoft.com/office/officeart/2005/8/layout/chevron2"/>
    <dgm:cxn modelId="{F03CA047-7D0C-4C11-BF01-AF680D36DFBD}" type="presOf" srcId="{1DF1DCAE-3FCD-4CCE-9DB0-228D29382C65}" destId="{B2F83AB0-90CD-4699-9806-009383F12CD4}" srcOrd="0" destOrd="0" presId="urn:microsoft.com/office/officeart/2005/8/layout/chevron2"/>
    <dgm:cxn modelId="{37B54042-18C6-463A-B7B1-3E190BC2C0CB}" srcId="{736D3162-AF89-4E6E-B903-F68789ED8F90}" destId="{BA2BC957-A082-485A-98C3-EF35010A37D2}" srcOrd="0" destOrd="0" parTransId="{83535415-68E2-4B2A-AA26-0EE75F94CCA1}" sibTransId="{FE7F44F2-CD64-4768-B1E2-AE57CFD0B6EF}"/>
    <dgm:cxn modelId="{64C68A4D-31D0-4D09-A264-736059B77802}" type="presOf" srcId="{03A46828-0C4D-41E5-987E-552681D41174}" destId="{B789C997-98BC-4ABA-8D51-D7296E088FC5}" srcOrd="0" destOrd="0" presId="urn:microsoft.com/office/officeart/2005/8/layout/chevron2"/>
    <dgm:cxn modelId="{3735B6AB-92A8-4A2B-AB40-A1FF5D60D333}" type="presOf" srcId="{CF9DF273-C930-4E6A-8AA7-C1E3361E6833}" destId="{DAE0EE3C-C22E-41B8-9C0A-50D4989D6E5D}" srcOrd="0" destOrd="0" presId="urn:microsoft.com/office/officeart/2005/8/layout/chevron2"/>
    <dgm:cxn modelId="{CA05A4AA-E153-4344-98CD-023ED20DB9F5}" srcId="{540579C3-B97C-488B-9BB3-4C5BEFC370AC}" destId="{CF9DF273-C930-4E6A-8AA7-C1E3361E6833}" srcOrd="0" destOrd="0" parTransId="{ABE52E1D-5A74-484C-99CC-96D335CD9FB3}" sibTransId="{7CAE8628-DE67-4627-9877-02C50AD99370}"/>
    <dgm:cxn modelId="{26004F2B-77CA-416F-BA17-422185DBD4FE}" srcId="{D7F18277-E9A1-4D5A-8552-4554C93E43F0}" destId="{540579C3-B97C-488B-9BB3-4C5BEFC370AC}" srcOrd="0" destOrd="0" parTransId="{6FDE81C9-07EB-4973-80AA-46280861ED2A}" sibTransId="{049DD589-4458-48DB-ABC1-91714CEC32ED}"/>
    <dgm:cxn modelId="{E537959F-5DF7-4F39-A58A-0AFC6828B885}" srcId="{736D3162-AF89-4E6E-B903-F68789ED8F90}" destId="{57B04A9B-BE6B-4357-A2E3-AA1E61BF081A}" srcOrd="1" destOrd="0" parTransId="{64F07A8C-C4CD-47E5-8FBD-FA319F3F53E0}" sibTransId="{195BE515-3C4E-4F88-90AF-E1670DF9E83A}"/>
    <dgm:cxn modelId="{0A2D5C8D-A5A7-4C15-9937-3698AA8AC9A9}" type="presOf" srcId="{57B04A9B-BE6B-4357-A2E3-AA1E61BF081A}" destId="{2F9C331D-92A7-4D48-8E8E-5A3CBA3D57B2}" srcOrd="0" destOrd="1" presId="urn:microsoft.com/office/officeart/2005/8/layout/chevron2"/>
    <dgm:cxn modelId="{91497F97-B5A6-45FF-832D-CD853AE7AA04}" type="presOf" srcId="{A2114115-D8CA-4BB4-AF9F-24CD65F140D8}" destId="{BE5BB864-01B5-45D9-8F8C-541C0CC2E5E3}" srcOrd="0" destOrd="0" presId="urn:microsoft.com/office/officeart/2005/8/layout/chevron2"/>
    <dgm:cxn modelId="{235D1C70-BD02-4163-84F3-557B86C77A76}" srcId="{540579C3-B97C-488B-9BB3-4C5BEFC370AC}" destId="{982DE070-B648-47AE-BA9D-E31F4B9A0D69}" srcOrd="1" destOrd="0" parTransId="{9478E833-5A6D-4FB2-971C-C73CEE472D21}" sibTransId="{A5BAE2A8-287E-4AD0-9CC9-B81AFB5798B4}"/>
    <dgm:cxn modelId="{9126DEB6-B4B5-4FD8-9A83-B70CF8785342}" type="presOf" srcId="{736D3162-AF89-4E6E-B903-F68789ED8F90}" destId="{5CD62B53-66AB-484D-82B6-A38A68831921}" srcOrd="0" destOrd="0" presId="urn:microsoft.com/office/officeart/2005/8/layout/chevron2"/>
    <dgm:cxn modelId="{E1224E79-73C4-4A15-BD4A-5363F2647BF2}" srcId="{154DCB0B-03B4-410C-AF78-CD82B8D22C8E}" destId="{1DF1DCAE-3FCD-4CCE-9DB0-228D29382C65}" srcOrd="0" destOrd="0" parTransId="{0D942E4A-4440-49CC-99B6-1C449837E427}" sibTransId="{810C3144-C5F1-4AA2-AE28-72DFFB865600}"/>
    <dgm:cxn modelId="{D2BE5982-24F2-439A-9E53-197873145DE4}" srcId="{D7F18277-E9A1-4D5A-8552-4554C93E43F0}" destId="{154DCB0B-03B4-410C-AF78-CD82B8D22C8E}" srcOrd="3" destOrd="0" parTransId="{31A6B0AD-CB8E-49B0-9E6F-1DD773500F7D}" sibTransId="{C02C12D6-7B16-4265-AB88-2A7F762286DB}"/>
    <dgm:cxn modelId="{D34EE4BE-9417-4254-BF43-60EA26CD8209}" srcId="{A2114115-D8CA-4BB4-AF9F-24CD65F140D8}" destId="{03A46828-0C4D-41E5-987E-552681D41174}" srcOrd="0" destOrd="0" parTransId="{C89E2469-F8C4-4475-89B7-9C5226FBF165}" sibTransId="{4F2F55E5-331B-4F79-9560-A10BC5209D4B}"/>
    <dgm:cxn modelId="{E72171AC-4B10-434C-98D0-7192CCA9BC38}" srcId="{D7F18277-E9A1-4D5A-8552-4554C93E43F0}" destId="{A2114115-D8CA-4BB4-AF9F-24CD65F140D8}" srcOrd="1" destOrd="0" parTransId="{CFDF644A-EAD7-4CFF-BD9A-FC83C9909207}" sibTransId="{675653EE-72D2-4F61-9836-154234FBF0E1}"/>
    <dgm:cxn modelId="{A89DAA3D-62AA-4B96-B623-F482792293CB}" type="presOf" srcId="{982DE070-B648-47AE-BA9D-E31F4B9A0D69}" destId="{DAE0EE3C-C22E-41B8-9C0A-50D4989D6E5D}" srcOrd="0" destOrd="1" presId="urn:microsoft.com/office/officeart/2005/8/layout/chevron2"/>
    <dgm:cxn modelId="{C000714F-C7A2-4A57-A9D4-6BED4D2A51A2}" type="presOf" srcId="{154DCB0B-03B4-410C-AF78-CD82B8D22C8E}" destId="{3B8003E7-6F0B-43E7-86A4-E30CDD9323AA}" srcOrd="0" destOrd="0" presId="urn:microsoft.com/office/officeart/2005/8/layout/chevron2"/>
    <dgm:cxn modelId="{CDA7C572-C9B0-4B2B-8AAC-332B798AA519}" type="presOf" srcId="{D7F18277-E9A1-4D5A-8552-4554C93E43F0}" destId="{B1080EA0-E5A5-42D7-9CBE-BAC8BB32EB85}" srcOrd="0" destOrd="0" presId="urn:microsoft.com/office/officeart/2005/8/layout/chevron2"/>
    <dgm:cxn modelId="{8B782F4C-090B-4258-AA3C-1C6BFEA66ACC}" type="presOf" srcId="{540579C3-B97C-488B-9BB3-4C5BEFC370AC}" destId="{461BB493-162C-4618-839D-7085A05D7C82}" srcOrd="0" destOrd="0" presId="urn:microsoft.com/office/officeart/2005/8/layout/chevron2"/>
    <dgm:cxn modelId="{2C29D334-3915-4632-A80F-890DF49BB946}" type="presParOf" srcId="{B1080EA0-E5A5-42D7-9CBE-BAC8BB32EB85}" destId="{AE48F597-FCBF-4211-AFC0-0445EBED129E}" srcOrd="0" destOrd="0" presId="urn:microsoft.com/office/officeart/2005/8/layout/chevron2"/>
    <dgm:cxn modelId="{44551FB9-1161-401B-B4BD-C2A7B3191722}" type="presParOf" srcId="{AE48F597-FCBF-4211-AFC0-0445EBED129E}" destId="{461BB493-162C-4618-839D-7085A05D7C82}" srcOrd="0" destOrd="0" presId="urn:microsoft.com/office/officeart/2005/8/layout/chevron2"/>
    <dgm:cxn modelId="{B0BBBA3C-507F-4B1E-AC8D-183682AE9884}" type="presParOf" srcId="{AE48F597-FCBF-4211-AFC0-0445EBED129E}" destId="{DAE0EE3C-C22E-41B8-9C0A-50D4989D6E5D}" srcOrd="1" destOrd="0" presId="urn:microsoft.com/office/officeart/2005/8/layout/chevron2"/>
    <dgm:cxn modelId="{911CFA96-A0AF-485A-820E-73B7EECCB740}" type="presParOf" srcId="{B1080EA0-E5A5-42D7-9CBE-BAC8BB32EB85}" destId="{8767D393-6C16-460F-BFC4-0B008468A7DF}" srcOrd="1" destOrd="0" presId="urn:microsoft.com/office/officeart/2005/8/layout/chevron2"/>
    <dgm:cxn modelId="{82822940-9C0D-4E9F-8D16-CFF910BF4D83}" type="presParOf" srcId="{B1080EA0-E5A5-42D7-9CBE-BAC8BB32EB85}" destId="{F17F9097-1DBD-4D15-9680-D292D28BE25C}" srcOrd="2" destOrd="0" presId="urn:microsoft.com/office/officeart/2005/8/layout/chevron2"/>
    <dgm:cxn modelId="{98268DDF-5ED7-40EC-81E3-0FF5248FB152}" type="presParOf" srcId="{F17F9097-1DBD-4D15-9680-D292D28BE25C}" destId="{BE5BB864-01B5-45D9-8F8C-541C0CC2E5E3}" srcOrd="0" destOrd="0" presId="urn:microsoft.com/office/officeart/2005/8/layout/chevron2"/>
    <dgm:cxn modelId="{C1C54A32-5522-4326-AC45-2DAB1EFBCB40}" type="presParOf" srcId="{F17F9097-1DBD-4D15-9680-D292D28BE25C}" destId="{B789C997-98BC-4ABA-8D51-D7296E088FC5}" srcOrd="1" destOrd="0" presId="urn:microsoft.com/office/officeart/2005/8/layout/chevron2"/>
    <dgm:cxn modelId="{0D288D14-B861-4DE4-9F10-E19F24F22A8F}" type="presParOf" srcId="{B1080EA0-E5A5-42D7-9CBE-BAC8BB32EB85}" destId="{7053A6EB-FD3A-4C96-8F81-58B257332C22}" srcOrd="3" destOrd="0" presId="urn:microsoft.com/office/officeart/2005/8/layout/chevron2"/>
    <dgm:cxn modelId="{121241E7-4A87-4CB4-8251-2F5B0F73EC8D}" type="presParOf" srcId="{B1080EA0-E5A5-42D7-9CBE-BAC8BB32EB85}" destId="{0DC9B442-8E3A-4A78-BC2E-D1635BDE59F3}" srcOrd="4" destOrd="0" presId="urn:microsoft.com/office/officeart/2005/8/layout/chevron2"/>
    <dgm:cxn modelId="{37A6715B-CA81-4C1B-845C-87CF1C1EED6B}" type="presParOf" srcId="{0DC9B442-8E3A-4A78-BC2E-D1635BDE59F3}" destId="{5CD62B53-66AB-484D-82B6-A38A68831921}" srcOrd="0" destOrd="0" presId="urn:microsoft.com/office/officeart/2005/8/layout/chevron2"/>
    <dgm:cxn modelId="{198A394B-E059-40B4-9452-66B6DB8FE3EA}" type="presParOf" srcId="{0DC9B442-8E3A-4A78-BC2E-D1635BDE59F3}" destId="{2F9C331D-92A7-4D48-8E8E-5A3CBA3D57B2}" srcOrd="1" destOrd="0" presId="urn:microsoft.com/office/officeart/2005/8/layout/chevron2"/>
    <dgm:cxn modelId="{59D6FE55-7552-491D-B157-337C41637720}" type="presParOf" srcId="{B1080EA0-E5A5-42D7-9CBE-BAC8BB32EB85}" destId="{2CC7F815-8D8E-463E-B537-05C5ED7DE85E}" srcOrd="5" destOrd="0" presId="urn:microsoft.com/office/officeart/2005/8/layout/chevron2"/>
    <dgm:cxn modelId="{2CD5A6F8-E13E-4CFA-A6BA-4DE77C59B5D2}" type="presParOf" srcId="{B1080EA0-E5A5-42D7-9CBE-BAC8BB32EB85}" destId="{DC39B9AD-18A4-473D-9E58-F80AF03B998A}" srcOrd="6" destOrd="0" presId="urn:microsoft.com/office/officeart/2005/8/layout/chevron2"/>
    <dgm:cxn modelId="{C736338C-F416-4CD4-9110-8C588792234D}" type="presParOf" srcId="{DC39B9AD-18A4-473D-9E58-F80AF03B998A}" destId="{3B8003E7-6F0B-43E7-86A4-E30CDD9323AA}" srcOrd="0" destOrd="0" presId="urn:microsoft.com/office/officeart/2005/8/layout/chevron2"/>
    <dgm:cxn modelId="{C01BD764-5DF0-456F-8208-C07E0E7AD4A2}" type="presParOf" srcId="{DC39B9AD-18A4-473D-9E58-F80AF03B998A}" destId="{B2F83AB0-90CD-4699-9806-009383F12CD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0.30267</cdr:x>
      <cdr:y>0.79499</cdr:y>
    </cdr:from>
    <cdr:to>
      <cdr:x>0.41698</cdr:x>
      <cdr:y>1</cdr:y>
    </cdr:to>
    <cdr:sp macro="" textlink="">
      <cdr:nvSpPr>
        <cdr:cNvPr id="3" name="TextBox 2"/>
        <cdr:cNvSpPr txBox="1"/>
      </cdr:nvSpPr>
      <cdr:spPr>
        <a:xfrm xmlns:a="http://schemas.openxmlformats.org/drawingml/2006/main">
          <a:off x="2381110" y="446025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85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08425" y="0"/>
            <a:ext cx="2990850" cy="465138"/>
          </a:xfrm>
          <a:prstGeom prst="rect">
            <a:avLst/>
          </a:prstGeom>
        </p:spPr>
        <p:txBody>
          <a:bodyPr vert="horz" lIns="91440" tIns="45720" rIns="91440" bIns="45720" rtlCol="0"/>
          <a:lstStyle>
            <a:lvl1pPr algn="r">
              <a:defRPr sz="1200"/>
            </a:lvl1pPr>
          </a:lstStyle>
          <a:p>
            <a:pPr>
              <a:defRPr/>
            </a:pPr>
            <a:fld id="{C396F8B6-E064-4C0A-AEAC-F7F4F2C21169}" type="datetimeFigureOut">
              <a:rPr lang="en-US"/>
              <a:pPr>
                <a:defRPr/>
              </a:pPr>
              <a:t>7/25/2013</a:t>
            </a:fld>
            <a:endParaRPr lang="en-US"/>
          </a:p>
        </p:txBody>
      </p:sp>
      <p:sp>
        <p:nvSpPr>
          <p:cNvPr id="4" name="Footer Placeholder 3"/>
          <p:cNvSpPr>
            <a:spLocks noGrp="1"/>
          </p:cNvSpPr>
          <p:nvPr>
            <p:ph type="ftr" sz="quarter" idx="2"/>
          </p:nvPr>
        </p:nvSpPr>
        <p:spPr>
          <a:xfrm>
            <a:off x="0" y="8824913"/>
            <a:ext cx="2990850" cy="46513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08425" y="8824913"/>
            <a:ext cx="2990850" cy="465137"/>
          </a:xfrm>
          <a:prstGeom prst="rect">
            <a:avLst/>
          </a:prstGeom>
        </p:spPr>
        <p:txBody>
          <a:bodyPr vert="horz" lIns="91440" tIns="45720" rIns="91440" bIns="45720" rtlCol="0" anchor="b"/>
          <a:lstStyle>
            <a:lvl1pPr algn="r">
              <a:defRPr sz="1200"/>
            </a:lvl1pPr>
          </a:lstStyle>
          <a:p>
            <a:pPr>
              <a:defRPr/>
            </a:pPr>
            <a:fld id="{8678118C-E726-4A1A-BFE2-4E72C86195A5}" type="slidenum">
              <a:rPr lang="en-US"/>
              <a:pPr>
                <a:defRPr/>
              </a:pPr>
              <a:t>‹#›</a:t>
            </a:fld>
            <a:endParaRPr lang="en-US"/>
          </a:p>
        </p:txBody>
      </p:sp>
    </p:spTree>
    <p:extLst>
      <p:ext uri="{BB962C8B-B14F-4D97-AF65-F5344CB8AC3E}">
        <p14:creationId xmlns:p14="http://schemas.microsoft.com/office/powerpoint/2010/main" val="1288935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908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9" tIns="46222" rIns="92449" bIns="46222" numCol="1" anchor="t" anchorCtr="0" compatLnSpc="1">
            <a:prstTxWarp prst="textNoShape">
              <a:avLst/>
            </a:prstTxWarp>
          </a:bodyPr>
          <a:lstStyle>
            <a:lvl1pPr defTabSz="925247">
              <a:defRPr sz="1200">
                <a:latin typeface="Arial" charset="0"/>
                <a:cs typeface="Arial" charset="0"/>
              </a:defRPr>
            </a:lvl1pPr>
          </a:lstStyle>
          <a:p>
            <a:pPr>
              <a:defRPr/>
            </a:pPr>
            <a:endParaRPr lang="en-US"/>
          </a:p>
        </p:txBody>
      </p:sp>
      <p:sp>
        <p:nvSpPr>
          <p:cNvPr id="50179" name="Rectangle 3"/>
          <p:cNvSpPr>
            <a:spLocks noGrp="1" noChangeArrowheads="1"/>
          </p:cNvSpPr>
          <p:nvPr>
            <p:ph type="dt" idx="1"/>
          </p:nvPr>
        </p:nvSpPr>
        <p:spPr bwMode="auto">
          <a:xfrm>
            <a:off x="3908425" y="0"/>
            <a:ext cx="29908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9" tIns="46222" rIns="92449" bIns="46222" numCol="1" anchor="t" anchorCtr="0" compatLnSpc="1">
            <a:prstTxWarp prst="textNoShape">
              <a:avLst/>
            </a:prstTxWarp>
          </a:bodyPr>
          <a:lstStyle>
            <a:lvl1pPr algn="r" defTabSz="925247">
              <a:defRPr sz="1200">
                <a:latin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28713" y="698500"/>
            <a:ext cx="4643437"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8975" y="4414838"/>
            <a:ext cx="5522913"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9" tIns="46222" rIns="92449" bIns="462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4913"/>
            <a:ext cx="29908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9" tIns="46222" rIns="92449" bIns="46222" numCol="1" anchor="b" anchorCtr="0" compatLnSpc="1">
            <a:prstTxWarp prst="textNoShape">
              <a:avLst/>
            </a:prstTxWarp>
          </a:bodyPr>
          <a:lstStyle>
            <a:lvl1pPr defTabSz="925247">
              <a:defRPr sz="1200">
                <a:latin typeface="Arial" charset="0"/>
                <a:cs typeface="Arial" charset="0"/>
              </a:defRPr>
            </a:lvl1pPr>
          </a:lstStyle>
          <a:p>
            <a:pPr>
              <a:defRPr/>
            </a:pPr>
            <a:endParaRPr lang="en-US"/>
          </a:p>
        </p:txBody>
      </p:sp>
      <p:sp>
        <p:nvSpPr>
          <p:cNvPr id="50183" name="Rectangle 7"/>
          <p:cNvSpPr>
            <a:spLocks noGrp="1" noChangeArrowheads="1"/>
          </p:cNvSpPr>
          <p:nvPr>
            <p:ph type="sldNum" sz="quarter" idx="5"/>
          </p:nvPr>
        </p:nvSpPr>
        <p:spPr bwMode="auto">
          <a:xfrm>
            <a:off x="3908425" y="8824913"/>
            <a:ext cx="29908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9" tIns="46222" rIns="92449" bIns="46222" numCol="1" anchor="b" anchorCtr="0" compatLnSpc="1">
            <a:prstTxWarp prst="textNoShape">
              <a:avLst/>
            </a:prstTxWarp>
          </a:bodyPr>
          <a:lstStyle>
            <a:lvl1pPr algn="r" defTabSz="925247">
              <a:defRPr sz="1200">
                <a:latin typeface="Arial" charset="0"/>
                <a:cs typeface="Arial" charset="0"/>
              </a:defRPr>
            </a:lvl1pPr>
          </a:lstStyle>
          <a:p>
            <a:pPr>
              <a:defRPr/>
            </a:pPr>
            <a:fld id="{3DDC378E-9D7D-4921-8E47-0BF74EC25CF3}" type="slidenum">
              <a:rPr lang="en-US"/>
              <a:pPr>
                <a:defRPr/>
              </a:pPr>
              <a:t>‹#›</a:t>
            </a:fld>
            <a:endParaRPr lang="en-US"/>
          </a:p>
        </p:txBody>
      </p:sp>
    </p:spTree>
    <p:extLst>
      <p:ext uri="{BB962C8B-B14F-4D97-AF65-F5344CB8AC3E}">
        <p14:creationId xmlns:p14="http://schemas.microsoft.com/office/powerpoint/2010/main" val="1265691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44979-1950-514C-90AC-088E3B0CE7E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718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marL="227013" indent="-227013">
              <a:buFontTx/>
              <a:buAutoNum type="arabicPeriod"/>
            </a:pPr>
            <a:endParaRPr lang="en-US" smtClean="0"/>
          </a:p>
        </p:txBody>
      </p:sp>
      <p:sp>
        <p:nvSpPr>
          <p:cNvPr id="15364" name="Slide Number Placeholder 3"/>
          <p:cNvSpPr txBox="1">
            <a:spLocks noGrp="1"/>
          </p:cNvSpPr>
          <p:nvPr/>
        </p:nvSpPr>
        <p:spPr bwMode="auto">
          <a:xfrm>
            <a:off x="3909597" y="8825539"/>
            <a:ext cx="2989691" cy="464502"/>
          </a:xfrm>
          <a:prstGeom prst="rect">
            <a:avLst/>
          </a:prstGeom>
          <a:noFill/>
          <a:ln w="9525">
            <a:noFill/>
            <a:miter lim="800000"/>
            <a:headEnd/>
            <a:tailEnd/>
          </a:ln>
        </p:spPr>
        <p:txBody>
          <a:bodyPr lIns="92473" tIns="46236" rIns="92473" bIns="46236" anchor="b"/>
          <a:lstStyle/>
          <a:p>
            <a:pPr algn="r" defTabSz="923925"/>
            <a:fld id="{F5D21446-2AE8-4968-82D1-EBF92ECF6AF1}" type="slidenum">
              <a:rPr lang="en-US" sz="1200">
                <a:solidFill>
                  <a:prstClr val="black"/>
                </a:solidFill>
                <a:ea typeface="ＭＳ Ｐゴシック" pitchFamily="-106" charset="-128"/>
                <a:cs typeface="+mn-cs"/>
              </a:rPr>
              <a:pPr algn="r" defTabSz="923925"/>
              <a:t>54</a:t>
            </a:fld>
            <a:endParaRPr lang="en-US" sz="1200">
              <a:solidFill>
                <a:prstClr val="black"/>
              </a:solidFill>
              <a:ea typeface="ＭＳ Ｐゴシック" pitchFamily="-106" charset="-128"/>
              <a:cs typeface="+mn-cs"/>
            </a:endParaRPr>
          </a:p>
        </p:txBody>
      </p:sp>
    </p:spTree>
    <p:extLst>
      <p:ext uri="{BB962C8B-B14F-4D97-AF65-F5344CB8AC3E}">
        <p14:creationId xmlns:p14="http://schemas.microsoft.com/office/powerpoint/2010/main" val="219790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a:buFontTx/>
              <a:buChar char="-"/>
            </a:pPr>
            <a:r>
              <a:rPr lang="en-US" b="1" smtClean="0"/>
              <a:t>Collaborating hospitals include: </a:t>
            </a:r>
          </a:p>
          <a:p>
            <a:pPr>
              <a:buFontTx/>
              <a:buChar char="-"/>
            </a:pPr>
            <a:r>
              <a:rPr lang="en-US" b="1" smtClean="0"/>
              <a:t>1. </a:t>
            </a:r>
            <a:r>
              <a:rPr lang="en-US" smtClean="0"/>
              <a:t>OSF St Francis Medical Center (Peoria, IL)</a:t>
            </a:r>
          </a:p>
          <a:p>
            <a:pPr>
              <a:buFontTx/>
              <a:buChar char="-"/>
            </a:pPr>
            <a:r>
              <a:rPr lang="en-US" b="1" smtClean="0"/>
              <a:t>2. </a:t>
            </a:r>
            <a:r>
              <a:rPr lang="en-US" smtClean="0"/>
              <a:t>Kaiser Permanente Fresno (Fresno, CA)</a:t>
            </a:r>
          </a:p>
          <a:p>
            <a:pPr>
              <a:buFontTx/>
              <a:buChar char="-"/>
            </a:pPr>
            <a:r>
              <a:rPr lang="en-US" b="1" smtClean="0"/>
              <a:t>3. </a:t>
            </a:r>
            <a:r>
              <a:rPr lang="en-US" smtClean="0"/>
              <a:t>Barnes-Jewish Hospital (St. Louis, MO)</a:t>
            </a:r>
          </a:p>
          <a:p>
            <a:pPr>
              <a:buFontTx/>
              <a:buChar char="-"/>
            </a:pPr>
            <a:r>
              <a:rPr lang="en-US" b="1" smtClean="0"/>
              <a:t>4. </a:t>
            </a:r>
            <a:r>
              <a:rPr lang="en-US" smtClean="0"/>
              <a:t>Wake Forest Baptist Medical Center (Winston-Salem, NC), VA</a:t>
            </a:r>
          </a:p>
          <a:p>
            <a:pPr>
              <a:buFontTx/>
              <a:buChar char="-"/>
            </a:pPr>
            <a:r>
              <a:rPr lang="en-US" b="1" smtClean="0"/>
              <a:t>5. </a:t>
            </a:r>
            <a:r>
              <a:rPr lang="en-US" smtClean="0"/>
              <a:t>Palo Alto Health Care System (Palo Alto, CA)</a:t>
            </a:r>
          </a:p>
          <a:p>
            <a:pPr>
              <a:buFontTx/>
              <a:buChar char="-"/>
            </a:pPr>
            <a:r>
              <a:rPr lang="en-US" b="1" smtClean="0"/>
              <a:t>6. </a:t>
            </a:r>
            <a:r>
              <a:rPr lang="en-US" smtClean="0"/>
              <a:t>Froedert Health (Milwaukee, WI)</a:t>
            </a:r>
          </a:p>
          <a:p>
            <a:endParaRPr lang="en-US" smtClean="0"/>
          </a:p>
          <a:p>
            <a:pPr>
              <a:buFontTx/>
              <a:buChar char="-"/>
            </a:pPr>
            <a:r>
              <a:rPr lang="en-US" smtClean="0"/>
              <a:t>Center for Transforming Healthcare also ran a handoff communication project (NYP participated)</a:t>
            </a:r>
          </a:p>
          <a:p>
            <a:pPr>
              <a:buFontTx/>
              <a:buChar char="-"/>
            </a:pPr>
            <a:r>
              <a:rPr lang="en-US" smtClean="0"/>
              <a:t>Safety culture project started in October 2011.</a:t>
            </a:r>
          </a:p>
          <a:p>
            <a:pPr>
              <a:buFontTx/>
              <a:buChar char="-"/>
            </a:pPr>
            <a:r>
              <a:rPr lang="en-US" smtClean="0"/>
              <a:t>Six Sigma methodology for process improvement</a:t>
            </a:r>
          </a:p>
          <a:p>
            <a:pPr>
              <a:buFontTx/>
              <a:buChar char="-"/>
            </a:pPr>
            <a:r>
              <a:rPr lang="en-US" smtClean="0"/>
              <a:t> 5 stages to a six sigma project: define, measure, analyze, improve, control</a:t>
            </a:r>
          </a:p>
          <a:p>
            <a:pPr>
              <a:buFontTx/>
              <a:buChar char="-"/>
            </a:pPr>
            <a:r>
              <a:rPr lang="en-US" smtClean="0"/>
              <a:t>Currently in improve phase, so project is nearing completion</a:t>
            </a:r>
          </a:p>
          <a:p>
            <a:pPr>
              <a:buFontTx/>
              <a:buChar char="-"/>
            </a:pPr>
            <a:endParaRPr lang="en-US" smtClean="0"/>
          </a:p>
          <a:p>
            <a:r>
              <a:rPr lang="en-US" i="1" smtClean="0"/>
              <a:t>Presenter: don’t delve into six sigma</a:t>
            </a:r>
          </a:p>
          <a:p>
            <a:pPr>
              <a:buFontTx/>
              <a:buChar char="-"/>
            </a:pPr>
            <a:endParaRPr lang="en-US" smtClean="0"/>
          </a:p>
        </p:txBody>
      </p:sp>
      <p:sp>
        <p:nvSpPr>
          <p:cNvPr id="17412" name="Slide Number Placeholder 3"/>
          <p:cNvSpPr>
            <a:spLocks noGrp="1"/>
          </p:cNvSpPr>
          <p:nvPr>
            <p:ph type="sldNum" sz="quarter" idx="5"/>
          </p:nvPr>
        </p:nvSpPr>
        <p:spPr>
          <a:noFill/>
        </p:spPr>
        <p:txBody>
          <a:bodyPr/>
          <a:lstStyle/>
          <a:p>
            <a:fld id="{A97D3C60-3114-4023-8C18-AA15BDCA2B8F}" type="slidenum">
              <a:rPr lang="en-US" smtClean="0">
                <a:solidFill>
                  <a:prstClr val="black"/>
                </a:solidFill>
              </a:rPr>
              <a:pPr/>
              <a:t>55</a:t>
            </a:fld>
            <a:endParaRPr lang="en-US" smtClean="0">
              <a:solidFill>
                <a:prstClr val="black"/>
              </a:solidFill>
            </a:endParaRPr>
          </a:p>
        </p:txBody>
      </p:sp>
    </p:spTree>
    <p:extLst>
      <p:ext uri="{BB962C8B-B14F-4D97-AF65-F5344CB8AC3E}">
        <p14:creationId xmlns:p14="http://schemas.microsoft.com/office/powerpoint/2010/main" val="361490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t>7W baseline was 0% (5 open, 0 closed)</a:t>
            </a:r>
          </a:p>
          <a:p>
            <a:endParaRPr lang="en-US" smtClean="0"/>
          </a:p>
        </p:txBody>
      </p:sp>
      <p:sp>
        <p:nvSpPr>
          <p:cNvPr id="19460" name="Slide Number Placeholder 3"/>
          <p:cNvSpPr>
            <a:spLocks noGrp="1"/>
          </p:cNvSpPr>
          <p:nvPr>
            <p:ph type="sldNum" sz="quarter" idx="5"/>
          </p:nvPr>
        </p:nvSpPr>
        <p:spPr>
          <a:noFill/>
        </p:spPr>
        <p:txBody>
          <a:bodyPr/>
          <a:lstStyle/>
          <a:p>
            <a:fld id="{BA0C6649-4587-4812-92B2-6E6E9F710C6F}" type="slidenum">
              <a:rPr lang="en-US" smtClean="0">
                <a:solidFill>
                  <a:prstClr val="black"/>
                </a:solidFill>
              </a:rPr>
              <a:pPr/>
              <a:t>57</a:t>
            </a:fld>
            <a:endParaRPr lang="en-US" smtClean="0">
              <a:solidFill>
                <a:prstClr val="black"/>
              </a:solidFill>
            </a:endParaRPr>
          </a:p>
        </p:txBody>
      </p:sp>
    </p:spTree>
    <p:extLst>
      <p:ext uri="{BB962C8B-B14F-4D97-AF65-F5344CB8AC3E}">
        <p14:creationId xmlns:p14="http://schemas.microsoft.com/office/powerpoint/2010/main" val="366308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t>Example of display of data.</a:t>
            </a:r>
          </a:p>
        </p:txBody>
      </p:sp>
      <p:sp>
        <p:nvSpPr>
          <p:cNvPr id="22532" name="Slide Number Placeholder 3"/>
          <p:cNvSpPr>
            <a:spLocks noGrp="1"/>
          </p:cNvSpPr>
          <p:nvPr>
            <p:ph type="sldNum" sz="quarter" idx="5"/>
          </p:nvPr>
        </p:nvSpPr>
        <p:spPr>
          <a:noFill/>
        </p:spPr>
        <p:txBody>
          <a:bodyPr/>
          <a:lstStyle/>
          <a:p>
            <a:fld id="{9C4C0A76-0F32-49F2-97DF-4A76ADFCAC87}" type="slidenum">
              <a:rPr lang="en-US">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08038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F34C56C6-998A-4D91-B9E3-0244F2D540F6}" type="slidenum">
              <a:rPr lang="en-US">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91277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z="1700" smtClean="0">
                <a:cs typeface="Arial" charset="0"/>
              </a:rPr>
              <a:t>How did your project decide on the Best Solutions to be implemented?</a:t>
            </a:r>
          </a:p>
          <a:p>
            <a:pPr marL="809625" lvl="1" indent="-346075"/>
            <a:r>
              <a:rPr lang="en-US" sz="1700" smtClean="0">
                <a:cs typeface="Arial" charset="0"/>
              </a:rPr>
              <a:t>Include tools or strategies used by project team to generate and rank solution ideas, for example Brainstorming, DOE, Solution and Criteria Matrix etc.</a:t>
            </a:r>
          </a:p>
          <a:p>
            <a:endParaRPr lang="en-US" smtClean="0"/>
          </a:p>
        </p:txBody>
      </p:sp>
      <p:sp>
        <p:nvSpPr>
          <p:cNvPr id="31748" name="Slide Number Placeholder 3"/>
          <p:cNvSpPr>
            <a:spLocks noGrp="1"/>
          </p:cNvSpPr>
          <p:nvPr>
            <p:ph type="sldNum" sz="quarter" idx="5"/>
          </p:nvPr>
        </p:nvSpPr>
        <p:spPr>
          <a:noFill/>
        </p:spPr>
        <p:txBody>
          <a:bodyPr/>
          <a:lstStyle/>
          <a:p>
            <a:fld id="{AF9C3344-977D-4B16-BC2C-B2F2CCEB910F}" type="slidenum">
              <a:rPr lang="en-US">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22556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ea typeface="+mn-ea"/>
              </a:rPr>
              <a:t>Change management strategies:</a:t>
            </a:r>
          </a:p>
          <a:p>
            <a:pPr marL="231366" indent="-231366">
              <a:buFontTx/>
              <a:buAutoNum type="arabicPeriod"/>
              <a:defRPr/>
            </a:pPr>
            <a:r>
              <a:rPr lang="en-US" dirty="0" smtClean="0">
                <a:ea typeface="+mn-ea"/>
              </a:rPr>
              <a:t>Stakeholder analysis</a:t>
            </a:r>
          </a:p>
          <a:p>
            <a:pPr marL="231366" indent="-231366">
              <a:buFontTx/>
              <a:buAutoNum type="arabicPeriod"/>
              <a:defRPr/>
            </a:pPr>
            <a:r>
              <a:rPr lang="en-US" dirty="0" smtClean="0">
                <a:ea typeface="+mn-ea"/>
              </a:rPr>
              <a:t>Monitoring Progress: Safety Culture Dashboard</a:t>
            </a:r>
            <a:endParaRPr lang="en-US" dirty="0">
              <a:ea typeface="+mn-ea"/>
            </a:endParaRPr>
          </a:p>
        </p:txBody>
      </p:sp>
      <p:sp>
        <p:nvSpPr>
          <p:cNvPr id="43012" name="Slide Number Placeholder 3"/>
          <p:cNvSpPr>
            <a:spLocks noGrp="1"/>
          </p:cNvSpPr>
          <p:nvPr>
            <p:ph type="sldNum" sz="quarter" idx="5"/>
          </p:nvPr>
        </p:nvSpPr>
        <p:spPr>
          <a:noFill/>
        </p:spPr>
        <p:txBody>
          <a:bodyPr/>
          <a:lstStyle/>
          <a:p>
            <a:fld id="{96FCA709-C1AD-437B-9CFF-6AB7DF20F3C2}" type="slidenum">
              <a:rPr lang="en-US">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452782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a:lnSpc>
                <a:spcPct val="80000"/>
              </a:lnSpc>
            </a:pPr>
            <a:r>
              <a:rPr lang="en-US" sz="1600" dirty="0" smtClean="0">
                <a:cs typeface="Arial" charset="0"/>
              </a:rPr>
              <a:t>What are the specific elements and details of your improvements?</a:t>
            </a:r>
          </a:p>
          <a:p>
            <a:pPr lvl="1">
              <a:lnSpc>
                <a:spcPct val="80000"/>
              </a:lnSpc>
            </a:pPr>
            <a:r>
              <a:rPr lang="en-US" sz="1600" dirty="0" smtClean="0">
                <a:cs typeface="Arial" charset="0"/>
              </a:rPr>
              <a:t>This should include the implementation plan for your improvements. </a:t>
            </a:r>
          </a:p>
          <a:p>
            <a:pPr lvl="1">
              <a:lnSpc>
                <a:spcPct val="80000"/>
              </a:lnSpc>
            </a:pPr>
            <a:r>
              <a:rPr lang="en-US" sz="1600" dirty="0" smtClean="0">
                <a:cs typeface="Arial" charset="0"/>
              </a:rPr>
              <a:t>Start date and anticipated end dates to your improvement strategies.</a:t>
            </a:r>
          </a:p>
          <a:p>
            <a:pPr>
              <a:lnSpc>
                <a:spcPct val="80000"/>
              </a:lnSpc>
            </a:pPr>
            <a:r>
              <a:rPr lang="en-US" sz="1600" dirty="0" smtClean="0">
                <a:cs typeface="Arial" charset="0"/>
              </a:rPr>
              <a:t>What are the potential risk points or failures of your solutions? </a:t>
            </a:r>
          </a:p>
          <a:p>
            <a:pPr lvl="1">
              <a:lnSpc>
                <a:spcPct val="80000"/>
              </a:lnSpc>
            </a:pPr>
            <a:r>
              <a:rPr lang="en-US" sz="1600" dirty="0" smtClean="0">
                <a:cs typeface="Arial" charset="0"/>
              </a:rPr>
              <a:t>What are the potential failure modes and impacts of the failures?</a:t>
            </a:r>
          </a:p>
          <a:p>
            <a:pPr>
              <a:lnSpc>
                <a:spcPct val="80000"/>
              </a:lnSpc>
            </a:pPr>
            <a:r>
              <a:rPr lang="en-US" sz="1600" dirty="0" smtClean="0">
                <a:cs typeface="Arial" charset="0"/>
              </a:rPr>
              <a:t>What the prevention strategies to make sure the improved process will not fail? How do you plan to validate the solutions and evaluate if the solutions meet the project goal?</a:t>
            </a:r>
          </a:p>
          <a:p>
            <a:pPr lvl="1">
              <a:lnSpc>
                <a:spcPct val="80000"/>
              </a:lnSpc>
            </a:pPr>
            <a:r>
              <a:rPr lang="en-US" sz="1600" dirty="0" smtClean="0">
                <a:cs typeface="Arial" charset="0"/>
              </a:rPr>
              <a:t>Any completed pilot testing-describe</a:t>
            </a:r>
          </a:p>
          <a:p>
            <a:pPr lvl="1">
              <a:lnSpc>
                <a:spcPct val="80000"/>
              </a:lnSpc>
            </a:pPr>
            <a:r>
              <a:rPr lang="en-US" sz="1600" dirty="0" smtClean="0">
                <a:cs typeface="Arial" charset="0"/>
              </a:rPr>
              <a:t>The sample size needed to detect statistical significant improvements.</a:t>
            </a:r>
          </a:p>
          <a:p>
            <a:pPr lvl="1">
              <a:lnSpc>
                <a:spcPct val="80000"/>
              </a:lnSpc>
            </a:pPr>
            <a:endParaRPr lang="en-US" sz="1600" dirty="0" smtClean="0">
              <a:cs typeface="Arial" charset="0"/>
            </a:endParaRPr>
          </a:p>
          <a:p>
            <a:pPr>
              <a:lnSpc>
                <a:spcPct val="80000"/>
              </a:lnSpc>
            </a:pPr>
            <a:endParaRPr lang="en-US" sz="1100" dirty="0" smtClean="0"/>
          </a:p>
        </p:txBody>
      </p:sp>
      <p:sp>
        <p:nvSpPr>
          <p:cNvPr id="33796" name="Slide Number Placeholder 3"/>
          <p:cNvSpPr>
            <a:spLocks noGrp="1"/>
          </p:cNvSpPr>
          <p:nvPr>
            <p:ph type="sldNum" sz="quarter" idx="5"/>
          </p:nvPr>
        </p:nvSpPr>
        <p:spPr>
          <a:noFill/>
        </p:spPr>
        <p:txBody>
          <a:bodyPr/>
          <a:lstStyle/>
          <a:p>
            <a:fld id="{5E112519-FA39-438B-9480-93D2FFDFEC70}" type="slidenum">
              <a:rPr lang="en-US">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037446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7B3844-39DB-4876-9088-9E31EFA73C37}"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451300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t>These are the event categories that we came up with in our group work.  This was based on the event categories used for patient safety rounds w/ Dr. Cooke and his group.</a:t>
            </a:r>
          </a:p>
        </p:txBody>
      </p:sp>
      <p:sp>
        <p:nvSpPr>
          <p:cNvPr id="22532" name="Slide Number Placeholder 3"/>
          <p:cNvSpPr>
            <a:spLocks noGrp="1"/>
          </p:cNvSpPr>
          <p:nvPr>
            <p:ph type="sldNum" sz="quarter" idx="5"/>
          </p:nvPr>
        </p:nvSpPr>
        <p:spPr>
          <a:noFill/>
        </p:spPr>
        <p:txBody>
          <a:bodyPr/>
          <a:lstStyle/>
          <a:p>
            <a:fld id="{DBCF80CB-86BF-4140-AD07-4048D9B53152}" type="slidenum">
              <a:rPr lang="en-US" smtClean="0">
                <a:solidFill>
                  <a:prstClr val="black"/>
                </a:solidFill>
              </a:rPr>
              <a:pPr/>
              <a:t>67</a:t>
            </a:fld>
            <a:endParaRPr lang="en-US" smtClean="0">
              <a:solidFill>
                <a:prstClr val="black"/>
              </a:solidFill>
            </a:endParaRPr>
          </a:p>
        </p:txBody>
      </p:sp>
    </p:spTree>
    <p:extLst>
      <p:ext uri="{BB962C8B-B14F-4D97-AF65-F5344CB8AC3E}">
        <p14:creationId xmlns:p14="http://schemas.microsoft.com/office/powerpoint/2010/main" val="352489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dirty="0" smtClean="0"/>
          </a:p>
        </p:txBody>
      </p:sp>
      <p:sp>
        <p:nvSpPr>
          <p:cNvPr id="67588" name="Slide Number Placeholder 3"/>
          <p:cNvSpPr>
            <a:spLocks noGrp="1"/>
          </p:cNvSpPr>
          <p:nvPr>
            <p:ph type="sldNum" sz="quarter" idx="5"/>
          </p:nvPr>
        </p:nvSpPr>
        <p:spPr>
          <a:noFill/>
        </p:spPr>
        <p:txBody>
          <a:bodyPr/>
          <a:lstStyle>
            <a:lvl1pPr defTabSz="904755">
              <a:defRPr sz="2000">
                <a:solidFill>
                  <a:schemeClr val="tx1"/>
                </a:solidFill>
                <a:latin typeface="Optimum" charset="0"/>
              </a:defRPr>
            </a:lvl1pPr>
            <a:lvl2pPr marL="737675" indent="-283721" defTabSz="904755">
              <a:defRPr sz="2000">
                <a:solidFill>
                  <a:schemeClr val="tx1"/>
                </a:solidFill>
                <a:latin typeface="Optimum" charset="0"/>
              </a:defRPr>
            </a:lvl2pPr>
            <a:lvl3pPr marL="1134885" indent="-226977" defTabSz="904755">
              <a:defRPr sz="2000">
                <a:solidFill>
                  <a:schemeClr val="tx1"/>
                </a:solidFill>
                <a:latin typeface="Optimum" charset="0"/>
              </a:defRPr>
            </a:lvl3pPr>
            <a:lvl4pPr marL="1588839" indent="-226977" defTabSz="904755">
              <a:defRPr sz="2000">
                <a:solidFill>
                  <a:schemeClr val="tx1"/>
                </a:solidFill>
                <a:latin typeface="Optimum" charset="0"/>
              </a:defRPr>
            </a:lvl4pPr>
            <a:lvl5pPr marL="2042792" indent="-226977" defTabSz="904755">
              <a:defRPr sz="2000">
                <a:solidFill>
                  <a:schemeClr val="tx1"/>
                </a:solidFill>
                <a:latin typeface="Optimum" charset="0"/>
              </a:defRPr>
            </a:lvl5pPr>
            <a:lvl6pPr marL="2496746" indent="-226977" defTabSz="904755" eaLnBrk="0" fontAlgn="base" hangingPunct="0">
              <a:spcBef>
                <a:spcPct val="0"/>
              </a:spcBef>
              <a:spcAft>
                <a:spcPct val="0"/>
              </a:spcAft>
              <a:defRPr sz="2000">
                <a:solidFill>
                  <a:schemeClr val="tx1"/>
                </a:solidFill>
                <a:latin typeface="Optimum" charset="0"/>
              </a:defRPr>
            </a:lvl6pPr>
            <a:lvl7pPr marL="2950700" indent="-226977" defTabSz="904755" eaLnBrk="0" fontAlgn="base" hangingPunct="0">
              <a:spcBef>
                <a:spcPct val="0"/>
              </a:spcBef>
              <a:spcAft>
                <a:spcPct val="0"/>
              </a:spcAft>
              <a:defRPr sz="2000">
                <a:solidFill>
                  <a:schemeClr val="tx1"/>
                </a:solidFill>
                <a:latin typeface="Optimum" charset="0"/>
              </a:defRPr>
            </a:lvl7pPr>
            <a:lvl8pPr marL="3404654" indent="-226977" defTabSz="904755" eaLnBrk="0" fontAlgn="base" hangingPunct="0">
              <a:spcBef>
                <a:spcPct val="0"/>
              </a:spcBef>
              <a:spcAft>
                <a:spcPct val="0"/>
              </a:spcAft>
              <a:defRPr sz="2000">
                <a:solidFill>
                  <a:schemeClr val="tx1"/>
                </a:solidFill>
                <a:latin typeface="Optimum" charset="0"/>
              </a:defRPr>
            </a:lvl8pPr>
            <a:lvl9pPr marL="3858608" indent="-226977" defTabSz="904755" eaLnBrk="0" fontAlgn="base" hangingPunct="0">
              <a:spcBef>
                <a:spcPct val="0"/>
              </a:spcBef>
              <a:spcAft>
                <a:spcPct val="0"/>
              </a:spcAft>
              <a:defRPr sz="2000">
                <a:solidFill>
                  <a:schemeClr val="tx1"/>
                </a:solidFill>
                <a:latin typeface="Optimum" charset="0"/>
              </a:defRPr>
            </a:lvl9pPr>
          </a:lstStyle>
          <a:p>
            <a:fld id="{CC30E815-85E3-47A8-AC9C-EBD41C7E4277}" type="slidenum">
              <a:rPr lang="en-US" sz="1200">
                <a:latin typeface="Times" charset="0"/>
              </a:rPr>
              <a:pPr/>
              <a:t>3</a:t>
            </a:fld>
            <a:endParaRPr lang="en-US" sz="1200">
              <a:latin typeface="Times" charset="0"/>
            </a:endParaRPr>
          </a:p>
        </p:txBody>
      </p:sp>
    </p:spTree>
    <p:extLst>
      <p:ext uri="{BB962C8B-B14F-4D97-AF65-F5344CB8AC3E}">
        <p14:creationId xmlns:p14="http://schemas.microsoft.com/office/powerpoint/2010/main" val="259567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p>
        </p:txBody>
      </p:sp>
      <p:sp>
        <p:nvSpPr>
          <p:cNvPr id="67588" name="Slide Number Placeholder 3"/>
          <p:cNvSpPr>
            <a:spLocks noGrp="1"/>
          </p:cNvSpPr>
          <p:nvPr>
            <p:ph type="sldNum" sz="quarter" idx="5"/>
          </p:nvPr>
        </p:nvSpPr>
        <p:spPr>
          <a:noFill/>
        </p:spPr>
        <p:txBody>
          <a:bodyPr/>
          <a:lstStyle>
            <a:lvl1pPr defTabSz="904755">
              <a:defRPr sz="2000">
                <a:solidFill>
                  <a:schemeClr val="tx1"/>
                </a:solidFill>
                <a:latin typeface="Optimum" charset="0"/>
              </a:defRPr>
            </a:lvl1pPr>
            <a:lvl2pPr marL="737675" indent="-283721" defTabSz="904755">
              <a:defRPr sz="2000">
                <a:solidFill>
                  <a:schemeClr val="tx1"/>
                </a:solidFill>
                <a:latin typeface="Optimum" charset="0"/>
              </a:defRPr>
            </a:lvl2pPr>
            <a:lvl3pPr marL="1134885" indent="-226977" defTabSz="904755">
              <a:defRPr sz="2000">
                <a:solidFill>
                  <a:schemeClr val="tx1"/>
                </a:solidFill>
                <a:latin typeface="Optimum" charset="0"/>
              </a:defRPr>
            </a:lvl3pPr>
            <a:lvl4pPr marL="1588839" indent="-226977" defTabSz="904755">
              <a:defRPr sz="2000">
                <a:solidFill>
                  <a:schemeClr val="tx1"/>
                </a:solidFill>
                <a:latin typeface="Optimum" charset="0"/>
              </a:defRPr>
            </a:lvl4pPr>
            <a:lvl5pPr marL="2042792" indent="-226977" defTabSz="904755">
              <a:defRPr sz="2000">
                <a:solidFill>
                  <a:schemeClr val="tx1"/>
                </a:solidFill>
                <a:latin typeface="Optimum" charset="0"/>
              </a:defRPr>
            </a:lvl5pPr>
            <a:lvl6pPr marL="2496746" indent="-226977" defTabSz="904755" eaLnBrk="0" fontAlgn="base" hangingPunct="0">
              <a:spcBef>
                <a:spcPct val="0"/>
              </a:spcBef>
              <a:spcAft>
                <a:spcPct val="0"/>
              </a:spcAft>
              <a:defRPr sz="2000">
                <a:solidFill>
                  <a:schemeClr val="tx1"/>
                </a:solidFill>
                <a:latin typeface="Optimum" charset="0"/>
              </a:defRPr>
            </a:lvl6pPr>
            <a:lvl7pPr marL="2950700" indent="-226977" defTabSz="904755" eaLnBrk="0" fontAlgn="base" hangingPunct="0">
              <a:spcBef>
                <a:spcPct val="0"/>
              </a:spcBef>
              <a:spcAft>
                <a:spcPct val="0"/>
              </a:spcAft>
              <a:defRPr sz="2000">
                <a:solidFill>
                  <a:schemeClr val="tx1"/>
                </a:solidFill>
                <a:latin typeface="Optimum" charset="0"/>
              </a:defRPr>
            </a:lvl7pPr>
            <a:lvl8pPr marL="3404654" indent="-226977" defTabSz="904755" eaLnBrk="0" fontAlgn="base" hangingPunct="0">
              <a:spcBef>
                <a:spcPct val="0"/>
              </a:spcBef>
              <a:spcAft>
                <a:spcPct val="0"/>
              </a:spcAft>
              <a:defRPr sz="2000">
                <a:solidFill>
                  <a:schemeClr val="tx1"/>
                </a:solidFill>
                <a:latin typeface="Optimum" charset="0"/>
              </a:defRPr>
            </a:lvl8pPr>
            <a:lvl9pPr marL="3858608" indent="-226977" defTabSz="904755" eaLnBrk="0" fontAlgn="base" hangingPunct="0">
              <a:spcBef>
                <a:spcPct val="0"/>
              </a:spcBef>
              <a:spcAft>
                <a:spcPct val="0"/>
              </a:spcAft>
              <a:defRPr sz="2000">
                <a:solidFill>
                  <a:schemeClr val="tx1"/>
                </a:solidFill>
                <a:latin typeface="Optimum" charset="0"/>
              </a:defRPr>
            </a:lvl9pPr>
          </a:lstStyle>
          <a:p>
            <a:fld id="{CC30E815-85E3-47A8-AC9C-EBD41C7E4277}" type="slidenum">
              <a:rPr lang="en-US" sz="1200">
                <a:latin typeface="Times" charset="0"/>
              </a:rPr>
              <a:pPr/>
              <a:t>12</a:t>
            </a:fld>
            <a:endParaRPr lang="en-US" sz="1200">
              <a:latin typeface="Times" charset="0"/>
            </a:endParaRPr>
          </a:p>
        </p:txBody>
      </p:sp>
    </p:spTree>
    <p:extLst>
      <p:ext uri="{BB962C8B-B14F-4D97-AF65-F5344CB8AC3E}">
        <p14:creationId xmlns:p14="http://schemas.microsoft.com/office/powerpoint/2010/main" val="64963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p>
        </p:txBody>
      </p:sp>
      <p:sp>
        <p:nvSpPr>
          <p:cNvPr id="67588" name="Slide Number Placeholder 3"/>
          <p:cNvSpPr>
            <a:spLocks noGrp="1"/>
          </p:cNvSpPr>
          <p:nvPr>
            <p:ph type="sldNum" sz="quarter" idx="5"/>
          </p:nvPr>
        </p:nvSpPr>
        <p:spPr>
          <a:noFill/>
        </p:spPr>
        <p:txBody>
          <a:bodyPr/>
          <a:lstStyle>
            <a:lvl1pPr defTabSz="904755">
              <a:defRPr sz="2000">
                <a:solidFill>
                  <a:schemeClr val="tx1"/>
                </a:solidFill>
                <a:latin typeface="Optimum" charset="0"/>
              </a:defRPr>
            </a:lvl1pPr>
            <a:lvl2pPr marL="737675" indent="-283721" defTabSz="904755">
              <a:defRPr sz="2000">
                <a:solidFill>
                  <a:schemeClr val="tx1"/>
                </a:solidFill>
                <a:latin typeface="Optimum" charset="0"/>
              </a:defRPr>
            </a:lvl2pPr>
            <a:lvl3pPr marL="1134885" indent="-226977" defTabSz="904755">
              <a:defRPr sz="2000">
                <a:solidFill>
                  <a:schemeClr val="tx1"/>
                </a:solidFill>
                <a:latin typeface="Optimum" charset="0"/>
              </a:defRPr>
            </a:lvl3pPr>
            <a:lvl4pPr marL="1588839" indent="-226977" defTabSz="904755">
              <a:defRPr sz="2000">
                <a:solidFill>
                  <a:schemeClr val="tx1"/>
                </a:solidFill>
                <a:latin typeface="Optimum" charset="0"/>
              </a:defRPr>
            </a:lvl4pPr>
            <a:lvl5pPr marL="2042792" indent="-226977" defTabSz="904755">
              <a:defRPr sz="2000">
                <a:solidFill>
                  <a:schemeClr val="tx1"/>
                </a:solidFill>
                <a:latin typeface="Optimum" charset="0"/>
              </a:defRPr>
            </a:lvl5pPr>
            <a:lvl6pPr marL="2496746" indent="-226977" defTabSz="904755" eaLnBrk="0" fontAlgn="base" hangingPunct="0">
              <a:spcBef>
                <a:spcPct val="0"/>
              </a:spcBef>
              <a:spcAft>
                <a:spcPct val="0"/>
              </a:spcAft>
              <a:defRPr sz="2000">
                <a:solidFill>
                  <a:schemeClr val="tx1"/>
                </a:solidFill>
                <a:latin typeface="Optimum" charset="0"/>
              </a:defRPr>
            </a:lvl6pPr>
            <a:lvl7pPr marL="2950700" indent="-226977" defTabSz="904755" eaLnBrk="0" fontAlgn="base" hangingPunct="0">
              <a:spcBef>
                <a:spcPct val="0"/>
              </a:spcBef>
              <a:spcAft>
                <a:spcPct val="0"/>
              </a:spcAft>
              <a:defRPr sz="2000">
                <a:solidFill>
                  <a:schemeClr val="tx1"/>
                </a:solidFill>
                <a:latin typeface="Optimum" charset="0"/>
              </a:defRPr>
            </a:lvl7pPr>
            <a:lvl8pPr marL="3404654" indent="-226977" defTabSz="904755" eaLnBrk="0" fontAlgn="base" hangingPunct="0">
              <a:spcBef>
                <a:spcPct val="0"/>
              </a:spcBef>
              <a:spcAft>
                <a:spcPct val="0"/>
              </a:spcAft>
              <a:defRPr sz="2000">
                <a:solidFill>
                  <a:schemeClr val="tx1"/>
                </a:solidFill>
                <a:latin typeface="Optimum" charset="0"/>
              </a:defRPr>
            </a:lvl8pPr>
            <a:lvl9pPr marL="3858608" indent="-226977" defTabSz="904755" eaLnBrk="0" fontAlgn="base" hangingPunct="0">
              <a:spcBef>
                <a:spcPct val="0"/>
              </a:spcBef>
              <a:spcAft>
                <a:spcPct val="0"/>
              </a:spcAft>
              <a:defRPr sz="2000">
                <a:solidFill>
                  <a:schemeClr val="tx1"/>
                </a:solidFill>
                <a:latin typeface="Optimum" charset="0"/>
              </a:defRPr>
            </a:lvl9pPr>
          </a:lstStyle>
          <a:p>
            <a:fld id="{CC30E815-85E3-47A8-AC9C-EBD41C7E4277}" type="slidenum">
              <a:rPr lang="en-US" sz="1200">
                <a:latin typeface="Times" charset="0"/>
              </a:rPr>
              <a:pPr/>
              <a:t>13</a:t>
            </a:fld>
            <a:endParaRPr lang="en-US" sz="1200">
              <a:latin typeface="Times" charset="0"/>
            </a:endParaRPr>
          </a:p>
        </p:txBody>
      </p:sp>
    </p:spTree>
    <p:extLst>
      <p:ext uri="{BB962C8B-B14F-4D97-AF65-F5344CB8AC3E}">
        <p14:creationId xmlns:p14="http://schemas.microsoft.com/office/powerpoint/2010/main" val="194819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p>
        </p:txBody>
      </p:sp>
      <p:sp>
        <p:nvSpPr>
          <p:cNvPr id="67588" name="Slide Number Placeholder 3"/>
          <p:cNvSpPr>
            <a:spLocks noGrp="1"/>
          </p:cNvSpPr>
          <p:nvPr>
            <p:ph type="sldNum" sz="quarter" idx="5"/>
          </p:nvPr>
        </p:nvSpPr>
        <p:spPr>
          <a:noFill/>
        </p:spPr>
        <p:txBody>
          <a:bodyPr/>
          <a:lstStyle>
            <a:lvl1pPr defTabSz="904755">
              <a:defRPr sz="2000">
                <a:solidFill>
                  <a:schemeClr val="tx1"/>
                </a:solidFill>
                <a:latin typeface="Optimum" charset="0"/>
              </a:defRPr>
            </a:lvl1pPr>
            <a:lvl2pPr marL="737675" indent="-283721" defTabSz="904755">
              <a:defRPr sz="2000">
                <a:solidFill>
                  <a:schemeClr val="tx1"/>
                </a:solidFill>
                <a:latin typeface="Optimum" charset="0"/>
              </a:defRPr>
            </a:lvl2pPr>
            <a:lvl3pPr marL="1134885" indent="-226977" defTabSz="904755">
              <a:defRPr sz="2000">
                <a:solidFill>
                  <a:schemeClr val="tx1"/>
                </a:solidFill>
                <a:latin typeface="Optimum" charset="0"/>
              </a:defRPr>
            </a:lvl3pPr>
            <a:lvl4pPr marL="1588839" indent="-226977" defTabSz="904755">
              <a:defRPr sz="2000">
                <a:solidFill>
                  <a:schemeClr val="tx1"/>
                </a:solidFill>
                <a:latin typeface="Optimum" charset="0"/>
              </a:defRPr>
            </a:lvl4pPr>
            <a:lvl5pPr marL="2042792" indent="-226977" defTabSz="904755">
              <a:defRPr sz="2000">
                <a:solidFill>
                  <a:schemeClr val="tx1"/>
                </a:solidFill>
                <a:latin typeface="Optimum" charset="0"/>
              </a:defRPr>
            </a:lvl5pPr>
            <a:lvl6pPr marL="2496746" indent="-226977" defTabSz="904755" eaLnBrk="0" fontAlgn="base" hangingPunct="0">
              <a:spcBef>
                <a:spcPct val="0"/>
              </a:spcBef>
              <a:spcAft>
                <a:spcPct val="0"/>
              </a:spcAft>
              <a:defRPr sz="2000">
                <a:solidFill>
                  <a:schemeClr val="tx1"/>
                </a:solidFill>
                <a:latin typeface="Optimum" charset="0"/>
              </a:defRPr>
            </a:lvl6pPr>
            <a:lvl7pPr marL="2950700" indent="-226977" defTabSz="904755" eaLnBrk="0" fontAlgn="base" hangingPunct="0">
              <a:spcBef>
                <a:spcPct val="0"/>
              </a:spcBef>
              <a:spcAft>
                <a:spcPct val="0"/>
              </a:spcAft>
              <a:defRPr sz="2000">
                <a:solidFill>
                  <a:schemeClr val="tx1"/>
                </a:solidFill>
                <a:latin typeface="Optimum" charset="0"/>
              </a:defRPr>
            </a:lvl7pPr>
            <a:lvl8pPr marL="3404654" indent="-226977" defTabSz="904755" eaLnBrk="0" fontAlgn="base" hangingPunct="0">
              <a:spcBef>
                <a:spcPct val="0"/>
              </a:spcBef>
              <a:spcAft>
                <a:spcPct val="0"/>
              </a:spcAft>
              <a:defRPr sz="2000">
                <a:solidFill>
                  <a:schemeClr val="tx1"/>
                </a:solidFill>
                <a:latin typeface="Optimum" charset="0"/>
              </a:defRPr>
            </a:lvl8pPr>
            <a:lvl9pPr marL="3858608" indent="-226977" defTabSz="904755" eaLnBrk="0" fontAlgn="base" hangingPunct="0">
              <a:spcBef>
                <a:spcPct val="0"/>
              </a:spcBef>
              <a:spcAft>
                <a:spcPct val="0"/>
              </a:spcAft>
              <a:defRPr sz="2000">
                <a:solidFill>
                  <a:schemeClr val="tx1"/>
                </a:solidFill>
                <a:latin typeface="Optimum" charset="0"/>
              </a:defRPr>
            </a:lvl9pPr>
          </a:lstStyle>
          <a:p>
            <a:fld id="{CC30E815-85E3-47A8-AC9C-EBD41C7E4277}" type="slidenum">
              <a:rPr lang="en-US" sz="1200">
                <a:latin typeface="Times" charset="0"/>
              </a:rPr>
              <a:pPr/>
              <a:t>16</a:t>
            </a:fld>
            <a:endParaRPr lang="en-US" sz="1200">
              <a:latin typeface="Times" charset="0"/>
            </a:endParaRPr>
          </a:p>
        </p:txBody>
      </p:sp>
    </p:spTree>
    <p:extLst>
      <p:ext uri="{BB962C8B-B14F-4D97-AF65-F5344CB8AC3E}">
        <p14:creationId xmlns:p14="http://schemas.microsoft.com/office/powerpoint/2010/main" val="392801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p>
        </p:txBody>
      </p:sp>
      <p:sp>
        <p:nvSpPr>
          <p:cNvPr id="67588" name="Slide Number Placeholder 3"/>
          <p:cNvSpPr>
            <a:spLocks noGrp="1"/>
          </p:cNvSpPr>
          <p:nvPr>
            <p:ph type="sldNum" sz="quarter" idx="5"/>
          </p:nvPr>
        </p:nvSpPr>
        <p:spPr>
          <a:noFill/>
        </p:spPr>
        <p:txBody>
          <a:bodyPr/>
          <a:lstStyle>
            <a:lvl1pPr defTabSz="904755">
              <a:defRPr sz="2000">
                <a:solidFill>
                  <a:schemeClr val="tx1"/>
                </a:solidFill>
                <a:latin typeface="Optimum" charset="0"/>
              </a:defRPr>
            </a:lvl1pPr>
            <a:lvl2pPr marL="737675" indent="-283721" defTabSz="904755">
              <a:defRPr sz="2000">
                <a:solidFill>
                  <a:schemeClr val="tx1"/>
                </a:solidFill>
                <a:latin typeface="Optimum" charset="0"/>
              </a:defRPr>
            </a:lvl2pPr>
            <a:lvl3pPr marL="1134885" indent="-226977" defTabSz="904755">
              <a:defRPr sz="2000">
                <a:solidFill>
                  <a:schemeClr val="tx1"/>
                </a:solidFill>
                <a:latin typeface="Optimum" charset="0"/>
              </a:defRPr>
            </a:lvl3pPr>
            <a:lvl4pPr marL="1588839" indent="-226977" defTabSz="904755">
              <a:defRPr sz="2000">
                <a:solidFill>
                  <a:schemeClr val="tx1"/>
                </a:solidFill>
                <a:latin typeface="Optimum" charset="0"/>
              </a:defRPr>
            </a:lvl4pPr>
            <a:lvl5pPr marL="2042792" indent="-226977" defTabSz="904755">
              <a:defRPr sz="2000">
                <a:solidFill>
                  <a:schemeClr val="tx1"/>
                </a:solidFill>
                <a:latin typeface="Optimum" charset="0"/>
              </a:defRPr>
            </a:lvl5pPr>
            <a:lvl6pPr marL="2496746" indent="-226977" defTabSz="904755" eaLnBrk="0" fontAlgn="base" hangingPunct="0">
              <a:spcBef>
                <a:spcPct val="0"/>
              </a:spcBef>
              <a:spcAft>
                <a:spcPct val="0"/>
              </a:spcAft>
              <a:defRPr sz="2000">
                <a:solidFill>
                  <a:schemeClr val="tx1"/>
                </a:solidFill>
                <a:latin typeface="Optimum" charset="0"/>
              </a:defRPr>
            </a:lvl6pPr>
            <a:lvl7pPr marL="2950700" indent="-226977" defTabSz="904755" eaLnBrk="0" fontAlgn="base" hangingPunct="0">
              <a:spcBef>
                <a:spcPct val="0"/>
              </a:spcBef>
              <a:spcAft>
                <a:spcPct val="0"/>
              </a:spcAft>
              <a:defRPr sz="2000">
                <a:solidFill>
                  <a:schemeClr val="tx1"/>
                </a:solidFill>
                <a:latin typeface="Optimum" charset="0"/>
              </a:defRPr>
            </a:lvl7pPr>
            <a:lvl8pPr marL="3404654" indent="-226977" defTabSz="904755" eaLnBrk="0" fontAlgn="base" hangingPunct="0">
              <a:spcBef>
                <a:spcPct val="0"/>
              </a:spcBef>
              <a:spcAft>
                <a:spcPct val="0"/>
              </a:spcAft>
              <a:defRPr sz="2000">
                <a:solidFill>
                  <a:schemeClr val="tx1"/>
                </a:solidFill>
                <a:latin typeface="Optimum" charset="0"/>
              </a:defRPr>
            </a:lvl8pPr>
            <a:lvl9pPr marL="3858608" indent="-226977" defTabSz="904755" eaLnBrk="0" fontAlgn="base" hangingPunct="0">
              <a:spcBef>
                <a:spcPct val="0"/>
              </a:spcBef>
              <a:spcAft>
                <a:spcPct val="0"/>
              </a:spcAft>
              <a:defRPr sz="2000">
                <a:solidFill>
                  <a:schemeClr val="tx1"/>
                </a:solidFill>
                <a:latin typeface="Optimum" charset="0"/>
              </a:defRPr>
            </a:lvl9pPr>
          </a:lstStyle>
          <a:p>
            <a:fld id="{CC30E815-85E3-47A8-AC9C-EBD41C7E4277}" type="slidenum">
              <a:rPr lang="en-US" sz="1200">
                <a:latin typeface="Times" charset="0"/>
              </a:rPr>
              <a:pPr/>
              <a:t>17</a:t>
            </a:fld>
            <a:endParaRPr lang="en-US" sz="1200">
              <a:latin typeface="Times" charset="0"/>
            </a:endParaRPr>
          </a:p>
        </p:txBody>
      </p:sp>
    </p:spTree>
    <p:extLst>
      <p:ext uri="{BB962C8B-B14F-4D97-AF65-F5344CB8AC3E}">
        <p14:creationId xmlns:p14="http://schemas.microsoft.com/office/powerpoint/2010/main" val="170402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p>
        </p:txBody>
      </p:sp>
      <p:sp>
        <p:nvSpPr>
          <p:cNvPr id="67588" name="Slide Number Placeholder 3"/>
          <p:cNvSpPr>
            <a:spLocks noGrp="1"/>
          </p:cNvSpPr>
          <p:nvPr>
            <p:ph type="sldNum" sz="quarter" idx="5"/>
          </p:nvPr>
        </p:nvSpPr>
        <p:spPr>
          <a:noFill/>
        </p:spPr>
        <p:txBody>
          <a:bodyPr/>
          <a:lstStyle>
            <a:lvl1pPr defTabSz="904755">
              <a:defRPr sz="2000">
                <a:solidFill>
                  <a:schemeClr val="tx1"/>
                </a:solidFill>
                <a:latin typeface="Optimum" charset="0"/>
              </a:defRPr>
            </a:lvl1pPr>
            <a:lvl2pPr marL="737675" indent="-283721" defTabSz="904755">
              <a:defRPr sz="2000">
                <a:solidFill>
                  <a:schemeClr val="tx1"/>
                </a:solidFill>
                <a:latin typeface="Optimum" charset="0"/>
              </a:defRPr>
            </a:lvl2pPr>
            <a:lvl3pPr marL="1134885" indent="-226977" defTabSz="904755">
              <a:defRPr sz="2000">
                <a:solidFill>
                  <a:schemeClr val="tx1"/>
                </a:solidFill>
                <a:latin typeface="Optimum" charset="0"/>
              </a:defRPr>
            </a:lvl3pPr>
            <a:lvl4pPr marL="1588839" indent="-226977" defTabSz="904755">
              <a:defRPr sz="2000">
                <a:solidFill>
                  <a:schemeClr val="tx1"/>
                </a:solidFill>
                <a:latin typeface="Optimum" charset="0"/>
              </a:defRPr>
            </a:lvl4pPr>
            <a:lvl5pPr marL="2042792" indent="-226977" defTabSz="904755">
              <a:defRPr sz="2000">
                <a:solidFill>
                  <a:schemeClr val="tx1"/>
                </a:solidFill>
                <a:latin typeface="Optimum" charset="0"/>
              </a:defRPr>
            </a:lvl5pPr>
            <a:lvl6pPr marL="2496746" indent="-226977" defTabSz="904755" eaLnBrk="0" fontAlgn="base" hangingPunct="0">
              <a:spcBef>
                <a:spcPct val="0"/>
              </a:spcBef>
              <a:spcAft>
                <a:spcPct val="0"/>
              </a:spcAft>
              <a:defRPr sz="2000">
                <a:solidFill>
                  <a:schemeClr val="tx1"/>
                </a:solidFill>
                <a:latin typeface="Optimum" charset="0"/>
              </a:defRPr>
            </a:lvl6pPr>
            <a:lvl7pPr marL="2950700" indent="-226977" defTabSz="904755" eaLnBrk="0" fontAlgn="base" hangingPunct="0">
              <a:spcBef>
                <a:spcPct val="0"/>
              </a:spcBef>
              <a:spcAft>
                <a:spcPct val="0"/>
              </a:spcAft>
              <a:defRPr sz="2000">
                <a:solidFill>
                  <a:schemeClr val="tx1"/>
                </a:solidFill>
                <a:latin typeface="Optimum" charset="0"/>
              </a:defRPr>
            </a:lvl7pPr>
            <a:lvl8pPr marL="3404654" indent="-226977" defTabSz="904755" eaLnBrk="0" fontAlgn="base" hangingPunct="0">
              <a:spcBef>
                <a:spcPct val="0"/>
              </a:spcBef>
              <a:spcAft>
                <a:spcPct val="0"/>
              </a:spcAft>
              <a:defRPr sz="2000">
                <a:solidFill>
                  <a:schemeClr val="tx1"/>
                </a:solidFill>
                <a:latin typeface="Optimum" charset="0"/>
              </a:defRPr>
            </a:lvl8pPr>
            <a:lvl9pPr marL="3858608" indent="-226977" defTabSz="904755" eaLnBrk="0" fontAlgn="base" hangingPunct="0">
              <a:spcBef>
                <a:spcPct val="0"/>
              </a:spcBef>
              <a:spcAft>
                <a:spcPct val="0"/>
              </a:spcAft>
              <a:defRPr sz="2000">
                <a:solidFill>
                  <a:schemeClr val="tx1"/>
                </a:solidFill>
                <a:latin typeface="Optimum" charset="0"/>
              </a:defRPr>
            </a:lvl9pPr>
          </a:lstStyle>
          <a:p>
            <a:fld id="{CC30E815-85E3-47A8-AC9C-EBD41C7E4277}" type="slidenum">
              <a:rPr lang="en-US" sz="1200">
                <a:latin typeface="Times" charset="0"/>
              </a:rPr>
              <a:pPr/>
              <a:t>21</a:t>
            </a:fld>
            <a:endParaRPr lang="en-US" sz="1200">
              <a:latin typeface="Times" charset="0"/>
            </a:endParaRPr>
          </a:p>
        </p:txBody>
      </p:sp>
    </p:spTree>
    <p:extLst>
      <p:ext uri="{BB962C8B-B14F-4D97-AF65-F5344CB8AC3E}">
        <p14:creationId xmlns:p14="http://schemas.microsoft.com/office/powerpoint/2010/main" val="364333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DDC378E-9D7D-4921-8E47-0BF74EC25CF3}" type="slidenum">
              <a:rPr lang="en-US" smtClean="0"/>
              <a:pPr>
                <a:defRPr/>
              </a:pPr>
              <a:t>31</a:t>
            </a:fld>
            <a:endParaRPr lang="en-US"/>
          </a:p>
        </p:txBody>
      </p:sp>
    </p:spTree>
    <p:extLst>
      <p:ext uri="{BB962C8B-B14F-4D97-AF65-F5344CB8AC3E}">
        <p14:creationId xmlns:p14="http://schemas.microsoft.com/office/powerpoint/2010/main" val="180185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C378E-9D7D-4921-8E47-0BF74EC25CF3}" type="slidenum">
              <a:rPr lang="en-US" smtClean="0"/>
              <a:pPr>
                <a:defRPr/>
              </a:pPr>
              <a:t>37</a:t>
            </a:fld>
            <a:endParaRPr lang="en-US"/>
          </a:p>
        </p:txBody>
      </p:sp>
    </p:spTree>
    <p:extLst>
      <p:ext uri="{BB962C8B-B14F-4D97-AF65-F5344CB8AC3E}">
        <p14:creationId xmlns:p14="http://schemas.microsoft.com/office/powerpoint/2010/main" val="339535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descr="Partnering with Your Malpractice Insurance Company&#10;" title="Partnering with Your Malpractice Insurance Company"/>
          <p:cNvSpPr>
            <a:spLocks noGrp="1"/>
          </p:cNvSpPr>
          <p:nvPr>
            <p:ph type="ftr" sz="quarter" idx="10"/>
          </p:nvPr>
        </p:nvSpPr>
        <p:spPr/>
        <p:txBody>
          <a:bodyPr/>
          <a:lstStyle/>
          <a:p>
            <a:r>
              <a:rPr lang="en-US" dirty="0" smtClean="0"/>
              <a:t>Partnering with your malpractice insurance company</a:t>
            </a:r>
          </a:p>
          <a:p>
            <a:endParaRPr lang="en-US" dirty="0"/>
          </a:p>
        </p:txBody>
      </p:sp>
    </p:spTree>
    <p:extLst>
      <p:ext uri="{BB962C8B-B14F-4D97-AF65-F5344CB8AC3E}">
        <p14:creationId xmlns:p14="http://schemas.microsoft.com/office/powerpoint/2010/main" val="4171357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9E8730C-CD3C-4B47-B072-6F0C69C134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303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62A5946-7A73-4661-AF82-532CFB722C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809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3DA453-72E3-4C95-A4E1-05AD764475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9020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CE147D3-36BB-4809-82C5-504A5805B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730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EF7862-7441-4AEA-970A-C929DCAC57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606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50F3E0E-2989-4AF2-A0D7-6480DBA87D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97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8001000" y="6569075"/>
            <a:ext cx="1066800" cy="288925"/>
          </a:xfrm>
          <a:prstGeom prst="rect">
            <a:avLst/>
          </a:prstGeom>
        </p:spPr>
        <p:txBody>
          <a:bodyPr/>
          <a:lstStyle>
            <a:lvl1pPr algn="r" fontAlgn="auto">
              <a:spcBef>
                <a:spcPts val="0"/>
              </a:spcBef>
              <a:spcAft>
                <a:spcPts val="0"/>
              </a:spcAft>
              <a:defRPr sz="1400" smtClean="0">
                <a:latin typeface="+mn-lt"/>
              </a:defRPr>
            </a:lvl1pPr>
          </a:lstStyle>
          <a:p>
            <a:pPr>
              <a:defRPr/>
            </a:pPr>
            <a:fld id="{837BE2C4-4425-4C37-9601-3102F13A1BAA}" type="slidenum">
              <a:rPr lang="en-US">
                <a:solidFill>
                  <a:prstClr val="black"/>
                </a:solidFill>
                <a:cs typeface="+mn-cs"/>
              </a:rPr>
              <a:pPr>
                <a:defRPr/>
              </a:pPr>
              <a:t>‹#›</a:t>
            </a:fld>
            <a:endParaRPr lang="en-US" dirty="0">
              <a:solidFill>
                <a:prstClr val="black"/>
              </a:solidFill>
              <a:cs typeface="+mn-cs"/>
            </a:endParaRPr>
          </a:p>
        </p:txBody>
      </p:sp>
    </p:spTree>
    <p:extLst>
      <p:ext uri="{BB962C8B-B14F-4D97-AF65-F5344CB8AC3E}">
        <p14:creationId xmlns:p14="http://schemas.microsoft.com/office/powerpoint/2010/main" val="314700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001000" y="6569075"/>
            <a:ext cx="1066800" cy="288925"/>
          </a:xfrm>
          <a:prstGeom prst="rect">
            <a:avLst/>
          </a:prstGeom>
        </p:spPr>
        <p:txBody>
          <a:bodyPr/>
          <a:lstStyle>
            <a:lvl1pPr algn="r" fontAlgn="auto">
              <a:spcBef>
                <a:spcPts val="0"/>
              </a:spcBef>
              <a:spcAft>
                <a:spcPts val="0"/>
              </a:spcAft>
              <a:defRPr sz="1400" smtClean="0">
                <a:latin typeface="+mn-lt"/>
              </a:defRPr>
            </a:lvl1pPr>
          </a:lstStyle>
          <a:p>
            <a:pPr>
              <a:defRPr/>
            </a:pPr>
            <a:fld id="{A85DB320-0DBE-466E-A194-38439451F20E}" type="slidenum">
              <a:rPr lang="en-US">
                <a:solidFill>
                  <a:prstClr val="black"/>
                </a:solidFill>
                <a:cs typeface="+mn-cs"/>
              </a:rPr>
              <a:pPr>
                <a:defRPr/>
              </a:pPr>
              <a:t>‹#›</a:t>
            </a:fld>
            <a:endParaRPr lang="en-US" dirty="0">
              <a:solidFill>
                <a:prstClr val="black"/>
              </a:solidFill>
              <a:cs typeface="+mn-cs"/>
            </a:endParaRPr>
          </a:p>
        </p:txBody>
      </p:sp>
    </p:spTree>
    <p:extLst>
      <p:ext uri="{BB962C8B-B14F-4D97-AF65-F5344CB8AC3E}">
        <p14:creationId xmlns:p14="http://schemas.microsoft.com/office/powerpoint/2010/main" val="257981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8001000" y="6569075"/>
            <a:ext cx="1066800" cy="288925"/>
          </a:xfrm>
          <a:prstGeom prst="rect">
            <a:avLst/>
          </a:prstGeom>
        </p:spPr>
        <p:txBody>
          <a:bodyPr/>
          <a:lstStyle>
            <a:lvl1pPr algn="r" fontAlgn="auto">
              <a:spcBef>
                <a:spcPts val="0"/>
              </a:spcBef>
              <a:spcAft>
                <a:spcPts val="0"/>
              </a:spcAft>
              <a:defRPr sz="1400" smtClean="0">
                <a:latin typeface="+mn-lt"/>
              </a:defRPr>
            </a:lvl1pPr>
          </a:lstStyle>
          <a:p>
            <a:pPr>
              <a:defRPr/>
            </a:pPr>
            <a:fld id="{D963E3D3-524B-41B5-90EB-12239E3733EF}" type="slidenum">
              <a:rPr lang="en-US">
                <a:solidFill>
                  <a:prstClr val="black"/>
                </a:solidFill>
                <a:cs typeface="+mn-cs"/>
              </a:rPr>
              <a:pPr>
                <a:defRPr/>
              </a:pPr>
              <a:t>‹#›</a:t>
            </a:fld>
            <a:endParaRPr lang="en-US" dirty="0">
              <a:solidFill>
                <a:prstClr val="black"/>
              </a:solidFill>
              <a:cs typeface="+mn-cs"/>
            </a:endParaRPr>
          </a:p>
        </p:txBody>
      </p:sp>
    </p:spTree>
    <p:extLst>
      <p:ext uri="{BB962C8B-B14F-4D97-AF65-F5344CB8AC3E}">
        <p14:creationId xmlns:p14="http://schemas.microsoft.com/office/powerpoint/2010/main" val="498568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8001000" y="6569075"/>
            <a:ext cx="1066800" cy="288925"/>
          </a:xfrm>
          <a:prstGeom prst="rect">
            <a:avLst/>
          </a:prstGeom>
        </p:spPr>
        <p:txBody>
          <a:bodyPr/>
          <a:lstStyle>
            <a:lvl1pPr algn="r" fontAlgn="auto">
              <a:spcBef>
                <a:spcPts val="0"/>
              </a:spcBef>
              <a:spcAft>
                <a:spcPts val="0"/>
              </a:spcAft>
              <a:defRPr sz="1400" smtClean="0">
                <a:latin typeface="+mn-lt"/>
              </a:defRPr>
            </a:lvl1pPr>
          </a:lstStyle>
          <a:p>
            <a:pPr>
              <a:defRPr/>
            </a:pPr>
            <a:fld id="{7C3E18F1-985F-4977-B23F-306BE8CE3DC2}" type="slidenum">
              <a:rPr lang="en-US">
                <a:solidFill>
                  <a:prstClr val="black"/>
                </a:solidFill>
                <a:cs typeface="+mn-cs"/>
              </a:rPr>
              <a:pPr>
                <a:defRPr/>
              </a:pPr>
              <a:t>‹#›</a:t>
            </a:fld>
            <a:endParaRPr lang="en-US" dirty="0">
              <a:solidFill>
                <a:prstClr val="black"/>
              </a:solidFill>
              <a:cs typeface="+mn-cs"/>
            </a:endParaRPr>
          </a:p>
        </p:txBody>
      </p:sp>
    </p:spTree>
    <p:extLst>
      <p:ext uri="{BB962C8B-B14F-4D97-AF65-F5344CB8AC3E}">
        <p14:creationId xmlns:p14="http://schemas.microsoft.com/office/powerpoint/2010/main" val="410290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Partnering with your malpractice insurance company</a:t>
            </a:r>
          </a:p>
          <a:p>
            <a:endParaRPr lang="en-US" dirty="0"/>
          </a:p>
        </p:txBody>
      </p:sp>
    </p:spTree>
    <p:extLst>
      <p:ext uri="{BB962C8B-B14F-4D97-AF65-F5344CB8AC3E}">
        <p14:creationId xmlns:p14="http://schemas.microsoft.com/office/powerpoint/2010/main" val="919882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8001000" y="6569075"/>
            <a:ext cx="1066800" cy="288925"/>
          </a:xfrm>
          <a:prstGeom prst="rect">
            <a:avLst/>
          </a:prstGeom>
        </p:spPr>
        <p:txBody>
          <a:bodyPr/>
          <a:lstStyle>
            <a:lvl1pPr algn="r" fontAlgn="auto">
              <a:spcBef>
                <a:spcPts val="0"/>
              </a:spcBef>
              <a:spcAft>
                <a:spcPts val="0"/>
              </a:spcAft>
              <a:defRPr sz="1400" smtClean="0">
                <a:solidFill>
                  <a:prstClr val="black"/>
                </a:solidFill>
                <a:latin typeface="+mn-lt"/>
              </a:defRPr>
            </a:lvl1pPr>
          </a:lstStyle>
          <a:p>
            <a:pPr>
              <a:defRPr/>
            </a:pPr>
            <a:fld id="{C3E3ACD6-A377-4988-88AB-AB321CB8C60B}" type="slidenum">
              <a:rPr lang="en-US">
                <a:cs typeface="+mn-cs"/>
              </a:rPr>
              <a:pPr>
                <a:defRPr/>
              </a:pPr>
              <a:t>‹#›</a:t>
            </a:fld>
            <a:endParaRPr lang="en-US" dirty="0">
              <a:cs typeface="+mn-cs"/>
            </a:endParaRPr>
          </a:p>
        </p:txBody>
      </p:sp>
    </p:spTree>
    <p:extLst>
      <p:ext uri="{BB962C8B-B14F-4D97-AF65-F5344CB8AC3E}">
        <p14:creationId xmlns:p14="http://schemas.microsoft.com/office/powerpoint/2010/main" val="2550169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001000" y="6569075"/>
            <a:ext cx="1066800" cy="288925"/>
          </a:xfrm>
          <a:prstGeom prst="rect">
            <a:avLst/>
          </a:prstGeom>
        </p:spPr>
        <p:txBody>
          <a:bodyPr/>
          <a:lstStyle>
            <a:lvl1pPr algn="r" fontAlgn="auto">
              <a:spcBef>
                <a:spcPts val="0"/>
              </a:spcBef>
              <a:spcAft>
                <a:spcPts val="0"/>
              </a:spcAft>
              <a:defRPr sz="1400" smtClean="0">
                <a:solidFill>
                  <a:prstClr val="black"/>
                </a:solidFill>
                <a:latin typeface="+mn-lt"/>
              </a:defRPr>
            </a:lvl1pPr>
          </a:lstStyle>
          <a:p>
            <a:pPr>
              <a:defRPr/>
            </a:pPr>
            <a:fld id="{9D57DF21-6C56-496E-8160-F8C22BF83A22}" type="slidenum">
              <a:rPr lang="en-US">
                <a:cs typeface="+mn-cs"/>
              </a:rPr>
              <a:pPr>
                <a:defRPr/>
              </a:pPr>
              <a:t>‹#›</a:t>
            </a:fld>
            <a:endParaRPr lang="en-US" dirty="0">
              <a:cs typeface="+mn-cs"/>
            </a:endParaRPr>
          </a:p>
        </p:txBody>
      </p:sp>
    </p:spTree>
    <p:extLst>
      <p:ext uri="{BB962C8B-B14F-4D97-AF65-F5344CB8AC3E}">
        <p14:creationId xmlns:p14="http://schemas.microsoft.com/office/powerpoint/2010/main" val="2654859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8001000" y="6569075"/>
            <a:ext cx="1066800" cy="288925"/>
          </a:xfrm>
          <a:prstGeom prst="rect">
            <a:avLst/>
          </a:prstGeom>
        </p:spPr>
        <p:txBody>
          <a:bodyPr/>
          <a:lstStyle>
            <a:lvl1pPr algn="r" fontAlgn="auto">
              <a:spcBef>
                <a:spcPts val="0"/>
              </a:spcBef>
              <a:spcAft>
                <a:spcPts val="0"/>
              </a:spcAft>
              <a:defRPr sz="1400" smtClean="0">
                <a:solidFill>
                  <a:prstClr val="black"/>
                </a:solidFill>
                <a:latin typeface="+mn-lt"/>
              </a:defRPr>
            </a:lvl1pPr>
          </a:lstStyle>
          <a:p>
            <a:pPr>
              <a:defRPr/>
            </a:pPr>
            <a:fld id="{92AC5FF5-DF87-4DA2-829A-DDFB451945A6}" type="slidenum">
              <a:rPr lang="en-US">
                <a:cs typeface="+mn-cs"/>
              </a:rPr>
              <a:pPr>
                <a:defRPr/>
              </a:pPr>
              <a:t>‹#›</a:t>
            </a:fld>
            <a:endParaRPr lang="en-US" dirty="0">
              <a:cs typeface="+mn-cs"/>
            </a:endParaRPr>
          </a:p>
        </p:txBody>
      </p:sp>
    </p:spTree>
    <p:extLst>
      <p:ext uri="{BB962C8B-B14F-4D97-AF65-F5344CB8AC3E}">
        <p14:creationId xmlns:p14="http://schemas.microsoft.com/office/powerpoint/2010/main" val="1811264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8001000" y="6569075"/>
            <a:ext cx="1066800" cy="288925"/>
          </a:xfrm>
          <a:prstGeom prst="rect">
            <a:avLst/>
          </a:prstGeom>
        </p:spPr>
        <p:txBody>
          <a:bodyPr/>
          <a:lstStyle>
            <a:lvl1pPr algn="r" fontAlgn="auto">
              <a:spcBef>
                <a:spcPts val="0"/>
              </a:spcBef>
              <a:spcAft>
                <a:spcPts val="0"/>
              </a:spcAft>
              <a:defRPr sz="1400" smtClean="0">
                <a:solidFill>
                  <a:prstClr val="black"/>
                </a:solidFill>
                <a:latin typeface="+mn-lt"/>
              </a:defRPr>
            </a:lvl1pPr>
          </a:lstStyle>
          <a:p>
            <a:pPr>
              <a:defRPr/>
            </a:pPr>
            <a:fld id="{93444C63-B939-4D3D-B02B-4E9961B59987}" type="slidenum">
              <a:rPr lang="en-US">
                <a:cs typeface="+mn-cs"/>
              </a:rPr>
              <a:pPr>
                <a:defRPr/>
              </a:pPr>
              <a:t>‹#›</a:t>
            </a:fld>
            <a:endParaRPr lang="en-US" dirty="0">
              <a:cs typeface="+mn-cs"/>
            </a:endParaRPr>
          </a:p>
        </p:txBody>
      </p:sp>
    </p:spTree>
    <p:extLst>
      <p:ext uri="{BB962C8B-B14F-4D97-AF65-F5344CB8AC3E}">
        <p14:creationId xmlns:p14="http://schemas.microsoft.com/office/powerpoint/2010/main" val="404947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19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622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56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171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568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97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Partnering with your malpractice insurance company</a:t>
            </a:r>
          </a:p>
          <a:p>
            <a:endParaRPr lang="en-US" dirty="0"/>
          </a:p>
        </p:txBody>
      </p:sp>
    </p:spTree>
    <p:extLst>
      <p:ext uri="{BB962C8B-B14F-4D97-AF65-F5344CB8AC3E}">
        <p14:creationId xmlns:p14="http://schemas.microsoft.com/office/powerpoint/2010/main" val="2654677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27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338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58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90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30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698462" y="6357938"/>
            <a:ext cx="5184675" cy="365125"/>
          </a:xfrm>
        </p:spPr>
        <p:txBody>
          <a:bodyPr/>
          <a:lstStyle/>
          <a:p>
            <a:r>
              <a:rPr lang="en-US" dirty="0" smtClean="0"/>
              <a:t>Partnering with your malpractice insurance company</a:t>
            </a:r>
          </a:p>
          <a:p>
            <a:endParaRPr lang="en-US" dirty="0"/>
          </a:p>
        </p:txBody>
      </p:sp>
      <p:sp>
        <p:nvSpPr>
          <p:cNvPr id="3" name="Title 2"/>
          <p:cNvSpPr>
            <a:spLocks noGrp="1"/>
          </p:cNvSpPr>
          <p:nvPr>
            <p:ph type="title"/>
          </p:nvPr>
        </p:nvSpPr>
        <p:spPr>
          <a:xfrm>
            <a:off x="347450" y="932675"/>
            <a:ext cx="7886700" cy="1325563"/>
          </a:xfrm>
          <a:prstGeom prst="rect">
            <a:avLst/>
          </a:prstGeo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461963" y="2392363"/>
            <a:ext cx="7489825" cy="14970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2"/>
          </p:nvPr>
        </p:nvSpPr>
        <p:spPr>
          <a:xfrm>
            <a:off x="1460500" y="4351338"/>
            <a:ext cx="6299200" cy="172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6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089025" y="0"/>
            <a:ext cx="76200" cy="6858000"/>
          </a:xfrm>
          <a:prstGeom prst="rect">
            <a:avLst/>
          </a:prstGeom>
          <a:solidFill>
            <a:srgbClr val="808080"/>
          </a:solidFill>
          <a:ln w="9525">
            <a:solidFill>
              <a:schemeClr val="tx1"/>
            </a:solidFill>
            <a:miter lim="800000"/>
            <a:headEnd/>
            <a:tailEnd/>
          </a:ln>
          <a:effectLst/>
        </p:spPr>
        <p:txBody>
          <a:bodyPr wrap="none" anchor="ctr"/>
          <a:lstStyle/>
          <a:p>
            <a:pPr>
              <a:defRPr/>
            </a:pPr>
            <a:endParaRPr lang="en-US">
              <a:solidFill>
                <a:srgbClr val="000000"/>
              </a:solidFill>
              <a:ea typeface="ＭＳ Ｐゴシック" pitchFamily="-106" charset="-128"/>
              <a:cs typeface="+mn-cs"/>
            </a:endParaRPr>
          </a:p>
        </p:txBody>
      </p:sp>
      <p:sp>
        <p:nvSpPr>
          <p:cNvPr id="5" name="Rectangle 8"/>
          <p:cNvSpPr>
            <a:spLocks noChangeArrowheads="1"/>
          </p:cNvSpPr>
          <p:nvPr userDrawn="1"/>
        </p:nvSpPr>
        <p:spPr bwMode="auto">
          <a:xfrm>
            <a:off x="0" y="0"/>
            <a:ext cx="1143000" cy="6858000"/>
          </a:xfrm>
          <a:prstGeom prst="rect">
            <a:avLst/>
          </a:prstGeom>
          <a:solidFill>
            <a:srgbClr val="FF0000"/>
          </a:solidFill>
          <a:ln w="9525">
            <a:noFill/>
            <a:miter lim="800000"/>
            <a:headEnd/>
            <a:tailEnd/>
          </a:ln>
          <a:effectLst/>
        </p:spPr>
        <p:txBody>
          <a:bodyPr wrap="none" anchor="ctr"/>
          <a:lstStyle/>
          <a:p>
            <a:pPr>
              <a:defRPr/>
            </a:pPr>
            <a:endParaRPr lang="en-US">
              <a:solidFill>
                <a:srgbClr val="000000"/>
              </a:solidFill>
              <a:ea typeface="ＭＳ Ｐゴシック" pitchFamily="-106" charset="-128"/>
              <a:cs typeface="+mn-cs"/>
            </a:endParaRPr>
          </a:p>
        </p:txBody>
      </p:sp>
      <p:pic>
        <p:nvPicPr>
          <p:cNvPr id="6" name="Picture 10" descr="NYP_UHCC_V"/>
          <p:cNvPicPr>
            <a:picLocks noChangeAspect="1" noChangeArrowheads="1"/>
          </p:cNvPicPr>
          <p:nvPr userDrawn="1"/>
        </p:nvPicPr>
        <p:blipFill>
          <a:blip r:embed="rId2" cstate="print"/>
          <a:srcRect/>
          <a:stretch>
            <a:fillRect/>
          </a:stretch>
        </p:blipFill>
        <p:spPr bwMode="auto">
          <a:xfrm>
            <a:off x="4038600" y="5562600"/>
            <a:ext cx="5105400" cy="982663"/>
          </a:xfrm>
          <a:prstGeom prst="rect">
            <a:avLst/>
          </a:prstGeom>
          <a:noFill/>
          <a:ln w="9525">
            <a:noFill/>
            <a:miter lim="800000"/>
            <a:headEnd/>
            <a:tailEnd/>
          </a:ln>
        </p:spPr>
      </p:pic>
      <p:sp>
        <p:nvSpPr>
          <p:cNvPr id="73730" name="Rectangle 2"/>
          <p:cNvSpPr>
            <a:spLocks noGrp="1" noChangeArrowheads="1"/>
          </p:cNvSpPr>
          <p:nvPr>
            <p:ph type="ctrTitle"/>
          </p:nvPr>
        </p:nvSpPr>
        <p:spPr>
          <a:xfrm>
            <a:off x="1981200" y="1981200"/>
            <a:ext cx="6705600" cy="1470025"/>
          </a:xfrm>
        </p:spPr>
        <p:txBody>
          <a:bodyPr/>
          <a:lstStyle>
            <a:lvl1pPr>
              <a:defRPr/>
            </a:lvl1pPr>
          </a:lstStyle>
          <a:p>
            <a:r>
              <a:rPr lang="en-US"/>
              <a:t>Click to edit Master title style</a:t>
            </a:r>
          </a:p>
        </p:txBody>
      </p:sp>
      <p:sp>
        <p:nvSpPr>
          <p:cNvPr id="73731" name="Rectangle 3"/>
          <p:cNvSpPr>
            <a:spLocks noGrp="1" noChangeArrowheads="1"/>
          </p:cNvSpPr>
          <p:nvPr>
            <p:ph type="subTitle" idx="1"/>
          </p:nvPr>
        </p:nvSpPr>
        <p:spPr>
          <a:xfrm>
            <a:off x="2438400" y="3581400"/>
            <a:ext cx="5791200" cy="1752600"/>
          </a:xfrm>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6553200" y="6245225"/>
            <a:ext cx="2133600" cy="476250"/>
          </a:xfrm>
        </p:spPr>
        <p:txBody>
          <a:bodyPr/>
          <a:lstStyle>
            <a:lvl1pPr>
              <a:defRPr/>
            </a:lvl1pPr>
          </a:lstStyle>
          <a:p>
            <a:fld id="{66F9A219-59EF-4285-992D-C34CCF1C03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511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439D7B-EAA3-489B-AF7B-B1207E8CE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434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9777772-2362-49B6-B633-14F897CCB3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301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4741176-82F5-4DBB-A219-780D8D91C9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734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0804084-3663-426D-8E4F-F0540F8522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551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36"/>
          <p:cNvSpPr>
            <a:spLocks noChangeShapeType="1"/>
          </p:cNvSpPr>
          <p:nvPr userDrawn="1"/>
        </p:nvSpPr>
        <p:spPr bwMode="auto">
          <a:xfrm>
            <a:off x="0" y="685800"/>
            <a:ext cx="9144000" cy="0"/>
          </a:xfrm>
          <a:prstGeom prst="line">
            <a:avLst/>
          </a:prstGeom>
          <a:noFill/>
          <a:ln w="50800">
            <a:solidFill>
              <a:srgbClr val="206FB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 name="Line 37"/>
          <p:cNvSpPr>
            <a:spLocks noChangeShapeType="1"/>
          </p:cNvSpPr>
          <p:nvPr userDrawn="1"/>
        </p:nvSpPr>
        <p:spPr bwMode="auto">
          <a:xfrm>
            <a:off x="0" y="639763"/>
            <a:ext cx="9144000" cy="0"/>
          </a:xfrm>
          <a:prstGeom prst="line">
            <a:avLst/>
          </a:prstGeom>
          <a:noFill/>
          <a:ln w="6350">
            <a:solidFill>
              <a:srgbClr val="206FB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 name="AutoShape 38"/>
          <p:cNvSpPr>
            <a:spLocks noChangeArrowheads="1"/>
          </p:cNvSpPr>
          <p:nvPr userDrawn="1"/>
        </p:nvSpPr>
        <p:spPr bwMode="auto">
          <a:xfrm rot="-5400000">
            <a:off x="8572500" y="342900"/>
            <a:ext cx="685800" cy="457200"/>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029" name="AutoShape 39"/>
          <p:cNvSpPr>
            <a:spLocks noChangeArrowheads="1"/>
          </p:cNvSpPr>
          <p:nvPr userDrawn="1"/>
        </p:nvSpPr>
        <p:spPr bwMode="auto">
          <a:xfrm rot="5400000">
            <a:off x="-114300" y="723900"/>
            <a:ext cx="685800" cy="457200"/>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030" name="Line 36"/>
          <p:cNvSpPr>
            <a:spLocks noChangeShapeType="1"/>
          </p:cNvSpPr>
          <p:nvPr userDrawn="1"/>
        </p:nvSpPr>
        <p:spPr bwMode="auto">
          <a:xfrm>
            <a:off x="0" y="6172200"/>
            <a:ext cx="9144000" cy="0"/>
          </a:xfrm>
          <a:prstGeom prst="line">
            <a:avLst/>
          </a:prstGeom>
          <a:noFill/>
          <a:ln w="50800">
            <a:solidFill>
              <a:srgbClr val="206FB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37"/>
          <p:cNvSpPr>
            <a:spLocks noChangeShapeType="1"/>
          </p:cNvSpPr>
          <p:nvPr userDrawn="1"/>
        </p:nvSpPr>
        <p:spPr bwMode="auto">
          <a:xfrm>
            <a:off x="0" y="6126163"/>
            <a:ext cx="9144000" cy="0"/>
          </a:xfrm>
          <a:prstGeom prst="line">
            <a:avLst/>
          </a:prstGeom>
          <a:noFill/>
          <a:ln w="6350">
            <a:solidFill>
              <a:srgbClr val="206FB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AutoShape 38"/>
          <p:cNvSpPr>
            <a:spLocks noChangeArrowheads="1"/>
          </p:cNvSpPr>
          <p:nvPr userDrawn="1"/>
        </p:nvSpPr>
        <p:spPr bwMode="auto">
          <a:xfrm rot="-5400000">
            <a:off x="8705850" y="5848350"/>
            <a:ext cx="419100" cy="457200"/>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033" name="AutoShape 39"/>
          <p:cNvSpPr>
            <a:spLocks noChangeArrowheads="1"/>
          </p:cNvSpPr>
          <p:nvPr userDrawn="1"/>
        </p:nvSpPr>
        <p:spPr bwMode="auto">
          <a:xfrm rot="5400000">
            <a:off x="-114300" y="6057900"/>
            <a:ext cx="685800" cy="457200"/>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20" name="Title 1"/>
          <p:cNvSpPr txBox="1">
            <a:spLocks/>
          </p:cNvSpPr>
          <p:nvPr userDrawn="1"/>
        </p:nvSpPr>
        <p:spPr>
          <a:xfrm>
            <a:off x="309563" y="6332538"/>
            <a:ext cx="8566150" cy="525462"/>
          </a:xfrm>
          <a:prstGeom prst="rect">
            <a:avLst/>
          </a:prstGeom>
        </p:spPr>
        <p:txBody>
          <a:bodyPr anchor="ctr">
            <a:norm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endParaRPr lang="en-US" b="1" smtClean="0">
              <a:solidFill>
                <a:srgbClr val="7F7F7F"/>
              </a:solidFill>
            </a:endParaRPr>
          </a:p>
        </p:txBody>
      </p:sp>
      <p:sp>
        <p:nvSpPr>
          <p:cNvPr id="1035" name="Rectangle 10"/>
          <p:cNvSpPr>
            <a:spLocks noChangeArrowheads="1"/>
          </p:cNvSpPr>
          <p:nvPr userDrawn="1"/>
        </p:nvSpPr>
        <p:spPr bwMode="auto">
          <a:xfrm>
            <a:off x="8839200" y="6629400"/>
            <a:ext cx="303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52963380-999B-48AC-8FF2-530CB17F8E52}" type="slidenum">
              <a:rPr lang="en-US" sz="800" b="1">
                <a:latin typeface="Times New Roman" pitchFamily="18" charset="0"/>
                <a:cs typeface="Times New Roman" pitchFamily="18" charset="0"/>
              </a:rPr>
              <a:pPr/>
              <a:t>‹#›</a:t>
            </a:fld>
            <a:endParaRPr lang="en-US" sz="800">
              <a:latin typeface="Times New Roman" pitchFamily="18" charset="0"/>
              <a:cs typeface="Times New Roman" pitchFamily="18" charset="0"/>
            </a:endParaRPr>
          </a:p>
        </p:txBody>
      </p:sp>
      <p:pic>
        <p:nvPicPr>
          <p:cNvPr id="1039" name="Picture 47" descr="fojp_119_160_22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3675" y="6232525"/>
            <a:ext cx="5016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6" descr="HIC_Logo_2935_website"/>
          <p:cNvPicPr>
            <a:picLocks noChangeAspect="1" noChangeArrowheads="1"/>
          </p:cNvPicPr>
          <p:nvPr userDrawn="1"/>
        </p:nvPicPr>
        <p:blipFill>
          <a:blip r:embed="rId7">
            <a:extLst>
              <a:ext uri="{28A0092B-C50C-407E-A947-70E740481C1C}">
                <a14:useLocalDpi xmlns:a14="http://schemas.microsoft.com/office/drawing/2010/main" val="0"/>
              </a:ext>
            </a:extLst>
          </a:blip>
          <a:srcRect l="2628" t="3462"/>
          <a:stretch>
            <a:fillRect/>
          </a:stretch>
        </p:blipFill>
        <p:spPr bwMode="auto">
          <a:xfrm>
            <a:off x="8297863" y="6270625"/>
            <a:ext cx="609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2"/>
          <p:cNvSpPr txBox="1">
            <a:spLocks/>
          </p:cNvSpPr>
          <p:nvPr userDrawn="1"/>
        </p:nvSpPr>
        <p:spPr>
          <a:xfrm>
            <a:off x="1689053" y="6364288"/>
            <a:ext cx="579915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3" name="Footer Placeholder 2"/>
          <p:cNvSpPr>
            <a:spLocks noGrp="1"/>
          </p:cNvSpPr>
          <p:nvPr>
            <p:ph type="ftr" sz="quarter" idx="3"/>
          </p:nvPr>
        </p:nvSpPr>
        <p:spPr>
          <a:xfrm>
            <a:off x="1922055" y="6356350"/>
            <a:ext cx="5184675" cy="365125"/>
          </a:xfrm>
          <a:prstGeom prst="rect">
            <a:avLst/>
          </a:prstGeom>
        </p:spPr>
        <p:txBody>
          <a:bodyPr vert="horz" lIns="91440" tIns="45720" rIns="91440" bIns="45720" rtlCol="0" anchor="ctr"/>
          <a:lstStyle>
            <a:lvl1pPr algn="ctr">
              <a:defRPr sz="1600" baseline="0">
                <a:solidFill>
                  <a:schemeClr val="tx1"/>
                </a:solidFill>
              </a:defRPr>
            </a:lvl1pPr>
          </a:lstStyle>
          <a:p>
            <a:r>
              <a:rPr lang="en-US" dirty="0" smtClean="0"/>
              <a:t>Partnering with your malpractice insurance company</a:t>
            </a:r>
          </a:p>
          <a:p>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23" r:id="rId2"/>
    <p:sldLayoutId id="2147483824" r:id="rId3"/>
    <p:sldLayoutId id="2147483859" r:id="rId4"/>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327025" y="0"/>
            <a:ext cx="76200" cy="6858000"/>
          </a:xfrm>
          <a:prstGeom prst="rect">
            <a:avLst/>
          </a:prstGeom>
          <a:solidFill>
            <a:srgbClr val="808080"/>
          </a:solidFill>
          <a:ln w="9525">
            <a:solidFill>
              <a:schemeClr val="tx1"/>
            </a:solidFill>
            <a:miter lim="800000"/>
            <a:headEnd/>
            <a:tailEnd/>
          </a:ln>
          <a:effectLst/>
        </p:spPr>
        <p:txBody>
          <a:bodyPr wrap="none" anchor="ctr"/>
          <a:lstStyle/>
          <a:p>
            <a:pPr>
              <a:defRPr/>
            </a:pPr>
            <a:endParaRPr lang="en-US">
              <a:solidFill>
                <a:srgbClr val="000000"/>
              </a:solidFill>
              <a:ea typeface="ＭＳ Ｐゴシック" pitchFamily="-106" charset="-128"/>
              <a:cs typeface="+mn-cs"/>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8580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751CB3-834F-41E5-BED7-70780046AAEB}" type="slidenum">
              <a:rPr lang="en-US">
                <a:solidFill>
                  <a:srgbClr val="000000"/>
                </a:solidFill>
                <a:ea typeface="ＭＳ Ｐゴシック" pitchFamily="-106" charset="-128"/>
                <a:cs typeface="+mn-cs"/>
              </a:rPr>
              <a:pPr/>
              <a:t>‹#›</a:t>
            </a:fld>
            <a:endParaRPr lang="en-US">
              <a:solidFill>
                <a:srgbClr val="000000"/>
              </a:solidFill>
              <a:ea typeface="ＭＳ Ｐゴシック" pitchFamily="-106" charset="-128"/>
              <a:cs typeface="+mn-cs"/>
            </a:endParaRPr>
          </a:p>
        </p:txBody>
      </p:sp>
      <p:sp>
        <p:nvSpPr>
          <p:cNvPr id="1032" name="Rectangle 8"/>
          <p:cNvSpPr>
            <a:spLocks noChangeArrowheads="1"/>
          </p:cNvSpPr>
          <p:nvPr userDrawn="1"/>
        </p:nvSpPr>
        <p:spPr bwMode="auto">
          <a:xfrm>
            <a:off x="0" y="0"/>
            <a:ext cx="381000" cy="6858000"/>
          </a:xfrm>
          <a:prstGeom prst="rect">
            <a:avLst/>
          </a:prstGeom>
          <a:solidFill>
            <a:srgbClr val="FF0000"/>
          </a:solidFill>
          <a:ln w="9525">
            <a:noFill/>
            <a:miter lim="800000"/>
            <a:headEnd/>
            <a:tailEnd/>
          </a:ln>
          <a:effectLst/>
        </p:spPr>
        <p:txBody>
          <a:bodyPr wrap="none" anchor="ctr"/>
          <a:lstStyle/>
          <a:p>
            <a:pPr>
              <a:defRPr/>
            </a:pPr>
            <a:endParaRPr lang="en-US">
              <a:solidFill>
                <a:srgbClr val="000000"/>
              </a:solidFill>
              <a:ea typeface="ＭＳ Ｐゴシック" pitchFamily="-106" charset="-128"/>
              <a:cs typeface="+mn-cs"/>
            </a:endParaRPr>
          </a:p>
        </p:txBody>
      </p:sp>
      <p:sp>
        <p:nvSpPr>
          <p:cNvPr id="1034" name="Line 10"/>
          <p:cNvSpPr>
            <a:spLocks noChangeShapeType="1"/>
          </p:cNvSpPr>
          <p:nvPr userDrawn="1"/>
        </p:nvSpPr>
        <p:spPr bwMode="auto">
          <a:xfrm>
            <a:off x="566738" y="1447800"/>
            <a:ext cx="8001000" cy="0"/>
          </a:xfrm>
          <a:prstGeom prst="line">
            <a:avLst/>
          </a:prstGeom>
          <a:noFill/>
          <a:ln w="9525">
            <a:solidFill>
              <a:srgbClr val="808080"/>
            </a:solidFill>
            <a:round/>
            <a:headEnd/>
            <a:tailEnd/>
          </a:ln>
          <a:effectLst/>
        </p:spPr>
        <p:txBody>
          <a:bodyPr/>
          <a:lstStyle/>
          <a:p>
            <a:pPr>
              <a:defRPr/>
            </a:pPr>
            <a:endParaRPr lang="en-US">
              <a:solidFill>
                <a:srgbClr val="000000"/>
              </a:solidFill>
              <a:ea typeface="ＭＳ Ｐゴシック" pitchFamily="-106" charset="-128"/>
              <a:cs typeface="+mn-cs"/>
            </a:endParaRPr>
          </a:p>
        </p:txBody>
      </p:sp>
      <p:pic>
        <p:nvPicPr>
          <p:cNvPr id="3" name="Picture 11" descr="NYP_QAPS"/>
          <p:cNvPicPr>
            <a:picLocks noChangeAspect="1" noChangeArrowheads="1"/>
          </p:cNvPicPr>
          <p:nvPr userDrawn="1"/>
        </p:nvPicPr>
        <p:blipFill>
          <a:blip r:embed="rId13" cstate="print"/>
          <a:srcRect/>
          <a:stretch>
            <a:fillRect/>
          </a:stretch>
        </p:blipFill>
        <p:spPr bwMode="auto">
          <a:xfrm>
            <a:off x="6477000" y="6248400"/>
            <a:ext cx="2112963" cy="442913"/>
          </a:xfrm>
          <a:prstGeom prst="rect">
            <a:avLst/>
          </a:prstGeom>
          <a:noFill/>
          <a:ln w="9525">
            <a:noFill/>
            <a:miter lim="800000"/>
            <a:headEnd/>
            <a:tailEnd/>
          </a:ln>
        </p:spPr>
      </p:pic>
    </p:spTree>
    <p:extLst>
      <p:ext uri="{BB962C8B-B14F-4D97-AF65-F5344CB8AC3E}">
        <p14:creationId xmlns:p14="http://schemas.microsoft.com/office/powerpoint/2010/main" val="252604081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ＭＳ Ｐゴシック" pitchFamily="-106"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ea typeface="ＭＳ Ｐゴシック" pitchFamily="-106" charset="-128"/>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ea typeface="ＭＳ Ｐゴシック" pitchFamily="-106" charset="-128"/>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ea typeface="ＭＳ Ｐゴシック" pitchFamily="-106" charset="-128"/>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ea typeface="ＭＳ Ｐゴシック" pitchFamily="-106" charset="-128"/>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6"/>
          <a:srcRect/>
          <a:stretch>
            <a:fillRect/>
          </a:stretch>
        </p:blipFill>
        <p:spPr bwMode="auto">
          <a:xfrm>
            <a:off x="0" y="6248400"/>
            <a:ext cx="9144000" cy="609600"/>
          </a:xfrm>
          <a:prstGeom prst="rect">
            <a:avLst/>
          </a:prstGeom>
          <a:noFill/>
          <a:ln w="9525">
            <a:noFill/>
            <a:miter lim="800000"/>
            <a:headEnd/>
            <a:tailEnd/>
          </a:ln>
        </p:spPr>
      </p:pic>
      <p:pic>
        <p:nvPicPr>
          <p:cNvPr id="1027" name="Picture 12"/>
          <p:cNvPicPr>
            <a:picLocks noChangeAspect="1" noChangeArrowheads="1"/>
          </p:cNvPicPr>
          <p:nvPr userDrawn="1"/>
        </p:nvPicPr>
        <p:blipFill>
          <a:blip r:embed="rId7"/>
          <a:srcRect/>
          <a:stretch>
            <a:fillRect/>
          </a:stretch>
        </p:blipFill>
        <p:spPr bwMode="auto">
          <a:xfrm>
            <a:off x="6781800" y="6172200"/>
            <a:ext cx="2120900" cy="363538"/>
          </a:xfrm>
          <a:prstGeom prst="rect">
            <a:avLst/>
          </a:prstGeom>
          <a:noFill/>
          <a:ln w="9525">
            <a:noFill/>
            <a:miter lim="800000"/>
            <a:headEnd/>
            <a:tailEnd/>
          </a:ln>
        </p:spPr>
      </p:pic>
      <p:sp>
        <p:nvSpPr>
          <p:cNvPr id="9" name="Rectangle 8"/>
          <p:cNvSpPr/>
          <p:nvPr userDrawn="1"/>
        </p:nvSpPr>
        <p:spPr>
          <a:xfrm>
            <a:off x="76200" y="6477000"/>
            <a:ext cx="5334000" cy="292100"/>
          </a:xfrm>
          <a:prstGeom prst="rect">
            <a:avLst/>
          </a:prstGeom>
        </p:spPr>
        <p:txBody>
          <a:bodyPr>
            <a:spAutoFit/>
          </a:bodyPr>
          <a:lstStyle/>
          <a:p>
            <a:pPr fontAlgn="auto">
              <a:spcBef>
                <a:spcPts val="0"/>
              </a:spcBef>
              <a:spcAft>
                <a:spcPts val="0"/>
              </a:spcAft>
              <a:defRPr/>
            </a:pPr>
            <a:r>
              <a:rPr lang="en-US" sz="1300" dirty="0">
                <a:solidFill>
                  <a:prstClr val="white"/>
                </a:solidFill>
                <a:latin typeface="Times New Roman" pitchFamily="18" charset="0"/>
                <a:cs typeface="Times New Roman" pitchFamily="18" charset="0"/>
              </a:rPr>
              <a:t>Sacred Encounters      Perfect Care      Healthiest Communities</a:t>
            </a:r>
          </a:p>
        </p:txBody>
      </p:sp>
      <p:pic>
        <p:nvPicPr>
          <p:cNvPr id="1029" name="Picture 3"/>
          <p:cNvPicPr>
            <a:picLocks noChangeAspect="1" noChangeArrowheads="1"/>
          </p:cNvPicPr>
          <p:nvPr userDrawn="1"/>
        </p:nvPicPr>
        <p:blipFill>
          <a:blip r:embed="rId8"/>
          <a:srcRect/>
          <a:stretch>
            <a:fillRect/>
          </a:stretch>
        </p:blipFill>
        <p:spPr bwMode="auto">
          <a:xfrm>
            <a:off x="0" y="0"/>
            <a:ext cx="9144000" cy="990600"/>
          </a:xfrm>
          <a:prstGeom prst="rect">
            <a:avLst/>
          </a:prstGeom>
          <a:noFill/>
          <a:ln w="9525">
            <a:noFill/>
            <a:miter lim="800000"/>
            <a:headEnd/>
            <a:tailEnd/>
          </a:ln>
        </p:spPr>
      </p:pic>
    </p:spTree>
    <p:extLst>
      <p:ext uri="{BB962C8B-B14F-4D97-AF65-F5344CB8AC3E}">
        <p14:creationId xmlns:p14="http://schemas.microsoft.com/office/powerpoint/2010/main" val="3269855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554" name="Picture 2"/>
          <p:cNvPicPr>
            <a:picLocks noChangeAspect="1" noChangeArrowheads="1"/>
          </p:cNvPicPr>
          <p:nvPr userDrawn="1"/>
        </p:nvPicPr>
        <p:blipFill>
          <a:blip r:embed="rId6"/>
          <a:srcRect/>
          <a:stretch>
            <a:fillRect/>
          </a:stretch>
        </p:blipFill>
        <p:spPr bwMode="auto">
          <a:xfrm>
            <a:off x="0" y="6248400"/>
            <a:ext cx="9144000" cy="609600"/>
          </a:xfrm>
          <a:prstGeom prst="rect">
            <a:avLst/>
          </a:prstGeom>
          <a:noFill/>
          <a:ln w="9525">
            <a:noFill/>
            <a:miter lim="800000"/>
            <a:headEnd/>
            <a:tailEnd/>
          </a:ln>
        </p:spPr>
      </p:pic>
      <p:pic>
        <p:nvPicPr>
          <p:cNvPr id="23555" name="Picture 12"/>
          <p:cNvPicPr>
            <a:picLocks noChangeAspect="1" noChangeArrowheads="1"/>
          </p:cNvPicPr>
          <p:nvPr userDrawn="1"/>
        </p:nvPicPr>
        <p:blipFill>
          <a:blip r:embed="rId7"/>
          <a:srcRect/>
          <a:stretch>
            <a:fillRect/>
          </a:stretch>
        </p:blipFill>
        <p:spPr bwMode="auto">
          <a:xfrm>
            <a:off x="6781800" y="6172200"/>
            <a:ext cx="2120900" cy="363538"/>
          </a:xfrm>
          <a:prstGeom prst="rect">
            <a:avLst/>
          </a:prstGeom>
          <a:noFill/>
          <a:ln w="9525">
            <a:noFill/>
            <a:miter lim="800000"/>
            <a:headEnd/>
            <a:tailEnd/>
          </a:ln>
        </p:spPr>
      </p:pic>
      <p:sp>
        <p:nvSpPr>
          <p:cNvPr id="9" name="Rectangle 8"/>
          <p:cNvSpPr/>
          <p:nvPr userDrawn="1"/>
        </p:nvSpPr>
        <p:spPr>
          <a:xfrm>
            <a:off x="76200" y="6477000"/>
            <a:ext cx="5334000" cy="292100"/>
          </a:xfrm>
          <a:prstGeom prst="rect">
            <a:avLst/>
          </a:prstGeom>
        </p:spPr>
        <p:txBody>
          <a:bodyPr>
            <a:spAutoFit/>
          </a:bodyPr>
          <a:lstStyle/>
          <a:p>
            <a:pPr fontAlgn="auto">
              <a:spcBef>
                <a:spcPts val="0"/>
              </a:spcBef>
              <a:spcAft>
                <a:spcPts val="0"/>
              </a:spcAft>
              <a:defRPr/>
            </a:pPr>
            <a:r>
              <a:rPr lang="en-US" sz="1300" dirty="0">
                <a:solidFill>
                  <a:prstClr val="white"/>
                </a:solidFill>
                <a:latin typeface="Times New Roman" pitchFamily="18" charset="0"/>
                <a:cs typeface="Times New Roman" pitchFamily="18" charset="0"/>
              </a:rPr>
              <a:t>Sacred Encounters      Perfect Care      Healthiest Communities</a:t>
            </a:r>
          </a:p>
        </p:txBody>
      </p:sp>
      <p:pic>
        <p:nvPicPr>
          <p:cNvPr id="23557" name="Picture 3"/>
          <p:cNvPicPr>
            <a:picLocks noChangeAspect="1" noChangeArrowheads="1"/>
          </p:cNvPicPr>
          <p:nvPr userDrawn="1"/>
        </p:nvPicPr>
        <p:blipFill>
          <a:blip r:embed="rId8"/>
          <a:srcRect/>
          <a:stretch>
            <a:fillRect/>
          </a:stretch>
        </p:blipFill>
        <p:spPr bwMode="auto">
          <a:xfrm>
            <a:off x="0" y="0"/>
            <a:ext cx="9144000" cy="990600"/>
          </a:xfrm>
          <a:prstGeom prst="rect">
            <a:avLst/>
          </a:prstGeom>
          <a:noFill/>
          <a:ln w="9525">
            <a:noFill/>
            <a:miter lim="800000"/>
            <a:headEnd/>
            <a:tailEnd/>
          </a:ln>
        </p:spPr>
      </p:pic>
    </p:spTree>
    <p:extLst>
      <p:ext uri="{BB962C8B-B14F-4D97-AF65-F5344CB8AC3E}">
        <p14:creationId xmlns:p14="http://schemas.microsoft.com/office/powerpoint/2010/main" val="356811176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A7AAD4-6E31-1146-B924-D46DA6B99CB5}" type="datetimeFigureOut">
              <a:rPr lang="en-US" smtClean="0">
                <a:solidFill>
                  <a:prstClr val="black">
                    <a:tint val="75000"/>
                  </a:prstClr>
                </a:solidFill>
                <a:latin typeface="Calibri"/>
                <a:cs typeface="+mn-cs"/>
              </a:rPr>
              <a:pPr defTabSz="457200" fontAlgn="auto">
                <a:spcBef>
                  <a:spcPts val="0"/>
                </a:spcBef>
                <a:spcAft>
                  <a:spcPts val="0"/>
                </a:spcAft>
              </a:pPr>
              <a:t>7/25/2013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6F7ADD5-6262-044F-893A-33BAAB11C85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53812479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39.png"/><Relationship Id="rId4" Type="http://schemas.openxmlformats.org/officeDocument/2006/relationships/oleObject" Target="???"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National conference 2013 Junt 12 -13 Dallas Texas " title="TeamStepps Session Title Slid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955"/>
            <a:ext cx="9144000" cy="6858000"/>
          </a:xfrm>
          <a:prstGeom prst="rect">
            <a:avLst/>
          </a:prstGeom>
        </p:spPr>
      </p:pic>
      <p:sp>
        <p:nvSpPr>
          <p:cNvPr id="2" name="Title 1"/>
          <p:cNvSpPr>
            <a:spLocks noGrp="1"/>
          </p:cNvSpPr>
          <p:nvPr>
            <p:ph type="ctrTitle"/>
          </p:nvPr>
        </p:nvSpPr>
        <p:spPr>
          <a:xfrm>
            <a:off x="2176587" y="2967083"/>
            <a:ext cx="5507791" cy="958255"/>
          </a:xfrm>
        </p:spPr>
        <p:txBody>
          <a:bodyPr>
            <a:normAutofit fontScale="90000"/>
          </a:bodyPr>
          <a:lstStyle/>
          <a:p>
            <a:pPr algn="l"/>
            <a:r>
              <a:rPr lang="en-US" sz="4900" baseline="30000" dirty="0">
                <a:solidFill>
                  <a:srgbClr val="FFFF00"/>
                </a:solidFill>
                <a:latin typeface="Gotham-Medium"/>
                <a:cs typeface="Gotham-Medium"/>
              </a:rPr>
              <a:t>The Medical Liability and Risk Management Perspective</a:t>
            </a:r>
            <a:r>
              <a:rPr lang="en-US" baseline="30000" dirty="0"/>
              <a:t/>
            </a:r>
            <a:br>
              <a:rPr lang="en-US" baseline="30000" dirty="0"/>
            </a:br>
            <a:endParaRPr lang="en-US" dirty="0"/>
          </a:p>
        </p:txBody>
      </p:sp>
      <p:sp>
        <p:nvSpPr>
          <p:cNvPr id="3" name="Subtitle 2"/>
          <p:cNvSpPr>
            <a:spLocks noGrp="1"/>
          </p:cNvSpPr>
          <p:nvPr>
            <p:ph type="subTitle" idx="1"/>
          </p:nvPr>
        </p:nvSpPr>
        <p:spPr>
          <a:xfrm>
            <a:off x="2171525" y="3572834"/>
            <a:ext cx="6400800" cy="1201893"/>
          </a:xfrm>
        </p:spPr>
        <p:txBody>
          <a:bodyPr>
            <a:normAutofit fontScale="92500" lnSpcReduction="10000"/>
          </a:bodyPr>
          <a:lstStyle/>
          <a:p>
            <a:pPr algn="l"/>
            <a:r>
              <a:rPr lang="en-US" sz="2400" dirty="0">
                <a:solidFill>
                  <a:schemeClr val="bg1"/>
                </a:solidFill>
              </a:rPr>
              <a:t>David </a:t>
            </a:r>
            <a:r>
              <a:rPr lang="en-US" sz="2400" dirty="0" smtClean="0">
                <a:solidFill>
                  <a:schemeClr val="bg1"/>
                </a:solidFill>
              </a:rPr>
              <a:t>L. </a:t>
            </a:r>
            <a:r>
              <a:rPr lang="en-US" sz="2400" dirty="0">
                <a:solidFill>
                  <a:schemeClr val="bg1"/>
                </a:solidFill>
              </a:rPr>
              <a:t>Feldman, </a:t>
            </a:r>
            <a:r>
              <a:rPr lang="en-US" sz="2400" dirty="0" smtClean="0">
                <a:solidFill>
                  <a:schemeClr val="bg1"/>
                </a:solidFill>
              </a:rPr>
              <a:t>MD, MBA, CPE, FACS</a:t>
            </a:r>
          </a:p>
          <a:p>
            <a:pPr algn="l"/>
            <a:r>
              <a:rPr lang="en-US" sz="2400" dirty="0">
                <a:solidFill>
                  <a:schemeClr val="bg1"/>
                </a:solidFill>
              </a:rPr>
              <a:t>Matthew Miller, </a:t>
            </a:r>
            <a:r>
              <a:rPr lang="en-US" sz="2400" dirty="0" smtClean="0">
                <a:solidFill>
                  <a:schemeClr val="bg1"/>
                </a:solidFill>
              </a:rPr>
              <a:t>MD</a:t>
            </a:r>
          </a:p>
          <a:p>
            <a:pPr algn="l"/>
            <a:r>
              <a:rPr lang="en-US" sz="2400" dirty="0" err="1">
                <a:solidFill>
                  <a:schemeClr val="bg1"/>
                </a:solidFill>
              </a:rPr>
              <a:t>LeWanza</a:t>
            </a:r>
            <a:r>
              <a:rPr lang="en-US" sz="2400" dirty="0">
                <a:solidFill>
                  <a:schemeClr val="bg1"/>
                </a:solidFill>
              </a:rPr>
              <a:t> M. Harris, MD, MPH</a:t>
            </a:r>
          </a:p>
          <a:p>
            <a:pPr algn="l"/>
            <a:endParaRPr lang="en-US" dirty="0" smtClean="0"/>
          </a:p>
          <a:p>
            <a:pPr algn="l"/>
            <a:endParaRPr lang="en-US" dirty="0"/>
          </a:p>
          <a:p>
            <a:pPr algn="l"/>
            <a:endParaRPr lang="en-US" dirty="0"/>
          </a:p>
        </p:txBody>
      </p:sp>
    </p:spTree>
    <p:extLst>
      <p:ext uri="{BB962C8B-B14F-4D97-AF65-F5344CB8AC3E}">
        <p14:creationId xmlns:p14="http://schemas.microsoft.com/office/powerpoint/2010/main" val="178718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Cartoon Image of a doctor talking to a lawyer with text that reads &quot;First admit no harm.&quot;" title="Cartoon Image of a doctor talking to a lawy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bwMode="auto">
          <a:xfrm>
            <a:off x="309563" y="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Focus</a:t>
            </a:r>
          </a:p>
        </p:txBody>
      </p:sp>
      <p:sp>
        <p:nvSpPr>
          <p:cNvPr id="17412" name="Rectangle 3"/>
          <p:cNvSpPr>
            <a:spLocks noGrp="1" noChangeArrowheads="1"/>
          </p:cNvSpPr>
          <p:nvPr>
            <p:ph idx="4294967295"/>
          </p:nvPr>
        </p:nvSpPr>
        <p:spPr bwMode="auto">
          <a:xfrm>
            <a:off x="309045" y="1447800"/>
            <a:ext cx="860272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charset="0"/>
              <a:buNone/>
            </a:pPr>
            <a:endParaRPr lang="en-US" sz="3600" dirty="0" smtClean="0"/>
          </a:p>
          <a:p>
            <a:pPr marL="0" indent="0" eaLnBrk="1" hangingPunct="1">
              <a:buFont typeface="Arial" charset="0"/>
              <a:buNone/>
            </a:pPr>
            <a:endParaRPr lang="en-US" sz="3600" dirty="0" smtClean="0"/>
          </a:p>
          <a:p>
            <a:pPr marL="0" indent="0" algn="ctr" eaLnBrk="1" hangingPunct="1">
              <a:buFont typeface="Arial" charset="0"/>
              <a:buNone/>
            </a:pPr>
            <a:r>
              <a:rPr lang="en-US" sz="3600" dirty="0" smtClean="0"/>
              <a:t>Post 2005: Quality and Safety – the Patient</a:t>
            </a:r>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32235"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Obstetrics - Best </a:t>
            </a:r>
            <a:r>
              <a:rPr lang="en-US" dirty="0"/>
              <a:t>practices</a:t>
            </a:r>
            <a:r>
              <a:rPr lang="en-US" b="1" dirty="0"/>
              <a:t/>
            </a:r>
            <a:br>
              <a:rPr lang="en-US" b="1" dirty="0"/>
            </a:br>
            <a:endParaRPr lang="en-US" dirty="0" smtClean="0"/>
          </a:p>
        </p:txBody>
      </p:sp>
      <p:sp>
        <p:nvSpPr>
          <p:cNvPr id="33795" name="Content Placeholder 1"/>
          <p:cNvSpPr>
            <a:spLocks noGrp="1"/>
          </p:cNvSpPr>
          <p:nvPr>
            <p:ph idx="1"/>
          </p:nvPr>
        </p:nvSpPr>
        <p:spPr bwMode="auto">
          <a:xfrm>
            <a:off x="347450" y="779055"/>
            <a:ext cx="82296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ts val="4000"/>
              </a:lnSpc>
              <a:buFont typeface="Wingdings" pitchFamily="2" charset="2"/>
              <a:buChar char="Ø"/>
            </a:pPr>
            <a:r>
              <a:rPr lang="en-US" sz="3200" dirty="0" smtClean="0"/>
              <a:t>Created by Chairman consensus</a:t>
            </a:r>
          </a:p>
          <a:p>
            <a:pPr lvl="1">
              <a:lnSpc>
                <a:spcPts val="4000"/>
              </a:lnSpc>
              <a:buFont typeface="Wingdings" pitchFamily="2" charset="2"/>
              <a:buChar char="Ø"/>
            </a:pPr>
            <a:r>
              <a:rPr lang="en-US" sz="3200" dirty="0" smtClean="0"/>
              <a:t>Adopted and implemented over 2 years</a:t>
            </a:r>
          </a:p>
          <a:p>
            <a:pPr lvl="1">
              <a:lnSpc>
                <a:spcPts val="4000"/>
              </a:lnSpc>
              <a:buFont typeface="Wingdings" pitchFamily="2" charset="2"/>
              <a:buChar char="Ø"/>
            </a:pPr>
            <a:r>
              <a:rPr lang="en-US" sz="3200" dirty="0" smtClean="0"/>
              <a:t>Audited by HIC research associates</a:t>
            </a:r>
          </a:p>
          <a:p>
            <a:pPr lvl="1">
              <a:lnSpc>
                <a:spcPts val="4000"/>
              </a:lnSpc>
              <a:buFont typeface="Wingdings" pitchFamily="2" charset="2"/>
              <a:buChar char="Ø"/>
            </a:pPr>
            <a:r>
              <a:rPr lang="en-US" sz="3200" dirty="0" smtClean="0"/>
              <a:t>Quarterly feedback given to Chairman</a:t>
            </a:r>
          </a:p>
          <a:p>
            <a:pPr lvl="2">
              <a:lnSpc>
                <a:spcPts val="4000"/>
              </a:lnSpc>
              <a:buFont typeface="Wingdings" pitchFamily="2" charset="2"/>
              <a:buChar char="Ø"/>
            </a:pPr>
            <a:r>
              <a:rPr lang="en-US" sz="2800" dirty="0" smtClean="0"/>
              <a:t>Compliance</a:t>
            </a:r>
          </a:p>
          <a:p>
            <a:pPr lvl="2">
              <a:lnSpc>
                <a:spcPts val="4000"/>
              </a:lnSpc>
              <a:buFont typeface="Wingdings" pitchFamily="2" charset="2"/>
              <a:buChar char="Ø"/>
            </a:pPr>
            <a:r>
              <a:rPr lang="en-US" sz="2800" dirty="0" smtClean="0"/>
              <a:t>Adverse outcomes data</a:t>
            </a:r>
            <a:endParaRPr lang="en-US" sz="2800" dirty="0"/>
          </a:p>
          <a:p>
            <a:pPr lvl="1">
              <a:lnSpc>
                <a:spcPts val="4000"/>
              </a:lnSpc>
              <a:buFont typeface="Wingdings" pitchFamily="2" charset="2"/>
              <a:buChar char="Ø"/>
            </a:pPr>
            <a:r>
              <a:rPr lang="en-US" sz="3200" dirty="0" smtClean="0"/>
              <a:t>Fetal heart monitoring course</a:t>
            </a:r>
          </a:p>
          <a:p>
            <a:pPr lvl="1">
              <a:lnSpc>
                <a:spcPts val="4000"/>
              </a:lnSpc>
              <a:buFont typeface="Wingdings" pitchFamily="2" charset="2"/>
              <a:buChar char="Ø"/>
            </a:pPr>
            <a:r>
              <a:rPr lang="en-US" sz="3200" b="1" dirty="0" smtClean="0"/>
              <a:t>Team training using TeamSTEPPS</a:t>
            </a:r>
          </a:p>
          <a:p>
            <a:pPr lvl="1">
              <a:lnSpc>
                <a:spcPts val="4000"/>
              </a:lnSpc>
              <a:buFont typeface="Wingdings" pitchFamily="2" charset="2"/>
              <a:buChar char="Ø"/>
            </a:pPr>
            <a:r>
              <a:rPr lang="en-US" sz="3200" dirty="0" smtClean="0"/>
              <a:t>Simulation</a:t>
            </a:r>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25994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32235"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Obstetrics – Team Training</a:t>
            </a:r>
          </a:p>
        </p:txBody>
      </p:sp>
      <p:sp>
        <p:nvSpPr>
          <p:cNvPr id="33795" name="Content Placeholder 1"/>
          <p:cNvSpPr>
            <a:spLocks noGrp="1"/>
          </p:cNvSpPr>
          <p:nvPr>
            <p:ph idx="1"/>
          </p:nvPr>
        </p:nvSpPr>
        <p:spPr bwMode="auto">
          <a:xfrm>
            <a:off x="155425" y="740650"/>
            <a:ext cx="8641125"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ts val="4000"/>
              </a:lnSpc>
              <a:buFont typeface="Wingdings" pitchFamily="2" charset="2"/>
              <a:buChar char="Ø"/>
            </a:pPr>
            <a:r>
              <a:rPr lang="en-US" sz="3200" dirty="0" smtClean="0"/>
              <a:t>One hospital group master training @ Duke</a:t>
            </a:r>
          </a:p>
          <a:p>
            <a:pPr lvl="1">
              <a:lnSpc>
                <a:spcPts val="4000"/>
              </a:lnSpc>
              <a:buFont typeface="Wingdings" pitchFamily="2" charset="2"/>
              <a:buChar char="Ø"/>
            </a:pPr>
            <a:r>
              <a:rPr lang="en-US" sz="3200" dirty="0" smtClean="0"/>
              <a:t>Curriculum developed for other hospitals</a:t>
            </a:r>
          </a:p>
          <a:p>
            <a:pPr lvl="1">
              <a:lnSpc>
                <a:spcPts val="4000"/>
              </a:lnSpc>
              <a:buFont typeface="Wingdings" pitchFamily="2" charset="2"/>
              <a:buChar char="Ø"/>
            </a:pPr>
            <a:r>
              <a:rPr lang="en-US" sz="3200" dirty="0" smtClean="0"/>
              <a:t>1.5 day off-site at a conference center</a:t>
            </a:r>
          </a:p>
          <a:p>
            <a:pPr lvl="1">
              <a:lnSpc>
                <a:spcPts val="4000"/>
              </a:lnSpc>
              <a:buFont typeface="Wingdings" pitchFamily="2" charset="2"/>
              <a:buChar char="Ø"/>
            </a:pPr>
            <a:r>
              <a:rPr lang="en-US" sz="3200" dirty="0" smtClean="0"/>
              <a:t>Hospital champions returned</a:t>
            </a:r>
          </a:p>
          <a:p>
            <a:pPr lvl="2">
              <a:lnSpc>
                <a:spcPts val="4000"/>
              </a:lnSpc>
              <a:buFont typeface="Wingdings" pitchFamily="2" charset="2"/>
              <a:buChar char="Ø"/>
            </a:pPr>
            <a:r>
              <a:rPr lang="en-US" sz="2800" dirty="0" smtClean="0"/>
              <a:t>Formal 4 hour training</a:t>
            </a:r>
          </a:p>
          <a:p>
            <a:pPr lvl="2">
              <a:lnSpc>
                <a:spcPts val="4000"/>
              </a:lnSpc>
              <a:buFont typeface="Wingdings" pitchFamily="2" charset="2"/>
              <a:buChar char="Ø"/>
            </a:pPr>
            <a:r>
              <a:rPr lang="en-US" sz="2800" dirty="0" smtClean="0"/>
              <a:t>Informal focus on one skill</a:t>
            </a:r>
            <a:endParaRPr lang="en-US" sz="2800" dirty="0"/>
          </a:p>
          <a:p>
            <a:pPr lvl="1">
              <a:lnSpc>
                <a:spcPts val="4000"/>
              </a:lnSpc>
              <a:buFont typeface="Wingdings" pitchFamily="2" charset="2"/>
              <a:buChar char="Ø"/>
            </a:pPr>
            <a:r>
              <a:rPr lang="en-US" sz="3200" dirty="0" smtClean="0"/>
              <a:t>Continuous coaching real-time on L&amp;D</a:t>
            </a:r>
          </a:p>
          <a:p>
            <a:pPr lvl="1">
              <a:lnSpc>
                <a:spcPts val="4000"/>
              </a:lnSpc>
              <a:buFont typeface="Wingdings" pitchFamily="2" charset="2"/>
              <a:buChar char="Ø"/>
            </a:pPr>
            <a:r>
              <a:rPr lang="en-US" sz="3200" dirty="0" smtClean="0"/>
              <a:t>Incorporation into simulation programs</a:t>
            </a:r>
          </a:p>
          <a:p>
            <a:pPr lvl="1">
              <a:lnSpc>
                <a:spcPts val="4000"/>
              </a:lnSpc>
              <a:buFont typeface="Wingdings" pitchFamily="2" charset="2"/>
              <a:buChar char="Ø"/>
            </a:pPr>
            <a:r>
              <a:rPr lang="en-US" sz="3200" dirty="0" smtClean="0"/>
              <a:t>Auditing and monitoring of adverse outcomes</a:t>
            </a:r>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104903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501650" y="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n-US" dirty="0" smtClean="0"/>
              <a:t>HIC Support - Obstetrics</a:t>
            </a:r>
            <a:endParaRPr lang="en-US" dirty="0"/>
          </a:p>
        </p:txBody>
      </p:sp>
      <p:sp>
        <p:nvSpPr>
          <p:cNvPr id="24580" name="Rectangle 3"/>
          <p:cNvSpPr>
            <a:spLocks noGrp="1" noChangeArrowheads="1"/>
          </p:cNvSpPr>
          <p:nvPr>
            <p:ph type="body" idx="1"/>
          </p:nvPr>
        </p:nvSpPr>
        <p:spPr bwMode="auto">
          <a:xfrm>
            <a:off x="423863" y="855663"/>
            <a:ext cx="6106792" cy="5146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Ø"/>
            </a:pPr>
            <a:r>
              <a:rPr lang="en-US" dirty="0" smtClean="0"/>
              <a:t>Premium credits/grants</a:t>
            </a:r>
          </a:p>
          <a:p>
            <a:pPr lvl="1">
              <a:lnSpc>
                <a:spcPct val="90000"/>
              </a:lnSpc>
              <a:buFont typeface="Wingdings" pitchFamily="2" charset="2"/>
              <a:buChar char="Ø"/>
            </a:pPr>
            <a:r>
              <a:rPr lang="en-US" dirty="0" smtClean="0"/>
              <a:t>TeamSTEPPS Master trainer sessions</a:t>
            </a:r>
          </a:p>
          <a:p>
            <a:pPr lvl="1">
              <a:lnSpc>
                <a:spcPct val="90000"/>
              </a:lnSpc>
              <a:buFont typeface="Wingdings" pitchFamily="2" charset="2"/>
              <a:buChar char="Ø"/>
            </a:pPr>
            <a:r>
              <a:rPr lang="en-US" dirty="0" smtClean="0"/>
              <a:t>Assistance with full staff rollout</a:t>
            </a:r>
          </a:p>
          <a:p>
            <a:pPr lvl="1">
              <a:lnSpc>
                <a:spcPct val="90000"/>
              </a:lnSpc>
              <a:buFont typeface="Wingdings" pitchFamily="2" charset="2"/>
              <a:buChar char="Ø"/>
            </a:pPr>
            <a:r>
              <a:rPr lang="en-US" dirty="0" smtClean="0"/>
              <a:t>Attending obstetrician coverage in L&amp;D</a:t>
            </a:r>
          </a:p>
          <a:p>
            <a:pPr>
              <a:lnSpc>
                <a:spcPct val="90000"/>
              </a:lnSpc>
              <a:buFont typeface="Wingdings" pitchFamily="2" charset="2"/>
              <a:buChar char="Ø"/>
            </a:pPr>
            <a:r>
              <a:rPr lang="en-US" dirty="0" smtClean="0"/>
              <a:t>Insurance Premium Reductions </a:t>
            </a:r>
          </a:p>
          <a:p>
            <a:pPr lvl="1">
              <a:lnSpc>
                <a:spcPct val="90000"/>
              </a:lnSpc>
              <a:buFont typeface="Wingdings" pitchFamily="2" charset="2"/>
              <a:buChar char="Ø"/>
            </a:pPr>
            <a:r>
              <a:rPr lang="en-US" dirty="0" smtClean="0"/>
              <a:t>Hospital malpractice costs</a:t>
            </a:r>
          </a:p>
          <a:p>
            <a:pPr lvl="1">
              <a:lnSpc>
                <a:spcPct val="90000"/>
              </a:lnSpc>
              <a:buFont typeface="Wingdings" pitchFamily="2" charset="2"/>
              <a:buChar char="Ø"/>
            </a:pPr>
            <a:r>
              <a:rPr lang="en-US" dirty="0" smtClean="0"/>
              <a:t>Physician malpractice costs*</a:t>
            </a:r>
          </a:p>
          <a:p>
            <a:pPr marL="914400" lvl="2" indent="0">
              <a:lnSpc>
                <a:spcPct val="90000"/>
              </a:lnSpc>
              <a:buNone/>
            </a:pPr>
            <a:r>
              <a:rPr lang="en-US" sz="1600" dirty="0" smtClean="0"/>
              <a:t>*(required state approval)</a:t>
            </a:r>
          </a:p>
        </p:txBody>
      </p:sp>
      <p:pic>
        <p:nvPicPr>
          <p:cNvPr id="4" name="Picture 1" descr="Image of a woman giving a lecture " title="Image of a woman giving a lecture "/>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83820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3954590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9889"/>
            <a:ext cx="8229600" cy="1143000"/>
          </a:xfrm>
        </p:spPr>
        <p:txBody>
          <a:bodyPr/>
          <a:lstStyle/>
          <a:p>
            <a:pPr>
              <a:defRPr/>
            </a:pPr>
            <a:r>
              <a:rPr lang="en-US" dirty="0" smtClean="0"/>
              <a:t>Surgical Safety Initiative</a:t>
            </a:r>
            <a:endParaRPr lang="en-US" dirty="0"/>
          </a:p>
        </p:txBody>
      </p:sp>
      <p:sp>
        <p:nvSpPr>
          <p:cNvPr id="10243" name="Content Placeholder 2"/>
          <p:cNvSpPr>
            <a:spLocks noGrp="1"/>
          </p:cNvSpPr>
          <p:nvPr>
            <p:ph idx="1"/>
          </p:nvPr>
        </p:nvSpPr>
        <p:spPr bwMode="auto">
          <a:xfrm>
            <a:off x="381000" y="990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200000"/>
              </a:lnSpc>
              <a:buFont typeface="Wingdings" pitchFamily="2" charset="2"/>
              <a:buChar char="Ø"/>
            </a:pPr>
            <a:r>
              <a:rPr lang="en-US" sz="3600" dirty="0" smtClean="0"/>
              <a:t>Pre-op medical evaluation</a:t>
            </a:r>
          </a:p>
          <a:p>
            <a:pPr>
              <a:lnSpc>
                <a:spcPct val="200000"/>
              </a:lnSpc>
              <a:buFont typeface="Wingdings" pitchFamily="2" charset="2"/>
              <a:buChar char="Ø"/>
            </a:pPr>
            <a:r>
              <a:rPr lang="en-US" sz="3600" b="1" dirty="0" smtClean="0"/>
              <a:t>OR team training</a:t>
            </a:r>
          </a:p>
          <a:p>
            <a:pPr>
              <a:lnSpc>
                <a:spcPct val="200000"/>
              </a:lnSpc>
              <a:buFont typeface="Wingdings" pitchFamily="2" charset="2"/>
              <a:buChar char="Ø"/>
            </a:pPr>
            <a:r>
              <a:rPr lang="en-US" sz="3600" dirty="0" smtClean="0"/>
              <a:t>Co-management/perioperative medicine</a:t>
            </a:r>
          </a:p>
          <a:p>
            <a:pPr>
              <a:lnSpc>
                <a:spcPct val="200000"/>
              </a:lnSpc>
              <a:buFont typeface="Wingdings" pitchFamily="2" charset="2"/>
              <a:buChar char="Ø"/>
            </a:pPr>
            <a:r>
              <a:rPr lang="en-US" sz="3600" dirty="0" smtClean="0"/>
              <a:t>Care of obese surgical patient</a:t>
            </a:r>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738990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32235"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Operating Room – Team Training</a:t>
            </a:r>
          </a:p>
        </p:txBody>
      </p:sp>
      <p:sp>
        <p:nvSpPr>
          <p:cNvPr id="33795" name="Content Placeholder 1"/>
          <p:cNvSpPr>
            <a:spLocks noGrp="1"/>
          </p:cNvSpPr>
          <p:nvPr>
            <p:ph idx="1"/>
          </p:nvPr>
        </p:nvSpPr>
        <p:spPr bwMode="auto">
          <a:xfrm>
            <a:off x="155425" y="740650"/>
            <a:ext cx="8641125" cy="53382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ts val="4000"/>
              </a:lnSpc>
              <a:buFont typeface="Wingdings" pitchFamily="2" charset="2"/>
              <a:buChar char="Ø"/>
            </a:pPr>
            <a:r>
              <a:rPr lang="en-US" sz="3200" dirty="0" smtClean="0"/>
              <a:t>Curriculum developed specifically for ORs</a:t>
            </a:r>
          </a:p>
          <a:p>
            <a:pPr lvl="1">
              <a:lnSpc>
                <a:spcPts val="4000"/>
              </a:lnSpc>
              <a:buFont typeface="Wingdings" pitchFamily="2" charset="2"/>
              <a:buChar char="Ø"/>
            </a:pPr>
            <a:r>
              <a:rPr lang="en-US" sz="3200" dirty="0" smtClean="0"/>
              <a:t>1.5 day off-site at a conference center</a:t>
            </a:r>
          </a:p>
          <a:p>
            <a:pPr lvl="2">
              <a:lnSpc>
                <a:spcPts val="4000"/>
              </a:lnSpc>
              <a:buFont typeface="Wingdings" pitchFamily="2" charset="2"/>
              <a:buChar char="Ø"/>
            </a:pPr>
            <a:r>
              <a:rPr lang="en-US" sz="2800" dirty="0" smtClean="0"/>
              <a:t>Live simulated scenarios</a:t>
            </a:r>
          </a:p>
          <a:p>
            <a:pPr lvl="2">
              <a:lnSpc>
                <a:spcPts val="4000"/>
              </a:lnSpc>
              <a:buFont typeface="Wingdings" pitchFamily="2" charset="2"/>
              <a:buChar char="Ø"/>
            </a:pPr>
            <a:r>
              <a:rPr lang="en-US" sz="2800" dirty="0" smtClean="0"/>
              <a:t>Hospital specific cultural challenges addressed</a:t>
            </a:r>
          </a:p>
          <a:p>
            <a:pPr lvl="1">
              <a:lnSpc>
                <a:spcPts val="4000"/>
              </a:lnSpc>
              <a:buFont typeface="Wingdings" pitchFamily="2" charset="2"/>
              <a:buChar char="Ø"/>
            </a:pPr>
            <a:r>
              <a:rPr lang="en-US" sz="3200" dirty="0" smtClean="0"/>
              <a:t>Hospital champions returned</a:t>
            </a:r>
          </a:p>
          <a:p>
            <a:pPr lvl="2">
              <a:lnSpc>
                <a:spcPts val="4000"/>
              </a:lnSpc>
              <a:buFont typeface="Wingdings" pitchFamily="2" charset="2"/>
              <a:buChar char="Ø"/>
            </a:pPr>
            <a:r>
              <a:rPr lang="en-US" sz="2800" dirty="0" smtClean="0"/>
              <a:t>“Late day” training</a:t>
            </a:r>
          </a:p>
          <a:p>
            <a:pPr lvl="2">
              <a:lnSpc>
                <a:spcPts val="4000"/>
              </a:lnSpc>
              <a:buFont typeface="Wingdings" pitchFamily="2" charset="2"/>
              <a:buChar char="Ø"/>
            </a:pPr>
            <a:r>
              <a:rPr lang="en-US" sz="2800" dirty="0" smtClean="0"/>
              <a:t>1.5 hour v. 4 hour</a:t>
            </a:r>
            <a:endParaRPr lang="en-US" sz="2800" dirty="0"/>
          </a:p>
          <a:p>
            <a:pPr lvl="1">
              <a:lnSpc>
                <a:spcPts val="4000"/>
              </a:lnSpc>
              <a:buFont typeface="Wingdings" pitchFamily="2" charset="2"/>
              <a:buChar char="Ø"/>
            </a:pPr>
            <a:r>
              <a:rPr lang="en-US" sz="3200" dirty="0" smtClean="0"/>
              <a:t>Continuous coaching real-time</a:t>
            </a:r>
          </a:p>
          <a:p>
            <a:pPr lvl="1">
              <a:lnSpc>
                <a:spcPts val="4000"/>
              </a:lnSpc>
              <a:buFont typeface="Wingdings" pitchFamily="2" charset="2"/>
              <a:buChar char="Ø"/>
            </a:pPr>
            <a:endParaRPr lang="en-US" sz="3200" dirty="0" smtClean="0"/>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3025843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32235"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Operating Room – Team Training</a:t>
            </a:r>
          </a:p>
        </p:txBody>
      </p:sp>
      <p:sp>
        <p:nvSpPr>
          <p:cNvPr id="33795" name="Content Placeholder 1"/>
          <p:cNvSpPr>
            <a:spLocks noGrp="1"/>
          </p:cNvSpPr>
          <p:nvPr>
            <p:ph idx="1"/>
          </p:nvPr>
        </p:nvSpPr>
        <p:spPr bwMode="auto">
          <a:xfrm>
            <a:off x="0" y="663840"/>
            <a:ext cx="9065385"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ts val="4000"/>
              </a:lnSpc>
              <a:buFont typeface="Wingdings" pitchFamily="2" charset="2"/>
              <a:buChar char="Ø"/>
            </a:pPr>
            <a:r>
              <a:rPr lang="en-US" sz="3200" dirty="0" smtClean="0"/>
              <a:t>To date near complete training of:</a:t>
            </a:r>
          </a:p>
          <a:p>
            <a:pPr lvl="2">
              <a:lnSpc>
                <a:spcPts val="4000"/>
              </a:lnSpc>
              <a:buFont typeface="Wingdings" pitchFamily="2" charset="2"/>
              <a:buChar char="Ø"/>
            </a:pPr>
            <a:r>
              <a:rPr lang="en-US" sz="2800" dirty="0" smtClean="0"/>
              <a:t>Nursing staff</a:t>
            </a:r>
          </a:p>
          <a:p>
            <a:pPr lvl="2">
              <a:lnSpc>
                <a:spcPts val="4000"/>
              </a:lnSpc>
              <a:buFont typeface="Wingdings" pitchFamily="2" charset="2"/>
              <a:buChar char="Ø"/>
            </a:pPr>
            <a:r>
              <a:rPr lang="en-US" sz="2800" dirty="0" smtClean="0"/>
              <a:t>Surgeons</a:t>
            </a:r>
          </a:p>
          <a:p>
            <a:pPr lvl="2">
              <a:lnSpc>
                <a:spcPts val="4000"/>
              </a:lnSpc>
              <a:buFont typeface="Wingdings" pitchFamily="2" charset="2"/>
              <a:buChar char="Ø"/>
            </a:pPr>
            <a:r>
              <a:rPr lang="en-US" sz="2800" dirty="0" smtClean="0"/>
              <a:t>Anesthesiologists</a:t>
            </a:r>
          </a:p>
          <a:p>
            <a:pPr lvl="2">
              <a:lnSpc>
                <a:spcPts val="4000"/>
              </a:lnSpc>
              <a:buFont typeface="Wingdings" pitchFamily="2" charset="2"/>
              <a:buChar char="Ø"/>
            </a:pPr>
            <a:r>
              <a:rPr lang="en-US" sz="2800" dirty="0" smtClean="0"/>
              <a:t>Residents</a:t>
            </a:r>
          </a:p>
          <a:p>
            <a:pPr lvl="1">
              <a:lnSpc>
                <a:spcPts val="4000"/>
              </a:lnSpc>
              <a:buFont typeface="Wingdings" pitchFamily="2" charset="2"/>
              <a:buChar char="Ø"/>
            </a:pPr>
            <a:r>
              <a:rPr lang="en-US" sz="3200" dirty="0" smtClean="0"/>
              <a:t>Next phase</a:t>
            </a:r>
          </a:p>
          <a:p>
            <a:pPr lvl="2">
              <a:lnSpc>
                <a:spcPts val="4000"/>
              </a:lnSpc>
              <a:buFont typeface="Wingdings" pitchFamily="2" charset="2"/>
              <a:buChar char="Ø"/>
            </a:pPr>
            <a:r>
              <a:rPr lang="en-US" sz="2800" dirty="0" smtClean="0"/>
              <a:t>Video recordings in ORs</a:t>
            </a:r>
          </a:p>
          <a:p>
            <a:pPr lvl="2">
              <a:lnSpc>
                <a:spcPts val="4000"/>
              </a:lnSpc>
              <a:buFont typeface="Wingdings" pitchFamily="2" charset="2"/>
              <a:buChar char="Ø"/>
            </a:pPr>
            <a:r>
              <a:rPr lang="en-US" sz="2800" dirty="0" smtClean="0"/>
              <a:t>Training of internal/external auditors to use Medical Team Performance Assessment Tool (MTPAT)</a:t>
            </a:r>
          </a:p>
          <a:p>
            <a:pPr lvl="1">
              <a:lnSpc>
                <a:spcPts val="4000"/>
              </a:lnSpc>
              <a:buFont typeface="Arial" charset="0"/>
              <a:buChar char="►"/>
            </a:pPr>
            <a:endParaRPr lang="en-US" sz="3200" dirty="0" smtClean="0"/>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1304835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501650" y="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n-US" dirty="0" smtClean="0"/>
              <a:t>HIC Support - Surgery</a:t>
            </a:r>
            <a:endParaRPr lang="en-US" dirty="0"/>
          </a:p>
        </p:txBody>
      </p:sp>
      <p:sp>
        <p:nvSpPr>
          <p:cNvPr id="24580" name="Rectangle 3"/>
          <p:cNvSpPr>
            <a:spLocks noGrp="1" noChangeArrowheads="1"/>
          </p:cNvSpPr>
          <p:nvPr>
            <p:ph type="body" idx="1"/>
          </p:nvPr>
        </p:nvSpPr>
        <p:spPr bwMode="auto">
          <a:xfrm>
            <a:off x="423863" y="855663"/>
            <a:ext cx="5031452" cy="5146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Ø"/>
            </a:pPr>
            <a:r>
              <a:rPr lang="en-US" dirty="0" smtClean="0"/>
              <a:t>Premium credits/grants</a:t>
            </a:r>
          </a:p>
          <a:p>
            <a:pPr lvl="1">
              <a:lnSpc>
                <a:spcPct val="90000"/>
              </a:lnSpc>
              <a:buFont typeface="Wingdings" pitchFamily="2" charset="2"/>
              <a:buChar char="Ø"/>
            </a:pPr>
            <a:r>
              <a:rPr lang="en-US" dirty="0" smtClean="0"/>
              <a:t>TeamSTEPPS Master trainer sessions</a:t>
            </a:r>
          </a:p>
          <a:p>
            <a:pPr lvl="1">
              <a:lnSpc>
                <a:spcPct val="90000"/>
              </a:lnSpc>
              <a:buFont typeface="Wingdings" pitchFamily="2" charset="2"/>
              <a:buChar char="Ø"/>
            </a:pPr>
            <a:r>
              <a:rPr lang="en-US" dirty="0" smtClean="0"/>
              <a:t>Assistance with full staff rollout</a:t>
            </a:r>
          </a:p>
          <a:p>
            <a:pPr lvl="1">
              <a:lnSpc>
                <a:spcPct val="90000"/>
              </a:lnSpc>
              <a:buFont typeface="Wingdings" pitchFamily="2" charset="2"/>
              <a:buChar char="Ø"/>
            </a:pPr>
            <a:r>
              <a:rPr lang="en-US" dirty="0" smtClean="0"/>
              <a:t>NSQIP data collectors</a:t>
            </a:r>
          </a:p>
          <a:p>
            <a:pPr>
              <a:lnSpc>
                <a:spcPct val="90000"/>
              </a:lnSpc>
              <a:buFont typeface="Wingdings" pitchFamily="2" charset="2"/>
              <a:buChar char="Ø"/>
            </a:pPr>
            <a:r>
              <a:rPr lang="en-US" dirty="0" smtClean="0"/>
              <a:t>Insurance Premium Reductions </a:t>
            </a:r>
          </a:p>
          <a:p>
            <a:pPr lvl="1">
              <a:lnSpc>
                <a:spcPct val="90000"/>
              </a:lnSpc>
              <a:buFont typeface="Wingdings" pitchFamily="2" charset="2"/>
              <a:buChar char="Ø"/>
            </a:pPr>
            <a:r>
              <a:rPr lang="en-US" dirty="0" smtClean="0"/>
              <a:t>Hospital malpractice costs</a:t>
            </a:r>
          </a:p>
          <a:p>
            <a:pPr lvl="1">
              <a:lnSpc>
                <a:spcPct val="90000"/>
              </a:lnSpc>
              <a:buFont typeface="Wingdings" pitchFamily="2" charset="2"/>
              <a:buChar char="Ø"/>
            </a:pPr>
            <a:r>
              <a:rPr lang="en-US" dirty="0" smtClean="0"/>
              <a:t>Physician malpractice costs*</a:t>
            </a:r>
          </a:p>
          <a:p>
            <a:pPr marL="914400" lvl="2" indent="0">
              <a:lnSpc>
                <a:spcPct val="90000"/>
              </a:lnSpc>
              <a:buNone/>
            </a:pPr>
            <a:r>
              <a:rPr lang="en-US" sz="1600" dirty="0" smtClean="0"/>
              <a:t>*(requires state approval)</a:t>
            </a:r>
          </a:p>
        </p:txBody>
      </p:sp>
      <p:pic>
        <p:nvPicPr>
          <p:cNvPr id="2" name="Picture 1" descr="Image of a surgical room " title="HIC Support - Surge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148" y="2660900"/>
            <a:ext cx="3571875" cy="3371850"/>
          </a:xfrm>
          <a:prstGeom prst="rect">
            <a:avLst/>
          </a:prstGeom>
        </p:spPr>
      </p:pic>
      <p:sp>
        <p:nvSpPr>
          <p:cNvPr id="6" name="Rectangle 5"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4008574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501650" y="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n-US" dirty="0" smtClean="0"/>
              <a:t>Education Program</a:t>
            </a:r>
            <a:endParaRPr lang="en-US" dirty="0"/>
          </a:p>
        </p:txBody>
      </p:sp>
      <p:sp>
        <p:nvSpPr>
          <p:cNvPr id="24580" name="Rectangle 3"/>
          <p:cNvSpPr>
            <a:spLocks noGrp="1" noChangeArrowheads="1"/>
          </p:cNvSpPr>
          <p:nvPr>
            <p:ph type="body" idx="1"/>
          </p:nvPr>
        </p:nvSpPr>
        <p:spPr bwMode="auto">
          <a:xfrm>
            <a:off x="424260" y="625435"/>
            <a:ext cx="8526462" cy="564553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Ø"/>
            </a:pPr>
            <a:r>
              <a:rPr lang="en-US" dirty="0" smtClean="0"/>
              <a:t>On-line risk management course</a:t>
            </a:r>
          </a:p>
          <a:p>
            <a:pPr lvl="1">
              <a:lnSpc>
                <a:spcPct val="90000"/>
              </a:lnSpc>
              <a:buFont typeface="Wingdings" pitchFamily="2" charset="2"/>
              <a:buChar char="Ø"/>
            </a:pPr>
            <a:r>
              <a:rPr lang="en-US" dirty="0" smtClean="0"/>
              <a:t>Required for excess malpractice coverage</a:t>
            </a:r>
          </a:p>
          <a:p>
            <a:pPr lvl="1">
              <a:lnSpc>
                <a:spcPct val="90000"/>
              </a:lnSpc>
              <a:buFont typeface="Wingdings" pitchFamily="2" charset="2"/>
              <a:buChar char="Ø"/>
            </a:pPr>
            <a:r>
              <a:rPr lang="en-US" dirty="0" smtClean="0"/>
              <a:t>Qualifies for 5% premium discount</a:t>
            </a:r>
          </a:p>
          <a:p>
            <a:pPr>
              <a:lnSpc>
                <a:spcPct val="90000"/>
              </a:lnSpc>
              <a:buFont typeface="Wingdings" pitchFamily="2" charset="2"/>
              <a:buChar char="Ø"/>
            </a:pPr>
            <a:r>
              <a:rPr lang="en-US" dirty="0" smtClean="0"/>
              <a:t>Core sections</a:t>
            </a:r>
          </a:p>
          <a:p>
            <a:pPr lvl="2">
              <a:lnSpc>
                <a:spcPct val="90000"/>
              </a:lnSpc>
              <a:buFont typeface="Wingdings" pitchFamily="2" charset="2"/>
              <a:buChar char="Ø"/>
            </a:pPr>
            <a:r>
              <a:rPr lang="en-US" sz="2600" dirty="0" smtClean="0"/>
              <a:t>Informed </a:t>
            </a:r>
            <a:r>
              <a:rPr lang="en-US" sz="2600" dirty="0"/>
              <a:t>Consent and Shared Decision </a:t>
            </a:r>
            <a:r>
              <a:rPr lang="en-US" sz="2600" dirty="0" smtClean="0"/>
              <a:t>Making </a:t>
            </a:r>
            <a:endParaRPr lang="en-US" sz="2600" dirty="0"/>
          </a:p>
          <a:p>
            <a:pPr lvl="2">
              <a:lnSpc>
                <a:spcPct val="90000"/>
              </a:lnSpc>
              <a:buFont typeface="Wingdings" pitchFamily="2" charset="2"/>
              <a:buChar char="Ø"/>
            </a:pPr>
            <a:r>
              <a:rPr lang="en-US" sz="2600" dirty="0" smtClean="0"/>
              <a:t>Communication Styles</a:t>
            </a:r>
            <a:endParaRPr lang="en-US" sz="2600" dirty="0"/>
          </a:p>
          <a:p>
            <a:pPr lvl="2">
              <a:lnSpc>
                <a:spcPct val="90000"/>
              </a:lnSpc>
              <a:buFont typeface="Wingdings" pitchFamily="2" charset="2"/>
              <a:buChar char="Ø"/>
            </a:pPr>
            <a:r>
              <a:rPr lang="en-US" sz="2600" dirty="0" smtClean="0"/>
              <a:t>Disclosure </a:t>
            </a:r>
            <a:r>
              <a:rPr lang="en-US" sz="2600" dirty="0"/>
              <a:t>and </a:t>
            </a:r>
            <a:r>
              <a:rPr lang="en-US" sz="2600" dirty="0" smtClean="0"/>
              <a:t>Apology</a:t>
            </a:r>
            <a:endParaRPr lang="en-US" sz="2600" dirty="0"/>
          </a:p>
          <a:p>
            <a:pPr lvl="2">
              <a:lnSpc>
                <a:spcPct val="90000"/>
              </a:lnSpc>
              <a:buFont typeface="Wingdings" pitchFamily="2" charset="2"/>
              <a:buChar char="Ø"/>
            </a:pPr>
            <a:r>
              <a:rPr lang="en-US" sz="2600" b="1" dirty="0" smtClean="0"/>
              <a:t>TeamSTEPPS </a:t>
            </a:r>
            <a:r>
              <a:rPr lang="en-US" sz="2600" b="1" dirty="0"/>
              <a:t>in the Office </a:t>
            </a:r>
            <a:r>
              <a:rPr lang="en-US" sz="2600" b="1" dirty="0" smtClean="0"/>
              <a:t>Practice</a:t>
            </a:r>
            <a:endParaRPr lang="en-US" sz="2600" b="1" dirty="0"/>
          </a:p>
          <a:p>
            <a:pPr lvl="2">
              <a:lnSpc>
                <a:spcPct val="90000"/>
              </a:lnSpc>
              <a:buFont typeface="Wingdings" pitchFamily="2" charset="2"/>
              <a:buChar char="Ø"/>
            </a:pPr>
            <a:r>
              <a:rPr lang="en-US" sz="2600" dirty="0" smtClean="0"/>
              <a:t>Risk </a:t>
            </a:r>
            <a:r>
              <a:rPr lang="en-US" sz="2600" dirty="0"/>
              <a:t>Management Review </a:t>
            </a:r>
          </a:p>
          <a:p>
            <a:pPr lvl="2">
              <a:lnSpc>
                <a:spcPct val="90000"/>
              </a:lnSpc>
              <a:buFont typeface="Wingdings" pitchFamily="2" charset="2"/>
              <a:buChar char="Ø"/>
            </a:pPr>
            <a:r>
              <a:rPr lang="en-US" sz="2600" dirty="0" smtClean="0"/>
              <a:t>EMR Issues</a:t>
            </a:r>
            <a:endParaRPr lang="en-US" sz="2600" dirty="0"/>
          </a:p>
          <a:p>
            <a:pPr lvl="2">
              <a:lnSpc>
                <a:spcPct val="90000"/>
              </a:lnSpc>
              <a:buFont typeface="Wingdings" pitchFamily="2" charset="2"/>
              <a:buChar char="Ø"/>
            </a:pPr>
            <a:r>
              <a:rPr lang="en-US" sz="2600" dirty="0" smtClean="0"/>
              <a:t>Infectious Disease Risk </a:t>
            </a:r>
            <a:r>
              <a:rPr lang="en-US" sz="2600" dirty="0"/>
              <a:t>Management </a:t>
            </a:r>
            <a:r>
              <a:rPr lang="en-US" sz="2600" dirty="0" smtClean="0"/>
              <a:t>Strategies</a:t>
            </a:r>
          </a:p>
          <a:p>
            <a:pPr>
              <a:lnSpc>
                <a:spcPct val="90000"/>
              </a:lnSpc>
              <a:buFont typeface="Wingdings" pitchFamily="2" charset="2"/>
              <a:buChar char="Ø"/>
            </a:pPr>
            <a:r>
              <a:rPr lang="en-US" dirty="0" smtClean="0"/>
              <a:t>Specialty specific sections</a:t>
            </a:r>
            <a:endParaRPr lang="en-US" sz="2000" dirty="0" smtClean="0"/>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2249204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57" y="888027"/>
            <a:ext cx="8224558" cy="2464163"/>
          </a:xfrm>
        </p:spPr>
        <p:txBody>
          <a:bodyPr/>
          <a:lstStyle/>
          <a:p>
            <a:pPr lvl="0" eaLnBrk="1" hangingPunct="1"/>
            <a:r>
              <a:rPr lang="en-US" kern="1200" dirty="0">
                <a:solidFill>
                  <a:srgbClr val="000000"/>
                </a:solidFill>
                <a:latin typeface="Arial" charset="0"/>
                <a:cs typeface="Arial" charset="0"/>
              </a:rPr>
              <a:t>Partnering with Your</a:t>
            </a:r>
            <a:br>
              <a:rPr lang="en-US" kern="1200" dirty="0">
                <a:solidFill>
                  <a:srgbClr val="000000"/>
                </a:solidFill>
                <a:latin typeface="Arial" charset="0"/>
                <a:cs typeface="Arial" charset="0"/>
              </a:rPr>
            </a:br>
            <a:r>
              <a:rPr lang="en-US" kern="1200" dirty="0">
                <a:solidFill>
                  <a:srgbClr val="000000"/>
                </a:solidFill>
                <a:latin typeface="Arial" charset="0"/>
                <a:cs typeface="Arial" charset="0"/>
              </a:rPr>
              <a:t>Malpractice Insurance Company to Improve Teamwork</a:t>
            </a:r>
            <a:br>
              <a:rPr lang="en-US" kern="1200" dirty="0">
                <a:solidFill>
                  <a:srgbClr val="000000"/>
                </a:solidFill>
                <a:latin typeface="Arial" charset="0"/>
                <a:cs typeface="Arial" charset="0"/>
              </a:rPr>
            </a:br>
            <a:endParaRPr lang="en-US" dirty="0"/>
          </a:p>
        </p:txBody>
      </p:sp>
      <p:sp>
        <p:nvSpPr>
          <p:cNvPr id="3" name="Content Placeholder 2"/>
          <p:cNvSpPr>
            <a:spLocks noGrp="1"/>
          </p:cNvSpPr>
          <p:nvPr>
            <p:ph sz="quarter" idx="11"/>
          </p:nvPr>
        </p:nvSpPr>
        <p:spPr>
          <a:xfrm>
            <a:off x="2459725" y="3276163"/>
            <a:ext cx="4296322" cy="1497012"/>
          </a:xfrm>
        </p:spPr>
        <p:txBody>
          <a:bodyPr/>
          <a:lstStyle/>
          <a:p>
            <a:pPr marL="0" lvl="0" indent="0" eaLnBrk="1" hangingPunct="1">
              <a:spcBef>
                <a:spcPct val="0"/>
              </a:spcBef>
              <a:buNone/>
            </a:pPr>
            <a:r>
              <a:rPr lang="en-US" sz="1800" kern="1200" dirty="0">
                <a:solidFill>
                  <a:srgbClr val="000000"/>
                </a:solidFill>
                <a:latin typeface="Arial" charset="0"/>
                <a:cs typeface="Arial" charset="0"/>
              </a:rPr>
              <a:t>David L Feldman, MD MBA CPE FACS</a:t>
            </a:r>
          </a:p>
          <a:p>
            <a:pPr marL="0" lvl="0" indent="0" eaLnBrk="1" hangingPunct="1">
              <a:spcBef>
                <a:spcPct val="0"/>
              </a:spcBef>
              <a:buNone/>
            </a:pPr>
            <a:r>
              <a:rPr lang="en-US" sz="1800" kern="1200" dirty="0">
                <a:solidFill>
                  <a:srgbClr val="000000"/>
                </a:solidFill>
                <a:latin typeface="Arial" charset="0"/>
                <a:cs typeface="Arial" charset="0"/>
              </a:rPr>
              <a:t>Chief Medical Officer &amp; Senior VP</a:t>
            </a:r>
          </a:p>
          <a:p>
            <a:pPr marL="0" lvl="0" indent="0" eaLnBrk="1" hangingPunct="1">
              <a:spcBef>
                <a:spcPct val="0"/>
              </a:spcBef>
              <a:buNone/>
            </a:pPr>
            <a:r>
              <a:rPr lang="en-US" sz="1800" kern="1200" dirty="0">
                <a:solidFill>
                  <a:srgbClr val="000000"/>
                </a:solidFill>
                <a:latin typeface="Arial" charset="0"/>
                <a:cs typeface="Arial" charset="0"/>
              </a:rPr>
              <a:t>Hospitals Insurance Company</a:t>
            </a:r>
          </a:p>
          <a:p>
            <a:pPr marL="0" lvl="0" indent="0" eaLnBrk="1" hangingPunct="1">
              <a:spcBef>
                <a:spcPct val="0"/>
              </a:spcBef>
              <a:buNone/>
            </a:pPr>
            <a:r>
              <a:rPr lang="en-US" sz="1800" kern="1200" dirty="0">
                <a:solidFill>
                  <a:srgbClr val="000000"/>
                </a:solidFill>
                <a:latin typeface="Arial" charset="0"/>
                <a:cs typeface="Arial" charset="0"/>
              </a:rPr>
              <a:t>New York, NY</a:t>
            </a:r>
          </a:p>
          <a:p>
            <a:endParaRPr lang="en-US" dirty="0"/>
          </a:p>
        </p:txBody>
      </p:sp>
      <p:sp>
        <p:nvSpPr>
          <p:cNvPr id="4" name="Text Placeholder 3"/>
          <p:cNvSpPr>
            <a:spLocks noGrp="1"/>
          </p:cNvSpPr>
          <p:nvPr>
            <p:ph type="body" sz="quarter" idx="12"/>
          </p:nvPr>
        </p:nvSpPr>
        <p:spPr>
          <a:xfrm>
            <a:off x="1882870" y="4851010"/>
            <a:ext cx="6299200" cy="1727200"/>
          </a:xfrm>
        </p:spPr>
        <p:txBody>
          <a:bodyPr/>
          <a:lstStyle/>
          <a:p>
            <a:pPr marL="0" lvl="0" indent="0" eaLnBrk="1" hangingPunct="1">
              <a:spcBef>
                <a:spcPct val="0"/>
              </a:spcBef>
              <a:buNone/>
            </a:pPr>
            <a:r>
              <a:rPr lang="en-US" sz="2400" kern="1200" dirty="0" err="1">
                <a:solidFill>
                  <a:srgbClr val="000000"/>
                </a:solidFill>
                <a:latin typeface="Arial" charset="0"/>
                <a:cs typeface="Arial" charset="0"/>
              </a:rPr>
              <a:t>TeamSTEPPS</a:t>
            </a:r>
            <a:r>
              <a:rPr lang="en-US" sz="2400" kern="1200" dirty="0">
                <a:solidFill>
                  <a:srgbClr val="000000"/>
                </a:solidFill>
                <a:latin typeface="Arial" charset="0"/>
                <a:cs typeface="Arial" charset="0"/>
              </a:rPr>
              <a:t> National Conference</a:t>
            </a:r>
          </a:p>
          <a:p>
            <a:pPr marL="0" lvl="0" indent="0" eaLnBrk="1" hangingPunct="1">
              <a:spcBef>
                <a:spcPct val="0"/>
              </a:spcBef>
              <a:buNone/>
            </a:pPr>
            <a:r>
              <a:rPr lang="en-US" sz="2400" kern="1200" dirty="0">
                <a:solidFill>
                  <a:srgbClr val="000000"/>
                </a:solidFill>
                <a:latin typeface="Arial" charset="0"/>
                <a:cs typeface="Arial" charset="0"/>
              </a:rPr>
              <a:t>Wednesday, June 13, 2013</a:t>
            </a:r>
          </a:p>
          <a:p>
            <a:endParaRPr lang="en-US" dirty="0"/>
          </a:p>
        </p:txBody>
      </p:sp>
    </p:spTree>
    <p:extLst>
      <p:ext uri="{BB962C8B-B14F-4D97-AF65-F5344CB8AC3E}">
        <p14:creationId xmlns:p14="http://schemas.microsoft.com/office/powerpoint/2010/main" val="2204641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501650" y="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n-US" dirty="0" smtClean="0"/>
              <a:t>TeamSTEPPS video applications</a:t>
            </a:r>
            <a:endParaRPr lang="en-US" dirty="0"/>
          </a:p>
        </p:txBody>
      </p:sp>
      <p:sp>
        <p:nvSpPr>
          <p:cNvPr id="24580" name="Rectangle 3"/>
          <p:cNvSpPr>
            <a:spLocks noGrp="1" noChangeArrowheads="1"/>
          </p:cNvSpPr>
          <p:nvPr>
            <p:ph type="body" idx="1"/>
          </p:nvPr>
        </p:nvSpPr>
        <p:spPr bwMode="auto">
          <a:xfrm>
            <a:off x="385855" y="1047890"/>
            <a:ext cx="8526462" cy="395571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 typeface="Wingdings" pitchFamily="2" charset="2"/>
              <a:buChar char="Ø"/>
            </a:pPr>
            <a:r>
              <a:rPr lang="en-US" sz="3600" dirty="0" smtClean="0"/>
              <a:t>On-line risk management course</a:t>
            </a:r>
          </a:p>
          <a:p>
            <a:pPr>
              <a:lnSpc>
                <a:spcPct val="150000"/>
              </a:lnSpc>
              <a:buFont typeface="Wingdings" pitchFamily="2" charset="2"/>
              <a:buChar char="Ø"/>
            </a:pPr>
            <a:r>
              <a:rPr lang="en-US" sz="3600" dirty="0" smtClean="0"/>
              <a:t>Use by hospital risk managers</a:t>
            </a:r>
          </a:p>
          <a:p>
            <a:pPr>
              <a:lnSpc>
                <a:spcPct val="150000"/>
              </a:lnSpc>
              <a:buFont typeface="Wingdings" pitchFamily="2" charset="2"/>
              <a:buChar char="Ø"/>
            </a:pPr>
            <a:r>
              <a:rPr lang="en-US" sz="3600" dirty="0"/>
              <a:t>Faculty practices</a:t>
            </a:r>
          </a:p>
          <a:p>
            <a:pPr>
              <a:lnSpc>
                <a:spcPct val="150000"/>
              </a:lnSpc>
              <a:buFont typeface="Wingdings" pitchFamily="2" charset="2"/>
              <a:buChar char="Ø"/>
            </a:pPr>
            <a:r>
              <a:rPr lang="en-US" sz="3600" dirty="0" smtClean="0"/>
              <a:t>Specialty societies</a:t>
            </a:r>
          </a:p>
          <a:p>
            <a:pPr>
              <a:lnSpc>
                <a:spcPct val="150000"/>
              </a:lnSpc>
              <a:buFont typeface="Wingdings" pitchFamily="2" charset="2"/>
              <a:buChar char="Ø"/>
            </a:pPr>
            <a:r>
              <a:rPr lang="en-US" sz="3600" dirty="0" smtClean="0"/>
              <a:t>Other malpractice insurance companies</a:t>
            </a:r>
            <a:endParaRPr lang="en-US" sz="3600" dirty="0"/>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2987226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32235"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Agenda - Summary</a:t>
            </a:r>
            <a:endParaRPr lang="en-US" dirty="0" smtClean="0"/>
          </a:p>
        </p:txBody>
      </p:sp>
      <p:sp>
        <p:nvSpPr>
          <p:cNvPr id="33795" name="Content Placeholder 1"/>
          <p:cNvSpPr>
            <a:spLocks noGrp="1"/>
          </p:cNvSpPr>
          <p:nvPr>
            <p:ph idx="1"/>
          </p:nvPr>
        </p:nvSpPr>
        <p:spPr bwMode="auto">
          <a:xfrm>
            <a:off x="0" y="1086295"/>
            <a:ext cx="8641125"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150000"/>
              </a:lnSpc>
              <a:buFont typeface="Wingdings" pitchFamily="2" charset="2"/>
              <a:buChar char="Ø"/>
            </a:pPr>
            <a:r>
              <a:rPr lang="en-US" sz="3200" dirty="0" smtClean="0"/>
              <a:t>The changing focus of our company</a:t>
            </a:r>
          </a:p>
          <a:p>
            <a:pPr lvl="1">
              <a:lnSpc>
                <a:spcPct val="150000"/>
              </a:lnSpc>
              <a:buFont typeface="Wingdings" pitchFamily="2" charset="2"/>
              <a:buChar char="Ø"/>
            </a:pPr>
            <a:r>
              <a:rPr lang="en-US" sz="3200" dirty="0" smtClean="0"/>
              <a:t>Support for team training in the context of:</a:t>
            </a:r>
          </a:p>
          <a:p>
            <a:pPr lvl="2">
              <a:lnSpc>
                <a:spcPct val="150000"/>
              </a:lnSpc>
              <a:buFont typeface="Wingdings" pitchFamily="2" charset="2"/>
              <a:buChar char="Ø"/>
            </a:pPr>
            <a:r>
              <a:rPr lang="en-US" sz="2800" dirty="0" smtClean="0"/>
              <a:t>Obstetrics best practices program</a:t>
            </a:r>
          </a:p>
          <a:p>
            <a:pPr lvl="2">
              <a:lnSpc>
                <a:spcPct val="150000"/>
              </a:lnSpc>
              <a:buFont typeface="Wingdings" pitchFamily="2" charset="2"/>
              <a:buChar char="Ø"/>
            </a:pPr>
            <a:r>
              <a:rPr lang="en-US" sz="2800" dirty="0" smtClean="0"/>
              <a:t>Safe Surgery initiative</a:t>
            </a:r>
          </a:p>
          <a:p>
            <a:pPr lvl="2">
              <a:lnSpc>
                <a:spcPct val="150000"/>
              </a:lnSpc>
              <a:buFont typeface="Wingdings" pitchFamily="2" charset="2"/>
              <a:buChar char="Ø"/>
            </a:pPr>
            <a:r>
              <a:rPr lang="en-US" sz="2800" dirty="0" smtClean="0"/>
              <a:t>On-line physician education</a:t>
            </a:r>
            <a:endParaRPr lang="en-US" sz="2800" dirty="0"/>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360179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533400" y="274638"/>
            <a:ext cx="8153400" cy="2163762"/>
          </a:xfrm>
        </p:spPr>
        <p:txBody>
          <a:bodyPr/>
          <a:lstStyle/>
          <a:p>
            <a:pPr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r>
              <a:rPr lang="en-US" sz="4000" b="1" u="sng" dirty="0" smtClean="0">
                <a:ln w="10541" cmpd="sng">
                  <a:solidFill>
                    <a:schemeClr val="accent1">
                      <a:shade val="88000"/>
                      <a:satMod val="110000"/>
                    </a:schemeClr>
                  </a:solidFill>
                  <a:prstDash val="solid"/>
                </a:ln>
                <a:solidFill>
                  <a:schemeClr val="tx2">
                    <a:lumMod val="60000"/>
                    <a:lumOff val="40000"/>
                  </a:schemeClr>
                </a:solidFill>
              </a:rPr>
              <a:t>A Multi-Disciplinary Approach to Shifting the Culture of Safety</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r>
              <a:rPr lang="en-US" sz="4000" b="1" u="sng" dirty="0">
                <a:ln w="10541" cmpd="sng">
                  <a:solidFill>
                    <a:schemeClr val="accent1">
                      <a:shade val="88000"/>
                      <a:satMod val="110000"/>
                    </a:schemeClr>
                  </a:solidFill>
                  <a:prstDash val="solid"/>
                </a:ln>
                <a:solidFill>
                  <a:schemeClr val="tx2">
                    <a:lumMod val="60000"/>
                    <a:lumOff val="40000"/>
                  </a:schemeClr>
                </a:solidFill>
              </a:rPr>
              <a:t/>
            </a:r>
            <a:br>
              <a:rPr lang="en-US" sz="4000" b="1" u="sng" dirty="0">
                <a:ln w="10541" cmpd="sng">
                  <a:solidFill>
                    <a:schemeClr val="accent1">
                      <a:shade val="88000"/>
                      <a:satMod val="110000"/>
                    </a:schemeClr>
                  </a:solidFill>
                  <a:prstDash val="solid"/>
                </a:ln>
                <a:solidFill>
                  <a:schemeClr val="tx2">
                    <a:lumMod val="60000"/>
                    <a:lumOff val="40000"/>
                  </a:schemeClr>
                </a:solidFill>
              </a:rPr>
            </a:br>
            <a:r>
              <a:rPr lang="en-US" sz="3200" dirty="0" smtClean="0">
                <a:ln w="10541" cmpd="sng">
                  <a:solidFill>
                    <a:schemeClr val="accent1">
                      <a:shade val="88000"/>
                      <a:satMod val="110000"/>
                    </a:schemeClr>
                  </a:solidFill>
                  <a:prstDash val="solid"/>
                </a:ln>
              </a:rPr>
              <a:t>Matthew Miller, MD</a:t>
            </a:r>
            <a:br>
              <a:rPr lang="en-US" sz="3200" dirty="0" smtClean="0">
                <a:ln w="10541" cmpd="sng">
                  <a:solidFill>
                    <a:schemeClr val="accent1">
                      <a:shade val="88000"/>
                      <a:satMod val="110000"/>
                    </a:schemeClr>
                  </a:solidFill>
                  <a:prstDash val="solid"/>
                </a:ln>
              </a:rPr>
            </a:br>
            <a:r>
              <a:rPr lang="en-US" sz="2400" dirty="0" smtClean="0">
                <a:ln w="10541" cmpd="sng">
                  <a:solidFill>
                    <a:schemeClr val="accent1">
                      <a:shade val="88000"/>
                      <a:satMod val="110000"/>
                    </a:schemeClr>
                  </a:solidFill>
                  <a:prstDash val="solid"/>
                </a:ln>
              </a:rPr>
              <a:t>Chief Medical Officer</a:t>
            </a:r>
            <a:br>
              <a:rPr lang="en-US" sz="2400" dirty="0" smtClean="0">
                <a:ln w="10541" cmpd="sng">
                  <a:solidFill>
                    <a:schemeClr val="accent1">
                      <a:shade val="88000"/>
                      <a:satMod val="110000"/>
                    </a:schemeClr>
                  </a:solidFill>
                  <a:prstDash val="solid"/>
                </a:ln>
              </a:rPr>
            </a:br>
            <a:r>
              <a:rPr lang="en-US" sz="2400" dirty="0" smtClean="0">
                <a:ln w="10541" cmpd="sng">
                  <a:solidFill>
                    <a:schemeClr val="accent1">
                      <a:shade val="88000"/>
                      <a:satMod val="110000"/>
                    </a:schemeClr>
                  </a:solidFill>
                  <a:prstDash val="solid"/>
                </a:ln>
              </a:rPr>
              <a:t>St. Joseph Eureka</a:t>
            </a:r>
            <a:br>
              <a:rPr lang="en-US" sz="2400" dirty="0" smtClean="0">
                <a:ln w="10541" cmpd="sng">
                  <a:solidFill>
                    <a:schemeClr val="accent1">
                      <a:shade val="88000"/>
                      <a:satMod val="110000"/>
                    </a:schemeClr>
                  </a:solidFill>
                  <a:prstDash val="solid"/>
                </a:ln>
              </a:rPr>
            </a:br>
            <a:r>
              <a:rPr lang="en-US" sz="2400" dirty="0" smtClean="0">
                <a:ln w="10541" cmpd="sng">
                  <a:solidFill>
                    <a:schemeClr val="accent1">
                      <a:shade val="88000"/>
                      <a:satMod val="110000"/>
                    </a:schemeClr>
                  </a:solidFill>
                  <a:prstDash val="solid"/>
                </a:ln>
              </a:rPr>
              <a:t>Redwood Memorial Hospital</a:t>
            </a:r>
            <a:br>
              <a:rPr lang="en-US" sz="2400" dirty="0" smtClean="0">
                <a:ln w="10541" cmpd="sng">
                  <a:solidFill>
                    <a:schemeClr val="accent1">
                      <a:shade val="88000"/>
                      <a:satMod val="110000"/>
                    </a:schemeClr>
                  </a:solidFill>
                  <a:prstDash val="solid"/>
                </a:ln>
              </a:rPr>
            </a:br>
            <a:r>
              <a:rPr lang="en-US" sz="4000" dirty="0" smtClean="0">
                <a:ln w="10541" cmpd="sng">
                  <a:solidFill>
                    <a:schemeClr val="accent1">
                      <a:shade val="88000"/>
                      <a:satMod val="110000"/>
                    </a:schemeClr>
                  </a:solidFill>
                  <a:prstDash val="solid"/>
                </a:ln>
                <a:solidFill>
                  <a:schemeClr val="tx2">
                    <a:lumMod val="60000"/>
                    <a:lumOff val="40000"/>
                  </a:schemeClr>
                </a:solidFill>
              </a:rPr>
              <a:t/>
            </a:r>
            <a:br>
              <a:rPr lang="en-US" sz="4000" dirty="0" smtClean="0">
                <a:ln w="10541" cmpd="sng">
                  <a:solidFill>
                    <a:schemeClr val="accent1">
                      <a:shade val="88000"/>
                      <a:satMod val="110000"/>
                    </a:schemeClr>
                  </a:solidFill>
                  <a:prstDash val="solid"/>
                </a:ln>
                <a:solidFill>
                  <a:schemeClr val="tx2">
                    <a:lumMod val="60000"/>
                    <a:lumOff val="40000"/>
                  </a:schemeClr>
                </a:solidFill>
              </a:rPr>
            </a:br>
            <a:r>
              <a:rPr lang="en-US" sz="2400" dirty="0" smtClean="0">
                <a:ln w="10541" cmpd="sng">
                  <a:solidFill>
                    <a:schemeClr val="accent1">
                      <a:shade val="88000"/>
                      <a:satMod val="110000"/>
                    </a:schemeClr>
                  </a:solidFill>
                  <a:prstDash val="solid"/>
                </a:ln>
              </a:rPr>
              <a:t>TeamSTEPPS National Conference</a:t>
            </a:r>
            <a:br>
              <a:rPr lang="en-US" sz="2400" dirty="0" smtClean="0">
                <a:ln w="10541" cmpd="sng">
                  <a:solidFill>
                    <a:schemeClr val="accent1">
                      <a:shade val="88000"/>
                      <a:satMod val="110000"/>
                    </a:schemeClr>
                  </a:solidFill>
                  <a:prstDash val="solid"/>
                </a:ln>
              </a:rPr>
            </a:br>
            <a:r>
              <a:rPr lang="en-US" sz="2400" dirty="0" smtClean="0">
                <a:ln w="10541" cmpd="sng">
                  <a:solidFill>
                    <a:schemeClr val="accent1">
                      <a:shade val="88000"/>
                      <a:satMod val="110000"/>
                    </a:schemeClr>
                  </a:solidFill>
                  <a:prstDash val="solid"/>
                </a:ln>
              </a:rPr>
              <a:t>Wednesday, June 12, 2013</a:t>
            </a:r>
            <a:endParaRPr lang="en-US" sz="4000" dirty="0">
              <a:ln w="10541" cmpd="sng">
                <a:solidFill>
                  <a:schemeClr val="accent1">
                    <a:shade val="88000"/>
                    <a:satMod val="110000"/>
                  </a:schemeClr>
                </a:solidFill>
                <a:prstDash val="solid"/>
              </a:ln>
            </a:endParaRPr>
          </a:p>
        </p:txBody>
      </p:sp>
      <p:sp>
        <p:nvSpPr>
          <p:cNvPr id="29698"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988277B-4CCC-450A-9A47-D87D54516722}" type="slidenum">
              <a:rPr lang="en-US">
                <a:solidFill>
                  <a:prstClr val="black"/>
                </a:solidFill>
              </a:rPr>
              <a:pPr fontAlgn="base">
                <a:spcBef>
                  <a:spcPct val="0"/>
                </a:spcBef>
                <a:spcAft>
                  <a:spcPct val="0"/>
                </a:spcAft>
              </a:pPr>
              <a:t>22</a:t>
            </a:fld>
            <a:endParaRPr lang="en-US" dirty="0">
              <a:solidFill>
                <a:prstClr val="black"/>
              </a:solidFill>
            </a:endParaRPr>
          </a:p>
        </p:txBody>
      </p:sp>
    </p:spTree>
    <p:extLst>
      <p:ext uri="{BB962C8B-B14F-4D97-AF65-F5344CB8AC3E}">
        <p14:creationId xmlns:p14="http://schemas.microsoft.com/office/powerpoint/2010/main" val="4008621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Learning Objectives</a:t>
            </a:r>
            <a:endParaRPr lang="en-US" sz="4000" u="sng" dirty="0">
              <a:solidFill>
                <a:schemeClr val="tx2">
                  <a:lumMod val="60000"/>
                  <a:lumOff val="40000"/>
                </a:schemeClr>
              </a:solidFill>
            </a:endParaRPr>
          </a:p>
        </p:txBody>
      </p:sp>
      <p:sp>
        <p:nvSpPr>
          <p:cNvPr id="30722"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Identify strategies for designing a multi-disciplinary change team</a:t>
            </a:r>
          </a:p>
          <a:p>
            <a:r>
              <a:rPr lang="en-US" sz="2800" dirty="0" smtClean="0"/>
              <a:t>Identify tools for ongoing monitoring and sustainment of </a:t>
            </a:r>
            <a:r>
              <a:rPr lang="en-US" sz="2800" dirty="0" err="1" smtClean="0"/>
              <a:t>TeamSTEPPS</a:t>
            </a:r>
            <a:r>
              <a:rPr lang="en-US" sz="2800" dirty="0" smtClean="0"/>
              <a:t> concepts</a:t>
            </a:r>
          </a:p>
          <a:p>
            <a:r>
              <a:rPr lang="en-US" sz="2800" dirty="0" smtClean="0"/>
              <a:t>Identify the value of linking the TeamSTEPPS process with Quality/Risk Departments to realize change through local data and stories</a:t>
            </a:r>
          </a:p>
        </p:txBody>
      </p:sp>
      <p:sp>
        <p:nvSpPr>
          <p:cNvPr id="30723"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24CB67EE-A708-49D1-8C39-32FE7806A657}" type="slidenum">
              <a:rPr lang="en-US">
                <a:solidFill>
                  <a:prstClr val="black"/>
                </a:solidFill>
              </a:rPr>
              <a:pPr fontAlgn="base">
                <a:spcBef>
                  <a:spcPct val="0"/>
                </a:spcBef>
                <a:spcAft>
                  <a:spcPct val="0"/>
                </a:spcAft>
              </a:pPr>
              <a:t>23</a:t>
            </a:fld>
            <a:endParaRPr lang="en-US" dirty="0">
              <a:solidFill>
                <a:prstClr val="black"/>
              </a:solidFill>
            </a:endParaRPr>
          </a:p>
        </p:txBody>
      </p:sp>
    </p:spTree>
    <p:extLst>
      <p:ext uri="{BB962C8B-B14F-4D97-AF65-F5344CB8AC3E}">
        <p14:creationId xmlns:p14="http://schemas.microsoft.com/office/powerpoint/2010/main" val="284450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St Joseph Eureka</a:t>
            </a:r>
            <a:endParaRPr lang="en-US" sz="4000" dirty="0">
              <a:solidFill>
                <a:schemeClr val="tx2">
                  <a:lumMod val="60000"/>
                  <a:lumOff val="40000"/>
                </a:schemeClr>
              </a:solidFill>
            </a:endParaRPr>
          </a:p>
        </p:txBody>
      </p:sp>
      <p:pic>
        <p:nvPicPr>
          <p:cNvPr id="7" name="Picture 9" descr="Image of St. Joseph Hospital in Eureka, California. A second image details the Primary Service Area of the hospital (Eureka, McKinleyville, Arcata, Bayside and Samoa).&#10;&#10;There is a chart embedded in this image, detailing the Fiscal Year 2011 Key Indicators for the hospital. They had 189 Licensed Beds, 283 Physicians on Staff, 913 Employees, 190,902,000 Net Revenue, 84.6 Average Daily Census, 4.7 Average Length of Stay, 6,603 Inpatient Discharges, 203,231 Inpatient Discharges, 37,869 ED Visits without Admit, 4,235 Admissions from ED.&#10;&#10;There is another chart embedded in this image detailing the Market Information for the hospital. In 2009, the hospital was Number One in Market Share Position, with a 2011 Service Area Population of 145,058 and Service Area Population Growth by 2016 of 2.9%.&#10;&#10;The image has a list embedded within it, detailing the Key services offered by the hospital. They include: Cancer, Cadriac Surgery, Diagnostic Imaging, Emergency and Urgent Care, Endoscopy, General Surgery, Gynecology, Home Infusion, Laboratory (Inpatient/Outpatient), Neurosurgery, Occupational Health, Orthopedic Surgery, Otoliaryngology, Pain Treatment, Pallative care, Pediatric, Radiology, Rehabilitation (inpatient/outpatient), Respiratory Therapy, and Women's and Children's. There is a Childbirth and Level II NICU Center and a Sleep Disorder Center." title="St. Joseph Eureka "/>
          <p:cNvPicPr>
            <a:picLocks noGrp="1" noChangeAspect="1" noChangeArrowheads="1"/>
          </p:cNvPicPr>
          <p:nvPr>
            <p:ph idx="1"/>
          </p:nvPr>
        </p:nvPicPr>
        <p:blipFill>
          <a:blip r:embed="rId2" cstate="print"/>
          <a:srcRect/>
          <a:stretch>
            <a:fillRect/>
          </a:stretch>
        </p:blipFill>
        <p:spPr bwMode="auto">
          <a:xfrm>
            <a:off x="533400" y="990600"/>
            <a:ext cx="7353574" cy="4987131"/>
          </a:xfrm>
          <a:prstGeom prst="rect">
            <a:avLst/>
          </a:prstGeom>
          <a:noFill/>
          <a:ln w="9525">
            <a:noFill/>
            <a:miter lim="800000"/>
            <a:headEnd/>
            <a:tailEnd/>
          </a:ln>
        </p:spPr>
      </p:pic>
      <p:sp>
        <p:nvSpPr>
          <p:cNvPr id="31746"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6326DFC-9F95-41F7-A3FC-61564BCE1D53}" type="slidenum">
              <a:rPr lang="en-US">
                <a:solidFill>
                  <a:prstClr val="black"/>
                </a:solidFill>
              </a:rPr>
              <a:pPr fontAlgn="base">
                <a:spcBef>
                  <a:spcPct val="0"/>
                </a:spcBef>
                <a:spcAft>
                  <a:spcPct val="0"/>
                </a:spcAft>
              </a:pPr>
              <a:t>24</a:t>
            </a:fld>
            <a:endParaRPr lang="en-US" dirty="0">
              <a:solidFill>
                <a:prstClr val="black"/>
              </a:solidFill>
            </a:endParaRPr>
          </a:p>
        </p:txBody>
      </p:sp>
    </p:spTree>
    <p:extLst>
      <p:ext uri="{BB962C8B-B14F-4D97-AF65-F5344CB8AC3E}">
        <p14:creationId xmlns:p14="http://schemas.microsoft.com/office/powerpoint/2010/main" val="3718212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Redwood Memorial Hospital</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endParaRPr lang="en-US" sz="4000" dirty="0">
              <a:solidFill>
                <a:schemeClr val="tx2">
                  <a:lumMod val="60000"/>
                  <a:lumOff val="40000"/>
                </a:schemeClr>
              </a:solidFill>
            </a:endParaRPr>
          </a:p>
        </p:txBody>
      </p:sp>
      <p:pic>
        <p:nvPicPr>
          <p:cNvPr id="1026" name="Picture 2" descr="An image of Redwood Memorial Hospital, with the primary service area of Fortuna, Rio Dell, Eureka, Ferndale and Loleta.&#10;&#10;The image contains a list of FY11 Key indicators for the hospital. They include 35 licensed beds, 134 physicians on staff, 203 employees, 40,824,000 in net revenue, 15.4 average daily census, 3.7 average length of stay, 1530 inpatient discharges, 42,516 outpatient visits, 11,294 ED visits without admit, and 629 Admissions from ED.&#10;&#10;This hospital occupies the Number Two market share position (2009), with a 2011 servie area population of 76,628 and a service area population growth (2016) of 1.8%.&#10;&#10;Key services include cardiopulmonary, diagnostic imaging, emergency, endoscopy, general surgery, laboratory (inpatient/outpatient), orthopedic surgery, outpatient rehabilitation, radiology and resperatory therapy. The hospital also has a childbirth center.&#10;" title="Redwood Memorial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3840"/>
            <a:ext cx="6858000" cy="512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6326DFC-9F95-41F7-A3FC-61564BCE1D53}" type="slidenum">
              <a:rPr lang="en-US">
                <a:solidFill>
                  <a:prstClr val="black"/>
                </a:solidFill>
              </a:rPr>
              <a:pPr fontAlgn="base">
                <a:spcBef>
                  <a:spcPct val="0"/>
                </a:spcBef>
                <a:spcAft>
                  <a:spcPct val="0"/>
                </a:spcAft>
              </a:pPr>
              <a:t>25</a:t>
            </a:fld>
            <a:endParaRPr lang="en-US" dirty="0">
              <a:solidFill>
                <a:prstClr val="black"/>
              </a:solidFill>
            </a:endParaRPr>
          </a:p>
        </p:txBody>
      </p:sp>
    </p:spTree>
    <p:extLst>
      <p:ext uri="{BB962C8B-B14F-4D97-AF65-F5344CB8AC3E}">
        <p14:creationId xmlns:p14="http://schemas.microsoft.com/office/powerpoint/2010/main" val="1287310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Background of TeamSTEPPS in Humboldt County</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endParaRPr lang="en-US" sz="4000" dirty="0">
              <a:solidFill>
                <a:schemeClr val="tx2">
                  <a:lumMod val="60000"/>
                  <a:lumOff val="40000"/>
                </a:schemeClr>
              </a:solidFill>
            </a:endParaRPr>
          </a:p>
        </p:txBody>
      </p:sp>
      <p:sp>
        <p:nvSpPr>
          <p:cNvPr id="32770" name="Content Placeholder 2"/>
          <p:cNvSpPr>
            <a:spLocks noGrp="1"/>
          </p:cNvSpPr>
          <p:nvPr>
            <p:ph idx="1"/>
          </p:nvPr>
        </p:nvSpPr>
        <p:spPr bwMode="auto">
          <a:xfrm>
            <a:off x="457200" y="1752600"/>
            <a:ext cx="8229600" cy="437356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The mandate for training was announced by our Health System’s Executive Leadership in February 2012</a:t>
            </a:r>
          </a:p>
          <a:p>
            <a:r>
              <a:rPr lang="en-US" sz="2800" dirty="0" smtClean="0"/>
              <a:t>Medical and hospital staff in the departments of Surgery, Emergency Medicine, Labor &amp; Delivery, and Cardiac </a:t>
            </a:r>
            <a:r>
              <a:rPr lang="en-US" sz="2800" dirty="0" err="1" smtClean="0"/>
              <a:t>Cath</a:t>
            </a:r>
            <a:r>
              <a:rPr lang="en-US" sz="2800" dirty="0" smtClean="0"/>
              <a:t> Lab were to have attended by June 30, 2012</a:t>
            </a:r>
          </a:p>
          <a:p>
            <a:r>
              <a:rPr lang="en-US" sz="2800" dirty="0" smtClean="0"/>
              <a:t>Context and purpose for completing training were not clearly communicated</a:t>
            </a:r>
          </a:p>
        </p:txBody>
      </p:sp>
      <p:sp>
        <p:nvSpPr>
          <p:cNvPr id="3277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A0A9484-A28D-4933-9EA7-ED9059B66C7F}" type="slidenum">
              <a:rPr lang="en-US">
                <a:solidFill>
                  <a:prstClr val="black"/>
                </a:solidFill>
              </a:rPr>
              <a:pPr fontAlgn="base">
                <a:spcBef>
                  <a:spcPct val="0"/>
                </a:spcBef>
                <a:spcAft>
                  <a:spcPct val="0"/>
                </a:spcAft>
              </a:pPr>
              <a:t>26</a:t>
            </a:fld>
            <a:endParaRPr lang="en-US" dirty="0">
              <a:solidFill>
                <a:prstClr val="black"/>
              </a:solidFill>
            </a:endParaRPr>
          </a:p>
        </p:txBody>
      </p:sp>
    </p:spTree>
    <p:extLst>
      <p:ext uri="{BB962C8B-B14F-4D97-AF65-F5344CB8AC3E}">
        <p14:creationId xmlns:p14="http://schemas.microsoft.com/office/powerpoint/2010/main" val="3663521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First Steps</a:t>
            </a:r>
            <a:r>
              <a:rPr lang="en-US" dirty="0"/>
              <a:t/>
            </a:r>
            <a:br>
              <a:rPr lang="en-US" dirty="0"/>
            </a:br>
            <a:endParaRPr lang="en-US" dirty="0"/>
          </a:p>
        </p:txBody>
      </p:sp>
      <p:sp>
        <p:nvSpPr>
          <p:cNvPr id="3" name="Content Placeholder 2"/>
          <p:cNvSpPr>
            <a:spLocks noGrp="1"/>
          </p:cNvSpPr>
          <p:nvPr>
            <p:ph idx="1"/>
          </p:nvPr>
        </p:nvSpPr>
        <p:spPr>
          <a:xfrm>
            <a:off x="457200" y="1143000"/>
            <a:ext cx="8229600" cy="4983163"/>
          </a:xfrm>
        </p:spPr>
        <p:txBody>
          <a:bodyPr vert="horz" wrap="square" lIns="91440" tIns="45720" rIns="91440" bIns="45720" numCol="1" anchor="t" anchorCtr="0" compatLnSpc="1">
            <a:prstTxWarp prst="textNoShape">
              <a:avLst/>
            </a:prstTxWarp>
          </a:bodyPr>
          <a:lstStyle/>
          <a:p>
            <a:r>
              <a:rPr lang="en-US" sz="2800" dirty="0" smtClean="0"/>
              <a:t>Find a Champion; who better than the Patient Safety Officer (me!)</a:t>
            </a:r>
          </a:p>
          <a:p>
            <a:r>
              <a:rPr lang="en-US" sz="2800" dirty="0" smtClean="0"/>
              <a:t>Identify an Executive Sponsor</a:t>
            </a:r>
          </a:p>
          <a:p>
            <a:r>
              <a:rPr lang="en-US" sz="2800" dirty="0" smtClean="0"/>
              <a:t>Begin identifying potential trainers </a:t>
            </a:r>
          </a:p>
          <a:p>
            <a:r>
              <a:rPr lang="en-US" sz="2800" dirty="0" smtClean="0"/>
              <a:t>Sedgwick would assist in education and  training the master trainers. Scheduled webinars were planned</a:t>
            </a:r>
          </a:p>
          <a:p>
            <a:r>
              <a:rPr lang="en-US" i="1" dirty="0" smtClean="0"/>
              <a:t>“What about the Readiness Assessment?!”</a:t>
            </a:r>
          </a:p>
          <a:p>
            <a:pPr>
              <a:buFont typeface="Arial" charset="0"/>
              <a:buNone/>
            </a:pPr>
            <a:endParaRPr lang="en-US" b="1" dirty="0" smtClean="0"/>
          </a:p>
          <a:p>
            <a:pPr>
              <a:buFont typeface="Arial" charset="0"/>
              <a:buNone/>
            </a:pPr>
            <a:r>
              <a:rPr lang="en-US" b="1" dirty="0" smtClean="0"/>
              <a:t>The “Reason for Change/Burning Platform” was still not readily identified.</a:t>
            </a:r>
          </a:p>
        </p:txBody>
      </p:sp>
      <p:sp>
        <p:nvSpPr>
          <p:cNvPr id="3379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F7F50A93-9CA4-4DCE-A573-2B8668CFB7CD}" type="slidenum">
              <a:rPr lang="en-US">
                <a:solidFill>
                  <a:prstClr val="black"/>
                </a:solidFill>
              </a:rPr>
              <a:pPr fontAlgn="base">
                <a:spcBef>
                  <a:spcPct val="0"/>
                </a:spcBef>
                <a:spcAft>
                  <a:spcPct val="0"/>
                </a:spcAft>
              </a:pPr>
              <a:t>27</a:t>
            </a:fld>
            <a:endParaRPr lang="en-US" dirty="0">
              <a:solidFill>
                <a:prstClr val="black"/>
              </a:solidFill>
            </a:endParaRPr>
          </a:p>
        </p:txBody>
      </p:sp>
    </p:spTree>
    <p:extLst>
      <p:ext uri="{BB962C8B-B14F-4D97-AF65-F5344CB8AC3E}">
        <p14:creationId xmlns:p14="http://schemas.microsoft.com/office/powerpoint/2010/main" val="1990974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TeamSTEPPS Readiness Assessment Tool</a:t>
            </a:r>
            <a:r>
              <a:rPr lang="en-US" dirty="0"/>
              <a:t/>
            </a:r>
            <a:br>
              <a:rPr lang="en-US" dirty="0"/>
            </a:br>
            <a:endParaRPr lang="en-US" dirty="0"/>
          </a:p>
        </p:txBody>
      </p:sp>
      <p:sp>
        <p:nvSpPr>
          <p:cNvPr id="5" name="Content Placeholder 4"/>
          <p:cNvSpPr>
            <a:spLocks noGrp="1"/>
          </p:cNvSpPr>
          <p:nvPr>
            <p:ph idx="1"/>
          </p:nvPr>
        </p:nvSpPr>
        <p:spPr/>
        <p:txBody>
          <a:bodyPr/>
          <a:lstStyle/>
          <a:p>
            <a:pPr fontAlgn="auto">
              <a:spcAft>
                <a:spcPts val="0"/>
              </a:spcAft>
              <a:buFont typeface="Arial" pitchFamily="34" charset="0"/>
              <a:buChar char="•"/>
              <a:defRPr/>
            </a:pPr>
            <a:r>
              <a:rPr lang="en-US" sz="2800" dirty="0"/>
              <a:t>Have </a:t>
            </a:r>
            <a:r>
              <a:rPr lang="en-US" sz="2800" dirty="0" smtClean="0"/>
              <a:t>you </a:t>
            </a:r>
            <a:r>
              <a:rPr lang="en-US" sz="2800" dirty="0"/>
              <a:t>clearly defined the need that is driving your institution to consider implementing TeamSTEPPS? </a:t>
            </a:r>
            <a:endParaRPr lang="en-US" sz="2800" dirty="0" smtClean="0"/>
          </a:p>
          <a:p>
            <a:pPr marL="0" indent="0" fontAlgn="auto">
              <a:spcAft>
                <a:spcPts val="0"/>
              </a:spcAft>
              <a:buFont typeface="Arial" pitchFamily="34" charset="0"/>
              <a:buNone/>
              <a:defRPr/>
            </a:pPr>
            <a:endParaRPr lang="en-US" sz="2800" dirty="0"/>
          </a:p>
        </p:txBody>
      </p:sp>
      <p:graphicFrame>
        <p:nvGraphicFramePr>
          <p:cNvPr id="34825" name="Group 9"/>
          <p:cNvGraphicFramePr>
            <a:graphicFrameLocks noGrp="1"/>
          </p:cNvGraphicFramePr>
          <p:nvPr>
            <p:extLst>
              <p:ext uri="{D42A27DB-BD31-4B8C-83A1-F6EECF244321}">
                <p14:modId xmlns:p14="http://schemas.microsoft.com/office/powerpoint/2010/main" val="3613526973"/>
              </p:ext>
            </p:extLst>
          </p:nvPr>
        </p:nvGraphicFramePr>
        <p:xfrm>
          <a:off x="457200" y="2819400"/>
          <a:ext cx="8077200" cy="3125788"/>
        </p:xfrm>
        <a:graphic>
          <a:graphicData uri="http://schemas.openxmlformats.org/drawingml/2006/table">
            <a:tbl>
              <a:tblPr/>
              <a:tblGrid>
                <a:gridCol w="8077200"/>
              </a:tblGrid>
              <a:tr h="517525">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endParaRPr kumimoji="0" lang="en-US" sz="2000" b="1" i="0" u="none" strike="noStrike" cap="none" normalizeH="0" baseline="0" dirty="0" smtClean="0">
                        <a:ln>
                          <a:noFill/>
                        </a:ln>
                        <a:solidFill>
                          <a:srgbClr val="12507A"/>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0" lang="en-US" sz="2000" b="1" i="0" u="none" strike="noStrike" cap="none" normalizeH="0" baseline="0" dirty="0" smtClean="0">
                          <a:ln>
                            <a:noFill/>
                          </a:ln>
                          <a:solidFill>
                            <a:srgbClr val="12507A"/>
                          </a:solidFill>
                          <a:effectLst/>
                          <a:latin typeface="Arial" charset="0"/>
                          <a:cs typeface="Times New Roman" pitchFamily="18" charset="0"/>
                        </a:rPr>
                        <a:t>Organizational Readiness Score </a:t>
                      </a:r>
                      <a:endParaRPr kumimoji="0" lang="en-US" sz="2000" b="1" i="0" u="none" strike="noStrike" cap="none" normalizeH="0" baseline="0" dirty="0" smtClean="0">
                        <a:ln>
                          <a:noFill/>
                        </a:ln>
                        <a:solidFill>
                          <a:srgbClr val="12507A"/>
                        </a:solidFill>
                        <a:effectLst/>
                        <a:latin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The number of </a:t>
                      </a:r>
                      <a:r>
                        <a:rPr kumimoji="0" lang="en-US" sz="2000" b="1" i="0" u="none" strike="noStrike" cap="none" normalizeH="0" baseline="0" dirty="0" smtClean="0">
                          <a:ln>
                            <a:noFill/>
                          </a:ln>
                          <a:solidFill>
                            <a:schemeClr val="tx1"/>
                          </a:solidFill>
                          <a:effectLst/>
                          <a:latin typeface="Arial" charset="0"/>
                        </a:rPr>
                        <a:t>Yes</a:t>
                      </a:r>
                      <a:r>
                        <a:rPr kumimoji="0" lang="en-US" sz="2000" b="0" i="0" u="none" strike="noStrike" cap="none" normalizeH="0" baseline="0" dirty="0" smtClean="0">
                          <a:ln>
                            <a:noFill/>
                          </a:ln>
                          <a:solidFill>
                            <a:schemeClr val="tx1"/>
                          </a:solidFill>
                          <a:effectLst/>
                          <a:latin typeface="Arial" charset="0"/>
                        </a:rPr>
                        <a:t> responses you've recorded is: </a:t>
                      </a:r>
                      <a:r>
                        <a:rPr kumimoji="0" lang="en-US" sz="2000" b="1" i="0" u="none" strike="noStrike" cap="none" normalizeH="0" baseline="0" dirty="0" smtClean="0">
                          <a:ln>
                            <a:noFill/>
                          </a:ln>
                          <a:solidFill>
                            <a:schemeClr val="tx1"/>
                          </a:solidFill>
                          <a:effectLst/>
                          <a:latin typeface="Arial" charset="0"/>
                        </a:rPr>
                        <a:t>6</a:t>
                      </a:r>
                      <a:r>
                        <a:rPr kumimoji="0" lang="en-US" sz="2000" b="0"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smtClean="0">
                          <a:ln>
                            <a:noFill/>
                          </a:ln>
                          <a:solidFill>
                            <a:schemeClr val="tx1"/>
                          </a:solidFill>
                          <a:effectLst/>
                          <a:latin typeface="Arial" charset="0"/>
                        </a:rPr>
                        <a:t>out of 12 </a:t>
                      </a:r>
                      <a:endParaRPr kumimoji="0" lang="en-US" sz="2000" b="0" i="0" u="none" strike="noStrike" cap="none" normalizeH="0" baseline="0" dirty="0" smtClean="0">
                        <a:ln>
                          <a:noFill/>
                        </a:ln>
                        <a:solidFill>
                          <a:schemeClr val="tx1"/>
                        </a:solidFill>
                        <a:effectLst/>
                        <a:latin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195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Your responses indicate that your institution may not be ready on one-third to one-half of the factors. This reduces the likelihood that the program will be successful. Take some time to determine if this is the appropriate time to implement TeamSTEPPS. Review the </a:t>
                      </a:r>
                      <a:r>
                        <a:rPr kumimoji="0" lang="en-US" sz="2000" b="0" i="0" u="none" strike="noStrike" cap="none" normalizeH="0" baseline="0" dirty="0" smtClean="0">
                          <a:ln>
                            <a:noFill/>
                          </a:ln>
                          <a:solidFill>
                            <a:srgbClr val="0000FF"/>
                          </a:solidFill>
                          <a:effectLst/>
                          <a:latin typeface="Arial" charset="0"/>
                          <a:ea typeface="Calibri" pitchFamily="34" charset="0"/>
                          <a:cs typeface="Arial" charset="0"/>
                        </a:rPr>
                        <a:t>tips and suggestions to enhance readiness</a:t>
                      </a:r>
                      <a:r>
                        <a:rPr kumimoji="0" lang="en-US" sz="2000" b="0" i="0" u="none" strike="noStrike" cap="none" normalizeH="0" baseline="0" dirty="0" smtClean="0">
                          <a:ln>
                            <a:noFill/>
                          </a:ln>
                          <a:solidFill>
                            <a:schemeClr val="tx1"/>
                          </a:solidFill>
                          <a:effectLst/>
                          <a:latin typeface="Arial" charset="0"/>
                        </a:rPr>
                        <a:t> and determine if any are appropriate within your institution.</a:t>
                      </a:r>
                      <a:endParaRPr kumimoji="0" lang="en-US" sz="2000" b="0" i="0" u="none" strike="noStrike" cap="none" normalizeH="0" baseline="0" dirty="0" smtClean="0">
                        <a:ln>
                          <a:noFill/>
                        </a:ln>
                        <a:solidFill>
                          <a:schemeClr val="tx1"/>
                        </a:solidFill>
                        <a:effectLst/>
                        <a:latin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sp>
        <p:nvSpPr>
          <p:cNvPr id="34818"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A3F840D6-346D-4678-9F02-EF817F18552C}" type="slidenum">
              <a:rPr lang="en-US">
                <a:solidFill>
                  <a:prstClr val="black"/>
                </a:solidFill>
              </a:rPr>
              <a:pPr fontAlgn="base">
                <a:spcBef>
                  <a:spcPct val="0"/>
                </a:spcBef>
                <a:spcAft>
                  <a:spcPct val="0"/>
                </a:spcAft>
              </a:pPr>
              <a:t>28</a:t>
            </a:fld>
            <a:endParaRPr lang="en-US" dirty="0">
              <a:solidFill>
                <a:prstClr val="black"/>
              </a:solidFill>
            </a:endParaRPr>
          </a:p>
        </p:txBody>
      </p:sp>
    </p:spTree>
    <p:extLst>
      <p:ext uri="{BB962C8B-B14F-4D97-AF65-F5344CB8AC3E}">
        <p14:creationId xmlns:p14="http://schemas.microsoft.com/office/powerpoint/2010/main" val="857062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l" fontAlgn="auto">
              <a:spcAft>
                <a:spcPts val="0"/>
              </a:spcAft>
              <a:defRPr/>
            </a:pPr>
            <a:r>
              <a:rPr lang="en-US" sz="4000" b="1" dirty="0" smtClean="0">
                <a:solidFill>
                  <a:schemeClr val="tx2">
                    <a:lumMod val="60000"/>
                    <a:lumOff val="40000"/>
                  </a:schemeClr>
                </a:solidFill>
                <a:effectLst>
                  <a:outerShdw blurRad="38100" dist="38100" dir="2700000" algn="tl">
                    <a:srgbClr val="000000">
                      <a:alpha val="43137"/>
                    </a:srgbClr>
                  </a:outerShdw>
                </a:effectLst>
              </a:rPr>
              <a:t>“What Happened To Phase I?”</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dirty="0"/>
              <a:t/>
            </a:r>
            <a:br>
              <a:rPr lang="en-US" dirty="0"/>
            </a:br>
            <a:endParaRPr lang="en-US" dirty="0"/>
          </a:p>
        </p:txBody>
      </p:sp>
      <p:pic>
        <p:nvPicPr>
          <p:cNvPr id="35843" name="Picture 2" descr="Phase I - the Assessment Phase.&#10;&#10;Pre-training assessment, including site assessment, culture survey and data/measures. Are they all ready? If no, undergo Climate Improvement and reevaluate. If they are ready, move on to Phase II. Undergo the Action Plan. This leads to Training, and Inverventions and Tests. Once the tests are completed, you have entered Phase III. In Phase III, you are constantly sustainging the culture change, entering a series of coaching and integrating, monitoring the plan and continuous improvement.&#10;&#10;This flow chart can be summed up in the following four steps. Set the stage, decide what to do, make it happen, and make it stick.&#10;" title="“What Happened To Phase I?” Flow Chart"/>
          <p:cNvPicPr>
            <a:picLocks noChangeAspect="1" noChangeArrowheads="1"/>
          </p:cNvPicPr>
          <p:nvPr/>
        </p:nvPicPr>
        <p:blipFill>
          <a:blip r:embed="rId2"/>
          <a:srcRect/>
          <a:stretch>
            <a:fillRect/>
          </a:stretch>
        </p:blipFill>
        <p:spPr bwMode="auto">
          <a:xfrm>
            <a:off x="152400" y="1371600"/>
            <a:ext cx="8350250" cy="4410075"/>
          </a:xfrm>
          <a:prstGeom prst="rect">
            <a:avLst/>
          </a:prstGeom>
          <a:noFill/>
          <a:ln w="9525">
            <a:noFill/>
            <a:miter lim="800000"/>
            <a:headEnd/>
            <a:tailEnd/>
          </a:ln>
        </p:spPr>
      </p:pic>
      <p:sp>
        <p:nvSpPr>
          <p:cNvPr id="3584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5EFB0FC-2017-44CD-8E94-302B3512550B}" type="slidenum">
              <a:rPr lang="en-US">
                <a:solidFill>
                  <a:prstClr val="black"/>
                </a:solidFill>
              </a:rPr>
              <a:pPr fontAlgn="base">
                <a:spcBef>
                  <a:spcPct val="0"/>
                </a:spcBef>
                <a:spcAft>
                  <a:spcPct val="0"/>
                </a:spcAft>
              </a:pPr>
              <a:t>29</a:t>
            </a:fld>
            <a:endParaRPr lang="en-US" dirty="0">
              <a:solidFill>
                <a:prstClr val="black"/>
              </a:solidFill>
            </a:endParaRPr>
          </a:p>
        </p:txBody>
      </p:sp>
    </p:spTree>
    <p:extLst>
      <p:ext uri="{BB962C8B-B14F-4D97-AF65-F5344CB8AC3E}">
        <p14:creationId xmlns:p14="http://schemas.microsoft.com/office/powerpoint/2010/main" val="9440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32235"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Agenda</a:t>
            </a:r>
          </a:p>
        </p:txBody>
      </p:sp>
      <p:sp>
        <p:nvSpPr>
          <p:cNvPr id="33795" name="Content Placeholder 1"/>
          <p:cNvSpPr>
            <a:spLocks noGrp="1"/>
          </p:cNvSpPr>
          <p:nvPr>
            <p:ph idx="1"/>
          </p:nvPr>
        </p:nvSpPr>
        <p:spPr bwMode="auto">
          <a:xfrm>
            <a:off x="0" y="1086295"/>
            <a:ext cx="8641125" cy="4723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150000"/>
              </a:lnSpc>
              <a:buFont typeface="Wingdings" pitchFamily="2" charset="2"/>
              <a:buChar char="Ø"/>
            </a:pPr>
            <a:r>
              <a:rPr lang="en-US" sz="3200" dirty="0" smtClean="0"/>
              <a:t>The changing focus of our company</a:t>
            </a:r>
          </a:p>
          <a:p>
            <a:pPr lvl="1">
              <a:lnSpc>
                <a:spcPct val="150000"/>
              </a:lnSpc>
              <a:buFont typeface="Wingdings" pitchFamily="2" charset="2"/>
              <a:buChar char="Ø"/>
            </a:pPr>
            <a:r>
              <a:rPr lang="en-US" sz="3200" dirty="0" smtClean="0"/>
              <a:t>Support for team training in the context of:</a:t>
            </a:r>
          </a:p>
          <a:p>
            <a:pPr lvl="2">
              <a:lnSpc>
                <a:spcPct val="150000"/>
              </a:lnSpc>
              <a:buFont typeface="Wingdings" pitchFamily="2" charset="2"/>
              <a:buChar char="Ø"/>
            </a:pPr>
            <a:r>
              <a:rPr lang="en-US" sz="2800" dirty="0" smtClean="0"/>
              <a:t>Obstetrics best practices program</a:t>
            </a:r>
          </a:p>
          <a:p>
            <a:pPr lvl="2">
              <a:lnSpc>
                <a:spcPct val="150000"/>
              </a:lnSpc>
              <a:buFont typeface="Wingdings" pitchFamily="2" charset="2"/>
              <a:buChar char="Ø"/>
            </a:pPr>
            <a:r>
              <a:rPr lang="en-US" sz="2800" dirty="0" smtClean="0"/>
              <a:t>Safe Surgery initiative</a:t>
            </a:r>
          </a:p>
          <a:p>
            <a:pPr lvl="2">
              <a:lnSpc>
                <a:spcPct val="150000"/>
              </a:lnSpc>
              <a:buFont typeface="Wingdings" pitchFamily="2" charset="2"/>
              <a:buChar char="Ø"/>
            </a:pPr>
            <a:r>
              <a:rPr lang="en-US" sz="2800" dirty="0" smtClean="0"/>
              <a:t>On-line physician education</a:t>
            </a:r>
            <a:endParaRPr lang="en-US" sz="2800" dirty="0"/>
          </a:p>
        </p:txBody>
      </p:sp>
      <p:sp>
        <p:nvSpPr>
          <p:cNvPr id="6" name="Rectangle 5"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extLst>
      <p:ext uri="{BB962C8B-B14F-4D97-AF65-F5344CB8AC3E}">
        <p14:creationId xmlns:p14="http://schemas.microsoft.com/office/powerpoint/2010/main" val="1424170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Formation of the Guiding Team</a:t>
            </a:r>
            <a:r>
              <a:rPr lang="en-US" b="1" dirty="0"/>
              <a:t/>
            </a:r>
            <a:br>
              <a:rPr lang="en-US" b="1" dirty="0"/>
            </a:br>
            <a:r>
              <a:rPr lang="en-US" dirty="0"/>
              <a:t/>
            </a:r>
            <a:br>
              <a:rPr lang="en-US" dirty="0"/>
            </a:br>
            <a:endParaRPr lang="en-US" dirty="0"/>
          </a:p>
        </p:txBody>
      </p:sp>
      <p:sp>
        <p:nvSpPr>
          <p:cNvPr id="3" name="Content Placeholder 2"/>
          <p:cNvSpPr>
            <a:spLocks noGrp="1"/>
          </p:cNvSpPr>
          <p:nvPr>
            <p:ph idx="1"/>
          </p:nvPr>
        </p:nvSpPr>
        <p:spPr>
          <a:xfrm>
            <a:off x="457200" y="1143000"/>
            <a:ext cx="8229600" cy="4983163"/>
          </a:xfrm>
        </p:spPr>
        <p:txBody>
          <a:bodyPr/>
          <a:lstStyle/>
          <a:p>
            <a:pPr marL="0" indent="0" fontAlgn="auto">
              <a:spcAft>
                <a:spcPts val="0"/>
              </a:spcAft>
              <a:buFont typeface="Arial" pitchFamily="34" charset="0"/>
              <a:buNone/>
              <a:defRPr/>
            </a:pPr>
            <a:r>
              <a:rPr lang="en-US" sz="2800" dirty="0" smtClean="0"/>
              <a:t>Quality/Risk Department assembled and coordinated the Guiding Team consisting of:</a:t>
            </a:r>
          </a:p>
          <a:p>
            <a:pPr fontAlgn="auto">
              <a:spcAft>
                <a:spcPts val="0"/>
              </a:spcAft>
              <a:buFont typeface="Arial" pitchFamily="34" charset="0"/>
              <a:buChar char="•"/>
              <a:defRPr/>
            </a:pPr>
            <a:r>
              <a:rPr lang="en-US" sz="2800" dirty="0" smtClean="0"/>
              <a:t>Administration:  The CNO’s at the two local ministries</a:t>
            </a:r>
          </a:p>
          <a:p>
            <a:pPr fontAlgn="auto">
              <a:spcAft>
                <a:spcPts val="0"/>
              </a:spcAft>
              <a:buFont typeface="Arial" pitchFamily="34" charset="0"/>
              <a:buChar char="•"/>
              <a:defRPr/>
            </a:pPr>
            <a:r>
              <a:rPr lang="en-US" sz="2800" dirty="0" smtClean="0"/>
              <a:t>Seven Physician Leaders (one is also the Patient Safety Officer)</a:t>
            </a:r>
          </a:p>
          <a:p>
            <a:pPr fontAlgn="auto">
              <a:spcAft>
                <a:spcPts val="0"/>
              </a:spcAft>
              <a:buFont typeface="Arial" pitchFamily="34" charset="0"/>
              <a:buChar char="•"/>
              <a:defRPr/>
            </a:pPr>
            <a:r>
              <a:rPr lang="en-US" sz="2800" dirty="0" smtClean="0"/>
              <a:t>Five Nurse Leaders</a:t>
            </a:r>
          </a:p>
          <a:p>
            <a:pPr fontAlgn="auto">
              <a:spcAft>
                <a:spcPts val="0"/>
              </a:spcAft>
              <a:buFont typeface="Arial" pitchFamily="34" charset="0"/>
              <a:buChar char="•"/>
              <a:defRPr/>
            </a:pPr>
            <a:r>
              <a:rPr lang="en-US" sz="2800" dirty="0" smtClean="0"/>
              <a:t>Two Surgical Nurses</a:t>
            </a:r>
          </a:p>
          <a:p>
            <a:pPr fontAlgn="auto">
              <a:spcAft>
                <a:spcPts val="0"/>
              </a:spcAft>
              <a:buFont typeface="Arial" pitchFamily="34" charset="0"/>
              <a:buChar char="•"/>
              <a:defRPr/>
            </a:pPr>
            <a:r>
              <a:rPr lang="en-US" sz="2800" dirty="0" smtClean="0"/>
              <a:t>Area Quality/Risk Director</a:t>
            </a:r>
          </a:p>
          <a:p>
            <a:pPr fontAlgn="auto">
              <a:spcAft>
                <a:spcPts val="0"/>
              </a:spcAft>
              <a:buFont typeface="Arial" pitchFamily="34" charset="0"/>
              <a:buChar char="•"/>
              <a:defRPr/>
            </a:pPr>
            <a:r>
              <a:rPr lang="en-US" sz="2800" dirty="0" smtClean="0"/>
              <a:t>Quality Manager</a:t>
            </a:r>
            <a:endParaRPr lang="en-US" b="1" dirty="0"/>
          </a:p>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endParaRPr lang="en-US" b="1" dirty="0"/>
          </a:p>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endParaRPr lang="en-US" b="1" dirty="0" smtClean="0"/>
          </a:p>
        </p:txBody>
      </p:sp>
      <p:sp>
        <p:nvSpPr>
          <p:cNvPr id="3686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23296029-F796-4C9E-B57B-BEE6244CBB63}" type="slidenum">
              <a:rPr lang="en-US">
                <a:solidFill>
                  <a:prstClr val="black"/>
                </a:solidFill>
              </a:rPr>
              <a:pPr fontAlgn="base">
                <a:spcBef>
                  <a:spcPct val="0"/>
                </a:spcBef>
                <a:spcAft>
                  <a:spcPct val="0"/>
                </a:spcAft>
              </a:pPr>
              <a:t>30</a:t>
            </a:fld>
            <a:endParaRPr lang="en-US" dirty="0">
              <a:solidFill>
                <a:prstClr val="black"/>
              </a:solidFill>
            </a:endParaRPr>
          </a:p>
        </p:txBody>
      </p:sp>
    </p:spTree>
    <p:extLst>
      <p:ext uri="{BB962C8B-B14F-4D97-AF65-F5344CB8AC3E}">
        <p14:creationId xmlns:p14="http://schemas.microsoft.com/office/powerpoint/2010/main" val="4174292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The Benefits of integrating Quality/Risk with Clinical and Administrative Team:</a:t>
            </a:r>
            <a:r>
              <a:rPr lang="en-US"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a:t/>
            </a:r>
            <a:br>
              <a:rPr lang="en-US" b="1" dirty="0"/>
            </a:br>
            <a:r>
              <a:rPr lang="en-US" dirty="0"/>
              <a:t/>
            </a:r>
            <a:br>
              <a:rPr lang="en-US" dirty="0"/>
            </a:br>
            <a:endParaRPr lang="en-US" dirty="0"/>
          </a:p>
        </p:txBody>
      </p:sp>
      <p:sp>
        <p:nvSpPr>
          <p:cNvPr id="3" name="Content Placeholder 2"/>
          <p:cNvSpPr>
            <a:spLocks noGrp="1"/>
          </p:cNvSpPr>
          <p:nvPr>
            <p:ph idx="1"/>
          </p:nvPr>
        </p:nvSpPr>
        <p:spPr>
          <a:xfrm>
            <a:off x="457200" y="2209800"/>
            <a:ext cx="8229600" cy="3916363"/>
          </a:xfrm>
        </p:spPr>
        <p:txBody>
          <a:bodyPr/>
          <a:lstStyle/>
          <a:p>
            <a:pPr fontAlgn="auto">
              <a:spcAft>
                <a:spcPts val="0"/>
              </a:spcAft>
              <a:buFont typeface="Arial" pitchFamily="34" charset="0"/>
              <a:buChar char="•"/>
              <a:defRPr/>
            </a:pPr>
            <a:r>
              <a:rPr lang="en-US" sz="2800" dirty="0" smtClean="0"/>
              <a:t>Quality/Risk constantly review data on HACs, Adverse Events, and Near Misses</a:t>
            </a:r>
          </a:p>
          <a:p>
            <a:pPr fontAlgn="auto">
              <a:spcAft>
                <a:spcPts val="0"/>
              </a:spcAft>
              <a:buFont typeface="Arial" pitchFamily="34" charset="0"/>
              <a:buChar char="•"/>
              <a:defRPr/>
            </a:pPr>
            <a:r>
              <a:rPr lang="en-US" sz="2800" dirty="0" smtClean="0"/>
              <a:t>Quality/Risk are best able to share this data with the Guiding Team, who</a:t>
            </a:r>
            <a:r>
              <a:rPr lang="en-US" sz="2800" dirty="0"/>
              <a:t> </a:t>
            </a:r>
            <a:r>
              <a:rPr lang="en-US" sz="2800" dirty="0" smtClean="0"/>
              <a:t>can then</a:t>
            </a:r>
            <a:r>
              <a:rPr lang="en-US" sz="2800" dirty="0"/>
              <a:t> </a:t>
            </a:r>
            <a:r>
              <a:rPr lang="en-US" sz="2800" dirty="0" smtClean="0"/>
              <a:t>share it during training</a:t>
            </a:r>
          </a:p>
          <a:p>
            <a:pPr fontAlgn="auto">
              <a:spcAft>
                <a:spcPts val="0"/>
              </a:spcAft>
              <a:buFont typeface="Arial" pitchFamily="34" charset="0"/>
              <a:buChar char="•"/>
              <a:defRPr/>
            </a:pPr>
            <a:r>
              <a:rPr lang="en-US" sz="2800" dirty="0" smtClean="0"/>
              <a:t>Quality/Risk write the Plan of Corrections</a:t>
            </a:r>
          </a:p>
          <a:p>
            <a:pPr fontAlgn="auto">
              <a:spcAft>
                <a:spcPts val="0"/>
              </a:spcAft>
              <a:buFont typeface="Arial" pitchFamily="34" charset="0"/>
              <a:buChar char="•"/>
              <a:defRPr/>
            </a:pPr>
            <a:r>
              <a:rPr lang="en-US" sz="2800" dirty="0" smtClean="0"/>
              <a:t>Quality/Risk are involved in all Site Surveys</a:t>
            </a:r>
          </a:p>
          <a:p>
            <a:pPr fontAlgn="auto">
              <a:spcAft>
                <a:spcPts val="0"/>
              </a:spcAft>
              <a:buFont typeface="Arial" pitchFamily="34" charset="0"/>
              <a:buChar char="•"/>
              <a:defRPr/>
            </a:pPr>
            <a:r>
              <a:rPr lang="en-US" sz="2800" dirty="0" smtClean="0"/>
              <a:t>Quality/Risk own the AHRQ Patient Safety Culture Survey data</a:t>
            </a:r>
          </a:p>
          <a:p>
            <a:pPr fontAlgn="auto">
              <a:spcAft>
                <a:spcPts val="0"/>
              </a:spcAft>
              <a:buFont typeface="Arial" pitchFamily="34" charset="0"/>
              <a:buChar char="•"/>
              <a:defRPr/>
            </a:pPr>
            <a:endParaRPr lang="en-US" sz="2800" b="1" dirty="0"/>
          </a:p>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endParaRPr lang="en-US" b="1" dirty="0"/>
          </a:p>
          <a:p>
            <a:pPr marL="0" indent="0" fontAlgn="auto">
              <a:spcAft>
                <a:spcPts val="0"/>
              </a:spcAft>
              <a:buFont typeface="Arial" pitchFamily="34" charset="0"/>
              <a:buNone/>
              <a:defRPr/>
            </a:pPr>
            <a:r>
              <a:rPr lang="en-US" b="1" dirty="0" smtClean="0"/>
              <a:t>			</a:t>
            </a:r>
          </a:p>
          <a:p>
            <a:pPr fontAlgn="auto">
              <a:spcAft>
                <a:spcPts val="0"/>
              </a:spcAft>
              <a:buFont typeface="Arial" pitchFamily="34" charset="0"/>
              <a:buChar char="•"/>
              <a:defRPr/>
            </a:pPr>
            <a:endParaRPr lang="en-US" b="1" dirty="0"/>
          </a:p>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endParaRPr lang="en-US" b="1" dirty="0"/>
          </a:p>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endParaRPr lang="en-US" b="1" dirty="0" smtClean="0"/>
          </a:p>
        </p:txBody>
      </p:sp>
      <p:sp>
        <p:nvSpPr>
          <p:cNvPr id="3789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EA3F465-A743-4D5C-A00D-5CB3EF0DF37D}" type="slidenum">
              <a:rPr lang="en-US">
                <a:solidFill>
                  <a:prstClr val="black"/>
                </a:solidFill>
              </a:rPr>
              <a:pPr fontAlgn="base">
                <a:spcBef>
                  <a:spcPct val="0"/>
                </a:spcBef>
                <a:spcAft>
                  <a:spcPct val="0"/>
                </a:spcAft>
              </a:pPr>
              <a:t>31</a:t>
            </a:fld>
            <a:endParaRPr lang="en-US" dirty="0">
              <a:solidFill>
                <a:prstClr val="black"/>
              </a:solidFill>
            </a:endParaRPr>
          </a:p>
        </p:txBody>
      </p:sp>
    </p:spTree>
    <p:extLst>
      <p:ext uri="{BB962C8B-B14F-4D97-AF65-F5344CB8AC3E}">
        <p14:creationId xmlns:p14="http://schemas.microsoft.com/office/powerpoint/2010/main" val="2182819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l" fontAlgn="auto">
              <a:spcAft>
                <a:spcPts val="0"/>
              </a:spcAft>
              <a:defRPr/>
            </a:pPr>
            <a:r>
              <a:rPr lang="en-US" sz="4000" dirty="0" smtClean="0">
                <a:solidFill>
                  <a:schemeClr val="tx2">
                    <a:lumMod val="60000"/>
                    <a:lumOff val="40000"/>
                  </a:schemeClr>
                </a:solidFill>
                <a:effectLst>
                  <a:outerShdw blurRad="38100" dist="38100" dir="2700000" algn="tl">
                    <a:srgbClr val="000000">
                      <a:alpha val="43137"/>
                    </a:srgbClr>
                  </a:outerShdw>
                </a:effectLst>
              </a:rPr>
              <a:t>“Then, this all started making sense!”</a:t>
            </a:r>
            <a:r>
              <a:rPr lang="en-US" sz="4000" dirty="0">
                <a:solidFill>
                  <a:schemeClr val="tx2">
                    <a:lumMod val="60000"/>
                    <a:lumOff val="40000"/>
                  </a:schemeClr>
                </a:solidFill>
                <a:effectLst>
                  <a:outerShdw blurRad="38100" dist="38100" dir="2700000" algn="tl">
                    <a:srgbClr val="000000">
                      <a:alpha val="43137"/>
                    </a:srgbClr>
                  </a:outerShdw>
                </a:effectLst>
              </a:rPr>
              <a:t/>
            </a:r>
            <a:br>
              <a:rPr lang="en-US" sz="4000" dirty="0">
                <a:solidFill>
                  <a:schemeClr val="tx2">
                    <a:lumMod val="60000"/>
                    <a:lumOff val="40000"/>
                  </a:schemeClr>
                </a:solidFill>
                <a:effectLst>
                  <a:outerShdw blurRad="38100" dist="38100" dir="2700000" algn="tl">
                    <a:srgbClr val="000000">
                      <a:alpha val="43137"/>
                    </a:srgbClr>
                  </a:outerShdw>
                </a:effectLst>
              </a:rPr>
            </a:br>
            <a:r>
              <a:rPr lang="en-US" sz="4000" dirty="0">
                <a:solidFill>
                  <a:schemeClr val="tx2">
                    <a:lumMod val="60000"/>
                    <a:lumOff val="40000"/>
                  </a:schemeClr>
                </a:solidFill>
                <a:effectLst>
                  <a:outerShdw blurRad="38100" dist="38100" dir="2700000" algn="tl">
                    <a:srgbClr val="000000">
                      <a:alpha val="43137"/>
                    </a:srgbClr>
                  </a:outerShdw>
                </a:effectLst>
              </a:rPr>
              <a:t/>
            </a:r>
            <a:br>
              <a:rPr lang="en-US" sz="4000" dirty="0">
                <a:solidFill>
                  <a:schemeClr val="tx2">
                    <a:lumMod val="60000"/>
                    <a:lumOff val="40000"/>
                  </a:schemeClr>
                </a:solidFill>
                <a:effectLst>
                  <a:outerShdw blurRad="38100" dist="38100" dir="2700000" algn="tl">
                    <a:srgbClr val="000000">
                      <a:alpha val="43137"/>
                    </a:srgbClr>
                  </a:outerShdw>
                </a:effectLst>
              </a:rPr>
            </a:br>
            <a:endParaRPr lang="en-US" sz="4000" dirty="0">
              <a:solidFill>
                <a:schemeClr val="tx2">
                  <a:lumMod val="60000"/>
                  <a:lumOff val="40000"/>
                </a:schemeClr>
              </a:solidFill>
              <a:effectLst>
                <a:outerShdw blurRad="38100" dist="38100" dir="2700000" algn="tl">
                  <a:srgbClr val="000000">
                    <a:alpha val="43137"/>
                  </a:srgbClr>
                </a:outerShdw>
              </a:effectLst>
            </a:endParaRPr>
          </a:p>
        </p:txBody>
      </p:sp>
      <p:pic>
        <p:nvPicPr>
          <p:cNvPr id="38915" name="Picture 2" descr="“Then, this all started making sense!” Flow Chart&#10;&#10;The exact same flow chart as the &quot;What Happened to Phase I?&quot; Flow Chart." title="“Then, this all started making sense!” Flow Chart"/>
          <p:cNvPicPr>
            <a:picLocks noChangeAspect="1" noChangeArrowheads="1"/>
          </p:cNvPicPr>
          <p:nvPr/>
        </p:nvPicPr>
        <p:blipFill>
          <a:blip r:embed="rId2"/>
          <a:srcRect/>
          <a:stretch>
            <a:fillRect/>
          </a:stretch>
        </p:blipFill>
        <p:spPr bwMode="auto">
          <a:xfrm>
            <a:off x="228600" y="1111250"/>
            <a:ext cx="8229600" cy="4832350"/>
          </a:xfrm>
          <a:prstGeom prst="rect">
            <a:avLst/>
          </a:prstGeom>
          <a:noFill/>
          <a:ln w="9525">
            <a:noFill/>
            <a:miter lim="800000"/>
            <a:headEnd/>
            <a:tailEnd/>
          </a:ln>
        </p:spPr>
      </p:pic>
      <p:sp>
        <p:nvSpPr>
          <p:cNvPr id="38916"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620E055-F55D-41A7-A308-3FD756FAAEEA}" type="slidenum">
              <a:rPr lang="en-US">
                <a:solidFill>
                  <a:prstClr val="black"/>
                </a:solidFill>
              </a:rPr>
              <a:pPr fontAlgn="base">
                <a:spcBef>
                  <a:spcPct val="0"/>
                </a:spcBef>
                <a:spcAft>
                  <a:spcPct val="0"/>
                </a:spcAft>
              </a:pPr>
              <a:t>32</a:t>
            </a:fld>
            <a:endParaRPr lang="en-US" dirty="0">
              <a:solidFill>
                <a:prstClr val="black"/>
              </a:solidFill>
            </a:endParaRPr>
          </a:p>
        </p:txBody>
      </p:sp>
    </p:spTree>
    <p:extLst>
      <p:ext uri="{BB962C8B-B14F-4D97-AF65-F5344CB8AC3E}">
        <p14:creationId xmlns:p14="http://schemas.microsoft.com/office/powerpoint/2010/main" val="1062203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fontAlgn="auto">
              <a:spcAft>
                <a:spcPts val="0"/>
              </a:spcAft>
              <a:defRPr/>
            </a:pPr>
            <a:r>
              <a:rPr lang="en-US" sz="4000" b="1" u="sng" dirty="0">
                <a:ln w="10541" cmpd="sng">
                  <a:solidFill>
                    <a:schemeClr val="accent1">
                      <a:shade val="88000"/>
                      <a:satMod val="110000"/>
                    </a:schemeClr>
                  </a:solidFill>
                  <a:prstDash val="solid"/>
                </a:ln>
                <a:solidFill>
                  <a:schemeClr val="tx2">
                    <a:lumMod val="60000"/>
                    <a:lumOff val="40000"/>
                  </a:schemeClr>
                </a:solidFill>
              </a:rPr>
              <a:t>“Living Better Transparently!”</a:t>
            </a:r>
            <a:r>
              <a:rPr lang="en-US" sz="4000" b="1" u="sng" dirty="0" smtClean="0">
                <a:ln w="10541" cmpd="sng">
                  <a:solidFill>
                    <a:schemeClr val="accent1">
                      <a:shade val="88000"/>
                      <a:satMod val="110000"/>
                    </a:schemeClr>
                  </a:solidFill>
                  <a:prstDash val="solid"/>
                </a:ln>
                <a:solidFill>
                  <a:schemeClr val="tx2">
                    <a:lumMod val="60000"/>
                    <a:lumOff val="40000"/>
                  </a:schemeClr>
                </a:solidFill>
              </a:rPr>
              <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endParaRPr lang="en-US" dirty="0"/>
          </a:p>
        </p:txBody>
      </p:sp>
      <p:sp>
        <p:nvSpPr>
          <p:cNvPr id="2" name="Content Placeholder 1"/>
          <p:cNvSpPr>
            <a:spLocks noGrp="1"/>
          </p:cNvSpPr>
          <p:nvPr>
            <p:ph idx="1"/>
          </p:nvPr>
        </p:nvSpPr>
        <p:spPr>
          <a:xfrm>
            <a:off x="457200" y="1047890"/>
            <a:ext cx="8229600" cy="5665647"/>
          </a:xfrm>
        </p:spPr>
        <p:txBody>
          <a:bodyPr/>
          <a:lstStyle/>
          <a:p>
            <a:pPr marL="0" indent="0">
              <a:buNone/>
            </a:pPr>
            <a:r>
              <a:rPr lang="en-US" sz="2800" b="1" dirty="0">
                <a:solidFill>
                  <a:prstClr val="black"/>
                </a:solidFill>
                <a:latin typeface="Calibri" pitchFamily="34" charset="0"/>
              </a:rPr>
              <a:t>We built our burning platform by sharing data throughout our organizations in ways in which it had never been before</a:t>
            </a:r>
            <a:r>
              <a:rPr lang="en-US" sz="2800" b="1" dirty="0" smtClean="0">
                <a:solidFill>
                  <a:prstClr val="black"/>
                </a:solidFill>
                <a:latin typeface="Calibri" pitchFamily="34" charset="0"/>
              </a:rPr>
              <a:t>:</a:t>
            </a:r>
          </a:p>
          <a:p>
            <a:pPr marL="0" indent="0">
              <a:buNone/>
            </a:pPr>
            <a:endParaRPr lang="en-US" sz="2800" b="1" dirty="0">
              <a:solidFill>
                <a:prstClr val="black"/>
              </a:solidFill>
              <a:latin typeface="Calibri" pitchFamily="34" charset="0"/>
            </a:endParaRPr>
          </a:p>
          <a:p>
            <a:pPr>
              <a:spcBef>
                <a:spcPts val="0"/>
              </a:spcBef>
            </a:pPr>
            <a:r>
              <a:rPr lang="en-US" sz="2800" dirty="0">
                <a:solidFill>
                  <a:prstClr val="black"/>
                </a:solidFill>
                <a:latin typeface="Calibri" pitchFamily="34" charset="0"/>
              </a:rPr>
              <a:t>Board of Trustees</a:t>
            </a:r>
          </a:p>
          <a:p>
            <a:pPr>
              <a:spcBef>
                <a:spcPts val="0"/>
              </a:spcBef>
            </a:pPr>
            <a:r>
              <a:rPr lang="en-US" sz="2800" dirty="0">
                <a:solidFill>
                  <a:prstClr val="black"/>
                </a:solidFill>
                <a:latin typeface="Calibri" pitchFamily="34" charset="0"/>
              </a:rPr>
              <a:t>Medical Executive and Quality Committees</a:t>
            </a:r>
          </a:p>
          <a:p>
            <a:pPr>
              <a:spcBef>
                <a:spcPts val="0"/>
              </a:spcBef>
            </a:pPr>
            <a:r>
              <a:rPr lang="en-US" sz="2800" dirty="0">
                <a:solidFill>
                  <a:prstClr val="black"/>
                </a:solidFill>
                <a:latin typeface="Calibri" pitchFamily="34" charset="0"/>
              </a:rPr>
              <a:t>Nursing Leadership</a:t>
            </a:r>
          </a:p>
          <a:p>
            <a:pPr>
              <a:spcBef>
                <a:spcPts val="0"/>
              </a:spcBef>
            </a:pPr>
            <a:r>
              <a:rPr lang="en-US" sz="2800" dirty="0">
                <a:solidFill>
                  <a:prstClr val="black"/>
                </a:solidFill>
                <a:latin typeface="Calibri" pitchFamily="34" charset="0"/>
              </a:rPr>
              <a:t>Area Management Team</a:t>
            </a:r>
          </a:p>
          <a:p>
            <a:pPr>
              <a:spcBef>
                <a:spcPts val="0"/>
              </a:spcBef>
            </a:pPr>
            <a:r>
              <a:rPr lang="en-US" sz="2800" dirty="0">
                <a:solidFill>
                  <a:prstClr val="black"/>
                </a:solidFill>
                <a:latin typeface="Calibri" pitchFamily="34" charset="0"/>
              </a:rPr>
              <a:t>Medicine and Surgery Department Meetings</a:t>
            </a:r>
          </a:p>
          <a:p>
            <a:pPr>
              <a:spcBef>
                <a:spcPts val="0"/>
              </a:spcBef>
            </a:pPr>
            <a:r>
              <a:rPr lang="en-US" sz="2800" dirty="0">
                <a:solidFill>
                  <a:prstClr val="black"/>
                </a:solidFill>
                <a:latin typeface="Calibri" pitchFamily="34" charset="0"/>
              </a:rPr>
              <a:t>Frontline Staff Meetings</a:t>
            </a:r>
          </a:p>
          <a:p>
            <a:pPr>
              <a:spcBef>
                <a:spcPts val="0"/>
              </a:spcBef>
            </a:pPr>
            <a:r>
              <a:rPr lang="en-US" sz="2800" dirty="0">
                <a:solidFill>
                  <a:prstClr val="black"/>
                </a:solidFill>
                <a:latin typeface="Calibri" pitchFamily="34" charset="0"/>
              </a:rPr>
              <a:t>Quarterly Medical Staff Meetings</a:t>
            </a:r>
          </a:p>
          <a:p>
            <a:endParaRPr lang="en-US" dirty="0"/>
          </a:p>
        </p:txBody>
      </p:sp>
      <p:sp>
        <p:nvSpPr>
          <p:cNvPr id="43011"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E0952FE-0647-406A-8AEE-FF4E8BB87BB6}" type="slidenum">
              <a:rPr lang="en-US">
                <a:solidFill>
                  <a:srgbClr val="000000"/>
                </a:solidFill>
              </a:rPr>
              <a:pPr fontAlgn="base">
                <a:spcBef>
                  <a:spcPct val="0"/>
                </a:spcBef>
                <a:spcAft>
                  <a:spcPct val="0"/>
                </a:spcAft>
              </a:pPr>
              <a:t>33</a:t>
            </a:fld>
            <a:endParaRPr lang="en-US" dirty="0">
              <a:solidFill>
                <a:srgbClr val="000000"/>
              </a:solidFill>
            </a:endParaRPr>
          </a:p>
        </p:txBody>
      </p:sp>
    </p:spTree>
    <p:extLst>
      <p:ext uri="{BB962C8B-B14F-4D97-AF65-F5344CB8AC3E}">
        <p14:creationId xmlns:p14="http://schemas.microsoft.com/office/powerpoint/2010/main" val="2441444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fontAlgn="auto">
              <a:spcAft>
                <a:spcPts val="0"/>
              </a:spcAft>
              <a:defRPr/>
            </a:pPr>
            <a:r>
              <a:rPr lang="en-US" sz="4000" b="1" u="sng" dirty="0">
                <a:ln w="10541" cmpd="sng">
                  <a:solidFill>
                    <a:schemeClr val="accent1">
                      <a:shade val="88000"/>
                      <a:satMod val="110000"/>
                    </a:schemeClr>
                  </a:solidFill>
                  <a:prstDash val="solid"/>
                </a:ln>
                <a:solidFill>
                  <a:schemeClr val="tx2">
                    <a:lumMod val="60000"/>
                    <a:lumOff val="40000"/>
                  </a:schemeClr>
                </a:solidFill>
              </a:rPr>
              <a:t>How to Get Buy-in?</a:t>
            </a:r>
            <a:r>
              <a:rPr lang="en-US" sz="4000" b="1" u="sng" dirty="0" smtClean="0">
                <a:ln w="10541" cmpd="sng">
                  <a:solidFill>
                    <a:schemeClr val="accent1">
                      <a:shade val="88000"/>
                      <a:satMod val="110000"/>
                    </a:schemeClr>
                  </a:solidFill>
                  <a:prstDash val="solid"/>
                </a:ln>
                <a:solidFill>
                  <a:schemeClr val="tx2">
                    <a:lumMod val="60000"/>
                    <a:lumOff val="40000"/>
                  </a:schemeClr>
                </a:solidFill>
              </a:rPr>
              <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endParaRPr lang="en-US" dirty="0"/>
          </a:p>
        </p:txBody>
      </p:sp>
      <p:sp>
        <p:nvSpPr>
          <p:cNvPr id="2" name="Content Placeholder 1"/>
          <p:cNvSpPr>
            <a:spLocks noGrp="1"/>
          </p:cNvSpPr>
          <p:nvPr>
            <p:ph idx="1"/>
          </p:nvPr>
        </p:nvSpPr>
        <p:spPr>
          <a:xfrm>
            <a:off x="457200" y="1201510"/>
            <a:ext cx="8229600" cy="5512027"/>
          </a:xfrm>
        </p:spPr>
        <p:txBody>
          <a:bodyPr/>
          <a:lstStyle/>
          <a:p>
            <a:pPr marL="457200" indent="-457200"/>
            <a:r>
              <a:rPr lang="en-US" sz="2800" dirty="0">
                <a:solidFill>
                  <a:prstClr val="black"/>
                </a:solidFill>
                <a:latin typeface="Calibri" pitchFamily="34" charset="0"/>
              </a:rPr>
              <a:t>Medical Staff would be the greatest challenge</a:t>
            </a:r>
          </a:p>
          <a:p>
            <a:pPr marL="457200" indent="-457200"/>
            <a:r>
              <a:rPr lang="en-US" sz="2800" dirty="0">
                <a:solidFill>
                  <a:prstClr val="black"/>
                </a:solidFill>
                <a:latin typeface="Calibri" pitchFamily="34" charset="0"/>
              </a:rPr>
              <a:t>Motivation through “The Carrot” or the “The Stick”</a:t>
            </a:r>
          </a:p>
          <a:p>
            <a:pPr marL="457200" indent="-457200"/>
            <a:r>
              <a:rPr lang="en-US" sz="2800" dirty="0">
                <a:solidFill>
                  <a:prstClr val="black"/>
                </a:solidFill>
                <a:latin typeface="Calibri" pitchFamily="34" charset="0"/>
              </a:rPr>
              <a:t>“The Carrot” was patient safety and CME’s</a:t>
            </a:r>
          </a:p>
          <a:p>
            <a:pPr marL="457200" indent="-457200"/>
            <a:r>
              <a:rPr lang="en-US" sz="2800" dirty="0">
                <a:solidFill>
                  <a:prstClr val="black"/>
                </a:solidFill>
                <a:latin typeface="Calibri" pitchFamily="34" charset="0"/>
              </a:rPr>
              <a:t>No “Stick” initially</a:t>
            </a:r>
          </a:p>
          <a:p>
            <a:pPr marL="457200" indent="-457200"/>
            <a:r>
              <a:rPr lang="en-US" sz="2800" dirty="0">
                <a:solidFill>
                  <a:prstClr val="black"/>
                </a:solidFill>
                <a:latin typeface="Calibri" pitchFamily="34" charset="0"/>
              </a:rPr>
              <a:t>Adverse Event data became a standing agenda item at Medical and Hospital Staff forums </a:t>
            </a:r>
          </a:p>
          <a:p>
            <a:pPr marL="457200" indent="-457200"/>
            <a:r>
              <a:rPr lang="en-US" sz="2800" dirty="0">
                <a:solidFill>
                  <a:prstClr val="black"/>
                </a:solidFill>
                <a:latin typeface="Calibri" pitchFamily="34" charset="0"/>
              </a:rPr>
              <a:t>Continual Adverse Event data sharing during </a:t>
            </a:r>
            <a:r>
              <a:rPr lang="en-US" sz="2800" dirty="0" err="1">
                <a:solidFill>
                  <a:prstClr val="black"/>
                </a:solidFill>
                <a:latin typeface="Calibri" pitchFamily="34" charset="0"/>
              </a:rPr>
              <a:t>TeamSTEPPS</a:t>
            </a:r>
            <a:r>
              <a:rPr lang="en-US" sz="2800" dirty="0">
                <a:solidFill>
                  <a:prstClr val="black"/>
                </a:solidFill>
                <a:latin typeface="Calibri" pitchFamily="34" charset="0"/>
              </a:rPr>
              <a:t> classes (educate by immersion)</a:t>
            </a:r>
          </a:p>
          <a:p>
            <a:pPr marL="457200" indent="-457200"/>
            <a:r>
              <a:rPr lang="en-US" sz="2800" dirty="0">
                <a:solidFill>
                  <a:prstClr val="black"/>
                </a:solidFill>
                <a:latin typeface="Calibri" pitchFamily="34" charset="0"/>
              </a:rPr>
              <a:t>Sharing successes at meetings and during </a:t>
            </a:r>
            <a:r>
              <a:rPr lang="en-US" sz="2800" dirty="0" err="1">
                <a:solidFill>
                  <a:prstClr val="black"/>
                </a:solidFill>
                <a:latin typeface="Calibri" pitchFamily="34" charset="0"/>
              </a:rPr>
              <a:t>TeamSTEPPS</a:t>
            </a:r>
            <a:r>
              <a:rPr lang="en-US" sz="2800" dirty="0">
                <a:solidFill>
                  <a:prstClr val="black"/>
                </a:solidFill>
                <a:latin typeface="Calibri" pitchFamily="34" charset="0"/>
              </a:rPr>
              <a:t> classes</a:t>
            </a:r>
          </a:p>
          <a:p>
            <a:endParaRPr lang="en-US" dirty="0"/>
          </a:p>
        </p:txBody>
      </p:sp>
      <p:sp>
        <p:nvSpPr>
          <p:cNvPr id="43011"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E0952FE-0647-406A-8AEE-FF4E8BB87BB6}" type="slidenum">
              <a:rPr lang="en-US">
                <a:solidFill>
                  <a:srgbClr val="000000"/>
                </a:solidFill>
              </a:rPr>
              <a:pPr fontAlgn="base">
                <a:spcBef>
                  <a:spcPct val="0"/>
                </a:spcBef>
                <a:spcAft>
                  <a:spcPct val="0"/>
                </a:spcAft>
              </a:pPr>
              <a:t>34</a:t>
            </a:fld>
            <a:endParaRPr lang="en-US" dirty="0">
              <a:solidFill>
                <a:srgbClr val="000000"/>
              </a:solidFill>
            </a:endParaRPr>
          </a:p>
        </p:txBody>
      </p:sp>
    </p:spTree>
    <p:extLst>
      <p:ext uri="{BB962C8B-B14F-4D97-AF65-F5344CB8AC3E}">
        <p14:creationId xmlns:p14="http://schemas.microsoft.com/office/powerpoint/2010/main" val="3160860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fontAlgn="auto">
              <a:spcAft>
                <a:spcPts val="0"/>
              </a:spcAft>
              <a:defRPr/>
            </a:pPr>
            <a:r>
              <a:rPr lang="en-US" sz="4000" b="1" u="sng" dirty="0">
                <a:ln w="10541" cmpd="sng">
                  <a:solidFill>
                    <a:schemeClr val="accent1">
                      <a:shade val="88000"/>
                      <a:satMod val="110000"/>
                    </a:schemeClr>
                  </a:solidFill>
                  <a:prstDash val="solid"/>
                </a:ln>
                <a:solidFill>
                  <a:schemeClr val="tx2">
                    <a:lumMod val="60000"/>
                    <a:lumOff val="40000"/>
                  </a:schemeClr>
                </a:solidFill>
              </a:rPr>
              <a:t>Training Day(s): May 15 &amp; 16, 2012</a:t>
            </a:r>
            <a:r>
              <a:rPr lang="en-US" sz="4000" b="1" u="sng" dirty="0" smtClean="0">
                <a:ln w="10541" cmpd="sng">
                  <a:solidFill>
                    <a:schemeClr val="accent1">
                      <a:shade val="88000"/>
                      <a:satMod val="110000"/>
                    </a:schemeClr>
                  </a:solidFill>
                  <a:prstDash val="solid"/>
                </a:ln>
                <a:solidFill>
                  <a:schemeClr val="tx2">
                    <a:lumMod val="60000"/>
                    <a:lumOff val="40000"/>
                  </a:schemeClr>
                </a:solidFill>
              </a:rPr>
              <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endParaRPr lang="en-US" dirty="0"/>
          </a:p>
        </p:txBody>
      </p:sp>
      <p:sp>
        <p:nvSpPr>
          <p:cNvPr id="2" name="Content Placeholder 1"/>
          <p:cNvSpPr>
            <a:spLocks noGrp="1"/>
          </p:cNvSpPr>
          <p:nvPr>
            <p:ph idx="1"/>
          </p:nvPr>
        </p:nvSpPr>
        <p:spPr>
          <a:xfrm>
            <a:off x="457200" y="1777586"/>
            <a:ext cx="8229600" cy="4935952"/>
          </a:xfrm>
        </p:spPr>
        <p:txBody>
          <a:bodyPr/>
          <a:lstStyle/>
          <a:p>
            <a:pPr marL="457200" indent="-457200"/>
            <a:r>
              <a:rPr lang="en-US" sz="2800" dirty="0">
                <a:solidFill>
                  <a:prstClr val="black"/>
                </a:solidFill>
                <a:latin typeface="Calibri" pitchFamily="34" charset="0"/>
              </a:rPr>
              <a:t>Two 8 hour days</a:t>
            </a:r>
          </a:p>
          <a:p>
            <a:pPr marL="457200" indent="-457200"/>
            <a:r>
              <a:rPr lang="en-US" sz="2800" dirty="0">
                <a:solidFill>
                  <a:prstClr val="black"/>
                </a:solidFill>
                <a:latin typeface="Calibri" pitchFamily="34" charset="0"/>
              </a:rPr>
              <a:t>Training through Sedgwick</a:t>
            </a:r>
          </a:p>
          <a:p>
            <a:pPr marL="457200" indent="-457200"/>
            <a:r>
              <a:rPr lang="en-US" sz="2800" dirty="0">
                <a:solidFill>
                  <a:prstClr val="black"/>
                </a:solidFill>
                <a:latin typeface="Calibri" pitchFamily="34" charset="0"/>
              </a:rPr>
              <a:t>Venue was offsite and catered</a:t>
            </a:r>
          </a:p>
          <a:p>
            <a:pPr marL="457200" indent="-457200"/>
            <a:r>
              <a:rPr lang="en-US" sz="2800" dirty="0">
                <a:solidFill>
                  <a:prstClr val="black"/>
                </a:solidFill>
                <a:latin typeface="Calibri" pitchFamily="34" charset="0"/>
              </a:rPr>
              <a:t>Trained 8 Physicians, 2 Surgery Nurses, 6 Nurse Managers, 2 </a:t>
            </a:r>
            <a:r>
              <a:rPr lang="en-US" sz="2800" dirty="0" err="1">
                <a:solidFill>
                  <a:prstClr val="black"/>
                </a:solidFill>
                <a:latin typeface="Calibri" pitchFamily="34" charset="0"/>
              </a:rPr>
              <a:t>CNOs</a:t>
            </a:r>
            <a:r>
              <a:rPr lang="en-US" sz="2800" dirty="0">
                <a:solidFill>
                  <a:prstClr val="black"/>
                </a:solidFill>
                <a:latin typeface="Calibri" pitchFamily="34" charset="0"/>
              </a:rPr>
              <a:t>, and our Quality/Risk Director and Manager</a:t>
            </a:r>
          </a:p>
          <a:p>
            <a:endParaRPr lang="en-US" dirty="0"/>
          </a:p>
        </p:txBody>
      </p:sp>
      <p:sp>
        <p:nvSpPr>
          <p:cNvPr id="43011"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E0952FE-0647-406A-8AEE-FF4E8BB87BB6}" type="slidenum">
              <a:rPr lang="en-US">
                <a:solidFill>
                  <a:srgbClr val="000000"/>
                </a:solidFill>
              </a:rPr>
              <a:pPr fontAlgn="base">
                <a:spcBef>
                  <a:spcPct val="0"/>
                </a:spcBef>
                <a:spcAft>
                  <a:spcPct val="0"/>
                </a:spcAft>
              </a:pPr>
              <a:t>35</a:t>
            </a:fld>
            <a:endParaRPr lang="en-US" dirty="0">
              <a:solidFill>
                <a:srgbClr val="000000"/>
              </a:solidFill>
            </a:endParaRPr>
          </a:p>
        </p:txBody>
      </p:sp>
    </p:spTree>
    <p:extLst>
      <p:ext uri="{BB962C8B-B14F-4D97-AF65-F5344CB8AC3E}">
        <p14:creationId xmlns:p14="http://schemas.microsoft.com/office/powerpoint/2010/main" val="3284216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We Demonstrated That Context and Purpose Remained a High Priority:</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endParaRPr lang="en-US" dirty="0"/>
          </a:p>
        </p:txBody>
      </p:sp>
      <p:sp>
        <p:nvSpPr>
          <p:cNvPr id="2" name="Content Placeholder 1"/>
          <p:cNvSpPr>
            <a:spLocks noGrp="1"/>
          </p:cNvSpPr>
          <p:nvPr>
            <p:ph idx="1"/>
          </p:nvPr>
        </p:nvSpPr>
        <p:spPr>
          <a:xfrm>
            <a:off x="457200" y="2187574"/>
            <a:ext cx="8229600" cy="4525963"/>
          </a:xfrm>
        </p:spPr>
        <p:txBody>
          <a:bodyPr/>
          <a:lstStyle/>
          <a:p>
            <a:pPr marL="285750" lvl="0" indent="-285750">
              <a:spcBef>
                <a:spcPct val="0"/>
              </a:spcBef>
            </a:pPr>
            <a:r>
              <a:rPr lang="en-US" sz="2800" dirty="0" smtClean="0">
                <a:solidFill>
                  <a:prstClr val="black"/>
                </a:solidFill>
                <a:latin typeface="Calibri" pitchFamily="34" charset="0"/>
              </a:rPr>
              <a:t>By </a:t>
            </a:r>
            <a:r>
              <a:rPr lang="en-US" sz="2800" dirty="0">
                <a:solidFill>
                  <a:prstClr val="black"/>
                </a:solidFill>
                <a:latin typeface="Calibri" pitchFamily="34" charset="0"/>
              </a:rPr>
              <a:t>creating our own introduction to explain the “what”, “why”, “who”, and “how”</a:t>
            </a:r>
          </a:p>
          <a:p>
            <a:pPr marL="285750" lvl="0" indent="-285750">
              <a:spcBef>
                <a:spcPct val="0"/>
              </a:spcBef>
            </a:pPr>
            <a:r>
              <a:rPr lang="en-US" sz="2800" dirty="0">
                <a:solidFill>
                  <a:prstClr val="black"/>
                </a:solidFill>
                <a:latin typeface="Calibri" pitchFamily="34" charset="0"/>
              </a:rPr>
              <a:t>By incorporating  into our program a simple slide showing our never events </a:t>
            </a:r>
          </a:p>
          <a:p>
            <a:pPr marL="285750" lvl="0" indent="-285750">
              <a:spcBef>
                <a:spcPct val="0"/>
              </a:spcBef>
            </a:pPr>
            <a:r>
              <a:rPr lang="en-US" sz="2800" dirty="0">
                <a:solidFill>
                  <a:prstClr val="black"/>
                </a:solidFill>
                <a:latin typeface="Calibri" pitchFamily="34" charset="0"/>
              </a:rPr>
              <a:t>Telling data-driven stories about HACs and Near-Misses</a:t>
            </a:r>
          </a:p>
          <a:p>
            <a:pPr marL="285750" lvl="0" indent="-285750">
              <a:spcBef>
                <a:spcPct val="0"/>
              </a:spcBef>
            </a:pPr>
            <a:r>
              <a:rPr lang="en-US" sz="2800" dirty="0">
                <a:solidFill>
                  <a:prstClr val="black"/>
                </a:solidFill>
                <a:latin typeface="Calibri" pitchFamily="34" charset="0"/>
              </a:rPr>
              <a:t>Sharing data regarding our AHRQ Survey (you asked for it!)</a:t>
            </a:r>
          </a:p>
          <a:p>
            <a:endParaRPr lang="en-US" dirty="0"/>
          </a:p>
        </p:txBody>
      </p:sp>
      <p:sp>
        <p:nvSpPr>
          <p:cNvPr id="43011"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E0952FE-0647-406A-8AEE-FF4E8BB87BB6}" type="slidenum">
              <a:rPr lang="en-US">
                <a:solidFill>
                  <a:srgbClr val="000000"/>
                </a:solidFill>
              </a:rPr>
              <a:pPr fontAlgn="base">
                <a:spcBef>
                  <a:spcPct val="0"/>
                </a:spcBef>
                <a:spcAft>
                  <a:spcPct val="0"/>
                </a:spcAft>
              </a:pPr>
              <a:t>36</a:t>
            </a:fld>
            <a:endParaRPr lang="en-US" dirty="0">
              <a:solidFill>
                <a:srgbClr val="000000"/>
              </a:solidFill>
            </a:endParaRPr>
          </a:p>
        </p:txBody>
      </p:sp>
    </p:spTree>
    <p:extLst>
      <p:ext uri="{BB962C8B-B14F-4D97-AF65-F5344CB8AC3E}">
        <p14:creationId xmlns:p14="http://schemas.microsoft.com/office/powerpoint/2010/main" val="2753648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90" y="433410"/>
            <a:ext cx="8229600" cy="1143000"/>
          </a:xfrm>
        </p:spPr>
        <p:txBody>
          <a:bodyPr/>
          <a:lstStyle/>
          <a:p>
            <a:pPr lvl="0" algn="l" fontAlgn="auto">
              <a:spcBef>
                <a:spcPct val="50000"/>
              </a:spcBef>
              <a:spcAft>
                <a:spcPts val="0"/>
              </a:spcAft>
              <a:defRPr/>
            </a:pPr>
            <a:r>
              <a:rPr lang="en-US" sz="4000" b="1" dirty="0" smtClean="0">
                <a:ln w="10541" cmpd="sng">
                  <a:solidFill>
                    <a:srgbClr val="4F81BD">
                      <a:shade val="88000"/>
                      <a:satMod val="110000"/>
                    </a:srgbClr>
                  </a:solidFill>
                  <a:prstDash val="solid"/>
                </a:ln>
                <a:solidFill>
                  <a:srgbClr val="1F497D">
                    <a:lumMod val="60000"/>
                    <a:lumOff val="40000"/>
                  </a:srgbClr>
                </a:solidFill>
                <a:cs typeface="+mn-cs"/>
              </a:rPr>
              <a:t>                       </a:t>
            </a:r>
            <a:r>
              <a:rPr lang="en-US" sz="4000" b="1" u="sng" dirty="0" smtClean="0">
                <a:ln w="10541" cmpd="sng">
                  <a:solidFill>
                    <a:srgbClr val="4F81BD">
                      <a:shade val="88000"/>
                      <a:satMod val="110000"/>
                    </a:srgbClr>
                  </a:solidFill>
                  <a:prstDash val="solid"/>
                </a:ln>
                <a:solidFill>
                  <a:srgbClr val="1F497D">
                    <a:lumMod val="60000"/>
                    <a:lumOff val="40000"/>
                  </a:srgbClr>
                </a:solidFill>
                <a:cs typeface="+mn-cs"/>
              </a:rPr>
              <a:t> “</a:t>
            </a:r>
            <a:r>
              <a:rPr lang="en-US" sz="4000" b="1" u="sng" dirty="0">
                <a:ln w="10541" cmpd="sng">
                  <a:solidFill>
                    <a:srgbClr val="4F81BD">
                      <a:shade val="88000"/>
                      <a:satMod val="110000"/>
                    </a:srgbClr>
                  </a:solidFill>
                  <a:prstDash val="solid"/>
                </a:ln>
                <a:solidFill>
                  <a:srgbClr val="1F497D">
                    <a:lumMod val="60000"/>
                    <a:lumOff val="40000"/>
                  </a:srgbClr>
                </a:solidFill>
                <a:cs typeface="+mn-cs"/>
              </a:rPr>
              <a:t>It Has Happened Here” </a:t>
            </a:r>
            <a:r>
              <a:rPr lang="en-US" sz="1800" dirty="0">
                <a:solidFill>
                  <a:prstClr val="black"/>
                </a:solidFill>
                <a:latin typeface="Arial" charset="0"/>
                <a:cs typeface="+mn-cs"/>
              </a:rPr>
              <a:t>	</a:t>
            </a:r>
            <a:r>
              <a:rPr lang="en-US" sz="1800" dirty="0" smtClean="0">
                <a:solidFill>
                  <a:prstClr val="black"/>
                </a:solidFill>
                <a:latin typeface="Arial" charset="0"/>
                <a:cs typeface="+mn-cs"/>
              </a:rPr>
              <a:t/>
            </a:r>
            <a:br>
              <a:rPr lang="en-US" sz="1800" dirty="0" smtClean="0">
                <a:solidFill>
                  <a:prstClr val="black"/>
                </a:solidFill>
                <a:latin typeface="Arial" charset="0"/>
                <a:cs typeface="+mn-cs"/>
              </a:rPr>
            </a:br>
            <a:r>
              <a:rPr lang="en-US" sz="1800" dirty="0" smtClean="0">
                <a:solidFill>
                  <a:prstClr val="black"/>
                </a:solidFill>
                <a:latin typeface="Arial" charset="0"/>
                <a:cs typeface="+mn-cs"/>
              </a:rPr>
              <a:t/>
            </a:r>
            <a:br>
              <a:rPr lang="en-US" sz="1800" dirty="0" smtClean="0">
                <a:solidFill>
                  <a:prstClr val="black"/>
                </a:solidFill>
                <a:latin typeface="Arial" charset="0"/>
                <a:cs typeface="+mn-cs"/>
              </a:rPr>
            </a:br>
            <a:r>
              <a:rPr lang="en-US" sz="1800" dirty="0">
                <a:solidFill>
                  <a:prstClr val="black"/>
                </a:solidFill>
                <a:latin typeface="Arial" charset="0"/>
                <a:cs typeface="+mn-cs"/>
              </a:rPr>
              <a:t/>
            </a:r>
            <a:br>
              <a:rPr lang="en-US" sz="1800" dirty="0">
                <a:solidFill>
                  <a:prstClr val="black"/>
                </a:solidFill>
                <a:latin typeface="Arial" charset="0"/>
                <a:cs typeface="+mn-cs"/>
              </a:rPr>
            </a:br>
            <a:r>
              <a:rPr lang="en-US" sz="1800" dirty="0" smtClean="0">
                <a:solidFill>
                  <a:prstClr val="black"/>
                </a:solidFill>
                <a:latin typeface="Arial" charset="0"/>
                <a:cs typeface="+mn-cs"/>
              </a:rPr>
              <a:t>                                                </a:t>
            </a:r>
            <a:r>
              <a:rPr lang="en-US" sz="1800" dirty="0" smtClean="0">
                <a:solidFill>
                  <a:prstClr val="black"/>
                </a:solidFill>
                <a:latin typeface="Arial" charset="0"/>
              </a:rPr>
              <a:t>2011 </a:t>
            </a:r>
            <a:r>
              <a:rPr lang="en-US" sz="1800" dirty="0">
                <a:solidFill>
                  <a:prstClr val="black"/>
                </a:solidFill>
                <a:latin typeface="Arial" charset="0"/>
              </a:rPr>
              <a:t>– 2 retained foreign </a:t>
            </a:r>
            <a:r>
              <a:rPr lang="en-US" sz="1800" dirty="0" smtClean="0">
                <a:solidFill>
                  <a:prstClr val="black"/>
                </a:solidFill>
                <a:latin typeface="Arial" charset="0"/>
              </a:rPr>
              <a:t>bodies</a:t>
            </a:r>
            <a:r>
              <a:rPr lang="en-US" sz="1800" dirty="0">
                <a:solidFill>
                  <a:prstClr val="black"/>
                </a:solidFill>
                <a:latin typeface="Arial" charset="0"/>
              </a:rPr>
              <a:t/>
            </a:r>
            <a:br>
              <a:rPr lang="en-US" sz="1800" dirty="0">
                <a:solidFill>
                  <a:prstClr val="black"/>
                </a:solidFill>
                <a:latin typeface="Arial" charset="0"/>
              </a:rPr>
            </a:br>
            <a:r>
              <a:rPr lang="en-US" sz="1800" dirty="0" smtClean="0">
                <a:solidFill>
                  <a:prstClr val="black"/>
                </a:solidFill>
                <a:latin typeface="Arial" charset="0"/>
              </a:rPr>
              <a:t>                                                2010 </a:t>
            </a:r>
            <a:r>
              <a:rPr lang="en-US" sz="1800" dirty="0">
                <a:solidFill>
                  <a:prstClr val="black"/>
                </a:solidFill>
                <a:latin typeface="Arial" charset="0"/>
              </a:rPr>
              <a:t>– 1 wrong site surgery</a:t>
            </a:r>
            <a:r>
              <a:rPr lang="en-US" sz="1800" dirty="0">
                <a:solidFill>
                  <a:prstClr val="black"/>
                </a:solidFill>
                <a:latin typeface="Arial" charset="0"/>
                <a:cs typeface="+mn-cs"/>
              </a:rPr>
              <a:t/>
            </a:r>
            <a:br>
              <a:rPr lang="en-US" sz="1800" dirty="0">
                <a:solidFill>
                  <a:prstClr val="black"/>
                </a:solidFill>
                <a:latin typeface="Arial" charset="0"/>
                <a:cs typeface="+mn-cs"/>
              </a:rPr>
            </a:br>
            <a:r>
              <a:rPr lang="en-US" sz="1800" dirty="0">
                <a:solidFill>
                  <a:prstClr val="black"/>
                </a:solidFill>
                <a:latin typeface="Arial" charset="0"/>
                <a:cs typeface="+mn-cs"/>
              </a:rPr>
              <a:t>	</a:t>
            </a:r>
            <a:br>
              <a:rPr lang="en-US" sz="1800" dirty="0">
                <a:solidFill>
                  <a:prstClr val="black"/>
                </a:solidFill>
                <a:latin typeface="Arial" charset="0"/>
                <a:cs typeface="+mn-cs"/>
              </a:rPr>
            </a:br>
            <a:r>
              <a:rPr lang="en-US" sz="1800" dirty="0">
                <a:solidFill>
                  <a:prstClr val="black"/>
                </a:solidFill>
                <a:latin typeface="Arial" charset="0"/>
                <a:cs typeface="+mn-cs"/>
              </a:rPr>
              <a:t>	</a:t>
            </a:r>
            <a:br>
              <a:rPr lang="en-US" sz="1800" dirty="0">
                <a:solidFill>
                  <a:prstClr val="black"/>
                </a:solidFill>
                <a:latin typeface="Arial" charset="0"/>
                <a:cs typeface="+mn-cs"/>
              </a:rPr>
            </a:br>
            <a:endParaRPr lang="en-US" dirty="0"/>
          </a:p>
        </p:txBody>
      </p:sp>
      <p:graphicFrame>
        <p:nvGraphicFramePr>
          <p:cNvPr id="2122" name="Group 74" descr="Table showing SJE vs National Rate of Liability Issues&#10;&#10;The US National Rate per 1,000 patient days for falls and injuries is 0.564, whereas for SJE the rate is 1.019. The US National Rate per 1,000 patient days for objects accidentally left in the body after surgery is 0.026, whereas for SJE the rate was 0.204." title="Table showing SJE vs National Rate of Liability Issues"/>
          <p:cNvGraphicFramePr>
            <a:graphicFrameLocks noGrp="1"/>
          </p:cNvGraphicFramePr>
          <p:nvPr>
            <p:extLst>
              <p:ext uri="{D42A27DB-BD31-4B8C-83A1-F6EECF244321}">
                <p14:modId xmlns:p14="http://schemas.microsoft.com/office/powerpoint/2010/main" val="2778976915"/>
              </p:ext>
            </p:extLst>
          </p:nvPr>
        </p:nvGraphicFramePr>
        <p:xfrm>
          <a:off x="304800" y="2743200"/>
          <a:ext cx="7772400" cy="2762250"/>
        </p:xfrm>
        <a:graphic>
          <a:graphicData uri="http://schemas.openxmlformats.org/drawingml/2006/table">
            <a:tbl>
              <a:tblPr/>
              <a:tblGrid>
                <a:gridCol w="3205113"/>
                <a:gridCol w="1602557"/>
                <a:gridCol w="2964730"/>
              </a:tblGrid>
              <a:tr h="920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Source: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Healthcare Compare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HHS.gov                     </a:t>
                      </a:r>
                      <a:r>
                        <a:rPr kumimoji="0" lang="en-US" sz="1000" b="0" i="0" u="none" strike="noStrike" cap="none" normalizeH="0" baseline="0" dirty="0" smtClean="0">
                          <a:ln>
                            <a:noFill/>
                          </a:ln>
                          <a:solidFill>
                            <a:schemeClr val="tx1"/>
                          </a:solidFill>
                          <a:effectLst/>
                          <a:latin typeface="Tahoma" pitchFamily="34" charset="0"/>
                        </a:rPr>
                        <a:t>May17,2012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SJE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Tahoma" pitchFamily="34" charset="0"/>
                          <a:cs typeface="Times New Roman" pitchFamily="18" charset="0"/>
                        </a:rPr>
                        <a:t>U.S. National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per 1,000 patient days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Tahoma" pitchFamily="34" charset="0"/>
                          <a:cs typeface="Times New Roman" pitchFamily="18" charset="0"/>
                        </a:rPr>
                        <a:t>Falls and injuries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1.019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0.564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Objects accidentally left in the body after surgery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0.204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0.026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53"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F271D408-825B-4F52-9987-C28F8B82E4E0}" type="slidenum">
              <a:rPr lang="en-US">
                <a:solidFill>
                  <a:srgbClr val="000000"/>
                </a:solidFill>
              </a:rPr>
              <a:pPr fontAlgn="base">
                <a:spcBef>
                  <a:spcPct val="0"/>
                </a:spcBef>
                <a:spcAft>
                  <a:spcPct val="0"/>
                </a:spcAft>
              </a:pPr>
              <a:t>37</a:t>
            </a:fld>
            <a:endParaRPr lang="en-US" dirty="0">
              <a:solidFill>
                <a:srgbClr val="000000"/>
              </a:solidFill>
            </a:endParaRPr>
          </a:p>
        </p:txBody>
      </p:sp>
    </p:spTree>
    <p:extLst>
      <p:ext uri="{BB962C8B-B14F-4D97-AF65-F5344CB8AC3E}">
        <p14:creationId xmlns:p14="http://schemas.microsoft.com/office/powerpoint/2010/main" val="1499329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74638"/>
            <a:ext cx="8153400" cy="10207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Patient Safety Survey Results</a:t>
            </a:r>
            <a:endParaRPr lang="en-US" dirty="0"/>
          </a:p>
        </p:txBody>
      </p:sp>
      <p:graphicFrame>
        <p:nvGraphicFramePr>
          <p:cNvPr id="2" name="Table 1" descr="% Positive by Dimension of SJE vs RHM Table&#10;&#10;When measuring Teamwork within Units, SJE had an 82% rate in 2011 and 83% rate in 2009, whereas RMH had an 86% rate in 2011 and the same rate in 2009.&#10;&#10;When measuring Organizational Learning and Continuous Improvement, SJE scored a 69% in 2011 and a 72% in 2009, whereas RMH scored a 68% in 2011 and a 77% in 2009.&#10;&#10;When measuring staffing, SJE scored a 44% in 2011 and a 53% in 2009, whereas RMH scored a 32% in 2011 and 61% in 2009.&#10;&#10;When measuring Overall Perception of Patient Safety, SJE scored 64% in 2011 and 66% in 2009, whereas RMH scored 35% in 2011 and 76% in 2009.&#10;&#10;When measuring non-punitive response to error, SJE scored 43% in 2011 and 50% in 2009, whereas RMH scored 31% in 2011 and 51% in 2009.&#10;&#10;When measuring Supervisor / Manager expectations and actions promoting patient safety, SJE scored 70% in 2011 and 73% in 2009, whereas RMH scored 63% in 2011 and 79% in 2009.&#10;&#10;When measuring Feedback and Communication about Error, SJE scored 61% in 2011 and 63% in 2009, whereas RMH scored 54% in 2011 and 69% in 2009.&#10;&#10;When measuring communication openness, SJE scored 60% in 2011 and 44% in 2009, whereas RMH scored 60% in 2011 and 67% in 2009.&#10;&#10;When measuring frequency of events reported, SJE scored 60% in 2011 and 44% in 2009, whereas RMH scored 60% in 2011 and 67% in 2009.&#10;&#10;When measuring Teamwork Across Units, SJE scored 43% in 2011 and 49% in 2009, whereas RMH scored 64% in 2011 and 71% in 2009.&#10;&#10;When measuring Handoffs and Transitions, SJE scored a 26% in 2011, and a 32% in 2009, whereas RMH scored a 39% in 2011 and 50% in 2009.&#10;&#10;When measuring Management Support for Patient Safety, SJE scored 54% in 2011 and 60% in 2009, whereas RMH scored 61% in 2011 and 57% in 2009." title="% Positive by Dimension of SJE vs RHM Table"/>
          <p:cNvGraphicFramePr>
            <a:graphicFrameLocks noGrp="1"/>
          </p:cNvGraphicFramePr>
          <p:nvPr>
            <p:extLst>
              <p:ext uri="{D42A27DB-BD31-4B8C-83A1-F6EECF244321}">
                <p14:modId xmlns:p14="http://schemas.microsoft.com/office/powerpoint/2010/main" val="4239030461"/>
              </p:ext>
            </p:extLst>
          </p:nvPr>
        </p:nvGraphicFramePr>
        <p:xfrm>
          <a:off x="609600" y="1600200"/>
          <a:ext cx="7622918" cy="4525963"/>
        </p:xfrm>
        <a:graphic>
          <a:graphicData uri="http://schemas.openxmlformats.org/drawingml/2006/table">
            <a:tbl>
              <a:tblPr firstRow="1" firstCol="1" lastRow="1" lastCol="1" bandRow="1" bandCol="1"/>
              <a:tblGrid>
                <a:gridCol w="4958394"/>
                <a:gridCol w="666131"/>
                <a:gridCol w="666131"/>
                <a:gridCol w="666131"/>
                <a:gridCol w="666131"/>
              </a:tblGrid>
              <a:tr h="623587">
                <a:tc rowSpan="2">
                  <a:txBody>
                    <a:bodyPr/>
                    <a:lstStyle/>
                    <a:p>
                      <a:pPr marL="0" marR="0" algn="r">
                        <a:spcBef>
                          <a:spcPts val="0"/>
                        </a:spcBef>
                        <a:spcAft>
                          <a:spcPts val="0"/>
                        </a:spcAft>
                      </a:pPr>
                      <a:r>
                        <a:rPr lang="en-US" sz="1100" dirty="0">
                          <a:solidFill>
                            <a:srgbClr val="000000"/>
                          </a:solidFill>
                          <a:effectLst/>
                          <a:latin typeface="Tahoma"/>
                          <a:ea typeface="Times New Roman"/>
                        </a:rPr>
                        <a:t> </a:t>
                      </a:r>
                    </a:p>
                    <a:p>
                      <a:pPr marL="0" marR="0" algn="r">
                        <a:spcBef>
                          <a:spcPts val="0"/>
                        </a:spcBef>
                        <a:spcAft>
                          <a:spcPts val="0"/>
                        </a:spcAft>
                      </a:pPr>
                      <a:r>
                        <a:rPr lang="en-US" sz="1100" dirty="0">
                          <a:solidFill>
                            <a:srgbClr val="000000"/>
                          </a:solidFill>
                          <a:effectLst/>
                          <a:latin typeface="Tahoma"/>
                          <a:ea typeface="Times New Roman"/>
                        </a:rPr>
                        <a:t>% Positive by Dimension</a:t>
                      </a:r>
                    </a:p>
                  </a:txBody>
                  <a:tcPr marL="62942" marR="6294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100" dirty="0">
                          <a:solidFill>
                            <a:srgbClr val="0000FF"/>
                          </a:solidFill>
                          <a:effectLst/>
                          <a:latin typeface="Tahoma"/>
                          <a:ea typeface="Times New Roman"/>
                        </a:rPr>
                        <a:t> </a:t>
                      </a:r>
                      <a:endParaRPr lang="en-US" sz="1100" dirty="0">
                        <a:solidFill>
                          <a:srgbClr val="000000"/>
                        </a:solidFill>
                        <a:effectLst/>
                        <a:latin typeface="Tahoma"/>
                        <a:ea typeface="Times New Roman"/>
                      </a:endParaRPr>
                    </a:p>
                    <a:p>
                      <a:pPr marL="0" marR="0" algn="ctr">
                        <a:spcBef>
                          <a:spcPts val="0"/>
                        </a:spcBef>
                        <a:spcAft>
                          <a:spcPts val="0"/>
                        </a:spcAft>
                      </a:pPr>
                      <a:r>
                        <a:rPr lang="en-US" sz="1100" b="1" dirty="0">
                          <a:solidFill>
                            <a:srgbClr val="0000FF"/>
                          </a:solidFill>
                          <a:effectLst/>
                          <a:latin typeface="Tahoma"/>
                          <a:ea typeface="Times New Roman"/>
                        </a:rPr>
                        <a:t>SJE</a:t>
                      </a:r>
                      <a:endParaRPr lang="en-US" sz="1100" dirty="0">
                        <a:solidFill>
                          <a:srgbClr val="000000"/>
                        </a:solidFill>
                        <a:effectLst/>
                        <a:latin typeface="Tahoma"/>
                        <a:ea typeface="Times New Roman"/>
                      </a:endParaRPr>
                    </a:p>
                  </a:txBody>
                  <a:tcPr marL="62942" marR="6294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spcBef>
                          <a:spcPts val="0"/>
                        </a:spcBef>
                        <a:spcAft>
                          <a:spcPts val="0"/>
                        </a:spcAft>
                      </a:pPr>
                      <a:r>
                        <a:rPr lang="en-US" sz="1100" dirty="0">
                          <a:solidFill>
                            <a:srgbClr val="008000"/>
                          </a:solidFill>
                          <a:effectLst/>
                          <a:latin typeface="Tahoma"/>
                          <a:ea typeface="Times New Roman"/>
                        </a:rPr>
                        <a:t> </a:t>
                      </a:r>
                      <a:endParaRPr lang="en-US" sz="1100" dirty="0">
                        <a:solidFill>
                          <a:srgbClr val="000000"/>
                        </a:solidFill>
                        <a:effectLst/>
                        <a:latin typeface="Tahoma"/>
                        <a:ea typeface="Times New Roman"/>
                      </a:endParaRPr>
                    </a:p>
                    <a:p>
                      <a:pPr marL="0" marR="0" algn="ctr">
                        <a:spcBef>
                          <a:spcPts val="0"/>
                        </a:spcBef>
                        <a:spcAft>
                          <a:spcPts val="0"/>
                        </a:spcAft>
                      </a:pPr>
                      <a:r>
                        <a:rPr lang="en-US" sz="1100" b="1" dirty="0">
                          <a:solidFill>
                            <a:srgbClr val="008000"/>
                          </a:solidFill>
                          <a:effectLst/>
                          <a:latin typeface="Tahoma"/>
                          <a:ea typeface="Times New Roman"/>
                        </a:rPr>
                        <a:t>RMH</a:t>
                      </a:r>
                      <a:endParaRPr lang="en-US" sz="1100" dirty="0">
                        <a:solidFill>
                          <a:srgbClr val="000000"/>
                        </a:solidFill>
                        <a:effectLst/>
                        <a:latin typeface="Tahoma"/>
                        <a:ea typeface="Times New Roman"/>
                      </a:endParaRPr>
                    </a:p>
                  </a:txBody>
                  <a:tcPr marL="62942" marR="6294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167844">
                <a:tc vMerge="1">
                  <a:txBody>
                    <a:bodyPr/>
                    <a:lstStyle/>
                    <a:p>
                      <a:endParaRPr lang="en-US"/>
                    </a:p>
                  </a:txBody>
                  <a:tcPr/>
                </a:tc>
                <a:tc>
                  <a:txBody>
                    <a:bodyPr/>
                    <a:lstStyle/>
                    <a:p>
                      <a:pPr marL="0" marR="0" algn="ctr">
                        <a:spcBef>
                          <a:spcPts val="0"/>
                        </a:spcBef>
                        <a:spcAft>
                          <a:spcPts val="0"/>
                        </a:spcAft>
                      </a:pPr>
                      <a:r>
                        <a:rPr lang="en-US" sz="1100" b="1" dirty="0">
                          <a:solidFill>
                            <a:srgbClr val="0000FF"/>
                          </a:solidFill>
                          <a:effectLst/>
                          <a:latin typeface="Tahoma"/>
                          <a:ea typeface="Times New Roman"/>
                        </a:rPr>
                        <a:t>2011</a:t>
                      </a:r>
                      <a:endParaRPr lang="en-US" sz="1100" dirty="0">
                        <a:solidFill>
                          <a:srgbClr val="000000"/>
                        </a:solidFill>
                        <a:effectLst/>
                        <a:latin typeface="Tahoma"/>
                        <a:ea typeface="Times New Roman"/>
                      </a:endParaRPr>
                    </a:p>
                  </a:txBody>
                  <a:tcPr marL="62942" marR="62942" marT="0" marB="0">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b="1" dirty="0">
                          <a:solidFill>
                            <a:srgbClr val="0000FF"/>
                          </a:solidFill>
                          <a:effectLst/>
                          <a:latin typeface="Tahoma"/>
                          <a:ea typeface="Times New Roman"/>
                        </a:rPr>
                        <a:t>2009</a:t>
                      </a:r>
                      <a:endParaRPr lang="en-US" sz="1100" dirty="0">
                        <a:solidFill>
                          <a:srgbClr val="000000"/>
                        </a:solidFill>
                        <a:effectLst/>
                        <a:latin typeface="Tahoma"/>
                        <a:ea typeface="Times New Roman"/>
                      </a:endParaRPr>
                    </a:p>
                  </a:txBody>
                  <a:tcPr marL="62942" marR="62942"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b="1" dirty="0">
                          <a:solidFill>
                            <a:srgbClr val="008000"/>
                          </a:solidFill>
                          <a:effectLst/>
                          <a:latin typeface="Tahoma"/>
                          <a:ea typeface="Times New Roman"/>
                        </a:rPr>
                        <a:t>2011</a:t>
                      </a:r>
                      <a:endParaRPr lang="en-US" sz="1100" dirty="0">
                        <a:solidFill>
                          <a:srgbClr val="000000"/>
                        </a:solidFill>
                        <a:effectLst/>
                        <a:latin typeface="Tahoma"/>
                        <a:ea typeface="Times New Roman"/>
                      </a:endParaRPr>
                    </a:p>
                  </a:txBody>
                  <a:tcPr marL="62942" marR="62942" marT="0" marB="0">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b="1" dirty="0">
                          <a:solidFill>
                            <a:srgbClr val="008000"/>
                          </a:solidFill>
                          <a:effectLst/>
                          <a:latin typeface="Tahoma"/>
                          <a:ea typeface="Times New Roman"/>
                        </a:rPr>
                        <a:t>2009</a:t>
                      </a:r>
                      <a:endParaRPr lang="en-US" sz="1100" dirty="0">
                        <a:solidFill>
                          <a:srgbClr val="000000"/>
                        </a:solidFill>
                        <a:effectLst/>
                        <a:latin typeface="Tahoma"/>
                        <a:ea typeface="Times New Roman"/>
                      </a:endParaRPr>
                    </a:p>
                  </a:txBody>
                  <a:tcPr marL="62942" marR="62942" marT="0" marB="0">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Teamwork within Units</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82%</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83%</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86%</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86%</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Organizational Learning – Continuous Improvement</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69%</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72%</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68%</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77%</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Staffing</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44%</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53%</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32%</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61%</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Overall Perception of Patient Safety</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64%</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66%</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35%</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76%</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Non-punitive Response to Error</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43%</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50%</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31%</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51%</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Supervisor / Manager Expectations and Actions Promoting Patient Safety</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70%</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73%</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63%</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79%</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Feedback &amp; Communication about Error</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61%</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63%</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54%</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69%</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Communication Openness</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60%</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44%</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60%</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67%</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Frequency of Events Reported</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60%</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44%</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60%</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67%</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Teamwork Across Units</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43%</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49%</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64%</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71%</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Handoffs and Transitions</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26%</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32%</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dirty="0">
                          <a:solidFill>
                            <a:srgbClr val="008000"/>
                          </a:solidFill>
                          <a:effectLst/>
                          <a:latin typeface="Tahoma"/>
                          <a:ea typeface="Times New Roman"/>
                        </a:rPr>
                        <a:t>39%</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50%</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a:noFill/>
                    </a:lnB>
                  </a:tcPr>
                </a:tc>
              </a:tr>
              <a:tr h="311211">
                <a:tc>
                  <a:txBody>
                    <a:bodyPr/>
                    <a:lstStyle/>
                    <a:p>
                      <a:pPr marL="0" marR="0" algn="r">
                        <a:spcBef>
                          <a:spcPts val="0"/>
                        </a:spcBef>
                        <a:spcAft>
                          <a:spcPts val="0"/>
                        </a:spcAft>
                      </a:pPr>
                      <a:r>
                        <a:rPr lang="en-US" sz="1100" dirty="0">
                          <a:solidFill>
                            <a:srgbClr val="000000"/>
                          </a:solidFill>
                          <a:effectLst/>
                          <a:latin typeface="Tahoma"/>
                          <a:ea typeface="Times New Roman"/>
                        </a:rPr>
                        <a:t>Management Support for Patient Safety</a:t>
                      </a:r>
                    </a:p>
                  </a:txBody>
                  <a:tcPr marL="62942" marR="6294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FF"/>
                          </a:solidFill>
                          <a:effectLst/>
                          <a:latin typeface="Tahoma"/>
                          <a:ea typeface="Times New Roman"/>
                        </a:rPr>
                        <a:t>54%</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100" dirty="0">
                          <a:solidFill>
                            <a:srgbClr val="0000FF"/>
                          </a:solidFill>
                          <a:effectLst/>
                          <a:latin typeface="Tahoma"/>
                          <a:ea typeface="Times New Roman"/>
                        </a:rPr>
                        <a:t>60%</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8000"/>
                          </a:solidFill>
                          <a:effectLst/>
                          <a:latin typeface="Tahoma"/>
                          <a:ea typeface="Times New Roman"/>
                        </a:rPr>
                        <a:t>61%</a:t>
                      </a:r>
                      <a:endParaRPr lang="en-US" sz="1100" dirty="0">
                        <a:solidFill>
                          <a:srgbClr val="000000"/>
                        </a:solidFill>
                        <a:effectLst/>
                        <a:latin typeface="Tahoma"/>
                        <a:ea typeface="Times New Roman"/>
                      </a:endParaRPr>
                    </a:p>
                  </a:txBody>
                  <a:tcPr marL="62942" marR="62942"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3F3F3"/>
                    </a:solidFill>
                  </a:tcPr>
                </a:tc>
                <a:tc>
                  <a:txBody>
                    <a:bodyPr/>
                    <a:lstStyle/>
                    <a:p>
                      <a:pPr marL="0" marR="0" algn="ctr">
                        <a:spcBef>
                          <a:spcPts val="0"/>
                        </a:spcBef>
                        <a:spcAft>
                          <a:spcPts val="0"/>
                        </a:spcAft>
                      </a:pPr>
                      <a:r>
                        <a:rPr lang="en-US" sz="1100" dirty="0">
                          <a:solidFill>
                            <a:srgbClr val="008000"/>
                          </a:solidFill>
                          <a:effectLst/>
                          <a:latin typeface="Tahoma"/>
                          <a:ea typeface="Times New Roman"/>
                        </a:rPr>
                        <a:t>57%</a:t>
                      </a:r>
                      <a:endParaRPr lang="en-US" sz="1100" dirty="0">
                        <a:solidFill>
                          <a:srgbClr val="000000"/>
                        </a:solidFill>
                        <a:effectLst/>
                        <a:latin typeface="Tahoma"/>
                        <a:ea typeface="Times New Roman"/>
                      </a:endParaRPr>
                    </a:p>
                  </a:txBody>
                  <a:tcPr marL="62942" marR="62942"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sp>
        <p:nvSpPr>
          <p:cNvPr id="45146" name="Slide Number Placeholder 4"/>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D5EED1A-D631-4493-B07F-4EBBB299E7C5}" type="slidenum">
              <a:rPr lang="en-US">
                <a:solidFill>
                  <a:srgbClr val="000000"/>
                </a:solidFill>
              </a:rPr>
              <a:pPr fontAlgn="base">
                <a:spcBef>
                  <a:spcPct val="0"/>
                </a:spcBef>
                <a:spcAft>
                  <a:spcPct val="0"/>
                </a:spcAft>
              </a:pPr>
              <a:t>38</a:t>
            </a:fld>
            <a:endParaRPr lang="en-US" dirty="0">
              <a:solidFill>
                <a:srgbClr val="000000"/>
              </a:solidFill>
            </a:endParaRPr>
          </a:p>
        </p:txBody>
      </p:sp>
    </p:spTree>
    <p:extLst>
      <p:ext uri="{BB962C8B-B14F-4D97-AF65-F5344CB8AC3E}">
        <p14:creationId xmlns:p14="http://schemas.microsoft.com/office/powerpoint/2010/main" val="309478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74638"/>
            <a:ext cx="8153400" cy="21637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PSC Mini-Survey </a:t>
            </a:r>
            <a:r>
              <a:rPr lang="en-US" sz="4000" b="1" u="sng" dirty="0">
                <a:ln w="10541" cmpd="sng">
                  <a:solidFill>
                    <a:schemeClr val="accent1">
                      <a:shade val="88000"/>
                      <a:satMod val="110000"/>
                    </a:schemeClr>
                  </a:solidFill>
                  <a:prstDash val="solid"/>
                </a:ln>
                <a:solidFill>
                  <a:schemeClr val="tx2">
                    <a:lumMod val="60000"/>
                    <a:lumOff val="40000"/>
                  </a:schemeClr>
                </a:solidFill>
              </a:rPr>
              <a:t>T</a:t>
            </a:r>
            <a:r>
              <a:rPr lang="en-US" sz="4000" b="1" u="sng" dirty="0" smtClean="0">
                <a:ln w="10541" cmpd="sng">
                  <a:solidFill>
                    <a:schemeClr val="accent1">
                      <a:shade val="88000"/>
                      <a:satMod val="110000"/>
                    </a:schemeClr>
                  </a:solidFill>
                  <a:prstDash val="solid"/>
                </a:ln>
                <a:solidFill>
                  <a:schemeClr val="tx2">
                    <a:lumMod val="60000"/>
                    <a:lumOff val="40000"/>
                  </a:schemeClr>
                </a:solidFill>
              </a:rPr>
              <a:t>ool</a:t>
            </a:r>
            <a:r>
              <a:rPr lang="en-US" dirty="0"/>
              <a:t/>
            </a:r>
            <a:br>
              <a:rPr lang="en-US" dirty="0"/>
            </a:br>
            <a:endParaRPr lang="en-US" dirty="0"/>
          </a:p>
        </p:txBody>
      </p:sp>
      <p:grpSp>
        <p:nvGrpSpPr>
          <p:cNvPr id="2" name="Group 1" descr="PSC Mini-Survey Tool&#10;" title="Image of PSC Mini-Survey Tool"/>
          <p:cNvGrpSpPr/>
          <p:nvPr/>
        </p:nvGrpSpPr>
        <p:grpSpPr>
          <a:xfrm>
            <a:off x="457200" y="1220788"/>
            <a:ext cx="7620000" cy="4951412"/>
            <a:chOff x="457200" y="1220788"/>
            <a:chExt cx="7620000" cy="4951412"/>
          </a:xfrm>
        </p:grpSpPr>
        <p:pic>
          <p:nvPicPr>
            <p:cNvPr id="46082" name="Picture 2" descr="PSC Mini-Survey Tool&#10;" title="PSC Mini-Survey Tool"/>
            <p:cNvPicPr>
              <a:picLocks noChangeAspect="1" noChangeArrowheads="1"/>
            </p:cNvPicPr>
            <p:nvPr/>
          </p:nvPicPr>
          <p:blipFill>
            <a:blip r:embed="rId2"/>
            <a:srcRect/>
            <a:stretch>
              <a:fillRect/>
            </a:stretch>
          </p:blipFill>
          <p:spPr bwMode="auto">
            <a:xfrm>
              <a:off x="457200" y="1220788"/>
              <a:ext cx="3733800" cy="4951412"/>
            </a:xfrm>
            <a:prstGeom prst="rect">
              <a:avLst/>
            </a:prstGeom>
            <a:noFill/>
            <a:ln w="9525">
              <a:noFill/>
              <a:miter lim="800000"/>
              <a:headEnd/>
              <a:tailEnd/>
            </a:ln>
          </p:spPr>
        </p:pic>
        <p:pic>
          <p:nvPicPr>
            <p:cNvPr id="46083" name="Picture 3" descr="PSC Mini-Survey Tool&#10;" title="PSC Mini-Survey Tool"/>
            <p:cNvPicPr>
              <a:picLocks noChangeAspect="1" noChangeArrowheads="1"/>
            </p:cNvPicPr>
            <p:nvPr/>
          </p:nvPicPr>
          <p:blipFill>
            <a:blip r:embed="rId3"/>
            <a:srcRect/>
            <a:stretch>
              <a:fillRect/>
            </a:stretch>
          </p:blipFill>
          <p:spPr bwMode="auto">
            <a:xfrm>
              <a:off x="4438650" y="1312069"/>
              <a:ext cx="3638550" cy="4768850"/>
            </a:xfrm>
            <a:prstGeom prst="rect">
              <a:avLst/>
            </a:prstGeom>
            <a:noFill/>
            <a:ln w="9525">
              <a:noFill/>
              <a:miter lim="800000"/>
              <a:headEnd/>
              <a:tailEnd/>
            </a:ln>
          </p:spPr>
        </p:pic>
      </p:grpSp>
      <p:sp>
        <p:nvSpPr>
          <p:cNvPr id="46084"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EE73D7AA-1A24-4F62-BD8B-6568D0BB8118}" type="slidenum">
              <a:rPr lang="en-US">
                <a:solidFill>
                  <a:srgbClr val="000000"/>
                </a:solidFill>
              </a:rPr>
              <a:pPr fontAlgn="base">
                <a:spcBef>
                  <a:spcPct val="0"/>
                </a:spcBef>
                <a:spcAft>
                  <a:spcPct val="0"/>
                </a:spcAft>
              </a:pPr>
              <a:t>39</a:t>
            </a:fld>
            <a:endParaRPr lang="en-US" dirty="0">
              <a:solidFill>
                <a:srgbClr val="000000"/>
              </a:solidFill>
            </a:endParaRPr>
          </a:p>
        </p:txBody>
      </p:sp>
    </p:spTree>
    <p:extLst>
      <p:ext uri="{BB962C8B-B14F-4D97-AF65-F5344CB8AC3E}">
        <p14:creationId xmlns:p14="http://schemas.microsoft.com/office/powerpoint/2010/main" val="260531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bwMode="auto">
          <a:xfrm>
            <a:off x="309563" y="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Our Hospital Clients</a:t>
            </a:r>
          </a:p>
        </p:txBody>
      </p:sp>
      <p:pic>
        <p:nvPicPr>
          <p:cNvPr id="612357" name="Picture 5" descr="Maimonides Medical Center" title="Maimonid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430" y="2013771"/>
            <a:ext cx="3149210" cy="67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ount Sinai Hospital" title="Mount Sinai Hospital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329" y="1047890"/>
            <a:ext cx="3549321" cy="1305770"/>
          </a:xfrm>
          <a:prstGeom prst="rect">
            <a:avLst/>
          </a:prstGeom>
        </p:spPr>
      </p:pic>
      <p:pic>
        <p:nvPicPr>
          <p:cNvPr id="3" name="Picture 2" descr="Montefiore Inspired Medicine " title="Montefiore Log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765" y="4081885"/>
            <a:ext cx="2628540" cy="832643"/>
          </a:xfrm>
          <a:prstGeom prst="rect">
            <a:avLst/>
          </a:prstGeom>
        </p:spPr>
      </p:pic>
      <p:pic>
        <p:nvPicPr>
          <p:cNvPr id="612355" name="Picture 3" descr="Beth Israel Continuum Health Partners, Inc" title="Beth Israel Logo"/>
          <p:cNvPicPr>
            <a:picLocks noGrp="1" noChangeAspect="1" noChangeArrowheads="1"/>
          </p:cNvPicPr>
          <p:nvPr>
            <p:ph type="body" idx="4294967295"/>
          </p:nvPr>
        </p:nvPicPr>
        <p:blipFill>
          <a:blip r:embed="rId5">
            <a:extLst>
              <a:ext uri="{28A0092B-C50C-407E-A947-70E740481C1C}">
                <a14:useLocalDpi xmlns:a14="http://schemas.microsoft.com/office/drawing/2010/main" val="0"/>
              </a:ext>
            </a:extLst>
          </a:blip>
          <a:srcRect/>
          <a:stretch>
            <a:fillRect/>
          </a:stretch>
        </p:blipFill>
        <p:spPr bwMode="auto">
          <a:xfrm>
            <a:off x="4341570" y="2929735"/>
            <a:ext cx="2174749" cy="1228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2356" name="Picture 4" descr="Bronx Lebanon Hospital Center" title="Bronx Leban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700" y="4581525"/>
            <a:ext cx="22098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a:xfrm>
            <a:off x="693095" y="6402630"/>
            <a:ext cx="7625405" cy="365125"/>
          </a:xfrm>
        </p:spPr>
        <p:txBody>
          <a:bodyPr/>
          <a:lstStyle/>
          <a:p>
            <a:r>
              <a:rPr lang="en-US" sz="1800" dirty="0"/>
              <a:t>Partnering with Your Malpractice Insurance Company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23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23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23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PSC Mini-Survey </a:t>
            </a:r>
            <a:r>
              <a:rPr lang="en-US" sz="4000" b="1" u="sng" dirty="0">
                <a:ln w="10541" cmpd="sng">
                  <a:solidFill>
                    <a:schemeClr val="accent1">
                      <a:shade val="88000"/>
                      <a:satMod val="110000"/>
                    </a:schemeClr>
                  </a:solidFill>
                  <a:prstDash val="solid"/>
                </a:ln>
                <a:solidFill>
                  <a:schemeClr val="tx2">
                    <a:lumMod val="60000"/>
                    <a:lumOff val="40000"/>
                  </a:schemeClr>
                </a:solidFill>
              </a:rPr>
              <a:t>T</a:t>
            </a:r>
            <a:r>
              <a:rPr lang="en-US" sz="4000" b="1" u="sng" dirty="0" smtClean="0">
                <a:ln w="10541" cmpd="sng">
                  <a:solidFill>
                    <a:schemeClr val="accent1">
                      <a:shade val="88000"/>
                      <a:satMod val="110000"/>
                    </a:schemeClr>
                  </a:solidFill>
                  <a:prstDash val="solid"/>
                </a:ln>
                <a:solidFill>
                  <a:schemeClr val="tx2">
                    <a:lumMod val="60000"/>
                    <a:lumOff val="40000"/>
                  </a:schemeClr>
                </a:solidFill>
              </a:rPr>
              <a:t>ool</a:t>
            </a:r>
            <a:r>
              <a:rPr lang="en-US" dirty="0"/>
              <a:t/>
            </a:r>
            <a:br>
              <a:rPr lang="en-US" dirty="0"/>
            </a:br>
            <a:endParaRPr lang="en-US" dirty="0"/>
          </a:p>
        </p:txBody>
      </p:sp>
      <p:sp>
        <p:nvSpPr>
          <p:cNvPr id="3" name="Content Placeholder 2"/>
          <p:cNvSpPr>
            <a:spLocks noGrp="1"/>
          </p:cNvSpPr>
          <p:nvPr>
            <p:ph idx="1"/>
          </p:nvPr>
        </p:nvSpPr>
        <p:spPr>
          <a:xfrm>
            <a:off x="589673" y="1239915"/>
            <a:ext cx="8108920" cy="4525963"/>
          </a:xfrm>
        </p:spPr>
        <p:txBody>
          <a:bodyPr/>
          <a:lstStyle/>
          <a:p>
            <a:pPr marL="514350" lvl="0" indent="-514350">
              <a:spcBef>
                <a:spcPct val="0"/>
              </a:spcBef>
              <a:buFontTx/>
              <a:buAutoNum type="arabicPeriod"/>
            </a:pPr>
            <a:r>
              <a:rPr lang="en-US" sz="2800" dirty="0">
                <a:solidFill>
                  <a:prstClr val="black"/>
                </a:solidFill>
              </a:rPr>
              <a:t>Our procedures and systems are good at preventing errors from happening.</a:t>
            </a:r>
          </a:p>
          <a:p>
            <a:pPr marL="514350" lvl="0" indent="-514350">
              <a:spcBef>
                <a:spcPct val="0"/>
              </a:spcBef>
              <a:buFontTx/>
              <a:buAutoNum type="arabicPeriod"/>
            </a:pPr>
            <a:r>
              <a:rPr lang="en-US" sz="2800" dirty="0">
                <a:solidFill>
                  <a:prstClr val="black"/>
                </a:solidFill>
              </a:rPr>
              <a:t>It is just by chance that more serious mistakes don’t happen around here.</a:t>
            </a:r>
          </a:p>
          <a:p>
            <a:pPr marL="514350" lvl="0" indent="-514350">
              <a:spcBef>
                <a:spcPct val="0"/>
              </a:spcBef>
              <a:buFontTx/>
              <a:buAutoNum type="arabicPeriod"/>
            </a:pPr>
            <a:r>
              <a:rPr lang="en-US" sz="2800" dirty="0">
                <a:solidFill>
                  <a:prstClr val="black"/>
                </a:solidFill>
              </a:rPr>
              <a:t>We have patient safety problems in this unit.</a:t>
            </a:r>
          </a:p>
          <a:p>
            <a:pPr marL="514350" lvl="0" indent="-514350">
              <a:spcBef>
                <a:spcPct val="0"/>
              </a:spcBef>
              <a:buFontTx/>
              <a:buAutoNum type="arabicPeriod"/>
            </a:pPr>
            <a:r>
              <a:rPr lang="en-US" sz="2800" dirty="0">
                <a:solidFill>
                  <a:prstClr val="black"/>
                </a:solidFill>
              </a:rPr>
              <a:t>My supervisor/manager seriously considers staff suggestions from improving patient safety.</a:t>
            </a:r>
          </a:p>
          <a:p>
            <a:pPr marL="514350" lvl="0" indent="-514350">
              <a:spcBef>
                <a:spcPct val="0"/>
              </a:spcBef>
              <a:buFontTx/>
              <a:buAutoNum type="arabicPeriod"/>
            </a:pPr>
            <a:r>
              <a:rPr lang="en-US" sz="2800" dirty="0">
                <a:solidFill>
                  <a:prstClr val="black"/>
                </a:solidFill>
              </a:rPr>
              <a:t>Staff will freely speak up if they see something negatively affect patient care.</a:t>
            </a:r>
          </a:p>
          <a:p>
            <a:pPr marL="514350" lvl="0" indent="-514350">
              <a:spcBef>
                <a:spcPct val="0"/>
              </a:spcBef>
              <a:buFontTx/>
              <a:buAutoNum type="arabicPeriod"/>
            </a:pPr>
            <a:r>
              <a:rPr lang="en-US" sz="2800" dirty="0">
                <a:solidFill>
                  <a:prstClr val="black"/>
                </a:solidFill>
              </a:rPr>
              <a:t>Staff feel free to question the decisions or actions of those with more authority.</a:t>
            </a:r>
          </a:p>
          <a:p>
            <a:endParaRPr lang="en-US" dirty="0"/>
          </a:p>
        </p:txBody>
      </p:sp>
      <p:sp>
        <p:nvSpPr>
          <p:cNvPr id="46084"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EE73D7AA-1A24-4F62-BD8B-6568D0BB8118}" type="slidenum">
              <a:rPr lang="en-US">
                <a:solidFill>
                  <a:srgbClr val="000000"/>
                </a:solidFill>
              </a:rPr>
              <a:pPr fontAlgn="base">
                <a:spcBef>
                  <a:spcPct val="0"/>
                </a:spcBef>
                <a:spcAft>
                  <a:spcPct val="0"/>
                </a:spcAft>
              </a:pPr>
              <a:t>40</a:t>
            </a:fld>
            <a:endParaRPr lang="en-US" dirty="0">
              <a:solidFill>
                <a:srgbClr val="000000"/>
              </a:solidFill>
            </a:endParaRPr>
          </a:p>
        </p:txBody>
      </p:sp>
    </p:spTree>
    <p:extLst>
      <p:ext uri="{BB962C8B-B14F-4D97-AF65-F5344CB8AC3E}">
        <p14:creationId xmlns:p14="http://schemas.microsoft.com/office/powerpoint/2010/main" val="2319518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We Didn’t Know What We Didn’t Know:</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endParaRPr lang="en-US" dirty="0"/>
          </a:p>
        </p:txBody>
      </p:sp>
      <p:sp>
        <p:nvSpPr>
          <p:cNvPr id="2" name="Content Placeholder 1"/>
          <p:cNvSpPr>
            <a:spLocks noGrp="1"/>
          </p:cNvSpPr>
          <p:nvPr>
            <p:ph idx="1"/>
          </p:nvPr>
        </p:nvSpPr>
        <p:spPr>
          <a:xfrm>
            <a:off x="457200" y="1854395"/>
            <a:ext cx="8229600" cy="4525963"/>
          </a:xfrm>
        </p:spPr>
        <p:txBody>
          <a:bodyPr/>
          <a:lstStyle/>
          <a:p>
            <a:pPr marL="0" lvl="0" indent="0">
              <a:spcBef>
                <a:spcPct val="0"/>
              </a:spcBef>
              <a:buNone/>
            </a:pPr>
            <a:r>
              <a:rPr lang="en-US" b="1" dirty="0">
                <a:solidFill>
                  <a:prstClr val="black"/>
                </a:solidFill>
                <a:latin typeface="Calibri" pitchFamily="34" charset="0"/>
              </a:rPr>
              <a:t>Here’s What We Learned From Our Attendees:</a:t>
            </a:r>
          </a:p>
          <a:p>
            <a:pPr marL="457200" lvl="0" indent="-457200">
              <a:spcBef>
                <a:spcPct val="0"/>
              </a:spcBef>
            </a:pPr>
            <a:endParaRPr lang="en-US" sz="2800" dirty="0">
              <a:solidFill>
                <a:prstClr val="black"/>
              </a:solidFill>
              <a:latin typeface="Calibri" pitchFamily="34" charset="0"/>
            </a:endParaRPr>
          </a:p>
          <a:p>
            <a:pPr marL="457200" lvl="0" indent="-457200">
              <a:spcBef>
                <a:spcPct val="0"/>
              </a:spcBef>
            </a:pPr>
            <a:r>
              <a:rPr lang="en-US" sz="2800" dirty="0">
                <a:solidFill>
                  <a:prstClr val="black"/>
                </a:solidFill>
                <a:latin typeface="Calibri" pitchFamily="34" charset="0"/>
              </a:rPr>
              <a:t>Our Just Culture was not perceived as “Just”</a:t>
            </a:r>
          </a:p>
          <a:p>
            <a:pPr marL="457200" lvl="0" indent="-457200">
              <a:spcBef>
                <a:spcPct val="0"/>
              </a:spcBef>
            </a:pPr>
            <a:r>
              <a:rPr lang="en-US" sz="2800" dirty="0">
                <a:solidFill>
                  <a:prstClr val="black"/>
                </a:solidFill>
                <a:latin typeface="Calibri" pitchFamily="34" charset="0"/>
              </a:rPr>
              <a:t>Extreme fear of punitive response to error</a:t>
            </a:r>
          </a:p>
          <a:p>
            <a:pPr marL="457200" lvl="0" indent="-457200">
              <a:spcBef>
                <a:spcPct val="0"/>
              </a:spcBef>
            </a:pPr>
            <a:r>
              <a:rPr lang="en-US" sz="2800" dirty="0">
                <a:solidFill>
                  <a:prstClr val="black"/>
                </a:solidFill>
                <a:latin typeface="Calibri" pitchFamily="34" charset="0"/>
              </a:rPr>
              <a:t>Poor Time-Out participation</a:t>
            </a:r>
          </a:p>
          <a:p>
            <a:pPr marL="457200" lvl="0" indent="-457200">
              <a:spcBef>
                <a:spcPct val="0"/>
              </a:spcBef>
            </a:pPr>
            <a:r>
              <a:rPr lang="en-US" sz="2800" dirty="0">
                <a:solidFill>
                  <a:prstClr val="black"/>
                </a:solidFill>
                <a:latin typeface="Calibri" pitchFamily="34" charset="0"/>
              </a:rPr>
              <a:t>Poor attitude about Time-Out</a:t>
            </a:r>
          </a:p>
          <a:p>
            <a:pPr marL="457200" lvl="0" indent="-457200">
              <a:spcBef>
                <a:spcPct val="0"/>
              </a:spcBef>
            </a:pPr>
            <a:r>
              <a:rPr lang="en-US" sz="2800" dirty="0">
                <a:solidFill>
                  <a:prstClr val="black"/>
                </a:solidFill>
                <a:latin typeface="Calibri" pitchFamily="34" charset="0"/>
              </a:rPr>
              <a:t>Poor Time-Out quality</a:t>
            </a:r>
          </a:p>
          <a:p>
            <a:pPr marL="457200" lvl="0" indent="-457200">
              <a:spcBef>
                <a:spcPct val="0"/>
              </a:spcBef>
            </a:pPr>
            <a:r>
              <a:rPr lang="en-US" sz="2800" dirty="0">
                <a:solidFill>
                  <a:prstClr val="black"/>
                </a:solidFill>
                <a:latin typeface="Calibri" pitchFamily="34" charset="0"/>
              </a:rPr>
              <a:t>Disconnect between what we heard and what we (Quality) were being told</a:t>
            </a:r>
          </a:p>
          <a:p>
            <a:endParaRPr lang="en-US" dirty="0"/>
          </a:p>
        </p:txBody>
      </p:sp>
      <p:sp>
        <p:nvSpPr>
          <p:cNvPr id="47107"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B728E56-F8D7-4BCA-B62E-0451A285CA01}" type="slidenum">
              <a:rPr lang="en-US">
                <a:solidFill>
                  <a:srgbClr val="000000"/>
                </a:solidFill>
              </a:rPr>
              <a:pPr fontAlgn="base">
                <a:spcBef>
                  <a:spcPct val="0"/>
                </a:spcBef>
                <a:spcAft>
                  <a:spcPct val="0"/>
                </a:spcAft>
              </a:pPr>
              <a:t>41</a:t>
            </a:fld>
            <a:endParaRPr lang="en-US" dirty="0">
              <a:solidFill>
                <a:srgbClr val="000000"/>
              </a:solidFill>
            </a:endParaRPr>
          </a:p>
        </p:txBody>
      </p:sp>
    </p:spTree>
    <p:extLst>
      <p:ext uri="{BB962C8B-B14F-4D97-AF65-F5344CB8AC3E}">
        <p14:creationId xmlns:p14="http://schemas.microsoft.com/office/powerpoint/2010/main" val="1161611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74638"/>
            <a:ext cx="8153400" cy="21637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Time-Out Participation Survey Tool</a:t>
            </a:r>
            <a:r>
              <a:rPr lang="en-US" dirty="0"/>
              <a:t/>
            </a:r>
            <a:br>
              <a:rPr lang="en-US" dirty="0"/>
            </a:br>
            <a:endParaRPr lang="en-US" dirty="0"/>
          </a:p>
        </p:txBody>
      </p:sp>
      <p:pic>
        <p:nvPicPr>
          <p:cNvPr id="1026" name="Picture 2" descr="Time-Out Participation Survey Tool&#10;&#10;Participants were given options 0-3 for each question, and asked to choose a numerical value in response to each question.&#10;&#10;The participants were asked, recalling the last three surgeries or procedures in which you were involved,&#10;&#10;1) how many time outs were conducted?&#10;2) how many time outs wre completed appropriately with all tema members fully engaged and actively participating?&#10;3) the surgery or procedure began prior to the completion of the time out?" title="Time-Out Participation Survey T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931" y="1076293"/>
            <a:ext cx="7474744" cy="476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89A9457-F74F-49E7-B673-47A9197B96A5}" type="slidenum">
              <a:rPr lang="en-US">
                <a:solidFill>
                  <a:srgbClr val="000000"/>
                </a:solidFill>
              </a:rPr>
              <a:pPr fontAlgn="base">
                <a:spcBef>
                  <a:spcPct val="0"/>
                </a:spcBef>
                <a:spcAft>
                  <a:spcPct val="0"/>
                </a:spcAft>
              </a:pPr>
              <a:t>42</a:t>
            </a:fld>
            <a:endParaRPr lang="en-US" dirty="0">
              <a:solidFill>
                <a:srgbClr val="000000"/>
              </a:solidFill>
            </a:endParaRPr>
          </a:p>
        </p:txBody>
      </p:sp>
    </p:spTree>
    <p:extLst>
      <p:ext uri="{BB962C8B-B14F-4D97-AF65-F5344CB8AC3E}">
        <p14:creationId xmlns:p14="http://schemas.microsoft.com/office/powerpoint/2010/main" val="3666175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74638"/>
            <a:ext cx="8153400" cy="7921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Time-Out Survey Comparison</a:t>
            </a:r>
            <a:r>
              <a:rPr lang="en-US" dirty="0"/>
              <a:t/>
            </a:r>
            <a:br>
              <a:rPr lang="en-US" dirty="0"/>
            </a:br>
            <a:endParaRPr lang="en-US" dirty="0"/>
          </a:p>
        </p:txBody>
      </p:sp>
      <p:grpSp>
        <p:nvGrpSpPr>
          <p:cNvPr id="2" name="Group 1" descr="A chart displaying the OR Staff Survey Results, before and afte the training.&#10;&#10;This graph shows the percentages of staff who answered &quot;Time Out Survey&quot; questions indicating that for the last 3 procedues they participated in, 1) a time out was conducted each time, 2) the time outs were completed appropriately with all team members fully engaged and actively participating each time, and 3) the surgery or procedure did NOT begin prior to the completion of the time out each time.&#10;&#10;In the initial surveys, question 1) scored approximately 72%, question 2) scoted approximately 57%, and question 3) scored approximately 68%.&#10;&#10;In the post-training surveys, question 1) scored 100%, question 2) scored 90% and question 3) scored approximately 95%.&#10;" title="Time-Out Survey Comparison"/>
          <p:cNvGrpSpPr/>
          <p:nvPr/>
        </p:nvGrpSpPr>
        <p:grpSpPr>
          <a:xfrm>
            <a:off x="1490804" y="1095110"/>
            <a:ext cx="4638534" cy="5099050"/>
            <a:chOff x="1490804" y="1066800"/>
            <a:chExt cx="4638534" cy="5099050"/>
          </a:xfrm>
        </p:grpSpPr>
        <p:pic>
          <p:nvPicPr>
            <p:cNvPr id="49156" name="Picture 3"/>
            <p:cNvPicPr>
              <a:picLocks noChangeAspect="1" noChangeArrowheads="1"/>
            </p:cNvPicPr>
            <p:nvPr/>
          </p:nvPicPr>
          <p:blipFill>
            <a:blip r:embed="rId2"/>
            <a:srcRect/>
            <a:stretch>
              <a:fillRect/>
            </a:stretch>
          </p:blipFill>
          <p:spPr bwMode="auto">
            <a:xfrm>
              <a:off x="1524000" y="3914775"/>
              <a:ext cx="4605338" cy="2251075"/>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804" y="1066800"/>
              <a:ext cx="4638534"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154"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922FD96-6221-4486-BB3A-DB3A03BCBB85}" type="slidenum">
              <a:rPr lang="en-US">
                <a:solidFill>
                  <a:srgbClr val="000000"/>
                </a:solidFill>
              </a:rPr>
              <a:pPr fontAlgn="base">
                <a:spcBef>
                  <a:spcPct val="0"/>
                </a:spcBef>
                <a:spcAft>
                  <a:spcPct val="0"/>
                </a:spcAft>
              </a:pPr>
              <a:t>43</a:t>
            </a:fld>
            <a:endParaRPr lang="en-US" dirty="0">
              <a:solidFill>
                <a:srgbClr val="000000"/>
              </a:solidFill>
            </a:endParaRPr>
          </a:p>
        </p:txBody>
      </p:sp>
    </p:spTree>
    <p:extLst>
      <p:ext uri="{BB962C8B-B14F-4D97-AF65-F5344CB8AC3E}">
        <p14:creationId xmlns:p14="http://schemas.microsoft.com/office/powerpoint/2010/main" val="3610143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74638"/>
            <a:ext cx="8153400" cy="7921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Time-Out Survey Comparison</a:t>
            </a:r>
            <a:r>
              <a:rPr lang="en-US" dirty="0"/>
              <a:t/>
            </a:r>
            <a:br>
              <a:rPr lang="en-US" dirty="0"/>
            </a:br>
            <a:endParaRPr lang="en-US" dirty="0"/>
          </a:p>
        </p:txBody>
      </p:sp>
      <p:grpSp>
        <p:nvGrpSpPr>
          <p:cNvPr id="2" name="Group 1" descr="OR Staff Survey Results&#10;&#10;This graph shows the percentages of staff who answered &quot;Time Out Survey&quot; questions indicating that for the last 3 procedures they participated, every time&#10;1) a time out was conducted&#10;2) the time outs were completed appropriately with all team members fully engaged and actively participating, and&#10;3) the surgery or procedure did not begin prior to the completion of the time out.&#10;If these three conditions were met for each of the last 3 procedures/surgeries, the survey was given a &quot;Perfect Score.&quot; If any one procedure/surgery fell out for any one question, the survey was a &quot;Time out Miss.&quot;&#10;&#10;IN the initial surveys, a &quot;Perfect Score&quot; was achieved only 50% of the time. In the post-training surveys, a &quot;Perfect Score&quot; was achieved 80% of the time." title="Time-Out Survey Comparison"/>
          <p:cNvGrpSpPr/>
          <p:nvPr/>
        </p:nvGrpSpPr>
        <p:grpSpPr>
          <a:xfrm>
            <a:off x="1520154" y="1047890"/>
            <a:ext cx="4689476" cy="5149221"/>
            <a:chOff x="1528762" y="1054729"/>
            <a:chExt cx="4689476" cy="5149221"/>
          </a:xfrm>
        </p:grpSpPr>
        <p:pic>
          <p:nvPicPr>
            <p:cNvPr id="50180" name="Picture 4"/>
            <p:cNvPicPr>
              <a:picLocks noChangeAspect="1" noChangeArrowheads="1"/>
            </p:cNvPicPr>
            <p:nvPr/>
          </p:nvPicPr>
          <p:blipFill>
            <a:blip r:embed="rId2"/>
            <a:srcRect/>
            <a:stretch>
              <a:fillRect/>
            </a:stretch>
          </p:blipFill>
          <p:spPr bwMode="auto">
            <a:xfrm>
              <a:off x="1528763" y="3962400"/>
              <a:ext cx="4689475" cy="224155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2" y="1054729"/>
              <a:ext cx="468947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178"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A735A452-A06A-4C36-A21B-A6DBB45B9130}" type="slidenum">
              <a:rPr lang="en-US">
                <a:solidFill>
                  <a:srgbClr val="000000"/>
                </a:solidFill>
              </a:rPr>
              <a:pPr fontAlgn="base">
                <a:spcBef>
                  <a:spcPct val="0"/>
                </a:spcBef>
                <a:spcAft>
                  <a:spcPct val="0"/>
                </a:spcAft>
              </a:pPr>
              <a:t>44</a:t>
            </a:fld>
            <a:endParaRPr lang="en-US" dirty="0">
              <a:solidFill>
                <a:srgbClr val="000000"/>
              </a:solidFill>
            </a:endParaRPr>
          </a:p>
        </p:txBody>
      </p:sp>
    </p:spTree>
    <p:extLst>
      <p:ext uri="{BB962C8B-B14F-4D97-AF65-F5344CB8AC3E}">
        <p14:creationId xmlns:p14="http://schemas.microsoft.com/office/powerpoint/2010/main" val="1874168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Table showing SUCCESSES from first wave of training completed on June 30, 2012" title="Table showing SUCCESSES from first wave of training completed on June 30, 2012"/>
          <p:cNvSpPr>
            <a:spLocks noGrp="1"/>
          </p:cNvSpPr>
          <p:nvPr>
            <p:ph type="title"/>
          </p:nvPr>
        </p:nvSpPr>
        <p:spPr>
          <a:xfrm>
            <a:off x="533400" y="274638"/>
            <a:ext cx="8153400" cy="21637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SUCCESSES from first wave of training completed on June 30, 2012</a:t>
            </a:r>
            <a:r>
              <a:rPr lang="en-US" dirty="0"/>
              <a:t/>
            </a:r>
            <a:br>
              <a:rPr lang="en-US" dirty="0"/>
            </a:br>
            <a:endParaRPr lang="en-US" dirty="0"/>
          </a:p>
        </p:txBody>
      </p:sp>
      <p:graphicFrame>
        <p:nvGraphicFramePr>
          <p:cNvPr id="2" name="Table 1" descr="This table displays trained rates from the first wave of training, completed on June 30, 2012.&#10;&#10;At SJE, 248 of 270 staff had completed training, a 92% trained rate. 90 of 103 physicians / allied health providers had completed training, an 87% trained rate.&#10;&#10;At RMH, 81 of 108 staff had completed training, a 75% trained rate. 21 of 104 physicians / allied health providers had completed training, a 20% success rate.&#10;&#10;At QVMC, 136 of 195 staff had completed training, a 70% trained rate. 40 of 210 physicians / allied health providers had completed training, a 19% trained rate.&#10;&#10;At LEvelland, 4 of 4 staff had been trained, a 100% trained rate. 2 of 2 physicians / allied health providers had completed training, a 100% trained rate.&#10;&#10;At Plainview, 23 of 24 staff had completed training, a 96% trained rate. 5 out of 8 physicians / allied health providers had completed training, a 63% trained rate.&#10;&#10;At SMMC, 133 of 157 staff had completed training, an 85% trained rate. 25 of 92 physicians / allied health providers had completed training, a 27% trained rate." title="SUCCESSES from first wave of training"/>
          <p:cNvGraphicFramePr>
            <a:graphicFrameLocks noGrp="1"/>
          </p:cNvGraphicFramePr>
          <p:nvPr>
            <p:extLst>
              <p:ext uri="{D42A27DB-BD31-4B8C-83A1-F6EECF244321}">
                <p14:modId xmlns:p14="http://schemas.microsoft.com/office/powerpoint/2010/main" val="3196862231"/>
              </p:ext>
            </p:extLst>
          </p:nvPr>
        </p:nvGraphicFramePr>
        <p:xfrm>
          <a:off x="457200" y="2209800"/>
          <a:ext cx="8229600" cy="1988817"/>
        </p:xfrm>
        <a:graphic>
          <a:graphicData uri="http://schemas.openxmlformats.org/drawingml/2006/table">
            <a:tbl>
              <a:tblPr firstRow="1" firstCol="1" bandRow="1">
                <a:tableStyleId>{5C22544A-7EE6-4342-B048-85BDC9FD1C3A}</a:tableStyleId>
              </a:tblPr>
              <a:tblGrid>
                <a:gridCol w="798022"/>
                <a:gridCol w="1338349"/>
                <a:gridCol w="1338349"/>
                <a:gridCol w="640080"/>
                <a:gridCol w="1737360"/>
                <a:gridCol w="1737360"/>
                <a:gridCol w="640080"/>
              </a:tblGrid>
              <a:tr h="586047">
                <a:tc>
                  <a:txBody>
                    <a:bodyPr/>
                    <a:lstStyle/>
                    <a:p>
                      <a:pPr marL="0" marR="0" algn="ctr">
                        <a:spcBef>
                          <a:spcPts val="0"/>
                        </a:spcBef>
                        <a:spcAft>
                          <a:spcPts val="0"/>
                        </a:spcAft>
                      </a:pPr>
                      <a:r>
                        <a:rPr lang="en-US" sz="1200" dirty="0">
                          <a:effectLst/>
                        </a:rPr>
                        <a:t> </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Staff that have completed training</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Total staff to be trained</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 trained</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Physicians/Allied Health Providers completed training</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Total Physicians/Allied Health Providers to be trained</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 trained</a:t>
                      </a:r>
                      <a:endParaRPr lang="en-US" sz="700" dirty="0">
                        <a:effectLst/>
                        <a:latin typeface="Calibri"/>
                        <a:ea typeface="Calibri"/>
                      </a:endParaRPr>
                    </a:p>
                  </a:txBody>
                  <a:tcPr marL="44889" marR="44889" marT="0" marB="0" anchor="ctr"/>
                </a:tc>
              </a:tr>
              <a:tr h="205740">
                <a:tc>
                  <a:txBody>
                    <a:bodyPr/>
                    <a:lstStyle/>
                    <a:p>
                      <a:pPr marL="0" marR="0">
                        <a:spcBef>
                          <a:spcPts val="0"/>
                        </a:spcBef>
                        <a:spcAft>
                          <a:spcPts val="0"/>
                        </a:spcAft>
                      </a:pPr>
                      <a:r>
                        <a:rPr lang="en-US" sz="1200" dirty="0">
                          <a:effectLst/>
                        </a:rPr>
                        <a:t>SJE </a:t>
                      </a:r>
                      <a:endParaRPr lang="en-US" sz="700" dirty="0">
                        <a:effectLst/>
                        <a:latin typeface="Calibri"/>
                        <a:ea typeface="Calibri"/>
                      </a:endParaRPr>
                    </a:p>
                  </a:txBody>
                  <a:tcPr marL="44889" marR="44889" marT="0" marB="0"/>
                </a:tc>
                <a:tc rowSpan="2">
                  <a:txBody>
                    <a:bodyPr/>
                    <a:lstStyle/>
                    <a:p>
                      <a:pPr marL="0" marR="0" algn="ctr">
                        <a:spcBef>
                          <a:spcPts val="0"/>
                        </a:spcBef>
                        <a:spcAft>
                          <a:spcPts val="0"/>
                        </a:spcAft>
                      </a:pPr>
                      <a:r>
                        <a:rPr lang="en-US" sz="1200" dirty="0">
                          <a:effectLst/>
                        </a:rPr>
                        <a:t>248</a:t>
                      </a:r>
                      <a:endParaRPr lang="en-US" sz="700" dirty="0">
                        <a:effectLst/>
                        <a:latin typeface="Calibri"/>
                        <a:ea typeface="Calibri"/>
                      </a:endParaRPr>
                    </a:p>
                  </a:txBody>
                  <a:tcPr marL="44889" marR="44889" marT="0" marB="0" anchor="ctr"/>
                </a:tc>
                <a:tc rowSpan="2">
                  <a:txBody>
                    <a:bodyPr/>
                    <a:lstStyle/>
                    <a:p>
                      <a:pPr marL="0" marR="0" algn="ctr">
                        <a:spcBef>
                          <a:spcPts val="0"/>
                        </a:spcBef>
                        <a:spcAft>
                          <a:spcPts val="0"/>
                        </a:spcAft>
                      </a:pPr>
                      <a:r>
                        <a:rPr lang="en-US" sz="1200" dirty="0">
                          <a:effectLst/>
                        </a:rPr>
                        <a:t>270</a:t>
                      </a:r>
                      <a:endParaRPr lang="en-US" sz="700" dirty="0">
                        <a:effectLst/>
                        <a:latin typeface="Calibri"/>
                        <a:ea typeface="Calibri"/>
                      </a:endParaRPr>
                    </a:p>
                  </a:txBody>
                  <a:tcPr marL="44889" marR="44889" marT="0" marB="0" anchor="ctr"/>
                </a:tc>
                <a:tc rowSpan="2">
                  <a:txBody>
                    <a:bodyPr/>
                    <a:lstStyle/>
                    <a:p>
                      <a:pPr marL="0" marR="0" algn="ctr">
                        <a:spcBef>
                          <a:spcPts val="0"/>
                        </a:spcBef>
                        <a:spcAft>
                          <a:spcPts val="0"/>
                        </a:spcAft>
                      </a:pPr>
                      <a:r>
                        <a:rPr lang="en-US" sz="1200" dirty="0">
                          <a:effectLst/>
                        </a:rPr>
                        <a:t>92%</a:t>
                      </a:r>
                      <a:endParaRPr lang="en-US" sz="700" dirty="0">
                        <a:effectLst/>
                        <a:latin typeface="Calibri"/>
                        <a:ea typeface="Calibri"/>
                      </a:endParaRPr>
                    </a:p>
                  </a:txBody>
                  <a:tcPr marL="44889" marR="44889" marT="0" marB="0" anchor="ctr"/>
                </a:tc>
                <a:tc rowSpan="2">
                  <a:txBody>
                    <a:bodyPr/>
                    <a:lstStyle/>
                    <a:p>
                      <a:pPr marL="0" marR="0" algn="ctr">
                        <a:spcBef>
                          <a:spcPts val="0"/>
                        </a:spcBef>
                        <a:spcAft>
                          <a:spcPts val="0"/>
                        </a:spcAft>
                      </a:pPr>
                      <a:r>
                        <a:rPr lang="en-US" sz="1200" dirty="0">
                          <a:effectLst/>
                        </a:rPr>
                        <a:t>90</a:t>
                      </a:r>
                      <a:endParaRPr lang="en-US" sz="700" dirty="0">
                        <a:effectLst/>
                        <a:latin typeface="Calibri"/>
                        <a:ea typeface="Calibri"/>
                      </a:endParaRPr>
                    </a:p>
                  </a:txBody>
                  <a:tcPr marL="44889" marR="44889" marT="0" marB="0" anchor="ctr"/>
                </a:tc>
                <a:tc rowSpan="2">
                  <a:txBody>
                    <a:bodyPr/>
                    <a:lstStyle/>
                    <a:p>
                      <a:pPr marL="0" marR="0" algn="ctr">
                        <a:spcBef>
                          <a:spcPts val="0"/>
                        </a:spcBef>
                        <a:spcAft>
                          <a:spcPts val="0"/>
                        </a:spcAft>
                      </a:pPr>
                      <a:r>
                        <a:rPr lang="en-US" sz="1200" dirty="0">
                          <a:effectLst/>
                        </a:rPr>
                        <a:t>103</a:t>
                      </a:r>
                      <a:endParaRPr lang="en-US" sz="700" dirty="0">
                        <a:effectLst/>
                        <a:latin typeface="Calibri"/>
                        <a:ea typeface="Calibri"/>
                      </a:endParaRPr>
                    </a:p>
                  </a:txBody>
                  <a:tcPr marL="44889" marR="44889" marT="0" marB="0" anchor="ctr"/>
                </a:tc>
                <a:tc rowSpan="2">
                  <a:txBody>
                    <a:bodyPr/>
                    <a:lstStyle/>
                    <a:p>
                      <a:pPr marL="0" marR="0" algn="ctr">
                        <a:spcBef>
                          <a:spcPts val="0"/>
                        </a:spcBef>
                        <a:spcAft>
                          <a:spcPts val="0"/>
                        </a:spcAft>
                      </a:pPr>
                      <a:r>
                        <a:rPr lang="en-US" sz="1200" dirty="0">
                          <a:effectLst/>
                        </a:rPr>
                        <a:t>87%</a:t>
                      </a:r>
                      <a:endParaRPr lang="en-US" sz="700" dirty="0">
                        <a:effectLst/>
                        <a:latin typeface="Calibri"/>
                        <a:ea typeface="Calibri"/>
                      </a:endParaRPr>
                    </a:p>
                  </a:txBody>
                  <a:tcPr marL="44889" marR="44889" marT="0" marB="0" anchor="ctr"/>
                </a:tc>
              </a:tr>
              <a:tr h="199505">
                <a:tc>
                  <a:txBody>
                    <a:bodyPr/>
                    <a:lstStyle/>
                    <a:p>
                      <a:pPr marL="0" marR="0">
                        <a:spcBef>
                          <a:spcPts val="0"/>
                        </a:spcBef>
                        <a:spcAft>
                          <a:spcPts val="0"/>
                        </a:spcAft>
                      </a:pPr>
                      <a:r>
                        <a:rPr lang="en-US" sz="1200" dirty="0">
                          <a:effectLst/>
                        </a:rPr>
                        <a:t>RMH </a:t>
                      </a:r>
                      <a:endParaRPr lang="en-US" sz="700" dirty="0">
                        <a:effectLst/>
                        <a:latin typeface="Calibri"/>
                        <a:ea typeface="Calibri"/>
                      </a:endParaRPr>
                    </a:p>
                  </a:txBody>
                  <a:tcPr marL="44889" marR="44889"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9505">
                <a:tc>
                  <a:txBody>
                    <a:bodyPr/>
                    <a:lstStyle/>
                    <a:p>
                      <a:pPr marL="0" marR="0">
                        <a:spcBef>
                          <a:spcPts val="0"/>
                        </a:spcBef>
                        <a:spcAft>
                          <a:spcPts val="0"/>
                        </a:spcAft>
                      </a:pPr>
                      <a:r>
                        <a:rPr lang="en-US" sz="1200" dirty="0">
                          <a:effectLst/>
                        </a:rPr>
                        <a:t>QVMC </a:t>
                      </a:r>
                      <a:endParaRPr lang="en-US" sz="700" dirty="0">
                        <a:effectLst/>
                        <a:latin typeface="Calibri"/>
                        <a:ea typeface="Calibri"/>
                      </a:endParaRPr>
                    </a:p>
                  </a:txBody>
                  <a:tcPr marL="44889" marR="44889" marT="0" marB="0"/>
                </a:tc>
                <a:tc>
                  <a:txBody>
                    <a:bodyPr/>
                    <a:lstStyle/>
                    <a:p>
                      <a:pPr marL="0" marR="0" algn="ctr">
                        <a:spcBef>
                          <a:spcPts val="0"/>
                        </a:spcBef>
                        <a:spcAft>
                          <a:spcPts val="0"/>
                        </a:spcAft>
                      </a:pPr>
                      <a:r>
                        <a:rPr lang="en-US" sz="1200" dirty="0">
                          <a:effectLst/>
                        </a:rPr>
                        <a:t>81</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108</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75%</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21</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104</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20%</a:t>
                      </a:r>
                      <a:endParaRPr lang="en-US" sz="700" dirty="0">
                        <a:effectLst/>
                        <a:latin typeface="Calibri"/>
                        <a:ea typeface="Calibri"/>
                      </a:endParaRPr>
                    </a:p>
                  </a:txBody>
                  <a:tcPr marL="44889" marR="44889" marT="0" marB="0" anchor="ctr"/>
                </a:tc>
              </a:tr>
              <a:tr h="199505">
                <a:tc>
                  <a:txBody>
                    <a:bodyPr/>
                    <a:lstStyle/>
                    <a:p>
                      <a:pPr marL="0" marR="0">
                        <a:spcBef>
                          <a:spcPts val="0"/>
                        </a:spcBef>
                        <a:spcAft>
                          <a:spcPts val="0"/>
                        </a:spcAft>
                      </a:pPr>
                      <a:r>
                        <a:rPr lang="en-US" sz="1200" dirty="0">
                          <a:effectLst/>
                        </a:rPr>
                        <a:t>CMC </a:t>
                      </a:r>
                      <a:endParaRPr lang="en-US" sz="700" dirty="0">
                        <a:effectLst/>
                        <a:latin typeface="Calibri"/>
                        <a:ea typeface="Calibri"/>
                      </a:endParaRPr>
                    </a:p>
                  </a:txBody>
                  <a:tcPr marL="44889" marR="44889" marT="0" marB="0"/>
                </a:tc>
                <a:tc>
                  <a:txBody>
                    <a:bodyPr/>
                    <a:lstStyle/>
                    <a:p>
                      <a:pPr marL="0" marR="0" algn="ctr">
                        <a:spcBef>
                          <a:spcPts val="0"/>
                        </a:spcBef>
                        <a:spcAft>
                          <a:spcPts val="0"/>
                        </a:spcAft>
                      </a:pPr>
                      <a:r>
                        <a:rPr lang="en-US" sz="1200" dirty="0">
                          <a:effectLst/>
                        </a:rPr>
                        <a:t>136</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195</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70%</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40</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210</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19%</a:t>
                      </a:r>
                      <a:endParaRPr lang="en-US" sz="700" dirty="0">
                        <a:effectLst/>
                        <a:latin typeface="Calibri"/>
                        <a:ea typeface="Calibri"/>
                      </a:endParaRPr>
                    </a:p>
                  </a:txBody>
                  <a:tcPr marL="44889" marR="44889" marT="0" marB="0" anchor="ctr"/>
                </a:tc>
              </a:tr>
              <a:tr h="199505">
                <a:tc>
                  <a:txBody>
                    <a:bodyPr/>
                    <a:lstStyle/>
                    <a:p>
                      <a:pPr marL="0" marR="0">
                        <a:spcBef>
                          <a:spcPts val="0"/>
                        </a:spcBef>
                        <a:spcAft>
                          <a:spcPts val="0"/>
                        </a:spcAft>
                      </a:pPr>
                      <a:r>
                        <a:rPr lang="en-US" sz="1200" dirty="0">
                          <a:effectLst/>
                        </a:rPr>
                        <a:t>Levelland </a:t>
                      </a:r>
                      <a:endParaRPr lang="en-US" sz="700" dirty="0">
                        <a:effectLst/>
                        <a:latin typeface="Calibri"/>
                        <a:ea typeface="Calibri"/>
                      </a:endParaRPr>
                    </a:p>
                  </a:txBody>
                  <a:tcPr marL="44889" marR="44889" marT="0" marB="0"/>
                </a:tc>
                <a:tc>
                  <a:txBody>
                    <a:bodyPr/>
                    <a:lstStyle/>
                    <a:p>
                      <a:pPr marL="0" marR="0" algn="ctr">
                        <a:spcBef>
                          <a:spcPts val="0"/>
                        </a:spcBef>
                        <a:spcAft>
                          <a:spcPts val="0"/>
                        </a:spcAft>
                      </a:pPr>
                      <a:r>
                        <a:rPr lang="en-US" sz="1200" dirty="0">
                          <a:effectLst/>
                        </a:rPr>
                        <a:t>4</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4</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100%</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2</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2</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100%</a:t>
                      </a:r>
                      <a:endParaRPr lang="en-US" sz="700" dirty="0">
                        <a:effectLst/>
                        <a:latin typeface="Calibri"/>
                        <a:ea typeface="Calibri"/>
                      </a:endParaRPr>
                    </a:p>
                  </a:txBody>
                  <a:tcPr marL="44889" marR="44889" marT="0" marB="0" anchor="ctr"/>
                </a:tc>
              </a:tr>
              <a:tr h="199505">
                <a:tc>
                  <a:txBody>
                    <a:bodyPr/>
                    <a:lstStyle/>
                    <a:p>
                      <a:pPr marL="0" marR="0">
                        <a:spcBef>
                          <a:spcPts val="0"/>
                        </a:spcBef>
                        <a:spcAft>
                          <a:spcPts val="0"/>
                        </a:spcAft>
                      </a:pPr>
                      <a:r>
                        <a:rPr lang="en-US" sz="1200" dirty="0">
                          <a:effectLst/>
                        </a:rPr>
                        <a:t>Plainview </a:t>
                      </a:r>
                      <a:endParaRPr lang="en-US" sz="700" dirty="0">
                        <a:effectLst/>
                        <a:latin typeface="Calibri"/>
                        <a:ea typeface="Calibri"/>
                      </a:endParaRPr>
                    </a:p>
                  </a:txBody>
                  <a:tcPr marL="44889" marR="44889" marT="0" marB="0"/>
                </a:tc>
                <a:tc>
                  <a:txBody>
                    <a:bodyPr/>
                    <a:lstStyle/>
                    <a:p>
                      <a:pPr marL="0" marR="0" algn="ctr">
                        <a:spcBef>
                          <a:spcPts val="0"/>
                        </a:spcBef>
                        <a:spcAft>
                          <a:spcPts val="0"/>
                        </a:spcAft>
                      </a:pPr>
                      <a:r>
                        <a:rPr lang="en-US" sz="1200" dirty="0">
                          <a:effectLst/>
                        </a:rPr>
                        <a:t>23</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24</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96%</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5</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8</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63%</a:t>
                      </a:r>
                      <a:endParaRPr lang="en-US" sz="700" dirty="0">
                        <a:effectLst/>
                        <a:latin typeface="Calibri"/>
                        <a:ea typeface="Calibri"/>
                      </a:endParaRPr>
                    </a:p>
                  </a:txBody>
                  <a:tcPr marL="44889" marR="44889" marT="0" marB="0" anchor="ctr"/>
                </a:tc>
              </a:tr>
              <a:tr h="199505">
                <a:tc>
                  <a:txBody>
                    <a:bodyPr/>
                    <a:lstStyle/>
                    <a:p>
                      <a:pPr marL="0" marR="0">
                        <a:spcBef>
                          <a:spcPts val="0"/>
                        </a:spcBef>
                        <a:spcAft>
                          <a:spcPts val="0"/>
                        </a:spcAft>
                      </a:pPr>
                      <a:r>
                        <a:rPr lang="en-US" sz="1200" dirty="0">
                          <a:effectLst/>
                        </a:rPr>
                        <a:t>SMMC</a:t>
                      </a:r>
                      <a:endParaRPr lang="en-US" sz="700" dirty="0">
                        <a:effectLst/>
                        <a:latin typeface="Calibri"/>
                        <a:ea typeface="Calibri"/>
                      </a:endParaRPr>
                    </a:p>
                  </a:txBody>
                  <a:tcPr marL="44889" marR="44889" marT="0" marB="0"/>
                </a:tc>
                <a:tc>
                  <a:txBody>
                    <a:bodyPr/>
                    <a:lstStyle/>
                    <a:p>
                      <a:pPr marL="0" marR="0" algn="ctr">
                        <a:spcBef>
                          <a:spcPts val="0"/>
                        </a:spcBef>
                        <a:spcAft>
                          <a:spcPts val="0"/>
                        </a:spcAft>
                      </a:pPr>
                      <a:r>
                        <a:rPr lang="en-US" sz="1200" dirty="0">
                          <a:effectLst/>
                        </a:rPr>
                        <a:t>133</a:t>
                      </a:r>
                      <a:endParaRPr lang="en-US" sz="700" dirty="0">
                        <a:effectLst/>
                        <a:latin typeface="Calibri"/>
                        <a:ea typeface="Calibri"/>
                      </a:endParaRPr>
                    </a:p>
                  </a:txBody>
                  <a:tcPr marL="44889" marR="44889" marT="0" marB="0" anchor="b"/>
                </a:tc>
                <a:tc>
                  <a:txBody>
                    <a:bodyPr/>
                    <a:lstStyle/>
                    <a:p>
                      <a:pPr marL="0" marR="0" algn="ctr">
                        <a:spcBef>
                          <a:spcPts val="0"/>
                        </a:spcBef>
                        <a:spcAft>
                          <a:spcPts val="0"/>
                        </a:spcAft>
                      </a:pPr>
                      <a:r>
                        <a:rPr lang="en-US" sz="1200" dirty="0">
                          <a:effectLst/>
                        </a:rPr>
                        <a:t>157</a:t>
                      </a:r>
                      <a:endParaRPr lang="en-US" sz="700" dirty="0">
                        <a:effectLst/>
                        <a:latin typeface="Calibri"/>
                        <a:ea typeface="Calibri"/>
                      </a:endParaRPr>
                    </a:p>
                  </a:txBody>
                  <a:tcPr marL="44889" marR="44889" marT="0" marB="0" anchor="b"/>
                </a:tc>
                <a:tc>
                  <a:txBody>
                    <a:bodyPr/>
                    <a:lstStyle/>
                    <a:p>
                      <a:pPr marL="0" marR="0" algn="ctr">
                        <a:spcBef>
                          <a:spcPts val="0"/>
                        </a:spcBef>
                        <a:spcAft>
                          <a:spcPts val="0"/>
                        </a:spcAft>
                      </a:pPr>
                      <a:r>
                        <a:rPr lang="en-US" sz="1200" dirty="0">
                          <a:effectLst/>
                        </a:rPr>
                        <a:t>85%</a:t>
                      </a:r>
                      <a:endParaRPr lang="en-US" sz="700" dirty="0">
                        <a:effectLst/>
                        <a:latin typeface="Calibri"/>
                        <a:ea typeface="Calibri"/>
                      </a:endParaRPr>
                    </a:p>
                  </a:txBody>
                  <a:tcPr marL="44889" marR="44889" marT="0" marB="0" anchor="ctr"/>
                </a:tc>
                <a:tc>
                  <a:txBody>
                    <a:bodyPr/>
                    <a:lstStyle/>
                    <a:p>
                      <a:pPr marL="0" marR="0" algn="ctr">
                        <a:spcBef>
                          <a:spcPts val="0"/>
                        </a:spcBef>
                        <a:spcAft>
                          <a:spcPts val="0"/>
                        </a:spcAft>
                      </a:pPr>
                      <a:r>
                        <a:rPr lang="en-US" sz="1200" dirty="0">
                          <a:effectLst/>
                        </a:rPr>
                        <a:t>25</a:t>
                      </a:r>
                      <a:endParaRPr lang="en-US" sz="700" dirty="0">
                        <a:effectLst/>
                        <a:latin typeface="Calibri"/>
                        <a:ea typeface="Calibri"/>
                      </a:endParaRPr>
                    </a:p>
                  </a:txBody>
                  <a:tcPr marL="44889" marR="44889" marT="0" marB="0" anchor="b"/>
                </a:tc>
                <a:tc>
                  <a:txBody>
                    <a:bodyPr/>
                    <a:lstStyle/>
                    <a:p>
                      <a:pPr marL="0" marR="0" algn="ctr">
                        <a:spcBef>
                          <a:spcPts val="0"/>
                        </a:spcBef>
                        <a:spcAft>
                          <a:spcPts val="0"/>
                        </a:spcAft>
                      </a:pPr>
                      <a:r>
                        <a:rPr lang="en-US" sz="1200" dirty="0">
                          <a:effectLst/>
                        </a:rPr>
                        <a:t>92</a:t>
                      </a:r>
                      <a:endParaRPr lang="en-US" sz="700" dirty="0">
                        <a:effectLst/>
                        <a:latin typeface="Calibri"/>
                        <a:ea typeface="Calibri"/>
                      </a:endParaRPr>
                    </a:p>
                  </a:txBody>
                  <a:tcPr marL="44889" marR="44889" marT="0" marB="0" anchor="b"/>
                </a:tc>
                <a:tc>
                  <a:txBody>
                    <a:bodyPr/>
                    <a:lstStyle/>
                    <a:p>
                      <a:pPr marL="0" marR="0" algn="ctr">
                        <a:spcBef>
                          <a:spcPts val="0"/>
                        </a:spcBef>
                        <a:spcAft>
                          <a:spcPts val="0"/>
                        </a:spcAft>
                      </a:pPr>
                      <a:r>
                        <a:rPr lang="en-US" sz="1200" dirty="0">
                          <a:effectLst/>
                        </a:rPr>
                        <a:t>27%</a:t>
                      </a:r>
                      <a:endParaRPr lang="en-US" sz="700" dirty="0">
                        <a:effectLst/>
                        <a:latin typeface="Calibri"/>
                        <a:ea typeface="Calibri"/>
                      </a:endParaRPr>
                    </a:p>
                  </a:txBody>
                  <a:tcPr marL="44889" marR="44889" marT="0" marB="0" anchor="ctr"/>
                </a:tc>
              </a:tr>
            </a:tbl>
          </a:graphicData>
        </a:graphic>
      </p:graphicFrame>
      <p:sp>
        <p:nvSpPr>
          <p:cNvPr id="51270" name="Slide Number Placeholder 4"/>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BE088212-9F20-4121-BA2D-6A4DDB0D8630}" type="slidenum">
              <a:rPr lang="en-US">
                <a:solidFill>
                  <a:srgbClr val="000000"/>
                </a:solidFill>
              </a:rPr>
              <a:pPr fontAlgn="base">
                <a:spcBef>
                  <a:spcPct val="0"/>
                </a:spcBef>
                <a:spcAft>
                  <a:spcPct val="0"/>
                </a:spcAft>
              </a:pPr>
              <a:t>45</a:t>
            </a:fld>
            <a:endParaRPr lang="en-US" dirty="0">
              <a:solidFill>
                <a:srgbClr val="000000"/>
              </a:solidFill>
            </a:endParaRPr>
          </a:p>
        </p:txBody>
      </p:sp>
    </p:spTree>
    <p:extLst>
      <p:ext uri="{BB962C8B-B14F-4D97-AF65-F5344CB8AC3E}">
        <p14:creationId xmlns:p14="http://schemas.microsoft.com/office/powerpoint/2010/main" val="1882497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2" descr="This graphic is of a brocure page celebrating St. Joseph and Redwood Memorial Hospital staff members undergoing TeamSTEPPS training.&#10;&#10;At St. Joseph and Redwood Memorial Hospitals, we're committed to providing high quality health care to our community. That's why we're recognizing nearly 350 medical and clinical staff members who have completed TeamSTEPPS training, a national teamwork training program aimed at improving patient safety.&#10;&#10;Through TeamSTEPPS, nearly 90 members of the medical staff, along with 250 members of the hospital clinical staff, in the departments of Perioperative Services, Labor and Delivery, Cardial Cath Lab and Emergency Medicine, have worked together since May, 2012 to improve communication and teamwork skills. This four-hour training program helps to cultivate a culture of safety in our organization, where medical teams optimize the use of information, people, resources and communication tools to reduce medical error and achieve the best clinical outcomes for patients.&#10;&#10;By June 2013, the remaining medical, clinical staff, and employees at St. Joseph and Redwood Memorial Hospitals will have completed the TeamSTEPPS program.&#10;&#10;For more than 90 years we have been dedicated to the health of our community. Today we're taking additinal steps to help reinforce our commitment of providing safe, high quality care for all of our patients." title="Working Together to Ensure Patient Safety"/>
          <p:cNvPicPr>
            <a:picLocks noChangeAspect="1" noChangeArrowheads="1"/>
          </p:cNvPicPr>
          <p:nvPr/>
        </p:nvPicPr>
        <p:blipFill>
          <a:blip r:embed="rId2"/>
          <a:srcRect/>
          <a:stretch>
            <a:fillRect/>
          </a:stretch>
        </p:blipFill>
        <p:spPr bwMode="auto">
          <a:xfrm>
            <a:off x="3266230" y="395004"/>
            <a:ext cx="2583613" cy="5491915"/>
          </a:xfrm>
          <a:prstGeom prst="rect">
            <a:avLst/>
          </a:prstGeom>
          <a:noFill/>
          <a:ln w="9525">
            <a:noFill/>
            <a:miter lim="800000"/>
            <a:headEnd/>
            <a:tailEnd/>
          </a:ln>
        </p:spPr>
      </p:pic>
      <p:sp>
        <p:nvSpPr>
          <p:cNvPr id="52227"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574388E-03BC-4134-9661-67D827020895}" type="slidenum">
              <a:rPr lang="en-US">
                <a:solidFill>
                  <a:srgbClr val="000000"/>
                </a:solidFill>
              </a:rPr>
              <a:pPr fontAlgn="base">
                <a:spcBef>
                  <a:spcPct val="0"/>
                </a:spcBef>
                <a:spcAft>
                  <a:spcPct val="0"/>
                </a:spcAft>
              </a:pPr>
              <a:t>46</a:t>
            </a:fld>
            <a:endParaRPr lang="en-US" dirty="0">
              <a:solidFill>
                <a:srgbClr val="000000"/>
              </a:solidFill>
            </a:endParaRPr>
          </a:p>
        </p:txBody>
      </p:sp>
    </p:spTree>
    <p:extLst>
      <p:ext uri="{BB962C8B-B14F-4D97-AF65-F5344CB8AC3E}">
        <p14:creationId xmlns:p14="http://schemas.microsoft.com/office/powerpoint/2010/main" val="1685224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More Successes: TeamSTEPPS written into several Plans of Correction</a:t>
            </a:r>
            <a:r>
              <a:rPr lang="en-US" dirty="0"/>
              <a:t/>
            </a:r>
            <a:br>
              <a:rPr lang="en-US" dirty="0"/>
            </a:br>
            <a:endParaRPr lang="en-US" dirty="0"/>
          </a:p>
        </p:txBody>
      </p:sp>
      <p:sp>
        <p:nvSpPr>
          <p:cNvPr id="2" name="Content Placeholder 1"/>
          <p:cNvSpPr>
            <a:spLocks noGrp="1"/>
          </p:cNvSpPr>
          <p:nvPr>
            <p:ph idx="1"/>
          </p:nvPr>
        </p:nvSpPr>
        <p:spPr>
          <a:xfrm>
            <a:off x="305321" y="2187574"/>
            <a:ext cx="8229600" cy="4525963"/>
          </a:xfrm>
        </p:spPr>
        <p:txBody>
          <a:bodyPr/>
          <a:lstStyle/>
          <a:p>
            <a:pPr marL="457200" lvl="0" indent="-457200">
              <a:spcBef>
                <a:spcPct val="0"/>
              </a:spcBef>
            </a:pPr>
            <a:r>
              <a:rPr lang="en-US" sz="2800" dirty="0">
                <a:solidFill>
                  <a:prstClr val="black"/>
                </a:solidFill>
                <a:latin typeface="Calibri" pitchFamily="34" charset="0"/>
              </a:rPr>
              <a:t>Debriefs incorporated into Code Blue policy</a:t>
            </a:r>
          </a:p>
          <a:p>
            <a:pPr marL="457200" lvl="0" indent="-457200">
              <a:spcBef>
                <a:spcPct val="0"/>
              </a:spcBef>
            </a:pPr>
            <a:r>
              <a:rPr lang="en-US" sz="2800" dirty="0">
                <a:solidFill>
                  <a:prstClr val="black"/>
                </a:solidFill>
                <a:latin typeface="Calibri" pitchFamily="34" charset="0"/>
              </a:rPr>
              <a:t>Post-Fall Huddle Tool</a:t>
            </a:r>
          </a:p>
          <a:p>
            <a:pPr marL="457200" lvl="0" indent="-457200">
              <a:spcBef>
                <a:spcPct val="0"/>
              </a:spcBef>
            </a:pPr>
            <a:r>
              <a:rPr lang="en-US" sz="2800" dirty="0">
                <a:solidFill>
                  <a:prstClr val="black"/>
                </a:solidFill>
                <a:latin typeface="Calibri" pitchFamily="34" charset="0"/>
              </a:rPr>
              <a:t>Double checks for IV admixtures</a:t>
            </a:r>
          </a:p>
          <a:p>
            <a:pPr marL="457200" lvl="0" indent="-457200">
              <a:spcBef>
                <a:spcPct val="0"/>
              </a:spcBef>
            </a:pPr>
            <a:r>
              <a:rPr lang="en-US" sz="2800" dirty="0">
                <a:solidFill>
                  <a:prstClr val="black"/>
                </a:solidFill>
                <a:latin typeface="Calibri" pitchFamily="34" charset="0"/>
              </a:rPr>
              <a:t>8 Rights for medication administration</a:t>
            </a:r>
          </a:p>
          <a:p>
            <a:pPr marL="457200" lvl="0" indent="-457200">
              <a:spcBef>
                <a:spcPct val="0"/>
              </a:spcBef>
            </a:pPr>
            <a:r>
              <a:rPr lang="en-US" sz="2800" dirty="0">
                <a:solidFill>
                  <a:prstClr val="black"/>
                </a:solidFill>
                <a:latin typeface="Calibri" pitchFamily="34" charset="0"/>
              </a:rPr>
              <a:t>Cross Monitoring for Central Venous Catheter guide wire count</a:t>
            </a:r>
          </a:p>
          <a:p>
            <a:pPr marL="457200" lvl="0" indent="-457200">
              <a:spcBef>
                <a:spcPct val="0"/>
              </a:spcBef>
            </a:pPr>
            <a:r>
              <a:rPr lang="en-US" sz="2800" dirty="0">
                <a:solidFill>
                  <a:prstClr val="black"/>
                </a:solidFill>
                <a:latin typeface="Calibri" pitchFamily="34" charset="0"/>
              </a:rPr>
              <a:t>OR fire safety training</a:t>
            </a:r>
          </a:p>
          <a:p>
            <a:endParaRPr lang="en-US" dirty="0"/>
          </a:p>
        </p:txBody>
      </p:sp>
      <p:sp>
        <p:nvSpPr>
          <p:cNvPr id="53251"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BA09E88-5B1F-4BD7-9487-564701F4E1D6}" type="slidenum">
              <a:rPr lang="en-US">
                <a:solidFill>
                  <a:srgbClr val="000000"/>
                </a:solidFill>
              </a:rPr>
              <a:pPr fontAlgn="base">
                <a:spcBef>
                  <a:spcPct val="0"/>
                </a:spcBef>
                <a:spcAft>
                  <a:spcPct val="0"/>
                </a:spcAft>
              </a:pPr>
              <a:t>47</a:t>
            </a:fld>
            <a:endParaRPr lang="en-US" dirty="0">
              <a:solidFill>
                <a:srgbClr val="000000"/>
              </a:solidFill>
            </a:endParaRPr>
          </a:p>
        </p:txBody>
      </p:sp>
    </p:spTree>
    <p:extLst>
      <p:ext uri="{BB962C8B-B14F-4D97-AF65-F5344CB8AC3E}">
        <p14:creationId xmlns:p14="http://schemas.microsoft.com/office/powerpoint/2010/main" val="4050831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74638"/>
            <a:ext cx="8153400" cy="15541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Brief/Time-Out/Debrief Card</a:t>
            </a:r>
            <a:r>
              <a:rPr lang="en-US" dirty="0"/>
              <a:t/>
            </a:r>
            <a:br>
              <a:rPr lang="en-US" dirty="0"/>
            </a:br>
            <a:endParaRPr lang="en-US" dirty="0"/>
          </a:p>
        </p:txBody>
      </p:sp>
      <p:pic>
        <p:nvPicPr>
          <p:cNvPr id="54275" name="Picture 2" descr="Surgical Safety Communication&#10;&#10;BRIEF:&#10;Upon Room Arrival&#10;(possibly discussed at end of previous case)&#10;&#10;*Surgical Plan&#10;*Patient History&#10;*Fire Risk&#10;*Concerns specific to case:&#10;-Allergies&#10;-Antibiotics &amp; other drugs needed for the case&#10;-Airways/aspiration risk&#10;-Positioning&#10;-Lines, catheter, etc.&#10;-Blood products&#10;-Skin conditions&#10;-Special instruments needed&#10;*Questions from Team members&#10;*Pain Management&#10;&#10;When appropriate, this is done while patient is awake.&#10;&#10;TIME OUT:&#10;Before Skin Incision&#10;&#10;*Confirm Patient Identity, DOB&#10;*Procedure read from consent&#10;*Consent signed&#10;*Site marked &amp; visible after draping&#10;*Prophylactic antibiotic selection and start time&#10;*X-rays in room / PACS images loaded (if applicable)&#10;*Implants and special equipment in room&#10;*Correct position / site / side verified.&#10;&#10;DEBRIEF:&#10;Before room departure&#10;&#10;*Verify procedure&#10;*Verify specimens&#10;*Verify Final Counts correct&#10;*Post-op concerns&#10;-Pain management&#10;-Where to find family?&#10;*What went well?&#10;*What could be done better?&#10;*Was communication clear?&#10;*Equipment concerns?&#10;" title="Brief/Time-Out/Debrief Card"/>
          <p:cNvPicPr>
            <a:picLocks noChangeAspect="1" noChangeArrowheads="1"/>
          </p:cNvPicPr>
          <p:nvPr/>
        </p:nvPicPr>
        <p:blipFill>
          <a:blip r:embed="rId2"/>
          <a:srcRect/>
          <a:stretch>
            <a:fillRect/>
          </a:stretch>
        </p:blipFill>
        <p:spPr bwMode="auto">
          <a:xfrm>
            <a:off x="533400" y="949325"/>
            <a:ext cx="7696200" cy="5222875"/>
          </a:xfrm>
          <a:prstGeom prst="rect">
            <a:avLst/>
          </a:prstGeom>
          <a:noFill/>
          <a:ln w="9525">
            <a:noFill/>
            <a:miter lim="800000"/>
            <a:headEnd/>
            <a:tailEnd/>
          </a:ln>
        </p:spPr>
      </p:pic>
      <p:sp>
        <p:nvSpPr>
          <p:cNvPr id="54274"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E87C00A-9F6A-4B8E-9E0D-27C105499969}" type="slidenum">
              <a:rPr lang="en-US">
                <a:solidFill>
                  <a:srgbClr val="000000"/>
                </a:solidFill>
              </a:rPr>
              <a:pPr fontAlgn="base">
                <a:spcBef>
                  <a:spcPct val="0"/>
                </a:spcBef>
                <a:spcAft>
                  <a:spcPct val="0"/>
                </a:spcAft>
              </a:pPr>
              <a:t>48</a:t>
            </a:fld>
            <a:endParaRPr lang="en-US" dirty="0">
              <a:solidFill>
                <a:srgbClr val="000000"/>
              </a:solidFill>
            </a:endParaRPr>
          </a:p>
        </p:txBody>
      </p:sp>
    </p:spTree>
    <p:extLst>
      <p:ext uri="{BB962C8B-B14F-4D97-AF65-F5344CB8AC3E}">
        <p14:creationId xmlns:p14="http://schemas.microsoft.com/office/powerpoint/2010/main" val="2323424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74638"/>
            <a:ext cx="8153400" cy="15541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Brief/Huddle/Debrief Poster</a:t>
            </a:r>
            <a:r>
              <a:rPr lang="en-US" dirty="0"/>
              <a:t/>
            </a:r>
            <a:br>
              <a:rPr lang="en-US" dirty="0"/>
            </a:br>
            <a:endParaRPr lang="en-US" dirty="0"/>
          </a:p>
        </p:txBody>
      </p:sp>
      <p:pic>
        <p:nvPicPr>
          <p:cNvPr id="55298" name="Picture 2" descr="TEAM EVENT&#10;&#10;Planning&#10;-Brief&#10;(Roles &amp; Goals BEFORE we get started)&#10;&#10;Problem Solving&#10;-Huddle&#10;(Assessing the need to adjust the plan as necessary)&#10;&#10;Process Improvement&#10;-Debrief&#10;(AFTER we are done...&#10;1. What went well?&#10;2. What could we do better?)&#10;" title="Brief/Huddle/Debrief Poster"/>
          <p:cNvPicPr>
            <a:picLocks noChangeAspect="1" noChangeArrowheads="1"/>
          </p:cNvPicPr>
          <p:nvPr/>
        </p:nvPicPr>
        <p:blipFill>
          <a:blip r:embed="rId2"/>
          <a:srcRect/>
          <a:stretch>
            <a:fillRect/>
          </a:stretch>
        </p:blipFill>
        <p:spPr bwMode="auto">
          <a:xfrm>
            <a:off x="1828800" y="908050"/>
            <a:ext cx="4143375" cy="5340350"/>
          </a:xfrm>
          <a:prstGeom prst="rect">
            <a:avLst/>
          </a:prstGeom>
          <a:noFill/>
          <a:ln w="9525">
            <a:noFill/>
            <a:miter lim="800000"/>
            <a:headEnd/>
            <a:tailEnd/>
          </a:ln>
        </p:spPr>
      </p:pic>
      <p:sp>
        <p:nvSpPr>
          <p:cNvPr id="55299"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41FBF2E7-A387-4737-B00A-7C00B057EE06}" type="slidenum">
              <a:rPr lang="en-US">
                <a:solidFill>
                  <a:srgbClr val="000000"/>
                </a:solidFill>
              </a:rPr>
              <a:pPr fontAlgn="base">
                <a:spcBef>
                  <a:spcPct val="0"/>
                </a:spcBef>
                <a:spcAft>
                  <a:spcPct val="0"/>
                </a:spcAft>
              </a:pPr>
              <a:t>49</a:t>
            </a:fld>
            <a:endParaRPr lang="en-US" dirty="0">
              <a:solidFill>
                <a:srgbClr val="000000"/>
              </a:solidFill>
            </a:endParaRPr>
          </a:p>
        </p:txBody>
      </p:sp>
    </p:spTree>
    <p:extLst>
      <p:ext uri="{BB962C8B-B14F-4D97-AF65-F5344CB8AC3E}">
        <p14:creationId xmlns:p14="http://schemas.microsoft.com/office/powerpoint/2010/main" val="3442746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bwMode="auto">
          <a:xfrm>
            <a:off x="269875" y="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Client Demographics – Hospitals</a:t>
            </a:r>
          </a:p>
        </p:txBody>
      </p:sp>
      <p:sp>
        <p:nvSpPr>
          <p:cNvPr id="7172" name="Rectangle 3"/>
          <p:cNvSpPr>
            <a:spLocks noGrp="1" noChangeArrowheads="1"/>
          </p:cNvSpPr>
          <p:nvPr>
            <p:ph idx="4294967295"/>
          </p:nvPr>
        </p:nvSpPr>
        <p:spPr bwMode="auto">
          <a:xfrm>
            <a:off x="808038" y="1123950"/>
            <a:ext cx="76200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charset="0"/>
              <a:buNone/>
              <a:tabLst>
                <a:tab pos="6858000" algn="r"/>
              </a:tabLst>
            </a:pPr>
            <a:r>
              <a:rPr lang="en-US" dirty="0" smtClean="0"/>
              <a:t>Beds	                5,732</a:t>
            </a:r>
          </a:p>
          <a:p>
            <a:pPr marL="0" indent="0" eaLnBrk="1" hangingPunct="1">
              <a:buFont typeface="Arial" charset="0"/>
              <a:buNone/>
              <a:tabLst>
                <a:tab pos="6858000" algn="r"/>
              </a:tabLst>
            </a:pPr>
            <a:r>
              <a:rPr lang="en-US" dirty="0" smtClean="0"/>
              <a:t>FTEs     	              43,117</a:t>
            </a:r>
          </a:p>
          <a:p>
            <a:pPr marL="0" indent="0" eaLnBrk="1" hangingPunct="1">
              <a:buFont typeface="Arial" charset="0"/>
              <a:buNone/>
              <a:tabLst>
                <a:tab pos="6858000" algn="r"/>
              </a:tabLst>
            </a:pPr>
            <a:r>
              <a:rPr lang="en-US" dirty="0" smtClean="0"/>
              <a:t>Inpatient days	         1,602,267</a:t>
            </a:r>
          </a:p>
          <a:p>
            <a:pPr marL="0" indent="0" eaLnBrk="1" hangingPunct="1">
              <a:buFont typeface="Arial" charset="0"/>
              <a:buNone/>
              <a:tabLst>
                <a:tab pos="6858000" algn="r"/>
              </a:tabLst>
            </a:pPr>
            <a:r>
              <a:rPr lang="en-US" dirty="0" smtClean="0"/>
              <a:t>Deliveries	               26,978</a:t>
            </a:r>
          </a:p>
          <a:p>
            <a:pPr marL="0" indent="0" eaLnBrk="1" hangingPunct="1">
              <a:buFont typeface="Arial" charset="0"/>
              <a:buNone/>
              <a:tabLst>
                <a:tab pos="6858000" algn="r"/>
              </a:tabLst>
            </a:pPr>
            <a:r>
              <a:rPr lang="en-US" dirty="0" smtClean="0"/>
              <a:t>ED visits	             811,036</a:t>
            </a:r>
          </a:p>
          <a:p>
            <a:pPr marL="0" indent="0" eaLnBrk="1" hangingPunct="1">
              <a:buFont typeface="Arial" charset="0"/>
              <a:buNone/>
              <a:tabLst>
                <a:tab pos="6858000" algn="r"/>
              </a:tabLst>
            </a:pPr>
            <a:r>
              <a:rPr lang="en-US" dirty="0" smtClean="0"/>
              <a:t>Ambulatory visits	5,640,461</a:t>
            </a:r>
          </a:p>
          <a:p>
            <a:pPr marL="0" indent="0" eaLnBrk="1" hangingPunct="1">
              <a:buFont typeface="Arial" charset="0"/>
              <a:buNone/>
              <a:tabLst>
                <a:tab pos="6858000" algn="r"/>
              </a:tabLst>
            </a:pPr>
            <a:r>
              <a:rPr lang="en-US" dirty="0" smtClean="0"/>
              <a:t>Discharges	             276,520</a:t>
            </a:r>
          </a:p>
          <a:p>
            <a:pPr marL="0" indent="0" eaLnBrk="1" hangingPunct="1">
              <a:buFont typeface="Arial" charset="0"/>
              <a:buNone/>
              <a:tabLst>
                <a:tab pos="6858000" algn="r"/>
              </a:tabLst>
            </a:pPr>
            <a:r>
              <a:rPr lang="en-US" dirty="0" smtClean="0"/>
              <a:t>Surgical procedures	123,873</a:t>
            </a:r>
            <a:r>
              <a:rPr lang="en-US" sz="3600" dirty="0" smtClean="0"/>
              <a:t>		</a:t>
            </a:r>
          </a:p>
        </p:txBody>
      </p:sp>
      <p:sp>
        <p:nvSpPr>
          <p:cNvPr id="6" name="Rectangle 5"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74638"/>
            <a:ext cx="8153400" cy="15541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Audit Tool for Codes</a:t>
            </a:r>
            <a:r>
              <a:rPr lang="en-US" dirty="0"/>
              <a:t/>
            </a:r>
            <a:br>
              <a:rPr lang="en-US" dirty="0"/>
            </a:br>
            <a:endParaRPr lang="en-US" dirty="0"/>
          </a:p>
        </p:txBody>
      </p:sp>
      <p:pic>
        <p:nvPicPr>
          <p:cNvPr id="56322" name="Picture 2" descr="This is a graphic displaying a Team Performance Observation Tool test. It measures every item on a scale of Very Poor-Poor-Acceptable-Good-Excellent. The following items are measured:&#10;&#10;STRUCTURE&#10;1. Assembles a team&#10;2. Established a leader&#10;3. Identifies team goals and vision&#10;4. Assign roles and responsibilities&#10;5. Holds team members accountable&#10;6. Actively shares information among team members.&#10;&#10;LEADERSHIP&#10;7. Utilizes resources efficiently to maximize team performance.&#10;8. Balances workload within the team.&#10;9. Delegates tasks or assignments as appropriate.&#10;10. Conducts briefs, huddles, and debriefs.&#10;11. Empowers team members to speak freely and ask questions.&#10;&#10;SITUATION MONITORING&#10;12. Included patient/family in communication.&#10;13. Cross monitors fellow team members.&#10;14. Uses tools when monotoring the situation.&#10;15. Fosters communication to ensure team members have a shared mental model.&#10;&#10;MUTUAL SUPPORT&#10;16. Provides task-related support.&#10;17. Provides timely and constructive feedback to team members.&#10;18. Effectively advocates for the patient.&#10;19. Uses tools to resolve conflict.&#10;20. Collaborates with team members.&#10;&#10;COMMUNICATION&#10;21. Coaching feedback routinely provided to team members when appropriate.&#10;22. Provides brief, clear, specific and timely information to team members.&#10;23. Seeks information from all available sources.&#10;24. Verifies information that is communicated.&#10;25. Uses SBAR, call-puts, check-backs and hand-off techniques to communcate effectively with team members." title="Audit Tool for Codes"/>
          <p:cNvPicPr>
            <a:picLocks noChangeAspect="1" noChangeArrowheads="1"/>
          </p:cNvPicPr>
          <p:nvPr/>
        </p:nvPicPr>
        <p:blipFill>
          <a:blip r:embed="rId2"/>
          <a:srcRect/>
          <a:stretch>
            <a:fillRect/>
          </a:stretch>
        </p:blipFill>
        <p:spPr bwMode="auto">
          <a:xfrm>
            <a:off x="1653220" y="1124700"/>
            <a:ext cx="5814703" cy="4847090"/>
          </a:xfrm>
          <a:prstGeom prst="rect">
            <a:avLst/>
          </a:prstGeom>
          <a:noFill/>
          <a:ln w="9525">
            <a:noFill/>
            <a:miter lim="800000"/>
            <a:headEnd/>
            <a:tailEnd/>
          </a:ln>
        </p:spPr>
      </p:pic>
      <p:sp>
        <p:nvSpPr>
          <p:cNvPr id="56323"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98695024-EF7A-4B1B-B1AF-5D46A8C7A6B7}" type="slidenum">
              <a:rPr lang="en-US">
                <a:solidFill>
                  <a:srgbClr val="000000"/>
                </a:solidFill>
              </a:rPr>
              <a:pPr fontAlgn="base">
                <a:spcBef>
                  <a:spcPct val="0"/>
                </a:spcBef>
                <a:spcAft>
                  <a:spcPct val="0"/>
                </a:spcAft>
              </a:pPr>
              <a:t>50</a:t>
            </a:fld>
            <a:endParaRPr lang="en-US" dirty="0">
              <a:solidFill>
                <a:srgbClr val="000000"/>
              </a:solidFill>
            </a:endParaRPr>
          </a:p>
        </p:txBody>
      </p:sp>
    </p:spTree>
    <p:extLst>
      <p:ext uri="{BB962C8B-B14F-4D97-AF65-F5344CB8AC3E}">
        <p14:creationId xmlns:p14="http://schemas.microsoft.com/office/powerpoint/2010/main" val="3875004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Lessons Learned: What we did Well</a:t>
            </a:r>
            <a:r>
              <a:rPr lang="en-US" dirty="0"/>
              <a:t/>
            </a:r>
            <a:br>
              <a:rPr lang="en-US" dirty="0"/>
            </a:br>
            <a:endParaRPr lang="en-US" dirty="0"/>
          </a:p>
        </p:txBody>
      </p:sp>
      <p:sp>
        <p:nvSpPr>
          <p:cNvPr id="2" name="Content Placeholder 1"/>
          <p:cNvSpPr>
            <a:spLocks noGrp="1"/>
          </p:cNvSpPr>
          <p:nvPr>
            <p:ph idx="1"/>
          </p:nvPr>
        </p:nvSpPr>
        <p:spPr>
          <a:xfrm>
            <a:off x="304800" y="1201510"/>
            <a:ext cx="8229600" cy="4525963"/>
          </a:xfrm>
        </p:spPr>
        <p:txBody>
          <a:bodyPr/>
          <a:lstStyle/>
          <a:p>
            <a:pPr marL="457200" lvl="0" indent="-457200">
              <a:spcBef>
                <a:spcPct val="0"/>
              </a:spcBef>
            </a:pPr>
            <a:r>
              <a:rPr lang="en-US" sz="2800" dirty="0">
                <a:solidFill>
                  <a:prstClr val="black"/>
                </a:solidFill>
                <a:latin typeface="Calibri" pitchFamily="34" charset="0"/>
              </a:rPr>
              <a:t>Quality/Risk were the Drivers of the PROCESS</a:t>
            </a:r>
          </a:p>
          <a:p>
            <a:pPr marL="457200" lvl="0" indent="-457200">
              <a:spcBef>
                <a:spcPct val="0"/>
              </a:spcBef>
            </a:pPr>
            <a:r>
              <a:rPr lang="en-US" sz="2800" dirty="0">
                <a:solidFill>
                  <a:prstClr val="black"/>
                </a:solidFill>
                <a:latin typeface="Calibri" pitchFamily="34" charset="0"/>
              </a:rPr>
              <a:t>We were consistent with a DATA-DRIVEN approach</a:t>
            </a:r>
          </a:p>
          <a:p>
            <a:pPr marL="457200" lvl="0" indent="-457200">
              <a:spcBef>
                <a:spcPct val="0"/>
              </a:spcBef>
            </a:pPr>
            <a:r>
              <a:rPr lang="en-US" sz="2800" dirty="0">
                <a:solidFill>
                  <a:prstClr val="black"/>
                </a:solidFill>
                <a:latin typeface="Calibri" pitchFamily="34" charset="0"/>
              </a:rPr>
              <a:t>We used our own stories to Build the Burning Platform</a:t>
            </a:r>
          </a:p>
          <a:p>
            <a:pPr marL="457200" lvl="0" indent="-457200">
              <a:spcBef>
                <a:spcPct val="0"/>
              </a:spcBef>
            </a:pPr>
            <a:r>
              <a:rPr lang="en-US" sz="2800" dirty="0">
                <a:solidFill>
                  <a:prstClr val="black"/>
                </a:solidFill>
                <a:latin typeface="Calibri" pitchFamily="34" charset="0"/>
              </a:rPr>
              <a:t>Crafted our own INTRODUCTION, using our own stories and stating the WHAT and the WHY to create our Burning Platform</a:t>
            </a:r>
          </a:p>
          <a:p>
            <a:pPr marL="457200" lvl="0" indent="-457200">
              <a:spcBef>
                <a:spcPct val="0"/>
              </a:spcBef>
            </a:pPr>
            <a:r>
              <a:rPr lang="en-US" sz="2800" dirty="0">
                <a:solidFill>
                  <a:prstClr val="black"/>
                </a:solidFill>
                <a:latin typeface="Calibri" pitchFamily="34" charset="0"/>
              </a:rPr>
              <a:t>We were transparent with DATA – a big shift in our organizational culture</a:t>
            </a:r>
          </a:p>
          <a:p>
            <a:pPr marL="457200" lvl="0" indent="-457200">
              <a:spcBef>
                <a:spcPct val="0"/>
              </a:spcBef>
            </a:pPr>
            <a:r>
              <a:rPr lang="en-US" sz="2800" dirty="0">
                <a:solidFill>
                  <a:prstClr val="black"/>
                </a:solidFill>
                <a:latin typeface="Calibri" pitchFamily="34" charset="0"/>
              </a:rPr>
              <a:t>Had consistent personnel in each class which helped identify patterns of behaviors, concerns, and stories</a:t>
            </a:r>
          </a:p>
          <a:p>
            <a:pPr marL="457200" lvl="0" indent="-457200">
              <a:spcBef>
                <a:spcPct val="0"/>
              </a:spcBef>
            </a:pPr>
            <a:endParaRPr lang="en-US" sz="2800" dirty="0">
              <a:solidFill>
                <a:prstClr val="black"/>
              </a:solidFill>
              <a:latin typeface="Calibri" pitchFamily="34" charset="0"/>
            </a:endParaRPr>
          </a:p>
          <a:p>
            <a:endParaRPr lang="en-US" dirty="0"/>
          </a:p>
        </p:txBody>
      </p:sp>
      <p:sp>
        <p:nvSpPr>
          <p:cNvPr id="57347"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E22A472-AF6B-41C1-AD69-477C14886DF6}" type="slidenum">
              <a:rPr lang="en-US">
                <a:solidFill>
                  <a:srgbClr val="000000"/>
                </a:solidFill>
              </a:rPr>
              <a:pPr fontAlgn="base">
                <a:spcBef>
                  <a:spcPct val="0"/>
                </a:spcBef>
                <a:spcAft>
                  <a:spcPct val="0"/>
                </a:spcAft>
              </a:pPr>
              <a:t>51</a:t>
            </a:fld>
            <a:endParaRPr lang="en-US" dirty="0">
              <a:solidFill>
                <a:srgbClr val="000000"/>
              </a:solidFill>
            </a:endParaRPr>
          </a:p>
        </p:txBody>
      </p:sp>
    </p:spTree>
    <p:extLst>
      <p:ext uri="{BB962C8B-B14F-4D97-AF65-F5344CB8AC3E}">
        <p14:creationId xmlns:p14="http://schemas.microsoft.com/office/powerpoint/2010/main" val="4059326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Lessons Learned: We Didn’t Know What We Didn’t Know:</a:t>
            </a:r>
            <a:br>
              <a:rPr lang="en-US" sz="4000" b="1" u="sng" dirty="0" smtClean="0">
                <a:ln w="10541" cmpd="sng">
                  <a:solidFill>
                    <a:schemeClr val="accent1">
                      <a:shade val="88000"/>
                      <a:satMod val="110000"/>
                    </a:schemeClr>
                  </a:solidFill>
                  <a:prstDash val="solid"/>
                </a:ln>
                <a:solidFill>
                  <a:schemeClr val="tx2">
                    <a:lumMod val="60000"/>
                    <a:lumOff val="40000"/>
                  </a:schemeClr>
                </a:solidFill>
              </a:rPr>
            </a:br>
            <a:endParaRPr lang="en-US" dirty="0"/>
          </a:p>
        </p:txBody>
      </p:sp>
      <p:sp>
        <p:nvSpPr>
          <p:cNvPr id="2" name="Content Placeholder 1"/>
          <p:cNvSpPr>
            <a:spLocks noGrp="1"/>
          </p:cNvSpPr>
          <p:nvPr>
            <p:ph idx="1"/>
          </p:nvPr>
        </p:nvSpPr>
        <p:spPr>
          <a:xfrm>
            <a:off x="304800" y="1417638"/>
            <a:ext cx="8229600" cy="4525963"/>
          </a:xfrm>
        </p:spPr>
        <p:txBody>
          <a:bodyPr/>
          <a:lstStyle/>
          <a:p>
            <a:pPr marL="457200" lvl="0" indent="-457200">
              <a:spcBef>
                <a:spcPct val="0"/>
              </a:spcBef>
            </a:pPr>
            <a:endParaRPr lang="en-US" sz="2800" dirty="0">
              <a:solidFill>
                <a:prstClr val="black"/>
              </a:solidFill>
              <a:latin typeface="Calibri" pitchFamily="34" charset="0"/>
            </a:endParaRPr>
          </a:p>
          <a:p>
            <a:pPr marL="457200" lvl="0" indent="-457200">
              <a:spcBef>
                <a:spcPct val="0"/>
              </a:spcBef>
            </a:pPr>
            <a:r>
              <a:rPr lang="en-US" sz="2800" dirty="0">
                <a:solidFill>
                  <a:prstClr val="black"/>
                </a:solidFill>
                <a:latin typeface="Calibri" pitchFamily="34" charset="0"/>
              </a:rPr>
              <a:t>Focus on the Readiness Assessment </a:t>
            </a:r>
          </a:p>
          <a:p>
            <a:pPr marL="457200" lvl="0" indent="-457200">
              <a:spcBef>
                <a:spcPct val="0"/>
              </a:spcBef>
            </a:pPr>
            <a:r>
              <a:rPr lang="en-US" sz="2800" dirty="0">
                <a:solidFill>
                  <a:prstClr val="black"/>
                </a:solidFill>
                <a:latin typeface="Calibri" pitchFamily="34" charset="0"/>
              </a:rPr>
              <a:t>Trainers should take class prior to their training</a:t>
            </a:r>
          </a:p>
          <a:p>
            <a:pPr marL="457200" lvl="0" indent="-457200">
              <a:spcBef>
                <a:spcPct val="0"/>
              </a:spcBef>
            </a:pPr>
            <a:r>
              <a:rPr lang="en-US" sz="2800" dirty="0">
                <a:solidFill>
                  <a:prstClr val="black"/>
                </a:solidFill>
                <a:latin typeface="Calibri" pitchFamily="34" charset="0"/>
              </a:rPr>
              <a:t>Better organization around the WHAT and the WHY</a:t>
            </a:r>
          </a:p>
          <a:p>
            <a:pPr marL="457200" lvl="0" indent="-457200">
              <a:spcBef>
                <a:spcPct val="0"/>
              </a:spcBef>
            </a:pPr>
            <a:r>
              <a:rPr lang="en-US" sz="2800" dirty="0">
                <a:solidFill>
                  <a:prstClr val="black"/>
                </a:solidFill>
                <a:latin typeface="Calibri" pitchFamily="34" charset="0"/>
              </a:rPr>
              <a:t>Train more trainers!</a:t>
            </a:r>
          </a:p>
          <a:p>
            <a:pPr marL="457200" lvl="0" indent="-457200">
              <a:spcBef>
                <a:spcPct val="0"/>
              </a:spcBef>
            </a:pPr>
            <a:r>
              <a:rPr lang="en-US" sz="2800" dirty="0">
                <a:solidFill>
                  <a:prstClr val="black"/>
                </a:solidFill>
                <a:latin typeface="Calibri" pitchFamily="34" charset="0"/>
              </a:rPr>
              <a:t>Be familiar with all tools </a:t>
            </a:r>
            <a:r>
              <a:rPr lang="en-US" sz="2800" dirty="0" err="1">
                <a:solidFill>
                  <a:prstClr val="black"/>
                </a:solidFill>
                <a:latin typeface="Calibri" pitchFamily="34" charset="0"/>
              </a:rPr>
              <a:t>TeamSTEPPS</a:t>
            </a:r>
            <a:r>
              <a:rPr lang="en-US" sz="2800" dirty="0">
                <a:solidFill>
                  <a:prstClr val="black"/>
                </a:solidFill>
                <a:latin typeface="Calibri" pitchFamily="34" charset="0"/>
              </a:rPr>
              <a:t> have for implementation and monitoring</a:t>
            </a:r>
          </a:p>
          <a:p>
            <a:pPr marL="457200" lvl="0" indent="-457200">
              <a:spcBef>
                <a:spcPct val="0"/>
              </a:spcBef>
            </a:pPr>
            <a:r>
              <a:rPr lang="en-US" sz="2800" dirty="0">
                <a:solidFill>
                  <a:prstClr val="black"/>
                </a:solidFill>
                <a:latin typeface="Calibri" pitchFamily="34" charset="0"/>
              </a:rPr>
              <a:t>Incorporate more simulation into classes</a:t>
            </a:r>
          </a:p>
          <a:p>
            <a:pPr marL="457200" lvl="0" indent="-457200">
              <a:spcBef>
                <a:spcPct val="0"/>
              </a:spcBef>
            </a:pPr>
            <a:r>
              <a:rPr lang="en-US" sz="2800" dirty="0">
                <a:solidFill>
                  <a:prstClr val="black"/>
                </a:solidFill>
                <a:latin typeface="Calibri" pitchFamily="34" charset="0"/>
              </a:rPr>
              <a:t>Hardwiring feedback to staff on reported events, performance is essential</a:t>
            </a:r>
          </a:p>
          <a:p>
            <a:pPr marL="457200" lvl="0" indent="-457200">
              <a:spcBef>
                <a:spcPct val="0"/>
              </a:spcBef>
            </a:pPr>
            <a:endParaRPr lang="en-US" sz="2800" dirty="0">
              <a:solidFill>
                <a:prstClr val="black"/>
              </a:solidFill>
              <a:latin typeface="Calibri" pitchFamily="34" charset="0"/>
            </a:endParaRPr>
          </a:p>
          <a:p>
            <a:endParaRPr lang="en-US" dirty="0"/>
          </a:p>
        </p:txBody>
      </p:sp>
      <p:sp>
        <p:nvSpPr>
          <p:cNvPr id="58371"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99B096E-5787-4F0F-8091-6A8228423867}" type="slidenum">
              <a:rPr lang="en-US">
                <a:solidFill>
                  <a:srgbClr val="000000"/>
                </a:solidFill>
              </a:rPr>
              <a:pPr fontAlgn="base">
                <a:spcBef>
                  <a:spcPct val="0"/>
                </a:spcBef>
                <a:spcAft>
                  <a:spcPct val="0"/>
                </a:spcAft>
              </a:pPr>
              <a:t>52</a:t>
            </a:fld>
            <a:endParaRPr lang="en-US" dirty="0">
              <a:solidFill>
                <a:srgbClr val="000000"/>
              </a:solidFill>
            </a:endParaRPr>
          </a:p>
        </p:txBody>
      </p:sp>
    </p:spTree>
    <p:extLst>
      <p:ext uri="{BB962C8B-B14F-4D97-AF65-F5344CB8AC3E}">
        <p14:creationId xmlns:p14="http://schemas.microsoft.com/office/powerpoint/2010/main" val="3922898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Image of Group Members Celebraiting Success at a Party" title="Image of Group Members Celebraiting Success at a Party"/>
          <p:cNvSpPr>
            <a:spLocks noGrp="1"/>
          </p:cNvSpPr>
          <p:nvPr>
            <p:ph type="title"/>
          </p:nvPr>
        </p:nvSpPr>
        <p:spPr>
          <a:xfrm>
            <a:off x="533400" y="274638"/>
            <a:ext cx="8153400" cy="1096962"/>
          </a:xfrm>
        </p:spPr>
        <p:txBody>
          <a:bodyPr/>
          <a:lstStyle/>
          <a:p>
            <a:pPr algn="l" fontAlgn="auto">
              <a:spcAft>
                <a:spcPts val="0"/>
              </a:spcAft>
              <a:defRPr/>
            </a:pPr>
            <a:r>
              <a:rPr lang="en-US" sz="4000" b="1" u="sng" dirty="0" smtClean="0">
                <a:ln w="10541" cmpd="sng">
                  <a:solidFill>
                    <a:schemeClr val="accent1">
                      <a:shade val="88000"/>
                      <a:satMod val="110000"/>
                    </a:schemeClr>
                  </a:solidFill>
                  <a:prstDash val="solid"/>
                </a:ln>
                <a:solidFill>
                  <a:schemeClr val="tx2">
                    <a:lumMod val="60000"/>
                    <a:lumOff val="40000"/>
                  </a:schemeClr>
                </a:solidFill>
              </a:rPr>
              <a:t>CELEBRATE ALL SUCCESSES</a:t>
            </a:r>
            <a:r>
              <a:rPr lang="en-US" dirty="0"/>
              <a:t/>
            </a:r>
            <a:br>
              <a:rPr lang="en-US" dirty="0"/>
            </a:br>
            <a:endParaRPr lang="en-US" dirty="0"/>
          </a:p>
        </p:txBody>
      </p:sp>
      <p:grpSp>
        <p:nvGrpSpPr>
          <p:cNvPr id="2" name="Group 1" descr="This image depicts a group of successful TeamSTEPPS graduates who have made a construction paper chain." title="Happy team"/>
          <p:cNvGrpSpPr/>
          <p:nvPr/>
        </p:nvGrpSpPr>
        <p:grpSpPr>
          <a:xfrm>
            <a:off x="76200" y="1371600"/>
            <a:ext cx="8799513" cy="3276600"/>
            <a:chOff x="76200" y="1371600"/>
            <a:chExt cx="8799513" cy="3276600"/>
          </a:xfrm>
        </p:grpSpPr>
        <p:pic>
          <p:nvPicPr>
            <p:cNvPr id="59395" name="Picture 2" descr="CELEBRATE ALL SUCCESSES&#10;" title="CELEBRATE ALL SUCCESSES"/>
            <p:cNvPicPr>
              <a:picLocks noChangeAspect="1" noChangeArrowheads="1"/>
            </p:cNvPicPr>
            <p:nvPr/>
          </p:nvPicPr>
          <p:blipFill>
            <a:blip r:embed="rId2"/>
            <a:srcRect/>
            <a:stretch>
              <a:fillRect/>
            </a:stretch>
          </p:blipFill>
          <p:spPr bwMode="auto">
            <a:xfrm>
              <a:off x="76200" y="1371600"/>
              <a:ext cx="4368800" cy="3276600"/>
            </a:xfrm>
            <a:prstGeom prst="rect">
              <a:avLst/>
            </a:prstGeom>
            <a:noFill/>
            <a:ln w="9525">
              <a:noFill/>
              <a:miter lim="800000"/>
              <a:headEnd/>
              <a:tailEnd/>
            </a:ln>
          </p:spPr>
        </p:pic>
        <p:pic>
          <p:nvPicPr>
            <p:cNvPr id="59396" name="Picture 3" descr="CELEBRATE ALL SUCCESSES&#10;" title="CELEBRATE ALL SUCCESSES"/>
            <p:cNvPicPr>
              <a:picLocks noChangeAspect="1" noChangeArrowheads="1"/>
            </p:cNvPicPr>
            <p:nvPr/>
          </p:nvPicPr>
          <p:blipFill>
            <a:blip r:embed="rId3"/>
            <a:srcRect/>
            <a:stretch>
              <a:fillRect/>
            </a:stretch>
          </p:blipFill>
          <p:spPr bwMode="auto">
            <a:xfrm>
              <a:off x="4506913" y="1371600"/>
              <a:ext cx="4368800" cy="3276600"/>
            </a:xfrm>
            <a:prstGeom prst="rect">
              <a:avLst/>
            </a:prstGeom>
            <a:noFill/>
            <a:ln w="9525">
              <a:noFill/>
              <a:miter lim="800000"/>
              <a:headEnd/>
              <a:tailEnd/>
            </a:ln>
          </p:spPr>
        </p:pic>
      </p:grpSp>
      <p:sp>
        <p:nvSpPr>
          <p:cNvPr id="59394" name="Slide Number Placeholder 1"/>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E5DB1287-0DCB-476F-98DC-DF8B7338EE15}" type="slidenum">
              <a:rPr lang="en-US">
                <a:solidFill>
                  <a:srgbClr val="000000"/>
                </a:solidFill>
              </a:rPr>
              <a:pPr fontAlgn="base">
                <a:spcBef>
                  <a:spcPct val="0"/>
                </a:spcBef>
                <a:spcAft>
                  <a:spcPct val="0"/>
                </a:spcAft>
              </a:pPr>
              <a:t>53</a:t>
            </a:fld>
            <a:endParaRPr lang="en-US" dirty="0">
              <a:solidFill>
                <a:srgbClr val="000000"/>
              </a:solidFill>
            </a:endParaRPr>
          </a:p>
        </p:txBody>
      </p:sp>
    </p:spTree>
    <p:extLst>
      <p:ext uri="{BB962C8B-B14F-4D97-AF65-F5344CB8AC3E}">
        <p14:creationId xmlns:p14="http://schemas.microsoft.com/office/powerpoint/2010/main" val="4219477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ctrTitle"/>
          </p:nvPr>
        </p:nvSpPr>
        <p:spPr>
          <a:xfrm>
            <a:off x="1153955" y="1981200"/>
            <a:ext cx="7990045" cy="1470025"/>
          </a:xfrm>
        </p:spPr>
        <p:txBody>
          <a:bodyPr>
            <a:normAutofit fontScale="90000"/>
          </a:bodyPr>
          <a:lstStyle/>
          <a:p>
            <a:pPr eaLnBrk="1" hangingPunct="1">
              <a:defRPr/>
            </a:pPr>
            <a:r>
              <a:rPr lang="en-US" dirty="0" smtClean="0">
                <a:ea typeface="+mj-ea"/>
              </a:rPr>
              <a:t/>
            </a:r>
            <a:br>
              <a:rPr lang="en-US" dirty="0" smtClean="0">
                <a:ea typeface="+mj-ea"/>
              </a:rPr>
            </a:br>
            <a:r>
              <a:rPr lang="en-US" dirty="0" err="1" smtClean="0">
                <a:ea typeface="+mj-ea"/>
                <a:cs typeface="Arial" pitchFamily="34" charset="0"/>
              </a:rPr>
              <a:t>TeamSTEPPS</a:t>
            </a:r>
            <a:r>
              <a:rPr lang="en-US" dirty="0" smtClean="0">
                <a:ea typeface="+mj-ea"/>
                <a:cs typeface="Arial" pitchFamily="34" charset="0"/>
              </a:rPr>
              <a:t> Tools to Improve Feedback on Error and a Safety Culture</a:t>
            </a:r>
          </a:p>
        </p:txBody>
      </p:sp>
      <p:sp>
        <p:nvSpPr>
          <p:cNvPr id="2" name="Subtitle 1"/>
          <p:cNvSpPr>
            <a:spLocks noGrp="1"/>
          </p:cNvSpPr>
          <p:nvPr>
            <p:ph type="subTitle" idx="1"/>
          </p:nvPr>
        </p:nvSpPr>
        <p:spPr>
          <a:xfrm>
            <a:off x="347450" y="4773175"/>
            <a:ext cx="7805340" cy="1752600"/>
          </a:xfrm>
        </p:spPr>
        <p:txBody>
          <a:bodyPr/>
          <a:lstStyle/>
          <a:p>
            <a:pPr lvl="0" algn="l" eaLnBrk="1" hangingPunct="1">
              <a:spcBef>
                <a:spcPct val="0"/>
              </a:spcBef>
            </a:pPr>
            <a:r>
              <a:rPr lang="en-US" sz="1800" b="1" kern="1200" dirty="0">
                <a:solidFill>
                  <a:srgbClr val="000000"/>
                </a:solidFill>
                <a:latin typeface="Arial" charset="0"/>
              </a:rPr>
              <a:t>			</a:t>
            </a:r>
            <a:r>
              <a:rPr lang="en-US" sz="2000" b="1" kern="1200" dirty="0" err="1">
                <a:solidFill>
                  <a:srgbClr val="000000"/>
                </a:solidFill>
                <a:latin typeface="Arial" charset="0"/>
              </a:rPr>
              <a:t>LeWanza</a:t>
            </a:r>
            <a:r>
              <a:rPr lang="en-US" sz="2000" b="1" kern="1200" dirty="0">
                <a:solidFill>
                  <a:srgbClr val="000000"/>
                </a:solidFill>
                <a:latin typeface="Arial" charset="0"/>
              </a:rPr>
              <a:t> M. Harris, MD, MPH</a:t>
            </a:r>
          </a:p>
          <a:p>
            <a:endParaRPr lang="en-US" dirty="0"/>
          </a:p>
        </p:txBody>
      </p:sp>
    </p:spTree>
    <p:extLst>
      <p:ext uri="{BB962C8B-B14F-4D97-AF65-F5344CB8AC3E}">
        <p14:creationId xmlns:p14="http://schemas.microsoft.com/office/powerpoint/2010/main" val="3119581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sz="3600" dirty="0" smtClean="0"/>
              <a:t/>
            </a:r>
            <a:br>
              <a:rPr lang="en-US" sz="3600" dirty="0" smtClean="0"/>
            </a:br>
            <a:r>
              <a:rPr lang="en-US" sz="3600" dirty="0" smtClean="0"/>
              <a:t/>
            </a:r>
            <a:br>
              <a:rPr lang="en-US" sz="3600" dirty="0" smtClean="0"/>
            </a:br>
            <a:r>
              <a:rPr lang="en-US" sz="3600" dirty="0" smtClean="0"/>
              <a:t>The Joint Commission </a:t>
            </a:r>
            <a:br>
              <a:rPr lang="en-US" sz="3600" dirty="0" smtClean="0"/>
            </a:br>
            <a:r>
              <a:rPr lang="en-US" sz="3600" dirty="0" smtClean="0"/>
              <a:t>Center for Transforming Healthcare</a:t>
            </a:r>
            <a:br>
              <a:rPr lang="en-US" sz="3600" dirty="0" smtClean="0"/>
            </a:br>
            <a:r>
              <a:rPr lang="en-US" dirty="0" smtClean="0"/>
              <a:t/>
            </a:r>
            <a:br>
              <a:rPr lang="en-US" dirty="0" smtClean="0"/>
            </a:br>
            <a:endParaRPr lang="en-US" dirty="0" smtClean="0"/>
          </a:p>
        </p:txBody>
      </p:sp>
      <p:sp>
        <p:nvSpPr>
          <p:cNvPr id="4100" name="Rectangle 3"/>
          <p:cNvSpPr>
            <a:spLocks noGrp="1" noChangeArrowheads="1"/>
          </p:cNvSpPr>
          <p:nvPr>
            <p:ph type="body" idx="1"/>
          </p:nvPr>
        </p:nvSpPr>
        <p:spPr/>
        <p:txBody>
          <a:bodyPr/>
          <a:lstStyle/>
          <a:p>
            <a:pPr eaLnBrk="1" hangingPunct="1"/>
            <a:r>
              <a:rPr lang="en-US" sz="2400" dirty="0" smtClean="0"/>
              <a:t>National project of seven peer collaborating hospitals &amp; health systems</a:t>
            </a:r>
          </a:p>
          <a:p>
            <a:pPr eaLnBrk="1" hangingPunct="1"/>
            <a:r>
              <a:rPr lang="en-US" sz="2400" dirty="0" smtClean="0"/>
              <a:t>Aim</a:t>
            </a:r>
          </a:p>
          <a:p>
            <a:pPr lvl="1" eaLnBrk="1" hangingPunct="1"/>
            <a:r>
              <a:rPr lang="en-US" sz="2400" dirty="0" smtClean="0"/>
              <a:t>Maximize behaviors that prevent harm</a:t>
            </a:r>
          </a:p>
          <a:p>
            <a:pPr eaLnBrk="1" hangingPunct="1"/>
            <a:r>
              <a:rPr lang="en-US" sz="2400" dirty="0" smtClean="0"/>
              <a:t>Objectives</a:t>
            </a:r>
          </a:p>
          <a:p>
            <a:pPr lvl="1" eaLnBrk="1" hangingPunct="1"/>
            <a:r>
              <a:rPr lang="en-US" sz="2400" dirty="0" smtClean="0"/>
              <a:t>Encourage staff to speak about risks to staff &amp; patient</a:t>
            </a:r>
          </a:p>
          <a:p>
            <a:pPr lvl="1" eaLnBrk="1" hangingPunct="1"/>
            <a:r>
              <a:rPr lang="en-US" sz="2400" dirty="0" smtClean="0"/>
              <a:t>Empower staff to report near-misses &amp; errors</a:t>
            </a:r>
          </a:p>
          <a:p>
            <a:pPr lvl="1" eaLnBrk="1" hangingPunct="1"/>
            <a:r>
              <a:rPr lang="en-US" sz="2400" dirty="0" smtClean="0"/>
              <a:t>Improve communication among team members</a:t>
            </a:r>
          </a:p>
          <a:p>
            <a:pPr lvl="1" eaLnBrk="1" hangingPunct="1"/>
            <a:r>
              <a:rPr lang="en-US" sz="2400" dirty="0" smtClean="0"/>
              <a:t>Drive improvements</a:t>
            </a:r>
          </a:p>
          <a:p>
            <a:pPr eaLnBrk="1" hangingPunct="1">
              <a:buFontTx/>
              <a:buNone/>
            </a:pPr>
            <a:r>
              <a:rPr lang="en-US" sz="2400" dirty="0" smtClean="0"/>
              <a:t>	</a:t>
            </a:r>
          </a:p>
        </p:txBody>
      </p:sp>
      <p:sp>
        <p:nvSpPr>
          <p:cNvPr id="4098" name="Slide Number Placeholder 5"/>
          <p:cNvSpPr>
            <a:spLocks noGrp="1"/>
          </p:cNvSpPr>
          <p:nvPr>
            <p:ph type="sldNum" sz="quarter" idx="12"/>
          </p:nvPr>
        </p:nvSpPr>
        <p:spPr>
          <a:noFill/>
        </p:spPr>
        <p:txBody>
          <a:bodyPr/>
          <a:lstStyle/>
          <a:p>
            <a:fld id="{3E565A09-75C4-4AED-A4E6-04201608E86A}" type="slidenum">
              <a:rPr lang="en-US" smtClean="0">
                <a:solidFill>
                  <a:srgbClr val="000000"/>
                </a:solidFill>
              </a:rPr>
              <a:pPr/>
              <a:t>55</a:t>
            </a:fld>
            <a:endParaRPr lang="en-US" smtClean="0">
              <a:solidFill>
                <a:srgbClr val="000000"/>
              </a:solidFill>
            </a:endParaRPr>
          </a:p>
        </p:txBody>
      </p:sp>
    </p:spTree>
    <p:extLst>
      <p:ext uri="{BB962C8B-B14F-4D97-AF65-F5344CB8AC3E}">
        <p14:creationId xmlns:p14="http://schemas.microsoft.com/office/powerpoint/2010/main" val="2177363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00"/>
            <a:ext cx="8229600" cy="1143000"/>
          </a:xfrm>
        </p:spPr>
        <p:txBody>
          <a:bodyPr/>
          <a:lstStyle/>
          <a:p>
            <a:pPr lvl="0" eaLnBrk="1" hangingPunct="1">
              <a:defRPr/>
            </a:pPr>
            <a:r>
              <a:rPr lang="en-US" sz="3200" kern="1200" dirty="0">
                <a:solidFill>
                  <a:srgbClr val="3333CC"/>
                </a:solidFill>
                <a:latin typeface="Arial" charset="0"/>
                <a:cs typeface="+mn-cs"/>
              </a:rPr>
              <a:t>Feedback and Communication about Error</a:t>
            </a:r>
            <a:r>
              <a:rPr lang="en-US" kern="1200" dirty="0">
                <a:solidFill>
                  <a:srgbClr val="000000"/>
                </a:solidFill>
                <a:latin typeface="Arial" charset="0"/>
                <a:cs typeface="+mn-cs"/>
              </a:rPr>
              <a:t/>
            </a:r>
            <a:br>
              <a:rPr lang="en-US" kern="1200" dirty="0">
                <a:solidFill>
                  <a:srgbClr val="000000"/>
                </a:solidFill>
                <a:latin typeface="Arial" charset="0"/>
                <a:cs typeface="+mn-cs"/>
              </a:rPr>
            </a:br>
            <a:endParaRPr lang="en-US" dirty="0"/>
          </a:p>
        </p:txBody>
      </p:sp>
      <p:graphicFrame>
        <p:nvGraphicFramePr>
          <p:cNvPr id="3103" name="Group 31" descr="When asked &quot;We are given feedback about changes put into place based on event reports,&quot; NYPH said 58% and AHRQ said 55%.&#10;&#10;When asked &quot;We are informed about errors that happen in this unit,&quot; NYPH said 64% and AHRQ said 63%.&#10;&#10;When asked &quot;In this unit, we discuss ways to prevent errors from happening again,&quot; NYPH said 70% and AHRQ said 70%." title="Domain Questions Table"/>
          <p:cNvGraphicFramePr>
            <a:graphicFrameLocks noGrp="1"/>
          </p:cNvGraphicFramePr>
          <p:nvPr>
            <p:extLst>
              <p:ext uri="{D42A27DB-BD31-4B8C-83A1-F6EECF244321}">
                <p14:modId xmlns:p14="http://schemas.microsoft.com/office/powerpoint/2010/main" val="1387140964"/>
              </p:ext>
            </p:extLst>
          </p:nvPr>
        </p:nvGraphicFramePr>
        <p:xfrm>
          <a:off x="685800" y="1676400"/>
          <a:ext cx="7924800" cy="2691448"/>
        </p:xfrm>
        <a:graphic>
          <a:graphicData uri="http://schemas.openxmlformats.org/drawingml/2006/table">
            <a:tbl>
              <a:tblPr/>
              <a:tblGrid>
                <a:gridCol w="5078413"/>
                <a:gridCol w="1384300"/>
                <a:gridCol w="1462087"/>
              </a:tblGrid>
              <a:tr h="67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Domain Questions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NYPH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AHRQ</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We are given feedback about changes put into place based on event reports.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50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We are informed about errors that happen in this unit.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36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In this unit, we discuss ways to prevent errors from happening again.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7170" name="Slide Number Placeholder 3"/>
          <p:cNvSpPr txBox="1">
            <a:spLocks noGrp="1"/>
          </p:cNvSpPr>
          <p:nvPr/>
        </p:nvSpPr>
        <p:spPr bwMode="auto">
          <a:xfrm>
            <a:off x="6553200" y="6477000"/>
            <a:ext cx="2133600" cy="476250"/>
          </a:xfrm>
          <a:prstGeom prst="rect">
            <a:avLst/>
          </a:prstGeom>
          <a:noFill/>
          <a:ln w="9525">
            <a:noFill/>
            <a:miter lim="800000"/>
            <a:headEnd/>
            <a:tailEnd/>
          </a:ln>
        </p:spPr>
        <p:txBody>
          <a:bodyPr/>
          <a:lstStyle/>
          <a:p>
            <a:pPr algn="r"/>
            <a:fld id="{BB7912F6-CC68-4BF2-9294-8CBD5439A703}" type="slidenum">
              <a:rPr lang="en-US" sz="1400">
                <a:solidFill>
                  <a:srgbClr val="000000"/>
                </a:solidFill>
                <a:ea typeface="ＭＳ Ｐゴシック" pitchFamily="-106" charset="-128"/>
                <a:cs typeface="+mn-cs"/>
              </a:rPr>
              <a:pPr algn="r"/>
              <a:t>56</a:t>
            </a:fld>
            <a:endParaRPr lang="en-US" sz="1400">
              <a:solidFill>
                <a:srgbClr val="000000"/>
              </a:solidFill>
              <a:ea typeface="ＭＳ Ｐゴシック" pitchFamily="-106" charset="-128"/>
              <a:cs typeface="+mn-cs"/>
            </a:endParaRPr>
          </a:p>
        </p:txBody>
      </p:sp>
    </p:spTree>
    <p:extLst>
      <p:ext uri="{BB962C8B-B14F-4D97-AF65-F5344CB8AC3E}">
        <p14:creationId xmlns:p14="http://schemas.microsoft.com/office/powerpoint/2010/main" val="1083320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Metric 1: Closed Loop</a:t>
            </a:r>
            <a:endParaRPr lang="en-US" sz="4000" dirty="0"/>
          </a:p>
        </p:txBody>
      </p:sp>
      <p:sp>
        <p:nvSpPr>
          <p:cNvPr id="6147" name="Content Placeholder 2"/>
          <p:cNvSpPr>
            <a:spLocks noGrp="1"/>
          </p:cNvSpPr>
          <p:nvPr>
            <p:ph idx="1"/>
          </p:nvPr>
        </p:nvSpPr>
        <p:spPr>
          <a:xfrm>
            <a:off x="457200" y="1646238"/>
            <a:ext cx="8229600" cy="4525962"/>
          </a:xfrm>
        </p:spPr>
        <p:txBody>
          <a:bodyPr/>
          <a:lstStyle/>
          <a:p>
            <a:r>
              <a:rPr lang="en-US" sz="2800" b="1" dirty="0" smtClean="0"/>
              <a:t>Percent of reported and reviewed events that make it through resolution</a:t>
            </a:r>
          </a:p>
          <a:p>
            <a:pPr lvl="1"/>
            <a:r>
              <a:rPr lang="en-US" i="1" dirty="0" smtClean="0"/>
              <a:t>Closed report</a:t>
            </a:r>
            <a:r>
              <a:rPr lang="en-US" dirty="0" smtClean="0"/>
              <a:t>: feedback was given, or action plan in place</a:t>
            </a:r>
          </a:p>
          <a:p>
            <a:pPr lvl="1"/>
            <a:r>
              <a:rPr lang="en-US" i="1" dirty="0" smtClean="0"/>
              <a:t>Open report</a:t>
            </a:r>
            <a:r>
              <a:rPr lang="en-US" dirty="0" smtClean="0"/>
              <a:t>: no review or feedback given</a:t>
            </a:r>
          </a:p>
          <a:p>
            <a:pPr lvl="2">
              <a:buFontTx/>
              <a:buNone/>
            </a:pPr>
            <a:endParaRPr lang="en-US" dirty="0" smtClean="0"/>
          </a:p>
          <a:p>
            <a:pPr lvl="1"/>
            <a:r>
              <a:rPr lang="en-US" dirty="0" smtClean="0"/>
              <a:t>Metric =    </a:t>
            </a:r>
            <a:r>
              <a:rPr lang="en-US" u="sng" dirty="0" smtClean="0"/>
              <a:t>        # closed_____</a:t>
            </a:r>
          </a:p>
          <a:p>
            <a:pPr lvl="1">
              <a:buFontTx/>
              <a:buNone/>
            </a:pPr>
            <a:r>
              <a:rPr lang="en-US" dirty="0" smtClean="0"/>
              <a:t>			       # closed +  # open</a:t>
            </a:r>
          </a:p>
          <a:p>
            <a:pPr lvl="1">
              <a:buFontTx/>
              <a:buNone/>
            </a:pPr>
            <a:endParaRPr lang="en-US" dirty="0" smtClean="0"/>
          </a:p>
        </p:txBody>
      </p:sp>
    </p:spTree>
    <p:extLst>
      <p:ext uri="{BB962C8B-B14F-4D97-AF65-F5344CB8AC3E}">
        <p14:creationId xmlns:p14="http://schemas.microsoft.com/office/powerpoint/2010/main" val="957964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7W Event Reporting 2012</a:t>
            </a:r>
          </a:p>
        </p:txBody>
      </p:sp>
      <p:pic>
        <p:nvPicPr>
          <p:cNvPr id="5" name="Picture 5" descr="Define, MEASURE, Analyze, Improve, Control" title="Background Image"/>
          <p:cNvPicPr>
            <a:picLocks noChangeAspect="1" noChangeArrowheads="1"/>
          </p:cNvPicPr>
          <p:nvPr/>
        </p:nvPicPr>
        <p:blipFill>
          <a:blip r:embed="rId2" cstate="print"/>
          <a:srcRect/>
          <a:stretch>
            <a:fillRect/>
          </a:stretch>
        </p:blipFill>
        <p:spPr bwMode="auto">
          <a:xfrm>
            <a:off x="7081838" y="7938"/>
            <a:ext cx="2000250" cy="449262"/>
          </a:xfrm>
          <a:prstGeom prst="rect">
            <a:avLst/>
          </a:prstGeom>
          <a:noFill/>
          <a:ln w="9525">
            <a:noFill/>
            <a:miter lim="800000"/>
            <a:headEnd/>
            <a:tailEnd/>
          </a:ln>
        </p:spPr>
      </p:pic>
      <p:pic>
        <p:nvPicPr>
          <p:cNvPr id="48130" name="Picture 2" descr="A chart displaying Event Reporting numbers by month, distinguishing between open and closed cases.&#10;&#10;January 2012:&#10;6 open&#10;1 closed&#10;&#10;February 2012:&#10;5 open&#10;0 closed&#10;&#10;March 2012:&#10;3 open&#10;2 closed&#10;&#10;April 2012:&#10;0 open&#10;2 closed&#10;&#10;May 2012:&#10;0 open&#10;6 closed&#10;&#10;June 2012:&#10;4 open&#10;6 closed&#10;&#10;July 2012:&#10;6 open&#10;4 closed&#10;&#10;August 2012:&#10;4 open&#10;7 closed&#10;&#10;September 2012:&#10;1 open&#10;5 closed&#10;&#10;October 2012:&#10;6 open&#10;1 closed&#10;&#10;November 2012:&#10;6 open&#10;3 closed&#10;&#10;December 2012:&#10;1 open&#10;5 closed" title="7W Event Reporting 2012"/>
          <p:cNvPicPr>
            <a:picLocks noChangeAspect="1" noChangeArrowheads="1"/>
          </p:cNvPicPr>
          <p:nvPr/>
        </p:nvPicPr>
        <p:blipFill>
          <a:blip r:embed="rId3" cstate="print"/>
          <a:srcRect/>
          <a:stretch>
            <a:fillRect/>
          </a:stretch>
        </p:blipFill>
        <p:spPr bwMode="auto">
          <a:xfrm>
            <a:off x="1292225" y="1489161"/>
            <a:ext cx="6556375" cy="4759239"/>
          </a:xfrm>
          <a:prstGeom prst="rect">
            <a:avLst/>
          </a:prstGeom>
          <a:noFill/>
          <a:ln w="9525">
            <a:noFill/>
            <a:miter lim="800000"/>
            <a:headEnd/>
            <a:tailEnd/>
          </a:ln>
          <a:effectLst/>
        </p:spPr>
      </p:pic>
    </p:spTree>
    <p:extLst>
      <p:ext uri="{BB962C8B-B14F-4D97-AF65-F5344CB8AC3E}">
        <p14:creationId xmlns:p14="http://schemas.microsoft.com/office/powerpoint/2010/main" val="3070751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2012 Reporters by Discipline </a:t>
            </a:r>
            <a:endParaRPr lang="en-US" sz="3600" dirty="0"/>
          </a:p>
        </p:txBody>
      </p:sp>
      <p:pic>
        <p:nvPicPr>
          <p:cNvPr id="49157" name="Picture 5" descr="A pie chart delineates the 20112 reporters by discipline. They are, as follows:&#10;&#10;RN 50%&#10;Lab 9%&#10;Blood Bank 5%&#10;Pharmacy 5%&#10;Attending 5%&#10;House Staff 5%&#10;Unknown 21%" title="2012 Reporters by Discipline Pie Chart"/>
          <p:cNvPicPr>
            <a:picLocks noChangeAspect="1" noChangeArrowheads="1"/>
          </p:cNvPicPr>
          <p:nvPr/>
        </p:nvPicPr>
        <p:blipFill>
          <a:blip r:embed="rId2" cstate="print"/>
          <a:srcRect/>
          <a:stretch>
            <a:fillRect/>
          </a:stretch>
        </p:blipFill>
        <p:spPr bwMode="auto">
          <a:xfrm>
            <a:off x="1183572" y="1523999"/>
            <a:ext cx="6969828" cy="505936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F439D7B-EAA3-489B-AF7B-B1207E8CE014}" type="slidenum">
              <a:rPr lang="en-US" smtClean="0">
                <a:solidFill>
                  <a:srgbClr val="000000"/>
                </a:solidFill>
              </a:rPr>
              <a:pPr/>
              <a:t>59</a:t>
            </a:fld>
            <a:endParaRPr lang="en-US">
              <a:solidFill>
                <a:srgbClr val="000000"/>
              </a:solidFill>
            </a:endParaRPr>
          </a:p>
        </p:txBody>
      </p:sp>
    </p:spTree>
    <p:extLst>
      <p:ext uri="{BB962C8B-B14F-4D97-AF65-F5344CB8AC3E}">
        <p14:creationId xmlns:p14="http://schemas.microsoft.com/office/powerpoint/2010/main" val="201773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bwMode="auto">
          <a:xfrm>
            <a:off x="228600" y="762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To Reduce Premiums</a:t>
            </a:r>
          </a:p>
        </p:txBody>
      </p:sp>
      <p:sp>
        <p:nvSpPr>
          <p:cNvPr id="10243" name="Content Placeholder 2"/>
          <p:cNvSpPr>
            <a:spLocks noGrp="1"/>
          </p:cNvSpPr>
          <p:nvPr>
            <p:ph idx="4294967295"/>
          </p:nvPr>
        </p:nvSpPr>
        <p:spPr bwMode="auto">
          <a:xfrm>
            <a:off x="609600" y="13716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Char char="Ø"/>
            </a:pPr>
            <a:r>
              <a:rPr lang="en-US" sz="4000" dirty="0" smtClean="0"/>
              <a:t>Spread the cost</a:t>
            </a:r>
          </a:p>
          <a:p>
            <a:pPr>
              <a:lnSpc>
                <a:spcPct val="200000"/>
              </a:lnSpc>
              <a:buFont typeface="Wingdings" pitchFamily="2" charset="2"/>
              <a:buChar char="Ø"/>
            </a:pPr>
            <a:r>
              <a:rPr lang="en-US" sz="4000" dirty="0" smtClean="0"/>
              <a:t>Cut the cost</a:t>
            </a:r>
          </a:p>
          <a:p>
            <a:pPr>
              <a:lnSpc>
                <a:spcPct val="200000"/>
              </a:lnSpc>
              <a:buFont typeface="Wingdings" pitchFamily="2" charset="2"/>
              <a:buChar char="Ø"/>
            </a:pPr>
            <a:r>
              <a:rPr lang="en-US" sz="4000" dirty="0" smtClean="0"/>
              <a:t>Prevent the cost</a:t>
            </a:r>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871538"/>
          </a:xfrm>
        </p:spPr>
        <p:txBody>
          <a:bodyPr/>
          <a:lstStyle/>
          <a:p>
            <a:r>
              <a:rPr lang="en-US" sz="3200" dirty="0" smtClean="0"/>
              <a:t>Metric 2: Quality of Feedback Loop </a:t>
            </a:r>
            <a:br>
              <a:rPr lang="en-US" sz="3200" dirty="0" smtClean="0"/>
            </a:br>
            <a:r>
              <a:rPr lang="en-US" sz="3200" dirty="0" smtClean="0"/>
              <a:t>Baseline n=24</a:t>
            </a:r>
          </a:p>
        </p:txBody>
      </p:sp>
      <p:graphicFrame>
        <p:nvGraphicFramePr>
          <p:cNvPr id="3" name="Chart 2" descr="Metric 2: Quality of Feedback Loop &#10;Baseline n=24&#10;&#10;When patient safety issues or events are identified and reported to leadership, to what degree do you feel feedback and communication about the event is given?&#10;3.17&#10;&#10;When patient safety issues or events are identified and reported to leadership, to what degree do you feel the action taken/planned in response will prevent future harm or similar events from occuring?&#10;3.28&#10;&#10;When patient safety issues or events are identified and reported to leadership, to what degree do you feel that action was taken to address the event?&#10;3.31&#10;&#10;When patient safety issues or events are identified and reported to leadership, to what degree do you feel the issues were heard?&#10;3.34" title="Metric 2: Quality of Feedback Loop "/>
          <p:cNvGraphicFramePr/>
          <p:nvPr>
            <p:extLst>
              <p:ext uri="{D42A27DB-BD31-4B8C-83A1-F6EECF244321}">
                <p14:modId xmlns:p14="http://schemas.microsoft.com/office/powerpoint/2010/main" val="2078920320"/>
              </p:ext>
            </p:extLst>
          </p:nvPr>
        </p:nvGraphicFramePr>
        <p:xfrm>
          <a:off x="609600" y="1981200"/>
          <a:ext cx="8077199" cy="3562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17115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75" y="587030"/>
            <a:ext cx="8229600" cy="838200"/>
          </a:xfrm>
        </p:spPr>
        <p:txBody>
          <a:bodyPr/>
          <a:lstStyle/>
          <a:p>
            <a:pPr lvl="0" eaLnBrk="1" hangingPunct="1"/>
            <a:r>
              <a:rPr lang="en-US" sz="3600" dirty="0" smtClean="0">
                <a:ea typeface="+mj-ea"/>
              </a:rPr>
              <a:t>Metric 3: Safety Organizing Scale</a:t>
            </a:r>
            <a:br>
              <a:rPr lang="en-US" sz="3600" dirty="0" smtClean="0">
                <a:ea typeface="+mj-ea"/>
              </a:rPr>
            </a:br>
            <a:r>
              <a:rPr lang="en-US" sz="3600" dirty="0" smtClean="0">
                <a:ea typeface="+mj-ea"/>
              </a:rPr>
              <a:t/>
            </a:r>
            <a:br>
              <a:rPr lang="en-US" sz="3600" dirty="0" smtClean="0">
                <a:ea typeface="+mj-ea"/>
              </a:rPr>
            </a:br>
            <a:r>
              <a:rPr lang="en-US" sz="2400" kern="1200" dirty="0" smtClean="0">
                <a:solidFill>
                  <a:srgbClr val="000000"/>
                </a:solidFill>
                <a:effectLst/>
                <a:latin typeface="Arial" charset="0"/>
                <a:cs typeface="+mn-cs"/>
              </a:rPr>
              <a:t>Baseline </a:t>
            </a:r>
            <a:r>
              <a:rPr lang="en-US" sz="2400" kern="1200" dirty="0">
                <a:solidFill>
                  <a:srgbClr val="000000"/>
                </a:solidFill>
                <a:effectLst/>
                <a:latin typeface="Arial" charset="0"/>
                <a:cs typeface="+mn-cs"/>
              </a:rPr>
              <a:t>Response (1-7 scale)</a:t>
            </a:r>
            <a:br>
              <a:rPr lang="en-US" sz="2400" kern="1200" dirty="0">
                <a:solidFill>
                  <a:srgbClr val="000000"/>
                </a:solidFill>
                <a:effectLst/>
                <a:latin typeface="Arial" charset="0"/>
                <a:cs typeface="+mn-cs"/>
              </a:rPr>
            </a:br>
            <a:endParaRPr lang="en-US" sz="3600" dirty="0" smtClean="0">
              <a:ea typeface="+mj-ea"/>
            </a:endParaRPr>
          </a:p>
        </p:txBody>
      </p:sp>
      <p:graphicFrame>
        <p:nvGraphicFramePr>
          <p:cNvPr id="6" name="Table 5" descr="When performing handoffs, we usually discuss what to look out for.&#10;5.05&#10;&#10;My workgroup spends time identifying activities we do not want to go wrong.&#10;4.62&#10;&#10;My workgroup discusses alternatives as to how we go about our normal work activities.&#10;4.29&#10;&#10;My workgroup has a good understanding of each other's talents and skills.&#10;4.67&#10;&#10;Members of my workgroup discuss unique skills with each other so we know who on the unit has relecant specialized skills and knowledge.&#10;4.00&#10;&#10;My workgroup talks about mistakes and ways to learn from them.&#10;4.33&#10;&#10;When errors happen, we discuss how we could have prevented them.&#10;4.62&#10;&#10;When attempting to resolve a probelm, we take advantage of the unique skills of our colleagues.&#10;4.24&#10;&#10;When a patient crisis occurs, we rapidly pool our collective expertise to attempt to resolve it.&#10;5.24&#10;&#10;Mean Q1-9, all respondents.&#10;4.56" title="Table with Baseline Response (1-7) Scale "/>
          <p:cNvGraphicFramePr>
            <a:graphicFrameLocks noGrp="1"/>
          </p:cNvGraphicFramePr>
          <p:nvPr>
            <p:extLst>
              <p:ext uri="{D42A27DB-BD31-4B8C-83A1-F6EECF244321}">
                <p14:modId xmlns:p14="http://schemas.microsoft.com/office/powerpoint/2010/main" val="3291917187"/>
              </p:ext>
            </p:extLst>
          </p:nvPr>
        </p:nvGraphicFramePr>
        <p:xfrm>
          <a:off x="609600" y="1628815"/>
          <a:ext cx="8001000" cy="4603750"/>
        </p:xfrm>
        <a:graphic>
          <a:graphicData uri="http://schemas.openxmlformats.org/drawingml/2006/table">
            <a:tbl>
              <a:tblPr/>
              <a:tblGrid>
                <a:gridCol w="7116763"/>
                <a:gridCol w="884237"/>
              </a:tblGrid>
              <a:tr h="361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6" charset="0"/>
                          <a:ea typeface="ＭＳ Ｐゴシック" pitchFamily="-106" charset="-128"/>
                        </a:rPr>
                        <a:t>When performing handoffs, we usually discuss what to look out for.</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5.05</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558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My workgroup spends time identifying activities we do not want to go wrong.</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4.62</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My workgroup discusses alternatives as to how we go about our normal work activities.</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4.29</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361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My workgroup has a good understanding of each other's talents and skills.</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4.67</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6" charset="0"/>
                          <a:ea typeface="ＭＳ Ｐゴシック" pitchFamily="-106" charset="-128"/>
                        </a:rPr>
                        <a:t>Members of my workgroup discuss unique skills with each other so we know who on the unit has relevant specialized skills and knowledge.</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4.00</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361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My workgroup talks about mistakes and ways to learn from them.</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4.33</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When errors happen, we discuss how we could have prevented them.</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4.62</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558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When attempting to resolve a problem, we take advantage of the unique skills of our colleagues.</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4.24</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When a patient crisis occurs, we rapidly pool our collective expertise to attempt to resolve it.</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5.24</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361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06" charset="0"/>
                          <a:ea typeface="ＭＳ Ｐゴシック" pitchFamily="-106" charset="-128"/>
                        </a:rPr>
                        <a:t>Mean Q1-9, all respondents</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6" charset="0"/>
                          <a:ea typeface="ＭＳ Ｐゴシック" pitchFamily="-106" charset="-128"/>
                        </a:rPr>
                        <a:t>4.56</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15080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Potential Root Causes: Cause &amp; Effect Diagram</a:t>
            </a:r>
          </a:p>
        </p:txBody>
      </p:sp>
      <p:sp>
        <p:nvSpPr>
          <p:cNvPr id="27652" name="Content Placeholder 12"/>
          <p:cNvSpPr>
            <a:spLocks noGrp="1"/>
          </p:cNvSpPr>
          <p:nvPr>
            <p:ph sz="half" idx="2"/>
          </p:nvPr>
        </p:nvSpPr>
        <p:spPr/>
        <p:txBody>
          <a:bodyPr/>
          <a:lstStyle/>
          <a:p>
            <a:endParaRPr lang="en-US" smtClean="0"/>
          </a:p>
        </p:txBody>
      </p:sp>
      <p:sp>
        <p:nvSpPr>
          <p:cNvPr id="27653" name="Text Placeholder 13"/>
          <p:cNvSpPr>
            <a:spLocks noGrp="1"/>
          </p:cNvSpPr>
          <p:nvPr>
            <p:ph type="body" sz="quarter" idx="3"/>
          </p:nvPr>
        </p:nvSpPr>
        <p:spPr>
          <a:xfrm>
            <a:off x="5105400" y="1535113"/>
            <a:ext cx="3581400" cy="446087"/>
          </a:xfrm>
        </p:spPr>
        <p:txBody>
          <a:bodyPr/>
          <a:lstStyle/>
          <a:p>
            <a:r>
              <a:rPr lang="en-US" dirty="0" smtClean="0"/>
              <a:t>Root Causes</a:t>
            </a:r>
          </a:p>
        </p:txBody>
      </p:sp>
      <p:sp>
        <p:nvSpPr>
          <p:cNvPr id="27654" name="Content Placeholder 14"/>
          <p:cNvSpPr>
            <a:spLocks noGrp="1"/>
          </p:cNvSpPr>
          <p:nvPr>
            <p:ph sz="quarter" idx="4"/>
          </p:nvPr>
        </p:nvSpPr>
        <p:spPr>
          <a:xfrm>
            <a:off x="5257800" y="2057400"/>
            <a:ext cx="3657600" cy="3951288"/>
          </a:xfrm>
        </p:spPr>
        <p:txBody>
          <a:bodyPr/>
          <a:lstStyle/>
          <a:p>
            <a:r>
              <a:rPr lang="en-US" sz="1400" dirty="0" smtClean="0"/>
              <a:t>No formal process for feedback</a:t>
            </a:r>
          </a:p>
          <a:p>
            <a:r>
              <a:rPr lang="en-US" sz="1400" dirty="0" smtClean="0"/>
              <a:t>No accountability or follow-up</a:t>
            </a:r>
          </a:p>
          <a:p>
            <a:r>
              <a:rPr lang="en-US" sz="1400" dirty="0" smtClean="0"/>
              <a:t>Lack of management support</a:t>
            </a:r>
          </a:p>
          <a:p>
            <a:r>
              <a:rPr lang="en-US" sz="1400" dirty="0" smtClean="0"/>
              <a:t>Nurse-driven reporting</a:t>
            </a:r>
          </a:p>
          <a:p>
            <a:r>
              <a:rPr lang="en-US" sz="1400" dirty="0" smtClean="0"/>
              <a:t>No standard review process for events reported</a:t>
            </a:r>
          </a:p>
          <a:p>
            <a:r>
              <a:rPr lang="en-US" sz="1400" dirty="0" smtClean="0"/>
              <a:t>Punitive culture/Fear of retaliation</a:t>
            </a:r>
          </a:p>
          <a:p>
            <a:r>
              <a:rPr lang="en-US" sz="1400" dirty="0" smtClean="0"/>
              <a:t>Reporting system lack of ease of use</a:t>
            </a:r>
          </a:p>
          <a:p>
            <a:r>
              <a:rPr lang="en-US" sz="1400" dirty="0" smtClean="0"/>
              <a:t>Reporting system lack of functionality </a:t>
            </a:r>
          </a:p>
          <a:p>
            <a:r>
              <a:rPr lang="en-US" sz="1400" dirty="0" smtClean="0"/>
              <a:t>Poor clarity of events to report</a:t>
            </a:r>
          </a:p>
          <a:p>
            <a:r>
              <a:rPr lang="en-US" sz="1400" dirty="0" smtClean="0"/>
              <a:t>Lack of awareness of unsafe behaviors or conditions</a:t>
            </a:r>
          </a:p>
          <a:p>
            <a:r>
              <a:rPr lang="en-US" sz="1400" dirty="0" smtClean="0"/>
              <a:t>Lack of follow through on improvement/ownership</a:t>
            </a:r>
          </a:p>
        </p:txBody>
      </p:sp>
      <p:pic>
        <p:nvPicPr>
          <p:cNvPr id="10244" name="Picture 2" descr="This is a flow chart displaying all the ways that errors can happen.&#10;&#10;CULTURE&#10;A punitive culture, which could have a fear of retaliation.&#10;Physician-driven.&#10;Reported events not addressed.&#10;Lack of management support.&#10;&#10;DATABASE&#10;Not user-friendly, leading to duplications and time-consuming.&#10;Punitive.&#10;Lack of clarity of events to report.&#10;&#10;COMMUNICATION&#10;Poor communication.&#10;Various communication styles&#10;&#10;METHODS&#10;No formal process for feedback.&#10;&#10;PEOPLE&#10;Accountability&#10;Poor teamwork&#10;Lack of trust&#10;Defensiveness&#10;Disrespectful of Role, which can lead to ignoring reporting by ancillary staff.&#10;Value System.&#10;&#10;All of these roads should lead to feedback and communication about error." title="Potential Root Causes: Cause &amp; Effect Diagram"/>
          <p:cNvPicPr>
            <a:picLocks noChangeAspect="1" noChangeArrowheads="1"/>
          </p:cNvPicPr>
          <p:nvPr/>
        </p:nvPicPr>
        <p:blipFill>
          <a:blip r:embed="rId3" cstate="print"/>
          <a:srcRect/>
          <a:stretch>
            <a:fillRect/>
          </a:stretch>
        </p:blipFill>
        <p:spPr bwMode="auto">
          <a:xfrm>
            <a:off x="462666" y="1464602"/>
            <a:ext cx="4642734" cy="4642734"/>
          </a:xfrm>
          <a:prstGeom prst="rect">
            <a:avLst/>
          </a:prstGeom>
          <a:noFill/>
          <a:ln w="9525">
            <a:noFill/>
            <a:miter lim="800000"/>
            <a:headEnd/>
            <a:tailEnd/>
          </a:ln>
          <a:effectLst>
            <a:outerShdw dist="50800" dir="5400000" algn="ctr" rotWithShape="0">
              <a:schemeClr val="bg1"/>
            </a:outerShdw>
          </a:effectLst>
        </p:spPr>
      </p:pic>
    </p:spTree>
    <p:extLst>
      <p:ext uri="{BB962C8B-B14F-4D97-AF65-F5344CB8AC3E}">
        <p14:creationId xmlns:p14="http://schemas.microsoft.com/office/powerpoint/2010/main" val="5780151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04800"/>
            <a:ext cx="8229600" cy="1143000"/>
          </a:xfrm>
        </p:spPr>
        <p:txBody>
          <a:bodyPr/>
          <a:lstStyle/>
          <a:p>
            <a:r>
              <a:rPr lang="en-US" dirty="0" smtClean="0"/>
              <a:t>Improvement Interventions</a:t>
            </a:r>
          </a:p>
        </p:txBody>
      </p:sp>
      <p:graphicFrame>
        <p:nvGraphicFramePr>
          <p:cNvPr id="3" name="Diagram 2" descr="First,&#10;Brainstorm and Fishbone&#10;then, create a&#10;Process Map / Flowchart&#10;which will lead to&#10;Improvements" title="Improvement Interventions Diagram"/>
          <p:cNvGraphicFramePr/>
          <p:nvPr>
            <p:extLst>
              <p:ext uri="{D42A27DB-BD31-4B8C-83A1-F6EECF244321}">
                <p14:modId xmlns:p14="http://schemas.microsoft.com/office/powerpoint/2010/main" val="1549514997"/>
              </p:ext>
            </p:extLst>
          </p:nvPr>
        </p:nvGraphicFramePr>
        <p:xfrm>
          <a:off x="1524000" y="1676400"/>
          <a:ext cx="6096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31771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7848600" cy="1143000"/>
          </a:xfrm>
        </p:spPr>
        <p:txBody>
          <a:bodyPr/>
          <a:lstStyle/>
          <a:p>
            <a:pPr>
              <a:defRPr/>
            </a:pPr>
            <a:r>
              <a:rPr lang="en-US" sz="3200" b="1" dirty="0" smtClean="0">
                <a:ea typeface="+mj-ea"/>
              </a:rPr>
              <a:t>Mobilizing Commitment:</a:t>
            </a:r>
            <a:br>
              <a:rPr lang="en-US" sz="3200" b="1" dirty="0" smtClean="0">
                <a:ea typeface="+mj-ea"/>
              </a:rPr>
            </a:br>
            <a:r>
              <a:rPr lang="en-US" sz="3200" b="1" dirty="0" smtClean="0">
                <a:ea typeface="+mj-ea"/>
              </a:rPr>
              <a:t>Stakeholder Analysis</a:t>
            </a:r>
          </a:p>
        </p:txBody>
      </p:sp>
      <p:graphicFrame>
        <p:nvGraphicFramePr>
          <p:cNvPr id="9" name="Table 8" descr="This table indicates how stakeholders approached change management strategies based on the following scale: Resistant, Skeptical, Neutral, Supportive, and Enthusiastic.&#10;&#10;VP Patient Care Services: Supportive.&#10;Chairman OB/GYN: Supportive.&#10;Medical Director, OB/GYN: Enthusiastic&#10;Medical Director/Anesthesiology: Enthusiastic&#10;Anesthesiology Attendings, Residents: Supportive&#10;OB/GYN Attendings, Residents: Skeptical&#10;PCD 7W is blacked out.&#10;PCD 7S: Enthusiastic.&#10;Clinical Manager, 7S: Enthusiastic.&#10;Clinical Manager, 7W: Enthusiastic.&#10;Physician Assistant: Skeptical." title="Stakeholder Anaylsis Table"/>
          <p:cNvGraphicFramePr>
            <a:graphicFrameLocks noGrp="1"/>
          </p:cNvGraphicFramePr>
          <p:nvPr>
            <p:extLst>
              <p:ext uri="{D42A27DB-BD31-4B8C-83A1-F6EECF244321}">
                <p14:modId xmlns:p14="http://schemas.microsoft.com/office/powerpoint/2010/main" val="1812837750"/>
              </p:ext>
            </p:extLst>
          </p:nvPr>
        </p:nvGraphicFramePr>
        <p:xfrm>
          <a:off x="1143000" y="1694940"/>
          <a:ext cx="7086600" cy="4460815"/>
        </p:xfrm>
        <a:graphic>
          <a:graphicData uri="http://schemas.openxmlformats.org/drawingml/2006/table">
            <a:tbl>
              <a:tblPr/>
              <a:tblGrid>
                <a:gridCol w="1295400"/>
                <a:gridCol w="1106488"/>
                <a:gridCol w="1204912"/>
                <a:gridCol w="1171575"/>
                <a:gridCol w="1247775"/>
                <a:gridCol w="1060450"/>
              </a:tblGrid>
              <a:tr h="3476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106" charset="0"/>
                          <a:ea typeface="Calibri" pitchFamily="-106" charset="0"/>
                        </a:rPr>
                        <a:t>Role</a:t>
                      </a:r>
                      <a:endParaRPr kumimoji="0" lang="en-US" sz="12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106" charset="0"/>
                          <a:ea typeface="Calibri" pitchFamily="-106" charset="0"/>
                        </a:rPr>
                        <a:t>Resistant</a:t>
                      </a:r>
                      <a:endParaRPr kumimoji="0" lang="en-US" sz="12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106" charset="0"/>
                          <a:ea typeface="Calibri" pitchFamily="-106" charset="0"/>
                        </a:rPr>
                        <a:t>Skeptical</a:t>
                      </a:r>
                      <a:endParaRPr kumimoji="0" lang="en-US" sz="12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106" charset="0"/>
                          <a:ea typeface="Calibri" pitchFamily="-106" charset="0"/>
                        </a:rPr>
                        <a:t>Neutral </a:t>
                      </a:r>
                      <a:endParaRPr kumimoji="0" lang="en-US" sz="12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106" charset="0"/>
                          <a:ea typeface="Calibri" pitchFamily="-106" charset="0"/>
                        </a:rPr>
                        <a:t>Supportive</a:t>
                      </a:r>
                      <a:endParaRPr kumimoji="0" lang="en-US" sz="12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106" charset="0"/>
                          <a:ea typeface="Calibri" pitchFamily="-106" charset="0"/>
                        </a:rPr>
                        <a:t>Enthusiastic</a:t>
                      </a:r>
                      <a:endParaRPr kumimoji="0" lang="en-US" sz="12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106" charset="0"/>
                          <a:ea typeface="Calibri" pitchFamily="-106" charset="0"/>
                        </a:rPr>
                        <a:t>VP Patient Care Services</a:t>
                      </a: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x</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106" charset="0"/>
                          <a:ea typeface="Calibri" pitchFamily="-106" charset="0"/>
                        </a:rPr>
                        <a:t>Chairman OB/GYN</a:t>
                      </a: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x</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Medical Director, OB/GYN</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x</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Medical Director/Anesthesiology</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x</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Anesthesiology Attendings, Residents</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106" charset="0"/>
                          <a:ea typeface="Calibri" pitchFamily="-106" charset="0"/>
                        </a:rPr>
                        <a:t>x</a:t>
                      </a: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OB/GYN Attendings, Residents</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106" charset="0"/>
                          <a:ea typeface="Calibri" pitchFamily="-106" charset="0"/>
                        </a:rPr>
                        <a:t>x</a:t>
                      </a: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PCD 7W</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PCD 7S</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106" charset="0"/>
                          <a:ea typeface="Calibri" pitchFamily="-106" charset="0"/>
                        </a:rPr>
                        <a:t>x</a:t>
                      </a: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Clinical Manager, 7S</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106" charset="0"/>
                          <a:ea typeface="Calibri" pitchFamily="-106" charset="0"/>
                        </a:rPr>
                        <a:t>x</a:t>
                      </a: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Clinical Manager, 7W</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106" charset="0"/>
                          <a:ea typeface="Calibri" pitchFamily="-106" charset="0"/>
                        </a:rPr>
                        <a:t>x</a:t>
                      </a: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Physician Assistant</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106" charset="0"/>
                          <a:ea typeface="Calibri" pitchFamily="-106" charset="0"/>
                        </a:rPr>
                        <a:t>x</a:t>
                      </a: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106" charset="0"/>
                        <a:ea typeface="Calibri" pitchFamily="-106" charset="0"/>
                      </a:endParaRPr>
                    </a:p>
                  </a:txBody>
                  <a:tcPr marL="48484" marR="484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988" name="Slide Number Placeholder 3"/>
          <p:cNvSpPr>
            <a:spLocks noGrp="1"/>
          </p:cNvSpPr>
          <p:nvPr>
            <p:ph type="sldNum" sz="quarter" idx="12"/>
          </p:nvPr>
        </p:nvSpPr>
        <p:spPr>
          <a:xfrm>
            <a:off x="8077200" y="6343650"/>
            <a:ext cx="609600" cy="365125"/>
          </a:xfrm>
          <a:noFill/>
        </p:spPr>
        <p:txBody>
          <a:bodyPr/>
          <a:lstStyle/>
          <a:p>
            <a:fld id="{C7DD49DB-FE54-4E44-8E3B-7C0C00291033}" type="slidenum">
              <a:rPr lang="en-US">
                <a:solidFill>
                  <a:srgbClr val="000000"/>
                </a:solidFill>
              </a:rPr>
              <a:pPr/>
              <a:t>64</a:t>
            </a:fld>
            <a:endParaRPr lang="en-US">
              <a:solidFill>
                <a:srgbClr val="000000"/>
              </a:solidFill>
            </a:endParaRPr>
          </a:p>
        </p:txBody>
      </p:sp>
    </p:spTree>
    <p:extLst>
      <p:ext uri="{BB962C8B-B14F-4D97-AF65-F5344CB8AC3E}">
        <p14:creationId xmlns:p14="http://schemas.microsoft.com/office/powerpoint/2010/main" val="42660746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descr="This table presents how Event Reporting in addition to Feedback &amp; Communication about Error was conductedPre-System, during the System and Post-System.&#10;&#10;EVENT REPORTING&#10;&#10;Pre-System&#10;Education: Safety Culture&#10;Safety culture training:&#10;event report education of major event categories &amp; how to report an event&#10;Case scenarios:&#10;scenarios to assess the awareness &amp; of unsafe behaviors &amp; conditions&#10;&#10;Leadership Rounds:&#10;Safety culture rounds:&#10;Rounding to discuss medical events &amp; ways to mitigate them. Script for importance of medical event reporting &amp; feedback.&#10;&#10;System&#10;Designated Reviewer&#10;Email notification of receipt&#10;Event status updates to reporter&#10;Feedback documentation&#10;&#10;Feedback &amp; Communication about Error&#10;Post-System&#10;&#10;Briefing: Safety culture briefing checklist&#10;Multidisciplinary team meeting (during shift change) to discuss resources, people and information in order to create a shared mental model and prevent errors from occurring.&#10;&#10;Debriefing: safety culture debriefing checklist&#10;multidisciplinary team meeting to discuss event/errors, system challenges &amp; solutions to prevent recurreneces." title="Event Reporting Table"/>
          <p:cNvGraphicFramePr>
            <a:graphicFrameLocks noChangeAspect="1"/>
          </p:cNvGraphicFramePr>
          <p:nvPr>
            <p:extLst>
              <p:ext uri="{D42A27DB-BD31-4B8C-83A1-F6EECF244321}">
                <p14:modId xmlns:p14="http://schemas.microsoft.com/office/powerpoint/2010/main" val="3180773786"/>
              </p:ext>
            </p:extLst>
          </p:nvPr>
        </p:nvGraphicFramePr>
        <p:xfrm>
          <a:off x="609600" y="381000"/>
          <a:ext cx="8001000" cy="5867400"/>
        </p:xfrm>
        <a:graphic>
          <a:graphicData uri="http://schemas.openxmlformats.org/presentationml/2006/ole">
            <mc:AlternateContent xmlns:mc="http://schemas.openxmlformats.org/markup-compatibility/2006">
              <mc:Choice xmlns:v="urn:schemas-microsoft-com:vml" Requires="v">
                <p:oleObj spid="_x0000_s2078" name="Document" r:id="rId4" imgW="5625893" imgH="6692654" progId="Word.Document.12">
                  <p:link updateAutomatic="1"/>
                </p:oleObj>
              </mc:Choice>
              <mc:Fallback>
                <p:oleObj name="Document" r:id="rId4" imgW="5625893" imgH="6692654"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1000"/>
                        <a:ext cx="8001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95056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lstStyle/>
          <a:p>
            <a:r>
              <a:rPr lang="en-US" sz="4000" dirty="0" smtClean="0"/>
              <a:t>Intervention-Root Cause Summary</a:t>
            </a:r>
          </a:p>
        </p:txBody>
      </p:sp>
      <p:graphicFrame>
        <p:nvGraphicFramePr>
          <p:cNvPr id="7" name="Table 6" descr="This table details factors of concern in our process, what outcomes they bring, and suggested improvements upon them.&#10;&#10;Pre-System (Trust)&#10;Factor: Staff fear of reporting&#10;Outcome: Closed Loop&#10;Improvements: Senior Administrator Safety Session&#10;&#10;Pre-System (Trust)&#10;Factor: Lack of Management Support&#10;Outcome: Closed Loop&#10;Improvements: Senior Administrator Safety Session&#10;&#10;Pre-System (Report)&#10;Factor: Lack of awareness of unsafe conditions/behaviors&#10;Outcome: Closed loop&#10;Improvements: Safety Culture Categories / Definitions&#10;&#10;Pre-System (Report)&#10;Factor: Poor clarity of events to report&#10;Outcome: Closed Loop&#10;Improvements: Event reporting framework : Organized Objective Pertinent Summary (OOPS)&#10;&#10;System&#10;Factor: Reporting System ease of use&#10;Outcome: Closed loop&#10;Improvements: Implement new event reporting system&#10;&#10;System&#10;Factor: Reporting system lack of functionality&#10;Outcome: Closed loop&#10;Improvements: Implement new event reporting system&#10;&#10;Post-system (Improve)&#10;Factor: Follow-through on improvement/ownership&#10;Outcome: Closed loop&#10;Improvements: Implement new event reporting system, debriefing/briefing, vision board.&#10;&#10;Post-system (Improve)&#10;Factor: No formal process or accountability for follow-up (leadership)&#10;Outcome: Closed loop&#10;Improvements: Implement new event reporting system, debriefing/briefing, vision board." title="Intervention-Root Cause Summary Table"/>
          <p:cNvGraphicFramePr>
            <a:graphicFrameLocks noGrp="1"/>
          </p:cNvGraphicFramePr>
          <p:nvPr>
            <p:extLst>
              <p:ext uri="{D42A27DB-BD31-4B8C-83A1-F6EECF244321}">
                <p14:modId xmlns:p14="http://schemas.microsoft.com/office/powerpoint/2010/main" val="2093709131"/>
              </p:ext>
            </p:extLst>
          </p:nvPr>
        </p:nvGraphicFramePr>
        <p:xfrm>
          <a:off x="685800" y="1600200"/>
          <a:ext cx="8001000" cy="4436082"/>
        </p:xfrm>
        <a:graphic>
          <a:graphicData uri="http://schemas.openxmlformats.org/drawingml/2006/table">
            <a:tbl>
              <a:tblPr/>
              <a:tblGrid>
                <a:gridCol w="990600"/>
                <a:gridCol w="3581400"/>
                <a:gridCol w="3429000"/>
              </a:tblGrid>
              <a:tr h="266415">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Process</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Outcome (Y)</a:t>
                      </a:r>
                      <a:endParaRPr lang="en-US" sz="1200" dirty="0">
                        <a:latin typeface="Calibri"/>
                        <a:ea typeface="Calibri"/>
                        <a:cs typeface="Times New Roman"/>
                      </a:endParaRPr>
                    </a:p>
                    <a:p>
                      <a:pPr marL="0" marR="0">
                        <a:lnSpc>
                          <a:spcPct val="115000"/>
                        </a:lnSpc>
                        <a:spcBef>
                          <a:spcPts val="0"/>
                        </a:spcBef>
                        <a:spcAft>
                          <a:spcPts val="0"/>
                        </a:spcAft>
                      </a:pPr>
                      <a:r>
                        <a:rPr lang="en-US" sz="1200" b="1" dirty="0">
                          <a:solidFill>
                            <a:srgbClr val="000000"/>
                          </a:solidFill>
                          <a:latin typeface="Calibri"/>
                          <a:ea typeface="Calibri"/>
                          <a:cs typeface="Times New Roman"/>
                        </a:rPr>
                        <a:t>Factor (X)</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Improvement (s)</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89242">
                <a:tc>
                  <a:txBody>
                    <a:bodyPr/>
                    <a:lstStyle/>
                    <a:p>
                      <a:pPr marL="0" marR="0">
                        <a:lnSpc>
                          <a:spcPct val="115000"/>
                        </a:lnSpc>
                        <a:spcBef>
                          <a:spcPts val="0"/>
                        </a:spcBef>
                        <a:spcAft>
                          <a:spcPts val="0"/>
                        </a:spcAft>
                      </a:pPr>
                      <a:r>
                        <a:rPr lang="en-US" sz="1200" b="1">
                          <a:latin typeface="Calibri"/>
                          <a:ea typeface="Calibri"/>
                          <a:cs typeface="Times New Roman"/>
                        </a:rPr>
                        <a:t>Pre-System</a:t>
                      </a:r>
                      <a:endParaRPr lang="en-US" sz="1200">
                        <a:latin typeface="Calibri"/>
                        <a:ea typeface="Calibri"/>
                        <a:cs typeface="Times New Roman"/>
                      </a:endParaRPr>
                    </a:p>
                    <a:p>
                      <a:pPr marL="0" marR="0">
                        <a:lnSpc>
                          <a:spcPct val="115000"/>
                        </a:lnSpc>
                        <a:spcBef>
                          <a:spcPts val="0"/>
                        </a:spcBef>
                        <a:spcAft>
                          <a:spcPts val="0"/>
                        </a:spcAft>
                      </a:pPr>
                      <a:r>
                        <a:rPr lang="en-US" sz="1200" b="1">
                          <a:latin typeface="Calibri"/>
                          <a:ea typeface="Calibri"/>
                          <a:cs typeface="Times New Roman"/>
                        </a:rPr>
                        <a:t>(Trust)</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(Y): Closed Loop</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(X): Staff fear of reporting</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Senior Administrator Safety Session</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42">
                <a:tc>
                  <a:txBody>
                    <a:bodyPr/>
                    <a:lstStyle/>
                    <a:p>
                      <a:pPr marL="0" marR="0">
                        <a:lnSpc>
                          <a:spcPct val="115000"/>
                        </a:lnSpc>
                        <a:spcBef>
                          <a:spcPts val="0"/>
                        </a:spcBef>
                        <a:spcAft>
                          <a:spcPts val="0"/>
                        </a:spcAft>
                      </a:pPr>
                      <a:r>
                        <a:rPr lang="en-US" sz="1200" b="1">
                          <a:latin typeface="Calibri"/>
                          <a:ea typeface="Calibri"/>
                          <a:cs typeface="Times New Roman"/>
                        </a:rPr>
                        <a:t>Pre-System</a:t>
                      </a:r>
                      <a:endParaRPr lang="en-US" sz="1200">
                        <a:latin typeface="Calibri"/>
                        <a:ea typeface="Calibri"/>
                        <a:cs typeface="Times New Roman"/>
                      </a:endParaRPr>
                    </a:p>
                    <a:p>
                      <a:pPr marL="0" marR="0">
                        <a:lnSpc>
                          <a:spcPct val="115000"/>
                        </a:lnSpc>
                        <a:spcBef>
                          <a:spcPts val="0"/>
                        </a:spcBef>
                        <a:spcAft>
                          <a:spcPts val="0"/>
                        </a:spcAft>
                      </a:pPr>
                      <a:r>
                        <a:rPr lang="en-US" sz="1200" b="1">
                          <a:latin typeface="Calibri"/>
                          <a:ea typeface="Calibri"/>
                          <a:cs typeface="Times New Roman"/>
                        </a:rPr>
                        <a:t>(Trust)</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(Y): Closed Loop</a:t>
                      </a:r>
                      <a:endParaRPr lang="en-US" sz="1200">
                        <a:latin typeface="Calibri"/>
                        <a:ea typeface="Calibri"/>
                        <a:cs typeface="Times New Roman"/>
                      </a:endParaRPr>
                    </a:p>
                    <a:p>
                      <a:pPr marL="0" marR="0">
                        <a:lnSpc>
                          <a:spcPct val="115000"/>
                        </a:lnSpc>
                        <a:spcBef>
                          <a:spcPts val="0"/>
                        </a:spcBef>
                        <a:spcAft>
                          <a:spcPts val="0"/>
                        </a:spcAft>
                      </a:pPr>
                      <a:r>
                        <a:rPr lang="en-US" sz="1200" b="1">
                          <a:latin typeface="Calibri"/>
                          <a:ea typeface="Calibri"/>
                          <a:cs typeface="Times New Roman"/>
                        </a:rPr>
                        <a:t>(X): Lack of management support</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Senior Administrator Safety Session</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18">
                <a:tc>
                  <a:txBody>
                    <a:bodyPr/>
                    <a:lstStyle/>
                    <a:p>
                      <a:pPr marL="0" marR="0">
                        <a:lnSpc>
                          <a:spcPct val="115000"/>
                        </a:lnSpc>
                        <a:spcBef>
                          <a:spcPts val="0"/>
                        </a:spcBef>
                        <a:spcAft>
                          <a:spcPts val="0"/>
                        </a:spcAft>
                      </a:pPr>
                      <a:r>
                        <a:rPr lang="en-US" sz="1200" b="1">
                          <a:latin typeface="Calibri"/>
                          <a:ea typeface="Calibri"/>
                          <a:cs typeface="Times New Roman"/>
                        </a:rPr>
                        <a:t>Pre-System</a:t>
                      </a:r>
                      <a:endParaRPr lang="en-US" sz="1200">
                        <a:latin typeface="Calibri"/>
                        <a:ea typeface="Calibri"/>
                        <a:cs typeface="Times New Roman"/>
                      </a:endParaRPr>
                    </a:p>
                    <a:p>
                      <a:pPr marL="0" marR="0">
                        <a:lnSpc>
                          <a:spcPct val="115000"/>
                        </a:lnSpc>
                        <a:spcBef>
                          <a:spcPts val="0"/>
                        </a:spcBef>
                        <a:spcAft>
                          <a:spcPts val="0"/>
                        </a:spcAft>
                      </a:pPr>
                      <a:r>
                        <a:rPr lang="en-US" sz="1200" b="1">
                          <a:latin typeface="Calibri"/>
                          <a:ea typeface="Calibri"/>
                          <a:cs typeface="Times New Roman"/>
                        </a:rPr>
                        <a:t>(Report)</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(Y): Closed Loop</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(X): Lack of awareness of unsafe conditions/behaviors</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Safety Culture Categories/ Definitions</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104">
                <a:tc>
                  <a:txBody>
                    <a:bodyPr/>
                    <a:lstStyle/>
                    <a:p>
                      <a:pPr marL="0" marR="0">
                        <a:lnSpc>
                          <a:spcPct val="115000"/>
                        </a:lnSpc>
                        <a:spcBef>
                          <a:spcPts val="0"/>
                        </a:spcBef>
                        <a:spcAft>
                          <a:spcPts val="0"/>
                        </a:spcAft>
                      </a:pPr>
                      <a:r>
                        <a:rPr lang="en-US" sz="1200" b="1" dirty="0">
                          <a:latin typeface="Calibri"/>
                          <a:ea typeface="Calibri"/>
                          <a:cs typeface="Times New Roman"/>
                        </a:rPr>
                        <a:t>Pre-System</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(Report)</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(Y): Closed Loop</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(X): Poor clarity of events to report</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Event Reporting Framework:  Organized Objective Pertinent Summary (OOPS)</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42">
                <a:tc>
                  <a:txBody>
                    <a:bodyPr/>
                    <a:lstStyle/>
                    <a:p>
                      <a:pPr marL="0" marR="0">
                        <a:lnSpc>
                          <a:spcPct val="115000"/>
                        </a:lnSpc>
                        <a:spcBef>
                          <a:spcPts val="0"/>
                        </a:spcBef>
                        <a:spcAft>
                          <a:spcPts val="0"/>
                        </a:spcAft>
                      </a:pPr>
                      <a:r>
                        <a:rPr lang="en-US" sz="1200" b="1">
                          <a:latin typeface="Calibri"/>
                          <a:ea typeface="Calibri"/>
                          <a:cs typeface="Times New Roman"/>
                        </a:rPr>
                        <a:t>System</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(Y): Closed Loop</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(X): Reporting system ease of use</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Implement new event reporting system</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42">
                <a:tc>
                  <a:txBody>
                    <a:bodyPr/>
                    <a:lstStyle/>
                    <a:p>
                      <a:pPr marL="0" marR="0">
                        <a:lnSpc>
                          <a:spcPct val="115000"/>
                        </a:lnSpc>
                        <a:spcBef>
                          <a:spcPts val="0"/>
                        </a:spcBef>
                        <a:spcAft>
                          <a:spcPts val="0"/>
                        </a:spcAft>
                      </a:pPr>
                      <a:r>
                        <a:rPr lang="en-US" sz="1200" b="1">
                          <a:latin typeface="Calibri"/>
                          <a:ea typeface="Calibri"/>
                          <a:cs typeface="Times New Roman"/>
                        </a:rPr>
                        <a:t>System</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(Y): Closed Loop</a:t>
                      </a:r>
                      <a:endParaRPr lang="en-US" sz="1200">
                        <a:latin typeface="Calibri"/>
                        <a:ea typeface="Calibri"/>
                        <a:cs typeface="Times New Roman"/>
                      </a:endParaRPr>
                    </a:p>
                    <a:p>
                      <a:pPr marL="0" marR="0">
                        <a:lnSpc>
                          <a:spcPct val="115000"/>
                        </a:lnSpc>
                        <a:spcBef>
                          <a:spcPts val="0"/>
                        </a:spcBef>
                        <a:spcAft>
                          <a:spcPts val="0"/>
                        </a:spcAft>
                      </a:pPr>
                      <a:r>
                        <a:rPr lang="en-US" sz="1200" b="1">
                          <a:latin typeface="Calibri"/>
                          <a:ea typeface="Calibri"/>
                          <a:cs typeface="Times New Roman"/>
                        </a:rPr>
                        <a:t>(X): Reporting system lack of functionality</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Implement new event reporting system</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752">
                <a:tc>
                  <a:txBody>
                    <a:bodyPr/>
                    <a:lstStyle/>
                    <a:p>
                      <a:pPr marL="0" marR="0">
                        <a:lnSpc>
                          <a:spcPct val="115000"/>
                        </a:lnSpc>
                        <a:spcBef>
                          <a:spcPts val="0"/>
                        </a:spcBef>
                        <a:spcAft>
                          <a:spcPts val="0"/>
                        </a:spcAft>
                      </a:pPr>
                      <a:r>
                        <a:rPr lang="en-US" sz="1200" b="1">
                          <a:latin typeface="Calibri"/>
                          <a:ea typeface="Calibri"/>
                          <a:cs typeface="Times New Roman"/>
                        </a:rPr>
                        <a:t>Post-system</a:t>
                      </a:r>
                      <a:endParaRPr lang="en-US" sz="1200">
                        <a:latin typeface="Calibri"/>
                        <a:ea typeface="Calibri"/>
                        <a:cs typeface="Times New Roman"/>
                      </a:endParaRPr>
                    </a:p>
                    <a:p>
                      <a:pPr marL="0" marR="0">
                        <a:lnSpc>
                          <a:spcPct val="115000"/>
                        </a:lnSpc>
                        <a:spcBef>
                          <a:spcPts val="0"/>
                        </a:spcBef>
                        <a:spcAft>
                          <a:spcPts val="0"/>
                        </a:spcAft>
                      </a:pPr>
                      <a:r>
                        <a:rPr lang="en-US" sz="1200" b="1">
                          <a:latin typeface="Calibri"/>
                          <a:ea typeface="Calibri"/>
                          <a:cs typeface="Times New Roman"/>
                        </a:rPr>
                        <a:t>(Improve)</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(Y): Closed Loop</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(X): Follow-through on improvement/ownership</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Implement new event reporting system</a:t>
                      </a:r>
                      <a:endParaRPr lang="en-US" sz="1200" dirty="0">
                        <a:latin typeface="Calibri"/>
                        <a:ea typeface="Calibri"/>
                        <a:cs typeface="Times New Roman"/>
                      </a:endParaRPr>
                    </a:p>
                    <a:p>
                      <a:pPr marL="0" marR="0">
                        <a:lnSpc>
                          <a:spcPct val="115000"/>
                        </a:lnSpc>
                        <a:spcBef>
                          <a:spcPts val="0"/>
                        </a:spcBef>
                        <a:spcAft>
                          <a:spcPts val="0"/>
                        </a:spcAft>
                      </a:pPr>
                      <a:r>
                        <a:rPr lang="en-US" sz="1200" b="1" dirty="0" smtClean="0">
                          <a:latin typeface="Calibri"/>
                          <a:ea typeface="Calibri"/>
                          <a:cs typeface="Times New Roman"/>
                        </a:rPr>
                        <a:t>Debriefing/Briefing</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Vision Board</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482">
                <a:tc>
                  <a:txBody>
                    <a:bodyPr/>
                    <a:lstStyle/>
                    <a:p>
                      <a:pPr marL="0" marR="0">
                        <a:lnSpc>
                          <a:spcPct val="115000"/>
                        </a:lnSpc>
                        <a:spcBef>
                          <a:spcPts val="0"/>
                        </a:spcBef>
                        <a:spcAft>
                          <a:spcPts val="0"/>
                        </a:spcAft>
                      </a:pPr>
                      <a:r>
                        <a:rPr lang="en-US" sz="1200" b="1" dirty="0">
                          <a:latin typeface="Calibri"/>
                          <a:ea typeface="Calibri"/>
                          <a:cs typeface="Times New Roman"/>
                        </a:rPr>
                        <a:t>Post-system</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(Improve)</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(Y): Closed Loop</a:t>
                      </a:r>
                      <a:endParaRPr lang="en-US" sz="1200">
                        <a:latin typeface="Calibri"/>
                        <a:ea typeface="Calibri"/>
                        <a:cs typeface="Times New Roman"/>
                      </a:endParaRPr>
                    </a:p>
                    <a:p>
                      <a:pPr marL="0" marR="0">
                        <a:lnSpc>
                          <a:spcPct val="115000"/>
                        </a:lnSpc>
                        <a:spcBef>
                          <a:spcPts val="0"/>
                        </a:spcBef>
                        <a:spcAft>
                          <a:spcPts val="0"/>
                        </a:spcAft>
                      </a:pPr>
                      <a:r>
                        <a:rPr lang="en-US" sz="1200" b="1">
                          <a:latin typeface="Calibri"/>
                          <a:ea typeface="Calibri"/>
                          <a:cs typeface="Times New Roman"/>
                        </a:rPr>
                        <a:t>(X): No formal process or accountability for follow-up (leadership)</a:t>
                      </a:r>
                      <a:endParaRPr lang="en-US" sz="120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Implement new event reporting system</a:t>
                      </a:r>
                      <a:endParaRPr lang="en-US" sz="1200" dirty="0">
                        <a:latin typeface="Calibri"/>
                        <a:ea typeface="Calibri"/>
                        <a:cs typeface="Times New Roman"/>
                      </a:endParaRPr>
                    </a:p>
                    <a:p>
                      <a:pPr marL="0" marR="0">
                        <a:lnSpc>
                          <a:spcPct val="115000"/>
                        </a:lnSpc>
                        <a:spcBef>
                          <a:spcPts val="0"/>
                        </a:spcBef>
                        <a:spcAft>
                          <a:spcPts val="0"/>
                        </a:spcAft>
                      </a:pPr>
                      <a:r>
                        <a:rPr lang="en-US" sz="1200" b="1" dirty="0" smtClean="0">
                          <a:latin typeface="Calibri"/>
                          <a:ea typeface="Calibri"/>
                          <a:cs typeface="Times New Roman"/>
                        </a:rPr>
                        <a:t>Debriefing/Briefing</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Vision Board</a:t>
                      </a:r>
                      <a:endParaRPr lang="en-US" sz="1200" dirty="0">
                        <a:latin typeface="Calibri"/>
                        <a:ea typeface="Calibri"/>
                        <a:cs typeface="Times New Roman"/>
                      </a:endParaRPr>
                    </a:p>
                  </a:txBody>
                  <a:tcPr marL="33399" marR="33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20" name="Slide Number Placeholder 1"/>
          <p:cNvSpPr>
            <a:spLocks noGrp="1"/>
          </p:cNvSpPr>
          <p:nvPr>
            <p:ph type="sldNum" sz="quarter" idx="12"/>
          </p:nvPr>
        </p:nvSpPr>
        <p:spPr>
          <a:noFill/>
        </p:spPr>
        <p:txBody>
          <a:bodyPr/>
          <a:lstStyle/>
          <a:p>
            <a:fld id="{32A247EF-EF6B-419A-BA87-DA1CE966B194}" type="slidenum">
              <a:rPr lang="en-US">
                <a:solidFill>
                  <a:srgbClr val="000000"/>
                </a:solidFill>
              </a:rPr>
              <a:pPr/>
              <a:t>66</a:t>
            </a:fld>
            <a:endParaRPr lang="en-US">
              <a:solidFill>
                <a:srgbClr val="000000"/>
              </a:solidFill>
            </a:endParaRPr>
          </a:p>
        </p:txBody>
      </p:sp>
    </p:spTree>
    <p:extLst>
      <p:ext uri="{BB962C8B-B14F-4D97-AF65-F5344CB8AC3E}">
        <p14:creationId xmlns:p14="http://schemas.microsoft.com/office/powerpoint/2010/main" val="41468359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eaLnBrk="1" hangingPunct="1">
              <a:defRPr/>
            </a:pPr>
            <a:r>
              <a:rPr lang="en-US" dirty="0" smtClean="0"/>
              <a:t>Framework for Reportable Events</a:t>
            </a:r>
          </a:p>
        </p:txBody>
      </p:sp>
      <p:sp>
        <p:nvSpPr>
          <p:cNvPr id="9219" name="Content Placeholder 2"/>
          <p:cNvSpPr>
            <a:spLocks noGrp="1"/>
          </p:cNvSpPr>
          <p:nvPr>
            <p:ph idx="1"/>
          </p:nvPr>
        </p:nvSpPr>
        <p:spPr/>
        <p:txBody>
          <a:bodyPr/>
          <a:lstStyle/>
          <a:p>
            <a:pPr eaLnBrk="1" hangingPunct="1"/>
            <a:r>
              <a:rPr lang="en-US" sz="2400" dirty="0" smtClean="0"/>
              <a:t>Categories of Safety Culture definitions</a:t>
            </a:r>
          </a:p>
          <a:p>
            <a:pPr lvl="1" eaLnBrk="1" hangingPunct="1"/>
            <a:r>
              <a:rPr lang="en-US" sz="2400" dirty="0" smtClean="0"/>
              <a:t>Communication/Team function</a:t>
            </a:r>
          </a:p>
          <a:p>
            <a:pPr lvl="1" eaLnBrk="1" hangingPunct="1"/>
            <a:r>
              <a:rPr lang="en-US" sz="2400" dirty="0" smtClean="0"/>
              <a:t>Medication safety</a:t>
            </a:r>
          </a:p>
          <a:p>
            <a:pPr lvl="1" eaLnBrk="1" hangingPunct="1"/>
            <a:r>
              <a:rPr lang="en-US" sz="2400" dirty="0" smtClean="0"/>
              <a:t>Patient flow</a:t>
            </a:r>
          </a:p>
          <a:p>
            <a:pPr lvl="1" eaLnBrk="1" hangingPunct="1"/>
            <a:r>
              <a:rPr lang="en-US" sz="2400" dirty="0" smtClean="0"/>
              <a:t>Patient Related: Practice/Policy</a:t>
            </a:r>
          </a:p>
          <a:p>
            <a:pPr lvl="1" eaLnBrk="1" hangingPunct="1"/>
            <a:r>
              <a:rPr lang="en-US" sz="2400" dirty="0" smtClean="0"/>
              <a:t>Environment</a:t>
            </a:r>
          </a:p>
          <a:p>
            <a:pPr lvl="1" eaLnBrk="1" hangingPunct="1"/>
            <a:r>
              <a:rPr lang="en-US" sz="2400" dirty="0" smtClean="0"/>
              <a:t>Information Technology/Systems</a:t>
            </a:r>
          </a:p>
          <a:p>
            <a:pPr lvl="1" eaLnBrk="1" hangingPunct="1"/>
            <a:r>
              <a:rPr lang="en-US" sz="2400" dirty="0" smtClean="0"/>
              <a:t>Near miss</a:t>
            </a:r>
          </a:p>
          <a:p>
            <a:pPr lvl="1" eaLnBrk="1" hangingPunct="1"/>
            <a:r>
              <a:rPr lang="en-US" sz="2400" dirty="0" smtClean="0"/>
              <a:t>Adverse medical event</a:t>
            </a:r>
          </a:p>
          <a:p>
            <a:pPr lvl="1" eaLnBrk="1" hangingPunct="1"/>
            <a:r>
              <a:rPr lang="en-US" sz="2400" dirty="0" smtClean="0"/>
              <a:t>Workplace violence</a:t>
            </a:r>
          </a:p>
          <a:p>
            <a:pPr lvl="1" eaLnBrk="1" hangingPunct="1"/>
            <a:endParaRPr lang="en-US" dirty="0" smtClean="0"/>
          </a:p>
          <a:p>
            <a:pPr eaLnBrk="1" hangingPunct="1"/>
            <a:endParaRPr lang="en-US" dirty="0" smtClean="0"/>
          </a:p>
        </p:txBody>
      </p:sp>
      <p:sp>
        <p:nvSpPr>
          <p:cNvPr id="9220" name="Slide Number Placeholder 3"/>
          <p:cNvSpPr>
            <a:spLocks noGrp="1"/>
          </p:cNvSpPr>
          <p:nvPr>
            <p:ph type="sldNum" sz="quarter" idx="12"/>
          </p:nvPr>
        </p:nvSpPr>
        <p:spPr>
          <a:noFill/>
        </p:spPr>
        <p:txBody>
          <a:bodyPr/>
          <a:lstStyle/>
          <a:p>
            <a:fld id="{0C576D90-1E21-4B20-84DA-173F5718711C}" type="slidenum">
              <a:rPr lang="en-US" smtClean="0">
                <a:solidFill>
                  <a:srgbClr val="000000"/>
                </a:solidFill>
              </a:rPr>
              <a:pPr/>
              <a:t>67</a:t>
            </a:fld>
            <a:endParaRPr lang="en-US" smtClean="0">
              <a:solidFill>
                <a:srgbClr val="000000"/>
              </a:solidFill>
            </a:endParaRPr>
          </a:p>
        </p:txBody>
      </p:sp>
    </p:spTree>
    <p:extLst>
      <p:ext uri="{BB962C8B-B14F-4D97-AF65-F5344CB8AC3E}">
        <p14:creationId xmlns:p14="http://schemas.microsoft.com/office/powerpoint/2010/main" val="37292735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Event Reporting Format: OOPS</a:t>
            </a:r>
            <a:endParaRPr lang="en-US" dirty="0"/>
          </a:p>
        </p:txBody>
      </p:sp>
      <p:graphicFrame>
        <p:nvGraphicFramePr>
          <p:cNvPr id="5" name="Content Placeholder 4" descr="This graphic tells us the necessary features of an Event Report.&#10;&#10;Organized - Arrange by category of event type.&#10;Objective - Depersonalized.&#10;Pertinent - Include pertinent positive and negative findings, include relevant facts.&#10;Summary - Concise brief report." title="Event Reporting Format: OOPS"/>
          <p:cNvGraphicFramePr>
            <a:graphicFrameLocks noGrp="1"/>
          </p:cNvGraphicFramePr>
          <p:nvPr>
            <p:ph idx="1"/>
            <p:extLst>
              <p:ext uri="{D42A27DB-BD31-4B8C-83A1-F6EECF244321}">
                <p14:modId xmlns:p14="http://schemas.microsoft.com/office/powerpoint/2010/main" val="15240618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Slide Number Placeholder 3"/>
          <p:cNvSpPr>
            <a:spLocks noGrp="1"/>
          </p:cNvSpPr>
          <p:nvPr>
            <p:ph type="sldNum" sz="quarter" idx="12"/>
          </p:nvPr>
        </p:nvSpPr>
        <p:spPr>
          <a:noFill/>
        </p:spPr>
        <p:txBody>
          <a:bodyPr/>
          <a:lstStyle/>
          <a:p>
            <a:fld id="{1A1F6AC2-F57E-41BC-8030-F6EBE1651ADF}" type="slidenum">
              <a:rPr lang="en-US" smtClean="0">
                <a:solidFill>
                  <a:srgbClr val="000000"/>
                </a:solidFill>
              </a:rPr>
              <a:pPr/>
              <a:t>68</a:t>
            </a:fld>
            <a:endParaRPr lang="en-US" smtClean="0">
              <a:solidFill>
                <a:srgbClr val="000000"/>
              </a:solidFill>
            </a:endParaRPr>
          </a:p>
        </p:txBody>
      </p:sp>
    </p:spTree>
    <p:extLst>
      <p:ext uri="{BB962C8B-B14F-4D97-AF65-F5344CB8AC3E}">
        <p14:creationId xmlns:p14="http://schemas.microsoft.com/office/powerpoint/2010/main" val="2219168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lstStyle/>
          <a:p>
            <a:pPr eaLnBrk="1" hangingPunct="1">
              <a:defRPr/>
            </a:pPr>
            <a:r>
              <a:rPr lang="en-US" b="1" dirty="0" smtClean="0"/>
              <a:t>S</a:t>
            </a:r>
            <a:r>
              <a:rPr lang="en-US" dirty="0" smtClean="0"/>
              <a:t>enior </a:t>
            </a:r>
            <a:r>
              <a:rPr lang="en-US" b="1" dirty="0" smtClean="0"/>
              <a:t>A</a:t>
            </a:r>
            <a:r>
              <a:rPr lang="en-US" dirty="0" smtClean="0"/>
              <a:t>dministrator</a:t>
            </a:r>
            <a:br>
              <a:rPr lang="en-US" dirty="0" smtClean="0"/>
            </a:br>
            <a:r>
              <a:rPr lang="en-US" b="1" dirty="0" smtClean="0"/>
              <a:t>S</a:t>
            </a:r>
            <a:r>
              <a:rPr lang="en-US" dirty="0" smtClean="0"/>
              <a:t>afety </a:t>
            </a:r>
            <a:r>
              <a:rPr lang="en-US" b="1" dirty="0" smtClean="0"/>
              <a:t>S</a:t>
            </a:r>
            <a:r>
              <a:rPr lang="en-US" dirty="0" smtClean="0"/>
              <a:t>ession (SASS)</a:t>
            </a:r>
          </a:p>
        </p:txBody>
      </p:sp>
      <p:sp>
        <p:nvSpPr>
          <p:cNvPr id="11267" name="Content Placeholder 2"/>
          <p:cNvSpPr>
            <a:spLocks noGrp="1"/>
          </p:cNvSpPr>
          <p:nvPr>
            <p:ph idx="1"/>
          </p:nvPr>
        </p:nvSpPr>
        <p:spPr>
          <a:xfrm>
            <a:off x="533400" y="1600200"/>
            <a:ext cx="8229600" cy="3733800"/>
          </a:xfrm>
        </p:spPr>
        <p:txBody>
          <a:bodyPr/>
          <a:lstStyle/>
          <a:p>
            <a:pPr eaLnBrk="1" hangingPunct="1"/>
            <a:r>
              <a:rPr lang="en-US" dirty="0" smtClean="0"/>
              <a:t>Leadership safety culture rounds with frontline staff &amp; providers</a:t>
            </a:r>
          </a:p>
          <a:p>
            <a:pPr eaLnBrk="1" hangingPunct="1"/>
            <a:r>
              <a:rPr lang="en-US" dirty="0" smtClean="0"/>
              <a:t>Assess safety culture, challenges,  and discuss possible solutions</a:t>
            </a:r>
          </a:p>
          <a:p>
            <a:pPr eaLnBrk="1" hangingPunct="1"/>
            <a:r>
              <a:rPr lang="en-US" dirty="0" smtClean="0"/>
              <a:t>Held once per month</a:t>
            </a:r>
          </a:p>
          <a:p>
            <a:pPr lvl="1" eaLnBrk="1" hangingPunct="1"/>
            <a:r>
              <a:rPr lang="en-US" dirty="0" smtClean="0"/>
              <a:t>Alternating on day and night shift (2pm &amp; 10pm) </a:t>
            </a:r>
          </a:p>
        </p:txBody>
      </p:sp>
      <p:sp>
        <p:nvSpPr>
          <p:cNvPr id="11268" name="Slide Number Placeholder 3"/>
          <p:cNvSpPr>
            <a:spLocks noGrp="1"/>
          </p:cNvSpPr>
          <p:nvPr>
            <p:ph type="sldNum" sz="quarter" idx="12"/>
          </p:nvPr>
        </p:nvSpPr>
        <p:spPr>
          <a:noFill/>
        </p:spPr>
        <p:txBody>
          <a:bodyPr/>
          <a:lstStyle/>
          <a:p>
            <a:fld id="{270C352B-D13C-4F8F-A225-F41AC8B594F4}" type="slidenum">
              <a:rPr lang="en-US" smtClean="0">
                <a:solidFill>
                  <a:srgbClr val="000000"/>
                </a:solidFill>
              </a:rPr>
              <a:pPr/>
              <a:t>69</a:t>
            </a:fld>
            <a:endParaRPr lang="en-US" smtClean="0">
              <a:solidFill>
                <a:srgbClr val="000000"/>
              </a:solidFill>
            </a:endParaRPr>
          </a:p>
        </p:txBody>
      </p:sp>
    </p:spTree>
    <p:extLst>
      <p:ext uri="{BB962C8B-B14F-4D97-AF65-F5344CB8AC3E}">
        <p14:creationId xmlns:p14="http://schemas.microsoft.com/office/powerpoint/2010/main" val="732157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bwMode="auto">
          <a:xfrm>
            <a:off x="-106363" y="0"/>
            <a:ext cx="925830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000000"/>
                </a:solidFill>
              </a:rPr>
              <a:t>Cost (Open and Closed Claims) </a:t>
            </a:r>
            <a:endParaRPr lang="en-US" dirty="0" smtClean="0"/>
          </a:p>
        </p:txBody>
      </p:sp>
      <p:graphicFrame>
        <p:nvGraphicFramePr>
          <p:cNvPr id="5" name="Content Placeholder 5" descr="Cost Open and Closed Claimes Pie Chart for 2001-2010" title="Cost Open and Closed Claimes Pie Chart for 2001-2010"/>
          <p:cNvGraphicFramePr>
            <a:graphicFrameLocks noGrp="1"/>
          </p:cNvGraphicFramePr>
          <p:nvPr>
            <p:ph idx="1"/>
            <p:extLst>
              <p:ext uri="{D42A27DB-BD31-4B8C-83A1-F6EECF244321}">
                <p14:modId xmlns:p14="http://schemas.microsoft.com/office/powerpoint/2010/main" val="1414216658"/>
              </p:ext>
            </p:extLst>
          </p:nvPr>
        </p:nvGraphicFramePr>
        <p:xfrm>
          <a:off x="1994702" y="1638301"/>
          <a:ext cx="5233988" cy="3048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descr="Cost Open and Closed Claimes Pie Chart for 2001-2010" title="Cost Open and Closed Claimes Pie Chart for 2001-2010"/>
          <p:cNvGrpSpPr/>
          <p:nvPr/>
        </p:nvGrpSpPr>
        <p:grpSpPr>
          <a:xfrm>
            <a:off x="213312" y="1875541"/>
            <a:ext cx="7653506" cy="4068908"/>
            <a:chOff x="213312" y="1875541"/>
            <a:chExt cx="7653506" cy="4068908"/>
          </a:xfrm>
        </p:grpSpPr>
        <p:grpSp>
          <p:nvGrpSpPr>
            <p:cNvPr id="10" name="Group 9" descr="Cost (Open and Closed Claims) " title="Cost (Open and Closed Claims) "/>
            <p:cNvGrpSpPr/>
            <p:nvPr/>
          </p:nvGrpSpPr>
          <p:grpSpPr>
            <a:xfrm>
              <a:off x="3623797" y="4475162"/>
              <a:ext cx="1742785" cy="1469287"/>
              <a:chOff x="3623797" y="4475162"/>
              <a:chExt cx="1742785" cy="1469287"/>
            </a:xfrm>
          </p:grpSpPr>
          <p:sp>
            <p:nvSpPr>
              <p:cNvPr id="11290" name="TextBox 9"/>
              <p:cNvSpPr txBox="1">
                <a:spLocks noChangeArrowheads="1"/>
              </p:cNvSpPr>
              <p:nvPr/>
            </p:nvSpPr>
            <p:spPr bwMode="auto">
              <a:xfrm>
                <a:off x="3623797" y="4836454"/>
                <a:ext cx="1742785" cy="110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Emergency</a:t>
                </a:r>
              </a:p>
              <a:p>
                <a:pPr eaLnBrk="1" hangingPunct="1"/>
                <a:r>
                  <a:rPr lang="en-US" sz="2400" dirty="0"/>
                  <a:t>Medicine</a:t>
                </a:r>
              </a:p>
              <a:p>
                <a:pPr eaLnBrk="1" hangingPunct="1"/>
                <a:r>
                  <a:rPr lang="en-US" dirty="0"/>
                  <a:t>      (6%)</a:t>
                </a:r>
              </a:p>
            </p:txBody>
          </p:sp>
          <p:cxnSp>
            <p:nvCxnSpPr>
              <p:cNvPr id="45" name="Elbow Connector 44"/>
              <p:cNvCxnSpPr/>
              <p:nvPr/>
            </p:nvCxnSpPr>
            <p:spPr bwMode="auto">
              <a:xfrm rot="16200000" flipH="1">
                <a:off x="3885118" y="4526262"/>
                <a:ext cx="545957" cy="44375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9" name="Group 8" descr="Cost (Open and Closed Claims) " title="Cost (Open and Closed Claims) "/>
            <p:cNvGrpSpPr/>
            <p:nvPr/>
          </p:nvGrpSpPr>
          <p:grpSpPr>
            <a:xfrm>
              <a:off x="1881990" y="4249734"/>
              <a:ext cx="1811714" cy="1140718"/>
              <a:chOff x="1881990" y="4249734"/>
              <a:chExt cx="1811714" cy="1140718"/>
            </a:xfrm>
          </p:grpSpPr>
          <p:sp>
            <p:nvSpPr>
              <p:cNvPr id="11288" name="TextBox 10"/>
              <p:cNvSpPr txBox="1">
                <a:spLocks noChangeArrowheads="1"/>
              </p:cNvSpPr>
              <p:nvPr/>
            </p:nvSpPr>
            <p:spPr bwMode="auto">
              <a:xfrm>
                <a:off x="1881990" y="4651788"/>
                <a:ext cx="18117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Gynecology</a:t>
                </a:r>
              </a:p>
              <a:p>
                <a:pPr eaLnBrk="1" hangingPunct="1"/>
                <a:r>
                  <a:rPr lang="en-US" sz="1400" dirty="0"/>
                  <a:t>       </a:t>
                </a:r>
                <a:r>
                  <a:rPr lang="en-US" dirty="0"/>
                  <a:t>(4%)</a:t>
                </a:r>
              </a:p>
            </p:txBody>
          </p:sp>
          <p:cxnSp>
            <p:nvCxnSpPr>
              <p:cNvPr id="49" name="Elbow Connector 48"/>
              <p:cNvCxnSpPr>
                <a:endCxn id="11288" idx="0"/>
              </p:cNvCxnSpPr>
              <p:nvPr/>
            </p:nvCxnSpPr>
            <p:spPr bwMode="auto">
              <a:xfrm rot="10800000" flipV="1">
                <a:off x="2787848" y="4249734"/>
                <a:ext cx="835959" cy="402054"/>
              </a:xfrm>
              <a:prstGeom prst="bentConnector2">
                <a:avLst/>
              </a:prstGeom>
            </p:spPr>
            <p:style>
              <a:lnRef idx="1">
                <a:schemeClr val="accent1"/>
              </a:lnRef>
              <a:fillRef idx="0">
                <a:schemeClr val="accent1"/>
              </a:fillRef>
              <a:effectRef idx="0">
                <a:schemeClr val="accent1"/>
              </a:effectRef>
              <a:fontRef idx="minor">
                <a:schemeClr val="tx1"/>
              </a:fontRef>
            </p:style>
          </p:cxnSp>
        </p:grpSp>
        <p:grpSp>
          <p:nvGrpSpPr>
            <p:cNvPr id="8" name="Group 7" descr="Cost (Open and Closed Claims) " title="Cost (Open and Closed Claims) "/>
            <p:cNvGrpSpPr/>
            <p:nvPr/>
          </p:nvGrpSpPr>
          <p:grpSpPr>
            <a:xfrm>
              <a:off x="1231011" y="3406349"/>
              <a:ext cx="2112030" cy="1015662"/>
              <a:chOff x="1231011" y="3406349"/>
              <a:chExt cx="2112030" cy="1015662"/>
            </a:xfrm>
          </p:grpSpPr>
          <p:sp>
            <p:nvSpPr>
              <p:cNvPr id="11286" name="TextBox 11"/>
              <p:cNvSpPr txBox="1">
                <a:spLocks noChangeArrowheads="1"/>
              </p:cNvSpPr>
              <p:nvPr/>
            </p:nvSpPr>
            <p:spPr bwMode="auto">
              <a:xfrm>
                <a:off x="1231011" y="3406349"/>
                <a:ext cx="1556836" cy="10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Radiology</a:t>
                </a:r>
              </a:p>
              <a:p>
                <a:pPr eaLnBrk="1" hangingPunct="1"/>
                <a:r>
                  <a:rPr lang="en-US" sz="1400" dirty="0"/>
                  <a:t>        </a:t>
                </a:r>
                <a:r>
                  <a:rPr lang="en-US" dirty="0"/>
                  <a:t>(3%)</a:t>
                </a:r>
              </a:p>
              <a:p>
                <a:pPr eaLnBrk="1" hangingPunct="1"/>
                <a:endParaRPr lang="en-US" dirty="0"/>
              </a:p>
            </p:txBody>
          </p:sp>
          <p:cxnSp>
            <p:nvCxnSpPr>
              <p:cNvPr id="53" name="Elbow Connector 52"/>
              <p:cNvCxnSpPr/>
              <p:nvPr/>
            </p:nvCxnSpPr>
            <p:spPr bwMode="auto">
              <a:xfrm rot="10800000">
                <a:off x="2666284" y="3694112"/>
                <a:ext cx="676757" cy="12700"/>
              </a:xfrm>
              <a:prstGeom prst="bentConnector3">
                <a:avLst/>
              </a:prstGeom>
            </p:spPr>
            <p:style>
              <a:lnRef idx="1">
                <a:schemeClr val="accent1"/>
              </a:lnRef>
              <a:fillRef idx="0">
                <a:schemeClr val="accent1"/>
              </a:fillRef>
              <a:effectRef idx="0">
                <a:schemeClr val="accent1"/>
              </a:effectRef>
              <a:fontRef idx="minor">
                <a:schemeClr val="tx1"/>
              </a:fontRef>
            </p:style>
          </p:cxnSp>
        </p:grpSp>
        <p:grpSp>
          <p:nvGrpSpPr>
            <p:cNvPr id="7" name="Group 6" descr="Cost (Open and Closed Claims) " title="Cost (Open and Closed Claims) "/>
            <p:cNvGrpSpPr/>
            <p:nvPr/>
          </p:nvGrpSpPr>
          <p:grpSpPr>
            <a:xfrm>
              <a:off x="213312" y="3951928"/>
              <a:ext cx="3289432" cy="378483"/>
              <a:chOff x="213312" y="3951928"/>
              <a:chExt cx="3289432" cy="378483"/>
            </a:xfrm>
          </p:grpSpPr>
          <p:sp>
            <p:nvSpPr>
              <p:cNvPr id="11284" name="TextBox 12"/>
              <p:cNvSpPr txBox="1">
                <a:spLocks noChangeArrowheads="1"/>
              </p:cNvSpPr>
              <p:nvPr/>
            </p:nvSpPr>
            <p:spPr bwMode="auto">
              <a:xfrm>
                <a:off x="213312" y="4169054"/>
                <a:ext cx="2574535" cy="1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Anesthesiology</a:t>
                </a:r>
              </a:p>
              <a:p>
                <a:pPr eaLnBrk="1" hangingPunct="1"/>
                <a:r>
                  <a:rPr lang="en-US" sz="1400" dirty="0"/>
                  <a:t>             </a:t>
                </a:r>
                <a:r>
                  <a:rPr lang="en-US" dirty="0"/>
                  <a:t>(2%)</a:t>
                </a:r>
              </a:p>
              <a:p>
                <a:pPr eaLnBrk="1" hangingPunct="1"/>
                <a:r>
                  <a:rPr lang="en-US" sz="1400" dirty="0"/>
                  <a:t>             </a:t>
                </a:r>
              </a:p>
              <a:p>
                <a:pPr eaLnBrk="1" hangingPunct="1"/>
                <a:endParaRPr lang="en-US" dirty="0"/>
              </a:p>
            </p:txBody>
          </p:sp>
          <p:cxnSp>
            <p:nvCxnSpPr>
              <p:cNvPr id="58" name="Elbow Connector 57"/>
              <p:cNvCxnSpPr/>
              <p:nvPr/>
            </p:nvCxnSpPr>
            <p:spPr bwMode="auto">
              <a:xfrm rot="10800000" flipV="1">
                <a:off x="1712177" y="3951928"/>
                <a:ext cx="1790567" cy="297805"/>
              </a:xfrm>
              <a:prstGeom prst="bentConnector3">
                <a:avLst/>
              </a:prstGeom>
            </p:spPr>
            <p:style>
              <a:lnRef idx="1">
                <a:schemeClr val="accent1"/>
              </a:lnRef>
              <a:fillRef idx="0">
                <a:schemeClr val="accent1"/>
              </a:fillRef>
              <a:effectRef idx="0">
                <a:schemeClr val="accent1"/>
              </a:effectRef>
              <a:fontRef idx="minor">
                <a:schemeClr val="tx1"/>
              </a:fontRef>
            </p:style>
          </p:cxnSp>
        </p:grpSp>
        <p:grpSp>
          <p:nvGrpSpPr>
            <p:cNvPr id="6" name="Group 5" descr="Cost (Open and Closed Claims) " title="Cost (Open and Closed Claims) "/>
            <p:cNvGrpSpPr/>
            <p:nvPr/>
          </p:nvGrpSpPr>
          <p:grpSpPr>
            <a:xfrm>
              <a:off x="1858777" y="2486302"/>
              <a:ext cx="1484264" cy="786246"/>
              <a:chOff x="1858777" y="2486302"/>
              <a:chExt cx="1484264" cy="786246"/>
            </a:xfrm>
          </p:grpSpPr>
          <p:sp>
            <p:nvSpPr>
              <p:cNvPr id="11282" name="TextBox 13"/>
              <p:cNvSpPr txBox="1">
                <a:spLocks noChangeArrowheads="1"/>
              </p:cNvSpPr>
              <p:nvPr/>
            </p:nvSpPr>
            <p:spPr bwMode="auto">
              <a:xfrm>
                <a:off x="1858777" y="2533884"/>
                <a:ext cx="954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smtClean="0"/>
                  <a:t>Other</a:t>
                </a:r>
                <a:endParaRPr lang="en-US" dirty="0"/>
              </a:p>
              <a:p>
                <a:pPr eaLnBrk="1" hangingPunct="1"/>
                <a:r>
                  <a:rPr lang="en-US" dirty="0"/>
                  <a:t>(30%)</a:t>
                </a:r>
              </a:p>
            </p:txBody>
          </p:sp>
          <p:cxnSp>
            <p:nvCxnSpPr>
              <p:cNvPr id="62" name="Elbow Connector 61"/>
              <p:cNvCxnSpPr/>
              <p:nvPr/>
            </p:nvCxnSpPr>
            <p:spPr bwMode="auto">
              <a:xfrm rot="10800000" flipV="1">
                <a:off x="2722328" y="2486302"/>
                <a:ext cx="620713" cy="268287"/>
              </a:xfrm>
              <a:prstGeom prst="bentConnector3">
                <a:avLst/>
              </a:prstGeom>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836454" y="1875541"/>
              <a:ext cx="2030364" cy="738664"/>
              <a:chOff x="5836454" y="1875541"/>
              <a:chExt cx="2030364" cy="738664"/>
            </a:xfrm>
          </p:grpSpPr>
          <p:sp>
            <p:nvSpPr>
              <p:cNvPr id="11279" name="TextBox 7"/>
              <p:cNvSpPr txBox="1">
                <a:spLocks noChangeArrowheads="1"/>
              </p:cNvSpPr>
              <p:nvPr/>
            </p:nvSpPr>
            <p:spPr bwMode="auto">
              <a:xfrm>
                <a:off x="6539210" y="1875541"/>
                <a:ext cx="13276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smtClean="0"/>
                  <a:t>Surgery</a:t>
                </a:r>
                <a:r>
                  <a:rPr lang="en-US" dirty="0" smtClean="0"/>
                  <a:t> </a:t>
                </a:r>
                <a:endParaRPr lang="en-US" dirty="0"/>
              </a:p>
              <a:p>
                <a:pPr eaLnBrk="1" hangingPunct="1"/>
                <a:r>
                  <a:rPr lang="en-US" dirty="0"/>
                  <a:t>    (33%)</a:t>
                </a:r>
              </a:p>
            </p:txBody>
          </p:sp>
          <p:cxnSp>
            <p:nvCxnSpPr>
              <p:cNvPr id="40" name="Elbow Connector 39"/>
              <p:cNvCxnSpPr/>
              <p:nvPr/>
            </p:nvCxnSpPr>
            <p:spPr bwMode="auto">
              <a:xfrm flipV="1">
                <a:off x="5836454" y="2046989"/>
                <a:ext cx="778164" cy="34954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3" name="Group 2" descr="Cost (Open and Closed Claims) " title="Cost (Open and Closed Claims) "/>
            <p:cNvGrpSpPr/>
            <p:nvPr/>
          </p:nvGrpSpPr>
          <p:grpSpPr>
            <a:xfrm>
              <a:off x="5334802" y="4475165"/>
              <a:ext cx="1932445" cy="796369"/>
              <a:chOff x="5334802" y="4475165"/>
              <a:chExt cx="1932445" cy="796369"/>
            </a:xfrm>
          </p:grpSpPr>
          <p:sp>
            <p:nvSpPr>
              <p:cNvPr id="11277" name="TextBox 8"/>
              <p:cNvSpPr txBox="1">
                <a:spLocks noChangeArrowheads="1"/>
              </p:cNvSpPr>
              <p:nvPr/>
            </p:nvSpPr>
            <p:spPr bwMode="auto">
              <a:xfrm>
                <a:off x="5697587" y="4532870"/>
                <a:ext cx="15696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Obstetrics</a:t>
                </a:r>
              </a:p>
              <a:p>
                <a:pPr eaLnBrk="1" hangingPunct="1"/>
                <a:r>
                  <a:rPr lang="en-US" sz="1400" dirty="0"/>
                  <a:t>      </a:t>
                </a:r>
                <a:r>
                  <a:rPr lang="en-US" dirty="0"/>
                  <a:t>(21%)</a:t>
                </a:r>
              </a:p>
            </p:txBody>
          </p:sp>
          <p:cxnSp>
            <p:nvCxnSpPr>
              <p:cNvPr id="21" name="Elbow Connector 20"/>
              <p:cNvCxnSpPr/>
              <p:nvPr/>
            </p:nvCxnSpPr>
            <p:spPr bwMode="auto">
              <a:xfrm>
                <a:off x="5334802" y="4475165"/>
                <a:ext cx="419100" cy="273048"/>
              </a:xfrm>
              <a:prstGeom prst="bentConnector3">
                <a:avLst/>
              </a:prstGeom>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3445258" y="817460"/>
            <a:ext cx="2419252" cy="707886"/>
          </a:xfrm>
          <a:prstGeom prst="rect">
            <a:avLst/>
          </a:prstGeom>
          <a:noFill/>
        </p:spPr>
        <p:txBody>
          <a:bodyPr wrap="none" rtlCol="0">
            <a:spAutoFit/>
          </a:bodyPr>
          <a:lstStyle/>
          <a:p>
            <a:r>
              <a:rPr lang="en-US" sz="4000" kern="0" dirty="0">
                <a:solidFill>
                  <a:srgbClr val="000000"/>
                </a:solidFill>
                <a:latin typeface="Calibri"/>
                <a:ea typeface="+mj-ea"/>
                <a:cs typeface="Arial"/>
              </a:rPr>
              <a:t>2001-2010</a:t>
            </a:r>
            <a:endParaRPr lang="en-US" dirty="0"/>
          </a:p>
        </p:txBody>
      </p:sp>
      <p:sp>
        <p:nvSpPr>
          <p:cNvPr id="27" name="Rectangle 26"/>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MERS-TH</a:t>
            </a:r>
          </a:p>
        </p:txBody>
      </p:sp>
      <p:sp>
        <p:nvSpPr>
          <p:cNvPr id="36867" name="Content Placeholder 5"/>
          <p:cNvSpPr>
            <a:spLocks noGrp="1"/>
          </p:cNvSpPr>
          <p:nvPr>
            <p:ph sz="half" idx="1"/>
          </p:nvPr>
        </p:nvSpPr>
        <p:spPr>
          <a:xfrm>
            <a:off x="381000" y="1447800"/>
            <a:ext cx="4038600" cy="3840163"/>
          </a:xfrm>
        </p:spPr>
        <p:txBody>
          <a:bodyPr/>
          <a:lstStyle/>
          <a:p>
            <a:pPr>
              <a:buFontTx/>
              <a:buNone/>
            </a:pPr>
            <a:endParaRPr lang="en-US" sz="900" dirty="0" smtClean="0">
              <a:cs typeface="Arial" charset="0"/>
            </a:endParaRPr>
          </a:p>
          <a:p>
            <a:pPr lvl="1"/>
            <a:r>
              <a:rPr lang="en-US" dirty="0" smtClean="0">
                <a:cs typeface="Arial" charset="0"/>
              </a:rPr>
              <a:t>Current system</a:t>
            </a:r>
          </a:p>
          <a:p>
            <a:pPr lvl="1"/>
            <a:r>
              <a:rPr lang="en-US" dirty="0" smtClean="0">
                <a:cs typeface="Arial" charset="0"/>
              </a:rPr>
              <a:t>Homegrown</a:t>
            </a:r>
          </a:p>
          <a:p>
            <a:pPr lvl="1"/>
            <a:r>
              <a:rPr lang="en-US" dirty="0" smtClean="0">
                <a:cs typeface="Arial" charset="0"/>
              </a:rPr>
              <a:t>Activated in 2000</a:t>
            </a:r>
          </a:p>
          <a:p>
            <a:pPr lvl="1"/>
            <a:r>
              <a:rPr lang="en-US" dirty="0" smtClean="0">
                <a:cs typeface="Arial" charset="0"/>
              </a:rPr>
              <a:t>15,000 reports/year since 2007</a:t>
            </a:r>
          </a:p>
          <a:p>
            <a:pPr lvl="1"/>
            <a:r>
              <a:rPr lang="en-US" dirty="0" smtClean="0">
                <a:cs typeface="Arial" charset="0"/>
              </a:rPr>
              <a:t>Brought event reporting into staff consciousness</a:t>
            </a:r>
          </a:p>
          <a:p>
            <a:pPr lvl="1"/>
            <a:r>
              <a:rPr lang="en-US" dirty="0" smtClean="0">
                <a:cs typeface="Arial" charset="0"/>
              </a:rPr>
              <a:t>Wide usage of data to improve safety</a:t>
            </a:r>
          </a:p>
          <a:p>
            <a:endParaRPr lang="en-US" dirty="0" smtClean="0"/>
          </a:p>
        </p:txBody>
      </p:sp>
      <p:sp>
        <p:nvSpPr>
          <p:cNvPr id="36868" name="Content Placeholder 6"/>
          <p:cNvSpPr>
            <a:spLocks noGrp="1"/>
          </p:cNvSpPr>
          <p:nvPr>
            <p:ph sz="half" idx="2"/>
          </p:nvPr>
        </p:nvSpPr>
        <p:spPr>
          <a:xfrm>
            <a:off x="4267200" y="1447800"/>
            <a:ext cx="4419600" cy="4525963"/>
          </a:xfrm>
        </p:spPr>
        <p:txBody>
          <a:bodyPr/>
          <a:lstStyle/>
          <a:p>
            <a:pPr lvl="1"/>
            <a:endParaRPr lang="en-US" sz="900" dirty="0" smtClean="0"/>
          </a:p>
          <a:p>
            <a:pPr lvl="1"/>
            <a:r>
              <a:rPr lang="en-US" dirty="0" smtClean="0"/>
              <a:t>Outdated question bank (locked in)</a:t>
            </a:r>
          </a:p>
          <a:p>
            <a:pPr lvl="1"/>
            <a:r>
              <a:rPr lang="en-US" dirty="0" smtClean="0"/>
              <a:t>Lack of customizability</a:t>
            </a:r>
          </a:p>
          <a:p>
            <a:pPr lvl="1"/>
            <a:r>
              <a:rPr lang="en-US" dirty="0" smtClean="0"/>
              <a:t>Limited data reporting features</a:t>
            </a:r>
          </a:p>
          <a:p>
            <a:pPr lvl="1"/>
            <a:r>
              <a:rPr lang="en-US" dirty="0" smtClean="0"/>
              <a:t>Lack of feedback tools</a:t>
            </a:r>
          </a:p>
          <a:p>
            <a:pPr lvl="1"/>
            <a:r>
              <a:rPr lang="en-US" dirty="0" smtClean="0"/>
              <a:t>Antiquated info routing/sharing scheme</a:t>
            </a:r>
          </a:p>
          <a:p>
            <a:pPr lvl="1"/>
            <a:r>
              <a:rPr lang="en-US" dirty="0" smtClean="0"/>
              <a:t>Comparatively less user-friendly</a:t>
            </a:r>
          </a:p>
          <a:p>
            <a:endParaRPr lang="en-US" dirty="0" smtClean="0"/>
          </a:p>
        </p:txBody>
      </p:sp>
      <p:sp>
        <p:nvSpPr>
          <p:cNvPr id="36869" name="Slide Number Placeholder 3"/>
          <p:cNvSpPr>
            <a:spLocks noGrp="1"/>
          </p:cNvSpPr>
          <p:nvPr>
            <p:ph type="sldNum" sz="quarter" idx="12"/>
          </p:nvPr>
        </p:nvSpPr>
        <p:spPr>
          <a:noFill/>
        </p:spPr>
        <p:txBody>
          <a:bodyPr/>
          <a:lstStyle/>
          <a:p>
            <a:fld id="{5776D3FB-A7EB-4FD8-A33E-D5CBAB133029}" type="slidenum">
              <a:rPr lang="en-US">
                <a:solidFill>
                  <a:srgbClr val="000000"/>
                </a:solidFill>
              </a:rPr>
              <a:pPr/>
              <a:t>70</a:t>
            </a:fld>
            <a:endParaRPr lang="en-US">
              <a:solidFill>
                <a:srgbClr val="000000"/>
              </a:solidFill>
            </a:endParaRPr>
          </a:p>
        </p:txBody>
      </p:sp>
    </p:spTree>
    <p:extLst>
      <p:ext uri="{BB962C8B-B14F-4D97-AF65-F5344CB8AC3E}">
        <p14:creationId xmlns:p14="http://schemas.microsoft.com/office/powerpoint/2010/main" val="22264475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cs typeface="Arial" charset="0"/>
              </a:rPr>
              <a:t>RL Solutions (RL6: Risk)</a:t>
            </a:r>
            <a:endParaRPr lang="en-US" dirty="0" smtClean="0">
              <a:effectLst>
                <a:outerShdw blurRad="38100" dist="38100" dir="2700000" algn="tl">
                  <a:srgbClr val="000000">
                    <a:alpha val="43137"/>
                  </a:srgbClr>
                </a:outerShdw>
              </a:effectLst>
            </a:endParaRPr>
          </a:p>
        </p:txBody>
      </p:sp>
      <p:sp>
        <p:nvSpPr>
          <p:cNvPr id="38915" name="Content Placeholder 2"/>
          <p:cNvSpPr>
            <a:spLocks noGrp="1"/>
          </p:cNvSpPr>
          <p:nvPr>
            <p:ph idx="1"/>
          </p:nvPr>
        </p:nvSpPr>
        <p:spPr>
          <a:xfrm>
            <a:off x="685800" y="1600200"/>
            <a:ext cx="7669213" cy="4305300"/>
          </a:xfrm>
        </p:spPr>
        <p:txBody>
          <a:bodyPr/>
          <a:lstStyle/>
          <a:p>
            <a:r>
              <a:rPr lang="en-US" sz="2800" dirty="0" smtClean="0">
                <a:cs typeface="Arial" charset="0"/>
              </a:rPr>
              <a:t>Separating factors</a:t>
            </a:r>
          </a:p>
          <a:p>
            <a:pPr lvl="1"/>
            <a:r>
              <a:rPr lang="en-US" sz="2400" dirty="0" smtClean="0">
                <a:cs typeface="Arial" charset="0"/>
              </a:rPr>
              <a:t>User experience</a:t>
            </a:r>
          </a:p>
          <a:p>
            <a:pPr lvl="1"/>
            <a:r>
              <a:rPr lang="en-US" sz="2400" dirty="0" smtClean="0">
                <a:cs typeface="Arial" charset="0"/>
              </a:rPr>
              <a:t>Customizability</a:t>
            </a:r>
          </a:p>
          <a:p>
            <a:pPr lvl="1"/>
            <a:r>
              <a:rPr lang="en-US" sz="2400" dirty="0" smtClean="0">
                <a:cs typeface="Arial" charset="0"/>
              </a:rPr>
              <a:t>Reporting capabilities</a:t>
            </a:r>
          </a:p>
          <a:p>
            <a:pPr lvl="1"/>
            <a:r>
              <a:rPr lang="en-US" sz="2400" dirty="0" err="1" smtClean="0">
                <a:cs typeface="Arial" charset="0"/>
              </a:rPr>
              <a:t>NewYork</a:t>
            </a:r>
            <a:r>
              <a:rPr lang="en-US" sz="2400" dirty="0" smtClean="0">
                <a:cs typeface="Arial" charset="0"/>
              </a:rPr>
              <a:t>-Presbyterian already a client (Feedback module)</a:t>
            </a:r>
          </a:p>
          <a:p>
            <a:pPr lvl="1"/>
            <a:r>
              <a:rPr lang="en-US" sz="2400" dirty="0" smtClean="0">
                <a:cs typeface="Arial" charset="0"/>
              </a:rPr>
              <a:t>Reputation</a:t>
            </a:r>
          </a:p>
          <a:p>
            <a:pPr lvl="1"/>
            <a:r>
              <a:rPr lang="en-US" sz="2400" dirty="0" smtClean="0">
                <a:cs typeface="Arial" charset="0"/>
              </a:rPr>
              <a:t>Add on features</a:t>
            </a:r>
          </a:p>
          <a:p>
            <a:pPr lvl="2"/>
            <a:r>
              <a:rPr lang="en-US" dirty="0" smtClean="0">
                <a:cs typeface="Arial" charset="0"/>
              </a:rPr>
              <a:t>Alerts/feedback</a:t>
            </a:r>
          </a:p>
          <a:p>
            <a:pPr lvl="2"/>
            <a:r>
              <a:rPr lang="en-US" dirty="0" smtClean="0">
                <a:cs typeface="Arial" charset="0"/>
              </a:rPr>
              <a:t>Single sign on from EMR</a:t>
            </a:r>
          </a:p>
          <a:p>
            <a:pPr lvl="1"/>
            <a:endParaRPr lang="en-US" sz="2400" dirty="0" smtClean="0">
              <a:cs typeface="Arial" charset="0"/>
            </a:endParaRPr>
          </a:p>
          <a:p>
            <a:endParaRPr lang="en-US" sz="2400" dirty="0" smtClean="0">
              <a:cs typeface="Arial" charset="0"/>
            </a:endParaRPr>
          </a:p>
        </p:txBody>
      </p:sp>
      <p:sp>
        <p:nvSpPr>
          <p:cNvPr id="38917" name="TextBox 5"/>
          <p:cNvSpPr txBox="1">
            <a:spLocks noChangeArrowheads="1"/>
          </p:cNvSpPr>
          <p:nvPr/>
        </p:nvSpPr>
        <p:spPr bwMode="auto">
          <a:xfrm>
            <a:off x="8534400" y="6248400"/>
            <a:ext cx="441325" cy="369888"/>
          </a:xfrm>
          <a:prstGeom prst="rect">
            <a:avLst/>
          </a:prstGeom>
          <a:noFill/>
          <a:ln w="9525">
            <a:noFill/>
            <a:miter lim="800000"/>
            <a:headEnd/>
            <a:tailEnd/>
          </a:ln>
        </p:spPr>
        <p:txBody>
          <a:bodyPr wrap="none">
            <a:spAutoFit/>
          </a:bodyPr>
          <a:lstStyle/>
          <a:p>
            <a:r>
              <a:rPr lang="en-US">
                <a:solidFill>
                  <a:srgbClr val="000000"/>
                </a:solidFill>
                <a:ea typeface="ＭＳ Ｐゴシック" pitchFamily="-106" charset="-128"/>
                <a:cs typeface="+mn-cs"/>
              </a:rPr>
              <a:t>15</a:t>
            </a:r>
          </a:p>
        </p:txBody>
      </p:sp>
    </p:spTree>
    <p:extLst>
      <p:ext uri="{BB962C8B-B14F-4D97-AF65-F5344CB8AC3E}">
        <p14:creationId xmlns:p14="http://schemas.microsoft.com/office/powerpoint/2010/main" val="5566025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The report is entered into Risk. An automated e-mail is sent to the Reporter, with confirmation that the report was received by Risk. This e-mail will provide the reporter with the name (or names) of the reviewer.&#10;&#10;The report is then opened by a designated reviewer. An automated e-mail is again sent to the reporter to let the reporter know the review process has begun.&#10;&#10;The reviewer completes the stages of review. An automated e-mail is sent to the reporter, with multiple notifications of various stages of review completion. An automated e-mail is also sent to the reviewer, notifying them of reports that still require review completion.&#10;&#10;The reviewer provides feedback to reporter about the resolution of the event report. An automated e-mail is sent to the reporter, letting the reporter know that feedback is available from the primary reviewer / POC for the event report. An automated e-mail is also sent to the reviewer, regularly notifying the reviewer of reports that still require feedback to be given to staff." title="Flow Chart of Automated feedback emails from RL6 Risk "/>
          <p:cNvPicPr>
            <a:picLocks noChangeAspect="1" noChangeArrowheads="1"/>
          </p:cNvPicPr>
          <p:nvPr/>
        </p:nvPicPr>
        <p:blipFill>
          <a:blip r:embed="rId2" cstate="print"/>
          <a:srcRect/>
          <a:stretch>
            <a:fillRect/>
          </a:stretch>
        </p:blipFill>
        <p:spPr bwMode="auto">
          <a:xfrm>
            <a:off x="457200" y="304800"/>
            <a:ext cx="8591550" cy="5637262"/>
          </a:xfrm>
          <a:prstGeom prst="rect">
            <a:avLst/>
          </a:prstGeom>
          <a:noFill/>
          <a:ln w="9525">
            <a:noFill/>
            <a:miter lim="800000"/>
            <a:headEnd/>
            <a:tailEnd/>
          </a:ln>
        </p:spPr>
      </p:pic>
    </p:spTree>
    <p:extLst>
      <p:ext uri="{BB962C8B-B14F-4D97-AF65-F5344CB8AC3E}">
        <p14:creationId xmlns:p14="http://schemas.microsoft.com/office/powerpoint/2010/main" val="26274660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Briefings</a:t>
            </a:r>
          </a:p>
        </p:txBody>
      </p:sp>
      <p:sp>
        <p:nvSpPr>
          <p:cNvPr id="12291" name="Content Placeholder 2"/>
          <p:cNvSpPr>
            <a:spLocks noGrp="1"/>
          </p:cNvSpPr>
          <p:nvPr>
            <p:ph idx="1"/>
          </p:nvPr>
        </p:nvSpPr>
        <p:spPr/>
        <p:txBody>
          <a:bodyPr/>
          <a:lstStyle/>
          <a:p>
            <a:pPr eaLnBrk="1" hangingPunct="1"/>
            <a:r>
              <a:rPr lang="en-US" dirty="0" smtClean="0"/>
              <a:t>Multidisciplinary meeting</a:t>
            </a:r>
          </a:p>
          <a:p>
            <a:pPr eaLnBrk="1" hangingPunct="1"/>
            <a:r>
              <a:rPr lang="en-US" dirty="0" smtClean="0"/>
              <a:t>Checklist of current status</a:t>
            </a:r>
          </a:p>
          <a:p>
            <a:pPr lvl="1" eaLnBrk="1" hangingPunct="1"/>
            <a:r>
              <a:rPr lang="en-US" dirty="0" smtClean="0"/>
              <a:t>Clinical/operational</a:t>
            </a:r>
          </a:p>
          <a:p>
            <a:pPr lvl="1" eaLnBrk="1" hangingPunct="1"/>
            <a:r>
              <a:rPr lang="en-US" dirty="0" smtClean="0"/>
              <a:t>Environment/Equipment</a:t>
            </a:r>
          </a:p>
          <a:p>
            <a:pPr lvl="1" eaLnBrk="1" hangingPunct="1"/>
            <a:r>
              <a:rPr lang="en-US" dirty="0" smtClean="0"/>
              <a:t>Acknowledgements/announcements/feedback</a:t>
            </a:r>
          </a:p>
          <a:p>
            <a:pPr eaLnBrk="1" hangingPunct="1"/>
            <a:r>
              <a:rPr lang="en-US" dirty="0" smtClean="0"/>
              <a:t>Held at Tues &amp; Fri signoff rounds (7:30am/pm)</a:t>
            </a:r>
          </a:p>
          <a:p>
            <a:pPr eaLnBrk="1" hangingPunct="1"/>
            <a:endParaRPr lang="en-US" dirty="0" smtClean="0"/>
          </a:p>
        </p:txBody>
      </p:sp>
      <p:sp>
        <p:nvSpPr>
          <p:cNvPr id="12292" name="Slide Number Placeholder 3"/>
          <p:cNvSpPr>
            <a:spLocks noGrp="1"/>
          </p:cNvSpPr>
          <p:nvPr>
            <p:ph type="sldNum" sz="quarter" idx="12"/>
          </p:nvPr>
        </p:nvSpPr>
        <p:spPr>
          <a:noFill/>
        </p:spPr>
        <p:txBody>
          <a:bodyPr/>
          <a:lstStyle/>
          <a:p>
            <a:fld id="{C813609E-1564-4900-B016-F995E87EEE72}" type="slidenum">
              <a:rPr lang="en-US" smtClean="0">
                <a:solidFill>
                  <a:srgbClr val="000000"/>
                </a:solidFill>
              </a:rPr>
              <a:pPr/>
              <a:t>73</a:t>
            </a:fld>
            <a:endParaRPr lang="en-US" smtClean="0">
              <a:solidFill>
                <a:srgbClr val="000000"/>
              </a:solidFill>
            </a:endParaRPr>
          </a:p>
        </p:txBody>
      </p:sp>
    </p:spTree>
    <p:extLst>
      <p:ext uri="{BB962C8B-B14F-4D97-AF65-F5344CB8AC3E}">
        <p14:creationId xmlns:p14="http://schemas.microsoft.com/office/powerpoint/2010/main" val="5723231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57200" y="318196"/>
            <a:ext cx="8229600" cy="5807968"/>
          </a:xfrm>
        </p:spPr>
        <p:txBody>
          <a:bodyPr/>
          <a:lstStyle/>
          <a:p>
            <a:pPr marL="0" indent="0">
              <a:buNone/>
              <a:tabLst>
                <a:tab pos="457200" algn="l"/>
              </a:tabLst>
            </a:pPr>
            <a:r>
              <a:rPr lang="en-US" sz="1200" b="1" u="sng" dirty="0">
                <a:solidFill>
                  <a:srgbClr val="000000"/>
                </a:solidFill>
                <a:latin typeface="Arial" pitchFamily="34" charset="0"/>
                <a:ea typeface="Times New Roman" pitchFamily="18" charset="0"/>
              </a:rPr>
              <a:t>TEAM </a:t>
            </a:r>
            <a:endParaRPr lang="en-US" sz="1200" dirty="0">
              <a:solidFill>
                <a:srgbClr val="000000"/>
              </a:solidFill>
              <a:latin typeface="Arial" pitchFamily="34" charset="0"/>
            </a:endParaRPr>
          </a:p>
          <a:p>
            <a:pPr marL="0" indent="0">
              <a:buNone/>
              <a:tabLst>
                <a:tab pos="457200" algn="l"/>
              </a:tabLst>
            </a:pPr>
            <a:r>
              <a:rPr lang="en-US" sz="1000" dirty="0">
                <a:solidFill>
                  <a:srgbClr val="000000"/>
                </a:solidFill>
                <a:latin typeface="Arial" pitchFamily="34" charset="0"/>
                <a:ea typeface="Times New Roman" pitchFamily="18" charset="0"/>
              </a:rPr>
              <a:t>Charge Nurse: _________                  Baby Nurse:________</a:t>
            </a:r>
            <a:endParaRPr lang="en-US" sz="1000" dirty="0">
              <a:solidFill>
                <a:srgbClr val="000000"/>
              </a:solidFill>
              <a:latin typeface="Arial" pitchFamily="34" charset="0"/>
            </a:endParaRPr>
          </a:p>
          <a:p>
            <a:pPr marL="0" indent="0">
              <a:buNone/>
              <a:tabLst>
                <a:tab pos="457200" algn="l"/>
              </a:tabLst>
            </a:pPr>
            <a:r>
              <a:rPr lang="en-US" sz="1000" dirty="0">
                <a:solidFill>
                  <a:srgbClr val="000000"/>
                </a:solidFill>
                <a:latin typeface="Arial" pitchFamily="34" charset="0"/>
                <a:ea typeface="Times New Roman" pitchFamily="18" charset="0"/>
              </a:rPr>
              <a:t>OB:  Staff Attending, Attending(s), Chief Resident and Residents</a:t>
            </a:r>
            <a:endParaRPr lang="en-US" sz="1000" dirty="0">
              <a:solidFill>
                <a:srgbClr val="000000"/>
              </a:solidFill>
              <a:latin typeface="Arial" pitchFamily="34" charset="0"/>
            </a:endParaRPr>
          </a:p>
          <a:p>
            <a:pPr marL="0" indent="0">
              <a:buNone/>
              <a:tabLst>
                <a:tab pos="457200" algn="l"/>
              </a:tabLst>
            </a:pPr>
            <a:r>
              <a:rPr lang="en-US" sz="1000" dirty="0">
                <a:solidFill>
                  <a:srgbClr val="000000"/>
                </a:solidFill>
                <a:latin typeface="Arial" pitchFamily="34" charset="0"/>
                <a:ea typeface="Times New Roman" pitchFamily="18" charset="0"/>
              </a:rPr>
              <a:t>Anesthesia: Attending(s)___ Residents___ </a:t>
            </a:r>
            <a:r>
              <a:rPr lang="en-US" sz="1000" dirty="0" err="1">
                <a:solidFill>
                  <a:srgbClr val="000000"/>
                </a:solidFill>
                <a:latin typeface="Arial" pitchFamily="34" charset="0"/>
                <a:ea typeface="Times New Roman" pitchFamily="18" charset="0"/>
              </a:rPr>
              <a:t>CRNA</a:t>
            </a:r>
            <a:r>
              <a:rPr lang="en-US" sz="1000" dirty="0">
                <a:solidFill>
                  <a:srgbClr val="000000"/>
                </a:solidFill>
                <a:latin typeface="Arial" pitchFamily="34" charset="0"/>
                <a:ea typeface="Times New Roman" pitchFamily="18" charset="0"/>
              </a:rPr>
              <a:t>____</a:t>
            </a:r>
            <a:endParaRPr lang="en-US" sz="1000" dirty="0">
              <a:solidFill>
                <a:srgbClr val="000000"/>
              </a:solidFill>
              <a:latin typeface="Arial" pitchFamily="34" charset="0"/>
            </a:endParaRPr>
          </a:p>
          <a:p>
            <a:pPr marL="0" indent="0">
              <a:buNone/>
              <a:tabLst>
                <a:tab pos="457200" algn="l"/>
              </a:tabLst>
            </a:pPr>
            <a:r>
              <a:rPr lang="en-US" sz="1000" dirty="0">
                <a:solidFill>
                  <a:srgbClr val="000000"/>
                </a:solidFill>
                <a:latin typeface="Arial" pitchFamily="34" charset="0"/>
                <a:ea typeface="Times New Roman" pitchFamily="18" charset="0"/>
              </a:rPr>
              <a:t>Chief/Acting-Chief PA and PA’s</a:t>
            </a:r>
            <a:endParaRPr lang="en-US" sz="1000" dirty="0">
              <a:solidFill>
                <a:srgbClr val="000000"/>
              </a:solidFill>
              <a:latin typeface="Arial" pitchFamily="34" charset="0"/>
            </a:endParaRPr>
          </a:p>
          <a:p>
            <a:pPr marL="0" indent="0">
              <a:buNone/>
              <a:tabLst>
                <a:tab pos="457200" algn="l"/>
              </a:tabLst>
            </a:pPr>
            <a:r>
              <a:rPr lang="en-US" sz="1000" dirty="0">
                <a:solidFill>
                  <a:srgbClr val="000000"/>
                </a:solidFill>
                <a:latin typeface="Arial" pitchFamily="34" charset="0"/>
                <a:ea typeface="Times New Roman" pitchFamily="18" charset="0"/>
              </a:rPr>
              <a:t>Staffing Numbers:  RNs__ </a:t>
            </a:r>
            <a:r>
              <a:rPr lang="en-US" sz="1000" dirty="0" err="1">
                <a:solidFill>
                  <a:srgbClr val="000000"/>
                </a:solidFill>
                <a:latin typeface="Arial" pitchFamily="34" charset="0"/>
                <a:ea typeface="Times New Roman" pitchFamily="18" charset="0"/>
              </a:rPr>
              <a:t>ORTs</a:t>
            </a:r>
            <a:r>
              <a:rPr lang="en-US" sz="1000" dirty="0">
                <a:solidFill>
                  <a:srgbClr val="000000"/>
                </a:solidFill>
                <a:latin typeface="Arial" pitchFamily="34" charset="0"/>
                <a:ea typeface="Times New Roman" pitchFamily="18" charset="0"/>
              </a:rPr>
              <a:t>___, </a:t>
            </a:r>
            <a:r>
              <a:rPr lang="en-US" sz="1000" dirty="0" err="1">
                <a:solidFill>
                  <a:srgbClr val="000000"/>
                </a:solidFill>
                <a:latin typeface="Arial" pitchFamily="34" charset="0"/>
                <a:ea typeface="Times New Roman" pitchFamily="18" charset="0"/>
              </a:rPr>
              <a:t>PCAs</a:t>
            </a:r>
            <a:r>
              <a:rPr lang="en-US" sz="1000" dirty="0">
                <a:solidFill>
                  <a:srgbClr val="000000"/>
                </a:solidFill>
                <a:latin typeface="Arial" pitchFamily="34" charset="0"/>
                <a:ea typeface="Times New Roman" pitchFamily="18" charset="0"/>
              </a:rPr>
              <a:t>____, Registrars____ </a:t>
            </a:r>
            <a:r>
              <a:rPr lang="en-US" sz="1000" dirty="0" err="1">
                <a:solidFill>
                  <a:srgbClr val="000000"/>
                </a:solidFill>
                <a:latin typeface="Arial" pitchFamily="34" charset="0"/>
                <a:ea typeface="Times New Roman" pitchFamily="18" charset="0"/>
              </a:rPr>
              <a:t>Orientatee</a:t>
            </a:r>
            <a:r>
              <a:rPr lang="en-US" sz="1000" dirty="0">
                <a:solidFill>
                  <a:srgbClr val="000000"/>
                </a:solidFill>
                <a:latin typeface="Arial" pitchFamily="34" charset="0"/>
                <a:ea typeface="Times New Roman" pitchFamily="18" charset="0"/>
              </a:rPr>
              <a:t> (RN’s)____</a:t>
            </a:r>
            <a:endParaRPr lang="en-US" sz="1000" dirty="0">
              <a:solidFill>
                <a:srgbClr val="000000"/>
              </a:solidFill>
              <a:latin typeface="Arial" pitchFamily="34" charset="0"/>
            </a:endParaRPr>
          </a:p>
          <a:p>
            <a:pPr marL="0" indent="0">
              <a:buNone/>
              <a:tabLst>
                <a:tab pos="457200" algn="l"/>
              </a:tabLst>
            </a:pPr>
            <a:r>
              <a:rPr lang="en-US" sz="1000" dirty="0">
                <a:solidFill>
                  <a:srgbClr val="000000"/>
                </a:solidFill>
                <a:latin typeface="Arial" pitchFamily="34" charset="0"/>
                <a:ea typeface="Times New Roman" pitchFamily="18" charset="0"/>
              </a:rPr>
              <a:t>Number of staff Short: RNs____, </a:t>
            </a:r>
            <a:r>
              <a:rPr lang="en-US" sz="1000" dirty="0" err="1">
                <a:solidFill>
                  <a:srgbClr val="000000"/>
                </a:solidFill>
                <a:latin typeface="Arial" pitchFamily="34" charset="0"/>
                <a:ea typeface="Times New Roman" pitchFamily="18" charset="0"/>
              </a:rPr>
              <a:t>ORTs</a:t>
            </a:r>
            <a:r>
              <a:rPr lang="en-US" sz="1000" dirty="0">
                <a:solidFill>
                  <a:srgbClr val="000000"/>
                </a:solidFill>
                <a:latin typeface="Arial" pitchFamily="34" charset="0"/>
                <a:ea typeface="Times New Roman" pitchFamily="18" charset="0"/>
              </a:rPr>
              <a:t>___ </a:t>
            </a:r>
            <a:r>
              <a:rPr lang="en-US" sz="1000" dirty="0" err="1">
                <a:solidFill>
                  <a:srgbClr val="000000"/>
                </a:solidFill>
                <a:latin typeface="Arial" pitchFamily="34" charset="0"/>
                <a:ea typeface="Times New Roman" pitchFamily="18" charset="0"/>
              </a:rPr>
              <a:t>PCAs</a:t>
            </a:r>
            <a:r>
              <a:rPr lang="en-US" sz="1000" dirty="0">
                <a:solidFill>
                  <a:srgbClr val="000000"/>
                </a:solidFill>
                <a:latin typeface="Arial" pitchFamily="34" charset="0"/>
                <a:ea typeface="Times New Roman" pitchFamily="18" charset="0"/>
              </a:rPr>
              <a:t>___ Registrars____</a:t>
            </a:r>
            <a:endParaRPr lang="en-US" sz="1000" dirty="0">
              <a:solidFill>
                <a:srgbClr val="000000"/>
              </a:solidFill>
              <a:latin typeface="Arial" pitchFamily="34" charset="0"/>
            </a:endParaRPr>
          </a:p>
          <a:p>
            <a:pPr marL="0" indent="0">
              <a:buNone/>
              <a:tabLst>
                <a:tab pos="457200" algn="l"/>
              </a:tabLst>
            </a:pPr>
            <a:r>
              <a:rPr lang="en-US" sz="1200" b="1" u="sng" dirty="0">
                <a:solidFill>
                  <a:srgbClr val="000000"/>
                </a:solidFill>
                <a:latin typeface="Arial" pitchFamily="34" charset="0"/>
                <a:ea typeface="Times New Roman" pitchFamily="18" charset="0"/>
              </a:rPr>
              <a:t>CLINICAL/OPERATIONAL</a:t>
            </a:r>
          </a:p>
          <a:p>
            <a:pPr marL="0" indent="0">
              <a:buNone/>
              <a:tabLst>
                <a:tab pos="457200" algn="l"/>
              </a:tabLst>
            </a:pPr>
            <a:r>
              <a:rPr lang="en-US" sz="1000" dirty="0">
                <a:solidFill>
                  <a:srgbClr val="000000"/>
                </a:solidFill>
                <a:latin typeface="Arial" pitchFamily="34" charset="0"/>
                <a:ea typeface="Times New Roman" pitchFamily="18" charset="0"/>
              </a:rPr>
              <a:t>Inductions:</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in progress? </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still expected?</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on 7 South?</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in Labor?</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C-sections:</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of C-Sections pending?</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expected?</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in </a:t>
            </a:r>
            <a:r>
              <a:rPr lang="en-US" sz="1000" dirty="0" err="1">
                <a:solidFill>
                  <a:srgbClr val="000000"/>
                </a:solidFill>
                <a:latin typeface="Arial" pitchFamily="34" charset="0"/>
                <a:ea typeface="Times New Roman" pitchFamily="18" charset="0"/>
              </a:rPr>
              <a:t>PACU</a:t>
            </a:r>
            <a:r>
              <a:rPr lang="en-US" sz="1000" dirty="0">
                <a:solidFill>
                  <a:srgbClr val="000000"/>
                </a:solidFill>
                <a:latin typeface="Arial" pitchFamily="34" charset="0"/>
                <a:ea typeface="Times New Roman" pitchFamily="18" charset="0"/>
              </a:rPr>
              <a:t>?</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Triage:</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patients in Triage?</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to be admitted?</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waiting to be seen?</a:t>
            </a:r>
            <a:endParaRPr lang="en-US" sz="1000" dirty="0">
              <a:solidFill>
                <a:srgbClr val="000000"/>
              </a:solidFill>
              <a:latin typeface="Arial" pitchFamily="34" charset="0"/>
            </a:endParaRPr>
          </a:p>
          <a:p>
            <a:pPr marL="109538" indent="-109538">
              <a:tabLst>
                <a:tab pos="457200" algn="l"/>
              </a:tabLst>
            </a:pPr>
            <a:r>
              <a:rPr lang="en-US" sz="1000" dirty="0">
                <a:solidFill>
                  <a:srgbClr val="000000"/>
                </a:solidFill>
                <a:latin typeface="Arial" pitchFamily="34" charset="0"/>
                <a:ea typeface="Times New Roman" pitchFamily="18" charset="0"/>
              </a:rPr>
              <a:t>Number of available beds in Postpartum and 7 South?____ 7W___7N____7Central____</a:t>
            </a:r>
            <a:endParaRPr lang="en-US" sz="1000" dirty="0">
              <a:solidFill>
                <a:srgbClr val="000000"/>
              </a:solidFill>
              <a:latin typeface="Arial" pitchFamily="34" charset="0"/>
            </a:endParaRPr>
          </a:p>
          <a:p>
            <a:pPr marL="0" indent="0">
              <a:buNone/>
              <a:tabLst>
                <a:tab pos="457200" algn="l"/>
              </a:tabLst>
            </a:pPr>
            <a:r>
              <a:rPr lang="en-US" sz="1200" b="1" u="sng" dirty="0">
                <a:solidFill>
                  <a:srgbClr val="000000"/>
                </a:solidFill>
                <a:latin typeface="Arial" pitchFamily="34" charset="0"/>
                <a:ea typeface="Times New Roman" pitchFamily="18" charset="0"/>
              </a:rPr>
              <a:t>ENVIRONMENT/EQUIPMENT</a:t>
            </a:r>
          </a:p>
          <a:p>
            <a:pPr marL="0" indent="0">
              <a:buNone/>
              <a:tabLst>
                <a:tab pos="457200" algn="l"/>
              </a:tabLst>
            </a:pPr>
            <a:r>
              <a:rPr lang="en-US" sz="1000" dirty="0">
                <a:solidFill>
                  <a:srgbClr val="000000"/>
                </a:solidFill>
                <a:latin typeface="Arial" pitchFamily="34" charset="0"/>
                <a:ea typeface="Times New Roman" pitchFamily="18" charset="0"/>
              </a:rPr>
              <a:t>What’s pending repair?</a:t>
            </a:r>
            <a:endParaRPr lang="en-US" sz="1000" dirty="0">
              <a:solidFill>
                <a:srgbClr val="000000"/>
              </a:solidFill>
              <a:latin typeface="Arial" pitchFamily="34" charset="0"/>
            </a:endParaRPr>
          </a:p>
          <a:p>
            <a:pPr marL="0" indent="0">
              <a:buNone/>
              <a:tabLst>
                <a:tab pos="457200" algn="l"/>
              </a:tabLst>
            </a:pPr>
            <a:r>
              <a:rPr lang="en-US" sz="1000" dirty="0">
                <a:solidFill>
                  <a:srgbClr val="000000"/>
                </a:solidFill>
                <a:latin typeface="Arial" pitchFamily="34" charset="0"/>
                <a:ea typeface="Times New Roman" pitchFamily="18" charset="0"/>
              </a:rPr>
              <a:t>What’s been repaired?</a:t>
            </a:r>
            <a:endParaRPr lang="en-US" sz="1000" dirty="0">
              <a:solidFill>
                <a:srgbClr val="000000"/>
              </a:solidFill>
              <a:latin typeface="Arial" pitchFamily="34" charset="0"/>
            </a:endParaRPr>
          </a:p>
          <a:p>
            <a:pPr marL="0" indent="0">
              <a:buNone/>
              <a:tabLst>
                <a:tab pos="457200" algn="l"/>
              </a:tabLst>
            </a:pPr>
            <a:r>
              <a:rPr lang="en-US" sz="1000" dirty="0">
                <a:solidFill>
                  <a:srgbClr val="000000"/>
                </a:solidFill>
                <a:latin typeface="Arial" pitchFamily="34" charset="0"/>
                <a:ea typeface="Times New Roman" pitchFamily="18" charset="0"/>
              </a:rPr>
              <a:t>Supply issues?</a:t>
            </a:r>
            <a:endParaRPr lang="en-US" sz="1000" dirty="0">
              <a:solidFill>
                <a:srgbClr val="000000"/>
              </a:solidFill>
              <a:latin typeface="Arial" pitchFamily="34" charset="0"/>
            </a:endParaRPr>
          </a:p>
          <a:p>
            <a:pPr marL="0" indent="0">
              <a:buNone/>
              <a:tabLst>
                <a:tab pos="457200" algn="l"/>
              </a:tabLst>
            </a:pPr>
            <a:r>
              <a:rPr lang="en-US" sz="1200" b="1" u="sng" dirty="0">
                <a:solidFill>
                  <a:srgbClr val="000000"/>
                </a:solidFill>
                <a:latin typeface="Arial" pitchFamily="34" charset="0"/>
                <a:ea typeface="Times New Roman" pitchFamily="18" charset="0"/>
              </a:rPr>
              <a:t>TEAM ACKNOWLEDGEMENTS/ ANNOUNCEMENTS/FEEDBACK</a:t>
            </a:r>
          </a:p>
          <a:p>
            <a:pPr marL="109538" indent="-109538">
              <a:tabLst>
                <a:tab pos="457200" algn="l"/>
              </a:tabLst>
            </a:pPr>
            <a:r>
              <a:rPr lang="en-US" sz="1000" dirty="0">
                <a:solidFill>
                  <a:srgbClr val="000000"/>
                </a:solidFill>
                <a:latin typeface="Arial" pitchFamily="34" charset="0"/>
                <a:ea typeface="Times New Roman" pitchFamily="18" charset="0"/>
              </a:rPr>
              <a:t>Special occasions, achievements </a:t>
            </a:r>
          </a:p>
          <a:p>
            <a:pPr marL="109538" indent="-109538">
              <a:tabLst>
                <a:tab pos="457200" algn="l"/>
              </a:tabLst>
            </a:pPr>
            <a:r>
              <a:rPr lang="en-US" sz="1000" dirty="0">
                <a:solidFill>
                  <a:srgbClr val="000000"/>
                </a:solidFill>
                <a:latin typeface="Arial" pitchFamily="34" charset="0"/>
                <a:ea typeface="Times New Roman" pitchFamily="18" charset="0"/>
              </a:rPr>
              <a:t>Illness, sympathy</a:t>
            </a:r>
          </a:p>
          <a:p>
            <a:pPr marL="109538" indent="-109538">
              <a:tabLst>
                <a:tab pos="457200" algn="l"/>
              </a:tabLst>
            </a:pPr>
            <a:r>
              <a:rPr lang="en-US" sz="1000" dirty="0">
                <a:solidFill>
                  <a:srgbClr val="000000"/>
                </a:solidFill>
                <a:latin typeface="Arial" pitchFamily="34" charset="0"/>
                <a:ea typeface="Times New Roman" pitchFamily="18" charset="0"/>
              </a:rPr>
              <a:t>Employee Opinion or </a:t>
            </a:r>
            <a:r>
              <a:rPr lang="en-US" sz="1000" dirty="0" err="1">
                <a:solidFill>
                  <a:srgbClr val="000000"/>
                </a:solidFill>
                <a:latin typeface="Arial" pitchFamily="34" charset="0"/>
                <a:ea typeface="Times New Roman" pitchFamily="18" charset="0"/>
              </a:rPr>
              <a:t>AHRQ</a:t>
            </a:r>
            <a:r>
              <a:rPr lang="en-US" sz="1000" dirty="0">
                <a:solidFill>
                  <a:srgbClr val="000000"/>
                </a:solidFill>
                <a:latin typeface="Arial" pitchFamily="34" charset="0"/>
                <a:ea typeface="Times New Roman" pitchFamily="18" charset="0"/>
              </a:rPr>
              <a:t> (Safety Culture) Survey, for example</a:t>
            </a:r>
          </a:p>
          <a:p>
            <a:pPr marL="109538" indent="-109538">
              <a:tabLst>
                <a:tab pos="457200" algn="l"/>
              </a:tabLst>
            </a:pPr>
            <a:r>
              <a:rPr lang="en-US" sz="1000" dirty="0" err="1">
                <a:solidFill>
                  <a:srgbClr val="000000"/>
                </a:solidFill>
                <a:latin typeface="Arial" pitchFamily="34" charset="0"/>
                <a:ea typeface="Times New Roman" pitchFamily="18" charset="0"/>
              </a:rPr>
              <a:t>MERS</a:t>
            </a:r>
            <a:r>
              <a:rPr lang="en-US" sz="1000" dirty="0">
                <a:solidFill>
                  <a:srgbClr val="000000"/>
                </a:solidFill>
                <a:latin typeface="Arial" pitchFamily="34" charset="0"/>
                <a:ea typeface="Times New Roman" pitchFamily="18" charset="0"/>
              </a:rPr>
              <a:t> feedback</a:t>
            </a:r>
          </a:p>
          <a:p>
            <a:pPr marL="109538" indent="-109538">
              <a:tabLst>
                <a:tab pos="457200" algn="l"/>
              </a:tabLst>
            </a:pPr>
            <a:r>
              <a:rPr lang="en-US" sz="1000" dirty="0">
                <a:solidFill>
                  <a:srgbClr val="000000"/>
                </a:solidFill>
                <a:latin typeface="Arial" pitchFamily="34" charset="0"/>
                <a:ea typeface="Times New Roman" pitchFamily="18" charset="0"/>
              </a:rPr>
              <a:t>Social Issues of Importance</a:t>
            </a:r>
          </a:p>
        </p:txBody>
      </p:sp>
      <p:sp>
        <p:nvSpPr>
          <p:cNvPr id="12292" name="Slide Number Placeholder 3"/>
          <p:cNvSpPr>
            <a:spLocks noGrp="1"/>
          </p:cNvSpPr>
          <p:nvPr>
            <p:ph type="sldNum" sz="quarter" idx="12"/>
          </p:nvPr>
        </p:nvSpPr>
        <p:spPr>
          <a:noFill/>
        </p:spPr>
        <p:txBody>
          <a:bodyPr/>
          <a:lstStyle/>
          <a:p>
            <a:fld id="{C813609E-1564-4900-B016-F995E87EEE72}" type="slidenum">
              <a:rPr lang="en-US" smtClean="0">
                <a:solidFill>
                  <a:srgbClr val="000000"/>
                </a:solidFill>
              </a:rPr>
              <a:pPr/>
              <a:t>74</a:t>
            </a:fld>
            <a:endParaRPr lang="en-US" smtClean="0">
              <a:solidFill>
                <a:srgbClr val="000000"/>
              </a:solidFill>
            </a:endParaRPr>
          </a:p>
        </p:txBody>
      </p:sp>
    </p:spTree>
    <p:extLst>
      <p:ext uri="{BB962C8B-B14F-4D97-AF65-F5344CB8AC3E}">
        <p14:creationId xmlns:p14="http://schemas.microsoft.com/office/powerpoint/2010/main" val="2283225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Debriefings</a:t>
            </a:r>
          </a:p>
        </p:txBody>
      </p:sp>
      <p:sp>
        <p:nvSpPr>
          <p:cNvPr id="13315" name="Content Placeholder 2"/>
          <p:cNvSpPr>
            <a:spLocks noGrp="1"/>
          </p:cNvSpPr>
          <p:nvPr>
            <p:ph idx="1"/>
          </p:nvPr>
        </p:nvSpPr>
        <p:spPr/>
        <p:txBody>
          <a:bodyPr/>
          <a:lstStyle/>
          <a:p>
            <a:pPr eaLnBrk="1" hangingPunct="1"/>
            <a:r>
              <a:rPr lang="en-US" dirty="0" smtClean="0"/>
              <a:t>All staff &amp; providers</a:t>
            </a:r>
          </a:p>
          <a:p>
            <a:pPr eaLnBrk="1" hangingPunct="1"/>
            <a:r>
              <a:rPr lang="en-US" dirty="0" smtClean="0"/>
              <a:t>Retrospective look, “vital signs”</a:t>
            </a:r>
          </a:p>
          <a:p>
            <a:pPr lvl="1" eaLnBrk="1" hangingPunct="1"/>
            <a:r>
              <a:rPr lang="en-US" dirty="0" smtClean="0"/>
              <a:t>Near miss or event review</a:t>
            </a:r>
          </a:p>
          <a:p>
            <a:pPr lvl="1" eaLnBrk="1" hangingPunct="1"/>
            <a:r>
              <a:rPr lang="en-US" dirty="0" smtClean="0"/>
              <a:t>Discuss challenges and possible improvements</a:t>
            </a:r>
          </a:p>
          <a:p>
            <a:pPr lvl="1" eaLnBrk="1" hangingPunct="1"/>
            <a:r>
              <a:rPr lang="en-US" dirty="0" smtClean="0"/>
              <a:t>Team acknowledgements</a:t>
            </a:r>
          </a:p>
          <a:p>
            <a:pPr eaLnBrk="1" hangingPunct="1"/>
            <a:r>
              <a:rPr lang="en-US" dirty="0" smtClean="0"/>
              <a:t>Held during monthly staff meetings</a:t>
            </a:r>
          </a:p>
          <a:p>
            <a:pPr lvl="1" eaLnBrk="1" hangingPunct="1"/>
            <a:r>
              <a:rPr lang="en-US" dirty="0" smtClean="0"/>
              <a:t>Scheduled one month during day shift, next month during night shift.</a:t>
            </a:r>
          </a:p>
          <a:p>
            <a:pPr lvl="1" eaLnBrk="1" hangingPunct="1">
              <a:buFontTx/>
              <a:buNone/>
            </a:pPr>
            <a:endParaRPr lang="en-US" dirty="0" smtClean="0"/>
          </a:p>
          <a:p>
            <a:pPr eaLnBrk="1" hangingPunct="1"/>
            <a:endParaRPr lang="en-US" dirty="0" smtClean="0"/>
          </a:p>
          <a:p>
            <a:pPr lvl="2" eaLnBrk="1" hangingPunct="1"/>
            <a:endParaRPr lang="en-US" dirty="0" smtClean="0"/>
          </a:p>
          <a:p>
            <a:pPr lvl="2" eaLnBrk="1" hangingPunct="1"/>
            <a:endParaRPr lang="en-US" dirty="0" smtClean="0"/>
          </a:p>
        </p:txBody>
      </p:sp>
      <p:sp>
        <p:nvSpPr>
          <p:cNvPr id="13316" name="Slide Number Placeholder 3"/>
          <p:cNvSpPr>
            <a:spLocks noGrp="1"/>
          </p:cNvSpPr>
          <p:nvPr>
            <p:ph type="sldNum" sz="quarter" idx="12"/>
          </p:nvPr>
        </p:nvSpPr>
        <p:spPr>
          <a:noFill/>
        </p:spPr>
        <p:txBody>
          <a:bodyPr/>
          <a:lstStyle/>
          <a:p>
            <a:fld id="{D2011670-AE34-49AF-B2AD-CBFC34758C47}" type="slidenum">
              <a:rPr lang="en-US" smtClean="0">
                <a:solidFill>
                  <a:srgbClr val="000000"/>
                </a:solidFill>
              </a:rPr>
              <a:pPr/>
              <a:t>75</a:t>
            </a:fld>
            <a:endParaRPr lang="en-US" smtClean="0">
              <a:solidFill>
                <a:srgbClr val="000000"/>
              </a:solidFill>
            </a:endParaRPr>
          </a:p>
        </p:txBody>
      </p:sp>
    </p:spTree>
    <p:extLst>
      <p:ext uri="{BB962C8B-B14F-4D97-AF65-F5344CB8AC3E}">
        <p14:creationId xmlns:p14="http://schemas.microsoft.com/office/powerpoint/2010/main" val="42798333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pPr marL="0" indent="0">
              <a:buNone/>
            </a:pPr>
            <a:r>
              <a:rPr lang="en-US" sz="1200" b="1" dirty="0">
                <a:solidFill>
                  <a:srgbClr val="000000"/>
                </a:solidFill>
                <a:latin typeface="Arial" pitchFamily="34" charset="0"/>
                <a:ea typeface="Times New Roman" pitchFamily="18" charset="0"/>
              </a:rPr>
              <a:t>I.  </a:t>
            </a:r>
            <a:r>
              <a:rPr lang="en-US" sz="1200" b="1" u="sng" dirty="0">
                <a:solidFill>
                  <a:srgbClr val="000000"/>
                </a:solidFill>
                <a:latin typeface="Arial" pitchFamily="34" charset="0"/>
                <a:ea typeface="Times New Roman" pitchFamily="18" charset="0"/>
              </a:rPr>
              <a:t>“VITAL SIGNS”</a:t>
            </a:r>
            <a:endParaRPr lang="en-US" sz="12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 How did we do today?</a:t>
            </a:r>
            <a:endParaRPr lang="en-US" sz="1000" dirty="0">
              <a:solidFill>
                <a:srgbClr val="000000"/>
              </a:solidFill>
              <a:latin typeface="Arial" pitchFamily="34" charset="0"/>
            </a:endParaRPr>
          </a:p>
          <a:p>
            <a:pPr marL="109538" indent="-109538"/>
            <a:r>
              <a:rPr lang="en-US" sz="1000" dirty="0">
                <a:solidFill>
                  <a:srgbClr val="000000"/>
                </a:solidFill>
                <a:latin typeface="Arial" pitchFamily="34" charset="0"/>
                <a:ea typeface="Times New Roman" pitchFamily="18" charset="0"/>
              </a:rPr>
              <a:t>Was communication thorough and clear?</a:t>
            </a:r>
            <a:endParaRPr lang="en-US" sz="1000" dirty="0">
              <a:solidFill>
                <a:srgbClr val="000000"/>
              </a:solidFill>
              <a:latin typeface="Arial" pitchFamily="34" charset="0"/>
            </a:endParaRPr>
          </a:p>
          <a:p>
            <a:pPr marL="109538" indent="-109538"/>
            <a:r>
              <a:rPr lang="en-US" sz="1000" dirty="0">
                <a:solidFill>
                  <a:srgbClr val="000000"/>
                </a:solidFill>
                <a:latin typeface="Arial" pitchFamily="34" charset="0"/>
                <a:ea typeface="Times New Roman" pitchFamily="18" charset="0"/>
              </a:rPr>
              <a:t>Was situational awareness (state of knowing the conditions that affects one’s work) maintained?</a:t>
            </a:r>
            <a:endParaRPr lang="en-US" sz="1000" dirty="0">
              <a:solidFill>
                <a:srgbClr val="000000"/>
              </a:solidFill>
              <a:latin typeface="Arial" pitchFamily="34" charset="0"/>
            </a:endParaRPr>
          </a:p>
          <a:p>
            <a:pPr marL="109538" indent="-109538"/>
            <a:r>
              <a:rPr lang="en-US" sz="1000" dirty="0">
                <a:solidFill>
                  <a:srgbClr val="000000"/>
                </a:solidFill>
                <a:latin typeface="Arial" pitchFamily="34" charset="0"/>
                <a:ea typeface="Times New Roman" pitchFamily="18" charset="0"/>
              </a:rPr>
              <a:t>Was workload distribution equitable among available staff?</a:t>
            </a:r>
            <a:endParaRPr lang="en-US" sz="1000" dirty="0">
              <a:solidFill>
                <a:srgbClr val="000000"/>
              </a:solidFill>
              <a:latin typeface="Arial" pitchFamily="34" charset="0"/>
            </a:endParaRPr>
          </a:p>
          <a:p>
            <a:pPr marL="109538" indent="-109538"/>
            <a:r>
              <a:rPr lang="en-US" sz="1000" dirty="0">
                <a:solidFill>
                  <a:srgbClr val="000000"/>
                </a:solidFill>
                <a:latin typeface="Arial" pitchFamily="34" charset="0"/>
                <a:ea typeface="Times New Roman" pitchFamily="18" charset="0"/>
              </a:rPr>
              <a:t>Was task assistance offered and/or requested?</a:t>
            </a:r>
            <a:endParaRPr lang="en-US" sz="1000" dirty="0">
              <a:solidFill>
                <a:srgbClr val="000000"/>
              </a:solidFill>
              <a:latin typeface="Arial" pitchFamily="34" charset="0"/>
            </a:endParaRPr>
          </a:p>
          <a:p>
            <a:pPr marL="109538" indent="-109538"/>
            <a:r>
              <a:rPr lang="en-US" sz="1000" dirty="0">
                <a:solidFill>
                  <a:srgbClr val="000000"/>
                </a:solidFill>
                <a:latin typeface="Arial" pitchFamily="34" charset="0"/>
                <a:ea typeface="Times New Roman" pitchFamily="18" charset="0"/>
              </a:rPr>
              <a:t>Were there any errors or near misses?   If so were they entered in </a:t>
            </a:r>
            <a:r>
              <a:rPr lang="en-US" sz="1000" dirty="0" err="1">
                <a:solidFill>
                  <a:srgbClr val="000000"/>
                </a:solidFill>
                <a:latin typeface="Arial" pitchFamily="34" charset="0"/>
                <a:ea typeface="Times New Roman" pitchFamily="18" charset="0"/>
              </a:rPr>
              <a:t>MERS</a:t>
            </a:r>
            <a:r>
              <a:rPr lang="en-US" sz="1000" dirty="0">
                <a:solidFill>
                  <a:srgbClr val="000000"/>
                </a:solidFill>
                <a:latin typeface="Arial" pitchFamily="34" charset="0"/>
                <a:ea typeface="Times New Roman" pitchFamily="18" charset="0"/>
              </a:rPr>
              <a:t>?  *If not yet done, then must be entered before shift’s end.</a:t>
            </a:r>
          </a:p>
          <a:p>
            <a:pPr marL="0" indent="0">
              <a:buNone/>
            </a:pPr>
            <a:endParaRPr lang="en-US" sz="10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What should improve? </a:t>
            </a:r>
            <a:endParaRPr lang="en-US" sz="10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 </a:t>
            </a:r>
            <a:endParaRPr lang="en-US" sz="10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Where there systems issues that contributed to the near miss or harm?</a:t>
            </a:r>
            <a:endParaRPr lang="en-US" sz="10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Were there any environmental issues that contributed to any event or near miss?</a:t>
            </a:r>
            <a:endParaRPr lang="en-US" sz="10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Were there any medication safety issues that contributed to any event or near miss?</a:t>
            </a:r>
            <a:endParaRPr lang="en-US" sz="10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Were there any information technology/equipment issues that contributed to any event or near miss?</a:t>
            </a:r>
            <a:endParaRPr lang="en-US" sz="10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What should be done differently to prevent the near miss or an event from happening again?</a:t>
            </a:r>
            <a:endParaRPr lang="en-US" sz="10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What are your suggestions for making and sustaining improvements?</a:t>
            </a:r>
          </a:p>
          <a:p>
            <a:pPr marL="0" indent="0">
              <a:buNone/>
            </a:pPr>
            <a:endParaRPr lang="en-US" sz="1000" dirty="0">
              <a:solidFill>
                <a:srgbClr val="000000"/>
              </a:solidFill>
              <a:latin typeface="Arial" pitchFamily="34" charset="0"/>
            </a:endParaRPr>
          </a:p>
          <a:p>
            <a:pPr marL="0" indent="0">
              <a:buNone/>
            </a:pPr>
            <a:r>
              <a:rPr lang="en-US" sz="1200" b="1" dirty="0">
                <a:solidFill>
                  <a:srgbClr val="000000"/>
                </a:solidFill>
                <a:latin typeface="Arial" pitchFamily="34" charset="0"/>
                <a:ea typeface="Times New Roman" pitchFamily="18" charset="0"/>
              </a:rPr>
              <a:t>II. TEAM ACKNOWLEDGEMENTS</a:t>
            </a:r>
            <a:endParaRPr lang="en-US" sz="12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Please acknowledge behaviors that foster a culture of safety.</a:t>
            </a:r>
            <a:endParaRPr lang="en-US" sz="1000" dirty="0">
              <a:solidFill>
                <a:srgbClr val="000000"/>
              </a:solidFill>
              <a:latin typeface="Arial" pitchFamily="34" charset="0"/>
            </a:endParaRPr>
          </a:p>
          <a:p>
            <a:pPr marL="0" indent="0">
              <a:buNone/>
            </a:pPr>
            <a:r>
              <a:rPr lang="en-US" sz="1000" dirty="0">
                <a:solidFill>
                  <a:srgbClr val="000000"/>
                </a:solidFill>
                <a:latin typeface="Arial" pitchFamily="34" charset="0"/>
                <a:ea typeface="Times New Roman" pitchFamily="18" charset="0"/>
              </a:rPr>
              <a:t>      </a:t>
            </a:r>
            <a:endParaRPr lang="en-US" sz="1000" dirty="0">
              <a:solidFill>
                <a:srgbClr val="000000"/>
              </a:solidFill>
              <a:latin typeface="Arial" pitchFamily="34" charset="0"/>
            </a:endParaRPr>
          </a:p>
        </p:txBody>
      </p:sp>
      <p:sp>
        <p:nvSpPr>
          <p:cNvPr id="13316" name="Slide Number Placeholder 3"/>
          <p:cNvSpPr>
            <a:spLocks noGrp="1"/>
          </p:cNvSpPr>
          <p:nvPr>
            <p:ph type="sldNum" sz="quarter" idx="12"/>
          </p:nvPr>
        </p:nvSpPr>
        <p:spPr>
          <a:noFill/>
        </p:spPr>
        <p:txBody>
          <a:bodyPr/>
          <a:lstStyle/>
          <a:p>
            <a:fld id="{D2011670-AE34-49AF-B2AD-CBFC34758C47}" type="slidenum">
              <a:rPr lang="en-US" smtClean="0">
                <a:solidFill>
                  <a:srgbClr val="000000"/>
                </a:solidFill>
              </a:rPr>
              <a:pPr/>
              <a:t>76</a:t>
            </a:fld>
            <a:endParaRPr lang="en-US" smtClean="0">
              <a:solidFill>
                <a:srgbClr val="000000"/>
              </a:solidFill>
            </a:endParaRPr>
          </a:p>
        </p:txBody>
      </p:sp>
    </p:spTree>
    <p:extLst>
      <p:ext uri="{BB962C8B-B14F-4D97-AF65-F5344CB8AC3E}">
        <p14:creationId xmlns:p14="http://schemas.microsoft.com/office/powerpoint/2010/main" val="38144988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Culture Vision Board</a:t>
            </a:r>
          </a:p>
        </p:txBody>
      </p:sp>
      <p:pic>
        <p:nvPicPr>
          <p:cNvPr id="35844" name="Picture 2" descr="This image depicts an example of what a Safety Culture Vision Board would look like when posted in a well lit and accessable place for the staff to see." title="Safety Culture Vision Board"/>
          <p:cNvPicPr>
            <a:picLocks noChangeAspect="1" noChangeArrowheads="1"/>
          </p:cNvPicPr>
          <p:nvPr/>
        </p:nvPicPr>
        <p:blipFill>
          <a:blip r:embed="rId2" cstate="print"/>
          <a:srcRect/>
          <a:stretch>
            <a:fillRect/>
          </a:stretch>
        </p:blipFill>
        <p:spPr bwMode="auto">
          <a:xfrm>
            <a:off x="990600" y="1494550"/>
            <a:ext cx="7289800" cy="4622800"/>
          </a:xfrm>
          <a:prstGeom prst="rect">
            <a:avLst/>
          </a:prstGeom>
          <a:noFill/>
          <a:ln w="9525">
            <a:noFill/>
            <a:miter lim="800000"/>
            <a:headEnd/>
            <a:tailEnd/>
          </a:ln>
        </p:spPr>
      </p:pic>
      <p:sp>
        <p:nvSpPr>
          <p:cNvPr id="35843" name="Slide Number Placeholder 2"/>
          <p:cNvSpPr>
            <a:spLocks noGrp="1"/>
          </p:cNvSpPr>
          <p:nvPr>
            <p:ph type="sldNum" sz="quarter" idx="12"/>
          </p:nvPr>
        </p:nvSpPr>
        <p:spPr>
          <a:noFill/>
        </p:spPr>
        <p:txBody>
          <a:bodyPr/>
          <a:lstStyle/>
          <a:p>
            <a:fld id="{3D4D8F74-1D5F-4B73-9FCF-C6CBC67A22CB}" type="slidenum">
              <a:rPr lang="en-US">
                <a:solidFill>
                  <a:srgbClr val="000000"/>
                </a:solidFill>
              </a:rPr>
              <a:pPr/>
              <a:t>77</a:t>
            </a:fld>
            <a:endParaRPr lang="en-US">
              <a:solidFill>
                <a:srgbClr val="000000"/>
              </a:solidFill>
            </a:endParaRPr>
          </a:p>
        </p:txBody>
      </p:sp>
    </p:spTree>
    <p:extLst>
      <p:ext uri="{BB962C8B-B14F-4D97-AF65-F5344CB8AC3E}">
        <p14:creationId xmlns:p14="http://schemas.microsoft.com/office/powerpoint/2010/main" val="10362356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779463" y="1670050"/>
            <a:ext cx="7669212" cy="2730500"/>
          </a:xfrm>
        </p:spPr>
        <p:txBody>
          <a:bodyPr/>
          <a:lstStyle/>
          <a:p>
            <a:pPr algn="ctr">
              <a:buFont typeface="Wingdings 3" pitchFamily="-106" charset="2"/>
              <a:buNone/>
            </a:pPr>
            <a:r>
              <a:rPr lang="en-US" sz="3400" b="1" dirty="0" smtClean="0"/>
              <a:t>Thank You!</a:t>
            </a:r>
          </a:p>
          <a:p>
            <a:pPr algn="ctr"/>
            <a:endParaRPr lang="en-US" sz="3400" b="1" dirty="0" smtClean="0"/>
          </a:p>
          <a:p>
            <a:pPr algn="ctr">
              <a:buFont typeface="Wingdings 3" pitchFamily="-106" charset="2"/>
              <a:buNone/>
            </a:pPr>
            <a:r>
              <a:rPr lang="en-US" sz="3400" b="1" dirty="0" smtClean="0"/>
              <a:t>Questions</a:t>
            </a:r>
          </a:p>
        </p:txBody>
      </p:sp>
      <p:sp>
        <p:nvSpPr>
          <p:cNvPr id="47106" name="Rectangle 12"/>
          <p:cNvSpPr>
            <a:spLocks noGrp="1" noChangeArrowheads="1"/>
          </p:cNvSpPr>
          <p:nvPr>
            <p:ph type="sldNum" sz="quarter" idx="12"/>
          </p:nvPr>
        </p:nvSpPr>
        <p:spPr>
          <a:xfrm>
            <a:off x="8077200" y="6356350"/>
            <a:ext cx="609600" cy="365125"/>
          </a:xfrm>
          <a:noFill/>
        </p:spPr>
        <p:txBody>
          <a:bodyPr/>
          <a:lstStyle/>
          <a:p>
            <a:fld id="{18A77653-03B9-4FA2-9611-C77B95A454CB}" type="slidenum">
              <a:rPr lang="en-US">
                <a:solidFill>
                  <a:srgbClr val="000000"/>
                </a:solidFill>
              </a:rPr>
              <a:pPr/>
              <a:t>78</a:t>
            </a:fld>
            <a:endParaRPr lang="en-US">
              <a:solidFill>
                <a:srgbClr val="000000"/>
              </a:solidFill>
            </a:endParaRPr>
          </a:p>
        </p:txBody>
      </p:sp>
    </p:spTree>
    <p:extLst>
      <p:ext uri="{BB962C8B-B14F-4D97-AF65-F5344CB8AC3E}">
        <p14:creationId xmlns:p14="http://schemas.microsoft.com/office/powerpoint/2010/main" val="1223188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bwMode="auto">
          <a:xfrm>
            <a:off x="309563" y="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Focus</a:t>
            </a:r>
          </a:p>
        </p:txBody>
      </p:sp>
      <p:sp>
        <p:nvSpPr>
          <p:cNvPr id="12292" name="Rectangle 3"/>
          <p:cNvSpPr>
            <a:spLocks noGrp="1" noChangeArrowheads="1"/>
          </p:cNvSpPr>
          <p:nvPr>
            <p:ph type="body" idx="4294967295"/>
          </p:nvPr>
        </p:nvSpPr>
        <p:spPr bwMode="auto">
          <a:xfrm>
            <a:off x="914400" y="1371600"/>
            <a:ext cx="76200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charset="0"/>
              <a:buNone/>
            </a:pPr>
            <a:endParaRPr lang="en-US" sz="3600" dirty="0" smtClean="0"/>
          </a:p>
          <a:p>
            <a:pPr marL="0" indent="0" eaLnBrk="1" hangingPunct="1">
              <a:buFont typeface="Arial" charset="0"/>
              <a:buNone/>
            </a:pPr>
            <a:endParaRPr lang="en-US" sz="3600" dirty="0" smtClean="0"/>
          </a:p>
          <a:p>
            <a:pPr marL="0" indent="0" eaLnBrk="1" hangingPunct="1">
              <a:buFont typeface="Arial" charset="0"/>
              <a:buNone/>
            </a:pPr>
            <a:r>
              <a:rPr lang="en-US" sz="3600" dirty="0" smtClean="0"/>
              <a:t>Until 2005:  Claims – the Insured</a:t>
            </a:r>
          </a:p>
          <a:p>
            <a:pPr marL="0" indent="0" eaLnBrk="1" hangingPunct="1">
              <a:buFont typeface="Arial" charset="0"/>
              <a:buNone/>
            </a:pPr>
            <a:endParaRPr lang="en-US" sz="3600" dirty="0" smtClean="0"/>
          </a:p>
        </p:txBody>
      </p:sp>
      <p:sp>
        <p:nvSpPr>
          <p:cNvPr id="5" name="Rectangle 4" descr="Partnering with Your Malpractice Insurance Company&#10;" title="Partnering with Your Malpractice Insurance Company"/>
          <p:cNvSpPr/>
          <p:nvPr/>
        </p:nvSpPr>
        <p:spPr>
          <a:xfrm>
            <a:off x="693095" y="6210320"/>
            <a:ext cx="7604190" cy="369332"/>
          </a:xfrm>
          <a:prstGeom prst="rect">
            <a:avLst/>
          </a:prstGeom>
        </p:spPr>
        <p:txBody>
          <a:bodyPr wrap="square">
            <a:spAutoFit/>
          </a:bodyPr>
          <a:lstStyle/>
          <a:p>
            <a:pPr algn="ctr">
              <a:defRPr/>
            </a:pPr>
            <a:r>
              <a:rPr lang="en-US" dirty="0"/>
              <a:t>Partnering with </a:t>
            </a:r>
            <a:r>
              <a:rPr lang="en-US" dirty="0" smtClean="0"/>
              <a:t>Your Malpractice Insurance Company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ChangeArrowheads="1"/>
          </p:cNvSpPr>
          <p:nvPr/>
        </p:nvSpPr>
        <p:spPr bwMode="auto">
          <a:xfrm>
            <a:off x="0" y="5857875"/>
            <a:ext cx="9144000" cy="10001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solidFill>
                <a:srgbClr val="000000"/>
              </a:solidFill>
              <a:latin typeface="Optimum" charset="0"/>
            </a:endParaRPr>
          </a:p>
        </p:txBody>
      </p:sp>
      <p:sp>
        <p:nvSpPr>
          <p:cNvPr id="13316" name="Rectangle 7"/>
          <p:cNvSpPr txBox="1">
            <a:spLocks noChangeArrowheads="1"/>
          </p:cNvSpPr>
          <p:nvPr/>
        </p:nvSpPr>
        <p:spPr bwMode="auto">
          <a:xfrm>
            <a:off x="246063" y="773113"/>
            <a:ext cx="8501062"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400">
                <a:solidFill>
                  <a:srgbClr val="000000"/>
                </a:solidFill>
              </a:rPr>
              <a:t>  </a:t>
            </a:r>
          </a:p>
        </p:txBody>
      </p:sp>
      <p:pic>
        <p:nvPicPr>
          <p:cNvPr id="13317" name="Picture 5" descr="Image of a doctor talking to a patient with text that reads &quot; I'll want to run a few test on you just to cover my ass&quot;" title="Image of a doctor talking to a patient "/>
          <p:cNvPicPr>
            <a:picLocks noChangeAspect="1"/>
          </p:cNvPicPr>
          <p:nvPr/>
        </p:nvPicPr>
        <p:blipFill>
          <a:blip r:embed="rId2">
            <a:extLst>
              <a:ext uri="{28A0092B-C50C-407E-A947-70E740481C1C}">
                <a14:useLocalDpi xmlns:a14="http://schemas.microsoft.com/office/drawing/2010/main" val="0"/>
              </a:ext>
            </a:extLst>
          </a:blip>
          <a:srcRect l="19203" t="32381" r="17955" b="33826"/>
          <a:stretch>
            <a:fillRect/>
          </a:stretch>
        </p:blipFill>
        <p:spPr bwMode="auto">
          <a:xfrm>
            <a:off x="-1159" y="-613"/>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1595</TotalTime>
  <Words>3521</Words>
  <Application>Microsoft Office PowerPoint</Application>
  <PresentationFormat>On-screen Show (4:3)</PresentationFormat>
  <Paragraphs>795</Paragraphs>
  <Slides>78</Slides>
  <Notes>19</Notes>
  <HiddenSlides>0</HiddenSlides>
  <MMClips>0</MMClips>
  <ScaleCrop>false</ScaleCrop>
  <HeadingPairs>
    <vt:vector size="6" baseType="variant">
      <vt:variant>
        <vt:lpstr>Theme</vt:lpstr>
      </vt:variant>
      <vt:variant>
        <vt:i4>5</vt:i4>
      </vt:variant>
      <vt:variant>
        <vt:lpstr>Links</vt:lpstr>
      </vt:variant>
      <vt:variant>
        <vt:i4>1</vt:i4>
      </vt:variant>
      <vt:variant>
        <vt:lpstr>Slide Titles</vt:lpstr>
      </vt:variant>
      <vt:variant>
        <vt:i4>78</vt:i4>
      </vt:variant>
    </vt:vector>
  </HeadingPairs>
  <TitlesOfParts>
    <vt:vector size="84" baseType="lpstr">
      <vt:lpstr>Office Theme</vt:lpstr>
      <vt:lpstr>Default Design</vt:lpstr>
      <vt:lpstr>1_Office Theme</vt:lpstr>
      <vt:lpstr>2_Office Theme</vt:lpstr>
      <vt:lpstr>3_Office Theme</vt:lpstr>
      <vt:lpstr>???</vt:lpstr>
      <vt:lpstr>The Medical Liability and Risk Management Perspective </vt:lpstr>
      <vt:lpstr>Partnering with Your Malpractice Insurance Company to Improve Teamwork </vt:lpstr>
      <vt:lpstr>Agenda</vt:lpstr>
      <vt:lpstr>Our Hospital Clients</vt:lpstr>
      <vt:lpstr>Client Demographics – Hospitals</vt:lpstr>
      <vt:lpstr>To Reduce Premiums</vt:lpstr>
      <vt:lpstr>Cost (Open and Closed Claims) </vt:lpstr>
      <vt:lpstr>Focus</vt:lpstr>
      <vt:lpstr>PowerPoint Presentation</vt:lpstr>
      <vt:lpstr>PowerPoint Presentation</vt:lpstr>
      <vt:lpstr>Focus</vt:lpstr>
      <vt:lpstr>Obstetrics - Best practices </vt:lpstr>
      <vt:lpstr>Obstetrics – Team Training</vt:lpstr>
      <vt:lpstr>HIC Support - Obstetrics</vt:lpstr>
      <vt:lpstr>Surgical Safety Initiative</vt:lpstr>
      <vt:lpstr>Operating Room – Team Training</vt:lpstr>
      <vt:lpstr>Operating Room – Team Training</vt:lpstr>
      <vt:lpstr>HIC Support - Surgery</vt:lpstr>
      <vt:lpstr>Education Program</vt:lpstr>
      <vt:lpstr>TeamSTEPPS video applications</vt:lpstr>
      <vt:lpstr>Agenda - Summary</vt:lpstr>
      <vt:lpstr> A Multi-Disciplinary Approach to Shifting the Culture of Safety  Matthew Miller, MD Chief Medical Officer St. Joseph Eureka Redwood Memorial Hospital  TeamSTEPPS National Conference Wednesday, June 12, 2013</vt:lpstr>
      <vt:lpstr>Learning Objectives</vt:lpstr>
      <vt:lpstr>St Joseph Eureka</vt:lpstr>
      <vt:lpstr>Redwood Memorial Hospital </vt:lpstr>
      <vt:lpstr>Background of TeamSTEPPS in Humboldt County </vt:lpstr>
      <vt:lpstr>First Steps </vt:lpstr>
      <vt:lpstr>TeamSTEPPS Readiness Assessment Tool </vt:lpstr>
      <vt:lpstr>“What Happened To Phase I?”  </vt:lpstr>
      <vt:lpstr>Formation of the Guiding Team  </vt:lpstr>
      <vt:lpstr>The Benefits of integrating Quality/Risk with Clinical and Administrative Team:   </vt:lpstr>
      <vt:lpstr>“Then, this all started making sense!”  </vt:lpstr>
      <vt:lpstr>“Living Better Transparently!” </vt:lpstr>
      <vt:lpstr>How to Get Buy-in? </vt:lpstr>
      <vt:lpstr>Training Day(s): May 15 &amp; 16, 2012 </vt:lpstr>
      <vt:lpstr>We Demonstrated That Context and Purpose Remained a High Priority: </vt:lpstr>
      <vt:lpstr>                        “It Has Happened Here”                                                     2011 – 2 retained foreign bodies                                                 2010 – 1 wrong site surgery     </vt:lpstr>
      <vt:lpstr>Patient Safety Survey Results</vt:lpstr>
      <vt:lpstr>PSC Mini-Survey Tool </vt:lpstr>
      <vt:lpstr>PSC Mini-Survey Tool </vt:lpstr>
      <vt:lpstr>We Didn’t Know What We Didn’t Know: </vt:lpstr>
      <vt:lpstr>Time-Out Participation Survey Tool </vt:lpstr>
      <vt:lpstr>Time-Out Survey Comparison </vt:lpstr>
      <vt:lpstr>Time-Out Survey Comparison </vt:lpstr>
      <vt:lpstr>SUCCESSES from first wave of training completed on June 30, 2012 </vt:lpstr>
      <vt:lpstr>PowerPoint Presentation</vt:lpstr>
      <vt:lpstr>More Successes: TeamSTEPPS written into several Plans of Correction </vt:lpstr>
      <vt:lpstr>Brief/Time-Out/Debrief Card </vt:lpstr>
      <vt:lpstr>Brief/Huddle/Debrief Poster </vt:lpstr>
      <vt:lpstr>Audit Tool for Codes </vt:lpstr>
      <vt:lpstr>Lessons Learned: What we did Well </vt:lpstr>
      <vt:lpstr>Lessons Learned: We Didn’t Know What We Didn’t Know: </vt:lpstr>
      <vt:lpstr>CELEBRATE ALL SUCCESSES </vt:lpstr>
      <vt:lpstr> TeamSTEPPS Tools to Improve Feedback on Error and a Safety Culture</vt:lpstr>
      <vt:lpstr>  The Joint Commission  Center for Transforming Healthcare  </vt:lpstr>
      <vt:lpstr>Feedback and Communication about Error </vt:lpstr>
      <vt:lpstr>Metric 1: Closed Loop</vt:lpstr>
      <vt:lpstr>7W Event Reporting 2012</vt:lpstr>
      <vt:lpstr>2012 Reporters by Discipline </vt:lpstr>
      <vt:lpstr>Metric 2: Quality of Feedback Loop  Baseline n=24</vt:lpstr>
      <vt:lpstr>Metric 3: Safety Organizing Scale  Baseline Response (1-7 scale) </vt:lpstr>
      <vt:lpstr>Potential Root Causes: Cause &amp; Effect Diagram</vt:lpstr>
      <vt:lpstr>Improvement Interventions</vt:lpstr>
      <vt:lpstr>Mobilizing Commitment: Stakeholder Analysis</vt:lpstr>
      <vt:lpstr>PowerPoint Presentation</vt:lpstr>
      <vt:lpstr>Intervention-Root Cause Summary</vt:lpstr>
      <vt:lpstr>Framework for Reportable Events</vt:lpstr>
      <vt:lpstr>Event Reporting Format: OOPS</vt:lpstr>
      <vt:lpstr>Senior Administrator Safety Session (SASS)</vt:lpstr>
      <vt:lpstr>MERS-TH</vt:lpstr>
      <vt:lpstr>RL Solutions (RL6: Risk)</vt:lpstr>
      <vt:lpstr>PowerPoint Presentation</vt:lpstr>
      <vt:lpstr>Briefings</vt:lpstr>
      <vt:lpstr>PowerPoint Presentation</vt:lpstr>
      <vt:lpstr>Debriefings</vt:lpstr>
      <vt:lpstr>PowerPoint Presentation</vt:lpstr>
      <vt:lpstr>Safety Culture Vision Board</vt:lpstr>
      <vt:lpstr>PowerPoint Presentation</vt:lpstr>
    </vt:vector>
  </TitlesOfParts>
  <Company>FOJP Service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Sokol</dc:creator>
  <cp:lastModifiedBy>nescutia</cp:lastModifiedBy>
  <cp:revision>223</cp:revision>
  <cp:lastPrinted>2013-02-28T14:44:11Z</cp:lastPrinted>
  <dcterms:created xsi:type="dcterms:W3CDTF">2011-09-26T18:47:40Z</dcterms:created>
  <dcterms:modified xsi:type="dcterms:W3CDTF">2013-07-25T17:26:47Z</dcterms:modified>
</cp:coreProperties>
</file>