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Lst>
  <p:notesMasterIdLst>
    <p:notesMasterId r:id="rId81"/>
  </p:notesMasterIdLst>
  <p:sldIdLst>
    <p:sldId id="377" r:id="rId4"/>
    <p:sldId id="258" r:id="rId5"/>
    <p:sldId id="259" r:id="rId6"/>
    <p:sldId id="262" r:id="rId7"/>
    <p:sldId id="261" r:id="rId8"/>
    <p:sldId id="263" r:id="rId9"/>
    <p:sldId id="347" r:id="rId10"/>
    <p:sldId id="264" r:id="rId11"/>
    <p:sldId id="260" r:id="rId12"/>
    <p:sldId id="266" r:id="rId13"/>
    <p:sldId id="268" r:id="rId14"/>
    <p:sldId id="267" r:id="rId15"/>
    <p:sldId id="274" r:id="rId16"/>
    <p:sldId id="277" r:id="rId17"/>
    <p:sldId id="329" r:id="rId18"/>
    <p:sldId id="305" r:id="rId19"/>
    <p:sldId id="327" r:id="rId20"/>
    <p:sldId id="272" r:id="rId21"/>
    <p:sldId id="275" r:id="rId22"/>
    <p:sldId id="311" r:id="rId23"/>
    <p:sldId id="310" r:id="rId24"/>
    <p:sldId id="309" r:id="rId25"/>
    <p:sldId id="312" r:id="rId26"/>
    <p:sldId id="290" r:id="rId27"/>
    <p:sldId id="289" r:id="rId28"/>
    <p:sldId id="291" r:id="rId29"/>
    <p:sldId id="293" r:id="rId30"/>
    <p:sldId id="286" r:id="rId31"/>
    <p:sldId id="285" r:id="rId32"/>
    <p:sldId id="288" r:id="rId33"/>
    <p:sldId id="304" r:id="rId34"/>
    <p:sldId id="341" r:id="rId35"/>
    <p:sldId id="306" r:id="rId36"/>
    <p:sldId id="339" r:id="rId37"/>
    <p:sldId id="348" r:id="rId38"/>
    <p:sldId id="332" r:id="rId39"/>
    <p:sldId id="342" r:id="rId40"/>
    <p:sldId id="343" r:id="rId41"/>
    <p:sldId id="344" r:id="rId42"/>
    <p:sldId id="295" r:id="rId43"/>
    <p:sldId id="297" r:id="rId44"/>
    <p:sldId id="298" r:id="rId45"/>
    <p:sldId id="328" r:id="rId46"/>
    <p:sldId id="350" r:id="rId47"/>
    <p:sldId id="299" r:id="rId48"/>
    <p:sldId id="349" r:id="rId49"/>
    <p:sldId id="280" r:id="rId50"/>
    <p:sldId id="340" r:id="rId51"/>
    <p:sldId id="331" r:id="rId52"/>
    <p:sldId id="303" r:id="rId53"/>
    <p:sldId id="300" r:id="rId54"/>
    <p:sldId id="378" r:id="rId55"/>
    <p:sldId id="379" r:id="rId56"/>
    <p:sldId id="380" r:id="rId57"/>
    <p:sldId id="381" r:id="rId58"/>
    <p:sldId id="382" r:id="rId59"/>
    <p:sldId id="383" r:id="rId60"/>
    <p:sldId id="384" r:id="rId61"/>
    <p:sldId id="385" r:id="rId62"/>
    <p:sldId id="386" r:id="rId63"/>
    <p:sldId id="387" r:id="rId64"/>
    <p:sldId id="388" r:id="rId65"/>
    <p:sldId id="389" r:id="rId66"/>
    <p:sldId id="390" r:id="rId67"/>
    <p:sldId id="391" r:id="rId68"/>
    <p:sldId id="392" r:id="rId69"/>
    <p:sldId id="393" r:id="rId70"/>
    <p:sldId id="394" r:id="rId71"/>
    <p:sldId id="395" r:id="rId72"/>
    <p:sldId id="396" r:id="rId73"/>
    <p:sldId id="397" r:id="rId74"/>
    <p:sldId id="398" r:id="rId75"/>
    <p:sldId id="399" r:id="rId76"/>
    <p:sldId id="400" r:id="rId77"/>
    <p:sldId id="401" r:id="rId78"/>
    <p:sldId id="402" r:id="rId79"/>
    <p:sldId id="403"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4" autoAdjust="0"/>
    <p:restoredTop sz="87952" autoAdjust="0"/>
  </p:normalViewPr>
  <p:slideViewPr>
    <p:cSldViewPr>
      <p:cViewPr>
        <p:scale>
          <a:sx n="66" d="100"/>
          <a:sy n="66" d="100"/>
        </p:scale>
        <p:origin x="-1296" y="-744"/>
      </p:cViewPr>
      <p:guideLst>
        <p:guide orient="horz" pos="2160"/>
        <p:guide pos="2880"/>
      </p:guideLst>
    </p:cSldViewPr>
  </p:slideViewPr>
  <p:notesTextViewPr>
    <p:cViewPr>
      <p:scale>
        <a:sx n="1" d="1"/>
        <a:sy n="1" d="1"/>
      </p:scale>
      <p:origin x="0" y="0"/>
    </p:cViewPr>
  </p:notesTextViewPr>
  <p:sorterViewPr>
    <p:cViewPr>
      <p:scale>
        <a:sx n="100" d="100"/>
        <a:sy n="100" d="100"/>
      </p:scale>
      <p:origin x="0" y="1642"/>
    </p:cViewPr>
  </p:sorterViewPr>
  <p:notesViewPr>
    <p:cSldViewPr>
      <p:cViewPr>
        <p:scale>
          <a:sx n="90" d="100"/>
          <a:sy n="90" d="100"/>
        </p:scale>
        <p:origin x="-100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Issues</c:v>
                </c:pt>
              </c:strCache>
            </c:strRef>
          </c:tx>
          <c:cat>
            <c:strRef>
              <c:f>Sheet1!$A$2:$A$6</c:f>
              <c:strCache>
                <c:ptCount val="5"/>
                <c:pt idx="0">
                  <c:v>COMMUNICATION</c:v>
                </c:pt>
                <c:pt idx="1">
                  <c:v>TEAMWORK</c:v>
                </c:pt>
                <c:pt idx="2">
                  <c:v>MANAGER APATHY</c:v>
                </c:pt>
                <c:pt idx="3">
                  <c:v>POWERLESSNESS</c:v>
                </c:pt>
                <c:pt idx="4">
                  <c:v>STAFF SHORTAGES</c:v>
                </c:pt>
              </c:strCache>
            </c:strRef>
          </c:cat>
          <c:val>
            <c:numRef>
              <c:f>Sheet1!$B$2:$B$6</c:f>
              <c:numCache>
                <c:formatCode>General</c:formatCode>
                <c:ptCount val="5"/>
                <c:pt idx="0">
                  <c:v>100</c:v>
                </c:pt>
                <c:pt idx="1">
                  <c:v>71</c:v>
                </c:pt>
                <c:pt idx="2">
                  <c:v>60</c:v>
                </c:pt>
                <c:pt idx="3">
                  <c:v>40</c:v>
                </c:pt>
                <c:pt idx="4">
                  <c:v>100</c:v>
                </c:pt>
              </c:numCache>
            </c:numRef>
          </c:val>
        </c:ser>
        <c:dLbls>
          <c:showLegendKey val="0"/>
          <c:showVal val="0"/>
          <c:showCatName val="0"/>
          <c:showSerName val="0"/>
          <c:showPercent val="0"/>
          <c:showBubbleSize val="0"/>
          <c:showLeaderLines val="0"/>
        </c:dLbls>
        <c:firstSliceAng val="0"/>
      </c:pie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C0BF2-D792-48D1-B0C0-B074460FA90B}"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40252E48-3CEE-4D92-B076-8AEDEA2F8544}">
      <dgm:prSet phldrT="[Text]" custT="1"/>
      <dgm:spPr>
        <a:solidFill>
          <a:schemeClr val="accent1">
            <a:lumMod val="75000"/>
          </a:schemeClr>
        </a:solidFill>
        <a:ln>
          <a:solidFill>
            <a:schemeClr val="accent2">
              <a:lumMod val="75000"/>
            </a:schemeClr>
          </a:solidFill>
        </a:ln>
      </dgm:spPr>
      <dgm:t>
        <a:bodyPr/>
        <a:lstStyle/>
        <a:p>
          <a:r>
            <a:rPr lang="en-US" sz="2000" dirty="0" smtClean="0"/>
            <a:t>CNA Turnover</a:t>
          </a:r>
          <a:endParaRPr lang="en-US" sz="2000" dirty="0"/>
        </a:p>
      </dgm:t>
    </dgm:pt>
    <dgm:pt modelId="{8E90A3E4-EA31-4B6B-B01D-D10AC78515D7}" type="parTrans" cxnId="{78ECA7AF-5CB8-474D-8357-F1C627E2B2AB}">
      <dgm:prSet/>
      <dgm:spPr/>
      <dgm:t>
        <a:bodyPr/>
        <a:lstStyle/>
        <a:p>
          <a:endParaRPr lang="en-US"/>
        </a:p>
      </dgm:t>
    </dgm:pt>
    <dgm:pt modelId="{D14AD040-005D-4D2B-966B-EB938232D0E9}" type="sibTrans" cxnId="{78ECA7AF-5CB8-474D-8357-F1C627E2B2AB}">
      <dgm:prSet/>
      <dgm:spPr/>
      <dgm:t>
        <a:bodyPr/>
        <a:lstStyle/>
        <a:p>
          <a:endParaRPr lang="en-US"/>
        </a:p>
      </dgm:t>
    </dgm:pt>
    <dgm:pt modelId="{866B2D5E-2DC5-4EBD-B162-E181C67D60ED}">
      <dgm:prSet phldrT="[Text]" custT="1"/>
      <dgm:spPr>
        <a:solidFill>
          <a:schemeClr val="accent1">
            <a:lumMod val="75000"/>
          </a:schemeClr>
        </a:solidFill>
        <a:ln>
          <a:solidFill>
            <a:schemeClr val="accent2">
              <a:lumMod val="75000"/>
            </a:schemeClr>
          </a:solidFill>
        </a:ln>
      </dgm:spPr>
      <dgm:t>
        <a:bodyPr/>
        <a:lstStyle/>
        <a:p>
          <a:r>
            <a:rPr lang="en-US" sz="2000" dirty="0" smtClean="0"/>
            <a:t>Reduced patient satisfaction</a:t>
          </a:r>
          <a:endParaRPr lang="en-US" sz="2000" dirty="0"/>
        </a:p>
      </dgm:t>
    </dgm:pt>
    <dgm:pt modelId="{2AB7669D-26B0-426E-BFC8-AE1E1DF8F9AB}" type="parTrans" cxnId="{635784D4-6F25-4A7E-9382-85AA9F563067}">
      <dgm:prSet/>
      <dgm:spPr>
        <a:solidFill>
          <a:schemeClr val="accent2"/>
        </a:solidFill>
        <a:ln>
          <a:solidFill>
            <a:schemeClr val="accent1"/>
          </a:solidFill>
        </a:ln>
      </dgm:spPr>
      <dgm:t>
        <a:bodyPr/>
        <a:lstStyle/>
        <a:p>
          <a:endParaRPr lang="en-US"/>
        </a:p>
      </dgm:t>
    </dgm:pt>
    <dgm:pt modelId="{6333FB41-B5BD-466D-85BA-3FD2555F1566}" type="sibTrans" cxnId="{635784D4-6F25-4A7E-9382-85AA9F563067}">
      <dgm:prSet/>
      <dgm:spPr/>
      <dgm:t>
        <a:bodyPr/>
        <a:lstStyle/>
        <a:p>
          <a:endParaRPr lang="en-US"/>
        </a:p>
      </dgm:t>
    </dgm:pt>
    <dgm:pt modelId="{A017BE28-1B5C-4874-B615-16689E2F2EF9}">
      <dgm:prSet phldrT="[Text]" custT="1"/>
      <dgm:spPr>
        <a:solidFill>
          <a:schemeClr val="accent1">
            <a:lumMod val="75000"/>
          </a:schemeClr>
        </a:solidFill>
        <a:ln>
          <a:solidFill>
            <a:schemeClr val="accent2">
              <a:lumMod val="75000"/>
            </a:schemeClr>
          </a:solidFill>
        </a:ln>
      </dgm:spPr>
      <dgm:t>
        <a:bodyPr/>
        <a:lstStyle/>
        <a:p>
          <a:r>
            <a:rPr lang="en-US" sz="2000" dirty="0" smtClean="0"/>
            <a:t>Loss continuity of care</a:t>
          </a:r>
          <a:endParaRPr lang="en-US" sz="2000" dirty="0"/>
        </a:p>
      </dgm:t>
    </dgm:pt>
    <dgm:pt modelId="{43B84CD1-8427-4BD6-A559-A94862ED44A0}" type="parTrans" cxnId="{CBEA3445-1C55-4539-B0FA-2C5244EB5576}">
      <dgm:prSet/>
      <dgm:spPr>
        <a:solidFill>
          <a:schemeClr val="accent2"/>
        </a:solidFill>
        <a:ln>
          <a:solidFill>
            <a:schemeClr val="accent1"/>
          </a:solidFill>
        </a:ln>
      </dgm:spPr>
      <dgm:t>
        <a:bodyPr/>
        <a:lstStyle/>
        <a:p>
          <a:endParaRPr lang="en-US"/>
        </a:p>
      </dgm:t>
    </dgm:pt>
    <dgm:pt modelId="{FFD0ED4E-9090-4A55-961C-E50C18E04780}" type="sibTrans" cxnId="{CBEA3445-1C55-4539-B0FA-2C5244EB5576}">
      <dgm:prSet/>
      <dgm:spPr/>
      <dgm:t>
        <a:bodyPr/>
        <a:lstStyle/>
        <a:p>
          <a:endParaRPr lang="en-US"/>
        </a:p>
      </dgm:t>
    </dgm:pt>
    <dgm:pt modelId="{9921AAD5-E25C-4B4B-8A88-5BE972B178CC}">
      <dgm:prSet phldrT="[Text]" custT="1"/>
      <dgm:spPr>
        <a:solidFill>
          <a:schemeClr val="accent1">
            <a:lumMod val="75000"/>
          </a:schemeClr>
        </a:solidFill>
        <a:ln>
          <a:solidFill>
            <a:schemeClr val="accent2">
              <a:lumMod val="75000"/>
            </a:schemeClr>
          </a:solidFill>
        </a:ln>
      </dgm:spPr>
      <dgm:t>
        <a:bodyPr/>
        <a:lstStyle/>
        <a:p>
          <a:r>
            <a:rPr lang="en-US" sz="2000" dirty="0" smtClean="0"/>
            <a:t>Impaired team cohesion</a:t>
          </a:r>
          <a:endParaRPr lang="en-US" sz="2000" dirty="0"/>
        </a:p>
      </dgm:t>
    </dgm:pt>
    <dgm:pt modelId="{7367BC3F-8538-4E12-8AAF-8A026EEBEB20}" type="parTrans" cxnId="{1D651458-9A50-45B1-B2C2-B20C31EB39DC}">
      <dgm:prSet/>
      <dgm:spPr>
        <a:solidFill>
          <a:schemeClr val="accent2"/>
        </a:solidFill>
        <a:ln>
          <a:solidFill>
            <a:schemeClr val="accent1"/>
          </a:solidFill>
        </a:ln>
      </dgm:spPr>
      <dgm:t>
        <a:bodyPr/>
        <a:lstStyle/>
        <a:p>
          <a:endParaRPr lang="en-US"/>
        </a:p>
      </dgm:t>
    </dgm:pt>
    <dgm:pt modelId="{B3AD3169-0E04-4967-A72F-04FEB934A618}" type="sibTrans" cxnId="{1D651458-9A50-45B1-B2C2-B20C31EB39DC}">
      <dgm:prSet/>
      <dgm:spPr/>
      <dgm:t>
        <a:bodyPr/>
        <a:lstStyle/>
        <a:p>
          <a:endParaRPr lang="en-US"/>
        </a:p>
      </dgm:t>
    </dgm:pt>
    <dgm:pt modelId="{BD16873B-5EC0-48B5-9802-494FC455918B}">
      <dgm:prSet phldrT="[Text]" custT="1"/>
      <dgm:spPr>
        <a:solidFill>
          <a:schemeClr val="accent1">
            <a:lumMod val="75000"/>
          </a:schemeClr>
        </a:solidFill>
        <a:ln>
          <a:solidFill>
            <a:schemeClr val="accent2">
              <a:lumMod val="75000"/>
            </a:schemeClr>
          </a:solidFill>
        </a:ln>
      </dgm:spPr>
      <dgm:t>
        <a:bodyPr/>
        <a:lstStyle/>
        <a:p>
          <a:r>
            <a:rPr lang="en-US" sz="2000" dirty="0" smtClean="0"/>
            <a:t>Reduced family satisfaction</a:t>
          </a:r>
          <a:endParaRPr lang="en-US" sz="2000" dirty="0"/>
        </a:p>
      </dgm:t>
    </dgm:pt>
    <dgm:pt modelId="{7F7EF81C-BDD4-4103-B3E6-3F464644469F}" type="parTrans" cxnId="{29A984ED-C75B-41DE-80C1-9ADC25095D96}">
      <dgm:prSet/>
      <dgm:spPr>
        <a:solidFill>
          <a:schemeClr val="accent2"/>
        </a:solidFill>
        <a:ln>
          <a:solidFill>
            <a:schemeClr val="accent1"/>
          </a:solidFill>
        </a:ln>
      </dgm:spPr>
      <dgm:t>
        <a:bodyPr/>
        <a:lstStyle/>
        <a:p>
          <a:endParaRPr lang="en-US"/>
        </a:p>
      </dgm:t>
    </dgm:pt>
    <dgm:pt modelId="{1BBE219E-B705-4E63-9F21-CACC6A80D589}" type="sibTrans" cxnId="{29A984ED-C75B-41DE-80C1-9ADC25095D96}">
      <dgm:prSet/>
      <dgm:spPr/>
      <dgm:t>
        <a:bodyPr/>
        <a:lstStyle/>
        <a:p>
          <a:endParaRPr lang="en-US"/>
        </a:p>
      </dgm:t>
    </dgm:pt>
    <dgm:pt modelId="{A91FF24A-3EB6-4B8E-BE5E-DAFE8EA5DE19}">
      <dgm:prSet custT="1"/>
      <dgm:spPr>
        <a:solidFill>
          <a:schemeClr val="accent1">
            <a:lumMod val="75000"/>
          </a:schemeClr>
        </a:solidFill>
        <a:ln>
          <a:solidFill>
            <a:schemeClr val="accent2">
              <a:lumMod val="75000"/>
            </a:schemeClr>
          </a:solidFill>
        </a:ln>
      </dgm:spPr>
      <dgm:t>
        <a:bodyPr/>
        <a:lstStyle/>
        <a:p>
          <a:r>
            <a:rPr lang="en-US" sz="2000" dirty="0" smtClean="0"/>
            <a:t>Safety issues r/t staff shortages</a:t>
          </a:r>
          <a:endParaRPr lang="en-US" sz="2000" dirty="0"/>
        </a:p>
      </dgm:t>
    </dgm:pt>
    <dgm:pt modelId="{E1FF3F05-292C-432A-AD9C-F0F973482F67}" type="parTrans" cxnId="{4AC01244-DEE7-4B49-B69E-2579A6A332A1}">
      <dgm:prSet/>
      <dgm:spPr>
        <a:solidFill>
          <a:schemeClr val="accent2"/>
        </a:solidFill>
        <a:ln>
          <a:solidFill>
            <a:schemeClr val="accent1">
              <a:lumMod val="75000"/>
            </a:schemeClr>
          </a:solidFill>
        </a:ln>
      </dgm:spPr>
      <dgm:t>
        <a:bodyPr/>
        <a:lstStyle/>
        <a:p>
          <a:endParaRPr lang="en-US"/>
        </a:p>
      </dgm:t>
    </dgm:pt>
    <dgm:pt modelId="{54BB497D-4E5F-4CA1-810B-4FFDA3F35209}" type="sibTrans" cxnId="{4AC01244-DEE7-4B49-B69E-2579A6A332A1}">
      <dgm:prSet/>
      <dgm:spPr/>
      <dgm:t>
        <a:bodyPr/>
        <a:lstStyle/>
        <a:p>
          <a:endParaRPr lang="en-US"/>
        </a:p>
      </dgm:t>
    </dgm:pt>
    <dgm:pt modelId="{CBEC6A6E-1BAF-4BFB-9C72-13E5846665F9}" type="pres">
      <dgm:prSet presAssocID="{2D9C0BF2-D792-48D1-B0C0-B074460FA90B}" presName="Name0" presStyleCnt="0">
        <dgm:presLayoutVars>
          <dgm:chMax val="1"/>
          <dgm:dir/>
          <dgm:animLvl val="ctr"/>
          <dgm:resizeHandles val="exact"/>
        </dgm:presLayoutVars>
      </dgm:prSet>
      <dgm:spPr/>
      <dgm:t>
        <a:bodyPr/>
        <a:lstStyle/>
        <a:p>
          <a:endParaRPr lang="en-US"/>
        </a:p>
      </dgm:t>
    </dgm:pt>
    <dgm:pt modelId="{DA1155FD-424A-4462-AC39-01D6061E2938}" type="pres">
      <dgm:prSet presAssocID="{40252E48-3CEE-4D92-B076-8AEDEA2F8544}" presName="centerShape" presStyleLbl="node0" presStyleIdx="0" presStyleCnt="1" custScaleX="128092" custLinFactNeighborX="-15623" custLinFactNeighborY="-657"/>
      <dgm:spPr/>
      <dgm:t>
        <a:bodyPr/>
        <a:lstStyle/>
        <a:p>
          <a:endParaRPr lang="en-US"/>
        </a:p>
      </dgm:t>
    </dgm:pt>
    <dgm:pt modelId="{91C5A880-F9F9-4F05-954E-2F49EB3BD1D6}" type="pres">
      <dgm:prSet presAssocID="{2AB7669D-26B0-426E-BFC8-AE1E1DF8F9AB}" presName="parTrans" presStyleLbl="sibTrans2D1" presStyleIdx="0" presStyleCnt="5"/>
      <dgm:spPr/>
      <dgm:t>
        <a:bodyPr/>
        <a:lstStyle/>
        <a:p>
          <a:endParaRPr lang="en-US"/>
        </a:p>
      </dgm:t>
    </dgm:pt>
    <dgm:pt modelId="{339CA2BA-D4F5-42E8-A63A-EA8598778C76}" type="pres">
      <dgm:prSet presAssocID="{2AB7669D-26B0-426E-BFC8-AE1E1DF8F9AB}" presName="connectorText" presStyleLbl="sibTrans2D1" presStyleIdx="0" presStyleCnt="5"/>
      <dgm:spPr/>
      <dgm:t>
        <a:bodyPr/>
        <a:lstStyle/>
        <a:p>
          <a:endParaRPr lang="en-US"/>
        </a:p>
      </dgm:t>
    </dgm:pt>
    <dgm:pt modelId="{7D4EE97C-50A9-4703-B79F-C1977FD6E62E}" type="pres">
      <dgm:prSet presAssocID="{866B2D5E-2DC5-4EBD-B162-E181C67D60ED}" presName="node" presStyleLbl="node1" presStyleIdx="0" presStyleCnt="5" custScaleX="162361" custRadScaleRad="98023" custRadScaleInc="-15638">
        <dgm:presLayoutVars>
          <dgm:bulletEnabled val="1"/>
        </dgm:presLayoutVars>
      </dgm:prSet>
      <dgm:spPr/>
      <dgm:t>
        <a:bodyPr/>
        <a:lstStyle/>
        <a:p>
          <a:endParaRPr lang="en-US"/>
        </a:p>
      </dgm:t>
    </dgm:pt>
    <dgm:pt modelId="{8C4A6A7B-5BB3-4583-907B-C725D2AA97B0}" type="pres">
      <dgm:prSet presAssocID="{43B84CD1-8427-4BD6-A559-A94862ED44A0}" presName="parTrans" presStyleLbl="sibTrans2D1" presStyleIdx="1" presStyleCnt="5"/>
      <dgm:spPr/>
      <dgm:t>
        <a:bodyPr/>
        <a:lstStyle/>
        <a:p>
          <a:endParaRPr lang="en-US"/>
        </a:p>
      </dgm:t>
    </dgm:pt>
    <dgm:pt modelId="{6F9B26E0-3283-4A57-82A3-CF2F04F2ED79}" type="pres">
      <dgm:prSet presAssocID="{43B84CD1-8427-4BD6-A559-A94862ED44A0}" presName="connectorText" presStyleLbl="sibTrans2D1" presStyleIdx="1" presStyleCnt="5"/>
      <dgm:spPr/>
      <dgm:t>
        <a:bodyPr/>
        <a:lstStyle/>
        <a:p>
          <a:endParaRPr lang="en-US"/>
        </a:p>
      </dgm:t>
    </dgm:pt>
    <dgm:pt modelId="{75E3822A-EA1F-47BE-921E-B0230A650E60}" type="pres">
      <dgm:prSet presAssocID="{A017BE28-1B5C-4874-B615-16689E2F2EF9}" presName="node" presStyleLbl="node1" presStyleIdx="1" presStyleCnt="5" custScaleX="142920" custRadScaleRad="116003" custRadScaleInc="2960">
        <dgm:presLayoutVars>
          <dgm:bulletEnabled val="1"/>
        </dgm:presLayoutVars>
      </dgm:prSet>
      <dgm:spPr/>
      <dgm:t>
        <a:bodyPr/>
        <a:lstStyle/>
        <a:p>
          <a:endParaRPr lang="en-US"/>
        </a:p>
      </dgm:t>
    </dgm:pt>
    <dgm:pt modelId="{AAD1AFC4-1D61-4A8C-B6FF-29FE667B2DC4}" type="pres">
      <dgm:prSet presAssocID="{E1FF3F05-292C-432A-AD9C-F0F973482F67}" presName="parTrans" presStyleLbl="sibTrans2D1" presStyleIdx="2" presStyleCnt="5"/>
      <dgm:spPr/>
      <dgm:t>
        <a:bodyPr/>
        <a:lstStyle/>
        <a:p>
          <a:endParaRPr lang="en-US"/>
        </a:p>
      </dgm:t>
    </dgm:pt>
    <dgm:pt modelId="{87141F5C-6758-44D7-898C-A768A6A83458}" type="pres">
      <dgm:prSet presAssocID="{E1FF3F05-292C-432A-AD9C-F0F973482F67}" presName="connectorText" presStyleLbl="sibTrans2D1" presStyleIdx="2" presStyleCnt="5"/>
      <dgm:spPr/>
      <dgm:t>
        <a:bodyPr/>
        <a:lstStyle/>
        <a:p>
          <a:endParaRPr lang="en-US"/>
        </a:p>
      </dgm:t>
    </dgm:pt>
    <dgm:pt modelId="{9E86A4C9-A42F-4C08-A3C3-4AD986A8E25B}" type="pres">
      <dgm:prSet presAssocID="{A91FF24A-3EB6-4B8E-BE5E-DAFE8EA5DE19}" presName="node" presStyleLbl="node1" presStyleIdx="2" presStyleCnt="5" custScaleX="158329">
        <dgm:presLayoutVars>
          <dgm:bulletEnabled val="1"/>
        </dgm:presLayoutVars>
      </dgm:prSet>
      <dgm:spPr/>
      <dgm:t>
        <a:bodyPr/>
        <a:lstStyle/>
        <a:p>
          <a:endParaRPr lang="en-US"/>
        </a:p>
      </dgm:t>
    </dgm:pt>
    <dgm:pt modelId="{5E69F874-FC2E-4950-A95E-B4A014B16BFD}" type="pres">
      <dgm:prSet presAssocID="{7367BC3F-8538-4E12-8AAF-8A026EEBEB20}" presName="parTrans" presStyleLbl="sibTrans2D1" presStyleIdx="3" presStyleCnt="5"/>
      <dgm:spPr/>
      <dgm:t>
        <a:bodyPr/>
        <a:lstStyle/>
        <a:p>
          <a:endParaRPr lang="en-US"/>
        </a:p>
      </dgm:t>
    </dgm:pt>
    <dgm:pt modelId="{68BD2631-0ED6-4259-A35C-9C9696C86DCD}" type="pres">
      <dgm:prSet presAssocID="{7367BC3F-8538-4E12-8AAF-8A026EEBEB20}" presName="connectorText" presStyleLbl="sibTrans2D1" presStyleIdx="3" presStyleCnt="5"/>
      <dgm:spPr/>
      <dgm:t>
        <a:bodyPr/>
        <a:lstStyle/>
        <a:p>
          <a:endParaRPr lang="en-US"/>
        </a:p>
      </dgm:t>
    </dgm:pt>
    <dgm:pt modelId="{A500C586-322E-4624-8F85-6F6DD602B911}" type="pres">
      <dgm:prSet presAssocID="{9921AAD5-E25C-4B4B-8A88-5BE972B178CC}" presName="node" presStyleLbl="node1" presStyleIdx="3" presStyleCnt="5" custScaleX="149779" custRadScaleRad="155325" custRadScaleInc="72732">
        <dgm:presLayoutVars>
          <dgm:bulletEnabled val="1"/>
        </dgm:presLayoutVars>
      </dgm:prSet>
      <dgm:spPr/>
      <dgm:t>
        <a:bodyPr/>
        <a:lstStyle/>
        <a:p>
          <a:endParaRPr lang="en-US"/>
        </a:p>
      </dgm:t>
    </dgm:pt>
    <dgm:pt modelId="{DF0E5419-F1C4-4965-B554-B80B82622FF2}" type="pres">
      <dgm:prSet presAssocID="{7F7EF81C-BDD4-4103-B3E6-3F464644469F}" presName="parTrans" presStyleLbl="sibTrans2D1" presStyleIdx="4" presStyleCnt="5"/>
      <dgm:spPr/>
      <dgm:t>
        <a:bodyPr/>
        <a:lstStyle/>
        <a:p>
          <a:endParaRPr lang="en-US"/>
        </a:p>
      </dgm:t>
    </dgm:pt>
    <dgm:pt modelId="{445A839F-8E48-4D70-ABF7-6743C6F97E71}" type="pres">
      <dgm:prSet presAssocID="{7F7EF81C-BDD4-4103-B3E6-3F464644469F}" presName="connectorText" presStyleLbl="sibTrans2D1" presStyleIdx="4" presStyleCnt="5"/>
      <dgm:spPr/>
      <dgm:t>
        <a:bodyPr/>
        <a:lstStyle/>
        <a:p>
          <a:endParaRPr lang="en-US"/>
        </a:p>
      </dgm:t>
    </dgm:pt>
    <dgm:pt modelId="{2BF8C916-9D40-40B3-A5BB-796E05AA7DD4}" type="pres">
      <dgm:prSet presAssocID="{BD16873B-5EC0-48B5-9802-494FC455918B}" presName="node" presStyleLbl="node1" presStyleIdx="4" presStyleCnt="5" custScaleX="164047" custRadScaleRad="163109" custRadScaleInc="4784">
        <dgm:presLayoutVars>
          <dgm:bulletEnabled val="1"/>
        </dgm:presLayoutVars>
      </dgm:prSet>
      <dgm:spPr/>
      <dgm:t>
        <a:bodyPr/>
        <a:lstStyle/>
        <a:p>
          <a:endParaRPr lang="en-US"/>
        </a:p>
      </dgm:t>
    </dgm:pt>
  </dgm:ptLst>
  <dgm:cxnLst>
    <dgm:cxn modelId="{3DEA3D60-FDFE-4E8E-B4F5-6165E21E5033}" type="presOf" srcId="{E1FF3F05-292C-432A-AD9C-F0F973482F67}" destId="{AAD1AFC4-1D61-4A8C-B6FF-29FE667B2DC4}" srcOrd="0" destOrd="0" presId="urn:microsoft.com/office/officeart/2005/8/layout/radial5"/>
    <dgm:cxn modelId="{78ECA7AF-5CB8-474D-8357-F1C627E2B2AB}" srcId="{2D9C0BF2-D792-48D1-B0C0-B074460FA90B}" destId="{40252E48-3CEE-4D92-B076-8AEDEA2F8544}" srcOrd="0" destOrd="0" parTransId="{8E90A3E4-EA31-4B6B-B01D-D10AC78515D7}" sibTransId="{D14AD040-005D-4D2B-966B-EB938232D0E9}"/>
    <dgm:cxn modelId="{8B80F044-9EF0-4DAA-B9D4-602D73027504}" type="presOf" srcId="{40252E48-3CEE-4D92-B076-8AEDEA2F8544}" destId="{DA1155FD-424A-4462-AC39-01D6061E2938}" srcOrd="0" destOrd="0" presId="urn:microsoft.com/office/officeart/2005/8/layout/radial5"/>
    <dgm:cxn modelId="{BD193C98-B7DA-4324-BBBF-F09E03E71811}" type="presOf" srcId="{7F7EF81C-BDD4-4103-B3E6-3F464644469F}" destId="{DF0E5419-F1C4-4965-B554-B80B82622FF2}" srcOrd="0" destOrd="0" presId="urn:microsoft.com/office/officeart/2005/8/layout/radial5"/>
    <dgm:cxn modelId="{6BB216FD-BCD7-44C2-A8F6-7849925FB678}" type="presOf" srcId="{A91FF24A-3EB6-4B8E-BE5E-DAFE8EA5DE19}" destId="{9E86A4C9-A42F-4C08-A3C3-4AD986A8E25B}" srcOrd="0" destOrd="0" presId="urn:microsoft.com/office/officeart/2005/8/layout/radial5"/>
    <dgm:cxn modelId="{5520C676-145D-4BB9-B063-018701F6C24B}" type="presOf" srcId="{2AB7669D-26B0-426E-BFC8-AE1E1DF8F9AB}" destId="{339CA2BA-D4F5-42E8-A63A-EA8598778C76}" srcOrd="1" destOrd="0" presId="urn:microsoft.com/office/officeart/2005/8/layout/radial5"/>
    <dgm:cxn modelId="{3CE1E2DE-15E4-422C-8CA1-EB026E95645D}" type="presOf" srcId="{E1FF3F05-292C-432A-AD9C-F0F973482F67}" destId="{87141F5C-6758-44D7-898C-A768A6A83458}" srcOrd="1" destOrd="0" presId="urn:microsoft.com/office/officeart/2005/8/layout/radial5"/>
    <dgm:cxn modelId="{29A984ED-C75B-41DE-80C1-9ADC25095D96}" srcId="{40252E48-3CEE-4D92-B076-8AEDEA2F8544}" destId="{BD16873B-5EC0-48B5-9802-494FC455918B}" srcOrd="4" destOrd="0" parTransId="{7F7EF81C-BDD4-4103-B3E6-3F464644469F}" sibTransId="{1BBE219E-B705-4E63-9F21-CACC6A80D589}"/>
    <dgm:cxn modelId="{3ACA5176-74DD-4D72-A6B8-CE204B2C5C40}" type="presOf" srcId="{BD16873B-5EC0-48B5-9802-494FC455918B}" destId="{2BF8C916-9D40-40B3-A5BB-796E05AA7DD4}" srcOrd="0" destOrd="0" presId="urn:microsoft.com/office/officeart/2005/8/layout/radial5"/>
    <dgm:cxn modelId="{83E46283-A68F-43B2-9B8F-27DC1F7075BD}" type="presOf" srcId="{9921AAD5-E25C-4B4B-8A88-5BE972B178CC}" destId="{A500C586-322E-4624-8F85-6F6DD602B911}" srcOrd="0" destOrd="0" presId="urn:microsoft.com/office/officeart/2005/8/layout/radial5"/>
    <dgm:cxn modelId="{DF77EA8A-0ACD-4060-B786-5AF7CBFACB4B}" type="presOf" srcId="{866B2D5E-2DC5-4EBD-B162-E181C67D60ED}" destId="{7D4EE97C-50A9-4703-B79F-C1977FD6E62E}" srcOrd="0" destOrd="0" presId="urn:microsoft.com/office/officeart/2005/8/layout/radial5"/>
    <dgm:cxn modelId="{B78E0304-97CC-40FF-8505-2B2B247C92F2}" type="presOf" srcId="{7367BC3F-8538-4E12-8AAF-8A026EEBEB20}" destId="{68BD2631-0ED6-4259-A35C-9C9696C86DCD}" srcOrd="1" destOrd="0" presId="urn:microsoft.com/office/officeart/2005/8/layout/radial5"/>
    <dgm:cxn modelId="{E46E5FF6-8D69-4128-97EE-8226A586400F}" type="presOf" srcId="{A017BE28-1B5C-4874-B615-16689E2F2EF9}" destId="{75E3822A-EA1F-47BE-921E-B0230A650E60}" srcOrd="0" destOrd="0" presId="urn:microsoft.com/office/officeart/2005/8/layout/radial5"/>
    <dgm:cxn modelId="{4DC23B43-72FA-4CFB-B3BE-5E0B8F7E3160}" type="presOf" srcId="{2D9C0BF2-D792-48D1-B0C0-B074460FA90B}" destId="{CBEC6A6E-1BAF-4BFB-9C72-13E5846665F9}" srcOrd="0" destOrd="0" presId="urn:microsoft.com/office/officeart/2005/8/layout/radial5"/>
    <dgm:cxn modelId="{1D651458-9A50-45B1-B2C2-B20C31EB39DC}" srcId="{40252E48-3CEE-4D92-B076-8AEDEA2F8544}" destId="{9921AAD5-E25C-4B4B-8A88-5BE972B178CC}" srcOrd="3" destOrd="0" parTransId="{7367BC3F-8538-4E12-8AAF-8A026EEBEB20}" sibTransId="{B3AD3169-0E04-4967-A72F-04FEB934A618}"/>
    <dgm:cxn modelId="{4AC01244-DEE7-4B49-B69E-2579A6A332A1}" srcId="{40252E48-3CEE-4D92-B076-8AEDEA2F8544}" destId="{A91FF24A-3EB6-4B8E-BE5E-DAFE8EA5DE19}" srcOrd="2" destOrd="0" parTransId="{E1FF3F05-292C-432A-AD9C-F0F973482F67}" sibTransId="{54BB497D-4E5F-4CA1-810B-4FFDA3F35209}"/>
    <dgm:cxn modelId="{4A0D05C2-2DB9-447F-8F5A-AA4151755F08}" type="presOf" srcId="{7F7EF81C-BDD4-4103-B3E6-3F464644469F}" destId="{445A839F-8E48-4D70-ABF7-6743C6F97E71}" srcOrd="1" destOrd="0" presId="urn:microsoft.com/office/officeart/2005/8/layout/radial5"/>
    <dgm:cxn modelId="{635784D4-6F25-4A7E-9382-85AA9F563067}" srcId="{40252E48-3CEE-4D92-B076-8AEDEA2F8544}" destId="{866B2D5E-2DC5-4EBD-B162-E181C67D60ED}" srcOrd="0" destOrd="0" parTransId="{2AB7669D-26B0-426E-BFC8-AE1E1DF8F9AB}" sibTransId="{6333FB41-B5BD-466D-85BA-3FD2555F1566}"/>
    <dgm:cxn modelId="{893F01DB-701B-4D19-9DB5-5A55B81C6C3A}" type="presOf" srcId="{7367BC3F-8538-4E12-8AAF-8A026EEBEB20}" destId="{5E69F874-FC2E-4950-A95E-B4A014B16BFD}" srcOrd="0" destOrd="0" presId="urn:microsoft.com/office/officeart/2005/8/layout/radial5"/>
    <dgm:cxn modelId="{A489E221-AFD4-4463-88B1-B591E65EF774}" type="presOf" srcId="{43B84CD1-8427-4BD6-A559-A94862ED44A0}" destId="{6F9B26E0-3283-4A57-82A3-CF2F04F2ED79}" srcOrd="1" destOrd="0" presId="urn:microsoft.com/office/officeart/2005/8/layout/radial5"/>
    <dgm:cxn modelId="{C9F4EC5C-4EF3-4585-A086-9AFB9BEB8F55}" type="presOf" srcId="{43B84CD1-8427-4BD6-A559-A94862ED44A0}" destId="{8C4A6A7B-5BB3-4583-907B-C725D2AA97B0}" srcOrd="0" destOrd="0" presId="urn:microsoft.com/office/officeart/2005/8/layout/radial5"/>
    <dgm:cxn modelId="{CBEA3445-1C55-4539-B0FA-2C5244EB5576}" srcId="{40252E48-3CEE-4D92-B076-8AEDEA2F8544}" destId="{A017BE28-1B5C-4874-B615-16689E2F2EF9}" srcOrd="1" destOrd="0" parTransId="{43B84CD1-8427-4BD6-A559-A94862ED44A0}" sibTransId="{FFD0ED4E-9090-4A55-961C-E50C18E04780}"/>
    <dgm:cxn modelId="{AF7D94DC-C72E-42B8-9F28-72023D59FAB2}" type="presOf" srcId="{2AB7669D-26B0-426E-BFC8-AE1E1DF8F9AB}" destId="{91C5A880-F9F9-4F05-954E-2F49EB3BD1D6}" srcOrd="0" destOrd="0" presId="urn:microsoft.com/office/officeart/2005/8/layout/radial5"/>
    <dgm:cxn modelId="{A411913C-807A-453A-A03D-C7DC631524B2}" type="presParOf" srcId="{CBEC6A6E-1BAF-4BFB-9C72-13E5846665F9}" destId="{DA1155FD-424A-4462-AC39-01D6061E2938}" srcOrd="0" destOrd="0" presId="urn:microsoft.com/office/officeart/2005/8/layout/radial5"/>
    <dgm:cxn modelId="{677714DC-1085-4DB2-9212-F9E488E6A98C}" type="presParOf" srcId="{CBEC6A6E-1BAF-4BFB-9C72-13E5846665F9}" destId="{91C5A880-F9F9-4F05-954E-2F49EB3BD1D6}" srcOrd="1" destOrd="0" presId="urn:microsoft.com/office/officeart/2005/8/layout/radial5"/>
    <dgm:cxn modelId="{12A9298C-10E3-441B-882E-B31529288C93}" type="presParOf" srcId="{91C5A880-F9F9-4F05-954E-2F49EB3BD1D6}" destId="{339CA2BA-D4F5-42E8-A63A-EA8598778C76}" srcOrd="0" destOrd="0" presId="urn:microsoft.com/office/officeart/2005/8/layout/radial5"/>
    <dgm:cxn modelId="{4E53E52C-4BA4-4D0D-973C-6B255EA00D7A}" type="presParOf" srcId="{CBEC6A6E-1BAF-4BFB-9C72-13E5846665F9}" destId="{7D4EE97C-50A9-4703-B79F-C1977FD6E62E}" srcOrd="2" destOrd="0" presId="urn:microsoft.com/office/officeart/2005/8/layout/radial5"/>
    <dgm:cxn modelId="{1ACCA54B-20EA-474F-BC0E-48045F1DD276}" type="presParOf" srcId="{CBEC6A6E-1BAF-4BFB-9C72-13E5846665F9}" destId="{8C4A6A7B-5BB3-4583-907B-C725D2AA97B0}" srcOrd="3" destOrd="0" presId="urn:microsoft.com/office/officeart/2005/8/layout/radial5"/>
    <dgm:cxn modelId="{0283063D-E83E-4E6D-AC26-63B1B112CE2F}" type="presParOf" srcId="{8C4A6A7B-5BB3-4583-907B-C725D2AA97B0}" destId="{6F9B26E0-3283-4A57-82A3-CF2F04F2ED79}" srcOrd="0" destOrd="0" presId="urn:microsoft.com/office/officeart/2005/8/layout/radial5"/>
    <dgm:cxn modelId="{6C27E6C2-3206-44FD-AC7B-015D9D1C6AD8}" type="presParOf" srcId="{CBEC6A6E-1BAF-4BFB-9C72-13E5846665F9}" destId="{75E3822A-EA1F-47BE-921E-B0230A650E60}" srcOrd="4" destOrd="0" presId="urn:microsoft.com/office/officeart/2005/8/layout/radial5"/>
    <dgm:cxn modelId="{7DA99502-0479-4E76-97C9-DD0CFAB1961A}" type="presParOf" srcId="{CBEC6A6E-1BAF-4BFB-9C72-13E5846665F9}" destId="{AAD1AFC4-1D61-4A8C-B6FF-29FE667B2DC4}" srcOrd="5" destOrd="0" presId="urn:microsoft.com/office/officeart/2005/8/layout/radial5"/>
    <dgm:cxn modelId="{BFCF937F-7A65-4A06-B50A-1E70AF5B91C0}" type="presParOf" srcId="{AAD1AFC4-1D61-4A8C-B6FF-29FE667B2DC4}" destId="{87141F5C-6758-44D7-898C-A768A6A83458}" srcOrd="0" destOrd="0" presId="urn:microsoft.com/office/officeart/2005/8/layout/radial5"/>
    <dgm:cxn modelId="{013881B3-A7EB-4488-82EB-4574318B6ECE}" type="presParOf" srcId="{CBEC6A6E-1BAF-4BFB-9C72-13E5846665F9}" destId="{9E86A4C9-A42F-4C08-A3C3-4AD986A8E25B}" srcOrd="6" destOrd="0" presId="urn:microsoft.com/office/officeart/2005/8/layout/radial5"/>
    <dgm:cxn modelId="{243A8A3F-E221-4BB6-B1D6-5E2C7EEA7257}" type="presParOf" srcId="{CBEC6A6E-1BAF-4BFB-9C72-13E5846665F9}" destId="{5E69F874-FC2E-4950-A95E-B4A014B16BFD}" srcOrd="7" destOrd="0" presId="urn:microsoft.com/office/officeart/2005/8/layout/radial5"/>
    <dgm:cxn modelId="{439A650E-0994-4737-97BC-41E549E5F442}" type="presParOf" srcId="{5E69F874-FC2E-4950-A95E-B4A014B16BFD}" destId="{68BD2631-0ED6-4259-A35C-9C9696C86DCD}" srcOrd="0" destOrd="0" presId="urn:microsoft.com/office/officeart/2005/8/layout/radial5"/>
    <dgm:cxn modelId="{ED37D76E-0FC7-4269-98B4-682D0C2EF57B}" type="presParOf" srcId="{CBEC6A6E-1BAF-4BFB-9C72-13E5846665F9}" destId="{A500C586-322E-4624-8F85-6F6DD602B911}" srcOrd="8" destOrd="0" presId="urn:microsoft.com/office/officeart/2005/8/layout/radial5"/>
    <dgm:cxn modelId="{224E74BA-23F4-47DB-9AE9-261F3C5A83B1}" type="presParOf" srcId="{CBEC6A6E-1BAF-4BFB-9C72-13E5846665F9}" destId="{DF0E5419-F1C4-4965-B554-B80B82622FF2}" srcOrd="9" destOrd="0" presId="urn:microsoft.com/office/officeart/2005/8/layout/radial5"/>
    <dgm:cxn modelId="{6382E757-5161-42F5-9033-4A793508F5DA}" type="presParOf" srcId="{DF0E5419-F1C4-4965-B554-B80B82622FF2}" destId="{445A839F-8E48-4D70-ABF7-6743C6F97E71}" srcOrd="0" destOrd="0" presId="urn:microsoft.com/office/officeart/2005/8/layout/radial5"/>
    <dgm:cxn modelId="{50147DDA-3963-4687-B19D-7BEB8FC1D70C}" type="presParOf" srcId="{CBEC6A6E-1BAF-4BFB-9C72-13E5846665F9}" destId="{2BF8C916-9D40-40B3-A5BB-796E05AA7DD4}" srcOrd="10"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0C2607-9CFB-49EF-94C4-603E050DE83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BB2C178-14B1-4BA3-BA56-2EA730BF195B}">
      <dgm:prSet phldrT="[Text]" custT="1"/>
      <dgm:spPr>
        <a:solidFill>
          <a:schemeClr val="accent1">
            <a:lumMod val="75000"/>
          </a:schemeClr>
        </a:solidFill>
        <a:ln>
          <a:solidFill>
            <a:schemeClr val="accent3">
              <a:lumMod val="50000"/>
            </a:schemeClr>
          </a:solidFill>
        </a:ln>
      </dgm:spPr>
      <dgm:t>
        <a:bodyPr/>
        <a:lstStyle/>
        <a:p>
          <a:r>
            <a:rPr lang="en-US" sz="2000" dirty="0" smtClean="0">
              <a:solidFill>
                <a:schemeClr val="bg1"/>
              </a:solidFill>
            </a:rPr>
            <a:t>CNA IN LONG-TERM CARE</a:t>
          </a:r>
          <a:endParaRPr lang="en-US" sz="2000" dirty="0">
            <a:solidFill>
              <a:schemeClr val="bg1"/>
            </a:solidFill>
          </a:endParaRPr>
        </a:p>
      </dgm:t>
    </dgm:pt>
    <dgm:pt modelId="{1389FB0C-ECC7-4705-BB79-20506DD31081}" type="parTrans" cxnId="{349AA703-ECAD-4140-9A18-DBAEFD2B9D95}">
      <dgm:prSet/>
      <dgm:spPr/>
      <dgm:t>
        <a:bodyPr/>
        <a:lstStyle/>
        <a:p>
          <a:endParaRPr lang="en-US"/>
        </a:p>
      </dgm:t>
    </dgm:pt>
    <dgm:pt modelId="{01183D65-2653-4DE1-9540-778DA866355B}" type="sibTrans" cxnId="{349AA703-ECAD-4140-9A18-DBAEFD2B9D95}">
      <dgm:prSet/>
      <dgm:spPr/>
      <dgm:t>
        <a:bodyPr/>
        <a:lstStyle/>
        <a:p>
          <a:endParaRPr lang="en-US"/>
        </a:p>
      </dgm:t>
    </dgm:pt>
    <dgm:pt modelId="{77BE1108-2731-416B-BC72-E6EB82A5D953}">
      <dgm:prSet phldrT="[Text]" custT="1"/>
      <dgm:spPr>
        <a:solidFill>
          <a:schemeClr val="accent1">
            <a:lumMod val="75000"/>
          </a:schemeClr>
        </a:solidFill>
        <a:ln>
          <a:solidFill>
            <a:schemeClr val="accent3">
              <a:lumMod val="50000"/>
            </a:schemeClr>
          </a:solidFill>
        </a:ln>
      </dgm:spPr>
      <dgm:t>
        <a:bodyPr/>
        <a:lstStyle/>
        <a:p>
          <a:r>
            <a:rPr lang="en-US" sz="1800" dirty="0" smtClean="0">
              <a:solidFill>
                <a:schemeClr val="bg1"/>
              </a:solidFill>
            </a:rPr>
            <a:t>PHYSICAL DEMANDS</a:t>
          </a:r>
          <a:endParaRPr lang="en-US" sz="1800" dirty="0">
            <a:solidFill>
              <a:schemeClr val="bg1"/>
            </a:solidFill>
          </a:endParaRPr>
        </a:p>
      </dgm:t>
    </dgm:pt>
    <dgm:pt modelId="{F78CD20B-1BC3-4187-95FF-D89DB503C7CE}" type="parTrans" cxnId="{6660669D-600A-42B7-9733-C0256C858653}">
      <dgm:prSet/>
      <dgm:spPr>
        <a:solidFill>
          <a:schemeClr val="accent2">
            <a:lumMod val="75000"/>
          </a:schemeClr>
        </a:solidFill>
        <a:ln>
          <a:solidFill>
            <a:srgbClr val="7030A0"/>
          </a:solidFill>
        </a:ln>
      </dgm:spPr>
      <dgm:t>
        <a:bodyPr/>
        <a:lstStyle/>
        <a:p>
          <a:endParaRPr lang="en-US"/>
        </a:p>
      </dgm:t>
    </dgm:pt>
    <dgm:pt modelId="{41856A40-C7FB-4598-9501-6F8559C3D0D8}" type="sibTrans" cxnId="{6660669D-600A-42B7-9733-C0256C858653}">
      <dgm:prSet/>
      <dgm:spPr/>
      <dgm:t>
        <a:bodyPr/>
        <a:lstStyle/>
        <a:p>
          <a:endParaRPr lang="en-US"/>
        </a:p>
      </dgm:t>
    </dgm:pt>
    <dgm:pt modelId="{A3BE7FB3-FFE0-4E84-BCE0-BB194ED0C7E5}">
      <dgm:prSet phldrT="[Text]" custT="1"/>
      <dgm:spPr>
        <a:solidFill>
          <a:schemeClr val="accent1">
            <a:lumMod val="75000"/>
          </a:schemeClr>
        </a:solidFill>
        <a:ln>
          <a:solidFill>
            <a:schemeClr val="accent3">
              <a:lumMod val="50000"/>
            </a:schemeClr>
          </a:solidFill>
        </a:ln>
      </dgm:spPr>
      <dgm:t>
        <a:bodyPr/>
        <a:lstStyle/>
        <a:p>
          <a:r>
            <a:rPr lang="en-US" sz="1800" dirty="0" smtClean="0">
              <a:solidFill>
                <a:schemeClr val="bg1"/>
              </a:solidFill>
            </a:rPr>
            <a:t>ROLE IN DECISION MAKING</a:t>
          </a:r>
          <a:endParaRPr lang="en-US" sz="1800" dirty="0">
            <a:solidFill>
              <a:schemeClr val="bg1"/>
            </a:solidFill>
          </a:endParaRPr>
        </a:p>
      </dgm:t>
    </dgm:pt>
    <dgm:pt modelId="{A7C1CE74-037C-4513-B6D5-C5F658A0F075}" type="parTrans" cxnId="{79EAB173-CB03-4B47-A1E0-68EAF3DDC312}">
      <dgm:prSet/>
      <dgm:spPr>
        <a:solidFill>
          <a:schemeClr val="accent2">
            <a:lumMod val="75000"/>
          </a:schemeClr>
        </a:solidFill>
        <a:ln>
          <a:solidFill>
            <a:srgbClr val="7030A0"/>
          </a:solidFill>
        </a:ln>
      </dgm:spPr>
      <dgm:t>
        <a:bodyPr/>
        <a:lstStyle/>
        <a:p>
          <a:endParaRPr lang="en-US"/>
        </a:p>
      </dgm:t>
    </dgm:pt>
    <dgm:pt modelId="{195E588B-02EA-449A-A438-6F68724D3F7E}" type="sibTrans" cxnId="{79EAB173-CB03-4B47-A1E0-68EAF3DDC312}">
      <dgm:prSet/>
      <dgm:spPr/>
      <dgm:t>
        <a:bodyPr/>
        <a:lstStyle/>
        <a:p>
          <a:endParaRPr lang="en-US"/>
        </a:p>
      </dgm:t>
    </dgm:pt>
    <dgm:pt modelId="{E08D5428-FBDF-4DF2-94F1-1BDD82E98B4B}">
      <dgm:prSet phldrT="[Text]" custT="1"/>
      <dgm:spPr>
        <a:solidFill>
          <a:schemeClr val="accent1">
            <a:lumMod val="75000"/>
          </a:schemeClr>
        </a:solidFill>
        <a:ln>
          <a:solidFill>
            <a:schemeClr val="accent3">
              <a:lumMod val="50000"/>
            </a:schemeClr>
          </a:solidFill>
        </a:ln>
      </dgm:spPr>
      <dgm:t>
        <a:bodyPr/>
        <a:lstStyle/>
        <a:p>
          <a:r>
            <a:rPr lang="en-US" sz="1800" dirty="0" smtClean="0">
              <a:solidFill>
                <a:schemeClr val="bg1"/>
              </a:solidFill>
            </a:rPr>
            <a:t>LEVEL OF POSITIVE CHALLENGE</a:t>
          </a:r>
          <a:endParaRPr lang="en-US" sz="1800" dirty="0">
            <a:solidFill>
              <a:schemeClr val="bg1"/>
            </a:solidFill>
          </a:endParaRPr>
        </a:p>
      </dgm:t>
    </dgm:pt>
    <dgm:pt modelId="{87D9CC37-1BDE-418A-B534-7DDC04914644}" type="parTrans" cxnId="{148DC63E-6F7E-4FB4-875A-7AC76CFE5F7B}">
      <dgm:prSet/>
      <dgm:spPr>
        <a:solidFill>
          <a:schemeClr val="accent2">
            <a:lumMod val="75000"/>
          </a:schemeClr>
        </a:solidFill>
        <a:ln>
          <a:solidFill>
            <a:srgbClr val="7030A0"/>
          </a:solidFill>
        </a:ln>
      </dgm:spPr>
      <dgm:t>
        <a:bodyPr/>
        <a:lstStyle/>
        <a:p>
          <a:endParaRPr lang="en-US"/>
        </a:p>
      </dgm:t>
    </dgm:pt>
    <dgm:pt modelId="{056F4DF2-9131-4699-933C-A91EB9B2B047}" type="sibTrans" cxnId="{148DC63E-6F7E-4FB4-875A-7AC76CFE5F7B}">
      <dgm:prSet/>
      <dgm:spPr/>
      <dgm:t>
        <a:bodyPr/>
        <a:lstStyle/>
        <a:p>
          <a:endParaRPr lang="en-US"/>
        </a:p>
      </dgm:t>
    </dgm:pt>
    <dgm:pt modelId="{97EF0C28-5E5C-4661-A791-A0F96CC44477}">
      <dgm:prSet phldrT="[Text]" custT="1"/>
      <dgm:spPr>
        <a:solidFill>
          <a:schemeClr val="accent1">
            <a:lumMod val="75000"/>
          </a:schemeClr>
        </a:solidFill>
        <a:ln>
          <a:solidFill>
            <a:schemeClr val="accent3">
              <a:lumMod val="50000"/>
            </a:schemeClr>
          </a:solidFill>
        </a:ln>
      </dgm:spPr>
      <dgm:t>
        <a:bodyPr/>
        <a:lstStyle/>
        <a:p>
          <a:r>
            <a:rPr lang="en-US" sz="1800" dirty="0" smtClean="0">
              <a:solidFill>
                <a:schemeClr val="bg1"/>
              </a:solidFill>
            </a:rPr>
            <a:t>SENSE OF CONTROL</a:t>
          </a:r>
          <a:endParaRPr lang="en-US" sz="1800" dirty="0">
            <a:solidFill>
              <a:schemeClr val="bg1"/>
            </a:solidFill>
          </a:endParaRPr>
        </a:p>
      </dgm:t>
    </dgm:pt>
    <dgm:pt modelId="{4FF7A755-0F4D-471C-8F7C-E1DDC2F745AF}" type="parTrans" cxnId="{59C641EF-D518-4749-9B9F-E8383759DEBD}">
      <dgm:prSet/>
      <dgm:spPr>
        <a:solidFill>
          <a:schemeClr val="accent2">
            <a:lumMod val="75000"/>
          </a:schemeClr>
        </a:solidFill>
        <a:ln>
          <a:solidFill>
            <a:srgbClr val="7030A0"/>
          </a:solidFill>
        </a:ln>
      </dgm:spPr>
      <dgm:t>
        <a:bodyPr/>
        <a:lstStyle/>
        <a:p>
          <a:endParaRPr lang="en-US"/>
        </a:p>
      </dgm:t>
    </dgm:pt>
    <dgm:pt modelId="{4AD6E141-B029-4091-8580-8B121FFF6485}" type="sibTrans" cxnId="{59C641EF-D518-4749-9B9F-E8383759DEBD}">
      <dgm:prSet/>
      <dgm:spPr/>
      <dgm:t>
        <a:bodyPr/>
        <a:lstStyle/>
        <a:p>
          <a:endParaRPr lang="en-US"/>
        </a:p>
      </dgm:t>
    </dgm:pt>
    <dgm:pt modelId="{1CA8DD86-EAFD-418A-92DA-3F824A9E65E5}">
      <dgm:prSet phldrT="[Text]" custT="1"/>
      <dgm:spPr>
        <a:solidFill>
          <a:schemeClr val="accent1">
            <a:lumMod val="75000"/>
          </a:schemeClr>
        </a:solidFill>
        <a:ln>
          <a:solidFill>
            <a:schemeClr val="accent3">
              <a:lumMod val="50000"/>
            </a:schemeClr>
          </a:solidFill>
        </a:ln>
      </dgm:spPr>
      <dgm:t>
        <a:bodyPr/>
        <a:lstStyle/>
        <a:p>
          <a:r>
            <a:rPr lang="en-US" sz="1800" dirty="0" smtClean="0">
              <a:solidFill>
                <a:schemeClr val="bg1"/>
              </a:solidFill>
            </a:rPr>
            <a:t>EXPOSURE TO VIOLENCE &amp; ROLE CONFLICT</a:t>
          </a:r>
          <a:endParaRPr lang="en-US" sz="1800" dirty="0">
            <a:solidFill>
              <a:schemeClr val="bg1"/>
            </a:solidFill>
          </a:endParaRPr>
        </a:p>
      </dgm:t>
    </dgm:pt>
    <dgm:pt modelId="{D5E53F1C-06D9-45D6-B1A4-9AEBAD627B53}" type="parTrans" cxnId="{3CE0E65F-421C-4BCE-8795-8F3CE20F31D9}">
      <dgm:prSet/>
      <dgm:spPr>
        <a:solidFill>
          <a:schemeClr val="accent2">
            <a:lumMod val="75000"/>
          </a:schemeClr>
        </a:solidFill>
        <a:ln>
          <a:solidFill>
            <a:srgbClr val="7030A0"/>
          </a:solidFill>
        </a:ln>
      </dgm:spPr>
      <dgm:t>
        <a:bodyPr/>
        <a:lstStyle/>
        <a:p>
          <a:endParaRPr lang="en-US"/>
        </a:p>
      </dgm:t>
    </dgm:pt>
    <dgm:pt modelId="{ADB1FC4D-D28D-4B86-B803-7C07B9577EE1}" type="sibTrans" cxnId="{3CE0E65F-421C-4BCE-8795-8F3CE20F31D9}">
      <dgm:prSet/>
      <dgm:spPr/>
      <dgm:t>
        <a:bodyPr/>
        <a:lstStyle/>
        <a:p>
          <a:endParaRPr lang="en-US"/>
        </a:p>
      </dgm:t>
    </dgm:pt>
    <dgm:pt modelId="{2F83AB2C-42E3-4C43-8CB1-74A7558F3A5C}" type="pres">
      <dgm:prSet presAssocID="{4B0C2607-9CFB-49EF-94C4-603E050DE833}" presName="cycle" presStyleCnt="0">
        <dgm:presLayoutVars>
          <dgm:chMax val="1"/>
          <dgm:dir/>
          <dgm:animLvl val="ctr"/>
          <dgm:resizeHandles val="exact"/>
        </dgm:presLayoutVars>
      </dgm:prSet>
      <dgm:spPr/>
      <dgm:t>
        <a:bodyPr/>
        <a:lstStyle/>
        <a:p>
          <a:endParaRPr lang="en-US"/>
        </a:p>
      </dgm:t>
    </dgm:pt>
    <dgm:pt modelId="{56593D77-7B1E-4624-B301-4CCD82954E1C}" type="pres">
      <dgm:prSet presAssocID="{1BB2C178-14B1-4BA3-BA56-2EA730BF195B}" presName="centerShape" presStyleLbl="node0" presStyleIdx="0" presStyleCnt="1" custScaleX="148980" custLinFactNeighborX="1352" custLinFactNeighborY="548"/>
      <dgm:spPr/>
      <dgm:t>
        <a:bodyPr/>
        <a:lstStyle/>
        <a:p>
          <a:endParaRPr lang="en-US"/>
        </a:p>
      </dgm:t>
    </dgm:pt>
    <dgm:pt modelId="{B8133E99-CD8B-44B8-94F8-C1D6BE15E1CF}" type="pres">
      <dgm:prSet presAssocID="{F78CD20B-1BC3-4187-95FF-D89DB503C7CE}" presName="parTrans" presStyleLbl="bgSibTrans2D1" presStyleIdx="0" presStyleCnt="5"/>
      <dgm:spPr/>
      <dgm:t>
        <a:bodyPr/>
        <a:lstStyle/>
        <a:p>
          <a:endParaRPr lang="en-US"/>
        </a:p>
      </dgm:t>
    </dgm:pt>
    <dgm:pt modelId="{9D4DF5C9-6497-4851-BB02-9CAED050C413}" type="pres">
      <dgm:prSet presAssocID="{77BE1108-2731-416B-BC72-E6EB82A5D953}" presName="node" presStyleLbl="node1" presStyleIdx="0" presStyleCnt="5" custRadScaleRad="105044" custRadScaleInc="-1909">
        <dgm:presLayoutVars>
          <dgm:bulletEnabled val="1"/>
        </dgm:presLayoutVars>
      </dgm:prSet>
      <dgm:spPr/>
      <dgm:t>
        <a:bodyPr/>
        <a:lstStyle/>
        <a:p>
          <a:endParaRPr lang="en-US"/>
        </a:p>
      </dgm:t>
    </dgm:pt>
    <dgm:pt modelId="{DE6CFD60-5146-48AC-851B-B0BE97303182}" type="pres">
      <dgm:prSet presAssocID="{D5E53F1C-06D9-45D6-B1A4-9AEBAD627B53}" presName="parTrans" presStyleLbl="bgSibTrans2D1" presStyleIdx="1" presStyleCnt="5"/>
      <dgm:spPr/>
      <dgm:t>
        <a:bodyPr/>
        <a:lstStyle/>
        <a:p>
          <a:endParaRPr lang="en-US"/>
        </a:p>
      </dgm:t>
    </dgm:pt>
    <dgm:pt modelId="{56E6B227-CFFF-4D35-8CA5-DDBEDF775247}" type="pres">
      <dgm:prSet presAssocID="{1CA8DD86-EAFD-418A-92DA-3F824A9E65E5}" presName="node" presStyleLbl="node1" presStyleIdx="1" presStyleCnt="5" custRadScaleRad="107703" custRadScaleInc="-4110">
        <dgm:presLayoutVars>
          <dgm:bulletEnabled val="1"/>
        </dgm:presLayoutVars>
      </dgm:prSet>
      <dgm:spPr/>
      <dgm:t>
        <a:bodyPr/>
        <a:lstStyle/>
        <a:p>
          <a:endParaRPr lang="en-US"/>
        </a:p>
      </dgm:t>
    </dgm:pt>
    <dgm:pt modelId="{86BDA819-BE1A-41FC-9B9D-F0A3B929887A}" type="pres">
      <dgm:prSet presAssocID="{4FF7A755-0F4D-471C-8F7C-E1DDC2F745AF}" presName="parTrans" presStyleLbl="bgSibTrans2D1" presStyleIdx="2" presStyleCnt="5"/>
      <dgm:spPr/>
      <dgm:t>
        <a:bodyPr/>
        <a:lstStyle/>
        <a:p>
          <a:endParaRPr lang="en-US"/>
        </a:p>
      </dgm:t>
    </dgm:pt>
    <dgm:pt modelId="{98E16674-2AE7-4FBF-9F8E-393018EB1E8A}" type="pres">
      <dgm:prSet presAssocID="{97EF0C28-5E5C-4661-A791-A0F96CC44477}" presName="node" presStyleLbl="node1" presStyleIdx="2" presStyleCnt="5">
        <dgm:presLayoutVars>
          <dgm:bulletEnabled val="1"/>
        </dgm:presLayoutVars>
      </dgm:prSet>
      <dgm:spPr/>
      <dgm:t>
        <a:bodyPr/>
        <a:lstStyle/>
        <a:p>
          <a:endParaRPr lang="en-US"/>
        </a:p>
      </dgm:t>
    </dgm:pt>
    <dgm:pt modelId="{42A11761-AB22-42A4-9A4A-6276EC6F9892}" type="pres">
      <dgm:prSet presAssocID="{A7C1CE74-037C-4513-B6D5-C5F658A0F075}" presName="parTrans" presStyleLbl="bgSibTrans2D1" presStyleIdx="3" presStyleCnt="5"/>
      <dgm:spPr/>
      <dgm:t>
        <a:bodyPr/>
        <a:lstStyle/>
        <a:p>
          <a:endParaRPr lang="en-US"/>
        </a:p>
      </dgm:t>
    </dgm:pt>
    <dgm:pt modelId="{EA0F002D-12A2-46D9-BF2C-EA6DDF20D19D}" type="pres">
      <dgm:prSet presAssocID="{A3BE7FB3-FFE0-4E84-BCE0-BB194ED0C7E5}" presName="node" presStyleLbl="node1" presStyleIdx="3" presStyleCnt="5" custRadScaleRad="111510" custRadScaleInc="-1426">
        <dgm:presLayoutVars>
          <dgm:bulletEnabled val="1"/>
        </dgm:presLayoutVars>
      </dgm:prSet>
      <dgm:spPr/>
      <dgm:t>
        <a:bodyPr/>
        <a:lstStyle/>
        <a:p>
          <a:endParaRPr lang="en-US"/>
        </a:p>
      </dgm:t>
    </dgm:pt>
    <dgm:pt modelId="{FAF9156C-3BD9-4C16-A82C-0E121292324A}" type="pres">
      <dgm:prSet presAssocID="{87D9CC37-1BDE-418A-B534-7DDC04914644}" presName="parTrans" presStyleLbl="bgSibTrans2D1" presStyleIdx="4" presStyleCnt="5" custLinFactNeighborX="-4798" custLinFactNeighborY="6440"/>
      <dgm:spPr/>
      <dgm:t>
        <a:bodyPr/>
        <a:lstStyle/>
        <a:p>
          <a:endParaRPr lang="en-US"/>
        </a:p>
      </dgm:t>
    </dgm:pt>
    <dgm:pt modelId="{ABD60360-3533-4792-B13E-F0BD527DD266}" type="pres">
      <dgm:prSet presAssocID="{E08D5428-FBDF-4DF2-94F1-1BDD82E98B4B}" presName="node" presStyleLbl="node1" presStyleIdx="4" presStyleCnt="5" custRadScaleRad="110475" custRadScaleInc="-2065">
        <dgm:presLayoutVars>
          <dgm:bulletEnabled val="1"/>
        </dgm:presLayoutVars>
      </dgm:prSet>
      <dgm:spPr/>
      <dgm:t>
        <a:bodyPr/>
        <a:lstStyle/>
        <a:p>
          <a:endParaRPr lang="en-US"/>
        </a:p>
      </dgm:t>
    </dgm:pt>
  </dgm:ptLst>
  <dgm:cxnLst>
    <dgm:cxn modelId="{3CE0E65F-421C-4BCE-8795-8F3CE20F31D9}" srcId="{1BB2C178-14B1-4BA3-BA56-2EA730BF195B}" destId="{1CA8DD86-EAFD-418A-92DA-3F824A9E65E5}" srcOrd="1" destOrd="0" parTransId="{D5E53F1C-06D9-45D6-B1A4-9AEBAD627B53}" sibTransId="{ADB1FC4D-D28D-4B86-B803-7C07B9577EE1}"/>
    <dgm:cxn modelId="{DE103947-7CB6-490F-96C3-CC318BE4362C}" type="presOf" srcId="{F78CD20B-1BC3-4187-95FF-D89DB503C7CE}" destId="{B8133E99-CD8B-44B8-94F8-C1D6BE15E1CF}" srcOrd="0" destOrd="0" presId="urn:microsoft.com/office/officeart/2005/8/layout/radial4"/>
    <dgm:cxn modelId="{59C641EF-D518-4749-9B9F-E8383759DEBD}" srcId="{1BB2C178-14B1-4BA3-BA56-2EA730BF195B}" destId="{97EF0C28-5E5C-4661-A791-A0F96CC44477}" srcOrd="2" destOrd="0" parTransId="{4FF7A755-0F4D-471C-8F7C-E1DDC2F745AF}" sibTransId="{4AD6E141-B029-4091-8580-8B121FFF6485}"/>
    <dgm:cxn modelId="{51A40595-9230-4F26-A8F6-4B13EEA3C94A}" type="presOf" srcId="{1CA8DD86-EAFD-418A-92DA-3F824A9E65E5}" destId="{56E6B227-CFFF-4D35-8CA5-DDBEDF775247}" srcOrd="0" destOrd="0" presId="urn:microsoft.com/office/officeart/2005/8/layout/radial4"/>
    <dgm:cxn modelId="{B32BF0A8-550C-4006-94FD-1D7FAC559D2A}" type="presOf" srcId="{D5E53F1C-06D9-45D6-B1A4-9AEBAD627B53}" destId="{DE6CFD60-5146-48AC-851B-B0BE97303182}" srcOrd="0" destOrd="0" presId="urn:microsoft.com/office/officeart/2005/8/layout/radial4"/>
    <dgm:cxn modelId="{A770CCF1-67D7-46A6-A4FB-86D09FC3AE8A}" type="presOf" srcId="{A3BE7FB3-FFE0-4E84-BCE0-BB194ED0C7E5}" destId="{EA0F002D-12A2-46D9-BF2C-EA6DDF20D19D}" srcOrd="0" destOrd="0" presId="urn:microsoft.com/office/officeart/2005/8/layout/radial4"/>
    <dgm:cxn modelId="{42E85A11-41A2-44C3-A69E-C2F8A5D00A2A}" type="presOf" srcId="{87D9CC37-1BDE-418A-B534-7DDC04914644}" destId="{FAF9156C-3BD9-4C16-A82C-0E121292324A}" srcOrd="0" destOrd="0" presId="urn:microsoft.com/office/officeart/2005/8/layout/radial4"/>
    <dgm:cxn modelId="{0228DB3C-CC63-49A2-96AA-222591D5F8B7}" type="presOf" srcId="{1BB2C178-14B1-4BA3-BA56-2EA730BF195B}" destId="{56593D77-7B1E-4624-B301-4CCD82954E1C}" srcOrd="0" destOrd="0" presId="urn:microsoft.com/office/officeart/2005/8/layout/radial4"/>
    <dgm:cxn modelId="{148DC63E-6F7E-4FB4-875A-7AC76CFE5F7B}" srcId="{1BB2C178-14B1-4BA3-BA56-2EA730BF195B}" destId="{E08D5428-FBDF-4DF2-94F1-1BDD82E98B4B}" srcOrd="4" destOrd="0" parTransId="{87D9CC37-1BDE-418A-B534-7DDC04914644}" sibTransId="{056F4DF2-9131-4699-933C-A91EB9B2B047}"/>
    <dgm:cxn modelId="{79EAB173-CB03-4B47-A1E0-68EAF3DDC312}" srcId="{1BB2C178-14B1-4BA3-BA56-2EA730BF195B}" destId="{A3BE7FB3-FFE0-4E84-BCE0-BB194ED0C7E5}" srcOrd="3" destOrd="0" parTransId="{A7C1CE74-037C-4513-B6D5-C5F658A0F075}" sibTransId="{195E588B-02EA-449A-A438-6F68724D3F7E}"/>
    <dgm:cxn modelId="{E1BA8FAA-7642-461D-9CA5-2B23ECA6DEE7}" type="presOf" srcId="{A7C1CE74-037C-4513-B6D5-C5F658A0F075}" destId="{42A11761-AB22-42A4-9A4A-6276EC6F9892}" srcOrd="0" destOrd="0" presId="urn:microsoft.com/office/officeart/2005/8/layout/radial4"/>
    <dgm:cxn modelId="{DE780531-4D42-42C4-8BFD-C3A45CBDFF81}" type="presOf" srcId="{4B0C2607-9CFB-49EF-94C4-603E050DE833}" destId="{2F83AB2C-42E3-4C43-8CB1-74A7558F3A5C}" srcOrd="0" destOrd="0" presId="urn:microsoft.com/office/officeart/2005/8/layout/radial4"/>
    <dgm:cxn modelId="{BFF47C13-51CD-4EB7-A054-9E3AAF68E858}" type="presOf" srcId="{97EF0C28-5E5C-4661-A791-A0F96CC44477}" destId="{98E16674-2AE7-4FBF-9F8E-393018EB1E8A}" srcOrd="0" destOrd="0" presId="urn:microsoft.com/office/officeart/2005/8/layout/radial4"/>
    <dgm:cxn modelId="{6660669D-600A-42B7-9733-C0256C858653}" srcId="{1BB2C178-14B1-4BA3-BA56-2EA730BF195B}" destId="{77BE1108-2731-416B-BC72-E6EB82A5D953}" srcOrd="0" destOrd="0" parTransId="{F78CD20B-1BC3-4187-95FF-D89DB503C7CE}" sibTransId="{41856A40-C7FB-4598-9501-6F8559C3D0D8}"/>
    <dgm:cxn modelId="{26DC3F3E-0A61-4B0A-B656-E5F497FD98B1}" type="presOf" srcId="{77BE1108-2731-416B-BC72-E6EB82A5D953}" destId="{9D4DF5C9-6497-4851-BB02-9CAED050C413}" srcOrd="0" destOrd="0" presId="urn:microsoft.com/office/officeart/2005/8/layout/radial4"/>
    <dgm:cxn modelId="{307E0086-17EC-4B6A-A206-1D5928D77C78}" type="presOf" srcId="{E08D5428-FBDF-4DF2-94F1-1BDD82E98B4B}" destId="{ABD60360-3533-4792-B13E-F0BD527DD266}" srcOrd="0" destOrd="0" presId="urn:microsoft.com/office/officeart/2005/8/layout/radial4"/>
    <dgm:cxn modelId="{349AA703-ECAD-4140-9A18-DBAEFD2B9D95}" srcId="{4B0C2607-9CFB-49EF-94C4-603E050DE833}" destId="{1BB2C178-14B1-4BA3-BA56-2EA730BF195B}" srcOrd="0" destOrd="0" parTransId="{1389FB0C-ECC7-4705-BB79-20506DD31081}" sibTransId="{01183D65-2653-4DE1-9540-778DA866355B}"/>
    <dgm:cxn modelId="{52689E27-20C5-4C5E-94D0-11DE39F1BD38}" type="presOf" srcId="{4FF7A755-0F4D-471C-8F7C-E1DDC2F745AF}" destId="{86BDA819-BE1A-41FC-9B9D-F0A3B929887A}" srcOrd="0" destOrd="0" presId="urn:microsoft.com/office/officeart/2005/8/layout/radial4"/>
    <dgm:cxn modelId="{CE3CB3D3-6A29-4C79-8986-8440DB65720E}" type="presParOf" srcId="{2F83AB2C-42E3-4C43-8CB1-74A7558F3A5C}" destId="{56593D77-7B1E-4624-B301-4CCD82954E1C}" srcOrd="0" destOrd="0" presId="urn:microsoft.com/office/officeart/2005/8/layout/radial4"/>
    <dgm:cxn modelId="{4D770A7C-128E-4AFD-939B-E2CE7E4D3AD4}" type="presParOf" srcId="{2F83AB2C-42E3-4C43-8CB1-74A7558F3A5C}" destId="{B8133E99-CD8B-44B8-94F8-C1D6BE15E1CF}" srcOrd="1" destOrd="0" presId="urn:microsoft.com/office/officeart/2005/8/layout/radial4"/>
    <dgm:cxn modelId="{8A407A33-C18D-4F4A-B626-25806614F898}" type="presParOf" srcId="{2F83AB2C-42E3-4C43-8CB1-74A7558F3A5C}" destId="{9D4DF5C9-6497-4851-BB02-9CAED050C413}" srcOrd="2" destOrd="0" presId="urn:microsoft.com/office/officeart/2005/8/layout/radial4"/>
    <dgm:cxn modelId="{3A6D27AE-99DC-4753-8314-4A8D4F2EE67D}" type="presParOf" srcId="{2F83AB2C-42E3-4C43-8CB1-74A7558F3A5C}" destId="{DE6CFD60-5146-48AC-851B-B0BE97303182}" srcOrd="3" destOrd="0" presId="urn:microsoft.com/office/officeart/2005/8/layout/radial4"/>
    <dgm:cxn modelId="{321E2449-74FE-44EE-9F1C-AD24AE04751C}" type="presParOf" srcId="{2F83AB2C-42E3-4C43-8CB1-74A7558F3A5C}" destId="{56E6B227-CFFF-4D35-8CA5-DDBEDF775247}" srcOrd="4" destOrd="0" presId="urn:microsoft.com/office/officeart/2005/8/layout/radial4"/>
    <dgm:cxn modelId="{6297431F-36FB-47C8-9641-56B9FB0419FA}" type="presParOf" srcId="{2F83AB2C-42E3-4C43-8CB1-74A7558F3A5C}" destId="{86BDA819-BE1A-41FC-9B9D-F0A3B929887A}" srcOrd="5" destOrd="0" presId="urn:microsoft.com/office/officeart/2005/8/layout/radial4"/>
    <dgm:cxn modelId="{96F9F816-302D-4415-B4D7-5B69CBEDC440}" type="presParOf" srcId="{2F83AB2C-42E3-4C43-8CB1-74A7558F3A5C}" destId="{98E16674-2AE7-4FBF-9F8E-393018EB1E8A}" srcOrd="6" destOrd="0" presId="urn:microsoft.com/office/officeart/2005/8/layout/radial4"/>
    <dgm:cxn modelId="{6D32838D-ABB6-4649-9A8B-733ACB1B2DC3}" type="presParOf" srcId="{2F83AB2C-42E3-4C43-8CB1-74A7558F3A5C}" destId="{42A11761-AB22-42A4-9A4A-6276EC6F9892}" srcOrd="7" destOrd="0" presId="urn:microsoft.com/office/officeart/2005/8/layout/radial4"/>
    <dgm:cxn modelId="{5144DCC2-A657-463A-B4E5-CEC7F53ED92F}" type="presParOf" srcId="{2F83AB2C-42E3-4C43-8CB1-74A7558F3A5C}" destId="{EA0F002D-12A2-46D9-BF2C-EA6DDF20D19D}" srcOrd="8" destOrd="0" presId="urn:microsoft.com/office/officeart/2005/8/layout/radial4"/>
    <dgm:cxn modelId="{2C89348D-8E2E-4561-923E-47A58389CC91}" type="presParOf" srcId="{2F83AB2C-42E3-4C43-8CB1-74A7558F3A5C}" destId="{FAF9156C-3BD9-4C16-A82C-0E121292324A}" srcOrd="9" destOrd="0" presId="urn:microsoft.com/office/officeart/2005/8/layout/radial4"/>
    <dgm:cxn modelId="{9D279DEB-B064-4105-8003-E307F5179711}" type="presParOf" srcId="{2F83AB2C-42E3-4C43-8CB1-74A7558F3A5C}" destId="{ABD60360-3533-4792-B13E-F0BD527DD26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4D5735-C4E2-4CA0-96C9-27694106450A}" type="doc">
      <dgm:prSet loTypeId="urn:microsoft.com/office/officeart/2005/8/layout/cycle4#1" loCatId="cycle" qsTypeId="urn:microsoft.com/office/officeart/2005/8/quickstyle/simple1" qsCatId="simple" csTypeId="urn:microsoft.com/office/officeart/2005/8/colors/accent1_2" csCatId="accent1" phldr="1"/>
      <dgm:spPr/>
      <dgm:t>
        <a:bodyPr/>
        <a:lstStyle/>
        <a:p>
          <a:endParaRPr lang="en-US"/>
        </a:p>
      </dgm:t>
    </dgm:pt>
    <dgm:pt modelId="{8C634753-72B4-4C75-AFFB-7168E4ECDB5A}">
      <dgm:prSet phldrT="[Text]"/>
      <dgm:spPr>
        <a:solidFill>
          <a:schemeClr val="accent1">
            <a:lumMod val="75000"/>
          </a:schemeClr>
        </a:solidFill>
      </dgm:spPr>
      <dgm:t>
        <a:bodyPr/>
        <a:lstStyle/>
        <a:p>
          <a:r>
            <a:rPr lang="en-US" dirty="0" smtClean="0">
              <a:solidFill>
                <a:schemeClr val="bg1"/>
              </a:solidFill>
            </a:rPr>
            <a:t>Physical activities</a:t>
          </a:r>
          <a:endParaRPr lang="en-US" dirty="0">
            <a:solidFill>
              <a:schemeClr val="bg1"/>
            </a:solidFill>
          </a:endParaRPr>
        </a:p>
      </dgm:t>
    </dgm:pt>
    <dgm:pt modelId="{2BF9F909-8629-4664-A0E4-36EB06B2750F}" type="parTrans" cxnId="{443C29C1-B2BA-4525-83D8-573A6225D465}">
      <dgm:prSet/>
      <dgm:spPr/>
      <dgm:t>
        <a:bodyPr/>
        <a:lstStyle/>
        <a:p>
          <a:endParaRPr lang="en-US"/>
        </a:p>
      </dgm:t>
    </dgm:pt>
    <dgm:pt modelId="{C5B6D527-D18C-4939-B421-ECE3F3D29FFB}" type="sibTrans" cxnId="{443C29C1-B2BA-4525-83D8-573A6225D465}">
      <dgm:prSet/>
      <dgm:spPr/>
      <dgm:t>
        <a:bodyPr/>
        <a:lstStyle/>
        <a:p>
          <a:endParaRPr lang="en-US"/>
        </a:p>
      </dgm:t>
    </dgm:pt>
    <dgm:pt modelId="{35070364-B375-4050-A14E-038F6E7DB96B}">
      <dgm:prSet phldrT="[Text]" custT="1"/>
      <dgm:spPr>
        <a:solidFill>
          <a:schemeClr val="accent2">
            <a:lumMod val="75000"/>
            <a:alpha val="89804"/>
          </a:schemeClr>
        </a:solidFill>
      </dgm:spPr>
      <dgm:t>
        <a:bodyPr/>
        <a:lstStyle/>
        <a:p>
          <a:r>
            <a:rPr lang="en-US" sz="2800" dirty="0" smtClean="0"/>
            <a:t>Competence</a:t>
          </a:r>
          <a:endParaRPr lang="en-US" sz="2800" dirty="0"/>
        </a:p>
      </dgm:t>
    </dgm:pt>
    <dgm:pt modelId="{FBC7BE9E-9F25-4209-84FC-9DF0ECFDEEF5}" type="parTrans" cxnId="{8535B2D0-716D-49BF-8A5D-2A8D1F878A80}">
      <dgm:prSet/>
      <dgm:spPr/>
      <dgm:t>
        <a:bodyPr/>
        <a:lstStyle/>
        <a:p>
          <a:endParaRPr lang="en-US"/>
        </a:p>
      </dgm:t>
    </dgm:pt>
    <dgm:pt modelId="{D1951646-4840-4590-AB66-3AE8B257FDD0}" type="sibTrans" cxnId="{8535B2D0-716D-49BF-8A5D-2A8D1F878A80}">
      <dgm:prSet/>
      <dgm:spPr/>
      <dgm:t>
        <a:bodyPr/>
        <a:lstStyle/>
        <a:p>
          <a:endParaRPr lang="en-US"/>
        </a:p>
      </dgm:t>
    </dgm:pt>
    <dgm:pt modelId="{EFF3B0F0-EBFA-48D8-9892-429153B6414D}">
      <dgm:prSet phldrT="[Text]"/>
      <dgm:spPr>
        <a:solidFill>
          <a:schemeClr val="accent1">
            <a:lumMod val="75000"/>
          </a:schemeClr>
        </a:solidFill>
        <a:ln>
          <a:solidFill>
            <a:schemeClr val="accent1">
              <a:lumMod val="75000"/>
            </a:schemeClr>
          </a:solidFill>
        </a:ln>
      </dgm:spPr>
      <dgm:t>
        <a:bodyPr/>
        <a:lstStyle/>
        <a:p>
          <a:r>
            <a:rPr lang="en-US" dirty="0" smtClean="0"/>
            <a:t>Positive challenge</a:t>
          </a:r>
          <a:endParaRPr lang="en-US" dirty="0"/>
        </a:p>
      </dgm:t>
    </dgm:pt>
    <dgm:pt modelId="{40676190-B6ED-4A80-B1FA-FBD0C9F862E9}" type="parTrans" cxnId="{F575B1D8-32D4-4860-A3A7-AFF5DE5FD0E0}">
      <dgm:prSet/>
      <dgm:spPr/>
      <dgm:t>
        <a:bodyPr/>
        <a:lstStyle/>
        <a:p>
          <a:endParaRPr lang="en-US"/>
        </a:p>
      </dgm:t>
    </dgm:pt>
    <dgm:pt modelId="{086B4898-5BDA-4F96-9ABA-D93CBC22381C}" type="sibTrans" cxnId="{F575B1D8-32D4-4860-A3A7-AFF5DE5FD0E0}">
      <dgm:prSet/>
      <dgm:spPr/>
      <dgm:t>
        <a:bodyPr/>
        <a:lstStyle/>
        <a:p>
          <a:endParaRPr lang="en-US"/>
        </a:p>
      </dgm:t>
    </dgm:pt>
    <dgm:pt modelId="{4EA8B50F-E78D-40E3-9642-09E010FA75D4}">
      <dgm:prSet phldrT="[Text]" custT="1"/>
      <dgm:spPr>
        <a:solidFill>
          <a:schemeClr val="accent2">
            <a:lumMod val="75000"/>
            <a:alpha val="89804"/>
          </a:schemeClr>
        </a:solidFill>
      </dgm:spPr>
      <dgm:t>
        <a:bodyPr/>
        <a:lstStyle/>
        <a:p>
          <a:r>
            <a:rPr lang="en-US" sz="2800" dirty="0" smtClean="0"/>
            <a:t>Meaning</a:t>
          </a:r>
          <a:endParaRPr lang="en-US" sz="2800" dirty="0"/>
        </a:p>
      </dgm:t>
    </dgm:pt>
    <dgm:pt modelId="{A4252799-A81F-4B8D-9B0F-823C6AF64DF2}" type="parTrans" cxnId="{3ADAEC32-F7E2-4D81-9289-69904389613D}">
      <dgm:prSet/>
      <dgm:spPr/>
      <dgm:t>
        <a:bodyPr/>
        <a:lstStyle/>
        <a:p>
          <a:endParaRPr lang="en-US"/>
        </a:p>
      </dgm:t>
    </dgm:pt>
    <dgm:pt modelId="{E908A4ED-ACB4-4875-B041-3636B9157B35}" type="sibTrans" cxnId="{3ADAEC32-F7E2-4D81-9289-69904389613D}">
      <dgm:prSet/>
      <dgm:spPr/>
      <dgm:t>
        <a:bodyPr/>
        <a:lstStyle/>
        <a:p>
          <a:endParaRPr lang="en-US"/>
        </a:p>
      </dgm:t>
    </dgm:pt>
    <dgm:pt modelId="{A9E6D0D4-EEA5-4A71-A40E-92A0791F9944}">
      <dgm:prSet phldrT="[Text]"/>
      <dgm:spPr>
        <a:solidFill>
          <a:schemeClr val="accent1">
            <a:lumMod val="75000"/>
          </a:schemeClr>
        </a:solidFill>
      </dgm:spPr>
      <dgm:t>
        <a:bodyPr/>
        <a:lstStyle/>
        <a:p>
          <a:r>
            <a:rPr lang="en-US" dirty="0" smtClean="0"/>
            <a:t>Sense of control</a:t>
          </a:r>
          <a:endParaRPr lang="en-US" dirty="0"/>
        </a:p>
      </dgm:t>
    </dgm:pt>
    <dgm:pt modelId="{4D653221-F129-4F7B-A75C-F63E074FB4E8}" type="parTrans" cxnId="{FC1C6C80-C06B-4283-8488-CA4E3FE27852}">
      <dgm:prSet/>
      <dgm:spPr/>
      <dgm:t>
        <a:bodyPr/>
        <a:lstStyle/>
        <a:p>
          <a:endParaRPr lang="en-US"/>
        </a:p>
      </dgm:t>
    </dgm:pt>
    <dgm:pt modelId="{15A0F66F-F01B-46B4-905C-5B8730EAB9C1}" type="sibTrans" cxnId="{FC1C6C80-C06B-4283-8488-CA4E3FE27852}">
      <dgm:prSet/>
      <dgm:spPr/>
      <dgm:t>
        <a:bodyPr/>
        <a:lstStyle/>
        <a:p>
          <a:endParaRPr lang="en-US"/>
        </a:p>
      </dgm:t>
    </dgm:pt>
    <dgm:pt modelId="{28D810BF-00D8-47C3-B471-387F7AF4D755}">
      <dgm:prSet phldrT="[Text]" custT="1"/>
      <dgm:spPr>
        <a:solidFill>
          <a:schemeClr val="accent2">
            <a:lumMod val="75000"/>
          </a:schemeClr>
        </a:solidFill>
      </dgm:spPr>
      <dgm:t>
        <a:bodyPr/>
        <a:lstStyle/>
        <a:p>
          <a:r>
            <a:rPr lang="en-US" sz="2800" dirty="0" smtClean="0"/>
            <a:t>Autonomy</a:t>
          </a:r>
          <a:endParaRPr lang="en-US" sz="2800" dirty="0"/>
        </a:p>
      </dgm:t>
    </dgm:pt>
    <dgm:pt modelId="{D7E60B3A-E65F-4458-9559-4F593C0CB6CA}" type="parTrans" cxnId="{861A7286-81FB-40EF-9E68-3A4964FC8FE1}">
      <dgm:prSet/>
      <dgm:spPr/>
      <dgm:t>
        <a:bodyPr/>
        <a:lstStyle/>
        <a:p>
          <a:endParaRPr lang="en-US"/>
        </a:p>
      </dgm:t>
    </dgm:pt>
    <dgm:pt modelId="{9DAC41BA-1A6A-40E3-A771-A2F4FE2DF4AC}" type="sibTrans" cxnId="{861A7286-81FB-40EF-9E68-3A4964FC8FE1}">
      <dgm:prSet/>
      <dgm:spPr/>
      <dgm:t>
        <a:bodyPr/>
        <a:lstStyle/>
        <a:p>
          <a:endParaRPr lang="en-US"/>
        </a:p>
      </dgm:t>
    </dgm:pt>
    <dgm:pt modelId="{0F37365F-E048-485B-86CD-6784085F9D9B}">
      <dgm:prSet phldrT="[Text]"/>
      <dgm:spPr>
        <a:solidFill>
          <a:schemeClr val="accent1">
            <a:lumMod val="75000"/>
          </a:schemeClr>
        </a:solidFill>
      </dgm:spPr>
      <dgm:t>
        <a:bodyPr/>
        <a:lstStyle/>
        <a:p>
          <a:r>
            <a:rPr lang="en-US" dirty="0" smtClean="0"/>
            <a:t>Role in Decision- making</a:t>
          </a:r>
          <a:endParaRPr lang="en-US" dirty="0"/>
        </a:p>
      </dgm:t>
    </dgm:pt>
    <dgm:pt modelId="{38F92169-E6C3-42E3-AF83-3AB0E254FEFF}" type="parTrans" cxnId="{B035BD42-6459-4288-BE06-38A60CC88BBA}">
      <dgm:prSet/>
      <dgm:spPr/>
      <dgm:t>
        <a:bodyPr/>
        <a:lstStyle/>
        <a:p>
          <a:endParaRPr lang="en-US"/>
        </a:p>
      </dgm:t>
    </dgm:pt>
    <dgm:pt modelId="{31F7FFF6-F0BF-4FD7-AA0D-9A2BE06DDECF}" type="sibTrans" cxnId="{B035BD42-6459-4288-BE06-38A60CC88BBA}">
      <dgm:prSet/>
      <dgm:spPr/>
      <dgm:t>
        <a:bodyPr/>
        <a:lstStyle/>
        <a:p>
          <a:endParaRPr lang="en-US"/>
        </a:p>
      </dgm:t>
    </dgm:pt>
    <dgm:pt modelId="{35CF6799-0C1A-4BF6-AC7C-E316251B8D37}">
      <dgm:prSet phldrT="[Text]" custT="1"/>
      <dgm:spPr>
        <a:solidFill>
          <a:schemeClr val="accent2">
            <a:lumMod val="75000"/>
            <a:alpha val="90000"/>
          </a:schemeClr>
        </a:solidFill>
      </dgm:spPr>
      <dgm:t>
        <a:bodyPr/>
        <a:lstStyle/>
        <a:p>
          <a:r>
            <a:rPr lang="en-US" sz="3200" dirty="0" smtClean="0"/>
            <a:t>Impact</a:t>
          </a:r>
          <a:endParaRPr lang="en-US" sz="3200" dirty="0"/>
        </a:p>
      </dgm:t>
    </dgm:pt>
    <dgm:pt modelId="{C3712497-A8D9-470E-B594-35F9EC57DAEB}" type="parTrans" cxnId="{C4B3467D-4AE0-4860-9AB7-988D0A8CE89E}">
      <dgm:prSet/>
      <dgm:spPr/>
      <dgm:t>
        <a:bodyPr/>
        <a:lstStyle/>
        <a:p>
          <a:endParaRPr lang="en-US"/>
        </a:p>
      </dgm:t>
    </dgm:pt>
    <dgm:pt modelId="{8436F2C8-E416-4F8A-AF7F-C501420A42E4}" type="sibTrans" cxnId="{C4B3467D-4AE0-4860-9AB7-988D0A8CE89E}">
      <dgm:prSet/>
      <dgm:spPr/>
      <dgm:t>
        <a:bodyPr/>
        <a:lstStyle/>
        <a:p>
          <a:endParaRPr lang="en-US"/>
        </a:p>
      </dgm:t>
    </dgm:pt>
    <dgm:pt modelId="{6018E0FB-90E5-4544-B533-95FEF5304E73}">
      <dgm:prSet phldrT="[Text]"/>
      <dgm:spPr>
        <a:solidFill>
          <a:schemeClr val="accent2">
            <a:lumMod val="75000"/>
            <a:alpha val="89804"/>
          </a:schemeClr>
        </a:solidFill>
      </dgm:spPr>
      <dgm:t>
        <a:bodyPr/>
        <a:lstStyle/>
        <a:p>
          <a:endParaRPr lang="en-US" sz="2300" dirty="0"/>
        </a:p>
      </dgm:t>
    </dgm:pt>
    <dgm:pt modelId="{8914C159-2BBD-4076-8458-BA62DF8DDDA5}" type="parTrans" cxnId="{E0B99823-05AC-42E7-9011-EA120C35A7E3}">
      <dgm:prSet/>
      <dgm:spPr/>
      <dgm:t>
        <a:bodyPr/>
        <a:lstStyle/>
        <a:p>
          <a:endParaRPr lang="en-US"/>
        </a:p>
      </dgm:t>
    </dgm:pt>
    <dgm:pt modelId="{28532543-808C-49DE-900B-CBF05E0F0B2E}" type="sibTrans" cxnId="{E0B99823-05AC-42E7-9011-EA120C35A7E3}">
      <dgm:prSet/>
      <dgm:spPr/>
      <dgm:t>
        <a:bodyPr/>
        <a:lstStyle/>
        <a:p>
          <a:endParaRPr lang="en-US"/>
        </a:p>
      </dgm:t>
    </dgm:pt>
    <dgm:pt modelId="{26EB3090-BFC2-42AD-A159-6853543F3B21}">
      <dgm:prSet phldrT="[Text]" custT="1"/>
      <dgm:spPr>
        <a:solidFill>
          <a:schemeClr val="accent2">
            <a:lumMod val="75000"/>
            <a:alpha val="89804"/>
          </a:schemeClr>
        </a:solidFill>
      </dgm:spPr>
      <dgm:t>
        <a:bodyPr/>
        <a:lstStyle/>
        <a:p>
          <a:endParaRPr lang="en-US" sz="2800" dirty="0"/>
        </a:p>
      </dgm:t>
    </dgm:pt>
    <dgm:pt modelId="{E489DAC0-B891-4513-89C5-CE85DDCFAB40}" type="parTrans" cxnId="{79D805CD-F5E8-46DA-9052-E92776A1DA80}">
      <dgm:prSet/>
      <dgm:spPr/>
      <dgm:t>
        <a:bodyPr/>
        <a:lstStyle/>
        <a:p>
          <a:endParaRPr lang="en-US"/>
        </a:p>
      </dgm:t>
    </dgm:pt>
    <dgm:pt modelId="{D19CE36F-435D-4AA4-B818-FF77F9DEEA42}" type="sibTrans" cxnId="{79D805CD-F5E8-46DA-9052-E92776A1DA80}">
      <dgm:prSet/>
      <dgm:spPr/>
      <dgm:t>
        <a:bodyPr/>
        <a:lstStyle/>
        <a:p>
          <a:endParaRPr lang="en-US"/>
        </a:p>
      </dgm:t>
    </dgm:pt>
    <dgm:pt modelId="{49BA8EA2-C89A-4C10-A7F9-81B9614C4D85}" type="pres">
      <dgm:prSet presAssocID="{784D5735-C4E2-4CA0-96C9-27694106450A}" presName="cycleMatrixDiagram" presStyleCnt="0">
        <dgm:presLayoutVars>
          <dgm:chMax val="1"/>
          <dgm:dir/>
          <dgm:animLvl val="lvl"/>
          <dgm:resizeHandles val="exact"/>
        </dgm:presLayoutVars>
      </dgm:prSet>
      <dgm:spPr/>
      <dgm:t>
        <a:bodyPr/>
        <a:lstStyle/>
        <a:p>
          <a:endParaRPr lang="en-US"/>
        </a:p>
      </dgm:t>
    </dgm:pt>
    <dgm:pt modelId="{E3C783FD-C946-4574-8D70-33BEF6057151}" type="pres">
      <dgm:prSet presAssocID="{784D5735-C4E2-4CA0-96C9-27694106450A}" presName="children" presStyleCnt="0"/>
      <dgm:spPr/>
    </dgm:pt>
    <dgm:pt modelId="{73E218EA-7663-4640-91D8-F2E859673813}" type="pres">
      <dgm:prSet presAssocID="{784D5735-C4E2-4CA0-96C9-27694106450A}" presName="child1group" presStyleCnt="0"/>
      <dgm:spPr/>
    </dgm:pt>
    <dgm:pt modelId="{AAB9EB2D-1753-4567-BD6C-7B5E67DE0C96}" type="pres">
      <dgm:prSet presAssocID="{784D5735-C4E2-4CA0-96C9-27694106450A}" presName="child1" presStyleLbl="bgAcc1" presStyleIdx="0" presStyleCnt="4" custScaleX="168585" custLinFactNeighborX="-23172" custLinFactNeighborY="-2083"/>
      <dgm:spPr/>
      <dgm:t>
        <a:bodyPr/>
        <a:lstStyle/>
        <a:p>
          <a:endParaRPr lang="en-US"/>
        </a:p>
      </dgm:t>
    </dgm:pt>
    <dgm:pt modelId="{0EA38A76-E2AD-43FC-99AD-F29CA5399EA8}" type="pres">
      <dgm:prSet presAssocID="{784D5735-C4E2-4CA0-96C9-27694106450A}" presName="child1Text" presStyleLbl="bgAcc1" presStyleIdx="0" presStyleCnt="4">
        <dgm:presLayoutVars>
          <dgm:bulletEnabled val="1"/>
        </dgm:presLayoutVars>
      </dgm:prSet>
      <dgm:spPr/>
      <dgm:t>
        <a:bodyPr/>
        <a:lstStyle/>
        <a:p>
          <a:endParaRPr lang="en-US"/>
        </a:p>
      </dgm:t>
    </dgm:pt>
    <dgm:pt modelId="{3660BEAF-CCE6-4EBB-9559-FE1625773304}" type="pres">
      <dgm:prSet presAssocID="{784D5735-C4E2-4CA0-96C9-27694106450A}" presName="child2group" presStyleCnt="0"/>
      <dgm:spPr/>
    </dgm:pt>
    <dgm:pt modelId="{3ECFA896-8303-4989-A466-5C2BF00D9BDA}" type="pres">
      <dgm:prSet presAssocID="{784D5735-C4E2-4CA0-96C9-27694106450A}" presName="child2" presStyleLbl="bgAcc1" presStyleIdx="1" presStyleCnt="4" custScaleX="159742" custLinFactNeighborX="32476" custLinFactNeighborY="-2083"/>
      <dgm:spPr/>
      <dgm:t>
        <a:bodyPr/>
        <a:lstStyle/>
        <a:p>
          <a:endParaRPr lang="en-US"/>
        </a:p>
      </dgm:t>
    </dgm:pt>
    <dgm:pt modelId="{EC95BDFE-140D-47E2-86F2-5DDDEA81CDBC}" type="pres">
      <dgm:prSet presAssocID="{784D5735-C4E2-4CA0-96C9-27694106450A}" presName="child2Text" presStyleLbl="bgAcc1" presStyleIdx="1" presStyleCnt="4">
        <dgm:presLayoutVars>
          <dgm:bulletEnabled val="1"/>
        </dgm:presLayoutVars>
      </dgm:prSet>
      <dgm:spPr/>
      <dgm:t>
        <a:bodyPr/>
        <a:lstStyle/>
        <a:p>
          <a:endParaRPr lang="en-US"/>
        </a:p>
      </dgm:t>
    </dgm:pt>
    <dgm:pt modelId="{CC8C98EF-93F8-4FD4-963B-69BB4B850A3E}" type="pres">
      <dgm:prSet presAssocID="{784D5735-C4E2-4CA0-96C9-27694106450A}" presName="child3group" presStyleCnt="0"/>
      <dgm:spPr/>
    </dgm:pt>
    <dgm:pt modelId="{248190A7-35B1-481B-BE34-B22B79741018}" type="pres">
      <dgm:prSet presAssocID="{784D5735-C4E2-4CA0-96C9-27694106450A}" presName="child3" presStyleLbl="bgAcc1" presStyleIdx="2" presStyleCnt="4" custScaleX="167234" custLinFactNeighborX="29753" custLinFactNeighborY="1131"/>
      <dgm:spPr/>
      <dgm:t>
        <a:bodyPr/>
        <a:lstStyle/>
        <a:p>
          <a:endParaRPr lang="en-US"/>
        </a:p>
      </dgm:t>
    </dgm:pt>
    <dgm:pt modelId="{73E11786-D2B5-4A48-8972-F7B568F19EBF}" type="pres">
      <dgm:prSet presAssocID="{784D5735-C4E2-4CA0-96C9-27694106450A}" presName="child3Text" presStyleLbl="bgAcc1" presStyleIdx="2" presStyleCnt="4">
        <dgm:presLayoutVars>
          <dgm:bulletEnabled val="1"/>
        </dgm:presLayoutVars>
      </dgm:prSet>
      <dgm:spPr/>
      <dgm:t>
        <a:bodyPr/>
        <a:lstStyle/>
        <a:p>
          <a:endParaRPr lang="en-US"/>
        </a:p>
      </dgm:t>
    </dgm:pt>
    <dgm:pt modelId="{5EF80CA2-2CC6-4A5C-BBFA-0A9EFFAAE3C5}" type="pres">
      <dgm:prSet presAssocID="{784D5735-C4E2-4CA0-96C9-27694106450A}" presName="child4group" presStyleCnt="0"/>
      <dgm:spPr/>
    </dgm:pt>
    <dgm:pt modelId="{A5BB883C-F2FE-4842-B6FD-7399C2164C4E}" type="pres">
      <dgm:prSet presAssocID="{784D5735-C4E2-4CA0-96C9-27694106450A}" presName="child4" presStyleLbl="bgAcc1" presStyleIdx="3" presStyleCnt="4" custScaleX="163393" custLinFactNeighborX="-24510" custLinFactNeighborY="1131"/>
      <dgm:spPr/>
      <dgm:t>
        <a:bodyPr/>
        <a:lstStyle/>
        <a:p>
          <a:endParaRPr lang="en-US"/>
        </a:p>
      </dgm:t>
    </dgm:pt>
    <dgm:pt modelId="{44E73F66-7C4B-4A1D-99D1-450B3655C85E}" type="pres">
      <dgm:prSet presAssocID="{784D5735-C4E2-4CA0-96C9-27694106450A}" presName="child4Text" presStyleLbl="bgAcc1" presStyleIdx="3" presStyleCnt="4">
        <dgm:presLayoutVars>
          <dgm:bulletEnabled val="1"/>
        </dgm:presLayoutVars>
      </dgm:prSet>
      <dgm:spPr/>
      <dgm:t>
        <a:bodyPr/>
        <a:lstStyle/>
        <a:p>
          <a:endParaRPr lang="en-US"/>
        </a:p>
      </dgm:t>
    </dgm:pt>
    <dgm:pt modelId="{19D6FD45-027B-43E0-A104-61C3B3001BA2}" type="pres">
      <dgm:prSet presAssocID="{784D5735-C4E2-4CA0-96C9-27694106450A}" presName="childPlaceholder" presStyleCnt="0"/>
      <dgm:spPr/>
    </dgm:pt>
    <dgm:pt modelId="{67196087-2470-4AE7-A6CA-E6C2602A8B8D}" type="pres">
      <dgm:prSet presAssocID="{784D5735-C4E2-4CA0-96C9-27694106450A}" presName="circle" presStyleCnt="0"/>
      <dgm:spPr/>
    </dgm:pt>
    <dgm:pt modelId="{777A9868-54FF-4625-8A7E-5ED8025D6345}" type="pres">
      <dgm:prSet presAssocID="{784D5735-C4E2-4CA0-96C9-27694106450A}" presName="quadrant1" presStyleLbl="node1" presStyleIdx="0" presStyleCnt="4">
        <dgm:presLayoutVars>
          <dgm:chMax val="1"/>
          <dgm:bulletEnabled val="1"/>
        </dgm:presLayoutVars>
      </dgm:prSet>
      <dgm:spPr/>
      <dgm:t>
        <a:bodyPr/>
        <a:lstStyle/>
        <a:p>
          <a:endParaRPr lang="en-US"/>
        </a:p>
      </dgm:t>
    </dgm:pt>
    <dgm:pt modelId="{3085DC54-3BF8-4C37-AF58-C5590D3F99DA}" type="pres">
      <dgm:prSet presAssocID="{784D5735-C4E2-4CA0-96C9-27694106450A}" presName="quadrant2" presStyleLbl="node1" presStyleIdx="1" presStyleCnt="4">
        <dgm:presLayoutVars>
          <dgm:chMax val="1"/>
          <dgm:bulletEnabled val="1"/>
        </dgm:presLayoutVars>
      </dgm:prSet>
      <dgm:spPr/>
      <dgm:t>
        <a:bodyPr/>
        <a:lstStyle/>
        <a:p>
          <a:endParaRPr lang="en-US"/>
        </a:p>
      </dgm:t>
    </dgm:pt>
    <dgm:pt modelId="{40896895-4065-4737-97F9-09FB6D906889}" type="pres">
      <dgm:prSet presAssocID="{784D5735-C4E2-4CA0-96C9-27694106450A}" presName="quadrant3" presStyleLbl="node1" presStyleIdx="2" presStyleCnt="4">
        <dgm:presLayoutVars>
          <dgm:chMax val="1"/>
          <dgm:bulletEnabled val="1"/>
        </dgm:presLayoutVars>
      </dgm:prSet>
      <dgm:spPr/>
      <dgm:t>
        <a:bodyPr/>
        <a:lstStyle/>
        <a:p>
          <a:endParaRPr lang="en-US"/>
        </a:p>
      </dgm:t>
    </dgm:pt>
    <dgm:pt modelId="{31A7C43C-CDFA-481D-8F3F-D0E93FB48ABC}" type="pres">
      <dgm:prSet presAssocID="{784D5735-C4E2-4CA0-96C9-27694106450A}" presName="quadrant4" presStyleLbl="node1" presStyleIdx="3" presStyleCnt="4">
        <dgm:presLayoutVars>
          <dgm:chMax val="1"/>
          <dgm:bulletEnabled val="1"/>
        </dgm:presLayoutVars>
      </dgm:prSet>
      <dgm:spPr/>
      <dgm:t>
        <a:bodyPr/>
        <a:lstStyle/>
        <a:p>
          <a:endParaRPr lang="en-US"/>
        </a:p>
      </dgm:t>
    </dgm:pt>
    <dgm:pt modelId="{F4887F36-003A-4673-AB58-9872D7D2C65B}" type="pres">
      <dgm:prSet presAssocID="{784D5735-C4E2-4CA0-96C9-27694106450A}" presName="quadrantPlaceholder" presStyleCnt="0"/>
      <dgm:spPr/>
    </dgm:pt>
    <dgm:pt modelId="{3E85D889-039A-415B-AD1F-A9EC93E4964C}" type="pres">
      <dgm:prSet presAssocID="{784D5735-C4E2-4CA0-96C9-27694106450A}" presName="center1" presStyleLbl="fgShp" presStyleIdx="0" presStyleCnt="2"/>
      <dgm:spPr>
        <a:solidFill>
          <a:schemeClr val="tx1"/>
        </a:solidFill>
      </dgm:spPr>
    </dgm:pt>
    <dgm:pt modelId="{24E0B2D3-D6E1-4CAB-93AC-345FE174162B}" type="pres">
      <dgm:prSet presAssocID="{784D5735-C4E2-4CA0-96C9-27694106450A}" presName="center2" presStyleLbl="fgShp" presStyleIdx="1" presStyleCnt="2"/>
      <dgm:spPr>
        <a:solidFill>
          <a:schemeClr val="tx1"/>
        </a:solidFill>
      </dgm:spPr>
    </dgm:pt>
  </dgm:ptLst>
  <dgm:cxnLst>
    <dgm:cxn modelId="{0D738A92-D95B-485C-AF6E-0067712F092D}" type="presOf" srcId="{35070364-B375-4050-A14E-038F6E7DB96B}" destId="{AAB9EB2D-1753-4567-BD6C-7B5E67DE0C96}" srcOrd="0" destOrd="1" presId="urn:microsoft.com/office/officeart/2005/8/layout/cycle4#1"/>
    <dgm:cxn modelId="{E4E12312-5F2B-4D59-8BB4-4BE261B3A4ED}" type="presOf" srcId="{28D810BF-00D8-47C3-B471-387F7AF4D755}" destId="{73E11786-D2B5-4A48-8972-F7B568F19EBF}" srcOrd="1" destOrd="0" presId="urn:microsoft.com/office/officeart/2005/8/layout/cycle4#1"/>
    <dgm:cxn modelId="{803D0BAC-F864-4E32-9E01-B23824E1557B}" type="presOf" srcId="{35070364-B375-4050-A14E-038F6E7DB96B}" destId="{0EA38A76-E2AD-43FC-99AD-F29CA5399EA8}" srcOrd="1" destOrd="1" presId="urn:microsoft.com/office/officeart/2005/8/layout/cycle4#1"/>
    <dgm:cxn modelId="{3ADAEC32-F7E2-4D81-9289-69904389613D}" srcId="{EFF3B0F0-EBFA-48D8-9892-429153B6414D}" destId="{4EA8B50F-E78D-40E3-9642-09E010FA75D4}" srcOrd="1" destOrd="0" parTransId="{A4252799-A81F-4B8D-9B0F-823C6AF64DF2}" sibTransId="{E908A4ED-ACB4-4875-B041-3636B9157B35}"/>
    <dgm:cxn modelId="{FC1C6C80-C06B-4283-8488-CA4E3FE27852}" srcId="{784D5735-C4E2-4CA0-96C9-27694106450A}" destId="{A9E6D0D4-EEA5-4A71-A40E-92A0791F9944}" srcOrd="2" destOrd="0" parTransId="{4D653221-F129-4F7B-A75C-F63E074FB4E8}" sibTransId="{15A0F66F-F01B-46B4-905C-5B8730EAB9C1}"/>
    <dgm:cxn modelId="{F575B1D8-32D4-4860-A3A7-AFF5DE5FD0E0}" srcId="{784D5735-C4E2-4CA0-96C9-27694106450A}" destId="{EFF3B0F0-EBFA-48D8-9892-429153B6414D}" srcOrd="1" destOrd="0" parTransId="{40676190-B6ED-4A80-B1FA-FBD0C9F862E9}" sibTransId="{086B4898-5BDA-4F96-9ABA-D93CBC22381C}"/>
    <dgm:cxn modelId="{856C3549-BC93-4806-AFA8-F55561CBB4AF}" type="presOf" srcId="{4EA8B50F-E78D-40E3-9642-09E010FA75D4}" destId="{EC95BDFE-140D-47E2-86F2-5DDDEA81CDBC}" srcOrd="1" destOrd="1" presId="urn:microsoft.com/office/officeart/2005/8/layout/cycle4#1"/>
    <dgm:cxn modelId="{E0B99823-05AC-42E7-9011-EA120C35A7E3}" srcId="{8C634753-72B4-4C75-AFFB-7168E4ECDB5A}" destId="{6018E0FB-90E5-4544-B533-95FEF5304E73}" srcOrd="0" destOrd="0" parTransId="{8914C159-2BBD-4076-8458-BA62DF8DDDA5}" sibTransId="{28532543-808C-49DE-900B-CBF05E0F0B2E}"/>
    <dgm:cxn modelId="{E7F3E4EB-090D-47FF-A9FE-8D0D2FEB1070}" type="presOf" srcId="{26EB3090-BFC2-42AD-A159-6853543F3B21}" destId="{EC95BDFE-140D-47E2-86F2-5DDDEA81CDBC}" srcOrd="1" destOrd="0" presId="urn:microsoft.com/office/officeart/2005/8/layout/cycle4#1"/>
    <dgm:cxn modelId="{9E97B679-2C82-41DB-A9D2-B213A6D956F8}" type="presOf" srcId="{35CF6799-0C1A-4BF6-AC7C-E316251B8D37}" destId="{A5BB883C-F2FE-4842-B6FD-7399C2164C4E}" srcOrd="0" destOrd="0" presId="urn:microsoft.com/office/officeart/2005/8/layout/cycle4#1"/>
    <dgm:cxn modelId="{B035BD42-6459-4288-BE06-38A60CC88BBA}" srcId="{784D5735-C4E2-4CA0-96C9-27694106450A}" destId="{0F37365F-E048-485B-86CD-6784085F9D9B}" srcOrd="3" destOrd="0" parTransId="{38F92169-E6C3-42E3-AF83-3AB0E254FEFF}" sibTransId="{31F7FFF6-F0BF-4FD7-AA0D-9A2BE06DDECF}"/>
    <dgm:cxn modelId="{57FF4C27-5ED9-4D08-80CD-5F8D50B3024A}" type="presOf" srcId="{26EB3090-BFC2-42AD-A159-6853543F3B21}" destId="{3ECFA896-8303-4989-A466-5C2BF00D9BDA}" srcOrd="0" destOrd="0" presId="urn:microsoft.com/office/officeart/2005/8/layout/cycle4#1"/>
    <dgm:cxn modelId="{861A7286-81FB-40EF-9E68-3A4964FC8FE1}" srcId="{A9E6D0D4-EEA5-4A71-A40E-92A0791F9944}" destId="{28D810BF-00D8-47C3-B471-387F7AF4D755}" srcOrd="0" destOrd="0" parTransId="{D7E60B3A-E65F-4458-9559-4F593C0CB6CA}" sibTransId="{9DAC41BA-1A6A-40E3-A771-A2F4FE2DF4AC}"/>
    <dgm:cxn modelId="{2CE4A1AC-3083-4178-80AA-BC09668A944E}" type="presOf" srcId="{28D810BF-00D8-47C3-B471-387F7AF4D755}" destId="{248190A7-35B1-481B-BE34-B22B79741018}" srcOrd="0" destOrd="0" presId="urn:microsoft.com/office/officeart/2005/8/layout/cycle4#1"/>
    <dgm:cxn modelId="{E7D976E5-DF07-4573-B4AE-BE7F06C90B62}" type="presOf" srcId="{784D5735-C4E2-4CA0-96C9-27694106450A}" destId="{49BA8EA2-C89A-4C10-A7F9-81B9614C4D85}" srcOrd="0" destOrd="0" presId="urn:microsoft.com/office/officeart/2005/8/layout/cycle4#1"/>
    <dgm:cxn modelId="{35C39658-51D6-4553-9559-3746797CB43B}" type="presOf" srcId="{35CF6799-0C1A-4BF6-AC7C-E316251B8D37}" destId="{44E73F66-7C4B-4A1D-99D1-450B3655C85E}" srcOrd="1" destOrd="0" presId="urn:microsoft.com/office/officeart/2005/8/layout/cycle4#1"/>
    <dgm:cxn modelId="{8535B2D0-716D-49BF-8A5D-2A8D1F878A80}" srcId="{8C634753-72B4-4C75-AFFB-7168E4ECDB5A}" destId="{35070364-B375-4050-A14E-038F6E7DB96B}" srcOrd="1" destOrd="0" parTransId="{FBC7BE9E-9F25-4209-84FC-9DF0ECFDEEF5}" sibTransId="{D1951646-4840-4590-AB66-3AE8B257FDD0}"/>
    <dgm:cxn modelId="{136CD6D1-CF3F-4455-830C-0CB0882111BA}" type="presOf" srcId="{4EA8B50F-E78D-40E3-9642-09E010FA75D4}" destId="{3ECFA896-8303-4989-A466-5C2BF00D9BDA}" srcOrd="0" destOrd="1" presId="urn:microsoft.com/office/officeart/2005/8/layout/cycle4#1"/>
    <dgm:cxn modelId="{443C29C1-B2BA-4525-83D8-573A6225D465}" srcId="{784D5735-C4E2-4CA0-96C9-27694106450A}" destId="{8C634753-72B4-4C75-AFFB-7168E4ECDB5A}" srcOrd="0" destOrd="0" parTransId="{2BF9F909-8629-4664-A0E4-36EB06B2750F}" sibTransId="{C5B6D527-D18C-4939-B421-ECE3F3D29FFB}"/>
    <dgm:cxn modelId="{D0F40870-6DDC-4878-95C5-D7B58457E527}" type="presOf" srcId="{6018E0FB-90E5-4544-B533-95FEF5304E73}" destId="{0EA38A76-E2AD-43FC-99AD-F29CA5399EA8}" srcOrd="1" destOrd="0" presId="urn:microsoft.com/office/officeart/2005/8/layout/cycle4#1"/>
    <dgm:cxn modelId="{49E2AD79-DCC1-4D8D-B93C-4F409571CAEB}" type="presOf" srcId="{0F37365F-E048-485B-86CD-6784085F9D9B}" destId="{31A7C43C-CDFA-481D-8F3F-D0E93FB48ABC}" srcOrd="0" destOrd="0" presId="urn:microsoft.com/office/officeart/2005/8/layout/cycle4#1"/>
    <dgm:cxn modelId="{8B3A364B-D27E-4B0D-ADE5-3C561FE92E75}" type="presOf" srcId="{EFF3B0F0-EBFA-48D8-9892-429153B6414D}" destId="{3085DC54-3BF8-4C37-AF58-C5590D3F99DA}" srcOrd="0" destOrd="0" presId="urn:microsoft.com/office/officeart/2005/8/layout/cycle4#1"/>
    <dgm:cxn modelId="{72B7BB77-70C8-43DE-B4DA-88B6DF0EE1B6}" type="presOf" srcId="{6018E0FB-90E5-4544-B533-95FEF5304E73}" destId="{AAB9EB2D-1753-4567-BD6C-7B5E67DE0C96}" srcOrd="0" destOrd="0" presId="urn:microsoft.com/office/officeart/2005/8/layout/cycle4#1"/>
    <dgm:cxn modelId="{F20760C0-0CC0-4D7B-BB30-97463D103E19}" type="presOf" srcId="{8C634753-72B4-4C75-AFFB-7168E4ECDB5A}" destId="{777A9868-54FF-4625-8A7E-5ED8025D6345}" srcOrd="0" destOrd="0" presId="urn:microsoft.com/office/officeart/2005/8/layout/cycle4#1"/>
    <dgm:cxn modelId="{C4B3467D-4AE0-4860-9AB7-988D0A8CE89E}" srcId="{0F37365F-E048-485B-86CD-6784085F9D9B}" destId="{35CF6799-0C1A-4BF6-AC7C-E316251B8D37}" srcOrd="0" destOrd="0" parTransId="{C3712497-A8D9-470E-B594-35F9EC57DAEB}" sibTransId="{8436F2C8-E416-4F8A-AF7F-C501420A42E4}"/>
    <dgm:cxn modelId="{9B22C37B-FF5B-4BC0-8AD1-26B8ED7427CD}" type="presOf" srcId="{A9E6D0D4-EEA5-4A71-A40E-92A0791F9944}" destId="{40896895-4065-4737-97F9-09FB6D906889}" srcOrd="0" destOrd="0" presId="urn:microsoft.com/office/officeart/2005/8/layout/cycle4#1"/>
    <dgm:cxn modelId="{79D805CD-F5E8-46DA-9052-E92776A1DA80}" srcId="{EFF3B0F0-EBFA-48D8-9892-429153B6414D}" destId="{26EB3090-BFC2-42AD-A159-6853543F3B21}" srcOrd="0" destOrd="0" parTransId="{E489DAC0-B891-4513-89C5-CE85DDCFAB40}" sibTransId="{D19CE36F-435D-4AA4-B818-FF77F9DEEA42}"/>
    <dgm:cxn modelId="{A5CDB273-E26E-430C-B944-34935581A3D3}" type="presParOf" srcId="{49BA8EA2-C89A-4C10-A7F9-81B9614C4D85}" destId="{E3C783FD-C946-4574-8D70-33BEF6057151}" srcOrd="0" destOrd="0" presId="urn:microsoft.com/office/officeart/2005/8/layout/cycle4#1"/>
    <dgm:cxn modelId="{6A60E3BD-A514-42AF-BBA7-8E52F15128B4}" type="presParOf" srcId="{E3C783FD-C946-4574-8D70-33BEF6057151}" destId="{73E218EA-7663-4640-91D8-F2E859673813}" srcOrd="0" destOrd="0" presId="urn:microsoft.com/office/officeart/2005/8/layout/cycle4#1"/>
    <dgm:cxn modelId="{C619AF4F-0866-4718-88D4-3E2D54B39370}" type="presParOf" srcId="{73E218EA-7663-4640-91D8-F2E859673813}" destId="{AAB9EB2D-1753-4567-BD6C-7B5E67DE0C96}" srcOrd="0" destOrd="0" presId="urn:microsoft.com/office/officeart/2005/8/layout/cycle4#1"/>
    <dgm:cxn modelId="{1F586798-7D31-4C84-A786-107BF352A1DB}" type="presParOf" srcId="{73E218EA-7663-4640-91D8-F2E859673813}" destId="{0EA38A76-E2AD-43FC-99AD-F29CA5399EA8}" srcOrd="1" destOrd="0" presId="urn:microsoft.com/office/officeart/2005/8/layout/cycle4#1"/>
    <dgm:cxn modelId="{2BDDA282-CD82-4445-8C25-527C96903977}" type="presParOf" srcId="{E3C783FD-C946-4574-8D70-33BEF6057151}" destId="{3660BEAF-CCE6-4EBB-9559-FE1625773304}" srcOrd="1" destOrd="0" presId="urn:microsoft.com/office/officeart/2005/8/layout/cycle4#1"/>
    <dgm:cxn modelId="{9ED4F3C3-883D-4FBA-AA18-AA3065BC4FB3}" type="presParOf" srcId="{3660BEAF-CCE6-4EBB-9559-FE1625773304}" destId="{3ECFA896-8303-4989-A466-5C2BF00D9BDA}" srcOrd="0" destOrd="0" presId="urn:microsoft.com/office/officeart/2005/8/layout/cycle4#1"/>
    <dgm:cxn modelId="{822711A4-F8A0-487A-8809-3D72E8238221}" type="presParOf" srcId="{3660BEAF-CCE6-4EBB-9559-FE1625773304}" destId="{EC95BDFE-140D-47E2-86F2-5DDDEA81CDBC}" srcOrd="1" destOrd="0" presId="urn:microsoft.com/office/officeart/2005/8/layout/cycle4#1"/>
    <dgm:cxn modelId="{3DD82304-AD5A-49DA-91C0-52E0132EFB41}" type="presParOf" srcId="{E3C783FD-C946-4574-8D70-33BEF6057151}" destId="{CC8C98EF-93F8-4FD4-963B-69BB4B850A3E}" srcOrd="2" destOrd="0" presId="urn:microsoft.com/office/officeart/2005/8/layout/cycle4#1"/>
    <dgm:cxn modelId="{A095FFDC-799B-4817-9341-FB444BDDBE90}" type="presParOf" srcId="{CC8C98EF-93F8-4FD4-963B-69BB4B850A3E}" destId="{248190A7-35B1-481B-BE34-B22B79741018}" srcOrd="0" destOrd="0" presId="urn:microsoft.com/office/officeart/2005/8/layout/cycle4#1"/>
    <dgm:cxn modelId="{15F3D836-D133-4047-B1BA-2E89144C0EC3}" type="presParOf" srcId="{CC8C98EF-93F8-4FD4-963B-69BB4B850A3E}" destId="{73E11786-D2B5-4A48-8972-F7B568F19EBF}" srcOrd="1" destOrd="0" presId="urn:microsoft.com/office/officeart/2005/8/layout/cycle4#1"/>
    <dgm:cxn modelId="{4C2428DE-B20F-4D6C-8306-1E16BEC7C56C}" type="presParOf" srcId="{E3C783FD-C946-4574-8D70-33BEF6057151}" destId="{5EF80CA2-2CC6-4A5C-BBFA-0A9EFFAAE3C5}" srcOrd="3" destOrd="0" presId="urn:microsoft.com/office/officeart/2005/8/layout/cycle4#1"/>
    <dgm:cxn modelId="{71F00D94-EE55-4760-B9AB-D4B7BE9741AD}" type="presParOf" srcId="{5EF80CA2-2CC6-4A5C-BBFA-0A9EFFAAE3C5}" destId="{A5BB883C-F2FE-4842-B6FD-7399C2164C4E}" srcOrd="0" destOrd="0" presId="urn:microsoft.com/office/officeart/2005/8/layout/cycle4#1"/>
    <dgm:cxn modelId="{AD178053-78A3-40BC-A076-A3BBA2F678C2}" type="presParOf" srcId="{5EF80CA2-2CC6-4A5C-BBFA-0A9EFFAAE3C5}" destId="{44E73F66-7C4B-4A1D-99D1-450B3655C85E}" srcOrd="1" destOrd="0" presId="urn:microsoft.com/office/officeart/2005/8/layout/cycle4#1"/>
    <dgm:cxn modelId="{0747AB1F-9B1B-43FE-B0F6-A42A46C0EA65}" type="presParOf" srcId="{E3C783FD-C946-4574-8D70-33BEF6057151}" destId="{19D6FD45-027B-43E0-A104-61C3B3001BA2}" srcOrd="4" destOrd="0" presId="urn:microsoft.com/office/officeart/2005/8/layout/cycle4#1"/>
    <dgm:cxn modelId="{D938A710-09C9-4293-97A6-9C1E40179079}" type="presParOf" srcId="{49BA8EA2-C89A-4C10-A7F9-81B9614C4D85}" destId="{67196087-2470-4AE7-A6CA-E6C2602A8B8D}" srcOrd="1" destOrd="0" presId="urn:microsoft.com/office/officeart/2005/8/layout/cycle4#1"/>
    <dgm:cxn modelId="{CB2EF045-02BD-4520-B354-653FF0B85E49}" type="presParOf" srcId="{67196087-2470-4AE7-A6CA-E6C2602A8B8D}" destId="{777A9868-54FF-4625-8A7E-5ED8025D6345}" srcOrd="0" destOrd="0" presId="urn:microsoft.com/office/officeart/2005/8/layout/cycle4#1"/>
    <dgm:cxn modelId="{C2F18F11-D4DA-46F3-868A-CF033F8FC440}" type="presParOf" srcId="{67196087-2470-4AE7-A6CA-E6C2602A8B8D}" destId="{3085DC54-3BF8-4C37-AF58-C5590D3F99DA}" srcOrd="1" destOrd="0" presId="urn:microsoft.com/office/officeart/2005/8/layout/cycle4#1"/>
    <dgm:cxn modelId="{15D99895-3854-416C-BBD1-80FB5D6D7F1D}" type="presParOf" srcId="{67196087-2470-4AE7-A6CA-E6C2602A8B8D}" destId="{40896895-4065-4737-97F9-09FB6D906889}" srcOrd="2" destOrd="0" presId="urn:microsoft.com/office/officeart/2005/8/layout/cycle4#1"/>
    <dgm:cxn modelId="{99D106A9-2EB8-4F6E-934A-426E8B35E075}" type="presParOf" srcId="{67196087-2470-4AE7-A6CA-E6C2602A8B8D}" destId="{31A7C43C-CDFA-481D-8F3F-D0E93FB48ABC}" srcOrd="3" destOrd="0" presId="urn:microsoft.com/office/officeart/2005/8/layout/cycle4#1"/>
    <dgm:cxn modelId="{37B12F55-867B-433F-AE60-62952FFBCCE5}" type="presParOf" srcId="{67196087-2470-4AE7-A6CA-E6C2602A8B8D}" destId="{F4887F36-003A-4673-AB58-9872D7D2C65B}" srcOrd="4" destOrd="0" presId="urn:microsoft.com/office/officeart/2005/8/layout/cycle4#1"/>
    <dgm:cxn modelId="{89E39ABE-BA11-4118-BE4D-95AB492AE341}" type="presParOf" srcId="{49BA8EA2-C89A-4C10-A7F9-81B9614C4D85}" destId="{3E85D889-039A-415B-AD1F-A9EC93E4964C}" srcOrd="2" destOrd="0" presId="urn:microsoft.com/office/officeart/2005/8/layout/cycle4#1"/>
    <dgm:cxn modelId="{145F233B-0FFD-41A8-90F5-67E01582D740}" type="presParOf" srcId="{49BA8EA2-C89A-4C10-A7F9-81B9614C4D85}" destId="{24E0B2D3-D6E1-4CAB-93AC-345FE174162B}"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52C597-2094-4276-B073-1A3C081CE5EB}" type="doc">
      <dgm:prSet loTypeId="urn:microsoft.com/office/officeart/2005/8/layout/hProcess9" loCatId="process" qsTypeId="urn:microsoft.com/office/officeart/2005/8/quickstyle/simple1" qsCatId="simple" csTypeId="urn:microsoft.com/office/officeart/2005/8/colors/accent1_2" csCatId="accent1" phldr="1"/>
      <dgm:spPr/>
    </dgm:pt>
    <dgm:pt modelId="{50A79CA1-D29B-41F1-8DE1-692786FB5736}">
      <dgm:prSet phldrT="[Text]"/>
      <dgm:spPr>
        <a:solidFill>
          <a:schemeClr val="accent2"/>
        </a:solidFill>
      </dgm:spPr>
      <dgm:t>
        <a:bodyPr/>
        <a:lstStyle/>
        <a:p>
          <a:r>
            <a:rPr lang="en-US" dirty="0" smtClean="0"/>
            <a:t>“We’re meeting AGAIN?”</a:t>
          </a:r>
          <a:endParaRPr lang="en-US" dirty="0"/>
        </a:p>
      </dgm:t>
    </dgm:pt>
    <dgm:pt modelId="{1423543A-31B8-4840-A44C-6FE1A7202030}" type="parTrans" cxnId="{E58BB302-F8EB-4E57-A736-F978E4F83865}">
      <dgm:prSet/>
      <dgm:spPr/>
      <dgm:t>
        <a:bodyPr/>
        <a:lstStyle/>
        <a:p>
          <a:endParaRPr lang="en-US"/>
        </a:p>
      </dgm:t>
    </dgm:pt>
    <dgm:pt modelId="{DB993083-8CB3-4BFF-A1F5-DDC060305754}" type="sibTrans" cxnId="{E58BB302-F8EB-4E57-A736-F978E4F83865}">
      <dgm:prSet/>
      <dgm:spPr/>
      <dgm:t>
        <a:bodyPr/>
        <a:lstStyle/>
        <a:p>
          <a:endParaRPr lang="en-US"/>
        </a:p>
      </dgm:t>
    </dgm:pt>
    <dgm:pt modelId="{7B4C97D1-4AB2-4AE0-A0EA-71583F44FBE8}">
      <dgm:prSet phldrT="[Text]"/>
      <dgm:spPr>
        <a:solidFill>
          <a:schemeClr val="accent2"/>
        </a:solidFill>
      </dgm:spPr>
      <dgm:t>
        <a:bodyPr/>
        <a:lstStyle/>
        <a:p>
          <a:r>
            <a:rPr lang="en-US" dirty="0" smtClean="0"/>
            <a:t>“Are we meeting today?”</a:t>
          </a:r>
          <a:endParaRPr lang="en-US" dirty="0"/>
        </a:p>
      </dgm:t>
    </dgm:pt>
    <dgm:pt modelId="{7317F39A-9703-477E-99DB-DEA9B39173E0}" type="parTrans" cxnId="{7B06C77D-AB03-410A-9EE2-3F09E067451D}">
      <dgm:prSet/>
      <dgm:spPr/>
      <dgm:t>
        <a:bodyPr/>
        <a:lstStyle/>
        <a:p>
          <a:endParaRPr lang="en-US"/>
        </a:p>
      </dgm:t>
    </dgm:pt>
    <dgm:pt modelId="{D7E5F38F-D0E8-4BE9-B6C6-5A688C902F11}" type="sibTrans" cxnId="{7B06C77D-AB03-410A-9EE2-3F09E067451D}">
      <dgm:prSet/>
      <dgm:spPr/>
      <dgm:t>
        <a:bodyPr/>
        <a:lstStyle/>
        <a:p>
          <a:endParaRPr lang="en-US"/>
        </a:p>
      </dgm:t>
    </dgm:pt>
    <dgm:pt modelId="{4E98FB98-6BED-4BF7-A054-E3D27FEC8BF7}">
      <dgm:prSet phldrT="[Text]" custT="1"/>
      <dgm:spPr>
        <a:solidFill>
          <a:schemeClr val="accent2"/>
        </a:solidFill>
      </dgm:spPr>
      <dgm:t>
        <a:bodyPr/>
        <a:lstStyle/>
        <a:p>
          <a:endParaRPr lang="en-US" sz="3200" dirty="0" smtClean="0"/>
        </a:p>
        <a:p>
          <a:r>
            <a:rPr lang="en-US" sz="3200" dirty="0" smtClean="0"/>
            <a:t>“Can we meet today?!”</a:t>
          </a:r>
          <a:br>
            <a:rPr lang="en-US" sz="3200" dirty="0" smtClean="0"/>
          </a:br>
          <a:endParaRPr lang="en-US" sz="3200" dirty="0"/>
        </a:p>
      </dgm:t>
    </dgm:pt>
    <dgm:pt modelId="{B652BA7F-D982-4635-9445-604CEA48000C}" type="parTrans" cxnId="{12E7A74C-BC3E-46EE-98B0-64F947511FAC}">
      <dgm:prSet/>
      <dgm:spPr/>
      <dgm:t>
        <a:bodyPr/>
        <a:lstStyle/>
        <a:p>
          <a:endParaRPr lang="en-US"/>
        </a:p>
      </dgm:t>
    </dgm:pt>
    <dgm:pt modelId="{46792006-146B-4F63-B9A3-B4BA30B68D2C}" type="sibTrans" cxnId="{12E7A74C-BC3E-46EE-98B0-64F947511FAC}">
      <dgm:prSet/>
      <dgm:spPr/>
      <dgm:t>
        <a:bodyPr/>
        <a:lstStyle/>
        <a:p>
          <a:endParaRPr lang="en-US"/>
        </a:p>
      </dgm:t>
    </dgm:pt>
    <dgm:pt modelId="{20D4EBE9-E402-47B7-9233-BFDE30CA50B3}" type="pres">
      <dgm:prSet presAssocID="{8552C597-2094-4276-B073-1A3C081CE5EB}" presName="CompostProcess" presStyleCnt="0">
        <dgm:presLayoutVars>
          <dgm:dir/>
          <dgm:resizeHandles val="exact"/>
        </dgm:presLayoutVars>
      </dgm:prSet>
      <dgm:spPr/>
    </dgm:pt>
    <dgm:pt modelId="{BE680671-BAF0-405F-B129-903ED5D3F3BA}" type="pres">
      <dgm:prSet presAssocID="{8552C597-2094-4276-B073-1A3C081CE5EB}" presName="arrow" presStyleLbl="bgShp" presStyleIdx="0" presStyleCnt="1"/>
      <dgm:spPr>
        <a:solidFill>
          <a:schemeClr val="accent1">
            <a:lumMod val="75000"/>
          </a:schemeClr>
        </a:solidFill>
      </dgm:spPr>
    </dgm:pt>
    <dgm:pt modelId="{9825D34B-E347-4F00-9BDB-F64B106608D1}" type="pres">
      <dgm:prSet presAssocID="{8552C597-2094-4276-B073-1A3C081CE5EB}" presName="linearProcess" presStyleCnt="0"/>
      <dgm:spPr/>
    </dgm:pt>
    <dgm:pt modelId="{C4C7BD0A-666A-4BC0-9E45-FE36722FC7B9}" type="pres">
      <dgm:prSet presAssocID="{50A79CA1-D29B-41F1-8DE1-692786FB5736}" presName="textNode" presStyleLbl="node1" presStyleIdx="0" presStyleCnt="3">
        <dgm:presLayoutVars>
          <dgm:bulletEnabled val="1"/>
        </dgm:presLayoutVars>
      </dgm:prSet>
      <dgm:spPr/>
      <dgm:t>
        <a:bodyPr/>
        <a:lstStyle/>
        <a:p>
          <a:endParaRPr lang="en-US"/>
        </a:p>
      </dgm:t>
    </dgm:pt>
    <dgm:pt modelId="{A8A69B0B-00D4-4079-9BD9-A16F91A646F2}" type="pres">
      <dgm:prSet presAssocID="{DB993083-8CB3-4BFF-A1F5-DDC060305754}" presName="sibTrans" presStyleCnt="0"/>
      <dgm:spPr/>
    </dgm:pt>
    <dgm:pt modelId="{07FB2EB3-4370-4C26-B2FD-42E080BFA54C}" type="pres">
      <dgm:prSet presAssocID="{7B4C97D1-4AB2-4AE0-A0EA-71583F44FBE8}" presName="textNode" presStyleLbl="node1" presStyleIdx="1" presStyleCnt="3">
        <dgm:presLayoutVars>
          <dgm:bulletEnabled val="1"/>
        </dgm:presLayoutVars>
      </dgm:prSet>
      <dgm:spPr/>
      <dgm:t>
        <a:bodyPr/>
        <a:lstStyle/>
        <a:p>
          <a:endParaRPr lang="en-US"/>
        </a:p>
      </dgm:t>
    </dgm:pt>
    <dgm:pt modelId="{F917454C-7FCD-474E-B943-AA2C8B657FBA}" type="pres">
      <dgm:prSet presAssocID="{D7E5F38F-D0E8-4BE9-B6C6-5A688C902F11}" presName="sibTrans" presStyleCnt="0"/>
      <dgm:spPr/>
    </dgm:pt>
    <dgm:pt modelId="{E5556875-44ED-49B2-8DCC-F637B2AACF64}" type="pres">
      <dgm:prSet presAssocID="{4E98FB98-6BED-4BF7-A054-E3D27FEC8BF7}" presName="textNode" presStyleLbl="node1" presStyleIdx="2" presStyleCnt="3">
        <dgm:presLayoutVars>
          <dgm:bulletEnabled val="1"/>
        </dgm:presLayoutVars>
      </dgm:prSet>
      <dgm:spPr/>
      <dgm:t>
        <a:bodyPr/>
        <a:lstStyle/>
        <a:p>
          <a:endParaRPr lang="en-US"/>
        </a:p>
      </dgm:t>
    </dgm:pt>
  </dgm:ptLst>
  <dgm:cxnLst>
    <dgm:cxn modelId="{7B06C77D-AB03-410A-9EE2-3F09E067451D}" srcId="{8552C597-2094-4276-B073-1A3C081CE5EB}" destId="{7B4C97D1-4AB2-4AE0-A0EA-71583F44FBE8}" srcOrd="1" destOrd="0" parTransId="{7317F39A-9703-477E-99DB-DEA9B39173E0}" sibTransId="{D7E5F38F-D0E8-4BE9-B6C6-5A688C902F11}"/>
    <dgm:cxn modelId="{18061DDD-7A83-4B91-9B62-B4E23B2E0781}" type="presOf" srcId="{4E98FB98-6BED-4BF7-A054-E3D27FEC8BF7}" destId="{E5556875-44ED-49B2-8DCC-F637B2AACF64}" srcOrd="0" destOrd="0" presId="urn:microsoft.com/office/officeart/2005/8/layout/hProcess9"/>
    <dgm:cxn modelId="{12E7A74C-BC3E-46EE-98B0-64F947511FAC}" srcId="{8552C597-2094-4276-B073-1A3C081CE5EB}" destId="{4E98FB98-6BED-4BF7-A054-E3D27FEC8BF7}" srcOrd="2" destOrd="0" parTransId="{B652BA7F-D982-4635-9445-604CEA48000C}" sibTransId="{46792006-146B-4F63-B9A3-B4BA30B68D2C}"/>
    <dgm:cxn modelId="{753D2586-6B84-4BA1-8014-A3B98AF615AA}" type="presOf" srcId="{8552C597-2094-4276-B073-1A3C081CE5EB}" destId="{20D4EBE9-E402-47B7-9233-BFDE30CA50B3}" srcOrd="0" destOrd="0" presId="urn:microsoft.com/office/officeart/2005/8/layout/hProcess9"/>
    <dgm:cxn modelId="{86C0C488-9692-455A-959E-039746B7D929}" type="presOf" srcId="{50A79CA1-D29B-41F1-8DE1-692786FB5736}" destId="{C4C7BD0A-666A-4BC0-9E45-FE36722FC7B9}" srcOrd="0" destOrd="0" presId="urn:microsoft.com/office/officeart/2005/8/layout/hProcess9"/>
    <dgm:cxn modelId="{1BBD6CCB-7115-43A1-B99F-1B1D3AED08B7}" type="presOf" srcId="{7B4C97D1-4AB2-4AE0-A0EA-71583F44FBE8}" destId="{07FB2EB3-4370-4C26-B2FD-42E080BFA54C}" srcOrd="0" destOrd="0" presId="urn:microsoft.com/office/officeart/2005/8/layout/hProcess9"/>
    <dgm:cxn modelId="{E58BB302-F8EB-4E57-A736-F978E4F83865}" srcId="{8552C597-2094-4276-B073-1A3C081CE5EB}" destId="{50A79CA1-D29B-41F1-8DE1-692786FB5736}" srcOrd="0" destOrd="0" parTransId="{1423543A-31B8-4840-A44C-6FE1A7202030}" sibTransId="{DB993083-8CB3-4BFF-A1F5-DDC060305754}"/>
    <dgm:cxn modelId="{745B9A1F-CCB3-4891-8BF9-95FD94FB523C}" type="presParOf" srcId="{20D4EBE9-E402-47B7-9233-BFDE30CA50B3}" destId="{BE680671-BAF0-405F-B129-903ED5D3F3BA}" srcOrd="0" destOrd="0" presId="urn:microsoft.com/office/officeart/2005/8/layout/hProcess9"/>
    <dgm:cxn modelId="{C3E2E72C-D4D1-4B12-A990-0647DF793AEE}" type="presParOf" srcId="{20D4EBE9-E402-47B7-9233-BFDE30CA50B3}" destId="{9825D34B-E347-4F00-9BDB-F64B106608D1}" srcOrd="1" destOrd="0" presId="urn:microsoft.com/office/officeart/2005/8/layout/hProcess9"/>
    <dgm:cxn modelId="{245A2CAE-9A5D-4E5A-9713-6713B3A25C13}" type="presParOf" srcId="{9825D34B-E347-4F00-9BDB-F64B106608D1}" destId="{C4C7BD0A-666A-4BC0-9E45-FE36722FC7B9}" srcOrd="0" destOrd="0" presId="urn:microsoft.com/office/officeart/2005/8/layout/hProcess9"/>
    <dgm:cxn modelId="{4743292F-CBFA-4A0A-9AF1-3D3973F78447}" type="presParOf" srcId="{9825D34B-E347-4F00-9BDB-F64B106608D1}" destId="{A8A69B0B-00D4-4079-9BD9-A16F91A646F2}" srcOrd="1" destOrd="0" presId="urn:microsoft.com/office/officeart/2005/8/layout/hProcess9"/>
    <dgm:cxn modelId="{4B28961B-0406-4FC5-A981-3C7ECF27D825}" type="presParOf" srcId="{9825D34B-E347-4F00-9BDB-F64B106608D1}" destId="{07FB2EB3-4370-4C26-B2FD-42E080BFA54C}" srcOrd="2" destOrd="0" presId="urn:microsoft.com/office/officeart/2005/8/layout/hProcess9"/>
    <dgm:cxn modelId="{49EF452A-1DF6-403E-BE79-7850B96B3595}" type="presParOf" srcId="{9825D34B-E347-4F00-9BDB-F64B106608D1}" destId="{F917454C-7FCD-474E-B943-AA2C8B657FBA}" srcOrd="3" destOrd="0" presId="urn:microsoft.com/office/officeart/2005/8/layout/hProcess9"/>
    <dgm:cxn modelId="{C6B2A301-CF48-4680-848C-F3ED32F913F8}" type="presParOf" srcId="{9825D34B-E347-4F00-9BDB-F64B106608D1}" destId="{E5556875-44ED-49B2-8DCC-F637B2AACF6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8D5407-86FF-4D27-BCE6-FD378BEBF8E5}"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B86D00FF-27F0-4970-BEDE-BEFF7A3B5CB4}">
      <dgm:prSet phldrT="[Text]" custT="1"/>
      <dgm:spPr/>
      <dgm:t>
        <a:bodyPr/>
        <a:lstStyle/>
        <a:p>
          <a:endParaRPr lang="en-US" sz="4000" dirty="0"/>
        </a:p>
      </dgm:t>
    </dgm:pt>
    <dgm:pt modelId="{4F122962-488B-43D0-A360-6132596CF292}" type="parTrans" cxnId="{3CDA47BC-CE34-486D-9ADE-6CBF896A08DC}">
      <dgm:prSet/>
      <dgm:spPr/>
      <dgm:t>
        <a:bodyPr/>
        <a:lstStyle/>
        <a:p>
          <a:endParaRPr lang="en-US"/>
        </a:p>
      </dgm:t>
    </dgm:pt>
    <dgm:pt modelId="{27A0CFE6-440E-42ED-A6F3-54A9843C009C}" type="sibTrans" cxnId="{3CDA47BC-CE34-486D-9ADE-6CBF896A08DC}">
      <dgm:prSet/>
      <dgm:spPr/>
      <dgm:t>
        <a:bodyPr/>
        <a:lstStyle/>
        <a:p>
          <a:endParaRPr lang="en-US"/>
        </a:p>
      </dgm:t>
    </dgm:pt>
    <dgm:pt modelId="{1A8AE608-EE7D-497B-BF4E-A660C9AA9D2D}">
      <dgm:prSet phldrT="[Text]" custT="1"/>
      <dgm:spPr/>
      <dgm:t>
        <a:bodyPr/>
        <a:lstStyle/>
        <a:p>
          <a:endParaRPr lang="en-US" sz="2000" dirty="0"/>
        </a:p>
      </dgm:t>
    </dgm:pt>
    <dgm:pt modelId="{A1999112-0D4A-4AAF-A839-7948824A6B4C}" type="parTrans" cxnId="{67A25DAB-4B07-4FB2-B6DC-718025A5E401}">
      <dgm:prSet/>
      <dgm:spPr/>
      <dgm:t>
        <a:bodyPr/>
        <a:lstStyle/>
        <a:p>
          <a:endParaRPr lang="en-US"/>
        </a:p>
      </dgm:t>
    </dgm:pt>
    <dgm:pt modelId="{AA0D93FF-4116-45E5-9FDE-94C726F67407}" type="sibTrans" cxnId="{67A25DAB-4B07-4FB2-B6DC-718025A5E401}">
      <dgm:prSet/>
      <dgm:spPr/>
      <dgm:t>
        <a:bodyPr/>
        <a:lstStyle/>
        <a:p>
          <a:endParaRPr lang="en-US"/>
        </a:p>
      </dgm:t>
    </dgm:pt>
    <dgm:pt modelId="{D4E8AD00-030D-40CF-9193-8490DDE3D456}">
      <dgm:prSet phldrT="[Text]" custT="1"/>
      <dgm:spPr/>
      <dgm:t>
        <a:bodyPr/>
        <a:lstStyle/>
        <a:p>
          <a:endParaRPr lang="en-US" sz="2000" dirty="0"/>
        </a:p>
      </dgm:t>
    </dgm:pt>
    <dgm:pt modelId="{DA355DBB-404F-4FB3-AF01-C0CF844E4687}" type="parTrans" cxnId="{633F7949-2464-4ADC-899E-5DDDC8EBBDF1}">
      <dgm:prSet/>
      <dgm:spPr/>
      <dgm:t>
        <a:bodyPr/>
        <a:lstStyle/>
        <a:p>
          <a:endParaRPr lang="en-US"/>
        </a:p>
      </dgm:t>
    </dgm:pt>
    <dgm:pt modelId="{0BDA2924-7EC0-4FA7-BBF7-176771A74133}" type="sibTrans" cxnId="{633F7949-2464-4ADC-899E-5DDDC8EBBDF1}">
      <dgm:prSet/>
      <dgm:spPr/>
      <dgm:t>
        <a:bodyPr/>
        <a:lstStyle/>
        <a:p>
          <a:endParaRPr lang="en-US"/>
        </a:p>
      </dgm:t>
    </dgm:pt>
    <dgm:pt modelId="{9FFD8EC8-951C-4CF8-86F6-C103F90CBA1E}" type="pres">
      <dgm:prSet presAssocID="{4A8D5407-86FF-4D27-BCE6-FD378BEBF8E5}" presName="Name0" presStyleCnt="0">
        <dgm:presLayoutVars>
          <dgm:dir/>
          <dgm:animLvl val="lvl"/>
          <dgm:resizeHandles val="exact"/>
        </dgm:presLayoutVars>
      </dgm:prSet>
      <dgm:spPr/>
      <dgm:t>
        <a:bodyPr/>
        <a:lstStyle/>
        <a:p>
          <a:endParaRPr lang="en-US"/>
        </a:p>
      </dgm:t>
    </dgm:pt>
    <dgm:pt modelId="{CD74DD1B-3C6F-4D39-9EDB-0315068BDF37}" type="pres">
      <dgm:prSet presAssocID="{4A8D5407-86FF-4D27-BCE6-FD378BEBF8E5}" presName="dummy" presStyleCnt="0"/>
      <dgm:spPr/>
    </dgm:pt>
    <dgm:pt modelId="{513E2732-A16E-4EB4-9DBD-161B766BAB70}" type="pres">
      <dgm:prSet presAssocID="{4A8D5407-86FF-4D27-BCE6-FD378BEBF8E5}" presName="linH" presStyleCnt="0"/>
      <dgm:spPr/>
    </dgm:pt>
    <dgm:pt modelId="{FF5E8BA2-29D4-4A43-9BCD-AF0F0C6FC1A6}" type="pres">
      <dgm:prSet presAssocID="{4A8D5407-86FF-4D27-BCE6-FD378BEBF8E5}" presName="padding1" presStyleCnt="0"/>
      <dgm:spPr/>
    </dgm:pt>
    <dgm:pt modelId="{FC6C6678-3ADB-426D-83E5-1C8BDB484053}" type="pres">
      <dgm:prSet presAssocID="{B86D00FF-27F0-4970-BEDE-BEFF7A3B5CB4}" presName="linV" presStyleCnt="0"/>
      <dgm:spPr/>
    </dgm:pt>
    <dgm:pt modelId="{FCAEC78A-E2AB-484B-BEDF-761EC061FB57}" type="pres">
      <dgm:prSet presAssocID="{B86D00FF-27F0-4970-BEDE-BEFF7A3B5CB4}" presName="spVertical1" presStyleCnt="0"/>
      <dgm:spPr/>
    </dgm:pt>
    <dgm:pt modelId="{DAFF85D0-8A1A-4BB0-BABE-69B5E6060BDD}" type="pres">
      <dgm:prSet presAssocID="{B86D00FF-27F0-4970-BEDE-BEFF7A3B5CB4}" presName="parTx" presStyleLbl="revTx" presStyleIdx="0" presStyleCnt="3" custScaleX="162249" custLinFactNeighborX="-2371" custLinFactNeighborY="63862">
        <dgm:presLayoutVars>
          <dgm:chMax val="0"/>
          <dgm:chPref val="0"/>
          <dgm:bulletEnabled val="1"/>
        </dgm:presLayoutVars>
      </dgm:prSet>
      <dgm:spPr/>
      <dgm:t>
        <a:bodyPr/>
        <a:lstStyle/>
        <a:p>
          <a:endParaRPr lang="en-US"/>
        </a:p>
      </dgm:t>
    </dgm:pt>
    <dgm:pt modelId="{F14861BF-A6CC-4345-8273-39AD89E014C2}" type="pres">
      <dgm:prSet presAssocID="{B86D00FF-27F0-4970-BEDE-BEFF7A3B5CB4}" presName="spVertical2" presStyleCnt="0"/>
      <dgm:spPr/>
    </dgm:pt>
    <dgm:pt modelId="{133F52B0-0F9C-4A0A-9168-0B96BAE289DD}" type="pres">
      <dgm:prSet presAssocID="{B86D00FF-27F0-4970-BEDE-BEFF7A3B5CB4}" presName="spVertical3" presStyleCnt="0"/>
      <dgm:spPr/>
    </dgm:pt>
    <dgm:pt modelId="{A4FE57FB-4E42-4932-9F7D-ADFA437AA565}" type="pres">
      <dgm:prSet presAssocID="{27A0CFE6-440E-42ED-A6F3-54A9843C009C}" presName="space" presStyleCnt="0"/>
      <dgm:spPr/>
    </dgm:pt>
    <dgm:pt modelId="{E1BAAEF4-9629-46A7-9CB8-7F39D15C7E61}" type="pres">
      <dgm:prSet presAssocID="{1A8AE608-EE7D-497B-BF4E-A660C9AA9D2D}" presName="linV" presStyleCnt="0"/>
      <dgm:spPr/>
    </dgm:pt>
    <dgm:pt modelId="{4FCE8F9F-F397-4D8E-8037-8CD4FF9FE8A2}" type="pres">
      <dgm:prSet presAssocID="{1A8AE608-EE7D-497B-BF4E-A660C9AA9D2D}" presName="spVertical1" presStyleCnt="0"/>
      <dgm:spPr/>
    </dgm:pt>
    <dgm:pt modelId="{83B2DCE6-257C-4405-8C0C-79EDE0CDA3FC}" type="pres">
      <dgm:prSet presAssocID="{1A8AE608-EE7D-497B-BF4E-A660C9AA9D2D}" presName="parTx" presStyleLbl="revTx" presStyleIdx="1" presStyleCnt="3" custScaleY="127116" custLinFactNeighborX="2128" custLinFactNeighborY="29304">
        <dgm:presLayoutVars>
          <dgm:chMax val="0"/>
          <dgm:chPref val="0"/>
          <dgm:bulletEnabled val="1"/>
        </dgm:presLayoutVars>
      </dgm:prSet>
      <dgm:spPr/>
      <dgm:t>
        <a:bodyPr/>
        <a:lstStyle/>
        <a:p>
          <a:endParaRPr lang="en-US"/>
        </a:p>
      </dgm:t>
    </dgm:pt>
    <dgm:pt modelId="{B8796117-853E-4E07-8120-E1688E3680B7}" type="pres">
      <dgm:prSet presAssocID="{1A8AE608-EE7D-497B-BF4E-A660C9AA9D2D}" presName="spVertical2" presStyleCnt="0"/>
      <dgm:spPr/>
    </dgm:pt>
    <dgm:pt modelId="{7C3B58A0-B579-4C22-B37A-82F268972C11}" type="pres">
      <dgm:prSet presAssocID="{1A8AE608-EE7D-497B-BF4E-A660C9AA9D2D}" presName="spVertical3" presStyleCnt="0"/>
      <dgm:spPr/>
    </dgm:pt>
    <dgm:pt modelId="{B111CD74-AB71-4EEA-BA79-C580F57C501B}" type="pres">
      <dgm:prSet presAssocID="{AA0D93FF-4116-45E5-9FDE-94C726F67407}" presName="space" presStyleCnt="0"/>
      <dgm:spPr/>
    </dgm:pt>
    <dgm:pt modelId="{A24BBE8F-E1CF-4D31-8FEC-D53BCC4A39EA}" type="pres">
      <dgm:prSet presAssocID="{D4E8AD00-030D-40CF-9193-8490DDE3D456}" presName="linV" presStyleCnt="0"/>
      <dgm:spPr/>
    </dgm:pt>
    <dgm:pt modelId="{7C7A07CB-AFF9-4AC7-AE5B-BCC905E53186}" type="pres">
      <dgm:prSet presAssocID="{D4E8AD00-030D-40CF-9193-8490DDE3D456}" presName="spVertical1" presStyleCnt="0"/>
      <dgm:spPr/>
    </dgm:pt>
    <dgm:pt modelId="{47383C44-BD5B-4F5F-BE44-AD4C8B3E5356}" type="pres">
      <dgm:prSet presAssocID="{D4E8AD00-030D-40CF-9193-8490DDE3D456}" presName="parTx" presStyleLbl="revTx" presStyleIdx="2" presStyleCnt="3" custScaleY="130098" custLinFactNeighborX="6626" custLinFactNeighborY="37944">
        <dgm:presLayoutVars>
          <dgm:chMax val="0"/>
          <dgm:chPref val="0"/>
          <dgm:bulletEnabled val="1"/>
        </dgm:presLayoutVars>
      </dgm:prSet>
      <dgm:spPr/>
      <dgm:t>
        <a:bodyPr/>
        <a:lstStyle/>
        <a:p>
          <a:endParaRPr lang="en-US"/>
        </a:p>
      </dgm:t>
    </dgm:pt>
    <dgm:pt modelId="{FEC689D9-C7C8-4933-983D-F88355ACBEB4}" type="pres">
      <dgm:prSet presAssocID="{D4E8AD00-030D-40CF-9193-8490DDE3D456}" presName="spVertical2" presStyleCnt="0"/>
      <dgm:spPr/>
    </dgm:pt>
    <dgm:pt modelId="{67B3FFD2-6968-45D2-A675-49EC11BCD2FA}" type="pres">
      <dgm:prSet presAssocID="{D4E8AD00-030D-40CF-9193-8490DDE3D456}" presName="spVertical3" presStyleCnt="0"/>
      <dgm:spPr/>
    </dgm:pt>
    <dgm:pt modelId="{62F5C22E-12D5-4C9D-A713-7C1BEADEEB44}" type="pres">
      <dgm:prSet presAssocID="{4A8D5407-86FF-4D27-BCE6-FD378BEBF8E5}" presName="padding2" presStyleCnt="0"/>
      <dgm:spPr/>
    </dgm:pt>
    <dgm:pt modelId="{3FB1C561-CDD0-4C91-AF59-E7662631CD30}" type="pres">
      <dgm:prSet presAssocID="{4A8D5407-86FF-4D27-BCE6-FD378BEBF8E5}" presName="negArrow" presStyleCnt="0"/>
      <dgm:spPr/>
    </dgm:pt>
    <dgm:pt modelId="{F77295A0-CC27-44DC-A659-64D46E6F43F4}" type="pres">
      <dgm:prSet presAssocID="{4A8D5407-86FF-4D27-BCE6-FD378BEBF8E5}" presName="backgroundArrow" presStyleLbl="node1" presStyleIdx="0" presStyleCnt="1" custScaleX="79821" custLinFactNeighborX="2171" custLinFactNeighborY="19244"/>
      <dgm:spPr/>
    </dgm:pt>
  </dgm:ptLst>
  <dgm:cxnLst>
    <dgm:cxn modelId="{AF2BB657-011D-4526-94CD-2B2775CE5719}" type="presOf" srcId="{1A8AE608-EE7D-497B-BF4E-A660C9AA9D2D}" destId="{83B2DCE6-257C-4405-8C0C-79EDE0CDA3FC}" srcOrd="0" destOrd="0" presId="urn:microsoft.com/office/officeart/2005/8/layout/hProcess3"/>
    <dgm:cxn modelId="{FD3BE002-3ECD-47C5-A842-F35D520DC72F}" type="presOf" srcId="{4A8D5407-86FF-4D27-BCE6-FD378BEBF8E5}" destId="{9FFD8EC8-951C-4CF8-86F6-C103F90CBA1E}" srcOrd="0" destOrd="0" presId="urn:microsoft.com/office/officeart/2005/8/layout/hProcess3"/>
    <dgm:cxn modelId="{166CC031-95E2-447A-944F-32A9CF6D2B07}" type="presOf" srcId="{B86D00FF-27F0-4970-BEDE-BEFF7A3B5CB4}" destId="{DAFF85D0-8A1A-4BB0-BABE-69B5E6060BDD}" srcOrd="0" destOrd="0" presId="urn:microsoft.com/office/officeart/2005/8/layout/hProcess3"/>
    <dgm:cxn modelId="{3CDA47BC-CE34-486D-9ADE-6CBF896A08DC}" srcId="{4A8D5407-86FF-4D27-BCE6-FD378BEBF8E5}" destId="{B86D00FF-27F0-4970-BEDE-BEFF7A3B5CB4}" srcOrd="0" destOrd="0" parTransId="{4F122962-488B-43D0-A360-6132596CF292}" sibTransId="{27A0CFE6-440E-42ED-A6F3-54A9843C009C}"/>
    <dgm:cxn modelId="{D217FAD8-8247-42B3-9AF2-46EEBB3184D5}" type="presOf" srcId="{D4E8AD00-030D-40CF-9193-8490DDE3D456}" destId="{47383C44-BD5B-4F5F-BE44-AD4C8B3E5356}" srcOrd="0" destOrd="0" presId="urn:microsoft.com/office/officeart/2005/8/layout/hProcess3"/>
    <dgm:cxn modelId="{633F7949-2464-4ADC-899E-5DDDC8EBBDF1}" srcId="{4A8D5407-86FF-4D27-BCE6-FD378BEBF8E5}" destId="{D4E8AD00-030D-40CF-9193-8490DDE3D456}" srcOrd="2" destOrd="0" parTransId="{DA355DBB-404F-4FB3-AF01-C0CF844E4687}" sibTransId="{0BDA2924-7EC0-4FA7-BBF7-176771A74133}"/>
    <dgm:cxn modelId="{67A25DAB-4B07-4FB2-B6DC-718025A5E401}" srcId="{4A8D5407-86FF-4D27-BCE6-FD378BEBF8E5}" destId="{1A8AE608-EE7D-497B-BF4E-A660C9AA9D2D}" srcOrd="1" destOrd="0" parTransId="{A1999112-0D4A-4AAF-A839-7948824A6B4C}" sibTransId="{AA0D93FF-4116-45E5-9FDE-94C726F67407}"/>
    <dgm:cxn modelId="{E70780F4-666C-4122-B79A-A4DE188F2083}" type="presParOf" srcId="{9FFD8EC8-951C-4CF8-86F6-C103F90CBA1E}" destId="{CD74DD1B-3C6F-4D39-9EDB-0315068BDF37}" srcOrd="0" destOrd="0" presId="urn:microsoft.com/office/officeart/2005/8/layout/hProcess3"/>
    <dgm:cxn modelId="{53C4C368-D013-4DA4-9A91-6954EA50611A}" type="presParOf" srcId="{9FFD8EC8-951C-4CF8-86F6-C103F90CBA1E}" destId="{513E2732-A16E-4EB4-9DBD-161B766BAB70}" srcOrd="1" destOrd="0" presId="urn:microsoft.com/office/officeart/2005/8/layout/hProcess3"/>
    <dgm:cxn modelId="{801618BE-DF56-4CCD-BA04-3FC668D1A16B}" type="presParOf" srcId="{513E2732-A16E-4EB4-9DBD-161B766BAB70}" destId="{FF5E8BA2-29D4-4A43-9BCD-AF0F0C6FC1A6}" srcOrd="0" destOrd="0" presId="urn:microsoft.com/office/officeart/2005/8/layout/hProcess3"/>
    <dgm:cxn modelId="{046DA9E2-D4E5-42BB-AB3D-0C46DC1332AE}" type="presParOf" srcId="{513E2732-A16E-4EB4-9DBD-161B766BAB70}" destId="{FC6C6678-3ADB-426D-83E5-1C8BDB484053}" srcOrd="1" destOrd="0" presId="urn:microsoft.com/office/officeart/2005/8/layout/hProcess3"/>
    <dgm:cxn modelId="{62DF32CB-5A34-47F7-9884-D5A29FECC87A}" type="presParOf" srcId="{FC6C6678-3ADB-426D-83E5-1C8BDB484053}" destId="{FCAEC78A-E2AB-484B-BEDF-761EC061FB57}" srcOrd="0" destOrd="0" presId="urn:microsoft.com/office/officeart/2005/8/layout/hProcess3"/>
    <dgm:cxn modelId="{54E9C7C1-08FF-491F-B175-3D8674CC6DAE}" type="presParOf" srcId="{FC6C6678-3ADB-426D-83E5-1C8BDB484053}" destId="{DAFF85D0-8A1A-4BB0-BABE-69B5E6060BDD}" srcOrd="1" destOrd="0" presId="urn:microsoft.com/office/officeart/2005/8/layout/hProcess3"/>
    <dgm:cxn modelId="{3D88691B-21F0-43FE-8707-A16949EF97B8}" type="presParOf" srcId="{FC6C6678-3ADB-426D-83E5-1C8BDB484053}" destId="{F14861BF-A6CC-4345-8273-39AD89E014C2}" srcOrd="2" destOrd="0" presId="urn:microsoft.com/office/officeart/2005/8/layout/hProcess3"/>
    <dgm:cxn modelId="{EE03CAA2-832F-4E13-A251-F46ECAC37805}" type="presParOf" srcId="{FC6C6678-3ADB-426D-83E5-1C8BDB484053}" destId="{133F52B0-0F9C-4A0A-9168-0B96BAE289DD}" srcOrd="3" destOrd="0" presId="urn:microsoft.com/office/officeart/2005/8/layout/hProcess3"/>
    <dgm:cxn modelId="{C12D822B-42ED-43D9-A692-C83321613DF0}" type="presParOf" srcId="{513E2732-A16E-4EB4-9DBD-161B766BAB70}" destId="{A4FE57FB-4E42-4932-9F7D-ADFA437AA565}" srcOrd="2" destOrd="0" presId="urn:microsoft.com/office/officeart/2005/8/layout/hProcess3"/>
    <dgm:cxn modelId="{A2C02035-C374-4416-BC7F-99577B5E388B}" type="presParOf" srcId="{513E2732-A16E-4EB4-9DBD-161B766BAB70}" destId="{E1BAAEF4-9629-46A7-9CB8-7F39D15C7E61}" srcOrd="3" destOrd="0" presId="urn:microsoft.com/office/officeart/2005/8/layout/hProcess3"/>
    <dgm:cxn modelId="{F4E2A43D-1965-48B5-8253-48EB0B1DC5D5}" type="presParOf" srcId="{E1BAAEF4-9629-46A7-9CB8-7F39D15C7E61}" destId="{4FCE8F9F-F397-4D8E-8037-8CD4FF9FE8A2}" srcOrd="0" destOrd="0" presId="urn:microsoft.com/office/officeart/2005/8/layout/hProcess3"/>
    <dgm:cxn modelId="{B7EBDD28-BB9A-421C-9483-5B6649D92AB3}" type="presParOf" srcId="{E1BAAEF4-9629-46A7-9CB8-7F39D15C7E61}" destId="{83B2DCE6-257C-4405-8C0C-79EDE0CDA3FC}" srcOrd="1" destOrd="0" presId="urn:microsoft.com/office/officeart/2005/8/layout/hProcess3"/>
    <dgm:cxn modelId="{14338897-A0C1-4273-BAB8-BE5A22AEC076}" type="presParOf" srcId="{E1BAAEF4-9629-46A7-9CB8-7F39D15C7E61}" destId="{B8796117-853E-4E07-8120-E1688E3680B7}" srcOrd="2" destOrd="0" presId="urn:microsoft.com/office/officeart/2005/8/layout/hProcess3"/>
    <dgm:cxn modelId="{27BCE5F0-8AB0-4FFF-9094-F28C3850E896}" type="presParOf" srcId="{E1BAAEF4-9629-46A7-9CB8-7F39D15C7E61}" destId="{7C3B58A0-B579-4C22-B37A-82F268972C11}" srcOrd="3" destOrd="0" presId="urn:microsoft.com/office/officeart/2005/8/layout/hProcess3"/>
    <dgm:cxn modelId="{BBF8140F-8F3D-426A-8C06-063F09EA045D}" type="presParOf" srcId="{513E2732-A16E-4EB4-9DBD-161B766BAB70}" destId="{B111CD74-AB71-4EEA-BA79-C580F57C501B}" srcOrd="4" destOrd="0" presId="urn:microsoft.com/office/officeart/2005/8/layout/hProcess3"/>
    <dgm:cxn modelId="{343525F5-5EE7-4BD8-A618-3965D9B03F58}" type="presParOf" srcId="{513E2732-A16E-4EB4-9DBD-161B766BAB70}" destId="{A24BBE8F-E1CF-4D31-8FEC-D53BCC4A39EA}" srcOrd="5" destOrd="0" presId="urn:microsoft.com/office/officeart/2005/8/layout/hProcess3"/>
    <dgm:cxn modelId="{930FF312-6089-4DDF-9D35-82441A20B210}" type="presParOf" srcId="{A24BBE8F-E1CF-4D31-8FEC-D53BCC4A39EA}" destId="{7C7A07CB-AFF9-4AC7-AE5B-BCC905E53186}" srcOrd="0" destOrd="0" presId="urn:microsoft.com/office/officeart/2005/8/layout/hProcess3"/>
    <dgm:cxn modelId="{480E1E7A-7934-48DF-A623-6110E38B6823}" type="presParOf" srcId="{A24BBE8F-E1CF-4D31-8FEC-D53BCC4A39EA}" destId="{47383C44-BD5B-4F5F-BE44-AD4C8B3E5356}" srcOrd="1" destOrd="0" presId="urn:microsoft.com/office/officeart/2005/8/layout/hProcess3"/>
    <dgm:cxn modelId="{89685D9E-2A47-444F-8145-B19DE817B49D}" type="presParOf" srcId="{A24BBE8F-E1CF-4D31-8FEC-D53BCC4A39EA}" destId="{FEC689D9-C7C8-4933-983D-F88355ACBEB4}" srcOrd="2" destOrd="0" presId="urn:microsoft.com/office/officeart/2005/8/layout/hProcess3"/>
    <dgm:cxn modelId="{C86630F3-A835-4174-94EF-BBA719CE3190}" type="presParOf" srcId="{A24BBE8F-E1CF-4D31-8FEC-D53BCC4A39EA}" destId="{67B3FFD2-6968-45D2-A675-49EC11BCD2FA}" srcOrd="3" destOrd="0" presId="urn:microsoft.com/office/officeart/2005/8/layout/hProcess3"/>
    <dgm:cxn modelId="{240EAD91-B1C2-4BAE-A2E8-1FBDC9735C04}" type="presParOf" srcId="{513E2732-A16E-4EB4-9DBD-161B766BAB70}" destId="{62F5C22E-12D5-4C9D-A713-7C1BEADEEB44}" srcOrd="6" destOrd="0" presId="urn:microsoft.com/office/officeart/2005/8/layout/hProcess3"/>
    <dgm:cxn modelId="{E47FA1F4-93D7-411B-87FB-832AC2DE7935}" type="presParOf" srcId="{513E2732-A16E-4EB4-9DBD-161B766BAB70}" destId="{3FB1C561-CDD0-4C91-AF59-E7662631CD30}" srcOrd="7" destOrd="0" presId="urn:microsoft.com/office/officeart/2005/8/layout/hProcess3"/>
    <dgm:cxn modelId="{B5C0A4F2-C865-40DA-A98E-3351ED442600}" type="presParOf" srcId="{513E2732-A16E-4EB4-9DBD-161B766BAB70}" destId="{F77295A0-CC27-44DC-A659-64D46E6F43F4}"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155FD-424A-4462-AC39-01D6061E2938}">
      <dsp:nvSpPr>
        <dsp:cNvPr id="0" name=""/>
        <dsp:cNvSpPr/>
      </dsp:nvSpPr>
      <dsp:spPr>
        <a:xfrm>
          <a:off x="3031779" y="1771183"/>
          <a:ext cx="1638095" cy="1278842"/>
        </a:xfrm>
        <a:prstGeom prst="ellipse">
          <a:avLst/>
        </a:prstGeom>
        <a:solidFill>
          <a:schemeClr val="accent1">
            <a:lumMod val="7500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CNA Turnover</a:t>
          </a:r>
          <a:endParaRPr lang="en-US" sz="2000" kern="1200" dirty="0"/>
        </a:p>
      </dsp:txBody>
      <dsp:txXfrm>
        <a:off x="3271672" y="1958465"/>
        <a:ext cx="1158309" cy="904278"/>
      </dsp:txXfrm>
    </dsp:sp>
    <dsp:sp modelId="{91C5A880-F9F9-4F05-954E-2F49EB3BD1D6}">
      <dsp:nvSpPr>
        <dsp:cNvPr id="0" name=""/>
        <dsp:cNvSpPr/>
      </dsp:nvSpPr>
      <dsp:spPr>
        <a:xfrm rot="16960039">
          <a:off x="3917265" y="1339353"/>
          <a:ext cx="250945" cy="434806"/>
        </a:xfrm>
        <a:prstGeom prst="rightArrow">
          <a:avLst>
            <a:gd name="adj1" fmla="val 60000"/>
            <a:gd name="adj2" fmla="val 50000"/>
          </a:avLst>
        </a:prstGeom>
        <a:solidFill>
          <a:schemeClr val="accent2"/>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946652" y="1463039"/>
        <a:ext cx="175662" cy="260884"/>
      </dsp:txXfrm>
    </dsp:sp>
    <dsp:sp modelId="{7D4EE97C-50A9-4703-B79F-C1977FD6E62E}">
      <dsp:nvSpPr>
        <dsp:cNvPr id="0" name=""/>
        <dsp:cNvSpPr/>
      </dsp:nvSpPr>
      <dsp:spPr>
        <a:xfrm>
          <a:off x="3200398" y="46045"/>
          <a:ext cx="2076342" cy="1278842"/>
        </a:xfrm>
        <a:prstGeom prst="ellipse">
          <a:avLst/>
        </a:prstGeom>
        <a:solidFill>
          <a:schemeClr val="accent1">
            <a:lumMod val="7500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Reduced patient satisfaction</a:t>
          </a:r>
          <a:endParaRPr lang="en-US" sz="2000" kern="1200" dirty="0"/>
        </a:p>
      </dsp:txBody>
      <dsp:txXfrm>
        <a:off x="3504471" y="233327"/>
        <a:ext cx="1468196" cy="904278"/>
      </dsp:txXfrm>
    </dsp:sp>
    <dsp:sp modelId="{8C4A6A7B-5BB3-4583-907B-C725D2AA97B0}">
      <dsp:nvSpPr>
        <dsp:cNvPr id="0" name=""/>
        <dsp:cNvSpPr/>
      </dsp:nvSpPr>
      <dsp:spPr>
        <a:xfrm rot="20828240">
          <a:off x="4827637" y="1914628"/>
          <a:ext cx="486314" cy="434806"/>
        </a:xfrm>
        <a:prstGeom prst="rightArrow">
          <a:avLst>
            <a:gd name="adj1" fmla="val 60000"/>
            <a:gd name="adj2" fmla="val 50000"/>
          </a:avLst>
        </a:prstGeom>
        <a:solidFill>
          <a:schemeClr val="accent2"/>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829274" y="2016108"/>
        <a:ext cx="355872" cy="260884"/>
      </dsp:txXfrm>
    </dsp:sp>
    <dsp:sp modelId="{75E3822A-EA1F-47BE-921E-B0230A650E60}">
      <dsp:nvSpPr>
        <dsp:cNvPr id="0" name=""/>
        <dsp:cNvSpPr/>
      </dsp:nvSpPr>
      <dsp:spPr>
        <a:xfrm>
          <a:off x="5486394" y="1189034"/>
          <a:ext cx="1827722" cy="1278842"/>
        </a:xfrm>
        <a:prstGeom prst="ellipse">
          <a:avLst/>
        </a:prstGeom>
        <a:solidFill>
          <a:schemeClr val="accent1">
            <a:lumMod val="7500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Loss continuity of care</a:t>
          </a:r>
          <a:endParaRPr lang="en-US" sz="2000" kern="1200" dirty="0"/>
        </a:p>
      </dsp:txBody>
      <dsp:txXfrm>
        <a:off x="5754058" y="1376316"/>
        <a:ext cx="1292394" cy="904278"/>
      </dsp:txXfrm>
    </dsp:sp>
    <dsp:sp modelId="{AAD1AFC4-1D61-4A8C-B6FF-29FE667B2DC4}">
      <dsp:nvSpPr>
        <dsp:cNvPr id="0" name=""/>
        <dsp:cNvSpPr/>
      </dsp:nvSpPr>
      <dsp:spPr>
        <a:xfrm rot="2544250">
          <a:off x="4446810" y="2903242"/>
          <a:ext cx="362993" cy="434806"/>
        </a:xfrm>
        <a:prstGeom prst="rightArrow">
          <a:avLst>
            <a:gd name="adj1" fmla="val 60000"/>
            <a:gd name="adj2" fmla="val 50000"/>
          </a:avLst>
        </a:prstGeom>
        <a:solidFill>
          <a:schemeClr val="accent2"/>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461054" y="2953485"/>
        <a:ext cx="254095" cy="260884"/>
      </dsp:txXfrm>
    </dsp:sp>
    <dsp:sp modelId="{9E86A4C9-A42F-4C08-A3C3-4AD986A8E25B}">
      <dsp:nvSpPr>
        <dsp:cNvPr id="0" name=""/>
        <dsp:cNvSpPr/>
      </dsp:nvSpPr>
      <dsp:spPr>
        <a:xfrm>
          <a:off x="4452224" y="3244988"/>
          <a:ext cx="2024779" cy="1278842"/>
        </a:xfrm>
        <a:prstGeom prst="ellipse">
          <a:avLst/>
        </a:prstGeom>
        <a:solidFill>
          <a:schemeClr val="accent1">
            <a:lumMod val="7500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Safety issues r/t staff shortages</a:t>
          </a:r>
          <a:endParaRPr lang="en-US" sz="2000" kern="1200" dirty="0"/>
        </a:p>
      </dsp:txBody>
      <dsp:txXfrm>
        <a:off x="4748746" y="3432270"/>
        <a:ext cx="1431735" cy="904278"/>
      </dsp:txXfrm>
    </dsp:sp>
    <dsp:sp modelId="{5E69F874-FC2E-4950-A95E-B4A014B16BFD}">
      <dsp:nvSpPr>
        <dsp:cNvPr id="0" name=""/>
        <dsp:cNvSpPr/>
      </dsp:nvSpPr>
      <dsp:spPr>
        <a:xfrm rot="8711295">
          <a:off x="2732282" y="2830111"/>
          <a:ext cx="405105" cy="434806"/>
        </a:xfrm>
        <a:prstGeom prst="rightArrow">
          <a:avLst>
            <a:gd name="adj1" fmla="val 60000"/>
            <a:gd name="adj2" fmla="val 50000"/>
          </a:avLst>
        </a:prstGeom>
        <a:solidFill>
          <a:schemeClr val="accent2"/>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842938" y="2882382"/>
        <a:ext cx="283574" cy="260884"/>
      </dsp:txXfrm>
    </dsp:sp>
    <dsp:sp modelId="{A500C586-322E-4624-8F85-6F6DD602B911}">
      <dsp:nvSpPr>
        <dsp:cNvPr id="0" name=""/>
        <dsp:cNvSpPr/>
      </dsp:nvSpPr>
      <dsp:spPr>
        <a:xfrm>
          <a:off x="990600" y="3094038"/>
          <a:ext cx="1915438" cy="1278842"/>
        </a:xfrm>
        <a:prstGeom prst="ellipse">
          <a:avLst/>
        </a:prstGeom>
        <a:solidFill>
          <a:schemeClr val="accent1">
            <a:lumMod val="7500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Impaired team cohesion</a:t>
          </a:r>
          <a:endParaRPr lang="en-US" sz="2000" kern="1200" dirty="0"/>
        </a:p>
      </dsp:txBody>
      <dsp:txXfrm>
        <a:off x="1271109" y="3281320"/>
        <a:ext cx="1354420" cy="904278"/>
      </dsp:txXfrm>
    </dsp:sp>
    <dsp:sp modelId="{DF0E5419-F1C4-4965-B554-B80B82622FF2}">
      <dsp:nvSpPr>
        <dsp:cNvPr id="0" name=""/>
        <dsp:cNvSpPr/>
      </dsp:nvSpPr>
      <dsp:spPr>
        <a:xfrm rot="12223064">
          <a:off x="2651065" y="1745898"/>
          <a:ext cx="363265" cy="434806"/>
        </a:xfrm>
        <a:prstGeom prst="rightArrow">
          <a:avLst>
            <a:gd name="adj1" fmla="val 60000"/>
            <a:gd name="adj2" fmla="val 50000"/>
          </a:avLst>
        </a:prstGeom>
        <a:solidFill>
          <a:schemeClr val="accent2"/>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55442" y="1854776"/>
        <a:ext cx="254286" cy="260884"/>
      </dsp:txXfrm>
    </dsp:sp>
    <dsp:sp modelId="{2BF8C916-9D40-40B3-A5BB-796E05AA7DD4}">
      <dsp:nvSpPr>
        <dsp:cNvPr id="0" name=""/>
        <dsp:cNvSpPr/>
      </dsp:nvSpPr>
      <dsp:spPr>
        <a:xfrm>
          <a:off x="609606" y="808035"/>
          <a:ext cx="2097903" cy="1278842"/>
        </a:xfrm>
        <a:prstGeom prst="ellipse">
          <a:avLst/>
        </a:prstGeom>
        <a:solidFill>
          <a:schemeClr val="accent1">
            <a:lumMod val="7500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Reduced family satisfaction</a:t>
          </a:r>
          <a:endParaRPr lang="en-US" sz="2000" kern="1200" dirty="0"/>
        </a:p>
      </dsp:txBody>
      <dsp:txXfrm>
        <a:off x="916837" y="995317"/>
        <a:ext cx="1483441" cy="904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93D77-7B1E-4624-B301-4CCD82954E1C}">
      <dsp:nvSpPr>
        <dsp:cNvPr id="0" name=""/>
        <dsp:cNvSpPr/>
      </dsp:nvSpPr>
      <dsp:spPr>
        <a:xfrm>
          <a:off x="2985002" y="2599681"/>
          <a:ext cx="2869773" cy="1926280"/>
        </a:xfrm>
        <a:prstGeom prst="ellipse">
          <a:avLst/>
        </a:prstGeom>
        <a:solidFill>
          <a:schemeClr val="accent1">
            <a:lumMod val="75000"/>
          </a:schemeClr>
        </a:solidFill>
        <a:ln w="1905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CNA IN LONG-TERM CARE</a:t>
          </a:r>
          <a:endParaRPr lang="en-US" sz="2000" kern="1200" dirty="0">
            <a:solidFill>
              <a:schemeClr val="bg1"/>
            </a:solidFill>
          </a:endParaRPr>
        </a:p>
      </dsp:txBody>
      <dsp:txXfrm>
        <a:off x="3405271" y="2881778"/>
        <a:ext cx="2029235" cy="1362086"/>
      </dsp:txXfrm>
    </dsp:sp>
    <dsp:sp modelId="{B8133E99-CD8B-44B8-94F8-C1D6BE15E1CF}">
      <dsp:nvSpPr>
        <dsp:cNvPr id="0" name=""/>
        <dsp:cNvSpPr/>
      </dsp:nvSpPr>
      <dsp:spPr>
        <a:xfrm rot="10760980">
          <a:off x="1372139" y="3314269"/>
          <a:ext cx="1524401" cy="548990"/>
        </a:xfrm>
        <a:prstGeom prst="leftArrow">
          <a:avLst>
            <a:gd name="adj1" fmla="val 60000"/>
            <a:gd name="adj2" fmla="val 50000"/>
          </a:avLst>
        </a:prstGeom>
        <a:solidFill>
          <a:schemeClr val="accent2">
            <a:lumMod val="7500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9D4DF5C9-6497-4851-BB02-9CAED050C413}">
      <dsp:nvSpPr>
        <dsp:cNvPr id="0" name=""/>
        <dsp:cNvSpPr/>
      </dsp:nvSpPr>
      <dsp:spPr>
        <a:xfrm>
          <a:off x="457204" y="2865429"/>
          <a:ext cx="1829966" cy="1463973"/>
        </a:xfrm>
        <a:prstGeom prst="roundRect">
          <a:avLst>
            <a:gd name="adj" fmla="val 10000"/>
          </a:avLst>
        </a:prstGeom>
        <a:solidFill>
          <a:schemeClr val="accent1">
            <a:lumMod val="75000"/>
          </a:schemeClr>
        </a:solidFill>
        <a:ln w="1905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PHYSICAL DEMANDS</a:t>
          </a:r>
          <a:endParaRPr lang="en-US" sz="1800" kern="1200" dirty="0">
            <a:solidFill>
              <a:schemeClr val="bg1"/>
            </a:solidFill>
          </a:endParaRPr>
        </a:p>
      </dsp:txBody>
      <dsp:txXfrm>
        <a:off x="500082" y="2908307"/>
        <a:ext cx="1744210" cy="1378217"/>
      </dsp:txXfrm>
    </dsp:sp>
    <dsp:sp modelId="{DE6CFD60-5146-48AC-851B-B0BE97303182}">
      <dsp:nvSpPr>
        <dsp:cNvPr id="0" name=""/>
        <dsp:cNvSpPr/>
      </dsp:nvSpPr>
      <dsp:spPr>
        <a:xfrm rot="13353712">
          <a:off x="1890995" y="1813701"/>
          <a:ext cx="1846213" cy="548990"/>
        </a:xfrm>
        <a:prstGeom prst="leftArrow">
          <a:avLst>
            <a:gd name="adj1" fmla="val 60000"/>
            <a:gd name="adj2" fmla="val 50000"/>
          </a:avLst>
        </a:prstGeom>
        <a:solidFill>
          <a:schemeClr val="accent2">
            <a:lumMod val="7500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56E6B227-CFFF-4D35-8CA5-DDBEDF775247}">
      <dsp:nvSpPr>
        <dsp:cNvPr id="0" name=""/>
        <dsp:cNvSpPr/>
      </dsp:nvSpPr>
      <dsp:spPr>
        <a:xfrm>
          <a:off x="1219207" y="731832"/>
          <a:ext cx="1829966" cy="1463973"/>
        </a:xfrm>
        <a:prstGeom prst="roundRect">
          <a:avLst>
            <a:gd name="adj" fmla="val 10000"/>
          </a:avLst>
        </a:prstGeom>
        <a:solidFill>
          <a:schemeClr val="accent1">
            <a:lumMod val="75000"/>
          </a:schemeClr>
        </a:solidFill>
        <a:ln w="1905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EXPOSURE TO VIOLENCE &amp; ROLE CONFLICT</a:t>
          </a:r>
          <a:endParaRPr lang="en-US" sz="1800" kern="1200" dirty="0">
            <a:solidFill>
              <a:schemeClr val="bg1"/>
            </a:solidFill>
          </a:endParaRPr>
        </a:p>
      </dsp:txBody>
      <dsp:txXfrm>
        <a:off x="1262085" y="774710"/>
        <a:ext cx="1744210" cy="1378217"/>
      </dsp:txXfrm>
    </dsp:sp>
    <dsp:sp modelId="{86BDA819-BE1A-41FC-9B9D-F0A3B929887A}">
      <dsp:nvSpPr>
        <dsp:cNvPr id="0" name=""/>
        <dsp:cNvSpPr/>
      </dsp:nvSpPr>
      <dsp:spPr>
        <a:xfrm rot="16107100">
          <a:off x="3484853" y="1340603"/>
          <a:ext cx="1764777" cy="548990"/>
        </a:xfrm>
        <a:prstGeom prst="leftArrow">
          <a:avLst>
            <a:gd name="adj1" fmla="val 60000"/>
            <a:gd name="adj2" fmla="val 50000"/>
          </a:avLst>
        </a:prstGeom>
        <a:solidFill>
          <a:schemeClr val="accent2">
            <a:lumMod val="7500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98E16674-2AE7-4FBF-9F8E-393018EB1E8A}">
      <dsp:nvSpPr>
        <dsp:cNvPr id="0" name=""/>
        <dsp:cNvSpPr/>
      </dsp:nvSpPr>
      <dsp:spPr>
        <a:xfrm>
          <a:off x="3428416" y="1045"/>
          <a:ext cx="1829966" cy="1463973"/>
        </a:xfrm>
        <a:prstGeom prst="roundRect">
          <a:avLst>
            <a:gd name="adj" fmla="val 10000"/>
          </a:avLst>
        </a:prstGeom>
        <a:solidFill>
          <a:schemeClr val="accent1">
            <a:lumMod val="75000"/>
          </a:schemeClr>
        </a:solidFill>
        <a:ln w="1905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SENSE OF CONTROL</a:t>
          </a:r>
          <a:endParaRPr lang="en-US" sz="1800" kern="1200" dirty="0">
            <a:solidFill>
              <a:schemeClr val="bg1"/>
            </a:solidFill>
          </a:endParaRPr>
        </a:p>
      </dsp:txBody>
      <dsp:txXfrm>
        <a:off x="3471294" y="43923"/>
        <a:ext cx="1744210" cy="1378217"/>
      </dsp:txXfrm>
    </dsp:sp>
    <dsp:sp modelId="{42A11761-AB22-42A4-9A4A-6276EC6F9892}">
      <dsp:nvSpPr>
        <dsp:cNvPr id="0" name=""/>
        <dsp:cNvSpPr/>
      </dsp:nvSpPr>
      <dsp:spPr>
        <a:xfrm rot="18807908">
          <a:off x="4972787" y="1716752"/>
          <a:ext cx="1873305" cy="548990"/>
        </a:xfrm>
        <a:prstGeom prst="leftArrow">
          <a:avLst>
            <a:gd name="adj1" fmla="val 60000"/>
            <a:gd name="adj2" fmla="val 50000"/>
          </a:avLst>
        </a:prstGeom>
        <a:solidFill>
          <a:schemeClr val="accent2">
            <a:lumMod val="7500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EA0F002D-12A2-46D9-BF2C-EA6DDF20D19D}">
      <dsp:nvSpPr>
        <dsp:cNvPr id="0" name=""/>
        <dsp:cNvSpPr/>
      </dsp:nvSpPr>
      <dsp:spPr>
        <a:xfrm>
          <a:off x="5638792" y="579444"/>
          <a:ext cx="1829966" cy="1463973"/>
        </a:xfrm>
        <a:prstGeom prst="roundRect">
          <a:avLst>
            <a:gd name="adj" fmla="val 10000"/>
          </a:avLst>
        </a:prstGeom>
        <a:solidFill>
          <a:schemeClr val="accent1">
            <a:lumMod val="75000"/>
          </a:schemeClr>
        </a:solidFill>
        <a:ln w="1905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ROLE IN DECISION MAKING</a:t>
          </a:r>
          <a:endParaRPr lang="en-US" sz="1800" kern="1200" dirty="0">
            <a:solidFill>
              <a:schemeClr val="bg1"/>
            </a:solidFill>
          </a:endParaRPr>
        </a:p>
      </dsp:txBody>
      <dsp:txXfrm>
        <a:off x="5681670" y="622322"/>
        <a:ext cx="1744210" cy="1378217"/>
      </dsp:txXfrm>
    </dsp:sp>
    <dsp:sp modelId="{FAF9156C-3BD9-4C16-A82C-0E121292324A}">
      <dsp:nvSpPr>
        <dsp:cNvPr id="0" name=""/>
        <dsp:cNvSpPr/>
      </dsp:nvSpPr>
      <dsp:spPr>
        <a:xfrm rot="21553098">
          <a:off x="5869988" y="3292493"/>
          <a:ext cx="1525099" cy="548990"/>
        </a:xfrm>
        <a:prstGeom prst="leftArrow">
          <a:avLst>
            <a:gd name="adj1" fmla="val 60000"/>
            <a:gd name="adj2" fmla="val 50000"/>
          </a:avLst>
        </a:prstGeom>
        <a:solidFill>
          <a:schemeClr val="accent2">
            <a:lumMod val="7500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ABD60360-3533-4792-B13E-F0BD527DD266}">
      <dsp:nvSpPr>
        <dsp:cNvPr id="0" name=""/>
        <dsp:cNvSpPr/>
      </dsp:nvSpPr>
      <dsp:spPr>
        <a:xfrm>
          <a:off x="6553208" y="2789243"/>
          <a:ext cx="1829966" cy="1463973"/>
        </a:xfrm>
        <a:prstGeom prst="roundRect">
          <a:avLst>
            <a:gd name="adj" fmla="val 10000"/>
          </a:avLst>
        </a:prstGeom>
        <a:solidFill>
          <a:schemeClr val="accent1">
            <a:lumMod val="75000"/>
          </a:schemeClr>
        </a:solidFill>
        <a:ln w="1905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LEVEL OF POSITIVE CHALLENGE</a:t>
          </a:r>
          <a:endParaRPr lang="en-US" sz="1800" kern="1200" dirty="0">
            <a:solidFill>
              <a:schemeClr val="bg1"/>
            </a:solidFill>
          </a:endParaRPr>
        </a:p>
      </dsp:txBody>
      <dsp:txXfrm>
        <a:off x="6596086" y="2832121"/>
        <a:ext cx="1744210" cy="1378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190A7-35B1-481B-BE34-B22B79741018}">
      <dsp:nvSpPr>
        <dsp:cNvPr id="0" name=""/>
        <dsp:cNvSpPr/>
      </dsp:nvSpPr>
      <dsp:spPr>
        <a:xfrm>
          <a:off x="4947740" y="3077654"/>
          <a:ext cx="3739059" cy="1448307"/>
        </a:xfrm>
        <a:prstGeom prst="roundRect">
          <a:avLst>
            <a:gd name="adj" fmla="val 10000"/>
          </a:avLst>
        </a:prstGeom>
        <a:solidFill>
          <a:schemeClr val="accent2">
            <a:lumMod val="75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Autonomy</a:t>
          </a:r>
          <a:endParaRPr lang="en-US" sz="2800" kern="1200" dirty="0"/>
        </a:p>
      </dsp:txBody>
      <dsp:txXfrm>
        <a:off x="6101273" y="3471546"/>
        <a:ext cx="2553711" cy="1022600"/>
      </dsp:txXfrm>
    </dsp:sp>
    <dsp:sp modelId="{A5BB883C-F2FE-4842-B6FD-7399C2164C4E}">
      <dsp:nvSpPr>
        <dsp:cNvPr id="0" name=""/>
        <dsp:cNvSpPr/>
      </dsp:nvSpPr>
      <dsp:spPr>
        <a:xfrm>
          <a:off x="152397" y="3077654"/>
          <a:ext cx="3653181" cy="1448307"/>
        </a:xfrm>
        <a:prstGeom prst="roundRect">
          <a:avLst>
            <a:gd name="adj" fmla="val 10000"/>
          </a:avLst>
        </a:prstGeom>
        <a:solidFill>
          <a:schemeClr val="accent2">
            <a:lumMod val="75000"/>
            <a:alpha val="9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85750" lvl="1" indent="-285750" algn="l" defTabSz="1422400">
            <a:lnSpc>
              <a:spcPct val="90000"/>
            </a:lnSpc>
            <a:spcBef>
              <a:spcPct val="0"/>
            </a:spcBef>
            <a:spcAft>
              <a:spcPct val="15000"/>
            </a:spcAft>
            <a:buChar char="••"/>
          </a:pPr>
          <a:r>
            <a:rPr lang="en-US" sz="3200" kern="1200" dirty="0" smtClean="0"/>
            <a:t>Impact</a:t>
          </a:r>
          <a:endParaRPr lang="en-US" sz="3200" kern="1200" dirty="0"/>
        </a:p>
      </dsp:txBody>
      <dsp:txXfrm>
        <a:off x="184212" y="3471546"/>
        <a:ext cx="2493597" cy="1022600"/>
      </dsp:txXfrm>
    </dsp:sp>
    <dsp:sp modelId="{3ECFA896-8303-4989-A466-5C2BF00D9BDA}">
      <dsp:nvSpPr>
        <dsp:cNvPr id="0" name=""/>
        <dsp:cNvSpPr/>
      </dsp:nvSpPr>
      <dsp:spPr>
        <a:xfrm>
          <a:off x="5115244" y="0"/>
          <a:ext cx="3571551" cy="1448307"/>
        </a:xfrm>
        <a:prstGeom prst="roundRect">
          <a:avLst>
            <a:gd name="adj" fmla="val 10000"/>
          </a:avLst>
        </a:prstGeom>
        <a:solidFill>
          <a:schemeClr val="accent2">
            <a:lumMod val="75000"/>
            <a:alpha val="89804"/>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Meaning</a:t>
          </a:r>
          <a:endParaRPr lang="en-US" sz="2800" kern="1200" dirty="0"/>
        </a:p>
      </dsp:txBody>
      <dsp:txXfrm>
        <a:off x="6218525" y="31815"/>
        <a:ext cx="2436456" cy="1022600"/>
      </dsp:txXfrm>
    </dsp:sp>
    <dsp:sp modelId="{AAB9EB2D-1753-4567-BD6C-7B5E67DE0C96}">
      <dsp:nvSpPr>
        <dsp:cNvPr id="0" name=""/>
        <dsp:cNvSpPr/>
      </dsp:nvSpPr>
      <dsp:spPr>
        <a:xfrm>
          <a:off x="124270" y="0"/>
          <a:ext cx="3769265" cy="1448307"/>
        </a:xfrm>
        <a:prstGeom prst="roundRect">
          <a:avLst>
            <a:gd name="adj" fmla="val 10000"/>
          </a:avLst>
        </a:prstGeom>
        <a:solidFill>
          <a:schemeClr val="accent2">
            <a:lumMod val="75000"/>
            <a:alpha val="89804"/>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1022350">
            <a:lnSpc>
              <a:spcPct val="90000"/>
            </a:lnSpc>
            <a:spcBef>
              <a:spcPct val="0"/>
            </a:spcBef>
            <a:spcAft>
              <a:spcPct val="15000"/>
            </a:spcAft>
            <a:buChar char="••"/>
          </a:pPr>
          <a:endParaRPr lang="en-US" sz="2300" kern="1200" dirty="0"/>
        </a:p>
        <a:p>
          <a:pPr marL="285750" lvl="1" indent="-285750" algn="l" defTabSz="1244600">
            <a:lnSpc>
              <a:spcPct val="90000"/>
            </a:lnSpc>
            <a:spcBef>
              <a:spcPct val="0"/>
            </a:spcBef>
            <a:spcAft>
              <a:spcPct val="15000"/>
            </a:spcAft>
            <a:buChar char="••"/>
          </a:pPr>
          <a:r>
            <a:rPr lang="en-US" sz="2800" kern="1200" dirty="0" smtClean="0"/>
            <a:t>Competence</a:t>
          </a:r>
          <a:endParaRPr lang="en-US" sz="2800" kern="1200" dirty="0"/>
        </a:p>
      </dsp:txBody>
      <dsp:txXfrm>
        <a:off x="156085" y="31815"/>
        <a:ext cx="2574856" cy="1022600"/>
      </dsp:txXfrm>
    </dsp:sp>
    <dsp:sp modelId="{777A9868-54FF-4625-8A7E-5ED8025D6345}">
      <dsp:nvSpPr>
        <dsp:cNvPr id="0" name=""/>
        <dsp:cNvSpPr/>
      </dsp:nvSpPr>
      <dsp:spPr>
        <a:xfrm>
          <a:off x="2338398" y="257979"/>
          <a:ext cx="1959741" cy="1959741"/>
        </a:xfrm>
        <a:prstGeom prst="pieWedge">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Physical activities</a:t>
          </a:r>
          <a:endParaRPr lang="en-US" sz="2200" kern="1200" dirty="0">
            <a:solidFill>
              <a:schemeClr val="bg1"/>
            </a:solidFill>
          </a:endParaRPr>
        </a:p>
      </dsp:txBody>
      <dsp:txXfrm>
        <a:off x="2912393" y="831974"/>
        <a:ext cx="1385746" cy="1385746"/>
      </dsp:txXfrm>
    </dsp:sp>
    <dsp:sp modelId="{3085DC54-3BF8-4C37-AF58-C5590D3F99DA}">
      <dsp:nvSpPr>
        <dsp:cNvPr id="0" name=""/>
        <dsp:cNvSpPr/>
      </dsp:nvSpPr>
      <dsp:spPr>
        <a:xfrm rot="5400000">
          <a:off x="4388659" y="257979"/>
          <a:ext cx="1959741" cy="1959741"/>
        </a:xfrm>
        <a:prstGeom prst="pieWedge">
          <a:avLst/>
        </a:prstGeom>
        <a:solidFill>
          <a:schemeClr val="accent1">
            <a:lumMod val="75000"/>
          </a:schemeClr>
        </a:solidFill>
        <a:ln w="190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Positive challenge</a:t>
          </a:r>
          <a:endParaRPr lang="en-US" sz="2200" kern="1200" dirty="0"/>
        </a:p>
      </dsp:txBody>
      <dsp:txXfrm rot="-5400000">
        <a:off x="4388659" y="831974"/>
        <a:ext cx="1385746" cy="1385746"/>
      </dsp:txXfrm>
    </dsp:sp>
    <dsp:sp modelId="{40896895-4065-4737-97F9-09FB6D906889}">
      <dsp:nvSpPr>
        <dsp:cNvPr id="0" name=""/>
        <dsp:cNvSpPr/>
      </dsp:nvSpPr>
      <dsp:spPr>
        <a:xfrm rot="10800000">
          <a:off x="4388659" y="2308240"/>
          <a:ext cx="1959741" cy="1959741"/>
        </a:xfrm>
        <a:prstGeom prst="pieWedge">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Sense of control</a:t>
          </a:r>
          <a:endParaRPr lang="en-US" sz="2200" kern="1200" dirty="0"/>
        </a:p>
      </dsp:txBody>
      <dsp:txXfrm rot="10800000">
        <a:off x="4388659" y="2308240"/>
        <a:ext cx="1385746" cy="1385746"/>
      </dsp:txXfrm>
    </dsp:sp>
    <dsp:sp modelId="{31A7C43C-CDFA-481D-8F3F-D0E93FB48ABC}">
      <dsp:nvSpPr>
        <dsp:cNvPr id="0" name=""/>
        <dsp:cNvSpPr/>
      </dsp:nvSpPr>
      <dsp:spPr>
        <a:xfrm rot="16200000">
          <a:off x="2338398" y="2308240"/>
          <a:ext cx="1959741" cy="1959741"/>
        </a:xfrm>
        <a:prstGeom prst="pieWedge">
          <a:avLst/>
        </a:prstGeom>
        <a:solidFill>
          <a:schemeClr val="accent1">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Role in Decision- making</a:t>
          </a:r>
          <a:endParaRPr lang="en-US" sz="2200" kern="1200" dirty="0"/>
        </a:p>
      </dsp:txBody>
      <dsp:txXfrm rot="5400000">
        <a:off x="2912393" y="2308240"/>
        <a:ext cx="1385746" cy="1385746"/>
      </dsp:txXfrm>
    </dsp:sp>
    <dsp:sp modelId="{3E85D889-039A-415B-AD1F-A9EC93E4964C}">
      <dsp:nvSpPr>
        <dsp:cNvPr id="0" name=""/>
        <dsp:cNvSpPr/>
      </dsp:nvSpPr>
      <dsp:spPr>
        <a:xfrm>
          <a:off x="4005084" y="1855644"/>
          <a:ext cx="676631" cy="588375"/>
        </a:xfrm>
        <a:prstGeom prst="circularArrow">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E0B2D3-D6E1-4CAB-93AC-345FE174162B}">
      <dsp:nvSpPr>
        <dsp:cNvPr id="0" name=""/>
        <dsp:cNvSpPr/>
      </dsp:nvSpPr>
      <dsp:spPr>
        <a:xfrm rot="10800000">
          <a:off x="4005084" y="2081942"/>
          <a:ext cx="676631" cy="588375"/>
        </a:xfrm>
        <a:prstGeom prst="circularArrow">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80671-BAF0-405F-B129-903ED5D3F3BA}">
      <dsp:nvSpPr>
        <dsp:cNvPr id="0" name=""/>
        <dsp:cNvSpPr/>
      </dsp:nvSpPr>
      <dsp:spPr>
        <a:xfrm>
          <a:off x="617219" y="0"/>
          <a:ext cx="6995160" cy="4389437"/>
        </a:xfrm>
        <a:prstGeom prst="rightArrow">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C4C7BD0A-666A-4BC0-9E45-FE36722FC7B9}">
      <dsp:nvSpPr>
        <dsp:cNvPr id="0" name=""/>
        <dsp:cNvSpPr/>
      </dsp:nvSpPr>
      <dsp:spPr>
        <a:xfrm>
          <a:off x="4018" y="1316831"/>
          <a:ext cx="2652117" cy="1755774"/>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“We’re meeting AGAIN?”</a:t>
          </a:r>
          <a:endParaRPr lang="en-US" sz="3500" kern="1200" dirty="0"/>
        </a:p>
      </dsp:txBody>
      <dsp:txXfrm>
        <a:off x="89728" y="1402541"/>
        <a:ext cx="2480697" cy="1584354"/>
      </dsp:txXfrm>
    </dsp:sp>
    <dsp:sp modelId="{07FB2EB3-4370-4C26-B2FD-42E080BFA54C}">
      <dsp:nvSpPr>
        <dsp:cNvPr id="0" name=""/>
        <dsp:cNvSpPr/>
      </dsp:nvSpPr>
      <dsp:spPr>
        <a:xfrm>
          <a:off x="2788741" y="1316831"/>
          <a:ext cx="2652117" cy="1755774"/>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“Are we meeting today?”</a:t>
          </a:r>
          <a:endParaRPr lang="en-US" sz="3500" kern="1200" dirty="0"/>
        </a:p>
      </dsp:txBody>
      <dsp:txXfrm>
        <a:off x="2874451" y="1402541"/>
        <a:ext cx="2480697" cy="1584354"/>
      </dsp:txXfrm>
    </dsp:sp>
    <dsp:sp modelId="{E5556875-44ED-49B2-8DCC-F637B2AACF64}">
      <dsp:nvSpPr>
        <dsp:cNvPr id="0" name=""/>
        <dsp:cNvSpPr/>
      </dsp:nvSpPr>
      <dsp:spPr>
        <a:xfrm>
          <a:off x="5573464" y="1316831"/>
          <a:ext cx="2652117" cy="1755774"/>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smtClean="0"/>
        </a:p>
        <a:p>
          <a:pPr lvl="0" algn="ctr" defTabSz="1422400">
            <a:lnSpc>
              <a:spcPct val="90000"/>
            </a:lnSpc>
            <a:spcBef>
              <a:spcPct val="0"/>
            </a:spcBef>
            <a:spcAft>
              <a:spcPct val="35000"/>
            </a:spcAft>
          </a:pPr>
          <a:r>
            <a:rPr lang="en-US" sz="3200" kern="1200" dirty="0" smtClean="0"/>
            <a:t>“Can we meet today?!”</a:t>
          </a:r>
          <a:br>
            <a:rPr lang="en-US" sz="3200" kern="1200" dirty="0" smtClean="0"/>
          </a:br>
          <a:endParaRPr lang="en-US" sz="3200" kern="1200" dirty="0"/>
        </a:p>
      </dsp:txBody>
      <dsp:txXfrm>
        <a:off x="5659174" y="1402541"/>
        <a:ext cx="2480697" cy="15843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295A0-CC27-44DC-A659-64D46E6F43F4}">
      <dsp:nvSpPr>
        <dsp:cNvPr id="0" name=""/>
        <dsp:cNvSpPr/>
      </dsp:nvSpPr>
      <dsp:spPr>
        <a:xfrm>
          <a:off x="0" y="574200"/>
          <a:ext cx="5181600" cy="3312000"/>
        </a:xfrm>
        <a:prstGeom prst="right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383C44-BD5B-4F5F-BE44-AD4C8B3E5356}">
      <dsp:nvSpPr>
        <dsp:cNvPr id="0" name=""/>
        <dsp:cNvSpPr/>
      </dsp:nvSpPr>
      <dsp:spPr>
        <a:xfrm>
          <a:off x="3678304" y="1180064"/>
          <a:ext cx="1055042" cy="215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endParaRPr lang="en-US" sz="2000" kern="1200" dirty="0"/>
        </a:p>
      </dsp:txBody>
      <dsp:txXfrm>
        <a:off x="3678304" y="1180064"/>
        <a:ext cx="1055042" cy="2154422"/>
      </dsp:txXfrm>
    </dsp:sp>
    <dsp:sp modelId="{83B2DCE6-257C-4405-8C0C-79EDE0CDA3FC}">
      <dsp:nvSpPr>
        <dsp:cNvPr id="0" name=""/>
        <dsp:cNvSpPr/>
      </dsp:nvSpPr>
      <dsp:spPr>
        <a:xfrm>
          <a:off x="2364797" y="1108525"/>
          <a:ext cx="1055042" cy="21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endParaRPr lang="en-US" sz="2000" kern="1200" dirty="0"/>
        </a:p>
      </dsp:txBody>
      <dsp:txXfrm>
        <a:off x="2364797" y="1108525"/>
        <a:ext cx="1055042" cy="2105040"/>
      </dsp:txXfrm>
    </dsp:sp>
    <dsp:sp modelId="{DAFF85D0-8A1A-4BB0-BABE-69B5E6060BDD}">
      <dsp:nvSpPr>
        <dsp:cNvPr id="0" name=""/>
        <dsp:cNvSpPr/>
      </dsp:nvSpPr>
      <dsp:spPr>
        <a:xfrm>
          <a:off x="394526" y="1394665"/>
          <a:ext cx="1711796"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0" rIns="0" bIns="406400" numCol="1" spcCol="1270" anchor="ctr" anchorCtr="0">
          <a:noAutofit/>
        </a:bodyPr>
        <a:lstStyle/>
        <a:p>
          <a:pPr lvl="0" algn="ctr" defTabSz="1778000">
            <a:lnSpc>
              <a:spcPct val="90000"/>
            </a:lnSpc>
            <a:spcBef>
              <a:spcPct val="0"/>
            </a:spcBef>
            <a:spcAft>
              <a:spcPct val="35000"/>
            </a:spcAft>
          </a:pPr>
          <a:endParaRPr lang="en-US" sz="4000" kern="1200" dirty="0"/>
        </a:p>
      </dsp:txBody>
      <dsp:txXfrm>
        <a:off x="394526" y="1394665"/>
        <a:ext cx="1711796" cy="1656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42E7F-FD6B-46B3-A363-B921E362AE0B}" type="datetimeFigureOut">
              <a:rPr lang="en-US" smtClean="0"/>
              <a:t>7/29/2013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01F06-E9AF-48BC-B5D4-97F20FD05960}" type="slidenum">
              <a:rPr lang="en-US" smtClean="0"/>
              <a:t>‹#›</a:t>
            </a:fld>
            <a:endParaRPr lang="en-US"/>
          </a:p>
        </p:txBody>
      </p:sp>
    </p:spTree>
    <p:extLst>
      <p:ext uri="{BB962C8B-B14F-4D97-AF65-F5344CB8AC3E}">
        <p14:creationId xmlns:p14="http://schemas.microsoft.com/office/powerpoint/2010/main" val="134809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44979-1950-514C-90AC-088E3B0CE7E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718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A30CD1-1BB7-4CF2-920E-70F7093F96EA}" type="slidenum">
              <a:rPr lang="en-US" smtClean="0"/>
              <a:pPr>
                <a:defRPr/>
              </a:pPr>
              <a:t>18</a:t>
            </a:fld>
            <a:endParaRPr lang="en-US"/>
          </a:p>
        </p:txBody>
      </p:sp>
    </p:spTree>
    <p:extLst>
      <p:ext uri="{BB962C8B-B14F-4D97-AF65-F5344CB8AC3E}">
        <p14:creationId xmlns:p14="http://schemas.microsoft.com/office/powerpoint/2010/main" val="335847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base" hangingPunct="1">
              <a:spcBef>
                <a:spcPct val="20000"/>
              </a:spcBef>
              <a:spcAft>
                <a:spcPct val="0"/>
              </a:spcAft>
              <a:buClr>
                <a:srgbClr val="1F497D"/>
              </a:buClr>
              <a:buSzPct val="70000"/>
              <a:buFont typeface="Wingdings" pitchFamily="2" charset="2"/>
              <a:buChar char="v"/>
            </a:pPr>
            <a:r>
              <a:rPr lang="en-US" sz="1200" b="1" dirty="0" smtClean="0">
                <a:solidFill>
                  <a:srgbClr val="0033CC"/>
                </a:solidFill>
                <a:effectLst>
                  <a:outerShdw blurRad="38100" dist="38100" dir="2700000" algn="tl">
                    <a:srgbClr val="C0C0C0"/>
                  </a:outerShdw>
                </a:effectLst>
                <a:cs typeface="Times New Roman" pitchFamily="18" charset="0"/>
              </a:rPr>
              <a:t>Reduction in CAUTI’s </a:t>
            </a:r>
          </a:p>
          <a:p>
            <a:pPr eaLnBrk="1" fontAlgn="base" hangingPunct="1">
              <a:spcBef>
                <a:spcPct val="20000"/>
              </a:spcBef>
              <a:spcAft>
                <a:spcPct val="0"/>
              </a:spcAft>
              <a:buClr>
                <a:srgbClr val="0000FF"/>
              </a:buClr>
              <a:buSzPct val="70000"/>
              <a:buFont typeface="Wingdings" pitchFamily="2" charset="2"/>
              <a:buNone/>
            </a:pPr>
            <a:r>
              <a:rPr lang="en-US" sz="1200" b="1" dirty="0" smtClean="0">
                <a:solidFill>
                  <a:srgbClr val="0033CC"/>
                </a:solidFill>
                <a:effectLst>
                  <a:outerShdw blurRad="38100" dist="38100" dir="2700000" algn="tl">
                    <a:srgbClr val="C0C0C0"/>
                  </a:outerShdw>
                </a:effectLst>
                <a:cs typeface="Times New Roman" pitchFamily="18" charset="0"/>
              </a:rPr>
              <a:t>                  40% between 2009 - 2010</a:t>
            </a:r>
          </a:p>
          <a:p>
            <a:pPr eaLnBrk="1" fontAlgn="base" hangingPunct="1">
              <a:spcBef>
                <a:spcPct val="20000"/>
              </a:spcBef>
              <a:spcAft>
                <a:spcPct val="0"/>
              </a:spcAft>
              <a:buClr>
                <a:srgbClr val="0000FF"/>
              </a:buClr>
              <a:buSzPct val="70000"/>
              <a:buFont typeface="Wingdings" pitchFamily="2" charset="2"/>
              <a:buNone/>
            </a:pPr>
            <a:r>
              <a:rPr lang="en-US" sz="1200" b="1" dirty="0" smtClean="0">
                <a:solidFill>
                  <a:srgbClr val="0033CC"/>
                </a:solidFill>
                <a:effectLst>
                  <a:outerShdw blurRad="38100" dist="38100" dir="2700000" algn="tl">
                    <a:srgbClr val="C0C0C0"/>
                  </a:outerShdw>
                </a:effectLst>
                <a:cs typeface="Times New Roman" pitchFamily="18" charset="0"/>
              </a:rPr>
              <a:t>                  80% between 2010 - 2011</a:t>
            </a:r>
          </a:p>
          <a:p>
            <a:pPr eaLnBrk="1" fontAlgn="base" hangingPunct="1">
              <a:spcBef>
                <a:spcPct val="20000"/>
              </a:spcBef>
              <a:spcAft>
                <a:spcPct val="0"/>
              </a:spcAft>
              <a:buClr>
                <a:srgbClr val="0000FF"/>
              </a:buClr>
              <a:buSzPct val="70000"/>
              <a:buFont typeface="Wingdings" pitchFamily="2" charset="2"/>
              <a:buNone/>
            </a:pPr>
            <a:r>
              <a:rPr lang="en-US" sz="1200" b="1" dirty="0" smtClean="0">
                <a:solidFill>
                  <a:srgbClr val="0033CC"/>
                </a:solidFill>
                <a:effectLst>
                  <a:outerShdw blurRad="38100" dist="38100" dir="2700000" algn="tl">
                    <a:srgbClr val="C0C0C0"/>
                  </a:outerShdw>
                </a:effectLst>
                <a:cs typeface="Times New Roman" pitchFamily="18" charset="0"/>
              </a:rPr>
              <a:t>                  Overall 98% between 2009 - 2011 </a:t>
            </a:r>
          </a:p>
          <a:p>
            <a:pPr eaLnBrk="1" fontAlgn="base" hangingPunct="1">
              <a:spcBef>
                <a:spcPct val="20000"/>
              </a:spcBef>
              <a:spcAft>
                <a:spcPct val="0"/>
              </a:spcAft>
              <a:buClr>
                <a:srgbClr val="0000FF"/>
              </a:buClr>
              <a:buSzPct val="70000"/>
              <a:buFont typeface="Wingdings" pitchFamily="2" charset="2"/>
              <a:buNone/>
            </a:pPr>
            <a:endParaRPr lang="en-US" sz="1200" b="1" dirty="0" smtClean="0">
              <a:solidFill>
                <a:srgbClr val="0033CC"/>
              </a:solidFill>
              <a:effectLst>
                <a:outerShdw blurRad="38100" dist="38100" dir="2700000" algn="tl">
                  <a:srgbClr val="C0C0C0"/>
                </a:outerShdw>
              </a:effectLst>
              <a:cs typeface="Times New Roman" pitchFamily="18" charset="0"/>
            </a:endParaRPr>
          </a:p>
          <a:p>
            <a:pPr eaLnBrk="1" fontAlgn="base" hangingPunct="1">
              <a:spcBef>
                <a:spcPct val="20000"/>
              </a:spcBef>
              <a:spcAft>
                <a:spcPct val="0"/>
              </a:spcAft>
              <a:buClr>
                <a:srgbClr val="1F497D"/>
              </a:buClr>
              <a:buSzPct val="70000"/>
              <a:buFont typeface="Wingdings" pitchFamily="2" charset="2"/>
              <a:buChar char="v"/>
            </a:pPr>
            <a:r>
              <a:rPr lang="en-US" sz="1200" b="1" dirty="0" smtClean="0">
                <a:solidFill>
                  <a:srgbClr val="0033CC"/>
                </a:solidFill>
                <a:effectLst>
                  <a:outerShdw blurRad="38100" dist="38100" dir="2700000" algn="tl">
                    <a:srgbClr val="C0C0C0"/>
                  </a:outerShdw>
                </a:effectLst>
              </a:rPr>
              <a:t>Removal of indwelling urinary catheters in the post operative period increased from 82% to 100%</a:t>
            </a:r>
          </a:p>
          <a:p>
            <a:pPr eaLnBrk="1" fontAlgn="base" hangingPunct="1">
              <a:spcBef>
                <a:spcPct val="20000"/>
              </a:spcBef>
              <a:spcAft>
                <a:spcPct val="0"/>
              </a:spcAft>
              <a:buClr>
                <a:srgbClr val="1F497D"/>
              </a:buClr>
              <a:buSzPct val="70000"/>
              <a:buFont typeface="Wingdings" pitchFamily="2" charset="2"/>
              <a:buNone/>
            </a:pPr>
            <a:r>
              <a:rPr lang="en-US" sz="1200" b="1" dirty="0" smtClean="0">
                <a:solidFill>
                  <a:srgbClr val="0033CC"/>
                </a:solidFill>
                <a:effectLst>
                  <a:outerShdw blurRad="38100" dist="38100" dir="2700000" algn="tl">
                    <a:srgbClr val="C0C0C0"/>
                  </a:outerShdw>
                </a:effectLst>
                <a:cs typeface="Times New Roman" pitchFamily="18" charset="0"/>
              </a:rPr>
              <a:t>                  </a:t>
            </a:r>
          </a:p>
          <a:p>
            <a:pPr eaLnBrk="1" fontAlgn="base" hangingPunct="1">
              <a:spcBef>
                <a:spcPct val="20000"/>
              </a:spcBef>
              <a:spcAft>
                <a:spcPct val="0"/>
              </a:spcAft>
              <a:buClr>
                <a:srgbClr val="1F497D"/>
              </a:buClr>
              <a:buSzPct val="70000"/>
              <a:buFont typeface="Wingdings" pitchFamily="2" charset="2"/>
              <a:buChar char="v"/>
            </a:pPr>
            <a:r>
              <a:rPr lang="en-US" sz="1200" b="1" dirty="0" smtClean="0">
                <a:solidFill>
                  <a:srgbClr val="0033CC"/>
                </a:solidFill>
                <a:effectLst>
                  <a:outerShdw blurRad="38100" dist="38100" dir="2700000" algn="tl">
                    <a:srgbClr val="C0C0C0"/>
                  </a:outerShdw>
                </a:effectLst>
                <a:cs typeface="Times New Roman" pitchFamily="18" charset="0"/>
              </a:rPr>
              <a:t>Key elements:  Communication tools, IT Support and  Interdisciplinary teamwork</a:t>
            </a:r>
          </a:p>
          <a:p>
            <a:pPr eaLnBrk="1" fontAlgn="base" hangingPunct="1">
              <a:spcBef>
                <a:spcPct val="20000"/>
              </a:spcBef>
              <a:spcAft>
                <a:spcPct val="0"/>
              </a:spcAft>
              <a:buClr>
                <a:srgbClr val="1F497D"/>
              </a:buClr>
              <a:buSzPct val="70000"/>
              <a:buFont typeface="Wingdings" pitchFamily="2" charset="2"/>
              <a:buNone/>
            </a:pPr>
            <a:endParaRPr lang="en-US" sz="1200" b="1" dirty="0" smtClean="0">
              <a:solidFill>
                <a:srgbClr val="0033CC"/>
              </a:solidFill>
              <a:effectLst>
                <a:outerShdw blurRad="38100" dist="38100" dir="2700000" algn="tl">
                  <a:srgbClr val="C0C0C0"/>
                </a:outerShdw>
              </a:effectLst>
              <a:cs typeface="Times New Roman" pitchFamily="18" charset="0"/>
            </a:endParaRPr>
          </a:p>
          <a:p>
            <a:pPr eaLnBrk="1" fontAlgn="base" hangingPunct="1">
              <a:spcBef>
                <a:spcPct val="20000"/>
              </a:spcBef>
              <a:spcAft>
                <a:spcPct val="0"/>
              </a:spcAft>
              <a:buClr>
                <a:srgbClr val="1F497D"/>
              </a:buClr>
              <a:buSzPct val="70000"/>
              <a:buFont typeface="Wingdings" pitchFamily="2" charset="2"/>
              <a:buChar char="v"/>
            </a:pPr>
            <a:r>
              <a:rPr lang="en-US" sz="1200" b="1" dirty="0" smtClean="0">
                <a:solidFill>
                  <a:srgbClr val="0033CC"/>
                </a:solidFill>
                <a:effectLst>
                  <a:outerShdw blurRad="38100" dist="38100" dir="2700000" algn="tl">
                    <a:srgbClr val="C0C0C0"/>
                  </a:outerShdw>
                </a:effectLst>
                <a:cs typeface="Times New Roman" pitchFamily="18" charset="0"/>
              </a:rPr>
              <a:t>Moving Forward:</a:t>
            </a:r>
          </a:p>
          <a:p>
            <a:pPr eaLnBrk="1" fontAlgn="base" hangingPunct="1">
              <a:spcBef>
                <a:spcPct val="20000"/>
              </a:spcBef>
              <a:spcAft>
                <a:spcPct val="0"/>
              </a:spcAft>
              <a:buClr>
                <a:srgbClr val="1F497D"/>
              </a:buClr>
              <a:buSzPct val="70000"/>
              <a:buFont typeface="Wingdings" pitchFamily="2" charset="2"/>
              <a:buNone/>
            </a:pPr>
            <a:r>
              <a:rPr lang="en-US" b="1" dirty="0" smtClean="0">
                <a:solidFill>
                  <a:srgbClr val="0033CC"/>
                </a:solidFill>
                <a:effectLst>
                  <a:outerShdw blurRad="38100" dist="38100" dir="2700000" algn="tl">
                    <a:srgbClr val="C0C0C0"/>
                  </a:outerShdw>
                </a:effectLst>
              </a:rPr>
              <a:t>           Sustain outcomes</a:t>
            </a:r>
          </a:p>
          <a:p>
            <a:pPr fontAlgn="base">
              <a:spcBef>
                <a:spcPct val="0"/>
              </a:spcBef>
              <a:spcAft>
                <a:spcPct val="0"/>
              </a:spcAft>
            </a:pPr>
            <a:r>
              <a:rPr lang="en-US" b="1" dirty="0" smtClean="0">
                <a:solidFill>
                  <a:srgbClr val="0033CC"/>
                </a:solidFill>
                <a:effectLst>
                  <a:outerShdw blurRad="38100" dist="38100" dir="2700000" algn="tl">
                    <a:srgbClr val="C0C0C0"/>
                  </a:outerShdw>
                </a:effectLst>
              </a:rPr>
              <a:t>           Surveillance rounds </a:t>
            </a:r>
          </a:p>
          <a:p>
            <a:pPr fontAlgn="base">
              <a:spcBef>
                <a:spcPct val="0"/>
              </a:spcBef>
              <a:spcAft>
                <a:spcPct val="0"/>
              </a:spcAft>
            </a:pPr>
            <a:r>
              <a:rPr lang="en-US" b="1" dirty="0" smtClean="0">
                <a:solidFill>
                  <a:srgbClr val="0033CC"/>
                </a:solidFill>
                <a:effectLst>
                  <a:outerShdw blurRad="38100" dist="38100" dir="2700000" algn="tl">
                    <a:srgbClr val="C0C0C0"/>
                  </a:outerShdw>
                </a:effectLst>
              </a:rPr>
              <a:t>           Ongoing education to staff</a:t>
            </a:r>
          </a:p>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22</a:t>
            </a:fld>
            <a:endParaRPr lang="en-US"/>
          </a:p>
        </p:txBody>
      </p:sp>
    </p:spTree>
    <p:extLst>
      <p:ext uri="{BB962C8B-B14F-4D97-AF65-F5344CB8AC3E}">
        <p14:creationId xmlns:p14="http://schemas.microsoft.com/office/powerpoint/2010/main" val="297608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v"/>
            </a:pPr>
            <a:r>
              <a:rPr lang="en-US" sz="1200" dirty="0" smtClean="0"/>
              <a:t>Over all reduction in falls rate from 2.15 in 2011 to 1.7 per 1000 patient days in 2012</a:t>
            </a:r>
          </a:p>
          <a:p>
            <a:pPr>
              <a:buFont typeface="Wingdings" pitchFamily="2" charset="2"/>
              <a:buChar char="v"/>
            </a:pPr>
            <a:endParaRPr lang="en-US" sz="1200" dirty="0" smtClean="0"/>
          </a:p>
          <a:p>
            <a:pPr>
              <a:buFont typeface="Wingdings" pitchFamily="2" charset="2"/>
              <a:buChar char="v"/>
            </a:pPr>
            <a:r>
              <a:rPr lang="en-US" sz="1200" dirty="0" smtClean="0"/>
              <a:t>Injury rate reduced from 0.36 to 0.28 per 1000 patient with only 1 severe injury</a:t>
            </a:r>
          </a:p>
          <a:p>
            <a:pPr marL="0" indent="0">
              <a:buNone/>
            </a:pPr>
            <a:endParaRPr lang="en-US" sz="1200" dirty="0" smtClean="0"/>
          </a:p>
          <a:p>
            <a:pPr>
              <a:buFont typeface="Wingdings" pitchFamily="2" charset="2"/>
              <a:buChar char="v"/>
            </a:pPr>
            <a:r>
              <a:rPr lang="en-US" sz="1200" dirty="0" smtClean="0"/>
              <a:t>Distribution of falls hospital wide remains the same with increase in falls in surgery and psychiatry units</a:t>
            </a:r>
          </a:p>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27</a:t>
            </a:fld>
            <a:endParaRPr lang="en-US"/>
          </a:p>
        </p:txBody>
      </p:sp>
    </p:spTree>
    <p:extLst>
      <p:ext uri="{BB962C8B-B14F-4D97-AF65-F5344CB8AC3E}">
        <p14:creationId xmlns:p14="http://schemas.microsoft.com/office/powerpoint/2010/main" val="2773091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I</a:t>
            </a:r>
            <a:r>
              <a:rPr lang="en-US" sz="1200" dirty="0" smtClean="0"/>
              <a:t>ntroduction:	Introduce yourself and your role/job (include patient)</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P</a:t>
            </a:r>
            <a:r>
              <a:rPr lang="en-US" sz="1200" dirty="0" smtClean="0"/>
              <a:t>atient:	Identifiers, age, sex, location</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A</a:t>
            </a:r>
            <a:r>
              <a:rPr lang="en-US" sz="1200" dirty="0" smtClean="0"/>
              <a:t>ssessment:	Present chief complaint, vital signs, symptoms, and </a:t>
            </a:r>
            <a:br>
              <a:rPr lang="en-US" sz="1200" dirty="0" smtClean="0"/>
            </a:br>
            <a:r>
              <a:rPr lang="en-US" sz="1200" dirty="0" smtClean="0"/>
              <a:t>diagnosis</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S</a:t>
            </a:r>
            <a:r>
              <a:rPr lang="en-US" sz="1200" dirty="0" smtClean="0"/>
              <a:t>ituation:	Current status/circumstances, including code status, </a:t>
            </a:r>
            <a:br>
              <a:rPr lang="en-US" sz="1200" dirty="0" smtClean="0"/>
            </a:br>
            <a:r>
              <a:rPr lang="en-US" sz="1200" dirty="0" smtClean="0"/>
              <a:t>level of uncertainty, recent changes, and response to treatment </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S</a:t>
            </a:r>
            <a:r>
              <a:rPr lang="en-US" sz="1200" dirty="0" smtClean="0"/>
              <a:t>afety:	Critical lab values/reports, socio-economic factors, allergies, and alerts </a:t>
            </a:r>
            <a:br>
              <a:rPr lang="en-US" sz="1200" dirty="0" smtClean="0"/>
            </a:br>
            <a:r>
              <a:rPr lang="en-US" sz="1200" dirty="0" smtClean="0"/>
              <a:t>(falls, isolation, etc.)</a:t>
            </a:r>
          </a:p>
          <a:p>
            <a:pPr marL="1262063" indent="-1262063">
              <a:lnSpc>
                <a:spcPct val="90000"/>
              </a:lnSpc>
              <a:spcBef>
                <a:spcPct val="0"/>
              </a:spcBef>
              <a:spcAft>
                <a:spcPct val="15000"/>
              </a:spcAft>
              <a:buFont typeface="Wingdings" pitchFamily="2" charset="2"/>
              <a:buNone/>
            </a:pPr>
            <a:r>
              <a:rPr lang="en-US" sz="1200" i="1" dirty="0" smtClean="0"/>
              <a:t>THE</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B</a:t>
            </a:r>
            <a:r>
              <a:rPr lang="en-US" sz="1200" dirty="0" smtClean="0"/>
              <a:t>ackground:	Co-morbidities, previous episodes, current medications, and family history</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A</a:t>
            </a:r>
            <a:r>
              <a:rPr lang="en-US" sz="1200" dirty="0" smtClean="0"/>
              <a:t>ctions:	What actions were taken or are required? Provide brief rationale</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T</a:t>
            </a:r>
            <a:r>
              <a:rPr lang="en-US" sz="1200" dirty="0" smtClean="0"/>
              <a:t>iming:	Level of urgency and explicit timing and prioritization of actions</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O</a:t>
            </a:r>
            <a:r>
              <a:rPr lang="en-US" sz="1200" dirty="0" smtClean="0"/>
              <a:t>wnership:	Who is responsible (nurse/doctor/team)? </a:t>
            </a:r>
            <a:br>
              <a:rPr lang="en-US" sz="1200" dirty="0" smtClean="0"/>
            </a:br>
            <a:r>
              <a:rPr lang="en-US" sz="1200" dirty="0" smtClean="0"/>
              <a:t>Include patient/family responsibilities</a:t>
            </a:r>
          </a:p>
          <a:p>
            <a:pPr marL="1262063" indent="-1262063">
              <a:lnSpc>
                <a:spcPct val="90000"/>
              </a:lnSpc>
              <a:spcBef>
                <a:spcPct val="15000"/>
              </a:spcBef>
              <a:spcAft>
                <a:spcPct val="15000"/>
              </a:spcAft>
              <a:buFont typeface="Wingdings" pitchFamily="2" charset="2"/>
              <a:buNone/>
            </a:pPr>
            <a:r>
              <a:rPr lang="en-US" sz="1400" dirty="0" smtClean="0">
                <a:solidFill>
                  <a:srgbClr val="E1393E"/>
                </a:solidFill>
                <a:effectLst>
                  <a:outerShdw blurRad="38100" dist="38100" dir="2700000" algn="tl">
                    <a:srgbClr val="C0C0C0"/>
                  </a:outerShdw>
                </a:effectLst>
              </a:rPr>
              <a:t>N</a:t>
            </a:r>
            <a:r>
              <a:rPr lang="en-US" sz="1200" dirty="0" smtClean="0"/>
              <a:t>ext:	What will happen next? Anticipated changes? </a:t>
            </a:r>
            <a:br>
              <a:rPr lang="en-US" sz="1200" dirty="0" smtClean="0"/>
            </a:br>
            <a:r>
              <a:rPr lang="en-US" sz="1200" dirty="0" smtClean="0"/>
              <a:t>What is the plan? Are there contingency plans?</a:t>
            </a:r>
          </a:p>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30</a:t>
            </a:fld>
            <a:endParaRPr lang="en-US"/>
          </a:p>
        </p:txBody>
      </p:sp>
    </p:spTree>
    <p:extLst>
      <p:ext uri="{BB962C8B-B14F-4D97-AF65-F5344CB8AC3E}">
        <p14:creationId xmlns:p14="http://schemas.microsoft.com/office/powerpoint/2010/main" val="177611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31</a:t>
            </a:fld>
            <a:endParaRPr lang="en-US"/>
          </a:p>
        </p:txBody>
      </p:sp>
    </p:spTree>
    <p:extLst>
      <p:ext uri="{BB962C8B-B14F-4D97-AF65-F5344CB8AC3E}">
        <p14:creationId xmlns:p14="http://schemas.microsoft.com/office/powerpoint/2010/main" val="1017655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36</a:t>
            </a:fld>
            <a:endParaRPr lang="en-US"/>
          </a:p>
        </p:txBody>
      </p:sp>
    </p:spTree>
    <p:extLst>
      <p:ext uri="{BB962C8B-B14F-4D97-AF65-F5344CB8AC3E}">
        <p14:creationId xmlns:p14="http://schemas.microsoft.com/office/powerpoint/2010/main" val="2125150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defRPr/>
            </a:pPr>
            <a:fld id="{6E59161F-CDE2-4C49-8823-2DD48E63F1D2}" type="slidenum">
              <a:rPr lang="en-US" sz="1200" b="0" smtClean="0"/>
              <a:pPr eaLnBrk="1" hangingPunct="1">
                <a:defRPr/>
              </a:pPr>
              <a:t>41</a:t>
            </a:fld>
            <a:endParaRPr lang="en-US" sz="1200" b="0" smtClean="0"/>
          </a:p>
        </p:txBody>
      </p:sp>
      <p:sp>
        <p:nvSpPr>
          <p:cNvPr id="62467" name="Rectangle 2"/>
          <p:cNvSpPr>
            <a:spLocks noGrp="1" noRot="1" noChangeAspect="1" noChangeArrowheads="1" noTextEdit="1"/>
          </p:cNvSpPr>
          <p:nvPr>
            <p:ph type="sldImg"/>
          </p:nvPr>
        </p:nvSpPr>
        <p:spPr>
          <a:xfrm>
            <a:off x="1144588" y="688975"/>
            <a:ext cx="4570412" cy="3427413"/>
          </a:xfrm>
          <a:ln/>
        </p:spPr>
      </p:sp>
      <p:sp>
        <p:nvSpPr>
          <p:cNvPr id="62468" name="Rectangle 3"/>
          <p:cNvSpPr>
            <a:spLocks noGrp="1" noChangeArrowheads="1"/>
          </p:cNvSpPr>
          <p:nvPr>
            <p:ph type="body" idx="1"/>
          </p:nvPr>
        </p:nvSpPr>
        <p:spPr>
          <a:xfrm>
            <a:off x="911225" y="4343400"/>
            <a:ext cx="5035550" cy="4111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z="1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42</a:t>
            </a:fld>
            <a:endParaRPr lang="en-US"/>
          </a:p>
        </p:txBody>
      </p:sp>
    </p:spTree>
    <p:extLst>
      <p:ext uri="{BB962C8B-B14F-4D97-AF65-F5344CB8AC3E}">
        <p14:creationId xmlns:p14="http://schemas.microsoft.com/office/powerpoint/2010/main" val="308450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0425AA3-02D3-47A3-96E1-1FCE2D40393A}" type="slidenum">
              <a:rPr lang="en-US"/>
              <a:pPr/>
              <a:t>43</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48</a:t>
            </a:fld>
            <a:endParaRPr lang="en-US"/>
          </a:p>
        </p:txBody>
      </p:sp>
    </p:spTree>
    <p:extLst>
      <p:ext uri="{BB962C8B-B14F-4D97-AF65-F5344CB8AC3E}">
        <p14:creationId xmlns:p14="http://schemas.microsoft.com/office/powerpoint/2010/main" val="298589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p:spPr>
        <p:txBody>
          <a:bodyPr/>
          <a:lstStyle/>
          <a:p>
            <a:endParaRPr lang="en-US" b="1" dirty="0" smtClean="0">
              <a:latin typeface="Arial" charset="0"/>
            </a:endParaRPr>
          </a:p>
        </p:txBody>
      </p:sp>
      <p:sp>
        <p:nvSpPr>
          <p:cNvPr id="26627" name="Slide Number Placeholder 3"/>
          <p:cNvSpPr>
            <a:spLocks noGrp="1"/>
          </p:cNvSpPr>
          <p:nvPr>
            <p:ph type="sldNum" sz="quarter" idx="5"/>
          </p:nvPr>
        </p:nvSpPr>
        <p:spPr>
          <a:noFill/>
          <a:ln>
            <a:miter lim="800000"/>
            <a:headEnd/>
            <a:tailEnd/>
          </a:ln>
        </p:spPr>
        <p:txBody>
          <a:bodyPr/>
          <a:lstStyle/>
          <a:p>
            <a:fld id="{3D86AB3B-48E9-4F5D-97A1-E985B647877B}" type="slidenum">
              <a:rPr lang="en-US" smtClean="0">
                <a:latin typeface="Arial" charset="0"/>
              </a:rPr>
              <a:pPr/>
              <a:t>4</a:t>
            </a:fld>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Rot="1" noChangeAspect="1" noChangeArrowheads="1" noTextEdit="1"/>
          </p:cNvSpPr>
          <p:nvPr>
            <p:ph type="sldImg"/>
          </p:nvPr>
        </p:nvSpPr>
        <p:spPr>
          <a:xfrm>
            <a:off x="1144588" y="685800"/>
            <a:ext cx="4572000" cy="3429000"/>
          </a:xfrm>
          <a:ln/>
        </p:spPr>
      </p:sp>
      <p:sp>
        <p:nvSpPr>
          <p:cNvPr id="256002"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Mei</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4B88E2-F06D-4ACD-8FEE-428A0D8EA8BA}" type="slidenum">
              <a:rPr lang="en-US" smtClean="0">
                <a:solidFill>
                  <a:prstClr val="black"/>
                </a:solidFill>
              </a:rPr>
              <a:pPr/>
              <a:t>54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28231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7CFA54C3-1E4B-4351-8B74-6CFF73CF0092}" type="slidenum">
              <a:rPr lang="en-US" smtClean="0">
                <a:latin typeface="Arial" charset="0"/>
              </a:rPr>
              <a:pPr/>
              <a:t>6</a:t>
            </a:fld>
            <a:endParaRPr lang="en-US" smtClean="0">
              <a:latin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pPr eaLnBrk="1" hangingPunct="1"/>
            <a:endParaRPr lang="en-US" b="1"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p:spPr>
        <p:txBody>
          <a:bodyPr/>
          <a:lstStyle/>
          <a:p>
            <a:endParaRPr lang="en-US" dirty="0" smtClean="0">
              <a:latin typeface="Arial" charset="0"/>
            </a:endParaRPr>
          </a:p>
        </p:txBody>
      </p:sp>
      <p:sp>
        <p:nvSpPr>
          <p:cNvPr id="34819" name="Slide Number Placeholder 3"/>
          <p:cNvSpPr>
            <a:spLocks noGrp="1"/>
          </p:cNvSpPr>
          <p:nvPr>
            <p:ph type="sldNum" sz="quarter" idx="5"/>
          </p:nvPr>
        </p:nvSpPr>
        <p:spPr>
          <a:noFill/>
          <a:ln>
            <a:miter lim="800000"/>
            <a:headEnd/>
            <a:tailEnd/>
          </a:ln>
        </p:spPr>
        <p:txBody>
          <a:bodyPr/>
          <a:lstStyle/>
          <a:p>
            <a:fld id="{610C586B-C19D-4E98-979E-74E96984F5B6}" type="slidenum">
              <a:rPr lang="en-US" smtClean="0">
                <a:latin typeface="Arial" charset="0"/>
              </a:rPr>
              <a:pPr/>
              <a:t>8</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31F2772B-D99C-4116-A946-9FF1CE574255}" type="slidenum">
              <a:rPr lang="en-US"/>
              <a:pPr/>
              <a:t>11</a:t>
            </a:fld>
            <a:endParaRPr lang="en-US"/>
          </a:p>
        </p:txBody>
      </p:sp>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p:txBody>
          <a:bodyPr/>
          <a:lstStyle/>
          <a:p>
            <a:pPr>
              <a:spcBef>
                <a:spcPct val="0"/>
              </a:spcBef>
            </a:pPr>
            <a:endParaRPr lang="en-US" dirty="0"/>
          </a:p>
        </p:txBody>
      </p:sp>
      <p:sp>
        <p:nvSpPr>
          <p:cNvPr id="20483" name="Header Placeholder 3"/>
          <p:cNvSpPr txBox="1">
            <a:spLocks noGrp="1"/>
          </p:cNvSpPr>
          <p:nvPr/>
        </p:nvSpPr>
        <p:spPr bwMode="auto">
          <a:xfrm>
            <a:off x="1" y="0"/>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defTabSz="931863">
              <a:defRPr>
                <a:solidFill>
                  <a:schemeClr val="tx1"/>
                </a:solidFill>
                <a:latin typeface="Arial" pitchFamily="34" charset="0"/>
              </a:defRPr>
            </a:lvl1pPr>
            <a:lvl2pPr marL="757238" indent="-292100" algn="l" defTabSz="931863">
              <a:defRPr>
                <a:solidFill>
                  <a:schemeClr val="tx1"/>
                </a:solidFill>
                <a:latin typeface="Arial" pitchFamily="34" charset="0"/>
              </a:defRPr>
            </a:lvl2pPr>
            <a:lvl3pPr marL="1165225" indent="-233363" algn="l" defTabSz="931863">
              <a:defRPr>
                <a:solidFill>
                  <a:schemeClr val="tx1"/>
                </a:solidFill>
                <a:latin typeface="Arial" pitchFamily="34" charset="0"/>
              </a:defRPr>
            </a:lvl3pPr>
            <a:lvl4pPr marL="1630363" indent="-233363" algn="l" defTabSz="931863">
              <a:defRPr>
                <a:solidFill>
                  <a:schemeClr val="tx1"/>
                </a:solidFill>
                <a:latin typeface="Arial" pitchFamily="34" charset="0"/>
              </a:defRPr>
            </a:lvl4pPr>
            <a:lvl5pPr marL="2097088" indent="-233363" algn="l" defTabSz="931863">
              <a:defRPr>
                <a:solidFill>
                  <a:schemeClr val="tx1"/>
                </a:solidFill>
                <a:latin typeface="Arial" pitchFamily="34" charset="0"/>
              </a:defRPr>
            </a:lvl5pPr>
            <a:lvl6pPr marL="2554288" indent="-233363" defTabSz="931863" fontAlgn="base">
              <a:spcBef>
                <a:spcPct val="0"/>
              </a:spcBef>
              <a:spcAft>
                <a:spcPct val="0"/>
              </a:spcAft>
              <a:defRPr>
                <a:solidFill>
                  <a:schemeClr val="tx1"/>
                </a:solidFill>
                <a:latin typeface="Arial" pitchFamily="34" charset="0"/>
              </a:defRPr>
            </a:lvl6pPr>
            <a:lvl7pPr marL="3011488" indent="-233363" defTabSz="931863" fontAlgn="base">
              <a:spcBef>
                <a:spcPct val="0"/>
              </a:spcBef>
              <a:spcAft>
                <a:spcPct val="0"/>
              </a:spcAft>
              <a:defRPr>
                <a:solidFill>
                  <a:schemeClr val="tx1"/>
                </a:solidFill>
                <a:latin typeface="Arial" pitchFamily="34" charset="0"/>
              </a:defRPr>
            </a:lvl7pPr>
            <a:lvl8pPr marL="3468688" indent="-233363" defTabSz="931863" fontAlgn="base">
              <a:spcBef>
                <a:spcPct val="0"/>
              </a:spcBef>
              <a:spcAft>
                <a:spcPct val="0"/>
              </a:spcAft>
              <a:defRPr>
                <a:solidFill>
                  <a:schemeClr val="tx1"/>
                </a:solidFill>
                <a:latin typeface="Arial" pitchFamily="34" charset="0"/>
              </a:defRPr>
            </a:lvl8pPr>
            <a:lvl9pPr marL="3925888" indent="-233363" defTabSz="931863" fontAlgn="base">
              <a:spcBef>
                <a:spcPct val="0"/>
              </a:spcBef>
              <a:spcAft>
                <a:spcPct val="0"/>
              </a:spcAft>
              <a:defRPr>
                <a:solidFill>
                  <a:schemeClr val="tx1"/>
                </a:solidFill>
                <a:latin typeface="Arial" pitchFamily="34" charset="0"/>
              </a:defRPr>
            </a:lvl9pPr>
          </a:lstStyle>
          <a:p>
            <a:pPr eaLnBrk="1" hangingPunct="1"/>
            <a:endParaRPr lang="en-US" sz="1200">
              <a:latin typeface="Calibri" pitchFamily="34" charset="0"/>
            </a:endParaRPr>
          </a:p>
        </p:txBody>
      </p:sp>
      <p:sp>
        <p:nvSpPr>
          <p:cNvPr id="20484" name="Date Placeholder 4"/>
          <p:cNvSpPr txBox="1">
            <a:spLocks noGrp="1"/>
          </p:cNvSpPr>
          <p:nvPr/>
        </p:nvSpPr>
        <p:spPr bwMode="auto">
          <a:xfrm>
            <a:off x="3884027" y="0"/>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defTabSz="931863">
              <a:defRPr>
                <a:solidFill>
                  <a:schemeClr val="tx1"/>
                </a:solidFill>
                <a:latin typeface="Arial" pitchFamily="34" charset="0"/>
              </a:defRPr>
            </a:lvl1pPr>
            <a:lvl2pPr marL="757238" indent="-292100" algn="l" defTabSz="931863">
              <a:defRPr>
                <a:solidFill>
                  <a:schemeClr val="tx1"/>
                </a:solidFill>
                <a:latin typeface="Arial" pitchFamily="34" charset="0"/>
              </a:defRPr>
            </a:lvl2pPr>
            <a:lvl3pPr marL="1165225" indent="-233363" algn="l" defTabSz="931863">
              <a:defRPr>
                <a:solidFill>
                  <a:schemeClr val="tx1"/>
                </a:solidFill>
                <a:latin typeface="Arial" pitchFamily="34" charset="0"/>
              </a:defRPr>
            </a:lvl3pPr>
            <a:lvl4pPr marL="1630363" indent="-233363" algn="l" defTabSz="931863">
              <a:defRPr>
                <a:solidFill>
                  <a:schemeClr val="tx1"/>
                </a:solidFill>
                <a:latin typeface="Arial" pitchFamily="34" charset="0"/>
              </a:defRPr>
            </a:lvl4pPr>
            <a:lvl5pPr marL="2097088" indent="-233363" algn="l" defTabSz="931863">
              <a:defRPr>
                <a:solidFill>
                  <a:schemeClr val="tx1"/>
                </a:solidFill>
                <a:latin typeface="Arial" pitchFamily="34" charset="0"/>
              </a:defRPr>
            </a:lvl5pPr>
            <a:lvl6pPr marL="2554288" indent="-233363" defTabSz="931863" fontAlgn="base">
              <a:spcBef>
                <a:spcPct val="0"/>
              </a:spcBef>
              <a:spcAft>
                <a:spcPct val="0"/>
              </a:spcAft>
              <a:defRPr>
                <a:solidFill>
                  <a:schemeClr val="tx1"/>
                </a:solidFill>
                <a:latin typeface="Arial" pitchFamily="34" charset="0"/>
              </a:defRPr>
            </a:lvl6pPr>
            <a:lvl7pPr marL="3011488" indent="-233363" defTabSz="931863" fontAlgn="base">
              <a:spcBef>
                <a:spcPct val="0"/>
              </a:spcBef>
              <a:spcAft>
                <a:spcPct val="0"/>
              </a:spcAft>
              <a:defRPr>
                <a:solidFill>
                  <a:schemeClr val="tx1"/>
                </a:solidFill>
                <a:latin typeface="Arial" pitchFamily="34" charset="0"/>
              </a:defRPr>
            </a:lvl7pPr>
            <a:lvl8pPr marL="3468688" indent="-233363" defTabSz="931863" fontAlgn="base">
              <a:spcBef>
                <a:spcPct val="0"/>
              </a:spcBef>
              <a:spcAft>
                <a:spcPct val="0"/>
              </a:spcAft>
              <a:defRPr>
                <a:solidFill>
                  <a:schemeClr val="tx1"/>
                </a:solidFill>
                <a:latin typeface="Arial" pitchFamily="34" charset="0"/>
              </a:defRPr>
            </a:lvl8pPr>
            <a:lvl9pPr marL="3925888" indent="-233363" defTabSz="931863" fontAlgn="base">
              <a:spcBef>
                <a:spcPct val="0"/>
              </a:spcBef>
              <a:spcAft>
                <a:spcPct val="0"/>
              </a:spcAft>
              <a:defRPr>
                <a:solidFill>
                  <a:schemeClr val="tx1"/>
                </a:solidFill>
                <a:latin typeface="Arial" pitchFamily="34" charset="0"/>
              </a:defRPr>
            </a:lvl9pPr>
          </a:lstStyle>
          <a:p>
            <a:pPr algn="r" eaLnBrk="1" hangingPunct="1"/>
            <a:fld id="{1DD09767-9805-4A66-98CB-142894F3679C}" type="datetime8">
              <a:rPr lang="en-US" sz="1200">
                <a:latin typeface="Calibri" pitchFamily="34" charset="0"/>
              </a:rPr>
              <a:pPr algn="r" eaLnBrk="1" hangingPunct="1"/>
              <a:t>7/29/2013 9:53 AM</a:t>
            </a:fld>
            <a:endParaRPr lang="en-US" sz="1200">
              <a:latin typeface="Calibri" pitchFamily="34" charset="0"/>
            </a:endParaRPr>
          </a:p>
        </p:txBody>
      </p:sp>
      <p:sp>
        <p:nvSpPr>
          <p:cNvPr id="20485" name="Footer Placeholder 5"/>
          <p:cNvSpPr txBox="1">
            <a:spLocks noGrp="1"/>
          </p:cNvSpPr>
          <p:nvPr/>
        </p:nvSpPr>
        <p:spPr bwMode="auto">
          <a:xfrm>
            <a:off x="1"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lgn="l" defTabSz="931863">
              <a:defRPr>
                <a:solidFill>
                  <a:schemeClr val="tx1"/>
                </a:solidFill>
                <a:latin typeface="Arial" pitchFamily="34" charset="0"/>
              </a:defRPr>
            </a:lvl1pPr>
            <a:lvl2pPr marL="757238" indent="-292100" algn="l" defTabSz="931863">
              <a:defRPr>
                <a:solidFill>
                  <a:schemeClr val="tx1"/>
                </a:solidFill>
                <a:latin typeface="Arial" pitchFamily="34" charset="0"/>
              </a:defRPr>
            </a:lvl2pPr>
            <a:lvl3pPr marL="1165225" indent="-233363" algn="l" defTabSz="931863">
              <a:defRPr>
                <a:solidFill>
                  <a:schemeClr val="tx1"/>
                </a:solidFill>
                <a:latin typeface="Arial" pitchFamily="34" charset="0"/>
              </a:defRPr>
            </a:lvl3pPr>
            <a:lvl4pPr marL="1630363" indent="-233363" algn="l" defTabSz="931863">
              <a:defRPr>
                <a:solidFill>
                  <a:schemeClr val="tx1"/>
                </a:solidFill>
                <a:latin typeface="Arial" pitchFamily="34" charset="0"/>
              </a:defRPr>
            </a:lvl4pPr>
            <a:lvl5pPr marL="2097088" indent="-233363" algn="l" defTabSz="931863">
              <a:defRPr>
                <a:solidFill>
                  <a:schemeClr val="tx1"/>
                </a:solidFill>
                <a:latin typeface="Arial" pitchFamily="34" charset="0"/>
              </a:defRPr>
            </a:lvl5pPr>
            <a:lvl6pPr marL="2554288" indent="-233363" defTabSz="931863" fontAlgn="base">
              <a:spcBef>
                <a:spcPct val="0"/>
              </a:spcBef>
              <a:spcAft>
                <a:spcPct val="0"/>
              </a:spcAft>
              <a:defRPr>
                <a:solidFill>
                  <a:schemeClr val="tx1"/>
                </a:solidFill>
                <a:latin typeface="Arial" pitchFamily="34" charset="0"/>
              </a:defRPr>
            </a:lvl6pPr>
            <a:lvl7pPr marL="3011488" indent="-233363" defTabSz="931863" fontAlgn="base">
              <a:spcBef>
                <a:spcPct val="0"/>
              </a:spcBef>
              <a:spcAft>
                <a:spcPct val="0"/>
              </a:spcAft>
              <a:defRPr>
                <a:solidFill>
                  <a:schemeClr val="tx1"/>
                </a:solidFill>
                <a:latin typeface="Arial" pitchFamily="34" charset="0"/>
              </a:defRPr>
            </a:lvl7pPr>
            <a:lvl8pPr marL="3468688" indent="-233363" defTabSz="931863" fontAlgn="base">
              <a:spcBef>
                <a:spcPct val="0"/>
              </a:spcBef>
              <a:spcAft>
                <a:spcPct val="0"/>
              </a:spcAft>
              <a:defRPr>
                <a:solidFill>
                  <a:schemeClr val="tx1"/>
                </a:solidFill>
                <a:latin typeface="Arial" pitchFamily="34" charset="0"/>
              </a:defRPr>
            </a:lvl8pPr>
            <a:lvl9pPr marL="3925888" indent="-233363" defTabSz="931863" fontAlgn="base">
              <a:spcBef>
                <a:spcPct val="0"/>
              </a:spcBef>
              <a:spcAft>
                <a:spcPct val="0"/>
              </a:spcAft>
              <a:defRPr>
                <a:solidFill>
                  <a:schemeClr val="tx1"/>
                </a:solidFill>
                <a:latin typeface="Arial" pitchFamily="34" charset="0"/>
              </a:defRPr>
            </a:lvl9pPr>
          </a:lstStyle>
          <a:p>
            <a:pPr eaLnBrk="1" hangingPunct="1"/>
            <a:r>
              <a:rPr lang="en-US" sz="120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pPr eaLnBrk="1" hangingPunct="1"/>
            <a:r>
              <a:rPr lang="en-US" sz="120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latin typeface="Calibri" pitchFamily="34" charset="0"/>
              </a:rPr>
            </a:br>
            <a:r>
              <a:rPr lang="en-US" sz="1200">
                <a:solidFill>
                  <a:srgbClr val="000000"/>
                </a:solidFill>
                <a:latin typeface="Calibri" pitchFamily="34" charset="0"/>
              </a:rPr>
              <a:t>MICROSOFT MAKES NO WARRANTIES, EXPRESS, IMPLIED OR STATUTORY, AS TO THE INFORMATION IN THIS PRESENTATION.</a:t>
            </a:r>
          </a:p>
          <a:p>
            <a:pPr eaLnBrk="1" hangingPunct="1"/>
            <a:endParaRPr lang="en-US" sz="1200">
              <a:latin typeface="Calibri" pitchFamily="34" charset="0"/>
            </a:endParaRPr>
          </a:p>
        </p:txBody>
      </p:sp>
      <p:sp>
        <p:nvSpPr>
          <p:cNvPr id="20486" name="Slide Number Placeholder 6"/>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lgn="l" defTabSz="931863">
              <a:defRPr>
                <a:solidFill>
                  <a:schemeClr val="tx1"/>
                </a:solidFill>
                <a:latin typeface="Arial" pitchFamily="34" charset="0"/>
              </a:defRPr>
            </a:lvl1pPr>
            <a:lvl2pPr marL="757238" indent="-292100" algn="l" defTabSz="931863">
              <a:defRPr>
                <a:solidFill>
                  <a:schemeClr val="tx1"/>
                </a:solidFill>
                <a:latin typeface="Arial" pitchFamily="34" charset="0"/>
              </a:defRPr>
            </a:lvl2pPr>
            <a:lvl3pPr marL="1165225" indent="-233363" algn="l" defTabSz="931863">
              <a:defRPr>
                <a:solidFill>
                  <a:schemeClr val="tx1"/>
                </a:solidFill>
                <a:latin typeface="Arial" pitchFamily="34" charset="0"/>
              </a:defRPr>
            </a:lvl3pPr>
            <a:lvl4pPr marL="1630363" indent="-233363" algn="l" defTabSz="931863">
              <a:defRPr>
                <a:solidFill>
                  <a:schemeClr val="tx1"/>
                </a:solidFill>
                <a:latin typeface="Arial" pitchFamily="34" charset="0"/>
              </a:defRPr>
            </a:lvl4pPr>
            <a:lvl5pPr marL="2097088" indent="-233363" algn="l" defTabSz="931863">
              <a:defRPr>
                <a:solidFill>
                  <a:schemeClr val="tx1"/>
                </a:solidFill>
                <a:latin typeface="Arial" pitchFamily="34" charset="0"/>
              </a:defRPr>
            </a:lvl5pPr>
            <a:lvl6pPr marL="2554288" indent="-233363" defTabSz="931863" fontAlgn="base">
              <a:spcBef>
                <a:spcPct val="0"/>
              </a:spcBef>
              <a:spcAft>
                <a:spcPct val="0"/>
              </a:spcAft>
              <a:defRPr>
                <a:solidFill>
                  <a:schemeClr val="tx1"/>
                </a:solidFill>
                <a:latin typeface="Arial" pitchFamily="34" charset="0"/>
              </a:defRPr>
            </a:lvl6pPr>
            <a:lvl7pPr marL="3011488" indent="-233363" defTabSz="931863" fontAlgn="base">
              <a:spcBef>
                <a:spcPct val="0"/>
              </a:spcBef>
              <a:spcAft>
                <a:spcPct val="0"/>
              </a:spcAft>
              <a:defRPr>
                <a:solidFill>
                  <a:schemeClr val="tx1"/>
                </a:solidFill>
                <a:latin typeface="Arial" pitchFamily="34" charset="0"/>
              </a:defRPr>
            </a:lvl7pPr>
            <a:lvl8pPr marL="3468688" indent="-233363" defTabSz="931863" fontAlgn="base">
              <a:spcBef>
                <a:spcPct val="0"/>
              </a:spcBef>
              <a:spcAft>
                <a:spcPct val="0"/>
              </a:spcAft>
              <a:defRPr>
                <a:solidFill>
                  <a:schemeClr val="tx1"/>
                </a:solidFill>
                <a:latin typeface="Arial" pitchFamily="34" charset="0"/>
              </a:defRPr>
            </a:lvl8pPr>
            <a:lvl9pPr marL="3925888" indent="-233363" defTabSz="931863" fontAlgn="base">
              <a:spcBef>
                <a:spcPct val="0"/>
              </a:spcBef>
              <a:spcAft>
                <a:spcPct val="0"/>
              </a:spcAft>
              <a:defRPr>
                <a:solidFill>
                  <a:schemeClr val="tx1"/>
                </a:solidFill>
                <a:latin typeface="Arial" pitchFamily="34" charset="0"/>
              </a:defRPr>
            </a:lvl9pPr>
          </a:lstStyle>
          <a:p>
            <a:pPr algn="r" eaLnBrk="1" hangingPunct="1"/>
            <a:fld id="{4A5F7CCD-DE19-4075-8DFC-507A1234BAA4}" type="slidenum">
              <a:rPr lang="en-US" sz="1200">
                <a:latin typeface="Calibri" pitchFamily="34" charset="0"/>
              </a:rPr>
              <a:pPr algn="r" eaLnBrk="1" hangingPunct="1"/>
              <a:t>11</a:t>
            </a:fld>
            <a:endParaRPr 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01F06-E9AF-48BC-B5D4-97F20FD05960}" type="slidenum">
              <a:rPr lang="en-US" smtClean="0"/>
              <a:t>12</a:t>
            </a:fld>
            <a:endParaRPr lang="en-US"/>
          </a:p>
        </p:txBody>
      </p:sp>
    </p:spTree>
    <p:extLst>
      <p:ext uri="{BB962C8B-B14F-4D97-AF65-F5344CB8AC3E}">
        <p14:creationId xmlns:p14="http://schemas.microsoft.com/office/powerpoint/2010/main" val="215692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ln/>
        </p:spPr>
      </p:sp>
      <p:sp>
        <p:nvSpPr>
          <p:cNvPr id="223234" name="Notes Placeholder 2"/>
          <p:cNvSpPr>
            <a:spLocks noGrp="1"/>
          </p:cNvSpPr>
          <p:nvPr>
            <p:ph type="body" idx="1"/>
          </p:nvPr>
        </p:nvSpPr>
        <p:spPr>
          <a:noFill/>
        </p:spPr>
        <p:txBody>
          <a:bodyPr/>
          <a:lstStyle/>
          <a:p>
            <a:pPr eaLnBrk="1" hangingPunct="1">
              <a:buClr>
                <a:schemeClr val="tx2"/>
              </a:buClr>
              <a:buFont typeface="Wingdings" pitchFamily="2" charset="2"/>
              <a:buNone/>
            </a:pPr>
            <a:r>
              <a:rPr lang="en-US" dirty="0" smtClean="0">
                <a:latin typeface="Arial" charset="0"/>
              </a:rPr>
              <a:t> </a:t>
            </a:r>
          </a:p>
        </p:txBody>
      </p:sp>
      <p:sp>
        <p:nvSpPr>
          <p:cNvPr id="223235" name="Slide Number Placeholder 3"/>
          <p:cNvSpPr>
            <a:spLocks noGrp="1"/>
          </p:cNvSpPr>
          <p:nvPr>
            <p:ph type="sldNum" sz="quarter" idx="5"/>
          </p:nvPr>
        </p:nvSpPr>
        <p:spPr>
          <a:noFill/>
          <a:ln>
            <a:miter lim="800000"/>
            <a:headEnd/>
            <a:tailEnd/>
          </a:ln>
        </p:spPr>
        <p:txBody>
          <a:bodyPr/>
          <a:lstStyle/>
          <a:p>
            <a:fld id="{195C8CB2-F115-45FF-9C56-AFC175CD28DB}" type="slidenum">
              <a:rPr lang="en-US" smtClean="0">
                <a:latin typeface="Arial" charset="0"/>
              </a:rPr>
              <a:pPr/>
              <a:t>13</a:t>
            </a:fld>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a:ln/>
        </p:spPr>
      </p:sp>
      <p:sp>
        <p:nvSpPr>
          <p:cNvPr id="219138" name="Notes Placeholder 2"/>
          <p:cNvSpPr>
            <a:spLocks noGrp="1"/>
          </p:cNvSpPr>
          <p:nvPr>
            <p:ph type="body" idx="1"/>
          </p:nvPr>
        </p:nvSpPr>
        <p:spPr>
          <a:noFill/>
        </p:spPr>
        <p:txBody>
          <a:bodyPr/>
          <a:lstStyle/>
          <a:p>
            <a:endParaRPr lang="en-US" dirty="0" smtClean="0">
              <a:latin typeface="Arial" charset="0"/>
            </a:endParaRPr>
          </a:p>
        </p:txBody>
      </p:sp>
      <p:sp>
        <p:nvSpPr>
          <p:cNvPr id="219139" name="Slide Number Placeholder 3"/>
          <p:cNvSpPr>
            <a:spLocks noGrp="1"/>
          </p:cNvSpPr>
          <p:nvPr>
            <p:ph type="sldNum" sz="quarter" idx="5"/>
          </p:nvPr>
        </p:nvSpPr>
        <p:spPr>
          <a:noFill/>
          <a:ln>
            <a:miter lim="800000"/>
            <a:headEnd/>
            <a:tailEnd/>
          </a:ln>
        </p:spPr>
        <p:txBody>
          <a:bodyPr/>
          <a:lstStyle/>
          <a:p>
            <a:fld id="{F44FEDFC-4426-4D7E-A1C2-307F49BDAAE3}" type="slidenum">
              <a:rPr lang="en-US" smtClean="0">
                <a:latin typeface="Arial" charset="0"/>
              </a:rPr>
              <a:pPr/>
              <a:t>14</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8425" t="4229" r="26062" b="4087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1905000"/>
            <a:ext cx="7772400" cy="1470025"/>
          </a:xfrm>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00400" y="5105400"/>
            <a:ext cx="5638800" cy="1524000"/>
          </a:xfrm>
        </p:spPr>
        <p:txBody>
          <a:bodyPr/>
          <a:lstStyle>
            <a:lvl1pPr marL="0" indent="0" algn="ctr">
              <a:buNone/>
              <a:defRPr b="1">
                <a:solidFill>
                  <a:srgbClr val="FFC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26" t="18455" r="63705" b="18111"/>
          <a:stretch/>
        </p:blipFill>
        <p:spPr bwMode="auto">
          <a:xfrm>
            <a:off x="84812" y="3673118"/>
            <a:ext cx="3115588" cy="310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3631"/>
          <a:stretch/>
        </p:blipFill>
        <p:spPr bwMode="auto">
          <a:xfrm>
            <a:off x="0" y="24997"/>
            <a:ext cx="9144000" cy="112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1" b="5991"/>
          <a:stretch/>
        </p:blipFill>
        <p:spPr bwMode="auto">
          <a:xfrm>
            <a:off x="3163888" y="3581400"/>
            <a:ext cx="59801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357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144164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324120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69"/>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9202147B-BA3E-4849-9119-7C5DDFB021A2}" type="slidenum">
              <a:rPr lang="en-US"/>
              <a:pPr>
                <a:defRPr/>
              </a:pPr>
              <a:t>‹#›</a:t>
            </a:fld>
            <a:endParaRPr lang="en-US"/>
          </a:p>
        </p:txBody>
      </p:sp>
    </p:spTree>
    <p:extLst>
      <p:ext uri="{BB962C8B-B14F-4D97-AF65-F5344CB8AC3E}">
        <p14:creationId xmlns:p14="http://schemas.microsoft.com/office/powerpoint/2010/main" val="403372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a:prstGeom prst="rect">
            <a:avLst/>
          </a:prstGeom>
        </p:spPr>
        <p:txBody>
          <a:bodyPr/>
          <a:lstStyle/>
          <a:p>
            <a:endParaRPr lang="en-US"/>
          </a:p>
        </p:txBody>
      </p:sp>
    </p:spTree>
    <p:extLst>
      <p:ext uri="{BB962C8B-B14F-4D97-AF65-F5344CB8AC3E}">
        <p14:creationId xmlns:p14="http://schemas.microsoft.com/office/powerpoint/2010/main" val="628564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1F1F28A-0BA9-4CE7-BA79-DAD6B70DE91D}" type="datetimeFigureOut">
              <a:rPr lang="en-US"/>
              <a:pPr>
                <a:defRPr/>
              </a:pPr>
              <a:t>7/29/2013</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E9AE2C-20A9-4DC3-8C49-7202D7EDC710}" type="slidenum">
              <a:rPr lang="en-US"/>
              <a:pPr>
                <a:defRPr/>
              </a:pPr>
              <a:t>‹#›</a:t>
            </a:fld>
            <a:endParaRPr lang="en-US"/>
          </a:p>
        </p:txBody>
      </p:sp>
    </p:spTree>
    <p:extLst>
      <p:ext uri="{BB962C8B-B14F-4D97-AF65-F5344CB8AC3E}">
        <p14:creationId xmlns:p14="http://schemas.microsoft.com/office/powerpoint/2010/main" val="4067246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309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42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909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40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96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2792859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32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778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58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54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27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944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B65B80F-C5AB-455F-AEFE-BEAAA7CCD425}" type="datetimeFigureOut">
              <a:rPr lang="en-US" smtClean="0"/>
              <a:pPr/>
              <a:t>7/29/2013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A7FCA29-B5E3-416C-90D7-FC673FBBB5FC}"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238694890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A7FCA29-B5E3-416C-90D7-FC673FBBB5F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2868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EA7FCA29-B5E3-416C-90D7-FC673FBBB5FC}"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426811952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5B65B80F-C5AB-455F-AEFE-BEAAA7CCD425}" type="datetimeFigureOut">
              <a:rPr lang="en-US" smtClean="0">
                <a:solidFill>
                  <a:srgbClr val="775F55"/>
                </a:solidFill>
              </a:rPr>
              <a:pPr/>
              <a:t>7/29/2013</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EA7FCA29-B5E3-416C-90D7-FC673FBBB5F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2628873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3301463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5B65B80F-C5AB-455F-AEFE-BEAAA7CCD425}" type="datetimeFigureOut">
              <a:rPr lang="en-US" smtClean="0">
                <a:solidFill>
                  <a:srgbClr val="775F55"/>
                </a:solidFill>
              </a:rPr>
              <a:pPr/>
              <a:t>7/29/2013</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EA7FCA29-B5E3-416C-90D7-FC673FBBB5F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21334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A7FCA29-B5E3-416C-90D7-FC673FBBB5FC}" type="slidenum">
              <a:rPr lang="en-US" smtClean="0"/>
              <a:pPr/>
              <a:t>‹#›</a:t>
            </a:fld>
            <a:endParaRPr lang="en-US"/>
          </a:p>
        </p:txBody>
      </p:sp>
    </p:spTree>
    <p:extLst>
      <p:ext uri="{BB962C8B-B14F-4D97-AF65-F5344CB8AC3E}">
        <p14:creationId xmlns:p14="http://schemas.microsoft.com/office/powerpoint/2010/main" val="3153678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A7FCA29-B5E3-416C-90D7-FC673FBBB5FC}"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1238930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A7FCA29-B5E3-416C-90D7-FC673FBBB5F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08940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5B65B80F-C5AB-455F-AEFE-BEAAA7CCD425}" type="datetimeFigureOut">
              <a:rPr lang="en-US" smtClean="0">
                <a:solidFill>
                  <a:srgbClr val="775F55"/>
                </a:solidFill>
              </a:rPr>
              <a:pPr/>
              <a:t>7/29/2013</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EA7FCA29-B5E3-416C-90D7-FC673FBBB5F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84778535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EA7FCA29-B5E3-416C-90D7-FC673FBBB5FC}" type="slidenum">
              <a:rPr lang="en-US" smtClean="0"/>
              <a:pPr/>
              <a:t>‹#›</a:t>
            </a:fld>
            <a:endParaRPr lang="en-US"/>
          </a:p>
        </p:txBody>
      </p:sp>
    </p:spTree>
    <p:extLst>
      <p:ext uri="{BB962C8B-B14F-4D97-AF65-F5344CB8AC3E}">
        <p14:creationId xmlns:p14="http://schemas.microsoft.com/office/powerpoint/2010/main" val="434884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EA7FCA29-B5E3-416C-90D7-FC673FBBB5FC}" type="slidenum">
              <a:rPr lang="en-US" smtClean="0"/>
              <a:pPr/>
              <a:t>‹#›</a:t>
            </a:fld>
            <a:endParaRPr lang="en-US"/>
          </a:p>
        </p:txBody>
      </p:sp>
    </p:spTree>
    <p:extLst>
      <p:ext uri="{BB962C8B-B14F-4D97-AF65-F5344CB8AC3E}">
        <p14:creationId xmlns:p14="http://schemas.microsoft.com/office/powerpoint/2010/main" val="10142245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323230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191539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397071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87013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821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txBox="1">
            <a:spLocks/>
          </p:cNvSpPr>
          <p:nvPr userDrawn="1"/>
        </p:nvSpPr>
        <p:spPr>
          <a:xfrm>
            <a:off x="0" y="6553200"/>
            <a:ext cx="2133600" cy="304800"/>
          </a:xfrm>
          <a:prstGeom prst="rect">
            <a:avLst/>
          </a:prstGeom>
        </p:spPr>
        <p:txBody>
          <a:bodyPr/>
          <a:lstStyle>
            <a:defPPr>
              <a:defRPr lang="en-US"/>
            </a:defPPr>
            <a:lvl1pPr marL="0" algn="l" defTabSz="914400" rtl="0" eaLnBrk="1" latinLnBrk="0" hangingPunct="1">
              <a:defRPr sz="1400" b="1" i="1"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 </a:t>
            </a:r>
            <a:fld id="{1C765290-0671-4760-80E7-05F7382A5D85}" type="slidenum">
              <a:rPr lang="en-US" smtClean="0"/>
              <a:pPr/>
              <a:t>‹#›</a:t>
            </a:fld>
            <a:r>
              <a:rPr lang="en-US" smtClean="0"/>
              <a:t> </a:t>
            </a:r>
            <a:endParaRPr lang="en-US" dirty="0"/>
          </a:p>
        </p:txBody>
      </p:sp>
    </p:spTree>
    <p:extLst>
      <p:ext uri="{BB962C8B-B14F-4D97-AF65-F5344CB8AC3E}">
        <p14:creationId xmlns:p14="http://schemas.microsoft.com/office/powerpoint/2010/main" val="381822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7"/>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5377" t="24609" r="63165" b="39063"/>
          <a:stretch/>
        </p:blipFill>
        <p:spPr bwMode="auto">
          <a:xfrm>
            <a:off x="9526" y="0"/>
            <a:ext cx="12096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r="85568"/>
          <a:stretch/>
        </p:blipFill>
        <p:spPr bwMode="auto">
          <a:xfrm>
            <a:off x="9526" y="6461294"/>
            <a:ext cx="9134473" cy="39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078"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267200" y="6461294"/>
            <a:ext cx="3729037" cy="39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lide Number Placeholder 5"/>
          <p:cNvSpPr>
            <a:spLocks noGrp="1"/>
          </p:cNvSpPr>
          <p:nvPr>
            <p:ph type="sldNum" sz="quarter" idx="4"/>
          </p:nvPr>
        </p:nvSpPr>
        <p:spPr>
          <a:xfrm>
            <a:off x="0" y="6553200"/>
            <a:ext cx="2133600" cy="304800"/>
          </a:xfrm>
          <a:prstGeom prst="rect">
            <a:avLst/>
          </a:prstGeom>
        </p:spPr>
        <p:txBody>
          <a:bodyPr/>
          <a:lstStyle>
            <a:lvl1pPr>
              <a:defRPr sz="1400" b="1" i="1">
                <a:solidFill>
                  <a:schemeClr val="bg1"/>
                </a:solidFill>
                <a:effectLst>
                  <a:outerShdw blurRad="38100" dist="38100" dir="2700000" algn="tl">
                    <a:srgbClr val="000000">
                      <a:alpha val="43137"/>
                    </a:srgbClr>
                  </a:outerShdw>
                </a:effectLst>
              </a:defRPr>
            </a:lvl1pPr>
          </a:lstStyle>
          <a:p>
            <a:r>
              <a:rPr lang="en-US" dirty="0" smtClean="0"/>
              <a:t>Slide # </a:t>
            </a:r>
            <a:fld id="{1C765290-0671-4760-80E7-05F7382A5D85}" type="slidenum">
              <a:rPr lang="en-US" smtClean="0"/>
              <a:pPr/>
              <a:t>‹#›</a:t>
            </a:fld>
            <a:r>
              <a:rPr lang="en-US" dirty="0" smtClean="0"/>
              <a:t> </a:t>
            </a:r>
            <a:endParaRPr lang="en-US" dirty="0"/>
          </a:p>
        </p:txBody>
      </p:sp>
    </p:spTree>
    <p:extLst>
      <p:ext uri="{BB962C8B-B14F-4D97-AF65-F5344CB8AC3E}">
        <p14:creationId xmlns:p14="http://schemas.microsoft.com/office/powerpoint/2010/main" val="2699775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07" r:id="rId14"/>
  </p:sldLayoutIdLst>
  <p:txStyles>
    <p:titleStyle>
      <a:lvl1pPr algn="ctr" defTabSz="914400" rtl="0" eaLnBrk="1" latinLnBrk="0" hangingPunct="1">
        <a:spcBef>
          <a:spcPct val="0"/>
        </a:spcBef>
        <a:buNone/>
        <a:defRPr sz="4400" b="1" kern="1200">
          <a:solidFill>
            <a:schemeClr val="tx2"/>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chemeClr val="tx2"/>
        </a:buClr>
        <a:buSzPct val="70000"/>
        <a:buFont typeface="Wingdings" pitchFamily="2" charset="2"/>
        <a:buChar char="q"/>
        <a:defRPr sz="3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Clr>
          <a:schemeClr val="tx2"/>
        </a:buClr>
        <a:buSzPct val="70000"/>
        <a:buFont typeface="Wingdings" pitchFamily="2" charset="2"/>
        <a:buChar char="q"/>
        <a:defRPr sz="28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Clr>
          <a:schemeClr val="tx2"/>
        </a:buClr>
        <a:buSzPct val="70000"/>
        <a:buFont typeface="Wingdings" pitchFamily="2" charset="2"/>
        <a:buChar char="q"/>
        <a:defRPr sz="24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Clr>
          <a:schemeClr val="tx2"/>
        </a:buClr>
        <a:buSzPct val="70000"/>
        <a:buFont typeface="Wingdings" pitchFamily="2" charset="2"/>
        <a:buChar char="q"/>
        <a:defRPr sz="20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Clr>
          <a:schemeClr val="tx2"/>
        </a:buClr>
        <a:buSzPct val="70000"/>
        <a:buFont typeface="Wingdings" pitchFamily="2" charset="2"/>
        <a:buChar char="q"/>
        <a:defRPr sz="20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CA7AAD4-6E31-1146-B924-D46DA6B99CB5}" type="datetimeFigureOut">
              <a:rPr lang="en-US" smtClean="0">
                <a:solidFill>
                  <a:prstClr val="black">
                    <a:tint val="75000"/>
                  </a:prstClr>
                </a:solidFill>
              </a:rPr>
              <a:pPr defTabSz="457200"/>
              <a:t>7/29/2013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6F7ADD5-6262-044F-893A-33BAAB11C85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243825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B65B80F-C5AB-455F-AEFE-BEAAA7CCD425}" type="datetimeFigureOut">
              <a:rPr lang="en-US" smtClean="0">
                <a:solidFill>
                  <a:srgbClr val="775F55"/>
                </a:solidFill>
              </a:rPr>
              <a:pPr/>
              <a:t>7/29/2013</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A7FCA29-B5E3-416C-90D7-FC673FBBB5FC}" type="slidenum">
              <a:rPr lang="en-US" smtClean="0"/>
              <a:pPr/>
              <a:t>‹#›</a:t>
            </a:fld>
            <a:endParaRPr lang="en-US"/>
          </a:p>
        </p:txBody>
      </p:sp>
    </p:spTree>
    <p:extLst>
      <p:ext uri="{BB962C8B-B14F-4D97-AF65-F5344CB8AC3E}">
        <p14:creationId xmlns:p14="http://schemas.microsoft.com/office/powerpoint/2010/main" val="30583488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4.emf"/><Relationship Id="rId5" Type="http://schemas.openxmlformats.org/officeDocument/2006/relationships/oleObject" Target="../embeddings/oleObject3.bin"/><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51.e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ssion Title Sl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 y="0"/>
            <a:ext cx="9144000" cy="6858000"/>
          </a:xfrm>
          <a:prstGeom prst="rect">
            <a:avLst/>
          </a:prstGeom>
        </p:spPr>
      </p:pic>
      <p:sp>
        <p:nvSpPr>
          <p:cNvPr id="2" name="Title 1"/>
          <p:cNvSpPr>
            <a:spLocks noGrp="1"/>
          </p:cNvSpPr>
          <p:nvPr>
            <p:ph type="ctrTitle"/>
          </p:nvPr>
        </p:nvSpPr>
        <p:spPr>
          <a:xfrm>
            <a:off x="2176587" y="2967083"/>
            <a:ext cx="5507791" cy="958255"/>
          </a:xfrm>
        </p:spPr>
        <p:txBody>
          <a:bodyPr>
            <a:normAutofit fontScale="90000"/>
          </a:bodyPr>
          <a:lstStyle/>
          <a:p>
            <a:pPr algn="l"/>
            <a:r>
              <a:rPr lang="en-US" baseline="30000" dirty="0"/>
              <a:t/>
            </a:r>
            <a:br>
              <a:rPr lang="en-US" baseline="30000" dirty="0"/>
            </a:br>
            <a:endParaRPr lang="en-US" dirty="0"/>
          </a:p>
        </p:txBody>
      </p:sp>
      <p:sp>
        <p:nvSpPr>
          <p:cNvPr id="3" name="Subtitle 2"/>
          <p:cNvSpPr>
            <a:spLocks noGrp="1"/>
          </p:cNvSpPr>
          <p:nvPr>
            <p:ph type="subTitle" idx="1"/>
          </p:nvPr>
        </p:nvSpPr>
        <p:spPr>
          <a:xfrm>
            <a:off x="2057400" y="2667000"/>
            <a:ext cx="6400800" cy="1201893"/>
          </a:xfrm>
        </p:spPr>
        <p:txBody>
          <a:bodyPr/>
          <a:lstStyle/>
          <a:p>
            <a:pPr algn="l"/>
            <a:r>
              <a:rPr lang="en-US" sz="4800" baseline="30000" dirty="0" smtClean="0">
                <a:solidFill>
                  <a:srgbClr val="FFFF00"/>
                </a:solidFill>
                <a:latin typeface="Gotham-Medium"/>
                <a:cs typeface="Gotham-Medium"/>
              </a:rPr>
              <a:t>TeamSTEPPS and the Changing Face of Healthcare</a:t>
            </a:r>
          </a:p>
          <a:p>
            <a:pPr algn="l"/>
            <a:endParaRPr lang="en-US" sz="4400" baseline="30000" dirty="0" smtClean="0">
              <a:solidFill>
                <a:srgbClr val="FFFF00"/>
              </a:solidFill>
              <a:latin typeface="Gotham-Medium"/>
              <a:cs typeface="Gotham-Medium"/>
            </a:endParaRPr>
          </a:p>
          <a:p>
            <a:endParaRPr lang="en-US" dirty="0"/>
          </a:p>
        </p:txBody>
      </p:sp>
      <p:sp>
        <p:nvSpPr>
          <p:cNvPr id="6" name="Subtitle 2"/>
          <p:cNvSpPr txBox="1">
            <a:spLocks/>
          </p:cNvSpPr>
          <p:nvPr/>
        </p:nvSpPr>
        <p:spPr>
          <a:xfrm>
            <a:off x="2057400" y="3550557"/>
            <a:ext cx="55880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solidFill>
                  <a:schemeClr val="bg1"/>
                </a:solidFill>
                <a:latin typeface="Gotham-Medium"/>
              </a:rPr>
              <a:t>Abdul </a:t>
            </a:r>
            <a:r>
              <a:rPr lang="en-US" sz="2400" dirty="0" err="1" smtClean="0">
                <a:solidFill>
                  <a:schemeClr val="bg1"/>
                </a:solidFill>
                <a:latin typeface="Gotham-Medium"/>
              </a:rPr>
              <a:t>Mondul</a:t>
            </a:r>
            <a:r>
              <a:rPr lang="en-US" sz="2400" dirty="0" smtClean="0">
                <a:solidFill>
                  <a:schemeClr val="bg1"/>
                </a:solidFill>
                <a:latin typeface="Gotham-Medium"/>
              </a:rPr>
              <a:t>, MD</a:t>
            </a:r>
          </a:p>
          <a:p>
            <a:pPr algn="l"/>
            <a:r>
              <a:rPr lang="en-US" sz="2400" dirty="0" smtClean="0">
                <a:solidFill>
                  <a:schemeClr val="bg1"/>
                </a:solidFill>
                <a:latin typeface="Gotham-Medium"/>
              </a:rPr>
              <a:t>Mei Kong, RN, MSN</a:t>
            </a:r>
          </a:p>
          <a:p>
            <a:pPr algn="l"/>
            <a:r>
              <a:rPr lang="en-US" sz="2400" dirty="0" smtClean="0">
                <a:solidFill>
                  <a:schemeClr val="bg1"/>
                </a:solidFill>
                <a:latin typeface="Gotham-Medium"/>
              </a:rPr>
              <a:t>Erin Howe, DNP, RN, ANP-BC</a:t>
            </a:r>
          </a:p>
          <a:p>
            <a:pPr algn="l"/>
            <a:endParaRPr lang="en-US" dirty="0" smtClean="0"/>
          </a:p>
          <a:p>
            <a:pPr algn="l"/>
            <a:endParaRPr lang="en-US" dirty="0"/>
          </a:p>
        </p:txBody>
      </p:sp>
    </p:spTree>
    <p:extLst>
      <p:ext uri="{BB962C8B-B14F-4D97-AF65-F5344CB8AC3E}">
        <p14:creationId xmlns:p14="http://schemas.microsoft.com/office/powerpoint/2010/main" val="2052385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17" name="Rectangle 97" descr="This is a large and confusing diagram, mapping out the many expectations that regulatory bodies have for Hospitals, Nursing Homes, Home Care and Ambulatory Care. The complexities and confusing nature of this diagram is the point, there's a lot of regulations and it's confusing and hard to follow."/>
          <p:cNvSpPr>
            <a:spLocks noChangeArrowheads="1"/>
          </p:cNvSpPr>
          <p:nvPr/>
        </p:nvSpPr>
        <p:spPr bwMode="auto">
          <a:xfrm>
            <a:off x="0" y="0"/>
            <a:ext cx="9144000" cy="6858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58722" name="Line 2"/>
          <p:cNvSpPr>
            <a:spLocks noChangeShapeType="1"/>
          </p:cNvSpPr>
          <p:nvPr/>
        </p:nvSpPr>
        <p:spPr bwMode="auto">
          <a:xfrm>
            <a:off x="3581400" y="1219200"/>
            <a:ext cx="9144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23" name="Line 3"/>
          <p:cNvSpPr>
            <a:spLocks noChangeShapeType="1"/>
          </p:cNvSpPr>
          <p:nvPr/>
        </p:nvSpPr>
        <p:spPr bwMode="auto">
          <a:xfrm flipH="1">
            <a:off x="5562600" y="2117725"/>
            <a:ext cx="2286000" cy="1311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24" name="Line 4"/>
          <p:cNvSpPr>
            <a:spLocks noChangeShapeType="1"/>
          </p:cNvSpPr>
          <p:nvPr/>
        </p:nvSpPr>
        <p:spPr bwMode="auto">
          <a:xfrm flipH="1" flipV="1">
            <a:off x="5486400" y="3581400"/>
            <a:ext cx="2057400" cy="2286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25" name="Line 5"/>
          <p:cNvSpPr>
            <a:spLocks noChangeShapeType="1"/>
          </p:cNvSpPr>
          <p:nvPr/>
        </p:nvSpPr>
        <p:spPr bwMode="auto">
          <a:xfrm flipV="1">
            <a:off x="4038600" y="3733800"/>
            <a:ext cx="6096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26" name="Rectangle 6"/>
          <p:cNvSpPr>
            <a:spLocks noChangeArrowheads="1"/>
          </p:cNvSpPr>
          <p:nvPr/>
        </p:nvSpPr>
        <p:spPr bwMode="auto">
          <a:xfrm>
            <a:off x="304800" y="6146800"/>
            <a:ext cx="609600" cy="21590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Federal</a:t>
            </a:r>
          </a:p>
        </p:txBody>
      </p:sp>
      <p:sp>
        <p:nvSpPr>
          <p:cNvPr id="158727" name="Rectangle 7"/>
          <p:cNvSpPr>
            <a:spLocks noChangeArrowheads="1"/>
          </p:cNvSpPr>
          <p:nvPr/>
        </p:nvSpPr>
        <p:spPr bwMode="auto">
          <a:xfrm>
            <a:off x="304800" y="5918200"/>
            <a:ext cx="457200" cy="2286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State</a:t>
            </a:r>
          </a:p>
        </p:txBody>
      </p:sp>
      <p:sp>
        <p:nvSpPr>
          <p:cNvPr id="158728" name="Line 8"/>
          <p:cNvSpPr>
            <a:spLocks noChangeShapeType="1"/>
          </p:cNvSpPr>
          <p:nvPr/>
        </p:nvSpPr>
        <p:spPr bwMode="auto">
          <a:xfrm>
            <a:off x="1752600" y="2819400"/>
            <a:ext cx="1295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29" name="Line 9"/>
          <p:cNvSpPr>
            <a:spLocks noChangeShapeType="1"/>
          </p:cNvSpPr>
          <p:nvPr/>
        </p:nvSpPr>
        <p:spPr bwMode="auto">
          <a:xfrm flipH="1">
            <a:off x="3886200" y="1981200"/>
            <a:ext cx="701675"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30" name="Line 10"/>
          <p:cNvSpPr>
            <a:spLocks noChangeShapeType="1"/>
          </p:cNvSpPr>
          <p:nvPr/>
        </p:nvSpPr>
        <p:spPr bwMode="auto">
          <a:xfrm flipH="1">
            <a:off x="5257800" y="990600"/>
            <a:ext cx="2438400" cy="198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31" name="Rectangle 11"/>
          <p:cNvSpPr>
            <a:spLocks noChangeArrowheads="1"/>
          </p:cNvSpPr>
          <p:nvPr/>
        </p:nvSpPr>
        <p:spPr bwMode="auto">
          <a:xfrm>
            <a:off x="7480300" y="5130800"/>
            <a:ext cx="914400" cy="63500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Home</a:t>
            </a:r>
          </a:p>
          <a:p>
            <a:pPr algn="ctr">
              <a:defRPr/>
            </a:pPr>
            <a:r>
              <a:rPr lang="en-US" sz="1200" b="1">
                <a:solidFill>
                  <a:schemeClr val="bg1"/>
                </a:solidFill>
                <a:latin typeface="Arial" charset="0"/>
                <a:ea typeface="ＭＳ Ｐゴシック" charset="0"/>
              </a:rPr>
              <a:t>Health</a:t>
            </a:r>
          </a:p>
          <a:p>
            <a:pPr algn="ctr">
              <a:defRPr/>
            </a:pPr>
            <a:r>
              <a:rPr lang="en-US" sz="1200" b="1">
                <a:solidFill>
                  <a:schemeClr val="bg1"/>
                </a:solidFill>
                <a:latin typeface="Arial" charset="0"/>
                <a:ea typeface="ＭＳ Ｐゴシック" charset="0"/>
              </a:rPr>
              <a:t>Compare</a:t>
            </a:r>
          </a:p>
        </p:txBody>
      </p:sp>
      <p:sp>
        <p:nvSpPr>
          <p:cNvPr id="158732" name="Rectangle 12"/>
          <p:cNvSpPr>
            <a:spLocks noChangeArrowheads="1"/>
          </p:cNvSpPr>
          <p:nvPr/>
        </p:nvSpPr>
        <p:spPr bwMode="auto">
          <a:xfrm>
            <a:off x="838200" y="838200"/>
            <a:ext cx="952500" cy="8382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National</a:t>
            </a:r>
          </a:p>
          <a:p>
            <a:pPr algn="ctr">
              <a:defRPr/>
            </a:pPr>
            <a:r>
              <a:rPr lang="en-US" sz="1200" b="1">
                <a:solidFill>
                  <a:schemeClr val="bg1"/>
                </a:solidFill>
                <a:latin typeface="Arial" charset="0"/>
                <a:ea typeface="ＭＳ Ｐゴシック" charset="0"/>
              </a:rPr>
              <a:t>Patient</a:t>
            </a:r>
          </a:p>
          <a:p>
            <a:pPr algn="ctr">
              <a:defRPr/>
            </a:pPr>
            <a:r>
              <a:rPr lang="en-US" sz="1200" b="1">
                <a:solidFill>
                  <a:schemeClr val="bg1"/>
                </a:solidFill>
                <a:latin typeface="Arial" charset="0"/>
                <a:ea typeface="ＭＳ Ｐゴシック" charset="0"/>
              </a:rPr>
              <a:t>Safety</a:t>
            </a:r>
          </a:p>
          <a:p>
            <a:pPr algn="ctr">
              <a:defRPr/>
            </a:pPr>
            <a:r>
              <a:rPr lang="en-US" sz="1200" b="1">
                <a:solidFill>
                  <a:schemeClr val="bg1"/>
                </a:solidFill>
                <a:latin typeface="Arial" charset="0"/>
                <a:ea typeface="ＭＳ Ｐゴシック" charset="0"/>
              </a:rPr>
              <a:t>Foundation</a:t>
            </a:r>
          </a:p>
        </p:txBody>
      </p:sp>
      <p:sp>
        <p:nvSpPr>
          <p:cNvPr id="158734" name="Rectangle 14"/>
          <p:cNvSpPr>
            <a:spLocks noChangeArrowheads="1"/>
          </p:cNvSpPr>
          <p:nvPr/>
        </p:nvSpPr>
        <p:spPr bwMode="auto">
          <a:xfrm>
            <a:off x="2311400" y="533400"/>
            <a:ext cx="1295400" cy="8382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Statewide</a:t>
            </a:r>
          </a:p>
          <a:p>
            <a:pPr algn="ctr">
              <a:defRPr/>
            </a:pPr>
            <a:r>
              <a:rPr lang="en-US" sz="1200" b="1">
                <a:solidFill>
                  <a:schemeClr val="bg1"/>
                </a:solidFill>
                <a:latin typeface="Arial" charset="0"/>
                <a:ea typeface="ＭＳ Ｐゴシック" charset="0"/>
              </a:rPr>
              <a:t>Perinatal</a:t>
            </a:r>
          </a:p>
          <a:p>
            <a:pPr algn="ctr">
              <a:defRPr/>
            </a:pPr>
            <a:r>
              <a:rPr lang="en-US" sz="1200" b="1">
                <a:solidFill>
                  <a:schemeClr val="bg1"/>
                </a:solidFill>
                <a:latin typeface="Arial" charset="0"/>
                <a:ea typeface="ＭＳ Ｐゴシック" charset="0"/>
              </a:rPr>
              <a:t>Data</a:t>
            </a:r>
          </a:p>
          <a:p>
            <a:pPr algn="ctr">
              <a:defRPr/>
            </a:pPr>
            <a:r>
              <a:rPr lang="en-US" sz="1200" b="1">
                <a:solidFill>
                  <a:schemeClr val="bg1"/>
                </a:solidFill>
                <a:latin typeface="Arial" charset="0"/>
                <a:ea typeface="ＭＳ Ｐゴシック" charset="0"/>
              </a:rPr>
              <a:t>System</a:t>
            </a:r>
          </a:p>
        </p:txBody>
      </p:sp>
      <p:sp>
        <p:nvSpPr>
          <p:cNvPr id="158735" name="Rectangle 15"/>
          <p:cNvSpPr>
            <a:spLocks noChangeArrowheads="1"/>
          </p:cNvSpPr>
          <p:nvPr/>
        </p:nvSpPr>
        <p:spPr bwMode="auto">
          <a:xfrm>
            <a:off x="457200" y="2133600"/>
            <a:ext cx="1524000" cy="6858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solidFill>
                  <a:schemeClr val="bg1"/>
                </a:solidFill>
              </a:rPr>
              <a:t>NYS Influenza –</a:t>
            </a:r>
          </a:p>
          <a:p>
            <a:pPr algn="ctr"/>
            <a:r>
              <a:rPr lang="en-US" sz="1200" b="1">
                <a:solidFill>
                  <a:schemeClr val="bg1"/>
                </a:solidFill>
              </a:rPr>
              <a:t>Pneumonia</a:t>
            </a:r>
          </a:p>
          <a:p>
            <a:pPr algn="ctr"/>
            <a:r>
              <a:rPr lang="en-US" sz="1200" b="1">
                <a:solidFill>
                  <a:schemeClr val="bg1"/>
                </a:solidFill>
              </a:rPr>
              <a:t>Reporting</a:t>
            </a:r>
          </a:p>
        </p:txBody>
      </p:sp>
      <p:sp>
        <p:nvSpPr>
          <p:cNvPr id="158736" name="Rectangle 16"/>
          <p:cNvSpPr>
            <a:spLocks noChangeArrowheads="1"/>
          </p:cNvSpPr>
          <p:nvPr/>
        </p:nvSpPr>
        <p:spPr bwMode="auto">
          <a:xfrm>
            <a:off x="1308100" y="3048000"/>
            <a:ext cx="1447800" cy="6858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Institute for</a:t>
            </a:r>
          </a:p>
          <a:p>
            <a:pPr algn="ctr">
              <a:defRPr/>
            </a:pPr>
            <a:r>
              <a:rPr lang="en-US" sz="1200" b="1">
                <a:solidFill>
                  <a:schemeClr val="bg1"/>
                </a:solidFill>
                <a:latin typeface="Arial" charset="0"/>
                <a:ea typeface="ＭＳ Ｐゴシック" charset="0"/>
              </a:rPr>
              <a:t>Healthcare</a:t>
            </a:r>
          </a:p>
          <a:p>
            <a:pPr algn="ctr">
              <a:defRPr/>
            </a:pPr>
            <a:r>
              <a:rPr lang="en-US" sz="1200" b="1">
                <a:solidFill>
                  <a:schemeClr val="bg1"/>
                </a:solidFill>
                <a:latin typeface="Arial" charset="0"/>
                <a:ea typeface="ＭＳ Ｐゴシック" charset="0"/>
              </a:rPr>
              <a:t>Improvement</a:t>
            </a:r>
          </a:p>
        </p:txBody>
      </p:sp>
      <p:sp>
        <p:nvSpPr>
          <p:cNvPr id="158737" name="Rectangle 17"/>
          <p:cNvSpPr>
            <a:spLocks noChangeArrowheads="1"/>
          </p:cNvSpPr>
          <p:nvPr/>
        </p:nvSpPr>
        <p:spPr bwMode="auto">
          <a:xfrm>
            <a:off x="457200" y="3848100"/>
            <a:ext cx="1371600" cy="7620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NYS</a:t>
            </a:r>
          </a:p>
          <a:p>
            <a:pPr algn="ctr">
              <a:defRPr/>
            </a:pPr>
            <a:r>
              <a:rPr lang="en-US" sz="1200" b="1">
                <a:solidFill>
                  <a:schemeClr val="bg1"/>
                </a:solidFill>
                <a:latin typeface="Arial" charset="0"/>
                <a:ea typeface="ＭＳ Ｐゴシック" charset="0"/>
              </a:rPr>
              <a:t>Potentially</a:t>
            </a:r>
          </a:p>
          <a:p>
            <a:pPr algn="ctr">
              <a:defRPr/>
            </a:pPr>
            <a:r>
              <a:rPr lang="en-US" sz="1200" b="1">
                <a:solidFill>
                  <a:schemeClr val="bg1"/>
                </a:solidFill>
                <a:latin typeface="Arial" charset="0"/>
                <a:ea typeface="ＭＳ Ｐゴシック" charset="0"/>
              </a:rPr>
              <a:t>Preventable</a:t>
            </a:r>
          </a:p>
          <a:p>
            <a:pPr algn="ctr">
              <a:defRPr/>
            </a:pPr>
            <a:r>
              <a:rPr lang="en-US" sz="1200" b="1">
                <a:solidFill>
                  <a:schemeClr val="bg1"/>
                </a:solidFill>
                <a:latin typeface="Arial" charset="0"/>
                <a:ea typeface="ＭＳ Ｐゴシック" charset="0"/>
              </a:rPr>
              <a:t>Complications</a:t>
            </a:r>
          </a:p>
        </p:txBody>
      </p:sp>
      <p:sp>
        <p:nvSpPr>
          <p:cNvPr id="158738" name="Rectangle 18"/>
          <p:cNvSpPr>
            <a:spLocks noChangeArrowheads="1"/>
          </p:cNvSpPr>
          <p:nvPr/>
        </p:nvSpPr>
        <p:spPr bwMode="auto">
          <a:xfrm>
            <a:off x="685800" y="4737100"/>
            <a:ext cx="1295400" cy="6858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Partnership</a:t>
            </a:r>
          </a:p>
          <a:p>
            <a:pPr algn="ctr">
              <a:defRPr/>
            </a:pPr>
            <a:r>
              <a:rPr lang="en-US" sz="1200" b="1">
                <a:solidFill>
                  <a:schemeClr val="bg1"/>
                </a:solidFill>
                <a:latin typeface="Arial" charset="0"/>
                <a:ea typeface="ＭＳ Ｐゴシック" charset="0"/>
              </a:rPr>
              <a:t>For Patient</a:t>
            </a:r>
          </a:p>
          <a:p>
            <a:pPr algn="ctr">
              <a:defRPr/>
            </a:pPr>
            <a:r>
              <a:rPr lang="en-US" sz="1200" b="1">
                <a:solidFill>
                  <a:schemeClr val="bg1"/>
                </a:solidFill>
                <a:latin typeface="Arial" charset="0"/>
                <a:ea typeface="ＭＳ Ｐゴシック" charset="0"/>
              </a:rPr>
              <a:t>Safety</a:t>
            </a:r>
          </a:p>
        </p:txBody>
      </p:sp>
      <p:sp>
        <p:nvSpPr>
          <p:cNvPr id="158739" name="Rectangle 19"/>
          <p:cNvSpPr>
            <a:spLocks noChangeArrowheads="1"/>
          </p:cNvSpPr>
          <p:nvPr/>
        </p:nvSpPr>
        <p:spPr bwMode="auto">
          <a:xfrm>
            <a:off x="2628900" y="4851400"/>
            <a:ext cx="1409700" cy="6096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Ambulatory</a:t>
            </a:r>
          </a:p>
          <a:p>
            <a:pPr algn="ctr">
              <a:defRPr/>
            </a:pPr>
            <a:r>
              <a:rPr lang="en-US" sz="1200" b="1">
                <a:solidFill>
                  <a:schemeClr val="bg1"/>
                </a:solidFill>
                <a:latin typeface="Arial" charset="0"/>
                <a:ea typeface="ＭＳ Ｐゴシック" charset="0"/>
              </a:rPr>
              <a:t>Quality</a:t>
            </a:r>
          </a:p>
          <a:p>
            <a:pPr algn="ctr">
              <a:defRPr/>
            </a:pPr>
            <a:r>
              <a:rPr lang="en-US" sz="1200" b="1">
                <a:solidFill>
                  <a:schemeClr val="bg1"/>
                </a:solidFill>
                <a:latin typeface="Arial" charset="0"/>
                <a:ea typeface="ＭＳ Ｐゴシック" charset="0"/>
              </a:rPr>
              <a:t>Alliance</a:t>
            </a:r>
          </a:p>
        </p:txBody>
      </p:sp>
      <p:sp>
        <p:nvSpPr>
          <p:cNvPr id="158740" name="Rectangle 20"/>
          <p:cNvSpPr>
            <a:spLocks noChangeArrowheads="1"/>
          </p:cNvSpPr>
          <p:nvPr/>
        </p:nvSpPr>
        <p:spPr bwMode="auto">
          <a:xfrm>
            <a:off x="4038600" y="4800600"/>
            <a:ext cx="1066800" cy="6096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NYS</a:t>
            </a:r>
          </a:p>
          <a:p>
            <a:pPr algn="ctr">
              <a:defRPr/>
            </a:pPr>
            <a:r>
              <a:rPr lang="en-US" sz="1200" b="1">
                <a:solidFill>
                  <a:schemeClr val="bg1"/>
                </a:solidFill>
                <a:latin typeface="Arial" charset="0"/>
                <a:ea typeface="ＭＳ Ｐゴシック" charset="0"/>
              </a:rPr>
              <a:t>Registries</a:t>
            </a:r>
          </a:p>
        </p:txBody>
      </p:sp>
      <p:sp>
        <p:nvSpPr>
          <p:cNvPr id="158741" name="Rectangle 21"/>
          <p:cNvSpPr>
            <a:spLocks noChangeArrowheads="1"/>
          </p:cNvSpPr>
          <p:nvPr/>
        </p:nvSpPr>
        <p:spPr bwMode="auto">
          <a:xfrm>
            <a:off x="1828800" y="5638800"/>
            <a:ext cx="990600" cy="83820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Nursing</a:t>
            </a:r>
          </a:p>
          <a:p>
            <a:pPr algn="ctr">
              <a:defRPr/>
            </a:pPr>
            <a:r>
              <a:rPr lang="en-US" sz="1200" b="1">
                <a:solidFill>
                  <a:schemeClr val="bg1"/>
                </a:solidFill>
                <a:latin typeface="Arial" charset="0"/>
                <a:ea typeface="ＭＳ Ｐゴシック" charset="0"/>
              </a:rPr>
              <a:t>Home</a:t>
            </a:r>
          </a:p>
          <a:p>
            <a:pPr algn="ctr">
              <a:defRPr/>
            </a:pPr>
            <a:r>
              <a:rPr lang="en-US" sz="1200" b="1">
                <a:solidFill>
                  <a:schemeClr val="bg1"/>
                </a:solidFill>
                <a:latin typeface="Arial" charset="0"/>
                <a:ea typeface="ＭＳ Ｐゴシック" charset="0"/>
              </a:rPr>
              <a:t>Compare</a:t>
            </a:r>
          </a:p>
        </p:txBody>
      </p:sp>
      <p:sp>
        <p:nvSpPr>
          <p:cNvPr id="158742" name="Rectangle 22"/>
          <p:cNvSpPr>
            <a:spLocks noChangeArrowheads="1"/>
          </p:cNvSpPr>
          <p:nvPr/>
        </p:nvSpPr>
        <p:spPr bwMode="auto">
          <a:xfrm>
            <a:off x="3022600" y="5626100"/>
            <a:ext cx="1244600" cy="4572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Leapfrog</a:t>
            </a:r>
          </a:p>
          <a:p>
            <a:pPr algn="ctr">
              <a:defRPr/>
            </a:pPr>
            <a:r>
              <a:rPr lang="en-US" sz="1200" b="1">
                <a:solidFill>
                  <a:schemeClr val="bg1"/>
                </a:solidFill>
                <a:latin typeface="Arial" charset="0"/>
                <a:ea typeface="ＭＳ Ｐゴシック" charset="0"/>
              </a:rPr>
              <a:t>Group</a:t>
            </a:r>
          </a:p>
        </p:txBody>
      </p:sp>
      <p:sp>
        <p:nvSpPr>
          <p:cNvPr id="158743" name="Rectangle 23"/>
          <p:cNvSpPr>
            <a:spLocks noChangeArrowheads="1"/>
          </p:cNvSpPr>
          <p:nvPr/>
        </p:nvSpPr>
        <p:spPr bwMode="auto">
          <a:xfrm>
            <a:off x="4495800" y="1168400"/>
            <a:ext cx="1117600" cy="83820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Centers for</a:t>
            </a:r>
          </a:p>
          <a:p>
            <a:pPr algn="ctr">
              <a:defRPr/>
            </a:pPr>
            <a:r>
              <a:rPr lang="en-US" sz="1200" b="1">
                <a:solidFill>
                  <a:schemeClr val="bg1"/>
                </a:solidFill>
                <a:latin typeface="Arial" charset="0"/>
                <a:ea typeface="ＭＳ Ｐゴシック" charset="0"/>
              </a:rPr>
              <a:t>Medicare and</a:t>
            </a:r>
          </a:p>
          <a:p>
            <a:pPr algn="ctr">
              <a:defRPr/>
            </a:pPr>
            <a:r>
              <a:rPr lang="en-US" sz="1200" b="1">
                <a:solidFill>
                  <a:schemeClr val="bg1"/>
                </a:solidFill>
                <a:latin typeface="Arial" charset="0"/>
                <a:ea typeface="ＭＳ Ｐゴシック" charset="0"/>
              </a:rPr>
              <a:t>Medicaid</a:t>
            </a:r>
          </a:p>
          <a:p>
            <a:pPr algn="ctr">
              <a:defRPr/>
            </a:pPr>
            <a:r>
              <a:rPr lang="en-US" sz="1200" b="1">
                <a:solidFill>
                  <a:schemeClr val="bg1"/>
                </a:solidFill>
                <a:latin typeface="Arial" charset="0"/>
                <a:ea typeface="ＭＳ Ｐゴシック" charset="0"/>
              </a:rPr>
              <a:t>Services</a:t>
            </a:r>
          </a:p>
        </p:txBody>
      </p:sp>
      <p:sp>
        <p:nvSpPr>
          <p:cNvPr id="158744" name="Rectangle 24"/>
          <p:cNvSpPr>
            <a:spLocks noChangeArrowheads="1"/>
          </p:cNvSpPr>
          <p:nvPr/>
        </p:nvSpPr>
        <p:spPr bwMode="auto">
          <a:xfrm>
            <a:off x="4406900" y="5334000"/>
            <a:ext cx="1155700" cy="4191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Private</a:t>
            </a:r>
          </a:p>
          <a:p>
            <a:pPr algn="ctr">
              <a:defRPr/>
            </a:pPr>
            <a:r>
              <a:rPr lang="en-US" sz="1200" b="1">
                <a:solidFill>
                  <a:schemeClr val="bg1"/>
                </a:solidFill>
                <a:latin typeface="Arial" charset="0"/>
                <a:ea typeface="ＭＳ Ｐゴシック" charset="0"/>
              </a:rPr>
              <a:t>Collaborative</a:t>
            </a:r>
          </a:p>
        </p:txBody>
      </p:sp>
      <p:sp>
        <p:nvSpPr>
          <p:cNvPr id="158745" name="Rectangle 25"/>
          <p:cNvSpPr>
            <a:spLocks noChangeArrowheads="1"/>
          </p:cNvSpPr>
          <p:nvPr/>
        </p:nvSpPr>
        <p:spPr bwMode="auto">
          <a:xfrm>
            <a:off x="4368800" y="5981700"/>
            <a:ext cx="1295400" cy="4572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NYS Quality and</a:t>
            </a:r>
          </a:p>
          <a:p>
            <a:pPr algn="ctr">
              <a:defRPr/>
            </a:pPr>
            <a:r>
              <a:rPr lang="en-US" sz="1200" b="1">
                <a:solidFill>
                  <a:schemeClr val="bg1"/>
                </a:solidFill>
                <a:latin typeface="Arial" charset="0"/>
                <a:ea typeface="ＭＳ Ｐゴシック" charset="0"/>
              </a:rPr>
              <a:t>Surveillance</a:t>
            </a:r>
          </a:p>
        </p:txBody>
      </p:sp>
      <p:sp>
        <p:nvSpPr>
          <p:cNvPr id="158746" name="Rectangle 26"/>
          <p:cNvSpPr>
            <a:spLocks noChangeArrowheads="1"/>
          </p:cNvSpPr>
          <p:nvPr/>
        </p:nvSpPr>
        <p:spPr bwMode="auto">
          <a:xfrm>
            <a:off x="5803900" y="5346700"/>
            <a:ext cx="1143000" cy="91440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Agency for</a:t>
            </a:r>
          </a:p>
          <a:p>
            <a:pPr algn="ctr">
              <a:defRPr/>
            </a:pPr>
            <a:r>
              <a:rPr lang="en-US" sz="1200" b="1">
                <a:solidFill>
                  <a:schemeClr val="bg1"/>
                </a:solidFill>
                <a:latin typeface="Arial" charset="0"/>
                <a:ea typeface="ＭＳ Ｐゴシック" charset="0"/>
              </a:rPr>
              <a:t>Healthcare</a:t>
            </a:r>
          </a:p>
          <a:p>
            <a:pPr algn="ctr">
              <a:defRPr/>
            </a:pPr>
            <a:r>
              <a:rPr lang="en-US" sz="1200" b="1">
                <a:solidFill>
                  <a:schemeClr val="bg1"/>
                </a:solidFill>
                <a:latin typeface="Arial" charset="0"/>
                <a:ea typeface="ＭＳ Ｐゴシック" charset="0"/>
              </a:rPr>
              <a:t>Research</a:t>
            </a:r>
          </a:p>
          <a:p>
            <a:pPr algn="ctr">
              <a:defRPr/>
            </a:pPr>
            <a:r>
              <a:rPr lang="en-US" sz="1200" b="1">
                <a:solidFill>
                  <a:schemeClr val="bg1"/>
                </a:solidFill>
                <a:latin typeface="Arial" charset="0"/>
                <a:ea typeface="ＭＳ Ｐゴシック" charset="0"/>
              </a:rPr>
              <a:t>And Quality</a:t>
            </a:r>
          </a:p>
        </p:txBody>
      </p:sp>
      <p:sp>
        <p:nvSpPr>
          <p:cNvPr id="158747" name="Rectangle 27"/>
          <p:cNvSpPr>
            <a:spLocks noChangeArrowheads="1"/>
          </p:cNvSpPr>
          <p:nvPr/>
        </p:nvSpPr>
        <p:spPr bwMode="auto">
          <a:xfrm>
            <a:off x="7073900" y="5867400"/>
            <a:ext cx="1676400" cy="5969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NYS Hospital</a:t>
            </a:r>
          </a:p>
          <a:p>
            <a:pPr algn="ctr">
              <a:defRPr/>
            </a:pPr>
            <a:r>
              <a:rPr lang="en-US" sz="1200" b="1">
                <a:solidFill>
                  <a:schemeClr val="bg1"/>
                </a:solidFill>
                <a:latin typeface="Arial" charset="0"/>
                <a:ea typeface="ＭＳ Ｐゴシック" charset="0"/>
              </a:rPr>
              <a:t>Acquired Infection</a:t>
            </a:r>
          </a:p>
          <a:p>
            <a:pPr algn="ctr">
              <a:defRPr/>
            </a:pPr>
            <a:r>
              <a:rPr lang="en-US" sz="1200" b="1">
                <a:solidFill>
                  <a:schemeClr val="bg1"/>
                </a:solidFill>
                <a:latin typeface="Arial" charset="0"/>
                <a:ea typeface="ＭＳ Ｐゴシック" charset="0"/>
              </a:rPr>
              <a:t>Reporting</a:t>
            </a:r>
          </a:p>
        </p:txBody>
      </p:sp>
      <p:sp>
        <p:nvSpPr>
          <p:cNvPr id="158748" name="Rectangle 28"/>
          <p:cNvSpPr>
            <a:spLocks noChangeArrowheads="1"/>
          </p:cNvSpPr>
          <p:nvPr/>
        </p:nvSpPr>
        <p:spPr bwMode="auto">
          <a:xfrm>
            <a:off x="7010400" y="4610100"/>
            <a:ext cx="1905000" cy="4572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NYS Criminal History</a:t>
            </a:r>
          </a:p>
          <a:p>
            <a:pPr algn="ctr">
              <a:defRPr/>
            </a:pPr>
            <a:r>
              <a:rPr lang="en-US" sz="1200" b="1">
                <a:solidFill>
                  <a:schemeClr val="bg1"/>
                </a:solidFill>
                <a:latin typeface="Arial" charset="0"/>
                <a:ea typeface="ＭＳ Ｐゴシック" charset="0"/>
              </a:rPr>
              <a:t>Record Checks</a:t>
            </a:r>
          </a:p>
        </p:txBody>
      </p:sp>
      <p:sp>
        <p:nvSpPr>
          <p:cNvPr id="158749" name="Rectangle 29"/>
          <p:cNvSpPr>
            <a:spLocks noChangeArrowheads="1"/>
          </p:cNvSpPr>
          <p:nvPr/>
        </p:nvSpPr>
        <p:spPr bwMode="auto">
          <a:xfrm>
            <a:off x="7391400" y="3467100"/>
            <a:ext cx="914400" cy="6096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National</a:t>
            </a:r>
          </a:p>
          <a:p>
            <a:pPr algn="ctr">
              <a:defRPr/>
            </a:pPr>
            <a:r>
              <a:rPr lang="en-US" sz="1200" b="1">
                <a:solidFill>
                  <a:schemeClr val="bg1"/>
                </a:solidFill>
                <a:latin typeface="Arial" charset="0"/>
                <a:ea typeface="ＭＳ Ｐゴシック" charset="0"/>
              </a:rPr>
              <a:t>Quality</a:t>
            </a:r>
          </a:p>
          <a:p>
            <a:pPr algn="ctr">
              <a:defRPr/>
            </a:pPr>
            <a:r>
              <a:rPr lang="en-US" sz="1200" b="1">
                <a:solidFill>
                  <a:schemeClr val="bg1"/>
                </a:solidFill>
                <a:latin typeface="Arial" charset="0"/>
                <a:ea typeface="ＭＳ Ｐゴシック" charset="0"/>
              </a:rPr>
              <a:t>Forum</a:t>
            </a:r>
          </a:p>
        </p:txBody>
      </p:sp>
      <p:sp>
        <p:nvSpPr>
          <p:cNvPr id="158750" name="Rectangle 30"/>
          <p:cNvSpPr>
            <a:spLocks noChangeArrowheads="1"/>
          </p:cNvSpPr>
          <p:nvPr/>
        </p:nvSpPr>
        <p:spPr bwMode="auto">
          <a:xfrm>
            <a:off x="7391400" y="2552700"/>
            <a:ext cx="990600" cy="5334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NYS</a:t>
            </a:r>
          </a:p>
          <a:p>
            <a:pPr algn="ctr">
              <a:defRPr/>
            </a:pPr>
            <a:r>
              <a:rPr lang="en-US" sz="1200" b="1">
                <a:solidFill>
                  <a:schemeClr val="bg1"/>
                </a:solidFill>
                <a:latin typeface="Arial" charset="0"/>
                <a:ea typeface="ＭＳ Ｐゴシック" charset="0"/>
              </a:rPr>
              <a:t>SPARCS</a:t>
            </a:r>
          </a:p>
        </p:txBody>
      </p:sp>
      <p:sp>
        <p:nvSpPr>
          <p:cNvPr id="158751" name="Rectangle 31"/>
          <p:cNvSpPr>
            <a:spLocks noChangeArrowheads="1"/>
          </p:cNvSpPr>
          <p:nvPr/>
        </p:nvSpPr>
        <p:spPr bwMode="auto">
          <a:xfrm>
            <a:off x="5791200" y="2438400"/>
            <a:ext cx="1143000" cy="3048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NYPORTS</a:t>
            </a:r>
          </a:p>
        </p:txBody>
      </p:sp>
      <p:sp>
        <p:nvSpPr>
          <p:cNvPr id="158752" name="Rectangle 32"/>
          <p:cNvSpPr>
            <a:spLocks noChangeArrowheads="1"/>
          </p:cNvSpPr>
          <p:nvPr/>
        </p:nvSpPr>
        <p:spPr bwMode="auto">
          <a:xfrm>
            <a:off x="7099300" y="1663700"/>
            <a:ext cx="1371600" cy="4572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The Joint</a:t>
            </a:r>
          </a:p>
          <a:p>
            <a:pPr algn="ctr">
              <a:defRPr/>
            </a:pPr>
            <a:r>
              <a:rPr lang="en-US" sz="1200" b="1">
                <a:solidFill>
                  <a:schemeClr val="bg1"/>
                </a:solidFill>
                <a:latin typeface="Arial" charset="0"/>
                <a:ea typeface="ＭＳ Ｐゴシック" charset="0"/>
              </a:rPr>
              <a:t>Commission</a:t>
            </a:r>
          </a:p>
        </p:txBody>
      </p:sp>
      <p:sp>
        <p:nvSpPr>
          <p:cNvPr id="158753" name="Rectangle 33"/>
          <p:cNvSpPr>
            <a:spLocks noChangeArrowheads="1"/>
          </p:cNvSpPr>
          <p:nvPr/>
        </p:nvSpPr>
        <p:spPr bwMode="auto">
          <a:xfrm>
            <a:off x="6019800" y="609600"/>
            <a:ext cx="1143000" cy="9144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Institute</a:t>
            </a:r>
          </a:p>
          <a:p>
            <a:pPr algn="ctr">
              <a:defRPr/>
            </a:pPr>
            <a:r>
              <a:rPr lang="en-US" sz="1200" b="1">
                <a:solidFill>
                  <a:schemeClr val="bg1"/>
                </a:solidFill>
                <a:latin typeface="Arial" charset="0"/>
                <a:ea typeface="ＭＳ Ｐゴシック" charset="0"/>
              </a:rPr>
              <a:t>For Safe</a:t>
            </a:r>
          </a:p>
          <a:p>
            <a:pPr algn="ctr">
              <a:defRPr/>
            </a:pPr>
            <a:r>
              <a:rPr lang="en-US" sz="1200" b="1">
                <a:solidFill>
                  <a:schemeClr val="bg1"/>
                </a:solidFill>
                <a:latin typeface="Arial" charset="0"/>
                <a:ea typeface="ＭＳ Ｐゴシック" charset="0"/>
              </a:rPr>
              <a:t>Medication</a:t>
            </a:r>
          </a:p>
          <a:p>
            <a:pPr algn="ctr">
              <a:defRPr/>
            </a:pPr>
            <a:r>
              <a:rPr lang="en-US" sz="1200" b="1">
                <a:solidFill>
                  <a:schemeClr val="bg1"/>
                </a:solidFill>
                <a:latin typeface="Arial" charset="0"/>
                <a:ea typeface="ＭＳ Ｐゴシック" charset="0"/>
              </a:rPr>
              <a:t>Practices</a:t>
            </a:r>
          </a:p>
        </p:txBody>
      </p:sp>
      <p:sp>
        <p:nvSpPr>
          <p:cNvPr id="158754" name="Rectangle 34"/>
          <p:cNvSpPr>
            <a:spLocks noChangeArrowheads="1"/>
          </p:cNvSpPr>
          <p:nvPr/>
        </p:nvSpPr>
        <p:spPr bwMode="auto">
          <a:xfrm>
            <a:off x="7632700" y="558800"/>
            <a:ext cx="1295400" cy="7620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National</a:t>
            </a:r>
          </a:p>
          <a:p>
            <a:pPr algn="ctr">
              <a:defRPr/>
            </a:pPr>
            <a:r>
              <a:rPr lang="en-US" sz="1200" b="1">
                <a:solidFill>
                  <a:schemeClr val="bg1"/>
                </a:solidFill>
                <a:latin typeface="Arial" charset="0"/>
                <a:ea typeface="ＭＳ Ｐゴシック" charset="0"/>
              </a:rPr>
              <a:t>Committee</a:t>
            </a:r>
          </a:p>
          <a:p>
            <a:pPr algn="ctr">
              <a:defRPr/>
            </a:pPr>
            <a:r>
              <a:rPr lang="en-US" sz="1200" b="1">
                <a:solidFill>
                  <a:schemeClr val="bg1"/>
                </a:solidFill>
                <a:latin typeface="Arial" charset="0"/>
                <a:ea typeface="ＭＳ Ｐゴシック" charset="0"/>
              </a:rPr>
              <a:t>for Quality</a:t>
            </a:r>
          </a:p>
          <a:p>
            <a:pPr algn="ctr">
              <a:defRPr/>
            </a:pPr>
            <a:r>
              <a:rPr lang="en-US" sz="1200" b="1">
                <a:solidFill>
                  <a:schemeClr val="bg1"/>
                </a:solidFill>
                <a:latin typeface="Arial" charset="0"/>
                <a:ea typeface="ＭＳ Ｐゴシック" charset="0"/>
              </a:rPr>
              <a:t>Assurance</a:t>
            </a:r>
          </a:p>
        </p:txBody>
      </p:sp>
      <p:sp>
        <p:nvSpPr>
          <p:cNvPr id="158755" name="Oval 35"/>
          <p:cNvSpPr>
            <a:spLocks noChangeArrowheads="1"/>
          </p:cNvSpPr>
          <p:nvPr/>
        </p:nvSpPr>
        <p:spPr bwMode="auto">
          <a:xfrm>
            <a:off x="3962400" y="2895600"/>
            <a:ext cx="1676400" cy="9271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b="1">
                <a:latin typeface="Arial" charset="0"/>
                <a:ea typeface="ＭＳ Ｐゴシック" charset="0"/>
              </a:rPr>
              <a:t>Hospitals</a:t>
            </a:r>
          </a:p>
        </p:txBody>
      </p:sp>
      <p:sp>
        <p:nvSpPr>
          <p:cNvPr id="158756" name="Rectangle 36"/>
          <p:cNvSpPr>
            <a:spLocks noChangeArrowheads="1"/>
          </p:cNvSpPr>
          <p:nvPr/>
        </p:nvSpPr>
        <p:spPr bwMode="auto">
          <a:xfrm>
            <a:off x="228600" y="5613400"/>
            <a:ext cx="1066800" cy="1092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200" b="1">
                <a:latin typeface="Arial" charset="0"/>
                <a:ea typeface="ＭＳ Ｐゴシック" charset="0"/>
              </a:rPr>
              <a:t>KEY</a:t>
            </a:r>
          </a:p>
          <a:p>
            <a:pPr>
              <a:defRPr/>
            </a:pPr>
            <a:endParaRPr lang="en-US" sz="900" b="1">
              <a:latin typeface="Arial" charset="0"/>
              <a:ea typeface="ＭＳ Ｐゴシック" charset="0"/>
            </a:endParaRPr>
          </a:p>
          <a:p>
            <a:pPr>
              <a:defRPr/>
            </a:pPr>
            <a:endParaRPr lang="en-US" sz="900" b="1">
              <a:latin typeface="Arial" charset="0"/>
              <a:ea typeface="ＭＳ Ｐゴシック" charset="0"/>
            </a:endParaRPr>
          </a:p>
          <a:p>
            <a:pPr>
              <a:defRPr/>
            </a:pPr>
            <a:endParaRPr lang="en-US" sz="900" b="1">
              <a:latin typeface="Arial" charset="0"/>
              <a:ea typeface="ＭＳ Ｐゴシック" charset="0"/>
            </a:endParaRPr>
          </a:p>
          <a:p>
            <a:pPr>
              <a:defRPr/>
            </a:pPr>
            <a:endParaRPr lang="en-US" sz="900" b="1">
              <a:latin typeface="Arial" charset="0"/>
              <a:ea typeface="ＭＳ Ｐゴシック" charset="0"/>
            </a:endParaRPr>
          </a:p>
          <a:p>
            <a:pPr>
              <a:defRPr/>
            </a:pPr>
            <a:endParaRPr lang="en-US" sz="900" b="1">
              <a:latin typeface="Arial" charset="0"/>
              <a:ea typeface="ＭＳ Ｐゴシック" charset="0"/>
            </a:endParaRPr>
          </a:p>
        </p:txBody>
      </p:sp>
      <p:sp>
        <p:nvSpPr>
          <p:cNvPr id="158757" name="Text Box 37"/>
          <p:cNvSpPr txBox="1">
            <a:spLocks noChangeArrowheads="1"/>
          </p:cNvSpPr>
          <p:nvPr/>
        </p:nvSpPr>
        <p:spPr bwMode="auto">
          <a:xfrm>
            <a:off x="0" y="365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800" b="1" dirty="0" smtClean="0">
                <a:solidFill>
                  <a:schemeClr val="tx2"/>
                </a:solidFill>
                <a:effectLst>
                  <a:outerShdw blurRad="38100" dist="38100" dir="2700000" algn="tl">
                    <a:srgbClr val="C0C0C0"/>
                  </a:outerShdw>
                </a:effectLst>
                <a:latin typeface="+mj-lt"/>
              </a:rPr>
              <a:t>         Expectations from REGULATORS</a:t>
            </a:r>
            <a:endParaRPr lang="en-US" sz="2800" b="1" dirty="0">
              <a:solidFill>
                <a:schemeClr val="tx2"/>
              </a:solidFill>
              <a:effectLst>
                <a:outerShdw blurRad="38100" dist="38100" dir="2700000" algn="tl">
                  <a:srgbClr val="C0C0C0"/>
                </a:outerShdw>
              </a:effectLst>
              <a:latin typeface="+mj-lt"/>
            </a:endParaRPr>
          </a:p>
        </p:txBody>
      </p:sp>
      <p:sp>
        <p:nvSpPr>
          <p:cNvPr id="158758" name="Line 38"/>
          <p:cNvSpPr>
            <a:spLocks noChangeShapeType="1"/>
          </p:cNvSpPr>
          <p:nvPr/>
        </p:nvSpPr>
        <p:spPr bwMode="auto">
          <a:xfrm>
            <a:off x="1828800" y="1600200"/>
            <a:ext cx="25908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59" name="Line 39"/>
          <p:cNvSpPr>
            <a:spLocks noChangeShapeType="1"/>
          </p:cNvSpPr>
          <p:nvPr/>
        </p:nvSpPr>
        <p:spPr bwMode="auto">
          <a:xfrm>
            <a:off x="4876800" y="1981200"/>
            <a:ext cx="0" cy="889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0" name="Line 40"/>
          <p:cNvSpPr>
            <a:spLocks noChangeShapeType="1"/>
          </p:cNvSpPr>
          <p:nvPr/>
        </p:nvSpPr>
        <p:spPr bwMode="auto">
          <a:xfrm>
            <a:off x="3733800" y="2819400"/>
            <a:ext cx="457200"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1" name="Line 41"/>
          <p:cNvSpPr>
            <a:spLocks noChangeShapeType="1"/>
          </p:cNvSpPr>
          <p:nvPr/>
        </p:nvSpPr>
        <p:spPr bwMode="auto">
          <a:xfrm flipV="1">
            <a:off x="2743200" y="3124200"/>
            <a:ext cx="1295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2" name="Line 42"/>
          <p:cNvSpPr>
            <a:spLocks noChangeShapeType="1"/>
          </p:cNvSpPr>
          <p:nvPr/>
        </p:nvSpPr>
        <p:spPr bwMode="auto">
          <a:xfrm flipH="1">
            <a:off x="5105400" y="1524000"/>
            <a:ext cx="1447800" cy="1358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3" name="Line 43"/>
          <p:cNvSpPr>
            <a:spLocks noChangeShapeType="1"/>
          </p:cNvSpPr>
          <p:nvPr/>
        </p:nvSpPr>
        <p:spPr bwMode="auto">
          <a:xfrm flipH="1">
            <a:off x="5486400" y="2743200"/>
            <a:ext cx="533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4" name="Line 44"/>
          <p:cNvSpPr>
            <a:spLocks noChangeShapeType="1"/>
          </p:cNvSpPr>
          <p:nvPr/>
        </p:nvSpPr>
        <p:spPr bwMode="auto">
          <a:xfrm flipH="1">
            <a:off x="5562600" y="2895600"/>
            <a:ext cx="1828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5" name="Line 45"/>
          <p:cNvSpPr>
            <a:spLocks noChangeShapeType="1"/>
          </p:cNvSpPr>
          <p:nvPr/>
        </p:nvSpPr>
        <p:spPr bwMode="auto">
          <a:xfrm flipH="1" flipV="1">
            <a:off x="5575300" y="3276600"/>
            <a:ext cx="1828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6" name="Line 46"/>
          <p:cNvSpPr>
            <a:spLocks noChangeShapeType="1"/>
          </p:cNvSpPr>
          <p:nvPr/>
        </p:nvSpPr>
        <p:spPr bwMode="auto">
          <a:xfrm flipV="1">
            <a:off x="1828800" y="3429000"/>
            <a:ext cx="2133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7" name="Line 47"/>
          <p:cNvSpPr>
            <a:spLocks noChangeShapeType="1"/>
          </p:cNvSpPr>
          <p:nvPr/>
        </p:nvSpPr>
        <p:spPr bwMode="auto">
          <a:xfrm flipV="1">
            <a:off x="1892300" y="3657600"/>
            <a:ext cx="23622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8" name="Line 48"/>
          <p:cNvSpPr>
            <a:spLocks noChangeShapeType="1"/>
          </p:cNvSpPr>
          <p:nvPr/>
        </p:nvSpPr>
        <p:spPr bwMode="auto">
          <a:xfrm flipV="1">
            <a:off x="3505200" y="3733800"/>
            <a:ext cx="990600" cy="1117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69" name="Line 49"/>
          <p:cNvSpPr>
            <a:spLocks noChangeShapeType="1"/>
          </p:cNvSpPr>
          <p:nvPr/>
        </p:nvSpPr>
        <p:spPr bwMode="auto">
          <a:xfrm flipV="1">
            <a:off x="4800600" y="37465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0" name="Line 50"/>
          <p:cNvSpPr>
            <a:spLocks noChangeShapeType="1"/>
          </p:cNvSpPr>
          <p:nvPr/>
        </p:nvSpPr>
        <p:spPr bwMode="auto">
          <a:xfrm flipH="1" flipV="1">
            <a:off x="5257800" y="3708400"/>
            <a:ext cx="1524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1" name="Line 51"/>
          <p:cNvSpPr>
            <a:spLocks noChangeShapeType="1"/>
          </p:cNvSpPr>
          <p:nvPr/>
        </p:nvSpPr>
        <p:spPr bwMode="auto">
          <a:xfrm flipH="1" flipV="1">
            <a:off x="5334000" y="3657600"/>
            <a:ext cx="7620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2" name="Oval 52"/>
          <p:cNvSpPr>
            <a:spLocks noChangeArrowheads="1"/>
          </p:cNvSpPr>
          <p:nvPr/>
        </p:nvSpPr>
        <p:spPr bwMode="auto">
          <a:xfrm>
            <a:off x="2667000" y="3697288"/>
            <a:ext cx="1752600" cy="874712"/>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b="1">
                <a:latin typeface="Arial" charset="0"/>
                <a:ea typeface="ＭＳ Ｐゴシック" charset="0"/>
              </a:rPr>
              <a:t>Nursing Homes</a:t>
            </a:r>
          </a:p>
        </p:txBody>
      </p:sp>
      <p:sp>
        <p:nvSpPr>
          <p:cNvPr id="158773" name="Oval 53"/>
          <p:cNvSpPr>
            <a:spLocks noChangeArrowheads="1"/>
          </p:cNvSpPr>
          <p:nvPr/>
        </p:nvSpPr>
        <p:spPr bwMode="auto">
          <a:xfrm>
            <a:off x="5435600" y="3594100"/>
            <a:ext cx="1574800" cy="989013"/>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b="1">
                <a:latin typeface="Arial" charset="0"/>
                <a:ea typeface="ＭＳ Ｐゴシック" charset="0"/>
              </a:rPr>
              <a:t>Home Care</a:t>
            </a:r>
          </a:p>
        </p:txBody>
      </p:sp>
      <p:sp>
        <p:nvSpPr>
          <p:cNvPr id="158774" name="Rectangle 54"/>
          <p:cNvSpPr>
            <a:spLocks noChangeArrowheads="1"/>
          </p:cNvSpPr>
          <p:nvPr/>
        </p:nvSpPr>
        <p:spPr bwMode="auto">
          <a:xfrm>
            <a:off x="2286000" y="2247900"/>
            <a:ext cx="1447800" cy="6858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Managed</a:t>
            </a:r>
          </a:p>
          <a:p>
            <a:pPr algn="ctr">
              <a:defRPr/>
            </a:pPr>
            <a:r>
              <a:rPr lang="en-US" sz="1200" b="1">
                <a:solidFill>
                  <a:schemeClr val="bg1"/>
                </a:solidFill>
                <a:latin typeface="Arial" charset="0"/>
                <a:ea typeface="ＭＳ Ｐゴシック" charset="0"/>
              </a:rPr>
              <a:t>Care Bridges</a:t>
            </a:r>
          </a:p>
          <a:p>
            <a:pPr algn="ctr">
              <a:defRPr/>
            </a:pPr>
            <a:r>
              <a:rPr lang="en-US" sz="1200" b="1">
                <a:solidFill>
                  <a:schemeClr val="bg1"/>
                </a:solidFill>
                <a:latin typeface="Arial" charset="0"/>
                <a:ea typeface="ＭＳ Ｐゴシック" charset="0"/>
              </a:rPr>
              <a:t>to Excellence</a:t>
            </a:r>
          </a:p>
        </p:txBody>
      </p:sp>
      <p:sp>
        <p:nvSpPr>
          <p:cNvPr id="158775" name="Line 55"/>
          <p:cNvSpPr>
            <a:spLocks noChangeShapeType="1"/>
          </p:cNvSpPr>
          <p:nvPr/>
        </p:nvSpPr>
        <p:spPr bwMode="auto">
          <a:xfrm flipH="1">
            <a:off x="6477000" y="2133600"/>
            <a:ext cx="879475"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6" name="Line 56"/>
          <p:cNvSpPr>
            <a:spLocks noChangeShapeType="1"/>
          </p:cNvSpPr>
          <p:nvPr/>
        </p:nvSpPr>
        <p:spPr bwMode="auto">
          <a:xfrm flipH="1">
            <a:off x="4419600" y="2133600"/>
            <a:ext cx="3657600" cy="1981200"/>
          </a:xfrm>
          <a:prstGeom prst="line">
            <a:avLst/>
          </a:prstGeom>
          <a:noFill/>
          <a:ln w="6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7" name="Line 57"/>
          <p:cNvSpPr>
            <a:spLocks noChangeShapeType="1"/>
          </p:cNvSpPr>
          <p:nvPr/>
        </p:nvSpPr>
        <p:spPr bwMode="auto">
          <a:xfrm flipH="1" flipV="1">
            <a:off x="6946900" y="3962400"/>
            <a:ext cx="4445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8" name="Line 58"/>
          <p:cNvSpPr>
            <a:spLocks noChangeShapeType="1"/>
          </p:cNvSpPr>
          <p:nvPr/>
        </p:nvSpPr>
        <p:spPr bwMode="auto">
          <a:xfrm flipH="1" flipV="1">
            <a:off x="6858000" y="43942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79" name="Line 59"/>
          <p:cNvSpPr>
            <a:spLocks noChangeShapeType="1"/>
          </p:cNvSpPr>
          <p:nvPr/>
        </p:nvSpPr>
        <p:spPr bwMode="auto">
          <a:xfrm flipH="1" flipV="1">
            <a:off x="6553200" y="4546600"/>
            <a:ext cx="914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0" name="Line 60"/>
          <p:cNvSpPr>
            <a:spLocks noChangeShapeType="1"/>
          </p:cNvSpPr>
          <p:nvPr/>
        </p:nvSpPr>
        <p:spPr bwMode="auto">
          <a:xfrm flipV="1">
            <a:off x="5562600" y="4495800"/>
            <a:ext cx="3048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1" name="Line 61"/>
          <p:cNvSpPr>
            <a:spLocks noChangeShapeType="1"/>
          </p:cNvSpPr>
          <p:nvPr/>
        </p:nvSpPr>
        <p:spPr bwMode="auto">
          <a:xfrm>
            <a:off x="5237163" y="1981200"/>
            <a:ext cx="706437"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2" name="Line 62"/>
          <p:cNvSpPr>
            <a:spLocks noChangeShapeType="1"/>
          </p:cNvSpPr>
          <p:nvPr/>
        </p:nvSpPr>
        <p:spPr bwMode="auto">
          <a:xfrm>
            <a:off x="3810000" y="2057400"/>
            <a:ext cx="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3" name="Line 63"/>
          <p:cNvSpPr>
            <a:spLocks noChangeShapeType="1"/>
          </p:cNvSpPr>
          <p:nvPr/>
        </p:nvSpPr>
        <p:spPr bwMode="auto">
          <a:xfrm flipV="1">
            <a:off x="2057400" y="4343400"/>
            <a:ext cx="762000" cy="1295400"/>
          </a:xfrm>
          <a:prstGeom prst="line">
            <a:avLst/>
          </a:prstGeom>
          <a:noFill/>
          <a:ln w="6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4" name="Line 64"/>
          <p:cNvSpPr>
            <a:spLocks noChangeShapeType="1"/>
          </p:cNvSpPr>
          <p:nvPr/>
        </p:nvSpPr>
        <p:spPr bwMode="auto">
          <a:xfrm flipH="1" flipV="1">
            <a:off x="4038600" y="4495800"/>
            <a:ext cx="381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5" name="Rectangle 65"/>
          <p:cNvSpPr>
            <a:spLocks noChangeArrowheads="1"/>
          </p:cNvSpPr>
          <p:nvPr/>
        </p:nvSpPr>
        <p:spPr bwMode="auto">
          <a:xfrm>
            <a:off x="304800" y="6362700"/>
            <a:ext cx="838200" cy="2286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Third-Party</a:t>
            </a:r>
          </a:p>
        </p:txBody>
      </p:sp>
      <p:sp>
        <p:nvSpPr>
          <p:cNvPr id="158786" name="Line 66"/>
          <p:cNvSpPr>
            <a:spLocks noChangeShapeType="1"/>
          </p:cNvSpPr>
          <p:nvPr/>
        </p:nvSpPr>
        <p:spPr bwMode="auto">
          <a:xfrm flipH="1" flipV="1">
            <a:off x="4267200" y="4343400"/>
            <a:ext cx="2743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87" name="Text Box 67"/>
          <p:cNvSpPr txBox="1">
            <a:spLocks noChangeArrowheads="1"/>
          </p:cNvSpPr>
          <p:nvPr/>
        </p:nvSpPr>
        <p:spPr bwMode="auto">
          <a:xfrm>
            <a:off x="441325" y="1658938"/>
            <a:ext cx="9985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Safe Practices</a:t>
            </a:r>
          </a:p>
        </p:txBody>
      </p:sp>
      <p:sp>
        <p:nvSpPr>
          <p:cNvPr id="158788" name="Text Box 68"/>
          <p:cNvSpPr txBox="1">
            <a:spLocks noChangeArrowheads="1"/>
          </p:cNvSpPr>
          <p:nvPr/>
        </p:nvSpPr>
        <p:spPr bwMode="auto">
          <a:xfrm>
            <a:off x="619125" y="2967038"/>
            <a:ext cx="727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IMPACTs</a:t>
            </a:r>
          </a:p>
        </p:txBody>
      </p:sp>
      <p:sp>
        <p:nvSpPr>
          <p:cNvPr id="158789" name="Text Box 69"/>
          <p:cNvSpPr txBox="1">
            <a:spLocks noChangeArrowheads="1"/>
          </p:cNvSpPr>
          <p:nvPr/>
        </p:nvSpPr>
        <p:spPr bwMode="auto">
          <a:xfrm>
            <a:off x="390525" y="3208338"/>
            <a:ext cx="9779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a:latin typeface="Arial" charset="0"/>
                <a:ea typeface="ＭＳ Ｐゴシック" charset="0"/>
              </a:rPr>
              <a:t>100K/5 Million</a:t>
            </a:r>
          </a:p>
          <a:p>
            <a:pPr algn="ctr">
              <a:defRPr/>
            </a:pPr>
            <a:r>
              <a:rPr lang="en-US" sz="1000">
                <a:latin typeface="Arial" charset="0"/>
                <a:ea typeface="ＭＳ Ｐゴシック" charset="0"/>
              </a:rPr>
              <a:t>Lives</a:t>
            </a:r>
          </a:p>
          <a:p>
            <a:pPr algn="ctr">
              <a:defRPr/>
            </a:pPr>
            <a:r>
              <a:rPr lang="en-US" sz="1000">
                <a:latin typeface="Arial" charset="0"/>
                <a:ea typeface="ＭＳ Ｐゴシック" charset="0"/>
              </a:rPr>
              <a:t>Campaigns</a:t>
            </a:r>
          </a:p>
        </p:txBody>
      </p:sp>
      <p:sp>
        <p:nvSpPr>
          <p:cNvPr id="158790" name="Text Box 70"/>
          <p:cNvSpPr txBox="1">
            <a:spLocks noChangeArrowheads="1"/>
          </p:cNvSpPr>
          <p:nvPr/>
        </p:nvSpPr>
        <p:spPr bwMode="auto">
          <a:xfrm>
            <a:off x="2879725" y="6065838"/>
            <a:ext cx="6842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Hospital</a:t>
            </a:r>
          </a:p>
          <a:p>
            <a:pPr>
              <a:defRPr/>
            </a:pPr>
            <a:r>
              <a:rPr lang="en-US" sz="1000">
                <a:latin typeface="Arial" charset="0"/>
                <a:ea typeface="ＭＳ Ｐゴシック" charset="0"/>
              </a:rPr>
              <a:t>Rewards</a:t>
            </a:r>
          </a:p>
          <a:p>
            <a:pPr>
              <a:defRPr/>
            </a:pPr>
            <a:r>
              <a:rPr lang="en-US" sz="1000">
                <a:latin typeface="Arial" charset="0"/>
                <a:ea typeface="ＭＳ Ｐゴシック" charset="0"/>
              </a:rPr>
              <a:t>Program</a:t>
            </a:r>
          </a:p>
        </p:txBody>
      </p:sp>
      <p:sp>
        <p:nvSpPr>
          <p:cNvPr id="158791" name="Text Box 71"/>
          <p:cNvSpPr txBox="1">
            <a:spLocks noChangeArrowheads="1"/>
          </p:cNvSpPr>
          <p:nvPr/>
        </p:nvSpPr>
        <p:spPr bwMode="auto">
          <a:xfrm>
            <a:off x="3657600" y="6065838"/>
            <a:ext cx="704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Safe</a:t>
            </a:r>
          </a:p>
          <a:p>
            <a:pPr>
              <a:defRPr/>
            </a:pPr>
            <a:r>
              <a:rPr lang="en-US" sz="1000">
                <a:latin typeface="Arial" charset="0"/>
                <a:ea typeface="ＭＳ Ｐゴシック" charset="0"/>
              </a:rPr>
              <a:t>Practices</a:t>
            </a:r>
          </a:p>
        </p:txBody>
      </p:sp>
      <p:sp>
        <p:nvSpPr>
          <p:cNvPr id="158792" name="Text Box 72"/>
          <p:cNvSpPr txBox="1">
            <a:spLocks noChangeArrowheads="1"/>
          </p:cNvSpPr>
          <p:nvPr/>
        </p:nvSpPr>
        <p:spPr bwMode="auto">
          <a:xfrm>
            <a:off x="5775325" y="6230938"/>
            <a:ext cx="5445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HCUP</a:t>
            </a:r>
          </a:p>
        </p:txBody>
      </p:sp>
      <p:sp>
        <p:nvSpPr>
          <p:cNvPr id="158793" name="Text Box 73"/>
          <p:cNvSpPr txBox="1">
            <a:spLocks noChangeArrowheads="1"/>
          </p:cNvSpPr>
          <p:nvPr/>
        </p:nvSpPr>
        <p:spPr bwMode="auto">
          <a:xfrm>
            <a:off x="6226175" y="6218238"/>
            <a:ext cx="785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a:latin typeface="Arial" charset="0"/>
                <a:ea typeface="ＭＳ Ｐゴシック" charset="0"/>
              </a:rPr>
              <a:t>Quality</a:t>
            </a:r>
          </a:p>
          <a:p>
            <a:pPr algn="ctr">
              <a:defRPr/>
            </a:pPr>
            <a:r>
              <a:rPr lang="en-US" sz="1000">
                <a:latin typeface="Arial" charset="0"/>
                <a:ea typeface="ＭＳ Ｐゴシック" charset="0"/>
              </a:rPr>
              <a:t>and Safety</a:t>
            </a:r>
          </a:p>
          <a:p>
            <a:pPr algn="ctr">
              <a:defRPr/>
            </a:pPr>
            <a:r>
              <a:rPr lang="en-US" sz="1000">
                <a:latin typeface="Arial" charset="0"/>
                <a:ea typeface="ＭＳ Ｐゴシック" charset="0"/>
              </a:rPr>
              <a:t>Indicators</a:t>
            </a:r>
          </a:p>
        </p:txBody>
      </p:sp>
      <p:sp>
        <p:nvSpPr>
          <p:cNvPr id="158794" name="Text Box 74"/>
          <p:cNvSpPr txBox="1">
            <a:spLocks noChangeArrowheads="1"/>
          </p:cNvSpPr>
          <p:nvPr/>
        </p:nvSpPr>
        <p:spPr bwMode="auto">
          <a:xfrm>
            <a:off x="6854825" y="5545138"/>
            <a:ext cx="514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PSOs</a:t>
            </a:r>
          </a:p>
        </p:txBody>
      </p:sp>
      <p:sp>
        <p:nvSpPr>
          <p:cNvPr id="158795" name="Text Box 75"/>
          <p:cNvSpPr txBox="1">
            <a:spLocks noChangeArrowheads="1"/>
          </p:cNvSpPr>
          <p:nvPr/>
        </p:nvSpPr>
        <p:spPr bwMode="auto">
          <a:xfrm>
            <a:off x="7210425" y="3068638"/>
            <a:ext cx="90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Emergency</a:t>
            </a:r>
          </a:p>
          <a:p>
            <a:pPr>
              <a:defRPr/>
            </a:pPr>
            <a:r>
              <a:rPr lang="en-US" sz="1000">
                <a:latin typeface="Arial" charset="0"/>
                <a:ea typeface="ＭＳ Ｐゴシック" charset="0"/>
              </a:rPr>
              <a:t>Departments</a:t>
            </a:r>
          </a:p>
        </p:txBody>
      </p:sp>
      <p:sp>
        <p:nvSpPr>
          <p:cNvPr id="158796" name="Text Box 76"/>
          <p:cNvSpPr txBox="1">
            <a:spLocks noChangeArrowheads="1"/>
          </p:cNvSpPr>
          <p:nvPr/>
        </p:nvSpPr>
        <p:spPr bwMode="auto">
          <a:xfrm>
            <a:off x="7680325" y="4033838"/>
            <a:ext cx="5762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Home</a:t>
            </a:r>
          </a:p>
          <a:p>
            <a:pPr>
              <a:defRPr/>
            </a:pPr>
            <a:r>
              <a:rPr lang="en-US" sz="1000">
                <a:latin typeface="Arial" charset="0"/>
                <a:ea typeface="ＭＳ Ｐゴシック" charset="0"/>
              </a:rPr>
              <a:t>Health</a:t>
            </a:r>
          </a:p>
          <a:p>
            <a:pPr>
              <a:defRPr/>
            </a:pPr>
            <a:r>
              <a:rPr lang="en-US" sz="1000">
                <a:latin typeface="Arial" charset="0"/>
                <a:ea typeface="ＭＳ Ｐゴシック" charset="0"/>
              </a:rPr>
              <a:t>Patient</a:t>
            </a:r>
          </a:p>
        </p:txBody>
      </p:sp>
      <p:sp>
        <p:nvSpPr>
          <p:cNvPr id="158797" name="Text Box 77"/>
          <p:cNvSpPr txBox="1">
            <a:spLocks noChangeArrowheads="1"/>
          </p:cNvSpPr>
          <p:nvPr/>
        </p:nvSpPr>
        <p:spPr bwMode="auto">
          <a:xfrm>
            <a:off x="6943725" y="4046538"/>
            <a:ext cx="815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Experience</a:t>
            </a:r>
          </a:p>
          <a:p>
            <a:pPr>
              <a:defRPr/>
            </a:pPr>
            <a:r>
              <a:rPr lang="en-US" sz="1000">
                <a:latin typeface="Arial" charset="0"/>
                <a:ea typeface="ＭＳ Ｐゴシック" charset="0"/>
              </a:rPr>
              <a:t>of Care</a:t>
            </a:r>
          </a:p>
        </p:txBody>
      </p:sp>
      <p:sp>
        <p:nvSpPr>
          <p:cNvPr id="158798" name="Text Box 78"/>
          <p:cNvSpPr txBox="1">
            <a:spLocks noChangeArrowheads="1"/>
          </p:cNvSpPr>
          <p:nvPr/>
        </p:nvSpPr>
        <p:spPr bwMode="auto">
          <a:xfrm>
            <a:off x="8289925" y="4059238"/>
            <a:ext cx="73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Hospital</a:t>
            </a:r>
          </a:p>
          <a:p>
            <a:pPr>
              <a:defRPr/>
            </a:pPr>
            <a:r>
              <a:rPr lang="en-US" sz="1000">
                <a:latin typeface="Arial" charset="0"/>
                <a:ea typeface="ＭＳ Ｐゴシック" charset="0"/>
              </a:rPr>
              <a:t>Measures</a:t>
            </a:r>
          </a:p>
        </p:txBody>
      </p:sp>
      <p:sp>
        <p:nvSpPr>
          <p:cNvPr id="158799" name="Text Box 79"/>
          <p:cNvSpPr txBox="1">
            <a:spLocks noChangeArrowheads="1"/>
          </p:cNvSpPr>
          <p:nvPr/>
        </p:nvSpPr>
        <p:spPr bwMode="auto">
          <a:xfrm>
            <a:off x="8277225" y="3525838"/>
            <a:ext cx="8016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Serious</a:t>
            </a:r>
          </a:p>
          <a:p>
            <a:pPr>
              <a:defRPr/>
            </a:pPr>
            <a:r>
              <a:rPr lang="en-US" sz="1000">
                <a:latin typeface="Arial" charset="0"/>
                <a:ea typeface="ＭＳ Ｐゴシック" charset="0"/>
              </a:rPr>
              <a:t>Reportable</a:t>
            </a:r>
          </a:p>
          <a:p>
            <a:pPr>
              <a:defRPr/>
            </a:pPr>
            <a:r>
              <a:rPr lang="en-US" sz="1000">
                <a:latin typeface="Arial" charset="0"/>
                <a:ea typeface="ＭＳ Ｐゴシック" charset="0"/>
              </a:rPr>
              <a:t>Events</a:t>
            </a:r>
          </a:p>
        </p:txBody>
      </p:sp>
      <p:sp>
        <p:nvSpPr>
          <p:cNvPr id="158800" name="Text Box 80"/>
          <p:cNvSpPr txBox="1">
            <a:spLocks noChangeArrowheads="1"/>
          </p:cNvSpPr>
          <p:nvPr/>
        </p:nvSpPr>
        <p:spPr bwMode="auto">
          <a:xfrm>
            <a:off x="8264525" y="3182938"/>
            <a:ext cx="72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Infections</a:t>
            </a:r>
          </a:p>
        </p:txBody>
      </p:sp>
      <p:sp>
        <p:nvSpPr>
          <p:cNvPr id="158801" name="Text Box 81"/>
          <p:cNvSpPr txBox="1">
            <a:spLocks noChangeArrowheads="1"/>
          </p:cNvSpPr>
          <p:nvPr/>
        </p:nvSpPr>
        <p:spPr bwMode="auto">
          <a:xfrm>
            <a:off x="7985125" y="2116138"/>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Sentinel Event</a:t>
            </a:r>
          </a:p>
          <a:p>
            <a:pPr>
              <a:defRPr/>
            </a:pPr>
            <a:r>
              <a:rPr lang="en-US" sz="1000">
                <a:latin typeface="Arial" charset="0"/>
                <a:ea typeface="ＭＳ Ｐゴシック" charset="0"/>
              </a:rPr>
              <a:t>Reporting</a:t>
            </a:r>
          </a:p>
        </p:txBody>
      </p:sp>
      <p:sp>
        <p:nvSpPr>
          <p:cNvPr id="158802" name="Text Box 82"/>
          <p:cNvSpPr txBox="1">
            <a:spLocks noChangeArrowheads="1"/>
          </p:cNvSpPr>
          <p:nvPr/>
        </p:nvSpPr>
        <p:spPr bwMode="auto">
          <a:xfrm>
            <a:off x="8455025" y="1722438"/>
            <a:ext cx="606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NPSGs</a:t>
            </a:r>
          </a:p>
        </p:txBody>
      </p:sp>
      <p:sp>
        <p:nvSpPr>
          <p:cNvPr id="158803" name="Text Box 83"/>
          <p:cNvSpPr txBox="1">
            <a:spLocks noChangeArrowheads="1"/>
          </p:cNvSpPr>
          <p:nvPr/>
        </p:nvSpPr>
        <p:spPr bwMode="auto">
          <a:xfrm>
            <a:off x="7223125" y="1277938"/>
            <a:ext cx="73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Data</a:t>
            </a:r>
          </a:p>
          <a:p>
            <a:pPr>
              <a:defRPr/>
            </a:pPr>
            <a:r>
              <a:rPr lang="en-US" sz="1000">
                <a:latin typeface="Arial" charset="0"/>
                <a:ea typeface="ＭＳ Ｐゴシック" charset="0"/>
              </a:rPr>
              <a:t>Collection</a:t>
            </a:r>
          </a:p>
        </p:txBody>
      </p:sp>
      <p:sp>
        <p:nvSpPr>
          <p:cNvPr id="158804" name="Text Box 84"/>
          <p:cNvSpPr txBox="1">
            <a:spLocks noChangeArrowheads="1"/>
          </p:cNvSpPr>
          <p:nvPr/>
        </p:nvSpPr>
        <p:spPr bwMode="auto">
          <a:xfrm>
            <a:off x="8035925" y="1430338"/>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Accreditation</a:t>
            </a:r>
          </a:p>
        </p:txBody>
      </p:sp>
      <p:sp>
        <p:nvSpPr>
          <p:cNvPr id="158805" name="Text Box 85"/>
          <p:cNvSpPr txBox="1">
            <a:spLocks noChangeArrowheads="1"/>
          </p:cNvSpPr>
          <p:nvPr/>
        </p:nvSpPr>
        <p:spPr bwMode="auto">
          <a:xfrm>
            <a:off x="6748463" y="3411538"/>
            <a:ext cx="704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a:latin typeface="Arial" charset="0"/>
                <a:ea typeface="ＭＳ Ｐゴシック" charset="0"/>
              </a:rPr>
              <a:t>Safe</a:t>
            </a:r>
          </a:p>
          <a:p>
            <a:pPr algn="ctr">
              <a:defRPr/>
            </a:pPr>
            <a:r>
              <a:rPr lang="en-US" sz="1000">
                <a:latin typeface="Arial" charset="0"/>
                <a:ea typeface="ＭＳ Ｐゴシック" charset="0"/>
              </a:rPr>
              <a:t>Practices</a:t>
            </a:r>
          </a:p>
        </p:txBody>
      </p:sp>
      <p:sp>
        <p:nvSpPr>
          <p:cNvPr id="158806" name="Text Box 86"/>
          <p:cNvSpPr txBox="1">
            <a:spLocks noChangeArrowheads="1"/>
          </p:cNvSpPr>
          <p:nvPr/>
        </p:nvSpPr>
        <p:spPr bwMode="auto">
          <a:xfrm>
            <a:off x="4632325" y="782638"/>
            <a:ext cx="688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9</a:t>
            </a:r>
            <a:r>
              <a:rPr lang="ja-JP" altLang="en-US" sz="1000"/>
              <a:t>”</a:t>
            </a:r>
            <a:r>
              <a:rPr lang="en-US" altLang="ja-JP" sz="1000"/>
              <a:t> Scope</a:t>
            </a:r>
          </a:p>
          <a:p>
            <a:pPr eaLnBrk="1" hangingPunct="1"/>
            <a:r>
              <a:rPr lang="en-US" sz="1000"/>
              <a:t>of Work</a:t>
            </a:r>
          </a:p>
        </p:txBody>
      </p:sp>
      <p:sp>
        <p:nvSpPr>
          <p:cNvPr id="158807" name="Text Box 87"/>
          <p:cNvSpPr txBox="1">
            <a:spLocks noChangeArrowheads="1"/>
          </p:cNvSpPr>
          <p:nvPr/>
        </p:nvSpPr>
        <p:spPr bwMode="auto">
          <a:xfrm>
            <a:off x="5292725" y="554038"/>
            <a:ext cx="7651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a:latin typeface="Arial" charset="0"/>
                <a:ea typeface="ＭＳ Ｐゴシック" charset="0"/>
              </a:rPr>
              <a:t>Outpatient</a:t>
            </a:r>
          </a:p>
          <a:p>
            <a:pPr algn="ctr">
              <a:defRPr/>
            </a:pPr>
            <a:r>
              <a:rPr lang="en-US" sz="1000">
                <a:latin typeface="Arial" charset="0"/>
                <a:ea typeface="ＭＳ Ｐゴシック" charset="0"/>
              </a:rPr>
              <a:t>Reporting</a:t>
            </a:r>
          </a:p>
          <a:p>
            <a:pPr algn="ctr">
              <a:defRPr/>
            </a:pPr>
            <a:r>
              <a:rPr lang="en-US" sz="1000">
                <a:latin typeface="Arial" charset="0"/>
                <a:ea typeface="ＭＳ Ｐゴシック" charset="0"/>
              </a:rPr>
              <a:t>System</a:t>
            </a:r>
          </a:p>
        </p:txBody>
      </p:sp>
      <p:sp>
        <p:nvSpPr>
          <p:cNvPr id="158808" name="Text Box 88"/>
          <p:cNvSpPr txBox="1">
            <a:spLocks noChangeArrowheads="1"/>
          </p:cNvSpPr>
          <p:nvPr/>
        </p:nvSpPr>
        <p:spPr bwMode="auto">
          <a:xfrm>
            <a:off x="3810000" y="533400"/>
            <a:ext cx="8302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000">
                <a:latin typeface="Arial" charset="0"/>
                <a:ea typeface="ＭＳ Ｐゴシック" charset="0"/>
              </a:rPr>
              <a:t>Inpatient</a:t>
            </a:r>
          </a:p>
          <a:p>
            <a:pPr algn="ctr">
              <a:defRPr/>
            </a:pPr>
            <a:r>
              <a:rPr lang="en-US" sz="1000">
                <a:latin typeface="Arial" charset="0"/>
                <a:ea typeface="ＭＳ Ｐゴシック" charset="0"/>
              </a:rPr>
              <a:t>Reporting</a:t>
            </a:r>
          </a:p>
          <a:p>
            <a:pPr algn="ctr">
              <a:defRPr/>
            </a:pPr>
            <a:r>
              <a:rPr lang="en-US" sz="1000">
                <a:latin typeface="Arial" charset="0"/>
                <a:ea typeface="ＭＳ Ｐゴシック" charset="0"/>
              </a:rPr>
              <a:t>System</a:t>
            </a:r>
          </a:p>
        </p:txBody>
      </p:sp>
      <p:sp>
        <p:nvSpPr>
          <p:cNvPr id="158809" name="Text Box 89"/>
          <p:cNvSpPr txBox="1">
            <a:spLocks noChangeArrowheads="1"/>
          </p:cNvSpPr>
          <p:nvPr/>
        </p:nvSpPr>
        <p:spPr bwMode="auto">
          <a:xfrm>
            <a:off x="3962400" y="1143000"/>
            <a:ext cx="50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Oasis</a:t>
            </a:r>
          </a:p>
        </p:txBody>
      </p:sp>
      <p:sp>
        <p:nvSpPr>
          <p:cNvPr id="158810" name="Text Box 90"/>
          <p:cNvSpPr txBox="1">
            <a:spLocks noChangeArrowheads="1"/>
          </p:cNvSpPr>
          <p:nvPr/>
        </p:nvSpPr>
        <p:spPr bwMode="auto">
          <a:xfrm>
            <a:off x="3810000" y="1371600"/>
            <a:ext cx="7127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HCAHPS</a:t>
            </a:r>
          </a:p>
        </p:txBody>
      </p:sp>
      <p:sp>
        <p:nvSpPr>
          <p:cNvPr id="158811" name="Text Box 91"/>
          <p:cNvSpPr txBox="1">
            <a:spLocks noChangeArrowheads="1"/>
          </p:cNvSpPr>
          <p:nvPr/>
        </p:nvSpPr>
        <p:spPr bwMode="auto">
          <a:xfrm>
            <a:off x="3962400" y="1600200"/>
            <a:ext cx="501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NHQI</a:t>
            </a:r>
          </a:p>
        </p:txBody>
      </p:sp>
      <p:sp>
        <p:nvSpPr>
          <p:cNvPr id="158812" name="Text Box 92"/>
          <p:cNvSpPr txBox="1">
            <a:spLocks noChangeArrowheads="1"/>
          </p:cNvSpPr>
          <p:nvPr/>
        </p:nvSpPr>
        <p:spPr bwMode="auto">
          <a:xfrm>
            <a:off x="5546725" y="1201738"/>
            <a:ext cx="4587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HQA</a:t>
            </a:r>
          </a:p>
        </p:txBody>
      </p:sp>
      <p:sp>
        <p:nvSpPr>
          <p:cNvPr id="158813" name="Text Box 93"/>
          <p:cNvSpPr txBox="1">
            <a:spLocks noChangeArrowheads="1"/>
          </p:cNvSpPr>
          <p:nvPr/>
        </p:nvSpPr>
        <p:spPr bwMode="auto">
          <a:xfrm>
            <a:off x="5546725" y="1506538"/>
            <a:ext cx="501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HHQI</a:t>
            </a:r>
          </a:p>
        </p:txBody>
      </p:sp>
      <p:sp>
        <p:nvSpPr>
          <p:cNvPr id="158814" name="Text Box 94"/>
          <p:cNvSpPr txBox="1">
            <a:spLocks noChangeArrowheads="1"/>
          </p:cNvSpPr>
          <p:nvPr/>
        </p:nvSpPr>
        <p:spPr bwMode="auto">
          <a:xfrm>
            <a:off x="5562600" y="1981200"/>
            <a:ext cx="466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MDS</a:t>
            </a:r>
          </a:p>
        </p:txBody>
      </p:sp>
      <p:sp>
        <p:nvSpPr>
          <p:cNvPr id="158815" name="Text Box 95"/>
          <p:cNvSpPr txBox="1">
            <a:spLocks noChangeArrowheads="1"/>
          </p:cNvSpPr>
          <p:nvPr/>
        </p:nvSpPr>
        <p:spPr bwMode="auto">
          <a:xfrm>
            <a:off x="4848225" y="2001838"/>
            <a:ext cx="444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ACE</a:t>
            </a:r>
          </a:p>
        </p:txBody>
      </p:sp>
      <p:sp>
        <p:nvSpPr>
          <p:cNvPr id="158816" name="Text Box 96"/>
          <p:cNvSpPr txBox="1">
            <a:spLocks noChangeArrowheads="1"/>
          </p:cNvSpPr>
          <p:nvPr/>
        </p:nvSpPr>
        <p:spPr bwMode="auto">
          <a:xfrm>
            <a:off x="4479925" y="2001838"/>
            <a:ext cx="479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latin typeface="Arial" charset="0"/>
                <a:ea typeface="ＭＳ Ｐゴシック" charset="0"/>
              </a:rPr>
              <a:t>SCIP</a:t>
            </a:r>
          </a:p>
        </p:txBody>
      </p:sp>
      <p:sp>
        <p:nvSpPr>
          <p:cNvPr id="158818" name="Rectangle 98"/>
          <p:cNvSpPr>
            <a:spLocks noChangeArrowheads="1"/>
          </p:cNvSpPr>
          <p:nvPr/>
        </p:nvSpPr>
        <p:spPr bwMode="auto">
          <a:xfrm>
            <a:off x="1143000" y="304800"/>
            <a:ext cx="952500" cy="4572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ACGME</a:t>
            </a:r>
          </a:p>
        </p:txBody>
      </p:sp>
      <p:sp>
        <p:nvSpPr>
          <p:cNvPr id="158819" name="Line 99"/>
          <p:cNvSpPr>
            <a:spLocks noChangeShapeType="1"/>
          </p:cNvSpPr>
          <p:nvPr/>
        </p:nvSpPr>
        <p:spPr bwMode="auto">
          <a:xfrm>
            <a:off x="1752600" y="762000"/>
            <a:ext cx="2667000" cy="198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58733" name="Rectangle 13"/>
          <p:cNvSpPr>
            <a:spLocks noChangeArrowheads="1"/>
          </p:cNvSpPr>
          <p:nvPr/>
        </p:nvSpPr>
        <p:spPr bwMode="auto">
          <a:xfrm>
            <a:off x="2667000" y="1587500"/>
            <a:ext cx="1181100" cy="469900"/>
          </a:xfrm>
          <a:prstGeom prst="rect">
            <a:avLst/>
          </a:prstGeom>
          <a:solidFill>
            <a:srgbClr val="CC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1">
                <a:solidFill>
                  <a:schemeClr val="bg1"/>
                </a:solidFill>
                <a:latin typeface="Arial" charset="0"/>
                <a:ea typeface="ＭＳ Ｐゴシック" charset="0"/>
              </a:rPr>
              <a:t>Advancing</a:t>
            </a:r>
          </a:p>
          <a:p>
            <a:pPr algn="ctr">
              <a:defRPr/>
            </a:pPr>
            <a:r>
              <a:rPr lang="en-US" sz="1200" b="1">
                <a:solidFill>
                  <a:schemeClr val="bg1"/>
                </a:solidFill>
                <a:latin typeface="Arial" charset="0"/>
                <a:ea typeface="ＭＳ Ｐゴシック" charset="0"/>
              </a:rPr>
              <a:t>Excellence</a:t>
            </a:r>
          </a:p>
        </p:txBody>
      </p:sp>
      <p:sp>
        <p:nvSpPr>
          <p:cNvPr id="2" name="Oval 35"/>
          <p:cNvSpPr>
            <a:spLocks noChangeArrowheads="1"/>
          </p:cNvSpPr>
          <p:nvPr/>
        </p:nvSpPr>
        <p:spPr bwMode="auto">
          <a:xfrm>
            <a:off x="4114800" y="2057400"/>
            <a:ext cx="1676400" cy="7620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600" b="1"/>
              <a:t>Ambulatory</a:t>
            </a:r>
          </a:p>
          <a:p>
            <a:pPr algn="ctr"/>
            <a:r>
              <a:rPr lang="en-US" sz="1600" b="1"/>
              <a:t>Care</a:t>
            </a:r>
          </a:p>
        </p:txBody>
      </p:sp>
    </p:spTree>
    <p:extLst>
      <p:ext uri="{BB962C8B-B14F-4D97-AF65-F5344CB8AC3E}">
        <p14:creationId xmlns:p14="http://schemas.microsoft.com/office/powerpoint/2010/main" val="46938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0" name="Text Placeholder 2"/>
          <p:cNvSpPr>
            <a:spLocks noGrp="1"/>
          </p:cNvSpPr>
          <p:nvPr>
            <p:ph type="body" sz="quarter" idx="4294967295"/>
          </p:nvPr>
        </p:nvSpPr>
        <p:spPr bwMode="auto">
          <a:xfrm>
            <a:off x="-17929" y="76200"/>
            <a:ext cx="8856434" cy="17358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algn="ctr">
              <a:buNone/>
            </a:pPr>
            <a:endParaRPr lang="en-US" sz="1200" b="1" dirty="0" smtClean="0">
              <a:solidFill>
                <a:srgbClr val="0000FF"/>
              </a:solidFill>
            </a:endParaRPr>
          </a:p>
          <a:p>
            <a:pPr marL="0" indent="0" algn="ctr">
              <a:buNone/>
            </a:pPr>
            <a:r>
              <a:rPr lang="en-US" sz="2800" b="1" dirty="0" smtClean="0">
                <a:solidFill>
                  <a:schemeClr val="tx2"/>
                </a:solidFill>
                <a:latin typeface="+mj-lt"/>
              </a:rPr>
              <a:t>IHI: Triple Aim </a:t>
            </a:r>
          </a:p>
          <a:p>
            <a:pPr marL="0" indent="0" algn="ctr">
              <a:buNone/>
            </a:pPr>
            <a:r>
              <a:rPr lang="en-US" sz="2800" b="1" dirty="0" smtClean="0">
                <a:solidFill>
                  <a:schemeClr val="tx2"/>
                </a:solidFill>
                <a:latin typeface="+mj-lt"/>
              </a:rPr>
              <a:t>CMS: “Better Health, Better Care, Lower Cost”</a:t>
            </a:r>
            <a:endParaRPr lang="en-US" sz="2800" b="1" dirty="0">
              <a:solidFill>
                <a:schemeClr val="tx2"/>
              </a:solidFill>
              <a:latin typeface="+mj-lt"/>
            </a:endParaRPr>
          </a:p>
          <a:p>
            <a:pPr marL="396875" indent="-396875" algn="ctr" defTabSz="912813">
              <a:buFontTx/>
              <a:buNone/>
            </a:pPr>
            <a:endParaRPr lang="en-US" sz="2800" b="1" dirty="0">
              <a:solidFill>
                <a:schemeClr val="tx2"/>
              </a:solidFill>
              <a:effectLst>
                <a:outerShdw blurRad="38100" dist="38100" dir="2700000" algn="tl">
                  <a:srgbClr val="C0C0C0"/>
                </a:outerShdw>
              </a:effectLst>
              <a:latin typeface="+mj-lt"/>
            </a:endParaRPr>
          </a:p>
        </p:txBody>
      </p:sp>
      <p:sp>
        <p:nvSpPr>
          <p:cNvPr id="4" name="Rounded Rectangle 3" descr="Reduce (or at least) Control costs"/>
          <p:cNvSpPr/>
          <p:nvPr/>
        </p:nvSpPr>
        <p:spPr bwMode="auto">
          <a:xfrm>
            <a:off x="6245219" y="1679322"/>
            <a:ext cx="2315923" cy="1153762"/>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lIns="91436" tIns="45718" rIns="91436" bIns="45718" anchor="ct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lgn="ctr" eaLnBrk="1" hangingPunct="1"/>
            <a:r>
              <a:rPr lang="en-US" sz="2000" dirty="0">
                <a:solidFill>
                  <a:srgbClr val="FFFFFF"/>
                </a:solidFill>
                <a:effectLst>
                  <a:outerShdw blurRad="38100" dist="38100" dir="2700000" algn="tl">
                    <a:srgbClr val="C0C0C0"/>
                  </a:outerShdw>
                </a:effectLst>
                <a:latin typeface="Calibri" pitchFamily="34" charset="0"/>
              </a:rPr>
              <a:t>Reduce (or at least) Control Costs</a:t>
            </a:r>
          </a:p>
        </p:txBody>
      </p:sp>
      <p:sp>
        <p:nvSpPr>
          <p:cNvPr id="5" name="Rounded Rectangle 4" descr="Enhance Patient Experience (quality, access, reliability)"/>
          <p:cNvSpPr/>
          <p:nvPr/>
        </p:nvSpPr>
        <p:spPr bwMode="auto">
          <a:xfrm>
            <a:off x="3509217" y="1676400"/>
            <a:ext cx="2460668" cy="1086061"/>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lgn="ctr" eaLnBrk="1" hangingPunct="1"/>
            <a:r>
              <a:rPr lang="en-US" sz="2000" dirty="0">
                <a:solidFill>
                  <a:srgbClr val="FFFFFF"/>
                </a:solidFill>
                <a:effectLst>
                  <a:outerShdw blurRad="38100" dist="38100" dir="2700000" algn="tl">
                    <a:srgbClr val="C0C0C0"/>
                  </a:outerShdw>
                </a:effectLst>
                <a:latin typeface="Calibri" pitchFamily="34" charset="0"/>
              </a:rPr>
              <a:t>Enhance Patient Experience (quality, access, reliability)</a:t>
            </a:r>
          </a:p>
        </p:txBody>
      </p:sp>
      <p:sp>
        <p:nvSpPr>
          <p:cNvPr id="6" name="Rounded Rectangle 5" descr="Improve the Health of the Population"/>
          <p:cNvSpPr/>
          <p:nvPr/>
        </p:nvSpPr>
        <p:spPr bwMode="auto">
          <a:xfrm>
            <a:off x="764786" y="1676400"/>
            <a:ext cx="2418006" cy="1086061"/>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lgn="ctr" eaLnBrk="1" hangingPunct="1"/>
            <a:r>
              <a:rPr lang="en-US" sz="2000" dirty="0">
                <a:solidFill>
                  <a:srgbClr val="FFFFFF"/>
                </a:solidFill>
                <a:effectLst>
                  <a:outerShdw blurRad="38100" dist="38100" dir="2700000" algn="tl">
                    <a:srgbClr val="C0C0C0"/>
                  </a:outerShdw>
                </a:effectLst>
                <a:latin typeface="Calibri" pitchFamily="34" charset="0"/>
              </a:rPr>
              <a:t>Improve the Health of the Population</a:t>
            </a:r>
          </a:p>
        </p:txBody>
      </p:sp>
      <p:sp>
        <p:nvSpPr>
          <p:cNvPr id="7" name="Rounded Rectangle 6" descr="Improving Value and Care"/>
          <p:cNvSpPr/>
          <p:nvPr/>
        </p:nvSpPr>
        <p:spPr bwMode="auto">
          <a:xfrm>
            <a:off x="6588138" y="3724280"/>
            <a:ext cx="2201333"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lIns="91436" tIns="45718" rIns="91436" bIns="45718" anchor="ct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lgn="ctr" eaLnBrk="1" hangingPunct="1"/>
            <a:r>
              <a:rPr lang="en-US" sz="2000">
                <a:solidFill>
                  <a:srgbClr val="FFFFFF"/>
                </a:solidFill>
                <a:effectLst>
                  <a:outerShdw blurRad="38100" dist="38100" dir="2700000" algn="tl">
                    <a:srgbClr val="C0C0C0"/>
                  </a:outerShdw>
                </a:effectLst>
                <a:latin typeface="Calibri" pitchFamily="34" charset="0"/>
              </a:rPr>
              <a:t>Improving </a:t>
            </a:r>
          </a:p>
          <a:p>
            <a:pPr algn="ctr" eaLnBrk="1" hangingPunct="1"/>
            <a:r>
              <a:rPr lang="en-US" sz="2000">
                <a:solidFill>
                  <a:srgbClr val="FFFFFF"/>
                </a:solidFill>
                <a:effectLst>
                  <a:outerShdw blurRad="38100" dist="38100" dir="2700000" algn="tl">
                    <a:srgbClr val="C0C0C0"/>
                  </a:outerShdw>
                </a:effectLst>
                <a:latin typeface="Calibri" pitchFamily="34" charset="0"/>
              </a:rPr>
              <a:t>Value and Care</a:t>
            </a:r>
          </a:p>
        </p:txBody>
      </p:sp>
      <p:sp>
        <p:nvSpPr>
          <p:cNvPr id="8" name="Rounded Rectangle 7" descr="ACO"/>
          <p:cNvSpPr/>
          <p:nvPr/>
        </p:nvSpPr>
        <p:spPr bwMode="auto">
          <a:xfrm>
            <a:off x="3869340" y="3724280"/>
            <a:ext cx="1736942" cy="882953"/>
          </a:xfrm>
          <a:prstGeom prst="roundRect">
            <a:avLst>
              <a:gd name="adj" fmla="val 9033"/>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91436" tIns="45718" rIns="91436" bIns="45718" anchor="ct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lgn="ctr" eaLnBrk="1" hangingPunct="1"/>
            <a:r>
              <a:rPr lang="en-US" sz="2300">
                <a:solidFill>
                  <a:srgbClr val="FFFFFF"/>
                </a:solidFill>
                <a:effectLst>
                  <a:outerShdw blurRad="38100" dist="38100" dir="2700000" algn="tl">
                    <a:srgbClr val="C0C0C0"/>
                  </a:outerShdw>
                </a:effectLst>
                <a:latin typeface="Calibri" pitchFamily="34" charset="0"/>
              </a:rPr>
              <a:t>ACO</a:t>
            </a:r>
          </a:p>
        </p:txBody>
      </p:sp>
      <p:grpSp>
        <p:nvGrpSpPr>
          <p:cNvPr id="200739" name="Group 35" descr="Uncoordinated Providers"/>
          <p:cNvGrpSpPr>
            <a:grpSpLocks/>
          </p:cNvGrpSpPr>
          <p:nvPr/>
        </p:nvGrpSpPr>
        <p:grpSpPr bwMode="auto">
          <a:xfrm>
            <a:off x="695036" y="3686936"/>
            <a:ext cx="2322513" cy="993775"/>
            <a:chOff x="720" y="2832"/>
            <a:chExt cx="1463" cy="626"/>
          </a:xfrm>
        </p:grpSpPr>
        <p:sp>
          <p:nvSpPr>
            <p:cNvPr id="9" name="Rounded Rectangle 8"/>
            <p:cNvSpPr/>
            <p:nvPr/>
          </p:nvSpPr>
          <p:spPr bwMode="auto">
            <a:xfrm>
              <a:off x="760" y="2856"/>
              <a:ext cx="1387" cy="556"/>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lIns="91436" tIns="45718" rIns="91436" bIns="45718" anchor="ct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algn="ctr" eaLnBrk="1" hangingPunct="1"/>
              <a:endParaRPr lang="en-US" sz="2800">
                <a:solidFill>
                  <a:srgbClr val="FFFFFF"/>
                </a:solidFill>
                <a:effectLst>
                  <a:outerShdw blurRad="38100" dist="38100" dir="2700000" algn="tl">
                    <a:srgbClr val="C0C0C0"/>
                  </a:outerShdw>
                </a:effectLst>
                <a:latin typeface="Calibri" pitchFamily="34" charset="0"/>
              </a:endParaRPr>
            </a:p>
          </p:txBody>
        </p:sp>
        <p:sp>
          <p:nvSpPr>
            <p:cNvPr id="200731" name="Rectangle 27"/>
            <p:cNvSpPr>
              <a:spLocks noChangeArrowheads="1"/>
            </p:cNvSpPr>
            <p:nvPr/>
          </p:nvSpPr>
          <p:spPr bwMode="auto">
            <a:xfrm>
              <a:off x="816" y="2880"/>
              <a:ext cx="129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rgbClr val="FFFFFF"/>
                  </a:solidFill>
                  <a:effectLst>
                    <a:outerShdw blurRad="38100" dist="38100" dir="2700000" algn="tl">
                      <a:srgbClr val="C0C0C0"/>
                    </a:outerShdw>
                  </a:effectLst>
                  <a:latin typeface="Calibri" pitchFamily="34" charset="0"/>
                </a:rPr>
                <a:t>Uncoordinated</a:t>
              </a:r>
            </a:p>
            <a:p>
              <a:pPr eaLnBrk="1" hangingPunct="1"/>
              <a:r>
                <a:rPr lang="en-US" sz="2000" dirty="0">
                  <a:solidFill>
                    <a:srgbClr val="FFFFFF"/>
                  </a:solidFill>
                  <a:effectLst>
                    <a:outerShdw blurRad="38100" dist="38100" dir="2700000" algn="tl">
                      <a:srgbClr val="C0C0C0"/>
                    </a:outerShdw>
                  </a:effectLst>
                  <a:latin typeface="Calibri" pitchFamily="34" charset="0"/>
                </a:rPr>
                <a:t>Providers</a:t>
              </a:r>
            </a:p>
          </p:txBody>
        </p:sp>
      </p:grpSp>
      <p:sp>
        <p:nvSpPr>
          <p:cNvPr id="200732" name="Line 28"/>
          <p:cNvSpPr>
            <a:spLocks noChangeShapeType="1"/>
          </p:cNvSpPr>
          <p:nvPr/>
        </p:nvSpPr>
        <p:spPr bwMode="auto">
          <a:xfrm>
            <a:off x="542636" y="3305936"/>
            <a:ext cx="8382000" cy="0"/>
          </a:xfrm>
          <a:prstGeom prst="line">
            <a:avLst/>
          </a:prstGeom>
          <a:noFill/>
          <a:ln w="76200">
            <a:pattFill prst="smCheck">
              <a:fgClr>
                <a:schemeClr val="tx1"/>
              </a:fgClr>
              <a:bgClr>
                <a:srgbClr val="0066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34" name="AutoShape 30" descr="Lead to"/>
          <p:cNvSpPr>
            <a:spLocks noChangeArrowheads="1"/>
          </p:cNvSpPr>
          <p:nvPr/>
        </p:nvSpPr>
        <p:spPr bwMode="auto">
          <a:xfrm>
            <a:off x="3057236" y="3915536"/>
            <a:ext cx="685800" cy="485775"/>
          </a:xfrm>
          <a:prstGeom prst="rightArrow">
            <a:avLst>
              <a:gd name="adj1" fmla="val 50000"/>
              <a:gd name="adj2" fmla="val 3529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740" name="AutoShape 36" descr="Lead to"/>
          <p:cNvSpPr>
            <a:spLocks noChangeArrowheads="1"/>
          </p:cNvSpPr>
          <p:nvPr/>
        </p:nvSpPr>
        <p:spPr bwMode="auto">
          <a:xfrm>
            <a:off x="5724236" y="3915536"/>
            <a:ext cx="685800" cy="485775"/>
          </a:xfrm>
          <a:prstGeom prst="rightArrow">
            <a:avLst>
              <a:gd name="adj1" fmla="val 50000"/>
              <a:gd name="adj2" fmla="val 3529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 name="Rounded Rectangle 4" descr="No&#10;Subject to Financial Penalty."/>
          <p:cNvGrpSpPr>
            <a:grpSpLocks/>
          </p:cNvGrpSpPr>
          <p:nvPr/>
        </p:nvGrpSpPr>
        <p:grpSpPr bwMode="auto">
          <a:xfrm>
            <a:off x="4886036" y="5278789"/>
            <a:ext cx="3966356" cy="1107684"/>
            <a:chOff x="2911" y="2112"/>
            <a:chExt cx="2396" cy="584"/>
          </a:xfrm>
        </p:grpSpPr>
        <p:pic>
          <p:nvPicPr>
            <p:cNvPr id="16" name="Rounded Rectangl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 y="2112"/>
              <a:ext cx="2396" cy="5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7"/>
            <p:cNvSpPr txBox="1">
              <a:spLocks noChangeArrowheads="1"/>
            </p:cNvSpPr>
            <p:nvPr/>
          </p:nvSpPr>
          <p:spPr bwMode="auto">
            <a:xfrm>
              <a:off x="2961" y="2148"/>
              <a:ext cx="2298" cy="48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defTabSz="912813" eaLnBrk="0" hangingPunct="0">
                <a:defRPr sz="2400">
                  <a:solidFill>
                    <a:schemeClr val="tx1"/>
                  </a:solidFill>
                  <a:latin typeface="Arial" pitchFamily="34" charset="0"/>
                  <a:ea typeface="ＭＳ Ｐゴシック" pitchFamily="34" charset="-128"/>
                </a:defRPr>
              </a:lvl1pPr>
              <a:lvl2pPr marL="742950" indent="-285750" defTabSz="912813" eaLnBrk="0" hangingPunct="0">
                <a:defRPr sz="2400">
                  <a:solidFill>
                    <a:schemeClr val="tx1"/>
                  </a:solidFill>
                  <a:latin typeface="Arial" pitchFamily="34" charset="0"/>
                  <a:ea typeface="ＭＳ Ｐゴシック" pitchFamily="34" charset="-128"/>
                </a:defRPr>
              </a:lvl2pPr>
              <a:lvl3pPr marL="1143000" indent="-228600" defTabSz="912813" eaLnBrk="0" hangingPunct="0">
                <a:defRPr sz="2400">
                  <a:solidFill>
                    <a:schemeClr val="tx1"/>
                  </a:solidFill>
                  <a:latin typeface="Arial" pitchFamily="34" charset="0"/>
                  <a:ea typeface="ＭＳ Ｐゴシック" pitchFamily="34" charset="-128"/>
                </a:defRPr>
              </a:lvl3pPr>
              <a:lvl4pPr marL="1600200" indent="-228600" defTabSz="912813" eaLnBrk="0" hangingPunct="0">
                <a:defRPr sz="2400">
                  <a:solidFill>
                    <a:schemeClr val="tx1"/>
                  </a:solidFill>
                  <a:latin typeface="Arial" pitchFamily="34" charset="0"/>
                  <a:ea typeface="ＭＳ Ｐゴシック" pitchFamily="34" charset="-128"/>
                </a:defRPr>
              </a:lvl4pPr>
              <a:lvl5pPr marL="2057400" indent="-228600" defTabSz="912813" eaLnBrk="0" hangingPunct="0">
                <a:defRPr sz="2400">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b="1" dirty="0">
                  <a:effectLst>
                    <a:outerShdw blurRad="38100" dist="38100" dir="2700000" algn="tl">
                      <a:srgbClr val="FFFFFF"/>
                    </a:outerShdw>
                  </a:effectLst>
                </a:rPr>
                <a:t>No                                 </a:t>
              </a:r>
            </a:p>
            <a:p>
              <a:pPr algn="ctr" eaLnBrk="1" hangingPunct="1"/>
              <a:r>
                <a:rPr lang="en-US" sz="2000" b="1" dirty="0">
                  <a:effectLst>
                    <a:outerShdw blurRad="38100" dist="38100" dir="2700000" algn="tl">
                      <a:srgbClr val="FFFFFF"/>
                    </a:outerShdw>
                  </a:effectLst>
                </a:rPr>
                <a:t>Subject to Financial Penalty</a:t>
              </a:r>
            </a:p>
          </p:txBody>
        </p:sp>
      </p:grpSp>
      <p:grpSp>
        <p:nvGrpSpPr>
          <p:cNvPr id="18" name="Rounded Rectangle 5"/>
          <p:cNvGrpSpPr>
            <a:grpSpLocks/>
          </p:cNvGrpSpPr>
          <p:nvPr/>
        </p:nvGrpSpPr>
        <p:grpSpPr bwMode="auto">
          <a:xfrm>
            <a:off x="573116" y="5257800"/>
            <a:ext cx="3876964" cy="1128673"/>
            <a:chOff x="465" y="2112"/>
            <a:chExt cx="2342" cy="584"/>
          </a:xfrm>
        </p:grpSpPr>
        <p:pic>
          <p:nvPicPr>
            <p:cNvPr id="19" name="Rounded Rectangl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 y="2112"/>
              <a:ext cx="2342" cy="5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0" descr="Yes&#10;Receive Financial Incentive"/>
            <p:cNvSpPr txBox="1">
              <a:spLocks noChangeArrowheads="1"/>
            </p:cNvSpPr>
            <p:nvPr/>
          </p:nvSpPr>
          <p:spPr bwMode="auto">
            <a:xfrm>
              <a:off x="511" y="2148"/>
              <a:ext cx="2248" cy="48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ctr"/>
            <a:lstStyle>
              <a:lvl1pPr defTabSz="912813" eaLnBrk="0" hangingPunct="0">
                <a:defRPr sz="2400">
                  <a:solidFill>
                    <a:schemeClr val="tx1"/>
                  </a:solidFill>
                  <a:latin typeface="Arial" pitchFamily="34" charset="0"/>
                  <a:ea typeface="ＭＳ Ｐゴシック" pitchFamily="34" charset="-128"/>
                </a:defRPr>
              </a:lvl1pPr>
              <a:lvl2pPr marL="742950" indent="-285750" defTabSz="912813" eaLnBrk="0" hangingPunct="0">
                <a:defRPr sz="2400">
                  <a:solidFill>
                    <a:schemeClr val="tx1"/>
                  </a:solidFill>
                  <a:latin typeface="Arial" pitchFamily="34" charset="0"/>
                  <a:ea typeface="ＭＳ Ｐゴシック" pitchFamily="34" charset="-128"/>
                </a:defRPr>
              </a:lvl2pPr>
              <a:lvl3pPr marL="1143000" indent="-228600" defTabSz="912813" eaLnBrk="0" hangingPunct="0">
                <a:defRPr sz="2400">
                  <a:solidFill>
                    <a:schemeClr val="tx1"/>
                  </a:solidFill>
                  <a:latin typeface="Arial" pitchFamily="34" charset="0"/>
                  <a:ea typeface="ＭＳ Ｐゴシック" pitchFamily="34" charset="-128"/>
                </a:defRPr>
              </a:lvl3pPr>
              <a:lvl4pPr marL="1600200" indent="-228600" defTabSz="912813" eaLnBrk="0" hangingPunct="0">
                <a:defRPr sz="2400">
                  <a:solidFill>
                    <a:schemeClr val="tx1"/>
                  </a:solidFill>
                  <a:latin typeface="Arial" pitchFamily="34" charset="0"/>
                  <a:ea typeface="ＭＳ Ｐゴシック" pitchFamily="34" charset="-128"/>
                </a:defRPr>
              </a:lvl4pPr>
              <a:lvl5pPr marL="2057400" indent="-228600" defTabSz="912813" eaLnBrk="0" hangingPunct="0">
                <a:defRPr sz="2400">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b="1" dirty="0">
                  <a:effectLst>
                    <a:outerShdw blurRad="38100" dist="38100" dir="2700000" algn="tl">
                      <a:srgbClr val="FFFFFF"/>
                    </a:outerShdw>
                  </a:effectLst>
                </a:rPr>
                <a:t>Yes </a:t>
              </a:r>
            </a:p>
            <a:p>
              <a:pPr algn="ctr" eaLnBrk="1" hangingPunct="1"/>
              <a:r>
                <a:rPr lang="en-US" sz="2000" b="1" dirty="0">
                  <a:effectLst>
                    <a:outerShdw blurRad="38100" dist="38100" dir="2700000" algn="tl">
                      <a:srgbClr val="FFFFFF"/>
                    </a:outerShdw>
                  </a:effectLst>
                </a:rPr>
                <a:t>Receive Financial Incentive</a:t>
              </a:r>
            </a:p>
          </p:txBody>
        </p:sp>
      </p:grpSp>
    </p:spTree>
    <p:extLst>
      <p:ext uri="{BB962C8B-B14F-4D97-AF65-F5344CB8AC3E}">
        <p14:creationId xmlns:p14="http://schemas.microsoft.com/office/powerpoint/2010/main" val="33287422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0739"/>
                                        </p:tgtEl>
                                        <p:attrNameLst>
                                          <p:attrName>style.visibility</p:attrName>
                                        </p:attrNameLst>
                                      </p:cBhvr>
                                      <p:to>
                                        <p:strVal val="visible"/>
                                      </p:to>
                                    </p:set>
                                    <p:anim calcmode="lin" valueType="num">
                                      <p:cBhvr additive="base">
                                        <p:cTn id="25" dur="500" fill="hold"/>
                                        <p:tgtEl>
                                          <p:spTgt spid="200739"/>
                                        </p:tgtEl>
                                        <p:attrNameLst>
                                          <p:attrName>ppt_x</p:attrName>
                                        </p:attrNameLst>
                                      </p:cBhvr>
                                      <p:tavLst>
                                        <p:tav tm="0">
                                          <p:val>
                                            <p:strVal val="#ppt_x"/>
                                          </p:val>
                                        </p:tav>
                                        <p:tav tm="100000">
                                          <p:val>
                                            <p:strVal val="#ppt_x"/>
                                          </p:val>
                                        </p:tav>
                                      </p:tavLst>
                                    </p:anim>
                                    <p:anim calcmode="lin" valueType="num">
                                      <p:cBhvr additive="base">
                                        <p:cTn id="26" dur="500" fill="hold"/>
                                        <p:tgtEl>
                                          <p:spTgt spid="20073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0734"/>
                                        </p:tgtEl>
                                        <p:attrNameLst>
                                          <p:attrName>style.visibility</p:attrName>
                                        </p:attrNameLst>
                                      </p:cBhvr>
                                      <p:to>
                                        <p:strVal val="visible"/>
                                      </p:to>
                                    </p:set>
                                    <p:anim calcmode="lin" valueType="num">
                                      <p:cBhvr additive="base">
                                        <p:cTn id="31" dur="500" fill="hold"/>
                                        <p:tgtEl>
                                          <p:spTgt spid="200734"/>
                                        </p:tgtEl>
                                        <p:attrNameLst>
                                          <p:attrName>ppt_x</p:attrName>
                                        </p:attrNameLst>
                                      </p:cBhvr>
                                      <p:tavLst>
                                        <p:tav tm="0">
                                          <p:val>
                                            <p:strVal val="#ppt_x"/>
                                          </p:val>
                                        </p:tav>
                                        <p:tav tm="100000">
                                          <p:val>
                                            <p:strVal val="#ppt_x"/>
                                          </p:val>
                                        </p:tav>
                                      </p:tavLst>
                                    </p:anim>
                                    <p:anim calcmode="lin" valueType="num">
                                      <p:cBhvr additive="base">
                                        <p:cTn id="32" dur="500" fill="hold"/>
                                        <p:tgtEl>
                                          <p:spTgt spid="20073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0740"/>
                                        </p:tgtEl>
                                        <p:attrNameLst>
                                          <p:attrName>style.visibility</p:attrName>
                                        </p:attrNameLst>
                                      </p:cBhvr>
                                      <p:to>
                                        <p:strVal val="visible"/>
                                      </p:to>
                                    </p:set>
                                    <p:anim calcmode="lin" valueType="num">
                                      <p:cBhvr additive="base">
                                        <p:cTn id="43" dur="500" fill="hold"/>
                                        <p:tgtEl>
                                          <p:spTgt spid="200740"/>
                                        </p:tgtEl>
                                        <p:attrNameLst>
                                          <p:attrName>ppt_x</p:attrName>
                                        </p:attrNameLst>
                                      </p:cBhvr>
                                      <p:tavLst>
                                        <p:tav tm="0">
                                          <p:val>
                                            <p:strVal val="#ppt_x"/>
                                          </p:val>
                                        </p:tav>
                                        <p:tav tm="100000">
                                          <p:val>
                                            <p:strVal val="#ppt_x"/>
                                          </p:val>
                                        </p:tav>
                                      </p:tavLst>
                                    </p:anim>
                                    <p:anim calcmode="lin" valueType="num">
                                      <p:cBhvr additive="base">
                                        <p:cTn id="44" dur="500" fill="hold"/>
                                        <p:tgtEl>
                                          <p:spTgt spid="20074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34" grpId="0" animBg="1"/>
      <p:bldP spid="2007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A table representing NYSPFP Goals and Potential Cost Savings.&#10;&#10;Thousands of dollars could be saved with Fewer Preventable Readmissions, Fewer EEDs, Fewer infections, and Fewer Nursing-Sensitive HACs.&#10;&#10;This table provides no measurement of time for the sav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81597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607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0"/>
            <a:ext cx="8991600" cy="1017588"/>
          </a:xfrm>
        </p:spPr>
        <p:txBody>
          <a:bodyPr>
            <a:noAutofit/>
          </a:bodyPr>
          <a:lstStyle/>
          <a:p>
            <a:pPr>
              <a:defRPr/>
            </a:pPr>
            <a:r>
              <a:rPr lang="en-US" sz="4000" b="1" dirty="0" smtClean="0"/>
              <a:t>Communication Challenges in Healthcare</a:t>
            </a:r>
          </a:p>
        </p:txBody>
      </p:sp>
      <p:sp>
        <p:nvSpPr>
          <p:cNvPr id="110595" name="Rectangle 3"/>
          <p:cNvSpPr>
            <a:spLocks noGrp="1" noChangeArrowheads="1"/>
          </p:cNvSpPr>
          <p:nvPr>
            <p:ph idx="1"/>
          </p:nvPr>
        </p:nvSpPr>
        <p:spPr>
          <a:xfrm>
            <a:off x="914400" y="1066800"/>
            <a:ext cx="8153400" cy="5334000"/>
          </a:xfrm>
        </p:spPr>
        <p:txBody>
          <a:bodyPr>
            <a:normAutofit/>
          </a:bodyPr>
          <a:lstStyle/>
          <a:p>
            <a:pPr>
              <a:lnSpc>
                <a:spcPct val="90000"/>
              </a:lnSpc>
              <a:buClr>
                <a:schemeClr val="tx2"/>
              </a:buClr>
              <a:buFont typeface="Wingdings" pitchFamily="2" charset="2"/>
              <a:buChar char="v"/>
              <a:defRPr/>
            </a:pPr>
            <a:r>
              <a:rPr lang="en-US" sz="2400" b="1" dirty="0" smtClean="0"/>
              <a:t>Professionals from a variety of disciplines involved in providing care that have different perceptions and personalities</a:t>
            </a:r>
          </a:p>
          <a:p>
            <a:pPr>
              <a:lnSpc>
                <a:spcPct val="90000"/>
              </a:lnSpc>
              <a:buClr>
                <a:schemeClr val="tx2"/>
              </a:buClr>
              <a:buFont typeface="Wingdings" pitchFamily="2" charset="2"/>
              <a:buNone/>
              <a:defRPr/>
            </a:pPr>
            <a:endParaRPr lang="en-US" sz="2400" b="1" dirty="0" smtClean="0"/>
          </a:p>
          <a:p>
            <a:pPr>
              <a:lnSpc>
                <a:spcPct val="90000"/>
              </a:lnSpc>
              <a:buClr>
                <a:schemeClr val="tx2"/>
              </a:buClr>
              <a:buFont typeface="Wingdings" pitchFamily="2" charset="2"/>
              <a:buChar char="v"/>
              <a:defRPr/>
            </a:pPr>
            <a:r>
              <a:rPr lang="en-US" sz="2400" b="1" dirty="0" smtClean="0"/>
              <a:t>Hierarchical organization</a:t>
            </a:r>
          </a:p>
          <a:p>
            <a:pPr marL="0" indent="0">
              <a:lnSpc>
                <a:spcPct val="90000"/>
              </a:lnSpc>
              <a:buClr>
                <a:schemeClr val="tx2"/>
              </a:buClr>
              <a:buNone/>
              <a:defRPr/>
            </a:pPr>
            <a:endParaRPr lang="en-US" sz="2400" b="1" dirty="0" smtClean="0"/>
          </a:p>
          <a:p>
            <a:pPr>
              <a:lnSpc>
                <a:spcPct val="90000"/>
              </a:lnSpc>
              <a:buClr>
                <a:schemeClr val="tx2"/>
              </a:buClr>
              <a:buFont typeface="Wingdings" pitchFamily="2" charset="2"/>
              <a:buChar char="v"/>
              <a:defRPr/>
            </a:pPr>
            <a:r>
              <a:rPr lang="en-US" sz="2400" dirty="0" smtClean="0"/>
              <a:t>Culture, language, and channel barriers</a:t>
            </a:r>
            <a:endParaRPr lang="en-US" sz="2400" b="1" dirty="0" smtClean="0"/>
          </a:p>
          <a:p>
            <a:pPr marL="0" indent="0">
              <a:lnSpc>
                <a:spcPct val="90000"/>
              </a:lnSpc>
              <a:buClr>
                <a:schemeClr val="tx2"/>
              </a:buClr>
              <a:buNone/>
              <a:defRPr/>
            </a:pPr>
            <a:endParaRPr lang="en-US" sz="2400" b="1" dirty="0" smtClean="0"/>
          </a:p>
          <a:p>
            <a:pPr>
              <a:lnSpc>
                <a:spcPct val="90000"/>
              </a:lnSpc>
              <a:buClr>
                <a:schemeClr val="tx2"/>
              </a:buClr>
              <a:buFont typeface="Wingdings" pitchFamily="2" charset="2"/>
              <a:buChar char="v"/>
              <a:defRPr/>
            </a:pPr>
            <a:r>
              <a:rPr lang="en-US" sz="2400" b="1" dirty="0" smtClean="0"/>
              <a:t>Differences in education and training among professions</a:t>
            </a:r>
          </a:p>
          <a:p>
            <a:pPr>
              <a:lnSpc>
                <a:spcPct val="90000"/>
              </a:lnSpc>
              <a:defRPr/>
            </a:pPr>
            <a:endParaRPr lang="en-US" sz="2400" b="1" dirty="0" smtClean="0"/>
          </a:p>
          <a:p>
            <a:pPr>
              <a:lnSpc>
                <a:spcPct val="90000"/>
              </a:lnSpc>
              <a:buClr>
                <a:schemeClr val="tx2"/>
              </a:buClr>
              <a:buFont typeface="Wingdings" pitchFamily="2" charset="2"/>
              <a:buChar char="v"/>
              <a:defRPr/>
            </a:pPr>
            <a:r>
              <a:rPr lang="en-US" sz="2400" b="1" dirty="0" smtClean="0"/>
              <a:t>Health care professionals curricula focus primarily on individual technical skills, neglecting teamwork and communication skills </a:t>
            </a:r>
          </a:p>
          <a:p>
            <a:pPr>
              <a:lnSpc>
                <a:spcPct val="90000"/>
              </a:lnSpc>
              <a:buClr>
                <a:schemeClr val="tx2"/>
              </a:buClr>
              <a:buFont typeface="Wingdings" pitchFamily="2" charset="2"/>
              <a:buNone/>
              <a:defRPr/>
            </a:pPr>
            <a:endParaRPr lang="en-US" sz="2400" b="1" dirty="0" smtClean="0"/>
          </a:p>
          <a:p>
            <a:pPr>
              <a:lnSpc>
                <a:spcPct val="90000"/>
              </a:lnSpc>
              <a:buClr>
                <a:schemeClr val="tx2"/>
              </a:buClr>
              <a:buFont typeface="Wingdings" pitchFamily="2" charset="2"/>
              <a:buChar char="v"/>
              <a:defRPr/>
            </a:pPr>
            <a:endParaRPr lang="en-US" sz="2400" b="1" dirty="0" smtClean="0"/>
          </a:p>
          <a:p>
            <a:pPr>
              <a:lnSpc>
                <a:spcPct val="90000"/>
              </a:lnSpc>
              <a:buClr>
                <a:schemeClr val="tx2"/>
              </a:buClr>
              <a:buFont typeface="Wingdings" pitchFamily="2" charset="2"/>
              <a:buChar char="v"/>
              <a:defRPr/>
            </a:pPr>
            <a:endParaRPr lang="en-US" sz="2400" b="1" dirty="0" smtClean="0">
              <a:effectLst/>
            </a:endParaRPr>
          </a:p>
          <a:p>
            <a:pPr>
              <a:lnSpc>
                <a:spcPct val="90000"/>
              </a:lnSpc>
              <a:buClr>
                <a:schemeClr val="tx2"/>
              </a:buClr>
              <a:buFont typeface="Wingdings" pitchFamily="2" charset="2"/>
              <a:buChar char="v"/>
              <a:defRPr/>
            </a:pPr>
            <a:endParaRPr lang="en-US" sz="2400" b="1" dirty="0" smtClean="0">
              <a:effectLst/>
            </a:endParaRPr>
          </a:p>
          <a:p>
            <a:pPr>
              <a:lnSpc>
                <a:spcPct val="90000"/>
              </a:lnSpc>
              <a:buClr>
                <a:schemeClr val="tx2"/>
              </a:buClr>
              <a:buFont typeface="Wingdings" pitchFamily="2" charset="2"/>
              <a:buChar char="v"/>
              <a:defRPr/>
            </a:pPr>
            <a:endParaRPr lang="en-US" sz="2400" b="1" dirty="0" smtClean="0">
              <a:effectLst/>
            </a:endParaRPr>
          </a:p>
          <a:p>
            <a:pPr>
              <a:lnSpc>
                <a:spcPct val="90000"/>
              </a:lnSpc>
              <a:defRPr/>
            </a:pPr>
            <a:endParaRPr lang="en-US" sz="2400" b="1" dirty="0" smtClean="0">
              <a:effectLst/>
            </a:endParaRPr>
          </a:p>
        </p:txBody>
      </p:sp>
      <p:pic>
        <p:nvPicPr>
          <p:cNvPr id="12290" name="Picture 2" descr="10. Talking&#10;9. Video chat&#10;8. Phone&#10;7. Letter&#10;6. Instant Messenger&#10;5. Text Messages&#10;4. E-mail&#10;3. Facebook Message&#10;2. Facebook Status&#10;1.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828800"/>
            <a:ext cx="2046514" cy="222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idx="1"/>
          </p:nvPr>
        </p:nvSpPr>
        <p:spPr>
          <a:xfrm>
            <a:off x="838200" y="533400"/>
            <a:ext cx="7924800" cy="5897563"/>
          </a:xfrm>
        </p:spPr>
        <p:txBody>
          <a:bodyPr>
            <a:normAutofit/>
          </a:bodyPr>
          <a:lstStyle/>
          <a:p>
            <a:pPr>
              <a:buFont typeface="Wingdings" pitchFamily="2" charset="2"/>
              <a:buNone/>
              <a:defRPr/>
            </a:pPr>
            <a:r>
              <a:rPr lang="en-US" dirty="0" smtClean="0">
                <a:effectLst/>
              </a:rPr>
              <a:t> </a:t>
            </a:r>
          </a:p>
          <a:p>
            <a:pPr>
              <a:buFont typeface="Wingdings" pitchFamily="2" charset="2"/>
              <a:buNone/>
              <a:defRPr/>
            </a:pPr>
            <a:r>
              <a:rPr lang="en-US" b="1" dirty="0" smtClean="0">
                <a:solidFill>
                  <a:schemeClr val="tx2"/>
                </a:solidFill>
                <a:effectLst>
                  <a:outerShdw blurRad="38100" dist="38100" dir="2700000" algn="tl">
                    <a:srgbClr val="000000">
                      <a:alpha val="43137"/>
                    </a:srgbClr>
                  </a:outerShdw>
                </a:effectLst>
              </a:rPr>
              <a:t>  </a:t>
            </a:r>
            <a:r>
              <a:rPr lang="en-US" sz="2800" b="1" dirty="0" smtClean="0">
                <a:solidFill>
                  <a:schemeClr val="tx2"/>
                </a:solidFill>
                <a:effectLst>
                  <a:outerShdw blurRad="38100" dist="38100" dir="2700000" algn="tl">
                    <a:srgbClr val="000000">
                      <a:alpha val="43137"/>
                    </a:srgbClr>
                  </a:outerShdw>
                </a:effectLst>
              </a:rPr>
              <a:t>“Incompetent people are, at most 1% of the problem.  The other 99% are good people trying to do a good job who make very simple mistakes and it’s process that set them up to make these mistakes.”</a:t>
            </a:r>
          </a:p>
          <a:p>
            <a:pPr>
              <a:buFont typeface="Wingdings" pitchFamily="2" charset="2"/>
              <a:buNone/>
              <a:defRPr/>
            </a:pPr>
            <a:endParaRPr lang="en-US" sz="2800" b="1" dirty="0" smtClean="0">
              <a:effectLst>
                <a:outerShdw blurRad="38100" dist="38100" dir="2700000" algn="tl">
                  <a:srgbClr val="000000">
                    <a:alpha val="43137"/>
                  </a:srgbClr>
                </a:outerShdw>
              </a:effectLst>
            </a:endParaRPr>
          </a:p>
          <a:p>
            <a:pPr algn="r">
              <a:buFont typeface="Wingdings" pitchFamily="2" charset="2"/>
              <a:buNone/>
              <a:defRPr/>
            </a:pPr>
            <a:r>
              <a:rPr lang="en-US" sz="2800" b="1" dirty="0" smtClean="0">
                <a:effectLst>
                  <a:outerShdw blurRad="38100" dist="38100" dir="2700000" algn="tl">
                    <a:srgbClr val="000000">
                      <a:alpha val="43137"/>
                    </a:srgbClr>
                  </a:outerShdw>
                </a:effectLst>
              </a:rPr>
              <a:t>Dr. Lucian Leape, Harvard School of Public Health</a:t>
            </a:r>
          </a:p>
        </p:txBody>
      </p:sp>
    </p:spTree>
    <p:extLst>
      <p:ext uri="{BB962C8B-B14F-4D97-AF65-F5344CB8AC3E}">
        <p14:creationId xmlns:p14="http://schemas.microsoft.com/office/powerpoint/2010/main" val="3845115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idx="4294967295"/>
          </p:nvPr>
        </p:nvSpPr>
        <p:spPr/>
        <p:txBody>
          <a:bodyPr>
            <a:noAutofit/>
          </a:bodyPr>
          <a:lstStyle/>
          <a:p>
            <a:pPr eaLnBrk="1" hangingPunct="1">
              <a:defRPr/>
            </a:pPr>
            <a:r>
              <a:rPr lang="en-US" sz="4000" b="1" dirty="0" smtClean="0">
                <a:effectLst>
                  <a:outerShdw blurRad="38100" dist="38100" dir="2700000" algn="tl">
                    <a:srgbClr val="C0C0C0"/>
                  </a:outerShdw>
                </a:effectLst>
              </a:rPr>
              <a:t>Error is Inevitable Because of </a:t>
            </a:r>
            <a:br>
              <a:rPr lang="en-US" sz="4000" b="1" dirty="0" smtClean="0">
                <a:effectLst>
                  <a:outerShdw blurRad="38100" dist="38100" dir="2700000" algn="tl">
                    <a:srgbClr val="C0C0C0"/>
                  </a:outerShdw>
                </a:effectLst>
              </a:rPr>
            </a:br>
            <a:r>
              <a:rPr lang="en-US" sz="4000" b="1" dirty="0" smtClean="0">
                <a:effectLst>
                  <a:outerShdw blurRad="38100" dist="38100" dir="2700000" algn="tl">
                    <a:srgbClr val="C0C0C0"/>
                  </a:outerShdw>
                </a:effectLst>
              </a:rPr>
              <a:t>Human Limitations</a:t>
            </a:r>
          </a:p>
        </p:txBody>
      </p:sp>
      <p:sp>
        <p:nvSpPr>
          <p:cNvPr id="12291" name="Content Placeholder 2"/>
          <p:cNvSpPr>
            <a:spLocks noGrp="1"/>
          </p:cNvSpPr>
          <p:nvPr>
            <p:ph idx="4294967295"/>
          </p:nvPr>
        </p:nvSpPr>
        <p:spPr>
          <a:xfrm>
            <a:off x="381000" y="1447800"/>
            <a:ext cx="6096000" cy="4983163"/>
          </a:xfrm>
        </p:spPr>
        <p:txBody>
          <a:bodyPr>
            <a:normAutofit fontScale="92500" lnSpcReduction="10000"/>
          </a:bodyPr>
          <a:lstStyle/>
          <a:p>
            <a:pPr eaLnBrk="1" hangingPunct="1">
              <a:buClr>
                <a:srgbClr val="744D00"/>
              </a:buClr>
              <a:buFontTx/>
              <a:buChar char="•"/>
            </a:pPr>
            <a:r>
              <a:rPr lang="en-US" sz="2400" b="1" dirty="0" smtClean="0"/>
              <a:t>Limited memory capacity – 5-7 pieces of information in short term memory</a:t>
            </a:r>
          </a:p>
          <a:p>
            <a:pPr eaLnBrk="1" hangingPunct="1">
              <a:buClr>
                <a:srgbClr val="744D00"/>
              </a:buClr>
              <a:buFontTx/>
              <a:buChar char="•"/>
            </a:pPr>
            <a:endParaRPr lang="en-US" sz="1900" b="1" dirty="0" smtClean="0"/>
          </a:p>
          <a:p>
            <a:pPr eaLnBrk="1" hangingPunct="1">
              <a:buClr>
                <a:srgbClr val="744D00"/>
              </a:buClr>
              <a:buFontTx/>
              <a:buChar char="•"/>
            </a:pPr>
            <a:r>
              <a:rPr lang="en-US" sz="2400" b="1" dirty="0" smtClean="0"/>
              <a:t>Negative effects of stress – error rates</a:t>
            </a:r>
          </a:p>
          <a:p>
            <a:pPr marL="457200" lvl="1" indent="0" eaLnBrk="1" hangingPunct="1">
              <a:buClr>
                <a:srgbClr val="744D00"/>
              </a:buClr>
              <a:buNone/>
            </a:pPr>
            <a:r>
              <a:rPr lang="en-US" sz="2400" b="1" dirty="0" smtClean="0"/>
              <a:t> - Tunnel vision</a:t>
            </a:r>
          </a:p>
          <a:p>
            <a:pPr lvl="1" eaLnBrk="1" hangingPunct="1">
              <a:buClr>
                <a:srgbClr val="744D00"/>
              </a:buClr>
              <a:buFontTx/>
              <a:buChar char="•"/>
            </a:pPr>
            <a:endParaRPr lang="en-US" sz="1900" b="1" dirty="0" smtClean="0"/>
          </a:p>
          <a:p>
            <a:pPr eaLnBrk="1" hangingPunct="1">
              <a:buClr>
                <a:srgbClr val="744D00"/>
              </a:buClr>
              <a:buFontTx/>
              <a:buChar char="•"/>
            </a:pPr>
            <a:r>
              <a:rPr lang="en-US" sz="2400" b="1" dirty="0" smtClean="0"/>
              <a:t>Negative influence of fatigue and other physiological factors</a:t>
            </a:r>
          </a:p>
          <a:p>
            <a:pPr marL="566738" lvl="1" indent="-109538" eaLnBrk="1" hangingPunct="1">
              <a:buClr>
                <a:srgbClr val="744D00"/>
              </a:buClr>
              <a:buNone/>
            </a:pPr>
            <a:r>
              <a:rPr lang="en-US" sz="2400" b="1" dirty="0" smtClean="0"/>
              <a:t>-Cognitive performance after 24 hrs. without    sleep equivalent to blood alcohol of .10 !     </a:t>
            </a:r>
          </a:p>
          <a:p>
            <a:pPr marL="457200" lvl="1" indent="0" eaLnBrk="1" hangingPunct="1">
              <a:buClr>
                <a:srgbClr val="744D00"/>
              </a:buClr>
              <a:buNone/>
            </a:pPr>
            <a:r>
              <a:rPr lang="en-US" sz="1500" dirty="0"/>
              <a:t> </a:t>
            </a:r>
            <a:r>
              <a:rPr lang="en-US" sz="1500" dirty="0" smtClean="0"/>
              <a:t>                                                                                      </a:t>
            </a:r>
            <a:r>
              <a:rPr lang="en-US" sz="1500" b="1" dirty="0" smtClean="0"/>
              <a:t>Dawson et al, Nature, 1997         </a:t>
            </a:r>
          </a:p>
          <a:p>
            <a:pPr eaLnBrk="1" hangingPunct="1">
              <a:buClr>
                <a:srgbClr val="744D00"/>
              </a:buClr>
              <a:buFontTx/>
              <a:buChar char="•"/>
            </a:pPr>
            <a:endParaRPr lang="en-US" sz="1900" b="1" dirty="0" smtClean="0"/>
          </a:p>
          <a:p>
            <a:pPr eaLnBrk="1" hangingPunct="1">
              <a:buClr>
                <a:srgbClr val="744D00"/>
              </a:buClr>
              <a:buFontTx/>
              <a:buChar char="•"/>
            </a:pPr>
            <a:r>
              <a:rPr lang="en-US" sz="2600" b="1" dirty="0" smtClean="0"/>
              <a:t>Limited ability to multitask – cell phones and driving</a:t>
            </a:r>
          </a:p>
          <a:p>
            <a:pPr eaLnBrk="1" hangingPunct="1">
              <a:buClr>
                <a:srgbClr val="744D00"/>
              </a:buClr>
              <a:buFontTx/>
              <a:buChar char="•"/>
            </a:pPr>
            <a:endParaRPr lang="en-US" sz="2000" b="1" dirty="0" smtClean="0"/>
          </a:p>
        </p:txBody>
      </p:sp>
      <p:pic>
        <p:nvPicPr>
          <p:cNvPr id="12292" name="Picture 4" descr="Image of a brain 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133600"/>
            <a:ext cx="18653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6934200" y="5486400"/>
            <a:ext cx="20558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b="1" dirty="0">
                <a:solidFill>
                  <a:srgbClr val="663300"/>
                </a:solidFill>
              </a:rPr>
              <a:t>Reference:</a:t>
            </a:r>
          </a:p>
          <a:p>
            <a:pPr eaLnBrk="1" hangingPunct="1"/>
            <a:r>
              <a:rPr lang="en-US" sz="1200" b="1" dirty="0">
                <a:solidFill>
                  <a:srgbClr val="663300"/>
                </a:solidFill>
              </a:rPr>
              <a:t>J. Bryan Sexton, Ph.D.</a:t>
            </a:r>
          </a:p>
          <a:p>
            <a:pPr eaLnBrk="1" hangingPunct="1"/>
            <a:r>
              <a:rPr lang="en-US" sz="1200" b="1" dirty="0">
                <a:solidFill>
                  <a:srgbClr val="663300"/>
                </a:solidFill>
              </a:rPr>
              <a:t>Johns Hopkins University</a:t>
            </a:r>
          </a:p>
          <a:p>
            <a:pPr eaLnBrk="1" hangingPunct="1"/>
            <a:endParaRPr lang="en-US" sz="1200" dirty="0">
              <a:solidFill>
                <a:srgbClr val="663300"/>
              </a:solidFill>
            </a:endParaRPr>
          </a:p>
        </p:txBody>
      </p:sp>
    </p:spTree>
    <p:extLst>
      <p:ext uri="{BB962C8B-B14F-4D97-AF65-F5344CB8AC3E}">
        <p14:creationId xmlns:p14="http://schemas.microsoft.com/office/powerpoint/2010/main" val="436078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10853"/>
            <a:ext cx="2057400" cy="1548094"/>
          </a:xfrm>
          <a:prstGeom prst="rect">
            <a:avLst/>
          </a:prstGeom>
          <a:noFill/>
          <a:ln w="158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4" descr="FOLEY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33" y="1905000"/>
            <a:ext cx="2546333" cy="1907894"/>
          </a:xfrm>
          <a:prstGeom prst="rect">
            <a:avLst/>
          </a:prstGeom>
          <a:noFill/>
          <a:ln w="158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236" y="2590800"/>
            <a:ext cx="1843948" cy="1752600"/>
          </a:xfrm>
          <a:prstGeom prst="rect">
            <a:avLst/>
          </a:prstGeom>
          <a:noFill/>
          <a:ln w="158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2341" y="3733800"/>
            <a:ext cx="2308859" cy="1752600"/>
          </a:xfrm>
          <a:prstGeom prst="rect">
            <a:avLst/>
          </a:prstGeom>
          <a:noFill/>
          <a:ln w="1587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descr="http://www.acphospitalist.org/archives/2007/07/pressure_ulc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5" y="4419600"/>
            <a:ext cx="2381250" cy="1600200"/>
          </a:xfrm>
          <a:prstGeom prst="rect">
            <a:avLst/>
          </a:prstGeom>
          <a:noFill/>
          <a:ln w="15875">
            <a:solidFill>
              <a:srgbClr val="002060"/>
            </a:solidFill>
          </a:ln>
          <a:extLst>
            <a:ext uri="{909E8E84-426E-40DD-AFC4-6F175D3DCCD1}">
              <a14:hiddenFill xmlns:a14="http://schemas.microsoft.com/office/drawing/2010/main">
                <a:solidFill>
                  <a:srgbClr val="FFFFFF"/>
                </a:solidFill>
              </a14:hiddenFill>
            </a:ext>
          </a:extLst>
        </p:spPr>
      </p:pic>
      <p:pic>
        <p:nvPicPr>
          <p:cNvPr id="7181" name="Picture 13" descr="http://www.bigideastobigresults.com/wp-content/uploads/2011/05/customer-servi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2191367"/>
            <a:ext cx="3810000" cy="2418733"/>
          </a:xfrm>
          <a:prstGeom prst="rect">
            <a:avLst/>
          </a:prstGeom>
          <a:noFill/>
          <a:ln w="15875">
            <a:solidFill>
              <a:srgbClr val="002060"/>
            </a:solidFill>
          </a:ln>
          <a:extLst>
            <a:ext uri="{909E8E84-426E-40DD-AFC4-6F175D3DCCD1}">
              <a14:hiddenFill xmlns:a14="http://schemas.microsoft.com/office/drawing/2010/main">
                <a:solidFill>
                  <a:srgbClr val="FFFFFF"/>
                </a:solidFill>
              </a14:hiddenFill>
            </a:ext>
          </a:extLst>
        </p:spPr>
      </p:pic>
      <p:pic>
        <p:nvPicPr>
          <p:cNvPr id="12290" name="Picture 2" descr="Five colored figures running forward on colored aarow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1143000"/>
            <a:ext cx="762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22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7"/>
                                        </p:tgtEl>
                                        <p:attrNameLst>
                                          <p:attrName>style.visibility</p:attrName>
                                        </p:attrNameLst>
                                      </p:cBhvr>
                                      <p:to>
                                        <p:strVal val="visible"/>
                                      </p:to>
                                    </p:set>
                                    <p:anim calcmode="lin" valueType="num">
                                      <p:cBhvr additive="base">
                                        <p:cTn id="31" dur="500" fill="hold"/>
                                        <p:tgtEl>
                                          <p:spTgt spid="7177"/>
                                        </p:tgtEl>
                                        <p:attrNameLst>
                                          <p:attrName>ppt_x</p:attrName>
                                        </p:attrNameLst>
                                      </p:cBhvr>
                                      <p:tavLst>
                                        <p:tav tm="0">
                                          <p:val>
                                            <p:strVal val="#ppt_x"/>
                                          </p:val>
                                        </p:tav>
                                        <p:tav tm="100000">
                                          <p:val>
                                            <p:strVal val="#ppt_x"/>
                                          </p:val>
                                        </p:tav>
                                      </p:tavLst>
                                    </p:anim>
                                    <p:anim calcmode="lin" valueType="num">
                                      <p:cBhvr additive="base">
                                        <p:cTn id="32"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9"/>
                                        </p:tgtEl>
                                        <p:attrNameLst>
                                          <p:attrName>style.visibility</p:attrName>
                                        </p:attrNameLst>
                                      </p:cBhvr>
                                      <p:to>
                                        <p:strVal val="visible"/>
                                      </p:to>
                                    </p:set>
                                    <p:anim calcmode="lin" valueType="num">
                                      <p:cBhvr additive="base">
                                        <p:cTn id="37" dur="500" fill="hold"/>
                                        <p:tgtEl>
                                          <p:spTgt spid="7179"/>
                                        </p:tgtEl>
                                        <p:attrNameLst>
                                          <p:attrName>ppt_x</p:attrName>
                                        </p:attrNameLst>
                                      </p:cBhvr>
                                      <p:tavLst>
                                        <p:tav tm="0">
                                          <p:val>
                                            <p:strVal val="#ppt_x"/>
                                          </p:val>
                                        </p:tav>
                                        <p:tav tm="100000">
                                          <p:val>
                                            <p:strVal val="#ppt_x"/>
                                          </p:val>
                                        </p:tav>
                                      </p:tavLst>
                                    </p:anim>
                                    <p:anim calcmode="lin" valueType="num">
                                      <p:cBhvr additive="base">
                                        <p:cTn id="38"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181"/>
                                        </p:tgtEl>
                                        <p:attrNameLst>
                                          <p:attrName>style.visibility</p:attrName>
                                        </p:attrNameLst>
                                      </p:cBhvr>
                                      <p:to>
                                        <p:strVal val="visible"/>
                                      </p:to>
                                    </p:set>
                                    <p:anim calcmode="lin" valueType="num">
                                      <p:cBhvr additive="base">
                                        <p:cTn id="43" dur="500" fill="hold"/>
                                        <p:tgtEl>
                                          <p:spTgt spid="7181"/>
                                        </p:tgtEl>
                                        <p:attrNameLst>
                                          <p:attrName>ppt_x</p:attrName>
                                        </p:attrNameLst>
                                      </p:cBhvr>
                                      <p:tavLst>
                                        <p:tav tm="0">
                                          <p:val>
                                            <p:strVal val="#ppt_x"/>
                                          </p:val>
                                        </p:tav>
                                        <p:tav tm="100000">
                                          <p:val>
                                            <p:strVal val="#ppt_x"/>
                                          </p:val>
                                        </p:tav>
                                      </p:tavLst>
                                    </p:anim>
                                    <p:anim calcmode="lin" valueType="num">
                                      <p:cBhvr additive="base">
                                        <p:cTn id="44"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290"/>
                                        </p:tgtEl>
                                        <p:attrNameLst>
                                          <p:attrName>style.visibility</p:attrName>
                                        </p:attrNameLst>
                                      </p:cBhvr>
                                      <p:to>
                                        <p:strVal val="visible"/>
                                      </p:to>
                                    </p:set>
                                    <p:anim calcmode="lin" valueType="num">
                                      <p:cBhvr additive="base">
                                        <p:cTn id="49" dur="500" fill="hold"/>
                                        <p:tgtEl>
                                          <p:spTgt spid="12290"/>
                                        </p:tgtEl>
                                        <p:attrNameLst>
                                          <p:attrName>ppt_x</p:attrName>
                                        </p:attrNameLst>
                                      </p:cBhvr>
                                      <p:tavLst>
                                        <p:tav tm="0">
                                          <p:val>
                                            <p:strVal val="#ppt_x"/>
                                          </p:val>
                                        </p:tav>
                                        <p:tav tm="100000">
                                          <p:val>
                                            <p:strVal val="#ppt_x"/>
                                          </p:val>
                                        </p:tav>
                                      </p:tavLst>
                                    </p:anim>
                                    <p:anim calcmode="lin" valueType="num">
                                      <p:cBhvr additive="base">
                                        <p:cTn id="50"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Picture 9" descr="A juggling unicycl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762000"/>
            <a:ext cx="3809654" cy="5334000"/>
          </a:xfrm>
          <a:prstGeom prst="rect">
            <a:avLst/>
          </a:prstGeom>
          <a:noFill/>
          <a:ln w="12700">
            <a:solidFill>
              <a:srgbClr val="6633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28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4724400"/>
            <a:ext cx="7848600" cy="1877437"/>
          </a:xfrm>
          <a:prstGeom prst="rect">
            <a:avLst/>
          </a:prstGeom>
        </p:spPr>
        <p:txBody>
          <a:bodyPr wrap="square">
            <a:spAutoFit/>
          </a:bodyPr>
          <a:lstStyle/>
          <a:p>
            <a:pPr lvl="2" algn="ctr"/>
            <a:r>
              <a:rPr lang="en-US" sz="3200" b="1" dirty="0">
                <a:solidFill>
                  <a:srgbClr val="00B050"/>
                </a:solidFill>
                <a:effectLst>
                  <a:outerShdw blurRad="38100" dist="38100" dir="2700000" algn="tl">
                    <a:srgbClr val="C0C0C0"/>
                  </a:outerShdw>
                </a:effectLst>
              </a:rPr>
              <a:t>Begin with our people!  </a:t>
            </a:r>
          </a:p>
          <a:p>
            <a:pPr lvl="2" algn="ctr"/>
            <a:r>
              <a:rPr lang="en-US" sz="2800" b="1" i="1" dirty="0" smtClean="0">
                <a:solidFill>
                  <a:srgbClr val="FF0066"/>
                </a:solidFill>
                <a:effectLst>
                  <a:outerShdw blurRad="38100" dist="38100" dir="2700000" algn="tl">
                    <a:srgbClr val="C0C0C0"/>
                  </a:outerShdw>
                </a:effectLst>
              </a:rPr>
              <a:t>Our </a:t>
            </a:r>
            <a:r>
              <a:rPr lang="en-US" sz="2800" b="1" i="1" dirty="0">
                <a:solidFill>
                  <a:srgbClr val="FF0066"/>
                </a:solidFill>
                <a:effectLst>
                  <a:outerShdw blurRad="38100" dist="38100" dir="2700000" algn="tl">
                    <a:srgbClr val="C0C0C0"/>
                  </a:outerShdw>
                </a:effectLst>
              </a:rPr>
              <a:t>TEAMS are our greatest asset and they can make the most impact in patient safety!</a:t>
            </a:r>
          </a:p>
          <a:p>
            <a:pPr lvl="1" algn="ctr"/>
            <a:endParaRPr lang="en-US" sz="2800" b="1" i="1" dirty="0">
              <a:solidFill>
                <a:srgbClr val="FF0066"/>
              </a:solidFill>
              <a:effectLst>
                <a:outerShdw blurRad="38100" dist="38100" dir="2700000" algn="tl">
                  <a:srgbClr val="C0C0C0"/>
                </a:outerShdw>
              </a:effectLst>
            </a:endParaRPr>
          </a:p>
        </p:txBody>
      </p:sp>
      <p:pic>
        <p:nvPicPr>
          <p:cNvPr id="15" name="Picture 2" descr="four cartoon figures holding an old-fashioned k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830" y="2133600"/>
            <a:ext cx="4997370" cy="2209800"/>
          </a:xfrm>
          <a:prstGeom prst="rect">
            <a:avLst/>
          </a:prstGeom>
          <a:solidFill>
            <a:srgbClr val="FFFFCC"/>
          </a:solidFill>
          <a:ln w="19050">
            <a:solidFill>
              <a:srgbClr val="002060"/>
            </a:solidFill>
          </a:ln>
          <a:extLst/>
        </p:spPr>
      </p:pic>
      <p:pic>
        <p:nvPicPr>
          <p:cNvPr id="5" name="Picture 41" descr="TeamSTEPPS Framework Triang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133600"/>
            <a:ext cx="2895600" cy="2209800"/>
          </a:xfrm>
          <a:prstGeom prst="rect">
            <a:avLst/>
          </a:prstGeom>
          <a:solidFill>
            <a:schemeClr val="bg1"/>
          </a:solidFill>
          <a:ln w="19050" algn="ctr">
            <a:solidFill>
              <a:srgbClr val="002060"/>
            </a:solidFill>
            <a:miter lim="800000"/>
            <a:headEnd/>
            <a:tailEnd/>
          </a:ln>
          <a:effectLst>
            <a:outerShdw dist="71842" dir="2700000" algn="ctr" rotWithShape="0">
              <a:srgbClr val="BBE0E3"/>
            </a:outerShdw>
          </a:effectLst>
        </p:spPr>
      </p:pic>
      <p:sp>
        <p:nvSpPr>
          <p:cNvPr id="6" name="Title 1"/>
          <p:cNvSpPr>
            <a:spLocks noGrp="1"/>
          </p:cNvSpPr>
          <p:nvPr>
            <p:ph type="title"/>
          </p:nvPr>
        </p:nvSpPr>
        <p:spPr>
          <a:xfrm>
            <a:off x="457200" y="0"/>
            <a:ext cx="8686800" cy="1600200"/>
          </a:xfrm>
        </p:spPr>
        <p:txBody>
          <a:bodyPr>
            <a:noAutofit/>
          </a:bodyPr>
          <a:lstStyle/>
          <a:p>
            <a:pPr>
              <a:defRPr/>
            </a:pPr>
            <a:r>
              <a:rPr lang="en-US" dirty="0" smtClean="0">
                <a:effectLst>
                  <a:outerShdw blurRad="38100" dist="38100" dir="2700000" algn="tl">
                    <a:srgbClr val="C0C0C0"/>
                  </a:outerShdw>
                </a:effectLst>
              </a:rPr>
              <a:t>How can we manage all these  changes?</a:t>
            </a:r>
            <a:endParaRPr lang="en-US" dirty="0"/>
          </a:p>
        </p:txBody>
      </p:sp>
    </p:spTree>
    <p:extLst>
      <p:ext uri="{BB962C8B-B14F-4D97-AF65-F5344CB8AC3E}">
        <p14:creationId xmlns:p14="http://schemas.microsoft.com/office/powerpoint/2010/main" val="15392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153400" cy="563562"/>
          </a:xfrm>
        </p:spPr>
        <p:txBody>
          <a:bodyPr>
            <a:noAutofit/>
          </a:bodyPr>
          <a:lstStyle/>
          <a:p>
            <a:r>
              <a:rPr lang="en-US" dirty="0" smtClean="0"/>
              <a:t>TeamSTEPPS Principles in action</a:t>
            </a:r>
            <a:endParaRPr lang="en-US" dirty="0"/>
          </a:p>
        </p:txBody>
      </p:sp>
      <p:sp>
        <p:nvSpPr>
          <p:cNvPr id="3" name="Content Placeholder 2"/>
          <p:cNvSpPr>
            <a:spLocks noGrp="1"/>
          </p:cNvSpPr>
          <p:nvPr>
            <p:ph idx="1"/>
          </p:nvPr>
        </p:nvSpPr>
        <p:spPr>
          <a:xfrm>
            <a:off x="1295400" y="838200"/>
            <a:ext cx="7162800" cy="5486400"/>
          </a:xfrm>
        </p:spPr>
        <p:txBody>
          <a:bodyPr>
            <a:noAutofit/>
          </a:bodyPr>
          <a:lstStyle/>
          <a:p>
            <a:pPr marL="347663" indent="-347663">
              <a:buSzPct val="100000"/>
              <a:buFont typeface="Wingdings" pitchFamily="2" charset="2"/>
              <a:buChar char="v"/>
            </a:pPr>
            <a:r>
              <a:rPr lang="en-US" sz="1800" dirty="0" smtClean="0">
                <a:effectLst>
                  <a:outerShdw blurRad="38100" dist="38100" dir="2700000" algn="tl">
                    <a:srgbClr val="C0C0C0"/>
                  </a:outerShdw>
                </a:effectLst>
              </a:rPr>
              <a:t>Leadership </a:t>
            </a:r>
          </a:p>
          <a:p>
            <a:pPr marL="0" indent="0" eaLnBrk="0" hangingPunct="0">
              <a:buClr>
                <a:schemeClr val="tx1"/>
              </a:buClr>
              <a:buNone/>
            </a:pPr>
            <a:r>
              <a:rPr lang="en-US" sz="1800" dirty="0" smtClean="0">
                <a:effectLst>
                  <a:outerShdw blurRad="38100" dist="38100" dir="2700000" algn="tl">
                    <a:srgbClr val="C0C0C0"/>
                  </a:outerShdw>
                </a:effectLst>
              </a:rPr>
              <a:t>           - </a:t>
            </a:r>
            <a:r>
              <a:rPr lang="en-US" sz="1800" dirty="0">
                <a:effectLst>
                  <a:outerShdw blurRad="38100" dist="38100" dir="2700000" algn="tl">
                    <a:srgbClr val="C0C0C0"/>
                  </a:outerShdw>
                </a:effectLst>
              </a:rPr>
              <a:t>Sense of urgency / Planning  </a:t>
            </a:r>
          </a:p>
          <a:p>
            <a:pPr marL="0" indent="0" eaLnBrk="0" hangingPunct="0">
              <a:buNone/>
            </a:pPr>
            <a:r>
              <a:rPr lang="en-US" sz="1800" dirty="0">
                <a:effectLst>
                  <a:outerShdw blurRad="38100" dist="38100" dir="2700000" algn="tl">
                    <a:srgbClr val="C0C0C0"/>
                  </a:outerShdw>
                </a:effectLst>
              </a:rPr>
              <a:t>           - </a:t>
            </a:r>
            <a:r>
              <a:rPr lang="en-US" sz="1800" dirty="0" smtClean="0">
                <a:effectLst>
                  <a:outerShdw blurRad="38100" dist="38100" dir="2700000" algn="tl">
                    <a:srgbClr val="C0C0C0"/>
                  </a:outerShdw>
                </a:effectLst>
              </a:rPr>
              <a:t>Team Selection / Best </a:t>
            </a:r>
            <a:r>
              <a:rPr lang="en-US" sz="1800" dirty="0">
                <a:effectLst>
                  <a:outerShdw blurRad="38100" dist="38100" dir="2700000" algn="tl">
                    <a:srgbClr val="C0C0C0"/>
                  </a:outerShdw>
                </a:effectLst>
              </a:rPr>
              <a:t>practices </a:t>
            </a:r>
          </a:p>
          <a:p>
            <a:pPr marL="0" indent="0" eaLnBrk="0" hangingPunct="0">
              <a:buNone/>
            </a:pPr>
            <a:r>
              <a:rPr lang="en-US" sz="1800" dirty="0">
                <a:effectLst>
                  <a:outerShdw blurRad="38100" dist="38100" dir="2700000" algn="tl">
                    <a:srgbClr val="C0C0C0"/>
                  </a:outerShdw>
                </a:effectLst>
              </a:rPr>
              <a:t>           -  </a:t>
            </a:r>
            <a:r>
              <a:rPr lang="en-US" sz="1800" dirty="0" smtClean="0">
                <a:effectLst>
                  <a:outerShdw blurRad="38100" dist="38100" dir="2700000" algn="tl">
                    <a:srgbClr val="C0C0C0"/>
                  </a:outerShdw>
                </a:effectLst>
              </a:rPr>
              <a:t>Support and role modeling</a:t>
            </a:r>
            <a:endParaRPr lang="en-US" sz="1800" dirty="0">
              <a:effectLst>
                <a:outerShdw blurRad="38100" dist="38100" dir="2700000" algn="tl">
                  <a:srgbClr val="C0C0C0"/>
                </a:outerShdw>
              </a:effectLst>
            </a:endParaRPr>
          </a:p>
          <a:p>
            <a:pPr marL="0" indent="0">
              <a:buSzPct val="100000"/>
              <a:buNone/>
            </a:pPr>
            <a:endParaRPr lang="en-US" sz="1800" dirty="0" smtClean="0">
              <a:effectLst>
                <a:outerShdw blurRad="38100" dist="38100" dir="2700000" algn="tl">
                  <a:srgbClr val="C0C0C0"/>
                </a:outerShdw>
              </a:effectLst>
            </a:endParaRPr>
          </a:p>
          <a:p>
            <a:pPr marL="347663" indent="-347663">
              <a:buSzPct val="100000"/>
              <a:buFont typeface="Wingdings" pitchFamily="2" charset="2"/>
              <a:buChar char="v"/>
            </a:pPr>
            <a:r>
              <a:rPr lang="en-US" sz="1800" dirty="0" smtClean="0">
                <a:effectLst>
                  <a:outerShdw blurRad="38100" dist="38100" dir="2700000" algn="tl">
                    <a:srgbClr val="C0C0C0"/>
                  </a:outerShdw>
                </a:effectLst>
              </a:rPr>
              <a:t>Situation Awareness</a:t>
            </a:r>
          </a:p>
          <a:p>
            <a:pPr marL="347663" indent="-347663">
              <a:buSzPct val="100000"/>
              <a:buNone/>
            </a:pPr>
            <a:r>
              <a:rPr lang="en-US" sz="1800" dirty="0" smtClean="0">
                <a:effectLst>
                  <a:outerShdw blurRad="38100" dist="38100" dir="2700000" algn="tl">
                    <a:srgbClr val="C0C0C0"/>
                  </a:outerShdw>
                </a:effectLst>
              </a:rPr>
              <a:t>            </a:t>
            </a:r>
            <a:r>
              <a:rPr lang="en-US" sz="1800" dirty="0">
                <a:effectLst>
                  <a:outerShdw blurRad="38100" dist="38100" dir="2700000" algn="tl">
                    <a:srgbClr val="C0C0C0"/>
                  </a:outerShdw>
                </a:effectLst>
              </a:rPr>
              <a:t>- Education</a:t>
            </a:r>
          </a:p>
          <a:p>
            <a:pPr marL="347663" indent="-347663">
              <a:buSzPct val="100000"/>
              <a:buNone/>
            </a:pPr>
            <a:r>
              <a:rPr lang="en-US" sz="1800" dirty="0">
                <a:effectLst>
                  <a:outerShdw blurRad="38100" dist="38100" dir="2700000" algn="tl">
                    <a:srgbClr val="C0C0C0"/>
                  </a:outerShdw>
                </a:effectLst>
              </a:rPr>
              <a:t>            - </a:t>
            </a:r>
            <a:r>
              <a:rPr lang="en-US" sz="1800" dirty="0" smtClean="0">
                <a:effectLst>
                  <a:outerShdw blurRad="38100" dist="38100" dir="2700000" algn="tl">
                    <a:srgbClr val="C0C0C0"/>
                  </a:outerShdw>
                </a:effectLst>
              </a:rPr>
              <a:t>Process hardwiring – Monitoring data</a:t>
            </a:r>
            <a:endParaRPr lang="en-US" sz="1800" dirty="0">
              <a:effectLst>
                <a:outerShdw blurRad="38100" dist="38100" dir="2700000" algn="tl">
                  <a:srgbClr val="C0C0C0"/>
                </a:outerShdw>
              </a:effectLst>
            </a:endParaRPr>
          </a:p>
          <a:p>
            <a:pPr marL="0" indent="0" eaLnBrk="0" hangingPunct="0">
              <a:buNone/>
            </a:pPr>
            <a:r>
              <a:rPr lang="en-US" sz="1800" dirty="0">
                <a:effectLst>
                  <a:outerShdw blurRad="38100" dist="38100" dir="2700000" algn="tl">
                    <a:srgbClr val="C0C0C0"/>
                  </a:outerShdw>
                </a:effectLst>
              </a:rPr>
              <a:t>           </a:t>
            </a:r>
            <a:r>
              <a:rPr lang="en-US" sz="1800" dirty="0" smtClean="0">
                <a:effectLst>
                  <a:outerShdw blurRad="38100" dist="38100" dir="2700000" algn="tl">
                    <a:srgbClr val="C0C0C0"/>
                  </a:outerShdw>
                </a:effectLst>
              </a:rPr>
              <a:t> - Shared mental model</a:t>
            </a:r>
          </a:p>
          <a:p>
            <a:pPr marL="0" indent="0" eaLnBrk="0" hangingPunct="0">
              <a:buNone/>
            </a:pPr>
            <a:endParaRPr lang="en-US" sz="1800" dirty="0" smtClean="0">
              <a:effectLst>
                <a:outerShdw blurRad="38100" dist="38100" dir="2700000" algn="tl">
                  <a:srgbClr val="C0C0C0"/>
                </a:outerShdw>
              </a:effectLst>
            </a:endParaRPr>
          </a:p>
          <a:p>
            <a:pPr marL="347663" indent="-347663" eaLnBrk="0" hangingPunct="0">
              <a:buFont typeface="Wingdings" pitchFamily="2" charset="2"/>
              <a:buChar char="v"/>
            </a:pPr>
            <a:r>
              <a:rPr lang="en-US" sz="1800" dirty="0" smtClean="0">
                <a:effectLst>
                  <a:outerShdw blurRad="38100" dist="38100" dir="2700000" algn="tl">
                    <a:srgbClr val="C0C0C0"/>
                  </a:outerShdw>
                </a:effectLst>
              </a:rPr>
              <a:t> Mutual Support </a:t>
            </a:r>
          </a:p>
          <a:p>
            <a:pPr marL="0" indent="0" eaLnBrk="0" hangingPunct="0">
              <a:buNone/>
            </a:pPr>
            <a:r>
              <a:rPr lang="en-US" sz="1800" dirty="0" smtClean="0">
                <a:effectLst>
                  <a:outerShdw blurRad="38100" dist="38100" dir="2700000" algn="tl">
                    <a:srgbClr val="C0C0C0"/>
                  </a:outerShdw>
                </a:effectLst>
              </a:rPr>
              <a:t>            </a:t>
            </a:r>
            <a:r>
              <a:rPr lang="en-US" sz="1800" dirty="0">
                <a:effectLst>
                  <a:outerShdw blurRad="38100" dist="38100" dir="2700000" algn="tl">
                    <a:srgbClr val="C0C0C0"/>
                  </a:outerShdw>
                </a:effectLst>
              </a:rPr>
              <a:t>- </a:t>
            </a:r>
            <a:r>
              <a:rPr lang="en-US" sz="1800" dirty="0" smtClean="0">
                <a:effectLst>
                  <a:outerShdw blurRad="38100" dist="38100" dir="2700000" algn="tl">
                    <a:srgbClr val="C0C0C0"/>
                  </a:outerShdw>
                </a:effectLst>
              </a:rPr>
              <a:t>Empower staff</a:t>
            </a:r>
          </a:p>
          <a:p>
            <a:pPr marL="0" indent="0" eaLnBrk="0" hangingPunct="0">
              <a:buNone/>
            </a:pPr>
            <a:r>
              <a:rPr lang="en-US" sz="1800" dirty="0" smtClean="0">
                <a:effectLst>
                  <a:outerShdw blurRad="38100" dist="38100" dir="2700000" algn="tl">
                    <a:srgbClr val="C0C0C0"/>
                  </a:outerShdw>
                </a:effectLst>
              </a:rPr>
              <a:t>            </a:t>
            </a:r>
            <a:r>
              <a:rPr lang="en-US" sz="1800" dirty="0">
                <a:effectLst>
                  <a:outerShdw blurRad="38100" dist="38100" dir="2700000" algn="tl">
                    <a:srgbClr val="C0C0C0"/>
                  </a:outerShdw>
                </a:effectLst>
              </a:rPr>
              <a:t>- </a:t>
            </a:r>
            <a:r>
              <a:rPr lang="en-US" sz="1800" dirty="0" smtClean="0">
                <a:effectLst>
                  <a:outerShdw blurRad="38100" dist="38100" dir="2700000" algn="tl">
                    <a:srgbClr val="C0C0C0"/>
                  </a:outerShdw>
                </a:effectLst>
              </a:rPr>
              <a:t>Team cross monitoring    </a:t>
            </a:r>
          </a:p>
          <a:p>
            <a:pPr marL="0" indent="0" eaLnBrk="0" hangingPunct="0">
              <a:buNone/>
            </a:pPr>
            <a:r>
              <a:rPr lang="en-US" sz="1800" dirty="0" smtClean="0">
                <a:effectLst>
                  <a:outerShdw blurRad="38100" dist="38100" dir="2700000" algn="tl">
                    <a:srgbClr val="C0C0C0"/>
                  </a:outerShdw>
                </a:effectLst>
              </a:rPr>
              <a:t>       </a:t>
            </a:r>
            <a:endParaRPr lang="en-US" sz="1800" dirty="0">
              <a:effectLst>
                <a:outerShdw blurRad="38100" dist="38100" dir="2700000" algn="tl">
                  <a:srgbClr val="C0C0C0"/>
                </a:outerShdw>
              </a:effectLst>
            </a:endParaRPr>
          </a:p>
          <a:p>
            <a:pPr marL="347663" indent="-347663" eaLnBrk="0" hangingPunct="0">
              <a:buFont typeface="Wingdings" pitchFamily="2" charset="2"/>
              <a:buChar char="v"/>
            </a:pPr>
            <a:r>
              <a:rPr lang="en-US" sz="1800" dirty="0" smtClean="0">
                <a:effectLst>
                  <a:outerShdw blurRad="38100" dist="38100" dir="2700000" algn="tl">
                    <a:srgbClr val="C0C0C0"/>
                  </a:outerShdw>
                </a:effectLst>
              </a:rPr>
              <a:t>Communication</a:t>
            </a:r>
            <a:endParaRPr lang="en-US" sz="1800" dirty="0">
              <a:effectLst>
                <a:outerShdw blurRad="38100" dist="38100" dir="2700000" algn="tl">
                  <a:srgbClr val="C0C0C0"/>
                </a:outerShdw>
              </a:effectLst>
            </a:endParaRPr>
          </a:p>
          <a:p>
            <a:pPr marL="0" indent="0" eaLnBrk="0" hangingPunct="0">
              <a:buNone/>
            </a:pPr>
            <a:r>
              <a:rPr lang="en-US" sz="1800" dirty="0">
                <a:effectLst>
                  <a:outerShdw blurRad="38100" dist="38100" dir="2700000" algn="tl">
                    <a:srgbClr val="C0C0C0"/>
                  </a:outerShdw>
                </a:effectLst>
              </a:rPr>
              <a:t>             - </a:t>
            </a:r>
            <a:r>
              <a:rPr lang="en-US" sz="1800" dirty="0" smtClean="0">
                <a:effectLst>
                  <a:outerShdw blurRad="38100" dist="38100" dir="2700000" algn="tl">
                    <a:srgbClr val="C0C0C0"/>
                  </a:outerShdw>
                </a:effectLst>
              </a:rPr>
              <a:t> Tools to support  </a:t>
            </a:r>
            <a:r>
              <a:rPr lang="en-US" sz="1800" dirty="0">
                <a:effectLst>
                  <a:outerShdw blurRad="38100" dist="38100" dir="2700000" algn="tl">
                    <a:srgbClr val="C0C0C0"/>
                  </a:outerShdw>
                </a:effectLst>
              </a:rPr>
              <a:t>Briefs / Handoffs / </a:t>
            </a:r>
            <a:r>
              <a:rPr lang="en-US" sz="1800" dirty="0" smtClean="0">
                <a:effectLst>
                  <a:outerShdw blurRad="38100" dist="38100" dir="2700000" algn="tl">
                    <a:srgbClr val="C0C0C0"/>
                  </a:outerShdw>
                </a:effectLst>
              </a:rPr>
              <a:t>Huddle</a:t>
            </a:r>
          </a:p>
          <a:p>
            <a:pPr marL="0" indent="0" eaLnBrk="0" hangingPunct="0">
              <a:buNone/>
            </a:pPr>
            <a:r>
              <a:rPr lang="en-US" sz="1800" dirty="0">
                <a:effectLst>
                  <a:outerShdw blurRad="38100" dist="38100" dir="2700000" algn="tl">
                    <a:srgbClr val="C0C0C0"/>
                  </a:outerShdw>
                </a:effectLst>
              </a:rPr>
              <a:t> </a:t>
            </a:r>
            <a:r>
              <a:rPr lang="en-US" sz="1800" dirty="0" smtClean="0">
                <a:effectLst>
                  <a:outerShdw blurRad="38100" dist="38100" dir="2700000" algn="tl">
                    <a:srgbClr val="C0C0C0"/>
                  </a:outerShdw>
                </a:effectLst>
              </a:rPr>
              <a:t>            -   Transparency</a:t>
            </a:r>
          </a:p>
          <a:p>
            <a:pPr marL="0" indent="0" eaLnBrk="0" hangingPunct="0">
              <a:buNone/>
            </a:pPr>
            <a:endParaRPr lang="en-US" sz="1800" dirty="0">
              <a:effectLst>
                <a:outerShdw blurRad="38100" dist="38100" dir="2700000" algn="tl">
                  <a:srgbClr val="C0C0C0"/>
                </a:outerShdw>
              </a:effectLst>
            </a:endParaRPr>
          </a:p>
          <a:p>
            <a:pPr marL="0" indent="0" eaLnBrk="0" hangingPunct="0">
              <a:buNone/>
            </a:pPr>
            <a:endParaRPr lang="en-US" sz="1800" dirty="0">
              <a:effectLst>
                <a:outerShdw blurRad="38100" dist="38100" dir="2700000" algn="tl">
                  <a:srgbClr val="C0C0C0"/>
                </a:outerShdw>
              </a:effectLst>
            </a:endParaRPr>
          </a:p>
          <a:p>
            <a:pPr marL="0" indent="0" eaLnBrk="0" hangingPunct="0">
              <a:buNone/>
            </a:pPr>
            <a:r>
              <a:rPr lang="en-US" sz="1800" dirty="0">
                <a:effectLst>
                  <a:outerShdw blurRad="38100" dist="38100" dir="2700000" algn="tl">
                    <a:srgbClr val="C0C0C0"/>
                  </a:outerShdw>
                </a:effectLst>
              </a:rPr>
              <a:t>             </a:t>
            </a:r>
            <a:endParaRPr lang="en-US" sz="1800" dirty="0"/>
          </a:p>
        </p:txBody>
      </p:sp>
    </p:spTree>
    <p:extLst>
      <p:ext uri="{BB962C8B-B14F-4D97-AF65-F5344CB8AC3E}">
        <p14:creationId xmlns:p14="http://schemas.microsoft.com/office/powerpoint/2010/main" val="1080681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990600" y="1600200"/>
            <a:ext cx="7696200" cy="4525963"/>
          </a:xfrm>
        </p:spPr>
        <p:txBody>
          <a:bodyPr>
            <a:normAutofit fontScale="92500" lnSpcReduction="20000"/>
          </a:bodyPr>
          <a:lstStyle/>
          <a:p>
            <a:pPr>
              <a:buClr>
                <a:srgbClr val="002060"/>
              </a:buClr>
              <a:buFont typeface="Wingdings" pitchFamily="2" charset="2"/>
              <a:buChar char="v"/>
            </a:pPr>
            <a:r>
              <a:rPr lang="en-US" dirty="0" smtClean="0"/>
              <a:t>Discuss </a:t>
            </a:r>
            <a:r>
              <a:rPr lang="en-US" dirty="0"/>
              <a:t>how TeamSTEPPS can support teams in the </a:t>
            </a:r>
            <a:r>
              <a:rPr lang="en-US" dirty="0" smtClean="0"/>
              <a:t>transition </a:t>
            </a:r>
            <a:r>
              <a:rPr lang="en-US" dirty="0"/>
              <a:t>to healthcare reform</a:t>
            </a:r>
          </a:p>
          <a:p>
            <a:pPr marL="0" indent="0">
              <a:buClr>
                <a:srgbClr val="002060"/>
              </a:buClr>
              <a:buNone/>
            </a:pPr>
            <a:endParaRPr lang="en-US" dirty="0"/>
          </a:p>
          <a:p>
            <a:pPr>
              <a:buClr>
                <a:srgbClr val="002060"/>
              </a:buClr>
              <a:buFont typeface="Wingdings" pitchFamily="2" charset="2"/>
              <a:buChar char="v"/>
            </a:pPr>
            <a:r>
              <a:rPr lang="en-US" dirty="0" smtClean="0"/>
              <a:t>Explain </a:t>
            </a:r>
            <a:r>
              <a:rPr lang="en-US" dirty="0"/>
              <a:t>how TeamSTEPPS can enhance clinician’s joy </a:t>
            </a:r>
            <a:r>
              <a:rPr lang="en-US" dirty="0" smtClean="0"/>
              <a:t>of </a:t>
            </a:r>
            <a:r>
              <a:rPr lang="en-US" dirty="0"/>
              <a:t>work</a:t>
            </a:r>
          </a:p>
          <a:p>
            <a:pPr>
              <a:buClr>
                <a:srgbClr val="002060"/>
              </a:buClr>
              <a:buFont typeface="Wingdings" pitchFamily="2" charset="2"/>
              <a:buChar char="v"/>
            </a:pPr>
            <a:endParaRPr lang="en-US" dirty="0"/>
          </a:p>
          <a:p>
            <a:pPr>
              <a:buClr>
                <a:srgbClr val="002060"/>
              </a:buClr>
              <a:buFont typeface="Wingdings" pitchFamily="2" charset="2"/>
              <a:buChar char="v"/>
            </a:pPr>
            <a:r>
              <a:rPr lang="en-US" dirty="0"/>
              <a:t>Discuss how embedding TeamSTEPPS tools in to the  electronic medical records can improve communication, patient safety and quality </a:t>
            </a:r>
          </a:p>
          <a:p>
            <a:pPr>
              <a:buClr>
                <a:schemeClr val="bg1">
                  <a:lumMod val="20000"/>
                  <a:lumOff val="80000"/>
                </a:schemeClr>
              </a:buClr>
              <a:buFont typeface="Wingdings" pitchFamily="2" charset="2"/>
              <a:buChar char="v"/>
              <a:defRPr/>
            </a:pPr>
            <a:endParaRPr lang="en-US" dirty="0"/>
          </a:p>
          <a:p>
            <a:endParaRPr lang="en-US" dirty="0"/>
          </a:p>
        </p:txBody>
      </p:sp>
    </p:spTree>
    <p:extLst>
      <p:ext uri="{BB962C8B-B14F-4D97-AF65-F5344CB8AC3E}">
        <p14:creationId xmlns:p14="http://schemas.microsoft.com/office/powerpoint/2010/main" val="826649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8458200" cy="5464175"/>
          </a:xfrm>
          <a:prstGeom prst="rect">
            <a:avLst/>
          </a:prstGeom>
          <a:noFill/>
          <a:ln w="317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3" name="AutoShape 3"/>
          <p:cNvSpPr>
            <a:spLocks noChangeArrowheads="1"/>
          </p:cNvSpPr>
          <p:nvPr/>
        </p:nvSpPr>
        <p:spPr bwMode="auto">
          <a:xfrm rot="10800000">
            <a:off x="6705600" y="4410075"/>
            <a:ext cx="1498600" cy="361950"/>
          </a:xfrm>
          <a:prstGeom prst="rightArrow">
            <a:avLst>
              <a:gd name="adj1" fmla="val 50000"/>
              <a:gd name="adj2" fmla="val 103509"/>
            </a:avLst>
          </a:pr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sp>
        <p:nvSpPr>
          <p:cNvPr id="4" name="Text Box 4"/>
          <p:cNvSpPr txBox="1">
            <a:spLocks noChangeArrowheads="1"/>
          </p:cNvSpPr>
          <p:nvPr/>
        </p:nvSpPr>
        <p:spPr bwMode="auto">
          <a:xfrm>
            <a:off x="7391400" y="3792538"/>
            <a:ext cx="1476375" cy="650875"/>
          </a:xfrm>
          <a:prstGeom prst="rect">
            <a:avLst/>
          </a:prstGeom>
          <a:solidFill>
            <a:schemeClr val="bg1"/>
          </a:solidFill>
          <a:ln w="9525">
            <a:solidFill>
              <a:srgbClr val="FF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prstClr val="black"/>
                </a:solidFill>
              </a:rPr>
              <a:t>Easy access</a:t>
            </a:r>
          </a:p>
          <a:p>
            <a:pPr eaLnBrk="1" fontAlgn="base" hangingPunct="1">
              <a:spcBef>
                <a:spcPct val="0"/>
              </a:spcBef>
              <a:spcAft>
                <a:spcPct val="0"/>
              </a:spcAft>
            </a:pPr>
            <a:r>
              <a:rPr lang="en-US">
                <a:solidFill>
                  <a:prstClr val="black"/>
                </a:solidFill>
              </a:rPr>
              <a:t> to order</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686800" cy="546417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6172200" y="4495800"/>
            <a:ext cx="1985963" cy="527050"/>
          </a:xfrm>
          <a:prstGeom prst="rect">
            <a:avLst/>
          </a:prstGeom>
          <a:solidFill>
            <a:schemeClr val="bg1"/>
          </a:solidFill>
          <a:ln w="9525">
            <a:solidFill>
              <a:srgbClr val="FF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a:solidFill>
                  <a:prstClr val="black"/>
                </a:solidFill>
              </a:rPr>
              <a:t>Indication for Insertion </a:t>
            </a:r>
          </a:p>
          <a:p>
            <a:pPr eaLnBrk="1" fontAlgn="base" hangingPunct="1">
              <a:spcBef>
                <a:spcPct val="0"/>
              </a:spcBef>
              <a:spcAft>
                <a:spcPct val="0"/>
              </a:spcAft>
            </a:pPr>
            <a:r>
              <a:rPr lang="en-US" sz="1400">
                <a:solidFill>
                  <a:prstClr val="black"/>
                </a:solidFill>
              </a:rPr>
              <a:t>    and continuation</a:t>
            </a:r>
          </a:p>
        </p:txBody>
      </p:sp>
      <p:sp>
        <p:nvSpPr>
          <p:cNvPr id="7" name="AutoShape 7"/>
          <p:cNvSpPr>
            <a:spLocks noChangeArrowheads="1"/>
          </p:cNvSpPr>
          <p:nvPr/>
        </p:nvSpPr>
        <p:spPr bwMode="auto">
          <a:xfrm rot="10800000">
            <a:off x="5638800" y="4191000"/>
            <a:ext cx="1270000" cy="354013"/>
          </a:xfrm>
          <a:prstGeom prst="rightArrow">
            <a:avLst>
              <a:gd name="adj1" fmla="val 50000"/>
              <a:gd name="adj2" fmla="val 89686"/>
            </a:avLst>
          </a:pr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pic>
        <p:nvPicPr>
          <p:cNvPr id="8" name="Picture 8" descr="Software screenshot, highlighting Progress Note, Document Tubes Lines and Indications / D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14400"/>
            <a:ext cx="8153400" cy="546417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1143000" y="5257800"/>
            <a:ext cx="930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solidFill>
                <a:prstClr val="black"/>
              </a:solidFill>
            </a:endParaRPr>
          </a:p>
        </p:txBody>
      </p:sp>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752600"/>
            <a:ext cx="4648200" cy="3602038"/>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1219200" y="5447054"/>
            <a:ext cx="2065338" cy="739775"/>
          </a:xfrm>
          <a:prstGeom prst="rect">
            <a:avLst/>
          </a:prstGeom>
          <a:solidFill>
            <a:schemeClr val="bg1"/>
          </a:solidFill>
          <a:ln w="9525">
            <a:solidFill>
              <a:srgbClr val="FF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400" dirty="0">
                <a:solidFill>
                  <a:prstClr val="black"/>
                </a:solidFill>
              </a:rPr>
              <a:t>Progress Note</a:t>
            </a:r>
          </a:p>
          <a:p>
            <a:pPr algn="ctr" eaLnBrk="1" fontAlgn="base" hangingPunct="1">
              <a:spcBef>
                <a:spcPct val="0"/>
              </a:spcBef>
              <a:spcAft>
                <a:spcPct val="0"/>
              </a:spcAft>
            </a:pPr>
            <a:r>
              <a:rPr lang="en-US" sz="1400" dirty="0">
                <a:solidFill>
                  <a:prstClr val="black"/>
                </a:solidFill>
              </a:rPr>
              <a:t>Document Tubes Lines </a:t>
            </a:r>
          </a:p>
          <a:p>
            <a:pPr algn="ctr" eaLnBrk="1" fontAlgn="base" hangingPunct="1">
              <a:spcBef>
                <a:spcPct val="0"/>
              </a:spcBef>
              <a:spcAft>
                <a:spcPct val="0"/>
              </a:spcAft>
            </a:pPr>
            <a:r>
              <a:rPr lang="en-US" sz="1400" dirty="0">
                <a:solidFill>
                  <a:prstClr val="black"/>
                </a:solidFill>
              </a:rPr>
              <a:t>Indications / Dates</a:t>
            </a:r>
          </a:p>
        </p:txBody>
      </p:sp>
      <p:sp>
        <p:nvSpPr>
          <p:cNvPr id="12" name="AutoShape 12"/>
          <p:cNvSpPr>
            <a:spLocks noChangeArrowheads="1"/>
          </p:cNvSpPr>
          <p:nvPr/>
        </p:nvSpPr>
        <p:spPr bwMode="auto">
          <a:xfrm rot="19937769">
            <a:off x="3300413" y="5278438"/>
            <a:ext cx="2262187" cy="333375"/>
          </a:xfrm>
          <a:prstGeom prst="rightArrow">
            <a:avLst>
              <a:gd name="adj1" fmla="val 50000"/>
              <a:gd name="adj2" fmla="val 98864"/>
            </a:avLst>
          </a:pr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prstClr val="black"/>
              </a:solidFill>
              <a:latin typeface="Arial" charset="0"/>
            </a:endParaRPr>
          </a:p>
        </p:txBody>
      </p:sp>
      <p:sp>
        <p:nvSpPr>
          <p:cNvPr id="13" name="AutoShape 13"/>
          <p:cNvSpPr>
            <a:spLocks noChangeArrowheads="1"/>
          </p:cNvSpPr>
          <p:nvPr/>
        </p:nvSpPr>
        <p:spPr bwMode="auto">
          <a:xfrm rot="16200000">
            <a:off x="2526506" y="4864894"/>
            <a:ext cx="1957388" cy="457200"/>
          </a:xfrm>
          <a:prstGeom prst="rightArrow">
            <a:avLst>
              <a:gd name="adj1" fmla="val 50000"/>
              <a:gd name="adj2" fmla="val 6953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prstClr val="black"/>
              </a:solidFill>
              <a:latin typeface="Arial" charset="0"/>
            </a:endParaRPr>
          </a:p>
        </p:txBody>
      </p:sp>
      <p:sp>
        <p:nvSpPr>
          <p:cNvPr id="14" name="Text Box 14"/>
          <p:cNvSpPr txBox="1">
            <a:spLocks noChangeArrowheads="1"/>
          </p:cNvSpPr>
          <p:nvPr/>
        </p:nvSpPr>
        <p:spPr bwMode="auto">
          <a:xfrm>
            <a:off x="0" y="22860"/>
            <a:ext cx="9144000" cy="58477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200" b="1" dirty="0" smtClean="0">
                <a:solidFill>
                  <a:schemeClr val="tx2"/>
                </a:solidFill>
                <a:effectLst>
                  <a:outerShdw blurRad="38100" dist="38100" dir="2700000" algn="tl">
                    <a:srgbClr val="C0C0C0"/>
                  </a:outerShdw>
                </a:effectLst>
                <a:latin typeface="+mj-lt"/>
              </a:rPr>
              <a:t>CAUTI’s:  Situation </a:t>
            </a:r>
            <a:r>
              <a:rPr lang="en-US" sz="3200" b="1" dirty="0">
                <a:solidFill>
                  <a:schemeClr val="tx2"/>
                </a:solidFill>
                <a:effectLst>
                  <a:outerShdw blurRad="38100" dist="38100" dir="2700000" algn="tl">
                    <a:srgbClr val="C0C0C0"/>
                  </a:outerShdw>
                </a:effectLst>
                <a:latin typeface="+mj-lt"/>
              </a:rPr>
              <a:t>Awareness  / Mutual Support</a:t>
            </a:r>
          </a:p>
        </p:txBody>
      </p:sp>
    </p:spTree>
    <p:extLst>
      <p:ext uri="{BB962C8B-B14F-4D97-AF65-F5344CB8AC3E}">
        <p14:creationId xmlns:p14="http://schemas.microsoft.com/office/powerpoint/2010/main" val="2194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nodePh="1">
                                  <p:stCondLst>
                                    <p:cond delay="0"/>
                                  </p:stCondLst>
                                  <p:endCondLst>
                                    <p:cond evt="begin" delay="0">
                                      <p:tn val="37"/>
                                    </p:cond>
                                  </p:end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4"/>
          <p:cNvPicPr>
            <a:picLocks noChangeAspect="1" noChangeArrowheads="1"/>
          </p:cNvPicPr>
          <p:nvPr/>
        </p:nvPicPr>
        <p:blipFill>
          <a:blip r:embed="rId2"/>
          <a:srcRect/>
          <a:stretch>
            <a:fillRect/>
          </a:stretch>
        </p:blipFill>
        <p:spPr bwMode="auto">
          <a:xfrm>
            <a:off x="4800600" y="762000"/>
            <a:ext cx="4038600" cy="5181600"/>
          </a:xfrm>
          <a:prstGeom prst="rect">
            <a:avLst/>
          </a:prstGeom>
          <a:noFill/>
          <a:ln w="19050" cap="flat" cmpd="sng">
            <a:solidFill>
              <a:srgbClr val="002060"/>
            </a:solidFill>
            <a:prstDash val="solid"/>
            <a:miter lim="800000"/>
            <a:headEnd/>
            <a:tailEnd/>
          </a:ln>
          <a:extLst>
            <a:ext uri="{909E8E84-426E-40DD-AFC4-6F175D3DCCD1}">
              <a14:hiddenFill xmlns:a14="http://schemas.microsoft.com/office/drawing/2010/main">
                <a:solidFill>
                  <a:schemeClr val="accent1"/>
                </a:solidFill>
              </a14:hiddenFill>
            </a:ext>
          </a:extLst>
        </p:spPr>
      </p:pic>
      <p:pic>
        <p:nvPicPr>
          <p:cNvPr id="3" name="Picture 6"/>
          <p:cNvPicPr>
            <a:picLocks noChangeAspect="1" noChangeArrowheads="1"/>
          </p:cNvPicPr>
          <p:nvPr/>
        </p:nvPicPr>
        <p:blipFill>
          <a:blip r:embed="rId3"/>
          <a:srcRect/>
          <a:stretch>
            <a:fillRect/>
          </a:stretch>
        </p:blipFill>
        <p:spPr bwMode="auto">
          <a:xfrm>
            <a:off x="685800" y="762000"/>
            <a:ext cx="3810000" cy="518160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4"/>
          <p:cNvSpPr>
            <a:spLocks noChangeArrowheads="1"/>
          </p:cNvSpPr>
          <p:nvPr/>
        </p:nvSpPr>
        <p:spPr bwMode="auto">
          <a:xfrm>
            <a:off x="2819400" y="3962400"/>
            <a:ext cx="685800" cy="381000"/>
          </a:xfrm>
          <a:prstGeom prst="leftArrow">
            <a:avLst>
              <a:gd name="adj1" fmla="val 50000"/>
              <a:gd name="adj2" fmla="val 45000"/>
            </a:avLst>
          </a:prstGeom>
          <a:solidFill>
            <a:srgbClr val="FF0000"/>
          </a:solidFill>
          <a:ln w="9525">
            <a:solidFill>
              <a:srgbClr val="000000"/>
            </a:solidFill>
            <a:miter lim="800000"/>
            <a:headEnd/>
            <a:tailEnd/>
          </a:ln>
        </p:spPr>
        <p:txBody>
          <a:bodyPr wrap="none" anchor="ctr"/>
          <a:lstStyle/>
          <a:p>
            <a:pPr algn="ctr" eaLnBrk="0" fontAlgn="base" hangingPunct="0">
              <a:spcBef>
                <a:spcPct val="0"/>
              </a:spcBef>
              <a:spcAft>
                <a:spcPct val="0"/>
              </a:spcAft>
            </a:pPr>
            <a:endParaRPr lang="en-US">
              <a:solidFill>
                <a:srgbClr val="FF0000"/>
              </a:solidFill>
              <a:latin typeface="Arial" charset="0"/>
            </a:endParaRPr>
          </a:p>
        </p:txBody>
      </p:sp>
      <p:sp>
        <p:nvSpPr>
          <p:cNvPr id="5" name="AutoShape 4"/>
          <p:cNvSpPr>
            <a:spLocks noChangeArrowheads="1"/>
          </p:cNvSpPr>
          <p:nvPr/>
        </p:nvSpPr>
        <p:spPr bwMode="auto">
          <a:xfrm>
            <a:off x="8077200" y="1295400"/>
            <a:ext cx="685800" cy="381000"/>
          </a:xfrm>
          <a:prstGeom prst="leftArrow">
            <a:avLst>
              <a:gd name="adj1" fmla="val 50000"/>
              <a:gd name="adj2" fmla="val 45000"/>
            </a:avLst>
          </a:prstGeom>
          <a:solidFill>
            <a:srgbClr val="FF0000"/>
          </a:solidFill>
          <a:ln w="9525">
            <a:solidFill>
              <a:srgbClr val="000000"/>
            </a:solidFill>
            <a:miter lim="800000"/>
            <a:headEnd/>
            <a:tailEnd/>
          </a:ln>
        </p:spPr>
        <p:txBody>
          <a:bodyPr wrap="none" anchor="ctr"/>
          <a:lstStyle/>
          <a:p>
            <a:pPr algn="ctr" eaLnBrk="0" fontAlgn="base" hangingPunct="0">
              <a:spcBef>
                <a:spcPct val="0"/>
              </a:spcBef>
              <a:spcAft>
                <a:spcPct val="0"/>
              </a:spcAft>
            </a:pPr>
            <a:endParaRPr lang="en-US">
              <a:solidFill>
                <a:srgbClr val="FF0000"/>
              </a:solidFill>
              <a:latin typeface="Arial" charset="0"/>
            </a:endParaRPr>
          </a:p>
        </p:txBody>
      </p:sp>
      <p:sp>
        <p:nvSpPr>
          <p:cNvPr id="6" name="Text Box 14"/>
          <p:cNvSpPr txBox="1">
            <a:spLocks noChangeArrowheads="1"/>
          </p:cNvSpPr>
          <p:nvPr/>
        </p:nvSpPr>
        <p:spPr bwMode="auto">
          <a:xfrm>
            <a:off x="0" y="106636"/>
            <a:ext cx="9144000" cy="58477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200" b="1" dirty="0" smtClean="0">
                <a:solidFill>
                  <a:schemeClr val="tx2"/>
                </a:solidFill>
                <a:effectLst>
                  <a:outerShdw blurRad="38100" dist="38100" dir="2700000" algn="tl">
                    <a:srgbClr val="C0C0C0"/>
                  </a:outerShdw>
                </a:effectLst>
                <a:latin typeface="+mj-lt"/>
              </a:rPr>
              <a:t>CAUTI’s:  Communication Tools</a:t>
            </a:r>
            <a:endParaRPr lang="en-US" sz="3200" b="1" dirty="0">
              <a:solidFill>
                <a:schemeClr val="tx2"/>
              </a:solidFill>
              <a:effectLst>
                <a:outerShdw blurRad="38100" dist="38100" dir="2700000" algn="tl">
                  <a:srgbClr val="C0C0C0"/>
                </a:outerShdw>
              </a:effectLst>
              <a:latin typeface="+mj-lt"/>
            </a:endParaRPr>
          </a:p>
        </p:txBody>
      </p:sp>
      <p:pic>
        <p:nvPicPr>
          <p:cNvPr id="12291" name="Picture 3" descr="Screenshot of the Lincoln medical Center's CAUTI Prevention Bundle Surveillance t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8610600" cy="5562600"/>
          </a:xfrm>
          <a:prstGeom prst="rect">
            <a:avLst/>
          </a:prstGeom>
          <a:noFill/>
          <a:ln w="158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03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91"/>
                                        </p:tgtEl>
                                        <p:attrNameLst>
                                          <p:attrName>style.visibility</p:attrName>
                                        </p:attrNameLst>
                                      </p:cBhvr>
                                      <p:to>
                                        <p:strVal val="visible"/>
                                      </p:to>
                                    </p:set>
                                    <p:anim calcmode="lin" valueType="num">
                                      <p:cBhvr additive="base">
                                        <p:cTn id="27" dur="500" fill="hold"/>
                                        <p:tgtEl>
                                          <p:spTgt spid="12291"/>
                                        </p:tgtEl>
                                        <p:attrNameLst>
                                          <p:attrName>ppt_x</p:attrName>
                                        </p:attrNameLst>
                                      </p:cBhvr>
                                      <p:tavLst>
                                        <p:tav tm="0">
                                          <p:val>
                                            <p:strVal val="#ppt_x"/>
                                          </p:val>
                                        </p:tav>
                                        <p:tav tm="100000">
                                          <p:val>
                                            <p:strVal val="#ppt_x"/>
                                          </p:val>
                                        </p:tav>
                                      </p:tavLst>
                                    </p:anim>
                                    <p:anim calcmode="lin" valueType="num">
                                      <p:cBhvr additive="base">
                                        <p:cTn id="2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838200" y="236220"/>
            <a:ext cx="777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3200" b="1" dirty="0">
                <a:solidFill>
                  <a:schemeClr val="accent1">
                    <a:lumMod val="75000"/>
                  </a:schemeClr>
                </a:solidFill>
                <a:effectLst>
                  <a:outerShdw blurRad="38100" dist="38100" dir="2700000" algn="tl">
                    <a:srgbClr val="000000">
                      <a:alpha val="43137"/>
                    </a:srgbClr>
                  </a:outerShdw>
                </a:effectLst>
                <a:latin typeface="+mj-lt"/>
              </a:rPr>
              <a:t>CAUTI rates 9B - Step Down unit </a:t>
            </a:r>
          </a:p>
          <a:p>
            <a:pPr algn="ctr" fontAlgn="base">
              <a:spcBef>
                <a:spcPct val="0"/>
              </a:spcBef>
              <a:spcAft>
                <a:spcPct val="0"/>
              </a:spcAft>
            </a:pPr>
            <a:r>
              <a:rPr lang="en-US" sz="3200" b="1" dirty="0">
                <a:solidFill>
                  <a:schemeClr val="accent1">
                    <a:lumMod val="75000"/>
                  </a:schemeClr>
                </a:solidFill>
                <a:effectLst>
                  <a:outerShdw blurRad="38100" dist="38100" dir="2700000" algn="tl">
                    <a:srgbClr val="000000">
                      <a:alpha val="43137"/>
                    </a:srgbClr>
                  </a:outerShdw>
                </a:effectLst>
                <a:latin typeface="+mj-lt"/>
              </a:rPr>
              <a:t># per 1,000 Catheter days</a:t>
            </a:r>
          </a:p>
        </p:txBody>
      </p:sp>
      <p:graphicFrame>
        <p:nvGraphicFramePr>
          <p:cNvPr id="3" name="Object 2" descr="Graph displaying CAUTI rates 9B - Step Down unit, with the # per 1000 catheter days.&#10;&#10;In Q1 of 2009, 5.88 was the CAUTI rate. It remained above three until Q3 of 2010, when it fell to 1.58. It hit zero first in Q1 of 2011, and has stayed at zero or close to it consistently since."/>
          <p:cNvGraphicFramePr>
            <a:graphicFrameLocks noChangeAspect="1"/>
          </p:cNvGraphicFramePr>
          <p:nvPr>
            <p:extLst>
              <p:ext uri="{D42A27DB-BD31-4B8C-83A1-F6EECF244321}">
                <p14:modId xmlns:p14="http://schemas.microsoft.com/office/powerpoint/2010/main" val="212322706"/>
              </p:ext>
            </p:extLst>
          </p:nvPr>
        </p:nvGraphicFramePr>
        <p:xfrm>
          <a:off x="533400" y="1143000"/>
          <a:ext cx="8458200" cy="4800600"/>
        </p:xfrm>
        <a:graphic>
          <a:graphicData uri="http://schemas.openxmlformats.org/presentationml/2006/ole">
            <mc:AlternateContent xmlns:mc="http://schemas.openxmlformats.org/markup-compatibility/2006">
              <mc:Choice xmlns:v="urn:schemas-microsoft-com:vml" Requires="v">
                <p:oleObj spid="_x0000_s9292" name="Chart" r:id="rId4" imgW="6377917" imgH="4069049" progId="MSGraph.Chart.8">
                  <p:embed followColorScheme="full"/>
                </p:oleObj>
              </mc:Choice>
              <mc:Fallback>
                <p:oleObj name="Chart" r:id="rId4" imgW="6377917" imgH="4069049" progId="MSGraph.Chart.8">
                  <p:embed followColorScheme="full"/>
                  <p:pic>
                    <p:nvPicPr>
                      <p:cNvPr id="0" name=""/>
                      <p:cNvPicPr>
                        <a:picLocks noChangeAspect="1" noChangeArrowheads="1"/>
                      </p:cNvPicPr>
                      <p:nvPr/>
                    </p:nvPicPr>
                    <p:blipFill>
                      <a:blip r:embed="rId5"/>
                      <a:srcRect/>
                      <a:stretch>
                        <a:fillRect/>
                      </a:stretch>
                    </p:blipFill>
                    <p:spPr bwMode="auto">
                      <a:xfrm>
                        <a:off x="533400" y="1143000"/>
                        <a:ext cx="8458200" cy="4800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258910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descr="The third of three graphs measuring the Impact on Patient Safety Culture Survey.&#10;&#10;All three measurements are significantly higher in the 2012 study than they were in the 2010 base study.&#10;&#10;The categories this graph measures are &quot;Teamwork Within Unit,&quot; &quot;Teamwork Across Units,&quot; and &quot;Communication Openness.&quot;"/>
          <p:cNvGraphicFramePr>
            <a:graphicFrameLocks noChangeAspect="1"/>
          </p:cNvGraphicFramePr>
          <p:nvPr>
            <p:extLst>
              <p:ext uri="{D42A27DB-BD31-4B8C-83A1-F6EECF244321}">
                <p14:modId xmlns:p14="http://schemas.microsoft.com/office/powerpoint/2010/main" val="1601555705"/>
              </p:ext>
            </p:extLst>
          </p:nvPr>
        </p:nvGraphicFramePr>
        <p:xfrm>
          <a:off x="5181600" y="3657600"/>
          <a:ext cx="3598333" cy="2590800"/>
        </p:xfrm>
        <a:graphic>
          <a:graphicData uri="http://schemas.openxmlformats.org/presentationml/2006/ole">
            <mc:AlternateContent xmlns:mc="http://schemas.openxmlformats.org/markup-compatibility/2006">
              <mc:Choice xmlns:v="urn:schemas-microsoft-com:vml" Requires="v">
                <p:oleObj spid="_x0000_s11472" name="Chart" r:id="rId3" imgW="8740060" imgH="5829269" progId="MSGraph.Chart.8">
                  <p:embed followColorScheme="full"/>
                </p:oleObj>
              </mc:Choice>
              <mc:Fallback>
                <p:oleObj name="Chart" r:id="rId3" imgW="8740060" imgH="5829269" progId="MSGraph.Chart.8">
                  <p:embed followColorScheme="full"/>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598333" cy="2590800"/>
                      </a:xfrm>
                      <a:prstGeom prst="rect">
                        <a:avLst/>
                      </a:prstGeom>
                      <a:noFill/>
                      <a:ln>
                        <a:noFill/>
                      </a:ln>
                    </p:spPr>
                  </p:pic>
                </p:oleObj>
              </mc:Fallback>
            </mc:AlternateContent>
          </a:graphicData>
        </a:graphic>
      </p:graphicFrame>
      <p:graphicFrame>
        <p:nvGraphicFramePr>
          <p:cNvPr id="3" name="Object 2" descr="The first of three graphs measuring the Impact on Patient Safety Culture Survey.&#10;&#10;All four measurements are significantly higher in the 2012 study than they were in the 2010 base study.&#10;&#10;The areas of measurement on this graph are &quot;Feedback / Communication About Error,&quot; &quot;Management Support for Patient Safety,&quot; &quot;Organizational Learning,&quot; &quot;Frequency of Events Reported.&quot;"/>
          <p:cNvGraphicFramePr>
            <a:graphicFrameLocks noChangeAspect="1"/>
          </p:cNvGraphicFramePr>
          <p:nvPr>
            <p:extLst>
              <p:ext uri="{D42A27DB-BD31-4B8C-83A1-F6EECF244321}">
                <p14:modId xmlns:p14="http://schemas.microsoft.com/office/powerpoint/2010/main" val="49120043"/>
              </p:ext>
            </p:extLst>
          </p:nvPr>
        </p:nvGraphicFramePr>
        <p:xfrm>
          <a:off x="2590800" y="820995"/>
          <a:ext cx="3886200" cy="2814615"/>
        </p:xfrm>
        <a:graphic>
          <a:graphicData uri="http://schemas.openxmlformats.org/presentationml/2006/ole">
            <mc:AlternateContent xmlns:mc="http://schemas.openxmlformats.org/markup-compatibility/2006">
              <mc:Choice xmlns:v="urn:schemas-microsoft-com:vml" Requires="v">
                <p:oleObj spid="_x0000_s11473" name="Chart" r:id="rId5" imgW="8740060" imgH="5829269" progId="MSGraph.Chart.8">
                  <p:embed followColorScheme="full"/>
                </p:oleObj>
              </mc:Choice>
              <mc:Fallback>
                <p:oleObj name="Chart" r:id="rId5" imgW="8740060" imgH="5829269"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820995"/>
                        <a:ext cx="3886200" cy="2814615"/>
                      </a:xfrm>
                      <a:prstGeom prst="rect">
                        <a:avLst/>
                      </a:prstGeom>
                      <a:noFill/>
                      <a:ln>
                        <a:noFill/>
                      </a:ln>
                    </p:spPr>
                  </p:pic>
                </p:oleObj>
              </mc:Fallback>
            </mc:AlternateContent>
          </a:graphicData>
        </a:graphic>
      </p:graphicFrame>
      <p:graphicFrame>
        <p:nvGraphicFramePr>
          <p:cNvPr id="4" name="Object 3" descr="The second of three graphs measuring the Impact on Patient Safety Culture Survey.&#10;&#10;All four measurements are significantly higher in the 2012 study than they were in the 2010 base study.&#10;&#10;The categories this graph measures are &quot;Overall Perception of Safety,&quot; &quot;Non-Punitive Response to Error,&quot; &quot;Handoffs/Transitions,&quot; &quot;Supervisor Expectations Actions Promoting PS.&quot;"/>
          <p:cNvGraphicFramePr>
            <a:graphicFrameLocks noChangeAspect="1"/>
          </p:cNvGraphicFramePr>
          <p:nvPr>
            <p:extLst>
              <p:ext uri="{D42A27DB-BD31-4B8C-83A1-F6EECF244321}">
                <p14:modId xmlns:p14="http://schemas.microsoft.com/office/powerpoint/2010/main" val="2662407283"/>
              </p:ext>
            </p:extLst>
          </p:nvPr>
        </p:nvGraphicFramePr>
        <p:xfrm>
          <a:off x="533399" y="3757352"/>
          <a:ext cx="4038601" cy="2643448"/>
        </p:xfrm>
        <a:graphic>
          <a:graphicData uri="http://schemas.openxmlformats.org/presentationml/2006/ole">
            <mc:AlternateContent xmlns:mc="http://schemas.openxmlformats.org/markup-compatibility/2006">
              <mc:Choice xmlns:v="urn:schemas-microsoft-com:vml" Requires="v">
                <p:oleObj spid="_x0000_s11474" name="Chart" r:id="rId7" imgW="8740060" imgH="5829269" progId="MSGraph.Chart.8">
                  <p:embed followColorScheme="full"/>
                </p:oleObj>
              </mc:Choice>
              <mc:Fallback>
                <p:oleObj name="Chart" r:id="rId7" imgW="8740060" imgH="5829269" progId="MSGraph.Chart.8">
                  <p:embed followColorScheme="full"/>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399" y="3757352"/>
                        <a:ext cx="4038601" cy="2643448"/>
                      </a:xfrm>
                      <a:prstGeom prst="rect">
                        <a:avLst/>
                      </a:prstGeom>
                      <a:noFill/>
                      <a:ln>
                        <a:noFill/>
                      </a:ln>
                    </p:spPr>
                  </p:pic>
                </p:oleObj>
              </mc:Fallback>
            </mc:AlternateContent>
          </a:graphicData>
        </a:graphic>
      </p:graphicFrame>
      <p:sp>
        <p:nvSpPr>
          <p:cNvPr id="5" name="Text Box 6"/>
          <p:cNvSpPr txBox="1">
            <a:spLocks noChangeArrowheads="1"/>
          </p:cNvSpPr>
          <p:nvPr/>
        </p:nvSpPr>
        <p:spPr bwMode="auto">
          <a:xfrm>
            <a:off x="838200" y="236220"/>
            <a:ext cx="7772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3200" b="1" dirty="0" smtClean="0">
                <a:solidFill>
                  <a:schemeClr val="accent1">
                    <a:lumMod val="75000"/>
                  </a:schemeClr>
                </a:solidFill>
                <a:effectLst>
                  <a:outerShdw blurRad="38100" dist="38100" dir="2700000" algn="tl">
                    <a:srgbClr val="000000">
                      <a:alpha val="43137"/>
                    </a:srgbClr>
                  </a:outerShdw>
                </a:effectLst>
                <a:latin typeface="+mj-lt"/>
              </a:rPr>
              <a:t>Impact on Patient Safety Culture Survey</a:t>
            </a:r>
            <a:endParaRPr lang="en-US" sz="32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47076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914400"/>
            <a:ext cx="8534400" cy="533400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5" name="AutoShape 7"/>
          <p:cNvSpPr>
            <a:spLocks noChangeArrowheads="1"/>
          </p:cNvSpPr>
          <p:nvPr/>
        </p:nvSpPr>
        <p:spPr bwMode="auto">
          <a:xfrm rot="-5744777">
            <a:off x="6612731" y="2150269"/>
            <a:ext cx="976313" cy="333375"/>
          </a:xfrm>
          <a:prstGeom prst="rightArrow">
            <a:avLst>
              <a:gd name="adj1" fmla="val 50000"/>
              <a:gd name="adj2" fmla="val 73214"/>
            </a:avLst>
          </a:prstGeom>
          <a:solidFill>
            <a:srgbClr val="FF0000"/>
          </a:solidFill>
          <a:ln w="9525">
            <a:solidFill>
              <a:schemeClr val="tx1"/>
            </a:solidFill>
            <a:miter lim="800000"/>
            <a:headEnd/>
            <a:tailEnd/>
          </a:ln>
        </p:spPr>
        <p:txBody>
          <a:bodyPr vert="eaVert" wrap="none" anchor="ctr"/>
          <a:lstStyle/>
          <a:p>
            <a:endParaRPr lang="en-US">
              <a:ea typeface="ＭＳ Ｐゴシック" pitchFamily="34" charset="-128"/>
            </a:endParaRPr>
          </a:p>
        </p:txBody>
      </p:sp>
      <p:pic>
        <p:nvPicPr>
          <p:cNvPr id="73736" name="Picture 8" descr="A screenshot of software, creating a High Risk Fall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534400" cy="525780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396240" y="228600"/>
            <a:ext cx="85167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000" b="1" dirty="0" smtClean="0">
                <a:solidFill>
                  <a:schemeClr val="tx2"/>
                </a:solidFill>
                <a:effectLst>
                  <a:outerShdw blurRad="38100" dist="38100" dir="2700000" algn="tl">
                    <a:srgbClr val="000000">
                      <a:alpha val="43137"/>
                    </a:srgbClr>
                  </a:outerShdw>
                </a:effectLst>
                <a:latin typeface="+mj-lt"/>
              </a:rPr>
              <a:t>Falls Program Huddle </a:t>
            </a:r>
            <a:r>
              <a:rPr lang="en-US" sz="4000" b="1" dirty="0">
                <a:solidFill>
                  <a:schemeClr val="tx2"/>
                </a:solidFill>
                <a:effectLst>
                  <a:outerShdw blurRad="38100" dist="38100" dir="2700000" algn="tl">
                    <a:srgbClr val="000000">
                      <a:alpha val="43137"/>
                    </a:srgbClr>
                  </a:outerShdw>
                </a:effectLst>
                <a:latin typeface="+mj-lt"/>
              </a:rPr>
              <a:t>Tools </a:t>
            </a:r>
          </a:p>
        </p:txBody>
      </p:sp>
    </p:spTree>
    <p:extLst>
      <p:ext uri="{BB962C8B-B14F-4D97-AF65-F5344CB8AC3E}">
        <p14:creationId xmlns:p14="http://schemas.microsoft.com/office/powerpoint/2010/main" val="3271655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ppt_x"/>
                                          </p:val>
                                        </p:tav>
                                        <p:tav tm="100000">
                                          <p:val>
                                            <p:strVal val="#ppt_x"/>
                                          </p:val>
                                        </p:tav>
                                      </p:tavLst>
                                    </p:anim>
                                    <p:anim calcmode="lin" valueType="num">
                                      <p:cBhvr additive="base">
                                        <p:cTn id="8" dur="500" fill="hold"/>
                                        <p:tgtEl>
                                          <p:spTgt spid="737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3735"/>
                                        </p:tgtEl>
                                        <p:attrNameLst>
                                          <p:attrName>style.visibility</p:attrName>
                                        </p:attrNameLst>
                                      </p:cBhvr>
                                      <p:to>
                                        <p:strVal val="visible"/>
                                      </p:to>
                                    </p:set>
                                    <p:anim calcmode="lin" valueType="num">
                                      <p:cBhvr additive="base">
                                        <p:cTn id="11" dur="500" fill="hold"/>
                                        <p:tgtEl>
                                          <p:spTgt spid="73735"/>
                                        </p:tgtEl>
                                        <p:attrNameLst>
                                          <p:attrName>ppt_x</p:attrName>
                                        </p:attrNameLst>
                                      </p:cBhvr>
                                      <p:tavLst>
                                        <p:tav tm="0">
                                          <p:val>
                                            <p:strVal val="#ppt_x"/>
                                          </p:val>
                                        </p:tav>
                                        <p:tav tm="100000">
                                          <p:val>
                                            <p:strVal val="#ppt_x"/>
                                          </p:val>
                                        </p:tav>
                                      </p:tavLst>
                                    </p:anim>
                                    <p:anim calcmode="lin" valueType="num">
                                      <p:cBhvr additive="base">
                                        <p:cTn id="12" dur="500" fill="hold"/>
                                        <p:tgtEl>
                                          <p:spTgt spid="7373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3736"/>
                                        </p:tgtEl>
                                        <p:attrNameLst>
                                          <p:attrName>style.visibility</p:attrName>
                                        </p:attrNameLst>
                                      </p:cBhvr>
                                      <p:to>
                                        <p:strVal val="visible"/>
                                      </p:to>
                                    </p:set>
                                    <p:anim calcmode="lin" valueType="num">
                                      <p:cBhvr additive="base">
                                        <p:cTn id="17" dur="500" fill="hold"/>
                                        <p:tgtEl>
                                          <p:spTgt spid="73736"/>
                                        </p:tgtEl>
                                        <p:attrNameLst>
                                          <p:attrName>ppt_x</p:attrName>
                                        </p:attrNameLst>
                                      </p:cBhvr>
                                      <p:tavLst>
                                        <p:tav tm="0">
                                          <p:val>
                                            <p:strVal val="#ppt_x"/>
                                          </p:val>
                                        </p:tav>
                                        <p:tav tm="100000">
                                          <p:val>
                                            <p:strVal val="#ppt_x"/>
                                          </p:val>
                                        </p:tav>
                                      </p:tavLst>
                                    </p:anim>
                                    <p:anim calcmode="lin" valueType="num">
                                      <p:cBhvr additive="base">
                                        <p:cTn id="18"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reenshot of Physicians Post-fall Data Collection sh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6946"/>
            <a:ext cx="4114800" cy="5593854"/>
          </a:xfrm>
          <a:prstGeom prst="rect">
            <a:avLst/>
          </a:prstGeom>
          <a:noFill/>
          <a:ln w="3175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Screenshot of Lincoln Medical Center Post-Fall Follow-Up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06946"/>
            <a:ext cx="4114800" cy="5593854"/>
          </a:xfrm>
          <a:prstGeom prst="rect">
            <a:avLst/>
          </a:prstGeom>
          <a:noFill/>
          <a:ln w="317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 Box 4"/>
          <p:cNvSpPr txBox="1">
            <a:spLocks noChangeArrowheads="1"/>
          </p:cNvSpPr>
          <p:nvPr/>
        </p:nvSpPr>
        <p:spPr bwMode="auto">
          <a:xfrm>
            <a:off x="152401" y="76200"/>
            <a:ext cx="86867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000" b="1" dirty="0" smtClean="0">
                <a:solidFill>
                  <a:schemeClr val="tx2"/>
                </a:solidFill>
                <a:effectLst>
                  <a:outerShdw blurRad="38100" dist="38100" dir="2700000" algn="tl">
                    <a:srgbClr val="000000">
                      <a:alpha val="43137"/>
                    </a:srgbClr>
                  </a:outerShdw>
                </a:effectLst>
                <a:latin typeface="+mj-lt"/>
              </a:rPr>
              <a:t>Falls Program Debrief </a:t>
            </a:r>
            <a:r>
              <a:rPr lang="en-US" sz="4000" b="1" dirty="0">
                <a:solidFill>
                  <a:schemeClr val="tx2"/>
                </a:solidFill>
                <a:effectLst>
                  <a:outerShdw blurRad="38100" dist="38100" dir="2700000" algn="tl">
                    <a:srgbClr val="000000">
                      <a:alpha val="43137"/>
                    </a:srgbClr>
                  </a:outerShdw>
                </a:effectLst>
                <a:latin typeface="+mj-lt"/>
              </a:rPr>
              <a:t>Tools</a:t>
            </a:r>
          </a:p>
        </p:txBody>
      </p:sp>
    </p:spTree>
    <p:extLst>
      <p:ext uri="{BB962C8B-B14F-4D97-AF65-F5344CB8AC3E}">
        <p14:creationId xmlns:p14="http://schemas.microsoft.com/office/powerpoint/2010/main" val="1260677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p:cNvSpPr>
          <p:nvPr>
            <p:ph type="title"/>
          </p:nvPr>
        </p:nvSpPr>
        <p:spPr>
          <a:xfrm>
            <a:off x="0" y="274638"/>
            <a:ext cx="9144000" cy="868362"/>
          </a:xfrm>
        </p:spPr>
        <p:txBody>
          <a:bodyPr anchorCtr="0">
            <a:normAutofit/>
          </a:bodyPr>
          <a:lstStyle/>
          <a:p>
            <a:pPr eaLnBrk="1" hangingPunct="1">
              <a:defRPr/>
            </a:pPr>
            <a:r>
              <a:rPr lang="en-US" sz="4000" b="1" dirty="0" smtClean="0"/>
              <a:t>Fall Rates Per 1000 Patient Days</a:t>
            </a:r>
          </a:p>
        </p:txBody>
      </p:sp>
      <p:graphicFrame>
        <p:nvGraphicFramePr>
          <p:cNvPr id="21507" name="Object 2" descr="This chart lists the Fall Rates per 1000 Patient days, divided into Medicine and All Inpatient.&#10;&#10;In Medicine, the baseline is 4, with a rate of 3.5 in 2010, 2.84 in 2011 and 2.1 in 2012.&#10;&#10;In All Inpatient, the baseline is 2.8, with a rate of 2.28 in 2010, 2.15 in 2011 and 1.7 in 2012."/>
          <p:cNvGraphicFramePr>
            <a:graphicFrameLocks noChangeAspect="1"/>
          </p:cNvGraphicFramePr>
          <p:nvPr>
            <p:extLst>
              <p:ext uri="{D42A27DB-BD31-4B8C-83A1-F6EECF244321}">
                <p14:modId xmlns:p14="http://schemas.microsoft.com/office/powerpoint/2010/main" val="4076798522"/>
              </p:ext>
            </p:extLst>
          </p:nvPr>
        </p:nvGraphicFramePr>
        <p:xfrm>
          <a:off x="304800" y="1219200"/>
          <a:ext cx="9067800" cy="5181600"/>
        </p:xfrm>
        <a:graphic>
          <a:graphicData uri="http://schemas.openxmlformats.org/presentationml/2006/ole">
            <mc:AlternateContent xmlns:mc="http://schemas.openxmlformats.org/markup-compatibility/2006">
              <mc:Choice xmlns:v="urn:schemas-microsoft-com:vml" Requires="v">
                <p:oleObj spid="_x0000_s4185" name="Chart" r:id="rId3" imgW="6095979" imgH="2941341" progId="MSGraph.Chart.8">
                  <p:embed followColorScheme="full"/>
                </p:oleObj>
              </mc:Choice>
              <mc:Fallback>
                <p:oleObj name="Chart" r:id="rId3" imgW="6095979" imgH="2941341" progId="MSGraph.Chart.8">
                  <p:embed followColorScheme="full"/>
                  <p:pic>
                    <p:nvPicPr>
                      <p:cNvPr id="0" name=""/>
                      <p:cNvPicPr>
                        <a:picLocks noChangeAspect="1" noChangeArrowheads="1"/>
                      </p:cNvPicPr>
                      <p:nvPr/>
                    </p:nvPicPr>
                    <p:blipFill>
                      <a:blip r:embed="rId4"/>
                      <a:srcRect/>
                      <a:stretch>
                        <a:fillRect/>
                      </a:stretch>
                    </p:blipFill>
                    <p:spPr bwMode="auto">
                      <a:xfrm>
                        <a:off x="304800" y="1219200"/>
                        <a:ext cx="9067800" cy="51816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174395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304800"/>
            <a:ext cx="8382000" cy="1143000"/>
          </a:xfrm>
        </p:spPr>
        <p:txBody>
          <a:bodyPr>
            <a:normAutofit/>
          </a:bodyPr>
          <a:lstStyle/>
          <a:p>
            <a:pPr eaLnBrk="1" hangingPunct="1">
              <a:defRPr/>
            </a:pPr>
            <a:r>
              <a:rPr lang="en-US" sz="4000" b="1" dirty="0" smtClean="0"/>
              <a:t>Falls With Moderate / Severe Injury</a:t>
            </a:r>
          </a:p>
        </p:txBody>
      </p:sp>
      <p:graphicFrame>
        <p:nvGraphicFramePr>
          <p:cNvPr id="23555" name="Object 3" descr="This chart measures Falls with Moderate / Severe Injury.&#10;&#10;In 2010, the rate was 0.088.&#10;In 2011, it fell to 0.056&#10;In 2012, it fell again to 0.047"/>
          <p:cNvGraphicFramePr>
            <a:graphicFrameLocks noGrp="1" noChangeAspect="1"/>
          </p:cNvGraphicFramePr>
          <p:nvPr>
            <p:ph idx="1"/>
            <p:extLst>
              <p:ext uri="{D42A27DB-BD31-4B8C-83A1-F6EECF244321}">
                <p14:modId xmlns:p14="http://schemas.microsoft.com/office/powerpoint/2010/main" val="2498834254"/>
              </p:ext>
            </p:extLst>
          </p:nvPr>
        </p:nvGraphicFramePr>
        <p:xfrm>
          <a:off x="533400" y="1524000"/>
          <a:ext cx="8763000" cy="4648200"/>
        </p:xfrm>
        <a:graphic>
          <a:graphicData uri="http://schemas.openxmlformats.org/presentationml/2006/ole">
            <mc:AlternateContent xmlns:mc="http://schemas.openxmlformats.org/markup-compatibility/2006">
              <mc:Choice xmlns:v="urn:schemas-microsoft-com:vml" Requires="v">
                <p:oleObj spid="_x0000_s6233" name="Chart" r:id="rId4" imgW="6095979" imgH="4069049" progId="MSGraph.Chart.8">
                  <p:embed followColorScheme="full"/>
                </p:oleObj>
              </mc:Choice>
              <mc:Fallback>
                <p:oleObj name="Chart" r:id="rId4" imgW="6095979" imgH="4069049" progId="MSGraph.Chart.8">
                  <p:embed followColorScheme="full"/>
                  <p:pic>
                    <p:nvPicPr>
                      <p:cNvPr id="0" name=""/>
                      <p:cNvPicPr>
                        <a:picLocks noChangeAspect="1" noChangeArrowheads="1"/>
                      </p:cNvPicPr>
                      <p:nvPr/>
                    </p:nvPicPr>
                    <p:blipFill>
                      <a:blip r:embed="rId5"/>
                      <a:srcRect/>
                      <a:stretch>
                        <a:fillRect/>
                      </a:stretch>
                    </p:blipFill>
                    <p:spPr bwMode="auto">
                      <a:xfrm>
                        <a:off x="533400" y="1524000"/>
                        <a:ext cx="8763000" cy="46482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065668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creen shot of Hand Off soft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037513" cy="5305425"/>
          </a:xfrm>
          <a:prstGeom prst="rect">
            <a:avLst/>
          </a:prstGeom>
          <a:noFill/>
          <a:ln w="222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7651" name="AutoShape 5"/>
          <p:cNvSpPr>
            <a:spLocks noChangeArrowheads="1"/>
          </p:cNvSpPr>
          <p:nvPr/>
        </p:nvSpPr>
        <p:spPr bwMode="auto">
          <a:xfrm rot="10800000">
            <a:off x="3215833" y="2209801"/>
            <a:ext cx="976313" cy="485775"/>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Rectangle 2"/>
          <p:cNvSpPr>
            <a:spLocks noGrp="1" noChangeArrowheads="1"/>
          </p:cNvSpPr>
          <p:nvPr>
            <p:ph type="title"/>
          </p:nvPr>
        </p:nvSpPr>
        <p:spPr>
          <a:xfrm>
            <a:off x="609600" y="76200"/>
            <a:ext cx="8382000" cy="685800"/>
          </a:xfrm>
        </p:spPr>
        <p:txBody>
          <a:bodyPr>
            <a:noAutofit/>
          </a:bodyPr>
          <a:lstStyle/>
          <a:p>
            <a:pPr eaLnBrk="1" hangingPunct="1">
              <a:defRPr/>
            </a:pPr>
            <a:r>
              <a:rPr lang="en-US" sz="4000" b="1" dirty="0" smtClean="0"/>
              <a:t>Hand-Offs  </a:t>
            </a:r>
          </a:p>
        </p:txBody>
      </p:sp>
    </p:spTree>
    <p:extLst>
      <p:ext uri="{BB962C8B-B14F-4D97-AF65-F5344CB8AC3E}">
        <p14:creationId xmlns:p14="http://schemas.microsoft.com/office/powerpoint/2010/main" val="635711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Screenshot of hand off soft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31212" cy="5943600"/>
          </a:xfrm>
          <a:prstGeom prst="rect">
            <a:avLst/>
          </a:prstGeom>
          <a:noFill/>
          <a:ln w="2222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26627" name="AutoShape 6"/>
          <p:cNvSpPr>
            <a:spLocks noChangeArrowheads="1"/>
          </p:cNvSpPr>
          <p:nvPr/>
        </p:nvSpPr>
        <p:spPr bwMode="auto">
          <a:xfrm rot="-1762224">
            <a:off x="6553200" y="1828800"/>
            <a:ext cx="976313" cy="485775"/>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13544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t>Who we are</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NYC Health and Hospitals Corporation: Networks and Facilities.&#10;&#10;A color map of NYC and the health facilities within the city b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05800" cy="513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922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creenshot of Hand Off softw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494713" cy="5943600"/>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5"/>
          <p:cNvSpPr txBox="1">
            <a:spLocks noChangeArrowheads="1"/>
          </p:cNvSpPr>
          <p:nvPr/>
        </p:nvSpPr>
        <p:spPr bwMode="auto">
          <a:xfrm>
            <a:off x="381000" y="2438400"/>
            <a:ext cx="4572000" cy="15240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400"/>
          </a:p>
        </p:txBody>
      </p:sp>
      <p:sp>
        <p:nvSpPr>
          <p:cNvPr id="30724" name="AutoShape 6"/>
          <p:cNvSpPr>
            <a:spLocks noChangeArrowheads="1"/>
          </p:cNvSpPr>
          <p:nvPr/>
        </p:nvSpPr>
        <p:spPr bwMode="auto">
          <a:xfrm rot="10800000">
            <a:off x="5715000" y="3200400"/>
            <a:ext cx="1828800" cy="304800"/>
          </a:xfrm>
          <a:prstGeom prst="rightArrow">
            <a:avLst>
              <a:gd name="adj1" fmla="val 50000"/>
              <a:gd name="adj2" fmla="val 1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AutoShape 7"/>
          <p:cNvSpPr>
            <a:spLocks noChangeArrowheads="1"/>
          </p:cNvSpPr>
          <p:nvPr/>
        </p:nvSpPr>
        <p:spPr bwMode="auto">
          <a:xfrm rot="10800000">
            <a:off x="5715000" y="4343400"/>
            <a:ext cx="1828800" cy="304800"/>
          </a:xfrm>
          <a:prstGeom prst="rightArrow">
            <a:avLst>
              <a:gd name="adj1" fmla="val 50000"/>
              <a:gd name="adj2" fmla="val 1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53999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Transitions</a:t>
            </a:r>
            <a:endParaRPr lang="en-US" dirty="0"/>
          </a:p>
        </p:txBody>
      </p:sp>
      <p:sp>
        <p:nvSpPr>
          <p:cNvPr id="3" name="Content Placeholder 2"/>
          <p:cNvSpPr>
            <a:spLocks noGrp="1"/>
          </p:cNvSpPr>
          <p:nvPr>
            <p:ph idx="1"/>
          </p:nvPr>
        </p:nvSpPr>
        <p:spPr>
          <a:xfrm>
            <a:off x="1066800" y="1600200"/>
            <a:ext cx="7620000" cy="4525963"/>
          </a:xfrm>
        </p:spPr>
        <p:txBody>
          <a:bodyPr>
            <a:normAutofit lnSpcReduction="10000"/>
          </a:bodyPr>
          <a:lstStyle/>
          <a:p>
            <a:r>
              <a:rPr lang="en-US" dirty="0" smtClean="0"/>
              <a:t>Care coordination</a:t>
            </a:r>
          </a:p>
          <a:p>
            <a:r>
              <a:rPr lang="en-US" dirty="0" smtClean="0"/>
              <a:t>Decrease readmissions</a:t>
            </a:r>
          </a:p>
          <a:p>
            <a:r>
              <a:rPr lang="en-US" dirty="0" smtClean="0"/>
              <a:t>Portable medical records</a:t>
            </a:r>
          </a:p>
          <a:p>
            <a:r>
              <a:rPr lang="en-US" dirty="0" smtClean="0"/>
              <a:t>E-Prescribing</a:t>
            </a:r>
          </a:p>
          <a:p>
            <a:r>
              <a:rPr lang="en-US" dirty="0" smtClean="0"/>
              <a:t>Comprehensive Primary care</a:t>
            </a:r>
          </a:p>
          <a:p>
            <a:pPr marL="0" indent="0">
              <a:buNone/>
            </a:pPr>
            <a:endParaRPr lang="en-US" dirty="0" smtClean="0"/>
          </a:p>
          <a:p>
            <a:pPr marL="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1582009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7087"/>
          </a:xfrm>
        </p:spPr>
        <p:txBody>
          <a:bodyPr/>
          <a:lstStyle/>
          <a:p>
            <a:r>
              <a:rPr lang="en-US" dirty="0" smtClean="0"/>
              <a:t>Care Management </a:t>
            </a:r>
            <a:endParaRPr lang="en-US" dirty="0"/>
          </a:p>
        </p:txBody>
      </p:sp>
      <p:pic>
        <p:nvPicPr>
          <p:cNvPr id="12290" name="Picture 2" descr="Screenshot of Care management 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7315200" cy="480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30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Milestone timeline of CMS Medicare and Medicaid EHR Incentive Programs.&#10;&#10;In Fall 2010, Certified EHR Technology became available and listed on ONV website.&#10;&#10;In January of 2011, Registration for the EHR Incentive Programs began AND for Medicaid providers, States may launch their programs if they so chose.&#10;&#10;In April 2011, Attlestation for the Medicare EHR Inventive Program began. In May 2011, EHR Inventive payments began.&#10;&#10;In November 2011, the last day for elligible hospitals and CAHs to register and attest to receive an Inventive Payment for FFY 2011.&#10;&#10;In February 2012, the last day for EPs to register and attest to receive an Inventive Payment for CY 2011.&#10;&#10;Looking ahead, 2014 will be the last year to initiate participation in the Medicare EHR Incentive Program. 2015 will be when Medicare Payment Adjustment begin for EPs and eligible hospitals that are not meaningful users of EHR technology. 2016 will be the last year to receive a Medicare EHR Inventive Payment and the Last year to initiate participation in the Medcaid EHR Incentive program. Finally, 2021 will be the last year to receive Medicaid EHR Inventive Pay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4" y="0"/>
            <a:ext cx="85375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056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90600" y="1371600"/>
            <a:ext cx="8001000" cy="533400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chemeClr val="accent6">
                    <a:lumMod val="50000"/>
                  </a:schemeClr>
                </a:solidFill>
                <a:effectLst>
                  <a:outerShdw blurRad="38100" dist="38100" dir="2700000" algn="tl">
                    <a:srgbClr val="000000">
                      <a:alpha val="43137"/>
                    </a:srgbClr>
                  </a:outerShdw>
                </a:effectLst>
              </a:rPr>
              <a:t>MANDATED IN LAW TO RECEIVE </a:t>
            </a:r>
            <a:r>
              <a:rPr lang="en-US" sz="2800" b="1" dirty="0" smtClean="0">
                <a:solidFill>
                  <a:schemeClr val="accent6">
                    <a:lumMod val="50000"/>
                  </a:schemeClr>
                </a:solidFill>
                <a:effectLst>
                  <a:outerShdw blurRad="38100" dist="38100" dir="2700000" algn="tl">
                    <a:srgbClr val="000000">
                      <a:alpha val="43137"/>
                    </a:srgbClr>
                  </a:outerShdw>
                </a:effectLst>
              </a:rPr>
              <a:t>INCENTIVES</a:t>
            </a:r>
          </a:p>
          <a:p>
            <a:pPr marL="0" indent="0" algn="ctr">
              <a:buNone/>
            </a:pPr>
            <a:endParaRPr lang="en-US" sz="2800" b="1" dirty="0" smtClean="0">
              <a:solidFill>
                <a:schemeClr val="accent6">
                  <a:lumMod val="50000"/>
                </a:schemeClr>
              </a:solidFill>
              <a:effectLst>
                <a:outerShdw blurRad="38100" dist="38100" dir="2700000" algn="tl">
                  <a:srgbClr val="000000">
                    <a:alpha val="43137"/>
                  </a:srgbClr>
                </a:outerShdw>
              </a:effectLst>
            </a:endParaRPr>
          </a:p>
          <a:p>
            <a:pPr>
              <a:buFont typeface="Wingdings" pitchFamily="2" charset="2"/>
              <a:buChar char="v"/>
            </a:pPr>
            <a:r>
              <a:rPr lang="en-US" sz="2800" b="1" dirty="0" smtClean="0">
                <a:solidFill>
                  <a:schemeClr val="accent6">
                    <a:lumMod val="50000"/>
                  </a:schemeClr>
                </a:solidFill>
                <a:effectLst>
                  <a:outerShdw blurRad="38100" dist="38100" dir="2700000" algn="tl">
                    <a:srgbClr val="000000">
                      <a:alpha val="43137"/>
                    </a:srgbClr>
                  </a:outerShdw>
                </a:effectLst>
              </a:rPr>
              <a:t>Use </a:t>
            </a:r>
            <a:r>
              <a:rPr lang="en-US" sz="2800" b="1" dirty="0">
                <a:solidFill>
                  <a:schemeClr val="accent6">
                    <a:lumMod val="50000"/>
                  </a:schemeClr>
                </a:solidFill>
                <a:effectLst>
                  <a:outerShdw blurRad="38100" dist="38100" dir="2700000" algn="tl">
                    <a:srgbClr val="000000">
                      <a:alpha val="43137"/>
                    </a:srgbClr>
                  </a:outerShdw>
                </a:effectLst>
              </a:rPr>
              <a:t>a Certified Electronic Health Record (EHR) in a Meaningful way </a:t>
            </a:r>
          </a:p>
          <a:p>
            <a:pPr>
              <a:buFont typeface="Wingdings" pitchFamily="2" charset="2"/>
              <a:buChar char="v"/>
            </a:pPr>
            <a:r>
              <a:rPr lang="en-US" sz="2800" b="1" dirty="0">
                <a:solidFill>
                  <a:schemeClr val="accent6">
                    <a:lumMod val="50000"/>
                  </a:schemeClr>
                </a:solidFill>
                <a:effectLst>
                  <a:outerShdw blurRad="38100" dist="38100" dir="2700000" algn="tl">
                    <a:srgbClr val="000000">
                      <a:alpha val="43137"/>
                    </a:srgbClr>
                  </a:outerShdw>
                </a:effectLst>
              </a:rPr>
              <a:t>Use an HER that can exchange information with other systems electronically</a:t>
            </a:r>
          </a:p>
          <a:p>
            <a:pPr>
              <a:buFont typeface="Wingdings" pitchFamily="2" charset="2"/>
              <a:buChar char="v"/>
            </a:pPr>
            <a:r>
              <a:rPr lang="en-US" sz="2800" b="1" dirty="0">
                <a:solidFill>
                  <a:schemeClr val="accent6">
                    <a:lumMod val="50000"/>
                  </a:schemeClr>
                </a:solidFill>
                <a:effectLst>
                  <a:outerShdw blurRad="38100" dist="38100" dir="2700000" algn="tl">
                    <a:srgbClr val="000000">
                      <a:alpha val="43137"/>
                    </a:srgbClr>
                  </a:outerShdw>
                </a:effectLst>
              </a:rPr>
              <a:t>Submit reports to CMS that include performance measures providing meaningful use</a:t>
            </a:r>
          </a:p>
          <a:p>
            <a:pPr marL="0" indent="0">
              <a:buNone/>
            </a:pPr>
            <a:endParaRPr lang="en-US" sz="2800" b="1" dirty="0">
              <a:solidFill>
                <a:schemeClr val="accent6">
                  <a:lumMod val="50000"/>
                </a:schemeClr>
              </a:solidFill>
              <a:effectLst>
                <a:outerShdw blurRad="38100" dist="38100" dir="2700000" algn="tl">
                  <a:srgbClr val="000000">
                    <a:alpha val="43137"/>
                  </a:srgbClr>
                </a:outerShdw>
              </a:effectLst>
            </a:endParaRPr>
          </a:p>
          <a:p>
            <a:pPr marL="0" indent="0">
              <a:buNone/>
            </a:pPr>
            <a:endParaRPr lang="en-US" sz="2800" b="1" i="1" dirty="0">
              <a:solidFill>
                <a:schemeClr val="accent6">
                  <a:lumMod val="50000"/>
                </a:schemeClr>
              </a:solidFill>
              <a:effectLst>
                <a:outerShdw blurRad="38100" dist="38100" dir="2700000" algn="tl">
                  <a:srgbClr val="000000">
                    <a:alpha val="43137"/>
                  </a:srgbClr>
                </a:outerShdw>
              </a:effectLst>
            </a:endParaRPr>
          </a:p>
          <a:p>
            <a:endParaRPr lang="en-US" sz="2800" b="1" dirty="0">
              <a:solidFill>
                <a:schemeClr val="accent6">
                  <a:lumMod val="50000"/>
                </a:schemeClr>
              </a:solidFill>
              <a:effectLst>
                <a:outerShdw blurRad="38100" dist="38100" dir="2700000" algn="tl">
                  <a:srgbClr val="000000">
                    <a:alpha val="43137"/>
                  </a:srgbClr>
                </a:outerShdw>
              </a:effectLst>
            </a:endParaRPr>
          </a:p>
          <a:p>
            <a:pPr>
              <a:buFont typeface="Wingdings" pitchFamily="2" charset="2"/>
              <a:buChar char="v"/>
            </a:pPr>
            <a:endParaRPr lang="en-US" sz="2800" b="1" dirty="0">
              <a:solidFill>
                <a:schemeClr val="accent6">
                  <a:lumMod val="50000"/>
                </a:schemeClr>
              </a:solidFill>
              <a:effectLst>
                <a:outerShdw blurRad="38100" dist="38100" dir="2700000" algn="tl">
                  <a:srgbClr val="000000">
                    <a:alpha val="43137"/>
                  </a:srgbClr>
                </a:outerShdw>
              </a:effectLst>
            </a:endParaRPr>
          </a:p>
          <a:p>
            <a:pPr marL="0" indent="0" algn="ctr">
              <a:buNone/>
            </a:pPr>
            <a:endParaRPr lang="en-US" sz="2800" b="1" dirty="0" smtClean="0">
              <a:solidFill>
                <a:schemeClr val="accent6">
                  <a:lumMod val="50000"/>
                </a:schemeClr>
              </a:solidFill>
              <a:effectLst>
                <a:outerShdw blurRad="38100" dist="38100" dir="2700000" algn="tl">
                  <a:srgbClr val="000000">
                    <a:alpha val="43137"/>
                  </a:srgbClr>
                </a:outerShdw>
              </a:effectLst>
            </a:endParaRPr>
          </a:p>
          <a:p>
            <a:endParaRPr lang="en-US" sz="2000" b="1" dirty="0">
              <a:solidFill>
                <a:schemeClr val="accent6">
                  <a:lumMod val="50000"/>
                </a:schemeClr>
              </a:solidFill>
              <a:effectLst>
                <a:outerShdw blurRad="38100" dist="38100" dir="2700000" algn="tl">
                  <a:srgbClr val="000000">
                    <a:alpha val="43137"/>
                  </a:srgbClr>
                </a:outerShdw>
              </a:effectLst>
            </a:endParaRPr>
          </a:p>
        </p:txBody>
      </p:sp>
      <p:sp>
        <p:nvSpPr>
          <p:cNvPr id="5" name="Title 1"/>
          <p:cNvSpPr>
            <a:spLocks noGrp="1"/>
          </p:cNvSpPr>
          <p:nvPr>
            <p:ph type="title"/>
          </p:nvPr>
        </p:nvSpPr>
        <p:spPr>
          <a:xfrm>
            <a:off x="304800" y="152400"/>
            <a:ext cx="8229600" cy="914400"/>
          </a:xfrm>
        </p:spPr>
        <p:txBody>
          <a:bodyPr/>
          <a:lstStyle/>
          <a:p>
            <a:r>
              <a:rPr lang="en-US" dirty="0" smtClean="0"/>
              <a:t>Meaningful Use</a:t>
            </a:r>
            <a:endParaRPr lang="en-US" dirty="0"/>
          </a:p>
        </p:txBody>
      </p:sp>
    </p:spTree>
    <p:extLst>
      <p:ext uri="{BB962C8B-B14F-4D97-AF65-F5344CB8AC3E}">
        <p14:creationId xmlns:p14="http://schemas.microsoft.com/office/powerpoint/2010/main" val="3734715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Meaningful Use</a:t>
            </a:r>
            <a:endParaRPr lang="en-US" dirty="0"/>
          </a:p>
        </p:txBody>
      </p:sp>
      <p:sp>
        <p:nvSpPr>
          <p:cNvPr id="3" name="Content Placeholder 2"/>
          <p:cNvSpPr>
            <a:spLocks noGrp="1"/>
          </p:cNvSpPr>
          <p:nvPr>
            <p:ph idx="1"/>
          </p:nvPr>
        </p:nvSpPr>
        <p:spPr>
          <a:xfrm>
            <a:off x="914400" y="1371600"/>
            <a:ext cx="8001000" cy="4754563"/>
          </a:xfrm>
        </p:spPr>
        <p:txBody>
          <a:bodyPr/>
          <a:lstStyle/>
          <a:p>
            <a:pPr>
              <a:buFont typeface="Wingdings" pitchFamily="2" charset="2"/>
              <a:buChar char="v"/>
            </a:pPr>
            <a:r>
              <a:rPr lang="en-US" dirty="0"/>
              <a:t>Improve quality, safety, efficiency, and reduce health disparities</a:t>
            </a:r>
          </a:p>
          <a:p>
            <a:pPr>
              <a:buFont typeface="Wingdings" pitchFamily="2" charset="2"/>
              <a:buChar char="v"/>
            </a:pPr>
            <a:r>
              <a:rPr lang="en-US" dirty="0"/>
              <a:t>Engage patients and families in their health care</a:t>
            </a:r>
          </a:p>
          <a:p>
            <a:pPr>
              <a:buFont typeface="Wingdings" pitchFamily="2" charset="2"/>
              <a:buChar char="v"/>
            </a:pPr>
            <a:r>
              <a:rPr lang="en-US" dirty="0"/>
              <a:t>Improve care coordination</a:t>
            </a:r>
          </a:p>
          <a:p>
            <a:pPr>
              <a:buFont typeface="Wingdings" pitchFamily="2" charset="2"/>
              <a:buChar char="v"/>
            </a:pPr>
            <a:r>
              <a:rPr lang="en-US" dirty="0"/>
              <a:t>Improve population and public health</a:t>
            </a:r>
          </a:p>
          <a:p>
            <a:pPr>
              <a:buFont typeface="Wingdings" pitchFamily="2" charset="2"/>
              <a:buChar char="v"/>
            </a:pPr>
            <a:r>
              <a:rPr lang="en-US" dirty="0"/>
              <a:t>Ensure privacy and security protections for personal health information</a:t>
            </a:r>
          </a:p>
          <a:p>
            <a:endParaRPr lang="en-US" dirty="0"/>
          </a:p>
        </p:txBody>
      </p:sp>
    </p:spTree>
    <p:extLst>
      <p:ext uri="{BB962C8B-B14F-4D97-AF65-F5344CB8AC3E}">
        <p14:creationId xmlns:p14="http://schemas.microsoft.com/office/powerpoint/2010/main" val="777713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 Stages of Meaningful Use </a:t>
            </a:r>
            <a:endParaRPr lang="en-US" dirty="0"/>
          </a:p>
        </p:txBody>
      </p:sp>
      <p:sp>
        <p:nvSpPr>
          <p:cNvPr id="3" name="Content Placeholder 2"/>
          <p:cNvSpPr>
            <a:spLocks noGrp="1"/>
          </p:cNvSpPr>
          <p:nvPr>
            <p:ph idx="1"/>
          </p:nvPr>
        </p:nvSpPr>
        <p:spPr>
          <a:xfrm>
            <a:off x="1143000" y="1600200"/>
            <a:ext cx="7543800" cy="4525963"/>
          </a:xfrm>
        </p:spPr>
        <p:txBody>
          <a:bodyPr>
            <a:normAutofit/>
          </a:bodyPr>
          <a:lstStyle/>
          <a:p>
            <a:endParaRPr lang="en-US" dirty="0"/>
          </a:p>
          <a:p>
            <a:pPr marL="0" indent="0">
              <a:buNone/>
            </a:pPr>
            <a:r>
              <a:rPr lang="en-US" dirty="0" smtClean="0"/>
              <a:t>Stage 1:  Data capture and sharing</a:t>
            </a:r>
          </a:p>
          <a:p>
            <a:pPr marL="0" indent="0">
              <a:buNone/>
            </a:pPr>
            <a:endParaRPr lang="en-US" dirty="0"/>
          </a:p>
          <a:p>
            <a:pPr marL="0" indent="0">
              <a:buNone/>
            </a:pPr>
            <a:r>
              <a:rPr lang="en-US" dirty="0" smtClean="0"/>
              <a:t>Stage 2:  Advanced clinical processes</a:t>
            </a:r>
          </a:p>
          <a:p>
            <a:pPr marL="0" indent="0">
              <a:buNone/>
            </a:pPr>
            <a:endParaRPr lang="en-US" dirty="0"/>
          </a:p>
          <a:p>
            <a:pPr marL="0" indent="0">
              <a:buNone/>
            </a:pPr>
            <a:r>
              <a:rPr lang="en-US" dirty="0" smtClean="0"/>
              <a:t>Stage 3:  Improved outcomes</a:t>
            </a:r>
            <a:endParaRPr lang="en-US" dirty="0"/>
          </a:p>
          <a:p>
            <a:endParaRPr lang="en-US" dirty="0"/>
          </a:p>
          <a:p>
            <a:pPr marL="0" indent="0">
              <a:buNone/>
            </a:pPr>
            <a:endParaRPr lang="en-US" dirty="0"/>
          </a:p>
        </p:txBody>
      </p:sp>
    </p:spTree>
    <p:extLst>
      <p:ext uri="{BB962C8B-B14F-4D97-AF65-F5344CB8AC3E}">
        <p14:creationId xmlns:p14="http://schemas.microsoft.com/office/powerpoint/2010/main" val="644948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84" y="903287"/>
            <a:ext cx="7543800" cy="5136179"/>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8439" name="AutoShape 7"/>
          <p:cNvSpPr>
            <a:spLocks noChangeArrowheads="1"/>
          </p:cNvSpPr>
          <p:nvPr/>
        </p:nvSpPr>
        <p:spPr bwMode="auto">
          <a:xfrm>
            <a:off x="2209800" y="4495800"/>
            <a:ext cx="976313" cy="304800"/>
          </a:xfrm>
          <a:prstGeom prst="leftArrow">
            <a:avLst>
              <a:gd name="adj1" fmla="val 50000"/>
              <a:gd name="adj2" fmla="val 8007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42" name="Picture 1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84" y="903287"/>
            <a:ext cx="6837363" cy="5236176"/>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8443" name="AutoShape 11"/>
          <p:cNvSpPr>
            <a:spLocks noChangeArrowheads="1"/>
          </p:cNvSpPr>
          <p:nvPr/>
        </p:nvSpPr>
        <p:spPr bwMode="auto">
          <a:xfrm>
            <a:off x="3200400" y="2895600"/>
            <a:ext cx="976313" cy="304800"/>
          </a:xfrm>
          <a:prstGeom prst="leftArrow">
            <a:avLst>
              <a:gd name="adj1" fmla="val 50000"/>
              <a:gd name="adj2" fmla="val 80078"/>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44" name="Picture 1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084" y="903287"/>
            <a:ext cx="7086600" cy="5308900"/>
          </a:xfrm>
          <a:prstGeom prst="rect">
            <a:avLst/>
          </a:prstGeom>
          <a:solidFill>
            <a:srgbClr val="FF0000"/>
          </a:solidFill>
          <a:ln w="19050">
            <a:solidFill>
              <a:schemeClr val="hlink"/>
            </a:solidFill>
            <a:miter lim="800000"/>
            <a:headEnd/>
            <a:tailEnd/>
          </a:ln>
        </p:spPr>
      </p:pic>
      <p:sp>
        <p:nvSpPr>
          <p:cNvPr id="18445" name="AutoShape 13"/>
          <p:cNvSpPr>
            <a:spLocks noChangeArrowheads="1"/>
          </p:cNvSpPr>
          <p:nvPr/>
        </p:nvSpPr>
        <p:spPr bwMode="auto">
          <a:xfrm>
            <a:off x="2514600" y="2743200"/>
            <a:ext cx="976313" cy="485775"/>
          </a:xfrm>
          <a:prstGeom prst="lef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46" name="Picture 14" descr="Screenshot of medical softwar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684" y="903287"/>
            <a:ext cx="6934200" cy="5381625"/>
          </a:xfrm>
          <a:prstGeom prst="rect">
            <a:avLst/>
          </a:prstGeom>
          <a:solidFill>
            <a:srgbClr val="FF0000"/>
          </a:solidFill>
          <a:ln w="19050">
            <a:solidFill>
              <a:srgbClr val="000080"/>
            </a:solidFill>
            <a:miter lim="800000"/>
            <a:headEnd/>
            <a:tailEnd/>
          </a:ln>
        </p:spPr>
      </p:pic>
      <p:sp>
        <p:nvSpPr>
          <p:cNvPr id="18447" name="AutoShape 15"/>
          <p:cNvSpPr>
            <a:spLocks noChangeArrowheads="1"/>
          </p:cNvSpPr>
          <p:nvPr/>
        </p:nvSpPr>
        <p:spPr bwMode="auto">
          <a:xfrm>
            <a:off x="3276600" y="3276600"/>
            <a:ext cx="788988" cy="485775"/>
          </a:xfrm>
          <a:prstGeom prst="leftArrow">
            <a:avLst>
              <a:gd name="adj1" fmla="val 50000"/>
              <a:gd name="adj2" fmla="val 4060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itle 1"/>
          <p:cNvSpPr txBox="1">
            <a:spLocks/>
          </p:cNvSpPr>
          <p:nvPr/>
        </p:nvSpPr>
        <p:spPr>
          <a:xfrm>
            <a:off x="419100" y="76200"/>
            <a:ext cx="8229600" cy="827087"/>
          </a:xfrm>
          <a:prstGeom prst="rect">
            <a:avLst/>
          </a:prstGeom>
        </p:spPr>
        <p:txBody>
          <a:bodyPr/>
          <a:lstStyle>
            <a:lvl1pPr algn="ctr" defTabSz="914400" rtl="0" eaLnBrk="1" latinLnBrk="0" hangingPunct="1">
              <a:spcBef>
                <a:spcPct val="0"/>
              </a:spcBef>
              <a:buNone/>
              <a:defRPr sz="4400" b="1"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sz="4000" dirty="0" smtClean="0"/>
              <a:t>SBAR : DVT Prophylaxis</a:t>
            </a:r>
            <a:endParaRPr lang="en-US" sz="4000" dirty="0"/>
          </a:p>
        </p:txBody>
      </p:sp>
    </p:spTree>
    <p:extLst>
      <p:ext uri="{BB962C8B-B14F-4D97-AF65-F5344CB8AC3E}">
        <p14:creationId xmlns:p14="http://schemas.microsoft.com/office/powerpoint/2010/main" val="1619658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8"/>
                                        </p:tgtEl>
                                        <p:attrNameLst>
                                          <p:attrName>style.visibility</p:attrName>
                                        </p:attrNameLst>
                                      </p:cBhvr>
                                      <p:to>
                                        <p:strVal val="visible"/>
                                      </p:to>
                                    </p:set>
                                    <p:anim calcmode="lin" valueType="num">
                                      <p:cBhvr additive="base">
                                        <p:cTn id="11" dur="500" fill="hold"/>
                                        <p:tgtEl>
                                          <p:spTgt spid="18438"/>
                                        </p:tgtEl>
                                        <p:attrNameLst>
                                          <p:attrName>ppt_x</p:attrName>
                                        </p:attrNameLst>
                                      </p:cBhvr>
                                      <p:tavLst>
                                        <p:tav tm="0">
                                          <p:val>
                                            <p:strVal val="#ppt_x"/>
                                          </p:val>
                                        </p:tav>
                                        <p:tav tm="100000">
                                          <p:val>
                                            <p:strVal val="#ppt_x"/>
                                          </p:val>
                                        </p:tav>
                                      </p:tavLst>
                                    </p:anim>
                                    <p:anim calcmode="lin" valueType="num">
                                      <p:cBhvr additive="base">
                                        <p:cTn id="12"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8442"/>
                                        </p:tgtEl>
                                        <p:attrNameLst>
                                          <p:attrName>style.visibility</p:attrName>
                                        </p:attrNameLst>
                                      </p:cBhvr>
                                      <p:to>
                                        <p:strVal val="visible"/>
                                      </p:to>
                                    </p:set>
                                    <p:anim calcmode="lin" valueType="num">
                                      <p:cBhvr additive="base">
                                        <p:cTn id="17" dur="500" fill="hold"/>
                                        <p:tgtEl>
                                          <p:spTgt spid="18442"/>
                                        </p:tgtEl>
                                        <p:attrNameLst>
                                          <p:attrName>ppt_x</p:attrName>
                                        </p:attrNameLst>
                                      </p:cBhvr>
                                      <p:tavLst>
                                        <p:tav tm="0">
                                          <p:val>
                                            <p:strVal val="#ppt_x"/>
                                          </p:val>
                                        </p:tav>
                                        <p:tav tm="100000">
                                          <p:val>
                                            <p:strVal val="#ppt_x"/>
                                          </p:val>
                                        </p:tav>
                                      </p:tavLst>
                                    </p:anim>
                                    <p:anim calcmode="lin" valueType="num">
                                      <p:cBhvr additive="base">
                                        <p:cTn id="18" dur="500" fill="hold"/>
                                        <p:tgtEl>
                                          <p:spTgt spid="184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443"/>
                                        </p:tgtEl>
                                        <p:attrNameLst>
                                          <p:attrName>style.visibility</p:attrName>
                                        </p:attrNameLst>
                                      </p:cBhvr>
                                      <p:to>
                                        <p:strVal val="visible"/>
                                      </p:to>
                                    </p:set>
                                    <p:anim calcmode="lin" valueType="num">
                                      <p:cBhvr additive="base">
                                        <p:cTn id="21" dur="500" fill="hold"/>
                                        <p:tgtEl>
                                          <p:spTgt spid="18443"/>
                                        </p:tgtEl>
                                        <p:attrNameLst>
                                          <p:attrName>ppt_x</p:attrName>
                                        </p:attrNameLst>
                                      </p:cBhvr>
                                      <p:tavLst>
                                        <p:tav tm="0">
                                          <p:val>
                                            <p:strVal val="#ppt_x"/>
                                          </p:val>
                                        </p:tav>
                                        <p:tav tm="100000">
                                          <p:val>
                                            <p:strVal val="#ppt_x"/>
                                          </p:val>
                                        </p:tav>
                                      </p:tavLst>
                                    </p:anim>
                                    <p:anim calcmode="lin" valueType="num">
                                      <p:cBhvr additive="base">
                                        <p:cTn id="22"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additive="base">
                                        <p:cTn id="27" dur="500" fill="hold"/>
                                        <p:tgtEl>
                                          <p:spTgt spid="18445"/>
                                        </p:tgtEl>
                                        <p:attrNameLst>
                                          <p:attrName>ppt_x</p:attrName>
                                        </p:attrNameLst>
                                      </p:cBhvr>
                                      <p:tavLst>
                                        <p:tav tm="0">
                                          <p:val>
                                            <p:strVal val="#ppt_x"/>
                                          </p:val>
                                        </p:tav>
                                        <p:tav tm="100000">
                                          <p:val>
                                            <p:strVal val="#ppt_x"/>
                                          </p:val>
                                        </p:tav>
                                      </p:tavLst>
                                    </p:anim>
                                    <p:anim calcmode="lin" valueType="num">
                                      <p:cBhvr additive="base">
                                        <p:cTn id="28" dur="500" fill="hold"/>
                                        <p:tgtEl>
                                          <p:spTgt spid="1844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444"/>
                                        </p:tgtEl>
                                        <p:attrNameLst>
                                          <p:attrName>style.visibility</p:attrName>
                                        </p:attrNameLst>
                                      </p:cBhvr>
                                      <p:to>
                                        <p:strVal val="visible"/>
                                      </p:to>
                                    </p:set>
                                    <p:anim calcmode="lin" valueType="num">
                                      <p:cBhvr additive="base">
                                        <p:cTn id="31" dur="500" fill="hold"/>
                                        <p:tgtEl>
                                          <p:spTgt spid="18444"/>
                                        </p:tgtEl>
                                        <p:attrNameLst>
                                          <p:attrName>ppt_x</p:attrName>
                                        </p:attrNameLst>
                                      </p:cBhvr>
                                      <p:tavLst>
                                        <p:tav tm="0">
                                          <p:val>
                                            <p:strVal val="#ppt_x"/>
                                          </p:val>
                                        </p:tav>
                                        <p:tav tm="100000">
                                          <p:val>
                                            <p:strVal val="#ppt_x"/>
                                          </p:val>
                                        </p:tav>
                                      </p:tavLst>
                                    </p:anim>
                                    <p:anim calcmode="lin" valueType="num">
                                      <p:cBhvr additive="base">
                                        <p:cTn id="32"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7"/>
                                        </p:tgtEl>
                                        <p:attrNameLst>
                                          <p:attrName>style.visibility</p:attrName>
                                        </p:attrNameLst>
                                      </p:cBhvr>
                                      <p:to>
                                        <p:strVal val="visible"/>
                                      </p:to>
                                    </p:set>
                                    <p:anim calcmode="lin" valueType="num">
                                      <p:cBhvr additive="base">
                                        <p:cTn id="37" dur="500" fill="hold"/>
                                        <p:tgtEl>
                                          <p:spTgt spid="18447"/>
                                        </p:tgtEl>
                                        <p:attrNameLst>
                                          <p:attrName>ppt_x</p:attrName>
                                        </p:attrNameLst>
                                      </p:cBhvr>
                                      <p:tavLst>
                                        <p:tav tm="0">
                                          <p:val>
                                            <p:strVal val="#ppt_x"/>
                                          </p:val>
                                        </p:tav>
                                        <p:tav tm="100000">
                                          <p:val>
                                            <p:strVal val="#ppt_x"/>
                                          </p:val>
                                        </p:tav>
                                      </p:tavLst>
                                    </p:anim>
                                    <p:anim calcmode="lin" valueType="num">
                                      <p:cBhvr additive="base">
                                        <p:cTn id="38" dur="500" fill="hold"/>
                                        <p:tgtEl>
                                          <p:spTgt spid="1844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446"/>
                                        </p:tgtEl>
                                        <p:attrNameLst>
                                          <p:attrName>style.visibility</p:attrName>
                                        </p:attrNameLst>
                                      </p:cBhvr>
                                      <p:to>
                                        <p:strVal val="visible"/>
                                      </p:to>
                                    </p:set>
                                    <p:anim calcmode="lin" valueType="num">
                                      <p:cBhvr additive="base">
                                        <p:cTn id="41" dur="500" fill="hold"/>
                                        <p:tgtEl>
                                          <p:spTgt spid="18446"/>
                                        </p:tgtEl>
                                        <p:attrNameLst>
                                          <p:attrName>ppt_x</p:attrName>
                                        </p:attrNameLst>
                                      </p:cBhvr>
                                      <p:tavLst>
                                        <p:tav tm="0">
                                          <p:val>
                                            <p:strVal val="#ppt_x"/>
                                          </p:val>
                                        </p:tav>
                                        <p:tav tm="100000">
                                          <p:val>
                                            <p:strVal val="#ppt_x"/>
                                          </p:val>
                                        </p:tav>
                                      </p:tavLst>
                                    </p:anim>
                                    <p:anim calcmode="lin" valueType="num">
                                      <p:cBhvr additive="base">
                                        <p:cTn id="42" dur="500" fill="hold"/>
                                        <p:tgtEl>
                                          <p:spTgt spid="18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3" grpId="0" animBg="1"/>
      <p:bldP spid="18445" grpId="0" animBg="1"/>
      <p:bldP spid="184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54088"/>
            <a:ext cx="6642100" cy="512064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9462" name="AutoShape 6"/>
          <p:cNvSpPr>
            <a:spLocks noChangeArrowheads="1"/>
          </p:cNvSpPr>
          <p:nvPr/>
        </p:nvSpPr>
        <p:spPr bwMode="auto">
          <a:xfrm>
            <a:off x="3429000" y="3276600"/>
            <a:ext cx="976313" cy="304800"/>
          </a:xfrm>
          <a:prstGeom prst="leftArrow">
            <a:avLst>
              <a:gd name="adj1" fmla="val 50000"/>
              <a:gd name="adj2" fmla="val 8007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54088"/>
            <a:ext cx="6865938" cy="519176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9464" name="AutoShape 8"/>
          <p:cNvSpPr>
            <a:spLocks noChangeArrowheads="1"/>
          </p:cNvSpPr>
          <p:nvPr/>
        </p:nvSpPr>
        <p:spPr bwMode="auto">
          <a:xfrm>
            <a:off x="3810000" y="3200400"/>
            <a:ext cx="976313" cy="420688"/>
          </a:xfrm>
          <a:prstGeom prst="leftArrow">
            <a:avLst>
              <a:gd name="adj1" fmla="val 50000"/>
              <a:gd name="adj2" fmla="val 5801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65" name="Picture 9" descr="Screenshot of medical softw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54088"/>
            <a:ext cx="7848600" cy="533400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9466" name="AutoShape 10"/>
          <p:cNvSpPr>
            <a:spLocks noChangeArrowheads="1"/>
          </p:cNvSpPr>
          <p:nvPr/>
        </p:nvSpPr>
        <p:spPr bwMode="auto">
          <a:xfrm>
            <a:off x="5638800" y="5715000"/>
            <a:ext cx="976313" cy="381000"/>
          </a:xfrm>
          <a:prstGeom prst="leftArrow">
            <a:avLst>
              <a:gd name="adj1" fmla="val 50000"/>
              <a:gd name="adj2" fmla="val 640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itle 1"/>
          <p:cNvSpPr txBox="1">
            <a:spLocks/>
          </p:cNvSpPr>
          <p:nvPr/>
        </p:nvSpPr>
        <p:spPr>
          <a:xfrm>
            <a:off x="419100" y="76200"/>
            <a:ext cx="8229600" cy="827087"/>
          </a:xfrm>
          <a:prstGeom prst="rect">
            <a:avLst/>
          </a:prstGeom>
        </p:spPr>
        <p:txBody>
          <a:bodyPr/>
          <a:lstStyle>
            <a:lvl1pPr algn="ctr" defTabSz="914400" rtl="0" eaLnBrk="1" latinLnBrk="0" hangingPunct="1">
              <a:spcBef>
                <a:spcPct val="0"/>
              </a:spcBef>
              <a:buNone/>
              <a:defRPr sz="4400" b="1"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sz="4000" dirty="0" smtClean="0"/>
              <a:t>SBAR : DVT Prophylaxis</a:t>
            </a:r>
            <a:endParaRPr lang="en-US" sz="4000" dirty="0"/>
          </a:p>
        </p:txBody>
      </p:sp>
    </p:spTree>
    <p:extLst>
      <p:ext uri="{BB962C8B-B14F-4D97-AF65-F5344CB8AC3E}">
        <p14:creationId xmlns:p14="http://schemas.microsoft.com/office/powerpoint/2010/main" val="2206409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ppt_x"/>
                                          </p:val>
                                        </p:tav>
                                        <p:tav tm="100000">
                                          <p:val>
                                            <p:strVal val="#ppt_x"/>
                                          </p:val>
                                        </p:tav>
                                      </p:tavLst>
                                    </p:anim>
                                    <p:anim calcmode="lin" valueType="num">
                                      <p:cBhvr additive="base">
                                        <p:cTn id="8" dur="500" fill="hold"/>
                                        <p:tgtEl>
                                          <p:spTgt spid="194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62"/>
                                        </p:tgtEl>
                                        <p:attrNameLst>
                                          <p:attrName>style.visibility</p:attrName>
                                        </p:attrNameLst>
                                      </p:cBhvr>
                                      <p:to>
                                        <p:strVal val="visible"/>
                                      </p:to>
                                    </p:set>
                                    <p:anim calcmode="lin" valueType="num">
                                      <p:cBhvr additive="base">
                                        <p:cTn id="11" dur="500" fill="hold"/>
                                        <p:tgtEl>
                                          <p:spTgt spid="19462"/>
                                        </p:tgtEl>
                                        <p:attrNameLst>
                                          <p:attrName>ppt_x</p:attrName>
                                        </p:attrNameLst>
                                      </p:cBhvr>
                                      <p:tavLst>
                                        <p:tav tm="0">
                                          <p:val>
                                            <p:strVal val="#ppt_x"/>
                                          </p:val>
                                        </p:tav>
                                        <p:tav tm="100000">
                                          <p:val>
                                            <p:strVal val="#ppt_x"/>
                                          </p:val>
                                        </p:tav>
                                      </p:tavLst>
                                    </p:anim>
                                    <p:anim calcmode="lin" valueType="num">
                                      <p:cBhvr additive="base">
                                        <p:cTn id="12"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anim calcmode="lin" valueType="num">
                                      <p:cBhvr additive="base">
                                        <p:cTn id="17" dur="500" fill="hold"/>
                                        <p:tgtEl>
                                          <p:spTgt spid="19464"/>
                                        </p:tgtEl>
                                        <p:attrNameLst>
                                          <p:attrName>ppt_x</p:attrName>
                                        </p:attrNameLst>
                                      </p:cBhvr>
                                      <p:tavLst>
                                        <p:tav tm="0">
                                          <p:val>
                                            <p:strVal val="#ppt_x"/>
                                          </p:val>
                                        </p:tav>
                                        <p:tav tm="100000">
                                          <p:val>
                                            <p:strVal val="#ppt_x"/>
                                          </p:val>
                                        </p:tav>
                                      </p:tavLst>
                                    </p:anim>
                                    <p:anim calcmode="lin" valueType="num">
                                      <p:cBhvr additive="base">
                                        <p:cTn id="18" dur="500" fill="hold"/>
                                        <p:tgtEl>
                                          <p:spTgt spid="1946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463"/>
                                        </p:tgtEl>
                                        <p:attrNameLst>
                                          <p:attrName>style.visibility</p:attrName>
                                        </p:attrNameLst>
                                      </p:cBhvr>
                                      <p:to>
                                        <p:strVal val="visible"/>
                                      </p:to>
                                    </p:set>
                                    <p:anim calcmode="lin" valueType="num">
                                      <p:cBhvr additive="base">
                                        <p:cTn id="21" dur="500" fill="hold"/>
                                        <p:tgtEl>
                                          <p:spTgt spid="19463"/>
                                        </p:tgtEl>
                                        <p:attrNameLst>
                                          <p:attrName>ppt_x</p:attrName>
                                        </p:attrNameLst>
                                      </p:cBhvr>
                                      <p:tavLst>
                                        <p:tav tm="0">
                                          <p:val>
                                            <p:strVal val="#ppt_x"/>
                                          </p:val>
                                        </p:tav>
                                        <p:tav tm="100000">
                                          <p:val>
                                            <p:strVal val="#ppt_x"/>
                                          </p:val>
                                        </p:tav>
                                      </p:tavLst>
                                    </p:anim>
                                    <p:anim calcmode="lin" valueType="num">
                                      <p:cBhvr additive="base">
                                        <p:cTn id="22"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9465"/>
                                        </p:tgtEl>
                                        <p:attrNameLst>
                                          <p:attrName>style.visibility</p:attrName>
                                        </p:attrNameLst>
                                      </p:cBhvr>
                                      <p:to>
                                        <p:strVal val="visible"/>
                                      </p:to>
                                    </p:set>
                                    <p:anim calcmode="lin" valueType="num">
                                      <p:cBhvr additive="base">
                                        <p:cTn id="27" dur="500" fill="hold"/>
                                        <p:tgtEl>
                                          <p:spTgt spid="19465"/>
                                        </p:tgtEl>
                                        <p:attrNameLst>
                                          <p:attrName>ppt_x</p:attrName>
                                        </p:attrNameLst>
                                      </p:cBhvr>
                                      <p:tavLst>
                                        <p:tav tm="0">
                                          <p:val>
                                            <p:strVal val="#ppt_x"/>
                                          </p:val>
                                        </p:tav>
                                        <p:tav tm="100000">
                                          <p:val>
                                            <p:strVal val="#ppt_x"/>
                                          </p:val>
                                        </p:tav>
                                      </p:tavLst>
                                    </p:anim>
                                    <p:anim calcmode="lin" valueType="num">
                                      <p:cBhvr additive="base">
                                        <p:cTn id="28" dur="500" fill="hold"/>
                                        <p:tgtEl>
                                          <p:spTgt spid="194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66"/>
                                        </p:tgtEl>
                                        <p:attrNameLst>
                                          <p:attrName>style.visibility</p:attrName>
                                        </p:attrNameLst>
                                      </p:cBhvr>
                                      <p:to>
                                        <p:strVal val="visible"/>
                                      </p:to>
                                    </p:set>
                                    <p:anim calcmode="lin" valueType="num">
                                      <p:cBhvr additive="base">
                                        <p:cTn id="31" dur="500" fill="hold"/>
                                        <p:tgtEl>
                                          <p:spTgt spid="19466"/>
                                        </p:tgtEl>
                                        <p:attrNameLst>
                                          <p:attrName>ppt_x</p:attrName>
                                        </p:attrNameLst>
                                      </p:cBhvr>
                                      <p:tavLst>
                                        <p:tav tm="0">
                                          <p:val>
                                            <p:strVal val="#ppt_x"/>
                                          </p:val>
                                        </p:tav>
                                        <p:tav tm="100000">
                                          <p:val>
                                            <p:strVal val="#ppt_x"/>
                                          </p:val>
                                        </p:tav>
                                      </p:tavLst>
                                    </p:anim>
                                    <p:anim calcmode="lin" valueType="num">
                                      <p:cBhvr additive="base">
                                        <p:cTn id="32"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4" grpId="0" animBg="1"/>
      <p:bldP spid="1946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AutoShape 4"/>
          <p:cNvSpPr>
            <a:spLocks noChangeArrowheads="1"/>
          </p:cNvSpPr>
          <p:nvPr/>
        </p:nvSpPr>
        <p:spPr bwMode="auto">
          <a:xfrm rot="-2261601">
            <a:off x="1447800" y="2286000"/>
            <a:ext cx="1509713" cy="304800"/>
          </a:xfrm>
          <a:prstGeom prst="leftArrow">
            <a:avLst>
              <a:gd name="adj1" fmla="val 50000"/>
              <a:gd name="adj2" fmla="val 12382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504" descr="Screenshot of medical soft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848600" cy="4876800"/>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0" y="218954"/>
            <a:ext cx="8229600" cy="1219200"/>
          </a:xfrm>
          <a:prstGeom prst="rect">
            <a:avLst/>
          </a:prstGeom>
        </p:spPr>
        <p:txBody>
          <a:bodyPr/>
          <a:lstStyle>
            <a:lvl1pPr algn="ctr" defTabSz="914400" rtl="0" eaLnBrk="1" latinLnBrk="0" hangingPunct="1">
              <a:spcBef>
                <a:spcPct val="0"/>
              </a:spcBef>
              <a:buNone/>
              <a:defRPr sz="4400" b="1"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sz="3600" dirty="0" smtClean="0"/>
              <a:t>Check back – Situation Recommendation DVT Prophylaxis</a:t>
            </a:r>
            <a:endParaRPr lang="en-US" sz="3600" dirty="0"/>
          </a:p>
        </p:txBody>
      </p:sp>
    </p:spTree>
    <p:extLst>
      <p:ext uri="{BB962C8B-B14F-4D97-AF65-F5344CB8AC3E}">
        <p14:creationId xmlns:p14="http://schemas.microsoft.com/office/powerpoint/2010/main" val="2985995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457200" y="0"/>
            <a:ext cx="8458200" cy="990600"/>
          </a:xfrm>
        </p:spPr>
        <p:txBody>
          <a:bodyPr/>
          <a:lstStyle/>
          <a:p>
            <a:pPr eaLnBrk="1" hangingPunct="1">
              <a:defRPr/>
            </a:pPr>
            <a:r>
              <a:rPr lang="en-US" b="1" dirty="0" smtClean="0"/>
              <a:t>The Situation</a:t>
            </a:r>
          </a:p>
        </p:txBody>
      </p:sp>
      <p:sp>
        <p:nvSpPr>
          <p:cNvPr id="357379" name="Rectangle 3"/>
          <p:cNvSpPr>
            <a:spLocks noGrp="1" noChangeArrowheads="1"/>
          </p:cNvSpPr>
          <p:nvPr>
            <p:ph type="body" sz="half" idx="1"/>
          </p:nvPr>
        </p:nvSpPr>
        <p:spPr>
          <a:xfrm>
            <a:off x="609600" y="990600"/>
            <a:ext cx="7772400" cy="5135563"/>
          </a:xfrm>
        </p:spPr>
        <p:txBody>
          <a:bodyPr/>
          <a:lstStyle/>
          <a:p>
            <a:pPr algn="ctr" eaLnBrk="1" hangingPunct="1">
              <a:buFontTx/>
              <a:buNone/>
              <a:defRPr/>
            </a:pPr>
            <a:r>
              <a:rPr lang="en-US" sz="2800" b="1" dirty="0" smtClean="0">
                <a:solidFill>
                  <a:schemeClr val="tx2"/>
                </a:solidFill>
              </a:rPr>
              <a:t>“The American healthcare system is a dysfunctional mess.”  </a:t>
            </a:r>
          </a:p>
          <a:p>
            <a:pPr algn="r" eaLnBrk="1" hangingPunct="1">
              <a:buFontTx/>
              <a:buNone/>
              <a:defRPr/>
            </a:pPr>
            <a:r>
              <a:rPr lang="en-US" sz="1200" dirty="0" smtClean="0">
                <a:solidFill>
                  <a:schemeClr val="tx2"/>
                </a:solidFill>
              </a:rPr>
              <a:t>-Ezekiel Emanuel, MD</a:t>
            </a:r>
          </a:p>
          <a:p>
            <a:pPr algn="r" eaLnBrk="1" hangingPunct="1">
              <a:buFontTx/>
              <a:buNone/>
              <a:defRPr/>
            </a:pPr>
            <a:r>
              <a:rPr lang="en-US" sz="1200" dirty="0" smtClean="0">
                <a:solidFill>
                  <a:schemeClr val="tx2"/>
                </a:solidFill>
              </a:rPr>
              <a:t>Chair, </a:t>
            </a:r>
            <a:r>
              <a:rPr lang="en-US" sz="1200" dirty="0" err="1" smtClean="0">
                <a:solidFill>
                  <a:schemeClr val="tx2"/>
                </a:solidFill>
              </a:rPr>
              <a:t>Dept</a:t>
            </a:r>
            <a:r>
              <a:rPr lang="en-US" sz="1200" dirty="0" smtClean="0">
                <a:solidFill>
                  <a:schemeClr val="tx2"/>
                </a:solidFill>
              </a:rPr>
              <a:t> of Bioethics, Clinical Center of the National Institutes of Health</a:t>
            </a:r>
          </a:p>
        </p:txBody>
      </p:sp>
      <p:sp>
        <p:nvSpPr>
          <p:cNvPr id="25603" name="Text Box 4"/>
          <p:cNvSpPr txBox="1">
            <a:spLocks noChangeArrowheads="1"/>
          </p:cNvSpPr>
          <p:nvPr/>
        </p:nvSpPr>
        <p:spPr bwMode="auto">
          <a:xfrm>
            <a:off x="3032125" y="4006850"/>
            <a:ext cx="184150" cy="366713"/>
          </a:xfrm>
          <a:prstGeom prst="rect">
            <a:avLst/>
          </a:prstGeom>
          <a:noFill/>
          <a:ln w="9525">
            <a:noFill/>
            <a:miter lim="800000"/>
            <a:headEnd/>
            <a:tailEnd/>
          </a:ln>
        </p:spPr>
        <p:txBody>
          <a:bodyPr wrap="none">
            <a:spAutoFit/>
          </a:bodyPr>
          <a:lstStyle/>
          <a:p>
            <a:pPr eaLnBrk="0" hangingPunct="0"/>
            <a:endParaRPr lang="en-US">
              <a:latin typeface="Arial Black" pitchFamily="34" charset="0"/>
            </a:endParaRPr>
          </a:p>
        </p:txBody>
      </p:sp>
      <p:pic>
        <p:nvPicPr>
          <p:cNvPr id="25604" name="Picture 5" descr="A cartoon figure chasing a dollar bill."/>
          <p:cNvPicPr>
            <a:picLocks noChangeAspect="1" noChangeArrowheads="1"/>
          </p:cNvPicPr>
          <p:nvPr/>
        </p:nvPicPr>
        <p:blipFill>
          <a:blip r:embed="rId3"/>
          <a:srcRect/>
          <a:stretch>
            <a:fillRect/>
          </a:stretch>
        </p:blipFill>
        <p:spPr bwMode="auto">
          <a:xfrm>
            <a:off x="457200" y="3048000"/>
            <a:ext cx="2209800" cy="1601788"/>
          </a:xfrm>
          <a:prstGeom prst="rect">
            <a:avLst/>
          </a:prstGeom>
          <a:noFill/>
          <a:ln w="9525">
            <a:noFill/>
            <a:miter lim="800000"/>
            <a:headEnd/>
            <a:tailEnd/>
          </a:ln>
        </p:spPr>
      </p:pic>
      <p:sp>
        <p:nvSpPr>
          <p:cNvPr id="357382" name="Rectangle 6"/>
          <p:cNvSpPr>
            <a:spLocks noChangeArrowheads="1"/>
          </p:cNvSpPr>
          <p:nvPr/>
        </p:nvSpPr>
        <p:spPr bwMode="auto">
          <a:xfrm>
            <a:off x="2667001" y="2651125"/>
            <a:ext cx="6096000" cy="3277820"/>
          </a:xfrm>
          <a:prstGeom prst="rect">
            <a:avLst/>
          </a:prstGeom>
          <a:noFill/>
          <a:ln w="9525">
            <a:noFill/>
            <a:miter lim="800000"/>
            <a:headEnd/>
            <a:tailEnd/>
          </a:ln>
        </p:spPr>
        <p:txBody>
          <a:bodyPr wrap="square">
            <a:spAutoFit/>
          </a:bodyPr>
          <a:lstStyle/>
          <a:p>
            <a:pPr marL="628650" lvl="1" indent="-228600" defTabSz="628650" eaLnBrk="0" hangingPunct="0"/>
            <a:r>
              <a:rPr lang="en-US" sz="2000" dirty="0"/>
              <a:t>Impact of Error:</a:t>
            </a:r>
          </a:p>
          <a:p>
            <a:pPr marL="628650" lvl="1" indent="-228600" defTabSz="628650" eaLnBrk="0" hangingPunct="0">
              <a:buFont typeface="Wingdings" pitchFamily="2" charset="2"/>
              <a:buChar char="§"/>
            </a:pPr>
            <a:r>
              <a:rPr lang="en-US" sz="2000" dirty="0">
                <a:latin typeface="Arial Narrow" pitchFamily="34" charset="0"/>
              </a:rPr>
              <a:t>44,000–98,000 annual deaths occur as a result of errors</a:t>
            </a:r>
          </a:p>
          <a:p>
            <a:pPr marL="628650" lvl="1" indent="-228600" defTabSz="628650" eaLnBrk="0" hangingPunct="0">
              <a:buFont typeface="Wingdings" pitchFamily="2" charset="2"/>
              <a:buChar char="§"/>
            </a:pPr>
            <a:endParaRPr lang="en-US" sz="900" dirty="0">
              <a:latin typeface="Arial Narrow" pitchFamily="34" charset="0"/>
            </a:endParaRPr>
          </a:p>
          <a:p>
            <a:pPr marL="628650" lvl="1" indent="-228600" defTabSz="628650" eaLnBrk="0" hangingPunct="0">
              <a:buFont typeface="Wingdings" pitchFamily="2" charset="2"/>
              <a:buChar char="§"/>
            </a:pPr>
            <a:r>
              <a:rPr lang="en-US" sz="2000" dirty="0">
                <a:latin typeface="Arial Narrow" pitchFamily="34" charset="0"/>
              </a:rPr>
              <a:t>Medical errors are the leading cause, followed by surgical mistakes  and complications</a:t>
            </a:r>
          </a:p>
          <a:p>
            <a:pPr marL="628650" lvl="1" indent="-228600" defTabSz="628650" eaLnBrk="0" hangingPunct="0">
              <a:buFont typeface="Wingdings" pitchFamily="2" charset="2"/>
              <a:buChar char="§"/>
            </a:pPr>
            <a:endParaRPr lang="en-US" sz="900" dirty="0">
              <a:latin typeface="Arial Narrow" pitchFamily="34" charset="0"/>
            </a:endParaRPr>
          </a:p>
          <a:p>
            <a:pPr marL="628650" lvl="1" indent="-228600" defTabSz="628650" eaLnBrk="0" hangingPunct="0">
              <a:buFont typeface="Wingdings" pitchFamily="2" charset="2"/>
              <a:buChar char="§"/>
            </a:pPr>
            <a:r>
              <a:rPr lang="en-US" sz="2000" dirty="0">
                <a:latin typeface="Arial Narrow" pitchFamily="34" charset="0"/>
              </a:rPr>
              <a:t>More Americans die annually from medical errors than from breast  cancer, AIDS, and car accidents combined </a:t>
            </a:r>
          </a:p>
          <a:p>
            <a:pPr marL="628650" lvl="1" indent="-228600" defTabSz="628650" eaLnBrk="0" hangingPunct="0">
              <a:buFont typeface="Wingdings" pitchFamily="2" charset="2"/>
              <a:buChar char="§"/>
            </a:pPr>
            <a:endParaRPr lang="en-US" sz="900" dirty="0">
              <a:latin typeface="Arial Narrow" pitchFamily="34" charset="0"/>
            </a:endParaRPr>
          </a:p>
          <a:p>
            <a:pPr marL="628650" lvl="1" indent="-228600" defTabSz="628650" eaLnBrk="0" hangingPunct="0">
              <a:buFont typeface="Wingdings" pitchFamily="2" charset="2"/>
              <a:buChar char="§"/>
            </a:pPr>
            <a:r>
              <a:rPr lang="en-US" sz="2000" dirty="0">
                <a:latin typeface="Arial Narrow" pitchFamily="34" charset="0"/>
              </a:rPr>
              <a:t> 7% of hospital patients experience a serious medication error            </a:t>
            </a:r>
          </a:p>
          <a:p>
            <a:pPr marL="628650" lvl="1" indent="-228600" algn="r" defTabSz="628650" eaLnBrk="0" hangingPunct="0">
              <a:buFont typeface="Wingdings" pitchFamily="2" charset="2"/>
              <a:buNone/>
            </a:pPr>
            <a:r>
              <a:rPr lang="en-US" sz="1400" dirty="0">
                <a:latin typeface="Arial Narrow" pitchFamily="34" charset="0"/>
              </a:rPr>
              <a:t>                   </a:t>
            </a:r>
            <a:r>
              <a:rPr lang="en-US" sz="1400" i="1" dirty="0">
                <a:latin typeface="Arial Narrow" pitchFamily="34" charset="0"/>
              </a:rPr>
              <a:t>-Institute of Medicine Report - 1999</a:t>
            </a:r>
            <a:r>
              <a:rPr lang="en-US" sz="2000" dirty="0">
                <a:latin typeface="Arial Narrow" pitchFamily="34" charset="0"/>
              </a:rPr>
              <a:t> </a:t>
            </a:r>
          </a:p>
        </p:txBody>
      </p:sp>
      <p:sp>
        <p:nvSpPr>
          <p:cNvPr id="357383" name="Rectangle 7"/>
          <p:cNvSpPr>
            <a:spLocks noChangeArrowheads="1"/>
          </p:cNvSpPr>
          <p:nvPr/>
        </p:nvSpPr>
        <p:spPr bwMode="auto">
          <a:xfrm>
            <a:off x="685800" y="5928945"/>
            <a:ext cx="7789863" cy="457200"/>
          </a:xfrm>
          <a:prstGeom prst="rect">
            <a:avLst/>
          </a:prstGeom>
          <a:noFill/>
          <a:ln w="9525">
            <a:noFill/>
            <a:miter lim="800000"/>
            <a:headEnd/>
            <a:tailEnd/>
          </a:ln>
        </p:spPr>
        <p:txBody>
          <a:bodyPr>
            <a:spAutoFit/>
          </a:bodyPr>
          <a:lstStyle/>
          <a:p>
            <a:pPr algn="ctr">
              <a:spcBef>
                <a:spcPct val="40000"/>
              </a:spcBef>
            </a:pPr>
            <a:r>
              <a:rPr lang="en-US" sz="2400" i="1" dirty="0">
                <a:solidFill>
                  <a:srgbClr val="FF0000"/>
                </a:solidFill>
                <a:latin typeface="Arial Narrow" pitchFamily="34" charset="0"/>
              </a:rPr>
              <a:t>Cost associated with medical errors is $8–29 billion annually.</a:t>
            </a:r>
          </a:p>
        </p:txBody>
      </p:sp>
    </p:spTree>
    <p:extLst>
      <p:ext uri="{BB962C8B-B14F-4D97-AF65-F5344CB8AC3E}">
        <p14:creationId xmlns:p14="http://schemas.microsoft.com/office/powerpoint/2010/main" val="3799573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7379">
                                            <p:txEl>
                                              <p:pRg st="0" end="0"/>
                                            </p:txEl>
                                          </p:spTgt>
                                        </p:tgtEl>
                                        <p:attrNameLst>
                                          <p:attrName>style.visibility</p:attrName>
                                        </p:attrNameLst>
                                      </p:cBhvr>
                                      <p:to>
                                        <p:strVal val="visible"/>
                                      </p:to>
                                    </p:set>
                                    <p:anim calcmode="lin" valueType="num">
                                      <p:cBhvr additive="base">
                                        <p:cTn id="7" dur="500" fill="hold"/>
                                        <p:tgtEl>
                                          <p:spTgt spid="35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73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7379">
                                            <p:txEl>
                                              <p:pRg st="1" end="1"/>
                                            </p:txEl>
                                          </p:spTgt>
                                        </p:tgtEl>
                                        <p:attrNameLst>
                                          <p:attrName>style.visibility</p:attrName>
                                        </p:attrNameLst>
                                      </p:cBhvr>
                                      <p:to>
                                        <p:strVal val="visible"/>
                                      </p:to>
                                    </p:set>
                                    <p:anim calcmode="lin" valueType="num">
                                      <p:cBhvr additive="base">
                                        <p:cTn id="11" dur="500" fill="hold"/>
                                        <p:tgtEl>
                                          <p:spTgt spid="3573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737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7379">
                                            <p:txEl>
                                              <p:pRg st="2" end="2"/>
                                            </p:txEl>
                                          </p:spTgt>
                                        </p:tgtEl>
                                        <p:attrNameLst>
                                          <p:attrName>style.visibility</p:attrName>
                                        </p:attrNameLst>
                                      </p:cBhvr>
                                      <p:to>
                                        <p:strVal val="visible"/>
                                      </p:to>
                                    </p:set>
                                    <p:anim calcmode="lin" valueType="num">
                                      <p:cBhvr additive="base">
                                        <p:cTn id="15" dur="500" fill="hold"/>
                                        <p:tgtEl>
                                          <p:spTgt spid="35737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57382">
                                            <p:txEl>
                                              <p:pRg st="0" end="0"/>
                                            </p:txEl>
                                          </p:spTgt>
                                        </p:tgtEl>
                                        <p:attrNameLst>
                                          <p:attrName>style.visibility</p:attrName>
                                        </p:attrNameLst>
                                      </p:cBhvr>
                                      <p:to>
                                        <p:strVal val="visible"/>
                                      </p:to>
                                    </p:set>
                                    <p:anim calcmode="lin" valueType="num">
                                      <p:cBhvr additive="base">
                                        <p:cTn id="21" dur="500" fill="hold"/>
                                        <p:tgtEl>
                                          <p:spTgt spid="35738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7382">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57382">
                                            <p:txEl>
                                              <p:pRg st="1" end="1"/>
                                            </p:txEl>
                                          </p:spTgt>
                                        </p:tgtEl>
                                        <p:attrNameLst>
                                          <p:attrName>style.visibility</p:attrName>
                                        </p:attrNameLst>
                                      </p:cBhvr>
                                      <p:to>
                                        <p:strVal val="visible"/>
                                      </p:to>
                                    </p:set>
                                    <p:anim calcmode="lin" valueType="num">
                                      <p:cBhvr additive="base">
                                        <p:cTn id="25" dur="500" fill="hold"/>
                                        <p:tgtEl>
                                          <p:spTgt spid="35738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7382">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57382">
                                            <p:txEl>
                                              <p:pRg st="3" end="3"/>
                                            </p:txEl>
                                          </p:spTgt>
                                        </p:tgtEl>
                                        <p:attrNameLst>
                                          <p:attrName>style.visibility</p:attrName>
                                        </p:attrNameLst>
                                      </p:cBhvr>
                                      <p:to>
                                        <p:strVal val="visible"/>
                                      </p:to>
                                    </p:set>
                                    <p:anim calcmode="lin" valueType="num">
                                      <p:cBhvr additive="base">
                                        <p:cTn id="29" dur="500" fill="hold"/>
                                        <p:tgtEl>
                                          <p:spTgt spid="35738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7382">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7382">
                                            <p:txEl>
                                              <p:pRg st="5" end="5"/>
                                            </p:txEl>
                                          </p:spTgt>
                                        </p:tgtEl>
                                        <p:attrNameLst>
                                          <p:attrName>style.visibility</p:attrName>
                                        </p:attrNameLst>
                                      </p:cBhvr>
                                      <p:to>
                                        <p:strVal val="visible"/>
                                      </p:to>
                                    </p:set>
                                    <p:anim calcmode="lin" valueType="num">
                                      <p:cBhvr additive="base">
                                        <p:cTn id="33" dur="500" fill="hold"/>
                                        <p:tgtEl>
                                          <p:spTgt spid="35738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5738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7382">
                                            <p:txEl>
                                              <p:pRg st="7" end="7"/>
                                            </p:txEl>
                                          </p:spTgt>
                                        </p:tgtEl>
                                        <p:attrNameLst>
                                          <p:attrName>style.visibility</p:attrName>
                                        </p:attrNameLst>
                                      </p:cBhvr>
                                      <p:to>
                                        <p:strVal val="visible"/>
                                      </p:to>
                                    </p:set>
                                    <p:anim calcmode="lin" valueType="num">
                                      <p:cBhvr additive="base">
                                        <p:cTn id="37" dur="500" fill="hold"/>
                                        <p:tgtEl>
                                          <p:spTgt spid="35738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738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57382">
                                            <p:txEl>
                                              <p:pRg st="8" end="8"/>
                                            </p:txEl>
                                          </p:spTgt>
                                        </p:tgtEl>
                                        <p:attrNameLst>
                                          <p:attrName>style.visibility</p:attrName>
                                        </p:attrNameLst>
                                      </p:cBhvr>
                                      <p:to>
                                        <p:strVal val="visible"/>
                                      </p:to>
                                    </p:set>
                                    <p:anim calcmode="lin" valueType="num">
                                      <p:cBhvr additive="base">
                                        <p:cTn id="41" dur="500" fill="hold"/>
                                        <p:tgtEl>
                                          <p:spTgt spid="35738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5738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57383">
                                            <p:txEl>
                                              <p:pRg st="0" end="0"/>
                                            </p:txEl>
                                          </p:spTgt>
                                        </p:tgtEl>
                                        <p:attrNameLst>
                                          <p:attrName>style.visibility</p:attrName>
                                        </p:attrNameLst>
                                      </p:cBhvr>
                                      <p:to>
                                        <p:strVal val="visible"/>
                                      </p:to>
                                    </p:set>
                                    <p:anim calcmode="lin" valueType="num">
                                      <p:cBhvr additive="base">
                                        <p:cTn id="47" dur="500" fill="hold"/>
                                        <p:tgtEl>
                                          <p:spTgt spid="35738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573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mph" presetSubtype="0" fill="hold" nodeType="clickEffect">
                                  <p:stCondLst>
                                    <p:cond delay="0"/>
                                  </p:stCondLst>
                                  <p:childTnLst>
                                    <p:animScale>
                                      <p:cBhvr>
                                        <p:cTn id="52" dur="2000" fill="hold"/>
                                        <p:tgtEl>
                                          <p:spTgt spid="35738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8077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762000" y="76200"/>
            <a:ext cx="8229600" cy="571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buClr>
              <a:buSzPct val="70000"/>
              <a:buFont typeface="Wingdings" pitchFamily="2" charset="2"/>
              <a:buChar char="q"/>
              <a:defRPr sz="3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Clr>
                <a:schemeClr val="tx2"/>
              </a:buClr>
              <a:buSzPct val="70000"/>
              <a:buFont typeface="Wingdings" pitchFamily="2" charset="2"/>
              <a:buChar char="q"/>
              <a:defRPr sz="28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Clr>
                <a:schemeClr val="tx2"/>
              </a:buClr>
              <a:buSzPct val="70000"/>
              <a:buFont typeface="Wingdings" pitchFamily="2" charset="2"/>
              <a:buChar char="q"/>
              <a:defRPr sz="24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Clr>
                <a:schemeClr val="tx2"/>
              </a:buClr>
              <a:buSzPct val="70000"/>
              <a:buFont typeface="Wingdings" pitchFamily="2" charset="2"/>
              <a:buChar char="q"/>
              <a:defRPr sz="20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Clr>
                <a:schemeClr val="tx2"/>
              </a:buClr>
              <a:buSzPct val="70000"/>
              <a:buFont typeface="Wingdings" pitchFamily="2" charset="2"/>
              <a:buChar char="q"/>
              <a:defRPr sz="20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dirty="0" smtClean="0">
                <a:solidFill>
                  <a:schemeClr val="tx2">
                    <a:lumMod val="75000"/>
                  </a:schemeClr>
                </a:solidFill>
              </a:rPr>
              <a:t>Patient Involvement </a:t>
            </a:r>
            <a:endParaRPr lang="en-US" sz="4000" dirty="0">
              <a:solidFill>
                <a:schemeClr val="tx2">
                  <a:lumMod val="75000"/>
                </a:schemeClr>
              </a:solidFill>
            </a:endParaRPr>
          </a:p>
        </p:txBody>
      </p:sp>
      <p:pic>
        <p:nvPicPr>
          <p:cNvPr id="5" name="Picture 2" descr="Screenshot of &quot;Partnering for Safer care&quot; broc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647700"/>
            <a:ext cx="3981450" cy="5676900"/>
          </a:xfrm>
          <a:prstGeom prst="rect">
            <a:avLst/>
          </a:prstGeom>
          <a:noFill/>
          <a:ln w="9525">
            <a:solidFill>
              <a:schemeClr val="tx2">
                <a:alpha val="87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544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5798820" y="1504156"/>
            <a:ext cx="3581400" cy="3801269"/>
          </a:xfrm>
          <a:prstGeom prst="star32">
            <a:avLst>
              <a:gd name="adj" fmla="val 37500"/>
            </a:avLst>
          </a:prstGeom>
          <a:gradFill rotWithShape="1">
            <a:gsLst>
              <a:gs pos="0">
                <a:srgbClr val="996633"/>
              </a:gs>
              <a:gs pos="50000">
                <a:srgbClr val="FFCC00"/>
              </a:gs>
              <a:gs pos="100000">
                <a:srgbClr val="9966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9379" name="Rectangle 3"/>
          <p:cNvSpPr>
            <a:spLocks noGrp="1" noChangeArrowheads="1"/>
          </p:cNvSpPr>
          <p:nvPr>
            <p:ph type="title"/>
          </p:nvPr>
        </p:nvSpPr>
        <p:spPr>
          <a:xfrm>
            <a:off x="304800" y="228600"/>
            <a:ext cx="8686800" cy="804863"/>
          </a:xfrm>
        </p:spPr>
        <p:txBody>
          <a:bodyPr anchor="t" anchorCtr="0">
            <a:noAutofit/>
          </a:bodyPr>
          <a:lstStyle/>
          <a:p>
            <a:pPr eaLnBrk="1" hangingPunct="1">
              <a:defRPr/>
            </a:pPr>
            <a:r>
              <a:rPr lang="en-US" sz="4000" b="1" dirty="0" smtClean="0"/>
              <a:t>TeamSTEPPS and Palliative Care</a:t>
            </a:r>
          </a:p>
        </p:txBody>
      </p:sp>
      <p:sp>
        <p:nvSpPr>
          <p:cNvPr id="47108" name="Rectangle 4"/>
          <p:cNvSpPr>
            <a:spLocks noGrp="1" noChangeArrowheads="1"/>
          </p:cNvSpPr>
          <p:nvPr>
            <p:ph type="body" idx="1"/>
          </p:nvPr>
        </p:nvSpPr>
        <p:spPr>
          <a:xfrm>
            <a:off x="838201" y="1362869"/>
            <a:ext cx="5105400" cy="4876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lnSpc>
                <a:spcPct val="85000"/>
              </a:lnSpc>
              <a:buClr>
                <a:srgbClr val="663300"/>
              </a:buClr>
              <a:defRPr/>
            </a:pPr>
            <a:endParaRPr lang="en-US" sz="800" dirty="0" smtClean="0"/>
          </a:p>
          <a:p>
            <a:pPr eaLnBrk="1" hangingPunct="1">
              <a:lnSpc>
                <a:spcPct val="85000"/>
              </a:lnSpc>
              <a:buClr>
                <a:srgbClr val="663300"/>
              </a:buClr>
              <a:defRPr/>
            </a:pPr>
            <a:endParaRPr lang="en-US" sz="800" dirty="0" smtClean="0">
              <a:solidFill>
                <a:srgbClr val="663300"/>
              </a:solidFill>
              <a:effectLst/>
            </a:endParaRPr>
          </a:p>
          <a:p>
            <a:pPr eaLnBrk="1" hangingPunct="1">
              <a:lnSpc>
                <a:spcPct val="85000"/>
              </a:lnSpc>
              <a:buClr>
                <a:srgbClr val="663300"/>
              </a:buClr>
              <a:defRPr/>
            </a:pPr>
            <a:r>
              <a:rPr lang="en-US" sz="2000" dirty="0" smtClean="0">
                <a:effectLst/>
              </a:rPr>
              <a:t>Conduct briefs, huddles, and debriefs</a:t>
            </a:r>
          </a:p>
          <a:p>
            <a:pPr eaLnBrk="1" hangingPunct="1">
              <a:lnSpc>
                <a:spcPct val="85000"/>
              </a:lnSpc>
              <a:buClr>
                <a:srgbClr val="663300"/>
              </a:buClr>
              <a:defRPr/>
            </a:pPr>
            <a:endParaRPr lang="en-US" sz="800" dirty="0" smtClean="0">
              <a:effectLst/>
            </a:endParaRPr>
          </a:p>
          <a:p>
            <a:pPr eaLnBrk="1" hangingPunct="1">
              <a:lnSpc>
                <a:spcPct val="85000"/>
              </a:lnSpc>
              <a:buClr>
                <a:srgbClr val="663300"/>
              </a:buClr>
              <a:defRPr/>
            </a:pPr>
            <a:endParaRPr lang="en-US" sz="800" dirty="0" smtClean="0">
              <a:effectLst/>
            </a:endParaRPr>
          </a:p>
          <a:p>
            <a:pPr eaLnBrk="1" hangingPunct="1">
              <a:lnSpc>
                <a:spcPct val="85000"/>
              </a:lnSpc>
              <a:buClr>
                <a:srgbClr val="663300"/>
              </a:buClr>
              <a:defRPr/>
            </a:pPr>
            <a:r>
              <a:rPr lang="en-US" sz="2000" dirty="0" smtClean="0">
                <a:effectLst/>
              </a:rPr>
              <a:t>Cross monitor and provide mutual support to team members, patients and families</a:t>
            </a:r>
          </a:p>
          <a:p>
            <a:pPr eaLnBrk="1" hangingPunct="1">
              <a:lnSpc>
                <a:spcPct val="85000"/>
              </a:lnSpc>
              <a:buClr>
                <a:srgbClr val="663300"/>
              </a:buClr>
              <a:defRPr/>
            </a:pPr>
            <a:endParaRPr lang="en-US" sz="800" dirty="0" smtClean="0">
              <a:effectLst/>
            </a:endParaRPr>
          </a:p>
          <a:p>
            <a:pPr eaLnBrk="1" hangingPunct="1">
              <a:lnSpc>
                <a:spcPct val="85000"/>
              </a:lnSpc>
              <a:spcBef>
                <a:spcPct val="30000"/>
              </a:spcBef>
              <a:buClr>
                <a:srgbClr val="663300"/>
              </a:buClr>
              <a:defRPr/>
            </a:pPr>
            <a:r>
              <a:rPr lang="en-US" sz="2000" dirty="0" smtClean="0">
                <a:effectLst/>
              </a:rPr>
              <a:t>Provide timely and constructive feedback</a:t>
            </a:r>
          </a:p>
          <a:p>
            <a:pPr eaLnBrk="1" hangingPunct="1">
              <a:lnSpc>
                <a:spcPct val="85000"/>
              </a:lnSpc>
              <a:spcBef>
                <a:spcPct val="30000"/>
              </a:spcBef>
              <a:buClr>
                <a:srgbClr val="663300"/>
              </a:buClr>
              <a:defRPr/>
            </a:pPr>
            <a:endParaRPr lang="en-US" sz="800" dirty="0" smtClean="0">
              <a:effectLst/>
            </a:endParaRPr>
          </a:p>
          <a:p>
            <a:pPr>
              <a:lnSpc>
                <a:spcPct val="85000"/>
              </a:lnSpc>
              <a:spcBef>
                <a:spcPct val="30000"/>
              </a:spcBef>
              <a:buClr>
                <a:srgbClr val="663300"/>
              </a:buClr>
              <a:defRPr/>
            </a:pPr>
            <a:r>
              <a:rPr lang="en-US" sz="2000" dirty="0" smtClean="0">
                <a:effectLst/>
              </a:rPr>
              <a:t>Actively share information among team </a:t>
            </a:r>
            <a:r>
              <a:rPr lang="en-US" sz="2000" dirty="0">
                <a:effectLst/>
              </a:rPr>
              <a:t>members, patients and </a:t>
            </a:r>
            <a:r>
              <a:rPr lang="en-US" sz="2000" dirty="0" smtClean="0">
                <a:effectLst/>
              </a:rPr>
              <a:t>families</a:t>
            </a:r>
          </a:p>
          <a:p>
            <a:pPr>
              <a:lnSpc>
                <a:spcPct val="85000"/>
              </a:lnSpc>
              <a:spcBef>
                <a:spcPct val="30000"/>
              </a:spcBef>
              <a:buClr>
                <a:srgbClr val="663300"/>
              </a:buClr>
              <a:defRPr/>
            </a:pPr>
            <a:endParaRPr lang="en-US" sz="800" dirty="0" smtClean="0">
              <a:effectLst/>
            </a:endParaRPr>
          </a:p>
          <a:p>
            <a:pPr>
              <a:lnSpc>
                <a:spcPct val="85000"/>
              </a:lnSpc>
              <a:buClr>
                <a:srgbClr val="663300"/>
              </a:buClr>
              <a:defRPr/>
            </a:pPr>
            <a:r>
              <a:rPr lang="en-US" sz="2000" dirty="0" smtClean="0">
                <a:effectLst/>
              </a:rPr>
              <a:t>Ensure that all members of the </a:t>
            </a:r>
            <a:r>
              <a:rPr lang="en-US" sz="2000" dirty="0">
                <a:effectLst/>
              </a:rPr>
              <a:t>team, patients and families </a:t>
            </a:r>
            <a:r>
              <a:rPr lang="en-US" sz="2000" dirty="0" smtClean="0">
                <a:effectLst/>
              </a:rPr>
              <a:t>have a shared mental model</a:t>
            </a:r>
          </a:p>
          <a:p>
            <a:pPr eaLnBrk="1" hangingPunct="1">
              <a:lnSpc>
                <a:spcPct val="85000"/>
              </a:lnSpc>
              <a:buClr>
                <a:srgbClr val="663300"/>
              </a:buClr>
              <a:buFontTx/>
              <a:buNone/>
              <a:defRPr/>
            </a:pPr>
            <a:endParaRPr lang="en-US" sz="800" dirty="0" smtClean="0">
              <a:effectLst/>
            </a:endParaRPr>
          </a:p>
          <a:p>
            <a:pPr eaLnBrk="1" hangingPunct="1">
              <a:lnSpc>
                <a:spcPct val="85000"/>
              </a:lnSpc>
              <a:buClr>
                <a:srgbClr val="663300"/>
              </a:buClr>
              <a:defRPr/>
            </a:pPr>
            <a:r>
              <a:rPr lang="en-US" sz="2000" dirty="0" smtClean="0">
                <a:effectLst/>
              </a:rPr>
              <a:t>COMMUNICATE</a:t>
            </a:r>
          </a:p>
        </p:txBody>
      </p:sp>
      <p:sp>
        <p:nvSpPr>
          <p:cNvPr id="20485" name="Rectangle 5"/>
          <p:cNvSpPr>
            <a:spLocks noChangeArrowheads="1"/>
          </p:cNvSpPr>
          <p:nvPr/>
        </p:nvSpPr>
        <p:spPr bwMode="auto">
          <a:xfrm>
            <a:off x="6011861" y="2275692"/>
            <a:ext cx="3132139" cy="22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85000"/>
              </a:lnSpc>
            </a:pPr>
            <a:r>
              <a:rPr lang="en-US" b="1" dirty="0">
                <a:solidFill>
                  <a:schemeClr val="tx2"/>
                </a:solidFill>
                <a:latin typeface="Adobe Garamond Pro Bold" pitchFamily="18" charset="0"/>
                <a:cs typeface="Arial" pitchFamily="34" charset="0"/>
              </a:rPr>
              <a:t>TeamSTEPPS tools </a:t>
            </a:r>
            <a:r>
              <a:rPr lang="en-US" b="1" dirty="0" smtClean="0">
                <a:solidFill>
                  <a:schemeClr val="tx2"/>
                </a:solidFill>
                <a:latin typeface="Adobe Garamond Pro Bold" pitchFamily="18" charset="0"/>
                <a:cs typeface="Arial" pitchFamily="34" charset="0"/>
              </a:rPr>
              <a:t>and </a:t>
            </a:r>
            <a:r>
              <a:rPr lang="en-US" b="1" dirty="0">
                <a:solidFill>
                  <a:schemeClr val="tx2"/>
                </a:solidFill>
                <a:latin typeface="Adobe Garamond Pro Bold" pitchFamily="18" charset="0"/>
                <a:cs typeface="Arial" pitchFamily="34" charset="0"/>
              </a:rPr>
              <a:t>strategies are meant to promote an environment of open communication where everyone is made to feel comfortable speaking up,                   regardless of the situation or the complexity of the procedure</a:t>
            </a:r>
            <a:r>
              <a:rPr lang="en-US" b="1" dirty="0">
                <a:solidFill>
                  <a:srgbClr val="000066"/>
                </a:solidFill>
                <a:latin typeface="Adobe Garamond Pro Bold" pitchFamily="18" charset="0"/>
                <a:cs typeface="Arial" pitchFamily="34" charset="0"/>
              </a:rPr>
              <a:t>.</a:t>
            </a:r>
            <a:r>
              <a:rPr lang="en-US" b="1" dirty="0">
                <a:solidFill>
                  <a:srgbClr val="660066"/>
                </a:solidFill>
                <a:latin typeface="Adobe Garamond Pro Bold" pitchFamily="18" charset="0"/>
                <a:cs typeface="Arial" pitchFamily="34" charset="0"/>
              </a:rPr>
              <a:t> </a:t>
            </a:r>
            <a:endParaRPr lang="en-US" b="1" i="1" dirty="0">
              <a:solidFill>
                <a:srgbClr val="660066"/>
              </a:solidFill>
              <a:latin typeface="Adobe Garamond Pro Bold" pitchFamily="18" charset="0"/>
              <a:cs typeface="Arial" pitchFamily="34" charset="0"/>
            </a:endParaRPr>
          </a:p>
        </p:txBody>
      </p:sp>
      <p:sp>
        <p:nvSpPr>
          <p:cNvPr id="20486" name="Rectangle 6"/>
          <p:cNvSpPr>
            <a:spLocks noChangeArrowheads="1"/>
          </p:cNvSpPr>
          <p:nvPr/>
        </p:nvSpPr>
        <p:spPr bwMode="auto">
          <a:xfrm>
            <a:off x="5486400" y="3962400"/>
            <a:ext cx="337343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400" i="1">
              <a:solidFill>
                <a:schemeClr val="accent2"/>
              </a:solidFill>
            </a:endParaRPr>
          </a:p>
        </p:txBody>
      </p:sp>
    </p:spTree>
    <p:extLst>
      <p:ext uri="{BB962C8B-B14F-4D97-AF65-F5344CB8AC3E}">
        <p14:creationId xmlns:p14="http://schemas.microsoft.com/office/powerpoint/2010/main" val="340625396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143000"/>
          </a:xfrm>
        </p:spPr>
        <p:txBody>
          <a:bodyPr>
            <a:noAutofit/>
          </a:bodyPr>
          <a:lstStyle/>
          <a:p>
            <a:pPr>
              <a:defRPr/>
            </a:pPr>
            <a:r>
              <a:rPr lang="en-US" sz="4000" b="1" dirty="0" smtClean="0"/>
              <a:t>A Day in A Healing Heart</a:t>
            </a:r>
            <a:br>
              <a:rPr lang="en-US" sz="4000" b="1" dirty="0" smtClean="0"/>
            </a:br>
            <a:r>
              <a:rPr lang="en-US" sz="4000" b="1" dirty="0" smtClean="0"/>
              <a:t>Palliative Care Volunteers - TeamSTEPPS</a:t>
            </a:r>
          </a:p>
        </p:txBody>
      </p:sp>
      <p:pic>
        <p:nvPicPr>
          <p:cNvPr id="5" name="Picture 4" descr="photo (15).JPG"/>
          <p:cNvPicPr/>
          <p:nvPr/>
        </p:nvPicPr>
        <p:blipFill>
          <a:blip r:embed="rId3" cstate="print"/>
          <a:stretch>
            <a:fillRect/>
          </a:stretch>
        </p:blipFill>
        <p:spPr>
          <a:xfrm>
            <a:off x="1143000" y="1600200"/>
            <a:ext cx="6934200" cy="4495800"/>
          </a:xfrm>
          <a:prstGeom prst="rect">
            <a:avLst/>
          </a:prstGeom>
          <a:ln w="15875">
            <a:solidFill>
              <a:srgbClr val="002060"/>
            </a:solidFill>
          </a:ln>
        </p:spPr>
      </p:pic>
      <p:pic>
        <p:nvPicPr>
          <p:cNvPr id="6" name="Picture 5" descr="photo (13).JPG"/>
          <p:cNvPicPr/>
          <p:nvPr/>
        </p:nvPicPr>
        <p:blipFill>
          <a:blip r:embed="rId4" cstate="print"/>
          <a:stretch>
            <a:fillRect/>
          </a:stretch>
        </p:blipFill>
        <p:spPr>
          <a:xfrm rot="5400000">
            <a:off x="2590800" y="1066800"/>
            <a:ext cx="4114800" cy="5486400"/>
          </a:xfrm>
          <a:prstGeom prst="rect">
            <a:avLst/>
          </a:prstGeom>
          <a:ln w="15875">
            <a:solidFill>
              <a:srgbClr val="002060"/>
            </a:solidFill>
          </a:ln>
        </p:spPr>
      </p:pic>
      <p:pic>
        <p:nvPicPr>
          <p:cNvPr id="10243" name="Picture 3" descr="Guitar and flow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38502">
            <a:off x="1178815" y="2331863"/>
            <a:ext cx="7346163" cy="3227545"/>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65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additive="base">
                                        <p:cTn id="19" dur="500" fill="hold"/>
                                        <p:tgtEl>
                                          <p:spTgt spid="10243"/>
                                        </p:tgtEl>
                                        <p:attrNameLst>
                                          <p:attrName>ppt_x</p:attrName>
                                        </p:attrNameLst>
                                      </p:cBhvr>
                                      <p:tavLst>
                                        <p:tav tm="0">
                                          <p:val>
                                            <p:strVal val="#ppt_x"/>
                                          </p:val>
                                        </p:tav>
                                        <p:tav tm="100000">
                                          <p:val>
                                            <p:strVal val="#ppt_x"/>
                                          </p:val>
                                        </p:tav>
                                      </p:tavLst>
                                    </p:anim>
                                    <p:anim calcmode="lin" valueType="num">
                                      <p:cBhvr additive="base">
                                        <p:cTn id="20"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9144000" cy="1066800"/>
          </a:xfrm>
        </p:spPr>
        <p:txBody>
          <a:bodyPr>
            <a:normAutofit/>
          </a:bodyPr>
          <a:lstStyle/>
          <a:p>
            <a:pPr algn="ctr" eaLnBrk="1" hangingPunct="1"/>
            <a:r>
              <a:rPr lang="en-US" dirty="0" smtClean="0"/>
              <a:t>How Does Teamwork Change Culture? </a:t>
            </a:r>
          </a:p>
        </p:txBody>
      </p:sp>
      <p:sp>
        <p:nvSpPr>
          <p:cNvPr id="4" name="Content Placeholder 2"/>
          <p:cNvSpPr txBox="1">
            <a:spLocks/>
          </p:cNvSpPr>
          <p:nvPr/>
        </p:nvSpPr>
        <p:spPr>
          <a:xfrm>
            <a:off x="1219200" y="1905000"/>
            <a:ext cx="7696200" cy="4221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70000"/>
              <a:buFont typeface="Wingdings" pitchFamily="2" charset="2"/>
              <a:buChar char="q"/>
              <a:defRPr sz="3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Clr>
                <a:schemeClr val="tx2"/>
              </a:buClr>
              <a:buSzPct val="70000"/>
              <a:buFont typeface="Wingdings" pitchFamily="2" charset="2"/>
              <a:buChar char="q"/>
              <a:defRPr sz="28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Clr>
                <a:schemeClr val="tx2"/>
              </a:buClr>
              <a:buSzPct val="70000"/>
              <a:buFont typeface="Wingdings" pitchFamily="2" charset="2"/>
              <a:buChar char="q"/>
              <a:defRPr sz="24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Clr>
                <a:schemeClr val="tx2"/>
              </a:buClr>
              <a:buSzPct val="70000"/>
              <a:buFont typeface="Wingdings" pitchFamily="2" charset="2"/>
              <a:buChar char="q"/>
              <a:defRPr sz="20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Clr>
                <a:schemeClr val="tx2"/>
              </a:buClr>
              <a:buSzPct val="70000"/>
              <a:buFont typeface="Wingdings" pitchFamily="2" charset="2"/>
              <a:buChar char="q"/>
              <a:defRPr sz="20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663300"/>
              </a:buClr>
              <a:buNone/>
            </a:pPr>
            <a:endParaRPr lang="en-US" sz="1500" dirty="0" smtClean="0"/>
          </a:p>
          <a:p>
            <a:pPr marL="1009650" lvl="1" indent="-609600">
              <a:buClr>
                <a:srgbClr val="663300"/>
              </a:buClr>
              <a:buFont typeface="Wingdings" pitchFamily="2" charset="2"/>
              <a:buChar char="ü"/>
            </a:pPr>
            <a:r>
              <a:rPr lang="en-US" sz="3500" dirty="0" smtClean="0"/>
              <a:t>Change Reaction</a:t>
            </a:r>
          </a:p>
          <a:p>
            <a:pPr marL="1009650" lvl="1" indent="-609600">
              <a:buClr>
                <a:srgbClr val="663300"/>
              </a:buClr>
              <a:buFont typeface="Wingdings" pitchFamily="2" charset="2"/>
              <a:buChar char="ü"/>
            </a:pPr>
            <a:r>
              <a:rPr lang="en-US" sz="3500" dirty="0" smtClean="0"/>
              <a:t>Change Performance</a:t>
            </a:r>
          </a:p>
          <a:p>
            <a:pPr marL="1009650" lvl="1" indent="-609600">
              <a:buClr>
                <a:srgbClr val="663300"/>
              </a:buClr>
              <a:buFont typeface="Wingdings" pitchFamily="2" charset="2"/>
              <a:buChar char="ü"/>
            </a:pPr>
            <a:r>
              <a:rPr lang="en-US" sz="3500" dirty="0" smtClean="0"/>
              <a:t>Produce </a:t>
            </a:r>
            <a:r>
              <a:rPr lang="en-US" sz="3500" dirty="0"/>
              <a:t>B</a:t>
            </a:r>
            <a:r>
              <a:rPr lang="en-US" sz="3500" dirty="0" smtClean="0"/>
              <a:t>etter </a:t>
            </a:r>
            <a:r>
              <a:rPr lang="en-US" sz="3500" dirty="0"/>
              <a:t>O</a:t>
            </a:r>
            <a:r>
              <a:rPr lang="en-US" sz="3500" dirty="0" smtClean="0"/>
              <a:t>utcomes</a:t>
            </a:r>
          </a:p>
          <a:p>
            <a:pPr marL="1009650" lvl="1" indent="-609600">
              <a:buClr>
                <a:srgbClr val="663300"/>
              </a:buClr>
              <a:buFont typeface="Wingdings" pitchFamily="2" charset="2"/>
              <a:buChar char="ü"/>
            </a:pPr>
            <a:r>
              <a:rPr lang="en-US" sz="3500" dirty="0" smtClean="0"/>
              <a:t>Improve Efficiency</a:t>
            </a:r>
          </a:p>
          <a:p>
            <a:pPr marL="1009650" lvl="1" indent="-609600">
              <a:buClr>
                <a:srgbClr val="663300"/>
              </a:buClr>
              <a:buFont typeface="Wingdings" pitchFamily="2" charset="2"/>
              <a:buChar char="ü"/>
            </a:pPr>
            <a:r>
              <a:rPr lang="en-US" sz="3500" dirty="0" smtClean="0"/>
              <a:t>Improve Safety </a:t>
            </a:r>
          </a:p>
          <a:p>
            <a:pPr marL="1009650" lvl="1" indent="-609600">
              <a:buClr>
                <a:srgbClr val="663300"/>
              </a:buClr>
              <a:buFont typeface="Wingdings" pitchFamily="2" charset="2"/>
              <a:buChar char="ü"/>
            </a:pPr>
            <a:r>
              <a:rPr lang="en-US" sz="3500" dirty="0" smtClean="0"/>
              <a:t>Increase Joy  </a:t>
            </a:r>
          </a:p>
          <a:p>
            <a:pPr marL="609600" indent="-609600">
              <a:buClr>
                <a:schemeClr val="tx1"/>
              </a:buClr>
              <a:buFont typeface="Wingdings" pitchFamily="2" charset="2"/>
              <a:buChar char="v"/>
            </a:pPr>
            <a:endParaRPr lang="en-US" sz="3500" dirty="0" smtClean="0">
              <a:latin typeface="Georgia" pitchFamily="18" charset="0"/>
            </a:endParaRPr>
          </a:p>
        </p:txBody>
      </p:sp>
      <p:sp>
        <p:nvSpPr>
          <p:cNvPr id="2" name="TextBox 1"/>
          <p:cNvSpPr txBox="1"/>
          <p:nvPr/>
        </p:nvSpPr>
        <p:spPr>
          <a:xfrm>
            <a:off x="304800" y="1371600"/>
            <a:ext cx="8686800" cy="646331"/>
          </a:xfrm>
          <a:prstGeom prst="rect">
            <a:avLst/>
          </a:prstGeom>
          <a:noFill/>
        </p:spPr>
        <p:txBody>
          <a:bodyPr wrap="square" rtlCol="0">
            <a:spAutoFit/>
          </a:bodyPr>
          <a:lstStyle/>
          <a:p>
            <a:pPr algn="ctr">
              <a:buClr>
                <a:srgbClr val="663300"/>
              </a:buClr>
            </a:pPr>
            <a:r>
              <a:rPr lang="en-US" sz="3600" b="1" dirty="0">
                <a:effectLst>
                  <a:outerShdw blurRad="38100" dist="38100" dir="2700000" algn="tl">
                    <a:srgbClr val="000000">
                      <a:alpha val="43137"/>
                    </a:srgbClr>
                  </a:outerShdw>
                </a:effectLst>
              </a:rPr>
              <a:t>Change your culture one behavior at a time</a:t>
            </a:r>
          </a:p>
        </p:txBody>
      </p:sp>
    </p:spTree>
    <p:extLst>
      <p:ext uri="{BB962C8B-B14F-4D97-AF65-F5344CB8AC3E}">
        <p14:creationId xmlns:p14="http://schemas.microsoft.com/office/powerpoint/2010/main" val="24309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 calcmode="lin" valueType="num">
                                      <p:cBhvr additive="base">
                                        <p:cTn id="4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2047028"/>
            <a:ext cx="766749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Creating the culture</a:t>
            </a:r>
            <a:endParaRPr lang="en-US" dirty="0"/>
          </a:p>
        </p:txBody>
      </p:sp>
      <p:pic>
        <p:nvPicPr>
          <p:cNvPr id="13314" name="Picture 2" descr="Through the Eyes of the Workforce: Creating Joy, Meaning and Safer Health Care.&#10;&#10;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
            <a:ext cx="5228809" cy="6046228"/>
          </a:xfrm>
          <a:prstGeom prst="rect">
            <a:avLst/>
          </a:prstGeom>
          <a:noFill/>
          <a:ln w="158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9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 of work</a:t>
            </a:r>
            <a:endParaRPr lang="en-US" dirty="0"/>
          </a:p>
        </p:txBody>
      </p:sp>
      <p:sp>
        <p:nvSpPr>
          <p:cNvPr id="5" name="TextBox 4"/>
          <p:cNvSpPr txBox="1"/>
          <p:nvPr/>
        </p:nvSpPr>
        <p:spPr>
          <a:xfrm>
            <a:off x="3733800" y="1828800"/>
            <a:ext cx="4936665" cy="2800767"/>
          </a:xfrm>
          <a:prstGeom prst="rect">
            <a:avLst/>
          </a:prstGeom>
          <a:noFill/>
        </p:spPr>
        <p:txBody>
          <a:bodyPr wrap="square" rtlCol="0">
            <a:spAutoFit/>
          </a:bodyPr>
          <a:lstStyle/>
          <a:p>
            <a:pPr algn="ctr"/>
            <a:r>
              <a:rPr lang="en-US" sz="4000" b="1" i="1" dirty="0" smtClean="0">
                <a:solidFill>
                  <a:schemeClr val="accent6">
                    <a:lumMod val="50000"/>
                  </a:schemeClr>
                </a:solidFill>
              </a:rPr>
              <a:t>“Work Would Be Great If It Weren’t for the People” </a:t>
            </a:r>
          </a:p>
          <a:p>
            <a:pPr algn="r"/>
            <a:endParaRPr lang="en-US" sz="2800" i="1" dirty="0" smtClean="0">
              <a:solidFill>
                <a:srgbClr val="663300"/>
              </a:solidFill>
            </a:endParaRPr>
          </a:p>
          <a:p>
            <a:pPr algn="r"/>
            <a:r>
              <a:rPr lang="en-US" sz="2800" i="1" dirty="0" err="1" smtClean="0">
                <a:solidFill>
                  <a:schemeClr val="accent6">
                    <a:lumMod val="50000"/>
                  </a:schemeClr>
                </a:solidFill>
              </a:rPr>
              <a:t>Ronna</a:t>
            </a:r>
            <a:r>
              <a:rPr lang="en-US" sz="2800" i="1" dirty="0" smtClean="0">
                <a:solidFill>
                  <a:schemeClr val="accent6">
                    <a:lumMod val="50000"/>
                  </a:schemeClr>
                </a:solidFill>
              </a:rPr>
              <a:t> Lichtenberg</a:t>
            </a:r>
            <a:endParaRPr lang="en-US" sz="2800" i="1" dirty="0">
              <a:solidFill>
                <a:schemeClr val="accent6">
                  <a:lumMod val="50000"/>
                </a:schemeClr>
              </a:solidFill>
            </a:endParaRPr>
          </a:p>
        </p:txBody>
      </p:sp>
      <p:pic>
        <p:nvPicPr>
          <p:cNvPr id="16389" name="Picture 5" descr="Surgeons in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63" y="1832658"/>
            <a:ext cx="240823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0520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 of work</a:t>
            </a:r>
            <a:endParaRPr lang="en-US" dirty="0"/>
          </a:p>
        </p:txBody>
      </p:sp>
      <p:sp>
        <p:nvSpPr>
          <p:cNvPr id="4" name="Rectangle 3"/>
          <p:cNvSpPr/>
          <p:nvPr/>
        </p:nvSpPr>
        <p:spPr>
          <a:xfrm>
            <a:off x="685800" y="1371600"/>
            <a:ext cx="8229600" cy="4462760"/>
          </a:xfrm>
          <a:prstGeom prst="rect">
            <a:avLst/>
          </a:prstGeom>
        </p:spPr>
        <p:txBody>
          <a:bodyPr wrap="square">
            <a:spAutoFit/>
          </a:bodyPr>
          <a:lstStyle/>
          <a:p>
            <a:pPr marL="571500" indent="-571500">
              <a:buFont typeface="Wingdings" pitchFamily="2" charset="2"/>
              <a:buChar char="v"/>
            </a:pPr>
            <a:r>
              <a:rPr lang="en-US" sz="3200" b="1" dirty="0" smtClean="0">
                <a:solidFill>
                  <a:schemeClr val="accent6">
                    <a:lumMod val="50000"/>
                  </a:schemeClr>
                </a:solidFill>
                <a:effectLst>
                  <a:outerShdw blurRad="38100" dist="38100" dir="2700000" algn="tl">
                    <a:srgbClr val="000000">
                      <a:alpha val="43137"/>
                    </a:srgbClr>
                  </a:outerShdw>
                </a:effectLst>
              </a:rPr>
              <a:t>Am I treated with </a:t>
            </a:r>
            <a:r>
              <a:rPr lang="en-US" sz="3200" b="1" dirty="0">
                <a:solidFill>
                  <a:schemeClr val="accent6">
                    <a:lumMod val="50000"/>
                  </a:schemeClr>
                </a:solidFill>
                <a:effectLst>
                  <a:outerShdw blurRad="38100" dist="38100" dir="2700000" algn="tl">
                    <a:srgbClr val="000000">
                      <a:alpha val="43137"/>
                    </a:srgbClr>
                  </a:outerShdw>
                </a:effectLst>
              </a:rPr>
              <a:t>dignity and respect by everyone</a:t>
            </a:r>
            <a:r>
              <a:rPr lang="en-US" sz="3200" b="1" dirty="0" smtClean="0">
                <a:solidFill>
                  <a:schemeClr val="accent6">
                    <a:lumMod val="50000"/>
                  </a:schemeClr>
                </a:solidFill>
                <a:effectLst>
                  <a:outerShdw blurRad="38100" dist="38100" dir="2700000" algn="tl">
                    <a:srgbClr val="000000">
                      <a:alpha val="43137"/>
                    </a:srgbClr>
                  </a:outerShdw>
                </a:effectLst>
              </a:rPr>
              <a:t>?</a:t>
            </a:r>
          </a:p>
          <a:p>
            <a:pPr marL="571500" indent="-571500">
              <a:buFont typeface="Wingdings" pitchFamily="2" charset="2"/>
              <a:buChar char="v"/>
            </a:pPr>
            <a:endParaRPr lang="en-US" sz="1400" b="1" dirty="0">
              <a:solidFill>
                <a:schemeClr val="accent6">
                  <a:lumMod val="50000"/>
                </a:schemeClr>
              </a:solidFill>
              <a:effectLst>
                <a:outerShdw blurRad="38100" dist="38100" dir="2700000" algn="tl">
                  <a:srgbClr val="000000">
                    <a:alpha val="43137"/>
                  </a:srgbClr>
                </a:outerShdw>
              </a:effectLst>
            </a:endParaRPr>
          </a:p>
          <a:p>
            <a:pPr marL="571500" indent="-571500">
              <a:buFont typeface="Wingdings" pitchFamily="2" charset="2"/>
              <a:buChar char="v"/>
            </a:pPr>
            <a:r>
              <a:rPr lang="en-US" sz="3200" b="1" dirty="0" smtClean="0">
                <a:solidFill>
                  <a:schemeClr val="accent6">
                    <a:lumMod val="50000"/>
                  </a:schemeClr>
                </a:solidFill>
                <a:effectLst>
                  <a:outerShdw blurRad="38100" dist="38100" dir="2700000" algn="tl">
                    <a:srgbClr val="000000">
                      <a:alpha val="43137"/>
                    </a:srgbClr>
                  </a:outerShdw>
                </a:effectLst>
              </a:rPr>
              <a:t>Do </a:t>
            </a:r>
            <a:r>
              <a:rPr lang="en-US" sz="3200" b="1" dirty="0">
                <a:solidFill>
                  <a:schemeClr val="accent6">
                    <a:lumMod val="50000"/>
                  </a:schemeClr>
                </a:solidFill>
                <a:effectLst>
                  <a:outerShdw blurRad="38100" dist="38100" dir="2700000" algn="tl">
                    <a:srgbClr val="000000">
                      <a:alpha val="43137"/>
                    </a:srgbClr>
                  </a:outerShdw>
                </a:effectLst>
              </a:rPr>
              <a:t>I have what I need so I can make </a:t>
            </a:r>
            <a:r>
              <a:rPr lang="en-US" sz="3200" b="1" dirty="0" smtClean="0">
                <a:solidFill>
                  <a:schemeClr val="accent6">
                    <a:lumMod val="50000"/>
                  </a:schemeClr>
                </a:solidFill>
                <a:effectLst>
                  <a:outerShdw blurRad="38100" dist="38100" dir="2700000" algn="tl">
                    <a:srgbClr val="000000">
                      <a:alpha val="43137"/>
                    </a:srgbClr>
                  </a:outerShdw>
                </a:effectLst>
              </a:rPr>
              <a:t>a contribution </a:t>
            </a:r>
            <a:r>
              <a:rPr lang="en-US" sz="3200" b="1" dirty="0">
                <a:solidFill>
                  <a:schemeClr val="accent6">
                    <a:lumMod val="50000"/>
                  </a:schemeClr>
                </a:solidFill>
                <a:effectLst>
                  <a:outerShdw blurRad="38100" dist="38100" dir="2700000" algn="tl">
                    <a:srgbClr val="000000">
                      <a:alpha val="43137"/>
                    </a:srgbClr>
                  </a:outerShdw>
                </a:effectLst>
              </a:rPr>
              <a:t>that gives </a:t>
            </a:r>
            <a:r>
              <a:rPr lang="en-US" sz="3200" b="1" dirty="0" smtClean="0">
                <a:solidFill>
                  <a:schemeClr val="accent6">
                    <a:lumMod val="50000"/>
                  </a:schemeClr>
                </a:solidFill>
                <a:effectLst>
                  <a:outerShdw blurRad="38100" dist="38100" dir="2700000" algn="tl">
                    <a:srgbClr val="000000">
                      <a:alpha val="43137"/>
                    </a:srgbClr>
                  </a:outerShdw>
                </a:effectLst>
              </a:rPr>
              <a:t>meaning to </a:t>
            </a:r>
            <a:r>
              <a:rPr lang="en-US" sz="3200" b="1" dirty="0">
                <a:solidFill>
                  <a:schemeClr val="accent6">
                    <a:lumMod val="50000"/>
                  </a:schemeClr>
                </a:solidFill>
                <a:effectLst>
                  <a:outerShdw blurRad="38100" dist="38100" dir="2700000" algn="tl">
                    <a:srgbClr val="000000">
                      <a:alpha val="43137"/>
                    </a:srgbClr>
                  </a:outerShdw>
                </a:effectLst>
              </a:rPr>
              <a:t>my life</a:t>
            </a:r>
            <a:r>
              <a:rPr lang="en-US" sz="3200" b="1" dirty="0" smtClean="0">
                <a:solidFill>
                  <a:schemeClr val="accent6">
                    <a:lumMod val="50000"/>
                  </a:schemeClr>
                </a:solidFill>
                <a:effectLst>
                  <a:outerShdw blurRad="38100" dist="38100" dir="2700000" algn="tl">
                    <a:srgbClr val="000000">
                      <a:alpha val="43137"/>
                    </a:srgbClr>
                  </a:outerShdw>
                </a:effectLst>
              </a:rPr>
              <a:t>?</a:t>
            </a:r>
          </a:p>
          <a:p>
            <a:pPr marL="571500" indent="-571500">
              <a:buFont typeface="Wingdings" pitchFamily="2" charset="2"/>
              <a:buChar char="v"/>
            </a:pPr>
            <a:endParaRPr lang="en-US" sz="1400" b="1" dirty="0" smtClean="0">
              <a:solidFill>
                <a:schemeClr val="accent6">
                  <a:lumMod val="50000"/>
                </a:schemeClr>
              </a:solidFill>
              <a:effectLst>
                <a:outerShdw blurRad="38100" dist="38100" dir="2700000" algn="tl">
                  <a:srgbClr val="000000">
                    <a:alpha val="43137"/>
                  </a:srgbClr>
                </a:outerShdw>
              </a:effectLst>
            </a:endParaRPr>
          </a:p>
          <a:p>
            <a:pPr marL="571500" indent="-571500">
              <a:buFont typeface="Wingdings" pitchFamily="2" charset="2"/>
              <a:buChar char="v"/>
            </a:pPr>
            <a:r>
              <a:rPr lang="en-US" sz="3200" b="1" dirty="0" smtClean="0">
                <a:solidFill>
                  <a:schemeClr val="accent6">
                    <a:lumMod val="50000"/>
                  </a:schemeClr>
                </a:solidFill>
                <a:effectLst>
                  <a:outerShdw blurRad="38100" dist="38100" dir="2700000" algn="tl">
                    <a:srgbClr val="000000">
                      <a:alpha val="43137"/>
                    </a:srgbClr>
                  </a:outerShdw>
                </a:effectLst>
              </a:rPr>
              <a:t>Am </a:t>
            </a:r>
            <a:r>
              <a:rPr lang="en-US" sz="3200" b="1" dirty="0">
                <a:solidFill>
                  <a:schemeClr val="accent6">
                    <a:lumMod val="50000"/>
                  </a:schemeClr>
                </a:solidFill>
                <a:effectLst>
                  <a:outerShdw blurRad="38100" dist="38100" dir="2700000" algn="tl">
                    <a:srgbClr val="000000">
                      <a:alpha val="43137"/>
                    </a:srgbClr>
                  </a:outerShdw>
                </a:effectLst>
              </a:rPr>
              <a:t>I recognized and thanked for what I do</a:t>
            </a:r>
            <a:r>
              <a:rPr lang="en-US" sz="3200" b="1" dirty="0" smtClean="0">
                <a:solidFill>
                  <a:schemeClr val="accent6">
                    <a:lumMod val="50000"/>
                  </a:schemeClr>
                </a:solidFill>
                <a:effectLst>
                  <a:outerShdw blurRad="38100" dist="38100" dir="2700000" algn="tl">
                    <a:srgbClr val="000000">
                      <a:alpha val="43137"/>
                    </a:srgbClr>
                  </a:outerShdw>
                </a:effectLst>
              </a:rPr>
              <a:t>?</a:t>
            </a:r>
          </a:p>
          <a:p>
            <a:pPr marL="571500" indent="-571500">
              <a:buFont typeface="Wingdings" pitchFamily="2" charset="2"/>
              <a:buChar char="v"/>
            </a:pPr>
            <a:endParaRPr lang="en-US" sz="3200" b="1" dirty="0" smtClean="0">
              <a:solidFill>
                <a:schemeClr val="accent6">
                  <a:lumMod val="50000"/>
                </a:schemeClr>
              </a:solidFill>
              <a:effectLst>
                <a:outerShdw blurRad="38100" dist="38100" dir="2700000" algn="tl">
                  <a:srgbClr val="000000">
                    <a:alpha val="43137"/>
                  </a:srgbClr>
                </a:outerShdw>
              </a:effectLst>
            </a:endParaRPr>
          </a:p>
          <a:p>
            <a:pPr algn="r"/>
            <a:r>
              <a:rPr lang="en-US" sz="1600" b="1" dirty="0">
                <a:solidFill>
                  <a:schemeClr val="tx2"/>
                </a:solidFill>
                <a:effectLst>
                  <a:outerShdw blurRad="38100" dist="38100" dir="2700000" algn="tl">
                    <a:srgbClr val="000000">
                      <a:alpha val="43137"/>
                    </a:srgbClr>
                  </a:outerShdw>
                </a:effectLst>
              </a:rPr>
              <a:t>Paul </a:t>
            </a:r>
            <a:r>
              <a:rPr lang="en-US" sz="1600" b="1" dirty="0" smtClean="0">
                <a:solidFill>
                  <a:schemeClr val="tx2"/>
                </a:solidFill>
                <a:effectLst>
                  <a:outerShdw blurRad="38100" dist="38100" dir="2700000" algn="tl">
                    <a:srgbClr val="000000">
                      <a:alpha val="43137"/>
                    </a:srgbClr>
                  </a:outerShdw>
                </a:effectLst>
              </a:rPr>
              <a:t>O’Neill, Former CEO Alcoa</a:t>
            </a:r>
          </a:p>
          <a:p>
            <a:pPr algn="r"/>
            <a:r>
              <a:rPr lang="en-US" sz="1600" b="1" dirty="0" smtClean="0">
                <a:solidFill>
                  <a:schemeClr val="tx2"/>
                </a:solidFill>
              </a:rPr>
              <a:t>Through </a:t>
            </a:r>
            <a:r>
              <a:rPr lang="en-US" sz="1600" b="1" dirty="0">
                <a:solidFill>
                  <a:schemeClr val="tx2"/>
                </a:solidFill>
              </a:rPr>
              <a:t>the Eyes of the Workforce</a:t>
            </a:r>
          </a:p>
          <a:p>
            <a:pPr algn="r"/>
            <a:r>
              <a:rPr lang="en-US" sz="1600" b="1" dirty="0">
                <a:solidFill>
                  <a:schemeClr val="tx2"/>
                </a:solidFill>
              </a:rPr>
              <a:t>Creating Joy, Meaning, and Safer Health Care</a:t>
            </a:r>
          </a:p>
          <a:p>
            <a:pPr algn="r"/>
            <a:r>
              <a:rPr lang="en-US" sz="1600" dirty="0">
                <a:solidFill>
                  <a:schemeClr val="tx2"/>
                </a:solidFill>
              </a:rPr>
              <a:t>Lucian </a:t>
            </a:r>
            <a:r>
              <a:rPr lang="en-US" sz="1600" dirty="0" err="1">
                <a:solidFill>
                  <a:schemeClr val="tx2"/>
                </a:solidFill>
              </a:rPr>
              <a:t>Leape</a:t>
            </a:r>
            <a:r>
              <a:rPr lang="en-US" sz="1600" dirty="0">
                <a:solidFill>
                  <a:schemeClr val="tx2"/>
                </a:solidFill>
              </a:rPr>
              <a:t> Institute</a:t>
            </a:r>
            <a:endParaRPr lang="en-US" sz="16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79273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 at work </a:t>
            </a:r>
            <a:endParaRPr lang="en-US" dirty="0"/>
          </a:p>
        </p:txBody>
      </p:sp>
      <p:sp>
        <p:nvSpPr>
          <p:cNvPr id="3" name="Content Placeholder 2"/>
          <p:cNvSpPr>
            <a:spLocks noGrp="1"/>
          </p:cNvSpPr>
          <p:nvPr>
            <p:ph idx="1"/>
          </p:nvPr>
        </p:nvSpPr>
        <p:spPr>
          <a:xfrm>
            <a:off x="1219200" y="2286000"/>
            <a:ext cx="7620000" cy="3276600"/>
          </a:xfrm>
        </p:spPr>
        <p:txBody>
          <a:bodyPr/>
          <a:lstStyle/>
          <a:p>
            <a:pPr marL="0" indent="0">
              <a:buNone/>
            </a:pPr>
            <a:r>
              <a:rPr lang="en-US" dirty="0" smtClean="0"/>
              <a:t>“The secret of joy in work is contained in one word – excellence.  To know how to do something well is to enjoy it”</a:t>
            </a:r>
            <a:r>
              <a:rPr lang="en-US" dirty="0"/>
              <a:t> </a:t>
            </a:r>
            <a:r>
              <a:rPr lang="en-US" dirty="0" smtClean="0"/>
              <a:t> </a:t>
            </a:r>
          </a:p>
          <a:p>
            <a:pPr marL="0" indent="0">
              <a:buNone/>
            </a:pPr>
            <a:endParaRPr lang="en-US" dirty="0"/>
          </a:p>
          <a:p>
            <a:pPr marL="0" indent="0" algn="r">
              <a:buNone/>
            </a:pPr>
            <a:r>
              <a:rPr lang="en-US" dirty="0" smtClean="0"/>
              <a:t>Pearl Buck</a:t>
            </a:r>
          </a:p>
          <a:p>
            <a:endParaRPr lang="en-US" dirty="0" smtClean="0"/>
          </a:p>
        </p:txBody>
      </p:sp>
    </p:spTree>
    <p:extLst>
      <p:ext uri="{BB962C8B-B14F-4D97-AF65-F5344CB8AC3E}">
        <p14:creationId xmlns:p14="http://schemas.microsoft.com/office/powerpoint/2010/main" val="1934634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r>
              <a:rPr lang="en-US" dirty="0" smtClean="0"/>
              <a:t>Healthcare delivery is becoming more and more complex…a wrong turn or a missed opportunity  can result in a medical error and/or even death!</a:t>
            </a:r>
          </a:p>
          <a:p>
            <a:r>
              <a:rPr lang="en-US" dirty="0" smtClean="0"/>
              <a:t>Our greatest </a:t>
            </a:r>
            <a:r>
              <a:rPr lang="en-US" b="1" i="1" dirty="0" smtClean="0"/>
              <a:t>asset</a:t>
            </a:r>
            <a:r>
              <a:rPr lang="en-US" dirty="0" smtClean="0"/>
              <a:t> and </a:t>
            </a:r>
            <a:r>
              <a:rPr lang="en-US" b="1" i="1" dirty="0" smtClean="0"/>
              <a:t>liability </a:t>
            </a:r>
            <a:r>
              <a:rPr lang="en-US" dirty="0" smtClean="0"/>
              <a:t>are our people!</a:t>
            </a:r>
          </a:p>
          <a:p>
            <a:r>
              <a:rPr lang="en-US" dirty="0" smtClean="0"/>
              <a:t>We must utilize technology effectively to prevent errors and design systems that address human factors</a:t>
            </a:r>
          </a:p>
          <a:p>
            <a:r>
              <a:rPr lang="en-US" dirty="0" smtClean="0"/>
              <a:t>TeamSTEPPS is a great foundation for a safe culture and can help us avert some of the landmines we are encountering in the changing face of healthcare</a:t>
            </a:r>
            <a:endParaRPr lang="en-US" dirty="0"/>
          </a:p>
        </p:txBody>
      </p:sp>
    </p:spTree>
    <p:extLst>
      <p:ext uri="{BB962C8B-B14F-4D97-AF65-F5344CB8AC3E}">
        <p14:creationId xmlns:p14="http://schemas.microsoft.com/office/powerpoint/2010/main" val="22925352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75213" y="1219200"/>
            <a:ext cx="5181600" cy="3231654"/>
          </a:xfrm>
          <a:prstGeom prst="rect">
            <a:avLst/>
          </a:prstGeom>
          <a:noFill/>
          <a:ln w="9525">
            <a:noFill/>
            <a:miter lim="800000"/>
            <a:headEnd/>
            <a:tailEnd/>
          </a:ln>
          <a:effectLst/>
        </p:spPr>
        <p:txBody>
          <a:bodyPr>
            <a:spAutoFit/>
          </a:bodyPr>
          <a:lstStyle/>
          <a:p>
            <a:pPr>
              <a:defRPr/>
            </a:pPr>
            <a:r>
              <a:rPr lang="en-US" sz="2800" b="1" dirty="0">
                <a:solidFill>
                  <a:schemeClr val="accent6">
                    <a:lumMod val="50000"/>
                  </a:schemeClr>
                </a:solidFill>
                <a:effectLst>
                  <a:outerShdw blurRad="38100" dist="38100" dir="2700000" algn="tl">
                    <a:srgbClr val="000000">
                      <a:alpha val="43137"/>
                    </a:srgbClr>
                  </a:outerShdw>
                </a:effectLst>
                <a:latin typeface="+mj-lt"/>
              </a:rPr>
              <a:t>“We are being judged by a new yardstick; not just how smart we are, or by our training and expertise, but also how well we handle ourselves and each other.”</a:t>
            </a:r>
          </a:p>
          <a:p>
            <a:pPr>
              <a:defRPr/>
            </a:pPr>
            <a:endParaRPr lang="en-US" sz="2400" b="1" dirty="0">
              <a:solidFill>
                <a:schemeClr val="accent6">
                  <a:lumMod val="50000"/>
                </a:schemeClr>
              </a:solidFill>
              <a:latin typeface="+mj-lt"/>
            </a:endParaRPr>
          </a:p>
          <a:p>
            <a:pPr>
              <a:defRPr/>
            </a:pPr>
            <a:r>
              <a:rPr lang="en-US" sz="2000" b="1" i="1" dirty="0" smtClean="0">
                <a:solidFill>
                  <a:schemeClr val="accent6">
                    <a:lumMod val="50000"/>
                  </a:schemeClr>
                </a:solidFill>
                <a:effectLst>
                  <a:outerShdw blurRad="38100" dist="38100" dir="2700000" algn="tl">
                    <a:srgbClr val="000000">
                      <a:alpha val="43137"/>
                    </a:srgbClr>
                  </a:outerShdw>
                </a:effectLst>
                <a:latin typeface="+mj-lt"/>
              </a:rPr>
              <a:t>                     Daniel </a:t>
            </a:r>
            <a:r>
              <a:rPr lang="en-US" sz="2000" b="1" i="1" dirty="0">
                <a:solidFill>
                  <a:schemeClr val="accent6">
                    <a:lumMod val="50000"/>
                  </a:schemeClr>
                </a:solidFill>
                <a:effectLst>
                  <a:outerShdw blurRad="38100" dist="38100" dir="2700000" algn="tl">
                    <a:srgbClr val="000000">
                      <a:alpha val="43137"/>
                    </a:srgbClr>
                  </a:outerShdw>
                </a:effectLst>
                <a:latin typeface="+mj-lt"/>
              </a:rPr>
              <a:t>Goleman, Ph.D.</a:t>
            </a:r>
          </a:p>
          <a:p>
            <a:pPr>
              <a:defRPr/>
            </a:pPr>
            <a:r>
              <a:rPr lang="en-US" sz="2000" b="1" i="1" dirty="0">
                <a:solidFill>
                  <a:schemeClr val="accent6">
                    <a:lumMod val="50000"/>
                  </a:schemeClr>
                </a:solidFill>
                <a:effectLst>
                  <a:outerShdw blurRad="38100" dist="38100" dir="2700000" algn="tl">
                    <a:srgbClr val="000000">
                      <a:alpha val="43137"/>
                    </a:srgbClr>
                  </a:outerShdw>
                </a:effectLst>
                <a:latin typeface="+mj-lt"/>
              </a:rPr>
              <a:t>            </a:t>
            </a:r>
            <a:r>
              <a:rPr lang="en-US" sz="2000" b="1" i="1" dirty="0" smtClean="0">
                <a:solidFill>
                  <a:schemeClr val="accent6">
                    <a:lumMod val="50000"/>
                  </a:schemeClr>
                </a:solidFill>
                <a:effectLst>
                  <a:outerShdw blurRad="38100" dist="38100" dir="2700000" algn="tl">
                    <a:srgbClr val="000000">
                      <a:alpha val="43137"/>
                    </a:srgbClr>
                  </a:outerShdw>
                </a:effectLst>
                <a:latin typeface="+mj-lt"/>
              </a:rPr>
              <a:t>         </a:t>
            </a:r>
            <a:r>
              <a:rPr lang="en-US" sz="2000" i="1" dirty="0" smtClean="0">
                <a:solidFill>
                  <a:schemeClr val="accent6">
                    <a:lumMod val="50000"/>
                  </a:schemeClr>
                </a:solidFill>
                <a:effectLst>
                  <a:outerShdw blurRad="38100" dist="38100" dir="2700000" algn="tl">
                    <a:srgbClr val="000000">
                      <a:alpha val="43137"/>
                    </a:srgbClr>
                  </a:outerShdw>
                </a:effectLst>
                <a:latin typeface="+mj-lt"/>
              </a:rPr>
              <a:t>Working </a:t>
            </a:r>
            <a:r>
              <a:rPr lang="en-US" sz="2000" i="1" dirty="0">
                <a:solidFill>
                  <a:schemeClr val="accent6">
                    <a:lumMod val="50000"/>
                  </a:schemeClr>
                </a:solidFill>
                <a:effectLst>
                  <a:outerShdw blurRad="38100" dist="38100" dir="2700000" algn="tl">
                    <a:srgbClr val="000000">
                      <a:alpha val="43137"/>
                    </a:srgbClr>
                  </a:outerShdw>
                </a:effectLst>
                <a:latin typeface="+mj-lt"/>
              </a:rPr>
              <a:t>with Emotional intelligenc</a:t>
            </a:r>
            <a:r>
              <a:rPr lang="en-US" sz="2000" i="1" dirty="0">
                <a:solidFill>
                  <a:schemeClr val="accent6">
                    <a:lumMod val="50000"/>
                  </a:schemeClr>
                </a:solidFill>
                <a:effectLst>
                  <a:outerShdw blurRad="38100" dist="38100" dir="2700000" algn="tl">
                    <a:srgbClr val="000000">
                      <a:alpha val="43137"/>
                    </a:srgbClr>
                  </a:outerShdw>
                </a:effectLst>
                <a:latin typeface="Georgia" pitchFamily="18" charset="0"/>
              </a:rPr>
              <a:t>e</a:t>
            </a:r>
          </a:p>
        </p:txBody>
      </p:sp>
      <p:pic>
        <p:nvPicPr>
          <p:cNvPr id="254978" name="Picture 7" descr="Highway sign that reads:&#10;&quot;Truth: Next Exit&quot;"/>
          <p:cNvPicPr>
            <a:picLocks noChangeAspect="1" noChangeArrowheads="1"/>
          </p:cNvPicPr>
          <p:nvPr/>
        </p:nvPicPr>
        <p:blipFill>
          <a:blip r:embed="rId3"/>
          <a:srcRect/>
          <a:stretch>
            <a:fillRect/>
          </a:stretch>
        </p:blipFill>
        <p:spPr bwMode="auto">
          <a:xfrm>
            <a:off x="6079603" y="1600200"/>
            <a:ext cx="2895600" cy="2513013"/>
          </a:xfrm>
          <a:prstGeom prst="rect">
            <a:avLst/>
          </a:prstGeom>
          <a:noFill/>
          <a:ln w="12700">
            <a:solidFill>
              <a:schemeClr val="bg1"/>
            </a:solidFill>
            <a:miter lim="800000"/>
            <a:headEnd/>
            <a:tailEnd/>
          </a:ln>
        </p:spPr>
      </p:pic>
    </p:spTree>
    <p:extLst>
      <p:ext uri="{BB962C8B-B14F-4D97-AF65-F5344CB8AC3E}">
        <p14:creationId xmlns:p14="http://schemas.microsoft.com/office/powerpoint/2010/main" val="885134351"/>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A cartoon figure balancing five boxes above his head. The boxes are labeled &quot;Quality,&quot; &quot;Safety,&quot; &quot;Patient Satisfaction,&quot; &quot;Outcomes: Access,&quot; and &quot;Cost: Efficiency.&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140" y="519164"/>
            <a:ext cx="5638800" cy="5948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1141244">
            <a:off x="2435530" y="2208330"/>
            <a:ext cx="1467068" cy="1200329"/>
          </a:xfrm>
          <a:prstGeom prst="rect">
            <a:avLst/>
          </a:prstGeom>
          <a:noFill/>
        </p:spPr>
        <p:txBody>
          <a:bodyPr wrap="none" rtlCol="0">
            <a:spAutoFit/>
          </a:bodyPr>
          <a:lstStyle/>
          <a:p>
            <a:pPr algn="ctr"/>
            <a:r>
              <a:rPr lang="en-US" sz="3600" b="1" dirty="0" smtClean="0"/>
              <a:t>COST</a:t>
            </a:r>
          </a:p>
          <a:p>
            <a:pPr algn="ctr"/>
            <a:endParaRPr lang="en-US" b="1" dirty="0" smtClean="0"/>
          </a:p>
          <a:p>
            <a:pPr algn="ctr"/>
            <a:r>
              <a:rPr lang="en-US" b="1" dirty="0" smtClean="0"/>
              <a:t>Efficiency</a:t>
            </a:r>
            <a:endParaRPr lang="en-US" b="1" dirty="0"/>
          </a:p>
        </p:txBody>
      </p:sp>
      <p:sp>
        <p:nvSpPr>
          <p:cNvPr id="7" name="Rectangle 6"/>
          <p:cNvSpPr/>
          <p:nvPr/>
        </p:nvSpPr>
        <p:spPr>
          <a:xfrm rot="1686497">
            <a:off x="4823740" y="2287873"/>
            <a:ext cx="2476805" cy="1138773"/>
          </a:xfrm>
          <a:prstGeom prst="rect">
            <a:avLst/>
          </a:prstGeom>
        </p:spPr>
        <p:txBody>
          <a:bodyPr wrap="square">
            <a:spAutoFit/>
          </a:bodyPr>
          <a:lstStyle/>
          <a:p>
            <a:pPr algn="ctr"/>
            <a:r>
              <a:rPr lang="en-US" sz="3200" b="1" dirty="0" smtClean="0"/>
              <a:t>OUTCOMES</a:t>
            </a:r>
          </a:p>
          <a:p>
            <a:pPr algn="ctr"/>
            <a:endParaRPr lang="en-US" b="1" dirty="0" smtClean="0"/>
          </a:p>
          <a:p>
            <a:pPr algn="ctr"/>
            <a:r>
              <a:rPr lang="en-US" b="1" dirty="0" smtClean="0"/>
              <a:t>Access</a:t>
            </a:r>
            <a:endParaRPr lang="en-US" b="1" dirty="0"/>
          </a:p>
        </p:txBody>
      </p:sp>
      <p:sp>
        <p:nvSpPr>
          <p:cNvPr id="9" name="TextBox 8"/>
          <p:cNvSpPr txBox="1"/>
          <p:nvPr/>
        </p:nvSpPr>
        <p:spPr>
          <a:xfrm rot="1293907">
            <a:off x="5199210" y="795232"/>
            <a:ext cx="1636987" cy="707886"/>
          </a:xfrm>
          <a:prstGeom prst="rect">
            <a:avLst/>
          </a:prstGeom>
          <a:noFill/>
        </p:spPr>
        <p:txBody>
          <a:bodyPr wrap="none" rtlCol="0">
            <a:spAutoFit/>
          </a:bodyPr>
          <a:lstStyle/>
          <a:p>
            <a:pPr algn="ctr"/>
            <a:r>
              <a:rPr lang="en-US" sz="2000" b="1" dirty="0" smtClean="0"/>
              <a:t>Patient </a:t>
            </a:r>
          </a:p>
          <a:p>
            <a:pPr algn="ctr"/>
            <a:r>
              <a:rPr lang="en-US" sz="2000" b="1" dirty="0" smtClean="0"/>
              <a:t>Satisfaction</a:t>
            </a:r>
            <a:endParaRPr lang="en-US" sz="2000" b="1" dirty="0"/>
          </a:p>
        </p:txBody>
      </p:sp>
      <p:sp>
        <p:nvSpPr>
          <p:cNvPr id="8" name="Rectangle 7"/>
          <p:cNvSpPr/>
          <p:nvPr/>
        </p:nvSpPr>
        <p:spPr>
          <a:xfrm>
            <a:off x="2743200" y="1020312"/>
            <a:ext cx="1045364" cy="369332"/>
          </a:xfrm>
          <a:prstGeom prst="rect">
            <a:avLst/>
          </a:prstGeom>
        </p:spPr>
        <p:txBody>
          <a:bodyPr wrap="square">
            <a:spAutoFit/>
          </a:bodyPr>
          <a:lstStyle/>
          <a:p>
            <a:r>
              <a:rPr lang="en-US" b="1" dirty="0"/>
              <a:t>QUALITY</a:t>
            </a:r>
          </a:p>
        </p:txBody>
      </p:sp>
      <p:sp>
        <p:nvSpPr>
          <p:cNvPr id="10" name="Rectangle 9"/>
          <p:cNvSpPr/>
          <p:nvPr/>
        </p:nvSpPr>
        <p:spPr>
          <a:xfrm rot="2853556">
            <a:off x="4161510" y="1219973"/>
            <a:ext cx="989500" cy="369332"/>
          </a:xfrm>
          <a:prstGeom prst="rect">
            <a:avLst/>
          </a:prstGeom>
        </p:spPr>
        <p:txBody>
          <a:bodyPr wrap="square">
            <a:spAutoFit/>
          </a:bodyPr>
          <a:lstStyle/>
          <a:p>
            <a:r>
              <a:rPr lang="en-US" b="1" dirty="0" smtClean="0"/>
              <a:t>SAFETY</a:t>
            </a:r>
            <a:endParaRPr lang="en-US" b="1" dirty="0"/>
          </a:p>
        </p:txBody>
      </p:sp>
    </p:spTree>
    <p:extLst>
      <p:ext uri="{BB962C8B-B14F-4D97-AF65-F5344CB8AC3E}">
        <p14:creationId xmlns:p14="http://schemas.microsoft.com/office/powerpoint/2010/main" val="18788517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“With great power comes </a:t>
            </a:r>
            <a:br>
              <a:rPr lang="en-US" dirty="0" smtClean="0"/>
            </a:br>
            <a:r>
              <a:rPr lang="en-US" dirty="0" smtClean="0"/>
              <a:t>great responsibility”</a:t>
            </a:r>
            <a:endParaRPr lang="en-US" dirty="0"/>
          </a:p>
        </p:txBody>
      </p:sp>
      <p:pic>
        <p:nvPicPr>
          <p:cNvPr id="8196" name="Picture 4" descr="Blury picture of hospital workers rushing a patient to the 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6037394" cy="4023360"/>
          </a:xfrm>
          <a:prstGeom prst="rect">
            <a:avLst/>
          </a:prstGeom>
          <a:noFill/>
          <a:ln w="15875">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9725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enguins being ador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5253"/>
            <a:ext cx="4028172" cy="5960763"/>
          </a:xfrm>
          <a:prstGeom prst="rect">
            <a:avLst/>
          </a:prstGeom>
          <a:noFill/>
          <a:ln w="15875">
            <a:solidFill>
              <a:schemeClr val="tx2"/>
            </a:solidFill>
          </a:ln>
          <a:extLst>
            <a:ext uri="{909E8E84-426E-40DD-AFC4-6F175D3DCCD1}">
              <a14:hiddenFill xmlns:a14="http://schemas.microsoft.com/office/drawing/2010/main">
                <a:solidFill>
                  <a:srgbClr val="FFFFFF"/>
                </a:solidFill>
              </a14:hiddenFill>
            </a:ext>
          </a:extLst>
        </p:spPr>
      </p:pic>
      <p:pic>
        <p:nvPicPr>
          <p:cNvPr id="18437" name="Picture 5" descr="Clip art Thank Yo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167188"/>
            <a:ext cx="3086421" cy="215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9422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705" y="685800"/>
            <a:ext cx="6629400" cy="3760435"/>
          </a:xfrm>
        </p:spPr>
        <p:txBody>
          <a:bodyPr>
            <a:normAutofit/>
          </a:bodyPr>
          <a:lstStyle/>
          <a:p>
            <a:r>
              <a:rPr lang="en-US" dirty="0" err="1" smtClean="0"/>
              <a:t>Cna</a:t>
            </a:r>
            <a:r>
              <a:rPr lang="en-US" dirty="0" smtClean="0"/>
              <a:t> Empowerment through a teamwork &amp; communication Program in the nursing home setting </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Erin Howe, DNP, RN, ANP-BC</a:t>
            </a:r>
          </a:p>
          <a:p>
            <a:r>
              <a:rPr lang="en-US" dirty="0" smtClean="0"/>
              <a:t>University of Rochester</a:t>
            </a:r>
            <a:endParaRPr lang="en-US" dirty="0"/>
          </a:p>
        </p:txBody>
      </p:sp>
    </p:spTree>
    <p:extLst>
      <p:ext uri="{BB962C8B-B14F-4D97-AF65-F5344CB8AC3E}">
        <p14:creationId xmlns:p14="http://schemas.microsoft.com/office/powerpoint/2010/main" val="38751740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800" dirty="0"/>
          </a:p>
        </p:txBody>
      </p:sp>
      <p:sp>
        <p:nvSpPr>
          <p:cNvPr id="3" name="Content Placeholder 2"/>
          <p:cNvSpPr>
            <a:spLocks noGrp="1"/>
          </p:cNvSpPr>
          <p:nvPr>
            <p:ph sz="quarter" idx="1"/>
          </p:nvPr>
        </p:nvSpPr>
        <p:spPr/>
        <p:txBody>
          <a:bodyPr/>
          <a:lstStyle/>
          <a:p>
            <a:pPr marL="0" indent="0">
              <a:buNone/>
            </a:pPr>
            <a:endParaRPr lang="en-US" dirty="0" smtClean="0"/>
          </a:p>
          <a:p>
            <a:pPr marL="0" indent="0" algn="ctr">
              <a:buNone/>
            </a:pPr>
            <a:r>
              <a:rPr lang="en-US" dirty="0"/>
              <a:t>	</a:t>
            </a:r>
            <a:r>
              <a:rPr lang="en-US" sz="4800" dirty="0" smtClean="0">
                <a:solidFill>
                  <a:schemeClr val="accent2"/>
                </a:solidFill>
              </a:rPr>
              <a:t>Teamwork</a:t>
            </a:r>
            <a:r>
              <a:rPr lang="en-US" sz="4800" dirty="0" smtClean="0"/>
              <a:t>…means never having to take all the blame yourself</a:t>
            </a:r>
            <a:endParaRPr lang="en-US" sz="4800" dirty="0"/>
          </a:p>
        </p:txBody>
      </p:sp>
    </p:spTree>
    <p:extLst>
      <p:ext uri="{BB962C8B-B14F-4D97-AF65-F5344CB8AC3E}">
        <p14:creationId xmlns:p14="http://schemas.microsoft.com/office/powerpoint/2010/main" val="5284829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Long Term Care Dilemma</a:t>
            </a:r>
            <a:endParaRPr lang="en-US" dirty="0"/>
          </a:p>
        </p:txBody>
      </p:sp>
      <p:sp>
        <p:nvSpPr>
          <p:cNvPr id="3" name="Content Placeholder 2"/>
          <p:cNvSpPr>
            <a:spLocks noGrp="1"/>
          </p:cNvSpPr>
          <p:nvPr>
            <p:ph idx="1"/>
          </p:nvPr>
        </p:nvSpPr>
        <p:spPr>
          <a:xfrm>
            <a:off x="484909" y="1676400"/>
            <a:ext cx="8229600" cy="4572000"/>
          </a:xfrm>
        </p:spPr>
        <p:txBody>
          <a:bodyPr>
            <a:normAutofit fontScale="92500" lnSpcReduction="20000"/>
          </a:bodyPr>
          <a:lstStyle/>
          <a:p>
            <a:pPr>
              <a:buFont typeface="Wingdings" pitchFamily="2" charset="2"/>
              <a:buChar char="v"/>
            </a:pPr>
            <a:r>
              <a:rPr lang="en-US" sz="3000" dirty="0" smtClean="0"/>
              <a:t>Oldest old (85 +): fastest growing segment of population: </a:t>
            </a:r>
          </a:p>
          <a:p>
            <a:pPr lvl="2">
              <a:buFont typeface="Wingdings" pitchFamily="2" charset="2"/>
              <a:buChar char="ü"/>
            </a:pPr>
            <a:r>
              <a:rPr lang="en-US" sz="2600" dirty="0" smtClean="0"/>
              <a:t>By 2050: number 19 million</a:t>
            </a:r>
          </a:p>
          <a:p>
            <a:pPr lvl="2">
              <a:buFont typeface="Wingdings" pitchFamily="2" charset="2"/>
              <a:buChar char="ü"/>
            </a:pPr>
            <a:r>
              <a:rPr lang="en-US" sz="2600" dirty="0" smtClean="0"/>
              <a:t>Comprise 24% of elderly Americans</a:t>
            </a:r>
          </a:p>
          <a:p>
            <a:pPr>
              <a:buFont typeface="Wingdings" pitchFamily="2" charset="2"/>
              <a:buChar char="v"/>
            </a:pPr>
            <a:r>
              <a:rPr lang="en-US" sz="3000" dirty="0" smtClean="0"/>
              <a:t>Highest utilization of health care dollars</a:t>
            </a:r>
          </a:p>
          <a:p>
            <a:pPr lvl="2">
              <a:buFont typeface="Wingdings" pitchFamily="2" charset="2"/>
              <a:buChar char="ü"/>
            </a:pPr>
            <a:r>
              <a:rPr lang="en-US" sz="2600" dirty="0" smtClean="0"/>
              <a:t>2009: Medicare spent $54.4 billion on post-acute care</a:t>
            </a:r>
          </a:p>
          <a:p>
            <a:pPr lvl="2">
              <a:buFont typeface="Wingdings" pitchFamily="2" charset="2"/>
              <a:buChar char="ü"/>
            </a:pPr>
            <a:r>
              <a:rPr lang="en-US" sz="2600" dirty="0" smtClean="0"/>
              <a:t>29% increase compared to 2005 expenditures</a:t>
            </a:r>
            <a:r>
              <a:rPr lang="en-US" dirty="0" smtClean="0"/>
              <a:t>	</a:t>
            </a:r>
          </a:p>
          <a:p>
            <a:pPr>
              <a:buFont typeface="Wingdings" pitchFamily="2" charset="2"/>
              <a:buChar char="v"/>
            </a:pPr>
            <a:r>
              <a:rPr lang="en-US" sz="3000" dirty="0" smtClean="0"/>
              <a:t>Nursing Home costs</a:t>
            </a:r>
          </a:p>
          <a:p>
            <a:pPr lvl="2">
              <a:buFont typeface="Wingdings" pitchFamily="2" charset="2"/>
              <a:buChar char="ü"/>
            </a:pPr>
            <a:r>
              <a:rPr lang="en-US" sz="2600" dirty="0" smtClean="0"/>
              <a:t>2000: $195 billion</a:t>
            </a:r>
          </a:p>
          <a:p>
            <a:pPr lvl="2">
              <a:buFont typeface="Wingdings" pitchFamily="2" charset="2"/>
              <a:buChar char="ü"/>
            </a:pPr>
            <a:r>
              <a:rPr lang="en-US" sz="2600" dirty="0" smtClean="0"/>
              <a:t>2040: projected $540 billion</a:t>
            </a:r>
            <a:r>
              <a:rPr lang="en-US" dirty="0" smtClean="0"/>
              <a:t>			</a:t>
            </a:r>
          </a:p>
          <a:p>
            <a:pPr>
              <a:buNone/>
            </a:pPr>
            <a:r>
              <a:rPr lang="en-US" dirty="0" smtClean="0"/>
              <a:t>		</a:t>
            </a:r>
            <a:endParaRPr lang="en-US" dirty="0"/>
          </a:p>
        </p:txBody>
      </p:sp>
      <p:pic>
        <p:nvPicPr>
          <p:cNvPr id="1026" name="Picture 2" descr="holding hands"/>
          <p:cNvPicPr>
            <a:picLocks noChangeAspect="1" noChangeArrowheads="1"/>
          </p:cNvPicPr>
          <p:nvPr/>
        </p:nvPicPr>
        <p:blipFill>
          <a:blip r:embed="rId3" cstate="print"/>
          <a:srcRect/>
          <a:stretch>
            <a:fillRect/>
          </a:stretch>
        </p:blipFill>
        <p:spPr bwMode="auto">
          <a:xfrm>
            <a:off x="6781800" y="4724400"/>
            <a:ext cx="2209800" cy="1980009"/>
          </a:xfrm>
          <a:prstGeom prst="rect">
            <a:avLst/>
          </a:prstGeom>
          <a:noFill/>
        </p:spPr>
      </p:pic>
      <p:sp>
        <p:nvSpPr>
          <p:cNvPr id="9" name="Footer Placeholder 3"/>
          <p:cNvSpPr txBox="1">
            <a:spLocks noGrp="1"/>
          </p:cNvSpPr>
          <p:nvPr>
            <p:ph type="ftr" sz="quarter" idx="11"/>
          </p:nvPr>
        </p:nvSpPr>
        <p:spPr>
          <a:xfrm rot="21600000">
            <a:off x="2057400" y="6172200"/>
            <a:ext cx="3352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rgbClr val="EBDDC3"/>
                </a:solidFill>
              </a:rPr>
              <a:t>	</a:t>
            </a:r>
            <a:r>
              <a:rPr lang="en-US" sz="1600" dirty="0" err="1" smtClean="0">
                <a:solidFill>
                  <a:prstClr val="black"/>
                </a:solidFill>
              </a:rPr>
              <a:t>Eskildsen</a:t>
            </a:r>
            <a:r>
              <a:rPr lang="en-US" sz="1600" dirty="0" smtClean="0">
                <a:solidFill>
                  <a:prstClr val="black"/>
                </a:solidFill>
              </a:rPr>
              <a:t> &amp; Price (2009)</a:t>
            </a:r>
            <a:endParaRPr lang="en-US" sz="1600" dirty="0">
              <a:solidFill>
                <a:prstClr val="black"/>
              </a:solidFill>
            </a:endParaRPr>
          </a:p>
        </p:txBody>
      </p:sp>
    </p:spTree>
    <p:extLst>
      <p:ext uri="{BB962C8B-B14F-4D97-AF65-F5344CB8AC3E}">
        <p14:creationId xmlns:p14="http://schemas.microsoft.com/office/powerpoint/2010/main" val="4633773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73162"/>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609600" y="1981200"/>
            <a:ext cx="7620000" cy="4343400"/>
          </a:xfrm>
        </p:spPr>
        <p:txBody>
          <a:bodyPr>
            <a:normAutofit/>
          </a:bodyPr>
          <a:lstStyle/>
          <a:p>
            <a:r>
              <a:rPr lang="en-US" sz="2400" dirty="0" smtClean="0"/>
              <a:t>7 out of 10 care providers in long-term care (LTC) are CNAs (Certified Nurse’s Aides)</a:t>
            </a:r>
          </a:p>
          <a:p>
            <a:r>
              <a:rPr lang="en-US" sz="2400" dirty="0" smtClean="0"/>
              <a:t>8 out of 10 hours of care provided in LTC by CNAs</a:t>
            </a:r>
          </a:p>
          <a:p>
            <a:r>
              <a:rPr lang="en-US" sz="2400" dirty="0" smtClean="0"/>
              <a:t>Over next decade, demand for CNAs will    35%</a:t>
            </a:r>
          </a:p>
          <a:p>
            <a:r>
              <a:rPr lang="en-US" sz="2400" dirty="0" smtClean="0"/>
              <a:t>BUT this labor pool will only     2%</a:t>
            </a:r>
          </a:p>
          <a:p>
            <a:r>
              <a:rPr lang="en-US" sz="2400" dirty="0" smtClean="0"/>
              <a:t>CNA turnover in a facility can be  &gt; 100%</a:t>
            </a:r>
          </a:p>
          <a:p>
            <a:r>
              <a:rPr lang="en-US" sz="2400" dirty="0" smtClean="0"/>
              <a:t>Replacing a CNA may cost  &gt; $4,000</a:t>
            </a:r>
          </a:p>
          <a:p>
            <a:pPr marL="114300" indent="0">
              <a:buNone/>
            </a:pPr>
            <a:endParaRPr lang="en-US" dirty="0" smtClean="0"/>
          </a:p>
        </p:txBody>
      </p:sp>
      <p:sp>
        <p:nvSpPr>
          <p:cNvPr id="4" name="Footer Placeholder 3"/>
          <p:cNvSpPr>
            <a:spLocks noGrp="1"/>
          </p:cNvSpPr>
          <p:nvPr>
            <p:ph type="ftr" sz="quarter" idx="11"/>
          </p:nvPr>
        </p:nvSpPr>
        <p:spPr>
          <a:xfrm rot="21600000">
            <a:off x="1905000" y="6324600"/>
            <a:ext cx="4343400" cy="381000"/>
          </a:xfrm>
        </p:spPr>
        <p:txBody>
          <a:bodyPr/>
          <a:lstStyle/>
          <a:p>
            <a:pPr algn="ctr"/>
            <a:r>
              <a:rPr lang="en-US" dirty="0" smtClean="0">
                <a:solidFill>
                  <a:prstClr val="black"/>
                </a:solidFill>
              </a:rPr>
              <a:t>Dawson (2007); Wiener, et al. (2009</a:t>
            </a:r>
            <a:r>
              <a:rPr lang="en-US" dirty="0">
                <a:solidFill>
                  <a:prstClr val="black"/>
                </a:solidFill>
              </a:rPr>
              <a:t>)</a:t>
            </a:r>
            <a:endParaRPr lang="en-US" dirty="0">
              <a:solidFill>
                <a:srgbClr val="775F55"/>
              </a:solidFill>
            </a:endParaRPr>
          </a:p>
        </p:txBody>
      </p:sp>
      <p:sp>
        <p:nvSpPr>
          <p:cNvPr id="5" name="Up Arrow 4"/>
          <p:cNvSpPr/>
          <p:nvPr/>
        </p:nvSpPr>
        <p:spPr>
          <a:xfrm>
            <a:off x="6172200" y="3311232"/>
            <a:ext cx="152400" cy="304800"/>
          </a:xfrm>
          <a:prstGeom prst="up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Up Arrow 5"/>
          <p:cNvSpPr/>
          <p:nvPr/>
        </p:nvSpPr>
        <p:spPr>
          <a:xfrm>
            <a:off x="4533900" y="3810000"/>
            <a:ext cx="152400"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371600" y="533400"/>
            <a:ext cx="6324600" cy="830997"/>
          </a:xfrm>
          <a:prstGeom prst="rect">
            <a:avLst/>
          </a:prstGeom>
          <a:noFill/>
        </p:spPr>
        <p:txBody>
          <a:bodyPr wrap="square" rtlCol="0">
            <a:spAutoFit/>
          </a:bodyPr>
          <a:lstStyle/>
          <a:p>
            <a:pPr algn="ctr"/>
            <a:r>
              <a:rPr lang="en-US" sz="4800" dirty="0" smtClean="0">
                <a:solidFill>
                  <a:srgbClr val="EBDDC3">
                    <a:lumMod val="50000"/>
                  </a:srgbClr>
                </a:solidFill>
              </a:rPr>
              <a:t>The Cost of Turnover</a:t>
            </a:r>
            <a:endParaRPr lang="en-US" sz="4800" dirty="0">
              <a:solidFill>
                <a:srgbClr val="EBDDC3">
                  <a:lumMod val="50000"/>
                </a:srgbClr>
              </a:solidFill>
            </a:endParaRPr>
          </a:p>
        </p:txBody>
      </p:sp>
    </p:spTree>
    <p:extLst>
      <p:ext uri="{BB962C8B-B14F-4D97-AF65-F5344CB8AC3E}">
        <p14:creationId xmlns:p14="http://schemas.microsoft.com/office/powerpoint/2010/main" val="26287144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accent3">
                    <a:lumMod val="75000"/>
                  </a:schemeClr>
                </a:solidFill>
              </a:rPr>
              <a:t>Impact of CNA Turnover in LTC</a:t>
            </a:r>
            <a:endParaRPr lang="en-US" dirty="0">
              <a:solidFill>
                <a:schemeClr val="accent3">
                  <a:lumMod val="75000"/>
                </a:schemeClr>
              </a:solidFill>
            </a:endParaRPr>
          </a:p>
        </p:txBody>
      </p:sp>
      <p:graphicFrame>
        <p:nvGraphicFramePr>
          <p:cNvPr id="5" name="Content Placeholder 4"/>
          <p:cNvGraphicFramePr>
            <a:graphicFrameLocks noGrp="1"/>
          </p:cNvGraphicFramePr>
          <p:nvPr>
            <p:ph idx="1"/>
          </p:nvPr>
        </p:nvGraphicFramePr>
        <p:xfrm>
          <a:off x="685800" y="1752600"/>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0" y="6667500"/>
            <a:ext cx="8915400" cy="381000"/>
          </a:xfrm>
        </p:spPr>
        <p:txBody>
          <a:bodyPr/>
          <a:lstStyle/>
          <a:p>
            <a:pPr algn="ctr"/>
            <a:r>
              <a:rPr lang="en-US" dirty="0" smtClean="0">
                <a:solidFill>
                  <a:prstClr val="black"/>
                </a:solidFill>
              </a:rPr>
              <a:t>Barry, Brannon, &amp; </a:t>
            </a:r>
            <a:r>
              <a:rPr lang="en-US" dirty="0" err="1" smtClean="0">
                <a:solidFill>
                  <a:prstClr val="black"/>
                </a:solidFill>
              </a:rPr>
              <a:t>Mor</a:t>
            </a:r>
            <a:r>
              <a:rPr lang="en-US" dirty="0" smtClean="0">
                <a:solidFill>
                  <a:prstClr val="black"/>
                </a:solidFill>
              </a:rPr>
              <a:t> (2005); Dawson (2007); </a:t>
            </a:r>
            <a:r>
              <a:rPr lang="en-US" dirty="0" err="1" smtClean="0">
                <a:solidFill>
                  <a:prstClr val="black"/>
                </a:solidFill>
              </a:rPr>
              <a:t>Koren</a:t>
            </a:r>
            <a:r>
              <a:rPr lang="en-US" dirty="0" smtClean="0">
                <a:solidFill>
                  <a:prstClr val="black"/>
                </a:solidFill>
              </a:rPr>
              <a:t> (2010); </a:t>
            </a:r>
            <a:r>
              <a:rPr lang="en-US" dirty="0" err="1" smtClean="0">
                <a:solidFill>
                  <a:prstClr val="black"/>
                </a:solidFill>
              </a:rPr>
              <a:t>Piven</a:t>
            </a:r>
            <a:r>
              <a:rPr lang="en-US" dirty="0" smtClean="0">
                <a:solidFill>
                  <a:prstClr val="black"/>
                </a:solidFill>
              </a:rPr>
              <a:t> et al. (2007); </a:t>
            </a:r>
            <a:r>
              <a:rPr lang="en-US" dirty="0" err="1" smtClean="0">
                <a:solidFill>
                  <a:prstClr val="black"/>
                </a:solidFill>
              </a:rPr>
              <a:t>Yeatts</a:t>
            </a:r>
            <a:r>
              <a:rPr lang="en-US" dirty="0" smtClean="0">
                <a:solidFill>
                  <a:prstClr val="black"/>
                </a:solidFill>
              </a:rPr>
              <a:t> &amp; </a:t>
            </a:r>
            <a:r>
              <a:rPr lang="en-US" dirty="0" err="1" smtClean="0">
                <a:solidFill>
                  <a:prstClr val="black"/>
                </a:solidFill>
              </a:rPr>
              <a:t>Cready</a:t>
            </a:r>
            <a:r>
              <a:rPr lang="en-US" dirty="0" smtClean="0">
                <a:solidFill>
                  <a:prstClr val="black"/>
                </a:solidFill>
              </a:rPr>
              <a:t> (2007)</a:t>
            </a:r>
          </a:p>
          <a:p>
            <a:pPr algn="ctr"/>
            <a:endParaRPr lang="en-US" sz="1600" dirty="0">
              <a:solidFill>
                <a:prstClr val="black"/>
              </a:solidFill>
            </a:endParaRPr>
          </a:p>
        </p:txBody>
      </p:sp>
    </p:spTree>
    <p:extLst>
      <p:ext uri="{BB962C8B-B14F-4D97-AF65-F5344CB8AC3E}">
        <p14:creationId xmlns:p14="http://schemas.microsoft.com/office/powerpoint/2010/main" val="13327091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noAutofit/>
          </a:bodyPr>
          <a:lstStyle/>
          <a:p>
            <a:pPr algn="ctr"/>
            <a:r>
              <a:rPr lang="en-US" sz="4000" dirty="0" smtClean="0"/>
              <a:t>WHY IS CNA EMPOWERMENT SO VITAL IN LONG-TERM CARE?</a:t>
            </a:r>
            <a:endParaRPr lang="en-US" sz="4000" dirty="0"/>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938566050"/>
              </p:ext>
            </p:extLst>
          </p:nvPr>
        </p:nvGraphicFramePr>
        <p:xfrm>
          <a:off x="304800" y="1905000"/>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657600" y="6553200"/>
            <a:ext cx="2362200" cy="338554"/>
          </a:xfrm>
          <a:prstGeom prst="rect">
            <a:avLst/>
          </a:prstGeom>
          <a:noFill/>
        </p:spPr>
        <p:txBody>
          <a:bodyPr wrap="square" rtlCol="0">
            <a:spAutoFit/>
          </a:bodyPr>
          <a:lstStyle/>
          <a:p>
            <a:pPr algn="ctr"/>
            <a:r>
              <a:rPr lang="en-US" sz="1600" dirty="0" err="1" smtClean="0">
                <a:solidFill>
                  <a:prstClr val="black"/>
                </a:solidFill>
              </a:rPr>
              <a:t>Eriksen</a:t>
            </a:r>
            <a:r>
              <a:rPr lang="en-US" sz="1600" dirty="0" smtClean="0">
                <a:solidFill>
                  <a:prstClr val="black"/>
                </a:solidFill>
              </a:rPr>
              <a:t>, 2006</a:t>
            </a:r>
            <a:endParaRPr lang="en-US" sz="1600" dirty="0">
              <a:solidFill>
                <a:prstClr val="black"/>
              </a:solidFill>
            </a:endParaRPr>
          </a:p>
        </p:txBody>
      </p:sp>
    </p:spTree>
    <p:extLst>
      <p:ext uri="{BB962C8B-B14F-4D97-AF65-F5344CB8AC3E}">
        <p14:creationId xmlns:p14="http://schemas.microsoft.com/office/powerpoint/2010/main" val="300208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a:bodyPr>
          <a:lstStyle/>
          <a:p>
            <a:pPr algn="ctr"/>
            <a:r>
              <a:rPr lang="en-US" sz="4800" dirty="0" smtClean="0">
                <a:solidFill>
                  <a:schemeClr val="accent2"/>
                </a:solidFill>
              </a:rPr>
              <a:t>Job Dissatisfaction Characteristics</a:t>
            </a:r>
            <a:r>
              <a:rPr lang="en-US" sz="4800" dirty="0" smtClean="0">
                <a:solidFill>
                  <a:srgbClr val="FF0000"/>
                </a:solidFill>
              </a:rPr>
              <a:t>   </a:t>
            </a:r>
            <a:endParaRPr lang="en-US" sz="4900" dirty="0">
              <a:solidFill>
                <a:srgbClr val="FF0000"/>
              </a:solidFill>
            </a:endParaRPr>
          </a:p>
        </p:txBody>
      </p:sp>
      <p:sp>
        <p:nvSpPr>
          <p:cNvPr id="3" name="Content Placeholder 2"/>
          <p:cNvSpPr>
            <a:spLocks noGrp="1"/>
          </p:cNvSpPr>
          <p:nvPr>
            <p:ph idx="1"/>
          </p:nvPr>
        </p:nvSpPr>
        <p:spPr>
          <a:xfrm>
            <a:off x="612648" y="1600199"/>
            <a:ext cx="8153400" cy="4765357"/>
          </a:xfrm>
        </p:spPr>
        <p:txBody>
          <a:bodyPr>
            <a:normAutofit/>
          </a:bodyPr>
          <a:lstStyle/>
          <a:p>
            <a:pPr marL="0" indent="0">
              <a:buNone/>
            </a:pPr>
            <a:r>
              <a:rPr lang="en-US" dirty="0"/>
              <a:t> </a:t>
            </a:r>
            <a:r>
              <a:rPr lang="en-US" dirty="0" smtClean="0"/>
              <a:t>                             		              </a:t>
            </a:r>
          </a:p>
        </p:txBody>
      </p:sp>
      <p:sp>
        <p:nvSpPr>
          <p:cNvPr id="4" name="TextBox 3"/>
          <p:cNvSpPr txBox="1"/>
          <p:nvPr/>
        </p:nvSpPr>
        <p:spPr>
          <a:xfrm>
            <a:off x="838200" y="6211669"/>
            <a:ext cx="7391400" cy="307777"/>
          </a:xfrm>
          <a:prstGeom prst="rect">
            <a:avLst/>
          </a:prstGeom>
          <a:noFill/>
        </p:spPr>
        <p:txBody>
          <a:bodyPr wrap="square" rtlCol="0">
            <a:spAutoFit/>
          </a:bodyPr>
          <a:lstStyle/>
          <a:p>
            <a:pPr algn="ctr"/>
            <a:r>
              <a:rPr lang="en-US" sz="1400" dirty="0" smtClean="0">
                <a:solidFill>
                  <a:prstClr val="black"/>
                </a:solidFill>
              </a:rPr>
              <a:t> Castle, </a:t>
            </a:r>
            <a:r>
              <a:rPr lang="en-US" sz="1400" dirty="0" err="1" smtClean="0">
                <a:solidFill>
                  <a:prstClr val="black"/>
                </a:solidFill>
              </a:rPr>
              <a:t>Degenholtz</a:t>
            </a:r>
            <a:r>
              <a:rPr lang="en-US" sz="1400" dirty="0" smtClean="0">
                <a:solidFill>
                  <a:prstClr val="black"/>
                </a:solidFill>
              </a:rPr>
              <a:t>, Rosen, 2006; Cherry, Ashcraft, &amp; Owen, 2007</a:t>
            </a:r>
            <a:endParaRPr lang="en-US" sz="1400"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73277060"/>
              </p:ext>
            </p:extLst>
          </p:nvPr>
        </p:nvGraphicFramePr>
        <p:xfrm>
          <a:off x="838200" y="1905000"/>
          <a:ext cx="7620000" cy="3657600"/>
        </p:xfrm>
        <a:graphic>
          <a:graphicData uri="http://schemas.openxmlformats.org/drawingml/2006/table">
            <a:tbl>
              <a:tblPr firstRow="1" bandRow="1">
                <a:tableStyleId>{5C22544A-7EE6-4342-B048-85BDC9FD1C3A}</a:tableStyleId>
              </a:tblPr>
              <a:tblGrid>
                <a:gridCol w="3810000"/>
                <a:gridCol w="3810000"/>
              </a:tblGrid>
              <a:tr h="731520">
                <a:tc>
                  <a:txBody>
                    <a:bodyPr/>
                    <a:lstStyle/>
                    <a:p>
                      <a:pPr algn="ctr"/>
                      <a:r>
                        <a:rPr lang="en-US" b="0" dirty="0" smtClean="0">
                          <a:solidFill>
                            <a:schemeClr val="bg1"/>
                          </a:solidFill>
                        </a:rPr>
                        <a:t>Lack coworker/supervisor</a:t>
                      </a:r>
                      <a:r>
                        <a:rPr lang="en-US" b="0" baseline="0" dirty="0" smtClean="0">
                          <a:solidFill>
                            <a:schemeClr val="bg1"/>
                          </a:solidFill>
                        </a:rPr>
                        <a:t> support</a:t>
                      </a:r>
                      <a:endParaRPr lang="en-US" b="0" dirty="0">
                        <a:solidFill>
                          <a:schemeClr val="bg1"/>
                        </a:solidFill>
                      </a:endParaRPr>
                    </a:p>
                  </a:txBody>
                  <a:tcPr>
                    <a:solidFill>
                      <a:schemeClr val="accent1">
                        <a:lumMod val="75000"/>
                      </a:schemeClr>
                    </a:solidFill>
                  </a:tcPr>
                </a:tc>
                <a:tc>
                  <a:txBody>
                    <a:bodyPr/>
                    <a:lstStyle/>
                    <a:p>
                      <a:pPr algn="ctr"/>
                      <a:r>
                        <a:rPr lang="en-US" b="0" dirty="0" smtClean="0">
                          <a:solidFill>
                            <a:schemeClr val="tx1"/>
                          </a:solidFill>
                        </a:rPr>
                        <a:t>Heavy workload</a:t>
                      </a:r>
                      <a:endParaRPr lang="en-US" b="0" dirty="0">
                        <a:solidFill>
                          <a:schemeClr val="tx1"/>
                        </a:solidFill>
                      </a:endParaRPr>
                    </a:p>
                  </a:txBody>
                  <a:tcPr>
                    <a:solidFill>
                      <a:schemeClr val="accent1">
                        <a:lumMod val="60000"/>
                        <a:lumOff val="40000"/>
                      </a:schemeClr>
                    </a:solidFill>
                  </a:tcPr>
                </a:tc>
              </a:tr>
              <a:tr h="731520">
                <a:tc>
                  <a:txBody>
                    <a:bodyPr/>
                    <a:lstStyle/>
                    <a:p>
                      <a:pPr algn="ctr"/>
                      <a:r>
                        <a:rPr lang="en-US" dirty="0" smtClean="0">
                          <a:solidFill>
                            <a:schemeClr val="bg1"/>
                          </a:solidFill>
                        </a:rPr>
                        <a:t>Poor communication &amp; teamwork</a:t>
                      </a:r>
                      <a:endParaRPr lang="en-US" dirty="0">
                        <a:solidFill>
                          <a:schemeClr val="bg1"/>
                        </a:solidFill>
                      </a:endParaRPr>
                    </a:p>
                  </a:txBody>
                  <a:tcPr>
                    <a:solidFill>
                      <a:schemeClr val="accent1">
                        <a:lumMod val="75000"/>
                      </a:schemeClr>
                    </a:solidFill>
                  </a:tcPr>
                </a:tc>
                <a:tc>
                  <a:txBody>
                    <a:bodyPr/>
                    <a:lstStyle/>
                    <a:p>
                      <a:pPr algn="ctr"/>
                      <a:r>
                        <a:rPr lang="en-US" dirty="0" smtClean="0">
                          <a:solidFill>
                            <a:schemeClr val="tx1"/>
                          </a:solidFill>
                        </a:rPr>
                        <a:t>Limited</a:t>
                      </a:r>
                      <a:r>
                        <a:rPr lang="en-US" baseline="0" dirty="0" smtClean="0">
                          <a:solidFill>
                            <a:schemeClr val="tx1"/>
                          </a:solidFill>
                        </a:rPr>
                        <a:t> time to accomplish tasks</a:t>
                      </a:r>
                      <a:endParaRPr lang="en-US" dirty="0">
                        <a:solidFill>
                          <a:schemeClr val="tx1"/>
                        </a:solidFill>
                      </a:endParaRPr>
                    </a:p>
                  </a:txBody>
                  <a:tcPr>
                    <a:solidFill>
                      <a:schemeClr val="accent1">
                        <a:lumMod val="60000"/>
                        <a:lumOff val="40000"/>
                      </a:schemeClr>
                    </a:solidFill>
                  </a:tcPr>
                </a:tc>
              </a:tr>
              <a:tr h="731520">
                <a:tc>
                  <a:txBody>
                    <a:bodyPr/>
                    <a:lstStyle/>
                    <a:p>
                      <a:pPr algn="ctr"/>
                      <a:r>
                        <a:rPr lang="en-US" dirty="0" smtClean="0">
                          <a:solidFill>
                            <a:schemeClr val="bg1"/>
                          </a:solidFill>
                        </a:rPr>
                        <a:t>Restricted autonomy</a:t>
                      </a:r>
                      <a:endParaRPr lang="en-US" dirty="0">
                        <a:solidFill>
                          <a:schemeClr val="bg1"/>
                        </a:solidFill>
                      </a:endParaRPr>
                    </a:p>
                  </a:txBody>
                  <a:tcPr>
                    <a:solidFill>
                      <a:schemeClr val="accent1">
                        <a:lumMod val="75000"/>
                      </a:schemeClr>
                    </a:solidFill>
                  </a:tcPr>
                </a:tc>
                <a:tc>
                  <a:txBody>
                    <a:bodyPr/>
                    <a:lstStyle/>
                    <a:p>
                      <a:pPr algn="ctr"/>
                      <a:r>
                        <a:rPr lang="en-US" dirty="0" smtClean="0">
                          <a:solidFill>
                            <a:schemeClr val="tx1"/>
                          </a:solidFill>
                        </a:rPr>
                        <a:t>Inadequate compensation</a:t>
                      </a:r>
                      <a:endParaRPr lang="en-US" dirty="0">
                        <a:solidFill>
                          <a:schemeClr val="tx1"/>
                        </a:solidFill>
                      </a:endParaRPr>
                    </a:p>
                  </a:txBody>
                  <a:tcPr>
                    <a:solidFill>
                      <a:schemeClr val="accent1">
                        <a:lumMod val="60000"/>
                        <a:lumOff val="40000"/>
                      </a:schemeClr>
                    </a:solidFill>
                  </a:tcPr>
                </a:tc>
              </a:tr>
              <a:tr h="731520">
                <a:tc>
                  <a:txBody>
                    <a:bodyPr/>
                    <a:lstStyle/>
                    <a:p>
                      <a:pPr algn="ctr"/>
                      <a:r>
                        <a:rPr lang="en-US" dirty="0" smtClean="0">
                          <a:solidFill>
                            <a:schemeClr val="bg1"/>
                          </a:solidFill>
                        </a:rPr>
                        <a:t>Lack involvement in team decisions</a:t>
                      </a:r>
                      <a:endParaRPr lang="en-US" dirty="0">
                        <a:solidFill>
                          <a:schemeClr val="bg1"/>
                        </a:solidFill>
                      </a:endParaRPr>
                    </a:p>
                  </a:txBody>
                  <a:tcPr>
                    <a:solidFill>
                      <a:schemeClr val="accent1">
                        <a:lumMod val="75000"/>
                      </a:schemeClr>
                    </a:solidFill>
                  </a:tcPr>
                </a:tc>
                <a:tc>
                  <a:txBody>
                    <a:bodyPr/>
                    <a:lstStyle/>
                    <a:p>
                      <a:pPr algn="ctr"/>
                      <a:r>
                        <a:rPr lang="en-US" dirty="0" smtClean="0">
                          <a:solidFill>
                            <a:schemeClr val="tx1"/>
                          </a:solidFill>
                        </a:rPr>
                        <a:t>Limited or no benefits</a:t>
                      </a:r>
                      <a:endParaRPr lang="en-US" dirty="0">
                        <a:solidFill>
                          <a:schemeClr val="tx1"/>
                        </a:solidFill>
                      </a:endParaRPr>
                    </a:p>
                  </a:txBody>
                  <a:tcPr>
                    <a:solidFill>
                      <a:schemeClr val="accent1">
                        <a:lumMod val="60000"/>
                        <a:lumOff val="40000"/>
                      </a:schemeClr>
                    </a:solidFill>
                  </a:tcPr>
                </a:tc>
              </a:tr>
              <a:tr h="731520">
                <a:tc>
                  <a:txBody>
                    <a:bodyPr/>
                    <a:lstStyle/>
                    <a:p>
                      <a:pPr algn="ctr"/>
                      <a:r>
                        <a:rPr lang="en-US" dirty="0" smtClean="0">
                          <a:solidFill>
                            <a:schemeClr val="bg1"/>
                          </a:solidFill>
                        </a:rPr>
                        <a:t>Limited advancement opportunities</a:t>
                      </a:r>
                      <a:endParaRPr lang="en-US" dirty="0">
                        <a:solidFill>
                          <a:schemeClr val="bg1"/>
                        </a:solidFill>
                      </a:endParaRPr>
                    </a:p>
                  </a:txBody>
                  <a:tcPr>
                    <a:solidFill>
                      <a:schemeClr val="accent1">
                        <a:lumMod val="75000"/>
                      </a:schemeClr>
                    </a:solidFill>
                  </a:tcPr>
                </a:tc>
                <a:tc>
                  <a:txBody>
                    <a:bodyPr/>
                    <a:lstStyle/>
                    <a:p>
                      <a:pPr algn="ctr"/>
                      <a:r>
                        <a:rPr lang="en-US" dirty="0" smtClean="0">
                          <a:solidFill>
                            <a:schemeClr val="tx1"/>
                          </a:solidFill>
                        </a:rPr>
                        <a:t>Staff shortages</a:t>
                      </a:r>
                      <a:endParaRPr lang="en-US" dirty="0">
                        <a:solidFill>
                          <a:schemeClr val="tx1"/>
                        </a:solidFill>
                      </a:endParaRPr>
                    </a:p>
                  </a:txBody>
                  <a:tcPr>
                    <a:solidFill>
                      <a:schemeClr val="accent1">
                        <a:lumMod val="60000"/>
                        <a:lumOff val="40000"/>
                      </a:schemeClr>
                    </a:solidFill>
                  </a:tcPr>
                </a:tc>
              </a:tr>
            </a:tbl>
          </a:graphicData>
        </a:graphic>
      </p:graphicFrame>
    </p:spTree>
    <p:extLst>
      <p:ext uri="{BB962C8B-B14F-4D97-AF65-F5344CB8AC3E}">
        <p14:creationId xmlns:p14="http://schemas.microsoft.com/office/powerpoint/2010/main" val="1642496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CNA Empowerment Model</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6401728"/>
              </p:ext>
            </p:extLst>
          </p:nvPr>
        </p:nvGraphicFramePr>
        <p:xfrm>
          <a:off x="152400" y="1752600"/>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1752600" y="6477000"/>
            <a:ext cx="5867400" cy="381000"/>
          </a:xfrm>
        </p:spPr>
        <p:txBody>
          <a:bodyPr/>
          <a:lstStyle/>
          <a:p>
            <a:pPr algn="ctr"/>
            <a:r>
              <a:rPr lang="en-US" dirty="0" err="1" smtClean="0">
                <a:solidFill>
                  <a:srgbClr val="775F55"/>
                </a:solidFill>
              </a:rPr>
              <a:t>Eriksen</a:t>
            </a:r>
            <a:r>
              <a:rPr lang="en-US" dirty="0" smtClean="0">
                <a:solidFill>
                  <a:srgbClr val="775F55"/>
                </a:solidFill>
              </a:rPr>
              <a:t> (2006),  </a:t>
            </a:r>
            <a:r>
              <a:rPr lang="en-US" dirty="0" err="1" smtClean="0">
                <a:solidFill>
                  <a:srgbClr val="775F55"/>
                </a:solidFill>
              </a:rPr>
              <a:t>Kanter</a:t>
            </a:r>
            <a:r>
              <a:rPr lang="en-US" dirty="0" smtClean="0">
                <a:solidFill>
                  <a:srgbClr val="775F55"/>
                </a:solidFill>
              </a:rPr>
              <a:t> (1977), Thomas &amp; </a:t>
            </a:r>
            <a:r>
              <a:rPr lang="en-US" dirty="0" err="1" smtClean="0">
                <a:solidFill>
                  <a:srgbClr val="775F55"/>
                </a:solidFill>
              </a:rPr>
              <a:t>Velthouse</a:t>
            </a:r>
            <a:r>
              <a:rPr lang="en-US" dirty="0" smtClean="0">
                <a:solidFill>
                  <a:srgbClr val="775F55"/>
                </a:solidFill>
              </a:rPr>
              <a:t> (1990), </a:t>
            </a:r>
            <a:r>
              <a:rPr lang="en-US" dirty="0" err="1" smtClean="0">
                <a:solidFill>
                  <a:srgbClr val="775F55"/>
                </a:solidFill>
              </a:rPr>
              <a:t>Spreitzer</a:t>
            </a:r>
            <a:r>
              <a:rPr lang="en-US" dirty="0" smtClean="0">
                <a:solidFill>
                  <a:srgbClr val="775F55"/>
                </a:solidFill>
              </a:rPr>
              <a:t> (1995)</a:t>
            </a:r>
            <a:endParaRPr lang="en-US" dirty="0">
              <a:solidFill>
                <a:srgbClr val="775F55"/>
              </a:solidFill>
            </a:endParaRPr>
          </a:p>
        </p:txBody>
      </p:sp>
    </p:spTree>
    <p:extLst>
      <p:ext uri="{BB962C8B-B14F-4D97-AF65-F5344CB8AC3E}">
        <p14:creationId xmlns:p14="http://schemas.microsoft.com/office/powerpoint/2010/main" val="4185783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228600"/>
            <a:ext cx="9144000" cy="685800"/>
          </a:xfrm>
        </p:spPr>
        <p:txBody>
          <a:bodyPr tIns="91440" bIns="91440">
            <a:noAutofit/>
          </a:bodyPr>
          <a:lstStyle/>
          <a:p>
            <a:pPr eaLnBrk="1" hangingPunct="1">
              <a:defRPr/>
            </a:pPr>
            <a:r>
              <a:rPr lang="en-US" b="1" dirty="0" smtClean="0"/>
              <a:t>Healthcare is COMPLEX!</a:t>
            </a:r>
          </a:p>
        </p:txBody>
      </p:sp>
      <p:pic>
        <p:nvPicPr>
          <p:cNvPr id="13316" name="Picture 4" descr="http://i3.squidoocdn.com/resize/squidoo_images/-1/draft_lens2131269module73960061photo_1260701051sisyphus5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15656"/>
            <a:ext cx="4762500" cy="4094544"/>
          </a:xfrm>
          <a:prstGeom prst="rect">
            <a:avLst/>
          </a:prstGeom>
          <a:noFill/>
          <a:ln w="19050">
            <a:solidFill>
              <a:srgbClr val="002060"/>
            </a:solid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315656"/>
            <a:ext cx="6242050" cy="4572000"/>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descr="A chart measuring Healthcare Spending as a percentage of GDP in 2008, by country.&#10;&#10;The United States is the highest country on the chart, at just over 15%. The next highest is Switzerland, at just over 11%, and the lowest is Turkey at just under 6%."/>
          <p:cNvPicPr>
            <a:picLocks noChangeAspect="1" noChangeArrowheads="1"/>
          </p:cNvPicPr>
          <p:nvPr/>
        </p:nvPicPr>
        <p:blipFill>
          <a:blip r:embed="rId5"/>
          <a:srcRect/>
          <a:stretch>
            <a:fillRect/>
          </a:stretch>
        </p:blipFill>
        <p:spPr bwMode="auto">
          <a:xfrm>
            <a:off x="768471" y="990600"/>
            <a:ext cx="7994530" cy="5181600"/>
          </a:xfrm>
          <a:prstGeom prst="rect">
            <a:avLst/>
          </a:prstGeom>
          <a:noFill/>
          <a:ln w="31750">
            <a:solidFill>
              <a:srgbClr val="000080"/>
            </a:solidFill>
            <a:miter lim="800000"/>
            <a:headEnd/>
            <a:tailEnd/>
          </a:ln>
        </p:spPr>
      </p:pic>
    </p:spTree>
    <p:extLst>
      <p:ext uri="{BB962C8B-B14F-4D97-AF65-F5344CB8AC3E}">
        <p14:creationId xmlns:p14="http://schemas.microsoft.com/office/powerpoint/2010/main" val="5448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TeamSTEPPS</a:t>
            </a:r>
            <a:endParaRPr lang="en-US" dirty="0"/>
          </a:p>
        </p:txBody>
      </p:sp>
      <p:sp>
        <p:nvSpPr>
          <p:cNvPr id="3" name="Content Placeholder 2"/>
          <p:cNvSpPr>
            <a:spLocks noGrp="1"/>
          </p:cNvSpPr>
          <p:nvPr>
            <p:ph sz="quarter" idx="1"/>
          </p:nvPr>
        </p:nvSpPr>
        <p:spPr/>
        <p:txBody>
          <a:bodyPr/>
          <a:lstStyle/>
          <a:p>
            <a:r>
              <a:rPr lang="en-US" dirty="0" smtClean="0"/>
              <a:t>Team Strategies and Tools to Enhance Performance and Patient Safety</a:t>
            </a:r>
          </a:p>
          <a:p>
            <a:r>
              <a:rPr lang="en-US" dirty="0" smtClean="0"/>
              <a:t>Primarily: acute care settings</a:t>
            </a:r>
          </a:p>
          <a:p>
            <a:r>
              <a:rPr lang="en-US" dirty="0" smtClean="0"/>
              <a:t>Appropriate long-term care settings?</a:t>
            </a:r>
          </a:p>
          <a:p>
            <a:r>
              <a:rPr lang="en-US" dirty="0" smtClean="0"/>
              <a:t>Environmental similarities</a:t>
            </a:r>
          </a:p>
          <a:p>
            <a:pPr lvl="1"/>
            <a:r>
              <a:rPr lang="en-US" dirty="0" smtClean="0"/>
              <a:t>Hierarchical authority structure</a:t>
            </a:r>
          </a:p>
          <a:p>
            <a:pPr lvl="1"/>
            <a:r>
              <a:rPr lang="en-US" dirty="0" smtClean="0"/>
              <a:t>Top </a:t>
            </a:r>
            <a:r>
              <a:rPr lang="en-US" dirty="0" smtClean="0">
                <a:sym typeface="Wingdings" pitchFamily="2" charset="2"/>
              </a:rPr>
              <a:t> </a:t>
            </a:r>
            <a:r>
              <a:rPr lang="en-US" dirty="0" smtClean="0"/>
              <a:t>down </a:t>
            </a:r>
            <a:r>
              <a:rPr lang="en-US" smtClean="0"/>
              <a:t>communication </a:t>
            </a:r>
            <a:endParaRPr lang="en-US" dirty="0" smtClean="0"/>
          </a:p>
          <a:p>
            <a:pPr lvl="1"/>
            <a:r>
              <a:rPr lang="en-US" dirty="0" smtClean="0"/>
              <a:t>Multi-disciplinary team </a:t>
            </a:r>
          </a:p>
        </p:txBody>
      </p:sp>
      <p:sp>
        <p:nvSpPr>
          <p:cNvPr id="7" name="Footer Placeholder 6"/>
          <p:cNvSpPr>
            <a:spLocks noGrp="1"/>
          </p:cNvSpPr>
          <p:nvPr>
            <p:ph type="ftr" sz="quarter" idx="11"/>
          </p:nvPr>
        </p:nvSpPr>
        <p:spPr>
          <a:xfrm>
            <a:off x="1828800" y="6324600"/>
            <a:ext cx="5421083" cy="365125"/>
          </a:xfrm>
        </p:spPr>
        <p:txBody>
          <a:bodyPr/>
          <a:lstStyle/>
          <a:p>
            <a:pPr algn="ctr"/>
            <a:r>
              <a:rPr lang="en-US" dirty="0" smtClean="0">
                <a:solidFill>
                  <a:srgbClr val="775F55"/>
                </a:solidFill>
              </a:rPr>
              <a:t>King et al. (2008), </a:t>
            </a:r>
            <a:r>
              <a:rPr lang="en-US" dirty="0" err="1" smtClean="0">
                <a:solidFill>
                  <a:srgbClr val="775F55"/>
                </a:solidFill>
              </a:rPr>
              <a:t>Manser</a:t>
            </a:r>
            <a:r>
              <a:rPr lang="en-US" dirty="0" smtClean="0">
                <a:solidFill>
                  <a:srgbClr val="775F55"/>
                </a:solidFill>
              </a:rPr>
              <a:t> (2009)</a:t>
            </a:r>
            <a:endParaRPr lang="en-US" dirty="0">
              <a:solidFill>
                <a:srgbClr val="775F55"/>
              </a:solidFill>
            </a:endParaRPr>
          </a:p>
        </p:txBody>
      </p:sp>
    </p:spTree>
    <p:extLst>
      <p:ext uri="{BB962C8B-B14F-4D97-AF65-F5344CB8AC3E}">
        <p14:creationId xmlns:p14="http://schemas.microsoft.com/office/powerpoint/2010/main" val="1294601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Program </a:t>
            </a:r>
            <a:endParaRPr lang="en-US" dirty="0"/>
          </a:p>
        </p:txBody>
      </p:sp>
      <p:sp>
        <p:nvSpPr>
          <p:cNvPr id="3" name="Content Placeholder 2"/>
          <p:cNvSpPr>
            <a:spLocks noGrp="1"/>
          </p:cNvSpPr>
          <p:nvPr>
            <p:ph sz="quarter" idx="1"/>
          </p:nvPr>
        </p:nvSpPr>
        <p:spPr>
          <a:xfrm>
            <a:off x="612648" y="1752600"/>
            <a:ext cx="8153400" cy="4953000"/>
          </a:xfrm>
        </p:spPr>
        <p:txBody>
          <a:bodyPr>
            <a:noAutofit/>
          </a:bodyPr>
          <a:lstStyle/>
          <a:p>
            <a:r>
              <a:rPr lang="en-US" sz="2400" dirty="0" smtClean="0"/>
              <a:t>Regularly scheduled debriefing: &lt;6 minutes at end day shift</a:t>
            </a:r>
          </a:p>
          <a:p>
            <a:r>
              <a:rPr lang="en-US" sz="2400" dirty="0" smtClean="0"/>
              <a:t>CNAs develop debriefing logistics</a:t>
            </a:r>
          </a:p>
          <a:p>
            <a:r>
              <a:rPr lang="en-US" sz="2400" dirty="0" smtClean="0"/>
              <a:t>Each debriefing will be facilitated by rotating CNAs</a:t>
            </a:r>
          </a:p>
          <a:p>
            <a:r>
              <a:rPr lang="en-US" sz="2400" dirty="0"/>
              <a:t>Facilitation involves asking three questions:</a:t>
            </a:r>
          </a:p>
          <a:p>
            <a:pPr lvl="1"/>
            <a:r>
              <a:rPr lang="en-US" sz="2400" dirty="0"/>
              <a:t>1) What went well today?</a:t>
            </a:r>
          </a:p>
          <a:p>
            <a:pPr lvl="1"/>
            <a:r>
              <a:rPr lang="en-US" sz="2400" dirty="0"/>
              <a:t>2) What can we improve on?</a:t>
            </a:r>
          </a:p>
          <a:p>
            <a:pPr lvl="1"/>
            <a:r>
              <a:rPr lang="en-US" sz="2400" dirty="0"/>
              <a:t>3) What do we need in order to improve</a:t>
            </a:r>
            <a:r>
              <a:rPr lang="en-US" sz="2400" dirty="0" smtClean="0"/>
              <a:t>?</a:t>
            </a:r>
          </a:p>
          <a:p>
            <a:r>
              <a:rPr lang="en-US" sz="2400" dirty="0" smtClean="0"/>
              <a:t>Mid-way point brainstorming session </a:t>
            </a:r>
          </a:p>
          <a:p>
            <a:r>
              <a:rPr lang="en-US" sz="2400" dirty="0" smtClean="0"/>
              <a:t>Focus groups/interviews post-program</a:t>
            </a:r>
          </a:p>
        </p:txBody>
      </p:sp>
    </p:spTree>
    <p:extLst>
      <p:ext uri="{BB962C8B-B14F-4D97-AF65-F5344CB8AC3E}">
        <p14:creationId xmlns:p14="http://schemas.microsoft.com/office/powerpoint/2010/main" val="9876535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42288"/>
          </a:xfrm>
        </p:spPr>
        <p:txBody>
          <a:bodyPr/>
          <a:lstStyle/>
          <a:p>
            <a:pPr algn="ctr"/>
            <a:r>
              <a:rPr lang="en-US" dirty="0" smtClean="0"/>
              <a:t> Specific Aims</a:t>
            </a:r>
            <a:endParaRPr lang="en-US" dirty="0"/>
          </a:p>
        </p:txBody>
      </p:sp>
      <p:sp>
        <p:nvSpPr>
          <p:cNvPr id="3" name="Content Placeholder 2"/>
          <p:cNvSpPr>
            <a:spLocks noGrp="1"/>
          </p:cNvSpPr>
          <p:nvPr>
            <p:ph sz="quarter" idx="1"/>
          </p:nvPr>
        </p:nvSpPr>
        <p:spPr>
          <a:xfrm>
            <a:off x="381000" y="1600200"/>
            <a:ext cx="8229600" cy="6019800"/>
          </a:xfrm>
        </p:spPr>
        <p:txBody>
          <a:bodyPr>
            <a:normAutofit/>
          </a:bodyPr>
          <a:lstStyle/>
          <a:p>
            <a:r>
              <a:rPr lang="en-US" sz="3200" dirty="0" smtClean="0"/>
              <a:t>The process of CNAs developing and implementing a communication program on the Jewish Home Transitional Care Unit will lead to:</a:t>
            </a:r>
          </a:p>
          <a:p>
            <a:pPr lvl="1"/>
            <a:r>
              <a:rPr lang="en-US" sz="3200" dirty="0" smtClean="0"/>
              <a:t> </a:t>
            </a:r>
            <a:r>
              <a:rPr lang="en-US" sz="3200" b="1" dirty="0"/>
              <a:t>I</a:t>
            </a:r>
            <a:r>
              <a:rPr lang="en-US" sz="3200" b="1" dirty="0" smtClean="0"/>
              <a:t>mproved CNA empowerment </a:t>
            </a:r>
          </a:p>
          <a:p>
            <a:pPr lvl="1"/>
            <a:r>
              <a:rPr lang="en-US" sz="3200" b="1" dirty="0" smtClean="0"/>
              <a:t> Improved quality of work life</a:t>
            </a:r>
          </a:p>
          <a:p>
            <a:pPr lvl="1"/>
            <a:r>
              <a:rPr lang="en-US" sz="3200" b="1" dirty="0"/>
              <a:t> </a:t>
            </a:r>
            <a:r>
              <a:rPr lang="en-US" sz="3200" b="1" dirty="0" smtClean="0"/>
              <a:t>Reduced intent to leave job in following 3 months</a:t>
            </a:r>
          </a:p>
          <a:p>
            <a:pPr marL="0" indent="0">
              <a:buNone/>
            </a:pPr>
            <a:endParaRPr lang="en-US" sz="3200" dirty="0" smtClean="0"/>
          </a:p>
        </p:txBody>
      </p:sp>
    </p:spTree>
    <p:extLst>
      <p:ext uri="{BB962C8B-B14F-4D97-AF65-F5344CB8AC3E}">
        <p14:creationId xmlns:p14="http://schemas.microsoft.com/office/powerpoint/2010/main" val="36771620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QWL Survey</a:t>
            </a:r>
            <a:endParaRPr lang="en-US" dirty="0"/>
          </a:p>
        </p:txBody>
      </p:sp>
      <p:sp>
        <p:nvSpPr>
          <p:cNvPr id="3" name="Content Placeholder 2"/>
          <p:cNvSpPr>
            <a:spLocks noGrp="1"/>
          </p:cNvSpPr>
          <p:nvPr>
            <p:ph sz="quarter" idx="1"/>
          </p:nvPr>
        </p:nvSpPr>
        <p:spPr/>
        <p:txBody>
          <a:bodyPr/>
          <a:lstStyle/>
          <a:p>
            <a:r>
              <a:rPr lang="en-US" dirty="0" smtClean="0"/>
              <a:t>QWL=Quality of Work Life</a:t>
            </a:r>
          </a:p>
          <a:p>
            <a:r>
              <a:rPr lang="en-US" dirty="0" smtClean="0"/>
              <a:t>45-item </a:t>
            </a:r>
            <a:r>
              <a:rPr lang="en-US" dirty="0" err="1" smtClean="0"/>
              <a:t>Likert</a:t>
            </a:r>
            <a:r>
              <a:rPr lang="en-US" dirty="0" smtClean="0"/>
              <a:t> scale</a:t>
            </a:r>
          </a:p>
          <a:p>
            <a:r>
              <a:rPr lang="en-US" dirty="0" smtClean="0"/>
              <a:t>Used in several studies to examine perceived quality of work life of CNAs and nurses</a:t>
            </a:r>
          </a:p>
          <a:p>
            <a:r>
              <a:rPr lang="en-US" dirty="0" smtClean="0"/>
              <a:t>Captures components of empowerment</a:t>
            </a:r>
          </a:p>
          <a:p>
            <a:pPr lvl="1"/>
            <a:r>
              <a:rPr lang="en-US" dirty="0" smtClean="0"/>
              <a:t>Competence, meaning, impact, autonomy</a:t>
            </a:r>
          </a:p>
          <a:p>
            <a:r>
              <a:rPr lang="en-US" dirty="0" err="1" smtClean="0"/>
              <a:t>Cronbach</a:t>
            </a:r>
            <a:r>
              <a:rPr lang="en-US" dirty="0" smtClean="0"/>
              <a:t> alpha coefficient (reliability score) for subscales ranged: .69-.94 (&gt;.7 ideal)</a:t>
            </a:r>
          </a:p>
          <a:p>
            <a:pPr marL="0" indent="0">
              <a:buNone/>
            </a:pPr>
            <a:endParaRPr lang="en-US" dirty="0" smtClean="0"/>
          </a:p>
          <a:p>
            <a:pPr marL="0" indent="0">
              <a:buNone/>
            </a:pPr>
            <a:endParaRPr lang="en-US" dirty="0"/>
          </a:p>
        </p:txBody>
      </p:sp>
      <p:sp>
        <p:nvSpPr>
          <p:cNvPr id="4" name="TextBox 3"/>
          <p:cNvSpPr txBox="1"/>
          <p:nvPr/>
        </p:nvSpPr>
        <p:spPr>
          <a:xfrm>
            <a:off x="2286000" y="6324600"/>
            <a:ext cx="4191000" cy="369332"/>
          </a:xfrm>
          <a:prstGeom prst="rect">
            <a:avLst/>
          </a:prstGeom>
          <a:noFill/>
        </p:spPr>
        <p:txBody>
          <a:bodyPr wrap="square" rtlCol="0">
            <a:spAutoFit/>
          </a:bodyPr>
          <a:lstStyle/>
          <a:p>
            <a:pPr algn="ctr"/>
            <a:r>
              <a:rPr lang="en-US" dirty="0" smtClean="0">
                <a:solidFill>
                  <a:prstClr val="black">
                    <a:lumMod val="50000"/>
                    <a:lumOff val="50000"/>
                  </a:prstClr>
                </a:solidFill>
              </a:rPr>
              <a:t>Krueger, et al. (2002)</a:t>
            </a:r>
            <a:endParaRPr lang="en-US" dirty="0">
              <a:solidFill>
                <a:prstClr val="black">
                  <a:lumMod val="50000"/>
                  <a:lumOff val="50000"/>
                </a:prstClr>
              </a:solidFill>
            </a:endParaRPr>
          </a:p>
        </p:txBody>
      </p:sp>
    </p:spTree>
    <p:extLst>
      <p:ext uri="{BB962C8B-B14F-4D97-AF65-F5344CB8AC3E}">
        <p14:creationId xmlns:p14="http://schemas.microsoft.com/office/powerpoint/2010/main" val="12240962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Intervention</a:t>
            </a:r>
            <a:endParaRPr lang="en-US" dirty="0"/>
          </a:p>
        </p:txBody>
      </p:sp>
      <p:sp>
        <p:nvSpPr>
          <p:cNvPr id="3" name="Content Placeholder 2"/>
          <p:cNvSpPr>
            <a:spLocks noGrp="1"/>
          </p:cNvSpPr>
          <p:nvPr>
            <p:ph sz="quarter" idx="1"/>
          </p:nvPr>
        </p:nvSpPr>
        <p:spPr>
          <a:xfrm>
            <a:off x="612648" y="1447800"/>
            <a:ext cx="8153400" cy="4876800"/>
          </a:xfrm>
        </p:spPr>
        <p:txBody>
          <a:bodyPr>
            <a:normAutofit lnSpcReduction="10000"/>
          </a:bodyPr>
          <a:lstStyle/>
          <a:p>
            <a:pPr marL="0" indent="0">
              <a:buNone/>
            </a:pPr>
            <a:endParaRPr lang="en-US" dirty="0" smtClean="0"/>
          </a:p>
          <a:p>
            <a:r>
              <a:rPr lang="en-US" dirty="0" smtClean="0"/>
              <a:t>Location: Jewish Home Transitional </a:t>
            </a:r>
            <a:r>
              <a:rPr lang="en-US" dirty="0"/>
              <a:t>C</a:t>
            </a:r>
            <a:r>
              <a:rPr lang="en-US" dirty="0" smtClean="0"/>
              <a:t>are </a:t>
            </a:r>
            <a:r>
              <a:rPr lang="en-US" dirty="0"/>
              <a:t>U</a:t>
            </a:r>
            <a:r>
              <a:rPr lang="en-US" dirty="0" smtClean="0"/>
              <a:t>nit </a:t>
            </a:r>
          </a:p>
          <a:p>
            <a:r>
              <a:rPr lang="en-US" dirty="0" smtClean="0"/>
              <a:t>Two sub-acute rehabilitation wings </a:t>
            </a:r>
          </a:p>
          <a:p>
            <a:pPr lvl="1"/>
            <a:r>
              <a:rPr lang="en-US" dirty="0" smtClean="0"/>
              <a:t>NE: 35 beds</a:t>
            </a:r>
          </a:p>
          <a:p>
            <a:pPr lvl="1"/>
            <a:r>
              <a:rPr lang="en-US" dirty="0" smtClean="0"/>
              <a:t>SW: 33 beds </a:t>
            </a:r>
          </a:p>
          <a:p>
            <a:r>
              <a:rPr lang="en-US" dirty="0" smtClean="0"/>
              <a:t>Participants: CNAs</a:t>
            </a:r>
            <a:r>
              <a:rPr lang="en-US" dirty="0"/>
              <a:t> </a:t>
            </a:r>
            <a:r>
              <a:rPr lang="en-US" dirty="0" smtClean="0"/>
              <a:t>and nurses</a:t>
            </a:r>
          </a:p>
          <a:p>
            <a:r>
              <a:rPr lang="en-US" dirty="0" smtClean="0"/>
              <a:t>Project duration 16 weeks: November-February</a:t>
            </a:r>
          </a:p>
          <a:p>
            <a:r>
              <a:rPr lang="en-US" dirty="0" smtClean="0"/>
              <a:t>Pre-posttest design with built-in replication</a:t>
            </a:r>
          </a:p>
          <a:p>
            <a:pPr lvl="1"/>
            <a:r>
              <a:rPr lang="en-US" dirty="0" smtClean="0"/>
              <a:t> NE wing: 8 weeks: training, program, evaluation  </a:t>
            </a:r>
          </a:p>
          <a:p>
            <a:pPr lvl="1"/>
            <a:r>
              <a:rPr lang="en-US" dirty="0" smtClean="0"/>
              <a:t> SW wing: 8 weeks: replicated</a:t>
            </a:r>
          </a:p>
          <a:p>
            <a:pPr lvl="1">
              <a:buNone/>
            </a:pPr>
            <a:endParaRPr lang="en-US" dirty="0" smtClean="0"/>
          </a:p>
          <a:p>
            <a:pPr lvl="1">
              <a:buNone/>
            </a:pPr>
            <a:endParaRPr lang="en-US" dirty="0" smtClean="0"/>
          </a:p>
        </p:txBody>
      </p:sp>
    </p:spTree>
    <p:extLst>
      <p:ext uri="{BB962C8B-B14F-4D97-AF65-F5344CB8AC3E}">
        <p14:creationId xmlns:p14="http://schemas.microsoft.com/office/powerpoint/2010/main" val="5619815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Demographics</a:t>
            </a:r>
            <a:endParaRPr lang="en-US" dirty="0"/>
          </a:p>
        </p:txBody>
      </p:sp>
      <p:graphicFrame>
        <p:nvGraphicFramePr>
          <p:cNvPr id="4" name="Content Placeholder 3" descr="A table comparing the Age and Years employed participant demographics.&#10;&#10;At SW CNA, the mean years old is 30 and the mean years in facility is 2.8.&#10;&#10;At NE CNA, the mean years old is 46 and the mean years in facility is 14.3"/>
          <p:cNvGraphicFramePr>
            <a:graphicFrameLocks noGrp="1"/>
          </p:cNvGraphicFramePr>
          <p:nvPr>
            <p:ph sz="quarter" idx="1"/>
            <p:extLst>
              <p:ext uri="{D42A27DB-BD31-4B8C-83A1-F6EECF244321}">
                <p14:modId xmlns:p14="http://schemas.microsoft.com/office/powerpoint/2010/main" val="46911519"/>
              </p:ext>
            </p:extLst>
          </p:nvPr>
        </p:nvGraphicFramePr>
        <p:xfrm>
          <a:off x="1828800" y="3200400"/>
          <a:ext cx="4267200" cy="3212836"/>
        </p:xfrm>
        <a:graphic>
          <a:graphicData uri="http://schemas.openxmlformats.org/drawingml/2006/table">
            <a:tbl>
              <a:tblPr firstRow="1" firstCol="1" bandRow="1"/>
              <a:tblGrid>
                <a:gridCol w="803440"/>
                <a:gridCol w="1711160"/>
                <a:gridCol w="1752600"/>
              </a:tblGrid>
              <a:tr h="319796">
                <a:tc rowSpan="2">
                  <a:txBody>
                    <a:bodyPr/>
                    <a:lstStyle/>
                    <a:p>
                      <a:pPr marL="0" marR="0" algn="l">
                        <a:lnSpc>
                          <a:spcPct val="115000"/>
                        </a:lnSpc>
                        <a:spcBef>
                          <a:spcPts val="0"/>
                        </a:spcBef>
                        <a:spcAft>
                          <a:spcPts val="0"/>
                        </a:spcAft>
                      </a:pPr>
                      <a:r>
                        <a:rPr lang="en-US" sz="16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a:lstStyle/>
                    <a:p>
                      <a:pPr marL="0" marR="0" algn="ctr">
                        <a:lnSpc>
                          <a:spcPct val="115000"/>
                        </a:lnSpc>
                        <a:spcBef>
                          <a:spcPts val="0"/>
                        </a:spcBef>
                        <a:spcAft>
                          <a:spcPts val="0"/>
                        </a:spcAft>
                      </a:pPr>
                      <a:r>
                        <a:rPr lang="en-US" sz="1600" b="1" dirty="0">
                          <a:effectLst/>
                          <a:latin typeface="Calibri"/>
                          <a:ea typeface="Calibri"/>
                          <a:cs typeface="Times New Roman"/>
                        </a:rPr>
                        <a:t>Age/Years Employed Participant Demographics</a:t>
                      </a:r>
                      <a:endParaRPr lang="en-US" sz="1600" dirty="0">
                        <a:effectLst/>
                        <a:latin typeface="Calibri"/>
                        <a:ea typeface="Calibri"/>
                        <a:cs typeface="Times New Roman"/>
                      </a:endParaRP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6"/>
                    </a:solidFill>
                  </a:tcPr>
                </a:tc>
                <a:tc hMerge="1">
                  <a:txBody>
                    <a:bodyPr/>
                    <a:lstStyle/>
                    <a:p>
                      <a:endParaRPr lang="en-US"/>
                    </a:p>
                  </a:txBody>
                  <a:tcPr/>
                </a:tc>
              </a:tr>
              <a:tr h="659599">
                <a:tc vMerge="1">
                  <a:txBody>
                    <a:bodyPr/>
                    <a:lstStyle/>
                    <a:p>
                      <a:endParaRPr lang="en-US"/>
                    </a:p>
                  </a:txBody>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SW CNA</a:t>
                      </a:r>
                      <a:endParaRPr lang="en-US" sz="1600" dirty="0">
                        <a:effectLst/>
                        <a:latin typeface="Calibri"/>
                        <a:ea typeface="Calibri"/>
                        <a:cs typeface="Times New Roman"/>
                      </a:endParaRP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NE CNA</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2">
                        <a:lumMod val="40000"/>
                        <a:lumOff val="60000"/>
                      </a:schemeClr>
                    </a:solidFill>
                  </a:tcPr>
                </a:tc>
              </a:tr>
              <a:tr h="999402">
                <a:tc>
                  <a:txBody>
                    <a:bodyPr/>
                    <a:lstStyle/>
                    <a:p>
                      <a:pPr marL="0" marR="0" algn="ctr">
                        <a:lnSpc>
                          <a:spcPct val="115000"/>
                        </a:lnSpc>
                        <a:spcBef>
                          <a:spcPts val="0"/>
                        </a:spcBef>
                        <a:spcAft>
                          <a:spcPts val="0"/>
                        </a:spcAft>
                      </a:pPr>
                      <a:r>
                        <a:rPr lang="en-US" sz="1600" b="1" dirty="0" smtClean="0">
                          <a:effectLst/>
                          <a:latin typeface="Calibri"/>
                          <a:ea typeface="Calibri"/>
                          <a:cs typeface="Times New Roman"/>
                        </a:rPr>
                        <a:t>Mean </a:t>
                      </a:r>
                      <a:r>
                        <a:rPr lang="en-US" sz="1600" b="1" dirty="0">
                          <a:effectLst/>
                          <a:latin typeface="Calibri"/>
                          <a:ea typeface="Calibri"/>
                          <a:cs typeface="Times New Roman"/>
                        </a:rPr>
                        <a:t>years   old</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30</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993003">
                <a:tc>
                  <a:txBody>
                    <a:bodyPr/>
                    <a:lstStyle/>
                    <a:p>
                      <a:pPr marL="0" marR="0" algn="ctr">
                        <a:lnSpc>
                          <a:spcPct val="115000"/>
                        </a:lnSpc>
                        <a:spcBef>
                          <a:spcPts val="0"/>
                        </a:spcBef>
                        <a:spcAft>
                          <a:spcPts val="0"/>
                        </a:spcAft>
                      </a:pPr>
                      <a:r>
                        <a:rPr lang="en-US" sz="1600" b="1" dirty="0" smtClean="0">
                          <a:effectLst/>
                          <a:latin typeface="Calibri"/>
                          <a:ea typeface="Calibri"/>
                          <a:cs typeface="Times New Roman"/>
                        </a:rPr>
                        <a:t>Mean </a:t>
                      </a:r>
                      <a:r>
                        <a:rPr lang="en-US" sz="1600" b="1" dirty="0">
                          <a:effectLst/>
                          <a:latin typeface="Calibri"/>
                          <a:ea typeface="Calibri"/>
                          <a:cs typeface="Times New Roman"/>
                        </a:rPr>
                        <a:t>years in facility</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2.8</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14.3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bl>
          </a:graphicData>
        </a:graphic>
      </p:graphicFrame>
      <p:sp>
        <p:nvSpPr>
          <p:cNvPr id="6" name="TextBox 5"/>
          <p:cNvSpPr txBox="1"/>
          <p:nvPr/>
        </p:nvSpPr>
        <p:spPr>
          <a:xfrm>
            <a:off x="1600200" y="1835328"/>
            <a:ext cx="6172200" cy="1200329"/>
          </a:xfrm>
          <a:prstGeom prst="rect">
            <a:avLst/>
          </a:prstGeom>
          <a:noFill/>
        </p:spPr>
        <p:txBody>
          <a:bodyPr wrap="square" rtlCol="0">
            <a:spAutoFit/>
          </a:bodyPr>
          <a:lstStyle/>
          <a:p>
            <a:pPr marL="285750" indent="-285750">
              <a:buFont typeface="Wingdings" pitchFamily="2" charset="2"/>
              <a:buChar char="Ø"/>
            </a:pPr>
            <a:r>
              <a:rPr lang="en-US" dirty="0" smtClean="0">
                <a:solidFill>
                  <a:prstClr val="black"/>
                </a:solidFill>
              </a:rPr>
              <a:t>15 Program participants</a:t>
            </a:r>
          </a:p>
          <a:p>
            <a:pPr marL="742950" lvl="1" indent="-285750">
              <a:buFont typeface="Wingdings" pitchFamily="2" charset="2"/>
              <a:buChar char="Ø"/>
            </a:pPr>
            <a:r>
              <a:rPr lang="en-US" dirty="0" smtClean="0">
                <a:solidFill>
                  <a:prstClr val="black"/>
                </a:solidFill>
              </a:rPr>
              <a:t>93% Female (n=14 (females): n=1(male)</a:t>
            </a:r>
          </a:p>
          <a:p>
            <a:pPr marL="742950" lvl="1" indent="-285750">
              <a:buFont typeface="Wingdings" pitchFamily="2" charset="2"/>
              <a:buChar char="Ø"/>
            </a:pPr>
            <a:r>
              <a:rPr lang="en-US" dirty="0" smtClean="0">
                <a:solidFill>
                  <a:prstClr val="black"/>
                </a:solidFill>
              </a:rPr>
              <a:t>53% CNAs (n=8)</a:t>
            </a:r>
          </a:p>
          <a:p>
            <a:pPr marL="742950" lvl="1" indent="-285750">
              <a:buFont typeface="Wingdings" pitchFamily="2" charset="2"/>
              <a:buChar char="Ø"/>
            </a:pPr>
            <a:r>
              <a:rPr lang="en-US" dirty="0" smtClean="0">
                <a:solidFill>
                  <a:prstClr val="black"/>
                </a:solidFill>
              </a:rPr>
              <a:t>47% Nurses (n=7)</a:t>
            </a:r>
            <a:endParaRPr lang="en-US" dirty="0">
              <a:solidFill>
                <a:prstClr val="black"/>
              </a:solidFill>
            </a:endParaRPr>
          </a:p>
        </p:txBody>
      </p:sp>
    </p:spTree>
    <p:extLst>
      <p:ext uri="{BB962C8B-B14F-4D97-AF65-F5344CB8AC3E}">
        <p14:creationId xmlns:p14="http://schemas.microsoft.com/office/powerpoint/2010/main" val="19610719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Debriefing Themes</a:t>
            </a:r>
            <a:endParaRPr lang="en-US" dirty="0"/>
          </a:p>
        </p:txBody>
      </p:sp>
      <p:graphicFrame>
        <p:nvGraphicFramePr>
          <p:cNvPr id="4" name="Content Placeholder 3" descr="A pie chart, that depicts Communication and Manager Apathy as approximately 25%, with Teamwork, Staff shortages and Powerlessness comprising the other 50%.&#10;&#10;There are no numbers depicted in this pie chart, nor is it clear what it is measuring."/>
          <p:cNvGraphicFramePr>
            <a:graphicFrameLocks noGrp="1"/>
          </p:cNvGraphicFramePr>
          <p:nvPr>
            <p:ph sz="quarter" idx="1"/>
            <p:extLst>
              <p:ext uri="{D42A27DB-BD31-4B8C-83A1-F6EECF244321}">
                <p14:modId xmlns:p14="http://schemas.microsoft.com/office/powerpoint/2010/main" val="805469675"/>
              </p:ext>
            </p:extLst>
          </p:nvPr>
        </p:nvGraphicFramePr>
        <p:xfrm>
          <a:off x="612775" y="1600200"/>
          <a:ext cx="81534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1549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Climate Change: Debriefings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9637867"/>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56679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A table with results of a test, whether scores increased or decreased after the test.&#10;&#10;The only negative score comes from the NE Wing, where coworker and supervisor support declined.&#10;&#10;In both the SW Wing and NE Wing, teamwork and communication increased, job demands increased, unit characteristics increased and intent to leave job increased, with coworker and supervisor support went up in the SW Wing."/>
          <p:cNvGraphicFramePr>
            <a:graphicFrameLocks noGrp="1"/>
          </p:cNvGraphicFramePr>
          <p:nvPr>
            <p:extLst>
              <p:ext uri="{D42A27DB-BD31-4B8C-83A1-F6EECF244321}">
                <p14:modId xmlns:p14="http://schemas.microsoft.com/office/powerpoint/2010/main" val="2682173455"/>
              </p:ext>
            </p:extLst>
          </p:nvPr>
        </p:nvGraphicFramePr>
        <p:xfrm>
          <a:off x="1219200" y="1447800"/>
          <a:ext cx="5867400" cy="4421582"/>
        </p:xfrm>
        <a:graphic>
          <a:graphicData uri="http://schemas.openxmlformats.org/drawingml/2006/table">
            <a:tbl>
              <a:tblPr firstRow="1" firstCol="1" bandRow="1"/>
              <a:tblGrid>
                <a:gridCol w="2933700"/>
                <a:gridCol w="1422400"/>
                <a:gridCol w="1511300"/>
              </a:tblGrid>
              <a:tr h="880872">
                <a:tc>
                  <a:txBody>
                    <a:bodyPr/>
                    <a:lstStyle/>
                    <a:p>
                      <a:pPr marL="0" marR="0" algn="ctr">
                        <a:lnSpc>
                          <a:spcPct val="115000"/>
                        </a:lnSpc>
                        <a:spcBef>
                          <a:spcPts val="0"/>
                        </a:spcBef>
                        <a:spcAft>
                          <a:spcPts val="0"/>
                        </a:spcAft>
                      </a:pPr>
                      <a:endParaRPr lang="en-US" sz="1400" b="1" dirty="0" smtClean="0">
                        <a:effectLst/>
                        <a:latin typeface="Calibri"/>
                        <a:ea typeface="Times New Roman"/>
                        <a:cs typeface="Times New Roman"/>
                      </a:endParaRPr>
                    </a:p>
                    <a:p>
                      <a:pPr marL="0" marR="0" algn="ctr">
                        <a:lnSpc>
                          <a:spcPct val="115000"/>
                        </a:lnSpc>
                        <a:spcBef>
                          <a:spcPts val="0"/>
                        </a:spcBef>
                        <a:spcAft>
                          <a:spcPts val="0"/>
                        </a:spcAft>
                      </a:pPr>
                      <a:r>
                        <a:rPr lang="en-US" sz="1800" b="1" dirty="0" smtClean="0">
                          <a:effectLst/>
                          <a:latin typeface="Calibri"/>
                          <a:ea typeface="Times New Roman"/>
                          <a:cs typeface="Times New Roman"/>
                        </a:rPr>
                        <a:t>SUBSCALE</a:t>
                      </a:r>
                      <a:endParaRPr lang="en-US" sz="1800" dirty="0">
                        <a:effectLst/>
                        <a:latin typeface="Calibri"/>
                        <a:ea typeface="Times New Roman"/>
                        <a:cs typeface="Times New Roman"/>
                      </a:endParaRPr>
                    </a:p>
                    <a:p>
                      <a:pPr marL="0" marR="0" algn="ctr">
                        <a:lnSpc>
                          <a:spcPct val="115000"/>
                        </a:lnSpc>
                        <a:spcBef>
                          <a:spcPts val="0"/>
                        </a:spcBef>
                        <a:spcAft>
                          <a:spcPts val="0"/>
                        </a:spcAft>
                      </a:pPr>
                      <a:r>
                        <a:rPr lang="en-US" sz="1800" b="1" dirty="0">
                          <a:effectLst/>
                          <a:latin typeface="Calibri"/>
                          <a:ea typeface="Times New Roman"/>
                          <a:cs typeface="Times New Roman"/>
                        </a:rPr>
                        <a:t>SECTIONS</a:t>
                      </a:r>
                      <a:endParaRPr lang="en-US" sz="1800" dirty="0">
                        <a:effectLst/>
                        <a:latin typeface="Calibri"/>
                        <a:ea typeface="Times New Roman"/>
                        <a:cs typeface="Times New Roman"/>
                      </a:endParaRP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gridSpan="2">
                  <a:txBody>
                    <a:bodyPr/>
                    <a:lstStyle/>
                    <a:p>
                      <a:pPr marL="0" marR="0" algn="ctr">
                        <a:lnSpc>
                          <a:spcPct val="115000"/>
                        </a:lnSpc>
                        <a:spcBef>
                          <a:spcPts val="0"/>
                        </a:spcBef>
                        <a:spcAft>
                          <a:spcPts val="0"/>
                        </a:spcAft>
                      </a:pPr>
                      <a:endParaRPr lang="en-US" sz="1400" dirty="0" smtClean="0">
                        <a:effectLst/>
                        <a:latin typeface="Calibri"/>
                        <a:ea typeface="Times New Roman"/>
                        <a:cs typeface="Times New Roman"/>
                      </a:endParaRPr>
                    </a:p>
                    <a:p>
                      <a:pPr marL="0" marR="0" algn="ctr">
                        <a:lnSpc>
                          <a:spcPct val="115000"/>
                        </a:lnSpc>
                        <a:spcBef>
                          <a:spcPts val="0"/>
                        </a:spcBef>
                        <a:spcAft>
                          <a:spcPts val="0"/>
                        </a:spcAft>
                      </a:pPr>
                      <a:r>
                        <a:rPr lang="en-US" sz="1800" b="1" dirty="0" smtClean="0">
                          <a:effectLst/>
                          <a:latin typeface="Calibri"/>
                          <a:ea typeface="Times New Roman"/>
                          <a:cs typeface="Times New Roman"/>
                        </a:rPr>
                        <a:t> </a:t>
                      </a:r>
                      <a:r>
                        <a:rPr lang="en-US" sz="1800" b="1" dirty="0">
                          <a:effectLst/>
                          <a:latin typeface="Calibri"/>
                          <a:ea typeface="Times New Roman"/>
                          <a:cs typeface="Times New Roman"/>
                        </a:rPr>
                        <a:t>MEAN SCORE CHANGE </a:t>
                      </a:r>
                      <a:r>
                        <a:rPr lang="en-US" sz="1800" b="1" dirty="0" smtClean="0">
                          <a:effectLst/>
                          <a:latin typeface="Calibri"/>
                          <a:ea typeface="Times New Roman"/>
                          <a:cs typeface="Times New Roman"/>
                        </a:rPr>
                        <a:t>PRE</a:t>
                      </a:r>
                      <a:r>
                        <a:rPr lang="en-US" sz="1800" b="1" dirty="0" smtClean="0">
                          <a:effectLst/>
                          <a:latin typeface="Calibri"/>
                          <a:ea typeface="Times New Roman"/>
                          <a:cs typeface="Times New Roman"/>
                          <a:sym typeface="Wingdings" pitchFamily="2" charset="2"/>
                        </a:rPr>
                        <a:t></a:t>
                      </a:r>
                      <a:r>
                        <a:rPr lang="en-US" sz="1800" b="1" dirty="0" smtClean="0">
                          <a:effectLst/>
                          <a:latin typeface="Calibri"/>
                          <a:ea typeface="Times New Roman"/>
                          <a:cs typeface="Times New Roman"/>
                        </a:rPr>
                        <a:t>POST</a:t>
                      </a:r>
                      <a:r>
                        <a:rPr lang="en-US" sz="1800" b="1" baseline="0" dirty="0" smtClean="0">
                          <a:effectLst/>
                          <a:latin typeface="Calibri"/>
                          <a:ea typeface="Times New Roman"/>
                          <a:cs typeface="Times New Roman"/>
                        </a:rPr>
                        <a:t>TEST </a:t>
                      </a:r>
                      <a:endParaRPr lang="en-US" sz="1800" b="1" dirty="0">
                        <a:effectLst/>
                        <a:latin typeface="Calibri"/>
                        <a:ea typeface="Times New Roman"/>
                        <a:cs typeface="Times New Roman"/>
                      </a:endParaRP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tc>
              </a:tr>
              <a:tr h="252289">
                <a:tc>
                  <a:txBody>
                    <a:bodyPr/>
                    <a:lstStyle/>
                    <a:p>
                      <a:pPr marL="0" marR="0" algn="ctr">
                        <a:lnSpc>
                          <a:spcPct val="115000"/>
                        </a:lnSpc>
                        <a:spcBef>
                          <a:spcPts val="0"/>
                        </a:spcBef>
                        <a:spcAft>
                          <a:spcPts val="0"/>
                        </a:spcAft>
                      </a:pPr>
                      <a:r>
                        <a:rPr lang="en-US" sz="1400" dirty="0">
                          <a:effectLst/>
                          <a:latin typeface="Calibri"/>
                          <a:ea typeface="Times New Roman"/>
                          <a:cs typeface="Times New Roman"/>
                        </a:rPr>
                        <a:t> </a:t>
                      </a: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n-US" sz="1400" dirty="0">
                          <a:solidFill>
                            <a:schemeClr val="bg1"/>
                          </a:solidFill>
                          <a:effectLst/>
                          <a:latin typeface="Calibri"/>
                          <a:ea typeface="Times New Roman"/>
                          <a:cs typeface="Times New Roman"/>
                        </a:rPr>
                        <a:t>NE </a:t>
                      </a:r>
                      <a:r>
                        <a:rPr lang="en-US" sz="1400" dirty="0" smtClean="0">
                          <a:solidFill>
                            <a:schemeClr val="bg1"/>
                          </a:solidFill>
                          <a:effectLst/>
                          <a:latin typeface="Calibri"/>
                          <a:ea typeface="Times New Roman"/>
                          <a:cs typeface="Times New Roman"/>
                        </a:rPr>
                        <a:t>WING </a:t>
                      </a:r>
                      <a:endParaRPr lang="en-US" sz="1400" dirty="0">
                        <a:solidFill>
                          <a:schemeClr val="bg1"/>
                        </a:solidFill>
                        <a:effectLst/>
                        <a:latin typeface="Calibri"/>
                        <a:ea typeface="Times New Roman"/>
                        <a:cs typeface="Times New Roman"/>
                      </a:endParaRP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marL="0" marR="0" algn="ctr">
                        <a:lnSpc>
                          <a:spcPct val="115000"/>
                        </a:lnSpc>
                        <a:spcBef>
                          <a:spcPts val="0"/>
                        </a:spcBef>
                        <a:spcAft>
                          <a:spcPts val="0"/>
                        </a:spcAft>
                      </a:pPr>
                      <a:r>
                        <a:rPr lang="en-US" sz="1400" dirty="0">
                          <a:solidFill>
                            <a:schemeClr val="bg1"/>
                          </a:solidFill>
                          <a:effectLst/>
                          <a:latin typeface="Calibri"/>
                          <a:ea typeface="Times New Roman"/>
                          <a:cs typeface="Times New Roman"/>
                        </a:rPr>
                        <a:t>SW </a:t>
                      </a:r>
                      <a:r>
                        <a:rPr lang="en-US" sz="1400" dirty="0" smtClean="0">
                          <a:solidFill>
                            <a:schemeClr val="bg1"/>
                          </a:solidFill>
                          <a:effectLst/>
                          <a:latin typeface="Calibri"/>
                          <a:ea typeface="Times New Roman"/>
                          <a:cs typeface="Times New Roman"/>
                        </a:rPr>
                        <a:t>WING</a:t>
                      </a:r>
                      <a:endParaRPr lang="en-US" sz="1400" dirty="0">
                        <a:solidFill>
                          <a:schemeClr val="bg1"/>
                        </a:solidFill>
                        <a:effectLst/>
                        <a:latin typeface="Calibri"/>
                        <a:ea typeface="Times New Roman"/>
                        <a:cs typeface="Times New Roman"/>
                      </a:endParaRP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579174">
                <a:tc>
                  <a:txBody>
                    <a:bodyPr/>
                    <a:lstStyle/>
                    <a:p>
                      <a:pPr marL="0" marR="0" algn="ctr">
                        <a:lnSpc>
                          <a:spcPct val="115000"/>
                        </a:lnSpc>
                        <a:spcBef>
                          <a:spcPts val="0"/>
                        </a:spcBef>
                        <a:spcAft>
                          <a:spcPts val="0"/>
                        </a:spcAft>
                      </a:pPr>
                      <a:r>
                        <a:rPr lang="en-US" sz="1400" dirty="0" smtClean="0">
                          <a:effectLst/>
                          <a:latin typeface="Calibri"/>
                          <a:ea typeface="Times New Roman"/>
                          <a:cs typeface="Times New Roman"/>
                        </a:rPr>
                        <a:t>COWORKER/SUPERVISOR  SUPPORT</a:t>
                      </a:r>
                      <a:endParaRPr lang="en-US" sz="1400" dirty="0">
                        <a:effectLst/>
                        <a:latin typeface="Calibri"/>
                        <a:ea typeface="Times New Roman"/>
                        <a:cs typeface="Times New Roman"/>
                      </a:endParaRP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r>
                        <a:rPr lang="en-US" sz="1200" dirty="0">
                          <a:effectLst/>
                          <a:latin typeface="Calibri"/>
                          <a:ea typeface="Times New Roman"/>
                          <a:cs typeface="Times New Roman"/>
                          <a:sym typeface="Wingdings"/>
                        </a:rPr>
                        <a:t></a:t>
                      </a:r>
                      <a:r>
                        <a:rPr lang="en-US" sz="1200" dirty="0">
                          <a:effectLst/>
                          <a:latin typeface="Calibri"/>
                          <a:ea typeface="Times New Roman"/>
                          <a:cs typeface="Times New Roman"/>
                        </a:rPr>
                        <a:t>    </a:t>
                      </a:r>
                      <a:r>
                        <a:rPr lang="en-US" sz="1200" dirty="0" smtClean="0">
                          <a:effectLst/>
                          <a:latin typeface="Calibri"/>
                          <a:ea typeface="Times New Roman"/>
                          <a:cs typeface="Times New Roman"/>
                        </a:rPr>
                        <a:t>       </a:t>
                      </a:r>
                      <a:endParaRPr lang="en-US" sz="1200" dirty="0">
                        <a:effectLst/>
                        <a:latin typeface="Calibri"/>
                        <a:ea typeface="Times New Roman"/>
                        <a:cs typeface="Times New Roman"/>
                      </a:endParaRP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gn="ctr">
                        <a:lnSpc>
                          <a:spcPct val="115000"/>
                        </a:lnSpc>
                        <a:spcBef>
                          <a:spcPts val="0"/>
                        </a:spcBef>
                        <a:spcAft>
                          <a:spcPts val="0"/>
                        </a:spcAft>
                      </a:pPr>
                      <a:r>
                        <a:rPr lang="en-US" sz="1200" dirty="0">
                          <a:effectLst/>
                          <a:latin typeface="Calibri"/>
                          <a:ea typeface="Times New Roman"/>
                          <a:cs typeface="Times New Roman"/>
                        </a:rPr>
                        <a:t> </a:t>
                      </a:r>
                    </a:p>
                    <a:p>
                      <a:pPr marL="71755" marR="71755" algn="ctr">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txBody>
                  <a:tcPr marL="42486" marR="42486"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a:lnSpc>
                          <a:spcPct val="115000"/>
                        </a:lnSpc>
                        <a:spcBef>
                          <a:spcPts val="0"/>
                        </a:spcBef>
                        <a:spcAft>
                          <a:spcPts val="0"/>
                        </a:spcAft>
                      </a:pPr>
                      <a:r>
                        <a:rPr lang="en-US" sz="1200" dirty="0">
                          <a:effectLst/>
                          <a:latin typeface="Calibri"/>
                          <a:ea typeface="Times New Roman"/>
                          <a:cs typeface="Times New Roman"/>
                        </a:rPr>
                        <a:t> </a:t>
                      </a:r>
                    </a:p>
                    <a:p>
                      <a:pPr marL="71755" marR="71755" algn="ctr">
                        <a:lnSpc>
                          <a:spcPct val="115000"/>
                        </a:lnSpc>
                        <a:spcBef>
                          <a:spcPts val="0"/>
                        </a:spcBef>
                        <a:spcAft>
                          <a:spcPts val="0"/>
                        </a:spcAft>
                      </a:pPr>
                      <a:endParaRPr lang="en-US" sz="1200" dirty="0" smtClean="0">
                        <a:effectLst/>
                        <a:latin typeface="Calibri"/>
                        <a:ea typeface="Times New Roman"/>
                        <a:cs typeface="Times New Roman"/>
                      </a:endParaRPr>
                    </a:p>
                    <a:p>
                      <a:pPr marL="71755" marR="71755" algn="ctr">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r>
                        <a:rPr lang="en-US" sz="1200" dirty="0">
                          <a:effectLst/>
                          <a:latin typeface="Calibri"/>
                          <a:ea typeface="Times New Roman"/>
                          <a:cs typeface="Times New Roman"/>
                          <a:sym typeface="Wingdings"/>
                        </a:rPr>
                        <a:t></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557650">
                <a:tc>
                  <a:txBody>
                    <a:bodyPr/>
                    <a:lstStyle/>
                    <a:p>
                      <a:pPr marL="0" marR="0" algn="ctr">
                        <a:lnSpc>
                          <a:spcPct val="115000"/>
                        </a:lnSpc>
                        <a:spcBef>
                          <a:spcPts val="0"/>
                        </a:spcBef>
                        <a:spcAft>
                          <a:spcPts val="0"/>
                        </a:spcAft>
                      </a:pPr>
                      <a:r>
                        <a:rPr lang="en-US" sz="1400" dirty="0" smtClean="0">
                          <a:effectLst/>
                          <a:latin typeface="Calibri"/>
                          <a:ea typeface="Times New Roman"/>
                          <a:cs typeface="Times New Roman"/>
                        </a:rPr>
                        <a:t>TEAMWORK/COMMUNICATION</a:t>
                      </a:r>
                      <a:endParaRPr lang="en-US" sz="1400" dirty="0">
                        <a:effectLst/>
                        <a:latin typeface="Calibri"/>
                        <a:ea typeface="Times New Roman"/>
                        <a:cs typeface="Times New Roman"/>
                      </a:endParaRPr>
                    </a:p>
                    <a:p>
                      <a:pPr marL="0" marR="0" algn="ctr">
                        <a:lnSpc>
                          <a:spcPct val="115000"/>
                        </a:lnSpc>
                        <a:spcBef>
                          <a:spcPts val="0"/>
                        </a:spcBef>
                        <a:spcAft>
                          <a:spcPts val="0"/>
                        </a:spcAft>
                      </a:pPr>
                      <a:r>
                        <a:rPr lang="en-US" sz="1400" dirty="0">
                          <a:effectLst/>
                          <a:latin typeface="Calibri"/>
                          <a:ea typeface="Times New Roman"/>
                          <a:cs typeface="Times New Roman"/>
                        </a:rPr>
                        <a:t> </a:t>
                      </a: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endParaRPr lang="en-US" sz="1200" dirty="0" smtClean="0">
                        <a:effectLst/>
                        <a:latin typeface="Calibri"/>
                        <a:ea typeface="Times New Roman"/>
                        <a:cs typeface="Times New Roman"/>
                      </a:endParaRPr>
                    </a:p>
                    <a:p>
                      <a:pPr marL="71755" marR="71755">
                        <a:lnSpc>
                          <a:spcPct val="115000"/>
                        </a:lnSpc>
                        <a:spcBef>
                          <a:spcPts val="0"/>
                        </a:spcBef>
                        <a:spcAft>
                          <a:spcPts val="0"/>
                        </a:spcAft>
                      </a:pPr>
                      <a:endParaRPr lang="en-US" sz="1200" dirty="0">
                        <a:effectLst/>
                        <a:latin typeface="Calibri"/>
                        <a:ea typeface="Times New Roman"/>
                        <a:cs typeface="Times New Roman"/>
                      </a:endParaRPr>
                    </a:p>
                    <a:p>
                      <a:pPr marL="71755" marR="71755">
                        <a:lnSpc>
                          <a:spcPct val="115000"/>
                        </a:lnSpc>
                        <a:spcBef>
                          <a:spcPts val="0"/>
                        </a:spcBef>
                        <a:spcAft>
                          <a:spcPts val="0"/>
                        </a:spcAft>
                      </a:pPr>
                      <a:r>
                        <a:rPr lang="en-US" sz="1200" dirty="0">
                          <a:effectLst/>
                          <a:latin typeface="Calibri"/>
                          <a:ea typeface="Times New Roman"/>
                          <a:cs typeface="Times New Roman"/>
                        </a:rPr>
                        <a:t>   </a:t>
                      </a:r>
                      <a:r>
                        <a:rPr lang="en-US" sz="1200" dirty="0">
                          <a:effectLst/>
                          <a:latin typeface="Calibri"/>
                          <a:ea typeface="Times New Roman"/>
                          <a:cs typeface="Times New Roman"/>
                          <a:sym typeface="Wingdings"/>
                        </a:rPr>
                        <a:t></a:t>
                      </a: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endParaRPr lang="en-US" sz="1200" dirty="0" smtClean="0">
                        <a:effectLst/>
                        <a:latin typeface="Calibri"/>
                        <a:ea typeface="Times New Roman"/>
                        <a:cs typeface="Times New Roman"/>
                      </a:endParaRPr>
                    </a:p>
                    <a:p>
                      <a:pPr marL="71755" marR="71755">
                        <a:lnSpc>
                          <a:spcPct val="115000"/>
                        </a:lnSpc>
                        <a:spcBef>
                          <a:spcPts val="0"/>
                        </a:spcBef>
                        <a:spcAft>
                          <a:spcPts val="0"/>
                        </a:spcAft>
                      </a:pPr>
                      <a:r>
                        <a:rPr lang="en-US" sz="1200" dirty="0" smtClean="0">
                          <a:effectLst/>
                          <a:latin typeface="Calibri"/>
                          <a:ea typeface="Times New Roman"/>
                          <a:cs typeface="Times New Roman"/>
                        </a:rPr>
                        <a:t>     </a:t>
                      </a:r>
                      <a:r>
                        <a:rPr lang="en-US" sz="1200" dirty="0">
                          <a:effectLst/>
                          <a:latin typeface="Calibri"/>
                          <a:ea typeface="Times New Roman"/>
                          <a:cs typeface="Times New Roman"/>
                          <a:sym typeface="Wingdings"/>
                        </a:rPr>
                        <a:t></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557650">
                <a:tc>
                  <a:txBody>
                    <a:bodyPr/>
                    <a:lstStyle/>
                    <a:p>
                      <a:pPr marL="0" marR="0" algn="ctr">
                        <a:lnSpc>
                          <a:spcPct val="115000"/>
                        </a:lnSpc>
                        <a:spcBef>
                          <a:spcPts val="0"/>
                        </a:spcBef>
                        <a:spcAft>
                          <a:spcPts val="0"/>
                        </a:spcAft>
                      </a:pPr>
                      <a:r>
                        <a:rPr lang="en-US" sz="1400" dirty="0">
                          <a:effectLst/>
                          <a:latin typeface="Calibri"/>
                          <a:ea typeface="Times New Roman"/>
                          <a:cs typeface="Times New Roman"/>
                        </a:rPr>
                        <a:t>JOB DEMANDS</a:t>
                      </a: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endParaRPr lang="en-US" sz="1200" dirty="0" smtClean="0">
                        <a:effectLst/>
                        <a:latin typeface="Calibri"/>
                        <a:ea typeface="Times New Roman"/>
                        <a:cs typeface="Times New Roman"/>
                      </a:endParaRPr>
                    </a:p>
                    <a:p>
                      <a:pPr marL="71755" marR="71755">
                        <a:lnSpc>
                          <a:spcPct val="115000"/>
                        </a:lnSpc>
                        <a:spcBef>
                          <a:spcPts val="0"/>
                        </a:spcBef>
                        <a:spcAft>
                          <a:spcPts val="0"/>
                        </a:spcAft>
                      </a:pPr>
                      <a:endParaRPr lang="en-US" sz="1200" dirty="0" smtClean="0">
                        <a:effectLst/>
                        <a:latin typeface="Calibri"/>
                        <a:ea typeface="Times New Roman"/>
                        <a:cs typeface="Times New Roman"/>
                      </a:endParaRPr>
                    </a:p>
                    <a:p>
                      <a:pPr marL="71755" marR="71755">
                        <a:lnSpc>
                          <a:spcPct val="115000"/>
                        </a:lnSpc>
                        <a:spcBef>
                          <a:spcPts val="0"/>
                        </a:spcBef>
                        <a:spcAft>
                          <a:spcPts val="0"/>
                        </a:spcAft>
                      </a:pPr>
                      <a:r>
                        <a:rPr lang="en-US" sz="1200" dirty="0" smtClean="0">
                          <a:effectLst/>
                          <a:latin typeface="Calibri"/>
                          <a:ea typeface="Times New Roman"/>
                          <a:cs typeface="Times New Roman"/>
                        </a:rPr>
                        <a:t>    </a:t>
                      </a:r>
                      <a:r>
                        <a:rPr lang="en-US" sz="1200" dirty="0">
                          <a:effectLst/>
                          <a:latin typeface="Calibri"/>
                          <a:ea typeface="Times New Roman"/>
                          <a:cs typeface="Times New Roman"/>
                          <a:sym typeface="Wingdings"/>
                        </a:rPr>
                        <a:t></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endParaRPr lang="en-US" sz="1200" dirty="0" smtClean="0">
                        <a:effectLst/>
                        <a:latin typeface="Calibri"/>
                        <a:ea typeface="Times New Roman"/>
                        <a:cs typeface="Times New Roman"/>
                      </a:endParaRPr>
                    </a:p>
                    <a:p>
                      <a:pPr marL="71755" marR="71755">
                        <a:lnSpc>
                          <a:spcPct val="115000"/>
                        </a:lnSpc>
                        <a:spcBef>
                          <a:spcPts val="0"/>
                        </a:spcBef>
                        <a:spcAft>
                          <a:spcPts val="0"/>
                        </a:spcAft>
                      </a:pPr>
                      <a:r>
                        <a:rPr lang="en-US" sz="1200" dirty="0" smtClean="0">
                          <a:effectLst/>
                          <a:latin typeface="Calibri"/>
                          <a:ea typeface="Times New Roman"/>
                          <a:cs typeface="Times New Roman"/>
                        </a:rPr>
                        <a:t>     </a:t>
                      </a:r>
                      <a:r>
                        <a:rPr lang="en-US" sz="1200" dirty="0">
                          <a:effectLst/>
                          <a:latin typeface="Calibri"/>
                          <a:ea typeface="Times New Roman"/>
                          <a:cs typeface="Times New Roman"/>
                          <a:sym typeface="Wingdings"/>
                        </a:rPr>
                        <a:t></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761801">
                <a:tc>
                  <a:txBody>
                    <a:bodyPr/>
                    <a:lstStyle/>
                    <a:p>
                      <a:pPr marL="0" marR="0" algn="ctr">
                        <a:lnSpc>
                          <a:spcPct val="115000"/>
                        </a:lnSpc>
                        <a:spcBef>
                          <a:spcPts val="0"/>
                        </a:spcBef>
                        <a:spcAft>
                          <a:spcPts val="0"/>
                        </a:spcAft>
                      </a:pPr>
                      <a:r>
                        <a:rPr lang="en-US" sz="1400" dirty="0">
                          <a:effectLst/>
                          <a:latin typeface="Calibri"/>
                          <a:ea typeface="Times New Roman"/>
                          <a:cs typeface="Times New Roman"/>
                        </a:rPr>
                        <a:t>UNIT CHARACTERISTICS</a:t>
                      </a: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r>
                        <a:rPr lang="en-US" sz="1200" dirty="0" smtClean="0">
                          <a:effectLst/>
                          <a:latin typeface="Calibri"/>
                          <a:ea typeface="Times New Roman"/>
                          <a:cs typeface="Times New Roman"/>
                        </a:rPr>
                        <a:t>  </a:t>
                      </a:r>
                    </a:p>
                    <a:p>
                      <a:pPr marL="71755" marR="71755">
                        <a:lnSpc>
                          <a:spcPct val="115000"/>
                        </a:lnSpc>
                        <a:spcBef>
                          <a:spcPts val="0"/>
                        </a:spcBef>
                        <a:spcAft>
                          <a:spcPts val="0"/>
                        </a:spcAft>
                      </a:pPr>
                      <a:endParaRPr lang="en-US" sz="1200" dirty="0">
                        <a:effectLst/>
                        <a:latin typeface="Calibri"/>
                        <a:ea typeface="Times New Roman"/>
                        <a:cs typeface="Times New Roman"/>
                      </a:endParaRPr>
                    </a:p>
                    <a:p>
                      <a:pPr marL="71755" marR="71755">
                        <a:lnSpc>
                          <a:spcPct val="115000"/>
                        </a:lnSpc>
                        <a:spcBef>
                          <a:spcPts val="0"/>
                        </a:spcBef>
                        <a:spcAft>
                          <a:spcPts val="0"/>
                        </a:spcAft>
                      </a:pPr>
                      <a:r>
                        <a:rPr lang="en-US" sz="1200" dirty="0">
                          <a:effectLst/>
                          <a:latin typeface="Calibri"/>
                          <a:ea typeface="Times New Roman"/>
                          <a:cs typeface="Times New Roman"/>
                        </a:rPr>
                        <a:t> </a:t>
                      </a:r>
                      <a:r>
                        <a:rPr lang="en-US" sz="1200" dirty="0" smtClean="0">
                          <a:effectLst/>
                          <a:latin typeface="Calibri"/>
                          <a:ea typeface="Times New Roman"/>
                          <a:cs typeface="Times New Roman"/>
                        </a:rPr>
                        <a:t>     </a:t>
                      </a:r>
                      <a:r>
                        <a:rPr lang="en-US" sz="1200" dirty="0">
                          <a:effectLst/>
                          <a:latin typeface="Calibri"/>
                          <a:ea typeface="Times New Roman"/>
                          <a:cs typeface="Times New Roman"/>
                          <a:sym typeface="Wingdings"/>
                        </a:rPr>
                        <a:t></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endParaRPr lang="en-US" sz="1200" dirty="0" smtClean="0">
                        <a:effectLst/>
                        <a:latin typeface="Calibri"/>
                        <a:ea typeface="Times New Roman"/>
                        <a:cs typeface="Times New Roman"/>
                      </a:endParaRPr>
                    </a:p>
                    <a:p>
                      <a:pPr marL="71755" marR="71755">
                        <a:lnSpc>
                          <a:spcPct val="115000"/>
                        </a:lnSpc>
                        <a:spcBef>
                          <a:spcPts val="0"/>
                        </a:spcBef>
                        <a:spcAft>
                          <a:spcPts val="0"/>
                        </a:spcAft>
                      </a:pPr>
                      <a:endParaRPr lang="en-US" sz="1200" dirty="0">
                        <a:effectLst/>
                        <a:latin typeface="Calibri"/>
                        <a:ea typeface="Times New Roman"/>
                        <a:cs typeface="Times New Roman"/>
                      </a:endParaRPr>
                    </a:p>
                    <a:p>
                      <a:pPr marL="71755" marR="71755">
                        <a:lnSpc>
                          <a:spcPct val="115000"/>
                        </a:lnSpc>
                        <a:spcBef>
                          <a:spcPts val="0"/>
                        </a:spcBef>
                        <a:spcAft>
                          <a:spcPts val="0"/>
                        </a:spcAft>
                      </a:pPr>
                      <a:r>
                        <a:rPr lang="en-US" sz="1200" dirty="0">
                          <a:effectLst/>
                          <a:latin typeface="Calibri"/>
                          <a:ea typeface="Times New Roman"/>
                          <a:cs typeface="Times New Roman"/>
                        </a:rPr>
                        <a:t> </a:t>
                      </a:r>
                      <a:r>
                        <a:rPr lang="en-US" sz="1200" dirty="0" smtClean="0">
                          <a:effectLst/>
                          <a:latin typeface="Calibri"/>
                          <a:ea typeface="Times New Roman"/>
                          <a:cs typeface="Times New Roman"/>
                        </a:rPr>
                        <a:t>     </a:t>
                      </a:r>
                      <a:r>
                        <a:rPr lang="en-US" sz="1200" dirty="0" smtClean="0">
                          <a:effectLst/>
                          <a:latin typeface="Calibri"/>
                          <a:ea typeface="Times New Roman"/>
                          <a:cs typeface="Times New Roman"/>
                          <a:sym typeface="Wingdings"/>
                        </a:rPr>
                        <a:t></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832146">
                <a:tc>
                  <a:txBody>
                    <a:bodyPr/>
                    <a:lstStyle/>
                    <a:p>
                      <a:pPr marL="0" marR="0" algn="ctr">
                        <a:lnSpc>
                          <a:spcPct val="115000"/>
                        </a:lnSpc>
                        <a:spcBef>
                          <a:spcPts val="0"/>
                        </a:spcBef>
                        <a:spcAft>
                          <a:spcPts val="0"/>
                        </a:spcAft>
                      </a:pPr>
                      <a:r>
                        <a:rPr lang="en-US" sz="1400" dirty="0" smtClean="0">
                          <a:effectLst/>
                          <a:latin typeface="Calibri"/>
                          <a:ea typeface="Times New Roman"/>
                          <a:cs typeface="Times New Roman"/>
                        </a:rPr>
                        <a:t>INTENT</a:t>
                      </a:r>
                      <a:r>
                        <a:rPr lang="en-US" sz="1400" baseline="0" dirty="0" smtClean="0">
                          <a:effectLst/>
                          <a:latin typeface="Calibri"/>
                          <a:ea typeface="Times New Roman"/>
                          <a:cs typeface="Times New Roman"/>
                        </a:rPr>
                        <a:t> TO LEAVE JOB</a:t>
                      </a:r>
                      <a:endParaRPr lang="en-US" sz="1400" dirty="0">
                        <a:effectLst/>
                        <a:latin typeface="Calibri"/>
                        <a:ea typeface="Times New Roman"/>
                        <a:cs typeface="Times New Roman"/>
                      </a:endParaRPr>
                    </a:p>
                  </a:txBody>
                  <a:tcPr marL="42486" marR="424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endParaRPr lang="en-US" sz="1200" dirty="0">
                        <a:effectLst/>
                        <a:latin typeface="Calibri"/>
                        <a:ea typeface="Times New Roman"/>
                        <a:cs typeface="Times New Roman"/>
                        <a:sym typeface="Wingdings"/>
                      </a:endParaRPr>
                    </a:p>
                    <a:p>
                      <a:pPr marL="71755" marR="71755">
                        <a:lnSpc>
                          <a:spcPct val="115000"/>
                        </a:lnSpc>
                        <a:spcBef>
                          <a:spcPts val="0"/>
                        </a:spcBef>
                        <a:spcAft>
                          <a:spcPts val="0"/>
                        </a:spcAft>
                      </a:pPr>
                      <a:r>
                        <a:rPr lang="en-US" sz="1200" baseline="0" dirty="0">
                          <a:effectLst/>
                          <a:latin typeface="Calibri"/>
                          <a:ea typeface="Times New Roman"/>
                          <a:cs typeface="Times New Roman"/>
                          <a:sym typeface="Wingdings"/>
                        </a:rPr>
                        <a:t> </a:t>
                      </a:r>
                      <a:r>
                        <a:rPr lang="en-US" sz="1200" baseline="0" dirty="0" smtClean="0">
                          <a:effectLst/>
                          <a:latin typeface="Calibri"/>
                          <a:ea typeface="Times New Roman"/>
                          <a:cs typeface="Times New Roman"/>
                          <a:sym typeface="Wingdings"/>
                        </a:rPr>
                        <a:t>     </a:t>
                      </a:r>
                      <a:r>
                        <a:rPr lang="en-US" sz="1200" dirty="0" smtClean="0">
                          <a:effectLst/>
                          <a:latin typeface="Calibri"/>
                          <a:ea typeface="Times New Roman"/>
                          <a:cs typeface="Times New Roman"/>
                          <a:sym typeface="Wingdings"/>
                        </a:rPr>
                        <a:t> </a:t>
                      </a:r>
                      <a:r>
                        <a:rPr lang="en-US" sz="1200" dirty="0" smtClean="0">
                          <a:effectLst/>
                          <a:latin typeface="Calibri"/>
                          <a:ea typeface="Times New Roman"/>
                          <a:cs typeface="Times New Roman"/>
                        </a:rPr>
                        <a:t>    </a:t>
                      </a:r>
                      <a:endParaRPr lang="en-US" sz="1200" dirty="0">
                        <a:effectLst/>
                        <a:latin typeface="Calibri"/>
                        <a:ea typeface="Times New Roman"/>
                        <a:cs typeface="Times New Roman"/>
                      </a:endParaRPr>
                    </a:p>
                    <a:p>
                      <a:pPr marL="71755" marR="71755">
                        <a:lnSpc>
                          <a:spcPct val="115000"/>
                        </a:lnSpc>
                        <a:spcBef>
                          <a:spcPts val="0"/>
                        </a:spcBef>
                        <a:spcAft>
                          <a:spcPts val="0"/>
                        </a:spcAft>
                      </a:pPr>
                      <a:r>
                        <a:rPr lang="en-US" sz="1200" dirty="0">
                          <a:effectLst/>
                          <a:latin typeface="Calibri"/>
                          <a:ea typeface="Times New Roman"/>
                          <a:cs typeface="Times New Roman"/>
                        </a:rPr>
                        <a:t> </a:t>
                      </a:r>
                    </a:p>
                    <a:p>
                      <a:pPr marL="71755" marR="71755">
                        <a:lnSpc>
                          <a:spcPct val="115000"/>
                        </a:lnSpc>
                        <a:spcBef>
                          <a:spcPts val="0"/>
                        </a:spcBef>
                        <a:spcAft>
                          <a:spcPts val="0"/>
                        </a:spcAft>
                      </a:pPr>
                      <a:r>
                        <a:rPr lang="en-US" sz="1200" dirty="0">
                          <a:effectLst/>
                          <a:latin typeface="Calibri"/>
                          <a:ea typeface="Times New Roman"/>
                          <a:cs typeface="Times New Roman"/>
                        </a:rPr>
                        <a:t> </a:t>
                      </a: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71755" marR="71755">
                        <a:lnSpc>
                          <a:spcPct val="115000"/>
                        </a:lnSpc>
                        <a:spcBef>
                          <a:spcPts val="0"/>
                        </a:spcBef>
                        <a:spcAft>
                          <a:spcPts val="0"/>
                        </a:spcAft>
                      </a:pPr>
                      <a:r>
                        <a:rPr lang="en-US" sz="1200" dirty="0">
                          <a:effectLst/>
                          <a:latin typeface="Calibri"/>
                          <a:ea typeface="Times New Roman"/>
                          <a:cs typeface="Times New Roman"/>
                        </a:rPr>
                        <a:t>    </a:t>
                      </a:r>
                      <a:endParaRPr lang="en-US" sz="1200" dirty="0" smtClean="0">
                        <a:effectLst/>
                        <a:latin typeface="Calibri"/>
                        <a:ea typeface="Times New Roman"/>
                        <a:cs typeface="Times New Roman"/>
                      </a:endParaRPr>
                    </a:p>
                    <a:p>
                      <a:pPr marL="71755" marR="71755">
                        <a:lnSpc>
                          <a:spcPct val="115000"/>
                        </a:lnSpc>
                        <a:spcBef>
                          <a:spcPts val="0"/>
                        </a:spcBef>
                        <a:spcAft>
                          <a:spcPts val="0"/>
                        </a:spcAft>
                      </a:pPr>
                      <a:endParaRPr lang="en-US" sz="1200" dirty="0" smtClean="0">
                        <a:effectLst/>
                        <a:latin typeface="Calibri"/>
                        <a:ea typeface="Times New Roman"/>
                        <a:cs typeface="Times New Roman"/>
                        <a:sym typeface="Wingdings"/>
                      </a:endParaRPr>
                    </a:p>
                    <a:p>
                      <a:pPr marL="71755" marR="71755">
                        <a:lnSpc>
                          <a:spcPct val="115000"/>
                        </a:lnSpc>
                        <a:spcBef>
                          <a:spcPts val="0"/>
                        </a:spcBef>
                        <a:spcAft>
                          <a:spcPts val="0"/>
                        </a:spcAft>
                      </a:pPr>
                      <a:endParaRPr lang="en-US" sz="1200" dirty="0" smtClean="0">
                        <a:effectLst/>
                        <a:latin typeface="Calibri"/>
                        <a:ea typeface="Times New Roman"/>
                        <a:cs typeface="Times New Roman"/>
                        <a:sym typeface="Wingdings"/>
                      </a:endParaRPr>
                    </a:p>
                    <a:p>
                      <a:pPr marL="71755" marR="71755">
                        <a:lnSpc>
                          <a:spcPct val="115000"/>
                        </a:lnSpc>
                        <a:spcBef>
                          <a:spcPts val="0"/>
                        </a:spcBef>
                        <a:spcAft>
                          <a:spcPts val="0"/>
                        </a:spcAft>
                      </a:pPr>
                      <a:r>
                        <a:rPr lang="en-US" sz="1200" baseline="0" dirty="0" smtClean="0">
                          <a:effectLst/>
                          <a:latin typeface="Calibri"/>
                          <a:ea typeface="Times New Roman"/>
                          <a:cs typeface="Times New Roman"/>
                          <a:sym typeface="Wingdings"/>
                        </a:rPr>
                        <a:t>      </a:t>
                      </a:r>
                      <a:r>
                        <a:rPr lang="en-US" sz="1200" dirty="0" smtClean="0">
                          <a:effectLst/>
                          <a:latin typeface="Calibri"/>
                          <a:ea typeface="Times New Roman"/>
                          <a:cs typeface="Times New Roman"/>
                          <a:sym typeface="Wingdings"/>
                        </a:rPr>
                        <a:t></a:t>
                      </a:r>
                      <a:r>
                        <a:rPr lang="en-US" sz="1200" dirty="0" smtClean="0">
                          <a:effectLst/>
                          <a:latin typeface="Calibri"/>
                          <a:ea typeface="Times New Roman"/>
                          <a:cs typeface="Times New Roman"/>
                        </a:rPr>
                        <a:t>  </a:t>
                      </a:r>
                      <a:endParaRPr lang="en-US" sz="1200" dirty="0">
                        <a:effectLst/>
                        <a:latin typeface="Calibri"/>
                        <a:ea typeface="Times New Roman"/>
                        <a:cs typeface="Times New Roman"/>
                      </a:endParaRPr>
                    </a:p>
                  </a:txBody>
                  <a:tcPr marL="42486" marR="4248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bl>
          </a:graphicData>
        </a:graphic>
      </p:graphicFrame>
      <p:sp>
        <p:nvSpPr>
          <p:cNvPr id="3" name="Rectangle 1"/>
          <p:cNvSpPr>
            <a:spLocks noChangeArrowheads="1"/>
          </p:cNvSpPr>
          <p:nvPr/>
        </p:nvSpPr>
        <p:spPr bwMode="auto">
          <a:xfrm>
            <a:off x="28908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7" name="TextBox 6"/>
          <p:cNvSpPr txBox="1"/>
          <p:nvPr/>
        </p:nvSpPr>
        <p:spPr>
          <a:xfrm>
            <a:off x="1371600" y="381000"/>
            <a:ext cx="6091238" cy="769441"/>
          </a:xfrm>
          <a:prstGeom prst="rect">
            <a:avLst/>
          </a:prstGeom>
          <a:noFill/>
        </p:spPr>
        <p:txBody>
          <a:bodyPr wrap="square" rtlCol="0">
            <a:spAutoFit/>
          </a:bodyPr>
          <a:lstStyle/>
          <a:p>
            <a:pPr algn="ctr"/>
            <a:r>
              <a:rPr lang="en-US" sz="4400" dirty="0" smtClean="0">
                <a:solidFill>
                  <a:prstClr val="black"/>
                </a:solidFill>
              </a:rPr>
              <a:t>RESULTS SUMMARY</a:t>
            </a:r>
            <a:endParaRPr lang="en-US" sz="4400" dirty="0">
              <a:solidFill>
                <a:prstClr val="black"/>
              </a:solidFill>
            </a:endParaRPr>
          </a:p>
        </p:txBody>
      </p:sp>
    </p:spTree>
    <p:extLst>
      <p:ext uri="{BB962C8B-B14F-4D97-AF65-F5344CB8AC3E}">
        <p14:creationId xmlns:p14="http://schemas.microsoft.com/office/powerpoint/2010/main" val="11283414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Impact: Effect Size</a:t>
            </a:r>
            <a:endParaRPr lang="en-US" dirty="0"/>
          </a:p>
        </p:txBody>
      </p:sp>
      <p:sp>
        <p:nvSpPr>
          <p:cNvPr id="3" name="Content Placeholder 2"/>
          <p:cNvSpPr>
            <a:spLocks noGrp="1"/>
          </p:cNvSpPr>
          <p:nvPr>
            <p:ph sz="quarter" idx="1"/>
          </p:nvPr>
        </p:nvSpPr>
        <p:spPr/>
        <p:txBody>
          <a:bodyPr/>
          <a:lstStyle/>
          <a:p>
            <a:r>
              <a:rPr lang="en-US" dirty="0" smtClean="0"/>
              <a:t>Cohen’s d Effect size: </a:t>
            </a:r>
          </a:p>
          <a:p>
            <a:pPr lvl="1"/>
            <a:r>
              <a:rPr lang="en-US" dirty="0" smtClean="0"/>
              <a:t>0.2=small    0.5=moderate   &gt;0.8=large</a:t>
            </a:r>
          </a:p>
          <a:p>
            <a:pPr marL="365760" lvl="1" indent="0">
              <a:buNone/>
            </a:pPr>
            <a:endParaRPr lang="en-US" dirty="0"/>
          </a:p>
        </p:txBody>
      </p:sp>
      <p:graphicFrame>
        <p:nvGraphicFramePr>
          <p:cNvPr id="4" name="Table 3" descr="This table depicts the effect size, comparing the SW and NE.&#10;&#10;Coworker/supervisor support in the SW is 1.5, with .69 in the NE.&#10;&#10;Team-work/Communication in the SW is 1.4, with .39 in the NE.&#10;&#10;Job Demands/Authority in the SW is 2.5, and .23 in the NE.&#10;&#10;The Unit Characteristics in the SW is 1.2, and .39 in the NE.&#10;&#10;The Job Intent in the SW is 1.6, and .14 in the NE."/>
          <p:cNvGraphicFramePr>
            <a:graphicFrameLocks noGrp="1"/>
          </p:cNvGraphicFramePr>
          <p:nvPr>
            <p:extLst>
              <p:ext uri="{D42A27DB-BD31-4B8C-83A1-F6EECF244321}">
                <p14:modId xmlns:p14="http://schemas.microsoft.com/office/powerpoint/2010/main" val="2014009871"/>
              </p:ext>
            </p:extLst>
          </p:nvPr>
        </p:nvGraphicFramePr>
        <p:xfrm>
          <a:off x="685800" y="3429000"/>
          <a:ext cx="7696200" cy="1656080"/>
        </p:xfrm>
        <a:graphic>
          <a:graphicData uri="http://schemas.openxmlformats.org/drawingml/2006/table">
            <a:tbl>
              <a:tblPr firstRow="1" bandRow="1">
                <a:tableStyleId>{5C22544A-7EE6-4342-B048-85BDC9FD1C3A}</a:tableStyleId>
              </a:tblPr>
              <a:tblGrid>
                <a:gridCol w="609600"/>
                <a:gridCol w="1524000"/>
                <a:gridCol w="1447800"/>
                <a:gridCol w="1331068"/>
                <a:gridCol w="1637489"/>
                <a:gridCol w="1146243"/>
              </a:tblGrid>
              <a:tr h="370840">
                <a:tc>
                  <a:txBody>
                    <a:bodyPr/>
                    <a:lstStyle/>
                    <a:p>
                      <a:endParaRPr lang="en-US" dirty="0"/>
                    </a:p>
                  </a:txBody>
                  <a:tcPr/>
                </a:tc>
                <a:tc>
                  <a:txBody>
                    <a:bodyPr/>
                    <a:lstStyle/>
                    <a:p>
                      <a:pPr algn="ctr"/>
                      <a:r>
                        <a:rPr lang="en-US" dirty="0" smtClean="0">
                          <a:solidFill>
                            <a:schemeClr val="tx1"/>
                          </a:solidFill>
                        </a:rPr>
                        <a:t>Coworker/ Supervisor</a:t>
                      </a:r>
                      <a:r>
                        <a:rPr lang="en-US" baseline="0" dirty="0" smtClean="0">
                          <a:solidFill>
                            <a:schemeClr val="tx1"/>
                          </a:solidFill>
                        </a:rPr>
                        <a:t> </a:t>
                      </a:r>
                      <a:r>
                        <a:rPr lang="en-US" dirty="0" smtClean="0">
                          <a:solidFill>
                            <a:schemeClr val="tx1"/>
                          </a:solidFill>
                        </a:rPr>
                        <a:t>Support</a:t>
                      </a:r>
                      <a:endParaRPr lang="en-US" dirty="0">
                        <a:solidFill>
                          <a:schemeClr val="tx1"/>
                        </a:solidFill>
                      </a:endParaRPr>
                    </a:p>
                  </a:txBody>
                  <a:tcPr/>
                </a:tc>
                <a:tc>
                  <a:txBody>
                    <a:bodyPr/>
                    <a:lstStyle/>
                    <a:p>
                      <a:pPr algn="ctr"/>
                      <a:r>
                        <a:rPr lang="en-US" dirty="0" smtClean="0">
                          <a:solidFill>
                            <a:schemeClr val="tx1"/>
                          </a:solidFill>
                        </a:rPr>
                        <a:t>Team-work/</a:t>
                      </a:r>
                    </a:p>
                    <a:p>
                      <a:pPr algn="ctr"/>
                      <a:r>
                        <a:rPr lang="en-US" dirty="0" err="1" smtClean="0">
                          <a:solidFill>
                            <a:schemeClr val="tx1"/>
                          </a:solidFill>
                        </a:rPr>
                        <a:t>Communic-ation</a:t>
                      </a:r>
                      <a:endParaRPr lang="en-US" dirty="0">
                        <a:solidFill>
                          <a:schemeClr val="tx1"/>
                        </a:solidFill>
                      </a:endParaRPr>
                    </a:p>
                  </a:txBody>
                  <a:tcPr/>
                </a:tc>
                <a:tc>
                  <a:txBody>
                    <a:bodyPr/>
                    <a:lstStyle/>
                    <a:p>
                      <a:pPr algn="ctr"/>
                      <a:r>
                        <a:rPr lang="en-US" dirty="0" smtClean="0">
                          <a:solidFill>
                            <a:schemeClr val="tx1"/>
                          </a:solidFill>
                        </a:rPr>
                        <a:t>Job Demands/ Authority</a:t>
                      </a:r>
                      <a:endParaRPr lang="en-US" dirty="0">
                        <a:solidFill>
                          <a:schemeClr val="tx1"/>
                        </a:solidFill>
                      </a:endParaRPr>
                    </a:p>
                  </a:txBody>
                  <a:tcPr/>
                </a:tc>
                <a:tc>
                  <a:txBody>
                    <a:bodyPr/>
                    <a:lstStyle/>
                    <a:p>
                      <a:pPr algn="ctr"/>
                      <a:r>
                        <a:rPr lang="en-US" dirty="0" smtClean="0">
                          <a:solidFill>
                            <a:schemeClr val="tx1"/>
                          </a:solidFill>
                        </a:rPr>
                        <a:t>Unit</a:t>
                      </a:r>
                    </a:p>
                    <a:p>
                      <a:pPr algn="ctr"/>
                      <a:r>
                        <a:rPr lang="en-US" dirty="0" smtClean="0">
                          <a:solidFill>
                            <a:schemeClr val="tx1"/>
                          </a:solidFill>
                        </a:rPr>
                        <a:t>Character- </a:t>
                      </a:r>
                      <a:r>
                        <a:rPr lang="en-US" dirty="0" err="1" smtClean="0">
                          <a:solidFill>
                            <a:schemeClr val="tx1"/>
                          </a:solidFill>
                        </a:rPr>
                        <a:t>istics</a:t>
                      </a:r>
                      <a:endParaRPr lang="en-US" dirty="0">
                        <a:solidFill>
                          <a:schemeClr val="tx1"/>
                        </a:solidFill>
                      </a:endParaRPr>
                    </a:p>
                  </a:txBody>
                  <a:tcPr/>
                </a:tc>
                <a:tc>
                  <a:txBody>
                    <a:bodyPr/>
                    <a:lstStyle/>
                    <a:p>
                      <a:pPr algn="ctr"/>
                      <a:r>
                        <a:rPr lang="en-US" dirty="0" smtClean="0">
                          <a:solidFill>
                            <a:schemeClr val="tx1"/>
                          </a:solidFill>
                        </a:rPr>
                        <a:t>Job Intent</a:t>
                      </a:r>
                      <a:endParaRPr lang="en-US" dirty="0">
                        <a:solidFill>
                          <a:schemeClr val="tx1"/>
                        </a:solidFill>
                      </a:endParaRPr>
                    </a:p>
                  </a:txBody>
                  <a:tcPr/>
                </a:tc>
              </a:tr>
              <a:tr h="370840">
                <a:tc>
                  <a:txBody>
                    <a:bodyPr/>
                    <a:lstStyle/>
                    <a:p>
                      <a:r>
                        <a:rPr lang="en-US" dirty="0" smtClean="0"/>
                        <a:t>SW</a:t>
                      </a:r>
                      <a:endParaRPr lang="en-US" dirty="0"/>
                    </a:p>
                  </a:txBody>
                  <a:tcPr>
                    <a:solidFill>
                      <a:schemeClr val="accent2">
                        <a:lumMod val="75000"/>
                      </a:schemeClr>
                    </a:solidFill>
                  </a:tcPr>
                </a:tc>
                <a:tc>
                  <a:txBody>
                    <a:bodyPr/>
                    <a:lstStyle/>
                    <a:p>
                      <a:pPr algn="ctr"/>
                      <a:r>
                        <a:rPr lang="en-US" dirty="0" smtClean="0"/>
                        <a:t>1.5</a:t>
                      </a:r>
                      <a:endParaRPr lang="en-US" dirty="0"/>
                    </a:p>
                  </a:txBody>
                  <a:tcPr>
                    <a:solidFill>
                      <a:schemeClr val="accent2">
                        <a:lumMod val="75000"/>
                      </a:schemeClr>
                    </a:solidFill>
                  </a:tcPr>
                </a:tc>
                <a:tc>
                  <a:txBody>
                    <a:bodyPr/>
                    <a:lstStyle/>
                    <a:p>
                      <a:pPr algn="ctr"/>
                      <a:r>
                        <a:rPr lang="en-US" dirty="0" smtClean="0"/>
                        <a:t>1.4</a:t>
                      </a:r>
                      <a:endParaRPr lang="en-US" dirty="0"/>
                    </a:p>
                  </a:txBody>
                  <a:tcPr>
                    <a:solidFill>
                      <a:schemeClr val="accent2">
                        <a:lumMod val="75000"/>
                      </a:schemeClr>
                    </a:solidFill>
                  </a:tcPr>
                </a:tc>
                <a:tc>
                  <a:txBody>
                    <a:bodyPr/>
                    <a:lstStyle/>
                    <a:p>
                      <a:pPr algn="ctr"/>
                      <a:r>
                        <a:rPr lang="en-US" dirty="0" smtClean="0"/>
                        <a:t>2.5</a:t>
                      </a:r>
                      <a:endParaRPr lang="en-US" dirty="0"/>
                    </a:p>
                  </a:txBody>
                  <a:tcPr>
                    <a:solidFill>
                      <a:schemeClr val="accent2">
                        <a:lumMod val="75000"/>
                      </a:schemeClr>
                    </a:solidFill>
                  </a:tcPr>
                </a:tc>
                <a:tc>
                  <a:txBody>
                    <a:bodyPr/>
                    <a:lstStyle/>
                    <a:p>
                      <a:pPr algn="ctr"/>
                      <a:r>
                        <a:rPr lang="en-US" dirty="0" smtClean="0"/>
                        <a:t>1.2</a:t>
                      </a:r>
                      <a:endParaRPr lang="en-US" dirty="0"/>
                    </a:p>
                  </a:txBody>
                  <a:tcPr>
                    <a:solidFill>
                      <a:schemeClr val="accent2">
                        <a:lumMod val="75000"/>
                      </a:schemeClr>
                    </a:solidFill>
                  </a:tcPr>
                </a:tc>
                <a:tc>
                  <a:txBody>
                    <a:bodyPr/>
                    <a:lstStyle/>
                    <a:p>
                      <a:pPr algn="ctr"/>
                      <a:r>
                        <a:rPr lang="en-US" dirty="0" smtClean="0"/>
                        <a:t>1.6</a:t>
                      </a:r>
                      <a:endParaRPr lang="en-US" dirty="0"/>
                    </a:p>
                  </a:txBody>
                  <a:tcPr>
                    <a:solidFill>
                      <a:schemeClr val="accent2">
                        <a:lumMod val="75000"/>
                      </a:schemeClr>
                    </a:solidFill>
                  </a:tcPr>
                </a:tc>
              </a:tr>
              <a:tr h="370840">
                <a:tc>
                  <a:txBody>
                    <a:bodyPr/>
                    <a:lstStyle/>
                    <a:p>
                      <a:r>
                        <a:rPr lang="en-US" dirty="0" smtClean="0"/>
                        <a:t>NE</a:t>
                      </a:r>
                      <a:endParaRPr lang="en-US" dirty="0"/>
                    </a:p>
                  </a:txBody>
                  <a:tcPr>
                    <a:solidFill>
                      <a:schemeClr val="accent2">
                        <a:lumMod val="60000"/>
                        <a:lumOff val="40000"/>
                      </a:schemeClr>
                    </a:solidFill>
                  </a:tcPr>
                </a:tc>
                <a:tc>
                  <a:txBody>
                    <a:bodyPr/>
                    <a:lstStyle/>
                    <a:p>
                      <a:pPr algn="ctr"/>
                      <a:r>
                        <a:rPr lang="en-US" dirty="0" smtClean="0"/>
                        <a:t>.69</a:t>
                      </a:r>
                      <a:endParaRPr lang="en-US" dirty="0"/>
                    </a:p>
                  </a:txBody>
                  <a:tcPr>
                    <a:solidFill>
                      <a:schemeClr val="accent2">
                        <a:lumMod val="60000"/>
                        <a:lumOff val="40000"/>
                      </a:schemeClr>
                    </a:solidFill>
                  </a:tcPr>
                </a:tc>
                <a:tc>
                  <a:txBody>
                    <a:bodyPr/>
                    <a:lstStyle/>
                    <a:p>
                      <a:pPr algn="ctr"/>
                      <a:r>
                        <a:rPr lang="en-US" dirty="0" smtClean="0"/>
                        <a:t>.39</a:t>
                      </a:r>
                      <a:endParaRPr lang="en-US" dirty="0"/>
                    </a:p>
                  </a:txBody>
                  <a:tcPr>
                    <a:solidFill>
                      <a:schemeClr val="accent2">
                        <a:lumMod val="60000"/>
                        <a:lumOff val="40000"/>
                      </a:schemeClr>
                    </a:solidFill>
                  </a:tcPr>
                </a:tc>
                <a:tc>
                  <a:txBody>
                    <a:bodyPr/>
                    <a:lstStyle/>
                    <a:p>
                      <a:pPr algn="ctr"/>
                      <a:r>
                        <a:rPr lang="en-US" dirty="0" smtClean="0"/>
                        <a:t>.23</a:t>
                      </a:r>
                      <a:endParaRPr lang="en-US" dirty="0"/>
                    </a:p>
                  </a:txBody>
                  <a:tcPr>
                    <a:solidFill>
                      <a:schemeClr val="accent2">
                        <a:lumMod val="60000"/>
                        <a:lumOff val="40000"/>
                      </a:schemeClr>
                    </a:solidFill>
                  </a:tcPr>
                </a:tc>
                <a:tc>
                  <a:txBody>
                    <a:bodyPr/>
                    <a:lstStyle/>
                    <a:p>
                      <a:pPr algn="ctr"/>
                      <a:r>
                        <a:rPr lang="en-US" dirty="0" smtClean="0"/>
                        <a:t>.39</a:t>
                      </a:r>
                      <a:endParaRPr lang="en-US" dirty="0"/>
                    </a:p>
                  </a:txBody>
                  <a:tcPr>
                    <a:solidFill>
                      <a:schemeClr val="accent2">
                        <a:lumMod val="60000"/>
                        <a:lumOff val="40000"/>
                      </a:schemeClr>
                    </a:solidFill>
                  </a:tcPr>
                </a:tc>
                <a:tc>
                  <a:txBody>
                    <a:bodyPr/>
                    <a:lstStyle/>
                    <a:p>
                      <a:pPr algn="ctr"/>
                      <a:r>
                        <a:rPr lang="en-US" dirty="0" smtClean="0"/>
                        <a:t>.14</a:t>
                      </a:r>
                      <a:endParaRPr lang="en-US" dirty="0"/>
                    </a:p>
                  </a:txBody>
                  <a:tcPr>
                    <a:solidFill>
                      <a:schemeClr val="accent2">
                        <a:lumMod val="60000"/>
                        <a:lumOff val="40000"/>
                      </a:schemeClr>
                    </a:solidFill>
                  </a:tcPr>
                </a:tc>
              </a:tr>
            </a:tbl>
          </a:graphicData>
        </a:graphic>
      </p:graphicFrame>
    </p:spTree>
    <p:extLst>
      <p:ext uri="{BB962C8B-B14F-4D97-AF65-F5344CB8AC3E}">
        <p14:creationId xmlns:p14="http://schemas.microsoft.com/office/powerpoint/2010/main" val="2058511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graph depicting the rise in Healthcare Spending asa a percentage of GDP in the United States over time. In 1960, healthcare spending as a percentage of GDP was barely over 5%, and has steadily increased to current levels of almost 18% in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791200"/>
          </a:xfrm>
          <a:prstGeom prst="rect">
            <a:avLst/>
          </a:prstGeom>
          <a:noFill/>
          <a:ln w="12700" cmpd="sng">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27867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04800"/>
            <a:ext cx="8153400" cy="990600"/>
          </a:xfrm>
        </p:spPr>
        <p:txBody>
          <a:bodyPr/>
          <a:lstStyle/>
          <a:p>
            <a:pPr algn="ctr"/>
            <a:r>
              <a:rPr lang="en-US" dirty="0" smtClean="0"/>
              <a:t>QWL Survey </a:t>
            </a:r>
            <a:r>
              <a:rPr lang="en-US" dirty="0" err="1" smtClean="0"/>
              <a:t>Likert</a:t>
            </a:r>
            <a:r>
              <a:rPr lang="en-US" dirty="0" smtClean="0"/>
              <a:t> Scale</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7281055"/>
              </p:ext>
            </p:extLst>
          </p:nvPr>
        </p:nvGraphicFramePr>
        <p:xfrm>
          <a:off x="533400" y="1905000"/>
          <a:ext cx="8308975" cy="1143000"/>
        </p:xfrm>
        <a:graphic>
          <a:graphicData uri="http://schemas.openxmlformats.org/drawingml/2006/table">
            <a:tbl>
              <a:tblPr firstRow="1" bandRow="1">
                <a:tableStyleId>{5C22544A-7EE6-4342-B048-85BDC9FD1C3A}</a:tableStyleId>
              </a:tblPr>
              <a:tblGrid>
                <a:gridCol w="1905728"/>
                <a:gridCol w="1417862"/>
                <a:gridCol w="1661795"/>
                <a:gridCol w="1661795"/>
                <a:gridCol w="1661795"/>
              </a:tblGrid>
              <a:tr h="523240">
                <a:tc>
                  <a:txBody>
                    <a:bodyPr/>
                    <a:lstStyle/>
                    <a:p>
                      <a:pPr algn="ctr"/>
                      <a:r>
                        <a:rPr lang="en-US" dirty="0" smtClean="0">
                          <a:solidFill>
                            <a:schemeClr val="tx1"/>
                          </a:solidFill>
                        </a:rPr>
                        <a:t>Never</a:t>
                      </a:r>
                      <a:endParaRPr lang="en-US" dirty="0">
                        <a:solidFill>
                          <a:schemeClr val="tx1"/>
                        </a:solidFill>
                      </a:endParaRPr>
                    </a:p>
                  </a:txBody>
                  <a:tcPr marL="89762" marR="89762">
                    <a:solidFill>
                      <a:schemeClr val="accent1">
                        <a:lumMod val="75000"/>
                      </a:schemeClr>
                    </a:solidFill>
                  </a:tcPr>
                </a:tc>
                <a:tc>
                  <a:txBody>
                    <a:bodyPr/>
                    <a:lstStyle/>
                    <a:p>
                      <a:pPr algn="ctr"/>
                      <a:r>
                        <a:rPr lang="en-US" dirty="0" smtClean="0">
                          <a:solidFill>
                            <a:schemeClr val="tx1"/>
                          </a:solidFill>
                        </a:rPr>
                        <a:t>Seldom</a:t>
                      </a:r>
                      <a:endParaRPr lang="en-US" dirty="0">
                        <a:solidFill>
                          <a:schemeClr val="tx1"/>
                        </a:solidFill>
                      </a:endParaRPr>
                    </a:p>
                  </a:txBody>
                  <a:tcPr marL="89762" marR="89762">
                    <a:solidFill>
                      <a:schemeClr val="accent1">
                        <a:lumMod val="75000"/>
                      </a:schemeClr>
                    </a:solidFill>
                  </a:tcPr>
                </a:tc>
                <a:tc>
                  <a:txBody>
                    <a:bodyPr/>
                    <a:lstStyle/>
                    <a:p>
                      <a:pPr algn="ctr"/>
                      <a:r>
                        <a:rPr lang="en-US" dirty="0" smtClean="0">
                          <a:solidFill>
                            <a:schemeClr val="tx1"/>
                          </a:solidFill>
                        </a:rPr>
                        <a:t>Sometimes</a:t>
                      </a:r>
                      <a:endParaRPr lang="en-US" dirty="0">
                        <a:solidFill>
                          <a:schemeClr val="tx1"/>
                        </a:solidFill>
                      </a:endParaRPr>
                    </a:p>
                  </a:txBody>
                  <a:tcPr marL="89762" marR="89762">
                    <a:solidFill>
                      <a:schemeClr val="accent1">
                        <a:lumMod val="75000"/>
                      </a:schemeClr>
                    </a:solidFill>
                  </a:tcPr>
                </a:tc>
                <a:tc>
                  <a:txBody>
                    <a:bodyPr/>
                    <a:lstStyle/>
                    <a:p>
                      <a:pPr algn="ctr"/>
                      <a:r>
                        <a:rPr lang="en-US" dirty="0" smtClean="0">
                          <a:solidFill>
                            <a:schemeClr val="tx1"/>
                          </a:solidFill>
                        </a:rPr>
                        <a:t>Often</a:t>
                      </a:r>
                      <a:endParaRPr lang="en-US" dirty="0">
                        <a:solidFill>
                          <a:schemeClr val="tx1"/>
                        </a:solidFill>
                      </a:endParaRPr>
                    </a:p>
                  </a:txBody>
                  <a:tcPr marL="89762" marR="89762">
                    <a:solidFill>
                      <a:schemeClr val="accent1">
                        <a:lumMod val="75000"/>
                      </a:schemeClr>
                    </a:solidFill>
                  </a:tcPr>
                </a:tc>
                <a:tc>
                  <a:txBody>
                    <a:bodyPr/>
                    <a:lstStyle/>
                    <a:p>
                      <a:pPr algn="ctr"/>
                      <a:r>
                        <a:rPr lang="en-US" dirty="0" smtClean="0">
                          <a:solidFill>
                            <a:schemeClr val="tx1"/>
                          </a:solidFill>
                        </a:rPr>
                        <a:t>Always</a:t>
                      </a:r>
                      <a:endParaRPr lang="en-US" dirty="0">
                        <a:solidFill>
                          <a:schemeClr val="tx1"/>
                        </a:solidFill>
                      </a:endParaRPr>
                    </a:p>
                  </a:txBody>
                  <a:tcPr marL="89762" marR="89762">
                    <a:solidFill>
                      <a:schemeClr val="accent1">
                        <a:lumMod val="75000"/>
                      </a:schemeClr>
                    </a:solidFill>
                  </a:tcPr>
                </a:tc>
              </a:tr>
              <a:tr h="619760">
                <a:tc>
                  <a:txBody>
                    <a:bodyPr/>
                    <a:lstStyle/>
                    <a:p>
                      <a:pPr algn="ctr"/>
                      <a:r>
                        <a:rPr lang="en-US" dirty="0" smtClean="0"/>
                        <a:t>Very</a:t>
                      </a:r>
                      <a:r>
                        <a:rPr lang="en-US" baseline="0" dirty="0" smtClean="0"/>
                        <a:t> Dissatisfied</a:t>
                      </a:r>
                      <a:endParaRPr lang="en-US" dirty="0"/>
                    </a:p>
                  </a:txBody>
                  <a:tcPr marL="89762" marR="89762">
                    <a:solidFill>
                      <a:schemeClr val="accent2">
                        <a:lumMod val="60000"/>
                        <a:lumOff val="40000"/>
                      </a:schemeClr>
                    </a:solidFill>
                  </a:tcPr>
                </a:tc>
                <a:tc>
                  <a:txBody>
                    <a:bodyPr/>
                    <a:lstStyle/>
                    <a:p>
                      <a:pPr algn="ctr"/>
                      <a:r>
                        <a:rPr lang="en-US" dirty="0" smtClean="0"/>
                        <a:t>Dissatisfied</a:t>
                      </a:r>
                      <a:endParaRPr lang="en-US" dirty="0"/>
                    </a:p>
                  </a:txBody>
                  <a:tcPr marL="89762" marR="89762">
                    <a:solidFill>
                      <a:schemeClr val="accent2">
                        <a:lumMod val="60000"/>
                        <a:lumOff val="40000"/>
                      </a:schemeClr>
                    </a:solidFill>
                  </a:tcPr>
                </a:tc>
                <a:tc>
                  <a:txBody>
                    <a:bodyPr/>
                    <a:lstStyle/>
                    <a:p>
                      <a:pPr algn="ctr"/>
                      <a:r>
                        <a:rPr lang="en-US" dirty="0" smtClean="0"/>
                        <a:t>Not Sure</a:t>
                      </a:r>
                      <a:endParaRPr lang="en-US" dirty="0"/>
                    </a:p>
                  </a:txBody>
                  <a:tcPr marL="89762" marR="89762">
                    <a:solidFill>
                      <a:schemeClr val="accent2">
                        <a:lumMod val="60000"/>
                        <a:lumOff val="40000"/>
                      </a:schemeClr>
                    </a:solidFill>
                  </a:tcPr>
                </a:tc>
                <a:tc>
                  <a:txBody>
                    <a:bodyPr/>
                    <a:lstStyle/>
                    <a:p>
                      <a:pPr algn="ctr"/>
                      <a:r>
                        <a:rPr lang="en-US" dirty="0" smtClean="0"/>
                        <a:t>Satisfied</a:t>
                      </a:r>
                      <a:endParaRPr lang="en-US" dirty="0"/>
                    </a:p>
                  </a:txBody>
                  <a:tcPr marL="89762" marR="89762">
                    <a:solidFill>
                      <a:schemeClr val="accent2">
                        <a:lumMod val="60000"/>
                        <a:lumOff val="40000"/>
                      </a:schemeClr>
                    </a:solidFill>
                  </a:tcPr>
                </a:tc>
                <a:tc>
                  <a:txBody>
                    <a:bodyPr/>
                    <a:lstStyle/>
                    <a:p>
                      <a:pPr algn="ctr"/>
                      <a:r>
                        <a:rPr lang="en-US" dirty="0" smtClean="0"/>
                        <a:t>Very Satisfied</a:t>
                      </a:r>
                      <a:endParaRPr lang="en-US" dirty="0"/>
                    </a:p>
                  </a:txBody>
                  <a:tcPr marL="89762" marR="89762">
                    <a:solidFill>
                      <a:schemeClr val="accent2">
                        <a:lumMod val="60000"/>
                        <a:lumOff val="40000"/>
                      </a:schemeClr>
                    </a:solidFill>
                  </a:tcPr>
                </a:tc>
              </a:tr>
            </a:tbl>
          </a:graphicData>
        </a:graphic>
      </p:graphicFrame>
      <p:graphicFrame>
        <p:nvGraphicFramePr>
          <p:cNvPr id="5" name="Diagram 4"/>
          <p:cNvGraphicFramePr/>
          <p:nvPr>
            <p:extLst>
              <p:ext uri="{D42A27DB-BD31-4B8C-83A1-F6EECF244321}">
                <p14:modId xmlns:p14="http://schemas.microsoft.com/office/powerpoint/2010/main" val="2461241357"/>
              </p:ext>
            </p:extLst>
          </p:nvPr>
        </p:nvGraphicFramePr>
        <p:xfrm>
          <a:off x="3048000" y="2362200"/>
          <a:ext cx="5181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a:off x="1182914" y="3886200"/>
            <a:ext cx="4455886" cy="312420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prstClr val="black"/>
                </a:solidFill>
              </a:rPr>
              <a:t>sw</a:t>
            </a:r>
            <a:endParaRPr lang="en-US" sz="5400" dirty="0">
              <a:solidFill>
                <a:prstClr val="black"/>
              </a:solidFill>
            </a:endParaRPr>
          </a:p>
        </p:txBody>
      </p:sp>
      <p:sp>
        <p:nvSpPr>
          <p:cNvPr id="6" name="TextBox 5"/>
          <p:cNvSpPr txBox="1"/>
          <p:nvPr/>
        </p:nvSpPr>
        <p:spPr>
          <a:xfrm>
            <a:off x="5638800" y="4114799"/>
            <a:ext cx="1219200" cy="769441"/>
          </a:xfrm>
          <a:prstGeom prst="rect">
            <a:avLst/>
          </a:prstGeom>
          <a:noFill/>
        </p:spPr>
        <p:txBody>
          <a:bodyPr wrap="square" rtlCol="0">
            <a:spAutoFit/>
          </a:bodyPr>
          <a:lstStyle/>
          <a:p>
            <a:r>
              <a:rPr lang="en-US" sz="4400" dirty="0" smtClean="0">
                <a:solidFill>
                  <a:prstClr val="black"/>
                </a:solidFill>
              </a:rPr>
              <a:t>NE</a:t>
            </a:r>
            <a:endParaRPr lang="en-US" sz="4400" dirty="0">
              <a:solidFill>
                <a:prstClr val="black"/>
              </a:solidFill>
            </a:endParaRPr>
          </a:p>
        </p:txBody>
      </p:sp>
    </p:spTree>
    <p:extLst>
      <p:ext uri="{BB962C8B-B14F-4D97-AF65-F5344CB8AC3E}">
        <p14:creationId xmlns:p14="http://schemas.microsoft.com/office/powerpoint/2010/main" val="13218072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CNA Focus Group Responses</a:t>
            </a:r>
            <a:endParaRPr lang="en-US" dirty="0"/>
          </a:p>
        </p:txBody>
      </p:sp>
      <p:sp>
        <p:nvSpPr>
          <p:cNvPr id="3" name="Content Placeholder 2"/>
          <p:cNvSpPr>
            <a:spLocks noGrp="1"/>
          </p:cNvSpPr>
          <p:nvPr>
            <p:ph sz="quarter" idx="1"/>
          </p:nvPr>
        </p:nvSpPr>
        <p:spPr>
          <a:xfrm>
            <a:off x="612648" y="1981200"/>
            <a:ext cx="8153400" cy="5257800"/>
          </a:xfrm>
        </p:spPr>
        <p:txBody>
          <a:bodyPr>
            <a:normAutofit/>
          </a:bodyPr>
          <a:lstStyle/>
          <a:p>
            <a:r>
              <a:rPr lang="en-US" sz="2400" dirty="0"/>
              <a:t>“I have more control over my day and that makes me feel like more a part of a team and less like a little piece of </a:t>
            </a:r>
            <a:r>
              <a:rPr lang="en-US" sz="2400" dirty="0" smtClean="0"/>
              <a:t>dust!”</a:t>
            </a:r>
          </a:p>
          <a:p>
            <a:r>
              <a:rPr lang="en-US" sz="2400" dirty="0" smtClean="0"/>
              <a:t>“The environment is getting better for me…[I]t feels less stressful.”</a:t>
            </a:r>
          </a:p>
          <a:p>
            <a:r>
              <a:rPr lang="en-US" sz="2400" dirty="0" smtClean="0"/>
              <a:t>“It’s nice to vent and not worry you’re going to get in trouble </a:t>
            </a:r>
            <a:r>
              <a:rPr lang="en-US" sz="2400" smtClean="0"/>
              <a:t>for complaining.”</a:t>
            </a:r>
            <a:endParaRPr lang="en-US" sz="2400" dirty="0" smtClean="0"/>
          </a:p>
          <a:p>
            <a:r>
              <a:rPr lang="en-US" sz="2400" dirty="0" smtClean="0"/>
              <a:t>“It’s easier to talk to each other about issues when they come up during the day because we know we’ll be talking about it at 1:30 anyway!”</a:t>
            </a:r>
            <a:endParaRPr lang="en-US" sz="2400" dirty="0"/>
          </a:p>
        </p:txBody>
      </p:sp>
    </p:spTree>
    <p:extLst>
      <p:ext uri="{BB962C8B-B14F-4D97-AF65-F5344CB8AC3E}">
        <p14:creationId xmlns:p14="http://schemas.microsoft.com/office/powerpoint/2010/main" val="4295755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Program Implications</a:t>
            </a:r>
            <a:endParaRPr lang="en-US" dirty="0"/>
          </a:p>
        </p:txBody>
      </p:sp>
      <p:sp>
        <p:nvSpPr>
          <p:cNvPr id="3" name="Content Placeholder 2"/>
          <p:cNvSpPr>
            <a:spLocks noGrp="1"/>
          </p:cNvSpPr>
          <p:nvPr>
            <p:ph sz="quarter" idx="1"/>
          </p:nvPr>
        </p:nvSpPr>
        <p:spPr>
          <a:xfrm>
            <a:off x="612648" y="1219200"/>
            <a:ext cx="8153400" cy="4876800"/>
          </a:xfrm>
        </p:spPr>
        <p:txBody>
          <a:bodyPr>
            <a:normAutofit/>
          </a:bodyPr>
          <a:lstStyle/>
          <a:p>
            <a:pPr marL="0" indent="0">
              <a:buNone/>
            </a:pPr>
            <a:endParaRPr lang="en-US" dirty="0" smtClean="0"/>
          </a:p>
          <a:p>
            <a:r>
              <a:rPr lang="en-US" dirty="0" smtClean="0"/>
              <a:t>Relationship: staff empowerment &amp; communication/teamwork?</a:t>
            </a:r>
          </a:p>
          <a:p>
            <a:r>
              <a:rPr lang="en-US" dirty="0" smtClean="0"/>
              <a:t>Involvement of CNAs in program design &amp; implementation to enhance sense of impact</a:t>
            </a:r>
          </a:p>
          <a:p>
            <a:r>
              <a:rPr lang="en-US" dirty="0" smtClean="0"/>
              <a:t>Program generalizable to other LTC settings</a:t>
            </a:r>
          </a:p>
          <a:p>
            <a:pPr lvl="1"/>
            <a:r>
              <a:rPr lang="en-US" dirty="0" smtClean="0"/>
              <a:t>Hierarchical nature of nursing home setting</a:t>
            </a:r>
          </a:p>
          <a:p>
            <a:pPr lvl="1"/>
            <a:r>
              <a:rPr lang="en-US" dirty="0" smtClean="0"/>
              <a:t>Custom design by CNAs</a:t>
            </a:r>
          </a:p>
          <a:p>
            <a:pPr lvl="1"/>
            <a:r>
              <a:rPr lang="en-US" dirty="0" smtClean="0"/>
              <a:t>Requires minimal resources/time</a:t>
            </a:r>
            <a:endParaRPr lang="en-US" dirty="0"/>
          </a:p>
        </p:txBody>
      </p:sp>
    </p:spTree>
    <p:extLst>
      <p:ext uri="{BB962C8B-B14F-4D97-AF65-F5344CB8AC3E}">
        <p14:creationId xmlns:p14="http://schemas.microsoft.com/office/powerpoint/2010/main" val="2507293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Discussion</a:t>
            </a:r>
            <a:endParaRPr lang="en-US" dirty="0"/>
          </a:p>
        </p:txBody>
      </p:sp>
      <p:sp>
        <p:nvSpPr>
          <p:cNvPr id="3" name="Content Placeholder 2"/>
          <p:cNvSpPr>
            <a:spLocks noGrp="1"/>
          </p:cNvSpPr>
          <p:nvPr>
            <p:ph sz="quarter" idx="1"/>
          </p:nvPr>
        </p:nvSpPr>
        <p:spPr>
          <a:xfrm>
            <a:off x="612648" y="1295400"/>
            <a:ext cx="8153400" cy="4800600"/>
          </a:xfrm>
        </p:spPr>
        <p:txBody>
          <a:bodyPr>
            <a:normAutofit fontScale="92500" lnSpcReduction="10000"/>
          </a:bodyPr>
          <a:lstStyle/>
          <a:p>
            <a:pPr marL="0" indent="0">
              <a:buNone/>
            </a:pPr>
            <a:endParaRPr lang="en-US" dirty="0" smtClean="0"/>
          </a:p>
          <a:p>
            <a:r>
              <a:rPr lang="en-US" dirty="0" err="1" smtClean="0"/>
              <a:t>TeamSTEPPS</a:t>
            </a:r>
            <a:r>
              <a:rPr lang="en-US" dirty="0" smtClean="0"/>
              <a:t> not previously studied in LTC</a:t>
            </a:r>
          </a:p>
          <a:p>
            <a:r>
              <a:rPr lang="en-US" dirty="0" smtClean="0"/>
              <a:t>Introductory training</a:t>
            </a:r>
          </a:p>
          <a:p>
            <a:pPr lvl="1"/>
            <a:r>
              <a:rPr lang="en-US" dirty="0" smtClean="0"/>
              <a:t>Started a dialogue</a:t>
            </a:r>
          </a:p>
          <a:p>
            <a:pPr lvl="1"/>
            <a:r>
              <a:rPr lang="en-US" dirty="0" smtClean="0"/>
              <a:t>Provided a framework  </a:t>
            </a:r>
          </a:p>
          <a:p>
            <a:pPr lvl="1"/>
            <a:r>
              <a:rPr lang="en-US" dirty="0" smtClean="0"/>
              <a:t>Created a roadmap </a:t>
            </a:r>
          </a:p>
          <a:p>
            <a:pPr lvl="1"/>
            <a:r>
              <a:rPr lang="en-US" dirty="0" smtClean="0"/>
              <a:t>Promoted culture change</a:t>
            </a:r>
          </a:p>
          <a:p>
            <a:pPr lvl="0">
              <a:buClr>
                <a:srgbClr val="DD8047"/>
              </a:buClr>
            </a:pPr>
            <a:r>
              <a:rPr lang="en-US" dirty="0" smtClean="0">
                <a:solidFill>
                  <a:prstClr val="black"/>
                </a:solidFill>
              </a:rPr>
              <a:t>Debriefing strategy</a:t>
            </a:r>
          </a:p>
          <a:p>
            <a:pPr lvl="1">
              <a:buClr>
                <a:srgbClr val="DD8047"/>
              </a:buClr>
            </a:pPr>
            <a:r>
              <a:rPr lang="en-US" dirty="0" smtClean="0">
                <a:solidFill>
                  <a:prstClr val="black"/>
                </a:solidFill>
              </a:rPr>
              <a:t>Functional</a:t>
            </a:r>
          </a:p>
          <a:p>
            <a:pPr lvl="1">
              <a:buClr>
                <a:srgbClr val="DD8047"/>
              </a:buClr>
            </a:pPr>
            <a:r>
              <a:rPr lang="en-US" dirty="0" smtClean="0">
                <a:solidFill>
                  <a:prstClr val="black"/>
                </a:solidFill>
              </a:rPr>
              <a:t>Adaptable</a:t>
            </a:r>
          </a:p>
          <a:p>
            <a:pPr lvl="1">
              <a:buClr>
                <a:srgbClr val="DD8047"/>
              </a:buClr>
            </a:pPr>
            <a:r>
              <a:rPr lang="en-US" dirty="0" smtClean="0">
                <a:solidFill>
                  <a:prstClr val="black"/>
                </a:solidFill>
              </a:rPr>
              <a:t>Sustainable</a:t>
            </a:r>
            <a:endParaRPr lang="en-US" dirty="0">
              <a:solidFill>
                <a:prstClr val="black"/>
              </a:solidFill>
            </a:endParaRPr>
          </a:p>
          <a:p>
            <a:pPr marL="0" indent="0">
              <a:buNone/>
            </a:pPr>
            <a:endParaRPr lang="en-US" dirty="0"/>
          </a:p>
        </p:txBody>
      </p:sp>
    </p:spTree>
    <p:extLst>
      <p:ext uri="{BB962C8B-B14F-4D97-AF65-F5344CB8AC3E}">
        <p14:creationId xmlns:p14="http://schemas.microsoft.com/office/powerpoint/2010/main" val="26957941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normAutofit/>
          </a:bodyPr>
          <a:lstStyle/>
          <a:p>
            <a:pPr marL="0" indent="0" algn="ctr">
              <a:buNone/>
            </a:pPr>
            <a:endParaRPr lang="en-US" sz="5400" dirty="0" smtClean="0"/>
          </a:p>
          <a:p>
            <a:pPr marL="0" indent="0" algn="ctr">
              <a:buNone/>
            </a:pPr>
            <a:r>
              <a:rPr lang="en-US" sz="5400" dirty="0" smtClean="0"/>
              <a:t>Thank You!</a:t>
            </a:r>
            <a:endParaRPr lang="en-US" sz="5400" dirty="0"/>
          </a:p>
        </p:txBody>
      </p:sp>
    </p:spTree>
    <p:extLst>
      <p:ext uri="{BB962C8B-B14F-4D97-AF65-F5344CB8AC3E}">
        <p14:creationId xmlns:p14="http://schemas.microsoft.com/office/powerpoint/2010/main" val="6473234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sz="quarter" idx="1"/>
          </p:nvPr>
        </p:nvSpPr>
        <p:spPr>
          <a:xfrm>
            <a:off x="612648" y="1600200"/>
            <a:ext cx="8153400" cy="4800600"/>
          </a:xfrm>
        </p:spPr>
        <p:txBody>
          <a:bodyPr>
            <a:normAutofit/>
          </a:bodyPr>
          <a:lstStyle/>
          <a:p>
            <a:pPr marL="0" lvl="0" indent="0">
              <a:spcBef>
                <a:spcPts val="0"/>
              </a:spcBef>
              <a:spcAft>
                <a:spcPts val="1000"/>
              </a:spcAft>
              <a:buClr>
                <a:srgbClr val="DD8047"/>
              </a:buClr>
              <a:buNone/>
            </a:pPr>
            <a:r>
              <a:rPr lang="en-US" sz="1400" dirty="0">
                <a:solidFill>
                  <a:prstClr val="black"/>
                </a:solidFill>
                <a:ea typeface="Calibri"/>
                <a:cs typeface="Times New Roman"/>
              </a:rPr>
              <a:t>Barry, T., Brannon, D., &amp; </a:t>
            </a:r>
            <a:r>
              <a:rPr lang="en-US" sz="1400" dirty="0" err="1">
                <a:solidFill>
                  <a:prstClr val="black"/>
                </a:solidFill>
                <a:ea typeface="Calibri"/>
                <a:cs typeface="Times New Roman"/>
              </a:rPr>
              <a:t>Mor</a:t>
            </a:r>
            <a:r>
              <a:rPr lang="en-US" sz="1400" dirty="0">
                <a:solidFill>
                  <a:prstClr val="black"/>
                </a:solidFill>
                <a:ea typeface="Calibri"/>
                <a:cs typeface="Times New Roman"/>
              </a:rPr>
              <a:t>, V. (2005). Nurse aide empowerment strategies and staff stability: </a:t>
            </a:r>
            <a:r>
              <a:rPr lang="en-US" sz="1400" dirty="0" smtClean="0">
                <a:solidFill>
                  <a:prstClr val="black"/>
                </a:solidFill>
                <a:ea typeface="Calibri"/>
                <a:cs typeface="Times New Roman"/>
              </a:rPr>
              <a:t>	Effects </a:t>
            </a:r>
            <a:r>
              <a:rPr lang="en-US" sz="1400" dirty="0">
                <a:solidFill>
                  <a:prstClr val="black"/>
                </a:solidFill>
                <a:ea typeface="Calibri"/>
                <a:cs typeface="Times New Roman"/>
              </a:rPr>
              <a:t>on </a:t>
            </a:r>
            <a:r>
              <a:rPr lang="en-US" sz="1400" dirty="0" smtClean="0">
                <a:solidFill>
                  <a:prstClr val="black"/>
                </a:solidFill>
                <a:ea typeface="Calibri"/>
                <a:cs typeface="Times New Roman"/>
              </a:rPr>
              <a:t>nursing </a:t>
            </a:r>
            <a:r>
              <a:rPr lang="en-US" sz="1400" dirty="0">
                <a:solidFill>
                  <a:prstClr val="black"/>
                </a:solidFill>
                <a:ea typeface="Calibri"/>
                <a:cs typeface="Times New Roman"/>
              </a:rPr>
              <a:t>home resident outcomes. </a:t>
            </a:r>
            <a:r>
              <a:rPr lang="en-US" sz="1400" i="1" dirty="0">
                <a:solidFill>
                  <a:prstClr val="black"/>
                </a:solidFill>
                <a:ea typeface="Calibri"/>
                <a:cs typeface="Times New Roman"/>
              </a:rPr>
              <a:t>The Gerontologist, 45</a:t>
            </a:r>
            <a:r>
              <a:rPr lang="en-US" sz="1400" dirty="0">
                <a:solidFill>
                  <a:prstClr val="black"/>
                </a:solidFill>
                <a:ea typeface="Calibri"/>
                <a:cs typeface="Times New Roman"/>
              </a:rPr>
              <a:t>, 309-317</a:t>
            </a:r>
            <a:r>
              <a:rPr lang="en-US" sz="1400" dirty="0" smtClean="0">
                <a:solidFill>
                  <a:prstClr val="black"/>
                </a:solidFill>
                <a:ea typeface="Calibri"/>
                <a:cs typeface="Times New Roman"/>
              </a:rPr>
              <a:t>.</a:t>
            </a:r>
          </a:p>
          <a:p>
            <a:pPr marL="0" marR="0" indent="0">
              <a:spcBef>
                <a:spcPts val="0"/>
              </a:spcBef>
              <a:spcAft>
                <a:spcPts val="1000"/>
              </a:spcAft>
              <a:buNone/>
            </a:pPr>
            <a:r>
              <a:rPr lang="en-US" sz="1400" dirty="0">
                <a:ea typeface="Calibri"/>
                <a:cs typeface="Times New Roman"/>
              </a:rPr>
              <a:t>Castle, N. G., </a:t>
            </a:r>
            <a:r>
              <a:rPr lang="en-US" sz="1400" dirty="0" err="1">
                <a:ea typeface="Calibri"/>
                <a:cs typeface="Times New Roman"/>
              </a:rPr>
              <a:t>Degenholtz</a:t>
            </a:r>
            <a:r>
              <a:rPr lang="en-US" sz="1400" dirty="0">
                <a:ea typeface="Calibri"/>
                <a:cs typeface="Times New Roman"/>
              </a:rPr>
              <a:t>, H., &amp; Rosen, J. (2006). Determinants of staff job satisfaction of caregivers </a:t>
            </a:r>
            <a:r>
              <a:rPr lang="en-US" sz="1400" dirty="0" smtClean="0">
                <a:ea typeface="Calibri"/>
                <a:cs typeface="Times New Roman"/>
              </a:rPr>
              <a:t>	in </a:t>
            </a:r>
            <a:r>
              <a:rPr lang="en-US" sz="1400" dirty="0">
                <a:ea typeface="Calibri"/>
                <a:cs typeface="Times New Roman"/>
              </a:rPr>
              <a:t>two </a:t>
            </a:r>
            <a:r>
              <a:rPr lang="en-US" sz="1400" dirty="0" smtClean="0">
                <a:ea typeface="Calibri"/>
                <a:cs typeface="Times New Roman"/>
              </a:rPr>
              <a:t>nursing </a:t>
            </a:r>
            <a:r>
              <a:rPr lang="en-US" sz="1400" dirty="0">
                <a:ea typeface="Calibri"/>
                <a:cs typeface="Times New Roman"/>
              </a:rPr>
              <a:t>homes in Pennsylvania. </a:t>
            </a:r>
            <a:r>
              <a:rPr lang="en-US" sz="1400" i="1" dirty="0">
                <a:ea typeface="Calibri"/>
                <a:cs typeface="Times New Roman"/>
              </a:rPr>
              <a:t>Health Services Research, 6</a:t>
            </a:r>
            <a:r>
              <a:rPr lang="en-US" sz="1400" dirty="0">
                <a:ea typeface="Calibri"/>
                <a:cs typeface="Times New Roman"/>
              </a:rPr>
              <a:t>, </a:t>
            </a:r>
            <a:r>
              <a:rPr lang="en-US" sz="1400" dirty="0" smtClean="0">
                <a:ea typeface="Calibri"/>
                <a:cs typeface="Times New Roman"/>
              </a:rPr>
              <a:t>doi:10.1186/1472-	6963-6-6</a:t>
            </a:r>
            <a:endParaRPr lang="en-US" sz="1400" dirty="0">
              <a:ea typeface="Calibri"/>
              <a:cs typeface="Times New Roman"/>
            </a:endParaRPr>
          </a:p>
          <a:p>
            <a:pPr marL="0" marR="0" indent="0">
              <a:spcBef>
                <a:spcPts val="0"/>
              </a:spcBef>
              <a:spcAft>
                <a:spcPts val="1000"/>
              </a:spcAft>
              <a:buNone/>
            </a:pPr>
            <a:r>
              <a:rPr lang="en-US" sz="1400" dirty="0">
                <a:ea typeface="Calibri"/>
                <a:cs typeface="Times New Roman"/>
              </a:rPr>
              <a:t>Cherry, B., Ashcraft, A., &amp; Owen, D. (2007). Perceptions of job satisfaction and the regulatory </a:t>
            </a:r>
            <a:r>
              <a:rPr lang="en-US" sz="1400" dirty="0" smtClean="0">
                <a:ea typeface="Calibri"/>
                <a:cs typeface="Times New Roman"/>
              </a:rPr>
              <a:t>	environment among </a:t>
            </a:r>
            <a:r>
              <a:rPr lang="en-US" sz="1400" dirty="0">
                <a:ea typeface="Calibri"/>
                <a:cs typeface="Times New Roman"/>
              </a:rPr>
              <a:t>nurse aides and charge nurses in long-term care. </a:t>
            </a:r>
            <a:r>
              <a:rPr lang="en-US" sz="1400" i="1" dirty="0">
                <a:ea typeface="Calibri"/>
                <a:cs typeface="Times New Roman"/>
              </a:rPr>
              <a:t>Geriatric Nursing, </a:t>
            </a:r>
            <a:r>
              <a:rPr lang="en-US" sz="1400" i="1" dirty="0" smtClean="0">
                <a:ea typeface="Calibri"/>
                <a:cs typeface="Times New Roman"/>
              </a:rPr>
              <a:t>	28</a:t>
            </a:r>
            <a:r>
              <a:rPr lang="en-US" sz="1400" dirty="0">
                <a:ea typeface="Calibri"/>
                <a:cs typeface="Times New Roman"/>
              </a:rPr>
              <a:t>, 183-191.</a:t>
            </a:r>
          </a:p>
          <a:p>
            <a:pPr marL="0" marR="0" indent="0">
              <a:spcBef>
                <a:spcPts val="0"/>
              </a:spcBef>
              <a:spcAft>
                <a:spcPts val="1000"/>
              </a:spcAft>
              <a:buNone/>
            </a:pPr>
            <a:r>
              <a:rPr lang="en-US" sz="1400" dirty="0">
                <a:ea typeface="Calibri"/>
                <a:cs typeface="Times New Roman"/>
              </a:rPr>
              <a:t>Dawson, S. (2007). </a:t>
            </a:r>
            <a:r>
              <a:rPr lang="en-US" sz="1400" i="1" dirty="0">
                <a:ea typeface="Calibri"/>
                <a:cs typeface="Times New Roman"/>
              </a:rPr>
              <a:t>Recruitment and retention of paraprofessionals</a:t>
            </a:r>
            <a:r>
              <a:rPr lang="en-US" sz="1400" dirty="0">
                <a:ea typeface="Calibri"/>
                <a:cs typeface="Times New Roman"/>
              </a:rPr>
              <a:t>. A presentation to the Institute of      	Medicine’s Committee on the Future Health Care Workforce for Older Americans. Bronx, </a:t>
            </a:r>
            <a:r>
              <a:rPr lang="en-US" sz="1400" dirty="0" smtClean="0">
                <a:ea typeface="Calibri"/>
                <a:cs typeface="Times New Roman"/>
              </a:rPr>
              <a:t>	NY</a:t>
            </a:r>
            <a:r>
              <a:rPr lang="en-US" sz="1400" dirty="0">
                <a:ea typeface="Calibri"/>
                <a:cs typeface="Times New Roman"/>
              </a:rPr>
              <a:t>: </a:t>
            </a:r>
            <a:r>
              <a:rPr lang="en-US" sz="1400" dirty="0" smtClean="0">
                <a:ea typeface="Calibri"/>
                <a:cs typeface="Times New Roman"/>
              </a:rPr>
              <a:t>Paraprofessional </a:t>
            </a:r>
            <a:r>
              <a:rPr lang="en-US" sz="1400" dirty="0">
                <a:ea typeface="Calibri"/>
                <a:cs typeface="Times New Roman"/>
              </a:rPr>
              <a:t>Health Care Institute.</a:t>
            </a:r>
          </a:p>
          <a:p>
            <a:pPr marL="0" marR="0" indent="0">
              <a:spcBef>
                <a:spcPts val="0"/>
              </a:spcBef>
              <a:spcAft>
                <a:spcPts val="1000"/>
              </a:spcAft>
              <a:buNone/>
            </a:pPr>
            <a:r>
              <a:rPr lang="en-US" sz="1400" dirty="0" err="1">
                <a:ea typeface="Calibri"/>
                <a:cs typeface="Times New Roman"/>
              </a:rPr>
              <a:t>Eskildsen</a:t>
            </a:r>
            <a:r>
              <a:rPr lang="en-US" sz="1400" dirty="0">
                <a:ea typeface="Calibri"/>
                <a:cs typeface="Times New Roman"/>
              </a:rPr>
              <a:t>, M. &amp; Price, T. (2009). Nursing home care in the USA. </a:t>
            </a:r>
            <a:r>
              <a:rPr lang="en-US" sz="1400" i="1" dirty="0">
                <a:ea typeface="Calibri"/>
                <a:cs typeface="Times New Roman"/>
              </a:rPr>
              <a:t>Geriatric Gerontology</a:t>
            </a:r>
            <a:r>
              <a:rPr lang="en-US" sz="1400" dirty="0">
                <a:ea typeface="Calibri"/>
                <a:cs typeface="Times New Roman"/>
              </a:rPr>
              <a:t> </a:t>
            </a:r>
            <a:r>
              <a:rPr lang="en-US" sz="1400" i="1" dirty="0">
                <a:ea typeface="Calibri"/>
                <a:cs typeface="Times New Roman"/>
              </a:rPr>
              <a:t>International, </a:t>
            </a:r>
            <a:r>
              <a:rPr lang="en-US" sz="1400" i="1" dirty="0" smtClean="0">
                <a:ea typeface="Calibri"/>
                <a:cs typeface="Times New Roman"/>
              </a:rPr>
              <a:t>	9</a:t>
            </a:r>
            <a:r>
              <a:rPr lang="en-US" sz="1400" dirty="0">
                <a:ea typeface="Calibri"/>
                <a:cs typeface="Times New Roman"/>
              </a:rPr>
              <a:t>, 1-6.</a:t>
            </a:r>
          </a:p>
          <a:p>
            <a:pPr marL="0" marR="0" indent="0" fontAlgn="base" hangingPunct="0">
              <a:spcBef>
                <a:spcPts val="0"/>
              </a:spcBef>
              <a:spcAft>
                <a:spcPts val="0"/>
              </a:spcAft>
              <a:buNone/>
            </a:pPr>
            <a:r>
              <a:rPr lang="en-US" sz="1400" dirty="0" err="1">
                <a:ea typeface="Times New Roman"/>
                <a:cs typeface="Times New Roman"/>
              </a:rPr>
              <a:t>Eriksen</a:t>
            </a:r>
            <a:r>
              <a:rPr lang="en-US" sz="1400" dirty="0">
                <a:ea typeface="Times New Roman"/>
                <a:cs typeface="Times New Roman"/>
              </a:rPr>
              <a:t>, W. (2006). Practice area and work demand in nurses’ aides: A cross-sectional study. </a:t>
            </a:r>
            <a:r>
              <a:rPr lang="en-US" sz="1400" i="1" dirty="0">
                <a:ea typeface="Times New Roman"/>
                <a:cs typeface="Times New Roman"/>
              </a:rPr>
              <a:t>BMC </a:t>
            </a:r>
            <a:r>
              <a:rPr lang="en-US" sz="1400" i="1" dirty="0" smtClean="0">
                <a:ea typeface="Times New Roman"/>
                <a:cs typeface="Times New Roman"/>
              </a:rPr>
              <a:t>	Public Health</a:t>
            </a:r>
            <a:r>
              <a:rPr lang="en-US" sz="1400" i="1" dirty="0">
                <a:ea typeface="Times New Roman"/>
                <a:cs typeface="Times New Roman"/>
              </a:rPr>
              <a:t>, 6</a:t>
            </a:r>
            <a:r>
              <a:rPr lang="en-US" sz="1400" dirty="0">
                <a:ea typeface="Times New Roman"/>
                <a:cs typeface="Times New Roman"/>
              </a:rPr>
              <a:t>(97), 97-105</a:t>
            </a:r>
            <a:r>
              <a:rPr lang="en-US" sz="1400" dirty="0" smtClean="0">
                <a:ea typeface="Times New Roman"/>
                <a:cs typeface="Times New Roman"/>
              </a:rPr>
              <a:t>.</a:t>
            </a:r>
          </a:p>
          <a:p>
            <a:pPr marL="0" indent="0" fontAlgn="base" hangingPunct="0">
              <a:spcBef>
                <a:spcPts val="0"/>
              </a:spcBef>
              <a:buNone/>
            </a:pPr>
            <a:endParaRPr lang="en-US" sz="1400" dirty="0" smtClean="0"/>
          </a:p>
          <a:p>
            <a:pPr marL="0" indent="0" fontAlgn="base" hangingPunct="0">
              <a:spcBef>
                <a:spcPts val="0"/>
              </a:spcBef>
              <a:buNone/>
            </a:pPr>
            <a:r>
              <a:rPr lang="en-US" sz="1400" dirty="0" err="1" smtClean="0"/>
              <a:t>Kanter</a:t>
            </a:r>
            <a:r>
              <a:rPr lang="en-US" sz="1400" dirty="0"/>
              <a:t>, R. M. (1977). </a:t>
            </a:r>
            <a:r>
              <a:rPr lang="en-US" sz="1400" i="1" dirty="0"/>
              <a:t>Men and women of the corporation.</a:t>
            </a:r>
            <a:r>
              <a:rPr lang="en-US" sz="1400" dirty="0"/>
              <a:t> New York: Basic Books. </a:t>
            </a:r>
          </a:p>
          <a:p>
            <a:pPr marL="0" marR="0" indent="0" fontAlgn="base" hangingPunct="0">
              <a:spcBef>
                <a:spcPts val="0"/>
              </a:spcBef>
              <a:spcAft>
                <a:spcPts val="0"/>
              </a:spcAft>
              <a:buNone/>
            </a:pPr>
            <a:endParaRPr lang="en-US" sz="1400" dirty="0" smtClean="0">
              <a:ea typeface="Times New Roman"/>
              <a:cs typeface="Times New Roman"/>
            </a:endParaRPr>
          </a:p>
          <a:p>
            <a:pPr marL="0" indent="0" fontAlgn="base" hangingPunct="0">
              <a:spcBef>
                <a:spcPts val="0"/>
              </a:spcBef>
              <a:buNone/>
            </a:pPr>
            <a:r>
              <a:rPr lang="en-US" sz="1400" dirty="0" err="1" smtClean="0"/>
              <a:t>Koren</a:t>
            </a:r>
            <a:r>
              <a:rPr lang="en-US" sz="1400" dirty="0"/>
              <a:t>, M. J. (2010). Predictable scheduling. </a:t>
            </a:r>
            <a:r>
              <a:rPr lang="en-US" sz="1400" i="1" dirty="0"/>
              <a:t>Modern Healthcare, 40</a:t>
            </a:r>
            <a:r>
              <a:rPr lang="en-US" sz="1400" dirty="0"/>
              <a:t>, 21-22.</a:t>
            </a:r>
          </a:p>
          <a:p>
            <a:pPr marL="0" marR="0" indent="0" fontAlgn="base" hangingPunct="0">
              <a:spcBef>
                <a:spcPts val="0"/>
              </a:spcBef>
              <a:spcAft>
                <a:spcPts val="0"/>
              </a:spcAft>
              <a:buNone/>
            </a:pPr>
            <a:endParaRPr lang="en-US" sz="1400" dirty="0">
              <a:ea typeface="Times New Roman"/>
              <a:cs typeface="Times New Roman"/>
            </a:endParaRPr>
          </a:p>
        </p:txBody>
      </p:sp>
    </p:spTree>
    <p:extLst>
      <p:ext uri="{BB962C8B-B14F-4D97-AF65-F5344CB8AC3E}">
        <p14:creationId xmlns:p14="http://schemas.microsoft.com/office/powerpoint/2010/main" val="8598261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sz="quarter" idx="1"/>
          </p:nvPr>
        </p:nvSpPr>
        <p:spPr>
          <a:xfrm>
            <a:off x="609600" y="1600200"/>
            <a:ext cx="8153400" cy="5029200"/>
          </a:xfrm>
        </p:spPr>
        <p:txBody>
          <a:bodyPr>
            <a:normAutofit/>
          </a:bodyPr>
          <a:lstStyle/>
          <a:p>
            <a:pPr marL="0" indent="0" fontAlgn="base" hangingPunct="0">
              <a:lnSpc>
                <a:spcPct val="150000"/>
              </a:lnSpc>
              <a:buNone/>
            </a:pPr>
            <a:r>
              <a:rPr lang="en-US" sz="1400" dirty="0"/>
              <a:t>King, H. B., Battles, J., Barker, D. P., Alonso, A., Salas, E., Webster, J., Toomey, L., &amp; Salisbury, M. 	(2008). </a:t>
            </a:r>
            <a:r>
              <a:rPr lang="en-US" sz="1400" dirty="0" err="1"/>
              <a:t>TeamSTEPPS</a:t>
            </a:r>
            <a:r>
              <a:rPr lang="en-US" sz="1400" dirty="0"/>
              <a:t>: Team strategies and tools to enhance performance and patient 	safety. In </a:t>
            </a:r>
            <a:r>
              <a:rPr lang="en-US" sz="1400" dirty="0" err="1"/>
              <a:t>Henriksen</a:t>
            </a:r>
            <a:r>
              <a:rPr lang="en-US" sz="1400" dirty="0"/>
              <a:t>, K, Battles J. B., Keyes, M. A., Grady, M. L. (Eds.), </a:t>
            </a:r>
            <a:r>
              <a:rPr lang="en-US" sz="1400" i="1" dirty="0"/>
              <a:t>Advances in 	Patient Safety: New Directions and Alternative Approaches (Vol. 3: Performance and 	Tools)</a:t>
            </a:r>
            <a:r>
              <a:rPr lang="en-US" sz="1400" dirty="0"/>
              <a:t>. Rockville (MD): Agency for Healthcare Research and Quality</a:t>
            </a:r>
            <a:r>
              <a:rPr lang="en-US" sz="1400" dirty="0" smtClean="0"/>
              <a:t>.</a:t>
            </a:r>
            <a:endParaRPr lang="en-US" sz="1400" dirty="0" smtClean="0">
              <a:ea typeface="Calibri"/>
              <a:cs typeface="Times New Roman"/>
            </a:endParaRPr>
          </a:p>
          <a:p>
            <a:pPr marL="0" lvl="0" indent="0">
              <a:lnSpc>
                <a:spcPct val="150000"/>
              </a:lnSpc>
              <a:spcBef>
                <a:spcPts val="0"/>
              </a:spcBef>
              <a:spcAft>
                <a:spcPts val="1000"/>
              </a:spcAft>
              <a:buClr>
                <a:srgbClr val="DD8047"/>
              </a:buClr>
              <a:buNone/>
            </a:pPr>
            <a:r>
              <a:rPr lang="en-US" sz="1400" dirty="0" smtClean="0">
                <a:ea typeface="Calibri"/>
                <a:cs typeface="Times New Roman"/>
              </a:rPr>
              <a:t>Krueger</a:t>
            </a:r>
            <a:r>
              <a:rPr lang="en-US" sz="1400" dirty="0">
                <a:ea typeface="Calibri"/>
                <a:cs typeface="Times New Roman"/>
              </a:rPr>
              <a:t>, P., Brazil, K., </a:t>
            </a:r>
            <a:r>
              <a:rPr lang="en-US" sz="1400" dirty="0" err="1">
                <a:ea typeface="Calibri"/>
                <a:cs typeface="Times New Roman"/>
              </a:rPr>
              <a:t>Lohfeld</a:t>
            </a:r>
            <a:r>
              <a:rPr lang="en-US" sz="1400" dirty="0">
                <a:ea typeface="Calibri"/>
                <a:cs typeface="Times New Roman"/>
              </a:rPr>
              <a:t>, Lynne, Edward, H. G., Lewis, D., &amp; </a:t>
            </a:r>
            <a:r>
              <a:rPr lang="en-US" sz="1400" dirty="0" err="1">
                <a:ea typeface="Calibri"/>
                <a:cs typeface="Times New Roman"/>
              </a:rPr>
              <a:t>Tjam</a:t>
            </a:r>
            <a:r>
              <a:rPr lang="en-US" sz="1400" dirty="0">
                <a:ea typeface="Calibri"/>
                <a:cs typeface="Times New Roman"/>
              </a:rPr>
              <a:t>, E. (2002). Organization </a:t>
            </a:r>
            <a:r>
              <a:rPr lang="en-US" sz="1400" dirty="0" smtClean="0">
                <a:ea typeface="Calibri"/>
                <a:cs typeface="Times New Roman"/>
              </a:rPr>
              <a:t>	specific predictors </a:t>
            </a:r>
            <a:r>
              <a:rPr lang="en-US" sz="1400" dirty="0">
                <a:ea typeface="Calibri"/>
                <a:cs typeface="Times New Roman"/>
              </a:rPr>
              <a:t>of job satisfaction: findings from a Canadian multi-site quality of work </a:t>
            </a:r>
            <a:r>
              <a:rPr lang="en-US" sz="1400" dirty="0" smtClean="0">
                <a:ea typeface="Calibri"/>
                <a:cs typeface="Times New Roman"/>
              </a:rPr>
              <a:t>	life cross-sectional </a:t>
            </a:r>
            <a:r>
              <a:rPr lang="en-US" sz="1400" dirty="0">
                <a:ea typeface="Calibri"/>
                <a:cs typeface="Times New Roman"/>
              </a:rPr>
              <a:t>survey. </a:t>
            </a:r>
            <a:r>
              <a:rPr lang="en-US" sz="1400" i="1" dirty="0">
                <a:ea typeface="Calibri"/>
                <a:cs typeface="Times New Roman"/>
              </a:rPr>
              <a:t>BMC Health Services Research, 2, </a:t>
            </a:r>
            <a:r>
              <a:rPr lang="en-US" sz="1400" dirty="0" err="1">
                <a:ea typeface="Calibri"/>
                <a:cs typeface="Times New Roman"/>
              </a:rPr>
              <a:t>doi</a:t>
            </a:r>
            <a:r>
              <a:rPr lang="en-US" sz="1400" dirty="0">
                <a:ea typeface="Calibri"/>
                <a:cs typeface="Times New Roman"/>
              </a:rPr>
              <a:t>: </a:t>
            </a:r>
            <a:r>
              <a:rPr lang="en-US" sz="1400" dirty="0" smtClean="0">
                <a:ea typeface="Calibri"/>
                <a:cs typeface="Times New Roman"/>
              </a:rPr>
              <a:t>10.1186/1472-6963-2-	6.</a:t>
            </a:r>
          </a:p>
          <a:p>
            <a:pPr marL="0" lvl="0" indent="0">
              <a:spcBef>
                <a:spcPts val="0"/>
              </a:spcBef>
              <a:spcAft>
                <a:spcPts val="1000"/>
              </a:spcAft>
              <a:buClr>
                <a:srgbClr val="DD8047"/>
              </a:buClr>
              <a:buNone/>
            </a:pPr>
            <a:r>
              <a:rPr lang="en-US" sz="1400" dirty="0" err="1" smtClean="0"/>
              <a:t>Manser</a:t>
            </a:r>
            <a:r>
              <a:rPr lang="en-US" sz="1400" dirty="0"/>
              <a:t>, T. (2009). Teamwork and patient safety in dynamic domains of healthcare: A review </a:t>
            </a:r>
            <a:r>
              <a:rPr lang="en-US" sz="1400" dirty="0" smtClean="0"/>
              <a:t>of</a:t>
            </a:r>
          </a:p>
          <a:p>
            <a:pPr marL="0" lvl="0" indent="0">
              <a:spcBef>
                <a:spcPts val="0"/>
              </a:spcBef>
              <a:spcAft>
                <a:spcPts val="1000"/>
              </a:spcAft>
              <a:buClr>
                <a:srgbClr val="DD8047"/>
              </a:buClr>
              <a:buNone/>
            </a:pPr>
            <a:r>
              <a:rPr lang="en-US" sz="1400" dirty="0"/>
              <a:t>	</a:t>
            </a:r>
            <a:r>
              <a:rPr lang="en-US" sz="1400" dirty="0" smtClean="0"/>
              <a:t>the </a:t>
            </a:r>
            <a:r>
              <a:rPr lang="en-US" sz="1400" dirty="0"/>
              <a:t>literature. </a:t>
            </a:r>
            <a:r>
              <a:rPr lang="en-US" sz="1400" i="1" dirty="0" err="1"/>
              <a:t>Acta</a:t>
            </a:r>
            <a:r>
              <a:rPr lang="en-US" sz="1400" i="1" dirty="0"/>
              <a:t> </a:t>
            </a:r>
            <a:r>
              <a:rPr lang="en-US" sz="1400" i="1" dirty="0" err="1"/>
              <a:t>Anaesthesiologica</a:t>
            </a:r>
            <a:r>
              <a:rPr lang="en-US" sz="1400" i="1" dirty="0"/>
              <a:t> </a:t>
            </a:r>
            <a:r>
              <a:rPr lang="en-US" sz="1400" i="1" dirty="0" err="1"/>
              <a:t>Scandinavica</a:t>
            </a:r>
            <a:r>
              <a:rPr lang="en-US" sz="1400" i="1" dirty="0"/>
              <a:t>, 53, </a:t>
            </a:r>
            <a:r>
              <a:rPr lang="en-US" sz="1400" dirty="0"/>
              <a:t>143-151</a:t>
            </a:r>
            <a:r>
              <a:rPr lang="en-US" sz="1400" dirty="0" smtClean="0"/>
              <a:t>.</a:t>
            </a:r>
          </a:p>
          <a:p>
            <a:pPr marL="0" indent="0" fontAlgn="base" hangingPunct="0">
              <a:spcBef>
                <a:spcPts val="0"/>
              </a:spcBef>
              <a:buNone/>
            </a:pPr>
            <a:r>
              <a:rPr lang="en-US" sz="1400" dirty="0" err="1" smtClean="0"/>
              <a:t>Piven</a:t>
            </a:r>
            <a:r>
              <a:rPr lang="en-US" sz="1400" dirty="0"/>
              <a:t>, M. L., </a:t>
            </a:r>
            <a:r>
              <a:rPr lang="en-US" sz="1400" dirty="0" err="1"/>
              <a:t>Ammarell</a:t>
            </a:r>
            <a:r>
              <a:rPr lang="en-US" sz="1400" dirty="0"/>
              <a:t>, N., </a:t>
            </a:r>
            <a:r>
              <a:rPr lang="en-US" sz="1400" dirty="0" err="1"/>
              <a:t>Lekan</a:t>
            </a:r>
            <a:r>
              <a:rPr lang="en-US" sz="1400" dirty="0"/>
              <a:t>-Rutledge, D., Utley-Smith, Q., </a:t>
            </a:r>
            <a:r>
              <a:rPr lang="en-US" sz="1400" dirty="0" err="1"/>
              <a:t>Corazzini</a:t>
            </a:r>
            <a:r>
              <a:rPr lang="en-US" sz="1400" dirty="0"/>
              <a:t>, K. N., Colon-</a:t>
            </a:r>
            <a:r>
              <a:rPr lang="en-US" sz="1400" dirty="0" err="1"/>
              <a:t>Emeric</a:t>
            </a:r>
            <a:r>
              <a:rPr lang="en-US" sz="1400" dirty="0"/>
              <a:t>, C. </a:t>
            </a:r>
            <a:r>
              <a:rPr lang="en-US" sz="1400" dirty="0" smtClean="0"/>
              <a:t>	S</a:t>
            </a:r>
            <a:r>
              <a:rPr lang="en-US" sz="1400" dirty="0"/>
              <a:t>., Bailey, D. &amp; </a:t>
            </a:r>
            <a:r>
              <a:rPr lang="en-US" sz="1400" dirty="0" smtClean="0"/>
              <a:t> Anderson</a:t>
            </a:r>
            <a:r>
              <a:rPr lang="en-US" sz="1400" dirty="0"/>
              <a:t>, R. A. (2007). Paying attention: A leap toward quality </a:t>
            </a:r>
            <a:r>
              <a:rPr lang="en-US" sz="1400" dirty="0" smtClean="0"/>
              <a:t>care</a:t>
            </a:r>
            <a:r>
              <a:rPr lang="en-US" sz="1400" dirty="0"/>
              <a:t>. </a:t>
            </a:r>
            <a:r>
              <a:rPr lang="en-US" sz="1400" dirty="0" smtClean="0"/>
              <a:t>	</a:t>
            </a:r>
            <a:r>
              <a:rPr lang="en-US" sz="1400" i="1" dirty="0" smtClean="0"/>
              <a:t>Director</a:t>
            </a:r>
            <a:r>
              <a:rPr lang="en-US" sz="1400" i="1" dirty="0"/>
              <a:t>, 15, </a:t>
            </a:r>
            <a:r>
              <a:rPr lang="en-US" sz="1400" dirty="0"/>
              <a:t>58-63</a:t>
            </a:r>
            <a:r>
              <a:rPr lang="en-US" sz="1400" dirty="0" smtClean="0"/>
              <a:t>.</a:t>
            </a:r>
            <a:endParaRPr lang="en-US" sz="1400" i="1" dirty="0"/>
          </a:p>
        </p:txBody>
      </p:sp>
    </p:spTree>
    <p:extLst>
      <p:ext uri="{BB962C8B-B14F-4D97-AF65-F5344CB8AC3E}">
        <p14:creationId xmlns:p14="http://schemas.microsoft.com/office/powerpoint/2010/main" val="17391841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sz="quarter" idx="1"/>
          </p:nvPr>
        </p:nvSpPr>
        <p:spPr/>
        <p:txBody>
          <a:bodyPr>
            <a:normAutofit/>
          </a:bodyPr>
          <a:lstStyle/>
          <a:p>
            <a:pPr marL="0" marR="0" indent="0" fontAlgn="base" hangingPunct="0">
              <a:lnSpc>
                <a:spcPct val="150000"/>
              </a:lnSpc>
              <a:spcBef>
                <a:spcPts val="0"/>
              </a:spcBef>
              <a:spcAft>
                <a:spcPts val="0"/>
              </a:spcAft>
              <a:buNone/>
            </a:pPr>
            <a:r>
              <a:rPr lang="en-US" sz="1400" dirty="0" err="1">
                <a:latin typeface="Times New Roman"/>
                <a:ea typeface="Times New Roman"/>
                <a:cs typeface="Times New Roman"/>
              </a:rPr>
              <a:t>Spreitzer</a:t>
            </a:r>
            <a:r>
              <a:rPr lang="en-US" sz="1400" dirty="0">
                <a:latin typeface="Times New Roman"/>
                <a:ea typeface="Times New Roman"/>
                <a:cs typeface="Times New Roman"/>
              </a:rPr>
              <a:t>, G. M. (1995). Psychological empowerment in the workplace: Dimensions, measurement and 	validation. </a:t>
            </a:r>
            <a:r>
              <a:rPr lang="en-US" sz="1400" i="1" dirty="0">
                <a:latin typeface="Times New Roman"/>
                <a:ea typeface="Times New Roman"/>
                <a:cs typeface="Times New Roman"/>
              </a:rPr>
              <a:t>Academy of Management Journal, 38</a:t>
            </a:r>
            <a:r>
              <a:rPr lang="en-US" sz="1400" dirty="0">
                <a:latin typeface="Times New Roman"/>
                <a:ea typeface="Times New Roman"/>
                <a:cs typeface="Times New Roman"/>
              </a:rPr>
              <a:t>, 1442-1465.</a:t>
            </a:r>
          </a:p>
          <a:p>
            <a:pPr marL="0" indent="0" hangingPunct="0">
              <a:buNone/>
            </a:pPr>
            <a:r>
              <a:rPr lang="en-US" sz="1400" dirty="0"/>
              <a:t>Thomas, K. W. &amp; </a:t>
            </a:r>
            <a:r>
              <a:rPr lang="en-US" sz="1400" dirty="0" err="1"/>
              <a:t>Velthouse</a:t>
            </a:r>
            <a:r>
              <a:rPr lang="en-US" sz="1400" dirty="0"/>
              <a:t>, B. A. (1990). Cognitive elements of empowerment: An </a:t>
            </a:r>
          </a:p>
          <a:p>
            <a:pPr marL="0" indent="0" hangingPunct="0">
              <a:buNone/>
            </a:pPr>
            <a:r>
              <a:rPr lang="en-US" sz="1400" dirty="0"/>
              <a:t>	“interpretive” model of intrinsic task motivation. </a:t>
            </a:r>
            <a:r>
              <a:rPr lang="en-US" sz="1400" i="1" dirty="0"/>
              <a:t>Academy of Management Review, 15</a:t>
            </a:r>
            <a:r>
              <a:rPr lang="en-US" sz="1400" dirty="0"/>
              <a:t>, 	666-681</a:t>
            </a:r>
            <a:r>
              <a:rPr lang="en-US" sz="1400" dirty="0" smtClean="0"/>
              <a:t>.</a:t>
            </a:r>
            <a:endParaRPr lang="en-US" sz="1500" dirty="0" smtClean="0">
              <a:latin typeface="Calibri"/>
              <a:ea typeface="Calibri"/>
              <a:cs typeface="Times New Roman"/>
            </a:endParaRPr>
          </a:p>
          <a:p>
            <a:pPr marL="0" marR="0" indent="0">
              <a:lnSpc>
                <a:spcPct val="150000"/>
              </a:lnSpc>
              <a:spcBef>
                <a:spcPts val="0"/>
              </a:spcBef>
              <a:spcAft>
                <a:spcPts val="1000"/>
              </a:spcAft>
              <a:buNone/>
            </a:pPr>
            <a:r>
              <a:rPr lang="en-US" sz="1500" dirty="0" smtClean="0">
                <a:latin typeface="Calibri"/>
                <a:ea typeface="Calibri"/>
                <a:cs typeface="Times New Roman"/>
              </a:rPr>
              <a:t>Wiener</a:t>
            </a:r>
            <a:r>
              <a:rPr lang="en-US" sz="1500" dirty="0">
                <a:latin typeface="Calibri"/>
                <a:ea typeface="Calibri"/>
                <a:cs typeface="Times New Roman"/>
              </a:rPr>
              <a:t>, J. M., </a:t>
            </a:r>
            <a:r>
              <a:rPr lang="en-US" sz="1500" dirty="0" err="1">
                <a:latin typeface="Calibri"/>
                <a:ea typeface="Calibri"/>
                <a:cs typeface="Times New Roman"/>
              </a:rPr>
              <a:t>Squillace</a:t>
            </a:r>
            <a:r>
              <a:rPr lang="en-US" sz="1500" dirty="0">
                <a:latin typeface="Calibri"/>
                <a:ea typeface="Calibri"/>
                <a:cs typeface="Times New Roman"/>
              </a:rPr>
              <a:t>, M. R., Anderson, W. L., &amp; </a:t>
            </a:r>
            <a:r>
              <a:rPr lang="en-US" sz="1500" dirty="0" err="1">
                <a:latin typeface="Calibri"/>
                <a:ea typeface="Calibri"/>
                <a:cs typeface="Times New Roman"/>
              </a:rPr>
              <a:t>Khatutsky</a:t>
            </a:r>
            <a:r>
              <a:rPr lang="en-US" sz="1500" dirty="0">
                <a:latin typeface="Calibri"/>
                <a:ea typeface="Calibri"/>
                <a:cs typeface="Times New Roman"/>
              </a:rPr>
              <a:t>, G. (2009). Why do they stay? Job tenure </a:t>
            </a:r>
            <a:r>
              <a:rPr lang="en-US" sz="1500" dirty="0" smtClean="0">
                <a:latin typeface="Calibri"/>
                <a:ea typeface="Calibri"/>
                <a:cs typeface="Times New Roman"/>
              </a:rPr>
              <a:t>	among certified nursing </a:t>
            </a:r>
            <a:r>
              <a:rPr lang="en-US" sz="1500" dirty="0">
                <a:latin typeface="Calibri"/>
                <a:ea typeface="Calibri"/>
                <a:cs typeface="Times New Roman"/>
              </a:rPr>
              <a:t>assistants in nursing homes. </a:t>
            </a:r>
            <a:r>
              <a:rPr lang="en-US" sz="1500" i="1" dirty="0">
                <a:latin typeface="Calibri"/>
                <a:ea typeface="Calibri"/>
                <a:cs typeface="Times New Roman"/>
              </a:rPr>
              <a:t>The Gerontologist, 49</a:t>
            </a:r>
            <a:r>
              <a:rPr lang="en-US" sz="1500" dirty="0">
                <a:latin typeface="Calibri"/>
                <a:ea typeface="Calibri"/>
                <a:cs typeface="Times New Roman"/>
              </a:rPr>
              <a:t>, 198-210.</a:t>
            </a:r>
          </a:p>
          <a:p>
            <a:pPr marL="0" marR="0" indent="0">
              <a:lnSpc>
                <a:spcPct val="150000"/>
              </a:lnSpc>
              <a:spcBef>
                <a:spcPts val="0"/>
              </a:spcBef>
              <a:spcAft>
                <a:spcPts val="1000"/>
              </a:spcAft>
              <a:buNone/>
            </a:pPr>
            <a:r>
              <a:rPr lang="en-US" sz="1500" dirty="0" err="1">
                <a:latin typeface="Times New Roman"/>
                <a:ea typeface="Times New Roman"/>
                <a:cs typeface="Times New Roman"/>
              </a:rPr>
              <a:t>Yeatts</a:t>
            </a:r>
            <a:r>
              <a:rPr lang="en-US" sz="1500" dirty="0">
                <a:latin typeface="Times New Roman"/>
                <a:ea typeface="Times New Roman"/>
                <a:cs typeface="Times New Roman"/>
              </a:rPr>
              <a:t>, D. E., &amp; </a:t>
            </a:r>
            <a:r>
              <a:rPr lang="en-US" sz="1500" dirty="0" err="1">
                <a:latin typeface="Times New Roman"/>
                <a:ea typeface="Times New Roman"/>
                <a:cs typeface="Times New Roman"/>
              </a:rPr>
              <a:t>Cready</a:t>
            </a:r>
            <a:r>
              <a:rPr lang="en-US" sz="1500" dirty="0">
                <a:latin typeface="Times New Roman"/>
                <a:ea typeface="Times New Roman"/>
                <a:cs typeface="Times New Roman"/>
              </a:rPr>
              <a:t>, C. M. (2007). Consequences of empowered CNA teams in nursing </a:t>
            </a:r>
            <a:r>
              <a:rPr lang="en-US" sz="1500" dirty="0">
                <a:latin typeface="Calibri"/>
                <a:ea typeface="Times New Roman"/>
                <a:cs typeface="Times New Roman"/>
              </a:rPr>
              <a:t>home </a:t>
            </a:r>
            <a:r>
              <a:rPr lang="en-US" sz="1500" dirty="0" smtClean="0">
                <a:latin typeface="Calibri"/>
                <a:ea typeface="Times New Roman"/>
                <a:cs typeface="Times New Roman"/>
              </a:rPr>
              <a:t>	</a:t>
            </a:r>
            <a:r>
              <a:rPr lang="en-US" sz="1500" dirty="0" smtClean="0">
                <a:latin typeface="Times New Roman"/>
                <a:ea typeface="Times New Roman"/>
                <a:cs typeface="Times New Roman"/>
              </a:rPr>
              <a:t>settings</a:t>
            </a:r>
            <a:r>
              <a:rPr lang="en-US" sz="1500" dirty="0">
                <a:latin typeface="Times New Roman"/>
                <a:ea typeface="Times New Roman"/>
                <a:cs typeface="Times New Roman"/>
              </a:rPr>
              <a:t>: A 	longitudinal assessment. </a:t>
            </a:r>
            <a:r>
              <a:rPr lang="en-US" sz="1500" i="1" dirty="0">
                <a:latin typeface="Times New Roman"/>
                <a:ea typeface="Times New Roman"/>
                <a:cs typeface="Times New Roman"/>
              </a:rPr>
              <a:t>The Gerontologist, 47</a:t>
            </a:r>
            <a:r>
              <a:rPr lang="en-US" sz="1500" dirty="0">
                <a:latin typeface="Times New Roman"/>
                <a:ea typeface="Times New Roman"/>
                <a:cs typeface="Times New Roman"/>
              </a:rPr>
              <a:t>, 323-339.</a:t>
            </a:r>
            <a:endParaRPr lang="en-US" sz="1500" dirty="0">
              <a:latin typeface="Calibri"/>
              <a:ea typeface="Calibri"/>
              <a:cs typeface="Times New Roman"/>
            </a:endParaRPr>
          </a:p>
          <a:p>
            <a:pPr marL="0" indent="0" fontAlgn="base" hangingPunct="0">
              <a:lnSpc>
                <a:spcPct val="150000"/>
              </a:lnSpc>
              <a:buNone/>
            </a:pPr>
            <a:endParaRPr lang="en-US" sz="1400" dirty="0" smtClean="0"/>
          </a:p>
          <a:p>
            <a:pPr marL="0" indent="0" fontAlgn="base" hangingPunct="0">
              <a:lnSpc>
                <a:spcPct val="150000"/>
              </a:lnSpc>
              <a:buNone/>
            </a:pPr>
            <a:endParaRPr lang="en-US" sz="1400" dirty="0"/>
          </a:p>
          <a:p>
            <a:pPr marL="0" indent="0" fontAlgn="base" hangingPunct="0">
              <a:lnSpc>
                <a:spcPct val="150000"/>
              </a:lnSpc>
              <a:buNone/>
            </a:pPr>
            <a:endParaRPr lang="en-US" sz="1400" dirty="0" smtClean="0"/>
          </a:p>
          <a:p>
            <a:pPr marL="0" indent="0" fontAlgn="base" hangingPunct="0">
              <a:lnSpc>
                <a:spcPct val="150000"/>
              </a:lnSpc>
              <a:buNone/>
            </a:pPr>
            <a:endParaRPr lang="en-US" sz="1400" dirty="0"/>
          </a:p>
        </p:txBody>
      </p:sp>
    </p:spTree>
    <p:extLst>
      <p:ext uri="{BB962C8B-B14F-4D97-AF65-F5344CB8AC3E}">
        <p14:creationId xmlns:p14="http://schemas.microsoft.com/office/powerpoint/2010/main" val="3712521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idx="4294967295"/>
          </p:nvPr>
        </p:nvSpPr>
        <p:spPr>
          <a:xfrm>
            <a:off x="1066800" y="274638"/>
            <a:ext cx="8077200" cy="715962"/>
          </a:xfrm>
        </p:spPr>
        <p:txBody>
          <a:bodyPr anchorCtr="0">
            <a:noAutofit/>
          </a:bodyPr>
          <a:lstStyle/>
          <a:p>
            <a:pPr>
              <a:defRPr/>
            </a:pPr>
            <a:r>
              <a:rPr lang="en-US" sz="2800" b="1" dirty="0" smtClean="0"/>
              <a:t>National Health Expenditures, 2008</a:t>
            </a:r>
            <a:br>
              <a:rPr lang="en-US" sz="2800" b="1" dirty="0" smtClean="0"/>
            </a:br>
            <a:endParaRPr lang="en-US" sz="2800" b="1" dirty="0" smtClean="0"/>
          </a:p>
        </p:txBody>
      </p:sp>
      <p:pic>
        <p:nvPicPr>
          <p:cNvPr id="9219" name="Picture 3" descr="A pie chart detailing the National Health Care Expenditures in 2008.&#10;&#10;Hospital Care represented 31% of the national health expenditures, and physician / clinical services accounted for 21%. Investment represented 7%, as did Program administration. Prescription drugs acconted for 10% of th enational health expenditures. Nursing home care represented 6%, with dental care representing 4%. Home health, Govt. public health activites, and other retail products all represent 6%, and the remaining 6% accounts for the broad umbrella basket of &quot;Other professional services.&quot;&#10;&#10;In 2008, the total national health expenditure was $2.3 Trillion."/>
          <p:cNvPicPr>
            <a:picLocks noChangeAspect="1" noChangeArrowheads="1"/>
          </p:cNvPicPr>
          <p:nvPr/>
        </p:nvPicPr>
        <p:blipFill>
          <a:blip r:embed="rId3"/>
          <a:srcRect/>
          <a:stretch>
            <a:fillRect/>
          </a:stretch>
        </p:blipFill>
        <p:spPr bwMode="auto">
          <a:xfrm>
            <a:off x="1600200" y="1450598"/>
            <a:ext cx="6096000" cy="4724400"/>
          </a:xfrm>
          <a:prstGeom prst="rect">
            <a:avLst/>
          </a:prstGeom>
          <a:noFill/>
          <a:ln w="31750">
            <a:solidFill>
              <a:srgbClr val="000080"/>
            </a:solidFill>
            <a:miter lim="800000"/>
            <a:headEnd/>
            <a:tailEnd/>
          </a:ln>
          <a:effectLst>
            <a:outerShdw dist="35921" dir="2700000" algn="ctr" rotWithShape="0">
              <a:srgbClr val="808080"/>
            </a:outerShdw>
          </a:effectLst>
        </p:spPr>
      </p:pic>
      <p:sp>
        <p:nvSpPr>
          <p:cNvPr id="360452" name="Text Box 4"/>
          <p:cNvSpPr txBox="1">
            <a:spLocks noChangeArrowheads="1"/>
          </p:cNvSpPr>
          <p:nvPr/>
        </p:nvSpPr>
        <p:spPr bwMode="auto">
          <a:xfrm>
            <a:off x="609600" y="609600"/>
            <a:ext cx="8229600" cy="707886"/>
          </a:xfrm>
          <a:prstGeom prst="rect">
            <a:avLst/>
          </a:prstGeom>
          <a:noFill/>
          <a:ln w="9525">
            <a:noFill/>
            <a:miter lim="800000"/>
            <a:headEnd/>
            <a:tailEnd/>
          </a:ln>
          <a:effec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hangingPunct="0">
              <a:defRPr/>
            </a:pPr>
            <a:r>
              <a:rPr lang="en-US" sz="2000" b="1" dirty="0" smtClean="0">
                <a:solidFill>
                  <a:schemeClr val="tx2"/>
                </a:solidFill>
                <a:latin typeface="Calibri" pitchFamily="34" charset="0"/>
                <a:ea typeface="ＭＳ Ｐゴシック" pitchFamily="34" charset="-128"/>
              </a:rPr>
              <a:t>Hospital care and physician/clinical services combined account </a:t>
            </a:r>
          </a:p>
          <a:p>
            <a:pPr algn="ctr" eaLnBrk="0" hangingPunct="0">
              <a:defRPr/>
            </a:pPr>
            <a:r>
              <a:rPr lang="en-US" sz="2000" b="1" dirty="0" smtClean="0">
                <a:solidFill>
                  <a:schemeClr val="tx2"/>
                </a:solidFill>
                <a:latin typeface="Calibri" pitchFamily="34" charset="0"/>
                <a:ea typeface="ＭＳ Ｐゴシック" pitchFamily="34" charset="-128"/>
              </a:rPr>
              <a:t>for half (51%) of the nation’</a:t>
            </a:r>
            <a:r>
              <a:rPr lang="en-US" altLang="ja-JP" sz="2000" b="1" dirty="0" smtClean="0">
                <a:solidFill>
                  <a:schemeClr val="tx2"/>
                </a:solidFill>
                <a:latin typeface="Calibri" pitchFamily="34" charset="0"/>
                <a:ea typeface="ＭＳ Ｐゴシック" pitchFamily="34" charset="-128"/>
              </a:rPr>
              <a:t>s health expenditures. </a:t>
            </a:r>
            <a:endParaRPr lang="en-US" sz="2000" b="1" dirty="0" smtClean="0">
              <a:solidFill>
                <a:schemeClr val="tx2"/>
              </a:solidFill>
              <a:latin typeface="Calibri" pitchFamily="34" charset="0"/>
              <a:ea typeface="ＭＳ Ｐゴシック" pitchFamily="34" charset="-128"/>
            </a:endParaRPr>
          </a:p>
        </p:txBody>
      </p:sp>
      <p:sp>
        <p:nvSpPr>
          <p:cNvPr id="33796" name="Rectangle 5"/>
          <p:cNvSpPr>
            <a:spLocks noChangeArrowheads="1"/>
          </p:cNvSpPr>
          <p:nvPr/>
        </p:nvSpPr>
        <p:spPr bwMode="auto">
          <a:xfrm>
            <a:off x="5111750" y="6446838"/>
            <a:ext cx="4032250" cy="411162"/>
          </a:xfrm>
          <a:prstGeom prst="rect">
            <a:avLst/>
          </a:prstGeom>
          <a:noFill/>
          <a:ln w="9525">
            <a:noFill/>
            <a:miter lim="800000"/>
            <a:headEnd/>
            <a:tailEnd/>
          </a:ln>
        </p:spPr>
        <p:txBody>
          <a:bodyPr anchor="ctr">
            <a:spAutoFit/>
          </a:bodyPr>
          <a:lstStyle/>
          <a:p>
            <a:pPr algn="r"/>
            <a:r>
              <a:rPr lang="en-US" sz="900" i="1">
                <a:solidFill>
                  <a:schemeClr val="bg1"/>
                </a:solidFill>
                <a:ea typeface="ＭＳ Ｐゴシック" charset="-128"/>
              </a:rPr>
              <a:t>Source: Centers for Medicare and Medicaid Services, Office of the Actuary, National Health Statistics Group.</a:t>
            </a:r>
            <a:r>
              <a:rPr lang="en-US" sz="1200" i="1">
                <a:ea typeface="ＭＳ Ｐゴシック" charset="-128"/>
              </a:rPr>
              <a:t> </a:t>
            </a:r>
          </a:p>
        </p:txBody>
      </p:sp>
      <p:sp>
        <p:nvSpPr>
          <p:cNvPr id="33797" name="Rectangle 6"/>
          <p:cNvSpPr>
            <a:spLocks noChangeArrowheads="1"/>
          </p:cNvSpPr>
          <p:nvPr/>
        </p:nvSpPr>
        <p:spPr bwMode="auto">
          <a:xfrm>
            <a:off x="5562600" y="5497890"/>
            <a:ext cx="1883657" cy="677108"/>
          </a:xfrm>
          <a:prstGeom prst="rect">
            <a:avLst/>
          </a:prstGeom>
          <a:noFill/>
          <a:ln w="9525">
            <a:noFill/>
            <a:miter lim="800000"/>
            <a:headEnd/>
            <a:tailEnd/>
          </a:ln>
        </p:spPr>
        <p:txBody>
          <a:bodyPr wrap="none" anchor="ctr">
            <a:spAutoFit/>
          </a:bodyPr>
          <a:lstStyle/>
          <a:p>
            <a:r>
              <a:rPr lang="en-US" b="1" dirty="0">
                <a:solidFill>
                  <a:schemeClr val="tx2"/>
                </a:solidFill>
                <a:effectLst>
                  <a:outerShdw blurRad="38100" dist="38100" dir="2700000" algn="tl">
                    <a:srgbClr val="000000">
                      <a:alpha val="43137"/>
                    </a:srgbClr>
                  </a:outerShdw>
                </a:effectLst>
                <a:latin typeface="Arial Narrow" pitchFamily="34" charset="0"/>
                <a:ea typeface="ＭＳ Ｐゴシック" charset="-128"/>
              </a:rPr>
              <a:t>Total = $2.3 Trillion</a:t>
            </a:r>
            <a:r>
              <a:rPr lang="en-US" sz="2000" b="1" dirty="0">
                <a:solidFill>
                  <a:schemeClr val="tx2"/>
                </a:solidFill>
                <a:effectLst>
                  <a:outerShdw blurRad="38100" dist="38100" dir="2700000" algn="tl">
                    <a:srgbClr val="000000">
                      <a:alpha val="43137"/>
                    </a:srgbClr>
                  </a:outerShdw>
                </a:effectLst>
                <a:latin typeface="Arial Narrow" pitchFamily="34" charset="0"/>
                <a:ea typeface="ＭＳ Ｐゴシック" charset="-128"/>
              </a:rPr>
              <a:t/>
            </a:r>
            <a:br>
              <a:rPr lang="en-US" sz="2000" b="1" dirty="0">
                <a:solidFill>
                  <a:schemeClr val="tx2"/>
                </a:solidFill>
                <a:effectLst>
                  <a:outerShdw blurRad="38100" dist="38100" dir="2700000" algn="tl">
                    <a:srgbClr val="000000">
                      <a:alpha val="43137"/>
                    </a:srgbClr>
                  </a:outerShdw>
                </a:effectLst>
                <a:latin typeface="Arial Narrow" pitchFamily="34" charset="0"/>
                <a:ea typeface="ＭＳ Ｐゴシック" charset="-128"/>
              </a:rPr>
            </a:br>
            <a:endParaRPr lang="en-US" sz="2000" b="1" dirty="0">
              <a:solidFill>
                <a:schemeClr val="tx2"/>
              </a:solidFill>
              <a:effectLst>
                <a:outerShdw blurRad="38100" dist="38100" dir="2700000" algn="tl">
                  <a:srgbClr val="000000">
                    <a:alpha val="43137"/>
                  </a:srgbClr>
                </a:outerShdw>
              </a:effectLst>
              <a:latin typeface="Arial Narrow" pitchFamily="34" charset="0"/>
              <a:ea typeface="ＭＳ Ｐゴシック" charset="-128"/>
            </a:endParaRPr>
          </a:p>
        </p:txBody>
      </p:sp>
    </p:spTree>
    <p:extLst>
      <p:ext uri="{BB962C8B-B14F-4D97-AF65-F5344CB8AC3E}">
        <p14:creationId xmlns:p14="http://schemas.microsoft.com/office/powerpoint/2010/main" val="3458168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8" name="Picture 4" descr="A tabe outlining the Overall Ranking among developed nations in various health care statistics.&#10;&#10;The seven nations in this chart are Australia, Canada, Germany, the Netherlands, New Zealand, The United Kingdom, and the United States of America.&#10;&#10;The rankings, from 2010, measure Quality Care, Effective Care, Safe Care, Coordinated Care, Patient-Centered Care, Access, Cost-Related Problems, Timeliness of Care, Efficiency, Equity, Long Healthy and Productive Lives of their citizens.&#10;&#10;The United States ranks dead last in six categories, second to last in three, with a high water point of fourth (out of seven) in two categories (Effective Care, Patient-Centered Care).&#10;&#10;The table also depecits the health expenditures per capita in 2007. The United States of America was far and away the most expensive, at $7,290."/>
          <p:cNvPicPr>
            <a:picLocks noChangeAspect="1" noChangeArrowheads="1"/>
          </p:cNvPicPr>
          <p:nvPr/>
        </p:nvPicPr>
        <p:blipFill>
          <a:blip r:embed="rId2"/>
          <a:srcRect/>
          <a:stretch>
            <a:fillRect/>
          </a:stretch>
        </p:blipFill>
        <p:spPr bwMode="auto">
          <a:xfrm>
            <a:off x="304800" y="304800"/>
            <a:ext cx="8534400" cy="5980113"/>
          </a:xfrm>
          <a:prstGeom prst="rect">
            <a:avLst/>
          </a:prstGeom>
          <a:noFill/>
          <a:ln w="19050">
            <a:solidFill>
              <a:srgbClr val="000000"/>
            </a:solidFill>
            <a:miter lim="800000"/>
            <a:headEnd/>
            <a:tailEnd/>
          </a:ln>
        </p:spPr>
      </p:pic>
    </p:spTree>
    <p:extLst>
      <p:ext uri="{BB962C8B-B14F-4D97-AF65-F5344CB8AC3E}">
        <p14:creationId xmlns:p14="http://schemas.microsoft.com/office/powerpoint/2010/main" val="150583136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3438</TotalTime>
  <Words>2571</Words>
  <Application>Microsoft Office PowerPoint</Application>
  <PresentationFormat>On-screen Show (4:3)</PresentationFormat>
  <Paragraphs>696</Paragraphs>
  <Slides>77</Slides>
  <Notes>21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77</vt:i4>
      </vt:variant>
    </vt:vector>
  </HeadingPairs>
  <TitlesOfParts>
    <vt:vector size="81" baseType="lpstr">
      <vt:lpstr>Office Theme</vt:lpstr>
      <vt:lpstr>1_Office Theme</vt:lpstr>
      <vt:lpstr>Median</vt:lpstr>
      <vt:lpstr>Chart</vt:lpstr>
      <vt:lpstr> </vt:lpstr>
      <vt:lpstr>Learning objectives</vt:lpstr>
      <vt:lpstr>Who we are</vt:lpstr>
      <vt:lpstr>The Situation</vt:lpstr>
      <vt:lpstr>PowerPoint Presentation</vt:lpstr>
      <vt:lpstr>Healthcare is COMPLEX!</vt:lpstr>
      <vt:lpstr>PowerPoint Presentation</vt:lpstr>
      <vt:lpstr>National Health Expenditures, 2008 </vt:lpstr>
      <vt:lpstr>PowerPoint Presentation</vt:lpstr>
      <vt:lpstr>PowerPoint Presentation</vt:lpstr>
      <vt:lpstr>PowerPoint Presentation</vt:lpstr>
      <vt:lpstr>PowerPoint Presentation</vt:lpstr>
      <vt:lpstr>Communication Challenges in Healthcare</vt:lpstr>
      <vt:lpstr>PowerPoint Presentation</vt:lpstr>
      <vt:lpstr>Error is Inevitable Because of  Human Limitations</vt:lpstr>
      <vt:lpstr>The Challenges</vt:lpstr>
      <vt:lpstr>PowerPoint Presentation</vt:lpstr>
      <vt:lpstr>How can we manage all these  changes?</vt:lpstr>
      <vt:lpstr>TeamSTEPPS Principles in action</vt:lpstr>
      <vt:lpstr>PowerPoint Presentation</vt:lpstr>
      <vt:lpstr>PowerPoint Presentation</vt:lpstr>
      <vt:lpstr>PowerPoint Presentation</vt:lpstr>
      <vt:lpstr>PowerPoint Presentation</vt:lpstr>
      <vt:lpstr>PowerPoint Presentation</vt:lpstr>
      <vt:lpstr>PowerPoint Presentation</vt:lpstr>
      <vt:lpstr>Fall Rates Per 1000 Patient Days</vt:lpstr>
      <vt:lpstr>Falls With Moderate / Severe Injury</vt:lpstr>
      <vt:lpstr>Hand-Offs  </vt:lpstr>
      <vt:lpstr>PowerPoint Presentation</vt:lpstr>
      <vt:lpstr>PowerPoint Presentation</vt:lpstr>
      <vt:lpstr>Safe Transitions</vt:lpstr>
      <vt:lpstr>Care Management </vt:lpstr>
      <vt:lpstr>PowerPoint Presentation</vt:lpstr>
      <vt:lpstr>Meaningful Use</vt:lpstr>
      <vt:lpstr>Meaningful Use</vt:lpstr>
      <vt:lpstr>Three Stages of Meaningful Use </vt:lpstr>
      <vt:lpstr>PowerPoint Presentation</vt:lpstr>
      <vt:lpstr>PowerPoint Presentation</vt:lpstr>
      <vt:lpstr>PowerPoint Presentation</vt:lpstr>
      <vt:lpstr>PowerPoint Presentation</vt:lpstr>
      <vt:lpstr>TeamSTEPPS and Palliative Care</vt:lpstr>
      <vt:lpstr>A Day in A Healing Heart Palliative Care Volunteers - TeamSTEPPS</vt:lpstr>
      <vt:lpstr>How Does Teamwork Change Culture? </vt:lpstr>
      <vt:lpstr>Creating the culture</vt:lpstr>
      <vt:lpstr>Joy of work</vt:lpstr>
      <vt:lpstr>Joy of work</vt:lpstr>
      <vt:lpstr>Joy at work </vt:lpstr>
      <vt:lpstr>Summary</vt:lpstr>
      <vt:lpstr>PowerPoint Presentation</vt:lpstr>
      <vt:lpstr>“With great power comes  great responsibility”</vt:lpstr>
      <vt:lpstr>PowerPoint Presentation</vt:lpstr>
      <vt:lpstr>Cna Empowerment through a teamwork &amp; communication Program in the nursing home setting </vt:lpstr>
      <vt:lpstr>PowerPoint Presentation</vt:lpstr>
      <vt:lpstr>The Long Term Care Dilemma</vt:lpstr>
      <vt:lpstr>     </vt:lpstr>
      <vt:lpstr>Impact of CNA Turnover in LTC</vt:lpstr>
      <vt:lpstr>WHY IS CNA EMPOWERMENT SO VITAL IN LONG-TERM CARE?</vt:lpstr>
      <vt:lpstr>Job Dissatisfaction Characteristics   </vt:lpstr>
      <vt:lpstr>CNA Empowerment Model</vt:lpstr>
      <vt:lpstr>TeamSTEPPS</vt:lpstr>
      <vt:lpstr>The Program </vt:lpstr>
      <vt:lpstr> Specific Aims</vt:lpstr>
      <vt:lpstr>The QWL Survey</vt:lpstr>
      <vt:lpstr>Intervention</vt:lpstr>
      <vt:lpstr>Demographics</vt:lpstr>
      <vt:lpstr>Debriefing Themes</vt:lpstr>
      <vt:lpstr>Climate Change: Debriefings</vt:lpstr>
      <vt:lpstr>PowerPoint Presentation</vt:lpstr>
      <vt:lpstr>The Impact: Effect Size</vt:lpstr>
      <vt:lpstr>QWL Survey Likert Scale</vt:lpstr>
      <vt:lpstr>CNA Focus Group Responses</vt:lpstr>
      <vt:lpstr>Program Implications</vt:lpstr>
      <vt:lpstr>Discussion</vt:lpstr>
      <vt:lpstr>PowerPoint Presentation</vt:lpstr>
      <vt:lpstr>References</vt:lpstr>
      <vt:lpstr>References</vt:lpstr>
      <vt:lpstr>References</vt:lpstr>
    </vt:vector>
  </TitlesOfParts>
  <Company>New York City Health and Hospitals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SCIOPUS</dc:creator>
  <cp:lastModifiedBy>Totten, John</cp:lastModifiedBy>
  <cp:revision>130</cp:revision>
  <dcterms:created xsi:type="dcterms:W3CDTF">2013-05-21T20:58:27Z</dcterms:created>
  <dcterms:modified xsi:type="dcterms:W3CDTF">2013-07-29T17:59:22Z</dcterms:modified>
</cp:coreProperties>
</file>