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397" r:id="rId1"/>
    <p:sldMasterId id="2147484409" r:id="rId2"/>
    <p:sldMasterId id="2147484424" r:id="rId3"/>
  </p:sldMasterIdLst>
  <p:notesMasterIdLst>
    <p:notesMasterId r:id="rId66"/>
  </p:notesMasterIdLst>
  <p:handoutMasterIdLst>
    <p:handoutMasterId r:id="rId67"/>
  </p:handoutMasterIdLst>
  <p:sldIdLst>
    <p:sldId id="373" r:id="rId4"/>
    <p:sldId id="374" r:id="rId5"/>
    <p:sldId id="375" r:id="rId6"/>
    <p:sldId id="376" r:id="rId7"/>
    <p:sldId id="377" r:id="rId8"/>
    <p:sldId id="378" r:id="rId9"/>
    <p:sldId id="379" r:id="rId10"/>
    <p:sldId id="380" r:id="rId11"/>
    <p:sldId id="381" r:id="rId12"/>
    <p:sldId id="382" r:id="rId13"/>
    <p:sldId id="383" r:id="rId14"/>
    <p:sldId id="384" r:id="rId15"/>
    <p:sldId id="385" r:id="rId16"/>
    <p:sldId id="435" r:id="rId17"/>
    <p:sldId id="387" r:id="rId18"/>
    <p:sldId id="388" r:id="rId19"/>
    <p:sldId id="389" r:id="rId20"/>
    <p:sldId id="390" r:id="rId21"/>
    <p:sldId id="391" r:id="rId22"/>
    <p:sldId id="392" r:id="rId23"/>
    <p:sldId id="393" r:id="rId24"/>
    <p:sldId id="394" r:id="rId25"/>
    <p:sldId id="395" r:id="rId26"/>
    <p:sldId id="396" r:id="rId27"/>
    <p:sldId id="397" r:id="rId28"/>
    <p:sldId id="436" r:id="rId29"/>
    <p:sldId id="437"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4" r:id="rId6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4176">
          <p15:clr>
            <a:srgbClr val="A4A3A4"/>
          </p15:clr>
        </p15:guide>
        <p15:guide id="2" orient="horz" pos="3840">
          <p15:clr>
            <a:srgbClr val="A4A3A4"/>
          </p15:clr>
        </p15:guide>
        <p15:guide id="3" orient="horz" pos="576">
          <p15:clr>
            <a:srgbClr val="A4A3A4"/>
          </p15:clr>
        </p15:guide>
        <p15:guide id="4" orient="horz" pos="3696">
          <p15:clr>
            <a:srgbClr val="A4A3A4"/>
          </p15:clr>
        </p15:guide>
        <p15:guide id="5" pos="283">
          <p15:clr>
            <a:srgbClr val="A4A3A4"/>
          </p15:clr>
        </p15:guide>
        <p15:guide id="6" pos="768">
          <p15:clr>
            <a:srgbClr val="A4A3A4"/>
          </p15:clr>
        </p15:guide>
        <p15:guide id="7" pos="4996">
          <p15:clr>
            <a:srgbClr val="A4A3A4"/>
          </p15:clr>
        </p15:guide>
        <p15:guide id="8" pos="368">
          <p15:clr>
            <a:srgbClr val="A4A3A4"/>
          </p15:clr>
        </p15:guide>
        <p15:guide id="9" pos="539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B3DEFF"/>
    <a:srgbClr val="CAC2AD"/>
    <a:srgbClr val="780425"/>
    <a:srgbClr val="FFFF00"/>
    <a:srgbClr val="CCFF99"/>
    <a:srgbClr val="66FF99"/>
    <a:srgbClr val="EA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67" autoAdjust="0"/>
    <p:restoredTop sz="86525" autoAdjust="0"/>
  </p:normalViewPr>
  <p:slideViewPr>
    <p:cSldViewPr>
      <p:cViewPr>
        <p:scale>
          <a:sx n="74" d="100"/>
          <a:sy n="74" d="100"/>
        </p:scale>
        <p:origin x="-774" y="-186"/>
      </p:cViewPr>
      <p:guideLst>
        <p:guide orient="horz" pos="4176"/>
        <p:guide orient="horz" pos="3840"/>
        <p:guide orient="horz" pos="576"/>
        <p:guide orient="horz" pos="3696"/>
        <p:guide pos="283"/>
        <p:guide pos="768"/>
        <p:guide pos="4996"/>
        <p:guide pos="368"/>
        <p:guide pos="5396"/>
      </p:guideLst>
    </p:cSldViewPr>
  </p:slideViewPr>
  <p:outlineViewPr>
    <p:cViewPr>
      <p:scale>
        <a:sx n="33" d="100"/>
        <a:sy n="33" d="100"/>
      </p:scale>
      <p:origin x="0" y="62232"/>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58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pPr>
              <a:defRPr/>
            </a:pPr>
            <a:fld id="{0F471067-983E-4A01-AD8E-C650B1439FA6}" type="datetime1">
              <a:rPr lang="en-US"/>
              <a:pPr>
                <a:defRPr/>
              </a:pPr>
              <a:t>7/26/2013</a:t>
            </a:fld>
            <a:endParaRPr lang="en-US" dirty="0"/>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C2495281-70B3-4975-A82D-6CC806CBF05E}" type="slidenum">
              <a:rPr lang="en-US"/>
              <a:pPr>
                <a:defRPr/>
              </a:pPr>
              <a:t>‹#›</a:t>
            </a:fld>
            <a:endParaRPr lang="en-US" dirty="0"/>
          </a:p>
        </p:txBody>
      </p:sp>
    </p:spTree>
    <p:extLst>
      <p:ext uri="{BB962C8B-B14F-4D97-AF65-F5344CB8AC3E}">
        <p14:creationId xmlns:p14="http://schemas.microsoft.com/office/powerpoint/2010/main" val="327286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vl1pPr>
          </a:lstStyle>
          <a:p>
            <a:pPr>
              <a:defRPr/>
            </a:pPr>
            <a:fld id="{B2096046-76CF-483B-BA1D-CF00AF9F1417}" type="datetime1">
              <a:rPr lang="en-US"/>
              <a:pPr>
                <a:defRPr/>
              </a:pPr>
              <a:t>7/26/2013</a:t>
            </a:fld>
            <a:endParaRPr lang="en-US" dirty="0"/>
          </a:p>
        </p:txBody>
      </p:sp>
      <p:sp>
        <p:nvSpPr>
          <p:cNvPr id="655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en-US" dirty="0"/>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E7FE922C-EB73-4609-BFD0-1C3B9D319599}" type="slidenum">
              <a:rPr lang="en-US"/>
              <a:pPr>
                <a:defRPr/>
              </a:pPr>
              <a:t>‹#›</a:t>
            </a:fld>
            <a:endParaRPr lang="en-US" dirty="0"/>
          </a:p>
        </p:txBody>
      </p:sp>
    </p:spTree>
    <p:extLst>
      <p:ext uri="{BB962C8B-B14F-4D97-AF65-F5344CB8AC3E}">
        <p14:creationId xmlns:p14="http://schemas.microsoft.com/office/powerpoint/2010/main" val="104677228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44979-1950-514C-90AC-088E3B0CE7E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718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Renae begins with Mission/Values – Slide 18</a:t>
            </a:r>
          </a:p>
          <a:p>
            <a:r>
              <a:rPr lang="en-US" dirty="0" smtClean="0">
                <a:latin typeface="Arial" pitchFamily="34" charset="0"/>
                <a:ea typeface="ＭＳ Ｐゴシック" pitchFamily="34" charset="-128"/>
              </a:rPr>
              <a:t>No introduction – take the podium</a:t>
            </a:r>
          </a:p>
        </p:txBody>
      </p:sp>
      <p:sp>
        <p:nvSpPr>
          <p:cNvPr id="757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580CAF8-9B66-4B18-AE55-571B0BE76705}" type="datetime1">
              <a:rPr lang="en-US" sz="1200">
                <a:solidFill>
                  <a:prstClr val="black"/>
                </a:solidFill>
              </a:rPr>
              <a:pPr/>
              <a:t>7/26/2013</a:t>
            </a:fld>
            <a:endParaRPr lang="en-US" sz="1200" dirty="0">
              <a:solidFill>
                <a:prstClr val="black"/>
              </a:solidFill>
            </a:endParaRPr>
          </a:p>
        </p:txBody>
      </p:sp>
      <p:sp>
        <p:nvSpPr>
          <p:cNvPr id="757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A1E41C9-7F2C-4F2C-A6EC-4E39307A78E1}" type="slidenum">
              <a:rPr lang="en-US" sz="1200">
                <a:solidFill>
                  <a:prstClr val="black"/>
                </a:solidFill>
              </a:rPr>
              <a:pPr/>
              <a:t>19</a:t>
            </a:fld>
            <a:endParaRPr lang="en-US" sz="1200" dirty="0">
              <a:solidFill>
                <a:prstClr val="black"/>
              </a:solidFill>
            </a:endParaRPr>
          </a:p>
        </p:txBody>
      </p:sp>
    </p:spTree>
    <p:extLst>
      <p:ext uri="{BB962C8B-B14F-4D97-AF65-F5344CB8AC3E}">
        <p14:creationId xmlns:p14="http://schemas.microsoft.com/office/powerpoint/2010/main" val="127229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TWICE or CIETW (Can I Expect to Win)</a:t>
            </a:r>
          </a:p>
        </p:txBody>
      </p:sp>
      <p:sp>
        <p:nvSpPr>
          <p:cNvPr id="7680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1E85C06-F773-4145-855E-0F06D67599E8}" type="datetime1">
              <a:rPr lang="en-US" sz="1200">
                <a:solidFill>
                  <a:prstClr val="black"/>
                </a:solidFill>
              </a:rPr>
              <a:pPr/>
              <a:t>7/26/2013</a:t>
            </a:fld>
            <a:endParaRPr lang="en-US" sz="1200" dirty="0">
              <a:solidFill>
                <a:prstClr val="black"/>
              </a:solidFill>
            </a:endParaRPr>
          </a:p>
        </p:txBody>
      </p:sp>
      <p:sp>
        <p:nvSpPr>
          <p:cNvPr id="7680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93EA9C1-1E07-4588-AFE1-F117F6C2F3AC}" type="slidenum">
              <a:rPr lang="en-US" sz="1200">
                <a:solidFill>
                  <a:prstClr val="black"/>
                </a:solidFill>
              </a:rPr>
              <a:pPr/>
              <a:t>20</a:t>
            </a:fld>
            <a:endParaRPr lang="en-US" sz="1200" dirty="0">
              <a:solidFill>
                <a:prstClr val="black"/>
              </a:solidFill>
            </a:endParaRPr>
          </a:p>
        </p:txBody>
      </p:sp>
    </p:spTree>
    <p:extLst>
      <p:ext uri="{BB962C8B-B14F-4D97-AF65-F5344CB8AC3E}">
        <p14:creationId xmlns:p14="http://schemas.microsoft.com/office/powerpoint/2010/main" val="422118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ea typeface="ＭＳ Ｐゴシック" pitchFamily="34" charset="-128"/>
              </a:rPr>
              <a:t>Question 2 for group inter action here - </a:t>
            </a:r>
          </a:p>
        </p:txBody>
      </p:sp>
      <p:sp>
        <p:nvSpPr>
          <p:cNvPr id="7782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6485F0E-119E-4DDE-A858-F3265F32DA14}" type="datetime1">
              <a:rPr lang="en-US" sz="1200">
                <a:solidFill>
                  <a:prstClr val="black"/>
                </a:solidFill>
              </a:rPr>
              <a:pPr/>
              <a:t>7/26/2013</a:t>
            </a:fld>
            <a:endParaRPr lang="en-US" sz="1200" dirty="0">
              <a:solidFill>
                <a:prstClr val="black"/>
              </a:solidFill>
            </a:endParaRPr>
          </a:p>
        </p:txBody>
      </p:sp>
      <p:sp>
        <p:nvSpPr>
          <p:cNvPr id="778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130DDE8-9AE1-4D60-9EFA-B4C01962895C}" type="slidenum">
              <a:rPr lang="en-US" sz="1200">
                <a:solidFill>
                  <a:prstClr val="black"/>
                </a:solidFill>
              </a:rPr>
              <a:pPr/>
              <a:t>21</a:t>
            </a:fld>
            <a:endParaRPr lang="en-US" sz="1200" dirty="0">
              <a:solidFill>
                <a:prstClr val="black"/>
              </a:solidFill>
            </a:endParaRPr>
          </a:p>
        </p:txBody>
      </p:sp>
    </p:spTree>
    <p:extLst>
      <p:ext uri="{BB962C8B-B14F-4D97-AF65-F5344CB8AC3E}">
        <p14:creationId xmlns:p14="http://schemas.microsoft.com/office/powerpoint/2010/main" val="44601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Quiet time and coffee juice carts were so popular staff wanted to extend the time…..</a:t>
            </a:r>
          </a:p>
        </p:txBody>
      </p:sp>
      <p:sp>
        <p:nvSpPr>
          <p:cNvPr id="788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5BB1B56-8EEF-428A-8600-097CDD7FBF6E}" type="datetime1">
              <a:rPr lang="en-US" sz="1200">
                <a:solidFill>
                  <a:prstClr val="black"/>
                </a:solidFill>
              </a:rPr>
              <a:pPr/>
              <a:t>7/26/2013</a:t>
            </a:fld>
            <a:endParaRPr lang="en-US" sz="1200" dirty="0">
              <a:solidFill>
                <a:prstClr val="black"/>
              </a:solidFill>
            </a:endParaRPr>
          </a:p>
        </p:txBody>
      </p:sp>
      <p:sp>
        <p:nvSpPr>
          <p:cNvPr id="788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7CEC3B5-E152-486C-94F8-BDBA19CBB6B1}" type="slidenum">
              <a:rPr lang="en-US" sz="1200">
                <a:solidFill>
                  <a:prstClr val="black"/>
                </a:solidFill>
              </a:rPr>
              <a:pPr/>
              <a:t>25</a:t>
            </a:fld>
            <a:endParaRPr lang="en-US" sz="1200" dirty="0">
              <a:solidFill>
                <a:prstClr val="black"/>
              </a:solidFill>
            </a:endParaRPr>
          </a:p>
        </p:txBody>
      </p:sp>
    </p:spTree>
    <p:extLst>
      <p:ext uri="{BB962C8B-B14F-4D97-AF65-F5344CB8AC3E}">
        <p14:creationId xmlns:p14="http://schemas.microsoft.com/office/powerpoint/2010/main" val="1500843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9CBA4B-762D-49CF-AE90-3C4F61719E01}" type="slidenum">
              <a:rPr lang="en-US" sz="1200">
                <a:solidFill>
                  <a:prstClr val="black"/>
                </a:solidFill>
                <a:ea typeface="Osaka" pitchFamily="1" charset="-128"/>
              </a:rPr>
              <a:pPr eaLnBrk="1" hangingPunct="1"/>
              <a:t>26</a:t>
            </a:fld>
            <a:endParaRPr lang="en-US" sz="1200" dirty="0">
              <a:solidFill>
                <a:prstClr val="black"/>
              </a:solidFill>
              <a:ea typeface="Osaka" pitchFamily="1" charset="-128"/>
            </a:endParaRPr>
          </a:p>
        </p:txBody>
      </p:sp>
      <p:sp>
        <p:nvSpPr>
          <p:cNvPr id="70659" name="Rectangle 2"/>
          <p:cNvSpPr>
            <a:spLocks noGrp="1" noRot="1" noChangeAspect="1" noChangeArrowheads="1" noTextEdit="1"/>
          </p:cNvSpPr>
          <p:nvPr>
            <p:ph type="sldImg"/>
          </p:nvPr>
        </p:nvSpPr>
        <p:spPr>
          <a:xfrm>
            <a:off x="1190625" y="703263"/>
            <a:ext cx="4630738" cy="3471862"/>
          </a:xfrm>
          <a:ln/>
        </p:spPr>
      </p:sp>
      <p:sp>
        <p:nvSpPr>
          <p:cNvPr id="70660"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63"/>
              </a:spcAft>
            </a:pPr>
            <a:r>
              <a:rPr lang="en-US" dirty="0" smtClean="0">
                <a:latin typeface="Arial" pitchFamily="34" charset="0"/>
                <a:ea typeface="ＭＳ Ｐゴシック" pitchFamily="34" charset="-128"/>
                <a:cs typeface="Arial" pitchFamily="34" charset="0"/>
              </a:rPr>
              <a:t>“Comprehensive” – looking at all processes &amp; systems to make patient care better</a:t>
            </a:r>
          </a:p>
          <a:p>
            <a:pPr>
              <a:lnSpc>
                <a:spcPct val="90000"/>
              </a:lnSpc>
              <a:spcAft>
                <a:spcPts val="663"/>
              </a:spcAft>
            </a:pPr>
            <a:r>
              <a:rPr lang="en-US" dirty="0" smtClean="0">
                <a:latin typeface="Arial" pitchFamily="34" charset="0"/>
                <a:ea typeface="ＭＳ Ｐゴシック" pitchFamily="34" charset="-128"/>
                <a:cs typeface="Arial" pitchFamily="34" charset="0"/>
              </a:rPr>
              <a:t>“Good to Great” – Strategic Plan fits with this project</a:t>
            </a:r>
          </a:p>
          <a:p>
            <a:pPr>
              <a:lnSpc>
                <a:spcPct val="90000"/>
              </a:lnSpc>
              <a:spcAft>
                <a:spcPts val="663"/>
              </a:spcAft>
            </a:pPr>
            <a:r>
              <a:rPr lang="en-US" dirty="0" smtClean="0">
                <a:latin typeface="Arial" pitchFamily="34" charset="0"/>
                <a:ea typeface="ＭＳ Ｐゴシック" pitchFamily="34" charset="-128"/>
                <a:cs typeface="Arial" pitchFamily="34" charset="0"/>
              </a:rPr>
              <a:t>Different Financial Position</a:t>
            </a:r>
          </a:p>
          <a:p>
            <a:pPr>
              <a:lnSpc>
                <a:spcPct val="90000"/>
              </a:lnSpc>
              <a:spcAft>
                <a:spcPts val="663"/>
              </a:spcAft>
            </a:pPr>
            <a:r>
              <a:rPr lang="en-US" dirty="0" smtClean="0">
                <a:latin typeface="Arial" pitchFamily="34" charset="0"/>
                <a:ea typeface="ＭＳ Ｐゴシック" pitchFamily="34" charset="-128"/>
                <a:cs typeface="Arial" pitchFamily="34" charset="0"/>
              </a:rPr>
              <a:t>Challenge Organization to Change – Not A Point in Time – Moving The Bar</a:t>
            </a:r>
          </a:p>
          <a:p>
            <a:pPr>
              <a:lnSpc>
                <a:spcPct val="90000"/>
              </a:lnSpc>
              <a:spcAft>
                <a:spcPts val="663"/>
              </a:spcAft>
            </a:pPr>
            <a:r>
              <a:rPr lang="en-US" dirty="0" smtClean="0">
                <a:latin typeface="Arial" pitchFamily="34" charset="0"/>
                <a:ea typeface="ＭＳ Ｐゴシック" pitchFamily="34" charset="-128"/>
                <a:cs typeface="Arial" pitchFamily="34" charset="0"/>
              </a:rPr>
              <a:t>Everyone Working Together Will Remove Barriers/Resistance</a:t>
            </a:r>
          </a:p>
          <a:p>
            <a:pPr>
              <a:lnSpc>
                <a:spcPct val="90000"/>
              </a:lnSpc>
              <a:spcAft>
                <a:spcPts val="663"/>
              </a:spcAft>
            </a:pPr>
            <a:r>
              <a:rPr lang="en-US" dirty="0" smtClean="0">
                <a:latin typeface="Arial" pitchFamily="34" charset="0"/>
                <a:ea typeface="ＭＳ Ｐゴシック" pitchFamily="34" charset="-128"/>
                <a:cs typeface="Arial" pitchFamily="34" charset="0"/>
              </a:rPr>
              <a:t>Dedicated leadership who is inspiring others</a:t>
            </a:r>
          </a:p>
          <a:p>
            <a:pPr>
              <a:lnSpc>
                <a:spcPct val="90000"/>
              </a:lnSpc>
              <a:spcAft>
                <a:spcPts val="663"/>
              </a:spcAft>
            </a:pPr>
            <a:r>
              <a:rPr lang="en-US" dirty="0" smtClean="0">
                <a:latin typeface="Arial" pitchFamily="34" charset="0"/>
                <a:ea typeface="ＭＳ Ｐゴシック" pitchFamily="34" charset="-128"/>
                <a:cs typeface="Arial" pitchFamily="34" charset="0"/>
              </a:rPr>
              <a:t>The Process – It’s Not People Issues but Process Issues that need attention</a:t>
            </a:r>
          </a:p>
          <a:p>
            <a:pPr>
              <a:spcAft>
                <a:spcPts val="863"/>
              </a:spcAft>
            </a:pPr>
            <a:r>
              <a:rPr lang="en-US" dirty="0" smtClean="0">
                <a:latin typeface="Arial" pitchFamily="34" charset="0"/>
                <a:ea typeface="ＭＳ Ｐゴシック" pitchFamily="34" charset="-128"/>
                <a:cs typeface="Arial" pitchFamily="34" charset="0"/>
              </a:rPr>
              <a:t>We have the opportunity to build on the positive</a:t>
            </a:r>
          </a:p>
          <a:p>
            <a:pPr>
              <a:spcAft>
                <a:spcPts val="863"/>
              </a:spcAft>
            </a:pPr>
            <a:r>
              <a:rPr lang="en-US" dirty="0" smtClean="0">
                <a:latin typeface="Arial" pitchFamily="34" charset="0"/>
                <a:ea typeface="ＭＳ Ｐゴシック" pitchFamily="34" charset="-128"/>
                <a:cs typeface="Arial" pitchFamily="34" charset="0"/>
              </a:rPr>
              <a:t>We are Making it Work for Tomorrow</a:t>
            </a:r>
          </a:p>
        </p:txBody>
      </p:sp>
    </p:spTree>
    <p:extLst>
      <p:ext uri="{BB962C8B-B14F-4D97-AF65-F5344CB8AC3E}">
        <p14:creationId xmlns:p14="http://schemas.microsoft.com/office/powerpoint/2010/main" val="351561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9CBA4B-762D-49CF-AE90-3C4F61719E01}" type="slidenum">
              <a:rPr lang="en-US" sz="1200">
                <a:solidFill>
                  <a:prstClr val="black"/>
                </a:solidFill>
                <a:ea typeface="Osaka" pitchFamily="1" charset="-128"/>
              </a:rPr>
              <a:pPr eaLnBrk="1" hangingPunct="1"/>
              <a:t>27</a:t>
            </a:fld>
            <a:endParaRPr lang="en-US" sz="1200" dirty="0">
              <a:solidFill>
                <a:prstClr val="black"/>
              </a:solidFill>
              <a:ea typeface="Osaka" pitchFamily="1" charset="-128"/>
            </a:endParaRPr>
          </a:p>
        </p:txBody>
      </p:sp>
      <p:sp>
        <p:nvSpPr>
          <p:cNvPr id="70659" name="Rectangle 2"/>
          <p:cNvSpPr>
            <a:spLocks noGrp="1" noRot="1" noChangeAspect="1" noChangeArrowheads="1" noTextEdit="1"/>
          </p:cNvSpPr>
          <p:nvPr>
            <p:ph type="sldImg"/>
          </p:nvPr>
        </p:nvSpPr>
        <p:spPr>
          <a:xfrm>
            <a:off x="1190625" y="703263"/>
            <a:ext cx="4630738" cy="3471862"/>
          </a:xfrm>
          <a:ln/>
        </p:spPr>
      </p:sp>
      <p:sp>
        <p:nvSpPr>
          <p:cNvPr id="70660"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63"/>
              </a:spcAft>
            </a:pPr>
            <a:r>
              <a:rPr lang="en-US" dirty="0" smtClean="0">
                <a:latin typeface="Arial" pitchFamily="34" charset="0"/>
                <a:ea typeface="ＭＳ Ｐゴシック" pitchFamily="34" charset="-128"/>
                <a:cs typeface="Arial" pitchFamily="34" charset="0"/>
              </a:rPr>
              <a:t>“Comprehensive” – looking at all processes &amp; systems to make patient care better</a:t>
            </a:r>
          </a:p>
          <a:p>
            <a:pPr>
              <a:lnSpc>
                <a:spcPct val="90000"/>
              </a:lnSpc>
              <a:spcAft>
                <a:spcPts val="663"/>
              </a:spcAft>
            </a:pPr>
            <a:r>
              <a:rPr lang="en-US" dirty="0" smtClean="0">
                <a:latin typeface="Arial" pitchFamily="34" charset="0"/>
                <a:ea typeface="ＭＳ Ｐゴシック" pitchFamily="34" charset="-128"/>
                <a:cs typeface="Arial" pitchFamily="34" charset="0"/>
              </a:rPr>
              <a:t>“Good to Great” – Strategic Plan fits with this project</a:t>
            </a:r>
          </a:p>
          <a:p>
            <a:pPr>
              <a:lnSpc>
                <a:spcPct val="90000"/>
              </a:lnSpc>
              <a:spcAft>
                <a:spcPts val="663"/>
              </a:spcAft>
            </a:pPr>
            <a:r>
              <a:rPr lang="en-US" dirty="0" smtClean="0">
                <a:latin typeface="Arial" pitchFamily="34" charset="0"/>
                <a:ea typeface="ＭＳ Ｐゴシック" pitchFamily="34" charset="-128"/>
                <a:cs typeface="Arial" pitchFamily="34" charset="0"/>
              </a:rPr>
              <a:t>Different Financial Position</a:t>
            </a:r>
          </a:p>
          <a:p>
            <a:pPr>
              <a:lnSpc>
                <a:spcPct val="90000"/>
              </a:lnSpc>
              <a:spcAft>
                <a:spcPts val="663"/>
              </a:spcAft>
            </a:pPr>
            <a:r>
              <a:rPr lang="en-US" dirty="0" smtClean="0">
                <a:latin typeface="Arial" pitchFamily="34" charset="0"/>
                <a:ea typeface="ＭＳ Ｐゴシック" pitchFamily="34" charset="-128"/>
                <a:cs typeface="Arial" pitchFamily="34" charset="0"/>
              </a:rPr>
              <a:t>Challenge Organization to Change – Not A Point in Time – Moving The Bar</a:t>
            </a:r>
          </a:p>
          <a:p>
            <a:pPr>
              <a:lnSpc>
                <a:spcPct val="90000"/>
              </a:lnSpc>
              <a:spcAft>
                <a:spcPts val="663"/>
              </a:spcAft>
            </a:pPr>
            <a:r>
              <a:rPr lang="en-US" dirty="0" smtClean="0">
                <a:latin typeface="Arial" pitchFamily="34" charset="0"/>
                <a:ea typeface="ＭＳ Ｐゴシック" pitchFamily="34" charset="-128"/>
                <a:cs typeface="Arial" pitchFamily="34" charset="0"/>
              </a:rPr>
              <a:t>Everyone Working Together Will Remove Barriers/Resistance</a:t>
            </a:r>
          </a:p>
          <a:p>
            <a:pPr>
              <a:lnSpc>
                <a:spcPct val="90000"/>
              </a:lnSpc>
              <a:spcAft>
                <a:spcPts val="663"/>
              </a:spcAft>
            </a:pPr>
            <a:r>
              <a:rPr lang="en-US" dirty="0" smtClean="0">
                <a:latin typeface="Arial" pitchFamily="34" charset="0"/>
                <a:ea typeface="ＭＳ Ｐゴシック" pitchFamily="34" charset="-128"/>
                <a:cs typeface="Arial" pitchFamily="34" charset="0"/>
              </a:rPr>
              <a:t>Dedicated leadership who is inspiring others</a:t>
            </a:r>
          </a:p>
          <a:p>
            <a:pPr>
              <a:lnSpc>
                <a:spcPct val="90000"/>
              </a:lnSpc>
              <a:spcAft>
                <a:spcPts val="663"/>
              </a:spcAft>
            </a:pPr>
            <a:r>
              <a:rPr lang="en-US" dirty="0" smtClean="0">
                <a:latin typeface="Arial" pitchFamily="34" charset="0"/>
                <a:ea typeface="ＭＳ Ｐゴシック" pitchFamily="34" charset="-128"/>
                <a:cs typeface="Arial" pitchFamily="34" charset="0"/>
              </a:rPr>
              <a:t>The Process – It’s Not People Issues but Process Issues that need attention</a:t>
            </a:r>
          </a:p>
          <a:p>
            <a:pPr>
              <a:spcAft>
                <a:spcPts val="863"/>
              </a:spcAft>
            </a:pPr>
            <a:r>
              <a:rPr lang="en-US" dirty="0" smtClean="0">
                <a:latin typeface="Arial" pitchFamily="34" charset="0"/>
                <a:ea typeface="ＭＳ Ｐゴシック" pitchFamily="34" charset="-128"/>
                <a:cs typeface="Arial" pitchFamily="34" charset="0"/>
              </a:rPr>
              <a:t>We have the opportunity to build on the positive</a:t>
            </a:r>
          </a:p>
          <a:p>
            <a:pPr>
              <a:spcAft>
                <a:spcPts val="863"/>
              </a:spcAft>
            </a:pPr>
            <a:r>
              <a:rPr lang="en-US" dirty="0" smtClean="0">
                <a:latin typeface="Arial" pitchFamily="34" charset="0"/>
                <a:ea typeface="ＭＳ Ｐゴシック" pitchFamily="34" charset="-128"/>
                <a:cs typeface="Arial" pitchFamily="34" charset="0"/>
              </a:rPr>
              <a:t>We are Making it Work for Tomorrow</a:t>
            </a:r>
          </a:p>
        </p:txBody>
      </p:sp>
    </p:spTree>
    <p:extLst>
      <p:ext uri="{BB962C8B-B14F-4D97-AF65-F5344CB8AC3E}">
        <p14:creationId xmlns:p14="http://schemas.microsoft.com/office/powerpoint/2010/main" val="3515616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27C69A0-7CE1-47AB-9784-162F54B6D00B}" type="slidenum">
              <a:rPr lang="en-US" sz="1200">
                <a:solidFill>
                  <a:prstClr val="black"/>
                </a:solidFill>
              </a:rPr>
              <a:pPr/>
              <a:t>29</a:t>
            </a:fld>
            <a:endParaRPr lang="en-US" sz="1200" dirty="0">
              <a:solidFill>
                <a:prstClr val="black"/>
              </a:solidFill>
            </a:endParaRPr>
          </a:p>
        </p:txBody>
      </p:sp>
      <p:sp>
        <p:nvSpPr>
          <p:cNvPr id="81923" name="Rectangle 1026"/>
          <p:cNvSpPr>
            <a:spLocks noGrp="1" noRot="1" noChangeAspect="1" noChangeArrowheads="1" noTextEdit="1"/>
          </p:cNvSpPr>
          <p:nvPr>
            <p:ph type="sldImg"/>
          </p:nvPr>
        </p:nvSpPr>
        <p:spPr>
          <a:ln/>
        </p:spPr>
      </p:sp>
      <p:sp>
        <p:nvSpPr>
          <p:cNvPr id="819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867989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832415E-EF7A-4155-9278-E2F6EDA63004}" type="slidenum">
              <a:rPr lang="en-US" sz="1200">
                <a:solidFill>
                  <a:prstClr val="black"/>
                </a:solidFill>
                <a:ea typeface="Osaka" pitchFamily="1" charset="-128"/>
              </a:rPr>
              <a:pPr eaLnBrk="1" hangingPunct="1"/>
              <a:t>30</a:t>
            </a:fld>
            <a:endParaRPr lang="en-US" sz="1200" dirty="0">
              <a:solidFill>
                <a:prstClr val="black"/>
              </a:solidFill>
              <a:ea typeface="Osaka" pitchFamily="1"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cs typeface="Arial" pitchFamily="34" charset="0"/>
              </a:rPr>
              <a:t>Question 3  Interactive Set – “How do you sustain change”</a:t>
            </a:r>
          </a:p>
          <a:p>
            <a:r>
              <a:rPr lang="en-US" dirty="0" smtClean="0">
                <a:latin typeface="Arial" pitchFamily="34" charset="0"/>
                <a:ea typeface="ＭＳ Ｐゴシック" pitchFamily="34" charset="-128"/>
                <a:cs typeface="Arial" pitchFamily="34" charset="0"/>
              </a:rPr>
              <a:t>Renae Final slide – Carolyn up next no introduction needed, she will take podium as you exit.</a:t>
            </a:r>
          </a:p>
        </p:txBody>
      </p:sp>
    </p:spTree>
    <p:extLst>
      <p:ext uri="{BB962C8B-B14F-4D97-AF65-F5344CB8AC3E}">
        <p14:creationId xmlns:p14="http://schemas.microsoft.com/office/powerpoint/2010/main" val="3113493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Carolyn takes podium – no introduction</a:t>
            </a:r>
          </a:p>
          <a:p>
            <a:endParaRPr lang="en-US" dirty="0" smtClean="0">
              <a:latin typeface="Arial" pitchFamily="34" charset="0"/>
              <a:ea typeface="ＭＳ Ｐゴシック" pitchFamily="34" charset="-128"/>
            </a:endParaRPr>
          </a:p>
        </p:txBody>
      </p:sp>
      <p:sp>
        <p:nvSpPr>
          <p:cNvPr id="839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D33B8B8-6E4B-49E8-A42D-A51A2D71EA55}" type="datetime1">
              <a:rPr lang="en-US" sz="1200">
                <a:solidFill>
                  <a:prstClr val="black"/>
                </a:solidFill>
              </a:rPr>
              <a:pPr/>
              <a:t>7/26/2013</a:t>
            </a:fld>
            <a:endParaRPr lang="en-US" sz="1200" dirty="0">
              <a:solidFill>
                <a:prstClr val="black"/>
              </a:solidFill>
            </a:endParaRP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642A3F-0491-4644-A93E-C135AE9B8456}" type="slidenum">
              <a:rPr lang="en-US" sz="1200">
                <a:solidFill>
                  <a:prstClr val="black"/>
                </a:solidFill>
              </a:rPr>
              <a:pPr/>
              <a:t>31</a:t>
            </a:fld>
            <a:endParaRPr lang="en-US" sz="1200" dirty="0">
              <a:solidFill>
                <a:prstClr val="black"/>
              </a:solidFill>
            </a:endParaRPr>
          </a:p>
        </p:txBody>
      </p:sp>
    </p:spTree>
    <p:extLst>
      <p:ext uri="{BB962C8B-B14F-4D97-AF65-F5344CB8AC3E}">
        <p14:creationId xmlns:p14="http://schemas.microsoft.com/office/powerpoint/2010/main" val="140189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Question 4 – Group Interaction</a:t>
            </a:r>
          </a:p>
          <a:p>
            <a:r>
              <a:rPr lang="en-US" dirty="0" smtClean="0">
                <a:latin typeface="Arial" pitchFamily="34" charset="0"/>
                <a:ea typeface="ＭＳ Ｐゴシック" pitchFamily="34" charset="-128"/>
              </a:rPr>
              <a:t>Role play regarding the slide questions</a:t>
            </a:r>
          </a:p>
        </p:txBody>
      </p:sp>
      <p:sp>
        <p:nvSpPr>
          <p:cNvPr id="849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6F26FBF-07F3-48FA-9FA2-C41311A254DD}" type="datetime1">
              <a:rPr lang="en-US" sz="1200">
                <a:solidFill>
                  <a:prstClr val="black"/>
                </a:solidFill>
              </a:rPr>
              <a:pPr/>
              <a:t>7/26/2013</a:t>
            </a:fld>
            <a:endParaRPr lang="en-US" sz="1200" dirty="0">
              <a:solidFill>
                <a:prstClr val="black"/>
              </a:solidFill>
            </a:endParaRP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68F7814-1B7D-43CF-B339-06716243E489}" type="slidenum">
              <a:rPr lang="en-US" sz="1200">
                <a:solidFill>
                  <a:prstClr val="black"/>
                </a:solidFill>
              </a:rPr>
              <a:pPr/>
              <a:t>32</a:t>
            </a:fld>
            <a:endParaRPr lang="en-US" sz="1200" dirty="0">
              <a:solidFill>
                <a:prstClr val="black"/>
              </a:solidFill>
            </a:endParaRPr>
          </a:p>
        </p:txBody>
      </p:sp>
    </p:spTree>
    <p:extLst>
      <p:ext uri="{BB962C8B-B14F-4D97-AF65-F5344CB8AC3E}">
        <p14:creationId xmlns:p14="http://schemas.microsoft.com/office/powerpoint/2010/main" val="4266664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2594CFA-5909-4438-A2DC-3B80A81E4DBA}" type="datetime1">
              <a:rPr lang="en-US" sz="1200">
                <a:solidFill>
                  <a:prstClr val="black"/>
                </a:solidFill>
              </a:rPr>
              <a:pPr/>
              <a:t>7/26/2013</a:t>
            </a:fld>
            <a:endParaRPr lang="en-US" sz="1200" dirty="0">
              <a:solidFill>
                <a:prstClr val="black"/>
              </a:solidFill>
            </a:endParaRP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DF7142C-6271-43BA-9CE6-B1EC4841D37B}" type="slidenum">
              <a:rPr lang="en-US" sz="1200">
                <a:solidFill>
                  <a:prstClr val="black"/>
                </a:solidFill>
              </a:rPr>
              <a:pPr/>
              <a:t>2</a:t>
            </a:fld>
            <a:endParaRPr lang="en-US" sz="1200" dirty="0">
              <a:solidFill>
                <a:prstClr val="black"/>
              </a:solidFill>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Dr. Pappas Opens and speaks thru to slide 10.  At slide 10 (Agenda slide) Stop point for table discussion opener</a:t>
            </a:r>
          </a:p>
        </p:txBody>
      </p:sp>
    </p:spTree>
    <p:extLst>
      <p:ext uri="{BB962C8B-B14F-4D97-AF65-F5344CB8AC3E}">
        <p14:creationId xmlns:p14="http://schemas.microsoft.com/office/powerpoint/2010/main" val="574869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155575" y="4416425"/>
            <a:ext cx="66992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Story of Residents who could write out what CUS and SBAR stand for, but unable to define them.</a:t>
            </a:r>
          </a:p>
          <a:p>
            <a:r>
              <a:rPr lang="en-US" dirty="0" smtClean="0">
                <a:latin typeface="Arial" pitchFamily="34" charset="0"/>
                <a:ea typeface="ＭＳ Ｐゴシック" pitchFamily="34" charset="-128"/>
              </a:rPr>
              <a:t>Add story of nurse with the SBAR but still missed…</a:t>
            </a:r>
          </a:p>
        </p:txBody>
      </p:sp>
      <p:sp>
        <p:nvSpPr>
          <p:cNvPr id="860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C81E768-9519-40CD-B013-E557C58115FC}" type="datetime1">
              <a:rPr lang="en-US" sz="1200">
                <a:solidFill>
                  <a:srgbClr val="000000"/>
                </a:solidFill>
              </a:rPr>
              <a:pPr/>
              <a:t>7/26/2013</a:t>
            </a:fld>
            <a:endParaRPr lang="en-US" sz="1200" dirty="0">
              <a:solidFill>
                <a:srgbClr val="000000"/>
              </a:solidFill>
            </a:endParaRPr>
          </a:p>
        </p:txBody>
      </p:sp>
      <p:sp>
        <p:nvSpPr>
          <p:cNvPr id="860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A60E81B-BBD0-46F6-8946-429C05A8F418}" type="slidenum">
              <a:rPr lang="en-US" sz="1200">
                <a:solidFill>
                  <a:srgbClr val="000000"/>
                </a:solidFill>
              </a:rPr>
              <a:pPr/>
              <a:t>34</a:t>
            </a:fld>
            <a:endParaRPr lang="en-US" sz="1200" dirty="0">
              <a:solidFill>
                <a:srgbClr val="000000"/>
              </a:solidFill>
            </a:endParaRPr>
          </a:p>
        </p:txBody>
      </p:sp>
    </p:spTree>
    <p:extLst>
      <p:ext uri="{BB962C8B-B14F-4D97-AF65-F5344CB8AC3E}">
        <p14:creationId xmlns:p14="http://schemas.microsoft.com/office/powerpoint/2010/main" val="3842392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Graphic from: </a:t>
            </a:r>
          </a:p>
          <a:p>
            <a:r>
              <a:rPr lang="en-US" dirty="0" smtClean="0">
                <a:latin typeface="Arial" pitchFamily="34" charset="0"/>
                <a:ea typeface="ＭＳ Ｐゴシック" pitchFamily="34" charset="-128"/>
              </a:rPr>
              <a:t>http://altersiego.blogspot.com/2011/05/learning-cone.html</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Edgar Dale’s Cone of Learning</a:t>
            </a:r>
          </a:p>
        </p:txBody>
      </p:sp>
      <p:sp>
        <p:nvSpPr>
          <p:cNvPr id="870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A622E0D-3E3A-4937-9924-4FBF6B55051E}" type="datetime1">
              <a:rPr lang="en-US" sz="1200">
                <a:solidFill>
                  <a:srgbClr val="000000"/>
                </a:solidFill>
              </a:rPr>
              <a:pPr/>
              <a:t>7/26/2013</a:t>
            </a:fld>
            <a:endParaRPr lang="en-US" sz="1200" dirty="0">
              <a:solidFill>
                <a:srgbClr val="000000"/>
              </a:solidFill>
            </a:endParaRPr>
          </a:p>
        </p:txBody>
      </p:sp>
      <p:sp>
        <p:nvSpPr>
          <p:cNvPr id="870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9AEB17F-807C-412F-8BE8-1725D20D6ADE}" type="slidenum">
              <a:rPr lang="en-US" sz="1200">
                <a:solidFill>
                  <a:srgbClr val="000000"/>
                </a:solidFill>
              </a:rPr>
              <a:pPr/>
              <a:t>35</a:t>
            </a:fld>
            <a:endParaRPr lang="en-US" sz="1200" dirty="0">
              <a:solidFill>
                <a:srgbClr val="000000"/>
              </a:solidFill>
            </a:endParaRPr>
          </a:p>
        </p:txBody>
      </p:sp>
    </p:spTree>
    <p:extLst>
      <p:ext uri="{BB962C8B-B14F-4D97-AF65-F5344CB8AC3E}">
        <p14:creationId xmlns:p14="http://schemas.microsoft.com/office/powerpoint/2010/main" val="882820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xfrm>
            <a:off x="233363" y="4416425"/>
            <a:ext cx="6621462"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880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0B019B6-EE1B-40C0-A1FD-68254C52369D}" type="datetime1">
              <a:rPr lang="en-US" sz="1200">
                <a:solidFill>
                  <a:srgbClr val="000000"/>
                </a:solidFill>
              </a:rPr>
              <a:pPr/>
              <a:t>7/26/2013</a:t>
            </a:fld>
            <a:endParaRPr lang="en-US" sz="1200" dirty="0">
              <a:solidFill>
                <a:srgbClr val="000000"/>
              </a:solidFill>
            </a:endParaRPr>
          </a:p>
        </p:txBody>
      </p:sp>
      <p:sp>
        <p:nvSpPr>
          <p:cNvPr id="880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3F610D0-9AAB-4F46-827B-BF34EAF1E257}" type="slidenum">
              <a:rPr lang="en-US" sz="1200">
                <a:solidFill>
                  <a:srgbClr val="000000"/>
                </a:solidFill>
              </a:rPr>
              <a:pPr/>
              <a:t>36</a:t>
            </a:fld>
            <a:endParaRPr lang="en-US" sz="1200" dirty="0">
              <a:solidFill>
                <a:srgbClr val="000000"/>
              </a:solidFill>
            </a:endParaRPr>
          </a:p>
        </p:txBody>
      </p:sp>
    </p:spTree>
    <p:extLst>
      <p:ext uri="{BB962C8B-B14F-4D97-AF65-F5344CB8AC3E}">
        <p14:creationId xmlns:p14="http://schemas.microsoft.com/office/powerpoint/2010/main" val="29499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Admit that we still have opportunities</a:t>
            </a:r>
          </a:p>
        </p:txBody>
      </p:sp>
      <p:sp>
        <p:nvSpPr>
          <p:cNvPr id="8909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0998C62-3EFE-4EA8-9890-D73E9E083EE9}" type="datetime1">
              <a:rPr lang="en-US" sz="1200">
                <a:solidFill>
                  <a:srgbClr val="000000"/>
                </a:solidFill>
              </a:rPr>
              <a:pPr/>
              <a:t>7/26/2013</a:t>
            </a:fld>
            <a:endParaRPr lang="en-US" sz="1200" dirty="0">
              <a:solidFill>
                <a:srgbClr val="000000"/>
              </a:solidFill>
            </a:endParaRPr>
          </a:p>
        </p:txBody>
      </p:sp>
      <p:sp>
        <p:nvSpPr>
          <p:cNvPr id="890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6BF4FE6-6699-4301-B2F3-030370F32734}" type="slidenum">
              <a:rPr lang="en-US" sz="1200">
                <a:solidFill>
                  <a:srgbClr val="000000"/>
                </a:solidFill>
              </a:rPr>
              <a:pPr/>
              <a:t>37</a:t>
            </a:fld>
            <a:endParaRPr lang="en-US" sz="1200" dirty="0">
              <a:solidFill>
                <a:srgbClr val="000000"/>
              </a:solidFill>
            </a:endParaRPr>
          </a:p>
        </p:txBody>
      </p:sp>
    </p:spTree>
    <p:extLst>
      <p:ext uri="{BB962C8B-B14F-4D97-AF65-F5344CB8AC3E}">
        <p14:creationId xmlns:p14="http://schemas.microsoft.com/office/powerpoint/2010/main" val="3708849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41350" lvl="2"/>
            <a:r>
              <a:rPr lang="en-US" b="1" dirty="0" smtClean="0">
                <a:latin typeface="Arial" pitchFamily="34" charset="0"/>
                <a:ea typeface="ＭＳ Ｐゴシック" pitchFamily="34" charset="-128"/>
              </a:rPr>
              <a:t>Question 5 – Group “Role Play” break</a:t>
            </a:r>
          </a:p>
          <a:p>
            <a:pPr marL="641350" lvl="2"/>
            <a:r>
              <a:rPr lang="en-US" dirty="0" smtClean="0">
                <a:latin typeface="Arial" pitchFamily="34" charset="0"/>
                <a:ea typeface="ＭＳ Ｐゴシック" pitchFamily="34" charset="-128"/>
              </a:rPr>
              <a:t>The coach: </a:t>
            </a:r>
          </a:p>
          <a:p>
            <a:pPr marL="641350" lvl="2"/>
            <a:r>
              <a:rPr lang="en-US" dirty="0" smtClean="0">
                <a:latin typeface="Arial" pitchFamily="34" charset="0"/>
                <a:ea typeface="ＭＳ Ｐゴシック" pitchFamily="34" charset="-128"/>
              </a:rPr>
              <a:t>	Listens</a:t>
            </a:r>
          </a:p>
          <a:p>
            <a:pPr marL="641350" lvl="2"/>
            <a:r>
              <a:rPr lang="en-US" dirty="0" smtClean="0">
                <a:latin typeface="Arial" pitchFamily="34" charset="0"/>
                <a:ea typeface="ＭＳ Ｐゴシック" pitchFamily="34" charset="-128"/>
              </a:rPr>
              <a:t>	Focuses on behavior – “tough on issue, tender on people,” EA.</a:t>
            </a:r>
          </a:p>
          <a:p>
            <a:pPr marL="641350" lvl="2"/>
            <a:r>
              <a:rPr lang="en-US" dirty="0" smtClean="0">
                <a:latin typeface="Arial" pitchFamily="34" charset="0"/>
                <a:ea typeface="ＭＳ Ｐゴシック" pitchFamily="34" charset="-128"/>
              </a:rPr>
              <a:t>	I messages </a:t>
            </a:r>
          </a:p>
        </p:txBody>
      </p:sp>
      <p:sp>
        <p:nvSpPr>
          <p:cNvPr id="9011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1E34D84-CED4-4A7A-A03B-601E1A749B08}" type="datetime1">
              <a:rPr lang="en-US" sz="1200">
                <a:solidFill>
                  <a:srgbClr val="000000"/>
                </a:solidFill>
              </a:rPr>
              <a:pPr/>
              <a:t>7/26/2013</a:t>
            </a:fld>
            <a:endParaRPr lang="en-US" sz="1200" dirty="0">
              <a:solidFill>
                <a:srgbClr val="000000"/>
              </a:solidFill>
            </a:endParaRPr>
          </a:p>
        </p:txBody>
      </p:sp>
      <p:sp>
        <p:nvSpPr>
          <p:cNvPr id="9011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7900A91-18D0-40CA-A31B-BCD1A9359341}" type="slidenum">
              <a:rPr lang="en-US" sz="1200">
                <a:solidFill>
                  <a:srgbClr val="000000"/>
                </a:solidFill>
              </a:rPr>
              <a:pPr/>
              <a:t>42</a:t>
            </a:fld>
            <a:endParaRPr lang="en-US" sz="1200" dirty="0">
              <a:solidFill>
                <a:srgbClr val="000000"/>
              </a:solidFill>
            </a:endParaRPr>
          </a:p>
        </p:txBody>
      </p:sp>
    </p:spTree>
    <p:extLst>
      <p:ext uri="{BB962C8B-B14F-4D97-AF65-F5344CB8AC3E}">
        <p14:creationId xmlns:p14="http://schemas.microsoft.com/office/powerpoint/2010/main" val="1755706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C97A157-1E73-4986-8401-E5869CCE3535}" type="slidenum">
              <a:rPr lang="en-US" sz="1200">
                <a:solidFill>
                  <a:srgbClr val="000000"/>
                </a:solidFill>
              </a:rPr>
              <a:pPr/>
              <a:t>46</a:t>
            </a:fld>
            <a:endParaRPr lang="en-US" sz="1200" dirty="0">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Reinforcing our methods of evaluation</a:t>
            </a:r>
          </a:p>
          <a:p>
            <a:r>
              <a:rPr lang="en-US" dirty="0" smtClean="0">
                <a:latin typeface="Arial" pitchFamily="34" charset="0"/>
                <a:ea typeface="ＭＳ Ｐゴシック" pitchFamily="34" charset="-128"/>
              </a:rPr>
              <a:t>1 minute evaluation provided important feedback: will make some changes for the next group</a:t>
            </a:r>
          </a:p>
        </p:txBody>
      </p:sp>
    </p:spTree>
    <p:extLst>
      <p:ext uri="{BB962C8B-B14F-4D97-AF65-F5344CB8AC3E}">
        <p14:creationId xmlns:p14="http://schemas.microsoft.com/office/powerpoint/2010/main" val="4262475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Based on the most current results of our Gallup Safety questions, we have selected these questions that we believe will impact the bulk of communication opportunities.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The results of these percentiles for the recent reporting period is our baseline.  We will measure future results as recommended by AHRQ to be a valid measure for the success of implementing TeamSTEPPS tools.</a:t>
            </a:r>
          </a:p>
        </p:txBody>
      </p:sp>
    </p:spTree>
    <p:extLst>
      <p:ext uri="{BB962C8B-B14F-4D97-AF65-F5344CB8AC3E}">
        <p14:creationId xmlns:p14="http://schemas.microsoft.com/office/powerpoint/2010/main" val="751359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507617C-40CC-4534-8BCD-ACC576A4C55C}" type="slidenum">
              <a:rPr lang="en-US" sz="1200">
                <a:solidFill>
                  <a:prstClr val="black"/>
                </a:solidFill>
              </a:rPr>
              <a:pPr/>
              <a:t>56</a:t>
            </a:fld>
            <a:endParaRPr lang="en-US" sz="1200" dirty="0">
              <a:solidFill>
                <a:prstClr val="black"/>
              </a:solidFill>
            </a:endParaRPr>
          </a:p>
        </p:txBody>
      </p:sp>
    </p:spTree>
    <p:extLst>
      <p:ext uri="{BB962C8B-B14F-4D97-AF65-F5344CB8AC3E}">
        <p14:creationId xmlns:p14="http://schemas.microsoft.com/office/powerpoint/2010/main" val="1511965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F3E7EB6-21BA-4C6C-9C9D-B33339F50473}" type="datetime1">
              <a:rPr lang="en-US" sz="1200">
                <a:solidFill>
                  <a:prstClr val="black"/>
                </a:solidFill>
              </a:rPr>
              <a:pPr/>
              <a:t>7/26/2013</a:t>
            </a:fld>
            <a:endParaRPr lang="en-US" sz="1200" dirty="0">
              <a:solidFill>
                <a:prstClr val="black"/>
              </a:solidFill>
            </a:endParaRPr>
          </a:p>
        </p:txBody>
      </p:sp>
      <p:sp>
        <p:nvSpPr>
          <p:cNvPr id="94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BC7BF82-4AFB-427B-9651-B4E65065267D}" type="slidenum">
              <a:rPr lang="en-US" sz="1200">
                <a:solidFill>
                  <a:prstClr val="black"/>
                </a:solidFill>
              </a:rPr>
              <a:pPr/>
              <a:t>61</a:t>
            </a:fld>
            <a:endParaRPr lang="en-US" sz="1200" dirty="0">
              <a:solidFill>
                <a:prstClr val="black"/>
              </a:solidFill>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8654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Dr. Pappas:  At slide 10 (Agenda slide) Stop point for table discussion opener</a:t>
            </a:r>
          </a:p>
          <a:p>
            <a:r>
              <a:rPr lang="en-US" dirty="0" smtClean="0">
                <a:latin typeface="Arial" pitchFamily="34" charset="0"/>
                <a:ea typeface="ＭＳ Ｐゴシック" pitchFamily="34" charset="-128"/>
              </a:rPr>
              <a:t>No Intro – Switch</a:t>
            </a:r>
          </a:p>
          <a:p>
            <a:r>
              <a:rPr lang="en-US" dirty="0" smtClean="0">
                <a:latin typeface="Arial" pitchFamily="34" charset="0"/>
                <a:ea typeface="ＭＳ Ｐゴシック" pitchFamily="34" charset="-128"/>
              </a:rPr>
              <a:t>Helen takes floor and runs thru slides 11 thru 17</a:t>
            </a:r>
          </a:p>
        </p:txBody>
      </p:sp>
      <p:sp>
        <p:nvSpPr>
          <p:cNvPr id="686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FC0D315-1724-48DD-B718-FF13CE6E64F2}" type="datetime1">
              <a:rPr lang="en-US" sz="1200">
                <a:solidFill>
                  <a:prstClr val="black"/>
                </a:solidFill>
              </a:rPr>
              <a:pPr/>
              <a:t>7/26/2013</a:t>
            </a:fld>
            <a:endParaRPr lang="en-US" sz="1200" dirty="0">
              <a:solidFill>
                <a:prstClr val="black"/>
              </a:solidFill>
            </a:endParaRPr>
          </a:p>
        </p:txBody>
      </p:sp>
      <p:sp>
        <p:nvSpPr>
          <p:cNvPr id="686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7E33433-C200-4F38-AB3E-451F03B2A370}" type="slidenum">
              <a:rPr lang="en-US" sz="1200">
                <a:solidFill>
                  <a:prstClr val="black"/>
                </a:solidFill>
              </a:rPr>
              <a:pPr/>
              <a:t>11</a:t>
            </a:fld>
            <a:endParaRPr lang="en-US" sz="1200" dirty="0">
              <a:solidFill>
                <a:prstClr val="black"/>
              </a:solidFill>
            </a:endParaRPr>
          </a:p>
        </p:txBody>
      </p:sp>
    </p:spTree>
    <p:extLst>
      <p:ext uri="{BB962C8B-B14F-4D97-AF65-F5344CB8AC3E}">
        <p14:creationId xmlns:p14="http://schemas.microsoft.com/office/powerpoint/2010/main" val="934567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Helen Begins slide 11 thru 17</a:t>
            </a:r>
          </a:p>
          <a:p>
            <a:endParaRPr lang="en-US" dirty="0" smtClean="0">
              <a:latin typeface="Arial" pitchFamily="34" charset="0"/>
              <a:ea typeface="ＭＳ Ｐゴシック" pitchFamily="34" charset="-128"/>
            </a:endParaRPr>
          </a:p>
        </p:txBody>
      </p:sp>
      <p:sp>
        <p:nvSpPr>
          <p:cNvPr id="696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650C7F4-07D3-4E0E-9AD2-40D26465B3FF}" type="datetime1">
              <a:rPr lang="en-US" sz="1200">
                <a:solidFill>
                  <a:prstClr val="black"/>
                </a:solidFill>
              </a:rPr>
              <a:pPr/>
              <a:t>7/26/2013</a:t>
            </a:fld>
            <a:endParaRPr lang="en-US" sz="1200" dirty="0">
              <a:solidFill>
                <a:prstClr val="black"/>
              </a:solidFill>
            </a:endParaRPr>
          </a:p>
        </p:txBody>
      </p:sp>
      <p:sp>
        <p:nvSpPr>
          <p:cNvPr id="696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026B173-BF13-4180-AF9B-5EDB45AC50A9}" type="slidenum">
              <a:rPr lang="en-US" sz="1200">
                <a:solidFill>
                  <a:prstClr val="black"/>
                </a:solidFill>
              </a:rPr>
              <a:pPr/>
              <a:t>12</a:t>
            </a:fld>
            <a:endParaRPr lang="en-US" sz="1200" dirty="0">
              <a:solidFill>
                <a:prstClr val="black"/>
              </a:solidFill>
            </a:endParaRPr>
          </a:p>
        </p:txBody>
      </p:sp>
    </p:spTree>
    <p:extLst>
      <p:ext uri="{BB962C8B-B14F-4D97-AF65-F5344CB8AC3E}">
        <p14:creationId xmlns:p14="http://schemas.microsoft.com/office/powerpoint/2010/main" val="225537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9CBA4B-762D-49CF-AE90-3C4F61719E01}" type="slidenum">
              <a:rPr lang="en-US" sz="1200">
                <a:solidFill>
                  <a:prstClr val="black"/>
                </a:solidFill>
                <a:ea typeface="Osaka" pitchFamily="1" charset="-128"/>
              </a:rPr>
              <a:pPr eaLnBrk="1" hangingPunct="1"/>
              <a:t>13</a:t>
            </a:fld>
            <a:endParaRPr lang="en-US" sz="1200" dirty="0">
              <a:solidFill>
                <a:prstClr val="black"/>
              </a:solidFill>
              <a:ea typeface="Osaka" pitchFamily="1" charset="-128"/>
            </a:endParaRPr>
          </a:p>
        </p:txBody>
      </p:sp>
      <p:sp>
        <p:nvSpPr>
          <p:cNvPr id="70659" name="Rectangle 2"/>
          <p:cNvSpPr>
            <a:spLocks noGrp="1" noRot="1" noChangeAspect="1" noChangeArrowheads="1" noTextEdit="1"/>
          </p:cNvSpPr>
          <p:nvPr>
            <p:ph type="sldImg"/>
          </p:nvPr>
        </p:nvSpPr>
        <p:spPr>
          <a:xfrm>
            <a:off x="1190625" y="703263"/>
            <a:ext cx="4630738" cy="3471862"/>
          </a:xfrm>
          <a:ln/>
        </p:spPr>
      </p:sp>
      <p:sp>
        <p:nvSpPr>
          <p:cNvPr id="70660"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63"/>
              </a:spcAft>
            </a:pPr>
            <a:r>
              <a:rPr lang="en-US" dirty="0" smtClean="0">
                <a:latin typeface="Arial" pitchFamily="34" charset="0"/>
                <a:ea typeface="ＭＳ Ｐゴシック" pitchFamily="34" charset="-128"/>
                <a:cs typeface="Arial" pitchFamily="34" charset="0"/>
              </a:rPr>
              <a:t>“Comprehensive” – looking at all processes &amp; systems to make patient care better</a:t>
            </a:r>
          </a:p>
          <a:p>
            <a:pPr>
              <a:lnSpc>
                <a:spcPct val="90000"/>
              </a:lnSpc>
              <a:spcAft>
                <a:spcPts val="663"/>
              </a:spcAft>
            </a:pPr>
            <a:r>
              <a:rPr lang="en-US" dirty="0" smtClean="0">
                <a:latin typeface="Arial" pitchFamily="34" charset="0"/>
                <a:ea typeface="ＭＳ Ｐゴシック" pitchFamily="34" charset="-128"/>
                <a:cs typeface="Arial" pitchFamily="34" charset="0"/>
              </a:rPr>
              <a:t>“Good to Great” – Strategic Plan fits with this project</a:t>
            </a:r>
          </a:p>
          <a:p>
            <a:pPr>
              <a:lnSpc>
                <a:spcPct val="90000"/>
              </a:lnSpc>
              <a:spcAft>
                <a:spcPts val="663"/>
              </a:spcAft>
            </a:pPr>
            <a:r>
              <a:rPr lang="en-US" dirty="0" smtClean="0">
                <a:latin typeface="Arial" pitchFamily="34" charset="0"/>
                <a:ea typeface="ＭＳ Ｐゴシック" pitchFamily="34" charset="-128"/>
                <a:cs typeface="Arial" pitchFamily="34" charset="0"/>
              </a:rPr>
              <a:t>Different Financial Position</a:t>
            </a:r>
          </a:p>
          <a:p>
            <a:pPr>
              <a:lnSpc>
                <a:spcPct val="90000"/>
              </a:lnSpc>
              <a:spcAft>
                <a:spcPts val="663"/>
              </a:spcAft>
            </a:pPr>
            <a:r>
              <a:rPr lang="en-US" dirty="0" smtClean="0">
                <a:latin typeface="Arial" pitchFamily="34" charset="0"/>
                <a:ea typeface="ＭＳ Ｐゴシック" pitchFamily="34" charset="-128"/>
                <a:cs typeface="Arial" pitchFamily="34" charset="0"/>
              </a:rPr>
              <a:t>Challenge Organization to Change – Not A Point in Time – Moving The Bar</a:t>
            </a:r>
          </a:p>
          <a:p>
            <a:pPr>
              <a:lnSpc>
                <a:spcPct val="90000"/>
              </a:lnSpc>
              <a:spcAft>
                <a:spcPts val="663"/>
              </a:spcAft>
            </a:pPr>
            <a:r>
              <a:rPr lang="en-US" dirty="0" smtClean="0">
                <a:latin typeface="Arial" pitchFamily="34" charset="0"/>
                <a:ea typeface="ＭＳ Ｐゴシック" pitchFamily="34" charset="-128"/>
                <a:cs typeface="Arial" pitchFamily="34" charset="0"/>
              </a:rPr>
              <a:t>Everyone Working Together Will Remove Barriers/Resistance</a:t>
            </a:r>
          </a:p>
          <a:p>
            <a:pPr>
              <a:lnSpc>
                <a:spcPct val="90000"/>
              </a:lnSpc>
              <a:spcAft>
                <a:spcPts val="663"/>
              </a:spcAft>
            </a:pPr>
            <a:r>
              <a:rPr lang="en-US" dirty="0" smtClean="0">
                <a:latin typeface="Arial" pitchFamily="34" charset="0"/>
                <a:ea typeface="ＭＳ Ｐゴシック" pitchFamily="34" charset="-128"/>
                <a:cs typeface="Arial" pitchFamily="34" charset="0"/>
              </a:rPr>
              <a:t>Dedicated leadership who is inspiring others</a:t>
            </a:r>
          </a:p>
          <a:p>
            <a:pPr>
              <a:lnSpc>
                <a:spcPct val="90000"/>
              </a:lnSpc>
              <a:spcAft>
                <a:spcPts val="663"/>
              </a:spcAft>
            </a:pPr>
            <a:r>
              <a:rPr lang="en-US" dirty="0" smtClean="0">
                <a:latin typeface="Arial" pitchFamily="34" charset="0"/>
                <a:ea typeface="ＭＳ Ｐゴシック" pitchFamily="34" charset="-128"/>
                <a:cs typeface="Arial" pitchFamily="34" charset="0"/>
              </a:rPr>
              <a:t>The Process – It’s Not People Issues but Process Issues that need attention</a:t>
            </a:r>
          </a:p>
          <a:p>
            <a:pPr>
              <a:spcAft>
                <a:spcPts val="863"/>
              </a:spcAft>
            </a:pPr>
            <a:r>
              <a:rPr lang="en-US" dirty="0" smtClean="0">
                <a:latin typeface="Arial" pitchFamily="34" charset="0"/>
                <a:ea typeface="ＭＳ Ｐゴシック" pitchFamily="34" charset="-128"/>
                <a:cs typeface="Arial" pitchFamily="34" charset="0"/>
              </a:rPr>
              <a:t>We have the opportunity to build on the positive</a:t>
            </a:r>
          </a:p>
          <a:p>
            <a:pPr>
              <a:spcAft>
                <a:spcPts val="863"/>
              </a:spcAft>
            </a:pPr>
            <a:r>
              <a:rPr lang="en-US" dirty="0" smtClean="0">
                <a:latin typeface="Arial" pitchFamily="34" charset="0"/>
                <a:ea typeface="ＭＳ Ｐゴシック" pitchFamily="34" charset="-128"/>
                <a:cs typeface="Arial" pitchFamily="34" charset="0"/>
              </a:rPr>
              <a:t>We are Making it Work for Tomorrow</a:t>
            </a:r>
          </a:p>
        </p:txBody>
      </p:sp>
    </p:spTree>
    <p:extLst>
      <p:ext uri="{BB962C8B-B14F-4D97-AF65-F5344CB8AC3E}">
        <p14:creationId xmlns:p14="http://schemas.microsoft.com/office/powerpoint/2010/main" val="351561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itchFamily="34" charset="0"/>
                <a:ea typeface="ＭＳ Ｐゴシック" pitchFamily="34" charset="-128"/>
              </a:defRPr>
            </a:lvl1pPr>
            <a:lvl2pPr marL="742950" indent="-285750" defTabSz="923925">
              <a:defRPr sz="2400">
                <a:solidFill>
                  <a:schemeClr val="tx1"/>
                </a:solidFill>
                <a:latin typeface="Arial" pitchFamily="34" charset="0"/>
                <a:ea typeface="ＭＳ Ｐゴシック" pitchFamily="34" charset="-128"/>
              </a:defRPr>
            </a:lvl2pPr>
            <a:lvl3pPr marL="1143000" indent="-228600" defTabSz="923925">
              <a:defRPr sz="2400">
                <a:solidFill>
                  <a:schemeClr val="tx1"/>
                </a:solidFill>
                <a:latin typeface="Arial" pitchFamily="34" charset="0"/>
                <a:ea typeface="ＭＳ Ｐゴシック" pitchFamily="34" charset="-128"/>
              </a:defRPr>
            </a:lvl3pPr>
            <a:lvl4pPr marL="1600200" indent="-228600" defTabSz="923925">
              <a:defRPr sz="2400">
                <a:solidFill>
                  <a:schemeClr val="tx1"/>
                </a:solidFill>
                <a:latin typeface="Arial" pitchFamily="34" charset="0"/>
                <a:ea typeface="ＭＳ Ｐゴシック" pitchFamily="34" charset="-128"/>
              </a:defRPr>
            </a:lvl4pPr>
            <a:lvl5pPr marL="2057400" indent="-228600" defTabSz="923925">
              <a:defRPr sz="2400">
                <a:solidFill>
                  <a:schemeClr val="tx1"/>
                </a:solidFill>
                <a:latin typeface="Arial" pitchFamily="34" charset="0"/>
                <a:ea typeface="ＭＳ Ｐゴシック" pitchFamily="34" charset="-128"/>
              </a:defRPr>
            </a:lvl5pPr>
            <a:lvl6pPr marL="25146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39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29CBA4B-762D-49CF-AE90-3C4F61719E01}" type="slidenum">
              <a:rPr lang="en-US" sz="1200">
                <a:solidFill>
                  <a:prstClr val="black"/>
                </a:solidFill>
                <a:ea typeface="Osaka" pitchFamily="1" charset="-128"/>
              </a:rPr>
              <a:pPr eaLnBrk="1" hangingPunct="1"/>
              <a:t>14</a:t>
            </a:fld>
            <a:endParaRPr lang="en-US" sz="1200" dirty="0">
              <a:solidFill>
                <a:prstClr val="black"/>
              </a:solidFill>
              <a:ea typeface="Osaka" pitchFamily="1" charset="-128"/>
            </a:endParaRPr>
          </a:p>
        </p:txBody>
      </p:sp>
      <p:sp>
        <p:nvSpPr>
          <p:cNvPr id="70659" name="Rectangle 2"/>
          <p:cNvSpPr>
            <a:spLocks noGrp="1" noRot="1" noChangeAspect="1" noChangeArrowheads="1" noTextEdit="1"/>
          </p:cNvSpPr>
          <p:nvPr>
            <p:ph type="sldImg"/>
          </p:nvPr>
        </p:nvSpPr>
        <p:spPr>
          <a:xfrm>
            <a:off x="1190625" y="703263"/>
            <a:ext cx="4630738" cy="3471862"/>
          </a:xfrm>
          <a:ln/>
        </p:spPr>
      </p:sp>
      <p:sp>
        <p:nvSpPr>
          <p:cNvPr id="70660" name="Rectangle 3"/>
          <p:cNvSpPr>
            <a:spLocks noGrp="1" noChangeArrowheads="1"/>
          </p:cNvSpPr>
          <p:nvPr>
            <p:ph type="body" idx="1"/>
          </p:nvPr>
        </p:nvSpPr>
        <p:spPr>
          <a:xfrm>
            <a:off x="935038" y="4418013"/>
            <a:ext cx="5140325"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63"/>
              </a:spcAft>
            </a:pPr>
            <a:r>
              <a:rPr lang="en-US" dirty="0" smtClean="0">
                <a:latin typeface="Arial" pitchFamily="34" charset="0"/>
                <a:ea typeface="ＭＳ Ｐゴシック" pitchFamily="34" charset="-128"/>
                <a:cs typeface="Arial" pitchFamily="34" charset="0"/>
              </a:rPr>
              <a:t>“Comprehensive” – looking at all processes &amp; systems to make patient care better</a:t>
            </a:r>
          </a:p>
          <a:p>
            <a:pPr>
              <a:lnSpc>
                <a:spcPct val="90000"/>
              </a:lnSpc>
              <a:spcAft>
                <a:spcPts val="663"/>
              </a:spcAft>
            </a:pPr>
            <a:r>
              <a:rPr lang="en-US" dirty="0" smtClean="0">
                <a:latin typeface="Arial" pitchFamily="34" charset="0"/>
                <a:ea typeface="ＭＳ Ｐゴシック" pitchFamily="34" charset="-128"/>
                <a:cs typeface="Arial" pitchFamily="34" charset="0"/>
              </a:rPr>
              <a:t>“Good to Great” – Strategic Plan fits with this project</a:t>
            </a:r>
          </a:p>
          <a:p>
            <a:pPr>
              <a:lnSpc>
                <a:spcPct val="90000"/>
              </a:lnSpc>
              <a:spcAft>
                <a:spcPts val="663"/>
              </a:spcAft>
            </a:pPr>
            <a:r>
              <a:rPr lang="en-US" dirty="0" smtClean="0">
                <a:latin typeface="Arial" pitchFamily="34" charset="0"/>
                <a:ea typeface="ＭＳ Ｐゴシック" pitchFamily="34" charset="-128"/>
                <a:cs typeface="Arial" pitchFamily="34" charset="0"/>
              </a:rPr>
              <a:t>Different Financial Position</a:t>
            </a:r>
          </a:p>
          <a:p>
            <a:pPr>
              <a:lnSpc>
                <a:spcPct val="90000"/>
              </a:lnSpc>
              <a:spcAft>
                <a:spcPts val="663"/>
              </a:spcAft>
            </a:pPr>
            <a:r>
              <a:rPr lang="en-US" dirty="0" smtClean="0">
                <a:latin typeface="Arial" pitchFamily="34" charset="0"/>
                <a:ea typeface="ＭＳ Ｐゴシック" pitchFamily="34" charset="-128"/>
                <a:cs typeface="Arial" pitchFamily="34" charset="0"/>
              </a:rPr>
              <a:t>Challenge Organization to Change – Not A Point in Time – Moving The Bar</a:t>
            </a:r>
          </a:p>
          <a:p>
            <a:pPr>
              <a:lnSpc>
                <a:spcPct val="90000"/>
              </a:lnSpc>
              <a:spcAft>
                <a:spcPts val="663"/>
              </a:spcAft>
            </a:pPr>
            <a:r>
              <a:rPr lang="en-US" dirty="0" smtClean="0">
                <a:latin typeface="Arial" pitchFamily="34" charset="0"/>
                <a:ea typeface="ＭＳ Ｐゴシック" pitchFamily="34" charset="-128"/>
                <a:cs typeface="Arial" pitchFamily="34" charset="0"/>
              </a:rPr>
              <a:t>Everyone Working Together Will Remove Barriers/Resistance</a:t>
            </a:r>
          </a:p>
          <a:p>
            <a:pPr>
              <a:lnSpc>
                <a:spcPct val="90000"/>
              </a:lnSpc>
              <a:spcAft>
                <a:spcPts val="663"/>
              </a:spcAft>
            </a:pPr>
            <a:r>
              <a:rPr lang="en-US" dirty="0" smtClean="0">
                <a:latin typeface="Arial" pitchFamily="34" charset="0"/>
                <a:ea typeface="ＭＳ Ｐゴシック" pitchFamily="34" charset="-128"/>
                <a:cs typeface="Arial" pitchFamily="34" charset="0"/>
              </a:rPr>
              <a:t>Dedicated leadership who is inspiring others</a:t>
            </a:r>
          </a:p>
          <a:p>
            <a:pPr>
              <a:lnSpc>
                <a:spcPct val="90000"/>
              </a:lnSpc>
              <a:spcAft>
                <a:spcPts val="663"/>
              </a:spcAft>
            </a:pPr>
            <a:r>
              <a:rPr lang="en-US" dirty="0" smtClean="0">
                <a:latin typeface="Arial" pitchFamily="34" charset="0"/>
                <a:ea typeface="ＭＳ Ｐゴシック" pitchFamily="34" charset="-128"/>
                <a:cs typeface="Arial" pitchFamily="34" charset="0"/>
              </a:rPr>
              <a:t>The Process – It’s Not People Issues but Process Issues that need attention</a:t>
            </a:r>
          </a:p>
          <a:p>
            <a:pPr>
              <a:spcAft>
                <a:spcPts val="863"/>
              </a:spcAft>
            </a:pPr>
            <a:r>
              <a:rPr lang="en-US" dirty="0" smtClean="0">
                <a:latin typeface="Arial" pitchFamily="34" charset="0"/>
                <a:ea typeface="ＭＳ Ｐゴシック" pitchFamily="34" charset="-128"/>
                <a:cs typeface="Arial" pitchFamily="34" charset="0"/>
              </a:rPr>
              <a:t>We have the opportunity to build on the positive</a:t>
            </a:r>
          </a:p>
          <a:p>
            <a:pPr>
              <a:spcAft>
                <a:spcPts val="863"/>
              </a:spcAft>
            </a:pPr>
            <a:r>
              <a:rPr lang="en-US" dirty="0" smtClean="0">
                <a:latin typeface="Arial" pitchFamily="34" charset="0"/>
                <a:ea typeface="ＭＳ Ｐゴシック" pitchFamily="34" charset="-128"/>
                <a:cs typeface="Arial" pitchFamily="34" charset="0"/>
              </a:rPr>
              <a:t>We are Making it Work for Tomorrow</a:t>
            </a:r>
          </a:p>
        </p:txBody>
      </p:sp>
    </p:spTree>
    <p:extLst>
      <p:ext uri="{BB962C8B-B14F-4D97-AF65-F5344CB8AC3E}">
        <p14:creationId xmlns:p14="http://schemas.microsoft.com/office/powerpoint/2010/main" val="351561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233363" y="4416425"/>
            <a:ext cx="6621462"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727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2788CD4-5E06-418A-8E96-9BCEF9B0F7F6}" type="datetime1">
              <a:rPr lang="en-US" sz="1200">
                <a:solidFill>
                  <a:prstClr val="black"/>
                </a:solidFill>
              </a:rPr>
              <a:pPr/>
              <a:t>7/26/2013</a:t>
            </a:fld>
            <a:endParaRPr lang="en-US" sz="1200" dirty="0">
              <a:solidFill>
                <a:prstClr val="black"/>
              </a:solidFill>
            </a:endParaRPr>
          </a:p>
        </p:txBody>
      </p:sp>
      <p:sp>
        <p:nvSpPr>
          <p:cNvPr id="727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798A174-3079-4252-A8DA-E1B7FEC5570C}" type="slidenum">
              <a:rPr lang="en-US" sz="1200">
                <a:solidFill>
                  <a:prstClr val="black"/>
                </a:solidFill>
              </a:rPr>
              <a:pPr/>
              <a:t>15</a:t>
            </a:fld>
            <a:endParaRPr lang="en-US" sz="1200" dirty="0">
              <a:solidFill>
                <a:prstClr val="black"/>
              </a:solidFill>
            </a:endParaRPr>
          </a:p>
        </p:txBody>
      </p:sp>
    </p:spTree>
    <p:extLst>
      <p:ext uri="{BB962C8B-B14F-4D97-AF65-F5344CB8AC3E}">
        <p14:creationId xmlns:p14="http://schemas.microsoft.com/office/powerpoint/2010/main" val="421738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Define:  What is your Iceberg?</a:t>
            </a:r>
          </a:p>
          <a:p>
            <a:endParaRPr lang="en-US" sz="500"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Assess: Where are we in our change process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Analyze: What does it mean?</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Focus: What do we do next</a:t>
            </a:r>
          </a:p>
          <a:p>
            <a:endParaRPr lang="en-US" dirty="0" smtClean="0">
              <a:latin typeface="Arial" pitchFamily="34" charset="0"/>
              <a:ea typeface="ＭＳ Ｐゴシック" pitchFamily="34" charset="-128"/>
            </a:endParaRPr>
          </a:p>
        </p:txBody>
      </p:sp>
      <p:sp>
        <p:nvSpPr>
          <p:cNvPr id="7373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CF1E269-60B5-4744-AAB5-AA4C057AC941}" type="datetime1">
              <a:rPr lang="en-US" sz="1200">
                <a:solidFill>
                  <a:prstClr val="black"/>
                </a:solidFill>
              </a:rPr>
              <a:pPr/>
              <a:t>7/26/2013</a:t>
            </a:fld>
            <a:endParaRPr lang="en-US" sz="1200" dirty="0">
              <a:solidFill>
                <a:prstClr val="black"/>
              </a:solidFill>
            </a:endParaRPr>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CA412B9-6BC8-4023-A971-09182A7F41BD}" type="slidenum">
              <a:rPr lang="en-US" sz="1200">
                <a:solidFill>
                  <a:prstClr val="black"/>
                </a:solidFill>
              </a:rPr>
              <a:pPr/>
              <a:t>17</a:t>
            </a:fld>
            <a:endParaRPr lang="en-US" sz="1200" dirty="0">
              <a:solidFill>
                <a:prstClr val="black"/>
              </a:solidFill>
            </a:endParaRPr>
          </a:p>
        </p:txBody>
      </p:sp>
    </p:spTree>
    <p:extLst>
      <p:ext uri="{BB962C8B-B14F-4D97-AF65-F5344CB8AC3E}">
        <p14:creationId xmlns:p14="http://schemas.microsoft.com/office/powerpoint/2010/main" val="199214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8DE9750-1AC9-437D-9528-CFADCE1A2DDA}" type="datetime1">
              <a:rPr lang="en-US" sz="1200">
                <a:solidFill>
                  <a:prstClr val="black"/>
                </a:solidFill>
              </a:rPr>
              <a:pPr/>
              <a:t>7/26/2013</a:t>
            </a:fld>
            <a:endParaRPr lang="en-US" sz="1200" dirty="0">
              <a:solidFill>
                <a:prstClr val="black"/>
              </a:solidFill>
            </a:endParaRPr>
          </a:p>
        </p:txBody>
      </p:sp>
      <p:sp>
        <p:nvSpPr>
          <p:cNvPr id="747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FC00A38-B2C0-4046-8EC2-BE27B8C1A4E5}" type="slidenum">
              <a:rPr lang="en-US" sz="1200">
                <a:solidFill>
                  <a:prstClr val="black"/>
                </a:solidFill>
              </a:rPr>
              <a:pPr/>
              <a:t>18</a:t>
            </a:fld>
            <a:endParaRPr lang="en-US" sz="1200" dirty="0">
              <a:solidFill>
                <a:prstClr val="black"/>
              </a:solidFill>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Helen last slide – prepare to exit – No intro – Renae begins at next slide</a:t>
            </a:r>
          </a:p>
        </p:txBody>
      </p:sp>
    </p:spTree>
    <p:extLst>
      <p:ext uri="{BB962C8B-B14F-4D97-AF65-F5344CB8AC3E}">
        <p14:creationId xmlns:p14="http://schemas.microsoft.com/office/powerpoint/2010/main" val="201447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693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65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1427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Good Samaritan Wide Shot_smal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2236788"/>
            <a:ext cx="9159876"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ChangeArrowheads="1"/>
          </p:cNvSpPr>
          <p:nvPr userDrawn="1"/>
        </p:nvSpPr>
        <p:spPr bwMode="auto">
          <a:xfrm>
            <a:off x="-7938" y="0"/>
            <a:ext cx="9159876" cy="2286000"/>
          </a:xfrm>
          <a:prstGeom prst="rect">
            <a:avLst/>
          </a:prstGeom>
          <a:gradFill rotWithShape="0">
            <a:gsLst>
              <a:gs pos="0">
                <a:srgbClr val="5D1226"/>
              </a:gs>
              <a:gs pos="100000">
                <a:srgbClr val="901C3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smtClean="0">
              <a:solidFill>
                <a:srgbClr val="000000"/>
              </a:solidFill>
            </a:endParaRPr>
          </a:p>
        </p:txBody>
      </p:sp>
      <p:sp>
        <p:nvSpPr>
          <p:cNvPr id="6" name="Rectangle 18"/>
          <p:cNvSpPr>
            <a:spLocks noChangeArrowheads="1"/>
          </p:cNvSpPr>
          <p:nvPr userDrawn="1"/>
        </p:nvSpPr>
        <p:spPr bwMode="auto">
          <a:xfrm>
            <a:off x="0" y="6019800"/>
            <a:ext cx="9144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smtClean="0">
              <a:solidFill>
                <a:srgbClr val="000000"/>
              </a:solidFill>
            </a:endParaRPr>
          </a:p>
        </p:txBody>
      </p: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8938" y="6070600"/>
            <a:ext cx="44878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ctrTitle"/>
          </p:nvPr>
        </p:nvSpPr>
        <p:spPr>
          <a:xfrm>
            <a:off x="1111250" y="533400"/>
            <a:ext cx="6919913" cy="685800"/>
          </a:xfrm>
        </p:spPr>
        <p:txBody>
          <a:bodyPr/>
          <a:lstStyle>
            <a:lvl1pPr>
              <a:defRPr>
                <a:solidFill>
                  <a:schemeClr val="bg1"/>
                </a:solidFill>
              </a:defRPr>
            </a:lvl1pPr>
          </a:lstStyle>
          <a:p>
            <a:r>
              <a:rPr lang="en-US" dirty="0"/>
              <a:t>Click to edit Master title style</a:t>
            </a:r>
          </a:p>
        </p:txBody>
      </p:sp>
      <p:sp>
        <p:nvSpPr>
          <p:cNvPr id="14339" name="Rectangle 3"/>
          <p:cNvSpPr>
            <a:spLocks noGrp="1" noChangeArrowheads="1"/>
          </p:cNvSpPr>
          <p:nvPr>
            <p:ph type="subTitle" idx="1"/>
          </p:nvPr>
        </p:nvSpPr>
        <p:spPr>
          <a:xfrm>
            <a:off x="1749425" y="1295400"/>
            <a:ext cx="6281738" cy="838200"/>
          </a:xfrm>
        </p:spPr>
        <p:txBody>
          <a:bodyPr/>
          <a:lstStyle>
            <a:lvl1pPr marL="0" indent="0">
              <a:buFontTx/>
              <a:buNone/>
              <a:defRPr b="1">
                <a:solidFill>
                  <a:srgbClr val="CAC2AD"/>
                </a:solidFill>
              </a:defRPr>
            </a:lvl1pPr>
          </a:lstStyle>
          <a:p>
            <a:r>
              <a:rPr lang="en-US" dirty="0"/>
              <a:t>Click to edit Master subtitle style</a:t>
            </a:r>
          </a:p>
        </p:txBody>
      </p:sp>
    </p:spTree>
    <p:extLst>
      <p:ext uri="{BB962C8B-B14F-4D97-AF65-F5344CB8AC3E}">
        <p14:creationId xmlns:p14="http://schemas.microsoft.com/office/powerpoint/2010/main" val="4177333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5140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1598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4200" y="1531938"/>
            <a:ext cx="3914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531938"/>
            <a:ext cx="3914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4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9070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949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36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454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103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0685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4711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22263"/>
            <a:ext cx="1995487"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84200" y="322263"/>
            <a:ext cx="5834063"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6103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4425" y="1143000"/>
            <a:ext cx="691991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4425" y="2352675"/>
            <a:ext cx="3382963"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352675"/>
            <a:ext cx="33845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996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086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600200"/>
            <a:ext cx="4152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1600200"/>
            <a:ext cx="4152900" cy="4572000"/>
          </a:xfrm>
        </p:spPr>
        <p:txBody>
          <a:bodyPr/>
          <a:lstStyle/>
          <a:p>
            <a:pPr lvl="0"/>
            <a:endParaRPr lang="en-US" noProof="0" dirty="0"/>
          </a:p>
        </p:txBody>
      </p:sp>
    </p:spTree>
    <p:extLst>
      <p:ext uri="{BB962C8B-B14F-4D97-AF65-F5344CB8AC3E}">
        <p14:creationId xmlns:p14="http://schemas.microsoft.com/office/powerpoint/2010/main" val="426121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1500" y="322263"/>
            <a:ext cx="800735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71500" y="1531938"/>
            <a:ext cx="8007350" cy="4114800"/>
          </a:xfrm>
        </p:spPr>
        <p:txBody>
          <a:bodyPr/>
          <a:lstStyle/>
          <a:p>
            <a:pPr lvl="0"/>
            <a:endParaRPr lang="en-US" noProof="0" dirty="0" smtClean="0"/>
          </a:p>
        </p:txBody>
      </p:sp>
    </p:spTree>
    <p:extLst>
      <p:ext uri="{BB962C8B-B14F-4D97-AF65-F5344CB8AC3E}">
        <p14:creationId xmlns:p14="http://schemas.microsoft.com/office/powerpoint/2010/main" val="1212635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2F8668-698E-4869-8074-10F550AC10F8}"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1A716E-F86B-4422-858F-342DD94A35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1142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12FB2D-BAE8-4675-AFFC-741363658EAF}"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B9113A-56D6-41BB-BFF2-D190593DC2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814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701086-2713-4208-B1C1-209429F4AE55}"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C8DFD2-1F00-46B3-842F-777A0DFBE00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1876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C78B99B-9E48-4B54-98C3-65EF6AEE6E38}"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4DE442-A1DA-4899-920F-854CE3675E9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606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37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D677A66-391E-42B5-B1B1-C1DBA3DA7A57}"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09B4AE3-AB5E-4254-A03A-4A9F5532D3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4855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3242B97-F654-4846-B102-00618F31B46D}"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22B9D0A-5CC1-4213-AFB0-A6C764E3A1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37351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1D97F3-DCA9-44F0-A140-40F02B373992}"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4BAD7E5-D19C-43FD-89C0-9D7D771253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7333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BAC1B1-9727-4CE9-9968-7DB3053681E9}"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C834A6-1E0E-4081-8397-817DADA85A0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7226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684EFB-3F07-4A28-A089-D39886A96279}"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66E785-3248-4812-873D-4374366A49B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658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630A14-78E5-464F-BEEA-026D10DC6635}"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D5505F-5924-4FF6-B674-BEF9E5B1FC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2522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29E4FC-C58C-44B5-A715-3EBC1CE3D9BC}"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B26E1-D83F-4EEB-8272-618FBD56E9B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273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299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826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302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08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46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AAD4-6E31-1146-B924-D46DA6B99CB5}" type="datetimeFigureOut">
              <a:rPr lang="en-US" smtClean="0">
                <a:solidFill>
                  <a:prstClr val="black">
                    <a:tint val="75000"/>
                  </a:prstClr>
                </a:solidFill>
              </a:rPr>
              <a:pPr/>
              <a:t>7/26/2013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F7ADD5-6262-044F-893A-33BAAB11C85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53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FCA7AAD4-6E31-1146-B924-D46DA6B99CB5}" type="datetimeFigureOut">
              <a:rPr lang="en-US" smtClean="0">
                <a:solidFill>
                  <a:prstClr val="black">
                    <a:tint val="75000"/>
                  </a:prstClr>
                </a:solidFill>
                <a:latin typeface="Calibri"/>
                <a:ea typeface="+mn-ea"/>
              </a:rPr>
              <a:pPr defTabSz="457200" eaLnBrk="1" fontAlgn="auto" hangingPunct="1">
                <a:spcBef>
                  <a:spcPts val="0"/>
                </a:spcBef>
                <a:spcAft>
                  <a:spcPts val="0"/>
                </a:spcAft>
              </a:pPr>
              <a:t>7/26/2013</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86F7ADD5-6262-044F-893A-33BAAB11C858}"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743214931"/>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200" y="322263"/>
            <a:ext cx="7981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84200" y="1531938"/>
            <a:ext cx="798195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2"/>
          <p:cNvSpPr>
            <a:spLocks noChangeArrowheads="1"/>
          </p:cNvSpPr>
          <p:nvPr userDrawn="1"/>
        </p:nvSpPr>
        <p:spPr bwMode="auto">
          <a:xfrm>
            <a:off x="0" y="6096000"/>
            <a:ext cx="9144000" cy="762000"/>
          </a:xfrm>
          <a:prstGeom prst="rect">
            <a:avLst/>
          </a:prstGeom>
          <a:solidFill>
            <a:srgbClr val="90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smtClean="0">
              <a:solidFill>
                <a:srgbClr val="000000"/>
              </a:solidFill>
            </a:endParaRPr>
          </a:p>
        </p:txBody>
      </p:sp>
      <p:pic>
        <p:nvPicPr>
          <p:cNvPr id="1029" name="Picture 3"/>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33400" y="6156325"/>
            <a:ext cx="38100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89322"/>
      </p:ext>
    </p:extLst>
  </p:cSld>
  <p:clrMap bg1="lt1" tx1="dk1" bg2="lt2" tx2="dk2" accent1="accent1" accent2="accent2" accent3="accent3" accent4="accent4" accent5="accent5" accent6="accent6" hlink="hlink" folHlink="folHlink"/>
  <p:sldLayoutIdLst>
    <p:sldLayoutId id="2147484410" r:id="rId1"/>
    <p:sldLayoutId id="2147484411" r:id="rId2"/>
    <p:sldLayoutId id="2147484412" r:id="rId3"/>
    <p:sldLayoutId id="2147484413" r:id="rId4"/>
    <p:sldLayoutId id="2147484414" r:id="rId5"/>
    <p:sldLayoutId id="2147484415" r:id="rId6"/>
    <p:sldLayoutId id="2147484416" r:id="rId7"/>
    <p:sldLayoutId id="2147484417" r:id="rId8"/>
    <p:sldLayoutId id="2147484418" r:id="rId9"/>
    <p:sldLayoutId id="2147484419" r:id="rId10"/>
    <p:sldLayoutId id="2147484420" r:id="rId11"/>
    <p:sldLayoutId id="2147484421" r:id="rId12"/>
    <p:sldLayoutId id="2147484422" r:id="rId13"/>
    <p:sldLayoutId id="2147484423" r:id="rId14"/>
  </p:sldLayoutIdLst>
  <p:txStyles>
    <p:titleStyle>
      <a:lvl1pPr algn="l" rtl="0" eaLnBrk="0" fontAlgn="base" hangingPunct="0">
        <a:lnSpc>
          <a:spcPts val="4000"/>
        </a:lnSpc>
        <a:spcBef>
          <a:spcPct val="0"/>
        </a:spcBef>
        <a:spcAft>
          <a:spcPct val="0"/>
        </a:spcAft>
        <a:defRPr sz="3600">
          <a:solidFill>
            <a:srgbClr val="901C3B"/>
          </a:solidFill>
          <a:latin typeface="+mj-lt"/>
          <a:ea typeface="+mj-ea"/>
          <a:cs typeface="+mj-cs"/>
        </a:defRPr>
      </a:lvl1pPr>
      <a:lvl2pPr algn="l" rtl="0" eaLnBrk="0" fontAlgn="base" hangingPunct="0">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2pPr>
      <a:lvl3pPr algn="l" rtl="0" eaLnBrk="0" fontAlgn="base" hangingPunct="0">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3pPr>
      <a:lvl4pPr algn="l" rtl="0" eaLnBrk="0" fontAlgn="base" hangingPunct="0">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4pPr>
      <a:lvl5pPr algn="l" rtl="0" eaLnBrk="0" fontAlgn="base" hangingPunct="0">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5pPr>
      <a:lvl6pPr marL="457200" algn="l" rtl="0" fontAlgn="base">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6pPr>
      <a:lvl7pPr marL="914400" algn="l" rtl="0" fontAlgn="base">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7pPr>
      <a:lvl8pPr marL="1371600" algn="l" rtl="0" fontAlgn="base">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8pPr>
      <a:lvl9pPr marL="1828800" algn="l" rtl="0" fontAlgn="base">
        <a:lnSpc>
          <a:spcPts val="4000"/>
        </a:lnSpc>
        <a:spcBef>
          <a:spcPct val="0"/>
        </a:spcBef>
        <a:spcAft>
          <a:spcPct val="0"/>
        </a:spcAft>
        <a:defRPr sz="3600">
          <a:solidFill>
            <a:srgbClr val="901C3B"/>
          </a:solidFill>
          <a:latin typeface="Arial" pitchFamily="-107" charset="0"/>
          <a:ea typeface="Osaka" pitchFamily="-107" charset="-128"/>
          <a:cs typeface="Osaka" pitchFamily="-107" charset="-128"/>
        </a:defRPr>
      </a:lvl9pPr>
    </p:titleStyle>
    <p:bodyStyle>
      <a:lvl1pPr marL="169863" indent="-169863" algn="l" rtl="0" eaLnBrk="0" fontAlgn="base" hangingPunct="0">
        <a:spcBef>
          <a:spcPct val="20000"/>
        </a:spcBef>
        <a:spcAft>
          <a:spcPct val="0"/>
        </a:spcAft>
        <a:buClr>
          <a:srgbClr val="901C3B"/>
        </a:buClr>
        <a:buChar char="»"/>
        <a:defRPr>
          <a:solidFill>
            <a:schemeClr val="tx1"/>
          </a:solidFill>
          <a:latin typeface="+mn-lt"/>
          <a:ea typeface="+mn-ea"/>
          <a:cs typeface="+mn-cs"/>
        </a:defRPr>
      </a:lvl1pPr>
      <a:lvl2pPr marL="515938" indent="-231775" algn="l" rtl="0" eaLnBrk="0" fontAlgn="base" hangingPunct="0">
        <a:spcBef>
          <a:spcPct val="20000"/>
        </a:spcBef>
        <a:spcAft>
          <a:spcPct val="0"/>
        </a:spcAft>
        <a:buClr>
          <a:schemeClr val="tx1"/>
        </a:buClr>
        <a:buChar char="~"/>
        <a:defRPr>
          <a:solidFill>
            <a:schemeClr val="tx1"/>
          </a:solidFill>
          <a:latin typeface="+mn-lt"/>
          <a:ea typeface="+mn-ea"/>
          <a:cs typeface="+mn-cs"/>
        </a:defRPr>
      </a:lvl2pPr>
      <a:lvl3pPr marL="804863" indent="-174625" algn="l" rtl="0" eaLnBrk="0" fontAlgn="base" hangingPunct="0">
        <a:spcBef>
          <a:spcPct val="20000"/>
        </a:spcBef>
        <a:spcAft>
          <a:spcPct val="0"/>
        </a:spcAft>
        <a:buClr>
          <a:schemeClr val="tx1"/>
        </a:buClr>
        <a:buFont typeface="Times" pitchFamily="1" charset="0"/>
        <a:buChar char="•"/>
        <a:defRPr>
          <a:solidFill>
            <a:schemeClr val="tx1"/>
          </a:solidFill>
          <a:latin typeface="+mn-lt"/>
          <a:ea typeface="+mn-ea"/>
          <a:cs typeface="+mn-cs"/>
        </a:defRPr>
      </a:lvl3pPr>
      <a:lvl4pPr marL="1143000" indent="-223838" algn="l" rtl="0" eaLnBrk="0" fontAlgn="base" hangingPunct="0">
        <a:spcBef>
          <a:spcPct val="20000"/>
        </a:spcBef>
        <a:spcAft>
          <a:spcPct val="0"/>
        </a:spcAft>
        <a:buClr>
          <a:schemeClr val="tx1"/>
        </a:buClr>
        <a:buChar char="~"/>
        <a:defRPr>
          <a:solidFill>
            <a:schemeClr val="tx1"/>
          </a:solidFill>
          <a:latin typeface="+mn-lt"/>
          <a:ea typeface="+mn-ea"/>
          <a:cs typeface="+mn-cs"/>
        </a:defRPr>
      </a:lvl4pPr>
      <a:lvl5pPr marL="1430338" indent="-168275" algn="l" rtl="0" eaLnBrk="0" fontAlgn="base" hangingPunct="0">
        <a:spcBef>
          <a:spcPct val="20000"/>
        </a:spcBef>
        <a:spcAft>
          <a:spcPct val="0"/>
        </a:spcAft>
        <a:buClr>
          <a:schemeClr val="tx1"/>
        </a:buClr>
        <a:buFont typeface="Times" pitchFamily="1" charset="0"/>
        <a:buChar char="•"/>
        <a:defRPr>
          <a:solidFill>
            <a:schemeClr val="tx1"/>
          </a:solidFill>
          <a:latin typeface="+mn-lt"/>
          <a:ea typeface="+mn-ea"/>
          <a:cs typeface="+mn-cs"/>
        </a:defRPr>
      </a:lvl5pPr>
      <a:lvl6pPr marL="1887538" indent="-168275" algn="l" rtl="0" fontAlgn="base">
        <a:spcBef>
          <a:spcPct val="20000"/>
        </a:spcBef>
        <a:spcAft>
          <a:spcPct val="0"/>
        </a:spcAft>
        <a:buClr>
          <a:schemeClr val="tx1"/>
        </a:buClr>
        <a:buFont typeface="Times" pitchFamily="-107" charset="0"/>
        <a:buChar char="•"/>
        <a:defRPr>
          <a:solidFill>
            <a:schemeClr val="tx1"/>
          </a:solidFill>
          <a:latin typeface="+mn-lt"/>
          <a:ea typeface="+mn-ea"/>
          <a:cs typeface="+mn-cs"/>
        </a:defRPr>
      </a:lvl6pPr>
      <a:lvl7pPr marL="2344738" indent="-168275" algn="l" rtl="0" fontAlgn="base">
        <a:spcBef>
          <a:spcPct val="20000"/>
        </a:spcBef>
        <a:spcAft>
          <a:spcPct val="0"/>
        </a:spcAft>
        <a:buClr>
          <a:schemeClr val="tx1"/>
        </a:buClr>
        <a:buFont typeface="Times" pitchFamily="-107" charset="0"/>
        <a:buChar char="•"/>
        <a:defRPr>
          <a:solidFill>
            <a:schemeClr val="tx1"/>
          </a:solidFill>
          <a:latin typeface="+mn-lt"/>
          <a:ea typeface="+mn-ea"/>
          <a:cs typeface="+mn-cs"/>
        </a:defRPr>
      </a:lvl7pPr>
      <a:lvl8pPr marL="2801938" indent="-168275" algn="l" rtl="0" fontAlgn="base">
        <a:spcBef>
          <a:spcPct val="20000"/>
        </a:spcBef>
        <a:spcAft>
          <a:spcPct val="0"/>
        </a:spcAft>
        <a:buClr>
          <a:schemeClr val="tx1"/>
        </a:buClr>
        <a:buFont typeface="Times" pitchFamily="-107" charset="0"/>
        <a:buChar char="•"/>
        <a:defRPr>
          <a:solidFill>
            <a:schemeClr val="tx1"/>
          </a:solidFill>
          <a:latin typeface="+mn-lt"/>
          <a:ea typeface="+mn-ea"/>
          <a:cs typeface="+mn-cs"/>
        </a:defRPr>
      </a:lvl8pPr>
      <a:lvl9pPr marL="3259138" indent="-168275" algn="l" rtl="0" fontAlgn="base">
        <a:spcBef>
          <a:spcPct val="20000"/>
        </a:spcBef>
        <a:spcAft>
          <a:spcPct val="0"/>
        </a:spcAft>
        <a:buClr>
          <a:schemeClr val="tx1"/>
        </a:buClr>
        <a:buFont typeface="Times" pitchFamily="-107"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E6BA35-8FB0-4A65-B230-5665DA0C5269}" type="datetimeFigureOut">
              <a:rPr lang="en-US">
                <a:solidFill>
                  <a:prstClr val="black">
                    <a:tint val="75000"/>
                  </a:prstClr>
                </a:solidFill>
              </a:rPr>
              <a:pPr>
                <a:defRPr/>
              </a:pPr>
              <a:t>7/26/2013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087649D-1FB4-4E31-B7A9-DEED590DB8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9532812"/>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0.wmf"/><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0.wmf"/><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7.xml"/><Relationship Id="rId4" Type="http://schemas.openxmlformats.org/officeDocument/2006/relationships/image" Target="../media/image11.wmf"/></Relationships>
</file>

<file path=ppt/slides/_rels/slide6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65.png"/><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7.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ssion Title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76587" y="2967083"/>
            <a:ext cx="5507791" cy="958255"/>
          </a:xfrm>
        </p:spPr>
        <p:txBody>
          <a:bodyPr>
            <a:normAutofit fontScale="90000"/>
          </a:bodyPr>
          <a:lstStyle/>
          <a:p>
            <a:pPr algn="l"/>
            <a:r>
              <a:rPr lang="en-US" sz="4000" baseline="30000" dirty="0" smtClean="0">
                <a:solidFill>
                  <a:srgbClr val="FFFF00"/>
                </a:solidFill>
                <a:latin typeface="Gotham-Medium"/>
                <a:cs typeface="Gotham-Medium"/>
              </a:rPr>
              <a:t>TeamSTEPPS Coaching Workshop</a:t>
            </a:r>
            <a:r>
              <a:rPr lang="en-US" baseline="30000" dirty="0"/>
              <a:t/>
            </a:r>
            <a:br>
              <a:rPr lang="en-US" baseline="30000" dirty="0"/>
            </a:br>
            <a:endParaRPr lang="en-US" dirty="0"/>
          </a:p>
        </p:txBody>
      </p:sp>
      <p:sp>
        <p:nvSpPr>
          <p:cNvPr id="3" name="Subtitle 2"/>
          <p:cNvSpPr>
            <a:spLocks noGrp="1"/>
          </p:cNvSpPr>
          <p:nvPr>
            <p:ph type="subTitle" idx="1"/>
          </p:nvPr>
        </p:nvSpPr>
        <p:spPr>
          <a:xfrm>
            <a:off x="2171525" y="3572834"/>
            <a:ext cx="6400800" cy="1201893"/>
          </a:xfrm>
        </p:spPr>
        <p:txBody>
          <a:bodyPr>
            <a:noAutofit/>
          </a:bodyPr>
          <a:lstStyle/>
          <a:p>
            <a:pPr algn="l">
              <a:lnSpc>
                <a:spcPct val="120000"/>
              </a:lnSpc>
            </a:pPr>
            <a:r>
              <a:rPr lang="en-US" sz="1800" dirty="0">
                <a:solidFill>
                  <a:schemeClr val="bg1"/>
                </a:solidFill>
                <a:latin typeface="Gotham-Medium"/>
              </a:rPr>
              <a:t>Carolyn Davidson, RN, BC, </a:t>
            </a:r>
            <a:r>
              <a:rPr lang="en-US" sz="1800" dirty="0" smtClean="0">
                <a:solidFill>
                  <a:schemeClr val="bg1"/>
                </a:solidFill>
                <a:latin typeface="Gotham-Medium"/>
              </a:rPr>
              <a:t>MS</a:t>
            </a:r>
            <a:endParaRPr lang="en-US" sz="1800" dirty="0">
              <a:solidFill>
                <a:schemeClr val="bg1"/>
              </a:solidFill>
              <a:latin typeface="Gotham-Medium"/>
            </a:endParaRPr>
          </a:p>
          <a:p>
            <a:pPr algn="l">
              <a:lnSpc>
                <a:spcPct val="120000"/>
              </a:lnSpc>
            </a:pPr>
            <a:r>
              <a:rPr lang="en-US" sz="1800" dirty="0">
                <a:solidFill>
                  <a:schemeClr val="bg1"/>
                </a:solidFill>
                <a:latin typeface="Gotham-Medium"/>
              </a:rPr>
              <a:t>James Pappas, MD, MBA </a:t>
            </a:r>
          </a:p>
          <a:p>
            <a:pPr algn="l">
              <a:lnSpc>
                <a:spcPct val="120000"/>
              </a:lnSpc>
            </a:pPr>
            <a:r>
              <a:rPr lang="en-US" sz="1800" dirty="0">
                <a:solidFill>
                  <a:schemeClr val="bg1"/>
                </a:solidFill>
                <a:latin typeface="Gotham-Medium"/>
              </a:rPr>
              <a:t>Renae Reiswig, RN, MS, CCM </a:t>
            </a:r>
          </a:p>
          <a:p>
            <a:pPr algn="l">
              <a:lnSpc>
                <a:spcPct val="120000"/>
              </a:lnSpc>
            </a:pPr>
            <a:r>
              <a:rPr lang="en-US" sz="1800" dirty="0">
                <a:solidFill>
                  <a:schemeClr val="bg1"/>
                </a:solidFill>
                <a:latin typeface="Gotham-Medium"/>
              </a:rPr>
              <a:t>Helen Staples-Evans, RN, MS, BC-NE</a:t>
            </a:r>
          </a:p>
          <a:p>
            <a:pPr algn="l">
              <a:lnSpc>
                <a:spcPct val="120000"/>
              </a:lnSpc>
            </a:pPr>
            <a:endParaRPr lang="en-US" sz="1800" dirty="0">
              <a:solidFill>
                <a:schemeClr val="bg1"/>
              </a:solidFill>
              <a:latin typeface="Gotham-Medium"/>
            </a:endParaRPr>
          </a:p>
        </p:txBody>
      </p:sp>
    </p:spTree>
    <p:extLst>
      <p:ext uri="{BB962C8B-B14F-4D97-AF65-F5344CB8AC3E}">
        <p14:creationId xmlns:p14="http://schemas.microsoft.com/office/powerpoint/2010/main" val="289432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Teamwork and Communication as a Leverage Point</a:t>
            </a:r>
          </a:p>
        </p:txBody>
      </p:sp>
      <p:sp>
        <p:nvSpPr>
          <p:cNvPr id="12296" name="Content Placeholder 50"/>
          <p:cNvSpPr>
            <a:spLocks noGrp="1"/>
          </p:cNvSpPr>
          <p:nvPr>
            <p:ph idx="1"/>
          </p:nvPr>
        </p:nvSpPr>
        <p:spPr>
          <a:xfrm>
            <a:off x="723900" y="1608138"/>
            <a:ext cx="7886700" cy="982662"/>
          </a:xfrm>
        </p:spPr>
        <p:txBody>
          <a:bodyPr/>
          <a:lstStyle/>
          <a:p>
            <a:pPr marL="0" indent="0">
              <a:buFontTx/>
              <a:buNone/>
            </a:pPr>
            <a:r>
              <a:rPr lang="en-US" sz="2000" dirty="0" smtClean="0"/>
              <a:t>“These are places within a </a:t>
            </a:r>
            <a:r>
              <a:rPr lang="en-US" sz="2000" dirty="0" smtClean="0">
                <a:solidFill>
                  <a:srgbClr val="FF0000"/>
                </a:solidFill>
              </a:rPr>
              <a:t>complex system</a:t>
            </a:r>
            <a:r>
              <a:rPr lang="en-US" sz="2000" dirty="0" smtClean="0"/>
              <a:t>…where a </a:t>
            </a:r>
            <a:r>
              <a:rPr lang="en-US" sz="2000" dirty="0" smtClean="0">
                <a:solidFill>
                  <a:srgbClr val="FF0000"/>
                </a:solidFill>
              </a:rPr>
              <a:t>small shift in one thing can produce big changes in everything</a:t>
            </a:r>
            <a:r>
              <a:rPr lang="en-US" sz="2000" dirty="0" smtClean="0"/>
              <a:t>.” Donella Meadows  </a:t>
            </a:r>
          </a:p>
        </p:txBody>
      </p:sp>
      <p:cxnSp>
        <p:nvCxnSpPr>
          <p:cNvPr id="12297" name="Straight Connector 2048"/>
          <p:cNvCxnSpPr>
            <a:cxnSpLocks noChangeShapeType="1"/>
          </p:cNvCxnSpPr>
          <p:nvPr/>
        </p:nvCxnSpPr>
        <p:spPr bwMode="auto">
          <a:xfrm>
            <a:off x="762000" y="1600200"/>
            <a:ext cx="7543800"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8" name="Straight Connector 69"/>
          <p:cNvCxnSpPr>
            <a:cxnSpLocks noChangeShapeType="1"/>
          </p:cNvCxnSpPr>
          <p:nvPr/>
        </p:nvCxnSpPr>
        <p:spPr bwMode="auto">
          <a:xfrm>
            <a:off x="762000" y="2590800"/>
            <a:ext cx="7543800"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Visual demonstartion showing places within a complex system where a small shift in one thing can produce big changes in everything." title="Teamwork and Communic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2733675"/>
            <a:ext cx="7759700" cy="3362325"/>
          </a:xfrm>
          <a:prstGeom prst="rect">
            <a:avLst/>
          </a:prstGeom>
        </p:spPr>
      </p:pic>
    </p:spTree>
    <p:extLst>
      <p:ext uri="{BB962C8B-B14F-4D97-AF65-F5344CB8AC3E}">
        <p14:creationId xmlns:p14="http://schemas.microsoft.com/office/powerpoint/2010/main" val="164326041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p:txBody>
          <a:bodyPr/>
          <a:lstStyle/>
          <a:p>
            <a:r>
              <a:rPr lang="en-US" dirty="0" smtClean="0"/>
              <a:t>Agenda</a:t>
            </a:r>
          </a:p>
        </p:txBody>
      </p:sp>
      <p:sp>
        <p:nvSpPr>
          <p:cNvPr id="13317" name="Content Placeholder 2"/>
          <p:cNvSpPr>
            <a:spLocks noGrp="1"/>
          </p:cNvSpPr>
          <p:nvPr>
            <p:ph idx="1"/>
          </p:nvPr>
        </p:nvSpPr>
        <p:spPr>
          <a:xfrm>
            <a:off x="0" y="1354138"/>
            <a:ext cx="7981950" cy="4411662"/>
          </a:xfrm>
        </p:spPr>
        <p:txBody>
          <a:bodyPr/>
          <a:lstStyle/>
          <a:p>
            <a:r>
              <a:rPr lang="en-US" sz="2800" dirty="0" smtClean="0"/>
              <a:t>Introduction</a:t>
            </a:r>
          </a:p>
          <a:p>
            <a:r>
              <a:rPr lang="en-US" sz="2800" dirty="0" smtClean="0">
                <a:solidFill>
                  <a:srgbClr val="901C3B"/>
                </a:solidFill>
              </a:rPr>
              <a:t>Innovating Excellence</a:t>
            </a:r>
          </a:p>
          <a:p>
            <a:r>
              <a:rPr lang="en-US" sz="2800" dirty="0" smtClean="0"/>
              <a:t>In-Situ Coaching</a:t>
            </a:r>
          </a:p>
          <a:p>
            <a:r>
              <a:rPr lang="en-US" sz="2800" dirty="0" smtClean="0"/>
              <a:t>Simulation Training</a:t>
            </a:r>
          </a:p>
          <a:p>
            <a:pPr lvl="1"/>
            <a:r>
              <a:rPr lang="en-US" sz="2400" dirty="0" smtClean="0"/>
              <a:t>Team Situational Awareness</a:t>
            </a:r>
          </a:p>
          <a:p>
            <a:pPr lvl="1"/>
            <a:r>
              <a:rPr lang="en-US" sz="2400" dirty="0" smtClean="0"/>
              <a:t>How we train physicians</a:t>
            </a:r>
          </a:p>
          <a:p>
            <a:r>
              <a:rPr lang="en-US" sz="2800" dirty="0" smtClean="0"/>
              <a:t>Conclusion</a:t>
            </a:r>
          </a:p>
          <a:p>
            <a:pPr lvl="1"/>
            <a:endParaRPr lang="en-US" dirty="0" smtClean="0"/>
          </a:p>
        </p:txBody>
      </p:sp>
      <p:pic>
        <p:nvPicPr>
          <p:cNvPr id="2" name="Picture 1"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Create sense of Urgency&quot;" title="Create a sense of Urg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506" y="533400"/>
            <a:ext cx="4675592" cy="5517302"/>
          </a:xfrm>
          <a:prstGeom prst="rect">
            <a:avLst/>
          </a:prstGeom>
        </p:spPr>
      </p:pic>
    </p:spTree>
    <p:extLst>
      <p:ext uri="{BB962C8B-B14F-4D97-AF65-F5344CB8AC3E}">
        <p14:creationId xmlns:p14="http://schemas.microsoft.com/office/powerpoint/2010/main" val="150077734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228600"/>
            <a:ext cx="8007350" cy="1143000"/>
          </a:xfrm>
        </p:spPr>
        <p:txBody>
          <a:bodyPr/>
          <a:lstStyle/>
          <a:p>
            <a:pPr eaLnBrk="1" hangingPunct="1"/>
            <a:r>
              <a:rPr lang="en-US" dirty="0" smtClean="0"/>
              <a:t>Gallup Patient Loyalty Survey</a:t>
            </a:r>
            <a:br>
              <a:rPr lang="en-US" dirty="0" smtClean="0"/>
            </a:br>
            <a:r>
              <a:rPr lang="en-US" dirty="0" smtClean="0"/>
              <a:t> </a:t>
            </a:r>
            <a:r>
              <a:rPr lang="en-US" dirty="0" smtClean="0">
                <a:solidFill>
                  <a:srgbClr val="000099"/>
                </a:solidFill>
              </a:rPr>
              <a:t>Inpatient</a:t>
            </a:r>
            <a:r>
              <a:rPr lang="en-US" dirty="0" smtClean="0"/>
              <a:t> Percentile Rank, 2006-2009</a:t>
            </a:r>
          </a:p>
        </p:txBody>
      </p:sp>
      <p:graphicFrame>
        <p:nvGraphicFramePr>
          <p:cNvPr id="14339" name="Object 3" descr="Chart shows Inpatient Percentile Rank from 2006 to 2009. in 2006 the GrandMean Shows 42nd while Loyalty shows 92nd. In 2007 the GrandMean shows 55th while Loyalty shows 95th. In 2008 the GrandMean shows 82nd while loyalty shows 96th. In 2009 GrandMean shows 86th while loyalty shows 96th.  " title="Patient Loyalty Survey"/>
          <p:cNvGraphicFramePr>
            <a:graphicFrameLocks noGrp="1" noChangeAspect="1"/>
          </p:cNvGraphicFramePr>
          <p:nvPr>
            <p:ph idx="1"/>
            <p:extLst>
              <p:ext uri="{D42A27DB-BD31-4B8C-83A1-F6EECF244321}">
                <p14:modId xmlns:p14="http://schemas.microsoft.com/office/powerpoint/2010/main" val="1123269292"/>
              </p:ext>
            </p:extLst>
          </p:nvPr>
        </p:nvGraphicFramePr>
        <p:xfrm>
          <a:off x="381000" y="1447800"/>
          <a:ext cx="8229600" cy="4724400"/>
        </p:xfrm>
        <a:graphic>
          <a:graphicData uri="http://schemas.openxmlformats.org/presentationml/2006/ole">
            <mc:AlternateContent xmlns:mc="http://schemas.openxmlformats.org/markup-compatibility/2006">
              <mc:Choice xmlns:v="urn:schemas-microsoft-com:vml" Requires="v">
                <p:oleObj spid="_x0000_s64601" name="Chart" r:id="rId4" imgW="6096060" imgH="4067085" progId="MSGraph.Chart.8">
                  <p:embed followColorScheme="full"/>
                </p:oleObj>
              </mc:Choice>
              <mc:Fallback>
                <p:oleObj name="Chart" r:id="rId4" imgW="6096060" imgH="4067085" progId="MSGraph.Chart.8">
                  <p:embed followColorScheme="full"/>
                  <p:pic>
                    <p:nvPicPr>
                      <p:cNvPr id="0" name=""/>
                      <p:cNvPicPr>
                        <a:picLocks noChangeAspect="1" noChangeArrowheads="1"/>
                      </p:cNvPicPr>
                      <p:nvPr/>
                    </p:nvPicPr>
                    <p:blipFill>
                      <a:blip r:embed="rId5"/>
                      <a:srcRect/>
                      <a:stretch>
                        <a:fillRect/>
                      </a:stretch>
                    </p:blipFill>
                    <p:spPr bwMode="auto">
                      <a:xfrm>
                        <a:off x="381000" y="1447800"/>
                        <a:ext cx="82296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6022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5" name="Rectangle 3"/>
          <p:cNvSpPr>
            <a:spLocks noGrp="1" noChangeArrowheads="1"/>
          </p:cNvSpPr>
          <p:nvPr>
            <p:ph type="title"/>
          </p:nvPr>
        </p:nvSpPr>
        <p:spPr>
          <a:xfrm>
            <a:off x="584200" y="-76200"/>
            <a:ext cx="7981950" cy="1143000"/>
          </a:xfrm>
          <a:extLst>
            <a:ext uri="{AF507438-7753-43E0-B8FC-AC1667EBCBE1}">
              <a14:hiddenEffects xmlns:a14="http://schemas.microsoft.com/office/drawing/2010/main">
                <a:effectLst>
                  <a:outerShdw blurRad="50800" dist="25399" dir="2700000" algn="ctr" rotWithShape="0">
                    <a:schemeClr val="bg2"/>
                  </a:outerShdw>
                </a:effectLst>
              </a14:hiddenEffects>
            </a:ext>
          </a:extLst>
        </p:spPr>
        <p:txBody>
          <a:bodyPr lIns="90488" tIns="44450" rIns="90488" bIns="44450" anchor="ctr"/>
          <a:lstStyle/>
          <a:p>
            <a:pPr>
              <a:defRPr/>
            </a:pPr>
            <a:r>
              <a:rPr lang="en-US" dirty="0"/>
              <a:t>7300 is Innovating Excellence!</a:t>
            </a:r>
          </a:p>
        </p:txBody>
      </p:sp>
      <p:sp>
        <p:nvSpPr>
          <p:cNvPr id="15364" name="Line 4" descr="Background Image" title="Background Image"/>
          <p:cNvSpPr>
            <a:spLocks noChangeShapeType="1"/>
          </p:cNvSpPr>
          <p:nvPr/>
        </p:nvSpPr>
        <p:spPr bwMode="auto">
          <a:xfrm>
            <a:off x="0" y="838200"/>
            <a:ext cx="91440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smtClean="0">
              <a:solidFill>
                <a:srgbClr val="000000"/>
              </a:solidFill>
            </a:endParaRPr>
          </a:p>
        </p:txBody>
      </p:sp>
      <p:sp>
        <p:nvSpPr>
          <p:cNvPr id="3" name="Content Placeholder 2"/>
          <p:cNvSpPr>
            <a:spLocks noGrp="1"/>
          </p:cNvSpPr>
          <p:nvPr>
            <p:ph idx="1"/>
          </p:nvPr>
        </p:nvSpPr>
        <p:spPr>
          <a:xfrm>
            <a:off x="95250" y="990599"/>
            <a:ext cx="8896350" cy="4867275"/>
          </a:xfrm>
        </p:spPr>
        <p:txBody>
          <a:bodyPr/>
          <a:lstStyle/>
          <a:p>
            <a:pPr marL="0" indent="0">
              <a:buNone/>
            </a:pPr>
            <a:r>
              <a:rPr lang="en-US" sz="2400" i="1" kern="1200" dirty="0">
                <a:solidFill>
                  <a:srgbClr val="901C3B"/>
                </a:solidFill>
                <a:latin typeface="Sylfaen" pitchFamily="18" charset="0"/>
                <a:ea typeface="Osaka" pitchFamily="1" charset="-128"/>
              </a:rPr>
              <a:t>The instructions given by staff </a:t>
            </a:r>
            <a:r>
              <a:rPr lang="en-US" sz="2400" i="1" kern="1200" dirty="0" smtClean="0">
                <a:solidFill>
                  <a:srgbClr val="901C3B"/>
                </a:solidFill>
                <a:latin typeface="Sylfaen" pitchFamily="18" charset="0"/>
                <a:ea typeface="Osaka" pitchFamily="1" charset="-128"/>
              </a:rPr>
              <a:t/>
            </a:r>
            <a:br>
              <a:rPr lang="en-US" sz="2400" i="1" kern="1200" dirty="0" smtClean="0">
                <a:solidFill>
                  <a:srgbClr val="901C3B"/>
                </a:solidFill>
                <a:latin typeface="Sylfaen" pitchFamily="18" charset="0"/>
                <a:ea typeface="Osaka" pitchFamily="1" charset="-128"/>
              </a:rPr>
            </a:br>
            <a:r>
              <a:rPr lang="en-US" sz="2400" i="1" kern="1200" dirty="0" smtClean="0">
                <a:solidFill>
                  <a:srgbClr val="901C3B"/>
                </a:solidFill>
                <a:latin typeface="Sylfaen" pitchFamily="18" charset="0"/>
                <a:ea typeface="Osaka" pitchFamily="1" charset="-128"/>
              </a:rPr>
              <a:t>        about </a:t>
            </a:r>
            <a:r>
              <a:rPr lang="en-US" sz="2400" i="1" kern="1200" dirty="0">
                <a:solidFill>
                  <a:srgbClr val="901C3B"/>
                </a:solidFill>
                <a:latin typeface="Sylfaen" pitchFamily="18" charset="0"/>
                <a:ea typeface="Osaka" pitchFamily="1" charset="-128"/>
              </a:rPr>
              <a:t>how to care for </a:t>
            </a:r>
            <a:r>
              <a:rPr lang="en-US" sz="2400" i="1" kern="1200" dirty="0" smtClean="0">
                <a:solidFill>
                  <a:srgbClr val="901C3B"/>
                </a:solidFill>
                <a:latin typeface="Sylfaen" pitchFamily="18" charset="0"/>
                <a:ea typeface="Osaka" pitchFamily="1" charset="-128"/>
              </a:rPr>
              <a:t/>
            </a:r>
            <a:br>
              <a:rPr lang="en-US" sz="2400" i="1" kern="1200" dirty="0" smtClean="0">
                <a:solidFill>
                  <a:srgbClr val="901C3B"/>
                </a:solidFill>
                <a:latin typeface="Sylfaen" pitchFamily="18" charset="0"/>
                <a:ea typeface="Osaka" pitchFamily="1" charset="-128"/>
              </a:rPr>
            </a:br>
            <a:r>
              <a:rPr lang="en-US" sz="2400" i="1" kern="1200" dirty="0" smtClean="0">
                <a:solidFill>
                  <a:srgbClr val="901C3B"/>
                </a:solidFill>
                <a:latin typeface="Sylfaen" pitchFamily="18" charset="0"/>
                <a:ea typeface="Osaka" pitchFamily="1" charset="-128"/>
              </a:rPr>
              <a:t>    (</a:t>
            </a:r>
            <a:r>
              <a:rPr lang="en-US" sz="2400" i="1" kern="1200" dirty="0">
                <a:solidFill>
                  <a:srgbClr val="901C3B"/>
                </a:solidFill>
                <a:latin typeface="Sylfaen" pitchFamily="18" charset="0"/>
                <a:ea typeface="Osaka" pitchFamily="1" charset="-128"/>
              </a:rPr>
              <a:t>yourself/the patient) </a:t>
            </a:r>
            <a:r>
              <a:rPr lang="en-US" sz="2400" i="1" kern="1200" dirty="0" smtClean="0">
                <a:solidFill>
                  <a:srgbClr val="901C3B"/>
                </a:solidFill>
                <a:latin typeface="Sylfaen" pitchFamily="18" charset="0"/>
                <a:ea typeface="Osaka" pitchFamily="1" charset="-128"/>
              </a:rPr>
              <a:t>after </a:t>
            </a:r>
          </a:p>
          <a:p>
            <a:pPr marL="0" indent="0">
              <a:buNone/>
            </a:pPr>
            <a:r>
              <a:rPr lang="en-US" sz="2400" i="1" kern="1200" dirty="0">
                <a:solidFill>
                  <a:srgbClr val="901C3B"/>
                </a:solidFill>
                <a:latin typeface="Sylfaen" pitchFamily="18" charset="0"/>
                <a:ea typeface="Osaka" pitchFamily="1" charset="-128"/>
              </a:rPr>
              <a:t> </a:t>
            </a:r>
            <a:r>
              <a:rPr lang="en-US" sz="2400" i="1" kern="1200" dirty="0" smtClean="0">
                <a:solidFill>
                  <a:srgbClr val="901C3B"/>
                </a:solidFill>
                <a:latin typeface="Sylfaen" pitchFamily="18" charset="0"/>
                <a:ea typeface="Osaka" pitchFamily="1" charset="-128"/>
              </a:rPr>
              <a:t>        leaving </a:t>
            </a:r>
            <a:r>
              <a:rPr lang="en-US" sz="2400" i="1" kern="1200" dirty="0">
                <a:solidFill>
                  <a:srgbClr val="901C3B"/>
                </a:solidFill>
                <a:latin typeface="Sylfaen" pitchFamily="18" charset="0"/>
                <a:ea typeface="Osaka" pitchFamily="1" charset="-128"/>
              </a:rPr>
              <a:t>the </a:t>
            </a:r>
            <a:r>
              <a:rPr lang="en-US" sz="2400" i="1" kern="1200" dirty="0" smtClean="0">
                <a:solidFill>
                  <a:srgbClr val="901C3B"/>
                </a:solidFill>
                <a:latin typeface="Sylfaen" pitchFamily="18" charset="0"/>
                <a:ea typeface="Osaka" pitchFamily="1" charset="-128"/>
              </a:rPr>
              <a:t>hospital</a:t>
            </a:r>
          </a:p>
          <a:p>
            <a:pPr marL="0" indent="0">
              <a:buNone/>
            </a:pPr>
            <a:endParaRPr lang="en-US" sz="2400" i="1" kern="1200" dirty="0">
              <a:solidFill>
                <a:srgbClr val="901C3B"/>
              </a:solidFill>
              <a:latin typeface="Sylfaen" pitchFamily="18" charset="0"/>
              <a:ea typeface="Osaka" pitchFamily="1" charset="-128"/>
            </a:endParaRPr>
          </a:p>
          <a:p>
            <a:pPr marL="0" indent="0">
              <a:buNone/>
            </a:pPr>
            <a:endParaRPr lang="en-US" sz="2400" i="1" kern="1200" dirty="0" smtClean="0">
              <a:solidFill>
                <a:srgbClr val="901C3B"/>
              </a:solidFill>
              <a:latin typeface="Sylfaen" pitchFamily="18" charset="0"/>
              <a:ea typeface="Osaka" pitchFamily="1" charset="-128"/>
            </a:endParaRPr>
          </a:p>
          <a:p>
            <a:pPr marL="0" indent="0" algn="r">
              <a:buNone/>
            </a:pPr>
            <a:endParaRPr lang="en-US" sz="2400" i="1" kern="1200" dirty="0">
              <a:solidFill>
                <a:srgbClr val="901C3B"/>
              </a:solidFill>
              <a:latin typeface="Sylfaen" pitchFamily="18" charset="0"/>
              <a:ea typeface="Osaka" pitchFamily="1" charset="-128"/>
            </a:endParaRPr>
          </a:p>
          <a:p>
            <a:pPr marL="0" indent="0" algn="r">
              <a:buNone/>
            </a:pPr>
            <a:endParaRPr lang="en-US" sz="2400" i="1" kern="1200" dirty="0" smtClean="0">
              <a:solidFill>
                <a:srgbClr val="901C3B"/>
              </a:solidFill>
              <a:latin typeface="Sylfaen" pitchFamily="18" charset="0"/>
              <a:ea typeface="Osaka" pitchFamily="1" charset="-128"/>
            </a:endParaRPr>
          </a:p>
          <a:p>
            <a:pPr marL="3089275" lvl="8" indent="0">
              <a:buNone/>
            </a:pPr>
            <a:r>
              <a:rPr lang="en-US" sz="2400" i="1" dirty="0" smtClean="0">
                <a:solidFill>
                  <a:srgbClr val="901C3B"/>
                </a:solidFill>
                <a:latin typeface="Sylfaen" pitchFamily="18" charset="0"/>
                <a:ea typeface="Osaka" pitchFamily="1" charset="-128"/>
              </a:rPr>
              <a:t>                      The </a:t>
            </a:r>
            <a:r>
              <a:rPr lang="en-US" sz="2400" i="1" dirty="0">
                <a:solidFill>
                  <a:srgbClr val="901C3B"/>
                </a:solidFill>
                <a:latin typeface="Sylfaen" pitchFamily="18" charset="0"/>
                <a:ea typeface="Osaka" pitchFamily="1" charset="-128"/>
              </a:rPr>
              <a:t>nurses provide </a:t>
            </a:r>
            <a:r>
              <a:rPr lang="en-US" sz="2400" i="1" dirty="0" smtClean="0">
                <a:solidFill>
                  <a:srgbClr val="901C3B"/>
                </a:solidFill>
                <a:latin typeface="Sylfaen" pitchFamily="18" charset="0"/>
                <a:ea typeface="Osaka" pitchFamily="1" charset="-128"/>
              </a:rPr>
              <a:t>sufficient      </a:t>
            </a:r>
          </a:p>
          <a:p>
            <a:pPr marL="3089275" lvl="8" indent="0">
              <a:buNone/>
            </a:pPr>
            <a:r>
              <a:rPr lang="en-US" sz="2400" i="1" dirty="0" smtClean="0">
                <a:solidFill>
                  <a:srgbClr val="901C3B"/>
                </a:solidFill>
                <a:latin typeface="Sylfaen" pitchFamily="18" charset="0"/>
                <a:ea typeface="Osaka" pitchFamily="1" charset="-128"/>
              </a:rPr>
              <a:t>                   explanations  </a:t>
            </a:r>
            <a:r>
              <a:rPr lang="en-US" sz="2400" i="1" dirty="0">
                <a:solidFill>
                  <a:srgbClr val="901C3B"/>
                </a:solidFill>
                <a:latin typeface="Sylfaen" pitchFamily="18" charset="0"/>
                <a:ea typeface="Osaka" pitchFamily="1" charset="-128"/>
              </a:rPr>
              <a:t>about medications, </a:t>
            </a:r>
            <a:endParaRPr lang="en-US" sz="2400" i="1" dirty="0" smtClean="0">
              <a:solidFill>
                <a:srgbClr val="901C3B"/>
              </a:solidFill>
              <a:latin typeface="Sylfaen" pitchFamily="18" charset="0"/>
              <a:ea typeface="Osaka" pitchFamily="1" charset="-128"/>
            </a:endParaRPr>
          </a:p>
          <a:p>
            <a:pPr marL="3089275" lvl="8" indent="0">
              <a:buNone/>
            </a:pPr>
            <a:r>
              <a:rPr lang="en-US" sz="2400" i="1" dirty="0" smtClean="0">
                <a:solidFill>
                  <a:srgbClr val="901C3B"/>
                </a:solidFill>
                <a:latin typeface="Sylfaen" pitchFamily="18" charset="0"/>
                <a:ea typeface="Osaka" pitchFamily="1" charset="-128"/>
              </a:rPr>
              <a:t>                          procedures</a:t>
            </a:r>
            <a:r>
              <a:rPr lang="en-US" sz="2400" i="1" dirty="0">
                <a:solidFill>
                  <a:srgbClr val="901C3B"/>
                </a:solidFill>
                <a:latin typeface="Sylfaen" pitchFamily="18" charset="0"/>
                <a:ea typeface="Osaka" pitchFamily="1" charset="-128"/>
              </a:rPr>
              <a:t>, and routines</a:t>
            </a:r>
          </a:p>
          <a:p>
            <a:pPr marL="3089275" lvl="8" indent="0">
              <a:buNone/>
            </a:pPr>
            <a:endParaRPr lang="en-US" sz="2400" i="1" kern="1200" dirty="0">
              <a:solidFill>
                <a:srgbClr val="901C3B"/>
              </a:solidFill>
              <a:latin typeface="Sylfaen" pitchFamily="18" charset="0"/>
              <a:ea typeface="Osaka" pitchFamily="1" charset="-128"/>
            </a:endParaRPr>
          </a:p>
          <a:p>
            <a:pPr marL="0" indent="0" algn="r">
              <a:buNone/>
            </a:pPr>
            <a:endParaRPr lang="en-US" sz="2400" i="1" kern="1200" dirty="0">
              <a:solidFill>
                <a:srgbClr val="901C3B"/>
              </a:solidFill>
              <a:latin typeface="Sylfaen" pitchFamily="18" charset="0"/>
              <a:ea typeface="Osaka" pitchFamily="1" charset="-128"/>
            </a:endParaRPr>
          </a:p>
        </p:txBody>
      </p:sp>
      <p:grpSp>
        <p:nvGrpSpPr>
          <p:cNvPr id="4" name="Group 3" descr="Line Graphs" title="Line Graphs"/>
          <p:cNvGrpSpPr/>
          <p:nvPr/>
        </p:nvGrpSpPr>
        <p:grpSpPr>
          <a:xfrm>
            <a:off x="304800" y="990600"/>
            <a:ext cx="8686800" cy="5181600"/>
            <a:chOff x="304800" y="990600"/>
            <a:chExt cx="8686800" cy="5181600"/>
          </a:xfrm>
        </p:grpSpPr>
        <p:sp>
          <p:nvSpPr>
            <p:cNvPr id="15367" name="Line 7"/>
            <p:cNvSpPr>
              <a:spLocks noChangeShapeType="1"/>
            </p:cNvSpPr>
            <p:nvPr/>
          </p:nvSpPr>
          <p:spPr bwMode="auto">
            <a:xfrm>
              <a:off x="4572000" y="990600"/>
              <a:ext cx="0" cy="518160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smtClean="0">
                <a:solidFill>
                  <a:srgbClr val="000000"/>
                </a:solidFill>
              </a:endParaRPr>
            </a:p>
          </p:txBody>
        </p:sp>
        <p:pic>
          <p:nvPicPr>
            <p:cNvPr id="15368" name="Picture 8" descr="Line Graph" title="Lin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4114800" cy="294005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5" name="largeGraphImage" descr="Line Graph" title="Line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4191000" cy="299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024337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5" name="Rectangle 3"/>
          <p:cNvSpPr>
            <a:spLocks noGrp="1" noChangeArrowheads="1"/>
          </p:cNvSpPr>
          <p:nvPr>
            <p:ph type="title"/>
          </p:nvPr>
        </p:nvSpPr>
        <p:spPr>
          <a:xfrm>
            <a:off x="584200" y="-76200"/>
            <a:ext cx="7981950" cy="1143000"/>
          </a:xfrm>
          <a:extLst>
            <a:ext uri="{AF507438-7753-43E0-B8FC-AC1667EBCBE1}">
              <a14:hiddenEffects xmlns:a14="http://schemas.microsoft.com/office/drawing/2010/main">
                <a:effectLst>
                  <a:outerShdw blurRad="50800" dist="25399" dir="2700000" algn="ctr" rotWithShape="0">
                    <a:schemeClr val="bg2"/>
                  </a:outerShdw>
                </a:effectLst>
              </a14:hiddenEffects>
            </a:ext>
          </a:extLst>
        </p:spPr>
        <p:txBody>
          <a:bodyPr lIns="90488" tIns="44450" rIns="90488" bIns="44450" anchor="ctr"/>
          <a:lstStyle/>
          <a:p>
            <a:pPr>
              <a:defRPr/>
            </a:pPr>
            <a:r>
              <a:rPr lang="en-US" sz="3000" dirty="0"/>
              <a:t>7300…The Results Are In!</a:t>
            </a:r>
          </a:p>
        </p:txBody>
      </p:sp>
      <p:sp>
        <p:nvSpPr>
          <p:cNvPr id="15364" name="Line 4" descr="Background Image" title="Background Image"/>
          <p:cNvSpPr>
            <a:spLocks noChangeShapeType="1"/>
          </p:cNvSpPr>
          <p:nvPr/>
        </p:nvSpPr>
        <p:spPr bwMode="auto">
          <a:xfrm>
            <a:off x="0" y="838200"/>
            <a:ext cx="91440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smtClean="0">
              <a:solidFill>
                <a:srgbClr val="000000"/>
              </a:solidFill>
            </a:endParaRPr>
          </a:p>
        </p:txBody>
      </p:sp>
      <p:sp>
        <p:nvSpPr>
          <p:cNvPr id="3" name="Content Placeholder 2"/>
          <p:cNvSpPr>
            <a:spLocks noGrp="1"/>
          </p:cNvSpPr>
          <p:nvPr>
            <p:ph idx="1"/>
          </p:nvPr>
        </p:nvSpPr>
        <p:spPr>
          <a:xfrm>
            <a:off x="4267200" y="990599"/>
            <a:ext cx="4876800" cy="4867275"/>
          </a:xfrm>
        </p:spPr>
        <p:txBody>
          <a:bodyPr/>
          <a:lstStyle/>
          <a:p>
            <a:pPr marL="0" indent="0" algn="ctr" eaLnBrk="1" hangingPunct="1">
              <a:spcBef>
                <a:spcPct val="50000"/>
              </a:spcBef>
              <a:buNone/>
            </a:pPr>
            <a:r>
              <a:rPr lang="en-US" sz="2400" i="1" kern="1200" dirty="0">
                <a:solidFill>
                  <a:srgbClr val="901C3B"/>
                </a:solidFill>
                <a:latin typeface="Palatino" pitchFamily="-112" charset="0"/>
                <a:ea typeface="Osaka" pitchFamily="1" charset="-128"/>
              </a:rPr>
              <a:t>The educational and informational material provided regarding the hospital stay and treatment</a:t>
            </a:r>
          </a:p>
          <a:p>
            <a:pPr marL="0" indent="0">
              <a:buNone/>
            </a:pPr>
            <a:endParaRPr lang="en-US" sz="2400" i="1" kern="1200" dirty="0" smtClean="0">
              <a:solidFill>
                <a:srgbClr val="901C3B"/>
              </a:solidFill>
              <a:latin typeface="Palatino" pitchFamily="-112" charset="0"/>
              <a:ea typeface="Osaka" pitchFamily="1" charset="-128"/>
            </a:endParaRPr>
          </a:p>
          <a:p>
            <a:pPr marL="0" indent="0">
              <a:buNone/>
            </a:pPr>
            <a:endParaRPr lang="en-US" sz="2400" i="1" kern="1200" dirty="0">
              <a:solidFill>
                <a:srgbClr val="901C3B"/>
              </a:solidFill>
              <a:latin typeface="Palatino" pitchFamily="-112" charset="0"/>
              <a:ea typeface="Osaka" pitchFamily="1" charset="-128"/>
            </a:endParaRPr>
          </a:p>
          <a:p>
            <a:pPr marL="0" indent="0">
              <a:buNone/>
            </a:pPr>
            <a:endParaRPr lang="en-US" sz="2400" i="1" kern="1200" dirty="0" smtClean="0">
              <a:solidFill>
                <a:srgbClr val="901C3B"/>
              </a:solidFill>
              <a:latin typeface="Palatino" pitchFamily="-112" charset="0"/>
              <a:ea typeface="Osaka" pitchFamily="1" charset="-128"/>
            </a:endParaRPr>
          </a:p>
          <a:p>
            <a:pPr marL="1260475" lvl="4" indent="0" algn="ctr">
              <a:spcBef>
                <a:spcPct val="50000"/>
              </a:spcBef>
              <a:buNone/>
            </a:pPr>
            <a:r>
              <a:rPr lang="en-US" sz="2400" i="1" kern="1200" dirty="0" smtClean="0">
                <a:solidFill>
                  <a:srgbClr val="901C3B"/>
                </a:solidFill>
                <a:latin typeface="Palatino" pitchFamily="-112" charset="0"/>
                <a:ea typeface="Osaka" pitchFamily="1" charset="-128"/>
              </a:rPr>
              <a:t>    The </a:t>
            </a:r>
            <a:r>
              <a:rPr lang="en-US" sz="2400" i="1" kern="1200" dirty="0">
                <a:solidFill>
                  <a:srgbClr val="901C3B"/>
                </a:solidFill>
                <a:latin typeface="Palatino" pitchFamily="-112" charset="0"/>
                <a:ea typeface="Osaka" pitchFamily="1" charset="-128"/>
              </a:rPr>
              <a:t>hospital's assistance in planning </a:t>
            </a:r>
            <a:br>
              <a:rPr lang="en-US" sz="2400" i="1" kern="1200" dirty="0">
                <a:solidFill>
                  <a:srgbClr val="901C3B"/>
                </a:solidFill>
                <a:latin typeface="Palatino" pitchFamily="-112" charset="0"/>
                <a:ea typeface="Osaka" pitchFamily="1" charset="-128"/>
              </a:rPr>
            </a:br>
            <a:r>
              <a:rPr lang="en-US" sz="2400" i="1" kern="1200" dirty="0" smtClean="0">
                <a:solidFill>
                  <a:srgbClr val="901C3B"/>
                </a:solidFill>
                <a:latin typeface="Palatino" pitchFamily="-112" charset="0"/>
                <a:ea typeface="Osaka" pitchFamily="1" charset="-128"/>
              </a:rPr>
              <a:t>for </a:t>
            </a:r>
            <a:r>
              <a:rPr lang="en-US" sz="2400" i="1" kern="1200" dirty="0">
                <a:solidFill>
                  <a:srgbClr val="901C3B"/>
                </a:solidFill>
                <a:latin typeface="Palatino" pitchFamily="-112" charset="0"/>
                <a:ea typeface="Osaka" pitchFamily="1" charset="-128"/>
              </a:rPr>
              <a:t>care after discharge</a:t>
            </a:r>
          </a:p>
          <a:p>
            <a:pPr marL="3089275" lvl="8" indent="0">
              <a:buNone/>
            </a:pPr>
            <a:endParaRPr lang="en-US" sz="2400" i="1" kern="1200" dirty="0">
              <a:solidFill>
                <a:srgbClr val="901C3B"/>
              </a:solidFill>
              <a:latin typeface="Palatino" pitchFamily="-112" charset="0"/>
              <a:ea typeface="Osaka" pitchFamily="1" charset="-128"/>
            </a:endParaRPr>
          </a:p>
          <a:p>
            <a:pPr marL="0" indent="0" algn="r">
              <a:buNone/>
            </a:pPr>
            <a:endParaRPr lang="en-US" sz="2400" i="1" kern="1200" dirty="0">
              <a:solidFill>
                <a:srgbClr val="901C3B"/>
              </a:solidFill>
              <a:latin typeface="Palatino" pitchFamily="-112" charset="0"/>
              <a:ea typeface="Osaka" pitchFamily="1" charset="-128"/>
            </a:endParaRPr>
          </a:p>
        </p:txBody>
      </p:sp>
      <p:grpSp>
        <p:nvGrpSpPr>
          <p:cNvPr id="2" name="Group 1" descr="Line Graphs" title="Line Graphs"/>
          <p:cNvGrpSpPr/>
          <p:nvPr/>
        </p:nvGrpSpPr>
        <p:grpSpPr>
          <a:xfrm>
            <a:off x="76200" y="762000"/>
            <a:ext cx="5475288" cy="5227638"/>
            <a:chOff x="152400" y="762000"/>
            <a:chExt cx="5475288" cy="5227638"/>
          </a:xfrm>
        </p:grpSpPr>
        <p:pic>
          <p:nvPicPr>
            <p:cNvPr id="9" name="Picture 6" descr="dash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3378200"/>
              <a:ext cx="3810000" cy="26114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largeGraphImage" descr="dash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3810000" cy="27209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2" name="Picture 9" descr="Picture of an elderly couple walking together. The gentleman is walking using a walker. " title="Clipart of elderly couple walking toge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257800"/>
            <a:ext cx="739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0880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4288" y="304800"/>
            <a:ext cx="7981951" cy="700088"/>
          </a:xfrm>
        </p:spPr>
        <p:txBody>
          <a:bodyPr/>
          <a:lstStyle/>
          <a:p>
            <a:r>
              <a:rPr lang="en-US" dirty="0" smtClean="0"/>
              <a:t>Step 2.  “Build the Guiding Team”</a:t>
            </a:r>
          </a:p>
        </p:txBody>
      </p:sp>
      <p:sp>
        <p:nvSpPr>
          <p:cNvPr id="20483" name="Content Placeholder 2"/>
          <p:cNvSpPr>
            <a:spLocks noGrp="1"/>
          </p:cNvSpPr>
          <p:nvPr>
            <p:ph idx="1"/>
          </p:nvPr>
        </p:nvSpPr>
        <p:spPr>
          <a:xfrm>
            <a:off x="0" y="1371600"/>
            <a:ext cx="6248400" cy="3733800"/>
          </a:xfrm>
        </p:spPr>
        <p:txBody>
          <a:bodyPr/>
          <a:lstStyle/>
          <a:p>
            <a:pPr>
              <a:defRPr/>
            </a:pPr>
            <a:r>
              <a:rPr lang="en-US" sz="2800" dirty="0" smtClean="0"/>
              <a:t> Staff from across continuum</a:t>
            </a:r>
          </a:p>
          <a:p>
            <a:pPr marL="0" indent="0">
              <a:buFontTx/>
              <a:buNone/>
              <a:defRPr/>
            </a:pPr>
            <a:endParaRPr lang="en-US" sz="1000" dirty="0" smtClean="0"/>
          </a:p>
          <a:p>
            <a:pPr>
              <a:defRPr/>
            </a:pPr>
            <a:r>
              <a:rPr lang="en-US" sz="2800" dirty="0" smtClean="0"/>
              <a:t> Planning day (Hilton)</a:t>
            </a:r>
          </a:p>
          <a:p>
            <a:pPr marL="0" indent="0">
              <a:buFontTx/>
              <a:buNone/>
              <a:defRPr/>
            </a:pPr>
            <a:endParaRPr lang="en-US" sz="1000" dirty="0" smtClean="0"/>
          </a:p>
          <a:p>
            <a:pPr>
              <a:defRPr/>
            </a:pPr>
            <a:r>
              <a:rPr lang="en-US" sz="2800" dirty="0" smtClean="0"/>
              <a:t> House wide initiative </a:t>
            </a:r>
          </a:p>
          <a:p>
            <a:pPr marL="0" indent="0">
              <a:buFontTx/>
              <a:buNone/>
              <a:defRPr/>
            </a:pPr>
            <a:endParaRPr lang="en-US" sz="1000" dirty="0" smtClean="0"/>
          </a:p>
          <a:p>
            <a:pPr>
              <a:defRPr/>
            </a:pPr>
            <a:r>
              <a:rPr lang="en-US" sz="2800" dirty="0" smtClean="0"/>
              <a:t> Focus on patient experience from       pre admission to discharge</a:t>
            </a:r>
          </a:p>
          <a:p>
            <a:pPr marL="0" indent="0">
              <a:buFontTx/>
              <a:buNone/>
              <a:defRPr/>
            </a:pPr>
            <a:endParaRPr lang="en-US" sz="1000" dirty="0" smtClean="0"/>
          </a:p>
          <a:p>
            <a:pPr>
              <a:defRPr/>
            </a:pPr>
            <a:r>
              <a:rPr lang="en-US" sz="2800" dirty="0" smtClean="0"/>
              <a:t> CEO and senior leadership</a:t>
            </a:r>
          </a:p>
          <a:p>
            <a:pPr>
              <a:defRPr/>
            </a:pPr>
            <a:endParaRPr lang="en-US" sz="2800" dirty="0" smtClean="0"/>
          </a:p>
        </p:txBody>
      </p:sp>
      <p:pic>
        <p:nvPicPr>
          <p:cNvPr id="3" name="Picture 2"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Build the Guiding Team.&quot;" title="Build the Guiding Tea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99" y="914400"/>
            <a:ext cx="3429001" cy="5091112"/>
          </a:xfrm>
          <a:prstGeom prst="rect">
            <a:avLst/>
          </a:prstGeom>
        </p:spPr>
      </p:pic>
    </p:spTree>
    <p:extLst>
      <p:ext uri="{BB962C8B-B14F-4D97-AF65-F5344CB8AC3E}">
        <p14:creationId xmlns:p14="http://schemas.microsoft.com/office/powerpoint/2010/main" val="3268379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14425" y="838200"/>
            <a:ext cx="6919913" cy="685800"/>
          </a:xfrm>
        </p:spPr>
        <p:txBody>
          <a:bodyPr/>
          <a:lstStyle/>
          <a:p>
            <a:r>
              <a:rPr lang="en-US" dirty="0" smtClean="0"/>
              <a:t>Why are we changing--again?</a:t>
            </a:r>
          </a:p>
        </p:txBody>
      </p:sp>
      <p:sp>
        <p:nvSpPr>
          <p:cNvPr id="18435" name="Rectangle 3"/>
          <p:cNvSpPr>
            <a:spLocks noGrp="1" noChangeArrowheads="1"/>
          </p:cNvSpPr>
          <p:nvPr>
            <p:ph type="body" idx="1"/>
          </p:nvPr>
        </p:nvSpPr>
        <p:spPr>
          <a:xfrm>
            <a:off x="457200" y="2057400"/>
            <a:ext cx="8458200" cy="2895600"/>
          </a:xfrm>
        </p:spPr>
        <p:txBody>
          <a:bodyPr/>
          <a:lstStyle/>
          <a:p>
            <a:pPr marL="0" indent="0">
              <a:buFontTx/>
              <a:buNone/>
            </a:pPr>
            <a:r>
              <a:rPr lang="en-US" sz="2800" dirty="0" smtClean="0"/>
              <a:t>1.   </a:t>
            </a:r>
            <a:r>
              <a:rPr lang="en-US" sz="2600" dirty="0" smtClean="0"/>
              <a:t> To provide faithful patient centered care</a:t>
            </a:r>
          </a:p>
          <a:p>
            <a:pPr marL="0" indent="0">
              <a:buFontTx/>
              <a:buNone/>
            </a:pPr>
            <a:endParaRPr lang="en-US" sz="1000" dirty="0" smtClean="0"/>
          </a:p>
          <a:p>
            <a:pPr marL="0" indent="0">
              <a:buFontTx/>
              <a:buNone/>
            </a:pPr>
            <a:r>
              <a:rPr lang="en-US" sz="2800" dirty="0" smtClean="0"/>
              <a:t>2.    </a:t>
            </a:r>
            <a:r>
              <a:rPr lang="en-US" sz="2600" dirty="0" smtClean="0"/>
              <a:t>To continue our journey to excellence</a:t>
            </a:r>
          </a:p>
          <a:p>
            <a:pPr marL="0" indent="0">
              <a:buFontTx/>
              <a:buNone/>
            </a:pPr>
            <a:endParaRPr lang="en-US" sz="1000" dirty="0" smtClean="0"/>
          </a:p>
          <a:p>
            <a:pPr marL="0" indent="0">
              <a:buFontTx/>
              <a:buNone/>
            </a:pPr>
            <a:r>
              <a:rPr lang="en-US" sz="2800" dirty="0" smtClean="0"/>
              <a:t>3.    </a:t>
            </a:r>
            <a:r>
              <a:rPr lang="en-US" sz="2600" dirty="0" smtClean="0"/>
              <a:t>To streamline processes and to be cost effective</a:t>
            </a:r>
          </a:p>
        </p:txBody>
      </p:sp>
    </p:spTree>
    <p:extLst>
      <p:ext uri="{BB962C8B-B14F-4D97-AF65-F5344CB8AC3E}">
        <p14:creationId xmlns:p14="http://schemas.microsoft.com/office/powerpoint/2010/main" val="1978634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152400" y="304800"/>
            <a:ext cx="8774113" cy="638175"/>
          </a:xfrm>
        </p:spPr>
        <p:txBody>
          <a:bodyPr/>
          <a:lstStyle/>
          <a:p>
            <a:r>
              <a:rPr lang="en-US" sz="3200" dirty="0" smtClean="0"/>
              <a:t>Step 3. “Develop a Change Vision &amp; Strategy”</a:t>
            </a:r>
          </a:p>
        </p:txBody>
      </p:sp>
      <p:sp>
        <p:nvSpPr>
          <p:cNvPr id="13315" name="Content Placeholder 2"/>
          <p:cNvSpPr>
            <a:spLocks noGrp="1"/>
          </p:cNvSpPr>
          <p:nvPr>
            <p:ph idx="1"/>
          </p:nvPr>
        </p:nvSpPr>
        <p:spPr>
          <a:xfrm>
            <a:off x="0" y="1431925"/>
            <a:ext cx="9180513" cy="3705225"/>
          </a:xfrm>
        </p:spPr>
        <p:txBody>
          <a:bodyPr/>
          <a:lstStyle/>
          <a:p>
            <a:pPr>
              <a:defRPr/>
            </a:pPr>
            <a:r>
              <a:rPr lang="en-US" sz="2400" dirty="0" smtClean="0"/>
              <a:t>Innovating Excellence</a:t>
            </a:r>
          </a:p>
          <a:p>
            <a:pPr marL="0" indent="0">
              <a:buFontTx/>
              <a:buNone/>
              <a:defRPr/>
            </a:pPr>
            <a:endParaRPr lang="en-US" sz="1000" dirty="0"/>
          </a:p>
          <a:p>
            <a:pPr>
              <a:defRPr/>
            </a:pPr>
            <a:r>
              <a:rPr lang="en-US" sz="2400" dirty="0"/>
              <a:t>Improve care and Patient Satisfaction Scores </a:t>
            </a:r>
            <a:r>
              <a:rPr lang="en-US" sz="2400" dirty="0" smtClean="0">
                <a:sym typeface="Wingdings" pitchFamily="2" charset="2"/>
              </a:rPr>
              <a:t> </a:t>
            </a:r>
            <a:r>
              <a:rPr lang="en-US" sz="2400" dirty="0" smtClean="0"/>
              <a:t>Patient Safety</a:t>
            </a:r>
          </a:p>
          <a:p>
            <a:pPr marL="0" indent="0">
              <a:buFontTx/>
              <a:buNone/>
              <a:defRPr/>
            </a:pPr>
            <a:endParaRPr lang="en-US" sz="1000" dirty="0"/>
          </a:p>
          <a:p>
            <a:pPr>
              <a:defRPr/>
            </a:pPr>
            <a:r>
              <a:rPr lang="en-US" sz="2400" dirty="0"/>
              <a:t>Change management - John Kotter model </a:t>
            </a:r>
            <a:endParaRPr lang="en-US" sz="2400" dirty="0" smtClean="0"/>
          </a:p>
          <a:p>
            <a:pPr marL="0" indent="0">
              <a:buFontTx/>
              <a:buNone/>
              <a:defRPr/>
            </a:pPr>
            <a:r>
              <a:rPr lang="en-US" sz="2400" dirty="0"/>
              <a:t> </a:t>
            </a:r>
            <a:r>
              <a:rPr lang="en-US" sz="2400" dirty="0" smtClean="0"/>
              <a:t>  “</a:t>
            </a:r>
            <a:r>
              <a:rPr lang="en-US" sz="2400" dirty="0"/>
              <a:t>Our Iceberg is Melting</a:t>
            </a:r>
            <a:r>
              <a:rPr lang="en-US" sz="2400" dirty="0" smtClean="0"/>
              <a:t>”</a:t>
            </a:r>
          </a:p>
          <a:p>
            <a:pPr marL="0" indent="0">
              <a:buFontTx/>
              <a:buNone/>
              <a:defRPr/>
            </a:pPr>
            <a:endParaRPr lang="en-US" sz="1000" dirty="0"/>
          </a:p>
          <a:p>
            <a:pPr>
              <a:defRPr/>
            </a:pPr>
            <a:r>
              <a:rPr lang="en-US" sz="2400" dirty="0"/>
              <a:t>TeamSTEPPS</a:t>
            </a:r>
          </a:p>
          <a:p>
            <a:pPr marL="284163" lvl="1" indent="0">
              <a:buFontTx/>
              <a:buNone/>
              <a:defRPr/>
            </a:pPr>
            <a:endParaRPr lang="en-US" dirty="0" smtClean="0"/>
          </a:p>
          <a:p>
            <a:pPr marL="284163" lvl="1" indent="0">
              <a:buFontTx/>
              <a:buNone/>
              <a:defRPr/>
            </a:pPr>
            <a:endParaRPr lang="en-US" dirty="0" smtClean="0"/>
          </a:p>
        </p:txBody>
      </p:sp>
      <p:pic>
        <p:nvPicPr>
          <p:cNvPr id="2" name="Picture 1"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Develop a Change Vision &amp; Strategy&quot;" title="Develop a Change Vision &amp; Strate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353" y="3139189"/>
            <a:ext cx="4724401" cy="3733801"/>
          </a:xfrm>
          <a:prstGeom prst="rect">
            <a:avLst/>
          </a:prstGeom>
        </p:spPr>
      </p:pic>
    </p:spTree>
    <p:extLst>
      <p:ext uri="{BB962C8B-B14F-4D97-AF65-F5344CB8AC3E}">
        <p14:creationId xmlns:p14="http://schemas.microsoft.com/office/powerpoint/2010/main" val="1917490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228600"/>
            <a:ext cx="7981950" cy="533400"/>
          </a:xfrm>
        </p:spPr>
        <p:txBody>
          <a:bodyPr/>
          <a:lstStyle/>
          <a:p>
            <a:pPr eaLnBrk="1" hangingPunct="1"/>
            <a:r>
              <a:rPr lang="en-US" sz="3000" dirty="0" smtClean="0"/>
              <a:t>Innovating Excellence – Change Management</a:t>
            </a:r>
          </a:p>
        </p:txBody>
      </p:sp>
      <p:sp>
        <p:nvSpPr>
          <p:cNvPr id="20483" name="Rectangle 3"/>
          <p:cNvSpPr>
            <a:spLocks noGrp="1" noChangeArrowheads="1"/>
          </p:cNvSpPr>
          <p:nvPr>
            <p:ph type="body" idx="1"/>
          </p:nvPr>
        </p:nvSpPr>
        <p:spPr>
          <a:xfrm>
            <a:off x="228600" y="1066800"/>
            <a:ext cx="8686800" cy="4411663"/>
          </a:xfrm>
        </p:spPr>
        <p:txBody>
          <a:bodyPr/>
          <a:lstStyle/>
          <a:p>
            <a:pPr eaLnBrk="1" hangingPunct="1"/>
            <a:r>
              <a:rPr lang="en-US" sz="2400" dirty="0" smtClean="0"/>
              <a:t>TeamSTEPPS provided the foundation for training over the next year for all existing staff and incorporated into onboarding for new staff</a:t>
            </a:r>
          </a:p>
          <a:p>
            <a:pPr eaLnBrk="1" hangingPunct="1"/>
            <a:endParaRPr lang="en-US" sz="800" dirty="0" smtClean="0"/>
          </a:p>
          <a:p>
            <a:r>
              <a:rPr lang="en-US" sz="2400" dirty="0" smtClean="0"/>
              <a:t>Introduced change through a readers theatre format (Fred, Alice, Birds 1, 2, 3, Louis, Jordan , Buddy a Narrator and the colony, audience)</a:t>
            </a:r>
          </a:p>
          <a:p>
            <a:endParaRPr lang="en-US" sz="800" dirty="0" smtClean="0"/>
          </a:p>
          <a:p>
            <a:r>
              <a:rPr lang="en-US" sz="2400" dirty="0" smtClean="0"/>
              <a:t>First series of classes generated rave reviews for the “Readers Theatre” but then it became a focus for complaint so we reverted to straight lecture</a:t>
            </a:r>
          </a:p>
          <a:p>
            <a:endParaRPr lang="en-US" sz="2400" dirty="0" smtClean="0"/>
          </a:p>
          <a:p>
            <a:endParaRPr lang="en-US" sz="2400" dirty="0" smtClean="0"/>
          </a:p>
          <a:p>
            <a:endParaRPr lang="en-US" sz="2400" dirty="0" smtClean="0"/>
          </a:p>
          <a:p>
            <a:pPr eaLnBrk="1" hangingPunct="1"/>
            <a:endParaRPr lang="en-US" sz="2400" dirty="0" smtClean="0"/>
          </a:p>
        </p:txBody>
      </p:sp>
    </p:spTree>
    <p:extLst>
      <p:ext uri="{BB962C8B-B14F-4D97-AF65-F5344CB8AC3E}">
        <p14:creationId xmlns:p14="http://schemas.microsoft.com/office/powerpoint/2010/main" val="2712494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62" y="318515"/>
            <a:ext cx="7981950" cy="1143000"/>
          </a:xfrm>
        </p:spPr>
        <p:txBody>
          <a:bodyPr/>
          <a:lstStyle/>
          <a:p>
            <a:pPr lvl="0" algn="ctr" eaLnBrk="1" hangingPunct="1">
              <a:defRPr/>
            </a:pPr>
            <a:r>
              <a:rPr lang="en-US" sz="2800" kern="1200" dirty="0">
                <a:effectLst>
                  <a:outerShdw blurRad="38100" dist="38100" dir="2700000" algn="tl">
                    <a:srgbClr val="C0C0C0"/>
                  </a:outerShdw>
                </a:effectLst>
                <a:latin typeface="Palatino" pitchFamily="-112" charset="0"/>
                <a:ea typeface="Osaka" pitchFamily="-112" charset="-128"/>
              </a:rPr>
              <a:t>Our Mission</a:t>
            </a:r>
            <a:br>
              <a:rPr lang="en-US" sz="2800" kern="1200" dirty="0">
                <a:effectLst>
                  <a:outerShdw blurRad="38100" dist="38100" dir="2700000" algn="tl">
                    <a:srgbClr val="C0C0C0"/>
                  </a:outerShdw>
                </a:effectLst>
                <a:latin typeface="Palatino" pitchFamily="-112" charset="0"/>
                <a:ea typeface="Osaka" pitchFamily="-112" charset="-128"/>
              </a:rPr>
            </a:br>
            <a:endParaRPr lang="en-US" dirty="0"/>
          </a:p>
        </p:txBody>
      </p:sp>
      <p:sp>
        <p:nvSpPr>
          <p:cNvPr id="3" name="Content Placeholder 2"/>
          <p:cNvSpPr>
            <a:spLocks noGrp="1"/>
          </p:cNvSpPr>
          <p:nvPr>
            <p:ph idx="1"/>
          </p:nvPr>
        </p:nvSpPr>
        <p:spPr>
          <a:xfrm>
            <a:off x="584200" y="1465263"/>
            <a:ext cx="7981950" cy="4411662"/>
          </a:xfrm>
        </p:spPr>
        <p:txBody>
          <a:bodyPr/>
          <a:lstStyle/>
          <a:p>
            <a:pPr marL="0" lvl="0" indent="0" algn="ctr" eaLnBrk="1" hangingPunct="1">
              <a:spcBef>
                <a:spcPct val="0"/>
              </a:spcBef>
              <a:buClrTx/>
              <a:buNone/>
              <a:defRPr/>
            </a:pPr>
            <a:r>
              <a:rPr lang="en-US" sz="2200" kern="1200" dirty="0">
                <a:solidFill>
                  <a:srgbClr val="000000"/>
                </a:solidFill>
                <a:latin typeface="Arial" pitchFamily="34" charset="0"/>
                <a:ea typeface="ＭＳ Ｐゴシック" pitchFamily="34" charset="-128"/>
                <a:cs typeface="Arial" charset="0"/>
              </a:rPr>
              <a:t>The mission of Loma Linda University Medical Center is to continue the healing ministry of Jesus Christ, to make man whole, in a setting of advancing medical science and to provide a stimulating clinical and research environment for the education of physicians, nurses, and other health professionals.</a:t>
            </a:r>
          </a:p>
          <a:p>
            <a:pPr marL="0" lvl="0" indent="0" algn="ctr" eaLnBrk="1" hangingPunct="1">
              <a:spcBef>
                <a:spcPct val="0"/>
              </a:spcBef>
              <a:buClrTx/>
              <a:buNone/>
              <a:defRPr/>
            </a:pPr>
            <a:endParaRPr lang="en-US" sz="1600" kern="1200" dirty="0">
              <a:solidFill>
                <a:srgbClr val="000000"/>
              </a:solidFill>
              <a:latin typeface="Arial" pitchFamily="34" charset="0"/>
              <a:ea typeface="ＭＳ Ｐゴシック" pitchFamily="34" charset="-128"/>
              <a:cs typeface="Arial" charset="0"/>
            </a:endParaRPr>
          </a:p>
          <a:p>
            <a:pPr marL="0" lvl="0" indent="0" algn="ctr" eaLnBrk="1" hangingPunct="1">
              <a:spcBef>
                <a:spcPct val="0"/>
              </a:spcBef>
              <a:buClrTx/>
              <a:buNone/>
              <a:defRPr/>
            </a:pPr>
            <a:endParaRPr lang="en-US" sz="1600" kern="1200" dirty="0">
              <a:solidFill>
                <a:srgbClr val="000000"/>
              </a:solidFill>
              <a:latin typeface="Arial" pitchFamily="34" charset="0"/>
              <a:ea typeface="ＭＳ Ｐゴシック" pitchFamily="34" charset="-128"/>
              <a:cs typeface="Arial" charset="0"/>
            </a:endParaRPr>
          </a:p>
          <a:p>
            <a:pPr marL="0" lvl="0" indent="0" algn="ctr" eaLnBrk="1" hangingPunct="1">
              <a:spcBef>
                <a:spcPct val="0"/>
              </a:spcBef>
              <a:buClrTx/>
              <a:buNone/>
              <a:defRPr/>
            </a:pPr>
            <a:r>
              <a:rPr lang="en-US" sz="2800" kern="1200" dirty="0">
                <a:solidFill>
                  <a:srgbClr val="901C3B"/>
                </a:solidFill>
                <a:effectLst>
                  <a:outerShdw blurRad="38100" dist="38100" dir="2700000" algn="tl">
                    <a:srgbClr val="C0C0C0"/>
                  </a:outerShdw>
                </a:effectLst>
                <a:latin typeface="Palatino Linotype" pitchFamily="18" charset="0"/>
                <a:ea typeface="ＭＳ Ｐゴシック" pitchFamily="34" charset="-128"/>
                <a:cs typeface="Arial" charset="0"/>
              </a:rPr>
              <a:t>Our Vision</a:t>
            </a:r>
          </a:p>
          <a:p>
            <a:pPr marL="0" lvl="0" indent="0" algn="ctr" eaLnBrk="1" hangingPunct="1">
              <a:spcBef>
                <a:spcPct val="0"/>
              </a:spcBef>
              <a:buClrTx/>
              <a:buNone/>
              <a:defRPr/>
            </a:pPr>
            <a:endParaRPr lang="en-US" sz="900" kern="1200" dirty="0">
              <a:solidFill>
                <a:srgbClr val="901C3B"/>
              </a:solidFill>
              <a:effectLst>
                <a:outerShdw blurRad="38100" dist="38100" dir="2700000" algn="tl">
                  <a:srgbClr val="C0C0C0"/>
                </a:outerShdw>
              </a:effectLst>
              <a:latin typeface="Palatino Linotype" pitchFamily="18" charset="0"/>
              <a:ea typeface="ＭＳ Ｐゴシック" pitchFamily="34" charset="-128"/>
              <a:cs typeface="Arial" charset="0"/>
            </a:endParaRPr>
          </a:p>
          <a:p>
            <a:pPr marL="0" lvl="0" indent="0" algn="ctr" eaLnBrk="1" hangingPunct="1">
              <a:spcBef>
                <a:spcPct val="0"/>
              </a:spcBef>
              <a:buClrTx/>
              <a:buNone/>
              <a:defRPr/>
            </a:pPr>
            <a:r>
              <a:rPr lang="en-US" sz="2200" kern="1200" dirty="0">
                <a:solidFill>
                  <a:srgbClr val="000000"/>
                </a:solidFill>
                <a:latin typeface="Arial" pitchFamily="34" charset="0"/>
                <a:ea typeface="ＭＳ Ｐゴシック" pitchFamily="34" charset="-128"/>
                <a:cs typeface="Arial" charset="0"/>
              </a:rPr>
              <a:t>Innovating excellence in Christ-centered health care.</a:t>
            </a:r>
          </a:p>
          <a:p>
            <a:endParaRPr lang="en-US" dirty="0"/>
          </a:p>
        </p:txBody>
      </p:sp>
    </p:spTree>
    <p:extLst>
      <p:ext uri="{BB962C8B-B14F-4D97-AF65-F5344CB8AC3E}">
        <p14:creationId xmlns:p14="http://schemas.microsoft.com/office/powerpoint/2010/main" val="2756925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38200" y="457200"/>
            <a:ext cx="8031163" cy="685800"/>
          </a:xfrm>
        </p:spPr>
        <p:txBody>
          <a:bodyPr/>
          <a:lstStyle/>
          <a:p>
            <a:pPr eaLnBrk="1" hangingPunct="1"/>
            <a:r>
              <a:rPr lang="en-US" dirty="0" smtClean="0"/>
              <a:t>TeamSTEPPS Coaching Workshop</a:t>
            </a:r>
          </a:p>
        </p:txBody>
      </p:sp>
      <p:sp>
        <p:nvSpPr>
          <p:cNvPr id="4099" name="Rectangle 3"/>
          <p:cNvSpPr>
            <a:spLocks noGrp="1" noChangeArrowheads="1"/>
          </p:cNvSpPr>
          <p:nvPr>
            <p:ph type="subTitle" idx="1"/>
          </p:nvPr>
        </p:nvSpPr>
        <p:spPr>
          <a:xfrm>
            <a:off x="990600" y="1066800"/>
            <a:ext cx="6281738" cy="838200"/>
          </a:xfrm>
        </p:spPr>
        <p:txBody>
          <a:bodyPr/>
          <a:lstStyle/>
          <a:p>
            <a:pPr eaLnBrk="1" hangingPunct="1"/>
            <a:endParaRPr lang="en-US" dirty="0" smtClean="0"/>
          </a:p>
          <a:p>
            <a:pPr eaLnBrk="1" hangingPunct="1"/>
            <a:r>
              <a:rPr lang="en-US" dirty="0" smtClean="0"/>
              <a:t>June 12, 2013</a:t>
            </a:r>
          </a:p>
        </p:txBody>
      </p:sp>
    </p:spTree>
    <p:extLst>
      <p:ext uri="{BB962C8B-B14F-4D97-AF65-F5344CB8AC3E}">
        <p14:creationId xmlns:p14="http://schemas.microsoft.com/office/powerpoint/2010/main" val="3474006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Rectangle 1031"/>
          <p:cNvSpPr>
            <a:spLocks noGrp="1" noChangeArrowheads="1"/>
          </p:cNvSpPr>
          <p:nvPr>
            <p:ph type="title"/>
          </p:nvPr>
        </p:nvSpPr>
        <p:spPr>
          <a:xfrm>
            <a:off x="609600" y="381000"/>
            <a:ext cx="7848600" cy="762000"/>
          </a:xfrm>
        </p:spPr>
        <p:txBody>
          <a:bodyPr/>
          <a:lstStyle/>
          <a:p>
            <a:pPr algn="ctr" eaLnBrk="1" hangingPunct="1">
              <a:defRPr/>
            </a:pPr>
            <a:r>
              <a:rPr lang="en-US" sz="4400" dirty="0" smtClean="0">
                <a:effectLst>
                  <a:outerShdw blurRad="38100" dist="38100" dir="2700000" algn="tl">
                    <a:srgbClr val="C0C0C0"/>
                  </a:outerShdw>
                </a:effectLst>
              </a:rPr>
              <a:t>Our Values</a:t>
            </a:r>
          </a:p>
        </p:txBody>
      </p:sp>
      <p:sp>
        <p:nvSpPr>
          <p:cNvPr id="22531" name="Rectangle 1034"/>
          <p:cNvSpPr>
            <a:spLocks noGrp="1" noChangeArrowheads="1"/>
          </p:cNvSpPr>
          <p:nvPr>
            <p:ph type="body" idx="1"/>
          </p:nvPr>
        </p:nvSpPr>
        <p:spPr>
          <a:xfrm>
            <a:off x="609600" y="1295400"/>
            <a:ext cx="7848600" cy="4495800"/>
          </a:xfrm>
        </p:spPr>
        <p:txBody>
          <a:bodyPr/>
          <a:lstStyle/>
          <a:p>
            <a:pPr eaLnBrk="1" hangingPunct="1">
              <a:buFontTx/>
              <a:buNone/>
            </a:pPr>
            <a:r>
              <a:rPr lang="en-US" sz="2200" b="1" dirty="0" smtClean="0"/>
              <a:t>COMPASSION</a:t>
            </a:r>
          </a:p>
          <a:p>
            <a:pPr lvl="1" eaLnBrk="1" hangingPunct="1">
              <a:buFontTx/>
              <a:buNone/>
            </a:pPr>
            <a:r>
              <a:rPr lang="en-US" dirty="0" smtClean="0"/>
              <a:t>Reflecting the love of God through caring, respect and empathy.</a:t>
            </a:r>
          </a:p>
          <a:p>
            <a:pPr lvl="1" eaLnBrk="1" hangingPunct="1">
              <a:buFontTx/>
              <a:buNone/>
            </a:pPr>
            <a:endParaRPr lang="en-US" sz="500" dirty="0" smtClean="0"/>
          </a:p>
          <a:p>
            <a:pPr eaLnBrk="1" hangingPunct="1">
              <a:buFontTx/>
              <a:buNone/>
            </a:pPr>
            <a:r>
              <a:rPr lang="en-US" sz="2200" b="1" dirty="0" smtClean="0"/>
              <a:t>INTEGRITY</a:t>
            </a:r>
          </a:p>
          <a:p>
            <a:pPr lvl="1" eaLnBrk="1" hangingPunct="1">
              <a:buFontTx/>
              <a:buNone/>
            </a:pPr>
            <a:r>
              <a:rPr lang="en-US" dirty="0" smtClean="0"/>
              <a:t>Ensuring our actions are consistent with our values.</a:t>
            </a:r>
          </a:p>
          <a:p>
            <a:pPr lvl="1" eaLnBrk="1" hangingPunct="1">
              <a:buFontTx/>
              <a:buNone/>
            </a:pPr>
            <a:endParaRPr lang="en-US" sz="500" dirty="0" smtClean="0"/>
          </a:p>
          <a:p>
            <a:pPr eaLnBrk="1" hangingPunct="1">
              <a:buFontTx/>
              <a:buNone/>
            </a:pPr>
            <a:r>
              <a:rPr lang="en-US" sz="2200" b="1" dirty="0" smtClean="0"/>
              <a:t>EXCELLENCE</a:t>
            </a:r>
          </a:p>
          <a:p>
            <a:pPr lvl="1" eaLnBrk="1" hangingPunct="1">
              <a:buFontTx/>
              <a:buNone/>
            </a:pPr>
            <a:r>
              <a:rPr lang="en-US" dirty="0" smtClean="0"/>
              <a:t>Providing care that is safe, reliable, efficient and patient centered.</a:t>
            </a:r>
          </a:p>
          <a:p>
            <a:pPr lvl="1" eaLnBrk="1" hangingPunct="1">
              <a:buFontTx/>
              <a:buNone/>
            </a:pPr>
            <a:endParaRPr lang="en-US" sz="500" dirty="0" smtClean="0"/>
          </a:p>
          <a:p>
            <a:pPr eaLnBrk="1" hangingPunct="1">
              <a:buFontTx/>
              <a:buNone/>
            </a:pPr>
            <a:r>
              <a:rPr lang="en-US" sz="2200" b="1" dirty="0" smtClean="0"/>
              <a:t>TEAMWORK</a:t>
            </a:r>
          </a:p>
          <a:p>
            <a:pPr lvl="1" eaLnBrk="1" hangingPunct="1">
              <a:buFontTx/>
              <a:buNone/>
            </a:pPr>
            <a:r>
              <a:rPr lang="en-US" dirty="0" smtClean="0"/>
              <a:t>Collaborating to achieve a shared purpose.</a:t>
            </a:r>
          </a:p>
          <a:p>
            <a:pPr lvl="1" eaLnBrk="1" hangingPunct="1">
              <a:buFontTx/>
              <a:buNone/>
            </a:pPr>
            <a:endParaRPr lang="en-US" sz="500" dirty="0" smtClean="0"/>
          </a:p>
          <a:p>
            <a:pPr eaLnBrk="1" hangingPunct="1">
              <a:buFontTx/>
              <a:buNone/>
            </a:pPr>
            <a:r>
              <a:rPr lang="en-US" sz="2200" b="1" dirty="0" smtClean="0"/>
              <a:t>WHOLENESS</a:t>
            </a:r>
          </a:p>
          <a:p>
            <a:pPr lvl="1" eaLnBrk="1" hangingPunct="1">
              <a:buFontTx/>
              <a:buNone/>
            </a:pPr>
            <a:r>
              <a:rPr lang="en-US" dirty="0" smtClean="0"/>
              <a:t>Embracing a balanced life that integrates mind, body and spirit.</a:t>
            </a:r>
          </a:p>
        </p:txBody>
      </p:sp>
    </p:spTree>
    <p:extLst>
      <p:ext uri="{BB962C8B-B14F-4D97-AF65-F5344CB8AC3E}">
        <p14:creationId xmlns:p14="http://schemas.microsoft.com/office/powerpoint/2010/main" val="1718641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7463" y="152400"/>
            <a:ext cx="9144001" cy="609600"/>
          </a:xfrm>
        </p:spPr>
        <p:txBody>
          <a:bodyPr/>
          <a:lstStyle/>
          <a:p>
            <a:r>
              <a:rPr lang="en-US" sz="2500" b="1" dirty="0" smtClean="0"/>
              <a:t>Step 4.  “Communicate for Understanding &amp; Buy-in”</a:t>
            </a:r>
          </a:p>
        </p:txBody>
      </p:sp>
      <p:sp>
        <p:nvSpPr>
          <p:cNvPr id="19459" name="Text Placeholder 2"/>
          <p:cNvSpPr>
            <a:spLocks noGrp="1"/>
          </p:cNvSpPr>
          <p:nvPr>
            <p:ph type="body" sz="half" idx="1"/>
          </p:nvPr>
        </p:nvSpPr>
        <p:spPr>
          <a:xfrm>
            <a:off x="-12700" y="1524000"/>
            <a:ext cx="5638800" cy="4060825"/>
          </a:xfrm>
        </p:spPr>
        <p:txBody>
          <a:bodyPr/>
          <a:lstStyle/>
          <a:p>
            <a:pPr marL="0" indent="0">
              <a:buFontTx/>
              <a:buNone/>
              <a:defRPr/>
            </a:pPr>
            <a:r>
              <a:rPr lang="en-US" sz="2400" b="1" dirty="0" smtClean="0"/>
              <a:t>Staff Education</a:t>
            </a:r>
          </a:p>
          <a:p>
            <a:pPr>
              <a:defRPr/>
            </a:pPr>
            <a:endParaRPr lang="en-US" sz="800" dirty="0" smtClean="0"/>
          </a:p>
          <a:p>
            <a:pPr>
              <a:defRPr/>
            </a:pPr>
            <a:r>
              <a:rPr lang="en-US" sz="2600" dirty="0" smtClean="0"/>
              <a:t> </a:t>
            </a:r>
            <a:r>
              <a:rPr lang="en-US" sz="2200" dirty="0" smtClean="0"/>
              <a:t>Clinical Staff</a:t>
            </a:r>
          </a:p>
          <a:p>
            <a:pPr marL="0" indent="0">
              <a:buFontTx/>
              <a:buNone/>
              <a:defRPr/>
            </a:pPr>
            <a:endParaRPr lang="en-US" sz="500" dirty="0" smtClean="0"/>
          </a:p>
          <a:p>
            <a:pPr>
              <a:defRPr/>
            </a:pPr>
            <a:r>
              <a:rPr lang="en-US" sz="2600" dirty="0" smtClean="0"/>
              <a:t> </a:t>
            </a:r>
            <a:r>
              <a:rPr lang="en-US" sz="2200" dirty="0" smtClean="0"/>
              <a:t>8-hour day</a:t>
            </a:r>
          </a:p>
          <a:p>
            <a:pPr marL="0" indent="0">
              <a:buFontTx/>
              <a:buNone/>
              <a:defRPr/>
            </a:pPr>
            <a:endParaRPr lang="en-US" sz="500" dirty="0" smtClean="0"/>
          </a:p>
          <a:p>
            <a:pPr>
              <a:defRPr/>
            </a:pPr>
            <a:r>
              <a:rPr lang="en-US" sz="2600" dirty="0" smtClean="0"/>
              <a:t> </a:t>
            </a:r>
            <a:r>
              <a:rPr lang="en-US" sz="2200" dirty="0" smtClean="0"/>
              <a:t>ce’s</a:t>
            </a:r>
          </a:p>
          <a:p>
            <a:pPr marL="0" indent="0">
              <a:buFontTx/>
              <a:buNone/>
              <a:defRPr/>
            </a:pPr>
            <a:endParaRPr lang="en-US" sz="500" dirty="0" smtClean="0"/>
          </a:p>
          <a:p>
            <a:pPr>
              <a:defRPr/>
            </a:pPr>
            <a:r>
              <a:rPr lang="en-US" sz="2600" dirty="0" smtClean="0"/>
              <a:t> </a:t>
            </a:r>
            <a:r>
              <a:rPr lang="en-US" sz="2200" dirty="0" smtClean="0"/>
              <a:t>Lunch included</a:t>
            </a:r>
          </a:p>
          <a:p>
            <a:pPr marL="0" indent="0">
              <a:buFontTx/>
              <a:buNone/>
              <a:defRPr/>
            </a:pPr>
            <a:endParaRPr lang="en-US" sz="500" dirty="0" smtClean="0"/>
          </a:p>
          <a:p>
            <a:pPr>
              <a:defRPr/>
            </a:pPr>
            <a:r>
              <a:rPr lang="en-US" sz="2600" dirty="0" smtClean="0"/>
              <a:t> </a:t>
            </a:r>
            <a:r>
              <a:rPr lang="en-US" sz="2200" dirty="0" smtClean="0"/>
              <a:t>Interactive</a:t>
            </a:r>
          </a:p>
          <a:p>
            <a:pPr marL="0" indent="0">
              <a:buFontTx/>
              <a:buNone/>
              <a:defRPr/>
            </a:pPr>
            <a:endParaRPr lang="en-US" sz="500" dirty="0" smtClean="0"/>
          </a:p>
          <a:p>
            <a:pPr>
              <a:defRPr/>
            </a:pPr>
            <a:r>
              <a:rPr lang="en-US" sz="2600" dirty="0" smtClean="0"/>
              <a:t> </a:t>
            </a:r>
            <a:r>
              <a:rPr lang="en-US" sz="2200" dirty="0" smtClean="0"/>
              <a:t>Open forum before/during lunch</a:t>
            </a:r>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a:p>
            <a:pPr>
              <a:defRPr/>
            </a:pPr>
            <a:endParaRPr lang="en-US" sz="2800" dirty="0" smtClean="0"/>
          </a:p>
          <a:p>
            <a:pPr marL="0" indent="0">
              <a:buFontTx/>
              <a:buNone/>
              <a:defRPr/>
            </a:pPr>
            <a:endParaRPr lang="en-US" sz="2800" dirty="0"/>
          </a:p>
          <a:p>
            <a:pPr marL="0" indent="0">
              <a:buFontTx/>
              <a:buNone/>
              <a:defRPr/>
            </a:pPr>
            <a:endParaRPr lang="en-US" sz="2800" dirty="0" smtClean="0"/>
          </a:p>
          <a:p>
            <a:pPr>
              <a:defRPr/>
            </a:pPr>
            <a:endParaRPr lang="en-US" sz="2800" dirty="0" smtClean="0"/>
          </a:p>
        </p:txBody>
      </p:sp>
      <p:sp>
        <p:nvSpPr>
          <p:cNvPr id="27653" name="Content Placeholder 3"/>
          <p:cNvSpPr>
            <a:spLocks noGrp="1"/>
          </p:cNvSpPr>
          <p:nvPr>
            <p:ph sz="half" idx="2"/>
          </p:nvPr>
        </p:nvSpPr>
        <p:spPr>
          <a:xfrm>
            <a:off x="2971800" y="2133600"/>
            <a:ext cx="3581400" cy="3276600"/>
          </a:xfrm>
        </p:spPr>
        <p:txBody>
          <a:bodyPr/>
          <a:lstStyle/>
          <a:p>
            <a:pPr>
              <a:defRPr/>
            </a:pPr>
            <a:r>
              <a:rPr lang="en-US" sz="2200" dirty="0" smtClean="0"/>
              <a:t> Non-Clinical Staff</a:t>
            </a:r>
          </a:p>
          <a:p>
            <a:pPr marL="0" indent="0">
              <a:buFontTx/>
              <a:buNone/>
              <a:defRPr/>
            </a:pPr>
            <a:endParaRPr lang="en-US" sz="500" dirty="0" smtClean="0"/>
          </a:p>
          <a:p>
            <a:pPr>
              <a:defRPr/>
            </a:pPr>
            <a:r>
              <a:rPr lang="en-US" sz="2200" dirty="0" smtClean="0"/>
              <a:t> 4-hour day</a:t>
            </a:r>
          </a:p>
          <a:p>
            <a:pPr>
              <a:defRPr/>
            </a:pPr>
            <a:endParaRPr lang="en-US" sz="2600" dirty="0" smtClean="0"/>
          </a:p>
          <a:p>
            <a:pPr>
              <a:defRPr/>
            </a:pPr>
            <a:endParaRPr lang="en-US" sz="2600" dirty="0" smtClean="0"/>
          </a:p>
        </p:txBody>
      </p:sp>
      <p:pic>
        <p:nvPicPr>
          <p:cNvPr id="2" name="Picture 1"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Understanding &amp; Buy-in&quot;" title="Understanding &amp; Buy-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590800"/>
            <a:ext cx="4300330" cy="3560364"/>
          </a:xfrm>
          <a:prstGeom prst="rect">
            <a:avLst/>
          </a:prstGeom>
        </p:spPr>
      </p:pic>
    </p:spTree>
    <p:extLst>
      <p:ext uri="{BB962C8B-B14F-4D97-AF65-F5344CB8AC3E}">
        <p14:creationId xmlns:p14="http://schemas.microsoft.com/office/powerpoint/2010/main" val="1494008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7981950" cy="1143000"/>
          </a:xfrm>
        </p:spPr>
        <p:txBody>
          <a:bodyPr/>
          <a:lstStyle/>
          <a:p>
            <a:r>
              <a:rPr lang="en-US" dirty="0" smtClean="0"/>
              <a:t>TeamSTEPPS Introduction</a:t>
            </a:r>
            <a:br>
              <a:rPr lang="en-US" dirty="0" smtClean="0"/>
            </a:br>
            <a:endParaRPr lang="en-US" dirty="0" smtClean="0"/>
          </a:p>
        </p:txBody>
      </p:sp>
      <p:sp>
        <p:nvSpPr>
          <p:cNvPr id="24579" name="Content Placeholder 2"/>
          <p:cNvSpPr>
            <a:spLocks noGrp="1"/>
          </p:cNvSpPr>
          <p:nvPr>
            <p:ph idx="1"/>
          </p:nvPr>
        </p:nvSpPr>
        <p:spPr>
          <a:xfrm>
            <a:off x="457200" y="1066800"/>
            <a:ext cx="7981950" cy="4800600"/>
          </a:xfrm>
        </p:spPr>
        <p:txBody>
          <a:bodyPr/>
          <a:lstStyle/>
          <a:p>
            <a:pPr marL="0" indent="0">
              <a:buFontTx/>
              <a:buNone/>
            </a:pPr>
            <a:r>
              <a:rPr lang="en-US" sz="3200" dirty="0" smtClean="0"/>
              <a:t>Tools emphasized:</a:t>
            </a:r>
          </a:p>
          <a:p>
            <a:pPr marL="0" indent="0">
              <a:buFontTx/>
              <a:buNone/>
            </a:pPr>
            <a:endParaRPr lang="en-US" sz="800" dirty="0" smtClean="0"/>
          </a:p>
          <a:p>
            <a:pPr marL="0" indent="0">
              <a:buFontTx/>
              <a:buNone/>
            </a:pPr>
            <a:r>
              <a:rPr lang="en-US" sz="2800" b="1" dirty="0" smtClean="0"/>
              <a:t>Leadership:  </a:t>
            </a:r>
          </a:p>
          <a:p>
            <a:pPr marL="0" indent="0">
              <a:buFontTx/>
              <a:buNone/>
            </a:pPr>
            <a:r>
              <a:rPr lang="en-US" sz="2400" dirty="0" smtClean="0"/>
              <a:t>Brief		Huddle	Debrief</a:t>
            </a:r>
          </a:p>
          <a:p>
            <a:pPr marL="0" indent="0">
              <a:buFontTx/>
              <a:buNone/>
            </a:pPr>
            <a:endParaRPr lang="en-US" sz="500" dirty="0" smtClean="0"/>
          </a:p>
          <a:p>
            <a:pPr marL="0" indent="0">
              <a:buFontTx/>
              <a:buNone/>
            </a:pPr>
            <a:r>
              <a:rPr lang="en-US" sz="2800" b="1" dirty="0" smtClean="0"/>
              <a:t>Communication: </a:t>
            </a:r>
          </a:p>
          <a:p>
            <a:pPr marL="0" indent="0">
              <a:buFontTx/>
              <a:buNone/>
            </a:pPr>
            <a:r>
              <a:rPr lang="en-US" sz="2400" dirty="0" smtClean="0"/>
              <a:t>SBAR		Hand-off	Call-Out	Read-Back</a:t>
            </a:r>
          </a:p>
          <a:p>
            <a:pPr marL="0" indent="0">
              <a:buFontTx/>
              <a:buNone/>
            </a:pPr>
            <a:endParaRPr lang="en-US" sz="500" dirty="0" smtClean="0"/>
          </a:p>
          <a:p>
            <a:pPr marL="0" indent="0">
              <a:buFontTx/>
              <a:buNone/>
            </a:pPr>
            <a:r>
              <a:rPr lang="en-US" sz="2800" b="1" dirty="0" smtClean="0"/>
              <a:t>Mutual Support:  </a:t>
            </a:r>
          </a:p>
          <a:p>
            <a:pPr marL="0" indent="0">
              <a:buFontTx/>
              <a:buNone/>
            </a:pPr>
            <a:r>
              <a:rPr lang="en-US" sz="2400" dirty="0" smtClean="0"/>
              <a:t>CUS		DESC</a:t>
            </a:r>
          </a:p>
          <a:p>
            <a:pPr marL="0" indent="0">
              <a:buFontTx/>
              <a:buNone/>
            </a:pPr>
            <a:endParaRPr lang="en-US" sz="500" dirty="0" smtClean="0"/>
          </a:p>
          <a:p>
            <a:pPr marL="0" indent="0">
              <a:buFontTx/>
              <a:buNone/>
            </a:pPr>
            <a:r>
              <a:rPr lang="en-US" sz="2800" b="1" dirty="0" smtClean="0"/>
              <a:t>Situation Monitoring:  </a:t>
            </a:r>
          </a:p>
          <a:p>
            <a:pPr marL="0" indent="0">
              <a:buFontTx/>
              <a:buNone/>
            </a:pPr>
            <a:r>
              <a:rPr lang="en-US" sz="2400" dirty="0" smtClean="0"/>
              <a:t>Situation awareness	Shared mental model</a:t>
            </a:r>
          </a:p>
        </p:txBody>
      </p:sp>
    </p:spTree>
    <p:extLst>
      <p:ext uri="{BB962C8B-B14F-4D97-AF65-F5344CB8AC3E}">
        <p14:creationId xmlns:p14="http://schemas.microsoft.com/office/powerpoint/2010/main" val="3892411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descr="Unit Roll Outs Line Chart" title="Unit Roll Outs Lin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153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327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0" y="0"/>
            <a:ext cx="4191000" cy="685800"/>
          </a:xfrm>
        </p:spPr>
        <p:txBody>
          <a:bodyPr/>
          <a:lstStyle/>
          <a:p>
            <a:r>
              <a:rPr lang="en-US" sz="4000" b="1" dirty="0" smtClean="0"/>
              <a:t>TeamSTEPPS</a:t>
            </a:r>
          </a:p>
        </p:txBody>
      </p:sp>
      <p:sp>
        <p:nvSpPr>
          <p:cNvPr id="22531" name="Content Placeholder 2"/>
          <p:cNvSpPr>
            <a:spLocks noGrp="1"/>
          </p:cNvSpPr>
          <p:nvPr>
            <p:ph idx="1"/>
          </p:nvPr>
        </p:nvSpPr>
        <p:spPr>
          <a:xfrm>
            <a:off x="163513" y="1187450"/>
            <a:ext cx="5676900" cy="3322638"/>
          </a:xfrm>
        </p:spPr>
        <p:txBody>
          <a:bodyPr/>
          <a:lstStyle/>
          <a:p>
            <a:pPr>
              <a:defRPr/>
            </a:pPr>
            <a:r>
              <a:rPr lang="en-US" sz="2400" dirty="0" smtClean="0"/>
              <a:t>  Unit ceremonies</a:t>
            </a:r>
          </a:p>
          <a:p>
            <a:pPr marL="0" indent="0">
              <a:buFontTx/>
              <a:buNone/>
              <a:defRPr/>
            </a:pPr>
            <a:endParaRPr lang="en-US" sz="500" dirty="0" smtClean="0"/>
          </a:p>
          <a:p>
            <a:pPr>
              <a:defRPr/>
            </a:pPr>
            <a:r>
              <a:rPr lang="en-US" sz="2400" dirty="0" smtClean="0"/>
              <a:t>  Incorporated into </a:t>
            </a:r>
          </a:p>
          <a:p>
            <a:pPr marL="0" indent="0">
              <a:buFontTx/>
              <a:buNone/>
              <a:defRPr/>
            </a:pPr>
            <a:r>
              <a:rPr lang="en-US" sz="2400" dirty="0" smtClean="0"/>
              <a:t>	General Orientation</a:t>
            </a:r>
          </a:p>
          <a:p>
            <a:pPr marL="0" indent="0">
              <a:buFontTx/>
              <a:buNone/>
              <a:defRPr/>
            </a:pPr>
            <a:r>
              <a:rPr lang="en-US" sz="2400" dirty="0" smtClean="0"/>
              <a:t>	General Clinical Orientation</a:t>
            </a:r>
          </a:p>
          <a:p>
            <a:pPr marL="0" indent="0">
              <a:buFontTx/>
              <a:buNone/>
              <a:defRPr/>
            </a:pPr>
            <a:r>
              <a:rPr lang="en-US" sz="2400" dirty="0" smtClean="0"/>
              <a:t>	Unit/department orientation</a:t>
            </a:r>
          </a:p>
          <a:p>
            <a:pPr marL="0" indent="0">
              <a:buFontTx/>
              <a:buNone/>
              <a:defRPr/>
            </a:pPr>
            <a:r>
              <a:rPr lang="en-US" sz="2400" dirty="0" smtClean="0"/>
              <a:t>	Patient Safety into Gallup Scores</a:t>
            </a:r>
          </a:p>
          <a:p>
            <a:pPr marL="0" indent="0">
              <a:buFontTx/>
              <a:buNone/>
              <a:defRPr/>
            </a:pPr>
            <a:endParaRPr lang="en-US" sz="500" dirty="0" smtClean="0"/>
          </a:p>
          <a:p>
            <a:pPr>
              <a:defRPr/>
            </a:pPr>
            <a:r>
              <a:rPr lang="en-US" sz="2400" dirty="0" smtClean="0"/>
              <a:t>  Hardwired into the organization</a:t>
            </a:r>
          </a:p>
        </p:txBody>
      </p:sp>
      <p:pic>
        <p:nvPicPr>
          <p:cNvPr id="22533" name="Picture 8" descr="Picture of a group of Physicians cutting a red ribbon. " title="Physicians Cutting rib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0600" y="152400"/>
            <a:ext cx="2921000" cy="1416050"/>
          </a:xfrm>
          <a:prstGeom prst="rect">
            <a:avLst/>
          </a:prstGeom>
          <a:noFill/>
          <a:ln w="38100" algn="ctr">
            <a:solidFill>
              <a:schemeClr val="tx2"/>
            </a:solidFill>
            <a:miter lim="800000"/>
            <a:headEnd/>
            <a:tailEnd/>
          </a:ln>
          <a:effectLst/>
          <a:extLst>
            <a:ext uri="{909E8E84-426E-40DD-AFC4-6F175D3DCCD1}">
              <a14:hiddenFill xmlns:a14="http://schemas.microsoft.com/office/drawing/2010/main">
                <a:solidFill>
                  <a:srgbClr val="AEBFC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5" descr="Picture of a group of Physicians cutting a red ribbon. " title="Physicians cutting rib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5" y="471488"/>
            <a:ext cx="2166938" cy="12541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2536" name="Picture 2" descr="Picture of a group of Physicians cutting a white ribbon. " title="Physicians cutting ribb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425" y="1981200"/>
            <a:ext cx="2197100" cy="10668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2538" name="Picture 4" descr="Physicians huddled together for a group photo." title="Group photo"/>
          <p:cNvPicPr>
            <a:picLocks noChangeAspect="1" noChangeArrowheads="1"/>
          </p:cNvPicPr>
          <p:nvPr/>
        </p:nvPicPr>
        <p:blipFill>
          <a:blip r:embed="rId5"/>
          <a:srcRect/>
          <a:stretch>
            <a:fillRect/>
          </a:stretch>
        </p:blipFill>
        <p:spPr bwMode="auto">
          <a:xfrm>
            <a:off x="6829425" y="3276600"/>
            <a:ext cx="2197100" cy="1233488"/>
          </a:xfrm>
          <a:prstGeom prst="rect">
            <a:avLst/>
          </a:prstGeom>
          <a:noFill/>
          <a:ln w="38100" cmpd="sng">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3" descr="Picture of a group of Physicians huddled together for the cutting of a blue ribbon. " title="Physicians cutting blue ribb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763" y="4732338"/>
            <a:ext cx="2195512" cy="124301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2539" name="Picture 5" descr="Physicians huddled together holding a banner for a group photo. " title="Physicians holding banner"/>
          <p:cNvPicPr>
            <a:picLocks noChangeAspect="1" noChangeArrowheads="1"/>
          </p:cNvPicPr>
          <p:nvPr/>
        </p:nvPicPr>
        <p:blipFill>
          <a:blip r:embed="rId7"/>
          <a:srcRect/>
          <a:stretch>
            <a:fillRect/>
          </a:stretch>
        </p:blipFill>
        <p:spPr bwMode="auto">
          <a:xfrm>
            <a:off x="4660656" y="4712188"/>
            <a:ext cx="2065338" cy="1243013"/>
          </a:xfrm>
          <a:prstGeom prst="rect">
            <a:avLst/>
          </a:prstGeom>
          <a:noFill/>
          <a:ln w="38100">
            <a:solidFill>
              <a:schemeClr val="bg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2537" name="Picture 2" descr="Picture of a group of Physicians huddled together for the cutting of a red ribbon. " title="Physicians Cutting ribbon"/>
          <p:cNvPicPr>
            <a:picLocks noChangeAspect="1" noChangeArrowheads="1"/>
          </p:cNvPicPr>
          <p:nvPr/>
        </p:nvPicPr>
        <p:blipFill>
          <a:blip r:embed="rId8"/>
          <a:srcRect/>
          <a:stretch>
            <a:fillRect/>
          </a:stretch>
        </p:blipFill>
        <p:spPr bwMode="auto">
          <a:xfrm>
            <a:off x="2438400" y="4732338"/>
            <a:ext cx="2057400" cy="1243012"/>
          </a:xfrm>
          <a:prstGeom prst="rect">
            <a:avLst/>
          </a:prstGeom>
          <a:noFill/>
          <a:ln w="38100" cmpd="sng">
            <a:solidFill>
              <a:schemeClr val="bg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5" descr="Picture of a group of Physicians cutting a red ribbon. " title="Physicians Cutting ribbon"/>
          <p:cNvPicPr>
            <a:picLocks noChangeAspect="1" noChangeArrowheads="1"/>
          </p:cNvPicPr>
          <p:nvPr/>
        </p:nvPicPr>
        <p:blipFill>
          <a:blip r:embed="rId9"/>
          <a:srcRect/>
          <a:stretch>
            <a:fillRect/>
          </a:stretch>
        </p:blipFill>
        <p:spPr bwMode="auto">
          <a:xfrm>
            <a:off x="163513" y="4746625"/>
            <a:ext cx="2122487" cy="1214438"/>
          </a:xfrm>
          <a:prstGeom prst="rect">
            <a:avLst/>
          </a:prstGeom>
          <a:noFill/>
          <a:ln w="38100" cmpd="sng">
            <a:solidFill>
              <a:schemeClr val="bg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69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fade">
                                      <p:cBhvr>
                                        <p:cTn id="11" dur="500"/>
                                        <p:tgtEl>
                                          <p:spTgt spid="2253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fade">
                                      <p:cBhvr>
                                        <p:cTn id="15" dur="500"/>
                                        <p:tgtEl>
                                          <p:spTgt spid="22536"/>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38"/>
                                        </p:tgtEl>
                                        <p:attrNameLst>
                                          <p:attrName>style.visibility</p:attrName>
                                        </p:attrNameLst>
                                      </p:cBhvr>
                                      <p:to>
                                        <p:strVal val="visible"/>
                                      </p:to>
                                    </p:set>
                                    <p:animEffect transition="in" filter="fade">
                                      <p:cBhvr>
                                        <p:cTn id="19" dur="500"/>
                                        <p:tgtEl>
                                          <p:spTgt spid="22538"/>
                                        </p:tgtEl>
                                      </p:cBhvr>
                                    </p:animEffec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0"/>
                                          </p:stCondLst>
                                        </p:cTn>
                                        <p:tgtEl>
                                          <p:spTgt spid="22532"/>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nodeType="afterEffect">
                                  <p:stCondLst>
                                    <p:cond delay="0"/>
                                  </p:stCondLst>
                                  <p:childTnLst>
                                    <p:set>
                                      <p:cBhvr>
                                        <p:cTn id="25" dur="1" fill="hold">
                                          <p:stCondLst>
                                            <p:cond delay="0"/>
                                          </p:stCondLst>
                                        </p:cTn>
                                        <p:tgtEl>
                                          <p:spTgt spid="22537"/>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nodeType="afterEffect">
                                  <p:stCondLst>
                                    <p:cond delay="0"/>
                                  </p:stCondLst>
                                  <p:childTnLst>
                                    <p:set>
                                      <p:cBhvr>
                                        <p:cTn id="28" dur="1" fill="hold">
                                          <p:stCondLst>
                                            <p:cond delay="0"/>
                                          </p:stCondLst>
                                        </p:cTn>
                                        <p:tgtEl>
                                          <p:spTgt spid="22539"/>
                                        </p:tgtEl>
                                        <p:attrNameLst>
                                          <p:attrName>style.visibility</p:attrName>
                                        </p:attrNameLst>
                                      </p:cBhvr>
                                      <p:to>
                                        <p:strVal val="visible"/>
                                      </p:to>
                                    </p:set>
                                  </p:childTnLst>
                                </p:cTn>
                              </p:par>
                            </p:childTnLst>
                          </p:cTn>
                        </p:par>
                        <p:par>
                          <p:cTn id="29" fill="hold" nodeType="afterGroup">
                            <p:stCondLst>
                              <p:cond delay="2000"/>
                            </p:stCondLst>
                            <p:childTnLst>
                              <p:par>
                                <p:cTn id="30" presetID="1" presetClass="entr" presetSubtype="0" fill="hold" nodeType="afterEffect">
                                  <p:stCondLst>
                                    <p:cond delay="0"/>
                                  </p:stCondLst>
                                  <p:childTnLst>
                                    <p:set>
                                      <p:cBhvr>
                                        <p:cTn id="31"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0"/>
            <a:ext cx="7981950" cy="914400"/>
          </a:xfrm>
        </p:spPr>
        <p:txBody>
          <a:bodyPr/>
          <a:lstStyle/>
          <a:p>
            <a:r>
              <a:rPr lang="en-US" dirty="0" smtClean="0"/>
              <a:t>The Process of Change</a:t>
            </a:r>
          </a:p>
        </p:txBody>
      </p:sp>
      <p:sp>
        <p:nvSpPr>
          <p:cNvPr id="27651" name="Content Placeholder 2"/>
          <p:cNvSpPr>
            <a:spLocks noGrp="1"/>
          </p:cNvSpPr>
          <p:nvPr>
            <p:ph idx="1"/>
          </p:nvPr>
        </p:nvSpPr>
        <p:spPr>
          <a:xfrm>
            <a:off x="584200" y="1531938"/>
            <a:ext cx="7981950" cy="3649662"/>
          </a:xfrm>
        </p:spPr>
        <p:txBody>
          <a:bodyPr/>
          <a:lstStyle/>
          <a:p>
            <a:pPr>
              <a:defRPr/>
            </a:pPr>
            <a:r>
              <a:rPr lang="en-US" sz="2400" dirty="0" smtClean="0"/>
              <a:t>First Unit to go-live (7300)</a:t>
            </a:r>
          </a:p>
          <a:p>
            <a:pPr marL="0" indent="0">
              <a:buFontTx/>
              <a:buNone/>
              <a:defRPr/>
            </a:pPr>
            <a:endParaRPr lang="en-US" sz="2400" dirty="0" smtClean="0"/>
          </a:p>
          <a:p>
            <a:pPr>
              <a:defRPr/>
            </a:pPr>
            <a:r>
              <a:rPr lang="en-US" sz="2400" dirty="0" smtClean="0"/>
              <a:t>High-lights of specific popular changes included: </a:t>
            </a:r>
          </a:p>
          <a:p>
            <a:pPr lvl="1">
              <a:defRPr/>
            </a:pPr>
            <a:r>
              <a:rPr lang="en-US" sz="2400" dirty="0" smtClean="0"/>
              <a:t>Quiet time, coffee (juice) carts</a:t>
            </a:r>
          </a:p>
          <a:p>
            <a:pPr lvl="1">
              <a:defRPr/>
            </a:pPr>
            <a:r>
              <a:rPr lang="en-US" sz="2400" dirty="0" smtClean="0"/>
              <a:t>Environmental designs of areas -Planetree</a:t>
            </a:r>
          </a:p>
          <a:p>
            <a:pPr lvl="1">
              <a:defRPr/>
            </a:pPr>
            <a:r>
              <a:rPr lang="en-US" sz="2400" dirty="0" smtClean="0"/>
              <a:t>“My Chart” for patients and families</a:t>
            </a:r>
          </a:p>
          <a:p>
            <a:pPr lvl="1">
              <a:defRPr/>
            </a:pPr>
            <a:r>
              <a:rPr lang="en-US" sz="2400" dirty="0" smtClean="0"/>
              <a:t>Huddles including team and patients</a:t>
            </a:r>
          </a:p>
          <a:p>
            <a:pPr lvl="1">
              <a:defRPr/>
            </a:pPr>
            <a:r>
              <a:rPr lang="en-US" sz="2400" dirty="0" smtClean="0"/>
              <a:t>Bus stops for Lab draws</a:t>
            </a:r>
          </a:p>
          <a:p>
            <a:pPr lvl="1">
              <a:defRPr/>
            </a:pPr>
            <a:endParaRPr lang="en-US" sz="2400" dirty="0" smtClean="0"/>
          </a:p>
          <a:p>
            <a:pPr lvl="1">
              <a:defRPr/>
            </a:pPr>
            <a:endParaRPr lang="en-US" sz="2400" dirty="0" smtClean="0"/>
          </a:p>
        </p:txBody>
      </p:sp>
    </p:spTree>
    <p:extLst>
      <p:ext uri="{BB962C8B-B14F-4D97-AF65-F5344CB8AC3E}">
        <p14:creationId xmlns:p14="http://schemas.microsoft.com/office/powerpoint/2010/main" val="1158907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5" name="Rectangle 3"/>
          <p:cNvSpPr>
            <a:spLocks noGrp="1" noChangeArrowheads="1"/>
          </p:cNvSpPr>
          <p:nvPr>
            <p:ph type="title"/>
          </p:nvPr>
        </p:nvSpPr>
        <p:spPr>
          <a:xfrm>
            <a:off x="584200" y="-76200"/>
            <a:ext cx="7981950" cy="1143000"/>
          </a:xfrm>
          <a:extLst>
            <a:ext uri="{AF507438-7753-43E0-B8FC-AC1667EBCBE1}">
              <a14:hiddenEffects xmlns:a14="http://schemas.microsoft.com/office/drawing/2010/main">
                <a:effectLst>
                  <a:outerShdw blurRad="50800" dist="25399" dir="2700000" algn="ctr" rotWithShape="0">
                    <a:schemeClr val="bg2"/>
                  </a:outerShdw>
                </a:effectLst>
              </a14:hiddenEffects>
            </a:ext>
          </a:extLst>
        </p:spPr>
        <p:txBody>
          <a:bodyPr lIns="90488" tIns="44450" rIns="90488" bIns="44450" anchor="ctr"/>
          <a:lstStyle/>
          <a:p>
            <a:pPr>
              <a:defRPr/>
            </a:pPr>
            <a:r>
              <a:rPr lang="en-US" dirty="0"/>
              <a:t>7300 is Innovating Excellence!</a:t>
            </a:r>
          </a:p>
        </p:txBody>
      </p:sp>
      <p:sp>
        <p:nvSpPr>
          <p:cNvPr id="15364" name="Line 4" descr="Background Image" title="Background Image"/>
          <p:cNvSpPr>
            <a:spLocks noChangeShapeType="1"/>
          </p:cNvSpPr>
          <p:nvPr/>
        </p:nvSpPr>
        <p:spPr bwMode="auto">
          <a:xfrm>
            <a:off x="0" y="838200"/>
            <a:ext cx="91440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smtClean="0">
              <a:solidFill>
                <a:srgbClr val="000000"/>
              </a:solidFill>
            </a:endParaRPr>
          </a:p>
        </p:txBody>
      </p:sp>
      <p:sp>
        <p:nvSpPr>
          <p:cNvPr id="3" name="Content Placeholder 2"/>
          <p:cNvSpPr>
            <a:spLocks noGrp="1"/>
          </p:cNvSpPr>
          <p:nvPr>
            <p:ph idx="1"/>
          </p:nvPr>
        </p:nvSpPr>
        <p:spPr>
          <a:xfrm>
            <a:off x="95250" y="990599"/>
            <a:ext cx="8896350" cy="4867275"/>
          </a:xfrm>
        </p:spPr>
        <p:txBody>
          <a:bodyPr/>
          <a:lstStyle/>
          <a:p>
            <a:pPr marL="0" indent="0">
              <a:buNone/>
            </a:pPr>
            <a:r>
              <a:rPr lang="en-US" sz="2400" i="1" kern="1200" dirty="0">
                <a:solidFill>
                  <a:srgbClr val="901C3B"/>
                </a:solidFill>
                <a:latin typeface="Sylfaen" pitchFamily="18" charset="0"/>
                <a:ea typeface="Osaka" pitchFamily="1" charset="-128"/>
              </a:rPr>
              <a:t>The instructions given by staff </a:t>
            </a:r>
            <a:r>
              <a:rPr lang="en-US" sz="2400" i="1" kern="1200" dirty="0" smtClean="0">
                <a:solidFill>
                  <a:srgbClr val="901C3B"/>
                </a:solidFill>
                <a:latin typeface="Sylfaen" pitchFamily="18" charset="0"/>
                <a:ea typeface="Osaka" pitchFamily="1" charset="-128"/>
              </a:rPr>
              <a:t/>
            </a:r>
            <a:br>
              <a:rPr lang="en-US" sz="2400" i="1" kern="1200" dirty="0" smtClean="0">
                <a:solidFill>
                  <a:srgbClr val="901C3B"/>
                </a:solidFill>
                <a:latin typeface="Sylfaen" pitchFamily="18" charset="0"/>
                <a:ea typeface="Osaka" pitchFamily="1" charset="-128"/>
              </a:rPr>
            </a:br>
            <a:r>
              <a:rPr lang="en-US" sz="2400" i="1" kern="1200" dirty="0" smtClean="0">
                <a:solidFill>
                  <a:srgbClr val="901C3B"/>
                </a:solidFill>
                <a:latin typeface="Sylfaen" pitchFamily="18" charset="0"/>
                <a:ea typeface="Osaka" pitchFamily="1" charset="-128"/>
              </a:rPr>
              <a:t>        about </a:t>
            </a:r>
            <a:r>
              <a:rPr lang="en-US" sz="2400" i="1" kern="1200" dirty="0">
                <a:solidFill>
                  <a:srgbClr val="901C3B"/>
                </a:solidFill>
                <a:latin typeface="Sylfaen" pitchFamily="18" charset="0"/>
                <a:ea typeface="Osaka" pitchFamily="1" charset="-128"/>
              </a:rPr>
              <a:t>how to care for </a:t>
            </a:r>
            <a:r>
              <a:rPr lang="en-US" sz="2400" i="1" kern="1200" dirty="0" smtClean="0">
                <a:solidFill>
                  <a:srgbClr val="901C3B"/>
                </a:solidFill>
                <a:latin typeface="Sylfaen" pitchFamily="18" charset="0"/>
                <a:ea typeface="Osaka" pitchFamily="1" charset="-128"/>
              </a:rPr>
              <a:t/>
            </a:r>
            <a:br>
              <a:rPr lang="en-US" sz="2400" i="1" kern="1200" dirty="0" smtClean="0">
                <a:solidFill>
                  <a:srgbClr val="901C3B"/>
                </a:solidFill>
                <a:latin typeface="Sylfaen" pitchFamily="18" charset="0"/>
                <a:ea typeface="Osaka" pitchFamily="1" charset="-128"/>
              </a:rPr>
            </a:br>
            <a:r>
              <a:rPr lang="en-US" sz="2400" i="1" kern="1200" dirty="0" smtClean="0">
                <a:solidFill>
                  <a:srgbClr val="901C3B"/>
                </a:solidFill>
                <a:latin typeface="Sylfaen" pitchFamily="18" charset="0"/>
                <a:ea typeface="Osaka" pitchFamily="1" charset="-128"/>
              </a:rPr>
              <a:t>    (</a:t>
            </a:r>
            <a:r>
              <a:rPr lang="en-US" sz="2400" i="1" kern="1200" dirty="0">
                <a:solidFill>
                  <a:srgbClr val="901C3B"/>
                </a:solidFill>
                <a:latin typeface="Sylfaen" pitchFamily="18" charset="0"/>
                <a:ea typeface="Osaka" pitchFamily="1" charset="-128"/>
              </a:rPr>
              <a:t>yourself/the patient) </a:t>
            </a:r>
            <a:r>
              <a:rPr lang="en-US" sz="2400" i="1" kern="1200" dirty="0" smtClean="0">
                <a:solidFill>
                  <a:srgbClr val="901C3B"/>
                </a:solidFill>
                <a:latin typeface="Sylfaen" pitchFamily="18" charset="0"/>
                <a:ea typeface="Osaka" pitchFamily="1" charset="-128"/>
              </a:rPr>
              <a:t>after </a:t>
            </a:r>
          </a:p>
          <a:p>
            <a:pPr marL="0" indent="0">
              <a:buNone/>
            </a:pPr>
            <a:r>
              <a:rPr lang="en-US" sz="2400" i="1" kern="1200" dirty="0">
                <a:solidFill>
                  <a:srgbClr val="901C3B"/>
                </a:solidFill>
                <a:latin typeface="Sylfaen" pitchFamily="18" charset="0"/>
                <a:ea typeface="Osaka" pitchFamily="1" charset="-128"/>
              </a:rPr>
              <a:t> </a:t>
            </a:r>
            <a:r>
              <a:rPr lang="en-US" sz="2400" i="1" kern="1200" dirty="0" smtClean="0">
                <a:solidFill>
                  <a:srgbClr val="901C3B"/>
                </a:solidFill>
                <a:latin typeface="Sylfaen" pitchFamily="18" charset="0"/>
                <a:ea typeface="Osaka" pitchFamily="1" charset="-128"/>
              </a:rPr>
              <a:t>        leaving </a:t>
            </a:r>
            <a:r>
              <a:rPr lang="en-US" sz="2400" i="1" kern="1200" dirty="0">
                <a:solidFill>
                  <a:srgbClr val="901C3B"/>
                </a:solidFill>
                <a:latin typeface="Sylfaen" pitchFamily="18" charset="0"/>
                <a:ea typeface="Osaka" pitchFamily="1" charset="-128"/>
              </a:rPr>
              <a:t>the </a:t>
            </a:r>
            <a:r>
              <a:rPr lang="en-US" sz="2400" i="1" kern="1200" dirty="0" smtClean="0">
                <a:solidFill>
                  <a:srgbClr val="901C3B"/>
                </a:solidFill>
                <a:latin typeface="Sylfaen" pitchFamily="18" charset="0"/>
                <a:ea typeface="Osaka" pitchFamily="1" charset="-128"/>
              </a:rPr>
              <a:t>hospital</a:t>
            </a:r>
          </a:p>
          <a:p>
            <a:pPr marL="0" indent="0">
              <a:buNone/>
            </a:pPr>
            <a:endParaRPr lang="en-US" sz="2400" i="1" kern="1200" dirty="0">
              <a:solidFill>
                <a:srgbClr val="901C3B"/>
              </a:solidFill>
              <a:latin typeface="Sylfaen" pitchFamily="18" charset="0"/>
              <a:ea typeface="Osaka" pitchFamily="1" charset="-128"/>
            </a:endParaRPr>
          </a:p>
          <a:p>
            <a:pPr marL="0" indent="0">
              <a:buNone/>
            </a:pPr>
            <a:endParaRPr lang="en-US" sz="2400" i="1" kern="1200" dirty="0" smtClean="0">
              <a:solidFill>
                <a:srgbClr val="901C3B"/>
              </a:solidFill>
              <a:latin typeface="Sylfaen" pitchFamily="18" charset="0"/>
              <a:ea typeface="Osaka" pitchFamily="1" charset="-128"/>
            </a:endParaRPr>
          </a:p>
          <a:p>
            <a:pPr marL="0" indent="0" algn="r">
              <a:buNone/>
            </a:pPr>
            <a:endParaRPr lang="en-US" sz="2400" i="1" kern="1200" dirty="0">
              <a:solidFill>
                <a:srgbClr val="901C3B"/>
              </a:solidFill>
              <a:latin typeface="Sylfaen" pitchFamily="18" charset="0"/>
              <a:ea typeface="Osaka" pitchFamily="1" charset="-128"/>
            </a:endParaRPr>
          </a:p>
          <a:p>
            <a:pPr marL="0" indent="0" algn="r">
              <a:buNone/>
            </a:pPr>
            <a:endParaRPr lang="en-US" sz="2400" i="1" kern="1200" dirty="0" smtClean="0">
              <a:solidFill>
                <a:srgbClr val="901C3B"/>
              </a:solidFill>
              <a:latin typeface="Sylfaen" pitchFamily="18" charset="0"/>
              <a:ea typeface="Osaka" pitchFamily="1" charset="-128"/>
            </a:endParaRPr>
          </a:p>
          <a:p>
            <a:pPr marL="3089275" lvl="8" indent="0">
              <a:buNone/>
            </a:pPr>
            <a:r>
              <a:rPr lang="en-US" sz="2400" i="1" dirty="0" smtClean="0">
                <a:solidFill>
                  <a:srgbClr val="901C3B"/>
                </a:solidFill>
                <a:latin typeface="Sylfaen" pitchFamily="18" charset="0"/>
                <a:ea typeface="Osaka" pitchFamily="1" charset="-128"/>
              </a:rPr>
              <a:t>                      The </a:t>
            </a:r>
            <a:r>
              <a:rPr lang="en-US" sz="2400" i="1" dirty="0">
                <a:solidFill>
                  <a:srgbClr val="901C3B"/>
                </a:solidFill>
                <a:latin typeface="Sylfaen" pitchFamily="18" charset="0"/>
                <a:ea typeface="Osaka" pitchFamily="1" charset="-128"/>
              </a:rPr>
              <a:t>nurses provide </a:t>
            </a:r>
            <a:r>
              <a:rPr lang="en-US" sz="2400" i="1" dirty="0" smtClean="0">
                <a:solidFill>
                  <a:srgbClr val="901C3B"/>
                </a:solidFill>
                <a:latin typeface="Sylfaen" pitchFamily="18" charset="0"/>
                <a:ea typeface="Osaka" pitchFamily="1" charset="-128"/>
              </a:rPr>
              <a:t>sufficient      </a:t>
            </a:r>
          </a:p>
          <a:p>
            <a:pPr marL="3089275" lvl="8" indent="0">
              <a:buNone/>
            </a:pPr>
            <a:r>
              <a:rPr lang="en-US" sz="2400" i="1" dirty="0" smtClean="0">
                <a:solidFill>
                  <a:srgbClr val="901C3B"/>
                </a:solidFill>
                <a:latin typeface="Sylfaen" pitchFamily="18" charset="0"/>
                <a:ea typeface="Osaka" pitchFamily="1" charset="-128"/>
              </a:rPr>
              <a:t>                   explanations  </a:t>
            </a:r>
            <a:r>
              <a:rPr lang="en-US" sz="2400" i="1" dirty="0">
                <a:solidFill>
                  <a:srgbClr val="901C3B"/>
                </a:solidFill>
                <a:latin typeface="Sylfaen" pitchFamily="18" charset="0"/>
                <a:ea typeface="Osaka" pitchFamily="1" charset="-128"/>
              </a:rPr>
              <a:t>about medications, </a:t>
            </a:r>
            <a:endParaRPr lang="en-US" sz="2400" i="1" dirty="0" smtClean="0">
              <a:solidFill>
                <a:srgbClr val="901C3B"/>
              </a:solidFill>
              <a:latin typeface="Sylfaen" pitchFamily="18" charset="0"/>
              <a:ea typeface="Osaka" pitchFamily="1" charset="-128"/>
            </a:endParaRPr>
          </a:p>
          <a:p>
            <a:pPr marL="3089275" lvl="8" indent="0">
              <a:buNone/>
            </a:pPr>
            <a:r>
              <a:rPr lang="en-US" sz="2400" i="1" dirty="0" smtClean="0">
                <a:solidFill>
                  <a:srgbClr val="901C3B"/>
                </a:solidFill>
                <a:latin typeface="Sylfaen" pitchFamily="18" charset="0"/>
                <a:ea typeface="Osaka" pitchFamily="1" charset="-128"/>
              </a:rPr>
              <a:t>                          procedures</a:t>
            </a:r>
            <a:r>
              <a:rPr lang="en-US" sz="2400" i="1" dirty="0">
                <a:solidFill>
                  <a:srgbClr val="901C3B"/>
                </a:solidFill>
                <a:latin typeface="Sylfaen" pitchFamily="18" charset="0"/>
                <a:ea typeface="Osaka" pitchFamily="1" charset="-128"/>
              </a:rPr>
              <a:t>, and routines</a:t>
            </a:r>
          </a:p>
          <a:p>
            <a:pPr marL="3089275" lvl="8" indent="0">
              <a:buNone/>
            </a:pPr>
            <a:endParaRPr lang="en-US" sz="2400" i="1" kern="1200" dirty="0">
              <a:solidFill>
                <a:srgbClr val="901C3B"/>
              </a:solidFill>
              <a:latin typeface="Sylfaen" pitchFamily="18" charset="0"/>
              <a:ea typeface="Osaka" pitchFamily="1" charset="-128"/>
            </a:endParaRPr>
          </a:p>
          <a:p>
            <a:pPr marL="0" indent="0" algn="r">
              <a:buNone/>
            </a:pPr>
            <a:endParaRPr lang="en-US" sz="2400" i="1" kern="1200" dirty="0">
              <a:solidFill>
                <a:srgbClr val="901C3B"/>
              </a:solidFill>
              <a:latin typeface="Sylfaen" pitchFamily="18" charset="0"/>
              <a:ea typeface="Osaka" pitchFamily="1" charset="-128"/>
            </a:endParaRPr>
          </a:p>
        </p:txBody>
      </p:sp>
      <p:grpSp>
        <p:nvGrpSpPr>
          <p:cNvPr id="4" name="Group 3" descr="Line Graphs" title="Line Graphs"/>
          <p:cNvGrpSpPr/>
          <p:nvPr/>
        </p:nvGrpSpPr>
        <p:grpSpPr>
          <a:xfrm>
            <a:off x="304800" y="990600"/>
            <a:ext cx="8686800" cy="5181600"/>
            <a:chOff x="304800" y="990600"/>
            <a:chExt cx="8686800" cy="5181600"/>
          </a:xfrm>
        </p:grpSpPr>
        <p:sp>
          <p:nvSpPr>
            <p:cNvPr id="15367" name="Line 7"/>
            <p:cNvSpPr>
              <a:spLocks noChangeShapeType="1"/>
            </p:cNvSpPr>
            <p:nvPr/>
          </p:nvSpPr>
          <p:spPr bwMode="auto">
            <a:xfrm>
              <a:off x="4572000" y="990600"/>
              <a:ext cx="0" cy="518160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smtClean="0">
                <a:solidFill>
                  <a:srgbClr val="000000"/>
                </a:solidFill>
              </a:endParaRPr>
            </a:p>
          </p:txBody>
        </p:sp>
        <p:pic>
          <p:nvPicPr>
            <p:cNvPr id="15368" name="Picture 8" descr="Line Graph" title="Line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4114800" cy="294005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5365" name="largeGraphImage" descr="Line Graph" title="Line 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90600"/>
              <a:ext cx="4191000" cy="29940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434593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5" name="Rectangle 3"/>
          <p:cNvSpPr>
            <a:spLocks noGrp="1" noChangeArrowheads="1"/>
          </p:cNvSpPr>
          <p:nvPr>
            <p:ph type="title"/>
          </p:nvPr>
        </p:nvSpPr>
        <p:spPr>
          <a:xfrm>
            <a:off x="584200" y="-76200"/>
            <a:ext cx="7981950" cy="1143000"/>
          </a:xfrm>
          <a:extLst>
            <a:ext uri="{AF507438-7753-43E0-B8FC-AC1667EBCBE1}">
              <a14:hiddenEffects xmlns:a14="http://schemas.microsoft.com/office/drawing/2010/main">
                <a:effectLst>
                  <a:outerShdw blurRad="50800" dist="25399" dir="2700000" algn="ctr" rotWithShape="0">
                    <a:schemeClr val="bg2"/>
                  </a:outerShdw>
                </a:effectLst>
              </a14:hiddenEffects>
            </a:ext>
          </a:extLst>
        </p:spPr>
        <p:txBody>
          <a:bodyPr lIns="90488" tIns="44450" rIns="90488" bIns="44450" anchor="ctr"/>
          <a:lstStyle/>
          <a:p>
            <a:pPr>
              <a:defRPr/>
            </a:pPr>
            <a:r>
              <a:rPr lang="en-US" sz="3000" dirty="0"/>
              <a:t>7300…The Results Are In!</a:t>
            </a:r>
          </a:p>
        </p:txBody>
      </p:sp>
      <p:sp>
        <p:nvSpPr>
          <p:cNvPr id="15364" name="Line 4" descr="Background Image" title="Background Image"/>
          <p:cNvSpPr>
            <a:spLocks noChangeShapeType="1"/>
          </p:cNvSpPr>
          <p:nvPr/>
        </p:nvSpPr>
        <p:spPr bwMode="auto">
          <a:xfrm>
            <a:off x="0" y="838200"/>
            <a:ext cx="9144000" cy="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smtClean="0">
              <a:solidFill>
                <a:srgbClr val="000000"/>
              </a:solidFill>
            </a:endParaRPr>
          </a:p>
        </p:txBody>
      </p:sp>
      <p:sp>
        <p:nvSpPr>
          <p:cNvPr id="3" name="Content Placeholder 2"/>
          <p:cNvSpPr>
            <a:spLocks noGrp="1"/>
          </p:cNvSpPr>
          <p:nvPr>
            <p:ph idx="1"/>
          </p:nvPr>
        </p:nvSpPr>
        <p:spPr>
          <a:xfrm>
            <a:off x="4267200" y="990599"/>
            <a:ext cx="4876800" cy="4867275"/>
          </a:xfrm>
        </p:spPr>
        <p:txBody>
          <a:bodyPr/>
          <a:lstStyle/>
          <a:p>
            <a:pPr marL="0" indent="0" algn="ctr" eaLnBrk="1" hangingPunct="1">
              <a:spcBef>
                <a:spcPct val="50000"/>
              </a:spcBef>
              <a:buNone/>
            </a:pPr>
            <a:r>
              <a:rPr lang="en-US" sz="2400" i="1" kern="1200" dirty="0">
                <a:solidFill>
                  <a:srgbClr val="901C3B"/>
                </a:solidFill>
                <a:latin typeface="Palatino" pitchFamily="-112" charset="0"/>
                <a:ea typeface="Osaka" pitchFamily="1" charset="-128"/>
              </a:rPr>
              <a:t>The educational and informational material provided regarding the hospital stay and treatment</a:t>
            </a:r>
          </a:p>
          <a:p>
            <a:pPr marL="0" indent="0">
              <a:buNone/>
            </a:pPr>
            <a:endParaRPr lang="en-US" sz="2400" i="1" kern="1200" dirty="0" smtClean="0">
              <a:solidFill>
                <a:srgbClr val="901C3B"/>
              </a:solidFill>
              <a:latin typeface="Palatino" pitchFamily="-112" charset="0"/>
              <a:ea typeface="Osaka" pitchFamily="1" charset="-128"/>
            </a:endParaRPr>
          </a:p>
          <a:p>
            <a:pPr marL="0" indent="0">
              <a:buNone/>
            </a:pPr>
            <a:endParaRPr lang="en-US" sz="2400" i="1" kern="1200" dirty="0">
              <a:solidFill>
                <a:srgbClr val="901C3B"/>
              </a:solidFill>
              <a:latin typeface="Palatino" pitchFamily="-112" charset="0"/>
              <a:ea typeface="Osaka" pitchFamily="1" charset="-128"/>
            </a:endParaRPr>
          </a:p>
          <a:p>
            <a:pPr marL="0" indent="0">
              <a:buNone/>
            </a:pPr>
            <a:endParaRPr lang="en-US" sz="2400" i="1" kern="1200" dirty="0" smtClean="0">
              <a:solidFill>
                <a:srgbClr val="901C3B"/>
              </a:solidFill>
              <a:latin typeface="Palatino" pitchFamily="-112" charset="0"/>
              <a:ea typeface="Osaka" pitchFamily="1" charset="-128"/>
            </a:endParaRPr>
          </a:p>
          <a:p>
            <a:pPr marL="1260475" lvl="4" indent="0" algn="ctr">
              <a:spcBef>
                <a:spcPct val="50000"/>
              </a:spcBef>
              <a:buNone/>
            </a:pPr>
            <a:r>
              <a:rPr lang="en-US" sz="2400" i="1" kern="1200" dirty="0" smtClean="0">
                <a:solidFill>
                  <a:srgbClr val="901C3B"/>
                </a:solidFill>
                <a:latin typeface="Palatino" pitchFamily="-112" charset="0"/>
                <a:ea typeface="Osaka" pitchFamily="1" charset="-128"/>
              </a:rPr>
              <a:t>    The </a:t>
            </a:r>
            <a:r>
              <a:rPr lang="en-US" sz="2400" i="1" kern="1200" dirty="0">
                <a:solidFill>
                  <a:srgbClr val="901C3B"/>
                </a:solidFill>
                <a:latin typeface="Palatino" pitchFamily="-112" charset="0"/>
                <a:ea typeface="Osaka" pitchFamily="1" charset="-128"/>
              </a:rPr>
              <a:t>hospital's assistance in planning </a:t>
            </a:r>
            <a:br>
              <a:rPr lang="en-US" sz="2400" i="1" kern="1200" dirty="0">
                <a:solidFill>
                  <a:srgbClr val="901C3B"/>
                </a:solidFill>
                <a:latin typeface="Palatino" pitchFamily="-112" charset="0"/>
                <a:ea typeface="Osaka" pitchFamily="1" charset="-128"/>
              </a:rPr>
            </a:br>
            <a:r>
              <a:rPr lang="en-US" sz="2400" i="1" kern="1200" dirty="0" smtClean="0">
                <a:solidFill>
                  <a:srgbClr val="901C3B"/>
                </a:solidFill>
                <a:latin typeface="Palatino" pitchFamily="-112" charset="0"/>
                <a:ea typeface="Osaka" pitchFamily="1" charset="-128"/>
              </a:rPr>
              <a:t>for </a:t>
            </a:r>
            <a:r>
              <a:rPr lang="en-US" sz="2400" i="1" kern="1200" dirty="0">
                <a:solidFill>
                  <a:srgbClr val="901C3B"/>
                </a:solidFill>
                <a:latin typeface="Palatino" pitchFamily="-112" charset="0"/>
                <a:ea typeface="Osaka" pitchFamily="1" charset="-128"/>
              </a:rPr>
              <a:t>care after discharge</a:t>
            </a:r>
          </a:p>
          <a:p>
            <a:pPr marL="3089275" lvl="8" indent="0">
              <a:buNone/>
            </a:pPr>
            <a:endParaRPr lang="en-US" sz="2400" i="1" kern="1200" dirty="0">
              <a:solidFill>
                <a:srgbClr val="901C3B"/>
              </a:solidFill>
              <a:latin typeface="Palatino" pitchFamily="-112" charset="0"/>
              <a:ea typeface="Osaka" pitchFamily="1" charset="-128"/>
            </a:endParaRPr>
          </a:p>
          <a:p>
            <a:pPr marL="0" indent="0" algn="r">
              <a:buNone/>
            </a:pPr>
            <a:endParaRPr lang="en-US" sz="2400" i="1" kern="1200" dirty="0">
              <a:solidFill>
                <a:srgbClr val="901C3B"/>
              </a:solidFill>
              <a:latin typeface="Palatino" pitchFamily="-112" charset="0"/>
              <a:ea typeface="Osaka" pitchFamily="1" charset="-128"/>
            </a:endParaRPr>
          </a:p>
        </p:txBody>
      </p:sp>
      <p:grpSp>
        <p:nvGrpSpPr>
          <p:cNvPr id="2" name="Group 1" descr="Line Graphs" title="Line Graphs"/>
          <p:cNvGrpSpPr/>
          <p:nvPr/>
        </p:nvGrpSpPr>
        <p:grpSpPr>
          <a:xfrm>
            <a:off x="76200" y="762000"/>
            <a:ext cx="5475288" cy="5227638"/>
            <a:chOff x="152400" y="762000"/>
            <a:chExt cx="5475288" cy="5227638"/>
          </a:xfrm>
        </p:grpSpPr>
        <p:pic>
          <p:nvPicPr>
            <p:cNvPr id="9" name="Picture 6" descr="dash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3378200"/>
              <a:ext cx="3810000" cy="26114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largeGraphImage" descr="dash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3810000" cy="27209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2" name="Picture 9" descr="Picture of an elderly couple walking together. The gentleman is walking using a walker. " title="Clipart of elderly couple walking toge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5257800"/>
            <a:ext cx="739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2216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for UH Units 2011 Gallup Survey: TeamSTEPPS focus Questions.&#10;&#10; C20. There is good cooperation among hospital units or departments that need to work together. According to the diagram This section indicates significant decrease from 2010 as related to units 6100, 6200, 6300, 9200 and 9300.&#10;&#10;&#10;C26.  We are informed about errors that happen in this work area.  According to the diagram This section indicates significant decrease from 2010 as related to units 6100, 6200, 6300, 9200 and 9300. And an inscrease as related to units 7300 and 4100.  &#10;&#10;&#10;&#10;C27.  Staff feel free to question the decisions or actions of those with more authority. According to the diagram This section indicates significant decrease from 2010 as related to units 8100, 8200, 4700,9200 and 9300. And an increase as related to units 7300 and 4100. &#10;&#10;&#10;&#10;C28.  In this work area, we discuss ways to prevent errors from happening again. According to the diagram This section indicates significant decrease from 2010 as related to units 8100, 8200, 7200, 9100, 9200, 9300. And an increase as related to units 7300, and 4100. &#10;&#10;&#10;&#10;C21.  Important patient care information is often lost during shift changes or from one day to the next.  According to the diagram This section indicates significant decrease from 2010 as related to units 7100, 4700, 7200, 9100, 9200, 9300, 7300, and 4100. And an increase from 6100, 6200, 6300, 8100, and 8200. &#10;&#10;&#10;C22.  Problems often occur in the exchange of information across work areas. According to the diagram This section indicates significant decrease from 2010 as related to units 7100, 4700, 7300, and 4100. And a Increase as related to 9200, and 9300.&#10;&#10;&#10;C23  Things “fall between the cracks” when transferring patients from one area to another. According to the diagram This section indicates significant Increase from 2010 as related to units 6100, 6200, 6300, 8100, 8200, 9200, 9300, 7300, and 4100. &#10;&#10;" title="Gallup Surve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69025"/>
          </a:xfrm>
          <a:prstGeom prst="rect">
            <a:avLst/>
          </a:prstGeom>
        </p:spPr>
      </p:pic>
    </p:spTree>
    <p:extLst>
      <p:ext uri="{BB962C8B-B14F-4D97-AF65-F5344CB8AC3E}">
        <p14:creationId xmlns:p14="http://schemas.microsoft.com/office/powerpoint/2010/main" val="3142788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4294967295"/>
          </p:nvPr>
        </p:nvSpPr>
        <p:spPr>
          <a:xfrm>
            <a:off x="914400" y="1524000"/>
            <a:ext cx="7696200" cy="4692650"/>
          </a:xfrm>
        </p:spPr>
        <p:txBody>
          <a:bodyPr/>
          <a:lstStyle/>
          <a:p>
            <a:pPr>
              <a:lnSpc>
                <a:spcPct val="90000"/>
              </a:lnSpc>
              <a:buFont typeface="Wingdings" pitchFamily="2" charset="2"/>
              <a:buNone/>
            </a:pPr>
            <a:r>
              <a:rPr lang="en-US" sz="5400" b="1" dirty="0" smtClean="0">
                <a:latin typeface="Papyrus" pitchFamily="66" charset="0"/>
              </a:rPr>
              <a:t>“The only way to make sense out of change is to plunge into it, move with it, and join the dance.”</a:t>
            </a:r>
          </a:p>
          <a:p>
            <a:pPr>
              <a:lnSpc>
                <a:spcPct val="90000"/>
              </a:lnSpc>
              <a:buFont typeface="Wingdings" pitchFamily="2" charset="2"/>
              <a:buNone/>
            </a:pPr>
            <a:r>
              <a:rPr lang="en-US" b="1" dirty="0" smtClean="0">
                <a:latin typeface="Papyrus" pitchFamily="66" charset="0"/>
              </a:rPr>
              <a:t>						Alan Watts</a:t>
            </a:r>
          </a:p>
        </p:txBody>
      </p:sp>
    </p:spTree>
    <p:extLst>
      <p:ext uri="{BB962C8B-B14F-4D97-AF65-F5344CB8AC3E}">
        <p14:creationId xmlns:p14="http://schemas.microsoft.com/office/powerpoint/2010/main" val="22697926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Agenda</a:t>
            </a:r>
          </a:p>
        </p:txBody>
      </p:sp>
      <p:sp>
        <p:nvSpPr>
          <p:cNvPr id="5123" name="Content Placeholder 2"/>
          <p:cNvSpPr>
            <a:spLocks noGrp="1"/>
          </p:cNvSpPr>
          <p:nvPr>
            <p:ph idx="1"/>
          </p:nvPr>
        </p:nvSpPr>
        <p:spPr/>
        <p:txBody>
          <a:bodyPr/>
          <a:lstStyle/>
          <a:p>
            <a:r>
              <a:rPr lang="en-US" sz="2800" dirty="0" smtClean="0">
                <a:solidFill>
                  <a:srgbClr val="901C3B"/>
                </a:solidFill>
              </a:rPr>
              <a:t>Introduction</a:t>
            </a:r>
          </a:p>
          <a:p>
            <a:r>
              <a:rPr lang="en-US" sz="2800" dirty="0" smtClean="0"/>
              <a:t>Innovating Excellence</a:t>
            </a:r>
          </a:p>
          <a:p>
            <a:r>
              <a:rPr lang="en-US" sz="2800" dirty="0" smtClean="0"/>
              <a:t>In-Situ Coaching </a:t>
            </a:r>
          </a:p>
          <a:p>
            <a:r>
              <a:rPr lang="en-US" sz="2800" dirty="0" smtClean="0"/>
              <a:t>Simulation Training </a:t>
            </a:r>
          </a:p>
          <a:p>
            <a:pPr lvl="1"/>
            <a:r>
              <a:rPr lang="en-US" sz="2400" dirty="0" smtClean="0"/>
              <a:t>Team Situational Awareness</a:t>
            </a:r>
          </a:p>
          <a:p>
            <a:pPr lvl="1"/>
            <a:r>
              <a:rPr lang="en-US" sz="2400" dirty="0" smtClean="0"/>
              <a:t>How we train physicians</a:t>
            </a:r>
          </a:p>
          <a:p>
            <a:r>
              <a:rPr lang="en-US" sz="2800" dirty="0" smtClean="0"/>
              <a:t>Conclusion</a:t>
            </a:r>
          </a:p>
          <a:p>
            <a:pPr lvl="1"/>
            <a:endParaRPr lang="en-US" dirty="0" smtClean="0"/>
          </a:p>
        </p:txBody>
      </p:sp>
    </p:spTree>
    <p:extLst>
      <p:ext uri="{BB962C8B-B14F-4D97-AF65-F5344CB8AC3E}">
        <p14:creationId xmlns:p14="http://schemas.microsoft.com/office/powerpoint/2010/main" val="222924386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body" sz="half" idx="1"/>
          </p:nvPr>
        </p:nvSpPr>
        <p:spPr>
          <a:xfrm>
            <a:off x="3276600" y="298450"/>
            <a:ext cx="5638800" cy="5410200"/>
          </a:xfrm>
        </p:spPr>
        <p:txBody>
          <a:bodyPr/>
          <a:lstStyle/>
          <a:p>
            <a:pPr>
              <a:buFont typeface="Wingdings" pitchFamily="2" charset="2"/>
              <a:buNone/>
            </a:pPr>
            <a:r>
              <a:rPr lang="en-US" sz="2000" b="1" u="sng" dirty="0" smtClean="0"/>
              <a:t>Designs implemented</a:t>
            </a:r>
          </a:p>
          <a:p>
            <a:pPr>
              <a:buFont typeface="Wingdings" pitchFamily="2" charset="2"/>
              <a:buNone/>
            </a:pPr>
            <a:r>
              <a:rPr lang="en-US" sz="1600" b="1" u="sng" dirty="0" smtClean="0"/>
              <a:t/>
            </a:r>
            <a:br>
              <a:rPr lang="en-US" sz="1600" b="1" u="sng" dirty="0" smtClean="0"/>
            </a:br>
            <a:endParaRPr lang="en-US" sz="1600" b="1" u="sng" dirty="0" smtClean="0"/>
          </a:p>
          <a:p>
            <a:pPr>
              <a:buFont typeface="Wingdings" pitchFamily="2" charset="2"/>
              <a:buNone/>
            </a:pPr>
            <a:r>
              <a:rPr lang="en-US" sz="2000" dirty="0" smtClean="0"/>
              <a:t>Handoff walk rounds </a:t>
            </a:r>
          </a:p>
          <a:p>
            <a:pPr>
              <a:buFont typeface="Wingdings" pitchFamily="2" charset="2"/>
              <a:buNone/>
            </a:pPr>
            <a:endParaRPr lang="en-US" sz="500" dirty="0" smtClean="0"/>
          </a:p>
          <a:p>
            <a:pPr>
              <a:buFont typeface="Wingdings" pitchFamily="2" charset="2"/>
              <a:buNone/>
            </a:pPr>
            <a:r>
              <a:rPr lang="en-US" sz="2000" dirty="0" smtClean="0"/>
              <a:t>Team huddles</a:t>
            </a:r>
          </a:p>
          <a:p>
            <a:pPr>
              <a:buFont typeface="Wingdings" pitchFamily="2" charset="2"/>
              <a:buNone/>
            </a:pPr>
            <a:endParaRPr lang="en-US" sz="500" dirty="0" smtClean="0"/>
          </a:p>
          <a:p>
            <a:pPr>
              <a:buFont typeface="Wingdings" pitchFamily="2" charset="2"/>
              <a:buNone/>
            </a:pPr>
            <a:r>
              <a:rPr lang="en-US" sz="2000" dirty="0" smtClean="0"/>
              <a:t>Interdisciplinary care-planning rounds</a:t>
            </a:r>
          </a:p>
          <a:p>
            <a:pPr>
              <a:buFont typeface="Wingdings" pitchFamily="2" charset="2"/>
              <a:buNone/>
            </a:pPr>
            <a:endParaRPr lang="en-US" sz="500" dirty="0" smtClean="0"/>
          </a:p>
          <a:p>
            <a:pPr>
              <a:buFont typeface="Wingdings" pitchFamily="2" charset="2"/>
              <a:buNone/>
            </a:pPr>
            <a:r>
              <a:rPr lang="en-US" sz="2000" dirty="0" smtClean="0"/>
              <a:t>TLC position</a:t>
            </a:r>
          </a:p>
          <a:p>
            <a:pPr>
              <a:buFont typeface="Wingdings" pitchFamily="2" charset="2"/>
              <a:buNone/>
            </a:pPr>
            <a:endParaRPr lang="en-US" sz="500" dirty="0" smtClean="0"/>
          </a:p>
          <a:p>
            <a:pPr>
              <a:buFont typeface="Wingdings" pitchFamily="2" charset="2"/>
              <a:buNone/>
            </a:pPr>
            <a:r>
              <a:rPr lang="en-US" sz="2000" dirty="0" smtClean="0"/>
              <a:t>Standard uniform colors for patient facing staff</a:t>
            </a:r>
          </a:p>
          <a:p>
            <a:pPr>
              <a:buFont typeface="Wingdings" pitchFamily="2" charset="2"/>
              <a:buNone/>
            </a:pPr>
            <a:endParaRPr lang="en-US" sz="500" dirty="0" smtClean="0"/>
          </a:p>
          <a:p>
            <a:pPr>
              <a:buFont typeface="Wingdings" pitchFamily="2" charset="2"/>
              <a:buNone/>
            </a:pPr>
            <a:r>
              <a:rPr lang="en-US" sz="2000" dirty="0" smtClean="0"/>
              <a:t>Quiet time </a:t>
            </a:r>
          </a:p>
          <a:p>
            <a:pPr>
              <a:buFont typeface="Wingdings" pitchFamily="2" charset="2"/>
              <a:buNone/>
            </a:pPr>
            <a:r>
              <a:rPr lang="en-US" sz="1600" dirty="0" smtClean="0"/>
              <a:t>(1 hr in AM, 4 hr in NOC)</a:t>
            </a:r>
          </a:p>
          <a:p>
            <a:pPr>
              <a:buFont typeface="Wingdings" pitchFamily="2" charset="2"/>
              <a:buNone/>
            </a:pPr>
            <a:endParaRPr lang="en-US" sz="500" dirty="0" smtClean="0"/>
          </a:p>
          <a:p>
            <a:pPr>
              <a:buFont typeface="Wingdings" pitchFamily="2" charset="2"/>
              <a:buNone/>
            </a:pPr>
            <a:r>
              <a:rPr lang="en-US" sz="2000" dirty="0" smtClean="0"/>
              <a:t>“Bus Stop” phlebotomy</a:t>
            </a:r>
          </a:p>
          <a:p>
            <a:pPr>
              <a:buFont typeface="Wingdings" pitchFamily="2" charset="2"/>
              <a:buNone/>
            </a:pPr>
            <a:endParaRPr lang="en-US" sz="500" dirty="0" smtClean="0"/>
          </a:p>
          <a:p>
            <a:pPr>
              <a:buFont typeface="Wingdings" pitchFamily="2" charset="2"/>
              <a:buNone/>
            </a:pPr>
            <a:r>
              <a:rPr lang="en-US" sz="2000" dirty="0" smtClean="0"/>
              <a:t>24 hour visitation partnership</a:t>
            </a:r>
          </a:p>
        </p:txBody>
      </p:sp>
      <p:pic>
        <p:nvPicPr>
          <p:cNvPr id="32773" name="Picture 5" descr="Physicians posing together for a group photo. " titl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2400"/>
            <a:ext cx="2592388" cy="18780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6" descr="Picture of Physicians doing rounds. " title="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2030413"/>
            <a:ext cx="2592388" cy="1946275"/>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4" descr="Medical staff posing together for a picture while cutting red ribbon. " title="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 y="4038600"/>
            <a:ext cx="2592388" cy="1928813"/>
          </a:xfrm>
          <a:prstGeom prst="rect">
            <a:avLst/>
          </a:prstGeom>
          <a:noFill/>
          <a:ln w="2540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661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0"/>
            <a:ext cx="7981950" cy="1143000"/>
          </a:xfrm>
        </p:spPr>
        <p:txBody>
          <a:bodyPr/>
          <a:lstStyle/>
          <a:p>
            <a:r>
              <a:rPr lang="en-US" dirty="0" smtClean="0"/>
              <a:t>Agenda</a:t>
            </a:r>
          </a:p>
        </p:txBody>
      </p:sp>
      <p:sp>
        <p:nvSpPr>
          <p:cNvPr id="33795" name="Content Placeholder 2"/>
          <p:cNvSpPr>
            <a:spLocks noGrp="1"/>
          </p:cNvSpPr>
          <p:nvPr>
            <p:ph idx="1"/>
          </p:nvPr>
        </p:nvSpPr>
        <p:spPr/>
        <p:txBody>
          <a:bodyPr/>
          <a:lstStyle/>
          <a:p>
            <a:r>
              <a:rPr lang="en-US" sz="2800" dirty="0" smtClean="0"/>
              <a:t>Introduction</a:t>
            </a:r>
          </a:p>
          <a:p>
            <a:r>
              <a:rPr lang="en-US" sz="2800" dirty="0" smtClean="0"/>
              <a:t>Innovating Excellence</a:t>
            </a:r>
          </a:p>
          <a:p>
            <a:r>
              <a:rPr lang="en-US" sz="2800" dirty="0" smtClean="0">
                <a:solidFill>
                  <a:srgbClr val="901C3B"/>
                </a:solidFill>
              </a:rPr>
              <a:t>In-Situ Coaching</a:t>
            </a:r>
          </a:p>
          <a:p>
            <a:r>
              <a:rPr lang="en-US" sz="2800" dirty="0" smtClean="0"/>
              <a:t>Simulation Training</a:t>
            </a:r>
          </a:p>
          <a:p>
            <a:pPr lvl="1"/>
            <a:r>
              <a:rPr lang="en-US" sz="2400" dirty="0" smtClean="0"/>
              <a:t>Team Situational Awareness</a:t>
            </a:r>
          </a:p>
          <a:p>
            <a:pPr lvl="1"/>
            <a:r>
              <a:rPr lang="en-US" sz="2400" dirty="0" smtClean="0"/>
              <a:t>How we train physicians</a:t>
            </a:r>
          </a:p>
          <a:p>
            <a:r>
              <a:rPr lang="en-US" sz="2800" dirty="0" smtClean="0"/>
              <a:t>Conclusion</a:t>
            </a:r>
          </a:p>
          <a:p>
            <a:pPr lvl="1"/>
            <a:endParaRPr lang="en-US" dirty="0" smtClean="0"/>
          </a:p>
        </p:txBody>
      </p:sp>
    </p:spTree>
    <p:extLst>
      <p:ext uri="{BB962C8B-B14F-4D97-AF65-F5344CB8AC3E}">
        <p14:creationId xmlns:p14="http://schemas.microsoft.com/office/powerpoint/2010/main" val="259383372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228600"/>
            <a:ext cx="7981950" cy="744538"/>
          </a:xfrm>
        </p:spPr>
        <p:txBody>
          <a:bodyPr/>
          <a:lstStyle/>
          <a:p>
            <a:r>
              <a:rPr lang="en-US" dirty="0" smtClean="0"/>
              <a:t>Wicked problem: </a:t>
            </a:r>
          </a:p>
        </p:txBody>
      </p:sp>
      <p:sp>
        <p:nvSpPr>
          <p:cNvPr id="6147" name="Content Placeholder 2"/>
          <p:cNvSpPr>
            <a:spLocks noGrp="1"/>
          </p:cNvSpPr>
          <p:nvPr>
            <p:ph idx="1"/>
          </p:nvPr>
        </p:nvSpPr>
        <p:spPr>
          <a:xfrm>
            <a:off x="381000" y="1066800"/>
            <a:ext cx="7981950" cy="3810000"/>
          </a:xfrm>
        </p:spPr>
        <p:txBody>
          <a:bodyPr/>
          <a:lstStyle/>
          <a:p>
            <a:pPr marL="0" indent="0">
              <a:buFontTx/>
              <a:buNone/>
              <a:defRPr/>
            </a:pPr>
            <a:r>
              <a:rPr lang="en-US" sz="2700" dirty="0" smtClean="0"/>
              <a:t>A young man with trauma</a:t>
            </a:r>
            <a:r>
              <a:rPr lang="en-US" sz="2700" dirty="0"/>
              <a:t> </a:t>
            </a:r>
            <a:r>
              <a:rPr lang="en-US" sz="2700" dirty="0" smtClean="0"/>
              <a:t>cared for by a </a:t>
            </a:r>
            <a:r>
              <a:rPr lang="en-US" sz="2700" b="1" i="1" dirty="0" smtClean="0"/>
              <a:t>new RN</a:t>
            </a:r>
          </a:p>
          <a:p>
            <a:pPr marL="0" indent="0">
              <a:buFontTx/>
              <a:buNone/>
              <a:defRPr/>
            </a:pPr>
            <a:endParaRPr lang="en-US" sz="1000" dirty="0" smtClean="0"/>
          </a:p>
          <a:p>
            <a:pPr marL="0" indent="0">
              <a:buFontTx/>
              <a:buNone/>
              <a:defRPr/>
            </a:pPr>
            <a:r>
              <a:rPr lang="en-US" sz="2700" i="1" dirty="0" smtClean="0"/>
              <a:t>Wicked problem: </a:t>
            </a:r>
          </a:p>
          <a:p>
            <a:pPr marL="0" indent="0">
              <a:buFontTx/>
              <a:buNone/>
              <a:defRPr/>
            </a:pPr>
            <a:endParaRPr lang="en-US" sz="1000" dirty="0" smtClean="0"/>
          </a:p>
          <a:p>
            <a:pPr marL="0" indent="0">
              <a:buFontTx/>
              <a:buNone/>
              <a:defRPr/>
            </a:pPr>
            <a:r>
              <a:rPr lang="en-US" sz="2700" dirty="0" smtClean="0"/>
              <a:t>The new RN attended core curriculum training into which TeamSTEPPS were woven</a:t>
            </a:r>
          </a:p>
          <a:p>
            <a:pPr marL="0" indent="0">
              <a:buFontTx/>
              <a:buNone/>
              <a:defRPr/>
            </a:pPr>
            <a:endParaRPr lang="en-US" sz="1000" dirty="0"/>
          </a:p>
          <a:p>
            <a:pPr lvl="1">
              <a:defRPr/>
            </a:pPr>
            <a:r>
              <a:rPr lang="en-US" sz="2700" dirty="0" smtClean="0"/>
              <a:t>Why didn’t this nurse “get it?”</a:t>
            </a:r>
          </a:p>
          <a:p>
            <a:pPr marL="284163" lvl="1" indent="0">
              <a:buFontTx/>
              <a:buNone/>
              <a:defRPr/>
            </a:pPr>
            <a:endParaRPr lang="en-US" sz="1000" dirty="0" smtClean="0"/>
          </a:p>
          <a:p>
            <a:pPr lvl="1">
              <a:defRPr/>
            </a:pPr>
            <a:r>
              <a:rPr lang="en-US" sz="2700" dirty="0" smtClean="0"/>
              <a:t>Was this an isolated case?</a:t>
            </a:r>
          </a:p>
        </p:txBody>
      </p:sp>
      <p:pic>
        <p:nvPicPr>
          <p:cNvPr id="34820" name="Picture 5" descr="Picture of patient being loaded onto a heliocopter by physicians. " title="Trauma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10000"/>
            <a:ext cx="3352800" cy="22352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26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49225" y="76200"/>
            <a:ext cx="6632575" cy="1125538"/>
          </a:xfrm>
        </p:spPr>
        <p:txBody>
          <a:bodyPr/>
          <a:lstStyle/>
          <a:p>
            <a:r>
              <a:rPr lang="en-US" dirty="0" smtClean="0"/>
              <a:t>For some, it just comes naturally…</a:t>
            </a:r>
          </a:p>
        </p:txBody>
      </p:sp>
      <p:sp>
        <p:nvSpPr>
          <p:cNvPr id="35845" name="Content Placeholder 2"/>
          <p:cNvSpPr txBox="1">
            <a:spLocks/>
          </p:cNvSpPr>
          <p:nvPr/>
        </p:nvSpPr>
        <p:spPr bwMode="auto">
          <a:xfrm>
            <a:off x="303213" y="1219200"/>
            <a:ext cx="8840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Clr>
                <a:srgbClr val="901C3B"/>
              </a:buClr>
            </a:pPr>
            <a:endParaRPr lang="en-US" i="1" dirty="0" smtClean="0">
              <a:solidFill>
                <a:srgbClr val="000000"/>
              </a:solidFill>
              <a:ea typeface="Osaka" pitchFamily="1" charset="-128"/>
            </a:endParaRPr>
          </a:p>
          <a:p>
            <a:pPr>
              <a:spcBef>
                <a:spcPct val="20000"/>
              </a:spcBef>
              <a:buClr>
                <a:srgbClr val="901C3B"/>
              </a:buClr>
            </a:pPr>
            <a:r>
              <a:rPr lang="en-US" i="1" dirty="0" smtClean="0">
                <a:solidFill>
                  <a:srgbClr val="000000"/>
                </a:solidFill>
                <a:ea typeface="Osaka" pitchFamily="1" charset="-128"/>
              </a:rPr>
              <a:t>Some</a:t>
            </a:r>
            <a:r>
              <a:rPr lang="en-US" dirty="0" smtClean="0">
                <a:solidFill>
                  <a:srgbClr val="000000"/>
                </a:solidFill>
                <a:ea typeface="Osaka" pitchFamily="1" charset="-128"/>
              </a:rPr>
              <a:t> concepts within TeamSTEPPS are natural for </a:t>
            </a:r>
            <a:r>
              <a:rPr lang="en-US" i="1" u="sng" dirty="0" smtClean="0">
                <a:solidFill>
                  <a:srgbClr val="000000"/>
                </a:solidFill>
                <a:ea typeface="Osaka" pitchFamily="1" charset="-128"/>
              </a:rPr>
              <a:t>some</a:t>
            </a:r>
            <a:r>
              <a:rPr lang="en-US" dirty="0" smtClean="0">
                <a:solidFill>
                  <a:srgbClr val="000000"/>
                </a:solidFill>
                <a:ea typeface="Osaka" pitchFamily="1" charset="-128"/>
              </a:rPr>
              <a:t> folks</a:t>
            </a:r>
            <a:endParaRPr lang="en-US" b="1" i="1" dirty="0" smtClean="0">
              <a:solidFill>
                <a:srgbClr val="000000"/>
              </a:solidFill>
              <a:ea typeface="Osaka" pitchFamily="1" charset="-128"/>
            </a:endParaRPr>
          </a:p>
        </p:txBody>
      </p:sp>
      <p:sp>
        <p:nvSpPr>
          <p:cNvPr id="35843" name="Content Placeholder 2"/>
          <p:cNvSpPr>
            <a:spLocks noGrp="1"/>
          </p:cNvSpPr>
          <p:nvPr>
            <p:ph idx="1"/>
          </p:nvPr>
        </p:nvSpPr>
        <p:spPr>
          <a:xfrm>
            <a:off x="4953000" y="2743200"/>
            <a:ext cx="4038600" cy="1862138"/>
          </a:xfrm>
        </p:spPr>
        <p:txBody>
          <a:bodyPr/>
          <a:lstStyle/>
          <a:p>
            <a:pPr marL="0" indent="0">
              <a:buFontTx/>
              <a:buNone/>
            </a:pPr>
            <a:endParaRPr lang="en-US" sz="1000" dirty="0" smtClean="0"/>
          </a:p>
          <a:p>
            <a:pPr marL="284163" lvl="1" indent="0" algn="ctr">
              <a:buFontTx/>
              <a:buNone/>
            </a:pPr>
            <a:r>
              <a:rPr lang="en-US" sz="2400" dirty="0" smtClean="0"/>
              <a:t>HOWEVER when training,</a:t>
            </a:r>
          </a:p>
          <a:p>
            <a:pPr marL="284163" lvl="1" indent="0" algn="ctr">
              <a:buFontTx/>
              <a:buNone/>
            </a:pPr>
            <a:r>
              <a:rPr lang="en-US" sz="2400" dirty="0" smtClean="0"/>
              <a:t> frame the tools &amp; strategies to a </a:t>
            </a:r>
            <a:r>
              <a:rPr lang="en-US" sz="2400" b="1" i="1" dirty="0" smtClean="0"/>
              <a:t>deliberate</a:t>
            </a:r>
            <a:r>
              <a:rPr lang="en-US" sz="2400" dirty="0" smtClean="0"/>
              <a:t> focus on </a:t>
            </a:r>
            <a:r>
              <a:rPr lang="en-US" sz="2400" b="1" i="1" dirty="0" smtClean="0"/>
              <a:t>patient safety</a:t>
            </a:r>
          </a:p>
        </p:txBody>
      </p:sp>
      <p:pic>
        <p:nvPicPr>
          <p:cNvPr id="39940" name="Picture 4" descr="picture of a smiling woman riding a bike with her legs out to the side. " title="Bike Ride"/>
          <p:cNvPicPr>
            <a:picLocks noChangeAspect="1" noChangeArrowheads="1"/>
          </p:cNvPicPr>
          <p:nvPr/>
        </p:nvPicPr>
        <p:blipFill>
          <a:blip r:embed="rId2"/>
          <a:srcRect/>
          <a:stretch>
            <a:fillRect/>
          </a:stretch>
        </p:blipFill>
        <p:spPr bwMode="auto">
          <a:xfrm>
            <a:off x="332521" y="2667000"/>
            <a:ext cx="4351338" cy="2895600"/>
          </a:xfrm>
          <a:prstGeom prst="rect">
            <a:avLst/>
          </a:prstGeom>
          <a:noFill/>
          <a:ln w="25400">
            <a:solidFill>
              <a:schemeClr val="tx2">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94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 y="161925"/>
            <a:ext cx="7981950" cy="600075"/>
          </a:xfrm>
        </p:spPr>
        <p:txBody>
          <a:bodyPr/>
          <a:lstStyle/>
          <a:p>
            <a:r>
              <a:rPr lang="en-US" dirty="0" smtClean="0"/>
              <a:t>Common sense</a:t>
            </a:r>
          </a:p>
        </p:txBody>
      </p:sp>
      <p:sp>
        <p:nvSpPr>
          <p:cNvPr id="40963" name="Content Placeholder 2"/>
          <p:cNvSpPr>
            <a:spLocks noGrp="1"/>
          </p:cNvSpPr>
          <p:nvPr>
            <p:ph idx="1"/>
          </p:nvPr>
        </p:nvSpPr>
        <p:spPr>
          <a:xfrm>
            <a:off x="152400" y="990600"/>
            <a:ext cx="7981950" cy="4411663"/>
          </a:xfrm>
        </p:spPr>
        <p:txBody>
          <a:bodyPr/>
          <a:lstStyle/>
          <a:p>
            <a:pPr marL="0" indent="0">
              <a:buFontTx/>
              <a:buNone/>
            </a:pPr>
            <a:r>
              <a:rPr lang="en-US" sz="2800" dirty="0" smtClean="0"/>
              <a:t>“The sun rises in the East and sets in the West”</a:t>
            </a:r>
          </a:p>
          <a:p>
            <a:pPr marL="0" indent="0">
              <a:buFontTx/>
              <a:buNone/>
            </a:pPr>
            <a:endParaRPr lang="en-US" sz="1000" dirty="0" smtClean="0"/>
          </a:p>
          <a:p>
            <a:pPr marL="0" indent="0">
              <a:buFontTx/>
              <a:buNone/>
            </a:pPr>
            <a:r>
              <a:rPr lang="en-US" sz="2800" b="1" dirty="0" smtClean="0"/>
              <a:t>Fact: </a:t>
            </a:r>
            <a:r>
              <a:rPr lang="en-US" sz="2800" dirty="0" smtClean="0"/>
              <a:t>The earth rotates and the sun therefore neither rises nor falls</a:t>
            </a:r>
          </a:p>
          <a:p>
            <a:pPr marL="0" indent="0">
              <a:buFontTx/>
              <a:buNone/>
            </a:pPr>
            <a:endParaRPr lang="en-US" sz="1000" dirty="0" smtClean="0"/>
          </a:p>
          <a:p>
            <a:pPr marL="0" indent="0">
              <a:buFontTx/>
              <a:buNone/>
            </a:pPr>
            <a:r>
              <a:rPr lang="en-US" sz="2800" b="1" dirty="0" smtClean="0"/>
              <a:t>Lesson: </a:t>
            </a:r>
            <a:r>
              <a:rPr lang="en-US" sz="2800" dirty="0" smtClean="0"/>
              <a:t>When one memorizes content, one often fails to understand the concept. </a:t>
            </a:r>
          </a:p>
        </p:txBody>
      </p:sp>
      <p:pic>
        <p:nvPicPr>
          <p:cNvPr id="36868" name="Picture 11" descr="full view of earth rotating in orbit around the sun with background-stars" title="Earth ro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33813"/>
            <a:ext cx="3902075" cy="21859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08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3" descr="Diagram showing passive and Active learning. People generally remember 10 percent of what they read, 20 percent of what they hear, 30 percent of what they see, 50 percent of what they see and hear, 70 percent of what they say and write and 90 percent of what they do. People are able to define, describe, list and explain what they read and hear. people are able to demonstrate, apply and practice what they see. people are able to analyze, define, create and evaluate what they say, write design and perform. " title="Passive and Active learning Pyramid"/>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9238" y="457200"/>
            <a:ext cx="8715375" cy="5638800"/>
          </a:xfrm>
        </p:spPr>
      </p:pic>
    </p:spTree>
    <p:extLst>
      <p:ext uri="{BB962C8B-B14F-4D97-AF65-F5344CB8AC3E}">
        <p14:creationId xmlns:p14="http://schemas.microsoft.com/office/powerpoint/2010/main" val="1585995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28600"/>
            <a:ext cx="7981950" cy="762000"/>
          </a:xfrm>
        </p:spPr>
        <p:txBody>
          <a:bodyPr/>
          <a:lstStyle/>
          <a:p>
            <a:r>
              <a:rPr lang="en-US" dirty="0" smtClean="0"/>
              <a:t>The solution: In Situ Coaching</a:t>
            </a:r>
          </a:p>
        </p:txBody>
      </p:sp>
      <p:sp>
        <p:nvSpPr>
          <p:cNvPr id="38915" name="Content Placeholder 2"/>
          <p:cNvSpPr>
            <a:spLocks noGrp="1"/>
          </p:cNvSpPr>
          <p:nvPr>
            <p:ph idx="1"/>
          </p:nvPr>
        </p:nvSpPr>
        <p:spPr>
          <a:xfrm>
            <a:off x="609600" y="1371600"/>
            <a:ext cx="7772400" cy="4030663"/>
          </a:xfrm>
        </p:spPr>
        <p:txBody>
          <a:bodyPr/>
          <a:lstStyle/>
          <a:p>
            <a:pPr marL="0" indent="0">
              <a:buFontTx/>
              <a:buNone/>
            </a:pPr>
            <a:endParaRPr lang="en-US" sz="2400" dirty="0" smtClean="0"/>
          </a:p>
          <a:p>
            <a:pPr marL="0" indent="0">
              <a:buFontTx/>
              <a:buNone/>
            </a:pPr>
            <a:r>
              <a:rPr lang="en-US" sz="2400" dirty="0" smtClean="0"/>
              <a:t>1.	Identify that there is an opportunity to further 	grow TeamSTEPPS</a:t>
            </a:r>
          </a:p>
          <a:p>
            <a:pPr marL="0" indent="0">
              <a:buFontTx/>
              <a:buNone/>
            </a:pPr>
            <a:endParaRPr lang="en-US" sz="500" dirty="0" smtClean="0"/>
          </a:p>
          <a:p>
            <a:pPr marL="0" indent="0">
              <a:lnSpc>
                <a:spcPct val="200000"/>
              </a:lnSpc>
              <a:buFontTx/>
              <a:buNone/>
            </a:pPr>
            <a:r>
              <a:rPr lang="en-US" sz="2400" dirty="0" smtClean="0"/>
              <a:t>2. 	Select coaches (i.e. “Empower Others to Act”)</a:t>
            </a:r>
          </a:p>
          <a:p>
            <a:pPr marL="0" indent="0">
              <a:lnSpc>
                <a:spcPct val="200000"/>
              </a:lnSpc>
              <a:buFontTx/>
              <a:buNone/>
            </a:pPr>
            <a:endParaRPr lang="en-US" sz="500" dirty="0" smtClean="0"/>
          </a:p>
          <a:p>
            <a:pPr marL="0" indent="0">
              <a:lnSpc>
                <a:spcPct val="200000"/>
              </a:lnSpc>
              <a:buFontTx/>
              <a:buNone/>
            </a:pPr>
            <a:r>
              <a:rPr lang="en-US" sz="2400" dirty="0" smtClean="0"/>
              <a:t>3. 	Train the coaches</a:t>
            </a:r>
          </a:p>
          <a:p>
            <a:pPr marL="0" indent="0">
              <a:lnSpc>
                <a:spcPct val="200000"/>
              </a:lnSpc>
              <a:buFontTx/>
              <a:buNone/>
            </a:pPr>
            <a:endParaRPr lang="en-US" sz="500" dirty="0" smtClean="0"/>
          </a:p>
          <a:p>
            <a:pPr marL="0" indent="0">
              <a:lnSpc>
                <a:spcPct val="200000"/>
              </a:lnSpc>
              <a:buFontTx/>
              <a:buNone/>
            </a:pPr>
            <a:r>
              <a:rPr lang="en-US" sz="2400" dirty="0" smtClean="0"/>
              <a:t>4. 	In Situ training on the units for all employees</a:t>
            </a:r>
          </a:p>
          <a:p>
            <a:pPr marL="284163" lvl="1" indent="0">
              <a:buFontTx/>
              <a:buNone/>
            </a:pPr>
            <a:endParaRPr lang="en-US" sz="3600" dirty="0" smtClean="0"/>
          </a:p>
        </p:txBody>
      </p:sp>
    </p:spTree>
    <p:extLst>
      <p:ext uri="{BB962C8B-B14F-4D97-AF65-F5344CB8AC3E}">
        <p14:creationId xmlns:p14="http://schemas.microsoft.com/office/powerpoint/2010/main" val="3924437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225" y="0"/>
            <a:ext cx="7981950" cy="914400"/>
          </a:xfrm>
        </p:spPr>
        <p:txBody>
          <a:bodyPr/>
          <a:lstStyle/>
          <a:p>
            <a:r>
              <a:rPr lang="en-US" dirty="0" smtClean="0"/>
              <a:t>Step 5. “Empower Others to Act” </a:t>
            </a:r>
            <a:r>
              <a:rPr lang="en-US" sz="1200" dirty="0" smtClean="0"/>
              <a:t>Kotter 2005</a:t>
            </a:r>
          </a:p>
        </p:txBody>
      </p:sp>
      <p:sp>
        <p:nvSpPr>
          <p:cNvPr id="9219" name="Content Placeholder 2"/>
          <p:cNvSpPr>
            <a:spLocks noGrp="1"/>
          </p:cNvSpPr>
          <p:nvPr>
            <p:ph idx="1"/>
          </p:nvPr>
        </p:nvSpPr>
        <p:spPr>
          <a:xfrm>
            <a:off x="14288" y="838200"/>
            <a:ext cx="7605712" cy="4813300"/>
          </a:xfrm>
        </p:spPr>
        <p:txBody>
          <a:bodyPr/>
          <a:lstStyle/>
          <a:p>
            <a:pPr marL="284163" lvl="1" indent="0">
              <a:buFontTx/>
              <a:buNone/>
              <a:defRPr/>
            </a:pPr>
            <a:endParaRPr lang="en-US" sz="1200" dirty="0" smtClean="0"/>
          </a:p>
          <a:p>
            <a:pPr marL="284163" lvl="1" indent="0">
              <a:buFontTx/>
              <a:buNone/>
              <a:defRPr/>
            </a:pPr>
            <a:r>
              <a:rPr lang="en-US" sz="2400" dirty="0" smtClean="0"/>
              <a:t>Staff meetings: </a:t>
            </a:r>
          </a:p>
          <a:p>
            <a:pPr lvl="3">
              <a:defRPr/>
            </a:pPr>
            <a:r>
              <a:rPr lang="en-US" sz="2400" dirty="0" smtClean="0"/>
              <a:t>reinforced rationale for use of TeamSTEPPS </a:t>
            </a:r>
          </a:p>
          <a:p>
            <a:pPr lvl="3">
              <a:defRPr/>
            </a:pPr>
            <a:r>
              <a:rPr lang="en-US" sz="2400" dirty="0" smtClean="0"/>
              <a:t>clarified expectations</a:t>
            </a:r>
          </a:p>
          <a:p>
            <a:pPr lvl="3">
              <a:defRPr/>
            </a:pPr>
            <a:r>
              <a:rPr lang="en-US" sz="2400" dirty="0" smtClean="0"/>
              <a:t>introduced purpose of coaching</a:t>
            </a:r>
          </a:p>
          <a:p>
            <a:pPr marL="919162" lvl="3" indent="0">
              <a:buFontTx/>
              <a:buNone/>
              <a:defRPr/>
            </a:pPr>
            <a:endParaRPr lang="en-US" sz="2000" dirty="0" smtClean="0"/>
          </a:p>
          <a:p>
            <a:pPr marL="284163" lvl="1" indent="0">
              <a:buFontTx/>
              <a:buNone/>
              <a:defRPr/>
            </a:pPr>
            <a:r>
              <a:rPr lang="en-US" sz="2400" dirty="0" smtClean="0"/>
              <a:t>Multi-disciplinary Champions/coaches in </a:t>
            </a:r>
          </a:p>
          <a:p>
            <a:pPr marL="284163" lvl="1" indent="0">
              <a:buFontTx/>
              <a:buNone/>
              <a:defRPr/>
            </a:pPr>
            <a:r>
              <a:rPr lang="en-US" sz="2400" b="1" i="1" dirty="0" smtClean="0"/>
              <a:t>every </a:t>
            </a:r>
            <a:r>
              <a:rPr lang="en-US" sz="2400" dirty="0" smtClean="0"/>
              <a:t>department identified:</a:t>
            </a:r>
          </a:p>
          <a:p>
            <a:pPr lvl="3">
              <a:defRPr/>
            </a:pPr>
            <a:r>
              <a:rPr lang="en-US" sz="2400" dirty="0" smtClean="0"/>
              <a:t>Physicians</a:t>
            </a:r>
          </a:p>
          <a:p>
            <a:pPr lvl="3">
              <a:defRPr/>
            </a:pPr>
            <a:r>
              <a:rPr lang="en-US" sz="2400" dirty="0" smtClean="0"/>
              <a:t>Nurses</a:t>
            </a:r>
          </a:p>
          <a:p>
            <a:pPr lvl="3">
              <a:defRPr/>
            </a:pPr>
            <a:r>
              <a:rPr lang="en-US" sz="2400" dirty="0" smtClean="0"/>
              <a:t>Therapists</a:t>
            </a:r>
          </a:p>
          <a:p>
            <a:pPr marL="919162" lvl="3" indent="0">
              <a:buFontTx/>
              <a:buNone/>
              <a:defRPr/>
            </a:pPr>
            <a:endParaRPr lang="en-US" sz="2400" dirty="0" smtClean="0"/>
          </a:p>
          <a:p>
            <a:pPr marL="919162" lvl="3" indent="0">
              <a:buFontTx/>
              <a:buNone/>
              <a:defRPr/>
            </a:pPr>
            <a:endParaRPr lang="en-US" sz="2400" dirty="0"/>
          </a:p>
          <a:p>
            <a:pPr marL="919162" lvl="3" indent="0">
              <a:buFontTx/>
              <a:buNone/>
              <a:defRPr/>
            </a:pPr>
            <a:endParaRPr lang="en-US" sz="2400" dirty="0" smtClean="0"/>
          </a:p>
        </p:txBody>
      </p:sp>
      <p:pic>
        <p:nvPicPr>
          <p:cNvPr id="2" name="Picture 1"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Empower others&quot;" title="Empower Others to A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13743"/>
            <a:ext cx="3276600" cy="4182257"/>
          </a:xfrm>
          <a:prstGeom prst="rect">
            <a:avLst/>
          </a:prstGeom>
        </p:spPr>
      </p:pic>
    </p:spTree>
    <p:extLst>
      <p:ext uri="{BB962C8B-B14F-4D97-AF65-F5344CB8AC3E}">
        <p14:creationId xmlns:p14="http://schemas.microsoft.com/office/powerpoint/2010/main" val="24512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152400"/>
            <a:ext cx="7981950" cy="668338"/>
          </a:xfrm>
        </p:spPr>
        <p:txBody>
          <a:bodyPr/>
          <a:lstStyle/>
          <a:p>
            <a:r>
              <a:rPr lang="en-US" dirty="0" smtClean="0"/>
              <a:t>Train the Coaches</a:t>
            </a:r>
          </a:p>
        </p:txBody>
      </p:sp>
      <p:sp>
        <p:nvSpPr>
          <p:cNvPr id="3" name="Content Placeholder 2"/>
          <p:cNvSpPr>
            <a:spLocks noGrp="1"/>
          </p:cNvSpPr>
          <p:nvPr>
            <p:ph idx="1"/>
          </p:nvPr>
        </p:nvSpPr>
        <p:spPr>
          <a:xfrm>
            <a:off x="304800" y="1143000"/>
            <a:ext cx="8839200" cy="4800600"/>
          </a:xfrm>
        </p:spPr>
        <p:txBody>
          <a:bodyPr/>
          <a:lstStyle/>
          <a:p>
            <a:pPr lvl="1">
              <a:defRPr/>
            </a:pPr>
            <a:r>
              <a:rPr lang="en-US" sz="2400" dirty="0" smtClean="0"/>
              <a:t>Classroom training</a:t>
            </a:r>
          </a:p>
          <a:p>
            <a:pPr lvl="2">
              <a:defRPr/>
            </a:pPr>
            <a:r>
              <a:rPr lang="en-US" sz="2000" dirty="0" smtClean="0"/>
              <a:t>Review TeamSTEPPS (many admitted they hadn’t heard the material before…)</a:t>
            </a:r>
          </a:p>
          <a:p>
            <a:pPr lvl="2">
              <a:defRPr/>
            </a:pPr>
            <a:r>
              <a:rPr lang="en-US" sz="2000" dirty="0" smtClean="0"/>
              <a:t>Creation of pocket cards</a:t>
            </a:r>
          </a:p>
          <a:p>
            <a:pPr lvl="2">
              <a:defRPr/>
            </a:pPr>
            <a:r>
              <a:rPr lang="en-US" sz="2000" dirty="0" smtClean="0"/>
              <a:t>Use of TeamSTEPP’s Coaching module</a:t>
            </a:r>
          </a:p>
          <a:p>
            <a:pPr lvl="2">
              <a:defRPr/>
            </a:pPr>
            <a:r>
              <a:rPr lang="en-US" sz="2000" dirty="0" smtClean="0"/>
              <a:t>Practice, practice, practice</a:t>
            </a:r>
          </a:p>
          <a:p>
            <a:pPr lvl="3">
              <a:defRPr/>
            </a:pPr>
            <a:r>
              <a:rPr lang="en-US" sz="2000" dirty="0" smtClean="0"/>
              <a:t>Stretch: in the moment role-playing</a:t>
            </a:r>
          </a:p>
          <a:p>
            <a:pPr marL="919162" lvl="3" indent="0">
              <a:buFontTx/>
              <a:buNone/>
              <a:defRPr/>
            </a:pPr>
            <a:endParaRPr lang="en-US" sz="2000" dirty="0" smtClean="0"/>
          </a:p>
          <a:p>
            <a:pPr lvl="1">
              <a:defRPr/>
            </a:pPr>
            <a:r>
              <a:rPr lang="en-US" sz="2400" dirty="0" smtClean="0"/>
              <a:t>Unit training</a:t>
            </a:r>
          </a:p>
          <a:p>
            <a:pPr lvl="2">
              <a:defRPr/>
            </a:pPr>
            <a:r>
              <a:rPr lang="en-US" sz="2000" dirty="0" smtClean="0"/>
              <a:t>Train-the-trainer</a:t>
            </a:r>
          </a:p>
          <a:p>
            <a:pPr lvl="3">
              <a:defRPr/>
            </a:pPr>
            <a:r>
              <a:rPr lang="en-US" sz="2000" dirty="0" smtClean="0"/>
              <a:t>Review concepts</a:t>
            </a:r>
          </a:p>
          <a:p>
            <a:pPr lvl="3">
              <a:defRPr/>
            </a:pPr>
            <a:r>
              <a:rPr lang="en-US" sz="2000" dirty="0" smtClean="0"/>
              <a:t>Role model use of tools &amp; strategies</a:t>
            </a:r>
          </a:p>
          <a:p>
            <a:pPr>
              <a:defRPr/>
            </a:pPr>
            <a:endParaRPr lang="en-US" dirty="0"/>
          </a:p>
        </p:txBody>
      </p:sp>
    </p:spTree>
    <p:extLst>
      <p:ext uri="{BB962C8B-B14F-4D97-AF65-F5344CB8AC3E}">
        <p14:creationId xmlns:p14="http://schemas.microsoft.com/office/powerpoint/2010/main" val="1269736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a:xfrm>
            <a:off x="228600" y="152400"/>
            <a:ext cx="8229600" cy="639763"/>
          </a:xfrm>
        </p:spPr>
        <p:txBody>
          <a:bodyPr/>
          <a:lstStyle/>
          <a:p>
            <a:r>
              <a:rPr lang="en-US" dirty="0" smtClean="0"/>
              <a:t>Pocket Cards</a:t>
            </a:r>
          </a:p>
        </p:txBody>
      </p:sp>
      <p:sp>
        <p:nvSpPr>
          <p:cNvPr id="41987" name="Text Placeholder 4"/>
          <p:cNvSpPr>
            <a:spLocks noGrp="1"/>
          </p:cNvSpPr>
          <p:nvPr>
            <p:ph type="body" idx="1"/>
          </p:nvPr>
        </p:nvSpPr>
        <p:spPr>
          <a:xfrm>
            <a:off x="293688" y="1295400"/>
            <a:ext cx="4040187" cy="639763"/>
          </a:xfrm>
        </p:spPr>
        <p:txBody>
          <a:bodyPr/>
          <a:lstStyle/>
          <a:p>
            <a:r>
              <a:rPr lang="en-US" dirty="0" smtClean="0"/>
              <a:t>Front</a:t>
            </a:r>
          </a:p>
        </p:txBody>
      </p:sp>
      <p:graphicFrame>
        <p:nvGraphicFramePr>
          <p:cNvPr id="9" name="Content Placeholder 8"/>
          <p:cNvGraphicFramePr>
            <a:graphicFrameLocks noGrp="1"/>
          </p:cNvGraphicFramePr>
          <p:nvPr>
            <p:ph sz="half" idx="2"/>
          </p:nvPr>
        </p:nvGraphicFramePr>
        <p:xfrm>
          <a:off x="304800" y="2209800"/>
          <a:ext cx="4040188" cy="3206750"/>
        </p:xfrm>
        <a:graphic>
          <a:graphicData uri="http://schemas.openxmlformats.org/drawingml/2006/table">
            <a:tbl>
              <a:tblPr firstRow="1" firstCol="1" bandRow="1">
                <a:tableStyleId>{5C22544A-7EE6-4342-B048-85BDC9FD1C3A}</a:tableStyleId>
              </a:tblPr>
              <a:tblGrid>
                <a:gridCol w="1981200"/>
                <a:gridCol w="2058988"/>
              </a:tblGrid>
              <a:tr h="3206750">
                <a:tc>
                  <a:txBody>
                    <a:bodyPr/>
                    <a:lstStyle/>
                    <a:p>
                      <a:pPr marL="0" marR="0">
                        <a:spcBef>
                          <a:spcPts val="0"/>
                        </a:spcBef>
                        <a:spcAft>
                          <a:spcPts val="0"/>
                        </a:spcAft>
                      </a:pPr>
                      <a:r>
                        <a:rPr lang="en-US" sz="800" dirty="0">
                          <a:solidFill>
                            <a:schemeClr val="tx1"/>
                          </a:solidFill>
                          <a:effectLst/>
                        </a:rPr>
                        <a:t>SBAR – Communicating critical information that requires immediate attention and action.</a:t>
                      </a:r>
                      <a:endParaRPr lang="en-US" sz="1000" dirty="0">
                        <a:solidFill>
                          <a:schemeClr val="tx1"/>
                        </a:solidFill>
                        <a:effectLst/>
                      </a:endParaRPr>
                    </a:p>
                    <a:p>
                      <a:pPr marL="0" marR="0">
                        <a:spcBef>
                          <a:spcPts val="0"/>
                        </a:spcBef>
                        <a:spcAft>
                          <a:spcPts val="0"/>
                        </a:spcAft>
                      </a:pPr>
                      <a:r>
                        <a:rPr lang="en-US" sz="800" dirty="0">
                          <a:solidFill>
                            <a:schemeClr val="tx1"/>
                          </a:solidFill>
                          <a:effectLst/>
                        </a:rPr>
                        <a:t>S:  Situation  - what is currently happening with the patient?</a:t>
                      </a:r>
                      <a:endParaRPr lang="en-US" sz="1000" dirty="0">
                        <a:solidFill>
                          <a:schemeClr val="tx1"/>
                        </a:solidFill>
                        <a:effectLst/>
                      </a:endParaRPr>
                    </a:p>
                    <a:p>
                      <a:pPr marL="0" marR="0">
                        <a:spcBef>
                          <a:spcPts val="0"/>
                        </a:spcBef>
                        <a:spcAft>
                          <a:spcPts val="0"/>
                        </a:spcAft>
                      </a:pPr>
                      <a:r>
                        <a:rPr lang="en-US" sz="800" dirty="0">
                          <a:solidFill>
                            <a:schemeClr val="tx1"/>
                          </a:solidFill>
                          <a:effectLst/>
                        </a:rPr>
                        <a:t>      “I am calling about Mrs. Jones in room 4 bed 2.  Chief complaint is shortness of breath of new onset.</a:t>
                      </a:r>
                      <a:endParaRPr lang="en-US" sz="1000" dirty="0">
                        <a:solidFill>
                          <a:schemeClr val="tx1"/>
                        </a:solidFill>
                        <a:effectLst/>
                      </a:endParaRPr>
                    </a:p>
                    <a:p>
                      <a:pPr marL="0" marR="0">
                        <a:spcBef>
                          <a:spcPts val="0"/>
                        </a:spcBef>
                        <a:spcAft>
                          <a:spcPts val="0"/>
                        </a:spcAft>
                      </a:pPr>
                      <a:r>
                        <a:rPr lang="en-US" sz="800" dirty="0">
                          <a:solidFill>
                            <a:schemeClr val="tx1"/>
                          </a:solidFill>
                          <a:effectLst/>
                        </a:rPr>
                        <a:t>B:  Background – what is the pertinent background?</a:t>
                      </a:r>
                      <a:endParaRPr lang="en-US" sz="1000" dirty="0">
                        <a:solidFill>
                          <a:schemeClr val="tx1"/>
                        </a:solidFill>
                        <a:effectLst/>
                      </a:endParaRPr>
                    </a:p>
                    <a:p>
                      <a:pPr marL="0" marR="0">
                        <a:spcBef>
                          <a:spcPts val="0"/>
                        </a:spcBef>
                        <a:spcAft>
                          <a:spcPts val="0"/>
                        </a:spcAft>
                      </a:pPr>
                      <a:r>
                        <a:rPr lang="en-US" sz="800" dirty="0">
                          <a:solidFill>
                            <a:schemeClr val="tx1"/>
                          </a:solidFill>
                          <a:effectLst/>
                        </a:rPr>
                        <a:t>      “Patient is a 62 year old female post-op day one from abdominal surgery.  No prior history of cardiac or lung disease.”</a:t>
                      </a:r>
                      <a:endParaRPr lang="en-US" sz="1000" dirty="0">
                        <a:solidFill>
                          <a:schemeClr val="tx1"/>
                        </a:solidFill>
                        <a:effectLst/>
                      </a:endParaRPr>
                    </a:p>
                    <a:p>
                      <a:pPr marL="0" marR="0">
                        <a:spcBef>
                          <a:spcPts val="0"/>
                        </a:spcBef>
                        <a:spcAft>
                          <a:spcPts val="0"/>
                        </a:spcAft>
                      </a:pPr>
                      <a:r>
                        <a:rPr lang="en-US" sz="800" dirty="0">
                          <a:solidFill>
                            <a:schemeClr val="tx1"/>
                          </a:solidFill>
                          <a:effectLst/>
                        </a:rPr>
                        <a:t>A:  Assessment – what do you think the problem is?</a:t>
                      </a:r>
                      <a:endParaRPr lang="en-US" sz="1000" dirty="0">
                        <a:solidFill>
                          <a:schemeClr val="tx1"/>
                        </a:solidFill>
                        <a:effectLst/>
                      </a:endParaRPr>
                    </a:p>
                    <a:p>
                      <a:pPr marL="0" marR="0">
                        <a:spcBef>
                          <a:spcPts val="0"/>
                        </a:spcBef>
                        <a:spcAft>
                          <a:spcPts val="0"/>
                        </a:spcAft>
                      </a:pPr>
                      <a:r>
                        <a:rPr lang="en-US" sz="800" dirty="0">
                          <a:solidFill>
                            <a:schemeClr val="tx1"/>
                          </a:solidFill>
                          <a:effectLst/>
                        </a:rPr>
                        <a:t>      “Breath sounds are decreased on the right side with acknowledgement of pain.  Would like to rule-out </a:t>
                      </a:r>
                      <a:r>
                        <a:rPr lang="en-US" sz="800" dirty="0" smtClean="0">
                          <a:solidFill>
                            <a:schemeClr val="tx1"/>
                          </a:solidFill>
                          <a:effectLst/>
                        </a:rPr>
                        <a:t>pneumothorax.”</a:t>
                      </a:r>
                      <a:endParaRPr lang="en-US" sz="1000" dirty="0">
                        <a:solidFill>
                          <a:schemeClr val="tx1"/>
                        </a:solidFill>
                        <a:effectLst/>
                      </a:endParaRPr>
                    </a:p>
                    <a:p>
                      <a:pPr marL="0" marR="0">
                        <a:spcBef>
                          <a:spcPts val="0"/>
                        </a:spcBef>
                        <a:spcAft>
                          <a:spcPts val="0"/>
                        </a:spcAft>
                      </a:pPr>
                      <a:r>
                        <a:rPr lang="en-US" sz="800" dirty="0">
                          <a:solidFill>
                            <a:schemeClr val="tx1"/>
                          </a:solidFill>
                          <a:effectLst/>
                        </a:rPr>
                        <a:t>R:  Recommendation/Request – what would you suggest happen and how/when does it need to be completed?</a:t>
                      </a:r>
                      <a:endParaRPr lang="en-US" sz="1000" dirty="0">
                        <a:solidFill>
                          <a:schemeClr val="tx1"/>
                        </a:solidFill>
                        <a:effectLst/>
                      </a:endParaRPr>
                    </a:p>
                    <a:p>
                      <a:pPr marL="0" marR="0">
                        <a:lnSpc>
                          <a:spcPct val="115000"/>
                        </a:lnSpc>
                        <a:spcBef>
                          <a:spcPts val="0"/>
                        </a:spcBef>
                        <a:spcAft>
                          <a:spcPts val="0"/>
                        </a:spcAft>
                      </a:pPr>
                      <a:r>
                        <a:rPr lang="en-US" sz="800" dirty="0">
                          <a:solidFill>
                            <a:schemeClr val="tx1"/>
                          </a:solidFill>
                          <a:effectLst/>
                        </a:rPr>
                        <a:t>      “I feel strongly the patient should be assessed now; are you available?”</a:t>
                      </a:r>
                      <a:endParaRPr lang="en-US" sz="1000" dirty="0">
                        <a:solidFill>
                          <a:schemeClr val="tx1"/>
                        </a:solidFill>
                        <a:effectLst/>
                        <a:latin typeface="Calibri"/>
                        <a:ea typeface="Calibri"/>
                        <a:cs typeface="Times New Roman"/>
                      </a:endParaRPr>
                    </a:p>
                  </a:txBody>
                  <a:tcPr marL="59887" marR="59887" marT="0" marB="0">
                    <a:solidFill>
                      <a:srgbClr val="CCFF99"/>
                    </a:solidFill>
                  </a:tcPr>
                </a:tc>
                <a:tc>
                  <a:txBody>
                    <a:bodyPr/>
                    <a:lstStyle/>
                    <a:p>
                      <a:pPr marL="0" marR="0">
                        <a:spcBef>
                          <a:spcPts val="0"/>
                        </a:spcBef>
                        <a:spcAft>
                          <a:spcPts val="0"/>
                        </a:spcAft>
                      </a:pPr>
                      <a:r>
                        <a:rPr lang="en-US" sz="800" kern="1200" dirty="0">
                          <a:solidFill>
                            <a:schemeClr val="tx1"/>
                          </a:solidFill>
                          <a:effectLst/>
                        </a:rPr>
                        <a:t>Hand-off </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  The transition of information along with authority and responsibility</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  Occurs after an event or shift, includes the opportunity to ask questions, clarify &amp; confirm </a:t>
                      </a:r>
                      <a:endParaRPr lang="en-US" sz="1000" dirty="0">
                        <a:solidFill>
                          <a:schemeClr val="tx1"/>
                        </a:solidFill>
                        <a:effectLst/>
                      </a:endParaRPr>
                    </a:p>
                    <a:p>
                      <a:pPr marL="0" marR="0">
                        <a:spcBef>
                          <a:spcPts val="0"/>
                        </a:spcBef>
                        <a:spcAft>
                          <a:spcPts val="0"/>
                        </a:spcAft>
                      </a:pPr>
                      <a:r>
                        <a:rPr lang="en-US" sz="800" dirty="0">
                          <a:solidFill>
                            <a:schemeClr val="tx1"/>
                          </a:solidFill>
                          <a:effectLst/>
                        </a:rPr>
                        <a:t>Call-Out</a:t>
                      </a:r>
                      <a:endParaRPr lang="en-US" sz="1000" dirty="0">
                        <a:solidFill>
                          <a:schemeClr val="tx1"/>
                        </a:solidFill>
                        <a:effectLst/>
                      </a:endParaRPr>
                    </a:p>
                    <a:p>
                      <a:pPr marL="0" marR="0">
                        <a:spcBef>
                          <a:spcPts val="0"/>
                        </a:spcBef>
                        <a:spcAft>
                          <a:spcPts val="0"/>
                        </a:spcAft>
                      </a:pPr>
                      <a:r>
                        <a:rPr lang="en-US" sz="800" dirty="0">
                          <a:solidFill>
                            <a:schemeClr val="tx1"/>
                          </a:solidFill>
                          <a:effectLst/>
                        </a:rPr>
                        <a:t>  Communicate important or critical information</a:t>
                      </a:r>
                      <a:endParaRPr lang="en-US" sz="1000" dirty="0">
                        <a:solidFill>
                          <a:schemeClr val="tx1"/>
                        </a:solidFill>
                        <a:effectLst/>
                      </a:endParaRPr>
                    </a:p>
                    <a:p>
                      <a:pPr marL="0" marR="0">
                        <a:spcBef>
                          <a:spcPts val="0"/>
                        </a:spcBef>
                        <a:spcAft>
                          <a:spcPts val="0"/>
                        </a:spcAft>
                      </a:pPr>
                      <a:r>
                        <a:rPr lang="en-US" sz="800" dirty="0">
                          <a:solidFill>
                            <a:schemeClr val="tx1"/>
                          </a:solidFill>
                          <a:effectLst/>
                        </a:rPr>
                        <a:t>  Informs all team members in emergency situations</a:t>
                      </a:r>
                      <a:endParaRPr lang="en-US" sz="1000" dirty="0">
                        <a:solidFill>
                          <a:schemeClr val="tx1"/>
                        </a:solidFill>
                        <a:effectLst/>
                      </a:endParaRPr>
                    </a:p>
                    <a:p>
                      <a:pPr marL="0" marR="0">
                        <a:spcBef>
                          <a:spcPts val="0"/>
                        </a:spcBef>
                        <a:spcAft>
                          <a:spcPts val="0"/>
                        </a:spcAft>
                      </a:pPr>
                      <a:r>
                        <a:rPr lang="en-US" sz="800" dirty="0">
                          <a:solidFill>
                            <a:schemeClr val="tx1"/>
                          </a:solidFill>
                          <a:effectLst/>
                        </a:rPr>
                        <a:t>  Anticipate next steps and direct responsibility specifically </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Read-Back   </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Verify and Validate information exchanged</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Closed loop communication</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  Sender initiates message</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  Receiver accepts message and provides feedback   </a:t>
                      </a:r>
                      <a:endParaRPr lang="en-US" sz="1000" dirty="0">
                        <a:solidFill>
                          <a:schemeClr val="tx1"/>
                        </a:solidFill>
                        <a:effectLst/>
                      </a:endParaRPr>
                    </a:p>
                    <a:p>
                      <a:pPr marL="0" marR="0">
                        <a:spcBef>
                          <a:spcPts val="0"/>
                        </a:spcBef>
                        <a:spcAft>
                          <a:spcPts val="0"/>
                        </a:spcAft>
                      </a:pPr>
                      <a:r>
                        <a:rPr lang="en-US" sz="800" kern="1200" dirty="0">
                          <a:solidFill>
                            <a:schemeClr val="tx1"/>
                          </a:solidFill>
                          <a:effectLst/>
                        </a:rPr>
                        <a:t>  Sender verifies message was received</a:t>
                      </a:r>
                      <a:endParaRPr lang="en-US" sz="1000" dirty="0">
                        <a:solidFill>
                          <a:schemeClr val="tx1"/>
                        </a:solidFill>
                        <a:effectLst/>
                      </a:endParaRPr>
                    </a:p>
                    <a:p>
                      <a:pPr marL="0" marR="0">
                        <a:lnSpc>
                          <a:spcPct val="115000"/>
                        </a:lnSpc>
                        <a:spcBef>
                          <a:spcPts val="0"/>
                        </a:spcBef>
                        <a:spcAft>
                          <a:spcPts val="0"/>
                        </a:spcAft>
                      </a:pPr>
                      <a:r>
                        <a:rPr lang="en-US" sz="800" dirty="0">
                          <a:solidFill>
                            <a:schemeClr val="tx1"/>
                          </a:solidFill>
                          <a:effectLst/>
                        </a:rPr>
                        <a:t> </a:t>
                      </a:r>
                      <a:endParaRPr lang="en-US" sz="1000" dirty="0">
                        <a:solidFill>
                          <a:schemeClr val="tx1"/>
                        </a:solidFill>
                        <a:effectLst/>
                        <a:latin typeface="Calibri"/>
                        <a:ea typeface="Calibri"/>
                        <a:cs typeface="Times New Roman"/>
                      </a:endParaRPr>
                    </a:p>
                  </a:txBody>
                  <a:tcPr marL="59887" marR="59887" marT="0" marB="0">
                    <a:solidFill>
                      <a:srgbClr val="CCFF99"/>
                    </a:solidFill>
                  </a:tcPr>
                </a:tc>
              </a:tr>
            </a:tbl>
          </a:graphicData>
        </a:graphic>
      </p:graphicFrame>
      <p:sp>
        <p:nvSpPr>
          <p:cNvPr id="41996" name="Text Placeholder 6"/>
          <p:cNvSpPr>
            <a:spLocks noGrp="1"/>
          </p:cNvSpPr>
          <p:nvPr>
            <p:ph type="body" sz="quarter" idx="3"/>
          </p:nvPr>
        </p:nvSpPr>
        <p:spPr>
          <a:xfrm>
            <a:off x="4481513" y="1295400"/>
            <a:ext cx="4041775" cy="639763"/>
          </a:xfrm>
        </p:spPr>
        <p:txBody>
          <a:bodyPr/>
          <a:lstStyle/>
          <a:p>
            <a:r>
              <a:rPr lang="en-US" dirty="0" smtClean="0"/>
              <a:t>Back</a:t>
            </a:r>
          </a:p>
        </p:txBody>
      </p:sp>
      <p:graphicFrame>
        <p:nvGraphicFramePr>
          <p:cNvPr id="18" name="Content Placeholder 17"/>
          <p:cNvGraphicFramePr>
            <a:graphicFrameLocks noGrp="1"/>
          </p:cNvGraphicFramePr>
          <p:nvPr>
            <p:ph sz="quarter" idx="4"/>
          </p:nvPr>
        </p:nvGraphicFramePr>
        <p:xfrm>
          <a:off x="4572000" y="2209800"/>
          <a:ext cx="4041776" cy="3200400"/>
        </p:xfrm>
        <a:graphic>
          <a:graphicData uri="http://schemas.openxmlformats.org/drawingml/2006/table">
            <a:tbl>
              <a:tblPr firstRow="1" firstCol="1" bandRow="1">
                <a:tableStyleId>{5C22544A-7EE6-4342-B048-85BDC9FD1C3A}</a:tableStyleId>
              </a:tblPr>
              <a:tblGrid>
                <a:gridCol w="2020888"/>
                <a:gridCol w="2020888"/>
              </a:tblGrid>
              <a:tr h="1692602">
                <a:tc>
                  <a:txBody>
                    <a:bodyPr/>
                    <a:lstStyle/>
                    <a:p>
                      <a:pPr marL="0" marR="0">
                        <a:spcBef>
                          <a:spcPts val="0"/>
                        </a:spcBef>
                        <a:spcAft>
                          <a:spcPts val="0"/>
                        </a:spcAft>
                      </a:pPr>
                      <a:r>
                        <a:rPr lang="en-US" sz="700" u="sng" dirty="0">
                          <a:solidFill>
                            <a:schemeClr val="tx1"/>
                          </a:solidFill>
                          <a:effectLst/>
                        </a:rPr>
                        <a:t>L E A D E R S H I P</a:t>
                      </a:r>
                      <a:endParaRPr lang="en-US" sz="1000" dirty="0">
                        <a:solidFill>
                          <a:schemeClr val="tx1"/>
                        </a:solidFill>
                        <a:effectLst/>
                      </a:endParaRPr>
                    </a:p>
                    <a:p>
                      <a:pPr marL="0" marR="0">
                        <a:spcBef>
                          <a:spcPts val="0"/>
                        </a:spcBef>
                        <a:spcAft>
                          <a:spcPts val="0"/>
                        </a:spcAft>
                      </a:pPr>
                      <a:r>
                        <a:rPr lang="en-US" sz="700" dirty="0">
                          <a:solidFill>
                            <a:schemeClr val="tx1"/>
                          </a:solidFill>
                          <a:effectLst/>
                        </a:rPr>
                        <a:t>Brief - Short sessions prior to start to discuss team formation; assign essential roles; establish expectations &amp; climate, anticipate outcomes &amp; likely contingencies</a:t>
                      </a:r>
                      <a:endParaRPr lang="en-US" sz="1000" dirty="0">
                        <a:solidFill>
                          <a:schemeClr val="tx1"/>
                        </a:solidFill>
                        <a:effectLst/>
                      </a:endParaRPr>
                    </a:p>
                    <a:p>
                      <a:pPr marL="0" marR="0">
                        <a:spcBef>
                          <a:spcPts val="0"/>
                        </a:spcBef>
                        <a:spcAft>
                          <a:spcPts val="0"/>
                        </a:spcAft>
                      </a:pPr>
                      <a:r>
                        <a:rPr lang="en-US" sz="700" dirty="0">
                          <a:solidFill>
                            <a:schemeClr val="tx1"/>
                          </a:solidFill>
                          <a:effectLst/>
                        </a:rPr>
                        <a:t>Huddle - Ad hoc planning to regain situation awareness; reinforcing plans already in place; and assessing the need to adjust the plan</a:t>
                      </a:r>
                      <a:endParaRPr lang="en-US" sz="1000" dirty="0">
                        <a:solidFill>
                          <a:schemeClr val="tx1"/>
                        </a:solidFill>
                        <a:effectLst/>
                      </a:endParaRPr>
                    </a:p>
                    <a:p>
                      <a:pPr marL="0" marR="0">
                        <a:spcBef>
                          <a:spcPts val="0"/>
                        </a:spcBef>
                        <a:spcAft>
                          <a:spcPts val="0"/>
                        </a:spcAft>
                      </a:pPr>
                      <a:r>
                        <a:rPr lang="en-US" sz="700" dirty="0">
                          <a:solidFill>
                            <a:schemeClr val="tx1"/>
                          </a:solidFill>
                          <a:effectLst/>
                        </a:rPr>
                        <a:t>Debrief - Informal information exchange &amp; feedback session designed to improve team performance and effectiveness.  “What happened, what went well, what didn’t go well, what we could do differently”</a:t>
                      </a:r>
                      <a:endParaRPr lang="en-US" sz="1000" dirty="0">
                        <a:solidFill>
                          <a:schemeClr val="tx1"/>
                        </a:solidFill>
                        <a:effectLst/>
                        <a:latin typeface="Calibri"/>
                        <a:ea typeface="Calibri"/>
                        <a:cs typeface="Times New Roman"/>
                      </a:endParaRPr>
                    </a:p>
                  </a:txBody>
                  <a:tcPr marL="59911" marR="59911" marT="0" marB="0">
                    <a:solidFill>
                      <a:srgbClr val="CCFF99"/>
                    </a:solidFill>
                  </a:tcPr>
                </a:tc>
                <a:tc>
                  <a:txBody>
                    <a:bodyPr/>
                    <a:lstStyle/>
                    <a:p>
                      <a:pPr marL="0" marR="0">
                        <a:spcBef>
                          <a:spcPts val="0"/>
                        </a:spcBef>
                        <a:spcAft>
                          <a:spcPts val="0"/>
                        </a:spcAft>
                      </a:pPr>
                      <a:r>
                        <a:rPr lang="en-US" sz="700" u="sng" dirty="0">
                          <a:solidFill>
                            <a:schemeClr val="tx1"/>
                          </a:solidFill>
                          <a:effectLst/>
                        </a:rPr>
                        <a:t>S I T U A T I O N    M O N I T O R I N G</a:t>
                      </a:r>
                      <a:endParaRPr lang="en-US" sz="1000" dirty="0">
                        <a:solidFill>
                          <a:schemeClr val="tx1"/>
                        </a:solidFill>
                        <a:effectLst/>
                      </a:endParaRPr>
                    </a:p>
                    <a:p>
                      <a:pPr marL="0" marR="0">
                        <a:spcBef>
                          <a:spcPts val="0"/>
                        </a:spcBef>
                        <a:spcAft>
                          <a:spcPts val="0"/>
                        </a:spcAft>
                      </a:pPr>
                      <a:r>
                        <a:rPr lang="en-US" sz="700" dirty="0">
                          <a:solidFill>
                            <a:schemeClr val="tx1"/>
                          </a:solidFill>
                          <a:effectLst/>
                        </a:rPr>
                        <a:t>Situation Monitoring – Individual Skill</a:t>
                      </a:r>
                      <a:endParaRPr lang="en-US" sz="1000" dirty="0">
                        <a:solidFill>
                          <a:schemeClr val="tx1"/>
                        </a:solidFill>
                        <a:effectLst/>
                      </a:endParaRPr>
                    </a:p>
                    <a:p>
                      <a:pPr marL="0" marR="0">
                        <a:spcBef>
                          <a:spcPts val="0"/>
                        </a:spcBef>
                        <a:spcAft>
                          <a:spcPts val="0"/>
                        </a:spcAft>
                      </a:pPr>
                      <a:r>
                        <a:rPr lang="en-US" sz="700" dirty="0">
                          <a:solidFill>
                            <a:schemeClr val="tx1"/>
                          </a:solidFill>
                          <a:effectLst/>
                        </a:rPr>
                        <a:t>The process of continually scanning and assessing what’s going on around you to maintain situational awareness</a:t>
                      </a:r>
                      <a:endParaRPr lang="en-US" sz="1000" dirty="0">
                        <a:solidFill>
                          <a:schemeClr val="tx1"/>
                        </a:solidFill>
                        <a:effectLst/>
                      </a:endParaRPr>
                    </a:p>
                    <a:p>
                      <a:pPr marL="0" marR="0">
                        <a:spcBef>
                          <a:spcPts val="0"/>
                        </a:spcBef>
                        <a:spcAft>
                          <a:spcPts val="0"/>
                        </a:spcAft>
                      </a:pPr>
                      <a:r>
                        <a:rPr lang="en-US" sz="700" dirty="0">
                          <a:solidFill>
                            <a:schemeClr val="tx1"/>
                          </a:solidFill>
                          <a:effectLst/>
                        </a:rPr>
                        <a:t>Situation Awareness – Individual Outcomes</a:t>
                      </a:r>
                      <a:endParaRPr lang="en-US" sz="1000" dirty="0">
                        <a:solidFill>
                          <a:schemeClr val="tx1"/>
                        </a:solidFill>
                        <a:effectLst/>
                      </a:endParaRPr>
                    </a:p>
                    <a:p>
                      <a:pPr marL="0" marR="0">
                        <a:spcBef>
                          <a:spcPts val="0"/>
                        </a:spcBef>
                        <a:spcAft>
                          <a:spcPts val="0"/>
                        </a:spcAft>
                      </a:pPr>
                      <a:r>
                        <a:rPr lang="en-US" sz="700" dirty="0">
                          <a:solidFill>
                            <a:schemeClr val="tx1"/>
                          </a:solidFill>
                          <a:effectLst/>
                        </a:rPr>
                        <a:t>Knowing what is going on around you, Ability to anticipate &amp; support other team members’ needs through accurate knowledge about their responsibilities and workload</a:t>
                      </a:r>
                      <a:endParaRPr lang="en-US" sz="1000" dirty="0">
                        <a:solidFill>
                          <a:schemeClr val="tx1"/>
                        </a:solidFill>
                        <a:effectLst/>
                      </a:endParaRPr>
                    </a:p>
                    <a:p>
                      <a:pPr marL="0" marR="0">
                        <a:spcBef>
                          <a:spcPts val="0"/>
                        </a:spcBef>
                        <a:spcAft>
                          <a:spcPts val="0"/>
                        </a:spcAft>
                      </a:pPr>
                      <a:r>
                        <a:rPr lang="en-US" sz="700" dirty="0">
                          <a:solidFill>
                            <a:schemeClr val="tx1"/>
                          </a:solidFill>
                          <a:effectLst/>
                        </a:rPr>
                        <a:t>Shared Mental Model – Team Outcomes</a:t>
                      </a:r>
                      <a:endParaRPr lang="en-US" sz="1000" dirty="0">
                        <a:solidFill>
                          <a:schemeClr val="tx1"/>
                        </a:solidFill>
                        <a:effectLst/>
                      </a:endParaRPr>
                    </a:p>
                    <a:p>
                      <a:pPr marL="0" marR="0">
                        <a:spcBef>
                          <a:spcPts val="0"/>
                        </a:spcBef>
                        <a:spcAft>
                          <a:spcPts val="0"/>
                        </a:spcAft>
                      </a:pPr>
                      <a:r>
                        <a:rPr lang="en-US" sz="700" dirty="0">
                          <a:solidFill>
                            <a:schemeClr val="tx1"/>
                          </a:solidFill>
                          <a:effectLst/>
                        </a:rPr>
                        <a:t>All team members are “on the same page”</a:t>
                      </a:r>
                      <a:endParaRPr lang="en-US" sz="1000" dirty="0">
                        <a:solidFill>
                          <a:schemeClr val="tx1"/>
                        </a:solidFill>
                        <a:effectLst/>
                        <a:latin typeface="Calibri"/>
                        <a:ea typeface="Calibri"/>
                        <a:cs typeface="Times New Roman"/>
                      </a:endParaRPr>
                    </a:p>
                  </a:txBody>
                  <a:tcPr marL="59911" marR="59911" marT="0" marB="0">
                    <a:solidFill>
                      <a:srgbClr val="CCFF99"/>
                    </a:solidFill>
                  </a:tcPr>
                </a:tc>
              </a:tr>
              <a:tr h="1507798">
                <a:tc>
                  <a:txBody>
                    <a:bodyPr/>
                    <a:lstStyle/>
                    <a:p>
                      <a:pPr marL="0" marR="0">
                        <a:spcBef>
                          <a:spcPts val="0"/>
                        </a:spcBef>
                        <a:spcAft>
                          <a:spcPts val="0"/>
                        </a:spcAft>
                      </a:pPr>
                      <a:r>
                        <a:rPr lang="en-US" sz="700" u="sng" dirty="0">
                          <a:solidFill>
                            <a:schemeClr val="tx1"/>
                          </a:solidFill>
                          <a:effectLst/>
                        </a:rPr>
                        <a:t>M U T U A L   S U P P O R T</a:t>
                      </a:r>
                      <a:endParaRPr lang="en-US" sz="1000" dirty="0">
                        <a:solidFill>
                          <a:schemeClr val="tx1"/>
                        </a:solidFill>
                        <a:effectLst/>
                      </a:endParaRPr>
                    </a:p>
                    <a:p>
                      <a:pPr marL="0" marR="0">
                        <a:spcBef>
                          <a:spcPts val="0"/>
                        </a:spcBef>
                        <a:spcAft>
                          <a:spcPts val="0"/>
                        </a:spcAft>
                      </a:pPr>
                      <a:r>
                        <a:rPr lang="en-US" sz="400" u="none" strike="noStrike" dirty="0">
                          <a:solidFill>
                            <a:schemeClr val="tx1"/>
                          </a:solidFill>
                          <a:effectLst/>
                        </a:rPr>
                        <a:t> </a:t>
                      </a:r>
                      <a:endParaRPr lang="en-US" sz="1000" dirty="0">
                        <a:solidFill>
                          <a:schemeClr val="tx1"/>
                        </a:solidFill>
                        <a:effectLst/>
                      </a:endParaRPr>
                    </a:p>
                    <a:p>
                      <a:pPr marL="0" marR="0">
                        <a:spcBef>
                          <a:spcPts val="0"/>
                        </a:spcBef>
                        <a:spcAft>
                          <a:spcPts val="0"/>
                        </a:spcAft>
                      </a:pPr>
                      <a:r>
                        <a:rPr lang="en-US" sz="700" u="sng" dirty="0">
                          <a:solidFill>
                            <a:schemeClr val="tx1"/>
                          </a:solidFill>
                          <a:effectLst/>
                        </a:rPr>
                        <a:t>C U S </a:t>
                      </a:r>
                      <a:endParaRPr lang="en-US" sz="1000" dirty="0">
                        <a:solidFill>
                          <a:schemeClr val="tx1"/>
                        </a:solidFill>
                        <a:effectLst/>
                      </a:endParaRPr>
                    </a:p>
                    <a:p>
                      <a:pPr marL="0" marR="0">
                        <a:spcBef>
                          <a:spcPts val="0"/>
                        </a:spcBef>
                        <a:spcAft>
                          <a:spcPts val="0"/>
                        </a:spcAft>
                      </a:pPr>
                      <a:r>
                        <a:rPr lang="en-US" sz="700" dirty="0">
                          <a:solidFill>
                            <a:schemeClr val="tx1"/>
                          </a:solidFill>
                          <a:effectLst/>
                        </a:rPr>
                        <a:t>C  I am Concerned</a:t>
                      </a:r>
                      <a:endParaRPr lang="en-US" sz="1000" dirty="0">
                        <a:solidFill>
                          <a:schemeClr val="tx1"/>
                        </a:solidFill>
                        <a:effectLst/>
                      </a:endParaRPr>
                    </a:p>
                    <a:p>
                      <a:pPr marL="0" marR="0">
                        <a:spcBef>
                          <a:spcPts val="0"/>
                        </a:spcBef>
                        <a:spcAft>
                          <a:spcPts val="0"/>
                        </a:spcAft>
                      </a:pPr>
                      <a:r>
                        <a:rPr lang="en-US" sz="700" dirty="0">
                          <a:solidFill>
                            <a:schemeClr val="tx1"/>
                          </a:solidFill>
                          <a:effectLst/>
                        </a:rPr>
                        <a:t>      I would like some clarity about…</a:t>
                      </a:r>
                      <a:endParaRPr lang="en-US" sz="1000" dirty="0">
                        <a:solidFill>
                          <a:schemeClr val="tx1"/>
                        </a:solidFill>
                        <a:effectLst/>
                      </a:endParaRPr>
                    </a:p>
                    <a:p>
                      <a:pPr marL="0" marR="0">
                        <a:spcBef>
                          <a:spcPts val="0"/>
                        </a:spcBef>
                        <a:spcAft>
                          <a:spcPts val="0"/>
                        </a:spcAft>
                      </a:pPr>
                      <a:r>
                        <a:rPr lang="en-US" sz="700" dirty="0">
                          <a:solidFill>
                            <a:schemeClr val="tx1"/>
                          </a:solidFill>
                          <a:effectLst/>
                        </a:rPr>
                        <a:t>      Would you like some assistance?</a:t>
                      </a:r>
                      <a:endParaRPr lang="en-US" sz="1000" dirty="0">
                        <a:solidFill>
                          <a:schemeClr val="tx1"/>
                        </a:solidFill>
                        <a:effectLst/>
                      </a:endParaRPr>
                    </a:p>
                    <a:p>
                      <a:pPr marL="0" marR="0">
                        <a:spcBef>
                          <a:spcPts val="0"/>
                        </a:spcBef>
                        <a:spcAft>
                          <a:spcPts val="0"/>
                        </a:spcAft>
                      </a:pPr>
                      <a:r>
                        <a:rPr lang="en-US" sz="700" dirty="0">
                          <a:solidFill>
                            <a:schemeClr val="tx1"/>
                          </a:solidFill>
                          <a:effectLst/>
                        </a:rPr>
                        <a:t>U  I am Uncomfortable</a:t>
                      </a:r>
                      <a:endParaRPr lang="en-US" sz="1000" dirty="0">
                        <a:solidFill>
                          <a:schemeClr val="tx1"/>
                        </a:solidFill>
                        <a:effectLst/>
                      </a:endParaRPr>
                    </a:p>
                    <a:p>
                      <a:pPr marL="0" marR="0">
                        <a:spcBef>
                          <a:spcPts val="0"/>
                        </a:spcBef>
                        <a:spcAft>
                          <a:spcPts val="0"/>
                        </a:spcAft>
                      </a:pPr>
                      <a:r>
                        <a:rPr lang="en-US" sz="700" dirty="0">
                          <a:solidFill>
                            <a:schemeClr val="tx1"/>
                          </a:solidFill>
                          <a:effectLst/>
                        </a:rPr>
                        <a:t>      This is why I am not comfortable</a:t>
                      </a:r>
                      <a:endParaRPr lang="en-US" sz="1000" dirty="0">
                        <a:solidFill>
                          <a:schemeClr val="tx1"/>
                        </a:solidFill>
                        <a:effectLst/>
                      </a:endParaRPr>
                    </a:p>
                    <a:p>
                      <a:pPr marL="0" marR="0">
                        <a:spcBef>
                          <a:spcPts val="0"/>
                        </a:spcBef>
                        <a:spcAft>
                          <a:spcPts val="0"/>
                        </a:spcAft>
                      </a:pPr>
                      <a:r>
                        <a:rPr lang="en-US" sz="700" dirty="0">
                          <a:solidFill>
                            <a:schemeClr val="tx1"/>
                          </a:solidFill>
                          <a:effectLst/>
                        </a:rPr>
                        <a:t>S  This is a Safety Issue!</a:t>
                      </a:r>
                      <a:endParaRPr lang="en-US" sz="1000" dirty="0">
                        <a:solidFill>
                          <a:schemeClr val="tx1"/>
                        </a:solidFill>
                        <a:effectLst/>
                      </a:endParaRPr>
                    </a:p>
                    <a:p>
                      <a:pPr marL="0" marR="0">
                        <a:spcBef>
                          <a:spcPts val="0"/>
                        </a:spcBef>
                        <a:spcAft>
                          <a:spcPts val="0"/>
                        </a:spcAft>
                      </a:pPr>
                      <a:r>
                        <a:rPr lang="en-US" sz="700" dirty="0">
                          <a:solidFill>
                            <a:schemeClr val="tx1"/>
                          </a:solidFill>
                          <a:effectLst/>
                        </a:rPr>
                        <a:t>      Discuss why the concern relates to safety.</a:t>
                      </a:r>
                      <a:endParaRPr lang="en-US" sz="1000" dirty="0">
                        <a:solidFill>
                          <a:schemeClr val="tx1"/>
                        </a:solidFill>
                        <a:effectLst/>
                        <a:latin typeface="Calibri"/>
                        <a:ea typeface="Calibri"/>
                        <a:cs typeface="Times New Roman"/>
                      </a:endParaRPr>
                    </a:p>
                  </a:txBody>
                  <a:tcPr marL="59911" marR="59911" marT="0" marB="0">
                    <a:solidFill>
                      <a:srgbClr val="CCFF99"/>
                    </a:solidFill>
                  </a:tcPr>
                </a:tc>
                <a:tc>
                  <a:txBody>
                    <a:bodyPr/>
                    <a:lstStyle/>
                    <a:p>
                      <a:pPr marL="0" marR="0" fontAlgn="base">
                        <a:lnSpc>
                          <a:spcPct val="115000"/>
                        </a:lnSpc>
                        <a:spcBef>
                          <a:spcPts val="0"/>
                        </a:spcBef>
                        <a:spcAft>
                          <a:spcPts val="0"/>
                        </a:spcAft>
                      </a:pPr>
                      <a:r>
                        <a:rPr lang="en-US" sz="700" kern="1200" dirty="0">
                          <a:solidFill>
                            <a:schemeClr val="tx1"/>
                          </a:solidFill>
                          <a:effectLst/>
                        </a:rPr>
                        <a:t> </a:t>
                      </a:r>
                      <a:endParaRPr lang="en-US" sz="1000" dirty="0">
                        <a:solidFill>
                          <a:schemeClr val="tx1"/>
                        </a:solidFill>
                        <a:effectLst/>
                      </a:endParaRPr>
                    </a:p>
                    <a:p>
                      <a:pPr marL="0" marR="0" fontAlgn="base">
                        <a:lnSpc>
                          <a:spcPct val="115000"/>
                        </a:lnSpc>
                        <a:spcBef>
                          <a:spcPts val="0"/>
                        </a:spcBef>
                        <a:spcAft>
                          <a:spcPts val="0"/>
                        </a:spcAft>
                      </a:pPr>
                      <a:r>
                        <a:rPr lang="en-US" sz="700" kern="1200" dirty="0">
                          <a:solidFill>
                            <a:schemeClr val="tx1"/>
                          </a:solidFill>
                          <a:effectLst/>
                        </a:rPr>
                        <a:t>Used to discuss delicate situations affecting staff; use “I” statements to minimize defensiveness; avoid blaming statements, critique is not criticism.  Focus on what is right not – who.</a:t>
                      </a:r>
                      <a:endParaRPr lang="en-US" sz="1000" dirty="0">
                        <a:solidFill>
                          <a:schemeClr val="tx1"/>
                        </a:solidFill>
                        <a:effectLst/>
                      </a:endParaRPr>
                    </a:p>
                    <a:p>
                      <a:pPr marL="0" marR="0">
                        <a:spcBef>
                          <a:spcPts val="0"/>
                        </a:spcBef>
                        <a:spcAft>
                          <a:spcPts val="0"/>
                        </a:spcAft>
                      </a:pPr>
                      <a:r>
                        <a:rPr lang="en-US" sz="400" u="none" strike="noStrike" dirty="0">
                          <a:solidFill>
                            <a:schemeClr val="tx1"/>
                          </a:solidFill>
                          <a:effectLst/>
                        </a:rPr>
                        <a:t> </a:t>
                      </a:r>
                      <a:endParaRPr lang="en-US" sz="1000" dirty="0">
                        <a:solidFill>
                          <a:schemeClr val="tx1"/>
                        </a:solidFill>
                        <a:effectLst/>
                      </a:endParaRPr>
                    </a:p>
                    <a:p>
                      <a:pPr marL="0" marR="0">
                        <a:spcBef>
                          <a:spcPts val="0"/>
                        </a:spcBef>
                        <a:spcAft>
                          <a:spcPts val="0"/>
                        </a:spcAft>
                      </a:pPr>
                      <a:r>
                        <a:rPr lang="en-US" sz="700" u="sng" dirty="0">
                          <a:solidFill>
                            <a:schemeClr val="tx1"/>
                          </a:solidFill>
                          <a:effectLst/>
                        </a:rPr>
                        <a:t>D E S C      </a:t>
                      </a:r>
                      <a:endParaRPr lang="en-US" sz="1000" dirty="0">
                        <a:solidFill>
                          <a:schemeClr val="tx1"/>
                        </a:solidFill>
                        <a:effectLst/>
                      </a:endParaRPr>
                    </a:p>
                    <a:p>
                      <a:pPr marL="0" marR="0">
                        <a:spcBef>
                          <a:spcPts val="0"/>
                        </a:spcBef>
                        <a:spcAft>
                          <a:spcPts val="0"/>
                        </a:spcAft>
                      </a:pPr>
                      <a:r>
                        <a:rPr lang="en-US" sz="700" dirty="0">
                          <a:solidFill>
                            <a:schemeClr val="tx1"/>
                          </a:solidFill>
                          <a:effectLst/>
                        </a:rPr>
                        <a:t>Describe the event</a:t>
                      </a:r>
                      <a:endParaRPr lang="en-US" sz="1000" dirty="0">
                        <a:solidFill>
                          <a:schemeClr val="tx1"/>
                        </a:solidFill>
                        <a:effectLst/>
                      </a:endParaRPr>
                    </a:p>
                    <a:p>
                      <a:pPr marL="0" marR="0">
                        <a:spcBef>
                          <a:spcPts val="0"/>
                        </a:spcBef>
                        <a:spcAft>
                          <a:spcPts val="0"/>
                        </a:spcAft>
                      </a:pPr>
                      <a:r>
                        <a:rPr lang="en-US" sz="700" dirty="0">
                          <a:solidFill>
                            <a:schemeClr val="tx1"/>
                          </a:solidFill>
                          <a:effectLst/>
                        </a:rPr>
                        <a:t>Express concerns &amp; feelings</a:t>
                      </a:r>
                      <a:endParaRPr lang="en-US" sz="1000" dirty="0">
                        <a:solidFill>
                          <a:schemeClr val="tx1"/>
                        </a:solidFill>
                        <a:effectLst/>
                      </a:endParaRPr>
                    </a:p>
                    <a:p>
                      <a:pPr marL="0" marR="0">
                        <a:spcBef>
                          <a:spcPts val="0"/>
                        </a:spcBef>
                        <a:spcAft>
                          <a:spcPts val="0"/>
                        </a:spcAft>
                      </a:pPr>
                      <a:r>
                        <a:rPr lang="en-US" sz="700" dirty="0">
                          <a:solidFill>
                            <a:schemeClr val="tx1"/>
                          </a:solidFill>
                          <a:effectLst/>
                        </a:rPr>
                        <a:t>Suggest alternatives, seek agreement</a:t>
                      </a:r>
                      <a:endParaRPr lang="en-US" sz="1000" dirty="0">
                        <a:solidFill>
                          <a:schemeClr val="tx1"/>
                        </a:solidFill>
                        <a:effectLst/>
                      </a:endParaRPr>
                    </a:p>
                    <a:p>
                      <a:pPr marL="0" marR="0">
                        <a:spcBef>
                          <a:spcPts val="0"/>
                        </a:spcBef>
                        <a:spcAft>
                          <a:spcPts val="0"/>
                        </a:spcAft>
                      </a:pPr>
                      <a:r>
                        <a:rPr lang="en-US" sz="700" dirty="0">
                          <a:solidFill>
                            <a:schemeClr val="tx1"/>
                          </a:solidFill>
                          <a:effectLst/>
                        </a:rPr>
                        <a:t>Consequences &amp;  concerns for the team</a:t>
                      </a:r>
                      <a:endParaRPr lang="en-US" sz="1000" dirty="0">
                        <a:solidFill>
                          <a:schemeClr val="tx1"/>
                        </a:solidFill>
                        <a:effectLst/>
                        <a:latin typeface="Calibri"/>
                        <a:ea typeface="Calibri"/>
                        <a:cs typeface="Times New Roman"/>
                      </a:endParaRPr>
                    </a:p>
                  </a:txBody>
                  <a:tcPr marL="59911" marR="59911" marT="0" marB="0">
                    <a:solidFill>
                      <a:srgbClr val="CCFF99"/>
                    </a:solidFill>
                  </a:tcPr>
                </a:tc>
              </a:tr>
            </a:tbl>
          </a:graphicData>
        </a:graphic>
      </p:graphicFrame>
      <p:sp>
        <p:nvSpPr>
          <p:cNvPr id="42010" name="Rectangle 1" descr="Picture of a tool used for TeamSTEPPS Coaching which medical staff can carry with them. " title="Pocket Cards- front side"/>
          <p:cNvSpPr>
            <a:spLocks noChangeArrowheads="1"/>
          </p:cNvSpPr>
          <p:nvPr/>
        </p:nvSpPr>
        <p:spPr bwMode="auto">
          <a:xfrm>
            <a:off x="304800" y="2209800"/>
            <a:ext cx="4038600" cy="3200400"/>
          </a:xfrm>
          <a:prstGeom prst="rect">
            <a:avLst/>
          </a:prstGeom>
          <a:solidFill>
            <a:schemeClr val="bg1">
              <a:alpha val="0"/>
            </a:schemeClr>
          </a:solidFill>
          <a:ln w="9525" algn="ctr">
            <a:solidFill>
              <a:schemeClr val="tx1"/>
            </a:solidFill>
            <a:round/>
            <a:headEnd/>
            <a:tailEnd/>
          </a:ln>
        </p:spPr>
        <p:txBody>
          <a:bodyPr/>
          <a:lstStyle/>
          <a:p>
            <a:endParaRPr lang="en-US" dirty="0" smtClean="0">
              <a:solidFill>
                <a:srgbClr val="000000"/>
              </a:solidFill>
            </a:endParaRPr>
          </a:p>
        </p:txBody>
      </p:sp>
      <p:sp>
        <p:nvSpPr>
          <p:cNvPr id="42011" name="Rectangle 9" descr="Picture of a tool used for TeamSTEPPS Coaching which medical staff can carry with them. " title="Pocket card- Back side"/>
          <p:cNvSpPr>
            <a:spLocks noChangeArrowheads="1"/>
          </p:cNvSpPr>
          <p:nvPr/>
        </p:nvSpPr>
        <p:spPr bwMode="auto">
          <a:xfrm>
            <a:off x="4572000" y="2209800"/>
            <a:ext cx="4038600" cy="3200400"/>
          </a:xfrm>
          <a:prstGeom prst="rect">
            <a:avLst/>
          </a:prstGeom>
          <a:solidFill>
            <a:schemeClr val="bg1">
              <a:alpha val="0"/>
            </a:schemeClr>
          </a:solidFill>
          <a:ln w="9525" algn="ctr">
            <a:solidFill>
              <a:schemeClr val="tx1"/>
            </a:solidFill>
            <a:round/>
            <a:headEnd/>
            <a:tailEnd/>
          </a:ln>
        </p:spPr>
        <p:txBody>
          <a:bodyPr/>
          <a:lstStyle/>
          <a:p>
            <a:endParaRPr lang="en-US" dirty="0" smtClean="0">
              <a:solidFill>
                <a:srgbClr val="000000"/>
              </a:solidFill>
            </a:endParaRPr>
          </a:p>
        </p:txBody>
      </p:sp>
    </p:spTree>
    <p:extLst>
      <p:ext uri="{BB962C8B-B14F-4D97-AF65-F5344CB8AC3E}">
        <p14:creationId xmlns:p14="http://schemas.microsoft.com/office/powerpoint/2010/main" val="203909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1500" y="76200"/>
            <a:ext cx="8007350" cy="744538"/>
          </a:xfrm>
        </p:spPr>
        <p:txBody>
          <a:bodyPr/>
          <a:lstStyle/>
          <a:p>
            <a:r>
              <a:rPr lang="en-US" dirty="0" smtClean="0"/>
              <a:t>A Young Man With Trauma</a:t>
            </a:r>
          </a:p>
        </p:txBody>
      </p:sp>
      <p:pic>
        <p:nvPicPr>
          <p:cNvPr id="6147" name="Picture 3" descr="Outline displaying the medical treatment given to a 41 year old male admitted on 1/6/09. Outline displays treatments from 1/8/09 to 1/9/09. " title="A medical record and patient 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1063"/>
            <a:ext cx="8686800" cy="2108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pic>
        <p:nvPicPr>
          <p:cNvPr id="6148" name="Picture 4" descr="Chart displaying the Heart rate activity of a particular individual over a certain period of time. " title="Heart Rate Chart"/>
          <p:cNvPicPr>
            <a:picLocks noChangeAspect="1" noChangeArrowheads="1"/>
          </p:cNvPicPr>
          <p:nvPr/>
        </p:nvPicPr>
        <p:blipFill>
          <a:blip r:embed="rId3">
            <a:extLst>
              <a:ext uri="{28A0092B-C50C-407E-A947-70E740481C1C}">
                <a14:useLocalDpi xmlns:a14="http://schemas.microsoft.com/office/drawing/2010/main" val="0"/>
              </a:ext>
            </a:extLst>
          </a:blip>
          <a:srcRect l="2528" t="3854" r="3966" b="7870"/>
          <a:stretch>
            <a:fillRect/>
          </a:stretch>
        </p:blipFill>
        <p:spPr bwMode="auto">
          <a:xfrm>
            <a:off x="228600" y="3100388"/>
            <a:ext cx="4267200" cy="26146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pic>
        <p:nvPicPr>
          <p:cNvPr id="6149" name="Picture 5" descr="Chart displaying the BP Mean activity of a particular individual over a certain period of time." title="BP Mean Chart"/>
          <p:cNvPicPr>
            <a:picLocks noChangeAspect="1" noChangeArrowheads="1"/>
          </p:cNvPicPr>
          <p:nvPr/>
        </p:nvPicPr>
        <p:blipFill>
          <a:blip r:embed="rId4">
            <a:extLst>
              <a:ext uri="{28A0092B-C50C-407E-A947-70E740481C1C}">
                <a14:useLocalDpi xmlns:a14="http://schemas.microsoft.com/office/drawing/2010/main" val="0"/>
              </a:ext>
            </a:extLst>
          </a:blip>
          <a:srcRect l="1863" t="3876" r="3979" b="7875"/>
          <a:stretch>
            <a:fillRect/>
          </a:stretch>
        </p:blipFill>
        <p:spPr bwMode="auto">
          <a:xfrm>
            <a:off x="4649788" y="3100388"/>
            <a:ext cx="4265612" cy="2614612"/>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4222546874"/>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0" y="14288"/>
            <a:ext cx="7981950" cy="1128712"/>
          </a:xfrm>
        </p:spPr>
        <p:txBody>
          <a:bodyPr/>
          <a:lstStyle/>
          <a:p>
            <a:r>
              <a:rPr lang="en-US" sz="2000" dirty="0" smtClean="0"/>
              <a:t>And then we discovered…</a:t>
            </a:r>
            <a:br>
              <a:rPr lang="en-US" sz="2000" dirty="0" smtClean="0"/>
            </a:br>
            <a:endParaRPr lang="en-US" sz="2000" dirty="0" smtClean="0"/>
          </a:p>
        </p:txBody>
      </p:sp>
      <p:sp>
        <p:nvSpPr>
          <p:cNvPr id="43014" name="Title 1"/>
          <p:cNvSpPr txBox="1">
            <a:spLocks/>
          </p:cNvSpPr>
          <p:nvPr/>
        </p:nvSpPr>
        <p:spPr bwMode="auto">
          <a:xfrm>
            <a:off x="3155950" y="719138"/>
            <a:ext cx="4143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ts val="4000"/>
              </a:lnSpc>
            </a:pPr>
            <a:r>
              <a:rPr lang="en-US" sz="2000" dirty="0" smtClean="0">
                <a:solidFill>
                  <a:srgbClr val="901C3B"/>
                </a:solidFill>
                <a:ea typeface="Osaka" pitchFamily="1" charset="-128"/>
              </a:rPr>
              <a:t>Not all coaches are created equal!</a:t>
            </a:r>
            <a:br>
              <a:rPr lang="en-US" sz="2000" dirty="0" smtClean="0">
                <a:solidFill>
                  <a:srgbClr val="901C3B"/>
                </a:solidFill>
                <a:ea typeface="Osaka" pitchFamily="1" charset="-128"/>
              </a:rPr>
            </a:br>
            <a:endParaRPr lang="en-US" sz="2000" dirty="0" smtClean="0">
              <a:solidFill>
                <a:srgbClr val="901C3B"/>
              </a:solidFill>
              <a:ea typeface="Osaka" pitchFamily="1" charset="-128"/>
            </a:endParaRPr>
          </a:p>
        </p:txBody>
      </p:sp>
      <p:sp>
        <p:nvSpPr>
          <p:cNvPr id="3" name="Content Placeholder 2"/>
          <p:cNvSpPr>
            <a:spLocks noGrp="1"/>
          </p:cNvSpPr>
          <p:nvPr>
            <p:ph idx="1"/>
          </p:nvPr>
        </p:nvSpPr>
        <p:spPr>
          <a:xfrm>
            <a:off x="152400" y="990600"/>
            <a:ext cx="8458200" cy="4967288"/>
          </a:xfrm>
        </p:spPr>
        <p:txBody>
          <a:bodyPr/>
          <a:lstStyle/>
          <a:p>
            <a:pPr marL="0" indent="0">
              <a:buFontTx/>
              <a:buNone/>
              <a:defRPr/>
            </a:pPr>
            <a:r>
              <a:rPr lang="en-US" sz="2400" b="1" dirty="0" smtClean="0"/>
              <a:t>Characteristics of a great coach: </a:t>
            </a:r>
          </a:p>
          <a:p>
            <a:pPr marL="0" indent="0">
              <a:buFontTx/>
              <a:buNone/>
              <a:defRPr/>
            </a:pPr>
            <a:endParaRPr lang="en-US" sz="1000" b="1" dirty="0" smtClean="0"/>
          </a:p>
          <a:p>
            <a:pPr lvl="1">
              <a:defRPr/>
            </a:pPr>
            <a:r>
              <a:rPr lang="en-US" dirty="0" smtClean="0"/>
              <a:t>Knowledgeable – about TeamSTEPPS and unit processes</a:t>
            </a:r>
          </a:p>
          <a:p>
            <a:pPr marL="284163" lvl="1" indent="0">
              <a:buFontTx/>
              <a:buNone/>
              <a:defRPr/>
            </a:pPr>
            <a:endParaRPr lang="en-US" sz="300" dirty="0" smtClean="0"/>
          </a:p>
          <a:p>
            <a:pPr lvl="1">
              <a:defRPr/>
            </a:pPr>
            <a:r>
              <a:rPr lang="en-US" dirty="0" smtClean="0"/>
              <a:t>Contextual – see the big picture</a:t>
            </a:r>
          </a:p>
          <a:p>
            <a:pPr marL="284163" lvl="1" indent="0">
              <a:buFontTx/>
              <a:buNone/>
              <a:defRPr/>
            </a:pPr>
            <a:endParaRPr lang="en-US" sz="300" dirty="0" smtClean="0"/>
          </a:p>
          <a:p>
            <a:pPr lvl="1">
              <a:defRPr/>
            </a:pPr>
            <a:r>
              <a:rPr lang="en-US" dirty="0" smtClean="0"/>
              <a:t>Observant – look for opportunities to coach</a:t>
            </a:r>
          </a:p>
          <a:p>
            <a:pPr marL="284163" lvl="1" indent="0">
              <a:buFontTx/>
              <a:buNone/>
              <a:defRPr/>
            </a:pPr>
            <a:endParaRPr lang="en-US" sz="300" dirty="0" smtClean="0"/>
          </a:p>
          <a:p>
            <a:pPr lvl="1">
              <a:defRPr/>
            </a:pPr>
            <a:r>
              <a:rPr lang="en-US" dirty="0" smtClean="0"/>
              <a:t>Good listener</a:t>
            </a:r>
          </a:p>
          <a:p>
            <a:pPr marL="284163" lvl="1" indent="0">
              <a:buFontTx/>
              <a:buNone/>
              <a:defRPr/>
            </a:pPr>
            <a:endParaRPr lang="en-US" sz="300" dirty="0" smtClean="0"/>
          </a:p>
          <a:p>
            <a:pPr lvl="1">
              <a:defRPr/>
            </a:pPr>
            <a:r>
              <a:rPr lang="en-US" dirty="0" smtClean="0"/>
              <a:t>Approachable: friendly &amp; well liked</a:t>
            </a:r>
          </a:p>
          <a:p>
            <a:pPr marL="284163" lvl="1" indent="0">
              <a:buFontTx/>
              <a:buNone/>
              <a:defRPr/>
            </a:pPr>
            <a:endParaRPr lang="en-US" sz="300" dirty="0" smtClean="0"/>
          </a:p>
          <a:p>
            <a:pPr lvl="1">
              <a:defRPr/>
            </a:pPr>
            <a:r>
              <a:rPr lang="en-US" dirty="0" smtClean="0"/>
              <a:t>Articulate </a:t>
            </a:r>
          </a:p>
          <a:p>
            <a:pPr marL="284163" lvl="1" indent="0">
              <a:buFontTx/>
              <a:buNone/>
              <a:defRPr/>
            </a:pPr>
            <a:endParaRPr lang="en-US" sz="300" dirty="0" smtClean="0"/>
          </a:p>
          <a:p>
            <a:pPr lvl="1">
              <a:defRPr/>
            </a:pPr>
            <a:r>
              <a:rPr lang="en-US" dirty="0" smtClean="0"/>
              <a:t>Persuasive</a:t>
            </a:r>
          </a:p>
          <a:p>
            <a:pPr marL="284163" lvl="1" indent="0">
              <a:buFontTx/>
              <a:buNone/>
              <a:defRPr/>
            </a:pPr>
            <a:endParaRPr lang="en-US" sz="300" dirty="0" smtClean="0"/>
          </a:p>
          <a:p>
            <a:pPr lvl="1">
              <a:defRPr/>
            </a:pPr>
            <a:r>
              <a:rPr lang="en-US" dirty="0" smtClean="0"/>
              <a:t>Assertive – jump into a situation, coach during a code blue; not afraid to challenge team mates</a:t>
            </a:r>
          </a:p>
          <a:p>
            <a:pPr marL="284163" lvl="1" indent="0">
              <a:buFontTx/>
              <a:buNone/>
              <a:defRPr/>
            </a:pPr>
            <a:endParaRPr lang="en-US" sz="300" dirty="0" smtClean="0"/>
          </a:p>
          <a:p>
            <a:pPr lvl="1">
              <a:defRPr/>
            </a:pPr>
            <a:r>
              <a:rPr lang="en-US" dirty="0" smtClean="0"/>
              <a:t>Gifted: Remains well liked</a:t>
            </a:r>
          </a:p>
          <a:p>
            <a:pPr lvl="1">
              <a:defRPr/>
            </a:pPr>
            <a:endParaRPr lang="en-US" sz="300" dirty="0"/>
          </a:p>
          <a:p>
            <a:pPr lvl="1">
              <a:defRPr/>
            </a:pPr>
            <a:r>
              <a:rPr lang="en-US" dirty="0" smtClean="0"/>
              <a:t>This person is not a direct Supervisor nor are they an Educator for a unit (these folks should already be reinforcing </a:t>
            </a:r>
            <a:r>
              <a:rPr lang="en-US" dirty="0"/>
              <a:t>T</a:t>
            </a:r>
            <a:r>
              <a:rPr lang="en-US" dirty="0" smtClean="0"/>
              <a:t>eamSTEPPS  in all interactions.)</a:t>
            </a:r>
          </a:p>
          <a:p>
            <a:pPr lvl="1">
              <a:defRPr/>
            </a:pPr>
            <a:endParaRPr lang="en-US" dirty="0" smtClean="0"/>
          </a:p>
        </p:txBody>
      </p:sp>
      <p:pic>
        <p:nvPicPr>
          <p:cNvPr id="43010" name="Picture 3" descr="Picture of two women carrying a huge light bulb. " title="Cartoon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152400"/>
            <a:ext cx="18002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Picture of a man coaching a boy in baseball. " title="cartoo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233045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271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55600" y="0"/>
            <a:ext cx="7981950" cy="762000"/>
          </a:xfrm>
        </p:spPr>
        <p:txBody>
          <a:bodyPr/>
          <a:lstStyle/>
          <a:p>
            <a:r>
              <a:rPr lang="en-US" dirty="0" smtClean="0"/>
              <a:t>In Situ Training on the Unit</a:t>
            </a:r>
          </a:p>
        </p:txBody>
      </p:sp>
      <p:sp>
        <p:nvSpPr>
          <p:cNvPr id="50179" name="Content Placeholder 2"/>
          <p:cNvSpPr>
            <a:spLocks noGrp="1"/>
          </p:cNvSpPr>
          <p:nvPr>
            <p:ph idx="1"/>
          </p:nvPr>
        </p:nvSpPr>
        <p:spPr>
          <a:xfrm>
            <a:off x="390525" y="1066800"/>
            <a:ext cx="7981950" cy="4411663"/>
          </a:xfrm>
        </p:spPr>
        <p:txBody>
          <a:bodyPr/>
          <a:lstStyle/>
          <a:p>
            <a:pPr marL="0" indent="0">
              <a:buFontTx/>
              <a:buNone/>
              <a:defRPr/>
            </a:pPr>
            <a:r>
              <a:rPr lang="en-US" sz="2400" dirty="0" smtClean="0"/>
              <a:t>Coaches created a presence: </a:t>
            </a:r>
          </a:p>
          <a:p>
            <a:pPr marL="0" indent="0">
              <a:buFontTx/>
              <a:buNone/>
              <a:defRPr/>
            </a:pPr>
            <a:endParaRPr lang="en-US" sz="1000" dirty="0" smtClean="0"/>
          </a:p>
          <a:p>
            <a:pPr lvl="1">
              <a:defRPr/>
            </a:pPr>
            <a:r>
              <a:rPr lang="en-US" sz="2400" dirty="0" smtClean="0"/>
              <a:t>  Spot, literally</a:t>
            </a:r>
          </a:p>
          <a:p>
            <a:pPr marL="284163" lvl="1" indent="0">
              <a:buFontTx/>
              <a:buNone/>
              <a:defRPr/>
            </a:pPr>
            <a:endParaRPr lang="en-US" sz="1000" dirty="0" smtClean="0"/>
          </a:p>
          <a:p>
            <a:pPr lvl="1">
              <a:defRPr/>
            </a:pPr>
            <a:r>
              <a:rPr lang="en-US" sz="2400" dirty="0" smtClean="0"/>
              <a:t>  Poster Board: </a:t>
            </a:r>
          </a:p>
          <a:p>
            <a:pPr lvl="2">
              <a:defRPr/>
            </a:pPr>
            <a:r>
              <a:rPr lang="en-US" sz="2400" dirty="0" smtClean="0"/>
              <a:t>TeamSTEPPS tools</a:t>
            </a:r>
          </a:p>
          <a:p>
            <a:pPr marL="630238" lvl="2" indent="0">
              <a:buFont typeface="Times" pitchFamily="1" charset="0"/>
              <a:buNone/>
              <a:defRPr/>
            </a:pPr>
            <a:endParaRPr lang="en-US" sz="500" dirty="0" smtClean="0"/>
          </a:p>
          <a:p>
            <a:pPr lvl="2">
              <a:defRPr/>
            </a:pPr>
            <a:r>
              <a:rPr lang="en-US" sz="2400" dirty="0" smtClean="0"/>
              <a:t>Time frame for tool use</a:t>
            </a:r>
          </a:p>
          <a:p>
            <a:pPr marL="630238" lvl="2" indent="0">
              <a:buFont typeface="Times" pitchFamily="1" charset="0"/>
              <a:buNone/>
              <a:defRPr/>
            </a:pPr>
            <a:endParaRPr lang="en-US" sz="500" dirty="0" smtClean="0"/>
          </a:p>
          <a:p>
            <a:pPr lvl="2">
              <a:defRPr/>
            </a:pPr>
            <a:r>
              <a:rPr lang="en-US" sz="2400" dirty="0" smtClean="0"/>
              <a:t>Practice scenarios</a:t>
            </a:r>
          </a:p>
          <a:p>
            <a:pPr marL="630238" lvl="2" indent="0">
              <a:buFont typeface="Times" pitchFamily="1" charset="0"/>
              <a:buNone/>
              <a:defRPr/>
            </a:pPr>
            <a:endParaRPr lang="en-US" sz="1000" dirty="0" smtClean="0"/>
          </a:p>
          <a:p>
            <a:pPr lvl="1">
              <a:defRPr/>
            </a:pPr>
            <a:r>
              <a:rPr lang="en-US" sz="2400" dirty="0" smtClean="0"/>
              <a:t>  Candy</a:t>
            </a:r>
          </a:p>
        </p:txBody>
      </p:sp>
      <p:pic>
        <p:nvPicPr>
          <p:cNvPr id="44036" name="Picture 17" descr="Picture of a Physician standing on a green circular object and also holding a green circular object over his head. " title="Physician Practice Scen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095375"/>
            <a:ext cx="2546350" cy="3505200"/>
          </a:xfrm>
          <a:prstGeom prst="rect">
            <a:avLst/>
          </a:prstGeom>
          <a:noFill/>
          <a:ln w="31750" cmpd="thinThick">
            <a:solidFill>
              <a:srgbClr val="00CC66"/>
            </a:solidFill>
            <a:miter lim="800000"/>
            <a:headEnd/>
            <a:tailEnd/>
          </a:ln>
          <a:extLst>
            <a:ext uri="{909E8E84-426E-40DD-AFC4-6F175D3DCCD1}">
              <a14:hiddenFill xmlns:a14="http://schemas.microsoft.com/office/drawing/2010/main">
                <a:solidFill>
                  <a:srgbClr val="FFFFFF"/>
                </a:solidFill>
              </a14:hiddenFill>
            </a:ext>
          </a:extLst>
        </p:spPr>
      </p:pic>
      <p:pic>
        <p:nvPicPr>
          <p:cNvPr id="44037" name="Picture 4" descr="Picture of a candy dish. " title="Cartoon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00575"/>
            <a:ext cx="20574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177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0"/>
            <a:ext cx="7981950" cy="889000"/>
          </a:xfrm>
        </p:spPr>
        <p:txBody>
          <a:bodyPr/>
          <a:lstStyle/>
          <a:p>
            <a:r>
              <a:rPr lang="en-US" dirty="0" smtClean="0"/>
              <a:t>In Situ Training on the Unit</a:t>
            </a:r>
          </a:p>
        </p:txBody>
      </p:sp>
      <p:sp>
        <p:nvSpPr>
          <p:cNvPr id="10243" name="Content Placeholder 4"/>
          <p:cNvSpPr>
            <a:spLocks noGrp="1"/>
          </p:cNvSpPr>
          <p:nvPr>
            <p:ph idx="1"/>
          </p:nvPr>
        </p:nvSpPr>
        <p:spPr>
          <a:xfrm>
            <a:off x="14288" y="609600"/>
            <a:ext cx="7981950" cy="3373438"/>
          </a:xfrm>
        </p:spPr>
        <p:txBody>
          <a:bodyPr/>
          <a:lstStyle/>
          <a:p>
            <a:pPr marL="0" indent="0">
              <a:buFontTx/>
              <a:buNone/>
              <a:defRPr/>
            </a:pPr>
            <a:r>
              <a:rPr lang="en-US" sz="2400" dirty="0" smtClean="0"/>
              <a:t> </a:t>
            </a:r>
          </a:p>
          <a:p>
            <a:pPr lvl="1">
              <a:defRPr/>
            </a:pPr>
            <a:r>
              <a:rPr lang="en-US" sz="2400" dirty="0" smtClean="0"/>
              <a:t>Assess opportunities for tool use</a:t>
            </a:r>
          </a:p>
          <a:p>
            <a:pPr marL="284163" lvl="1" indent="0">
              <a:buFontTx/>
              <a:buNone/>
              <a:defRPr/>
            </a:pPr>
            <a:endParaRPr lang="en-US" sz="500" dirty="0" smtClean="0"/>
          </a:p>
          <a:p>
            <a:pPr lvl="2">
              <a:defRPr/>
            </a:pPr>
            <a:r>
              <a:rPr lang="en-US" sz="2400" dirty="0" smtClean="0"/>
              <a:t>No patient care</a:t>
            </a:r>
          </a:p>
          <a:p>
            <a:pPr marL="630238" lvl="2" indent="0">
              <a:buFont typeface="Times" pitchFamily="1" charset="0"/>
              <a:buNone/>
              <a:defRPr/>
            </a:pPr>
            <a:endParaRPr lang="en-US" sz="1000" dirty="0" smtClean="0"/>
          </a:p>
          <a:p>
            <a:pPr lvl="1">
              <a:defRPr/>
            </a:pPr>
            <a:r>
              <a:rPr lang="en-US" sz="2400" dirty="0" smtClean="0"/>
              <a:t>Diagnose issue with a particular interaction</a:t>
            </a:r>
          </a:p>
          <a:p>
            <a:pPr marL="284163" lvl="1" indent="0">
              <a:buFontTx/>
              <a:buNone/>
              <a:defRPr/>
            </a:pPr>
            <a:endParaRPr lang="en-US" sz="1000" dirty="0" smtClean="0"/>
          </a:p>
          <a:p>
            <a:pPr lvl="1">
              <a:defRPr/>
            </a:pPr>
            <a:r>
              <a:rPr lang="en-US" sz="2400" dirty="0" smtClean="0"/>
              <a:t>Intervene (i.e. make suggestions, role model)</a:t>
            </a:r>
          </a:p>
          <a:p>
            <a:pPr marL="284163" lvl="1" indent="0">
              <a:buFontTx/>
              <a:buNone/>
              <a:defRPr/>
            </a:pPr>
            <a:endParaRPr lang="en-US" sz="1000" dirty="0" smtClean="0"/>
          </a:p>
          <a:p>
            <a:pPr lvl="1">
              <a:defRPr/>
            </a:pPr>
            <a:r>
              <a:rPr lang="en-US" sz="2400" dirty="0" smtClean="0"/>
              <a:t>Stand back</a:t>
            </a:r>
          </a:p>
          <a:p>
            <a:pPr>
              <a:defRPr/>
            </a:pPr>
            <a:endParaRPr lang="en-US" sz="2400" b="1" dirty="0" smtClean="0"/>
          </a:p>
        </p:txBody>
      </p:sp>
      <p:pic>
        <p:nvPicPr>
          <p:cNvPr id="51205" name="Picture 8" descr="Picture of medical residents standing by the Back of a white board. " title="Residents in discussion"/>
          <p:cNvPicPr>
            <a:picLocks noChangeAspect="1" noChangeArrowheads="1"/>
          </p:cNvPicPr>
          <p:nvPr/>
        </p:nvPicPr>
        <p:blipFill>
          <a:blip r:embed="rId3"/>
          <a:srcRect/>
          <a:stretch>
            <a:fillRect/>
          </a:stretch>
        </p:blipFill>
        <p:spPr bwMode="auto">
          <a:xfrm>
            <a:off x="457200" y="4364038"/>
            <a:ext cx="2362200" cy="1655762"/>
          </a:xfrm>
          <a:prstGeom prst="rect">
            <a:avLst/>
          </a:prstGeom>
          <a:noFill/>
          <a:ln w="38100" cmpd="sng">
            <a:solidFill>
              <a:srgbClr val="000000"/>
            </a:solidFill>
            <a:miter lim="800000"/>
            <a:headEnd/>
            <a:tailEnd/>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06" name="Picture 17" descr="Picture of medical Residents in conversation" title="Residents in discussion"/>
          <p:cNvPicPr>
            <a:picLocks noChangeAspect="1" noChangeArrowheads="1"/>
          </p:cNvPicPr>
          <p:nvPr/>
        </p:nvPicPr>
        <p:blipFill>
          <a:blip r:embed="rId4"/>
          <a:srcRect/>
          <a:stretch>
            <a:fillRect/>
          </a:stretch>
        </p:blipFill>
        <p:spPr bwMode="auto">
          <a:xfrm>
            <a:off x="3429000" y="4364038"/>
            <a:ext cx="2133600" cy="1655762"/>
          </a:xfrm>
          <a:prstGeom prst="rect">
            <a:avLst/>
          </a:prstGeom>
          <a:noFill/>
          <a:ln w="38100" cmpd="sng">
            <a:solidFill>
              <a:srgbClr val="000000"/>
            </a:solidFill>
            <a:miter lim="800000"/>
            <a:headEnd/>
            <a:tailEnd/>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04" name="Picture 12" descr="Picture of medical staff in conversation" title="Medical staff"/>
          <p:cNvPicPr>
            <a:picLocks noChangeAspect="1" noChangeArrowheads="1"/>
          </p:cNvPicPr>
          <p:nvPr/>
        </p:nvPicPr>
        <p:blipFill>
          <a:blip r:embed="rId5"/>
          <a:srcRect/>
          <a:stretch>
            <a:fillRect/>
          </a:stretch>
        </p:blipFill>
        <p:spPr bwMode="auto">
          <a:xfrm>
            <a:off x="6096000" y="4364038"/>
            <a:ext cx="2643188" cy="1655762"/>
          </a:xfrm>
          <a:prstGeom prst="rect">
            <a:avLst/>
          </a:prstGeom>
          <a:noFill/>
          <a:ln w="38100" cmpd="sng">
            <a:solidFill>
              <a:srgbClr val="000000"/>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20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descr="Chart Displaying TeamSTEPPS Roll-out Time line.  Chart shows Dates and Units for Coaches trained, dates and unit numbers for unit roll out and specific roll-outs for April and forward. " title="TeamSTEPPS Roll-Out"/>
          <p:cNvGrpSpPr>
            <a:grpSpLocks/>
          </p:cNvGrpSpPr>
          <p:nvPr/>
        </p:nvGrpSpPr>
        <p:grpSpPr bwMode="auto">
          <a:xfrm>
            <a:off x="103188" y="336550"/>
            <a:ext cx="8801100" cy="5695950"/>
            <a:chOff x="103188" y="336550"/>
            <a:chExt cx="8801100" cy="5695950"/>
          </a:xfrm>
        </p:grpSpPr>
        <p:pic>
          <p:nvPicPr>
            <p:cNvPr id="4608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336550"/>
              <a:ext cx="88011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5257800"/>
              <a:ext cx="381001" cy="36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 y="5448298"/>
              <a:ext cx="3429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686368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7463" y="133350"/>
            <a:ext cx="7981951" cy="547688"/>
          </a:xfrm>
        </p:spPr>
        <p:txBody>
          <a:bodyPr/>
          <a:lstStyle/>
          <a:p>
            <a:r>
              <a:rPr lang="en-US" sz="2800" dirty="0" smtClean="0"/>
              <a:t>Step 6. Short-term Wins</a:t>
            </a:r>
          </a:p>
        </p:txBody>
      </p:sp>
      <p:sp>
        <p:nvSpPr>
          <p:cNvPr id="47109" name="Down Ribbon 3" descr="Ribbon reading, &quot;Celebrate use of TeamSTEPPS!&quot;" title="Ribbon"/>
          <p:cNvSpPr>
            <a:spLocks noChangeArrowheads="1"/>
          </p:cNvSpPr>
          <p:nvPr/>
        </p:nvSpPr>
        <p:spPr bwMode="auto">
          <a:xfrm rot="840621">
            <a:off x="4773613" y="514350"/>
            <a:ext cx="4343400" cy="754063"/>
          </a:xfrm>
          <a:prstGeom prst="ribbon">
            <a:avLst>
              <a:gd name="adj1" fmla="val 1666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sz="1800" dirty="0" smtClean="0">
                <a:solidFill>
                  <a:srgbClr val="0070C0"/>
                </a:solidFill>
              </a:rPr>
              <a:t>Celebrate use of </a:t>
            </a:r>
            <a:r>
              <a:rPr lang="en-US" sz="1800" b="1" dirty="0" smtClean="0">
                <a:solidFill>
                  <a:srgbClr val="0070C0"/>
                </a:solidFill>
              </a:rPr>
              <a:t>TeamSTEPPS!</a:t>
            </a:r>
          </a:p>
        </p:txBody>
      </p:sp>
      <p:sp>
        <p:nvSpPr>
          <p:cNvPr id="38915" name="Content Placeholder 2"/>
          <p:cNvSpPr>
            <a:spLocks noGrp="1"/>
          </p:cNvSpPr>
          <p:nvPr>
            <p:ph idx="1"/>
          </p:nvPr>
        </p:nvSpPr>
        <p:spPr>
          <a:xfrm>
            <a:off x="-600075" y="914400"/>
            <a:ext cx="7600950" cy="4411663"/>
          </a:xfrm>
        </p:spPr>
        <p:txBody>
          <a:bodyPr/>
          <a:lstStyle/>
          <a:p>
            <a:pPr lvl="2">
              <a:defRPr/>
            </a:pPr>
            <a:r>
              <a:rPr lang="en-US" dirty="0" smtClean="0"/>
              <a:t>Stories</a:t>
            </a:r>
          </a:p>
          <a:p>
            <a:pPr marL="630238" lvl="2" indent="0">
              <a:buFont typeface="Times" pitchFamily="1" charset="0"/>
              <a:buNone/>
              <a:defRPr/>
            </a:pPr>
            <a:endParaRPr lang="en-US" sz="300" dirty="0" smtClean="0"/>
          </a:p>
          <a:p>
            <a:pPr lvl="2">
              <a:defRPr/>
            </a:pPr>
            <a:r>
              <a:rPr lang="en-US" dirty="0" smtClean="0"/>
              <a:t>Initial Data</a:t>
            </a:r>
          </a:p>
          <a:p>
            <a:pPr marL="630238" lvl="2" indent="0">
              <a:buFont typeface="Times" pitchFamily="1" charset="0"/>
              <a:buNone/>
              <a:defRPr/>
            </a:pPr>
            <a:endParaRPr lang="en-US" sz="300" dirty="0" smtClean="0"/>
          </a:p>
          <a:p>
            <a:pPr lvl="2">
              <a:defRPr/>
            </a:pPr>
            <a:r>
              <a:rPr lang="en-US" dirty="0" smtClean="0"/>
              <a:t>Always look for opportunities, even if folks don’t recognize them: </a:t>
            </a:r>
          </a:p>
          <a:p>
            <a:pPr marL="919162" lvl="3" indent="0">
              <a:buFontTx/>
              <a:buNone/>
              <a:defRPr/>
            </a:pPr>
            <a:endParaRPr lang="en-US" sz="300" dirty="0" smtClean="0"/>
          </a:p>
          <a:p>
            <a:pPr marL="919162" lvl="3" indent="0">
              <a:buFontTx/>
              <a:buNone/>
              <a:defRPr/>
            </a:pPr>
            <a:r>
              <a:rPr lang="en-US" dirty="0" smtClean="0"/>
              <a:t>Example: </a:t>
            </a:r>
          </a:p>
          <a:p>
            <a:pPr lvl="3">
              <a:tabLst>
                <a:tab pos="398463" algn="l"/>
              </a:tabLst>
              <a:defRPr/>
            </a:pPr>
            <a:r>
              <a:rPr lang="en-US" dirty="0" smtClean="0"/>
              <a:t>So…what’s the </a:t>
            </a:r>
            <a:r>
              <a:rPr lang="en-US" sz="2000" b="1" dirty="0" smtClean="0"/>
              <a:t>situation</a:t>
            </a:r>
          </a:p>
          <a:p>
            <a:pPr marL="919162" lvl="3" indent="0">
              <a:buFontTx/>
              <a:buNone/>
              <a:defRPr/>
            </a:pPr>
            <a:endParaRPr lang="en-US" sz="300" dirty="0" smtClean="0"/>
          </a:p>
          <a:p>
            <a:pPr lvl="3">
              <a:defRPr/>
            </a:pPr>
            <a:r>
              <a:rPr lang="en-US" dirty="0" smtClean="0"/>
              <a:t>…Can you give me a little </a:t>
            </a:r>
            <a:r>
              <a:rPr lang="en-US" sz="2000" b="1" dirty="0" smtClean="0"/>
              <a:t>b</a:t>
            </a:r>
            <a:r>
              <a:rPr lang="en-US" dirty="0" smtClean="0"/>
              <a:t>ackground info? </a:t>
            </a:r>
          </a:p>
          <a:p>
            <a:pPr marL="919162" lvl="3" indent="0">
              <a:buFontTx/>
              <a:buNone/>
              <a:defRPr/>
            </a:pPr>
            <a:endParaRPr lang="en-US" sz="300" dirty="0" smtClean="0"/>
          </a:p>
          <a:p>
            <a:pPr lvl="3">
              <a:defRPr/>
            </a:pPr>
            <a:r>
              <a:rPr lang="en-US" sz="2000" b="1" dirty="0" smtClean="0"/>
              <a:t>A</a:t>
            </a:r>
            <a:r>
              <a:rPr lang="en-US" dirty="0" smtClean="0"/>
              <a:t>ssessment: What do you think is happening?</a:t>
            </a:r>
          </a:p>
          <a:p>
            <a:pPr marL="919162" lvl="3" indent="0">
              <a:buFontTx/>
              <a:buNone/>
              <a:defRPr/>
            </a:pPr>
            <a:endParaRPr lang="en-US" sz="300" dirty="0" smtClean="0"/>
          </a:p>
          <a:p>
            <a:pPr lvl="3">
              <a:defRPr/>
            </a:pPr>
            <a:r>
              <a:rPr lang="en-US" dirty="0" smtClean="0"/>
              <a:t>What’s your </a:t>
            </a:r>
            <a:r>
              <a:rPr lang="en-US" sz="2000" b="1" dirty="0" smtClean="0"/>
              <a:t>r</a:t>
            </a:r>
            <a:r>
              <a:rPr lang="en-US" dirty="0" smtClean="0"/>
              <a:t>ecommendation?</a:t>
            </a:r>
          </a:p>
          <a:p>
            <a:pPr marL="919162" lvl="3" indent="0">
              <a:buFontTx/>
              <a:buNone/>
              <a:defRPr/>
            </a:pPr>
            <a:endParaRPr lang="en-US" sz="300" dirty="0" smtClean="0"/>
          </a:p>
          <a:p>
            <a:pPr lvl="3">
              <a:defRPr/>
            </a:pPr>
            <a:r>
              <a:rPr lang="en-US" dirty="0" smtClean="0"/>
              <a:t>I hear you saying you are </a:t>
            </a:r>
            <a:r>
              <a:rPr lang="en-US" sz="2000" b="1" dirty="0" smtClean="0"/>
              <a:t>C</a:t>
            </a:r>
            <a:r>
              <a:rPr lang="en-US" dirty="0" smtClean="0"/>
              <a:t>oncerned, is this correct? </a:t>
            </a:r>
          </a:p>
          <a:p>
            <a:pPr lvl="3">
              <a:defRPr/>
            </a:pPr>
            <a:r>
              <a:rPr lang="en-US" dirty="0" smtClean="0"/>
              <a:t>Can you </a:t>
            </a:r>
            <a:r>
              <a:rPr lang="en-US" sz="2000" b="1" dirty="0" smtClean="0"/>
              <a:t>R</a:t>
            </a:r>
            <a:r>
              <a:rPr lang="en-US" dirty="0" smtClean="0"/>
              <a:t>ead this </a:t>
            </a:r>
            <a:r>
              <a:rPr lang="en-US" sz="2000" b="1" dirty="0" smtClean="0"/>
              <a:t>b</a:t>
            </a:r>
            <a:r>
              <a:rPr lang="en-US" dirty="0" smtClean="0"/>
              <a:t>ack for me? </a:t>
            </a:r>
          </a:p>
          <a:p>
            <a:pPr marL="919162" lvl="3" indent="0">
              <a:buFontTx/>
              <a:buNone/>
              <a:defRPr/>
            </a:pPr>
            <a:endParaRPr lang="en-US" sz="300" dirty="0" smtClean="0"/>
          </a:p>
          <a:p>
            <a:pPr lvl="3">
              <a:defRPr/>
            </a:pPr>
            <a:r>
              <a:rPr lang="en-US" dirty="0" smtClean="0"/>
              <a:t>Let’s </a:t>
            </a:r>
            <a:r>
              <a:rPr lang="en-US" sz="2000" b="1" dirty="0" smtClean="0"/>
              <a:t>huddle</a:t>
            </a:r>
            <a:r>
              <a:rPr lang="en-US" dirty="0" smtClean="0"/>
              <a:t> about this!</a:t>
            </a:r>
          </a:p>
        </p:txBody>
      </p:sp>
      <p:pic>
        <p:nvPicPr>
          <p:cNvPr id="2" name="Picture 1"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Short-term wins&quot;" title="Short-term wi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016323"/>
            <a:ext cx="3123888" cy="4079678"/>
          </a:xfrm>
          <a:prstGeom prst="rect">
            <a:avLst/>
          </a:prstGeom>
        </p:spPr>
      </p:pic>
    </p:spTree>
    <p:extLst>
      <p:ext uri="{BB962C8B-B14F-4D97-AF65-F5344CB8AC3E}">
        <p14:creationId xmlns:p14="http://schemas.microsoft.com/office/powerpoint/2010/main" val="3191485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3175"/>
            <a:ext cx="7981950" cy="762000"/>
          </a:xfrm>
        </p:spPr>
        <p:txBody>
          <a:bodyPr/>
          <a:lstStyle/>
          <a:p>
            <a:r>
              <a:rPr lang="en-US" dirty="0" smtClean="0"/>
              <a:t/>
            </a:r>
            <a:br>
              <a:rPr lang="en-US" dirty="0" smtClean="0"/>
            </a:br>
            <a:r>
              <a:rPr lang="en-US" dirty="0" smtClean="0"/>
              <a:t>		</a:t>
            </a:r>
            <a:br>
              <a:rPr lang="en-US" dirty="0" smtClean="0"/>
            </a:br>
            <a:r>
              <a:rPr lang="en-US" dirty="0" smtClean="0"/>
              <a:t/>
            </a:r>
            <a:br>
              <a:rPr lang="en-US" dirty="0" smtClean="0"/>
            </a:br>
            <a:r>
              <a:rPr lang="en-US" dirty="0" smtClean="0"/>
              <a:t>Step 7. “Don’t Let Up – Be Relentless”</a:t>
            </a:r>
          </a:p>
        </p:txBody>
      </p:sp>
      <p:sp>
        <p:nvSpPr>
          <p:cNvPr id="54277" name="Content Placeholder 2"/>
          <p:cNvSpPr>
            <a:spLocks noGrp="1"/>
          </p:cNvSpPr>
          <p:nvPr>
            <p:ph idx="1"/>
          </p:nvPr>
        </p:nvSpPr>
        <p:spPr>
          <a:xfrm>
            <a:off x="152400" y="859399"/>
            <a:ext cx="5715000" cy="2204846"/>
          </a:xfrm>
        </p:spPr>
        <p:txBody>
          <a:bodyPr/>
          <a:lstStyle/>
          <a:p>
            <a:pPr>
              <a:defRPr/>
            </a:pPr>
            <a:r>
              <a:rPr lang="en-US" sz="2800" dirty="0" smtClean="0">
                <a:solidFill>
                  <a:srgbClr val="000000"/>
                </a:solidFill>
              </a:rPr>
              <a:t>Leadership:</a:t>
            </a:r>
          </a:p>
          <a:p>
            <a:pPr marL="0" indent="0">
              <a:buFontTx/>
              <a:buNone/>
              <a:defRPr/>
            </a:pPr>
            <a:endParaRPr lang="en-US" sz="2800" dirty="0" smtClean="0">
              <a:solidFill>
                <a:srgbClr val="000000"/>
              </a:solidFill>
            </a:endParaRPr>
          </a:p>
          <a:p>
            <a:pPr lvl="1">
              <a:defRPr/>
            </a:pPr>
            <a:r>
              <a:rPr lang="en-US" sz="2800" dirty="0" smtClean="0">
                <a:solidFill>
                  <a:srgbClr val="000000"/>
                </a:solidFill>
              </a:rPr>
              <a:t>Presence during coaching</a:t>
            </a:r>
          </a:p>
          <a:p>
            <a:pPr marL="284163" lvl="1" indent="0">
              <a:buFontTx/>
              <a:buNone/>
              <a:defRPr/>
            </a:pPr>
            <a:endParaRPr lang="en-US" sz="1000" dirty="0" smtClean="0">
              <a:solidFill>
                <a:srgbClr val="000000"/>
              </a:solidFill>
            </a:endParaRPr>
          </a:p>
          <a:p>
            <a:pPr lvl="1">
              <a:defRPr/>
            </a:pPr>
            <a:r>
              <a:rPr lang="en-US" sz="2800" dirty="0" smtClean="0">
                <a:solidFill>
                  <a:srgbClr val="000000"/>
                </a:solidFill>
              </a:rPr>
              <a:t>E-mails disseminated in SBAR format </a:t>
            </a:r>
            <a:endParaRPr lang="en-US" dirty="0" smtClean="0"/>
          </a:p>
        </p:txBody>
      </p:sp>
      <p:pic>
        <p:nvPicPr>
          <p:cNvPr id="4" name="Picture 3"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Don't let up- Be relentless&quot;" title="Don't let up- Be relentl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609600"/>
            <a:ext cx="3581400" cy="5437676"/>
          </a:xfrm>
          <a:prstGeom prst="rect">
            <a:avLst/>
          </a:prstGeom>
        </p:spPr>
      </p:pic>
    </p:spTree>
    <p:extLst>
      <p:ext uri="{BB962C8B-B14F-4D97-AF65-F5344CB8AC3E}">
        <p14:creationId xmlns:p14="http://schemas.microsoft.com/office/powerpoint/2010/main" val="3856888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p:cNvSpPr>
          <p:nvPr>
            <p:ph type="title"/>
          </p:nvPr>
        </p:nvSpPr>
        <p:spPr>
          <a:xfrm>
            <a:off x="457200" y="0"/>
            <a:ext cx="7981950" cy="820738"/>
          </a:xfrm>
        </p:spPr>
        <p:txBody>
          <a:bodyPr/>
          <a:lstStyle/>
          <a:p>
            <a:r>
              <a:rPr lang="en-US" dirty="0" smtClean="0"/>
              <a:t>Evaluation Process</a:t>
            </a:r>
          </a:p>
        </p:txBody>
      </p:sp>
      <p:pic>
        <p:nvPicPr>
          <p:cNvPr id="49155" name="Content Placeholder 3" descr="Data Collection Pre: 1 minute evaluation after coaching time. Observation tool 2 weeks before. Survey tool 2 weeks before. Gallup Safety data within 12 months. Risk management data within 12 months.&#10;&#10;Data Collection Post: Observation tool 30 days later. Observation tool 60 days later. survey tool 30 days later. survey tool 60 days later. gallup safety data. risk management data." title="Reinforcing methods of Evaluation"/>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219200"/>
            <a:ext cx="8110538" cy="4525963"/>
          </a:xfrm>
          <a:noFill/>
        </p:spPr>
      </p:pic>
    </p:spTree>
    <p:extLst>
      <p:ext uri="{BB962C8B-B14F-4D97-AF65-F5344CB8AC3E}">
        <p14:creationId xmlns:p14="http://schemas.microsoft.com/office/powerpoint/2010/main" val="3665293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152400"/>
            <a:ext cx="6705600" cy="1257300"/>
          </a:xfrm>
        </p:spPr>
        <p:txBody>
          <a:bodyPr/>
          <a:lstStyle/>
          <a:p>
            <a:r>
              <a:rPr lang="en-US" dirty="0" smtClean="0"/>
              <a:t>Measuring our outcomes</a:t>
            </a:r>
            <a:br>
              <a:rPr lang="en-US" dirty="0" smtClean="0"/>
            </a:br>
            <a:r>
              <a:rPr lang="en-US" dirty="0" smtClean="0"/>
              <a:t>Gallup Safety Question Focus</a:t>
            </a:r>
          </a:p>
        </p:txBody>
      </p:sp>
      <p:sp>
        <p:nvSpPr>
          <p:cNvPr id="50179" name="Rectangle 3"/>
          <p:cNvSpPr>
            <a:spLocks noGrp="1" noChangeArrowheads="1"/>
          </p:cNvSpPr>
          <p:nvPr>
            <p:ph type="body" idx="1"/>
          </p:nvPr>
        </p:nvSpPr>
        <p:spPr>
          <a:xfrm>
            <a:off x="228600" y="990600"/>
            <a:ext cx="8763000" cy="5029200"/>
          </a:xfrm>
        </p:spPr>
        <p:txBody>
          <a:bodyPr/>
          <a:lstStyle/>
          <a:p>
            <a:pPr marL="342900" indent="-342900" algn="ctr" fontAlgn="auto">
              <a:spcAft>
                <a:spcPts val="0"/>
              </a:spcAft>
              <a:buClr>
                <a:srgbClr val="618FFD"/>
              </a:buClr>
              <a:buSzPct val="90000"/>
              <a:buNone/>
              <a:defRPr/>
            </a:pPr>
            <a:r>
              <a:rPr lang="en-US" sz="1600" dirty="0">
                <a:solidFill>
                  <a:srgbClr val="000000"/>
                </a:solidFill>
              </a:rPr>
              <a:t>	</a:t>
            </a:r>
            <a:r>
              <a:rPr lang="en-US" sz="1600" dirty="0" smtClean="0">
                <a:solidFill>
                  <a:srgbClr val="000000"/>
                </a:solidFill>
              </a:rPr>
              <a:t>								Current </a:t>
            </a:r>
            <a:endParaRPr lang="en-US" sz="1600" dirty="0">
              <a:solidFill>
                <a:srgbClr val="000000"/>
              </a:solidFill>
            </a:endParaRPr>
          </a:p>
          <a:p>
            <a:pPr marL="342900" indent="-342900" algn="ctr" fontAlgn="auto">
              <a:spcAft>
                <a:spcPts val="0"/>
              </a:spcAft>
              <a:buClr>
                <a:srgbClr val="618FFD"/>
              </a:buClr>
              <a:buSzPct val="90000"/>
              <a:buNone/>
              <a:defRPr/>
            </a:pPr>
            <a:r>
              <a:rPr lang="en-US" sz="1600" dirty="0" smtClean="0">
                <a:solidFill>
                  <a:srgbClr val="000000"/>
                </a:solidFill>
              </a:rPr>
              <a:t>									Approximated </a:t>
            </a:r>
            <a:endParaRPr lang="en-US" sz="1600" dirty="0">
              <a:solidFill>
                <a:srgbClr val="000000"/>
              </a:solidFill>
            </a:endParaRPr>
          </a:p>
          <a:p>
            <a:pPr marL="342900" indent="-342900" algn="ctr" fontAlgn="auto">
              <a:spcAft>
                <a:spcPts val="0"/>
              </a:spcAft>
              <a:buClr>
                <a:srgbClr val="618FFD"/>
              </a:buClr>
              <a:buSzPct val="90000"/>
              <a:buNone/>
              <a:defRPr/>
            </a:pPr>
            <a:r>
              <a:rPr lang="en-US" sz="1600" dirty="0" smtClean="0">
                <a:solidFill>
                  <a:srgbClr val="000000"/>
                </a:solidFill>
              </a:rPr>
              <a:t>									Percentile</a:t>
            </a:r>
            <a:endParaRPr lang="en-US" sz="1600" dirty="0">
              <a:solidFill>
                <a:srgbClr val="000000"/>
              </a:solidFill>
            </a:endParaRPr>
          </a:p>
          <a:p>
            <a:r>
              <a:rPr lang="en-US" sz="2000" dirty="0" smtClean="0"/>
              <a:t>C03  We have enough staff to handle the workload.                           </a:t>
            </a:r>
            <a:r>
              <a:rPr lang="en-US" sz="2000" dirty="0" smtClean="0">
                <a:solidFill>
                  <a:srgbClr val="000000"/>
                </a:solidFill>
              </a:rPr>
              <a:t>31</a:t>
            </a:r>
            <a:r>
              <a:rPr lang="en-US" sz="2000" baseline="30000" dirty="0" smtClean="0">
                <a:solidFill>
                  <a:srgbClr val="000000"/>
                </a:solidFill>
              </a:rPr>
              <a:t>st</a:t>
            </a:r>
            <a:endParaRPr lang="en-US" sz="2000" dirty="0" smtClean="0"/>
          </a:p>
          <a:p>
            <a:r>
              <a:rPr lang="en-US" sz="2000" dirty="0" smtClean="0"/>
              <a:t>C07  Staff feel like their mistakes are held against them.                    </a:t>
            </a:r>
            <a:r>
              <a:rPr lang="en-US" sz="2000" dirty="0" smtClean="0">
                <a:solidFill>
                  <a:srgbClr val="000000"/>
                </a:solidFill>
              </a:rPr>
              <a:t>45</a:t>
            </a:r>
            <a:r>
              <a:rPr lang="en-US" sz="2000" baseline="30000" dirty="0" smtClean="0">
                <a:solidFill>
                  <a:srgbClr val="000000"/>
                </a:solidFill>
              </a:rPr>
              <a:t>th</a:t>
            </a:r>
            <a:endParaRPr lang="en-US" sz="2000" dirty="0" smtClean="0"/>
          </a:p>
          <a:p>
            <a:r>
              <a:rPr lang="en-US" sz="2000" dirty="0" smtClean="0"/>
              <a:t>C15  Problems often occur in the exchange of information </a:t>
            </a:r>
            <a:br>
              <a:rPr lang="en-US" sz="2000" dirty="0" smtClean="0"/>
            </a:br>
            <a:r>
              <a:rPr lang="en-US" sz="2000" dirty="0" smtClean="0"/>
              <a:t>across work areas                                                                                </a:t>
            </a:r>
            <a:r>
              <a:rPr lang="en-US" sz="2000" dirty="0" smtClean="0">
                <a:solidFill>
                  <a:srgbClr val="000000"/>
                </a:solidFill>
              </a:rPr>
              <a:t>66</a:t>
            </a:r>
            <a:r>
              <a:rPr lang="en-US" sz="2000" baseline="30000" dirty="0" smtClean="0">
                <a:solidFill>
                  <a:srgbClr val="000000"/>
                </a:solidFill>
              </a:rPr>
              <a:t>th</a:t>
            </a:r>
            <a:endParaRPr lang="en-US" sz="2000" baseline="30000" dirty="0">
              <a:solidFill>
                <a:srgbClr val="000000"/>
              </a:solidFill>
            </a:endParaRPr>
          </a:p>
          <a:p>
            <a:r>
              <a:rPr lang="en-US" sz="2000" dirty="0" smtClean="0"/>
              <a:t>C16  Things “fall between the cracks” when transferring </a:t>
            </a:r>
            <a:br>
              <a:rPr lang="en-US" sz="2000" dirty="0" smtClean="0"/>
            </a:br>
            <a:r>
              <a:rPr lang="en-US" sz="2000" dirty="0" smtClean="0"/>
              <a:t>patients from one area to another.</a:t>
            </a:r>
            <a:r>
              <a:rPr lang="en-US" sz="2000" dirty="0">
                <a:solidFill>
                  <a:srgbClr val="000000"/>
                </a:solidFill>
              </a:rPr>
              <a:t> </a:t>
            </a:r>
            <a:r>
              <a:rPr lang="en-US" sz="2000" dirty="0" smtClean="0">
                <a:solidFill>
                  <a:srgbClr val="000000"/>
                </a:solidFill>
              </a:rPr>
              <a:t>                                                     76</a:t>
            </a:r>
            <a:r>
              <a:rPr lang="en-US" sz="2000" baseline="30000" dirty="0" smtClean="0">
                <a:solidFill>
                  <a:srgbClr val="000000"/>
                </a:solidFill>
              </a:rPr>
              <a:t>th</a:t>
            </a:r>
            <a:endParaRPr lang="en-US" sz="2000" dirty="0" smtClean="0"/>
          </a:p>
          <a:p>
            <a:r>
              <a:rPr lang="en-US" sz="2000" dirty="0" smtClean="0"/>
              <a:t>C20  Staff feels free to question the decisions or actions </a:t>
            </a:r>
            <a:br>
              <a:rPr lang="en-US" sz="2000" dirty="0" smtClean="0"/>
            </a:br>
            <a:r>
              <a:rPr lang="en-US" sz="2000" dirty="0" smtClean="0"/>
              <a:t>of those with more authority.                                                               </a:t>
            </a:r>
            <a:r>
              <a:rPr lang="en-US" sz="2000" dirty="0" smtClean="0">
                <a:solidFill>
                  <a:srgbClr val="000000"/>
                </a:solidFill>
              </a:rPr>
              <a:t>58th</a:t>
            </a:r>
            <a:endParaRPr lang="en-US" sz="2000" dirty="0">
              <a:solidFill>
                <a:srgbClr val="000000"/>
              </a:solidFill>
            </a:endParaRPr>
          </a:p>
          <a:p>
            <a:endParaRPr lang="en-US" sz="2000" dirty="0" smtClean="0"/>
          </a:p>
          <a:p>
            <a:pPr marL="0" indent="0" eaLnBrk="1" fontAlgn="auto" hangingPunct="1">
              <a:spcBef>
                <a:spcPct val="50000"/>
              </a:spcBef>
              <a:spcAft>
                <a:spcPts val="0"/>
              </a:spcAft>
              <a:buNone/>
              <a:defRPr/>
            </a:pPr>
            <a:r>
              <a:rPr lang="en-US" sz="1400" dirty="0" smtClean="0">
                <a:solidFill>
                  <a:srgbClr val="000000"/>
                </a:solidFill>
              </a:rPr>
              <a:t>The </a:t>
            </a:r>
            <a:r>
              <a:rPr lang="en-US" sz="1400" dirty="0">
                <a:solidFill>
                  <a:srgbClr val="000000"/>
                </a:solidFill>
              </a:rPr>
              <a:t>Percentile ranks are estimated based on the AHRQ’s 2009 HSOPSC database.  </a:t>
            </a:r>
            <a:br>
              <a:rPr lang="en-US" sz="1400" dirty="0">
                <a:solidFill>
                  <a:srgbClr val="000000"/>
                </a:solidFill>
              </a:rPr>
            </a:br>
            <a:r>
              <a:rPr lang="en-US" sz="1400" dirty="0" smtClean="0">
                <a:solidFill>
                  <a:srgbClr val="000000"/>
                </a:solidFill>
              </a:rPr>
              <a:t>The </a:t>
            </a:r>
            <a:r>
              <a:rPr lang="en-US" sz="1400" dirty="0">
                <a:solidFill>
                  <a:srgbClr val="000000"/>
                </a:solidFill>
              </a:rPr>
              <a:t>database is comprised of n=622 participating hospitals nationwide.</a:t>
            </a:r>
          </a:p>
          <a:p>
            <a:pPr algn="ctr" eaLnBrk="1" fontAlgn="auto" hangingPunct="1">
              <a:spcBef>
                <a:spcPct val="50000"/>
              </a:spcBef>
              <a:spcAft>
                <a:spcPts val="0"/>
              </a:spcAft>
              <a:defRPr/>
            </a:pPr>
            <a:r>
              <a:rPr lang="en-US" sz="1400" dirty="0">
                <a:solidFill>
                  <a:srgbClr val="000000"/>
                </a:solidFill>
              </a:rPr>
              <a:t>Approximated Percentile is “Overall” for a combined UMC, CH, EC &amp; HSH.</a:t>
            </a:r>
          </a:p>
          <a:p>
            <a:endParaRPr lang="en-US" sz="2000" dirty="0" smtClean="0"/>
          </a:p>
        </p:txBody>
      </p:sp>
      <p:pic>
        <p:nvPicPr>
          <p:cNvPr id="50183" name="Picture 7" descr="Loma Linda University Logo" title="Loma Linda Univers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8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14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This gallup Survey for 2010 features Patient safety questions. &#10;&#10;C20. There is good cooperation among hospital units or departments that need to work together. In this section direct rollup shows a decrease in mean by -.29.   &#10;&#10;C26. We are informed about errors that happen in this work area.  In this section Manager shows an Increase in mean by +.31.    &#10;&#10;&#10;C27. Staff feel free to question the decisions or actions of those with more authority.  In this section direct rollup shows a decrease in mean by -.50 and a Manager decrease by -.26.    &#10;&#10;&#10;C28. In this work area, we discuss ways to prevent errors from happening again.  In this section Manager shows an Increase in mean by +.24.    &#10;&#10;&#10;C21. Important patient care information is often lost during shift changes or from one day to the next.  In this section Manager shows a decrease in mean by -.33.    &#10;&#10;&#10;C22. Problems often occur in the exchange of information across work areas.  In this section Manager shows a decrease in mean by -.53.    &#10;&#10;&#10;C23. Things &quot;fall between the cracks&quot; when transferring patients from one area to another. In this section direct rollup shows a decrease in mean by -.24 a Manager decrease by -1.36.    &#10;&#10;" title="Gallup Survey for 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457200"/>
            <a:ext cx="835977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5257800"/>
            <a:ext cx="8229600" cy="1524000"/>
          </a:xfrm>
        </p:spPr>
        <p:txBody>
          <a:bodyPr/>
          <a:lstStyle/>
          <a:p>
            <a:pPr marL="0" indent="0" eaLnBrk="1" fontAlgn="auto" hangingPunct="1">
              <a:spcBef>
                <a:spcPts val="0"/>
              </a:spcBef>
              <a:spcAft>
                <a:spcPts val="0"/>
              </a:spcAft>
              <a:buNone/>
              <a:defRPr/>
            </a:pPr>
            <a:r>
              <a:rPr lang="en-US" sz="1300" dirty="0">
                <a:solidFill>
                  <a:srgbClr val="000000"/>
                </a:solidFill>
                <a:latin typeface="Arial"/>
              </a:rPr>
              <a:t>C20. There is good cooperation among hospital units or departments that need to work together.</a:t>
            </a:r>
          </a:p>
          <a:p>
            <a:pPr marL="0" indent="0" eaLnBrk="1" fontAlgn="auto" hangingPunct="1">
              <a:spcBef>
                <a:spcPts val="0"/>
              </a:spcBef>
              <a:spcAft>
                <a:spcPts val="0"/>
              </a:spcAft>
              <a:buNone/>
              <a:defRPr/>
            </a:pPr>
            <a:r>
              <a:rPr lang="en-US" sz="1300" dirty="0">
                <a:solidFill>
                  <a:srgbClr val="000000"/>
                </a:solidFill>
                <a:latin typeface="Arial"/>
              </a:rPr>
              <a:t>C26. We are informed about errors that happen in this work area.</a:t>
            </a:r>
          </a:p>
          <a:p>
            <a:pPr marL="0" indent="0" eaLnBrk="1" fontAlgn="auto" hangingPunct="1">
              <a:spcBef>
                <a:spcPts val="0"/>
              </a:spcBef>
              <a:spcAft>
                <a:spcPts val="0"/>
              </a:spcAft>
              <a:buNone/>
              <a:defRPr/>
            </a:pPr>
            <a:r>
              <a:rPr lang="en-US" sz="1300" dirty="0">
                <a:solidFill>
                  <a:srgbClr val="000000"/>
                </a:solidFill>
                <a:latin typeface="Arial"/>
              </a:rPr>
              <a:t>C27. Staff feel free to question the decisions or actions of those with more authority.</a:t>
            </a:r>
          </a:p>
          <a:p>
            <a:pPr marL="0" indent="0" eaLnBrk="1" fontAlgn="auto" hangingPunct="1">
              <a:spcBef>
                <a:spcPts val="0"/>
              </a:spcBef>
              <a:spcAft>
                <a:spcPts val="0"/>
              </a:spcAft>
              <a:buNone/>
              <a:defRPr/>
            </a:pPr>
            <a:r>
              <a:rPr lang="en-US" sz="1300" dirty="0">
                <a:solidFill>
                  <a:srgbClr val="000000"/>
                </a:solidFill>
                <a:latin typeface="Arial"/>
              </a:rPr>
              <a:t>C28. In this work area, we discuss ways to prevent errors from happening again.</a:t>
            </a:r>
          </a:p>
          <a:p>
            <a:pPr marL="0" indent="0" eaLnBrk="1" fontAlgn="auto" hangingPunct="1">
              <a:spcBef>
                <a:spcPts val="0"/>
              </a:spcBef>
              <a:spcAft>
                <a:spcPts val="0"/>
              </a:spcAft>
              <a:buNone/>
              <a:defRPr/>
            </a:pPr>
            <a:r>
              <a:rPr lang="en-US" sz="1300" dirty="0">
                <a:solidFill>
                  <a:srgbClr val="000000"/>
                </a:solidFill>
                <a:latin typeface="Arial"/>
              </a:rPr>
              <a:t>C21. Important patient care information is often lost during shift changes or from one day to the next.</a:t>
            </a:r>
          </a:p>
          <a:p>
            <a:pPr marL="0" indent="0" eaLnBrk="1" fontAlgn="auto" hangingPunct="1">
              <a:spcBef>
                <a:spcPts val="0"/>
              </a:spcBef>
              <a:spcAft>
                <a:spcPts val="0"/>
              </a:spcAft>
              <a:buNone/>
              <a:defRPr/>
            </a:pPr>
            <a:r>
              <a:rPr lang="en-US" sz="1300" dirty="0">
                <a:solidFill>
                  <a:srgbClr val="000000"/>
                </a:solidFill>
                <a:latin typeface="Arial"/>
              </a:rPr>
              <a:t>C22. Problems often occur in the exchange of information across work areas.</a:t>
            </a:r>
          </a:p>
          <a:p>
            <a:pPr marL="0" indent="0" eaLnBrk="1" fontAlgn="auto" hangingPunct="1">
              <a:spcBef>
                <a:spcPts val="0"/>
              </a:spcBef>
              <a:spcAft>
                <a:spcPts val="0"/>
              </a:spcAft>
              <a:buNone/>
              <a:defRPr/>
            </a:pPr>
            <a:r>
              <a:rPr lang="en-US" sz="1300" dirty="0">
                <a:solidFill>
                  <a:srgbClr val="000000"/>
                </a:solidFill>
                <a:latin typeface="Arial"/>
              </a:rPr>
              <a:t>C23. Things "fall between the cracks" when transferring patients from one area to another.</a:t>
            </a:r>
          </a:p>
          <a:p>
            <a:pPr marL="0" indent="0">
              <a:buNone/>
            </a:pPr>
            <a:endParaRPr lang="en-US" sz="1300" dirty="0"/>
          </a:p>
        </p:txBody>
      </p:sp>
    </p:spTree>
    <p:extLst>
      <p:ext uri="{BB962C8B-B14F-4D97-AF65-F5344CB8AC3E}">
        <p14:creationId xmlns:p14="http://schemas.microsoft.com/office/powerpoint/2010/main" val="3916798529"/>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27000" y="169863"/>
            <a:ext cx="7981950" cy="592137"/>
          </a:xfrm>
        </p:spPr>
        <p:txBody>
          <a:bodyPr/>
          <a:lstStyle/>
          <a:p>
            <a:r>
              <a:rPr lang="en-US" dirty="0" smtClean="0"/>
              <a:t>Step 8. “Create a New Culture”</a:t>
            </a:r>
          </a:p>
        </p:txBody>
      </p:sp>
      <p:sp>
        <p:nvSpPr>
          <p:cNvPr id="55299" name="Content Placeholder 1"/>
          <p:cNvSpPr>
            <a:spLocks noGrp="1"/>
          </p:cNvSpPr>
          <p:nvPr>
            <p:ph idx="1"/>
          </p:nvPr>
        </p:nvSpPr>
        <p:spPr>
          <a:xfrm>
            <a:off x="152400" y="1066800"/>
            <a:ext cx="8991600" cy="4411663"/>
          </a:xfrm>
        </p:spPr>
        <p:txBody>
          <a:bodyPr/>
          <a:lstStyle/>
          <a:p>
            <a:pPr>
              <a:defRPr/>
            </a:pPr>
            <a:r>
              <a:rPr lang="en-US" sz="2000" dirty="0" smtClean="0"/>
              <a:t>Hiring</a:t>
            </a:r>
          </a:p>
          <a:p>
            <a:pPr marL="0" indent="0">
              <a:buFontTx/>
              <a:buNone/>
              <a:defRPr/>
            </a:pPr>
            <a:endParaRPr lang="en-US" sz="500" dirty="0" smtClean="0"/>
          </a:p>
          <a:p>
            <a:pPr>
              <a:defRPr/>
            </a:pPr>
            <a:r>
              <a:rPr lang="en-US" sz="2000" dirty="0" smtClean="0"/>
              <a:t>Orientation checklists</a:t>
            </a:r>
          </a:p>
          <a:p>
            <a:pPr marL="0" indent="0">
              <a:buFontTx/>
              <a:buNone/>
              <a:defRPr/>
            </a:pPr>
            <a:endParaRPr lang="en-US" sz="500" dirty="0" smtClean="0"/>
          </a:p>
          <a:p>
            <a:pPr>
              <a:defRPr/>
            </a:pPr>
            <a:r>
              <a:rPr lang="en-US" sz="2000" dirty="0" smtClean="0"/>
              <a:t>Classes </a:t>
            </a:r>
          </a:p>
          <a:p>
            <a:pPr>
              <a:defRPr/>
            </a:pPr>
            <a:endParaRPr lang="en-US" sz="500" dirty="0" smtClean="0"/>
          </a:p>
          <a:p>
            <a:pPr>
              <a:defRPr/>
            </a:pPr>
            <a:r>
              <a:rPr lang="en-US" sz="2000" dirty="0" smtClean="0"/>
              <a:t>Evaluation Process</a:t>
            </a:r>
          </a:p>
          <a:p>
            <a:pPr marL="0" indent="0">
              <a:buFontTx/>
              <a:buNone/>
              <a:defRPr/>
            </a:pPr>
            <a:endParaRPr lang="en-US" sz="500" dirty="0" smtClean="0"/>
          </a:p>
          <a:p>
            <a:pPr>
              <a:defRPr/>
            </a:pPr>
            <a:r>
              <a:rPr lang="en-US" sz="2000" dirty="0" smtClean="0"/>
              <a:t>Staff Meetings – call for stories &amp; share stories of use of the TeamSTEPPS</a:t>
            </a:r>
          </a:p>
          <a:p>
            <a:pPr marL="0" indent="0">
              <a:buFontTx/>
              <a:buNone/>
              <a:defRPr/>
            </a:pPr>
            <a:endParaRPr lang="en-US" sz="500" dirty="0" smtClean="0"/>
          </a:p>
          <a:p>
            <a:pPr>
              <a:defRPr/>
            </a:pPr>
            <a:r>
              <a:rPr lang="en-US" sz="2000" dirty="0" smtClean="0"/>
              <a:t>On-going training – CASE Days (rolled into each module F2F)</a:t>
            </a:r>
          </a:p>
          <a:p>
            <a:pPr marL="0" indent="0">
              <a:buFontTx/>
              <a:buNone/>
              <a:defRPr/>
            </a:pPr>
            <a:endParaRPr lang="en-US" sz="500" dirty="0" smtClean="0"/>
          </a:p>
          <a:p>
            <a:pPr>
              <a:defRPr/>
            </a:pPr>
            <a:r>
              <a:rPr lang="en-US" sz="2000" dirty="0" smtClean="0"/>
              <a:t>Part of our everyday language</a:t>
            </a:r>
          </a:p>
          <a:p>
            <a:pPr>
              <a:defRPr/>
            </a:pPr>
            <a:endParaRPr lang="en-US" sz="2000" dirty="0" smtClean="0"/>
          </a:p>
        </p:txBody>
      </p:sp>
      <p:pic>
        <p:nvPicPr>
          <p:cNvPr id="55300" name="Picture 6" descr="Medical Staff with Patient" title="Medical Staff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810000"/>
            <a:ext cx="3124200" cy="2082800"/>
          </a:xfrm>
          <a:prstGeom prst="rect">
            <a:avLst/>
          </a:prstGeom>
          <a:noFill/>
          <a:ln w="38100" cmpd="thickThin">
            <a:solidFill>
              <a:schemeClr val="bg1">
                <a:lumMod val="50000"/>
              </a:schemeClr>
            </a:solidFill>
            <a:miter lim="800000"/>
            <a:headEnd/>
            <a:tailEnd/>
          </a:ln>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404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A Young Man With Trauma</a:t>
            </a:r>
          </a:p>
        </p:txBody>
      </p:sp>
      <p:grpSp>
        <p:nvGrpSpPr>
          <p:cNvPr id="3" name="Group 2" descr="Patient Timeline" title="Patient Timeline"/>
          <p:cNvGrpSpPr/>
          <p:nvPr/>
        </p:nvGrpSpPr>
        <p:grpSpPr>
          <a:xfrm>
            <a:off x="533400" y="1414463"/>
            <a:ext cx="7924800" cy="3984625"/>
            <a:chOff x="533400" y="1414463"/>
            <a:chExt cx="7924800" cy="3984625"/>
          </a:xfrm>
        </p:grpSpPr>
        <p:grpSp>
          <p:nvGrpSpPr>
            <p:cNvPr id="2" name="Group 1"/>
            <p:cNvGrpSpPr/>
            <p:nvPr/>
          </p:nvGrpSpPr>
          <p:grpSpPr>
            <a:xfrm>
              <a:off x="533400" y="1414463"/>
              <a:ext cx="7924800" cy="3690937"/>
              <a:chOff x="533400" y="1414463"/>
              <a:chExt cx="7924800" cy="3690937"/>
            </a:xfrm>
          </p:grpSpPr>
          <p:sp>
            <p:nvSpPr>
              <p:cNvPr id="7173" name="Curved Right Arrow 10"/>
              <p:cNvSpPr>
                <a:spLocks noChangeArrowheads="1"/>
              </p:cNvSpPr>
              <p:nvPr/>
            </p:nvSpPr>
            <p:spPr bwMode="auto">
              <a:xfrm>
                <a:off x="533400" y="2106613"/>
                <a:ext cx="1042988" cy="2998787"/>
              </a:xfrm>
              <a:prstGeom prst="curvedRightArrow">
                <a:avLst>
                  <a:gd name="adj1" fmla="val 24998"/>
                  <a:gd name="adj2" fmla="val 44086"/>
                  <a:gd name="adj3" fmla="val 25000"/>
                </a:avLst>
              </a:prstGeom>
              <a:solidFill>
                <a:srgbClr val="F1FA7E"/>
              </a:solidFill>
              <a:ln w="9525" algn="ctr">
                <a:solidFill>
                  <a:schemeClr val="tx1"/>
                </a:solidFill>
                <a:round/>
                <a:headEnd/>
                <a:tailEnd/>
              </a:ln>
            </p:spPr>
            <p:txBody>
              <a:bodyPr anchor="ctr"/>
              <a:lstStyle/>
              <a:p>
                <a:endParaRPr lang="en-US" dirty="0" smtClean="0">
                  <a:solidFill>
                    <a:srgbClr val="00000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1414463"/>
                <a:ext cx="6729412" cy="1633537"/>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pic>
        </p:grpSp>
        <p:pic>
          <p:nvPicPr>
            <p:cNvPr id="71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3276600"/>
              <a:ext cx="3255962"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Content Placeholder 3"/>
          <p:cNvSpPr>
            <a:spLocks noGrp="1"/>
          </p:cNvSpPr>
          <p:nvPr>
            <p:ph idx="1"/>
          </p:nvPr>
        </p:nvSpPr>
        <p:spPr>
          <a:xfrm>
            <a:off x="5486400" y="4038600"/>
            <a:ext cx="3048000" cy="1676400"/>
          </a:xfrm>
        </p:spPr>
        <p:txBody>
          <a:bodyPr/>
          <a:lstStyle/>
          <a:p>
            <a:pPr marL="0" indent="0" algn="ctr">
              <a:buNone/>
            </a:pPr>
            <a:r>
              <a:rPr lang="en-US" sz="3200" dirty="0">
                <a:solidFill>
                  <a:srgbClr val="FF0000"/>
                </a:solidFill>
                <a:latin typeface="Arial" charset="0"/>
                <a:ea typeface="ＭＳ Ｐゴシック" pitchFamily="-88" charset="-128"/>
              </a:rPr>
              <a:t>A </a:t>
            </a:r>
            <a:r>
              <a:rPr lang="en-US" sz="3200" i="1" dirty="0">
                <a:solidFill>
                  <a:srgbClr val="FF0000"/>
                </a:solidFill>
                <a:effectLst>
                  <a:outerShdw blurRad="38100" dist="38100" dir="2700000" algn="tl">
                    <a:srgbClr val="000000">
                      <a:alpha val="43137"/>
                    </a:srgbClr>
                  </a:outerShdw>
                </a:effectLst>
                <a:latin typeface="Arial" charset="0"/>
                <a:ea typeface="ＭＳ Ｐゴシック" pitchFamily="-88" charset="-128"/>
              </a:rPr>
              <a:t>Classic</a:t>
            </a:r>
            <a:r>
              <a:rPr lang="en-US" sz="3200" dirty="0">
                <a:solidFill>
                  <a:srgbClr val="FF0000"/>
                </a:solidFill>
                <a:latin typeface="Arial" charset="0"/>
                <a:ea typeface="ＭＳ Ｐゴシック" pitchFamily="-88" charset="-128"/>
              </a:rPr>
              <a:t> Example of Swiss </a:t>
            </a:r>
            <a:r>
              <a:rPr lang="en-US" sz="3200" dirty="0" smtClean="0">
                <a:solidFill>
                  <a:srgbClr val="FF0000"/>
                </a:solidFill>
                <a:latin typeface="Arial" charset="0"/>
                <a:ea typeface="ＭＳ Ｐゴシック" pitchFamily="-88" charset="-128"/>
              </a:rPr>
              <a:t>Cheese</a:t>
            </a:r>
            <a:endParaRPr lang="en-US" sz="3200" dirty="0">
              <a:solidFill>
                <a:srgbClr val="FF0000"/>
              </a:solidFill>
              <a:latin typeface="Arial" charset="0"/>
              <a:ea typeface="ＭＳ Ｐゴシック" pitchFamily="-88" charset="-128"/>
            </a:endParaRPr>
          </a:p>
        </p:txBody>
      </p:sp>
    </p:spTree>
    <p:extLst>
      <p:ext uri="{BB962C8B-B14F-4D97-AF65-F5344CB8AC3E}">
        <p14:creationId xmlns:p14="http://schemas.microsoft.com/office/powerpoint/2010/main" val="50837701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84200" y="322263"/>
            <a:ext cx="7981950" cy="744537"/>
          </a:xfrm>
        </p:spPr>
        <p:txBody>
          <a:bodyPr/>
          <a:lstStyle/>
          <a:p>
            <a:r>
              <a:rPr lang="en-US" dirty="0" smtClean="0"/>
              <a:t>Agenda</a:t>
            </a:r>
          </a:p>
        </p:txBody>
      </p:sp>
      <p:sp>
        <p:nvSpPr>
          <p:cNvPr id="53251" name="Content Placeholder 2"/>
          <p:cNvSpPr>
            <a:spLocks noGrp="1"/>
          </p:cNvSpPr>
          <p:nvPr>
            <p:ph idx="1"/>
          </p:nvPr>
        </p:nvSpPr>
        <p:spPr/>
        <p:txBody>
          <a:bodyPr/>
          <a:lstStyle/>
          <a:p>
            <a:r>
              <a:rPr lang="en-US" sz="2800" dirty="0" smtClean="0"/>
              <a:t>Introduction</a:t>
            </a:r>
          </a:p>
          <a:p>
            <a:r>
              <a:rPr lang="en-US" sz="2800" dirty="0" smtClean="0"/>
              <a:t>Innovating Excellence</a:t>
            </a:r>
          </a:p>
          <a:p>
            <a:r>
              <a:rPr lang="en-US" sz="2800" dirty="0" smtClean="0"/>
              <a:t>In-Situ Coaching</a:t>
            </a:r>
          </a:p>
          <a:p>
            <a:r>
              <a:rPr lang="en-US" sz="2800" dirty="0" smtClean="0">
                <a:solidFill>
                  <a:srgbClr val="901C3B"/>
                </a:solidFill>
              </a:rPr>
              <a:t>Simulation Training</a:t>
            </a:r>
          </a:p>
          <a:p>
            <a:pPr lvl="1"/>
            <a:r>
              <a:rPr lang="en-US" sz="2400" dirty="0" smtClean="0">
                <a:solidFill>
                  <a:schemeClr val="tx2"/>
                </a:solidFill>
              </a:rPr>
              <a:t>Team Situational Awareness</a:t>
            </a:r>
          </a:p>
          <a:p>
            <a:pPr lvl="1"/>
            <a:r>
              <a:rPr lang="en-US" sz="2400" dirty="0" smtClean="0">
                <a:solidFill>
                  <a:schemeClr val="tx2"/>
                </a:solidFill>
              </a:rPr>
              <a:t>How we train physicians</a:t>
            </a:r>
          </a:p>
          <a:p>
            <a:r>
              <a:rPr lang="en-US" sz="2800" dirty="0" smtClean="0"/>
              <a:t>Conclusion</a:t>
            </a:r>
          </a:p>
          <a:p>
            <a:pPr lvl="1"/>
            <a:endParaRPr lang="en-US" dirty="0" smtClean="0"/>
          </a:p>
        </p:txBody>
      </p:sp>
    </p:spTree>
    <p:extLst>
      <p:ext uri="{BB962C8B-B14F-4D97-AF65-F5344CB8AC3E}">
        <p14:creationId xmlns:p14="http://schemas.microsoft.com/office/powerpoint/2010/main" val="392636376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457200" y="533400"/>
            <a:ext cx="8229600" cy="639763"/>
          </a:xfrm>
        </p:spPr>
        <p:txBody>
          <a:bodyPr/>
          <a:lstStyle/>
          <a:p>
            <a:pPr algn="ctr" eaLnBrk="1" hangingPunct="1">
              <a:defRPr/>
            </a:pPr>
            <a:r>
              <a:rPr lang="en-US" sz="2400" b="1" dirty="0" smtClean="0">
                <a:latin typeface="+mn-lt"/>
              </a:rPr>
              <a:t>Partnering with Medical Simulation Center </a:t>
            </a:r>
            <a:br>
              <a:rPr lang="en-US" sz="2400" b="1" dirty="0" smtClean="0">
                <a:latin typeface="+mn-lt"/>
              </a:rPr>
            </a:br>
            <a:r>
              <a:rPr lang="en-US" sz="2400" b="1" dirty="0" smtClean="0">
                <a:latin typeface="+mn-lt"/>
              </a:rPr>
              <a:t>TeamSTEPPS 2011-2012</a:t>
            </a:r>
          </a:p>
        </p:txBody>
      </p:sp>
      <p:sp>
        <p:nvSpPr>
          <p:cNvPr id="57348" name="Rectangle 3"/>
          <p:cNvSpPr>
            <a:spLocks noGrp="1" noChangeArrowheads="1"/>
          </p:cNvSpPr>
          <p:nvPr>
            <p:ph type="body" idx="1"/>
          </p:nvPr>
        </p:nvSpPr>
        <p:spPr>
          <a:xfrm>
            <a:off x="152400" y="1295400"/>
            <a:ext cx="8839200" cy="3962400"/>
          </a:xfrm>
        </p:spPr>
        <p:txBody>
          <a:bodyPr/>
          <a:lstStyle/>
          <a:p>
            <a:pPr eaLnBrk="1" hangingPunct="1">
              <a:lnSpc>
                <a:spcPct val="90000"/>
              </a:lnSpc>
              <a:buFontTx/>
              <a:buNone/>
              <a:defRPr/>
            </a:pPr>
            <a:r>
              <a:rPr lang="en-US" sz="2200" dirty="0" smtClean="0"/>
              <a:t>Since joining efforts with the Medical Simulation Center a total of 531 have been trained using simulation as the method.</a:t>
            </a:r>
          </a:p>
          <a:p>
            <a:pPr eaLnBrk="1" hangingPunct="1">
              <a:lnSpc>
                <a:spcPct val="90000"/>
              </a:lnSpc>
              <a:buFontTx/>
              <a:buNone/>
              <a:defRPr/>
            </a:pPr>
            <a:endParaRPr lang="en-US" sz="2200" dirty="0" smtClean="0"/>
          </a:p>
          <a:p>
            <a:pPr eaLnBrk="1" hangingPunct="1">
              <a:lnSpc>
                <a:spcPct val="90000"/>
              </a:lnSpc>
              <a:defRPr/>
            </a:pPr>
            <a:r>
              <a:rPr lang="en-US" sz="2200" dirty="0" smtClean="0"/>
              <a:t>1</a:t>
            </a:r>
            <a:r>
              <a:rPr lang="en-US" sz="2200" baseline="30000" dirty="0" smtClean="0"/>
              <a:t>st</a:t>
            </a:r>
            <a:r>
              <a:rPr lang="en-US" sz="2200" dirty="0" smtClean="0"/>
              <a:t> Year MD Residents 			#302</a:t>
            </a:r>
          </a:p>
          <a:p>
            <a:pPr marL="0" indent="0" eaLnBrk="1" hangingPunct="1">
              <a:lnSpc>
                <a:spcPct val="90000"/>
              </a:lnSpc>
              <a:buFontTx/>
              <a:buNone/>
              <a:defRPr/>
            </a:pPr>
            <a:endParaRPr lang="en-US" sz="1000" dirty="0" smtClean="0"/>
          </a:p>
          <a:p>
            <a:pPr eaLnBrk="1" hangingPunct="1">
              <a:lnSpc>
                <a:spcPct val="90000"/>
              </a:lnSpc>
              <a:defRPr/>
            </a:pPr>
            <a:r>
              <a:rPr lang="en-US" sz="2200" dirty="0" smtClean="0"/>
              <a:t>Faculty Physicians 				#124</a:t>
            </a:r>
          </a:p>
          <a:p>
            <a:pPr marL="0" indent="0" eaLnBrk="1" hangingPunct="1">
              <a:lnSpc>
                <a:spcPct val="90000"/>
              </a:lnSpc>
              <a:buFontTx/>
              <a:buNone/>
              <a:defRPr/>
            </a:pPr>
            <a:endParaRPr lang="en-US" sz="1000" dirty="0" smtClean="0"/>
          </a:p>
          <a:p>
            <a:pPr eaLnBrk="1" hangingPunct="1">
              <a:lnSpc>
                <a:spcPct val="90000"/>
              </a:lnSpc>
              <a:defRPr/>
            </a:pPr>
            <a:r>
              <a:rPr lang="en-US" sz="2200" dirty="0" smtClean="0"/>
              <a:t>RN Residents 				#  77</a:t>
            </a:r>
          </a:p>
          <a:p>
            <a:pPr marL="0" indent="0" eaLnBrk="1" hangingPunct="1">
              <a:lnSpc>
                <a:spcPct val="90000"/>
              </a:lnSpc>
              <a:buFontTx/>
              <a:buNone/>
              <a:defRPr/>
            </a:pPr>
            <a:endParaRPr lang="en-US" sz="1000" dirty="0" smtClean="0"/>
          </a:p>
          <a:p>
            <a:pPr eaLnBrk="1" hangingPunct="1">
              <a:lnSpc>
                <a:spcPct val="90000"/>
              </a:lnSpc>
              <a:defRPr/>
            </a:pPr>
            <a:r>
              <a:rPr lang="en-US" sz="2200" dirty="0" smtClean="0"/>
              <a:t>Other MD Residents (2</a:t>
            </a:r>
            <a:r>
              <a:rPr lang="en-US" sz="2200" baseline="30000" dirty="0" smtClean="0"/>
              <a:t>nd</a:t>
            </a:r>
            <a:r>
              <a:rPr lang="en-US" sz="2200" dirty="0" smtClean="0"/>
              <a:t>/3</a:t>
            </a:r>
            <a:r>
              <a:rPr lang="en-US" sz="2200" baseline="30000" dirty="0" smtClean="0"/>
              <a:t>rd</a:t>
            </a:r>
            <a:r>
              <a:rPr lang="en-US" sz="2200" dirty="0" smtClean="0"/>
              <a:t> year) 		#  16</a:t>
            </a:r>
          </a:p>
          <a:p>
            <a:pPr marL="0" indent="0" eaLnBrk="1" hangingPunct="1">
              <a:lnSpc>
                <a:spcPct val="90000"/>
              </a:lnSpc>
              <a:buFontTx/>
              <a:buNone/>
              <a:defRPr/>
            </a:pPr>
            <a:endParaRPr lang="en-US" sz="1000" dirty="0" smtClean="0"/>
          </a:p>
          <a:p>
            <a:pPr eaLnBrk="1" hangingPunct="1">
              <a:lnSpc>
                <a:spcPct val="90000"/>
              </a:lnSpc>
              <a:defRPr/>
            </a:pPr>
            <a:r>
              <a:rPr lang="en-US" sz="2200" dirty="0" smtClean="0"/>
              <a:t>Nurse Practitioners 				#  12</a:t>
            </a:r>
          </a:p>
        </p:txBody>
      </p:sp>
    </p:spTree>
    <p:extLst>
      <p:ext uri="{BB962C8B-B14F-4D97-AF65-F5344CB8AC3E}">
        <p14:creationId xmlns:p14="http://schemas.microsoft.com/office/powerpoint/2010/main" val="28944545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Medical Simulation training for TeamSTEPPS Communication Chart" title="Medical Simulation training for TeamSTEPPS Communication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312738"/>
            <a:ext cx="86868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800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474663"/>
            <a:ext cx="7981950" cy="515937"/>
          </a:xfrm>
        </p:spPr>
        <p:txBody>
          <a:bodyPr/>
          <a:lstStyle/>
          <a:p>
            <a:r>
              <a:rPr lang="en-US" sz="2800" b="1" dirty="0">
                <a:solidFill>
                  <a:srgbClr val="808080">
                    <a:lumMod val="50000"/>
                  </a:srgbClr>
                </a:solidFill>
              </a:rPr>
              <a:t>Coaching Recap for </a:t>
            </a:r>
            <a:r>
              <a:rPr lang="en-US" sz="2800" b="1" dirty="0" smtClean="0">
                <a:solidFill>
                  <a:srgbClr val="808080">
                    <a:lumMod val="50000"/>
                  </a:srgbClr>
                </a:solidFill>
              </a:rPr>
              <a:t>LLU</a:t>
            </a:r>
            <a:endParaRPr lang="en-US" sz="2800" dirty="0"/>
          </a:p>
        </p:txBody>
      </p:sp>
      <p:sp>
        <p:nvSpPr>
          <p:cNvPr id="3" name="Content Placeholder 2"/>
          <p:cNvSpPr>
            <a:spLocks noGrp="1"/>
          </p:cNvSpPr>
          <p:nvPr>
            <p:ph idx="1"/>
          </p:nvPr>
        </p:nvSpPr>
        <p:spPr>
          <a:xfrm>
            <a:off x="152400" y="1066800"/>
            <a:ext cx="8413750" cy="4876800"/>
          </a:xfrm>
        </p:spPr>
        <p:txBody>
          <a:bodyPr/>
          <a:lstStyle/>
          <a:p>
            <a:pPr marL="0" indent="0">
              <a:lnSpc>
                <a:spcPct val="90000"/>
              </a:lnSpc>
              <a:buNone/>
              <a:defRPr/>
            </a:pPr>
            <a:r>
              <a:rPr lang="en-US" sz="2200" b="1" dirty="0">
                <a:solidFill>
                  <a:srgbClr val="901C3B"/>
                </a:solidFill>
              </a:rPr>
              <a:t>Prior to joining with the Medical Simulation Center (MSC):</a:t>
            </a:r>
          </a:p>
          <a:p>
            <a:pPr marL="342900" indent="-342900">
              <a:lnSpc>
                <a:spcPct val="90000"/>
              </a:lnSpc>
              <a:defRPr/>
            </a:pPr>
            <a:endParaRPr lang="en-US" sz="1000" dirty="0">
              <a:solidFill>
                <a:srgbClr val="000000"/>
              </a:solidFill>
            </a:endParaRPr>
          </a:p>
          <a:p>
            <a:pPr marL="342900" indent="-342900">
              <a:lnSpc>
                <a:spcPct val="90000"/>
              </a:lnSpc>
              <a:buFontTx/>
              <a:buChar char="•"/>
              <a:defRPr/>
            </a:pPr>
            <a:r>
              <a:rPr lang="en-US" sz="2000" dirty="0">
                <a:solidFill>
                  <a:srgbClr val="000000"/>
                </a:solidFill>
              </a:rPr>
              <a:t>Staffing from five Facilities (UMC, CH, EC, HSH &amp; BMC) have received Team STEPPS Coach training. </a:t>
            </a:r>
          </a:p>
          <a:p>
            <a:pPr>
              <a:lnSpc>
                <a:spcPct val="90000"/>
              </a:lnSpc>
              <a:defRPr/>
            </a:pPr>
            <a:endParaRPr lang="en-US" sz="500" dirty="0">
              <a:solidFill>
                <a:srgbClr val="000000"/>
              </a:solidFill>
            </a:endParaRPr>
          </a:p>
          <a:p>
            <a:pPr marL="742950" lvl="1" indent="-285750">
              <a:lnSpc>
                <a:spcPct val="90000"/>
              </a:lnSpc>
              <a:buFontTx/>
              <a:buChar char="–"/>
              <a:defRPr/>
            </a:pPr>
            <a:r>
              <a:rPr lang="en-US" dirty="0">
                <a:solidFill>
                  <a:srgbClr val="000000"/>
                </a:solidFill>
              </a:rPr>
              <a:t>Hundreds more nursing and ancillary staff were trained during unit roll outs via the trained TeamSTEPPS coaches.</a:t>
            </a:r>
          </a:p>
          <a:p>
            <a:pPr lvl="1">
              <a:lnSpc>
                <a:spcPct val="90000"/>
              </a:lnSpc>
              <a:defRPr/>
            </a:pPr>
            <a:endParaRPr lang="en-US" sz="500" dirty="0">
              <a:solidFill>
                <a:srgbClr val="000000"/>
              </a:solidFill>
            </a:endParaRPr>
          </a:p>
          <a:p>
            <a:pPr marL="742950" lvl="1" indent="-285750">
              <a:lnSpc>
                <a:spcPct val="90000"/>
              </a:lnSpc>
              <a:buFontTx/>
              <a:buChar char="–"/>
              <a:defRPr/>
            </a:pPr>
            <a:r>
              <a:rPr lang="en-US" dirty="0">
                <a:solidFill>
                  <a:srgbClr val="000000"/>
                </a:solidFill>
              </a:rPr>
              <a:t>Hundreds of physicians have been exposed to the TeamSTEPPS concepts via lecture.</a:t>
            </a:r>
          </a:p>
          <a:p>
            <a:pPr marL="342900" indent="-342900">
              <a:lnSpc>
                <a:spcPct val="90000"/>
              </a:lnSpc>
              <a:defRPr/>
            </a:pPr>
            <a:endParaRPr lang="en-US" sz="2200" dirty="0">
              <a:solidFill>
                <a:srgbClr val="000000"/>
              </a:solidFill>
            </a:endParaRPr>
          </a:p>
          <a:p>
            <a:pPr marL="0" indent="0">
              <a:lnSpc>
                <a:spcPct val="90000"/>
              </a:lnSpc>
              <a:buNone/>
              <a:defRPr/>
            </a:pPr>
            <a:r>
              <a:rPr lang="en-US" sz="2200" b="1" dirty="0">
                <a:solidFill>
                  <a:srgbClr val="901C3B"/>
                </a:solidFill>
              </a:rPr>
              <a:t>Since joining with the Medical Simulation Center:</a:t>
            </a:r>
          </a:p>
          <a:p>
            <a:pPr marL="342900" indent="-342900">
              <a:lnSpc>
                <a:spcPct val="90000"/>
              </a:lnSpc>
              <a:defRPr/>
            </a:pPr>
            <a:endParaRPr lang="en-US" sz="1000" dirty="0">
              <a:solidFill>
                <a:srgbClr val="000000"/>
              </a:solidFill>
            </a:endParaRPr>
          </a:p>
          <a:p>
            <a:pPr marL="342900" indent="-342900">
              <a:lnSpc>
                <a:spcPct val="90000"/>
              </a:lnSpc>
              <a:buFontTx/>
              <a:buChar char="•"/>
              <a:defRPr/>
            </a:pPr>
            <a:r>
              <a:rPr lang="en-US" dirty="0">
                <a:solidFill>
                  <a:srgbClr val="000000"/>
                </a:solidFill>
              </a:rPr>
              <a:t>MSC has incorporated TeamSTEPPS concepts &amp; tools into all simulation scenarios to further ingrain into the culture.</a:t>
            </a:r>
          </a:p>
          <a:p>
            <a:pPr>
              <a:lnSpc>
                <a:spcPct val="90000"/>
              </a:lnSpc>
              <a:defRPr/>
            </a:pPr>
            <a:endParaRPr lang="en-US" sz="500" dirty="0">
              <a:solidFill>
                <a:srgbClr val="000000"/>
              </a:solidFill>
            </a:endParaRPr>
          </a:p>
          <a:p>
            <a:pPr marL="742950" lvl="1" indent="-285750">
              <a:lnSpc>
                <a:spcPct val="90000"/>
              </a:lnSpc>
              <a:buFontTx/>
              <a:buChar char="–"/>
              <a:defRPr/>
            </a:pPr>
            <a:r>
              <a:rPr lang="en-US" dirty="0">
                <a:solidFill>
                  <a:srgbClr val="000000"/>
                </a:solidFill>
              </a:rPr>
              <a:t>This means that even when PSR/PI is not coordinating a TS training event, the tools are being used for other trainings that flow out of MSC.</a:t>
            </a:r>
          </a:p>
          <a:p>
            <a:endParaRPr lang="en-US" dirty="0"/>
          </a:p>
        </p:txBody>
      </p:sp>
    </p:spTree>
    <p:extLst>
      <p:ext uri="{BB962C8B-B14F-4D97-AF65-F5344CB8AC3E}">
        <p14:creationId xmlns:p14="http://schemas.microsoft.com/office/powerpoint/2010/main" val="27589759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28600" y="152400"/>
            <a:ext cx="7981950" cy="762000"/>
          </a:xfrm>
        </p:spPr>
        <p:txBody>
          <a:bodyPr/>
          <a:lstStyle/>
          <a:p>
            <a:r>
              <a:rPr lang="en-US" dirty="0" smtClean="0"/>
              <a:t>Agenda</a:t>
            </a:r>
          </a:p>
        </p:txBody>
      </p:sp>
      <p:sp>
        <p:nvSpPr>
          <p:cNvPr id="57347" name="Content Placeholder 2"/>
          <p:cNvSpPr>
            <a:spLocks noGrp="1"/>
          </p:cNvSpPr>
          <p:nvPr>
            <p:ph idx="1"/>
          </p:nvPr>
        </p:nvSpPr>
        <p:spPr>
          <a:xfrm>
            <a:off x="152400" y="1825625"/>
            <a:ext cx="4572000" cy="3881438"/>
          </a:xfrm>
        </p:spPr>
        <p:txBody>
          <a:bodyPr/>
          <a:lstStyle/>
          <a:p>
            <a:r>
              <a:rPr lang="en-US" sz="2400" dirty="0" smtClean="0"/>
              <a:t>  Introduction</a:t>
            </a:r>
          </a:p>
          <a:p>
            <a:r>
              <a:rPr lang="en-US" sz="2400" dirty="0" smtClean="0"/>
              <a:t>  Innovating Excellence</a:t>
            </a:r>
          </a:p>
          <a:p>
            <a:r>
              <a:rPr lang="en-US" sz="2400" dirty="0" smtClean="0"/>
              <a:t>  In-Situ Coaching</a:t>
            </a:r>
          </a:p>
          <a:p>
            <a:r>
              <a:rPr lang="en-US" sz="2400" dirty="0" smtClean="0"/>
              <a:t>  Simulation Training</a:t>
            </a:r>
          </a:p>
          <a:p>
            <a:pPr lvl="1"/>
            <a:r>
              <a:rPr lang="en-US" sz="2200" dirty="0" smtClean="0"/>
              <a:t>  </a:t>
            </a:r>
            <a:r>
              <a:rPr lang="en-US" sz="2000" dirty="0" smtClean="0"/>
              <a:t>Team Situational Awareness</a:t>
            </a:r>
          </a:p>
          <a:p>
            <a:pPr lvl="1"/>
            <a:r>
              <a:rPr lang="en-US" sz="2000" dirty="0" smtClean="0"/>
              <a:t>  How we train physicians</a:t>
            </a:r>
          </a:p>
          <a:p>
            <a:r>
              <a:rPr lang="en-US" sz="2400" dirty="0" smtClean="0">
                <a:solidFill>
                  <a:schemeClr val="tx2"/>
                </a:solidFill>
              </a:rPr>
              <a:t>  Conclusion</a:t>
            </a:r>
          </a:p>
          <a:p>
            <a:pPr lvl="1"/>
            <a:endParaRPr lang="en-US" dirty="0" smtClean="0"/>
          </a:p>
        </p:txBody>
      </p:sp>
      <p:pic>
        <p:nvPicPr>
          <p:cNvPr id="2" name="Picture 1" descr="Picture of a cartoon Iceberg with the resembalance of a stair case or steps. Each step is labled with the specific agenda items. There are Four penguins attempting to climb the steps. At the top of the steps stands one penguin dressed in a Physicians white coat. The key step that sticks out here is &quot;Create a new culture.&quot;" title="Create a new cul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821" y="914400"/>
            <a:ext cx="4878387" cy="4980781"/>
          </a:xfrm>
          <a:prstGeom prst="rect">
            <a:avLst/>
          </a:prstGeom>
        </p:spPr>
      </p:pic>
    </p:spTree>
    <p:extLst>
      <p:ext uri="{BB962C8B-B14F-4D97-AF65-F5344CB8AC3E}">
        <p14:creationId xmlns:p14="http://schemas.microsoft.com/office/powerpoint/2010/main" val="325943623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38200" y="322263"/>
            <a:ext cx="7727950" cy="1143000"/>
          </a:xfrm>
        </p:spPr>
        <p:txBody>
          <a:bodyPr/>
          <a:lstStyle/>
          <a:p>
            <a:r>
              <a:rPr lang="en-US" sz="3200" dirty="0" smtClean="0"/>
              <a:t>Trends in Adverse Events Over Time:</a:t>
            </a:r>
            <a:br>
              <a:rPr lang="en-US" sz="3200" dirty="0" smtClean="0"/>
            </a:br>
            <a:r>
              <a:rPr lang="en-US" sz="2800" dirty="0" smtClean="0"/>
              <a:t>why are we not improving? </a:t>
            </a:r>
            <a:r>
              <a:rPr lang="en-US" sz="1800" dirty="0" smtClean="0"/>
              <a:t>(Shojania KG, et al.) </a:t>
            </a:r>
          </a:p>
        </p:txBody>
      </p:sp>
      <p:cxnSp>
        <p:nvCxnSpPr>
          <p:cNvPr id="58373" name="Straight Connector 5" descr="background line" title="background line"/>
          <p:cNvCxnSpPr>
            <a:cxnSpLocks noChangeShapeType="1"/>
          </p:cNvCxnSpPr>
          <p:nvPr/>
        </p:nvCxnSpPr>
        <p:spPr bwMode="auto">
          <a:xfrm>
            <a:off x="914400" y="1676400"/>
            <a:ext cx="70866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8374" name="Straight Connector 6" descr="background line" title="background line"/>
          <p:cNvCxnSpPr>
            <a:cxnSpLocks noChangeShapeType="1"/>
          </p:cNvCxnSpPr>
          <p:nvPr/>
        </p:nvCxnSpPr>
        <p:spPr bwMode="auto">
          <a:xfrm>
            <a:off x="914400" y="2438400"/>
            <a:ext cx="70866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8377" name="TextBox 9" descr="Why?" title="Why?"/>
          <p:cNvSpPr txBox="1">
            <a:spLocks noChangeArrowheads="1"/>
          </p:cNvSpPr>
          <p:nvPr/>
        </p:nvSpPr>
        <p:spPr bwMode="auto">
          <a:xfrm>
            <a:off x="4800600" y="5253038"/>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b="1" i="1" dirty="0" smtClean="0">
                <a:solidFill>
                  <a:srgbClr val="FF0000"/>
                </a:solidFill>
              </a:rPr>
              <a:t>Why?</a:t>
            </a:r>
          </a:p>
        </p:txBody>
      </p:sp>
      <p:sp>
        <p:nvSpPr>
          <p:cNvPr id="58371" name="Content Placeholder 2"/>
          <p:cNvSpPr>
            <a:spLocks noGrp="1"/>
          </p:cNvSpPr>
          <p:nvPr>
            <p:ph sz="half" idx="1"/>
          </p:nvPr>
        </p:nvSpPr>
        <p:spPr>
          <a:xfrm>
            <a:off x="584200" y="1608138"/>
            <a:ext cx="7797800" cy="906462"/>
          </a:xfrm>
        </p:spPr>
        <p:txBody>
          <a:bodyPr/>
          <a:lstStyle/>
          <a:p>
            <a:pPr marL="0" indent="0" algn="ctr">
              <a:buFontTx/>
              <a:buNone/>
            </a:pPr>
            <a:r>
              <a:rPr lang="en-US" sz="2400" dirty="0" smtClean="0"/>
              <a:t>“…sustained attention to patient safety has failed to produce widespread reductions in rates of harm…”</a:t>
            </a:r>
          </a:p>
        </p:txBody>
      </p:sp>
      <p:sp>
        <p:nvSpPr>
          <p:cNvPr id="58372" name="Content Placeholder 3"/>
          <p:cNvSpPr>
            <a:spLocks noGrp="1"/>
          </p:cNvSpPr>
          <p:nvPr>
            <p:ph sz="half" idx="2"/>
          </p:nvPr>
        </p:nvSpPr>
        <p:spPr>
          <a:xfrm>
            <a:off x="914400" y="2582863"/>
            <a:ext cx="7086600" cy="2370137"/>
          </a:xfrm>
        </p:spPr>
        <p:txBody>
          <a:bodyPr/>
          <a:lstStyle/>
          <a:p>
            <a:pPr marL="169863" lvl="1" indent="-169863">
              <a:buClr>
                <a:srgbClr val="901C3B"/>
              </a:buClr>
              <a:buFontTx/>
              <a:buChar char="»"/>
            </a:pPr>
            <a:r>
              <a:rPr lang="en-US" sz="1800" dirty="0" smtClean="0"/>
              <a:t>Landrigan CP, et al. Temporal trends in rates of patient harm resulting from medical care. </a:t>
            </a:r>
            <a:r>
              <a:rPr lang="en-US" sz="1800" i="1" dirty="0" smtClean="0"/>
              <a:t>N Engl J Med </a:t>
            </a:r>
            <a:r>
              <a:rPr lang="en-US" sz="1800" dirty="0" smtClean="0"/>
              <a:t>2010;363:2124-34</a:t>
            </a:r>
          </a:p>
          <a:p>
            <a:pPr marL="169863" lvl="1" indent="-169863">
              <a:buClr>
                <a:srgbClr val="901C3B"/>
              </a:buClr>
              <a:buFontTx/>
              <a:buChar char="»"/>
            </a:pPr>
            <a:r>
              <a:rPr lang="en-US" sz="1800" dirty="0" smtClean="0"/>
              <a:t>Classen DC, et al. ‘Global trigger tool’ shows that adverse events in hospitals may be ten times greater than previously measured. </a:t>
            </a:r>
            <a:r>
              <a:rPr lang="en-US" sz="1800" i="1" dirty="0" smtClean="0"/>
              <a:t>Health Aff </a:t>
            </a:r>
            <a:r>
              <a:rPr lang="en-US" sz="1800" dirty="0" smtClean="0"/>
              <a:t>(Milwood) 2011;30:581-9</a:t>
            </a:r>
          </a:p>
          <a:p>
            <a:pPr marL="169863" lvl="1" indent="-169863">
              <a:buClr>
                <a:srgbClr val="901C3B"/>
              </a:buClr>
              <a:buFontTx/>
              <a:buChar char="»"/>
            </a:pPr>
            <a:r>
              <a:rPr lang="en-US" sz="1800" dirty="0" smtClean="0"/>
              <a:t>Baines RJ, et al. Changes in adverse event rates in hospitals over time: a longitudinal retrospective patient record review study. </a:t>
            </a:r>
            <a:r>
              <a:rPr lang="en-US" sz="1800" i="1" dirty="0" smtClean="0"/>
              <a:t>BJM Qual Saf </a:t>
            </a:r>
            <a:r>
              <a:rPr lang="en-US" sz="1800" dirty="0" smtClean="0"/>
              <a:t>2013;22:290-298 </a:t>
            </a:r>
          </a:p>
          <a:p>
            <a:endParaRPr lang="en-US" sz="1800" dirty="0" smtClean="0"/>
          </a:p>
        </p:txBody>
      </p:sp>
      <p:pic>
        <p:nvPicPr>
          <p:cNvPr id="58376" name="Picture 2" descr="Cartoon icon of a confused smiley face with a question mark on its head and the words &quot;Why&quot; next to it." title="Carto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525" y="4876800"/>
            <a:ext cx="76835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Box 7"/>
          <p:cNvSpPr txBox="1">
            <a:spLocks noChangeArrowheads="1"/>
          </p:cNvSpPr>
          <p:nvPr/>
        </p:nvSpPr>
        <p:spPr bwMode="auto">
          <a:xfrm>
            <a:off x="6553200" y="5634038"/>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1200" dirty="0" smtClean="0">
                <a:solidFill>
                  <a:srgbClr val="000000"/>
                </a:solidFill>
              </a:rPr>
              <a:t>Shojania, et al. </a:t>
            </a:r>
            <a:r>
              <a:rPr lang="en-US" sz="1200" i="1" dirty="0" smtClean="0">
                <a:solidFill>
                  <a:srgbClr val="000000"/>
                </a:solidFill>
              </a:rPr>
              <a:t>Quality and Safety in Health Care </a:t>
            </a:r>
            <a:r>
              <a:rPr lang="en-US" sz="1200" dirty="0" smtClean="0">
                <a:solidFill>
                  <a:srgbClr val="000000"/>
                </a:solidFill>
              </a:rPr>
              <a:t>2013;22:273-277</a:t>
            </a:r>
          </a:p>
        </p:txBody>
      </p:sp>
    </p:spTree>
    <p:extLst>
      <p:ext uri="{BB962C8B-B14F-4D97-AF65-F5344CB8AC3E}">
        <p14:creationId xmlns:p14="http://schemas.microsoft.com/office/powerpoint/2010/main" val="27601319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8305800" cy="563562"/>
          </a:xfrm>
        </p:spPr>
        <p:txBody>
          <a:bodyPr>
            <a:normAutofit fontScale="90000"/>
          </a:bodyPr>
          <a:lstStyle/>
          <a:p>
            <a:pPr>
              <a:defRPr/>
            </a:pPr>
            <a:r>
              <a:rPr lang="en-US" dirty="0" smtClean="0"/>
              <a:t>Serious Harm at LLUMC</a:t>
            </a:r>
            <a:endParaRPr lang="en-US" dirty="0"/>
          </a:p>
        </p:txBody>
      </p:sp>
      <p:pic>
        <p:nvPicPr>
          <p:cNvPr id="3" name="Picture 2" descr="Serious Harm Flow Chart" title="Serious Harm Flow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371600"/>
            <a:ext cx="7962900" cy="4321175"/>
          </a:xfrm>
          <a:prstGeom prst="rect">
            <a:avLst/>
          </a:prstGeom>
        </p:spPr>
      </p:pic>
    </p:spTree>
    <p:extLst>
      <p:ext uri="{BB962C8B-B14F-4D97-AF65-F5344CB8AC3E}">
        <p14:creationId xmlns:p14="http://schemas.microsoft.com/office/powerpoint/2010/main" val="4142491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84200" y="322263"/>
            <a:ext cx="7981950" cy="592137"/>
          </a:xfrm>
        </p:spPr>
        <p:txBody>
          <a:bodyPr/>
          <a:lstStyle/>
          <a:p>
            <a:r>
              <a:rPr lang="en-US" dirty="0" smtClean="0"/>
              <a:t>There is an unanswered question…</a:t>
            </a:r>
          </a:p>
        </p:txBody>
      </p:sp>
      <p:pic>
        <p:nvPicPr>
          <p:cNvPr id="2" name="Picture 1" descr="Interventions and Safety Problems Chart" title="Interventions and Safety Problems Ch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43000"/>
            <a:ext cx="6553200" cy="4029075"/>
          </a:xfrm>
          <a:prstGeom prst="rect">
            <a:avLst/>
          </a:prstGeom>
        </p:spPr>
      </p:pic>
    </p:spTree>
    <p:extLst>
      <p:ext uri="{BB962C8B-B14F-4D97-AF65-F5344CB8AC3E}">
        <p14:creationId xmlns:p14="http://schemas.microsoft.com/office/powerpoint/2010/main" val="226209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Don’t know for sure, but…</a:t>
            </a:r>
          </a:p>
        </p:txBody>
      </p:sp>
      <p:sp>
        <p:nvSpPr>
          <p:cNvPr id="61443" name="Content Placeholder 2"/>
          <p:cNvSpPr>
            <a:spLocks noGrp="1"/>
          </p:cNvSpPr>
          <p:nvPr>
            <p:ph idx="1"/>
          </p:nvPr>
        </p:nvSpPr>
        <p:spPr>
          <a:xfrm>
            <a:off x="584200" y="1531938"/>
            <a:ext cx="7981950" cy="677862"/>
          </a:xfrm>
        </p:spPr>
        <p:txBody>
          <a:bodyPr/>
          <a:lstStyle/>
          <a:p>
            <a:r>
              <a:rPr lang="en-US" sz="2000" dirty="0" smtClean="0"/>
              <a:t>Interventions that target specific complications of care (e.g., UTI, line infection) are important and must be done, but… </a:t>
            </a:r>
          </a:p>
        </p:txBody>
      </p:sp>
      <p:pic>
        <p:nvPicPr>
          <p:cNvPr id="3" name="Picture 2" descr="Picture of a Seesaw.  A triangle is pivoted in the middle holding the board and reads, Safety Tippin point. the heavier box weighing the seesaw down reads, &quot; Where we are&quot; while the lighter side reads, &quot;need.&quot;" title="Seesaw Diagr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276475"/>
            <a:ext cx="6553200" cy="1621828"/>
          </a:xfrm>
          <a:prstGeom prst="rect">
            <a:avLst/>
          </a:prstGeom>
        </p:spPr>
      </p:pic>
      <p:sp>
        <p:nvSpPr>
          <p:cNvPr id="61445" name="Content Placeholder 2"/>
          <p:cNvSpPr txBox="1">
            <a:spLocks/>
          </p:cNvSpPr>
          <p:nvPr/>
        </p:nvSpPr>
        <p:spPr bwMode="auto">
          <a:xfrm>
            <a:off x="577850" y="3970338"/>
            <a:ext cx="79819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sz="2400">
                <a:solidFill>
                  <a:schemeClr val="tx1"/>
                </a:solidFill>
                <a:latin typeface="Arial" pitchFamily="34" charset="0"/>
                <a:ea typeface="ＭＳ Ｐゴシック" pitchFamily="34" charset="-128"/>
              </a:defRPr>
            </a:lvl1pPr>
            <a:lvl2pPr marL="515938" indent="-231775">
              <a:defRPr sz="2400">
                <a:solidFill>
                  <a:schemeClr val="tx1"/>
                </a:solidFill>
                <a:latin typeface="Arial" pitchFamily="34" charset="0"/>
                <a:ea typeface="ＭＳ Ｐゴシック" pitchFamily="34" charset="-128"/>
              </a:defRPr>
            </a:lvl2pPr>
            <a:lvl3pPr marL="804863" indent="-174625">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Clr>
                <a:srgbClr val="901C3B"/>
              </a:buClr>
              <a:buFontTx/>
              <a:buChar char="»"/>
            </a:pPr>
            <a:r>
              <a:rPr lang="en-US" sz="2000" dirty="0" smtClean="0">
                <a:solidFill>
                  <a:srgbClr val="000000"/>
                </a:solidFill>
                <a:ea typeface="Osaka" pitchFamily="1" charset="-128"/>
              </a:rPr>
              <a:t>Broader strategies” that permeate an organization (e.g., T&amp;C, IS, human factors) have the </a:t>
            </a:r>
            <a:r>
              <a:rPr lang="en-US" sz="2000" b="1" i="1" dirty="0" smtClean="0">
                <a:solidFill>
                  <a:srgbClr val="FF0000"/>
                </a:solidFill>
                <a:ea typeface="Osaka" pitchFamily="1" charset="-128"/>
              </a:rPr>
              <a:t>potential</a:t>
            </a:r>
            <a:r>
              <a:rPr lang="en-US" sz="2000" dirty="0" smtClean="0">
                <a:solidFill>
                  <a:srgbClr val="000000"/>
                </a:solidFill>
                <a:ea typeface="Osaka" pitchFamily="1" charset="-128"/>
              </a:rPr>
              <a:t> to do this, but…</a:t>
            </a:r>
          </a:p>
          <a:p>
            <a:pPr lvl="1">
              <a:spcBef>
                <a:spcPct val="20000"/>
              </a:spcBef>
              <a:buClr>
                <a:srgbClr val="000000"/>
              </a:buClr>
              <a:buFontTx/>
              <a:buChar char="~"/>
            </a:pPr>
            <a:r>
              <a:rPr lang="en-US" sz="2000" dirty="0" smtClean="0">
                <a:solidFill>
                  <a:srgbClr val="000000"/>
                </a:solidFill>
                <a:ea typeface="Osaka" pitchFamily="1" charset="-128"/>
              </a:rPr>
              <a:t>Challenging to implement</a:t>
            </a:r>
          </a:p>
          <a:p>
            <a:pPr lvl="1">
              <a:spcBef>
                <a:spcPct val="20000"/>
              </a:spcBef>
              <a:buClr>
                <a:srgbClr val="000000"/>
              </a:buClr>
              <a:buFontTx/>
              <a:buChar char="~"/>
            </a:pPr>
            <a:r>
              <a:rPr lang="en-US" sz="2000" dirty="0" smtClean="0">
                <a:solidFill>
                  <a:srgbClr val="000000"/>
                </a:solidFill>
                <a:ea typeface="Osaka" pitchFamily="1" charset="-128"/>
              </a:rPr>
              <a:t>Difficult to show cause and effect</a:t>
            </a:r>
          </a:p>
          <a:p>
            <a:pPr lvl="2">
              <a:spcBef>
                <a:spcPct val="20000"/>
              </a:spcBef>
              <a:buClr>
                <a:srgbClr val="000000"/>
              </a:buClr>
              <a:buFont typeface="Times" pitchFamily="1" charset="0"/>
              <a:buChar char="•"/>
            </a:pPr>
            <a:r>
              <a:rPr lang="en-US" sz="2000" dirty="0" smtClean="0">
                <a:solidFill>
                  <a:srgbClr val="000000"/>
                </a:solidFill>
                <a:ea typeface="Osaka" pitchFamily="1" charset="-128"/>
              </a:rPr>
              <a:t>Difficult to show measurable outcomes and ROI</a:t>
            </a:r>
          </a:p>
        </p:txBody>
      </p:sp>
    </p:spTree>
    <p:extLst>
      <p:ext uri="{BB962C8B-B14F-4D97-AF65-F5344CB8AC3E}">
        <p14:creationId xmlns:p14="http://schemas.microsoft.com/office/powerpoint/2010/main" val="5162384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Deming sheds light.</a:t>
            </a:r>
          </a:p>
        </p:txBody>
      </p:sp>
      <p:sp>
        <p:nvSpPr>
          <p:cNvPr id="62467" name="Content Placeholder 3"/>
          <p:cNvSpPr>
            <a:spLocks noGrp="1"/>
          </p:cNvSpPr>
          <p:nvPr>
            <p:ph sz="half" idx="1"/>
          </p:nvPr>
        </p:nvSpPr>
        <p:spPr>
          <a:xfrm>
            <a:off x="2166938" y="1627188"/>
            <a:ext cx="4038600" cy="1573212"/>
          </a:xfrm>
        </p:spPr>
        <p:txBody>
          <a:bodyPr/>
          <a:lstStyle/>
          <a:p>
            <a:pPr marL="0" indent="0" algn="ctr">
              <a:buFontTx/>
              <a:buNone/>
            </a:pPr>
            <a:r>
              <a:rPr lang="en-US" sz="2000" dirty="0" smtClean="0"/>
              <a:t>“One can not be successful on visible figures alone….he that would run his company on visible figures alone will in time have neither company nor figures.”</a:t>
            </a:r>
          </a:p>
        </p:txBody>
      </p:sp>
      <p:sp>
        <p:nvSpPr>
          <p:cNvPr id="62468" name="Content Placeholder 4"/>
          <p:cNvSpPr>
            <a:spLocks noGrp="1"/>
          </p:cNvSpPr>
          <p:nvPr>
            <p:ph sz="half" idx="2"/>
          </p:nvPr>
        </p:nvSpPr>
        <p:spPr>
          <a:xfrm>
            <a:off x="685800" y="3497263"/>
            <a:ext cx="7315200" cy="693737"/>
          </a:xfrm>
        </p:spPr>
        <p:txBody>
          <a:bodyPr/>
          <a:lstStyle/>
          <a:p>
            <a:pPr marL="0" indent="0" algn="ctr">
              <a:buFontTx/>
              <a:buNone/>
            </a:pPr>
            <a:r>
              <a:rPr lang="en-US" sz="1800" b="1" dirty="0" smtClean="0"/>
              <a:t>Actually, the most important figures one needs for management are unknown or unknowable (Lloyd S Nelson)</a:t>
            </a:r>
          </a:p>
        </p:txBody>
      </p:sp>
      <p:pic>
        <p:nvPicPr>
          <p:cNvPr id="62469" name="Picture 4" descr="Picture of Deming" title="Dem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12525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70" name="Straight Connector 9"/>
          <p:cNvCxnSpPr>
            <a:cxnSpLocks noChangeShapeType="1"/>
          </p:cNvCxnSpPr>
          <p:nvPr/>
        </p:nvCxnSpPr>
        <p:spPr bwMode="auto">
          <a:xfrm>
            <a:off x="762000" y="4191000"/>
            <a:ext cx="716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62471" name="Straight Connector 12"/>
          <p:cNvCxnSpPr>
            <a:cxnSpLocks noChangeShapeType="1"/>
          </p:cNvCxnSpPr>
          <p:nvPr/>
        </p:nvCxnSpPr>
        <p:spPr bwMode="auto">
          <a:xfrm>
            <a:off x="762000" y="3505200"/>
            <a:ext cx="71628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62472" name="Content Placeholder 3"/>
          <p:cNvSpPr txBox="1">
            <a:spLocks/>
          </p:cNvSpPr>
          <p:nvPr/>
        </p:nvSpPr>
        <p:spPr bwMode="auto">
          <a:xfrm>
            <a:off x="762000" y="4267200"/>
            <a:ext cx="7391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defRPr sz="2400">
                <a:solidFill>
                  <a:schemeClr val="tx1"/>
                </a:solidFill>
                <a:latin typeface="Arial" pitchFamily="34" charset="0"/>
                <a:ea typeface="ＭＳ Ｐゴシック" pitchFamily="34" charset="-128"/>
              </a:defRPr>
            </a:lvl1pPr>
            <a:lvl2pPr marL="515938" indent="-231775">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buClr>
                <a:srgbClr val="901C3B"/>
              </a:buClr>
              <a:buFontTx/>
              <a:buChar char="»"/>
            </a:pPr>
            <a:r>
              <a:rPr lang="en-US" sz="2000" dirty="0" smtClean="0">
                <a:solidFill>
                  <a:srgbClr val="000000"/>
                </a:solidFill>
                <a:ea typeface="Osaka" pitchFamily="1" charset="-128"/>
              </a:rPr>
              <a:t>Examples (from Deming):</a:t>
            </a:r>
          </a:p>
          <a:p>
            <a:pPr lvl="1">
              <a:spcBef>
                <a:spcPct val="20000"/>
              </a:spcBef>
              <a:buClr>
                <a:srgbClr val="000000"/>
              </a:buClr>
              <a:buFontTx/>
              <a:buChar char="~"/>
            </a:pPr>
            <a:r>
              <a:rPr lang="en-US" sz="1600" dirty="0" smtClean="0">
                <a:solidFill>
                  <a:srgbClr val="000000"/>
                </a:solidFill>
                <a:ea typeface="Osaka" pitchFamily="1" charset="-128"/>
              </a:rPr>
              <a:t>Multiplying effect on sales of a happy customer</a:t>
            </a:r>
          </a:p>
          <a:p>
            <a:pPr lvl="1">
              <a:spcBef>
                <a:spcPct val="20000"/>
              </a:spcBef>
              <a:buClr>
                <a:srgbClr val="000000"/>
              </a:buClr>
              <a:buFontTx/>
              <a:buChar char="~"/>
            </a:pPr>
            <a:r>
              <a:rPr lang="en-US" sz="1600" dirty="0" smtClean="0">
                <a:solidFill>
                  <a:srgbClr val="000000"/>
                </a:solidFill>
                <a:ea typeface="Osaka" pitchFamily="1" charset="-128"/>
              </a:rPr>
              <a:t>Improvement of quality and productivity from CQI</a:t>
            </a:r>
          </a:p>
          <a:p>
            <a:pPr>
              <a:spcBef>
                <a:spcPct val="20000"/>
              </a:spcBef>
              <a:buClr>
                <a:srgbClr val="901C3B"/>
              </a:buClr>
              <a:buFontTx/>
              <a:buChar char="»"/>
            </a:pPr>
            <a:r>
              <a:rPr lang="en-US" sz="2000" dirty="0" smtClean="0">
                <a:solidFill>
                  <a:srgbClr val="000000"/>
                </a:solidFill>
                <a:ea typeface="Osaka" pitchFamily="1" charset="-128"/>
              </a:rPr>
              <a:t>And I would (humbly) suggest:</a:t>
            </a:r>
          </a:p>
          <a:p>
            <a:pPr lvl="1">
              <a:spcBef>
                <a:spcPct val="20000"/>
              </a:spcBef>
              <a:buClr>
                <a:srgbClr val="000000"/>
              </a:buClr>
              <a:buFontTx/>
              <a:buChar char="~"/>
            </a:pPr>
            <a:r>
              <a:rPr lang="en-US" sz="1600" dirty="0" smtClean="0">
                <a:solidFill>
                  <a:srgbClr val="000000"/>
                </a:solidFill>
                <a:ea typeface="Osaka" pitchFamily="1" charset="-128"/>
              </a:rPr>
              <a:t>The improvement in patient safety that will come from better T&amp;C</a:t>
            </a:r>
          </a:p>
        </p:txBody>
      </p:sp>
    </p:spTree>
    <p:extLst>
      <p:ext uri="{BB962C8B-B14F-4D97-AF65-F5344CB8AC3E}">
        <p14:creationId xmlns:p14="http://schemas.microsoft.com/office/powerpoint/2010/main" val="4120327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Patient Injury demonstration: The wrong mental model, a young nurse with no T&amp;C training, a very busy unit; charge nurse oversight, anchoring, attending oversight. " title="Patient Injury"/>
          <p:cNvGrpSpPr/>
          <p:nvPr/>
        </p:nvGrpSpPr>
        <p:grpSpPr>
          <a:xfrm>
            <a:off x="228600" y="254000"/>
            <a:ext cx="8534400" cy="5576888"/>
            <a:chOff x="228600" y="254000"/>
            <a:chExt cx="8534400" cy="5576888"/>
          </a:xfrm>
        </p:grpSpPr>
        <p:pic>
          <p:nvPicPr>
            <p:cNvPr id="8194" name="Picture 3" descr="Patient Injury demonstration: The wrong mental model, a young nurse with no T&amp;C training, a very busy unit; charge nurse oversight, anchoring, attending oversight. " title="Patient Inj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6335713" cy="552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Text Box 7"/>
            <p:cNvSpPr txBox="1">
              <a:spLocks noChangeArrowheads="1"/>
            </p:cNvSpPr>
            <p:nvPr/>
          </p:nvSpPr>
          <p:spPr bwMode="auto">
            <a:xfrm>
              <a:off x="6477000" y="2286000"/>
              <a:ext cx="2133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 very busy unit; charge nurse oversight</a:t>
              </a:r>
            </a:p>
          </p:txBody>
        </p:sp>
        <p:sp>
          <p:nvSpPr>
            <p:cNvPr id="8203" name="Text Box 4"/>
            <p:cNvSpPr txBox="1">
              <a:spLocks noChangeArrowheads="1"/>
            </p:cNvSpPr>
            <p:nvPr/>
          </p:nvSpPr>
          <p:spPr bwMode="auto">
            <a:xfrm>
              <a:off x="7162800" y="1809750"/>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Anchoring…</a:t>
              </a:r>
            </a:p>
          </p:txBody>
        </p:sp>
        <p:grpSp>
          <p:nvGrpSpPr>
            <p:cNvPr id="8204" name="Group 3"/>
            <p:cNvGrpSpPr>
              <a:grpSpLocks/>
            </p:cNvGrpSpPr>
            <p:nvPr/>
          </p:nvGrpSpPr>
          <p:grpSpPr bwMode="auto">
            <a:xfrm>
              <a:off x="228600" y="254000"/>
              <a:ext cx="1981200" cy="2184400"/>
              <a:chOff x="76200" y="134868"/>
              <a:chExt cx="1981200" cy="2184886"/>
            </a:xfrm>
          </p:grpSpPr>
          <p:pic>
            <p:nvPicPr>
              <p:cNvPr id="8206" name="Picture 2" descr="http://www.futuremedia.com.au/images/products/feature/MHE%20Image%20-%20Office%20location%20-%20edited%20200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4868"/>
                <a:ext cx="1836698" cy="207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TextBox 2"/>
              <p:cNvSpPr txBox="1">
                <a:spLocks noChangeArrowheads="1"/>
              </p:cNvSpPr>
              <p:nvPr/>
            </p:nvSpPr>
            <p:spPr bwMode="auto">
              <a:xfrm>
                <a:off x="76200" y="1981200"/>
                <a:ext cx="19812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600" b="1" dirty="0" smtClean="0">
                    <a:solidFill>
                      <a:srgbClr val="000000"/>
                    </a:solidFill>
                  </a:rPr>
                  <a:t>James Reason</a:t>
                </a:r>
              </a:p>
            </p:txBody>
          </p:sp>
        </p:grpSp>
        <p:grpSp>
          <p:nvGrpSpPr>
            <p:cNvPr id="2" name="Group 1"/>
            <p:cNvGrpSpPr/>
            <p:nvPr/>
          </p:nvGrpSpPr>
          <p:grpSpPr>
            <a:xfrm>
              <a:off x="3962400" y="1066800"/>
              <a:ext cx="4267200" cy="4191000"/>
              <a:chOff x="3962400" y="1066800"/>
              <a:chExt cx="4267200" cy="4191000"/>
            </a:xfrm>
          </p:grpSpPr>
          <p:sp>
            <p:nvSpPr>
              <p:cNvPr id="8195" name="Text Box 4"/>
              <p:cNvSpPr txBox="1">
                <a:spLocks noChangeArrowheads="1"/>
              </p:cNvSpPr>
              <p:nvPr/>
            </p:nvSpPr>
            <p:spPr bwMode="auto">
              <a:xfrm>
                <a:off x="6781800" y="1066800"/>
                <a:ext cx="1447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Attending oversight</a:t>
                </a:r>
              </a:p>
            </p:txBody>
          </p:sp>
          <p:sp>
            <p:nvSpPr>
              <p:cNvPr id="8196" name="Line 5"/>
              <p:cNvSpPr>
                <a:spLocks noChangeShapeType="1"/>
              </p:cNvSpPr>
              <p:nvPr/>
            </p:nvSpPr>
            <p:spPr bwMode="auto">
              <a:xfrm flipH="1" flipV="1">
                <a:off x="5791200" y="1066800"/>
                <a:ext cx="1001713" cy="3810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8197" name="Line 6"/>
              <p:cNvSpPr>
                <a:spLocks noChangeShapeType="1"/>
              </p:cNvSpPr>
              <p:nvPr/>
            </p:nvSpPr>
            <p:spPr bwMode="auto">
              <a:xfrm flipH="1" flipV="1">
                <a:off x="5334000" y="1447800"/>
                <a:ext cx="1143000" cy="13462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8199" name="Line 8"/>
              <p:cNvSpPr>
                <a:spLocks noChangeShapeType="1"/>
              </p:cNvSpPr>
              <p:nvPr/>
            </p:nvSpPr>
            <p:spPr bwMode="auto">
              <a:xfrm flipH="1" flipV="1">
                <a:off x="4724400" y="2009775"/>
                <a:ext cx="1066800" cy="1825625"/>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8200" name="Text Box 9"/>
              <p:cNvSpPr txBox="1">
                <a:spLocks noChangeArrowheads="1"/>
              </p:cNvSpPr>
              <p:nvPr/>
            </p:nvSpPr>
            <p:spPr bwMode="auto">
              <a:xfrm>
                <a:off x="5791200" y="3327400"/>
                <a:ext cx="2133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 young nurse with no T&amp;C training</a:t>
                </a:r>
              </a:p>
            </p:txBody>
          </p:sp>
          <p:sp>
            <p:nvSpPr>
              <p:cNvPr id="8201" name="Line 10"/>
              <p:cNvSpPr>
                <a:spLocks noChangeShapeType="1"/>
              </p:cNvSpPr>
              <p:nvPr/>
            </p:nvSpPr>
            <p:spPr bwMode="auto">
              <a:xfrm flipH="1" flipV="1">
                <a:off x="3962400" y="2819400"/>
                <a:ext cx="1257300" cy="2087563"/>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8202" name="Text Box 11"/>
              <p:cNvSpPr txBox="1">
                <a:spLocks noChangeArrowheads="1"/>
              </p:cNvSpPr>
              <p:nvPr/>
            </p:nvSpPr>
            <p:spPr bwMode="auto">
              <a:xfrm>
                <a:off x="5227638" y="4549775"/>
                <a:ext cx="20113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The wrong mental model</a:t>
                </a:r>
              </a:p>
            </p:txBody>
          </p:sp>
          <p:pic>
            <p:nvPicPr>
              <p:cNvPr id="8205" name="Picture 2" descr="C:\Documents and Settings\YARROYO\Local Settings\Temporary Internet Files\Content.IE5\A3KB76BP\MC90001908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34708">
                <a:off x="6357938" y="1487488"/>
                <a:ext cx="77946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6782650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Teamwork and Communication as a Leverage Point</a:t>
            </a:r>
          </a:p>
        </p:txBody>
      </p:sp>
      <p:sp>
        <p:nvSpPr>
          <p:cNvPr id="63496" name="Content Placeholder 50"/>
          <p:cNvSpPr>
            <a:spLocks noGrp="1"/>
          </p:cNvSpPr>
          <p:nvPr>
            <p:ph idx="1"/>
          </p:nvPr>
        </p:nvSpPr>
        <p:spPr>
          <a:xfrm>
            <a:off x="723900" y="1608138"/>
            <a:ext cx="7886700" cy="982662"/>
          </a:xfrm>
        </p:spPr>
        <p:txBody>
          <a:bodyPr/>
          <a:lstStyle/>
          <a:p>
            <a:pPr marL="0" indent="0">
              <a:buFontTx/>
              <a:buNone/>
            </a:pPr>
            <a:r>
              <a:rPr lang="en-US" sz="2000" dirty="0" smtClean="0"/>
              <a:t>“These are places within a </a:t>
            </a:r>
            <a:r>
              <a:rPr lang="en-US" sz="2000" dirty="0" smtClean="0">
                <a:solidFill>
                  <a:srgbClr val="FF0000"/>
                </a:solidFill>
              </a:rPr>
              <a:t>complex system</a:t>
            </a:r>
            <a:r>
              <a:rPr lang="en-US" sz="2000" dirty="0" smtClean="0"/>
              <a:t>…where a </a:t>
            </a:r>
            <a:r>
              <a:rPr lang="en-US" sz="2000" dirty="0" smtClean="0">
                <a:solidFill>
                  <a:srgbClr val="FF0000"/>
                </a:solidFill>
              </a:rPr>
              <a:t>small shift in one thing can produce big changes in everything</a:t>
            </a:r>
            <a:r>
              <a:rPr lang="en-US" sz="2000" dirty="0" smtClean="0"/>
              <a:t>.” Donella Meadows  </a:t>
            </a:r>
          </a:p>
        </p:txBody>
      </p:sp>
      <p:cxnSp>
        <p:nvCxnSpPr>
          <p:cNvPr id="63497" name="Straight Connector 2048"/>
          <p:cNvCxnSpPr>
            <a:cxnSpLocks noChangeShapeType="1"/>
          </p:cNvCxnSpPr>
          <p:nvPr/>
        </p:nvCxnSpPr>
        <p:spPr bwMode="auto">
          <a:xfrm>
            <a:off x="762000" y="1600200"/>
            <a:ext cx="7543800"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498" name="Straight Connector 69"/>
          <p:cNvCxnSpPr>
            <a:cxnSpLocks noChangeShapeType="1"/>
          </p:cNvCxnSpPr>
          <p:nvPr/>
        </p:nvCxnSpPr>
        <p:spPr bwMode="auto">
          <a:xfrm>
            <a:off x="762000" y="2590800"/>
            <a:ext cx="7543800" cy="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Picture 1" descr="Visual demonstartion showing places within a complex system where a small shift in one thing can produce big changes in everything." title="Teamwork and Communication Learning Obj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717436"/>
            <a:ext cx="7639050" cy="3340101"/>
          </a:xfrm>
          <a:prstGeom prst="rect">
            <a:avLst/>
          </a:prstGeom>
        </p:spPr>
      </p:pic>
    </p:spTree>
    <p:extLst>
      <p:ext uri="{BB962C8B-B14F-4D97-AF65-F5344CB8AC3E}">
        <p14:creationId xmlns:p14="http://schemas.microsoft.com/office/powerpoint/2010/main" val="215587550"/>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533400"/>
            <a:ext cx="8007350" cy="1143000"/>
          </a:xfrm>
        </p:spPr>
        <p:txBody>
          <a:bodyPr/>
          <a:lstStyle/>
          <a:p>
            <a:pPr algn="ctr" eaLnBrk="1" hangingPunct="1"/>
            <a:r>
              <a:rPr lang="en-US" sz="3500" b="1" dirty="0" smtClean="0">
                <a:solidFill>
                  <a:schemeClr val="tx2"/>
                </a:solidFill>
                <a:latin typeface="Palatino Linotype" pitchFamily="18" charset="0"/>
              </a:rPr>
              <a:t>Professional Liability Claims Per 100 Occupied Bed Equivalents</a:t>
            </a:r>
            <a:br>
              <a:rPr lang="en-US" sz="3500" b="1" dirty="0" smtClean="0">
                <a:solidFill>
                  <a:schemeClr val="tx2"/>
                </a:solidFill>
                <a:latin typeface="Palatino Linotype" pitchFamily="18" charset="0"/>
              </a:rPr>
            </a:br>
            <a:endParaRPr lang="en-US" sz="3500" b="1" dirty="0" smtClean="0">
              <a:solidFill>
                <a:schemeClr val="tx2"/>
              </a:solidFill>
              <a:latin typeface="Palatino Linotype" pitchFamily="18" charset="0"/>
            </a:endParaRPr>
          </a:p>
        </p:txBody>
      </p:sp>
      <p:graphicFrame>
        <p:nvGraphicFramePr>
          <p:cNvPr id="64515" name="Object 4" descr="Professional Liability Claims Per 100 Occupied Bed Equivalents&#10;" title="Professional Liability Claims Per 100 Occupied Bed Equivalents Chart"/>
          <p:cNvGraphicFramePr>
            <a:graphicFrameLocks noChangeAspect="1"/>
          </p:cNvGraphicFramePr>
          <p:nvPr>
            <p:extLst>
              <p:ext uri="{D42A27DB-BD31-4B8C-83A1-F6EECF244321}">
                <p14:modId xmlns:p14="http://schemas.microsoft.com/office/powerpoint/2010/main" val="565575823"/>
              </p:ext>
            </p:extLst>
          </p:nvPr>
        </p:nvGraphicFramePr>
        <p:xfrm>
          <a:off x="-914400" y="1219200"/>
          <a:ext cx="10541000" cy="4879975"/>
        </p:xfrm>
        <a:graphic>
          <a:graphicData uri="http://schemas.openxmlformats.org/presentationml/2006/ole">
            <mc:AlternateContent xmlns:mc="http://schemas.openxmlformats.org/markup-compatibility/2006">
              <mc:Choice xmlns:v="urn:schemas-microsoft-com:vml" Requires="v">
                <p:oleObj spid="_x0000_s65625" r:id="rId5" imgW="10540898" imgH="4877223" progId="Excel.Chart.8">
                  <p:embed/>
                </p:oleObj>
              </mc:Choice>
              <mc:Fallback>
                <p:oleObj r:id="rId5" imgW="10540898" imgH="4877223"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219200"/>
                        <a:ext cx="10541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1419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6858000"/>
          </a:xfrm>
          <a:prstGeom prst="rect">
            <a:avLst/>
          </a:prstGeom>
          <a:solidFill>
            <a:srgbClr val="901C3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smtClean="0">
              <a:solidFill>
                <a:srgbClr val="000000"/>
              </a:solidFill>
            </a:endParaRPr>
          </a:p>
        </p:txBody>
      </p:sp>
      <p:sp>
        <p:nvSpPr>
          <p:cNvPr id="65539" name="Text Box 3"/>
          <p:cNvSpPr txBox="1">
            <a:spLocks noChangeArrowheads="1"/>
          </p:cNvSpPr>
          <p:nvPr/>
        </p:nvSpPr>
        <p:spPr bwMode="auto">
          <a:xfrm>
            <a:off x="571500" y="3106738"/>
            <a:ext cx="7994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3600" dirty="0" smtClean="0">
                <a:solidFill>
                  <a:srgbClr val="FFFFFF"/>
                </a:solidFill>
              </a:rPr>
              <a:t>THANK YOU</a:t>
            </a:r>
          </a:p>
        </p:txBody>
      </p:sp>
    </p:spTree>
    <p:extLst>
      <p:ext uri="{BB962C8B-B14F-4D97-AF65-F5344CB8AC3E}">
        <p14:creationId xmlns:p14="http://schemas.microsoft.com/office/powerpoint/2010/main" val="131680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603250" y="221573"/>
            <a:ext cx="8007350" cy="1143000"/>
          </a:xfrm>
        </p:spPr>
        <p:txBody>
          <a:bodyPr/>
          <a:lstStyle/>
          <a:p>
            <a:r>
              <a:rPr lang="en-US" dirty="0" smtClean="0"/>
              <a:t>What is Anchoring?</a:t>
            </a:r>
          </a:p>
        </p:txBody>
      </p:sp>
      <p:sp>
        <p:nvSpPr>
          <p:cNvPr id="9220" name="Content Placeholder 3"/>
          <p:cNvSpPr>
            <a:spLocks noGrp="1"/>
          </p:cNvSpPr>
          <p:nvPr>
            <p:ph sz="half" idx="2"/>
          </p:nvPr>
        </p:nvSpPr>
        <p:spPr>
          <a:xfrm>
            <a:off x="762000" y="1362075"/>
            <a:ext cx="7816850" cy="1668463"/>
          </a:xfrm>
        </p:spPr>
        <p:txBody>
          <a:bodyPr/>
          <a:lstStyle/>
          <a:p>
            <a:r>
              <a:rPr lang="en-US" sz="2800" b="1" dirty="0" smtClean="0"/>
              <a:t>Anchoring or focalism</a:t>
            </a:r>
            <a:r>
              <a:rPr lang="en-US" sz="2800" dirty="0" smtClean="0"/>
              <a:t> – </a:t>
            </a:r>
          </a:p>
          <a:p>
            <a:pPr lvl="1"/>
            <a:r>
              <a:rPr lang="en-US" sz="2400" dirty="0" smtClean="0"/>
              <a:t>The tendency to </a:t>
            </a:r>
            <a:r>
              <a:rPr lang="en-US" sz="2400" dirty="0" smtClean="0">
                <a:solidFill>
                  <a:srgbClr val="FF0000"/>
                </a:solidFill>
              </a:rPr>
              <a:t>rely too heavily</a:t>
            </a:r>
            <a:r>
              <a:rPr lang="en-US" sz="2400" dirty="0" smtClean="0"/>
              <a:t>, or "anchor," on a </a:t>
            </a:r>
            <a:r>
              <a:rPr lang="en-US" sz="2400" dirty="0" smtClean="0">
                <a:solidFill>
                  <a:srgbClr val="FF0000"/>
                </a:solidFill>
              </a:rPr>
              <a:t>past reference or on one trait or piece of information </a:t>
            </a:r>
            <a:r>
              <a:rPr lang="en-US" sz="2400" dirty="0" smtClean="0"/>
              <a:t>when making decisions</a:t>
            </a:r>
          </a:p>
        </p:txBody>
      </p:sp>
      <p:sp>
        <p:nvSpPr>
          <p:cNvPr id="9221" name="Title 2"/>
          <p:cNvSpPr txBox="1">
            <a:spLocks/>
          </p:cNvSpPr>
          <p:nvPr/>
        </p:nvSpPr>
        <p:spPr bwMode="auto">
          <a:xfrm>
            <a:off x="603250" y="2819400"/>
            <a:ext cx="8007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ts val="4000"/>
              </a:lnSpc>
            </a:pPr>
            <a:r>
              <a:rPr lang="en-US" sz="3600" dirty="0" smtClean="0">
                <a:solidFill>
                  <a:srgbClr val="901C3B"/>
                </a:solidFill>
                <a:ea typeface="Osaka" pitchFamily="1" charset="-128"/>
              </a:rPr>
              <a:t>Also…</a:t>
            </a:r>
          </a:p>
        </p:txBody>
      </p:sp>
      <p:sp>
        <p:nvSpPr>
          <p:cNvPr id="9219" name="Text Placeholder 1"/>
          <p:cNvSpPr>
            <a:spLocks noGrp="1"/>
          </p:cNvSpPr>
          <p:nvPr>
            <p:ph type="body" sz="half" idx="1"/>
          </p:nvPr>
        </p:nvSpPr>
        <p:spPr>
          <a:xfrm>
            <a:off x="762000" y="3962400"/>
            <a:ext cx="7620000" cy="1227138"/>
          </a:xfrm>
        </p:spPr>
        <p:txBody>
          <a:bodyPr/>
          <a:lstStyle/>
          <a:p>
            <a:r>
              <a:rPr lang="en-US" sz="2800" b="1" dirty="0" smtClean="0"/>
              <a:t>Confirmation bias</a:t>
            </a:r>
            <a:r>
              <a:rPr lang="en-US" sz="2800" dirty="0" smtClean="0"/>
              <a:t> – </a:t>
            </a:r>
          </a:p>
          <a:p>
            <a:pPr lvl="1"/>
            <a:r>
              <a:rPr lang="en-US" sz="2400" dirty="0" smtClean="0"/>
              <a:t>The tendency to search for or interpret information or memories in a way that </a:t>
            </a:r>
            <a:r>
              <a:rPr lang="en-US" sz="2400" dirty="0" smtClean="0">
                <a:solidFill>
                  <a:srgbClr val="FF0000"/>
                </a:solidFill>
              </a:rPr>
              <a:t>confirms one's preconceptions</a:t>
            </a:r>
          </a:p>
          <a:p>
            <a:endParaRPr lang="en-US" dirty="0" smtClean="0"/>
          </a:p>
        </p:txBody>
      </p:sp>
    </p:spTree>
    <p:extLst>
      <p:ext uri="{BB962C8B-B14F-4D97-AF65-F5344CB8AC3E}">
        <p14:creationId xmlns:p14="http://schemas.microsoft.com/office/powerpoint/2010/main" val="353178820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Patient Injury demonstration: The wrong mental model, a young nurse with no T&amp;C training, a very busy unit; charge nurse oversight, anchoring, attending oversight. " title="Patient Injury"/>
          <p:cNvGrpSpPr/>
          <p:nvPr/>
        </p:nvGrpSpPr>
        <p:grpSpPr>
          <a:xfrm>
            <a:off x="228600" y="254000"/>
            <a:ext cx="8534400" cy="5576888"/>
            <a:chOff x="228600" y="254000"/>
            <a:chExt cx="8534400" cy="5576888"/>
          </a:xfrm>
        </p:grpSpPr>
        <p:pic>
          <p:nvPicPr>
            <p:cNvPr id="10242" name="Picture 3" descr="Patient Injury demonstration: The wrong mental model, a young nurse with no T&amp;C training, a very busy unit; charge nurse oversight, anchoring, attending oversight. " title="Patient Inju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6335713" cy="552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4"/>
            <p:cNvSpPr txBox="1">
              <a:spLocks noChangeArrowheads="1"/>
            </p:cNvSpPr>
            <p:nvPr/>
          </p:nvSpPr>
          <p:spPr bwMode="auto">
            <a:xfrm>
              <a:off x="6705600" y="1066800"/>
              <a:ext cx="1447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Attending oversight</a:t>
              </a:r>
            </a:p>
          </p:txBody>
        </p:sp>
        <p:sp>
          <p:nvSpPr>
            <p:cNvPr id="10244" name="Line 5"/>
            <p:cNvSpPr>
              <a:spLocks noChangeShapeType="1"/>
            </p:cNvSpPr>
            <p:nvPr/>
          </p:nvSpPr>
          <p:spPr bwMode="auto">
            <a:xfrm flipH="1" flipV="1">
              <a:off x="5791200" y="1066800"/>
              <a:ext cx="1001713" cy="3810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10245" name="Line 6"/>
            <p:cNvSpPr>
              <a:spLocks noChangeShapeType="1"/>
            </p:cNvSpPr>
            <p:nvPr/>
          </p:nvSpPr>
          <p:spPr bwMode="auto">
            <a:xfrm flipH="1" flipV="1">
              <a:off x="5334000" y="1447800"/>
              <a:ext cx="1143000" cy="13462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10246" name="Text Box 7"/>
            <p:cNvSpPr txBox="1">
              <a:spLocks noChangeArrowheads="1"/>
            </p:cNvSpPr>
            <p:nvPr/>
          </p:nvSpPr>
          <p:spPr bwMode="auto">
            <a:xfrm>
              <a:off x="6477000" y="2286000"/>
              <a:ext cx="2133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 very busy unit; charge nurse oversight</a:t>
              </a:r>
            </a:p>
          </p:txBody>
        </p:sp>
        <p:sp>
          <p:nvSpPr>
            <p:cNvPr id="10247" name="Line 8"/>
            <p:cNvSpPr>
              <a:spLocks noChangeShapeType="1"/>
            </p:cNvSpPr>
            <p:nvPr/>
          </p:nvSpPr>
          <p:spPr bwMode="auto">
            <a:xfrm flipH="1" flipV="1">
              <a:off x="4724400" y="2009775"/>
              <a:ext cx="1066800" cy="1825625"/>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10248" name="Text Box 9"/>
            <p:cNvSpPr txBox="1">
              <a:spLocks noChangeArrowheads="1"/>
            </p:cNvSpPr>
            <p:nvPr/>
          </p:nvSpPr>
          <p:spPr bwMode="auto">
            <a:xfrm>
              <a:off x="5791200" y="3327400"/>
              <a:ext cx="2133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 young nurse with no T&amp;C training</a:t>
              </a:r>
            </a:p>
          </p:txBody>
        </p:sp>
        <p:sp>
          <p:nvSpPr>
            <p:cNvPr id="10249" name="Line 10"/>
            <p:cNvSpPr>
              <a:spLocks noChangeShapeType="1"/>
            </p:cNvSpPr>
            <p:nvPr/>
          </p:nvSpPr>
          <p:spPr bwMode="auto">
            <a:xfrm flipH="1" flipV="1">
              <a:off x="3962400" y="2819400"/>
              <a:ext cx="1257300" cy="2087563"/>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smtClean="0">
                <a:solidFill>
                  <a:srgbClr val="000000"/>
                </a:solidFill>
              </a:endParaRPr>
            </a:p>
          </p:txBody>
        </p:sp>
        <p:sp>
          <p:nvSpPr>
            <p:cNvPr id="10250" name="Text Box 11"/>
            <p:cNvSpPr txBox="1">
              <a:spLocks noChangeArrowheads="1"/>
            </p:cNvSpPr>
            <p:nvPr/>
          </p:nvSpPr>
          <p:spPr bwMode="auto">
            <a:xfrm>
              <a:off x="5227638" y="4549775"/>
              <a:ext cx="20113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The wrong mental model</a:t>
              </a:r>
            </a:p>
          </p:txBody>
        </p:sp>
        <p:sp>
          <p:nvSpPr>
            <p:cNvPr id="10251" name="Text Box 4"/>
            <p:cNvSpPr txBox="1">
              <a:spLocks noChangeArrowheads="1"/>
            </p:cNvSpPr>
            <p:nvPr/>
          </p:nvSpPr>
          <p:spPr bwMode="auto">
            <a:xfrm>
              <a:off x="7162800" y="1809750"/>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pPr>
              <a:r>
                <a:rPr lang="en-US" sz="2000" b="1" dirty="0" smtClean="0">
                  <a:solidFill>
                    <a:srgbClr val="000000"/>
                  </a:solidFill>
                  <a:latin typeface="Times New Roman" pitchFamily="18" charset="0"/>
                </a:rPr>
                <a:t>Anchoring…</a:t>
              </a:r>
            </a:p>
          </p:txBody>
        </p:sp>
        <p:grpSp>
          <p:nvGrpSpPr>
            <p:cNvPr id="10252" name="Group 3"/>
            <p:cNvGrpSpPr>
              <a:grpSpLocks/>
            </p:cNvGrpSpPr>
            <p:nvPr/>
          </p:nvGrpSpPr>
          <p:grpSpPr bwMode="auto">
            <a:xfrm>
              <a:off x="228600" y="254000"/>
              <a:ext cx="1981200" cy="2184400"/>
              <a:chOff x="76200" y="134868"/>
              <a:chExt cx="1981200" cy="2184886"/>
            </a:xfrm>
          </p:grpSpPr>
          <p:pic>
            <p:nvPicPr>
              <p:cNvPr id="10254" name="Picture 2" descr="http://www.futuremedia.com.au/images/products/feature/MHE%20Image%20-%20Office%20location%20-%20edited%202009-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34868"/>
                <a:ext cx="1836698" cy="2074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2"/>
              <p:cNvSpPr txBox="1">
                <a:spLocks noChangeArrowheads="1"/>
              </p:cNvSpPr>
              <p:nvPr/>
            </p:nvSpPr>
            <p:spPr bwMode="auto">
              <a:xfrm>
                <a:off x="76200" y="1981200"/>
                <a:ext cx="19812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1600" b="1" dirty="0" smtClean="0">
                    <a:solidFill>
                      <a:srgbClr val="000000"/>
                    </a:solidFill>
                  </a:rPr>
                  <a:t>James Reason</a:t>
                </a:r>
              </a:p>
            </p:txBody>
          </p:sp>
        </p:grpSp>
        <p:pic>
          <p:nvPicPr>
            <p:cNvPr id="10253" name="Picture 2" descr="C:\Documents and Settings\YARROYO\Local Settings\Temporary Internet Files\Content.IE5\A3KB76BP\MC90001908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54384">
              <a:off x="6445250" y="1462088"/>
              <a:ext cx="825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70588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22263"/>
            <a:ext cx="8458200" cy="1143000"/>
          </a:xfrm>
        </p:spPr>
        <p:txBody>
          <a:bodyPr/>
          <a:lstStyle/>
          <a:p>
            <a:r>
              <a:rPr lang="en-US" sz="2800" dirty="0" smtClean="0"/>
              <a:t>Most Frequently Identified Root Causes of Sentinel Events Reviewed by The Joint Commission by Year </a:t>
            </a:r>
          </a:p>
        </p:txBody>
      </p:sp>
      <p:pic>
        <p:nvPicPr>
          <p:cNvPr id="11267" name="Picture 3" descr="Chart displaying the most frequently Identified root causes of Sentinel events reviewed by the Joint Commission by year. Each of the three years from 2011 to 2012 have red arrows that specifically point out both Leadership and Communication. " title=" Root causes of Sentinel eve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13" y="1604963"/>
            <a:ext cx="7369175" cy="395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ight Arrow 2"/>
          <p:cNvSpPr>
            <a:spLocks noChangeArrowheads="1"/>
          </p:cNvSpPr>
          <p:nvPr/>
        </p:nvSpPr>
        <p:spPr bwMode="auto">
          <a:xfrm rot="1682030">
            <a:off x="954088" y="2151063"/>
            <a:ext cx="304800" cy="228600"/>
          </a:xfrm>
          <a:prstGeom prst="rightArrow">
            <a:avLst>
              <a:gd name="adj1" fmla="val 50000"/>
              <a:gd name="adj2" fmla="val 50000"/>
            </a:avLst>
          </a:prstGeom>
          <a:solidFill>
            <a:schemeClr val="tx2"/>
          </a:solidFill>
          <a:ln w="9525" algn="ctr">
            <a:solidFill>
              <a:schemeClr val="tx1"/>
            </a:solidFill>
            <a:round/>
            <a:headEnd/>
            <a:tailEnd/>
          </a:ln>
        </p:spPr>
        <p:txBody>
          <a:bodyPr anchor="ctr"/>
          <a:lstStyle/>
          <a:p>
            <a:endParaRPr lang="en-US" dirty="0" smtClean="0">
              <a:solidFill>
                <a:srgbClr val="000000"/>
              </a:solidFill>
            </a:endParaRPr>
          </a:p>
        </p:txBody>
      </p:sp>
      <p:sp>
        <p:nvSpPr>
          <p:cNvPr id="11269" name="Right Arrow 5"/>
          <p:cNvSpPr>
            <a:spLocks noChangeArrowheads="1"/>
          </p:cNvSpPr>
          <p:nvPr/>
        </p:nvSpPr>
        <p:spPr bwMode="auto">
          <a:xfrm rot="1682030">
            <a:off x="950913" y="2836863"/>
            <a:ext cx="304800" cy="228600"/>
          </a:xfrm>
          <a:prstGeom prst="rightArrow">
            <a:avLst>
              <a:gd name="adj1" fmla="val 50000"/>
              <a:gd name="adj2" fmla="val 50000"/>
            </a:avLst>
          </a:prstGeom>
          <a:solidFill>
            <a:schemeClr val="tx2"/>
          </a:solidFill>
          <a:ln w="9525" algn="ctr">
            <a:solidFill>
              <a:schemeClr val="tx1"/>
            </a:solidFill>
            <a:round/>
            <a:headEnd/>
            <a:tailEnd/>
          </a:ln>
        </p:spPr>
        <p:txBody>
          <a:bodyPr anchor="ctr"/>
          <a:lstStyle/>
          <a:p>
            <a:endParaRPr lang="en-US" dirty="0" smtClean="0">
              <a:solidFill>
                <a:srgbClr val="000000"/>
              </a:solidFill>
            </a:endParaRPr>
          </a:p>
        </p:txBody>
      </p:sp>
      <p:sp>
        <p:nvSpPr>
          <p:cNvPr id="11270" name="Right Arrow 6"/>
          <p:cNvSpPr>
            <a:spLocks noChangeArrowheads="1"/>
          </p:cNvSpPr>
          <p:nvPr/>
        </p:nvSpPr>
        <p:spPr bwMode="auto">
          <a:xfrm rot="1682030">
            <a:off x="3313113" y="2497138"/>
            <a:ext cx="304800" cy="228600"/>
          </a:xfrm>
          <a:prstGeom prst="rightArrow">
            <a:avLst>
              <a:gd name="adj1" fmla="val 50000"/>
              <a:gd name="adj2" fmla="val 50000"/>
            </a:avLst>
          </a:prstGeom>
          <a:solidFill>
            <a:schemeClr val="tx2"/>
          </a:solidFill>
          <a:ln w="9525" algn="ctr">
            <a:solidFill>
              <a:schemeClr val="tx1"/>
            </a:solidFill>
            <a:round/>
            <a:headEnd/>
            <a:tailEnd/>
          </a:ln>
        </p:spPr>
        <p:txBody>
          <a:bodyPr anchor="ctr"/>
          <a:lstStyle/>
          <a:p>
            <a:endParaRPr lang="en-US" dirty="0" smtClean="0">
              <a:solidFill>
                <a:srgbClr val="000000"/>
              </a:solidFill>
            </a:endParaRPr>
          </a:p>
        </p:txBody>
      </p:sp>
      <p:sp>
        <p:nvSpPr>
          <p:cNvPr id="11271" name="Right Arrow 7"/>
          <p:cNvSpPr>
            <a:spLocks noChangeArrowheads="1"/>
          </p:cNvSpPr>
          <p:nvPr/>
        </p:nvSpPr>
        <p:spPr bwMode="auto">
          <a:xfrm rot="1682030">
            <a:off x="3313113" y="2836863"/>
            <a:ext cx="304800" cy="228600"/>
          </a:xfrm>
          <a:prstGeom prst="rightArrow">
            <a:avLst>
              <a:gd name="adj1" fmla="val 50000"/>
              <a:gd name="adj2" fmla="val 50000"/>
            </a:avLst>
          </a:prstGeom>
          <a:solidFill>
            <a:schemeClr val="tx2"/>
          </a:solidFill>
          <a:ln w="9525" algn="ctr">
            <a:solidFill>
              <a:schemeClr val="tx1"/>
            </a:solidFill>
            <a:round/>
            <a:headEnd/>
            <a:tailEnd/>
          </a:ln>
        </p:spPr>
        <p:txBody>
          <a:bodyPr anchor="ctr"/>
          <a:lstStyle/>
          <a:p>
            <a:endParaRPr lang="en-US" dirty="0" smtClean="0">
              <a:solidFill>
                <a:srgbClr val="000000"/>
              </a:solidFill>
            </a:endParaRPr>
          </a:p>
        </p:txBody>
      </p:sp>
      <p:sp>
        <p:nvSpPr>
          <p:cNvPr id="11272" name="Right Arrow 8"/>
          <p:cNvSpPr>
            <a:spLocks noChangeArrowheads="1"/>
          </p:cNvSpPr>
          <p:nvPr/>
        </p:nvSpPr>
        <p:spPr bwMode="auto">
          <a:xfrm rot="1682030">
            <a:off x="5675313" y="2497138"/>
            <a:ext cx="304800" cy="228600"/>
          </a:xfrm>
          <a:prstGeom prst="rightArrow">
            <a:avLst>
              <a:gd name="adj1" fmla="val 50000"/>
              <a:gd name="adj2" fmla="val 50000"/>
            </a:avLst>
          </a:prstGeom>
          <a:solidFill>
            <a:schemeClr val="tx2"/>
          </a:solidFill>
          <a:ln w="9525" algn="ctr">
            <a:solidFill>
              <a:schemeClr val="tx1"/>
            </a:solidFill>
            <a:round/>
            <a:headEnd/>
            <a:tailEnd/>
          </a:ln>
        </p:spPr>
        <p:txBody>
          <a:bodyPr anchor="ctr"/>
          <a:lstStyle/>
          <a:p>
            <a:endParaRPr lang="en-US" dirty="0" smtClean="0">
              <a:solidFill>
                <a:srgbClr val="000000"/>
              </a:solidFill>
            </a:endParaRPr>
          </a:p>
        </p:txBody>
      </p:sp>
      <p:sp>
        <p:nvSpPr>
          <p:cNvPr id="11273" name="Right Arrow 9"/>
          <p:cNvSpPr>
            <a:spLocks noChangeArrowheads="1"/>
          </p:cNvSpPr>
          <p:nvPr/>
        </p:nvSpPr>
        <p:spPr bwMode="auto">
          <a:xfrm rot="1682030">
            <a:off x="5675313" y="2836863"/>
            <a:ext cx="304800" cy="228600"/>
          </a:xfrm>
          <a:prstGeom prst="rightArrow">
            <a:avLst>
              <a:gd name="adj1" fmla="val 50000"/>
              <a:gd name="adj2" fmla="val 50000"/>
            </a:avLst>
          </a:prstGeom>
          <a:solidFill>
            <a:schemeClr val="tx2"/>
          </a:solidFill>
          <a:ln w="9525" algn="ctr">
            <a:solidFill>
              <a:schemeClr val="tx1"/>
            </a:solidFill>
            <a:round/>
            <a:headEnd/>
            <a:tailEnd/>
          </a:ln>
        </p:spPr>
        <p:txBody>
          <a:bodyPr anchor="ctr"/>
          <a:lstStyle/>
          <a:p>
            <a:endParaRPr lang="en-US" dirty="0" smtClean="0">
              <a:solidFill>
                <a:srgbClr val="000000"/>
              </a:solidFill>
            </a:endParaRPr>
          </a:p>
        </p:txBody>
      </p:sp>
    </p:spTree>
    <p:extLst>
      <p:ext uri="{BB962C8B-B14F-4D97-AF65-F5344CB8AC3E}">
        <p14:creationId xmlns:p14="http://schemas.microsoft.com/office/powerpoint/2010/main" val="4242440043"/>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3">
      <a:dk1>
        <a:srgbClr val="000000"/>
      </a:dk1>
      <a:lt1>
        <a:srgbClr val="FFFFFF"/>
      </a:lt1>
      <a:dk2>
        <a:srgbClr val="901C3B"/>
      </a:dk2>
      <a:lt2>
        <a:srgbClr val="808080"/>
      </a:lt2>
      <a:accent1>
        <a:srgbClr val="CAC2AD"/>
      </a:accent1>
      <a:accent2>
        <a:srgbClr val="685C53"/>
      </a:accent2>
      <a:accent3>
        <a:srgbClr val="FFFFFF"/>
      </a:accent3>
      <a:accent4>
        <a:srgbClr val="000000"/>
      </a:accent4>
      <a:accent5>
        <a:srgbClr val="E1DDD3"/>
      </a:accent5>
      <a:accent6>
        <a:srgbClr val="5E534A"/>
      </a:accent6>
      <a:hlink>
        <a:srgbClr val="008472"/>
      </a:hlink>
      <a:folHlink>
        <a:srgbClr val="005195"/>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901C3B"/>
        </a:dk2>
        <a:lt2>
          <a:srgbClr val="808080"/>
        </a:lt2>
        <a:accent1>
          <a:srgbClr val="CAC2AD"/>
        </a:accent1>
        <a:accent2>
          <a:srgbClr val="685C53"/>
        </a:accent2>
        <a:accent3>
          <a:srgbClr val="FFFFFF"/>
        </a:accent3>
        <a:accent4>
          <a:srgbClr val="000000"/>
        </a:accent4>
        <a:accent5>
          <a:srgbClr val="E1DDD3"/>
        </a:accent5>
        <a:accent6>
          <a:srgbClr val="5E534A"/>
        </a:accent6>
        <a:hlink>
          <a:srgbClr val="008472"/>
        </a:hlink>
        <a:folHlink>
          <a:srgbClr val="00519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Dawn:Applications:Microsoft Office 2004:Templates:Presentations:Designs:Blank Presentation</Template>
  <TotalTime>4384</TotalTime>
  <Words>3086</Words>
  <Application>Microsoft Office PowerPoint</Application>
  <PresentationFormat>On-screen Show (4:3)</PresentationFormat>
  <Paragraphs>631</Paragraphs>
  <Slides>62</Slides>
  <Notes>28</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62</vt:i4>
      </vt:variant>
    </vt:vector>
  </HeadingPairs>
  <TitlesOfParts>
    <vt:vector size="67" baseType="lpstr">
      <vt:lpstr>1_Office Theme</vt:lpstr>
      <vt:lpstr>Blank Presentation</vt:lpstr>
      <vt:lpstr>Office Theme</vt:lpstr>
      <vt:lpstr>Chart</vt:lpstr>
      <vt:lpstr>Microsoft Excel Chart</vt:lpstr>
      <vt:lpstr>TeamSTEPPS Coaching Workshop </vt:lpstr>
      <vt:lpstr>TeamSTEPPS Coaching Workshop</vt:lpstr>
      <vt:lpstr>Agenda</vt:lpstr>
      <vt:lpstr>A Young Man With Trauma</vt:lpstr>
      <vt:lpstr>A Young Man With Trauma</vt:lpstr>
      <vt:lpstr>PowerPoint Presentation</vt:lpstr>
      <vt:lpstr>What is Anchoring?</vt:lpstr>
      <vt:lpstr>PowerPoint Presentation</vt:lpstr>
      <vt:lpstr>Most Frequently Identified Root Causes of Sentinel Events Reviewed by The Joint Commission by Year </vt:lpstr>
      <vt:lpstr>Teamwork and Communication as a Leverage Point</vt:lpstr>
      <vt:lpstr>Agenda</vt:lpstr>
      <vt:lpstr>Gallup Patient Loyalty Survey  Inpatient Percentile Rank, 2006-2009</vt:lpstr>
      <vt:lpstr>7300 is Innovating Excellence!</vt:lpstr>
      <vt:lpstr>7300…The Results Are In!</vt:lpstr>
      <vt:lpstr>Step 2.  “Build the Guiding Team”</vt:lpstr>
      <vt:lpstr>Why are we changing--again?</vt:lpstr>
      <vt:lpstr>Step 3. “Develop a Change Vision &amp; Strategy”</vt:lpstr>
      <vt:lpstr>Innovating Excellence – Change Management</vt:lpstr>
      <vt:lpstr>Our Mission </vt:lpstr>
      <vt:lpstr>Our Values</vt:lpstr>
      <vt:lpstr>Step 4.  “Communicate for Understanding &amp; Buy-in”</vt:lpstr>
      <vt:lpstr>TeamSTEPPS Introduction </vt:lpstr>
      <vt:lpstr>PowerPoint Presentation</vt:lpstr>
      <vt:lpstr>TeamSTEPPS</vt:lpstr>
      <vt:lpstr>The Process of Change</vt:lpstr>
      <vt:lpstr>7300 is Innovating Excellence!</vt:lpstr>
      <vt:lpstr>7300…The Results Are In!</vt:lpstr>
      <vt:lpstr>PowerPoint Presentation</vt:lpstr>
      <vt:lpstr>PowerPoint Presentation</vt:lpstr>
      <vt:lpstr>PowerPoint Presentation</vt:lpstr>
      <vt:lpstr>Agenda</vt:lpstr>
      <vt:lpstr>Wicked problem: </vt:lpstr>
      <vt:lpstr>For some, it just comes naturally…</vt:lpstr>
      <vt:lpstr>Common sense</vt:lpstr>
      <vt:lpstr>PowerPoint Presentation</vt:lpstr>
      <vt:lpstr>The solution: In Situ Coaching</vt:lpstr>
      <vt:lpstr>Step 5. “Empower Others to Act” Kotter 2005</vt:lpstr>
      <vt:lpstr>Train the Coaches</vt:lpstr>
      <vt:lpstr>Pocket Cards</vt:lpstr>
      <vt:lpstr>And then we discovered… </vt:lpstr>
      <vt:lpstr>In Situ Training on the Unit</vt:lpstr>
      <vt:lpstr>In Situ Training on the Unit</vt:lpstr>
      <vt:lpstr>PowerPoint Presentation</vt:lpstr>
      <vt:lpstr>Step 6. Short-term Wins</vt:lpstr>
      <vt:lpstr>     Step 7. “Don’t Let Up – Be Relentless”</vt:lpstr>
      <vt:lpstr>Evaluation Process</vt:lpstr>
      <vt:lpstr>Measuring our outcomes Gallup Safety Question Focus</vt:lpstr>
      <vt:lpstr>PowerPoint Presentation</vt:lpstr>
      <vt:lpstr>Step 8. “Create a New Culture”</vt:lpstr>
      <vt:lpstr>Agenda</vt:lpstr>
      <vt:lpstr>Partnering with Medical Simulation Center  TeamSTEPPS 2011-2012</vt:lpstr>
      <vt:lpstr>PowerPoint Presentation</vt:lpstr>
      <vt:lpstr>Coaching Recap for LLU</vt:lpstr>
      <vt:lpstr>Agenda</vt:lpstr>
      <vt:lpstr>Trends in Adverse Events Over Time: why are we not improving? (Shojania KG, et al.) </vt:lpstr>
      <vt:lpstr>Serious Harm at LLUMC</vt:lpstr>
      <vt:lpstr>There is an unanswered question…</vt:lpstr>
      <vt:lpstr>Don’t know for sure, but…</vt:lpstr>
      <vt:lpstr>Deming sheds light.</vt:lpstr>
      <vt:lpstr>Teamwork and Communication as a Leverage Point</vt:lpstr>
      <vt:lpstr>Professional Liability Claims Per 100 Occupied Bed Equivalents </vt:lpstr>
      <vt:lpstr>PowerPoint Presentation</vt:lpstr>
    </vt:vector>
  </TitlesOfParts>
  <Company>LLUMC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Dept.</dc:creator>
  <cp:lastModifiedBy>Totten, John</cp:lastModifiedBy>
  <cp:revision>301</cp:revision>
  <cp:lastPrinted>2013-04-24T19:02:53Z</cp:lastPrinted>
  <dcterms:created xsi:type="dcterms:W3CDTF">2008-06-18T17:45:13Z</dcterms:created>
  <dcterms:modified xsi:type="dcterms:W3CDTF">2013-07-26T20:06:29Z</dcterms:modified>
</cp:coreProperties>
</file>