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7" r:id="rId1"/>
  </p:sldMasterIdLst>
  <p:notesMasterIdLst>
    <p:notesMasterId r:id="rId24"/>
  </p:notesMasterIdLst>
  <p:handoutMasterIdLst>
    <p:handoutMasterId r:id="rId25"/>
  </p:handoutMasterIdLst>
  <p:sldIdLst>
    <p:sldId id="317" r:id="rId2"/>
    <p:sldId id="335" r:id="rId3"/>
    <p:sldId id="315" r:id="rId4"/>
    <p:sldId id="319" r:id="rId5"/>
    <p:sldId id="336" r:id="rId6"/>
    <p:sldId id="339" r:id="rId7"/>
    <p:sldId id="337" r:id="rId8"/>
    <p:sldId id="338" r:id="rId9"/>
    <p:sldId id="340" r:id="rId10"/>
    <p:sldId id="330" r:id="rId11"/>
    <p:sldId id="333" r:id="rId12"/>
    <p:sldId id="341" r:id="rId13"/>
    <p:sldId id="320" r:id="rId14"/>
    <p:sldId id="343" r:id="rId15"/>
    <p:sldId id="327" r:id="rId16"/>
    <p:sldId id="267" r:id="rId17"/>
    <p:sldId id="334" r:id="rId18"/>
    <p:sldId id="346" r:id="rId19"/>
    <p:sldId id="345" r:id="rId20"/>
    <p:sldId id="342" r:id="rId21"/>
    <p:sldId id="294" r:id="rId22"/>
    <p:sldId id="344"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7C30"/>
    <a:srgbClr val="FFC69E"/>
    <a:srgbClr val="EF9C71"/>
    <a:srgbClr val="DA7944"/>
    <a:srgbClr val="E4DF0F"/>
    <a:srgbClr val="2695A4"/>
    <a:srgbClr val="E3EBF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16" y="-90"/>
      </p:cViewPr>
      <p:guideLst>
        <p:guide orient="horz" pos="2160"/>
        <p:guide pos="2880"/>
      </p:guideLst>
    </p:cSldViewPr>
  </p:slideViewPr>
  <p:outlineViewPr>
    <p:cViewPr>
      <p:scale>
        <a:sx n="33" d="100"/>
        <a:sy n="33" d="100"/>
      </p:scale>
      <p:origin x="0" y="0"/>
    </p:cViewPr>
  </p:outlineViewPr>
  <p:notesTextViewPr>
    <p:cViewPr>
      <p:scale>
        <a:sx n="85" d="100"/>
        <a:sy n="85" d="100"/>
      </p:scale>
      <p:origin x="0" y="0"/>
    </p:cViewPr>
  </p:notesTextViewPr>
  <p:sorterViewPr>
    <p:cViewPr>
      <p:scale>
        <a:sx n="66" d="100"/>
        <a:sy n="66" d="100"/>
      </p:scale>
      <p:origin x="0" y="0"/>
    </p:cViewPr>
  </p:sorterViewPr>
  <p:notesViewPr>
    <p:cSldViewPr>
      <p:cViewPr varScale="1">
        <p:scale>
          <a:sx n="80" d="100"/>
          <a:sy n="80" d="100"/>
        </p:scale>
        <p:origin x="-1974"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smtClean="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4D104CD6-EA3C-4833-99AE-CD9C39A890A0}" type="datetime1">
              <a:rPr lang="en-US"/>
              <a:pPr/>
              <a:t>5/17/2013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smtClean="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3DF62A16-7668-4318-888E-B48A18B16B0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smtClean="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AE5A1B08-90F2-4B79-92CC-3798E83404AC}" type="datetime1">
              <a:rPr lang="en-US"/>
              <a:pPr/>
              <a:t>5/17/2013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smtClean="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DC78954D-8162-465C-A810-57A08D187B8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Slide Image Placeholder 1"/>
          <p:cNvSpPr>
            <a:spLocks noGrp="1" noRot="1" noChangeAspect="1"/>
          </p:cNvSpPr>
          <p:nvPr>
            <p:ph type="sldImg"/>
          </p:nvPr>
        </p:nvSpPr>
        <p:spPr bwMode="auto">
          <a:noFill/>
          <a:ln>
            <a:solidFill>
              <a:srgbClr val="000000"/>
            </a:solidFill>
            <a:miter lim="800000"/>
            <a:headEnd/>
            <a:tailEnd/>
          </a:ln>
        </p:spPr>
      </p:sp>
      <p:sp>
        <p:nvSpPr>
          <p:cNvPr id="4098" name="Notes Placeholder 2"/>
          <p:cNvSpPr>
            <a:spLocks noGrp="1"/>
          </p:cNvSpPr>
          <p:nvPr>
            <p:ph type="body" idx="1"/>
          </p:nvPr>
        </p:nvSpPr>
        <p:spPr bwMode="auto">
          <a:noFill/>
        </p:spPr>
        <p:txBody>
          <a:bodyPr/>
          <a:lstStyle/>
          <a:p>
            <a:r>
              <a:rPr lang="en-US" smtClean="0">
                <a:ea typeface="ＭＳ Ｐゴシック" charset="-128"/>
              </a:rPr>
              <a:t>This is an introductory course on workflow mapping. This session is meant to provide basic knowledge in workflow mapping, while demystifying the process.</a:t>
            </a:r>
          </a:p>
        </p:txBody>
      </p:sp>
      <p:sp>
        <p:nvSpPr>
          <p:cNvPr id="4099" name="Slide Number Placeholder 3"/>
          <p:cNvSpPr>
            <a:spLocks noGrp="1"/>
          </p:cNvSpPr>
          <p:nvPr>
            <p:ph type="sldNum" sz="quarter" idx="5"/>
          </p:nvPr>
        </p:nvSpPr>
        <p:spPr bwMode="auto">
          <a:noFill/>
          <a:ln>
            <a:miter lim="800000"/>
            <a:headEnd/>
            <a:tailEnd/>
          </a:ln>
        </p:spPr>
        <p:txBody>
          <a:bodyPr/>
          <a:lstStyle/>
          <a:p>
            <a:fld id="{4D81782A-3272-4232-9007-7BAEFAAD72C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a:lstStyle/>
          <a:p>
            <a:pPr lvl="1"/>
            <a:r>
              <a:rPr lang="en-US" b="1" u="sng" smtClean="0"/>
              <a:t>After Step 6 Your next step will be to  PDSA one of the identified fixes for improvement</a:t>
            </a:r>
          </a:p>
          <a:p>
            <a:pPr lvl="1"/>
            <a:r>
              <a:rPr lang="en-US" smtClean="0"/>
              <a:t>	</a:t>
            </a:r>
          </a:p>
          <a:p>
            <a:pPr lvl="1"/>
            <a:endParaRPr lang="en-US" smtClean="0"/>
          </a:p>
          <a:p>
            <a:pPr lvl="1"/>
            <a:r>
              <a:rPr lang="en-US" smtClean="0"/>
              <a:t>Step 1: agree on a process to map: (HAVE A PLAN) Consider surveying your staff, patients, or others on which processes are the biggest			 problems Process that are the most time consuming, most labor-intensive, have the most complaints, etc. </a:t>
            </a:r>
          </a:p>
          <a:p>
            <a:pPr lvl="2"/>
            <a:r>
              <a:rPr lang="en-US" smtClean="0"/>
              <a:t>Refer to your </a:t>
            </a:r>
            <a:r>
              <a:rPr lang="ja-JP" altLang="en-US" smtClean="0"/>
              <a:t>“</a:t>
            </a:r>
            <a:r>
              <a:rPr lang="en-US" altLang="ja-JP" smtClean="0"/>
              <a:t>Know Your Processes</a:t>
            </a:r>
            <a:r>
              <a:rPr lang="ja-JP" altLang="en-US" smtClean="0"/>
              <a:t>”</a:t>
            </a:r>
            <a:r>
              <a:rPr lang="en-US" altLang="ja-JP" smtClean="0"/>
              <a:t> assessment template for guidance.</a:t>
            </a:r>
          </a:p>
          <a:p>
            <a:endParaRPr lang="en-US" smtClean="0">
              <a:ea typeface="ＭＳ Ｐゴシック" charset="-128"/>
            </a:endParaRPr>
          </a:p>
          <a:p>
            <a:r>
              <a:rPr lang="en-US" smtClean="0">
                <a:ea typeface="ＭＳ Ｐゴシック" charset="-128"/>
              </a:rPr>
              <a:t>	Step 2: agree on a beginning and end IMPORTANT when you start high-level flowchart</a:t>
            </a:r>
          </a:p>
          <a:p>
            <a:pPr eaLnBrk="1" hangingPunct="1">
              <a:lnSpc>
                <a:spcPct val="80000"/>
              </a:lnSpc>
              <a:buSzPct val="125000"/>
            </a:pPr>
            <a:r>
              <a:rPr lang="en-US" smtClean="0">
                <a:ea typeface="ＭＳ Ｐゴシック" charset="-128"/>
              </a:rPr>
              <a:t>	</a:t>
            </a:r>
            <a:r>
              <a:rPr lang="en-US" sz="800" b="1" smtClean="0">
                <a:ea typeface="ＭＳ Ｐゴシック" charset="-128"/>
              </a:rPr>
              <a:t> </a:t>
            </a:r>
            <a:endParaRPr lang="en-US" sz="800" smtClean="0">
              <a:ea typeface="ＭＳ Ｐゴシック" charset="-128"/>
            </a:endParaRPr>
          </a:p>
          <a:p>
            <a:endParaRPr lang="en-US" smtClean="0">
              <a:ea typeface="ＭＳ Ｐゴシック" charset="-128"/>
            </a:endParaRPr>
          </a:p>
        </p:txBody>
      </p:sp>
      <p:sp>
        <p:nvSpPr>
          <p:cNvPr id="24579" name="Slide Number Placeholder 3"/>
          <p:cNvSpPr>
            <a:spLocks noGrp="1"/>
          </p:cNvSpPr>
          <p:nvPr>
            <p:ph type="sldNum" sz="quarter" idx="5"/>
          </p:nvPr>
        </p:nvSpPr>
        <p:spPr bwMode="auto">
          <a:noFill/>
          <a:ln>
            <a:miter lim="800000"/>
            <a:headEnd/>
            <a:tailEnd/>
          </a:ln>
        </p:spPr>
        <p:txBody>
          <a:bodyPr/>
          <a:lstStyle/>
          <a:p>
            <a:fld id="{8A3B47DE-1E0E-4391-AF41-B3083B206FE0}"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a:lstStyle/>
          <a:p>
            <a:r>
              <a:rPr lang="en-US" smtClean="0">
                <a:ea typeface="ＭＳ Ｐゴシック" charset="-128"/>
              </a:rPr>
              <a:t>Ask each member of the staff to rate the core and supporting processes using this worksheet.</a:t>
            </a:r>
          </a:p>
          <a:p>
            <a:endParaRPr lang="en-US" smtClean="0">
              <a:ea typeface="ＭＳ Ｐゴシック" charset="-128"/>
            </a:endParaRPr>
          </a:p>
          <a:p>
            <a:r>
              <a:rPr lang="en-US" smtClean="0">
                <a:ea typeface="ＭＳ Ｐゴシック" charset="-128"/>
              </a:rPr>
              <a:t>Based on these findings, staff members chose what to work on improving.</a:t>
            </a:r>
          </a:p>
          <a:p>
            <a:endParaRPr lang="en-US" smtClean="0">
              <a:ea typeface="ＭＳ Ｐゴシック" charset="-128"/>
            </a:endParaRPr>
          </a:p>
          <a:p>
            <a:r>
              <a:rPr lang="en-US" smtClean="0">
                <a:ea typeface="ＭＳ Ｐゴシック" charset="-128"/>
              </a:rPr>
              <a:t>Rate each process by putting a tic mark under the heading which most closely matches your understanding of the process.</a:t>
            </a:r>
          </a:p>
        </p:txBody>
      </p:sp>
      <p:sp>
        <p:nvSpPr>
          <p:cNvPr id="26627" name="Slide Number Placeholder 3"/>
          <p:cNvSpPr>
            <a:spLocks noGrp="1"/>
          </p:cNvSpPr>
          <p:nvPr>
            <p:ph type="sldNum" sz="quarter" idx="5"/>
          </p:nvPr>
        </p:nvSpPr>
        <p:spPr bwMode="auto">
          <a:noFill/>
          <a:ln>
            <a:miter lim="800000"/>
            <a:headEnd/>
            <a:tailEnd/>
          </a:ln>
        </p:spPr>
        <p:txBody>
          <a:bodyPr/>
          <a:lstStyle/>
          <a:p>
            <a:fld id="{7AE0C117-843A-491B-922D-8BDCABECEAB2}" type="slidenum">
              <a:rPr lang="en-US"/>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a:lstStyle/>
          <a:p>
            <a:r>
              <a:rPr lang="en-US" smtClean="0">
                <a:ea typeface="ＭＳ Ｐゴシック" charset="-128"/>
              </a:rPr>
              <a:t>Give 2 examples from needs assessment to conduct </a:t>
            </a:r>
          </a:p>
          <a:p>
            <a:endParaRPr lang="en-US" smtClean="0">
              <a:ea typeface="ＭＳ Ｐゴシック" charset="-128"/>
            </a:endParaRPr>
          </a:p>
          <a:p>
            <a:r>
              <a:rPr lang="en-US" smtClean="0">
                <a:ea typeface="ＭＳ Ｐゴシック" charset="-128"/>
              </a:rPr>
              <a:t>DO NOT USE WITH TEAMLET. Only one right answer. The reason we are showing this to you, is for you to use it and select low complexity processes. If for some reason, you have a highly functional team, then you might consider jumping into a higher complexity process. But what you do not want is taking on if not ready. Digest this.  </a:t>
            </a:r>
          </a:p>
          <a:p>
            <a:endParaRPr lang="en-US" smtClean="0">
              <a:ea typeface="ＭＳ Ｐゴシック" charset="-128"/>
            </a:endParaRPr>
          </a:p>
          <a:p>
            <a:r>
              <a:rPr lang="en-US" smtClean="0">
                <a:ea typeface="ＭＳ Ｐゴシック" charset="-128"/>
              </a:rPr>
              <a:t>To be successful, build hope that they can change something. IC should know that not all processes are created equal. Your job as an IC is to help teams </a:t>
            </a:r>
          </a:p>
        </p:txBody>
      </p:sp>
      <p:sp>
        <p:nvSpPr>
          <p:cNvPr id="28675" name="Slide Number Placeholder 3"/>
          <p:cNvSpPr>
            <a:spLocks noGrp="1"/>
          </p:cNvSpPr>
          <p:nvPr>
            <p:ph type="sldNum" sz="quarter" idx="5"/>
          </p:nvPr>
        </p:nvSpPr>
        <p:spPr bwMode="auto">
          <a:noFill/>
          <a:ln>
            <a:miter lim="800000"/>
            <a:headEnd/>
            <a:tailEnd/>
          </a:ln>
        </p:spPr>
        <p:txBody>
          <a:bodyPr/>
          <a:lstStyle/>
          <a:p>
            <a:fld id="{60AC6651-6C75-4D90-AF91-0FFBC4065A35}" type="slidenum">
              <a:rPr lang="en-US"/>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a:lstStyle/>
          <a:p>
            <a:pPr>
              <a:lnSpc>
                <a:spcPct val="80000"/>
              </a:lnSpc>
            </a:pPr>
            <a:endParaRPr lang="en-US" sz="1100" smtClean="0">
              <a:ea typeface="ＭＳ Ｐゴシック" charset="-128"/>
            </a:endParaRPr>
          </a:p>
        </p:txBody>
      </p:sp>
      <p:sp>
        <p:nvSpPr>
          <p:cNvPr id="31747" name="Slide Number Placeholder 3"/>
          <p:cNvSpPr>
            <a:spLocks noGrp="1"/>
          </p:cNvSpPr>
          <p:nvPr>
            <p:ph type="sldNum" sz="quarter" idx="5"/>
          </p:nvPr>
        </p:nvSpPr>
        <p:spPr bwMode="auto">
          <a:noFill/>
          <a:ln>
            <a:miter lim="800000"/>
            <a:headEnd/>
            <a:tailEnd/>
          </a:ln>
        </p:spPr>
        <p:txBody>
          <a:bodyPr/>
          <a:lstStyle/>
          <a:p>
            <a:fld id="{6139BDBA-5EC6-48BF-A980-ECA1AA5E449C}" type="slidenum">
              <a:rPr lang="en-US"/>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a:lstStyle/>
          <a:p>
            <a:endParaRPr lang="en-US" smtClean="0">
              <a:ea typeface="ＭＳ Ｐゴシック" charset="-128"/>
            </a:endParaRPr>
          </a:p>
        </p:txBody>
      </p:sp>
      <p:sp>
        <p:nvSpPr>
          <p:cNvPr id="33795" name="Slide Number Placeholder 3"/>
          <p:cNvSpPr>
            <a:spLocks noGrp="1"/>
          </p:cNvSpPr>
          <p:nvPr>
            <p:ph type="sldNum" sz="quarter" idx="5"/>
          </p:nvPr>
        </p:nvSpPr>
        <p:spPr bwMode="auto">
          <a:noFill/>
          <a:ln>
            <a:miter lim="800000"/>
            <a:headEnd/>
            <a:tailEnd/>
          </a:ln>
        </p:spPr>
        <p:txBody>
          <a:bodyPr/>
          <a:lstStyle/>
          <a:p>
            <a:fld id="{AF92A308-7423-4B32-9C6A-D47744C814F0}" type="slidenum">
              <a:rPr lang="en-US"/>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noFill/>
          <a:ln>
            <a:solidFill>
              <a:srgbClr val="000000"/>
            </a:solidFill>
            <a:miter lim="800000"/>
            <a:headEnd/>
            <a:tailEnd/>
          </a:ln>
        </p:spPr>
      </p:sp>
      <p:sp>
        <p:nvSpPr>
          <p:cNvPr id="38914" name="Rectangle 3"/>
          <p:cNvSpPr>
            <a:spLocks noGrp="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bwMode="auto">
          <a:noFill/>
          <a:ln>
            <a:solidFill>
              <a:srgbClr val="000000"/>
            </a:solidFill>
            <a:miter lim="800000"/>
            <a:headEnd/>
            <a:tailEnd/>
          </a:ln>
        </p:spPr>
      </p:sp>
      <p:sp>
        <p:nvSpPr>
          <p:cNvPr id="7170" name="Notes Placeholder 2"/>
          <p:cNvSpPr>
            <a:spLocks noGrp="1"/>
          </p:cNvSpPr>
          <p:nvPr>
            <p:ph type="body" idx="1"/>
          </p:nvPr>
        </p:nvSpPr>
        <p:spPr bwMode="auto">
          <a:noFill/>
        </p:spPr>
        <p:txBody>
          <a:bodyPr/>
          <a:lstStyle/>
          <a:p>
            <a:endParaRPr lang="en-US" smtClean="0">
              <a:ea typeface="ＭＳ Ｐゴシック" charset="-128"/>
            </a:endParaRPr>
          </a:p>
        </p:txBody>
      </p:sp>
      <p:sp>
        <p:nvSpPr>
          <p:cNvPr id="7171" name="Slide Number Placeholder 3"/>
          <p:cNvSpPr>
            <a:spLocks noGrp="1"/>
          </p:cNvSpPr>
          <p:nvPr>
            <p:ph type="sldNum" sz="quarter" idx="5"/>
          </p:nvPr>
        </p:nvSpPr>
        <p:spPr bwMode="auto">
          <a:noFill/>
          <a:ln>
            <a:miter lim="800000"/>
            <a:headEnd/>
            <a:tailEnd/>
          </a:ln>
        </p:spPr>
        <p:txBody>
          <a:bodyPr/>
          <a:lstStyle/>
          <a:p>
            <a:fld id="{D96776C4-CC0F-4FFA-8147-01FA6FE41BCE}" type="slidenum">
              <a:rPr lang="en-US"/>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bwMode="auto">
          <a:noFill/>
        </p:spPr>
        <p:txBody>
          <a:bodyPr/>
          <a:lstStyle/>
          <a:p>
            <a:pPr marL="228600" indent="-228600"/>
            <a:endParaRPr lang="en-US" smtClean="0">
              <a:ea typeface="ＭＳ Ｐゴシック" charset="-128"/>
            </a:endParaRPr>
          </a:p>
        </p:txBody>
      </p:sp>
      <p:sp>
        <p:nvSpPr>
          <p:cNvPr id="9219" name="Slide Number Placeholder 3"/>
          <p:cNvSpPr>
            <a:spLocks noGrp="1"/>
          </p:cNvSpPr>
          <p:nvPr>
            <p:ph type="sldNum" sz="quarter" idx="5"/>
          </p:nvPr>
        </p:nvSpPr>
        <p:spPr bwMode="auto">
          <a:noFill/>
          <a:ln>
            <a:miter lim="800000"/>
            <a:headEnd/>
            <a:tailEnd/>
          </a:ln>
        </p:spPr>
        <p:txBody>
          <a:bodyPr/>
          <a:lstStyle/>
          <a:p>
            <a:fld id="{77E95D7E-41ED-45B0-AEFA-599BA6949BA2}" type="slidenum">
              <a:rPr lang="en-US"/>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bwMode="auto">
          <a:noFill/>
          <a:ln>
            <a:solidFill>
              <a:srgbClr val="000000"/>
            </a:solidFill>
            <a:miter lim="800000"/>
            <a:headEnd/>
            <a:tailEnd/>
          </a:ln>
        </p:spPr>
      </p:sp>
      <p:sp>
        <p:nvSpPr>
          <p:cNvPr id="11266" name="Notes Placeholder 2"/>
          <p:cNvSpPr>
            <a:spLocks noGrp="1"/>
          </p:cNvSpPr>
          <p:nvPr>
            <p:ph type="body" idx="1"/>
          </p:nvPr>
        </p:nvSpPr>
        <p:spPr bwMode="auto">
          <a:noFill/>
        </p:spPr>
        <p:txBody>
          <a:bodyPr/>
          <a:lstStyle/>
          <a:p>
            <a:endParaRPr lang="en-US" smtClean="0">
              <a:ea typeface="ＭＳ Ｐゴシック" charset="-128"/>
            </a:endParaRPr>
          </a:p>
        </p:txBody>
      </p:sp>
      <p:sp>
        <p:nvSpPr>
          <p:cNvPr id="11267" name="Slide Number Placeholder 3"/>
          <p:cNvSpPr>
            <a:spLocks noGrp="1"/>
          </p:cNvSpPr>
          <p:nvPr>
            <p:ph type="sldNum" sz="quarter" idx="5"/>
          </p:nvPr>
        </p:nvSpPr>
        <p:spPr bwMode="auto">
          <a:noFill/>
          <a:ln>
            <a:miter lim="800000"/>
            <a:headEnd/>
            <a:tailEnd/>
          </a:ln>
        </p:spPr>
        <p:txBody>
          <a:bodyPr/>
          <a:lstStyle/>
          <a:p>
            <a:fld id="{B1DCAF7B-1787-49DA-B115-7BCBBE491700}" type="slidenum">
              <a:rPr lang="en-US"/>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a:lstStyle/>
          <a:p>
            <a:pPr marL="228600" indent="-228600"/>
            <a:r>
              <a:rPr lang="en-US" smtClean="0">
                <a:ea typeface="ＭＳ Ｐゴシック" charset="-128"/>
              </a:rPr>
              <a:t>Become familiar with the following symbols. Your team will want to construct its workflow diagram to include these. The symbols offer an immediate visual representation of: start/end, decision point, delay, and direction. </a:t>
            </a:r>
          </a:p>
          <a:p>
            <a:pPr marL="228600" indent="-228600">
              <a:buFontTx/>
              <a:buAutoNum type="arabicParenR"/>
            </a:pPr>
            <a:endParaRPr lang="en-US" smtClean="0">
              <a:ea typeface="ＭＳ Ｐゴシック" charset="-128"/>
            </a:endParaRPr>
          </a:p>
          <a:p>
            <a:pPr marL="228600" indent="-228600">
              <a:buFontTx/>
              <a:buAutoNum type="arabicParenR"/>
            </a:pPr>
            <a:r>
              <a:rPr lang="en-US" smtClean="0">
                <a:ea typeface="ＭＳ Ｐゴシック" charset="-128"/>
              </a:rPr>
              <a:t>Indicates the start or end of a process</a:t>
            </a:r>
          </a:p>
          <a:p>
            <a:pPr marL="228600" indent="-228600">
              <a:buFontTx/>
              <a:buAutoNum type="arabicParenR"/>
            </a:pPr>
            <a:r>
              <a:rPr lang="en-US" smtClean="0">
                <a:ea typeface="ＭＳ Ｐゴシック" charset="-128"/>
              </a:rPr>
              <a:t>A specific task or activity performed</a:t>
            </a:r>
          </a:p>
          <a:p>
            <a:pPr marL="228600" indent="-228600">
              <a:buFontTx/>
              <a:buAutoNum type="arabicParenR"/>
            </a:pPr>
            <a:r>
              <a:rPr lang="en-US" smtClean="0">
                <a:ea typeface="ＭＳ Ｐゴシック" charset="-128"/>
              </a:rPr>
              <a:t>A point in the process where a decision needs to be made to determine the path in the process</a:t>
            </a:r>
          </a:p>
          <a:p>
            <a:pPr marL="228600" indent="-228600">
              <a:buFontTx/>
              <a:buAutoNum type="arabicParenR"/>
            </a:pPr>
            <a:r>
              <a:rPr lang="en-US" smtClean="0">
                <a:ea typeface="ＭＳ Ｐゴシック" charset="-128"/>
              </a:rPr>
              <a:t>Indicates a point in the process where there is delay or wait in line</a:t>
            </a:r>
          </a:p>
          <a:p>
            <a:pPr marL="228600" indent="-228600">
              <a:buFontTx/>
              <a:buAutoNum type="arabicParenR"/>
            </a:pPr>
            <a:r>
              <a:rPr lang="en-US" smtClean="0">
                <a:ea typeface="ＭＳ Ｐゴシック" charset="-128"/>
              </a:rPr>
              <a:t>Arrows indicate the direction of flow</a:t>
            </a:r>
          </a:p>
          <a:p>
            <a:pPr marL="228600" indent="-228600">
              <a:buFontTx/>
              <a:buAutoNum type="arabicParenR"/>
            </a:pPr>
            <a:r>
              <a:rPr lang="en-US" smtClean="0">
                <a:ea typeface="ＭＳ Ｐゴシック" charset="-128"/>
              </a:rPr>
              <a:t>Use this as a cross reference from a process on another page</a:t>
            </a:r>
          </a:p>
          <a:p>
            <a:pPr marL="228600" indent="-228600"/>
            <a:endParaRPr lang="en-US" smtClean="0">
              <a:ea typeface="ＭＳ Ｐゴシック" charset="-128"/>
            </a:endParaRPr>
          </a:p>
          <a:p>
            <a:pPr marL="228600" indent="-228600">
              <a:buFontTx/>
              <a:buAutoNum type="arabicParenR"/>
            </a:pPr>
            <a:endParaRPr lang="en-US" smtClean="0">
              <a:ea typeface="ＭＳ Ｐゴシック" charset="-128"/>
            </a:endParaRPr>
          </a:p>
        </p:txBody>
      </p:sp>
      <p:sp>
        <p:nvSpPr>
          <p:cNvPr id="13315" name="Slide Number Placeholder 3"/>
          <p:cNvSpPr>
            <a:spLocks noGrp="1"/>
          </p:cNvSpPr>
          <p:nvPr>
            <p:ph type="sldNum" sz="quarter" idx="5"/>
          </p:nvPr>
        </p:nvSpPr>
        <p:spPr bwMode="auto">
          <a:noFill/>
          <a:ln>
            <a:miter lim="800000"/>
            <a:headEnd/>
            <a:tailEnd/>
          </a:ln>
        </p:spPr>
        <p:txBody>
          <a:bodyPr/>
          <a:lstStyle/>
          <a:p>
            <a:fld id="{40BA287E-B416-4AF6-BB5B-C4795E849BC7}" type="slidenum">
              <a:rPr lang="en-US"/>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a:lstStyle/>
          <a:p>
            <a:endParaRPr lang="en-US" smtClean="0">
              <a:ea typeface="ＭＳ Ｐゴシック" charset="-128"/>
            </a:endParaRPr>
          </a:p>
        </p:txBody>
      </p:sp>
      <p:sp>
        <p:nvSpPr>
          <p:cNvPr id="16387" name="Slide Number Placeholder 3"/>
          <p:cNvSpPr>
            <a:spLocks noGrp="1"/>
          </p:cNvSpPr>
          <p:nvPr>
            <p:ph type="sldNum" sz="quarter" idx="5"/>
          </p:nvPr>
        </p:nvSpPr>
        <p:spPr bwMode="auto">
          <a:noFill/>
          <a:ln>
            <a:miter lim="800000"/>
            <a:headEnd/>
            <a:tailEnd/>
          </a:ln>
        </p:spPr>
        <p:txBody>
          <a:bodyPr/>
          <a:lstStyle/>
          <a:p>
            <a:fld id="{4626D1CD-7656-41F9-893C-3CF20CB6A60A}" type="slidenum">
              <a:rPr lang="en-US"/>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a:lstStyle/>
          <a:p>
            <a:endParaRPr lang="en-US" smtClean="0">
              <a:ea typeface="ＭＳ Ｐゴシック" charset="-128"/>
            </a:endParaRPr>
          </a:p>
        </p:txBody>
      </p:sp>
      <p:sp>
        <p:nvSpPr>
          <p:cNvPr id="18435" name="Slide Number Placeholder 3"/>
          <p:cNvSpPr>
            <a:spLocks noGrp="1"/>
          </p:cNvSpPr>
          <p:nvPr>
            <p:ph type="sldNum" sz="quarter" idx="5"/>
          </p:nvPr>
        </p:nvSpPr>
        <p:spPr bwMode="auto">
          <a:noFill/>
          <a:ln>
            <a:miter lim="800000"/>
            <a:headEnd/>
            <a:tailEnd/>
          </a:ln>
        </p:spPr>
        <p:txBody>
          <a:bodyPr/>
          <a:lstStyle/>
          <a:p>
            <a:fld id="{DB977772-21DB-4590-AC96-561148763FD3}" type="slidenum">
              <a:rPr lang="en-US"/>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r>
              <a:rPr lang="en-US" smtClean="0">
                <a:ea typeface="ＭＳ Ｐゴシック" charset="-128"/>
              </a:rPr>
              <a:t>This is an example of what is referred to as a </a:t>
            </a:r>
            <a:r>
              <a:rPr lang="ja-JP" altLang="en-US" smtClean="0">
                <a:ea typeface="ＭＳ Ｐゴシック" charset="-128"/>
              </a:rPr>
              <a:t>“</a:t>
            </a:r>
            <a:r>
              <a:rPr lang="en-US" altLang="ja-JP" smtClean="0">
                <a:ea typeface="ＭＳ Ｐゴシック" charset="-128"/>
              </a:rPr>
              <a:t>swim lane map.</a:t>
            </a:r>
            <a:r>
              <a:rPr lang="ja-JP" altLang="en-US" smtClean="0">
                <a:ea typeface="ＭＳ Ｐゴシック" charset="-128"/>
              </a:rPr>
              <a:t>”</a:t>
            </a:r>
            <a:r>
              <a:rPr lang="en-US" altLang="ja-JP" smtClean="0">
                <a:ea typeface="ＭＳ Ｐゴシック" charset="-128"/>
              </a:rPr>
              <a:t> A swim lane map displays processes that are carried out for multiple roles across multiple stages. </a:t>
            </a:r>
          </a:p>
          <a:p>
            <a:endParaRPr lang="en-US" smtClean="0">
              <a:ea typeface="ＭＳ Ｐゴシック" charset="-128"/>
            </a:endParaRPr>
          </a:p>
          <a:p>
            <a:r>
              <a:rPr lang="en-US" smtClean="0">
                <a:ea typeface="ＭＳ Ｐゴシック" charset="-128"/>
              </a:rPr>
              <a:t>Each swim lane is representative of a role, in this case: PCP, Clerk, LVN.</a:t>
            </a:r>
          </a:p>
          <a:p>
            <a:endParaRPr lang="en-US" smtClean="0">
              <a:ea typeface="ＭＳ Ｐゴシック" charset="-128"/>
            </a:endParaRPr>
          </a:p>
          <a:p>
            <a:r>
              <a:rPr lang="en-US" smtClean="0">
                <a:ea typeface="ＭＳ Ｐゴシック" charset="-128"/>
              </a:rPr>
              <a:t>The stretch of each lane is marked by the stages in the process. Here they are marked in the following order: 1) Appointment list review, 2) Appointment status, 3) scrubbing</a:t>
            </a:r>
          </a:p>
          <a:p>
            <a:endParaRPr lang="en-US" smtClean="0">
              <a:ea typeface="ＭＳ Ｐゴシック" charset="-128"/>
            </a:endParaRPr>
          </a:p>
          <a:p>
            <a:endParaRPr lang="en-US" smtClean="0">
              <a:ea typeface="ＭＳ Ｐゴシック" charset="-128"/>
            </a:endParaRPr>
          </a:p>
        </p:txBody>
      </p:sp>
      <p:sp>
        <p:nvSpPr>
          <p:cNvPr id="20483" name="Slide Number Placeholder 3"/>
          <p:cNvSpPr>
            <a:spLocks noGrp="1"/>
          </p:cNvSpPr>
          <p:nvPr>
            <p:ph type="sldNum" sz="quarter" idx="5"/>
          </p:nvPr>
        </p:nvSpPr>
        <p:spPr bwMode="auto">
          <a:noFill/>
          <a:ln>
            <a:miter lim="800000"/>
            <a:headEnd/>
            <a:tailEnd/>
          </a:ln>
        </p:spPr>
        <p:txBody>
          <a:bodyPr/>
          <a:lstStyle/>
          <a:p>
            <a:fld id="{776A3694-E4DF-450D-AB50-632406438BD4}" type="slidenum">
              <a:rPr lang="en-US"/>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lstStyle/>
          <a:p>
            <a:endParaRPr lang="en-US" smtClean="0">
              <a:ea typeface="ＭＳ Ｐゴシック" charset="-128"/>
            </a:endParaRPr>
          </a:p>
        </p:txBody>
      </p:sp>
      <p:sp>
        <p:nvSpPr>
          <p:cNvPr id="22531" name="Slide Number Placeholder 3"/>
          <p:cNvSpPr>
            <a:spLocks noGrp="1"/>
          </p:cNvSpPr>
          <p:nvPr>
            <p:ph type="sldNum" sz="quarter" idx="5"/>
          </p:nvPr>
        </p:nvSpPr>
        <p:spPr bwMode="auto">
          <a:noFill/>
          <a:ln>
            <a:miter lim="800000"/>
            <a:headEnd/>
            <a:tailEnd/>
          </a:ln>
        </p:spPr>
        <p:txBody>
          <a:bodyPr/>
          <a:lstStyle/>
          <a:p>
            <a:fld id="{EDB72583-4B11-43DA-B80A-1703F091DEE6}" type="slidenum">
              <a:rPr lang="en-US"/>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5890E5A-BF95-4045-B52D-B910BC9D2542}" type="datetime1">
              <a:rPr lang="en-US"/>
              <a:pPr/>
              <a:t>5/17/2013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08C9043-09BF-4972-9B80-446CC024FD5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173A3DA-B7DD-449E-98C1-BF0827DD0466}" type="datetime1">
              <a:rPr lang="en-US"/>
              <a:pPr/>
              <a:t>5/17/2013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03BBF7A-99E7-412A-91ED-4315E2717CE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E462D4B-4A34-4DD6-8F2C-CBACF468D6DF}" type="datetime1">
              <a:rPr lang="en-US"/>
              <a:pPr/>
              <a:t>5/17/2013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46BB1BE-602A-413D-A063-52D82F0568B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71879D6-84CD-4AEF-8930-E2363146EF89}" type="datetime1">
              <a:rPr lang="en-US"/>
              <a:pPr/>
              <a:t>5/17/2013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02FCDC4-1452-4B90-B6B3-BF83A16A2DF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D867649-04C8-4D3F-AD8E-B109252EA3EC}" type="datetime1">
              <a:rPr lang="en-US"/>
              <a:pPr/>
              <a:t>5/17/2013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E4E96D6-3372-4556-AA1B-16A143D9F9B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7DD5E152-B2C2-43A2-BBD2-FE099388B734}" type="datetime1">
              <a:rPr lang="en-US"/>
              <a:pPr/>
              <a:t>5/17/2013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4DC5DC9-5CF0-4C75-82AE-4F8B2AD38D3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2303A293-8FB1-47EA-AA41-1E70F0D4451C}" type="datetime1">
              <a:rPr lang="en-US"/>
              <a:pPr/>
              <a:t>5/17/2013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5A68894-2F58-443A-970F-9CCB79863CD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AB11034-06D0-4474-8EF2-280A00F0BE1D}" type="datetime1">
              <a:rPr lang="en-US"/>
              <a:pPr/>
              <a:t>5/17/2013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8CC0837-DE70-483F-A92A-94654C639FB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A2CEFB0-0354-4F34-8B36-C4DA5F6F4247}" type="datetime1">
              <a:rPr lang="en-US"/>
              <a:pPr/>
              <a:t>5/17/2013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01AEA68-166A-4A5E-9F56-D0692083EFE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97AAE35-C9BF-4E78-90DD-141EF37D051F}" type="datetime1">
              <a:rPr lang="en-US"/>
              <a:pPr/>
              <a:t>5/17/2013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6D82704-0BD2-449A-9217-70B853C0743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45403FA-7649-4CB8-B196-B3DCE26756C0}" type="datetime1">
              <a:rPr lang="en-US"/>
              <a:pPr/>
              <a:t>5/17/2013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ABC217D-FB34-406C-9587-82E8D85420F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6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239CE1A2-D754-4FBE-895B-87199D1070B5}" type="datetime1">
              <a:rPr lang="en-US"/>
              <a:pPr/>
              <a:t>5/17/2013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latin typeface="Arial"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8EAB66B-51F7-410E-9019-990FD26CDB9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98" r:id="rId1"/>
    <p:sldLayoutId id="2147484299" r:id="rId2"/>
    <p:sldLayoutId id="2147484300" r:id="rId3"/>
    <p:sldLayoutId id="2147484301" r:id="rId4"/>
    <p:sldLayoutId id="2147484302" r:id="rId5"/>
    <p:sldLayoutId id="2147484303" r:id="rId6"/>
    <p:sldLayoutId id="2147484304" r:id="rId7"/>
    <p:sldLayoutId id="2147484305" r:id="rId8"/>
    <p:sldLayoutId id="2147484306" r:id="rId9"/>
    <p:sldLayoutId id="2147484307" r:id="rId10"/>
    <p:sldLayoutId id="2147484308"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pitchFamily="34" charset="0"/>
          <a:ea typeface="ＭＳ Ｐゴシック" charset="-128"/>
        </a:defRPr>
      </a:lvl2pPr>
      <a:lvl3pPr algn="ctr" defTabSz="457200" rtl="0" fontAlgn="base">
        <a:spcBef>
          <a:spcPct val="0"/>
        </a:spcBef>
        <a:spcAft>
          <a:spcPct val="0"/>
        </a:spcAft>
        <a:defRPr sz="4400">
          <a:solidFill>
            <a:schemeClr val="tx1"/>
          </a:solidFill>
          <a:latin typeface="Calibri" pitchFamily="34" charset="0"/>
          <a:ea typeface="ＭＳ Ｐゴシック" charset="-128"/>
        </a:defRPr>
      </a:lvl3pPr>
      <a:lvl4pPr algn="ctr" defTabSz="457200" rtl="0" fontAlgn="base">
        <a:spcBef>
          <a:spcPct val="0"/>
        </a:spcBef>
        <a:spcAft>
          <a:spcPct val="0"/>
        </a:spcAft>
        <a:defRPr sz="4400">
          <a:solidFill>
            <a:schemeClr val="tx1"/>
          </a:solidFill>
          <a:latin typeface="Calibri" pitchFamily="34" charset="0"/>
          <a:ea typeface="ＭＳ Ｐゴシック" charset="-128"/>
        </a:defRPr>
      </a:lvl4pPr>
      <a:lvl5pPr algn="ctr" defTabSz="457200" rtl="0" fontAlgn="base">
        <a:spcBef>
          <a:spcPct val="0"/>
        </a:spcBef>
        <a:spcAft>
          <a:spcPct val="0"/>
        </a:spcAft>
        <a:defRPr sz="4400">
          <a:solidFill>
            <a:schemeClr val="tx1"/>
          </a:solidFill>
          <a:latin typeface="Calibri" pitchFamily="34" charset="0"/>
          <a:ea typeface="ＭＳ Ｐゴシック" charset="-128"/>
        </a:defRPr>
      </a:lvl5pPr>
      <a:lvl6pPr marL="457200" algn="ctr" defTabSz="457200" rtl="0" fontAlgn="base">
        <a:spcBef>
          <a:spcPct val="0"/>
        </a:spcBef>
        <a:spcAft>
          <a:spcPct val="0"/>
        </a:spcAft>
        <a:defRPr sz="4400">
          <a:solidFill>
            <a:schemeClr val="tx1"/>
          </a:solidFill>
          <a:latin typeface="Calibri" pitchFamily="34" charset="0"/>
          <a:ea typeface="ＭＳ Ｐゴシック"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charset="-128"/>
        </a:defRPr>
      </a:lvl9pPr>
    </p:titleStyle>
    <p:body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netpbrn.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0" y="2362200"/>
            <a:ext cx="9144000" cy="1831975"/>
          </a:xfrm>
          <a:ln>
            <a:solidFill>
              <a:schemeClr val="accent1">
                <a:lumMod val="60000"/>
                <a:lumOff val="40000"/>
              </a:schemeClr>
            </a:solidFill>
          </a:ln>
        </p:spPr>
        <p:style>
          <a:lnRef idx="0">
            <a:schemeClr val="accent3"/>
          </a:lnRef>
          <a:fillRef idx="3">
            <a:schemeClr val="accent3"/>
          </a:fillRef>
          <a:effectRef idx="3">
            <a:schemeClr val="accent3"/>
          </a:effectRef>
          <a:fontRef idx="minor">
            <a:schemeClr val="lt1"/>
          </a:fontRef>
        </p:style>
        <p:txBody>
          <a:bodyPr rtlCol="0">
            <a:normAutofit/>
          </a:bodyPr>
          <a:lstStyle/>
          <a:p>
            <a:pPr fontAlgn="auto">
              <a:spcAft>
                <a:spcPts val="0"/>
              </a:spcAft>
              <a:defRPr/>
            </a:pPr>
            <a:r>
              <a:rPr dirty="0" smtClean="0">
                <a:solidFill>
                  <a:schemeClr val="tx1"/>
                </a:solidFill>
                <a:latin typeface="Arial" charset="0"/>
                <a:ea typeface="Arial" charset="0"/>
                <a:cs typeface="Arial" charset="0"/>
              </a:rPr>
              <a:t>A Guide on Workflow Mapping</a:t>
            </a:r>
            <a:endParaRPr lang="en-US" dirty="0">
              <a:solidFill>
                <a:schemeClr val="tx1"/>
              </a:solidFill>
              <a:latin typeface="Arial" charset="0"/>
              <a:ea typeface="Arial" charset="0"/>
              <a:cs typeface="Arial" charset="0"/>
            </a:endParaRPr>
          </a:p>
        </p:txBody>
      </p:sp>
      <p:sp>
        <p:nvSpPr>
          <p:cNvPr id="15363" name="Subtitle 2"/>
          <p:cNvSpPr>
            <a:spLocks noGrp="1"/>
          </p:cNvSpPr>
          <p:nvPr>
            <p:ph type="subTitle" idx="1"/>
          </p:nvPr>
        </p:nvSpPr>
        <p:spPr>
          <a:xfrm>
            <a:off x="2057400" y="5181600"/>
            <a:ext cx="6705600" cy="1371600"/>
          </a:xfrm>
        </p:spPr>
        <p:txBody>
          <a:bodyPr rtlCol="0">
            <a:normAutofit/>
            <a:scene3d>
              <a:camera prst="orthographicFront"/>
              <a:lightRig rig="chilly" dir="t"/>
            </a:scene3d>
          </a:bodyPr>
          <a:lstStyle/>
          <a:p>
            <a:pPr algn="r" fontAlgn="auto">
              <a:spcAft>
                <a:spcPts val="0"/>
              </a:spcAft>
              <a:buFont typeface="Arial"/>
              <a:buNone/>
              <a:defRPr/>
            </a:pPr>
            <a:r>
              <a:rPr lang="en-US" sz="2400" dirty="0" smtClean="0">
                <a:solidFill>
                  <a:srgbClr val="000000"/>
                </a:solidFill>
                <a:latin typeface="Arial" charset="0"/>
                <a:ea typeface="Arial" charset="0"/>
                <a:cs typeface="Arial" charset="0"/>
              </a:rPr>
              <a:t>LA Net Community Health Resource Network</a:t>
            </a:r>
          </a:p>
          <a:p>
            <a:pPr algn="r" fontAlgn="auto">
              <a:spcAft>
                <a:spcPts val="0"/>
              </a:spcAft>
              <a:buFont typeface="Arial"/>
              <a:buNone/>
              <a:defRPr/>
            </a:pPr>
            <a:r>
              <a:rPr lang="en-US" sz="2400" dirty="0" smtClean="0">
                <a:solidFill>
                  <a:srgbClr val="000000"/>
                </a:solidFill>
                <a:latin typeface="Arial" charset="0"/>
                <a:ea typeface="Arial" charset="0"/>
                <a:cs typeface="Arial" charset="0"/>
              </a:rPr>
              <a:t>A Practice Based Resource Network</a:t>
            </a:r>
          </a:p>
        </p:txBody>
      </p:sp>
      <p:pic>
        <p:nvPicPr>
          <p:cNvPr id="3077" name="Picture 3" descr="LA-Net-Logo.jpg"/>
          <p:cNvPicPr>
            <a:picLocks noChangeAspect="1"/>
          </p:cNvPicPr>
          <p:nvPr/>
        </p:nvPicPr>
        <p:blipFill>
          <a:blip r:embed="rId3" cstate="print"/>
          <a:srcRect/>
          <a:stretch>
            <a:fillRect/>
          </a:stretch>
        </p:blipFill>
        <p:spPr bwMode="auto">
          <a:xfrm>
            <a:off x="3124200" y="304800"/>
            <a:ext cx="2841625" cy="1752600"/>
          </a:xfrm>
          <a:prstGeom prst="rect">
            <a:avLst/>
          </a:prstGeom>
          <a:noFill/>
          <a:ln w="12700">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p:cNvPicPr>
            <a:picLocks noChangeAspect="1"/>
          </p:cNvPicPr>
          <p:nvPr/>
        </p:nvPicPr>
        <p:blipFill>
          <a:blip r:embed="rId3" cstate="print"/>
          <a:srcRect/>
          <a:stretch>
            <a:fillRect/>
          </a:stretch>
        </p:blipFill>
        <p:spPr bwMode="auto">
          <a:xfrm>
            <a:off x="381000" y="381000"/>
            <a:ext cx="8382000" cy="6096000"/>
          </a:xfrm>
          <a:prstGeom prst="rect">
            <a:avLst/>
          </a:prstGeom>
          <a:noFill/>
          <a:ln w="12700">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Who is involved?</a:t>
            </a:r>
          </a:p>
        </p:txBody>
      </p:sp>
      <p:sp>
        <p:nvSpPr>
          <p:cNvPr id="26627" name="Content Placeholder 2"/>
          <p:cNvSpPr>
            <a:spLocks noGrp="1"/>
          </p:cNvSpPr>
          <p:nvPr>
            <p:ph idx="1"/>
          </p:nvPr>
        </p:nvSpPr>
        <p:spPr>
          <a:xfrm>
            <a:off x="762000" y="1600200"/>
            <a:ext cx="4648200" cy="4729162"/>
          </a:xfrm>
        </p:spPr>
        <p:txBody>
          <a:bodyPr rtlCol="0">
            <a:normAutofit fontScale="70000" lnSpcReduction="20000"/>
            <a:scene3d>
              <a:camera prst="orthographicFront"/>
              <a:lightRig rig="chilly" dir="t"/>
            </a:scene3d>
          </a:bodyPr>
          <a:lstStyle/>
          <a:p>
            <a:pPr fontAlgn="auto">
              <a:spcAft>
                <a:spcPts val="0"/>
              </a:spcAft>
              <a:buFont typeface="Wingdings" pitchFamily="2" charset="2"/>
              <a:buNone/>
              <a:defRPr/>
            </a:pPr>
            <a:r>
              <a:rPr lang="en-US" sz="4000" b="1" dirty="0" smtClean="0">
                <a:ea typeface="+mn-ea"/>
              </a:rPr>
              <a:t>Involve all those who play a part in the process. </a:t>
            </a:r>
          </a:p>
          <a:p>
            <a:pPr fontAlgn="auto">
              <a:spcAft>
                <a:spcPts val="0"/>
              </a:spcAft>
              <a:buFont typeface="Wingdings" pitchFamily="2" charset="2"/>
              <a:buNone/>
              <a:defRPr/>
            </a:pPr>
            <a:r>
              <a:rPr lang="en-US" u="sng" dirty="0" smtClean="0">
                <a:ea typeface="+mn-ea"/>
              </a:rPr>
              <a:t>Tips:</a:t>
            </a:r>
          </a:p>
          <a:p>
            <a:pPr fontAlgn="auto">
              <a:spcAft>
                <a:spcPts val="0"/>
              </a:spcAft>
              <a:buFont typeface="Wingdings" pitchFamily="2" charset="2"/>
              <a:buChar char="l"/>
              <a:defRPr/>
            </a:pPr>
            <a:r>
              <a:rPr lang="en-US" dirty="0" smtClean="0">
                <a:ea typeface="+mn-ea"/>
              </a:rPr>
              <a:t>Start with a small group if it’s a challenge to start with the entire group</a:t>
            </a:r>
          </a:p>
          <a:p>
            <a:pPr fontAlgn="auto">
              <a:spcAft>
                <a:spcPts val="0"/>
              </a:spcAft>
              <a:buFont typeface="Wingdings" pitchFamily="2" charset="2"/>
              <a:buChar char="l"/>
              <a:defRPr/>
            </a:pPr>
            <a:r>
              <a:rPr lang="en-US" dirty="0" smtClean="0">
                <a:ea typeface="+mn-ea"/>
              </a:rPr>
              <a:t>Pick a champion for this group</a:t>
            </a:r>
          </a:p>
          <a:p>
            <a:pPr fontAlgn="auto">
              <a:spcAft>
                <a:spcPts val="0"/>
              </a:spcAft>
              <a:buFont typeface="Wingdings" pitchFamily="2" charset="2"/>
              <a:buChar char="l"/>
              <a:defRPr/>
            </a:pPr>
            <a:r>
              <a:rPr lang="en-US" dirty="0" smtClean="0">
                <a:ea typeface="+mn-ea"/>
              </a:rPr>
              <a:t>Be sure to have all materials on-hand</a:t>
            </a:r>
          </a:p>
          <a:p>
            <a:pPr fontAlgn="auto">
              <a:spcAft>
                <a:spcPts val="0"/>
              </a:spcAft>
              <a:buFont typeface="Wingdings" pitchFamily="2" charset="2"/>
              <a:buChar char="l"/>
              <a:defRPr/>
            </a:pPr>
            <a:r>
              <a:rPr lang="en-US" dirty="0" smtClean="0">
                <a:ea typeface="+mn-ea"/>
              </a:rPr>
              <a:t>Provide the team with an overview of what the mapping process looks like</a:t>
            </a:r>
          </a:p>
          <a:p>
            <a:pPr fontAlgn="auto">
              <a:spcAft>
                <a:spcPts val="0"/>
              </a:spcAft>
              <a:buFont typeface="Wingdings" pitchFamily="2" charset="2"/>
              <a:buChar char="l"/>
              <a:defRPr/>
            </a:pPr>
            <a:r>
              <a:rPr lang="en-US" dirty="0" smtClean="0">
                <a:ea typeface="+mn-ea"/>
              </a:rPr>
              <a:t>Clearly state the objective and process selected for this exercise</a:t>
            </a:r>
          </a:p>
          <a:p>
            <a:pPr fontAlgn="auto">
              <a:spcAft>
                <a:spcPts val="0"/>
              </a:spcAft>
              <a:buFont typeface="Wingdings" pitchFamily="2" charset="2"/>
              <a:buChar char="l"/>
              <a:defRPr/>
            </a:pPr>
            <a:endParaRPr lang="en-US" dirty="0" smtClean="0">
              <a:ea typeface="+mn-ea"/>
            </a:endParaRPr>
          </a:p>
          <a:p>
            <a:pPr lvl="1" fontAlgn="auto">
              <a:spcAft>
                <a:spcPts val="0"/>
              </a:spcAft>
              <a:buFont typeface="Wingdings" pitchFamily="2" charset="2"/>
              <a:buChar char="l"/>
              <a:defRPr/>
            </a:pPr>
            <a:endParaRPr lang="en-US" dirty="0" smtClean="0">
              <a:ea typeface="+mn-ea"/>
            </a:endParaRPr>
          </a:p>
          <a:p>
            <a:pPr lvl="1" fontAlgn="auto">
              <a:spcAft>
                <a:spcPts val="0"/>
              </a:spcAft>
              <a:buFont typeface="Wingdings" pitchFamily="2" charset="2"/>
              <a:buChar char="l"/>
              <a:defRPr/>
            </a:pPr>
            <a:endParaRPr lang="en-US" dirty="0" smtClean="0">
              <a:ea typeface="+mn-ea"/>
            </a:endParaRPr>
          </a:p>
          <a:p>
            <a:pPr lvl="1" fontAlgn="auto">
              <a:spcAft>
                <a:spcPts val="0"/>
              </a:spcAft>
              <a:buFont typeface="Wingdings" pitchFamily="2" charset="2"/>
              <a:buChar char="l"/>
              <a:defRPr/>
            </a:pPr>
            <a:endParaRPr lang="en-US" dirty="0" smtClean="0">
              <a:ea typeface="+mn-ea"/>
            </a:endParaRPr>
          </a:p>
          <a:p>
            <a:pPr lvl="1" fontAlgn="auto">
              <a:spcAft>
                <a:spcPts val="0"/>
              </a:spcAft>
              <a:buFont typeface="Wingdings" pitchFamily="2" charset="2"/>
              <a:buChar char="l"/>
              <a:defRPr/>
            </a:pPr>
            <a:endParaRPr lang="en-US" dirty="0">
              <a:ea typeface="+mn-ea"/>
            </a:endParaRPr>
          </a:p>
        </p:txBody>
      </p:sp>
      <p:pic>
        <p:nvPicPr>
          <p:cNvPr id="21507" name="Picture 5"/>
          <p:cNvPicPr>
            <a:picLocks noChangeAspect="1"/>
          </p:cNvPicPr>
          <p:nvPr/>
        </p:nvPicPr>
        <p:blipFill>
          <a:blip r:embed="rId3" cstate="print"/>
          <a:srcRect/>
          <a:stretch>
            <a:fillRect/>
          </a:stretch>
        </p:blipFill>
        <p:spPr bwMode="auto">
          <a:xfrm>
            <a:off x="5334000" y="2819400"/>
            <a:ext cx="3279775" cy="1981200"/>
          </a:xfrm>
          <a:prstGeom prst="rect">
            <a:avLst/>
          </a:prstGeom>
          <a:noFill/>
          <a:ln w="12700">
            <a:noFill/>
            <a:miter lim="800000"/>
            <a:headEnd/>
            <a:tailEnd/>
          </a:ln>
        </p:spPr>
      </p:pic>
      <p:pic>
        <p:nvPicPr>
          <p:cNvPr id="21508" name="Picture 4" descr="LA-Net-Logo.jpg"/>
          <p:cNvPicPr>
            <a:picLocks noChangeAspect="1"/>
          </p:cNvPicPr>
          <p:nvPr/>
        </p:nvPicPr>
        <p:blipFill>
          <a:blip r:embed="rId4" cstate="print"/>
          <a:srcRect/>
          <a:stretch>
            <a:fillRect/>
          </a:stretch>
        </p:blipFill>
        <p:spPr bwMode="auto">
          <a:xfrm>
            <a:off x="7391400" y="5638800"/>
            <a:ext cx="1447800" cy="893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The 6-Step Process </a:t>
            </a:r>
          </a:p>
        </p:txBody>
      </p:sp>
      <p:sp>
        <p:nvSpPr>
          <p:cNvPr id="3" name="Content Placeholder 2"/>
          <p:cNvSpPr>
            <a:spLocks noGrp="1"/>
          </p:cNvSpPr>
          <p:nvPr>
            <p:ph idx="1"/>
          </p:nvPr>
        </p:nvSpPr>
        <p:spPr>
          <a:xfrm>
            <a:off x="914400" y="1747838"/>
            <a:ext cx="5257799" cy="4729162"/>
          </a:xfrm>
        </p:spPr>
        <p:txBody>
          <a:bodyPr rtlCol="0">
            <a:normAutofit fontScale="70000" lnSpcReduction="20000"/>
            <a:scene3d>
              <a:camera prst="orthographicFront"/>
              <a:lightRig rig="chilly" dir="t"/>
            </a:scene3d>
          </a:bodyPr>
          <a:lstStyle/>
          <a:p>
            <a:pPr marL="457200" indent="-457200" fontAlgn="auto">
              <a:spcAft>
                <a:spcPts val="0"/>
              </a:spcAft>
              <a:buFont typeface="Wingdings" pitchFamily="2" charset="2"/>
              <a:buNone/>
              <a:defRPr/>
            </a:pPr>
            <a:r>
              <a:rPr lang="en-US" dirty="0" smtClean="0">
                <a:ea typeface="+mn-ea"/>
              </a:rPr>
              <a:t>Step 1: Identify a process to map (use the Know Your Process template)</a:t>
            </a:r>
          </a:p>
          <a:p>
            <a:pPr marL="457200" indent="-457200" fontAlgn="auto">
              <a:spcAft>
                <a:spcPts val="0"/>
              </a:spcAft>
              <a:buFont typeface="Wingdings" pitchFamily="2" charset="2"/>
              <a:buNone/>
              <a:defRPr/>
            </a:pPr>
            <a:r>
              <a:rPr lang="en-US" dirty="0" smtClean="0">
                <a:ea typeface="+mn-ea"/>
              </a:rPr>
              <a:t>Step 2: Begin with a high-level flowchart </a:t>
            </a:r>
          </a:p>
          <a:p>
            <a:pPr marL="457200" indent="-457200" fontAlgn="auto">
              <a:spcAft>
                <a:spcPts val="0"/>
              </a:spcAft>
              <a:buFont typeface="Wingdings" pitchFamily="2" charset="2"/>
              <a:buNone/>
              <a:defRPr/>
            </a:pPr>
            <a:r>
              <a:rPr lang="en-US" dirty="0" smtClean="0">
                <a:ea typeface="+mn-ea"/>
              </a:rPr>
              <a:t>Step 3: Move into a detailed flowchart</a:t>
            </a:r>
          </a:p>
          <a:p>
            <a:pPr marL="457200" indent="-457200" fontAlgn="auto">
              <a:spcAft>
                <a:spcPts val="0"/>
              </a:spcAft>
              <a:buFont typeface="Wingdings" pitchFamily="2" charset="2"/>
              <a:buNone/>
              <a:defRPr/>
            </a:pPr>
            <a:r>
              <a:rPr lang="en-US" dirty="0" smtClean="0">
                <a:ea typeface="+mn-ea"/>
              </a:rPr>
              <a:t>Step 4: Walk through the process once or twice</a:t>
            </a:r>
          </a:p>
          <a:p>
            <a:pPr marL="457200" indent="-457200" fontAlgn="auto">
              <a:spcAft>
                <a:spcPts val="0"/>
              </a:spcAft>
              <a:buFont typeface="Wingdings" pitchFamily="2" charset="2"/>
              <a:buNone/>
              <a:defRPr/>
            </a:pPr>
            <a:r>
              <a:rPr lang="en-US" dirty="0" smtClean="0">
                <a:ea typeface="+mn-ea"/>
              </a:rPr>
              <a:t>Step 5: Validate the maps to ensure they truly reflect the current process</a:t>
            </a:r>
          </a:p>
          <a:p>
            <a:pPr marL="457200" indent="-457200" fontAlgn="auto">
              <a:spcAft>
                <a:spcPts val="0"/>
              </a:spcAft>
              <a:buFont typeface="Wingdings" pitchFamily="2" charset="2"/>
              <a:buNone/>
              <a:defRPr/>
            </a:pPr>
            <a:r>
              <a:rPr lang="en-US" dirty="0" smtClean="0">
                <a:ea typeface="+mn-ea"/>
              </a:rPr>
              <a:t>Step 6: Identify quick fixes and distinguish them from larger fixes (use LA Net’s Impact &amp; Complexity Grid)</a:t>
            </a:r>
          </a:p>
          <a:p>
            <a:pPr marL="457200" indent="-457200" fontAlgn="auto">
              <a:spcAft>
                <a:spcPts val="0"/>
              </a:spcAft>
              <a:buFont typeface="Wingdings" pitchFamily="2" charset="2"/>
              <a:buNone/>
              <a:defRPr/>
            </a:pPr>
            <a:r>
              <a:rPr lang="en-US" sz="2118" dirty="0" smtClean="0">
                <a:ea typeface="+mn-ea"/>
              </a:rPr>
              <a:t>(REMEMBER: A flowchart captures the process AS IS, not how it is supposed to be)</a:t>
            </a:r>
          </a:p>
        </p:txBody>
      </p:sp>
      <p:pic>
        <p:nvPicPr>
          <p:cNvPr id="23555" name="Picture 3"/>
          <p:cNvPicPr>
            <a:picLocks noChangeAspect="1"/>
          </p:cNvPicPr>
          <p:nvPr/>
        </p:nvPicPr>
        <p:blipFill>
          <a:blip r:embed="rId3" cstate="print"/>
          <a:srcRect/>
          <a:stretch>
            <a:fillRect/>
          </a:stretch>
        </p:blipFill>
        <p:spPr bwMode="auto">
          <a:xfrm>
            <a:off x="6172200" y="2362200"/>
            <a:ext cx="2743200" cy="2133600"/>
          </a:xfrm>
          <a:prstGeom prst="rect">
            <a:avLst/>
          </a:prstGeom>
          <a:noFill/>
          <a:ln w="12700">
            <a:noFill/>
            <a:miter lim="800000"/>
            <a:headEnd/>
            <a:tailEnd/>
          </a:ln>
        </p:spPr>
      </p:pic>
      <p:pic>
        <p:nvPicPr>
          <p:cNvPr id="23556" name="Picture 4" descr="LA-Net-Logo.jpg"/>
          <p:cNvPicPr>
            <a:picLocks noChangeAspect="1"/>
          </p:cNvPicPr>
          <p:nvPr/>
        </p:nvPicPr>
        <p:blipFill>
          <a:blip r:embed="rId4" cstate="print"/>
          <a:srcRect/>
          <a:stretch>
            <a:fillRect/>
          </a:stretch>
        </p:blipFill>
        <p:spPr bwMode="auto">
          <a:xfrm>
            <a:off x="7391400" y="5638800"/>
            <a:ext cx="1447800" cy="893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4" descr="C:\Documents and Settings\shuchingson\Desktop\Assessing_pages 19 PNG.png"/>
          <p:cNvPicPr>
            <a:picLocks noChangeAspect="1" noChangeArrowheads="1"/>
          </p:cNvPicPr>
          <p:nvPr/>
        </p:nvPicPr>
        <p:blipFill>
          <a:blip r:embed="rId3" cstate="print"/>
          <a:srcRect/>
          <a:stretch>
            <a:fillRect/>
          </a:stretch>
        </p:blipFill>
        <p:spPr bwMode="auto">
          <a:xfrm>
            <a:off x="381000" y="685800"/>
            <a:ext cx="8382000" cy="5961063"/>
          </a:xfrm>
          <a:prstGeom prst="rect">
            <a:avLst/>
          </a:prstGeom>
          <a:noFill/>
          <a:ln w="12700">
            <a:noFill/>
            <a:miter lim="800000"/>
            <a:headEnd/>
            <a:tailEnd/>
          </a:ln>
        </p:spPr>
      </p:pic>
      <p:sp>
        <p:nvSpPr>
          <p:cNvPr id="4" name="Title 9"/>
          <p:cNvSpPr>
            <a:spLocks noGrp="1"/>
          </p:cNvSpPr>
          <p:nvPr>
            <p:ph type="title"/>
          </p:nvPr>
        </p:nvSpPr>
        <p:spPr>
          <a:xfrm>
            <a:off x="0" y="0"/>
            <a:ext cx="9144000" cy="609600"/>
          </a:xfrm>
        </p:spPr>
        <p:txBody>
          <a:bodyPr rtlCol="0">
            <a:normAutofit fontScale="90000"/>
          </a:bodyPr>
          <a:lstStyle/>
          <a:p>
            <a:pPr fontAlgn="auto">
              <a:spcAft>
                <a:spcPts val="0"/>
              </a:spcAft>
              <a:defRPr/>
            </a:pPr>
            <a:r>
              <a:rPr lang="en-US" sz="5000" dirty="0" smtClean="0">
                <a:ea typeface="+mj-ea"/>
              </a:rPr>
              <a:t>Know Your Process Template</a:t>
            </a:r>
            <a:endParaRPr lang="en-US" sz="5000" dirty="0">
              <a:ea typeface="+mj-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9"/>
          <p:cNvSpPr>
            <a:spLocks noGrp="1"/>
          </p:cNvSpPr>
          <p:nvPr>
            <p:ph type="title"/>
          </p:nvPr>
        </p:nvSpPr>
        <p:spPr>
          <a:xfrm>
            <a:off x="0" y="228600"/>
            <a:ext cx="9144000" cy="1263650"/>
          </a:xfrm>
        </p:spPr>
        <p:txBody>
          <a:bodyPr/>
          <a:lstStyle/>
          <a:p>
            <a:r>
              <a:rPr lang="en-US" sz="5000" smtClean="0"/>
              <a:t>Impact &amp; Complexity Grid</a:t>
            </a:r>
          </a:p>
        </p:txBody>
      </p:sp>
      <p:sp>
        <p:nvSpPr>
          <p:cNvPr id="5" name="Text Placeholder 4"/>
          <p:cNvSpPr>
            <a:spLocks noGrp="1"/>
          </p:cNvSpPr>
          <p:nvPr>
            <p:ph idx="1"/>
          </p:nvPr>
        </p:nvSpPr>
        <p:spPr>
          <a:xfrm>
            <a:off x="609600" y="1752600"/>
            <a:ext cx="2971799" cy="3657600"/>
          </a:xfrm>
        </p:spPr>
        <p:txBody>
          <a:bodyPr rtlCol="0">
            <a:normAutofit fontScale="77500" lnSpcReduction="20000"/>
            <a:scene3d>
              <a:camera prst="orthographicFront"/>
              <a:lightRig rig="chilly" dir="t"/>
            </a:scene3d>
          </a:bodyPr>
          <a:lstStyle/>
          <a:p>
            <a:pPr fontAlgn="auto">
              <a:spcAft>
                <a:spcPts val="0"/>
              </a:spcAft>
              <a:buFont typeface="Wingdings" charset="2"/>
              <a:buChar char="l"/>
              <a:defRPr/>
            </a:pPr>
            <a:r>
              <a:rPr lang="en-US" sz="3273" u="sng" dirty="0" smtClean="0">
                <a:ea typeface="+mn-ea"/>
              </a:rPr>
              <a:t>Build Complexity:</a:t>
            </a:r>
          </a:p>
          <a:p>
            <a:pPr lvl="1" fontAlgn="auto">
              <a:spcAft>
                <a:spcPts val="0"/>
              </a:spcAft>
              <a:buFont typeface="Wingdings" charset="2"/>
              <a:buChar char="ü"/>
              <a:defRPr/>
            </a:pPr>
            <a:r>
              <a:rPr lang="en-US" sz="2680" dirty="0" smtClean="0">
                <a:ea typeface="+mn-ea"/>
              </a:rPr>
              <a:t>Low Complexity/High </a:t>
            </a:r>
            <a:r>
              <a:rPr lang="en-US" sz="2680" dirty="0">
                <a:ea typeface="+mn-ea"/>
              </a:rPr>
              <a:t>I</a:t>
            </a:r>
            <a:r>
              <a:rPr lang="en-US" sz="2680" dirty="0" smtClean="0">
                <a:ea typeface="+mn-ea"/>
              </a:rPr>
              <a:t>mpact </a:t>
            </a:r>
          </a:p>
          <a:p>
            <a:pPr lvl="1" fontAlgn="auto">
              <a:spcAft>
                <a:spcPts val="0"/>
              </a:spcAft>
              <a:buFont typeface="Wingdings" charset="2"/>
              <a:buChar char="ü"/>
              <a:defRPr/>
            </a:pPr>
            <a:r>
              <a:rPr lang="en-US" sz="2680" dirty="0" smtClean="0">
                <a:ea typeface="+mn-ea"/>
              </a:rPr>
              <a:t>Low Complexity/</a:t>
            </a:r>
            <a:r>
              <a:rPr lang="en-US" sz="2680" dirty="0">
                <a:ea typeface="+mn-ea"/>
              </a:rPr>
              <a:t>L</a:t>
            </a:r>
            <a:r>
              <a:rPr lang="en-US" sz="2680" dirty="0" smtClean="0">
                <a:ea typeface="+mn-ea"/>
              </a:rPr>
              <a:t>ow Impact</a:t>
            </a:r>
          </a:p>
          <a:p>
            <a:pPr fontAlgn="auto">
              <a:spcAft>
                <a:spcPts val="0"/>
              </a:spcAft>
              <a:buFont typeface="Wingdings" charset="2"/>
              <a:buChar char="l"/>
              <a:defRPr/>
            </a:pPr>
            <a:r>
              <a:rPr lang="en-US" sz="3273" u="sng" dirty="0" smtClean="0">
                <a:ea typeface="+mn-ea"/>
              </a:rPr>
              <a:t>Next Stage:</a:t>
            </a:r>
          </a:p>
          <a:p>
            <a:pPr lvl="1" fontAlgn="auto">
              <a:spcAft>
                <a:spcPts val="0"/>
              </a:spcAft>
              <a:buFont typeface="Wingdings" charset="2"/>
              <a:buChar char="ü"/>
              <a:defRPr/>
            </a:pPr>
            <a:r>
              <a:rPr lang="en-US" sz="2680" dirty="0" smtClean="0">
                <a:ea typeface="+mn-ea"/>
              </a:rPr>
              <a:t>High Complexity/</a:t>
            </a:r>
            <a:r>
              <a:rPr lang="en-US" sz="2680" dirty="0">
                <a:ea typeface="+mn-ea"/>
              </a:rPr>
              <a:t>H</a:t>
            </a:r>
            <a:r>
              <a:rPr lang="en-US" sz="2680" dirty="0" smtClean="0">
                <a:ea typeface="+mn-ea"/>
              </a:rPr>
              <a:t>igh Impact</a:t>
            </a:r>
          </a:p>
          <a:p>
            <a:pPr fontAlgn="auto">
              <a:spcAft>
                <a:spcPts val="0"/>
              </a:spcAft>
              <a:buFont typeface="Wingdings" charset="2"/>
              <a:buChar char="l"/>
              <a:defRPr/>
            </a:pPr>
            <a:r>
              <a:rPr lang="en-US" sz="3273" u="sng" dirty="0" smtClean="0">
                <a:ea typeface="+mn-ea"/>
              </a:rPr>
              <a:t>Avoid Option #4</a:t>
            </a:r>
            <a:r>
              <a:rPr lang="en-US" sz="3273" dirty="0" smtClean="0">
                <a:ea typeface="+mn-ea"/>
              </a:rPr>
              <a:t>:</a:t>
            </a:r>
          </a:p>
          <a:p>
            <a:pPr lvl="1" fontAlgn="auto">
              <a:spcAft>
                <a:spcPts val="0"/>
              </a:spcAft>
              <a:buFont typeface="Wingdings" charset="2"/>
              <a:buNone/>
              <a:defRPr/>
            </a:pPr>
            <a:r>
              <a:rPr lang="en-US" sz="2680" dirty="0" smtClean="0">
                <a:ea typeface="+mn-ea"/>
              </a:rPr>
              <a:t>High Complexity/</a:t>
            </a:r>
            <a:r>
              <a:rPr lang="en-US" sz="2680" dirty="0">
                <a:ea typeface="+mn-ea"/>
              </a:rPr>
              <a:t>L</a:t>
            </a:r>
            <a:r>
              <a:rPr lang="en-US" sz="2680" dirty="0" smtClean="0">
                <a:ea typeface="+mn-ea"/>
              </a:rPr>
              <a:t>ow Impact</a:t>
            </a:r>
          </a:p>
          <a:p>
            <a:pPr fontAlgn="auto">
              <a:spcAft>
                <a:spcPts val="0"/>
              </a:spcAft>
              <a:buFont typeface="Wingdings" charset="2"/>
              <a:buChar char="l"/>
              <a:defRPr/>
            </a:pPr>
            <a:endParaRPr lang="en-US" dirty="0" smtClean="0">
              <a:ea typeface="+mn-ea"/>
            </a:endParaRPr>
          </a:p>
          <a:p>
            <a:pPr fontAlgn="auto">
              <a:spcAft>
                <a:spcPts val="0"/>
              </a:spcAft>
              <a:buFont typeface="Wingdings" charset="2"/>
              <a:buChar char="l"/>
              <a:defRPr/>
            </a:pPr>
            <a:endParaRPr lang="en-US" dirty="0">
              <a:ea typeface="+mn-ea"/>
            </a:endParaRPr>
          </a:p>
        </p:txBody>
      </p:sp>
      <p:sp>
        <p:nvSpPr>
          <p:cNvPr id="27651" name="Date Placeholder 7"/>
          <p:cNvSpPr>
            <a:spLocks noGrp="1"/>
          </p:cNvSpPr>
          <p:nvPr>
            <p:ph type="dt" sz="quarter" idx="10"/>
          </p:nvPr>
        </p:nvSpPr>
        <p:spPr bwMode="auto">
          <a:noFill/>
          <a:ln>
            <a:miter lim="800000"/>
            <a:headEnd/>
            <a:tailEnd/>
          </a:ln>
        </p:spPr>
        <p:txBody>
          <a:bodyPr/>
          <a:lstStyle/>
          <a:p>
            <a:fld id="{4F3F72F6-3DB0-4612-BE68-E9D37EE0858E}" type="datetime1">
              <a:rPr lang="en-US" sz="1100">
                <a:solidFill>
                  <a:srgbClr val="7F7F7F"/>
                </a:solidFill>
                <a:latin typeface="Corbel" pitchFamily="34" charset="0"/>
              </a:rPr>
              <a:pPr/>
              <a:t>5/17/2013</a:t>
            </a:fld>
            <a:endParaRPr lang="en-US" sz="1100">
              <a:solidFill>
                <a:srgbClr val="7F7F7F"/>
              </a:solidFill>
              <a:latin typeface="Corbel" pitchFamily="34" charset="0"/>
            </a:endParaRPr>
          </a:p>
        </p:txBody>
      </p:sp>
      <p:graphicFrame>
        <p:nvGraphicFramePr>
          <p:cNvPr id="4" name="Table 3"/>
          <p:cNvGraphicFramePr>
            <a:graphicFrameLocks noGrp="1"/>
          </p:cNvGraphicFramePr>
          <p:nvPr/>
        </p:nvGraphicFramePr>
        <p:xfrm>
          <a:off x="3581400" y="1676400"/>
          <a:ext cx="5257800" cy="3581400"/>
        </p:xfrm>
        <a:graphic>
          <a:graphicData uri="http://schemas.openxmlformats.org/drawingml/2006/table">
            <a:tbl>
              <a:tblPr/>
              <a:tblGrid>
                <a:gridCol w="1339850"/>
                <a:gridCol w="1860550"/>
                <a:gridCol w="2057400"/>
              </a:tblGrid>
              <a:tr h="774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Corbel"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F7C3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orbel" charset="0"/>
                          <a:ea typeface="ＭＳ Ｐゴシック" charset="0"/>
                          <a:cs typeface="ＭＳ Ｐゴシック" charset="0"/>
                        </a:rPr>
                        <a:t>Low Impact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F7C3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orbel" charset="0"/>
                          <a:ea typeface="ＭＳ Ｐゴシック" charset="0"/>
                          <a:cs typeface="ＭＳ Ｐゴシック" charset="0"/>
                        </a:rPr>
                        <a:t>High Impact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F7C30"/>
                    </a:solidFill>
                  </a:tcPr>
                </a:tc>
              </a:tr>
              <a:tr h="1403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bg1"/>
                          </a:solidFill>
                          <a:effectLst/>
                          <a:latin typeface="Corbel" charset="0"/>
                          <a:ea typeface="ＭＳ Ｐゴシック" charset="0"/>
                          <a:cs typeface="ＭＳ Ｐゴシック" charset="0"/>
                        </a:rPr>
                        <a:t>High Complexity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69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orbel" charset="0"/>
                          <a:ea typeface="ＭＳ Ｐゴシック" charset="0"/>
                          <a:cs typeface="ＭＳ Ｐゴシック" charset="0"/>
                        </a:rPr>
                        <a:t>High </a:t>
                      </a:r>
                      <a:r>
                        <a:rPr kumimoji="0" lang="en-US" sz="1800" b="0" i="0" u="none" strike="noStrike" cap="none" normalizeH="0" baseline="0" dirty="0" smtClean="0">
                          <a:ln>
                            <a:noFill/>
                          </a:ln>
                          <a:solidFill>
                            <a:srgbClr val="000000"/>
                          </a:solidFill>
                          <a:effectLst/>
                          <a:latin typeface="Corbel" charset="0"/>
                          <a:ea typeface="ＭＳ Ｐゴシック" charset="0"/>
                          <a:cs typeface="ＭＳ Ｐゴシック" charset="0"/>
                        </a:rPr>
                        <a:t>Complexity/Low Impact</a:t>
                      </a:r>
                      <a:endParaRPr kumimoji="0" lang="en-US" sz="1800" b="0" i="0" u="none" strike="noStrike" cap="none" normalizeH="0" baseline="0" dirty="0">
                        <a:ln>
                          <a:noFill/>
                        </a:ln>
                        <a:solidFill>
                          <a:srgbClr val="000000"/>
                        </a:solidFill>
                        <a:effectLst/>
                        <a:latin typeface="Corbel" charset="0"/>
                        <a:ea typeface="ＭＳ Ｐゴシック" charset="0"/>
                        <a:cs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orbel" charset="0"/>
                        <a:ea typeface="ＭＳ Ｐゴシック" charset="0"/>
                        <a:cs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orbel" charset="0"/>
                          <a:ea typeface="ＭＳ Ｐゴシック" charset="0"/>
                          <a:cs typeface="ＭＳ Ｐゴシック" charset="0"/>
                        </a:rPr>
                        <a:t>(Option #4)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69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orbel" charset="0"/>
                          <a:ea typeface="ＭＳ Ｐゴシック" charset="0"/>
                          <a:cs typeface="ＭＳ Ｐゴシック" charset="0"/>
                        </a:rPr>
                        <a:t>High </a:t>
                      </a:r>
                      <a:r>
                        <a:rPr kumimoji="0" lang="en-US" sz="1800" b="0" i="0" u="none" strike="noStrike" cap="none" normalizeH="0" baseline="0" dirty="0" smtClean="0">
                          <a:ln>
                            <a:noFill/>
                          </a:ln>
                          <a:solidFill>
                            <a:srgbClr val="000000"/>
                          </a:solidFill>
                          <a:effectLst/>
                          <a:latin typeface="Corbel" charset="0"/>
                          <a:ea typeface="ＭＳ Ｐゴシック" charset="0"/>
                          <a:cs typeface="ＭＳ Ｐゴシック" charset="0"/>
                        </a:rPr>
                        <a:t>Complexity/High </a:t>
                      </a:r>
                      <a:r>
                        <a:rPr kumimoji="0" lang="en-US" sz="1800" b="0" i="0" u="none" strike="noStrike" cap="none" normalizeH="0" baseline="0" dirty="0">
                          <a:ln>
                            <a:noFill/>
                          </a:ln>
                          <a:solidFill>
                            <a:srgbClr val="000000"/>
                          </a:solidFill>
                          <a:effectLst/>
                          <a:latin typeface="Corbel" charset="0"/>
                          <a:ea typeface="ＭＳ Ｐゴシック" charset="0"/>
                          <a:cs typeface="ＭＳ Ｐゴシック" charset="0"/>
                        </a:rPr>
                        <a:t>Impact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orbel" charset="0"/>
                        <a:ea typeface="ＭＳ Ｐゴシック" charset="0"/>
                        <a:cs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orbel" charset="0"/>
                          <a:ea typeface="ＭＳ Ｐゴシック" charset="0"/>
                          <a:cs typeface="ＭＳ Ｐゴシック" charset="0"/>
                        </a:rPr>
                        <a:t>(Option #3)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69E"/>
                    </a:solidFill>
                  </a:tcPr>
                </a:tc>
              </a:tr>
              <a:tr h="1403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bg1"/>
                          </a:solidFill>
                          <a:effectLst/>
                          <a:latin typeface="Corbel" charset="0"/>
                          <a:ea typeface="ＭＳ Ｐゴシック" charset="0"/>
                          <a:cs typeface="ＭＳ Ｐゴシック" charset="0"/>
                        </a:rPr>
                        <a:t>Low Complexity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7C3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orbel" charset="0"/>
                          <a:ea typeface="ＭＳ Ｐゴシック" charset="0"/>
                          <a:cs typeface="ＭＳ Ｐゴシック" charset="0"/>
                        </a:rPr>
                        <a:t>Low </a:t>
                      </a:r>
                      <a:r>
                        <a:rPr kumimoji="0" lang="en-US" sz="1800" b="0" i="0" u="none" strike="noStrike" cap="none" normalizeH="0" baseline="0" dirty="0" smtClean="0">
                          <a:ln>
                            <a:noFill/>
                          </a:ln>
                          <a:solidFill>
                            <a:srgbClr val="000000"/>
                          </a:solidFill>
                          <a:effectLst/>
                          <a:latin typeface="Corbel" charset="0"/>
                          <a:ea typeface="ＭＳ Ｐゴシック" charset="0"/>
                          <a:cs typeface="ＭＳ Ｐゴシック" charset="0"/>
                        </a:rPr>
                        <a:t>Complexity/Low Impact</a:t>
                      </a:r>
                      <a:endParaRPr kumimoji="0" lang="en-US" sz="1800" b="0" i="0" u="none" strike="noStrike" cap="none" normalizeH="0" baseline="0" dirty="0">
                        <a:ln>
                          <a:noFill/>
                        </a:ln>
                        <a:solidFill>
                          <a:srgbClr val="000000"/>
                        </a:solidFill>
                        <a:effectLst/>
                        <a:latin typeface="Corbel" charset="0"/>
                        <a:ea typeface="ＭＳ Ｐゴシック" charset="0"/>
                        <a:cs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orbel" charset="0"/>
                        <a:ea typeface="ＭＳ Ｐゴシック" charset="0"/>
                        <a:cs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orbel" charset="0"/>
                          <a:ea typeface="ＭＳ Ｐゴシック" charset="0"/>
                          <a:cs typeface="ＭＳ Ｐゴシック" charset="0"/>
                        </a:rPr>
                        <a:t>(Option #2)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7C3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orbel" charset="0"/>
                          <a:ea typeface="ＭＳ Ｐゴシック" charset="0"/>
                          <a:cs typeface="ＭＳ Ｐゴシック" charset="0"/>
                        </a:rPr>
                        <a:t>Low </a:t>
                      </a:r>
                      <a:r>
                        <a:rPr kumimoji="0" lang="en-US" sz="1800" b="0" i="0" u="none" strike="noStrike" cap="none" normalizeH="0" baseline="0" dirty="0" smtClean="0">
                          <a:ln>
                            <a:noFill/>
                          </a:ln>
                          <a:solidFill>
                            <a:srgbClr val="000000"/>
                          </a:solidFill>
                          <a:effectLst/>
                          <a:latin typeface="Corbel" charset="0"/>
                          <a:ea typeface="ＭＳ Ｐゴシック" charset="0"/>
                          <a:cs typeface="ＭＳ Ｐゴシック" charset="0"/>
                        </a:rPr>
                        <a:t>Complexity/High </a:t>
                      </a:r>
                      <a:r>
                        <a:rPr kumimoji="0" lang="en-US" sz="1800" b="0" i="0" u="none" strike="noStrike" cap="none" normalizeH="0" baseline="0" dirty="0">
                          <a:ln>
                            <a:noFill/>
                          </a:ln>
                          <a:solidFill>
                            <a:srgbClr val="000000"/>
                          </a:solidFill>
                          <a:effectLst/>
                          <a:latin typeface="Corbel" charset="0"/>
                          <a:ea typeface="ＭＳ Ｐゴシック" charset="0"/>
                          <a:cs typeface="ＭＳ Ｐゴシック" charset="0"/>
                        </a:rPr>
                        <a:t>Impact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orbel" charset="0"/>
                        <a:ea typeface="ＭＳ Ｐゴシック" charset="0"/>
                        <a:cs typeface="ＭＳ Ｐゴシック"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Corbel" charset="0"/>
                          <a:ea typeface="ＭＳ Ｐゴシック" charset="0"/>
                          <a:cs typeface="ＭＳ Ｐゴシック" charset="0"/>
                        </a:rPr>
                        <a:t>(Option #1)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7C30"/>
                    </a:solidFill>
                  </a:tcPr>
                </a:tc>
              </a:tr>
            </a:tbl>
          </a:graphicData>
        </a:graphic>
      </p:graphicFrame>
      <p:pic>
        <p:nvPicPr>
          <p:cNvPr id="27670" name="Picture 5" descr="LA-Net-Logo.jpg"/>
          <p:cNvPicPr>
            <a:picLocks noChangeAspect="1"/>
          </p:cNvPicPr>
          <p:nvPr/>
        </p:nvPicPr>
        <p:blipFill>
          <a:blip r:embed="rId3" cstate="print"/>
          <a:srcRect/>
          <a:stretch>
            <a:fillRect/>
          </a:stretch>
        </p:blipFill>
        <p:spPr bwMode="auto">
          <a:xfrm>
            <a:off x="7391400" y="5638800"/>
            <a:ext cx="1447800" cy="893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5"/>
          <p:cNvPicPr>
            <a:picLocks noChangeAspect="1"/>
          </p:cNvPicPr>
          <p:nvPr/>
        </p:nvPicPr>
        <p:blipFill>
          <a:blip r:embed="rId2" cstate="print"/>
          <a:srcRect/>
          <a:stretch>
            <a:fillRect/>
          </a:stretch>
        </p:blipFill>
        <p:spPr bwMode="auto">
          <a:xfrm>
            <a:off x="304800" y="304800"/>
            <a:ext cx="8534400" cy="6248400"/>
          </a:xfrm>
          <a:prstGeom prst="rect">
            <a:avLst/>
          </a:prstGeom>
          <a:noFill/>
          <a:ln w="12700">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2"/>
          <p:cNvSpPr>
            <a:spLocks noGrp="1"/>
          </p:cNvSpPr>
          <p:nvPr>
            <p:ph type="title"/>
          </p:nvPr>
        </p:nvSpPr>
        <p:spPr>
          <a:xfrm>
            <a:off x="685800" y="228600"/>
            <a:ext cx="7772400" cy="1263650"/>
          </a:xfrm>
        </p:spPr>
        <p:txBody>
          <a:bodyPr/>
          <a:lstStyle/>
          <a:p>
            <a:r>
              <a:rPr lang="en-US" smtClean="0"/>
              <a:t>How to Analyze my Map</a:t>
            </a:r>
          </a:p>
        </p:txBody>
      </p:sp>
      <p:sp>
        <p:nvSpPr>
          <p:cNvPr id="20483" name="Content Placeholder 2"/>
          <p:cNvSpPr>
            <a:spLocks noGrp="1"/>
          </p:cNvSpPr>
          <p:nvPr>
            <p:ph idx="1"/>
          </p:nvPr>
        </p:nvSpPr>
        <p:spPr>
          <a:xfrm>
            <a:off x="914400" y="1524000"/>
            <a:ext cx="7313613" cy="4953000"/>
          </a:xfrm>
        </p:spPr>
        <p:txBody>
          <a:bodyPr rtlCol="0">
            <a:normAutofit fontScale="92500" lnSpcReduction="10000"/>
            <a:scene3d>
              <a:camera prst="orthographicFront"/>
              <a:lightRig rig="chilly" dir="t"/>
            </a:scene3d>
          </a:bodyPr>
          <a:lstStyle/>
          <a:p>
            <a:pPr fontAlgn="auto">
              <a:spcAft>
                <a:spcPts val="0"/>
              </a:spcAft>
              <a:buFont typeface="Wingdings" charset="2"/>
              <a:buNone/>
              <a:defRPr/>
            </a:pPr>
            <a:r>
              <a:rPr lang="en-US" dirty="0" smtClean="0">
                <a:ea typeface="+mn-ea"/>
              </a:rPr>
              <a:t>You can use your process map to assess problem areas or potential areas for improvement by examining some of the following:</a:t>
            </a:r>
          </a:p>
          <a:p>
            <a:pPr marL="1155700" lvl="2" indent="-457200" fontAlgn="auto">
              <a:spcAft>
                <a:spcPts val="0"/>
              </a:spcAft>
              <a:buFont typeface="Wingdings" charset="2"/>
              <a:buChar char="ü"/>
              <a:defRPr/>
            </a:pPr>
            <a:r>
              <a:rPr lang="en-US" dirty="0" smtClean="0">
                <a:ea typeface="+mn-ea"/>
              </a:rPr>
              <a:t>Bottlenecks and other sources of delay</a:t>
            </a:r>
          </a:p>
          <a:p>
            <a:pPr marL="1155700" lvl="2" indent="-457200" fontAlgn="auto">
              <a:spcAft>
                <a:spcPts val="0"/>
              </a:spcAft>
              <a:buFont typeface="Wingdings" charset="2"/>
              <a:buChar char="ü"/>
              <a:defRPr/>
            </a:pPr>
            <a:r>
              <a:rPr lang="en-US" dirty="0" smtClean="0">
                <a:ea typeface="+mn-ea"/>
              </a:rPr>
              <a:t>Rework due to errors</a:t>
            </a:r>
          </a:p>
          <a:p>
            <a:pPr marL="1155700" lvl="2" indent="-457200" fontAlgn="auto">
              <a:spcAft>
                <a:spcPts val="0"/>
              </a:spcAft>
              <a:buFont typeface="Wingdings" charset="2"/>
              <a:buChar char="ü"/>
              <a:defRPr/>
            </a:pPr>
            <a:r>
              <a:rPr lang="en-US" dirty="0" smtClean="0">
                <a:ea typeface="+mn-ea"/>
              </a:rPr>
              <a:t>Role ambiguity</a:t>
            </a:r>
          </a:p>
          <a:p>
            <a:pPr marL="1155700" lvl="2" indent="-457200" fontAlgn="auto">
              <a:spcAft>
                <a:spcPts val="0"/>
              </a:spcAft>
              <a:buFont typeface="Wingdings" charset="2"/>
              <a:buChar char="ü"/>
              <a:defRPr/>
            </a:pPr>
            <a:r>
              <a:rPr lang="en-US" dirty="0" smtClean="0">
                <a:ea typeface="+mn-ea"/>
              </a:rPr>
              <a:t>Duplicated efforts</a:t>
            </a:r>
          </a:p>
          <a:p>
            <a:pPr marL="1155700" lvl="2" indent="-457200" fontAlgn="auto">
              <a:spcAft>
                <a:spcPts val="0"/>
              </a:spcAft>
              <a:buFont typeface="Wingdings" charset="2"/>
              <a:buChar char="ü"/>
              <a:defRPr/>
            </a:pPr>
            <a:r>
              <a:rPr lang="en-US" dirty="0" smtClean="0">
                <a:ea typeface="+mn-ea"/>
              </a:rPr>
              <a:t>Unnecessary steps</a:t>
            </a:r>
          </a:p>
          <a:p>
            <a:pPr marL="1155700" lvl="2" indent="-457200" fontAlgn="auto">
              <a:spcAft>
                <a:spcPts val="0"/>
              </a:spcAft>
              <a:buFont typeface="Wingdings" charset="2"/>
              <a:buChar char="ü"/>
              <a:defRPr/>
            </a:pPr>
            <a:r>
              <a:rPr lang="en-US" dirty="0" smtClean="0">
                <a:ea typeface="+mn-ea"/>
              </a:rPr>
              <a:t>Sources of waste</a:t>
            </a:r>
          </a:p>
          <a:p>
            <a:pPr marL="1155700" lvl="2" indent="-457200" fontAlgn="auto">
              <a:spcAft>
                <a:spcPts val="0"/>
              </a:spcAft>
              <a:buFont typeface="Wingdings" charset="2"/>
              <a:buChar char="ü"/>
              <a:defRPr/>
            </a:pPr>
            <a:r>
              <a:rPr lang="en-US" dirty="0" smtClean="0">
                <a:ea typeface="+mn-ea"/>
              </a:rPr>
              <a:t>Variation</a:t>
            </a:r>
          </a:p>
          <a:p>
            <a:pPr marL="1155700" lvl="2" indent="-457200" fontAlgn="auto">
              <a:spcAft>
                <a:spcPts val="0"/>
              </a:spcAft>
              <a:buFont typeface="Wingdings" charset="2"/>
              <a:buChar char="ü"/>
              <a:defRPr/>
            </a:pPr>
            <a:r>
              <a:rPr lang="en-US" dirty="0" smtClean="0">
                <a:ea typeface="+mn-ea"/>
              </a:rPr>
              <a:t>Hand-offs</a:t>
            </a:r>
          </a:p>
        </p:txBody>
      </p:sp>
      <p:pic>
        <p:nvPicPr>
          <p:cNvPr id="30723" name="Picture 3" descr="LA-Net-Logo.jpg"/>
          <p:cNvPicPr>
            <a:picLocks noChangeAspect="1"/>
          </p:cNvPicPr>
          <p:nvPr/>
        </p:nvPicPr>
        <p:blipFill>
          <a:blip r:embed="rId3" cstate="print"/>
          <a:srcRect/>
          <a:stretch>
            <a:fillRect/>
          </a:stretch>
        </p:blipFill>
        <p:spPr bwMode="auto">
          <a:xfrm>
            <a:off x="7391400" y="5638800"/>
            <a:ext cx="1447800" cy="893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Tips on Mapping</a:t>
            </a:r>
          </a:p>
        </p:txBody>
      </p:sp>
      <p:sp>
        <p:nvSpPr>
          <p:cNvPr id="40963" name="Content Placeholder 4"/>
          <p:cNvSpPr>
            <a:spLocks noGrp="1"/>
          </p:cNvSpPr>
          <p:nvPr>
            <p:ph idx="1"/>
          </p:nvPr>
        </p:nvSpPr>
        <p:spPr/>
        <p:txBody>
          <a:bodyPr rtlCol="0">
            <a:normAutofit/>
            <a:scene3d>
              <a:camera prst="orthographicFront"/>
              <a:lightRig rig="chilly" dir="t"/>
            </a:scene3d>
          </a:bodyPr>
          <a:lstStyle/>
          <a:p>
            <a:pPr fontAlgn="auto">
              <a:spcAft>
                <a:spcPts val="0"/>
              </a:spcAft>
              <a:buFont typeface="Wingdings" pitchFamily="2" charset="2"/>
              <a:buChar char="l"/>
              <a:defRPr/>
            </a:pPr>
            <a:r>
              <a:rPr lang="en-US" dirty="0" smtClean="0">
                <a:ea typeface="+mn-ea"/>
              </a:rPr>
              <a:t>Be sure to map current process</a:t>
            </a:r>
          </a:p>
          <a:p>
            <a:pPr fontAlgn="auto">
              <a:spcAft>
                <a:spcPts val="0"/>
              </a:spcAft>
              <a:buFont typeface="Wingdings" pitchFamily="2" charset="2"/>
              <a:buChar char="l"/>
              <a:defRPr/>
            </a:pPr>
            <a:r>
              <a:rPr lang="en-US" dirty="0" smtClean="0">
                <a:ea typeface="+mn-ea"/>
              </a:rPr>
              <a:t>Get key players involved and their input</a:t>
            </a:r>
          </a:p>
          <a:p>
            <a:pPr fontAlgn="auto">
              <a:spcAft>
                <a:spcPts val="0"/>
              </a:spcAft>
              <a:buFont typeface="Wingdings" pitchFamily="2" charset="2"/>
              <a:buChar char="l"/>
              <a:defRPr/>
            </a:pPr>
            <a:r>
              <a:rPr lang="en-US" dirty="0" smtClean="0">
                <a:ea typeface="+mn-ea"/>
              </a:rPr>
              <a:t>Recognize that any flowchart will take multiple attempts to complete</a:t>
            </a:r>
          </a:p>
          <a:p>
            <a:pPr fontAlgn="auto">
              <a:spcAft>
                <a:spcPts val="0"/>
              </a:spcAft>
              <a:buFont typeface="Wingdings" pitchFamily="2" charset="2"/>
              <a:buChar char="l"/>
              <a:defRPr/>
            </a:pPr>
            <a:r>
              <a:rPr lang="en-US" dirty="0" smtClean="0">
                <a:ea typeface="+mn-ea"/>
              </a:rPr>
              <a:t>Leverage existing experts and experiences</a:t>
            </a:r>
          </a:p>
          <a:p>
            <a:pPr fontAlgn="auto">
              <a:spcAft>
                <a:spcPts val="0"/>
              </a:spcAft>
              <a:buFont typeface="Wingdings" pitchFamily="2" charset="2"/>
              <a:buChar char="l"/>
              <a:defRPr/>
            </a:pPr>
            <a:endParaRPr lang="en-US" dirty="0">
              <a:ea typeface="+mn-ea"/>
            </a:endParaRPr>
          </a:p>
        </p:txBody>
      </p:sp>
      <p:pic>
        <p:nvPicPr>
          <p:cNvPr id="32771" name="Picture 3" descr="LA-Net-Logo.jpg"/>
          <p:cNvPicPr>
            <a:picLocks noChangeAspect="1"/>
          </p:cNvPicPr>
          <p:nvPr/>
        </p:nvPicPr>
        <p:blipFill>
          <a:blip r:embed="rId3" cstate="print"/>
          <a:srcRect/>
          <a:stretch>
            <a:fillRect/>
          </a:stretch>
        </p:blipFill>
        <p:spPr bwMode="auto">
          <a:xfrm>
            <a:off x="7391400" y="5638800"/>
            <a:ext cx="1447800" cy="893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Workflow Mapping Exercise</a:t>
            </a:r>
          </a:p>
        </p:txBody>
      </p:sp>
      <p:sp>
        <p:nvSpPr>
          <p:cNvPr id="3" name="Content Placeholder 2"/>
          <p:cNvSpPr>
            <a:spLocks noGrp="1"/>
          </p:cNvSpPr>
          <p:nvPr>
            <p:ph idx="1"/>
          </p:nvPr>
        </p:nvSpPr>
        <p:spPr/>
        <p:txBody>
          <a:bodyPr rtlCol="0">
            <a:normAutofit fontScale="92500" lnSpcReduction="20000"/>
            <a:scene3d>
              <a:camera prst="orthographicFront"/>
              <a:lightRig rig="chilly" dir="t"/>
            </a:scene3d>
          </a:bodyPr>
          <a:lstStyle/>
          <a:p>
            <a:pPr fontAlgn="auto">
              <a:spcAft>
                <a:spcPts val="0"/>
              </a:spcAft>
              <a:buFont typeface="Wingdings" charset="2"/>
              <a:buChar char="l"/>
              <a:defRPr/>
            </a:pPr>
            <a:r>
              <a:rPr lang="en-US" dirty="0" smtClean="0">
                <a:ea typeface="+mn-ea"/>
              </a:rPr>
              <a:t>Break into groups of 5 to 6 </a:t>
            </a:r>
          </a:p>
          <a:p>
            <a:pPr fontAlgn="auto">
              <a:spcAft>
                <a:spcPts val="0"/>
              </a:spcAft>
              <a:buFont typeface="Wingdings" charset="2"/>
              <a:buChar char="l"/>
              <a:defRPr/>
            </a:pPr>
            <a:r>
              <a:rPr lang="en-US" dirty="0" smtClean="0">
                <a:ea typeface="+mn-ea"/>
              </a:rPr>
              <a:t>Be sure to have:</a:t>
            </a:r>
          </a:p>
          <a:p>
            <a:pPr lvl="1" fontAlgn="auto">
              <a:spcAft>
                <a:spcPts val="0"/>
              </a:spcAft>
              <a:buFont typeface="Wingdings" charset="2"/>
              <a:buChar char="l"/>
              <a:defRPr/>
            </a:pPr>
            <a:r>
              <a:rPr lang="en-US" dirty="0" smtClean="0">
                <a:ea typeface="+mn-ea"/>
              </a:rPr>
              <a:t>Poster board paper</a:t>
            </a:r>
          </a:p>
          <a:p>
            <a:pPr lvl="1" fontAlgn="auto">
              <a:spcAft>
                <a:spcPts val="0"/>
              </a:spcAft>
              <a:buFont typeface="Wingdings" charset="2"/>
              <a:buChar char="l"/>
              <a:defRPr/>
            </a:pPr>
            <a:r>
              <a:rPr lang="en-US" dirty="0" smtClean="0">
                <a:ea typeface="+mn-ea"/>
              </a:rPr>
              <a:t>Post-its (or 5x6 index cards)</a:t>
            </a:r>
          </a:p>
          <a:p>
            <a:pPr lvl="1" fontAlgn="auto">
              <a:spcAft>
                <a:spcPts val="0"/>
              </a:spcAft>
              <a:buFont typeface="Wingdings" charset="2"/>
              <a:buChar char="l"/>
              <a:defRPr/>
            </a:pPr>
            <a:r>
              <a:rPr lang="en-US" dirty="0" smtClean="0">
                <a:ea typeface="+mn-ea"/>
              </a:rPr>
              <a:t>Marker</a:t>
            </a:r>
          </a:p>
          <a:p>
            <a:pPr fontAlgn="auto">
              <a:spcAft>
                <a:spcPts val="0"/>
              </a:spcAft>
              <a:buFont typeface="Wingdings" charset="2"/>
              <a:buChar char="l"/>
              <a:defRPr/>
            </a:pPr>
            <a:r>
              <a:rPr lang="en-US" dirty="0" smtClean="0">
                <a:ea typeface="+mn-ea"/>
              </a:rPr>
              <a:t>Pick a leader and a scribe </a:t>
            </a:r>
          </a:p>
          <a:p>
            <a:pPr fontAlgn="auto">
              <a:spcAft>
                <a:spcPts val="0"/>
              </a:spcAft>
              <a:buFont typeface="Wingdings" charset="2"/>
              <a:buChar char="l"/>
              <a:defRPr/>
            </a:pPr>
            <a:r>
              <a:rPr lang="en-US" dirty="0" smtClean="0">
                <a:ea typeface="+mn-ea"/>
              </a:rPr>
              <a:t>Ground rules: </a:t>
            </a:r>
          </a:p>
          <a:p>
            <a:pPr lvl="1" fontAlgn="auto">
              <a:spcAft>
                <a:spcPts val="0"/>
              </a:spcAft>
              <a:buFont typeface="Wingdings" charset="2"/>
              <a:buChar char="l"/>
              <a:defRPr/>
            </a:pPr>
            <a:r>
              <a:rPr lang="en-US" dirty="0" smtClean="0">
                <a:ea typeface="+mn-ea"/>
              </a:rPr>
              <a:t>State process: Making coffee</a:t>
            </a:r>
          </a:p>
          <a:p>
            <a:pPr lvl="1" fontAlgn="auto">
              <a:spcAft>
                <a:spcPts val="0"/>
              </a:spcAft>
              <a:buFont typeface="Wingdings" charset="2"/>
              <a:buChar char="l"/>
              <a:defRPr/>
            </a:pPr>
            <a:r>
              <a:rPr lang="en-US" dirty="0" smtClean="0">
                <a:ea typeface="+mn-ea"/>
              </a:rPr>
              <a:t>Define beginning and end points</a:t>
            </a:r>
          </a:p>
          <a:p>
            <a:pPr lvl="1" fontAlgn="auto">
              <a:spcAft>
                <a:spcPts val="0"/>
              </a:spcAft>
              <a:buFont typeface="Wingdings" charset="2"/>
              <a:buChar char="l"/>
              <a:defRPr/>
            </a:pPr>
            <a:r>
              <a:rPr lang="en-US" dirty="0" smtClean="0">
                <a:ea typeface="+mn-ea"/>
              </a:rPr>
              <a:t>Assumptions: you already have coffee, a coffee pot, and you do not have a </a:t>
            </a:r>
            <a:r>
              <a:rPr lang="en-US" dirty="0" err="1" smtClean="0">
                <a:ea typeface="+mn-ea"/>
              </a:rPr>
              <a:t>Keurig</a:t>
            </a:r>
            <a:endParaRPr lang="en-US" dirty="0" smtClean="0">
              <a:ea typeface="+mn-ea"/>
            </a:endParaRPr>
          </a:p>
          <a:p>
            <a:pPr lvl="1" fontAlgn="auto">
              <a:spcAft>
                <a:spcPts val="0"/>
              </a:spcAft>
              <a:buFont typeface="Wingdings" charset="2"/>
              <a:buNone/>
              <a:defRPr/>
            </a:pPr>
            <a:endParaRPr lang="en-US" dirty="0" smtClean="0">
              <a:ea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Questions to Ask</a:t>
            </a:r>
          </a:p>
        </p:txBody>
      </p:sp>
      <p:sp>
        <p:nvSpPr>
          <p:cNvPr id="3" name="Content Placeholder 2"/>
          <p:cNvSpPr>
            <a:spLocks noGrp="1"/>
          </p:cNvSpPr>
          <p:nvPr>
            <p:ph idx="1"/>
          </p:nvPr>
        </p:nvSpPr>
        <p:spPr/>
        <p:txBody>
          <a:bodyPr rtlCol="0">
            <a:normAutofit/>
            <a:scene3d>
              <a:camera prst="orthographicFront"/>
              <a:lightRig rig="chilly" dir="t"/>
            </a:scene3d>
          </a:bodyPr>
          <a:lstStyle/>
          <a:p>
            <a:pPr fontAlgn="auto">
              <a:spcAft>
                <a:spcPts val="0"/>
              </a:spcAft>
              <a:buFont typeface="Wingdings" charset="2"/>
              <a:buChar char="l"/>
              <a:defRPr/>
            </a:pPr>
            <a:r>
              <a:rPr lang="en-US" dirty="0" smtClean="0">
                <a:ea typeface="+mn-ea"/>
              </a:rPr>
              <a:t>Who knows what a workflow map is?</a:t>
            </a:r>
          </a:p>
          <a:p>
            <a:pPr fontAlgn="auto">
              <a:spcAft>
                <a:spcPts val="0"/>
              </a:spcAft>
              <a:buFont typeface="Wingdings" charset="2"/>
              <a:buChar char="l"/>
              <a:defRPr/>
            </a:pPr>
            <a:r>
              <a:rPr lang="en-US" dirty="0" smtClean="0">
                <a:ea typeface="+mn-ea"/>
              </a:rPr>
              <a:t>Who has experience in workflow mapping?</a:t>
            </a:r>
          </a:p>
          <a:p>
            <a:pPr fontAlgn="auto">
              <a:spcAft>
                <a:spcPts val="0"/>
              </a:spcAft>
              <a:buFont typeface="Wingdings" charset="2"/>
              <a:buChar char="l"/>
              <a:defRPr/>
            </a:pPr>
            <a:r>
              <a:rPr lang="en-US" dirty="0" smtClean="0">
                <a:ea typeface="+mn-ea"/>
              </a:rPr>
              <a:t>Did you consider your start and end points? What were they and how did your team come to this conclusion?</a:t>
            </a:r>
          </a:p>
          <a:p>
            <a:pPr fontAlgn="auto">
              <a:spcAft>
                <a:spcPts val="0"/>
              </a:spcAft>
              <a:buFont typeface="Wingdings" charset="2"/>
              <a:buChar char="l"/>
              <a:defRPr/>
            </a:pPr>
            <a:r>
              <a:rPr lang="en-US" dirty="0" smtClean="0">
                <a:ea typeface="+mn-ea"/>
              </a:rPr>
              <a:t>How did you deal with process agreements/disagreements?</a:t>
            </a:r>
          </a:p>
          <a:p>
            <a:pPr fontAlgn="auto">
              <a:spcAft>
                <a:spcPts val="0"/>
              </a:spcAft>
              <a:buFont typeface="Wingdings" charset="2"/>
              <a:buChar char="l"/>
              <a:defRPr/>
            </a:pPr>
            <a:r>
              <a:rPr lang="en-US" dirty="0" smtClean="0">
                <a:ea typeface="+mn-ea"/>
              </a:rPr>
              <a:t>Did everyone have input? If not, why?</a:t>
            </a:r>
          </a:p>
          <a:p>
            <a:pPr fontAlgn="auto">
              <a:spcAft>
                <a:spcPts val="0"/>
              </a:spcAft>
              <a:buFont typeface="Wingdings" charset="2"/>
              <a:buChar char="l"/>
              <a:defRPr/>
            </a:pPr>
            <a:endParaRPr lang="en-US" dirty="0">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title"/>
          </p:nvPr>
        </p:nvSpPr>
        <p:spPr/>
        <p:txBody>
          <a:bodyPr/>
          <a:lstStyle/>
          <a:p>
            <a:r>
              <a:rPr lang="en-US" smtClean="0"/>
              <a:t>Learning Objectives</a:t>
            </a:r>
          </a:p>
        </p:txBody>
      </p:sp>
      <p:sp>
        <p:nvSpPr>
          <p:cNvPr id="3" name="Content Placeholder 2"/>
          <p:cNvSpPr>
            <a:spLocks noGrp="1"/>
          </p:cNvSpPr>
          <p:nvPr>
            <p:ph idx="1"/>
          </p:nvPr>
        </p:nvSpPr>
        <p:spPr/>
        <p:txBody>
          <a:bodyPr rtlCol="0">
            <a:normAutofit/>
            <a:scene3d>
              <a:camera prst="orthographicFront"/>
              <a:lightRig rig="chilly" dir="t"/>
            </a:scene3d>
          </a:bodyPr>
          <a:lstStyle/>
          <a:p>
            <a:pPr fontAlgn="auto">
              <a:spcAft>
                <a:spcPts val="0"/>
              </a:spcAft>
              <a:buFont typeface="Wingdings" pitchFamily="2" charset="2"/>
              <a:buChar char="l"/>
              <a:defRPr/>
            </a:pPr>
            <a:r>
              <a:rPr lang="en-US" dirty="0" smtClean="0">
                <a:ea typeface="+mn-ea"/>
              </a:rPr>
              <a:t>Identify the three types of flowcharts</a:t>
            </a:r>
          </a:p>
          <a:p>
            <a:pPr fontAlgn="auto">
              <a:spcAft>
                <a:spcPts val="0"/>
              </a:spcAft>
              <a:buFont typeface="Wingdings" pitchFamily="2" charset="2"/>
              <a:buChar char="l"/>
              <a:defRPr/>
            </a:pPr>
            <a:r>
              <a:rPr lang="en-US" dirty="0" smtClean="0">
                <a:ea typeface="+mn-ea"/>
              </a:rPr>
              <a:t>Explain the use for flowcharts</a:t>
            </a:r>
          </a:p>
          <a:p>
            <a:pPr fontAlgn="auto">
              <a:spcAft>
                <a:spcPts val="0"/>
              </a:spcAft>
              <a:buFont typeface="Wingdings" pitchFamily="2" charset="2"/>
              <a:buChar char="l"/>
              <a:defRPr/>
            </a:pPr>
            <a:r>
              <a:rPr lang="en-US" dirty="0" smtClean="0">
                <a:ea typeface="+mn-ea"/>
              </a:rPr>
              <a:t>Apply the 6 steps used to produce a flowchart</a:t>
            </a:r>
          </a:p>
          <a:p>
            <a:pPr fontAlgn="auto">
              <a:spcAft>
                <a:spcPts val="0"/>
              </a:spcAft>
              <a:buFont typeface="Wingdings" pitchFamily="2" charset="2"/>
              <a:buChar char="l"/>
              <a:defRPr/>
            </a:pPr>
            <a:r>
              <a:rPr lang="en-US" dirty="0" smtClean="0">
                <a:ea typeface="+mn-ea"/>
              </a:rPr>
              <a:t>Evaluate an organizational process using your flowchart</a:t>
            </a:r>
          </a:p>
        </p:txBody>
      </p:sp>
      <p:pic>
        <p:nvPicPr>
          <p:cNvPr id="5123" name="Picture 3" descr="LA-Net-Logo.jpg"/>
          <p:cNvPicPr>
            <a:picLocks noChangeAspect="1"/>
          </p:cNvPicPr>
          <p:nvPr/>
        </p:nvPicPr>
        <p:blipFill>
          <a:blip r:embed="rId2" cstate="print"/>
          <a:srcRect/>
          <a:stretch>
            <a:fillRect/>
          </a:stretch>
        </p:blipFill>
        <p:spPr bwMode="auto">
          <a:xfrm>
            <a:off x="7391400" y="5638800"/>
            <a:ext cx="1447800" cy="893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In Conclusion</a:t>
            </a:r>
          </a:p>
        </p:txBody>
      </p:sp>
      <p:sp>
        <p:nvSpPr>
          <p:cNvPr id="3" name="Content Placeholder 2"/>
          <p:cNvSpPr>
            <a:spLocks noGrp="1"/>
          </p:cNvSpPr>
          <p:nvPr>
            <p:ph idx="1"/>
          </p:nvPr>
        </p:nvSpPr>
        <p:spPr/>
        <p:txBody>
          <a:bodyPr rtlCol="0">
            <a:normAutofit fontScale="92500" lnSpcReduction="20000"/>
            <a:scene3d>
              <a:camera prst="orthographicFront"/>
              <a:lightRig rig="chilly" dir="t"/>
            </a:scene3d>
          </a:bodyPr>
          <a:lstStyle/>
          <a:p>
            <a:pPr fontAlgn="auto">
              <a:spcAft>
                <a:spcPts val="0"/>
              </a:spcAft>
              <a:buFont typeface="Wingdings" pitchFamily="2" charset="2"/>
              <a:buChar char="l"/>
              <a:defRPr/>
            </a:pPr>
            <a:r>
              <a:rPr lang="en-US" dirty="0" smtClean="0">
                <a:ea typeface="+mn-ea"/>
              </a:rPr>
              <a:t>The 3 types of flowcharts include: High-level, Detailed, and Swimlane flowcharts</a:t>
            </a:r>
          </a:p>
          <a:p>
            <a:pPr fontAlgn="auto">
              <a:spcAft>
                <a:spcPts val="0"/>
              </a:spcAft>
              <a:buFont typeface="Wingdings" pitchFamily="2" charset="2"/>
              <a:buChar char="l"/>
              <a:defRPr/>
            </a:pPr>
            <a:r>
              <a:rPr lang="en-US" dirty="0" smtClean="0">
                <a:ea typeface="+mn-ea"/>
              </a:rPr>
              <a:t>Flowcharts are used to map current processes, identify barriers and opportunities to increase efficiency, and to train newly hired staff of a process</a:t>
            </a:r>
          </a:p>
          <a:p>
            <a:pPr fontAlgn="auto">
              <a:spcAft>
                <a:spcPts val="0"/>
              </a:spcAft>
              <a:buFont typeface="Wingdings" pitchFamily="2" charset="2"/>
              <a:buChar char="l"/>
              <a:defRPr/>
            </a:pPr>
            <a:r>
              <a:rPr lang="en-US" dirty="0" smtClean="0">
                <a:ea typeface="+mn-ea"/>
              </a:rPr>
              <a:t>There are 6 major steps in mapping a flowchart</a:t>
            </a:r>
          </a:p>
          <a:p>
            <a:pPr fontAlgn="auto">
              <a:spcAft>
                <a:spcPts val="0"/>
              </a:spcAft>
              <a:buFont typeface="Wingdings" pitchFamily="2" charset="2"/>
              <a:buChar char="l"/>
              <a:defRPr/>
            </a:pPr>
            <a:r>
              <a:rPr lang="en-US" dirty="0" smtClean="0">
                <a:ea typeface="+mn-ea"/>
              </a:rPr>
              <a:t>There are a series of questions that need to be discussed after you develop your map that ask about repetition,  role maximization, and decision points</a:t>
            </a:r>
          </a:p>
        </p:txBody>
      </p:sp>
      <p:pic>
        <p:nvPicPr>
          <p:cNvPr id="36867" name="Picture 3" descr="LA-Net-Logo.jpg"/>
          <p:cNvPicPr>
            <a:picLocks noChangeAspect="1"/>
          </p:cNvPicPr>
          <p:nvPr/>
        </p:nvPicPr>
        <p:blipFill>
          <a:blip r:embed="rId2" cstate="print"/>
          <a:srcRect/>
          <a:stretch>
            <a:fillRect/>
          </a:stretch>
        </p:blipFill>
        <p:spPr bwMode="auto">
          <a:xfrm>
            <a:off x="7391400" y="5638800"/>
            <a:ext cx="1447800" cy="893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t>Remember</a:t>
            </a:r>
          </a:p>
        </p:txBody>
      </p:sp>
      <p:sp>
        <p:nvSpPr>
          <p:cNvPr id="43011" name="Content Placeholder 3"/>
          <p:cNvSpPr>
            <a:spLocks noGrp="1"/>
          </p:cNvSpPr>
          <p:nvPr>
            <p:ph idx="1"/>
          </p:nvPr>
        </p:nvSpPr>
        <p:spPr>
          <a:xfrm>
            <a:off x="609600" y="1524000"/>
            <a:ext cx="8382000" cy="4303338"/>
          </a:xfrm>
        </p:spPr>
        <p:txBody>
          <a:bodyPr rtlCol="0">
            <a:normAutofit/>
            <a:scene3d>
              <a:camera prst="orthographicFront"/>
              <a:lightRig rig="chilly" dir="t"/>
            </a:scene3d>
          </a:bodyPr>
          <a:lstStyle/>
          <a:p>
            <a:pPr fontAlgn="auto">
              <a:spcAft>
                <a:spcPts val="0"/>
              </a:spcAft>
              <a:buFont typeface="Wingdings" pitchFamily="2" charset="2"/>
              <a:buNone/>
              <a:defRPr/>
            </a:pPr>
            <a:r>
              <a:rPr lang="en-US" b="1" dirty="0" smtClean="0">
                <a:ea typeface="+mn-ea"/>
              </a:rPr>
              <a:t>Workflow maps serve as a tool to improve care for patients, improve efficiency in practice, and redistribute work and job responsibilities.</a:t>
            </a:r>
          </a:p>
        </p:txBody>
      </p:sp>
      <p:pic>
        <p:nvPicPr>
          <p:cNvPr id="37891" name="Picture 5"/>
          <p:cNvPicPr>
            <a:picLocks noChangeAspect="1"/>
          </p:cNvPicPr>
          <p:nvPr/>
        </p:nvPicPr>
        <p:blipFill>
          <a:blip r:embed="rId3" cstate="print"/>
          <a:srcRect/>
          <a:stretch>
            <a:fillRect/>
          </a:stretch>
        </p:blipFill>
        <p:spPr bwMode="auto">
          <a:xfrm>
            <a:off x="2438400" y="3048000"/>
            <a:ext cx="4368800" cy="3481388"/>
          </a:xfrm>
          <a:prstGeom prst="rect">
            <a:avLst/>
          </a:prstGeom>
          <a:noFill/>
          <a:ln w="12700">
            <a:noFill/>
            <a:miter lim="800000"/>
            <a:headEnd/>
            <a:tailEnd/>
          </a:ln>
        </p:spPr>
      </p:pic>
      <p:pic>
        <p:nvPicPr>
          <p:cNvPr id="37892" name="Picture 4" descr="LA-Net-Logo.jpg"/>
          <p:cNvPicPr>
            <a:picLocks noChangeAspect="1"/>
          </p:cNvPicPr>
          <p:nvPr/>
        </p:nvPicPr>
        <p:blipFill>
          <a:blip r:embed="rId4" cstate="print"/>
          <a:srcRect/>
          <a:stretch>
            <a:fillRect/>
          </a:stretch>
        </p:blipFill>
        <p:spPr bwMode="auto">
          <a:xfrm>
            <a:off x="7391400" y="5638800"/>
            <a:ext cx="1447800" cy="893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Thank You!</a:t>
            </a:r>
          </a:p>
        </p:txBody>
      </p:sp>
      <p:sp>
        <p:nvSpPr>
          <p:cNvPr id="3" name="Content Placeholder 2"/>
          <p:cNvSpPr>
            <a:spLocks noGrp="1"/>
          </p:cNvSpPr>
          <p:nvPr>
            <p:ph idx="1"/>
          </p:nvPr>
        </p:nvSpPr>
        <p:spPr>
          <a:xfrm>
            <a:off x="914400" y="3505200"/>
            <a:ext cx="7313613" cy="2698750"/>
          </a:xfrm>
        </p:spPr>
        <p:txBody>
          <a:bodyPr rtlCol="0">
            <a:normAutofit fontScale="92500"/>
            <a:scene3d>
              <a:camera prst="orthographicFront"/>
              <a:lightRig rig="chilly" dir="t"/>
            </a:scene3d>
          </a:bodyPr>
          <a:lstStyle/>
          <a:p>
            <a:pPr algn="ctr" fontAlgn="auto">
              <a:spcAft>
                <a:spcPts val="0"/>
              </a:spcAft>
              <a:buFont typeface="Wingdings" charset="2"/>
              <a:buNone/>
              <a:defRPr/>
            </a:pPr>
            <a:r>
              <a:rPr lang="en-US" b="1" dirty="0" smtClean="0">
                <a:ea typeface="+mn-ea"/>
              </a:rPr>
              <a:t>LA Net Community Health Resource Network</a:t>
            </a:r>
          </a:p>
          <a:p>
            <a:pPr algn="ctr" fontAlgn="auto">
              <a:spcAft>
                <a:spcPts val="0"/>
              </a:spcAft>
              <a:buFont typeface="Wingdings" charset="2"/>
              <a:buNone/>
              <a:defRPr/>
            </a:pPr>
            <a:r>
              <a:rPr lang="en-US" dirty="0" smtClean="0">
                <a:ea typeface="+mn-ea"/>
              </a:rPr>
              <a:t>3940-B East Broadway, Long Beach, CA 90803</a:t>
            </a:r>
          </a:p>
          <a:p>
            <a:pPr algn="ctr" fontAlgn="auto">
              <a:spcAft>
                <a:spcPts val="0"/>
              </a:spcAft>
              <a:buFont typeface="Wingdings" charset="2"/>
              <a:buNone/>
              <a:defRPr/>
            </a:pPr>
            <a:r>
              <a:rPr lang="en-US" dirty="0" smtClean="0">
                <a:ea typeface="+mn-ea"/>
              </a:rPr>
              <a:t>Phone: 562.434.2000	</a:t>
            </a:r>
          </a:p>
          <a:p>
            <a:pPr algn="ctr" fontAlgn="auto">
              <a:spcAft>
                <a:spcPts val="0"/>
              </a:spcAft>
              <a:buFont typeface="Wingdings" charset="2"/>
              <a:buNone/>
              <a:defRPr/>
            </a:pPr>
            <a:r>
              <a:rPr lang="en-US" dirty="0" smtClean="0">
                <a:ea typeface="+mn-ea"/>
                <a:hlinkClick r:id="rId2"/>
              </a:rPr>
              <a:t>www.lanetpbrn.net</a:t>
            </a:r>
            <a:r>
              <a:rPr lang="en-US" dirty="0" smtClean="0">
                <a:ea typeface="+mn-ea"/>
              </a:rPr>
              <a:t> </a:t>
            </a:r>
          </a:p>
          <a:p>
            <a:pPr fontAlgn="auto">
              <a:spcAft>
                <a:spcPts val="0"/>
              </a:spcAft>
              <a:buFont typeface="Wingdings" charset="2"/>
              <a:buNone/>
              <a:defRPr/>
            </a:pPr>
            <a:endParaRPr lang="en-US" dirty="0">
              <a:ea typeface="+mn-ea"/>
            </a:endParaRPr>
          </a:p>
        </p:txBody>
      </p:sp>
      <p:pic>
        <p:nvPicPr>
          <p:cNvPr id="39939" name="Picture 3" descr="LA-Net-Logo.jpg"/>
          <p:cNvPicPr>
            <a:picLocks noChangeAspect="1"/>
          </p:cNvPicPr>
          <p:nvPr/>
        </p:nvPicPr>
        <p:blipFill>
          <a:blip r:embed="rId3" cstate="print"/>
          <a:srcRect/>
          <a:stretch>
            <a:fillRect/>
          </a:stretch>
        </p:blipFill>
        <p:spPr bwMode="auto">
          <a:xfrm>
            <a:off x="3200400" y="1447800"/>
            <a:ext cx="27178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smtClean="0"/>
              <a:t>Workflow Mapping</a:t>
            </a:r>
          </a:p>
        </p:txBody>
      </p:sp>
      <p:sp>
        <p:nvSpPr>
          <p:cNvPr id="10243" name="Content Placeholder 2"/>
          <p:cNvSpPr>
            <a:spLocks noGrp="1"/>
          </p:cNvSpPr>
          <p:nvPr>
            <p:ph idx="1"/>
          </p:nvPr>
        </p:nvSpPr>
        <p:spPr>
          <a:xfrm>
            <a:off x="4038600" y="1600200"/>
            <a:ext cx="4495800" cy="4303338"/>
          </a:xfrm>
        </p:spPr>
        <p:txBody>
          <a:bodyPr rtlCol="0">
            <a:normAutofit fontScale="85000" lnSpcReduction="20000"/>
            <a:scene3d>
              <a:camera prst="orthographicFront"/>
              <a:lightRig rig="chilly" dir="t"/>
            </a:scene3d>
          </a:bodyPr>
          <a:lstStyle/>
          <a:p>
            <a:pPr fontAlgn="auto">
              <a:spcAft>
                <a:spcPts val="0"/>
              </a:spcAft>
              <a:buFont typeface="Wingdings" pitchFamily="2" charset="2"/>
              <a:buChar char="l"/>
              <a:defRPr/>
            </a:pPr>
            <a:r>
              <a:rPr lang="en-US" dirty="0" smtClean="0">
                <a:ea typeface="+mn-ea"/>
              </a:rPr>
              <a:t>Workflow maps are also referred to as flowcharts, flow maps, flow diagrams, flow sheets, and process maps</a:t>
            </a:r>
          </a:p>
          <a:p>
            <a:pPr fontAlgn="auto">
              <a:spcAft>
                <a:spcPts val="0"/>
              </a:spcAft>
              <a:buFont typeface="Wingdings" pitchFamily="2" charset="2"/>
              <a:buChar char="l"/>
              <a:defRPr/>
            </a:pPr>
            <a:r>
              <a:rPr lang="en-US" dirty="0" smtClean="0">
                <a:ea typeface="+mn-ea"/>
              </a:rPr>
              <a:t>A workflow map is defined as a visual representation of a process</a:t>
            </a:r>
          </a:p>
          <a:p>
            <a:pPr fontAlgn="auto">
              <a:spcAft>
                <a:spcPts val="0"/>
              </a:spcAft>
              <a:buFont typeface="Wingdings" pitchFamily="2" charset="2"/>
              <a:buChar char="l"/>
              <a:defRPr/>
            </a:pPr>
            <a:r>
              <a:rPr lang="en-US" dirty="0" smtClean="0">
                <a:ea typeface="+mn-ea"/>
              </a:rPr>
              <a:t>A process considers a sequence of operations with a start and end point</a:t>
            </a:r>
            <a:endParaRPr lang="en-US" dirty="0">
              <a:ea typeface="+mn-ea"/>
            </a:endParaRPr>
          </a:p>
        </p:txBody>
      </p:sp>
      <p:pic>
        <p:nvPicPr>
          <p:cNvPr id="6147" name="Picture 3"/>
          <p:cNvPicPr>
            <a:picLocks noChangeAspect="1"/>
          </p:cNvPicPr>
          <p:nvPr/>
        </p:nvPicPr>
        <p:blipFill>
          <a:blip r:embed="rId3" cstate="print"/>
          <a:srcRect/>
          <a:stretch>
            <a:fillRect/>
          </a:stretch>
        </p:blipFill>
        <p:spPr bwMode="auto">
          <a:xfrm>
            <a:off x="381000" y="2286000"/>
            <a:ext cx="3581400" cy="3059113"/>
          </a:xfrm>
          <a:prstGeom prst="rect">
            <a:avLst/>
          </a:prstGeom>
          <a:noFill/>
          <a:ln w="12700">
            <a:noFill/>
            <a:miter lim="800000"/>
            <a:headEnd/>
            <a:tailEnd/>
          </a:ln>
        </p:spPr>
      </p:pic>
      <p:pic>
        <p:nvPicPr>
          <p:cNvPr id="6148" name="Picture 4" descr="LA-Net-Logo.jpg"/>
          <p:cNvPicPr>
            <a:picLocks noChangeAspect="1"/>
          </p:cNvPicPr>
          <p:nvPr/>
        </p:nvPicPr>
        <p:blipFill>
          <a:blip r:embed="rId4" cstate="print"/>
          <a:srcRect/>
          <a:stretch>
            <a:fillRect/>
          </a:stretch>
        </p:blipFill>
        <p:spPr bwMode="auto">
          <a:xfrm>
            <a:off x="7391400" y="5638800"/>
            <a:ext cx="1447800" cy="893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28600" y="228600"/>
            <a:ext cx="8686800" cy="1263650"/>
          </a:xfrm>
        </p:spPr>
        <p:txBody>
          <a:bodyPr/>
          <a:lstStyle/>
          <a:p>
            <a:r>
              <a:rPr lang="en-US" smtClean="0"/>
              <a:t>Use for Workflow Maps</a:t>
            </a:r>
          </a:p>
        </p:txBody>
      </p:sp>
      <p:sp>
        <p:nvSpPr>
          <p:cNvPr id="18435" name="Content Placeholder 2"/>
          <p:cNvSpPr>
            <a:spLocks noGrp="1"/>
          </p:cNvSpPr>
          <p:nvPr>
            <p:ph idx="1"/>
          </p:nvPr>
        </p:nvSpPr>
        <p:spPr/>
        <p:txBody>
          <a:bodyPr rtlCol="0">
            <a:normAutofit lnSpcReduction="10000"/>
            <a:scene3d>
              <a:camera prst="orthographicFront"/>
              <a:lightRig rig="chilly" dir="t"/>
            </a:scene3d>
          </a:bodyPr>
          <a:lstStyle/>
          <a:p>
            <a:pPr fontAlgn="auto">
              <a:spcAft>
                <a:spcPts val="0"/>
              </a:spcAft>
              <a:buFont typeface="Wingdings" pitchFamily="2" charset="2"/>
              <a:buChar char="l"/>
              <a:defRPr/>
            </a:pPr>
            <a:r>
              <a:rPr lang="en-US" dirty="0" smtClean="0">
                <a:ea typeface="+mn-ea"/>
              </a:rPr>
              <a:t>To map current practice flow</a:t>
            </a:r>
          </a:p>
          <a:p>
            <a:pPr lvl="1" fontAlgn="auto">
              <a:spcAft>
                <a:spcPts val="0"/>
              </a:spcAft>
              <a:buFont typeface="Wingdings" pitchFamily="2" charset="2"/>
              <a:buNone/>
              <a:defRPr/>
            </a:pPr>
            <a:r>
              <a:rPr lang="en-US" i="1" dirty="0" smtClean="0">
                <a:ea typeface="+mn-ea"/>
              </a:rPr>
              <a:t>	Are we really doing what we say we do?</a:t>
            </a:r>
          </a:p>
          <a:p>
            <a:pPr fontAlgn="auto">
              <a:spcAft>
                <a:spcPts val="0"/>
              </a:spcAft>
              <a:buFont typeface="Wingdings" pitchFamily="2" charset="2"/>
              <a:buChar char="l"/>
              <a:defRPr/>
            </a:pPr>
            <a:r>
              <a:rPr lang="en-US" dirty="0" smtClean="0">
                <a:ea typeface="+mn-ea"/>
              </a:rPr>
              <a:t>Begin to identify areas for process improvement</a:t>
            </a:r>
          </a:p>
          <a:p>
            <a:pPr fontAlgn="auto">
              <a:spcAft>
                <a:spcPts val="0"/>
              </a:spcAft>
              <a:buFont typeface="Wingdings" pitchFamily="2" charset="2"/>
              <a:buChar char="l"/>
              <a:defRPr/>
            </a:pPr>
            <a:r>
              <a:rPr lang="en-US" dirty="0" smtClean="0">
                <a:ea typeface="+mn-ea"/>
              </a:rPr>
              <a:t>Visual aid and representation of roles and responsibilities</a:t>
            </a:r>
          </a:p>
          <a:p>
            <a:pPr fontAlgn="auto">
              <a:spcAft>
                <a:spcPts val="0"/>
              </a:spcAft>
              <a:buFont typeface="Wingdings" pitchFamily="2" charset="2"/>
              <a:buChar char="l"/>
              <a:defRPr/>
            </a:pPr>
            <a:r>
              <a:rPr lang="en-US" dirty="0" smtClean="0">
                <a:ea typeface="+mn-ea"/>
              </a:rPr>
              <a:t>Add-on to an organization’s policies and procedures</a:t>
            </a:r>
          </a:p>
          <a:p>
            <a:pPr fontAlgn="auto">
              <a:spcAft>
                <a:spcPts val="0"/>
              </a:spcAft>
              <a:buFont typeface="Wingdings" pitchFamily="2" charset="2"/>
              <a:buChar char="l"/>
              <a:defRPr/>
            </a:pPr>
            <a:r>
              <a:rPr lang="en-US" dirty="0" smtClean="0">
                <a:ea typeface="+mn-ea"/>
              </a:rPr>
              <a:t>Process maintenance</a:t>
            </a:r>
            <a:endParaRPr lang="en-US" dirty="0">
              <a:ea typeface="+mn-ea"/>
            </a:endParaRPr>
          </a:p>
        </p:txBody>
      </p:sp>
      <p:pic>
        <p:nvPicPr>
          <p:cNvPr id="8195" name="Picture 3" descr="LA-Net-Logo.jpg"/>
          <p:cNvPicPr>
            <a:picLocks noChangeAspect="1"/>
          </p:cNvPicPr>
          <p:nvPr/>
        </p:nvPicPr>
        <p:blipFill>
          <a:blip r:embed="rId3" cstate="print"/>
          <a:srcRect/>
          <a:stretch>
            <a:fillRect/>
          </a:stretch>
        </p:blipFill>
        <p:spPr bwMode="auto">
          <a:xfrm>
            <a:off x="7391400" y="5638800"/>
            <a:ext cx="1447800" cy="893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smtClean="0"/>
              <a:t>Types of Flowcharts</a:t>
            </a:r>
          </a:p>
        </p:txBody>
      </p:sp>
      <p:sp>
        <p:nvSpPr>
          <p:cNvPr id="3" name="Content Placeholder 2"/>
          <p:cNvSpPr>
            <a:spLocks noGrp="1"/>
          </p:cNvSpPr>
          <p:nvPr>
            <p:ph idx="1"/>
          </p:nvPr>
        </p:nvSpPr>
        <p:spPr/>
        <p:txBody>
          <a:bodyPr rtlCol="0">
            <a:normAutofit lnSpcReduction="10000"/>
            <a:scene3d>
              <a:camera prst="orthographicFront"/>
              <a:lightRig rig="chilly" dir="t"/>
            </a:scene3d>
          </a:bodyPr>
          <a:lstStyle/>
          <a:p>
            <a:pPr marL="457200" indent="-457200" fontAlgn="auto">
              <a:spcAft>
                <a:spcPts val="0"/>
              </a:spcAft>
              <a:buFont typeface="+mj-lt"/>
              <a:buAutoNum type="arabicPeriod"/>
              <a:defRPr/>
            </a:pPr>
            <a:r>
              <a:rPr lang="en-US" b="1" u="sng" dirty="0" smtClean="0">
                <a:ea typeface="+mn-ea"/>
              </a:rPr>
              <a:t>High-Level flowchart</a:t>
            </a:r>
            <a:r>
              <a:rPr lang="en-US" dirty="0" smtClean="0">
                <a:ea typeface="+mn-ea"/>
              </a:rPr>
              <a:t>: is a diagram that provides a brief overview of a process only highlighting major events in the process</a:t>
            </a:r>
          </a:p>
          <a:p>
            <a:pPr marL="457200" indent="-457200" fontAlgn="auto">
              <a:spcAft>
                <a:spcPts val="0"/>
              </a:spcAft>
              <a:buFont typeface="+mj-lt"/>
              <a:buAutoNum type="arabicPeriod"/>
              <a:defRPr/>
            </a:pPr>
            <a:r>
              <a:rPr lang="en-US" b="1" u="sng" dirty="0" smtClean="0">
                <a:ea typeface="+mn-ea"/>
              </a:rPr>
              <a:t>Detailed flowchart</a:t>
            </a:r>
            <a:r>
              <a:rPr lang="en-US" dirty="0" smtClean="0">
                <a:ea typeface="+mn-ea"/>
              </a:rPr>
              <a:t>: is a map that marks every step in a process, which includes decision points, waiting periods, and feedback loops</a:t>
            </a:r>
          </a:p>
          <a:p>
            <a:pPr marL="457200" indent="-457200" fontAlgn="auto">
              <a:spcAft>
                <a:spcPts val="0"/>
              </a:spcAft>
              <a:buFont typeface="+mj-lt"/>
              <a:buAutoNum type="arabicPeriod"/>
              <a:defRPr/>
            </a:pPr>
            <a:r>
              <a:rPr lang="en-US" b="1" u="sng" dirty="0" smtClean="0">
                <a:ea typeface="+mn-ea"/>
              </a:rPr>
              <a:t>Swimlane flowchart</a:t>
            </a:r>
            <a:r>
              <a:rPr lang="en-US" dirty="0" smtClean="0">
                <a:ea typeface="+mn-ea"/>
              </a:rPr>
              <a:t>: is a map that displays processes carried out for multiple roles across multiple stages</a:t>
            </a:r>
          </a:p>
          <a:p>
            <a:pPr fontAlgn="auto">
              <a:spcAft>
                <a:spcPts val="0"/>
              </a:spcAft>
              <a:buFont typeface="Wingdings" pitchFamily="2" charset="2"/>
              <a:buChar char="l"/>
              <a:defRPr/>
            </a:pPr>
            <a:endParaRPr lang="en-US" dirty="0" smtClean="0">
              <a:ea typeface="+mn-ea"/>
            </a:endParaRPr>
          </a:p>
          <a:p>
            <a:pPr marL="457200" indent="-457200" fontAlgn="auto">
              <a:spcAft>
                <a:spcPts val="0"/>
              </a:spcAft>
              <a:buFont typeface="+mj-lt"/>
              <a:buAutoNum type="arabicPeriod"/>
              <a:defRPr/>
            </a:pPr>
            <a:endParaRPr lang="en-US" dirty="0">
              <a:ea typeface="+mn-ea"/>
            </a:endParaRPr>
          </a:p>
        </p:txBody>
      </p:sp>
      <p:pic>
        <p:nvPicPr>
          <p:cNvPr id="10243" name="Picture 3" descr="LA-Net-Logo.jpg"/>
          <p:cNvPicPr>
            <a:picLocks noChangeAspect="1"/>
          </p:cNvPicPr>
          <p:nvPr/>
        </p:nvPicPr>
        <p:blipFill>
          <a:blip r:embed="rId3" cstate="print"/>
          <a:srcRect/>
          <a:stretch>
            <a:fillRect/>
          </a:stretch>
        </p:blipFill>
        <p:spPr bwMode="auto">
          <a:xfrm>
            <a:off x="7391400" y="5638800"/>
            <a:ext cx="1447800" cy="893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smtClean="0"/>
              <a:t>Common Symbols</a:t>
            </a:r>
          </a:p>
        </p:txBody>
      </p:sp>
      <p:sp>
        <p:nvSpPr>
          <p:cNvPr id="13" name="Content Placeholder 12"/>
          <p:cNvSpPr>
            <a:spLocks noGrp="1"/>
          </p:cNvSpPr>
          <p:nvPr>
            <p:ph idx="1"/>
          </p:nvPr>
        </p:nvSpPr>
        <p:spPr>
          <a:xfrm>
            <a:off x="4419600" y="1524000"/>
            <a:ext cx="3732213" cy="4755776"/>
          </a:xfrm>
        </p:spPr>
        <p:txBody>
          <a:bodyPr rtlCol="0">
            <a:normAutofit/>
            <a:scene3d>
              <a:camera prst="orthographicFront"/>
              <a:lightRig rig="chilly" dir="t"/>
            </a:scene3d>
          </a:bodyPr>
          <a:lstStyle/>
          <a:p>
            <a:pPr fontAlgn="auto">
              <a:spcAft>
                <a:spcPts val="1800"/>
              </a:spcAft>
              <a:buFont typeface="Wingdings" pitchFamily="2" charset="2"/>
              <a:buNone/>
              <a:defRPr/>
            </a:pPr>
            <a:r>
              <a:rPr lang="en-US" dirty="0" smtClean="0">
                <a:ea typeface="+mn-ea"/>
              </a:rPr>
              <a:t>Start/End</a:t>
            </a:r>
          </a:p>
          <a:p>
            <a:pPr fontAlgn="auto">
              <a:spcAft>
                <a:spcPts val="1800"/>
              </a:spcAft>
              <a:buFont typeface="Wingdings" pitchFamily="2" charset="2"/>
              <a:buNone/>
              <a:defRPr/>
            </a:pPr>
            <a:r>
              <a:rPr lang="en-US" dirty="0" smtClean="0">
                <a:ea typeface="+mn-ea"/>
              </a:rPr>
              <a:t>Operation</a:t>
            </a:r>
          </a:p>
          <a:p>
            <a:pPr fontAlgn="auto">
              <a:spcAft>
                <a:spcPts val="1800"/>
              </a:spcAft>
              <a:buFont typeface="Wingdings" pitchFamily="2" charset="2"/>
              <a:buNone/>
              <a:defRPr/>
            </a:pPr>
            <a:r>
              <a:rPr lang="en-US" dirty="0" smtClean="0">
                <a:ea typeface="+mn-ea"/>
              </a:rPr>
              <a:t>Decision</a:t>
            </a:r>
          </a:p>
          <a:p>
            <a:pPr fontAlgn="auto">
              <a:spcAft>
                <a:spcPts val="1800"/>
              </a:spcAft>
              <a:buFont typeface="Wingdings" pitchFamily="2" charset="2"/>
              <a:buNone/>
              <a:defRPr/>
            </a:pPr>
            <a:r>
              <a:rPr lang="en-US" dirty="0" smtClean="0">
                <a:ea typeface="+mn-ea"/>
              </a:rPr>
              <a:t>Delay</a:t>
            </a:r>
          </a:p>
          <a:p>
            <a:pPr fontAlgn="auto">
              <a:spcAft>
                <a:spcPts val="1800"/>
              </a:spcAft>
              <a:buFont typeface="Wingdings" pitchFamily="2" charset="2"/>
              <a:buNone/>
              <a:defRPr/>
            </a:pPr>
            <a:r>
              <a:rPr lang="en-US" dirty="0" smtClean="0">
                <a:ea typeface="+mn-ea"/>
              </a:rPr>
              <a:t>Direction</a:t>
            </a:r>
          </a:p>
          <a:p>
            <a:pPr fontAlgn="auto">
              <a:spcAft>
                <a:spcPts val="1800"/>
              </a:spcAft>
              <a:buFont typeface="Wingdings" pitchFamily="2" charset="2"/>
              <a:buNone/>
              <a:defRPr/>
            </a:pPr>
            <a:r>
              <a:rPr lang="en-US" dirty="0" smtClean="0">
                <a:ea typeface="+mn-ea"/>
              </a:rPr>
              <a:t>Connection</a:t>
            </a:r>
          </a:p>
        </p:txBody>
      </p:sp>
      <p:sp>
        <p:nvSpPr>
          <p:cNvPr id="4" name="Oval 3"/>
          <p:cNvSpPr>
            <a:spLocks noChangeArrowheads="1"/>
          </p:cNvSpPr>
          <p:nvPr/>
        </p:nvSpPr>
        <p:spPr bwMode="auto">
          <a:xfrm>
            <a:off x="3124200" y="1524000"/>
            <a:ext cx="990600" cy="533400"/>
          </a:xfrm>
          <a:prstGeom prst="ellipse">
            <a:avLst/>
          </a:prstGeom>
          <a:gradFill rotWithShape="1">
            <a:gsLst>
              <a:gs pos="0">
                <a:srgbClr val="9BC1FF"/>
              </a:gs>
              <a:gs pos="100000">
                <a:srgbClr val="3F80CD"/>
              </a:gs>
            </a:gsLst>
            <a:lin ang="5400000"/>
          </a:gradFill>
          <a:ln w="9525">
            <a:solidFill>
              <a:srgbClr val="4A7EBB"/>
            </a:solidFill>
            <a:round/>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5" name="Process 4"/>
          <p:cNvSpPr>
            <a:spLocks noChangeArrowheads="1"/>
          </p:cNvSpPr>
          <p:nvPr/>
        </p:nvSpPr>
        <p:spPr bwMode="auto">
          <a:xfrm>
            <a:off x="3124200" y="2362200"/>
            <a:ext cx="990600" cy="533400"/>
          </a:xfrm>
          <a:prstGeom prst="flowChartProcess">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6" name="Decision 5"/>
          <p:cNvSpPr>
            <a:spLocks noChangeArrowheads="1"/>
          </p:cNvSpPr>
          <p:nvPr/>
        </p:nvSpPr>
        <p:spPr bwMode="auto">
          <a:xfrm>
            <a:off x="3124200" y="3200400"/>
            <a:ext cx="990600" cy="685800"/>
          </a:xfrm>
          <a:prstGeom prst="flowChartDecision">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Delay 6"/>
          <p:cNvSpPr>
            <a:spLocks noChangeArrowheads="1"/>
          </p:cNvSpPr>
          <p:nvPr/>
        </p:nvSpPr>
        <p:spPr bwMode="auto">
          <a:xfrm>
            <a:off x="3124200" y="4114800"/>
            <a:ext cx="990600" cy="533400"/>
          </a:xfrm>
          <a:prstGeom prst="flowChartDelay">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cxnSp>
        <p:nvCxnSpPr>
          <p:cNvPr id="9" name="Straight Arrow Connector 8"/>
          <p:cNvCxnSpPr>
            <a:cxnSpLocks noChangeShapeType="1"/>
          </p:cNvCxnSpPr>
          <p:nvPr/>
        </p:nvCxnSpPr>
        <p:spPr bwMode="auto">
          <a:xfrm>
            <a:off x="3124200" y="5181600"/>
            <a:ext cx="9906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10" name="Pentagon 9"/>
          <p:cNvSpPr>
            <a:spLocks noChangeArrowheads="1"/>
          </p:cNvSpPr>
          <p:nvPr/>
        </p:nvSpPr>
        <p:spPr bwMode="auto">
          <a:xfrm rot="5400000">
            <a:off x="3200400" y="5562600"/>
            <a:ext cx="838200" cy="990600"/>
          </a:xfrm>
          <a:prstGeom prst="homePlate">
            <a:avLst>
              <a:gd name="adj" fmla="val 50000"/>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pic>
        <p:nvPicPr>
          <p:cNvPr id="12297" name="Picture 10" descr="LA-Net-Logo.jpg"/>
          <p:cNvPicPr>
            <a:picLocks noChangeAspect="1"/>
          </p:cNvPicPr>
          <p:nvPr/>
        </p:nvPicPr>
        <p:blipFill>
          <a:blip r:embed="rId3" cstate="print"/>
          <a:srcRect/>
          <a:stretch>
            <a:fillRect/>
          </a:stretch>
        </p:blipFill>
        <p:spPr bwMode="auto">
          <a:xfrm>
            <a:off x="7391400" y="5638800"/>
            <a:ext cx="1447800" cy="893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smtClean="0"/>
              <a:t>What it looks like</a:t>
            </a:r>
            <a:br>
              <a:rPr lang="en-US" smtClean="0"/>
            </a:br>
            <a:r>
              <a:rPr lang="en-US" sz="2400" smtClean="0"/>
              <a:t>Example: The process of buying a box of cereal.</a:t>
            </a:r>
            <a:endParaRPr lang="en-US" smtClean="0"/>
          </a:p>
        </p:txBody>
      </p:sp>
      <p:sp>
        <p:nvSpPr>
          <p:cNvPr id="6" name="Process 5"/>
          <p:cNvSpPr>
            <a:spLocks noChangeArrowheads="1"/>
          </p:cNvSpPr>
          <p:nvPr/>
        </p:nvSpPr>
        <p:spPr bwMode="auto">
          <a:xfrm>
            <a:off x="2133600" y="2057400"/>
            <a:ext cx="1295400" cy="6858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Walk to the cereal </a:t>
            </a:r>
            <a:r>
              <a:rPr lang="en-US" dirty="0">
                <a:solidFill>
                  <a:schemeClr val="lt1"/>
                </a:solidFill>
                <a:latin typeface="+mn-lt"/>
                <a:ea typeface="+mn-ea"/>
              </a:rPr>
              <a:t>aisle</a:t>
            </a:r>
            <a:endParaRPr lang="en-US" dirty="0">
              <a:solidFill>
                <a:schemeClr val="lt1"/>
              </a:solidFill>
              <a:latin typeface="+mn-lt"/>
              <a:ea typeface="+mn-ea"/>
            </a:endParaRPr>
          </a:p>
        </p:txBody>
      </p:sp>
      <p:sp>
        <p:nvSpPr>
          <p:cNvPr id="9" name="Process 8"/>
          <p:cNvSpPr>
            <a:spLocks noChangeArrowheads="1"/>
          </p:cNvSpPr>
          <p:nvPr/>
        </p:nvSpPr>
        <p:spPr bwMode="auto">
          <a:xfrm>
            <a:off x="3810000" y="2057400"/>
            <a:ext cx="1447800" cy="7620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Pick up a box of cereal</a:t>
            </a:r>
          </a:p>
        </p:txBody>
      </p:sp>
      <p:sp>
        <p:nvSpPr>
          <p:cNvPr id="10" name="Process 9"/>
          <p:cNvSpPr>
            <a:spLocks noChangeArrowheads="1"/>
          </p:cNvSpPr>
          <p:nvPr/>
        </p:nvSpPr>
        <p:spPr bwMode="auto">
          <a:xfrm>
            <a:off x="5562600" y="2057400"/>
            <a:ext cx="1447800" cy="8382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Walk to cashier with cereal</a:t>
            </a:r>
          </a:p>
        </p:txBody>
      </p:sp>
      <p:cxnSp>
        <p:nvCxnSpPr>
          <p:cNvPr id="13" name="Straight Arrow Connector 12"/>
          <p:cNvCxnSpPr>
            <a:cxnSpLocks noChangeShapeType="1"/>
            <a:endCxn id="6" idx="1"/>
          </p:cNvCxnSpPr>
          <p:nvPr/>
        </p:nvCxnSpPr>
        <p:spPr bwMode="auto">
          <a:xfrm flipV="1">
            <a:off x="1752600" y="2400300"/>
            <a:ext cx="381000" cy="762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15" name="Straight Arrow Connector 14"/>
          <p:cNvCxnSpPr>
            <a:cxnSpLocks noChangeShapeType="1"/>
            <a:stCxn id="6" idx="3"/>
            <a:endCxn id="9" idx="1"/>
          </p:cNvCxnSpPr>
          <p:nvPr/>
        </p:nvCxnSpPr>
        <p:spPr bwMode="auto">
          <a:xfrm>
            <a:off x="3429000" y="2400300"/>
            <a:ext cx="381000" cy="381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17" name="Straight Arrow Connector 16"/>
          <p:cNvCxnSpPr>
            <a:cxnSpLocks noChangeShapeType="1"/>
            <a:stCxn id="9" idx="3"/>
            <a:endCxn id="10" idx="1"/>
          </p:cNvCxnSpPr>
          <p:nvPr/>
        </p:nvCxnSpPr>
        <p:spPr bwMode="auto">
          <a:xfrm>
            <a:off x="5257800" y="2438400"/>
            <a:ext cx="304800" cy="381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19" name="Straight Arrow Connector 18"/>
          <p:cNvCxnSpPr>
            <a:cxnSpLocks noChangeShapeType="1"/>
            <a:stCxn id="10" idx="3"/>
          </p:cNvCxnSpPr>
          <p:nvPr/>
        </p:nvCxnSpPr>
        <p:spPr bwMode="auto">
          <a:xfrm>
            <a:off x="7010400" y="2476500"/>
            <a:ext cx="3810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14345" name="TextBox 19"/>
          <p:cNvSpPr txBox="1">
            <a:spLocks noChangeArrowheads="1"/>
          </p:cNvSpPr>
          <p:nvPr/>
        </p:nvSpPr>
        <p:spPr bwMode="auto">
          <a:xfrm>
            <a:off x="1828800" y="1600200"/>
            <a:ext cx="5638800" cy="369888"/>
          </a:xfrm>
          <a:prstGeom prst="rect">
            <a:avLst/>
          </a:prstGeom>
          <a:noFill/>
          <a:ln w="9525">
            <a:noFill/>
            <a:miter lim="800000"/>
            <a:headEnd/>
            <a:tailEnd/>
          </a:ln>
        </p:spPr>
        <p:txBody>
          <a:bodyPr>
            <a:spAutoFit/>
          </a:bodyPr>
          <a:lstStyle/>
          <a:p>
            <a:pPr algn="ctr"/>
            <a:r>
              <a:rPr lang="en-US" b="1">
                <a:latin typeface="Corbel" pitchFamily="34" charset="0"/>
              </a:rPr>
              <a:t>High-Level Flowchart</a:t>
            </a:r>
          </a:p>
        </p:txBody>
      </p:sp>
      <p:sp>
        <p:nvSpPr>
          <p:cNvPr id="14346" name="TextBox 21"/>
          <p:cNvSpPr txBox="1">
            <a:spLocks noChangeArrowheads="1"/>
          </p:cNvSpPr>
          <p:nvPr/>
        </p:nvSpPr>
        <p:spPr bwMode="auto">
          <a:xfrm>
            <a:off x="1752600" y="3352800"/>
            <a:ext cx="5638800" cy="369888"/>
          </a:xfrm>
          <a:prstGeom prst="rect">
            <a:avLst/>
          </a:prstGeom>
          <a:noFill/>
          <a:ln w="9525">
            <a:noFill/>
            <a:miter lim="800000"/>
            <a:headEnd/>
            <a:tailEnd/>
          </a:ln>
        </p:spPr>
        <p:txBody>
          <a:bodyPr>
            <a:spAutoFit/>
          </a:bodyPr>
          <a:lstStyle/>
          <a:p>
            <a:pPr algn="ctr"/>
            <a:r>
              <a:rPr lang="en-US" b="1">
                <a:latin typeface="Corbel" pitchFamily="34" charset="0"/>
              </a:rPr>
              <a:t>Detailed Flowchart</a:t>
            </a:r>
          </a:p>
        </p:txBody>
      </p:sp>
      <p:sp>
        <p:nvSpPr>
          <p:cNvPr id="23" name="Process 22"/>
          <p:cNvSpPr>
            <a:spLocks noChangeArrowheads="1"/>
          </p:cNvSpPr>
          <p:nvPr/>
        </p:nvSpPr>
        <p:spPr bwMode="auto">
          <a:xfrm>
            <a:off x="304800" y="4876800"/>
            <a:ext cx="1295400" cy="6858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Walk to the cereal </a:t>
            </a:r>
            <a:r>
              <a:rPr lang="en-US" dirty="0">
                <a:solidFill>
                  <a:schemeClr val="lt1"/>
                </a:solidFill>
                <a:latin typeface="+mn-lt"/>
                <a:ea typeface="+mn-ea"/>
              </a:rPr>
              <a:t>aisle</a:t>
            </a:r>
            <a:endParaRPr lang="en-US" dirty="0">
              <a:solidFill>
                <a:schemeClr val="lt1"/>
              </a:solidFill>
              <a:latin typeface="+mn-lt"/>
              <a:ea typeface="+mn-ea"/>
            </a:endParaRPr>
          </a:p>
        </p:txBody>
      </p:sp>
      <p:sp>
        <p:nvSpPr>
          <p:cNvPr id="34" name="Decision 33"/>
          <p:cNvSpPr>
            <a:spLocks noChangeArrowheads="1"/>
          </p:cNvSpPr>
          <p:nvPr/>
        </p:nvSpPr>
        <p:spPr bwMode="auto">
          <a:xfrm>
            <a:off x="2057400" y="4495800"/>
            <a:ext cx="1676400" cy="1371600"/>
          </a:xfrm>
          <a:prstGeom prst="flowChartDecision">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Decide on cereal</a:t>
            </a:r>
          </a:p>
        </p:txBody>
      </p:sp>
      <p:cxnSp>
        <p:nvCxnSpPr>
          <p:cNvPr id="36" name="Straight Arrow Connector 35"/>
          <p:cNvCxnSpPr>
            <a:cxnSpLocks noChangeShapeType="1"/>
            <a:endCxn id="23" idx="0"/>
          </p:cNvCxnSpPr>
          <p:nvPr/>
        </p:nvCxnSpPr>
        <p:spPr bwMode="auto">
          <a:xfrm rot="5400000">
            <a:off x="781050" y="4667250"/>
            <a:ext cx="381000" cy="381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40" name="Straight Arrow Connector 39"/>
          <p:cNvCxnSpPr>
            <a:cxnSpLocks noChangeShapeType="1"/>
            <a:stCxn id="23" idx="3"/>
            <a:endCxn id="34" idx="1"/>
          </p:cNvCxnSpPr>
          <p:nvPr/>
        </p:nvCxnSpPr>
        <p:spPr bwMode="auto">
          <a:xfrm flipV="1">
            <a:off x="1600200" y="5181600"/>
            <a:ext cx="457200" cy="381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41" name="Process 40"/>
          <p:cNvSpPr>
            <a:spLocks noChangeArrowheads="1"/>
          </p:cNvSpPr>
          <p:nvPr/>
        </p:nvSpPr>
        <p:spPr bwMode="auto">
          <a:xfrm>
            <a:off x="3886200" y="3962400"/>
            <a:ext cx="1066800" cy="6858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Pick up a box</a:t>
            </a:r>
          </a:p>
        </p:txBody>
      </p:sp>
      <p:sp>
        <p:nvSpPr>
          <p:cNvPr id="42" name="Process 41"/>
          <p:cNvSpPr>
            <a:spLocks noChangeArrowheads="1"/>
          </p:cNvSpPr>
          <p:nvPr/>
        </p:nvSpPr>
        <p:spPr bwMode="auto">
          <a:xfrm>
            <a:off x="3962400" y="5638800"/>
            <a:ext cx="1066800" cy="6858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Pick up a box</a:t>
            </a:r>
          </a:p>
        </p:txBody>
      </p:sp>
      <p:cxnSp>
        <p:nvCxnSpPr>
          <p:cNvPr id="48" name="Shape 47"/>
          <p:cNvCxnSpPr>
            <a:cxnSpLocks noChangeShapeType="1"/>
            <a:stCxn id="34" idx="2"/>
            <a:endCxn id="42" idx="1"/>
          </p:cNvCxnSpPr>
          <p:nvPr/>
        </p:nvCxnSpPr>
        <p:spPr bwMode="auto">
          <a:xfrm rot="16200000" flipH="1">
            <a:off x="3371850" y="5391150"/>
            <a:ext cx="114300" cy="1066800"/>
          </a:xfrm>
          <a:prstGeom prst="bentConnector2">
            <a:avLst/>
          </a:prstGeom>
          <a:noFill/>
          <a:ln w="25400">
            <a:solidFill>
              <a:schemeClr val="accent1"/>
            </a:solidFill>
            <a:miter lim="800000"/>
            <a:headEnd/>
            <a:tailEnd type="arrow" w="med" len="med"/>
          </a:ln>
          <a:effectLst>
            <a:outerShdw dist="20000" dir="5400000" rotWithShape="0">
              <a:srgbClr val="808080">
                <a:alpha val="37999"/>
              </a:srgbClr>
            </a:outerShdw>
          </a:effectLst>
        </p:spPr>
      </p:cxnSp>
      <p:cxnSp>
        <p:nvCxnSpPr>
          <p:cNvPr id="51" name="Elbow Connector 50"/>
          <p:cNvCxnSpPr>
            <a:cxnSpLocks noChangeShapeType="1"/>
            <a:stCxn id="34" idx="0"/>
            <a:endCxn id="41" idx="1"/>
          </p:cNvCxnSpPr>
          <p:nvPr/>
        </p:nvCxnSpPr>
        <p:spPr bwMode="auto">
          <a:xfrm rot="5400000" flipH="1" flipV="1">
            <a:off x="3295650" y="3905250"/>
            <a:ext cx="190500" cy="990600"/>
          </a:xfrm>
          <a:prstGeom prst="bentConnector2">
            <a:avLst/>
          </a:prstGeom>
          <a:noFill/>
          <a:ln w="25400">
            <a:solidFill>
              <a:schemeClr val="accent1"/>
            </a:solidFill>
            <a:miter lim="800000"/>
            <a:headEnd/>
            <a:tailEnd type="arrow" w="med" len="med"/>
          </a:ln>
          <a:effectLst>
            <a:outerShdw dist="20000" dir="5400000" rotWithShape="0">
              <a:srgbClr val="808080">
                <a:alpha val="37999"/>
              </a:srgbClr>
            </a:outerShdw>
          </a:effectLst>
        </p:spPr>
      </p:cxnSp>
      <p:sp>
        <p:nvSpPr>
          <p:cNvPr id="14355" name="TextBox 52"/>
          <p:cNvSpPr txBox="1">
            <a:spLocks noChangeArrowheads="1"/>
          </p:cNvSpPr>
          <p:nvPr/>
        </p:nvSpPr>
        <p:spPr bwMode="auto">
          <a:xfrm>
            <a:off x="2286000" y="3657600"/>
            <a:ext cx="1600200" cy="369888"/>
          </a:xfrm>
          <a:prstGeom prst="rect">
            <a:avLst/>
          </a:prstGeom>
          <a:noFill/>
          <a:ln w="9525">
            <a:noFill/>
            <a:miter lim="800000"/>
            <a:headEnd/>
            <a:tailEnd/>
          </a:ln>
        </p:spPr>
        <p:txBody>
          <a:bodyPr>
            <a:spAutoFit/>
          </a:bodyPr>
          <a:lstStyle/>
          <a:p>
            <a:r>
              <a:rPr lang="en-US"/>
              <a:t>Corn Flakes</a:t>
            </a:r>
          </a:p>
        </p:txBody>
      </p:sp>
      <p:sp>
        <p:nvSpPr>
          <p:cNvPr id="14356" name="TextBox 53"/>
          <p:cNvSpPr txBox="1">
            <a:spLocks noChangeArrowheads="1"/>
          </p:cNvSpPr>
          <p:nvPr/>
        </p:nvSpPr>
        <p:spPr bwMode="auto">
          <a:xfrm>
            <a:off x="2286000" y="6172200"/>
            <a:ext cx="1600200" cy="369888"/>
          </a:xfrm>
          <a:prstGeom prst="rect">
            <a:avLst/>
          </a:prstGeom>
          <a:noFill/>
          <a:ln w="9525">
            <a:noFill/>
            <a:miter lim="800000"/>
            <a:headEnd/>
            <a:tailEnd/>
          </a:ln>
        </p:spPr>
        <p:txBody>
          <a:bodyPr>
            <a:spAutoFit/>
          </a:bodyPr>
          <a:lstStyle/>
          <a:p>
            <a:r>
              <a:rPr lang="en-US"/>
              <a:t>Honey Oats</a:t>
            </a:r>
          </a:p>
        </p:txBody>
      </p:sp>
      <p:sp>
        <p:nvSpPr>
          <p:cNvPr id="58" name="Process 57"/>
          <p:cNvSpPr>
            <a:spLocks noChangeArrowheads="1"/>
          </p:cNvSpPr>
          <p:nvPr/>
        </p:nvSpPr>
        <p:spPr bwMode="auto">
          <a:xfrm>
            <a:off x="5410200" y="3886200"/>
            <a:ext cx="1219200" cy="8382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Walk to cashier with cereal</a:t>
            </a:r>
          </a:p>
        </p:txBody>
      </p:sp>
      <p:sp>
        <p:nvSpPr>
          <p:cNvPr id="59" name="Process 58"/>
          <p:cNvSpPr>
            <a:spLocks noChangeArrowheads="1"/>
          </p:cNvSpPr>
          <p:nvPr/>
        </p:nvSpPr>
        <p:spPr bwMode="auto">
          <a:xfrm>
            <a:off x="5410200" y="5562600"/>
            <a:ext cx="1219200" cy="8382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Walk to cashier with cereal</a:t>
            </a:r>
          </a:p>
        </p:txBody>
      </p:sp>
      <p:cxnSp>
        <p:nvCxnSpPr>
          <p:cNvPr id="61" name="Straight Arrow Connector 60"/>
          <p:cNvCxnSpPr>
            <a:cxnSpLocks noChangeShapeType="1"/>
            <a:stCxn id="41" idx="3"/>
            <a:endCxn id="58" idx="1"/>
          </p:cNvCxnSpPr>
          <p:nvPr/>
        </p:nvCxnSpPr>
        <p:spPr bwMode="auto">
          <a:xfrm>
            <a:off x="4953000" y="4305300"/>
            <a:ext cx="4572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63" name="Straight Arrow Connector 62"/>
          <p:cNvCxnSpPr>
            <a:cxnSpLocks noChangeShapeType="1"/>
            <a:stCxn id="42" idx="3"/>
            <a:endCxn id="59" idx="1"/>
          </p:cNvCxnSpPr>
          <p:nvPr/>
        </p:nvCxnSpPr>
        <p:spPr bwMode="auto">
          <a:xfrm>
            <a:off x="5029200" y="5981700"/>
            <a:ext cx="3810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70" name="Process 69"/>
          <p:cNvSpPr>
            <a:spLocks noChangeArrowheads="1"/>
          </p:cNvSpPr>
          <p:nvPr/>
        </p:nvSpPr>
        <p:spPr bwMode="auto">
          <a:xfrm>
            <a:off x="7239000" y="5562600"/>
            <a:ext cx="1219200" cy="8382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Give cashier coupon</a:t>
            </a:r>
          </a:p>
        </p:txBody>
      </p:sp>
      <p:cxnSp>
        <p:nvCxnSpPr>
          <p:cNvPr id="79" name="Straight Arrow Connector 78"/>
          <p:cNvCxnSpPr>
            <a:cxnSpLocks noChangeShapeType="1"/>
            <a:stCxn id="58" idx="3"/>
          </p:cNvCxnSpPr>
          <p:nvPr/>
        </p:nvCxnSpPr>
        <p:spPr bwMode="auto">
          <a:xfrm>
            <a:off x="6629400" y="4305300"/>
            <a:ext cx="4572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81" name="Straight Arrow Connector 80"/>
          <p:cNvCxnSpPr>
            <a:cxnSpLocks noChangeShapeType="1"/>
            <a:stCxn id="59" idx="3"/>
            <a:endCxn id="70" idx="1"/>
          </p:cNvCxnSpPr>
          <p:nvPr/>
        </p:nvCxnSpPr>
        <p:spPr bwMode="auto">
          <a:xfrm>
            <a:off x="6629400" y="5981700"/>
            <a:ext cx="6096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83" name="Straight Arrow Connector 82"/>
          <p:cNvCxnSpPr>
            <a:cxnSpLocks noChangeShapeType="1"/>
            <a:stCxn id="70" idx="0"/>
          </p:cNvCxnSpPr>
          <p:nvPr/>
        </p:nvCxnSpPr>
        <p:spPr bwMode="auto">
          <a:xfrm rot="5400000" flipH="1" flipV="1">
            <a:off x="7429501" y="5143500"/>
            <a:ext cx="838200" cy="3175"/>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115" name="Straight Connector 114"/>
          <p:cNvCxnSpPr>
            <a:cxnSpLocks noChangeShapeType="1"/>
          </p:cNvCxnSpPr>
          <p:nvPr/>
        </p:nvCxnSpPr>
        <p:spPr bwMode="auto">
          <a:xfrm>
            <a:off x="0" y="3200400"/>
            <a:ext cx="91440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cxnSp>
        <p:nvCxnSpPr>
          <p:cNvPr id="117" name="Straight Connector 116"/>
          <p:cNvCxnSpPr>
            <a:cxnSpLocks noChangeShapeType="1"/>
          </p:cNvCxnSpPr>
          <p:nvPr/>
        </p:nvCxnSpPr>
        <p:spPr bwMode="auto">
          <a:xfrm>
            <a:off x="0" y="1600200"/>
            <a:ext cx="91440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sp>
        <p:nvSpPr>
          <p:cNvPr id="37" name="Terminator 36"/>
          <p:cNvSpPr>
            <a:spLocks noChangeArrowheads="1"/>
          </p:cNvSpPr>
          <p:nvPr/>
        </p:nvSpPr>
        <p:spPr bwMode="auto">
          <a:xfrm>
            <a:off x="228600" y="2057400"/>
            <a:ext cx="1676400" cy="685800"/>
          </a:xfrm>
          <a:prstGeom prst="flowChartTerminator">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Arrive at the grocery store</a:t>
            </a:r>
          </a:p>
        </p:txBody>
      </p:sp>
      <p:sp>
        <p:nvSpPr>
          <p:cNvPr id="38" name="Terminator 37"/>
          <p:cNvSpPr>
            <a:spLocks noChangeArrowheads="1"/>
          </p:cNvSpPr>
          <p:nvPr/>
        </p:nvSpPr>
        <p:spPr bwMode="auto">
          <a:xfrm>
            <a:off x="7315200" y="2057400"/>
            <a:ext cx="1676400" cy="685800"/>
          </a:xfrm>
          <a:prstGeom prst="flowChartTerminator">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Pay for the box of cereal</a:t>
            </a:r>
          </a:p>
        </p:txBody>
      </p:sp>
      <p:sp>
        <p:nvSpPr>
          <p:cNvPr id="43" name="Terminator 42"/>
          <p:cNvSpPr>
            <a:spLocks noChangeArrowheads="1"/>
          </p:cNvSpPr>
          <p:nvPr/>
        </p:nvSpPr>
        <p:spPr bwMode="auto">
          <a:xfrm>
            <a:off x="228600" y="3810000"/>
            <a:ext cx="1676400" cy="685800"/>
          </a:xfrm>
          <a:prstGeom prst="flowChartTerminator">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Arrive at the grocery store</a:t>
            </a:r>
          </a:p>
        </p:txBody>
      </p:sp>
      <p:sp>
        <p:nvSpPr>
          <p:cNvPr id="45" name="Terminator 44"/>
          <p:cNvSpPr>
            <a:spLocks noChangeArrowheads="1"/>
          </p:cNvSpPr>
          <p:nvPr/>
        </p:nvSpPr>
        <p:spPr bwMode="auto">
          <a:xfrm>
            <a:off x="7086600" y="4038600"/>
            <a:ext cx="1676400" cy="685800"/>
          </a:xfrm>
          <a:prstGeom prst="flowChartTerminator">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Pay for the box of cereal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0" name="Straight Connector 109"/>
          <p:cNvCxnSpPr>
            <a:cxnSpLocks noChangeShapeType="1"/>
          </p:cNvCxnSpPr>
          <p:nvPr/>
        </p:nvCxnSpPr>
        <p:spPr bwMode="auto">
          <a:xfrm>
            <a:off x="0" y="5410200"/>
            <a:ext cx="9144000" cy="1588"/>
          </a:xfrm>
          <a:prstGeom prst="line">
            <a:avLst/>
          </a:prstGeom>
          <a:noFill/>
          <a:ln w="25400">
            <a:solidFill>
              <a:schemeClr val="tx1"/>
            </a:solidFill>
            <a:round/>
            <a:headEnd/>
            <a:tailEnd/>
          </a:ln>
          <a:effectLst>
            <a:outerShdw dist="20000" dir="5400000" rotWithShape="0">
              <a:srgbClr val="808080">
                <a:alpha val="37999"/>
              </a:srgbClr>
            </a:outerShdw>
          </a:effectLst>
        </p:spPr>
      </p:cxnSp>
      <p:cxnSp>
        <p:nvCxnSpPr>
          <p:cNvPr id="229" name="Straight Arrow Connector 228"/>
          <p:cNvCxnSpPr>
            <a:cxnSpLocks noChangeShapeType="1"/>
          </p:cNvCxnSpPr>
          <p:nvPr/>
        </p:nvCxnSpPr>
        <p:spPr bwMode="auto">
          <a:xfrm>
            <a:off x="7086600" y="3124200"/>
            <a:ext cx="0" cy="36576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212" name="Process 211"/>
          <p:cNvSpPr>
            <a:spLocks noChangeArrowheads="1"/>
          </p:cNvSpPr>
          <p:nvPr/>
        </p:nvSpPr>
        <p:spPr bwMode="auto">
          <a:xfrm>
            <a:off x="6477000" y="3810000"/>
            <a:ext cx="1066800" cy="8382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Place box on belt</a:t>
            </a:r>
          </a:p>
        </p:txBody>
      </p:sp>
      <p:cxnSp>
        <p:nvCxnSpPr>
          <p:cNvPr id="166" name="Straight Arrow Connector 165"/>
          <p:cNvCxnSpPr>
            <a:cxnSpLocks noChangeShapeType="1"/>
          </p:cNvCxnSpPr>
          <p:nvPr/>
        </p:nvCxnSpPr>
        <p:spPr bwMode="auto">
          <a:xfrm>
            <a:off x="8763000" y="2590800"/>
            <a:ext cx="0" cy="41910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15365" name="Title 3"/>
          <p:cNvSpPr>
            <a:spLocks noGrp="1"/>
          </p:cNvSpPr>
          <p:nvPr>
            <p:ph type="title"/>
          </p:nvPr>
        </p:nvSpPr>
        <p:spPr/>
        <p:txBody>
          <a:bodyPr/>
          <a:lstStyle/>
          <a:p>
            <a:r>
              <a:rPr lang="en-US" smtClean="0"/>
              <a:t>What it looks like</a:t>
            </a:r>
            <a:br>
              <a:rPr lang="en-US" smtClean="0"/>
            </a:br>
            <a:r>
              <a:rPr lang="en-US" sz="2400" smtClean="0"/>
              <a:t>Example: The process of buying a box of cereal.</a:t>
            </a:r>
            <a:endParaRPr lang="en-US" smtClean="0"/>
          </a:p>
        </p:txBody>
      </p:sp>
      <p:sp>
        <p:nvSpPr>
          <p:cNvPr id="15366" name="TextBox 19"/>
          <p:cNvSpPr txBox="1">
            <a:spLocks noChangeArrowheads="1"/>
          </p:cNvSpPr>
          <p:nvPr/>
        </p:nvSpPr>
        <p:spPr bwMode="auto">
          <a:xfrm>
            <a:off x="1828800" y="1676400"/>
            <a:ext cx="5638800" cy="369888"/>
          </a:xfrm>
          <a:prstGeom prst="rect">
            <a:avLst/>
          </a:prstGeom>
          <a:noFill/>
          <a:ln w="9525">
            <a:noFill/>
            <a:miter lim="800000"/>
            <a:headEnd/>
            <a:tailEnd/>
          </a:ln>
        </p:spPr>
        <p:txBody>
          <a:bodyPr>
            <a:spAutoFit/>
          </a:bodyPr>
          <a:lstStyle/>
          <a:p>
            <a:pPr algn="ctr"/>
            <a:r>
              <a:rPr lang="en-US" b="1">
                <a:latin typeface="Corbel" pitchFamily="34" charset="0"/>
              </a:rPr>
              <a:t>Swimlane Map</a:t>
            </a:r>
          </a:p>
        </p:txBody>
      </p:sp>
      <p:sp>
        <p:nvSpPr>
          <p:cNvPr id="23" name="Process 22"/>
          <p:cNvSpPr>
            <a:spLocks noChangeArrowheads="1"/>
          </p:cNvSpPr>
          <p:nvPr/>
        </p:nvSpPr>
        <p:spPr bwMode="auto">
          <a:xfrm>
            <a:off x="457200" y="3200400"/>
            <a:ext cx="1295400" cy="6858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Walk to the cereal isle</a:t>
            </a:r>
          </a:p>
        </p:txBody>
      </p:sp>
      <p:sp>
        <p:nvSpPr>
          <p:cNvPr id="34" name="Decision 33"/>
          <p:cNvSpPr>
            <a:spLocks noChangeArrowheads="1"/>
          </p:cNvSpPr>
          <p:nvPr/>
        </p:nvSpPr>
        <p:spPr bwMode="auto">
          <a:xfrm>
            <a:off x="1981200" y="2971800"/>
            <a:ext cx="1676400" cy="1066800"/>
          </a:xfrm>
          <a:prstGeom prst="flowChartDecision">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Decide on cereal</a:t>
            </a:r>
          </a:p>
        </p:txBody>
      </p:sp>
      <p:cxnSp>
        <p:nvCxnSpPr>
          <p:cNvPr id="36" name="Straight Arrow Connector 35"/>
          <p:cNvCxnSpPr>
            <a:cxnSpLocks noChangeShapeType="1"/>
          </p:cNvCxnSpPr>
          <p:nvPr/>
        </p:nvCxnSpPr>
        <p:spPr bwMode="auto">
          <a:xfrm rot="5400000">
            <a:off x="1009650" y="2990850"/>
            <a:ext cx="381000" cy="381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40" name="Straight Arrow Connector 39"/>
          <p:cNvCxnSpPr>
            <a:cxnSpLocks noChangeShapeType="1"/>
            <a:stCxn id="23" idx="3"/>
            <a:endCxn id="34" idx="1"/>
          </p:cNvCxnSpPr>
          <p:nvPr/>
        </p:nvCxnSpPr>
        <p:spPr bwMode="auto">
          <a:xfrm flipV="1">
            <a:off x="1752600" y="3505200"/>
            <a:ext cx="228600" cy="381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41" name="Process 40"/>
          <p:cNvSpPr>
            <a:spLocks noChangeArrowheads="1"/>
          </p:cNvSpPr>
          <p:nvPr/>
        </p:nvSpPr>
        <p:spPr bwMode="auto">
          <a:xfrm>
            <a:off x="3505200" y="2209800"/>
            <a:ext cx="1143000" cy="11430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Pick up a box of corn flakes</a:t>
            </a:r>
          </a:p>
        </p:txBody>
      </p:sp>
      <p:sp>
        <p:nvSpPr>
          <p:cNvPr id="42" name="Process 41"/>
          <p:cNvSpPr>
            <a:spLocks noChangeArrowheads="1"/>
          </p:cNvSpPr>
          <p:nvPr/>
        </p:nvSpPr>
        <p:spPr bwMode="auto">
          <a:xfrm>
            <a:off x="3505200" y="3657600"/>
            <a:ext cx="1143000" cy="11430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Pick up a box of honey oats</a:t>
            </a:r>
          </a:p>
        </p:txBody>
      </p:sp>
      <p:cxnSp>
        <p:nvCxnSpPr>
          <p:cNvPr id="48" name="Shape 47"/>
          <p:cNvCxnSpPr>
            <a:cxnSpLocks noChangeShapeType="1"/>
            <a:stCxn id="34" idx="2"/>
          </p:cNvCxnSpPr>
          <p:nvPr/>
        </p:nvCxnSpPr>
        <p:spPr bwMode="auto">
          <a:xfrm rot="16200000" flipH="1">
            <a:off x="3048000" y="3810000"/>
            <a:ext cx="228600" cy="685800"/>
          </a:xfrm>
          <a:prstGeom prst="bentConnector2">
            <a:avLst/>
          </a:prstGeom>
          <a:noFill/>
          <a:ln w="25400">
            <a:solidFill>
              <a:schemeClr val="accent1"/>
            </a:solidFill>
            <a:miter lim="800000"/>
            <a:headEnd/>
            <a:tailEnd type="arrow" w="med" len="med"/>
          </a:ln>
          <a:effectLst>
            <a:outerShdw dist="20000" dir="5400000" rotWithShape="0">
              <a:srgbClr val="808080">
                <a:alpha val="37999"/>
              </a:srgbClr>
            </a:outerShdw>
          </a:effectLst>
        </p:spPr>
      </p:cxnSp>
      <p:cxnSp>
        <p:nvCxnSpPr>
          <p:cNvPr id="51" name="Elbow Connector 50"/>
          <p:cNvCxnSpPr>
            <a:cxnSpLocks noChangeShapeType="1"/>
            <a:stCxn id="34" idx="0"/>
            <a:endCxn id="41" idx="1"/>
          </p:cNvCxnSpPr>
          <p:nvPr/>
        </p:nvCxnSpPr>
        <p:spPr bwMode="auto">
          <a:xfrm rot="5400000" flipH="1" flipV="1">
            <a:off x="3067050" y="2533650"/>
            <a:ext cx="190500" cy="685800"/>
          </a:xfrm>
          <a:prstGeom prst="bentConnector2">
            <a:avLst/>
          </a:prstGeom>
          <a:noFill/>
          <a:ln w="25400">
            <a:solidFill>
              <a:schemeClr val="accent1"/>
            </a:solidFill>
            <a:miter lim="800000"/>
            <a:headEnd/>
            <a:tailEnd type="arrow" w="med" len="med"/>
          </a:ln>
          <a:effectLst>
            <a:outerShdw dist="20000" dir="5400000" rotWithShape="0">
              <a:srgbClr val="808080">
                <a:alpha val="37999"/>
              </a:srgbClr>
            </a:outerShdw>
          </a:effectLst>
        </p:spPr>
      </p:cxnSp>
      <p:sp>
        <p:nvSpPr>
          <p:cNvPr id="15375" name="TextBox 52"/>
          <p:cNvSpPr txBox="1">
            <a:spLocks noChangeArrowheads="1"/>
          </p:cNvSpPr>
          <p:nvPr/>
        </p:nvSpPr>
        <p:spPr bwMode="auto">
          <a:xfrm>
            <a:off x="2133600" y="2286000"/>
            <a:ext cx="1600200" cy="369888"/>
          </a:xfrm>
          <a:prstGeom prst="rect">
            <a:avLst/>
          </a:prstGeom>
          <a:noFill/>
          <a:ln w="9525">
            <a:noFill/>
            <a:miter lim="800000"/>
            <a:headEnd/>
            <a:tailEnd/>
          </a:ln>
        </p:spPr>
        <p:txBody>
          <a:bodyPr>
            <a:spAutoFit/>
          </a:bodyPr>
          <a:lstStyle/>
          <a:p>
            <a:r>
              <a:rPr lang="en-US"/>
              <a:t>Corn Flakes</a:t>
            </a:r>
          </a:p>
        </p:txBody>
      </p:sp>
      <p:sp>
        <p:nvSpPr>
          <p:cNvPr id="15376" name="TextBox 53"/>
          <p:cNvSpPr txBox="1">
            <a:spLocks noChangeArrowheads="1"/>
          </p:cNvSpPr>
          <p:nvPr/>
        </p:nvSpPr>
        <p:spPr bwMode="auto">
          <a:xfrm>
            <a:off x="2133600" y="4267200"/>
            <a:ext cx="1600200" cy="369888"/>
          </a:xfrm>
          <a:prstGeom prst="rect">
            <a:avLst/>
          </a:prstGeom>
          <a:noFill/>
          <a:ln w="9525">
            <a:noFill/>
            <a:miter lim="800000"/>
            <a:headEnd/>
            <a:tailEnd/>
          </a:ln>
        </p:spPr>
        <p:txBody>
          <a:bodyPr>
            <a:spAutoFit/>
          </a:bodyPr>
          <a:lstStyle/>
          <a:p>
            <a:r>
              <a:rPr lang="en-US"/>
              <a:t>Honey Oats</a:t>
            </a:r>
          </a:p>
        </p:txBody>
      </p:sp>
      <p:sp>
        <p:nvSpPr>
          <p:cNvPr id="58" name="Process 57"/>
          <p:cNvSpPr>
            <a:spLocks noChangeArrowheads="1"/>
          </p:cNvSpPr>
          <p:nvPr/>
        </p:nvSpPr>
        <p:spPr bwMode="auto">
          <a:xfrm>
            <a:off x="4953000" y="2362200"/>
            <a:ext cx="1219200" cy="8382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Walk to cashier with cereal</a:t>
            </a:r>
          </a:p>
        </p:txBody>
      </p:sp>
      <p:sp>
        <p:nvSpPr>
          <p:cNvPr id="59" name="Process 58"/>
          <p:cNvSpPr>
            <a:spLocks noChangeArrowheads="1"/>
          </p:cNvSpPr>
          <p:nvPr/>
        </p:nvSpPr>
        <p:spPr bwMode="auto">
          <a:xfrm>
            <a:off x="4953000" y="3810000"/>
            <a:ext cx="1219200" cy="8382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Walk to cashier with cereal</a:t>
            </a:r>
          </a:p>
        </p:txBody>
      </p:sp>
      <p:cxnSp>
        <p:nvCxnSpPr>
          <p:cNvPr id="63" name="Straight Arrow Connector 62"/>
          <p:cNvCxnSpPr>
            <a:cxnSpLocks noChangeShapeType="1"/>
          </p:cNvCxnSpPr>
          <p:nvPr/>
        </p:nvCxnSpPr>
        <p:spPr bwMode="auto">
          <a:xfrm flipV="1">
            <a:off x="4648200" y="4267200"/>
            <a:ext cx="304800" cy="762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70" name="Process 69"/>
          <p:cNvSpPr>
            <a:spLocks noChangeArrowheads="1"/>
          </p:cNvSpPr>
          <p:nvPr/>
        </p:nvSpPr>
        <p:spPr bwMode="auto">
          <a:xfrm>
            <a:off x="7772400" y="3810000"/>
            <a:ext cx="1371600" cy="8382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Give cashier coupon and cash</a:t>
            </a:r>
          </a:p>
        </p:txBody>
      </p:sp>
      <p:cxnSp>
        <p:nvCxnSpPr>
          <p:cNvPr id="79" name="Straight Arrow Connector 78"/>
          <p:cNvCxnSpPr>
            <a:cxnSpLocks noChangeShapeType="1"/>
            <a:stCxn id="58" idx="3"/>
            <a:endCxn id="213" idx="1"/>
          </p:cNvCxnSpPr>
          <p:nvPr/>
        </p:nvCxnSpPr>
        <p:spPr bwMode="auto">
          <a:xfrm>
            <a:off x="6172200" y="2781300"/>
            <a:ext cx="3048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81" name="Straight Arrow Connector 80"/>
          <p:cNvCxnSpPr>
            <a:cxnSpLocks noChangeShapeType="1"/>
            <a:stCxn id="59" idx="3"/>
            <a:endCxn id="212" idx="1"/>
          </p:cNvCxnSpPr>
          <p:nvPr/>
        </p:nvCxnSpPr>
        <p:spPr bwMode="auto">
          <a:xfrm>
            <a:off x="6172200" y="4229100"/>
            <a:ext cx="304800" cy="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15383" name="TextBox 34"/>
          <p:cNvSpPr txBox="1">
            <a:spLocks noChangeArrowheads="1"/>
          </p:cNvSpPr>
          <p:nvPr/>
        </p:nvSpPr>
        <p:spPr bwMode="auto">
          <a:xfrm rot="10800000">
            <a:off x="0" y="2438400"/>
            <a:ext cx="461963" cy="1360488"/>
          </a:xfrm>
          <a:prstGeom prst="rect">
            <a:avLst/>
          </a:prstGeom>
          <a:noFill/>
          <a:ln w="9525">
            <a:noFill/>
            <a:miter lim="800000"/>
            <a:headEnd/>
            <a:tailEnd/>
          </a:ln>
        </p:spPr>
        <p:txBody>
          <a:bodyPr vert="eaVert" anchor="b" anchorCtr="1">
            <a:spAutoFit/>
          </a:bodyPr>
          <a:lstStyle/>
          <a:p>
            <a:r>
              <a:rPr lang="en-US"/>
              <a:t>Customer</a:t>
            </a:r>
          </a:p>
        </p:txBody>
      </p:sp>
      <p:sp>
        <p:nvSpPr>
          <p:cNvPr id="15384" name="TextBox 36"/>
          <p:cNvSpPr txBox="1">
            <a:spLocks noChangeArrowheads="1"/>
          </p:cNvSpPr>
          <p:nvPr/>
        </p:nvSpPr>
        <p:spPr bwMode="auto">
          <a:xfrm rot="10800000">
            <a:off x="0" y="5497513"/>
            <a:ext cx="461963" cy="1360487"/>
          </a:xfrm>
          <a:prstGeom prst="rect">
            <a:avLst/>
          </a:prstGeom>
          <a:noFill/>
          <a:ln w="9525">
            <a:noFill/>
            <a:miter lim="800000"/>
            <a:headEnd/>
            <a:tailEnd/>
          </a:ln>
        </p:spPr>
        <p:txBody>
          <a:bodyPr vert="eaVert" anchor="b" anchorCtr="1">
            <a:spAutoFit/>
          </a:bodyPr>
          <a:lstStyle/>
          <a:p>
            <a:r>
              <a:rPr lang="en-US"/>
              <a:t>Cashier</a:t>
            </a:r>
          </a:p>
        </p:txBody>
      </p:sp>
      <p:cxnSp>
        <p:nvCxnSpPr>
          <p:cNvPr id="64" name="Straight Arrow Connector 63"/>
          <p:cNvCxnSpPr>
            <a:cxnSpLocks noChangeShapeType="1"/>
            <a:stCxn id="41" idx="3"/>
            <a:endCxn id="58" idx="1"/>
          </p:cNvCxnSpPr>
          <p:nvPr/>
        </p:nvCxnSpPr>
        <p:spPr bwMode="auto">
          <a:xfrm>
            <a:off x="4648200" y="2781300"/>
            <a:ext cx="3048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113" name="Straight Connector 112"/>
          <p:cNvCxnSpPr>
            <a:cxnSpLocks noChangeShapeType="1"/>
          </p:cNvCxnSpPr>
          <p:nvPr/>
        </p:nvCxnSpPr>
        <p:spPr bwMode="auto">
          <a:xfrm rot="5400000">
            <a:off x="-2058987" y="4419600"/>
            <a:ext cx="4878388" cy="1587"/>
          </a:xfrm>
          <a:prstGeom prst="line">
            <a:avLst/>
          </a:prstGeom>
          <a:noFill/>
          <a:ln w="25400">
            <a:solidFill>
              <a:schemeClr val="tx1"/>
            </a:solidFill>
            <a:round/>
            <a:headEnd/>
            <a:tailEnd/>
          </a:ln>
          <a:effectLst>
            <a:outerShdw dist="20000" dir="5400000" rotWithShape="0">
              <a:srgbClr val="808080">
                <a:alpha val="37999"/>
              </a:srgbClr>
            </a:outerShdw>
          </a:effectLst>
        </p:spPr>
      </p:cxnSp>
      <p:sp>
        <p:nvSpPr>
          <p:cNvPr id="119" name="Process 118"/>
          <p:cNvSpPr>
            <a:spLocks noChangeArrowheads="1"/>
          </p:cNvSpPr>
          <p:nvPr/>
        </p:nvSpPr>
        <p:spPr bwMode="auto">
          <a:xfrm>
            <a:off x="7924800" y="2362200"/>
            <a:ext cx="1219200" cy="8382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Give cashier cash</a:t>
            </a:r>
          </a:p>
        </p:txBody>
      </p:sp>
      <p:cxnSp>
        <p:nvCxnSpPr>
          <p:cNvPr id="167" name="Straight Arrow Connector 166"/>
          <p:cNvCxnSpPr>
            <a:cxnSpLocks noChangeShapeType="1"/>
          </p:cNvCxnSpPr>
          <p:nvPr/>
        </p:nvCxnSpPr>
        <p:spPr bwMode="auto">
          <a:xfrm flipH="1">
            <a:off x="8382000" y="4648200"/>
            <a:ext cx="1588" cy="18288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213" name="Process 212"/>
          <p:cNvSpPr>
            <a:spLocks noChangeArrowheads="1"/>
          </p:cNvSpPr>
          <p:nvPr/>
        </p:nvSpPr>
        <p:spPr bwMode="auto">
          <a:xfrm>
            <a:off x="6477000" y="2362200"/>
            <a:ext cx="990600" cy="8382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Place box on belt</a:t>
            </a:r>
          </a:p>
        </p:txBody>
      </p:sp>
      <p:cxnSp>
        <p:nvCxnSpPr>
          <p:cNvPr id="222" name="Straight Arrow Connector 221"/>
          <p:cNvCxnSpPr>
            <a:cxnSpLocks noChangeShapeType="1"/>
            <a:stCxn id="213" idx="3"/>
            <a:endCxn id="119" idx="1"/>
          </p:cNvCxnSpPr>
          <p:nvPr/>
        </p:nvCxnSpPr>
        <p:spPr bwMode="auto">
          <a:xfrm>
            <a:off x="7467600" y="2781300"/>
            <a:ext cx="4572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224" name="Straight Arrow Connector 223"/>
          <p:cNvCxnSpPr>
            <a:cxnSpLocks noChangeShapeType="1"/>
            <a:stCxn id="212" idx="3"/>
            <a:endCxn id="70" idx="1"/>
          </p:cNvCxnSpPr>
          <p:nvPr/>
        </p:nvCxnSpPr>
        <p:spPr bwMode="auto">
          <a:xfrm>
            <a:off x="7543800" y="4229100"/>
            <a:ext cx="228600" cy="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228" name="Straight Arrow Connector 227"/>
          <p:cNvCxnSpPr>
            <a:cxnSpLocks noChangeShapeType="1"/>
          </p:cNvCxnSpPr>
          <p:nvPr/>
        </p:nvCxnSpPr>
        <p:spPr bwMode="auto">
          <a:xfrm flipH="1">
            <a:off x="6705600" y="4648200"/>
            <a:ext cx="1588" cy="18288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231" name="Straight Connector 230"/>
          <p:cNvCxnSpPr>
            <a:cxnSpLocks noChangeShapeType="1"/>
          </p:cNvCxnSpPr>
          <p:nvPr/>
        </p:nvCxnSpPr>
        <p:spPr bwMode="auto">
          <a:xfrm>
            <a:off x="0" y="1676400"/>
            <a:ext cx="9144000" cy="1588"/>
          </a:xfrm>
          <a:prstGeom prst="line">
            <a:avLst/>
          </a:prstGeom>
          <a:noFill/>
          <a:ln w="25400">
            <a:solidFill>
              <a:schemeClr val="accent1"/>
            </a:solidFill>
            <a:round/>
            <a:headEnd/>
            <a:tailEnd/>
          </a:ln>
          <a:effectLst>
            <a:outerShdw dist="20000" dir="5400000" rotWithShape="0">
              <a:srgbClr val="808080">
                <a:alpha val="37999"/>
              </a:srgbClr>
            </a:outerShdw>
          </a:effectLst>
        </p:spPr>
      </p:cxnSp>
      <p:sp>
        <p:nvSpPr>
          <p:cNvPr id="38" name="Terminator 37"/>
          <p:cNvSpPr>
            <a:spLocks noChangeArrowheads="1"/>
          </p:cNvSpPr>
          <p:nvPr/>
        </p:nvSpPr>
        <p:spPr bwMode="auto">
          <a:xfrm>
            <a:off x="457200" y="2209800"/>
            <a:ext cx="1676400" cy="685800"/>
          </a:xfrm>
          <a:prstGeom prst="flowChartTerminator">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Arrive at the grocery store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p:txBody>
          <a:bodyPr/>
          <a:lstStyle/>
          <a:p>
            <a:r>
              <a:rPr lang="en-US" smtClean="0"/>
              <a:t>What it looks like</a:t>
            </a:r>
            <a:br>
              <a:rPr lang="en-US" smtClean="0"/>
            </a:br>
            <a:r>
              <a:rPr lang="en-US" sz="2400" smtClean="0"/>
              <a:t>Example: The process of buying a box of cereal.</a:t>
            </a:r>
            <a:endParaRPr lang="en-US" smtClean="0"/>
          </a:p>
        </p:txBody>
      </p:sp>
      <p:sp>
        <p:nvSpPr>
          <p:cNvPr id="17410" name="TextBox 19"/>
          <p:cNvSpPr txBox="1">
            <a:spLocks noChangeArrowheads="1"/>
          </p:cNvSpPr>
          <p:nvPr/>
        </p:nvSpPr>
        <p:spPr bwMode="auto">
          <a:xfrm>
            <a:off x="1828800" y="1676400"/>
            <a:ext cx="5638800" cy="369888"/>
          </a:xfrm>
          <a:prstGeom prst="rect">
            <a:avLst/>
          </a:prstGeom>
          <a:noFill/>
          <a:ln w="9525">
            <a:noFill/>
            <a:miter lim="800000"/>
            <a:headEnd/>
            <a:tailEnd/>
          </a:ln>
        </p:spPr>
        <p:txBody>
          <a:bodyPr>
            <a:spAutoFit/>
          </a:bodyPr>
          <a:lstStyle/>
          <a:p>
            <a:pPr algn="ctr"/>
            <a:r>
              <a:rPr lang="en-US" b="1">
                <a:latin typeface="Corbel" pitchFamily="34" charset="0"/>
              </a:rPr>
              <a:t>Swimlane Map</a:t>
            </a:r>
          </a:p>
        </p:txBody>
      </p:sp>
      <p:sp>
        <p:nvSpPr>
          <p:cNvPr id="17411" name="TextBox 34"/>
          <p:cNvSpPr txBox="1">
            <a:spLocks noChangeArrowheads="1"/>
          </p:cNvSpPr>
          <p:nvPr/>
        </p:nvSpPr>
        <p:spPr bwMode="auto">
          <a:xfrm rot="10800000">
            <a:off x="0" y="3962400"/>
            <a:ext cx="461963" cy="1360488"/>
          </a:xfrm>
          <a:prstGeom prst="rect">
            <a:avLst/>
          </a:prstGeom>
          <a:noFill/>
          <a:ln w="9525">
            <a:noFill/>
            <a:miter lim="800000"/>
            <a:headEnd/>
            <a:tailEnd/>
          </a:ln>
        </p:spPr>
        <p:txBody>
          <a:bodyPr vert="eaVert" anchor="b" anchorCtr="1">
            <a:spAutoFit/>
          </a:bodyPr>
          <a:lstStyle/>
          <a:p>
            <a:r>
              <a:rPr lang="en-US"/>
              <a:t>Cashier</a:t>
            </a:r>
          </a:p>
        </p:txBody>
      </p:sp>
      <p:cxnSp>
        <p:nvCxnSpPr>
          <p:cNvPr id="110" name="Straight Connector 109"/>
          <p:cNvCxnSpPr>
            <a:cxnSpLocks noChangeShapeType="1"/>
          </p:cNvCxnSpPr>
          <p:nvPr/>
        </p:nvCxnSpPr>
        <p:spPr bwMode="auto">
          <a:xfrm>
            <a:off x="0" y="2667000"/>
            <a:ext cx="8915400" cy="1588"/>
          </a:xfrm>
          <a:prstGeom prst="line">
            <a:avLst/>
          </a:prstGeom>
          <a:noFill/>
          <a:ln w="25400">
            <a:solidFill>
              <a:schemeClr val="tx1"/>
            </a:solidFill>
            <a:round/>
            <a:headEnd/>
            <a:tailEnd/>
          </a:ln>
          <a:effectLst>
            <a:outerShdw dist="20000" dir="5400000" rotWithShape="0">
              <a:srgbClr val="808080">
                <a:alpha val="37999"/>
              </a:srgbClr>
            </a:outerShdw>
          </a:effectLst>
        </p:spPr>
      </p:cxnSp>
      <p:cxnSp>
        <p:nvCxnSpPr>
          <p:cNvPr id="113" name="Straight Connector 112"/>
          <p:cNvCxnSpPr>
            <a:cxnSpLocks noChangeShapeType="1"/>
          </p:cNvCxnSpPr>
          <p:nvPr/>
        </p:nvCxnSpPr>
        <p:spPr bwMode="auto">
          <a:xfrm rot="5400000">
            <a:off x="-2058987" y="4419600"/>
            <a:ext cx="4878388" cy="1587"/>
          </a:xfrm>
          <a:prstGeom prst="line">
            <a:avLst/>
          </a:prstGeom>
          <a:noFill/>
          <a:ln w="25400">
            <a:solidFill>
              <a:schemeClr val="tx1"/>
            </a:solidFill>
            <a:round/>
            <a:headEnd/>
            <a:tailEnd/>
          </a:ln>
          <a:effectLst>
            <a:outerShdw dist="20000" dir="5400000" rotWithShape="0">
              <a:srgbClr val="808080">
                <a:alpha val="37999"/>
              </a:srgbClr>
            </a:outerShdw>
          </a:effectLst>
        </p:spPr>
      </p:cxnSp>
      <p:sp>
        <p:nvSpPr>
          <p:cNvPr id="134" name="Process 133"/>
          <p:cNvSpPr>
            <a:spLocks noChangeArrowheads="1"/>
          </p:cNvSpPr>
          <p:nvPr/>
        </p:nvSpPr>
        <p:spPr bwMode="auto">
          <a:xfrm>
            <a:off x="685800" y="4419600"/>
            <a:ext cx="1143000" cy="8382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Cashier takes box from belt</a:t>
            </a:r>
          </a:p>
        </p:txBody>
      </p:sp>
      <p:sp>
        <p:nvSpPr>
          <p:cNvPr id="136" name="Process 135"/>
          <p:cNvSpPr>
            <a:spLocks noChangeArrowheads="1"/>
          </p:cNvSpPr>
          <p:nvPr/>
        </p:nvSpPr>
        <p:spPr bwMode="auto">
          <a:xfrm>
            <a:off x="3657600" y="4419600"/>
            <a:ext cx="1295400" cy="8382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Cashier states final price</a:t>
            </a:r>
          </a:p>
        </p:txBody>
      </p:sp>
      <p:sp>
        <p:nvSpPr>
          <p:cNvPr id="137" name="Process 136"/>
          <p:cNvSpPr>
            <a:spLocks noChangeArrowheads="1"/>
          </p:cNvSpPr>
          <p:nvPr/>
        </p:nvSpPr>
        <p:spPr bwMode="auto">
          <a:xfrm>
            <a:off x="5257800" y="4419600"/>
            <a:ext cx="1447800" cy="9144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Cashier receives cash and coupon</a:t>
            </a:r>
          </a:p>
        </p:txBody>
      </p:sp>
      <p:sp>
        <p:nvSpPr>
          <p:cNvPr id="140" name="Process 139"/>
          <p:cNvSpPr>
            <a:spLocks noChangeArrowheads="1"/>
          </p:cNvSpPr>
          <p:nvPr/>
        </p:nvSpPr>
        <p:spPr bwMode="auto">
          <a:xfrm>
            <a:off x="2209800" y="4419600"/>
            <a:ext cx="1143000" cy="838200"/>
          </a:xfrm>
          <a:prstGeom prst="flowChartProcess">
            <a:avLst/>
          </a:prstGeom>
          <a:gradFill rotWithShape="1">
            <a:gsLst>
              <a:gs pos="0">
                <a:srgbClr val="95EEFF"/>
              </a:gs>
              <a:gs pos="100000">
                <a:srgbClr val="39B7D8"/>
              </a:gs>
            </a:gsLst>
            <a:lin ang="5400000"/>
          </a:gradFill>
          <a:ln w="9525">
            <a:solidFill>
              <a:srgbClr val="46AAC5"/>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Cashier scans box code</a:t>
            </a:r>
          </a:p>
        </p:txBody>
      </p:sp>
      <p:cxnSp>
        <p:nvCxnSpPr>
          <p:cNvPr id="39" name="Straight Arrow Connector 38"/>
          <p:cNvCxnSpPr>
            <a:cxnSpLocks noChangeShapeType="1"/>
          </p:cNvCxnSpPr>
          <p:nvPr/>
        </p:nvCxnSpPr>
        <p:spPr bwMode="auto">
          <a:xfrm rot="5400000">
            <a:off x="-227806" y="3275806"/>
            <a:ext cx="22860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43" name="Straight Arrow Connector 42"/>
          <p:cNvCxnSpPr>
            <a:cxnSpLocks noChangeShapeType="1"/>
          </p:cNvCxnSpPr>
          <p:nvPr/>
        </p:nvCxnSpPr>
        <p:spPr bwMode="auto">
          <a:xfrm rot="5400000">
            <a:off x="229394" y="3275806"/>
            <a:ext cx="22860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50" name="Straight Arrow Connector 49"/>
          <p:cNvCxnSpPr>
            <a:cxnSpLocks noChangeShapeType="1"/>
          </p:cNvCxnSpPr>
          <p:nvPr/>
        </p:nvCxnSpPr>
        <p:spPr bwMode="auto">
          <a:xfrm rot="5400000">
            <a:off x="5029994" y="3275806"/>
            <a:ext cx="22860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52" name="Straight Arrow Connector 51"/>
          <p:cNvCxnSpPr>
            <a:cxnSpLocks noChangeShapeType="1"/>
          </p:cNvCxnSpPr>
          <p:nvPr/>
        </p:nvCxnSpPr>
        <p:spPr bwMode="auto">
          <a:xfrm rot="5400000">
            <a:off x="4572794" y="3275806"/>
            <a:ext cx="22860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56" name="Straight Arrow Connector 55"/>
          <p:cNvCxnSpPr>
            <a:cxnSpLocks noChangeShapeType="1"/>
            <a:stCxn id="134" idx="3"/>
            <a:endCxn id="140" idx="1"/>
          </p:cNvCxnSpPr>
          <p:nvPr/>
        </p:nvCxnSpPr>
        <p:spPr bwMode="auto">
          <a:xfrm>
            <a:off x="1828800" y="4838700"/>
            <a:ext cx="3810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60" name="Straight Arrow Connector 59"/>
          <p:cNvCxnSpPr>
            <a:cxnSpLocks noChangeShapeType="1"/>
            <a:stCxn id="140" idx="3"/>
            <a:endCxn id="136" idx="1"/>
          </p:cNvCxnSpPr>
          <p:nvPr/>
        </p:nvCxnSpPr>
        <p:spPr bwMode="auto">
          <a:xfrm>
            <a:off x="3352800" y="4838700"/>
            <a:ext cx="304800" cy="1588"/>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62" name="Straight Arrow Connector 61"/>
          <p:cNvCxnSpPr>
            <a:cxnSpLocks noChangeShapeType="1"/>
            <a:stCxn id="136" idx="3"/>
            <a:endCxn id="137" idx="1"/>
          </p:cNvCxnSpPr>
          <p:nvPr/>
        </p:nvCxnSpPr>
        <p:spPr bwMode="auto">
          <a:xfrm>
            <a:off x="4953000" y="4838700"/>
            <a:ext cx="304800" cy="381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cxnSp>
        <p:nvCxnSpPr>
          <p:cNvPr id="66" name="Straight Arrow Connector 65"/>
          <p:cNvCxnSpPr>
            <a:cxnSpLocks noChangeShapeType="1"/>
            <a:stCxn id="137" idx="3"/>
          </p:cNvCxnSpPr>
          <p:nvPr/>
        </p:nvCxnSpPr>
        <p:spPr bwMode="auto">
          <a:xfrm flipV="1">
            <a:off x="6705600" y="4838700"/>
            <a:ext cx="457200" cy="38100"/>
          </a:xfrm>
          <a:prstGeom prst="straightConnector1">
            <a:avLst/>
          </a:prstGeom>
          <a:noFill/>
          <a:ln w="25400">
            <a:solidFill>
              <a:schemeClr val="accent1"/>
            </a:solidFill>
            <a:round/>
            <a:headEnd/>
            <a:tailEnd type="arrow" w="med" len="med"/>
          </a:ln>
          <a:effectLst>
            <a:outerShdw dist="20000" dir="5400000" rotWithShape="0">
              <a:srgbClr val="808080">
                <a:alpha val="37999"/>
              </a:srgbClr>
            </a:outerShdw>
          </a:effectLst>
        </p:spPr>
      </p:cxnSp>
      <p:sp>
        <p:nvSpPr>
          <p:cNvPr id="21" name="Terminator 20"/>
          <p:cNvSpPr>
            <a:spLocks noChangeArrowheads="1"/>
          </p:cNvSpPr>
          <p:nvPr/>
        </p:nvSpPr>
        <p:spPr bwMode="auto">
          <a:xfrm>
            <a:off x="7086600" y="4343400"/>
            <a:ext cx="1905000" cy="914400"/>
          </a:xfrm>
          <a:prstGeom prst="flowChartTerminator">
            <a:avLst/>
          </a:prstGeom>
          <a:gradFill rotWithShape="1">
            <a:gsLst>
              <a:gs pos="0">
                <a:srgbClr val="9BC1FF"/>
              </a:gs>
              <a:gs pos="100000">
                <a:srgbClr val="3F80CD"/>
              </a:gs>
            </a:gsLst>
            <a:lin ang="5400000"/>
          </a:gra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Cashier gives customer change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12466</TotalTime>
  <Words>1325</Words>
  <Application>Microsoft Office PowerPoint</Application>
  <PresentationFormat>On-screen Show (4:3)</PresentationFormat>
  <Paragraphs>209</Paragraphs>
  <Slides>22</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ＭＳ Ｐゴシック</vt:lpstr>
      <vt:lpstr>Calibri</vt:lpstr>
      <vt:lpstr>Corbel</vt:lpstr>
      <vt:lpstr>Office Theme</vt:lpstr>
      <vt:lpstr>A Guide on Workflow Mapping</vt:lpstr>
      <vt:lpstr>Learning Objectives</vt:lpstr>
      <vt:lpstr>Workflow Mapping</vt:lpstr>
      <vt:lpstr>Use for Workflow Maps</vt:lpstr>
      <vt:lpstr>Types of Flowcharts</vt:lpstr>
      <vt:lpstr>Common Symbols</vt:lpstr>
      <vt:lpstr>What it looks like Example: The process of buying a box of cereal.</vt:lpstr>
      <vt:lpstr>What it looks like Example: The process of buying a box of cereal.</vt:lpstr>
      <vt:lpstr>What it looks like Example: The process of buying a box of cereal.</vt:lpstr>
      <vt:lpstr>Slide 10</vt:lpstr>
      <vt:lpstr>Who is involved?</vt:lpstr>
      <vt:lpstr>The 6-Step Process </vt:lpstr>
      <vt:lpstr>Know Your Process Template</vt:lpstr>
      <vt:lpstr>Impact &amp; Complexity Grid</vt:lpstr>
      <vt:lpstr>Slide 15</vt:lpstr>
      <vt:lpstr>How to Analyze my Map</vt:lpstr>
      <vt:lpstr>Tips on Mapping</vt:lpstr>
      <vt:lpstr>Workflow Mapping Exercise</vt:lpstr>
      <vt:lpstr>Questions to Ask</vt:lpstr>
      <vt:lpstr>In Conclusion</vt:lpstr>
      <vt:lpstr>Remember</vt:lpstr>
      <vt:lpstr>Thank You!</vt:lpstr>
    </vt:vector>
  </TitlesOfParts>
  <Company>UCSF / FCM - SFGH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wongjenn</dc:creator>
  <cp:lastModifiedBy>DHHS</cp:lastModifiedBy>
  <cp:revision>331</cp:revision>
  <dcterms:created xsi:type="dcterms:W3CDTF">2013-03-11T20:13:25Z</dcterms:created>
  <dcterms:modified xsi:type="dcterms:W3CDTF">2013-05-17T22:08:32Z</dcterms:modified>
</cp:coreProperties>
</file>