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handoutMasterIdLst>
    <p:handoutMasterId r:id="rId27"/>
  </p:handoutMasterIdLst>
  <p:sldIdLst>
    <p:sldId id="292" r:id="rId5"/>
    <p:sldId id="258" r:id="rId6"/>
    <p:sldId id="281" r:id="rId7"/>
    <p:sldId id="293" r:id="rId8"/>
    <p:sldId id="291" r:id="rId9"/>
    <p:sldId id="267" r:id="rId10"/>
    <p:sldId id="261" r:id="rId11"/>
    <p:sldId id="263" r:id="rId12"/>
    <p:sldId id="280" r:id="rId13"/>
    <p:sldId id="278" r:id="rId14"/>
    <p:sldId id="285" r:id="rId15"/>
    <p:sldId id="268" r:id="rId16"/>
    <p:sldId id="270" r:id="rId17"/>
    <p:sldId id="274" r:id="rId18"/>
    <p:sldId id="277" r:id="rId19"/>
    <p:sldId id="279" r:id="rId20"/>
    <p:sldId id="286" r:id="rId21"/>
    <p:sldId id="287" r:id="rId22"/>
    <p:sldId id="290" r:id="rId23"/>
    <p:sldId id="265" r:id="rId24"/>
    <p:sldId id="284" r:id="rId25"/>
  </p:sldIdLst>
  <p:sldSz cx="9144000" cy="6858000" type="screen4x3"/>
  <p:notesSz cx="7010400" cy="9296400"/>
  <p:defaultTextStyle>
    <a:defPPr>
      <a:defRPr lang="en-US"/>
    </a:defPPr>
    <a:lvl1pPr algn="l" rtl="0" fontAlgn="base">
      <a:spcBef>
        <a:spcPct val="0"/>
      </a:spcBef>
      <a:spcAft>
        <a:spcPct val="0"/>
      </a:spcAft>
      <a:defRPr sz="2400" kern="1200">
        <a:solidFill>
          <a:srgbClr val="000099"/>
        </a:solidFill>
        <a:latin typeface="Arial" charset="0"/>
        <a:ea typeface="+mn-ea"/>
        <a:cs typeface="+mn-cs"/>
      </a:defRPr>
    </a:lvl1pPr>
    <a:lvl2pPr marL="457200" algn="l" rtl="0" fontAlgn="base">
      <a:spcBef>
        <a:spcPct val="0"/>
      </a:spcBef>
      <a:spcAft>
        <a:spcPct val="0"/>
      </a:spcAft>
      <a:defRPr sz="2400" kern="1200">
        <a:solidFill>
          <a:srgbClr val="000099"/>
        </a:solidFill>
        <a:latin typeface="Arial" charset="0"/>
        <a:ea typeface="+mn-ea"/>
        <a:cs typeface="+mn-cs"/>
      </a:defRPr>
    </a:lvl2pPr>
    <a:lvl3pPr marL="914400" algn="l" rtl="0" fontAlgn="base">
      <a:spcBef>
        <a:spcPct val="0"/>
      </a:spcBef>
      <a:spcAft>
        <a:spcPct val="0"/>
      </a:spcAft>
      <a:defRPr sz="2400" kern="1200">
        <a:solidFill>
          <a:srgbClr val="000099"/>
        </a:solidFill>
        <a:latin typeface="Arial" charset="0"/>
        <a:ea typeface="+mn-ea"/>
        <a:cs typeface="+mn-cs"/>
      </a:defRPr>
    </a:lvl3pPr>
    <a:lvl4pPr marL="1371600" algn="l" rtl="0" fontAlgn="base">
      <a:spcBef>
        <a:spcPct val="0"/>
      </a:spcBef>
      <a:spcAft>
        <a:spcPct val="0"/>
      </a:spcAft>
      <a:defRPr sz="2400" kern="1200">
        <a:solidFill>
          <a:srgbClr val="000099"/>
        </a:solidFill>
        <a:latin typeface="Arial" charset="0"/>
        <a:ea typeface="+mn-ea"/>
        <a:cs typeface="+mn-cs"/>
      </a:defRPr>
    </a:lvl4pPr>
    <a:lvl5pPr marL="1828800" algn="l" rtl="0" fontAlgn="base">
      <a:spcBef>
        <a:spcPct val="0"/>
      </a:spcBef>
      <a:spcAft>
        <a:spcPct val="0"/>
      </a:spcAft>
      <a:defRPr sz="2400" kern="1200">
        <a:solidFill>
          <a:srgbClr val="000099"/>
        </a:solidFill>
        <a:latin typeface="Arial" charset="0"/>
        <a:ea typeface="+mn-ea"/>
        <a:cs typeface="+mn-cs"/>
      </a:defRPr>
    </a:lvl5pPr>
    <a:lvl6pPr marL="2286000" algn="l" defTabSz="914400" rtl="0" eaLnBrk="1" latinLnBrk="0" hangingPunct="1">
      <a:defRPr sz="2400" kern="1200">
        <a:solidFill>
          <a:srgbClr val="000099"/>
        </a:solidFill>
        <a:latin typeface="Arial" charset="0"/>
        <a:ea typeface="+mn-ea"/>
        <a:cs typeface="+mn-cs"/>
      </a:defRPr>
    </a:lvl6pPr>
    <a:lvl7pPr marL="2743200" algn="l" defTabSz="914400" rtl="0" eaLnBrk="1" latinLnBrk="0" hangingPunct="1">
      <a:defRPr sz="2400" kern="1200">
        <a:solidFill>
          <a:srgbClr val="000099"/>
        </a:solidFill>
        <a:latin typeface="Arial" charset="0"/>
        <a:ea typeface="+mn-ea"/>
        <a:cs typeface="+mn-cs"/>
      </a:defRPr>
    </a:lvl7pPr>
    <a:lvl8pPr marL="3200400" algn="l" defTabSz="914400" rtl="0" eaLnBrk="1" latinLnBrk="0" hangingPunct="1">
      <a:defRPr sz="2400" kern="1200">
        <a:solidFill>
          <a:srgbClr val="000099"/>
        </a:solidFill>
        <a:latin typeface="Arial" charset="0"/>
        <a:ea typeface="+mn-ea"/>
        <a:cs typeface="+mn-cs"/>
      </a:defRPr>
    </a:lvl8pPr>
    <a:lvl9pPr marL="3657600" algn="l" defTabSz="914400" rtl="0" eaLnBrk="1" latinLnBrk="0" hangingPunct="1">
      <a:defRPr sz="2400" kern="1200">
        <a:solidFill>
          <a:srgbClr val="000099"/>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HHS"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a:srgbClr val="990000"/>
    <a:srgbClr val="FFFF00"/>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74" autoAdjust="0"/>
    <p:restoredTop sz="82392" autoAdjust="0"/>
  </p:normalViewPr>
  <p:slideViewPr>
    <p:cSldViewPr>
      <p:cViewPr>
        <p:scale>
          <a:sx n="93" d="100"/>
          <a:sy n="93" d="100"/>
        </p:scale>
        <p:origin x="-1500" y="-4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93" d="100"/>
        <a:sy n="93" d="100"/>
      </p:scale>
      <p:origin x="0" y="0"/>
    </p:cViewPr>
  </p:sorterViewPr>
  <p:notesViewPr>
    <p:cSldViewPr>
      <p:cViewPr>
        <p:scale>
          <a:sx n="100" d="100"/>
          <a:sy n="100" d="100"/>
        </p:scale>
        <p:origin x="-72" y="274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415">
              <a:defRPr sz="1200">
                <a:solidFill>
                  <a:schemeClr val="tx1"/>
                </a:solidFill>
                <a:latin typeface="Times New Roman" pitchFamily="18" charset="0"/>
              </a:defRPr>
            </a:lvl1pPr>
          </a:lstStyle>
          <a:p>
            <a:pPr>
              <a:defRPr/>
            </a:pPr>
            <a:r>
              <a:rPr lang="en-US"/>
              <a:t>AHRQ Quality Indicators Toolkit</a:t>
            </a:r>
          </a:p>
        </p:txBody>
      </p:sp>
      <p:sp>
        <p:nvSpPr>
          <p:cNvPr id="12291" name="Rectangle 3"/>
          <p:cNvSpPr>
            <a:spLocks noGrp="1" noChangeArrowheads="1"/>
          </p:cNvSpPr>
          <p:nvPr>
            <p:ph type="dt" sz="quarter" idx="1"/>
          </p:nvPr>
        </p:nvSpPr>
        <p:spPr bwMode="auto">
          <a:xfrm>
            <a:off x="3971925"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415">
              <a:defRPr sz="1200">
                <a:solidFill>
                  <a:schemeClr val="tx1"/>
                </a:solidFill>
                <a:latin typeface="Times New Roman" pitchFamily="18" charset="0"/>
              </a:defRPr>
            </a:lvl1pPr>
          </a:lstStyle>
          <a:p>
            <a:pPr>
              <a:defRPr/>
            </a:pPr>
            <a:endParaRPr lang="en-US"/>
          </a:p>
        </p:txBody>
      </p:sp>
      <p:sp>
        <p:nvSpPr>
          <p:cNvPr id="12292" name="Rectangle 4"/>
          <p:cNvSpPr>
            <a:spLocks noGrp="1" noChangeArrowheads="1"/>
          </p:cNvSpPr>
          <p:nvPr>
            <p:ph type="ftr" sz="quarter" idx="2"/>
          </p:nvPr>
        </p:nvSpPr>
        <p:spPr bwMode="auto">
          <a:xfrm>
            <a:off x="0"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415">
              <a:defRPr sz="1200">
                <a:solidFill>
                  <a:schemeClr val="tx1"/>
                </a:solidFill>
                <a:latin typeface="Times New Roman" pitchFamily="18" charset="0"/>
              </a:defRPr>
            </a:lvl1pPr>
          </a:lstStyle>
          <a:p>
            <a:pPr>
              <a:defRPr/>
            </a:pPr>
            <a:r>
              <a:rPr lang="en-US"/>
              <a:t>Prepared by RAND and UHC for AHRQ   Tool A.2</a:t>
            </a:r>
          </a:p>
        </p:txBody>
      </p:sp>
      <p:sp>
        <p:nvSpPr>
          <p:cNvPr id="12293" name="Rectangle 5"/>
          <p:cNvSpPr>
            <a:spLocks noGrp="1" noChangeArrowheads="1"/>
          </p:cNvSpPr>
          <p:nvPr>
            <p:ph type="sldNum" sz="quarter" idx="3"/>
          </p:nvPr>
        </p:nvSpPr>
        <p:spPr bwMode="auto">
          <a:xfrm>
            <a:off x="3971925"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415">
              <a:defRPr sz="1200">
                <a:solidFill>
                  <a:schemeClr val="tx1"/>
                </a:solidFill>
                <a:latin typeface="Times New Roman" pitchFamily="18" charset="0"/>
              </a:defRPr>
            </a:lvl1pPr>
          </a:lstStyle>
          <a:p>
            <a:pPr>
              <a:defRPr/>
            </a:pPr>
            <a:fld id="{199FD211-83ED-45BB-BE6F-37F674CBF286}" type="slidenum">
              <a:rPr lang="en-US"/>
              <a:pPr>
                <a:defRPr/>
              </a:pPr>
              <a:t>‹#›</a:t>
            </a:fld>
            <a:endParaRPr lang="en-US" dirty="0"/>
          </a:p>
        </p:txBody>
      </p:sp>
    </p:spTree>
    <p:extLst>
      <p:ext uri="{BB962C8B-B14F-4D97-AF65-F5344CB8AC3E}">
        <p14:creationId xmlns:p14="http://schemas.microsoft.com/office/powerpoint/2010/main" val="3673737720"/>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defTabSz="932415">
              <a:defRPr sz="1200">
                <a:solidFill>
                  <a:schemeClr val="tx1"/>
                </a:solidFill>
                <a:latin typeface="Times New Roman" pitchFamily="18" charset="0"/>
              </a:defRPr>
            </a:lvl1pPr>
          </a:lstStyle>
          <a:p>
            <a:pPr>
              <a:defRPr/>
            </a:pPr>
            <a:r>
              <a:rPr lang="en-US"/>
              <a:t>AHRQ Quality Indicators Toolkit</a:t>
            </a:r>
          </a:p>
        </p:txBody>
      </p:sp>
      <p:sp>
        <p:nvSpPr>
          <p:cNvPr id="8195" name="Rectangle 3"/>
          <p:cNvSpPr>
            <a:spLocks noGrp="1" noChangeArrowheads="1"/>
          </p:cNvSpPr>
          <p:nvPr>
            <p:ph type="dt" idx="1"/>
          </p:nvPr>
        </p:nvSpPr>
        <p:spPr bwMode="auto">
          <a:xfrm>
            <a:off x="3971925" y="0"/>
            <a:ext cx="3038475" cy="463550"/>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lvl1pPr algn="r" defTabSz="932415">
              <a:defRPr sz="1200">
                <a:solidFill>
                  <a:schemeClr val="tx1"/>
                </a:solidFill>
                <a:latin typeface="Times New Roman" pitchFamily="18"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5038" y="4416425"/>
            <a:ext cx="5140325" cy="4181475"/>
          </a:xfrm>
          <a:prstGeom prst="rect">
            <a:avLst/>
          </a:prstGeom>
          <a:noFill/>
          <a:ln w="9525">
            <a:noFill/>
            <a:miter lim="800000"/>
            <a:headEnd/>
            <a:tailEnd/>
          </a:ln>
          <a:effectLst/>
        </p:spPr>
        <p:txBody>
          <a:bodyPr vert="horz" wrap="square" lIns="93172" tIns="46586" rIns="93172" bIns="465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defTabSz="932415">
              <a:defRPr sz="1200">
                <a:solidFill>
                  <a:schemeClr val="tx1"/>
                </a:solidFill>
                <a:latin typeface="Times New Roman" pitchFamily="18" charset="0"/>
              </a:defRPr>
            </a:lvl1pPr>
          </a:lstStyle>
          <a:p>
            <a:pPr>
              <a:defRPr/>
            </a:pPr>
            <a:r>
              <a:rPr lang="en-US"/>
              <a:t>Prepared by RAND and UHC for AHRQ   Tool A.2</a:t>
            </a:r>
          </a:p>
        </p:txBody>
      </p:sp>
      <p:sp>
        <p:nvSpPr>
          <p:cNvPr id="8199" name="Rectangle 7"/>
          <p:cNvSpPr>
            <a:spLocks noGrp="1" noChangeArrowheads="1"/>
          </p:cNvSpPr>
          <p:nvPr>
            <p:ph type="sldNum" sz="quarter" idx="5"/>
          </p:nvPr>
        </p:nvSpPr>
        <p:spPr bwMode="auto">
          <a:xfrm>
            <a:off x="3971925" y="8832850"/>
            <a:ext cx="3038475" cy="463550"/>
          </a:xfrm>
          <a:prstGeom prst="rect">
            <a:avLst/>
          </a:prstGeom>
          <a:noFill/>
          <a:ln w="9525">
            <a:noFill/>
            <a:miter lim="800000"/>
            <a:headEnd/>
            <a:tailEnd/>
          </a:ln>
          <a:effectLst/>
        </p:spPr>
        <p:txBody>
          <a:bodyPr vert="horz" wrap="square" lIns="93172" tIns="46586" rIns="93172" bIns="46586" numCol="1" anchor="b" anchorCtr="0" compatLnSpc="1">
            <a:prstTxWarp prst="textNoShape">
              <a:avLst/>
            </a:prstTxWarp>
          </a:bodyPr>
          <a:lstStyle>
            <a:lvl1pPr algn="r" defTabSz="932415">
              <a:defRPr sz="1200">
                <a:solidFill>
                  <a:schemeClr val="tx1"/>
                </a:solidFill>
                <a:latin typeface="Times New Roman" pitchFamily="18" charset="0"/>
              </a:defRPr>
            </a:lvl1pPr>
          </a:lstStyle>
          <a:p>
            <a:pPr>
              <a:defRPr/>
            </a:pPr>
            <a:fld id="{948EEDDC-D122-4A9B-86E1-E113FF2D6BA4}" type="slidenum">
              <a:rPr lang="en-US"/>
              <a:pPr>
                <a:defRPr/>
              </a:pPr>
              <a:t>‹#›</a:t>
            </a:fld>
            <a:endParaRPr lang="en-US" dirty="0"/>
          </a:p>
        </p:txBody>
      </p:sp>
    </p:spTree>
    <p:extLst>
      <p:ext uri="{BB962C8B-B14F-4D97-AF65-F5344CB8AC3E}">
        <p14:creationId xmlns:p14="http://schemas.microsoft.com/office/powerpoint/2010/main" val="2362977912"/>
      </p:ext>
    </p:extLst>
  </p:cSld>
  <p:clrMap bg1="lt1" tx1="dk1" bg2="lt2" tx2="dk2" accent1="accent1" accent2="accent2" accent3="accent3" accent4="accent4" accent5="accent5" accent6="accent6" hlink="hlink" folHlink="folHlink"/>
  <p:hf sldNum="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AHRQ Quality Indicators Toolkit</a:t>
            </a:r>
            <a:endParaRPr lang="en-US"/>
          </a:p>
        </p:txBody>
      </p:sp>
      <p:sp>
        <p:nvSpPr>
          <p:cNvPr id="5" name="Footer Placeholder 4"/>
          <p:cNvSpPr>
            <a:spLocks noGrp="1"/>
          </p:cNvSpPr>
          <p:nvPr>
            <p:ph type="ftr" sz="quarter" idx="11"/>
          </p:nvPr>
        </p:nvSpPr>
        <p:spPr/>
        <p:txBody>
          <a:bodyPr/>
          <a:lstStyle/>
          <a:p>
            <a:pPr>
              <a:defRPr/>
            </a:pPr>
            <a:r>
              <a:rPr lang="en-US" smtClean="0"/>
              <a:t>Prepared by RAND and UHC for AHRQ   Tool A.2</a:t>
            </a:r>
            <a:endParaRPr lang="en-US"/>
          </a:p>
        </p:txBody>
      </p:sp>
    </p:spTree>
    <p:extLst>
      <p:ext uri="{BB962C8B-B14F-4D97-AF65-F5344CB8AC3E}">
        <p14:creationId xmlns:p14="http://schemas.microsoft.com/office/powerpoint/2010/main" val="22517479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a:xfrm>
            <a:off x="152400" y="4416425"/>
            <a:ext cx="6629400" cy="4651375"/>
          </a:xfrm>
        </p:spPr>
        <p:txBody>
          <a:bodyPr>
            <a:normAutofit fontScale="55000" lnSpcReduction="20000"/>
          </a:bodyPr>
          <a:lstStyle/>
          <a:p>
            <a:pPr>
              <a:defRPr/>
            </a:pPr>
            <a:r>
              <a:rPr lang="en-US" dirty="0" smtClean="0"/>
              <a:t>List of PSIs:</a:t>
            </a:r>
          </a:p>
          <a:p>
            <a:pPr>
              <a:defRPr/>
            </a:pPr>
            <a:r>
              <a:rPr lang="en-US" dirty="0" smtClean="0"/>
              <a:t>PSI 02 Death in low-mortality DRGs   </a:t>
            </a:r>
          </a:p>
          <a:p>
            <a:pPr>
              <a:defRPr/>
            </a:pPr>
            <a:r>
              <a:rPr lang="en-US" dirty="0" smtClean="0"/>
              <a:t>PSI 03 Pressure ulcer   </a:t>
            </a:r>
          </a:p>
          <a:p>
            <a:pPr>
              <a:defRPr/>
            </a:pPr>
            <a:r>
              <a:rPr lang="en-US" dirty="0" smtClean="0"/>
              <a:t>PSI 04 Death among surgical inpatients   </a:t>
            </a:r>
          </a:p>
          <a:p>
            <a:pPr>
              <a:defRPr/>
            </a:pPr>
            <a:r>
              <a:rPr lang="en-US" dirty="0" smtClean="0"/>
              <a:t>PSI 05 Foreign body left during procedure   </a:t>
            </a:r>
          </a:p>
          <a:p>
            <a:pPr>
              <a:defRPr/>
            </a:pPr>
            <a:r>
              <a:rPr lang="en-US" dirty="0" smtClean="0"/>
              <a:t>PSI 06 Iatrogenic </a:t>
            </a:r>
            <a:r>
              <a:rPr lang="en-US" dirty="0" err="1" smtClean="0"/>
              <a:t>pneumothorax</a:t>
            </a:r>
            <a:r>
              <a:rPr lang="en-US" dirty="0" smtClean="0"/>
              <a:t>   </a:t>
            </a:r>
          </a:p>
          <a:p>
            <a:pPr>
              <a:defRPr/>
            </a:pPr>
            <a:r>
              <a:rPr lang="en-US" dirty="0" smtClean="0"/>
              <a:t>PSI 07 Central venous catheter-related bloodstream infections </a:t>
            </a:r>
          </a:p>
          <a:p>
            <a:pPr>
              <a:defRPr/>
            </a:pPr>
            <a:r>
              <a:rPr lang="en-US" dirty="0" smtClean="0"/>
              <a:t>PSI 08 Postoperative hip fracture   </a:t>
            </a:r>
          </a:p>
          <a:p>
            <a:pPr>
              <a:defRPr/>
            </a:pPr>
            <a:r>
              <a:rPr lang="en-US" dirty="0" smtClean="0"/>
              <a:t>PSI 09 Postoperative hemorrhage or hematoma   </a:t>
            </a:r>
          </a:p>
          <a:p>
            <a:pPr>
              <a:defRPr/>
            </a:pPr>
            <a:r>
              <a:rPr lang="en-US" dirty="0" smtClean="0"/>
              <a:t>PSI 10 Postoperative physiologic and metabolic derangement   </a:t>
            </a:r>
          </a:p>
          <a:p>
            <a:pPr>
              <a:defRPr/>
            </a:pPr>
            <a:r>
              <a:rPr lang="en-US" dirty="0" smtClean="0"/>
              <a:t>PSI 11 Postoperative respiratory failure   </a:t>
            </a:r>
          </a:p>
          <a:p>
            <a:pPr>
              <a:defRPr/>
            </a:pPr>
            <a:r>
              <a:rPr lang="en-US" dirty="0" smtClean="0"/>
              <a:t>PSI 12 Postoperative pulmonary embolism or deep vein thrombosis   </a:t>
            </a:r>
          </a:p>
          <a:p>
            <a:pPr>
              <a:defRPr/>
            </a:pPr>
            <a:r>
              <a:rPr lang="en-US" dirty="0" smtClean="0"/>
              <a:t>PSI 13 Postoperative sepsis   </a:t>
            </a:r>
          </a:p>
          <a:p>
            <a:pPr>
              <a:defRPr/>
            </a:pPr>
            <a:r>
              <a:rPr lang="en-US" dirty="0" smtClean="0"/>
              <a:t>PSI 14 Postoperative wound dehiscence</a:t>
            </a:r>
          </a:p>
          <a:p>
            <a:pPr>
              <a:defRPr/>
            </a:pPr>
            <a:r>
              <a:rPr lang="en-US" dirty="0" smtClean="0"/>
              <a:t>PSI 15 Accidental puncture or laceration</a:t>
            </a:r>
          </a:p>
          <a:p>
            <a:pPr>
              <a:defRPr/>
            </a:pPr>
            <a:r>
              <a:rPr lang="en-US" dirty="0" smtClean="0"/>
              <a:t>PSI 16 Transfusion reaction</a:t>
            </a:r>
          </a:p>
          <a:p>
            <a:pPr>
              <a:defRPr/>
            </a:pPr>
            <a:r>
              <a:rPr lang="en-US" dirty="0" smtClean="0"/>
              <a:t>PSI 17 Birth trauma-injury to neonate</a:t>
            </a:r>
          </a:p>
          <a:p>
            <a:pPr>
              <a:defRPr/>
            </a:pPr>
            <a:r>
              <a:rPr lang="en-US" dirty="0" smtClean="0"/>
              <a:t>PSI 18 Obstetric trauma-vaginal delivery with instrument</a:t>
            </a:r>
          </a:p>
          <a:p>
            <a:pPr>
              <a:defRPr/>
            </a:pPr>
            <a:r>
              <a:rPr lang="en-US" dirty="0" smtClean="0"/>
              <a:t>PSI 19 Obstetric trauma-vaginal delivery without instrument</a:t>
            </a:r>
          </a:p>
          <a:p>
            <a:pPr>
              <a:defRPr/>
            </a:pPr>
            <a:r>
              <a:rPr lang="en-US" dirty="0" smtClean="0"/>
              <a:t> </a:t>
            </a:r>
          </a:p>
          <a:p>
            <a:pPr>
              <a:defRPr/>
            </a:pPr>
            <a:r>
              <a:rPr lang="en-US" dirty="0" smtClean="0"/>
              <a:t>The PSIs are divided into two different areas, provider and area level.  </a:t>
            </a:r>
          </a:p>
          <a:p>
            <a:pPr>
              <a:defRPr/>
            </a:pPr>
            <a:r>
              <a:rPr lang="en-US" dirty="0" smtClean="0"/>
              <a:t>Provider-level indicators provide a measure of the potentially preventable complication for patients who received their initial care and the complication of care within the same hospitalization.  Includes only those cases where a secondary diagnosis code flags a potentially preventable complication. </a:t>
            </a:r>
          </a:p>
          <a:p>
            <a:pPr>
              <a:defRPr/>
            </a:pPr>
            <a:endParaRPr lang="en-US" dirty="0" smtClean="0"/>
          </a:p>
          <a:p>
            <a:pPr>
              <a:defRPr/>
            </a:pPr>
            <a:r>
              <a:rPr lang="en-US" dirty="0" smtClean="0"/>
              <a:t>Area-level indicators capture all cases of the potentially preventable complication that occur in a given area (e.g., metropolitan area or county) either during hospitalization or resulting in subsequent hospitalization.  They are specified to include principal diagnosis, as well as secondary diagnoses, for the complications of care.  This specification adds cases where a patient’s risk of the complication occurred in a separate hospitalization. </a:t>
            </a:r>
            <a:endParaRPr lang="en-US" dirty="0"/>
          </a:p>
        </p:txBody>
      </p:sp>
      <p:sp>
        <p:nvSpPr>
          <p:cNvPr id="45060"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45061"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20000"/>
          </a:bodyPr>
          <a:lstStyle/>
          <a:p>
            <a:pPr>
              <a:defRPr/>
            </a:pPr>
            <a:r>
              <a:rPr lang="en-US" dirty="0" smtClean="0"/>
              <a:t>Exclude cases: </a:t>
            </a:r>
          </a:p>
          <a:p>
            <a:pPr>
              <a:defRPr/>
            </a:pPr>
            <a:r>
              <a:rPr lang="en-US" dirty="0" smtClean="0"/>
              <a:t>With length of stay of less than 5 days </a:t>
            </a:r>
          </a:p>
          <a:p>
            <a:pPr>
              <a:defRPr/>
            </a:pPr>
            <a:r>
              <a:rPr lang="en-US" dirty="0" smtClean="0"/>
              <a:t>With principal diagnosis of pressure ulcer or secondary diagnosis present on admission </a:t>
            </a:r>
          </a:p>
          <a:p>
            <a:pPr>
              <a:defRPr/>
            </a:pPr>
            <a:r>
              <a:rPr lang="en-US" dirty="0" smtClean="0"/>
              <a:t>MDC 9 (Skin, Subcutaneous Tissue, and Breast) </a:t>
            </a:r>
          </a:p>
          <a:p>
            <a:pPr>
              <a:defRPr/>
            </a:pPr>
            <a:r>
              <a:rPr lang="en-US" dirty="0" smtClean="0"/>
              <a:t>MDC 14 (Pregnancy, Childbirth, and </a:t>
            </a:r>
            <a:r>
              <a:rPr lang="en-US" dirty="0" err="1" smtClean="0"/>
              <a:t>Puerperium</a:t>
            </a:r>
            <a:r>
              <a:rPr lang="en-US" dirty="0" smtClean="0"/>
              <a:t>) </a:t>
            </a:r>
          </a:p>
          <a:p>
            <a:pPr>
              <a:defRPr/>
            </a:pPr>
            <a:r>
              <a:rPr lang="en-US" dirty="0" smtClean="0"/>
              <a:t>With any diagnosis of hemiplegia, paraplegia, or quadriplegia</a:t>
            </a:r>
          </a:p>
          <a:p>
            <a:pPr>
              <a:defRPr/>
            </a:pPr>
            <a:r>
              <a:rPr lang="en-US" dirty="0" smtClean="0"/>
              <a:t>With any diagnosis of spina bifida or anoxic brain damage </a:t>
            </a:r>
          </a:p>
          <a:p>
            <a:pPr>
              <a:defRPr/>
            </a:pPr>
            <a:r>
              <a:rPr lang="en-US" dirty="0" smtClean="0"/>
              <a:t>With an ICD-9-CM procedure code for debridement or pedicle graft </a:t>
            </a:r>
            <a:r>
              <a:rPr lang="en-US" b="1" dirty="0" smtClean="0"/>
              <a:t>before or on the same day as the major operating room procedure (surgical cases only) </a:t>
            </a:r>
          </a:p>
          <a:p>
            <a:pPr>
              <a:defRPr/>
            </a:pPr>
            <a:r>
              <a:rPr lang="en-US" dirty="0" smtClean="0"/>
              <a:t>With an ICD-9-CM procedure code for debridement or pedicle graft  </a:t>
            </a:r>
            <a:r>
              <a:rPr lang="en-US" b="1" dirty="0" smtClean="0"/>
              <a:t>as the only</a:t>
            </a:r>
            <a:r>
              <a:rPr lang="en-US" b="1" baseline="0" dirty="0" smtClean="0"/>
              <a:t> major operating room procedure (surgical cases only)</a:t>
            </a:r>
            <a:endParaRPr lang="en-US" b="1" dirty="0" smtClean="0"/>
          </a:p>
          <a:p>
            <a:pPr>
              <a:defRPr/>
            </a:pPr>
            <a:r>
              <a:rPr lang="en-US" dirty="0" smtClean="0"/>
              <a:t>With any diagnosis of Stage I or Stage II pressure ulcer </a:t>
            </a:r>
          </a:p>
          <a:p>
            <a:pPr>
              <a:defRPr/>
            </a:pPr>
            <a:r>
              <a:rPr lang="en-US" dirty="0" smtClean="0"/>
              <a:t>Transfer from a hospital (different facility) </a:t>
            </a:r>
          </a:p>
          <a:p>
            <a:pPr>
              <a:defRPr/>
            </a:pPr>
            <a:r>
              <a:rPr lang="en-US" dirty="0" smtClean="0"/>
              <a:t>Transfer from a skilled nursing facility (SNF) or intermediate care facility (ICF) </a:t>
            </a:r>
          </a:p>
          <a:p>
            <a:pPr>
              <a:defRPr/>
            </a:pPr>
            <a:r>
              <a:rPr lang="en-US" dirty="0" smtClean="0"/>
              <a:t>Transfer from another health care facility </a:t>
            </a:r>
          </a:p>
          <a:p>
            <a:pPr rtl="0"/>
            <a:r>
              <a:rPr lang="en-US" sz="1200" kern="1200" dirty="0" smtClean="0">
                <a:solidFill>
                  <a:schemeClr val="tx1"/>
                </a:solidFill>
                <a:effectLst/>
                <a:latin typeface="Times New Roman" pitchFamily="18" charset="0"/>
                <a:ea typeface="+mn-ea"/>
                <a:cs typeface="+mn-cs"/>
              </a:rPr>
              <a:t>With missing gender (SEX=missing), age (AGE=missing), quarter (DQTR=missing), year (YEAR=missing), or principal diagnosis (DX1=missing</a:t>
            </a:r>
          </a:p>
          <a:p>
            <a:pPr>
              <a:defRPr/>
            </a:pPr>
            <a:endParaRPr lang="en-US" dirty="0" smtClean="0"/>
          </a:p>
          <a:p>
            <a:pPr>
              <a:defRPr/>
            </a:pPr>
            <a:endParaRPr lang="en-US" dirty="0"/>
          </a:p>
        </p:txBody>
      </p:sp>
      <p:sp>
        <p:nvSpPr>
          <p:cNvPr id="46084"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46085"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xfrm>
            <a:off x="1181100" y="152400"/>
            <a:ext cx="4648200" cy="3486150"/>
          </a:xfrm>
          <a:ln/>
        </p:spPr>
      </p:sp>
      <p:sp>
        <p:nvSpPr>
          <p:cNvPr id="38915" name="Notes Placeholder 2"/>
          <p:cNvSpPr>
            <a:spLocks noGrp="1"/>
          </p:cNvSpPr>
          <p:nvPr>
            <p:ph type="body" idx="1"/>
          </p:nvPr>
        </p:nvSpPr>
        <p:spPr>
          <a:xfrm>
            <a:off x="152400" y="3733800"/>
            <a:ext cx="6629400" cy="5410200"/>
          </a:xfrm>
          <a:ln/>
        </p:spPr>
        <p:txBody>
          <a:bodyPr/>
          <a:lstStyle/>
          <a:p>
            <a:r>
              <a:rPr lang="en-US" sz="1200" u="none" kern="1200" dirty="0" smtClean="0">
                <a:solidFill>
                  <a:schemeClr val="tx1"/>
                </a:solidFill>
                <a:latin typeface="Times New Roman" pitchFamily="18" charset="0"/>
                <a:ea typeface="+mn-ea"/>
                <a:cs typeface="+mn-cs"/>
              </a:rPr>
              <a:t>The IQIs are defined on five levels:  mortality rates for medical conditions, mortality rates for surgical procedures, hospital-level utilization rates, area-level utilization rates, and volume of procedures.</a:t>
            </a:r>
          </a:p>
          <a:p>
            <a:endParaRPr lang="en-US" sz="1200" kern="1200" dirty="0" smtClean="0">
              <a:solidFill>
                <a:schemeClr val="tx1"/>
              </a:solidFill>
              <a:latin typeface="Times New Roman" pitchFamily="18" charset="0"/>
              <a:ea typeface="+mn-ea"/>
              <a:cs typeface="+mn-cs"/>
            </a:endParaRPr>
          </a:p>
          <a:p>
            <a:r>
              <a:rPr lang="en-US" sz="1200" kern="1200" dirty="0" smtClean="0">
                <a:solidFill>
                  <a:schemeClr val="tx1"/>
                </a:solidFill>
                <a:latin typeface="Times New Roman" pitchFamily="18" charset="0"/>
                <a:ea typeface="+mn-ea"/>
                <a:cs typeface="+mn-cs"/>
              </a:rPr>
              <a:t>The IQIs include the following 32 measures:</a:t>
            </a:r>
          </a:p>
          <a:p>
            <a:r>
              <a:rPr lang="en-US" sz="1200" kern="1200" dirty="0" smtClean="0">
                <a:solidFill>
                  <a:schemeClr val="tx1"/>
                </a:solidFill>
                <a:latin typeface="Times New Roman" pitchFamily="18" charset="0"/>
                <a:ea typeface="+mn-ea"/>
                <a:cs typeface="+mn-cs"/>
              </a:rPr>
              <a:t>Mortality Rates for Medical Conditions (7 Indicators) </a:t>
            </a:r>
          </a:p>
          <a:p>
            <a:pPr lvl="0" fontAlgn="base">
              <a:buFont typeface="Arial" pitchFamily="34" charset="0"/>
              <a:buChar char="•"/>
            </a:pPr>
            <a:r>
              <a:rPr lang="en-US" sz="800" u="none" strike="noStrike" dirty="0" smtClean="0">
                <a:effectLst/>
              </a:rPr>
              <a:t> Acute myocardial infarction (AMI) (IQI 15)</a:t>
            </a:r>
          </a:p>
          <a:p>
            <a:pPr lvl="0" fontAlgn="base">
              <a:buFont typeface="Arial" pitchFamily="34" charset="0"/>
              <a:buChar char="•"/>
            </a:pPr>
            <a:r>
              <a:rPr lang="en-US" sz="800" u="none" strike="noStrike" kern="1200" dirty="0" smtClean="0">
                <a:solidFill>
                  <a:schemeClr val="tx1"/>
                </a:solidFill>
                <a:effectLst/>
                <a:latin typeface="Times New Roman" pitchFamily="18" charset="0"/>
                <a:ea typeface="+mn-ea"/>
                <a:cs typeface="+mn-cs"/>
              </a:rPr>
              <a:t> </a:t>
            </a:r>
            <a:r>
              <a:rPr lang="en-US" sz="1200" u="none" strike="noStrike" kern="1200" dirty="0" smtClean="0">
                <a:solidFill>
                  <a:schemeClr val="tx1"/>
                </a:solidFill>
                <a:effectLst/>
                <a:latin typeface="Times New Roman" pitchFamily="18" charset="0"/>
                <a:ea typeface="+mn-ea"/>
                <a:cs typeface="+mn-cs"/>
              </a:rPr>
              <a:t>AMI, without transfer cases (IQI 32)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Congestive heart failure (IQI 16)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Stroke (IQI 17)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Gastrointestinal hemorrhage (IQI 18)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Hip fracture (IQI 19)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a:t>
            </a:r>
            <a:r>
              <a:rPr lang="en-US" sz="800" u="none" strike="noStrike" dirty="0" smtClean="0">
                <a:effectLst/>
              </a:rPr>
              <a:t>Pneumonia (IQI 20) </a:t>
            </a:r>
          </a:p>
          <a:p>
            <a:endParaRPr lang="en-US" sz="1200" kern="1200" dirty="0" smtClean="0">
              <a:solidFill>
                <a:schemeClr val="tx1"/>
              </a:solidFill>
              <a:latin typeface="Times New Roman" pitchFamily="18" charset="0"/>
              <a:ea typeface="+mn-ea"/>
              <a:cs typeface="+mn-cs"/>
            </a:endParaRPr>
          </a:p>
          <a:p>
            <a:r>
              <a:rPr lang="en-US" sz="1200" kern="1200" dirty="0" smtClean="0">
                <a:solidFill>
                  <a:schemeClr val="tx1"/>
                </a:solidFill>
                <a:latin typeface="Times New Roman" pitchFamily="18" charset="0"/>
                <a:ea typeface="+mn-ea"/>
                <a:cs typeface="+mn-cs"/>
              </a:rPr>
              <a:t>Mortality Rates for Surgical Procedures (8 Indicators) </a:t>
            </a:r>
          </a:p>
          <a:p>
            <a:pPr lvl="0" fontAlgn="base">
              <a:buFont typeface="Arial" pitchFamily="34" charset="0"/>
              <a:buChar char="•"/>
            </a:pPr>
            <a:r>
              <a:rPr lang="en-US" sz="800" u="none" strike="noStrike" dirty="0" smtClean="0">
                <a:effectLst/>
              </a:rPr>
              <a:t> Esophageal resection (IQI 8) </a:t>
            </a:r>
          </a:p>
          <a:p>
            <a:pPr lvl="0" fontAlgn="base">
              <a:buFont typeface="Arial" pitchFamily="34" charset="0"/>
              <a:buChar char="•"/>
            </a:pPr>
            <a:r>
              <a:rPr lang="en-US" sz="800" u="none" strike="noStrike" kern="1200" dirty="0" smtClean="0">
                <a:solidFill>
                  <a:schemeClr val="tx1"/>
                </a:solidFill>
                <a:effectLst/>
                <a:latin typeface="Times New Roman" pitchFamily="18" charset="0"/>
                <a:ea typeface="+mn-ea"/>
                <a:cs typeface="+mn-cs"/>
              </a:rPr>
              <a:t> </a:t>
            </a:r>
            <a:r>
              <a:rPr lang="en-US" sz="1200" u="none" strike="noStrike" kern="1200" dirty="0" smtClean="0">
                <a:solidFill>
                  <a:schemeClr val="tx1"/>
                </a:solidFill>
                <a:effectLst/>
                <a:latin typeface="Times New Roman" pitchFamily="18" charset="0"/>
                <a:ea typeface="+mn-ea"/>
                <a:cs typeface="+mn-cs"/>
              </a:rPr>
              <a:t>Pancreatic resection (IQI 9)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Abdominal aortic aneurysm repair (IQI 11)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Coronary artery bypass graft (IQI 12)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a:t>
            </a:r>
            <a:r>
              <a:rPr lang="en-US" sz="1200" u="none" strike="noStrike" kern="1200" dirty="0" err="1" smtClean="0">
                <a:solidFill>
                  <a:schemeClr val="tx1"/>
                </a:solidFill>
                <a:effectLst/>
                <a:latin typeface="Times New Roman" pitchFamily="18" charset="0"/>
                <a:ea typeface="+mn-ea"/>
                <a:cs typeface="+mn-cs"/>
              </a:rPr>
              <a:t>Percutaneous</a:t>
            </a:r>
            <a:r>
              <a:rPr lang="en-US" sz="1200" u="none" strike="noStrike" kern="1200" dirty="0" smtClean="0">
                <a:solidFill>
                  <a:schemeClr val="tx1"/>
                </a:solidFill>
                <a:effectLst/>
                <a:latin typeface="Times New Roman" pitchFamily="18" charset="0"/>
                <a:ea typeface="+mn-ea"/>
                <a:cs typeface="+mn-cs"/>
              </a:rPr>
              <a:t> </a:t>
            </a:r>
            <a:r>
              <a:rPr lang="en-US" sz="1200" u="none" strike="noStrike" kern="1200" dirty="0" err="1" smtClean="0">
                <a:solidFill>
                  <a:schemeClr val="tx1"/>
                </a:solidFill>
                <a:effectLst/>
                <a:latin typeface="Times New Roman" pitchFamily="18" charset="0"/>
                <a:ea typeface="+mn-ea"/>
                <a:cs typeface="+mn-cs"/>
              </a:rPr>
              <a:t>transluminal</a:t>
            </a:r>
            <a:r>
              <a:rPr lang="en-US" sz="1200" u="none" strike="noStrike" kern="1200" dirty="0" smtClean="0">
                <a:solidFill>
                  <a:schemeClr val="tx1"/>
                </a:solidFill>
                <a:effectLst/>
                <a:latin typeface="Times New Roman" pitchFamily="18" charset="0"/>
                <a:ea typeface="+mn-ea"/>
                <a:cs typeface="+mn-cs"/>
              </a:rPr>
              <a:t> coronary angioplasty (IQI 30)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Carotid </a:t>
            </a:r>
            <a:r>
              <a:rPr lang="en-US" sz="1200" u="none" strike="noStrike" kern="1200" dirty="0" err="1" smtClean="0">
                <a:solidFill>
                  <a:schemeClr val="tx1"/>
                </a:solidFill>
                <a:effectLst/>
                <a:latin typeface="Times New Roman" pitchFamily="18" charset="0"/>
                <a:ea typeface="+mn-ea"/>
                <a:cs typeface="+mn-cs"/>
              </a:rPr>
              <a:t>endarterectomy</a:t>
            </a:r>
            <a:r>
              <a:rPr lang="en-US" sz="1200" u="none" strike="noStrike" kern="1200" dirty="0" smtClean="0">
                <a:solidFill>
                  <a:schemeClr val="tx1"/>
                </a:solidFill>
                <a:effectLst/>
                <a:latin typeface="Times New Roman" pitchFamily="18" charset="0"/>
                <a:ea typeface="+mn-ea"/>
                <a:cs typeface="+mn-cs"/>
              </a:rPr>
              <a:t> (IQI 31)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Craniotomy (IQI 13)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a:t>
            </a:r>
            <a:r>
              <a:rPr lang="en-US" sz="800" u="none" strike="noStrike" dirty="0" smtClean="0">
                <a:effectLst/>
              </a:rPr>
              <a:t>Hip replacement (IQI 14) </a:t>
            </a:r>
          </a:p>
          <a:p>
            <a:pPr lvl="0" fontAlgn="base">
              <a:buFont typeface="Arial" pitchFamily="34" charset="0"/>
              <a:buChar char="•"/>
            </a:pPr>
            <a:endParaRPr lang="en-US" sz="800" u="none" strike="noStrike" kern="1200" dirty="0" smtClean="0">
              <a:solidFill>
                <a:schemeClr val="tx1"/>
              </a:solidFill>
              <a:effectLst/>
              <a:latin typeface="Times New Roman" pitchFamily="18" charset="0"/>
              <a:ea typeface="+mn-ea"/>
              <a:cs typeface="+mn-cs"/>
            </a:endParaRPr>
          </a:p>
          <a:p>
            <a:pPr lvl="0" fontAlgn="base">
              <a:buFont typeface="Arial" pitchFamily="34" charset="0"/>
              <a:buNone/>
            </a:pPr>
            <a:r>
              <a:rPr lang="en-US" sz="1200" kern="1200" dirty="0" smtClean="0">
                <a:solidFill>
                  <a:schemeClr val="tx1"/>
                </a:solidFill>
                <a:latin typeface="Times New Roman" pitchFamily="18" charset="0"/>
                <a:ea typeface="+mn-ea"/>
                <a:cs typeface="+mn-cs"/>
              </a:rPr>
              <a:t>Hospital-</a:t>
            </a:r>
            <a:r>
              <a:rPr lang="en-US" sz="1200" strike="sngStrike" kern="1200" dirty="0" err="1" smtClean="0">
                <a:solidFill>
                  <a:schemeClr val="tx1"/>
                </a:solidFill>
                <a:latin typeface="Times New Roman" pitchFamily="18" charset="0"/>
                <a:ea typeface="+mn-ea"/>
                <a:cs typeface="+mn-cs"/>
              </a:rPr>
              <a:t>l</a:t>
            </a:r>
            <a:r>
              <a:rPr lang="en-US" sz="1200" u="sng" kern="1200" dirty="0" err="1" smtClean="0">
                <a:solidFill>
                  <a:schemeClr val="tx1"/>
                </a:solidFill>
                <a:latin typeface="Times New Roman" pitchFamily="18" charset="0"/>
                <a:ea typeface="+mn-ea"/>
                <a:cs typeface="+mn-cs"/>
              </a:rPr>
              <a:t>L</a:t>
            </a:r>
            <a:r>
              <a:rPr lang="en-US" sz="1200" kern="1200" dirty="0" err="1" smtClean="0">
                <a:solidFill>
                  <a:schemeClr val="tx1"/>
                </a:solidFill>
                <a:latin typeface="Times New Roman" pitchFamily="18" charset="0"/>
                <a:ea typeface="+mn-ea"/>
                <a:cs typeface="+mn-cs"/>
              </a:rPr>
              <a:t>evel</a:t>
            </a:r>
            <a:r>
              <a:rPr lang="en-US" sz="1200" kern="1200" dirty="0" smtClean="0">
                <a:solidFill>
                  <a:schemeClr val="tx1"/>
                </a:solidFill>
                <a:latin typeface="Times New Roman" pitchFamily="18" charset="0"/>
                <a:ea typeface="+mn-ea"/>
                <a:cs typeface="+mn-cs"/>
              </a:rPr>
              <a:t> Procedure Utilization Rates (7 Indicators) </a:t>
            </a:r>
          </a:p>
          <a:p>
            <a:pPr lvl="0" fontAlgn="base">
              <a:buFont typeface="Arial" pitchFamily="34" charset="0"/>
              <a:buChar char="•"/>
            </a:pPr>
            <a:r>
              <a:rPr lang="en-US" sz="800" u="none" strike="noStrike" dirty="0" smtClean="0">
                <a:effectLst/>
              </a:rPr>
              <a:t> Cesarean section delivery (IQI 21)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Primary cesarean delivery (IQI 33)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Vaginal birth after cesarean (VBAC), uncomplicated (IQI 22)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VBAC, all (IQI 34)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Laparoscopic </a:t>
            </a:r>
            <a:r>
              <a:rPr lang="en-US" sz="1200" u="none" strike="noStrike" kern="1200" dirty="0" err="1" smtClean="0">
                <a:solidFill>
                  <a:schemeClr val="tx1"/>
                </a:solidFill>
                <a:effectLst/>
                <a:latin typeface="Times New Roman" pitchFamily="18" charset="0"/>
                <a:ea typeface="+mn-ea"/>
                <a:cs typeface="+mn-cs"/>
              </a:rPr>
              <a:t>cholecystectomy</a:t>
            </a:r>
            <a:r>
              <a:rPr lang="en-US" sz="1200" u="none" strike="noStrike" kern="1200" dirty="0" smtClean="0">
                <a:solidFill>
                  <a:schemeClr val="tx1"/>
                </a:solidFill>
                <a:effectLst/>
                <a:latin typeface="Times New Roman" pitchFamily="18" charset="0"/>
                <a:ea typeface="+mn-ea"/>
                <a:cs typeface="+mn-cs"/>
              </a:rPr>
              <a:t> (IQI 23)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Incidental appendectomy in the elderly (IQI 24)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a:t>
            </a:r>
            <a:r>
              <a:rPr lang="en-US" sz="800" u="none" strike="noStrike" dirty="0" smtClean="0">
                <a:effectLst/>
              </a:rPr>
              <a:t>Bilateral cardiac catheterization (IQI 25) </a:t>
            </a:r>
          </a:p>
          <a:p>
            <a:endParaRPr lang="en-US" sz="1200" kern="1200" dirty="0" smtClean="0">
              <a:solidFill>
                <a:schemeClr val="tx1"/>
              </a:solidFill>
              <a:latin typeface="Times New Roman" pitchFamily="18" charset="0"/>
              <a:ea typeface="+mn-ea"/>
              <a:cs typeface="+mn-cs"/>
            </a:endParaRPr>
          </a:p>
          <a:p>
            <a:r>
              <a:rPr lang="en-US" sz="1200" kern="1200" dirty="0" smtClean="0">
                <a:solidFill>
                  <a:schemeClr val="tx1"/>
                </a:solidFill>
                <a:latin typeface="Times New Roman" pitchFamily="18" charset="0"/>
                <a:ea typeface="+mn-ea"/>
                <a:cs typeface="+mn-cs"/>
              </a:rPr>
              <a:t>Area-Level Utilization Rates (4 Indicators) </a:t>
            </a:r>
          </a:p>
          <a:p>
            <a:pPr lvl="0" fontAlgn="base">
              <a:buFont typeface="Arial" pitchFamily="34" charset="0"/>
              <a:buChar char="•"/>
            </a:pPr>
            <a:r>
              <a:rPr lang="en-US" sz="800" u="none" strike="noStrike" dirty="0" smtClean="0">
                <a:effectLst/>
              </a:rPr>
              <a:t> Coronary artery bypass graft (IQI 26) </a:t>
            </a:r>
          </a:p>
          <a:p>
            <a:pPr lvl="0" fontAlgn="base">
              <a:buFont typeface="Arial" pitchFamily="34" charset="0"/>
              <a:buChar char="•"/>
            </a:pPr>
            <a:r>
              <a:rPr lang="en-US" sz="800" u="none" strike="noStrike" kern="1200" dirty="0" smtClean="0">
                <a:solidFill>
                  <a:schemeClr val="tx1"/>
                </a:solidFill>
                <a:effectLst/>
                <a:latin typeface="Times New Roman" pitchFamily="18" charset="0"/>
                <a:ea typeface="+mn-ea"/>
                <a:cs typeface="+mn-cs"/>
              </a:rPr>
              <a:t> </a:t>
            </a:r>
            <a:r>
              <a:rPr lang="en-US" sz="1200" u="none" strike="noStrike" kern="1200" dirty="0" err="1" smtClean="0">
                <a:solidFill>
                  <a:schemeClr val="tx1"/>
                </a:solidFill>
                <a:effectLst/>
                <a:latin typeface="Times New Roman" pitchFamily="18" charset="0"/>
                <a:ea typeface="+mn-ea"/>
                <a:cs typeface="+mn-cs"/>
              </a:rPr>
              <a:t>Percutaneous</a:t>
            </a:r>
            <a:r>
              <a:rPr lang="en-US" sz="1200" u="none" strike="noStrike" kern="1200" dirty="0" smtClean="0">
                <a:solidFill>
                  <a:schemeClr val="tx1"/>
                </a:solidFill>
                <a:effectLst/>
                <a:latin typeface="Times New Roman" pitchFamily="18" charset="0"/>
                <a:ea typeface="+mn-ea"/>
                <a:cs typeface="+mn-cs"/>
              </a:rPr>
              <a:t> </a:t>
            </a:r>
            <a:r>
              <a:rPr lang="en-US" sz="1200" u="none" strike="noStrike" kern="1200" dirty="0" err="1" smtClean="0">
                <a:solidFill>
                  <a:schemeClr val="tx1"/>
                </a:solidFill>
                <a:effectLst/>
                <a:latin typeface="Times New Roman" pitchFamily="18" charset="0"/>
                <a:ea typeface="+mn-ea"/>
                <a:cs typeface="+mn-cs"/>
              </a:rPr>
              <a:t>transluminal</a:t>
            </a:r>
            <a:r>
              <a:rPr lang="en-US" sz="1200" u="none" strike="noStrike" kern="1200" dirty="0" smtClean="0">
                <a:solidFill>
                  <a:schemeClr val="tx1"/>
                </a:solidFill>
                <a:effectLst/>
                <a:latin typeface="Times New Roman" pitchFamily="18" charset="0"/>
                <a:ea typeface="+mn-ea"/>
                <a:cs typeface="+mn-cs"/>
              </a:rPr>
              <a:t> coronary angioplasty (IQI 27)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Hysterectomy (IQI 28)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a:t>
            </a:r>
            <a:r>
              <a:rPr lang="en-US" sz="800" u="none" strike="noStrike" dirty="0" err="1" smtClean="0">
                <a:effectLst/>
              </a:rPr>
              <a:t>Laminectomy</a:t>
            </a:r>
            <a:r>
              <a:rPr lang="en-US" sz="800" u="none" strike="noStrike" dirty="0" smtClean="0">
                <a:effectLst/>
              </a:rPr>
              <a:t> or spinal fusion (IQI 29) </a:t>
            </a:r>
          </a:p>
          <a:p>
            <a:endParaRPr lang="en-US" sz="1200" kern="1200" dirty="0" smtClean="0">
              <a:solidFill>
                <a:schemeClr val="tx1"/>
              </a:solidFill>
              <a:latin typeface="Times New Roman" pitchFamily="18" charset="0"/>
              <a:ea typeface="+mn-ea"/>
              <a:cs typeface="+mn-cs"/>
            </a:endParaRPr>
          </a:p>
          <a:p>
            <a:r>
              <a:rPr lang="en-US" sz="1200" kern="1200" dirty="0" smtClean="0">
                <a:solidFill>
                  <a:schemeClr val="tx1"/>
                </a:solidFill>
                <a:latin typeface="Times New Roman" pitchFamily="18" charset="0"/>
                <a:ea typeface="+mn-ea"/>
                <a:cs typeface="+mn-cs"/>
              </a:rPr>
              <a:t>Volume of Procedures (6 Indicators) </a:t>
            </a:r>
          </a:p>
          <a:p>
            <a:pPr lvl="0" fontAlgn="base">
              <a:buFont typeface="Arial" pitchFamily="34" charset="0"/>
              <a:buChar char="•"/>
            </a:pPr>
            <a:r>
              <a:rPr lang="en-US" sz="800" u="none" strike="noStrike" dirty="0" smtClean="0">
                <a:effectLst/>
              </a:rPr>
              <a:t> Esophageal resection (IQI 1) </a:t>
            </a:r>
          </a:p>
          <a:p>
            <a:pPr lvl="0" fontAlgn="base">
              <a:buFont typeface="Arial" pitchFamily="34" charset="0"/>
              <a:buChar char="•"/>
            </a:pPr>
            <a:r>
              <a:rPr lang="en-US" sz="800" u="none" strike="noStrike" kern="1200" dirty="0" smtClean="0">
                <a:solidFill>
                  <a:schemeClr val="tx1"/>
                </a:solidFill>
                <a:effectLst/>
                <a:latin typeface="Times New Roman" pitchFamily="18" charset="0"/>
                <a:ea typeface="+mn-ea"/>
                <a:cs typeface="+mn-cs"/>
              </a:rPr>
              <a:t> </a:t>
            </a:r>
            <a:r>
              <a:rPr lang="en-US" sz="1200" u="none" strike="noStrike" kern="1200" dirty="0" smtClean="0">
                <a:solidFill>
                  <a:schemeClr val="tx1"/>
                </a:solidFill>
                <a:effectLst/>
                <a:latin typeface="Times New Roman" pitchFamily="18" charset="0"/>
                <a:ea typeface="+mn-ea"/>
                <a:cs typeface="+mn-cs"/>
              </a:rPr>
              <a:t>Pancreatic resection (IQI 2)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Abdominal aortic aneurysm repair (IQI 4)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Coronary artery bypass graft (IQI 5)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a:t>
            </a:r>
            <a:r>
              <a:rPr lang="en-US" sz="1200" u="none" strike="noStrike" kern="1200" dirty="0" err="1" smtClean="0">
                <a:solidFill>
                  <a:schemeClr val="tx1"/>
                </a:solidFill>
                <a:effectLst/>
                <a:latin typeface="Times New Roman" pitchFamily="18" charset="0"/>
                <a:ea typeface="+mn-ea"/>
                <a:cs typeface="+mn-cs"/>
              </a:rPr>
              <a:t>Percutaneous</a:t>
            </a:r>
            <a:r>
              <a:rPr lang="en-US" sz="1200" u="none" strike="noStrike" kern="1200" dirty="0" smtClean="0">
                <a:solidFill>
                  <a:schemeClr val="tx1"/>
                </a:solidFill>
                <a:effectLst/>
                <a:latin typeface="Times New Roman" pitchFamily="18" charset="0"/>
                <a:ea typeface="+mn-ea"/>
                <a:cs typeface="+mn-cs"/>
              </a:rPr>
              <a:t> </a:t>
            </a:r>
            <a:r>
              <a:rPr lang="en-US" sz="1200" u="none" strike="noStrike" kern="1200" dirty="0" err="1" smtClean="0">
                <a:solidFill>
                  <a:schemeClr val="tx1"/>
                </a:solidFill>
                <a:effectLst/>
                <a:latin typeface="Times New Roman" pitchFamily="18" charset="0"/>
                <a:ea typeface="+mn-ea"/>
                <a:cs typeface="+mn-cs"/>
              </a:rPr>
              <a:t>transluminal</a:t>
            </a:r>
            <a:r>
              <a:rPr lang="en-US" sz="1200" u="none" strike="noStrike" kern="1200" dirty="0" smtClean="0">
                <a:solidFill>
                  <a:schemeClr val="tx1"/>
                </a:solidFill>
                <a:effectLst/>
                <a:latin typeface="Times New Roman" pitchFamily="18" charset="0"/>
                <a:ea typeface="+mn-ea"/>
                <a:cs typeface="+mn-cs"/>
              </a:rPr>
              <a:t> coronary angioplasty (IQI 6) </a:t>
            </a:r>
          </a:p>
          <a:p>
            <a:pPr lvl="0" fontAlgn="base">
              <a:buFont typeface="Arial" pitchFamily="34" charset="0"/>
              <a:buChar char="•"/>
            </a:pPr>
            <a:r>
              <a:rPr lang="en-US" sz="1200" u="none" strike="noStrike" kern="1200" dirty="0" smtClean="0">
                <a:solidFill>
                  <a:schemeClr val="tx1"/>
                </a:solidFill>
                <a:effectLst/>
                <a:latin typeface="Times New Roman" pitchFamily="18" charset="0"/>
                <a:ea typeface="+mn-ea"/>
                <a:cs typeface="+mn-cs"/>
              </a:rPr>
              <a:t> </a:t>
            </a:r>
            <a:r>
              <a:rPr lang="en-US" sz="800" u="none" strike="noStrike" dirty="0" smtClean="0">
                <a:effectLst/>
              </a:rPr>
              <a:t>Carotid </a:t>
            </a:r>
            <a:r>
              <a:rPr lang="en-US" sz="800" u="none" strike="noStrike" dirty="0" err="1" smtClean="0">
                <a:effectLst/>
              </a:rPr>
              <a:t>endarterectomy</a:t>
            </a:r>
            <a:r>
              <a:rPr lang="en-US" sz="800" u="none" strike="noStrike" dirty="0" smtClean="0">
                <a:effectLst/>
              </a:rPr>
              <a:t> (IQI 7) </a:t>
            </a:r>
            <a:endParaRPr lang="en-US" sz="800" dirty="0" smtClean="0"/>
          </a:p>
        </p:txBody>
      </p:sp>
      <p:sp>
        <p:nvSpPr>
          <p:cNvPr id="47108"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47109"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r>
              <a:rPr lang="en-US" dirty="0" smtClean="0"/>
              <a:t>No definition or summary given in the technical specifications.</a:t>
            </a:r>
          </a:p>
          <a:p>
            <a:endParaRPr lang="en-US" dirty="0" smtClean="0"/>
          </a:p>
          <a:p>
            <a:r>
              <a:rPr lang="en-US" dirty="0" smtClean="0"/>
              <a:t>Exclude cases:</a:t>
            </a:r>
          </a:p>
          <a:p>
            <a:pPr rtl="0"/>
            <a:r>
              <a:rPr lang="en-US" dirty="0" smtClean="0"/>
              <a:t>• Missing discharge disposition (DISP=missing) </a:t>
            </a:r>
            <a:r>
              <a:rPr lang="en-US" sz="1200" kern="1200" dirty="0" smtClean="0">
                <a:solidFill>
                  <a:schemeClr val="tx1"/>
                </a:solidFill>
                <a:effectLst/>
                <a:latin typeface="Times New Roman" pitchFamily="18" charset="0"/>
                <a:ea typeface="+mn-ea"/>
                <a:cs typeface="+mn-cs"/>
              </a:rPr>
              <a:t>gender (SEX=missing), age (AGE=missing), quarter (DQTR=missing), year (YEAR=missing) or principal diagnosis (DX1=missing)</a:t>
            </a:r>
            <a:endParaRPr lang="en-US" dirty="0" smtClean="0"/>
          </a:p>
          <a:p>
            <a:r>
              <a:rPr lang="en-US" dirty="0" smtClean="0"/>
              <a:t>• Transferring to another short-term hospital (DISP=2)</a:t>
            </a:r>
          </a:p>
          <a:p>
            <a:r>
              <a:rPr lang="en-US" dirty="0" smtClean="0"/>
              <a:t>• MDC 14 (Pregnancy, Childbirth, and </a:t>
            </a:r>
            <a:r>
              <a:rPr lang="en-US" dirty="0" err="1" smtClean="0"/>
              <a:t>Puerperium</a:t>
            </a:r>
            <a:r>
              <a:rPr lang="en-US" smtClean="0"/>
              <a:t>)</a:t>
            </a:r>
            <a:endParaRPr lang="en-US" dirty="0" smtClean="0"/>
          </a:p>
        </p:txBody>
      </p:sp>
      <p:sp>
        <p:nvSpPr>
          <p:cNvPr id="48132"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48133"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endParaRPr lang="en-US" smtClean="0"/>
          </a:p>
        </p:txBody>
      </p:sp>
      <p:sp>
        <p:nvSpPr>
          <p:cNvPr id="49156"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49157"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dirty="0" smtClean="0"/>
              <a:t>Insert your current hospital performance on </a:t>
            </a:r>
            <a:r>
              <a:rPr lang="en-US" smtClean="0"/>
              <a:t>the PSIs/IQIs</a:t>
            </a:r>
            <a:r>
              <a:rPr lang="en-US" dirty="0" smtClean="0"/>
              <a:t>.</a:t>
            </a:r>
            <a:endParaRPr lang="en-US" dirty="0"/>
          </a:p>
        </p:txBody>
      </p:sp>
      <p:sp>
        <p:nvSpPr>
          <p:cNvPr id="50180"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50181"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92500" lnSpcReduction="10000"/>
          </a:bodyPr>
          <a:lstStyle/>
          <a:p>
            <a:pPr>
              <a:defRPr/>
            </a:pPr>
            <a:r>
              <a:rPr lang="en-US" dirty="0" smtClean="0"/>
              <a:t>Instructions: Indicate here what the steps are that need to be completed in order to move your Quality Indicator improvement initiatives forward.</a:t>
            </a:r>
            <a:endParaRPr lang="en-US" dirty="0"/>
          </a:p>
        </p:txBody>
      </p:sp>
      <p:sp>
        <p:nvSpPr>
          <p:cNvPr id="51204"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51205"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t>Instructions: Include an example of a report that can be developed at your institution to review hospital performance on the PSIs/IQIs.</a:t>
            </a:r>
          </a:p>
        </p:txBody>
      </p:sp>
      <p:sp>
        <p:nvSpPr>
          <p:cNvPr id="52228"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52229"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a:lnSpc>
                <a:spcPct val="90000"/>
              </a:lnSpc>
            </a:pPr>
            <a:r>
              <a:rPr lang="en-US" sz="1100" smtClean="0"/>
              <a:t>Instructions: Indicate here what the steps are that need to be completed in order to move your Quality Indicator improvement initiatives forward?</a:t>
            </a:r>
          </a:p>
          <a:p>
            <a:pPr>
              <a:lnSpc>
                <a:spcPct val="90000"/>
              </a:lnSpc>
            </a:pPr>
            <a:endParaRPr lang="en-US" sz="1100" smtClean="0"/>
          </a:p>
          <a:p>
            <a:pPr>
              <a:lnSpc>
                <a:spcPct val="90000"/>
              </a:lnSpc>
            </a:pPr>
            <a:r>
              <a:rPr lang="en-US" sz="1100" smtClean="0"/>
              <a:t>Consider running QIs on data from previous quarters as well to generate a trend line.</a:t>
            </a:r>
            <a:endParaRPr lang="en-US" sz="1000" smtClean="0"/>
          </a:p>
          <a:p>
            <a:pPr>
              <a:lnSpc>
                <a:spcPct val="90000"/>
              </a:lnSpc>
            </a:pPr>
            <a:endParaRPr lang="en-US" sz="1100" smtClean="0"/>
          </a:p>
        </p:txBody>
      </p:sp>
      <p:sp>
        <p:nvSpPr>
          <p:cNvPr id="53252"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53253"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
        <p:nvSpPr>
          <p:cNvPr id="36868"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36869"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r>
              <a:rPr lang="en-US" dirty="0" smtClean="0"/>
              <a:t>Presentation objectives.</a:t>
            </a:r>
          </a:p>
          <a:p>
            <a:endParaRPr lang="en-US" dirty="0" smtClean="0"/>
          </a:p>
        </p:txBody>
      </p:sp>
      <p:sp>
        <p:nvSpPr>
          <p:cNvPr id="37892"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37893"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dirty="0" smtClean="0"/>
              <a:t>Additional background information at: http://www.qualityindicators.ahrq.gov/Downloads/Resources/Presentations/2010/QI_101_2011-03-02-current.pdf</a:t>
            </a:r>
          </a:p>
          <a:p>
            <a:endParaRPr lang="en-US" dirty="0" smtClean="0"/>
          </a:p>
        </p:txBody>
      </p:sp>
      <p:sp>
        <p:nvSpPr>
          <p:cNvPr id="38916"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38917"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p:spPr>
        <p:txBody>
          <a:bodyPr/>
          <a:lstStyle/>
          <a:p>
            <a:endParaRPr lang="en-US" smtClean="0"/>
          </a:p>
          <a:p>
            <a:endParaRPr lang="en-US" smtClean="0"/>
          </a:p>
        </p:txBody>
      </p:sp>
      <p:sp>
        <p:nvSpPr>
          <p:cNvPr id="39940"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39941"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p:spPr>
        <p:txBody>
          <a:bodyPr/>
          <a:lstStyle/>
          <a:p>
            <a:endParaRPr lang="en-US" smtClean="0"/>
          </a:p>
        </p:txBody>
      </p:sp>
      <p:sp>
        <p:nvSpPr>
          <p:cNvPr id="40964"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40965"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endParaRPr lang="en-US" smtClean="0"/>
          </a:p>
        </p:txBody>
      </p:sp>
      <p:sp>
        <p:nvSpPr>
          <p:cNvPr id="41988"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41989"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endParaRPr lang="en-US" b="1" smtClean="0"/>
          </a:p>
        </p:txBody>
      </p:sp>
      <p:sp>
        <p:nvSpPr>
          <p:cNvPr id="43012"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43013"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endParaRPr lang="en-US" smtClean="0"/>
          </a:p>
        </p:txBody>
      </p:sp>
      <p:sp>
        <p:nvSpPr>
          <p:cNvPr id="44036" name="Footer Placeholder 3"/>
          <p:cNvSpPr>
            <a:spLocks noGrp="1"/>
          </p:cNvSpPr>
          <p:nvPr>
            <p:ph type="ftr" sz="quarter" idx="4"/>
          </p:nvPr>
        </p:nvSpPr>
        <p:spPr>
          <a:noFill/>
        </p:spPr>
        <p:txBody>
          <a:bodyPr/>
          <a:lstStyle/>
          <a:p>
            <a:pPr defTabSz="931863"/>
            <a:r>
              <a:rPr lang="en-US" smtClean="0"/>
              <a:t>Prepared by RAND and UHC for AHRQ   Tool A.2</a:t>
            </a:r>
          </a:p>
        </p:txBody>
      </p:sp>
      <p:sp>
        <p:nvSpPr>
          <p:cNvPr id="44037" name="Header Placeholder 4"/>
          <p:cNvSpPr>
            <a:spLocks noGrp="1"/>
          </p:cNvSpPr>
          <p:nvPr>
            <p:ph type="hdr" sz="quarter"/>
          </p:nvPr>
        </p:nvSpPr>
        <p:spPr>
          <a:noFill/>
        </p:spPr>
        <p:txBody>
          <a:bodyPr/>
          <a:lstStyle/>
          <a:p>
            <a:pPr defTabSz="931863"/>
            <a:r>
              <a:rPr lang="en-US" smtClean="0"/>
              <a:t>AHRQ Quality Indicators Toolkit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Rectangle 252"/>
          <p:cNvSpPr>
            <a:spLocks noChangeArrowheads="1"/>
          </p:cNvSpPr>
          <p:nvPr/>
        </p:nvSpPr>
        <p:spPr bwMode="auto">
          <a:xfrm>
            <a:off x="0" y="0"/>
            <a:ext cx="9144000" cy="6858000"/>
          </a:xfrm>
          <a:prstGeom prst="rect">
            <a:avLst/>
          </a:prstGeom>
          <a:solidFill>
            <a:srgbClr val="000099"/>
          </a:solidFill>
          <a:ln w="9525">
            <a:noFill/>
            <a:miter lim="800000"/>
            <a:headEnd/>
            <a:tailEnd/>
          </a:ln>
        </p:spPr>
        <p:txBody>
          <a:bodyPr wrap="none" anchor="ctr">
            <a:spAutoFit/>
          </a:bodyPr>
          <a:lstStyle/>
          <a:p>
            <a:endParaRPr lang="en-US"/>
          </a:p>
        </p:txBody>
      </p:sp>
      <p:sp>
        <p:nvSpPr>
          <p:cNvPr id="4" name="AutoShape 253"/>
          <p:cNvSpPr>
            <a:spLocks noChangeArrowheads="1"/>
          </p:cNvSpPr>
          <p:nvPr/>
        </p:nvSpPr>
        <p:spPr bwMode="auto">
          <a:xfrm>
            <a:off x="304800" y="304800"/>
            <a:ext cx="8534400" cy="6248400"/>
          </a:xfrm>
          <a:prstGeom prst="roundRect">
            <a:avLst>
              <a:gd name="adj" fmla="val 4736"/>
            </a:avLst>
          </a:prstGeom>
          <a:solidFill>
            <a:schemeClr val="bg1"/>
          </a:solidFill>
          <a:ln w="25400">
            <a:solidFill>
              <a:srgbClr val="FFC53D"/>
            </a:solidFill>
            <a:round/>
            <a:headEnd/>
            <a:tailEnd/>
          </a:ln>
        </p:spPr>
        <p:txBody>
          <a:bodyPr wrap="none" anchor="ctr"/>
          <a:lstStyle/>
          <a:p>
            <a:endParaRPr lang="en-US"/>
          </a:p>
        </p:txBody>
      </p:sp>
      <p:sp>
        <p:nvSpPr>
          <p:cNvPr id="5" name="Slide Number Placeholder 5"/>
          <p:cNvSpPr txBox="1">
            <a:spLocks/>
          </p:cNvSpPr>
          <p:nvPr userDrawn="1"/>
        </p:nvSpPr>
        <p:spPr>
          <a:xfrm>
            <a:off x="228600" y="0"/>
            <a:ext cx="8915400" cy="304800"/>
          </a:xfrm>
          <a:prstGeom prst="rect">
            <a:avLst/>
          </a:prstGeom>
        </p:spPr>
        <p:txBody>
          <a:bodyPr/>
          <a:lstStyle/>
          <a:p>
            <a:pPr algn="r">
              <a:defRPr/>
            </a:pPr>
            <a:r>
              <a:rPr lang="en-US" sz="1050" dirty="0">
                <a:solidFill>
                  <a:schemeClr val="bg1">
                    <a:lumMod val="65000"/>
                  </a:schemeClr>
                </a:solidFill>
              </a:rPr>
              <a:t>AHRQ Quality Indicators Toolkit</a:t>
            </a:r>
          </a:p>
        </p:txBody>
      </p:sp>
      <p:sp>
        <p:nvSpPr>
          <p:cNvPr id="3326" name="Rectangle 254"/>
          <p:cNvSpPr>
            <a:spLocks noGrp="1" noChangeArrowheads="1"/>
          </p:cNvSpPr>
          <p:nvPr>
            <p:ph type="ctrTitle"/>
          </p:nvPr>
        </p:nvSpPr>
        <p:spPr>
          <a:xfrm>
            <a:off x="684213" y="2284413"/>
            <a:ext cx="7769225" cy="1143000"/>
          </a:xfrm>
          <a:prstGeom prst="rect">
            <a:avLst/>
          </a:prstGeom>
        </p:spPr>
        <p:txBody>
          <a:bodyPr/>
          <a:lstStyle>
            <a:lvl1pPr algn="l">
              <a:defRPr sz="4400">
                <a:effectLst/>
              </a:defRPr>
            </a:lvl1pPr>
          </a:lstStyle>
          <a:p>
            <a:r>
              <a:rPr lang="en-US" dirty="0" smtClean="0"/>
              <a:t>Click to edit Master title style</a:t>
            </a:r>
            <a:endParaRPr lang="en-US" dirty="0"/>
          </a:p>
        </p:txBody>
      </p:sp>
      <p:sp>
        <p:nvSpPr>
          <p:cNvPr id="6" name="Rectangle 499"/>
          <p:cNvSpPr>
            <a:spLocks noGrp="1" noChangeArrowheads="1"/>
          </p:cNvSpPr>
          <p:nvPr>
            <p:ph type="dt" sz="quarter" idx="10"/>
          </p:nvPr>
        </p:nvSpPr>
        <p:spPr bwMode="auto">
          <a:xfrm>
            <a:off x="6937375" y="5027613"/>
            <a:ext cx="1901825"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a:lvl1pPr>
          </a:lstStyle>
          <a:p>
            <a:pPr>
              <a:defRPr/>
            </a:pPr>
            <a:endParaRPr lang="en-US"/>
          </a:p>
        </p:txBody>
      </p:sp>
      <p:sp>
        <p:nvSpPr>
          <p:cNvPr id="7" name="Slide Number Placeholder 5"/>
          <p:cNvSpPr>
            <a:spLocks noGrp="1"/>
          </p:cNvSpPr>
          <p:nvPr>
            <p:ph type="sldNum" sz="quarter" idx="11"/>
          </p:nvPr>
        </p:nvSpPr>
        <p:spPr>
          <a:xfrm>
            <a:off x="304800" y="6553200"/>
            <a:ext cx="8610600" cy="304800"/>
          </a:xfrm>
        </p:spPr>
        <p:txBody>
          <a:bodyPr/>
          <a:lstStyle>
            <a:lvl1pPr>
              <a:defRPr sz="1050">
                <a:solidFill>
                  <a:schemeClr val="bg1">
                    <a:lumMod val="65000"/>
                  </a:schemeClr>
                </a:solidFill>
              </a:defRPr>
            </a:lvl1pPr>
          </a:lstStyle>
          <a:p>
            <a:pPr>
              <a:defRPr/>
            </a:pPr>
            <a:r>
              <a:rPr lang="en-US" dirty="0" smtClean="0"/>
              <a:t>Tool </a:t>
            </a:r>
            <a:r>
              <a:rPr lang="en-US" dirty="0"/>
              <a:t>A.2</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Slide Number Placeholder 5"/>
          <p:cNvSpPr txBox="1">
            <a:spLocks/>
          </p:cNvSpPr>
          <p:nvPr userDrawn="1"/>
        </p:nvSpPr>
        <p:spPr>
          <a:xfrm>
            <a:off x="228600" y="0"/>
            <a:ext cx="8915400" cy="304800"/>
          </a:xfrm>
          <a:prstGeom prst="rect">
            <a:avLst/>
          </a:prstGeom>
        </p:spPr>
        <p:txBody>
          <a:bodyPr/>
          <a:lstStyle/>
          <a:p>
            <a:pPr algn="r">
              <a:defRPr/>
            </a:pPr>
            <a:r>
              <a:rPr lang="en-US" sz="1050" dirty="0">
                <a:solidFill>
                  <a:schemeClr val="bg1">
                    <a:lumMod val="65000"/>
                  </a:schemeClr>
                </a:solidFill>
              </a:rPr>
              <a:t>AHRQ Quality Indicators Toolkit</a:t>
            </a:r>
          </a:p>
        </p:txBody>
      </p:sp>
      <p:sp>
        <p:nvSpPr>
          <p:cNvPr id="2" name="Title 1"/>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Slide Number Placeholder 5"/>
          <p:cNvSpPr txBox="1">
            <a:spLocks/>
          </p:cNvSpPr>
          <p:nvPr userDrawn="1"/>
        </p:nvSpPr>
        <p:spPr>
          <a:xfrm>
            <a:off x="228600" y="0"/>
            <a:ext cx="8915400" cy="304800"/>
          </a:xfrm>
          <a:prstGeom prst="rect">
            <a:avLst/>
          </a:prstGeom>
        </p:spPr>
        <p:txBody>
          <a:bodyPr/>
          <a:lstStyle/>
          <a:p>
            <a:pPr algn="r">
              <a:defRPr/>
            </a:pPr>
            <a:r>
              <a:rPr lang="en-US" sz="1050" dirty="0">
                <a:solidFill>
                  <a:schemeClr val="bg1">
                    <a:lumMod val="65000"/>
                  </a:schemeClr>
                </a:solidFill>
              </a:rPr>
              <a:t>AHRQ Quality Indicators Toolkit</a:t>
            </a:r>
          </a:p>
        </p:txBody>
      </p:sp>
      <p:sp>
        <p:nvSpPr>
          <p:cNvPr id="2" name="Vertical Title 1"/>
          <p:cNvSpPr>
            <a:spLocks noGrp="1"/>
          </p:cNvSpPr>
          <p:nvPr>
            <p:ph type="title" orient="vert"/>
          </p:nvPr>
        </p:nvSpPr>
        <p:spPr>
          <a:xfrm>
            <a:off x="6515100" y="457200"/>
            <a:ext cx="1943100" cy="54864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4213" y="457200"/>
            <a:ext cx="5678487"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4" name="Slide Number Placeholder 5"/>
          <p:cNvSpPr txBox="1">
            <a:spLocks/>
          </p:cNvSpPr>
          <p:nvPr userDrawn="1"/>
        </p:nvSpPr>
        <p:spPr>
          <a:xfrm>
            <a:off x="228600" y="0"/>
            <a:ext cx="8915400" cy="304800"/>
          </a:xfrm>
          <a:prstGeom prst="rect">
            <a:avLst/>
          </a:prstGeom>
        </p:spPr>
        <p:txBody>
          <a:bodyPr/>
          <a:lstStyle/>
          <a:p>
            <a:pPr algn="r">
              <a:defRPr/>
            </a:pPr>
            <a:r>
              <a:rPr lang="en-US" sz="1050" dirty="0">
                <a:solidFill>
                  <a:schemeClr val="bg1">
                    <a:lumMod val="65000"/>
                  </a:schemeClr>
                </a:solidFill>
              </a:rPr>
              <a:t>AHRQ Quality Indicators Toolkit</a:t>
            </a:r>
          </a:p>
        </p:txBody>
      </p:sp>
      <p:sp>
        <p:nvSpPr>
          <p:cNvPr id="2" name="Title 1"/>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4213" y="1598613"/>
            <a:ext cx="7769225" cy="4344987"/>
          </a:xfrm>
        </p:spPr>
        <p:txBody>
          <a:bodyPr/>
          <a:lstStyle/>
          <a:p>
            <a:pPr lvl="0"/>
            <a:r>
              <a:rPr lang="en-US" noProof="0" dirty="0" smtClean="0"/>
              <a:t>Click icon to add chart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4" name="Slide Number Placeholder 5"/>
          <p:cNvSpPr txBox="1">
            <a:spLocks/>
          </p:cNvSpPr>
          <p:nvPr userDrawn="1"/>
        </p:nvSpPr>
        <p:spPr>
          <a:xfrm>
            <a:off x="228600" y="0"/>
            <a:ext cx="8915400" cy="304800"/>
          </a:xfrm>
          <a:prstGeom prst="rect">
            <a:avLst/>
          </a:prstGeom>
        </p:spPr>
        <p:txBody>
          <a:bodyPr/>
          <a:lstStyle/>
          <a:p>
            <a:pPr algn="r">
              <a:defRPr/>
            </a:pPr>
            <a:r>
              <a:rPr lang="en-US" sz="1050" dirty="0">
                <a:solidFill>
                  <a:schemeClr val="bg1">
                    <a:lumMod val="65000"/>
                  </a:schemeClr>
                </a:solidFill>
              </a:rPr>
              <a:t>AHRQ Quality Indicators Toolkit</a:t>
            </a:r>
          </a:p>
        </p:txBody>
      </p:sp>
      <p:sp>
        <p:nvSpPr>
          <p:cNvPr id="2" name="Title 1"/>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684213" y="1598613"/>
            <a:ext cx="7769225" cy="4344987"/>
          </a:xfrm>
        </p:spPr>
        <p:txBody>
          <a:bodyPr/>
          <a:lstStyle/>
          <a:p>
            <a:pPr lvl="0"/>
            <a:r>
              <a:rPr lang="en-US" noProof="0" dirty="0" smtClean="0"/>
              <a:t>Click icon to add table</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r>
              <a:rPr lang="en-US"/>
              <a:t>                                                                              AHRQ Quality Indicators Toolkit</a:t>
            </a:r>
            <a:endParaRPr lang="en-US">
              <a:solidFill>
                <a:srgbClr val="0000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Slide Number Placeholder 5"/>
          <p:cNvSpPr txBox="1">
            <a:spLocks/>
          </p:cNvSpPr>
          <p:nvPr userDrawn="1"/>
        </p:nvSpPr>
        <p:spPr>
          <a:xfrm>
            <a:off x="228600" y="0"/>
            <a:ext cx="8915400" cy="304800"/>
          </a:xfrm>
          <a:prstGeom prst="rect">
            <a:avLst/>
          </a:prstGeom>
        </p:spPr>
        <p:txBody>
          <a:bodyPr/>
          <a:lstStyle/>
          <a:p>
            <a:pPr algn="r">
              <a:defRPr/>
            </a:pPr>
            <a:r>
              <a:rPr lang="en-US" sz="1050" dirty="0">
                <a:solidFill>
                  <a:schemeClr val="bg1">
                    <a:lumMod val="65000"/>
                  </a:schemeClr>
                </a:solidFill>
              </a:rPr>
              <a:t>AHRQ Quality Indicators Toolkit</a:t>
            </a:r>
          </a:p>
        </p:txBody>
      </p:sp>
      <p:sp>
        <p:nvSpPr>
          <p:cNvPr id="3" name="Content Placeholder 2"/>
          <p:cNvSpPr>
            <a:spLocks noGrp="1"/>
          </p:cNvSpPr>
          <p:nvPr>
            <p:ph idx="1"/>
          </p:nvPr>
        </p:nvSpPr>
        <p:spPr/>
        <p:txBody>
          <a:bodyPr/>
          <a:lstStyle>
            <a:lvl1pPr>
              <a:buSzPct val="10000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
        <p:nvSpPr>
          <p:cNvPr id="6" name="Slide Number Placeholder 5"/>
          <p:cNvSpPr>
            <a:spLocks noGrp="1"/>
          </p:cNvSpPr>
          <p:nvPr>
            <p:ph type="sldNum" sz="quarter" idx="10"/>
          </p:nvPr>
        </p:nvSpPr>
        <p:spPr/>
        <p:txBody>
          <a:bodyPr/>
          <a:lstStyle/>
          <a:p>
            <a:pPr>
              <a:defRPr/>
            </a:pPr>
            <a:r>
              <a:rPr lang="en-US" smtClean="0"/>
              <a:t>                                                                              AHRQ Quality Indicators Toolkit</a:t>
            </a:r>
            <a:endParaRPr lang="en-US">
              <a:solidFill>
                <a:srgbClr val="000099"/>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Slide Number Placeholder 5"/>
          <p:cNvSpPr txBox="1">
            <a:spLocks/>
          </p:cNvSpPr>
          <p:nvPr userDrawn="1"/>
        </p:nvSpPr>
        <p:spPr>
          <a:xfrm>
            <a:off x="228600" y="0"/>
            <a:ext cx="8915400" cy="304800"/>
          </a:xfrm>
          <a:prstGeom prst="rect">
            <a:avLst/>
          </a:prstGeom>
        </p:spPr>
        <p:txBody>
          <a:bodyPr/>
          <a:lstStyle/>
          <a:p>
            <a:pPr algn="r">
              <a:defRPr/>
            </a:pPr>
            <a:r>
              <a:rPr lang="en-US" sz="1050" dirty="0">
                <a:solidFill>
                  <a:schemeClr val="bg1">
                    <a:lumMod val="65000"/>
                  </a:schemeClr>
                </a:solidFill>
              </a:rPr>
              <a:t>AHRQ Quality Indicators Toolkit</a:t>
            </a:r>
          </a:p>
        </p:txBody>
      </p:sp>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lide Number Placeholder 5"/>
          <p:cNvSpPr txBox="1">
            <a:spLocks/>
          </p:cNvSpPr>
          <p:nvPr userDrawn="1"/>
        </p:nvSpPr>
        <p:spPr>
          <a:xfrm>
            <a:off x="228600" y="0"/>
            <a:ext cx="8915400" cy="304800"/>
          </a:xfrm>
          <a:prstGeom prst="rect">
            <a:avLst/>
          </a:prstGeom>
        </p:spPr>
        <p:txBody>
          <a:bodyPr/>
          <a:lstStyle/>
          <a:p>
            <a:pPr algn="r">
              <a:defRPr/>
            </a:pPr>
            <a:r>
              <a:rPr lang="en-US" sz="1050" dirty="0">
                <a:solidFill>
                  <a:schemeClr val="bg1">
                    <a:lumMod val="65000"/>
                  </a:schemeClr>
                </a:solidFill>
              </a:rPr>
              <a:t>AHRQ Quality Indicators Toolkit</a:t>
            </a:r>
          </a:p>
        </p:txBody>
      </p:sp>
      <p:sp>
        <p:nvSpPr>
          <p:cNvPr id="2" name="Title 1"/>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84213" y="1598613"/>
            <a:ext cx="3808412" cy="4344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598613"/>
            <a:ext cx="3808413" cy="43449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lide Number Placeholder 5"/>
          <p:cNvSpPr txBox="1">
            <a:spLocks/>
          </p:cNvSpPr>
          <p:nvPr userDrawn="1"/>
        </p:nvSpPr>
        <p:spPr>
          <a:xfrm>
            <a:off x="228600" y="0"/>
            <a:ext cx="8915400" cy="304800"/>
          </a:xfrm>
          <a:prstGeom prst="rect">
            <a:avLst/>
          </a:prstGeom>
        </p:spPr>
        <p:txBody>
          <a:bodyPr/>
          <a:lstStyle/>
          <a:p>
            <a:pPr algn="r">
              <a:defRPr/>
            </a:pPr>
            <a:r>
              <a:rPr lang="en-US" sz="1050" dirty="0">
                <a:solidFill>
                  <a:schemeClr val="bg1">
                    <a:lumMod val="65000"/>
                  </a:schemeClr>
                </a:solidFill>
              </a:rPr>
              <a:t>AHRQ Quality Indicators Toolkit</a:t>
            </a:r>
          </a:p>
        </p:txBody>
      </p:sp>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Slide Number Placeholder 5"/>
          <p:cNvSpPr txBox="1">
            <a:spLocks/>
          </p:cNvSpPr>
          <p:nvPr userDrawn="1"/>
        </p:nvSpPr>
        <p:spPr>
          <a:xfrm>
            <a:off x="228600" y="0"/>
            <a:ext cx="8915400" cy="304800"/>
          </a:xfrm>
          <a:prstGeom prst="rect">
            <a:avLst/>
          </a:prstGeom>
        </p:spPr>
        <p:txBody>
          <a:bodyPr/>
          <a:lstStyle/>
          <a:p>
            <a:pPr algn="r">
              <a:defRPr/>
            </a:pPr>
            <a:r>
              <a:rPr lang="en-US" sz="1050" dirty="0">
                <a:solidFill>
                  <a:schemeClr val="bg1">
                    <a:lumMod val="65000"/>
                  </a:schemeClr>
                </a:solidFill>
              </a:rPr>
              <a:t>AHRQ Quality Indicators Toolkit</a:t>
            </a:r>
          </a:p>
        </p:txBody>
      </p:sp>
      <p:sp>
        <p:nvSpPr>
          <p:cNvPr id="2" name="Title 1"/>
          <p:cNvSpPr>
            <a:spLocks noGrp="1"/>
          </p:cNvSpPr>
          <p:nvPr>
            <p:ph type="title"/>
          </p:nvPr>
        </p:nvSpPr>
        <p:spPr>
          <a:xfrm>
            <a:off x="685800" y="457200"/>
            <a:ext cx="7772400" cy="762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txBox="1">
            <a:spLocks/>
          </p:cNvSpPr>
          <p:nvPr userDrawn="1"/>
        </p:nvSpPr>
        <p:spPr>
          <a:xfrm>
            <a:off x="228600" y="0"/>
            <a:ext cx="8915400" cy="304800"/>
          </a:xfrm>
          <a:prstGeom prst="rect">
            <a:avLst/>
          </a:prstGeom>
        </p:spPr>
        <p:txBody>
          <a:bodyPr/>
          <a:lstStyle/>
          <a:p>
            <a:pPr algn="r">
              <a:defRPr/>
            </a:pPr>
            <a:r>
              <a:rPr lang="en-US" sz="1050" dirty="0">
                <a:solidFill>
                  <a:schemeClr val="bg1">
                    <a:lumMod val="65000"/>
                  </a:schemeClr>
                </a:solidFill>
              </a:rPr>
              <a:t>AHRQ Quality Indicators Toolkit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Slide Number Placeholder 5"/>
          <p:cNvSpPr txBox="1">
            <a:spLocks/>
          </p:cNvSpPr>
          <p:nvPr userDrawn="1"/>
        </p:nvSpPr>
        <p:spPr>
          <a:xfrm>
            <a:off x="228600" y="0"/>
            <a:ext cx="8915400" cy="304800"/>
          </a:xfrm>
          <a:prstGeom prst="rect">
            <a:avLst/>
          </a:prstGeom>
        </p:spPr>
        <p:txBody>
          <a:bodyPr/>
          <a:lstStyle/>
          <a:p>
            <a:pPr algn="r">
              <a:defRPr/>
            </a:pPr>
            <a:r>
              <a:rPr lang="en-US" sz="1050" dirty="0">
                <a:solidFill>
                  <a:schemeClr val="bg1">
                    <a:lumMod val="65000"/>
                  </a:schemeClr>
                </a:solidFill>
              </a:rPr>
              <a:t>AHRQ Quality Indicators Toolkit</a:t>
            </a:r>
          </a:p>
        </p:txBody>
      </p:sp>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lide Number Placeholder 5"/>
          <p:cNvSpPr txBox="1">
            <a:spLocks/>
          </p:cNvSpPr>
          <p:nvPr userDrawn="1"/>
        </p:nvSpPr>
        <p:spPr>
          <a:xfrm>
            <a:off x="228600" y="0"/>
            <a:ext cx="8915400" cy="304800"/>
          </a:xfrm>
          <a:prstGeom prst="rect">
            <a:avLst/>
          </a:prstGeom>
        </p:spPr>
        <p:txBody>
          <a:bodyPr/>
          <a:lstStyle/>
          <a:p>
            <a:pPr algn="r">
              <a:defRPr/>
            </a:pPr>
            <a:r>
              <a:rPr lang="en-US" sz="1050" dirty="0">
                <a:solidFill>
                  <a:schemeClr val="bg1">
                    <a:lumMod val="65000"/>
                  </a:schemeClr>
                </a:solidFill>
              </a:rPr>
              <a:t>AHRQ Quality Indicators Toolkit</a:t>
            </a:r>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0"/>
            <a:ext cx="9144000" cy="6858000"/>
          </a:xfrm>
          <a:prstGeom prst="rect">
            <a:avLst/>
          </a:prstGeom>
          <a:solidFill>
            <a:srgbClr val="000099"/>
          </a:solidFill>
          <a:ln w="9525">
            <a:noFill/>
            <a:miter lim="800000"/>
            <a:headEnd/>
            <a:tailEnd/>
          </a:ln>
        </p:spPr>
        <p:txBody>
          <a:bodyPr wrap="none" anchor="ctr">
            <a:spAutoFit/>
          </a:bodyPr>
          <a:lstStyle/>
          <a:p>
            <a:endParaRPr lang="en-US"/>
          </a:p>
        </p:txBody>
      </p:sp>
      <p:sp>
        <p:nvSpPr>
          <p:cNvPr id="1027" name="AutoShape 10"/>
          <p:cNvSpPr>
            <a:spLocks noChangeArrowheads="1"/>
          </p:cNvSpPr>
          <p:nvPr/>
        </p:nvSpPr>
        <p:spPr bwMode="auto">
          <a:xfrm>
            <a:off x="304800" y="304800"/>
            <a:ext cx="8534400" cy="6248400"/>
          </a:xfrm>
          <a:prstGeom prst="roundRect">
            <a:avLst>
              <a:gd name="adj" fmla="val 4736"/>
            </a:avLst>
          </a:prstGeom>
          <a:solidFill>
            <a:schemeClr val="bg1"/>
          </a:solidFill>
          <a:ln w="25400">
            <a:solidFill>
              <a:srgbClr val="FFC53D"/>
            </a:solidFill>
            <a:round/>
            <a:headEnd/>
            <a:tailEnd/>
          </a:ln>
        </p:spPr>
        <p:txBody>
          <a:bodyPr wrap="none" anchor="ctr"/>
          <a:lstStyle/>
          <a:p>
            <a:endParaRPr lang="en-US"/>
          </a:p>
        </p:txBody>
      </p:sp>
      <p:sp>
        <p:nvSpPr>
          <p:cNvPr id="1028" name="Rectangle 12"/>
          <p:cNvSpPr>
            <a:spLocks noGrp="1" noChangeArrowheads="1"/>
          </p:cNvSpPr>
          <p:nvPr>
            <p:ph type="body" idx="1"/>
          </p:nvPr>
        </p:nvSpPr>
        <p:spPr bwMode="auto">
          <a:xfrm>
            <a:off x="609600" y="1600200"/>
            <a:ext cx="7769225" cy="4344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Bullet</a:t>
            </a:r>
          </a:p>
          <a:p>
            <a:pPr lvl="1"/>
            <a:r>
              <a:rPr lang="en-US" smtClean="0"/>
              <a:t>Second level</a:t>
            </a:r>
          </a:p>
          <a:p>
            <a:pPr lvl="2"/>
            <a:r>
              <a:rPr lang="en-US" smtClean="0"/>
              <a:t>Third level</a:t>
            </a:r>
          </a:p>
        </p:txBody>
      </p:sp>
      <p:sp>
        <p:nvSpPr>
          <p:cNvPr id="10" name="Slide Number Placeholder 5"/>
          <p:cNvSpPr txBox="1">
            <a:spLocks/>
          </p:cNvSpPr>
          <p:nvPr userDrawn="1"/>
        </p:nvSpPr>
        <p:spPr>
          <a:xfrm>
            <a:off x="228600" y="6553200"/>
            <a:ext cx="8686800" cy="304800"/>
          </a:xfrm>
          <a:prstGeom prst="rect">
            <a:avLst/>
          </a:prstGeom>
        </p:spPr>
        <p:txBody>
          <a:bodyPr/>
          <a:lstStyle/>
          <a:p>
            <a:pPr algn="r">
              <a:defRPr/>
            </a:pPr>
            <a:r>
              <a:rPr lang="en-US" sz="1050" dirty="0" smtClean="0">
                <a:solidFill>
                  <a:schemeClr val="bg1">
                    <a:lumMod val="65000"/>
                  </a:schemeClr>
                </a:solidFill>
              </a:rPr>
              <a:t>Tool </a:t>
            </a:r>
            <a:r>
              <a:rPr lang="en-US" sz="1050" dirty="0">
                <a:solidFill>
                  <a:schemeClr val="bg1">
                    <a:lumMod val="65000"/>
                  </a:schemeClr>
                </a:solidFill>
              </a:rPr>
              <a:t>A.2</a:t>
            </a:r>
          </a:p>
        </p:txBody>
      </p:sp>
      <p:sp>
        <p:nvSpPr>
          <p:cNvPr id="11" name="Slide Number Placeholder 5"/>
          <p:cNvSpPr>
            <a:spLocks noGrp="1"/>
          </p:cNvSpPr>
          <p:nvPr>
            <p:ph type="sldNum" sz="quarter" idx="4"/>
          </p:nvPr>
        </p:nvSpPr>
        <p:spPr>
          <a:xfrm>
            <a:off x="228600" y="0"/>
            <a:ext cx="8915400" cy="304800"/>
          </a:xfrm>
          <a:prstGeom prst="rect">
            <a:avLst/>
          </a:prstGeom>
        </p:spPr>
        <p:txBody>
          <a:bodyPr/>
          <a:lstStyle>
            <a:lvl1pPr algn="r">
              <a:defRPr sz="1050">
                <a:solidFill>
                  <a:schemeClr val="bg1">
                    <a:lumMod val="65000"/>
                  </a:schemeClr>
                </a:solidFill>
              </a:defRPr>
            </a:lvl1pPr>
          </a:lstStyle>
          <a:p>
            <a:pPr>
              <a:defRPr/>
            </a:pPr>
            <a:r>
              <a:rPr lang="en-US"/>
              <a:t>                                                                              AHRQ Quality Indicators Toolkit</a:t>
            </a:r>
            <a:endParaRPr lang="en-US">
              <a:solidFill>
                <a:srgbClr val="000099"/>
              </a:solidFill>
            </a:endParaRPr>
          </a:p>
        </p:txBody>
      </p:sp>
    </p:spTree>
  </p:cSld>
  <p:clrMap bg1="lt1" tx1="dk1" bg2="lt2" tx2="dk2" accent1="accent1" accent2="accent2" accent3="accent3" accent4="accent4" accent5="accent5" accent6="accent6" hlink="hlink" folHlink="folHlink"/>
  <p:sldLayoutIdLst>
    <p:sldLayoutId id="2147484202" r:id="rId1"/>
    <p:sldLayoutId id="2147484203" r:id="rId2"/>
    <p:sldLayoutId id="2147484204" r:id="rId3"/>
    <p:sldLayoutId id="2147484205" r:id="rId4"/>
    <p:sldLayoutId id="2147484206" r:id="rId5"/>
    <p:sldLayoutId id="2147484207" r:id="rId6"/>
    <p:sldLayoutId id="2147484208" r:id="rId7"/>
    <p:sldLayoutId id="2147484209" r:id="rId8"/>
    <p:sldLayoutId id="2147484210" r:id="rId9"/>
    <p:sldLayoutId id="2147484211" r:id="rId10"/>
    <p:sldLayoutId id="2147484212" r:id="rId11"/>
    <p:sldLayoutId id="2147484213" r:id="rId12"/>
    <p:sldLayoutId id="2147484214" r:id="rId13"/>
    <p:sldLayoutId id="2147484201" r:id="rId14"/>
  </p:sldLayoutIdLst>
  <p:hf sldNum="0" hdr="0" dt="0"/>
  <p:txStyles>
    <p:titleStyle>
      <a:lvl1pPr algn="r" rtl="0" eaLnBrk="0" fontAlgn="base" hangingPunct="0">
        <a:spcBef>
          <a:spcPct val="0"/>
        </a:spcBef>
        <a:spcAft>
          <a:spcPct val="0"/>
        </a:spcAft>
        <a:defRPr sz="4000" b="1">
          <a:solidFill>
            <a:srgbClr val="000099"/>
          </a:solidFill>
          <a:effectLst>
            <a:outerShdw blurRad="38100" dist="38100" dir="2700000" algn="tl">
              <a:srgbClr val="C0C0C0"/>
            </a:outerShdw>
          </a:effectLst>
          <a:latin typeface="+mj-lt"/>
          <a:ea typeface="+mj-ea"/>
          <a:cs typeface="+mj-cs"/>
        </a:defRPr>
      </a:lvl1pPr>
      <a:lvl2pPr algn="r" rtl="0" eaLnBrk="0" fontAlgn="base" hangingPunct="0">
        <a:spcBef>
          <a:spcPct val="0"/>
        </a:spcBef>
        <a:spcAft>
          <a:spcPct val="0"/>
        </a:spcAft>
        <a:defRPr sz="4000" b="1">
          <a:solidFill>
            <a:srgbClr val="000099"/>
          </a:solidFill>
          <a:effectLst>
            <a:outerShdw blurRad="38100" dist="38100" dir="2700000" algn="tl">
              <a:srgbClr val="C0C0C0"/>
            </a:outerShdw>
          </a:effectLst>
          <a:latin typeface="Arial" charset="0"/>
        </a:defRPr>
      </a:lvl2pPr>
      <a:lvl3pPr algn="r" rtl="0" eaLnBrk="0" fontAlgn="base" hangingPunct="0">
        <a:spcBef>
          <a:spcPct val="0"/>
        </a:spcBef>
        <a:spcAft>
          <a:spcPct val="0"/>
        </a:spcAft>
        <a:defRPr sz="4000" b="1">
          <a:solidFill>
            <a:srgbClr val="000099"/>
          </a:solidFill>
          <a:effectLst>
            <a:outerShdw blurRad="38100" dist="38100" dir="2700000" algn="tl">
              <a:srgbClr val="C0C0C0"/>
            </a:outerShdw>
          </a:effectLst>
          <a:latin typeface="Arial" charset="0"/>
        </a:defRPr>
      </a:lvl3pPr>
      <a:lvl4pPr algn="r" rtl="0" eaLnBrk="0" fontAlgn="base" hangingPunct="0">
        <a:spcBef>
          <a:spcPct val="0"/>
        </a:spcBef>
        <a:spcAft>
          <a:spcPct val="0"/>
        </a:spcAft>
        <a:defRPr sz="4000" b="1">
          <a:solidFill>
            <a:srgbClr val="000099"/>
          </a:solidFill>
          <a:effectLst>
            <a:outerShdw blurRad="38100" dist="38100" dir="2700000" algn="tl">
              <a:srgbClr val="C0C0C0"/>
            </a:outerShdw>
          </a:effectLst>
          <a:latin typeface="Arial" charset="0"/>
        </a:defRPr>
      </a:lvl4pPr>
      <a:lvl5pPr algn="r" rtl="0" eaLnBrk="0" fontAlgn="base" hangingPunct="0">
        <a:spcBef>
          <a:spcPct val="0"/>
        </a:spcBef>
        <a:spcAft>
          <a:spcPct val="0"/>
        </a:spcAft>
        <a:defRPr sz="4000" b="1">
          <a:solidFill>
            <a:srgbClr val="000099"/>
          </a:solidFill>
          <a:effectLst>
            <a:outerShdw blurRad="38100" dist="38100" dir="2700000" algn="tl">
              <a:srgbClr val="C0C0C0"/>
            </a:outerShdw>
          </a:effectLst>
          <a:latin typeface="Arial" charset="0"/>
        </a:defRPr>
      </a:lvl5pPr>
      <a:lvl6pPr marL="457200" algn="r" rtl="0" eaLnBrk="1" fontAlgn="base" hangingPunct="1">
        <a:spcBef>
          <a:spcPct val="0"/>
        </a:spcBef>
        <a:spcAft>
          <a:spcPct val="0"/>
        </a:spcAft>
        <a:defRPr sz="4000" b="1">
          <a:solidFill>
            <a:srgbClr val="000099"/>
          </a:solidFill>
          <a:effectLst>
            <a:outerShdw blurRad="38100" dist="38100" dir="2700000" algn="tl">
              <a:srgbClr val="C0C0C0"/>
            </a:outerShdw>
          </a:effectLst>
          <a:latin typeface="Arial" charset="0"/>
        </a:defRPr>
      </a:lvl6pPr>
      <a:lvl7pPr marL="914400" algn="r" rtl="0" eaLnBrk="1" fontAlgn="base" hangingPunct="1">
        <a:spcBef>
          <a:spcPct val="0"/>
        </a:spcBef>
        <a:spcAft>
          <a:spcPct val="0"/>
        </a:spcAft>
        <a:defRPr sz="4000" b="1">
          <a:solidFill>
            <a:srgbClr val="000099"/>
          </a:solidFill>
          <a:effectLst>
            <a:outerShdw blurRad="38100" dist="38100" dir="2700000" algn="tl">
              <a:srgbClr val="C0C0C0"/>
            </a:outerShdw>
          </a:effectLst>
          <a:latin typeface="Arial" charset="0"/>
        </a:defRPr>
      </a:lvl7pPr>
      <a:lvl8pPr marL="1371600" algn="r" rtl="0" eaLnBrk="1" fontAlgn="base" hangingPunct="1">
        <a:spcBef>
          <a:spcPct val="0"/>
        </a:spcBef>
        <a:spcAft>
          <a:spcPct val="0"/>
        </a:spcAft>
        <a:defRPr sz="4000" b="1">
          <a:solidFill>
            <a:srgbClr val="000099"/>
          </a:solidFill>
          <a:effectLst>
            <a:outerShdw blurRad="38100" dist="38100" dir="2700000" algn="tl">
              <a:srgbClr val="C0C0C0"/>
            </a:outerShdw>
          </a:effectLst>
          <a:latin typeface="Arial" charset="0"/>
        </a:defRPr>
      </a:lvl8pPr>
      <a:lvl9pPr marL="1828800" algn="r" rtl="0" eaLnBrk="1" fontAlgn="base" hangingPunct="1">
        <a:spcBef>
          <a:spcPct val="0"/>
        </a:spcBef>
        <a:spcAft>
          <a:spcPct val="0"/>
        </a:spcAft>
        <a:defRPr sz="4000" b="1">
          <a:solidFill>
            <a:srgbClr val="000099"/>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rgbClr val="000099"/>
        </a:buClr>
        <a:buSzPct val="65000"/>
        <a:buChar char="•"/>
        <a:defRPr sz="2800">
          <a:solidFill>
            <a:srgbClr val="000099"/>
          </a:solidFill>
          <a:latin typeface="+mn-lt"/>
          <a:ea typeface="+mn-ea"/>
          <a:cs typeface="+mn-cs"/>
        </a:defRPr>
      </a:lvl1pPr>
      <a:lvl2pPr marL="742950" indent="-285750" algn="l" rtl="0" eaLnBrk="0" fontAlgn="base" hangingPunct="0">
        <a:spcBef>
          <a:spcPct val="20000"/>
        </a:spcBef>
        <a:spcAft>
          <a:spcPct val="0"/>
        </a:spcAft>
        <a:buClr>
          <a:srgbClr val="000099"/>
        </a:buClr>
        <a:buSzPct val="65000"/>
        <a:buFont typeface="Times New Roman" pitchFamily="18" charset="0"/>
        <a:buChar char="–"/>
        <a:defRPr sz="2400">
          <a:solidFill>
            <a:srgbClr val="000099"/>
          </a:solidFill>
          <a:latin typeface="+mn-lt"/>
        </a:defRPr>
      </a:lvl2pPr>
      <a:lvl3pPr marL="1143000" indent="-228600" algn="l" rtl="0" eaLnBrk="0" fontAlgn="base" hangingPunct="0">
        <a:spcBef>
          <a:spcPct val="20000"/>
        </a:spcBef>
        <a:spcAft>
          <a:spcPct val="0"/>
        </a:spcAft>
        <a:buClr>
          <a:srgbClr val="000099"/>
        </a:buClr>
        <a:buSzPct val="65000"/>
        <a:buFont typeface="Wingdings" pitchFamily="2" charset="2"/>
        <a:buChar char="ü"/>
        <a:defRPr sz="2000">
          <a:solidFill>
            <a:srgbClr val="000099"/>
          </a:solidFill>
          <a:latin typeface="+mn-lt"/>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spcBef>
          <a:spcPct val="20000"/>
        </a:spcBef>
        <a:spcAft>
          <a:spcPct val="0"/>
        </a:spcAft>
        <a:buChar char="»"/>
        <a:defRPr sz="2000">
          <a:solidFill>
            <a:schemeClr val="tx1"/>
          </a:solidFill>
          <a:latin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Times New Roman" pitchFamily="18" charset="0"/>
        </a:defRPr>
      </a:lvl6pPr>
      <a:lvl7pPr marL="2971800" indent="-228600" algn="l" rtl="0" eaLnBrk="1" fontAlgn="base" hangingPunct="1">
        <a:spcBef>
          <a:spcPct val="20000"/>
        </a:spcBef>
        <a:spcAft>
          <a:spcPct val="0"/>
        </a:spcAft>
        <a:buChar char="»"/>
        <a:defRPr sz="2000">
          <a:solidFill>
            <a:schemeClr val="tx1"/>
          </a:solidFill>
          <a:latin typeface="Times New Roman" pitchFamily="18" charset="0"/>
        </a:defRPr>
      </a:lvl7pPr>
      <a:lvl8pPr marL="3429000" indent="-228600" algn="l" rtl="0" eaLnBrk="1" fontAlgn="base" hangingPunct="1">
        <a:spcBef>
          <a:spcPct val="20000"/>
        </a:spcBef>
        <a:spcAft>
          <a:spcPct val="0"/>
        </a:spcAft>
        <a:buChar char="»"/>
        <a:defRPr sz="2000">
          <a:solidFill>
            <a:schemeClr val="tx1"/>
          </a:solidFill>
          <a:latin typeface="Times New Roman" pitchFamily="18" charset="0"/>
        </a:defRPr>
      </a:lvl8pPr>
      <a:lvl9pPr marL="3886200" indent="-228600" algn="l" rtl="0" eaLnBrk="1" fontAlgn="base" hangingPunct="1">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www.qualityindicators.ahrq.gov/resources/Presentations.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qualityindicators.ahrq.gov/Default.asp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qualityindicators.ahrq.gov/Modules/PSI_TechSpec.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qualityindicators.ahrq.gov/modules/iqi_overview.asp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qualityindicators.ahrq.gov/Default.asp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qualityindicators.ahrq.gov/FAQs_Support/default.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qualityindicators.ahrq.gov/FAQs_Support/default.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qualityindicators.ahrq.gov/FAQs_Support/default.asp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p:cNvSpPr>
          <p:nvPr/>
        </p:nvSpPr>
        <p:spPr>
          <a:xfrm>
            <a:off x="228600" y="6553200"/>
            <a:ext cx="8686800" cy="304800"/>
          </a:xfrm>
          <a:prstGeom prst="rect">
            <a:avLst/>
          </a:prstGeom>
        </p:spPr>
        <p:txBody>
          <a:bodyPr/>
          <a:lstStyle/>
          <a:p>
            <a:pPr algn="r">
              <a:defRPr/>
            </a:pPr>
            <a:r>
              <a:rPr lang="en-US" sz="1050" dirty="0" smtClean="0">
                <a:solidFill>
                  <a:schemeClr val="bg1">
                    <a:lumMod val="65000"/>
                  </a:schemeClr>
                </a:solidFill>
              </a:rPr>
              <a:t>Tool </a:t>
            </a:r>
            <a:r>
              <a:rPr lang="en-US" sz="1050" dirty="0">
                <a:solidFill>
                  <a:schemeClr val="bg1">
                    <a:lumMod val="65000"/>
                  </a:schemeClr>
                </a:solidFill>
              </a:rPr>
              <a:t>A.2</a:t>
            </a:r>
          </a:p>
        </p:txBody>
      </p:sp>
      <p:graphicFrame>
        <p:nvGraphicFramePr>
          <p:cNvPr id="15362" name="Object 18" descr=" " title="Layout"/>
          <p:cNvGraphicFramePr>
            <a:graphicFrameLocks noChangeAspect="1"/>
          </p:cNvGraphicFramePr>
          <p:nvPr>
            <p:extLst>
              <p:ext uri="{D42A27DB-BD31-4B8C-83A1-F6EECF244321}">
                <p14:modId xmlns:p14="http://schemas.microsoft.com/office/powerpoint/2010/main" val="4028837927"/>
              </p:ext>
            </p:extLst>
          </p:nvPr>
        </p:nvGraphicFramePr>
        <p:xfrm>
          <a:off x="461963" y="452438"/>
          <a:ext cx="8220075" cy="6010275"/>
        </p:xfrm>
        <a:graphic>
          <a:graphicData uri="http://schemas.openxmlformats.org/presentationml/2006/ole">
            <mc:AlternateContent xmlns:mc="http://schemas.openxmlformats.org/markup-compatibility/2006">
              <mc:Choice xmlns:v="urn:schemas-microsoft-com:vml" Requires="v">
                <p:oleObj spid="_x0000_s15386" name="Document" r:id="rId5" imgW="6534330" imgH="4765947" progId="Word.Document.8">
                  <p:embed/>
                </p:oleObj>
              </mc:Choice>
              <mc:Fallback>
                <p:oleObj name="Document" r:id="rId5" imgW="6534330" imgH="4765947" progId="Word.Document.8">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452438"/>
                        <a:ext cx="8220075" cy="6010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itle 5"/>
          <p:cNvSpPr>
            <a:spLocks noGrp="1"/>
          </p:cNvSpPr>
          <p:nvPr>
            <p:ph type="ctrTitle"/>
          </p:nvPr>
        </p:nvSpPr>
        <p:spPr>
          <a:xfrm>
            <a:off x="6095999" y="304800"/>
            <a:ext cx="2329805" cy="381000"/>
          </a:xfrm>
        </p:spPr>
        <p:txBody>
          <a:bodyPr/>
          <a:lstStyle/>
          <a:p>
            <a:r>
              <a:rPr lang="en-US" sz="2000" dirty="0" smtClean="0"/>
              <a:t>Instructions</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ChangeArrowheads="1"/>
          </p:cNvSpPr>
          <p:nvPr/>
        </p:nvSpPr>
        <p:spPr bwMode="auto">
          <a:xfrm>
            <a:off x="838200" y="5791200"/>
            <a:ext cx="7772400" cy="738664"/>
          </a:xfrm>
          <a:prstGeom prst="rect">
            <a:avLst/>
          </a:prstGeom>
          <a:noFill/>
          <a:ln w="9525">
            <a:noFill/>
            <a:miter lim="800000"/>
            <a:headEnd/>
            <a:tailEnd/>
          </a:ln>
        </p:spPr>
        <p:txBody>
          <a:bodyPr wrap="square">
            <a:spAutoFit/>
          </a:bodyPr>
          <a:lstStyle/>
          <a:p>
            <a:r>
              <a:rPr lang="en-US" sz="1400" dirty="0" smtClean="0"/>
              <a:t>ICD-9-CM = International Classification of Diseases, 9</a:t>
            </a:r>
            <a:r>
              <a:rPr lang="en-US" sz="1400" baseline="30000" dirty="0" smtClean="0"/>
              <a:t>th</a:t>
            </a:r>
            <a:r>
              <a:rPr lang="en-US" sz="1400" dirty="0" smtClean="0"/>
              <a:t> Revision, Clinical Modification; DRG = diagnosis-related group; MDC = major diagnostic classification.</a:t>
            </a:r>
          </a:p>
          <a:p>
            <a:r>
              <a:rPr lang="en-US" sz="1400" dirty="0" smtClean="0"/>
              <a:t>Source: </a:t>
            </a:r>
            <a:r>
              <a:rPr lang="en-US" sz="1400" dirty="0" smtClean="0">
                <a:hlinkClick r:id="rId3"/>
              </a:rPr>
              <a:t>www.qualityindicators.ahrq.gov/resources/Presentations.aspx</a:t>
            </a:r>
            <a:r>
              <a:rPr lang="en-US" sz="1400" dirty="0" smtClean="0"/>
              <a:t>.</a:t>
            </a:r>
            <a:endParaRPr lang="en-US" sz="1400" dirty="0"/>
          </a:p>
        </p:txBody>
      </p:sp>
      <p:sp>
        <p:nvSpPr>
          <p:cNvPr id="23555" name="Rectangle 3"/>
          <p:cNvSpPr>
            <a:spLocks noGrp="1" noChangeArrowheads="1"/>
          </p:cNvSpPr>
          <p:nvPr>
            <p:ph idx="1"/>
          </p:nvPr>
        </p:nvSpPr>
        <p:spPr>
          <a:xfrm>
            <a:off x="762000" y="1295400"/>
            <a:ext cx="7620000" cy="4497388"/>
          </a:xfrm>
        </p:spPr>
        <p:txBody>
          <a:bodyPr/>
          <a:lstStyle/>
          <a:p>
            <a:pPr marL="234950" indent="-234950" eaLnBrk="1" hangingPunct="1">
              <a:buSzTx/>
            </a:pPr>
            <a:r>
              <a:rPr lang="en-US" sz="2400" dirty="0" smtClean="0"/>
              <a:t>Definitions based on:</a:t>
            </a:r>
          </a:p>
          <a:p>
            <a:pPr marL="638175" lvl="1" eaLnBrk="1" hangingPunct="1">
              <a:spcBef>
                <a:spcPct val="10000"/>
              </a:spcBef>
            </a:pPr>
            <a:r>
              <a:rPr lang="en-US" sz="2000" dirty="0" smtClean="0"/>
              <a:t>ICD-9-CM diagnosis and procedure codes </a:t>
            </a:r>
          </a:p>
          <a:p>
            <a:pPr marL="638175" lvl="1" eaLnBrk="1" hangingPunct="1">
              <a:spcBef>
                <a:spcPct val="10000"/>
              </a:spcBef>
            </a:pPr>
            <a:r>
              <a:rPr lang="en-US" sz="2000" dirty="0" smtClean="0"/>
              <a:t>Often along with other measures (e.g., DRG, MDC, sex, age, procedure dates, admission type)</a:t>
            </a:r>
          </a:p>
          <a:p>
            <a:pPr marL="234950" indent="-234950" eaLnBrk="1" hangingPunct="1">
              <a:spcBef>
                <a:spcPct val="40000"/>
              </a:spcBef>
              <a:buSzTx/>
            </a:pPr>
            <a:r>
              <a:rPr lang="en-US" sz="2400" dirty="0" smtClean="0"/>
              <a:t>Numerator = number of cases with the outcome of interest (e.g., cases with pneumonia)</a:t>
            </a:r>
          </a:p>
          <a:p>
            <a:pPr marL="234950" indent="-234950" eaLnBrk="1" hangingPunct="1">
              <a:spcBef>
                <a:spcPct val="40000"/>
              </a:spcBef>
              <a:buSzTx/>
            </a:pPr>
            <a:r>
              <a:rPr lang="en-US" sz="2400" dirty="0" smtClean="0"/>
              <a:t>Denominator = population at risk (e.g., community population)</a:t>
            </a:r>
          </a:p>
          <a:p>
            <a:pPr marL="234950" indent="-234950" eaLnBrk="1" hangingPunct="1">
              <a:spcBef>
                <a:spcPct val="40000"/>
              </a:spcBef>
              <a:buSzTx/>
            </a:pPr>
            <a:r>
              <a:rPr lang="en-US" sz="2400" dirty="0" smtClean="0"/>
              <a:t>Observed rate = numerator/denominator</a:t>
            </a:r>
          </a:p>
          <a:p>
            <a:pPr marL="234950" indent="-234950" eaLnBrk="1" hangingPunct="1">
              <a:spcBef>
                <a:spcPct val="40000"/>
              </a:spcBef>
              <a:buSzTx/>
            </a:pPr>
            <a:r>
              <a:rPr lang="en-US" sz="2400" dirty="0" smtClean="0"/>
              <a:t>Some QIs measured as volume counts </a:t>
            </a:r>
          </a:p>
        </p:txBody>
      </p:sp>
      <p:sp>
        <p:nvSpPr>
          <p:cNvPr id="282626" name="Rectangle 2"/>
          <p:cNvSpPr>
            <a:spLocks noGrp="1" noChangeArrowheads="1"/>
          </p:cNvSpPr>
          <p:nvPr>
            <p:ph type="title"/>
          </p:nvPr>
        </p:nvSpPr>
        <p:spPr/>
        <p:txBody>
          <a:bodyPr/>
          <a:lstStyle/>
          <a:p>
            <a:pPr algn="ctr" eaLnBrk="1" hangingPunct="1">
              <a:defRPr/>
            </a:pPr>
            <a:r>
              <a:rPr lang="en-US" sz="3200" dirty="0" smtClean="0"/>
              <a:t>How are the AHRQ QIs structured?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ChangeArrowheads="1"/>
          </p:cNvSpPr>
          <p:nvPr/>
        </p:nvSpPr>
        <p:spPr bwMode="auto">
          <a:xfrm>
            <a:off x="762000" y="6172200"/>
            <a:ext cx="4572000" cy="307777"/>
          </a:xfrm>
          <a:prstGeom prst="rect">
            <a:avLst/>
          </a:prstGeom>
          <a:noFill/>
          <a:ln w="9525">
            <a:noFill/>
            <a:miter lim="800000"/>
            <a:headEnd/>
            <a:tailEnd/>
          </a:ln>
        </p:spPr>
        <p:txBody>
          <a:bodyPr>
            <a:spAutoFit/>
          </a:bodyPr>
          <a:lstStyle/>
          <a:p>
            <a:r>
              <a:rPr lang="en-US" sz="1400" dirty="0" smtClean="0"/>
              <a:t>Source: </a:t>
            </a:r>
            <a:r>
              <a:rPr lang="en-US" sz="1400" dirty="0" smtClean="0">
                <a:hlinkClick r:id="rId3"/>
              </a:rPr>
              <a:t>www.qualityindicators.ahrq.gov/Default.aspx</a:t>
            </a:r>
            <a:r>
              <a:rPr lang="en-US" sz="1400" dirty="0" smtClean="0"/>
              <a:t>.</a:t>
            </a:r>
            <a:endParaRPr lang="en-US" sz="1400" dirty="0"/>
          </a:p>
        </p:txBody>
      </p:sp>
      <p:sp>
        <p:nvSpPr>
          <p:cNvPr id="24579" name="Content Placeholder 2"/>
          <p:cNvSpPr>
            <a:spLocks noGrp="1"/>
          </p:cNvSpPr>
          <p:nvPr>
            <p:ph idx="1"/>
          </p:nvPr>
        </p:nvSpPr>
        <p:spPr>
          <a:xfrm>
            <a:off x="685800" y="1295400"/>
            <a:ext cx="7769225" cy="4724400"/>
          </a:xfrm>
        </p:spPr>
        <p:txBody>
          <a:bodyPr/>
          <a:lstStyle/>
          <a:p>
            <a:r>
              <a:rPr lang="en-US" sz="2400" b="1" dirty="0" smtClean="0"/>
              <a:t>Patient Safety Indicators</a:t>
            </a:r>
            <a:r>
              <a:rPr lang="en-US" sz="2400" dirty="0" smtClean="0"/>
              <a:t> (PSIs) reflect quality of care inside hospitals but focus on potentially avoidable complications and iatrogenic events </a:t>
            </a:r>
          </a:p>
          <a:p>
            <a:r>
              <a:rPr lang="en-US" sz="2400" b="1" dirty="0" smtClean="0"/>
              <a:t>Inpatient QIs</a:t>
            </a:r>
            <a:r>
              <a:rPr lang="en-US" sz="2400" dirty="0" smtClean="0"/>
              <a:t> reflect quality of care inside hospitals, including inpatient mortality for medical conditions and surgical procedures</a:t>
            </a:r>
          </a:p>
          <a:p>
            <a:r>
              <a:rPr lang="en-US" sz="2400" b="1" dirty="0" smtClean="0"/>
              <a:t>Pediatric QIs</a:t>
            </a:r>
            <a:r>
              <a:rPr lang="en-US" sz="2400" dirty="0" smtClean="0"/>
              <a:t> reflect quality of care inside hospitals and identify potentially avoidable hospitalizations among children</a:t>
            </a:r>
            <a:r>
              <a:rPr lang="en-US" sz="2000" dirty="0" smtClean="0"/>
              <a:t> </a:t>
            </a:r>
          </a:p>
          <a:p>
            <a:r>
              <a:rPr lang="en-US" sz="2400" b="1" dirty="0" smtClean="0"/>
              <a:t>Prevention QIs</a:t>
            </a:r>
            <a:r>
              <a:rPr lang="en-US" sz="2400" dirty="0" smtClean="0"/>
              <a:t> identify hospital admissions that evidence suggests could have been avoided, at least in part, through high-quality outpatient care </a:t>
            </a:r>
            <a:endParaRPr lang="en-US" sz="2000" dirty="0" smtClean="0"/>
          </a:p>
          <a:p>
            <a:endParaRPr lang="en-US" sz="2000" dirty="0" smtClean="0"/>
          </a:p>
        </p:txBody>
      </p:sp>
      <p:sp>
        <p:nvSpPr>
          <p:cNvPr id="2" name="Title 1"/>
          <p:cNvSpPr>
            <a:spLocks noGrp="1"/>
          </p:cNvSpPr>
          <p:nvPr>
            <p:ph type="title"/>
          </p:nvPr>
        </p:nvSpPr>
        <p:spPr>
          <a:xfrm>
            <a:off x="685800" y="533400"/>
            <a:ext cx="7772400" cy="762000"/>
          </a:xfrm>
        </p:spPr>
        <p:txBody>
          <a:bodyPr/>
          <a:lstStyle/>
          <a:p>
            <a:pPr algn="ctr">
              <a:defRPr/>
            </a:pPr>
            <a:r>
              <a:rPr lang="en-US" sz="3200" dirty="0" smtClean="0"/>
              <a:t>Four Quality Indicator Modules</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ChangeArrowheads="1"/>
          </p:cNvSpPr>
          <p:nvPr/>
        </p:nvSpPr>
        <p:spPr bwMode="auto">
          <a:xfrm>
            <a:off x="609600" y="5715000"/>
            <a:ext cx="7772400" cy="523220"/>
          </a:xfrm>
          <a:prstGeom prst="rect">
            <a:avLst/>
          </a:prstGeom>
          <a:noFill/>
          <a:ln w="9525">
            <a:noFill/>
            <a:miter lim="800000"/>
            <a:headEnd/>
            <a:tailEnd/>
          </a:ln>
        </p:spPr>
        <p:txBody>
          <a:bodyPr wrap="square">
            <a:spAutoFit/>
          </a:bodyPr>
          <a:lstStyle/>
          <a:p>
            <a:r>
              <a:rPr lang="en-US" sz="1400" i="1" dirty="0" smtClean="0"/>
              <a:t>Version 4.3 technical specifications. </a:t>
            </a:r>
            <a:r>
              <a:rPr lang="en-US" sz="1400" dirty="0" smtClean="0"/>
              <a:t>Agency for Healthcare Research and Quality, Rockville, MD. </a:t>
            </a:r>
            <a:r>
              <a:rPr lang="en-US" sz="1400" dirty="0" smtClean="0">
                <a:hlinkClick r:id="rId3"/>
              </a:rPr>
              <a:t>www.qualityindicators.ahrq.gov/Modules/PSI_TechSpec.aspx</a:t>
            </a:r>
            <a:r>
              <a:rPr lang="en-US" sz="1400" dirty="0" smtClean="0"/>
              <a:t>. </a:t>
            </a:r>
            <a:endParaRPr lang="en-US" sz="1400" dirty="0"/>
          </a:p>
        </p:txBody>
      </p:sp>
      <p:sp>
        <p:nvSpPr>
          <p:cNvPr id="25603" name="Content Placeholder 2"/>
          <p:cNvSpPr>
            <a:spLocks noGrp="1"/>
          </p:cNvSpPr>
          <p:nvPr>
            <p:ph idx="1"/>
          </p:nvPr>
        </p:nvSpPr>
        <p:spPr/>
        <p:txBody>
          <a:bodyPr/>
          <a:lstStyle/>
          <a:p>
            <a:pPr marL="225425" indent="-225425" eaLnBrk="1" hangingPunct="1">
              <a:spcBef>
                <a:spcPct val="40000"/>
              </a:spcBef>
              <a:buSzTx/>
            </a:pPr>
            <a:r>
              <a:rPr lang="en-US" sz="2400" dirty="0" smtClean="0"/>
              <a:t>The PSIs are a set of indicators for adverse events that patients may experience as a result of exposure to the health care system</a:t>
            </a:r>
          </a:p>
          <a:p>
            <a:pPr marL="225425" indent="-225425" eaLnBrk="1" hangingPunct="1">
              <a:spcBef>
                <a:spcPct val="40000"/>
              </a:spcBef>
              <a:buSzTx/>
            </a:pPr>
            <a:r>
              <a:rPr lang="en-US" sz="2400" dirty="0" smtClean="0"/>
              <a:t>A composite measure is also available</a:t>
            </a:r>
          </a:p>
          <a:p>
            <a:pPr marL="225425" indent="-225425" eaLnBrk="1" hangingPunct="1">
              <a:spcBef>
                <a:spcPct val="40000"/>
              </a:spcBef>
              <a:buSzTx/>
            </a:pPr>
            <a:r>
              <a:rPr lang="en-US" sz="2400" dirty="0" smtClean="0"/>
              <a:t>These events are likely amenable to prevention by changes at the system or provider level </a:t>
            </a:r>
          </a:p>
          <a:p>
            <a:pPr marL="225425" indent="-225425" eaLnBrk="1" hangingPunct="1">
              <a:spcBef>
                <a:spcPct val="40000"/>
              </a:spcBef>
              <a:buSzTx/>
            </a:pPr>
            <a:r>
              <a:rPr lang="en-US" sz="2400" dirty="0" smtClean="0"/>
              <a:t>PSIs are measured using hospital administrative data</a:t>
            </a:r>
          </a:p>
        </p:txBody>
      </p:sp>
      <p:sp>
        <p:nvSpPr>
          <p:cNvPr id="2" name="Title 1"/>
          <p:cNvSpPr>
            <a:spLocks noGrp="1"/>
          </p:cNvSpPr>
          <p:nvPr>
            <p:ph type="title"/>
          </p:nvPr>
        </p:nvSpPr>
        <p:spPr/>
        <p:txBody>
          <a:bodyPr/>
          <a:lstStyle/>
          <a:p>
            <a:pPr algn="ctr" eaLnBrk="1" hangingPunct="1">
              <a:defRPr/>
            </a:pPr>
            <a:r>
              <a:rPr lang="en-US" sz="3200" dirty="0" smtClean="0"/>
              <a:t>What are the Patient Safety Indicators?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4"/>
          <p:cNvSpPr>
            <a:spLocks noChangeArrowheads="1"/>
          </p:cNvSpPr>
          <p:nvPr/>
        </p:nvSpPr>
        <p:spPr bwMode="auto">
          <a:xfrm>
            <a:off x="685800" y="5562600"/>
            <a:ext cx="7848600" cy="738664"/>
          </a:xfrm>
          <a:prstGeom prst="rect">
            <a:avLst/>
          </a:prstGeom>
          <a:noFill/>
          <a:ln w="9525">
            <a:noFill/>
            <a:miter lim="800000"/>
            <a:headEnd/>
            <a:tailEnd/>
          </a:ln>
        </p:spPr>
        <p:txBody>
          <a:bodyPr wrap="square">
            <a:spAutoFit/>
          </a:bodyPr>
          <a:lstStyle/>
          <a:p>
            <a:r>
              <a:rPr lang="en-US" sz="1400" dirty="0"/>
              <a:t>Source</a:t>
            </a:r>
            <a:r>
              <a:rPr lang="en-US" sz="1400" i="1" dirty="0"/>
              <a:t>: </a:t>
            </a:r>
            <a:r>
              <a:rPr lang="en-US" sz="1400" dirty="0"/>
              <a:t>http://www.qualityindicators.ahrq.gov/Downloads/Modules/PSI/V45/TechSpecs/PSI%2003%20Pressure%20Ulcer%20Rate.pdf</a:t>
            </a:r>
          </a:p>
        </p:txBody>
      </p:sp>
      <p:sp>
        <p:nvSpPr>
          <p:cNvPr id="24579" name="Content Placeholder 7"/>
          <p:cNvSpPr>
            <a:spLocks noGrp="1"/>
          </p:cNvSpPr>
          <p:nvPr>
            <p:ph idx="1"/>
          </p:nvPr>
        </p:nvSpPr>
        <p:spPr/>
        <p:txBody>
          <a:bodyPr/>
          <a:lstStyle/>
          <a:p>
            <a:pPr>
              <a:defRPr/>
            </a:pPr>
            <a:r>
              <a:rPr lang="en-US" sz="2400" dirty="0" smtClean="0"/>
              <a:t>Numerator: Discharges with ICD-9-CM code of pressure ulcer stage III or IV in any secondary diagnosis field among cases meeting the inclusion and exclusion rules for the denominator.   </a:t>
            </a:r>
          </a:p>
          <a:p>
            <a:pPr>
              <a:defRPr/>
            </a:pPr>
            <a:r>
              <a:rPr lang="en-US" sz="2400" dirty="0" smtClean="0"/>
              <a:t>Denominator: All medical and surgical discharges age 18 years and older defined by specific DRGs or Medicare Severity DRGs. </a:t>
            </a:r>
          </a:p>
        </p:txBody>
      </p:sp>
      <p:sp>
        <p:nvSpPr>
          <p:cNvPr id="2" name="Title 1"/>
          <p:cNvSpPr>
            <a:spLocks noGrp="1"/>
          </p:cNvSpPr>
          <p:nvPr>
            <p:ph type="title"/>
          </p:nvPr>
        </p:nvSpPr>
        <p:spPr/>
        <p:txBody>
          <a:bodyPr/>
          <a:lstStyle/>
          <a:p>
            <a:pPr algn="ctr" eaLnBrk="1" hangingPunct="1">
              <a:defRPr/>
            </a:pPr>
            <a:r>
              <a:rPr lang="en-US" sz="3200" dirty="0" smtClean="0"/>
              <a:t>A PSI Example: Pressure Ulcer (PSI 3)</a:t>
            </a:r>
            <a:br>
              <a:rPr lang="en-US" sz="3200" dirty="0" smtClean="0"/>
            </a:br>
            <a:endParaRPr lang="en-US" sz="3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4"/>
          <p:cNvSpPr>
            <a:spLocks noChangeArrowheads="1"/>
          </p:cNvSpPr>
          <p:nvPr/>
        </p:nvSpPr>
        <p:spPr bwMode="auto">
          <a:xfrm>
            <a:off x="685800" y="5562600"/>
            <a:ext cx="7696200" cy="877163"/>
          </a:xfrm>
          <a:prstGeom prst="rect">
            <a:avLst/>
          </a:prstGeom>
          <a:noFill/>
          <a:ln w="9525">
            <a:noFill/>
            <a:miter lim="800000"/>
            <a:headEnd/>
            <a:tailEnd/>
          </a:ln>
        </p:spPr>
        <p:txBody>
          <a:bodyPr wrap="square">
            <a:spAutoFit/>
          </a:bodyPr>
          <a:lstStyle/>
          <a:p>
            <a:r>
              <a:rPr lang="en-US" sz="1400" i="1" dirty="0"/>
              <a:t>Inpatient Quality Indicators Overview.</a:t>
            </a:r>
            <a:r>
              <a:rPr lang="en-US" sz="1400" dirty="0"/>
              <a:t> AHRQ Quality Indicators. February 2006. Agency for Healthcare Research and Quality, Rockville, MD. </a:t>
            </a:r>
            <a:r>
              <a:rPr lang="en-US" sz="1400" dirty="0" smtClean="0">
                <a:hlinkClick r:id="rId3"/>
              </a:rPr>
              <a:t>www.qualityindicators.ahrq.gov/modules/iqi_overview.aspx</a:t>
            </a:r>
            <a:r>
              <a:rPr lang="en-US" sz="1400" dirty="0" smtClean="0"/>
              <a:t>. </a:t>
            </a:r>
          </a:p>
          <a:p>
            <a:endParaRPr lang="en-US" sz="900" dirty="0"/>
          </a:p>
        </p:txBody>
      </p:sp>
      <p:sp>
        <p:nvSpPr>
          <p:cNvPr id="27651" name="Content Placeholder 2"/>
          <p:cNvSpPr>
            <a:spLocks noGrp="1"/>
          </p:cNvSpPr>
          <p:nvPr>
            <p:ph idx="1"/>
          </p:nvPr>
        </p:nvSpPr>
        <p:spPr>
          <a:xfrm>
            <a:off x="765175" y="1295400"/>
            <a:ext cx="7616825" cy="4495800"/>
          </a:xfrm>
        </p:spPr>
        <p:txBody>
          <a:bodyPr/>
          <a:lstStyle/>
          <a:p>
            <a:pPr marL="234950" indent="-234950" eaLnBrk="1" hangingPunct="1">
              <a:buSzTx/>
            </a:pPr>
            <a:r>
              <a:rPr lang="en-US" sz="2400" dirty="0" smtClean="0"/>
              <a:t>The Inpatient Quality Indicators (IQIs) are a set of 32 indicators of hospital quality of care</a:t>
            </a:r>
          </a:p>
          <a:p>
            <a:pPr marL="234950" indent="-234950" eaLnBrk="1" hangingPunct="1">
              <a:buSzTx/>
            </a:pPr>
            <a:r>
              <a:rPr lang="en-US" sz="2400" dirty="0" smtClean="0"/>
              <a:t>The IQIs are measured using hospital administrative data </a:t>
            </a:r>
          </a:p>
          <a:p>
            <a:pPr marL="234950" indent="-234950" eaLnBrk="1" hangingPunct="1">
              <a:buSzTx/>
            </a:pPr>
            <a:r>
              <a:rPr lang="en-US" sz="2400" dirty="0" smtClean="0"/>
              <a:t>The IQIs include: </a:t>
            </a:r>
          </a:p>
          <a:p>
            <a:pPr marL="638175" lvl="1" eaLnBrk="1" hangingPunct="1"/>
            <a:r>
              <a:rPr lang="en-US" sz="2000" dirty="0" smtClean="0"/>
              <a:t>Inpatient mortality for certain procedures and medical conditions</a:t>
            </a:r>
          </a:p>
          <a:p>
            <a:pPr marL="638175" lvl="1" eaLnBrk="1" hangingPunct="1"/>
            <a:r>
              <a:rPr lang="en-US" sz="2000" dirty="0" smtClean="0"/>
              <a:t>Utilization of procedures for which there are questions of overuse, underuse, and misuse</a:t>
            </a:r>
          </a:p>
          <a:p>
            <a:pPr marL="638175" lvl="1" eaLnBrk="1" hangingPunct="1"/>
            <a:r>
              <a:rPr lang="en-US" sz="2000" dirty="0" smtClean="0"/>
              <a:t>Volume of procedures for which there is some evidence that a higher volume is associated with lower mortality</a:t>
            </a:r>
          </a:p>
        </p:txBody>
      </p:sp>
      <p:sp>
        <p:nvSpPr>
          <p:cNvPr id="2" name="Title 1"/>
          <p:cNvSpPr>
            <a:spLocks noGrp="1"/>
          </p:cNvSpPr>
          <p:nvPr>
            <p:ph type="title"/>
          </p:nvPr>
        </p:nvSpPr>
        <p:spPr>
          <a:xfrm>
            <a:off x="381000" y="533400"/>
            <a:ext cx="8382000" cy="533400"/>
          </a:xfrm>
        </p:spPr>
        <p:txBody>
          <a:bodyPr/>
          <a:lstStyle/>
          <a:p>
            <a:pPr algn="ctr" eaLnBrk="1" hangingPunct="1">
              <a:defRPr/>
            </a:pPr>
            <a:r>
              <a:rPr lang="en-US" sz="3200" dirty="0" smtClean="0"/>
              <a:t> What are the Inpatient Quality Indicators?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609600" y="5638800"/>
            <a:ext cx="7696200" cy="738664"/>
          </a:xfrm>
          <a:prstGeom prst="rect">
            <a:avLst/>
          </a:prstGeom>
          <a:noFill/>
          <a:ln w="9525">
            <a:noFill/>
            <a:miter lim="800000"/>
            <a:headEnd/>
            <a:tailEnd/>
          </a:ln>
        </p:spPr>
        <p:txBody>
          <a:bodyPr wrap="square">
            <a:spAutoFit/>
          </a:bodyPr>
          <a:lstStyle/>
          <a:p>
            <a:r>
              <a:rPr lang="en-US" sz="1400" dirty="0"/>
              <a:t>Source:</a:t>
            </a:r>
            <a:r>
              <a:rPr lang="en-US" sz="1400" i="1" dirty="0"/>
              <a:t> </a:t>
            </a:r>
            <a:r>
              <a:rPr lang="en-US" sz="1400" dirty="0"/>
              <a:t>http://</a:t>
            </a:r>
            <a:r>
              <a:rPr lang="en-US" sz="1400" dirty="0" smtClean="0"/>
              <a:t>www.qualityindicators.ahrq.gov/Downloads/Modules/IQI/V45/TechSpecs/IQI%2012%20Coronary%20Artery%20Bypass%20Graft%20%28CABG%29%20Mortality%20Rate.pdf.</a:t>
            </a:r>
            <a:endParaRPr lang="en-US" sz="1400" dirty="0"/>
          </a:p>
        </p:txBody>
      </p:sp>
      <p:sp>
        <p:nvSpPr>
          <p:cNvPr id="28675" name="Content Placeholder 2"/>
          <p:cNvSpPr>
            <a:spLocks noGrp="1"/>
          </p:cNvSpPr>
          <p:nvPr>
            <p:ph idx="1"/>
          </p:nvPr>
        </p:nvSpPr>
        <p:spPr>
          <a:xfrm>
            <a:off x="609600" y="1600200"/>
            <a:ext cx="7769225" cy="3276600"/>
          </a:xfrm>
        </p:spPr>
        <p:txBody>
          <a:bodyPr/>
          <a:lstStyle/>
          <a:p>
            <a:pPr marL="234950" indent="-222250"/>
            <a:r>
              <a:rPr lang="en-US" sz="2400" dirty="0" smtClean="0"/>
              <a:t>Numerator:  Number of deaths among cases meeting the inclusion and exclusion rules for the denominator. </a:t>
            </a:r>
          </a:p>
          <a:p>
            <a:pPr marL="234950" indent="-222250"/>
            <a:r>
              <a:rPr lang="en-US" sz="2400" dirty="0" smtClean="0"/>
              <a:t>Denominator:  Discharges, age 40 years and older, with ICD-9-CM CABG code in any procedure field. </a:t>
            </a:r>
          </a:p>
        </p:txBody>
      </p:sp>
      <p:sp>
        <p:nvSpPr>
          <p:cNvPr id="2" name="Title 1"/>
          <p:cNvSpPr>
            <a:spLocks noGrp="1"/>
          </p:cNvSpPr>
          <p:nvPr>
            <p:ph type="title"/>
          </p:nvPr>
        </p:nvSpPr>
        <p:spPr/>
        <p:txBody>
          <a:bodyPr/>
          <a:lstStyle/>
          <a:p>
            <a:pPr algn="ctr" eaLnBrk="1" hangingPunct="1">
              <a:defRPr/>
            </a:pPr>
            <a:r>
              <a:rPr lang="en-US" sz="3200" dirty="0" smtClean="0"/>
              <a:t>An IQI Example: Coronary Artery Bypass Graft Mortality Rate (IQI 12)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685800" y="5791200"/>
            <a:ext cx="7696200" cy="523220"/>
          </a:xfrm>
          <a:prstGeom prst="rect">
            <a:avLst/>
          </a:prstGeom>
          <a:noFill/>
          <a:ln w="9525">
            <a:noFill/>
            <a:miter lim="800000"/>
            <a:headEnd/>
            <a:tailEnd/>
          </a:ln>
        </p:spPr>
        <p:txBody>
          <a:bodyPr wrap="square">
            <a:spAutoFit/>
          </a:bodyPr>
          <a:lstStyle/>
          <a:p>
            <a:r>
              <a:rPr lang="en-US" sz="1400" dirty="0"/>
              <a:t>Source:</a:t>
            </a:r>
            <a:r>
              <a:rPr lang="en-US" sz="1400" i="1" dirty="0"/>
              <a:t> </a:t>
            </a:r>
            <a:r>
              <a:rPr lang="en-US" sz="1400" u="sng" dirty="0" smtClean="0">
                <a:hlinkClick r:id="rId3"/>
              </a:rPr>
              <a:t>www.qualityindicators.ahrq.gov/Default.aspx</a:t>
            </a:r>
            <a:r>
              <a:rPr lang="en-US" sz="1400" u="sng" dirty="0" smtClean="0"/>
              <a:t> </a:t>
            </a:r>
            <a:r>
              <a:rPr lang="en-US" sz="1400" i="1" dirty="0" smtClean="0"/>
              <a:t>and </a:t>
            </a:r>
            <a:r>
              <a:rPr lang="en-US" sz="1400" i="1" dirty="0"/>
              <a:t>AHRQ Quality Indicator Toolkit Literature </a:t>
            </a:r>
            <a:r>
              <a:rPr lang="en-US" sz="1400" i="1" dirty="0" smtClean="0"/>
              <a:t>Review.</a:t>
            </a:r>
            <a:endParaRPr lang="en-US" sz="1400" dirty="0"/>
          </a:p>
        </p:txBody>
      </p:sp>
      <p:sp>
        <p:nvSpPr>
          <p:cNvPr id="29699" name="Content Placeholder 5"/>
          <p:cNvSpPr>
            <a:spLocks noGrp="1"/>
          </p:cNvSpPr>
          <p:nvPr>
            <p:ph idx="1"/>
          </p:nvPr>
        </p:nvSpPr>
        <p:spPr/>
        <p:txBody>
          <a:bodyPr/>
          <a:lstStyle/>
          <a:p>
            <a:r>
              <a:rPr lang="en-US" sz="2400" dirty="0" smtClean="0"/>
              <a:t>QIs can be used to flag potential problems in quality of care </a:t>
            </a:r>
          </a:p>
          <a:p>
            <a:r>
              <a:rPr lang="en-US" sz="2400" dirty="0" smtClean="0"/>
              <a:t>QIs can be used to assess performance and compare against peer hospitals</a:t>
            </a:r>
          </a:p>
          <a:p>
            <a:r>
              <a:rPr lang="en-US" sz="2400" dirty="0" smtClean="0"/>
              <a:t>Examples of hospital use of QIs in the literature have examined the impact of: </a:t>
            </a:r>
          </a:p>
          <a:p>
            <a:pPr lvl="1"/>
            <a:r>
              <a:rPr lang="en-US" sz="2000" dirty="0" smtClean="0"/>
              <a:t>Health information technology on quality of care </a:t>
            </a:r>
          </a:p>
          <a:p>
            <a:pPr lvl="1"/>
            <a:r>
              <a:rPr lang="en-US" sz="2000" dirty="0" smtClean="0"/>
              <a:t>Hospital board quality committees on quality of care</a:t>
            </a:r>
          </a:p>
          <a:p>
            <a:pPr lvl="1"/>
            <a:r>
              <a:rPr lang="en-US" sz="2000" dirty="0" smtClean="0"/>
              <a:t>Evaluation of effectiveness of nurse staffing and care delivered</a:t>
            </a:r>
            <a:endParaRPr lang="en-US" dirty="0" smtClean="0"/>
          </a:p>
          <a:p>
            <a:pPr lvl="1"/>
            <a:endParaRPr lang="en-US" dirty="0" smtClean="0"/>
          </a:p>
        </p:txBody>
      </p:sp>
      <p:sp>
        <p:nvSpPr>
          <p:cNvPr id="5" name="Title 1"/>
          <p:cNvSpPr>
            <a:spLocks noGrp="1"/>
          </p:cNvSpPr>
          <p:nvPr>
            <p:ph type="title"/>
          </p:nvPr>
        </p:nvSpPr>
        <p:spPr/>
        <p:txBody>
          <a:bodyPr/>
          <a:lstStyle/>
          <a:p>
            <a:pPr algn="ctr" eaLnBrk="1" hangingPunct="1">
              <a:defRPr/>
            </a:pPr>
            <a:r>
              <a:rPr lang="en-US" sz="3200" dirty="0" smtClean="0"/>
              <a:t>How can the AHRQ QIs be used in quality assessment?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3"/>
          <p:cNvSpPr txBox="1">
            <a:spLocks noChangeArrowheads="1"/>
          </p:cNvSpPr>
          <p:nvPr/>
        </p:nvSpPr>
        <p:spPr bwMode="auto">
          <a:xfrm>
            <a:off x="1219200" y="1752600"/>
            <a:ext cx="6705600" cy="3539430"/>
          </a:xfrm>
          <a:prstGeom prst="rect">
            <a:avLst/>
          </a:prstGeom>
          <a:noFill/>
          <a:ln w="9525">
            <a:noFill/>
            <a:miter lim="800000"/>
            <a:headEnd/>
            <a:tailEnd/>
          </a:ln>
        </p:spPr>
        <p:txBody>
          <a:bodyPr>
            <a:spAutoFit/>
          </a:bodyPr>
          <a:lstStyle/>
          <a:p>
            <a:r>
              <a:rPr lang="en-US" sz="2800" i="1" dirty="0">
                <a:solidFill>
                  <a:srgbClr val="FF0000"/>
                </a:solidFill>
                <a:latin typeface="Comic Sans MS" pitchFamily="66" charset="0"/>
              </a:rPr>
              <a:t>If you already have your current PSI/IQI data available: use slides </a:t>
            </a:r>
            <a:r>
              <a:rPr lang="en-US" sz="2800" i="1" dirty="0" smtClean="0">
                <a:solidFill>
                  <a:srgbClr val="FF0000"/>
                </a:solidFill>
                <a:latin typeface="Comic Sans MS" pitchFamily="66" charset="0"/>
              </a:rPr>
              <a:t>18-19</a:t>
            </a:r>
            <a:endParaRPr lang="en-US" sz="2800" i="1" dirty="0">
              <a:solidFill>
                <a:srgbClr val="FF0000"/>
              </a:solidFill>
              <a:latin typeface="Comic Sans MS" pitchFamily="66" charset="0"/>
            </a:endParaRPr>
          </a:p>
          <a:p>
            <a:endParaRPr lang="en-US" sz="2800" i="1" dirty="0">
              <a:solidFill>
                <a:srgbClr val="FF0000"/>
              </a:solidFill>
              <a:latin typeface="Comic Sans MS" pitchFamily="66" charset="0"/>
            </a:endParaRPr>
          </a:p>
          <a:p>
            <a:r>
              <a:rPr lang="en-US" sz="2800" i="1" dirty="0">
                <a:solidFill>
                  <a:srgbClr val="FF0000"/>
                </a:solidFill>
                <a:latin typeface="Comic Sans MS" pitchFamily="66" charset="0"/>
              </a:rPr>
              <a:t>If you do not have your PSI/IQI data available: use </a:t>
            </a:r>
            <a:r>
              <a:rPr lang="en-US" sz="2800" i="1">
                <a:solidFill>
                  <a:srgbClr val="FF0000"/>
                </a:solidFill>
                <a:latin typeface="Comic Sans MS" pitchFamily="66" charset="0"/>
              </a:rPr>
              <a:t>slides </a:t>
            </a:r>
            <a:r>
              <a:rPr lang="en-US" sz="2800" i="1" smtClean="0">
                <a:solidFill>
                  <a:srgbClr val="FF0000"/>
                </a:solidFill>
                <a:latin typeface="Comic Sans MS" pitchFamily="66" charset="0"/>
              </a:rPr>
              <a:t>20-21.</a:t>
            </a:r>
            <a:endParaRPr lang="en-US" sz="2800" i="1" dirty="0">
              <a:solidFill>
                <a:srgbClr val="FF0000"/>
              </a:solidFill>
              <a:latin typeface="Comic Sans MS" pitchFamily="66" charset="0"/>
            </a:endParaRPr>
          </a:p>
          <a:p>
            <a:endParaRPr lang="en-US" sz="2800" i="1" dirty="0">
              <a:solidFill>
                <a:srgbClr val="FF0000"/>
              </a:solidFill>
              <a:latin typeface="Comic Sans MS" pitchFamily="66" charset="0"/>
            </a:endParaRPr>
          </a:p>
          <a:p>
            <a:r>
              <a:rPr lang="en-US" sz="2800" b="1" i="1" dirty="0">
                <a:solidFill>
                  <a:srgbClr val="FF0000"/>
                </a:solidFill>
                <a:latin typeface="Comic Sans MS" pitchFamily="66" charset="0"/>
              </a:rPr>
              <a:t>DELETE THIS SLIDE</a:t>
            </a:r>
          </a:p>
        </p:txBody>
      </p:sp>
      <p:sp>
        <p:nvSpPr>
          <p:cNvPr id="2" name="Title 1" hidden="1"/>
          <p:cNvSpPr>
            <a:spLocks noGrp="1"/>
          </p:cNvSpPr>
          <p:nvPr>
            <p:ph type="ctrTitle"/>
          </p:nvPr>
        </p:nvSpPr>
        <p:spPr>
          <a:xfrm>
            <a:off x="3124200" y="533401"/>
            <a:ext cx="2590800" cy="457199"/>
          </a:xfrm>
        </p:spPr>
        <p:txBody>
          <a:bodyPr/>
          <a:lstStyle/>
          <a:p>
            <a:r>
              <a:rPr lang="en-US" sz="2200" dirty="0" smtClean="0"/>
              <a:t>Delete this slide</a:t>
            </a:r>
            <a:endParaRPr lang="en-US" sz="2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9259686">
            <a:off x="935038" y="2740025"/>
            <a:ext cx="6781800" cy="1862138"/>
          </a:xfrm>
          <a:prstGeom prst="rect">
            <a:avLst/>
          </a:prstGeom>
          <a:noFill/>
        </p:spPr>
        <p:txBody>
          <a:bodyPr>
            <a:spAutoFit/>
          </a:bodyPr>
          <a:lstStyle/>
          <a:p>
            <a:pPr algn="ctr">
              <a:defRPr/>
            </a:pPr>
            <a:r>
              <a:rPr lang="en-US" sz="11500" dirty="0">
                <a:solidFill>
                  <a:schemeClr val="bg1">
                    <a:lumMod val="85000"/>
                  </a:schemeClr>
                </a:solidFill>
              </a:rPr>
              <a:t>Example</a:t>
            </a:r>
          </a:p>
        </p:txBody>
      </p:sp>
      <p:sp>
        <p:nvSpPr>
          <p:cNvPr id="31747" name="Rectangle 5"/>
          <p:cNvSpPr>
            <a:spLocks noGrp="1" noChangeArrowheads="1"/>
          </p:cNvSpPr>
          <p:nvPr>
            <p:ph type="body" idx="4294967295"/>
          </p:nvPr>
        </p:nvSpPr>
        <p:spPr/>
        <p:txBody>
          <a:bodyPr/>
          <a:lstStyle/>
          <a:p>
            <a:r>
              <a:rPr lang="en-US" i="1" smtClean="0">
                <a:solidFill>
                  <a:srgbClr val="FF0000"/>
                </a:solidFill>
              </a:rPr>
              <a:t>INSERT GRAPHS OR TEXT FROM YOUR HOSPITAL’S DATA HERE</a:t>
            </a:r>
          </a:p>
        </p:txBody>
      </p:sp>
      <p:sp>
        <p:nvSpPr>
          <p:cNvPr id="2" name="Title 1"/>
          <p:cNvSpPr>
            <a:spLocks noGrp="1"/>
          </p:cNvSpPr>
          <p:nvPr>
            <p:ph type="title"/>
          </p:nvPr>
        </p:nvSpPr>
        <p:spPr/>
        <p:txBody>
          <a:bodyPr/>
          <a:lstStyle/>
          <a:p>
            <a:pPr algn="ctr" eaLnBrk="1" hangingPunct="1">
              <a:defRPr/>
            </a:pPr>
            <a:r>
              <a:rPr lang="en-US" sz="3200" smtClean="0"/>
              <a:t>Current performance on the AHRQ QIs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457200" indent="-457200">
              <a:buFont typeface="Arial" charset="0"/>
              <a:buAutoNum type="arabicPeriod"/>
            </a:pPr>
            <a:r>
              <a:rPr lang="en-US" dirty="0" smtClean="0"/>
              <a:t>Identify priorities for quality improvement</a:t>
            </a:r>
          </a:p>
          <a:p>
            <a:pPr marL="457200" indent="-457200">
              <a:buFont typeface="Arial" charset="0"/>
              <a:buAutoNum type="arabicPeriod"/>
            </a:pPr>
            <a:r>
              <a:rPr lang="en-US" dirty="0" smtClean="0"/>
              <a:t>Establish goals and performance targets</a:t>
            </a:r>
          </a:p>
          <a:p>
            <a:pPr marL="457200" indent="-457200">
              <a:buFont typeface="Arial" charset="0"/>
              <a:buAutoNum type="arabicPeriod"/>
            </a:pPr>
            <a:r>
              <a:rPr lang="en-US" dirty="0" smtClean="0"/>
              <a:t>Formulate an action plan to develop a multidisciplinary team for Quality Indicator work</a:t>
            </a:r>
          </a:p>
          <a:p>
            <a:endParaRPr lang="en-US" dirty="0"/>
          </a:p>
        </p:txBody>
      </p:sp>
      <p:sp>
        <p:nvSpPr>
          <p:cNvPr id="2" name="Title 1"/>
          <p:cNvSpPr>
            <a:spLocks noGrp="1"/>
          </p:cNvSpPr>
          <p:nvPr>
            <p:ph type="title"/>
          </p:nvPr>
        </p:nvSpPr>
        <p:spPr/>
        <p:txBody>
          <a:bodyPr/>
          <a:lstStyle/>
          <a:p>
            <a:pPr algn="ctr" eaLnBrk="1" hangingPunct="1">
              <a:defRPr/>
            </a:pPr>
            <a:r>
              <a:rPr lang="en-US" sz="3200" dirty="0" smtClean="0"/>
              <a:t>Next Steps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p:cNvSpPr>
          <p:nvPr/>
        </p:nvSpPr>
        <p:spPr>
          <a:xfrm>
            <a:off x="228600" y="6553200"/>
            <a:ext cx="8686800" cy="304800"/>
          </a:xfrm>
          <a:prstGeom prst="rect">
            <a:avLst/>
          </a:prstGeom>
        </p:spPr>
        <p:txBody>
          <a:bodyPr/>
          <a:lstStyle/>
          <a:p>
            <a:pPr algn="r">
              <a:defRPr/>
            </a:pPr>
            <a:r>
              <a:rPr lang="en-US" sz="1050" dirty="0" smtClean="0">
                <a:solidFill>
                  <a:schemeClr val="bg1">
                    <a:lumMod val="65000"/>
                  </a:schemeClr>
                </a:solidFill>
              </a:rPr>
              <a:t>Tool </a:t>
            </a:r>
            <a:r>
              <a:rPr lang="en-US" sz="1050" dirty="0">
                <a:solidFill>
                  <a:schemeClr val="bg1">
                    <a:lumMod val="65000"/>
                  </a:schemeClr>
                </a:solidFill>
              </a:rPr>
              <a:t>A.2</a:t>
            </a:r>
          </a:p>
        </p:txBody>
      </p:sp>
      <p:sp>
        <p:nvSpPr>
          <p:cNvPr id="16387" name="Text Box 6"/>
          <p:cNvSpPr txBox="1">
            <a:spLocks noChangeArrowheads="1"/>
          </p:cNvSpPr>
          <p:nvPr/>
        </p:nvSpPr>
        <p:spPr bwMode="auto">
          <a:xfrm>
            <a:off x="3276600" y="5181600"/>
            <a:ext cx="2743200" cy="461963"/>
          </a:xfrm>
          <a:prstGeom prst="rect">
            <a:avLst/>
          </a:prstGeom>
          <a:noFill/>
          <a:ln w="9525">
            <a:noFill/>
            <a:miter lim="800000"/>
            <a:headEnd/>
            <a:tailEnd/>
          </a:ln>
        </p:spPr>
        <p:txBody>
          <a:bodyPr>
            <a:spAutoFit/>
          </a:bodyPr>
          <a:lstStyle/>
          <a:p>
            <a:pPr algn="ctr">
              <a:spcBef>
                <a:spcPct val="50000"/>
              </a:spcBef>
            </a:pPr>
            <a:r>
              <a:rPr lang="en-US" dirty="0"/>
              <a:t>Date</a:t>
            </a:r>
          </a:p>
        </p:txBody>
      </p:sp>
      <p:sp>
        <p:nvSpPr>
          <p:cNvPr id="16386" name="Rectangle 4"/>
          <p:cNvSpPr>
            <a:spLocks noGrp="1" noChangeArrowheads="1"/>
          </p:cNvSpPr>
          <p:nvPr>
            <p:ph type="ctrTitle"/>
          </p:nvPr>
        </p:nvSpPr>
        <p:spPr bwMode="auto">
          <a:xfrm>
            <a:off x="609600" y="2284413"/>
            <a:ext cx="8001000" cy="1906587"/>
          </a:xfrm>
          <a:noFill/>
          <a:ln>
            <a:miter lim="800000"/>
            <a:headEnd/>
            <a:tailEnd/>
          </a:ln>
        </p:spPr>
        <p:txBody>
          <a:bodyPr vert="horz" wrap="square" lIns="91440" tIns="45720" rIns="91440" bIns="45720" numCol="1" anchor="t" anchorCtr="0" compatLnSpc="1">
            <a:prstTxWarp prst="textNoShape">
              <a:avLst/>
            </a:prstTxWarp>
          </a:bodyPr>
          <a:lstStyle/>
          <a:p>
            <a:pPr algn="ctr" eaLnBrk="1" hangingPunct="1"/>
            <a:r>
              <a:rPr lang="en-US" dirty="0" smtClean="0"/>
              <a:t>The Agency for Healthcare Research and Quality</a:t>
            </a:r>
            <a:br>
              <a:rPr lang="en-US" dirty="0" smtClean="0"/>
            </a:br>
            <a:r>
              <a:rPr lang="en-US" dirty="0" smtClean="0"/>
              <a:t>Quality Indicators </a:t>
            </a:r>
            <a:br>
              <a:rPr lang="en-US" dirty="0" smtClean="0"/>
            </a:br>
            <a:r>
              <a:rPr lang="en-US" sz="3600" dirty="0" smtClean="0"/>
              <a:t>Background for Hospital Boards</a:t>
            </a: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sz="3200" i="1" dirty="0" smtClean="0"/>
              <a:t>An Example of a Report on Hospital Performance on the AHRQ QIs </a:t>
            </a:r>
          </a:p>
        </p:txBody>
      </p:sp>
      <p:sp>
        <p:nvSpPr>
          <p:cNvPr id="3" name="Content Placeholder 2"/>
          <p:cNvSpPr>
            <a:spLocks noGrp="1"/>
          </p:cNvSpPr>
          <p:nvPr>
            <p:ph idx="1"/>
          </p:nvPr>
        </p:nvSpPr>
        <p:spPr/>
        <p:txBody>
          <a:bodyPr/>
          <a:lstStyle/>
          <a:p>
            <a:endParaRPr lang="en-US"/>
          </a:p>
        </p:txBody>
      </p:sp>
      <p:pic>
        <p:nvPicPr>
          <p:cNvPr id="163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0700" y="1635124"/>
            <a:ext cx="8102600" cy="4384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457200" indent="-457200">
              <a:buFont typeface="Arial" charset="0"/>
              <a:buAutoNum type="arabicPeriod"/>
            </a:pPr>
            <a:r>
              <a:rPr lang="en-US" dirty="0" smtClean="0"/>
              <a:t>Run a QI report with most recent quarter’s data</a:t>
            </a:r>
          </a:p>
          <a:p>
            <a:pPr marL="457200" indent="-457200">
              <a:buFont typeface="Arial" charset="0"/>
              <a:buAutoNum type="arabicPeriod"/>
            </a:pPr>
            <a:r>
              <a:rPr lang="en-US" dirty="0" smtClean="0"/>
              <a:t>Review QI report at next board meeting</a:t>
            </a:r>
          </a:p>
          <a:p>
            <a:pPr marL="457200" indent="-457200">
              <a:buFont typeface="Arial" charset="0"/>
              <a:buAutoNum type="arabicPeriod"/>
            </a:pPr>
            <a:r>
              <a:rPr lang="en-US" dirty="0" smtClean="0"/>
              <a:t>Identify priorities for quality improvement</a:t>
            </a:r>
          </a:p>
          <a:p>
            <a:pPr marL="457200" indent="-457200">
              <a:buFont typeface="Arial" charset="0"/>
              <a:buAutoNum type="arabicPeriod"/>
            </a:pPr>
            <a:r>
              <a:rPr lang="en-US" dirty="0" smtClean="0"/>
              <a:t>Establish goals and performance targets</a:t>
            </a:r>
          </a:p>
          <a:p>
            <a:pPr marL="457200" indent="-457200">
              <a:buFont typeface="Arial" charset="0"/>
              <a:buAutoNum type="arabicPeriod"/>
            </a:pPr>
            <a:r>
              <a:rPr lang="en-US" dirty="0" smtClean="0"/>
              <a:t>Formulate an action plan to develop multidisciplinary team for QI work</a:t>
            </a:r>
          </a:p>
          <a:p>
            <a:endParaRPr lang="en-US" dirty="0"/>
          </a:p>
        </p:txBody>
      </p:sp>
      <p:sp>
        <p:nvSpPr>
          <p:cNvPr id="2" name="Title 1"/>
          <p:cNvSpPr>
            <a:spLocks noGrp="1"/>
          </p:cNvSpPr>
          <p:nvPr>
            <p:ph type="title"/>
          </p:nvPr>
        </p:nvSpPr>
        <p:spPr/>
        <p:txBody>
          <a:bodyPr/>
          <a:lstStyle/>
          <a:p>
            <a:pPr algn="ctr" eaLnBrk="1" hangingPunct="1">
              <a:defRPr/>
            </a:pPr>
            <a:r>
              <a:rPr lang="en-US" sz="3200" dirty="0" smtClean="0"/>
              <a:t>Next Steps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p:txBody>
          <a:bodyPr/>
          <a:lstStyle/>
          <a:p>
            <a:pPr marL="234950" indent="-234950" eaLnBrk="1" hangingPunct="1">
              <a:buSzTx/>
              <a:buFontTx/>
              <a:buNone/>
            </a:pPr>
            <a:r>
              <a:rPr lang="en-US" sz="2400" dirty="0" smtClean="0"/>
              <a:t>The board needs to:</a:t>
            </a:r>
          </a:p>
          <a:p>
            <a:pPr marL="234950" indent="-234950" eaLnBrk="1" hangingPunct="1">
              <a:buSzTx/>
            </a:pPr>
            <a:r>
              <a:rPr lang="en-US" sz="2400" dirty="0" smtClean="0"/>
              <a:t>Understand the importance of the AHRQ Quality Indicators (QIs)</a:t>
            </a:r>
          </a:p>
          <a:p>
            <a:pPr marL="234950" indent="-234950" eaLnBrk="1" hangingPunct="1">
              <a:spcBef>
                <a:spcPct val="40000"/>
              </a:spcBef>
              <a:buSzTx/>
            </a:pPr>
            <a:r>
              <a:rPr lang="en-US" sz="2400" dirty="0" smtClean="0"/>
              <a:t>Understand the financial and clinical implications of the QIs for our organization</a:t>
            </a:r>
          </a:p>
          <a:p>
            <a:pPr marL="234950" indent="-234950" eaLnBrk="1" hangingPunct="1">
              <a:spcBef>
                <a:spcPct val="40000"/>
              </a:spcBef>
              <a:buSzTx/>
            </a:pPr>
            <a:r>
              <a:rPr lang="en-US" sz="2400" dirty="0" smtClean="0"/>
              <a:t>Endorse the QIs as a tool for implementing and monitoring improvement</a:t>
            </a:r>
          </a:p>
          <a:p>
            <a:pPr marL="234950" indent="-234950" eaLnBrk="1" hangingPunct="1">
              <a:spcBef>
                <a:spcPct val="40000"/>
              </a:spcBef>
              <a:buSzTx/>
            </a:pPr>
            <a:r>
              <a:rPr lang="en-US" sz="2400" dirty="0" smtClean="0"/>
              <a:t>Make the QIs a priority within our organization</a:t>
            </a:r>
          </a:p>
        </p:txBody>
      </p:sp>
      <p:sp>
        <p:nvSpPr>
          <p:cNvPr id="4" name="Title 3"/>
          <p:cNvSpPr>
            <a:spLocks noGrp="1"/>
          </p:cNvSpPr>
          <p:nvPr>
            <p:ph type="title"/>
          </p:nvPr>
        </p:nvSpPr>
        <p:spPr/>
        <p:txBody>
          <a:bodyPr/>
          <a:lstStyle/>
          <a:p>
            <a:pPr algn="ctr" eaLnBrk="1" hangingPunct="1">
              <a:defRPr/>
            </a:pPr>
            <a:r>
              <a:rPr lang="en-US" sz="3200" dirty="0" smtClean="0"/>
              <a:t>Why are we here today?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685800" y="1371600"/>
            <a:ext cx="7620000" cy="4419600"/>
          </a:xfrm>
        </p:spPr>
        <p:txBody>
          <a:bodyPr/>
          <a:lstStyle/>
          <a:p>
            <a:r>
              <a:rPr lang="en-US" sz="2400" dirty="0" smtClean="0"/>
              <a:t>Hospital boards are increasingly turning to the QIs as a tool for monitoring performance, particularly on patient safety</a:t>
            </a:r>
          </a:p>
          <a:p>
            <a:r>
              <a:rPr lang="en-US" sz="2400" dirty="0" smtClean="0"/>
              <a:t>To be successful, improvement efforts within hospitals need to have attention and active support from boards and senior hospital leadership</a:t>
            </a:r>
          </a:p>
          <a:p>
            <a:r>
              <a:rPr lang="en-US" sz="2400" dirty="0" smtClean="0"/>
              <a:t>Your active support will demonstrate that the hospital has made it a priority to improve quality and patient safety</a:t>
            </a:r>
          </a:p>
          <a:p>
            <a:r>
              <a:rPr lang="en-US" sz="2400" dirty="0" smtClean="0"/>
              <a:t>This support will help to motivate our staff to engage fully in improvement activities</a:t>
            </a:r>
          </a:p>
        </p:txBody>
      </p:sp>
      <p:sp>
        <p:nvSpPr>
          <p:cNvPr id="3" name="Title 2"/>
          <p:cNvSpPr>
            <a:spLocks noGrp="1"/>
          </p:cNvSpPr>
          <p:nvPr>
            <p:ph type="title"/>
          </p:nvPr>
        </p:nvSpPr>
        <p:spPr>
          <a:xfrm>
            <a:off x="685800" y="533400"/>
            <a:ext cx="7772400" cy="762000"/>
          </a:xfrm>
        </p:spPr>
        <p:txBody>
          <a:bodyPr/>
          <a:lstStyle/>
          <a:p>
            <a:pPr algn="ctr">
              <a:defRPr/>
            </a:pPr>
            <a:r>
              <a:rPr lang="en-US" sz="3200" dirty="0" smtClean="0"/>
              <a:t>Leadership is key to improvement</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685800" y="1066800"/>
            <a:ext cx="7769225" cy="5105400"/>
          </a:xfrm>
        </p:spPr>
        <p:txBody>
          <a:bodyPr/>
          <a:lstStyle/>
          <a:p>
            <a:r>
              <a:rPr lang="en-US" sz="2400" dirty="0" smtClean="0"/>
              <a:t>The </a:t>
            </a:r>
            <a:r>
              <a:rPr lang="en-US" sz="2400" b="1" dirty="0" smtClean="0"/>
              <a:t>A</a:t>
            </a:r>
            <a:r>
              <a:rPr lang="en-US" sz="2400" dirty="0" smtClean="0"/>
              <a:t>gency for </a:t>
            </a:r>
            <a:r>
              <a:rPr lang="en-US" sz="2400" b="1" dirty="0" smtClean="0"/>
              <a:t>H</a:t>
            </a:r>
            <a:r>
              <a:rPr lang="en-US" sz="2400" dirty="0" smtClean="0"/>
              <a:t>ealthcare </a:t>
            </a:r>
            <a:r>
              <a:rPr lang="en-US" sz="2400" b="1" dirty="0" smtClean="0"/>
              <a:t>R</a:t>
            </a:r>
            <a:r>
              <a:rPr lang="en-US" sz="2400" dirty="0" smtClean="0"/>
              <a:t>esearch and </a:t>
            </a:r>
            <a:r>
              <a:rPr lang="en-US" sz="2400" b="1" dirty="0" smtClean="0"/>
              <a:t>Q</a:t>
            </a:r>
            <a:r>
              <a:rPr lang="en-US" sz="2400" dirty="0" smtClean="0"/>
              <a:t>uality:</a:t>
            </a:r>
          </a:p>
          <a:p>
            <a:pPr lvl="1"/>
            <a:r>
              <a:rPr lang="en-US" sz="2000" dirty="0" smtClean="0"/>
              <a:t>Is part of the U.S. Department of Health and Human Services</a:t>
            </a:r>
          </a:p>
          <a:p>
            <a:pPr lvl="1"/>
            <a:r>
              <a:rPr lang="en-US" sz="2000" dirty="0" smtClean="0"/>
              <a:t>Supports research designed to improve the outcomes and quality of health care, reduce its costs, address patient safety and medical errors, and broaden access to effective services</a:t>
            </a:r>
          </a:p>
          <a:p>
            <a:pPr lvl="1"/>
            <a:r>
              <a:rPr lang="en-US" sz="2000" dirty="0" smtClean="0"/>
              <a:t>Sponsors, conducts, and disseminates research to help people make more informed decisions and improve the quality of health care services</a:t>
            </a:r>
          </a:p>
          <a:p>
            <a:pPr lvl="1"/>
            <a:r>
              <a:rPr lang="en-US" sz="2000" dirty="0" smtClean="0"/>
              <a:t>Acts as the regulator for Patient Safety Organizations that are certified under the Patient Safety and Quality Improvement Act</a:t>
            </a:r>
          </a:p>
        </p:txBody>
      </p:sp>
      <p:sp>
        <p:nvSpPr>
          <p:cNvPr id="3" name="Title 2"/>
          <p:cNvSpPr>
            <a:spLocks noGrp="1"/>
          </p:cNvSpPr>
          <p:nvPr>
            <p:ph type="title"/>
          </p:nvPr>
        </p:nvSpPr>
        <p:spPr>
          <a:xfrm>
            <a:off x="685800" y="457200"/>
            <a:ext cx="7772400" cy="685800"/>
          </a:xfrm>
        </p:spPr>
        <p:txBody>
          <a:bodyPr/>
          <a:lstStyle/>
          <a:p>
            <a:pPr algn="ctr">
              <a:defRPr/>
            </a:pPr>
            <a:r>
              <a:rPr lang="en-US" sz="3200" dirty="0" smtClean="0"/>
              <a:t>What is AHRQ?</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TextBox 4"/>
          <p:cNvSpPr txBox="1">
            <a:spLocks noChangeArrowheads="1"/>
          </p:cNvSpPr>
          <p:nvPr/>
        </p:nvSpPr>
        <p:spPr bwMode="auto">
          <a:xfrm>
            <a:off x="685800" y="5791200"/>
            <a:ext cx="8077200" cy="661720"/>
          </a:xfrm>
          <a:prstGeom prst="rect">
            <a:avLst/>
          </a:prstGeom>
          <a:noFill/>
          <a:ln w="9525">
            <a:noFill/>
            <a:miter lim="800000"/>
            <a:headEnd/>
            <a:tailEnd/>
          </a:ln>
        </p:spPr>
        <p:txBody>
          <a:bodyPr wrap="square">
            <a:spAutoFit/>
          </a:bodyPr>
          <a:lstStyle/>
          <a:p>
            <a:r>
              <a:rPr lang="en-US" sz="1400" i="1" dirty="0"/>
              <a:t>General Questions About the AHRQ QIs.</a:t>
            </a:r>
            <a:r>
              <a:rPr lang="en-US" sz="1400" dirty="0"/>
              <a:t> AHRQ Quality Indicators. July 2004. Agency for Healthcare Research and Quality, Rockville, MD. </a:t>
            </a:r>
            <a:r>
              <a:rPr lang="en-US" sz="1400" dirty="0" smtClean="0">
                <a:hlinkClick r:id="rId3"/>
              </a:rPr>
              <a:t>www.qualityindicators.ahrq.gov/FAQs_Support/default.aspx</a:t>
            </a:r>
            <a:r>
              <a:rPr lang="en-US" sz="1400" dirty="0" smtClean="0"/>
              <a:t>. </a:t>
            </a:r>
          </a:p>
          <a:p>
            <a:endParaRPr lang="en-US" sz="900" dirty="0"/>
          </a:p>
        </p:txBody>
      </p:sp>
      <p:sp>
        <p:nvSpPr>
          <p:cNvPr id="19459" name="Content Placeholder 2"/>
          <p:cNvSpPr>
            <a:spLocks noGrp="1"/>
          </p:cNvSpPr>
          <p:nvPr>
            <p:ph idx="1"/>
          </p:nvPr>
        </p:nvSpPr>
        <p:spPr>
          <a:xfrm>
            <a:off x="685800" y="1371600"/>
            <a:ext cx="7772400" cy="4343400"/>
          </a:xfrm>
        </p:spPr>
        <p:txBody>
          <a:bodyPr/>
          <a:lstStyle/>
          <a:p>
            <a:pPr marL="238125" indent="-225425" eaLnBrk="1" hangingPunct="1">
              <a:buSzTx/>
            </a:pPr>
            <a:r>
              <a:rPr lang="en-US" sz="2400" dirty="0" smtClean="0"/>
              <a:t> AHRQ contracted with an Evidence-based Practice Center (EPC) to develop the QIs</a:t>
            </a:r>
          </a:p>
          <a:p>
            <a:pPr marL="238125" indent="-225425" eaLnBrk="1" hangingPunct="1">
              <a:spcBef>
                <a:spcPct val="40000"/>
              </a:spcBef>
              <a:buSzTx/>
            </a:pPr>
            <a:r>
              <a:rPr lang="en-US" sz="2400" dirty="0" smtClean="0"/>
              <a:t>The EPC team developed the QIs from 1998 to 2002:  </a:t>
            </a:r>
          </a:p>
          <a:p>
            <a:pPr marL="638175" lvl="1" eaLnBrk="1" hangingPunct="1">
              <a:spcBef>
                <a:spcPct val="15000"/>
              </a:spcBef>
            </a:pPr>
            <a:r>
              <a:rPr lang="en-US" sz="2000" dirty="0" smtClean="0"/>
              <a:t>Conducted a review of the evidence related to quality measurement based on administrative data</a:t>
            </a:r>
          </a:p>
          <a:p>
            <a:pPr marL="638175" lvl="1" eaLnBrk="1" hangingPunct="1">
              <a:spcBef>
                <a:spcPct val="15000"/>
              </a:spcBef>
            </a:pPr>
            <a:r>
              <a:rPr lang="en-US" sz="2000" dirty="0" smtClean="0"/>
              <a:t>Identified candidate indicators using interviews, literature review, Web search and other sources</a:t>
            </a:r>
          </a:p>
          <a:p>
            <a:pPr marL="638175" lvl="1" eaLnBrk="1" hangingPunct="1">
              <a:spcBef>
                <a:spcPct val="15000"/>
              </a:spcBef>
            </a:pPr>
            <a:r>
              <a:rPr lang="en-US" sz="2000" dirty="0" smtClean="0"/>
              <a:t>Conducted extensive tests of the validity and reliability of the measures</a:t>
            </a:r>
          </a:p>
          <a:p>
            <a:pPr marL="238125" eaLnBrk="1" hangingPunct="1">
              <a:spcBef>
                <a:spcPct val="15000"/>
              </a:spcBef>
            </a:pPr>
            <a:r>
              <a:rPr lang="en-US" sz="2400" dirty="0" smtClean="0"/>
              <a:t>Pediatric measures were developed later</a:t>
            </a:r>
          </a:p>
        </p:txBody>
      </p:sp>
      <p:sp>
        <p:nvSpPr>
          <p:cNvPr id="2" name="Title 1"/>
          <p:cNvSpPr>
            <a:spLocks noGrp="1"/>
          </p:cNvSpPr>
          <p:nvPr>
            <p:ph type="title"/>
          </p:nvPr>
        </p:nvSpPr>
        <p:spPr>
          <a:xfrm>
            <a:off x="685800" y="533400"/>
            <a:ext cx="7772400" cy="762000"/>
          </a:xfrm>
        </p:spPr>
        <p:txBody>
          <a:bodyPr/>
          <a:lstStyle/>
          <a:p>
            <a:pPr algn="ctr" eaLnBrk="1" hangingPunct="1">
              <a:defRPr/>
            </a:pPr>
            <a:r>
              <a:rPr lang="en-US" sz="3200" dirty="0" smtClean="0"/>
              <a:t>Who developed the QIs?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Box 4"/>
          <p:cNvSpPr txBox="1">
            <a:spLocks noChangeArrowheads="1"/>
          </p:cNvSpPr>
          <p:nvPr/>
        </p:nvSpPr>
        <p:spPr bwMode="auto">
          <a:xfrm>
            <a:off x="1066800" y="5638800"/>
            <a:ext cx="7696200" cy="738664"/>
          </a:xfrm>
          <a:prstGeom prst="rect">
            <a:avLst/>
          </a:prstGeom>
          <a:noFill/>
          <a:ln w="9525">
            <a:noFill/>
            <a:miter lim="800000"/>
            <a:headEnd/>
            <a:tailEnd/>
          </a:ln>
        </p:spPr>
        <p:txBody>
          <a:bodyPr wrap="square">
            <a:spAutoFit/>
          </a:bodyPr>
          <a:lstStyle/>
          <a:p>
            <a:r>
              <a:rPr lang="en-US" sz="1400" i="1" dirty="0"/>
              <a:t>General Questions About the AHRQ QIs.</a:t>
            </a:r>
            <a:r>
              <a:rPr lang="en-US" sz="1400" dirty="0"/>
              <a:t> AHRQ Quality Indicators. July 2004. Agency for Healthcare Research and Quality, Rockville, MD. </a:t>
            </a:r>
            <a:r>
              <a:rPr lang="en-US" sz="1400" dirty="0" smtClean="0">
                <a:hlinkClick r:id="rId3"/>
              </a:rPr>
              <a:t>www.qualityindicators.ahrq.gov/FAQs_Support/default.aspx</a:t>
            </a:r>
            <a:r>
              <a:rPr lang="en-US" sz="1400" dirty="0" smtClean="0"/>
              <a:t>.</a:t>
            </a:r>
            <a:endParaRPr lang="en-US" sz="1400" dirty="0"/>
          </a:p>
        </p:txBody>
      </p:sp>
      <p:sp>
        <p:nvSpPr>
          <p:cNvPr id="9219" name="Rectangle 3"/>
          <p:cNvSpPr>
            <a:spLocks noGrp="1" noChangeArrowheads="1"/>
          </p:cNvSpPr>
          <p:nvPr>
            <p:ph idx="1"/>
          </p:nvPr>
        </p:nvSpPr>
        <p:spPr>
          <a:xfrm>
            <a:off x="1066800" y="1524000"/>
            <a:ext cx="7162800" cy="3886200"/>
          </a:xfrm>
        </p:spPr>
        <p:txBody>
          <a:bodyPr/>
          <a:lstStyle/>
          <a:p>
            <a:pPr marL="234950" indent="-234950" eaLnBrk="1" hangingPunct="1">
              <a:spcBef>
                <a:spcPct val="40000"/>
              </a:spcBef>
              <a:buSzTx/>
              <a:defRPr/>
            </a:pPr>
            <a:r>
              <a:rPr lang="en-US" sz="2400" dirty="0" smtClean="0"/>
              <a:t>The QIs identify quality topics for monitoring and performance improvement:</a:t>
            </a:r>
          </a:p>
          <a:p>
            <a:pPr marL="635000" lvl="1" eaLnBrk="1" hangingPunct="1">
              <a:spcBef>
                <a:spcPct val="25000"/>
              </a:spcBef>
              <a:defRPr/>
            </a:pPr>
            <a:r>
              <a:rPr lang="en-US" sz="2000" dirty="0" smtClean="0"/>
              <a:t>Use hospital administrative data </a:t>
            </a:r>
          </a:p>
          <a:p>
            <a:pPr marL="635000" lvl="1" eaLnBrk="1" hangingPunct="1">
              <a:defRPr/>
            </a:pPr>
            <a:r>
              <a:rPr lang="en-US" sz="2000" dirty="0" smtClean="0"/>
              <a:t>Highlight potential quality concerns</a:t>
            </a:r>
          </a:p>
          <a:p>
            <a:pPr marL="635000" lvl="1" eaLnBrk="1" hangingPunct="1">
              <a:defRPr/>
            </a:pPr>
            <a:r>
              <a:rPr lang="en-US" sz="2000" dirty="0" smtClean="0"/>
              <a:t>Identify areas that need further study and investigation</a:t>
            </a:r>
          </a:p>
          <a:p>
            <a:pPr marL="635000" lvl="1" eaLnBrk="1" hangingPunct="1">
              <a:defRPr/>
            </a:pPr>
            <a:r>
              <a:rPr lang="en-US" sz="2000" dirty="0" smtClean="0"/>
              <a:t>Track changes over time</a:t>
            </a:r>
          </a:p>
          <a:p>
            <a:pPr marL="234950" indent="-234950" eaLnBrk="1" hangingPunct="1">
              <a:defRPr/>
            </a:pPr>
            <a:r>
              <a:rPr lang="en-US" sz="2400" dirty="0" smtClean="0"/>
              <a:t>Because we cannot always measure “quality of care” per se, we use certain measures as an “indicator” of quality</a:t>
            </a:r>
          </a:p>
          <a:p>
            <a:pPr marL="234950" eaLnBrk="1" hangingPunct="1">
              <a:buSzPct val="100000"/>
              <a:defRPr/>
            </a:pPr>
            <a:endParaRPr lang="en-US" sz="2400" dirty="0" smtClean="0"/>
          </a:p>
        </p:txBody>
      </p:sp>
      <p:sp>
        <p:nvSpPr>
          <p:cNvPr id="4" name="Title 3"/>
          <p:cNvSpPr>
            <a:spLocks noGrp="1"/>
          </p:cNvSpPr>
          <p:nvPr>
            <p:ph type="title"/>
          </p:nvPr>
        </p:nvSpPr>
        <p:spPr>
          <a:xfrm>
            <a:off x="685800" y="609600"/>
            <a:ext cx="7772400" cy="762000"/>
          </a:xfrm>
        </p:spPr>
        <p:txBody>
          <a:bodyPr/>
          <a:lstStyle/>
          <a:p>
            <a:pPr algn="ctr" eaLnBrk="1" hangingPunct="1">
              <a:defRPr/>
            </a:pPr>
            <a:r>
              <a:rPr lang="en-US" sz="3200" dirty="0" smtClean="0"/>
              <a:t>What are the Quality Indicators?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Box 4"/>
          <p:cNvSpPr txBox="1">
            <a:spLocks noChangeArrowheads="1"/>
          </p:cNvSpPr>
          <p:nvPr/>
        </p:nvSpPr>
        <p:spPr bwMode="auto">
          <a:xfrm>
            <a:off x="762000" y="5791200"/>
            <a:ext cx="7696200" cy="738664"/>
          </a:xfrm>
          <a:prstGeom prst="rect">
            <a:avLst/>
          </a:prstGeom>
          <a:noFill/>
          <a:ln w="9525">
            <a:noFill/>
            <a:miter lim="800000"/>
            <a:headEnd/>
            <a:tailEnd/>
          </a:ln>
        </p:spPr>
        <p:txBody>
          <a:bodyPr wrap="square">
            <a:spAutoFit/>
          </a:bodyPr>
          <a:lstStyle/>
          <a:p>
            <a:r>
              <a:rPr lang="en-US" sz="1400" i="1" dirty="0"/>
              <a:t>General Questions About the AHRQ QIs.</a:t>
            </a:r>
            <a:r>
              <a:rPr lang="en-US" sz="1400" dirty="0"/>
              <a:t> AHRQ Quality Indicators. July 2004. Agency for Healthcare Research and Quality, Rockville, MD. </a:t>
            </a:r>
            <a:r>
              <a:rPr lang="en-US" sz="1400" dirty="0" smtClean="0">
                <a:hlinkClick r:id="rId3"/>
              </a:rPr>
              <a:t>www.qualityindicators.ahrq.gov/FAQs_Support/default.aspx</a:t>
            </a:r>
            <a:r>
              <a:rPr lang="en-US" sz="1400" dirty="0" smtClean="0"/>
              <a:t>.</a:t>
            </a:r>
            <a:endParaRPr lang="en-US" sz="1400" dirty="0"/>
          </a:p>
        </p:txBody>
      </p:sp>
      <p:sp>
        <p:nvSpPr>
          <p:cNvPr id="21507" name="Content Placeholder 2"/>
          <p:cNvSpPr>
            <a:spLocks noGrp="1"/>
          </p:cNvSpPr>
          <p:nvPr>
            <p:ph idx="1"/>
          </p:nvPr>
        </p:nvSpPr>
        <p:spPr/>
        <p:txBody>
          <a:bodyPr/>
          <a:lstStyle/>
          <a:p>
            <a:r>
              <a:rPr lang="en-US" dirty="0" smtClean="0"/>
              <a:t>Because safety is so important, AHRQ developed QIs to provide health care </a:t>
            </a:r>
            <a:r>
              <a:rPr lang="en-US" dirty="0" err="1" smtClean="0"/>
              <a:t>decisionmakers</a:t>
            </a:r>
            <a:r>
              <a:rPr lang="en-US" dirty="0" smtClean="0"/>
              <a:t> with user-friendly data and tools that will help them:</a:t>
            </a:r>
          </a:p>
          <a:p>
            <a:pPr lvl="1"/>
            <a:r>
              <a:rPr lang="en-US" dirty="0" smtClean="0"/>
              <a:t>Assess the effects of health care program and policy choices </a:t>
            </a:r>
          </a:p>
          <a:p>
            <a:pPr lvl="1"/>
            <a:r>
              <a:rPr lang="en-US" dirty="0" smtClean="0"/>
              <a:t>Guide future health care policymaking </a:t>
            </a:r>
          </a:p>
          <a:p>
            <a:pPr lvl="1"/>
            <a:r>
              <a:rPr lang="en-US" dirty="0" smtClean="0"/>
              <a:t>Accurately measure outcomes, community access to care, and utilization</a:t>
            </a:r>
          </a:p>
        </p:txBody>
      </p:sp>
      <p:sp>
        <p:nvSpPr>
          <p:cNvPr id="2" name="Title 1"/>
          <p:cNvSpPr>
            <a:spLocks noGrp="1"/>
          </p:cNvSpPr>
          <p:nvPr>
            <p:ph type="title"/>
          </p:nvPr>
        </p:nvSpPr>
        <p:spPr/>
        <p:txBody>
          <a:bodyPr/>
          <a:lstStyle/>
          <a:p>
            <a:r>
              <a:rPr lang="en-US" smtClean="0"/>
              <a:t>Why were the QIs developed?</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5"/>
          <p:cNvSpPr>
            <a:spLocks noGrp="1"/>
          </p:cNvSpPr>
          <p:nvPr>
            <p:ph idx="1"/>
          </p:nvPr>
        </p:nvSpPr>
        <p:spPr>
          <a:xfrm>
            <a:off x="684213" y="1524000"/>
            <a:ext cx="7769225" cy="4191000"/>
          </a:xfrm>
        </p:spPr>
        <p:txBody>
          <a:bodyPr/>
          <a:lstStyle/>
          <a:p>
            <a:r>
              <a:rPr lang="en-US" sz="2400" dirty="0" smtClean="0"/>
              <a:t>Some QIs will be publicly reported on CMS’s* Hospital Compare</a:t>
            </a:r>
          </a:p>
          <a:p>
            <a:r>
              <a:rPr lang="en-US" sz="2400" dirty="0" smtClean="0"/>
              <a:t>CMS is no longer reimbursing hospitals for some hospital-acquired conditions and safety events measured by the QIs</a:t>
            </a:r>
          </a:p>
          <a:p>
            <a:r>
              <a:rPr lang="en-US" sz="2400" dirty="0" smtClean="0"/>
              <a:t>Fewer resources are available to collect data manually and develop customized quality metrics that may not be accepted by the rest of the field</a:t>
            </a:r>
          </a:p>
          <a:p>
            <a:r>
              <a:rPr lang="en-US" sz="2400" dirty="0" smtClean="0"/>
              <a:t>Sciences of quality and safety are maturing: payers and regulators are taking a lead in dictating project areas</a:t>
            </a:r>
          </a:p>
          <a:p>
            <a:endParaRPr lang="en-US" sz="2400" dirty="0" smtClean="0"/>
          </a:p>
          <a:p>
            <a:pPr>
              <a:buNone/>
            </a:pPr>
            <a:r>
              <a:rPr lang="en-US" sz="1400" dirty="0" smtClean="0"/>
              <a:t>* CMS = Centers for Medicare &amp; Medicaid Services.</a:t>
            </a:r>
          </a:p>
          <a:p>
            <a:endParaRPr lang="en-US" sz="2400" dirty="0" smtClean="0"/>
          </a:p>
        </p:txBody>
      </p:sp>
      <p:sp>
        <p:nvSpPr>
          <p:cNvPr id="5" name="Title 1"/>
          <p:cNvSpPr>
            <a:spLocks noGrp="1"/>
          </p:cNvSpPr>
          <p:nvPr>
            <p:ph type="title"/>
          </p:nvPr>
        </p:nvSpPr>
        <p:spPr>
          <a:xfrm>
            <a:off x="1162050" y="457200"/>
            <a:ext cx="6796088" cy="762000"/>
          </a:xfrm>
        </p:spPr>
        <p:txBody>
          <a:bodyPr/>
          <a:lstStyle/>
          <a:p>
            <a:pPr algn="ctr" eaLnBrk="1" hangingPunct="1">
              <a:defRPr/>
            </a:pPr>
            <a:r>
              <a:rPr lang="en-US" sz="3200" dirty="0" smtClean="0"/>
              <a:t>Why are the AHRQ QIs important?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HC PowerPoint">
  <a:themeElements>
    <a:clrScheme name="UHC PowerPoin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fontScheme name="UHC 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99"/>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99"/>
            </a:solidFill>
            <a:effectLst/>
            <a:latin typeface="Arial" charset="0"/>
          </a:defRPr>
        </a:defPPr>
      </a:lstStyle>
    </a:lnDef>
  </a:objectDefaults>
  <a:extraClrSchemeLst>
    <a:extraClrScheme>
      <a:clrScheme name="UHC PowerPoin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HC PowerPoin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HC PowerPoin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HC PowerPoin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HC 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HC 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HC 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UHC PowerPoint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2640BEC97A19740BC790CE39BB2903C" ma:contentTypeVersion="0" ma:contentTypeDescription="Create a new document." ma:contentTypeScope="" ma:versionID="1208570c139c530faacc531a7023374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2E5905-C765-48CA-B4C2-28945E859102}">
  <ds:schemaRefs>
    <ds:schemaRef ds:uri="http://schemas.microsoft.com/office/infopath/2007/PartnerControls"/>
    <ds:schemaRef ds:uri="http://purl.org/dc/elements/1.1/"/>
    <ds:schemaRef ds:uri="http://schemas.microsoft.com/office/2006/documentManagement/types"/>
    <ds:schemaRef ds:uri="http://purl.org/dc/terms/"/>
    <ds:schemaRef ds:uri="http://www.w3.org/XML/1998/namespace"/>
    <ds:schemaRef ds:uri="http://purl.org/dc/dcmityp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6AA6CC71-D21E-4CF8-8CA5-F981E60968CE}">
  <ds:schemaRefs>
    <ds:schemaRef ds:uri="http://schemas.microsoft.com/sharepoint/v3/contenttype/forms"/>
  </ds:schemaRefs>
</ds:datastoreItem>
</file>

<file path=customXml/itemProps3.xml><?xml version="1.0" encoding="utf-8"?>
<ds:datastoreItem xmlns:ds="http://schemas.openxmlformats.org/officeDocument/2006/customXml" ds:itemID="{FE8F9B8F-E6CF-4514-9894-E02C9D4F6A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UHC PowerPoint</Template>
  <TotalTime>2040</TotalTime>
  <Words>2133</Words>
  <Application>Microsoft Office PowerPoint</Application>
  <PresentationFormat>On-screen Show (4:3)</PresentationFormat>
  <Paragraphs>249</Paragraphs>
  <Slides>21</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UHC PowerPoint</vt:lpstr>
      <vt:lpstr>Document</vt:lpstr>
      <vt:lpstr>Instructions</vt:lpstr>
      <vt:lpstr>The Agency for Healthcare Research and Quality Quality Indicators  Background for Hospital Boards </vt:lpstr>
      <vt:lpstr>Why are we here today?</vt:lpstr>
      <vt:lpstr>Leadership is key to improvement</vt:lpstr>
      <vt:lpstr>What is AHRQ?</vt:lpstr>
      <vt:lpstr>Who developed the QIs?</vt:lpstr>
      <vt:lpstr>What are the Quality Indicators?</vt:lpstr>
      <vt:lpstr>Why were the QIs developed?</vt:lpstr>
      <vt:lpstr>Why are the AHRQ QIs important?</vt:lpstr>
      <vt:lpstr>How are the AHRQ QIs structured?</vt:lpstr>
      <vt:lpstr>Four Quality Indicator Modules</vt:lpstr>
      <vt:lpstr>What are the Patient Safety Indicators?</vt:lpstr>
      <vt:lpstr>A PSI Example: Pressure Ulcer (PSI 3) </vt:lpstr>
      <vt:lpstr> What are the Inpatient Quality Indicators?</vt:lpstr>
      <vt:lpstr>An IQI Example: Coronary Artery Bypass Graft Mortality Rate (IQI 12)</vt:lpstr>
      <vt:lpstr>How can the AHRQ QIs be used in quality assessment?</vt:lpstr>
      <vt:lpstr>Delete this slide</vt:lpstr>
      <vt:lpstr>Current performance on the AHRQ QIs</vt:lpstr>
      <vt:lpstr>Next Steps</vt:lpstr>
      <vt:lpstr>An Example of a Report on Hospital Performance on the AHRQ QIs </vt:lpstr>
      <vt:lpstr>Next Steps</vt:lpstr>
    </vt:vector>
  </TitlesOfParts>
  <Company>UHC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for AHRQ Quality Indicators</dc:title>
  <dc:creator>Lindsay Mayer</dc:creator>
  <cp:lastModifiedBy>RAND Authorized User</cp:lastModifiedBy>
  <cp:revision>228</cp:revision>
  <dcterms:created xsi:type="dcterms:W3CDTF">2009-11-30T17:48:56Z</dcterms:created>
  <dcterms:modified xsi:type="dcterms:W3CDTF">2014-09-02T17:45:03Z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0x01010002640BEC97A19740BC790CE39BB2903C</vt:lpwstr>
  </property>
</Properties>
</file>