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  <p:sldMasterId id="2147483679" r:id="rId2"/>
  </p:sldMasterIdLst>
  <p:notesMasterIdLst>
    <p:notesMasterId r:id="rId33"/>
  </p:notesMasterIdLst>
  <p:handoutMasterIdLst>
    <p:handoutMasterId r:id="rId34"/>
  </p:handoutMasterIdLst>
  <p:sldIdLst>
    <p:sldId id="430" r:id="rId3"/>
    <p:sldId id="431" r:id="rId4"/>
    <p:sldId id="400" r:id="rId5"/>
    <p:sldId id="427" r:id="rId6"/>
    <p:sldId id="428" r:id="rId7"/>
    <p:sldId id="378" r:id="rId8"/>
    <p:sldId id="412" r:id="rId9"/>
    <p:sldId id="413" r:id="rId10"/>
    <p:sldId id="414" r:id="rId11"/>
    <p:sldId id="415" r:id="rId12"/>
    <p:sldId id="417" r:id="rId13"/>
    <p:sldId id="418" r:id="rId14"/>
    <p:sldId id="420" r:id="rId15"/>
    <p:sldId id="421" r:id="rId16"/>
    <p:sldId id="423" r:id="rId17"/>
    <p:sldId id="424" r:id="rId18"/>
    <p:sldId id="382" r:id="rId19"/>
    <p:sldId id="401" r:id="rId20"/>
    <p:sldId id="394" r:id="rId21"/>
    <p:sldId id="399" r:id="rId22"/>
    <p:sldId id="425" r:id="rId23"/>
    <p:sldId id="395" r:id="rId24"/>
    <p:sldId id="402" r:id="rId25"/>
    <p:sldId id="406" r:id="rId26"/>
    <p:sldId id="404" r:id="rId27"/>
    <p:sldId id="405" r:id="rId28"/>
    <p:sldId id="407" r:id="rId29"/>
    <p:sldId id="397" r:id="rId30"/>
    <p:sldId id="398" r:id="rId31"/>
    <p:sldId id="426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9B64FB-87A8-440E-8CA3-F487AFFB1C09}">
          <p14:sldIdLst>
            <p14:sldId id="430"/>
            <p14:sldId id="431"/>
            <p14:sldId id="400"/>
            <p14:sldId id="427"/>
            <p14:sldId id="428"/>
            <p14:sldId id="378"/>
            <p14:sldId id="412"/>
            <p14:sldId id="413"/>
            <p14:sldId id="414"/>
            <p14:sldId id="415"/>
            <p14:sldId id="417"/>
            <p14:sldId id="418"/>
            <p14:sldId id="420"/>
            <p14:sldId id="421"/>
            <p14:sldId id="423"/>
            <p14:sldId id="424"/>
            <p14:sldId id="382"/>
            <p14:sldId id="401"/>
            <p14:sldId id="394"/>
            <p14:sldId id="399"/>
            <p14:sldId id="425"/>
            <p14:sldId id="395"/>
            <p14:sldId id="402"/>
            <p14:sldId id="406"/>
            <p14:sldId id="404"/>
            <p14:sldId id="405"/>
            <p14:sldId id="407"/>
            <p14:sldId id="397"/>
            <p14:sldId id="398"/>
            <p14:sldId id="42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193"/>
    <a:srgbClr val="883C88"/>
    <a:srgbClr val="BC089A"/>
    <a:srgbClr val="79463D"/>
    <a:srgbClr val="61915A"/>
    <a:srgbClr val="547CCC"/>
    <a:srgbClr val="C10354"/>
    <a:srgbClr val="D5624B"/>
    <a:srgbClr val="D509AE"/>
    <a:srgbClr val="F62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5543" autoAdjust="0"/>
  </p:normalViewPr>
  <p:slideViewPr>
    <p:cSldViewPr>
      <p:cViewPr>
        <p:scale>
          <a:sx n="121" d="100"/>
          <a:sy n="121" d="100"/>
        </p:scale>
        <p:origin x="-1590" y="12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D28BD-5E38-4F26-AE1E-7C5B6D1DE711}" type="doc">
      <dgm:prSet loTypeId="urn:microsoft.com/office/officeart/2005/8/layout/gear1" loCatId="process" qsTypeId="urn:microsoft.com/office/officeart/2009/2/quickstyle/3d8" qsCatId="3D" csTypeId="urn:microsoft.com/office/officeart/2005/8/colors/colorful3" csCatId="colorful" phldr="1"/>
      <dgm:spPr/>
    </dgm:pt>
    <dgm:pt modelId="{689EA00D-C02E-4E8C-B28A-037705901A22}">
      <dgm:prSet phldrT="[Text]" custT="1"/>
      <dgm:spPr/>
      <dgm:t>
        <a:bodyPr/>
        <a:lstStyle/>
        <a:p>
          <a:r>
            <a:rPr lang="en-US" sz="1800" dirty="0" smtClean="0"/>
            <a:t>Daily Management</a:t>
          </a:r>
          <a:endParaRPr lang="en-US" sz="1800" dirty="0"/>
        </a:p>
      </dgm:t>
    </dgm:pt>
    <dgm:pt modelId="{656EFA80-7BE0-4DB3-A8C7-ACE27347D153}" type="parTrans" cxnId="{1CF17604-D8E1-4D4F-A0CB-A0A718A08AC6}">
      <dgm:prSet/>
      <dgm:spPr/>
      <dgm:t>
        <a:bodyPr/>
        <a:lstStyle/>
        <a:p>
          <a:endParaRPr lang="en-US"/>
        </a:p>
      </dgm:t>
    </dgm:pt>
    <dgm:pt modelId="{6563D976-5B9E-419A-BB05-70C6024620A5}" type="sibTrans" cxnId="{1CF17604-D8E1-4D4F-A0CB-A0A718A08AC6}">
      <dgm:prSet/>
      <dgm:spPr/>
      <dgm:t>
        <a:bodyPr/>
        <a:lstStyle/>
        <a:p>
          <a:endParaRPr lang="en-US"/>
        </a:p>
      </dgm:t>
    </dgm:pt>
    <dgm:pt modelId="{9BD7D3AD-FB25-456B-A450-EBEF580F9965}">
      <dgm:prSet phldrT="[Text]"/>
      <dgm:spPr/>
      <dgm:t>
        <a:bodyPr/>
        <a:lstStyle/>
        <a:p>
          <a:r>
            <a:rPr lang="en-US" dirty="0" smtClean="0"/>
            <a:t>Cross-Functional Management</a:t>
          </a:r>
          <a:endParaRPr lang="en-US" dirty="0"/>
        </a:p>
      </dgm:t>
    </dgm:pt>
    <dgm:pt modelId="{6ED9B21C-A09A-4EF7-8083-17A0451CACE1}" type="parTrans" cxnId="{A36D09A5-047A-40CD-9D99-18C506B1CC3E}">
      <dgm:prSet/>
      <dgm:spPr/>
      <dgm:t>
        <a:bodyPr/>
        <a:lstStyle/>
        <a:p>
          <a:endParaRPr lang="en-US"/>
        </a:p>
      </dgm:t>
    </dgm:pt>
    <dgm:pt modelId="{0E186862-39B7-4378-A298-724E77E981DB}" type="sibTrans" cxnId="{A36D09A5-047A-40CD-9D99-18C506B1CC3E}">
      <dgm:prSet/>
      <dgm:spPr/>
      <dgm:t>
        <a:bodyPr/>
        <a:lstStyle/>
        <a:p>
          <a:endParaRPr lang="en-US"/>
        </a:p>
      </dgm:t>
    </dgm:pt>
    <dgm:pt modelId="{C56290E8-B627-4B5B-8EC8-B1CCC9C3ADC4}">
      <dgm:prSet phldrT="[Text]" custT="1"/>
      <dgm:spPr/>
      <dgm:t>
        <a:bodyPr/>
        <a:lstStyle/>
        <a:p>
          <a:r>
            <a:rPr lang="en-US" sz="1200" dirty="0" smtClean="0"/>
            <a:t>Strategic Deployment</a:t>
          </a:r>
          <a:endParaRPr lang="en-US" sz="1200" dirty="0"/>
        </a:p>
      </dgm:t>
    </dgm:pt>
    <dgm:pt modelId="{B0DAE4EB-0781-4F8E-94CC-E10DBC2FA6A3}" type="parTrans" cxnId="{B716B5DB-60ED-4F00-8A9D-60353ED0932B}">
      <dgm:prSet/>
      <dgm:spPr/>
      <dgm:t>
        <a:bodyPr/>
        <a:lstStyle/>
        <a:p>
          <a:endParaRPr lang="en-US"/>
        </a:p>
      </dgm:t>
    </dgm:pt>
    <dgm:pt modelId="{AED99EAC-716A-48FF-BB35-8356279AE592}" type="sibTrans" cxnId="{B716B5DB-60ED-4F00-8A9D-60353ED0932B}">
      <dgm:prSet/>
      <dgm:spPr/>
      <dgm:t>
        <a:bodyPr/>
        <a:lstStyle/>
        <a:p>
          <a:endParaRPr lang="en-US"/>
        </a:p>
      </dgm:t>
    </dgm:pt>
    <dgm:pt modelId="{F0E6291A-4A82-47B7-94CD-456EEC880126}" type="pres">
      <dgm:prSet presAssocID="{FA4D28BD-5E38-4F26-AE1E-7C5B6D1DE7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AAB300-0130-454B-95BA-2B1154362584}" type="pres">
      <dgm:prSet presAssocID="{689EA00D-C02E-4E8C-B28A-037705901A2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9F4BD-BD4C-48CB-8BEF-FBE977C9089C}" type="pres">
      <dgm:prSet presAssocID="{689EA00D-C02E-4E8C-B28A-037705901A22}" presName="gear1srcNode" presStyleLbl="node1" presStyleIdx="0" presStyleCnt="3"/>
      <dgm:spPr/>
      <dgm:t>
        <a:bodyPr/>
        <a:lstStyle/>
        <a:p>
          <a:endParaRPr lang="en-US"/>
        </a:p>
      </dgm:t>
    </dgm:pt>
    <dgm:pt modelId="{2002A35A-90F7-4F1A-966A-3915D8C49B5F}" type="pres">
      <dgm:prSet presAssocID="{689EA00D-C02E-4E8C-B28A-037705901A22}" presName="gear1dstNode" presStyleLbl="node1" presStyleIdx="0" presStyleCnt="3"/>
      <dgm:spPr/>
      <dgm:t>
        <a:bodyPr/>
        <a:lstStyle/>
        <a:p>
          <a:endParaRPr lang="en-US"/>
        </a:p>
      </dgm:t>
    </dgm:pt>
    <dgm:pt modelId="{1703954B-624D-466F-AAA5-441A2AB7AE9E}" type="pres">
      <dgm:prSet presAssocID="{9BD7D3AD-FB25-456B-A450-EBEF580F996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20566-C0DF-44C3-A781-0B3FE11EDA65}" type="pres">
      <dgm:prSet presAssocID="{9BD7D3AD-FB25-456B-A450-EBEF580F9965}" presName="gear2srcNode" presStyleLbl="node1" presStyleIdx="1" presStyleCnt="3"/>
      <dgm:spPr/>
      <dgm:t>
        <a:bodyPr/>
        <a:lstStyle/>
        <a:p>
          <a:endParaRPr lang="en-US"/>
        </a:p>
      </dgm:t>
    </dgm:pt>
    <dgm:pt modelId="{9769B87B-B213-47A1-8DC8-652BE9A13D81}" type="pres">
      <dgm:prSet presAssocID="{9BD7D3AD-FB25-456B-A450-EBEF580F9965}" presName="gear2dstNode" presStyleLbl="node1" presStyleIdx="1" presStyleCnt="3"/>
      <dgm:spPr/>
      <dgm:t>
        <a:bodyPr/>
        <a:lstStyle/>
        <a:p>
          <a:endParaRPr lang="en-US"/>
        </a:p>
      </dgm:t>
    </dgm:pt>
    <dgm:pt modelId="{11A4B58B-7442-49CC-A9B5-30D4D6240F57}" type="pres">
      <dgm:prSet presAssocID="{C56290E8-B627-4B5B-8EC8-B1CCC9C3ADC4}" presName="gear3" presStyleLbl="node1" presStyleIdx="2" presStyleCnt="3"/>
      <dgm:spPr/>
      <dgm:t>
        <a:bodyPr/>
        <a:lstStyle/>
        <a:p>
          <a:endParaRPr lang="en-US"/>
        </a:p>
      </dgm:t>
    </dgm:pt>
    <dgm:pt modelId="{A9984E89-BEBF-4E7C-A75F-5178D3ECB15D}" type="pres">
      <dgm:prSet presAssocID="{C56290E8-B627-4B5B-8EC8-B1CCC9C3ADC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8215F-948E-4CAF-A82D-0BBC3BF85E8D}" type="pres">
      <dgm:prSet presAssocID="{C56290E8-B627-4B5B-8EC8-B1CCC9C3ADC4}" presName="gear3srcNode" presStyleLbl="node1" presStyleIdx="2" presStyleCnt="3"/>
      <dgm:spPr/>
      <dgm:t>
        <a:bodyPr/>
        <a:lstStyle/>
        <a:p>
          <a:endParaRPr lang="en-US"/>
        </a:p>
      </dgm:t>
    </dgm:pt>
    <dgm:pt modelId="{C090C798-AD1D-4242-9066-DB86B9D62F73}" type="pres">
      <dgm:prSet presAssocID="{C56290E8-B627-4B5B-8EC8-B1CCC9C3ADC4}" presName="gear3dstNode" presStyleLbl="node1" presStyleIdx="2" presStyleCnt="3"/>
      <dgm:spPr/>
      <dgm:t>
        <a:bodyPr/>
        <a:lstStyle/>
        <a:p>
          <a:endParaRPr lang="en-US"/>
        </a:p>
      </dgm:t>
    </dgm:pt>
    <dgm:pt modelId="{A24F04DB-D457-4C5F-93CB-3DEAC2796BD7}" type="pres">
      <dgm:prSet presAssocID="{6563D976-5B9E-419A-BB05-70C6024620A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139A90-9DDB-4750-9BA7-27B370464E5B}" type="pres">
      <dgm:prSet presAssocID="{0E186862-39B7-4378-A298-724E77E981D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88BAF79-EF36-4C88-8B78-FBEDDABF6498}" type="pres">
      <dgm:prSet presAssocID="{AED99EAC-716A-48FF-BB35-8356279AE59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C34A688-B59F-4175-A5D1-C7C359D7D9D4}" type="presOf" srcId="{C56290E8-B627-4B5B-8EC8-B1CCC9C3ADC4}" destId="{A9984E89-BEBF-4E7C-A75F-5178D3ECB15D}" srcOrd="1" destOrd="0" presId="urn:microsoft.com/office/officeart/2005/8/layout/gear1"/>
    <dgm:cxn modelId="{A36D09A5-047A-40CD-9D99-18C506B1CC3E}" srcId="{FA4D28BD-5E38-4F26-AE1E-7C5B6D1DE711}" destId="{9BD7D3AD-FB25-456B-A450-EBEF580F9965}" srcOrd="1" destOrd="0" parTransId="{6ED9B21C-A09A-4EF7-8083-17A0451CACE1}" sibTransId="{0E186862-39B7-4378-A298-724E77E981DB}"/>
    <dgm:cxn modelId="{4AF07DED-EE87-445A-BF27-1576CD107A2F}" type="presOf" srcId="{C56290E8-B627-4B5B-8EC8-B1CCC9C3ADC4}" destId="{6E58215F-948E-4CAF-A82D-0BBC3BF85E8D}" srcOrd="2" destOrd="0" presId="urn:microsoft.com/office/officeart/2005/8/layout/gear1"/>
    <dgm:cxn modelId="{7108660E-E013-4D71-978E-B00072159988}" type="presOf" srcId="{C56290E8-B627-4B5B-8EC8-B1CCC9C3ADC4}" destId="{C090C798-AD1D-4242-9066-DB86B9D62F73}" srcOrd="3" destOrd="0" presId="urn:microsoft.com/office/officeart/2005/8/layout/gear1"/>
    <dgm:cxn modelId="{580AB205-32B1-4E4A-A4D7-434AD0316B6C}" type="presOf" srcId="{9BD7D3AD-FB25-456B-A450-EBEF580F9965}" destId="{9BD20566-C0DF-44C3-A781-0B3FE11EDA65}" srcOrd="1" destOrd="0" presId="urn:microsoft.com/office/officeart/2005/8/layout/gear1"/>
    <dgm:cxn modelId="{C1B5D6EB-065A-4EC2-92F9-0113A4383838}" type="presOf" srcId="{9BD7D3AD-FB25-456B-A450-EBEF580F9965}" destId="{9769B87B-B213-47A1-8DC8-652BE9A13D81}" srcOrd="2" destOrd="0" presId="urn:microsoft.com/office/officeart/2005/8/layout/gear1"/>
    <dgm:cxn modelId="{676EED93-5174-4683-90B2-1580604B4364}" type="presOf" srcId="{6563D976-5B9E-419A-BB05-70C6024620A5}" destId="{A24F04DB-D457-4C5F-93CB-3DEAC2796BD7}" srcOrd="0" destOrd="0" presId="urn:microsoft.com/office/officeart/2005/8/layout/gear1"/>
    <dgm:cxn modelId="{A8B8141F-1715-4D1F-8A8B-24B426BAEB80}" type="presOf" srcId="{FA4D28BD-5E38-4F26-AE1E-7C5B6D1DE711}" destId="{F0E6291A-4A82-47B7-94CD-456EEC880126}" srcOrd="0" destOrd="0" presId="urn:microsoft.com/office/officeart/2005/8/layout/gear1"/>
    <dgm:cxn modelId="{B716B5DB-60ED-4F00-8A9D-60353ED0932B}" srcId="{FA4D28BD-5E38-4F26-AE1E-7C5B6D1DE711}" destId="{C56290E8-B627-4B5B-8EC8-B1CCC9C3ADC4}" srcOrd="2" destOrd="0" parTransId="{B0DAE4EB-0781-4F8E-94CC-E10DBC2FA6A3}" sibTransId="{AED99EAC-716A-48FF-BB35-8356279AE592}"/>
    <dgm:cxn modelId="{E43BA38A-460E-4E90-AB75-30E99D9DD1EE}" type="presOf" srcId="{AED99EAC-716A-48FF-BB35-8356279AE592}" destId="{F88BAF79-EF36-4C88-8B78-FBEDDABF6498}" srcOrd="0" destOrd="0" presId="urn:microsoft.com/office/officeart/2005/8/layout/gear1"/>
    <dgm:cxn modelId="{1B7D47BE-BAC4-4F6D-8FA9-070C53A03340}" type="presOf" srcId="{9BD7D3AD-FB25-456B-A450-EBEF580F9965}" destId="{1703954B-624D-466F-AAA5-441A2AB7AE9E}" srcOrd="0" destOrd="0" presId="urn:microsoft.com/office/officeart/2005/8/layout/gear1"/>
    <dgm:cxn modelId="{74BE317F-28F3-462F-9A2A-164E873DAB7D}" type="presOf" srcId="{C56290E8-B627-4B5B-8EC8-B1CCC9C3ADC4}" destId="{11A4B58B-7442-49CC-A9B5-30D4D6240F57}" srcOrd="0" destOrd="0" presId="urn:microsoft.com/office/officeart/2005/8/layout/gear1"/>
    <dgm:cxn modelId="{1CF17604-D8E1-4D4F-A0CB-A0A718A08AC6}" srcId="{FA4D28BD-5E38-4F26-AE1E-7C5B6D1DE711}" destId="{689EA00D-C02E-4E8C-B28A-037705901A22}" srcOrd="0" destOrd="0" parTransId="{656EFA80-7BE0-4DB3-A8C7-ACE27347D153}" sibTransId="{6563D976-5B9E-419A-BB05-70C6024620A5}"/>
    <dgm:cxn modelId="{B49CEDD2-813F-4385-A99E-FF6EDD84C99C}" type="presOf" srcId="{689EA00D-C02E-4E8C-B28A-037705901A22}" destId="{11AAB300-0130-454B-95BA-2B1154362584}" srcOrd="0" destOrd="0" presId="urn:microsoft.com/office/officeart/2005/8/layout/gear1"/>
    <dgm:cxn modelId="{1498A90F-EE70-464E-A569-ACA6B47A5322}" type="presOf" srcId="{689EA00D-C02E-4E8C-B28A-037705901A22}" destId="{2002A35A-90F7-4F1A-966A-3915D8C49B5F}" srcOrd="2" destOrd="0" presId="urn:microsoft.com/office/officeart/2005/8/layout/gear1"/>
    <dgm:cxn modelId="{2B1DC006-5189-4475-8002-BFDB33E7CFCA}" type="presOf" srcId="{689EA00D-C02E-4E8C-B28A-037705901A22}" destId="{DE59F4BD-BD4C-48CB-8BEF-FBE977C9089C}" srcOrd="1" destOrd="0" presId="urn:microsoft.com/office/officeart/2005/8/layout/gear1"/>
    <dgm:cxn modelId="{FFDA70E3-8FE9-4DE9-A114-D3C30D52076E}" type="presOf" srcId="{0E186862-39B7-4378-A298-724E77E981DB}" destId="{71139A90-9DDB-4750-9BA7-27B370464E5B}" srcOrd="0" destOrd="0" presId="urn:microsoft.com/office/officeart/2005/8/layout/gear1"/>
    <dgm:cxn modelId="{D4F8C0BC-2A54-4880-92C5-38F376AD9A9E}" type="presParOf" srcId="{F0E6291A-4A82-47B7-94CD-456EEC880126}" destId="{11AAB300-0130-454B-95BA-2B1154362584}" srcOrd="0" destOrd="0" presId="urn:microsoft.com/office/officeart/2005/8/layout/gear1"/>
    <dgm:cxn modelId="{DBBCEC5C-D419-4A10-9128-5CE06B8B21BC}" type="presParOf" srcId="{F0E6291A-4A82-47B7-94CD-456EEC880126}" destId="{DE59F4BD-BD4C-48CB-8BEF-FBE977C9089C}" srcOrd="1" destOrd="0" presId="urn:microsoft.com/office/officeart/2005/8/layout/gear1"/>
    <dgm:cxn modelId="{D2753498-7325-4A62-B3E7-5F561D2F8DE0}" type="presParOf" srcId="{F0E6291A-4A82-47B7-94CD-456EEC880126}" destId="{2002A35A-90F7-4F1A-966A-3915D8C49B5F}" srcOrd="2" destOrd="0" presId="urn:microsoft.com/office/officeart/2005/8/layout/gear1"/>
    <dgm:cxn modelId="{784C25C0-22A7-4401-A9CF-F48780E224C0}" type="presParOf" srcId="{F0E6291A-4A82-47B7-94CD-456EEC880126}" destId="{1703954B-624D-466F-AAA5-441A2AB7AE9E}" srcOrd="3" destOrd="0" presId="urn:microsoft.com/office/officeart/2005/8/layout/gear1"/>
    <dgm:cxn modelId="{1660E0F3-2391-42B4-9A39-E978624DE96E}" type="presParOf" srcId="{F0E6291A-4A82-47B7-94CD-456EEC880126}" destId="{9BD20566-C0DF-44C3-A781-0B3FE11EDA65}" srcOrd="4" destOrd="0" presId="urn:microsoft.com/office/officeart/2005/8/layout/gear1"/>
    <dgm:cxn modelId="{DABEFACE-C543-436F-BA1E-D02EB948E308}" type="presParOf" srcId="{F0E6291A-4A82-47B7-94CD-456EEC880126}" destId="{9769B87B-B213-47A1-8DC8-652BE9A13D81}" srcOrd="5" destOrd="0" presId="urn:microsoft.com/office/officeart/2005/8/layout/gear1"/>
    <dgm:cxn modelId="{419E128F-0077-4BAB-BF18-F19095F3DBD4}" type="presParOf" srcId="{F0E6291A-4A82-47B7-94CD-456EEC880126}" destId="{11A4B58B-7442-49CC-A9B5-30D4D6240F57}" srcOrd="6" destOrd="0" presId="urn:microsoft.com/office/officeart/2005/8/layout/gear1"/>
    <dgm:cxn modelId="{58596423-3694-4438-AAC8-2E8B48F4F13D}" type="presParOf" srcId="{F0E6291A-4A82-47B7-94CD-456EEC880126}" destId="{A9984E89-BEBF-4E7C-A75F-5178D3ECB15D}" srcOrd="7" destOrd="0" presId="urn:microsoft.com/office/officeart/2005/8/layout/gear1"/>
    <dgm:cxn modelId="{05BC36B7-BFD2-48D0-860E-41235BBD9157}" type="presParOf" srcId="{F0E6291A-4A82-47B7-94CD-456EEC880126}" destId="{6E58215F-948E-4CAF-A82D-0BBC3BF85E8D}" srcOrd="8" destOrd="0" presId="urn:microsoft.com/office/officeart/2005/8/layout/gear1"/>
    <dgm:cxn modelId="{8A48785B-10F2-4DB1-A1D2-3CD8BE27D8E0}" type="presParOf" srcId="{F0E6291A-4A82-47B7-94CD-456EEC880126}" destId="{C090C798-AD1D-4242-9066-DB86B9D62F73}" srcOrd="9" destOrd="0" presId="urn:microsoft.com/office/officeart/2005/8/layout/gear1"/>
    <dgm:cxn modelId="{96D64548-B60D-4B95-80FD-A0579ADDB0EF}" type="presParOf" srcId="{F0E6291A-4A82-47B7-94CD-456EEC880126}" destId="{A24F04DB-D457-4C5F-93CB-3DEAC2796BD7}" srcOrd="10" destOrd="0" presId="urn:microsoft.com/office/officeart/2005/8/layout/gear1"/>
    <dgm:cxn modelId="{293DB304-AE9B-48B5-B478-A2E807AB5443}" type="presParOf" srcId="{F0E6291A-4A82-47B7-94CD-456EEC880126}" destId="{71139A90-9DDB-4750-9BA7-27B370464E5B}" srcOrd="11" destOrd="0" presId="urn:microsoft.com/office/officeart/2005/8/layout/gear1"/>
    <dgm:cxn modelId="{456508A8-0F64-493C-B72E-C28CE1E8891E}" type="presParOf" srcId="{F0E6291A-4A82-47B7-94CD-456EEC880126}" destId="{F88BAF79-EF36-4C88-8B78-FBEDDABF649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DC53E-A22D-4811-B0F1-7C730C34A8A3}" type="doc">
      <dgm:prSet loTypeId="urn:microsoft.com/office/officeart/2005/8/layout/hProcess9" loCatId="process" qsTypeId="urn:microsoft.com/office/officeart/2005/8/quickstyle/3d2" qsCatId="3D" csTypeId="urn:microsoft.com/office/officeart/2005/8/colors/accent4_2" csCatId="accent4" phldr="1"/>
      <dgm:spPr/>
    </dgm:pt>
    <dgm:pt modelId="{32A8A563-6AC7-4EF0-BD29-BBA043BA52F1}">
      <dgm:prSet phldrT="[Text]"/>
      <dgm:spPr/>
      <dgm:t>
        <a:bodyPr/>
        <a:lstStyle/>
        <a:p>
          <a:r>
            <a:rPr lang="en-US" dirty="0" smtClean="0"/>
            <a:t>1 “pilot” clinic </a:t>
          </a:r>
        </a:p>
        <a:p>
          <a:r>
            <a:rPr lang="en-US" dirty="0" smtClean="0"/>
            <a:t>in 1 region</a:t>
          </a:r>
        </a:p>
      </dgm:t>
    </dgm:pt>
    <dgm:pt modelId="{0FFEC59F-3743-450B-A6A7-FB8240E8F234}" type="parTrans" cxnId="{B8D3B1DF-B432-4A75-808E-2A6F9AE17277}">
      <dgm:prSet/>
      <dgm:spPr/>
      <dgm:t>
        <a:bodyPr/>
        <a:lstStyle/>
        <a:p>
          <a:endParaRPr lang="en-US"/>
        </a:p>
      </dgm:t>
    </dgm:pt>
    <dgm:pt modelId="{0873485F-3634-42F0-A11F-506DDABB08B2}" type="sibTrans" cxnId="{B8D3B1DF-B432-4A75-808E-2A6F9AE17277}">
      <dgm:prSet/>
      <dgm:spPr/>
      <dgm:t>
        <a:bodyPr/>
        <a:lstStyle/>
        <a:p>
          <a:endParaRPr lang="en-US"/>
        </a:p>
      </dgm:t>
    </dgm:pt>
    <dgm:pt modelId="{02292164-5F73-4127-8654-50CE8861DF67}">
      <dgm:prSet phldrT="[Text]"/>
      <dgm:spPr/>
      <dgm:t>
        <a:bodyPr/>
        <a:lstStyle/>
        <a:p>
          <a:r>
            <a:rPr lang="en-US" dirty="0" smtClean="0"/>
            <a:t>3 “beta” test clinics in 3 regions</a:t>
          </a:r>
        </a:p>
      </dgm:t>
    </dgm:pt>
    <dgm:pt modelId="{F020CBBD-7E76-4558-90F6-F72A42613204}" type="parTrans" cxnId="{200F3A85-23E5-4F42-BE3C-98679962F4FB}">
      <dgm:prSet/>
      <dgm:spPr/>
      <dgm:t>
        <a:bodyPr/>
        <a:lstStyle/>
        <a:p>
          <a:endParaRPr lang="en-US"/>
        </a:p>
      </dgm:t>
    </dgm:pt>
    <dgm:pt modelId="{DD2D861A-D98E-462B-9E3C-B2664A614AC0}" type="sibTrans" cxnId="{200F3A85-23E5-4F42-BE3C-98679962F4FB}">
      <dgm:prSet/>
      <dgm:spPr/>
      <dgm:t>
        <a:bodyPr/>
        <a:lstStyle/>
        <a:p>
          <a:endParaRPr lang="en-US"/>
        </a:p>
      </dgm:t>
    </dgm:pt>
    <dgm:pt modelId="{173F0393-D854-4212-B873-E4EBD984918C}">
      <dgm:prSet phldrT="[Text]"/>
      <dgm:spPr/>
      <dgm:t>
        <a:bodyPr/>
        <a:lstStyle/>
        <a:p>
          <a:r>
            <a:rPr lang="en-US" dirty="0" smtClean="0"/>
            <a:t>13 remaining clinics across all 4 regions</a:t>
          </a:r>
          <a:endParaRPr lang="en-US" dirty="0"/>
        </a:p>
      </dgm:t>
    </dgm:pt>
    <dgm:pt modelId="{C0D4EE22-629F-4FD1-B6E8-3154F3B200CB}" type="parTrans" cxnId="{C5528DC8-4BF4-417C-883A-F92F33706816}">
      <dgm:prSet/>
      <dgm:spPr/>
      <dgm:t>
        <a:bodyPr/>
        <a:lstStyle/>
        <a:p>
          <a:endParaRPr lang="en-US"/>
        </a:p>
      </dgm:t>
    </dgm:pt>
    <dgm:pt modelId="{B03E5BEC-D9B7-4F72-9425-67E282035791}" type="sibTrans" cxnId="{C5528DC8-4BF4-417C-883A-F92F33706816}">
      <dgm:prSet/>
      <dgm:spPr/>
      <dgm:t>
        <a:bodyPr/>
        <a:lstStyle/>
        <a:p>
          <a:endParaRPr lang="en-US"/>
        </a:p>
      </dgm:t>
    </dgm:pt>
    <dgm:pt modelId="{B92B4C59-C085-491B-9FA2-642004AA7D3D}" type="pres">
      <dgm:prSet presAssocID="{D36DC53E-A22D-4811-B0F1-7C730C34A8A3}" presName="CompostProcess" presStyleCnt="0">
        <dgm:presLayoutVars>
          <dgm:dir/>
          <dgm:resizeHandles val="exact"/>
        </dgm:presLayoutVars>
      </dgm:prSet>
      <dgm:spPr/>
    </dgm:pt>
    <dgm:pt modelId="{DAEC4C8E-F97F-433E-AF05-E9377CBC61EC}" type="pres">
      <dgm:prSet presAssocID="{D36DC53E-A22D-4811-B0F1-7C730C34A8A3}" presName="arrow" presStyleLbl="bgShp" presStyleIdx="0" presStyleCnt="1" custLinFactNeighborX="-456" custLinFactNeighborY="2203"/>
      <dgm:spPr/>
    </dgm:pt>
    <dgm:pt modelId="{BBEE5875-872E-4993-9B24-431C82DFCB4C}" type="pres">
      <dgm:prSet presAssocID="{D36DC53E-A22D-4811-B0F1-7C730C34A8A3}" presName="linearProcess" presStyleCnt="0"/>
      <dgm:spPr/>
    </dgm:pt>
    <dgm:pt modelId="{4B931936-3A9C-48C3-B6E8-457E7E6A3A08}" type="pres">
      <dgm:prSet presAssocID="{32A8A563-6AC7-4EF0-BD29-BBA043BA52F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62433-C4AC-45D3-A4DF-AA9E1F46A562}" type="pres">
      <dgm:prSet presAssocID="{0873485F-3634-42F0-A11F-506DDABB08B2}" presName="sibTrans" presStyleCnt="0"/>
      <dgm:spPr/>
    </dgm:pt>
    <dgm:pt modelId="{B3BFF433-FD09-49EF-B293-D06A6F4AC46D}" type="pres">
      <dgm:prSet presAssocID="{02292164-5F73-4127-8654-50CE8861DF6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0AF3D-AE24-46A2-B58A-DE7EAC310DE5}" type="pres">
      <dgm:prSet presAssocID="{DD2D861A-D98E-462B-9E3C-B2664A614AC0}" presName="sibTrans" presStyleCnt="0"/>
      <dgm:spPr/>
    </dgm:pt>
    <dgm:pt modelId="{84811E9D-727D-460E-BDB2-455F93D1098D}" type="pres">
      <dgm:prSet presAssocID="{173F0393-D854-4212-B873-E4EBD984918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28DC8-4BF4-417C-883A-F92F33706816}" srcId="{D36DC53E-A22D-4811-B0F1-7C730C34A8A3}" destId="{173F0393-D854-4212-B873-E4EBD984918C}" srcOrd="2" destOrd="0" parTransId="{C0D4EE22-629F-4FD1-B6E8-3154F3B200CB}" sibTransId="{B03E5BEC-D9B7-4F72-9425-67E282035791}"/>
    <dgm:cxn modelId="{340759F9-D3E6-41F7-B725-847CB3B2E9F6}" type="presOf" srcId="{173F0393-D854-4212-B873-E4EBD984918C}" destId="{84811E9D-727D-460E-BDB2-455F93D1098D}" srcOrd="0" destOrd="0" presId="urn:microsoft.com/office/officeart/2005/8/layout/hProcess9"/>
    <dgm:cxn modelId="{88CD846A-C5F1-4DB0-8FA3-41693EE1F083}" type="presOf" srcId="{02292164-5F73-4127-8654-50CE8861DF67}" destId="{B3BFF433-FD09-49EF-B293-D06A6F4AC46D}" srcOrd="0" destOrd="0" presId="urn:microsoft.com/office/officeart/2005/8/layout/hProcess9"/>
    <dgm:cxn modelId="{200F3A85-23E5-4F42-BE3C-98679962F4FB}" srcId="{D36DC53E-A22D-4811-B0F1-7C730C34A8A3}" destId="{02292164-5F73-4127-8654-50CE8861DF67}" srcOrd="1" destOrd="0" parTransId="{F020CBBD-7E76-4558-90F6-F72A42613204}" sibTransId="{DD2D861A-D98E-462B-9E3C-B2664A614AC0}"/>
    <dgm:cxn modelId="{B300542F-4B4F-41CE-A875-34422EEE8497}" type="presOf" srcId="{D36DC53E-A22D-4811-B0F1-7C730C34A8A3}" destId="{B92B4C59-C085-491B-9FA2-642004AA7D3D}" srcOrd="0" destOrd="0" presId="urn:microsoft.com/office/officeart/2005/8/layout/hProcess9"/>
    <dgm:cxn modelId="{DFD0AD7F-B037-49BA-B555-9BC9F829638B}" type="presOf" srcId="{32A8A563-6AC7-4EF0-BD29-BBA043BA52F1}" destId="{4B931936-3A9C-48C3-B6E8-457E7E6A3A08}" srcOrd="0" destOrd="0" presId="urn:microsoft.com/office/officeart/2005/8/layout/hProcess9"/>
    <dgm:cxn modelId="{B8D3B1DF-B432-4A75-808E-2A6F9AE17277}" srcId="{D36DC53E-A22D-4811-B0F1-7C730C34A8A3}" destId="{32A8A563-6AC7-4EF0-BD29-BBA043BA52F1}" srcOrd="0" destOrd="0" parTransId="{0FFEC59F-3743-450B-A6A7-FB8240E8F234}" sibTransId="{0873485F-3634-42F0-A11F-506DDABB08B2}"/>
    <dgm:cxn modelId="{63C38D6E-948A-49F4-A5AE-6BB5BB606BCC}" type="presParOf" srcId="{B92B4C59-C085-491B-9FA2-642004AA7D3D}" destId="{DAEC4C8E-F97F-433E-AF05-E9377CBC61EC}" srcOrd="0" destOrd="0" presId="urn:microsoft.com/office/officeart/2005/8/layout/hProcess9"/>
    <dgm:cxn modelId="{662F0A33-A0A6-4DCB-A58D-044361E64E2E}" type="presParOf" srcId="{B92B4C59-C085-491B-9FA2-642004AA7D3D}" destId="{BBEE5875-872E-4993-9B24-431C82DFCB4C}" srcOrd="1" destOrd="0" presId="urn:microsoft.com/office/officeart/2005/8/layout/hProcess9"/>
    <dgm:cxn modelId="{93B74802-16DA-494E-A291-C06EEAB69C2F}" type="presParOf" srcId="{BBEE5875-872E-4993-9B24-431C82DFCB4C}" destId="{4B931936-3A9C-48C3-B6E8-457E7E6A3A08}" srcOrd="0" destOrd="0" presId="urn:microsoft.com/office/officeart/2005/8/layout/hProcess9"/>
    <dgm:cxn modelId="{77AF3C6F-5A41-49D0-BEFA-D54BB545AD7F}" type="presParOf" srcId="{BBEE5875-872E-4993-9B24-431C82DFCB4C}" destId="{C5F62433-C4AC-45D3-A4DF-AA9E1F46A562}" srcOrd="1" destOrd="0" presId="urn:microsoft.com/office/officeart/2005/8/layout/hProcess9"/>
    <dgm:cxn modelId="{DCE88763-F45C-4A57-A1D2-EF3C6BA13017}" type="presParOf" srcId="{BBEE5875-872E-4993-9B24-431C82DFCB4C}" destId="{B3BFF433-FD09-49EF-B293-D06A6F4AC46D}" srcOrd="2" destOrd="0" presId="urn:microsoft.com/office/officeart/2005/8/layout/hProcess9"/>
    <dgm:cxn modelId="{6E688F95-1104-474E-B56A-A0EB4E7F01E2}" type="presParOf" srcId="{BBEE5875-872E-4993-9B24-431C82DFCB4C}" destId="{D170AF3D-AE24-46A2-B58A-DE7EAC310DE5}" srcOrd="3" destOrd="0" presId="urn:microsoft.com/office/officeart/2005/8/layout/hProcess9"/>
    <dgm:cxn modelId="{F3B6F84D-B907-473A-9420-3816CFB56C26}" type="presParOf" srcId="{BBEE5875-872E-4993-9B24-431C82DFCB4C}" destId="{84811E9D-727D-460E-BDB2-455F93D109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9A168-FCCD-4B86-BD15-340588A49634}" type="doc">
      <dgm:prSet loTypeId="urn:microsoft.com/office/officeart/2005/8/layout/default" loCatId="list" qsTypeId="urn:microsoft.com/office/officeart/2005/8/quickstyle/3d5" qsCatId="3D" csTypeId="urn:microsoft.com/office/officeart/2005/8/colors/colorful5" csCatId="colorful" phldr="1"/>
      <dgm:spPr/>
    </dgm:pt>
    <dgm:pt modelId="{247C24F3-1932-4320-9A58-00588ECB41C5}">
      <dgm:prSet phldrT="[Text]" custT="1"/>
      <dgm:spPr/>
      <dgm:t>
        <a:bodyPr/>
        <a:lstStyle/>
        <a:p>
          <a:r>
            <a:rPr lang="en-US" sz="1600" dirty="0" smtClean="0"/>
            <a:t>Value Stream Mapping</a:t>
          </a:r>
          <a:endParaRPr lang="en-US" sz="1600" dirty="0"/>
        </a:p>
      </dgm:t>
    </dgm:pt>
    <dgm:pt modelId="{E8242FAF-D491-4F66-BE24-36DE46C07536}" type="parTrans" cxnId="{3DCE5EF6-D340-43A5-8FCC-5565A3E86D42}">
      <dgm:prSet/>
      <dgm:spPr/>
      <dgm:t>
        <a:bodyPr/>
        <a:lstStyle/>
        <a:p>
          <a:endParaRPr lang="en-US"/>
        </a:p>
      </dgm:t>
    </dgm:pt>
    <dgm:pt modelId="{C1596031-3318-4BC4-A581-EF0419B78E17}" type="sibTrans" cxnId="{3DCE5EF6-D340-43A5-8FCC-5565A3E86D42}">
      <dgm:prSet/>
      <dgm:spPr/>
      <dgm:t>
        <a:bodyPr/>
        <a:lstStyle/>
        <a:p>
          <a:endParaRPr lang="en-US"/>
        </a:p>
      </dgm:t>
    </dgm:pt>
    <dgm:pt modelId="{C6597021-C937-4F26-AA09-40AF3CD2EC54}">
      <dgm:prSet phldrT="[Text]" custT="1"/>
      <dgm:spPr/>
      <dgm:t>
        <a:bodyPr/>
        <a:lstStyle/>
        <a:p>
          <a:r>
            <a:rPr lang="en-US" sz="1600" dirty="0" smtClean="0"/>
            <a:t>5S of Workspace</a:t>
          </a:r>
          <a:endParaRPr lang="en-US" sz="1600" dirty="0"/>
        </a:p>
      </dgm:t>
    </dgm:pt>
    <dgm:pt modelId="{498011E4-80F2-4CD9-9B21-B1A708FF696B}" type="parTrans" cxnId="{DD7A7603-2487-4ACE-910D-B9D3B4DE58A6}">
      <dgm:prSet/>
      <dgm:spPr/>
      <dgm:t>
        <a:bodyPr/>
        <a:lstStyle/>
        <a:p>
          <a:endParaRPr lang="en-US"/>
        </a:p>
      </dgm:t>
    </dgm:pt>
    <dgm:pt modelId="{8BE1B2BE-1BBE-4B18-A46C-6AB65B2552FF}" type="sibTrans" cxnId="{DD7A7603-2487-4ACE-910D-B9D3B4DE58A6}">
      <dgm:prSet/>
      <dgm:spPr/>
      <dgm:t>
        <a:bodyPr/>
        <a:lstStyle/>
        <a:p>
          <a:endParaRPr lang="en-US"/>
        </a:p>
      </dgm:t>
    </dgm:pt>
    <dgm:pt modelId="{833F00C6-E492-4463-BDA3-5B0C201159E4}">
      <dgm:prSet phldrT="[Text]" custT="1"/>
      <dgm:spPr/>
      <dgm:t>
        <a:bodyPr/>
        <a:lstStyle/>
        <a:p>
          <a:r>
            <a:rPr lang="en-US" sz="1600" dirty="0" smtClean="0"/>
            <a:t>Call Management</a:t>
          </a:r>
          <a:endParaRPr lang="en-US" sz="1600" dirty="0"/>
        </a:p>
      </dgm:t>
    </dgm:pt>
    <dgm:pt modelId="{F46361A3-5D41-4288-BDD7-E1E3A30F82E3}" type="parTrans" cxnId="{5487CCF4-BCF4-453A-813E-2483D57321F1}">
      <dgm:prSet/>
      <dgm:spPr/>
      <dgm:t>
        <a:bodyPr/>
        <a:lstStyle/>
        <a:p>
          <a:endParaRPr lang="en-US"/>
        </a:p>
      </dgm:t>
    </dgm:pt>
    <dgm:pt modelId="{52FB6983-2DB5-4890-BEA4-41A9F16C41C2}" type="sibTrans" cxnId="{5487CCF4-BCF4-453A-813E-2483D57321F1}">
      <dgm:prSet/>
      <dgm:spPr/>
      <dgm:t>
        <a:bodyPr/>
        <a:lstStyle/>
        <a:p>
          <a:endParaRPr lang="en-US"/>
        </a:p>
      </dgm:t>
    </dgm:pt>
    <dgm:pt modelId="{FFAAA535-C12B-4545-96A2-723411BB70CE}">
      <dgm:prSet phldrT="[Text]" custT="1"/>
      <dgm:spPr/>
      <dgm:t>
        <a:bodyPr/>
        <a:lstStyle/>
        <a:p>
          <a:r>
            <a:rPr lang="en-US" sz="1600" dirty="0" smtClean="0"/>
            <a:t>Workflow (“Flow”) Redesign</a:t>
          </a:r>
          <a:endParaRPr lang="en-US" sz="1600" dirty="0"/>
        </a:p>
      </dgm:t>
    </dgm:pt>
    <dgm:pt modelId="{D7EFC53F-6DB1-4ED0-A56C-1307E7F98A69}" type="parTrans" cxnId="{1F44F45F-9FD0-4E72-A81A-CB9E626F7C4E}">
      <dgm:prSet/>
      <dgm:spPr/>
      <dgm:t>
        <a:bodyPr/>
        <a:lstStyle/>
        <a:p>
          <a:endParaRPr lang="en-US"/>
        </a:p>
      </dgm:t>
    </dgm:pt>
    <dgm:pt modelId="{8279C882-91A4-47C3-AB33-5FE3CEC1BAB8}" type="sibTrans" cxnId="{1F44F45F-9FD0-4E72-A81A-CB9E626F7C4E}">
      <dgm:prSet/>
      <dgm:spPr/>
      <dgm:t>
        <a:bodyPr/>
        <a:lstStyle/>
        <a:p>
          <a:endParaRPr lang="en-US"/>
        </a:p>
      </dgm:t>
    </dgm:pt>
    <dgm:pt modelId="{A2FD3092-C6CF-41F5-932D-6FC507888CC5}" type="pres">
      <dgm:prSet presAssocID="{2179A168-FCCD-4B86-BD15-340588A49634}" presName="diagram" presStyleCnt="0">
        <dgm:presLayoutVars>
          <dgm:dir/>
          <dgm:resizeHandles val="exact"/>
        </dgm:presLayoutVars>
      </dgm:prSet>
      <dgm:spPr/>
    </dgm:pt>
    <dgm:pt modelId="{1E28281F-28FC-427A-B9B2-B589CC12F9A9}" type="pres">
      <dgm:prSet presAssocID="{247C24F3-1932-4320-9A58-00588ECB41C5}" presName="node" presStyleLbl="node1" presStyleIdx="0" presStyleCnt="4" custLinFactNeighborX="3096" custLinFactNeighborY="-21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469E2-5E09-488E-9B50-128BDD397AD6}" type="pres">
      <dgm:prSet presAssocID="{C1596031-3318-4BC4-A581-EF0419B78E17}" presName="sibTrans" presStyleCnt="0"/>
      <dgm:spPr/>
    </dgm:pt>
    <dgm:pt modelId="{D1996CEE-2E28-4989-B8DE-952BCB4AD7E4}" type="pres">
      <dgm:prSet presAssocID="{C6597021-C937-4F26-AA09-40AF3CD2EC54}" presName="node" presStyleLbl="node1" presStyleIdx="1" presStyleCnt="4" custLinFactNeighborX="-367" custLinFactNeighborY="-21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061D9-04CA-4571-93CD-5986769EE6EF}" type="pres">
      <dgm:prSet presAssocID="{8BE1B2BE-1BBE-4B18-A46C-6AB65B2552FF}" presName="sibTrans" presStyleCnt="0"/>
      <dgm:spPr/>
    </dgm:pt>
    <dgm:pt modelId="{47921732-8F4B-4D9F-8C14-E9C8B6AF5A88}" type="pres">
      <dgm:prSet presAssocID="{FFAAA535-C12B-4545-96A2-723411BB70CE}" presName="node" presStyleLbl="node1" presStyleIdx="2" presStyleCnt="4" custLinFactX="12519" custLinFactNeighborX="100000" custLinFactNeighborY="-14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96EC7-0A9B-43BB-89A5-E326AFCA0A53}" type="pres">
      <dgm:prSet presAssocID="{8279C882-91A4-47C3-AB33-5FE3CEC1BAB8}" presName="sibTrans" presStyleCnt="0"/>
      <dgm:spPr/>
    </dgm:pt>
    <dgm:pt modelId="{4D7F8B54-121F-45D0-ACE2-AB9D256546C5}" type="pres">
      <dgm:prSet presAssocID="{833F00C6-E492-4463-BDA3-5B0C201159E4}" presName="node" presStyleLbl="node1" presStyleIdx="3" presStyleCnt="4" custLinFactX="-7925" custLinFactNeighborX="-100000" custLinFactNeighborY="-14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99F7F-08E5-4CC3-8F8C-F920836ADE49}" type="presOf" srcId="{FFAAA535-C12B-4545-96A2-723411BB70CE}" destId="{47921732-8F4B-4D9F-8C14-E9C8B6AF5A88}" srcOrd="0" destOrd="0" presId="urn:microsoft.com/office/officeart/2005/8/layout/default"/>
    <dgm:cxn modelId="{199E7D7B-81F6-4FD1-9CB4-1526275DF06F}" type="presOf" srcId="{833F00C6-E492-4463-BDA3-5B0C201159E4}" destId="{4D7F8B54-121F-45D0-ACE2-AB9D256546C5}" srcOrd="0" destOrd="0" presId="urn:microsoft.com/office/officeart/2005/8/layout/default"/>
    <dgm:cxn modelId="{1F44F45F-9FD0-4E72-A81A-CB9E626F7C4E}" srcId="{2179A168-FCCD-4B86-BD15-340588A49634}" destId="{FFAAA535-C12B-4545-96A2-723411BB70CE}" srcOrd="2" destOrd="0" parTransId="{D7EFC53F-6DB1-4ED0-A56C-1307E7F98A69}" sibTransId="{8279C882-91A4-47C3-AB33-5FE3CEC1BAB8}"/>
    <dgm:cxn modelId="{824DA54E-19C2-49E3-8B2C-532D39EEAEE9}" type="presOf" srcId="{247C24F3-1932-4320-9A58-00588ECB41C5}" destId="{1E28281F-28FC-427A-B9B2-B589CC12F9A9}" srcOrd="0" destOrd="0" presId="urn:microsoft.com/office/officeart/2005/8/layout/default"/>
    <dgm:cxn modelId="{DD7A7603-2487-4ACE-910D-B9D3B4DE58A6}" srcId="{2179A168-FCCD-4B86-BD15-340588A49634}" destId="{C6597021-C937-4F26-AA09-40AF3CD2EC54}" srcOrd="1" destOrd="0" parTransId="{498011E4-80F2-4CD9-9B21-B1A708FF696B}" sibTransId="{8BE1B2BE-1BBE-4B18-A46C-6AB65B2552FF}"/>
    <dgm:cxn modelId="{3FC936AE-3A07-4F0A-876A-73290482BFB2}" type="presOf" srcId="{2179A168-FCCD-4B86-BD15-340588A49634}" destId="{A2FD3092-C6CF-41F5-932D-6FC507888CC5}" srcOrd="0" destOrd="0" presId="urn:microsoft.com/office/officeart/2005/8/layout/default"/>
    <dgm:cxn modelId="{5487CCF4-BCF4-453A-813E-2483D57321F1}" srcId="{2179A168-FCCD-4B86-BD15-340588A49634}" destId="{833F00C6-E492-4463-BDA3-5B0C201159E4}" srcOrd="3" destOrd="0" parTransId="{F46361A3-5D41-4288-BDD7-E1E3A30F82E3}" sibTransId="{52FB6983-2DB5-4890-BEA4-41A9F16C41C2}"/>
    <dgm:cxn modelId="{D2D07840-F359-4695-A69F-31EAEB73CDF6}" type="presOf" srcId="{C6597021-C937-4F26-AA09-40AF3CD2EC54}" destId="{D1996CEE-2E28-4989-B8DE-952BCB4AD7E4}" srcOrd="0" destOrd="0" presId="urn:microsoft.com/office/officeart/2005/8/layout/default"/>
    <dgm:cxn modelId="{3DCE5EF6-D340-43A5-8FCC-5565A3E86D42}" srcId="{2179A168-FCCD-4B86-BD15-340588A49634}" destId="{247C24F3-1932-4320-9A58-00588ECB41C5}" srcOrd="0" destOrd="0" parTransId="{E8242FAF-D491-4F66-BE24-36DE46C07536}" sibTransId="{C1596031-3318-4BC4-A581-EF0419B78E17}"/>
    <dgm:cxn modelId="{9B951AE0-0441-4321-8F89-0A3CA30F4C73}" type="presParOf" srcId="{A2FD3092-C6CF-41F5-932D-6FC507888CC5}" destId="{1E28281F-28FC-427A-B9B2-B589CC12F9A9}" srcOrd="0" destOrd="0" presId="urn:microsoft.com/office/officeart/2005/8/layout/default"/>
    <dgm:cxn modelId="{E1927574-59E7-4093-B799-910C33D0C885}" type="presParOf" srcId="{A2FD3092-C6CF-41F5-932D-6FC507888CC5}" destId="{407469E2-5E09-488E-9B50-128BDD397AD6}" srcOrd="1" destOrd="0" presId="urn:microsoft.com/office/officeart/2005/8/layout/default"/>
    <dgm:cxn modelId="{6581F23A-80E3-4D9F-9A90-E5BBE626AA42}" type="presParOf" srcId="{A2FD3092-C6CF-41F5-932D-6FC507888CC5}" destId="{D1996CEE-2E28-4989-B8DE-952BCB4AD7E4}" srcOrd="2" destOrd="0" presId="urn:microsoft.com/office/officeart/2005/8/layout/default"/>
    <dgm:cxn modelId="{FC710151-0254-44DA-B888-40FBA82C616A}" type="presParOf" srcId="{A2FD3092-C6CF-41F5-932D-6FC507888CC5}" destId="{B05061D9-04CA-4571-93CD-5986769EE6EF}" srcOrd="3" destOrd="0" presId="urn:microsoft.com/office/officeart/2005/8/layout/default"/>
    <dgm:cxn modelId="{821636F4-9E9C-4F9F-8A2E-E600623B75FE}" type="presParOf" srcId="{A2FD3092-C6CF-41F5-932D-6FC507888CC5}" destId="{47921732-8F4B-4D9F-8C14-E9C8B6AF5A88}" srcOrd="4" destOrd="0" presId="urn:microsoft.com/office/officeart/2005/8/layout/default"/>
    <dgm:cxn modelId="{D95E58B7-1929-4450-B94B-9F343907088C}" type="presParOf" srcId="{A2FD3092-C6CF-41F5-932D-6FC507888CC5}" destId="{EDB96EC7-0A9B-43BB-89A5-E326AFCA0A53}" srcOrd="5" destOrd="0" presId="urn:microsoft.com/office/officeart/2005/8/layout/default"/>
    <dgm:cxn modelId="{5C8894AA-2434-4576-851A-1330CB31A455}" type="presParOf" srcId="{A2FD3092-C6CF-41F5-932D-6FC507888CC5}" destId="{4D7F8B54-121F-45D0-ACE2-AB9D256546C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1C2AA-2A88-4F00-A359-B9691555A98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71DCE-316C-4BAB-AFB8-1FC01AEFD109}">
      <dgm:prSet phldrT="[Text]"/>
      <dgm:spPr/>
      <dgm:t>
        <a:bodyPr/>
        <a:lstStyle/>
        <a:p>
          <a:r>
            <a:rPr lang="en-US" dirty="0" smtClean="0"/>
            <a:t>Intervention characteristics</a:t>
          </a:r>
          <a:endParaRPr lang="en-US" dirty="0"/>
        </a:p>
      </dgm:t>
    </dgm:pt>
    <dgm:pt modelId="{F31B8C20-23F3-49D9-ACE4-AEE8816E7EEE}" type="parTrans" cxnId="{A44C77A0-E567-47FE-B30A-D9B7E196AED1}">
      <dgm:prSet/>
      <dgm:spPr/>
      <dgm:t>
        <a:bodyPr/>
        <a:lstStyle/>
        <a:p>
          <a:endParaRPr lang="en-US"/>
        </a:p>
      </dgm:t>
    </dgm:pt>
    <dgm:pt modelId="{2F38BBBD-6A12-4E22-86B8-0C23F8057EB2}" type="sibTrans" cxnId="{A44C77A0-E567-47FE-B30A-D9B7E196AED1}">
      <dgm:prSet/>
      <dgm:spPr/>
      <dgm:t>
        <a:bodyPr/>
        <a:lstStyle/>
        <a:p>
          <a:endParaRPr lang="en-US"/>
        </a:p>
      </dgm:t>
    </dgm:pt>
    <dgm:pt modelId="{82F1149D-8962-4EFE-A166-B21E5A23E1B2}">
      <dgm:prSet phldrT="[Text]"/>
      <dgm:spPr/>
      <dgm:t>
        <a:bodyPr/>
        <a:lstStyle/>
        <a:p>
          <a:r>
            <a:rPr lang="en-US" sz="1500" dirty="0" smtClean="0"/>
            <a:t>Co-location</a:t>
          </a:r>
          <a:endParaRPr lang="en-US" sz="1500" dirty="0"/>
        </a:p>
      </dgm:t>
    </dgm:pt>
    <dgm:pt modelId="{014AAF55-4B1C-4446-A35E-720AA9820F03}" type="parTrans" cxnId="{E75ECBB4-B745-48C1-9566-93827448E1FA}">
      <dgm:prSet/>
      <dgm:spPr/>
      <dgm:t>
        <a:bodyPr/>
        <a:lstStyle/>
        <a:p>
          <a:endParaRPr lang="en-US"/>
        </a:p>
      </dgm:t>
    </dgm:pt>
    <dgm:pt modelId="{05B9F472-563C-463A-B819-CDB31221E81A}" type="sibTrans" cxnId="{E75ECBB4-B745-48C1-9566-93827448E1FA}">
      <dgm:prSet/>
      <dgm:spPr/>
      <dgm:t>
        <a:bodyPr/>
        <a:lstStyle/>
        <a:p>
          <a:endParaRPr lang="en-US"/>
        </a:p>
      </dgm:t>
    </dgm:pt>
    <dgm:pt modelId="{AFDDB661-1B26-4065-935F-E8697F55F4ED}">
      <dgm:prSet phldrT="[Text]"/>
      <dgm:spPr/>
      <dgm:t>
        <a:bodyPr/>
        <a:lstStyle/>
        <a:p>
          <a:r>
            <a:rPr lang="en-US" dirty="0" smtClean="0"/>
            <a:t>Process of Implementation</a:t>
          </a:r>
          <a:endParaRPr lang="en-US" dirty="0"/>
        </a:p>
      </dgm:t>
    </dgm:pt>
    <dgm:pt modelId="{5D124AA4-3A6A-4818-B68F-4A1D2876EF88}" type="parTrans" cxnId="{4A6CBB9D-9FDB-4424-9F8F-EFA764C9C64B}">
      <dgm:prSet/>
      <dgm:spPr/>
      <dgm:t>
        <a:bodyPr/>
        <a:lstStyle/>
        <a:p>
          <a:endParaRPr lang="en-US"/>
        </a:p>
      </dgm:t>
    </dgm:pt>
    <dgm:pt modelId="{5B9CFAA3-933C-4E1F-9980-665A165AEE49}" type="sibTrans" cxnId="{4A6CBB9D-9FDB-4424-9F8F-EFA764C9C64B}">
      <dgm:prSet/>
      <dgm:spPr/>
      <dgm:t>
        <a:bodyPr/>
        <a:lstStyle/>
        <a:p>
          <a:endParaRPr lang="en-US"/>
        </a:p>
      </dgm:t>
    </dgm:pt>
    <dgm:pt modelId="{1DDAF7D1-53EE-4714-9D6D-D373FB2BA3DF}">
      <dgm:prSet phldrT="[Text]"/>
      <dgm:spPr/>
      <dgm:t>
        <a:bodyPr/>
        <a:lstStyle/>
        <a:p>
          <a:r>
            <a:rPr lang="en-US" sz="1500" dirty="0" smtClean="0"/>
            <a:t>Top-down vs. Bottom-up</a:t>
          </a:r>
          <a:endParaRPr lang="en-US" sz="1500" dirty="0"/>
        </a:p>
      </dgm:t>
    </dgm:pt>
    <dgm:pt modelId="{71296329-1745-44E6-87F7-C1C2FFEE9927}" type="parTrans" cxnId="{E005EF55-F583-4196-8BB4-956D34A454E1}">
      <dgm:prSet/>
      <dgm:spPr/>
      <dgm:t>
        <a:bodyPr/>
        <a:lstStyle/>
        <a:p>
          <a:endParaRPr lang="en-US"/>
        </a:p>
      </dgm:t>
    </dgm:pt>
    <dgm:pt modelId="{20974A88-756D-4A90-BB27-19A43B2E8A7C}" type="sibTrans" cxnId="{E005EF55-F583-4196-8BB4-956D34A454E1}">
      <dgm:prSet/>
      <dgm:spPr/>
      <dgm:t>
        <a:bodyPr/>
        <a:lstStyle/>
        <a:p>
          <a:endParaRPr lang="en-US"/>
        </a:p>
      </dgm:t>
    </dgm:pt>
    <dgm:pt modelId="{41EFCAEB-737E-4644-BBC9-B454D2EFACD5}">
      <dgm:prSet phldrT="[Text]"/>
      <dgm:spPr/>
      <dgm:t>
        <a:bodyPr/>
        <a:lstStyle/>
        <a:p>
          <a:r>
            <a:rPr lang="en-US" dirty="0" smtClean="0"/>
            <a:t>Inner setting</a:t>
          </a:r>
          <a:endParaRPr lang="en-US" dirty="0"/>
        </a:p>
      </dgm:t>
    </dgm:pt>
    <dgm:pt modelId="{89788D02-3A3F-4825-94CB-BAD68C43FF20}" type="parTrans" cxnId="{5288E294-6A95-4BB3-B873-5ED9EF47012D}">
      <dgm:prSet/>
      <dgm:spPr/>
      <dgm:t>
        <a:bodyPr/>
        <a:lstStyle/>
        <a:p>
          <a:endParaRPr lang="en-US"/>
        </a:p>
      </dgm:t>
    </dgm:pt>
    <dgm:pt modelId="{6B58D865-E3B6-454C-AE9C-CEE4EA0E3380}" type="sibTrans" cxnId="{5288E294-6A95-4BB3-B873-5ED9EF47012D}">
      <dgm:prSet/>
      <dgm:spPr/>
      <dgm:t>
        <a:bodyPr/>
        <a:lstStyle/>
        <a:p>
          <a:endParaRPr lang="en-US"/>
        </a:p>
      </dgm:t>
    </dgm:pt>
    <dgm:pt modelId="{12CF813D-2092-4EB8-BCF9-4831062F2816}">
      <dgm:prSet phldrT="[Text]"/>
      <dgm:spPr/>
      <dgm:t>
        <a:bodyPr/>
        <a:lstStyle/>
        <a:p>
          <a:r>
            <a:rPr lang="en-US" sz="1500" dirty="0" smtClean="0"/>
            <a:t>Organizational culture</a:t>
          </a:r>
          <a:endParaRPr lang="en-US" sz="1500" dirty="0"/>
        </a:p>
      </dgm:t>
    </dgm:pt>
    <dgm:pt modelId="{B8403BCF-944C-4088-A2E8-60B50D613605}" type="parTrans" cxnId="{AA8A149C-EC9B-4A85-B62B-62C8CD9552F2}">
      <dgm:prSet/>
      <dgm:spPr/>
      <dgm:t>
        <a:bodyPr/>
        <a:lstStyle/>
        <a:p>
          <a:endParaRPr lang="en-US"/>
        </a:p>
      </dgm:t>
    </dgm:pt>
    <dgm:pt modelId="{2E5A13CB-F40D-41C6-B408-E6C8992C839B}" type="sibTrans" cxnId="{AA8A149C-EC9B-4A85-B62B-62C8CD9552F2}">
      <dgm:prSet/>
      <dgm:spPr/>
      <dgm:t>
        <a:bodyPr/>
        <a:lstStyle/>
        <a:p>
          <a:endParaRPr lang="en-US"/>
        </a:p>
      </dgm:t>
    </dgm:pt>
    <dgm:pt modelId="{ED48EE73-81FD-46EC-A935-241EDB8D50DE}">
      <dgm:prSet phldrT="[Text]"/>
      <dgm:spPr/>
      <dgm:t>
        <a:bodyPr/>
        <a:lstStyle/>
        <a:p>
          <a:r>
            <a:rPr lang="en-US" sz="1500" dirty="0" smtClean="0"/>
            <a:t>Standardization</a:t>
          </a:r>
          <a:endParaRPr lang="en-US" sz="1500" dirty="0"/>
        </a:p>
      </dgm:t>
    </dgm:pt>
    <dgm:pt modelId="{0B8AED9C-A40D-4EBF-9F21-7CE0A7D027E5}" type="sibTrans" cxnId="{44EA3A77-601A-4515-A34A-3D3F250EF4A4}">
      <dgm:prSet/>
      <dgm:spPr/>
      <dgm:t>
        <a:bodyPr/>
        <a:lstStyle/>
        <a:p>
          <a:endParaRPr lang="en-US"/>
        </a:p>
      </dgm:t>
    </dgm:pt>
    <dgm:pt modelId="{C501D43F-663A-4BD7-BD26-78F3A987A04D}" type="parTrans" cxnId="{44EA3A77-601A-4515-A34A-3D3F250EF4A4}">
      <dgm:prSet/>
      <dgm:spPr/>
      <dgm:t>
        <a:bodyPr/>
        <a:lstStyle/>
        <a:p>
          <a:endParaRPr lang="en-US"/>
        </a:p>
      </dgm:t>
    </dgm:pt>
    <dgm:pt modelId="{4DA5AD3F-0C37-43BF-93E3-7C86C8CDDB44}">
      <dgm:prSet/>
      <dgm:spPr/>
      <dgm:t>
        <a:bodyPr/>
        <a:lstStyle/>
        <a:p>
          <a:r>
            <a:rPr lang="en-US" sz="1500" dirty="0" smtClean="0"/>
            <a:t>Local leadership</a:t>
          </a:r>
          <a:endParaRPr lang="en-US" sz="1500" dirty="0"/>
        </a:p>
      </dgm:t>
    </dgm:pt>
    <dgm:pt modelId="{FFFE78B5-7A32-418F-93C8-223A0E44A6A4}" type="parTrans" cxnId="{B6ECE308-D652-47AF-8F77-DE6AF2DB4266}">
      <dgm:prSet/>
      <dgm:spPr/>
      <dgm:t>
        <a:bodyPr/>
        <a:lstStyle/>
        <a:p>
          <a:endParaRPr lang="en-US"/>
        </a:p>
      </dgm:t>
    </dgm:pt>
    <dgm:pt modelId="{2A9E8959-C556-411B-B921-104EA026CB34}" type="sibTrans" cxnId="{B6ECE308-D652-47AF-8F77-DE6AF2DB4266}">
      <dgm:prSet/>
      <dgm:spPr/>
      <dgm:t>
        <a:bodyPr/>
        <a:lstStyle/>
        <a:p>
          <a:endParaRPr lang="en-US"/>
        </a:p>
      </dgm:t>
    </dgm:pt>
    <dgm:pt modelId="{4068D1B4-6BC2-468C-9193-46D7FDCEABEB}">
      <dgm:prSet phldrT="[Text]"/>
      <dgm:spPr/>
      <dgm:t>
        <a:bodyPr/>
        <a:lstStyle/>
        <a:p>
          <a:r>
            <a:rPr lang="en-US" sz="1500" dirty="0" smtClean="0"/>
            <a:t>Employee engagement</a:t>
          </a:r>
          <a:endParaRPr lang="en-US" sz="1500" dirty="0"/>
        </a:p>
      </dgm:t>
    </dgm:pt>
    <dgm:pt modelId="{08F39FEA-9D15-460B-85B6-20DB6E0C1B70}" type="parTrans" cxnId="{A1DC1A38-72D8-45A6-BF9C-0BFB1B65BD2D}">
      <dgm:prSet/>
      <dgm:spPr/>
      <dgm:t>
        <a:bodyPr/>
        <a:lstStyle/>
        <a:p>
          <a:endParaRPr lang="en-US"/>
        </a:p>
      </dgm:t>
    </dgm:pt>
    <dgm:pt modelId="{76932144-0DDA-4426-8D35-8E38E6372094}" type="sibTrans" cxnId="{A1DC1A38-72D8-45A6-BF9C-0BFB1B65BD2D}">
      <dgm:prSet/>
      <dgm:spPr/>
      <dgm:t>
        <a:bodyPr/>
        <a:lstStyle/>
        <a:p>
          <a:endParaRPr lang="en-US"/>
        </a:p>
      </dgm:t>
    </dgm:pt>
    <dgm:pt modelId="{5A7FF3C2-6BF0-46E6-BE9C-336EFA1A4971}">
      <dgm:prSet phldrT="[Text]" custT="1"/>
      <dgm:spPr/>
      <dgm:t>
        <a:bodyPr/>
        <a:lstStyle/>
        <a:p>
          <a:r>
            <a:rPr lang="en-US" sz="1500" dirty="0" smtClean="0"/>
            <a:t>Physician autonomy</a:t>
          </a:r>
          <a:endParaRPr lang="en-US" sz="1500" dirty="0"/>
        </a:p>
      </dgm:t>
    </dgm:pt>
    <dgm:pt modelId="{9885DD57-B959-4C14-AC8B-FD5DEF47C7E6}">
      <dgm:prSet phldrT="[Text]" custT="1"/>
      <dgm:spPr/>
      <dgm:t>
        <a:bodyPr/>
        <a:lstStyle/>
        <a:p>
          <a:r>
            <a:rPr lang="en-US" sz="1500" dirty="0" smtClean="0"/>
            <a:t>Work roles &amp; relationships</a:t>
          </a:r>
          <a:endParaRPr lang="en-US" sz="1500" dirty="0"/>
        </a:p>
      </dgm:t>
    </dgm:pt>
    <dgm:pt modelId="{1B13F3DE-84DE-4B46-94A7-3D59092F22D5}">
      <dgm:prSet phldrT="[Text]"/>
      <dgm:spPr/>
      <dgm:t>
        <a:bodyPr/>
        <a:lstStyle/>
        <a:p>
          <a:r>
            <a:rPr lang="en-US" dirty="0" smtClean="0"/>
            <a:t>Individuals and Teams</a:t>
          </a:r>
          <a:endParaRPr lang="en-US" dirty="0"/>
        </a:p>
      </dgm:t>
    </dgm:pt>
    <dgm:pt modelId="{BC07C291-228D-4E54-AF5E-5D3847244FC3}" type="sibTrans" cxnId="{16129B0A-6AF6-49E9-8766-D505A681CA9F}">
      <dgm:prSet/>
      <dgm:spPr/>
      <dgm:t>
        <a:bodyPr/>
        <a:lstStyle/>
        <a:p>
          <a:endParaRPr lang="en-US"/>
        </a:p>
      </dgm:t>
    </dgm:pt>
    <dgm:pt modelId="{1F6AC464-CD59-42DA-B22C-7A3B05F34C15}" type="parTrans" cxnId="{16129B0A-6AF6-49E9-8766-D505A681CA9F}">
      <dgm:prSet/>
      <dgm:spPr/>
      <dgm:t>
        <a:bodyPr/>
        <a:lstStyle/>
        <a:p>
          <a:endParaRPr lang="en-US"/>
        </a:p>
      </dgm:t>
    </dgm:pt>
    <dgm:pt modelId="{ABC6000F-44F2-48A1-93AC-196E38504D17}" type="sibTrans" cxnId="{5896B862-112D-4907-9C54-AB917B4C9D6C}">
      <dgm:prSet/>
      <dgm:spPr/>
      <dgm:t>
        <a:bodyPr/>
        <a:lstStyle/>
        <a:p>
          <a:endParaRPr lang="en-US"/>
        </a:p>
      </dgm:t>
    </dgm:pt>
    <dgm:pt modelId="{DDADF44E-E4C4-4306-9AAB-F8A11434F207}" type="parTrans" cxnId="{5896B862-112D-4907-9C54-AB917B4C9D6C}">
      <dgm:prSet/>
      <dgm:spPr/>
      <dgm:t>
        <a:bodyPr/>
        <a:lstStyle/>
        <a:p>
          <a:endParaRPr lang="en-US"/>
        </a:p>
      </dgm:t>
    </dgm:pt>
    <dgm:pt modelId="{E685391D-2170-451C-A0D7-CC2BB2275451}" type="sibTrans" cxnId="{01426F0A-6318-4EAF-88DD-638F49237F37}">
      <dgm:prSet/>
      <dgm:spPr/>
      <dgm:t>
        <a:bodyPr/>
        <a:lstStyle/>
        <a:p>
          <a:endParaRPr lang="en-US"/>
        </a:p>
      </dgm:t>
    </dgm:pt>
    <dgm:pt modelId="{6FEE062F-5E0B-49CF-A4E4-E6BF0E09DB38}" type="parTrans" cxnId="{01426F0A-6318-4EAF-88DD-638F49237F37}">
      <dgm:prSet/>
      <dgm:spPr/>
      <dgm:t>
        <a:bodyPr/>
        <a:lstStyle/>
        <a:p>
          <a:endParaRPr lang="en-US"/>
        </a:p>
      </dgm:t>
    </dgm:pt>
    <dgm:pt modelId="{62757B5C-5FE5-4A27-A318-E0A1B0C52D69}">
      <dgm:prSet phldrT="[Text]" custT="1"/>
      <dgm:spPr/>
      <dgm:t>
        <a:bodyPr/>
        <a:lstStyle/>
        <a:p>
          <a:endParaRPr lang="en-US" sz="500" dirty="0"/>
        </a:p>
      </dgm:t>
    </dgm:pt>
    <dgm:pt modelId="{27CA75B7-D013-4AC0-A98B-26152433B5DA}" type="parTrans" cxnId="{299CE0FC-7498-4E9D-BA6E-FB9AE98B198C}">
      <dgm:prSet/>
      <dgm:spPr/>
      <dgm:t>
        <a:bodyPr/>
        <a:lstStyle/>
        <a:p>
          <a:endParaRPr lang="en-US"/>
        </a:p>
      </dgm:t>
    </dgm:pt>
    <dgm:pt modelId="{E1FC52CA-13D7-4782-9A57-AFE9719A700F}" type="sibTrans" cxnId="{299CE0FC-7498-4E9D-BA6E-FB9AE98B198C}">
      <dgm:prSet/>
      <dgm:spPr/>
      <dgm:t>
        <a:bodyPr/>
        <a:lstStyle/>
        <a:p>
          <a:endParaRPr lang="en-US"/>
        </a:p>
      </dgm:t>
    </dgm:pt>
    <dgm:pt modelId="{BE210F4D-C03B-497F-AB19-DB5F02256D5D}">
      <dgm:prSet phldrT="[Text]" custT="1"/>
      <dgm:spPr/>
      <dgm:t>
        <a:bodyPr/>
        <a:lstStyle/>
        <a:p>
          <a:endParaRPr lang="en-US" sz="500" dirty="0"/>
        </a:p>
      </dgm:t>
    </dgm:pt>
    <dgm:pt modelId="{F3FB94C7-734C-4DC4-B081-38878701B690}" type="parTrans" cxnId="{B52ADFB3-8811-49B6-8B19-089CEA928D83}">
      <dgm:prSet/>
      <dgm:spPr/>
      <dgm:t>
        <a:bodyPr/>
        <a:lstStyle/>
        <a:p>
          <a:endParaRPr lang="en-US"/>
        </a:p>
      </dgm:t>
    </dgm:pt>
    <dgm:pt modelId="{01AE1A12-3AED-4D26-B01E-39356CD197D0}" type="sibTrans" cxnId="{B52ADFB3-8811-49B6-8B19-089CEA928D83}">
      <dgm:prSet/>
      <dgm:spPr/>
      <dgm:t>
        <a:bodyPr/>
        <a:lstStyle/>
        <a:p>
          <a:endParaRPr lang="en-US"/>
        </a:p>
      </dgm:t>
    </dgm:pt>
    <dgm:pt modelId="{A5589144-E203-425C-86E8-02A76864BCF3}">
      <dgm:prSet phldrT="[Text]" custT="1"/>
      <dgm:spPr/>
      <dgm:t>
        <a:bodyPr/>
        <a:lstStyle/>
        <a:p>
          <a:endParaRPr lang="en-US" sz="500" dirty="0"/>
        </a:p>
      </dgm:t>
    </dgm:pt>
    <dgm:pt modelId="{ABC88671-E834-4DD1-A8FB-087CF09BF4B5}" type="parTrans" cxnId="{37CDB257-430F-48A7-B427-7CCC9F346113}">
      <dgm:prSet/>
      <dgm:spPr/>
      <dgm:t>
        <a:bodyPr/>
        <a:lstStyle/>
        <a:p>
          <a:endParaRPr lang="en-US"/>
        </a:p>
      </dgm:t>
    </dgm:pt>
    <dgm:pt modelId="{4392765E-03A3-487D-A829-CFE3C890A5F1}" type="sibTrans" cxnId="{37CDB257-430F-48A7-B427-7CCC9F346113}">
      <dgm:prSet/>
      <dgm:spPr/>
      <dgm:t>
        <a:bodyPr/>
        <a:lstStyle/>
        <a:p>
          <a:endParaRPr lang="en-US"/>
        </a:p>
      </dgm:t>
    </dgm:pt>
    <dgm:pt modelId="{051D9366-BD6A-4450-B424-5A6E9748E0B0}">
      <dgm:prSet phldrT="[Text]" custT="1"/>
      <dgm:spPr/>
      <dgm:t>
        <a:bodyPr/>
        <a:lstStyle/>
        <a:p>
          <a:endParaRPr lang="en-US" sz="500" dirty="0"/>
        </a:p>
      </dgm:t>
    </dgm:pt>
    <dgm:pt modelId="{214957A6-041D-4922-9559-29E45FE11714}" type="parTrans" cxnId="{6CBB998B-E728-4666-83B8-2880D5E35663}">
      <dgm:prSet/>
      <dgm:spPr/>
      <dgm:t>
        <a:bodyPr/>
        <a:lstStyle/>
        <a:p>
          <a:endParaRPr lang="en-US"/>
        </a:p>
      </dgm:t>
    </dgm:pt>
    <dgm:pt modelId="{5A6B0238-7FAA-4AED-8CC8-BD6FB07494AB}" type="sibTrans" cxnId="{6CBB998B-E728-4666-83B8-2880D5E35663}">
      <dgm:prSet/>
      <dgm:spPr/>
      <dgm:t>
        <a:bodyPr/>
        <a:lstStyle/>
        <a:p>
          <a:endParaRPr lang="en-US"/>
        </a:p>
      </dgm:t>
    </dgm:pt>
    <dgm:pt modelId="{A37329AD-3E22-4A62-B359-48E08FFAC412}" type="pres">
      <dgm:prSet presAssocID="{F341C2AA-2A88-4F00-A359-B9691555A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EF9E1-7D47-463D-BE6E-09A8A9A53921}" type="pres">
      <dgm:prSet presAssocID="{32771DCE-316C-4BAB-AFB8-1FC01AEFD109}" presName="composite" presStyleCnt="0"/>
      <dgm:spPr/>
      <dgm:t>
        <a:bodyPr/>
        <a:lstStyle/>
        <a:p>
          <a:endParaRPr lang="en-US"/>
        </a:p>
      </dgm:t>
    </dgm:pt>
    <dgm:pt modelId="{402F3632-F41B-4788-9522-9D7257F74F5D}" type="pres">
      <dgm:prSet presAssocID="{32771DCE-316C-4BAB-AFB8-1FC01AEFD10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7E9BA-C4EF-4434-9E64-1E4DDAF3705B}" type="pres">
      <dgm:prSet presAssocID="{32771DCE-316C-4BAB-AFB8-1FC01AEFD109}" presName="desTx" presStyleLbl="alignAccFollowNode1" presStyleIdx="0" presStyleCnt="4" custLinFactNeighborY="-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34238-F0BF-42D4-8854-262810FA7065}" type="pres">
      <dgm:prSet presAssocID="{2F38BBBD-6A12-4E22-86B8-0C23F8057EB2}" presName="space" presStyleCnt="0"/>
      <dgm:spPr/>
      <dgm:t>
        <a:bodyPr/>
        <a:lstStyle/>
        <a:p>
          <a:endParaRPr lang="en-US"/>
        </a:p>
      </dgm:t>
    </dgm:pt>
    <dgm:pt modelId="{7691201C-0D34-43A1-AC8C-10E57CFD3C3E}" type="pres">
      <dgm:prSet presAssocID="{AFDDB661-1B26-4065-935F-E8697F55F4ED}" presName="composite" presStyleCnt="0"/>
      <dgm:spPr/>
      <dgm:t>
        <a:bodyPr/>
        <a:lstStyle/>
        <a:p>
          <a:endParaRPr lang="en-US"/>
        </a:p>
      </dgm:t>
    </dgm:pt>
    <dgm:pt modelId="{ADF8D007-7067-410E-844F-94003BED5A78}" type="pres">
      <dgm:prSet presAssocID="{AFDDB661-1B26-4065-935F-E8697F55F4E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30FF0-64D7-4557-A554-E135D74D3A9F}" type="pres">
      <dgm:prSet presAssocID="{AFDDB661-1B26-4065-935F-E8697F55F4E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1203F-8DD2-4BF4-8FF9-1C5AE7100FF5}" type="pres">
      <dgm:prSet presAssocID="{5B9CFAA3-933C-4E1F-9980-665A165AEE49}" presName="space" presStyleCnt="0"/>
      <dgm:spPr/>
      <dgm:t>
        <a:bodyPr/>
        <a:lstStyle/>
        <a:p>
          <a:endParaRPr lang="en-US"/>
        </a:p>
      </dgm:t>
    </dgm:pt>
    <dgm:pt modelId="{DDBCFF6D-E8C2-4FED-BD76-2F5707560F11}" type="pres">
      <dgm:prSet presAssocID="{41EFCAEB-737E-4644-BBC9-B454D2EFACD5}" presName="composite" presStyleCnt="0"/>
      <dgm:spPr/>
      <dgm:t>
        <a:bodyPr/>
        <a:lstStyle/>
        <a:p>
          <a:endParaRPr lang="en-US"/>
        </a:p>
      </dgm:t>
    </dgm:pt>
    <dgm:pt modelId="{C94C2FCC-140E-4B54-9660-34B8105A03DE}" type="pres">
      <dgm:prSet presAssocID="{41EFCAEB-737E-4644-BBC9-B454D2EFACD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2B9E8-8C41-402C-8F35-ADC5BAC7F96A}" type="pres">
      <dgm:prSet presAssocID="{41EFCAEB-737E-4644-BBC9-B454D2EFACD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E6D95-82B6-4320-ABB2-64D1C9265C98}" type="pres">
      <dgm:prSet presAssocID="{6B58D865-E3B6-454C-AE9C-CEE4EA0E3380}" presName="space" presStyleCnt="0"/>
      <dgm:spPr/>
      <dgm:t>
        <a:bodyPr/>
        <a:lstStyle/>
        <a:p>
          <a:endParaRPr lang="en-US"/>
        </a:p>
      </dgm:t>
    </dgm:pt>
    <dgm:pt modelId="{BD1469FB-2C6D-4097-83D2-25F7E3BE1FC1}" type="pres">
      <dgm:prSet presAssocID="{1B13F3DE-84DE-4B46-94A7-3D59092F22D5}" presName="composite" presStyleCnt="0"/>
      <dgm:spPr/>
      <dgm:t>
        <a:bodyPr/>
        <a:lstStyle/>
        <a:p>
          <a:endParaRPr lang="en-US"/>
        </a:p>
      </dgm:t>
    </dgm:pt>
    <dgm:pt modelId="{0A052F78-4B2A-4D55-A182-255C2EF5D2C2}" type="pres">
      <dgm:prSet presAssocID="{1B13F3DE-84DE-4B46-94A7-3D59092F22D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8D22F-65EF-4218-A284-9682D07C9E4C}" type="pres">
      <dgm:prSet presAssocID="{1B13F3DE-84DE-4B46-94A7-3D59092F22D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F2C5D-6A6B-4E2A-BED3-EB330A8342B9}" type="presOf" srcId="{A5589144-E203-425C-86E8-02A76864BCF3}" destId="{5D92B9E8-8C41-402C-8F35-ADC5BAC7F96A}" srcOrd="0" destOrd="1" presId="urn:microsoft.com/office/officeart/2005/8/layout/hList1"/>
    <dgm:cxn modelId="{AA8A149C-EC9B-4A85-B62B-62C8CD9552F2}" srcId="{41EFCAEB-737E-4644-BBC9-B454D2EFACD5}" destId="{12CF813D-2092-4EB8-BCF9-4831062F2816}" srcOrd="0" destOrd="0" parTransId="{B8403BCF-944C-4088-A2E8-60B50D613605}" sibTransId="{2E5A13CB-F40D-41C6-B408-E6C8992C839B}"/>
    <dgm:cxn modelId="{5896B862-112D-4907-9C54-AB917B4C9D6C}" srcId="{1B13F3DE-84DE-4B46-94A7-3D59092F22D5}" destId="{5A7FF3C2-6BF0-46E6-BE9C-336EFA1A4971}" srcOrd="2" destOrd="0" parTransId="{DDADF44E-E4C4-4306-9AAB-F8A11434F207}" sibTransId="{ABC6000F-44F2-48A1-93AC-196E38504D17}"/>
    <dgm:cxn modelId="{E005EF55-F583-4196-8BB4-956D34A454E1}" srcId="{AFDDB661-1B26-4065-935F-E8697F55F4ED}" destId="{1DDAF7D1-53EE-4714-9D6D-D373FB2BA3DF}" srcOrd="0" destOrd="0" parTransId="{71296329-1745-44E6-87F7-C1C2FFEE9927}" sibTransId="{20974A88-756D-4A90-BB27-19A43B2E8A7C}"/>
    <dgm:cxn modelId="{E75ECBB4-B745-48C1-9566-93827448E1FA}" srcId="{32771DCE-316C-4BAB-AFB8-1FC01AEFD109}" destId="{82F1149D-8962-4EFE-A166-B21E5A23E1B2}" srcOrd="0" destOrd="0" parTransId="{014AAF55-4B1C-4446-A35E-720AA9820F03}" sibTransId="{05B9F472-563C-463A-B819-CDB31221E81A}"/>
    <dgm:cxn modelId="{696A3A7F-D828-483B-8218-262BF4BD0977}" type="presOf" srcId="{82F1149D-8962-4EFE-A166-B21E5A23E1B2}" destId="{7DE7E9BA-C4EF-4434-9E64-1E4DDAF3705B}" srcOrd="0" destOrd="0" presId="urn:microsoft.com/office/officeart/2005/8/layout/hList1"/>
    <dgm:cxn modelId="{B52ADFB3-8811-49B6-8B19-089CEA928D83}" srcId="{32771DCE-316C-4BAB-AFB8-1FC01AEFD109}" destId="{BE210F4D-C03B-497F-AB19-DB5F02256D5D}" srcOrd="1" destOrd="0" parTransId="{F3FB94C7-734C-4DC4-B081-38878701B690}" sibTransId="{01AE1A12-3AED-4D26-B01E-39356CD197D0}"/>
    <dgm:cxn modelId="{44EA3A77-601A-4515-A34A-3D3F250EF4A4}" srcId="{32771DCE-316C-4BAB-AFB8-1FC01AEFD109}" destId="{ED48EE73-81FD-46EC-A935-241EDB8D50DE}" srcOrd="2" destOrd="0" parTransId="{C501D43F-663A-4BD7-BD26-78F3A987A04D}" sibTransId="{0B8AED9C-A40D-4EBF-9F21-7CE0A7D027E5}"/>
    <dgm:cxn modelId="{B6ECE308-D652-47AF-8F77-DE6AF2DB4266}" srcId="{41EFCAEB-737E-4644-BBC9-B454D2EFACD5}" destId="{4DA5AD3F-0C37-43BF-93E3-7C86C8CDDB44}" srcOrd="2" destOrd="0" parTransId="{FFFE78B5-7A32-418F-93C8-223A0E44A6A4}" sibTransId="{2A9E8959-C556-411B-B921-104EA026CB34}"/>
    <dgm:cxn modelId="{51A47FE8-2D85-4535-920A-8D8080CCF620}" type="presOf" srcId="{4068D1B4-6BC2-468C-9193-46D7FDCEABEB}" destId="{D7030FF0-64D7-4557-A554-E135D74D3A9F}" srcOrd="0" destOrd="2" presId="urn:microsoft.com/office/officeart/2005/8/layout/hList1"/>
    <dgm:cxn modelId="{299CE0FC-7498-4E9D-BA6E-FB9AE98B198C}" srcId="{AFDDB661-1B26-4065-935F-E8697F55F4ED}" destId="{62757B5C-5FE5-4A27-A318-E0A1B0C52D69}" srcOrd="1" destOrd="0" parTransId="{27CA75B7-D013-4AC0-A98B-26152433B5DA}" sibTransId="{E1FC52CA-13D7-4782-9A57-AFE9719A700F}"/>
    <dgm:cxn modelId="{F4808DE5-B569-4B4D-8EA6-ED8411AE2DAC}" type="presOf" srcId="{1B13F3DE-84DE-4B46-94A7-3D59092F22D5}" destId="{0A052F78-4B2A-4D55-A182-255C2EF5D2C2}" srcOrd="0" destOrd="0" presId="urn:microsoft.com/office/officeart/2005/8/layout/hList1"/>
    <dgm:cxn modelId="{6583A7E1-98B2-4A1A-A65C-96AF038904BA}" type="presOf" srcId="{12CF813D-2092-4EB8-BCF9-4831062F2816}" destId="{5D92B9E8-8C41-402C-8F35-ADC5BAC7F96A}" srcOrd="0" destOrd="0" presId="urn:microsoft.com/office/officeart/2005/8/layout/hList1"/>
    <dgm:cxn modelId="{A1DC1A38-72D8-45A6-BF9C-0BFB1B65BD2D}" srcId="{AFDDB661-1B26-4065-935F-E8697F55F4ED}" destId="{4068D1B4-6BC2-468C-9193-46D7FDCEABEB}" srcOrd="2" destOrd="0" parTransId="{08F39FEA-9D15-460B-85B6-20DB6E0C1B70}" sibTransId="{76932144-0DDA-4426-8D35-8E38E6372094}"/>
    <dgm:cxn modelId="{033CB1A1-4E44-4A54-8D37-C512B767F8D7}" type="presOf" srcId="{5A7FF3C2-6BF0-46E6-BE9C-336EFA1A4971}" destId="{CB28D22F-65EF-4218-A284-9682D07C9E4C}" srcOrd="0" destOrd="2" presId="urn:microsoft.com/office/officeart/2005/8/layout/hList1"/>
    <dgm:cxn modelId="{2B1C821E-09A5-4880-A54F-A75FBA1163AB}" type="presOf" srcId="{1DDAF7D1-53EE-4714-9D6D-D373FB2BA3DF}" destId="{D7030FF0-64D7-4557-A554-E135D74D3A9F}" srcOrd="0" destOrd="0" presId="urn:microsoft.com/office/officeart/2005/8/layout/hList1"/>
    <dgm:cxn modelId="{4A6CBB9D-9FDB-4424-9F8F-EFA764C9C64B}" srcId="{F341C2AA-2A88-4F00-A359-B9691555A987}" destId="{AFDDB661-1B26-4065-935F-E8697F55F4ED}" srcOrd="1" destOrd="0" parTransId="{5D124AA4-3A6A-4818-B68F-4A1D2876EF88}" sibTransId="{5B9CFAA3-933C-4E1F-9980-665A165AEE49}"/>
    <dgm:cxn modelId="{A44C77A0-E567-47FE-B30A-D9B7E196AED1}" srcId="{F341C2AA-2A88-4F00-A359-B9691555A987}" destId="{32771DCE-316C-4BAB-AFB8-1FC01AEFD109}" srcOrd="0" destOrd="0" parTransId="{F31B8C20-23F3-49D9-ACE4-AEE8816E7EEE}" sibTransId="{2F38BBBD-6A12-4E22-86B8-0C23F8057EB2}"/>
    <dgm:cxn modelId="{EB2E8F93-43BC-479C-9D43-EB5290F3BDD4}" type="presOf" srcId="{ED48EE73-81FD-46EC-A935-241EDB8D50DE}" destId="{7DE7E9BA-C4EF-4434-9E64-1E4DDAF3705B}" srcOrd="0" destOrd="2" presId="urn:microsoft.com/office/officeart/2005/8/layout/hList1"/>
    <dgm:cxn modelId="{37CDB257-430F-48A7-B427-7CCC9F346113}" srcId="{41EFCAEB-737E-4644-BBC9-B454D2EFACD5}" destId="{A5589144-E203-425C-86E8-02A76864BCF3}" srcOrd="1" destOrd="0" parTransId="{ABC88671-E834-4DD1-A8FB-087CF09BF4B5}" sibTransId="{4392765E-03A3-487D-A829-CFE3C890A5F1}"/>
    <dgm:cxn modelId="{31BEA9E6-18C5-4816-A479-5120700714C8}" type="presOf" srcId="{9885DD57-B959-4C14-AC8B-FD5DEF47C7E6}" destId="{CB28D22F-65EF-4218-A284-9682D07C9E4C}" srcOrd="0" destOrd="0" presId="urn:microsoft.com/office/officeart/2005/8/layout/hList1"/>
    <dgm:cxn modelId="{AF75E92F-10B1-4629-917D-0D4F4C717E37}" type="presOf" srcId="{62757B5C-5FE5-4A27-A318-E0A1B0C52D69}" destId="{D7030FF0-64D7-4557-A554-E135D74D3A9F}" srcOrd="0" destOrd="1" presId="urn:microsoft.com/office/officeart/2005/8/layout/hList1"/>
    <dgm:cxn modelId="{5288E294-6A95-4BB3-B873-5ED9EF47012D}" srcId="{F341C2AA-2A88-4F00-A359-B9691555A987}" destId="{41EFCAEB-737E-4644-BBC9-B454D2EFACD5}" srcOrd="2" destOrd="0" parTransId="{89788D02-3A3F-4825-94CB-BAD68C43FF20}" sibTransId="{6B58D865-E3B6-454C-AE9C-CEE4EA0E3380}"/>
    <dgm:cxn modelId="{4A1C6D4B-B298-49CF-8E12-445000987B43}" type="presOf" srcId="{BE210F4D-C03B-497F-AB19-DB5F02256D5D}" destId="{7DE7E9BA-C4EF-4434-9E64-1E4DDAF3705B}" srcOrd="0" destOrd="1" presId="urn:microsoft.com/office/officeart/2005/8/layout/hList1"/>
    <dgm:cxn modelId="{1CEA26D1-0189-42DF-A297-BAF29E968E72}" type="presOf" srcId="{051D9366-BD6A-4450-B424-5A6E9748E0B0}" destId="{CB28D22F-65EF-4218-A284-9682D07C9E4C}" srcOrd="0" destOrd="1" presId="urn:microsoft.com/office/officeart/2005/8/layout/hList1"/>
    <dgm:cxn modelId="{6CBB998B-E728-4666-83B8-2880D5E35663}" srcId="{1B13F3DE-84DE-4B46-94A7-3D59092F22D5}" destId="{051D9366-BD6A-4450-B424-5A6E9748E0B0}" srcOrd="1" destOrd="0" parTransId="{214957A6-041D-4922-9559-29E45FE11714}" sibTransId="{5A6B0238-7FAA-4AED-8CC8-BD6FB07494AB}"/>
    <dgm:cxn modelId="{12D0519C-283E-4DFB-882D-2B44107A477E}" type="presOf" srcId="{F341C2AA-2A88-4F00-A359-B9691555A987}" destId="{A37329AD-3E22-4A62-B359-48E08FFAC412}" srcOrd="0" destOrd="0" presId="urn:microsoft.com/office/officeart/2005/8/layout/hList1"/>
    <dgm:cxn modelId="{16129B0A-6AF6-49E9-8766-D505A681CA9F}" srcId="{F341C2AA-2A88-4F00-A359-B9691555A987}" destId="{1B13F3DE-84DE-4B46-94A7-3D59092F22D5}" srcOrd="3" destOrd="0" parTransId="{1F6AC464-CD59-42DA-B22C-7A3B05F34C15}" sibTransId="{BC07C291-228D-4E54-AF5E-5D3847244FC3}"/>
    <dgm:cxn modelId="{9F5DA359-3B3B-42F7-97AA-FCFDB3CE69B4}" type="presOf" srcId="{41EFCAEB-737E-4644-BBC9-B454D2EFACD5}" destId="{C94C2FCC-140E-4B54-9660-34B8105A03DE}" srcOrd="0" destOrd="0" presId="urn:microsoft.com/office/officeart/2005/8/layout/hList1"/>
    <dgm:cxn modelId="{49AF4549-6E00-427D-B274-EB3B83DB5B4B}" type="presOf" srcId="{AFDDB661-1B26-4065-935F-E8697F55F4ED}" destId="{ADF8D007-7067-410E-844F-94003BED5A78}" srcOrd="0" destOrd="0" presId="urn:microsoft.com/office/officeart/2005/8/layout/hList1"/>
    <dgm:cxn modelId="{B88D4A38-C00B-4F57-BE19-4CCA62CD58C4}" type="presOf" srcId="{32771DCE-316C-4BAB-AFB8-1FC01AEFD109}" destId="{402F3632-F41B-4788-9522-9D7257F74F5D}" srcOrd="0" destOrd="0" presId="urn:microsoft.com/office/officeart/2005/8/layout/hList1"/>
    <dgm:cxn modelId="{01426F0A-6318-4EAF-88DD-638F49237F37}" srcId="{1B13F3DE-84DE-4B46-94A7-3D59092F22D5}" destId="{9885DD57-B959-4C14-AC8B-FD5DEF47C7E6}" srcOrd="0" destOrd="0" parTransId="{6FEE062F-5E0B-49CF-A4E4-E6BF0E09DB38}" sibTransId="{E685391D-2170-451C-A0D7-CC2BB2275451}"/>
    <dgm:cxn modelId="{86085108-4F2F-4C85-9B23-34803738B8D7}" type="presOf" srcId="{4DA5AD3F-0C37-43BF-93E3-7C86C8CDDB44}" destId="{5D92B9E8-8C41-402C-8F35-ADC5BAC7F96A}" srcOrd="0" destOrd="2" presId="urn:microsoft.com/office/officeart/2005/8/layout/hList1"/>
    <dgm:cxn modelId="{081C0780-F607-4A26-A162-402CB72A91D1}" type="presParOf" srcId="{A37329AD-3E22-4A62-B359-48E08FFAC412}" destId="{D02EF9E1-7D47-463D-BE6E-09A8A9A53921}" srcOrd="0" destOrd="0" presId="urn:microsoft.com/office/officeart/2005/8/layout/hList1"/>
    <dgm:cxn modelId="{100E9552-BC97-499F-B90F-5C7B7DC6F9FB}" type="presParOf" srcId="{D02EF9E1-7D47-463D-BE6E-09A8A9A53921}" destId="{402F3632-F41B-4788-9522-9D7257F74F5D}" srcOrd="0" destOrd="0" presId="urn:microsoft.com/office/officeart/2005/8/layout/hList1"/>
    <dgm:cxn modelId="{818A8924-D161-4F0F-A8DB-C4C8C1B77D9B}" type="presParOf" srcId="{D02EF9E1-7D47-463D-BE6E-09A8A9A53921}" destId="{7DE7E9BA-C4EF-4434-9E64-1E4DDAF3705B}" srcOrd="1" destOrd="0" presId="urn:microsoft.com/office/officeart/2005/8/layout/hList1"/>
    <dgm:cxn modelId="{E3214F09-9E4F-42B5-9560-B8DA818D2DBF}" type="presParOf" srcId="{A37329AD-3E22-4A62-B359-48E08FFAC412}" destId="{4F434238-F0BF-42D4-8854-262810FA7065}" srcOrd="1" destOrd="0" presId="urn:microsoft.com/office/officeart/2005/8/layout/hList1"/>
    <dgm:cxn modelId="{84EA0503-4598-4D79-95B4-402A7D73337D}" type="presParOf" srcId="{A37329AD-3E22-4A62-B359-48E08FFAC412}" destId="{7691201C-0D34-43A1-AC8C-10E57CFD3C3E}" srcOrd="2" destOrd="0" presId="urn:microsoft.com/office/officeart/2005/8/layout/hList1"/>
    <dgm:cxn modelId="{28B896EC-BC1B-49B6-B3D0-583A77B4365F}" type="presParOf" srcId="{7691201C-0D34-43A1-AC8C-10E57CFD3C3E}" destId="{ADF8D007-7067-410E-844F-94003BED5A78}" srcOrd="0" destOrd="0" presId="urn:microsoft.com/office/officeart/2005/8/layout/hList1"/>
    <dgm:cxn modelId="{8F1E2920-14C5-47FE-B92B-FE71782783C4}" type="presParOf" srcId="{7691201C-0D34-43A1-AC8C-10E57CFD3C3E}" destId="{D7030FF0-64D7-4557-A554-E135D74D3A9F}" srcOrd="1" destOrd="0" presId="urn:microsoft.com/office/officeart/2005/8/layout/hList1"/>
    <dgm:cxn modelId="{3165BAF5-2752-4715-92F1-9E8161CF1738}" type="presParOf" srcId="{A37329AD-3E22-4A62-B359-48E08FFAC412}" destId="{A231203F-8DD2-4BF4-8FF9-1C5AE7100FF5}" srcOrd="3" destOrd="0" presId="urn:microsoft.com/office/officeart/2005/8/layout/hList1"/>
    <dgm:cxn modelId="{41C13F90-BE1B-4F33-9B64-DEF436CD5997}" type="presParOf" srcId="{A37329AD-3E22-4A62-B359-48E08FFAC412}" destId="{DDBCFF6D-E8C2-4FED-BD76-2F5707560F11}" srcOrd="4" destOrd="0" presId="urn:microsoft.com/office/officeart/2005/8/layout/hList1"/>
    <dgm:cxn modelId="{9E166B5A-ECE6-49CC-96D9-B674AC7E3F2E}" type="presParOf" srcId="{DDBCFF6D-E8C2-4FED-BD76-2F5707560F11}" destId="{C94C2FCC-140E-4B54-9660-34B8105A03DE}" srcOrd="0" destOrd="0" presId="urn:microsoft.com/office/officeart/2005/8/layout/hList1"/>
    <dgm:cxn modelId="{FA8DE865-22EB-489B-83FC-70EFF1704207}" type="presParOf" srcId="{DDBCFF6D-E8C2-4FED-BD76-2F5707560F11}" destId="{5D92B9E8-8C41-402C-8F35-ADC5BAC7F96A}" srcOrd="1" destOrd="0" presId="urn:microsoft.com/office/officeart/2005/8/layout/hList1"/>
    <dgm:cxn modelId="{BE555ADC-0D24-4FE6-983E-7343EF47DEB5}" type="presParOf" srcId="{A37329AD-3E22-4A62-B359-48E08FFAC412}" destId="{2BBE6D95-82B6-4320-ABB2-64D1C9265C98}" srcOrd="5" destOrd="0" presId="urn:microsoft.com/office/officeart/2005/8/layout/hList1"/>
    <dgm:cxn modelId="{D49725BC-3FC8-432B-82C7-691133601F0F}" type="presParOf" srcId="{A37329AD-3E22-4A62-B359-48E08FFAC412}" destId="{BD1469FB-2C6D-4097-83D2-25F7E3BE1FC1}" srcOrd="6" destOrd="0" presId="urn:microsoft.com/office/officeart/2005/8/layout/hList1"/>
    <dgm:cxn modelId="{01D0AEF0-3FB6-401B-9360-829CFB6C47B0}" type="presParOf" srcId="{BD1469FB-2C6D-4097-83D2-25F7E3BE1FC1}" destId="{0A052F78-4B2A-4D55-A182-255C2EF5D2C2}" srcOrd="0" destOrd="0" presId="urn:microsoft.com/office/officeart/2005/8/layout/hList1"/>
    <dgm:cxn modelId="{DA69557D-24A1-4B79-B5B7-871D33637738}" type="presParOf" srcId="{BD1469FB-2C6D-4097-83D2-25F7E3BE1FC1}" destId="{CB28D22F-65EF-4218-A284-9682D07C9E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AB300-0130-454B-95BA-2B1154362584}">
      <dsp:nvSpPr>
        <dsp:cNvPr id="0" name=""/>
        <dsp:cNvSpPr/>
      </dsp:nvSpPr>
      <dsp:spPr>
        <a:xfrm>
          <a:off x="4178390" y="2170890"/>
          <a:ext cx="2653310" cy="265331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Daily Management</a:t>
          </a:r>
          <a:endParaRPr lang="en-US" sz="1800" kern="1200" dirty="0"/>
        </a:p>
      </dsp:txBody>
      <dsp:txXfrm>
        <a:off x="4711823" y="2792415"/>
        <a:ext cx="1586444" cy="1363856"/>
      </dsp:txXfrm>
    </dsp:sp>
    <dsp:sp modelId="{1703954B-624D-466F-AAA5-441A2AB7AE9E}">
      <dsp:nvSpPr>
        <dsp:cNvPr id="0" name=""/>
        <dsp:cNvSpPr/>
      </dsp:nvSpPr>
      <dsp:spPr>
        <a:xfrm>
          <a:off x="2634646" y="1543744"/>
          <a:ext cx="1929680" cy="1929680"/>
        </a:xfrm>
        <a:prstGeom prst="gear6">
          <a:avLst/>
        </a:prstGeom>
        <a:solidFill>
          <a:schemeClr val="accent3">
            <a:hueOff val="5717212"/>
            <a:satOff val="1242"/>
            <a:lumOff val="-176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Cross-Functional Management</a:t>
          </a:r>
          <a:endParaRPr lang="en-US" sz="1200" kern="1200" dirty="0"/>
        </a:p>
      </dsp:txBody>
      <dsp:txXfrm>
        <a:off x="3120449" y="2032483"/>
        <a:ext cx="958074" cy="952202"/>
      </dsp:txXfrm>
    </dsp:sp>
    <dsp:sp modelId="{11A4B58B-7442-49CC-A9B5-30D4D6240F57}">
      <dsp:nvSpPr>
        <dsp:cNvPr id="0" name=""/>
        <dsp:cNvSpPr/>
      </dsp:nvSpPr>
      <dsp:spPr>
        <a:xfrm rot="20700000">
          <a:off x="3715463" y="212461"/>
          <a:ext cx="1890692" cy="1890692"/>
        </a:xfrm>
        <a:prstGeom prst="gear6">
          <a:avLst/>
        </a:prstGeom>
        <a:solidFill>
          <a:schemeClr val="accent3">
            <a:hueOff val="11434424"/>
            <a:satOff val="2484"/>
            <a:lumOff val="-353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Strategic Deployment</a:t>
          </a:r>
          <a:endParaRPr lang="en-US" sz="1200" kern="1200" dirty="0"/>
        </a:p>
      </dsp:txBody>
      <dsp:txXfrm rot="-20700000">
        <a:off x="4130148" y="627146"/>
        <a:ext cx="1061324" cy="1061324"/>
      </dsp:txXfrm>
    </dsp:sp>
    <dsp:sp modelId="{A24F04DB-D457-4C5F-93CB-3DEAC2796BD7}">
      <dsp:nvSpPr>
        <dsp:cNvPr id="0" name=""/>
        <dsp:cNvSpPr/>
      </dsp:nvSpPr>
      <dsp:spPr>
        <a:xfrm>
          <a:off x="3981343" y="1766532"/>
          <a:ext cx="3396236" cy="3396236"/>
        </a:xfrm>
        <a:prstGeom prst="circularArrow">
          <a:avLst>
            <a:gd name="adj1" fmla="val 4687"/>
            <a:gd name="adj2" fmla="val 299029"/>
            <a:gd name="adj3" fmla="val 2529399"/>
            <a:gd name="adj4" fmla="val 15833059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139A90-9DDB-4750-9BA7-27B370464E5B}">
      <dsp:nvSpPr>
        <dsp:cNvPr id="0" name=""/>
        <dsp:cNvSpPr/>
      </dsp:nvSpPr>
      <dsp:spPr>
        <a:xfrm>
          <a:off x="2292903" y="1114075"/>
          <a:ext cx="2467578" cy="2467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717212"/>
            <a:satOff val="1242"/>
            <a:lumOff val="-176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BAF79-EF36-4C88-8B78-FBEDDABF6498}">
      <dsp:nvSpPr>
        <dsp:cNvPr id="0" name=""/>
        <dsp:cNvSpPr/>
      </dsp:nvSpPr>
      <dsp:spPr>
        <a:xfrm>
          <a:off x="3278127" y="-204374"/>
          <a:ext cx="2660546" cy="2660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434424"/>
            <a:satOff val="2484"/>
            <a:lumOff val="-353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C4C8E-F97F-433E-AF05-E9377CBC61EC}">
      <dsp:nvSpPr>
        <dsp:cNvPr id="0" name=""/>
        <dsp:cNvSpPr/>
      </dsp:nvSpPr>
      <dsp:spPr>
        <a:xfrm>
          <a:off x="466089" y="0"/>
          <a:ext cx="5570220" cy="19050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tint val="4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B931936-3A9C-48C3-B6E8-457E7E6A3A08}">
      <dsp:nvSpPr>
        <dsp:cNvPr id="0" name=""/>
        <dsp:cNvSpPr/>
      </dsp:nvSpPr>
      <dsp:spPr>
        <a:xfrm>
          <a:off x="1399" y="571499"/>
          <a:ext cx="2098671" cy="762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“pilot” clinic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1 region</a:t>
          </a:r>
        </a:p>
      </dsp:txBody>
      <dsp:txXfrm>
        <a:off x="38597" y="608697"/>
        <a:ext cx="2024275" cy="687604"/>
      </dsp:txXfrm>
    </dsp:sp>
    <dsp:sp modelId="{B3BFF433-FD09-49EF-B293-D06A6F4AC46D}">
      <dsp:nvSpPr>
        <dsp:cNvPr id="0" name=""/>
        <dsp:cNvSpPr/>
      </dsp:nvSpPr>
      <dsp:spPr>
        <a:xfrm>
          <a:off x="2227264" y="571499"/>
          <a:ext cx="2098671" cy="762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 “beta” test clinics in 3 regions</a:t>
          </a:r>
        </a:p>
      </dsp:txBody>
      <dsp:txXfrm>
        <a:off x="2264462" y="608697"/>
        <a:ext cx="2024275" cy="687604"/>
      </dsp:txXfrm>
    </dsp:sp>
    <dsp:sp modelId="{84811E9D-727D-460E-BDB2-455F93D1098D}">
      <dsp:nvSpPr>
        <dsp:cNvPr id="0" name=""/>
        <dsp:cNvSpPr/>
      </dsp:nvSpPr>
      <dsp:spPr>
        <a:xfrm>
          <a:off x="4453128" y="571499"/>
          <a:ext cx="2098671" cy="762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13 remaining clinics across all 4 regions</a:t>
          </a:r>
          <a:endParaRPr lang="en-US" sz="1600" kern="1200" dirty="0"/>
        </a:p>
      </dsp:txBody>
      <dsp:txXfrm>
        <a:off x="4490326" y="608697"/>
        <a:ext cx="2024275" cy="687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8281F-28FC-427A-B9B2-B589CC12F9A9}">
      <dsp:nvSpPr>
        <dsp:cNvPr id="0" name=""/>
        <dsp:cNvSpPr/>
      </dsp:nvSpPr>
      <dsp:spPr>
        <a:xfrm>
          <a:off x="50959" y="22412"/>
          <a:ext cx="1632458" cy="9794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Value Stream Mapping</a:t>
          </a:r>
          <a:endParaRPr lang="en-US" sz="1600" kern="1200" dirty="0"/>
        </a:p>
      </dsp:txBody>
      <dsp:txXfrm>
        <a:off x="50959" y="22412"/>
        <a:ext cx="1632458" cy="979475"/>
      </dsp:txXfrm>
    </dsp:sp>
    <dsp:sp modelId="{D1996CEE-2E28-4989-B8DE-952BCB4AD7E4}">
      <dsp:nvSpPr>
        <dsp:cNvPr id="0" name=""/>
        <dsp:cNvSpPr/>
      </dsp:nvSpPr>
      <dsp:spPr>
        <a:xfrm>
          <a:off x="1790131" y="26947"/>
          <a:ext cx="1632458" cy="979475"/>
        </a:xfrm>
        <a:prstGeom prst="rect">
          <a:avLst/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5S of Workspace</a:t>
          </a:r>
          <a:endParaRPr lang="en-US" sz="1600" kern="1200" dirty="0"/>
        </a:p>
      </dsp:txBody>
      <dsp:txXfrm>
        <a:off x="1790131" y="26947"/>
        <a:ext cx="1632458" cy="979475"/>
      </dsp:txXfrm>
    </dsp:sp>
    <dsp:sp modelId="{47921732-8F4B-4D9F-8C14-E9C8B6AF5A88}">
      <dsp:nvSpPr>
        <dsp:cNvPr id="0" name=""/>
        <dsp:cNvSpPr/>
      </dsp:nvSpPr>
      <dsp:spPr>
        <a:xfrm>
          <a:off x="1796541" y="1233950"/>
          <a:ext cx="1632458" cy="979475"/>
        </a:xfrm>
        <a:prstGeom prst="rect">
          <a:avLst/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Workflow (“Flow”) Redesign</a:t>
          </a:r>
          <a:endParaRPr lang="en-US" sz="1600" kern="1200" dirty="0"/>
        </a:p>
      </dsp:txBody>
      <dsp:txXfrm>
        <a:off x="1796541" y="1233950"/>
        <a:ext cx="1632458" cy="979475"/>
      </dsp:txXfrm>
    </dsp:sp>
    <dsp:sp modelId="{4D7F8B54-121F-45D0-ACE2-AB9D256546C5}">
      <dsp:nvSpPr>
        <dsp:cNvPr id="0" name=""/>
        <dsp:cNvSpPr/>
      </dsp:nvSpPr>
      <dsp:spPr>
        <a:xfrm>
          <a:off x="34292" y="1233950"/>
          <a:ext cx="1632458" cy="979475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Call Management</a:t>
          </a:r>
          <a:endParaRPr lang="en-US" sz="1600" kern="1200" dirty="0"/>
        </a:p>
      </dsp:txBody>
      <dsp:txXfrm>
        <a:off x="34292" y="1233950"/>
        <a:ext cx="1632458" cy="979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5" y="3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5EAE148-B770-4977-95C2-B921E18F231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829675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5" y="8829675"/>
            <a:ext cx="2972421" cy="46513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7F0D1FD-7C54-436E-B2FC-F3B10B73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300"/>
            </a:lvl1pPr>
          </a:lstStyle>
          <a:p>
            <a:fld id="{13E46788-6003-4E8B-8931-5BEC4583E3E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300"/>
            </a:lvl1pPr>
          </a:lstStyle>
          <a:p>
            <a:fld id="{212DC3AE-A74A-4C3E-A600-783686744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8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29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6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6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2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15790"/>
            <a:ext cx="5486401" cy="4183380"/>
          </a:xfrm>
        </p:spPr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5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2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1" indent="-3428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23888"/>
            <a:ext cx="4756150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572000"/>
            <a:ext cx="5486400" cy="4491990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7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0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6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914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77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6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2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6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742950"/>
            <a:ext cx="47244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572000"/>
            <a:ext cx="5334000" cy="4267200"/>
          </a:xfrm>
        </p:spPr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8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0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19125"/>
            <a:ext cx="4964112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611370"/>
            <a:ext cx="5791200" cy="4304030"/>
          </a:xfrm>
        </p:spPr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698500"/>
            <a:ext cx="4527550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4489450"/>
          </a:xfrm>
        </p:spPr>
        <p:txBody>
          <a:bodyPr/>
          <a:lstStyle/>
          <a:p>
            <a:pPr marL="168235" indent="-168235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8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648200"/>
          </a:xfrm>
        </p:spPr>
        <p:txBody>
          <a:bodyPr/>
          <a:lstStyle/>
          <a:p>
            <a:pPr marL="168235" indent="-168235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755650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5486400" cy="4495800"/>
          </a:xfrm>
        </p:spPr>
        <p:txBody>
          <a:bodyPr/>
          <a:lstStyle/>
          <a:p>
            <a:pPr marL="171441" indent="-17144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C3AE-A74A-4C3E-A600-7836867440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4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0C13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H_powerpoint_clr_tag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319219"/>
            <a:ext cx="1450223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3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Author and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80C13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B42A0-8A32-4653-B12B-DC2276156C28}" type="datetimeFigureOut">
              <a:rPr lang="en-US" smtClean="0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75325-A254-4F78-A4D9-DCF48FA300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40DD6-873A-46A4-9A3F-40470C08066F}" type="datetimeFigureOut">
              <a:rPr lang="en-US" smtClean="0"/>
              <a:pPr>
                <a:defRPr/>
              </a:pPr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2F331-3ECE-4719-BC1A-52FD84693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C770-6983-9248-8334-88C60FF9F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November 03,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November 03,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Power Point Template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D15AF6AF-54DC-DB46-9518-735DC586DE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3" r:id="rId12"/>
    <p:sldLayoutId id="2147483664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F497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www.ncbi.nlm.nih.gov/pubmed/26939032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6002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Implementation and Impacts of Lean Redesigns in Primary Care</a:t>
            </a:r>
            <a:endParaRPr lang="en-US" sz="33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October 28, 2016</a:t>
            </a:r>
          </a:p>
          <a:p>
            <a:endParaRPr lang="en-US" dirty="0" smtClean="0"/>
          </a:p>
          <a:p>
            <a:r>
              <a:rPr lang="en-US" sz="2200" dirty="0" smtClean="0"/>
              <a:t>Presenter: </a:t>
            </a:r>
            <a:r>
              <a:rPr lang="en-US" sz="2200" b="0" dirty="0" smtClean="0"/>
              <a:t>Dorothy Hung, Ph.D., Associate Scientist</a:t>
            </a:r>
          </a:p>
          <a:p>
            <a:r>
              <a:rPr lang="en-US" sz="2200" b="0" dirty="0" smtClean="0"/>
              <a:t>Palo Alto Medical Foundation Research Institute</a:t>
            </a:r>
          </a:p>
          <a:p>
            <a:endParaRPr lang="en-US" b="0" dirty="0" smtClean="0"/>
          </a:p>
          <a:p>
            <a:r>
              <a:rPr lang="en-US" sz="2200" dirty="0" smtClean="0"/>
              <a:t>Moderator: </a:t>
            </a:r>
            <a:r>
              <a:rPr lang="en-US" sz="2200" b="0" dirty="0" smtClean="0"/>
              <a:t>Michael Harrison, Ph.D., Senior Social Scientist</a:t>
            </a:r>
          </a:p>
          <a:p>
            <a:r>
              <a:rPr lang="en-US" sz="2200" b="0" dirty="0" smtClean="0"/>
              <a:t>Center for Delivery, Organization, and Markets, AHRQ</a:t>
            </a:r>
          </a:p>
          <a:p>
            <a:endParaRPr lang="en-US" b="0" dirty="0" smtClean="0"/>
          </a:p>
          <a:p>
            <a:r>
              <a:rPr lang="en-US" sz="2200" dirty="0" smtClean="0"/>
              <a:t>Discussant: </a:t>
            </a:r>
            <a:r>
              <a:rPr lang="en-US" sz="2200" b="0" dirty="0" smtClean="0"/>
              <a:t>Arlene Bierman, M.D., M.S., Director</a:t>
            </a:r>
          </a:p>
          <a:p>
            <a:r>
              <a:rPr lang="en-US" sz="2200" b="0" dirty="0" smtClean="0"/>
              <a:t>Center for Evidence and Practice Improvement, AHRQ</a:t>
            </a:r>
            <a:endParaRPr lang="en-US" sz="2200" b="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3200400"/>
            <a:ext cx="8229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7037" y="650557"/>
            <a:ext cx="7954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3333CC"/>
                </a:solidFill>
                <a:latin typeface="Cambria" panose="02040503050406030204" pitchFamily="18" charset="0"/>
              </a:rPr>
              <a:t>Outer Setting</a:t>
            </a:r>
            <a:endParaRPr lang="en-US" sz="3000" b="1" dirty="0">
              <a:solidFill>
                <a:srgbClr val="3333CC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79956"/>
            <a:ext cx="5562600" cy="554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libri" panose="020F0502020204030204" pitchFamily="34" charset="0"/>
              </a:rPr>
              <a:t> </a:t>
            </a:r>
            <a:r>
              <a:rPr lang="en-US" u="sng" dirty="0" smtClean="0">
                <a:latin typeface="Calibri" panose="020F0502020204030204" pitchFamily="34" charset="0"/>
              </a:rPr>
              <a:t>External pressures </a:t>
            </a:r>
            <a:r>
              <a:rPr lang="en-US" dirty="0" smtClean="0">
                <a:latin typeface="Calibri" panose="020F0502020204030204" pitchFamily="34" charset="0"/>
              </a:rPr>
              <a:t>and policy changes  influenced the acceptance of Lean as a solution for primary care.</a:t>
            </a:r>
            <a:r>
              <a:rPr lang="en-US" sz="2600" dirty="0" smtClean="0">
                <a:latin typeface="Calibri" panose="020F0502020204030204" pitchFamily="34" charset="0"/>
              </a:rPr>
              <a:t/>
            </a:r>
            <a:br>
              <a:rPr lang="en-US" sz="2600" dirty="0" smtClean="0">
                <a:latin typeface="Calibri" panose="020F0502020204030204" pitchFamily="34" charset="0"/>
              </a:rPr>
            </a:br>
            <a:endParaRPr lang="en-US" sz="12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latin typeface="Calibri" panose="020F0502020204030204" pitchFamily="34" charset="0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200" b="1" dirty="0" smtClean="0">
                <a:latin typeface="Calibri" panose="020F0502020204030204" pitchFamily="34" charset="0"/>
              </a:rPr>
              <a:t>“</a:t>
            </a:r>
            <a:r>
              <a:rPr lang="en-US" sz="2200" b="1" i="1" dirty="0" smtClean="0">
                <a:latin typeface="Calibri" panose="020F0502020204030204" pitchFamily="34" charset="0"/>
              </a:rPr>
              <a:t>Burning platform</a:t>
            </a:r>
            <a:r>
              <a:rPr lang="en-US" sz="2200" b="1" dirty="0" smtClean="0">
                <a:latin typeface="Calibri" panose="020F0502020204030204" pitchFamily="34" charset="0"/>
              </a:rPr>
              <a:t>,” “</a:t>
            </a:r>
            <a:r>
              <a:rPr lang="en-US" sz="2200" b="1" i="1" dirty="0" smtClean="0">
                <a:latin typeface="Calibri" panose="020F0502020204030204" pitchFamily="34" charset="0"/>
              </a:rPr>
              <a:t>Hamster health care”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00" i="1" dirty="0">
              <a:latin typeface="Calibri" panose="020F0502020204030204" pitchFamily="34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US" sz="2000" i="1" dirty="0">
                <a:latin typeface="Calibri" panose="020F0502020204030204" pitchFamily="34" charset="0"/>
              </a:rPr>
              <a:t>“Just grinding out patients as a primary care doc…it feels like emptying the ocean with a teaspoon. The psyche of being a primary care doctor these days has got to get better…”   “It’s hard to be on a treadmill</a:t>
            </a:r>
            <a:r>
              <a:rPr lang="en-US" sz="2000" i="1" dirty="0" smtClean="0">
                <a:latin typeface="Calibri" panose="020F0502020204030204" pitchFamily="34" charset="0"/>
              </a:rPr>
              <a:t>…” – Physician</a:t>
            </a:r>
          </a:p>
          <a:p>
            <a:pPr marL="457200" indent="0">
              <a:spcBef>
                <a:spcPts val="0"/>
              </a:spcBef>
              <a:buNone/>
            </a:pPr>
            <a:endParaRPr lang="en-US" sz="2000" i="1" dirty="0">
              <a:latin typeface="Calibri" panose="020F0502020204030204" pitchFamily="34" charset="0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US" sz="2000" i="1" dirty="0">
                <a:latin typeface="Calibri" panose="020F0502020204030204" pitchFamily="34" charset="0"/>
              </a:rPr>
              <a:t>“The burning platform was really our affordability targets and how are we going to weather </a:t>
            </a:r>
            <a:r>
              <a:rPr lang="en-US" sz="2000" i="1" dirty="0" smtClean="0">
                <a:latin typeface="Calibri" panose="020F0502020204030204" pitchFamily="34" charset="0"/>
              </a:rPr>
              <a:t>[the year] when </a:t>
            </a:r>
            <a:r>
              <a:rPr lang="en-US" sz="2000" i="1" dirty="0">
                <a:latin typeface="Calibri" panose="020F0502020204030204" pitchFamily="34" charset="0"/>
              </a:rPr>
              <a:t>we come upon it.” </a:t>
            </a:r>
            <a:r>
              <a:rPr lang="en-US" sz="2000" i="1" dirty="0" smtClean="0">
                <a:latin typeface="Calibri" panose="020F0502020204030204" pitchFamily="34" charset="0"/>
              </a:rPr>
              <a:t>      – Clinic Leader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2" name="Picture 1" descr="Cartoon of a businesswoman running on a giant hamster wheel" title="Hamster health ca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92493"/>
            <a:ext cx="2260287" cy="2396939"/>
          </a:xfrm>
          <a:prstGeom prst="rect">
            <a:avLst/>
          </a:prstGeom>
        </p:spPr>
      </p:pic>
      <p:pic>
        <p:nvPicPr>
          <p:cNvPr id="6" name="Picture 5" descr="Photo of doctor looking at tablet computer" title="Physician checking data"/>
          <p:cNvPicPr>
            <a:picLocks noChangeAspect="1"/>
          </p:cNvPicPr>
          <p:nvPr/>
        </p:nvPicPr>
        <p:blipFill rotWithShape="1">
          <a:blip r:embed="rId4"/>
          <a:srcRect l="50666" t="-1293"/>
          <a:stretch/>
        </p:blipFill>
        <p:spPr>
          <a:xfrm>
            <a:off x="5715000" y="752658"/>
            <a:ext cx="2667000" cy="33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5141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B5D05"/>
                </a:solidFill>
                <a:latin typeface="Cambria" panose="02040503050406030204" pitchFamily="18" charset="0"/>
              </a:rPr>
              <a:t>Intervention </a:t>
            </a:r>
            <a:r>
              <a:rPr lang="en-US" sz="3000" b="1" dirty="0">
                <a:solidFill>
                  <a:srgbClr val="FB5D05"/>
                </a:solidFill>
                <a:latin typeface="Cambria" panose="02040503050406030204" pitchFamily="18" charset="0"/>
              </a:rPr>
              <a:t>Characteristics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199" y="1053646"/>
            <a:ext cx="5848073" cy="5423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libri" panose="020F0502020204030204" pitchFamily="34" charset="0"/>
              </a:rPr>
              <a:t>  </a:t>
            </a:r>
            <a:r>
              <a:rPr lang="en-US" sz="2600" u="sng" dirty="0" smtClean="0">
                <a:latin typeface="Calibri" panose="020F0502020204030204" pitchFamily="34" charset="0"/>
              </a:rPr>
              <a:t>Co-location of care teams</a:t>
            </a:r>
            <a:r>
              <a:rPr lang="en-US" sz="2600" dirty="0" smtClean="0">
                <a:latin typeface="Calibri" panose="020F0502020204030204" pitchFamily="34" charset="0"/>
              </a:rPr>
              <a:t> had a positive impact on frontline experiences with Lean redesigns.</a:t>
            </a:r>
          </a:p>
          <a:p>
            <a:pPr marL="0" indent="0">
              <a:buNone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Physician-Medical Assistant (MA) dyad now sit side-by-side to facilitate communication, patient care workflows.</a:t>
            </a:r>
          </a:p>
          <a:p>
            <a:pPr marL="0" indent="0">
              <a:buNone/>
            </a:pPr>
            <a:endParaRPr lang="en-US" sz="1200" i="1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r>
              <a:rPr lang="en-US" sz="2100" i="1" dirty="0" smtClean="0">
                <a:latin typeface="Calibri" panose="020F0502020204030204" pitchFamily="34" charset="0"/>
              </a:rPr>
              <a:t>“</a:t>
            </a:r>
            <a:r>
              <a:rPr lang="en-US" sz="2100" b="1" i="1" dirty="0" smtClean="0">
                <a:latin typeface="Calibri" panose="020F0502020204030204" pitchFamily="34" charset="0"/>
              </a:rPr>
              <a:t>It’s </a:t>
            </a:r>
            <a:r>
              <a:rPr lang="en-US" sz="2100" b="1" i="1" dirty="0">
                <a:latin typeface="Calibri" panose="020F0502020204030204" pitchFamily="34" charset="0"/>
              </a:rPr>
              <a:t>really a teachable moment </a:t>
            </a:r>
            <a:r>
              <a:rPr lang="en-US" sz="2100" b="1" i="1" dirty="0" smtClean="0">
                <a:latin typeface="Calibri" panose="020F0502020204030204" pitchFamily="34" charset="0"/>
              </a:rPr>
              <a:t>too</a:t>
            </a:r>
            <a:r>
              <a:rPr lang="en-US" sz="2100" i="1" dirty="0" smtClean="0">
                <a:latin typeface="Calibri" panose="020F0502020204030204" pitchFamily="34" charset="0"/>
              </a:rPr>
              <a:t>…we’re </a:t>
            </a:r>
            <a:r>
              <a:rPr lang="en-US" sz="2100" i="1" dirty="0">
                <a:latin typeface="Calibri" panose="020F0502020204030204" pitchFamily="34" charset="0"/>
              </a:rPr>
              <a:t>finding that the physicians are </a:t>
            </a:r>
            <a:r>
              <a:rPr lang="en-US" sz="2100" i="1" dirty="0" smtClean="0">
                <a:latin typeface="Calibri" panose="020F0502020204030204" pitchFamily="34" charset="0"/>
              </a:rPr>
              <a:t>saying</a:t>
            </a:r>
            <a:r>
              <a:rPr lang="en-US" sz="2100" i="1" dirty="0">
                <a:latin typeface="Calibri" panose="020F0502020204030204" pitchFamily="34" charset="0"/>
              </a:rPr>
              <a:t>, ‘Oh, you know that patient that had X, Y, and </a:t>
            </a:r>
            <a:r>
              <a:rPr lang="en-US" sz="2100" i="1" dirty="0" smtClean="0">
                <a:latin typeface="Calibri" panose="020F0502020204030204" pitchFamily="34" charset="0"/>
              </a:rPr>
              <a:t>Z…this </a:t>
            </a:r>
            <a:r>
              <a:rPr lang="en-US" sz="2100" i="1" dirty="0">
                <a:latin typeface="Calibri" panose="020F0502020204030204" pitchFamily="34" charset="0"/>
              </a:rPr>
              <a:t>is what the diagnosis is and this is what it means,’ or ‘Here are some symptoms to look out for.’ So, it’s a really good opportunity for that dyad to have </a:t>
            </a:r>
            <a:r>
              <a:rPr lang="en-US" sz="2100" i="1" dirty="0" smtClean="0">
                <a:latin typeface="Calibri" panose="020F0502020204030204" pitchFamily="34" charset="0"/>
              </a:rPr>
              <a:t>teaching.”</a:t>
            </a:r>
          </a:p>
          <a:p>
            <a:pPr marL="457200" indent="0">
              <a:buNone/>
            </a:pPr>
            <a:r>
              <a:rPr lang="en-US" sz="2100" i="1" dirty="0" smtClean="0">
                <a:latin typeface="Calibri" panose="020F0502020204030204" pitchFamily="34" charset="0"/>
              </a:rPr>
              <a:t>- MA Supervisor</a:t>
            </a:r>
            <a:endParaRPr lang="en-US" sz="2100" i="1" dirty="0">
              <a:latin typeface="Calibri" panose="020F0502020204030204" pitchFamily="34" charset="0"/>
            </a:endParaRPr>
          </a:p>
        </p:txBody>
      </p:sp>
      <p:grpSp>
        <p:nvGrpSpPr>
          <p:cNvPr id="6" name="Group 5" descr="Photos of two physician and medical assistant teams" title="Co-location of care teams"/>
          <p:cNvGrpSpPr/>
          <p:nvPr/>
        </p:nvGrpSpPr>
        <p:grpSpPr>
          <a:xfrm>
            <a:off x="5807901" y="1343226"/>
            <a:ext cx="2955099" cy="4759035"/>
            <a:chOff x="5807901" y="1343226"/>
            <a:chExt cx="2955099" cy="4759035"/>
          </a:xfrm>
        </p:grpSpPr>
        <p:pic>
          <p:nvPicPr>
            <p:cNvPr id="2" name="Picture 1" descr="Photo of " title="Care team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7901" y="1343226"/>
              <a:ext cx="2955099" cy="22152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1111"/>
            <a:stretch/>
          </p:blipFill>
          <p:spPr>
            <a:xfrm>
              <a:off x="5924273" y="3740061"/>
              <a:ext cx="2722354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71465"/>
            <a:ext cx="5141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B5D05"/>
                </a:solidFill>
                <a:latin typeface="Cambria" panose="02040503050406030204" pitchFamily="18" charset="0"/>
              </a:rPr>
              <a:t>Intervention </a:t>
            </a:r>
            <a:r>
              <a:rPr lang="en-US" sz="3000" b="1" dirty="0">
                <a:solidFill>
                  <a:srgbClr val="FB5D05"/>
                </a:solidFill>
                <a:latin typeface="Cambria" panose="02040503050406030204" pitchFamily="18" charset="0"/>
              </a:rPr>
              <a:t>Characteristics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844" y="899612"/>
            <a:ext cx="8610600" cy="382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u="sng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There were challenges to accepting </a:t>
            </a:r>
            <a:r>
              <a:rPr lang="en-US" u="sng" dirty="0" smtClean="0">
                <a:latin typeface="Calibri" panose="020F0502020204030204" pitchFamily="34" charset="0"/>
              </a:rPr>
              <a:t>Lean standardization</a:t>
            </a:r>
            <a:r>
              <a:rPr lang="en-US" dirty="0" smtClean="0">
                <a:latin typeface="Calibri" panose="020F0502020204030204" pitchFamily="34" charset="0"/>
              </a:rPr>
              <a:t>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  some workflows and care processes.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r>
              <a:rPr lang="en-US" sz="2100" i="1" dirty="0" smtClean="0">
                <a:latin typeface="Calibri" panose="020F0502020204030204" pitchFamily="34" charset="0"/>
              </a:rPr>
              <a:t>“You have to say please trust me because </a:t>
            </a:r>
            <a:r>
              <a:rPr lang="en-US" sz="2100" b="1" i="1" dirty="0" smtClean="0">
                <a:latin typeface="Calibri" panose="020F0502020204030204" pitchFamily="34" charset="0"/>
              </a:rPr>
              <a:t>if we all do it the same way and we all follow the same rules…then the whole team can perform at an optimum level</a:t>
            </a:r>
            <a:r>
              <a:rPr lang="en-US" sz="2100" i="1" dirty="0" smtClean="0">
                <a:latin typeface="Calibri" panose="020F0502020204030204" pitchFamily="34" charset="0"/>
              </a:rPr>
              <a:t> from the patient service representative, to the doctor and everyone in between, and you not only get back more time, you build a better care, you can see more patients, and you feel better about coming to work.” – Clinical Director</a:t>
            </a:r>
            <a:endParaRPr lang="en-US" sz="2100" i="1" dirty="0">
              <a:latin typeface="Calibri" panose="020F0502020204030204" pitchFamily="34" charset="0"/>
            </a:endParaRPr>
          </a:p>
        </p:txBody>
      </p:sp>
      <p:grpSp>
        <p:nvGrpSpPr>
          <p:cNvPr id="3" name="Group 2" descr="Photo of a group of people joining hands in the center of a circle and drawing of people in a circle" title="Teamwork"/>
          <p:cNvGrpSpPr/>
          <p:nvPr/>
        </p:nvGrpSpPr>
        <p:grpSpPr>
          <a:xfrm>
            <a:off x="1165521" y="4430929"/>
            <a:ext cx="6798423" cy="2274671"/>
            <a:chOff x="1165521" y="4430929"/>
            <a:chExt cx="6798423" cy="2274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13732" b="-796"/>
            <a:stretch/>
          </p:blipFill>
          <p:spPr>
            <a:xfrm>
              <a:off x="4611144" y="4430929"/>
              <a:ext cx="3352800" cy="22746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521" y="4679213"/>
              <a:ext cx="3268142" cy="1634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1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7954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Process of Implementation</a:t>
            </a:r>
            <a:endParaRPr lang="en-US" sz="3000" b="1" dirty="0">
              <a:solidFill>
                <a:srgbClr val="0099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524000"/>
            <a:ext cx="4953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libri" panose="020F0502020204030204" pitchFamily="34" charset="0"/>
              </a:rPr>
              <a:t>  </a:t>
            </a:r>
            <a:r>
              <a:rPr lang="en-US" sz="2600" u="sng" dirty="0" smtClean="0">
                <a:latin typeface="Calibri" panose="020F0502020204030204" pitchFamily="34" charset="0"/>
              </a:rPr>
              <a:t>Engaging frontline employees</a:t>
            </a:r>
            <a:r>
              <a:rPr lang="en-US" sz="2600" dirty="0" smtClean="0">
                <a:latin typeface="Calibri" panose="020F0502020204030204" pitchFamily="34" charset="0"/>
              </a:rPr>
              <a:t> in developing Lean redesigns is a critical step.</a:t>
            </a:r>
          </a:p>
          <a:p>
            <a:pPr marL="0" indent="0">
              <a:buNone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r>
              <a:rPr lang="en-US" sz="2100" i="1" dirty="0" smtClean="0">
                <a:latin typeface="Calibri" panose="020F0502020204030204" pitchFamily="34" charset="0"/>
              </a:rPr>
              <a:t>“</a:t>
            </a:r>
            <a:r>
              <a:rPr lang="en-US" sz="2100" i="1" dirty="0">
                <a:latin typeface="Calibri" panose="020F0502020204030204" pitchFamily="34" charset="0"/>
              </a:rPr>
              <a:t>[I think for Lean to be successful] </a:t>
            </a:r>
            <a:r>
              <a:rPr lang="en-US" sz="2100" i="1" dirty="0" smtClean="0">
                <a:latin typeface="Calibri" panose="020F0502020204030204" pitchFamily="34" charset="0"/>
              </a:rPr>
              <a:t>…</a:t>
            </a:r>
            <a:r>
              <a:rPr lang="en-US" sz="2100" b="1" i="1" dirty="0" smtClean="0">
                <a:latin typeface="Calibri" panose="020F0502020204030204" pitchFamily="34" charset="0"/>
              </a:rPr>
              <a:t>make </a:t>
            </a:r>
            <a:r>
              <a:rPr lang="en-US" sz="2100" b="1" i="1" dirty="0">
                <a:latin typeface="Calibri" panose="020F0502020204030204" pitchFamily="34" charset="0"/>
              </a:rPr>
              <a:t>sure that the doctors and the staff continue to have a say in what happens</a:t>
            </a:r>
            <a:r>
              <a:rPr lang="en-US" sz="2100" i="1" dirty="0">
                <a:latin typeface="Calibri" panose="020F0502020204030204" pitchFamily="34" charset="0"/>
              </a:rPr>
              <a:t>. That's always a big concern is </a:t>
            </a:r>
            <a:r>
              <a:rPr lang="en-US" sz="2100" i="1" dirty="0" smtClean="0">
                <a:latin typeface="Calibri" panose="020F0502020204030204" pitchFamily="34" charset="0"/>
              </a:rPr>
              <a:t>that… people </a:t>
            </a:r>
            <a:r>
              <a:rPr lang="en-US" sz="2100" i="1" dirty="0">
                <a:latin typeface="Calibri" panose="020F0502020204030204" pitchFamily="34" charset="0"/>
              </a:rPr>
              <a:t>are worried </a:t>
            </a:r>
            <a:r>
              <a:rPr lang="en-US" sz="2100" i="1" dirty="0" smtClean="0">
                <a:latin typeface="Calibri" panose="020F0502020204030204" pitchFamily="34" charset="0"/>
              </a:rPr>
              <a:t>things </a:t>
            </a:r>
            <a:r>
              <a:rPr lang="en-US" sz="2100" i="1" dirty="0">
                <a:latin typeface="Calibri" panose="020F0502020204030204" pitchFamily="34" charset="0"/>
              </a:rPr>
              <a:t>just </a:t>
            </a:r>
            <a:r>
              <a:rPr lang="en-US" sz="2100" i="1" dirty="0" smtClean="0">
                <a:latin typeface="Calibri" panose="020F0502020204030204" pitchFamily="34" charset="0"/>
              </a:rPr>
              <a:t>happen </a:t>
            </a:r>
            <a:r>
              <a:rPr lang="en-US" sz="2100" i="1" dirty="0">
                <a:latin typeface="Calibri" panose="020F0502020204030204" pitchFamily="34" charset="0"/>
              </a:rPr>
              <a:t>from above and we're losing control</a:t>
            </a:r>
            <a:r>
              <a:rPr lang="en-US" sz="2100" i="1" dirty="0" smtClean="0">
                <a:latin typeface="Calibri" panose="020F0502020204030204" pitchFamily="34" charset="0"/>
              </a:rPr>
              <a:t>.” </a:t>
            </a:r>
            <a:r>
              <a:rPr lang="en-US" sz="2000" i="1" dirty="0">
                <a:latin typeface="Calibri" panose="020F0502020204030204" pitchFamily="34" charset="0"/>
              </a:rPr>
              <a:t>–</a:t>
            </a:r>
            <a:r>
              <a:rPr lang="en-US" sz="2100" i="1" dirty="0" smtClean="0">
                <a:latin typeface="Calibri" panose="020F0502020204030204" pitchFamily="34" charset="0"/>
              </a:rPr>
              <a:t> Internist</a:t>
            </a:r>
            <a:endParaRPr lang="en-US" sz="1200" i="1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1200" i="1" dirty="0" smtClean="0">
              <a:latin typeface="Calibri" panose="020F0502020204030204" pitchFamily="34" charset="0"/>
            </a:endParaRP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When participants were involved in developing new work processes or had greater flexibility in adapting redesigns, they reported being </a:t>
            </a:r>
            <a:r>
              <a:rPr lang="en-US" sz="2200" b="1" i="1" dirty="0" smtClean="0">
                <a:latin typeface="Calibri" panose="020F0502020204030204" pitchFamily="34" charset="0"/>
              </a:rPr>
              <a:t>more willing to at least “try out” Lean redesigns.                 </a:t>
            </a:r>
            <a:endParaRPr lang="en-US" sz="2100" i="1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100" i="1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i="1" dirty="0">
              <a:latin typeface="Calibri" panose="020F0502020204030204" pitchFamily="34" charset="0"/>
            </a:endParaRPr>
          </a:p>
        </p:txBody>
      </p:sp>
      <p:pic>
        <p:nvPicPr>
          <p:cNvPr id="2" name="Picture 1" descr="Photo of several employees looking at various materials related to Lean redesign, such as voice of the patient" title="Engaging employe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05699"/>
            <a:ext cx="3473436" cy="2667000"/>
          </a:xfrm>
          <a:prstGeom prst="rect">
            <a:avLst/>
          </a:prstGeom>
        </p:spPr>
      </p:pic>
      <p:pic>
        <p:nvPicPr>
          <p:cNvPr id="6" name="Picture 5" descr="Cartoon of pairs of people holding puzzle pieces" title="Implement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02" y="4049230"/>
            <a:ext cx="2663832" cy="2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white figure painting other figures red" title="Micro-cul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509" y="533400"/>
            <a:ext cx="3162091" cy="2687777"/>
          </a:xfrm>
          <a:prstGeom prst="rect">
            <a:avLst/>
          </a:prstGeom>
        </p:spPr>
      </p:pic>
      <p:pic>
        <p:nvPicPr>
          <p:cNvPr id="9" name="Picture 8" descr="Cartoon of white figures with a red figure standing in front" title="Micro-cultur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5" y="4372324"/>
            <a:ext cx="3415835" cy="2561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609600"/>
            <a:ext cx="2489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Inner Setting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599" y="1066800"/>
            <a:ext cx="5689799" cy="287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libri" panose="020F0502020204030204" pitchFamily="34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</a:rPr>
              <a:t>Matching implementation style to existing </a:t>
            </a:r>
            <a:r>
              <a:rPr lang="en-US" u="sng" dirty="0" smtClean="0">
                <a:latin typeface="Calibri" panose="020F0502020204030204" pitchFamily="34" charset="0"/>
              </a:rPr>
              <a:t>organizational cultures: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u="sng" dirty="0" smtClean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Top-down style not as effective in clinics with </a:t>
            </a:r>
            <a:r>
              <a:rPr lang="en-US" sz="2200" i="1" dirty="0" smtClean="0">
                <a:latin typeface="Calibri" panose="020F0502020204030204" pitchFamily="34" charset="0"/>
              </a:rPr>
              <a:t>“</a:t>
            </a:r>
            <a:r>
              <a:rPr lang="en-US" sz="2200" b="1" i="1" dirty="0" smtClean="0">
                <a:latin typeface="Calibri" panose="020F0502020204030204" pitchFamily="34" charset="0"/>
              </a:rPr>
              <a:t>democratic, non-hierarchical” cultures.</a:t>
            </a:r>
            <a:endParaRPr lang="en-US" sz="2200" i="1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449777"/>
            <a:ext cx="7679491" cy="1731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 Micro-cultures, largely fostered by </a:t>
            </a:r>
            <a:r>
              <a:rPr lang="en-US" u="sng" dirty="0" smtClean="0">
                <a:latin typeface="Calibri" panose="020F0502020204030204" pitchFamily="34" charset="0"/>
              </a:rPr>
              <a:t>local leadership</a:t>
            </a:r>
            <a:r>
              <a:rPr lang="en-US" dirty="0" smtClean="0">
                <a:latin typeface="Calibri" panose="020F0502020204030204" pitchFamily="34" charset="0"/>
              </a:rPr>
              <a:t>, can powerfully affect implementation efforts.</a:t>
            </a:r>
            <a:endParaRPr lang="en-US" u="sng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399" y="4803354"/>
            <a:ext cx="609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92934"/>
                </a:solidFill>
                <a:latin typeface="Calibri" panose="020F0502020204030204" pitchFamily="34" charset="0"/>
              </a:rPr>
              <a:t>Even </a:t>
            </a:r>
            <a:r>
              <a:rPr lang="en-US" sz="2200" dirty="0">
                <a:solidFill>
                  <a:srgbClr val="292934"/>
                </a:solidFill>
                <a:latin typeface="Calibri" panose="020F0502020204030204" pitchFamily="34" charset="0"/>
              </a:rPr>
              <a:t>when highly skeptical of Lean, </a:t>
            </a:r>
            <a:r>
              <a:rPr lang="en-US" sz="2200" b="1" i="1" dirty="0">
                <a:solidFill>
                  <a:srgbClr val="292934"/>
                </a:solidFill>
                <a:latin typeface="Calibri" panose="020F0502020204030204" pitchFamily="34" charset="0"/>
              </a:rPr>
              <a:t>faith in the </a:t>
            </a:r>
            <a:r>
              <a:rPr lang="en-US" sz="2200" b="1" i="1" dirty="0" smtClean="0">
                <a:solidFill>
                  <a:srgbClr val="292934"/>
                </a:solidFill>
                <a:latin typeface="Calibri" panose="020F0502020204030204" pitchFamily="34" charset="0"/>
              </a:rPr>
              <a:t>department’s leadership</a:t>
            </a:r>
            <a:r>
              <a:rPr lang="en-US" sz="2200" dirty="0">
                <a:solidFill>
                  <a:srgbClr val="292934"/>
                </a:solidFill>
                <a:latin typeface="Calibri" panose="020F0502020204030204" pitchFamily="34" charset="0"/>
              </a:rPr>
              <a:t>, and leaders’ willingness to be flexible and open, provided an environment where members felt that they should at least </a:t>
            </a:r>
            <a:r>
              <a:rPr lang="en-US" sz="2200" b="1" i="1" dirty="0" smtClean="0">
                <a:solidFill>
                  <a:srgbClr val="292934"/>
                </a:solidFill>
                <a:latin typeface="Calibri" panose="020F0502020204030204" pitchFamily="34" charset="0"/>
              </a:rPr>
              <a:t>“</a:t>
            </a:r>
            <a:r>
              <a:rPr lang="en-US" sz="2200" b="1" i="1" dirty="0">
                <a:solidFill>
                  <a:srgbClr val="292934"/>
                </a:solidFill>
                <a:latin typeface="Calibri" panose="020F0502020204030204" pitchFamily="34" charset="0"/>
              </a:rPr>
              <a:t>give Lean a chance</a:t>
            </a:r>
            <a:r>
              <a:rPr lang="en-US" sz="2200" b="1" i="1" dirty="0" smtClean="0">
                <a:solidFill>
                  <a:srgbClr val="292934"/>
                </a:solidFill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744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four figures in a circle of arrows. A green figure stands on an arrow leading to a red figure on an arrow leading to a blue figure on an arrow leading to an orange figure on an arrow" title="Individu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3233990" cy="2428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609600"/>
            <a:ext cx="73103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8C3193"/>
                </a:solidFill>
                <a:latin typeface="Cambria" panose="02040503050406030204" pitchFamily="18" charset="0"/>
              </a:rPr>
              <a:t>Characteristics of Individuals and Teams</a:t>
            </a:r>
            <a:endParaRPr lang="en-US" sz="3000" b="1" dirty="0">
              <a:solidFill>
                <a:srgbClr val="8C3193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143000"/>
            <a:ext cx="563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alibri" panose="020F0502020204030204" pitchFamily="34" charset="0"/>
              </a:rPr>
              <a:t>  </a:t>
            </a:r>
            <a:r>
              <a:rPr lang="en-US" u="sng" dirty="0">
                <a:latin typeface="Calibri" panose="020F0502020204030204" pitchFamily="34" charset="0"/>
              </a:rPr>
              <a:t>W</a:t>
            </a:r>
            <a:r>
              <a:rPr lang="en-US" u="sng" dirty="0" smtClean="0">
                <a:latin typeface="Calibri" panose="020F0502020204030204" pitchFamily="34" charset="0"/>
              </a:rPr>
              <a:t>ork roles and relationships </a:t>
            </a:r>
            <a:r>
              <a:rPr lang="en-US" dirty="0" smtClean="0">
                <a:latin typeface="Calibri" panose="020F0502020204030204" pitchFamily="34" charset="0"/>
              </a:rPr>
              <a:t>between care team members were dramatically changed.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Required skillsets, </a:t>
            </a:r>
            <a:r>
              <a:rPr lang="en-US" sz="2400" dirty="0" smtClean="0">
                <a:latin typeface="Calibri" panose="020F0502020204030204" pitchFamily="34" charset="0"/>
              </a:rPr>
              <a:t>competence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</a:rPr>
              <a:t>MA as newly designated “Flow Manager”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274320" lvl="1" indent="0">
              <a:spcBef>
                <a:spcPts val="0"/>
              </a:spcBef>
              <a:buNone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MD </a:t>
            </a:r>
            <a:r>
              <a:rPr lang="en-US" sz="2400" b="1" dirty="0" smtClean="0">
                <a:latin typeface="Calibri" panose="020F0502020204030204" pitchFamily="34" charset="0"/>
              </a:rPr>
              <a:t>compliance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with Lean </a:t>
            </a:r>
            <a:r>
              <a:rPr lang="en-US" sz="2400" b="1" dirty="0" smtClean="0">
                <a:latin typeface="Calibri" panose="020F0502020204030204" pitchFamily="34" charset="0"/>
              </a:rPr>
              <a:t>redesigns </a:t>
            </a:r>
            <a:r>
              <a:rPr lang="en-US" sz="2400" dirty="0" smtClean="0">
                <a:latin typeface="Calibri" panose="020F0502020204030204" pitchFamily="34" charset="0"/>
              </a:rPr>
              <a:t>affected team’s ability </a:t>
            </a:r>
            <a:r>
              <a:rPr lang="en-US" sz="2400" dirty="0">
                <a:latin typeface="Calibri" panose="020F0502020204030204" pitchFamily="34" charset="0"/>
              </a:rPr>
              <a:t>to </a:t>
            </a:r>
            <a:r>
              <a:rPr lang="en-US" sz="2400" dirty="0" smtClean="0">
                <a:latin typeface="Calibri" panose="020F0502020204030204" pitchFamily="34" charset="0"/>
              </a:rPr>
              <a:t>adopt the new workflows.</a:t>
            </a: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  <a:p>
            <a:pPr lvl="1" indent="0">
              <a:buNone/>
            </a:pPr>
            <a:endParaRPr lang="en-US" sz="1900" i="1" dirty="0" smtClean="0">
              <a:latin typeface="Calibri" panose="020F0502020204030204" pitchFamily="34" charset="0"/>
            </a:endParaRPr>
          </a:p>
        </p:txBody>
      </p:sp>
      <p:pic>
        <p:nvPicPr>
          <p:cNvPr id="3" name="Picture 2" descr="Cartoon of four people pushing four blocks together" title="Teamwor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582" y="4419600"/>
            <a:ext cx="2790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Photo of female doctor and older female patient" title="Physician aut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81400" cy="24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30" y="589002"/>
            <a:ext cx="73103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8C3193"/>
                </a:solidFill>
                <a:latin typeface="Cambria" panose="02040503050406030204" pitchFamily="18" charset="0"/>
              </a:rPr>
              <a:t>Characteristics of Individuals and Teams</a:t>
            </a:r>
            <a:endParaRPr lang="en-US" sz="3000" b="1" dirty="0">
              <a:solidFill>
                <a:srgbClr val="8C3193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19200"/>
            <a:ext cx="7543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Calibri" panose="020F0502020204030204" pitchFamily="34" charset="0"/>
              </a:rPr>
              <a:t>  Physician </a:t>
            </a:r>
            <a:r>
              <a:rPr lang="en-US" sz="2500" u="sng" dirty="0" smtClean="0">
                <a:latin typeface="Calibri" panose="020F0502020204030204" pitchFamily="34" charset="0"/>
              </a:rPr>
              <a:t>autonomy</a:t>
            </a:r>
            <a:r>
              <a:rPr lang="en-US" sz="2500" dirty="0" smtClean="0">
                <a:latin typeface="Calibri" panose="020F0502020204030204" pitchFamily="34" charset="0"/>
              </a:rPr>
              <a:t> and </a:t>
            </a:r>
            <a:r>
              <a:rPr lang="en-US" sz="2500" u="sng" dirty="0" smtClean="0">
                <a:latin typeface="Calibri" panose="020F0502020204030204" pitchFamily="34" charset="0"/>
              </a:rPr>
              <a:t>adherence</a:t>
            </a:r>
            <a:r>
              <a:rPr lang="en-US" sz="25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u="sng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</a:pPr>
            <a:r>
              <a:rPr lang="en-US" sz="2200" dirty="0" smtClean="0">
                <a:latin typeface="Calibri" panose="020F0502020204030204" pitchFamily="34" charset="0"/>
              </a:rPr>
              <a:t>Those most resistant to Lean believed they were </a:t>
            </a:r>
            <a:r>
              <a:rPr lang="en-US" sz="2200" b="1" dirty="0" smtClean="0">
                <a:latin typeface="Calibri" panose="020F0502020204030204" pitchFamily="34" charset="0"/>
              </a:rPr>
              <a:t>already highly efficient.</a:t>
            </a:r>
          </a:p>
          <a:p>
            <a:pPr indent="0">
              <a:spcBef>
                <a:spcPts val="0"/>
              </a:spcBef>
              <a:buNone/>
            </a:pPr>
            <a:endParaRPr lang="en-US" sz="2200" b="1" dirty="0" smtClean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</a:rPr>
              <a:t>Some were concerned </a:t>
            </a:r>
            <a:r>
              <a:rPr lang="en-US" sz="2200" dirty="0" smtClean="0">
                <a:latin typeface="Calibri" panose="020F0502020204030204" pitchFamily="34" charset="0"/>
              </a:rPr>
              <a:t>that Lean </a:t>
            </a:r>
            <a:r>
              <a:rPr lang="en-US" sz="2200" b="1" dirty="0" smtClean="0">
                <a:latin typeface="Calibri" panose="020F0502020204030204" pitchFamily="34" charset="0"/>
              </a:rPr>
              <a:t>threatens their autonomy</a:t>
            </a:r>
            <a:r>
              <a:rPr lang="en-US" sz="2200" dirty="0" smtClean="0">
                <a:latin typeface="Calibri" panose="020F0502020204030204" pitchFamily="34" charset="0"/>
              </a:rPr>
              <a:t>; others acknowledged they </a:t>
            </a:r>
            <a:r>
              <a:rPr lang="en-US" sz="2200" b="1" dirty="0">
                <a:latin typeface="Calibri" panose="020F0502020204030204" pitchFamily="34" charset="0"/>
              </a:rPr>
              <a:t>still had </a:t>
            </a:r>
            <a:r>
              <a:rPr lang="en-US" sz="2200" b="1" dirty="0" smtClean="0">
                <a:latin typeface="Calibri" panose="020F0502020204030204" pitchFamily="34" charset="0"/>
              </a:rPr>
              <a:t>authority where </a:t>
            </a:r>
            <a:r>
              <a:rPr lang="en-US" sz="2200" b="1" dirty="0">
                <a:latin typeface="Calibri" panose="020F0502020204030204" pitchFamily="34" charset="0"/>
              </a:rPr>
              <a:t>it </a:t>
            </a:r>
            <a:r>
              <a:rPr lang="en-US" sz="2200" b="1" dirty="0" smtClean="0">
                <a:latin typeface="Calibri" panose="020F0502020204030204" pitchFamily="34" charset="0"/>
              </a:rPr>
              <a:t>matters </a:t>
            </a:r>
            <a:r>
              <a:rPr lang="en-US" sz="2200" dirty="0" smtClean="0">
                <a:latin typeface="Calibri" panose="020F0502020204030204" pitchFamily="34" charset="0"/>
              </a:rPr>
              <a:t>most (in exam room):</a:t>
            </a:r>
          </a:p>
          <a:p>
            <a:pPr indent="0">
              <a:spcBef>
                <a:spcPts val="0"/>
              </a:spcBef>
              <a:buNone/>
            </a:pP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4385608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i="1" dirty="0" smtClean="0">
                <a:solidFill>
                  <a:srgbClr val="292934"/>
                </a:solidFill>
                <a:latin typeface="Calibri" panose="020F0502020204030204" pitchFamily="34" charset="0"/>
              </a:rPr>
              <a:t>“I don't feel like my work has changed so much that I'm not </a:t>
            </a:r>
            <a:r>
              <a:rPr lang="en-US" sz="2000" b="1" i="1" dirty="0" smtClean="0">
                <a:solidFill>
                  <a:srgbClr val="292934"/>
                </a:solidFill>
                <a:latin typeface="Calibri" panose="020F0502020204030204" pitchFamily="34" charset="0"/>
              </a:rPr>
              <a:t>in control. I still decide what I'm doing with my patients. </a:t>
            </a:r>
            <a:r>
              <a:rPr lang="en-US" sz="2000" i="1" dirty="0" smtClean="0">
                <a:solidFill>
                  <a:srgbClr val="292934"/>
                </a:solidFill>
                <a:latin typeface="Calibri" panose="020F0502020204030204" pitchFamily="34" charset="0"/>
              </a:rPr>
              <a:t>It's just that Lean presents my patients to me in a nicer way so that I can do my work better.”  – Physician</a:t>
            </a:r>
            <a:endParaRPr lang="en-US" sz="2000" i="1" dirty="0">
              <a:solidFill>
                <a:srgbClr val="29293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609600"/>
            <a:ext cx="8839200" cy="685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Summary of Qualitative Findings on Implementation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68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</a:rPr>
              <a:t>Outer setting had most impact on frontline acceptance of Lean   </a:t>
            </a:r>
            <a:r>
              <a:rPr lang="en-US" sz="2400" i="1" dirty="0" smtClean="0">
                <a:latin typeface="Calibri" panose="020F0502020204030204" pitchFamily="34" charset="0"/>
              </a:rPr>
              <a:t>in principle</a:t>
            </a:r>
            <a:r>
              <a:rPr lang="en-US" sz="2400" dirty="0" smtClean="0">
                <a:latin typeface="Calibri" panose="020F050202020403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Market pressures, Overwhelming demand in primary care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</a:rPr>
              <a:t>Other contextual factors </a:t>
            </a:r>
            <a:r>
              <a:rPr lang="en-US" sz="2400" dirty="0">
                <a:latin typeface="Calibri" panose="020F0502020204030204" pitchFamily="34" charset="0"/>
              </a:rPr>
              <a:t>played critical roles in </a:t>
            </a:r>
            <a:r>
              <a:rPr lang="en-US" sz="2400" dirty="0" smtClean="0">
                <a:latin typeface="Calibri" panose="020F0502020204030204" pitchFamily="34" charset="0"/>
              </a:rPr>
              <a:t>adoption </a:t>
            </a:r>
            <a:r>
              <a:rPr lang="en-US" sz="2400" dirty="0">
                <a:latin typeface="Calibri" panose="020F0502020204030204" pitchFamily="34" charset="0"/>
              </a:rPr>
              <a:t>of Lean </a:t>
            </a:r>
            <a:r>
              <a:rPr lang="en-US" sz="2400" i="1" dirty="0">
                <a:latin typeface="Calibri" panose="020F0502020204030204" pitchFamily="34" charset="0"/>
              </a:rPr>
              <a:t>in </a:t>
            </a:r>
            <a:r>
              <a:rPr lang="en-US" sz="2400" i="1" dirty="0" smtClean="0">
                <a:latin typeface="Calibri" panose="020F0502020204030204" pitchFamily="34" charset="0"/>
              </a:rPr>
              <a:t>practice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</a:t>
            </a:r>
            <a:endParaRPr lang="en-US" sz="2200" dirty="0">
              <a:latin typeface="Calibri" panose="020F0502020204030204" pitchFamily="34" charset="0"/>
            </a:endParaRPr>
          </a:p>
          <a:p>
            <a:endParaRPr lang="en-US" sz="2200" i="1" dirty="0" smtClean="0">
              <a:latin typeface="Calibri" panose="020F0502020204030204" pitchFamily="34" charset="0"/>
            </a:endParaRPr>
          </a:p>
          <a:p>
            <a:endParaRPr lang="en-US" sz="2200" i="1" dirty="0">
              <a:latin typeface="Calibri" panose="020F0502020204030204" pitchFamily="34" charset="0"/>
            </a:endParaRPr>
          </a:p>
          <a:p>
            <a:endParaRPr lang="en-US" sz="2200" i="1" dirty="0" smtClean="0">
              <a:latin typeface="Calibri" panose="020F0502020204030204" pitchFamily="34" charset="0"/>
            </a:endParaRPr>
          </a:p>
          <a:p>
            <a:endParaRPr lang="en-US" sz="2200" i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Hung DY, </a:t>
            </a:r>
            <a:r>
              <a:rPr lang="en-US" sz="2000" dirty="0">
                <a:latin typeface="Calibri" panose="020F0502020204030204" pitchFamily="34" charset="0"/>
              </a:rPr>
              <a:t>Gray CP, Martinez MC, </a:t>
            </a:r>
            <a:r>
              <a:rPr lang="en-US" sz="2000" dirty="0" err="1">
                <a:latin typeface="Calibri" panose="020F0502020204030204" pitchFamily="34" charset="0"/>
              </a:rPr>
              <a:t>Schmittdiel</a:t>
            </a:r>
            <a:r>
              <a:rPr lang="en-US" sz="2000" dirty="0">
                <a:latin typeface="Calibri" panose="020F0502020204030204" pitchFamily="34" charset="0"/>
              </a:rPr>
              <a:t> J, Harrison MI. </a:t>
            </a:r>
            <a:r>
              <a:rPr lang="en-US" sz="2000" dirty="0">
                <a:latin typeface="Calibri" panose="020F0502020204030204" pitchFamily="34" charset="0"/>
                <a:hlinkClick r:id="rId3"/>
              </a:rPr>
              <a:t>Acceptance of Lean Redesigns in Primary Care: A Contextual Analysis.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</a:rPr>
              <a:t>Health Care Management Review</a:t>
            </a:r>
            <a:r>
              <a:rPr lang="en-US" sz="2000" dirty="0">
                <a:latin typeface="Calibri" panose="020F0502020204030204" pitchFamily="34" charset="0"/>
              </a:rPr>
              <a:t>. 2016 Mar 2. [</a:t>
            </a:r>
            <a:r>
              <a:rPr lang="en-US" sz="2000" dirty="0" err="1">
                <a:latin typeface="Calibri" panose="020F0502020204030204" pitchFamily="34" charset="0"/>
              </a:rPr>
              <a:t>Epub</a:t>
            </a:r>
            <a:r>
              <a:rPr lang="en-US" sz="2000" dirty="0">
                <a:latin typeface="Calibri" panose="020F0502020204030204" pitchFamily="34" charset="0"/>
              </a:rPr>
              <a:t> ahead of print]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8514731"/>
              </p:ext>
            </p:extLst>
          </p:nvPr>
        </p:nvGraphicFramePr>
        <p:xfrm>
          <a:off x="1143000" y="2590800"/>
          <a:ext cx="7239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7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of a three-dimensional pie chart and a bar chart" title="Metrics"/>
          <p:cNvPicPr>
            <a:picLocks noChangeAspect="1"/>
          </p:cNvPicPr>
          <p:nvPr/>
        </p:nvPicPr>
        <p:blipFill rotWithShape="1">
          <a:blip r:embed="rId3"/>
          <a:srcRect r="10588"/>
          <a:stretch/>
        </p:blipFill>
        <p:spPr>
          <a:xfrm>
            <a:off x="4419600" y="3886200"/>
            <a:ext cx="4518212" cy="1600200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573689" y="1676400"/>
            <a:ext cx="8113111" cy="503612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Quantitative analysis of operational metrics indicating Lean’s impact in primary care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Performance areas examined:</a:t>
            </a:r>
          </a:p>
          <a:p>
            <a:endParaRPr lang="en-US" sz="700" dirty="0" smtClean="0">
              <a:latin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</a:rPr>
              <a:t>Workflow Efficiency (“Flow” metrics)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</a:rPr>
              <a:t>Physician Productivity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</a:rPr>
              <a:t>Operating Expenses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</a:rPr>
              <a:t>Clinical Quality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</a:rPr>
              <a:t>Patient Satisfaction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</a:rPr>
              <a:t>Physician and Staff Satisfaction</a:t>
            </a:r>
            <a:endParaRPr lang="en-US" sz="22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Impact of Lean on System Performance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838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Quantitative Methods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382000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Data sourced from dashboards, </a:t>
            </a:r>
            <a:r>
              <a:rPr lang="en-US" dirty="0" smtClean="0">
                <a:latin typeface="Calibri" panose="020F0502020204030204" pitchFamily="34" charset="0"/>
              </a:rPr>
              <a:t>billing, </a:t>
            </a:r>
            <a:r>
              <a:rPr lang="en-US" dirty="0">
                <a:latin typeface="Calibri" panose="020F0502020204030204" pitchFamily="34" charset="0"/>
              </a:rPr>
              <a:t>quality </a:t>
            </a:r>
            <a:r>
              <a:rPr lang="en-US" dirty="0" smtClean="0">
                <a:latin typeface="Calibri" panose="020F0502020204030204" pitchFamily="34" charset="0"/>
              </a:rPr>
              <a:t>reports, Experience of Work, </a:t>
            </a:r>
            <a:r>
              <a:rPr lang="en-US" dirty="0">
                <a:latin typeface="Calibri" panose="020F0502020204030204" pitchFamily="34" charset="0"/>
              </a:rPr>
              <a:t>AMGA, and </a:t>
            </a:r>
            <a:r>
              <a:rPr lang="en-US" dirty="0" smtClean="0">
                <a:latin typeface="Calibri" panose="020F0502020204030204" pitchFamily="34" charset="0"/>
              </a:rPr>
              <a:t>Press-</a:t>
            </a:r>
            <a:r>
              <a:rPr lang="en-US" dirty="0" err="1" smtClean="0">
                <a:latin typeface="Calibri" panose="020F0502020204030204" pitchFamily="34" charset="0"/>
              </a:rPr>
              <a:t>Ganey</a:t>
            </a:r>
            <a:r>
              <a:rPr lang="en-US" dirty="0" smtClean="0">
                <a:latin typeface="Calibri" panose="020F0502020204030204" pitchFamily="34" charset="0"/>
              </a:rPr>
              <a:t> surveys</a:t>
            </a: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Generalized </a:t>
            </a:r>
            <a:r>
              <a:rPr lang="en-US" dirty="0">
                <a:latin typeface="Calibri" panose="020F0502020204030204" pitchFamily="34" charset="0"/>
              </a:rPr>
              <a:t>linear mixed models </a:t>
            </a:r>
            <a:r>
              <a:rPr lang="en-US" dirty="0" smtClean="0">
                <a:latin typeface="Calibri" panose="020F0502020204030204" pitchFamily="34" charset="0"/>
              </a:rPr>
              <a:t>with physician-month </a:t>
            </a:r>
            <a:r>
              <a:rPr lang="en-US" dirty="0">
                <a:latin typeface="Calibri" panose="020F0502020204030204" pitchFamily="34" charset="0"/>
              </a:rPr>
              <a:t>as </a:t>
            </a:r>
            <a:r>
              <a:rPr lang="en-US" dirty="0" smtClean="0">
                <a:latin typeface="Calibri" panose="020F0502020204030204" pitchFamily="34" charset="0"/>
              </a:rPr>
              <a:t>unit </a:t>
            </a:r>
            <a:r>
              <a:rPr lang="en-US" dirty="0">
                <a:latin typeface="Calibri" panose="020F0502020204030204" pitchFamily="34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</a:rPr>
              <a:t>observation (N=328 MDs employed from 2011-2014)</a:t>
            </a:r>
          </a:p>
          <a:p>
            <a:pPr marL="0" indent="0">
              <a:buNone/>
            </a:pPr>
            <a:endParaRPr lang="en-US" sz="1500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Estimated overall impacts over time using interrupted time series analysis, non-randomized </a:t>
            </a:r>
            <a:r>
              <a:rPr lang="en-US" dirty="0">
                <a:latin typeface="Calibri" panose="020F0502020204030204" pitchFamily="34" charset="0"/>
              </a:rPr>
              <a:t>stepped wedge </a:t>
            </a:r>
            <a:r>
              <a:rPr lang="en-US" dirty="0" smtClean="0">
                <a:latin typeface="Calibri" panose="020F0502020204030204" pitchFamily="34" charset="0"/>
              </a:rPr>
              <a:t>design</a:t>
            </a:r>
          </a:p>
          <a:p>
            <a:endParaRPr lang="en-US" sz="1500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Phased implementation of Lean:</a:t>
            </a:r>
          </a:p>
          <a:p>
            <a:endParaRPr lang="en-US" sz="7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Projected</a:t>
            </a:r>
            <a:r>
              <a:rPr lang="en-US" dirty="0" smtClean="0">
                <a:latin typeface="Calibri" panose="020F0502020204030204" pitchFamily="34" charset="0"/>
              </a:rPr>
              <a:t> values (“counterfactual” in the absence of Lean) vs. </a:t>
            </a:r>
            <a:r>
              <a:rPr lang="en-US" b="1" i="1" dirty="0" smtClean="0">
                <a:latin typeface="Calibri" panose="020F0502020204030204" pitchFamily="34" charset="0"/>
              </a:rPr>
              <a:t>Observed</a:t>
            </a:r>
            <a:r>
              <a:rPr lang="en-US" dirty="0" smtClean="0">
                <a:latin typeface="Calibri" panose="020F0502020204030204" pitchFamily="34" charset="0"/>
              </a:rPr>
              <a:t> values after Lean redesigns were implemented in all clinics across the system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6783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Project Team:</a:t>
            </a:r>
          </a:p>
          <a:p>
            <a:r>
              <a:rPr lang="en-US" sz="2200" b="0" dirty="0" smtClean="0"/>
              <a:t>Carrie Gray, Ph.D., Su-Ying Liang, Ph.D., </a:t>
            </a:r>
          </a:p>
          <a:p>
            <a:r>
              <a:rPr lang="en-US" sz="2200" b="0" dirty="0" smtClean="0"/>
              <a:t>Meghan Martinez, M.P.H., Hal Luft, Ph.D., </a:t>
            </a:r>
          </a:p>
          <a:p>
            <a:r>
              <a:rPr lang="en-US" sz="2200" b="0" dirty="0" smtClean="0"/>
              <a:t>Deanne Wiley, C.R.A., Julie A. </a:t>
            </a:r>
            <a:r>
              <a:rPr lang="en-US" sz="2200" b="0" dirty="0" err="1" smtClean="0"/>
              <a:t>Schmittdiel</a:t>
            </a:r>
            <a:r>
              <a:rPr lang="en-US" sz="2200" b="0" dirty="0" smtClean="0"/>
              <a:t>, Ph.D.</a:t>
            </a:r>
          </a:p>
          <a:p>
            <a:endParaRPr lang="en-US" dirty="0" smtClean="0"/>
          </a:p>
          <a:p>
            <a:r>
              <a:rPr lang="en-US" sz="2000" b="0" dirty="0" smtClean="0"/>
              <a:t>This study was supported by a task order under AHRQ’s </a:t>
            </a:r>
          </a:p>
          <a:p>
            <a:r>
              <a:rPr lang="en-US" sz="2000" b="0" dirty="0" smtClean="0"/>
              <a:t>ACTION II contract. Its findings do not reflect the view of </a:t>
            </a:r>
          </a:p>
          <a:p>
            <a:r>
              <a:rPr lang="en-US" sz="2000" b="0" dirty="0" smtClean="0"/>
              <a:t>AHRQ or any federal agency.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3394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Phased Implementation of Lean Redesigns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7029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r chart showing schedule of implementation from pilot in September/October 2011 through 3 beta tests and 7 clinics running through May/June 2014" title="Phased implement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066800"/>
            <a:ext cx="6086475" cy="47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 title="Workflow efficiency"/>
          <p:cNvSpPr txBox="1">
            <a:spLocks/>
          </p:cNvSpPr>
          <p:nvPr/>
        </p:nvSpPr>
        <p:spPr>
          <a:xfrm>
            <a:off x="503110" y="381000"/>
            <a:ext cx="8229600" cy="3631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Workflow Efficiency (</a:t>
            </a:r>
            <a:r>
              <a:rPr lang="en-US" sz="25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Office Visit Charts Closed &lt; 2 hours)</a:t>
            </a:r>
            <a:endParaRPr lang="en-US" sz="25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 descr="Two charts showing percentage of office visit charts closed in under 2 hours for pilot, 3 beta tests, and 7 clinics from January 2011 through May 2014" title="Workflow efficiency"/>
          <p:cNvGrpSpPr/>
          <p:nvPr/>
        </p:nvGrpSpPr>
        <p:grpSpPr>
          <a:xfrm>
            <a:off x="494822" y="868680"/>
            <a:ext cx="8067557" cy="5992745"/>
            <a:chOff x="494822" y="868680"/>
            <a:chExt cx="8067557" cy="5992745"/>
          </a:xfrm>
        </p:grpSpPr>
        <p:pic>
          <p:nvPicPr>
            <p:cNvPr id="22" name="Picture 21" title="Workflow efficienc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22" y="868680"/>
              <a:ext cx="8046720" cy="30175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22" y="3838409"/>
              <a:ext cx="8067557" cy="302301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412335" y="897523"/>
            <a:ext cx="3859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13116" y="897523"/>
            <a:ext cx="36901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Beta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46606" y="897522"/>
            <a:ext cx="36901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Beta 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80097" y="897523"/>
            <a:ext cx="36901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Beta 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227" y="3867184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kumimoji="0" lang="en-US" sz="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30713" y="3867184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4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33782" y="3867184"/>
            <a:ext cx="39466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30793" y="897522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86447" y="3867184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6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83949" y="897522"/>
            <a:ext cx="41229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2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48425" y="3867184"/>
            <a:ext cx="39466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 7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5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59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Workflow </a:t>
            </a:r>
            <a:r>
              <a:rPr lang="en-US" sz="3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Efficiency </a:t>
            </a:r>
            <a:endParaRPr lang="en-US" sz="3000" dirty="0"/>
          </a:p>
        </p:txBody>
      </p:sp>
      <p:pic>
        <p:nvPicPr>
          <p:cNvPr id="5" name="Picture 2" descr="Table showing flow metric, projected value without Lean, observed value with Lean, and mean difference (95% bootstrap); office visit &lt;2 hours, 51.2% without Lean, 56.2% with Lean (5% difference); e-messaging &lt;4 hours, 79.5% without Lean, 77.7% with Lean (minus 1.9% difference); prescription renewal &lt;4 hours, 63.4% without Lean, 71.4% with Lean (8% difference); telephone &lt;4 hours, 57.3% without Lean, 62.4% with Lean (5.1% difference)" title="Workflow effici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0525"/>
            <a:ext cx="8610600" cy="212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1000" y="3962400"/>
            <a:ext cx="8547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*p&lt;0.05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1143000" y="4586407"/>
            <a:ext cx="7239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b="1" u="sng" dirty="0" smtClean="0">
                <a:latin typeface="Calibri" panose="020F0502020204030204" pitchFamily="34" charset="0"/>
              </a:rPr>
              <a:t>Flow 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Office </a:t>
            </a:r>
            <a:r>
              <a:rPr lang="en-US" sz="2000" dirty="0">
                <a:latin typeface="Calibri" panose="020F0502020204030204" pitchFamily="34" charset="0"/>
              </a:rPr>
              <a:t>visit </a:t>
            </a:r>
            <a:r>
              <a:rPr lang="en-US" sz="2000" dirty="0" smtClean="0">
                <a:latin typeface="Calibri" panose="020F0502020204030204" pitchFamily="34" charset="0"/>
              </a:rPr>
              <a:t>charts closed within 2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Electronic patient messages responded within 4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Prescription refills renewed within 4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Telephone </a:t>
            </a:r>
            <a:r>
              <a:rPr lang="en-US" sz="2000" dirty="0">
                <a:latin typeface="Calibri" panose="020F0502020204030204" pitchFamily="34" charset="0"/>
              </a:rPr>
              <a:t>encounters closed </a:t>
            </a:r>
            <a:r>
              <a:rPr lang="en-US" sz="2000" dirty="0" smtClean="0">
                <a:latin typeface="Calibri" panose="020F0502020204030204" pitchFamily="34" charset="0"/>
              </a:rPr>
              <a:t>within 4 hours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Physician Productivity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408402"/>
            <a:ext cx="31110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wRVU</a:t>
            </a:r>
            <a:r>
              <a:rPr lang="en-US" sz="1500" dirty="0" smtClean="0"/>
              <a:t>: work Relative Value Unit</a:t>
            </a:r>
          </a:p>
          <a:p>
            <a:r>
              <a:rPr lang="en-US" sz="1500" dirty="0" err="1" smtClean="0"/>
              <a:t>cFTE</a:t>
            </a:r>
            <a:r>
              <a:rPr lang="en-US" sz="1500" dirty="0" smtClean="0"/>
              <a:t>: clinical Full-Time Equivalent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8135630" y="3449085"/>
            <a:ext cx="8547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*p&lt;0.05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1302614" y="457200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RVUs restated to CMS 2014 v2 </a:t>
            </a:r>
            <a:r>
              <a:rPr lang="en-US" sz="2200" dirty="0" smtClean="0">
                <a:latin typeface="Calibri" panose="020F0502020204030204" pitchFamily="34" charset="0"/>
              </a:rPr>
              <a:t>valuation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</a:rPr>
              <a:t>wRVU</a:t>
            </a:r>
            <a:r>
              <a:rPr lang="en-US" sz="2200" dirty="0" smtClean="0">
                <a:latin typeface="Calibri" panose="020F0502020204030204" pitchFamily="34" charset="0"/>
              </a:rPr>
              <a:t>/</a:t>
            </a:r>
            <a:r>
              <a:rPr lang="en-US" sz="2200" dirty="0" err="1" smtClean="0">
                <a:latin typeface="Calibri" panose="020F0502020204030204" pitchFamily="34" charset="0"/>
              </a:rPr>
              <a:t>cFTE</a:t>
            </a:r>
            <a:r>
              <a:rPr lang="en-US" sz="2200" dirty="0" smtClean="0">
                <a:latin typeface="Calibri" panose="020F0502020204030204" pitchFamily="34" charset="0"/>
              </a:rPr>
              <a:t>: Production per clinical FTE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</a:rPr>
              <a:t>wRVU</a:t>
            </a:r>
            <a:r>
              <a:rPr lang="en-US" sz="2200" dirty="0" smtClean="0">
                <a:latin typeface="Calibri" panose="020F0502020204030204" pitchFamily="34" charset="0"/>
              </a:rPr>
              <a:t>/visit: Service intensity per office visit</a:t>
            </a:r>
            <a:endParaRPr lang="en-US" sz="22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69475"/>
              </p:ext>
            </p:extLst>
          </p:nvPr>
        </p:nvGraphicFramePr>
        <p:xfrm>
          <a:off x="76200" y="1981200"/>
          <a:ext cx="8914151" cy="1371601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047568"/>
                <a:gridCol w="2259137"/>
                <a:gridCol w="2169956"/>
                <a:gridCol w="2437490"/>
              </a:tblGrid>
              <a:tr h="678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RVU Metric</a:t>
                      </a:r>
                      <a:endParaRPr lang="en-US" sz="17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Projected Value (absent Lean)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Observed Value (with Lean)</a:t>
                      </a:r>
                      <a:endParaRPr lang="en-US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Mean </a:t>
                      </a:r>
                      <a:r>
                        <a:rPr lang="en-US" sz="1700" u="none" strike="noStrike" dirty="0" smtClean="0">
                          <a:effectLst/>
                        </a:rPr>
                        <a:t>Difference</a:t>
                      </a:r>
                    </a:p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(95% bootstrap)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</a:tr>
              <a:tr h="346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err="1" smtClean="0">
                          <a:effectLst/>
                          <a:latin typeface="+mn-lt"/>
                        </a:rPr>
                        <a:t>wRVU</a:t>
                      </a:r>
                      <a:r>
                        <a:rPr lang="en-US" sz="170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sz="1700" u="none" strike="noStrike" dirty="0" err="1" smtClean="0">
                          <a:effectLst/>
                          <a:latin typeface="+mn-lt"/>
                        </a:rPr>
                        <a:t>cFTE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252.3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u="none" strike="noStrike" dirty="0" smtClean="0">
                          <a:effectLst/>
                          <a:latin typeface="+mn-lt"/>
                        </a:rPr>
                        <a:t>13.9*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</a:tr>
              <a:tr h="346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err="1" smtClean="0">
                          <a:effectLst/>
                          <a:latin typeface="+mn-lt"/>
                        </a:rPr>
                        <a:t>wRVU</a:t>
                      </a:r>
                      <a:r>
                        <a:rPr lang="en-US" sz="1700" u="none" strike="noStrike" dirty="0" smtClean="0">
                          <a:effectLst/>
                          <a:latin typeface="+mn-lt"/>
                        </a:rPr>
                        <a:t>/visit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effectLst/>
                          <a:latin typeface="+mn-lt"/>
                        </a:rPr>
                        <a:t>0.0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275" marR="11275" marT="112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5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" panose="02040503050406030204" pitchFamily="18" charset="0"/>
              </a:rPr>
              <a:t>Clinical Quality </a:t>
            </a:r>
            <a:r>
              <a:rPr lang="en-US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Metrics</a:t>
            </a:r>
            <a:endParaRPr lang="en-US" sz="3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199" y="1676400"/>
            <a:ext cx="8519747" cy="50349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Calibri" panose="020F0502020204030204" pitchFamily="34" charset="0"/>
              </a:rPr>
              <a:t>Pay for performance clinical quality metrics for each physician over time</a:t>
            </a:r>
          </a:p>
          <a:p>
            <a:endParaRPr lang="en-US" sz="1900" dirty="0" smtClean="0">
              <a:latin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</a:rPr>
              <a:t>Interrupted time series analysis on metrics that had an initial statistical difference pre- vs. post-Lean: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endParaRPr lang="en-US" sz="5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Coordinated Diabetes Care: A1c &lt; 8.0%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Coordinated Diabetes Care: A1c &lt; 7.0%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Coordinated Diabetes Care: LDL-c &lt; 100 mg/</a:t>
            </a:r>
            <a:r>
              <a:rPr lang="en-US" sz="2400" dirty="0" err="1" smtClean="0">
                <a:latin typeface="Calibri" panose="020F0502020204030204" pitchFamily="34" charset="0"/>
              </a:rPr>
              <a:t>dL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Coordinated Diabetes Care: Nephropathy Screening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Cervical Cancer Screening, Asymptomatic Women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Chlamydia Screening in Women (16-20 </a:t>
            </a:r>
            <a:r>
              <a:rPr lang="en-US" sz="2400" dirty="0" err="1" smtClean="0">
                <a:latin typeface="Calibri" panose="020F0502020204030204" pitchFamily="34" charset="0"/>
              </a:rPr>
              <a:t>yo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Adolescent Immunizations: Meningococcal</a:t>
            </a:r>
          </a:p>
        </p:txBody>
      </p:sp>
    </p:spTree>
    <p:extLst>
      <p:ext uri="{BB962C8B-B14F-4D97-AF65-F5344CB8AC3E}">
        <p14:creationId xmlns:p14="http://schemas.microsoft.com/office/powerpoint/2010/main" val="2285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90458"/>
              </p:ext>
            </p:extLst>
          </p:nvPr>
        </p:nvGraphicFramePr>
        <p:xfrm>
          <a:off x="95314" y="1828800"/>
          <a:ext cx="8896286" cy="3610247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044488"/>
                <a:gridCol w="1898015"/>
                <a:gridCol w="1810586"/>
                <a:gridCol w="2143197"/>
              </a:tblGrid>
              <a:tr h="771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Quality Metric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Projected Value (absent Lean)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Observed Value (with Lean)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Mean </a:t>
                      </a:r>
                      <a:r>
                        <a:rPr lang="en-US" sz="1600" u="none" strike="noStrike" dirty="0" smtClean="0">
                          <a:effectLst/>
                        </a:rPr>
                        <a:t>difference</a:t>
                      </a:r>
                    </a:p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(95%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bootstrap)</a:t>
                      </a:r>
                      <a:endParaRPr lang="en-US" sz="1600" u="none" strike="noStrike" dirty="0" smtClean="0">
                        <a:effectLst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Diabetes: A1c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Control &lt; 7.0%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64.5%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67.9%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%*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Diabetes: A1c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Control &lt; 8.0%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35.5%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39.4%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%*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Diabetes: LDL &lt; 100 mg/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dL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48.1%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53.1%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5.0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%*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Diabetic Nephropathy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Monitoring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75.7%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79.9%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%*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Cervical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Cancer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Screening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71.9%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71.1%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-0.8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*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Chlamydia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Screening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16-20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61.7%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60.7%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-1.0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*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Immunizations - Meningococcal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77.9%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69.0%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-8.9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%*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Clinical Quality Metrics</a:t>
            </a:r>
            <a:endParaRPr lang="en-US" sz="3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5486400"/>
            <a:ext cx="8547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*p&lt;0.05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377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457199" y="1670685"/>
            <a:ext cx="8519747" cy="503491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For each physician, examined proportion of satisfaction scores     &gt; 90% for each domain and for composite overall score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Patient satisfaction domains: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Access</a:t>
            </a:r>
            <a:endParaRPr lang="en-US" sz="2400" dirty="0">
              <a:latin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Care Provider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Moving Through the Visit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Nurse/Medical Assistant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Handling of Personal Issues</a:t>
            </a:r>
          </a:p>
          <a:p>
            <a:pPr lvl="1">
              <a:buFontTx/>
              <a:buChar char="-"/>
            </a:pPr>
            <a:r>
              <a:rPr lang="en-US" sz="2400" dirty="0">
                <a:latin typeface="Calibri" panose="020F0502020204030204" pitchFamily="34" charset="0"/>
              </a:rPr>
              <a:t>Composite Overall </a:t>
            </a:r>
            <a:r>
              <a:rPr lang="en-US" sz="2400" dirty="0" smtClean="0">
                <a:latin typeface="Calibri" panose="020F0502020204030204" pitchFamily="34" charset="0"/>
              </a:rPr>
              <a:t>Score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364222"/>
            <a:ext cx="8229600" cy="1159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latin typeface="Cambria" panose="02040503050406030204" pitchFamily="18" charset="0"/>
              </a:rPr>
              <a:t>Patient Satisfaction</a:t>
            </a:r>
          </a:p>
        </p:txBody>
      </p:sp>
    </p:spTree>
    <p:extLst>
      <p:ext uri="{BB962C8B-B14F-4D97-AF65-F5344CB8AC3E}">
        <p14:creationId xmlns:p14="http://schemas.microsoft.com/office/powerpoint/2010/main" val="3353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75521"/>
              </p:ext>
            </p:extLst>
          </p:nvPr>
        </p:nvGraphicFramePr>
        <p:xfrm>
          <a:off x="76201" y="1828800"/>
          <a:ext cx="8991599" cy="321105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222455"/>
                <a:gridCol w="2121667"/>
                <a:gridCol w="2188810"/>
                <a:gridCol w="2458667"/>
              </a:tblGrid>
              <a:tr h="965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</a:rPr>
                        <a:t>Domain</a:t>
                      </a:r>
                    </a:p>
                    <a:p>
                      <a:pPr algn="ctr" fontAlgn="ctr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(proportion</a:t>
                      </a:r>
                      <a:r>
                        <a:rPr lang="en-US" sz="14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of 90% satisfied or higher</a:t>
                      </a:r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Project Value</a:t>
                      </a:r>
                    </a:p>
                    <a:p>
                      <a:pPr algn="ctr" fontAlgn="ctr"/>
                      <a:r>
                        <a:rPr lang="en-US" sz="17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(absent</a:t>
                      </a:r>
                      <a:r>
                        <a:rPr lang="en-US" sz="17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Lean)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Observed Value</a:t>
                      </a:r>
                      <a:r>
                        <a:rPr lang="en-US" sz="17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(with Lean)</a:t>
                      </a:r>
                      <a:endParaRPr lang="en-US" sz="15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Mean difference</a:t>
                      </a:r>
                    </a:p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(95% bootstrap)</a:t>
                      </a:r>
                    </a:p>
                  </a:txBody>
                  <a:tcPr marL="11275" marR="11275" marT="11275" marB="0">
                    <a:solidFill>
                      <a:srgbClr val="00AAA7"/>
                    </a:solidFill>
                  </a:tcPr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Composite Score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49.1%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63.2%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 14.1% *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Access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37.4%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55.4%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 18.1% *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Care</a:t>
                      </a:r>
                      <a:r>
                        <a:rPr lang="en-US" sz="1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 Provider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79.0%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69.8%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  -9.2% *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Moving through Visit</a:t>
                      </a: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50.9%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  <a:latin typeface="Calibri" panose="020F0502020204030204" pitchFamily="34" charset="0"/>
                        </a:rPr>
                        <a:t>49.3%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-1.6% </a:t>
                      </a: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Nurse/MA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66.2%</a:t>
                      </a:r>
                      <a:endParaRPr lang="en-US" sz="17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68.0%</a:t>
                      </a:r>
                      <a:endParaRPr lang="en-US" sz="17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1.7% </a:t>
                      </a:r>
                    </a:p>
                  </a:txBody>
                  <a:tcPr marL="11275" marR="11275" marT="11275" marB="0" anchor="ctr"/>
                </a:tc>
              </a:tr>
              <a:tr h="3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Issues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69.0%</a:t>
                      </a:r>
                      <a:endParaRPr lang="en-US" sz="17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74.5%</a:t>
                      </a:r>
                      <a:endParaRPr lang="en-US" sz="17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275" marR="11275" marT="11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   5.5% *</a:t>
                      </a:r>
                    </a:p>
                  </a:txBody>
                  <a:tcPr marL="11275" marR="11275" marT="11275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Patient Satisfaction</a:t>
            </a:r>
            <a:endParaRPr lang="en-US" sz="3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9310" y="5119544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*p&lt;0.05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ar chart showing percentage difference between 2011 and 2014 in staff satisfaction for all primary clinics systemwide&#10;Composite score, 3; credible leadership, 5; employee engagement, 4; connection to purpose, 4; empowerment and autonomy, 4; respect and recognition, 3; work, structure, and process, 3" title="Staff satisf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42" y="4479131"/>
            <a:ext cx="5807158" cy="23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Physician Satisfaction %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Differences (2011 vs. 2014) 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y phase of implementation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8100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Staff Satisfaction %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Differences (2011 vs. 2014)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ll primary care clinics system-wide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0" y="2238471"/>
            <a:ext cx="1716033" cy="733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(25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 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(13-15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remaining 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(4-11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months)</a:t>
            </a:r>
          </a:p>
        </p:txBody>
      </p:sp>
      <p:pic>
        <p:nvPicPr>
          <p:cNvPr id="10" name="Picture 2" descr="Bar chart showing percentage difference between 2011 and 2014 in physician satisfaction by phase of implementation (time since completion of Lean redesigns): Pilot (25 months), Beta (13-15 months), All remaining (4-11 months)&#10;Leadership and communication: pilot, 9, beta, minus 3, all remaining minus 2; time spent working: pilot, 3, beta, 4, all remaining, minus 2; relationship and staff: pilot, 1, beta, 6; overall satisfaction, pilot and beta, 2, all remaining, minus 4&#10;&#10;" title="Physician satisfa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4" b="974"/>
          <a:stretch/>
        </p:blipFill>
        <p:spPr bwMode="auto">
          <a:xfrm>
            <a:off x="849037" y="1371601"/>
            <a:ext cx="60089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7500" y="1676400"/>
            <a:ext cx="232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Lean Implementation Phase </a:t>
            </a:r>
          </a:p>
          <a:p>
            <a:r>
              <a:rPr lang="en-US" sz="1000" b="1" dirty="0" smtClean="0"/>
              <a:t>(Time since completion of Lean redesigns</a:t>
            </a:r>
            <a:r>
              <a:rPr lang="en-US" sz="800" b="1" dirty="0" smtClean="0"/>
              <a:t>)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685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533400"/>
            <a:ext cx="89154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Summary of Lean Impacts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26939"/>
              </p:ext>
            </p:extLst>
          </p:nvPr>
        </p:nvGraphicFramePr>
        <p:xfrm>
          <a:off x="457200" y="1066800"/>
          <a:ext cx="8229600" cy="50644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60402"/>
                <a:gridCol w="6769198"/>
              </a:tblGrid>
              <a:tr h="236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Conclusions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Workflow Efficiency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Increase in timeliness of completing 3 of 4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workflow measures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: office visit chart closures, medication renewals, telephone responses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Physician</a:t>
                      </a:r>
                      <a:br>
                        <a:rPr lang="en-US" sz="15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Productivity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Higher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</a:rPr>
                        <a:t>wRVUs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 generated per physician per month. No change in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</a:rPr>
                        <a:t>wRVUs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 per office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  <a:r>
                        <a:rPr lang="en-US" sz="1500" baseline="0" dirty="0" smtClean="0">
                          <a:effectLst/>
                          <a:latin typeface="Calibri" panose="020F0502020204030204" pitchFamily="34" charset="0"/>
                        </a:rPr>
                        <a:t> (service intensity)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Operating</a:t>
                      </a:r>
                      <a:br>
                        <a:rPr lang="en-US" sz="15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Lower total operating expenses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(including staff compensation, and drugs and supply costs) standardized 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per </a:t>
                      </a:r>
                      <a:r>
                        <a:rPr lang="en-US" sz="1500" dirty="0" err="1" smtClean="0">
                          <a:effectLst/>
                          <a:latin typeface="Calibri" panose="020F0502020204030204" pitchFamily="34" charset="0"/>
                        </a:rPr>
                        <a:t>tRVU</a:t>
                      </a:r>
                      <a:r>
                        <a:rPr lang="en-US" sz="1500" baseline="0" dirty="0" smtClean="0">
                          <a:effectLst/>
                          <a:latin typeface="Calibri" panose="020F0502020204030204" pitchFamily="34" charset="0"/>
                        </a:rPr>
                        <a:t>. Not significant at p&lt;0.05.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</a:rPr>
                        <a:t>Clinical </a:t>
                      </a:r>
                      <a:br>
                        <a:rPr lang="en-US" sz="15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Improvements in coordinated diabetes care metrics, no change in preventive screening metrics, and decreased meningococcal immunization among adolescents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</a:rPr>
                        <a:t>Patient </a:t>
                      </a:r>
                      <a:br>
                        <a:rPr lang="en-US" sz="15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>
                          <a:effectLst/>
                          <a:latin typeface="Calibri" panose="020F0502020204030204" pitchFamily="34" charset="0"/>
                        </a:rPr>
                        <a:t>Satisfaction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Higher satisfaction overall and in specific domains, including access to care and handling of personal issues. Lower satisfaction with interactions with care providers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3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Physician Satisfaction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In pilot and beta clinics: Higher satisfaction overall and in specific domains, including time spent working and relationships with staff. Lower satisfaction overall in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last phase of gamma clinics to implement Lean.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Staff Satisfaction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Higher satisfaction overall and in specific domains, including credible leadership, employee engagement, growth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/ development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</a:rPr>
                        <a:t>, connection to purpose, healthy partnerships, empowerment and autonomy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3182" y="6248400"/>
            <a:ext cx="9103217" cy="3730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Hung DY, Harrison MI, Martinez MC,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Luft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HS. Scaling Lean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Primary Care: Impacts on System Performance. 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American Journal of Managed Care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Forthcoming March 2017.</a:t>
            </a:r>
            <a:endParaRPr lang="en-US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Palo Alto Medical </a:t>
            </a:r>
            <a:r>
              <a:rPr lang="en-US" sz="33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Foundation (PAMF)</a:t>
            </a:r>
            <a:endParaRPr lang="en-US" sz="3300" dirty="0">
              <a:latin typeface="Cambria" panose="020405030504060302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0" y="4270131"/>
            <a:ext cx="46628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1500 physicians, 6700 non-MD staff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Majority fee-for-service: </a:t>
            </a:r>
          </a:p>
          <a:p>
            <a:pPr marL="228600">
              <a:spcBef>
                <a:spcPct val="20000"/>
              </a:spcBef>
            </a:pPr>
            <a:r>
              <a:rPr lang="en-US" sz="2000" dirty="0" smtClean="0">
                <a:latin typeface="Calibri" pitchFamily="34" charset="0"/>
              </a:rPr>
              <a:t>     - </a:t>
            </a:r>
            <a:r>
              <a:rPr lang="en-US" sz="2000" dirty="0">
                <a:latin typeface="Calibri" pitchFamily="34" charset="0"/>
              </a:rPr>
              <a:t>70% commercial FFS </a:t>
            </a:r>
          </a:p>
          <a:p>
            <a:pPr marL="22860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     - 12% commercial HMO</a:t>
            </a:r>
          </a:p>
          <a:p>
            <a:pPr marL="22860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     - 13% Medicare/Medicaid</a:t>
            </a:r>
          </a:p>
          <a:p>
            <a:pPr marL="228600"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     - 5%  Self-pay or </a:t>
            </a:r>
            <a:r>
              <a:rPr lang="en-US" sz="2000" dirty="0" smtClean="0">
                <a:latin typeface="Calibri" pitchFamily="34" charset="0"/>
              </a:rPr>
              <a:t>Other</a:t>
            </a:r>
          </a:p>
          <a:p>
            <a:pPr marL="457200" indent="-457200">
              <a:spcBef>
                <a:spcPct val="20000"/>
              </a:spcBef>
            </a:pPr>
            <a:r>
              <a:rPr lang="en-US" sz="2000" dirty="0" smtClean="0">
                <a:latin typeface="Calibri" pitchFamily="34" charset="0"/>
              </a:rPr>
              <a:t>		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3" descr="Photo of Palo Alto Medical Foundation campus" title="Palo Alto Medical Foun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401116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419600" y="1219200"/>
            <a:ext cx="5029200" cy="18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Calibri" pitchFamily="34" charset="0"/>
              </a:rPr>
              <a:t>Multispecialty, </a:t>
            </a:r>
            <a:r>
              <a:rPr lang="en-US" sz="2100" dirty="0">
                <a:latin typeface="Calibri" pitchFamily="34" charset="0"/>
              </a:rPr>
              <a:t>not-for-profit ambulatory </a:t>
            </a:r>
            <a:r>
              <a:rPr lang="en-US" sz="2100" dirty="0" smtClean="0">
                <a:latin typeface="Calibri" pitchFamily="34" charset="0"/>
              </a:rPr>
              <a:t>care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delivery system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Calibri" pitchFamily="34" charset="0"/>
              </a:rPr>
              <a:t>Serves nearly 1 million patients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latin typeface="Calibri" pitchFamily="34" charset="0"/>
              </a:rPr>
              <a:t>Spans 4 counties in San Francisco     Bay Area</a:t>
            </a: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endParaRPr lang="en-US" sz="22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		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9" name="Picture 4" descr="Map showing location of Palo Alto Medical Foundation medical centers in northern California" title="Palo Alto Medical Foundation lo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75749"/>
            <a:ext cx="4298713" cy="37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7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toon of a person placing a blue puzzle piece into a white puzzle" title="Decorative fig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09600"/>
            <a:ext cx="3581400" cy="27158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921213" y="13678745"/>
            <a:ext cx="9957112" cy="531776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 this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sparse knowledge base as Lean is rapidly being adopted </a:t>
            </a: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vehicle for reducing waste and maximizing value in health care. </a:t>
            </a:r>
            <a:endParaRPr lang="en-US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redesigns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benefit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physicians, and staff without negatively impacting the quality of clinical care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 declines among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physicians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 gamma sites, who had as few as 4 months of Lean implementation prior to being surveyed, may reflect more recent transitions and also lower engagement.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Our study underscores the need for careful analysis of both desired effects and potential unintended consequences of implementing Lean to improve value in health care.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254" y="832485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Conclusions</a:t>
            </a:r>
            <a:endParaRPr lang="en-US" sz="3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24253" y="1670685"/>
            <a:ext cx="8519747" cy="503491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Implementation context matters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  - Process of scaling across multiple sites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  - Frontline engagement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  - Alignment with internal clinic environments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Overall, beneficial effects of Lean redesigns on performance without harm to clinical quality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  Using Lean techniques to redesign care delivery</a:t>
            </a:r>
          </a:p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   - Attention to “flow”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  - Change management: involve providers in design and also results</a:t>
            </a:r>
          </a:p>
        </p:txBody>
      </p:sp>
    </p:spTree>
    <p:extLst>
      <p:ext uri="{BB962C8B-B14F-4D97-AF65-F5344CB8AC3E}">
        <p14:creationId xmlns:p14="http://schemas.microsoft.com/office/powerpoint/2010/main" val="14868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603829"/>
            <a:ext cx="3225064" cy="1054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5310"/>
            <a:ext cx="8229600" cy="990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What is “Lean”?</a:t>
            </a:r>
            <a:endParaRPr lang="en-US" sz="3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265910"/>
            <a:ext cx="8229600" cy="49732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Set of principles, practices, and problem-solving tools that aim to improve efficiency and quality</a:t>
            </a:r>
          </a:p>
          <a:p>
            <a:pPr>
              <a:spcBef>
                <a:spcPts val="0"/>
              </a:spcBef>
            </a:pPr>
            <a:endParaRPr 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Founded on 2 basic principles</a:t>
            </a:r>
            <a:endParaRPr lang="en-US" sz="5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Respect for people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Continuous improvement (PDSA)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en-U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Key practices and tools:</a:t>
            </a:r>
          </a:p>
          <a:p>
            <a:pPr marL="0" indent="0">
              <a:buFont typeface="Arial" pitchFamily="34" charset="0"/>
              <a:buNone/>
            </a:pPr>
            <a:endParaRPr lang="en-US" sz="1000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29664" y="2007524"/>
            <a:ext cx="8839200" cy="4824200"/>
            <a:chOff x="1981200" y="1828800"/>
            <a:chExt cx="8839200" cy="4824200"/>
          </a:xfrm>
        </p:grpSpPr>
        <p:graphicFrame>
          <p:nvGraphicFramePr>
            <p:cNvPr id="3" name="Diagram 2" descr="Image of interlocking gears showing elements of Lean: strategic deployment, daily management, and cross-functional management. Strategic deployment involves translating goals to targets. Daily management includes standard frontline work, standard management work, and continuous improvement. Cross-functional management involves value stream mapping." title="How Lean works"/>
            <p:cNvGraphicFramePr/>
            <p:nvPr>
              <p:extLst>
                <p:ext uri="{D42A27DB-BD31-4B8C-83A1-F6EECF244321}">
                  <p14:modId xmlns:p14="http://schemas.microsoft.com/office/powerpoint/2010/main" val="1823754243"/>
                </p:ext>
              </p:extLst>
            </p:nvPr>
          </p:nvGraphicFramePr>
          <p:xfrm>
            <a:off x="1981200" y="1828800"/>
            <a:ext cx="8839200" cy="48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7400" y="1905000"/>
              <a:ext cx="3084843" cy="5364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6000" y="4536902"/>
              <a:ext cx="2493480" cy="530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8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 descr="Flowchart showing spread: 1 pilot clinic in 1 region, then 3 beta test clinics in 3 regions, then 13 remaining clinics across all 4 regions" title="Sequence of spread"/>
          <p:cNvGraphicFramePr/>
          <p:nvPr>
            <p:extLst>
              <p:ext uri="{D42A27DB-BD31-4B8C-83A1-F6EECF244321}">
                <p14:modId xmlns:p14="http://schemas.microsoft.com/office/powerpoint/2010/main" val="3938386115"/>
              </p:ext>
            </p:extLst>
          </p:nvPr>
        </p:nvGraphicFramePr>
        <p:xfrm>
          <a:off x="1447800" y="1676400"/>
          <a:ext cx="6553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52400" y="1420807"/>
            <a:ext cx="7804117" cy="5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>
              <a:spcBef>
                <a:spcPct val="20000"/>
              </a:spcBef>
            </a:pP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Sequence of spread across primary care clinics</a:t>
            </a:r>
            <a:endParaRPr lang="en-US" sz="2300" dirty="0" smtClean="0">
              <a:latin typeface="Calibri" panose="020F0502020204030204" pitchFamily="34" charset="0"/>
            </a:endParaRPr>
          </a:p>
          <a:p>
            <a:pPr marL="571500" indent="-342900">
              <a:spcBef>
                <a:spcPct val="20000"/>
              </a:spcBef>
              <a:buFont typeface="Arial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28600">
              <a:spcBef>
                <a:spcPct val="20000"/>
              </a:spcBef>
            </a:pPr>
            <a:endParaRPr lang="en-US" dirty="0" smtClean="0">
              <a:latin typeface="Calibri" panose="020F0502020204030204" pitchFamily="34" charset="0"/>
            </a:endParaRPr>
          </a:p>
          <a:p>
            <a:pPr marL="228600">
              <a:spcBef>
                <a:spcPct val="2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90600" y="313296"/>
            <a:ext cx="914400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Implementation of Lean in Primary Care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67392" y="6243599"/>
            <a:ext cx="459298" cy="3672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76200" y="4648200"/>
            <a:ext cx="289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Lean-based 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improvements</a:t>
            </a:r>
          </a:p>
        </p:txBody>
      </p:sp>
      <p:grpSp>
        <p:nvGrpSpPr>
          <p:cNvPr id="2" name="Group 1" descr="Diagram of blocks showing four items: value stream mapping, 5S of workspace, call management, workflow (&quot;flow&quot;) redesign. Workflow redesign has an arrow leading to examples of flow redesigns: co-location of MD/MA dyads, daily huddles, agenda setting, in-basket management." title="Lean-based improvements"/>
          <p:cNvGrpSpPr/>
          <p:nvPr/>
        </p:nvGrpSpPr>
        <p:grpSpPr>
          <a:xfrm>
            <a:off x="2514600" y="4114800"/>
            <a:ext cx="6472655" cy="2590801"/>
            <a:chOff x="2514600" y="4114800"/>
            <a:chExt cx="6472655" cy="2590801"/>
          </a:xfrm>
        </p:grpSpPr>
        <p:sp>
          <p:nvSpPr>
            <p:cNvPr id="8" name="Rectangle 7"/>
            <p:cNvSpPr/>
            <p:nvPr/>
          </p:nvSpPr>
          <p:spPr>
            <a:xfrm>
              <a:off x="6446021" y="4419600"/>
              <a:ext cx="2541234" cy="2286001"/>
            </a:xfrm>
            <a:prstGeom prst="rect">
              <a:avLst/>
            </a:prstGeom>
            <a:solidFill>
              <a:srgbClr val="839C5A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  </a:t>
              </a:r>
              <a:r>
                <a:rPr lang="en-US" b="1" u="sng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“Flow” Redesigns:</a:t>
              </a:r>
              <a:r>
                <a:rPr lang="en-US" u="sng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Co-location of MD/MA dyads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D</a:t>
              </a:r>
              <a:r>
                <a:rPr lang="en-US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aily huddles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Agenda setting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In-basket management</a:t>
              </a:r>
              <a:endParaRPr lang="en-US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graphicFrame>
          <p:nvGraphicFramePr>
            <p:cNvPr id="17" name="Diagram 16" descr="Diagram of blocks showing four items: value stream mapping, 5S of workspace, call management, workflow (&quot;flow&quot;) redesign. Workflow redesign has an arrow leading to examples of flow redesigns: co-location of MD/MA dyads, daily huddles, agenda setting, in-basket management." title="Lean-based improvements"/>
            <p:cNvGraphicFramePr/>
            <p:nvPr>
              <p:extLst>
                <p:ext uri="{D42A27DB-BD31-4B8C-83A1-F6EECF244321}">
                  <p14:modId xmlns:p14="http://schemas.microsoft.com/office/powerpoint/2010/main" val="2162593648"/>
                </p:ext>
              </p:extLst>
            </p:nvPr>
          </p:nvGraphicFramePr>
          <p:xfrm>
            <a:off x="2514600" y="4114800"/>
            <a:ext cx="3429000" cy="2590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>
              <a:off x="6019800" y="5943600"/>
              <a:ext cx="350021" cy="0"/>
            </a:xfrm>
            <a:prstGeom prst="straightConnector1">
              <a:avLst/>
            </a:prstGeom>
            <a:ln>
              <a:solidFill>
                <a:srgbClr val="8DA048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7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8382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Conceptual Framework</a:t>
            </a:r>
            <a:endParaRPr lang="en-US" sz="3000" baseline="30000" dirty="0">
              <a:latin typeface="Cambria" panose="02040503050406030204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28600" y="1066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libri" panose="020F0502020204030204" pitchFamily="34" charset="0"/>
              </a:rPr>
              <a:t>Identify contextual factors impacting frontline </a:t>
            </a:r>
            <a:r>
              <a:rPr lang="en-US" sz="2200" i="1" dirty="0" smtClean="0">
                <a:latin typeface="Calibri" panose="020F0502020204030204" pitchFamily="34" charset="0"/>
              </a:rPr>
              <a:t>acceptance</a:t>
            </a:r>
            <a:r>
              <a:rPr lang="en-US" sz="2200" dirty="0" smtClean="0">
                <a:latin typeface="Calibri" panose="020F0502020204030204" pitchFamily="34" charset="0"/>
              </a:rPr>
              <a:t> and reported </a:t>
            </a:r>
            <a:r>
              <a:rPr lang="en-US" sz="2200" i="1" dirty="0" smtClean="0">
                <a:latin typeface="Calibri" panose="020F0502020204030204" pitchFamily="34" charset="0"/>
              </a:rPr>
              <a:t>adoption</a:t>
            </a:r>
            <a:r>
              <a:rPr lang="en-US" sz="2200" dirty="0" smtClean="0">
                <a:latin typeface="Calibri" panose="020F0502020204030204" pitchFamily="34" charset="0"/>
              </a:rPr>
              <a:t> of Lean redesigns in primary care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500" dirty="0"/>
          </a:p>
          <a:p>
            <a:pPr marL="228600"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2" descr="Diagram of modified framework for studying process redesign. A circle is surrounded by Outer Setting. The circle has four quadrants: Intervention Characteristics, Individual/Team Characteristics, Inner Setting, and Process of Implementation. The outer setting leads to measures of implementation and then to outcomes." title="Framework for implementation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95600"/>
            <a:ext cx="4800600" cy="257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-76201" y="5715000"/>
            <a:ext cx="5334001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1400" dirty="0" smtClean="0">
                <a:latin typeface="Calibri" pitchFamily="34" charset="0"/>
              </a:rPr>
              <a:t>	</a:t>
            </a:r>
            <a:r>
              <a:rPr lang="en-US" sz="1000" dirty="0" smtClean="0">
                <a:latin typeface="Calibri" pitchFamily="34" charset="0"/>
              </a:rPr>
              <a:t>Source: Rojas Smith L, Ashok M, </a:t>
            </a:r>
            <a:r>
              <a:rPr lang="en-US" sz="1000" dirty="0" err="1" smtClean="0">
                <a:latin typeface="Calibri" pitchFamily="34" charset="0"/>
              </a:rPr>
              <a:t>Dy</a:t>
            </a:r>
            <a:r>
              <a:rPr lang="en-US" sz="1000" dirty="0" smtClean="0">
                <a:latin typeface="Calibri" pitchFamily="34" charset="0"/>
              </a:rPr>
              <a:t> SM, Wines RC, Teixeira-</a:t>
            </a:r>
            <a:r>
              <a:rPr lang="en-US" sz="1000" dirty="0" err="1" smtClean="0">
                <a:latin typeface="Calibri" pitchFamily="34" charset="0"/>
              </a:rPr>
              <a:t>Poit</a:t>
            </a:r>
            <a:r>
              <a:rPr lang="en-US" sz="1000" dirty="0" smtClean="0">
                <a:latin typeface="Calibri" pitchFamily="34" charset="0"/>
              </a:rPr>
              <a:t> S. Contextual Frameworks for Research on the Implementation of Complex System Interventions. Methods Research Report. (Prepared by the RTI International—University of North Carolina at Chapel Hill Evidence-based Practice Center under Contract No. 290-2007-10056-I). AHRQ Publication No. 14-EHC014-EF. Rockville, MD: Agency for Healthcare Research and Quality; March 2014. www.effectivehealthcare.ahrq.gov/reports/final.cfm.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1752600"/>
            <a:ext cx="3581400" cy="495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936552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algn="ctr">
              <a:spcBef>
                <a:spcPct val="20000"/>
              </a:spcBef>
            </a:pPr>
            <a:r>
              <a:rPr lang="en-US" sz="1500" b="1" dirty="0" smtClean="0">
                <a:latin typeface="Calibri" pitchFamily="34" charset="0"/>
              </a:rPr>
              <a:t>Examples of CFIR-PR  domains</a:t>
            </a:r>
          </a:p>
          <a:p>
            <a:pPr marL="685800" lvl="1" algn="ctr">
              <a:spcBef>
                <a:spcPct val="20000"/>
              </a:spcBef>
            </a:pPr>
            <a:endParaRPr lang="en-US" sz="500" b="1" dirty="0" smtClean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</a:pPr>
            <a:r>
              <a:rPr lang="en-US" sz="1500" b="1" dirty="0" smtClean="0">
                <a:latin typeface="Calibri" pitchFamily="34" charset="0"/>
              </a:rPr>
              <a:t>1. </a:t>
            </a:r>
            <a:r>
              <a:rPr lang="en-US" sz="1500" b="1" dirty="0">
                <a:latin typeface="Calibri" pitchFamily="34" charset="0"/>
              </a:rPr>
              <a:t>Outer Setting: </a:t>
            </a:r>
            <a:r>
              <a:rPr lang="en-US" sz="1500" dirty="0">
                <a:latin typeface="Calibri" pitchFamily="34" charset="0"/>
              </a:rPr>
              <a:t>external pressures and policy changes</a:t>
            </a:r>
            <a:endParaRPr lang="en-US" sz="1500" b="1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</a:pPr>
            <a:r>
              <a:rPr lang="en-US" sz="1500" b="1" dirty="0">
                <a:latin typeface="Calibri" pitchFamily="34" charset="0"/>
              </a:rPr>
              <a:t>2</a:t>
            </a:r>
            <a:r>
              <a:rPr lang="en-US" sz="1500" b="1" dirty="0" smtClean="0">
                <a:latin typeface="Calibri" pitchFamily="34" charset="0"/>
              </a:rPr>
              <a:t>. Intervention </a:t>
            </a:r>
            <a:r>
              <a:rPr lang="en-US" sz="1500" b="1" dirty="0">
                <a:latin typeface="Calibri" pitchFamily="34" charset="0"/>
              </a:rPr>
              <a:t>Characteristics: </a:t>
            </a:r>
            <a:r>
              <a:rPr lang="en-US" sz="1500" dirty="0" smtClean="0">
                <a:latin typeface="Calibri" pitchFamily="34" charset="0"/>
              </a:rPr>
              <a:t>co-location</a:t>
            </a:r>
            <a:r>
              <a:rPr lang="en-US" sz="1500" dirty="0">
                <a:latin typeface="Calibri" pitchFamily="34" charset="0"/>
              </a:rPr>
              <a:t>, standardizations of tasks </a:t>
            </a:r>
            <a:endParaRPr lang="en-US" sz="1500" dirty="0" smtClean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</a:pPr>
            <a:r>
              <a:rPr lang="en-US" sz="1500" b="1" dirty="0" smtClean="0">
                <a:latin typeface="Calibri" pitchFamily="34" charset="0"/>
              </a:rPr>
              <a:t>3. </a:t>
            </a:r>
            <a:r>
              <a:rPr lang="en-US" sz="1500" b="1" dirty="0">
                <a:latin typeface="Calibri" pitchFamily="34" charset="0"/>
              </a:rPr>
              <a:t>Individual/Team Characteristics: </a:t>
            </a:r>
            <a:r>
              <a:rPr lang="en-US" sz="1500" dirty="0">
                <a:latin typeface="Calibri" pitchFamily="34" charset="0"/>
              </a:rPr>
              <a:t>physician and staff roles/scope of work</a:t>
            </a:r>
          </a:p>
          <a:p>
            <a:pPr marL="685800" lvl="1">
              <a:spcBef>
                <a:spcPct val="20000"/>
              </a:spcBef>
            </a:pPr>
            <a:r>
              <a:rPr lang="en-US" sz="1500" b="1" dirty="0" smtClean="0">
                <a:latin typeface="Calibri" pitchFamily="34" charset="0"/>
              </a:rPr>
              <a:t>4. </a:t>
            </a:r>
            <a:r>
              <a:rPr lang="en-US" sz="1500" b="1" dirty="0">
                <a:latin typeface="Calibri" pitchFamily="34" charset="0"/>
              </a:rPr>
              <a:t>Inner Setting</a:t>
            </a:r>
            <a:r>
              <a:rPr lang="en-US" sz="1500" b="1" dirty="0" smtClean="0">
                <a:latin typeface="Calibri" pitchFamily="34" charset="0"/>
              </a:rPr>
              <a:t>: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</a:rPr>
              <a:t>networks and communications, culture</a:t>
            </a:r>
            <a:endParaRPr lang="en-US" sz="1500" b="1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</a:pPr>
            <a:r>
              <a:rPr lang="en-US" sz="1500" b="1" dirty="0">
                <a:latin typeface="Calibri" pitchFamily="34" charset="0"/>
              </a:rPr>
              <a:t>5</a:t>
            </a:r>
            <a:r>
              <a:rPr lang="en-US" sz="1500" b="1" dirty="0" smtClean="0">
                <a:latin typeface="Calibri" pitchFamily="34" charset="0"/>
              </a:rPr>
              <a:t>. </a:t>
            </a:r>
            <a:r>
              <a:rPr lang="en-US" sz="1500" b="1" dirty="0">
                <a:latin typeface="Calibri" pitchFamily="34" charset="0"/>
              </a:rPr>
              <a:t>Process of Implementation: </a:t>
            </a:r>
            <a:r>
              <a:rPr lang="en-US" sz="1500" dirty="0" smtClean="0">
                <a:latin typeface="Calibri" pitchFamily="34" charset="0"/>
              </a:rPr>
              <a:t>implementation </a:t>
            </a:r>
            <a:r>
              <a:rPr lang="en-US" sz="1500" dirty="0">
                <a:latin typeface="Calibri" pitchFamily="34" charset="0"/>
              </a:rPr>
              <a:t>style, </a:t>
            </a:r>
            <a:r>
              <a:rPr lang="en-US" sz="1500" dirty="0" smtClean="0">
                <a:latin typeface="Calibri" pitchFamily="34" charset="0"/>
              </a:rPr>
              <a:t>execution, </a:t>
            </a:r>
            <a:r>
              <a:rPr lang="en-US" sz="1500" dirty="0">
                <a:latin typeface="Calibri" pitchFamily="34" charset="0"/>
              </a:rPr>
              <a:t>employee engagement</a:t>
            </a:r>
            <a:endParaRPr lang="en-US" sz="1500" b="1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</a:pPr>
            <a:r>
              <a:rPr lang="en-US" sz="1500" b="1" dirty="0">
                <a:latin typeface="Calibri" pitchFamily="34" charset="0"/>
              </a:rPr>
              <a:t>6. Measures of Implementation: </a:t>
            </a:r>
            <a:r>
              <a:rPr lang="en-US" sz="1500" dirty="0" smtClean="0">
                <a:latin typeface="Calibri" pitchFamily="34" charset="0"/>
              </a:rPr>
              <a:t>acceptance, </a:t>
            </a:r>
            <a:r>
              <a:rPr lang="en-US" sz="1500" dirty="0">
                <a:latin typeface="Calibri" pitchFamily="34" charset="0"/>
              </a:rPr>
              <a:t>adoption, </a:t>
            </a:r>
            <a:r>
              <a:rPr lang="en-US" sz="1500" dirty="0" smtClean="0">
                <a:latin typeface="Calibri" pitchFamily="34" charset="0"/>
              </a:rPr>
              <a:t>appropriateness,</a:t>
            </a:r>
          </a:p>
          <a:p>
            <a:pPr marL="685800" lvl="1">
              <a:spcBef>
                <a:spcPct val="20000"/>
              </a:spcBef>
            </a:pPr>
            <a:r>
              <a:rPr lang="en-US" sz="1500" dirty="0" smtClean="0">
                <a:latin typeface="Calibri" pitchFamily="34" charset="0"/>
              </a:rPr>
              <a:t>fidelity, adaptability, cost</a:t>
            </a:r>
            <a:endParaRPr lang="en-US" sz="1500" dirty="0">
              <a:latin typeface="Calibri" pitchFamily="34" charset="0"/>
            </a:endParaRPr>
          </a:p>
          <a:p>
            <a:pPr marL="685800" lvl="1">
              <a:spcBef>
                <a:spcPct val="20000"/>
              </a:spcBef>
            </a:pPr>
            <a:r>
              <a:rPr lang="en-US" sz="1500" b="1" dirty="0">
                <a:latin typeface="Calibri" pitchFamily="34" charset="0"/>
              </a:rPr>
              <a:t>7. Outcomes: </a:t>
            </a:r>
            <a:r>
              <a:rPr lang="en-US" sz="1500" dirty="0" smtClean="0">
                <a:latin typeface="Calibri" pitchFamily="34" charset="0"/>
              </a:rPr>
              <a:t>efficiency, clinical </a:t>
            </a:r>
            <a:r>
              <a:rPr lang="en-US" sz="1500" dirty="0">
                <a:latin typeface="Calibri" pitchFamily="34" charset="0"/>
              </a:rPr>
              <a:t>quality, physician productivity, workforce </a:t>
            </a:r>
            <a:r>
              <a:rPr lang="en-US" sz="1500" dirty="0" smtClean="0">
                <a:latin typeface="Calibri" pitchFamily="34" charset="0"/>
              </a:rPr>
              <a:t>and </a:t>
            </a:r>
            <a:r>
              <a:rPr lang="en-US" sz="1500" dirty="0">
                <a:latin typeface="Calibri" pitchFamily="34" charset="0"/>
              </a:rPr>
              <a:t>patient </a:t>
            </a:r>
            <a:r>
              <a:rPr lang="en-US" sz="1500" dirty="0" smtClean="0">
                <a:latin typeface="Calibri" pitchFamily="34" charset="0"/>
              </a:rPr>
              <a:t>satisfaction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158425"/>
            <a:ext cx="541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Consolidated Framework for Implementation Research modified for studying Process Redesign (CFIR-PR)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566" y="1295400"/>
            <a:ext cx="6781800" cy="480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655638"/>
            <a:ext cx="8229600" cy="7159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Qualitative Data Sources</a:t>
            </a:r>
            <a:endParaRPr lang="en-US" sz="3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47800"/>
            <a:ext cx="6858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In-depth interviews (N=113)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      - Physicians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      - Clinic leaders</a:t>
            </a:r>
          </a:p>
          <a:p>
            <a:pPr marL="0" indent="0">
              <a:buFont typeface="Arial"/>
              <a:buNone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Focus Groups (N=11 groups, 3-6 members each)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      - Medical Assistants</a:t>
            </a:r>
          </a:p>
          <a:p>
            <a:pPr marL="0" indent="0">
              <a:buFont typeface="Arial"/>
              <a:buNone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Observations (N=20)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      - Events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      - Workflows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898967"/>
              </p:ext>
            </p:extLst>
          </p:nvPr>
        </p:nvGraphicFramePr>
        <p:xfrm>
          <a:off x="3124200" y="3775434"/>
          <a:ext cx="5867401" cy="3006366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3072013"/>
                <a:gridCol w="1397694"/>
                <a:gridCol w="1397694"/>
              </a:tblGrid>
              <a:tr h="291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Contacted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Interviewed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AA7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 dirty="0" smtClean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Frontline Physicians</a:t>
                      </a:r>
                      <a:endParaRPr lang="en-US" sz="1600" u="sng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Family Practitioners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72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Internists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58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670560" algn="ctr"/>
                        </a:tabLs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Pediatricians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47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 dirty="0" smtClean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Organizational Leaders</a:t>
                      </a:r>
                      <a:endParaRPr lang="en-US" sz="1600" u="sng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Physician </a:t>
                      </a: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Leaders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smtClean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Operations  </a:t>
                      </a:r>
                      <a:r>
                        <a:rPr lang="en-US" sz="1600" b="1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Leaders 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AAA7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Total interviews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222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113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7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4697" y="3409890"/>
            <a:ext cx="447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0404"/>
                </a:solidFill>
                <a:latin typeface="Calibri" panose="020F0502020204030204" pitchFamily="34" charset="0"/>
              </a:rPr>
              <a:t>In-depth Interviews by Professional Role</a:t>
            </a:r>
            <a:endParaRPr lang="en-US" sz="2000" b="1" dirty="0">
              <a:solidFill>
                <a:srgbClr val="040404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 descr="Drawing of various people talking" title="Data sour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832" y="495760"/>
            <a:ext cx="3202489" cy="18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toon people inside a magnifying glass resting on a globe" title="Decorative 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717451"/>
            <a:ext cx="2599399" cy="19495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Qualitative Analytic Methods</a:t>
            </a:r>
            <a:endParaRPr lang="en-US" sz="3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894869"/>
            <a:ext cx="8305800" cy="43535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Coding of </a:t>
            </a:r>
            <a:r>
              <a:rPr lang="en-US" dirty="0" err="1" smtClean="0">
                <a:latin typeface="Calibri" panose="020F0502020204030204" pitchFamily="34" charset="0"/>
              </a:rPr>
              <a:t>fieldnotes</a:t>
            </a:r>
            <a:r>
              <a:rPr lang="en-US" dirty="0" smtClean="0">
                <a:latin typeface="Calibri" panose="020F0502020204030204" pitchFamily="34" charset="0"/>
              </a:rPr>
              <a:t> and transcripts</a:t>
            </a:r>
          </a:p>
          <a:p>
            <a:pPr>
              <a:spcBef>
                <a:spcPts val="0"/>
              </a:spcBef>
            </a:pPr>
            <a:endParaRPr lang="en-US" sz="10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5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</a:rPr>
              <a:t>- Codes emerged from data</a:t>
            </a: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</a:rPr>
              <a:t>- Refined codes to align with CFIR-PR domains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Focused analysis on CFIR-PR </a:t>
            </a:r>
            <a:r>
              <a:rPr lang="en-US" u="sng" dirty="0" smtClean="0">
                <a:latin typeface="Calibri" panose="020F0502020204030204" pitchFamily="34" charset="0"/>
              </a:rPr>
              <a:t>Measures of Implementation</a:t>
            </a:r>
            <a:r>
              <a:rPr lang="en-US" dirty="0">
                <a:latin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Acceptance, </a:t>
            </a:r>
            <a:r>
              <a:rPr lang="en-US" dirty="0" smtClean="0">
                <a:latin typeface="Calibri" panose="020F0502020204030204" pitchFamily="34" charset="0"/>
              </a:rPr>
              <a:t>reported</a:t>
            </a:r>
            <a:r>
              <a:rPr lang="en-US" i="1" dirty="0" smtClean="0">
                <a:latin typeface="Calibri" panose="020F0502020204030204" pitchFamily="34" charset="0"/>
              </a:rPr>
              <a:t> Adoption</a:t>
            </a:r>
            <a:r>
              <a:rPr lang="en-US" dirty="0" smtClean="0">
                <a:latin typeface="Calibri" panose="020F0502020204030204" pitchFamily="34" charset="0"/>
              </a:rPr>
              <a:t> of Lean redesigns</a:t>
            </a:r>
          </a:p>
          <a:p>
            <a:pPr>
              <a:spcBef>
                <a:spcPts val="0"/>
              </a:spcBef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5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	- Categorized interviews according to implementation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	- Compared differences between context, acceptance, adoption</a:t>
            </a:r>
            <a:endParaRPr lang="en-US" sz="2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 smtClean="0">
                <a:latin typeface="Calibri" panose="020F0502020204030204" pitchFamily="34" charset="0"/>
              </a:rPr>
              <a:t>Atlas.ti</a:t>
            </a:r>
            <a:r>
              <a:rPr lang="en-US" dirty="0" smtClean="0">
                <a:latin typeface="Calibri" panose="020F0502020204030204" pitchFamily="34" charset="0"/>
              </a:rPr>
              <a:t> software used to manage data and facilitate analysis</a:t>
            </a:r>
          </a:p>
          <a:p>
            <a:pPr marL="0" indent="0">
              <a:buFont typeface="Arial"/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762000"/>
            <a:ext cx="82296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D5624B"/>
                </a:solidFill>
                <a:latin typeface="Cambria" panose="02040503050406030204" pitchFamily="18" charset="0"/>
              </a:rPr>
              <a:t>Measures of Implementation</a:t>
            </a:r>
            <a:endParaRPr lang="en-US" sz="3000" b="1" dirty="0">
              <a:solidFill>
                <a:srgbClr val="D5624B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996" y="1709440"/>
            <a:ext cx="510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</a:rPr>
              <a:t>Study results focused on two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     implementation measures:</a:t>
            </a:r>
          </a:p>
          <a:p>
            <a:endParaRPr lang="en-US" sz="22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Acceptance</a:t>
            </a:r>
            <a:r>
              <a:rPr lang="en-US" sz="2400" dirty="0" smtClean="0">
                <a:latin typeface="Calibri" panose="020F0502020204030204" pitchFamily="34" charset="0"/>
              </a:rPr>
              <a:t> – Degree to which those impacted by the Lean change effort viewed the changes as acceptable </a:t>
            </a:r>
            <a:r>
              <a:rPr lang="en-US" sz="2400" i="1" dirty="0" smtClean="0">
                <a:latin typeface="Calibri" panose="020F0502020204030204" pitchFamily="34" charset="0"/>
              </a:rPr>
              <a:t>in principle</a:t>
            </a:r>
          </a:p>
          <a:p>
            <a:pPr lvl="1"/>
            <a:endParaRPr lang="en-US" sz="22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Adoption</a:t>
            </a:r>
            <a:r>
              <a:rPr lang="en-US" sz="2400" dirty="0" smtClean="0">
                <a:latin typeface="Calibri" panose="020F0502020204030204" pitchFamily="34" charset="0"/>
              </a:rPr>
              <a:t> – The reported adoption, attempt to adopt, or conversely, abandonment of Lean redesigns </a:t>
            </a:r>
            <a:r>
              <a:rPr lang="en-US" sz="2400" i="1" dirty="0" smtClean="0">
                <a:latin typeface="Calibri" panose="020F0502020204030204" pitchFamily="34" charset="0"/>
              </a:rPr>
              <a:t>in practice</a:t>
            </a:r>
            <a:endParaRPr lang="en-US" sz="2400" b="1" u="sng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 descr="Photo of staff person talking to medical staff" title="Medical te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32" y="1368468"/>
            <a:ext cx="2947413" cy="2347098"/>
          </a:xfrm>
          <a:prstGeom prst="rect">
            <a:avLst/>
          </a:prstGeom>
        </p:spPr>
      </p:pic>
      <p:pic>
        <p:nvPicPr>
          <p:cNvPr id="3" name="Picture 2" descr="Photo of two medical staff at computer" title="Adoption of Lean redesig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191" y="3810000"/>
            <a:ext cx="2162694" cy="28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2271</Words>
  <Application>Microsoft Office PowerPoint</Application>
  <PresentationFormat>On-screen Show (4:3)</PresentationFormat>
  <Paragraphs>446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Clarity</vt:lpstr>
      <vt:lpstr>1_Custom Design</vt:lpstr>
      <vt:lpstr>Implementation and Impacts of Lean Redesigns in Primary Care</vt:lpstr>
      <vt:lpstr>PowerPoint Presentation</vt:lpstr>
      <vt:lpstr>Palo Alto Medical Foundation (PAMF)</vt:lpstr>
      <vt:lpstr>What is “Lean”?</vt:lpstr>
      <vt:lpstr>PowerPoint Presentation</vt:lpstr>
      <vt:lpstr>Conceptual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Lean on System Performance</vt:lpstr>
      <vt:lpstr>PowerPoint Presentation</vt:lpstr>
      <vt:lpstr>Phased Implementation of Lean Redesigns</vt:lpstr>
      <vt:lpstr>PowerPoint Presentation</vt:lpstr>
      <vt:lpstr>Workflow Efficiency </vt:lpstr>
      <vt:lpstr>Physician Productivity</vt:lpstr>
      <vt:lpstr>Clinical Quality Metrics</vt:lpstr>
      <vt:lpstr>PowerPoint Presentation</vt:lpstr>
      <vt:lpstr>PowerPoint Presentation</vt:lpstr>
      <vt:lpstr>Patient Satisfaction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2013-08-12T17:58:08Z</dcterms:created>
  <dcterms:modified xsi:type="dcterms:W3CDTF">2016-11-03T12:22:47Z</dcterms:modified>
</cp:coreProperties>
</file>