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23.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4.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notesSlides/notesSlide29.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30.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31.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32.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notesSlides/notesSlide33.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notesSlides/notesSlide37.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notesSlides/notesSlide38.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drawings/drawing3.xml" ContentType="application/vnd.openxmlformats-officedocument.drawingml.chartshapes+xml"/>
  <Override PartName="/ppt/charts/chart29.xml" ContentType="application/vnd.openxmlformats-officedocument.drawingml.chart+xml"/>
  <Override PartName="/ppt/theme/themeOverride29.xml" ContentType="application/vnd.openxmlformats-officedocument.themeOverride+xml"/>
  <Override PartName="/ppt/drawings/drawing4.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notesSlides/notesSlide43.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notesSlides/notesSlide44.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notesSlides/notesSlide45.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notesSlides/notesSlide46.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notesSlides/notesSlide50.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notesSlides/notesSlide51.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notesSlides/notesSlide52.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notesSlides/notesSlide53.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notesSlides/notesSlide54.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notesSlides/notesSlide55.xml" ContentType="application/vnd.openxmlformats-officedocument.presentationml.notesSlide+xml"/>
  <Override PartName="/ppt/charts/chart50.xml" ContentType="application/vnd.openxmlformats-officedocument.drawingml.chart+xml"/>
  <Override PartName="/ppt/theme/themeOverride50.xml" ContentType="application/vnd.openxmlformats-officedocument.themeOverride+xml"/>
  <Override PartName="/ppt/notesSlides/notesSlide56.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notesSlides/notesSlide57.xml" ContentType="application/vnd.openxmlformats-officedocument.presentationml.notesSlide+xml"/>
  <Override PartName="/ppt/charts/chart52.xml" ContentType="application/vnd.openxmlformats-officedocument.drawingml.chart+xml"/>
  <Override PartName="/ppt/theme/themeOverride52.xml" ContentType="application/vnd.openxmlformats-officedocument.themeOverride+xml"/>
  <Override PartName="/ppt/notesSlides/notesSlide58.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notesSlides/notesSlide59.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notesSlides/notesSlide60.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handoutMasterIdLst>
    <p:handoutMasterId r:id="rId67"/>
  </p:handoutMasterIdLst>
  <p:sldIdLst>
    <p:sldId id="256" r:id="rId3"/>
    <p:sldId id="342" r:id="rId4"/>
    <p:sldId id="371" r:id="rId5"/>
    <p:sldId id="345" r:id="rId6"/>
    <p:sldId id="346" r:id="rId7"/>
    <p:sldId id="282" r:id="rId8"/>
    <p:sldId id="347" r:id="rId9"/>
    <p:sldId id="348" r:id="rId10"/>
    <p:sldId id="287" r:id="rId11"/>
    <p:sldId id="375" r:id="rId12"/>
    <p:sldId id="288" r:id="rId13"/>
    <p:sldId id="349" r:id="rId14"/>
    <p:sldId id="296" r:id="rId15"/>
    <p:sldId id="377" r:id="rId16"/>
    <p:sldId id="330" r:id="rId17"/>
    <p:sldId id="354" r:id="rId18"/>
    <p:sldId id="297" r:id="rId19"/>
    <p:sldId id="359" r:id="rId20"/>
    <p:sldId id="370" r:id="rId21"/>
    <p:sldId id="369" r:id="rId22"/>
    <p:sldId id="336" r:id="rId23"/>
    <p:sldId id="372" r:id="rId24"/>
    <p:sldId id="367" r:id="rId25"/>
    <p:sldId id="373" r:id="rId26"/>
    <p:sldId id="310" r:id="rId27"/>
    <p:sldId id="337" r:id="rId28"/>
    <p:sldId id="324" r:id="rId29"/>
    <p:sldId id="311" r:id="rId30"/>
    <p:sldId id="312" r:id="rId31"/>
    <p:sldId id="313" r:id="rId32"/>
    <p:sldId id="314" r:id="rId33"/>
    <p:sldId id="315" r:id="rId34"/>
    <p:sldId id="316" r:id="rId35"/>
    <p:sldId id="340" r:id="rId36"/>
    <p:sldId id="334" r:id="rId37"/>
    <p:sldId id="318" r:id="rId38"/>
    <p:sldId id="320" r:id="rId39"/>
    <p:sldId id="322" r:id="rId40"/>
    <p:sldId id="298" r:id="rId41"/>
    <p:sldId id="339" r:id="rId42"/>
    <p:sldId id="331" r:id="rId43"/>
    <p:sldId id="299" r:id="rId44"/>
    <p:sldId id="300" r:id="rId45"/>
    <p:sldId id="350" r:id="rId46"/>
    <p:sldId id="301" r:id="rId47"/>
    <p:sldId id="351" r:id="rId48"/>
    <p:sldId id="302" r:id="rId49"/>
    <p:sldId id="323" r:id="rId50"/>
    <p:sldId id="303" r:id="rId51"/>
    <p:sldId id="352" r:id="rId52"/>
    <p:sldId id="304" r:id="rId53"/>
    <p:sldId id="353" r:id="rId54"/>
    <p:sldId id="306" r:id="rId55"/>
    <p:sldId id="355" r:id="rId56"/>
    <p:sldId id="307" r:id="rId57"/>
    <p:sldId id="356" r:id="rId58"/>
    <p:sldId id="308" r:id="rId59"/>
    <p:sldId id="357" r:id="rId60"/>
    <p:sldId id="309" r:id="rId61"/>
    <p:sldId id="358" r:id="rId62"/>
    <p:sldId id="338" r:id="rId63"/>
    <p:sldId id="374" r:id="rId64"/>
    <p:sldId id="376"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B226FD8-CA98-4BD3-BD02-F65103CDF8B5}">
          <p14:sldIdLst>
            <p14:sldId id="256"/>
            <p14:sldId id="342"/>
            <p14:sldId id="371"/>
            <p14:sldId id="345"/>
            <p14:sldId id="346"/>
            <p14:sldId id="282"/>
            <p14:sldId id="347"/>
            <p14:sldId id="348"/>
            <p14:sldId id="287"/>
            <p14:sldId id="375"/>
            <p14:sldId id="288"/>
            <p14:sldId id="349"/>
            <p14:sldId id="296"/>
            <p14:sldId id="377"/>
            <p14:sldId id="330"/>
            <p14:sldId id="354"/>
            <p14:sldId id="297"/>
            <p14:sldId id="359"/>
            <p14:sldId id="370"/>
            <p14:sldId id="369"/>
            <p14:sldId id="336"/>
            <p14:sldId id="372"/>
            <p14:sldId id="367"/>
            <p14:sldId id="373"/>
            <p14:sldId id="310"/>
            <p14:sldId id="337"/>
            <p14:sldId id="324"/>
            <p14:sldId id="311"/>
            <p14:sldId id="312"/>
            <p14:sldId id="313"/>
            <p14:sldId id="314"/>
            <p14:sldId id="315"/>
            <p14:sldId id="316"/>
            <p14:sldId id="340"/>
            <p14:sldId id="334"/>
            <p14:sldId id="318"/>
            <p14:sldId id="320"/>
            <p14:sldId id="322"/>
            <p14:sldId id="298"/>
            <p14:sldId id="339"/>
            <p14:sldId id="331"/>
            <p14:sldId id="299"/>
            <p14:sldId id="300"/>
            <p14:sldId id="350"/>
            <p14:sldId id="301"/>
            <p14:sldId id="351"/>
            <p14:sldId id="302"/>
            <p14:sldId id="323"/>
            <p14:sldId id="303"/>
            <p14:sldId id="352"/>
            <p14:sldId id="304"/>
            <p14:sldId id="353"/>
            <p14:sldId id="306"/>
            <p14:sldId id="355"/>
            <p14:sldId id="307"/>
            <p14:sldId id="356"/>
            <p14:sldId id="308"/>
            <p14:sldId id="357"/>
            <p14:sldId id="309"/>
            <p14:sldId id="358"/>
            <p14:sldId id="338"/>
            <p14:sldId id="374"/>
            <p14:sldId id="37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2" clrIdx="0"/>
  <p:cmAuthor id="1" name="DHHS" initials="DMB" lastIdx="52" clrIdx="1"/>
  <p:cmAuthor id="2" name="Doreen Bonnett" initials="DMB" lastIdx="1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2F2F2"/>
    <a:srgbClr val="83D081"/>
    <a:srgbClr val="AABA0A"/>
    <a:srgbClr val="0072C6"/>
    <a:srgbClr val="3B7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637" autoAdjust="0"/>
    <p:restoredTop sz="75087" autoAdjust="0"/>
  </p:normalViewPr>
  <p:slideViewPr>
    <p:cSldViewPr snapToGrid="0">
      <p:cViewPr varScale="1">
        <p:scale>
          <a:sx n="83" d="100"/>
          <a:sy n="83" d="100"/>
        </p:scale>
        <p:origin x="-321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2536"/>
    </p:cViewPr>
  </p:sorterViewPr>
  <p:notesViewPr>
    <p:cSldViewPr snapToGrid="0">
      <p:cViewPr>
        <p:scale>
          <a:sx n="93" d="100"/>
          <a:sy n="93" d="100"/>
        </p:scale>
        <p:origin x="-654" y="48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370613395547778"/>
          <c:y val="0.14454821619519781"/>
          <c:w val="0.78741712841450373"/>
          <c:h val="0.7022501701176241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Sheet1!$B$2:$J$2</c:f>
              <c:numCache>
                <c:formatCode>0.0</c:formatCode>
                <c:ptCount val="9"/>
                <c:pt idx="0">
                  <c:v>57.4</c:v>
                </c:pt>
                <c:pt idx="1">
                  <c:v>68.7</c:v>
                </c:pt>
                <c:pt idx="2">
                  <c:v>76</c:v>
                </c:pt>
                <c:pt idx="3">
                  <c:v>82</c:v>
                </c:pt>
                <c:pt idx="4">
                  <c:v>86.4</c:v>
                </c:pt>
                <c:pt idx="5">
                  <c:v>89.7</c:v>
                </c:pt>
                <c:pt idx="6">
                  <c:v>92</c:v>
                </c:pt>
                <c:pt idx="7">
                  <c:v>93.5</c:v>
                </c:pt>
                <c:pt idx="8">
                  <c:v>94.6</c:v>
                </c:pt>
              </c:numCache>
            </c:numRef>
          </c:val>
          <c:smooth val="0"/>
        </c:ser>
        <c:ser>
          <c:idx val="0"/>
          <c:order val="1"/>
          <c:tx>
            <c:strRef>
              <c:f>Sheet1!$A$4</c:f>
              <c:strCache>
                <c:ptCount val="1"/>
                <c:pt idx="0">
                  <c:v>Male</c:v>
                </c:pt>
              </c:strCache>
            </c:strRef>
          </c:tx>
          <c:spPr>
            <a:ln w="25400">
              <a:solidFill>
                <a:srgbClr val="0072C6"/>
              </a:solidFill>
            </a:ln>
          </c:spPr>
          <c:marker>
            <c:symbol val="square"/>
            <c:size val="7"/>
            <c:spPr>
              <a:solidFill>
                <a:srgbClr val="0072C6"/>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Sheet1!$B$4:$J$4</c:f>
              <c:numCache>
                <c:formatCode>0.0</c:formatCode>
                <c:ptCount val="9"/>
                <c:pt idx="0">
                  <c:v>58.3</c:v>
                </c:pt>
                <c:pt idx="1">
                  <c:v>69.599999999999994</c:v>
                </c:pt>
                <c:pt idx="2">
                  <c:v>76.8</c:v>
                </c:pt>
                <c:pt idx="3">
                  <c:v>82.7</c:v>
                </c:pt>
                <c:pt idx="4">
                  <c:v>86.9</c:v>
                </c:pt>
                <c:pt idx="5">
                  <c:v>90</c:v>
                </c:pt>
                <c:pt idx="6">
                  <c:v>92.3</c:v>
                </c:pt>
                <c:pt idx="7">
                  <c:v>93.3</c:v>
                </c:pt>
                <c:pt idx="8">
                  <c:v>94.8</c:v>
                </c:pt>
              </c:numCache>
            </c:numRef>
          </c:val>
          <c:smooth val="0"/>
        </c:ser>
        <c:ser>
          <c:idx val="2"/>
          <c:order val="2"/>
          <c:tx>
            <c:strRef>
              <c:f>Sheet1!$A$3</c:f>
              <c:strCache>
                <c:ptCount val="1"/>
                <c:pt idx="0">
                  <c:v>Female</c:v>
                </c:pt>
              </c:strCache>
            </c:strRef>
          </c:tx>
          <c:spPr>
            <a:ln w="25400">
              <a:solidFill>
                <a:srgbClr val="AABA0A"/>
              </a:solidFill>
            </a:ln>
          </c:spPr>
          <c:marker>
            <c:symbol val="triangle"/>
            <c:size val="9"/>
            <c:spPr>
              <a:solidFill>
                <a:srgbClr val="AABA0A"/>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Sheet1!$B$3:$J$3</c:f>
              <c:numCache>
                <c:formatCode>0.0</c:formatCode>
                <c:ptCount val="9"/>
                <c:pt idx="0">
                  <c:v>56.4</c:v>
                </c:pt>
                <c:pt idx="1">
                  <c:v>67.8</c:v>
                </c:pt>
                <c:pt idx="2">
                  <c:v>75.099999999999994</c:v>
                </c:pt>
                <c:pt idx="3">
                  <c:v>81.3</c:v>
                </c:pt>
                <c:pt idx="4">
                  <c:v>85.9</c:v>
                </c:pt>
                <c:pt idx="5">
                  <c:v>89.4</c:v>
                </c:pt>
                <c:pt idx="6">
                  <c:v>91.7</c:v>
                </c:pt>
                <c:pt idx="7">
                  <c:v>93.7</c:v>
                </c:pt>
                <c:pt idx="8">
                  <c:v>94.5</c:v>
                </c:pt>
              </c:numCache>
            </c:numRef>
          </c:val>
          <c:smooth val="0"/>
        </c:ser>
        <c:dLbls>
          <c:showLegendKey val="0"/>
          <c:showVal val="0"/>
          <c:showCatName val="0"/>
          <c:showSerName val="0"/>
          <c:showPercent val="0"/>
          <c:showBubbleSize val="0"/>
        </c:dLbls>
        <c:marker val="1"/>
        <c:smooth val="0"/>
        <c:axId val="37615872"/>
        <c:axId val="64557440"/>
      </c:lineChart>
      <c:catAx>
        <c:axId val="37615872"/>
        <c:scaling>
          <c:orientation val="minMax"/>
        </c:scaling>
        <c:delete val="0"/>
        <c:axPos val="b"/>
        <c:numFmt formatCode="General" sourceLinked="1"/>
        <c:majorTickMark val="out"/>
        <c:minorTickMark val="none"/>
        <c:tickLblPos val="nextTo"/>
        <c:txPr>
          <a:bodyPr rot="-2640000"/>
          <a:lstStyle/>
          <a:p>
            <a:pPr>
              <a:defRPr sz="1600" b="0" baseline="0">
                <a:latin typeface="Calibri" panose="020F0502020204030204" pitchFamily="34" charset="0"/>
              </a:defRPr>
            </a:pPr>
            <a:endParaRPr lang="en-US"/>
          </a:p>
        </c:txPr>
        <c:crossAx val="64557440"/>
        <c:crosses val="autoZero"/>
        <c:auto val="1"/>
        <c:lblAlgn val="ctr"/>
        <c:lblOffset val="100"/>
        <c:noMultiLvlLbl val="0"/>
      </c:catAx>
      <c:valAx>
        <c:axId val="64557440"/>
        <c:scaling>
          <c:orientation val="minMax"/>
          <c:max val="100"/>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2345679012345678E-2"/>
              <c:y val="0.405986196169923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7615872"/>
        <c:crosses val="autoZero"/>
        <c:crossBetween val="between"/>
        <c:majorUnit val="5"/>
      </c:valAx>
    </c:plotArea>
    <c:legend>
      <c:legendPos val="t"/>
      <c:layout>
        <c:manualLayout>
          <c:xMode val="edge"/>
          <c:yMode val="edge"/>
          <c:x val="8.19954797317002E-3"/>
          <c:y val="1.1675185338674747E-3"/>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04748711966559"/>
          <c:y val="0.13047883858267717"/>
          <c:w val="0.8979525128803344"/>
          <c:h val="0.70089676290463687"/>
        </c:manualLayout>
      </c:layout>
      <c:barChart>
        <c:barDir val="col"/>
        <c:grouping val="clustered"/>
        <c:varyColors val="0"/>
        <c:ser>
          <c:idx val="0"/>
          <c:order val="0"/>
          <c:tx>
            <c:strRef>
              <c:f>Sheet1!$A$2</c:f>
              <c:strCache>
                <c:ptCount val="1"/>
                <c:pt idx="0">
                  <c:v>Low Black Patient Share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Sheet1!$B$1:$F$1</c:f>
              <c:strCache>
                <c:ptCount val="5"/>
                <c:pt idx="0">
                  <c:v>Heart Failure</c:v>
                </c:pt>
                <c:pt idx="1">
                  <c:v>COPD</c:v>
                </c:pt>
                <c:pt idx="2">
                  <c:v>AMI</c:v>
                </c:pt>
                <c:pt idx="3">
                  <c:v>Pneumonia</c:v>
                </c:pt>
                <c:pt idx="4">
                  <c:v>Stroke</c:v>
                </c:pt>
              </c:strCache>
            </c:strRef>
          </c:cat>
          <c:val>
            <c:numRef>
              <c:f>Sheet1!$B$2:$F$2</c:f>
              <c:numCache>
                <c:formatCode>General</c:formatCode>
                <c:ptCount val="5"/>
                <c:pt idx="0">
                  <c:v>22.3</c:v>
                </c:pt>
                <c:pt idx="1">
                  <c:v>20.5</c:v>
                </c:pt>
                <c:pt idx="2">
                  <c:v>17.5</c:v>
                </c:pt>
                <c:pt idx="3">
                  <c:v>16.899999999999999</c:v>
                </c:pt>
                <c:pt idx="4">
                  <c:v>15</c:v>
                </c:pt>
              </c:numCache>
            </c:numRef>
          </c:val>
        </c:ser>
        <c:ser>
          <c:idx val="1"/>
          <c:order val="1"/>
          <c:tx>
            <c:strRef>
              <c:f>Sheet1!$A$3</c:f>
              <c:strCache>
                <c:ptCount val="1"/>
                <c:pt idx="0">
                  <c:v>High Black Patient Share</c:v>
                </c:pt>
              </c:strCache>
            </c:strRef>
          </c:tx>
          <c:spPr>
            <a:solidFill>
              <a:srgbClr val="AABA0A"/>
            </a:solidFill>
          </c:spPr>
          <c:invertIfNegative val="0"/>
          <c:cat>
            <c:strRef>
              <c:f>Sheet1!$B$1:$F$1</c:f>
              <c:strCache>
                <c:ptCount val="5"/>
                <c:pt idx="0">
                  <c:v>Heart Failure</c:v>
                </c:pt>
                <c:pt idx="1">
                  <c:v>COPD</c:v>
                </c:pt>
                <c:pt idx="2">
                  <c:v>AMI</c:v>
                </c:pt>
                <c:pt idx="3">
                  <c:v>Pneumonia</c:v>
                </c:pt>
                <c:pt idx="4">
                  <c:v>Stroke</c:v>
                </c:pt>
              </c:strCache>
            </c:strRef>
          </c:cat>
          <c:val>
            <c:numRef>
              <c:f>Sheet1!$B$3:$F$3</c:f>
              <c:numCache>
                <c:formatCode>General</c:formatCode>
                <c:ptCount val="5"/>
                <c:pt idx="0">
                  <c:v>23.5</c:v>
                </c:pt>
                <c:pt idx="1">
                  <c:v>20.9</c:v>
                </c:pt>
                <c:pt idx="2">
                  <c:v>18.3</c:v>
                </c:pt>
                <c:pt idx="3">
                  <c:v>17.8</c:v>
                </c:pt>
                <c:pt idx="4">
                  <c:v>15.3</c:v>
                </c:pt>
              </c:numCache>
            </c:numRef>
          </c:val>
        </c:ser>
        <c:dLbls>
          <c:showLegendKey val="0"/>
          <c:showVal val="0"/>
          <c:showCatName val="0"/>
          <c:showSerName val="0"/>
          <c:showPercent val="0"/>
          <c:showBubbleSize val="0"/>
        </c:dLbls>
        <c:gapWidth val="150"/>
        <c:axId val="65861504"/>
        <c:axId val="65863040"/>
      </c:barChart>
      <c:catAx>
        <c:axId val="6586150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65863040"/>
        <c:crosses val="autoZero"/>
        <c:auto val="1"/>
        <c:lblAlgn val="ctr"/>
        <c:lblOffset val="100"/>
        <c:noMultiLvlLbl val="0"/>
      </c:catAx>
      <c:valAx>
        <c:axId val="65863040"/>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925406003937008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65861504"/>
        <c:crosses val="autoZero"/>
        <c:crossBetween val="between"/>
        <c:majorUnit val="5"/>
      </c:valAx>
    </c:plotArea>
    <c:legend>
      <c:legendPos val="t"/>
      <c:layout>
        <c:manualLayout>
          <c:xMode val="edge"/>
          <c:yMode val="edge"/>
          <c:x val="0"/>
          <c:y val="1.8517060367454078E-3"/>
          <c:w val="1"/>
          <c:h val="7.9170767716535431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04748711966559"/>
          <c:y val="0.13047883858267717"/>
          <c:w val="0.8979525128803344"/>
          <c:h val="0.70089676290463687"/>
        </c:manualLayout>
      </c:layout>
      <c:barChart>
        <c:barDir val="col"/>
        <c:grouping val="clustered"/>
        <c:varyColors val="0"/>
        <c:ser>
          <c:idx val="0"/>
          <c:order val="0"/>
          <c:tx>
            <c:strRef>
              <c:f>Sheet1!$A$2</c:f>
              <c:strCache>
                <c:ptCount val="1"/>
                <c:pt idx="0">
                  <c:v>Low Medicaid Patient Share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Sheet1!$B$1:$F$1</c:f>
              <c:strCache>
                <c:ptCount val="5"/>
                <c:pt idx="0">
                  <c:v>Heart Failure</c:v>
                </c:pt>
                <c:pt idx="1">
                  <c:v>COPD</c:v>
                </c:pt>
                <c:pt idx="2">
                  <c:v>AMI</c:v>
                </c:pt>
                <c:pt idx="3">
                  <c:v>Pneumonia</c:v>
                </c:pt>
                <c:pt idx="4">
                  <c:v>Stroke</c:v>
                </c:pt>
              </c:strCache>
            </c:strRef>
          </c:cat>
          <c:val>
            <c:numRef>
              <c:f>Sheet1!$B$2:$F$2</c:f>
              <c:numCache>
                <c:formatCode>General</c:formatCode>
                <c:ptCount val="5"/>
                <c:pt idx="0">
                  <c:v>22.3</c:v>
                </c:pt>
                <c:pt idx="1">
                  <c:v>20.399999999999999</c:v>
                </c:pt>
                <c:pt idx="2">
                  <c:v>17.8</c:v>
                </c:pt>
                <c:pt idx="3">
                  <c:v>17</c:v>
                </c:pt>
                <c:pt idx="4">
                  <c:v>15.7</c:v>
                </c:pt>
              </c:numCache>
            </c:numRef>
          </c:val>
        </c:ser>
        <c:ser>
          <c:idx val="1"/>
          <c:order val="1"/>
          <c:tx>
            <c:strRef>
              <c:f>Sheet1!$A$3</c:f>
              <c:strCache>
                <c:ptCount val="1"/>
                <c:pt idx="0">
                  <c:v>High Medicaid Patient Share</c:v>
                </c:pt>
              </c:strCache>
            </c:strRef>
          </c:tx>
          <c:spPr>
            <a:solidFill>
              <a:srgbClr val="AABA0A"/>
            </a:solidFill>
          </c:spPr>
          <c:invertIfNegative val="0"/>
          <c:cat>
            <c:strRef>
              <c:f>Sheet1!$B$1:$F$1</c:f>
              <c:strCache>
                <c:ptCount val="5"/>
                <c:pt idx="0">
                  <c:v>Heart Failure</c:v>
                </c:pt>
                <c:pt idx="1">
                  <c:v>COPD</c:v>
                </c:pt>
                <c:pt idx="2">
                  <c:v>AMI</c:v>
                </c:pt>
                <c:pt idx="3">
                  <c:v>Pneumonia</c:v>
                </c:pt>
                <c:pt idx="4">
                  <c:v>Stroke</c:v>
                </c:pt>
              </c:strCache>
            </c:strRef>
          </c:cat>
          <c:val>
            <c:numRef>
              <c:f>Sheet1!$B$3:$F$3</c:f>
              <c:numCache>
                <c:formatCode>General</c:formatCode>
                <c:ptCount val="5"/>
                <c:pt idx="0">
                  <c:v>23.3</c:v>
                </c:pt>
                <c:pt idx="1">
                  <c:v>20.8</c:v>
                </c:pt>
                <c:pt idx="2">
                  <c:v>18.2</c:v>
                </c:pt>
                <c:pt idx="3">
                  <c:v>17.600000000000001</c:v>
                </c:pt>
                <c:pt idx="4">
                  <c:v>14.6</c:v>
                </c:pt>
              </c:numCache>
            </c:numRef>
          </c:val>
        </c:ser>
        <c:dLbls>
          <c:showLegendKey val="0"/>
          <c:showVal val="0"/>
          <c:showCatName val="0"/>
          <c:showSerName val="0"/>
          <c:showPercent val="0"/>
          <c:showBubbleSize val="0"/>
        </c:dLbls>
        <c:gapWidth val="150"/>
        <c:axId val="65907328"/>
        <c:axId val="65929600"/>
      </c:barChart>
      <c:catAx>
        <c:axId val="65907328"/>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65929600"/>
        <c:crosses val="autoZero"/>
        <c:auto val="1"/>
        <c:lblAlgn val="ctr"/>
        <c:lblOffset val="100"/>
        <c:noMultiLvlLbl val="0"/>
      </c:catAx>
      <c:valAx>
        <c:axId val="65929600"/>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925406003937008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65907328"/>
        <c:crosses val="autoZero"/>
        <c:crossBetween val="between"/>
        <c:majorUnit val="5"/>
      </c:valAx>
    </c:plotArea>
    <c:legend>
      <c:legendPos val="t"/>
      <c:layout>
        <c:manualLayout>
          <c:xMode val="edge"/>
          <c:yMode val="edge"/>
          <c:x val="0"/>
          <c:y val="1.8517060367454078E-3"/>
          <c:w val="1"/>
          <c:h val="7.9170767716535431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454885356311592"/>
          <c:y val="0.18083600661028482"/>
          <c:w val="0.71357029663744864"/>
          <c:h val="0.7060549722951298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Sheet1!$B$2:$H$2</c:f>
              <c:numCache>
                <c:formatCode>General</c:formatCode>
                <c:ptCount val="7"/>
                <c:pt idx="0">
                  <c:v>1527.8</c:v>
                </c:pt>
                <c:pt idx="1">
                  <c:v>1624.1</c:v>
                </c:pt>
                <c:pt idx="2">
                  <c:v>1687.4</c:v>
                </c:pt>
                <c:pt idx="3">
                  <c:v>1738.7</c:v>
                </c:pt>
                <c:pt idx="4">
                  <c:v>1766.8</c:v>
                </c:pt>
                <c:pt idx="5">
                  <c:v>1841.1</c:v>
                </c:pt>
                <c:pt idx="6">
                  <c:v>1883</c:v>
                </c:pt>
              </c:numCache>
            </c:numRef>
          </c:val>
          <c:smooth val="0"/>
        </c:ser>
        <c:ser>
          <c:idx val="0"/>
          <c:order val="1"/>
          <c:tx>
            <c:strRef>
              <c:f>Sheet1!$A$3</c:f>
              <c:strCache>
                <c:ptCount val="1"/>
                <c:pt idx="0">
                  <c:v>0-17</c:v>
                </c:pt>
              </c:strCache>
            </c:strRef>
          </c:tx>
          <c:spPr>
            <a:ln w="25400">
              <a:solidFill>
                <a:srgbClr val="0072C6"/>
              </a:solidFill>
            </a:ln>
          </c:spPr>
          <c:marker>
            <c:symbol val="square"/>
            <c:size val="7"/>
            <c:spPr>
              <a:solidFill>
                <a:srgbClr val="0072C6"/>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Sheet1!$B$3:$H$3</c:f>
              <c:numCache>
                <c:formatCode>General</c:formatCode>
                <c:ptCount val="7"/>
                <c:pt idx="0">
                  <c:v>621.79999999999995</c:v>
                </c:pt>
                <c:pt idx="1">
                  <c:v>684</c:v>
                </c:pt>
                <c:pt idx="2">
                  <c:v>663.3</c:v>
                </c:pt>
                <c:pt idx="3">
                  <c:v>655.29999999999995</c:v>
                </c:pt>
                <c:pt idx="4">
                  <c:v>697.5</c:v>
                </c:pt>
                <c:pt idx="5">
                  <c:v>745.6</c:v>
                </c:pt>
                <c:pt idx="6">
                  <c:v>748.6</c:v>
                </c:pt>
              </c:numCache>
            </c:numRef>
          </c:val>
          <c:smooth val="0"/>
        </c:ser>
        <c:ser>
          <c:idx val="2"/>
          <c:order val="2"/>
          <c:tx>
            <c:strRef>
              <c:f>Sheet1!$A$4</c:f>
              <c:strCache>
                <c:ptCount val="1"/>
                <c:pt idx="0">
                  <c:v>18-44</c:v>
                </c:pt>
              </c:strCache>
            </c:strRef>
          </c:tx>
          <c:spPr>
            <a:ln w="25400">
              <a:solidFill>
                <a:srgbClr val="AABA0A"/>
              </a:solidFill>
            </a:ln>
          </c:spPr>
          <c:marker>
            <c:symbol val="triangle"/>
            <c:size val="9"/>
            <c:spPr>
              <a:solidFill>
                <a:srgbClr val="AABA0A"/>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Sheet1!$B$4:$H$4</c:f>
              <c:numCache>
                <c:formatCode>General</c:formatCode>
                <c:ptCount val="7"/>
                <c:pt idx="0">
                  <c:v>2244.1</c:v>
                </c:pt>
                <c:pt idx="1">
                  <c:v>2379.5</c:v>
                </c:pt>
                <c:pt idx="2">
                  <c:v>2471.1</c:v>
                </c:pt>
                <c:pt idx="3">
                  <c:v>2576</c:v>
                </c:pt>
                <c:pt idx="4">
                  <c:v>2607.4</c:v>
                </c:pt>
                <c:pt idx="5">
                  <c:v>2670.7</c:v>
                </c:pt>
                <c:pt idx="6">
                  <c:v>2788.9</c:v>
                </c:pt>
              </c:numCache>
            </c:numRef>
          </c:val>
          <c:smooth val="0"/>
        </c:ser>
        <c:ser>
          <c:idx val="1"/>
          <c:order val="3"/>
          <c:tx>
            <c:strRef>
              <c:f>Sheet1!$A$5</c:f>
              <c:strCache>
                <c:ptCount val="1"/>
                <c:pt idx="0">
                  <c:v>45-64</c:v>
                </c:pt>
              </c:strCache>
            </c:strRef>
          </c:tx>
          <c:spPr>
            <a:ln w="34925">
              <a:solidFill>
                <a:srgbClr val="7BA8DF"/>
              </a:solidFill>
            </a:ln>
          </c:spPr>
          <c:marker>
            <c:symbol val="diamond"/>
            <c:size val="9"/>
            <c:spPr>
              <a:solidFill>
                <a:srgbClr val="7BA8DF"/>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Sheet1!$B$5:$H$5</c:f>
              <c:numCache>
                <c:formatCode>General</c:formatCode>
                <c:ptCount val="7"/>
                <c:pt idx="0">
                  <c:v>1720.1</c:v>
                </c:pt>
                <c:pt idx="1">
                  <c:v>1824.4</c:v>
                </c:pt>
                <c:pt idx="2">
                  <c:v>1966.4</c:v>
                </c:pt>
                <c:pt idx="3">
                  <c:v>2037.4</c:v>
                </c:pt>
                <c:pt idx="4">
                  <c:v>2077.5</c:v>
                </c:pt>
                <c:pt idx="5">
                  <c:v>2165</c:v>
                </c:pt>
                <c:pt idx="6">
                  <c:v>2189.8000000000002</c:v>
                </c:pt>
              </c:numCache>
            </c:numRef>
          </c:val>
          <c:smooth val="0"/>
        </c:ser>
        <c:ser>
          <c:idx val="4"/>
          <c:order val="4"/>
          <c:tx>
            <c:strRef>
              <c:f>Sheet1!$A$6</c:f>
              <c:strCache>
                <c:ptCount val="1"/>
                <c:pt idx="0">
                  <c:v>65-84</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Sheet1!$B$1:$H$1</c:f>
              <c:strCache>
                <c:ptCount val="7"/>
                <c:pt idx="0">
                  <c:v>2007</c:v>
                </c:pt>
                <c:pt idx="1">
                  <c:v>2008</c:v>
                </c:pt>
                <c:pt idx="2">
                  <c:v>2009</c:v>
                </c:pt>
                <c:pt idx="3">
                  <c:v>2010</c:v>
                </c:pt>
                <c:pt idx="4">
                  <c:v>2011</c:v>
                </c:pt>
                <c:pt idx="5">
                  <c:v>2012</c:v>
                </c:pt>
                <c:pt idx="6">
                  <c:v>2013</c:v>
                </c:pt>
              </c:strCache>
            </c:strRef>
          </c:cat>
          <c:val>
            <c:numRef>
              <c:f>Sheet1!$B$6:$H$6</c:f>
              <c:numCache>
                <c:formatCode>General</c:formatCode>
                <c:ptCount val="7"/>
                <c:pt idx="0">
                  <c:v>773.7</c:v>
                </c:pt>
                <c:pt idx="1">
                  <c:v>807.6</c:v>
                </c:pt>
                <c:pt idx="2">
                  <c:v>826.5</c:v>
                </c:pt>
                <c:pt idx="3">
                  <c:v>824.4</c:v>
                </c:pt>
                <c:pt idx="4">
                  <c:v>828.8</c:v>
                </c:pt>
                <c:pt idx="5">
                  <c:v>914.8</c:v>
                </c:pt>
                <c:pt idx="6">
                  <c:v>904.4</c:v>
                </c:pt>
              </c:numCache>
            </c:numRef>
          </c:val>
          <c:smooth val="0"/>
        </c:ser>
        <c:ser>
          <c:idx val="5"/>
          <c:order val="5"/>
          <c:tx>
            <c:strRef>
              <c:f>Sheet1!$A$7</c:f>
              <c:strCache>
                <c:ptCount val="1"/>
                <c:pt idx="0">
                  <c:v>85+</c:v>
                </c:pt>
              </c:strCache>
            </c:strRef>
          </c:tx>
          <c:spPr>
            <a:ln>
              <a:solidFill>
                <a:srgbClr val="EEECE1">
                  <a:lumMod val="50000"/>
                </a:srgbClr>
              </a:solidFill>
            </a:ln>
          </c:spPr>
          <c:marker>
            <c:symbol val="plus"/>
            <c:size val="7"/>
            <c:spPr>
              <a:noFill/>
              <a:ln>
                <a:solidFill>
                  <a:srgbClr val="EEECE1">
                    <a:lumMod val="50000"/>
                  </a:srgbClr>
                </a:solidFill>
              </a:ln>
            </c:spPr>
          </c:marker>
          <c:cat>
            <c:strRef>
              <c:f>Sheet1!$B$1:$H$1</c:f>
              <c:strCache>
                <c:ptCount val="7"/>
                <c:pt idx="0">
                  <c:v>2007</c:v>
                </c:pt>
                <c:pt idx="1">
                  <c:v>2008</c:v>
                </c:pt>
                <c:pt idx="2">
                  <c:v>2009</c:v>
                </c:pt>
                <c:pt idx="3">
                  <c:v>2010</c:v>
                </c:pt>
                <c:pt idx="4">
                  <c:v>2011</c:v>
                </c:pt>
                <c:pt idx="5">
                  <c:v>2012</c:v>
                </c:pt>
                <c:pt idx="6">
                  <c:v>2013</c:v>
                </c:pt>
              </c:strCache>
            </c:strRef>
          </c:cat>
          <c:val>
            <c:numRef>
              <c:f>Sheet1!$B$7:$H$7</c:f>
              <c:numCache>
                <c:formatCode>General</c:formatCode>
                <c:ptCount val="7"/>
                <c:pt idx="0">
                  <c:v>769.5</c:v>
                </c:pt>
                <c:pt idx="1">
                  <c:v>790.8</c:v>
                </c:pt>
                <c:pt idx="2">
                  <c:v>748.6</c:v>
                </c:pt>
                <c:pt idx="3">
                  <c:v>757.5</c:v>
                </c:pt>
                <c:pt idx="4">
                  <c:v>757.9</c:v>
                </c:pt>
                <c:pt idx="5">
                  <c:v>843.2</c:v>
                </c:pt>
                <c:pt idx="6">
                  <c:v>851.6</c:v>
                </c:pt>
              </c:numCache>
            </c:numRef>
          </c:val>
          <c:smooth val="0"/>
        </c:ser>
        <c:dLbls>
          <c:showLegendKey val="0"/>
          <c:showVal val="0"/>
          <c:showCatName val="0"/>
          <c:showSerName val="0"/>
          <c:showPercent val="0"/>
          <c:showBubbleSize val="0"/>
        </c:dLbls>
        <c:marker val="1"/>
        <c:smooth val="0"/>
        <c:axId val="66162048"/>
        <c:axId val="66168320"/>
      </c:lineChart>
      <c:catAx>
        <c:axId val="66162048"/>
        <c:scaling>
          <c:orientation val="minMax"/>
        </c:scaling>
        <c:delete val="0"/>
        <c:axPos val="b"/>
        <c:numFmt formatCode="General" sourceLinked="1"/>
        <c:majorTickMark val="out"/>
        <c:minorTickMark val="none"/>
        <c:tickLblPos val="nextTo"/>
        <c:txPr>
          <a:bodyPr rot="-480000"/>
          <a:lstStyle/>
          <a:p>
            <a:pPr>
              <a:defRPr sz="1400" b="0" baseline="0">
                <a:latin typeface="Calibri" panose="020F0502020204030204" pitchFamily="34" charset="0"/>
              </a:defRPr>
            </a:pPr>
            <a:endParaRPr lang="en-US"/>
          </a:p>
        </c:txPr>
        <c:crossAx val="66168320"/>
        <c:crosses val="autoZero"/>
        <c:auto val="1"/>
        <c:lblAlgn val="ctr"/>
        <c:lblOffset val="100"/>
        <c:noMultiLvlLbl val="0"/>
      </c:catAx>
      <c:valAx>
        <c:axId val="66168320"/>
        <c:scaling>
          <c:orientation val="minMax"/>
          <c:max val="3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1446540880503146E-3"/>
              <c:y val="0.2320301778870043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6162048"/>
        <c:crosses val="autoZero"/>
        <c:crossBetween val="between"/>
        <c:majorUnit val="500"/>
      </c:valAx>
    </c:plotArea>
    <c:legend>
      <c:legendPos val="t"/>
      <c:layout>
        <c:manualLayout>
          <c:xMode val="edge"/>
          <c:yMode val="edge"/>
          <c:x val="0"/>
          <c:y val="1.1675185338674747E-3"/>
          <c:w val="0.99745139496451829"/>
          <c:h val="0.1262075921065422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96845533197239"/>
          <c:y val="0.18083600661028482"/>
          <c:w val="0.74031544668027605"/>
          <c:h val="0.70605497229512981"/>
        </c:manualLayout>
      </c:layout>
      <c:lineChart>
        <c:grouping val="standard"/>
        <c:varyColors val="0"/>
        <c:ser>
          <c:idx val="3"/>
          <c:order val="0"/>
          <c:tx>
            <c:strRef>
              <c:f>Sheet1!$A$2</c:f>
              <c:strCache>
                <c:ptCount val="1"/>
                <c:pt idx="0">
                  <c:v>Q1 (Lowest)</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Sheet1!$B$2:$H$2</c:f>
              <c:numCache>
                <c:formatCode>General</c:formatCode>
                <c:ptCount val="7"/>
                <c:pt idx="0">
                  <c:v>1961.1</c:v>
                </c:pt>
                <c:pt idx="1">
                  <c:v>2114.5</c:v>
                </c:pt>
                <c:pt idx="2">
                  <c:v>2263.1999999999998</c:v>
                </c:pt>
                <c:pt idx="3">
                  <c:v>2347.8000000000002</c:v>
                </c:pt>
                <c:pt idx="4">
                  <c:v>2242.6</c:v>
                </c:pt>
                <c:pt idx="5">
                  <c:v>2466.6</c:v>
                </c:pt>
                <c:pt idx="6">
                  <c:v>2510</c:v>
                </c:pt>
              </c:numCache>
            </c:numRef>
          </c:val>
          <c:smooth val="0"/>
        </c:ser>
        <c:ser>
          <c:idx val="0"/>
          <c:order val="1"/>
          <c:tx>
            <c:strRef>
              <c:f>Sheet1!$A$3</c:f>
              <c:strCache>
                <c:ptCount val="1"/>
                <c:pt idx="0">
                  <c:v>Q2</c:v>
                </c:pt>
              </c:strCache>
            </c:strRef>
          </c:tx>
          <c:spPr>
            <a:ln w="25400">
              <a:solidFill>
                <a:srgbClr val="0072C6"/>
              </a:solidFill>
            </a:ln>
          </c:spPr>
          <c:marker>
            <c:symbol val="square"/>
            <c:size val="7"/>
            <c:spPr>
              <a:solidFill>
                <a:srgbClr val="0072C6"/>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Sheet1!$B$3:$H$3</c:f>
              <c:numCache>
                <c:formatCode>General</c:formatCode>
                <c:ptCount val="7"/>
                <c:pt idx="0">
                  <c:v>1576.4</c:v>
                </c:pt>
                <c:pt idx="1">
                  <c:v>1756.3</c:v>
                </c:pt>
                <c:pt idx="2">
                  <c:v>1834.2</c:v>
                </c:pt>
                <c:pt idx="3">
                  <c:v>1821.4</c:v>
                </c:pt>
                <c:pt idx="4">
                  <c:v>1838</c:v>
                </c:pt>
                <c:pt idx="5">
                  <c:v>1880.8</c:v>
                </c:pt>
                <c:pt idx="6">
                  <c:v>1989.2</c:v>
                </c:pt>
              </c:numCache>
            </c:numRef>
          </c:val>
          <c:smooth val="0"/>
        </c:ser>
        <c:ser>
          <c:idx val="2"/>
          <c:order val="2"/>
          <c:tx>
            <c:strRef>
              <c:f>Sheet1!$A$4</c:f>
              <c:strCache>
                <c:ptCount val="1"/>
                <c:pt idx="0">
                  <c:v>Q3</c:v>
                </c:pt>
              </c:strCache>
            </c:strRef>
          </c:tx>
          <c:spPr>
            <a:ln w="25400">
              <a:solidFill>
                <a:srgbClr val="AABA0A"/>
              </a:solidFill>
            </a:ln>
          </c:spPr>
          <c:marker>
            <c:symbol val="triangle"/>
            <c:size val="9"/>
            <c:spPr>
              <a:solidFill>
                <a:srgbClr val="AABA0A"/>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Sheet1!$B$4:$H$4</c:f>
              <c:numCache>
                <c:formatCode>General</c:formatCode>
                <c:ptCount val="7"/>
                <c:pt idx="0">
                  <c:v>1396.7</c:v>
                </c:pt>
                <c:pt idx="1">
                  <c:v>1422.3</c:v>
                </c:pt>
                <c:pt idx="2">
                  <c:v>1471.4</c:v>
                </c:pt>
                <c:pt idx="3">
                  <c:v>1492.6</c:v>
                </c:pt>
                <c:pt idx="4">
                  <c:v>1600.9</c:v>
                </c:pt>
                <c:pt idx="5">
                  <c:v>1702.1</c:v>
                </c:pt>
                <c:pt idx="6">
                  <c:v>1681.1</c:v>
                </c:pt>
              </c:numCache>
            </c:numRef>
          </c:val>
          <c:smooth val="0"/>
        </c:ser>
        <c:ser>
          <c:idx val="1"/>
          <c:order val="3"/>
          <c:tx>
            <c:strRef>
              <c:f>Sheet1!$A$5</c:f>
              <c:strCache>
                <c:ptCount val="1"/>
                <c:pt idx="0">
                  <c:v>Q4 (Highest)</c:v>
                </c:pt>
              </c:strCache>
            </c:strRef>
          </c:tx>
          <c:spPr>
            <a:ln w="34925">
              <a:solidFill>
                <a:srgbClr val="7BA8DF"/>
              </a:solidFill>
            </a:ln>
          </c:spPr>
          <c:marker>
            <c:symbol val="diamond"/>
            <c:size val="9"/>
            <c:spPr>
              <a:solidFill>
                <a:srgbClr val="7BA8DF"/>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Sheet1!$B$5:$H$5</c:f>
              <c:numCache>
                <c:formatCode>General</c:formatCode>
                <c:ptCount val="7"/>
                <c:pt idx="0">
                  <c:v>1153.7</c:v>
                </c:pt>
                <c:pt idx="1">
                  <c:v>1203.8</c:v>
                </c:pt>
                <c:pt idx="2">
                  <c:v>1168.4000000000001</c:v>
                </c:pt>
                <c:pt idx="3">
                  <c:v>1288.3</c:v>
                </c:pt>
                <c:pt idx="4">
                  <c:v>1386.5</c:v>
                </c:pt>
                <c:pt idx="5">
                  <c:v>1314.6</c:v>
                </c:pt>
                <c:pt idx="6">
                  <c:v>1362.3</c:v>
                </c:pt>
              </c:numCache>
            </c:numRef>
          </c:val>
          <c:smooth val="0"/>
        </c:ser>
        <c:dLbls>
          <c:showLegendKey val="0"/>
          <c:showVal val="0"/>
          <c:showCatName val="0"/>
          <c:showSerName val="0"/>
          <c:showPercent val="0"/>
          <c:showBubbleSize val="0"/>
        </c:dLbls>
        <c:marker val="1"/>
        <c:smooth val="0"/>
        <c:axId val="66628992"/>
        <c:axId val="66647552"/>
      </c:lineChart>
      <c:catAx>
        <c:axId val="66628992"/>
        <c:scaling>
          <c:orientation val="minMax"/>
        </c:scaling>
        <c:delete val="0"/>
        <c:axPos val="b"/>
        <c:numFmt formatCode="General" sourceLinked="1"/>
        <c:majorTickMark val="out"/>
        <c:minorTickMark val="none"/>
        <c:tickLblPos val="nextTo"/>
        <c:txPr>
          <a:bodyPr rot="-720000"/>
          <a:lstStyle/>
          <a:p>
            <a:pPr>
              <a:defRPr sz="1400" b="0" baseline="0">
                <a:latin typeface="Calibri" panose="020F0502020204030204" pitchFamily="34" charset="0"/>
              </a:defRPr>
            </a:pPr>
            <a:endParaRPr lang="en-US"/>
          </a:p>
        </c:txPr>
        <c:crossAx val="66647552"/>
        <c:crosses val="autoZero"/>
        <c:auto val="1"/>
        <c:lblAlgn val="ctr"/>
        <c:lblOffset val="100"/>
        <c:noMultiLvlLbl val="0"/>
      </c:catAx>
      <c:valAx>
        <c:axId val="66647552"/>
        <c:scaling>
          <c:orientation val="minMax"/>
          <c:max val="3000"/>
          <c:min val="0"/>
        </c:scaling>
        <c:delete val="0"/>
        <c:axPos val="l"/>
        <c:majorGridlines/>
        <c:title>
          <c:tx>
            <c:rich>
              <a:bodyPr rot="-5400000" vert="horz"/>
              <a:lstStyle/>
              <a:p>
                <a:pPr>
                  <a:defRPr sz="1600" baseline="0">
                    <a:latin typeface="Calibri" panose="020F0502020204030204" pitchFamily="34" charset="0"/>
                  </a:defRPr>
                </a:pPr>
                <a:r>
                  <a:rPr lang="en-US" dirty="0" smtClean="0"/>
                  <a:t>Rate</a:t>
                </a:r>
                <a:r>
                  <a:rPr lang="en-US" baseline="0" dirty="0" smtClean="0"/>
                  <a:t> per 100,000 Population</a:t>
                </a:r>
                <a:endParaRPr lang="en-US" dirty="0"/>
              </a:p>
            </c:rich>
          </c:tx>
          <c:layout>
            <c:manualLayout>
              <c:xMode val="edge"/>
              <c:yMode val="edge"/>
              <c:x val="0"/>
              <c:y val="0.2320301778870043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6628992"/>
        <c:crosses val="autoZero"/>
        <c:crossBetween val="between"/>
        <c:majorUnit val="500"/>
      </c:valAx>
    </c:plotArea>
    <c:legend>
      <c:legendPos val="t"/>
      <c:layout>
        <c:manualLayout>
          <c:xMode val="edge"/>
          <c:yMode val="edge"/>
          <c:x val="0.1111111111111111"/>
          <c:y val="1.1675185338674747E-3"/>
          <c:w val="0.79514532905609014"/>
          <c:h val="0.1234016234081850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855983279867795"/>
          <c:y val="0.14856992865385776"/>
          <c:w val="0.74144016720132211"/>
          <c:h val="0.7214849082946546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Sheet1!$B$2:$H$2</c:f>
              <c:numCache>
                <c:formatCode>General</c:formatCode>
                <c:ptCount val="7"/>
                <c:pt idx="0">
                  <c:v>1063.5</c:v>
                </c:pt>
                <c:pt idx="1">
                  <c:v>1135.5999999999999</c:v>
                </c:pt>
                <c:pt idx="2">
                  <c:v>1169.5</c:v>
                </c:pt>
                <c:pt idx="3">
                  <c:v>1196.7</c:v>
                </c:pt>
                <c:pt idx="4">
                  <c:v>1193.0999999999999</c:v>
                </c:pt>
                <c:pt idx="5">
                  <c:v>1260.8</c:v>
                </c:pt>
                <c:pt idx="6">
                  <c:v>1268.7</c:v>
                </c:pt>
              </c:numCache>
            </c:numRef>
          </c:val>
          <c:smooth val="0"/>
        </c:ser>
        <c:ser>
          <c:idx val="0"/>
          <c:order val="1"/>
          <c:tx>
            <c:strRef>
              <c:f>Sheet1!$A$3</c:f>
              <c:strCache>
                <c:ptCount val="1"/>
                <c:pt idx="0">
                  <c:v>Northeast</c:v>
                </c:pt>
              </c:strCache>
            </c:strRef>
          </c:tx>
          <c:spPr>
            <a:ln w="25400">
              <a:solidFill>
                <a:srgbClr val="0072C6"/>
              </a:solidFill>
            </a:ln>
          </c:spPr>
          <c:marker>
            <c:symbol val="square"/>
            <c:size val="7"/>
            <c:spPr>
              <a:solidFill>
                <a:srgbClr val="0072C6"/>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Sheet1!$B$3:$H$3</c:f>
              <c:numCache>
                <c:formatCode>General</c:formatCode>
                <c:ptCount val="7"/>
                <c:pt idx="0">
                  <c:v>1493.5</c:v>
                </c:pt>
                <c:pt idx="1">
                  <c:v>1609.9</c:v>
                </c:pt>
                <c:pt idx="2">
                  <c:v>1607.8</c:v>
                </c:pt>
                <c:pt idx="3">
                  <c:v>1734.8</c:v>
                </c:pt>
                <c:pt idx="4">
                  <c:v>1681.5</c:v>
                </c:pt>
                <c:pt idx="5">
                  <c:v>1704.9</c:v>
                </c:pt>
                <c:pt idx="6">
                  <c:v>1650.3</c:v>
                </c:pt>
              </c:numCache>
            </c:numRef>
          </c:val>
          <c:smooth val="0"/>
        </c:ser>
        <c:ser>
          <c:idx val="2"/>
          <c:order val="2"/>
          <c:tx>
            <c:strRef>
              <c:f>Sheet1!$A$4</c:f>
              <c:strCache>
                <c:ptCount val="1"/>
                <c:pt idx="0">
                  <c:v>Midwest</c:v>
                </c:pt>
              </c:strCache>
            </c:strRef>
          </c:tx>
          <c:spPr>
            <a:ln w="25400">
              <a:solidFill>
                <a:srgbClr val="AABA0A"/>
              </a:solidFill>
            </a:ln>
          </c:spPr>
          <c:marker>
            <c:symbol val="triangle"/>
            <c:size val="9"/>
            <c:spPr>
              <a:solidFill>
                <a:srgbClr val="AABA0A"/>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Sheet1!$B$4:$H$4</c:f>
              <c:numCache>
                <c:formatCode>General</c:formatCode>
                <c:ptCount val="7"/>
                <c:pt idx="0">
                  <c:v>1095.7</c:v>
                </c:pt>
                <c:pt idx="1">
                  <c:v>1200.7</c:v>
                </c:pt>
                <c:pt idx="2">
                  <c:v>1210.5</c:v>
                </c:pt>
                <c:pt idx="3">
                  <c:v>1186.0999999999999</c:v>
                </c:pt>
                <c:pt idx="4">
                  <c:v>1232.7</c:v>
                </c:pt>
                <c:pt idx="5">
                  <c:v>1307.0999999999999</c:v>
                </c:pt>
                <c:pt idx="6">
                  <c:v>1380.5</c:v>
                </c:pt>
              </c:numCache>
            </c:numRef>
          </c:val>
          <c:smooth val="0"/>
        </c:ser>
        <c:ser>
          <c:idx val="1"/>
          <c:order val="3"/>
          <c:tx>
            <c:strRef>
              <c:f>Sheet1!$A$5</c:f>
              <c:strCache>
                <c:ptCount val="1"/>
                <c:pt idx="0">
                  <c:v>South</c:v>
                </c:pt>
              </c:strCache>
            </c:strRef>
          </c:tx>
          <c:spPr>
            <a:ln w="34925">
              <a:solidFill>
                <a:srgbClr val="7BA8DF"/>
              </a:solidFill>
            </a:ln>
          </c:spPr>
          <c:marker>
            <c:symbol val="diamond"/>
            <c:size val="9"/>
            <c:spPr>
              <a:solidFill>
                <a:srgbClr val="7BA8DF"/>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Sheet1!$B$5:$H$5</c:f>
              <c:numCache>
                <c:formatCode>General</c:formatCode>
                <c:ptCount val="7"/>
                <c:pt idx="0">
                  <c:v>1031.0999999999999</c:v>
                </c:pt>
                <c:pt idx="1">
                  <c:v>1039.3</c:v>
                </c:pt>
                <c:pt idx="2">
                  <c:v>1135.2</c:v>
                </c:pt>
                <c:pt idx="3">
                  <c:v>1091.0999999999999</c:v>
                </c:pt>
                <c:pt idx="4">
                  <c:v>1098.3</c:v>
                </c:pt>
                <c:pt idx="5">
                  <c:v>1209</c:v>
                </c:pt>
                <c:pt idx="6">
                  <c:v>1173.2</c:v>
                </c:pt>
              </c:numCache>
            </c:numRef>
          </c:val>
          <c:smooth val="0"/>
        </c:ser>
        <c:ser>
          <c:idx val="4"/>
          <c:order val="4"/>
          <c:tx>
            <c:strRef>
              <c:f>Sheet1!$A$6</c:f>
              <c:strCache>
                <c:ptCount val="1"/>
                <c:pt idx="0">
                  <c:v>West</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Sheet1!$B$1:$H$1</c:f>
              <c:strCache>
                <c:ptCount val="7"/>
                <c:pt idx="0">
                  <c:v>2007</c:v>
                </c:pt>
                <c:pt idx="1">
                  <c:v>2008</c:v>
                </c:pt>
                <c:pt idx="2">
                  <c:v>2009</c:v>
                </c:pt>
                <c:pt idx="3">
                  <c:v>2010</c:v>
                </c:pt>
                <c:pt idx="4">
                  <c:v>2011</c:v>
                </c:pt>
                <c:pt idx="5">
                  <c:v>2012</c:v>
                </c:pt>
                <c:pt idx="6">
                  <c:v>2013</c:v>
                </c:pt>
              </c:strCache>
            </c:strRef>
          </c:cat>
          <c:val>
            <c:numRef>
              <c:f>Sheet1!$B$6:$H$6</c:f>
              <c:numCache>
                <c:formatCode>General</c:formatCode>
                <c:ptCount val="7"/>
                <c:pt idx="0">
                  <c:v>746.6</c:v>
                </c:pt>
                <c:pt idx="1">
                  <c:v>860.2</c:v>
                </c:pt>
                <c:pt idx="2">
                  <c:v>851.7</c:v>
                </c:pt>
                <c:pt idx="3">
                  <c:v>964.4</c:v>
                </c:pt>
                <c:pt idx="4">
                  <c:v>934.4</c:v>
                </c:pt>
                <c:pt idx="5">
                  <c:v>963.7</c:v>
                </c:pt>
                <c:pt idx="6">
                  <c:v>1031.0999999999999</c:v>
                </c:pt>
              </c:numCache>
            </c:numRef>
          </c:val>
          <c:smooth val="0"/>
        </c:ser>
        <c:dLbls>
          <c:showLegendKey val="0"/>
          <c:showVal val="0"/>
          <c:showCatName val="0"/>
          <c:showSerName val="0"/>
          <c:showPercent val="0"/>
          <c:showBubbleSize val="0"/>
        </c:dLbls>
        <c:marker val="1"/>
        <c:smooth val="0"/>
        <c:axId val="68700800"/>
        <c:axId val="68702976"/>
      </c:lineChart>
      <c:catAx>
        <c:axId val="68700800"/>
        <c:scaling>
          <c:orientation val="minMax"/>
        </c:scaling>
        <c:delete val="0"/>
        <c:axPos val="b"/>
        <c:numFmt formatCode="General" sourceLinked="1"/>
        <c:majorTickMark val="out"/>
        <c:minorTickMark val="none"/>
        <c:tickLblPos val="nextTo"/>
        <c:txPr>
          <a:bodyPr rot="-840000"/>
          <a:lstStyle/>
          <a:p>
            <a:pPr>
              <a:defRPr sz="1400" b="0" baseline="0">
                <a:latin typeface="Calibri" panose="020F0502020204030204" pitchFamily="34" charset="0"/>
              </a:defRPr>
            </a:pPr>
            <a:endParaRPr lang="en-US"/>
          </a:p>
        </c:txPr>
        <c:crossAx val="68702976"/>
        <c:crosses val="autoZero"/>
        <c:auto val="1"/>
        <c:lblAlgn val="ctr"/>
        <c:lblOffset val="100"/>
        <c:noMultiLvlLbl val="0"/>
      </c:catAx>
      <c:valAx>
        <c:axId val="68702976"/>
        <c:scaling>
          <c:orientation val="minMax"/>
          <c:max val="2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123879492607429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8700800"/>
        <c:crosses val="autoZero"/>
        <c:crossBetween val="between"/>
        <c:majorUnit val="250"/>
      </c:valAx>
    </c:plotArea>
    <c:legend>
      <c:legendPos val="t"/>
      <c:layout>
        <c:manualLayout>
          <c:xMode val="edge"/>
          <c:yMode val="edge"/>
          <c:x val="0"/>
          <c:y val="1.1675185338674747E-3"/>
          <c:w val="1"/>
          <c:h val="0.1076890735880237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009064839117336"/>
          <c:y val="0.14856992865385776"/>
          <c:w val="0.72859482842422474"/>
          <c:h val="0.72148490829465461"/>
        </c:manualLayout>
      </c:layout>
      <c:lineChart>
        <c:grouping val="standard"/>
        <c:varyColors val="0"/>
        <c:ser>
          <c:idx val="3"/>
          <c:order val="0"/>
          <c:tx>
            <c:strRef>
              <c:f>Sheet1!$A$2</c:f>
              <c:strCache>
                <c:ptCount val="1"/>
                <c:pt idx="0">
                  <c:v>Q1 (Lowest)</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Sheet1!$B$2:$H$2</c:f>
              <c:numCache>
                <c:formatCode>General</c:formatCode>
                <c:ptCount val="7"/>
                <c:pt idx="0">
                  <c:v>1368.9</c:v>
                </c:pt>
                <c:pt idx="1">
                  <c:v>1488.6</c:v>
                </c:pt>
                <c:pt idx="2">
                  <c:v>1597.5</c:v>
                </c:pt>
                <c:pt idx="3">
                  <c:v>1613.2</c:v>
                </c:pt>
                <c:pt idx="4">
                  <c:v>1536.9</c:v>
                </c:pt>
                <c:pt idx="5">
                  <c:v>1703</c:v>
                </c:pt>
                <c:pt idx="6">
                  <c:v>1715</c:v>
                </c:pt>
              </c:numCache>
            </c:numRef>
          </c:val>
          <c:smooth val="0"/>
        </c:ser>
        <c:ser>
          <c:idx val="0"/>
          <c:order val="1"/>
          <c:tx>
            <c:strRef>
              <c:f>Sheet1!$A$3</c:f>
              <c:strCache>
                <c:ptCount val="1"/>
                <c:pt idx="0">
                  <c:v>Q2</c:v>
                </c:pt>
              </c:strCache>
            </c:strRef>
          </c:tx>
          <c:spPr>
            <a:ln w="25400">
              <a:solidFill>
                <a:srgbClr val="0072C6"/>
              </a:solidFill>
            </a:ln>
          </c:spPr>
          <c:marker>
            <c:symbol val="square"/>
            <c:size val="7"/>
            <c:spPr>
              <a:solidFill>
                <a:srgbClr val="0072C6"/>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Sheet1!$B$3:$H$3</c:f>
              <c:numCache>
                <c:formatCode>General</c:formatCode>
                <c:ptCount val="7"/>
                <c:pt idx="0">
                  <c:v>1127.9000000000001</c:v>
                </c:pt>
                <c:pt idx="1">
                  <c:v>1244.2</c:v>
                </c:pt>
                <c:pt idx="2">
                  <c:v>1284.5</c:v>
                </c:pt>
                <c:pt idx="3">
                  <c:v>1287.4000000000001</c:v>
                </c:pt>
                <c:pt idx="4">
                  <c:v>1285.7</c:v>
                </c:pt>
                <c:pt idx="5">
                  <c:v>1318.4</c:v>
                </c:pt>
                <c:pt idx="6">
                  <c:v>1365.9</c:v>
                </c:pt>
              </c:numCache>
            </c:numRef>
          </c:val>
          <c:smooth val="0"/>
        </c:ser>
        <c:ser>
          <c:idx val="2"/>
          <c:order val="2"/>
          <c:tx>
            <c:strRef>
              <c:f>Sheet1!$A$4</c:f>
              <c:strCache>
                <c:ptCount val="1"/>
                <c:pt idx="0">
                  <c:v>Q3</c:v>
                </c:pt>
              </c:strCache>
            </c:strRef>
          </c:tx>
          <c:spPr>
            <a:ln w="25400">
              <a:solidFill>
                <a:srgbClr val="AABA0A"/>
              </a:solidFill>
            </a:ln>
          </c:spPr>
          <c:marker>
            <c:symbol val="triangle"/>
            <c:size val="9"/>
            <c:spPr>
              <a:solidFill>
                <a:srgbClr val="AABA0A"/>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Sheet1!$B$4:$H$4</c:f>
              <c:numCache>
                <c:formatCode>General</c:formatCode>
                <c:ptCount val="7"/>
                <c:pt idx="0">
                  <c:v>978.3</c:v>
                </c:pt>
                <c:pt idx="1">
                  <c:v>1003.7</c:v>
                </c:pt>
                <c:pt idx="2">
                  <c:v>1022.5</c:v>
                </c:pt>
                <c:pt idx="3">
                  <c:v>1035.2</c:v>
                </c:pt>
                <c:pt idx="4">
                  <c:v>1068.8</c:v>
                </c:pt>
                <c:pt idx="5">
                  <c:v>1164.5</c:v>
                </c:pt>
                <c:pt idx="6">
                  <c:v>1128.3</c:v>
                </c:pt>
              </c:numCache>
            </c:numRef>
          </c:val>
          <c:smooth val="0"/>
        </c:ser>
        <c:ser>
          <c:idx val="1"/>
          <c:order val="3"/>
          <c:tx>
            <c:strRef>
              <c:f>Sheet1!$A$5</c:f>
              <c:strCache>
                <c:ptCount val="1"/>
                <c:pt idx="0">
                  <c:v>Q4 (Highest)</c:v>
                </c:pt>
              </c:strCache>
            </c:strRef>
          </c:tx>
          <c:spPr>
            <a:ln w="34925">
              <a:solidFill>
                <a:srgbClr val="7BA8DF"/>
              </a:solidFill>
            </a:ln>
          </c:spPr>
          <c:marker>
            <c:symbol val="diamond"/>
            <c:size val="9"/>
            <c:spPr>
              <a:solidFill>
                <a:srgbClr val="7BA8DF"/>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Sheet1!$B$5:$H$5</c:f>
              <c:numCache>
                <c:formatCode>General</c:formatCode>
                <c:ptCount val="7"/>
                <c:pt idx="0">
                  <c:v>763.3</c:v>
                </c:pt>
                <c:pt idx="1">
                  <c:v>806.4</c:v>
                </c:pt>
                <c:pt idx="2">
                  <c:v>763.5</c:v>
                </c:pt>
                <c:pt idx="3">
                  <c:v>849</c:v>
                </c:pt>
                <c:pt idx="4">
                  <c:v>883.9</c:v>
                </c:pt>
                <c:pt idx="5">
                  <c:v>859.1</c:v>
                </c:pt>
                <c:pt idx="6">
                  <c:v>872.5</c:v>
                </c:pt>
              </c:numCache>
            </c:numRef>
          </c:val>
          <c:smooth val="0"/>
        </c:ser>
        <c:dLbls>
          <c:showLegendKey val="0"/>
          <c:showVal val="0"/>
          <c:showCatName val="0"/>
          <c:showSerName val="0"/>
          <c:showPercent val="0"/>
          <c:showBubbleSize val="0"/>
        </c:dLbls>
        <c:marker val="1"/>
        <c:smooth val="0"/>
        <c:axId val="69053056"/>
        <c:axId val="69055232"/>
      </c:lineChart>
      <c:catAx>
        <c:axId val="69053056"/>
        <c:scaling>
          <c:orientation val="minMax"/>
        </c:scaling>
        <c:delete val="0"/>
        <c:axPos val="b"/>
        <c:numFmt formatCode="General" sourceLinked="1"/>
        <c:majorTickMark val="out"/>
        <c:minorTickMark val="none"/>
        <c:tickLblPos val="nextTo"/>
        <c:txPr>
          <a:bodyPr rot="-840000"/>
          <a:lstStyle/>
          <a:p>
            <a:pPr>
              <a:defRPr sz="1400" b="0" baseline="0">
                <a:latin typeface="Calibri" panose="020F0502020204030204" pitchFamily="34" charset="0"/>
              </a:defRPr>
            </a:pPr>
            <a:endParaRPr lang="en-US"/>
          </a:p>
        </c:txPr>
        <c:crossAx val="69055232"/>
        <c:crosses val="autoZero"/>
        <c:auto val="1"/>
        <c:lblAlgn val="ctr"/>
        <c:lblOffset val="100"/>
        <c:noMultiLvlLbl val="0"/>
      </c:catAx>
      <c:valAx>
        <c:axId val="69055232"/>
        <c:scaling>
          <c:orientation val="minMax"/>
          <c:max val="2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a:t>
                </a:r>
                <a:r>
                  <a:rPr lang="en-US" baseline="0" dirty="0" smtClean="0"/>
                  <a:t> Population</a:t>
                </a:r>
                <a:endParaRPr lang="en-US" dirty="0"/>
              </a:p>
            </c:rich>
          </c:tx>
          <c:layout>
            <c:manualLayout>
              <c:xMode val="edge"/>
              <c:yMode val="edge"/>
              <c:x val="0"/>
              <c:y val="0.2095819165998484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9053056"/>
        <c:crosses val="autoZero"/>
        <c:crossBetween val="between"/>
        <c:majorUnit val="250"/>
      </c:valAx>
    </c:plotArea>
    <c:legend>
      <c:legendPos val="t"/>
      <c:layout>
        <c:manualLayout>
          <c:xMode val="edge"/>
          <c:yMode val="edge"/>
          <c:x val="9.153300281909206E-2"/>
          <c:y val="1.1675185338674747E-3"/>
          <c:w val="0.84930324681637015"/>
          <c:h val="0.1076890735880237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009064839117331"/>
          <c:y val="0.16400213862156118"/>
          <c:w val="0.72859482842422485"/>
          <c:h val="0.7060527850685330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Sheet1!$B$2:$H$2</c:f>
              <c:numCache>
                <c:formatCode>General</c:formatCode>
                <c:ptCount val="7"/>
                <c:pt idx="0">
                  <c:v>437.7</c:v>
                </c:pt>
                <c:pt idx="1">
                  <c:v>457.7</c:v>
                </c:pt>
                <c:pt idx="2">
                  <c:v>487.5</c:v>
                </c:pt>
                <c:pt idx="3">
                  <c:v>510.2</c:v>
                </c:pt>
                <c:pt idx="4">
                  <c:v>540</c:v>
                </c:pt>
                <c:pt idx="5">
                  <c:v>545</c:v>
                </c:pt>
                <c:pt idx="6">
                  <c:v>577.70000000000005</c:v>
                </c:pt>
              </c:numCache>
            </c:numRef>
          </c:val>
          <c:smooth val="0"/>
        </c:ser>
        <c:ser>
          <c:idx val="0"/>
          <c:order val="1"/>
          <c:tx>
            <c:strRef>
              <c:f>Sheet1!$A$3</c:f>
              <c:strCache>
                <c:ptCount val="1"/>
                <c:pt idx="0">
                  <c:v>Northeast</c:v>
                </c:pt>
              </c:strCache>
            </c:strRef>
          </c:tx>
          <c:spPr>
            <a:ln w="25400">
              <a:solidFill>
                <a:srgbClr val="0072C6"/>
              </a:solidFill>
            </a:ln>
          </c:spPr>
          <c:marker>
            <c:symbol val="square"/>
            <c:size val="7"/>
            <c:spPr>
              <a:solidFill>
                <a:srgbClr val="0072C6"/>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Sheet1!$B$3:$H$3</c:f>
              <c:numCache>
                <c:formatCode>General</c:formatCode>
                <c:ptCount val="7"/>
                <c:pt idx="0">
                  <c:v>748.4</c:v>
                </c:pt>
                <c:pt idx="1">
                  <c:v>788.9</c:v>
                </c:pt>
                <c:pt idx="2">
                  <c:v>867.4</c:v>
                </c:pt>
                <c:pt idx="3">
                  <c:v>990.9</c:v>
                </c:pt>
                <c:pt idx="4">
                  <c:v>1022.7</c:v>
                </c:pt>
                <c:pt idx="5">
                  <c:v>1004.4</c:v>
                </c:pt>
                <c:pt idx="6">
                  <c:v>1105.5</c:v>
                </c:pt>
              </c:numCache>
            </c:numRef>
          </c:val>
          <c:smooth val="0"/>
        </c:ser>
        <c:ser>
          <c:idx val="2"/>
          <c:order val="2"/>
          <c:tx>
            <c:strRef>
              <c:f>Sheet1!$A$4</c:f>
              <c:strCache>
                <c:ptCount val="1"/>
                <c:pt idx="0">
                  <c:v>Midwest</c:v>
                </c:pt>
              </c:strCache>
            </c:strRef>
          </c:tx>
          <c:spPr>
            <a:ln w="25400">
              <a:solidFill>
                <a:srgbClr val="AABA0A"/>
              </a:solidFill>
            </a:ln>
          </c:spPr>
          <c:marker>
            <c:symbol val="triangle"/>
            <c:size val="9"/>
            <c:spPr>
              <a:solidFill>
                <a:srgbClr val="AABA0A"/>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Sheet1!$B$4:$H$4</c:f>
              <c:numCache>
                <c:formatCode>General</c:formatCode>
                <c:ptCount val="7"/>
                <c:pt idx="0">
                  <c:v>383.7</c:v>
                </c:pt>
                <c:pt idx="1">
                  <c:v>407.2</c:v>
                </c:pt>
                <c:pt idx="2">
                  <c:v>454.8</c:v>
                </c:pt>
                <c:pt idx="3">
                  <c:v>424.3</c:v>
                </c:pt>
                <c:pt idx="4">
                  <c:v>490.4</c:v>
                </c:pt>
                <c:pt idx="5">
                  <c:v>480.1</c:v>
                </c:pt>
                <c:pt idx="6">
                  <c:v>525.79999999999995</c:v>
                </c:pt>
              </c:numCache>
            </c:numRef>
          </c:val>
          <c:smooth val="0"/>
        </c:ser>
        <c:ser>
          <c:idx val="1"/>
          <c:order val="3"/>
          <c:tx>
            <c:strRef>
              <c:f>Sheet1!$A$5</c:f>
              <c:strCache>
                <c:ptCount val="1"/>
                <c:pt idx="0">
                  <c:v>South</c:v>
                </c:pt>
              </c:strCache>
            </c:strRef>
          </c:tx>
          <c:spPr>
            <a:ln w="34925">
              <a:solidFill>
                <a:srgbClr val="7BA8DF"/>
              </a:solidFill>
            </a:ln>
          </c:spPr>
          <c:marker>
            <c:symbol val="diamond"/>
            <c:size val="9"/>
            <c:spPr>
              <a:solidFill>
                <a:srgbClr val="7BA8DF"/>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Sheet1!$B$5:$H$5</c:f>
              <c:numCache>
                <c:formatCode>General</c:formatCode>
                <c:ptCount val="7"/>
                <c:pt idx="0">
                  <c:v>371</c:v>
                </c:pt>
                <c:pt idx="1">
                  <c:v>377.9</c:v>
                </c:pt>
                <c:pt idx="2">
                  <c:v>388.7</c:v>
                </c:pt>
                <c:pt idx="3">
                  <c:v>385</c:v>
                </c:pt>
                <c:pt idx="4">
                  <c:v>393.8</c:v>
                </c:pt>
                <c:pt idx="5">
                  <c:v>427.6</c:v>
                </c:pt>
                <c:pt idx="6">
                  <c:v>430.5</c:v>
                </c:pt>
              </c:numCache>
            </c:numRef>
          </c:val>
          <c:smooth val="0"/>
        </c:ser>
        <c:ser>
          <c:idx val="4"/>
          <c:order val="4"/>
          <c:tx>
            <c:strRef>
              <c:f>Sheet1!$A$6</c:f>
              <c:strCache>
                <c:ptCount val="1"/>
                <c:pt idx="0">
                  <c:v>West</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Sheet1!$B$1:$H$1</c:f>
              <c:strCache>
                <c:ptCount val="7"/>
                <c:pt idx="0">
                  <c:v>2007</c:v>
                </c:pt>
                <c:pt idx="1">
                  <c:v>2008</c:v>
                </c:pt>
                <c:pt idx="2">
                  <c:v>2009</c:v>
                </c:pt>
                <c:pt idx="3">
                  <c:v>2010</c:v>
                </c:pt>
                <c:pt idx="4">
                  <c:v>2011</c:v>
                </c:pt>
                <c:pt idx="5">
                  <c:v>2012</c:v>
                </c:pt>
                <c:pt idx="6">
                  <c:v>2013</c:v>
                </c:pt>
              </c:strCache>
            </c:strRef>
          </c:cat>
          <c:val>
            <c:numRef>
              <c:f>Sheet1!$B$6:$H$6</c:f>
              <c:numCache>
                <c:formatCode>General</c:formatCode>
                <c:ptCount val="7"/>
                <c:pt idx="0">
                  <c:v>349.5</c:v>
                </c:pt>
                <c:pt idx="1">
                  <c:v>374.7</c:v>
                </c:pt>
                <c:pt idx="2">
                  <c:v>383.7</c:v>
                </c:pt>
                <c:pt idx="3">
                  <c:v>421.4</c:v>
                </c:pt>
                <c:pt idx="4">
                  <c:v>449.8</c:v>
                </c:pt>
                <c:pt idx="5">
                  <c:v>443.1</c:v>
                </c:pt>
                <c:pt idx="6">
                  <c:v>461.7</c:v>
                </c:pt>
              </c:numCache>
            </c:numRef>
          </c:val>
          <c:smooth val="0"/>
        </c:ser>
        <c:dLbls>
          <c:showLegendKey val="0"/>
          <c:showVal val="0"/>
          <c:showCatName val="0"/>
          <c:showSerName val="0"/>
          <c:showPercent val="0"/>
          <c:showBubbleSize val="0"/>
        </c:dLbls>
        <c:marker val="1"/>
        <c:smooth val="0"/>
        <c:axId val="81853056"/>
        <c:axId val="68751744"/>
      </c:lineChart>
      <c:catAx>
        <c:axId val="81853056"/>
        <c:scaling>
          <c:orientation val="minMax"/>
        </c:scaling>
        <c:delete val="0"/>
        <c:axPos val="b"/>
        <c:numFmt formatCode="General" sourceLinked="1"/>
        <c:majorTickMark val="out"/>
        <c:minorTickMark val="none"/>
        <c:tickLblPos val="nextTo"/>
        <c:txPr>
          <a:bodyPr rot="-780000"/>
          <a:lstStyle/>
          <a:p>
            <a:pPr>
              <a:defRPr sz="1400" b="0" baseline="0">
                <a:latin typeface="Calibri" panose="020F0502020204030204" pitchFamily="34" charset="0"/>
              </a:defRPr>
            </a:pPr>
            <a:endParaRPr lang="en-US"/>
          </a:p>
        </c:txPr>
        <c:crossAx val="68751744"/>
        <c:crosses val="autoZero"/>
        <c:auto val="1"/>
        <c:lblAlgn val="ctr"/>
        <c:lblOffset val="100"/>
        <c:noMultiLvlLbl val="0"/>
      </c:catAx>
      <c:valAx>
        <c:axId val="68751744"/>
        <c:scaling>
          <c:orientation val="minMax"/>
          <c:max val="12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137921648682803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1853056"/>
        <c:crosses val="autoZero"/>
        <c:crossBetween val="between"/>
        <c:majorUnit val="200"/>
      </c:valAx>
    </c:plotArea>
    <c:legend>
      <c:legendPos val="t"/>
      <c:layout>
        <c:manualLayout>
          <c:xMode val="edge"/>
          <c:yMode val="edge"/>
          <c:x val="5.4495864903679483E-2"/>
          <c:y val="1.1675185338674747E-3"/>
          <c:w val="0.92337740801267776"/>
          <c:h val="0.1262075921065422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009064839117336"/>
          <c:y val="0.16400213862156118"/>
          <c:w val="0.72859482842422474"/>
          <c:h val="0.70605278506853308"/>
        </c:manualLayout>
      </c:layout>
      <c:lineChart>
        <c:grouping val="standard"/>
        <c:varyColors val="0"/>
        <c:ser>
          <c:idx val="3"/>
          <c:order val="0"/>
          <c:tx>
            <c:strRef>
              <c:f>Sheet1!$A$2</c:f>
              <c:strCache>
                <c:ptCount val="1"/>
                <c:pt idx="0">
                  <c:v>Q1 (Lowest)</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Sheet1!$B$2:$H$2</c:f>
              <c:numCache>
                <c:formatCode>General</c:formatCode>
                <c:ptCount val="7"/>
                <c:pt idx="0">
                  <c:v>558.4</c:v>
                </c:pt>
                <c:pt idx="1">
                  <c:v>586.29999999999995</c:v>
                </c:pt>
                <c:pt idx="2">
                  <c:v>627.4</c:v>
                </c:pt>
                <c:pt idx="3">
                  <c:v>692.4</c:v>
                </c:pt>
                <c:pt idx="4">
                  <c:v>662.8</c:v>
                </c:pt>
                <c:pt idx="5">
                  <c:v>715.5</c:v>
                </c:pt>
                <c:pt idx="6">
                  <c:v>744.7</c:v>
                </c:pt>
              </c:numCache>
            </c:numRef>
          </c:val>
          <c:smooth val="0"/>
        </c:ser>
        <c:ser>
          <c:idx val="0"/>
          <c:order val="1"/>
          <c:tx>
            <c:strRef>
              <c:f>Sheet1!$A$3</c:f>
              <c:strCache>
                <c:ptCount val="1"/>
                <c:pt idx="0">
                  <c:v>Q2</c:v>
                </c:pt>
              </c:strCache>
            </c:strRef>
          </c:tx>
          <c:spPr>
            <a:ln w="25400">
              <a:solidFill>
                <a:srgbClr val="0072C6"/>
              </a:solidFill>
            </a:ln>
          </c:spPr>
          <c:marker>
            <c:symbol val="square"/>
            <c:size val="7"/>
            <c:spPr>
              <a:solidFill>
                <a:srgbClr val="0072C6"/>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Sheet1!$B$3:$H$3</c:f>
              <c:numCache>
                <c:formatCode>General</c:formatCode>
                <c:ptCount val="7"/>
                <c:pt idx="0">
                  <c:v>419.3</c:v>
                </c:pt>
                <c:pt idx="1">
                  <c:v>477.9</c:v>
                </c:pt>
                <c:pt idx="2">
                  <c:v>514.79999999999995</c:v>
                </c:pt>
                <c:pt idx="3">
                  <c:v>499</c:v>
                </c:pt>
                <c:pt idx="4">
                  <c:v>515.20000000000005</c:v>
                </c:pt>
                <c:pt idx="5">
                  <c:v>526.6</c:v>
                </c:pt>
                <c:pt idx="6">
                  <c:v>584.1</c:v>
                </c:pt>
              </c:numCache>
            </c:numRef>
          </c:val>
          <c:smooth val="0"/>
        </c:ser>
        <c:ser>
          <c:idx val="2"/>
          <c:order val="2"/>
          <c:tx>
            <c:strRef>
              <c:f>Sheet1!$A$4</c:f>
              <c:strCache>
                <c:ptCount val="1"/>
                <c:pt idx="0">
                  <c:v>Q3</c:v>
                </c:pt>
              </c:strCache>
            </c:strRef>
          </c:tx>
          <c:spPr>
            <a:ln w="25400">
              <a:solidFill>
                <a:srgbClr val="AABA0A"/>
              </a:solidFill>
            </a:ln>
          </c:spPr>
          <c:marker>
            <c:symbol val="triangle"/>
            <c:size val="9"/>
            <c:spPr>
              <a:solidFill>
                <a:srgbClr val="AABA0A"/>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Sheet1!$B$4:$H$4</c:f>
              <c:numCache>
                <c:formatCode>General</c:formatCode>
                <c:ptCount val="7"/>
                <c:pt idx="0">
                  <c:v>393.2</c:v>
                </c:pt>
                <c:pt idx="1">
                  <c:v>390.4</c:v>
                </c:pt>
                <c:pt idx="2">
                  <c:v>421</c:v>
                </c:pt>
                <c:pt idx="3">
                  <c:v>430</c:v>
                </c:pt>
                <c:pt idx="4">
                  <c:v>501.5</c:v>
                </c:pt>
                <c:pt idx="5">
                  <c:v>504.3</c:v>
                </c:pt>
                <c:pt idx="6">
                  <c:v>520.6</c:v>
                </c:pt>
              </c:numCache>
            </c:numRef>
          </c:val>
          <c:smooth val="0"/>
        </c:ser>
        <c:ser>
          <c:idx val="1"/>
          <c:order val="3"/>
          <c:tx>
            <c:strRef>
              <c:f>Sheet1!$A$5</c:f>
              <c:strCache>
                <c:ptCount val="1"/>
                <c:pt idx="0">
                  <c:v>Q4 (Highest)</c:v>
                </c:pt>
              </c:strCache>
            </c:strRef>
          </c:tx>
          <c:spPr>
            <a:ln w="34925">
              <a:solidFill>
                <a:srgbClr val="7BA8DF"/>
              </a:solidFill>
            </a:ln>
          </c:spPr>
          <c:marker>
            <c:symbol val="diamond"/>
            <c:size val="9"/>
            <c:spPr>
              <a:solidFill>
                <a:srgbClr val="7BA8DF"/>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Sheet1!$B$5:$H$5</c:f>
              <c:numCache>
                <c:formatCode>General</c:formatCode>
                <c:ptCount val="7"/>
                <c:pt idx="0">
                  <c:v>372.4</c:v>
                </c:pt>
                <c:pt idx="1">
                  <c:v>376.5</c:v>
                </c:pt>
                <c:pt idx="2">
                  <c:v>384.3</c:v>
                </c:pt>
                <c:pt idx="3">
                  <c:v>416.7</c:v>
                </c:pt>
                <c:pt idx="4">
                  <c:v>478.3</c:v>
                </c:pt>
                <c:pt idx="5">
                  <c:v>431.6</c:v>
                </c:pt>
                <c:pt idx="6">
                  <c:v>465</c:v>
                </c:pt>
              </c:numCache>
            </c:numRef>
          </c:val>
          <c:smooth val="0"/>
        </c:ser>
        <c:dLbls>
          <c:showLegendKey val="0"/>
          <c:showVal val="0"/>
          <c:showCatName val="0"/>
          <c:showSerName val="0"/>
          <c:showPercent val="0"/>
          <c:showBubbleSize val="0"/>
        </c:dLbls>
        <c:marker val="1"/>
        <c:smooth val="0"/>
        <c:axId val="68818816"/>
        <c:axId val="68825088"/>
      </c:lineChart>
      <c:catAx>
        <c:axId val="68818816"/>
        <c:scaling>
          <c:orientation val="minMax"/>
        </c:scaling>
        <c:delete val="0"/>
        <c:axPos val="b"/>
        <c:numFmt formatCode="General" sourceLinked="1"/>
        <c:majorTickMark val="out"/>
        <c:minorTickMark val="none"/>
        <c:tickLblPos val="nextTo"/>
        <c:txPr>
          <a:bodyPr rot="-780000"/>
          <a:lstStyle/>
          <a:p>
            <a:pPr>
              <a:defRPr sz="1400" b="0" baseline="0">
                <a:latin typeface="Calibri" panose="020F0502020204030204" pitchFamily="34" charset="0"/>
              </a:defRPr>
            </a:pPr>
            <a:endParaRPr lang="en-US"/>
          </a:p>
        </c:txPr>
        <c:crossAx val="68825088"/>
        <c:crosses val="autoZero"/>
        <c:auto val="1"/>
        <c:lblAlgn val="ctr"/>
        <c:lblOffset val="100"/>
        <c:noMultiLvlLbl val="0"/>
      </c:catAx>
      <c:valAx>
        <c:axId val="68825088"/>
        <c:scaling>
          <c:orientation val="minMax"/>
          <c:max val="12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137921648682803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8818816"/>
        <c:crosses val="autoZero"/>
        <c:crossBetween val="between"/>
        <c:majorUnit val="200"/>
      </c:valAx>
    </c:plotArea>
    <c:legend>
      <c:legendPos val="t"/>
      <c:layout>
        <c:manualLayout>
          <c:xMode val="edge"/>
          <c:yMode val="edge"/>
          <c:x val="9.153300281909206E-2"/>
          <c:y val="1.1675185338674747E-3"/>
          <c:w val="0.84930324681637015"/>
          <c:h val="0.1262075921065422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203995333916595"/>
          <c:y val="0.23629532419558666"/>
          <c:w val="0.74386434334597062"/>
          <c:h val="0.6290215806357538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General</c:formatCode>
                <c:ptCount val="5"/>
                <c:pt idx="0">
                  <c:v>307</c:v>
                </c:pt>
                <c:pt idx="1">
                  <c:v>318.3</c:v>
                </c:pt>
                <c:pt idx="2">
                  <c:v>308.2</c:v>
                </c:pt>
                <c:pt idx="3">
                  <c:v>321</c:v>
                </c:pt>
                <c:pt idx="4">
                  <c:v>316.10000000000002</c:v>
                </c:pt>
              </c:numCache>
            </c:numRef>
          </c:val>
          <c:smooth val="0"/>
        </c:ser>
        <c:ser>
          <c:idx val="0"/>
          <c:order val="1"/>
          <c:tx>
            <c:strRef>
              <c:f>Sheet1!$A$3</c:f>
              <c:strCache>
                <c:ptCount val="1"/>
                <c:pt idx="0">
                  <c:v>0-17</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General</c:formatCode>
                <c:ptCount val="5"/>
                <c:pt idx="0">
                  <c:v>110</c:v>
                </c:pt>
                <c:pt idx="1">
                  <c:v>104.8</c:v>
                </c:pt>
                <c:pt idx="2">
                  <c:v>106.9</c:v>
                </c:pt>
                <c:pt idx="3">
                  <c:v>106.1</c:v>
                </c:pt>
                <c:pt idx="4">
                  <c:v>106.3</c:v>
                </c:pt>
              </c:numCache>
            </c:numRef>
          </c:val>
          <c:smooth val="0"/>
        </c:ser>
        <c:ser>
          <c:idx val="2"/>
          <c:order val="2"/>
          <c:tx>
            <c:strRef>
              <c:f>Sheet1!$A$4</c:f>
              <c:strCache>
                <c:ptCount val="1"/>
                <c:pt idx="0">
                  <c:v>18-44</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General</c:formatCode>
                <c:ptCount val="5"/>
                <c:pt idx="0">
                  <c:v>611</c:v>
                </c:pt>
                <c:pt idx="1">
                  <c:v>643.20000000000005</c:v>
                </c:pt>
                <c:pt idx="2">
                  <c:v>611.79999999999995</c:v>
                </c:pt>
                <c:pt idx="3">
                  <c:v>630.79999999999995</c:v>
                </c:pt>
                <c:pt idx="4">
                  <c:v>633.70000000000005</c:v>
                </c:pt>
              </c:numCache>
            </c:numRef>
          </c:val>
          <c:smooth val="0"/>
        </c:ser>
        <c:ser>
          <c:idx val="1"/>
          <c:order val="3"/>
          <c:tx>
            <c:strRef>
              <c:f>Sheet1!$A$5</c:f>
              <c:strCache>
                <c:ptCount val="1"/>
                <c:pt idx="0">
                  <c:v>45-64</c:v>
                </c:pt>
              </c:strCache>
            </c:strRef>
          </c:tx>
          <c:spPr>
            <a:ln w="34925">
              <a:solidFill>
                <a:srgbClr val="7BA8DF"/>
              </a:solidFill>
            </a:ln>
          </c:spPr>
          <c:marker>
            <c:symbol val="diamond"/>
            <c:size val="9"/>
            <c:spPr>
              <a:solidFill>
                <a:srgbClr val="7BA8DF"/>
              </a:solidFill>
              <a:ln>
                <a:noFill/>
              </a:ln>
            </c:spPr>
          </c:marker>
          <c:cat>
            <c:strRef>
              <c:f>Sheet1!$B$1:$F$1</c:f>
              <c:strCache>
                <c:ptCount val="5"/>
                <c:pt idx="0">
                  <c:v>2009</c:v>
                </c:pt>
                <c:pt idx="1">
                  <c:v>2010</c:v>
                </c:pt>
                <c:pt idx="2">
                  <c:v>2011</c:v>
                </c:pt>
                <c:pt idx="3">
                  <c:v>2012</c:v>
                </c:pt>
                <c:pt idx="4">
                  <c:v>2013</c:v>
                </c:pt>
              </c:strCache>
            </c:strRef>
          </c:cat>
          <c:val>
            <c:numRef>
              <c:f>Sheet1!$B$5:$F$5</c:f>
              <c:numCache>
                <c:formatCode>General</c:formatCode>
                <c:ptCount val="5"/>
                <c:pt idx="0">
                  <c:v>184</c:v>
                </c:pt>
                <c:pt idx="1">
                  <c:v>196.7</c:v>
                </c:pt>
                <c:pt idx="2">
                  <c:v>202.8</c:v>
                </c:pt>
                <c:pt idx="3">
                  <c:v>214.7</c:v>
                </c:pt>
                <c:pt idx="4">
                  <c:v>211</c:v>
                </c:pt>
              </c:numCache>
            </c:numRef>
          </c:val>
          <c:smooth val="0"/>
        </c:ser>
        <c:ser>
          <c:idx val="4"/>
          <c:order val="4"/>
          <c:tx>
            <c:strRef>
              <c:f>Sheet1!$A$6</c:f>
              <c:strCache>
                <c:ptCount val="1"/>
                <c:pt idx="0">
                  <c:v>65-84</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Sheet1!$B$1:$F$1</c:f>
              <c:strCache>
                <c:ptCount val="5"/>
                <c:pt idx="0">
                  <c:v>2009</c:v>
                </c:pt>
                <c:pt idx="1">
                  <c:v>2010</c:v>
                </c:pt>
                <c:pt idx="2">
                  <c:v>2011</c:v>
                </c:pt>
                <c:pt idx="3">
                  <c:v>2012</c:v>
                </c:pt>
                <c:pt idx="4">
                  <c:v>2013</c:v>
                </c:pt>
              </c:strCache>
            </c:strRef>
          </c:cat>
          <c:val>
            <c:numRef>
              <c:f>Sheet1!$B$6:$F$6</c:f>
              <c:numCache>
                <c:formatCode>General</c:formatCode>
                <c:ptCount val="5"/>
                <c:pt idx="0">
                  <c:v>46</c:v>
                </c:pt>
                <c:pt idx="1">
                  <c:v>49.9</c:v>
                </c:pt>
                <c:pt idx="2">
                  <c:v>54.2</c:v>
                </c:pt>
                <c:pt idx="3">
                  <c:v>61.5</c:v>
                </c:pt>
                <c:pt idx="4">
                  <c:v>55</c:v>
                </c:pt>
              </c:numCache>
            </c:numRef>
          </c:val>
          <c:smooth val="0"/>
        </c:ser>
        <c:ser>
          <c:idx val="5"/>
          <c:order val="5"/>
          <c:tx>
            <c:strRef>
              <c:f>Sheet1!$A$7</c:f>
              <c:strCache>
                <c:ptCount val="1"/>
                <c:pt idx="0">
                  <c:v>85+</c:v>
                </c:pt>
              </c:strCache>
            </c:strRef>
          </c:tx>
          <c:spPr>
            <a:ln>
              <a:solidFill>
                <a:srgbClr val="C4BD97"/>
              </a:solidFill>
            </a:ln>
          </c:spPr>
          <c:marker>
            <c:symbol val="plus"/>
            <c:size val="7"/>
            <c:spPr>
              <a:noFill/>
              <a:ln>
                <a:solidFill>
                  <a:srgbClr val="C4BD97"/>
                </a:solidFill>
              </a:ln>
            </c:spPr>
          </c:marker>
          <c:cat>
            <c:strRef>
              <c:f>Sheet1!$B$1:$F$1</c:f>
              <c:strCache>
                <c:ptCount val="5"/>
                <c:pt idx="0">
                  <c:v>2009</c:v>
                </c:pt>
                <c:pt idx="1">
                  <c:v>2010</c:v>
                </c:pt>
                <c:pt idx="2">
                  <c:v>2011</c:v>
                </c:pt>
                <c:pt idx="3">
                  <c:v>2012</c:v>
                </c:pt>
                <c:pt idx="4">
                  <c:v>2013</c:v>
                </c:pt>
              </c:strCache>
            </c:strRef>
          </c:cat>
          <c:val>
            <c:numRef>
              <c:f>Sheet1!$B$7:$F$7</c:f>
              <c:numCache>
                <c:formatCode>General</c:formatCode>
                <c:ptCount val="5"/>
                <c:pt idx="0">
                  <c:v>33</c:v>
                </c:pt>
                <c:pt idx="1">
                  <c:v>39.700000000000003</c:v>
                </c:pt>
                <c:pt idx="2">
                  <c:v>44.8</c:v>
                </c:pt>
                <c:pt idx="3">
                  <c:v>49.5</c:v>
                </c:pt>
                <c:pt idx="4">
                  <c:v>45</c:v>
                </c:pt>
              </c:numCache>
            </c:numRef>
          </c:val>
          <c:smooth val="0"/>
        </c:ser>
        <c:dLbls>
          <c:showLegendKey val="0"/>
          <c:showVal val="0"/>
          <c:showCatName val="0"/>
          <c:showSerName val="0"/>
          <c:showPercent val="0"/>
          <c:showBubbleSize val="0"/>
        </c:dLbls>
        <c:marker val="1"/>
        <c:smooth val="0"/>
        <c:axId val="68958080"/>
        <c:axId val="68964352"/>
      </c:lineChart>
      <c:catAx>
        <c:axId val="6895808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68964352"/>
        <c:crosses val="autoZero"/>
        <c:auto val="1"/>
        <c:lblAlgn val="ctr"/>
        <c:lblOffset val="100"/>
        <c:noMultiLvlLbl val="0"/>
      </c:catAx>
      <c:valAx>
        <c:axId val="68964352"/>
        <c:scaling>
          <c:orientation val="minMax"/>
          <c:max val="700"/>
          <c:min val="0"/>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Calibri" panose="020F0502020204030204" pitchFamily="34" charset="0"/>
                    <a:ea typeface="+mn-ea"/>
                    <a:cs typeface="+mn-cs"/>
                  </a:defRPr>
                </a:pPr>
                <a:r>
                  <a:rPr lang="en-US" sz="1600" b="1" i="0" baseline="0" dirty="0" smtClean="0">
                    <a:effectLst/>
                  </a:rPr>
                  <a:t>Rate per 100,000 Population</a:t>
                </a:r>
                <a:endParaRPr lang="en-US" sz="1600" dirty="0"/>
              </a:p>
            </c:rich>
          </c:tx>
          <c:layout>
            <c:manualLayout>
              <c:xMode val="edge"/>
              <c:yMode val="edge"/>
              <c:x val="7.716049382716049E-3"/>
              <c:y val="0.2486140274132400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8958080"/>
        <c:crosses val="autoZero"/>
        <c:crossBetween val="between"/>
        <c:majorUnit val="100"/>
      </c:valAx>
    </c:plotArea>
    <c:legend>
      <c:legendPos val="t"/>
      <c:layout>
        <c:manualLayout>
          <c:xMode val="edge"/>
          <c:yMode val="edge"/>
          <c:x val="8.7212015164771072E-3"/>
          <c:y val="5.0550209001652573E-2"/>
          <c:w val="0.99127867697093419"/>
          <c:h val="0.1136040633809662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352143482064743"/>
          <c:y val="0.23714080878779042"/>
          <c:w val="0.76238286186448911"/>
          <c:h val="0.62817609604355007"/>
        </c:manualLayout>
      </c:layout>
      <c:lineChart>
        <c:grouping val="standard"/>
        <c:varyColors val="0"/>
        <c:ser>
          <c:idx val="3"/>
          <c:order val="0"/>
          <c:tx>
            <c:strRef>
              <c:f>Sheet1!$A$2</c:f>
              <c:strCache>
                <c:ptCount val="1"/>
                <c:pt idx="0">
                  <c:v>Large Central MSA</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2010</c:v>
                </c:pt>
                <c:pt idx="1">
                  <c:v>2011</c:v>
                </c:pt>
                <c:pt idx="2">
                  <c:v>2012</c:v>
                </c:pt>
                <c:pt idx="3">
                  <c:v>2013</c:v>
                </c:pt>
              </c:strCache>
            </c:strRef>
          </c:cat>
          <c:val>
            <c:numRef>
              <c:f>Sheet1!$B$2:$E$2</c:f>
              <c:numCache>
                <c:formatCode>General</c:formatCode>
                <c:ptCount val="4"/>
                <c:pt idx="0">
                  <c:v>228.8</c:v>
                </c:pt>
                <c:pt idx="1">
                  <c:v>229.7</c:v>
                </c:pt>
                <c:pt idx="2">
                  <c:v>255.9</c:v>
                </c:pt>
                <c:pt idx="3">
                  <c:v>236.2</c:v>
                </c:pt>
              </c:numCache>
            </c:numRef>
          </c:val>
          <c:smooth val="0"/>
        </c:ser>
        <c:ser>
          <c:idx val="0"/>
          <c:order val="1"/>
          <c:tx>
            <c:strRef>
              <c:f>Sheet1!$A$3</c:f>
              <c:strCache>
                <c:ptCount val="1"/>
                <c:pt idx="0">
                  <c:v>Large Fringe MSA</c:v>
                </c:pt>
              </c:strCache>
            </c:strRef>
          </c:tx>
          <c:spPr>
            <a:ln w="25400">
              <a:solidFill>
                <a:srgbClr val="0072C6"/>
              </a:solidFill>
            </a:ln>
          </c:spPr>
          <c:marker>
            <c:symbol val="square"/>
            <c:size val="7"/>
            <c:spPr>
              <a:solidFill>
                <a:srgbClr val="0072C6"/>
              </a:solidFill>
              <a:ln>
                <a:noFill/>
              </a:ln>
            </c:spPr>
          </c:marker>
          <c:cat>
            <c:strRef>
              <c:f>Sheet1!$B$1:$E$1</c:f>
              <c:strCache>
                <c:ptCount val="4"/>
                <c:pt idx="0">
                  <c:v>2010</c:v>
                </c:pt>
                <c:pt idx="1">
                  <c:v>2011</c:v>
                </c:pt>
                <c:pt idx="2">
                  <c:v>2012</c:v>
                </c:pt>
                <c:pt idx="3">
                  <c:v>2013</c:v>
                </c:pt>
              </c:strCache>
            </c:strRef>
          </c:cat>
          <c:val>
            <c:numRef>
              <c:f>Sheet1!$B$3:$E$3</c:f>
              <c:numCache>
                <c:formatCode>General</c:formatCode>
                <c:ptCount val="4"/>
                <c:pt idx="0">
                  <c:v>212.7</c:v>
                </c:pt>
                <c:pt idx="1">
                  <c:v>236.1</c:v>
                </c:pt>
                <c:pt idx="2">
                  <c:v>244</c:v>
                </c:pt>
                <c:pt idx="3">
                  <c:v>239.8</c:v>
                </c:pt>
              </c:numCache>
            </c:numRef>
          </c:val>
          <c:smooth val="0"/>
        </c:ser>
        <c:ser>
          <c:idx val="2"/>
          <c:order val="2"/>
          <c:tx>
            <c:strRef>
              <c:f>Sheet1!$A$4</c:f>
              <c:strCache>
                <c:ptCount val="1"/>
                <c:pt idx="0">
                  <c:v>Medium MSA</c:v>
                </c:pt>
              </c:strCache>
            </c:strRef>
          </c:tx>
          <c:spPr>
            <a:ln w="25400">
              <a:solidFill>
                <a:srgbClr val="AABA0A"/>
              </a:solidFill>
            </a:ln>
          </c:spPr>
          <c:marker>
            <c:symbol val="triangle"/>
            <c:size val="9"/>
            <c:spPr>
              <a:solidFill>
                <a:srgbClr val="AABA0A"/>
              </a:solidFill>
              <a:ln>
                <a:noFill/>
              </a:ln>
            </c:spPr>
          </c:marker>
          <c:cat>
            <c:strRef>
              <c:f>Sheet1!$B$1:$E$1</c:f>
              <c:strCache>
                <c:ptCount val="4"/>
                <c:pt idx="0">
                  <c:v>2010</c:v>
                </c:pt>
                <c:pt idx="1">
                  <c:v>2011</c:v>
                </c:pt>
                <c:pt idx="2">
                  <c:v>2012</c:v>
                </c:pt>
                <c:pt idx="3">
                  <c:v>2013</c:v>
                </c:pt>
              </c:strCache>
            </c:strRef>
          </c:cat>
          <c:val>
            <c:numRef>
              <c:f>Sheet1!$B$4:$E$4</c:f>
              <c:numCache>
                <c:formatCode>General</c:formatCode>
                <c:ptCount val="4"/>
                <c:pt idx="0">
                  <c:v>403.5</c:v>
                </c:pt>
                <c:pt idx="1">
                  <c:v>360.7</c:v>
                </c:pt>
                <c:pt idx="2">
                  <c:v>374.1</c:v>
                </c:pt>
                <c:pt idx="3">
                  <c:v>363.7</c:v>
                </c:pt>
              </c:numCache>
            </c:numRef>
          </c:val>
          <c:smooth val="0"/>
        </c:ser>
        <c:ser>
          <c:idx val="1"/>
          <c:order val="3"/>
          <c:tx>
            <c:strRef>
              <c:f>Sheet1!$A$5</c:f>
              <c:strCache>
                <c:ptCount val="1"/>
                <c:pt idx="0">
                  <c:v>Micropolitan and Noncore</c:v>
                </c:pt>
              </c:strCache>
            </c:strRef>
          </c:tx>
          <c:spPr>
            <a:ln w="34925">
              <a:solidFill>
                <a:srgbClr val="7BA8DF"/>
              </a:solidFill>
            </a:ln>
          </c:spPr>
          <c:marker>
            <c:symbol val="diamond"/>
            <c:size val="9"/>
            <c:spPr>
              <a:solidFill>
                <a:srgbClr val="7BA8DF"/>
              </a:solidFill>
              <a:ln>
                <a:noFill/>
              </a:ln>
            </c:spPr>
          </c:marker>
          <c:cat>
            <c:strRef>
              <c:f>Sheet1!$B$1:$E$1</c:f>
              <c:strCache>
                <c:ptCount val="4"/>
                <c:pt idx="0">
                  <c:v>2010</c:v>
                </c:pt>
                <c:pt idx="1">
                  <c:v>2011</c:v>
                </c:pt>
                <c:pt idx="2">
                  <c:v>2012</c:v>
                </c:pt>
                <c:pt idx="3">
                  <c:v>2013</c:v>
                </c:pt>
              </c:strCache>
            </c:strRef>
          </c:cat>
          <c:val>
            <c:numRef>
              <c:f>Sheet1!$B$5:$E$5</c:f>
              <c:numCache>
                <c:formatCode>General</c:formatCode>
                <c:ptCount val="4"/>
                <c:pt idx="0">
                  <c:v>476.3</c:v>
                </c:pt>
                <c:pt idx="1">
                  <c:v>455.8</c:v>
                </c:pt>
                <c:pt idx="2">
                  <c:v>446.8</c:v>
                </c:pt>
                <c:pt idx="3">
                  <c:v>480</c:v>
                </c:pt>
              </c:numCache>
            </c:numRef>
          </c:val>
          <c:smooth val="0"/>
        </c:ser>
        <c:dLbls>
          <c:showLegendKey val="0"/>
          <c:showVal val="0"/>
          <c:showCatName val="0"/>
          <c:showSerName val="0"/>
          <c:showPercent val="0"/>
          <c:showBubbleSize val="0"/>
        </c:dLbls>
        <c:marker val="1"/>
        <c:smooth val="0"/>
        <c:axId val="134285184"/>
        <c:axId val="134291456"/>
      </c:lineChart>
      <c:catAx>
        <c:axId val="13428518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34291456"/>
        <c:crosses val="autoZero"/>
        <c:auto val="1"/>
        <c:lblAlgn val="ctr"/>
        <c:lblOffset val="100"/>
        <c:noMultiLvlLbl val="0"/>
      </c:catAx>
      <c:valAx>
        <c:axId val="134291456"/>
        <c:scaling>
          <c:orientation val="minMax"/>
          <c:max val="700"/>
          <c:min val="0"/>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Calibri" panose="020F0502020204030204" pitchFamily="34" charset="0"/>
                    <a:ea typeface="+mn-ea"/>
                    <a:cs typeface="+mn-cs"/>
                  </a:defRPr>
                </a:pPr>
                <a:r>
                  <a:rPr lang="en-US" sz="1600" b="1" i="0" baseline="0" dirty="0" smtClean="0">
                    <a:effectLst/>
                  </a:rPr>
                  <a:t>Rate per 100,000 Population</a:t>
                </a:r>
                <a:endParaRPr lang="en-US" sz="1600" dirty="0"/>
              </a:p>
            </c:rich>
          </c:tx>
          <c:layout>
            <c:manualLayout>
              <c:xMode val="edge"/>
              <c:yMode val="edge"/>
              <c:x val="7.716049382716049E-3"/>
              <c:y val="0.251371877126470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4285184"/>
        <c:crosses val="autoZero"/>
        <c:crossBetween val="between"/>
        <c:majorUnit val="100"/>
      </c:valAx>
    </c:plotArea>
    <c:legend>
      <c:legendPos val="t"/>
      <c:layout>
        <c:manualLayout>
          <c:xMode val="edge"/>
          <c:yMode val="edge"/>
          <c:x val="8.19954797317002E-3"/>
          <c:y val="1.1675185338674747E-3"/>
          <c:w val="0.99127867697093419"/>
          <c:h val="0.216862301934480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36944687469622"/>
          <c:y val="0.14454821619519781"/>
          <c:w val="0.78816418780985709"/>
          <c:h val="0.70225017011762414"/>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Sheet1!$B$2:$J$2</c:f>
              <c:numCache>
                <c:formatCode>0.0</c:formatCode>
                <c:ptCount val="9"/>
                <c:pt idx="0">
                  <c:v>58.6</c:v>
                </c:pt>
                <c:pt idx="1">
                  <c:v>69.5</c:v>
                </c:pt>
                <c:pt idx="2">
                  <c:v>76.599999999999994</c:v>
                </c:pt>
                <c:pt idx="3">
                  <c:v>82.2</c:v>
                </c:pt>
                <c:pt idx="4">
                  <c:v>86.3</c:v>
                </c:pt>
                <c:pt idx="5">
                  <c:v>89.6</c:v>
                </c:pt>
                <c:pt idx="6">
                  <c:v>91.889399999999995</c:v>
                </c:pt>
                <c:pt idx="7">
                  <c:v>93.4</c:v>
                </c:pt>
                <c:pt idx="8">
                  <c:v>94.7</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Sheet1!$B$3:$J$3</c:f>
              <c:numCache>
                <c:formatCode>0.0</c:formatCode>
                <c:ptCount val="9"/>
                <c:pt idx="0">
                  <c:v>56.7</c:v>
                </c:pt>
                <c:pt idx="1">
                  <c:v>68.099999999999994</c:v>
                </c:pt>
                <c:pt idx="2">
                  <c:v>75.8</c:v>
                </c:pt>
                <c:pt idx="3">
                  <c:v>81.7</c:v>
                </c:pt>
                <c:pt idx="4">
                  <c:v>86.4</c:v>
                </c:pt>
                <c:pt idx="5">
                  <c:v>89.8</c:v>
                </c:pt>
                <c:pt idx="6">
                  <c:v>92.442700000000002</c:v>
                </c:pt>
                <c:pt idx="7">
                  <c:v>93.9</c:v>
                </c:pt>
                <c:pt idx="8">
                  <c:v>94.8</c:v>
                </c:pt>
              </c:numCache>
            </c:numRef>
          </c:val>
          <c:smooth val="0"/>
        </c:ser>
        <c:ser>
          <c:idx val="2"/>
          <c:order val="2"/>
          <c:tx>
            <c:strRef>
              <c:f>Sheet1!$A$6</c:f>
              <c:strCache>
                <c:ptCount val="1"/>
                <c:pt idx="0">
                  <c:v>Asian</c:v>
                </c:pt>
              </c:strCache>
            </c:strRef>
          </c:tx>
          <c:spPr>
            <a:ln w="25400">
              <a:solidFill>
                <a:srgbClr val="AABA0A"/>
              </a:solidFill>
            </a:ln>
          </c:spPr>
          <c:marker>
            <c:symbol val="triangle"/>
            <c:size val="9"/>
            <c:spPr>
              <a:solidFill>
                <a:srgbClr val="AABA0A"/>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Sheet1!$B$6:$J$6</c:f>
              <c:numCache>
                <c:formatCode>0.0</c:formatCode>
                <c:ptCount val="9"/>
                <c:pt idx="0">
                  <c:v>49.1</c:v>
                </c:pt>
                <c:pt idx="1">
                  <c:v>61.5</c:v>
                </c:pt>
                <c:pt idx="2">
                  <c:v>74.599999999999994</c:v>
                </c:pt>
                <c:pt idx="3">
                  <c:v>83.7</c:v>
                </c:pt>
                <c:pt idx="4">
                  <c:v>87.1</c:v>
                </c:pt>
                <c:pt idx="5">
                  <c:v>91.6</c:v>
                </c:pt>
                <c:pt idx="6">
                  <c:v>92.885599999999997</c:v>
                </c:pt>
                <c:pt idx="7">
                  <c:v>94.1</c:v>
                </c:pt>
                <c:pt idx="8">
                  <c:v>94.6</c:v>
                </c:pt>
              </c:numCache>
            </c:numRef>
          </c:val>
          <c:smooth val="0"/>
        </c:ser>
        <c:ser>
          <c:idx val="1"/>
          <c:order val="3"/>
          <c:tx>
            <c:strRef>
              <c:f>Sheet1!$A$5</c:f>
              <c:strCache>
                <c:ptCount val="1"/>
                <c:pt idx="0">
                  <c:v>AI/AN</c:v>
                </c:pt>
              </c:strCache>
            </c:strRef>
          </c:tx>
          <c:spPr>
            <a:ln w="34925">
              <a:solidFill>
                <a:srgbClr val="7BA8DF"/>
              </a:solidFill>
            </a:ln>
          </c:spPr>
          <c:marker>
            <c:symbol val="diamond"/>
            <c:size val="9"/>
            <c:spPr>
              <a:solidFill>
                <a:srgbClr val="7BA8DF"/>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Sheet1!$B$5:$J$5</c:f>
              <c:numCache>
                <c:formatCode>0.0</c:formatCode>
                <c:ptCount val="9"/>
                <c:pt idx="0">
                  <c:v>48.2</c:v>
                </c:pt>
                <c:pt idx="1">
                  <c:v>59.7</c:v>
                </c:pt>
                <c:pt idx="2">
                  <c:v>65</c:v>
                </c:pt>
                <c:pt idx="3">
                  <c:v>69.8</c:v>
                </c:pt>
                <c:pt idx="4">
                  <c:v>76.3</c:v>
                </c:pt>
                <c:pt idx="5">
                  <c:v>81.900000000000006</c:v>
                </c:pt>
                <c:pt idx="6">
                  <c:v>84.145099999999999</c:v>
                </c:pt>
                <c:pt idx="7">
                  <c:v>86.1</c:v>
                </c:pt>
                <c:pt idx="8">
                  <c:v>90.8</c:v>
                </c:pt>
              </c:numCache>
            </c:numRef>
          </c:val>
          <c:smooth val="0"/>
        </c:ser>
        <c:ser>
          <c:idx val="4"/>
          <c:order val="4"/>
          <c:tx>
            <c:strRef>
              <c:f>Sheet1!$A$4</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Sheet1!$B$4:$J$4</c:f>
              <c:numCache>
                <c:formatCode>0.0</c:formatCode>
                <c:ptCount val="9"/>
                <c:pt idx="0">
                  <c:v>53</c:v>
                </c:pt>
                <c:pt idx="1">
                  <c:v>65.599999999999994</c:v>
                </c:pt>
                <c:pt idx="2">
                  <c:v>72.599999999999994</c:v>
                </c:pt>
                <c:pt idx="3">
                  <c:v>81.8</c:v>
                </c:pt>
                <c:pt idx="4">
                  <c:v>88.2</c:v>
                </c:pt>
                <c:pt idx="5">
                  <c:v>89.8</c:v>
                </c:pt>
                <c:pt idx="6">
                  <c:v>91.987399999999994</c:v>
                </c:pt>
                <c:pt idx="7">
                  <c:v>93.2</c:v>
                </c:pt>
                <c:pt idx="8">
                  <c:v>94.2</c:v>
                </c:pt>
              </c:numCache>
            </c:numRef>
          </c:val>
          <c:smooth val="0"/>
        </c:ser>
        <c:dLbls>
          <c:showLegendKey val="0"/>
          <c:showVal val="0"/>
          <c:showCatName val="0"/>
          <c:showSerName val="0"/>
          <c:showPercent val="0"/>
          <c:showBubbleSize val="0"/>
        </c:dLbls>
        <c:marker val="1"/>
        <c:smooth val="0"/>
        <c:axId val="64626048"/>
        <c:axId val="64628224"/>
      </c:lineChart>
      <c:catAx>
        <c:axId val="64626048"/>
        <c:scaling>
          <c:orientation val="minMax"/>
        </c:scaling>
        <c:delete val="0"/>
        <c:axPos val="b"/>
        <c:numFmt formatCode="General" sourceLinked="1"/>
        <c:majorTickMark val="out"/>
        <c:minorTickMark val="none"/>
        <c:tickLblPos val="nextTo"/>
        <c:txPr>
          <a:bodyPr rot="-2640000"/>
          <a:lstStyle/>
          <a:p>
            <a:pPr>
              <a:defRPr sz="1600" b="0" baseline="0">
                <a:latin typeface="Calibri" panose="020F0502020204030204" pitchFamily="34" charset="0"/>
              </a:defRPr>
            </a:pPr>
            <a:endParaRPr lang="en-US"/>
          </a:p>
        </c:txPr>
        <c:crossAx val="64628224"/>
        <c:crosses val="autoZero"/>
        <c:auto val="1"/>
        <c:lblAlgn val="ctr"/>
        <c:lblOffset val="100"/>
        <c:noMultiLvlLbl val="0"/>
      </c:catAx>
      <c:valAx>
        <c:axId val="64628224"/>
        <c:scaling>
          <c:orientation val="minMax"/>
          <c:max val="100"/>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0802469135802469E-2"/>
              <c:y val="0.40907261592300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4626048"/>
        <c:crosses val="autoZero"/>
        <c:crossBetween val="between"/>
        <c:majorUnit val="5"/>
      </c:valAx>
    </c:plotArea>
    <c:legend>
      <c:legendPos val="t"/>
      <c:layout>
        <c:manualLayout>
          <c:xMode val="edge"/>
          <c:yMode val="edge"/>
          <c:x val="8.19954797317002E-3"/>
          <c:y val="1.1675185338674747E-3"/>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570247115336997"/>
          <c:y val="0.16400213862156118"/>
          <c:w val="0.77429752884663017"/>
          <c:h val="0.7060527850685330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578</c:v>
                </c:pt>
                <c:pt idx="1">
                  <c:v>604.20000000000005</c:v>
                </c:pt>
                <c:pt idx="2">
                  <c:v>616.29999999999995</c:v>
                </c:pt>
                <c:pt idx="3">
                  <c:v>582</c:v>
                </c:pt>
                <c:pt idx="4">
                  <c:v>619.23900000000003</c:v>
                </c:pt>
                <c:pt idx="5">
                  <c:v>613.05799999999999</c:v>
                </c:pt>
              </c:numCache>
            </c:numRef>
          </c:val>
          <c:smooth val="0"/>
        </c:ser>
        <c:ser>
          <c:idx val="0"/>
          <c:order val="1"/>
          <c:tx>
            <c:strRef>
              <c:f>Sheet1!$A$3</c:f>
              <c:strCache>
                <c:ptCount val="1"/>
                <c:pt idx="0">
                  <c:v>Northeast</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854.4</c:v>
                </c:pt>
                <c:pt idx="1">
                  <c:v>909.3</c:v>
                </c:pt>
                <c:pt idx="2">
                  <c:v>931</c:v>
                </c:pt>
                <c:pt idx="3">
                  <c:v>864.6</c:v>
                </c:pt>
                <c:pt idx="4">
                  <c:v>829.34100000000001</c:v>
                </c:pt>
                <c:pt idx="5">
                  <c:v>914.77700000000004</c:v>
                </c:pt>
              </c:numCache>
            </c:numRef>
          </c:val>
          <c:smooth val="0"/>
        </c:ser>
        <c:ser>
          <c:idx val="2"/>
          <c:order val="2"/>
          <c:tx>
            <c:strRef>
              <c:f>Sheet1!$A$4</c:f>
              <c:strCache>
                <c:ptCount val="1"/>
                <c:pt idx="0">
                  <c:v>Midwest</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604.6</c:v>
                </c:pt>
                <c:pt idx="1">
                  <c:v>631.6</c:v>
                </c:pt>
                <c:pt idx="2">
                  <c:v>706.2</c:v>
                </c:pt>
                <c:pt idx="3">
                  <c:v>677.9</c:v>
                </c:pt>
                <c:pt idx="4">
                  <c:v>705.50300000000004</c:v>
                </c:pt>
                <c:pt idx="5">
                  <c:v>674.36800000000005</c:v>
                </c:pt>
              </c:numCache>
            </c:numRef>
          </c:val>
          <c:smooth val="0"/>
        </c:ser>
        <c:ser>
          <c:idx val="1"/>
          <c:order val="3"/>
          <c:tx>
            <c:strRef>
              <c:f>Sheet1!$A$5</c:f>
              <c:strCache>
                <c:ptCount val="1"/>
                <c:pt idx="0">
                  <c:v>South</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c:formatCode>
                <c:ptCount val="6"/>
                <c:pt idx="0">
                  <c:v>564.4</c:v>
                </c:pt>
                <c:pt idx="1">
                  <c:v>583.5</c:v>
                </c:pt>
                <c:pt idx="2">
                  <c:v>576.5</c:v>
                </c:pt>
                <c:pt idx="3">
                  <c:v>522.6</c:v>
                </c:pt>
                <c:pt idx="4">
                  <c:v>611.37</c:v>
                </c:pt>
                <c:pt idx="5">
                  <c:v>577.91399999999999</c:v>
                </c:pt>
              </c:numCache>
            </c:numRef>
          </c:val>
          <c:smooth val="0"/>
        </c:ser>
        <c:ser>
          <c:idx val="4"/>
          <c:order val="4"/>
          <c:tx>
            <c:strRef>
              <c:f>Sheet1!$A$6</c:f>
              <c:strCache>
                <c:ptCount val="1"/>
                <c:pt idx="0">
                  <c:v>West</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Sheet1!$B$1:$G$1</c:f>
              <c:strCache>
                <c:ptCount val="6"/>
                <c:pt idx="0">
                  <c:v>2008</c:v>
                </c:pt>
                <c:pt idx="1">
                  <c:v>2009</c:v>
                </c:pt>
                <c:pt idx="2">
                  <c:v>2010</c:v>
                </c:pt>
                <c:pt idx="3">
                  <c:v>2011</c:v>
                </c:pt>
                <c:pt idx="4">
                  <c:v>2012</c:v>
                </c:pt>
                <c:pt idx="5">
                  <c:v>2013</c:v>
                </c:pt>
              </c:strCache>
            </c:strRef>
          </c:cat>
          <c:val>
            <c:numRef>
              <c:f>Sheet1!$B$6:$G$6</c:f>
              <c:numCache>
                <c:formatCode>0.0</c:formatCode>
                <c:ptCount val="6"/>
                <c:pt idx="0">
                  <c:v>378.6</c:v>
                </c:pt>
                <c:pt idx="1">
                  <c:v>397</c:v>
                </c:pt>
                <c:pt idx="2">
                  <c:v>376.4</c:v>
                </c:pt>
                <c:pt idx="3">
                  <c:v>388.4</c:v>
                </c:pt>
                <c:pt idx="4">
                  <c:v>408.78500000000003</c:v>
                </c:pt>
                <c:pt idx="5">
                  <c:v>400.7</c:v>
                </c:pt>
              </c:numCache>
            </c:numRef>
          </c:val>
          <c:smooth val="0"/>
        </c:ser>
        <c:dLbls>
          <c:showLegendKey val="0"/>
          <c:showVal val="0"/>
          <c:showCatName val="0"/>
          <c:showSerName val="0"/>
          <c:showPercent val="0"/>
          <c:showBubbleSize val="0"/>
        </c:dLbls>
        <c:marker val="1"/>
        <c:smooth val="0"/>
        <c:axId val="142910592"/>
        <c:axId val="142912512"/>
      </c:lineChart>
      <c:catAx>
        <c:axId val="14291059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2912512"/>
        <c:crosses val="autoZero"/>
        <c:auto val="1"/>
        <c:lblAlgn val="ctr"/>
        <c:lblOffset val="100"/>
        <c:noMultiLvlLbl val="0"/>
      </c:catAx>
      <c:valAx>
        <c:axId val="142912512"/>
        <c:scaling>
          <c:orientation val="minMax"/>
          <c:max val="12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144745795664431E-3"/>
              <c:y val="0.215476572372897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2910592"/>
        <c:crosses val="autoZero"/>
        <c:crossBetween val="between"/>
        <c:majorUnit val="200"/>
      </c:valAx>
    </c:plotArea>
    <c:legend>
      <c:legendPos val="t"/>
      <c:layout>
        <c:manualLayout>
          <c:xMode val="edge"/>
          <c:yMode val="edge"/>
          <c:x val="0"/>
          <c:y val="1.1675185338674747E-3"/>
          <c:w val="0.99745139496451829"/>
          <c:h val="0.1076890735880237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157212987265484"/>
          <c:y val="0.16400213862156118"/>
          <c:w val="0.74711334694274323"/>
          <c:h val="0.70605278506853308"/>
        </c:manualLayout>
      </c:layout>
      <c:lineChart>
        <c:grouping val="standard"/>
        <c:varyColors val="0"/>
        <c:ser>
          <c:idx val="3"/>
          <c:order val="0"/>
          <c:tx>
            <c:strRef>
              <c:f>Sheet1!$A$2</c:f>
              <c:strCache>
                <c:ptCount val="1"/>
                <c:pt idx="0">
                  <c:v>Q1 (Lowest)</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General</c:formatCode>
                <c:ptCount val="6"/>
                <c:pt idx="0">
                  <c:v>808.6</c:v>
                </c:pt>
                <c:pt idx="1">
                  <c:v>881.3</c:v>
                </c:pt>
                <c:pt idx="2">
                  <c:v>947.4</c:v>
                </c:pt>
                <c:pt idx="3">
                  <c:v>839.5</c:v>
                </c:pt>
                <c:pt idx="4" formatCode="0.0">
                  <c:v>912.97699999999998</c:v>
                </c:pt>
                <c:pt idx="5" formatCode="0.0">
                  <c:v>969.64499999999998</c:v>
                </c:pt>
              </c:numCache>
            </c:numRef>
          </c:val>
          <c:smooth val="0"/>
        </c:ser>
        <c:ser>
          <c:idx val="0"/>
          <c:order val="1"/>
          <c:tx>
            <c:strRef>
              <c:f>Sheet1!$A$3</c:f>
              <c:strCache>
                <c:ptCount val="1"/>
                <c:pt idx="0">
                  <c:v>Q2</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General</c:formatCode>
                <c:ptCount val="6"/>
                <c:pt idx="0">
                  <c:v>641.79999999999995</c:v>
                </c:pt>
                <c:pt idx="1">
                  <c:v>656.7</c:v>
                </c:pt>
                <c:pt idx="2">
                  <c:v>644.9</c:v>
                </c:pt>
                <c:pt idx="3">
                  <c:v>613.79999999999995</c:v>
                </c:pt>
                <c:pt idx="4" formatCode="0.0">
                  <c:v>677.73400000000004</c:v>
                </c:pt>
                <c:pt idx="5" formatCode="0.0">
                  <c:v>630.44899999999996</c:v>
                </c:pt>
              </c:numCache>
            </c:numRef>
          </c:val>
          <c:smooth val="0"/>
        </c:ser>
        <c:ser>
          <c:idx val="2"/>
          <c:order val="2"/>
          <c:tx>
            <c:strRef>
              <c:f>Sheet1!$A$4</c:f>
              <c:strCache>
                <c:ptCount val="1"/>
                <c:pt idx="0">
                  <c:v>Q3</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General</c:formatCode>
                <c:ptCount val="6"/>
                <c:pt idx="0">
                  <c:v>483.7</c:v>
                </c:pt>
                <c:pt idx="1">
                  <c:v>491.4</c:v>
                </c:pt>
                <c:pt idx="2">
                  <c:v>485.8</c:v>
                </c:pt>
                <c:pt idx="3">
                  <c:v>499.6</c:v>
                </c:pt>
                <c:pt idx="4" formatCode="0.0">
                  <c:v>530.16200000000003</c:v>
                </c:pt>
                <c:pt idx="5" formatCode="0.0">
                  <c:v>480.649</c:v>
                </c:pt>
              </c:numCache>
            </c:numRef>
          </c:val>
          <c:smooth val="0"/>
        </c:ser>
        <c:ser>
          <c:idx val="1"/>
          <c:order val="3"/>
          <c:tx>
            <c:strRef>
              <c:f>Sheet1!$A$5</c:f>
              <c:strCache>
                <c:ptCount val="1"/>
                <c:pt idx="0">
                  <c:v>Q4 (Highest)</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General</c:formatCode>
                <c:ptCount val="6"/>
                <c:pt idx="0">
                  <c:v>348.3</c:v>
                </c:pt>
                <c:pt idx="1">
                  <c:v>343.3</c:v>
                </c:pt>
                <c:pt idx="2">
                  <c:v>342.4</c:v>
                </c:pt>
                <c:pt idx="3">
                  <c:v>341.2</c:v>
                </c:pt>
                <c:pt idx="4" formatCode="0.0">
                  <c:v>327.57</c:v>
                </c:pt>
                <c:pt idx="5" formatCode="0.0">
                  <c:v>338.75700000000001</c:v>
                </c:pt>
              </c:numCache>
            </c:numRef>
          </c:val>
          <c:smooth val="0"/>
        </c:ser>
        <c:dLbls>
          <c:showLegendKey val="0"/>
          <c:showVal val="0"/>
          <c:showCatName val="0"/>
          <c:showSerName val="0"/>
          <c:showPercent val="0"/>
          <c:showBubbleSize val="0"/>
        </c:dLbls>
        <c:marker val="1"/>
        <c:smooth val="0"/>
        <c:axId val="144274560"/>
        <c:axId val="144276480"/>
      </c:lineChart>
      <c:catAx>
        <c:axId val="14427456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4276480"/>
        <c:crosses val="autoZero"/>
        <c:auto val="1"/>
        <c:lblAlgn val="ctr"/>
        <c:lblOffset val="100"/>
        <c:noMultiLvlLbl val="0"/>
      </c:catAx>
      <c:valAx>
        <c:axId val="144276480"/>
        <c:scaling>
          <c:orientation val="minMax"/>
          <c:max val="12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151961213181685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4274560"/>
        <c:crosses val="autoZero"/>
        <c:crossBetween val="between"/>
        <c:majorUnit val="200"/>
      </c:valAx>
    </c:plotArea>
    <c:legend>
      <c:legendPos val="t"/>
      <c:layout>
        <c:manualLayout>
          <c:xMode val="edge"/>
          <c:yMode val="edge"/>
          <c:x val="9.153300281909206E-2"/>
          <c:y val="1.1675185338674747E-3"/>
          <c:w val="0.84930324681637015"/>
          <c:h val="0.1076890735880237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004131428015943"/>
          <c:y val="0.16372168756683192"/>
          <c:w val="0.75995868571984071"/>
          <c:h val="0.7063332361232623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General</c:formatCode>
                <c:ptCount val="6"/>
                <c:pt idx="0">
                  <c:v>851.9</c:v>
                </c:pt>
                <c:pt idx="1">
                  <c:v>963.7</c:v>
                </c:pt>
                <c:pt idx="2">
                  <c:v>902.5</c:v>
                </c:pt>
                <c:pt idx="3">
                  <c:v>932.1</c:v>
                </c:pt>
                <c:pt idx="4" formatCode="0.0">
                  <c:v>993.98400000000004</c:v>
                </c:pt>
                <c:pt idx="5" formatCode="0.0">
                  <c:v>930.25099999999998</c:v>
                </c:pt>
              </c:numCache>
            </c:numRef>
          </c:val>
          <c:smooth val="0"/>
        </c:ser>
        <c:ser>
          <c:idx val="0"/>
          <c:order val="1"/>
          <c:tx>
            <c:strRef>
              <c:f>Sheet1!$A$3</c:f>
              <c:strCache>
                <c:ptCount val="1"/>
                <c:pt idx="0">
                  <c:v>Northeast</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General</c:formatCode>
                <c:ptCount val="6"/>
                <c:pt idx="0">
                  <c:v>1197.2</c:v>
                </c:pt>
                <c:pt idx="1">
                  <c:v>1330.8</c:v>
                </c:pt>
                <c:pt idx="2">
                  <c:v>1243.7</c:v>
                </c:pt>
                <c:pt idx="3">
                  <c:v>1199.5</c:v>
                </c:pt>
                <c:pt idx="4" formatCode="0.0">
                  <c:v>1235.327</c:v>
                </c:pt>
                <c:pt idx="5" formatCode="0.0">
                  <c:v>1297.5640000000001</c:v>
                </c:pt>
              </c:numCache>
            </c:numRef>
          </c:val>
          <c:smooth val="0"/>
        </c:ser>
        <c:ser>
          <c:idx val="2"/>
          <c:order val="2"/>
          <c:tx>
            <c:strRef>
              <c:f>Sheet1!$A$4</c:f>
              <c:strCache>
                <c:ptCount val="1"/>
                <c:pt idx="0">
                  <c:v>Midwest</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General</c:formatCode>
                <c:ptCount val="6"/>
                <c:pt idx="0">
                  <c:v>787.2</c:v>
                </c:pt>
                <c:pt idx="1">
                  <c:v>853.3</c:v>
                </c:pt>
                <c:pt idx="2">
                  <c:v>753.4</c:v>
                </c:pt>
                <c:pt idx="3">
                  <c:v>879.1</c:v>
                </c:pt>
                <c:pt idx="4" formatCode="0.0">
                  <c:v>1023.638</c:v>
                </c:pt>
                <c:pt idx="5" formatCode="0.0">
                  <c:v>868.83900000000006</c:v>
                </c:pt>
              </c:numCache>
            </c:numRef>
          </c:val>
          <c:smooth val="0"/>
        </c:ser>
        <c:ser>
          <c:idx val="1"/>
          <c:order val="3"/>
          <c:tx>
            <c:strRef>
              <c:f>Sheet1!$A$5</c:f>
              <c:strCache>
                <c:ptCount val="1"/>
                <c:pt idx="0">
                  <c:v>South</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General</c:formatCode>
                <c:ptCount val="6"/>
                <c:pt idx="0">
                  <c:v>856.2</c:v>
                </c:pt>
                <c:pt idx="1">
                  <c:v>1013.8</c:v>
                </c:pt>
                <c:pt idx="2">
                  <c:v>1006.8</c:v>
                </c:pt>
                <c:pt idx="3">
                  <c:v>1058.7</c:v>
                </c:pt>
                <c:pt idx="4" formatCode="0.0">
                  <c:v>1019.819</c:v>
                </c:pt>
                <c:pt idx="5" formatCode="0.0">
                  <c:v>922.75599999999997</c:v>
                </c:pt>
              </c:numCache>
            </c:numRef>
          </c:val>
          <c:smooth val="0"/>
        </c:ser>
        <c:ser>
          <c:idx val="4"/>
          <c:order val="4"/>
          <c:tx>
            <c:strRef>
              <c:f>Sheet1!$A$6</c:f>
              <c:strCache>
                <c:ptCount val="1"/>
                <c:pt idx="0">
                  <c:v>West</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Sheet1!$B$1:$G$1</c:f>
              <c:strCache>
                <c:ptCount val="6"/>
                <c:pt idx="0">
                  <c:v>2008</c:v>
                </c:pt>
                <c:pt idx="1">
                  <c:v>2009</c:v>
                </c:pt>
                <c:pt idx="2">
                  <c:v>2010</c:v>
                </c:pt>
                <c:pt idx="3">
                  <c:v>2011</c:v>
                </c:pt>
                <c:pt idx="4">
                  <c:v>2012</c:v>
                </c:pt>
                <c:pt idx="5">
                  <c:v>2013</c:v>
                </c:pt>
              </c:strCache>
            </c:strRef>
          </c:cat>
          <c:val>
            <c:numRef>
              <c:f>Sheet1!$B$6:$G$6</c:f>
              <c:numCache>
                <c:formatCode>General</c:formatCode>
                <c:ptCount val="6"/>
                <c:pt idx="0">
                  <c:v>667.7</c:v>
                </c:pt>
                <c:pt idx="1">
                  <c:v>738.6</c:v>
                </c:pt>
                <c:pt idx="2">
                  <c:v>646</c:v>
                </c:pt>
                <c:pt idx="3">
                  <c:v>603.6</c:v>
                </c:pt>
                <c:pt idx="4" formatCode="0.0">
                  <c:v>768.83699999999999</c:v>
                </c:pt>
                <c:pt idx="5" formatCode="0.0">
                  <c:v>752.48400000000004</c:v>
                </c:pt>
              </c:numCache>
            </c:numRef>
          </c:val>
          <c:smooth val="0"/>
        </c:ser>
        <c:dLbls>
          <c:showLegendKey val="0"/>
          <c:showVal val="0"/>
          <c:showCatName val="0"/>
          <c:showSerName val="0"/>
          <c:showPercent val="0"/>
          <c:showBubbleSize val="0"/>
        </c:dLbls>
        <c:marker val="1"/>
        <c:smooth val="0"/>
        <c:axId val="146809216"/>
        <c:axId val="146811136"/>
      </c:lineChart>
      <c:catAx>
        <c:axId val="14680921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6811136"/>
        <c:crosses val="autoZero"/>
        <c:auto val="1"/>
        <c:lblAlgn val="ctr"/>
        <c:lblOffset val="100"/>
        <c:noMultiLvlLbl val="0"/>
      </c:catAx>
      <c:valAx>
        <c:axId val="146811136"/>
        <c:scaling>
          <c:orientation val="minMax"/>
          <c:max val="2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13511713813551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6809216"/>
        <c:crosses val="autoZero"/>
        <c:crossBetween val="between"/>
        <c:majorUnit val="200"/>
      </c:valAx>
    </c:plotArea>
    <c:legend>
      <c:legendPos val="t"/>
      <c:layout>
        <c:manualLayout>
          <c:xMode val="edge"/>
          <c:yMode val="edge"/>
          <c:x val="5.4495864903679483E-2"/>
          <c:y val="1.3513171964615534E-2"/>
          <c:w val="0.92337740801267776"/>
          <c:h val="0.1138619130941965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009064839117336"/>
          <c:y val="0.16372168756683192"/>
          <c:w val="0.72859482842422474"/>
          <c:h val="0.70633323612326238"/>
        </c:manualLayout>
      </c:layout>
      <c:lineChart>
        <c:grouping val="standard"/>
        <c:varyColors val="0"/>
        <c:ser>
          <c:idx val="3"/>
          <c:order val="0"/>
          <c:tx>
            <c:strRef>
              <c:f>Sheet1!$A$2</c:f>
              <c:strCache>
                <c:ptCount val="1"/>
                <c:pt idx="0">
                  <c:v>Q1 (Lowest)</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General</c:formatCode>
                <c:ptCount val="6"/>
                <c:pt idx="0">
                  <c:v>1195.5999999999999</c:v>
                </c:pt>
                <c:pt idx="1">
                  <c:v>1411.8</c:v>
                </c:pt>
                <c:pt idx="2">
                  <c:v>1339.9</c:v>
                </c:pt>
                <c:pt idx="3">
                  <c:v>1254.5</c:v>
                </c:pt>
                <c:pt idx="4" formatCode="0.0">
                  <c:v>1500.268</c:v>
                </c:pt>
                <c:pt idx="5" formatCode="0.0">
                  <c:v>1568.6759999999999</c:v>
                </c:pt>
              </c:numCache>
            </c:numRef>
          </c:val>
          <c:smooth val="0"/>
        </c:ser>
        <c:ser>
          <c:idx val="0"/>
          <c:order val="1"/>
          <c:tx>
            <c:strRef>
              <c:f>Sheet1!$A$3</c:f>
              <c:strCache>
                <c:ptCount val="1"/>
                <c:pt idx="0">
                  <c:v>Q2</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General</c:formatCode>
                <c:ptCount val="6"/>
                <c:pt idx="0">
                  <c:v>916.2</c:v>
                </c:pt>
                <c:pt idx="1">
                  <c:v>1040.0999999999999</c:v>
                </c:pt>
                <c:pt idx="2">
                  <c:v>993.8</c:v>
                </c:pt>
                <c:pt idx="3">
                  <c:v>990.6</c:v>
                </c:pt>
                <c:pt idx="4" formatCode="0.0">
                  <c:v>1034.942</c:v>
                </c:pt>
                <c:pt idx="5" formatCode="0.0">
                  <c:v>889.84299999999996</c:v>
                </c:pt>
              </c:numCache>
            </c:numRef>
          </c:val>
          <c:smooth val="0"/>
        </c:ser>
        <c:ser>
          <c:idx val="2"/>
          <c:order val="2"/>
          <c:tx>
            <c:strRef>
              <c:f>Sheet1!$A$4</c:f>
              <c:strCache>
                <c:ptCount val="1"/>
                <c:pt idx="0">
                  <c:v>Q3</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General</c:formatCode>
                <c:ptCount val="6"/>
                <c:pt idx="0">
                  <c:v>731.1</c:v>
                </c:pt>
                <c:pt idx="1">
                  <c:v>773.8</c:v>
                </c:pt>
                <c:pt idx="2">
                  <c:v>732.9</c:v>
                </c:pt>
                <c:pt idx="3">
                  <c:v>851</c:v>
                </c:pt>
                <c:pt idx="4" formatCode="0.0">
                  <c:v>837.55200000000002</c:v>
                </c:pt>
                <c:pt idx="5" formatCode="0.0">
                  <c:v>743.79700000000003</c:v>
                </c:pt>
              </c:numCache>
            </c:numRef>
          </c:val>
          <c:smooth val="0"/>
        </c:ser>
        <c:ser>
          <c:idx val="1"/>
          <c:order val="3"/>
          <c:tx>
            <c:strRef>
              <c:f>Sheet1!$A$5</c:f>
              <c:strCache>
                <c:ptCount val="1"/>
                <c:pt idx="0">
                  <c:v>Q4 (Highest)</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General</c:formatCode>
                <c:ptCount val="6"/>
                <c:pt idx="0">
                  <c:v>553.1</c:v>
                </c:pt>
                <c:pt idx="1">
                  <c:v>604.70000000000005</c:v>
                </c:pt>
                <c:pt idx="2">
                  <c:v>524.6</c:v>
                </c:pt>
                <c:pt idx="3">
                  <c:v>621.20000000000005</c:v>
                </c:pt>
                <c:pt idx="4" formatCode="0.0">
                  <c:v>587.52499999999998</c:v>
                </c:pt>
                <c:pt idx="5" formatCode="0.0">
                  <c:v>516.41499999999996</c:v>
                </c:pt>
              </c:numCache>
            </c:numRef>
          </c:val>
          <c:smooth val="0"/>
        </c:ser>
        <c:dLbls>
          <c:showLegendKey val="0"/>
          <c:showVal val="0"/>
          <c:showCatName val="0"/>
          <c:showSerName val="0"/>
          <c:showPercent val="0"/>
          <c:showBubbleSize val="0"/>
        </c:dLbls>
        <c:marker val="1"/>
        <c:smooth val="0"/>
        <c:axId val="146846080"/>
        <c:axId val="146848000"/>
      </c:lineChart>
      <c:catAx>
        <c:axId val="14684608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6848000"/>
        <c:crosses val="autoZero"/>
        <c:auto val="1"/>
        <c:lblAlgn val="ctr"/>
        <c:lblOffset val="100"/>
        <c:noMultiLvlLbl val="0"/>
      </c:catAx>
      <c:valAx>
        <c:axId val="146848000"/>
        <c:scaling>
          <c:orientation val="minMax"/>
          <c:max val="2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13511713813551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6846080"/>
        <c:crosses val="autoZero"/>
        <c:crossBetween val="between"/>
        <c:majorUnit val="200"/>
      </c:valAx>
    </c:plotArea>
    <c:legend>
      <c:legendPos val="t"/>
      <c:layout>
        <c:manualLayout>
          <c:xMode val="edge"/>
          <c:yMode val="edge"/>
          <c:x val="0.11005152133761058"/>
          <c:y val="1.3513171964615534E-2"/>
          <c:w val="0.77522917274229608"/>
          <c:h val="0.1138619130941965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568092903481403"/>
          <c:y val="0.11770363450331421"/>
          <c:w val="0.73378438806260327"/>
          <c:h val="0.71195003402352486"/>
        </c:manualLayout>
      </c:layout>
      <c:lineChart>
        <c:grouping val="standard"/>
        <c:varyColors val="0"/>
        <c:ser>
          <c:idx val="3"/>
          <c:order val="0"/>
          <c:tx>
            <c:strRef>
              <c:f>Sheet1!$A$2</c:f>
              <c:strCache>
                <c:ptCount val="1"/>
                <c:pt idx="0">
                  <c:v>All Conditions</c:v>
                </c:pt>
              </c:strCache>
            </c:strRef>
          </c:tx>
          <c:spPr>
            <a:ln w="25400">
              <a:solidFill>
                <a:sysClr val="windowText" lastClr="000000"/>
              </a:solidFill>
            </a:ln>
          </c:spPr>
          <c:marker>
            <c:symbol val="circle"/>
            <c:size val="7"/>
            <c:spPr>
              <a:solidFill>
                <a:sysClr val="windowText" lastClr="000000"/>
              </a:solidFill>
              <a:ln>
                <a:noFill/>
              </a:ln>
            </c:spPr>
          </c:marker>
          <c:cat>
            <c:strRef>
              <c:f>Sheet1!$B$1:$O$1</c:f>
              <c:strCache>
                <c:ptCount val="9"/>
                <c:pt idx="0">
                  <c:v>2005</c:v>
                </c:pt>
                <c:pt idx="1">
                  <c:v>2006</c:v>
                </c:pt>
                <c:pt idx="2">
                  <c:v>2007</c:v>
                </c:pt>
                <c:pt idx="3">
                  <c:v>2008</c:v>
                </c:pt>
                <c:pt idx="4">
                  <c:v>2009</c:v>
                </c:pt>
                <c:pt idx="5">
                  <c:v>2010</c:v>
                </c:pt>
                <c:pt idx="6">
                  <c:v>2011</c:v>
                </c:pt>
                <c:pt idx="7">
                  <c:v>2012</c:v>
                </c:pt>
                <c:pt idx="8">
                  <c:v>2013</c:v>
                </c:pt>
              </c:strCache>
            </c:strRef>
          </c:cat>
          <c:val>
            <c:numRef>
              <c:f>Sheet1!$B$2:$O$2</c:f>
              <c:numCache>
                <c:formatCode>0.0</c:formatCode>
                <c:ptCount val="9"/>
                <c:pt idx="0">
                  <c:v>1604.65</c:v>
                </c:pt>
                <c:pt idx="1">
                  <c:v>1556.83</c:v>
                </c:pt>
                <c:pt idx="2">
                  <c:v>1510.42</c:v>
                </c:pt>
                <c:pt idx="3">
                  <c:v>1464.32</c:v>
                </c:pt>
                <c:pt idx="4">
                  <c:v>1404.2</c:v>
                </c:pt>
                <c:pt idx="5">
                  <c:v>1329.37</c:v>
                </c:pt>
                <c:pt idx="6">
                  <c:v>1345.36</c:v>
                </c:pt>
                <c:pt idx="7">
                  <c:v>1274.1099999999999</c:v>
                </c:pt>
                <c:pt idx="8">
                  <c:v>1236.25</c:v>
                </c:pt>
              </c:numCache>
            </c:numRef>
          </c:val>
          <c:smooth val="0"/>
        </c:ser>
        <c:ser>
          <c:idx val="0"/>
          <c:order val="1"/>
          <c:tx>
            <c:strRef>
              <c:f>Sheet1!$A$3</c:f>
              <c:strCache>
                <c:ptCount val="1"/>
                <c:pt idx="0">
                  <c:v>Acute</c:v>
                </c:pt>
              </c:strCache>
            </c:strRef>
          </c:tx>
          <c:spPr>
            <a:ln w="25400">
              <a:solidFill>
                <a:srgbClr val="0072C6"/>
              </a:solidFill>
            </a:ln>
          </c:spPr>
          <c:marker>
            <c:symbol val="square"/>
            <c:size val="7"/>
            <c:spPr>
              <a:solidFill>
                <a:srgbClr val="0072C6"/>
              </a:solidFill>
              <a:ln>
                <a:noFill/>
              </a:ln>
            </c:spPr>
          </c:marker>
          <c:cat>
            <c:strRef>
              <c:f>Sheet1!$B$1:$O$1</c:f>
              <c:strCache>
                <c:ptCount val="9"/>
                <c:pt idx="0">
                  <c:v>2005</c:v>
                </c:pt>
                <c:pt idx="1">
                  <c:v>2006</c:v>
                </c:pt>
                <c:pt idx="2">
                  <c:v>2007</c:v>
                </c:pt>
                <c:pt idx="3">
                  <c:v>2008</c:v>
                </c:pt>
                <c:pt idx="4">
                  <c:v>2009</c:v>
                </c:pt>
                <c:pt idx="5">
                  <c:v>2010</c:v>
                </c:pt>
                <c:pt idx="6">
                  <c:v>2011</c:v>
                </c:pt>
                <c:pt idx="7">
                  <c:v>2012</c:v>
                </c:pt>
                <c:pt idx="8">
                  <c:v>2013</c:v>
                </c:pt>
              </c:strCache>
            </c:strRef>
          </c:cat>
          <c:val>
            <c:numRef>
              <c:f>Sheet1!$B$3:$O$3</c:f>
              <c:numCache>
                <c:formatCode>0.0</c:formatCode>
                <c:ptCount val="9"/>
                <c:pt idx="0">
                  <c:v>822.88</c:v>
                </c:pt>
                <c:pt idx="1">
                  <c:v>771.04</c:v>
                </c:pt>
                <c:pt idx="2">
                  <c:v>760.94</c:v>
                </c:pt>
                <c:pt idx="3">
                  <c:v>736.36</c:v>
                </c:pt>
                <c:pt idx="4">
                  <c:v>685.84</c:v>
                </c:pt>
                <c:pt idx="5">
                  <c:v>645.44000000000005</c:v>
                </c:pt>
                <c:pt idx="6">
                  <c:v>657.01</c:v>
                </c:pt>
                <c:pt idx="7">
                  <c:v>621.5</c:v>
                </c:pt>
                <c:pt idx="8">
                  <c:v>580.4</c:v>
                </c:pt>
              </c:numCache>
            </c:numRef>
          </c:val>
          <c:smooth val="0"/>
        </c:ser>
        <c:ser>
          <c:idx val="2"/>
          <c:order val="2"/>
          <c:tx>
            <c:strRef>
              <c:f>Sheet1!$A$4</c:f>
              <c:strCache>
                <c:ptCount val="1"/>
                <c:pt idx="0">
                  <c:v>Chronic</c:v>
                </c:pt>
              </c:strCache>
            </c:strRef>
          </c:tx>
          <c:spPr>
            <a:ln w="25400">
              <a:solidFill>
                <a:srgbClr val="AABA0A"/>
              </a:solidFill>
            </a:ln>
          </c:spPr>
          <c:marker>
            <c:symbol val="triangle"/>
            <c:size val="9"/>
            <c:spPr>
              <a:solidFill>
                <a:srgbClr val="AABA0A"/>
              </a:solidFill>
              <a:ln>
                <a:noFill/>
              </a:ln>
            </c:spPr>
          </c:marker>
          <c:cat>
            <c:strRef>
              <c:f>Sheet1!$B$1:$O$1</c:f>
              <c:strCache>
                <c:ptCount val="9"/>
                <c:pt idx="0">
                  <c:v>2005</c:v>
                </c:pt>
                <c:pt idx="1">
                  <c:v>2006</c:v>
                </c:pt>
                <c:pt idx="2">
                  <c:v>2007</c:v>
                </c:pt>
                <c:pt idx="3">
                  <c:v>2008</c:v>
                </c:pt>
                <c:pt idx="4">
                  <c:v>2009</c:v>
                </c:pt>
                <c:pt idx="5">
                  <c:v>2010</c:v>
                </c:pt>
                <c:pt idx="6">
                  <c:v>2011</c:v>
                </c:pt>
                <c:pt idx="7">
                  <c:v>2012</c:v>
                </c:pt>
                <c:pt idx="8">
                  <c:v>2013</c:v>
                </c:pt>
              </c:strCache>
            </c:strRef>
          </c:cat>
          <c:val>
            <c:numRef>
              <c:f>Sheet1!$B$4:$O$4</c:f>
              <c:numCache>
                <c:formatCode>0.0</c:formatCode>
                <c:ptCount val="9"/>
                <c:pt idx="0">
                  <c:v>781.84</c:v>
                </c:pt>
                <c:pt idx="1">
                  <c:v>785.85</c:v>
                </c:pt>
                <c:pt idx="2">
                  <c:v>749.53</c:v>
                </c:pt>
                <c:pt idx="3">
                  <c:v>728</c:v>
                </c:pt>
                <c:pt idx="4">
                  <c:v>718.38</c:v>
                </c:pt>
                <c:pt idx="5">
                  <c:v>683.96</c:v>
                </c:pt>
                <c:pt idx="6">
                  <c:v>688.38</c:v>
                </c:pt>
                <c:pt idx="7">
                  <c:v>652.64</c:v>
                </c:pt>
                <c:pt idx="8">
                  <c:v>655.89</c:v>
                </c:pt>
              </c:numCache>
            </c:numRef>
          </c:val>
          <c:smooth val="0"/>
        </c:ser>
        <c:dLbls>
          <c:showLegendKey val="0"/>
          <c:showVal val="0"/>
          <c:showCatName val="0"/>
          <c:showSerName val="0"/>
          <c:showPercent val="0"/>
          <c:showBubbleSize val="0"/>
        </c:dLbls>
        <c:marker val="1"/>
        <c:smooth val="0"/>
        <c:axId val="151431808"/>
        <c:axId val="151442176"/>
      </c:lineChart>
      <c:catAx>
        <c:axId val="151431808"/>
        <c:scaling>
          <c:orientation val="minMax"/>
        </c:scaling>
        <c:delete val="0"/>
        <c:axPos val="b"/>
        <c:numFmt formatCode="General" sourceLinked="1"/>
        <c:majorTickMark val="out"/>
        <c:minorTickMark val="none"/>
        <c:tickLblPos val="nextTo"/>
        <c:txPr>
          <a:bodyPr rot="-2460000"/>
          <a:lstStyle/>
          <a:p>
            <a:pPr>
              <a:defRPr sz="1400" b="0" baseline="0">
                <a:latin typeface="Calibri" panose="020F0502020204030204" pitchFamily="34" charset="0"/>
              </a:defRPr>
            </a:pPr>
            <a:endParaRPr lang="en-US"/>
          </a:p>
        </c:txPr>
        <c:crossAx val="151442176"/>
        <c:crosses val="autoZero"/>
        <c:auto val="1"/>
        <c:lblAlgn val="ctr"/>
        <c:lblOffset val="100"/>
        <c:noMultiLvlLbl val="0"/>
      </c:catAx>
      <c:valAx>
        <c:axId val="151442176"/>
        <c:scaling>
          <c:orientation val="minMax"/>
          <c:max val="2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0152672973170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1431808"/>
        <c:crosses val="autoZero"/>
        <c:crossBetween val="between"/>
        <c:majorUnit val="250"/>
      </c:valAx>
    </c:plotArea>
    <c:legend>
      <c:legendPos val="t"/>
      <c:layout>
        <c:manualLayout>
          <c:xMode val="edge"/>
          <c:yMode val="edge"/>
          <c:x val="5.4495864903679483E-2"/>
          <c:y val="1.1675185338674747E-3"/>
          <c:w val="0.92337740801267776"/>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All Conditions, 2013</a:t>
            </a:r>
            <a:endParaRPr lang="en-US" dirty="0"/>
          </a:p>
        </c:rich>
      </c:tx>
      <c:layout>
        <c:manualLayout>
          <c:xMode val="edge"/>
          <c:yMode val="edge"/>
          <c:x val="0.27474312238747933"/>
          <c:y val="0"/>
        </c:manualLayout>
      </c:layout>
      <c:overlay val="0"/>
    </c:title>
    <c:autoTitleDeleted val="0"/>
    <c:plotArea>
      <c:layout>
        <c:manualLayout>
          <c:layoutTarget val="inner"/>
          <c:xMode val="edge"/>
          <c:yMode val="edge"/>
          <c:x val="0.24622715792601396"/>
          <c:y val="0.15336878463108777"/>
          <c:w val="0.73682761352944093"/>
          <c:h val="0.6648296241615631"/>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Sheet1!$A$2:$A$5</c:f>
              <c:strCache>
                <c:ptCount val="4"/>
                <c:pt idx="0">
                  <c:v>Q1 (Lowest)</c:v>
                </c:pt>
                <c:pt idx="1">
                  <c:v>Q2</c:v>
                </c:pt>
                <c:pt idx="2">
                  <c:v>Q3</c:v>
                </c:pt>
                <c:pt idx="3">
                  <c:v>Q4 (Highest)</c:v>
                </c:pt>
              </c:strCache>
            </c:strRef>
          </c:cat>
          <c:val>
            <c:numRef>
              <c:f>Sheet1!$B$2:$B$5</c:f>
              <c:numCache>
                <c:formatCode>General</c:formatCode>
                <c:ptCount val="4"/>
                <c:pt idx="0">
                  <c:v>1536.3</c:v>
                </c:pt>
                <c:pt idx="1">
                  <c:v>1187</c:v>
                </c:pt>
                <c:pt idx="2">
                  <c:v>930.3</c:v>
                </c:pt>
                <c:pt idx="3">
                  <c:v>815.2</c:v>
                </c:pt>
              </c:numCache>
            </c:numRef>
          </c:val>
        </c:ser>
        <c:ser>
          <c:idx val="1"/>
          <c:order val="1"/>
          <c:tx>
            <c:strRef>
              <c:f>Sheet1!$C$1</c:f>
              <c:strCache>
                <c:ptCount val="1"/>
                <c:pt idx="0">
                  <c:v>Black </c:v>
                </c:pt>
              </c:strCache>
            </c:strRef>
          </c:tx>
          <c:spPr>
            <a:solidFill>
              <a:srgbClr val="AABA0A"/>
            </a:solidFill>
          </c:spPr>
          <c:invertIfNegative val="0"/>
          <c:cat>
            <c:strRef>
              <c:f>Sheet1!$A$2:$A$5</c:f>
              <c:strCache>
                <c:ptCount val="4"/>
                <c:pt idx="0">
                  <c:v>Q1 (Lowest)</c:v>
                </c:pt>
                <c:pt idx="1">
                  <c:v>Q2</c:v>
                </c:pt>
                <c:pt idx="2">
                  <c:v>Q3</c:v>
                </c:pt>
                <c:pt idx="3">
                  <c:v>Q4 (Highest)</c:v>
                </c:pt>
              </c:strCache>
            </c:strRef>
          </c:cat>
          <c:val>
            <c:numRef>
              <c:f>Sheet1!$C$2:$C$5</c:f>
              <c:numCache>
                <c:formatCode>General</c:formatCode>
                <c:ptCount val="4"/>
                <c:pt idx="0">
                  <c:v>2695.9</c:v>
                </c:pt>
                <c:pt idx="1">
                  <c:v>2230.4</c:v>
                </c:pt>
                <c:pt idx="2">
                  <c:v>1855</c:v>
                </c:pt>
                <c:pt idx="3">
                  <c:v>1810.9</c:v>
                </c:pt>
              </c:numCache>
            </c:numRef>
          </c:val>
        </c:ser>
        <c:ser>
          <c:idx val="2"/>
          <c:order val="2"/>
          <c:tx>
            <c:strRef>
              <c:f>Sheet1!$D$1</c:f>
              <c:strCache>
                <c:ptCount val="1"/>
                <c:pt idx="0">
                  <c:v> API</c:v>
                </c:pt>
              </c:strCache>
            </c:strRef>
          </c:tx>
          <c:spPr>
            <a:solidFill>
              <a:sysClr val="window" lastClr="FFFFFF"/>
            </a:solidFill>
            <a:ln>
              <a:solidFill>
                <a:sysClr val="windowText" lastClr="000000"/>
              </a:solidFill>
            </a:ln>
          </c:spPr>
          <c:invertIfNegative val="0"/>
          <c:cat>
            <c:strRef>
              <c:f>Sheet1!$A$2:$A$5</c:f>
              <c:strCache>
                <c:ptCount val="4"/>
                <c:pt idx="0">
                  <c:v>Q1 (Lowest)</c:v>
                </c:pt>
                <c:pt idx="1">
                  <c:v>Q2</c:v>
                </c:pt>
                <c:pt idx="2">
                  <c:v>Q3</c:v>
                </c:pt>
                <c:pt idx="3">
                  <c:v>Q4 (Highest)</c:v>
                </c:pt>
              </c:strCache>
            </c:strRef>
          </c:cat>
          <c:val>
            <c:numRef>
              <c:f>Sheet1!$D$2:$D$5</c:f>
              <c:numCache>
                <c:formatCode>General</c:formatCode>
                <c:ptCount val="4"/>
                <c:pt idx="0">
                  <c:v>1056.4000000000001</c:v>
                </c:pt>
                <c:pt idx="1">
                  <c:v>666.3</c:v>
                </c:pt>
                <c:pt idx="2">
                  <c:v>580.20000000000005</c:v>
                </c:pt>
                <c:pt idx="3">
                  <c:v>504.2</c:v>
                </c:pt>
              </c:numCache>
            </c:numRef>
          </c:val>
        </c:ser>
        <c:ser>
          <c:idx val="3"/>
          <c:order val="3"/>
          <c:tx>
            <c:strRef>
              <c:f>Sheet1!$E$1</c:f>
              <c:strCache>
                <c:ptCount val="1"/>
                <c:pt idx="0">
                  <c:v>Hispanic</c:v>
                </c:pt>
              </c:strCache>
            </c:strRef>
          </c:tx>
          <c:spPr>
            <a:solidFill>
              <a:sysClr val="window" lastClr="FFFFFF">
                <a:lumMod val="85000"/>
              </a:sysClr>
            </a:solidFill>
          </c:spPr>
          <c:invertIfNegative val="0"/>
          <c:cat>
            <c:strRef>
              <c:f>Sheet1!$A$2:$A$5</c:f>
              <c:strCache>
                <c:ptCount val="4"/>
                <c:pt idx="0">
                  <c:v>Q1 (Lowest)</c:v>
                </c:pt>
                <c:pt idx="1">
                  <c:v>Q2</c:v>
                </c:pt>
                <c:pt idx="2">
                  <c:v>Q3</c:v>
                </c:pt>
                <c:pt idx="3">
                  <c:v>Q4 (Highest)</c:v>
                </c:pt>
              </c:strCache>
            </c:strRef>
          </c:cat>
          <c:val>
            <c:numRef>
              <c:f>Sheet1!$E$2:$E$5</c:f>
              <c:numCache>
                <c:formatCode>General</c:formatCode>
                <c:ptCount val="4"/>
                <c:pt idx="0">
                  <c:v>1641.5</c:v>
                </c:pt>
                <c:pt idx="1">
                  <c:v>1309</c:v>
                </c:pt>
                <c:pt idx="2">
                  <c:v>1131.4000000000001</c:v>
                </c:pt>
                <c:pt idx="3">
                  <c:v>1085</c:v>
                </c:pt>
              </c:numCache>
            </c:numRef>
          </c:val>
        </c:ser>
        <c:dLbls>
          <c:showLegendKey val="0"/>
          <c:showVal val="0"/>
          <c:showCatName val="0"/>
          <c:showSerName val="0"/>
          <c:showPercent val="0"/>
          <c:showBubbleSize val="0"/>
        </c:dLbls>
        <c:gapWidth val="150"/>
        <c:axId val="151485440"/>
        <c:axId val="151503616"/>
      </c:barChart>
      <c:catAx>
        <c:axId val="151485440"/>
        <c:scaling>
          <c:orientation val="minMax"/>
        </c:scaling>
        <c:delete val="0"/>
        <c:axPos val="b"/>
        <c:majorTickMark val="out"/>
        <c:minorTickMark val="none"/>
        <c:tickLblPos val="nextTo"/>
        <c:txPr>
          <a:bodyPr rot="-1200000"/>
          <a:lstStyle/>
          <a:p>
            <a:pPr>
              <a:defRPr sz="1600" b="0">
                <a:solidFill>
                  <a:schemeClr val="tx1"/>
                </a:solidFill>
                <a:latin typeface="Calibri" panose="020F0502020204030204" pitchFamily="34" charset="0"/>
              </a:defRPr>
            </a:pPr>
            <a:endParaRPr lang="en-US"/>
          </a:p>
        </c:txPr>
        <c:crossAx val="151503616"/>
        <c:crosses val="autoZero"/>
        <c:auto val="1"/>
        <c:lblAlgn val="ctr"/>
        <c:lblOffset val="100"/>
        <c:noMultiLvlLbl val="0"/>
      </c:catAx>
      <c:valAx>
        <c:axId val="151503616"/>
        <c:scaling>
          <c:orientation val="minMax"/>
          <c:max val="30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1446540880503146E-3"/>
              <c:y val="0.219363334791484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1485440"/>
        <c:crosses val="autoZero"/>
        <c:crossBetween val="between"/>
        <c:majorUnit val="500"/>
      </c:valAx>
    </c:plotArea>
    <c:legend>
      <c:legendPos val="t"/>
      <c:layout>
        <c:manualLayout>
          <c:xMode val="edge"/>
          <c:yMode val="edge"/>
          <c:x val="9.3525231515871832E-2"/>
          <c:y val="6.5509031423155437E-2"/>
          <c:w val="0.79233459614717971"/>
          <c:h val="5.3321394721493144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Community Hospitals</a:t>
            </a:r>
            <a:endParaRPr lang="en-US" sz="1600" dirty="0">
              <a:latin typeface="Calibri" panose="020F0502020204030204" pitchFamily="34" charset="0"/>
            </a:endParaRPr>
          </a:p>
        </c:rich>
      </c:tx>
      <c:layout>
        <c:manualLayout>
          <c:xMode val="edge"/>
          <c:yMode val="edge"/>
          <c:x val="0.26521604938271603"/>
          <c:y val="0"/>
        </c:manualLayout>
      </c:layout>
      <c:overlay val="0"/>
    </c:title>
    <c:autoTitleDeleted val="0"/>
    <c:plotArea>
      <c:layout>
        <c:manualLayout>
          <c:layoutTarget val="inner"/>
          <c:xMode val="edge"/>
          <c:yMode val="edge"/>
          <c:x val="0.19697287839020122"/>
          <c:y val="0.16299355243638022"/>
          <c:w val="0.7821254982016137"/>
          <c:h val="0.6704940701856712"/>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321.60000000000002</c:v>
                </c:pt>
                <c:pt idx="1">
                  <c:v>311.48</c:v>
                </c:pt>
                <c:pt idx="2">
                  <c:v>303.87</c:v>
                </c:pt>
                <c:pt idx="3">
                  <c:v>303.39</c:v>
                </c:pt>
                <c:pt idx="4">
                  <c:v>297.23</c:v>
                </c:pt>
                <c:pt idx="5">
                  <c:v>287.33999999999997</c:v>
                </c:pt>
                <c:pt idx="6">
                  <c:v>292.14</c:v>
                </c:pt>
                <c:pt idx="7">
                  <c:v>303.75</c:v>
                </c:pt>
                <c:pt idx="8">
                  <c:v>301.29000000000002</c:v>
                </c:pt>
                <c:pt idx="9">
                  <c:v>318.08999999999997</c:v>
                </c:pt>
                <c:pt idx="10">
                  <c:v>338.4</c:v>
                </c:pt>
              </c:numCache>
            </c:numRef>
          </c:val>
          <c:smooth val="0"/>
        </c:ser>
        <c:ser>
          <c:idx val="0"/>
          <c:order val="1"/>
          <c:tx>
            <c:strRef>
              <c:f>Sheet1!$A$3</c:f>
              <c:strCache>
                <c:ptCount val="1"/>
                <c:pt idx="0">
                  <c:v>18-44</c:v>
                </c:pt>
              </c:strCache>
            </c:strRef>
          </c:tx>
          <c:spPr>
            <a:ln w="25400">
              <a:solidFill>
                <a:srgbClr val="0072C6"/>
              </a:solidFill>
            </a:ln>
          </c:spPr>
          <c:marker>
            <c:symbol val="square"/>
            <c:size val="7"/>
            <c:spPr>
              <a:solidFill>
                <a:srgbClr val="0072C6"/>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219.77</c:v>
                </c:pt>
                <c:pt idx="1">
                  <c:v>214.08</c:v>
                </c:pt>
                <c:pt idx="2">
                  <c:v>205.54</c:v>
                </c:pt>
                <c:pt idx="3">
                  <c:v>208.69</c:v>
                </c:pt>
                <c:pt idx="4">
                  <c:v>201.8</c:v>
                </c:pt>
                <c:pt idx="5">
                  <c:v>191.51</c:v>
                </c:pt>
                <c:pt idx="6">
                  <c:v>196.08</c:v>
                </c:pt>
                <c:pt idx="7">
                  <c:v>206.93</c:v>
                </c:pt>
                <c:pt idx="8">
                  <c:v>202.41</c:v>
                </c:pt>
                <c:pt idx="9">
                  <c:v>220.01</c:v>
                </c:pt>
                <c:pt idx="10">
                  <c:v>242.41</c:v>
                </c:pt>
              </c:numCache>
            </c:numRef>
          </c:val>
          <c:smooth val="0"/>
        </c:ser>
        <c:ser>
          <c:idx val="2"/>
          <c:order val="2"/>
          <c:tx>
            <c:strRef>
              <c:f>Sheet1!$A$4</c:f>
              <c:strCache>
                <c:ptCount val="1"/>
                <c:pt idx="0">
                  <c:v>45-64</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414.81</c:v>
                </c:pt>
                <c:pt idx="1">
                  <c:v>400.34</c:v>
                </c:pt>
                <c:pt idx="2">
                  <c:v>397.02</c:v>
                </c:pt>
                <c:pt idx="3">
                  <c:v>392.43</c:v>
                </c:pt>
                <c:pt idx="4">
                  <c:v>389.05</c:v>
                </c:pt>
                <c:pt idx="5">
                  <c:v>375.43</c:v>
                </c:pt>
                <c:pt idx="6">
                  <c:v>384.02</c:v>
                </c:pt>
                <c:pt idx="7">
                  <c:v>398.66</c:v>
                </c:pt>
                <c:pt idx="8">
                  <c:v>404.46</c:v>
                </c:pt>
                <c:pt idx="9">
                  <c:v>420.99</c:v>
                </c:pt>
                <c:pt idx="10">
                  <c:v>443.21</c:v>
                </c:pt>
              </c:numCache>
            </c:numRef>
          </c:val>
          <c:smooth val="0"/>
        </c:ser>
        <c:ser>
          <c:idx val="1"/>
          <c:order val="3"/>
          <c:tx>
            <c:strRef>
              <c:f>Sheet1!$A$5</c:f>
              <c:strCache>
                <c:ptCount val="1"/>
                <c:pt idx="0">
                  <c:v>65+</c:v>
                </c:pt>
              </c:strCache>
            </c:strRef>
          </c:tx>
          <c:spPr>
            <a:ln w="34925">
              <a:solidFill>
                <a:srgbClr val="7BA8DF"/>
              </a:solidFill>
            </a:ln>
          </c:spPr>
          <c:marker>
            <c:symbol val="diamond"/>
            <c:size val="9"/>
            <c:spPr>
              <a:solidFill>
                <a:srgbClr val="7BA8DF"/>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563.36</c:v>
                </c:pt>
                <c:pt idx="1">
                  <c:v>541.95000000000005</c:v>
                </c:pt>
                <c:pt idx="2">
                  <c:v>533.9</c:v>
                </c:pt>
                <c:pt idx="3">
                  <c:v>522.76</c:v>
                </c:pt>
                <c:pt idx="4">
                  <c:v>516.41999999999996</c:v>
                </c:pt>
                <c:pt idx="5">
                  <c:v>512.94000000000005</c:v>
                </c:pt>
                <c:pt idx="6">
                  <c:v>508.78</c:v>
                </c:pt>
                <c:pt idx="7">
                  <c:v>519.53</c:v>
                </c:pt>
                <c:pt idx="8">
                  <c:v>511</c:v>
                </c:pt>
                <c:pt idx="9">
                  <c:v>521.23</c:v>
                </c:pt>
                <c:pt idx="10">
                  <c:v>536.14</c:v>
                </c:pt>
              </c:numCache>
            </c:numRef>
          </c:val>
          <c:smooth val="0"/>
        </c:ser>
        <c:dLbls>
          <c:showLegendKey val="0"/>
          <c:showVal val="0"/>
          <c:showCatName val="0"/>
          <c:showSerName val="0"/>
          <c:showPercent val="0"/>
          <c:showBubbleSize val="0"/>
        </c:dLbls>
        <c:marker val="1"/>
        <c:smooth val="0"/>
        <c:axId val="151570304"/>
        <c:axId val="151572480"/>
      </c:lineChart>
      <c:catAx>
        <c:axId val="151570304"/>
        <c:scaling>
          <c:orientation val="minMax"/>
        </c:scaling>
        <c:delete val="0"/>
        <c:axPos val="b"/>
        <c:numFmt formatCode="General" sourceLinked="1"/>
        <c:majorTickMark val="out"/>
        <c:minorTickMark val="none"/>
        <c:tickLblPos val="nextTo"/>
        <c:txPr>
          <a:bodyPr rot="-3480000"/>
          <a:lstStyle/>
          <a:p>
            <a:pPr>
              <a:defRPr sz="1600" b="0" baseline="0">
                <a:latin typeface="Calibri" panose="020F0502020204030204" pitchFamily="34" charset="0"/>
              </a:defRPr>
            </a:pPr>
            <a:endParaRPr lang="en-US"/>
          </a:p>
        </c:txPr>
        <c:crossAx val="151572480"/>
        <c:crosses val="autoZero"/>
        <c:auto val="1"/>
        <c:lblAlgn val="ctr"/>
        <c:lblOffset val="100"/>
        <c:noMultiLvlLbl val="0"/>
      </c:catAx>
      <c:valAx>
        <c:axId val="151572480"/>
        <c:scaling>
          <c:orientation val="minMax"/>
          <c:max val="8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Admissions</a:t>
                </a:r>
                <a:endParaRPr lang="en-US" dirty="0"/>
              </a:p>
            </c:rich>
          </c:tx>
          <c:layout>
            <c:manualLayout>
              <c:xMode val="edge"/>
              <c:yMode val="edge"/>
              <c:x val="0"/>
              <c:y val="0.2302104598036356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1570304"/>
        <c:crosses val="autoZero"/>
        <c:crossBetween val="between"/>
        <c:majorUnit val="100"/>
      </c:valAx>
    </c:plotArea>
    <c:legend>
      <c:legendPos val="t"/>
      <c:layout>
        <c:manualLayout>
          <c:xMode val="edge"/>
          <c:yMode val="edge"/>
          <c:x val="4.2150286769709333E-2"/>
          <c:y val="5.2496053482445126E-2"/>
          <c:w val="0.92337740801267776"/>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IHS,</a:t>
            </a:r>
            <a:r>
              <a:rPr lang="en-US" sz="1600" baseline="0" dirty="0" smtClean="0"/>
              <a:t> Tribal, and Contract Hospitals</a:t>
            </a:r>
            <a:endParaRPr lang="en-US" sz="1600" dirty="0"/>
          </a:p>
        </c:rich>
      </c:tx>
      <c:layout>
        <c:manualLayout>
          <c:xMode val="edge"/>
          <c:yMode val="edge"/>
          <c:x val="0.16269296199086225"/>
          <c:y val="0"/>
        </c:manualLayout>
      </c:layout>
      <c:overlay val="0"/>
    </c:title>
    <c:autoTitleDeleted val="0"/>
    <c:plotArea>
      <c:layout>
        <c:manualLayout>
          <c:layoutTarget val="inner"/>
          <c:xMode val="edge"/>
          <c:yMode val="edge"/>
          <c:x val="0.20663823272090989"/>
          <c:y val="0.15997422876488265"/>
          <c:w val="0.77977641683678434"/>
          <c:h val="0.67160052683631932"/>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General</c:formatCode>
                <c:ptCount val="11"/>
                <c:pt idx="0">
                  <c:v>384.4</c:v>
                </c:pt>
                <c:pt idx="1">
                  <c:v>363.3</c:v>
                </c:pt>
                <c:pt idx="2">
                  <c:v>355.8</c:v>
                </c:pt>
                <c:pt idx="3">
                  <c:v>332.6</c:v>
                </c:pt>
                <c:pt idx="4">
                  <c:v>402.7</c:v>
                </c:pt>
                <c:pt idx="5">
                  <c:v>347.7</c:v>
                </c:pt>
                <c:pt idx="6">
                  <c:v>353.4</c:v>
                </c:pt>
                <c:pt idx="7">
                  <c:v>324.10000000000002</c:v>
                </c:pt>
                <c:pt idx="8">
                  <c:v>321</c:v>
                </c:pt>
                <c:pt idx="9">
                  <c:v>392.11</c:v>
                </c:pt>
                <c:pt idx="10">
                  <c:v>360.8</c:v>
                </c:pt>
              </c:numCache>
            </c:numRef>
          </c:val>
          <c:smooth val="0"/>
        </c:ser>
        <c:ser>
          <c:idx val="0"/>
          <c:order val="1"/>
          <c:tx>
            <c:strRef>
              <c:f>Sheet1!$A$3</c:f>
              <c:strCache>
                <c:ptCount val="1"/>
                <c:pt idx="0">
                  <c:v>18-44</c:v>
                </c:pt>
              </c:strCache>
            </c:strRef>
          </c:tx>
          <c:spPr>
            <a:ln w="25400">
              <a:solidFill>
                <a:srgbClr val="0072C6"/>
              </a:solidFill>
            </a:ln>
          </c:spPr>
          <c:marker>
            <c:symbol val="square"/>
            <c:size val="7"/>
            <c:spPr>
              <a:solidFill>
                <a:srgbClr val="0072C6"/>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General</c:formatCode>
                <c:ptCount val="11"/>
                <c:pt idx="0">
                  <c:v>263.60000000000002</c:v>
                </c:pt>
                <c:pt idx="1">
                  <c:v>268.7</c:v>
                </c:pt>
                <c:pt idx="2">
                  <c:v>254.8</c:v>
                </c:pt>
                <c:pt idx="3">
                  <c:v>247.8</c:v>
                </c:pt>
                <c:pt idx="4">
                  <c:v>275.39999999999998</c:v>
                </c:pt>
                <c:pt idx="5">
                  <c:v>219.8</c:v>
                </c:pt>
                <c:pt idx="6">
                  <c:v>263.5</c:v>
                </c:pt>
                <c:pt idx="7">
                  <c:v>208.9</c:v>
                </c:pt>
                <c:pt idx="8">
                  <c:v>204</c:v>
                </c:pt>
                <c:pt idx="9">
                  <c:v>302.20999999999998</c:v>
                </c:pt>
                <c:pt idx="10">
                  <c:v>253.4</c:v>
                </c:pt>
              </c:numCache>
            </c:numRef>
          </c:val>
          <c:smooth val="0"/>
        </c:ser>
        <c:ser>
          <c:idx val="2"/>
          <c:order val="2"/>
          <c:tx>
            <c:strRef>
              <c:f>Sheet1!$A$4</c:f>
              <c:strCache>
                <c:ptCount val="1"/>
                <c:pt idx="0">
                  <c:v>45-64</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General</c:formatCode>
                <c:ptCount val="11"/>
                <c:pt idx="0">
                  <c:v>453.2</c:v>
                </c:pt>
                <c:pt idx="1">
                  <c:v>415.9</c:v>
                </c:pt>
                <c:pt idx="2">
                  <c:v>469.8</c:v>
                </c:pt>
                <c:pt idx="3">
                  <c:v>356.2</c:v>
                </c:pt>
                <c:pt idx="4">
                  <c:v>509.7</c:v>
                </c:pt>
                <c:pt idx="5">
                  <c:v>387.9</c:v>
                </c:pt>
                <c:pt idx="6">
                  <c:v>407.9</c:v>
                </c:pt>
                <c:pt idx="7">
                  <c:v>424.6</c:v>
                </c:pt>
                <c:pt idx="8">
                  <c:v>361</c:v>
                </c:pt>
                <c:pt idx="9">
                  <c:v>436.05</c:v>
                </c:pt>
                <c:pt idx="10">
                  <c:v>454</c:v>
                </c:pt>
              </c:numCache>
            </c:numRef>
          </c:val>
          <c:smooth val="0"/>
        </c:ser>
        <c:ser>
          <c:idx val="1"/>
          <c:order val="3"/>
          <c:tx>
            <c:strRef>
              <c:f>Sheet1!$A$5</c:f>
              <c:strCache>
                <c:ptCount val="1"/>
                <c:pt idx="0">
                  <c:v>65+</c:v>
                </c:pt>
              </c:strCache>
            </c:strRef>
          </c:tx>
          <c:spPr>
            <a:ln w="34925">
              <a:solidFill>
                <a:srgbClr val="7BA8DF"/>
              </a:solidFill>
            </a:ln>
          </c:spPr>
          <c:marker>
            <c:symbol val="diamond"/>
            <c:size val="9"/>
            <c:spPr>
              <a:solidFill>
                <a:srgbClr val="7BA8DF"/>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General</c:formatCode>
                <c:ptCount val="11"/>
                <c:pt idx="0">
                  <c:v>560</c:v>
                </c:pt>
                <c:pt idx="1">
                  <c:v>514.29999999999995</c:v>
                </c:pt>
                <c:pt idx="2">
                  <c:v>428.6</c:v>
                </c:pt>
                <c:pt idx="3">
                  <c:v>560</c:v>
                </c:pt>
                <c:pt idx="4">
                  <c:v>583.29999999999995</c:v>
                </c:pt>
                <c:pt idx="5">
                  <c:v>656.3</c:v>
                </c:pt>
                <c:pt idx="6">
                  <c:v>555.6</c:v>
                </c:pt>
                <c:pt idx="7">
                  <c:v>457.1</c:v>
                </c:pt>
                <c:pt idx="8">
                  <c:v>555.6</c:v>
                </c:pt>
                <c:pt idx="9">
                  <c:v>538.46</c:v>
                </c:pt>
                <c:pt idx="10">
                  <c:v>489.4</c:v>
                </c:pt>
              </c:numCache>
            </c:numRef>
          </c:val>
          <c:smooth val="0"/>
        </c:ser>
        <c:dLbls>
          <c:showLegendKey val="0"/>
          <c:showVal val="0"/>
          <c:showCatName val="0"/>
          <c:showSerName val="0"/>
          <c:showPercent val="0"/>
          <c:showBubbleSize val="0"/>
        </c:dLbls>
        <c:marker val="1"/>
        <c:smooth val="0"/>
        <c:axId val="155130112"/>
        <c:axId val="155148672"/>
      </c:lineChart>
      <c:catAx>
        <c:axId val="155130112"/>
        <c:scaling>
          <c:orientation val="minMax"/>
        </c:scaling>
        <c:delete val="0"/>
        <c:axPos val="b"/>
        <c:numFmt formatCode="General" sourceLinked="1"/>
        <c:majorTickMark val="out"/>
        <c:minorTickMark val="none"/>
        <c:tickLblPos val="nextTo"/>
        <c:txPr>
          <a:bodyPr rot="-3420000"/>
          <a:lstStyle/>
          <a:p>
            <a:pPr>
              <a:defRPr sz="1600" b="0" baseline="0">
                <a:latin typeface="Calibri" panose="020F0502020204030204" pitchFamily="34" charset="0"/>
              </a:defRPr>
            </a:pPr>
            <a:endParaRPr lang="en-US"/>
          </a:p>
        </c:txPr>
        <c:crossAx val="155148672"/>
        <c:crosses val="autoZero"/>
        <c:auto val="1"/>
        <c:lblAlgn val="ctr"/>
        <c:lblOffset val="100"/>
        <c:noMultiLvlLbl val="0"/>
      </c:catAx>
      <c:valAx>
        <c:axId val="155148672"/>
        <c:scaling>
          <c:orientation val="minMax"/>
          <c:max val="8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Admissions</a:t>
                </a:r>
                <a:endParaRPr lang="en-US" dirty="0"/>
              </a:p>
            </c:rich>
          </c:tx>
          <c:layout>
            <c:manualLayout>
              <c:xMode val="edge"/>
              <c:yMode val="edge"/>
              <c:x val="3.0864197530864196E-3"/>
              <c:y val="0.2271910304690174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5130112"/>
        <c:crosses val="autoZero"/>
        <c:crossBetween val="between"/>
        <c:majorUnit val="100"/>
      </c:valAx>
    </c:plotArea>
    <c:legend>
      <c:legendPos val="t"/>
      <c:layout>
        <c:manualLayout>
          <c:xMode val="edge"/>
          <c:yMode val="edge"/>
          <c:x val="5.4495965782055011E-2"/>
          <c:y val="7.0611995511430631E-2"/>
          <c:w val="0.92337740801267776"/>
          <c:h val="6.5284434554376353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907715544990839"/>
          <c:y val="0.14379896957324778"/>
          <c:w val="0.793092738407699"/>
          <c:h val="0.6981955380577428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Sheet1!$B$2:$J$2</c:f>
              <c:numCache>
                <c:formatCode>0.0</c:formatCode>
                <c:ptCount val="9"/>
                <c:pt idx="0">
                  <c:v>48.36</c:v>
                </c:pt>
                <c:pt idx="1">
                  <c:v>53.69</c:v>
                </c:pt>
                <c:pt idx="2">
                  <c:v>63.36</c:v>
                </c:pt>
                <c:pt idx="3">
                  <c:v>61.23</c:v>
                </c:pt>
                <c:pt idx="4">
                  <c:v>64.13</c:v>
                </c:pt>
                <c:pt idx="5">
                  <c:v>64.42</c:v>
                </c:pt>
                <c:pt idx="6">
                  <c:v>63.61</c:v>
                </c:pt>
                <c:pt idx="7">
                  <c:v>60.05</c:v>
                </c:pt>
                <c:pt idx="8">
                  <c:v>57.76</c:v>
                </c:pt>
              </c:numCache>
            </c:numRef>
          </c:val>
          <c:smooth val="0"/>
        </c:ser>
        <c:ser>
          <c:idx val="0"/>
          <c:order val="1"/>
          <c:tx>
            <c:strRef>
              <c:f>Sheet1!$A$3</c:f>
              <c:strCache>
                <c:ptCount val="1"/>
                <c:pt idx="0">
                  <c:v>Northeast</c:v>
                </c:pt>
              </c:strCache>
            </c:strRef>
          </c:tx>
          <c:spPr>
            <a:ln w="25400">
              <a:solidFill>
                <a:srgbClr val="0072C6"/>
              </a:solidFill>
            </a:ln>
          </c:spPr>
          <c:marker>
            <c:symbol val="square"/>
            <c:size val="7"/>
            <c:spPr>
              <a:solidFill>
                <a:srgbClr val="0072C6"/>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Sheet1!$B$3:$J$3</c:f>
              <c:numCache>
                <c:formatCode>0.0</c:formatCode>
                <c:ptCount val="9"/>
                <c:pt idx="0">
                  <c:v>43.73</c:v>
                </c:pt>
                <c:pt idx="1">
                  <c:v>58.64</c:v>
                </c:pt>
                <c:pt idx="2">
                  <c:v>61.08</c:v>
                </c:pt>
                <c:pt idx="3">
                  <c:v>60.88</c:v>
                </c:pt>
                <c:pt idx="4">
                  <c:v>69.52</c:v>
                </c:pt>
                <c:pt idx="5">
                  <c:v>68.87</c:v>
                </c:pt>
                <c:pt idx="6">
                  <c:v>67.819999999999993</c:v>
                </c:pt>
                <c:pt idx="7">
                  <c:v>63.07</c:v>
                </c:pt>
                <c:pt idx="8">
                  <c:v>59.6</c:v>
                </c:pt>
              </c:numCache>
            </c:numRef>
          </c:val>
          <c:smooth val="0"/>
        </c:ser>
        <c:ser>
          <c:idx val="2"/>
          <c:order val="2"/>
          <c:tx>
            <c:strRef>
              <c:f>Sheet1!$A$4</c:f>
              <c:strCache>
                <c:ptCount val="1"/>
                <c:pt idx="0">
                  <c:v>Midwest</c:v>
                </c:pt>
              </c:strCache>
            </c:strRef>
          </c:tx>
          <c:spPr>
            <a:ln w="25400">
              <a:solidFill>
                <a:srgbClr val="AABA0A"/>
              </a:solidFill>
            </a:ln>
          </c:spPr>
          <c:marker>
            <c:symbol val="triangle"/>
            <c:size val="9"/>
            <c:spPr>
              <a:solidFill>
                <a:srgbClr val="AABA0A"/>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Sheet1!$B$4:$J$4</c:f>
              <c:numCache>
                <c:formatCode>0.0</c:formatCode>
                <c:ptCount val="9"/>
                <c:pt idx="0">
                  <c:v>45.29</c:v>
                </c:pt>
                <c:pt idx="1">
                  <c:v>46.78</c:v>
                </c:pt>
                <c:pt idx="2">
                  <c:v>64.08</c:v>
                </c:pt>
                <c:pt idx="3">
                  <c:v>56.46</c:v>
                </c:pt>
                <c:pt idx="4">
                  <c:v>57.29</c:v>
                </c:pt>
                <c:pt idx="5">
                  <c:v>59.98</c:v>
                </c:pt>
                <c:pt idx="6">
                  <c:v>61.71</c:v>
                </c:pt>
                <c:pt idx="7">
                  <c:v>53.67</c:v>
                </c:pt>
                <c:pt idx="8">
                  <c:v>55.57</c:v>
                </c:pt>
              </c:numCache>
            </c:numRef>
          </c:val>
          <c:smooth val="0"/>
        </c:ser>
        <c:ser>
          <c:idx val="1"/>
          <c:order val="3"/>
          <c:tx>
            <c:strRef>
              <c:f>Sheet1!$A$5</c:f>
              <c:strCache>
                <c:ptCount val="1"/>
                <c:pt idx="0">
                  <c:v>South</c:v>
                </c:pt>
              </c:strCache>
            </c:strRef>
          </c:tx>
          <c:spPr>
            <a:ln w="34925">
              <a:solidFill>
                <a:srgbClr val="7BA8DF"/>
              </a:solidFill>
            </a:ln>
          </c:spPr>
          <c:marker>
            <c:symbol val="diamond"/>
            <c:size val="9"/>
            <c:spPr>
              <a:solidFill>
                <a:srgbClr val="7BA8DF"/>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Sheet1!$B$5:$J$5</c:f>
              <c:numCache>
                <c:formatCode>0.0</c:formatCode>
                <c:ptCount val="9"/>
                <c:pt idx="0">
                  <c:v>65.069999999999993</c:v>
                </c:pt>
                <c:pt idx="1">
                  <c:v>70.989999999999995</c:v>
                </c:pt>
                <c:pt idx="2">
                  <c:v>80.89</c:v>
                </c:pt>
                <c:pt idx="3">
                  <c:v>80.31</c:v>
                </c:pt>
                <c:pt idx="4">
                  <c:v>80.58</c:v>
                </c:pt>
                <c:pt idx="5">
                  <c:v>79.63</c:v>
                </c:pt>
                <c:pt idx="6">
                  <c:v>77.150000000000006</c:v>
                </c:pt>
                <c:pt idx="7">
                  <c:v>74.260000000000005</c:v>
                </c:pt>
                <c:pt idx="8">
                  <c:v>70.47</c:v>
                </c:pt>
              </c:numCache>
            </c:numRef>
          </c:val>
          <c:smooth val="0"/>
        </c:ser>
        <c:ser>
          <c:idx val="4"/>
          <c:order val="4"/>
          <c:tx>
            <c:strRef>
              <c:f>Sheet1!$A$6</c:f>
              <c:strCache>
                <c:ptCount val="1"/>
                <c:pt idx="0">
                  <c:v>West </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Sheet1!$B$6:$J$6</c:f>
              <c:numCache>
                <c:formatCode>0.0</c:formatCode>
                <c:ptCount val="9"/>
                <c:pt idx="0">
                  <c:v>28.12</c:v>
                </c:pt>
                <c:pt idx="1">
                  <c:v>27.72</c:v>
                </c:pt>
                <c:pt idx="2">
                  <c:v>35.9</c:v>
                </c:pt>
                <c:pt idx="3">
                  <c:v>34.96</c:v>
                </c:pt>
                <c:pt idx="4">
                  <c:v>39.32</c:v>
                </c:pt>
                <c:pt idx="5">
                  <c:v>40.04</c:v>
                </c:pt>
                <c:pt idx="6">
                  <c:v>39.31</c:v>
                </c:pt>
                <c:pt idx="7">
                  <c:v>39.9</c:v>
                </c:pt>
                <c:pt idx="8">
                  <c:v>37.28</c:v>
                </c:pt>
              </c:numCache>
            </c:numRef>
          </c:val>
          <c:smooth val="0"/>
        </c:ser>
        <c:dLbls>
          <c:showLegendKey val="0"/>
          <c:showVal val="0"/>
          <c:showCatName val="0"/>
          <c:showSerName val="0"/>
          <c:showPercent val="0"/>
          <c:showBubbleSize val="0"/>
        </c:dLbls>
        <c:marker val="1"/>
        <c:smooth val="0"/>
        <c:axId val="155593728"/>
        <c:axId val="155600000"/>
      </c:lineChart>
      <c:catAx>
        <c:axId val="155593728"/>
        <c:scaling>
          <c:orientation val="minMax"/>
        </c:scaling>
        <c:delete val="0"/>
        <c:axPos val="b"/>
        <c:numFmt formatCode="General" sourceLinked="1"/>
        <c:majorTickMark val="out"/>
        <c:minorTickMark val="none"/>
        <c:tickLblPos val="nextTo"/>
        <c:txPr>
          <a:bodyPr rot="-2520000"/>
          <a:lstStyle/>
          <a:p>
            <a:pPr>
              <a:defRPr sz="1600" b="0" baseline="0">
                <a:latin typeface="Calibri" panose="020F0502020204030204" pitchFamily="34" charset="0"/>
              </a:defRPr>
            </a:pPr>
            <a:endParaRPr lang="en-US"/>
          </a:p>
        </c:txPr>
        <c:crossAx val="155600000"/>
        <c:crosses val="autoZero"/>
        <c:auto val="1"/>
        <c:lblAlgn val="ctr"/>
        <c:lblOffset val="100"/>
        <c:noMultiLvlLbl val="0"/>
      </c:catAx>
      <c:valAx>
        <c:axId val="15560000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144745795664431E-3"/>
              <c:y val="0.1892597453096140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5593728"/>
        <c:crosses val="autoZero"/>
        <c:crossBetween val="between"/>
        <c:majorUnit val="10"/>
      </c:valAx>
      <c:spPr>
        <a:solidFill>
          <a:sysClr val="window" lastClr="FFFFFF"/>
        </a:solidFill>
      </c:spPr>
    </c:plotArea>
    <c:legend>
      <c:legendPos val="t"/>
      <c:layout>
        <c:manualLayout>
          <c:xMode val="edge"/>
          <c:yMode val="edge"/>
          <c:x val="0"/>
          <c:y val="1.1675185338674747E-3"/>
          <c:w val="1"/>
          <c:h val="0.1114080878779041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2013</a:t>
            </a:r>
            <a:endParaRPr lang="en-US" sz="1600" dirty="0">
              <a:latin typeface="Calibri" panose="020F0502020204030204" pitchFamily="34" charset="0"/>
            </a:endParaRPr>
          </a:p>
        </c:rich>
      </c:tx>
      <c:layout>
        <c:manualLayout>
          <c:xMode val="edge"/>
          <c:yMode val="edge"/>
          <c:x val="0.43450617283950616"/>
          <c:y val="0"/>
        </c:manualLayout>
      </c:layout>
      <c:overlay val="0"/>
    </c:title>
    <c:autoTitleDeleted val="0"/>
    <c:plotArea>
      <c:layout>
        <c:manualLayout>
          <c:layoutTarget val="inner"/>
          <c:xMode val="edge"/>
          <c:yMode val="edge"/>
          <c:x val="0.20335204627199377"/>
          <c:y val="0.15799844463886459"/>
          <c:w val="0.79664795372800623"/>
          <c:h val="0.62059759891124722"/>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Sheet1!$A$2:$A$6</c:f>
              <c:strCache>
                <c:ptCount val="5"/>
                <c:pt idx="0">
                  <c:v>Total</c:v>
                </c:pt>
                <c:pt idx="1">
                  <c:v>Q1 (Lowest)</c:v>
                </c:pt>
                <c:pt idx="2">
                  <c:v>Q2</c:v>
                </c:pt>
                <c:pt idx="3">
                  <c:v>Q3</c:v>
                </c:pt>
                <c:pt idx="4">
                  <c:v>Q4 (Highest)</c:v>
                </c:pt>
              </c:strCache>
            </c:strRef>
          </c:cat>
          <c:val>
            <c:numRef>
              <c:f>Sheet1!$B$2:$B$6</c:f>
              <c:numCache>
                <c:formatCode>General</c:formatCode>
                <c:ptCount val="5"/>
                <c:pt idx="0">
                  <c:v>35.799999999999997</c:v>
                </c:pt>
                <c:pt idx="1">
                  <c:v>51.9</c:v>
                </c:pt>
                <c:pt idx="2">
                  <c:v>39.4</c:v>
                </c:pt>
                <c:pt idx="3">
                  <c:v>31.1</c:v>
                </c:pt>
                <c:pt idx="4">
                  <c:v>25.9</c:v>
                </c:pt>
              </c:numCache>
            </c:numRef>
          </c:val>
        </c:ser>
        <c:ser>
          <c:idx val="1"/>
          <c:order val="1"/>
          <c:tx>
            <c:strRef>
              <c:f>Sheet1!$C$1</c:f>
              <c:strCache>
                <c:ptCount val="1"/>
                <c:pt idx="0">
                  <c:v>Black</c:v>
                </c:pt>
              </c:strCache>
            </c:strRef>
          </c:tx>
          <c:spPr>
            <a:solidFill>
              <a:srgbClr val="AABA0A"/>
            </a:solidFill>
          </c:spPr>
          <c:invertIfNegative val="0"/>
          <c:cat>
            <c:strRef>
              <c:f>Sheet1!$A$2:$A$6</c:f>
              <c:strCache>
                <c:ptCount val="5"/>
                <c:pt idx="0">
                  <c:v>Total</c:v>
                </c:pt>
                <c:pt idx="1">
                  <c:v>Q1 (Lowest)</c:v>
                </c:pt>
                <c:pt idx="2">
                  <c:v>Q2</c:v>
                </c:pt>
                <c:pt idx="3">
                  <c:v>Q3</c:v>
                </c:pt>
                <c:pt idx="4">
                  <c:v>Q4 (Highest)</c:v>
                </c:pt>
              </c:strCache>
            </c:strRef>
          </c:cat>
          <c:val>
            <c:numRef>
              <c:f>Sheet1!$C$2:$C$6</c:f>
              <c:numCache>
                <c:formatCode>General</c:formatCode>
                <c:ptCount val="5"/>
                <c:pt idx="0">
                  <c:v>200.5</c:v>
                </c:pt>
                <c:pt idx="1">
                  <c:v>241.3</c:v>
                </c:pt>
                <c:pt idx="2">
                  <c:v>193.7</c:v>
                </c:pt>
                <c:pt idx="3">
                  <c:v>150.1</c:v>
                </c:pt>
                <c:pt idx="4">
                  <c:v>153</c:v>
                </c:pt>
              </c:numCache>
            </c:numRef>
          </c:val>
        </c:ser>
        <c:ser>
          <c:idx val="2"/>
          <c:order val="2"/>
          <c:tx>
            <c:strRef>
              <c:f>Sheet1!$D$1</c:f>
              <c:strCache>
                <c:ptCount val="1"/>
                <c:pt idx="0">
                  <c:v>API </c:v>
                </c:pt>
              </c:strCache>
            </c:strRef>
          </c:tx>
          <c:spPr>
            <a:solidFill>
              <a:sysClr val="window" lastClr="FFFFFF"/>
            </a:solidFill>
            <a:ln>
              <a:solidFill>
                <a:sysClr val="windowText" lastClr="000000"/>
              </a:solidFill>
            </a:ln>
          </c:spPr>
          <c:invertIfNegative val="0"/>
          <c:cat>
            <c:strRef>
              <c:f>Sheet1!$A$2:$A$6</c:f>
              <c:strCache>
                <c:ptCount val="5"/>
                <c:pt idx="0">
                  <c:v>Total</c:v>
                </c:pt>
                <c:pt idx="1">
                  <c:v>Q1 (Lowest)</c:v>
                </c:pt>
                <c:pt idx="2">
                  <c:v>Q2</c:v>
                </c:pt>
                <c:pt idx="3">
                  <c:v>Q3</c:v>
                </c:pt>
                <c:pt idx="4">
                  <c:v>Q4 (Highest)</c:v>
                </c:pt>
              </c:strCache>
            </c:strRef>
          </c:cat>
          <c:val>
            <c:numRef>
              <c:f>Sheet1!$D$2:$D$6</c:f>
              <c:numCache>
                <c:formatCode>General</c:formatCode>
                <c:ptCount val="5"/>
                <c:pt idx="0">
                  <c:v>30.9</c:v>
                </c:pt>
                <c:pt idx="1">
                  <c:v>68.3</c:v>
                </c:pt>
                <c:pt idx="2">
                  <c:v>34.1</c:v>
                </c:pt>
                <c:pt idx="3">
                  <c:v>30.1</c:v>
                </c:pt>
                <c:pt idx="4">
                  <c:v>21.8</c:v>
                </c:pt>
              </c:numCache>
            </c:numRef>
          </c:val>
        </c:ser>
        <c:ser>
          <c:idx val="3"/>
          <c:order val="3"/>
          <c:tx>
            <c:strRef>
              <c:f>Sheet1!$E$1</c:f>
              <c:strCache>
                <c:ptCount val="1"/>
                <c:pt idx="0">
                  <c:v>Hispanic</c:v>
                </c:pt>
              </c:strCache>
            </c:strRef>
          </c:tx>
          <c:spPr>
            <a:solidFill>
              <a:sysClr val="window" lastClr="FFFFFF">
                <a:lumMod val="85000"/>
              </a:sysClr>
            </a:solidFill>
          </c:spPr>
          <c:invertIfNegative val="0"/>
          <c:cat>
            <c:strRef>
              <c:f>Sheet1!$A$2:$A$6</c:f>
              <c:strCache>
                <c:ptCount val="5"/>
                <c:pt idx="0">
                  <c:v>Total</c:v>
                </c:pt>
                <c:pt idx="1">
                  <c:v>Q1 (Lowest)</c:v>
                </c:pt>
                <c:pt idx="2">
                  <c:v>Q2</c:v>
                </c:pt>
                <c:pt idx="3">
                  <c:v>Q3</c:v>
                </c:pt>
                <c:pt idx="4">
                  <c:v>Q4 (Highest)</c:v>
                </c:pt>
              </c:strCache>
            </c:strRef>
          </c:cat>
          <c:val>
            <c:numRef>
              <c:f>Sheet1!$E$2:$E$6</c:f>
              <c:numCache>
                <c:formatCode>General</c:formatCode>
                <c:ptCount val="5"/>
                <c:pt idx="0">
                  <c:v>67.8</c:v>
                </c:pt>
                <c:pt idx="1">
                  <c:v>91.6</c:v>
                </c:pt>
                <c:pt idx="2">
                  <c:v>65.5</c:v>
                </c:pt>
                <c:pt idx="3">
                  <c:v>52.4</c:v>
                </c:pt>
                <c:pt idx="4">
                  <c:v>47</c:v>
                </c:pt>
              </c:numCache>
            </c:numRef>
          </c:val>
        </c:ser>
        <c:dLbls>
          <c:showLegendKey val="0"/>
          <c:showVal val="0"/>
          <c:showCatName val="0"/>
          <c:showSerName val="0"/>
          <c:showPercent val="0"/>
          <c:showBubbleSize val="0"/>
        </c:dLbls>
        <c:gapWidth val="150"/>
        <c:axId val="156151808"/>
        <c:axId val="156153344"/>
      </c:barChart>
      <c:catAx>
        <c:axId val="156151808"/>
        <c:scaling>
          <c:orientation val="minMax"/>
        </c:scaling>
        <c:delete val="0"/>
        <c:axPos val="b"/>
        <c:minorGridlines>
          <c:spPr>
            <a:ln>
              <a:noFill/>
            </a:ln>
          </c:spPr>
        </c:minorGridlines>
        <c:majorTickMark val="out"/>
        <c:minorTickMark val="none"/>
        <c:tickLblPos val="nextTo"/>
        <c:txPr>
          <a:bodyPr rot="-1500000"/>
          <a:lstStyle/>
          <a:p>
            <a:pPr>
              <a:defRPr sz="1600" b="0">
                <a:solidFill>
                  <a:schemeClr val="tx1"/>
                </a:solidFill>
                <a:latin typeface="Calibri" panose="020F0502020204030204" pitchFamily="34" charset="0"/>
              </a:defRPr>
            </a:pPr>
            <a:endParaRPr lang="en-US"/>
          </a:p>
        </c:txPr>
        <c:crossAx val="156153344"/>
        <c:crosses val="autoZero"/>
        <c:auto val="1"/>
        <c:lblAlgn val="ctr"/>
        <c:lblOffset val="100"/>
        <c:noMultiLvlLbl val="0"/>
      </c:catAx>
      <c:valAx>
        <c:axId val="156153344"/>
        <c:scaling>
          <c:orientation val="minMax"/>
          <c:max val="25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1722953728006221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6151808"/>
        <c:crosses val="autoZero"/>
        <c:crossBetween val="between"/>
        <c:majorUnit val="50"/>
      </c:valAx>
    </c:plotArea>
    <c:legend>
      <c:legendPos val="t"/>
      <c:layout>
        <c:manualLayout>
          <c:xMode val="edge"/>
          <c:yMode val="edge"/>
          <c:x val="0"/>
          <c:y val="6.0493584135316428E-2"/>
          <c:w val="0.99912462331097507"/>
          <c:h val="6.2773403324584434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6306673471371635"/>
          <c:w val="0.78090138038300771"/>
          <c:h val="0.70225017011762414"/>
        </c:manualLayout>
      </c:layout>
      <c:lineChart>
        <c:grouping val="standard"/>
        <c:varyColors val="0"/>
        <c:ser>
          <c:idx val="3"/>
          <c:order val="0"/>
          <c:tx>
            <c:strRef>
              <c:f>Sheet1!$B$1</c:f>
              <c:strCache>
                <c:ptCount val="1"/>
                <c:pt idx="0">
                  <c:v>White </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Sheet1!$B$2:$B$7</c:f>
              <c:numCache>
                <c:formatCode>0.0</c:formatCode>
                <c:ptCount val="6"/>
                <c:pt idx="0">
                  <c:v>15.45</c:v>
                </c:pt>
                <c:pt idx="1">
                  <c:v>14.31</c:v>
                </c:pt>
                <c:pt idx="2">
                  <c:v>13.38</c:v>
                </c:pt>
                <c:pt idx="3">
                  <c:v>12.61</c:v>
                </c:pt>
                <c:pt idx="4">
                  <c:v>11.47</c:v>
                </c:pt>
                <c:pt idx="5">
                  <c:v>10.89</c:v>
                </c:pt>
              </c:numCache>
            </c:numRef>
          </c:val>
          <c:smooth val="0"/>
        </c:ser>
        <c:ser>
          <c:idx val="0"/>
          <c:order val="1"/>
          <c:tx>
            <c:strRef>
              <c:f>Sheet1!$C$1</c:f>
              <c:strCache>
                <c:ptCount val="1"/>
                <c:pt idx="0">
                  <c:v>Black </c:v>
                </c:pt>
              </c:strCache>
            </c:strRef>
          </c:tx>
          <c:spPr>
            <a:ln w="25400">
              <a:solidFill>
                <a:srgbClr val="0072C6"/>
              </a:solidFill>
            </a:ln>
          </c:spPr>
          <c:marker>
            <c:symbol val="square"/>
            <c:size val="7"/>
            <c:spPr>
              <a:solidFill>
                <a:srgbClr val="0072C6"/>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Sheet1!$C$2:$C$7</c:f>
              <c:numCache>
                <c:formatCode>0.0</c:formatCode>
                <c:ptCount val="6"/>
                <c:pt idx="0">
                  <c:v>18.239999999999998</c:v>
                </c:pt>
                <c:pt idx="1">
                  <c:v>16.86</c:v>
                </c:pt>
                <c:pt idx="2">
                  <c:v>15.47</c:v>
                </c:pt>
                <c:pt idx="3">
                  <c:v>14.07</c:v>
                </c:pt>
                <c:pt idx="4">
                  <c:v>13.02</c:v>
                </c:pt>
                <c:pt idx="5">
                  <c:v>12.39</c:v>
                </c:pt>
              </c:numCache>
            </c:numRef>
          </c:val>
          <c:smooth val="0"/>
        </c:ser>
        <c:ser>
          <c:idx val="2"/>
          <c:order val="2"/>
          <c:tx>
            <c:strRef>
              <c:f>Sheet1!$D$1</c:f>
              <c:strCache>
                <c:ptCount val="1"/>
                <c:pt idx="0">
                  <c:v>Asian</c:v>
                </c:pt>
              </c:strCache>
            </c:strRef>
          </c:tx>
          <c:spPr>
            <a:ln w="25400">
              <a:solidFill>
                <a:srgbClr val="AABA0A"/>
              </a:solidFill>
            </a:ln>
          </c:spPr>
          <c:marker>
            <c:symbol val="triangle"/>
            <c:size val="9"/>
            <c:spPr>
              <a:solidFill>
                <a:srgbClr val="AABA0A"/>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Sheet1!$D$2:$D$7</c:f>
              <c:numCache>
                <c:formatCode>0.0</c:formatCode>
                <c:ptCount val="6"/>
                <c:pt idx="0">
                  <c:v>17</c:v>
                </c:pt>
                <c:pt idx="1">
                  <c:v>15.84</c:v>
                </c:pt>
                <c:pt idx="2">
                  <c:v>14.9</c:v>
                </c:pt>
                <c:pt idx="3">
                  <c:v>14</c:v>
                </c:pt>
                <c:pt idx="4">
                  <c:v>13.1</c:v>
                </c:pt>
                <c:pt idx="5">
                  <c:v>12.27</c:v>
                </c:pt>
              </c:numCache>
            </c:numRef>
          </c:val>
          <c:smooth val="0"/>
        </c:ser>
        <c:ser>
          <c:idx val="1"/>
          <c:order val="3"/>
          <c:tx>
            <c:strRef>
              <c:f>Sheet1!$E$1</c:f>
              <c:strCache>
                <c:ptCount val="1"/>
                <c:pt idx="0">
                  <c:v>NHOPI</c:v>
                </c:pt>
              </c:strCache>
            </c:strRef>
          </c:tx>
          <c:spPr>
            <a:ln w="34925">
              <a:solidFill>
                <a:srgbClr val="7BA8DF"/>
              </a:solidFill>
            </a:ln>
          </c:spPr>
          <c:marker>
            <c:symbol val="diamond"/>
            <c:size val="9"/>
            <c:spPr>
              <a:solidFill>
                <a:srgbClr val="7BA8DF"/>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Sheet1!$E$2:$E$7</c:f>
              <c:numCache>
                <c:formatCode>0.0</c:formatCode>
                <c:ptCount val="6"/>
                <c:pt idx="0">
                  <c:v>17.21</c:v>
                </c:pt>
                <c:pt idx="1">
                  <c:v>15.29</c:v>
                </c:pt>
                <c:pt idx="2">
                  <c:v>13.99</c:v>
                </c:pt>
                <c:pt idx="3">
                  <c:v>13.45</c:v>
                </c:pt>
                <c:pt idx="4">
                  <c:v>12.29</c:v>
                </c:pt>
                <c:pt idx="5">
                  <c:v>11.1</c:v>
                </c:pt>
              </c:numCache>
            </c:numRef>
          </c:val>
          <c:smooth val="0"/>
        </c:ser>
        <c:ser>
          <c:idx val="4"/>
          <c:order val="4"/>
          <c:tx>
            <c:strRef>
              <c:f>Sheet1!$F$1</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Sheet1!$F$2:$F$7</c:f>
              <c:numCache>
                <c:formatCode>0.0</c:formatCode>
                <c:ptCount val="6"/>
                <c:pt idx="0">
                  <c:v>17.36</c:v>
                </c:pt>
                <c:pt idx="1">
                  <c:v>15.97</c:v>
                </c:pt>
                <c:pt idx="2">
                  <c:v>15.02</c:v>
                </c:pt>
                <c:pt idx="3">
                  <c:v>13.76</c:v>
                </c:pt>
                <c:pt idx="4">
                  <c:v>12.67</c:v>
                </c:pt>
                <c:pt idx="5">
                  <c:v>12.05</c:v>
                </c:pt>
              </c:numCache>
            </c:numRef>
          </c:val>
          <c:smooth val="0"/>
        </c:ser>
        <c:ser>
          <c:idx val="5"/>
          <c:order val="5"/>
          <c:tx>
            <c:strRef>
              <c:f>Sheet1!$G$1</c:f>
              <c:strCache>
                <c:ptCount val="1"/>
                <c:pt idx="0">
                  <c:v>&gt;1 Race</c:v>
                </c:pt>
              </c:strCache>
            </c:strRef>
          </c:tx>
          <c:spPr>
            <a:ln>
              <a:solidFill>
                <a:srgbClr val="C4BD97"/>
              </a:solidFill>
            </a:ln>
          </c:spPr>
          <c:marker>
            <c:symbol val="plus"/>
            <c:size val="7"/>
            <c:spPr>
              <a:noFill/>
              <a:ln>
                <a:solidFill>
                  <a:srgbClr val="C4BD97"/>
                </a:solid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Sheet1!$G$2:$G$7</c:f>
              <c:numCache>
                <c:formatCode>0.0</c:formatCode>
                <c:ptCount val="6"/>
                <c:pt idx="0">
                  <c:v>16.670000000000002</c:v>
                </c:pt>
                <c:pt idx="1">
                  <c:v>14.95</c:v>
                </c:pt>
                <c:pt idx="2">
                  <c:v>14.06</c:v>
                </c:pt>
                <c:pt idx="3">
                  <c:v>13.14</c:v>
                </c:pt>
                <c:pt idx="4">
                  <c:v>12.35</c:v>
                </c:pt>
                <c:pt idx="5">
                  <c:v>11.66</c:v>
                </c:pt>
              </c:numCache>
            </c:numRef>
          </c:val>
          <c:smooth val="0"/>
        </c:ser>
        <c:dLbls>
          <c:showLegendKey val="0"/>
          <c:showVal val="0"/>
          <c:showCatName val="0"/>
          <c:showSerName val="0"/>
          <c:showPercent val="0"/>
          <c:showBubbleSize val="0"/>
        </c:dLbls>
        <c:marker val="1"/>
        <c:smooth val="0"/>
        <c:axId val="64353792"/>
        <c:axId val="64355712"/>
      </c:lineChart>
      <c:catAx>
        <c:axId val="64353792"/>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64355712"/>
        <c:crosses val="autoZero"/>
        <c:auto val="1"/>
        <c:lblAlgn val="ctr"/>
        <c:lblOffset val="100"/>
        <c:noMultiLvlLbl val="0"/>
      </c:catAx>
      <c:valAx>
        <c:axId val="64355712"/>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4353792"/>
        <c:crosses val="autoZero"/>
        <c:crossBetween val="between"/>
        <c:majorUnit val="5"/>
      </c:valAx>
    </c:plotArea>
    <c:legend>
      <c:legendPos val="t"/>
      <c:layout>
        <c:manualLayout>
          <c:xMode val="edge"/>
          <c:yMode val="edge"/>
          <c:x val="8.19954797317002E-3"/>
          <c:y val="1.1675185338674747E-3"/>
          <c:w val="0.99127867697093419"/>
          <c:h val="0.1242697093418878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1933994361816"/>
          <c:y val="0.17157674735102557"/>
          <c:w val="0.80162948381452315"/>
          <c:h val="0.66760960435501115"/>
        </c:manualLayout>
      </c:layout>
      <c:lineChart>
        <c:grouping val="standard"/>
        <c:varyColors val="0"/>
        <c:ser>
          <c:idx val="3"/>
          <c:order val="0"/>
          <c:tx>
            <c:strRef>
              <c:f>Sheet1!$A$2</c:f>
              <c:strCache>
                <c:ptCount val="1"/>
                <c:pt idx="0">
                  <c:v>0-1 Conditions</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74.7</c:v>
                </c:pt>
                <c:pt idx="1">
                  <c:v>76</c:v>
                </c:pt>
                <c:pt idx="2">
                  <c:v>77.400000000000006</c:v>
                </c:pt>
                <c:pt idx="3">
                  <c:v>77.599999999999994</c:v>
                </c:pt>
                <c:pt idx="4">
                  <c:v>78.7</c:v>
                </c:pt>
                <c:pt idx="5">
                  <c:v>79.8</c:v>
                </c:pt>
                <c:pt idx="6">
                  <c:v>79.900000000000006</c:v>
                </c:pt>
                <c:pt idx="7">
                  <c:v>78.8</c:v>
                </c:pt>
                <c:pt idx="8">
                  <c:v>82.1</c:v>
                </c:pt>
                <c:pt idx="9">
                  <c:v>80.900000000000006</c:v>
                </c:pt>
                <c:pt idx="10">
                  <c:v>82.1</c:v>
                </c:pt>
                <c:pt idx="11">
                  <c:v>79.919799999999995</c:v>
                </c:pt>
              </c:numCache>
            </c:numRef>
          </c:val>
          <c:smooth val="0"/>
        </c:ser>
        <c:ser>
          <c:idx val="0"/>
          <c:order val="1"/>
          <c:tx>
            <c:strRef>
              <c:f>Sheet1!$A$3</c:f>
              <c:strCache>
                <c:ptCount val="1"/>
                <c:pt idx="0">
                  <c:v>2-3 Conditions</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77.400000000000006</c:v>
                </c:pt>
                <c:pt idx="1">
                  <c:v>77.7</c:v>
                </c:pt>
                <c:pt idx="2">
                  <c:v>79.5</c:v>
                </c:pt>
                <c:pt idx="3">
                  <c:v>77.8</c:v>
                </c:pt>
                <c:pt idx="4">
                  <c:v>79.7</c:v>
                </c:pt>
                <c:pt idx="5">
                  <c:v>81</c:v>
                </c:pt>
                <c:pt idx="6">
                  <c:v>81.8</c:v>
                </c:pt>
                <c:pt idx="7">
                  <c:v>79.599999999999994</c:v>
                </c:pt>
                <c:pt idx="8">
                  <c:v>84.3</c:v>
                </c:pt>
                <c:pt idx="9">
                  <c:v>83</c:v>
                </c:pt>
                <c:pt idx="10">
                  <c:v>84.5</c:v>
                </c:pt>
                <c:pt idx="11">
                  <c:v>80.724800000000002</c:v>
                </c:pt>
              </c:numCache>
            </c:numRef>
          </c:val>
          <c:smooth val="0"/>
        </c:ser>
        <c:ser>
          <c:idx val="2"/>
          <c:order val="2"/>
          <c:tx>
            <c:strRef>
              <c:f>Sheet1!$A$4</c:f>
              <c:strCache>
                <c:ptCount val="1"/>
                <c:pt idx="0">
                  <c:v>4+ Conditions</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78.8</c:v>
                </c:pt>
                <c:pt idx="1">
                  <c:v>82.7</c:v>
                </c:pt>
                <c:pt idx="2">
                  <c:v>82</c:v>
                </c:pt>
                <c:pt idx="3">
                  <c:v>80.8</c:v>
                </c:pt>
                <c:pt idx="4">
                  <c:v>82.8</c:v>
                </c:pt>
                <c:pt idx="5">
                  <c:v>83</c:v>
                </c:pt>
                <c:pt idx="6">
                  <c:v>83.7</c:v>
                </c:pt>
                <c:pt idx="7">
                  <c:v>83.6</c:v>
                </c:pt>
                <c:pt idx="8">
                  <c:v>85.7</c:v>
                </c:pt>
                <c:pt idx="9">
                  <c:v>87.3</c:v>
                </c:pt>
                <c:pt idx="10">
                  <c:v>84.9</c:v>
                </c:pt>
                <c:pt idx="11">
                  <c:v>81.280900000000003</c:v>
                </c:pt>
              </c:numCache>
            </c:numRef>
          </c:val>
          <c:smooth val="0"/>
        </c:ser>
        <c:dLbls>
          <c:showLegendKey val="0"/>
          <c:showVal val="0"/>
          <c:showCatName val="0"/>
          <c:showSerName val="0"/>
          <c:showPercent val="0"/>
          <c:showBubbleSize val="0"/>
        </c:dLbls>
        <c:marker val="1"/>
        <c:smooth val="0"/>
        <c:axId val="68298240"/>
        <c:axId val="68300160"/>
      </c:lineChart>
      <c:catAx>
        <c:axId val="68298240"/>
        <c:scaling>
          <c:orientation val="minMax"/>
        </c:scaling>
        <c:delete val="0"/>
        <c:axPos val="b"/>
        <c:numFmt formatCode="General" sourceLinked="1"/>
        <c:majorTickMark val="out"/>
        <c:minorTickMark val="none"/>
        <c:tickLblPos val="nextTo"/>
        <c:txPr>
          <a:bodyPr rot="-3060000"/>
          <a:lstStyle/>
          <a:p>
            <a:pPr>
              <a:defRPr sz="1400" b="0" baseline="0">
                <a:latin typeface="Calibri" panose="020F0502020204030204" pitchFamily="34" charset="0"/>
              </a:defRPr>
            </a:pPr>
            <a:endParaRPr lang="en-US"/>
          </a:p>
        </c:txPr>
        <c:crossAx val="68300160"/>
        <c:crosses val="autoZero"/>
        <c:auto val="1"/>
        <c:lblAlgn val="ctr"/>
        <c:lblOffset val="100"/>
        <c:noMultiLvlLbl val="0"/>
      </c:catAx>
      <c:valAx>
        <c:axId val="68300160"/>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21748323126275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8298240"/>
        <c:crosses val="autoZero"/>
        <c:crossBetween val="between"/>
        <c:majorUnit val="10"/>
      </c:valAx>
    </c:plotArea>
    <c:legend>
      <c:legendPos val="t"/>
      <c:layout>
        <c:manualLayout>
          <c:xMode val="edge"/>
          <c:yMode val="edge"/>
          <c:x val="0"/>
          <c:y val="1.1675185338674747E-3"/>
          <c:w val="0.99745139496451829"/>
          <c:h val="0.1138619130941965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031155827743756"/>
          <c:y val="0.17849883347914844"/>
          <c:w val="0.80559273840769896"/>
          <c:h val="0.6621267133275007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General</c:formatCode>
                <c:ptCount val="12"/>
                <c:pt idx="0">
                  <c:v>75.099999999999994</c:v>
                </c:pt>
                <c:pt idx="1">
                  <c:v>76.400000000000006</c:v>
                </c:pt>
                <c:pt idx="2">
                  <c:v>77.8</c:v>
                </c:pt>
                <c:pt idx="3">
                  <c:v>77.7</c:v>
                </c:pt>
                <c:pt idx="4">
                  <c:v>79</c:v>
                </c:pt>
                <c:pt idx="5">
                  <c:v>80.099999999999994</c:v>
                </c:pt>
                <c:pt idx="6">
                  <c:v>80.5</c:v>
                </c:pt>
                <c:pt idx="7">
                  <c:v>79.3</c:v>
                </c:pt>
                <c:pt idx="8">
                  <c:v>82.8</c:v>
                </c:pt>
                <c:pt idx="9">
                  <c:v>81.7</c:v>
                </c:pt>
                <c:pt idx="10">
                  <c:v>82.7</c:v>
                </c:pt>
                <c:pt idx="11">
                  <c:v>79.900000000000006</c:v>
                </c:pt>
              </c:numCache>
            </c:numRef>
          </c:val>
          <c:smooth val="0"/>
        </c:ser>
        <c:ser>
          <c:idx val="0"/>
          <c:order val="1"/>
          <c:tx>
            <c:strRef>
              <c:f>Sheet1!$A$5</c:f>
              <c:strCache>
                <c:ptCount val="1"/>
                <c:pt idx="0">
                  <c:v>&lt;High School</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General</c:formatCode>
                <c:ptCount val="12"/>
                <c:pt idx="0">
                  <c:v>75</c:v>
                </c:pt>
                <c:pt idx="1">
                  <c:v>77.2</c:v>
                </c:pt>
                <c:pt idx="2">
                  <c:v>76.900000000000006</c:v>
                </c:pt>
                <c:pt idx="3">
                  <c:v>77.5</c:v>
                </c:pt>
                <c:pt idx="4">
                  <c:v>78.7</c:v>
                </c:pt>
                <c:pt idx="5">
                  <c:v>80.2</c:v>
                </c:pt>
                <c:pt idx="6">
                  <c:v>78.5</c:v>
                </c:pt>
                <c:pt idx="7">
                  <c:v>78.7</c:v>
                </c:pt>
                <c:pt idx="8">
                  <c:v>82</c:v>
                </c:pt>
                <c:pt idx="9">
                  <c:v>81.8</c:v>
                </c:pt>
                <c:pt idx="10">
                  <c:v>83.1</c:v>
                </c:pt>
                <c:pt idx="11">
                  <c:v>78.3</c:v>
                </c:pt>
              </c:numCache>
            </c:numRef>
          </c:val>
          <c:smooth val="0"/>
        </c:ser>
        <c:ser>
          <c:idx val="2"/>
          <c:order val="2"/>
          <c:tx>
            <c:strRef>
              <c:f>Sheet1!$A$4</c:f>
              <c:strCache>
                <c:ptCount val="1"/>
                <c:pt idx="0">
                  <c:v>High School Grad</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General</c:formatCode>
                <c:ptCount val="12"/>
                <c:pt idx="0">
                  <c:v>76</c:v>
                </c:pt>
                <c:pt idx="1">
                  <c:v>76.2</c:v>
                </c:pt>
                <c:pt idx="2">
                  <c:v>79</c:v>
                </c:pt>
                <c:pt idx="3">
                  <c:v>77.2</c:v>
                </c:pt>
                <c:pt idx="4">
                  <c:v>78.8</c:v>
                </c:pt>
                <c:pt idx="5">
                  <c:v>81.099999999999994</c:v>
                </c:pt>
                <c:pt idx="6">
                  <c:v>80.8</c:v>
                </c:pt>
                <c:pt idx="7">
                  <c:v>78.8</c:v>
                </c:pt>
                <c:pt idx="8">
                  <c:v>82.6</c:v>
                </c:pt>
                <c:pt idx="9">
                  <c:v>80.8</c:v>
                </c:pt>
                <c:pt idx="10">
                  <c:v>82.9</c:v>
                </c:pt>
                <c:pt idx="11">
                  <c:v>78.2</c:v>
                </c:pt>
              </c:numCache>
            </c:numRef>
          </c:val>
          <c:smooth val="0"/>
        </c:ser>
        <c:ser>
          <c:idx val="1"/>
          <c:order val="3"/>
          <c:tx>
            <c:strRef>
              <c:f>Sheet1!$A$3</c:f>
              <c:strCache>
                <c:ptCount val="1"/>
                <c:pt idx="0">
                  <c:v>Any College</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General</c:formatCode>
                <c:ptCount val="12"/>
                <c:pt idx="0">
                  <c:v>78.099999999999994</c:v>
                </c:pt>
                <c:pt idx="1">
                  <c:v>79</c:v>
                </c:pt>
                <c:pt idx="2">
                  <c:v>80.599999999999994</c:v>
                </c:pt>
                <c:pt idx="3">
                  <c:v>80.599999999999994</c:v>
                </c:pt>
                <c:pt idx="4">
                  <c:v>81.599999999999994</c:v>
                </c:pt>
                <c:pt idx="5">
                  <c:v>82.3</c:v>
                </c:pt>
                <c:pt idx="6">
                  <c:v>83.6</c:v>
                </c:pt>
                <c:pt idx="7">
                  <c:v>82.2</c:v>
                </c:pt>
                <c:pt idx="8">
                  <c:v>84.7</c:v>
                </c:pt>
                <c:pt idx="9">
                  <c:v>84.3</c:v>
                </c:pt>
                <c:pt idx="10">
                  <c:v>84.7</c:v>
                </c:pt>
                <c:pt idx="11">
                  <c:v>83</c:v>
                </c:pt>
              </c:numCache>
            </c:numRef>
          </c:val>
          <c:smooth val="0"/>
        </c:ser>
        <c:dLbls>
          <c:showLegendKey val="0"/>
          <c:showVal val="0"/>
          <c:showCatName val="0"/>
          <c:showSerName val="0"/>
          <c:showPercent val="0"/>
          <c:showBubbleSize val="0"/>
        </c:dLbls>
        <c:marker val="1"/>
        <c:smooth val="0"/>
        <c:axId val="68601728"/>
        <c:axId val="68603264"/>
      </c:lineChart>
      <c:catAx>
        <c:axId val="68601728"/>
        <c:scaling>
          <c:orientation val="minMax"/>
        </c:scaling>
        <c:delete val="0"/>
        <c:axPos val="b"/>
        <c:numFmt formatCode="General" sourceLinked="1"/>
        <c:majorTickMark val="out"/>
        <c:minorTickMark val="none"/>
        <c:tickLblPos val="nextTo"/>
        <c:txPr>
          <a:bodyPr rot="-3060000"/>
          <a:lstStyle/>
          <a:p>
            <a:pPr>
              <a:defRPr sz="1400" b="0" baseline="0">
                <a:latin typeface="Calibri" panose="020F0502020204030204" pitchFamily="34" charset="0"/>
              </a:defRPr>
            </a:pPr>
            <a:endParaRPr lang="en-US"/>
          </a:p>
        </c:txPr>
        <c:crossAx val="68603264"/>
        <c:crosses val="autoZero"/>
        <c:auto val="1"/>
        <c:lblAlgn val="ctr"/>
        <c:lblOffset val="100"/>
        <c:noMultiLvlLbl val="0"/>
      </c:catAx>
      <c:valAx>
        <c:axId val="6860326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52454554291825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8601728"/>
        <c:crosses val="autoZero"/>
        <c:crossBetween val="between"/>
        <c:majorUnit val="10"/>
      </c:valAx>
    </c:plotArea>
    <c:legend>
      <c:legendPos val="t"/>
      <c:layout>
        <c:manualLayout>
          <c:xMode val="edge"/>
          <c:yMode val="edge"/>
          <c:x val="0"/>
          <c:y val="1.1675185338674747E-3"/>
          <c:w val="1"/>
          <c:h val="0.115010450082628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990376202974628"/>
          <c:y val="0.14071254982016135"/>
          <c:w val="0.77141896325459314"/>
          <c:h val="0.7324244191698260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General</c:formatCode>
                <c:ptCount val="5"/>
                <c:pt idx="0">
                  <c:v>13.4</c:v>
                </c:pt>
                <c:pt idx="1">
                  <c:v>19.399999999999999</c:v>
                </c:pt>
                <c:pt idx="2">
                  <c:v>25.2</c:v>
                </c:pt>
                <c:pt idx="3">
                  <c:v>30.7</c:v>
                </c:pt>
                <c:pt idx="4">
                  <c:v>49.6</c:v>
                </c:pt>
              </c:numCache>
            </c:numRef>
          </c:val>
          <c:smooth val="0"/>
        </c:ser>
        <c:ser>
          <c:idx val="0"/>
          <c:order val="1"/>
          <c:tx>
            <c:strRef>
              <c:f>Sheet1!$A$3</c:f>
              <c:strCache>
                <c:ptCount val="1"/>
                <c:pt idx="0">
                  <c:v>MSA</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General</c:formatCode>
                <c:ptCount val="5"/>
                <c:pt idx="0">
                  <c:v>13.3</c:v>
                </c:pt>
                <c:pt idx="1">
                  <c:v>19.399999999999999</c:v>
                </c:pt>
                <c:pt idx="2">
                  <c:v>27.8</c:v>
                </c:pt>
                <c:pt idx="3">
                  <c:v>32.4</c:v>
                </c:pt>
                <c:pt idx="4">
                  <c:v>51.7</c:v>
                </c:pt>
              </c:numCache>
            </c:numRef>
          </c:val>
          <c:smooth val="0"/>
        </c:ser>
        <c:ser>
          <c:idx val="2"/>
          <c:order val="2"/>
          <c:tx>
            <c:strRef>
              <c:f>Sheet1!$A$4</c:f>
              <c:strCache>
                <c:ptCount val="1"/>
                <c:pt idx="0">
                  <c:v>Non-MSA</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General</c:formatCode>
                <c:ptCount val="5"/>
                <c:pt idx="0">
                  <c:v>13.5</c:v>
                </c:pt>
                <c:pt idx="1">
                  <c:v>19.399999999999999</c:v>
                </c:pt>
                <c:pt idx="2">
                  <c:v>22</c:v>
                </c:pt>
                <c:pt idx="3">
                  <c:v>28.5</c:v>
                </c:pt>
                <c:pt idx="4">
                  <c:v>47</c:v>
                </c:pt>
              </c:numCache>
            </c:numRef>
          </c:val>
          <c:smooth val="0"/>
        </c:ser>
        <c:dLbls>
          <c:showLegendKey val="0"/>
          <c:showVal val="0"/>
          <c:showCatName val="0"/>
          <c:showSerName val="0"/>
          <c:showPercent val="0"/>
          <c:showBubbleSize val="0"/>
        </c:dLbls>
        <c:marker val="1"/>
        <c:smooth val="0"/>
        <c:axId val="68516864"/>
        <c:axId val="68531328"/>
      </c:lineChart>
      <c:catAx>
        <c:axId val="6851686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68531328"/>
        <c:crosses val="autoZero"/>
        <c:auto val="1"/>
        <c:lblAlgn val="ctr"/>
        <c:lblOffset val="100"/>
        <c:noMultiLvlLbl val="0"/>
      </c:catAx>
      <c:valAx>
        <c:axId val="6853132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90884125595410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8516864"/>
        <c:crosses val="autoZero"/>
        <c:crossBetween val="between"/>
        <c:majorUnit val="10"/>
      </c:valAx>
    </c:plotArea>
    <c:legend>
      <c:legendPos val="t"/>
      <c:layout>
        <c:manualLayout>
          <c:xMode val="edge"/>
          <c:yMode val="edge"/>
          <c:x val="0"/>
          <c:y val="8.7445319335083121E-3"/>
          <c:w val="0.99101973364440554"/>
          <c:h val="8.695440847671819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379416515243286"/>
          <c:y val="0.14563575386410033"/>
          <c:w val="0.7748912275388653"/>
          <c:h val="0.72441916982599397"/>
        </c:manualLayout>
      </c:layout>
      <c:lineChart>
        <c:grouping val="standard"/>
        <c:varyColors val="0"/>
        <c:ser>
          <c:idx val="3"/>
          <c:order val="0"/>
          <c:tx>
            <c:strRef>
              <c:f>Sheet1!$A$2</c:f>
              <c:strCache>
                <c:ptCount val="1"/>
                <c:pt idx="0">
                  <c:v>Northeast</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General</c:formatCode>
                <c:ptCount val="5"/>
                <c:pt idx="0">
                  <c:v>15.6</c:v>
                </c:pt>
                <c:pt idx="1">
                  <c:v>21</c:v>
                </c:pt>
                <c:pt idx="2">
                  <c:v>25.3</c:v>
                </c:pt>
                <c:pt idx="3">
                  <c:v>30.5</c:v>
                </c:pt>
                <c:pt idx="4">
                  <c:v>45.6</c:v>
                </c:pt>
              </c:numCache>
            </c:numRef>
          </c:val>
          <c:smooth val="0"/>
        </c:ser>
        <c:ser>
          <c:idx val="0"/>
          <c:order val="1"/>
          <c:tx>
            <c:strRef>
              <c:f>Sheet1!$A$3</c:f>
              <c:strCache>
                <c:ptCount val="1"/>
                <c:pt idx="0">
                  <c:v>Midwest</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General</c:formatCode>
                <c:ptCount val="5"/>
                <c:pt idx="0">
                  <c:v>14.3</c:v>
                </c:pt>
                <c:pt idx="1">
                  <c:v>19.899999999999999</c:v>
                </c:pt>
                <c:pt idx="2">
                  <c:v>24.8</c:v>
                </c:pt>
                <c:pt idx="3">
                  <c:v>32.6</c:v>
                </c:pt>
                <c:pt idx="4">
                  <c:v>50.7</c:v>
                </c:pt>
              </c:numCache>
            </c:numRef>
          </c:val>
          <c:smooth val="0"/>
        </c:ser>
        <c:ser>
          <c:idx val="2"/>
          <c:order val="2"/>
          <c:tx>
            <c:strRef>
              <c:f>Sheet1!$A$4</c:f>
              <c:strCache>
                <c:ptCount val="1"/>
                <c:pt idx="0">
                  <c:v>South</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General</c:formatCode>
                <c:ptCount val="5"/>
                <c:pt idx="0">
                  <c:v>10.8</c:v>
                </c:pt>
                <c:pt idx="1">
                  <c:v>17.2</c:v>
                </c:pt>
                <c:pt idx="2">
                  <c:v>21.8</c:v>
                </c:pt>
                <c:pt idx="3">
                  <c:v>26.5</c:v>
                </c:pt>
                <c:pt idx="4">
                  <c:v>50.4</c:v>
                </c:pt>
              </c:numCache>
            </c:numRef>
          </c:val>
          <c:smooth val="0"/>
        </c:ser>
        <c:ser>
          <c:idx val="1"/>
          <c:order val="3"/>
          <c:tx>
            <c:strRef>
              <c:f>Sheet1!$A$5</c:f>
              <c:strCache>
                <c:ptCount val="1"/>
                <c:pt idx="0">
                  <c:v>West</c:v>
                </c:pt>
              </c:strCache>
            </c:strRef>
          </c:tx>
          <c:spPr>
            <a:ln w="34925">
              <a:solidFill>
                <a:srgbClr val="7BA8DF"/>
              </a:solidFill>
            </a:ln>
          </c:spPr>
          <c:marker>
            <c:symbol val="diamond"/>
            <c:size val="9"/>
            <c:spPr>
              <a:solidFill>
                <a:srgbClr val="7BA8DF"/>
              </a:solidFill>
              <a:ln>
                <a:noFill/>
              </a:ln>
            </c:spPr>
          </c:marker>
          <c:cat>
            <c:strRef>
              <c:f>Sheet1!$B$1:$F$1</c:f>
              <c:strCache>
                <c:ptCount val="5"/>
                <c:pt idx="0">
                  <c:v>2009</c:v>
                </c:pt>
                <c:pt idx="1">
                  <c:v>2010</c:v>
                </c:pt>
                <c:pt idx="2">
                  <c:v>2011</c:v>
                </c:pt>
                <c:pt idx="3">
                  <c:v>2012</c:v>
                </c:pt>
                <c:pt idx="4">
                  <c:v>2013</c:v>
                </c:pt>
              </c:strCache>
            </c:strRef>
          </c:cat>
          <c:val>
            <c:numRef>
              <c:f>Sheet1!$B$5:$F$5</c:f>
              <c:numCache>
                <c:formatCode>General</c:formatCode>
                <c:ptCount val="5"/>
                <c:pt idx="0">
                  <c:v>15</c:v>
                </c:pt>
                <c:pt idx="1">
                  <c:v>21.1</c:v>
                </c:pt>
                <c:pt idx="2">
                  <c:v>32.9</c:v>
                </c:pt>
                <c:pt idx="3">
                  <c:v>35.299999999999997</c:v>
                </c:pt>
                <c:pt idx="4">
                  <c:v>49</c:v>
                </c:pt>
              </c:numCache>
            </c:numRef>
          </c:val>
          <c:smooth val="0"/>
        </c:ser>
        <c:dLbls>
          <c:showLegendKey val="0"/>
          <c:showVal val="0"/>
          <c:showCatName val="0"/>
          <c:showSerName val="0"/>
          <c:showPercent val="0"/>
          <c:showBubbleSize val="0"/>
        </c:dLbls>
        <c:marker val="1"/>
        <c:smooth val="0"/>
        <c:axId val="68680704"/>
        <c:axId val="155518080"/>
      </c:lineChart>
      <c:catAx>
        <c:axId val="6868070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5518080"/>
        <c:crosses val="autoZero"/>
        <c:auto val="1"/>
        <c:lblAlgn val="ctr"/>
        <c:lblOffset val="100"/>
        <c:noMultiLvlLbl val="0"/>
      </c:catAx>
      <c:valAx>
        <c:axId val="15551808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26377952755906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8680704"/>
        <c:crosses val="autoZero"/>
        <c:crossBetween val="between"/>
        <c:majorUnit val="10"/>
      </c:valAx>
    </c:plotArea>
    <c:legend>
      <c:legendPos val="t"/>
      <c:layout>
        <c:manualLayout>
          <c:xMode val="edge"/>
          <c:yMode val="edge"/>
          <c:x val="1.6034221683827985E-2"/>
          <c:y val="1.1675185338674747E-3"/>
          <c:w val="0.96183903694730455"/>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18826055833931"/>
          <c:y val="0.15137596131475226"/>
          <c:w val="0.78549725602481502"/>
          <c:h val="0.71867887563376021"/>
        </c:manualLayout>
      </c:layout>
      <c:lineChart>
        <c:grouping val="standard"/>
        <c:varyColors val="0"/>
        <c:ser>
          <c:idx val="3"/>
          <c:order val="0"/>
          <c:tx>
            <c:strRef>
              <c:f>Sheet1!$A$2</c:f>
              <c:strCache>
                <c:ptCount val="1"/>
                <c:pt idx="0">
                  <c:v>For Profit</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0.0</c:formatCode>
                <c:ptCount val="5"/>
                <c:pt idx="0">
                  <c:v>9.4</c:v>
                </c:pt>
                <c:pt idx="1">
                  <c:v>12.9</c:v>
                </c:pt>
                <c:pt idx="2">
                  <c:v>16</c:v>
                </c:pt>
                <c:pt idx="3" formatCode="General">
                  <c:v>17.2</c:v>
                </c:pt>
                <c:pt idx="4" formatCode="General">
                  <c:v>37.200000000000003</c:v>
                </c:pt>
              </c:numCache>
            </c:numRef>
          </c:val>
          <c:smooth val="0"/>
        </c:ser>
        <c:ser>
          <c:idx val="0"/>
          <c:order val="1"/>
          <c:tx>
            <c:strRef>
              <c:f>Sheet1!$A$3</c:f>
              <c:strCache>
                <c:ptCount val="1"/>
                <c:pt idx="0">
                  <c:v>Not for Profit</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0.0</c:formatCode>
                <c:ptCount val="5"/>
                <c:pt idx="0">
                  <c:v>13.6</c:v>
                </c:pt>
                <c:pt idx="1">
                  <c:v>19.7</c:v>
                </c:pt>
                <c:pt idx="2">
                  <c:v>28.3</c:v>
                </c:pt>
                <c:pt idx="3" formatCode="General">
                  <c:v>34.5</c:v>
                </c:pt>
                <c:pt idx="4" formatCode="General">
                  <c:v>56.8</c:v>
                </c:pt>
              </c:numCache>
            </c:numRef>
          </c:val>
          <c:smooth val="0"/>
        </c:ser>
        <c:ser>
          <c:idx val="2"/>
          <c:order val="2"/>
          <c:tx>
            <c:strRef>
              <c:f>Sheet1!$A$4</c:f>
              <c:strCache>
                <c:ptCount val="1"/>
                <c:pt idx="0">
                  <c:v>Federal</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0.0</c:formatCode>
                <c:ptCount val="5"/>
                <c:pt idx="0">
                  <c:v>27.7</c:v>
                </c:pt>
                <c:pt idx="1">
                  <c:v>26.4</c:v>
                </c:pt>
                <c:pt idx="2">
                  <c:v>33.299999999999997</c:v>
                </c:pt>
                <c:pt idx="3" formatCode="General">
                  <c:v>21.3</c:v>
                </c:pt>
                <c:pt idx="4" formatCode="General">
                  <c:v>22</c:v>
                </c:pt>
              </c:numCache>
            </c:numRef>
          </c:val>
          <c:smooth val="0"/>
        </c:ser>
        <c:ser>
          <c:idx val="1"/>
          <c:order val="3"/>
          <c:tx>
            <c:strRef>
              <c:f>Sheet1!$A$5</c:f>
              <c:strCache>
                <c:ptCount val="1"/>
                <c:pt idx="0">
                  <c:v>Non-Federal</c:v>
                </c:pt>
              </c:strCache>
            </c:strRef>
          </c:tx>
          <c:spPr>
            <a:ln w="34925">
              <a:solidFill>
                <a:srgbClr val="7BA8DF"/>
              </a:solidFill>
            </a:ln>
          </c:spPr>
          <c:marker>
            <c:symbol val="diamond"/>
            <c:size val="9"/>
            <c:spPr>
              <a:solidFill>
                <a:srgbClr val="7BA8DF"/>
              </a:solidFill>
              <a:ln>
                <a:noFill/>
              </a:ln>
            </c:spPr>
          </c:marker>
          <c:cat>
            <c:strRef>
              <c:f>Sheet1!$B$1:$F$1</c:f>
              <c:strCache>
                <c:ptCount val="5"/>
                <c:pt idx="0">
                  <c:v>2009</c:v>
                </c:pt>
                <c:pt idx="1">
                  <c:v>2010</c:v>
                </c:pt>
                <c:pt idx="2">
                  <c:v>2011</c:v>
                </c:pt>
                <c:pt idx="3">
                  <c:v>2012</c:v>
                </c:pt>
                <c:pt idx="4">
                  <c:v>2013</c:v>
                </c:pt>
              </c:strCache>
            </c:strRef>
          </c:cat>
          <c:val>
            <c:numRef>
              <c:f>Sheet1!$B$5:$F$5</c:f>
              <c:numCache>
                <c:formatCode>0.0</c:formatCode>
                <c:ptCount val="5"/>
                <c:pt idx="0">
                  <c:v>12</c:v>
                </c:pt>
                <c:pt idx="1">
                  <c:v>20.6</c:v>
                </c:pt>
                <c:pt idx="2">
                  <c:v>21.8</c:v>
                </c:pt>
                <c:pt idx="3" formatCode="General">
                  <c:v>28.3</c:v>
                </c:pt>
                <c:pt idx="4" formatCode="General">
                  <c:v>41.8</c:v>
                </c:pt>
              </c:numCache>
            </c:numRef>
          </c:val>
          <c:smooth val="0"/>
        </c:ser>
        <c:dLbls>
          <c:showLegendKey val="0"/>
          <c:showVal val="0"/>
          <c:showCatName val="0"/>
          <c:showSerName val="0"/>
          <c:showPercent val="0"/>
          <c:showBubbleSize val="0"/>
        </c:dLbls>
        <c:marker val="1"/>
        <c:smooth val="0"/>
        <c:axId val="156505600"/>
        <c:axId val="156507520"/>
      </c:lineChart>
      <c:catAx>
        <c:axId val="15650560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6507520"/>
        <c:crosses val="autoZero"/>
        <c:auto val="1"/>
        <c:lblAlgn val="ctr"/>
        <c:lblOffset val="100"/>
        <c:noMultiLvlLbl val="0"/>
      </c:catAx>
      <c:valAx>
        <c:axId val="15650752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94196558763487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6505600"/>
        <c:crosses val="autoZero"/>
        <c:crossBetween val="between"/>
        <c:majorUnit val="10"/>
      </c:valAx>
    </c:plotArea>
    <c:legend>
      <c:legendPos val="t"/>
      <c:layout>
        <c:manualLayout>
          <c:xMode val="edge"/>
          <c:yMode val="edge"/>
          <c:x val="0"/>
          <c:y val="1.1675185338674747E-3"/>
          <c:w val="0.9881921357052591"/>
          <c:h val="0.1138619130941965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25148245358219"/>
          <c:y val="0.14937809857101195"/>
          <c:w val="0.80334232526489746"/>
          <c:h val="0.72252867697093415"/>
        </c:manualLayout>
      </c:layout>
      <c:lineChart>
        <c:grouping val="standard"/>
        <c:varyColors val="0"/>
        <c:ser>
          <c:idx val="3"/>
          <c:order val="0"/>
          <c:tx>
            <c:strRef>
              <c:f>Sheet1!$A$2</c:f>
              <c:strCache>
                <c:ptCount val="1"/>
                <c:pt idx="0">
                  <c:v>&lt;100 Beds</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General</c:formatCode>
                <c:ptCount val="5"/>
                <c:pt idx="0">
                  <c:v>14.8</c:v>
                </c:pt>
                <c:pt idx="1">
                  <c:v>17.899999999999999</c:v>
                </c:pt>
                <c:pt idx="2">
                  <c:v>21.7</c:v>
                </c:pt>
                <c:pt idx="3">
                  <c:v>27.3</c:v>
                </c:pt>
                <c:pt idx="4">
                  <c:v>42.6</c:v>
                </c:pt>
              </c:numCache>
            </c:numRef>
          </c:val>
          <c:smooth val="0"/>
        </c:ser>
        <c:ser>
          <c:idx val="0"/>
          <c:order val="1"/>
          <c:tx>
            <c:strRef>
              <c:f>Sheet1!$A$3</c:f>
              <c:strCache>
                <c:ptCount val="1"/>
                <c:pt idx="0">
                  <c:v>100-399 Beds</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General</c:formatCode>
                <c:ptCount val="5"/>
                <c:pt idx="0">
                  <c:v>12.1</c:v>
                </c:pt>
                <c:pt idx="1">
                  <c:v>18.899999999999999</c:v>
                </c:pt>
                <c:pt idx="2">
                  <c:v>26.4</c:v>
                </c:pt>
                <c:pt idx="3">
                  <c:v>31.1</c:v>
                </c:pt>
                <c:pt idx="4">
                  <c:v>53.5</c:v>
                </c:pt>
              </c:numCache>
            </c:numRef>
          </c:val>
          <c:smooth val="0"/>
        </c:ser>
        <c:ser>
          <c:idx val="2"/>
          <c:order val="2"/>
          <c:tx>
            <c:strRef>
              <c:f>Sheet1!$A$4</c:f>
              <c:strCache>
                <c:ptCount val="1"/>
                <c:pt idx="0">
                  <c:v>400+ Beds</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General</c:formatCode>
                <c:ptCount val="5"/>
                <c:pt idx="0">
                  <c:v>13.9</c:v>
                </c:pt>
                <c:pt idx="1">
                  <c:v>25.6</c:v>
                </c:pt>
                <c:pt idx="2">
                  <c:v>34.799999999999997</c:v>
                </c:pt>
                <c:pt idx="3">
                  <c:v>42.3</c:v>
                </c:pt>
                <c:pt idx="4">
                  <c:v>62.7</c:v>
                </c:pt>
              </c:numCache>
            </c:numRef>
          </c:val>
          <c:smooth val="0"/>
        </c:ser>
        <c:dLbls>
          <c:showLegendKey val="0"/>
          <c:showVal val="0"/>
          <c:showCatName val="0"/>
          <c:showSerName val="0"/>
          <c:showPercent val="0"/>
          <c:showBubbleSize val="0"/>
        </c:dLbls>
        <c:marker val="1"/>
        <c:smooth val="0"/>
        <c:axId val="158929664"/>
        <c:axId val="158931584"/>
      </c:lineChart>
      <c:catAx>
        <c:axId val="15892966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8931584"/>
        <c:crosses val="autoZero"/>
        <c:auto val="1"/>
        <c:lblAlgn val="ctr"/>
        <c:lblOffset val="100"/>
        <c:noMultiLvlLbl val="0"/>
      </c:catAx>
      <c:valAx>
        <c:axId val="15893158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04695246427530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8929664"/>
        <c:crosses val="autoZero"/>
        <c:crossBetween val="between"/>
        <c:majorUnit val="10"/>
      </c:valAx>
    </c:plotArea>
    <c:legend>
      <c:legendPos val="t"/>
      <c:layout>
        <c:manualLayout>
          <c:xMode val="edge"/>
          <c:yMode val="edge"/>
          <c:x val="0.12419279408255787"/>
          <c:y val="1.1675185338674747E-3"/>
          <c:w val="0.7658017179670723"/>
          <c:h val="0.1074961115971614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305361135413627"/>
          <c:y val="0.11770363450331421"/>
          <c:w val="0.76563186546126194"/>
          <c:h val="0.75235137795275586"/>
        </c:manualLayout>
      </c:layout>
      <c:lineChart>
        <c:grouping val="standard"/>
        <c:varyColors val="0"/>
        <c:ser>
          <c:idx val="3"/>
          <c:order val="0"/>
          <c:tx>
            <c:strRef>
              <c:f>Sheet1!$A$2</c:f>
              <c:strCache>
                <c:ptCount val="1"/>
                <c:pt idx="0">
                  <c:v>Northeast</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0.0</c:formatCode>
                <c:ptCount val="5"/>
                <c:pt idx="0">
                  <c:v>29.2</c:v>
                </c:pt>
                <c:pt idx="1">
                  <c:v>33.4</c:v>
                </c:pt>
                <c:pt idx="2">
                  <c:v>38</c:v>
                </c:pt>
                <c:pt idx="3" formatCode="General">
                  <c:v>40.200000000000003</c:v>
                </c:pt>
                <c:pt idx="4" formatCode="General">
                  <c:v>52.8</c:v>
                </c:pt>
              </c:numCache>
            </c:numRef>
          </c:val>
          <c:smooth val="0"/>
        </c:ser>
        <c:ser>
          <c:idx val="0"/>
          <c:order val="1"/>
          <c:tx>
            <c:strRef>
              <c:f>Sheet1!$A$3</c:f>
              <c:strCache>
                <c:ptCount val="1"/>
                <c:pt idx="0">
                  <c:v>Midwest</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0.0</c:formatCode>
                <c:ptCount val="5"/>
                <c:pt idx="0">
                  <c:v>32.200000000000003</c:v>
                </c:pt>
                <c:pt idx="1">
                  <c:v>30.6</c:v>
                </c:pt>
                <c:pt idx="2">
                  <c:v>30.3</c:v>
                </c:pt>
                <c:pt idx="3" formatCode="General">
                  <c:v>37.299999999999997</c:v>
                </c:pt>
                <c:pt idx="4" formatCode="General">
                  <c:v>52</c:v>
                </c:pt>
              </c:numCache>
            </c:numRef>
          </c:val>
          <c:smooth val="0"/>
        </c:ser>
        <c:ser>
          <c:idx val="2"/>
          <c:order val="2"/>
          <c:tx>
            <c:strRef>
              <c:f>Sheet1!$A$4</c:f>
              <c:strCache>
                <c:ptCount val="1"/>
                <c:pt idx="0">
                  <c:v>South</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0.0</c:formatCode>
                <c:ptCount val="5"/>
                <c:pt idx="0">
                  <c:v>25.4</c:v>
                </c:pt>
                <c:pt idx="1">
                  <c:v>31.2</c:v>
                </c:pt>
                <c:pt idx="2">
                  <c:v>27.1</c:v>
                </c:pt>
                <c:pt idx="3" formatCode="General">
                  <c:v>34.1</c:v>
                </c:pt>
                <c:pt idx="4" formatCode="General">
                  <c:v>52.3</c:v>
                </c:pt>
              </c:numCache>
            </c:numRef>
          </c:val>
          <c:smooth val="0"/>
        </c:ser>
        <c:ser>
          <c:idx val="1"/>
          <c:order val="3"/>
          <c:tx>
            <c:strRef>
              <c:f>Sheet1!$A$5</c:f>
              <c:strCache>
                <c:ptCount val="1"/>
                <c:pt idx="0">
                  <c:v>West</c:v>
                </c:pt>
              </c:strCache>
            </c:strRef>
          </c:tx>
          <c:spPr>
            <a:ln w="34925">
              <a:solidFill>
                <a:srgbClr val="7BA8DF"/>
              </a:solidFill>
            </a:ln>
          </c:spPr>
          <c:marker>
            <c:symbol val="diamond"/>
            <c:size val="9"/>
            <c:spPr>
              <a:solidFill>
                <a:srgbClr val="7BA8DF"/>
              </a:solidFill>
              <a:ln>
                <a:noFill/>
              </a:ln>
            </c:spPr>
          </c:marker>
          <c:cat>
            <c:strRef>
              <c:f>Sheet1!$B$1:$F$1</c:f>
              <c:strCache>
                <c:ptCount val="5"/>
                <c:pt idx="0">
                  <c:v>2009</c:v>
                </c:pt>
                <c:pt idx="1">
                  <c:v>2010</c:v>
                </c:pt>
                <c:pt idx="2">
                  <c:v>2011</c:v>
                </c:pt>
                <c:pt idx="3">
                  <c:v>2012</c:v>
                </c:pt>
                <c:pt idx="4">
                  <c:v>2013</c:v>
                </c:pt>
              </c:strCache>
            </c:strRef>
          </c:cat>
          <c:val>
            <c:numRef>
              <c:f>Sheet1!$B$5:$F$5</c:f>
              <c:numCache>
                <c:formatCode>0.0</c:formatCode>
                <c:ptCount val="5"/>
                <c:pt idx="0">
                  <c:v>24.9</c:v>
                </c:pt>
                <c:pt idx="1">
                  <c:v>36.1</c:v>
                </c:pt>
                <c:pt idx="2">
                  <c:v>39.9</c:v>
                </c:pt>
                <c:pt idx="3" formatCode="General">
                  <c:v>40.5</c:v>
                </c:pt>
                <c:pt idx="4" formatCode="General">
                  <c:v>49.4</c:v>
                </c:pt>
              </c:numCache>
            </c:numRef>
          </c:val>
          <c:smooth val="0"/>
        </c:ser>
        <c:dLbls>
          <c:showLegendKey val="0"/>
          <c:showVal val="0"/>
          <c:showCatName val="0"/>
          <c:showSerName val="0"/>
          <c:showPercent val="0"/>
          <c:showBubbleSize val="0"/>
        </c:dLbls>
        <c:marker val="1"/>
        <c:smooth val="0"/>
        <c:axId val="156004736"/>
        <c:axId val="156006656"/>
      </c:lineChart>
      <c:catAx>
        <c:axId val="1560047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6006656"/>
        <c:crosses val="autoZero"/>
        <c:auto val="1"/>
        <c:lblAlgn val="ctr"/>
        <c:lblOffset val="100"/>
        <c:noMultiLvlLbl val="0"/>
      </c:catAx>
      <c:valAx>
        <c:axId val="156006656"/>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11795075094780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6004736"/>
        <c:crosses val="autoZero"/>
        <c:crossBetween val="between"/>
        <c:majorUnit val="10"/>
      </c:valAx>
    </c:plotArea>
    <c:legend>
      <c:legendPos val="t"/>
      <c:layout>
        <c:manualLayout>
          <c:xMode val="edge"/>
          <c:yMode val="edge"/>
          <c:x val="1.745892874501798E-2"/>
          <c:y val="1.1675185338674747E-3"/>
          <c:w val="0.9696736171867405"/>
          <c:h val="8.91705550695052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305361135413627"/>
          <c:y val="0.11770363450331421"/>
          <c:w val="0.76563186546126183"/>
          <c:h val="0.7523513779527558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General</c:formatCode>
                <c:ptCount val="5"/>
                <c:pt idx="0">
                  <c:v>28.2</c:v>
                </c:pt>
                <c:pt idx="1">
                  <c:v>32.1</c:v>
                </c:pt>
                <c:pt idx="2">
                  <c:v>31.8</c:v>
                </c:pt>
                <c:pt idx="3">
                  <c:v>37.200000000000003</c:v>
                </c:pt>
                <c:pt idx="4">
                  <c:v>51.8</c:v>
                </c:pt>
              </c:numCache>
            </c:numRef>
          </c:val>
          <c:smooth val="0"/>
        </c:ser>
        <c:ser>
          <c:idx val="0"/>
          <c:order val="1"/>
          <c:tx>
            <c:strRef>
              <c:f>Sheet1!$A$3</c:f>
              <c:strCache>
                <c:ptCount val="1"/>
                <c:pt idx="0">
                  <c:v>MSA</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General</c:formatCode>
                <c:ptCount val="5"/>
                <c:pt idx="0">
                  <c:v>29.6</c:v>
                </c:pt>
                <c:pt idx="1">
                  <c:v>33.299999999999997</c:v>
                </c:pt>
                <c:pt idx="2">
                  <c:v>35.6</c:v>
                </c:pt>
                <c:pt idx="3">
                  <c:v>40.200000000000003</c:v>
                </c:pt>
                <c:pt idx="4">
                  <c:v>56.4</c:v>
                </c:pt>
              </c:numCache>
            </c:numRef>
          </c:val>
          <c:smooth val="0"/>
        </c:ser>
        <c:ser>
          <c:idx val="2"/>
          <c:order val="2"/>
          <c:tx>
            <c:strRef>
              <c:f>Sheet1!$A$4</c:f>
              <c:strCache>
                <c:ptCount val="1"/>
                <c:pt idx="0">
                  <c:v>Non-MSA</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General</c:formatCode>
                <c:ptCount val="5"/>
                <c:pt idx="0">
                  <c:v>26.2</c:v>
                </c:pt>
                <c:pt idx="1">
                  <c:v>30.5</c:v>
                </c:pt>
                <c:pt idx="2">
                  <c:v>27.2</c:v>
                </c:pt>
                <c:pt idx="3">
                  <c:v>33.299999999999997</c:v>
                </c:pt>
                <c:pt idx="4">
                  <c:v>45.9</c:v>
                </c:pt>
              </c:numCache>
            </c:numRef>
          </c:val>
          <c:smooth val="0"/>
        </c:ser>
        <c:dLbls>
          <c:showLegendKey val="0"/>
          <c:showVal val="0"/>
          <c:showCatName val="0"/>
          <c:showSerName val="0"/>
          <c:showPercent val="0"/>
          <c:showBubbleSize val="0"/>
        </c:dLbls>
        <c:marker val="1"/>
        <c:smooth val="0"/>
        <c:axId val="156027904"/>
        <c:axId val="156034176"/>
      </c:lineChart>
      <c:catAx>
        <c:axId val="15602790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6034176"/>
        <c:crosses val="autoZero"/>
        <c:auto val="1"/>
        <c:lblAlgn val="ctr"/>
        <c:lblOffset val="100"/>
        <c:noMultiLvlLbl val="0"/>
      </c:catAx>
      <c:valAx>
        <c:axId val="156034176"/>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2345679012345678E-2"/>
              <c:y val="0.4011795075094780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6027904"/>
        <c:crosses val="autoZero"/>
        <c:crossBetween val="between"/>
        <c:majorUnit val="10"/>
      </c:valAx>
    </c:plotArea>
    <c:legend>
      <c:legendPos val="t"/>
      <c:layout>
        <c:manualLayout>
          <c:xMode val="edge"/>
          <c:yMode val="edge"/>
          <c:x val="1.745892874501798E-2"/>
          <c:y val="1.1675185338674747E-3"/>
          <c:w val="0.96041435792748131"/>
          <c:h val="8.6084135316418786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17711674929524"/>
          <c:y val="0.16603577330611452"/>
          <c:w val="0.79958248274521249"/>
          <c:h val="0.72765991056673474"/>
        </c:manualLayout>
      </c:layout>
      <c:lineChart>
        <c:grouping val="standard"/>
        <c:varyColors val="0"/>
        <c:ser>
          <c:idx val="3"/>
          <c:order val="0"/>
          <c:tx>
            <c:strRef>
              <c:f>Sheet1!$A$2</c:f>
              <c:strCache>
                <c:ptCount val="1"/>
                <c:pt idx="0">
                  <c:v>For Profit</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0.0</c:formatCode>
                <c:ptCount val="5"/>
                <c:pt idx="0">
                  <c:v>19.600000000000001</c:v>
                </c:pt>
                <c:pt idx="1">
                  <c:v>20.8</c:v>
                </c:pt>
                <c:pt idx="2">
                  <c:v>19.7</c:v>
                </c:pt>
                <c:pt idx="3" formatCode="General">
                  <c:v>24.3</c:v>
                </c:pt>
                <c:pt idx="4" formatCode="General">
                  <c:v>43.7</c:v>
                </c:pt>
              </c:numCache>
            </c:numRef>
          </c:val>
          <c:smooth val="0"/>
        </c:ser>
        <c:ser>
          <c:idx val="0"/>
          <c:order val="1"/>
          <c:tx>
            <c:strRef>
              <c:f>Sheet1!$A$3</c:f>
              <c:strCache>
                <c:ptCount val="1"/>
                <c:pt idx="0">
                  <c:v>Not for Profit</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0.0</c:formatCode>
                <c:ptCount val="5"/>
                <c:pt idx="0">
                  <c:v>32</c:v>
                </c:pt>
                <c:pt idx="1">
                  <c:v>36</c:v>
                </c:pt>
                <c:pt idx="2">
                  <c:v>37.700000000000003</c:v>
                </c:pt>
                <c:pt idx="3" formatCode="General">
                  <c:v>42</c:v>
                </c:pt>
                <c:pt idx="4" formatCode="General">
                  <c:v>59.4</c:v>
                </c:pt>
              </c:numCache>
            </c:numRef>
          </c:val>
          <c:smooth val="0"/>
        </c:ser>
        <c:ser>
          <c:idx val="2"/>
          <c:order val="2"/>
          <c:tx>
            <c:strRef>
              <c:f>Sheet1!$A$4</c:f>
              <c:strCache>
                <c:ptCount val="1"/>
                <c:pt idx="0">
                  <c:v>Federal</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0.0</c:formatCode>
                <c:ptCount val="5"/>
                <c:pt idx="0">
                  <c:v>13.2</c:v>
                </c:pt>
                <c:pt idx="1">
                  <c:v>20.5</c:v>
                </c:pt>
                <c:pt idx="2">
                  <c:v>22.2</c:v>
                </c:pt>
                <c:pt idx="3" formatCode="General">
                  <c:v>14.7</c:v>
                </c:pt>
                <c:pt idx="4" formatCode="General">
                  <c:v>22</c:v>
                </c:pt>
              </c:numCache>
            </c:numRef>
          </c:val>
          <c:smooth val="0"/>
        </c:ser>
        <c:ser>
          <c:idx val="1"/>
          <c:order val="3"/>
          <c:tx>
            <c:strRef>
              <c:f>Sheet1!$A$5</c:f>
              <c:strCache>
                <c:ptCount val="1"/>
                <c:pt idx="0">
                  <c:v>Non-Federal</c:v>
                </c:pt>
              </c:strCache>
            </c:strRef>
          </c:tx>
          <c:spPr>
            <a:ln w="34925">
              <a:solidFill>
                <a:srgbClr val="7BA8DF"/>
              </a:solidFill>
            </a:ln>
          </c:spPr>
          <c:marker>
            <c:symbol val="diamond"/>
            <c:size val="9"/>
            <c:spPr>
              <a:solidFill>
                <a:srgbClr val="7BA8DF"/>
              </a:solidFill>
              <a:ln>
                <a:noFill/>
              </a:ln>
            </c:spPr>
          </c:marker>
          <c:cat>
            <c:strRef>
              <c:f>Sheet1!$B$1:$F$1</c:f>
              <c:strCache>
                <c:ptCount val="5"/>
                <c:pt idx="0">
                  <c:v>2009</c:v>
                </c:pt>
                <c:pt idx="1">
                  <c:v>2010</c:v>
                </c:pt>
                <c:pt idx="2">
                  <c:v>2011</c:v>
                </c:pt>
                <c:pt idx="3">
                  <c:v>2012</c:v>
                </c:pt>
                <c:pt idx="4">
                  <c:v>2013</c:v>
                </c:pt>
              </c:strCache>
            </c:strRef>
          </c:cat>
          <c:val>
            <c:numRef>
              <c:f>Sheet1!$B$5:$F$5</c:f>
              <c:numCache>
                <c:formatCode>0.0</c:formatCode>
                <c:ptCount val="5"/>
                <c:pt idx="0">
                  <c:v>23</c:v>
                </c:pt>
                <c:pt idx="1">
                  <c:v>28.1</c:v>
                </c:pt>
                <c:pt idx="2">
                  <c:v>24.2</c:v>
                </c:pt>
                <c:pt idx="3" formatCode="General">
                  <c:v>32.5</c:v>
                </c:pt>
                <c:pt idx="4" formatCode="General">
                  <c:v>39.799999999999997</c:v>
                </c:pt>
              </c:numCache>
            </c:numRef>
          </c:val>
          <c:smooth val="0"/>
        </c:ser>
        <c:dLbls>
          <c:showLegendKey val="0"/>
          <c:showVal val="0"/>
          <c:showCatName val="0"/>
          <c:showSerName val="0"/>
          <c:showPercent val="0"/>
          <c:showBubbleSize val="0"/>
        </c:dLbls>
        <c:marker val="1"/>
        <c:smooth val="0"/>
        <c:axId val="155953024"/>
        <c:axId val="155955200"/>
      </c:lineChart>
      <c:catAx>
        <c:axId val="15595302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5955200"/>
        <c:crosses val="autoZero"/>
        <c:auto val="1"/>
        <c:lblAlgn val="ctr"/>
        <c:lblOffset val="100"/>
        <c:noMultiLvlLbl val="0"/>
      </c:catAx>
      <c:valAx>
        <c:axId val="15595520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83292381005565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5953024"/>
        <c:crosses val="autoZero"/>
        <c:crossBetween val="between"/>
        <c:majorUnit val="10"/>
      </c:valAx>
    </c:plotArea>
    <c:legend>
      <c:legendPos val="t"/>
      <c:layout>
        <c:manualLayout>
          <c:xMode val="edge"/>
          <c:yMode val="edge"/>
          <c:x val="5.4495864903679483E-2"/>
          <c:y val="1.1675185338674747E-3"/>
          <c:w val="0.92337740801267776"/>
          <c:h val="0.1292940118596286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765215668796117"/>
          <c:y val="0.16708637114805094"/>
          <c:w val="0.79847595701480722"/>
          <c:h val="0.72148707106056187"/>
        </c:manualLayout>
      </c:layout>
      <c:lineChart>
        <c:grouping val="standard"/>
        <c:varyColors val="0"/>
        <c:ser>
          <c:idx val="3"/>
          <c:order val="0"/>
          <c:tx>
            <c:strRef>
              <c:f>Sheet1!$A$2</c:f>
              <c:strCache>
                <c:ptCount val="1"/>
                <c:pt idx="0">
                  <c:v>&lt;100 Beds</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General</c:formatCode>
                <c:ptCount val="5"/>
                <c:pt idx="0">
                  <c:v>23.7</c:v>
                </c:pt>
                <c:pt idx="1">
                  <c:v>26.4</c:v>
                </c:pt>
                <c:pt idx="2">
                  <c:v>24.9</c:v>
                </c:pt>
                <c:pt idx="3">
                  <c:v>31.8</c:v>
                </c:pt>
                <c:pt idx="4">
                  <c:v>42.1</c:v>
                </c:pt>
              </c:numCache>
            </c:numRef>
          </c:val>
          <c:smooth val="0"/>
        </c:ser>
        <c:ser>
          <c:idx val="0"/>
          <c:order val="1"/>
          <c:tx>
            <c:strRef>
              <c:f>Sheet1!$A$3</c:f>
              <c:strCache>
                <c:ptCount val="1"/>
                <c:pt idx="0">
                  <c:v>100-399 Beds</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General</c:formatCode>
                <c:ptCount val="5"/>
                <c:pt idx="0">
                  <c:v>30.4</c:v>
                </c:pt>
                <c:pt idx="1">
                  <c:v>35.5</c:v>
                </c:pt>
                <c:pt idx="2">
                  <c:v>35.799999999999997</c:v>
                </c:pt>
                <c:pt idx="3">
                  <c:v>39</c:v>
                </c:pt>
                <c:pt idx="4">
                  <c:v>57.8</c:v>
                </c:pt>
              </c:numCache>
            </c:numRef>
          </c:val>
          <c:smooth val="0"/>
        </c:ser>
        <c:ser>
          <c:idx val="2"/>
          <c:order val="2"/>
          <c:tx>
            <c:strRef>
              <c:f>Sheet1!$A$4</c:f>
              <c:strCache>
                <c:ptCount val="1"/>
                <c:pt idx="0">
                  <c:v>400+ Beds</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General</c:formatCode>
                <c:ptCount val="5"/>
                <c:pt idx="0">
                  <c:v>32.9</c:v>
                </c:pt>
                <c:pt idx="1">
                  <c:v>37.5</c:v>
                </c:pt>
                <c:pt idx="2">
                  <c:v>46.2</c:v>
                </c:pt>
                <c:pt idx="3">
                  <c:v>51.1</c:v>
                </c:pt>
                <c:pt idx="4">
                  <c:v>67.3</c:v>
                </c:pt>
              </c:numCache>
            </c:numRef>
          </c:val>
          <c:smooth val="0"/>
        </c:ser>
        <c:dLbls>
          <c:showLegendKey val="0"/>
          <c:showVal val="0"/>
          <c:showCatName val="0"/>
          <c:showSerName val="0"/>
          <c:showPercent val="0"/>
          <c:showBubbleSize val="0"/>
        </c:dLbls>
        <c:marker val="1"/>
        <c:smooth val="0"/>
        <c:axId val="167466112"/>
        <c:axId val="167468032"/>
      </c:lineChart>
      <c:catAx>
        <c:axId val="1674661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7468032"/>
        <c:crosses val="autoZero"/>
        <c:auto val="1"/>
        <c:lblAlgn val="ctr"/>
        <c:lblOffset val="100"/>
        <c:noMultiLvlLbl val="0"/>
      </c:catAx>
      <c:valAx>
        <c:axId val="16746803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06933508311460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7466112"/>
        <c:crosses val="autoZero"/>
        <c:crossBetween val="between"/>
        <c:majorUnit val="10"/>
      </c:valAx>
    </c:plotArea>
    <c:legend>
      <c:legendPos val="t"/>
      <c:layout>
        <c:manualLayout>
          <c:xMode val="edge"/>
          <c:yMode val="edge"/>
          <c:x val="0.11005152133761058"/>
          <c:y val="1.1675185338674747E-3"/>
          <c:w val="0.77522917274229608"/>
          <c:h val="0.1292940118596286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6306673471371635"/>
          <c:w val="0.78090138038300771"/>
          <c:h val="0.7022501701176241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Sheet1!$B$2:$B$7</c:f>
              <c:numCache>
                <c:formatCode>0.0</c:formatCode>
                <c:ptCount val="6"/>
                <c:pt idx="0">
                  <c:v>15.79</c:v>
                </c:pt>
                <c:pt idx="1">
                  <c:v>14.63</c:v>
                </c:pt>
                <c:pt idx="2">
                  <c:v>13.68</c:v>
                </c:pt>
                <c:pt idx="3">
                  <c:v>12.85</c:v>
                </c:pt>
                <c:pt idx="4">
                  <c:v>11.83</c:v>
                </c:pt>
                <c:pt idx="5">
                  <c:v>11.25</c:v>
                </c:pt>
              </c:numCache>
            </c:numRef>
          </c:val>
          <c:smooth val="0"/>
        </c:ser>
        <c:ser>
          <c:idx val="0"/>
          <c:order val="1"/>
          <c:tx>
            <c:strRef>
              <c:f>Sheet1!$C$1</c:f>
              <c:strCache>
                <c:ptCount val="1"/>
                <c:pt idx="0">
                  <c:v>18-44</c:v>
                </c:pt>
              </c:strCache>
            </c:strRef>
          </c:tx>
          <c:spPr>
            <a:ln w="25400">
              <a:solidFill>
                <a:srgbClr val="0072C6"/>
              </a:solidFill>
            </a:ln>
          </c:spPr>
          <c:marker>
            <c:symbol val="square"/>
            <c:size val="7"/>
            <c:spPr>
              <a:solidFill>
                <a:srgbClr val="0072C6"/>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Sheet1!$C$2:$C$7</c:f>
              <c:numCache>
                <c:formatCode>0.0</c:formatCode>
                <c:ptCount val="6"/>
                <c:pt idx="0">
                  <c:v>15.21</c:v>
                </c:pt>
                <c:pt idx="1">
                  <c:v>14.17</c:v>
                </c:pt>
                <c:pt idx="2">
                  <c:v>13.24</c:v>
                </c:pt>
                <c:pt idx="3">
                  <c:v>11.94</c:v>
                </c:pt>
                <c:pt idx="4">
                  <c:v>11.28</c:v>
                </c:pt>
                <c:pt idx="5">
                  <c:v>10.9</c:v>
                </c:pt>
              </c:numCache>
            </c:numRef>
          </c:val>
          <c:smooth val="0"/>
        </c:ser>
        <c:ser>
          <c:idx val="2"/>
          <c:order val="2"/>
          <c:tx>
            <c:strRef>
              <c:f>Sheet1!$D$1</c:f>
              <c:strCache>
                <c:ptCount val="1"/>
                <c:pt idx="0">
                  <c:v>45-64</c:v>
                </c:pt>
              </c:strCache>
            </c:strRef>
          </c:tx>
          <c:spPr>
            <a:ln w="25400">
              <a:solidFill>
                <a:srgbClr val="AABA0A"/>
              </a:solidFill>
            </a:ln>
          </c:spPr>
          <c:marker>
            <c:symbol val="triangle"/>
            <c:size val="9"/>
            <c:spPr>
              <a:solidFill>
                <a:srgbClr val="AABA0A"/>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Sheet1!$D$2:$D$7</c:f>
              <c:numCache>
                <c:formatCode>0.0</c:formatCode>
                <c:ptCount val="6"/>
                <c:pt idx="0">
                  <c:v>15.77</c:v>
                </c:pt>
                <c:pt idx="1">
                  <c:v>14.45</c:v>
                </c:pt>
                <c:pt idx="2">
                  <c:v>13.29</c:v>
                </c:pt>
                <c:pt idx="3">
                  <c:v>12.01</c:v>
                </c:pt>
                <c:pt idx="4">
                  <c:v>10.96</c:v>
                </c:pt>
                <c:pt idx="5">
                  <c:v>10.31</c:v>
                </c:pt>
              </c:numCache>
            </c:numRef>
          </c:val>
          <c:smooth val="0"/>
        </c:ser>
        <c:ser>
          <c:idx val="1"/>
          <c:order val="3"/>
          <c:tx>
            <c:strRef>
              <c:f>Sheet1!$E$1</c:f>
              <c:strCache>
                <c:ptCount val="1"/>
                <c:pt idx="0">
                  <c:v>65+</c:v>
                </c:pt>
              </c:strCache>
            </c:strRef>
          </c:tx>
          <c:spPr>
            <a:ln w="34925">
              <a:solidFill>
                <a:srgbClr val="7BA8DF"/>
              </a:solidFill>
            </a:ln>
          </c:spPr>
          <c:marker>
            <c:symbol val="diamond"/>
            <c:size val="9"/>
            <c:spPr>
              <a:solidFill>
                <a:srgbClr val="7BA8DF"/>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Sheet1!$E$2:$E$7</c:f>
              <c:numCache>
                <c:formatCode>0.0</c:formatCode>
                <c:ptCount val="6"/>
                <c:pt idx="0">
                  <c:v>16.079999999999998</c:v>
                </c:pt>
                <c:pt idx="1">
                  <c:v>14.94</c:v>
                </c:pt>
                <c:pt idx="2">
                  <c:v>14.1</c:v>
                </c:pt>
                <c:pt idx="3">
                  <c:v>13.83</c:v>
                </c:pt>
                <c:pt idx="4">
                  <c:v>12.63</c:v>
                </c:pt>
                <c:pt idx="5">
                  <c:v>11.99</c:v>
                </c:pt>
              </c:numCache>
            </c:numRef>
          </c:val>
          <c:smooth val="0"/>
        </c:ser>
        <c:dLbls>
          <c:showLegendKey val="0"/>
          <c:showVal val="0"/>
          <c:showCatName val="0"/>
          <c:showSerName val="0"/>
          <c:showPercent val="0"/>
          <c:showBubbleSize val="0"/>
        </c:dLbls>
        <c:marker val="1"/>
        <c:smooth val="0"/>
        <c:axId val="64407040"/>
        <c:axId val="64408960"/>
      </c:lineChart>
      <c:catAx>
        <c:axId val="64407040"/>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64408960"/>
        <c:crosses val="autoZero"/>
        <c:auto val="1"/>
        <c:lblAlgn val="ctr"/>
        <c:lblOffset val="100"/>
        <c:noMultiLvlLbl val="0"/>
      </c:catAx>
      <c:valAx>
        <c:axId val="6440896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4407040"/>
        <c:crosses val="autoZero"/>
        <c:crossBetween val="between"/>
        <c:majorUnit val="5"/>
      </c:valAx>
    </c:plotArea>
    <c:legend>
      <c:legendPos val="t"/>
      <c:layout>
        <c:manualLayout>
          <c:xMode val="edge"/>
          <c:yMode val="edge"/>
          <c:x val="8.19954797317002E-3"/>
          <c:y val="1.1675185338674747E-3"/>
          <c:w val="0.99127867697093419"/>
          <c:h val="0.1242697093418878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2911611742976573"/>
          <c:w val="0.78090138038300771"/>
          <c:h val="0.736200787401574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2008</c:v>
                </c:pt>
                <c:pt idx="1">
                  <c:v>2012</c:v>
                </c:pt>
                <c:pt idx="2">
                  <c:v>2013</c:v>
                </c:pt>
                <c:pt idx="3">
                  <c:v>2014</c:v>
                </c:pt>
              </c:strCache>
            </c:strRef>
          </c:cat>
          <c:val>
            <c:numRef>
              <c:f>Sheet1!$B$2:$E$2</c:f>
              <c:numCache>
                <c:formatCode>General</c:formatCode>
                <c:ptCount val="4"/>
                <c:pt idx="0">
                  <c:v>58.3</c:v>
                </c:pt>
                <c:pt idx="1">
                  <c:v>70.3</c:v>
                </c:pt>
                <c:pt idx="2">
                  <c:v>64.900000000000006</c:v>
                </c:pt>
                <c:pt idx="3">
                  <c:v>69.099999999999994</c:v>
                </c:pt>
              </c:numCache>
            </c:numRef>
          </c:val>
          <c:smooth val="0"/>
        </c:ser>
        <c:ser>
          <c:idx val="0"/>
          <c:order val="1"/>
          <c:tx>
            <c:strRef>
              <c:f>Sheet1!$A$3</c:f>
              <c:strCache>
                <c:ptCount val="1"/>
                <c:pt idx="0">
                  <c:v>18-34</c:v>
                </c:pt>
              </c:strCache>
            </c:strRef>
          </c:tx>
          <c:spPr>
            <a:ln w="25400">
              <a:solidFill>
                <a:srgbClr val="0072C6"/>
              </a:solidFill>
            </a:ln>
          </c:spPr>
          <c:marker>
            <c:symbol val="square"/>
            <c:size val="7"/>
            <c:spPr>
              <a:solidFill>
                <a:srgbClr val="0072C6"/>
              </a:solidFill>
              <a:ln>
                <a:noFill/>
              </a:ln>
            </c:spPr>
          </c:marker>
          <c:cat>
            <c:strRef>
              <c:f>Sheet1!$B$1:$E$1</c:f>
              <c:strCache>
                <c:ptCount val="4"/>
                <c:pt idx="0">
                  <c:v>2008</c:v>
                </c:pt>
                <c:pt idx="1">
                  <c:v>2012</c:v>
                </c:pt>
                <c:pt idx="2">
                  <c:v>2013</c:v>
                </c:pt>
                <c:pt idx="3">
                  <c:v>2014</c:v>
                </c:pt>
              </c:strCache>
            </c:strRef>
          </c:cat>
          <c:val>
            <c:numRef>
              <c:f>Sheet1!$B$3:$E$3</c:f>
              <c:numCache>
                <c:formatCode>General</c:formatCode>
                <c:ptCount val="4"/>
                <c:pt idx="0">
                  <c:v>59.4</c:v>
                </c:pt>
                <c:pt idx="1">
                  <c:v>69.2</c:v>
                </c:pt>
                <c:pt idx="2">
                  <c:v>67</c:v>
                </c:pt>
                <c:pt idx="3">
                  <c:v>72.099999999999994</c:v>
                </c:pt>
              </c:numCache>
            </c:numRef>
          </c:val>
          <c:smooth val="0"/>
        </c:ser>
        <c:ser>
          <c:idx val="2"/>
          <c:order val="2"/>
          <c:tx>
            <c:strRef>
              <c:f>Sheet1!$A$4</c:f>
              <c:strCache>
                <c:ptCount val="1"/>
                <c:pt idx="0">
                  <c:v>35-64</c:v>
                </c:pt>
              </c:strCache>
            </c:strRef>
          </c:tx>
          <c:spPr>
            <a:ln w="25400">
              <a:solidFill>
                <a:srgbClr val="AABA0A"/>
              </a:solidFill>
            </a:ln>
          </c:spPr>
          <c:marker>
            <c:symbol val="triangle"/>
            <c:size val="9"/>
            <c:spPr>
              <a:solidFill>
                <a:srgbClr val="AABA0A"/>
              </a:solidFill>
              <a:ln>
                <a:noFill/>
              </a:ln>
            </c:spPr>
          </c:marker>
          <c:cat>
            <c:strRef>
              <c:f>Sheet1!$B$1:$E$1</c:f>
              <c:strCache>
                <c:ptCount val="4"/>
                <c:pt idx="0">
                  <c:v>2008</c:v>
                </c:pt>
                <c:pt idx="1">
                  <c:v>2012</c:v>
                </c:pt>
                <c:pt idx="2">
                  <c:v>2013</c:v>
                </c:pt>
                <c:pt idx="3">
                  <c:v>2014</c:v>
                </c:pt>
              </c:strCache>
            </c:strRef>
          </c:cat>
          <c:val>
            <c:numRef>
              <c:f>Sheet1!$B$4:$E$4</c:f>
              <c:numCache>
                <c:formatCode>General</c:formatCode>
                <c:ptCount val="4"/>
                <c:pt idx="0">
                  <c:v>61.3</c:v>
                </c:pt>
                <c:pt idx="1">
                  <c:v>73.900000000000006</c:v>
                </c:pt>
                <c:pt idx="2">
                  <c:v>67.900000000000006</c:v>
                </c:pt>
                <c:pt idx="3">
                  <c:v>72</c:v>
                </c:pt>
              </c:numCache>
            </c:numRef>
          </c:val>
          <c:smooth val="0"/>
        </c:ser>
        <c:ser>
          <c:idx val="1"/>
          <c:order val="3"/>
          <c:tx>
            <c:strRef>
              <c:f>Sheet1!$A$5</c:f>
              <c:strCache>
                <c:ptCount val="1"/>
                <c:pt idx="0">
                  <c:v>65+</c:v>
                </c:pt>
              </c:strCache>
            </c:strRef>
          </c:tx>
          <c:spPr>
            <a:ln w="34925">
              <a:solidFill>
                <a:srgbClr val="7BA8DF"/>
              </a:solidFill>
            </a:ln>
          </c:spPr>
          <c:marker>
            <c:symbol val="diamond"/>
            <c:size val="9"/>
            <c:spPr>
              <a:solidFill>
                <a:srgbClr val="7BA8DF"/>
              </a:solidFill>
              <a:ln>
                <a:noFill/>
              </a:ln>
            </c:spPr>
          </c:marker>
          <c:cat>
            <c:strRef>
              <c:f>Sheet1!$B$1:$E$1</c:f>
              <c:strCache>
                <c:ptCount val="4"/>
                <c:pt idx="0">
                  <c:v>2008</c:v>
                </c:pt>
                <c:pt idx="1">
                  <c:v>2012</c:v>
                </c:pt>
                <c:pt idx="2">
                  <c:v>2013</c:v>
                </c:pt>
                <c:pt idx="3">
                  <c:v>2014</c:v>
                </c:pt>
              </c:strCache>
            </c:strRef>
          </c:cat>
          <c:val>
            <c:numRef>
              <c:f>Sheet1!$B$5:$E$5</c:f>
              <c:numCache>
                <c:formatCode>General</c:formatCode>
                <c:ptCount val="4"/>
                <c:pt idx="0">
                  <c:v>45.5</c:v>
                </c:pt>
                <c:pt idx="1">
                  <c:v>60.8</c:v>
                </c:pt>
                <c:pt idx="2">
                  <c:v>50.1</c:v>
                </c:pt>
                <c:pt idx="3">
                  <c:v>56.2</c:v>
                </c:pt>
              </c:numCache>
            </c:numRef>
          </c:val>
          <c:smooth val="0"/>
        </c:ser>
        <c:dLbls>
          <c:showLegendKey val="0"/>
          <c:showVal val="0"/>
          <c:showCatName val="0"/>
          <c:showSerName val="0"/>
          <c:showPercent val="0"/>
          <c:showBubbleSize val="0"/>
        </c:dLbls>
        <c:marker val="1"/>
        <c:smooth val="0"/>
        <c:axId val="167854848"/>
        <c:axId val="167856768"/>
      </c:lineChart>
      <c:catAx>
        <c:axId val="16785484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7856768"/>
        <c:crosses val="autoZero"/>
        <c:auto val="1"/>
        <c:lblAlgn val="ctr"/>
        <c:lblOffset val="100"/>
        <c:noMultiLvlLbl val="0"/>
      </c:catAx>
      <c:valAx>
        <c:axId val="16785676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4.6296296296296294E-3"/>
              <c:y val="0.4059861961699232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7854848"/>
        <c:crosses val="autoZero"/>
        <c:crossBetween val="between"/>
        <c:majorUnit val="10"/>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2911611742976573"/>
          <c:w val="0.78090138038300771"/>
          <c:h val="0.7362007874015748"/>
        </c:manualLayout>
      </c:layout>
      <c:lineChart>
        <c:grouping val="standard"/>
        <c:varyColors val="0"/>
        <c:ser>
          <c:idx val="3"/>
          <c:order val="0"/>
          <c:tx>
            <c:strRef>
              <c:f>Sheet1!$A$2</c:f>
              <c:strCache>
                <c:ptCount val="1"/>
                <c:pt idx="0">
                  <c:v>MSA</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2008</c:v>
                </c:pt>
                <c:pt idx="1">
                  <c:v>2012</c:v>
                </c:pt>
                <c:pt idx="2">
                  <c:v>2013</c:v>
                </c:pt>
                <c:pt idx="3">
                  <c:v>2014</c:v>
                </c:pt>
              </c:strCache>
            </c:strRef>
          </c:cat>
          <c:val>
            <c:numRef>
              <c:f>Sheet1!$B$2:$E$2</c:f>
              <c:numCache>
                <c:formatCode>General</c:formatCode>
                <c:ptCount val="4"/>
                <c:pt idx="0">
                  <c:v>59.9</c:v>
                </c:pt>
                <c:pt idx="1">
                  <c:v>71.599999999999994</c:v>
                </c:pt>
                <c:pt idx="2">
                  <c:v>66.5</c:v>
                </c:pt>
                <c:pt idx="3">
                  <c:v>69.5</c:v>
                </c:pt>
              </c:numCache>
            </c:numRef>
          </c:val>
          <c:smooth val="0"/>
        </c:ser>
        <c:ser>
          <c:idx val="0"/>
          <c:order val="1"/>
          <c:tx>
            <c:strRef>
              <c:f>Sheet1!$A$3</c:f>
              <c:strCache>
                <c:ptCount val="1"/>
                <c:pt idx="0">
                  <c:v>Non-MSA</c:v>
                </c:pt>
              </c:strCache>
            </c:strRef>
          </c:tx>
          <c:spPr>
            <a:ln w="25400">
              <a:solidFill>
                <a:srgbClr val="0072C6"/>
              </a:solidFill>
            </a:ln>
          </c:spPr>
          <c:marker>
            <c:symbol val="square"/>
            <c:size val="7"/>
            <c:spPr>
              <a:solidFill>
                <a:srgbClr val="0072C6"/>
              </a:solidFill>
              <a:ln>
                <a:noFill/>
              </a:ln>
            </c:spPr>
          </c:marker>
          <c:cat>
            <c:strRef>
              <c:f>Sheet1!$B$1:$E$1</c:f>
              <c:strCache>
                <c:ptCount val="4"/>
                <c:pt idx="0">
                  <c:v>2008</c:v>
                </c:pt>
                <c:pt idx="1">
                  <c:v>2012</c:v>
                </c:pt>
                <c:pt idx="2">
                  <c:v>2013</c:v>
                </c:pt>
                <c:pt idx="3">
                  <c:v>2014</c:v>
                </c:pt>
              </c:strCache>
            </c:strRef>
          </c:cat>
          <c:val>
            <c:numRef>
              <c:f>Sheet1!$B$3:$E$3</c:f>
              <c:numCache>
                <c:formatCode>General</c:formatCode>
                <c:ptCount val="4"/>
                <c:pt idx="0">
                  <c:v>50.3</c:v>
                </c:pt>
                <c:pt idx="1">
                  <c:v>63.8</c:v>
                </c:pt>
                <c:pt idx="2">
                  <c:v>57.5</c:v>
                </c:pt>
                <c:pt idx="3">
                  <c:v>66.900000000000006</c:v>
                </c:pt>
              </c:numCache>
            </c:numRef>
          </c:val>
          <c:smooth val="0"/>
        </c:ser>
        <c:dLbls>
          <c:showLegendKey val="0"/>
          <c:showVal val="0"/>
          <c:showCatName val="0"/>
          <c:showSerName val="0"/>
          <c:showPercent val="0"/>
          <c:showBubbleSize val="0"/>
        </c:dLbls>
        <c:marker val="1"/>
        <c:smooth val="0"/>
        <c:axId val="167898112"/>
        <c:axId val="167908480"/>
      </c:lineChart>
      <c:catAx>
        <c:axId val="1678981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7908480"/>
        <c:crosses val="autoZero"/>
        <c:auto val="1"/>
        <c:lblAlgn val="ctr"/>
        <c:lblOffset val="100"/>
        <c:noMultiLvlLbl val="0"/>
      </c:catAx>
      <c:valAx>
        <c:axId val="16790848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4.6296296296296294E-3"/>
              <c:y val="0.4028997764168368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7898112"/>
        <c:crosses val="autoZero"/>
        <c:crossBetween val="between"/>
        <c:majorUnit val="10"/>
      </c:valAx>
    </c:plotArea>
    <c:legend>
      <c:legendPos val="t"/>
      <c:layout>
        <c:manualLayout>
          <c:xMode val="edge"/>
          <c:yMode val="edge"/>
          <c:x val="8.19954797317002E-3"/>
          <c:y val="1.1675185338674747E-3"/>
          <c:w val="0.99127867697093419"/>
          <c:h val="7.797341304559152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6923957421988919"/>
          <c:w val="0.78090138038300771"/>
          <c:h val="0.6960773306114513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2008</c:v>
                </c:pt>
                <c:pt idx="1">
                  <c:v>2012</c:v>
                </c:pt>
                <c:pt idx="2">
                  <c:v>2013</c:v>
                </c:pt>
                <c:pt idx="3">
                  <c:v>2014</c:v>
                </c:pt>
              </c:strCache>
            </c:strRef>
          </c:cat>
          <c:val>
            <c:numRef>
              <c:f>Sheet1!$B$2:$E$2</c:f>
              <c:numCache>
                <c:formatCode>General</c:formatCode>
                <c:ptCount val="4"/>
                <c:pt idx="0">
                  <c:v>58.3</c:v>
                </c:pt>
                <c:pt idx="1">
                  <c:v>70.3</c:v>
                </c:pt>
                <c:pt idx="2">
                  <c:v>64.900000000000006</c:v>
                </c:pt>
                <c:pt idx="3">
                  <c:v>69.099999999999994</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Sheet1!$B$1:$E$1</c:f>
              <c:strCache>
                <c:ptCount val="4"/>
                <c:pt idx="0">
                  <c:v>2008</c:v>
                </c:pt>
                <c:pt idx="1">
                  <c:v>2012</c:v>
                </c:pt>
                <c:pt idx="2">
                  <c:v>2013</c:v>
                </c:pt>
                <c:pt idx="3">
                  <c:v>2014</c:v>
                </c:pt>
              </c:strCache>
            </c:strRef>
          </c:cat>
          <c:val>
            <c:numRef>
              <c:f>Sheet1!$B$3:$E$3</c:f>
              <c:numCache>
                <c:formatCode>General</c:formatCode>
                <c:ptCount val="4"/>
                <c:pt idx="0">
                  <c:v>58.8</c:v>
                </c:pt>
                <c:pt idx="1">
                  <c:v>71.099999999999994</c:v>
                </c:pt>
                <c:pt idx="2">
                  <c:v>66.400000000000006</c:v>
                </c:pt>
                <c:pt idx="3">
                  <c:v>70.3</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Sheet1!$B$1:$E$1</c:f>
              <c:strCache>
                <c:ptCount val="4"/>
                <c:pt idx="0">
                  <c:v>2008</c:v>
                </c:pt>
                <c:pt idx="1">
                  <c:v>2012</c:v>
                </c:pt>
                <c:pt idx="2">
                  <c:v>2013</c:v>
                </c:pt>
                <c:pt idx="3">
                  <c:v>2014</c:v>
                </c:pt>
              </c:strCache>
            </c:strRef>
          </c:cat>
          <c:val>
            <c:numRef>
              <c:f>Sheet1!$B$4:$E$4</c:f>
              <c:numCache>
                <c:formatCode>General</c:formatCode>
                <c:ptCount val="4"/>
                <c:pt idx="0">
                  <c:v>54.1</c:v>
                </c:pt>
                <c:pt idx="1">
                  <c:v>68.099999999999994</c:v>
                </c:pt>
                <c:pt idx="2">
                  <c:v>67.2</c:v>
                </c:pt>
                <c:pt idx="3">
                  <c:v>80.900000000000006</c:v>
                </c:pt>
              </c:numCache>
            </c:numRef>
          </c:val>
          <c:smooth val="0"/>
        </c:ser>
        <c:ser>
          <c:idx val="1"/>
          <c:order val="3"/>
          <c:tx>
            <c:strRef>
              <c:f>Sheet1!$A$5</c:f>
              <c:strCache>
                <c:ptCount val="1"/>
                <c:pt idx="0">
                  <c:v>Asian</c:v>
                </c:pt>
              </c:strCache>
            </c:strRef>
          </c:tx>
          <c:spPr>
            <a:ln w="34925">
              <a:solidFill>
                <a:srgbClr val="7BA8DF"/>
              </a:solidFill>
            </a:ln>
          </c:spPr>
          <c:marker>
            <c:symbol val="diamond"/>
            <c:size val="9"/>
            <c:spPr>
              <a:solidFill>
                <a:srgbClr val="7BA8DF"/>
              </a:solidFill>
              <a:ln>
                <a:noFill/>
              </a:ln>
            </c:spPr>
          </c:marker>
          <c:cat>
            <c:strRef>
              <c:f>Sheet1!$B$1:$E$1</c:f>
              <c:strCache>
                <c:ptCount val="4"/>
                <c:pt idx="0">
                  <c:v>2008</c:v>
                </c:pt>
                <c:pt idx="1">
                  <c:v>2012</c:v>
                </c:pt>
                <c:pt idx="2">
                  <c:v>2013</c:v>
                </c:pt>
                <c:pt idx="3">
                  <c:v>2014</c:v>
                </c:pt>
              </c:strCache>
            </c:strRef>
          </c:cat>
          <c:val>
            <c:numRef>
              <c:f>Sheet1!$B$5:$E$5</c:f>
              <c:numCache>
                <c:formatCode>General</c:formatCode>
                <c:ptCount val="4"/>
                <c:pt idx="0">
                  <c:v>67.599999999999994</c:v>
                </c:pt>
                <c:pt idx="1">
                  <c:v>73.8</c:v>
                </c:pt>
                <c:pt idx="2">
                  <c:v>67.2</c:v>
                </c:pt>
                <c:pt idx="3">
                  <c:v>73</c:v>
                </c:pt>
              </c:numCache>
            </c:numRef>
          </c:val>
          <c:smooth val="0"/>
        </c:ser>
        <c:ser>
          <c:idx val="4"/>
          <c:order val="4"/>
          <c:tx>
            <c:strRef>
              <c:f>Sheet1!$A$6</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Sheet1!$B$1:$E$1</c:f>
              <c:strCache>
                <c:ptCount val="4"/>
                <c:pt idx="0">
                  <c:v>2008</c:v>
                </c:pt>
                <c:pt idx="1">
                  <c:v>2012</c:v>
                </c:pt>
                <c:pt idx="2">
                  <c:v>2013</c:v>
                </c:pt>
                <c:pt idx="3">
                  <c:v>2014</c:v>
                </c:pt>
              </c:strCache>
            </c:strRef>
          </c:cat>
          <c:val>
            <c:numRef>
              <c:f>Sheet1!$B$6:$E$6</c:f>
              <c:numCache>
                <c:formatCode>General</c:formatCode>
                <c:ptCount val="4"/>
                <c:pt idx="0">
                  <c:v>57.1</c:v>
                </c:pt>
                <c:pt idx="1">
                  <c:v>67.599999999999994</c:v>
                </c:pt>
                <c:pt idx="2">
                  <c:v>60.2</c:v>
                </c:pt>
                <c:pt idx="3">
                  <c:v>61.2</c:v>
                </c:pt>
              </c:numCache>
            </c:numRef>
          </c:val>
          <c:smooth val="0"/>
        </c:ser>
        <c:dLbls>
          <c:showLegendKey val="0"/>
          <c:showVal val="0"/>
          <c:showCatName val="0"/>
          <c:showSerName val="0"/>
          <c:showPercent val="0"/>
          <c:showBubbleSize val="0"/>
        </c:dLbls>
        <c:marker val="1"/>
        <c:smooth val="0"/>
        <c:axId val="167991936"/>
        <c:axId val="168002304"/>
      </c:lineChart>
      <c:catAx>
        <c:axId val="1679919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8002304"/>
        <c:crosses val="autoZero"/>
        <c:auto val="1"/>
        <c:lblAlgn val="ctr"/>
        <c:lblOffset val="100"/>
        <c:noMultiLvlLbl val="0"/>
      </c:catAx>
      <c:valAx>
        <c:axId val="16800230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4.6296296296296294E-3"/>
              <c:y val="0.4245047146884417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7991936"/>
        <c:crosses val="autoZero"/>
        <c:crossBetween val="between"/>
        <c:majorUnit val="10"/>
      </c:valAx>
    </c:plotArea>
    <c:legend>
      <c:legendPos val="t"/>
      <c:layout>
        <c:manualLayout>
          <c:xMode val="edge"/>
          <c:yMode val="edge"/>
          <c:x val="6.0668805288227851E-2"/>
          <c:y val="1.1675185338674747E-3"/>
          <c:w val="0.8894269466316711"/>
          <c:h val="0.1180968698357149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6923957421988919"/>
          <c:w val="0.78090138038300771"/>
          <c:h val="0.69607733061145138"/>
        </c:manualLayout>
      </c:layout>
      <c:lineChart>
        <c:grouping val="standard"/>
        <c:varyColors val="0"/>
        <c:ser>
          <c:idx val="3"/>
          <c:order val="0"/>
          <c:tx>
            <c:strRef>
              <c:f>Sheet1!$A$2</c:f>
              <c:strCache>
                <c:ptCount val="1"/>
                <c:pt idx="0">
                  <c:v>&lt;High School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2008</c:v>
                </c:pt>
                <c:pt idx="1">
                  <c:v>2012</c:v>
                </c:pt>
                <c:pt idx="2">
                  <c:v>2013</c:v>
                </c:pt>
                <c:pt idx="3">
                  <c:v>2014</c:v>
                </c:pt>
              </c:strCache>
            </c:strRef>
          </c:cat>
          <c:val>
            <c:numRef>
              <c:f>Sheet1!$B$2:$E$2</c:f>
              <c:numCache>
                <c:formatCode>General</c:formatCode>
                <c:ptCount val="4"/>
                <c:pt idx="0">
                  <c:v>48.8</c:v>
                </c:pt>
                <c:pt idx="1">
                  <c:v>66.099999999999994</c:v>
                </c:pt>
                <c:pt idx="2">
                  <c:v>51.3</c:v>
                </c:pt>
                <c:pt idx="3">
                  <c:v>60.1</c:v>
                </c:pt>
              </c:numCache>
            </c:numRef>
          </c:val>
          <c:smooth val="0"/>
        </c:ser>
        <c:ser>
          <c:idx val="0"/>
          <c:order val="1"/>
          <c:tx>
            <c:strRef>
              <c:f>Sheet1!$A$3</c:f>
              <c:strCache>
                <c:ptCount val="1"/>
                <c:pt idx="0">
                  <c:v>High School Grad</c:v>
                </c:pt>
              </c:strCache>
            </c:strRef>
          </c:tx>
          <c:spPr>
            <a:ln w="25400">
              <a:solidFill>
                <a:srgbClr val="0072C6"/>
              </a:solidFill>
            </a:ln>
          </c:spPr>
          <c:marker>
            <c:symbol val="square"/>
            <c:size val="7"/>
            <c:spPr>
              <a:solidFill>
                <a:srgbClr val="0072C6"/>
              </a:solidFill>
              <a:ln>
                <a:noFill/>
              </a:ln>
            </c:spPr>
          </c:marker>
          <c:cat>
            <c:strRef>
              <c:f>Sheet1!$B$1:$E$1</c:f>
              <c:strCache>
                <c:ptCount val="4"/>
                <c:pt idx="0">
                  <c:v>2008</c:v>
                </c:pt>
                <c:pt idx="1">
                  <c:v>2012</c:v>
                </c:pt>
                <c:pt idx="2">
                  <c:v>2013</c:v>
                </c:pt>
                <c:pt idx="3">
                  <c:v>2014</c:v>
                </c:pt>
              </c:strCache>
            </c:strRef>
          </c:cat>
          <c:val>
            <c:numRef>
              <c:f>Sheet1!$B$3:$E$3</c:f>
              <c:numCache>
                <c:formatCode>General</c:formatCode>
                <c:ptCount val="4"/>
                <c:pt idx="0">
                  <c:v>56.5</c:v>
                </c:pt>
                <c:pt idx="1">
                  <c:v>67.099999999999994</c:v>
                </c:pt>
                <c:pt idx="2">
                  <c:v>57.1</c:v>
                </c:pt>
                <c:pt idx="3">
                  <c:v>60.3</c:v>
                </c:pt>
              </c:numCache>
            </c:numRef>
          </c:val>
          <c:smooth val="0"/>
        </c:ser>
        <c:ser>
          <c:idx val="2"/>
          <c:order val="2"/>
          <c:tx>
            <c:strRef>
              <c:f>Sheet1!$A$4</c:f>
              <c:strCache>
                <c:ptCount val="1"/>
                <c:pt idx="0">
                  <c:v>Some College</c:v>
                </c:pt>
              </c:strCache>
            </c:strRef>
          </c:tx>
          <c:spPr>
            <a:ln w="25400">
              <a:solidFill>
                <a:srgbClr val="AABA0A"/>
              </a:solidFill>
            </a:ln>
          </c:spPr>
          <c:marker>
            <c:symbol val="triangle"/>
            <c:size val="9"/>
            <c:spPr>
              <a:solidFill>
                <a:srgbClr val="AABA0A"/>
              </a:solidFill>
              <a:ln>
                <a:noFill/>
              </a:ln>
            </c:spPr>
          </c:marker>
          <c:cat>
            <c:strRef>
              <c:f>Sheet1!$B$1:$E$1</c:f>
              <c:strCache>
                <c:ptCount val="4"/>
                <c:pt idx="0">
                  <c:v>2008</c:v>
                </c:pt>
                <c:pt idx="1">
                  <c:v>2012</c:v>
                </c:pt>
                <c:pt idx="2">
                  <c:v>2013</c:v>
                </c:pt>
                <c:pt idx="3">
                  <c:v>2014</c:v>
                </c:pt>
              </c:strCache>
            </c:strRef>
          </c:cat>
          <c:val>
            <c:numRef>
              <c:f>Sheet1!$B$4:$E$4</c:f>
              <c:numCache>
                <c:formatCode>General</c:formatCode>
                <c:ptCount val="4"/>
                <c:pt idx="0">
                  <c:v>61.3</c:v>
                </c:pt>
                <c:pt idx="1">
                  <c:v>69.5</c:v>
                </c:pt>
                <c:pt idx="2">
                  <c:v>69.599999999999994</c:v>
                </c:pt>
                <c:pt idx="3">
                  <c:v>71.400000000000006</c:v>
                </c:pt>
              </c:numCache>
            </c:numRef>
          </c:val>
          <c:smooth val="0"/>
        </c:ser>
        <c:ser>
          <c:idx val="1"/>
          <c:order val="3"/>
          <c:tx>
            <c:strRef>
              <c:f>Sheet1!$A$5</c:f>
              <c:strCache>
                <c:ptCount val="1"/>
                <c:pt idx="0">
                  <c:v>College Grad</c:v>
                </c:pt>
              </c:strCache>
            </c:strRef>
          </c:tx>
          <c:spPr>
            <a:ln w="34925">
              <a:solidFill>
                <a:srgbClr val="7BA8DF"/>
              </a:solidFill>
            </a:ln>
          </c:spPr>
          <c:marker>
            <c:symbol val="diamond"/>
            <c:size val="9"/>
            <c:spPr>
              <a:solidFill>
                <a:srgbClr val="7BA8DF"/>
              </a:solidFill>
              <a:ln>
                <a:noFill/>
              </a:ln>
            </c:spPr>
          </c:marker>
          <c:cat>
            <c:strRef>
              <c:f>Sheet1!$B$1:$E$1</c:f>
              <c:strCache>
                <c:ptCount val="4"/>
                <c:pt idx="0">
                  <c:v>2008</c:v>
                </c:pt>
                <c:pt idx="1">
                  <c:v>2012</c:v>
                </c:pt>
                <c:pt idx="2">
                  <c:v>2013</c:v>
                </c:pt>
                <c:pt idx="3">
                  <c:v>2014</c:v>
                </c:pt>
              </c:strCache>
            </c:strRef>
          </c:cat>
          <c:val>
            <c:numRef>
              <c:f>Sheet1!$B$5:$E$5</c:f>
              <c:numCache>
                <c:formatCode>General</c:formatCode>
                <c:ptCount val="4"/>
                <c:pt idx="0">
                  <c:v>60.8</c:v>
                </c:pt>
                <c:pt idx="1">
                  <c:v>75.099999999999994</c:v>
                </c:pt>
                <c:pt idx="2">
                  <c:v>69.5</c:v>
                </c:pt>
                <c:pt idx="3">
                  <c:v>74.5</c:v>
                </c:pt>
              </c:numCache>
            </c:numRef>
          </c:val>
          <c:smooth val="0"/>
        </c:ser>
        <c:dLbls>
          <c:showLegendKey val="0"/>
          <c:showVal val="0"/>
          <c:showCatName val="0"/>
          <c:showSerName val="0"/>
          <c:showPercent val="0"/>
          <c:showBubbleSize val="0"/>
        </c:dLbls>
        <c:marker val="1"/>
        <c:smooth val="0"/>
        <c:axId val="168127104"/>
        <c:axId val="168145664"/>
      </c:lineChart>
      <c:catAx>
        <c:axId val="16812710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8145664"/>
        <c:crosses val="autoZero"/>
        <c:auto val="1"/>
        <c:lblAlgn val="ctr"/>
        <c:lblOffset val="100"/>
        <c:noMultiLvlLbl val="0"/>
      </c:catAx>
      <c:valAx>
        <c:axId val="16814566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214182949353553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8127104"/>
        <c:crosses val="autoZero"/>
        <c:crossBetween val="between"/>
        <c:majorUnit val="10"/>
      </c:valAx>
    </c:plotArea>
    <c:legend>
      <c:legendPos val="t"/>
      <c:layout>
        <c:manualLayout>
          <c:xMode val="edge"/>
          <c:yMode val="edge"/>
          <c:x val="8.19954797317002E-3"/>
          <c:y val="1.1675185338674747E-3"/>
          <c:w val="0.99127867697093419"/>
          <c:h val="0.1180968698357149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0442475940507435"/>
          <c:w val="0.78090138038300771"/>
          <c:h val="0.76089214542626615"/>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2008</c:v>
                </c:pt>
                <c:pt idx="1">
                  <c:v>2012</c:v>
                </c:pt>
                <c:pt idx="2">
                  <c:v>2013</c:v>
                </c:pt>
                <c:pt idx="3">
                  <c:v>2014</c:v>
                </c:pt>
              </c:strCache>
            </c:strRef>
          </c:cat>
          <c:val>
            <c:numRef>
              <c:f>Sheet1!$B$2:$E$2</c:f>
              <c:numCache>
                <c:formatCode>General</c:formatCode>
                <c:ptCount val="4"/>
                <c:pt idx="0">
                  <c:v>46.7</c:v>
                </c:pt>
                <c:pt idx="1">
                  <c:v>64.400000000000006</c:v>
                </c:pt>
                <c:pt idx="2">
                  <c:v>63</c:v>
                </c:pt>
                <c:pt idx="3">
                  <c:v>63</c:v>
                </c:pt>
              </c:numCache>
            </c:numRef>
          </c:val>
          <c:smooth val="0"/>
        </c:ser>
        <c:ser>
          <c:idx val="0"/>
          <c:order val="1"/>
          <c:tx>
            <c:strRef>
              <c:f>Sheet1!$A$3</c:f>
              <c:strCache>
                <c:ptCount val="1"/>
                <c:pt idx="0">
                  <c:v>18-34</c:v>
                </c:pt>
              </c:strCache>
            </c:strRef>
          </c:tx>
          <c:spPr>
            <a:ln w="25400">
              <a:solidFill>
                <a:srgbClr val="0072C6"/>
              </a:solidFill>
            </a:ln>
          </c:spPr>
          <c:marker>
            <c:symbol val="square"/>
            <c:size val="7"/>
            <c:spPr>
              <a:solidFill>
                <a:srgbClr val="0072C6"/>
              </a:solidFill>
              <a:ln>
                <a:noFill/>
              </a:ln>
            </c:spPr>
          </c:marker>
          <c:cat>
            <c:strRef>
              <c:f>Sheet1!$B$1:$E$1</c:f>
              <c:strCache>
                <c:ptCount val="4"/>
                <c:pt idx="0">
                  <c:v>2008</c:v>
                </c:pt>
                <c:pt idx="1">
                  <c:v>2012</c:v>
                </c:pt>
                <c:pt idx="2">
                  <c:v>2013</c:v>
                </c:pt>
                <c:pt idx="3">
                  <c:v>2014</c:v>
                </c:pt>
              </c:strCache>
            </c:strRef>
          </c:cat>
          <c:val>
            <c:numRef>
              <c:f>Sheet1!$B$3:$E$3</c:f>
              <c:numCache>
                <c:formatCode>General</c:formatCode>
                <c:ptCount val="4"/>
                <c:pt idx="0">
                  <c:v>37.200000000000003</c:v>
                </c:pt>
                <c:pt idx="1">
                  <c:v>59.1</c:v>
                </c:pt>
                <c:pt idx="2">
                  <c:v>54.7</c:v>
                </c:pt>
                <c:pt idx="3">
                  <c:v>58.5</c:v>
                </c:pt>
              </c:numCache>
            </c:numRef>
          </c:val>
          <c:smooth val="0"/>
        </c:ser>
        <c:ser>
          <c:idx val="2"/>
          <c:order val="2"/>
          <c:tx>
            <c:strRef>
              <c:f>Sheet1!$A$4</c:f>
              <c:strCache>
                <c:ptCount val="1"/>
                <c:pt idx="0">
                  <c:v>35-64</c:v>
                </c:pt>
              </c:strCache>
            </c:strRef>
          </c:tx>
          <c:spPr>
            <a:ln w="25400">
              <a:solidFill>
                <a:srgbClr val="AABA0A"/>
              </a:solidFill>
            </a:ln>
          </c:spPr>
          <c:marker>
            <c:symbol val="triangle"/>
            <c:size val="9"/>
            <c:spPr>
              <a:solidFill>
                <a:srgbClr val="AABA0A"/>
              </a:solidFill>
              <a:ln>
                <a:noFill/>
              </a:ln>
            </c:spPr>
          </c:marker>
          <c:cat>
            <c:strRef>
              <c:f>Sheet1!$B$1:$E$1</c:f>
              <c:strCache>
                <c:ptCount val="4"/>
                <c:pt idx="0">
                  <c:v>2008</c:v>
                </c:pt>
                <c:pt idx="1">
                  <c:v>2012</c:v>
                </c:pt>
                <c:pt idx="2">
                  <c:v>2013</c:v>
                </c:pt>
                <c:pt idx="3">
                  <c:v>2014</c:v>
                </c:pt>
              </c:strCache>
            </c:strRef>
          </c:cat>
          <c:val>
            <c:numRef>
              <c:f>Sheet1!$B$4:$E$4</c:f>
              <c:numCache>
                <c:formatCode>General</c:formatCode>
                <c:ptCount val="4"/>
                <c:pt idx="0">
                  <c:v>49.3</c:v>
                </c:pt>
                <c:pt idx="1">
                  <c:v>65.099999999999994</c:v>
                </c:pt>
                <c:pt idx="2">
                  <c:v>64.900000000000006</c:v>
                </c:pt>
                <c:pt idx="3">
                  <c:v>64.5</c:v>
                </c:pt>
              </c:numCache>
            </c:numRef>
          </c:val>
          <c:smooth val="0"/>
        </c:ser>
        <c:ser>
          <c:idx val="1"/>
          <c:order val="3"/>
          <c:tx>
            <c:strRef>
              <c:f>Sheet1!$A$5</c:f>
              <c:strCache>
                <c:ptCount val="1"/>
                <c:pt idx="0">
                  <c:v>65+</c:v>
                </c:pt>
              </c:strCache>
            </c:strRef>
          </c:tx>
          <c:spPr>
            <a:ln w="34925">
              <a:solidFill>
                <a:srgbClr val="7BA8DF"/>
              </a:solidFill>
            </a:ln>
          </c:spPr>
          <c:marker>
            <c:symbol val="diamond"/>
            <c:size val="9"/>
            <c:spPr>
              <a:solidFill>
                <a:srgbClr val="7BA8DF"/>
              </a:solidFill>
              <a:ln>
                <a:noFill/>
              </a:ln>
            </c:spPr>
          </c:marker>
          <c:cat>
            <c:strRef>
              <c:f>Sheet1!$B$1:$E$1</c:f>
              <c:strCache>
                <c:ptCount val="4"/>
                <c:pt idx="0">
                  <c:v>2008</c:v>
                </c:pt>
                <c:pt idx="1">
                  <c:v>2012</c:v>
                </c:pt>
                <c:pt idx="2">
                  <c:v>2013</c:v>
                </c:pt>
                <c:pt idx="3">
                  <c:v>2014</c:v>
                </c:pt>
              </c:strCache>
            </c:strRef>
          </c:cat>
          <c:val>
            <c:numRef>
              <c:f>Sheet1!$B$5:$E$5</c:f>
              <c:numCache>
                <c:formatCode>General</c:formatCode>
                <c:ptCount val="4"/>
                <c:pt idx="0">
                  <c:v>59.2</c:v>
                </c:pt>
                <c:pt idx="1">
                  <c:v>72.3</c:v>
                </c:pt>
                <c:pt idx="2">
                  <c:v>72.400000000000006</c:v>
                </c:pt>
                <c:pt idx="3">
                  <c:v>70</c:v>
                </c:pt>
              </c:numCache>
            </c:numRef>
          </c:val>
          <c:smooth val="0"/>
        </c:ser>
        <c:dLbls>
          <c:showLegendKey val="0"/>
          <c:showVal val="0"/>
          <c:showCatName val="0"/>
          <c:showSerName val="0"/>
          <c:showPercent val="0"/>
          <c:showBubbleSize val="0"/>
        </c:dLbls>
        <c:marker val="1"/>
        <c:smooth val="0"/>
        <c:axId val="168318464"/>
        <c:axId val="168320384"/>
      </c:lineChart>
      <c:catAx>
        <c:axId val="16831846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8320384"/>
        <c:crosses val="autoZero"/>
        <c:auto val="1"/>
        <c:lblAlgn val="ctr"/>
        <c:lblOffset val="100"/>
        <c:noMultiLvlLbl val="0"/>
      </c:catAx>
      <c:valAx>
        <c:axId val="16832038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390554097404491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8318464"/>
        <c:crosses val="autoZero"/>
        <c:crossBetween val="between"/>
        <c:majorUnit val="10"/>
      </c:valAx>
    </c:plotArea>
    <c:legend>
      <c:legendPos val="t"/>
      <c:layout>
        <c:manualLayout>
          <c:xMode val="edge"/>
          <c:yMode val="edge"/>
          <c:x val="8.19954797317002E-3"/>
          <c:y val="1.1675185338674747E-3"/>
          <c:w val="0.99127867697093419"/>
          <c:h val="6.254131428015942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0133833965198794"/>
          <c:w val="0.78090138038300771"/>
          <c:h val="0.76397856517935259"/>
        </c:manualLayout>
      </c:layout>
      <c:lineChart>
        <c:grouping val="standard"/>
        <c:varyColors val="0"/>
        <c:ser>
          <c:idx val="3"/>
          <c:order val="0"/>
          <c:tx>
            <c:strRef>
              <c:f>Sheet1!$A$2</c:f>
              <c:strCache>
                <c:ptCount val="1"/>
                <c:pt idx="0">
                  <c:v>MSA</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2008</c:v>
                </c:pt>
                <c:pt idx="1">
                  <c:v>2012</c:v>
                </c:pt>
                <c:pt idx="2">
                  <c:v>2013</c:v>
                </c:pt>
                <c:pt idx="3">
                  <c:v>2014</c:v>
                </c:pt>
              </c:strCache>
            </c:strRef>
          </c:cat>
          <c:val>
            <c:numRef>
              <c:f>Sheet1!$B$2:$E$2</c:f>
              <c:numCache>
                <c:formatCode>General</c:formatCode>
                <c:ptCount val="4"/>
                <c:pt idx="0">
                  <c:v>47.3</c:v>
                </c:pt>
                <c:pt idx="1">
                  <c:v>64.3</c:v>
                </c:pt>
                <c:pt idx="2">
                  <c:v>64</c:v>
                </c:pt>
                <c:pt idx="3">
                  <c:v>64.3</c:v>
                </c:pt>
              </c:numCache>
            </c:numRef>
          </c:val>
          <c:smooth val="0"/>
        </c:ser>
        <c:ser>
          <c:idx val="0"/>
          <c:order val="1"/>
          <c:tx>
            <c:strRef>
              <c:f>Sheet1!$A$3</c:f>
              <c:strCache>
                <c:ptCount val="1"/>
                <c:pt idx="0">
                  <c:v>Non-MSA</c:v>
                </c:pt>
              </c:strCache>
            </c:strRef>
          </c:tx>
          <c:spPr>
            <a:ln w="25400">
              <a:solidFill>
                <a:srgbClr val="0072C6"/>
              </a:solidFill>
            </a:ln>
          </c:spPr>
          <c:marker>
            <c:symbol val="square"/>
            <c:size val="7"/>
            <c:spPr>
              <a:solidFill>
                <a:srgbClr val="0072C6"/>
              </a:solidFill>
              <a:ln>
                <a:noFill/>
              </a:ln>
            </c:spPr>
          </c:marker>
          <c:cat>
            <c:strRef>
              <c:f>Sheet1!$B$1:$E$1</c:f>
              <c:strCache>
                <c:ptCount val="4"/>
                <c:pt idx="0">
                  <c:v>2008</c:v>
                </c:pt>
                <c:pt idx="1">
                  <c:v>2012</c:v>
                </c:pt>
                <c:pt idx="2">
                  <c:v>2013</c:v>
                </c:pt>
                <c:pt idx="3">
                  <c:v>2014</c:v>
                </c:pt>
              </c:strCache>
            </c:strRef>
          </c:cat>
          <c:val>
            <c:numRef>
              <c:f>Sheet1!$B$3:$E$3</c:f>
              <c:numCache>
                <c:formatCode>General</c:formatCode>
                <c:ptCount val="4"/>
                <c:pt idx="0">
                  <c:v>43.6</c:v>
                </c:pt>
                <c:pt idx="1">
                  <c:v>65.099999999999994</c:v>
                </c:pt>
                <c:pt idx="2">
                  <c:v>58.2</c:v>
                </c:pt>
                <c:pt idx="3">
                  <c:v>56.6</c:v>
                </c:pt>
              </c:numCache>
            </c:numRef>
          </c:val>
          <c:smooth val="0"/>
        </c:ser>
        <c:dLbls>
          <c:showLegendKey val="0"/>
          <c:showVal val="0"/>
          <c:showCatName val="0"/>
          <c:showSerName val="0"/>
          <c:showPercent val="0"/>
          <c:showBubbleSize val="0"/>
        </c:dLbls>
        <c:marker val="1"/>
        <c:smooth val="0"/>
        <c:axId val="168411136"/>
        <c:axId val="168413056"/>
      </c:lineChart>
      <c:catAx>
        <c:axId val="1684111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8413056"/>
        <c:crosses val="autoZero"/>
        <c:auto val="1"/>
        <c:lblAlgn val="ctr"/>
        <c:lblOffset val="100"/>
        <c:noMultiLvlLbl val="0"/>
      </c:catAx>
      <c:valAx>
        <c:axId val="168413056"/>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393640517157577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8411136"/>
        <c:crosses val="autoZero"/>
        <c:crossBetween val="between"/>
        <c:majorUnit val="10"/>
      </c:valAx>
    </c:plotArea>
    <c:legend>
      <c:legendPos val="t"/>
      <c:layout>
        <c:manualLayout>
          <c:xMode val="edge"/>
          <c:yMode val="edge"/>
          <c:x val="8.19954797317002E-3"/>
          <c:y val="1.1675185338674747E-3"/>
          <c:w val="0.99127867697093419"/>
          <c:h val="6.254131428015942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5380747545445708"/>
          <c:w val="0.78090138038300771"/>
          <c:h val="0.71150942937688344"/>
        </c:manualLayout>
      </c:layout>
      <c:lineChart>
        <c:grouping val="standard"/>
        <c:varyColors val="0"/>
        <c:ser>
          <c:idx val="3"/>
          <c:order val="0"/>
          <c:tx>
            <c:strRef>
              <c:f>Sheet1!$A$2</c:f>
              <c:strCache>
                <c:ptCount val="1"/>
                <c:pt idx="0">
                  <c:v>White </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2008</c:v>
                </c:pt>
                <c:pt idx="1">
                  <c:v>2012</c:v>
                </c:pt>
                <c:pt idx="2">
                  <c:v>2013</c:v>
                </c:pt>
                <c:pt idx="3">
                  <c:v>2014</c:v>
                </c:pt>
              </c:strCache>
            </c:strRef>
          </c:cat>
          <c:val>
            <c:numRef>
              <c:f>Sheet1!$B$2:$E$2</c:f>
              <c:numCache>
                <c:formatCode>General</c:formatCode>
                <c:ptCount val="4"/>
                <c:pt idx="0">
                  <c:v>48.4</c:v>
                </c:pt>
                <c:pt idx="1">
                  <c:v>65.900000000000006</c:v>
                </c:pt>
                <c:pt idx="2">
                  <c:v>65.599999999999994</c:v>
                </c:pt>
                <c:pt idx="3">
                  <c:v>64.8</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Sheet1!$B$1:$E$1</c:f>
              <c:strCache>
                <c:ptCount val="4"/>
                <c:pt idx="0">
                  <c:v>2008</c:v>
                </c:pt>
                <c:pt idx="1">
                  <c:v>2012</c:v>
                </c:pt>
                <c:pt idx="2">
                  <c:v>2013</c:v>
                </c:pt>
                <c:pt idx="3">
                  <c:v>2014</c:v>
                </c:pt>
              </c:strCache>
            </c:strRef>
          </c:cat>
          <c:val>
            <c:numRef>
              <c:f>Sheet1!$B$3:$E$3</c:f>
              <c:numCache>
                <c:formatCode>General</c:formatCode>
                <c:ptCount val="4"/>
                <c:pt idx="0">
                  <c:v>41.8</c:v>
                </c:pt>
                <c:pt idx="1">
                  <c:v>63.7</c:v>
                </c:pt>
                <c:pt idx="2">
                  <c:v>59.7</c:v>
                </c:pt>
                <c:pt idx="3">
                  <c:v>62.1</c:v>
                </c:pt>
              </c:numCache>
            </c:numRef>
          </c:val>
          <c:smooth val="0"/>
        </c:ser>
        <c:ser>
          <c:idx val="2"/>
          <c:order val="2"/>
          <c:tx>
            <c:strRef>
              <c:f>Sheet1!$A$4</c:f>
              <c:strCache>
                <c:ptCount val="1"/>
                <c:pt idx="0">
                  <c:v>Asian</c:v>
                </c:pt>
              </c:strCache>
            </c:strRef>
          </c:tx>
          <c:spPr>
            <a:ln w="25400">
              <a:solidFill>
                <a:srgbClr val="AABA0A"/>
              </a:solidFill>
            </a:ln>
          </c:spPr>
          <c:marker>
            <c:symbol val="triangle"/>
            <c:size val="9"/>
            <c:spPr>
              <a:solidFill>
                <a:srgbClr val="AABA0A"/>
              </a:solidFill>
              <a:ln>
                <a:noFill/>
              </a:ln>
            </c:spPr>
          </c:marker>
          <c:cat>
            <c:strRef>
              <c:f>Sheet1!$B$1:$E$1</c:f>
              <c:strCache>
                <c:ptCount val="4"/>
                <c:pt idx="0">
                  <c:v>2008</c:v>
                </c:pt>
                <c:pt idx="1">
                  <c:v>2012</c:v>
                </c:pt>
                <c:pt idx="2">
                  <c:v>2013</c:v>
                </c:pt>
                <c:pt idx="3">
                  <c:v>2014</c:v>
                </c:pt>
              </c:strCache>
            </c:strRef>
          </c:cat>
          <c:val>
            <c:numRef>
              <c:f>Sheet1!$B$4:$E$4</c:f>
              <c:numCache>
                <c:formatCode>General</c:formatCode>
                <c:ptCount val="4"/>
                <c:pt idx="0">
                  <c:v>43.8</c:v>
                </c:pt>
                <c:pt idx="1">
                  <c:v>66.099999999999994</c:v>
                </c:pt>
                <c:pt idx="2">
                  <c:v>64</c:v>
                </c:pt>
                <c:pt idx="3">
                  <c:v>64.900000000000006</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Sheet1!$B$1:$E$1</c:f>
              <c:strCache>
                <c:ptCount val="4"/>
                <c:pt idx="0">
                  <c:v>2008</c:v>
                </c:pt>
                <c:pt idx="1">
                  <c:v>2012</c:v>
                </c:pt>
                <c:pt idx="2">
                  <c:v>2013</c:v>
                </c:pt>
                <c:pt idx="3">
                  <c:v>2014</c:v>
                </c:pt>
              </c:strCache>
            </c:strRef>
          </c:cat>
          <c:val>
            <c:numRef>
              <c:f>Sheet1!$B$5:$E$5</c:f>
              <c:numCache>
                <c:formatCode>General</c:formatCode>
                <c:ptCount val="4"/>
                <c:pt idx="0">
                  <c:v>45.1</c:v>
                </c:pt>
                <c:pt idx="1">
                  <c:v>55.6</c:v>
                </c:pt>
                <c:pt idx="2">
                  <c:v>59.9</c:v>
                </c:pt>
                <c:pt idx="3">
                  <c:v>58.3</c:v>
                </c:pt>
              </c:numCache>
            </c:numRef>
          </c:val>
          <c:smooth val="0"/>
        </c:ser>
        <c:dLbls>
          <c:showLegendKey val="0"/>
          <c:showVal val="0"/>
          <c:showCatName val="0"/>
          <c:showSerName val="0"/>
          <c:showPercent val="0"/>
          <c:showBubbleSize val="0"/>
        </c:dLbls>
        <c:marker val="1"/>
        <c:smooth val="0"/>
        <c:axId val="168221312"/>
        <c:axId val="168223488"/>
      </c:lineChart>
      <c:catAx>
        <c:axId val="1682213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8223488"/>
        <c:crosses val="autoZero"/>
        <c:auto val="1"/>
        <c:lblAlgn val="ctr"/>
        <c:lblOffset val="100"/>
        <c:noMultiLvlLbl val="0"/>
      </c:catAx>
      <c:valAx>
        <c:axId val="16822348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4214182949353553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8221312"/>
        <c:crosses val="autoZero"/>
        <c:crossBetween val="between"/>
        <c:majorUnit val="10"/>
      </c:valAx>
    </c:plotArea>
    <c:legend>
      <c:legendPos val="t"/>
      <c:layout>
        <c:manualLayout>
          <c:xMode val="edge"/>
          <c:yMode val="edge"/>
          <c:x val="8.19954797317002E-3"/>
          <c:y val="1.1675185338674747E-3"/>
          <c:w val="0.99127867697093419"/>
          <c:h val="9.9578351317196459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117575580830175"/>
          <c:y val="0.15380747545445708"/>
          <c:w val="0.77472854087683485"/>
          <c:h val="0.71150942937688344"/>
        </c:manualLayout>
      </c:layout>
      <c:lineChart>
        <c:grouping val="standard"/>
        <c:varyColors val="0"/>
        <c:ser>
          <c:idx val="3"/>
          <c:order val="0"/>
          <c:tx>
            <c:strRef>
              <c:f>Sheet1!$A$2</c:f>
              <c:strCache>
                <c:ptCount val="1"/>
                <c:pt idx="0">
                  <c:v>&lt;High School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2008</c:v>
                </c:pt>
                <c:pt idx="1">
                  <c:v>2012</c:v>
                </c:pt>
                <c:pt idx="2">
                  <c:v>2013</c:v>
                </c:pt>
                <c:pt idx="3">
                  <c:v>2014</c:v>
                </c:pt>
              </c:strCache>
            </c:strRef>
          </c:cat>
          <c:val>
            <c:numRef>
              <c:f>Sheet1!$B$2:$E$2</c:f>
              <c:numCache>
                <c:formatCode>General</c:formatCode>
                <c:ptCount val="4"/>
                <c:pt idx="0">
                  <c:v>43.7</c:v>
                </c:pt>
                <c:pt idx="1">
                  <c:v>65.7</c:v>
                </c:pt>
                <c:pt idx="2">
                  <c:v>57.7</c:v>
                </c:pt>
                <c:pt idx="3">
                  <c:v>63.4</c:v>
                </c:pt>
              </c:numCache>
            </c:numRef>
          </c:val>
          <c:smooth val="0"/>
        </c:ser>
        <c:ser>
          <c:idx val="0"/>
          <c:order val="1"/>
          <c:tx>
            <c:strRef>
              <c:f>Sheet1!$A$3</c:f>
              <c:strCache>
                <c:ptCount val="1"/>
                <c:pt idx="0">
                  <c:v>High School Grad</c:v>
                </c:pt>
              </c:strCache>
            </c:strRef>
          </c:tx>
          <c:spPr>
            <a:ln w="25400">
              <a:solidFill>
                <a:srgbClr val="0072C6"/>
              </a:solidFill>
            </a:ln>
          </c:spPr>
          <c:marker>
            <c:symbol val="square"/>
            <c:size val="7"/>
            <c:spPr>
              <a:solidFill>
                <a:srgbClr val="0072C6"/>
              </a:solidFill>
              <a:ln>
                <a:noFill/>
              </a:ln>
            </c:spPr>
          </c:marker>
          <c:cat>
            <c:strRef>
              <c:f>Sheet1!$B$1:$E$1</c:f>
              <c:strCache>
                <c:ptCount val="4"/>
                <c:pt idx="0">
                  <c:v>2008</c:v>
                </c:pt>
                <c:pt idx="1">
                  <c:v>2012</c:v>
                </c:pt>
                <c:pt idx="2">
                  <c:v>2013</c:v>
                </c:pt>
                <c:pt idx="3">
                  <c:v>2014</c:v>
                </c:pt>
              </c:strCache>
            </c:strRef>
          </c:cat>
          <c:val>
            <c:numRef>
              <c:f>Sheet1!$B$3:$E$3</c:f>
              <c:numCache>
                <c:formatCode>General</c:formatCode>
                <c:ptCount val="4"/>
                <c:pt idx="0">
                  <c:v>43.7</c:v>
                </c:pt>
                <c:pt idx="1">
                  <c:v>63.4</c:v>
                </c:pt>
                <c:pt idx="2">
                  <c:v>63.7</c:v>
                </c:pt>
                <c:pt idx="3">
                  <c:v>53.7</c:v>
                </c:pt>
              </c:numCache>
            </c:numRef>
          </c:val>
          <c:smooth val="0"/>
        </c:ser>
        <c:ser>
          <c:idx val="2"/>
          <c:order val="2"/>
          <c:tx>
            <c:strRef>
              <c:f>Sheet1!$A$4</c:f>
              <c:strCache>
                <c:ptCount val="1"/>
                <c:pt idx="0">
                  <c:v>Some College</c:v>
                </c:pt>
              </c:strCache>
            </c:strRef>
          </c:tx>
          <c:spPr>
            <a:ln w="25400">
              <a:solidFill>
                <a:srgbClr val="AABA0A"/>
              </a:solidFill>
            </a:ln>
          </c:spPr>
          <c:marker>
            <c:symbol val="triangle"/>
            <c:size val="9"/>
            <c:spPr>
              <a:solidFill>
                <a:srgbClr val="AABA0A"/>
              </a:solidFill>
              <a:ln>
                <a:noFill/>
              </a:ln>
            </c:spPr>
          </c:marker>
          <c:cat>
            <c:strRef>
              <c:f>Sheet1!$B$1:$E$1</c:f>
              <c:strCache>
                <c:ptCount val="4"/>
                <c:pt idx="0">
                  <c:v>2008</c:v>
                </c:pt>
                <c:pt idx="1">
                  <c:v>2012</c:v>
                </c:pt>
                <c:pt idx="2">
                  <c:v>2013</c:v>
                </c:pt>
                <c:pt idx="3">
                  <c:v>2014</c:v>
                </c:pt>
              </c:strCache>
            </c:strRef>
          </c:cat>
          <c:val>
            <c:numRef>
              <c:f>Sheet1!$B$4:$E$4</c:f>
              <c:numCache>
                <c:formatCode>General</c:formatCode>
                <c:ptCount val="4"/>
                <c:pt idx="0">
                  <c:v>46.8</c:v>
                </c:pt>
                <c:pt idx="1">
                  <c:v>61.2</c:v>
                </c:pt>
                <c:pt idx="2">
                  <c:v>63.3</c:v>
                </c:pt>
                <c:pt idx="3">
                  <c:v>62.7</c:v>
                </c:pt>
              </c:numCache>
            </c:numRef>
          </c:val>
          <c:smooth val="0"/>
        </c:ser>
        <c:ser>
          <c:idx val="1"/>
          <c:order val="3"/>
          <c:tx>
            <c:strRef>
              <c:f>Sheet1!$A$5</c:f>
              <c:strCache>
                <c:ptCount val="1"/>
                <c:pt idx="0">
                  <c:v>College Grad</c:v>
                </c:pt>
              </c:strCache>
            </c:strRef>
          </c:tx>
          <c:spPr>
            <a:ln w="34925">
              <a:solidFill>
                <a:srgbClr val="7BA8DF"/>
              </a:solidFill>
            </a:ln>
          </c:spPr>
          <c:marker>
            <c:symbol val="diamond"/>
            <c:size val="9"/>
            <c:spPr>
              <a:solidFill>
                <a:srgbClr val="7BA8DF"/>
              </a:solidFill>
              <a:ln>
                <a:noFill/>
              </a:ln>
            </c:spPr>
          </c:marker>
          <c:cat>
            <c:strRef>
              <c:f>Sheet1!$B$1:$E$1</c:f>
              <c:strCache>
                <c:ptCount val="4"/>
                <c:pt idx="0">
                  <c:v>2008</c:v>
                </c:pt>
                <c:pt idx="1">
                  <c:v>2012</c:v>
                </c:pt>
                <c:pt idx="2">
                  <c:v>2013</c:v>
                </c:pt>
                <c:pt idx="3">
                  <c:v>2014</c:v>
                </c:pt>
              </c:strCache>
            </c:strRef>
          </c:cat>
          <c:val>
            <c:numRef>
              <c:f>Sheet1!$B$5:$E$5</c:f>
              <c:numCache>
                <c:formatCode>General</c:formatCode>
                <c:ptCount val="4"/>
                <c:pt idx="0">
                  <c:v>52.2</c:v>
                </c:pt>
                <c:pt idx="1">
                  <c:v>68.099999999999994</c:v>
                </c:pt>
                <c:pt idx="2">
                  <c:v>63.6</c:v>
                </c:pt>
                <c:pt idx="3">
                  <c:v>68.400000000000006</c:v>
                </c:pt>
              </c:numCache>
            </c:numRef>
          </c:val>
          <c:smooth val="0"/>
        </c:ser>
        <c:dLbls>
          <c:showLegendKey val="0"/>
          <c:showVal val="0"/>
          <c:showCatName val="0"/>
          <c:showSerName val="0"/>
          <c:showPercent val="0"/>
          <c:showBubbleSize val="0"/>
        </c:dLbls>
        <c:marker val="1"/>
        <c:smooth val="0"/>
        <c:axId val="168262272"/>
        <c:axId val="168268544"/>
      </c:lineChart>
      <c:catAx>
        <c:axId val="1682622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8268544"/>
        <c:crosses val="autoZero"/>
        <c:auto val="1"/>
        <c:lblAlgn val="ctr"/>
        <c:lblOffset val="100"/>
        <c:noMultiLvlLbl val="0"/>
      </c:catAx>
      <c:valAx>
        <c:axId val="16826854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1833187518226894"/>
            </c:manualLayout>
          </c:layout>
          <c:overlay val="0"/>
        </c:title>
        <c:numFmt formatCode="0" sourceLinked="0"/>
        <c:majorTickMark val="out"/>
        <c:minorTickMark val="none"/>
        <c:tickLblPos val="nextTo"/>
        <c:txPr>
          <a:bodyPr rot="0"/>
          <a:lstStyle/>
          <a:p>
            <a:pPr>
              <a:defRPr sz="1600" b="0" baseline="0">
                <a:latin typeface="Calibri" panose="020F0502020204030204" pitchFamily="34" charset="0"/>
              </a:defRPr>
            </a:pPr>
            <a:endParaRPr lang="en-US"/>
          </a:p>
        </c:txPr>
        <c:crossAx val="168262272"/>
        <c:crosses val="autoZero"/>
        <c:crossBetween val="between"/>
        <c:majorUnit val="10"/>
      </c:valAx>
    </c:plotArea>
    <c:legend>
      <c:legendPos val="t"/>
      <c:layout>
        <c:manualLayout>
          <c:xMode val="edge"/>
          <c:yMode val="edge"/>
          <c:x val="8.19954797317002E-3"/>
          <c:y val="1.1675185338674747E-3"/>
          <c:w val="0.99127867697093419"/>
          <c:h val="0.108837610576455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00017011762419"/>
          <c:y val="9.3981967531836311E-2"/>
          <c:w val="0.82768640031107232"/>
          <c:h val="0.60814523184601921"/>
        </c:manualLayout>
      </c:layout>
      <c:barChart>
        <c:barDir val="col"/>
        <c:grouping val="clustered"/>
        <c:varyColors val="0"/>
        <c:ser>
          <c:idx val="0"/>
          <c:order val="0"/>
          <c:tx>
            <c:strRef>
              <c:f>Sheet1!$B$1</c:f>
              <c:strCache>
                <c:ptCount val="1"/>
                <c:pt idx="0">
                  <c:v>2011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Sheet1!$A$2:$A$8</c:f>
              <c:strCache>
                <c:ptCount val="7"/>
                <c:pt idx="0">
                  <c:v>Patient Demographics</c:v>
                </c:pt>
                <c:pt idx="1">
                  <c:v>Medication Lists</c:v>
                </c:pt>
                <c:pt idx="2">
                  <c:v>Nurse Notes</c:v>
                </c:pt>
                <c:pt idx="3">
                  <c:v>Advance Directives</c:v>
                </c:pt>
                <c:pt idx="4">
                  <c:v>Discharge Summaries</c:v>
                </c:pt>
                <c:pt idx="5">
                  <c:v>Problem Lists</c:v>
                </c:pt>
                <c:pt idx="6">
                  <c:v>Physician Notes</c:v>
                </c:pt>
              </c:strCache>
            </c:strRef>
          </c:cat>
          <c:val>
            <c:numRef>
              <c:f>Sheet1!$B$2:$B$8</c:f>
              <c:numCache>
                <c:formatCode>General</c:formatCode>
                <c:ptCount val="7"/>
                <c:pt idx="0">
                  <c:v>87.1</c:v>
                </c:pt>
                <c:pt idx="1">
                  <c:v>71</c:v>
                </c:pt>
                <c:pt idx="2">
                  <c:v>66.5</c:v>
                </c:pt>
                <c:pt idx="3">
                  <c:v>64.3</c:v>
                </c:pt>
                <c:pt idx="4">
                  <c:v>62.1</c:v>
                </c:pt>
                <c:pt idx="5">
                  <c:v>58</c:v>
                </c:pt>
                <c:pt idx="6">
                  <c:v>35.5</c:v>
                </c:pt>
              </c:numCache>
            </c:numRef>
          </c:val>
        </c:ser>
        <c:ser>
          <c:idx val="1"/>
          <c:order val="1"/>
          <c:tx>
            <c:strRef>
              <c:f>Sheet1!$C$1</c:f>
              <c:strCache>
                <c:ptCount val="1"/>
                <c:pt idx="0">
                  <c:v>2012</c:v>
                </c:pt>
              </c:strCache>
            </c:strRef>
          </c:tx>
          <c:spPr>
            <a:solidFill>
              <a:srgbClr val="AABA0A"/>
            </a:solidFill>
          </c:spPr>
          <c:invertIfNegative val="0"/>
          <c:cat>
            <c:strRef>
              <c:f>Sheet1!$A$2:$A$8</c:f>
              <c:strCache>
                <c:ptCount val="7"/>
                <c:pt idx="0">
                  <c:v>Patient Demographics</c:v>
                </c:pt>
                <c:pt idx="1">
                  <c:v>Medication Lists</c:v>
                </c:pt>
                <c:pt idx="2">
                  <c:v>Nurse Notes</c:v>
                </c:pt>
                <c:pt idx="3">
                  <c:v>Advance Directives</c:v>
                </c:pt>
                <c:pt idx="4">
                  <c:v>Discharge Summaries</c:v>
                </c:pt>
                <c:pt idx="5">
                  <c:v>Problem Lists</c:v>
                </c:pt>
                <c:pt idx="6">
                  <c:v>Physician Notes</c:v>
                </c:pt>
              </c:strCache>
            </c:strRef>
          </c:cat>
          <c:val>
            <c:numRef>
              <c:f>Sheet1!$C$2:$C$8</c:f>
              <c:numCache>
                <c:formatCode>General</c:formatCode>
                <c:ptCount val="7"/>
                <c:pt idx="0">
                  <c:v>89.9</c:v>
                </c:pt>
                <c:pt idx="1">
                  <c:v>77.7</c:v>
                </c:pt>
                <c:pt idx="2">
                  <c:v>74.599999999999994</c:v>
                </c:pt>
                <c:pt idx="3">
                  <c:v>71.5</c:v>
                </c:pt>
                <c:pt idx="4">
                  <c:v>70.900000000000006</c:v>
                </c:pt>
                <c:pt idx="5">
                  <c:v>68.900000000000006</c:v>
                </c:pt>
                <c:pt idx="6">
                  <c:v>47.5</c:v>
                </c:pt>
              </c:numCache>
            </c:numRef>
          </c:val>
        </c:ser>
        <c:ser>
          <c:idx val="2"/>
          <c:order val="2"/>
          <c:tx>
            <c:strRef>
              <c:f>Sheet1!$D$1</c:f>
              <c:strCache>
                <c:ptCount val="1"/>
                <c:pt idx="0">
                  <c:v>2013</c:v>
                </c:pt>
              </c:strCache>
            </c:strRef>
          </c:tx>
          <c:spPr>
            <a:solidFill>
              <a:sysClr val="window" lastClr="FFFFFF"/>
            </a:solidFill>
            <a:ln>
              <a:solidFill>
                <a:sysClr val="windowText" lastClr="000000"/>
              </a:solidFill>
            </a:ln>
          </c:spPr>
          <c:invertIfNegative val="0"/>
          <c:cat>
            <c:strRef>
              <c:f>Sheet1!$A$2:$A$8</c:f>
              <c:strCache>
                <c:ptCount val="7"/>
                <c:pt idx="0">
                  <c:v>Patient Demographics</c:v>
                </c:pt>
                <c:pt idx="1">
                  <c:v>Medication Lists</c:v>
                </c:pt>
                <c:pt idx="2">
                  <c:v>Nurse Notes</c:v>
                </c:pt>
                <c:pt idx="3">
                  <c:v>Advance Directives</c:v>
                </c:pt>
                <c:pt idx="4">
                  <c:v>Discharge Summaries</c:v>
                </c:pt>
                <c:pt idx="5">
                  <c:v>Problem Lists</c:v>
                </c:pt>
                <c:pt idx="6">
                  <c:v>Physician Notes</c:v>
                </c:pt>
              </c:strCache>
            </c:strRef>
          </c:cat>
          <c:val>
            <c:numRef>
              <c:f>Sheet1!$D$2:$D$8</c:f>
              <c:numCache>
                <c:formatCode>General</c:formatCode>
                <c:ptCount val="7"/>
                <c:pt idx="0">
                  <c:v>93</c:v>
                </c:pt>
                <c:pt idx="1">
                  <c:v>85.4</c:v>
                </c:pt>
                <c:pt idx="2">
                  <c:v>81.400000000000006</c:v>
                </c:pt>
                <c:pt idx="3">
                  <c:v>79.7</c:v>
                </c:pt>
                <c:pt idx="4">
                  <c:v>79.099999999999994</c:v>
                </c:pt>
                <c:pt idx="5">
                  <c:v>76.2</c:v>
                </c:pt>
                <c:pt idx="6">
                  <c:v>58.4</c:v>
                </c:pt>
              </c:numCache>
            </c:numRef>
          </c:val>
        </c:ser>
        <c:dLbls>
          <c:showLegendKey val="0"/>
          <c:showVal val="0"/>
          <c:showCatName val="0"/>
          <c:showSerName val="0"/>
          <c:showPercent val="0"/>
          <c:showBubbleSize val="0"/>
        </c:dLbls>
        <c:gapWidth val="150"/>
        <c:axId val="178475392"/>
        <c:axId val="178476928"/>
      </c:barChart>
      <c:catAx>
        <c:axId val="178475392"/>
        <c:scaling>
          <c:orientation val="minMax"/>
        </c:scaling>
        <c:delete val="0"/>
        <c:axPos val="b"/>
        <c:minorGridlines>
          <c:spPr>
            <a:ln>
              <a:noFill/>
            </a:ln>
          </c:spPr>
        </c:minorGridlines>
        <c:numFmt formatCode="General" sourceLinked="1"/>
        <c:majorTickMark val="out"/>
        <c:minorTickMark val="none"/>
        <c:tickLblPos val="nextTo"/>
        <c:txPr>
          <a:bodyPr rot="-1200000"/>
          <a:lstStyle/>
          <a:p>
            <a:pPr>
              <a:defRPr sz="1600" b="0">
                <a:solidFill>
                  <a:schemeClr val="tx1"/>
                </a:solidFill>
                <a:latin typeface="Calibri" panose="020F0502020204030204" pitchFamily="34" charset="0"/>
              </a:defRPr>
            </a:pPr>
            <a:endParaRPr lang="en-US"/>
          </a:p>
        </c:txPr>
        <c:crossAx val="178476928"/>
        <c:crosses val="autoZero"/>
        <c:auto val="1"/>
        <c:lblAlgn val="ctr"/>
        <c:lblOffset val="100"/>
        <c:noMultiLvlLbl val="0"/>
      </c:catAx>
      <c:valAx>
        <c:axId val="17847692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3.8580246913580245E-2"/>
              <c:y val="0.3096702148342568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8475392"/>
        <c:crosses val="autoZero"/>
        <c:crossBetween val="between"/>
        <c:majorUnit val="10"/>
      </c:valAx>
    </c:plotArea>
    <c:legend>
      <c:legendPos val="t"/>
      <c:layout>
        <c:manualLayout>
          <c:xMode val="edge"/>
          <c:yMode val="edge"/>
          <c:x val="1.3278166618061632E-2"/>
          <c:y val="1.8517060367454078E-3"/>
          <c:w val="0.98672183338193842"/>
          <c:h val="7.0381792553708564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50427724312237"/>
          <c:y val="5.0772090988626423E-2"/>
          <c:w val="0.89949572275687761"/>
          <c:h val="0.60886871779916396"/>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Sheet1!$A$2:$A$11</c:f>
              <c:strCache>
                <c:ptCount val="10"/>
                <c:pt idx="0">
                  <c:v>For Profit</c:v>
                </c:pt>
                <c:pt idx="1">
                  <c:v>Not for Profit</c:v>
                </c:pt>
                <c:pt idx="2">
                  <c:v>Federal</c:v>
                </c:pt>
                <c:pt idx="3">
                  <c:v>Non-Federal</c:v>
                </c:pt>
                <c:pt idx="5">
                  <c:v>Children's General</c:v>
                </c:pt>
                <c:pt idx="6">
                  <c:v>General Medical and Surgical</c:v>
                </c:pt>
                <c:pt idx="7">
                  <c:v>Rehabilitation</c:v>
                </c:pt>
                <c:pt idx="8">
                  <c:v>Acute Long-Term Care</c:v>
                </c:pt>
                <c:pt idx="9">
                  <c:v>Psychiatric</c:v>
                </c:pt>
              </c:strCache>
            </c:strRef>
          </c:cat>
          <c:val>
            <c:numRef>
              <c:f>Sheet1!$B$2:$B$11</c:f>
              <c:numCache>
                <c:formatCode>General</c:formatCode>
                <c:ptCount val="10"/>
                <c:pt idx="0">
                  <c:v>66.599999999999994</c:v>
                </c:pt>
                <c:pt idx="1">
                  <c:v>84.7</c:v>
                </c:pt>
                <c:pt idx="2">
                  <c:v>95.5</c:v>
                </c:pt>
                <c:pt idx="3">
                  <c:v>72.5</c:v>
                </c:pt>
                <c:pt idx="5">
                  <c:v>94.5</c:v>
                </c:pt>
                <c:pt idx="6">
                  <c:v>83</c:v>
                </c:pt>
                <c:pt idx="7">
                  <c:v>66.2</c:v>
                </c:pt>
                <c:pt idx="8">
                  <c:v>54.3</c:v>
                </c:pt>
                <c:pt idx="9">
                  <c:v>41.3</c:v>
                </c:pt>
              </c:numCache>
            </c:numRef>
          </c:val>
        </c:ser>
        <c:dLbls>
          <c:showLegendKey val="0"/>
          <c:showVal val="0"/>
          <c:showCatName val="0"/>
          <c:showSerName val="0"/>
          <c:showPercent val="0"/>
          <c:showBubbleSize val="0"/>
        </c:dLbls>
        <c:gapWidth val="150"/>
        <c:axId val="178516352"/>
        <c:axId val="178517888"/>
      </c:barChart>
      <c:catAx>
        <c:axId val="178516352"/>
        <c:scaling>
          <c:orientation val="minMax"/>
        </c:scaling>
        <c:delete val="0"/>
        <c:axPos val="b"/>
        <c:minorGridlines>
          <c:spPr>
            <a:ln>
              <a:noFill/>
            </a:ln>
          </c:spPr>
        </c:minorGridlines>
        <c:numFmt formatCode="General" sourceLinked="1"/>
        <c:majorTickMark val="out"/>
        <c:minorTickMark val="none"/>
        <c:tickLblPos val="nextTo"/>
        <c:txPr>
          <a:bodyPr rot="-1500000"/>
          <a:lstStyle/>
          <a:p>
            <a:pPr>
              <a:defRPr sz="1600" b="0">
                <a:solidFill>
                  <a:schemeClr val="tx1"/>
                </a:solidFill>
                <a:latin typeface="Calibri" panose="020F0502020204030204" pitchFamily="34" charset="0"/>
              </a:defRPr>
            </a:pPr>
            <a:endParaRPr lang="en-US"/>
          </a:p>
        </c:txPr>
        <c:crossAx val="178517888"/>
        <c:crosses val="autoZero"/>
        <c:auto val="1"/>
        <c:lblAlgn val="ctr"/>
        <c:lblOffset val="100"/>
        <c:noMultiLvlLbl val="0"/>
      </c:catAx>
      <c:valAx>
        <c:axId val="178517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602874987848741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8516352"/>
        <c:crosses val="autoZero"/>
        <c:crossBetween val="between"/>
        <c:majorUnit val="10"/>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90240108875279"/>
          <c:y val="0.14336468358121901"/>
          <c:w val="0.82008457276173807"/>
          <c:h val="0.64842762710216784"/>
        </c:manualLayout>
      </c:layout>
      <c:barChart>
        <c:barDir val="col"/>
        <c:grouping val="clustered"/>
        <c:varyColors val="0"/>
        <c:ser>
          <c:idx val="0"/>
          <c:order val="0"/>
          <c:tx>
            <c:strRef>
              <c:f>Sheet1!$B$1</c:f>
              <c:strCache>
                <c:ptCount val="1"/>
                <c:pt idx="0">
                  <c:v>&lt;High School</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Sheet1!$A$2:$A$8</c:f>
              <c:strCache>
                <c:ptCount val="7"/>
                <c:pt idx="0">
                  <c:v>Total</c:v>
                </c:pt>
                <c:pt idx="1">
                  <c:v>White</c:v>
                </c:pt>
                <c:pt idx="2">
                  <c:v>Black</c:v>
                </c:pt>
                <c:pt idx="3">
                  <c:v>Asian</c:v>
                </c:pt>
                <c:pt idx="4">
                  <c:v>NHOPI</c:v>
                </c:pt>
                <c:pt idx="5">
                  <c:v>AI/AN</c:v>
                </c:pt>
                <c:pt idx="6">
                  <c:v>&gt;1 Race</c:v>
                </c:pt>
              </c:strCache>
            </c:strRef>
          </c:cat>
          <c:val>
            <c:numRef>
              <c:f>Sheet1!$B$2:$B$8</c:f>
              <c:numCache>
                <c:formatCode>0.0</c:formatCode>
                <c:ptCount val="7"/>
                <c:pt idx="0">
                  <c:v>3.37</c:v>
                </c:pt>
                <c:pt idx="1">
                  <c:v>3.24</c:v>
                </c:pt>
                <c:pt idx="2">
                  <c:v>4.03</c:v>
                </c:pt>
                <c:pt idx="3">
                  <c:v>3.26</c:v>
                </c:pt>
                <c:pt idx="4">
                  <c:v>3.84</c:v>
                </c:pt>
                <c:pt idx="5">
                  <c:v>4.01</c:v>
                </c:pt>
                <c:pt idx="6">
                  <c:v>4.34</c:v>
                </c:pt>
              </c:numCache>
            </c:numRef>
          </c:val>
        </c:ser>
        <c:ser>
          <c:idx val="1"/>
          <c:order val="1"/>
          <c:tx>
            <c:strRef>
              <c:f>Sheet1!$C$1</c:f>
              <c:strCache>
                <c:ptCount val="1"/>
                <c:pt idx="0">
                  <c:v>High School Grad</c:v>
                </c:pt>
              </c:strCache>
            </c:strRef>
          </c:tx>
          <c:spPr>
            <a:solidFill>
              <a:srgbClr val="AABA0A"/>
            </a:solidFill>
          </c:spPr>
          <c:invertIfNegative val="0"/>
          <c:cat>
            <c:strRef>
              <c:f>Sheet1!$A$2:$A$8</c:f>
              <c:strCache>
                <c:ptCount val="7"/>
                <c:pt idx="0">
                  <c:v>Total</c:v>
                </c:pt>
                <c:pt idx="1">
                  <c:v>White</c:v>
                </c:pt>
                <c:pt idx="2">
                  <c:v>Black</c:v>
                </c:pt>
                <c:pt idx="3">
                  <c:v>Asian</c:v>
                </c:pt>
                <c:pt idx="4">
                  <c:v>NHOPI</c:v>
                </c:pt>
                <c:pt idx="5">
                  <c:v>AI/AN</c:v>
                </c:pt>
                <c:pt idx="6">
                  <c:v>&gt;1 Race</c:v>
                </c:pt>
              </c:strCache>
            </c:strRef>
          </c:cat>
          <c:val>
            <c:numRef>
              <c:f>Sheet1!$C$2:$C$8</c:f>
              <c:numCache>
                <c:formatCode>0.0</c:formatCode>
                <c:ptCount val="7"/>
                <c:pt idx="0">
                  <c:v>3.46</c:v>
                </c:pt>
                <c:pt idx="1">
                  <c:v>3.38</c:v>
                </c:pt>
                <c:pt idx="2">
                  <c:v>3.96</c:v>
                </c:pt>
                <c:pt idx="3">
                  <c:v>3.02</c:v>
                </c:pt>
                <c:pt idx="4">
                  <c:v>3.25</c:v>
                </c:pt>
                <c:pt idx="5">
                  <c:v>4</c:v>
                </c:pt>
                <c:pt idx="6">
                  <c:v>4.29</c:v>
                </c:pt>
              </c:numCache>
            </c:numRef>
          </c:val>
        </c:ser>
        <c:ser>
          <c:idx val="2"/>
          <c:order val="2"/>
          <c:tx>
            <c:strRef>
              <c:f>Sheet1!$D$1</c:f>
              <c:strCache>
                <c:ptCount val="1"/>
                <c:pt idx="0">
                  <c:v>Any College</c:v>
                </c:pt>
              </c:strCache>
            </c:strRef>
          </c:tx>
          <c:spPr>
            <a:solidFill>
              <a:sysClr val="window" lastClr="FFFFFF"/>
            </a:solidFill>
            <a:ln>
              <a:solidFill>
                <a:sysClr val="windowText" lastClr="000000"/>
              </a:solidFill>
            </a:ln>
          </c:spPr>
          <c:invertIfNegative val="0"/>
          <c:cat>
            <c:strRef>
              <c:f>Sheet1!$A$2:$A$8</c:f>
              <c:strCache>
                <c:ptCount val="7"/>
                <c:pt idx="0">
                  <c:v>Total</c:v>
                </c:pt>
                <c:pt idx="1">
                  <c:v>White</c:v>
                </c:pt>
                <c:pt idx="2">
                  <c:v>Black</c:v>
                </c:pt>
                <c:pt idx="3">
                  <c:v>Asian</c:v>
                </c:pt>
                <c:pt idx="4">
                  <c:v>NHOPI</c:v>
                </c:pt>
                <c:pt idx="5">
                  <c:v>AI/AN</c:v>
                </c:pt>
                <c:pt idx="6">
                  <c:v>&gt;1 Race</c:v>
                </c:pt>
              </c:strCache>
            </c:strRef>
          </c:cat>
          <c:val>
            <c:numRef>
              <c:f>Sheet1!$D$2:$D$8</c:f>
              <c:numCache>
                <c:formatCode>0.0</c:formatCode>
                <c:ptCount val="7"/>
                <c:pt idx="0">
                  <c:v>4.25</c:v>
                </c:pt>
                <c:pt idx="1">
                  <c:v>4.08</c:v>
                </c:pt>
                <c:pt idx="2">
                  <c:v>4.92</c:v>
                </c:pt>
                <c:pt idx="3">
                  <c:v>3.21</c:v>
                </c:pt>
                <c:pt idx="4">
                  <c:v>4.3499999999999996</c:v>
                </c:pt>
                <c:pt idx="5">
                  <c:v>5.76</c:v>
                </c:pt>
                <c:pt idx="6">
                  <c:v>5.8</c:v>
                </c:pt>
              </c:numCache>
            </c:numRef>
          </c:val>
        </c:ser>
        <c:dLbls>
          <c:showLegendKey val="0"/>
          <c:showVal val="0"/>
          <c:showCatName val="0"/>
          <c:showSerName val="0"/>
          <c:showPercent val="0"/>
          <c:showBubbleSize val="0"/>
        </c:dLbls>
        <c:gapWidth val="150"/>
        <c:axId val="64826752"/>
        <c:axId val="64832640"/>
      </c:barChart>
      <c:catAx>
        <c:axId val="64826752"/>
        <c:scaling>
          <c:orientation val="minMax"/>
        </c:scaling>
        <c:delete val="0"/>
        <c:axPos val="b"/>
        <c:minorGridlines>
          <c:spPr>
            <a:ln>
              <a:noFill/>
            </a:ln>
          </c:spPr>
        </c:minorGridlines>
        <c:numFmt formatCode="General" sourceLinked="1"/>
        <c:majorTickMark val="out"/>
        <c:minorTickMark val="none"/>
        <c:tickLblPos val="nextTo"/>
        <c:txPr>
          <a:bodyPr rot="-1980000"/>
          <a:lstStyle/>
          <a:p>
            <a:pPr>
              <a:defRPr sz="1600" b="0">
                <a:solidFill>
                  <a:schemeClr val="tx1"/>
                </a:solidFill>
                <a:latin typeface="Calibri" panose="020F0502020204030204" pitchFamily="34" charset="0"/>
              </a:defRPr>
            </a:pPr>
            <a:endParaRPr lang="en-US"/>
          </a:p>
        </c:txPr>
        <c:crossAx val="64832640"/>
        <c:crosses val="autoZero"/>
        <c:auto val="1"/>
        <c:lblAlgn val="ctr"/>
        <c:lblOffset val="100"/>
        <c:noMultiLvlLbl val="0"/>
      </c:catAx>
      <c:valAx>
        <c:axId val="64832640"/>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713986098959852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64826752"/>
        <c:crosses val="autoZero"/>
        <c:crossBetween val="between"/>
        <c:majorUnit val="1"/>
      </c:valAx>
    </c:plotArea>
    <c:legend>
      <c:legendPos val="t"/>
      <c:layout>
        <c:manualLayout>
          <c:xMode val="edge"/>
          <c:yMode val="edge"/>
          <c:x val="9.3248760571595099E-4"/>
          <c:y val="1.8517060367454078E-3"/>
          <c:w val="0.99906751239428404"/>
          <c:h val="0.1105052493438320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822956158258"/>
          <c:y val="0.11250048605035483"/>
          <c:w val="0.89486609312724796"/>
          <c:h val="0.70234713716341013"/>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Sheet1!$A$2:$A$7</c:f>
              <c:strCache>
                <c:ptCount val="6"/>
                <c:pt idx="0">
                  <c:v>Laboratory Reports</c:v>
                </c:pt>
                <c:pt idx="1">
                  <c:v>Radiology Reports</c:v>
                </c:pt>
                <c:pt idx="2">
                  <c:v>Radiology Images</c:v>
                </c:pt>
                <c:pt idx="3">
                  <c:v>Diagnostic Test Results</c:v>
                </c:pt>
                <c:pt idx="4">
                  <c:v>Consultant Reports</c:v>
                </c:pt>
                <c:pt idx="5">
                  <c:v>Diagnostic Test Images</c:v>
                </c:pt>
              </c:strCache>
            </c:strRef>
          </c:cat>
          <c:val>
            <c:numRef>
              <c:f>Sheet1!$B$2:$B$7</c:f>
              <c:numCache>
                <c:formatCode>General</c:formatCode>
                <c:ptCount val="6"/>
                <c:pt idx="0">
                  <c:v>86.2</c:v>
                </c:pt>
                <c:pt idx="1">
                  <c:v>85</c:v>
                </c:pt>
                <c:pt idx="2">
                  <c:v>82.3</c:v>
                </c:pt>
                <c:pt idx="3">
                  <c:v>73.900000000000006</c:v>
                </c:pt>
                <c:pt idx="4">
                  <c:v>69.599999999999994</c:v>
                </c:pt>
                <c:pt idx="5">
                  <c:v>66.7</c:v>
                </c:pt>
              </c:numCache>
            </c:numRef>
          </c:val>
        </c:ser>
        <c:ser>
          <c:idx val="1"/>
          <c:order val="1"/>
          <c:tx>
            <c:strRef>
              <c:f>Sheet1!$C$1</c:f>
              <c:strCache>
                <c:ptCount val="1"/>
                <c:pt idx="0">
                  <c:v>2013</c:v>
                </c:pt>
              </c:strCache>
            </c:strRef>
          </c:tx>
          <c:spPr>
            <a:solidFill>
              <a:srgbClr val="AABA0A"/>
            </a:solidFill>
          </c:spPr>
          <c:invertIfNegative val="0"/>
          <c:cat>
            <c:strRef>
              <c:f>Sheet1!$A$2:$A$7</c:f>
              <c:strCache>
                <c:ptCount val="6"/>
                <c:pt idx="0">
                  <c:v>Laboratory Reports</c:v>
                </c:pt>
                <c:pt idx="1">
                  <c:v>Radiology Reports</c:v>
                </c:pt>
                <c:pt idx="2">
                  <c:v>Radiology Images</c:v>
                </c:pt>
                <c:pt idx="3">
                  <c:v>Diagnostic Test Results</c:v>
                </c:pt>
                <c:pt idx="4">
                  <c:v>Consultant Reports</c:v>
                </c:pt>
                <c:pt idx="5">
                  <c:v>Diagnostic Test Images</c:v>
                </c:pt>
              </c:strCache>
            </c:strRef>
          </c:cat>
          <c:val>
            <c:numRef>
              <c:f>Sheet1!$C$2:$C$7</c:f>
              <c:numCache>
                <c:formatCode>General</c:formatCode>
                <c:ptCount val="6"/>
                <c:pt idx="0">
                  <c:v>89.1</c:v>
                </c:pt>
                <c:pt idx="1">
                  <c:v>86.8</c:v>
                </c:pt>
                <c:pt idx="2">
                  <c:v>84.2</c:v>
                </c:pt>
                <c:pt idx="3">
                  <c:v>77.5</c:v>
                </c:pt>
                <c:pt idx="4">
                  <c:v>74.400000000000006</c:v>
                </c:pt>
                <c:pt idx="5">
                  <c:v>71.3</c:v>
                </c:pt>
              </c:numCache>
            </c:numRef>
          </c:val>
        </c:ser>
        <c:dLbls>
          <c:showLegendKey val="0"/>
          <c:showVal val="0"/>
          <c:showCatName val="0"/>
          <c:showSerName val="0"/>
          <c:showPercent val="0"/>
          <c:showBubbleSize val="0"/>
        </c:dLbls>
        <c:gapWidth val="150"/>
        <c:axId val="178689152"/>
        <c:axId val="178690688"/>
      </c:barChart>
      <c:catAx>
        <c:axId val="178689152"/>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8690688"/>
        <c:crosses val="autoZero"/>
        <c:auto val="1"/>
        <c:lblAlgn val="ctr"/>
        <c:lblOffset val="100"/>
        <c:noMultiLvlLbl val="0"/>
      </c:catAx>
      <c:valAx>
        <c:axId val="1786906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74485029649071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8689152"/>
        <c:crosses val="autoZero"/>
        <c:crossBetween val="between"/>
        <c:majorUnit val="10"/>
      </c:valAx>
    </c:plotArea>
    <c:legend>
      <c:legendPos val="t"/>
      <c:layout>
        <c:manualLayout>
          <c:xMode val="edge"/>
          <c:yMode val="edge"/>
          <c:x val="0.11050038884028383"/>
          <c:y val="1.8517060367454078E-3"/>
          <c:w val="0.77993170992514826"/>
          <c:h val="8.272747156605424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64943618158841"/>
          <c:y val="5.2095606104792455E-2"/>
          <c:w val="0.84202877418100519"/>
          <c:h val="0.64929109555749975"/>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Sheet1!$A$2:$A$10</c:f>
              <c:strCache>
                <c:ptCount val="9"/>
                <c:pt idx="0">
                  <c:v>Children's General</c:v>
                </c:pt>
                <c:pt idx="1">
                  <c:v>General Medical and Surgical</c:v>
                </c:pt>
                <c:pt idx="2">
                  <c:v>Rehabilitation</c:v>
                </c:pt>
                <c:pt idx="3">
                  <c:v>Acute Long-Term Care</c:v>
                </c:pt>
                <c:pt idx="4">
                  <c:v>Psychiatric</c:v>
                </c:pt>
                <c:pt idx="6">
                  <c:v>&lt;100 Beds</c:v>
                </c:pt>
                <c:pt idx="7">
                  <c:v>100-399 Beds</c:v>
                </c:pt>
                <c:pt idx="8">
                  <c:v>400+ Beds</c:v>
                </c:pt>
              </c:strCache>
            </c:strRef>
          </c:cat>
          <c:val>
            <c:numRef>
              <c:f>Sheet1!$B$2:$B$10</c:f>
              <c:numCache>
                <c:formatCode>General</c:formatCode>
                <c:ptCount val="9"/>
                <c:pt idx="0">
                  <c:v>97.3</c:v>
                </c:pt>
                <c:pt idx="1">
                  <c:v>84.1</c:v>
                </c:pt>
                <c:pt idx="2">
                  <c:v>50</c:v>
                </c:pt>
                <c:pt idx="3">
                  <c:v>43.2</c:v>
                </c:pt>
                <c:pt idx="4">
                  <c:v>18.8</c:v>
                </c:pt>
                <c:pt idx="6">
                  <c:v>65.5</c:v>
                </c:pt>
                <c:pt idx="7">
                  <c:v>86.8</c:v>
                </c:pt>
                <c:pt idx="8">
                  <c:v>93.4</c:v>
                </c:pt>
              </c:numCache>
            </c:numRef>
          </c:val>
        </c:ser>
        <c:dLbls>
          <c:showLegendKey val="0"/>
          <c:showVal val="0"/>
          <c:showCatName val="0"/>
          <c:showSerName val="0"/>
          <c:showPercent val="0"/>
          <c:showBubbleSize val="0"/>
        </c:dLbls>
        <c:gapWidth val="150"/>
        <c:axId val="178537600"/>
        <c:axId val="178539136"/>
      </c:barChart>
      <c:catAx>
        <c:axId val="178537600"/>
        <c:scaling>
          <c:orientation val="minMax"/>
        </c:scaling>
        <c:delete val="0"/>
        <c:axPos val="b"/>
        <c:minorGridlines>
          <c:spPr>
            <a:ln>
              <a:noFill/>
            </a:ln>
          </c:spPr>
        </c:minorGridlines>
        <c:majorTickMark val="out"/>
        <c:minorTickMark val="none"/>
        <c:tickLblPos val="nextTo"/>
        <c:txPr>
          <a:bodyPr rot="-1200000"/>
          <a:lstStyle/>
          <a:p>
            <a:pPr>
              <a:defRPr sz="1600" b="0">
                <a:solidFill>
                  <a:schemeClr val="tx1"/>
                </a:solidFill>
                <a:latin typeface="Calibri" panose="020F0502020204030204" pitchFamily="34" charset="0"/>
              </a:defRPr>
            </a:pPr>
            <a:endParaRPr lang="en-US"/>
          </a:p>
        </c:txPr>
        <c:crossAx val="178539136"/>
        <c:crosses val="autoZero"/>
        <c:auto val="1"/>
        <c:lblAlgn val="ctr"/>
        <c:lblOffset val="100"/>
        <c:noMultiLvlLbl val="0"/>
      </c:catAx>
      <c:valAx>
        <c:axId val="17853913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4.0123456790123455E-2"/>
              <c:y val="0.282827840964323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8537600"/>
        <c:crosses val="autoZero"/>
        <c:crossBetween val="between"/>
        <c:majorUnit val="10"/>
      </c:valAx>
    </c:plotArea>
    <c:plotVisOnly val="1"/>
    <c:dispBlanksAs val="gap"/>
    <c:showDLblsOverMax val="0"/>
  </c:chart>
  <c:spPr>
    <a:ln>
      <a:noFill/>
    </a:ln>
  </c:sp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84422086128123"/>
          <c:y val="0.11558690580344125"/>
          <c:w val="0.89177967337416153"/>
          <c:h val="0.66058763487897343"/>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Sheet1!$A$2:$A$7</c:f>
              <c:strCache>
                <c:ptCount val="6"/>
                <c:pt idx="0">
                  <c:v>Drug Allergy Alerts</c:v>
                </c:pt>
                <c:pt idx="1">
                  <c:v>Drug-Drug Interaction Alerts</c:v>
                </c:pt>
                <c:pt idx="2">
                  <c:v>Drug-Lab Interaction Alerts</c:v>
                </c:pt>
                <c:pt idx="3">
                  <c:v>Drug Dosing Support</c:v>
                </c:pt>
                <c:pt idx="4">
                  <c:v>Clinical Reminders</c:v>
                </c:pt>
                <c:pt idx="5">
                  <c:v>Clinical Guidelines</c:v>
                </c:pt>
              </c:strCache>
            </c:strRef>
          </c:cat>
          <c:val>
            <c:numRef>
              <c:f>Sheet1!$B$2:$B$7</c:f>
              <c:numCache>
                <c:formatCode>General</c:formatCode>
                <c:ptCount val="6"/>
                <c:pt idx="0">
                  <c:v>79</c:v>
                </c:pt>
                <c:pt idx="1">
                  <c:v>78.3</c:v>
                </c:pt>
                <c:pt idx="2">
                  <c:v>66.599999999999994</c:v>
                </c:pt>
                <c:pt idx="3">
                  <c:v>62.9</c:v>
                </c:pt>
                <c:pt idx="4">
                  <c:v>57.3</c:v>
                </c:pt>
                <c:pt idx="5">
                  <c:v>53.8</c:v>
                </c:pt>
              </c:numCache>
            </c:numRef>
          </c:val>
        </c:ser>
        <c:ser>
          <c:idx val="1"/>
          <c:order val="1"/>
          <c:tx>
            <c:strRef>
              <c:f>Sheet1!$C$1</c:f>
              <c:strCache>
                <c:ptCount val="1"/>
                <c:pt idx="0">
                  <c:v>2013</c:v>
                </c:pt>
              </c:strCache>
            </c:strRef>
          </c:tx>
          <c:spPr>
            <a:solidFill>
              <a:srgbClr val="AABA0A"/>
            </a:solidFill>
          </c:spPr>
          <c:invertIfNegative val="0"/>
          <c:cat>
            <c:strRef>
              <c:f>Sheet1!$A$2:$A$7</c:f>
              <c:strCache>
                <c:ptCount val="6"/>
                <c:pt idx="0">
                  <c:v>Drug Allergy Alerts</c:v>
                </c:pt>
                <c:pt idx="1">
                  <c:v>Drug-Drug Interaction Alerts</c:v>
                </c:pt>
                <c:pt idx="2">
                  <c:v>Drug-Lab Interaction Alerts</c:v>
                </c:pt>
                <c:pt idx="3">
                  <c:v>Drug Dosing Support</c:v>
                </c:pt>
                <c:pt idx="4">
                  <c:v>Clinical Reminders</c:v>
                </c:pt>
                <c:pt idx="5">
                  <c:v>Clinical Guidelines</c:v>
                </c:pt>
              </c:strCache>
            </c:strRef>
          </c:cat>
          <c:val>
            <c:numRef>
              <c:f>Sheet1!$C$2:$C$7</c:f>
              <c:numCache>
                <c:formatCode>General</c:formatCode>
                <c:ptCount val="6"/>
                <c:pt idx="0">
                  <c:v>84.5</c:v>
                </c:pt>
                <c:pt idx="1">
                  <c:v>83.9</c:v>
                </c:pt>
                <c:pt idx="2">
                  <c:v>72.7</c:v>
                </c:pt>
                <c:pt idx="3">
                  <c:v>71.8</c:v>
                </c:pt>
                <c:pt idx="4">
                  <c:v>68.099999999999994</c:v>
                </c:pt>
                <c:pt idx="5">
                  <c:v>67</c:v>
                </c:pt>
              </c:numCache>
            </c:numRef>
          </c:val>
        </c:ser>
        <c:dLbls>
          <c:showLegendKey val="0"/>
          <c:showVal val="0"/>
          <c:showCatName val="0"/>
          <c:showSerName val="0"/>
          <c:showPercent val="0"/>
          <c:showBubbleSize val="0"/>
        </c:dLbls>
        <c:gapWidth val="150"/>
        <c:axId val="178612096"/>
        <c:axId val="178613632"/>
      </c:barChart>
      <c:catAx>
        <c:axId val="17861209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8613632"/>
        <c:crosses val="autoZero"/>
        <c:auto val="1"/>
        <c:lblAlgn val="ctr"/>
        <c:lblOffset val="100"/>
        <c:noMultiLvlLbl val="0"/>
      </c:catAx>
      <c:valAx>
        <c:axId val="17861363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4.6296296296296294E-3"/>
              <c:y val="0.3559665111305531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8612096"/>
        <c:crosses val="autoZero"/>
        <c:crossBetween val="between"/>
        <c:majorUnit val="10"/>
      </c:valAx>
    </c:plotArea>
    <c:legend>
      <c:legendPos val="t"/>
      <c:layout>
        <c:manualLayout>
          <c:xMode val="edge"/>
          <c:yMode val="edge"/>
          <c:x val="0.11204359871682705"/>
          <c:y val="1.8517060367454078E-3"/>
          <c:w val="0.77684529017206183"/>
          <c:h val="6.7295372800622144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19267036064935"/>
          <c:y val="5.4146220852828185E-2"/>
          <c:w val="0.84080732963935068"/>
          <c:h val="0.57865980067708933"/>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Sheet1!$A$2:$A$11</c:f>
              <c:strCache>
                <c:ptCount val="10"/>
                <c:pt idx="0">
                  <c:v>For Profit</c:v>
                </c:pt>
                <c:pt idx="1">
                  <c:v>Not for Profit</c:v>
                </c:pt>
                <c:pt idx="2">
                  <c:v>Federal</c:v>
                </c:pt>
                <c:pt idx="3">
                  <c:v>Non-Federal</c:v>
                </c:pt>
                <c:pt idx="5">
                  <c:v>Children's General</c:v>
                </c:pt>
                <c:pt idx="6">
                  <c:v>General Medical and Surgical</c:v>
                </c:pt>
                <c:pt idx="7">
                  <c:v>Rehabilitation</c:v>
                </c:pt>
                <c:pt idx="8">
                  <c:v>Acute Long-Term Care</c:v>
                </c:pt>
                <c:pt idx="9">
                  <c:v>Psychiatric</c:v>
                </c:pt>
              </c:strCache>
            </c:strRef>
          </c:cat>
          <c:val>
            <c:numRef>
              <c:f>Sheet1!$B$2:$B$11</c:f>
              <c:numCache>
                <c:formatCode>General</c:formatCode>
                <c:ptCount val="10"/>
                <c:pt idx="0">
                  <c:v>57.3</c:v>
                </c:pt>
                <c:pt idx="1">
                  <c:v>75.400000000000006</c:v>
                </c:pt>
                <c:pt idx="2">
                  <c:v>81.8</c:v>
                </c:pt>
                <c:pt idx="3">
                  <c:v>51.3</c:v>
                </c:pt>
                <c:pt idx="5">
                  <c:v>89.4</c:v>
                </c:pt>
                <c:pt idx="6">
                  <c:v>72.400000000000006</c:v>
                </c:pt>
                <c:pt idx="7">
                  <c:v>50.6</c:v>
                </c:pt>
                <c:pt idx="8">
                  <c:v>30.7</c:v>
                </c:pt>
                <c:pt idx="9">
                  <c:v>19.899999999999999</c:v>
                </c:pt>
              </c:numCache>
            </c:numRef>
          </c:val>
        </c:ser>
        <c:dLbls>
          <c:showLegendKey val="0"/>
          <c:showVal val="0"/>
          <c:showCatName val="0"/>
          <c:showSerName val="0"/>
          <c:showPercent val="0"/>
          <c:showBubbleSize val="0"/>
        </c:dLbls>
        <c:gapWidth val="150"/>
        <c:axId val="167602048"/>
        <c:axId val="167603584"/>
      </c:barChart>
      <c:catAx>
        <c:axId val="167602048"/>
        <c:scaling>
          <c:orientation val="minMax"/>
        </c:scaling>
        <c:delete val="0"/>
        <c:axPos val="b"/>
        <c:minorGridlines>
          <c:spPr>
            <a:ln>
              <a:noFill/>
            </a:ln>
          </c:spPr>
        </c:minorGridlines>
        <c:majorTickMark val="out"/>
        <c:minorTickMark val="none"/>
        <c:tickLblPos val="nextTo"/>
        <c:txPr>
          <a:bodyPr rot="-1560000"/>
          <a:lstStyle/>
          <a:p>
            <a:pPr>
              <a:defRPr sz="1600" b="0">
                <a:solidFill>
                  <a:schemeClr val="tx1"/>
                </a:solidFill>
                <a:latin typeface="Calibri" panose="020F0502020204030204" pitchFamily="34" charset="0"/>
              </a:defRPr>
            </a:pPr>
            <a:endParaRPr lang="en-US"/>
          </a:p>
        </c:txPr>
        <c:crossAx val="167603584"/>
        <c:crosses val="autoZero"/>
        <c:auto val="1"/>
        <c:lblAlgn val="ctr"/>
        <c:lblOffset val="100"/>
        <c:noMultiLvlLbl val="0"/>
      </c:catAx>
      <c:valAx>
        <c:axId val="16760358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6.1728395061728392E-2"/>
              <c:y val="0.2578597512267488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7602048"/>
        <c:crosses val="autoZero"/>
        <c:crossBetween val="between"/>
        <c:majorUnit val="10"/>
      </c:valAx>
    </c:plotArea>
    <c:plotVisOnly val="1"/>
    <c:dispBlanksAs val="gap"/>
    <c:showDLblsOverMax val="0"/>
  </c:chart>
  <c:spPr>
    <a:ln>
      <a:noFill/>
    </a:ln>
  </c:sp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032662583843"/>
          <c:y val="9.3981967531836297E-2"/>
          <c:w val="0.89177967337416153"/>
          <c:h val="0.72086565568192862"/>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Sheet1!$A$2:$A$6</c:f>
              <c:strCache>
                <c:ptCount val="5"/>
                <c:pt idx="0">
                  <c:v>Medications</c:v>
                </c:pt>
                <c:pt idx="1">
                  <c:v>Nursing Orders</c:v>
                </c:pt>
                <c:pt idx="2">
                  <c:v>Laboratory Tests</c:v>
                </c:pt>
                <c:pt idx="3">
                  <c:v>Radiology Tests</c:v>
                </c:pt>
                <c:pt idx="4">
                  <c:v>Consultant Requests</c:v>
                </c:pt>
              </c:strCache>
            </c:strRef>
          </c:cat>
          <c:val>
            <c:numRef>
              <c:f>Sheet1!$B$2:$B$6</c:f>
              <c:numCache>
                <c:formatCode>General</c:formatCode>
                <c:ptCount val="5"/>
                <c:pt idx="0">
                  <c:v>63.2</c:v>
                </c:pt>
                <c:pt idx="1">
                  <c:v>63.6</c:v>
                </c:pt>
                <c:pt idx="2">
                  <c:v>62.8</c:v>
                </c:pt>
                <c:pt idx="3">
                  <c:v>62.4</c:v>
                </c:pt>
                <c:pt idx="4">
                  <c:v>56.8</c:v>
                </c:pt>
              </c:numCache>
            </c:numRef>
          </c:val>
        </c:ser>
        <c:ser>
          <c:idx val="1"/>
          <c:order val="1"/>
          <c:tx>
            <c:strRef>
              <c:f>Sheet1!$C$1</c:f>
              <c:strCache>
                <c:ptCount val="1"/>
                <c:pt idx="0">
                  <c:v>2013</c:v>
                </c:pt>
              </c:strCache>
            </c:strRef>
          </c:tx>
          <c:spPr>
            <a:solidFill>
              <a:srgbClr val="AABA0A"/>
            </a:solidFill>
          </c:spPr>
          <c:invertIfNegative val="0"/>
          <c:cat>
            <c:strRef>
              <c:f>Sheet1!$A$2:$A$6</c:f>
              <c:strCache>
                <c:ptCount val="5"/>
                <c:pt idx="0">
                  <c:v>Medications</c:v>
                </c:pt>
                <c:pt idx="1">
                  <c:v>Nursing Orders</c:v>
                </c:pt>
                <c:pt idx="2">
                  <c:v>Laboratory Tests</c:v>
                </c:pt>
                <c:pt idx="3">
                  <c:v>Radiology Tests</c:v>
                </c:pt>
                <c:pt idx="4">
                  <c:v>Consultant Requests</c:v>
                </c:pt>
              </c:strCache>
            </c:strRef>
          </c:cat>
          <c:val>
            <c:numRef>
              <c:f>Sheet1!$C$2:$C$6</c:f>
              <c:numCache>
                <c:formatCode>General</c:formatCode>
                <c:ptCount val="5"/>
                <c:pt idx="0">
                  <c:v>76.8</c:v>
                </c:pt>
                <c:pt idx="1">
                  <c:v>76.8</c:v>
                </c:pt>
                <c:pt idx="2">
                  <c:v>76.599999999999994</c:v>
                </c:pt>
                <c:pt idx="3">
                  <c:v>76</c:v>
                </c:pt>
                <c:pt idx="4">
                  <c:v>71.7</c:v>
                </c:pt>
              </c:numCache>
            </c:numRef>
          </c:val>
        </c:ser>
        <c:dLbls>
          <c:showLegendKey val="0"/>
          <c:showVal val="0"/>
          <c:showCatName val="0"/>
          <c:showSerName val="0"/>
          <c:showPercent val="0"/>
          <c:showBubbleSize val="0"/>
        </c:dLbls>
        <c:gapWidth val="150"/>
        <c:axId val="167684352"/>
        <c:axId val="167698432"/>
      </c:barChart>
      <c:catAx>
        <c:axId val="167684352"/>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67698432"/>
        <c:crosses val="autoZero"/>
        <c:auto val="1"/>
        <c:lblAlgn val="ctr"/>
        <c:lblOffset val="100"/>
        <c:noMultiLvlLbl val="0"/>
      </c:catAx>
      <c:valAx>
        <c:axId val="16769843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652257703898123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7684352"/>
        <c:crosses val="autoZero"/>
        <c:crossBetween val="between"/>
        <c:majorUnit val="10"/>
      </c:valAx>
    </c:plotArea>
    <c:legend>
      <c:legendPos val="t"/>
      <c:layout>
        <c:manualLayout>
          <c:xMode val="edge"/>
          <c:yMode val="edge"/>
          <c:x val="0.11204359871682705"/>
          <c:y val="1.8517060367454078E-3"/>
          <c:w val="0.77838850004860505"/>
          <c:h val="7.4675957624862108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4211626324487"/>
          <c:y val="3.0139010401477592E-2"/>
          <c:w val="0.85128803344026438"/>
          <c:h val="0.68323636628754736"/>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Sheet1!$A$2:$A$11</c:f>
              <c:strCache>
                <c:ptCount val="10"/>
                <c:pt idx="0">
                  <c:v>For Profit</c:v>
                </c:pt>
                <c:pt idx="1">
                  <c:v>Not for Profit</c:v>
                </c:pt>
                <c:pt idx="2">
                  <c:v>Federal</c:v>
                </c:pt>
                <c:pt idx="3">
                  <c:v>Non-Federal</c:v>
                </c:pt>
                <c:pt idx="5">
                  <c:v>Children's General</c:v>
                </c:pt>
                <c:pt idx="6">
                  <c:v>General Medical and Surgical </c:v>
                </c:pt>
                <c:pt idx="7">
                  <c:v>Rehabilitation</c:v>
                </c:pt>
                <c:pt idx="8">
                  <c:v>Acute Long-Term Care</c:v>
                </c:pt>
                <c:pt idx="9">
                  <c:v>Psychiatric</c:v>
                </c:pt>
              </c:strCache>
            </c:strRef>
          </c:cat>
          <c:val>
            <c:numRef>
              <c:f>Sheet1!$B$2:$B$11</c:f>
              <c:numCache>
                <c:formatCode>General</c:formatCode>
                <c:ptCount val="10"/>
                <c:pt idx="0">
                  <c:v>64.3</c:v>
                </c:pt>
                <c:pt idx="1">
                  <c:v>82.9</c:v>
                </c:pt>
                <c:pt idx="2">
                  <c:v>95.5</c:v>
                </c:pt>
                <c:pt idx="3">
                  <c:v>68.599999999999994</c:v>
                </c:pt>
                <c:pt idx="5">
                  <c:v>94.4</c:v>
                </c:pt>
                <c:pt idx="6">
                  <c:v>81.400000000000006</c:v>
                </c:pt>
                <c:pt idx="7">
                  <c:v>64.8</c:v>
                </c:pt>
                <c:pt idx="8">
                  <c:v>41.9</c:v>
                </c:pt>
                <c:pt idx="9">
                  <c:v>35.9</c:v>
                </c:pt>
              </c:numCache>
            </c:numRef>
          </c:val>
        </c:ser>
        <c:dLbls>
          <c:showLegendKey val="0"/>
          <c:showVal val="0"/>
          <c:showCatName val="0"/>
          <c:showSerName val="0"/>
          <c:showPercent val="0"/>
          <c:showBubbleSize val="0"/>
        </c:dLbls>
        <c:gapWidth val="150"/>
        <c:axId val="178764416"/>
        <c:axId val="167711104"/>
      </c:barChart>
      <c:catAx>
        <c:axId val="178764416"/>
        <c:scaling>
          <c:orientation val="minMax"/>
        </c:scaling>
        <c:delete val="0"/>
        <c:axPos val="b"/>
        <c:minorGridlines>
          <c:spPr>
            <a:ln>
              <a:noFill/>
            </a:ln>
          </c:spPr>
        </c:minorGridlines>
        <c:majorTickMark val="out"/>
        <c:minorTickMark val="none"/>
        <c:tickLblPos val="nextTo"/>
        <c:txPr>
          <a:bodyPr rot="-1140000"/>
          <a:lstStyle/>
          <a:p>
            <a:pPr>
              <a:defRPr sz="1600" b="0">
                <a:solidFill>
                  <a:schemeClr val="tx1"/>
                </a:solidFill>
                <a:latin typeface="Calibri" panose="020F0502020204030204" pitchFamily="34" charset="0"/>
              </a:defRPr>
            </a:pPr>
            <a:endParaRPr lang="en-US"/>
          </a:p>
        </c:txPr>
        <c:crossAx val="167711104"/>
        <c:crosses val="autoZero"/>
        <c:auto val="1"/>
        <c:lblAlgn val="ctr"/>
        <c:lblOffset val="100"/>
        <c:noMultiLvlLbl val="0"/>
      </c:catAx>
      <c:valAx>
        <c:axId val="16771110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844298629337999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8764416"/>
        <c:crosses val="autoZero"/>
        <c:crossBetween val="between"/>
        <c:majorUnit val="10"/>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20909886264218"/>
          <c:y val="0.14336468358121901"/>
          <c:w val="0.81946607368523383"/>
          <c:h val="0.64842762710216784"/>
        </c:manualLayout>
      </c:layout>
      <c:barChart>
        <c:barDir val="col"/>
        <c:grouping val="clustered"/>
        <c:varyColors val="0"/>
        <c:ser>
          <c:idx val="0"/>
          <c:order val="0"/>
          <c:tx>
            <c:strRef>
              <c:f>Sheet1!$B$1</c:f>
              <c:strCache>
                <c:ptCount val="1"/>
                <c:pt idx="0">
                  <c:v>Adult hospital patients who strongly disagree that they understood how to manage their health after discharge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Sheet1!$A$2:$A$8</c:f>
              <c:strCache>
                <c:ptCount val="7"/>
                <c:pt idx="0">
                  <c:v>Total</c:v>
                </c:pt>
                <c:pt idx="1">
                  <c:v>White </c:v>
                </c:pt>
                <c:pt idx="2">
                  <c:v>Black  </c:v>
                </c:pt>
                <c:pt idx="3">
                  <c:v>Asian</c:v>
                </c:pt>
                <c:pt idx="4">
                  <c:v>NHOPI</c:v>
                </c:pt>
                <c:pt idx="5">
                  <c:v>AI/AN</c:v>
                </c:pt>
                <c:pt idx="6">
                  <c:v>&gt;1 Race</c:v>
                </c:pt>
              </c:strCache>
            </c:strRef>
          </c:cat>
          <c:val>
            <c:numRef>
              <c:f>Sheet1!$B$2:$B$8</c:f>
              <c:numCache>
                <c:formatCode>0.0</c:formatCode>
                <c:ptCount val="7"/>
                <c:pt idx="0">
                  <c:v>3.92</c:v>
                </c:pt>
                <c:pt idx="1">
                  <c:v>3.79</c:v>
                </c:pt>
                <c:pt idx="2">
                  <c:v>4.45</c:v>
                </c:pt>
                <c:pt idx="3">
                  <c:v>3.2</c:v>
                </c:pt>
                <c:pt idx="4">
                  <c:v>3.93</c:v>
                </c:pt>
                <c:pt idx="5">
                  <c:v>4.8499999999999996</c:v>
                </c:pt>
                <c:pt idx="6">
                  <c:v>5.07</c:v>
                </c:pt>
              </c:numCache>
            </c:numRef>
          </c:val>
        </c:ser>
        <c:dLbls>
          <c:showLegendKey val="0"/>
          <c:showVal val="0"/>
          <c:showCatName val="0"/>
          <c:showSerName val="0"/>
          <c:showPercent val="0"/>
          <c:showBubbleSize val="0"/>
        </c:dLbls>
        <c:gapWidth val="150"/>
        <c:axId val="64861312"/>
        <c:axId val="64862848"/>
      </c:barChart>
      <c:catAx>
        <c:axId val="64861312"/>
        <c:scaling>
          <c:orientation val="minMax"/>
        </c:scaling>
        <c:delete val="0"/>
        <c:axPos val="b"/>
        <c:minorGridlines>
          <c:spPr>
            <a:ln>
              <a:noFill/>
            </a:ln>
          </c:spPr>
        </c:minorGridlines>
        <c:numFmt formatCode="General" sourceLinked="1"/>
        <c:majorTickMark val="out"/>
        <c:minorTickMark val="none"/>
        <c:tickLblPos val="nextTo"/>
        <c:txPr>
          <a:bodyPr rot="-1980000"/>
          <a:lstStyle/>
          <a:p>
            <a:pPr>
              <a:defRPr sz="1600" b="0">
                <a:solidFill>
                  <a:schemeClr val="tx1"/>
                </a:solidFill>
                <a:latin typeface="Calibri" panose="020F0502020204030204" pitchFamily="34" charset="0"/>
              </a:defRPr>
            </a:pPr>
            <a:endParaRPr lang="en-US"/>
          </a:p>
        </c:txPr>
        <c:crossAx val="64862848"/>
        <c:crosses val="autoZero"/>
        <c:auto val="1"/>
        <c:lblAlgn val="ctr"/>
        <c:lblOffset val="100"/>
        <c:noMultiLvlLbl val="0"/>
      </c:catAx>
      <c:valAx>
        <c:axId val="64862848"/>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713986098959852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64861312"/>
        <c:crosses val="autoZero"/>
        <c:crossBetween val="between"/>
        <c:majorUnit val="1"/>
      </c:valAx>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7159521726452"/>
          <c:y val="0.10941406629726841"/>
          <c:w val="0.83169825993972979"/>
          <c:h val="0.68546466413920482"/>
        </c:manualLayout>
      </c:layout>
      <c:barChart>
        <c:barDir val="col"/>
        <c:grouping val="clustered"/>
        <c:varyColors val="0"/>
        <c:ser>
          <c:idx val="0"/>
          <c:order val="0"/>
          <c:tx>
            <c:strRef>
              <c:f>Sheet1!$B$1</c:f>
              <c:strCache>
                <c:ptCount val="1"/>
                <c:pt idx="0">
                  <c:v>Adult hospital patients who strongly disagree or disagree that staff took their preferences and those of their family and care giver into account when deciding what the patient's discharge health care would be, by race, 2014</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Sheet1!$A$2:$A$8</c:f>
              <c:strCache>
                <c:ptCount val="7"/>
                <c:pt idx="0">
                  <c:v>Total</c:v>
                </c:pt>
                <c:pt idx="1">
                  <c:v>White</c:v>
                </c:pt>
                <c:pt idx="2">
                  <c:v>Black</c:v>
                </c:pt>
                <c:pt idx="3">
                  <c:v>Asian</c:v>
                </c:pt>
                <c:pt idx="4">
                  <c:v>NHOPI</c:v>
                </c:pt>
                <c:pt idx="5">
                  <c:v>AI/AN</c:v>
                </c:pt>
                <c:pt idx="6">
                  <c:v>&gt;1 Race</c:v>
                </c:pt>
              </c:strCache>
            </c:strRef>
          </c:cat>
          <c:val>
            <c:numRef>
              <c:f>Sheet1!$B$2:$B$8</c:f>
              <c:numCache>
                <c:formatCode>0.0</c:formatCode>
                <c:ptCount val="7"/>
                <c:pt idx="0">
                  <c:v>5.42</c:v>
                </c:pt>
                <c:pt idx="1">
                  <c:v>5.04</c:v>
                </c:pt>
                <c:pt idx="2">
                  <c:v>7.53</c:v>
                </c:pt>
                <c:pt idx="3">
                  <c:v>4.93</c:v>
                </c:pt>
                <c:pt idx="4">
                  <c:v>6.1</c:v>
                </c:pt>
                <c:pt idx="5">
                  <c:v>7.4</c:v>
                </c:pt>
                <c:pt idx="6">
                  <c:v>7.08</c:v>
                </c:pt>
              </c:numCache>
            </c:numRef>
          </c:val>
        </c:ser>
        <c:dLbls>
          <c:showLegendKey val="0"/>
          <c:showVal val="0"/>
          <c:showCatName val="0"/>
          <c:showSerName val="0"/>
          <c:showPercent val="0"/>
          <c:showBubbleSize val="0"/>
        </c:dLbls>
        <c:gapWidth val="150"/>
        <c:axId val="64799488"/>
        <c:axId val="64801024"/>
      </c:barChart>
      <c:catAx>
        <c:axId val="64799488"/>
        <c:scaling>
          <c:orientation val="minMax"/>
        </c:scaling>
        <c:delete val="0"/>
        <c:axPos val="b"/>
        <c:minorGridlines>
          <c:spPr>
            <a:ln>
              <a:noFill/>
            </a:ln>
          </c:spPr>
        </c:minorGridlines>
        <c:numFmt formatCode="General" sourceLinked="1"/>
        <c:majorTickMark val="out"/>
        <c:minorTickMark val="none"/>
        <c:tickLblPos val="nextTo"/>
        <c:txPr>
          <a:bodyPr rot="-1920000"/>
          <a:lstStyle/>
          <a:p>
            <a:pPr>
              <a:defRPr sz="1600" b="0">
                <a:solidFill>
                  <a:schemeClr val="tx1"/>
                </a:solidFill>
                <a:latin typeface="Calibri" panose="020F0502020204030204" pitchFamily="34" charset="0"/>
              </a:defRPr>
            </a:pPr>
            <a:endParaRPr lang="en-US"/>
          </a:p>
        </c:txPr>
        <c:crossAx val="64801024"/>
        <c:crosses val="autoZero"/>
        <c:auto val="1"/>
        <c:lblAlgn val="ctr"/>
        <c:lblOffset val="100"/>
        <c:noMultiLvlLbl val="0"/>
      </c:catAx>
      <c:valAx>
        <c:axId val="64801024"/>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713986098959852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64799488"/>
        <c:crosses val="autoZero"/>
        <c:crossBetween val="between"/>
        <c:majorUnit val="1"/>
      </c:valAx>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66477107028289"/>
          <c:y val="0.11250048605035483"/>
          <c:w val="0.82233522892971711"/>
          <c:h val="0.68237824438611838"/>
        </c:manualLayout>
      </c:layout>
      <c:barChart>
        <c:barDir val="col"/>
        <c:grouping val="clustered"/>
        <c:varyColors val="0"/>
        <c:ser>
          <c:idx val="0"/>
          <c:order val="0"/>
          <c:tx>
            <c:strRef>
              <c:f>Sheet1!$B$1</c:f>
              <c:strCache>
                <c:ptCount val="1"/>
                <c:pt idx="0">
                  <c:v>English</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Sheet1!$A$2:$A$8</c:f>
              <c:strCache>
                <c:ptCount val="7"/>
                <c:pt idx="0">
                  <c:v>Total</c:v>
                </c:pt>
                <c:pt idx="1">
                  <c:v>White</c:v>
                </c:pt>
                <c:pt idx="2">
                  <c:v>Black</c:v>
                </c:pt>
                <c:pt idx="3">
                  <c:v>Asian</c:v>
                </c:pt>
                <c:pt idx="4">
                  <c:v>NHOPI</c:v>
                </c:pt>
                <c:pt idx="5">
                  <c:v>AI/AN</c:v>
                </c:pt>
                <c:pt idx="6">
                  <c:v>&gt;1 Race</c:v>
                </c:pt>
              </c:strCache>
            </c:strRef>
          </c:cat>
          <c:val>
            <c:numRef>
              <c:f>Sheet1!$B$2:$B$8</c:f>
              <c:numCache>
                <c:formatCode>0.0</c:formatCode>
                <c:ptCount val="7"/>
                <c:pt idx="0">
                  <c:v>5.47</c:v>
                </c:pt>
                <c:pt idx="1">
                  <c:v>5.07</c:v>
                </c:pt>
                <c:pt idx="2">
                  <c:v>7.51</c:v>
                </c:pt>
                <c:pt idx="3">
                  <c:v>5.37</c:v>
                </c:pt>
                <c:pt idx="4">
                  <c:v>6.09</c:v>
                </c:pt>
                <c:pt idx="5">
                  <c:v>7.42</c:v>
                </c:pt>
                <c:pt idx="6">
                  <c:v>7.1</c:v>
                </c:pt>
              </c:numCache>
            </c:numRef>
          </c:val>
        </c:ser>
        <c:ser>
          <c:idx val="1"/>
          <c:order val="1"/>
          <c:tx>
            <c:strRef>
              <c:f>Sheet1!$C$1</c:f>
              <c:strCache>
                <c:ptCount val="1"/>
                <c:pt idx="0">
                  <c:v>Spanish</c:v>
                </c:pt>
              </c:strCache>
            </c:strRef>
          </c:tx>
          <c:spPr>
            <a:solidFill>
              <a:srgbClr val="AABA0A"/>
            </a:solidFill>
          </c:spPr>
          <c:invertIfNegative val="0"/>
          <c:cat>
            <c:strRef>
              <c:f>Sheet1!$A$2:$A$8</c:f>
              <c:strCache>
                <c:ptCount val="7"/>
                <c:pt idx="0">
                  <c:v>Total</c:v>
                </c:pt>
                <c:pt idx="1">
                  <c:v>White</c:v>
                </c:pt>
                <c:pt idx="2">
                  <c:v>Black</c:v>
                </c:pt>
                <c:pt idx="3">
                  <c:v>Asian</c:v>
                </c:pt>
                <c:pt idx="4">
                  <c:v>NHOPI</c:v>
                </c:pt>
                <c:pt idx="5">
                  <c:v>AI/AN</c:v>
                </c:pt>
                <c:pt idx="6">
                  <c:v>&gt;1 Race</c:v>
                </c:pt>
              </c:strCache>
            </c:strRef>
          </c:cat>
          <c:val>
            <c:numRef>
              <c:f>Sheet1!$C$2:$C$8</c:f>
              <c:numCache>
                <c:formatCode>0.0</c:formatCode>
                <c:ptCount val="7"/>
                <c:pt idx="0">
                  <c:v>3.69</c:v>
                </c:pt>
                <c:pt idx="1">
                  <c:v>3.75</c:v>
                </c:pt>
                <c:pt idx="2">
                  <c:v>5.76</c:v>
                </c:pt>
                <c:pt idx="3">
                  <c:v>4.7</c:v>
                </c:pt>
                <c:pt idx="4">
                  <c:v>5.86</c:v>
                </c:pt>
                <c:pt idx="5">
                  <c:v>4.7</c:v>
                </c:pt>
                <c:pt idx="6">
                  <c:v>4.8499999999999996</c:v>
                </c:pt>
              </c:numCache>
            </c:numRef>
          </c:val>
        </c:ser>
        <c:ser>
          <c:idx val="2"/>
          <c:order val="2"/>
          <c:tx>
            <c:strRef>
              <c:f>Sheet1!$D$1</c:f>
              <c:strCache>
                <c:ptCount val="1"/>
                <c:pt idx="0">
                  <c:v>Other</c:v>
                </c:pt>
              </c:strCache>
            </c:strRef>
          </c:tx>
          <c:spPr>
            <a:solidFill>
              <a:sysClr val="window" lastClr="FFFFFF"/>
            </a:solidFill>
            <a:ln>
              <a:solidFill>
                <a:sysClr val="windowText" lastClr="000000"/>
              </a:solidFill>
            </a:ln>
          </c:spPr>
          <c:invertIfNegative val="0"/>
          <c:cat>
            <c:strRef>
              <c:f>Sheet1!$A$2:$A$8</c:f>
              <c:strCache>
                <c:ptCount val="7"/>
                <c:pt idx="0">
                  <c:v>Total</c:v>
                </c:pt>
                <c:pt idx="1">
                  <c:v>White</c:v>
                </c:pt>
                <c:pt idx="2">
                  <c:v>Black</c:v>
                </c:pt>
                <c:pt idx="3">
                  <c:v>Asian</c:v>
                </c:pt>
                <c:pt idx="4">
                  <c:v>NHOPI</c:v>
                </c:pt>
                <c:pt idx="5">
                  <c:v>AI/AN</c:v>
                </c:pt>
                <c:pt idx="6">
                  <c:v>&gt;1 Race</c:v>
                </c:pt>
              </c:strCache>
            </c:strRef>
          </c:cat>
          <c:val>
            <c:numRef>
              <c:f>Sheet1!$D$2:$D$8</c:f>
              <c:numCache>
                <c:formatCode>0.0</c:formatCode>
                <c:ptCount val="7"/>
                <c:pt idx="0">
                  <c:v>5.34</c:v>
                </c:pt>
                <c:pt idx="1">
                  <c:v>4.8499999999999996</c:v>
                </c:pt>
                <c:pt idx="2">
                  <c:v>7.61</c:v>
                </c:pt>
                <c:pt idx="3">
                  <c:v>4.62</c:v>
                </c:pt>
                <c:pt idx="4">
                  <c:v>7.71</c:v>
                </c:pt>
                <c:pt idx="5">
                  <c:v>8.83</c:v>
                </c:pt>
                <c:pt idx="6">
                  <c:v>6.66</c:v>
                </c:pt>
              </c:numCache>
            </c:numRef>
          </c:val>
        </c:ser>
        <c:dLbls>
          <c:showLegendKey val="0"/>
          <c:showVal val="0"/>
          <c:showCatName val="0"/>
          <c:showSerName val="0"/>
          <c:showPercent val="0"/>
          <c:showBubbleSize val="0"/>
        </c:dLbls>
        <c:gapWidth val="150"/>
        <c:axId val="65723776"/>
        <c:axId val="66000000"/>
      </c:barChart>
      <c:catAx>
        <c:axId val="65723776"/>
        <c:scaling>
          <c:orientation val="minMax"/>
        </c:scaling>
        <c:delete val="0"/>
        <c:axPos val="b"/>
        <c:minorGridlines>
          <c:spPr>
            <a:ln>
              <a:noFill/>
            </a:ln>
          </c:spPr>
        </c:minorGridlines>
        <c:numFmt formatCode="General" sourceLinked="1"/>
        <c:majorTickMark val="out"/>
        <c:minorTickMark val="none"/>
        <c:tickLblPos val="nextTo"/>
        <c:txPr>
          <a:bodyPr rot="-1920000"/>
          <a:lstStyle/>
          <a:p>
            <a:pPr>
              <a:defRPr sz="1600" b="0">
                <a:solidFill>
                  <a:schemeClr val="tx1"/>
                </a:solidFill>
                <a:latin typeface="Calibri" panose="020F0502020204030204" pitchFamily="34" charset="0"/>
              </a:defRPr>
            </a:pPr>
            <a:endParaRPr lang="en-US"/>
          </a:p>
        </c:txPr>
        <c:crossAx val="66000000"/>
        <c:crosses val="autoZero"/>
        <c:auto val="1"/>
        <c:lblAlgn val="ctr"/>
        <c:lblOffset val="100"/>
        <c:noMultiLvlLbl val="0"/>
      </c:catAx>
      <c:valAx>
        <c:axId val="66000000"/>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683121901428987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65723776"/>
        <c:crosses val="autoZero"/>
        <c:crossBetween val="between"/>
        <c:majorUnit val="1"/>
      </c:valAx>
    </c:plotArea>
    <c:legend>
      <c:legendPos val="t"/>
      <c:layout>
        <c:manualLayout>
          <c:xMode val="edge"/>
          <c:yMode val="edge"/>
          <c:x val="0"/>
          <c:y val="1.8517060367454078E-3"/>
          <c:w val="1"/>
          <c:h val="7.3468212306794983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86711383299311"/>
          <c:y val="0.10751117915816077"/>
          <c:w val="0.88892607174103233"/>
          <c:h val="0.72076868863614274"/>
        </c:manualLayout>
      </c:layout>
      <c:lineChart>
        <c:grouping val="standard"/>
        <c:varyColors val="0"/>
        <c:ser>
          <c:idx val="3"/>
          <c:order val="0"/>
          <c:tx>
            <c:strRef>
              <c:f>Sheet1!$B$1</c:f>
              <c:strCache>
                <c:ptCount val="1"/>
                <c:pt idx="0">
                  <c:v>Heart Failure</c:v>
                </c:pt>
              </c:strCache>
            </c:strRef>
          </c:tx>
          <c:spPr>
            <a:ln w="25400">
              <a:solidFill>
                <a:sysClr val="windowText" lastClr="000000"/>
              </a:solidFill>
            </a:ln>
          </c:spPr>
          <c:marker>
            <c:symbol val="circle"/>
            <c:size val="7"/>
            <c:spPr>
              <a:solidFill>
                <a:sysClr val="windowText" lastClr="000000"/>
              </a:solidFill>
              <a:ln>
                <a:noFill/>
              </a:ln>
            </c:spPr>
          </c:marker>
          <c:cat>
            <c:strRef>
              <c:f>Sheet1!$A$2:$A$7</c:f>
              <c:strCache>
                <c:ptCount val="6"/>
                <c:pt idx="0">
                  <c:v>Jul-Dec 2010</c:v>
                </c:pt>
                <c:pt idx="1">
                  <c:v>Jan-Jun 2011</c:v>
                </c:pt>
                <c:pt idx="2">
                  <c:v>Jul-Dec 2011</c:v>
                </c:pt>
                <c:pt idx="3">
                  <c:v>Jan-Jun 2012</c:v>
                </c:pt>
                <c:pt idx="4">
                  <c:v>Jul-Dec 2012</c:v>
                </c:pt>
                <c:pt idx="5">
                  <c:v>Jan-Jun 2013</c:v>
                </c:pt>
              </c:strCache>
            </c:strRef>
          </c:cat>
          <c:val>
            <c:numRef>
              <c:f>Sheet1!$B$2:$B$7</c:f>
              <c:numCache>
                <c:formatCode>0.0</c:formatCode>
                <c:ptCount val="6"/>
                <c:pt idx="0">
                  <c:v>23.8</c:v>
                </c:pt>
                <c:pt idx="1">
                  <c:v>22.9</c:v>
                </c:pt>
                <c:pt idx="2">
                  <c:v>23</c:v>
                </c:pt>
                <c:pt idx="3">
                  <c:v>22.3</c:v>
                </c:pt>
                <c:pt idx="4">
                  <c:v>22.2</c:v>
                </c:pt>
                <c:pt idx="5">
                  <c:v>21.2</c:v>
                </c:pt>
              </c:numCache>
            </c:numRef>
          </c:val>
          <c:smooth val="0"/>
        </c:ser>
        <c:ser>
          <c:idx val="0"/>
          <c:order val="1"/>
          <c:tx>
            <c:strRef>
              <c:f>Sheet1!$C$1</c:f>
              <c:strCache>
                <c:ptCount val="1"/>
                <c:pt idx="0">
                  <c:v>COPD</c:v>
                </c:pt>
              </c:strCache>
            </c:strRef>
          </c:tx>
          <c:spPr>
            <a:ln w="25400">
              <a:solidFill>
                <a:srgbClr val="0072C6"/>
              </a:solidFill>
            </a:ln>
          </c:spPr>
          <c:marker>
            <c:symbol val="square"/>
            <c:size val="7"/>
            <c:spPr>
              <a:solidFill>
                <a:srgbClr val="0072C6"/>
              </a:solidFill>
              <a:ln>
                <a:noFill/>
              </a:ln>
            </c:spPr>
          </c:marker>
          <c:cat>
            <c:strRef>
              <c:f>Sheet1!$A$2:$A$7</c:f>
              <c:strCache>
                <c:ptCount val="6"/>
                <c:pt idx="0">
                  <c:v>Jul-Dec 2010</c:v>
                </c:pt>
                <c:pt idx="1">
                  <c:v>Jan-Jun 2011</c:v>
                </c:pt>
                <c:pt idx="2">
                  <c:v>Jul-Dec 2011</c:v>
                </c:pt>
                <c:pt idx="3">
                  <c:v>Jan-Jun 2012</c:v>
                </c:pt>
                <c:pt idx="4">
                  <c:v>Jul-Dec 2012</c:v>
                </c:pt>
                <c:pt idx="5">
                  <c:v>Jan-Jun 2013</c:v>
                </c:pt>
              </c:strCache>
            </c:strRef>
          </c:cat>
          <c:val>
            <c:numRef>
              <c:f>Sheet1!$C$2:$C$7</c:f>
              <c:numCache>
                <c:formatCode>0.0</c:formatCode>
                <c:ptCount val="6"/>
                <c:pt idx="0">
                  <c:v>21.6</c:v>
                </c:pt>
                <c:pt idx="1">
                  <c:v>20.5</c:v>
                </c:pt>
                <c:pt idx="2">
                  <c:v>21.4</c:v>
                </c:pt>
                <c:pt idx="3">
                  <c:v>20.5</c:v>
                </c:pt>
                <c:pt idx="4">
                  <c:v>20.7</c:v>
                </c:pt>
                <c:pt idx="5">
                  <c:v>19</c:v>
                </c:pt>
              </c:numCache>
            </c:numRef>
          </c:val>
          <c:smooth val="0"/>
        </c:ser>
        <c:ser>
          <c:idx val="2"/>
          <c:order val="2"/>
          <c:tx>
            <c:strRef>
              <c:f>Sheet1!$D$1</c:f>
              <c:strCache>
                <c:ptCount val="1"/>
                <c:pt idx="0">
                  <c:v>AMI</c:v>
                </c:pt>
              </c:strCache>
            </c:strRef>
          </c:tx>
          <c:spPr>
            <a:ln w="25400">
              <a:solidFill>
                <a:srgbClr val="AABA0A"/>
              </a:solidFill>
            </a:ln>
          </c:spPr>
          <c:marker>
            <c:symbol val="triangle"/>
            <c:size val="9"/>
            <c:spPr>
              <a:solidFill>
                <a:srgbClr val="AABA0A"/>
              </a:solidFill>
              <a:ln>
                <a:noFill/>
              </a:ln>
            </c:spPr>
          </c:marker>
          <c:cat>
            <c:strRef>
              <c:f>Sheet1!$A$2:$A$7</c:f>
              <c:strCache>
                <c:ptCount val="6"/>
                <c:pt idx="0">
                  <c:v>Jul-Dec 2010</c:v>
                </c:pt>
                <c:pt idx="1">
                  <c:v>Jan-Jun 2011</c:v>
                </c:pt>
                <c:pt idx="2">
                  <c:v>Jul-Dec 2011</c:v>
                </c:pt>
                <c:pt idx="3">
                  <c:v>Jan-Jun 2012</c:v>
                </c:pt>
                <c:pt idx="4">
                  <c:v>Jul-Dec 2012</c:v>
                </c:pt>
                <c:pt idx="5">
                  <c:v>Jan-Jun 2013</c:v>
                </c:pt>
              </c:strCache>
            </c:strRef>
          </c:cat>
          <c:val>
            <c:numRef>
              <c:f>Sheet1!$D$2:$D$7</c:f>
              <c:numCache>
                <c:formatCode>0.0</c:formatCode>
                <c:ptCount val="6"/>
                <c:pt idx="0">
                  <c:v>18</c:v>
                </c:pt>
                <c:pt idx="1">
                  <c:v>18.100000000000001</c:v>
                </c:pt>
                <c:pt idx="2">
                  <c:v>17.2</c:v>
                </c:pt>
                <c:pt idx="3">
                  <c:v>17.100000000000001</c:v>
                </c:pt>
                <c:pt idx="4">
                  <c:v>16.7</c:v>
                </c:pt>
                <c:pt idx="5">
                  <c:v>16.2</c:v>
                </c:pt>
              </c:numCache>
            </c:numRef>
          </c:val>
          <c:smooth val="0"/>
        </c:ser>
        <c:ser>
          <c:idx val="1"/>
          <c:order val="3"/>
          <c:tx>
            <c:strRef>
              <c:f>Sheet1!$E$1</c:f>
              <c:strCache>
                <c:ptCount val="1"/>
                <c:pt idx="0">
                  <c:v>Pneumonia</c:v>
                </c:pt>
              </c:strCache>
            </c:strRef>
          </c:tx>
          <c:spPr>
            <a:ln w="34925">
              <a:solidFill>
                <a:srgbClr val="7BA8DF"/>
              </a:solidFill>
            </a:ln>
          </c:spPr>
          <c:marker>
            <c:symbol val="diamond"/>
            <c:size val="9"/>
            <c:spPr>
              <a:solidFill>
                <a:srgbClr val="7BA8DF"/>
              </a:solidFill>
              <a:ln>
                <a:noFill/>
              </a:ln>
            </c:spPr>
          </c:marker>
          <c:cat>
            <c:strRef>
              <c:f>Sheet1!$A$2:$A$7</c:f>
              <c:strCache>
                <c:ptCount val="6"/>
                <c:pt idx="0">
                  <c:v>Jul-Dec 2010</c:v>
                </c:pt>
                <c:pt idx="1">
                  <c:v>Jan-Jun 2011</c:v>
                </c:pt>
                <c:pt idx="2">
                  <c:v>Jul-Dec 2011</c:v>
                </c:pt>
                <c:pt idx="3">
                  <c:v>Jan-Jun 2012</c:v>
                </c:pt>
                <c:pt idx="4">
                  <c:v>Jul-Dec 2012</c:v>
                </c:pt>
                <c:pt idx="5">
                  <c:v>Jan-Jun 2013</c:v>
                </c:pt>
              </c:strCache>
            </c:strRef>
          </c:cat>
          <c:val>
            <c:numRef>
              <c:f>Sheet1!$E$2:$E$7</c:f>
              <c:numCache>
                <c:formatCode>0.0</c:formatCode>
                <c:ptCount val="6"/>
                <c:pt idx="0">
                  <c:v>18</c:v>
                </c:pt>
                <c:pt idx="1">
                  <c:v>17.100000000000001</c:v>
                </c:pt>
                <c:pt idx="2">
                  <c:v>17.899999999999999</c:v>
                </c:pt>
                <c:pt idx="3">
                  <c:v>16.7</c:v>
                </c:pt>
                <c:pt idx="4">
                  <c:v>17.3</c:v>
                </c:pt>
                <c:pt idx="5">
                  <c:v>15.8</c:v>
                </c:pt>
              </c:numCache>
            </c:numRef>
          </c:val>
          <c:smooth val="0"/>
        </c:ser>
        <c:ser>
          <c:idx val="4"/>
          <c:order val="4"/>
          <c:tx>
            <c:strRef>
              <c:f>Sheet1!$F$1</c:f>
              <c:strCache>
                <c:ptCount val="1"/>
                <c:pt idx="0">
                  <c:v>Stroke</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Sheet1!$A$2:$A$7</c:f>
              <c:strCache>
                <c:ptCount val="6"/>
                <c:pt idx="0">
                  <c:v>Jul-Dec 2010</c:v>
                </c:pt>
                <c:pt idx="1">
                  <c:v>Jan-Jun 2011</c:v>
                </c:pt>
                <c:pt idx="2">
                  <c:v>Jul-Dec 2011</c:v>
                </c:pt>
                <c:pt idx="3">
                  <c:v>Jan-Jun 2012</c:v>
                </c:pt>
                <c:pt idx="4">
                  <c:v>Jul-Dec 2012</c:v>
                </c:pt>
                <c:pt idx="5">
                  <c:v>Jan-Jun 2013</c:v>
                </c:pt>
              </c:strCache>
            </c:strRef>
          </c:cat>
          <c:val>
            <c:numRef>
              <c:f>Sheet1!$F$2:$F$7</c:f>
              <c:numCache>
                <c:formatCode>0.0</c:formatCode>
                <c:ptCount val="6"/>
                <c:pt idx="0">
                  <c:v>13.4</c:v>
                </c:pt>
                <c:pt idx="1">
                  <c:v>13.5</c:v>
                </c:pt>
                <c:pt idx="2">
                  <c:v>12.9</c:v>
                </c:pt>
                <c:pt idx="3">
                  <c:v>12.9</c:v>
                </c:pt>
                <c:pt idx="4">
                  <c:v>12.8</c:v>
                </c:pt>
                <c:pt idx="5">
                  <c:v>12</c:v>
                </c:pt>
              </c:numCache>
            </c:numRef>
          </c:val>
          <c:smooth val="0"/>
        </c:ser>
        <c:dLbls>
          <c:showLegendKey val="0"/>
          <c:showVal val="0"/>
          <c:showCatName val="0"/>
          <c:showSerName val="0"/>
          <c:showPercent val="0"/>
          <c:showBubbleSize val="0"/>
        </c:dLbls>
        <c:marker val="1"/>
        <c:smooth val="0"/>
        <c:axId val="65753856"/>
        <c:axId val="65755776"/>
      </c:lineChart>
      <c:catAx>
        <c:axId val="65753856"/>
        <c:scaling>
          <c:orientation val="minMax"/>
        </c:scaling>
        <c:delete val="0"/>
        <c:axPos val="b"/>
        <c:numFmt formatCode="General" sourceLinked="1"/>
        <c:majorTickMark val="out"/>
        <c:minorTickMark val="none"/>
        <c:tickLblPos val="nextTo"/>
        <c:txPr>
          <a:bodyPr rot="-300000"/>
          <a:lstStyle/>
          <a:p>
            <a:pPr>
              <a:defRPr sz="1600" b="0" baseline="0">
                <a:latin typeface="Calibri" panose="020F0502020204030204" pitchFamily="34" charset="0"/>
              </a:defRPr>
            </a:pPr>
            <a:endParaRPr lang="en-US"/>
          </a:p>
        </c:txPr>
        <c:crossAx val="65755776"/>
        <c:crosses val="autoZero"/>
        <c:auto val="1"/>
        <c:lblAlgn val="ctr"/>
        <c:lblOffset val="100"/>
        <c:noMultiLvlLbl val="0"/>
      </c:catAx>
      <c:valAx>
        <c:axId val="65755776"/>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720355788859726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5753856"/>
        <c:crosses val="autoZero"/>
        <c:crossBetween val="between"/>
        <c:majorUnit val="10"/>
      </c:valAx>
    </c:plotArea>
    <c:legend>
      <c:legendPos val="t"/>
      <c:layout>
        <c:manualLayout>
          <c:xMode val="edge"/>
          <c:yMode val="edge"/>
          <c:x val="0"/>
          <c:y val="1.1675185338674747E-3"/>
          <c:w val="1"/>
          <c:h val="8.89105181296782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0.19418</cdr:x>
      <cdr:y>0.1787</cdr:y>
    </cdr:from>
    <cdr:to>
      <cdr:x>0.9764</cdr:x>
      <cdr:y>0.1787</cdr:y>
    </cdr:to>
    <cdr:cxnSp macro="">
      <cdr:nvCxnSpPr>
        <cdr:cNvPr id="2" name="AutoShape 3"/>
        <cdr:cNvCxnSpPr>
          <a:cxnSpLocks xmlns:a="http://schemas.openxmlformats.org/drawingml/2006/main" noChangeShapeType="1"/>
        </cdr:cNvCxnSpPr>
      </cdr:nvCxnSpPr>
      <cdr:spPr bwMode="auto">
        <a:xfrm xmlns:a="http://schemas.openxmlformats.org/drawingml/2006/main">
          <a:off x="799011" y="735324"/>
          <a:ext cx="3218688" cy="0"/>
        </a:xfrm>
        <a:prstGeom xmlns:a="http://schemas.openxmlformats.org/drawingml/2006/main" prst="straightConnector1">
          <a:avLst/>
        </a:prstGeom>
        <a:noFill xmlns:a="http://schemas.openxmlformats.org/drawingml/2006/main"/>
        <a:ln xmlns:a="http://schemas.openxmlformats.org/drawingml/2006/main" w="19050">
          <a:solidFill>
            <a:srgbClr val="FF0000"/>
          </a:solidFill>
          <a:prstDash val="dash"/>
          <a:round/>
          <a:headEnd/>
          <a:tailEnd/>
        </a:ln>
        <a:extLst xmlns:a="http://schemas.openxmlformats.org/drawingml/2006/main">
          <a:ext uri="{909E8E84-426E-40DD-AFC4-6F175D3DCCD1}">
            <a14:hiddenFill xmlns:a14="http://schemas.microsoft.com/office/drawing/2010/main">
              <a:noFill/>
            </a14:hiddenFill>
          </a:ext>
        </a:extLst>
      </cdr:spPr>
    </cdr:cxnSp>
  </cdr:relSizeAnchor>
</c:userShapes>
</file>

<file path=ppt/drawings/drawing2.xml><?xml version="1.0" encoding="utf-8"?>
<c:userShapes xmlns:c="http://schemas.openxmlformats.org/drawingml/2006/chart">
  <cdr:relSizeAnchor xmlns:cdr="http://schemas.openxmlformats.org/drawingml/2006/chartDrawing">
    <cdr:from>
      <cdr:x>0.02778</cdr:x>
      <cdr:y>0.09524</cdr:y>
    </cdr:from>
    <cdr:to>
      <cdr:x>0.10417</cdr:x>
      <cdr:y>0.2381</cdr:y>
    </cdr:to>
    <cdr:sp macro="" textlink="">
      <cdr:nvSpPr>
        <cdr:cNvPr id="2" name="TextBox 1"/>
        <cdr:cNvSpPr txBox="1"/>
      </cdr:nvSpPr>
      <cdr:spPr>
        <a:xfrm xmlns:a="http://schemas.openxmlformats.org/drawingml/2006/main">
          <a:off x="152400" y="304800"/>
          <a:ext cx="4191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0.19537</cdr:x>
      <cdr:y>0.1787</cdr:y>
    </cdr:from>
    <cdr:to>
      <cdr:x>0.97759</cdr:x>
      <cdr:y>0.1787</cdr:y>
    </cdr:to>
    <cdr:cxnSp macro="">
      <cdr:nvCxnSpPr>
        <cdr:cNvPr id="3" name="AutoShape 3"/>
        <cdr:cNvCxnSpPr>
          <a:cxnSpLocks xmlns:a="http://schemas.openxmlformats.org/drawingml/2006/main" noChangeShapeType="1"/>
        </cdr:cNvCxnSpPr>
      </cdr:nvCxnSpPr>
      <cdr:spPr bwMode="auto">
        <a:xfrm xmlns:a="http://schemas.openxmlformats.org/drawingml/2006/main">
          <a:off x="803894" y="735324"/>
          <a:ext cx="3218688" cy="0"/>
        </a:xfrm>
        <a:prstGeom xmlns:a="http://schemas.openxmlformats.org/drawingml/2006/main" prst="straightConnector1">
          <a:avLst/>
        </a:prstGeom>
        <a:noFill xmlns:a="http://schemas.openxmlformats.org/drawingml/2006/main"/>
        <a:ln xmlns:a="http://schemas.openxmlformats.org/drawingml/2006/main" w="19050">
          <a:solidFill>
            <a:srgbClr val="FF0000"/>
          </a:solidFill>
          <a:prstDash val="dash"/>
          <a:round/>
          <a:headEnd/>
          <a:tailEnd/>
        </a:ln>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0.19804</cdr:x>
      <cdr:y>0.19193</cdr:y>
    </cdr:from>
    <cdr:to>
      <cdr:x>0.48693</cdr:x>
      <cdr:y>0.28082</cdr:y>
    </cdr:to>
    <cdr:sp macro="" textlink="">
      <cdr:nvSpPr>
        <cdr:cNvPr id="4" name="Text Box 2"/>
        <cdr:cNvSpPr txBox="1">
          <a:spLocks xmlns:a="http://schemas.openxmlformats.org/drawingml/2006/main" noChangeArrowheads="1"/>
        </cdr:cNvSpPr>
      </cdr:nvSpPr>
      <cdr:spPr bwMode="auto">
        <a:xfrm xmlns:a="http://schemas.openxmlformats.org/drawingml/2006/main">
          <a:off x="799803" y="868680"/>
          <a:ext cx="1166711" cy="402312"/>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lgn="ctr">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2012 </a:t>
          </a:r>
          <a:r>
            <a:rPr lang="en-US" sz="1000" dirty="0">
              <a:effectLst/>
              <a:latin typeface="Arial" panose="020B0604020202020204" pitchFamily="34" charset="0"/>
              <a:ea typeface="Times New Roman"/>
              <a:cs typeface="Arial" panose="020B0604020202020204" pitchFamily="34" charset="0"/>
            </a:rPr>
            <a:t>Achievable Benchmark: </a:t>
          </a:r>
          <a:r>
            <a:rPr lang="en-US" sz="1000" dirty="0" smtClean="0">
              <a:effectLst/>
              <a:latin typeface="Arial" panose="020B0604020202020204" pitchFamily="34" charset="0"/>
              <a:ea typeface="Times New Roman"/>
              <a:cs typeface="Arial" panose="020B0604020202020204" pitchFamily="34" charset="0"/>
            </a:rPr>
            <a:t>96.2%</a:t>
          </a:r>
          <a:endParaRPr lang="en-US" sz="1200" dirty="0">
            <a:effectLst/>
            <a:latin typeface="Arial" panose="020B0604020202020204" pitchFamily="34" charset="0"/>
            <a:ea typeface="Times New Roman"/>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cdr:x>
      <cdr:y>0.71011</cdr:y>
    </cdr:from>
    <cdr:to>
      <cdr:x>0.98889</cdr:x>
      <cdr:y>0.71011</cdr:y>
    </cdr:to>
    <cdr:cxnSp macro="">
      <cdr:nvCxnSpPr>
        <cdr:cNvPr id="7" name="Straight Connector 6"/>
        <cdr:cNvCxnSpPr/>
      </cdr:nvCxnSpPr>
      <cdr:spPr>
        <a:xfrm xmlns:a="http://schemas.openxmlformats.org/drawingml/2006/main">
          <a:off x="822960" y="2921972"/>
          <a:ext cx="324612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cdr:x>
      <cdr:y>0.73333</cdr:y>
    </cdr:from>
    <cdr:to>
      <cdr:x>1</cdr:x>
      <cdr:y>0.73333</cdr:y>
    </cdr:to>
    <cdr:cxnSp macro="">
      <cdr:nvCxnSpPr>
        <cdr:cNvPr id="3" name="Straight Connector 2"/>
        <cdr:cNvCxnSpPr/>
      </cdr:nvCxnSpPr>
      <cdr:spPr>
        <a:xfrm xmlns:a="http://schemas.openxmlformats.org/drawingml/2006/main">
          <a:off x="834390" y="3017520"/>
          <a:ext cx="329184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B0E40ABE-DCA6-4B7A-B1BC-961182C98C1E}" type="datetimeFigureOut">
              <a:rPr lang="en-US" smtClean="0"/>
              <a:pPr/>
              <a:t>7/18/2016</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A63DE9D1-BBA0-4F2C-9FA0-7B37DDC69B66}" type="slidenum">
              <a:rPr lang="en-US" smtClean="0"/>
              <a:pPr/>
              <a:t>‹#›</a:t>
            </a:fld>
            <a:endParaRPr lang="en-US" dirty="0"/>
          </a:p>
        </p:txBody>
      </p:sp>
    </p:spTree>
    <p:extLst>
      <p:ext uri="{BB962C8B-B14F-4D97-AF65-F5344CB8AC3E}">
        <p14:creationId xmlns:p14="http://schemas.microsoft.com/office/powerpoint/2010/main" val="3812515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121E16B2-EAE8-4972-A857-B4DD09D75A97}" type="datetimeFigureOut">
              <a:rPr lang="en-US" smtClean="0"/>
              <a:t>7/18/2016</a:t>
            </a:fld>
            <a:endParaRPr lang="en-US"/>
          </a:p>
        </p:txBody>
      </p:sp>
      <p:sp>
        <p:nvSpPr>
          <p:cNvPr id="4" name="Slide Image Placeholder 3"/>
          <p:cNvSpPr>
            <a:spLocks noGrp="1" noRot="1" noChangeAspect="1"/>
          </p:cNvSpPr>
          <p:nvPr>
            <p:ph type="sldImg" idx="2"/>
          </p:nvPr>
        </p:nvSpPr>
        <p:spPr>
          <a:xfrm>
            <a:off x="549275" y="696913"/>
            <a:ext cx="5973763" cy="447992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322623" y="5257800"/>
            <a:ext cx="6365152" cy="3341370"/>
          </a:xfrm>
          <a:prstGeom prst="rect">
            <a:avLst/>
          </a:prstGeom>
        </p:spPr>
        <p:txBody>
          <a:bodyPr vert="horz" lIns="92446" tIns="46223" rIns="92446" bIns="4622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7E018C42-DD96-4C07-BF1C-301766F5C6C3}" type="slidenum">
              <a:rPr lang="en-US" smtClean="0"/>
              <a:t>‹#›</a:t>
            </a:fld>
            <a:endParaRPr lang="en-US"/>
          </a:p>
        </p:txBody>
      </p:sp>
    </p:spTree>
    <p:extLst>
      <p:ext uri="{BB962C8B-B14F-4D97-AF65-F5344CB8AC3E}">
        <p14:creationId xmlns:p14="http://schemas.microsoft.com/office/powerpoint/2010/main" val="297600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339725" indent="-165100" algn="l" defTabSz="914400" rtl="0" eaLnBrk="1" latinLnBrk="0" hangingPunct="1">
      <a:defRPr sz="1200" kern="1200">
        <a:solidFill>
          <a:schemeClr val="tx1"/>
        </a:solidFill>
        <a:latin typeface="+mn-lt"/>
        <a:ea typeface="+mn-ea"/>
        <a:cs typeface="+mn-cs"/>
      </a:defRPr>
    </a:lvl2pPr>
    <a:lvl3pPr marL="574675" indent="-234950" algn="l" defTabSz="914400" rtl="0" eaLnBrk="1" latinLnBrk="0" hangingPunct="1">
      <a:defRPr sz="1200" kern="1200">
        <a:solidFill>
          <a:schemeClr val="tx1"/>
        </a:solidFill>
        <a:latin typeface="+mn-lt"/>
        <a:ea typeface="+mn-ea"/>
        <a:cs typeface="+mn-cs"/>
      </a:defRPr>
    </a:lvl3pPr>
    <a:lvl4pPr marL="914400" indent="-225425" algn="l" defTabSz="914400" rtl="0" eaLnBrk="1" latinLnBrk="0" hangingPunct="1">
      <a:defRPr sz="1200" kern="1200">
        <a:solidFill>
          <a:schemeClr val="tx1"/>
        </a:solidFill>
        <a:latin typeface="+mn-lt"/>
        <a:ea typeface="+mn-ea"/>
        <a:cs typeface="+mn-cs"/>
      </a:defRPr>
    </a:lvl4pPr>
    <a:lvl5pPr marL="1139825" indent="-225425"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hrq.gov/workingforquality/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a:t>
            </a:fld>
            <a:endParaRPr lang="en-US"/>
          </a:p>
        </p:txBody>
      </p:sp>
    </p:spTree>
    <p:extLst>
      <p:ext uri="{BB962C8B-B14F-4D97-AF65-F5344CB8AC3E}">
        <p14:creationId xmlns:p14="http://schemas.microsoft.com/office/powerpoint/2010/main" val="393298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10</a:t>
            </a:fld>
            <a:endParaRPr lang="en-US"/>
          </a:p>
        </p:txBody>
      </p:sp>
    </p:spTree>
    <p:extLst>
      <p:ext uri="{BB962C8B-B14F-4D97-AF65-F5344CB8AC3E}">
        <p14:creationId xmlns:p14="http://schemas.microsoft.com/office/powerpoint/2010/main" val="3943977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11</a:t>
            </a:fld>
            <a:endParaRPr lang="en-US"/>
          </a:p>
        </p:txBody>
      </p:sp>
    </p:spTree>
    <p:extLst>
      <p:ext uri="{BB962C8B-B14F-4D97-AF65-F5344CB8AC3E}">
        <p14:creationId xmlns:p14="http://schemas.microsoft.com/office/powerpoint/2010/main" val="1382228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addition to summarizing information on care coordination from the QDR, this </a:t>
            </a:r>
            <a:r>
              <a:rPr lang="en-US" dirty="0" err="1" smtClean="0"/>
              <a:t>chartbook</a:t>
            </a:r>
            <a:r>
              <a:rPr lang="en-US" dirty="0" smtClean="0"/>
              <a:t> tracks individual measures of care coordination, overall and for populations defined by age, race, ethnicity, income, education, insurance, and number of chronic conditions.</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12</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Settings of care may include hospitals, ambulatory primary care practices, ambulatory specialty care practices, long-term care facilities, home health, and rehabilitation facilities. </a:t>
            </a:r>
            <a:endParaRPr lang="en-US" b="0" dirty="0"/>
          </a:p>
        </p:txBody>
      </p:sp>
      <p:sp>
        <p:nvSpPr>
          <p:cNvPr id="4" name="Slide Number Placeholder 3"/>
          <p:cNvSpPr>
            <a:spLocks noGrp="1"/>
          </p:cNvSpPr>
          <p:nvPr>
            <p:ph type="sldNum" sz="quarter" idx="10"/>
          </p:nvPr>
        </p:nvSpPr>
        <p:spPr/>
        <p:txBody>
          <a:bodyPr/>
          <a:lstStyle/>
          <a:p>
            <a:fld id="{7E018C42-DD96-4C07-BF1C-301766F5C6C3}" type="slidenum">
              <a:rPr lang="en-US" smtClean="0"/>
              <a:t>13</a:t>
            </a:fld>
            <a:endParaRPr lang="en-US"/>
          </a:p>
        </p:txBody>
      </p:sp>
    </p:spTree>
    <p:extLst>
      <p:ext uri="{BB962C8B-B14F-4D97-AF65-F5344CB8AC3E}">
        <p14:creationId xmlns:p14="http://schemas.microsoft.com/office/powerpoint/2010/main" val="3531054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7E018C42-DD96-4C07-BF1C-301766F5C6C3}" type="slidenum">
              <a:rPr lang="en-US" smtClean="0"/>
              <a:t>14</a:t>
            </a:fld>
            <a:endParaRPr lang="en-US"/>
          </a:p>
        </p:txBody>
      </p:sp>
    </p:spTree>
    <p:extLst>
      <p:ext uri="{BB962C8B-B14F-4D97-AF65-F5344CB8AC3E}">
        <p14:creationId xmlns:p14="http://schemas.microsoft.com/office/powerpoint/2010/main" val="3531054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15</a:t>
            </a:fld>
            <a:endParaRPr lang="en-US"/>
          </a:p>
        </p:txBody>
      </p:sp>
    </p:spTree>
    <p:extLst>
      <p:ext uri="{BB962C8B-B14F-4D97-AF65-F5344CB8AC3E}">
        <p14:creationId xmlns:p14="http://schemas.microsoft.com/office/powerpoint/2010/main" val="76167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16</a:t>
            </a:fld>
            <a:endParaRPr lang="en-US"/>
          </a:p>
        </p:txBody>
      </p:sp>
    </p:spTree>
    <p:extLst>
      <p:ext uri="{BB962C8B-B14F-4D97-AF65-F5344CB8AC3E}">
        <p14:creationId xmlns:p14="http://schemas.microsoft.com/office/powerpoint/2010/main" val="75277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b="1" dirty="0" smtClean="0"/>
              <a:t>Importance:</a:t>
            </a:r>
            <a:r>
              <a:rPr lang="en-US" dirty="0" smtClean="0"/>
              <a:t> </a:t>
            </a:r>
            <a:r>
              <a:rPr lang="en-US" dirty="0" smtClean="0">
                <a:effectLst/>
              </a:rPr>
              <a:t>Heart failure is the most frequent hospital discharge diagnosis in the </a:t>
            </a:r>
            <a:r>
              <a:rPr lang="en-US" b="0" dirty="0" smtClean="0">
                <a:effectLst/>
              </a:rPr>
              <a:t>older adults. </a:t>
            </a:r>
            <a:r>
              <a:rPr lang="en-US" dirty="0" smtClean="0">
                <a:effectLst/>
              </a:rPr>
              <a:t>Annually </a:t>
            </a:r>
            <a:r>
              <a:rPr lang="en-US" b="0" dirty="0" smtClean="0">
                <a:effectLst/>
              </a:rPr>
              <a:t>more than </a:t>
            </a:r>
            <a:r>
              <a:rPr lang="en-US" dirty="0" smtClean="0">
                <a:effectLst/>
              </a:rPr>
              <a:t>1 million patients are hospitalized with a primary diagnosis of heart failure accounting for a total Medicare expenditure</a:t>
            </a:r>
            <a:r>
              <a:rPr lang="en-US" baseline="0" dirty="0" smtClean="0">
                <a:effectLst/>
              </a:rPr>
              <a:t> exceeding $17 billion</a:t>
            </a:r>
            <a:r>
              <a:rPr lang="en-US" dirty="0" smtClean="0">
                <a:effectLst/>
              </a:rPr>
              <a:t> </a:t>
            </a:r>
            <a:r>
              <a:rPr lang="en-US" b="0" dirty="0" smtClean="0">
                <a:effectLst/>
              </a:rPr>
              <a:t>(Desai, 2012).</a:t>
            </a:r>
          </a:p>
          <a:p>
            <a:pPr marL="173336" indent="-173336">
              <a:buFont typeface="Arial" panose="020B0604020202020204" pitchFamily="34" charset="0"/>
              <a:buChar char="•"/>
            </a:pPr>
            <a:r>
              <a:rPr lang="en-US" b="1" dirty="0" smtClean="0"/>
              <a:t>Trends: </a:t>
            </a:r>
          </a:p>
          <a:p>
            <a:pPr marL="339725" marR="0" lvl="1" indent="-1651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39725" algn="l"/>
              </a:tabLst>
              <a:defRPr/>
            </a:pPr>
            <a:r>
              <a:rPr lang="en-US" dirty="0" smtClean="0"/>
              <a:t>From </a:t>
            </a:r>
            <a:r>
              <a:rPr lang="en-US" dirty="0"/>
              <a:t>2005 to </a:t>
            </a:r>
            <a:r>
              <a:rPr lang="en-US" dirty="0" smtClean="0"/>
              <a:t>2013, </a:t>
            </a:r>
            <a:r>
              <a:rPr lang="en-US" dirty="0"/>
              <a:t>the percentage of hospitalized adult patients with heart failure who were given complete written discharge instructions improved from 57.4% to </a:t>
            </a:r>
            <a:r>
              <a:rPr lang="en-US" dirty="0" smtClean="0"/>
              <a:t>94.6%. </a:t>
            </a:r>
          </a:p>
          <a:p>
            <a:pPr marL="339725" marR="0" lvl="1" indent="-1651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39725" algn="l"/>
              </a:tabLst>
              <a:defRPr/>
            </a:pPr>
            <a:r>
              <a:rPr lang="en-US" dirty="0" smtClean="0"/>
              <a:t>Improvements were observed among both sexes and all racial/ethnic groups.</a:t>
            </a:r>
          </a:p>
          <a:p>
            <a:pPr marL="173336" indent="-173336">
              <a:buFont typeface="Arial" panose="020B0604020202020204" pitchFamily="34" charset="0"/>
              <a:buChar char="•"/>
            </a:pPr>
            <a:r>
              <a:rPr lang="en-US" b="1" dirty="0" smtClean="0"/>
              <a:t>Groups With Disparities:</a:t>
            </a:r>
            <a:endParaRPr lang="en-US" b="1" dirty="0"/>
          </a:p>
          <a:p>
            <a:pPr marL="339725" lvl="1" indent="-165100">
              <a:buFont typeface="Arial" panose="020B0604020202020204" pitchFamily="34" charset="0"/>
              <a:buChar char="•"/>
            </a:pPr>
            <a:r>
              <a:rPr lang="en-US" dirty="0" smtClean="0"/>
              <a:t>In all years, there </a:t>
            </a:r>
            <a:r>
              <a:rPr lang="en-US" dirty="0"/>
              <a:t>were no statistically significant differences by </a:t>
            </a:r>
            <a:r>
              <a:rPr lang="en-US" dirty="0" smtClean="0"/>
              <a:t>sex</a:t>
            </a:r>
            <a:r>
              <a:rPr lang="en-US" dirty="0"/>
              <a:t>.</a:t>
            </a:r>
          </a:p>
          <a:p>
            <a:pPr marL="339725" lvl="1" indent="-165100">
              <a:buFont typeface="Arial" panose="020B0604020202020204" pitchFamily="34" charset="0"/>
              <a:buChar char="•"/>
            </a:pPr>
            <a:r>
              <a:rPr lang="en-US" dirty="0" smtClean="0"/>
              <a:t>In </a:t>
            </a:r>
            <a:r>
              <a:rPr lang="en-US" dirty="0"/>
              <a:t>all </a:t>
            </a:r>
            <a:r>
              <a:rPr lang="en-US" dirty="0" smtClean="0"/>
              <a:t>years, the </a:t>
            </a:r>
            <a:r>
              <a:rPr lang="en-US" dirty="0"/>
              <a:t>percentage of hospitalized adult patients with heart failure who were given complete written discharge instructions was lower for </a:t>
            </a:r>
            <a:r>
              <a:rPr lang="en-US" b="0" dirty="0"/>
              <a:t>American Indians and Alaska Natives </a:t>
            </a:r>
            <a:r>
              <a:rPr lang="en-US" dirty="0"/>
              <a:t>(AI/ANs) than for Whites</a:t>
            </a:r>
            <a:r>
              <a:rPr lang="en-US" dirty="0" smtClean="0"/>
              <a:t>. </a:t>
            </a:r>
          </a:p>
          <a:p>
            <a:pPr marL="173336" indent="-173336">
              <a:buFont typeface="Arial" panose="020B0604020202020204" pitchFamily="34" charset="0"/>
              <a:buChar char="•"/>
            </a:pPr>
            <a:r>
              <a:rPr lang="en-US" b="1" dirty="0" smtClean="0"/>
              <a:t>Achievable Benchmark:</a:t>
            </a:r>
          </a:p>
          <a:p>
            <a:pPr marL="339725" marR="0" lvl="1" indent="-165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2012 </a:t>
            </a:r>
            <a:r>
              <a:rPr lang="en-US" dirty="0"/>
              <a:t>top 5 State achievable benchmark was </a:t>
            </a:r>
            <a:r>
              <a:rPr lang="en-US" b="0" dirty="0" smtClean="0"/>
              <a:t>96.2%. </a:t>
            </a:r>
            <a:r>
              <a:rPr lang="en-US" dirty="0" smtClean="0"/>
              <a:t>The top 5 States that contributed to the achievable benchmark are Illinois,</a:t>
            </a:r>
            <a:r>
              <a:rPr lang="en-US" baseline="0" dirty="0" smtClean="0"/>
              <a:t> Maine, </a:t>
            </a:r>
            <a:r>
              <a:rPr lang="en-US" dirty="0" smtClean="0"/>
              <a:t>New Hampshire, New Jersey, and </a:t>
            </a:r>
            <a:r>
              <a:rPr lang="en-US" baseline="0" dirty="0" smtClean="0"/>
              <a:t>Ohio</a:t>
            </a:r>
            <a:r>
              <a:rPr lang="en-US" dirty="0" smtClean="0"/>
              <a:t>. </a:t>
            </a:r>
          </a:p>
          <a:p>
            <a:pPr marL="339725" lvl="1" indent="-165100">
              <a:buFont typeface="Arial" panose="020B0604020202020204" pitchFamily="34" charset="0"/>
              <a:buChar char="•"/>
            </a:pPr>
            <a:r>
              <a:rPr lang="en-US" dirty="0" smtClean="0"/>
              <a:t>At </a:t>
            </a:r>
            <a:r>
              <a:rPr lang="en-US" dirty="0"/>
              <a:t>the current </a:t>
            </a:r>
            <a:r>
              <a:rPr lang="en-US" dirty="0" smtClean="0"/>
              <a:t>rates </a:t>
            </a:r>
            <a:r>
              <a:rPr lang="en-US" dirty="0"/>
              <a:t>of increase, this benchmark could be attained overall and </a:t>
            </a:r>
            <a:r>
              <a:rPr lang="en-US" dirty="0" smtClean="0"/>
              <a:t>by both </a:t>
            </a:r>
            <a:r>
              <a:rPr lang="en-US" dirty="0"/>
              <a:t>sexes in less than a year. </a:t>
            </a:r>
            <a:r>
              <a:rPr lang="en-US" dirty="0" smtClean="0"/>
              <a:t>All racial/ethnic groups</a:t>
            </a:r>
            <a:r>
              <a:rPr lang="en-US" baseline="0" dirty="0" smtClean="0"/>
              <a:t> </a:t>
            </a:r>
            <a:r>
              <a:rPr lang="en-US" dirty="0" smtClean="0"/>
              <a:t>could </a:t>
            </a:r>
            <a:r>
              <a:rPr lang="en-US" dirty="0"/>
              <a:t>attain the benchmark in less than a year </a:t>
            </a:r>
            <a:r>
              <a:rPr lang="en-US" dirty="0" smtClean="0"/>
              <a:t>except AI/AN</a:t>
            </a:r>
            <a:r>
              <a:rPr lang="en-US" baseline="0" dirty="0" smtClean="0"/>
              <a:t>s, who could achieve the benchmark in about 1 </a:t>
            </a:r>
            <a:r>
              <a:rPr lang="en-US" dirty="0" smtClean="0"/>
              <a:t>year.</a:t>
            </a:r>
            <a:endParaRPr lang="en-US" dirty="0"/>
          </a:p>
          <a:p>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17</a:t>
            </a:fld>
            <a:endParaRPr lang="en-US" dirty="0"/>
          </a:p>
        </p:txBody>
      </p:sp>
    </p:spTree>
    <p:extLst>
      <p:ext uri="{BB962C8B-B14F-4D97-AF65-F5344CB8AC3E}">
        <p14:creationId xmlns:p14="http://schemas.microsoft.com/office/powerpoint/2010/main" val="328188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b="1" dirty="0" smtClean="0"/>
              <a:t>Importance</a:t>
            </a:r>
            <a:r>
              <a:rPr lang="en-US" dirty="0" smtClean="0"/>
              <a:t>: Health care provider</a:t>
            </a:r>
            <a:r>
              <a:rPr lang="en-US" sz="1200" kern="1200" dirty="0" smtClean="0">
                <a:solidFill>
                  <a:schemeClr val="tx1"/>
                </a:solidFill>
                <a:effectLst/>
                <a:latin typeface="+mn-lt"/>
                <a:ea typeface="+mn-ea"/>
                <a:cs typeface="+mn-cs"/>
              </a:rPr>
              <a:t>–patient communication about prognosis and preferences for care is critical in helping patients adequately prepare for and plan future care, and physicians’ communication style may affect patients’ satisfaction, trust, willingness to cooperate, and health status.</a:t>
            </a:r>
          </a:p>
          <a:p>
            <a:pPr marL="173336" indent="-173336">
              <a:buFont typeface="Arial" panose="020B0604020202020204" pitchFamily="34" charset="0"/>
              <a:buChar char="•"/>
            </a:pPr>
            <a:r>
              <a:rPr lang="en-US" b="1" dirty="0" smtClean="0"/>
              <a:t>Trends: </a:t>
            </a:r>
          </a:p>
          <a:p>
            <a:pPr marL="339725" marR="0" lvl="1" indent="-165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From 2009 to 2014, the percentage of adult hospital</a:t>
            </a:r>
            <a:r>
              <a:rPr lang="en-US" baseline="0" dirty="0" smtClean="0"/>
              <a:t> </a:t>
            </a:r>
            <a:r>
              <a:rPr lang="en-US" dirty="0" smtClean="0"/>
              <a:t>patients who did not receive good communication about discharge information improved from </a:t>
            </a:r>
            <a:r>
              <a:rPr lang="en-US" b="0" dirty="0" smtClean="0"/>
              <a:t>15.8% to 11.3%. </a:t>
            </a:r>
          </a:p>
          <a:p>
            <a:pPr marL="339725" marR="0" lvl="1" indent="-165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From 2009 to 2014, </a:t>
            </a:r>
            <a:r>
              <a:rPr lang="en-US" baseline="0" dirty="0" smtClean="0"/>
              <a:t>i</a:t>
            </a:r>
            <a:r>
              <a:rPr lang="en-US" dirty="0" smtClean="0"/>
              <a:t>mprovements were observed among all</a:t>
            </a:r>
            <a:r>
              <a:rPr lang="en-US" baseline="0" dirty="0" smtClean="0"/>
              <a:t> racial and age</a:t>
            </a:r>
            <a:r>
              <a:rPr lang="en-US" dirty="0" smtClean="0"/>
              <a:t> groups.</a:t>
            </a:r>
          </a:p>
          <a:p>
            <a:pPr marL="173336" indent="-173336">
              <a:buFont typeface="Arial" panose="020B0604020202020204" pitchFamily="34" charset="0"/>
              <a:buChar char="•"/>
            </a:pPr>
            <a:r>
              <a:rPr lang="en-US" b="1" dirty="0" smtClean="0"/>
              <a:t>Groups With Disparities</a:t>
            </a:r>
            <a:r>
              <a:rPr lang="en-US" dirty="0" smtClean="0"/>
              <a:t>:</a:t>
            </a:r>
          </a:p>
          <a:p>
            <a:pPr marL="339725" lvl="1" indent="-165100">
              <a:buFont typeface="Arial" panose="020B0604020202020204" pitchFamily="34" charset="0"/>
              <a:buChar char="•"/>
            </a:pPr>
            <a:r>
              <a:rPr lang="en-US" dirty="0" smtClean="0"/>
              <a:t>In all years, Black</a:t>
            </a:r>
            <a:r>
              <a:rPr lang="en-US" baseline="0" dirty="0" smtClean="0"/>
              <a:t> and Asian </a:t>
            </a:r>
            <a:r>
              <a:rPr lang="en-US" dirty="0" smtClean="0"/>
              <a:t>patients were</a:t>
            </a:r>
            <a:r>
              <a:rPr lang="en-US" baseline="0" dirty="0" smtClean="0"/>
              <a:t> </a:t>
            </a:r>
            <a:r>
              <a:rPr lang="en-US" b="0" baseline="0" dirty="0" smtClean="0"/>
              <a:t>less</a:t>
            </a:r>
            <a:r>
              <a:rPr lang="en-US" baseline="0" dirty="0" smtClean="0"/>
              <a:t> likely than White patients to receive good communication about discharge information</a:t>
            </a:r>
            <a:r>
              <a:rPr lang="en-US" dirty="0" smtClean="0"/>
              <a:t>.</a:t>
            </a:r>
          </a:p>
          <a:p>
            <a:pPr marL="339725" lvl="1" indent="-165100">
              <a:buFont typeface="Arial" panose="020B0604020202020204" pitchFamily="34" charset="0"/>
              <a:buChar char="•"/>
            </a:pPr>
            <a:r>
              <a:rPr lang="en-US" dirty="0" smtClean="0"/>
              <a:t>In all years except 2012, AI/AN patients were</a:t>
            </a:r>
            <a:r>
              <a:rPr lang="en-US" baseline="0" dirty="0" smtClean="0"/>
              <a:t> </a:t>
            </a:r>
            <a:r>
              <a:rPr lang="en-US" b="0" baseline="0" dirty="0" smtClean="0"/>
              <a:t>less</a:t>
            </a:r>
            <a:r>
              <a:rPr lang="en-US" baseline="0" dirty="0" smtClean="0"/>
              <a:t> likely than White patients to receive good communication about discharge information</a:t>
            </a:r>
            <a:r>
              <a:rPr lang="en-US" dirty="0" smtClean="0"/>
              <a:t>.</a:t>
            </a:r>
          </a:p>
        </p:txBody>
      </p:sp>
      <p:sp>
        <p:nvSpPr>
          <p:cNvPr id="4" name="Slide Number Placeholder 3"/>
          <p:cNvSpPr>
            <a:spLocks noGrp="1"/>
          </p:cNvSpPr>
          <p:nvPr>
            <p:ph type="sldNum" sz="quarter" idx="10"/>
          </p:nvPr>
        </p:nvSpPr>
        <p:spPr/>
        <p:txBody>
          <a:bodyPr/>
          <a:lstStyle/>
          <a:p>
            <a:fld id="{7E018C42-DD96-4C07-BF1C-301766F5C6C3}" type="slidenum">
              <a:rPr lang="en-US" smtClean="0"/>
              <a:t>18</a:t>
            </a:fld>
            <a:endParaRPr lang="en-US"/>
          </a:p>
        </p:txBody>
      </p:sp>
    </p:spTree>
    <p:extLst>
      <p:ext uri="{BB962C8B-B14F-4D97-AF65-F5344CB8AC3E}">
        <p14:creationId xmlns:p14="http://schemas.microsoft.com/office/powerpoint/2010/main" val="2064185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a:t>
            </a:r>
            <a:r>
              <a:rPr lang="en-US" dirty="0" smtClean="0"/>
              <a:t> Comprehension of and compliance with discharge instructions can reduce emergency department visits and </a:t>
            </a:r>
            <a:r>
              <a:rPr lang="en-US" dirty="0" err="1" smtClean="0"/>
              <a:t>rehospitalizations</a:t>
            </a:r>
            <a:r>
              <a:rPr lang="en-US" dirty="0" smtClean="0"/>
              <a:t>, improve </a:t>
            </a:r>
            <a:r>
              <a:rPr lang="en-US" dirty="0" err="1" smtClean="0"/>
              <a:t>postdischarge</a:t>
            </a:r>
            <a:r>
              <a:rPr lang="en-US" dirty="0" smtClean="0"/>
              <a:t> health outcomes, and decrease health care expenditures.</a:t>
            </a:r>
          </a:p>
          <a:p>
            <a:pPr marL="171450" indent="-171450">
              <a:buFont typeface="Arial" panose="020B0604020202020204" pitchFamily="34" charset="0"/>
              <a:buChar char="•"/>
            </a:pPr>
            <a:r>
              <a:rPr lang="en-US" b="1" dirty="0" smtClean="0"/>
              <a:t>Overall Rate: </a:t>
            </a:r>
            <a:r>
              <a:rPr lang="en-US" dirty="0" smtClean="0"/>
              <a:t>In 2014, 3.9% </a:t>
            </a:r>
            <a:r>
              <a:rPr lang="en-US" dirty="0"/>
              <a:t>of hospital </a:t>
            </a:r>
            <a:r>
              <a:rPr lang="en-US" dirty="0" smtClean="0"/>
              <a:t>patients strongly disagreed or disagreed that they understood how to manage their health after discharge.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Groups With Disparities: </a:t>
            </a:r>
          </a:p>
          <a:p>
            <a:pPr lvl="1" indent="-165100">
              <a:buFont typeface="Arial" panose="020B0604020202020204" pitchFamily="34" charset="0"/>
              <a:buChar char="•"/>
              <a:defRPr/>
            </a:pPr>
            <a:r>
              <a:rPr lang="en-US" b="0" baseline="0" dirty="0" smtClean="0"/>
              <a:t>In 2014, Black, AI/AN, and multiple-race patients were more likely than White patients to </a:t>
            </a:r>
            <a:r>
              <a:rPr lang="en-US" dirty="0" smtClean="0"/>
              <a:t>strongly disagree or disagree that they understood how to manage their health after discharge.</a:t>
            </a:r>
          </a:p>
          <a:p>
            <a:pPr lvl="1" indent="-165100">
              <a:buFont typeface="Arial" panose="020B0604020202020204" pitchFamily="34" charset="0"/>
              <a:buChar char="•"/>
              <a:defRPr/>
            </a:pPr>
            <a:r>
              <a:rPr lang="en-US" dirty="0" smtClean="0"/>
              <a:t>In 2014, White, Black, AI/AN, and multiple-race patients with any college education were more likely than patients with no college education </a:t>
            </a:r>
            <a:r>
              <a:rPr lang="en-US" dirty="0"/>
              <a:t>to strongly </a:t>
            </a:r>
            <a:r>
              <a:rPr lang="en-US" dirty="0" smtClean="0"/>
              <a:t>disagree </a:t>
            </a:r>
            <a:r>
              <a:rPr lang="en-US" dirty="0"/>
              <a:t>or </a:t>
            </a:r>
            <a:r>
              <a:rPr lang="en-US" dirty="0" smtClean="0"/>
              <a:t>disagree </a:t>
            </a:r>
            <a:r>
              <a:rPr lang="en-US" dirty="0"/>
              <a:t>that they understood how to manage their health after discharge</a:t>
            </a:r>
            <a:r>
              <a:rPr lang="en-US" dirty="0" smtClean="0"/>
              <a:t>.</a:t>
            </a: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19</a:t>
            </a:fld>
            <a:endParaRPr lang="en-US"/>
          </a:p>
        </p:txBody>
      </p:sp>
    </p:spTree>
    <p:extLst>
      <p:ext uri="{BB962C8B-B14F-4D97-AF65-F5344CB8AC3E}">
        <p14:creationId xmlns:p14="http://schemas.microsoft.com/office/powerpoint/2010/main" val="272295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400247" y="5486400"/>
            <a:ext cx="6287528" cy="3112770"/>
          </a:xfr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a:t>
            </a:fld>
            <a:endParaRPr lang="en-US"/>
          </a:p>
        </p:txBody>
      </p:sp>
    </p:spTree>
    <p:extLst>
      <p:ext uri="{BB962C8B-B14F-4D97-AF65-F5344CB8AC3E}">
        <p14:creationId xmlns:p14="http://schemas.microsoft.com/office/powerpoint/2010/main" val="234671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 </a:t>
            </a:r>
            <a:r>
              <a:rPr lang="en-US" sz="1200" b="0" i="0" u="none" strike="noStrike" kern="1200" baseline="0" dirty="0" smtClean="0">
                <a:solidFill>
                  <a:schemeClr val="tx1"/>
                </a:solidFill>
                <a:latin typeface="+mn-lt"/>
                <a:ea typeface="+mn-ea"/>
                <a:cs typeface="+mn-cs"/>
              </a:rPr>
              <a:t>Providing comprehensive, patient-centered discharge planning can help reduce readmission rates.</a:t>
            </a:r>
          </a:p>
          <a:p>
            <a:pPr marL="171450" indent="-171450">
              <a:buFont typeface="Arial" panose="020B0604020202020204" pitchFamily="34" charset="0"/>
              <a:buChar char="•"/>
            </a:pPr>
            <a:r>
              <a:rPr lang="en-US" b="1" dirty="0" smtClean="0"/>
              <a:t>Overall Rate: </a:t>
            </a:r>
            <a:r>
              <a:rPr lang="en-US" b="0" dirty="0" smtClean="0"/>
              <a:t>In 2014, 5.4%</a:t>
            </a:r>
            <a:r>
              <a:rPr lang="en-US" b="0" baseline="0" dirty="0" smtClean="0"/>
              <a:t> of hospital patients strongly disagreed or disagreed that staff took their preferences and those of their families and caregiver into account when deciding what the patient’s discharge health care would be.</a:t>
            </a:r>
            <a:endParaRPr lang="en-US" b="0" dirty="0" smtClean="0"/>
          </a:p>
          <a:p>
            <a:pPr marL="171450" lvl="1" indent="-171450">
              <a:buFont typeface="Arial" panose="020B0604020202020204" pitchFamily="34" charset="0"/>
              <a:buChar char="•"/>
              <a:defRPr/>
            </a:pPr>
            <a:r>
              <a:rPr lang="en-US" b="1" baseline="0" dirty="0" smtClean="0"/>
              <a:t>Groups With Disparities: </a:t>
            </a:r>
          </a:p>
          <a:p>
            <a:pPr lvl="1">
              <a:buFont typeface="Arial" panose="020B0604020202020204" pitchFamily="34" charset="0"/>
              <a:buChar char="•"/>
              <a:defRPr/>
            </a:pPr>
            <a:r>
              <a:rPr lang="en-US" dirty="0" smtClean="0"/>
              <a:t>I</a:t>
            </a:r>
            <a:r>
              <a:rPr lang="en-US" baseline="0" dirty="0" smtClean="0"/>
              <a:t>n 2014, Black,</a:t>
            </a:r>
            <a:r>
              <a:rPr lang="en-US" dirty="0" smtClean="0"/>
              <a:t> NHOPI, AI/AN, and multiple-race patients were more likely than White patients to strongly disagree </a:t>
            </a:r>
            <a:r>
              <a:rPr lang="en-US" dirty="0"/>
              <a:t>or </a:t>
            </a:r>
            <a:r>
              <a:rPr lang="en-US" dirty="0" smtClean="0"/>
              <a:t>disagree </a:t>
            </a:r>
            <a:r>
              <a:rPr lang="en-US" dirty="0"/>
              <a:t>that staff took their preferences and those of their families and </a:t>
            </a:r>
            <a:r>
              <a:rPr lang="en-US" dirty="0" smtClean="0"/>
              <a:t>caregiver </a:t>
            </a:r>
            <a:r>
              <a:rPr lang="en-US" dirty="0"/>
              <a:t>into account when deciding what the patient’s discharge health care would be</a:t>
            </a:r>
            <a:r>
              <a:rPr lang="en-US" dirty="0" smtClean="0"/>
              <a:t>.</a:t>
            </a:r>
          </a:p>
          <a:p>
            <a:pPr lvl="1">
              <a:buFont typeface="Arial" panose="020B0604020202020204" pitchFamily="34" charset="0"/>
              <a:buChar char="•"/>
              <a:defRPr/>
            </a:pPr>
            <a:r>
              <a:rPr lang="en-US" dirty="0" smtClean="0"/>
              <a:t>In 2014, White, Black, AI/AN, and multiple-race patients whose preferred language was Spanish were </a:t>
            </a:r>
            <a:r>
              <a:rPr lang="en-US" b="0" dirty="0" smtClean="0"/>
              <a:t>less </a:t>
            </a:r>
            <a:r>
              <a:rPr lang="en-US" dirty="0" smtClean="0"/>
              <a:t>likely than patients whose preferred language was English to </a:t>
            </a:r>
            <a:r>
              <a:rPr lang="en-US" dirty="0"/>
              <a:t>strongly </a:t>
            </a:r>
            <a:r>
              <a:rPr lang="en-US" dirty="0" smtClean="0"/>
              <a:t>disagree </a:t>
            </a:r>
            <a:r>
              <a:rPr lang="en-US" dirty="0"/>
              <a:t>or </a:t>
            </a:r>
            <a:r>
              <a:rPr lang="en-US" dirty="0" smtClean="0"/>
              <a:t>disagree </a:t>
            </a:r>
            <a:r>
              <a:rPr lang="en-US" dirty="0"/>
              <a:t>that staff took their preferences and those of their families and </a:t>
            </a:r>
            <a:r>
              <a:rPr lang="en-US" dirty="0" smtClean="0"/>
              <a:t>caregiver </a:t>
            </a:r>
            <a:r>
              <a:rPr lang="en-US" dirty="0"/>
              <a:t>into account when deciding what the </a:t>
            </a:r>
            <a:r>
              <a:rPr lang="en-US" dirty="0" smtClean="0"/>
              <a:t>patient’s </a:t>
            </a:r>
            <a:r>
              <a:rPr lang="en-US" dirty="0"/>
              <a:t>discharge health care would be.</a:t>
            </a:r>
          </a:p>
          <a:p>
            <a:pPr marL="393700" lvl="1" indent="-171450">
              <a:buFont typeface="Arial" panose="020B0604020202020204" pitchFamily="34" charset="0"/>
              <a:buChar char="•"/>
              <a:defRPr/>
            </a:pPr>
            <a:endParaRPr lang="en-US" dirty="0" smtClean="0"/>
          </a:p>
          <a:p>
            <a:pPr indent="-339725">
              <a:buFont typeface="Arial" panose="020B0604020202020204" pitchFamily="34" charset="0"/>
              <a:buChar char="•"/>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20</a:t>
            </a:fld>
            <a:endParaRPr lang="en-US"/>
          </a:p>
        </p:txBody>
      </p:sp>
    </p:spTree>
    <p:extLst>
      <p:ext uri="{BB962C8B-B14F-4D97-AF65-F5344CB8AC3E}">
        <p14:creationId xmlns:p14="http://schemas.microsoft.com/office/powerpoint/2010/main" val="3983714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21</a:t>
            </a:fld>
            <a:endParaRPr lang="en-US"/>
          </a:p>
        </p:txBody>
      </p:sp>
    </p:spTree>
    <p:extLst>
      <p:ext uri="{BB962C8B-B14F-4D97-AF65-F5344CB8AC3E}">
        <p14:creationId xmlns:p14="http://schemas.microsoft.com/office/powerpoint/2010/main" val="3571015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63" marR="0" lvl="1" indent="-1739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Importance: </a:t>
            </a:r>
            <a:r>
              <a:rPr lang="en-US" dirty="0" smtClean="0"/>
              <a:t>Although not all hospital readmissions are preventable, readmission rates may show whether a hospital is doing its best to deliver quality care, prevent complications, teach patients at discharge, and ensure that patients make a smooth transition to their home or another setting, such as a nursing home. </a:t>
            </a:r>
          </a:p>
          <a:p>
            <a:pPr marL="173963" lvl="1" indent="-173963">
              <a:buFont typeface="Arial" panose="020B0604020202020204" pitchFamily="34" charset="0"/>
              <a:buChar char="•"/>
              <a:defRPr/>
            </a:pPr>
            <a:r>
              <a:rPr lang="en-US" b="1" dirty="0" smtClean="0"/>
              <a:t>Overall Rate: </a:t>
            </a:r>
            <a:r>
              <a:rPr lang="en-US" dirty="0" smtClean="0"/>
              <a:t>The median 30-day risk-standardized readmission rate in</a:t>
            </a:r>
            <a:r>
              <a:rPr lang="en-US" baseline="0" dirty="0" smtClean="0"/>
              <a:t> </a:t>
            </a:r>
            <a:r>
              <a:rPr lang="en-US" dirty="0" smtClean="0"/>
              <a:t>2013 was 21.2% among patients with heart failure, </a:t>
            </a:r>
            <a:r>
              <a:rPr lang="en-US" baseline="0" dirty="0" smtClean="0"/>
              <a:t>19.0% among patients with chronic obstructive pulmonary disease (COPD), </a:t>
            </a:r>
            <a:r>
              <a:rPr lang="en-US" dirty="0" smtClean="0"/>
              <a:t>16.2% among patients with acute myocardial infarction (AMI), 15.8% among patients with pneumonia,</a:t>
            </a:r>
            <a:r>
              <a:rPr lang="en-US" baseline="0" dirty="0" smtClean="0"/>
              <a:t> and 12.0% among patients who had a stroke.</a:t>
            </a:r>
            <a:r>
              <a:rPr lang="en-US" dirty="0" smtClean="0"/>
              <a:t> </a:t>
            </a:r>
            <a:endParaRPr lang="en-US" b="1" dirty="0" smtClean="0"/>
          </a:p>
          <a:p>
            <a:pPr marL="170718" lvl="1" indent="-170718" defTabSz="910500">
              <a:buFont typeface="Arial" panose="020B0604020202020204" pitchFamily="34" charset="0"/>
              <a:buChar char="•"/>
              <a:defRPr/>
            </a:pPr>
            <a:r>
              <a:rPr lang="en-US" b="1" dirty="0" smtClean="0"/>
              <a:t>Trends: </a:t>
            </a:r>
            <a:r>
              <a:rPr lang="en-US" b="0" dirty="0" smtClean="0"/>
              <a:t>From</a:t>
            </a:r>
            <a:r>
              <a:rPr lang="en-US" b="0" baseline="0" dirty="0" smtClean="0"/>
              <a:t> July-December 2010 to January-June 2013, t</a:t>
            </a:r>
            <a:r>
              <a:rPr lang="en-US" dirty="0" smtClean="0"/>
              <a:t>he median 30-day risk-standardized readmission rate decreased</a:t>
            </a:r>
            <a:r>
              <a:rPr lang="en-US" baseline="0" dirty="0" smtClean="0"/>
              <a:t> 12% among patients with pneumonia and COPD, 11% among patients with heart failure, 10.5% among patients with stroke, </a:t>
            </a:r>
            <a:r>
              <a:rPr lang="en-US" b="0" baseline="0" dirty="0" smtClean="0"/>
              <a:t>and 10% among patients with AMI.</a:t>
            </a: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22</a:t>
            </a:fld>
            <a:endParaRPr lang="en-US"/>
          </a:p>
        </p:txBody>
      </p:sp>
    </p:spTree>
    <p:extLst>
      <p:ext uri="{BB962C8B-B14F-4D97-AF65-F5344CB8AC3E}">
        <p14:creationId xmlns:p14="http://schemas.microsoft.com/office/powerpoint/2010/main" val="3491874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762000"/>
            <a:ext cx="5519738" cy="4138613"/>
          </a:xfrm>
        </p:spPr>
      </p:sp>
      <p:sp>
        <p:nvSpPr>
          <p:cNvPr id="3" name="Notes Placeholder 2"/>
          <p:cNvSpPr>
            <a:spLocks noGrp="1"/>
          </p:cNvSpPr>
          <p:nvPr>
            <p:ph type="body" idx="1"/>
          </p:nvPr>
        </p:nvSpPr>
        <p:spPr>
          <a:xfrm>
            <a:off x="762001" y="4953000"/>
            <a:ext cx="5608320" cy="3962400"/>
          </a:xfrm>
        </p:spPr>
        <p:txBody>
          <a:bodyPr>
            <a:normAutofit/>
          </a:bodyPr>
          <a:lstStyle/>
          <a:p>
            <a:pPr marL="173963" marR="0" lvl="1" indent="-1739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Importance: </a:t>
            </a:r>
            <a:r>
              <a:rPr lang="en-US" dirty="0" smtClean="0"/>
              <a:t>Although not all hospital readmissions are preventable, readmission rates may show whether a hospital is doing its best to deliver quality care, prevent complications, teach patients at discharge, and ensure that patients make a smooth transition to their home or another setting, such as a nursing home. </a:t>
            </a:r>
          </a:p>
          <a:p>
            <a:pPr marL="173963" lvl="1" indent="-173963">
              <a:buFont typeface="Arial" pitchFamily="34" charset="0"/>
              <a:buChar char="•"/>
              <a:defRPr/>
            </a:pPr>
            <a:r>
              <a:rPr lang="en-US" b="1" baseline="0" dirty="0" smtClean="0"/>
              <a:t>Groups With Disparities:</a:t>
            </a:r>
            <a:endParaRPr lang="en-US" b="1" dirty="0" smtClean="0"/>
          </a:p>
          <a:p>
            <a:pPr lvl="1">
              <a:buFont typeface="Arial" pitchFamily="34" charset="0"/>
              <a:buChar char="•"/>
              <a:defRPr/>
            </a:pPr>
            <a:r>
              <a:rPr lang="en-US" b="0" dirty="0" smtClean="0"/>
              <a:t>The</a:t>
            </a:r>
            <a:r>
              <a:rPr lang="en-US" b="0" baseline="0" dirty="0" smtClean="0"/>
              <a:t> 2010 to 2013 median 30-day risk-standardized readmission rate for hospitals with high shares of Black patients was highest for heart failure (23.5%) and chronic obstructive pulmonary disease (20.9%), lower for acute myocardial infarction (18.3%) and pneumonia (17.8%), and lowest for stroke (15.3%). These rates were similar to those for hospitals with low shares of Black patients.</a:t>
            </a:r>
          </a:p>
          <a:p>
            <a:pPr marL="0" lvl="1">
              <a:defRPr/>
            </a:pPr>
            <a:endParaRPr lang="en-US" b="0"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23</a:t>
            </a:fld>
            <a:endParaRPr lang="en-US"/>
          </a:p>
        </p:txBody>
      </p:sp>
    </p:spTree>
    <p:extLst>
      <p:ext uri="{BB962C8B-B14F-4D97-AF65-F5344CB8AC3E}">
        <p14:creationId xmlns:p14="http://schemas.microsoft.com/office/powerpoint/2010/main" val="3616958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63" marR="0" lvl="1" indent="-1739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Importance: </a:t>
            </a:r>
            <a:r>
              <a:rPr lang="en-US" dirty="0" smtClean="0"/>
              <a:t>Although not all hospital readmissions are preventable, readmission rates may show whether a hospital is doing its best to deliver quality care, prevent complications, teach patients at discharge, and ensure that patients make a smooth transition to their home or another setting, such as a nursing home. </a:t>
            </a:r>
          </a:p>
          <a:p>
            <a:pPr marL="173963" lvl="1" indent="-173963">
              <a:buFont typeface="Arial" pitchFamily="34" charset="0"/>
              <a:buChar char="•"/>
              <a:defRPr/>
            </a:pPr>
            <a:r>
              <a:rPr lang="en-US" b="1" baseline="0" dirty="0" smtClean="0"/>
              <a:t>Groups With Disparities:</a:t>
            </a:r>
            <a:endParaRPr lang="en-US" b="1" dirty="0" smtClean="0"/>
          </a:p>
          <a:p>
            <a:pPr lvl="1">
              <a:buFont typeface="Arial" pitchFamily="34" charset="0"/>
              <a:buChar char="•"/>
              <a:defRPr/>
            </a:pPr>
            <a:r>
              <a:rPr lang="en-US" b="0" baseline="0" dirty="0" smtClean="0"/>
              <a:t>The 2010 to 2013 median 30-day risk-standardized readmission rate for hospitals with high Medicaid patient share was highest for heart failure (23.3%) and chronic obstructive pulmonary disease (20.8%), lower for acute myocardial infarction (18.2%) and pneumonia (17.6%), and lowest for stroke (14.6%). These rates were similar to those for hospitals with low Medicaid patient share. </a:t>
            </a:r>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24</a:t>
            </a:fld>
            <a:endParaRPr lang="en-US"/>
          </a:p>
        </p:txBody>
      </p:sp>
    </p:spTree>
    <p:extLst>
      <p:ext uri="{BB962C8B-B14F-4D97-AF65-F5344CB8AC3E}">
        <p14:creationId xmlns:p14="http://schemas.microsoft.com/office/powerpoint/2010/main" val="665505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25</a:t>
            </a:fld>
            <a:endParaRPr lang="en-US"/>
          </a:p>
        </p:txBody>
      </p:sp>
    </p:spTree>
    <p:extLst>
      <p:ext uri="{BB962C8B-B14F-4D97-AF65-F5344CB8AC3E}">
        <p14:creationId xmlns:p14="http://schemas.microsoft.com/office/powerpoint/2010/main" val="98923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26</a:t>
            </a:fld>
            <a:endParaRPr lang="en-US"/>
          </a:p>
        </p:txBody>
      </p:sp>
    </p:spTree>
    <p:extLst>
      <p:ext uri="{BB962C8B-B14F-4D97-AF65-F5344CB8AC3E}">
        <p14:creationId xmlns:p14="http://schemas.microsoft.com/office/powerpoint/2010/main" val="2340157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27</a:t>
            </a:fld>
            <a:endParaRPr lang="en-US"/>
          </a:p>
        </p:txBody>
      </p:sp>
    </p:spTree>
    <p:extLst>
      <p:ext uri="{BB962C8B-B14F-4D97-AF65-F5344CB8AC3E}">
        <p14:creationId xmlns:p14="http://schemas.microsoft.com/office/powerpoint/2010/main" val="1034127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a:t>
            </a:r>
            <a:r>
              <a:rPr lang="en-US" b="1" dirty="0" smtClean="0"/>
              <a:t>:</a:t>
            </a:r>
            <a:r>
              <a:rPr lang="en-US" dirty="0" smtClean="0"/>
              <a:t> Frequent ED users with mental</a:t>
            </a:r>
            <a:r>
              <a:rPr lang="en-US" baseline="0" dirty="0" smtClean="0"/>
              <a:t> health and addiction challenges are in dire need of </a:t>
            </a:r>
            <a:r>
              <a:rPr lang="en-US" sz="1200" b="0" kern="1200" dirty="0" smtClean="0">
                <a:solidFill>
                  <a:schemeClr val="tx1"/>
                </a:solidFill>
                <a:effectLst/>
                <a:latin typeface="+mn-lt"/>
                <a:ea typeface="+mn-ea"/>
                <a:cs typeface="+mn-cs"/>
              </a:rPr>
              <a:t>effective treatment and case management. Further, p</a:t>
            </a:r>
            <a:r>
              <a:rPr lang="en-US" sz="1200" b="0" i="0" u="none" strike="noStrike" kern="1200" baseline="0" dirty="0" smtClean="0">
                <a:solidFill>
                  <a:schemeClr val="tx1"/>
                </a:solidFill>
                <a:latin typeface="+mn-lt"/>
                <a:ea typeface="+mn-ea"/>
                <a:cs typeface="+mn-cs"/>
              </a:rPr>
              <a:t>ediatric emergency physicians may struggle to provide effective care and consider the ED ill suited to ensure continuity of care when treating alcohol-related issues among adolescents.</a:t>
            </a:r>
            <a:endParaRPr lang="en-US" dirty="0" smtClean="0"/>
          </a:p>
          <a:p>
            <a:pPr marL="173336" indent="-173336">
              <a:buFont typeface="Arial" panose="020B0604020202020204" pitchFamily="34" charset="0"/>
              <a:buChar char="•"/>
            </a:pPr>
            <a:r>
              <a:rPr lang="en-US" b="1" dirty="0" smtClean="0"/>
              <a:t>Trends</a:t>
            </a:r>
            <a:r>
              <a:rPr lang="en-US" b="1" dirty="0"/>
              <a:t>: </a:t>
            </a:r>
            <a:endParaRPr lang="en-US" b="1" dirty="0" smtClean="0"/>
          </a:p>
          <a:p>
            <a:pPr lvl="1">
              <a:buFont typeface="Arial" panose="020B0604020202020204" pitchFamily="34" charset="0"/>
              <a:buChar char="•"/>
            </a:pPr>
            <a:r>
              <a:rPr lang="en-US" dirty="0" smtClean="0"/>
              <a:t>From 2007 </a:t>
            </a:r>
            <a:r>
              <a:rPr lang="en-US" dirty="0"/>
              <a:t>to </a:t>
            </a:r>
            <a:r>
              <a:rPr lang="en-US" dirty="0" smtClean="0"/>
              <a:t>2013, </a:t>
            </a:r>
            <a:r>
              <a:rPr lang="en-US" dirty="0"/>
              <a:t>the </a:t>
            </a:r>
            <a:r>
              <a:rPr lang="en-US" dirty="0" smtClean="0"/>
              <a:t>overall rate </a:t>
            </a:r>
            <a:r>
              <a:rPr lang="en-US" dirty="0"/>
              <a:t>of </a:t>
            </a:r>
            <a:r>
              <a:rPr lang="en-US" dirty="0" smtClean="0"/>
              <a:t>ED visits with a principal</a:t>
            </a:r>
            <a:r>
              <a:rPr lang="en-US" baseline="0" dirty="0" smtClean="0"/>
              <a:t> diagnosis related to mental health, alcohol, or substance abuse </a:t>
            </a:r>
            <a:r>
              <a:rPr lang="en-US" dirty="0" smtClean="0"/>
              <a:t>increased </a:t>
            </a:r>
            <a:r>
              <a:rPr lang="en-US" dirty="0"/>
              <a:t>from </a:t>
            </a:r>
            <a:r>
              <a:rPr lang="en-US" dirty="0" smtClean="0"/>
              <a:t>1,527.8 </a:t>
            </a:r>
            <a:r>
              <a:rPr lang="en-US" dirty="0"/>
              <a:t>to </a:t>
            </a:r>
            <a:r>
              <a:rPr lang="en-US" dirty="0" smtClean="0"/>
              <a:t>1,883.0 </a:t>
            </a:r>
            <a:r>
              <a:rPr lang="en-US" dirty="0"/>
              <a:t>per 100,000 </a:t>
            </a:r>
            <a:r>
              <a:rPr lang="en-US" dirty="0" smtClean="0"/>
              <a:t>population. </a:t>
            </a:r>
            <a:endParaRPr lang="en-US" dirty="0"/>
          </a:p>
          <a:p>
            <a:pPr lvl="1">
              <a:buFont typeface="Arial" panose="020B0604020202020204" pitchFamily="34" charset="0"/>
              <a:buChar char="•"/>
              <a:defRPr/>
            </a:pPr>
            <a:r>
              <a:rPr lang="en-US" dirty="0"/>
              <a:t>From </a:t>
            </a:r>
            <a:r>
              <a:rPr lang="en-US" dirty="0" smtClean="0"/>
              <a:t>2007 </a:t>
            </a:r>
            <a:r>
              <a:rPr lang="en-US" dirty="0"/>
              <a:t>to </a:t>
            </a:r>
            <a:r>
              <a:rPr lang="en-US" dirty="0" smtClean="0"/>
              <a:t>2013, the rate of ED visits with a principal</a:t>
            </a:r>
            <a:r>
              <a:rPr lang="en-US" baseline="0" dirty="0" smtClean="0"/>
              <a:t> diagnosis related to mental health, alcohol, or substance abuse </a:t>
            </a:r>
            <a:r>
              <a:rPr lang="en-US" dirty="0" smtClean="0"/>
              <a:t>increased among </a:t>
            </a:r>
            <a:r>
              <a:rPr lang="en-US" dirty="0"/>
              <a:t>all age and </a:t>
            </a:r>
            <a:r>
              <a:rPr lang="en-US" dirty="0" smtClean="0"/>
              <a:t>income </a:t>
            </a:r>
            <a:r>
              <a:rPr lang="en-US" dirty="0"/>
              <a:t>groups.</a:t>
            </a:r>
          </a:p>
          <a:p>
            <a:pPr marL="173336" indent="-173336">
              <a:buFont typeface="Arial" panose="020B0604020202020204" pitchFamily="34" charset="0"/>
              <a:buChar char="•"/>
            </a:pPr>
            <a:r>
              <a:rPr lang="en-US" b="1" dirty="0" smtClean="0"/>
              <a:t>Groups With </a:t>
            </a:r>
            <a:r>
              <a:rPr lang="en-US" b="1" dirty="0"/>
              <a:t>Disparities:</a:t>
            </a:r>
          </a:p>
          <a:p>
            <a:pPr lvl="1">
              <a:buFont typeface="Arial" panose="020B0604020202020204" pitchFamily="34" charset="0"/>
              <a:buChar char="•"/>
            </a:pPr>
            <a:r>
              <a:rPr lang="en-US" dirty="0"/>
              <a:t>In all years, individuals in the highest income quartile were less likely </a:t>
            </a:r>
            <a:r>
              <a:rPr lang="en-US" dirty="0" smtClean="0"/>
              <a:t>than individuals in all other income groups to </a:t>
            </a:r>
            <a:r>
              <a:rPr lang="en-US" dirty="0"/>
              <a:t>have an ED visit with a principal diagnosis related to mental health, alcohol, or substance </a:t>
            </a:r>
            <a:r>
              <a:rPr lang="en-US" dirty="0" smtClean="0"/>
              <a:t>abuse.</a:t>
            </a:r>
            <a:endParaRPr lang="en-US" dirty="0"/>
          </a:p>
          <a:p>
            <a:pPr lvl="1">
              <a:buFont typeface="Arial" panose="020B0604020202020204" pitchFamily="34" charset="0"/>
              <a:buChar char="•"/>
            </a:pPr>
            <a:r>
              <a:rPr lang="en-US" dirty="0" smtClean="0"/>
              <a:t>In </a:t>
            </a:r>
            <a:r>
              <a:rPr lang="en-US" dirty="0"/>
              <a:t>all </a:t>
            </a:r>
            <a:r>
              <a:rPr lang="en-US" dirty="0" smtClean="0"/>
              <a:t>years, individuals ages 0-17 and 65 and over were significantly</a:t>
            </a:r>
            <a:r>
              <a:rPr lang="en-US" baseline="0" dirty="0" smtClean="0"/>
              <a:t> less likely </a:t>
            </a:r>
            <a:r>
              <a:rPr lang="en-US" dirty="0"/>
              <a:t>than individuals ages </a:t>
            </a:r>
            <a:r>
              <a:rPr lang="en-US" dirty="0" smtClean="0"/>
              <a:t>18-44 to </a:t>
            </a:r>
            <a:r>
              <a:rPr lang="en-US" baseline="0" dirty="0" smtClean="0"/>
              <a:t>have an ED visit with a principal diagnosis related to mental health, alcohol, or substance abuse.</a:t>
            </a:r>
          </a:p>
        </p:txBody>
      </p:sp>
      <p:sp>
        <p:nvSpPr>
          <p:cNvPr id="4" name="Slide Number Placeholder 3"/>
          <p:cNvSpPr>
            <a:spLocks noGrp="1"/>
          </p:cNvSpPr>
          <p:nvPr>
            <p:ph type="sldNum" sz="quarter" idx="10"/>
          </p:nvPr>
        </p:nvSpPr>
        <p:spPr/>
        <p:txBody>
          <a:bodyPr/>
          <a:lstStyle/>
          <a:p>
            <a:fld id="{DBA85441-B8FD-4482-B224-ED4712CDF87E}" type="slidenum">
              <a:rPr lang="en-US" smtClean="0"/>
              <a:t>28</a:t>
            </a:fld>
            <a:endParaRPr lang="en-US"/>
          </a:p>
        </p:txBody>
      </p:sp>
    </p:spTree>
    <p:extLst>
      <p:ext uri="{BB962C8B-B14F-4D97-AF65-F5344CB8AC3E}">
        <p14:creationId xmlns:p14="http://schemas.microsoft.com/office/powerpoint/2010/main" val="2238470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a:t>
            </a:r>
            <a:r>
              <a:rPr lang="en-US" b="1" dirty="0" smtClean="0"/>
              <a:t>: </a:t>
            </a:r>
            <a:r>
              <a:rPr lang="en-US" sz="1200" b="0" i="0" u="none" strike="noStrike" kern="1200" baseline="0" dirty="0" smtClean="0">
                <a:solidFill>
                  <a:schemeClr val="tx1"/>
                </a:solidFill>
                <a:latin typeface="+mn-lt"/>
                <a:ea typeface="+mn-ea"/>
                <a:cs typeface="+mn-cs"/>
              </a:rPr>
              <a:t>Adults with mental health disorders are less likely to care for their chronic medical conditions and have worse outcomes of co-occurring chronic diseases compared with patients without mental health disorders. They are also more likely to have frequent ED visits.</a:t>
            </a:r>
            <a:endParaRPr lang="en-US" dirty="0"/>
          </a:p>
          <a:p>
            <a:pPr marL="173336" indent="-173336">
              <a:buFont typeface="Arial" panose="020B0604020202020204" pitchFamily="34" charset="0"/>
              <a:buChar char="•"/>
            </a:pPr>
            <a:r>
              <a:rPr lang="en-US" b="1" dirty="0" smtClean="0"/>
              <a:t>Trends</a:t>
            </a:r>
            <a:r>
              <a:rPr lang="en-US" b="1" dirty="0"/>
              <a:t>: </a:t>
            </a:r>
          </a:p>
          <a:p>
            <a:pPr marL="339725" indent="-165100">
              <a:buFont typeface="Arial" panose="020B0604020202020204" pitchFamily="34" charset="0"/>
              <a:buChar char="•"/>
              <a:defRPr/>
            </a:pPr>
            <a:r>
              <a:rPr lang="en-US" dirty="0"/>
              <a:t>From 2007 to 2013, the overall rate of </a:t>
            </a:r>
            <a:r>
              <a:rPr lang="en-US" dirty="0" smtClean="0"/>
              <a:t>ED </a:t>
            </a:r>
            <a:r>
              <a:rPr lang="en-US" dirty="0"/>
              <a:t>visits with a principal diagnosis related to mental </a:t>
            </a:r>
            <a:r>
              <a:rPr lang="en-US" dirty="0" smtClean="0"/>
              <a:t>health increased from 1,063.5 </a:t>
            </a:r>
            <a:r>
              <a:rPr lang="en-US" dirty="0"/>
              <a:t>to </a:t>
            </a:r>
            <a:r>
              <a:rPr lang="en-US" dirty="0" smtClean="0"/>
              <a:t>1,268.7 </a:t>
            </a:r>
            <a:r>
              <a:rPr lang="en-US" dirty="0"/>
              <a:t>per 100,000 </a:t>
            </a:r>
            <a:r>
              <a:rPr lang="en-US" dirty="0" smtClean="0"/>
              <a:t>population.</a:t>
            </a:r>
            <a:endParaRPr lang="en-US" dirty="0"/>
          </a:p>
          <a:p>
            <a:pPr marL="173336" indent="-173336">
              <a:buFont typeface="Arial" panose="020B0604020202020204" pitchFamily="34" charset="0"/>
              <a:buChar char="•"/>
            </a:pPr>
            <a:r>
              <a:rPr lang="en-US" b="1" dirty="0" smtClean="0"/>
              <a:t>Groups With </a:t>
            </a:r>
            <a:r>
              <a:rPr lang="en-US" b="1" dirty="0"/>
              <a:t>Disparities:</a:t>
            </a:r>
          </a:p>
          <a:p>
            <a:pPr lvl="1">
              <a:buFont typeface="Arial" panose="020B0604020202020204" pitchFamily="34" charset="0"/>
              <a:buChar char="•"/>
            </a:pPr>
            <a:r>
              <a:rPr lang="en-US" dirty="0"/>
              <a:t>In all years, individuals in the highest income quartile were less likely </a:t>
            </a:r>
            <a:r>
              <a:rPr lang="en-US" dirty="0" smtClean="0"/>
              <a:t>than individuals in all other income groups to </a:t>
            </a:r>
            <a:r>
              <a:rPr lang="en-US" dirty="0"/>
              <a:t>have an ED visit with a principal diagnosis related to mental </a:t>
            </a:r>
            <a:r>
              <a:rPr lang="en-US" dirty="0" smtClean="0"/>
              <a:t>health.</a:t>
            </a:r>
            <a:endParaRPr lang="en-US" dirty="0"/>
          </a:p>
          <a:p>
            <a:pPr lvl="1" defTabSz="914382">
              <a:buFont typeface="Arial" panose="020B0604020202020204" pitchFamily="34" charset="0"/>
              <a:buChar char="•"/>
              <a:defRPr/>
            </a:pPr>
            <a:r>
              <a:rPr lang="en-US" baseline="0" dirty="0" smtClean="0"/>
              <a:t>In 2013, the rate of ED visits with a principal diagnosis related to mental health was lowest for individuals in the West (1,031.1 per 100,000 population) and highest in the Northeast (1,650.3 per 100,000 population).</a:t>
            </a:r>
          </a:p>
          <a:p>
            <a:pPr lvl="1">
              <a:buFont typeface="Arial" panose="020B0604020202020204" pitchFamily="34" charset="0"/>
              <a:buChar char="•"/>
            </a:pPr>
            <a:r>
              <a:rPr lang="en-US" baseline="0" dirty="0" smtClean="0"/>
              <a:t>In 6</a:t>
            </a:r>
            <a:r>
              <a:rPr lang="en-US" b="1" baseline="0" dirty="0" smtClean="0"/>
              <a:t> </a:t>
            </a:r>
            <a:r>
              <a:rPr lang="en-US" b="0" baseline="0" dirty="0" smtClean="0"/>
              <a:t>of 7 years, </a:t>
            </a:r>
            <a:r>
              <a:rPr lang="en-US" baseline="0" dirty="0" smtClean="0"/>
              <a:t>residents of </a:t>
            </a:r>
            <a:r>
              <a:rPr lang="en-US" baseline="0" dirty="0" err="1" smtClean="0"/>
              <a:t>micropolitan</a:t>
            </a:r>
            <a:r>
              <a:rPr lang="en-US" b="1" dirty="0" smtClean="0"/>
              <a:t> </a:t>
            </a:r>
            <a:r>
              <a:rPr lang="en-US" baseline="0" dirty="0" smtClean="0"/>
              <a:t>areas were more likely than residents of large fringe metropolitan areas</a:t>
            </a:r>
            <a:r>
              <a:rPr lang="en-US" dirty="0" smtClean="0"/>
              <a:t> (suburbs) </a:t>
            </a:r>
            <a:r>
              <a:rPr lang="en-US" baseline="0" dirty="0" smtClean="0"/>
              <a:t>to have an ED visit with a principal diagnosis related to mental health (data not shown).</a:t>
            </a:r>
          </a:p>
          <a:p>
            <a:pPr marL="171446" indent="-17144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29</a:t>
            </a:fld>
            <a:endParaRPr lang="en-US"/>
          </a:p>
        </p:txBody>
      </p:sp>
    </p:spTree>
    <p:extLst>
      <p:ext uri="{BB962C8B-B14F-4D97-AF65-F5344CB8AC3E}">
        <p14:creationId xmlns:p14="http://schemas.microsoft.com/office/powerpoint/2010/main" val="20625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a:xfrm>
            <a:off x="534257" y="5257800"/>
            <a:ext cx="6000108" cy="3917022"/>
          </a:xfrm>
        </p:spPr>
        <p:txBody>
          <a:bodyPr/>
          <a:lstStyle/>
          <a:p>
            <a:pPr marL="171450" indent="-171450">
              <a:buFont typeface="Arial" panose="020B0604020202020204" pitchFamily="34" charset="0"/>
              <a:buChar char="•"/>
            </a:pPr>
            <a:r>
              <a:rPr lang="en-US" sz="1100" b="1" dirty="0" smtClean="0"/>
              <a:t>Importance:</a:t>
            </a:r>
            <a:r>
              <a:rPr lang="en-US" sz="1100" baseline="0" dirty="0" smtClean="0"/>
              <a:t> </a:t>
            </a:r>
          </a:p>
          <a:p>
            <a:pPr marL="339725" lvl="1" indent="-165100">
              <a:buFont typeface="Arial" panose="020B0604020202020204" pitchFamily="34" charset="0"/>
              <a:buChar char="•"/>
            </a:pPr>
            <a:r>
              <a:rPr lang="en-US" sz="1100" b="0" i="0" u="none" strike="noStrike" kern="1200" baseline="0" dirty="0" smtClean="0">
                <a:solidFill>
                  <a:schemeClr val="tx1"/>
                </a:solidFill>
              </a:rPr>
              <a:t>In 2011, the Drug Abuse Warning Network estimated that about 2.5 million ED visits resulted from medical emergencies involving drug misuse or abuse. Of all drug misuse or abuse ED visits, about 1.25 million ED visits, or 50%, involved illicit drugs, about 1.24 million, or 50%, involved nonmedical use of pharmaceuticals, and about 0.61 million, or 25%, involved drugs combined with alcohol.</a:t>
            </a:r>
            <a:r>
              <a:rPr lang="en-US" sz="1100" baseline="0" dirty="0" smtClean="0"/>
              <a:t> </a:t>
            </a:r>
          </a:p>
          <a:p>
            <a:pPr marL="339725" lvl="1" indent="-165100">
              <a:buFont typeface="Arial" panose="020B0604020202020204" pitchFamily="34" charset="0"/>
              <a:buChar char="•"/>
            </a:pPr>
            <a:r>
              <a:rPr lang="en-US" sz="1100" baseline="0" dirty="0" smtClean="0"/>
              <a:t>According to the Centers for Disease Control and Prevention, the United States is experiencing an epidemic of drug overdose deaths. Since 2000, the rate of deaths from drug overdoses has increased 137%, including a 200% increase in the rate of overdose deaths involving opioids. The rate of drug overdose deaths increased significantly for both sexes, people ages 25-44 and 55 and over, non-Hispanic Whites, non-Hispanic Blacks, and residents of the Northeastern, Midwestern, and Southern regions (Rudd, et al., 2016).</a:t>
            </a:r>
            <a:endParaRPr lang="en-US" sz="1100" dirty="0" smtClean="0"/>
          </a:p>
          <a:p>
            <a:pPr marL="173336" indent="-173336">
              <a:buFont typeface="Arial" panose="020B0604020202020204" pitchFamily="34" charset="0"/>
              <a:buChar char="•"/>
            </a:pPr>
            <a:r>
              <a:rPr lang="en-US" sz="1100" b="1" dirty="0" smtClean="0"/>
              <a:t>Trends: </a:t>
            </a:r>
          </a:p>
          <a:p>
            <a:pPr marL="339725" marR="0" lvl="1" indent="-165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From 2007 to 2013, the overall rate of ED visits with a principal diagnosis related to substance abuse increased from </a:t>
            </a:r>
            <a:r>
              <a:rPr lang="en-US" sz="1100" baseline="0" dirty="0" smtClean="0"/>
              <a:t>437.7</a:t>
            </a:r>
            <a:r>
              <a:rPr lang="en-US" sz="1100" dirty="0" smtClean="0"/>
              <a:t> to 577.7 per 100,000 population. </a:t>
            </a:r>
          </a:p>
          <a:p>
            <a:pPr marL="173336" indent="-173336">
              <a:buFont typeface="Arial" panose="020B0604020202020204" pitchFamily="34" charset="0"/>
              <a:buChar char="•"/>
            </a:pPr>
            <a:r>
              <a:rPr lang="en-US" sz="1100" b="1" dirty="0" smtClean="0"/>
              <a:t>Groups With Disparities:</a:t>
            </a:r>
          </a:p>
          <a:p>
            <a:pPr marL="339725" lvl="1" indent="-165100">
              <a:buFont typeface="Arial" panose="020B0604020202020204" pitchFamily="34" charset="0"/>
              <a:buChar char="•"/>
            </a:pPr>
            <a:r>
              <a:rPr lang="en-US" sz="1100" dirty="0"/>
              <a:t>In 2013, the rate of ED visits with a principal diagnosis of substance abuse was lowest for individuals in the South (430.5 per 100,000 population) and highest in the Northeast (1,105.5 per 100,000 population).</a:t>
            </a:r>
          </a:p>
          <a:p>
            <a:pPr marL="339725" marR="0" lvl="1" indent="-165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In all years, individuals in the highest income quartile were less likely than individuals in all other income groups to have an ED visit with a principal diagnosis related to substance abuse.</a:t>
            </a:r>
          </a:p>
          <a:p>
            <a:pPr marL="339725" indent="-165100"/>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30</a:t>
            </a:fld>
            <a:endParaRPr lang="en-US"/>
          </a:p>
        </p:txBody>
      </p:sp>
    </p:spTree>
    <p:extLst>
      <p:ext uri="{BB962C8B-B14F-4D97-AF65-F5344CB8AC3E}">
        <p14:creationId xmlns:p14="http://schemas.microsoft.com/office/powerpoint/2010/main" val="727925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a:t>
            </a:r>
            <a:r>
              <a:rPr lang="en-US" dirty="0" smtClean="0"/>
              <a:t>: </a:t>
            </a:r>
            <a:r>
              <a:rPr lang="en-US" sz="1200" b="0" i="0" u="none" strike="noStrike" kern="1200" baseline="0" dirty="0" smtClean="0">
                <a:solidFill>
                  <a:schemeClr val="tx1"/>
                </a:solidFill>
                <a:latin typeface="+mn-lt"/>
                <a:ea typeface="+mn-ea"/>
                <a:cs typeface="+mn-cs"/>
              </a:rPr>
              <a:t>Dental conditions such as dental caries, pulpal lesions, and gingival or periodontal conditions are treated routinely in dental office settings. When neglected, these minor localized infections can progress to form cellulitis or systemic infection and can even result in death. Evidence shows that care provided in hospital settings is less effective in managing oral health complaints and therefore may represent a highly inefficient use of limited hospital resources.</a:t>
            </a:r>
          </a:p>
          <a:p>
            <a:pPr marL="173336" indent="-173336">
              <a:buFont typeface="Arial" panose="020B0604020202020204" pitchFamily="34" charset="0"/>
              <a:buChar char="•"/>
            </a:pPr>
            <a:r>
              <a:rPr lang="en-US" b="1" dirty="0" smtClean="0"/>
              <a:t>Trends: </a:t>
            </a:r>
          </a:p>
          <a:p>
            <a:pPr marL="339725" indent="-165100">
              <a:buFont typeface="Arial" panose="020B0604020202020204" pitchFamily="34" charset="0"/>
              <a:buChar char="•"/>
              <a:defRPr/>
            </a:pPr>
            <a:r>
              <a:rPr lang="en-US" dirty="0" smtClean="0"/>
              <a:t>From </a:t>
            </a:r>
            <a:r>
              <a:rPr lang="en-US" b="0" dirty="0" smtClean="0"/>
              <a:t>2009</a:t>
            </a:r>
            <a:r>
              <a:rPr lang="en-US" dirty="0" smtClean="0"/>
              <a:t> to 2013, the overall rate of emergency department visits with a principal diagnosis related to dental conditions increased from </a:t>
            </a:r>
            <a:r>
              <a:rPr lang="en-US" baseline="0" dirty="0" smtClean="0"/>
              <a:t>307.0</a:t>
            </a:r>
            <a:r>
              <a:rPr lang="en-US" dirty="0" smtClean="0"/>
              <a:t> to 316.1 per 100,000 population. </a:t>
            </a:r>
          </a:p>
          <a:p>
            <a:pPr marL="173336" indent="-173336">
              <a:buFont typeface="Arial" panose="020B0604020202020204" pitchFamily="34" charset="0"/>
              <a:buChar char="•"/>
            </a:pPr>
            <a:r>
              <a:rPr lang="en-US" b="1" dirty="0" smtClean="0"/>
              <a:t>Groups With Disparities</a:t>
            </a:r>
            <a:r>
              <a:rPr lang="en-US" dirty="0" smtClean="0"/>
              <a:t>:</a:t>
            </a:r>
          </a:p>
          <a:p>
            <a:pPr marL="339725" indent="-165100">
              <a:buFont typeface="Arial" panose="020B0604020202020204" pitchFamily="34" charset="0"/>
              <a:buChar char="•"/>
            </a:pPr>
            <a:r>
              <a:rPr lang="en-US" dirty="0" smtClean="0"/>
              <a:t>In 2013, the rate of ED visits with a principal diagnosis of dental conditions was lowest for individuals age 85 and over (45.0 per 100,000 population) and </a:t>
            </a:r>
            <a:r>
              <a:rPr lang="en-US" dirty="0"/>
              <a:t>highest for individuals </a:t>
            </a:r>
            <a:r>
              <a:rPr lang="en-US" dirty="0" smtClean="0"/>
              <a:t>ages 18-44 (633.7 per 100,000 population).</a:t>
            </a:r>
          </a:p>
          <a:p>
            <a:pPr marL="339725" indent="-165100">
              <a:buFont typeface="Arial" panose="020B0604020202020204" pitchFamily="34" charset="0"/>
              <a:buChar char="•"/>
            </a:pPr>
            <a:r>
              <a:rPr lang="en-US" dirty="0" smtClean="0"/>
              <a:t>In all years, residents of </a:t>
            </a:r>
            <a:r>
              <a:rPr lang="en-US" dirty="0" err="1" smtClean="0"/>
              <a:t>micropolitan</a:t>
            </a:r>
            <a:r>
              <a:rPr lang="en-US" dirty="0" smtClean="0"/>
              <a:t> and noncore areas were more likely than residents of large fringe metropolitan areas to have an ED visit with a principal diagnosis of dental conditions. </a:t>
            </a:r>
          </a:p>
          <a:p>
            <a:pPr marL="171446" indent="-17144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31</a:t>
            </a:fld>
            <a:endParaRPr lang="en-US"/>
          </a:p>
        </p:txBody>
      </p:sp>
    </p:spTree>
    <p:extLst>
      <p:ext uri="{BB962C8B-B14F-4D97-AF65-F5344CB8AC3E}">
        <p14:creationId xmlns:p14="http://schemas.microsoft.com/office/powerpoint/2010/main" val="3404987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b="1" dirty="0" smtClean="0"/>
              <a:t>Importance:</a:t>
            </a:r>
            <a:r>
              <a:rPr lang="en-US" dirty="0" smtClean="0"/>
              <a:t> Asthma exacerbations were responsible for approximately 2 million ED visits in 2012. ED visits for asthma exacerbation suggest a failure of prevention-oriented care since most asthma exacerbations are preventable with high-quality </a:t>
            </a:r>
            <a:r>
              <a:rPr lang="en-US" b="0" dirty="0" smtClean="0"/>
              <a:t>long-term</a:t>
            </a:r>
            <a:r>
              <a:rPr lang="en-US" b="1" dirty="0" smtClean="0"/>
              <a:t> </a:t>
            </a:r>
            <a:r>
              <a:rPr lang="en-US" dirty="0" smtClean="0"/>
              <a:t>management.</a:t>
            </a:r>
          </a:p>
          <a:p>
            <a:pPr marL="173336" indent="-173336">
              <a:buFont typeface="Arial" panose="020B0604020202020204" pitchFamily="34" charset="0"/>
              <a:buChar char="•"/>
            </a:pPr>
            <a:r>
              <a:rPr lang="en-US" b="1" dirty="0" smtClean="0"/>
              <a:t>Trends: </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From 2008 to 2013, the overall rate of ED visits for asthma increased from </a:t>
            </a:r>
            <a:r>
              <a:rPr lang="en-US" b="0" dirty="0" smtClean="0"/>
              <a:t>578.0</a:t>
            </a:r>
            <a:r>
              <a:rPr lang="en-US" dirty="0" smtClean="0"/>
              <a:t> to 613.1 per 100,000 population. </a:t>
            </a:r>
          </a:p>
          <a:p>
            <a:pPr marL="173336" indent="-173336">
              <a:buFont typeface="Arial" panose="020B0604020202020204" pitchFamily="34" charset="0"/>
              <a:buChar char="•"/>
            </a:pPr>
            <a:r>
              <a:rPr lang="en-US" b="1" dirty="0" smtClean="0"/>
              <a:t>Groups With Disparities:</a:t>
            </a:r>
          </a:p>
          <a:p>
            <a:pPr lvl="1">
              <a:buFont typeface="Arial" panose="020B0604020202020204" pitchFamily="34" charset="0"/>
              <a:buChar char="•"/>
            </a:pPr>
            <a:r>
              <a:rPr lang="en-US" dirty="0" smtClean="0"/>
              <a:t>From 2008 to 2013,</a:t>
            </a:r>
            <a:r>
              <a:rPr lang="en-US" baseline="0" dirty="0" smtClean="0"/>
              <a:t> rates of ED visits for asthma were highest in the Northeast and lowest in the West. In 2013, the rate of ED visits for asthma in the Northeast was 914.8 per 100,000 population, followed by the Midwest (674.4 per 100,000 population), the South (577.9 per 100,000 population), and the West (400.7 per 100,000 population).</a:t>
            </a:r>
          </a:p>
          <a:p>
            <a:pPr lvl="1">
              <a:buFont typeface="Arial" panose="020B0604020202020204" pitchFamily="34" charset="0"/>
              <a:buChar char="•"/>
            </a:pPr>
            <a:r>
              <a:rPr lang="en-US" baseline="0" dirty="0" smtClean="0"/>
              <a:t>In all years, adults with the highest income were significantly less likely than all other income groups to have an ED visit for asthma.</a:t>
            </a:r>
            <a:endParaRPr lang="en-US" dirty="0" smtClean="0"/>
          </a:p>
          <a:p>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32</a:t>
            </a:fld>
            <a:endParaRPr lang="en-US"/>
          </a:p>
        </p:txBody>
      </p:sp>
    </p:spTree>
    <p:extLst>
      <p:ext uri="{BB962C8B-B14F-4D97-AF65-F5344CB8AC3E}">
        <p14:creationId xmlns:p14="http://schemas.microsoft.com/office/powerpoint/2010/main" val="1943037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Importance:</a:t>
            </a:r>
            <a:r>
              <a:rPr lang="en-US" dirty="0" smtClean="0"/>
              <a:t> Asthma exacerbations were responsible for approximately 2 million ED visits in 2012. ED visits for asthma exacerbation suggest a failure of prevention-oriented care since most asthma exacerbations are preventable with high-quality </a:t>
            </a:r>
            <a:r>
              <a:rPr lang="en-US" b="0" dirty="0" smtClean="0"/>
              <a:t>long-term management.</a:t>
            </a:r>
          </a:p>
          <a:p>
            <a:pPr marL="173336" indent="-173336">
              <a:buFont typeface="Arial" panose="020B0604020202020204" pitchFamily="34" charset="0"/>
              <a:buChar char="•"/>
            </a:pPr>
            <a:r>
              <a:rPr lang="en-US" b="1" dirty="0" smtClean="0"/>
              <a:t>Trends</a:t>
            </a:r>
            <a:r>
              <a:rPr lang="en-US" b="1" dirty="0"/>
              <a:t>: </a:t>
            </a:r>
          </a:p>
          <a:p>
            <a:pPr lvl="1">
              <a:buFont typeface="Arial" panose="020B0604020202020204" pitchFamily="34" charset="0"/>
              <a:buChar char="•"/>
              <a:defRPr/>
            </a:pPr>
            <a:r>
              <a:rPr lang="en-US" dirty="0"/>
              <a:t>From 2008 to 2013, the overall rate of emergency department visits for asthma increased from </a:t>
            </a:r>
            <a:r>
              <a:rPr lang="en-US" b="0" dirty="0" smtClean="0"/>
              <a:t>851.9</a:t>
            </a:r>
            <a:r>
              <a:rPr lang="en-US" dirty="0" smtClean="0"/>
              <a:t> </a:t>
            </a:r>
            <a:r>
              <a:rPr lang="en-US" dirty="0"/>
              <a:t>to </a:t>
            </a:r>
            <a:r>
              <a:rPr lang="en-US" dirty="0" smtClean="0"/>
              <a:t>930.3 </a:t>
            </a:r>
            <a:r>
              <a:rPr lang="en-US" dirty="0"/>
              <a:t>per 100,000 population. </a:t>
            </a:r>
          </a:p>
          <a:p>
            <a:pPr marL="173336" indent="-173336">
              <a:buFont typeface="Arial" panose="020B0604020202020204" pitchFamily="34" charset="0"/>
              <a:buChar char="•"/>
            </a:pPr>
            <a:r>
              <a:rPr lang="en-US" b="1" dirty="0" smtClean="0"/>
              <a:t>Groups With </a:t>
            </a:r>
            <a:r>
              <a:rPr lang="en-US" b="1" dirty="0"/>
              <a:t>Disparities</a:t>
            </a:r>
            <a:r>
              <a:rPr lang="en-US" dirty="0"/>
              <a:t>:</a:t>
            </a:r>
          </a:p>
          <a:p>
            <a:pPr lvl="1">
              <a:buFont typeface="Arial" panose="020B0604020202020204" pitchFamily="34" charset="0"/>
              <a:buChar char="•"/>
            </a:pPr>
            <a:r>
              <a:rPr lang="en-US" dirty="0" smtClean="0"/>
              <a:t>From 2008 to 2013,</a:t>
            </a:r>
            <a:r>
              <a:rPr lang="en-US" baseline="0" dirty="0" smtClean="0"/>
              <a:t> rates of ED visits for asthma were highest in the Northeast and lowest in the West. In 2013, the rate of ED visits for asthma in the Northeast was 1,297.6 per 100,000 population, followed by the South (922.8 per 100,000 population), the Midwest (868.8 per 100,000 population), and the West (752.5 per 100,000 population).</a:t>
            </a:r>
          </a:p>
          <a:p>
            <a:pPr lvl="1">
              <a:buFont typeface="Arial" panose="020B0604020202020204" pitchFamily="34" charset="0"/>
              <a:buChar char="•"/>
            </a:pPr>
            <a:r>
              <a:rPr lang="en-US" baseline="0" dirty="0" smtClean="0"/>
              <a:t>In all years, children in households in the highest income quartile were significantly less likely than all other income groups to have an ED visit for asthma.</a:t>
            </a:r>
            <a:endParaRPr lang="en-US" dirty="0" smtClean="0"/>
          </a:p>
          <a:p>
            <a:pPr marL="171446" indent="-17144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33</a:t>
            </a:fld>
            <a:endParaRPr lang="en-US" dirty="0"/>
          </a:p>
        </p:txBody>
      </p:sp>
    </p:spTree>
    <p:extLst>
      <p:ext uri="{BB962C8B-B14F-4D97-AF65-F5344CB8AC3E}">
        <p14:creationId xmlns:p14="http://schemas.microsoft.com/office/powerpoint/2010/main" val="3930140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34</a:t>
            </a:fld>
            <a:endParaRPr lang="en-US"/>
          </a:p>
        </p:txBody>
      </p:sp>
    </p:spTree>
    <p:extLst>
      <p:ext uri="{BB962C8B-B14F-4D97-AF65-F5344CB8AC3E}">
        <p14:creationId xmlns:p14="http://schemas.microsoft.com/office/powerpoint/2010/main" val="3636976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35</a:t>
            </a:fld>
            <a:endParaRPr lang="en-US"/>
          </a:p>
        </p:txBody>
      </p:sp>
    </p:spTree>
    <p:extLst>
      <p:ext uri="{BB962C8B-B14F-4D97-AF65-F5344CB8AC3E}">
        <p14:creationId xmlns:p14="http://schemas.microsoft.com/office/powerpoint/2010/main" val="2532103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a:xfrm>
            <a:off x="322623" y="5257800"/>
            <a:ext cx="6365152" cy="3810000"/>
          </a:xfrm>
        </p:spPr>
        <p:txBody>
          <a:bodyPr/>
          <a:lstStyle/>
          <a:p>
            <a:pPr marL="173336" indent="-173336">
              <a:buFont typeface="Arial" panose="020B0604020202020204" pitchFamily="34" charset="0"/>
              <a:buChar char="•"/>
            </a:pPr>
            <a:r>
              <a:rPr lang="en-US" b="1" dirty="0" smtClean="0"/>
              <a:t>Importance:</a:t>
            </a:r>
            <a:r>
              <a:rPr lang="en-US" dirty="0" smtClean="0"/>
              <a:t> E</a:t>
            </a:r>
            <a:r>
              <a:rPr lang="en-US" dirty="0" smtClean="0">
                <a:effectLst/>
              </a:rPr>
              <a:t>arly intervention to prevent complications and address exacerbations of ambulatory care-sensitive conditions, such as diabetes, chronic obstructive pulmonary disease (COPD), asthma, and congestive heart failure, through good primary care </a:t>
            </a:r>
            <a:r>
              <a:rPr lang="en-US" b="0" dirty="0" smtClean="0">
                <a:effectLst/>
              </a:rPr>
              <a:t>may </a:t>
            </a:r>
            <a:r>
              <a:rPr lang="en-US" dirty="0" smtClean="0">
                <a:effectLst/>
              </a:rPr>
              <a:t>prevent the need for hospitalization.</a:t>
            </a:r>
          </a:p>
          <a:p>
            <a:pPr marL="173336" indent="-173336">
              <a:buFont typeface="Arial" panose="020B0604020202020204" pitchFamily="34" charset="0"/>
              <a:buChar char="•"/>
            </a:pPr>
            <a:r>
              <a:rPr lang="en-US" b="1" dirty="0" smtClean="0"/>
              <a:t>Trends</a:t>
            </a:r>
            <a:r>
              <a:rPr lang="en-US" b="1" dirty="0"/>
              <a:t>: </a:t>
            </a:r>
          </a:p>
          <a:p>
            <a:pPr lvl="1">
              <a:buFont typeface="Arial" panose="020B0604020202020204" pitchFamily="34" charset="0"/>
              <a:buChar char="•"/>
            </a:pPr>
            <a:r>
              <a:rPr lang="en-US" dirty="0" smtClean="0"/>
              <a:t>From 2005 </a:t>
            </a:r>
            <a:r>
              <a:rPr lang="en-US" dirty="0"/>
              <a:t>to 2013, the rate of potentially avoidable hospitalizations for all conditions, excluding COPD, fell from </a:t>
            </a:r>
            <a:r>
              <a:rPr lang="en-US" b="0" dirty="0" smtClean="0"/>
              <a:t>1,604.7</a:t>
            </a:r>
            <a:r>
              <a:rPr lang="en-US" dirty="0" smtClean="0"/>
              <a:t> </a:t>
            </a:r>
            <a:r>
              <a:rPr lang="en-US" dirty="0"/>
              <a:t>to 1,236.3 per 100,000 </a:t>
            </a:r>
            <a:r>
              <a:rPr lang="en-US" dirty="0" smtClean="0"/>
              <a:t>population.</a:t>
            </a:r>
          </a:p>
          <a:p>
            <a:pPr lvl="1">
              <a:buFont typeface="Arial" panose="020B0604020202020204" pitchFamily="34" charset="0"/>
              <a:buChar char="•"/>
            </a:pPr>
            <a:r>
              <a:rPr lang="en-US" dirty="0" smtClean="0"/>
              <a:t>The </a:t>
            </a:r>
            <a:r>
              <a:rPr lang="en-US" dirty="0"/>
              <a:t>rate for acute conditions decreased from 822.9 to </a:t>
            </a:r>
            <a:r>
              <a:rPr lang="en-US" b="0" dirty="0" smtClean="0"/>
              <a:t>580.4</a:t>
            </a:r>
            <a:r>
              <a:rPr lang="en-US" dirty="0" smtClean="0"/>
              <a:t> </a:t>
            </a:r>
            <a:r>
              <a:rPr lang="en-US" dirty="0"/>
              <a:t>per 100,000 population, and the rate for chronic conditions, excluding COPD, fell from 781.8 to 655.9 per 100,000 population.</a:t>
            </a:r>
          </a:p>
          <a:p>
            <a:pPr marL="173336" indent="-173336">
              <a:buFont typeface="Arial" panose="020B0604020202020204" pitchFamily="34" charset="0"/>
              <a:buChar char="•"/>
            </a:pPr>
            <a:r>
              <a:rPr lang="en-US" b="1" dirty="0" smtClean="0"/>
              <a:t>Groups With Disparities:</a:t>
            </a:r>
            <a:endParaRPr lang="en-US" dirty="0"/>
          </a:p>
          <a:p>
            <a:pPr lvl="1">
              <a:buFont typeface="Arial" panose="020B0604020202020204" pitchFamily="34" charset="0"/>
              <a:buChar char="•"/>
            </a:pPr>
            <a:r>
              <a:rPr lang="en-US" dirty="0"/>
              <a:t>In 2013, in all income groups, rates of potentially avoidable hospitalizations for all conditions were higher for Blacks than Whites and lower for Asians and Pacific Islanders (APIs) than Whites. </a:t>
            </a:r>
            <a:endParaRPr lang="en-US" dirty="0" smtClean="0"/>
          </a:p>
          <a:p>
            <a:pPr lvl="1">
              <a:buFont typeface="Arial" panose="020B0604020202020204" pitchFamily="34" charset="0"/>
              <a:buChar char="•"/>
            </a:pPr>
            <a:r>
              <a:rPr lang="en-US" dirty="0" smtClean="0"/>
              <a:t>In 2013, rates if potentially avoidable hospitalizations for all conditions was 1536.3 per 100,000 population for Whites in the lowest income groups</a:t>
            </a:r>
            <a:r>
              <a:rPr lang="en-US" baseline="0" dirty="0" smtClean="0"/>
              <a:t> and 1810.9 </a:t>
            </a:r>
            <a:r>
              <a:rPr lang="en-US" dirty="0" smtClean="0"/>
              <a:t>per 100,000 population for Blacks in the highest</a:t>
            </a:r>
            <a:r>
              <a:rPr lang="en-US" baseline="0" dirty="0" smtClean="0"/>
              <a:t> income group.</a:t>
            </a:r>
            <a:endParaRPr lang="en-US" dirty="0"/>
          </a:p>
          <a:p>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36</a:t>
            </a:fld>
            <a:endParaRPr lang="en-US" dirty="0"/>
          </a:p>
        </p:txBody>
      </p:sp>
    </p:spTree>
    <p:extLst>
      <p:ext uri="{BB962C8B-B14F-4D97-AF65-F5344CB8AC3E}">
        <p14:creationId xmlns:p14="http://schemas.microsoft.com/office/powerpoint/2010/main" val="3890492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a:t>
            </a:r>
            <a:r>
              <a:rPr lang="en-US" dirty="0" smtClean="0"/>
              <a:t> A</a:t>
            </a:r>
            <a:r>
              <a:rPr lang="en-US" sz="1200" b="0" i="0" u="none" strike="noStrike" kern="1200" baseline="0" dirty="0" smtClean="0">
                <a:solidFill>
                  <a:schemeClr val="tx1"/>
                </a:solidFill>
                <a:latin typeface="+mn-lt"/>
                <a:ea typeface="+mn-ea"/>
                <a:cs typeface="+mn-cs"/>
              </a:rPr>
              <a:t>ppendicitis is the most common indication for an urgent intra-abdominal surgery. The misdiagnosis of appendicitis is costly in terms of patients’ pain and suffering, as well as in the cost to the hospital of extended treatments and care.</a:t>
            </a:r>
            <a:endParaRPr lang="en-US" dirty="0" smtClean="0"/>
          </a:p>
          <a:p>
            <a:pPr marL="173336" indent="-173336">
              <a:buFont typeface="Arial" panose="020B0604020202020204" pitchFamily="34" charset="0"/>
              <a:buChar char="•"/>
            </a:pPr>
            <a:r>
              <a:rPr lang="en-US" b="1" dirty="0" smtClean="0"/>
              <a:t>Trends</a:t>
            </a:r>
            <a:r>
              <a:rPr lang="en-US" b="1" dirty="0"/>
              <a:t>: </a:t>
            </a:r>
          </a:p>
          <a:p>
            <a:pPr lvl="1">
              <a:buFont typeface="Arial" panose="020B0604020202020204" pitchFamily="34" charset="0"/>
              <a:buChar char="•"/>
            </a:pPr>
            <a:r>
              <a:rPr lang="en-US" dirty="0"/>
              <a:t>From 2003 to </a:t>
            </a:r>
            <a:r>
              <a:rPr lang="en-US" dirty="0" smtClean="0"/>
              <a:t>2013, </a:t>
            </a:r>
            <a:r>
              <a:rPr lang="en-US" dirty="0"/>
              <a:t>the rate of perforated </a:t>
            </a:r>
            <a:r>
              <a:rPr lang="en-US" dirty="0" smtClean="0"/>
              <a:t>appendixes in community hospitals increased from </a:t>
            </a:r>
            <a:r>
              <a:rPr lang="en-US" b="0" dirty="0" smtClean="0"/>
              <a:t>321.6</a:t>
            </a:r>
            <a:r>
              <a:rPr lang="en-US" dirty="0" smtClean="0"/>
              <a:t> to 338.4 per 1,000 admissions.</a:t>
            </a:r>
          </a:p>
          <a:p>
            <a:pPr lvl="1">
              <a:buFont typeface="Arial" panose="020B0604020202020204" pitchFamily="34" charset="0"/>
              <a:buChar char="•"/>
            </a:pPr>
            <a:r>
              <a:rPr lang="en-US" dirty="0"/>
              <a:t>From 2003 to 2013, the rate of perforated appendixes in </a:t>
            </a:r>
            <a:r>
              <a:rPr lang="en-US" dirty="0" smtClean="0"/>
              <a:t>IHS hospitals </a:t>
            </a:r>
            <a:r>
              <a:rPr lang="en-US" dirty="0"/>
              <a:t>decreased from </a:t>
            </a:r>
            <a:r>
              <a:rPr lang="en-US" dirty="0" smtClean="0"/>
              <a:t>384.4 </a:t>
            </a:r>
            <a:r>
              <a:rPr lang="en-US" dirty="0"/>
              <a:t>to </a:t>
            </a:r>
            <a:r>
              <a:rPr lang="en-US" dirty="0" smtClean="0"/>
              <a:t>360.8 </a:t>
            </a:r>
            <a:r>
              <a:rPr lang="en-US" dirty="0"/>
              <a:t>per 1,000 admissions.</a:t>
            </a:r>
          </a:p>
          <a:p>
            <a:pPr marL="173336" indent="-173336">
              <a:buFont typeface="Arial" panose="020B0604020202020204" pitchFamily="34" charset="0"/>
              <a:buChar char="•"/>
            </a:pPr>
            <a:r>
              <a:rPr lang="en-US" b="1" dirty="0" smtClean="0"/>
              <a:t>Groups With Disparities:</a:t>
            </a:r>
            <a:endParaRPr lang="en-US" dirty="0"/>
          </a:p>
          <a:p>
            <a:pPr lvl="1">
              <a:buFont typeface="Arial" panose="020B0604020202020204" pitchFamily="34" charset="0"/>
              <a:buChar char="•"/>
            </a:pPr>
            <a:r>
              <a:rPr lang="en-US" baseline="0" dirty="0" smtClean="0"/>
              <a:t>In 2013, for IHS facilities, the rates of perforated appendixes for ages 45-64 and age 65 and over were higher than for those ages 18-44 (454.0 and 489.4 per 1,000 admissions, respectively, compared with 253.4 per 1,000 admissions).</a:t>
            </a:r>
          </a:p>
          <a:p>
            <a:pPr lvl="1">
              <a:buFont typeface="Arial" panose="020B0604020202020204" pitchFamily="34" charset="0"/>
              <a:buChar char="•"/>
            </a:pPr>
            <a:r>
              <a:rPr lang="en-US" baseline="0" dirty="0" smtClean="0"/>
              <a:t>In all years, rates of perforated appendixes for males were higher than for females at non-IHS hospitals; rates were higher for males than for females in 9 of </a:t>
            </a:r>
            <a:r>
              <a:rPr lang="en-US" b="0" baseline="0" dirty="0" smtClean="0"/>
              <a:t>11</a:t>
            </a:r>
            <a:r>
              <a:rPr lang="en-US" baseline="0" dirty="0" smtClean="0"/>
              <a:t> years at IHS hospitals (data not shown). </a:t>
            </a:r>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37</a:t>
            </a:fld>
            <a:endParaRPr lang="en-US" dirty="0"/>
          </a:p>
        </p:txBody>
      </p:sp>
    </p:spTree>
    <p:extLst>
      <p:ext uri="{BB962C8B-B14F-4D97-AF65-F5344CB8AC3E}">
        <p14:creationId xmlns:p14="http://schemas.microsoft.com/office/powerpoint/2010/main" val="88846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a:xfrm>
            <a:off x="205483" y="5257800"/>
            <a:ext cx="6626832" cy="3629346"/>
          </a:xfrm>
        </p:spPr>
        <p:txBody>
          <a:bodyPr/>
          <a:lstStyle/>
          <a:p>
            <a:pPr marL="171450" indent="-171450">
              <a:buFont typeface="Arial" panose="020B0604020202020204" pitchFamily="34" charset="0"/>
              <a:buChar char="•"/>
            </a:pPr>
            <a:r>
              <a:rPr lang="en-US" sz="1100" b="1" dirty="0" smtClean="0"/>
              <a:t>Importance:</a:t>
            </a:r>
            <a:r>
              <a:rPr lang="en-US" sz="1100" dirty="0" smtClean="0"/>
              <a:t> </a:t>
            </a:r>
            <a:r>
              <a:rPr lang="en-US" sz="1100" b="0" dirty="0" smtClean="0"/>
              <a:t>Hypertensive emergency is a condition that affects approximately 1% of all patients with chronic hypertension (</a:t>
            </a:r>
            <a:r>
              <a:rPr lang="en-US" sz="1100" b="0" dirty="0" err="1" smtClean="0">
                <a:effectLst/>
              </a:rPr>
              <a:t>Kuppasani</a:t>
            </a:r>
            <a:r>
              <a:rPr lang="en-US" sz="1100" b="0" dirty="0" smtClean="0">
                <a:effectLst/>
              </a:rPr>
              <a:t> &amp; </a:t>
            </a:r>
            <a:r>
              <a:rPr lang="en-US" sz="1100" b="0" dirty="0" err="1" smtClean="0">
                <a:effectLst/>
              </a:rPr>
              <a:t>Reddi</a:t>
            </a:r>
            <a:r>
              <a:rPr lang="en-US" sz="1100" b="0" dirty="0" smtClean="0">
                <a:effectLst/>
              </a:rPr>
              <a:t>, 2010). </a:t>
            </a:r>
            <a:r>
              <a:rPr lang="en-US" sz="1100" b="0" i="0" u="none" strike="noStrike" kern="1200" baseline="0" dirty="0" smtClean="0">
                <a:solidFill>
                  <a:schemeClr val="tx1"/>
                </a:solidFill>
              </a:rPr>
              <a:t>Among hypertensive individuals, </a:t>
            </a:r>
            <a:r>
              <a:rPr lang="en-US" sz="1100" i="0" u="none" strike="noStrike" kern="1200" baseline="0" dirty="0" smtClean="0">
                <a:solidFill>
                  <a:schemeClr val="tx1"/>
                </a:solidFill>
              </a:rPr>
              <a:t>in 2011-2012,</a:t>
            </a:r>
            <a:r>
              <a:rPr lang="en-US" sz="1100" b="1" i="0" u="none" strike="noStrike" kern="1200" baseline="0" dirty="0" smtClean="0">
                <a:solidFill>
                  <a:schemeClr val="tx1"/>
                </a:solidFill>
              </a:rPr>
              <a:t> </a:t>
            </a:r>
            <a:r>
              <a:rPr lang="en-US" sz="1100" b="0" i="0" u="none" strike="noStrike" kern="1200" baseline="0" dirty="0" smtClean="0">
                <a:solidFill>
                  <a:schemeClr val="tx1"/>
                </a:solidFill>
              </a:rPr>
              <a:t>only </a:t>
            </a:r>
            <a:r>
              <a:rPr lang="en-US" sz="1100" i="0" u="none" strike="noStrike" kern="1200" baseline="0" dirty="0" smtClean="0">
                <a:solidFill>
                  <a:schemeClr val="tx1"/>
                </a:solidFill>
              </a:rPr>
              <a:t>51.9%</a:t>
            </a:r>
            <a:r>
              <a:rPr lang="en-US" sz="1100" b="0" i="0" u="none" strike="noStrike" kern="1200" baseline="0" dirty="0" smtClean="0">
                <a:solidFill>
                  <a:schemeClr val="tx1"/>
                </a:solidFill>
              </a:rPr>
              <a:t> had their blood pressure controlled to below 140/90 mmHg </a:t>
            </a:r>
            <a:r>
              <a:rPr lang="en-US" sz="1100" i="0" u="none" strike="noStrike" kern="1200" baseline="0" dirty="0" smtClean="0">
                <a:solidFill>
                  <a:schemeClr val="tx1"/>
                </a:solidFill>
              </a:rPr>
              <a:t>(</a:t>
            </a:r>
            <a:r>
              <a:rPr lang="en-US" sz="1100" dirty="0" err="1" smtClean="0"/>
              <a:t>Nwankwo</a:t>
            </a:r>
            <a:r>
              <a:rPr lang="en-US" sz="1100" i="0" u="none" strike="noStrike" kern="1200" baseline="0" dirty="0" smtClean="0">
                <a:solidFill>
                  <a:schemeClr val="tx1"/>
                </a:solidFill>
              </a:rPr>
              <a:t>, et al., 2013). </a:t>
            </a:r>
            <a:r>
              <a:rPr lang="en-US" sz="1100" b="0" i="0" u="none" strike="noStrike" kern="1200" baseline="0" dirty="0" smtClean="0">
                <a:solidFill>
                  <a:schemeClr val="tx1"/>
                </a:solidFill>
              </a:rPr>
              <a:t>Hypertension is an important risk factor for cardiovascular diseases, and uncontrolled hypertension is present in 69% of patients with a first myocardial infarction, </a:t>
            </a:r>
            <a:r>
              <a:rPr lang="en-US" sz="1100" i="0" u="none" strike="noStrike" kern="1200" baseline="0" dirty="0" smtClean="0">
                <a:solidFill>
                  <a:schemeClr val="tx1"/>
                </a:solidFill>
              </a:rPr>
              <a:t>77</a:t>
            </a:r>
            <a:r>
              <a:rPr lang="en-US" sz="1100" b="0" i="0" u="none" strike="noStrike" kern="1200" baseline="0" dirty="0" smtClean="0">
                <a:solidFill>
                  <a:schemeClr val="tx1"/>
                </a:solidFill>
              </a:rPr>
              <a:t>% with a first stroke, and 74% with </a:t>
            </a:r>
            <a:r>
              <a:rPr lang="en-US" sz="1100" i="0" u="none" strike="noStrike" kern="1200" baseline="0" dirty="0" smtClean="0">
                <a:solidFill>
                  <a:schemeClr val="tx1"/>
                </a:solidFill>
              </a:rPr>
              <a:t>chronic</a:t>
            </a:r>
            <a:r>
              <a:rPr lang="en-US" sz="1100" b="0" i="0" u="none" strike="noStrike" kern="1200" baseline="0" dirty="0" smtClean="0">
                <a:solidFill>
                  <a:schemeClr val="tx1"/>
                </a:solidFill>
              </a:rPr>
              <a:t> heart failure </a:t>
            </a:r>
            <a:r>
              <a:rPr lang="en-US" sz="1100" i="0" u="none" strike="noStrike" kern="1200" baseline="0" dirty="0" smtClean="0">
                <a:solidFill>
                  <a:schemeClr val="tx1"/>
                </a:solidFill>
              </a:rPr>
              <a:t>(</a:t>
            </a:r>
            <a:r>
              <a:rPr lang="en-US" sz="1100" i="0" u="none" strike="noStrike" kern="1200" baseline="0" dirty="0" err="1" smtClean="0">
                <a:solidFill>
                  <a:schemeClr val="tx1"/>
                </a:solidFill>
              </a:rPr>
              <a:t>Aronow</a:t>
            </a:r>
            <a:r>
              <a:rPr lang="en-US" sz="1100" i="0" u="none" strike="noStrike" kern="1200" baseline="0" dirty="0" smtClean="0">
                <a:solidFill>
                  <a:schemeClr val="tx1"/>
                </a:solidFill>
              </a:rPr>
              <a:t>, 2012).</a:t>
            </a:r>
            <a:endParaRPr lang="en-US" sz="1100" dirty="0" smtClean="0"/>
          </a:p>
          <a:p>
            <a:pPr marL="173336" indent="-173336">
              <a:buFont typeface="Arial" panose="020B0604020202020204" pitchFamily="34" charset="0"/>
              <a:buChar char="•"/>
            </a:pPr>
            <a:r>
              <a:rPr lang="en-US" sz="1100" b="1" dirty="0" smtClean="0"/>
              <a:t>Trends</a:t>
            </a:r>
            <a:r>
              <a:rPr lang="en-US" sz="1100" b="1" dirty="0"/>
              <a:t>: </a:t>
            </a:r>
          </a:p>
          <a:p>
            <a:pPr lvl="1">
              <a:buFont typeface="Arial" panose="020B0604020202020204" pitchFamily="34" charset="0"/>
              <a:buChar char="•"/>
            </a:pPr>
            <a:r>
              <a:rPr lang="en-US" sz="1100" dirty="0" smtClean="0"/>
              <a:t>From 2005 to 2013, the overall rate</a:t>
            </a:r>
            <a:r>
              <a:rPr lang="en-US" sz="1100" baseline="0" dirty="0" smtClean="0"/>
              <a:t> of </a:t>
            </a:r>
            <a:r>
              <a:rPr lang="en-US" sz="1100" dirty="0" smtClean="0"/>
              <a:t>avoidable admissions</a:t>
            </a:r>
            <a:r>
              <a:rPr lang="en-US" sz="1100" baseline="0" dirty="0" smtClean="0"/>
              <a:t> for hypertension increased from 48.4 to 57.8 per 100,000 population.</a:t>
            </a:r>
          </a:p>
          <a:p>
            <a:pPr lvl="1">
              <a:buFont typeface="Arial" panose="020B0604020202020204" pitchFamily="34" charset="0"/>
              <a:buChar char="•"/>
            </a:pPr>
            <a:r>
              <a:rPr lang="en-US" sz="1100" dirty="0" smtClean="0"/>
              <a:t>From 2005 to 2013, </a:t>
            </a:r>
            <a:r>
              <a:rPr lang="en-US" sz="1100" baseline="0" dirty="0" smtClean="0"/>
              <a:t>rates of </a:t>
            </a:r>
            <a:r>
              <a:rPr lang="en-US" sz="1100" dirty="0" smtClean="0"/>
              <a:t>avoidable admission</a:t>
            </a:r>
            <a:r>
              <a:rPr lang="en-US" sz="1100" baseline="0" dirty="0" smtClean="0"/>
              <a:t> for hypertension got worse for residents of the Northeast, Midwest, and West. There were no statistically significant changes for residents of the South.</a:t>
            </a:r>
          </a:p>
          <a:p>
            <a:pPr marL="173336" indent="-173336">
              <a:buFont typeface="Arial" panose="020B0604020202020204" pitchFamily="34" charset="0"/>
              <a:buChar char="•"/>
            </a:pPr>
            <a:r>
              <a:rPr lang="en-US" sz="1100" b="1" dirty="0" smtClean="0"/>
              <a:t>Groups With Disparities:</a:t>
            </a:r>
            <a:endParaRPr lang="en-US" sz="1100" dirty="0"/>
          </a:p>
          <a:p>
            <a:pPr lvl="1">
              <a:buFont typeface="Arial" panose="020B0604020202020204" pitchFamily="34" charset="0"/>
              <a:buChar char="•"/>
            </a:pPr>
            <a:r>
              <a:rPr lang="en-US" sz="1100" dirty="0" smtClean="0"/>
              <a:t>Overall in 2013, rates of avoidable admission</a:t>
            </a:r>
            <a:r>
              <a:rPr lang="en-US" sz="1100" baseline="0" dirty="0" smtClean="0"/>
              <a:t> for hypertension were higher </a:t>
            </a:r>
            <a:r>
              <a:rPr lang="en-US" sz="1100" dirty="0" smtClean="0"/>
              <a:t>for Blacks and Hispanics than for Whites (200.5</a:t>
            </a:r>
            <a:r>
              <a:rPr lang="en-US" sz="1100" baseline="0" dirty="0" smtClean="0"/>
              <a:t> and 67.8</a:t>
            </a:r>
            <a:r>
              <a:rPr lang="en-US" sz="1100" b="1" baseline="0" dirty="0" smtClean="0"/>
              <a:t>, </a:t>
            </a:r>
            <a:r>
              <a:rPr lang="en-US" sz="1100" baseline="0" dirty="0" smtClean="0"/>
              <a:t>respectively, compared with 35.8 per 100,000 population). Rates were lower for API s compared</a:t>
            </a:r>
            <a:r>
              <a:rPr lang="en-US" sz="1100" dirty="0" smtClean="0"/>
              <a:t> with Whites (30.9 vs. 35.8 per 100,000 population).</a:t>
            </a:r>
          </a:p>
          <a:p>
            <a:pPr lvl="1">
              <a:buFont typeface="Arial" panose="020B0604020202020204" pitchFamily="34" charset="0"/>
              <a:buChar char="•"/>
            </a:pPr>
            <a:r>
              <a:rPr lang="en-US" sz="1100" dirty="0" smtClean="0"/>
              <a:t>In 2013, in all income groups, rates of avoidable admission</a:t>
            </a:r>
            <a:r>
              <a:rPr lang="en-US" sz="1100" baseline="0" dirty="0" smtClean="0"/>
              <a:t> for hypertension were higher for Blacks and Hispanics than for</a:t>
            </a:r>
            <a:r>
              <a:rPr lang="en-US" sz="1100" b="1" baseline="0" dirty="0" smtClean="0"/>
              <a:t> </a:t>
            </a:r>
            <a:r>
              <a:rPr lang="en-US" sz="1100" baseline="0" dirty="0" smtClean="0"/>
              <a:t>Whites. There were no statistically significant differences by income between APIs and Whites.</a:t>
            </a:r>
          </a:p>
          <a:p>
            <a:pPr marL="171446" indent="-171446">
              <a:buFont typeface="Arial" panose="020B0604020202020204" pitchFamily="34" charset="0"/>
              <a:buChar char="•"/>
            </a:pPr>
            <a:r>
              <a:rPr lang="en-US" sz="1100" b="1" dirty="0" smtClean="0"/>
              <a:t>Achievable Benchmark:</a:t>
            </a:r>
          </a:p>
          <a:p>
            <a:pPr lvl="1">
              <a:buFont typeface="Arial" panose="020B0604020202020204" pitchFamily="34" charset="0"/>
              <a:buChar char="•"/>
            </a:pPr>
            <a:r>
              <a:rPr lang="en-US" sz="1100" dirty="0"/>
              <a:t>The </a:t>
            </a:r>
            <a:r>
              <a:rPr lang="en-US" sz="1100" dirty="0" smtClean="0"/>
              <a:t>2011 </a:t>
            </a:r>
            <a:r>
              <a:rPr lang="en-US" sz="1100" dirty="0"/>
              <a:t>top </a:t>
            </a:r>
            <a:r>
              <a:rPr lang="en-US" sz="1100" dirty="0" smtClean="0"/>
              <a:t>4 </a:t>
            </a:r>
            <a:r>
              <a:rPr lang="en-US" sz="1100" dirty="0"/>
              <a:t>State achievable benchmark was </a:t>
            </a:r>
            <a:r>
              <a:rPr lang="en-US" sz="1100" dirty="0" smtClean="0"/>
              <a:t>18%. </a:t>
            </a:r>
            <a:r>
              <a:rPr lang="en-US" sz="1100" dirty="0"/>
              <a:t>The top </a:t>
            </a:r>
            <a:r>
              <a:rPr lang="en-US" sz="1100" dirty="0" smtClean="0"/>
              <a:t>4 </a:t>
            </a:r>
            <a:r>
              <a:rPr lang="en-US" sz="1100" dirty="0"/>
              <a:t>States that contributed </a:t>
            </a:r>
            <a:r>
              <a:rPr lang="en-US" sz="1100" dirty="0" smtClean="0"/>
              <a:t>to the </a:t>
            </a:r>
            <a:r>
              <a:rPr lang="en-US" sz="1100" dirty="0"/>
              <a:t>achievable benchmark </a:t>
            </a:r>
            <a:r>
              <a:rPr lang="en-US" sz="1100" dirty="0" smtClean="0"/>
              <a:t>are Montana, Oregon, Utah, and Vermont.</a:t>
            </a:r>
          </a:p>
          <a:p>
            <a:pPr lvl="1">
              <a:buFont typeface="Arial" panose="020B0604020202020204" pitchFamily="34" charset="0"/>
              <a:buChar char="•"/>
            </a:pPr>
            <a:r>
              <a:rPr lang="en-US" sz="1100" dirty="0" smtClean="0"/>
              <a:t>No group is making progress toward the benchmark.</a:t>
            </a:r>
          </a:p>
        </p:txBody>
      </p:sp>
      <p:sp>
        <p:nvSpPr>
          <p:cNvPr id="4" name="Slide Number Placeholder 3"/>
          <p:cNvSpPr>
            <a:spLocks noGrp="1"/>
          </p:cNvSpPr>
          <p:nvPr>
            <p:ph type="sldNum" sz="quarter" idx="10"/>
          </p:nvPr>
        </p:nvSpPr>
        <p:spPr/>
        <p:txBody>
          <a:bodyPr/>
          <a:lstStyle/>
          <a:p>
            <a:fld id="{DBA85441-B8FD-4482-B224-ED4712CDF87E}" type="slidenum">
              <a:rPr lang="en-US" smtClean="0"/>
              <a:t>38</a:t>
            </a:fld>
            <a:endParaRPr lang="en-US"/>
          </a:p>
        </p:txBody>
      </p:sp>
      <p:cxnSp>
        <p:nvCxnSpPr>
          <p:cNvPr id="6" name="Straight Connector 5"/>
          <p:cNvCxnSpPr/>
          <p:nvPr/>
        </p:nvCxnSpPr>
        <p:spPr>
          <a:xfrm>
            <a:off x="1331733" y="3733800"/>
            <a:ext cx="2173466"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48566" y="3886200"/>
            <a:ext cx="2095843"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136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39</a:t>
            </a:fld>
            <a:endParaRPr lang="en-US"/>
          </a:p>
        </p:txBody>
      </p:sp>
    </p:spTree>
    <p:extLst>
      <p:ext uri="{BB962C8B-B14F-4D97-AF65-F5344CB8AC3E}">
        <p14:creationId xmlns:p14="http://schemas.microsoft.com/office/powerpoint/2010/main" val="158605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Improvements in access were led by sustained reductions in the number of Americans without health insurance and increases in the number of Americans with a usual source of medical care.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Care Affordability measures are limited for summarizing performance and disparities.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Disparities in access tend to be more common than disparities in quality.</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a:t>
            </a:fld>
            <a:endParaRPr lang="en-US"/>
          </a:p>
        </p:txBody>
      </p:sp>
    </p:spTree>
    <p:extLst>
      <p:ext uri="{BB962C8B-B14F-4D97-AF65-F5344CB8AC3E}">
        <p14:creationId xmlns:p14="http://schemas.microsoft.com/office/powerpoint/2010/main" val="4156675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40</a:t>
            </a:fld>
            <a:endParaRPr lang="en-US"/>
          </a:p>
        </p:txBody>
      </p:sp>
    </p:spTree>
    <p:extLst>
      <p:ext uri="{BB962C8B-B14F-4D97-AF65-F5344CB8AC3E}">
        <p14:creationId xmlns:p14="http://schemas.microsoft.com/office/powerpoint/2010/main" val="11113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41</a:t>
            </a:fld>
            <a:endParaRPr lang="en-US"/>
          </a:p>
        </p:txBody>
      </p:sp>
    </p:spTree>
    <p:extLst>
      <p:ext uri="{BB962C8B-B14F-4D97-AF65-F5344CB8AC3E}">
        <p14:creationId xmlns:p14="http://schemas.microsoft.com/office/powerpoint/2010/main" val="920864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1" strike="noStrike" dirty="0" smtClean="0">
                <a:solidFill>
                  <a:schemeClr val="tx1"/>
                </a:solidFill>
              </a:rPr>
              <a:t>Importance:</a:t>
            </a:r>
            <a:r>
              <a:rPr lang="en-US" sz="1100" strike="noStrike" dirty="0" smtClean="0">
                <a:solidFill>
                  <a:schemeClr val="tx1"/>
                </a:solidFill>
              </a:rPr>
              <a:t> </a:t>
            </a:r>
            <a:r>
              <a:rPr lang="en-US" sz="1100" b="0" dirty="0" smtClean="0">
                <a:effectLst/>
              </a:rPr>
              <a:t>Different providers may prescribe medications for the same patient. Patients must track all their medications, but medication information can be confusing, especially for patients on multiple medications. When care is not well coordinated and some providers do not know about all of a patient's medications, patients are at greater risk for adverse events related to drug interactions, overdosing, or </a:t>
            </a:r>
            <a:r>
              <a:rPr lang="en-US" sz="1100" b="0" dirty="0" err="1" smtClean="0">
                <a:effectLst/>
              </a:rPr>
              <a:t>underdosing</a:t>
            </a:r>
            <a:r>
              <a:rPr lang="en-US" sz="1100" b="0" dirty="0" smtClean="0">
                <a:effectLst/>
              </a:rPr>
              <a:t>. Medication information generated in different settings might not be sent to a patient's primary care provider, so the patient is the primary source of medication information. Actively gathering and managing all of a patient's medical information is an important part of care coordination.</a:t>
            </a:r>
            <a:endParaRPr lang="en-US" sz="1100" b="0" strike="sngStrike" dirty="0" smtClean="0">
              <a:solidFill>
                <a:srgbClr val="FF0000"/>
              </a:solidFill>
            </a:endParaRPr>
          </a:p>
          <a:p>
            <a:pPr marL="173336" indent="-173336">
              <a:buFont typeface="Arial" panose="020B0604020202020204" pitchFamily="34" charset="0"/>
              <a:buChar char="•"/>
            </a:pPr>
            <a:r>
              <a:rPr lang="en-US" sz="1100" b="1" dirty="0" smtClean="0"/>
              <a:t>Trends</a:t>
            </a:r>
            <a:r>
              <a:rPr lang="en-US" sz="1100" b="1" dirty="0"/>
              <a:t>: </a:t>
            </a:r>
          </a:p>
          <a:p>
            <a:pPr lvl="1">
              <a:buFont typeface="Arial" panose="020B0604020202020204" pitchFamily="34" charset="0"/>
              <a:buChar char="•"/>
            </a:pPr>
            <a:r>
              <a:rPr lang="en-US" sz="1100" dirty="0"/>
              <a:t>From 2002 to </a:t>
            </a:r>
            <a:r>
              <a:rPr lang="en-US" sz="1100" dirty="0" smtClean="0"/>
              <a:t>2013, </a:t>
            </a:r>
            <a:r>
              <a:rPr lang="en-US" sz="1100" dirty="0"/>
              <a:t>the percentage of people with a usual source of care whose health provider usually asked about prescription medications and treatments from other doctors improved from 75.1% to </a:t>
            </a:r>
            <a:r>
              <a:rPr lang="en-US" sz="1100" dirty="0" smtClean="0"/>
              <a:t>79.9%.</a:t>
            </a:r>
          </a:p>
          <a:p>
            <a:pPr lvl="1">
              <a:buFont typeface="Arial" panose="020B0604020202020204" pitchFamily="34" charset="0"/>
              <a:buChar char="•"/>
            </a:pPr>
            <a:r>
              <a:rPr lang="en-US" sz="1100" dirty="0" smtClean="0"/>
              <a:t>The percentage of people with a usual source of care whose health provider usually asked about prescription medications and treatments from other doctors showed improvement for patients of all educational levels and all groups with chronic conditions.</a:t>
            </a:r>
            <a:endParaRPr lang="en-US" sz="1100" dirty="0"/>
          </a:p>
          <a:p>
            <a:pPr marL="173336" indent="-173336">
              <a:buFont typeface="Arial" panose="020B0604020202020204" pitchFamily="34" charset="0"/>
              <a:buChar char="•"/>
            </a:pPr>
            <a:r>
              <a:rPr lang="en-US" sz="1100" b="1" dirty="0" smtClean="0"/>
              <a:t>Groups With Disparities:</a:t>
            </a:r>
            <a:endParaRPr lang="en-US" sz="1100" dirty="0"/>
          </a:p>
          <a:p>
            <a:pPr lvl="1">
              <a:buFont typeface="Arial" panose="020B0604020202020204" pitchFamily="34" charset="0"/>
              <a:buChar char="•"/>
            </a:pPr>
            <a:r>
              <a:rPr lang="en-US" sz="1100" dirty="0" smtClean="0"/>
              <a:t>In 8 </a:t>
            </a:r>
            <a:r>
              <a:rPr lang="en-US" sz="1100" dirty="0"/>
              <a:t>of </a:t>
            </a:r>
            <a:r>
              <a:rPr lang="en-US" sz="1100" dirty="0" smtClean="0"/>
              <a:t>12 </a:t>
            </a:r>
            <a:r>
              <a:rPr lang="en-US" sz="1100" dirty="0"/>
              <a:t>years, people with less than a high school </a:t>
            </a:r>
            <a:r>
              <a:rPr lang="en-US" sz="1100" dirty="0" smtClean="0"/>
              <a:t>education </a:t>
            </a:r>
            <a:r>
              <a:rPr lang="en-US" sz="1100" dirty="0"/>
              <a:t>were </a:t>
            </a:r>
            <a:r>
              <a:rPr lang="en-US" sz="1100" dirty="0" smtClean="0"/>
              <a:t>less </a:t>
            </a:r>
            <a:r>
              <a:rPr lang="en-US" sz="1100" dirty="0"/>
              <a:t>likely than people with </a:t>
            </a:r>
            <a:r>
              <a:rPr lang="en-US" sz="1100" dirty="0" smtClean="0"/>
              <a:t>any </a:t>
            </a:r>
            <a:r>
              <a:rPr lang="en-US" sz="1100" dirty="0"/>
              <a:t>college</a:t>
            </a:r>
            <a:r>
              <a:rPr lang="en-US" sz="1100" b="1" dirty="0"/>
              <a:t> </a:t>
            </a:r>
            <a:r>
              <a:rPr lang="en-US" sz="1100" dirty="0"/>
              <a:t>to be asked about prescription medications and treatments from other doctors</a:t>
            </a:r>
            <a:r>
              <a:rPr lang="en-US" sz="1100" dirty="0" smtClean="0"/>
              <a:t>.</a:t>
            </a:r>
          </a:p>
          <a:p>
            <a:pPr lvl="1">
              <a:buFont typeface="Arial" panose="020B0604020202020204" pitchFamily="34" charset="0"/>
              <a:buChar char="•"/>
            </a:pPr>
            <a:r>
              <a:rPr lang="en-US" sz="1100" dirty="0"/>
              <a:t>In </a:t>
            </a:r>
            <a:r>
              <a:rPr lang="en-US" sz="1100" dirty="0" smtClean="0"/>
              <a:t>7 </a:t>
            </a:r>
            <a:r>
              <a:rPr lang="en-US" sz="1100" dirty="0"/>
              <a:t>of 12 years, </a:t>
            </a:r>
            <a:r>
              <a:rPr lang="en-US" sz="1100" dirty="0" smtClean="0"/>
              <a:t>high </a:t>
            </a:r>
            <a:r>
              <a:rPr lang="en-US" sz="1100" dirty="0"/>
              <a:t>school </a:t>
            </a:r>
            <a:r>
              <a:rPr lang="en-US" sz="1100" dirty="0" smtClean="0"/>
              <a:t>graduates </a:t>
            </a:r>
            <a:r>
              <a:rPr lang="en-US" sz="1100" dirty="0"/>
              <a:t>were less likely than people with any college</a:t>
            </a:r>
            <a:r>
              <a:rPr lang="en-US" sz="1100" b="1" dirty="0"/>
              <a:t> </a:t>
            </a:r>
            <a:r>
              <a:rPr lang="en-US" sz="1100" dirty="0"/>
              <a:t>to be asked about prescription medications and treatments from other doctors.</a:t>
            </a:r>
          </a:p>
          <a:p>
            <a:pPr marL="630536" lvl="1" indent="-173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42</a:t>
            </a:fld>
            <a:endParaRPr lang="en-US" dirty="0"/>
          </a:p>
        </p:txBody>
      </p:sp>
    </p:spTree>
    <p:extLst>
      <p:ext uri="{BB962C8B-B14F-4D97-AF65-F5344CB8AC3E}">
        <p14:creationId xmlns:p14="http://schemas.microsoft.com/office/powerpoint/2010/main" val="1170762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a:xfrm>
            <a:off x="477871" y="5257800"/>
            <a:ext cx="6132280" cy="3341370"/>
          </a:xfrm>
        </p:spPr>
        <p:txBody>
          <a:bodyPr/>
          <a:lstStyle/>
          <a:p>
            <a:pPr marL="173336" indent="-173336">
              <a:buFont typeface="Arial" panose="020B0604020202020204" pitchFamily="34" charset="0"/>
              <a:buChar char="•"/>
            </a:pPr>
            <a:r>
              <a:rPr lang="en-US" b="1" dirty="0" smtClean="0"/>
              <a:t>Importance:</a:t>
            </a:r>
            <a:r>
              <a:rPr lang="en-US" dirty="0" smtClean="0"/>
              <a:t> </a:t>
            </a:r>
            <a:r>
              <a:rPr lang="en-US" dirty="0" smtClean="0">
                <a:effectLst/>
              </a:rPr>
              <a:t>Health information exchange enables patients’ health information to follow them between delivery settings in order to support care coordination and avoid duplication of services. There is broad consensus that such connectivity is critical to improving</a:t>
            </a:r>
            <a:r>
              <a:rPr lang="en-US" baseline="0" dirty="0" smtClean="0">
                <a:effectLst/>
              </a:rPr>
              <a:t> care and reducing health care costs.</a:t>
            </a:r>
          </a:p>
          <a:p>
            <a:pPr marL="173336" indent="-173336">
              <a:buFont typeface="Arial" panose="020B0604020202020204" pitchFamily="34" charset="0"/>
              <a:buChar char="•"/>
            </a:pPr>
            <a:r>
              <a:rPr lang="en-US" b="1" dirty="0" smtClean="0"/>
              <a:t>Trends: </a:t>
            </a:r>
          </a:p>
          <a:p>
            <a:pPr lvl="1">
              <a:buFont typeface="Arial" panose="020B0604020202020204" pitchFamily="34" charset="0"/>
              <a:buChar char="•"/>
            </a:pPr>
            <a:r>
              <a:rPr lang="en-US" dirty="0" smtClean="0"/>
              <a:t>From 2009 to 2013, the percentage of hospitals with electronic exchange</a:t>
            </a:r>
            <a:r>
              <a:rPr lang="en-US" baseline="0" dirty="0" smtClean="0"/>
              <a:t> of patient’s medication history with hospitals outside their system increased from 13.4% to 49.6%.</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From 2009 to 2013, the percentage of hospitals with electronic exchange</a:t>
            </a:r>
            <a:r>
              <a:rPr lang="en-US" baseline="0" dirty="0" smtClean="0"/>
              <a:t> of patient’s medication history with hospitals outside their system </a:t>
            </a:r>
            <a:r>
              <a:rPr lang="en-US" b="0" baseline="0" dirty="0" smtClean="0"/>
              <a:t>more than tripled </a:t>
            </a:r>
            <a:r>
              <a:rPr lang="en-US" baseline="0" dirty="0" smtClean="0"/>
              <a:t>for residents of all regions.</a:t>
            </a:r>
          </a:p>
          <a:p>
            <a:pPr lvl="1">
              <a:buFont typeface="Arial" panose="020B0604020202020204" pitchFamily="34" charset="0"/>
              <a:buChar char="•"/>
            </a:pPr>
            <a:r>
              <a:rPr lang="en-US" dirty="0" smtClean="0"/>
              <a:t>From </a:t>
            </a:r>
            <a:r>
              <a:rPr lang="en-US" dirty="0"/>
              <a:t>2009 to 2013, the percentage of metropolitan hospitals that electronically exchanged patient medication history with hospitals outside their system significantly increased from 13.3% to </a:t>
            </a:r>
            <a:r>
              <a:rPr lang="en-US" dirty="0" smtClean="0"/>
              <a:t>51.7%. </a:t>
            </a:r>
            <a:r>
              <a:rPr lang="en-US" dirty="0"/>
              <a:t>The percentage of nonmetropolitan hospitals that electronically exchanged medication history increased from 13.5% to </a:t>
            </a:r>
            <a:r>
              <a:rPr lang="en-US" dirty="0" smtClean="0"/>
              <a:t>47.0%.</a:t>
            </a:r>
            <a:endParaRPr lang="en-US" dirty="0"/>
          </a:p>
          <a:p>
            <a:pPr marL="173336" indent="-173336">
              <a:buFont typeface="Arial" panose="020B0604020202020204" pitchFamily="34" charset="0"/>
              <a:buChar char="•"/>
            </a:pPr>
            <a:r>
              <a:rPr lang="en-US" b="1" dirty="0" smtClean="0"/>
              <a:t>Differences:</a:t>
            </a:r>
            <a:endParaRPr lang="en-US" dirty="0" smtClean="0"/>
          </a:p>
          <a:p>
            <a:pPr lvl="1">
              <a:buFont typeface="Arial" panose="020B0604020202020204" pitchFamily="34" charset="0"/>
              <a:buChar char="•"/>
            </a:pPr>
            <a:r>
              <a:rPr lang="en-US" b="0" dirty="0" smtClean="0"/>
              <a:t>In 2013, h</a:t>
            </a:r>
            <a:r>
              <a:rPr lang="en-US" dirty="0" smtClean="0"/>
              <a:t>ospitals in the Midwest were </a:t>
            </a:r>
            <a:r>
              <a:rPr lang="en-US" dirty="0"/>
              <a:t>most likely to have electronic exchange with hospitals outside their system, followed by </a:t>
            </a:r>
            <a:r>
              <a:rPr lang="en-US" dirty="0" smtClean="0"/>
              <a:t>the South, West, </a:t>
            </a:r>
            <a:r>
              <a:rPr lang="en-US" dirty="0"/>
              <a:t>and Northeast </a:t>
            </a:r>
            <a:r>
              <a:rPr lang="en-US" dirty="0" smtClean="0"/>
              <a:t>(50.7%, 50.4%, 49.0%, </a:t>
            </a:r>
            <a:r>
              <a:rPr lang="en-US" dirty="0"/>
              <a:t>and </a:t>
            </a:r>
            <a:r>
              <a:rPr lang="en-US" dirty="0" smtClean="0"/>
              <a:t>45.6%, </a:t>
            </a:r>
            <a:r>
              <a:rPr lang="en-US" dirty="0"/>
              <a:t>respectively). </a:t>
            </a:r>
            <a:endParaRPr lang="en-US" dirty="0" smtClean="0"/>
          </a:p>
          <a:p>
            <a:pPr marL="173336" indent="-173336">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DBA85441-B8FD-4482-B224-ED4712CDF87E}" type="slidenum">
              <a:rPr lang="en-US" smtClean="0"/>
              <a:t>43</a:t>
            </a:fld>
            <a:endParaRPr lang="en-US"/>
          </a:p>
        </p:txBody>
      </p:sp>
    </p:spTree>
    <p:extLst>
      <p:ext uri="{BB962C8B-B14F-4D97-AF65-F5344CB8AC3E}">
        <p14:creationId xmlns:p14="http://schemas.microsoft.com/office/powerpoint/2010/main" val="3425515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a:xfrm>
            <a:off x="322623" y="5257799"/>
            <a:ext cx="6365152" cy="3547153"/>
          </a:xfrm>
        </p:spPr>
        <p:txBody>
          <a:bodyPr/>
          <a:lstStyle/>
          <a:p>
            <a:pPr marL="173336" indent="-173336">
              <a:buFont typeface="Arial" panose="020B0604020202020204" pitchFamily="34" charset="0"/>
              <a:buChar char="•"/>
            </a:pPr>
            <a:r>
              <a:rPr lang="en-US" sz="1100" b="1" dirty="0" smtClean="0"/>
              <a:t>Importance:</a:t>
            </a:r>
            <a:r>
              <a:rPr lang="en-US" sz="1100" dirty="0" smtClean="0"/>
              <a:t> </a:t>
            </a:r>
            <a:r>
              <a:rPr lang="en-US" sz="1100" dirty="0" smtClean="0">
                <a:effectLst/>
              </a:rPr>
              <a:t>Health information exchange enables patients’ health information to follow them between delivery settings in order to support care coordination and avoid duplication of services. There is broad consensus that such connectivity is critical to improving</a:t>
            </a:r>
            <a:r>
              <a:rPr lang="en-US" sz="1100" baseline="0" dirty="0" smtClean="0">
                <a:effectLst/>
              </a:rPr>
              <a:t> care and reducing health care costs.</a:t>
            </a:r>
          </a:p>
          <a:p>
            <a:pPr marL="173336" indent="-173336">
              <a:buFont typeface="Arial" panose="020B0604020202020204" pitchFamily="34" charset="0"/>
              <a:buChar char="•"/>
            </a:pPr>
            <a:r>
              <a:rPr lang="en-US" sz="1100" b="1" dirty="0" smtClean="0"/>
              <a:t>Trends</a:t>
            </a:r>
            <a:r>
              <a:rPr lang="en-US" sz="1100" b="1" dirty="0"/>
              <a:t>: </a:t>
            </a:r>
          </a:p>
          <a:p>
            <a:pPr lvl="1">
              <a:buFont typeface="Arial" panose="020B0604020202020204" pitchFamily="34" charset="0"/>
              <a:buChar char="•"/>
            </a:pPr>
            <a:r>
              <a:rPr lang="en-US" sz="1100" dirty="0"/>
              <a:t>From 2009 to </a:t>
            </a:r>
            <a:r>
              <a:rPr lang="en-US" sz="1100" dirty="0" smtClean="0"/>
              <a:t>2013,</a:t>
            </a:r>
            <a:r>
              <a:rPr lang="en-US" sz="1100" baseline="0" dirty="0" smtClean="0"/>
              <a:t> the percentage of </a:t>
            </a:r>
            <a:r>
              <a:rPr lang="en-US" sz="1100" dirty="0" smtClean="0"/>
              <a:t>hospitals that </a:t>
            </a:r>
            <a:r>
              <a:rPr lang="en-US" sz="1100" dirty="0"/>
              <a:t>electronically exchanged </a:t>
            </a:r>
            <a:r>
              <a:rPr lang="en-US" sz="1100" dirty="0" smtClean="0"/>
              <a:t>patient medication history </a:t>
            </a:r>
            <a:r>
              <a:rPr lang="en-US" sz="1100" dirty="0"/>
              <a:t>with hospitals outside their system </a:t>
            </a:r>
            <a:r>
              <a:rPr lang="en-US" sz="1100" dirty="0" smtClean="0"/>
              <a:t>increased:</a:t>
            </a:r>
          </a:p>
          <a:p>
            <a:pPr marR="0" lvl="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From 9.4% to 37.2%  for for-profit hospitals, </a:t>
            </a:r>
          </a:p>
          <a:p>
            <a:pPr marR="0" lvl="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From 13.6% to 56.8% for not-for-profit hospitals, and</a:t>
            </a:r>
          </a:p>
          <a:p>
            <a:pPr lvl="2">
              <a:buFont typeface="Arial" panose="020B0604020202020204" pitchFamily="34" charset="0"/>
              <a:buChar char="•"/>
            </a:pPr>
            <a:r>
              <a:rPr lang="en-US" sz="1100" dirty="0" smtClean="0"/>
              <a:t>From 12.0% to 41.8% for non-Federal hospitals.</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For</a:t>
            </a:r>
            <a:r>
              <a:rPr lang="en-US" sz="1100" baseline="0" dirty="0" smtClean="0"/>
              <a:t> Federal hospitals, the percentage decreased f</a:t>
            </a:r>
            <a:r>
              <a:rPr lang="en-US" sz="1100" dirty="0" smtClean="0"/>
              <a:t>rom 27.7% to 22.0%.</a:t>
            </a:r>
          </a:p>
          <a:p>
            <a:pPr lvl="1">
              <a:buFont typeface="Arial" panose="020B0604020202020204" pitchFamily="34" charset="0"/>
              <a:buChar char="•"/>
            </a:pPr>
            <a:r>
              <a:rPr lang="en-US" sz="1100" dirty="0" smtClean="0"/>
              <a:t>From </a:t>
            </a:r>
            <a:r>
              <a:rPr lang="en-US" sz="1100" dirty="0"/>
              <a:t>2009 to </a:t>
            </a:r>
            <a:r>
              <a:rPr lang="en-US" sz="1100" b="0" dirty="0" smtClean="0"/>
              <a:t>2013</a:t>
            </a:r>
            <a:r>
              <a:rPr lang="en-US" sz="1100" dirty="0" smtClean="0"/>
              <a:t>, the percentage of hospitals that </a:t>
            </a:r>
            <a:r>
              <a:rPr lang="en-US" sz="1100" dirty="0"/>
              <a:t>electronically exchanged </a:t>
            </a:r>
            <a:r>
              <a:rPr lang="en-US" sz="1100" dirty="0" smtClean="0"/>
              <a:t>patient medication </a:t>
            </a:r>
            <a:r>
              <a:rPr lang="en-US" sz="1100" dirty="0"/>
              <a:t>history with hospitals outside their system </a:t>
            </a:r>
            <a:r>
              <a:rPr lang="en-US" sz="1100" dirty="0" smtClean="0"/>
              <a:t>increased:</a:t>
            </a:r>
          </a:p>
          <a:p>
            <a:pPr lvl="2">
              <a:buFont typeface="Arial" panose="020B0604020202020204" pitchFamily="34" charset="0"/>
              <a:buChar char="•"/>
            </a:pPr>
            <a:r>
              <a:rPr lang="en-US" sz="1100" dirty="0" smtClean="0"/>
              <a:t>From 14.8% to </a:t>
            </a:r>
            <a:r>
              <a:rPr lang="en-US" sz="1100" b="0" dirty="0" smtClean="0"/>
              <a:t>42.6%</a:t>
            </a:r>
            <a:r>
              <a:rPr lang="en-US" sz="1100" dirty="0" smtClean="0"/>
              <a:t> for hospitals with fewer than 100 beds,</a:t>
            </a:r>
          </a:p>
          <a:p>
            <a:pPr lvl="2">
              <a:buFont typeface="Arial" panose="020B0604020202020204" pitchFamily="34" charset="0"/>
              <a:buChar char="•"/>
            </a:pPr>
            <a:r>
              <a:rPr lang="en-US" sz="1100" dirty="0" smtClean="0"/>
              <a:t>From 12.1% to </a:t>
            </a:r>
            <a:r>
              <a:rPr lang="en-US" sz="1100" b="0" dirty="0" smtClean="0"/>
              <a:t>53.5%</a:t>
            </a:r>
            <a:r>
              <a:rPr lang="en-US" sz="1100" dirty="0" smtClean="0"/>
              <a:t> for hospitals with </a:t>
            </a:r>
            <a:r>
              <a:rPr lang="en-US" sz="1100" dirty="0"/>
              <a:t>100-399 </a:t>
            </a:r>
            <a:r>
              <a:rPr lang="en-US" sz="1100" dirty="0" smtClean="0"/>
              <a:t>beds, and</a:t>
            </a:r>
          </a:p>
          <a:p>
            <a:pPr lvl="2">
              <a:buFont typeface="Arial" panose="020B0604020202020204" pitchFamily="34" charset="0"/>
              <a:buChar char="•"/>
            </a:pPr>
            <a:r>
              <a:rPr lang="en-US" sz="1100" dirty="0" smtClean="0"/>
              <a:t>From 13.9% to </a:t>
            </a:r>
            <a:r>
              <a:rPr lang="en-US" sz="1100" b="0" dirty="0" smtClean="0"/>
              <a:t>62.7%</a:t>
            </a:r>
            <a:r>
              <a:rPr lang="en-US" sz="1100" dirty="0" smtClean="0"/>
              <a:t> for hospitals with 400 or more beds.</a:t>
            </a:r>
            <a:endParaRPr lang="en-US" sz="1100" dirty="0"/>
          </a:p>
          <a:p>
            <a:pPr marL="173336" indent="-173336">
              <a:buFont typeface="Arial" panose="020B0604020202020204" pitchFamily="34" charset="0"/>
              <a:buChar char="•"/>
            </a:pPr>
            <a:r>
              <a:rPr lang="en-US" sz="1100" b="1" dirty="0" smtClean="0"/>
              <a:t>Differences:</a:t>
            </a:r>
            <a:endParaRPr lang="en-US" sz="1100" dirty="0"/>
          </a:p>
          <a:p>
            <a:pPr lvl="1">
              <a:buFont typeface="Arial" panose="020B0604020202020204" pitchFamily="34" charset="0"/>
              <a:buChar char="•"/>
            </a:pPr>
            <a:r>
              <a:rPr lang="en-US" sz="1100" dirty="0"/>
              <a:t>In </a:t>
            </a:r>
            <a:r>
              <a:rPr lang="en-US" sz="1100" dirty="0" smtClean="0"/>
              <a:t>4 </a:t>
            </a:r>
            <a:r>
              <a:rPr lang="en-US" sz="1100" dirty="0"/>
              <a:t>of 5 years, hospitals with </a:t>
            </a:r>
            <a:r>
              <a:rPr lang="en-US" sz="1100" dirty="0" smtClean="0"/>
              <a:t>fewer than 100 </a:t>
            </a:r>
            <a:r>
              <a:rPr lang="en-US" sz="1100" dirty="0"/>
              <a:t>beds were less likely than large hospitals (400+ beds) to exchange information with hospitals outside their system. </a:t>
            </a:r>
            <a:endParaRPr lang="en-US" sz="1100" dirty="0" smtClean="0"/>
          </a:p>
          <a:p>
            <a:pPr lvl="1">
              <a:buFont typeface="Arial" panose="020B0604020202020204" pitchFamily="34" charset="0"/>
              <a:buChar char="•"/>
            </a:pPr>
            <a:r>
              <a:rPr lang="en-US" sz="1100" dirty="0" smtClean="0"/>
              <a:t>In 3 of 5 years, </a:t>
            </a:r>
            <a:r>
              <a:rPr lang="en-US" sz="1100" dirty="0"/>
              <a:t>hospitals </a:t>
            </a:r>
            <a:r>
              <a:rPr lang="en-US" sz="1100" dirty="0" smtClean="0"/>
              <a:t>with 100-399 </a:t>
            </a:r>
            <a:r>
              <a:rPr lang="en-US" sz="1100" dirty="0"/>
              <a:t>beds were less likely than large hospitals (400+ beds) to exchange information with hospitals outside their system. </a:t>
            </a:r>
          </a:p>
        </p:txBody>
      </p:sp>
      <p:sp>
        <p:nvSpPr>
          <p:cNvPr id="4" name="Slide Number Placeholder 3"/>
          <p:cNvSpPr>
            <a:spLocks noGrp="1"/>
          </p:cNvSpPr>
          <p:nvPr>
            <p:ph type="sldNum" sz="quarter" idx="10"/>
          </p:nvPr>
        </p:nvSpPr>
        <p:spPr/>
        <p:txBody>
          <a:bodyPr/>
          <a:lstStyle/>
          <a:p>
            <a:fld id="{7E018C42-DD96-4C07-BF1C-301766F5C6C3}" type="slidenum">
              <a:rPr lang="en-US" smtClean="0"/>
              <a:t>44</a:t>
            </a:fld>
            <a:endParaRPr lang="en-US"/>
          </a:p>
        </p:txBody>
      </p:sp>
    </p:spTree>
    <p:extLst>
      <p:ext uri="{BB962C8B-B14F-4D97-AF65-F5344CB8AC3E}">
        <p14:creationId xmlns:p14="http://schemas.microsoft.com/office/powerpoint/2010/main" val="2728355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smtClean="0"/>
              <a:t>Importance:</a:t>
            </a:r>
            <a:r>
              <a:rPr lang="en-US" sz="1100" dirty="0" smtClean="0"/>
              <a:t> </a:t>
            </a:r>
            <a:r>
              <a:rPr lang="en-US" sz="1100" dirty="0" smtClean="0">
                <a:effectLst/>
              </a:rPr>
              <a:t>Health information exchange enables patients’ health information to follow them between delivery settings in order to support care coordination and avoid duplication of services. There is broad consensus that such connectivity is critical to improving</a:t>
            </a:r>
            <a:r>
              <a:rPr lang="en-US" sz="1100" baseline="0" dirty="0" smtClean="0">
                <a:effectLst/>
              </a:rPr>
              <a:t> care and reducing health care costs.</a:t>
            </a:r>
          </a:p>
          <a:p>
            <a:pPr marL="173336" indent="-173336">
              <a:buFont typeface="Arial" panose="020B0604020202020204" pitchFamily="34" charset="0"/>
              <a:buChar char="•"/>
            </a:pPr>
            <a:r>
              <a:rPr lang="en-US" sz="1100" b="1" dirty="0" smtClean="0"/>
              <a:t>Trends</a:t>
            </a:r>
            <a:r>
              <a:rPr lang="en-US" sz="1100" b="1" dirty="0"/>
              <a:t>: </a:t>
            </a:r>
          </a:p>
          <a:p>
            <a:pPr lvl="1">
              <a:buFont typeface="Arial" panose="020B0604020202020204" pitchFamily="34" charset="0"/>
              <a:buChar char="•"/>
            </a:pPr>
            <a:r>
              <a:rPr lang="en-US" sz="1100" dirty="0"/>
              <a:t>From 2009 to 2013</a:t>
            </a:r>
            <a:r>
              <a:rPr lang="en-US" sz="1100" dirty="0" smtClean="0"/>
              <a:t>, the </a:t>
            </a:r>
            <a:r>
              <a:rPr lang="en-US" sz="1100" dirty="0"/>
              <a:t>percentage of hospitals with electronic exchange of </a:t>
            </a:r>
            <a:r>
              <a:rPr lang="en-US" sz="1100" dirty="0" smtClean="0"/>
              <a:t>patient </a:t>
            </a:r>
            <a:r>
              <a:rPr lang="en-US" sz="1100" dirty="0"/>
              <a:t>medication history with </a:t>
            </a:r>
            <a:r>
              <a:rPr lang="en-US" sz="1100" dirty="0" smtClean="0"/>
              <a:t>ambulatory providers outside </a:t>
            </a:r>
            <a:r>
              <a:rPr lang="en-US" sz="1100" dirty="0"/>
              <a:t>their system increased from </a:t>
            </a:r>
            <a:r>
              <a:rPr lang="en-US" sz="1100" dirty="0" smtClean="0"/>
              <a:t>28.2% </a:t>
            </a:r>
            <a:r>
              <a:rPr lang="en-US" sz="1100" dirty="0"/>
              <a:t>to </a:t>
            </a:r>
            <a:r>
              <a:rPr lang="en-US" sz="1100" dirty="0" smtClean="0"/>
              <a:t>51.8%.</a:t>
            </a:r>
            <a:endParaRPr lang="en-US" sz="1100" dirty="0"/>
          </a:p>
          <a:p>
            <a:pPr lvl="1">
              <a:buFont typeface="Arial" panose="020B0604020202020204" pitchFamily="34" charset="0"/>
              <a:buChar char="•"/>
            </a:pPr>
            <a:r>
              <a:rPr lang="en-US" sz="1100" dirty="0" smtClean="0"/>
              <a:t>From 2009 to 2013,</a:t>
            </a:r>
            <a:r>
              <a:rPr lang="en-US" sz="1100" baseline="0" dirty="0" smtClean="0"/>
              <a:t> the percentage of </a:t>
            </a:r>
            <a:r>
              <a:rPr lang="en-US" sz="1100" dirty="0" smtClean="0"/>
              <a:t>hospitals that electronically exchanged patient medication history with ambulatory providers outside their system increased:</a:t>
            </a:r>
          </a:p>
          <a:p>
            <a:pPr marR="0" lvl="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From 29.2% to 52.8%</a:t>
            </a:r>
            <a:r>
              <a:rPr lang="en-US" sz="1100" baseline="0" dirty="0" smtClean="0"/>
              <a:t> in the </a:t>
            </a:r>
            <a:r>
              <a:rPr lang="en-US" sz="1100" dirty="0" smtClean="0"/>
              <a:t>Northeast,</a:t>
            </a:r>
          </a:p>
          <a:p>
            <a:pPr marR="0" lvl="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From 32.2% to 52.0% in the Midwest,  </a:t>
            </a:r>
          </a:p>
          <a:p>
            <a:pPr marR="0" lvl="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From 25.4% to 52.3% in the South, and</a:t>
            </a:r>
          </a:p>
          <a:p>
            <a:pPr marR="0" lvl="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From 24.9% to 49.4% in the West.</a:t>
            </a:r>
          </a:p>
          <a:p>
            <a:pPr lvl="1">
              <a:buFont typeface="Arial" panose="020B0604020202020204" pitchFamily="34" charset="0"/>
              <a:buChar char="•"/>
            </a:pPr>
            <a:r>
              <a:rPr lang="en-US" sz="1100" dirty="0" smtClean="0"/>
              <a:t>From </a:t>
            </a:r>
            <a:r>
              <a:rPr lang="en-US" sz="1100" dirty="0"/>
              <a:t>2009 to 2013, the percentage of metropolitan hospitals that electronically exchanged patient medication history with </a:t>
            </a:r>
            <a:r>
              <a:rPr lang="en-US" sz="1100" dirty="0" smtClean="0"/>
              <a:t>ambulatory providers </a:t>
            </a:r>
            <a:r>
              <a:rPr lang="en-US" sz="1100" dirty="0"/>
              <a:t>outside their system significantly increased from </a:t>
            </a:r>
            <a:r>
              <a:rPr lang="en-US" sz="1100" dirty="0" smtClean="0"/>
              <a:t>29.6% </a:t>
            </a:r>
            <a:r>
              <a:rPr lang="en-US" sz="1100" dirty="0"/>
              <a:t>to </a:t>
            </a:r>
            <a:r>
              <a:rPr lang="en-US" sz="1100" dirty="0" smtClean="0"/>
              <a:t>56.4%. </a:t>
            </a:r>
            <a:r>
              <a:rPr lang="en-US" sz="1100" dirty="0"/>
              <a:t>The percentage of nonmetropolitan hospitals that electronically exchanged </a:t>
            </a:r>
            <a:r>
              <a:rPr lang="en-US" sz="1100" dirty="0" smtClean="0"/>
              <a:t>patient medication </a:t>
            </a:r>
            <a:r>
              <a:rPr lang="en-US" sz="1100" dirty="0"/>
              <a:t>history increased from </a:t>
            </a:r>
            <a:r>
              <a:rPr lang="en-US" sz="1100" dirty="0" smtClean="0"/>
              <a:t>26.2% </a:t>
            </a:r>
            <a:r>
              <a:rPr lang="en-US" sz="1100" dirty="0"/>
              <a:t>to </a:t>
            </a:r>
            <a:r>
              <a:rPr lang="en-US" sz="1100" dirty="0" smtClean="0"/>
              <a:t>45.9%.</a:t>
            </a:r>
          </a:p>
          <a:p>
            <a:pPr marL="173336" indent="-173336">
              <a:buFont typeface="Arial" panose="020B0604020202020204" pitchFamily="34" charset="0"/>
              <a:buChar char="•"/>
            </a:pPr>
            <a:r>
              <a:rPr lang="en-US" sz="1100" b="1" dirty="0" smtClean="0"/>
              <a:t>Differences:</a:t>
            </a:r>
            <a:endParaRPr lang="en-US" sz="1100" dirty="0"/>
          </a:p>
          <a:p>
            <a:pPr lvl="1">
              <a:buFont typeface="Arial" panose="020B0604020202020204" pitchFamily="34" charset="0"/>
              <a:buChar char="•"/>
            </a:pPr>
            <a:r>
              <a:rPr lang="en-US" sz="1100" dirty="0" smtClean="0"/>
              <a:t>In 2013, hospitals </a:t>
            </a:r>
            <a:r>
              <a:rPr lang="en-US" sz="1100" b="0" dirty="0"/>
              <a:t>in </a:t>
            </a:r>
            <a:r>
              <a:rPr lang="en-US" sz="1100" b="0" dirty="0" smtClean="0"/>
              <a:t>metropolitan areas (56.4%) were more likely </a:t>
            </a:r>
            <a:r>
              <a:rPr lang="en-US" sz="1100" b="0" dirty="0"/>
              <a:t>to exchange information with ambulatory providers outside their system than hospitals in </a:t>
            </a:r>
            <a:r>
              <a:rPr lang="en-US" sz="1100" b="0" dirty="0" smtClean="0"/>
              <a:t>nonmetropolitan areas (45.9%).</a:t>
            </a:r>
            <a:endParaRPr lang="en-US" sz="1100" b="0" dirty="0"/>
          </a:p>
          <a:p>
            <a:endParaRPr lang="en-US" b="0" dirty="0"/>
          </a:p>
        </p:txBody>
      </p:sp>
      <p:sp>
        <p:nvSpPr>
          <p:cNvPr id="4" name="Slide Number Placeholder 3"/>
          <p:cNvSpPr>
            <a:spLocks noGrp="1"/>
          </p:cNvSpPr>
          <p:nvPr>
            <p:ph type="sldNum" sz="quarter" idx="10"/>
          </p:nvPr>
        </p:nvSpPr>
        <p:spPr/>
        <p:txBody>
          <a:bodyPr/>
          <a:lstStyle/>
          <a:p>
            <a:fld id="{DBA85441-B8FD-4482-B224-ED4712CDF87E}" type="slidenum">
              <a:rPr lang="en-US" smtClean="0"/>
              <a:t>45</a:t>
            </a:fld>
            <a:endParaRPr lang="en-US"/>
          </a:p>
        </p:txBody>
      </p:sp>
    </p:spTree>
    <p:extLst>
      <p:ext uri="{BB962C8B-B14F-4D97-AF65-F5344CB8AC3E}">
        <p14:creationId xmlns:p14="http://schemas.microsoft.com/office/powerpoint/2010/main" val="4083240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a:xfrm>
            <a:off x="318499" y="5257800"/>
            <a:ext cx="6390526" cy="3608798"/>
          </a:xfrm>
        </p:spPr>
        <p:txBody>
          <a:bodyPr/>
          <a:lstStyle/>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smtClean="0"/>
              <a:t>Importance:</a:t>
            </a:r>
            <a:r>
              <a:rPr lang="en-US" sz="1100" dirty="0" smtClean="0"/>
              <a:t> </a:t>
            </a:r>
            <a:r>
              <a:rPr lang="en-US" sz="1100" dirty="0" smtClean="0">
                <a:effectLst/>
              </a:rPr>
              <a:t>Health information exchange enables patients’ health information to follow them between delivery settings in order to support care coordination and avoid duplication of services. There is broad consensus that such connectivity is critical to improving</a:t>
            </a:r>
            <a:r>
              <a:rPr lang="en-US" sz="1100" baseline="0" dirty="0" smtClean="0">
                <a:effectLst/>
              </a:rPr>
              <a:t> care and reducing health care costs.</a:t>
            </a:r>
          </a:p>
          <a:p>
            <a:pPr marL="173336" indent="-173336">
              <a:buFont typeface="Arial" panose="020B0604020202020204" pitchFamily="34" charset="0"/>
              <a:buChar char="•"/>
            </a:pPr>
            <a:r>
              <a:rPr lang="en-US" sz="1100" b="1" dirty="0" smtClean="0"/>
              <a:t>Trends</a:t>
            </a:r>
            <a:r>
              <a:rPr lang="en-US" sz="1100" b="1" dirty="0"/>
              <a:t>: </a:t>
            </a:r>
            <a:endParaRPr lang="en-US" sz="1100" b="1" dirty="0" smtClean="0"/>
          </a:p>
          <a:p>
            <a:pPr lvl="1">
              <a:buFont typeface="Arial" panose="020B0604020202020204" pitchFamily="34" charset="0"/>
              <a:buChar char="•"/>
            </a:pPr>
            <a:r>
              <a:rPr lang="en-US" sz="1100" dirty="0" smtClean="0"/>
              <a:t>From 2009 to 2013,</a:t>
            </a:r>
            <a:r>
              <a:rPr lang="en-US" sz="1100" baseline="0" dirty="0" smtClean="0"/>
              <a:t> the percentage of </a:t>
            </a:r>
            <a:r>
              <a:rPr lang="en-US" sz="1100" dirty="0" smtClean="0"/>
              <a:t>hospitals that electronically exchanged medication history with ambulatory providers outside their system increased:</a:t>
            </a:r>
          </a:p>
          <a:p>
            <a:pPr marR="0" lvl="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From 19.6% to 43.7%  for for-profit hospitals, </a:t>
            </a:r>
          </a:p>
          <a:p>
            <a:pPr marR="0" lvl="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From 32.0% to 59.4% for not-for-profit hospitals, </a:t>
            </a:r>
          </a:p>
          <a:p>
            <a:pPr marR="0" lvl="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From 13.2% to 22% for Federal hospitals, and</a:t>
            </a:r>
          </a:p>
          <a:p>
            <a:pPr lvl="2">
              <a:buFont typeface="Arial" panose="020B0604020202020204" pitchFamily="34" charset="0"/>
              <a:buChar char="•"/>
            </a:pPr>
            <a:r>
              <a:rPr lang="en-US" sz="1100" dirty="0" smtClean="0"/>
              <a:t>From 23.0% to 39.8% for non-Federal hospitals.</a:t>
            </a:r>
          </a:p>
          <a:p>
            <a:pPr lvl="1">
              <a:buFont typeface="Arial" panose="020B0604020202020204" pitchFamily="34" charset="0"/>
              <a:buChar char="•"/>
            </a:pPr>
            <a:r>
              <a:rPr lang="en-US" sz="1100" dirty="0" smtClean="0"/>
              <a:t>From 2009 to </a:t>
            </a:r>
            <a:r>
              <a:rPr lang="en-US" sz="1100" b="0" dirty="0" smtClean="0"/>
              <a:t>2013</a:t>
            </a:r>
            <a:r>
              <a:rPr lang="en-US" sz="1100" dirty="0" smtClean="0"/>
              <a:t>, the percentage of hospitals that electronically exchanged patient medication history with hospitals outside their system increased:</a:t>
            </a:r>
          </a:p>
          <a:p>
            <a:pPr lvl="2">
              <a:buFont typeface="Arial" panose="020B0604020202020204" pitchFamily="34" charset="0"/>
              <a:buChar char="•"/>
            </a:pPr>
            <a:r>
              <a:rPr lang="en-US" sz="1100" dirty="0" smtClean="0"/>
              <a:t>From 23.7% to 42.1%</a:t>
            </a:r>
            <a:r>
              <a:rPr lang="en-US" sz="1100" baseline="0" dirty="0" smtClean="0"/>
              <a:t> f</a:t>
            </a:r>
            <a:r>
              <a:rPr lang="en-US" sz="1100" dirty="0" smtClean="0"/>
              <a:t>or hospitals with fewer than 100 beds,</a:t>
            </a:r>
          </a:p>
          <a:p>
            <a:pPr lvl="2">
              <a:buFont typeface="Arial" panose="020B0604020202020204" pitchFamily="34" charset="0"/>
              <a:buChar char="•"/>
            </a:pPr>
            <a:r>
              <a:rPr lang="en-US" sz="1100" dirty="0" smtClean="0"/>
              <a:t>From 30.4% to 57.8% for hospitals with 100-399 beds, and</a:t>
            </a:r>
          </a:p>
          <a:p>
            <a:pPr lvl="2">
              <a:buFont typeface="Arial" panose="020B0604020202020204" pitchFamily="34" charset="0"/>
              <a:buChar char="•"/>
            </a:pPr>
            <a:r>
              <a:rPr lang="en-US" sz="1100" dirty="0" smtClean="0"/>
              <a:t>From 32.9% to 67.3% for hospitals with 400 or more beds.</a:t>
            </a:r>
          </a:p>
          <a:p>
            <a:pPr marL="173336" indent="-173336">
              <a:buFont typeface="Arial" panose="020B0604020202020204" pitchFamily="34" charset="0"/>
              <a:buChar char="•"/>
            </a:pPr>
            <a:r>
              <a:rPr lang="en-US" sz="1100" b="1" dirty="0" smtClean="0"/>
              <a:t>Differences:</a:t>
            </a:r>
            <a:endParaRPr lang="en-US" sz="1100" dirty="0"/>
          </a:p>
          <a:p>
            <a:pPr lvl="1">
              <a:buFont typeface="Arial" panose="020B0604020202020204" pitchFamily="34" charset="0"/>
              <a:buChar char="•"/>
            </a:pPr>
            <a:r>
              <a:rPr lang="en-US" sz="1100" dirty="0" smtClean="0"/>
              <a:t>In all years, not-for-profit hospitals were more likely to have </a:t>
            </a:r>
            <a:r>
              <a:rPr lang="en-US" sz="1100" dirty="0"/>
              <a:t>electronic exchange with ambulatory providers outside their </a:t>
            </a:r>
            <a:r>
              <a:rPr lang="en-US" sz="1100" dirty="0" smtClean="0"/>
              <a:t>system than for-profit and Federal hospitals.</a:t>
            </a:r>
          </a:p>
          <a:p>
            <a:pPr lvl="1">
              <a:buFont typeface="Arial" panose="020B0604020202020204" pitchFamily="34" charset="0"/>
              <a:buChar char="•"/>
            </a:pPr>
            <a:r>
              <a:rPr lang="en-US" sz="1100" dirty="0" smtClean="0"/>
              <a:t>In all years, hospitals with fewer than 100 beds were less likely than hospitals with 400 or more beds to </a:t>
            </a:r>
            <a:r>
              <a:rPr lang="en-US" sz="1100" dirty="0"/>
              <a:t>electronically </a:t>
            </a:r>
            <a:r>
              <a:rPr lang="en-US" sz="1100" dirty="0" smtClean="0"/>
              <a:t>exchange </a:t>
            </a:r>
            <a:r>
              <a:rPr lang="en-US" sz="1100" dirty="0"/>
              <a:t>medication history with </a:t>
            </a:r>
            <a:r>
              <a:rPr lang="en-US" sz="1100" dirty="0" smtClean="0"/>
              <a:t>ambulatory providers </a:t>
            </a:r>
            <a:r>
              <a:rPr lang="en-US" sz="1100" dirty="0"/>
              <a:t>outside their </a:t>
            </a:r>
            <a:r>
              <a:rPr lang="en-US" sz="1100" dirty="0" smtClean="0"/>
              <a:t>system.</a:t>
            </a:r>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46</a:t>
            </a:fld>
            <a:endParaRPr lang="en-US"/>
          </a:p>
        </p:txBody>
      </p:sp>
    </p:spTree>
    <p:extLst>
      <p:ext uri="{BB962C8B-B14F-4D97-AF65-F5344CB8AC3E}">
        <p14:creationId xmlns:p14="http://schemas.microsoft.com/office/powerpoint/2010/main" val="34882130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47</a:t>
            </a:fld>
            <a:endParaRPr lang="en-US"/>
          </a:p>
        </p:txBody>
      </p:sp>
    </p:spTree>
    <p:extLst>
      <p:ext uri="{BB962C8B-B14F-4D97-AF65-F5344CB8AC3E}">
        <p14:creationId xmlns:p14="http://schemas.microsoft.com/office/powerpoint/2010/main" val="5593783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48</a:t>
            </a:fld>
            <a:endParaRPr lang="en-US"/>
          </a:p>
        </p:txBody>
      </p:sp>
    </p:spTree>
    <p:extLst>
      <p:ext uri="{BB962C8B-B14F-4D97-AF65-F5344CB8AC3E}">
        <p14:creationId xmlns:p14="http://schemas.microsoft.com/office/powerpoint/2010/main" val="2823021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a:xfrm>
            <a:off x="322623" y="5257799"/>
            <a:ext cx="6365152" cy="3660169"/>
          </a:xfrm>
        </p:spPr>
        <p:txBody>
          <a:bodyPr/>
          <a:lstStyle/>
          <a:p>
            <a:pPr marL="173336" indent="-173336">
              <a:buFont typeface="Arial" panose="020B0604020202020204" pitchFamily="34" charset="0"/>
              <a:buChar char="•"/>
            </a:pPr>
            <a:r>
              <a:rPr lang="en-US" b="1" dirty="0" smtClean="0"/>
              <a:t>Importance:</a:t>
            </a:r>
            <a:r>
              <a:rPr lang="en-US" dirty="0" smtClean="0"/>
              <a:t> The 2009 U.S. Health Information Technology for Economic and Clinical</a:t>
            </a:r>
            <a:r>
              <a:rPr lang="en-US" baseline="0" dirty="0" smtClean="0"/>
              <a:t> Health (HITECH) Act called for the creation of a meaningful use incentive program to provide financial support to providers and health systems that adopt electronic health record (EHR) technologies. Stage 2 of the meaningful use incentive program requires the active engagement of patients and their families with patient portal technology in managing their own health information and care coordination (Ford, et al., 2016).</a:t>
            </a:r>
            <a:endParaRPr lang="en-US" dirty="0" smtClean="0"/>
          </a:p>
          <a:p>
            <a:pPr marL="173336" indent="-173336">
              <a:buFont typeface="Arial" panose="020B0604020202020204" pitchFamily="34" charset="0"/>
              <a:buChar char="•"/>
            </a:pPr>
            <a:r>
              <a:rPr lang="en-US" b="1" dirty="0" smtClean="0"/>
              <a:t>Trends: </a:t>
            </a:r>
          </a:p>
          <a:p>
            <a:pPr lvl="1">
              <a:buFont typeface="Arial" panose="020B0604020202020204" pitchFamily="34" charset="0"/>
              <a:buChar char="•"/>
            </a:pPr>
            <a:r>
              <a:rPr lang="en-US" dirty="0" smtClean="0"/>
              <a:t>From 2008 to 2014, the percentage of patients who reported that it was very important for them to get their own medical information electronically increased from 58.3% to 69.1%.</a:t>
            </a:r>
          </a:p>
          <a:p>
            <a:pPr lvl="1">
              <a:buFont typeface="Arial" panose="020B0604020202020204" pitchFamily="34" charset="0"/>
              <a:buChar char="•"/>
            </a:pPr>
            <a:r>
              <a:rPr lang="en-US" dirty="0" smtClean="0"/>
              <a:t>From 2009 to 2014</a:t>
            </a:r>
            <a:r>
              <a:rPr lang="en-US" dirty="0"/>
              <a:t>, the </a:t>
            </a:r>
            <a:r>
              <a:rPr lang="en-US" dirty="0" smtClean="0"/>
              <a:t>percentage </a:t>
            </a:r>
            <a:r>
              <a:rPr lang="en-US" dirty="0"/>
              <a:t>of patients </a:t>
            </a:r>
            <a:r>
              <a:rPr lang="en-US" dirty="0" smtClean="0"/>
              <a:t>in metropolitan areas who </a:t>
            </a:r>
            <a:r>
              <a:rPr lang="en-US" dirty="0"/>
              <a:t>reported that it was very important for them to get their own medical </a:t>
            </a:r>
            <a:r>
              <a:rPr lang="en-US" dirty="0" smtClean="0"/>
              <a:t>information electronically increased </a:t>
            </a:r>
            <a:r>
              <a:rPr lang="en-US" dirty="0"/>
              <a:t>from </a:t>
            </a:r>
            <a:r>
              <a:rPr lang="en-US" dirty="0" smtClean="0"/>
              <a:t>59.9% </a:t>
            </a:r>
            <a:r>
              <a:rPr lang="en-US" dirty="0"/>
              <a:t>to </a:t>
            </a:r>
            <a:r>
              <a:rPr lang="en-US" dirty="0" smtClean="0"/>
              <a:t>69.5%. Among residents of nonmetropolitan areas, the percentage  increased from 50.3% to 66.9%.</a:t>
            </a:r>
            <a:endParaRPr lang="en-US" dirty="0"/>
          </a:p>
          <a:p>
            <a:pPr marL="173336" indent="-173336">
              <a:buFont typeface="Arial" panose="020B0604020202020204" pitchFamily="34" charset="0"/>
              <a:buChar char="•"/>
            </a:pPr>
            <a:r>
              <a:rPr lang="en-US" b="1" dirty="0" smtClean="0"/>
              <a:t>Differences Between Groups:</a:t>
            </a:r>
            <a:endParaRPr lang="en-US" dirty="0" smtClean="0"/>
          </a:p>
          <a:p>
            <a:pPr lvl="1">
              <a:buFont typeface="Arial" panose="020B0604020202020204" pitchFamily="34" charset="0"/>
              <a:buChar char="•"/>
            </a:pPr>
            <a:r>
              <a:rPr lang="en-US" dirty="0" smtClean="0"/>
              <a:t>In all years</a:t>
            </a:r>
            <a:r>
              <a:rPr lang="en-US" dirty="0"/>
              <a:t>, patients </a:t>
            </a:r>
            <a:r>
              <a:rPr lang="en-US" dirty="0" smtClean="0"/>
              <a:t>age 65 and over were less likely than patients ages 35-64 to report </a:t>
            </a:r>
            <a:r>
              <a:rPr lang="en-US" dirty="0"/>
              <a:t>that it was very important for them to get their own </a:t>
            </a:r>
            <a:r>
              <a:rPr lang="en-US" dirty="0" smtClean="0"/>
              <a:t>medical information electronically.</a:t>
            </a:r>
          </a:p>
          <a:p>
            <a:pPr lvl="1">
              <a:buFont typeface="Arial" panose="020B0604020202020204" pitchFamily="34" charset="0"/>
              <a:buChar char="•"/>
            </a:pPr>
            <a:r>
              <a:rPr lang="en-US" dirty="0" smtClean="0"/>
              <a:t>In all years except 2014, residents of nonmetropolitan areas were less likely than residents of metropolitan areas to report </a:t>
            </a:r>
            <a:r>
              <a:rPr lang="en-US" dirty="0"/>
              <a:t>that </a:t>
            </a:r>
            <a:r>
              <a:rPr lang="en-US" dirty="0" smtClean="0"/>
              <a:t>it was </a:t>
            </a:r>
            <a:r>
              <a:rPr lang="en-US" dirty="0"/>
              <a:t>very important for them to get their own medical </a:t>
            </a:r>
            <a:r>
              <a:rPr lang="en-US" dirty="0" smtClean="0"/>
              <a:t>information electronically.</a:t>
            </a:r>
          </a:p>
          <a:p>
            <a:pPr marL="171446" indent="-17144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49</a:t>
            </a:fld>
            <a:endParaRPr lang="en-US"/>
          </a:p>
        </p:txBody>
      </p:sp>
    </p:spTree>
    <p:extLst>
      <p:ext uri="{BB962C8B-B14F-4D97-AF65-F5344CB8AC3E}">
        <p14:creationId xmlns:p14="http://schemas.microsoft.com/office/powerpoint/2010/main" val="1835695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77871" y="5410200"/>
            <a:ext cx="5831489" cy="3188971"/>
          </a:xfrm>
        </p:spPr>
        <p:txBody>
          <a:bodyPr/>
          <a:lstStyle/>
          <a:p>
            <a:pPr marL="171450" indent="-171450">
              <a:buFont typeface="Arial" panose="020B0604020202020204" pitchFamily="34" charset="0"/>
              <a:buChar char="•"/>
            </a:pPr>
            <a:r>
              <a:rPr lang="en-US" dirty="0" smtClean="0"/>
              <a:t>Care Coordination is one of the six priorities identified by the National </a:t>
            </a:r>
            <a:r>
              <a:rPr lang="en-US" dirty="0"/>
              <a:t>Quality Strategy (</a:t>
            </a:r>
            <a:r>
              <a:rPr lang="en-US" dirty="0">
                <a:hlinkClick r:id="rId3"/>
              </a:rPr>
              <a:t>http://</a:t>
            </a:r>
            <a:r>
              <a:rPr lang="en-US" dirty="0" smtClean="0">
                <a:hlinkClick r:id="rId3"/>
              </a:rPr>
              <a:t>www.ahrq.gov/workingforquality/index.html</a:t>
            </a:r>
            <a:r>
              <a:rPr lang="en-US" dirty="0" smtClean="0"/>
              <a:t>). </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a:t>
            </a:fld>
            <a:endParaRPr lang="en-US"/>
          </a:p>
        </p:txBody>
      </p:sp>
    </p:spTree>
    <p:extLst>
      <p:ext uri="{BB962C8B-B14F-4D97-AF65-F5344CB8AC3E}">
        <p14:creationId xmlns:p14="http://schemas.microsoft.com/office/powerpoint/2010/main" val="909043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2000"/>
            <a:ext cx="5973763" cy="4479925"/>
          </a:xfrm>
        </p:spPr>
      </p:sp>
      <p:sp>
        <p:nvSpPr>
          <p:cNvPr id="3" name="Notes Placeholder 2"/>
          <p:cNvSpPr>
            <a:spLocks noGrp="1"/>
          </p:cNvSpPr>
          <p:nvPr>
            <p:ph type="body" idx="1"/>
          </p:nvPr>
        </p:nvSpPr>
        <p:spPr>
          <a:xfrm>
            <a:off x="205482" y="5257799"/>
            <a:ext cx="6616557" cy="3947845"/>
          </a:xfrm>
        </p:spPr>
        <p:txBody>
          <a:bodyPr/>
          <a:lstStyle/>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dirty="0" smtClean="0"/>
              <a:t>Importance:</a:t>
            </a:r>
            <a:r>
              <a:rPr lang="en-US" sz="1050" dirty="0" smtClean="0"/>
              <a:t> The 2009 U.S. Health Information Technology for Economic and Clinical</a:t>
            </a:r>
            <a:r>
              <a:rPr lang="en-US" sz="1050" baseline="0" dirty="0" smtClean="0"/>
              <a:t> Health (HITECH) Act called for the creation of a meaningful use incentive program to provide financial support to providers and health systems that adopt electronic health record technologies. Stage 2 of the meaningful use incentive program requires the active engagement of patients and their families with patient portal technology in managing their own health information and care coordination (Ford, et al., 2016).</a:t>
            </a:r>
            <a:endParaRPr lang="en-US" sz="1050" dirty="0" smtClean="0"/>
          </a:p>
          <a:p>
            <a:pPr marL="173336" indent="-173336">
              <a:buFont typeface="Arial" panose="020B0604020202020204" pitchFamily="34" charset="0"/>
              <a:buChar char="•"/>
            </a:pPr>
            <a:r>
              <a:rPr lang="en-US" sz="1050" b="1" dirty="0" smtClean="0"/>
              <a:t>Trends</a:t>
            </a:r>
            <a:r>
              <a:rPr lang="en-US" sz="1050" b="1" dirty="0"/>
              <a:t>: </a:t>
            </a:r>
          </a:p>
          <a:p>
            <a:pPr lvl="1">
              <a:buFont typeface="Arial" panose="020B0604020202020204" pitchFamily="34" charset="0"/>
              <a:buChar char="•"/>
            </a:pPr>
            <a:r>
              <a:rPr lang="en-US" sz="1050" dirty="0" smtClean="0"/>
              <a:t>From </a:t>
            </a:r>
            <a:r>
              <a:rPr lang="en-US" sz="1050" b="0" dirty="0" smtClean="0"/>
              <a:t>2008</a:t>
            </a:r>
            <a:r>
              <a:rPr lang="en-US" sz="1050" dirty="0" smtClean="0"/>
              <a:t> </a:t>
            </a:r>
            <a:r>
              <a:rPr lang="en-US" sz="1050" dirty="0"/>
              <a:t>to 2014, the </a:t>
            </a:r>
            <a:r>
              <a:rPr lang="en-US" sz="1050" dirty="0" smtClean="0"/>
              <a:t>percentage </a:t>
            </a:r>
            <a:r>
              <a:rPr lang="en-US" sz="1050" dirty="0"/>
              <a:t>of </a:t>
            </a:r>
            <a:r>
              <a:rPr lang="en-US" sz="1050" dirty="0" smtClean="0"/>
              <a:t>patients who </a:t>
            </a:r>
            <a:r>
              <a:rPr lang="en-US" sz="1050" dirty="0"/>
              <a:t>reported that it was very important for them to get their own medical </a:t>
            </a:r>
            <a:r>
              <a:rPr lang="en-US" sz="1050" dirty="0" smtClean="0"/>
              <a:t>information electronically increased:</a:t>
            </a:r>
          </a:p>
          <a:p>
            <a:pPr lvl="2">
              <a:buFont typeface="Arial" panose="020B0604020202020204" pitchFamily="34" charset="0"/>
              <a:buChar char="•"/>
            </a:pPr>
            <a:r>
              <a:rPr lang="en-US" sz="1050" dirty="0" smtClean="0"/>
              <a:t>From 58.8% to 70.3% for Whites, </a:t>
            </a:r>
          </a:p>
          <a:p>
            <a:pPr lvl="2">
              <a:buFont typeface="Arial" panose="020B0604020202020204" pitchFamily="34" charset="0"/>
              <a:buChar char="•"/>
            </a:pPr>
            <a:r>
              <a:rPr lang="en-US" sz="1050" dirty="0" smtClean="0"/>
              <a:t>From 54.1% to 80.9% for Blacks,</a:t>
            </a:r>
          </a:p>
          <a:p>
            <a:pPr lvl="2">
              <a:buFont typeface="Arial" panose="020B0604020202020204" pitchFamily="34" charset="0"/>
              <a:buChar char="•"/>
            </a:pPr>
            <a:r>
              <a:rPr lang="en-US" sz="1050" dirty="0" smtClean="0"/>
              <a:t>From 67.6% to 73.0% for Asians, and </a:t>
            </a:r>
          </a:p>
          <a:p>
            <a:pPr lvl="2">
              <a:buFont typeface="Arial" panose="020B0604020202020204" pitchFamily="34" charset="0"/>
              <a:buChar char="•"/>
            </a:pPr>
            <a:r>
              <a:rPr lang="en-US" sz="1050" dirty="0" smtClean="0"/>
              <a:t>From 57.1% to 61.2% for Hispanics.</a:t>
            </a:r>
          </a:p>
          <a:p>
            <a:pPr lvl="1">
              <a:buFont typeface="Arial" panose="020B0604020202020204" pitchFamily="34" charset="0"/>
              <a:buChar char="•"/>
            </a:pPr>
            <a:r>
              <a:rPr lang="en-US" sz="1050" dirty="0" smtClean="0"/>
              <a:t>From </a:t>
            </a:r>
            <a:r>
              <a:rPr lang="en-US" sz="1050" b="0" dirty="0" smtClean="0"/>
              <a:t>2008</a:t>
            </a:r>
            <a:r>
              <a:rPr lang="en-US" sz="1050" dirty="0" smtClean="0"/>
              <a:t> to 2014, the percentage of patients who reported that it was very important for them to get their own medical information electronically increased:</a:t>
            </a:r>
          </a:p>
          <a:p>
            <a:pPr lvl="2">
              <a:buFont typeface="Arial" panose="020B0604020202020204" pitchFamily="34" charset="0"/>
              <a:buChar char="•"/>
            </a:pPr>
            <a:r>
              <a:rPr lang="en-US" sz="1050" dirty="0" smtClean="0"/>
              <a:t>From 60.8% to 74.5% for college graduates,</a:t>
            </a:r>
          </a:p>
          <a:p>
            <a:pPr lvl="2">
              <a:buFont typeface="Arial" panose="020B0604020202020204" pitchFamily="34" charset="0"/>
              <a:buChar char="•"/>
            </a:pPr>
            <a:r>
              <a:rPr lang="en-US" sz="1050" dirty="0" smtClean="0"/>
              <a:t>From 61.3% to 71.4% for patients with some college education,</a:t>
            </a:r>
          </a:p>
          <a:p>
            <a:pPr lvl="2">
              <a:buFont typeface="Arial" panose="020B0604020202020204" pitchFamily="34" charset="0"/>
              <a:buChar char="•"/>
            </a:pPr>
            <a:r>
              <a:rPr lang="en-US" sz="1050" dirty="0" smtClean="0"/>
              <a:t>From 56.5% </a:t>
            </a:r>
            <a:r>
              <a:rPr lang="en-US" sz="1050" dirty="0"/>
              <a:t>to </a:t>
            </a:r>
            <a:r>
              <a:rPr lang="en-US" sz="1050" dirty="0" smtClean="0"/>
              <a:t>60.3% for high school graduates, and </a:t>
            </a:r>
          </a:p>
          <a:p>
            <a:pPr lvl="2">
              <a:buFont typeface="Arial" panose="020B0604020202020204" pitchFamily="34" charset="0"/>
              <a:buChar char="•"/>
            </a:pPr>
            <a:r>
              <a:rPr lang="en-US" sz="1050" dirty="0" smtClean="0"/>
              <a:t>From 48.8% to 60.1% for patients with less than a high school education.</a:t>
            </a:r>
          </a:p>
          <a:p>
            <a:pPr marL="173336" indent="-173336">
              <a:buFont typeface="Arial" panose="020B0604020202020204" pitchFamily="34" charset="0"/>
              <a:buChar char="•"/>
            </a:pPr>
            <a:r>
              <a:rPr lang="en-US" sz="1050" b="1" dirty="0" smtClean="0"/>
              <a:t>Differences Between Groups:</a:t>
            </a:r>
            <a:endParaRPr lang="en-US" sz="1050" dirty="0"/>
          </a:p>
          <a:p>
            <a:pPr lvl="1">
              <a:buFont typeface="Arial" panose="020B0604020202020204" pitchFamily="34" charset="0"/>
              <a:buChar char="•"/>
            </a:pPr>
            <a:r>
              <a:rPr lang="en-US" sz="1050" dirty="0" smtClean="0"/>
              <a:t>In 2013, Black patients were more </a:t>
            </a:r>
            <a:r>
              <a:rPr lang="en-US" sz="1050" dirty="0"/>
              <a:t>likely than </a:t>
            </a:r>
            <a:r>
              <a:rPr lang="en-US" sz="1050" dirty="0" smtClean="0"/>
              <a:t>White patients to report </a:t>
            </a:r>
            <a:r>
              <a:rPr lang="en-US" sz="1050" dirty="0"/>
              <a:t>that it was very important for them to get their own </a:t>
            </a:r>
            <a:r>
              <a:rPr lang="en-US" sz="1050" dirty="0" smtClean="0"/>
              <a:t>medical information electronically.</a:t>
            </a:r>
            <a:endParaRPr lang="en-US" sz="1050" dirty="0"/>
          </a:p>
          <a:p>
            <a:pPr lvl="1">
              <a:buFont typeface="Arial" panose="020B0604020202020204" pitchFamily="34" charset="0"/>
              <a:buChar char="•"/>
            </a:pPr>
            <a:r>
              <a:rPr lang="en-US" sz="1050" dirty="0" smtClean="0"/>
              <a:t>In 2013 and 2014</a:t>
            </a:r>
            <a:r>
              <a:rPr lang="en-US" sz="1050" dirty="0"/>
              <a:t>, </a:t>
            </a:r>
            <a:r>
              <a:rPr lang="en-US" sz="1050" dirty="0" smtClean="0"/>
              <a:t>Hispanic patients were </a:t>
            </a:r>
            <a:r>
              <a:rPr lang="en-US" sz="1050" dirty="0"/>
              <a:t>less likely than </a:t>
            </a:r>
            <a:r>
              <a:rPr lang="en-US" sz="1050" dirty="0" smtClean="0"/>
              <a:t>White patients to </a:t>
            </a:r>
            <a:r>
              <a:rPr lang="en-US" sz="1050" dirty="0"/>
              <a:t>report that </a:t>
            </a:r>
            <a:r>
              <a:rPr lang="en-US" sz="1050" dirty="0" smtClean="0"/>
              <a:t>it was </a:t>
            </a:r>
            <a:r>
              <a:rPr lang="en-US" sz="1050" dirty="0"/>
              <a:t>very important for them to get their own medical </a:t>
            </a:r>
            <a:r>
              <a:rPr lang="en-US" sz="1050" dirty="0" smtClean="0"/>
              <a:t>information electronically.</a:t>
            </a:r>
            <a:endParaRPr lang="en-US" sz="1050" dirty="0"/>
          </a:p>
        </p:txBody>
      </p:sp>
      <p:sp>
        <p:nvSpPr>
          <p:cNvPr id="4" name="Slide Number Placeholder 3"/>
          <p:cNvSpPr>
            <a:spLocks noGrp="1"/>
          </p:cNvSpPr>
          <p:nvPr>
            <p:ph type="sldNum" sz="quarter" idx="10"/>
          </p:nvPr>
        </p:nvSpPr>
        <p:spPr/>
        <p:txBody>
          <a:bodyPr/>
          <a:lstStyle/>
          <a:p>
            <a:fld id="{7E018C42-DD96-4C07-BF1C-301766F5C6C3}" type="slidenum">
              <a:rPr lang="en-US" smtClean="0"/>
              <a:t>50</a:t>
            </a:fld>
            <a:endParaRPr lang="en-US"/>
          </a:p>
        </p:txBody>
      </p:sp>
    </p:spTree>
    <p:extLst>
      <p:ext uri="{BB962C8B-B14F-4D97-AF65-F5344CB8AC3E}">
        <p14:creationId xmlns:p14="http://schemas.microsoft.com/office/powerpoint/2010/main" val="507742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b="1" dirty="0" smtClean="0"/>
              <a:t>Importance:</a:t>
            </a:r>
            <a:r>
              <a:rPr lang="en-US" dirty="0" smtClean="0"/>
              <a:t> Richer information flowing between and within practices </a:t>
            </a:r>
            <a:r>
              <a:rPr lang="en-US" b="0" dirty="0" smtClean="0"/>
              <a:t>can</a:t>
            </a:r>
            <a:r>
              <a:rPr lang="en-US" dirty="0" smtClean="0"/>
              <a:t> enhance primary care provider </a:t>
            </a:r>
            <a:r>
              <a:rPr lang="en-US" dirty="0" err="1" smtClean="0"/>
              <a:t>decisionmaking</a:t>
            </a:r>
            <a:r>
              <a:rPr lang="en-US" dirty="0" smtClean="0"/>
              <a:t> and improve care coordination</a:t>
            </a:r>
            <a:r>
              <a:rPr lang="en-US" baseline="0" dirty="0" smtClean="0"/>
              <a:t> </a:t>
            </a:r>
            <a:r>
              <a:rPr lang="en-US" dirty="0" smtClean="0"/>
              <a:t>(Cross, et al., 2015).</a:t>
            </a:r>
            <a:endParaRPr lang="en-US" b="1" dirty="0"/>
          </a:p>
          <a:p>
            <a:pPr marL="173336" indent="-173336">
              <a:buFont typeface="Arial" panose="020B0604020202020204" pitchFamily="34" charset="0"/>
              <a:buChar char="•"/>
            </a:pPr>
            <a:r>
              <a:rPr lang="en-US" b="1" dirty="0"/>
              <a:t>Trends: </a:t>
            </a:r>
          </a:p>
          <a:p>
            <a:pPr lvl="1">
              <a:buFont typeface="Arial" panose="020B0604020202020204" pitchFamily="34" charset="0"/>
              <a:buChar char="•"/>
            </a:pPr>
            <a:r>
              <a:rPr lang="en-US" dirty="0"/>
              <a:t>From </a:t>
            </a:r>
            <a:r>
              <a:rPr lang="en-US" dirty="0" smtClean="0"/>
              <a:t>2008 </a:t>
            </a:r>
            <a:r>
              <a:rPr lang="en-US" dirty="0"/>
              <a:t>to 2014, the </a:t>
            </a:r>
            <a:r>
              <a:rPr lang="en-US" dirty="0" smtClean="0"/>
              <a:t>percentage </a:t>
            </a:r>
            <a:r>
              <a:rPr lang="en-US" dirty="0"/>
              <a:t>of </a:t>
            </a:r>
            <a:r>
              <a:rPr lang="en-US" dirty="0" smtClean="0"/>
              <a:t>patients who </a:t>
            </a:r>
            <a:r>
              <a:rPr lang="en-US" dirty="0"/>
              <a:t>reported that it was very important </a:t>
            </a:r>
            <a:r>
              <a:rPr lang="en-US" dirty="0" smtClean="0"/>
              <a:t>that health providers be able to share their medical information with other providers electronically increased </a:t>
            </a:r>
            <a:r>
              <a:rPr lang="en-US" dirty="0"/>
              <a:t>from </a:t>
            </a:r>
            <a:r>
              <a:rPr lang="en-US" dirty="0" smtClean="0"/>
              <a:t>46.7% </a:t>
            </a:r>
            <a:r>
              <a:rPr lang="en-US" dirty="0"/>
              <a:t>to </a:t>
            </a:r>
            <a:r>
              <a:rPr lang="en-US" dirty="0" smtClean="0"/>
              <a:t>63.0%.</a:t>
            </a:r>
          </a:p>
          <a:p>
            <a:pPr lvl="1">
              <a:buFont typeface="Arial" panose="020B0604020202020204" pitchFamily="34" charset="0"/>
              <a:buChar char="•"/>
            </a:pPr>
            <a:r>
              <a:rPr lang="en-US" dirty="0"/>
              <a:t>From 2008 to 2014, the </a:t>
            </a:r>
            <a:r>
              <a:rPr lang="en-US" dirty="0" smtClean="0"/>
              <a:t>percentage </a:t>
            </a:r>
            <a:r>
              <a:rPr lang="en-US" dirty="0"/>
              <a:t>of </a:t>
            </a:r>
            <a:r>
              <a:rPr lang="en-US" dirty="0" smtClean="0"/>
              <a:t>patients of metropolitan areas who </a:t>
            </a:r>
            <a:r>
              <a:rPr lang="en-US" dirty="0"/>
              <a:t>reported that it was very important that health providers be able to share their medical information with other providers electronically increased from </a:t>
            </a:r>
            <a:r>
              <a:rPr lang="en-US" dirty="0" smtClean="0"/>
              <a:t>47.3% </a:t>
            </a:r>
            <a:r>
              <a:rPr lang="en-US" dirty="0"/>
              <a:t>to </a:t>
            </a:r>
            <a:r>
              <a:rPr lang="en-US" dirty="0" smtClean="0"/>
              <a:t>64.3%. The percentage for residents of nonmetropolitan areas increased from 43.6% to 56.6%.</a:t>
            </a:r>
          </a:p>
          <a:p>
            <a:pPr marL="173336" indent="-173336">
              <a:buFont typeface="Arial" panose="020B0604020202020204" pitchFamily="34" charset="0"/>
              <a:buChar char="•"/>
            </a:pPr>
            <a:r>
              <a:rPr lang="en-US" b="1" dirty="0" smtClean="0"/>
              <a:t>Differences Between Groups:</a:t>
            </a:r>
            <a:endParaRPr lang="en-US" dirty="0"/>
          </a:p>
          <a:p>
            <a:pPr lvl="1">
              <a:buFont typeface="Arial" panose="020B0604020202020204" pitchFamily="34" charset="0"/>
              <a:buChar char="•"/>
            </a:pPr>
            <a:r>
              <a:rPr lang="en-US" dirty="0" smtClean="0"/>
              <a:t>In all years, patients ages 18-34 were less </a:t>
            </a:r>
            <a:r>
              <a:rPr lang="en-US" dirty="0"/>
              <a:t>likely than </a:t>
            </a:r>
            <a:r>
              <a:rPr lang="en-US" dirty="0" smtClean="0"/>
              <a:t>patients age 65 and over to report </a:t>
            </a:r>
            <a:r>
              <a:rPr lang="en-US" dirty="0"/>
              <a:t>that it was very important that health providers be able to share their medical information with other providers </a:t>
            </a:r>
            <a:r>
              <a:rPr lang="en-US" dirty="0" smtClean="0"/>
              <a:t>electronically.</a:t>
            </a:r>
          </a:p>
          <a:p>
            <a:pPr lvl="1">
              <a:buFont typeface="Arial" panose="020B0604020202020204" pitchFamily="34" charset="0"/>
              <a:buChar char="•"/>
            </a:pPr>
            <a:r>
              <a:rPr lang="en-US" dirty="0" smtClean="0"/>
              <a:t>In 2013 and 2014, </a:t>
            </a:r>
            <a:r>
              <a:rPr lang="en-US" dirty="0"/>
              <a:t>patients </a:t>
            </a:r>
            <a:r>
              <a:rPr lang="en-US" dirty="0" smtClean="0"/>
              <a:t>in metropolitan areas more likely </a:t>
            </a:r>
            <a:r>
              <a:rPr lang="en-US" dirty="0"/>
              <a:t>than </a:t>
            </a:r>
            <a:r>
              <a:rPr lang="en-US" dirty="0" smtClean="0"/>
              <a:t>patients in nonmetropolitan areas to report </a:t>
            </a:r>
            <a:r>
              <a:rPr lang="en-US" dirty="0"/>
              <a:t>that it was very important that health providers be able to share their medical information with other providers </a:t>
            </a:r>
            <a:r>
              <a:rPr lang="en-US" dirty="0" smtClean="0"/>
              <a:t>electronically.</a:t>
            </a:r>
          </a:p>
          <a:p>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51</a:t>
            </a:fld>
            <a:endParaRPr lang="en-US"/>
          </a:p>
        </p:txBody>
      </p:sp>
    </p:spTree>
    <p:extLst>
      <p:ext uri="{BB962C8B-B14F-4D97-AF65-F5344CB8AC3E}">
        <p14:creationId xmlns:p14="http://schemas.microsoft.com/office/powerpoint/2010/main" val="18008748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a:xfrm>
            <a:off x="441789" y="5257800"/>
            <a:ext cx="6154220" cy="3341370"/>
          </a:xfrm>
        </p:spPr>
        <p:txBody>
          <a:bodyPr/>
          <a:lstStyle/>
          <a:p>
            <a:pPr marL="173336" indent="-173336">
              <a:buFont typeface="Arial" panose="020B0604020202020204" pitchFamily="34" charset="0"/>
              <a:buChar char="•"/>
            </a:pPr>
            <a:r>
              <a:rPr lang="en-US" sz="1100" b="1" dirty="0" smtClean="0"/>
              <a:t>Importance:</a:t>
            </a:r>
            <a:r>
              <a:rPr lang="en-US" sz="1100" dirty="0" smtClean="0"/>
              <a:t> Richer information flowing between and within practices </a:t>
            </a:r>
            <a:r>
              <a:rPr lang="en-US" sz="1100" b="0" dirty="0" smtClean="0"/>
              <a:t>can</a:t>
            </a:r>
            <a:r>
              <a:rPr lang="en-US" sz="1100" dirty="0" smtClean="0"/>
              <a:t> enhance primary care provider </a:t>
            </a:r>
            <a:r>
              <a:rPr lang="en-US" sz="1100" dirty="0" err="1" smtClean="0"/>
              <a:t>decisionmaking</a:t>
            </a:r>
            <a:r>
              <a:rPr lang="en-US" sz="1100" dirty="0" smtClean="0"/>
              <a:t> and improve care coordination</a:t>
            </a:r>
            <a:r>
              <a:rPr lang="en-US" sz="1100" baseline="0" dirty="0" smtClean="0"/>
              <a:t> </a:t>
            </a:r>
            <a:r>
              <a:rPr lang="en-US" sz="1100" dirty="0" smtClean="0"/>
              <a:t>(Cross, et al., 2015).</a:t>
            </a:r>
            <a:endParaRPr lang="en-US" sz="1100" b="1" dirty="0"/>
          </a:p>
          <a:p>
            <a:pPr marL="173336" indent="-173336">
              <a:buFont typeface="Arial" panose="020B0604020202020204" pitchFamily="34" charset="0"/>
              <a:buChar char="•"/>
            </a:pPr>
            <a:r>
              <a:rPr lang="en-US" sz="1100" b="1" dirty="0"/>
              <a:t>Trends: </a:t>
            </a:r>
          </a:p>
          <a:p>
            <a:pPr lvl="1">
              <a:buFont typeface="Arial" panose="020B0604020202020204" pitchFamily="34" charset="0"/>
              <a:buChar char="•"/>
            </a:pPr>
            <a:r>
              <a:rPr lang="en-US" sz="1100" dirty="0"/>
              <a:t>From 2008 to 2014, the </a:t>
            </a:r>
            <a:r>
              <a:rPr lang="en-US" sz="1100" dirty="0" smtClean="0"/>
              <a:t>percentage </a:t>
            </a:r>
            <a:r>
              <a:rPr lang="en-US" sz="1100" dirty="0"/>
              <a:t>of </a:t>
            </a:r>
            <a:r>
              <a:rPr lang="en-US" sz="1100" dirty="0" smtClean="0"/>
              <a:t>patients </a:t>
            </a:r>
            <a:r>
              <a:rPr lang="en-US" sz="1100" dirty="0"/>
              <a:t>who reported that it was very important that health providers be able to share their medical information with other providers electronically </a:t>
            </a:r>
            <a:r>
              <a:rPr lang="en-US" sz="1100" dirty="0" smtClean="0"/>
              <a:t>increased: </a:t>
            </a:r>
          </a:p>
          <a:p>
            <a:pPr marL="511171" indent="-171446">
              <a:buFont typeface="Arial" panose="020B0604020202020204" pitchFamily="34" charset="0"/>
              <a:buChar char="•"/>
            </a:pPr>
            <a:r>
              <a:rPr lang="en-US" sz="1100" dirty="0" smtClean="0"/>
              <a:t>From 48.4% to 64.8% for Whites,</a:t>
            </a:r>
          </a:p>
          <a:p>
            <a:pPr marL="511171" indent="-171446">
              <a:buFont typeface="Arial" panose="020B0604020202020204" pitchFamily="34" charset="0"/>
              <a:buChar char="•"/>
              <a:defRPr/>
            </a:pPr>
            <a:r>
              <a:rPr lang="en-US" sz="1100" dirty="0" smtClean="0"/>
              <a:t>From 41.8% to 62.1% for Blacks,</a:t>
            </a:r>
          </a:p>
          <a:p>
            <a:pPr marL="511171" indent="-171446">
              <a:buFont typeface="Arial" panose="020B0604020202020204" pitchFamily="34" charset="0"/>
              <a:buChar char="•"/>
              <a:defRPr/>
            </a:pPr>
            <a:r>
              <a:rPr lang="en-US" sz="1100" dirty="0" smtClean="0"/>
              <a:t>From 43.8% to 64.9% for Asians, and </a:t>
            </a:r>
          </a:p>
          <a:p>
            <a:pPr marL="511171" indent="-171446">
              <a:buFont typeface="Arial" panose="020B0604020202020204" pitchFamily="34" charset="0"/>
              <a:buChar char="•"/>
              <a:defRPr/>
            </a:pPr>
            <a:r>
              <a:rPr lang="en-US" sz="1100" dirty="0" smtClean="0"/>
              <a:t>From 45.1% to 58.3% for Hispanics.</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From </a:t>
            </a:r>
            <a:r>
              <a:rPr lang="en-US" sz="1100" dirty="0"/>
              <a:t>2008 to 2014, the </a:t>
            </a:r>
            <a:r>
              <a:rPr lang="en-US" sz="1100" dirty="0" smtClean="0"/>
              <a:t>percentage </a:t>
            </a:r>
            <a:r>
              <a:rPr lang="en-US" sz="1100" dirty="0"/>
              <a:t>of </a:t>
            </a:r>
            <a:r>
              <a:rPr lang="en-US" sz="1100" dirty="0" smtClean="0"/>
              <a:t>patients who reported that it was very important that health providers be able to share their medical information with other providers electronically increased: </a:t>
            </a:r>
          </a:p>
          <a:p>
            <a:pPr marL="511171" indent="-171446">
              <a:buFont typeface="Arial" panose="020B0604020202020204" pitchFamily="34" charset="0"/>
              <a:buChar char="•"/>
            </a:pPr>
            <a:r>
              <a:rPr lang="en-US" sz="1100" dirty="0" smtClean="0"/>
              <a:t>From 52.2% to 68.4% for college graduates,</a:t>
            </a:r>
          </a:p>
          <a:p>
            <a:pPr marL="511171" indent="-171446">
              <a:buFont typeface="Arial" panose="020B0604020202020204" pitchFamily="34" charset="0"/>
              <a:buChar char="•"/>
            </a:pPr>
            <a:r>
              <a:rPr lang="en-US" sz="1100" dirty="0" smtClean="0"/>
              <a:t>From 46.8</a:t>
            </a:r>
            <a:r>
              <a:rPr lang="en-US" sz="1100" dirty="0"/>
              <a:t>% to </a:t>
            </a:r>
            <a:r>
              <a:rPr lang="en-US" sz="1100" dirty="0" smtClean="0"/>
              <a:t>62.7% for patients with some college, </a:t>
            </a:r>
          </a:p>
          <a:p>
            <a:pPr marL="511171" indent="-171446">
              <a:buFont typeface="Arial" panose="020B0604020202020204" pitchFamily="34" charset="0"/>
              <a:buChar char="•"/>
            </a:pPr>
            <a:r>
              <a:rPr lang="en-US" sz="1100" dirty="0" smtClean="0"/>
              <a:t>From 43.7% to 53.7% for high school graduates, and</a:t>
            </a:r>
          </a:p>
          <a:p>
            <a:pPr marL="511171" indent="-171446">
              <a:buFont typeface="Arial" panose="020B0604020202020204" pitchFamily="34" charset="0"/>
              <a:buChar char="•"/>
            </a:pPr>
            <a:r>
              <a:rPr lang="en-US" sz="1100" dirty="0" smtClean="0"/>
              <a:t>From 43.7% </a:t>
            </a:r>
            <a:r>
              <a:rPr lang="en-US" sz="1100" dirty="0"/>
              <a:t>to </a:t>
            </a:r>
            <a:r>
              <a:rPr lang="en-US" sz="1100" dirty="0" smtClean="0"/>
              <a:t>63.4% for patients with less a high school education.</a:t>
            </a:r>
            <a:endParaRPr lang="en-US" sz="1100" dirty="0"/>
          </a:p>
          <a:p>
            <a:pPr marL="173336" indent="-173336">
              <a:buFont typeface="Arial" panose="020B0604020202020204" pitchFamily="34" charset="0"/>
              <a:buChar char="•"/>
            </a:pPr>
            <a:r>
              <a:rPr lang="en-US" sz="1100" b="1" dirty="0" smtClean="0"/>
              <a:t>Differences Between Groups:</a:t>
            </a:r>
            <a:endParaRPr lang="en-US" sz="1100" dirty="0"/>
          </a:p>
          <a:p>
            <a:pPr lvl="1">
              <a:buFont typeface="Arial" panose="020B0604020202020204" pitchFamily="34" charset="0"/>
              <a:buChar char="•"/>
            </a:pPr>
            <a:r>
              <a:rPr lang="en-US" sz="1100" dirty="0" smtClean="0"/>
              <a:t>From 2012 to 2014, Hispanic patients were </a:t>
            </a:r>
            <a:r>
              <a:rPr lang="en-US" sz="1100" dirty="0"/>
              <a:t>less likely than </a:t>
            </a:r>
            <a:r>
              <a:rPr lang="en-US" sz="1100" dirty="0" smtClean="0"/>
              <a:t>White patients to report </a:t>
            </a:r>
            <a:r>
              <a:rPr lang="en-US" sz="1100" dirty="0"/>
              <a:t>that it was very important that health providers be able to share their medical information with other providers electronically</a:t>
            </a:r>
            <a:r>
              <a:rPr lang="en-US" sz="1100" dirty="0" smtClean="0"/>
              <a:t>.</a:t>
            </a:r>
          </a:p>
          <a:p>
            <a:pPr marL="630536" lvl="1" indent="-1733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52</a:t>
            </a:fld>
            <a:endParaRPr lang="en-US"/>
          </a:p>
        </p:txBody>
      </p:sp>
    </p:spTree>
    <p:extLst>
      <p:ext uri="{BB962C8B-B14F-4D97-AF65-F5344CB8AC3E}">
        <p14:creationId xmlns:p14="http://schemas.microsoft.com/office/powerpoint/2010/main" val="33417228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a:t>
            </a:r>
            <a:r>
              <a:rPr lang="en-US" dirty="0" smtClean="0"/>
              <a:t> </a:t>
            </a:r>
            <a:r>
              <a:rPr lang="en-US" sz="1200" b="0" i="0" u="none" strike="noStrike" kern="1200" baseline="0" dirty="0" smtClean="0">
                <a:solidFill>
                  <a:schemeClr val="tx1"/>
                </a:solidFill>
                <a:latin typeface="+mn-lt"/>
                <a:ea typeface="+mn-ea"/>
                <a:cs typeface="+mn-cs"/>
              </a:rPr>
              <a:t>Compared with paper, electronic provider documentation allows faster and more complete access to the patient record and may improve communication among members of the health care team. Some evidence exists that electronic documentation may be associated with improved patient outcomes and decreased costs (</a:t>
            </a:r>
            <a:r>
              <a:rPr lang="en-US" sz="1200" b="0" i="0" u="none" strike="noStrike" kern="1200" baseline="0" dirty="0" err="1" smtClean="0">
                <a:solidFill>
                  <a:schemeClr val="tx1"/>
                </a:solidFill>
                <a:latin typeface="+mn-lt"/>
                <a:ea typeface="+mn-ea"/>
                <a:cs typeface="+mn-cs"/>
              </a:rPr>
              <a:t>Hripcsak</a:t>
            </a:r>
            <a:r>
              <a:rPr lang="en-US" sz="1200" b="0" i="0" u="none" strike="noStrike" kern="1200" baseline="0" dirty="0" smtClean="0">
                <a:solidFill>
                  <a:schemeClr val="tx1"/>
                </a:solidFill>
                <a:latin typeface="+mn-lt"/>
                <a:ea typeface="+mn-ea"/>
                <a:cs typeface="+mn-cs"/>
              </a:rPr>
              <a:t>, et al., 2011).</a:t>
            </a:r>
            <a:endParaRPr lang="en-US" dirty="0" smtClean="0"/>
          </a:p>
          <a:p>
            <a:pPr marL="173336" indent="-173336">
              <a:buFont typeface="Arial" panose="020B0604020202020204" pitchFamily="34" charset="0"/>
              <a:buChar char="•"/>
            </a:pPr>
            <a:r>
              <a:rPr lang="en-US" b="1" dirty="0" smtClean="0"/>
              <a:t>Overall Rate: </a:t>
            </a:r>
            <a:r>
              <a:rPr lang="en-US" b="0" dirty="0" smtClean="0"/>
              <a:t>In</a:t>
            </a:r>
            <a:r>
              <a:rPr lang="en-US" dirty="0" smtClean="0"/>
              <a:t> 2013, 52.4% of hospitals had a computerized system for electronic clinical documentation, an increase from 29.6% in 2011 </a:t>
            </a:r>
            <a:r>
              <a:rPr lang="en-US" b="0" dirty="0" smtClean="0"/>
              <a:t>(data not shown).</a:t>
            </a:r>
          </a:p>
          <a:p>
            <a:pPr marL="173336" indent="-173336">
              <a:buFont typeface="Arial" panose="020B0604020202020204" pitchFamily="34" charset="0"/>
              <a:buChar char="•"/>
            </a:pPr>
            <a:r>
              <a:rPr lang="en-US" b="1" dirty="0" smtClean="0"/>
              <a:t>Trends:</a:t>
            </a:r>
          </a:p>
          <a:p>
            <a:pPr marL="339725" indent="-165100">
              <a:buFont typeface="Arial" panose="020B0604020202020204" pitchFamily="34" charset="0"/>
              <a:buChar char="•"/>
            </a:pPr>
            <a:r>
              <a:rPr lang="en-US" dirty="0" smtClean="0"/>
              <a:t>From </a:t>
            </a:r>
            <a:r>
              <a:rPr lang="en-US" baseline="0" dirty="0" smtClean="0"/>
              <a:t>2011 to 2013, among hospitals</a:t>
            </a:r>
            <a:r>
              <a:rPr lang="en-US" dirty="0" smtClean="0"/>
              <a:t> with computerized systems that allow electronic clinical documentation, each component improved as follows:</a:t>
            </a:r>
          </a:p>
          <a:p>
            <a:pPr marL="511171" indent="-171446">
              <a:buFont typeface="Arial" panose="020B0604020202020204" pitchFamily="34" charset="0"/>
              <a:buChar char="•"/>
            </a:pPr>
            <a:r>
              <a:rPr lang="en-US" dirty="0" smtClean="0"/>
              <a:t>Patient </a:t>
            </a:r>
            <a:r>
              <a:rPr lang="en-US" dirty="0"/>
              <a:t>demographics, </a:t>
            </a:r>
            <a:r>
              <a:rPr lang="en-US" dirty="0" smtClean="0"/>
              <a:t>87.1% to </a:t>
            </a:r>
            <a:r>
              <a:rPr lang="en-US" b="0" dirty="0" smtClean="0"/>
              <a:t>93.0</a:t>
            </a:r>
            <a:r>
              <a:rPr lang="en-US" baseline="0" dirty="0" smtClean="0"/>
              <a:t>% </a:t>
            </a:r>
          </a:p>
          <a:p>
            <a:pPr marL="511171" indent="-171446">
              <a:buFont typeface="Arial" panose="020B0604020202020204" pitchFamily="34" charset="0"/>
              <a:buChar char="•"/>
            </a:pPr>
            <a:r>
              <a:rPr lang="en-US" dirty="0" smtClean="0"/>
              <a:t>Medication </a:t>
            </a:r>
            <a:r>
              <a:rPr lang="en-US" dirty="0"/>
              <a:t>lists, </a:t>
            </a:r>
            <a:r>
              <a:rPr lang="en-US" dirty="0" smtClean="0"/>
              <a:t>71.0% to 85.4</a:t>
            </a:r>
            <a:r>
              <a:rPr lang="en-US" baseline="0" dirty="0" smtClean="0"/>
              <a:t>% </a:t>
            </a:r>
          </a:p>
          <a:p>
            <a:pPr marL="511171" indent="-171446">
              <a:buFont typeface="Arial" panose="020B0604020202020204" pitchFamily="34" charset="0"/>
              <a:buChar char="•"/>
            </a:pPr>
            <a:r>
              <a:rPr lang="en-US" dirty="0" smtClean="0"/>
              <a:t>Nursing </a:t>
            </a:r>
            <a:r>
              <a:rPr lang="en-US" dirty="0"/>
              <a:t>notes, </a:t>
            </a:r>
            <a:r>
              <a:rPr lang="en-US" dirty="0" smtClean="0"/>
              <a:t>66.5%</a:t>
            </a:r>
            <a:r>
              <a:rPr lang="en-US" baseline="0" dirty="0" smtClean="0"/>
              <a:t> to </a:t>
            </a:r>
            <a:r>
              <a:rPr lang="en-US" dirty="0" smtClean="0"/>
              <a:t>81.4% </a:t>
            </a:r>
          </a:p>
          <a:p>
            <a:pPr marL="511171" indent="-171446">
              <a:buFont typeface="Arial" panose="020B0604020202020204" pitchFamily="34" charset="0"/>
              <a:buChar char="•"/>
            </a:pPr>
            <a:r>
              <a:rPr lang="en-US" dirty="0" smtClean="0"/>
              <a:t>Advance directives, 64.3% to 79.7% </a:t>
            </a:r>
          </a:p>
          <a:p>
            <a:pPr marL="511171" indent="-171446">
              <a:buFont typeface="Arial" panose="020B0604020202020204" pitchFamily="34" charset="0"/>
              <a:buChar char="•"/>
            </a:pPr>
            <a:r>
              <a:rPr lang="en-US" dirty="0" smtClean="0"/>
              <a:t>Discharge </a:t>
            </a:r>
            <a:r>
              <a:rPr lang="en-US" dirty="0"/>
              <a:t>summaries, </a:t>
            </a:r>
            <a:r>
              <a:rPr lang="en-US" dirty="0" smtClean="0"/>
              <a:t>62.1% to 79.1%</a:t>
            </a:r>
          </a:p>
          <a:p>
            <a:pPr marL="511171" indent="-171446">
              <a:buFont typeface="Arial" panose="020B0604020202020204" pitchFamily="34" charset="0"/>
              <a:buChar char="•"/>
            </a:pPr>
            <a:r>
              <a:rPr lang="en-US" dirty="0" smtClean="0"/>
              <a:t>Problem </a:t>
            </a:r>
            <a:r>
              <a:rPr lang="en-US" dirty="0"/>
              <a:t>lists, </a:t>
            </a:r>
            <a:r>
              <a:rPr lang="en-US" dirty="0" smtClean="0"/>
              <a:t>58.0% to 76.2%</a:t>
            </a:r>
            <a:endParaRPr lang="en-US" baseline="0" dirty="0" smtClean="0"/>
          </a:p>
          <a:p>
            <a:pPr marL="511171" indent="-171446">
              <a:buFont typeface="Arial" panose="020B0604020202020204" pitchFamily="34" charset="0"/>
              <a:buChar char="•"/>
            </a:pPr>
            <a:r>
              <a:rPr lang="en-US" dirty="0" smtClean="0"/>
              <a:t>Physician notes, 35.5</a:t>
            </a:r>
            <a:r>
              <a:rPr lang="en-US" baseline="0" dirty="0" smtClean="0"/>
              <a:t>%</a:t>
            </a:r>
            <a:r>
              <a:rPr lang="en-US" dirty="0" smtClean="0"/>
              <a:t> to 58.4% </a:t>
            </a:r>
            <a:endParaRPr lang="en-US" baseline="0" dirty="0" smtClean="0"/>
          </a:p>
        </p:txBody>
      </p:sp>
      <p:sp>
        <p:nvSpPr>
          <p:cNvPr id="4" name="Slide Number Placeholder 3"/>
          <p:cNvSpPr>
            <a:spLocks noGrp="1"/>
          </p:cNvSpPr>
          <p:nvPr>
            <p:ph type="sldNum" sz="quarter" idx="10"/>
          </p:nvPr>
        </p:nvSpPr>
        <p:spPr/>
        <p:txBody>
          <a:bodyPr/>
          <a:lstStyle/>
          <a:p>
            <a:fld id="{DBA85441-B8FD-4482-B224-ED4712CDF87E}" type="slidenum">
              <a:rPr lang="en-US" smtClean="0"/>
              <a:t>53</a:t>
            </a:fld>
            <a:endParaRPr lang="en-US" dirty="0"/>
          </a:p>
        </p:txBody>
      </p:sp>
    </p:spTree>
    <p:extLst>
      <p:ext uri="{BB962C8B-B14F-4D97-AF65-F5344CB8AC3E}">
        <p14:creationId xmlns:p14="http://schemas.microsoft.com/office/powerpoint/2010/main" val="5009006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a:t>
            </a:r>
            <a:r>
              <a:rPr lang="en-US" dirty="0" smtClean="0"/>
              <a:t> </a:t>
            </a:r>
            <a:r>
              <a:rPr lang="en-US" sz="1200" b="0" i="0" u="none" strike="noStrike" kern="1200" baseline="0" dirty="0" smtClean="0">
                <a:solidFill>
                  <a:schemeClr val="tx1"/>
                </a:solidFill>
                <a:latin typeface="+mn-lt"/>
                <a:ea typeface="+mn-ea"/>
                <a:cs typeface="+mn-cs"/>
              </a:rPr>
              <a:t>Compared with paper, electronic provider documentation allows faster and more complete access to the patient record and may improve communication among members of the health care team. Some evidence exists that electronic documentation may be associated with improved patient outcomes and decreased costs.</a:t>
            </a:r>
            <a:endParaRPr lang="en-US" dirty="0" smtClean="0"/>
          </a:p>
          <a:p>
            <a:pPr marL="173336" indent="-173336">
              <a:buFont typeface="Arial" panose="020B0604020202020204" pitchFamily="34" charset="0"/>
              <a:buChar char="•"/>
            </a:pPr>
            <a:r>
              <a:rPr lang="en-US" b="1" dirty="0" smtClean="0"/>
              <a:t>Differences:</a:t>
            </a:r>
            <a:endParaRPr lang="en-US" dirty="0" smtClean="0"/>
          </a:p>
          <a:p>
            <a:pPr marL="339725" indent="-165100">
              <a:buFont typeface="Arial" panose="020B0604020202020204" pitchFamily="34" charset="0"/>
              <a:buChar char="•"/>
            </a:pPr>
            <a:r>
              <a:rPr lang="en-US" baseline="0" dirty="0" smtClean="0"/>
              <a:t>In 2013, 66.6% of for-profit hospitals, 84.7% of not-for-profit hospitals, 95.5% of hospitals run by the Federal Government, and 72.5% of non-Federal hospitals and had </a:t>
            </a:r>
            <a:r>
              <a:rPr lang="en-US" dirty="0" smtClean="0"/>
              <a:t>a computerized system for electronic clinical documentation with </a:t>
            </a:r>
            <a:r>
              <a:rPr lang="en-US" baseline="0" dirty="0" smtClean="0"/>
              <a:t>a component for discharge summaries.</a:t>
            </a:r>
          </a:p>
          <a:p>
            <a:pPr marL="339725" indent="-165100">
              <a:buFont typeface="Arial" panose="020B0604020202020204" pitchFamily="34" charset="0"/>
              <a:buChar char="•"/>
              <a:defRPr/>
            </a:pPr>
            <a:r>
              <a:rPr lang="en-US" baseline="0" dirty="0" smtClean="0"/>
              <a:t>In 2013, 94.5% of children’s general, 83.0% of general medical and surgical, 66.2% of rehabilitation, 54.3% of acute long-term care, and 41.3% of psychiatric hospitals had a </a:t>
            </a:r>
            <a:r>
              <a:rPr lang="en-US" dirty="0" smtClean="0"/>
              <a:t>computerized system for electronic clinical documentation with a </a:t>
            </a:r>
            <a:r>
              <a:rPr lang="en-US" baseline="0" dirty="0" smtClean="0"/>
              <a:t>component for discharge summaries.</a:t>
            </a:r>
          </a:p>
        </p:txBody>
      </p:sp>
      <p:sp>
        <p:nvSpPr>
          <p:cNvPr id="4" name="Slide Number Placeholder 3"/>
          <p:cNvSpPr>
            <a:spLocks noGrp="1"/>
          </p:cNvSpPr>
          <p:nvPr>
            <p:ph type="sldNum" sz="quarter" idx="10"/>
          </p:nvPr>
        </p:nvSpPr>
        <p:spPr/>
        <p:txBody>
          <a:bodyPr/>
          <a:lstStyle/>
          <a:p>
            <a:fld id="{DBA85441-B8FD-4482-B224-ED4712CDF87E}" type="slidenum">
              <a:rPr lang="en-US" smtClean="0"/>
              <a:t>54</a:t>
            </a:fld>
            <a:endParaRPr lang="en-US"/>
          </a:p>
        </p:txBody>
      </p:sp>
    </p:spTree>
    <p:extLst>
      <p:ext uri="{BB962C8B-B14F-4D97-AF65-F5344CB8AC3E}">
        <p14:creationId xmlns:p14="http://schemas.microsoft.com/office/powerpoint/2010/main" val="5009006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b="1" dirty="0" smtClean="0"/>
              <a:t>Importance:</a:t>
            </a:r>
            <a:r>
              <a:rPr lang="en-US" dirty="0" smtClean="0"/>
              <a:t> Use</a:t>
            </a:r>
            <a:r>
              <a:rPr lang="en-US" baseline="0" dirty="0" smtClean="0"/>
              <a:t> of EHRs directly affects the communication and management of laboratory information in patient care, particularly results reporting and test order management (</a:t>
            </a:r>
            <a:r>
              <a:rPr lang="en-US" baseline="0" dirty="0" err="1" smtClean="0"/>
              <a:t>Henricks</a:t>
            </a:r>
            <a:r>
              <a:rPr lang="en-US" baseline="0" dirty="0" smtClean="0"/>
              <a:t>, 2011).</a:t>
            </a:r>
            <a:endParaRPr lang="en-US" dirty="0" smtClean="0"/>
          </a:p>
          <a:p>
            <a:pPr marL="173336" indent="-173336">
              <a:buFont typeface="Arial" panose="020B0604020202020204" pitchFamily="34" charset="0"/>
              <a:buChar char="•"/>
            </a:pPr>
            <a:r>
              <a:rPr lang="en-US" b="1" dirty="0" smtClean="0"/>
              <a:t>Overall Rate: </a:t>
            </a:r>
            <a:r>
              <a:rPr lang="en-US" b="0" dirty="0" smtClean="0"/>
              <a:t>In</a:t>
            </a:r>
            <a:r>
              <a:rPr lang="en-US" dirty="0" smtClean="0"/>
              <a:t> 2013, 64.1% of hospitals had a computerized system that allows results viewing, an increase from 58.2% in 2012 </a:t>
            </a:r>
            <a:r>
              <a:rPr lang="en-US" b="0" dirty="0" smtClean="0"/>
              <a:t>(data not shown).</a:t>
            </a:r>
          </a:p>
          <a:p>
            <a:pPr marL="173336" indent="-173336">
              <a:buFont typeface="Arial" panose="020B0604020202020204" pitchFamily="34" charset="0"/>
              <a:buChar char="•"/>
            </a:pPr>
            <a:r>
              <a:rPr lang="en-US" b="1" dirty="0" smtClean="0"/>
              <a:t>Trends:</a:t>
            </a:r>
            <a:endParaRPr lang="en-US" dirty="0" smtClean="0"/>
          </a:p>
          <a:p>
            <a:pPr marL="339725" indent="-165100">
              <a:buFont typeface="Arial" panose="020B0604020202020204" pitchFamily="34" charset="0"/>
              <a:buChar char="•"/>
              <a:defRPr/>
            </a:pPr>
            <a:r>
              <a:rPr lang="en-US" baseline="0" dirty="0" smtClean="0"/>
              <a:t>From 2012 to 2013, </a:t>
            </a:r>
            <a:r>
              <a:rPr lang="en-US" dirty="0"/>
              <a:t>among hospitals with computerized </a:t>
            </a:r>
            <a:r>
              <a:rPr lang="en-US" dirty="0" smtClean="0"/>
              <a:t>systems that allow results viewing, the percentage</a:t>
            </a:r>
            <a:r>
              <a:rPr lang="en-US" baseline="0" dirty="0" smtClean="0"/>
              <a:t> of hospitals with the following components</a:t>
            </a:r>
            <a:r>
              <a:rPr lang="en-US" dirty="0" smtClean="0"/>
              <a:t> increased:</a:t>
            </a:r>
          </a:p>
          <a:p>
            <a:pPr marL="511171" indent="-171446">
              <a:buFont typeface="Arial" panose="020B0604020202020204" pitchFamily="34" charset="0"/>
              <a:buChar char="•"/>
            </a:pPr>
            <a:r>
              <a:rPr lang="en-US" dirty="0" smtClean="0"/>
              <a:t>Laboratory </a:t>
            </a:r>
            <a:r>
              <a:rPr lang="en-US" dirty="0"/>
              <a:t>reports</a:t>
            </a:r>
            <a:r>
              <a:rPr lang="en-US" dirty="0" smtClean="0"/>
              <a:t>, from 86.2</a:t>
            </a:r>
            <a:r>
              <a:rPr lang="en-US" baseline="0" dirty="0" smtClean="0"/>
              <a:t>% to 89.1%</a:t>
            </a:r>
          </a:p>
          <a:p>
            <a:pPr marL="511171" indent="-171446">
              <a:buFont typeface="Arial" panose="020B0604020202020204" pitchFamily="34" charset="0"/>
              <a:buChar char="•"/>
            </a:pPr>
            <a:r>
              <a:rPr lang="en-US" dirty="0" smtClean="0"/>
              <a:t>Radiology </a:t>
            </a:r>
            <a:r>
              <a:rPr lang="en-US" dirty="0"/>
              <a:t>reports, </a:t>
            </a:r>
            <a:r>
              <a:rPr lang="en-US" dirty="0" smtClean="0"/>
              <a:t>from 85.0</a:t>
            </a:r>
            <a:r>
              <a:rPr lang="en-US" baseline="0" dirty="0" smtClean="0"/>
              <a:t>% to 86.8%</a:t>
            </a:r>
          </a:p>
          <a:p>
            <a:pPr marL="511171" indent="-171446">
              <a:buFont typeface="Arial" panose="020B0604020202020204" pitchFamily="34" charset="0"/>
              <a:buChar char="•"/>
            </a:pPr>
            <a:r>
              <a:rPr lang="en-US" dirty="0" smtClean="0"/>
              <a:t>Radiology </a:t>
            </a:r>
            <a:r>
              <a:rPr lang="en-US" dirty="0"/>
              <a:t>images</a:t>
            </a:r>
            <a:r>
              <a:rPr lang="en-US" dirty="0" smtClean="0"/>
              <a:t>, from </a:t>
            </a:r>
            <a:r>
              <a:rPr lang="en-US" baseline="0" dirty="0" smtClean="0"/>
              <a:t>82.3% to 84.2%</a:t>
            </a:r>
          </a:p>
          <a:p>
            <a:pPr marL="511171" indent="-171446">
              <a:buFont typeface="Arial" panose="020B0604020202020204" pitchFamily="34" charset="0"/>
              <a:buChar char="•"/>
            </a:pPr>
            <a:r>
              <a:rPr lang="en-US" dirty="0" smtClean="0"/>
              <a:t>Diagnostic </a:t>
            </a:r>
            <a:r>
              <a:rPr lang="en-US" dirty="0"/>
              <a:t>test results, </a:t>
            </a:r>
            <a:r>
              <a:rPr lang="en-US" dirty="0" smtClean="0"/>
              <a:t>from 73.9</a:t>
            </a:r>
            <a:r>
              <a:rPr lang="en-US" baseline="0" dirty="0" smtClean="0"/>
              <a:t>% to 77.5%</a:t>
            </a:r>
          </a:p>
          <a:p>
            <a:pPr marL="511171" indent="-171446">
              <a:buFont typeface="Arial" panose="020B0604020202020204" pitchFamily="34" charset="0"/>
              <a:buChar char="•"/>
            </a:pPr>
            <a:r>
              <a:rPr lang="en-US" dirty="0" smtClean="0"/>
              <a:t>Consultant reports, from 69.6</a:t>
            </a:r>
            <a:r>
              <a:rPr lang="en-US" baseline="0" dirty="0" smtClean="0"/>
              <a:t>% to 74.4%</a:t>
            </a:r>
          </a:p>
          <a:p>
            <a:pPr marL="511171" indent="-171446">
              <a:buFont typeface="Arial" panose="020B0604020202020204" pitchFamily="34" charset="0"/>
              <a:buChar char="•"/>
            </a:pPr>
            <a:r>
              <a:rPr lang="en-US" dirty="0" smtClean="0"/>
              <a:t>Diagnostic </a:t>
            </a:r>
            <a:r>
              <a:rPr lang="en-US" dirty="0"/>
              <a:t>test </a:t>
            </a:r>
            <a:r>
              <a:rPr lang="en-US" dirty="0" smtClean="0"/>
              <a:t>images, from </a:t>
            </a:r>
            <a:r>
              <a:rPr lang="en-US" baseline="0" dirty="0" smtClean="0"/>
              <a:t>66.7% to 71.3%</a:t>
            </a:r>
          </a:p>
        </p:txBody>
      </p:sp>
      <p:sp>
        <p:nvSpPr>
          <p:cNvPr id="4" name="Slide Number Placeholder 3"/>
          <p:cNvSpPr>
            <a:spLocks noGrp="1"/>
          </p:cNvSpPr>
          <p:nvPr>
            <p:ph type="sldNum" sz="quarter" idx="10"/>
          </p:nvPr>
        </p:nvSpPr>
        <p:spPr/>
        <p:txBody>
          <a:bodyPr/>
          <a:lstStyle/>
          <a:p>
            <a:fld id="{DBA85441-B8FD-4482-B224-ED4712CDF87E}" type="slidenum">
              <a:rPr lang="en-US" smtClean="0"/>
              <a:t>55</a:t>
            </a:fld>
            <a:endParaRPr lang="en-US"/>
          </a:p>
        </p:txBody>
      </p:sp>
    </p:spTree>
    <p:extLst>
      <p:ext uri="{BB962C8B-B14F-4D97-AF65-F5344CB8AC3E}">
        <p14:creationId xmlns:p14="http://schemas.microsoft.com/office/powerpoint/2010/main" val="25270813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Importance:</a:t>
            </a:r>
            <a:r>
              <a:rPr lang="en-US" dirty="0" smtClean="0"/>
              <a:t> Use</a:t>
            </a:r>
            <a:r>
              <a:rPr lang="en-US" baseline="0" dirty="0" smtClean="0"/>
              <a:t> of EHRs directly affects the communication and management of laboratory information in patient care, particularly reporting results and test order management (</a:t>
            </a:r>
            <a:r>
              <a:rPr lang="en-US" baseline="0" dirty="0" err="1" smtClean="0"/>
              <a:t>Henricks</a:t>
            </a:r>
            <a:r>
              <a:rPr lang="en-US" baseline="0" dirty="0" smtClean="0"/>
              <a:t>, 2011).</a:t>
            </a:r>
            <a:endParaRPr lang="en-US" dirty="0" smtClean="0"/>
          </a:p>
          <a:p>
            <a:pPr marL="173336" indent="-173336">
              <a:buFont typeface="Arial" panose="020B0604020202020204" pitchFamily="34" charset="0"/>
              <a:buChar char="•"/>
            </a:pPr>
            <a:r>
              <a:rPr lang="en-US" b="1" dirty="0" smtClean="0"/>
              <a:t>Differences:</a:t>
            </a:r>
          </a:p>
          <a:p>
            <a:pPr marL="339725" indent="-165100">
              <a:buFont typeface="Arial" panose="020B0604020202020204" pitchFamily="34" charset="0"/>
              <a:buChar char="•"/>
              <a:defRPr/>
            </a:pPr>
            <a:r>
              <a:rPr lang="en-US" baseline="0" dirty="0" smtClean="0"/>
              <a:t>In 2013, 97.3% of children’s general, 84.1% of general medical and surgical, 50.0% of rehabilitation, 43.2% of acute long-term care, and 18.8% of psychiatric hospitals had a </a:t>
            </a:r>
            <a:r>
              <a:rPr lang="en-US" dirty="0" smtClean="0"/>
              <a:t>computerized system for results viewing with a </a:t>
            </a:r>
            <a:r>
              <a:rPr lang="en-US" baseline="0" dirty="0" smtClean="0"/>
              <a:t>component for diagnostic test results.</a:t>
            </a:r>
          </a:p>
          <a:p>
            <a:pPr marL="339725" indent="-165100">
              <a:buFont typeface="Arial" panose="020B0604020202020204" pitchFamily="34" charset="0"/>
              <a:buChar char="•"/>
              <a:defRPr/>
            </a:pPr>
            <a:r>
              <a:rPr lang="en-US" dirty="0" smtClean="0"/>
              <a:t>In 2013, among hospitals with </a:t>
            </a:r>
            <a:r>
              <a:rPr lang="en-US" dirty="0"/>
              <a:t>computerized </a:t>
            </a:r>
            <a:r>
              <a:rPr lang="en-US" dirty="0" smtClean="0"/>
              <a:t>systems </a:t>
            </a:r>
            <a:r>
              <a:rPr lang="en-US" dirty="0"/>
              <a:t>for results </a:t>
            </a:r>
            <a:r>
              <a:rPr lang="en-US" dirty="0" smtClean="0"/>
              <a:t>viewing, the percentage </a:t>
            </a:r>
            <a:r>
              <a:rPr lang="en-US" dirty="0"/>
              <a:t>with a component for diagnostic test </a:t>
            </a:r>
            <a:r>
              <a:rPr lang="en-US" dirty="0" smtClean="0"/>
              <a:t>results was highest in hospitals with more than 400 beds (93.4%), followed by hospitals with 100-399 beds (86.8%), and hospitals </a:t>
            </a:r>
            <a:r>
              <a:rPr lang="en-US" dirty="0"/>
              <a:t>with </a:t>
            </a:r>
            <a:r>
              <a:rPr lang="en-US" dirty="0" smtClean="0"/>
              <a:t>fewer </a:t>
            </a:r>
            <a:r>
              <a:rPr lang="en-US" dirty="0"/>
              <a:t>than 100 </a:t>
            </a:r>
            <a:r>
              <a:rPr lang="en-US" dirty="0" smtClean="0"/>
              <a:t>beds (65.5%).</a:t>
            </a:r>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56</a:t>
            </a:fld>
            <a:endParaRPr lang="en-US"/>
          </a:p>
        </p:txBody>
      </p:sp>
    </p:spTree>
    <p:extLst>
      <p:ext uri="{BB962C8B-B14F-4D97-AF65-F5344CB8AC3E}">
        <p14:creationId xmlns:p14="http://schemas.microsoft.com/office/powerpoint/2010/main" val="25270813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Importance:</a:t>
            </a:r>
            <a:r>
              <a:rPr lang="en-US" dirty="0" smtClean="0"/>
              <a:t> </a:t>
            </a:r>
            <a:r>
              <a:rPr lang="en-US" b="0" dirty="0" smtClean="0"/>
              <a:t>C</a:t>
            </a:r>
            <a:r>
              <a:rPr lang="en-US" sz="1200" b="0" i="0" u="none" strike="noStrike" kern="1200" baseline="0" dirty="0" smtClean="0">
                <a:solidFill>
                  <a:schemeClr val="tx1"/>
                </a:solidFill>
                <a:latin typeface="+mn-lt"/>
                <a:ea typeface="+mn-ea"/>
                <a:cs typeface="+mn-cs"/>
              </a:rPr>
              <a:t>linical decision support (CDS) systems, which provide appropriate, timely, patient-specific reminders and information, are essential to cope with the growth in medical knowledge. When implemented effectively, CDS has been shown to improve quality and can be particularly effective for increasing appropriate use of evidence-based preventive services (Wright, et al., 2015).</a:t>
            </a:r>
            <a:endParaRPr lang="en-US" dirty="0" smtClean="0"/>
          </a:p>
          <a:p>
            <a:pPr marL="173336" indent="-173336">
              <a:buFont typeface="Arial" panose="020B0604020202020204" pitchFamily="34" charset="0"/>
              <a:buChar char="•"/>
            </a:pPr>
            <a:r>
              <a:rPr lang="en-US" b="1" dirty="0" smtClean="0"/>
              <a:t>Overall </a:t>
            </a:r>
            <a:r>
              <a:rPr lang="en-US" b="1" dirty="0"/>
              <a:t>Rate: </a:t>
            </a:r>
            <a:r>
              <a:rPr lang="en-US" dirty="0"/>
              <a:t>In 2013, </a:t>
            </a:r>
            <a:r>
              <a:rPr lang="en-US" dirty="0" smtClean="0"/>
              <a:t>56.0% </a:t>
            </a:r>
            <a:r>
              <a:rPr lang="en-US" dirty="0"/>
              <a:t>of hospitals had a computerized system for </a:t>
            </a:r>
            <a:r>
              <a:rPr lang="en-US" dirty="0" smtClean="0"/>
              <a:t>clinical decision support, </a:t>
            </a:r>
            <a:r>
              <a:rPr lang="en-US" dirty="0"/>
              <a:t>an increase from </a:t>
            </a:r>
            <a:r>
              <a:rPr lang="en-US" dirty="0" smtClean="0"/>
              <a:t>44.9% </a:t>
            </a:r>
            <a:r>
              <a:rPr lang="en-US" dirty="0"/>
              <a:t>in </a:t>
            </a:r>
            <a:r>
              <a:rPr lang="en-US" dirty="0" smtClean="0"/>
              <a:t>2012 </a:t>
            </a:r>
            <a:r>
              <a:rPr lang="en-US" b="0" dirty="0" smtClean="0"/>
              <a:t>(data not shown).</a:t>
            </a:r>
            <a:endParaRPr lang="en-US" b="0" dirty="0"/>
          </a:p>
          <a:p>
            <a:pPr marL="173336" indent="-173336">
              <a:buFont typeface="Arial" panose="020B0604020202020204" pitchFamily="34" charset="0"/>
              <a:buChar char="•"/>
            </a:pPr>
            <a:r>
              <a:rPr lang="en-US" b="1" dirty="0" smtClean="0"/>
              <a:t>Trends:</a:t>
            </a:r>
            <a:endParaRPr lang="en-US" dirty="0"/>
          </a:p>
          <a:p>
            <a:pPr marL="339725" indent="-165100">
              <a:buFont typeface="Arial" panose="020B0604020202020204" pitchFamily="34" charset="0"/>
              <a:buChar char="•"/>
            </a:pPr>
            <a:r>
              <a:rPr lang="en-US" dirty="0"/>
              <a:t>From </a:t>
            </a:r>
            <a:r>
              <a:rPr lang="en-US" dirty="0" smtClean="0"/>
              <a:t>2012 to 2013</a:t>
            </a:r>
            <a:r>
              <a:rPr lang="en-US" dirty="0"/>
              <a:t>, among hospitals with computerized systems that allow </a:t>
            </a:r>
            <a:r>
              <a:rPr lang="en-US" dirty="0" smtClean="0"/>
              <a:t>clinical decision support, the percentage with the following components improved:</a:t>
            </a:r>
            <a:endParaRPr lang="en-US" dirty="0"/>
          </a:p>
          <a:p>
            <a:pPr marL="511171" indent="-171446">
              <a:buFont typeface="Arial" panose="020B0604020202020204" pitchFamily="34" charset="0"/>
              <a:buChar char="•"/>
            </a:pPr>
            <a:r>
              <a:rPr lang="en-US" dirty="0" smtClean="0"/>
              <a:t>Drug </a:t>
            </a:r>
            <a:r>
              <a:rPr lang="en-US" dirty="0"/>
              <a:t>allergy alerts, </a:t>
            </a:r>
            <a:r>
              <a:rPr lang="en-US" dirty="0" smtClean="0"/>
              <a:t>from 79.0</a:t>
            </a:r>
            <a:r>
              <a:rPr lang="en-US" baseline="0" dirty="0" smtClean="0"/>
              <a:t>% to 84.5%</a:t>
            </a:r>
          </a:p>
          <a:p>
            <a:pPr marL="511171" indent="-171446">
              <a:buFont typeface="Arial" panose="020B0604020202020204" pitchFamily="34" charset="0"/>
              <a:buChar char="•"/>
            </a:pPr>
            <a:r>
              <a:rPr lang="en-US" dirty="0" smtClean="0"/>
              <a:t>Drug-drug interaction alerts</a:t>
            </a:r>
            <a:r>
              <a:rPr lang="en-US" dirty="0"/>
              <a:t>, </a:t>
            </a:r>
            <a:r>
              <a:rPr lang="en-US" dirty="0" smtClean="0"/>
              <a:t>from 78.3</a:t>
            </a:r>
            <a:r>
              <a:rPr lang="en-US" baseline="0" dirty="0" smtClean="0"/>
              <a:t>% to 83.9%</a:t>
            </a:r>
          </a:p>
          <a:p>
            <a:pPr marL="511171" indent="-171446">
              <a:buFont typeface="Arial" panose="020B0604020202020204" pitchFamily="34" charset="0"/>
              <a:buChar char="•"/>
            </a:pPr>
            <a:r>
              <a:rPr lang="en-US" dirty="0" smtClean="0"/>
              <a:t>Drug-lab interaction alerts</a:t>
            </a:r>
            <a:r>
              <a:rPr lang="en-US" dirty="0"/>
              <a:t>, </a:t>
            </a:r>
            <a:r>
              <a:rPr lang="en-US" dirty="0" smtClean="0"/>
              <a:t>from 66.6</a:t>
            </a:r>
            <a:r>
              <a:rPr lang="en-US" baseline="0" dirty="0" smtClean="0"/>
              <a:t>% to 72.7%</a:t>
            </a:r>
          </a:p>
          <a:p>
            <a:pPr marL="511171" indent="-171446">
              <a:buFont typeface="Arial" panose="020B0604020202020204" pitchFamily="34" charset="0"/>
              <a:buChar char="•"/>
            </a:pPr>
            <a:r>
              <a:rPr lang="en-US" dirty="0" smtClean="0"/>
              <a:t>Drug </a:t>
            </a:r>
            <a:r>
              <a:rPr lang="en-US" dirty="0"/>
              <a:t>dosing support</a:t>
            </a:r>
            <a:r>
              <a:rPr lang="en-US" dirty="0" smtClean="0"/>
              <a:t>, from 62.9</a:t>
            </a:r>
            <a:r>
              <a:rPr lang="en-US" baseline="0" dirty="0" smtClean="0"/>
              <a:t>% to 71.8%</a:t>
            </a:r>
          </a:p>
          <a:p>
            <a:pPr marL="511171" indent="-171446">
              <a:buFont typeface="Arial" panose="020B0604020202020204" pitchFamily="34" charset="0"/>
              <a:buChar char="•"/>
            </a:pPr>
            <a:r>
              <a:rPr lang="en-US" dirty="0" smtClean="0"/>
              <a:t>Clinical reminders, from 57.3</a:t>
            </a:r>
            <a:r>
              <a:rPr lang="en-US" baseline="0" dirty="0" smtClean="0"/>
              <a:t>% to 68.1%</a:t>
            </a:r>
          </a:p>
          <a:p>
            <a:pPr marL="511171" indent="-171446">
              <a:buFont typeface="Arial" panose="020B0604020202020204" pitchFamily="34" charset="0"/>
              <a:buChar char="•"/>
            </a:pPr>
            <a:r>
              <a:rPr lang="en-US" dirty="0" smtClean="0"/>
              <a:t>Clinical guidelines, from 53.8</a:t>
            </a:r>
            <a:r>
              <a:rPr lang="en-US" baseline="0" dirty="0" smtClean="0"/>
              <a:t>% to 67.0%</a:t>
            </a:r>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57</a:t>
            </a:fld>
            <a:endParaRPr lang="en-US" dirty="0"/>
          </a:p>
        </p:txBody>
      </p:sp>
    </p:spTree>
    <p:extLst>
      <p:ext uri="{BB962C8B-B14F-4D97-AF65-F5344CB8AC3E}">
        <p14:creationId xmlns:p14="http://schemas.microsoft.com/office/powerpoint/2010/main" val="42021571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b="1" dirty="0" smtClean="0"/>
              <a:t>Importance: </a:t>
            </a:r>
            <a:r>
              <a:rPr lang="en-US" sz="1200" b="0" i="0" u="none" strike="noStrike" kern="1200" baseline="0" dirty="0" smtClean="0">
                <a:solidFill>
                  <a:schemeClr val="tx1"/>
                </a:solidFill>
                <a:latin typeface="+mn-lt"/>
                <a:ea typeface="+mn-ea"/>
                <a:cs typeface="+mn-cs"/>
              </a:rPr>
              <a:t>CDS systems, which provide appropriate, timely, patient-specific reminders and information, are essential to cope with the growth in medical knowledge. When implemented effectively, CDS has been shown to improve quality and can be particularly effective for increasing appropriate use of evidence-based preventive services (Wright, et al.).</a:t>
            </a:r>
            <a:endParaRPr lang="en-US" dirty="0"/>
          </a:p>
          <a:p>
            <a:pPr marL="173336" indent="-173336">
              <a:buFont typeface="Arial" panose="020B0604020202020204" pitchFamily="34" charset="0"/>
              <a:buChar char="•"/>
            </a:pPr>
            <a:r>
              <a:rPr lang="en-US" b="1" dirty="0" smtClean="0"/>
              <a:t>Differences:</a:t>
            </a:r>
            <a:endParaRPr lang="en-US" dirty="0"/>
          </a:p>
          <a:p>
            <a:pPr marL="339725" indent="-165100">
              <a:buFont typeface="Arial" panose="020B0604020202020204" pitchFamily="34" charset="0"/>
              <a:buChar char="•"/>
              <a:defRPr/>
            </a:pPr>
            <a:r>
              <a:rPr lang="en-US" baseline="0" dirty="0" smtClean="0"/>
              <a:t>In 2013, 57.3% of for-profit hospitals, 75.4% of not-for-profit hospitals, 81.8% of hospitals run by the Federal Government, and 51.3% of non-Federal hospitals had a component for clinical guidelines. </a:t>
            </a:r>
          </a:p>
          <a:p>
            <a:pPr marL="339725" indent="-165100">
              <a:buFont typeface="Arial" panose="020B0604020202020204" pitchFamily="34" charset="0"/>
              <a:buChar char="•"/>
              <a:defRPr/>
            </a:pPr>
            <a:r>
              <a:rPr lang="en-US" baseline="0" dirty="0" smtClean="0"/>
              <a:t>In 2013, 89.4% of children’s general, 72.4% of general medical and surgical, 50.6% of rehabilitation, 30.7% of acute long-term care, and 19.9% of psychiatric hospitals had a component for clinical guidelines.</a:t>
            </a:r>
          </a:p>
          <a:p>
            <a:pPr marL="171446" indent="-17144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58</a:t>
            </a:fld>
            <a:endParaRPr lang="en-US"/>
          </a:p>
        </p:txBody>
      </p:sp>
    </p:spTree>
    <p:extLst>
      <p:ext uri="{BB962C8B-B14F-4D97-AF65-F5344CB8AC3E}">
        <p14:creationId xmlns:p14="http://schemas.microsoft.com/office/powerpoint/2010/main" val="42021571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a:t>
            </a:r>
            <a:r>
              <a:rPr lang="en-US" dirty="0" smtClean="0"/>
              <a:t> </a:t>
            </a:r>
            <a:r>
              <a:rPr lang="en-US" sz="1200" b="0" i="0" u="none" strike="noStrike" kern="1200" baseline="0" dirty="0" smtClean="0">
                <a:solidFill>
                  <a:schemeClr val="tx1"/>
                </a:solidFill>
                <a:latin typeface="+mn-lt"/>
                <a:ea typeface="+mn-ea"/>
                <a:cs typeface="+mn-cs"/>
              </a:rPr>
              <a:t>CPOE is associated with a 13% to 99% reduction in medication errors and a 30% to 84% reduction in adverse drug events (ADEs) (Ammenwerth, et al., 2008).</a:t>
            </a:r>
            <a:endParaRPr lang="en-US" b="0" dirty="0" smtClean="0"/>
          </a:p>
          <a:p>
            <a:pPr marL="173336" indent="-173336">
              <a:buFont typeface="Arial" panose="020B0604020202020204" pitchFamily="34" charset="0"/>
              <a:buChar char="•"/>
            </a:pPr>
            <a:r>
              <a:rPr lang="en-US" b="1" dirty="0" smtClean="0"/>
              <a:t>Overall Rate: </a:t>
            </a:r>
            <a:r>
              <a:rPr lang="en-US" dirty="0" smtClean="0"/>
              <a:t>In 2013, 69.9% of hospitals had a computerized system for CPOE, an increase from 55.2% in 2012 </a:t>
            </a:r>
            <a:r>
              <a:rPr lang="en-US" b="0" dirty="0" smtClean="0"/>
              <a:t>(data not shown).</a:t>
            </a:r>
          </a:p>
          <a:p>
            <a:pPr marL="173336" indent="-173336">
              <a:buFont typeface="Arial" panose="020B0604020202020204" pitchFamily="34" charset="0"/>
              <a:buChar char="•"/>
            </a:pPr>
            <a:r>
              <a:rPr lang="en-US" b="1" dirty="0" smtClean="0"/>
              <a:t>Groups With Disparities:</a:t>
            </a:r>
            <a:endParaRPr lang="en-US" dirty="0" smtClean="0"/>
          </a:p>
          <a:p>
            <a:pPr marL="339725" indent="-165100">
              <a:buFont typeface="Arial" panose="020B0604020202020204" pitchFamily="34" charset="0"/>
              <a:buChar char="•"/>
              <a:defRPr/>
            </a:pPr>
            <a:r>
              <a:rPr lang="en-US" dirty="0" smtClean="0"/>
              <a:t>From 2012 to 2013, among hospitals with computerized systems that allow CPOE, the</a:t>
            </a:r>
            <a:r>
              <a:rPr lang="en-US" baseline="0" dirty="0" smtClean="0"/>
              <a:t> percentage with the following</a:t>
            </a:r>
            <a:r>
              <a:rPr lang="en-US" dirty="0" smtClean="0"/>
              <a:t> components improved:</a:t>
            </a:r>
          </a:p>
          <a:p>
            <a:pPr marL="511171" indent="-171446">
              <a:buFont typeface="Arial" panose="020B0604020202020204" pitchFamily="34" charset="0"/>
              <a:buChar char="•"/>
            </a:pPr>
            <a:r>
              <a:rPr lang="en-US" dirty="0" smtClean="0"/>
              <a:t>Medications,</a:t>
            </a:r>
            <a:r>
              <a:rPr lang="en-US" baseline="0" dirty="0" smtClean="0"/>
              <a:t> from 63.2% to 76.8%</a:t>
            </a:r>
            <a:endParaRPr lang="en-US" dirty="0" smtClean="0"/>
          </a:p>
          <a:p>
            <a:pPr marL="511171" indent="-171446">
              <a:buFont typeface="Arial" panose="020B0604020202020204" pitchFamily="34" charset="0"/>
              <a:buChar char="•"/>
            </a:pPr>
            <a:r>
              <a:rPr lang="en-US" dirty="0" smtClean="0"/>
              <a:t>Nursing </a:t>
            </a:r>
            <a:r>
              <a:rPr lang="en-US" dirty="0"/>
              <a:t>orders, </a:t>
            </a:r>
            <a:r>
              <a:rPr lang="en-US" dirty="0" smtClean="0"/>
              <a:t>from 63.6</a:t>
            </a:r>
            <a:r>
              <a:rPr lang="en-US" baseline="0" dirty="0" smtClean="0"/>
              <a:t>% to 76.8%</a:t>
            </a:r>
          </a:p>
          <a:p>
            <a:pPr marL="511171" indent="-171446">
              <a:buFont typeface="Arial" panose="020B0604020202020204" pitchFamily="34" charset="0"/>
              <a:buChar char="•"/>
            </a:pPr>
            <a:r>
              <a:rPr lang="en-US" dirty="0" smtClean="0"/>
              <a:t>Laboratory tests, from 62.8</a:t>
            </a:r>
            <a:r>
              <a:rPr lang="en-US" baseline="0" dirty="0" smtClean="0"/>
              <a:t>% to 76.6%</a:t>
            </a:r>
          </a:p>
          <a:p>
            <a:pPr marL="511171" indent="-171446">
              <a:buFont typeface="Arial" panose="020B0604020202020204" pitchFamily="34" charset="0"/>
              <a:buChar char="•"/>
            </a:pPr>
            <a:r>
              <a:rPr lang="en-US" dirty="0" smtClean="0"/>
              <a:t>Radiology </a:t>
            </a:r>
            <a:r>
              <a:rPr lang="en-US" dirty="0"/>
              <a:t>tests, </a:t>
            </a:r>
            <a:r>
              <a:rPr lang="en-US" dirty="0" smtClean="0"/>
              <a:t>from 62.4</a:t>
            </a:r>
            <a:r>
              <a:rPr lang="en-US" baseline="0" dirty="0" smtClean="0"/>
              <a:t>% to 76.0%</a:t>
            </a:r>
          </a:p>
          <a:p>
            <a:pPr marL="511171" indent="-171446">
              <a:buFont typeface="Arial" panose="020B0604020202020204" pitchFamily="34" charset="0"/>
              <a:buChar char="•"/>
            </a:pPr>
            <a:r>
              <a:rPr lang="en-US" dirty="0" smtClean="0"/>
              <a:t>Consultant requests, from </a:t>
            </a:r>
            <a:r>
              <a:rPr lang="en-US" baseline="0" dirty="0" smtClean="0"/>
              <a:t>56.8% to 71.7%</a:t>
            </a:r>
          </a:p>
        </p:txBody>
      </p:sp>
      <p:sp>
        <p:nvSpPr>
          <p:cNvPr id="4" name="Slide Number Placeholder 3"/>
          <p:cNvSpPr>
            <a:spLocks noGrp="1"/>
          </p:cNvSpPr>
          <p:nvPr>
            <p:ph type="sldNum" sz="quarter" idx="10"/>
          </p:nvPr>
        </p:nvSpPr>
        <p:spPr/>
        <p:txBody>
          <a:bodyPr/>
          <a:lstStyle/>
          <a:p>
            <a:fld id="{DBA85441-B8FD-4482-B224-ED4712CDF87E}" type="slidenum">
              <a:rPr lang="en-US" smtClean="0"/>
              <a:t>59</a:t>
            </a:fld>
            <a:endParaRPr lang="en-US" dirty="0"/>
          </a:p>
        </p:txBody>
      </p:sp>
    </p:spTree>
    <p:extLst>
      <p:ext uri="{BB962C8B-B14F-4D97-AF65-F5344CB8AC3E}">
        <p14:creationId xmlns:p14="http://schemas.microsoft.com/office/powerpoint/2010/main" val="303009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a:xfrm>
            <a:off x="477871" y="5257800"/>
            <a:ext cx="6209904" cy="334137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goal of care</a:t>
            </a:r>
            <a:r>
              <a:rPr lang="en-US" baseline="0" dirty="0" smtClean="0"/>
              <a:t> coordination is to c</a:t>
            </a:r>
            <a:r>
              <a:rPr lang="en-US" dirty="0" smtClean="0"/>
              <a:t>reate a delivery system that is less fragmented and more </a:t>
            </a:r>
            <a:r>
              <a:rPr lang="en-US" b="0" dirty="0" smtClean="0"/>
              <a:t>organized</a:t>
            </a:r>
            <a:r>
              <a:rPr lang="en-US" dirty="0" smtClean="0"/>
              <a:t>, where handoffs are clear and patients and clinicians have the information they need to optimize the patient-clinician partnership (NQS, 2011).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When </a:t>
            </a:r>
            <a:r>
              <a:rPr lang="en-US" dirty="0"/>
              <a:t>all of a patient's health care providers coordinate their efforts, it helps ensure that the patient receives appropriate care and support, when and how the patient needs and wants it. </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Effective </a:t>
            </a:r>
            <a:r>
              <a:rPr lang="en-US" dirty="0"/>
              <a:t>care coordination models, such as patient-centered medical homes, have begun to show that they can deliver better quality care at lower costs in settings that range from small physician practices to large hospital centers.</a:t>
            </a:r>
          </a:p>
        </p:txBody>
      </p:sp>
      <p:sp>
        <p:nvSpPr>
          <p:cNvPr id="4" name="Slide Number Placeholder 3"/>
          <p:cNvSpPr>
            <a:spLocks noGrp="1"/>
          </p:cNvSpPr>
          <p:nvPr>
            <p:ph type="sldNum" sz="quarter" idx="10"/>
          </p:nvPr>
        </p:nvSpPr>
        <p:spPr/>
        <p:txBody>
          <a:bodyPr/>
          <a:lstStyle/>
          <a:p>
            <a:pPr>
              <a:defRPr/>
            </a:pPr>
            <a:fld id="{8FB6CCB3-6531-42DB-9C16-6AAF2B34A874}"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7612853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a:t>
            </a:r>
            <a:r>
              <a:rPr lang="en-US" dirty="0" smtClean="0"/>
              <a:t> </a:t>
            </a:r>
            <a:r>
              <a:rPr lang="en-US" sz="1200" b="0" i="0" u="none" strike="noStrike" kern="1200" baseline="0" dirty="0" smtClean="0">
                <a:solidFill>
                  <a:schemeClr val="tx1"/>
                </a:solidFill>
                <a:latin typeface="+mn-lt"/>
                <a:ea typeface="+mn-ea"/>
                <a:cs typeface="+mn-cs"/>
              </a:rPr>
              <a:t>CPOE is associated with a 13% to 99% reduction in medication errors and a 30% to 84% reduction in adverse drug events (ADEs) (Ammenwerth, et al., 2008).</a:t>
            </a:r>
            <a:endParaRPr lang="en-US" b="0" dirty="0" smtClean="0"/>
          </a:p>
          <a:p>
            <a:pPr marL="173336" indent="-173336">
              <a:buFont typeface="Arial" panose="020B0604020202020204" pitchFamily="34" charset="0"/>
              <a:buChar char="•"/>
            </a:pPr>
            <a:r>
              <a:rPr lang="en-US" b="1" dirty="0" smtClean="0"/>
              <a:t>Differences:</a:t>
            </a:r>
            <a:endParaRPr lang="en-US" dirty="0" smtClean="0"/>
          </a:p>
          <a:p>
            <a:pPr lvl="1">
              <a:buFont typeface="Arial" panose="020B0604020202020204" pitchFamily="34" charset="0"/>
              <a:buChar char="•"/>
              <a:defRPr/>
            </a:pPr>
            <a:r>
              <a:rPr lang="en-US" baseline="0" dirty="0" smtClean="0"/>
              <a:t>In 2013, 64.3% of for-profit hospitals, 82.5% of not-for-profit hospitals, 95.5% of hospitals run by the Federal Government, and 68.6% of non-Federal hospitals had a component for medications. </a:t>
            </a:r>
          </a:p>
          <a:p>
            <a:pPr lvl="1">
              <a:buFont typeface="Arial" panose="020B0604020202020204" pitchFamily="34" charset="0"/>
              <a:buChar char="•"/>
              <a:defRPr/>
            </a:pPr>
            <a:r>
              <a:rPr lang="en-US" baseline="0" dirty="0" smtClean="0"/>
              <a:t>In 2013, 94.4% of children’s general, 81.4% of general medical and surgical, 64.8% of rehabilitation, 41.9% of acute long-term care, and 35.9% of psychiatric hospitals had a component for </a:t>
            </a:r>
            <a:r>
              <a:rPr lang="en-US" b="0" baseline="0" dirty="0" smtClean="0"/>
              <a:t>medications.</a:t>
            </a:r>
          </a:p>
          <a:p>
            <a:pPr marL="339725" indent="-16510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BA85441-B8FD-4482-B224-ED4712CDF87E}" type="slidenum">
              <a:rPr lang="en-US" smtClean="0"/>
              <a:t>60</a:t>
            </a:fld>
            <a:endParaRPr lang="en-US"/>
          </a:p>
        </p:txBody>
      </p:sp>
    </p:spTree>
    <p:extLst>
      <p:ext uri="{BB962C8B-B14F-4D97-AF65-F5344CB8AC3E}">
        <p14:creationId xmlns:p14="http://schemas.microsoft.com/office/powerpoint/2010/main" val="30300994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All Web pages listed</a:t>
            </a:r>
            <a:r>
              <a:rPr lang="en-US" baseline="0" dirty="0" smtClean="0"/>
              <a:t> in references were accessed June 16, 2016.</a:t>
            </a: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61</a:t>
            </a:fld>
            <a:endParaRPr lang="en-US"/>
          </a:p>
        </p:txBody>
      </p:sp>
    </p:spTree>
    <p:extLst>
      <p:ext uri="{BB962C8B-B14F-4D97-AF65-F5344CB8AC3E}">
        <p14:creationId xmlns:p14="http://schemas.microsoft.com/office/powerpoint/2010/main" val="17125336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All Web pages listed</a:t>
            </a:r>
            <a:r>
              <a:rPr lang="en-US" baseline="0" dirty="0" smtClean="0"/>
              <a:t> in references were accessed June 16, 2016.</a:t>
            </a: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62</a:t>
            </a:fld>
            <a:endParaRPr lang="en-US"/>
          </a:p>
        </p:txBody>
      </p:sp>
    </p:spTree>
    <p:extLst>
      <p:ext uri="{BB962C8B-B14F-4D97-AF65-F5344CB8AC3E}">
        <p14:creationId xmlns:p14="http://schemas.microsoft.com/office/powerpoint/2010/main" val="193882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All Web pages listed</a:t>
            </a:r>
            <a:r>
              <a:rPr lang="en-US" baseline="0" dirty="0" smtClean="0"/>
              <a:t> in references were accessed June 16, 2016.</a:t>
            </a:r>
            <a:endParaRPr lang="en-US" dirty="0" smtClean="0"/>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63</a:t>
            </a:fld>
            <a:endParaRPr lang="en-US"/>
          </a:p>
        </p:txBody>
      </p:sp>
    </p:spTree>
    <p:extLst>
      <p:ext uri="{BB962C8B-B14F-4D97-AF65-F5344CB8AC3E}">
        <p14:creationId xmlns:p14="http://schemas.microsoft.com/office/powerpoint/2010/main" val="2040504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7</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49930-D2C4-4E37-9A99-49F1796CF0E9}" type="slidenum">
              <a:rPr lang="en-US" smtClean="0"/>
              <a:t>8</a:t>
            </a:fld>
            <a:endParaRPr lang="en-US"/>
          </a:p>
        </p:txBody>
      </p:sp>
    </p:spTree>
    <p:extLst>
      <p:ext uri="{BB962C8B-B14F-4D97-AF65-F5344CB8AC3E}">
        <p14:creationId xmlns:p14="http://schemas.microsoft.com/office/powerpoint/2010/main" val="351817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9</a:t>
            </a:fld>
            <a:endParaRPr lang="en-US"/>
          </a:p>
        </p:txBody>
      </p:sp>
    </p:spTree>
    <p:extLst>
      <p:ext uri="{BB962C8B-B14F-4D97-AF65-F5344CB8AC3E}">
        <p14:creationId xmlns:p14="http://schemas.microsoft.com/office/powerpoint/2010/main" val="394397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
        <p:nvSpPr>
          <p:cNvPr id="4" name="Date Placeholder 3"/>
          <p:cNvSpPr>
            <a:spLocks noGrp="1"/>
          </p:cNvSpPr>
          <p:nvPr>
            <p:ph type="dt" sz="half" idx="10"/>
          </p:nvPr>
        </p:nvSpPr>
        <p:spPr/>
        <p:txBody>
          <a:bodyPr/>
          <a:lstStyle/>
          <a:p>
            <a:fld id="{8369CEEB-D5BD-4BA4-9F0F-BBFD9BD91A1F}"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37834" y="633984"/>
            <a:ext cx="6948966" cy="909066"/>
          </a:xfrm>
        </p:spPr>
        <p:txBody>
          <a:bodyPr>
            <a:normAutofit/>
          </a:bodyPr>
          <a:lstStyle>
            <a:lvl1pPr>
              <a:defRPr sz="2200"/>
            </a:lvl1pPr>
          </a:lstStyle>
          <a:p>
            <a:r>
              <a:rPr lang="en-US" dirty="0" smtClean="0"/>
              <a:t>Click to edit Master title style</a:t>
            </a:r>
            <a:endParaRPr lang="en-US" dirty="0"/>
          </a:p>
        </p:txBody>
      </p:sp>
      <p:sp>
        <p:nvSpPr>
          <p:cNvPr id="4" name="Content Placeholder 3"/>
          <p:cNvSpPr>
            <a:spLocks noGrp="1"/>
          </p:cNvSpPr>
          <p:nvPr>
            <p:ph sz="quarter" idx="10" hasCustomPrompt="1"/>
          </p:nvPr>
        </p:nvSpPr>
        <p:spPr>
          <a:xfrm>
            <a:off x="609600" y="1977670"/>
            <a:ext cx="8077200" cy="419100"/>
          </a:xfrm>
          <a:solidFill>
            <a:srgbClr val="83D081"/>
          </a:solidFill>
          <a:ln>
            <a:noFill/>
          </a:ln>
        </p:spPr>
        <p:txBody>
          <a:bodyPr anchor="ctr" anchorCtr="0">
            <a:noAutofit/>
          </a:bodyPr>
          <a:lstStyle>
            <a:lvl1pPr marL="0" indent="0" algn="ctr">
              <a:buNone/>
              <a:defRPr sz="1600" b="1"/>
            </a:lvl1pPr>
            <a:lvl2pPr marL="457200" indent="0" algn="ctr">
              <a:buNone/>
              <a:defRPr sz="1600" b="1"/>
            </a:lvl2pPr>
            <a:lvl3pPr marL="914400" indent="0" algn="ctr">
              <a:buNone/>
              <a:defRPr sz="1600" b="1"/>
            </a:lvl3pPr>
            <a:lvl4pPr marL="1371600" indent="0" algn="ctr">
              <a:buNone/>
              <a:defRPr sz="1600" b="1"/>
            </a:lvl4pPr>
            <a:lvl5pPr marL="1828800" indent="0" algn="ctr">
              <a:buNone/>
              <a:defRPr sz="16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609600" y="2396770"/>
            <a:ext cx="8077200" cy="947562"/>
          </a:xfrm>
          <a:solidFill>
            <a:schemeClr val="bg1">
              <a:lumMod val="95000"/>
            </a:schemeClr>
          </a:solidFill>
        </p:spPr>
        <p:txBody>
          <a:bodyPr>
            <a:normAutofit/>
          </a:bodyPr>
          <a:lstStyle>
            <a:lvl1pPr marL="282575" indent="-282575">
              <a:buFont typeface="+mj-lt"/>
              <a:buAutoNum type="arabicPeriod"/>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6"/>
          </p:nvPr>
        </p:nvSpPr>
        <p:spPr>
          <a:xfrm>
            <a:off x="6572250" y="6356350"/>
            <a:ext cx="2133600" cy="365125"/>
          </a:xfrm>
          <a:prstGeom prst="rect">
            <a:avLst/>
          </a:prstGeom>
        </p:spPr>
        <p:txBody>
          <a:bodyPr/>
          <a:lstStyle/>
          <a:p>
            <a:fld id="{68EC7669-6A74-CE44-92EA-244AF84130AB}" type="slidenum">
              <a:rPr>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1710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of Presentation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Author and Date </a:t>
            </a:r>
          </a:p>
        </p:txBody>
      </p:sp>
      <p:sp>
        <p:nvSpPr>
          <p:cNvPr id="4" name="Date Placeholder 3"/>
          <p:cNvSpPr>
            <a:spLocks noGrp="1"/>
          </p:cNvSpPr>
          <p:nvPr>
            <p:ph type="dt" sz="half" idx="10"/>
          </p:nvPr>
        </p:nvSpPr>
        <p:spPr/>
        <p:txBody>
          <a:bodyPr/>
          <a:lstStyle/>
          <a:p>
            <a:fld id="{8FEDEFF1-E1CD-448D-9DFE-7FC3FE0F11BB}"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C2977F-0695-4C57-AF40-70739867F63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9CEEB-D5BD-4BA4-9F0F-BBFD9BD91A1F}"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9CEEB-D5BD-4BA4-9F0F-BBFD9BD91A1F}" type="datetimeFigureOut">
              <a:rPr lang="en-US" smtClean="0"/>
              <a:pPr/>
              <a:t>7/18/2016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7/18/2016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pPr/>
              <a:t>7/18/2016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3" r:id="rId11"/>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smtClean="0"/>
              <a:t>Title of Presentation</a:t>
            </a:r>
            <a:endParaRPr lang="en-US" dirty="0"/>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smtClean="0"/>
              <a:t>Author and Date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DEFF1-E1CD-448D-9DFE-7FC3FE0F11BB}" type="datetimeFigureOut">
              <a:rPr lang="en-US" smtClean="0"/>
              <a:pPr/>
              <a:t>7/18/2016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977F-0695-4C57-AF40-70739867F6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3600" b="1" kern="1200">
          <a:solidFill>
            <a:schemeClr val="accent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chart" Target="../charts/char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chart" Target="../charts/chart2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chart" Target="../charts/char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chart" Target="../charts/chart25.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chart" Target="../charts/chart31.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4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hyperlink" Target="http://hints.cancer.gov/" TargetMode="External"/><Relationship Id="rId4" Type="http://schemas.openxmlformats.org/officeDocument/2006/relationships/chart" Target="../charts/char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chart" Target="../charts/chart43.xml"/><Relationship Id="rId4" Type="http://schemas.openxmlformats.org/officeDocument/2006/relationships/hyperlink" Target="http://hints.cancer.gov/" TargetMode="External"/></Relationships>
</file>

<file path=ppt/slides/_rels/slide5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hyperlink" Target="http://hints.cancer.gov/" TargetMode="External"/><Relationship Id="rId4" Type="http://schemas.openxmlformats.org/officeDocument/2006/relationships/chart" Target="../charts/chart45.xml"/></Relationships>
</file>

<file path=ppt/slides/_rels/slide5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hyperlink" Target="http://hints.cancer.gov/" TargetMode="External"/><Relationship Id="rId4" Type="http://schemas.openxmlformats.org/officeDocument/2006/relationships/chart" Target="../charts/chart47.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www.ncbi.nlm.nih.gov/pmc/articles/PMC4830902/" TargetMode="External"/><Relationship Id="rId3" Type="http://schemas.openxmlformats.org/officeDocument/2006/relationships/hyperlink" Target="http://www.ncbi.nlm.nih.gov/pmc/articles/PMC2528040/" TargetMode="External"/><Relationship Id="rId7" Type="http://schemas.openxmlformats.org/officeDocument/2006/relationships/hyperlink" Target="http://www.ncbi.nlm.nih.gov/pmc/articles/PMC4142498/"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www.ncbi.nlm.nih.gov/pmc/articles/PMC4765570/" TargetMode="External"/><Relationship Id="rId5" Type="http://schemas.openxmlformats.org/officeDocument/2006/relationships/hyperlink" Target="http://www.ncbi.nlm.nih.gov/books/NBK37134/" TargetMode="External"/><Relationship Id="rId4" Type="http://schemas.openxmlformats.org/officeDocument/2006/relationships/hyperlink" Target="http://www.ncbi.nlm.nih.gov/pmc/articles/PMC3427981/"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ncbi.nlm.nih.gov/pmc/articles/PMC2839332/" TargetMode="External"/><Relationship Id="rId7" Type="http://schemas.openxmlformats.org/officeDocument/2006/relationships/hyperlink" Target="http://www.ncbi.nlm.nih.gov/pmc/articles/PMC3853098/"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www.ncbi.nlm.nih.gov/pmc/articles/PMC3836871/" TargetMode="External"/><Relationship Id="rId5" Type="http://schemas.openxmlformats.org/officeDocument/2006/relationships/hyperlink" Target="http://www.ncbi.nlm.nih.gov/pmc/articles/PMC3049251/" TargetMode="External"/><Relationship Id="rId4" Type="http://schemas.openxmlformats.org/officeDocument/2006/relationships/hyperlink" Target="https://www.healthit.gov/providers-professionals/meaningful-use-definition-objectives"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www.ncbi.nlm.nih.gov/pmc/articles/PMC3412873/" TargetMode="External"/><Relationship Id="rId3" Type="http://schemas.openxmlformats.org/officeDocument/2006/relationships/hyperlink" Target="http://www.cdc.gov/nchs/data/databriefs/db133.pdf" TargetMode="External"/><Relationship Id="rId7" Type="http://schemas.openxmlformats.org/officeDocument/2006/relationships/hyperlink" Target="http://www.ahrq.gov/workingforquality/reports/annual-reports/nqs2013annlrpt.ht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www.ahrq.gov/workingforquality/reports/annual-reports/nqs2011annlrpt.htm" TargetMode="External"/><Relationship Id="rId5" Type="http://schemas.openxmlformats.org/officeDocument/2006/relationships/hyperlink" Target="http://kaiserhealthnews.org/news/value-based-purchasing-medicare/" TargetMode="External"/><Relationship Id="rId4" Type="http://schemas.openxmlformats.org/officeDocument/2006/relationships/hyperlink" Target="http://www.ncbi.nlm.nih.gov/pmc/articles/PMC3835237/" TargetMode="External"/><Relationship Id="rId9" Type="http://schemas.openxmlformats.org/officeDocument/2006/relationships/hyperlink" Target="http://www.sciencedirect.com/science/article/pii/S138650561530032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hrq.gov/research/findings/nhqrdr/chartbooks/intro.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nhqrnet.ahrq.gov/inhqrdr/data/quer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90800"/>
            <a:ext cx="8229600" cy="1600200"/>
          </a:xfrm>
        </p:spPr>
        <p:txBody>
          <a:bodyPr/>
          <a:lstStyle/>
          <a:p>
            <a:r>
              <a:rPr lang="en-US" dirty="0" smtClean="0"/>
              <a:t>National Healthcare Quality and </a:t>
            </a:r>
            <a:br>
              <a:rPr lang="en-US" dirty="0" smtClean="0"/>
            </a:br>
            <a:r>
              <a:rPr lang="en-US" dirty="0" smtClean="0"/>
              <a:t>Disparities Report</a:t>
            </a:r>
            <a:endParaRPr lang="en-US" dirty="0"/>
          </a:p>
        </p:txBody>
      </p:sp>
      <p:sp>
        <p:nvSpPr>
          <p:cNvPr id="5" name="Content Placeholder 4"/>
          <p:cNvSpPr>
            <a:spLocks noGrp="1"/>
          </p:cNvSpPr>
          <p:nvPr>
            <p:ph idx="1"/>
          </p:nvPr>
        </p:nvSpPr>
        <p:spPr>
          <a:xfrm>
            <a:off x="446314" y="4191000"/>
            <a:ext cx="8229600" cy="1173163"/>
          </a:xfrm>
        </p:spPr>
        <p:txBody>
          <a:bodyPr/>
          <a:lstStyle/>
          <a:p>
            <a:r>
              <a:rPr lang="en-US" dirty="0" err="1" smtClean="0"/>
              <a:t>Chartbook</a:t>
            </a:r>
            <a:r>
              <a:rPr lang="en-US" dirty="0" smtClean="0"/>
              <a:t> on Care Coordination</a:t>
            </a:r>
          </a:p>
          <a:p>
            <a:r>
              <a:rPr lang="en-US" dirty="0" smtClean="0"/>
              <a:t>June 2016</a:t>
            </a:r>
          </a:p>
          <a:p>
            <a:endParaRPr lang="en-US" dirty="0" smtClean="0"/>
          </a:p>
          <a:p>
            <a:endParaRPr lang="en-US" dirty="0" smtClean="0"/>
          </a:p>
          <a:p>
            <a:endParaRPr lang="en-US" dirty="0"/>
          </a:p>
        </p:txBody>
      </p:sp>
      <p:sp>
        <p:nvSpPr>
          <p:cNvPr id="6" name="TextBox 5"/>
          <p:cNvSpPr txBox="1"/>
          <p:nvPr/>
        </p:nvSpPr>
        <p:spPr>
          <a:xfrm>
            <a:off x="609600" y="5867400"/>
            <a:ext cx="8077200" cy="276999"/>
          </a:xfrm>
          <a:prstGeom prst="rect">
            <a:avLst/>
          </a:prstGeom>
          <a:noFill/>
        </p:spPr>
        <p:txBody>
          <a:bodyPr wrap="square" rtlCol="0">
            <a:spAutoFit/>
          </a:bodyPr>
          <a:lstStyle/>
          <a:p>
            <a:r>
              <a:rPr lang="en-US" sz="1200" dirty="0" smtClean="0"/>
              <a:t>This presentation contains notes. Select View, then Notes page to read them.</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Care Coordination Benefits</a:t>
            </a:r>
            <a:endParaRPr lang="en-US" dirty="0"/>
          </a:p>
        </p:txBody>
      </p:sp>
      <p:sp>
        <p:nvSpPr>
          <p:cNvPr id="3" name="Content Placeholder 2"/>
          <p:cNvSpPr>
            <a:spLocks noGrp="1"/>
          </p:cNvSpPr>
          <p:nvPr>
            <p:ph idx="1"/>
          </p:nvPr>
        </p:nvSpPr>
        <p:spPr/>
        <p:txBody>
          <a:bodyPr/>
          <a:lstStyle/>
          <a:p>
            <a:r>
              <a:rPr lang="en-US" dirty="0" smtClean="0"/>
              <a:t>Conscious, patient-centered coordination of care improves the person's experience and leads to better long-term health outcomes, as demonstrated by fewer unnecessary hospitalizations, repeated tests, and conflicting prescriptions, as well as clearer discourse between providers and patients about the best course of treatment (NQS, 2013).</a:t>
            </a:r>
          </a:p>
          <a:p>
            <a:endParaRPr lang="en-US" dirty="0"/>
          </a:p>
        </p:txBody>
      </p:sp>
    </p:spTree>
    <p:extLst>
      <p:ext uri="{BB962C8B-B14F-4D97-AF65-F5344CB8AC3E}">
        <p14:creationId xmlns:p14="http://schemas.microsoft.com/office/powerpoint/2010/main" val="365742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Provider Communication and Care Coordination	</a:t>
            </a:r>
            <a:endParaRPr lang="en-US" dirty="0"/>
          </a:p>
        </p:txBody>
      </p:sp>
      <p:sp>
        <p:nvSpPr>
          <p:cNvPr id="3" name="Content Placeholder 2"/>
          <p:cNvSpPr>
            <a:spLocks noGrp="1"/>
          </p:cNvSpPr>
          <p:nvPr>
            <p:ph idx="1"/>
          </p:nvPr>
        </p:nvSpPr>
        <p:spPr/>
        <p:txBody>
          <a:bodyPr/>
          <a:lstStyle/>
          <a:p>
            <a:r>
              <a:rPr lang="en-US" smtClean="0"/>
              <a:t>Six essential elements of provider-patient communication include:</a:t>
            </a:r>
          </a:p>
          <a:p>
            <a:pPr lvl="1"/>
            <a:r>
              <a:rPr lang="en-US" smtClean="0"/>
              <a:t>Having open discussion,</a:t>
            </a:r>
          </a:p>
          <a:p>
            <a:pPr lvl="1"/>
            <a:r>
              <a:rPr lang="en-US" smtClean="0"/>
              <a:t>Gathering information,</a:t>
            </a:r>
          </a:p>
          <a:p>
            <a:pPr lvl="1"/>
            <a:r>
              <a:rPr lang="en-US" smtClean="0"/>
              <a:t>Understanding the patient’s perspective,</a:t>
            </a:r>
          </a:p>
          <a:p>
            <a:pPr lvl="1"/>
            <a:r>
              <a:rPr lang="en-US" smtClean="0"/>
              <a:t>Sharing information,</a:t>
            </a:r>
          </a:p>
          <a:p>
            <a:pPr lvl="1"/>
            <a:r>
              <a:rPr lang="en-US" smtClean="0"/>
              <a:t>Reaching agreement on problems and plans, and</a:t>
            </a:r>
          </a:p>
          <a:p>
            <a:pPr lvl="1"/>
            <a:r>
              <a:rPr lang="en-US" smtClean="0"/>
              <a:t>Providing closure (Dean, et al., 2014).</a:t>
            </a:r>
            <a:endParaRPr lang="en-US" dirty="0"/>
          </a:p>
        </p:txBody>
      </p:sp>
    </p:spTree>
    <p:extLst>
      <p:ext uri="{BB962C8B-B14F-4D97-AF65-F5344CB8AC3E}">
        <p14:creationId xmlns:p14="http://schemas.microsoft.com/office/powerpoint/2010/main" val="3854270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Measures of Care Coordination</a:t>
            </a:r>
            <a:endParaRPr lang="en-US" dirty="0"/>
          </a:p>
        </p:txBody>
      </p:sp>
      <p:sp>
        <p:nvSpPr>
          <p:cNvPr id="5" name="Content Placeholder 4"/>
          <p:cNvSpPr>
            <a:spLocks noGrp="1"/>
          </p:cNvSpPr>
          <p:nvPr>
            <p:ph idx="1"/>
          </p:nvPr>
        </p:nvSpPr>
        <p:spPr/>
        <p:txBody>
          <a:bodyPr/>
          <a:lstStyle/>
          <a:p>
            <a:r>
              <a:rPr lang="en-US" dirty="0" smtClean="0"/>
              <a:t>Transitions of care</a:t>
            </a:r>
          </a:p>
          <a:p>
            <a:r>
              <a:rPr lang="en-US" dirty="0" smtClean="0"/>
              <a:t>Readmissions</a:t>
            </a:r>
          </a:p>
          <a:p>
            <a:r>
              <a:rPr lang="en-US" dirty="0" smtClean="0"/>
              <a:t>Preventable emergency department visits</a:t>
            </a:r>
          </a:p>
          <a:p>
            <a:r>
              <a:rPr lang="en-US" dirty="0" smtClean="0"/>
              <a:t>Potentially avoidable hospitalizations</a:t>
            </a:r>
          </a:p>
          <a:p>
            <a:r>
              <a:rPr lang="en-US" dirty="0" smtClean="0"/>
              <a:t>Integration of medication information</a:t>
            </a:r>
          </a:p>
          <a:p>
            <a:r>
              <a:rPr lang="en-US" dirty="0" smtClean="0"/>
              <a:t>Use of electronic health records</a:t>
            </a:r>
          </a:p>
        </p:txBody>
      </p:sp>
    </p:spTree>
    <p:extLst>
      <p:ext uri="{BB962C8B-B14F-4D97-AF65-F5344CB8AC3E}">
        <p14:creationId xmlns:p14="http://schemas.microsoft.com/office/powerpoint/2010/main" val="1635442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Transitions of Care</a:t>
            </a:r>
            <a:endParaRPr lang="en-US" dirty="0"/>
          </a:p>
        </p:txBody>
      </p:sp>
      <p:sp>
        <p:nvSpPr>
          <p:cNvPr id="3" name="Text Placeholder 2"/>
          <p:cNvSpPr>
            <a:spLocks noGrp="1"/>
          </p:cNvSpPr>
          <p:nvPr>
            <p:ph idx="1"/>
          </p:nvPr>
        </p:nvSpPr>
        <p:spPr/>
        <p:txBody>
          <a:bodyPr/>
          <a:lstStyle/>
          <a:p>
            <a:r>
              <a:rPr lang="en-US" dirty="0" smtClean="0"/>
              <a:t>The Centers for Medicare &amp; Medicaid Services (CMS) defines a transition of care as the movement of a patient from one setting of care to another. </a:t>
            </a:r>
          </a:p>
          <a:p>
            <a:r>
              <a:rPr lang="en-US" dirty="0" smtClean="0"/>
              <a:t>Transitions increase the risk of adverse events due to the potential for miscommunication as responsibility is given to new parties.</a:t>
            </a:r>
          </a:p>
          <a:p>
            <a:endParaRPr lang="en-US" dirty="0"/>
          </a:p>
        </p:txBody>
      </p:sp>
    </p:spTree>
    <p:extLst>
      <p:ext uri="{BB962C8B-B14F-4D97-AF65-F5344CB8AC3E}">
        <p14:creationId xmlns:p14="http://schemas.microsoft.com/office/powerpoint/2010/main" val="592350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Transitions of Care</a:t>
            </a:r>
            <a:endParaRPr lang="en-US" dirty="0"/>
          </a:p>
        </p:txBody>
      </p:sp>
      <p:sp>
        <p:nvSpPr>
          <p:cNvPr id="3" name="Text Placeholder 2"/>
          <p:cNvSpPr>
            <a:spLocks noGrp="1"/>
          </p:cNvSpPr>
          <p:nvPr>
            <p:ph idx="1"/>
          </p:nvPr>
        </p:nvSpPr>
        <p:spPr/>
        <p:txBody>
          <a:bodyPr/>
          <a:lstStyle/>
          <a:p>
            <a:r>
              <a:rPr lang="en-US" dirty="0" smtClean="0"/>
              <a:t>Hospital discharge is a complex process representing a time of significant vulnerability for patients. </a:t>
            </a:r>
          </a:p>
          <a:p>
            <a:r>
              <a:rPr lang="en-US" dirty="0" smtClean="0"/>
              <a:t>Safe and effective transfer of responsibility for a patient’s medical care relies on effective provider communication with patient comprehension of discharge instructions (</a:t>
            </a:r>
            <a:r>
              <a:rPr lang="en-US" dirty="0" err="1" smtClean="0"/>
              <a:t>Gallahue</a:t>
            </a:r>
            <a:r>
              <a:rPr lang="en-US" dirty="0" smtClean="0"/>
              <a:t>, et al., 2015).</a:t>
            </a:r>
          </a:p>
          <a:p>
            <a:endParaRPr lang="en-US" dirty="0"/>
          </a:p>
        </p:txBody>
      </p:sp>
    </p:spTree>
    <p:extLst>
      <p:ext uri="{BB962C8B-B14F-4D97-AF65-F5344CB8AC3E}">
        <p14:creationId xmlns:p14="http://schemas.microsoft.com/office/powerpoint/2010/main" val="70078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Measures of Transitions of Care</a:t>
            </a:r>
            <a:endParaRPr lang="en-US" dirty="0"/>
          </a:p>
        </p:txBody>
      </p:sp>
      <p:sp>
        <p:nvSpPr>
          <p:cNvPr id="3" name="Content Placeholder 2"/>
          <p:cNvSpPr>
            <a:spLocks noGrp="1"/>
          </p:cNvSpPr>
          <p:nvPr>
            <p:ph idx="1"/>
          </p:nvPr>
        </p:nvSpPr>
        <p:spPr/>
        <p:txBody>
          <a:bodyPr/>
          <a:lstStyle/>
          <a:p>
            <a:r>
              <a:rPr lang="en-US" dirty="0" smtClean="0"/>
              <a:t>Hospitalized adult patients with heart failure who were given complete written discharge instructions</a:t>
            </a:r>
          </a:p>
          <a:p>
            <a:r>
              <a:rPr lang="en-US" dirty="0" smtClean="0"/>
              <a:t>Communication about discharge information</a:t>
            </a:r>
          </a:p>
          <a:p>
            <a:r>
              <a:rPr lang="en-US" dirty="0" smtClean="0"/>
              <a:t>Median hospital 30-day risk-standardized readmission rate</a:t>
            </a:r>
          </a:p>
        </p:txBody>
      </p:sp>
    </p:spTree>
    <p:extLst>
      <p:ext uri="{BB962C8B-B14F-4D97-AF65-F5344CB8AC3E}">
        <p14:creationId xmlns:p14="http://schemas.microsoft.com/office/powerpoint/2010/main" val="105025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Complete Written Discharge Instructions </a:t>
            </a:r>
            <a:endParaRPr lang="en-US" dirty="0"/>
          </a:p>
        </p:txBody>
      </p:sp>
      <p:sp>
        <p:nvSpPr>
          <p:cNvPr id="3" name="Content Placeholder 2"/>
          <p:cNvSpPr>
            <a:spLocks noGrp="1"/>
          </p:cNvSpPr>
          <p:nvPr>
            <p:ph idx="1"/>
          </p:nvPr>
        </p:nvSpPr>
        <p:spPr>
          <a:xfrm>
            <a:off x="457200" y="1600201"/>
            <a:ext cx="8229600" cy="3954779"/>
          </a:xfrm>
        </p:spPr>
        <p:txBody>
          <a:bodyPr>
            <a:normAutofit fontScale="92500"/>
          </a:bodyPr>
          <a:lstStyle/>
          <a:p>
            <a:r>
              <a:rPr lang="en-US" dirty="0" smtClean="0"/>
              <a:t>Effective care coordination begins by ensuring that accurate clinical information is available to support medical decisions by patients and providers. </a:t>
            </a:r>
          </a:p>
          <a:p>
            <a:r>
              <a:rPr lang="en-US" dirty="0" smtClean="0"/>
              <a:t>A common transition of care is hospital discharge. </a:t>
            </a:r>
          </a:p>
          <a:p>
            <a:r>
              <a:rPr lang="en-US" dirty="0" smtClean="0"/>
              <a:t>A successful transition depends on whether hospitals have adequately educated patients about key elements of care, such as diagnosis and </a:t>
            </a:r>
            <a:r>
              <a:rPr lang="en-US" dirty="0" err="1" smtClean="0"/>
              <a:t>followup</a:t>
            </a:r>
            <a:r>
              <a:rPr lang="en-US" dirty="0" smtClean="0"/>
              <a:t> plans (</a:t>
            </a:r>
            <a:r>
              <a:rPr lang="en-US" dirty="0" err="1" smtClean="0"/>
              <a:t>Horwitz</a:t>
            </a:r>
            <a:r>
              <a:rPr lang="en-US" dirty="0" smtClean="0"/>
              <a:t>, et al., 2013). </a:t>
            </a:r>
          </a:p>
        </p:txBody>
      </p:sp>
    </p:spTree>
    <p:extLst>
      <p:ext uri="{BB962C8B-B14F-4D97-AF65-F5344CB8AC3E}">
        <p14:creationId xmlns:p14="http://schemas.microsoft.com/office/powerpoint/2010/main" val="3020168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smtClean="0"/>
              <a:t>Hospitalized adults with heart failure who were given complete written discharge instructions, by sex and race/ethnicity, 2005-2013</a:t>
            </a:r>
            <a:endParaRPr lang="en-US" sz="2000" dirty="0"/>
          </a:p>
        </p:txBody>
      </p:sp>
      <p:graphicFrame>
        <p:nvGraphicFramePr>
          <p:cNvPr id="8" name="Content Placeholder 5"/>
          <p:cNvGraphicFramePr>
            <a:graphicFrameLocks noGrp="1"/>
          </p:cNvGraphicFramePr>
          <p:nvPr>
            <p:ph sz="half" idx="1"/>
            <p:extLst>
              <p:ext uri="{D42A27DB-BD31-4B8C-83A1-F6EECF244321}">
                <p14:modId xmlns:p14="http://schemas.microsoft.com/office/powerpoint/2010/main" val="2812109230"/>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p:cNvGraphicFramePr>
            <a:graphicFrameLocks noGrp="1"/>
          </p:cNvGraphicFramePr>
          <p:nvPr>
            <p:ph sz="half" idx="2"/>
            <p:extLst>
              <p:ext uri="{D42A27DB-BD31-4B8C-83A1-F6EECF244321}">
                <p14:modId xmlns:p14="http://schemas.microsoft.com/office/powerpoint/2010/main" val="1869365704"/>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2"/>
          <p:cNvSpPr txBox="1">
            <a:spLocks noChangeArrowheads="1"/>
          </p:cNvSpPr>
          <p:nvPr/>
        </p:nvSpPr>
        <p:spPr bwMode="auto">
          <a:xfrm>
            <a:off x="1256211" y="2468880"/>
            <a:ext cx="1280160" cy="3657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1200"/>
              </a:spcAft>
            </a:pPr>
            <a:r>
              <a:rPr lang="en-US" sz="1000" dirty="0" smtClean="0">
                <a:effectLst/>
                <a:ea typeface="Times New Roman"/>
              </a:rPr>
              <a:t>2012 </a:t>
            </a:r>
            <a:r>
              <a:rPr lang="en-US" sz="1000" dirty="0">
                <a:effectLst/>
                <a:ea typeface="Times New Roman"/>
              </a:rPr>
              <a:t>Achievable Benchmark: </a:t>
            </a:r>
            <a:r>
              <a:rPr lang="en-US" sz="1000" dirty="0" smtClean="0">
                <a:effectLst/>
                <a:ea typeface="Times New Roman"/>
              </a:rPr>
              <a:t>96.2%</a:t>
            </a:r>
            <a:endParaRPr lang="en-US" sz="1200" dirty="0">
              <a:effectLst/>
              <a:ea typeface="Times New Roman"/>
            </a:endParaRPr>
          </a:p>
        </p:txBody>
      </p:sp>
      <p:sp>
        <p:nvSpPr>
          <p:cNvPr id="2" name="Rectangle 1"/>
          <p:cNvSpPr/>
          <p:nvPr/>
        </p:nvSpPr>
        <p:spPr>
          <a:xfrm>
            <a:off x="457200" y="5852160"/>
            <a:ext cx="7518400" cy="400110"/>
          </a:xfrm>
          <a:prstGeom prst="rect">
            <a:avLst/>
          </a:prstGeom>
        </p:spPr>
        <p:txBody>
          <a:bodyPr wrap="square">
            <a:spAutoFit/>
          </a:bodyPr>
          <a:lstStyle/>
          <a:p>
            <a:r>
              <a:rPr lang="en-US" sz="1000" b="1" dirty="0" smtClean="0"/>
              <a:t>Key: </a:t>
            </a:r>
            <a:r>
              <a:rPr lang="en-US" sz="1000" dirty="0" smtClean="0"/>
              <a:t>AI/AN = American Indian or Alaska Native.</a:t>
            </a:r>
          </a:p>
          <a:p>
            <a:r>
              <a:rPr lang="en-US" sz="1000" b="1" dirty="0" smtClean="0"/>
              <a:t>Source</a:t>
            </a:r>
            <a:r>
              <a:rPr lang="en-US" sz="1000" b="1" dirty="0"/>
              <a:t>:</a:t>
            </a:r>
            <a:r>
              <a:rPr lang="en-US" sz="1000" dirty="0"/>
              <a:t> Centers for Medicare &amp; Medicaid Services, Medicare Quality Improvement Organization </a:t>
            </a:r>
            <a:r>
              <a:rPr lang="en-US" sz="1000" dirty="0" smtClean="0"/>
              <a:t>Program, 2005-2013.</a:t>
            </a:r>
            <a:endParaRPr lang="en-US" sz="1000" dirty="0"/>
          </a:p>
        </p:txBody>
      </p:sp>
    </p:spTree>
    <p:extLst>
      <p:ext uri="{BB962C8B-B14F-4D97-AF65-F5344CB8AC3E}">
        <p14:creationId xmlns:p14="http://schemas.microsoft.com/office/powerpoint/2010/main" val="1154511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 hospital patients who did not receive good communication about discharge information, by race and age, 2009-2014</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0262378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985612562"/>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57200" y="5760720"/>
            <a:ext cx="7772400" cy="457200"/>
          </a:xfrm>
          <a:prstGeom prst="rect">
            <a:avLst/>
          </a:prstGeom>
        </p:spPr>
        <p:txBody>
          <a:bodyPr wrap="square">
            <a:spAutoFit/>
          </a:bodyPr>
          <a:lstStyle/>
          <a:p>
            <a:r>
              <a:rPr lang="en-US" sz="1000" b="1" dirty="0" smtClean="0"/>
              <a:t>Key: </a:t>
            </a:r>
            <a:r>
              <a:rPr lang="en-US" sz="1000" dirty="0" smtClean="0"/>
              <a:t>NHOPI = Native Hawaiian or Other Pacific Islander; AI/AN = American Indian or Alaska Native.</a:t>
            </a:r>
          </a:p>
          <a:p>
            <a:r>
              <a:rPr lang="en-US" sz="1000" b="1" dirty="0" smtClean="0"/>
              <a:t>Source</a:t>
            </a:r>
            <a:r>
              <a:rPr lang="en-US" sz="1000" b="1" dirty="0"/>
              <a:t>:</a:t>
            </a:r>
            <a:r>
              <a:rPr lang="en-US" sz="1000" dirty="0"/>
              <a:t> </a:t>
            </a:r>
            <a:r>
              <a:rPr lang="en-US" sz="1000" dirty="0" smtClean="0"/>
              <a:t>Centers </a:t>
            </a:r>
            <a:r>
              <a:rPr lang="en-US" sz="1000" dirty="0"/>
              <a:t>for Medicare &amp; Medicaid Services, Hospital Consumer Assessment of Healthcare Providers and </a:t>
            </a:r>
            <a:r>
              <a:rPr lang="en-US" sz="1000" dirty="0" smtClean="0"/>
              <a:t>Systems,.2009-2014.</a:t>
            </a:r>
            <a:endParaRPr lang="en-US" sz="1000" dirty="0"/>
          </a:p>
        </p:txBody>
      </p:sp>
    </p:spTree>
    <p:extLst>
      <p:ext uri="{BB962C8B-B14F-4D97-AF65-F5344CB8AC3E}">
        <p14:creationId xmlns:p14="http://schemas.microsoft.com/office/powerpoint/2010/main" val="70915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200" dirty="0" smtClean="0"/>
              <a:t>Adult </a:t>
            </a:r>
            <a:r>
              <a:rPr lang="en-US" sz="2200" dirty="0"/>
              <a:t>hospital patients who strongly </a:t>
            </a:r>
            <a:r>
              <a:rPr lang="en-US" sz="2200" dirty="0" smtClean="0"/>
              <a:t>disagreed or disagreed </a:t>
            </a:r>
            <a:r>
              <a:rPr lang="en-US" sz="2200" dirty="0"/>
              <a:t>that they understood how to manage their health after discharge, by race, 2014</a:t>
            </a:r>
            <a:br>
              <a:rPr lang="en-US" sz="2200" dirty="0"/>
            </a:br>
            <a:endParaRPr lang="en-US" sz="22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5631496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5"/>
          <p:cNvGraphicFramePr>
            <a:graphicFrameLocks noGrp="1"/>
          </p:cNvGraphicFramePr>
          <p:nvPr>
            <p:ph sz="half" idx="1"/>
            <p:extLst>
              <p:ext uri="{D42A27DB-BD31-4B8C-83A1-F6EECF244321}">
                <p14:modId xmlns:p14="http://schemas.microsoft.com/office/powerpoint/2010/main" val="234664311"/>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760720"/>
            <a:ext cx="8229600" cy="553998"/>
          </a:xfrm>
          <a:prstGeom prst="rect">
            <a:avLst/>
          </a:prstGeom>
          <a:noFill/>
        </p:spPr>
        <p:txBody>
          <a:bodyPr wrap="square" rtlCol="0">
            <a:spAutoFit/>
          </a:bodyPr>
          <a:lstStyle/>
          <a:p>
            <a:r>
              <a:rPr lang="en-US" sz="1000" b="1" dirty="0"/>
              <a:t>Key: </a:t>
            </a:r>
            <a:r>
              <a:rPr lang="en-US" sz="1000" dirty="0"/>
              <a:t>NHOPI = Native Hawaiian or Other Pacific Islander; AI/AN = American Indian or Alaska Native.</a:t>
            </a:r>
          </a:p>
          <a:p>
            <a:r>
              <a:rPr lang="en-US" sz="1000" b="1" dirty="0" smtClean="0"/>
              <a:t>Source</a:t>
            </a:r>
            <a:r>
              <a:rPr lang="en-US" sz="1000" b="1" dirty="0"/>
              <a:t>: </a:t>
            </a:r>
            <a:r>
              <a:rPr lang="en-US" sz="1000" dirty="0"/>
              <a:t>Centers for Medicare &amp; Medicaid Services, Hospital Consumer Assessment of Healthcare Providers and </a:t>
            </a:r>
            <a:r>
              <a:rPr lang="en-US" sz="1000" dirty="0" smtClean="0"/>
              <a:t>Systems, 2014.</a:t>
            </a:r>
            <a:endParaRPr lang="en-US" sz="1000" dirty="0"/>
          </a:p>
          <a:p>
            <a:endParaRPr lang="en-US" sz="1000" dirty="0"/>
          </a:p>
        </p:txBody>
      </p:sp>
    </p:spTree>
    <p:extLst>
      <p:ext uri="{BB962C8B-B14F-4D97-AF65-F5344CB8AC3E}">
        <p14:creationId xmlns:p14="http://schemas.microsoft.com/office/powerpoint/2010/main" val="2176444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National Healthcare Quality and Disparities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Annual report to Congress mandated in the Healthcare Research and Quality Act of 1999 (P.L. 106-129)</a:t>
            </a:r>
          </a:p>
          <a:p>
            <a:r>
              <a:rPr lang="en-US" dirty="0" smtClean="0"/>
              <a:t>Provides a comprehensive overview of: </a:t>
            </a:r>
          </a:p>
          <a:p>
            <a:pPr lvl="1"/>
            <a:r>
              <a:rPr lang="en-US" dirty="0" smtClean="0"/>
              <a:t>Quality of health care received by the general U.S. population</a:t>
            </a:r>
          </a:p>
          <a:p>
            <a:pPr lvl="1"/>
            <a:r>
              <a:rPr lang="en-US" dirty="0" smtClean="0"/>
              <a:t>Disparities in care experienced by different racial, ethnic, and socioeconomic groups</a:t>
            </a:r>
          </a:p>
          <a:p>
            <a:r>
              <a:rPr lang="en-US" dirty="0" smtClean="0"/>
              <a:t>Assesses the performance of our health system and identifies areas of strengths and weaknesses along three main axes: </a:t>
            </a:r>
          </a:p>
          <a:p>
            <a:pPr lvl="1"/>
            <a:r>
              <a:rPr lang="en-US" dirty="0" smtClean="0"/>
              <a:t>Access to health care</a:t>
            </a:r>
          </a:p>
          <a:p>
            <a:pPr lvl="1"/>
            <a:r>
              <a:rPr lang="en-US" dirty="0" smtClean="0"/>
              <a:t>Quality of health care</a:t>
            </a:r>
          </a:p>
          <a:p>
            <a:pPr lvl="1"/>
            <a:r>
              <a:rPr lang="en-US" dirty="0" smtClean="0"/>
              <a:t>Priorities of the National Quality Strategy</a:t>
            </a:r>
          </a:p>
          <a:p>
            <a:endParaRPr lang="en-US" dirty="0"/>
          </a:p>
        </p:txBody>
      </p:sp>
    </p:spTree>
    <p:extLst>
      <p:ext uri="{BB962C8B-B14F-4D97-AF65-F5344CB8AC3E}">
        <p14:creationId xmlns:p14="http://schemas.microsoft.com/office/powerpoint/2010/main" val="2021949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086600" cy="990600"/>
          </a:xfrm>
        </p:spPr>
        <p:txBody>
          <a:bodyPr>
            <a:noAutofit/>
          </a:bodyPr>
          <a:lstStyle/>
          <a:p>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600" dirty="0" smtClean="0"/>
              <a:t>Adult </a:t>
            </a:r>
            <a:r>
              <a:rPr lang="en-US" sz="1600" dirty="0"/>
              <a:t>hospital patients who strongly </a:t>
            </a:r>
            <a:r>
              <a:rPr lang="en-US" sz="1600" dirty="0" smtClean="0"/>
              <a:t>disagreed </a:t>
            </a:r>
            <a:r>
              <a:rPr lang="en-US" sz="1600" dirty="0"/>
              <a:t>or </a:t>
            </a:r>
            <a:r>
              <a:rPr lang="en-US" sz="1600" dirty="0" smtClean="0"/>
              <a:t>disagreed </a:t>
            </a:r>
            <a:r>
              <a:rPr lang="en-US" sz="1600" dirty="0"/>
              <a:t>that staff took their preferences and those of their family and </a:t>
            </a:r>
            <a:r>
              <a:rPr lang="en-US" sz="1600" dirty="0" smtClean="0"/>
              <a:t>caregiver </a:t>
            </a:r>
            <a:r>
              <a:rPr lang="en-US" sz="1600" dirty="0"/>
              <a:t>into account when deciding what the patient's discharge health care would be, by </a:t>
            </a:r>
            <a:r>
              <a:rPr lang="en-US" sz="1600" dirty="0" smtClean="0"/>
              <a:t>race and stratified by language spoken at home, </a:t>
            </a:r>
            <a:r>
              <a:rPr lang="en-US" sz="1600" dirty="0"/>
              <a:t>2014</a:t>
            </a:r>
            <a:br>
              <a:rPr lang="en-US" sz="1600" dirty="0"/>
            </a:br>
            <a:r>
              <a:rPr lang="en-US" sz="2400" dirty="0" smtClean="0"/>
              <a:t/>
            </a:r>
            <a:br>
              <a:rPr lang="en-US" sz="2400" dirty="0" smtClean="0"/>
            </a:br>
            <a:endParaRPr lang="en-US" sz="2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00426941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48305603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760720"/>
            <a:ext cx="8077200" cy="457200"/>
          </a:xfrm>
          <a:prstGeom prst="rect">
            <a:avLst/>
          </a:prstGeom>
          <a:noFill/>
        </p:spPr>
        <p:txBody>
          <a:bodyPr wrap="square" rtlCol="0">
            <a:spAutoFit/>
          </a:bodyPr>
          <a:lstStyle/>
          <a:p>
            <a:r>
              <a:rPr lang="en-US" sz="1000" b="1" dirty="0"/>
              <a:t>Key: </a:t>
            </a:r>
            <a:r>
              <a:rPr lang="en-US" sz="1000" dirty="0"/>
              <a:t>NHOPI = Native Hawaiian or Other Pacific Islander; AI/AN = American Indian or Alaska Native.</a:t>
            </a:r>
          </a:p>
          <a:p>
            <a:r>
              <a:rPr lang="en-US" sz="1000" b="1" dirty="0"/>
              <a:t>Source: </a:t>
            </a:r>
            <a:r>
              <a:rPr lang="en-US" sz="1000" dirty="0"/>
              <a:t>Centers for Medicare &amp; Medicaid Services, Hospital Consumer Assessment of Healthcare Providers and Systems, 2014.</a:t>
            </a:r>
          </a:p>
          <a:p>
            <a:endParaRPr lang="en-US" sz="1000" dirty="0"/>
          </a:p>
        </p:txBody>
      </p:sp>
    </p:spTree>
    <p:extLst>
      <p:ext uri="{BB962C8B-B14F-4D97-AF65-F5344CB8AC3E}">
        <p14:creationId xmlns:p14="http://schemas.microsoft.com/office/powerpoint/2010/main" val="4063130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Readmissions</a:t>
            </a:r>
            <a:endParaRPr lang="en-US" dirty="0"/>
          </a:p>
        </p:txBody>
      </p:sp>
      <p:sp>
        <p:nvSpPr>
          <p:cNvPr id="3" name="Content Placeholder 2"/>
          <p:cNvSpPr>
            <a:spLocks noGrp="1"/>
          </p:cNvSpPr>
          <p:nvPr>
            <p:ph idx="1"/>
          </p:nvPr>
        </p:nvSpPr>
        <p:spPr/>
        <p:txBody>
          <a:bodyPr/>
          <a:lstStyle/>
          <a:p>
            <a:r>
              <a:rPr lang="en-US" dirty="0" smtClean="0"/>
              <a:t>Hospital readmission shortly after discharge is a marker of inpatient quality of care and a significant contributor to rising health care costs (Hasan, 2010). </a:t>
            </a:r>
          </a:p>
          <a:p>
            <a:r>
              <a:rPr lang="en-US" dirty="0" smtClean="0"/>
              <a:t>In 2013, approximately two-thirds of U.S. hospitals faced financial penalties from CMS because of excessively high 30-day readmission rates for acute myocardial infarction, heart failure, and pneumonia (Rau, 2013).</a:t>
            </a:r>
          </a:p>
          <a:p>
            <a:endParaRPr lang="en-US" dirty="0"/>
          </a:p>
        </p:txBody>
      </p:sp>
    </p:spTree>
    <p:extLst>
      <p:ext uri="{BB962C8B-B14F-4D97-AF65-F5344CB8AC3E}">
        <p14:creationId xmlns:p14="http://schemas.microsoft.com/office/powerpoint/2010/main" val="845885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944562"/>
          </a:xfrm>
        </p:spPr>
        <p:txBody>
          <a:bodyPr>
            <a:noAutofit/>
          </a:bodyPr>
          <a:lstStyle/>
          <a:p>
            <a:r>
              <a:rPr lang="en-US" sz="2200" dirty="0"/>
              <a:t>Median hospital 30-day </a:t>
            </a:r>
            <a:r>
              <a:rPr lang="en-US" sz="2200" dirty="0" smtClean="0"/>
              <a:t>risk-standardized </a:t>
            </a:r>
            <a:r>
              <a:rPr lang="en-US" sz="2200" dirty="0"/>
              <a:t>readmission rate </a:t>
            </a:r>
            <a:r>
              <a:rPr lang="en-US" sz="2200" dirty="0" smtClean="0"/>
              <a:t>for </a:t>
            </a:r>
            <a:r>
              <a:rPr lang="en-US" sz="2200" dirty="0"/>
              <a:t>certain conditions, </a:t>
            </a:r>
            <a:r>
              <a:rPr lang="en-US" sz="2200" dirty="0" smtClean="0"/>
              <a:t>adults age 65 and over, July 2010-June </a:t>
            </a:r>
            <a:r>
              <a:rPr lang="en-US" sz="2200" dirty="0"/>
              <a:t>2013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728659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1015663"/>
          </a:xfrm>
          <a:prstGeom prst="rect">
            <a:avLst/>
          </a:prstGeom>
          <a:noFill/>
        </p:spPr>
        <p:txBody>
          <a:bodyPr wrap="square" rtlCol="0">
            <a:spAutoFit/>
          </a:bodyPr>
          <a:lstStyle/>
          <a:p>
            <a:pPr>
              <a:tabLst>
                <a:tab pos="2578100" algn="l"/>
              </a:tabLst>
            </a:pPr>
            <a:r>
              <a:rPr lang="en-US" sz="1000" b="1" dirty="0">
                <a:latin typeface="Arial" pitchFamily="34" charset="0"/>
                <a:cs typeface="Arial" pitchFamily="34" charset="0"/>
              </a:rPr>
              <a:t>Key: </a:t>
            </a:r>
            <a:r>
              <a:rPr lang="en-US" sz="1000" dirty="0" smtClean="0">
                <a:latin typeface="Arial" pitchFamily="34" charset="0"/>
                <a:cs typeface="Arial" pitchFamily="34" charset="0"/>
              </a:rPr>
              <a:t>COPD </a:t>
            </a:r>
            <a:r>
              <a:rPr lang="en-US" sz="1000" dirty="0">
                <a:latin typeface="Arial" pitchFamily="34" charset="0"/>
                <a:cs typeface="Arial" pitchFamily="34" charset="0"/>
              </a:rPr>
              <a:t>= chronic obstructive pulmonary </a:t>
            </a:r>
            <a:r>
              <a:rPr lang="en-US" sz="1000" dirty="0" smtClean="0">
                <a:latin typeface="Arial" pitchFamily="34" charset="0"/>
                <a:cs typeface="Arial" pitchFamily="34" charset="0"/>
              </a:rPr>
              <a:t>disease; </a:t>
            </a:r>
            <a:r>
              <a:rPr lang="en-US" sz="1000" dirty="0">
                <a:latin typeface="Arial" pitchFamily="34" charset="0"/>
                <a:cs typeface="Arial" pitchFamily="34" charset="0"/>
              </a:rPr>
              <a:t>AMI = acute myocardial </a:t>
            </a:r>
            <a:r>
              <a:rPr lang="en-US" sz="1000" dirty="0" smtClean="0">
                <a:latin typeface="Arial" pitchFamily="34" charset="0"/>
                <a:cs typeface="Arial" pitchFamily="34" charset="0"/>
              </a:rPr>
              <a:t>infarction. </a:t>
            </a:r>
            <a:endParaRPr lang="en-US" sz="1000" dirty="0">
              <a:latin typeface="Arial" pitchFamily="34" charset="0"/>
              <a:cs typeface="Arial" pitchFamily="34" charset="0"/>
            </a:endParaRPr>
          </a:p>
          <a:p>
            <a:r>
              <a:rPr lang="en-US" sz="1000" b="1" dirty="0">
                <a:latin typeface="Arial" pitchFamily="34" charset="0"/>
                <a:cs typeface="Arial" pitchFamily="34" charset="0"/>
              </a:rPr>
              <a:t>Denominator: </a:t>
            </a:r>
            <a:r>
              <a:rPr lang="en-US" sz="1000" dirty="0" smtClean="0">
                <a:latin typeface="Arial" pitchFamily="34" charset="0"/>
                <a:cs typeface="Arial" pitchFamily="34" charset="0"/>
              </a:rPr>
              <a:t>Expected </a:t>
            </a:r>
            <a:r>
              <a:rPr lang="en-US" sz="1000" dirty="0">
                <a:latin typeface="Arial" pitchFamily="34" charset="0"/>
                <a:cs typeface="Arial" pitchFamily="34" charset="0"/>
              </a:rPr>
              <a:t>number of </a:t>
            </a:r>
            <a:r>
              <a:rPr lang="en-US" sz="1000" dirty="0" smtClean="0">
                <a:latin typeface="Arial" pitchFamily="34" charset="0"/>
                <a:cs typeface="Arial" pitchFamily="34" charset="0"/>
              </a:rPr>
              <a:t>readmissions </a:t>
            </a:r>
            <a:r>
              <a:rPr lang="en-US" sz="1000" dirty="0">
                <a:latin typeface="Arial" pitchFamily="34" charset="0"/>
                <a:cs typeface="Arial" pitchFamily="34" charset="0"/>
              </a:rPr>
              <a:t>for </a:t>
            </a:r>
            <a:r>
              <a:rPr lang="en-US" sz="1000" dirty="0" smtClean="0">
                <a:latin typeface="Arial" pitchFamily="34" charset="0"/>
                <a:cs typeface="Arial" pitchFamily="34" charset="0"/>
              </a:rPr>
              <a:t>Medicare fee-for-service</a:t>
            </a:r>
            <a:r>
              <a:rPr lang="en-US" sz="1000" dirty="0" smtClean="0">
                <a:solidFill>
                  <a:srgbClr val="0000FF"/>
                </a:solidFill>
                <a:latin typeface="Arial" pitchFamily="34" charset="0"/>
                <a:cs typeface="Arial" pitchFamily="34" charset="0"/>
              </a:rPr>
              <a:t> </a:t>
            </a:r>
            <a:r>
              <a:rPr lang="en-US" sz="1000" dirty="0" smtClean="0">
                <a:latin typeface="Arial" pitchFamily="34" charset="0"/>
                <a:cs typeface="Arial" pitchFamily="34" charset="0"/>
              </a:rPr>
              <a:t>patients age </a:t>
            </a:r>
            <a:r>
              <a:rPr lang="en-US" sz="1000" dirty="0">
                <a:latin typeface="Arial" pitchFamily="34" charset="0"/>
                <a:cs typeface="Arial" pitchFamily="34" charset="0"/>
              </a:rPr>
              <a:t>65 years and </a:t>
            </a:r>
            <a:r>
              <a:rPr lang="en-US" sz="1000" dirty="0" smtClean="0">
                <a:latin typeface="Arial" pitchFamily="34" charset="0"/>
                <a:cs typeface="Arial" pitchFamily="34" charset="0"/>
              </a:rPr>
              <a:t>over </a:t>
            </a:r>
            <a:r>
              <a:rPr lang="en-US" sz="1000" dirty="0">
                <a:latin typeface="Arial" pitchFamily="34" charset="0"/>
                <a:cs typeface="Arial" pitchFamily="34" charset="0"/>
              </a:rPr>
              <a:t>for each disease type given the hospital’s case </a:t>
            </a:r>
            <a:r>
              <a:rPr lang="en-US" sz="1000" dirty="0" smtClean="0">
                <a:latin typeface="Arial" pitchFamily="34" charset="0"/>
                <a:cs typeface="Arial" pitchFamily="34" charset="0"/>
              </a:rPr>
              <a:t>mix.</a:t>
            </a:r>
            <a:endParaRPr lang="en-US" sz="1000" dirty="0">
              <a:latin typeface="Arial" pitchFamily="34" charset="0"/>
              <a:cs typeface="Arial" pitchFamily="34" charset="0"/>
            </a:endParaRPr>
          </a:p>
          <a:p>
            <a:r>
              <a:rPr lang="en-US" sz="1000" b="1" dirty="0">
                <a:latin typeface="Arial" pitchFamily="34" charset="0"/>
                <a:cs typeface="Arial" pitchFamily="34" charset="0"/>
              </a:rPr>
              <a:t>Source: </a:t>
            </a:r>
            <a:r>
              <a:rPr lang="en-US" sz="1000" dirty="0">
                <a:latin typeface="Arial" pitchFamily="34" charset="0"/>
                <a:cs typeface="Arial" pitchFamily="34" charset="0"/>
              </a:rPr>
              <a:t>Centers for Medicare &amp; Medicaid Services, 2014 Medicare Hospital Quality </a:t>
            </a:r>
            <a:r>
              <a:rPr lang="en-US" sz="1000" dirty="0" err="1">
                <a:latin typeface="Arial" pitchFamily="34" charset="0"/>
                <a:cs typeface="Arial" pitchFamily="34" charset="0"/>
              </a:rPr>
              <a:t>Chartbook</a:t>
            </a:r>
            <a:r>
              <a:rPr lang="en-US" sz="1000" dirty="0">
                <a:latin typeface="Arial" pitchFamily="34" charset="0"/>
                <a:cs typeface="Arial" pitchFamily="34" charset="0"/>
              </a:rPr>
              <a:t>.</a:t>
            </a:r>
            <a:endParaRPr lang="en-US" sz="1000" dirty="0"/>
          </a:p>
          <a:p>
            <a:r>
              <a:rPr lang="en-US" sz="1000" b="1" dirty="0" smtClean="0">
                <a:latin typeface="Arial" pitchFamily="34" charset="0"/>
                <a:cs typeface="Arial" pitchFamily="34" charset="0"/>
              </a:rPr>
              <a:t>Note</a:t>
            </a:r>
            <a:r>
              <a:rPr lang="en-US" sz="1000" b="1" dirty="0">
                <a:latin typeface="Arial" pitchFamily="34" charset="0"/>
                <a:cs typeface="Arial" pitchFamily="34" charset="0"/>
              </a:rPr>
              <a:t>: </a:t>
            </a:r>
            <a:r>
              <a:rPr lang="en-US" sz="1000" dirty="0">
                <a:latin typeface="Arial" pitchFamily="34" charset="0"/>
                <a:cs typeface="Arial" pitchFamily="34" charset="0"/>
              </a:rPr>
              <a:t>For this measure, lower rates are better. Readmission refers to an unplanned admission to a hospital for any condition or procedure 30 days after discharge. </a:t>
            </a:r>
            <a:endParaRPr lang="en-US" sz="1000" strike="sngStrike"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28427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Median hospital 30-day risk-standardized readmission rate, by percentage of patients who are Black, July 2010-June 2013 (combined)</a:t>
            </a:r>
            <a:endParaRPr lang="en-US" sz="2000" dirty="0"/>
          </a:p>
        </p:txBody>
      </p:sp>
      <p:sp>
        <p:nvSpPr>
          <p:cNvPr id="6" name="TextBox 5"/>
          <p:cNvSpPr txBox="1"/>
          <p:nvPr/>
        </p:nvSpPr>
        <p:spPr>
          <a:xfrm>
            <a:off x="457200" y="5212080"/>
            <a:ext cx="8229600" cy="1188720"/>
          </a:xfrm>
          <a:prstGeom prst="rect">
            <a:avLst/>
          </a:prstGeom>
          <a:noFill/>
        </p:spPr>
        <p:txBody>
          <a:bodyPr wrap="square" rtlCol="0">
            <a:spAutoFit/>
          </a:bodyPr>
          <a:lstStyle/>
          <a:p>
            <a:r>
              <a:rPr lang="en-US" sz="1000" b="1" dirty="0" smtClean="0">
                <a:cs typeface="Arial" pitchFamily="34" charset="0"/>
              </a:rPr>
              <a:t>Key:</a:t>
            </a:r>
            <a:r>
              <a:rPr lang="en-US" sz="1000" dirty="0" smtClean="0">
                <a:cs typeface="Arial" pitchFamily="34" charset="0"/>
              </a:rPr>
              <a:t> AMI = acute myocardial infarction; COPD = chronic obstructive pulmonary disease.</a:t>
            </a:r>
          </a:p>
          <a:p>
            <a:r>
              <a:rPr lang="en-US" sz="1000" b="1" dirty="0">
                <a:cs typeface="Arial" pitchFamily="34" charset="0"/>
              </a:rPr>
              <a:t>Source: </a:t>
            </a:r>
            <a:r>
              <a:rPr lang="en-US" sz="1000" dirty="0">
                <a:cs typeface="Arial" pitchFamily="34" charset="0"/>
              </a:rPr>
              <a:t>Centers for Medicare &amp; Medicaid Services, CMS Medicare Hospital Quality </a:t>
            </a:r>
            <a:r>
              <a:rPr lang="en-US" sz="1000" dirty="0" err="1">
                <a:cs typeface="Arial" pitchFamily="34" charset="0"/>
              </a:rPr>
              <a:t>Chartbook</a:t>
            </a:r>
            <a:r>
              <a:rPr lang="en-US" sz="1000" dirty="0">
                <a:cs typeface="Arial" pitchFamily="34" charset="0"/>
              </a:rPr>
              <a:t>: Performance Report on Outcome Measures, September 2014. </a:t>
            </a:r>
            <a:endParaRPr lang="en-US" sz="1000" dirty="0">
              <a:solidFill>
                <a:srgbClr val="FF0000"/>
              </a:solidFill>
              <a:cs typeface="Arial" pitchFamily="34" charset="0"/>
            </a:endParaRPr>
          </a:p>
          <a:p>
            <a:r>
              <a:rPr lang="en-US" sz="1000" b="1" dirty="0" smtClean="0">
                <a:cs typeface="Arial" pitchFamily="34" charset="0"/>
              </a:rPr>
              <a:t>Denominator: </a:t>
            </a:r>
            <a:r>
              <a:rPr lang="en-US" sz="1000" dirty="0" smtClean="0">
                <a:cs typeface="Arial" pitchFamily="34" charset="0"/>
              </a:rPr>
              <a:t>Expected number of readmissions for patients age 65 years and over for each disease type given the hospital’s case mix.</a:t>
            </a:r>
          </a:p>
          <a:p>
            <a:r>
              <a:rPr lang="en-US" sz="1000" b="1" dirty="0" smtClean="0">
                <a:cs typeface="Arial" pitchFamily="34" charset="0"/>
              </a:rPr>
              <a:t>Note: </a:t>
            </a:r>
            <a:r>
              <a:rPr lang="en-US" sz="1000" dirty="0" smtClean="0">
                <a:cs typeface="Arial" pitchFamily="34" charset="0"/>
              </a:rPr>
              <a:t>For this measure, lower rates are better. The risk-standardized readmission rate is calculated as the number of “predicted” readmissions divided by the number of “expected” readmissions, multiplied by the national unadjusted readmission rate. For AMI, low Black patient share is defined as 0% and high as ≥22%. For the other four conditions, low share is defined as 0% and high as ≥23%. </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 </a:t>
            </a:r>
          </a:p>
          <a:p>
            <a:endParaRPr lang="en-US" sz="1000" dirty="0" smtClean="0">
              <a:latin typeface="Arial" pitchFamily="34" charset="0"/>
              <a:cs typeface="Arial" pitchFamily="34" charset="0"/>
            </a:endParaRPr>
          </a:p>
          <a:p>
            <a:endParaRPr lang="en-US" dirty="0">
              <a:latin typeface="Arial" pitchFamily="34" charset="0"/>
              <a:cs typeface="Arial" pitchFamily="34" charset="0"/>
            </a:endParaRPr>
          </a:p>
        </p:txBody>
      </p:sp>
      <p:graphicFrame>
        <p:nvGraphicFramePr>
          <p:cNvPr id="4" name="Chart 3"/>
          <p:cNvGraphicFramePr/>
          <p:nvPr>
            <p:extLst>
              <p:ext uri="{D42A27DB-BD31-4B8C-83A1-F6EECF244321}">
                <p14:modId xmlns:p14="http://schemas.microsoft.com/office/powerpoint/2010/main" val="2027267985"/>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685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Median hospital 30-day </a:t>
            </a:r>
            <a:r>
              <a:rPr lang="en-US" sz="2000" dirty="0" smtClean="0"/>
              <a:t>risk-standardized </a:t>
            </a:r>
            <a:r>
              <a:rPr lang="en-US" sz="2000" dirty="0"/>
              <a:t>readmission </a:t>
            </a:r>
            <a:r>
              <a:rPr lang="en-US" sz="2000" dirty="0" smtClean="0"/>
              <a:t>rate, </a:t>
            </a:r>
            <a:r>
              <a:rPr lang="en-US" sz="2000" dirty="0"/>
              <a:t>by </a:t>
            </a:r>
            <a:r>
              <a:rPr lang="en-US" sz="2000" dirty="0" smtClean="0"/>
              <a:t>percentage </a:t>
            </a:r>
            <a:r>
              <a:rPr lang="en-US" sz="2000" dirty="0"/>
              <a:t>of patients </a:t>
            </a:r>
            <a:r>
              <a:rPr lang="en-US" sz="2000" dirty="0" smtClean="0"/>
              <a:t>who have </a:t>
            </a:r>
            <a:r>
              <a:rPr lang="en-US" sz="2000" dirty="0"/>
              <a:t>Medicaid, July </a:t>
            </a:r>
            <a:r>
              <a:rPr lang="en-US" sz="2000" dirty="0" smtClean="0"/>
              <a:t>2010-June 2013 (combined)</a:t>
            </a:r>
            <a:endParaRPr lang="en-US" sz="2000" dirty="0"/>
          </a:p>
        </p:txBody>
      </p:sp>
      <p:sp>
        <p:nvSpPr>
          <p:cNvPr id="5" name="TextBox 4"/>
          <p:cNvSpPr txBox="1"/>
          <p:nvPr/>
        </p:nvSpPr>
        <p:spPr>
          <a:xfrm>
            <a:off x="457200" y="5212080"/>
            <a:ext cx="8229600" cy="1600438"/>
          </a:xfrm>
          <a:prstGeom prst="rect">
            <a:avLst/>
          </a:prstGeom>
          <a:noFill/>
        </p:spPr>
        <p:txBody>
          <a:bodyPr wrap="square" rtlCol="0">
            <a:spAutoFit/>
          </a:bodyPr>
          <a:lstStyle/>
          <a:p>
            <a:r>
              <a:rPr lang="en-US" sz="1000" b="1" dirty="0">
                <a:cs typeface="Arial" pitchFamily="34" charset="0"/>
              </a:rPr>
              <a:t>Key:</a:t>
            </a:r>
            <a:r>
              <a:rPr lang="en-US" sz="1000" dirty="0">
                <a:cs typeface="Arial" pitchFamily="34" charset="0"/>
              </a:rPr>
              <a:t> AMI = acute myocardial infarction; COPD = chronic obstructive pulmonary disease.</a:t>
            </a:r>
          </a:p>
          <a:p>
            <a:r>
              <a:rPr lang="en-US" sz="1000" b="1" dirty="0">
                <a:cs typeface="Arial" pitchFamily="34" charset="0"/>
              </a:rPr>
              <a:t>Source: </a:t>
            </a:r>
            <a:r>
              <a:rPr lang="en-US" sz="1000" dirty="0">
                <a:cs typeface="Arial" pitchFamily="34" charset="0"/>
              </a:rPr>
              <a:t>Centers for Medicare &amp; Medicaid Services, CMS Medicare Hospital Quality </a:t>
            </a:r>
            <a:r>
              <a:rPr lang="en-US" sz="1000" dirty="0" err="1">
                <a:cs typeface="Arial" pitchFamily="34" charset="0"/>
              </a:rPr>
              <a:t>Chartbook</a:t>
            </a:r>
            <a:r>
              <a:rPr lang="en-US" sz="1000" dirty="0">
                <a:cs typeface="Arial" pitchFamily="34" charset="0"/>
              </a:rPr>
              <a:t>: Performance Report on Outcome Measures, September 2014. </a:t>
            </a:r>
            <a:endParaRPr lang="en-US" sz="1000" dirty="0">
              <a:solidFill>
                <a:srgbClr val="FF0000"/>
              </a:solidFill>
              <a:cs typeface="Arial" pitchFamily="34" charset="0"/>
            </a:endParaRPr>
          </a:p>
          <a:p>
            <a:r>
              <a:rPr lang="en-US" sz="1000" b="1" dirty="0">
                <a:cs typeface="Arial" pitchFamily="34" charset="0"/>
              </a:rPr>
              <a:t>Denominator: </a:t>
            </a:r>
            <a:r>
              <a:rPr lang="en-US" sz="1000" dirty="0">
                <a:cs typeface="Arial" pitchFamily="34" charset="0"/>
              </a:rPr>
              <a:t>Expected number of readmissions for patients age 65 years and over for each disease type given the hospital’s case mix.</a:t>
            </a:r>
          </a:p>
          <a:p>
            <a:r>
              <a:rPr lang="en-US" sz="1000" b="1" dirty="0">
                <a:cs typeface="Arial" pitchFamily="34" charset="0"/>
              </a:rPr>
              <a:t>Note: </a:t>
            </a:r>
            <a:r>
              <a:rPr lang="en-US" sz="1000" dirty="0">
                <a:cs typeface="Arial" pitchFamily="34" charset="0"/>
              </a:rPr>
              <a:t>For this measure, lower rates are better. The risk-standardized readmission rate is calculated as the </a:t>
            </a:r>
            <a:r>
              <a:rPr lang="en-US" sz="1000" dirty="0" smtClean="0">
                <a:cs typeface="Arial" pitchFamily="34" charset="0"/>
              </a:rPr>
              <a:t>number </a:t>
            </a:r>
            <a:r>
              <a:rPr lang="en-US" sz="1000" dirty="0">
                <a:cs typeface="Arial" pitchFamily="34" charset="0"/>
              </a:rPr>
              <a:t>of “predicted” readmissions divided </a:t>
            </a:r>
            <a:r>
              <a:rPr lang="en-US" sz="1000" dirty="0" smtClean="0">
                <a:cs typeface="Arial" pitchFamily="34" charset="0"/>
              </a:rPr>
              <a:t>by the </a:t>
            </a:r>
            <a:r>
              <a:rPr lang="en-US" sz="1000" dirty="0">
                <a:cs typeface="Arial" pitchFamily="34" charset="0"/>
              </a:rPr>
              <a:t>number of “expected” readmissions, multiplied by the national unadjusted readmission rate. For </a:t>
            </a:r>
            <a:r>
              <a:rPr lang="en-US" sz="1000" dirty="0" smtClean="0">
                <a:cs typeface="Arial" pitchFamily="34" charset="0"/>
              </a:rPr>
              <a:t>AMI and stroke, </a:t>
            </a:r>
            <a:r>
              <a:rPr lang="en-US" sz="1000" dirty="0">
                <a:cs typeface="Arial" pitchFamily="34" charset="0"/>
              </a:rPr>
              <a:t>low </a:t>
            </a:r>
            <a:r>
              <a:rPr lang="en-US" sz="1000" dirty="0" smtClean="0">
                <a:cs typeface="Arial" pitchFamily="34" charset="0"/>
              </a:rPr>
              <a:t>Medicaid </a:t>
            </a:r>
            <a:r>
              <a:rPr lang="en-US" sz="1000" dirty="0">
                <a:cs typeface="Arial" pitchFamily="34" charset="0"/>
              </a:rPr>
              <a:t>patient share is defined as </a:t>
            </a:r>
            <a:r>
              <a:rPr lang="en-US" sz="1000" dirty="0" smtClean="0">
                <a:cs typeface="Arial" pitchFamily="34" charset="0"/>
              </a:rPr>
              <a:t>≤8% </a:t>
            </a:r>
            <a:r>
              <a:rPr lang="en-US" sz="1000" dirty="0">
                <a:cs typeface="Arial" pitchFamily="34" charset="0"/>
              </a:rPr>
              <a:t>and high as </a:t>
            </a:r>
            <a:r>
              <a:rPr lang="en-US" sz="1000" dirty="0" smtClean="0">
                <a:cs typeface="Arial" pitchFamily="34" charset="0"/>
              </a:rPr>
              <a:t>≥30%. </a:t>
            </a:r>
            <a:r>
              <a:rPr lang="en-US" sz="1000" dirty="0">
                <a:cs typeface="Arial" pitchFamily="34" charset="0"/>
              </a:rPr>
              <a:t>For </a:t>
            </a:r>
            <a:r>
              <a:rPr lang="en-US" sz="1000" dirty="0" smtClean="0">
                <a:cs typeface="Arial" pitchFamily="34" charset="0"/>
              </a:rPr>
              <a:t>heart failure and COPD, low </a:t>
            </a:r>
            <a:r>
              <a:rPr lang="en-US" sz="1000" dirty="0">
                <a:cs typeface="Arial" pitchFamily="34" charset="0"/>
              </a:rPr>
              <a:t>share is defined as </a:t>
            </a:r>
            <a:r>
              <a:rPr lang="en-US" sz="1000" dirty="0" smtClean="0">
                <a:cs typeface="Arial" pitchFamily="34" charset="0"/>
              </a:rPr>
              <a:t>≤7% </a:t>
            </a:r>
            <a:r>
              <a:rPr lang="en-US" sz="1000" dirty="0">
                <a:cs typeface="Arial" pitchFamily="34" charset="0"/>
              </a:rPr>
              <a:t>and high as </a:t>
            </a:r>
            <a:r>
              <a:rPr lang="en-US" sz="1000" dirty="0" smtClean="0">
                <a:cs typeface="Arial" pitchFamily="34" charset="0"/>
              </a:rPr>
              <a:t>≥29%. For pneumonia, low share is defined as ≤6% </a:t>
            </a:r>
            <a:r>
              <a:rPr lang="en-US" sz="1000" dirty="0">
                <a:cs typeface="Arial" pitchFamily="34" charset="0"/>
              </a:rPr>
              <a:t>and high as </a:t>
            </a:r>
            <a:r>
              <a:rPr lang="en-US" sz="1000" dirty="0" smtClean="0">
                <a:cs typeface="Arial" pitchFamily="34" charset="0"/>
              </a:rPr>
              <a:t>≥29%. </a:t>
            </a:r>
            <a:endParaRPr lang="en-US" sz="1000" dirty="0">
              <a:cs typeface="Arial" pitchFamily="34" charset="0"/>
            </a:endParaRPr>
          </a:p>
          <a:p>
            <a:endParaRPr lang="en-US" dirty="0"/>
          </a:p>
        </p:txBody>
      </p:sp>
      <p:graphicFrame>
        <p:nvGraphicFramePr>
          <p:cNvPr id="11" name="Chart 10"/>
          <p:cNvGraphicFramePr/>
          <p:nvPr>
            <p:extLst>
              <p:ext uri="{D42A27DB-BD31-4B8C-83A1-F6EECF244321}">
                <p14:modId xmlns:p14="http://schemas.microsoft.com/office/powerpoint/2010/main" val="2734709700"/>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3355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Preventable Emergency Department Visits</a:t>
            </a:r>
            <a:endParaRPr lang="en-US" dirty="0"/>
          </a:p>
        </p:txBody>
      </p:sp>
      <p:sp>
        <p:nvSpPr>
          <p:cNvPr id="3" name="Text Placeholder 2"/>
          <p:cNvSpPr>
            <a:spLocks noGrp="1"/>
          </p:cNvSpPr>
          <p:nvPr>
            <p:ph idx="1"/>
          </p:nvPr>
        </p:nvSpPr>
        <p:spPr>
          <a:xfrm>
            <a:off x="457200" y="1600200"/>
            <a:ext cx="8378190" cy="4525963"/>
          </a:xfrm>
        </p:spPr>
        <p:txBody>
          <a:bodyPr/>
          <a:lstStyle/>
          <a:p>
            <a:r>
              <a:rPr lang="en-US" dirty="0" smtClean="0"/>
              <a:t>Emergency department (ED) visits are costly.</a:t>
            </a:r>
          </a:p>
          <a:p>
            <a:r>
              <a:rPr lang="en-US" dirty="0" smtClean="0"/>
              <a:t>Because some visits are preventable, they may indicate:</a:t>
            </a:r>
          </a:p>
          <a:p>
            <a:pPr lvl="1"/>
            <a:r>
              <a:rPr lang="en-US" dirty="0" smtClean="0"/>
              <a:t>Poor care management, </a:t>
            </a:r>
          </a:p>
          <a:p>
            <a:pPr lvl="1"/>
            <a:r>
              <a:rPr lang="en-US" dirty="0" smtClean="0"/>
              <a:t>Inadequate access to care, or </a:t>
            </a:r>
          </a:p>
          <a:p>
            <a:pPr lvl="1"/>
            <a:r>
              <a:rPr lang="en-US" dirty="0" smtClean="0"/>
              <a:t>Poor choices on the part of patients (Dowd, et al., 2014).</a:t>
            </a:r>
            <a:endParaRPr lang="en-US" dirty="0"/>
          </a:p>
        </p:txBody>
      </p:sp>
    </p:spTree>
    <p:extLst>
      <p:ext uri="{BB962C8B-B14F-4D97-AF65-F5344CB8AC3E}">
        <p14:creationId xmlns:p14="http://schemas.microsoft.com/office/powerpoint/2010/main" val="4044094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Preventing Emergency Department Visits</a:t>
            </a:r>
            <a:endParaRPr lang="en-US" dirty="0"/>
          </a:p>
        </p:txBody>
      </p:sp>
      <p:sp>
        <p:nvSpPr>
          <p:cNvPr id="3" name="Content Placeholder 2"/>
          <p:cNvSpPr>
            <a:spLocks noGrp="1"/>
          </p:cNvSpPr>
          <p:nvPr>
            <p:ph idx="1"/>
          </p:nvPr>
        </p:nvSpPr>
        <p:spPr/>
        <p:txBody>
          <a:bodyPr/>
          <a:lstStyle/>
          <a:p>
            <a:r>
              <a:rPr lang="en-US" smtClean="0"/>
              <a:t>ED visits for conditions that are preventable or treatable with appropriate primary care lower health system efficiency and raise costs (Enard &amp; Ganelin, 2013).</a:t>
            </a:r>
          </a:p>
          <a:p>
            <a:r>
              <a:rPr lang="en-US" smtClean="0"/>
              <a:t>An estimated 13% to 27% of ED visits in the United States could be managed in physician offices, clinics, and urgent care centers, saving $4.4 billion annually (Weinick, et al., 2010).</a:t>
            </a:r>
            <a:endParaRPr lang="en-US" dirty="0"/>
          </a:p>
        </p:txBody>
      </p:sp>
    </p:spTree>
    <p:extLst>
      <p:ext uri="{BB962C8B-B14F-4D97-AF65-F5344CB8AC3E}">
        <p14:creationId xmlns:p14="http://schemas.microsoft.com/office/powerpoint/2010/main" val="1699084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Measures of Preventable  Emergency Department Visits</a:t>
            </a:r>
            <a:endParaRPr lang="en-US" dirty="0"/>
          </a:p>
        </p:txBody>
      </p:sp>
      <p:sp>
        <p:nvSpPr>
          <p:cNvPr id="3" name="Content Placeholder 2"/>
          <p:cNvSpPr>
            <a:spLocks noGrp="1"/>
          </p:cNvSpPr>
          <p:nvPr>
            <p:ph idx="1"/>
          </p:nvPr>
        </p:nvSpPr>
        <p:spPr/>
        <p:txBody>
          <a:bodyPr/>
          <a:lstStyle/>
          <a:p>
            <a:r>
              <a:rPr lang="en-US" dirty="0" smtClean="0"/>
              <a:t>ED visits with a principal diagnosis related to mental health, alcohol, or substance abuse </a:t>
            </a:r>
          </a:p>
          <a:p>
            <a:r>
              <a:rPr lang="en-US" dirty="0" smtClean="0"/>
              <a:t>ED visits with a principal diagnosis of dental conditions</a:t>
            </a:r>
          </a:p>
          <a:p>
            <a:r>
              <a:rPr lang="en-US" dirty="0" smtClean="0"/>
              <a:t>ED visits for asthma, ages 18-39</a:t>
            </a:r>
          </a:p>
          <a:p>
            <a:r>
              <a:rPr lang="en-US" dirty="0" smtClean="0"/>
              <a:t>ED visits for asthma, ages 2-17</a:t>
            </a:r>
          </a:p>
        </p:txBody>
      </p:sp>
    </p:spTree>
    <p:extLst>
      <p:ext uri="{BB962C8B-B14F-4D97-AF65-F5344CB8AC3E}">
        <p14:creationId xmlns:p14="http://schemas.microsoft.com/office/powerpoint/2010/main" val="3212767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Emergency </a:t>
            </a:r>
            <a:r>
              <a:rPr lang="en-US" sz="2000" dirty="0"/>
              <a:t>department visits with a principal diagnosis </a:t>
            </a:r>
            <a:r>
              <a:rPr lang="en-US" sz="2000" dirty="0" smtClean="0"/>
              <a:t>related to mental </a:t>
            </a:r>
            <a:r>
              <a:rPr lang="en-US" sz="2000" dirty="0"/>
              <a:t>health, </a:t>
            </a:r>
            <a:r>
              <a:rPr lang="en-US" sz="2000" dirty="0" smtClean="0"/>
              <a:t>alcohol, or substance abuse, by age and income, 2007-2013</a:t>
            </a:r>
            <a:endParaRPr lang="en-US" sz="20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674979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p:cNvGraphicFramePr>
            <a:graphicFrameLocks noGrp="1"/>
          </p:cNvGraphicFramePr>
          <p:nvPr>
            <p:ph sz="half" idx="2"/>
            <p:extLst>
              <p:ext uri="{D42A27DB-BD31-4B8C-83A1-F6EECF244321}">
                <p14:modId xmlns:p14="http://schemas.microsoft.com/office/powerpoint/2010/main" val="3415819717"/>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457200" y="5760720"/>
            <a:ext cx="8229600" cy="553998"/>
          </a:xfrm>
          <a:prstGeom prst="rect">
            <a:avLst/>
          </a:prstGeom>
        </p:spPr>
        <p:txBody>
          <a:bodyPr wrap="square">
            <a:spAutoFit/>
          </a:bodyPr>
          <a:lstStyle/>
          <a:p>
            <a:r>
              <a:rPr lang="en-US" sz="1000" b="1" dirty="0" smtClean="0"/>
              <a:t>Key: </a:t>
            </a:r>
            <a:r>
              <a:rPr lang="en-US" sz="1000" dirty="0" smtClean="0"/>
              <a:t>Q = </a:t>
            </a:r>
            <a:r>
              <a:rPr lang="en-US" sz="1000" dirty="0"/>
              <a:t>quartile of median household income of the patient’s ZIP code of </a:t>
            </a:r>
            <a:r>
              <a:rPr lang="en-US" sz="1000" dirty="0" smtClean="0"/>
              <a:t>residence.</a:t>
            </a:r>
            <a:endParaRPr lang="en-US" sz="1000" b="1" dirty="0" smtClean="0"/>
          </a:p>
          <a:p>
            <a:r>
              <a:rPr lang="en-US" sz="1000" b="1" dirty="0" smtClean="0"/>
              <a:t>Source</a:t>
            </a:r>
            <a:r>
              <a:rPr lang="en-US" sz="1000" b="1" dirty="0"/>
              <a:t>:</a:t>
            </a:r>
            <a:r>
              <a:rPr lang="en-US" sz="1000" dirty="0"/>
              <a:t> Agency for Healthcare Research and </a:t>
            </a:r>
            <a:r>
              <a:rPr lang="en-US" sz="1000" dirty="0" smtClean="0"/>
              <a:t>Quality, Healthcare </a:t>
            </a:r>
            <a:r>
              <a:rPr lang="en-US" sz="1000" dirty="0"/>
              <a:t>Cost and Utilization Project, Nationwide Emergency Department Sample, and </a:t>
            </a:r>
            <a:r>
              <a:rPr lang="en-US" sz="1000" dirty="0" err="1"/>
              <a:t>HCUPnet</a:t>
            </a:r>
            <a:r>
              <a:rPr lang="en-US" sz="1000" dirty="0"/>
              <a:t> </a:t>
            </a:r>
            <a:r>
              <a:rPr lang="en-US" sz="1000" dirty="0" smtClean="0"/>
              <a:t>query, 2007-2013.</a:t>
            </a:r>
            <a:endParaRPr lang="en-US" sz="1000" dirty="0"/>
          </a:p>
        </p:txBody>
      </p:sp>
    </p:spTree>
    <p:extLst>
      <p:ext uri="{BB962C8B-B14F-4D97-AF65-F5344CB8AC3E}">
        <p14:creationId xmlns:p14="http://schemas.microsoft.com/office/powerpoint/2010/main" val="1352071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dirty="0"/>
              <a:t>Emergency department visits with a principal diagnosis </a:t>
            </a:r>
            <a:r>
              <a:rPr lang="en-US" sz="2000" dirty="0" smtClean="0"/>
              <a:t>related to mental </a:t>
            </a:r>
            <a:r>
              <a:rPr lang="en-US" sz="2000" dirty="0"/>
              <a:t>health </a:t>
            </a:r>
            <a:r>
              <a:rPr lang="en-US" sz="2000" dirty="0" smtClean="0"/>
              <a:t>ONLY, by region and income, 2007-2013</a:t>
            </a:r>
            <a:endParaRPr lang="en-US" sz="2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115240886"/>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93752688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457200" y="5669280"/>
            <a:ext cx="8229600" cy="553998"/>
          </a:xfrm>
          <a:prstGeom prst="rect">
            <a:avLst/>
          </a:prstGeom>
        </p:spPr>
        <p:txBody>
          <a:bodyPr wrap="square">
            <a:spAutoFit/>
          </a:bodyPr>
          <a:lstStyle/>
          <a:p>
            <a:r>
              <a:rPr lang="en-US" sz="1000" b="1" dirty="0" smtClean="0"/>
              <a:t>Key: </a:t>
            </a:r>
            <a:r>
              <a:rPr lang="en-US" sz="1000" dirty="0" smtClean="0"/>
              <a:t>Q = quartile of median household income of the patient’s ZIP code of residence</a:t>
            </a:r>
            <a:endParaRPr lang="en-US" sz="1000" b="1" dirty="0" smtClean="0"/>
          </a:p>
          <a:p>
            <a:r>
              <a:rPr lang="en-US" sz="1000" b="1" dirty="0" smtClean="0"/>
              <a:t>Source</a:t>
            </a:r>
            <a:r>
              <a:rPr lang="en-US" sz="1000" b="1" dirty="0"/>
              <a:t>:</a:t>
            </a:r>
            <a:r>
              <a:rPr lang="en-US" sz="1000" dirty="0"/>
              <a:t> Agency for Healthcare Research and </a:t>
            </a:r>
            <a:r>
              <a:rPr lang="en-US" sz="1000" dirty="0" smtClean="0"/>
              <a:t>Quality, Healthcare </a:t>
            </a:r>
            <a:r>
              <a:rPr lang="en-US" sz="1000" dirty="0"/>
              <a:t>Cost and Utilization Project, Nationwide Emergency Department Sample, and </a:t>
            </a:r>
            <a:r>
              <a:rPr lang="en-US" sz="1000" dirty="0" err="1"/>
              <a:t>HCUPnet</a:t>
            </a:r>
            <a:r>
              <a:rPr lang="en-US" sz="1000" dirty="0"/>
              <a:t> </a:t>
            </a:r>
            <a:r>
              <a:rPr lang="en-US" sz="1000" dirty="0" smtClean="0"/>
              <a:t>query, 2007-2013.</a:t>
            </a:r>
            <a:endParaRPr lang="en-US" sz="1000" dirty="0"/>
          </a:p>
        </p:txBody>
      </p:sp>
    </p:spTree>
    <p:extLst>
      <p:ext uri="{BB962C8B-B14F-4D97-AF65-F5344CB8AC3E}">
        <p14:creationId xmlns:p14="http://schemas.microsoft.com/office/powerpoint/2010/main" val="364637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National Healthcare Quality and Disparities Report</a:t>
            </a:r>
            <a:endParaRPr lang="en-US" dirty="0"/>
          </a:p>
        </p:txBody>
      </p:sp>
      <p:sp>
        <p:nvSpPr>
          <p:cNvPr id="3" name="Content Placeholder 2"/>
          <p:cNvSpPr>
            <a:spLocks noGrp="1"/>
          </p:cNvSpPr>
          <p:nvPr>
            <p:ph idx="1"/>
          </p:nvPr>
        </p:nvSpPr>
        <p:spPr/>
        <p:txBody>
          <a:bodyPr/>
          <a:lstStyle/>
          <a:p>
            <a:r>
              <a:rPr lang="en-US" dirty="0" smtClean="0"/>
              <a:t>Based on more than 250 measures of quality and disparities covering a broad array of health care services and settings</a:t>
            </a:r>
          </a:p>
          <a:p>
            <a:r>
              <a:rPr lang="en-US" dirty="0" smtClean="0"/>
              <a:t>Includes data from 2015 QDR, which generally cover 2001-2013 </a:t>
            </a:r>
          </a:p>
          <a:p>
            <a:r>
              <a:rPr lang="en-US" dirty="0" smtClean="0"/>
              <a:t>Produced with the help of an Interagency Work Group led by the Agency for Healthcare Research and Quality and submitted on behalf of the Secretary of Health and Human Services </a:t>
            </a:r>
          </a:p>
          <a:p>
            <a:endParaRPr lang="en-US" dirty="0"/>
          </a:p>
        </p:txBody>
      </p:sp>
    </p:spTree>
    <p:extLst>
      <p:ext uri="{BB962C8B-B14F-4D97-AF65-F5344CB8AC3E}">
        <p14:creationId xmlns:p14="http://schemas.microsoft.com/office/powerpoint/2010/main" val="1133666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Emergency department visits with a principal diagnosis of substance abuse </a:t>
            </a:r>
            <a:r>
              <a:rPr lang="en-US" sz="1800" dirty="0" smtClean="0"/>
              <a:t>ONLY, by region and income, 2007-2013</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409139987"/>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797147204"/>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457200" y="5669280"/>
            <a:ext cx="8229600" cy="553998"/>
          </a:xfrm>
          <a:prstGeom prst="rect">
            <a:avLst/>
          </a:prstGeom>
        </p:spPr>
        <p:txBody>
          <a:bodyPr wrap="square">
            <a:spAutoFit/>
          </a:bodyPr>
          <a:lstStyle/>
          <a:p>
            <a:r>
              <a:rPr lang="en-US" sz="1000" b="1" dirty="0" smtClean="0"/>
              <a:t>Key: </a:t>
            </a:r>
            <a:r>
              <a:rPr lang="en-US" sz="1000" dirty="0" smtClean="0"/>
              <a:t>Q = quartile</a:t>
            </a:r>
            <a:r>
              <a:rPr lang="en-US" sz="1000" dirty="0"/>
              <a:t> of median household income of the patient’s ZIP code of </a:t>
            </a:r>
            <a:r>
              <a:rPr lang="en-US" sz="1000" dirty="0" smtClean="0"/>
              <a:t>residence.</a:t>
            </a:r>
            <a:endParaRPr lang="en-US" sz="1000" b="1" dirty="0"/>
          </a:p>
          <a:p>
            <a:r>
              <a:rPr lang="en-US" sz="1000" b="1" dirty="0" smtClean="0"/>
              <a:t>Source</a:t>
            </a:r>
            <a:r>
              <a:rPr lang="en-US" sz="1000" b="1" dirty="0"/>
              <a:t>: </a:t>
            </a:r>
            <a:r>
              <a:rPr lang="en-US" sz="1000" dirty="0"/>
              <a:t>Agency for Healthcare Research and </a:t>
            </a:r>
            <a:r>
              <a:rPr lang="en-US" sz="1000" dirty="0" smtClean="0"/>
              <a:t>Quality, Healthcare </a:t>
            </a:r>
            <a:r>
              <a:rPr lang="en-US" sz="1000" dirty="0"/>
              <a:t>Cost and Utilization Project, Nationwide Emergency Department Sample, and </a:t>
            </a:r>
            <a:r>
              <a:rPr lang="en-US" sz="1000" dirty="0" err="1"/>
              <a:t>HCUPnet</a:t>
            </a:r>
            <a:r>
              <a:rPr lang="en-US" sz="1000" dirty="0"/>
              <a:t> </a:t>
            </a:r>
            <a:r>
              <a:rPr lang="en-US" sz="1000" dirty="0" smtClean="0"/>
              <a:t>query, 2007-2013.</a:t>
            </a:r>
            <a:endParaRPr lang="en-US" sz="1000" dirty="0"/>
          </a:p>
        </p:txBody>
      </p:sp>
    </p:spTree>
    <p:extLst>
      <p:ext uri="{BB962C8B-B14F-4D97-AF65-F5344CB8AC3E}">
        <p14:creationId xmlns:p14="http://schemas.microsoft.com/office/powerpoint/2010/main" val="675229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Emergency department visits with a principal diagnosis </a:t>
            </a:r>
            <a:r>
              <a:rPr lang="en-US" sz="2000" dirty="0" smtClean="0"/>
              <a:t>of dental conditions, by age, 2009-2013, and geographic location, 2010-2013</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512915690"/>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687570613"/>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457200" y="5669280"/>
            <a:ext cx="8229600" cy="707886"/>
          </a:xfrm>
          <a:prstGeom prst="rect">
            <a:avLst/>
          </a:prstGeom>
        </p:spPr>
        <p:txBody>
          <a:bodyPr wrap="square">
            <a:spAutoFit/>
          </a:bodyPr>
          <a:lstStyle/>
          <a:p>
            <a:r>
              <a:rPr lang="en-US" sz="1000" b="1" dirty="0" smtClean="0"/>
              <a:t>Key: </a:t>
            </a:r>
            <a:r>
              <a:rPr lang="en-US" sz="1000" dirty="0" smtClean="0"/>
              <a:t>MSA = metropolitan statistical area.</a:t>
            </a:r>
            <a:endParaRPr lang="en-US" sz="1000" b="1" dirty="0" smtClean="0"/>
          </a:p>
          <a:p>
            <a:r>
              <a:rPr lang="en-US" sz="1000" b="1" dirty="0" smtClean="0"/>
              <a:t>Source</a:t>
            </a:r>
            <a:r>
              <a:rPr lang="en-US" sz="1000" b="1" dirty="0"/>
              <a:t>:</a:t>
            </a:r>
            <a:r>
              <a:rPr lang="en-US" sz="1000" dirty="0"/>
              <a:t> Agency for Healthcare Research and </a:t>
            </a:r>
            <a:r>
              <a:rPr lang="en-US" sz="1000" dirty="0" smtClean="0"/>
              <a:t>Quality, </a:t>
            </a:r>
            <a:r>
              <a:rPr lang="en-US" sz="1000" dirty="0"/>
              <a:t>Healthcare Cost and Utilization Project, Nationwide Emergency Department Sample, and </a:t>
            </a:r>
            <a:r>
              <a:rPr lang="en-US" sz="1000" dirty="0" err="1"/>
              <a:t>HCUPnet</a:t>
            </a:r>
            <a:r>
              <a:rPr lang="en-US" sz="1000" dirty="0"/>
              <a:t> </a:t>
            </a:r>
            <a:r>
              <a:rPr lang="en-US" sz="1000" dirty="0" smtClean="0"/>
              <a:t>query, 2009-2013.</a:t>
            </a:r>
          </a:p>
          <a:p>
            <a:r>
              <a:rPr lang="en-US" sz="1000" b="1" dirty="0" smtClean="0"/>
              <a:t>Note</a:t>
            </a:r>
            <a:r>
              <a:rPr lang="en-US" sz="1000" b="1" dirty="0"/>
              <a:t>: </a:t>
            </a:r>
            <a:r>
              <a:rPr lang="en-US" sz="1000" dirty="0"/>
              <a:t>Data not available </a:t>
            </a:r>
            <a:r>
              <a:rPr lang="en-US" sz="1000" dirty="0" smtClean="0"/>
              <a:t>for 2009 for geographic location.</a:t>
            </a:r>
            <a:endParaRPr lang="en-US" sz="1000" dirty="0"/>
          </a:p>
        </p:txBody>
      </p:sp>
    </p:spTree>
    <p:extLst>
      <p:ext uri="{BB962C8B-B14F-4D97-AF65-F5344CB8AC3E}">
        <p14:creationId xmlns:p14="http://schemas.microsoft.com/office/powerpoint/2010/main" val="1962392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Emergency department visits for asthma, ages 18-39, by hospital region and income, 2008-2013</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78602756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684127277"/>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457200" y="5669280"/>
            <a:ext cx="8229600" cy="707886"/>
          </a:xfrm>
          <a:prstGeom prst="rect">
            <a:avLst/>
          </a:prstGeom>
        </p:spPr>
        <p:txBody>
          <a:bodyPr wrap="square">
            <a:spAutoFit/>
          </a:bodyPr>
          <a:lstStyle/>
          <a:p>
            <a:r>
              <a:rPr lang="en-US" sz="1000" b="1" dirty="0" smtClean="0"/>
              <a:t>Key:</a:t>
            </a:r>
            <a:r>
              <a:rPr lang="en-US" sz="1000" dirty="0" smtClean="0"/>
              <a:t> Q = </a:t>
            </a:r>
            <a:r>
              <a:rPr lang="en-US" sz="1000" dirty="0"/>
              <a:t>quartile of median household income of the patient’s ZIP code of </a:t>
            </a:r>
            <a:r>
              <a:rPr lang="en-US" sz="1000" dirty="0" smtClean="0"/>
              <a:t>residence. </a:t>
            </a:r>
            <a:endParaRPr lang="en-US" sz="1000" strike="sngStrike" dirty="0" smtClean="0">
              <a:solidFill>
                <a:srgbClr val="FF0000"/>
              </a:solidFill>
            </a:endParaRPr>
          </a:p>
          <a:p>
            <a:r>
              <a:rPr lang="en-US" sz="1000" b="1" dirty="0" smtClean="0"/>
              <a:t>Source</a:t>
            </a:r>
            <a:r>
              <a:rPr lang="en-US" sz="1000" b="1" dirty="0"/>
              <a:t>:</a:t>
            </a:r>
            <a:r>
              <a:rPr lang="en-US" sz="1000" dirty="0"/>
              <a:t> Agency for Healthcare Research and </a:t>
            </a:r>
            <a:r>
              <a:rPr lang="en-US" sz="1000" dirty="0" smtClean="0"/>
              <a:t>Quality (AHRQ), </a:t>
            </a:r>
            <a:r>
              <a:rPr lang="en-US" sz="1000" dirty="0"/>
              <a:t>Healthcare Cost and Utilization Project, Nationwide Inpatient Sample and AHRQ Quality Indicators, version </a:t>
            </a:r>
            <a:r>
              <a:rPr lang="en-US" sz="1000" dirty="0" smtClean="0"/>
              <a:t>4.4, 2008-2013. </a:t>
            </a:r>
          </a:p>
          <a:p>
            <a:r>
              <a:rPr lang="en-US" sz="1000" b="1" dirty="0" smtClean="0"/>
              <a:t>Note:</a:t>
            </a:r>
            <a:r>
              <a:rPr lang="en-US" sz="1000" dirty="0" smtClean="0"/>
              <a:t> Rates are age adjusted.</a:t>
            </a:r>
            <a:endParaRPr lang="en-US" sz="1000" dirty="0"/>
          </a:p>
        </p:txBody>
      </p:sp>
    </p:spTree>
    <p:extLst>
      <p:ext uri="{BB962C8B-B14F-4D97-AF65-F5344CB8AC3E}">
        <p14:creationId xmlns:p14="http://schemas.microsoft.com/office/powerpoint/2010/main" val="55033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Emergency department visits for asthma, </a:t>
            </a:r>
            <a:r>
              <a:rPr lang="en-US" sz="2000" dirty="0" smtClean="0"/>
              <a:t>ages 2-17, by hospital region and income, 2008-2013</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40323935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03378256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457200" y="5669280"/>
            <a:ext cx="8229600" cy="553998"/>
          </a:xfrm>
          <a:prstGeom prst="rect">
            <a:avLst/>
          </a:prstGeom>
        </p:spPr>
        <p:txBody>
          <a:bodyPr wrap="square">
            <a:spAutoFit/>
          </a:bodyPr>
          <a:lstStyle/>
          <a:p>
            <a:r>
              <a:rPr lang="en-US" sz="1000" b="1" dirty="0" smtClean="0"/>
              <a:t>Key: </a:t>
            </a:r>
            <a:r>
              <a:rPr lang="en-US" sz="1000" dirty="0" smtClean="0"/>
              <a:t>Q = </a:t>
            </a:r>
            <a:r>
              <a:rPr lang="en-US" sz="1000" dirty="0"/>
              <a:t>quartile of median household income of the patient’s ZIP code of </a:t>
            </a:r>
            <a:r>
              <a:rPr lang="en-US" sz="1000" dirty="0" smtClean="0"/>
              <a:t>residence.</a:t>
            </a:r>
            <a:endParaRPr lang="en-US" sz="1000" b="1" dirty="0" smtClean="0"/>
          </a:p>
          <a:p>
            <a:r>
              <a:rPr lang="en-US" sz="1000" b="1" dirty="0" smtClean="0"/>
              <a:t>Source</a:t>
            </a:r>
            <a:r>
              <a:rPr lang="en-US" sz="1000" b="1" dirty="0"/>
              <a:t>:</a:t>
            </a:r>
            <a:r>
              <a:rPr lang="en-US" sz="1000" dirty="0"/>
              <a:t> Agency for Healthcare Research and Quality (AHRQ), Center for Delivery, Organization, and Markets, Healthcare Cost and Utilization Project, Nationwide Inpatient Sample and AHRQ Quality Indicators, version </a:t>
            </a:r>
            <a:r>
              <a:rPr lang="en-US" sz="1000" dirty="0" smtClean="0"/>
              <a:t>4.4, 2008-2013. </a:t>
            </a:r>
            <a:endParaRPr lang="en-US" sz="1000" dirty="0"/>
          </a:p>
        </p:txBody>
      </p:sp>
    </p:spTree>
    <p:extLst>
      <p:ext uri="{BB962C8B-B14F-4D97-AF65-F5344CB8AC3E}">
        <p14:creationId xmlns:p14="http://schemas.microsoft.com/office/powerpoint/2010/main" val="2312437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Potentially Avoidable Hospitalizations</a:t>
            </a:r>
            <a:endParaRPr lang="en-US" dirty="0"/>
          </a:p>
        </p:txBody>
      </p:sp>
      <p:sp>
        <p:nvSpPr>
          <p:cNvPr id="5" name="Content Placeholder 4"/>
          <p:cNvSpPr>
            <a:spLocks noGrp="1"/>
          </p:cNvSpPr>
          <p:nvPr>
            <p:ph idx="1"/>
          </p:nvPr>
        </p:nvSpPr>
        <p:spPr/>
        <p:txBody>
          <a:bodyPr/>
          <a:lstStyle/>
          <a:p>
            <a:r>
              <a:rPr lang="en-US" dirty="0" smtClean="0"/>
              <a:t>Hospitalizations due to ambulatory care- sensitive conditions (ACSCs) such as hypertension and pneumonia should be largely prevented if ambulatory care is provided in a timely and effective manner. </a:t>
            </a:r>
          </a:p>
          <a:p>
            <a:r>
              <a:rPr lang="en-US" dirty="0" smtClean="0"/>
              <a:t>Evidence suggests that effective primary care is associated with lower ACSC hospitalization (also referred to as avoidable hospitalization) (Gao, et al., 2014).</a:t>
            </a:r>
            <a:endParaRPr lang="en-US" dirty="0"/>
          </a:p>
        </p:txBody>
      </p:sp>
    </p:spTree>
    <p:extLst>
      <p:ext uri="{BB962C8B-B14F-4D97-AF65-F5344CB8AC3E}">
        <p14:creationId xmlns:p14="http://schemas.microsoft.com/office/powerpoint/2010/main" val="4083131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Potentially Avoidable Hospitalization Measures</a:t>
            </a:r>
            <a:endParaRPr lang="en-US" dirty="0"/>
          </a:p>
        </p:txBody>
      </p:sp>
      <p:sp>
        <p:nvSpPr>
          <p:cNvPr id="3" name="Content Placeholder 2"/>
          <p:cNvSpPr>
            <a:spLocks noGrp="1"/>
          </p:cNvSpPr>
          <p:nvPr>
            <p:ph idx="1"/>
          </p:nvPr>
        </p:nvSpPr>
        <p:spPr/>
        <p:txBody>
          <a:bodyPr/>
          <a:lstStyle/>
          <a:p>
            <a:r>
              <a:rPr lang="en-US" dirty="0" smtClean="0"/>
              <a:t>Potentially avoidable hospitalizations for acute and chronic conditions</a:t>
            </a:r>
          </a:p>
          <a:p>
            <a:r>
              <a:rPr lang="en-US" dirty="0" smtClean="0"/>
              <a:t>Admissions with perforated appendix</a:t>
            </a:r>
          </a:p>
          <a:p>
            <a:r>
              <a:rPr lang="en-US" dirty="0" smtClean="0"/>
              <a:t>Admissions with hypertension</a:t>
            </a:r>
            <a:endParaRPr lang="en-US" dirty="0"/>
          </a:p>
        </p:txBody>
      </p:sp>
    </p:spTree>
    <p:extLst>
      <p:ext uri="{BB962C8B-B14F-4D97-AF65-F5344CB8AC3E}">
        <p14:creationId xmlns:p14="http://schemas.microsoft.com/office/powerpoint/2010/main" val="584175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Potentially avoidable adult hospitalizations, by type </a:t>
            </a:r>
            <a:r>
              <a:rPr lang="en-US" sz="2200" dirty="0"/>
              <a:t>of </a:t>
            </a:r>
            <a:r>
              <a:rPr lang="en-US" sz="2200" dirty="0" smtClean="0"/>
              <a:t>condition, 2005-2013, and by race/ethnicity, stratified by income, 2013</a:t>
            </a:r>
            <a:endParaRPr lang="en-US" sz="22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13441445"/>
              </p:ext>
            </p:extLst>
          </p:nvPr>
        </p:nvGraphicFramePr>
        <p:xfrm>
          <a:off x="457200" y="164592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521813098"/>
              </p:ext>
            </p:extLst>
          </p:nvPr>
        </p:nvGraphicFramePr>
        <p:xfrm>
          <a:off x="4572000" y="1463040"/>
          <a:ext cx="4114800" cy="438912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457200" y="5852160"/>
            <a:ext cx="8229600" cy="707886"/>
          </a:xfrm>
          <a:prstGeom prst="rect">
            <a:avLst/>
          </a:prstGeom>
        </p:spPr>
        <p:txBody>
          <a:bodyPr wrap="square">
            <a:spAutoFit/>
          </a:bodyPr>
          <a:lstStyle/>
          <a:p>
            <a:r>
              <a:rPr lang="en-US" sz="1000" b="1" dirty="0" smtClean="0"/>
              <a:t>Key: </a:t>
            </a:r>
            <a:r>
              <a:rPr lang="en-US" sz="1000" dirty="0" smtClean="0"/>
              <a:t>API = Asian or Pacific Islander; Q = </a:t>
            </a:r>
            <a:r>
              <a:rPr lang="en-US" sz="1000" dirty="0"/>
              <a:t>quartile of median household income of the patient’s ZIP code of </a:t>
            </a:r>
            <a:r>
              <a:rPr lang="en-US" sz="1000" dirty="0" smtClean="0"/>
              <a:t>residence.</a:t>
            </a:r>
            <a:endParaRPr lang="en-US" sz="1000" b="1" dirty="0" smtClean="0"/>
          </a:p>
          <a:p>
            <a:r>
              <a:rPr lang="en-US" sz="1000" b="1" dirty="0" smtClean="0"/>
              <a:t>Source</a:t>
            </a:r>
            <a:r>
              <a:rPr lang="en-US" sz="1000" b="1" dirty="0"/>
              <a:t>:</a:t>
            </a:r>
            <a:r>
              <a:rPr lang="en-US" sz="1000" dirty="0"/>
              <a:t> Agency for Healthcare Research and Quality (AHRQ), </a:t>
            </a:r>
            <a:r>
              <a:rPr lang="en-US" sz="1000" dirty="0" smtClean="0"/>
              <a:t>Healthcare </a:t>
            </a:r>
            <a:r>
              <a:rPr lang="en-US" sz="1000" dirty="0"/>
              <a:t>Cost and Utilization Project, Nationwide Inpatient Sample and AHRQ Quality Indicators, version </a:t>
            </a:r>
            <a:r>
              <a:rPr lang="en-US" sz="1000" dirty="0" smtClean="0"/>
              <a:t>4.4, 2005-2013. </a:t>
            </a:r>
          </a:p>
          <a:p>
            <a:r>
              <a:rPr lang="en-US" sz="1000" b="1" dirty="0"/>
              <a:t>Note: </a:t>
            </a:r>
            <a:r>
              <a:rPr lang="en-US" sz="1000" dirty="0" smtClean="0"/>
              <a:t>For this measure, lower rates are better. White</a:t>
            </a:r>
            <a:r>
              <a:rPr lang="en-US" sz="1000" dirty="0"/>
              <a:t>, Black, and API are non-Hispanic. Hispanic includes all </a:t>
            </a:r>
            <a:r>
              <a:rPr lang="en-US" sz="1000" dirty="0" smtClean="0"/>
              <a:t>races.</a:t>
            </a:r>
            <a:endParaRPr lang="en-US" sz="1000" dirty="0"/>
          </a:p>
        </p:txBody>
      </p:sp>
    </p:spTree>
    <p:extLst>
      <p:ext uri="{BB962C8B-B14F-4D97-AF65-F5344CB8AC3E}">
        <p14:creationId xmlns:p14="http://schemas.microsoft.com/office/powerpoint/2010/main" val="1844120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r>
              <a:rPr lang="en-US" sz="2000" dirty="0" smtClean="0"/>
              <a:t>Admissions with perforated appendix in community hospitals and Indian Health Service, Tribal, and contract hospitals, by age, 2003-2013</a:t>
            </a:r>
            <a:endParaRPr lang="en-US" sz="2000"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2454798232"/>
              </p:ext>
            </p:extLst>
          </p:nvPr>
        </p:nvGraphicFramePr>
        <p:xfrm>
          <a:off x="456406"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quarter" idx="4"/>
            <p:extLst>
              <p:ext uri="{D42A27DB-BD31-4B8C-83A1-F6EECF244321}">
                <p14:modId xmlns:p14="http://schemas.microsoft.com/office/powerpoint/2010/main" val="199370743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457200" y="5760720"/>
            <a:ext cx="4114800" cy="553998"/>
          </a:xfrm>
          <a:prstGeom prst="rect">
            <a:avLst/>
          </a:prstGeom>
        </p:spPr>
        <p:txBody>
          <a:bodyPr wrap="square">
            <a:spAutoFit/>
          </a:bodyPr>
          <a:lstStyle/>
          <a:p>
            <a:r>
              <a:rPr lang="en-US" sz="1000" b="1" dirty="0"/>
              <a:t>Source: </a:t>
            </a:r>
            <a:r>
              <a:rPr lang="en-US" sz="1000" dirty="0" smtClean="0"/>
              <a:t>Agency </a:t>
            </a:r>
            <a:r>
              <a:rPr lang="en-US" sz="1000" dirty="0"/>
              <a:t>for Healthcare Research and Quality (AHRQ</a:t>
            </a:r>
            <a:r>
              <a:rPr lang="en-US" sz="1000" dirty="0" smtClean="0"/>
              <a:t>), Healthcare </a:t>
            </a:r>
            <a:r>
              <a:rPr lang="en-US" sz="1000" dirty="0"/>
              <a:t>Cost and Utilization Project, Nationwide Inpatient Sample and AHRQ Quality Indicators, version </a:t>
            </a:r>
            <a:r>
              <a:rPr lang="en-US" sz="1000" dirty="0" smtClean="0"/>
              <a:t>4.4, 2003-2013.. </a:t>
            </a:r>
            <a:endParaRPr lang="en-US" sz="1000" dirty="0"/>
          </a:p>
        </p:txBody>
      </p:sp>
      <p:sp>
        <p:nvSpPr>
          <p:cNvPr id="3" name="Rectangle 2"/>
          <p:cNvSpPr/>
          <p:nvPr/>
        </p:nvSpPr>
        <p:spPr>
          <a:xfrm>
            <a:off x="4572000" y="5760720"/>
            <a:ext cx="4114800" cy="553998"/>
          </a:xfrm>
          <a:prstGeom prst="rect">
            <a:avLst/>
          </a:prstGeom>
        </p:spPr>
        <p:txBody>
          <a:bodyPr>
            <a:spAutoFit/>
          </a:bodyPr>
          <a:lstStyle/>
          <a:p>
            <a:r>
              <a:rPr lang="en-US" sz="1000" b="1" dirty="0"/>
              <a:t>Source:</a:t>
            </a:r>
            <a:r>
              <a:rPr lang="en-US" sz="1000" dirty="0"/>
              <a:t> Indian Health Service, Office of Information Technology/National Patient Information Reporting System, National Data Warehouse, Workload and Population Data </a:t>
            </a:r>
            <a:r>
              <a:rPr lang="en-US" sz="1000" dirty="0" smtClean="0"/>
              <a:t>Mart, 2003-2013.</a:t>
            </a:r>
            <a:endParaRPr lang="en-US" sz="1000" dirty="0"/>
          </a:p>
        </p:txBody>
      </p:sp>
    </p:spTree>
    <p:extLst>
      <p:ext uri="{BB962C8B-B14F-4D97-AF65-F5344CB8AC3E}">
        <p14:creationId xmlns:p14="http://schemas.microsoft.com/office/powerpoint/2010/main" val="2376680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102490870"/>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000" dirty="0" smtClean="0"/>
              <a:t>Admissions with hypertension, by region, 2005-2013, and race/ethnicity, stratified by income, 2013</a:t>
            </a:r>
            <a:endParaRPr lang="en-US" sz="2000" dirty="0"/>
          </a:p>
        </p:txBody>
      </p:sp>
      <p:sp>
        <p:nvSpPr>
          <p:cNvPr id="6" name="Rectangle 5"/>
          <p:cNvSpPr/>
          <p:nvPr/>
        </p:nvSpPr>
        <p:spPr>
          <a:xfrm>
            <a:off x="457200" y="5760720"/>
            <a:ext cx="8229600" cy="707886"/>
          </a:xfrm>
          <a:prstGeom prst="rect">
            <a:avLst/>
          </a:prstGeom>
        </p:spPr>
        <p:txBody>
          <a:bodyPr wrap="square">
            <a:spAutoFit/>
          </a:bodyPr>
          <a:lstStyle/>
          <a:p>
            <a:r>
              <a:rPr lang="en-US" sz="1000" b="1" dirty="0" smtClean="0"/>
              <a:t>Key: </a:t>
            </a:r>
            <a:r>
              <a:rPr lang="en-US" sz="1000" dirty="0" smtClean="0"/>
              <a:t>API = Asian or Pacific Islander; Q= quartile of median household income of the patient’s ZIP code of residence.</a:t>
            </a:r>
            <a:endParaRPr lang="en-US" sz="1000" b="1" dirty="0" smtClean="0"/>
          </a:p>
          <a:p>
            <a:r>
              <a:rPr lang="en-US" sz="1000" b="1" dirty="0" smtClean="0"/>
              <a:t>Source:</a:t>
            </a:r>
            <a:r>
              <a:rPr lang="en-US" sz="1000" dirty="0" smtClean="0"/>
              <a:t> </a:t>
            </a:r>
            <a:r>
              <a:rPr lang="en-US" sz="1000" dirty="0"/>
              <a:t>Agency for Healthcare Research and Quality (AHRQ), </a:t>
            </a:r>
            <a:r>
              <a:rPr lang="en-US" sz="1000" dirty="0" smtClean="0"/>
              <a:t>Healthcare </a:t>
            </a:r>
            <a:r>
              <a:rPr lang="en-US" sz="1000" dirty="0"/>
              <a:t>Cost and Utilization Project, Nationwide Inpatient Sample and AHRQ Quality Indicators, version </a:t>
            </a:r>
            <a:r>
              <a:rPr lang="en-US" sz="1000" dirty="0" smtClean="0"/>
              <a:t>4.4, 2005-2013. </a:t>
            </a:r>
          </a:p>
          <a:p>
            <a:r>
              <a:rPr lang="en-US" sz="1000" b="1" dirty="0" smtClean="0"/>
              <a:t>Note: </a:t>
            </a:r>
            <a:r>
              <a:rPr lang="en-US" sz="1000" dirty="0" smtClean="0"/>
              <a:t>For this measure, lower rates are better. White, Black, and API are non-Hispanic. Hispanic includes all races.</a:t>
            </a:r>
            <a:endParaRPr lang="en-US" sz="1000" b="1" dirty="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4154095632"/>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725930" y="4457700"/>
            <a:ext cx="2194560" cy="210312"/>
          </a:xfrm>
          <a:prstGeom prst="rect">
            <a:avLst/>
          </a:prstGeom>
          <a:solidFill>
            <a:schemeClr val="bg1"/>
          </a:solidFill>
          <a:ln>
            <a:solidFill>
              <a:schemeClr val="tx1"/>
            </a:solidFill>
          </a:ln>
        </p:spPr>
        <p:txBody>
          <a:bodyPr wrap="square" rtlCol="0">
            <a:spAutoFit/>
          </a:bodyPr>
          <a:lstStyle/>
          <a:p>
            <a:pPr algn="ctr"/>
            <a:r>
              <a:rPr lang="en-US" sz="1000" dirty="0" smtClean="0"/>
              <a:t>2008 Achievable Benchmark: 18</a:t>
            </a:r>
            <a:endParaRPr lang="en-US" sz="1000" dirty="0"/>
          </a:p>
        </p:txBody>
      </p:sp>
      <p:sp>
        <p:nvSpPr>
          <p:cNvPr id="7" name="TextBox 6"/>
          <p:cNvSpPr txBox="1"/>
          <p:nvPr/>
        </p:nvSpPr>
        <p:spPr>
          <a:xfrm>
            <a:off x="5863590" y="4526280"/>
            <a:ext cx="2194560" cy="210312"/>
          </a:xfrm>
          <a:prstGeom prst="rect">
            <a:avLst/>
          </a:prstGeom>
          <a:solidFill>
            <a:schemeClr val="bg1"/>
          </a:solidFill>
          <a:ln>
            <a:solidFill>
              <a:schemeClr val="tx1"/>
            </a:solidFill>
          </a:ln>
        </p:spPr>
        <p:txBody>
          <a:bodyPr wrap="square" rtlCol="0">
            <a:spAutoFit/>
          </a:bodyPr>
          <a:lstStyle/>
          <a:p>
            <a:pPr algn="ctr"/>
            <a:r>
              <a:rPr lang="en-US" sz="1000" dirty="0"/>
              <a:t>2008 Achievable Benchmark: </a:t>
            </a:r>
            <a:r>
              <a:rPr lang="en-US" sz="1000" dirty="0" smtClean="0"/>
              <a:t>18</a:t>
            </a:r>
            <a:endParaRPr lang="en-US" sz="1000" dirty="0"/>
          </a:p>
          <a:p>
            <a:pPr algn="ctr"/>
            <a:endParaRPr lang="en-US" sz="1000" dirty="0"/>
          </a:p>
        </p:txBody>
      </p:sp>
    </p:spTree>
    <p:extLst>
      <p:ext uri="{BB962C8B-B14F-4D97-AF65-F5344CB8AC3E}">
        <p14:creationId xmlns:p14="http://schemas.microsoft.com/office/powerpoint/2010/main" val="2378081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Integration of Medication Information</a:t>
            </a:r>
            <a:endParaRPr lang="en-US" dirty="0"/>
          </a:p>
        </p:txBody>
      </p:sp>
      <p:sp>
        <p:nvSpPr>
          <p:cNvPr id="3" name="Text Placeholder 2"/>
          <p:cNvSpPr>
            <a:spLocks noGrp="1"/>
          </p:cNvSpPr>
          <p:nvPr>
            <p:ph idx="1"/>
          </p:nvPr>
        </p:nvSpPr>
        <p:spPr/>
        <p:txBody>
          <a:bodyPr/>
          <a:lstStyle/>
          <a:p>
            <a:r>
              <a:rPr lang="en-US" dirty="0" smtClean="0"/>
              <a:t>Poor communication between providers and between providers and patients, within and across care settings, has been identified as a source of medication error. </a:t>
            </a:r>
          </a:p>
          <a:p>
            <a:r>
              <a:rPr lang="en-US" dirty="0" smtClean="0"/>
              <a:t>Improving communication is a key aspect of decreasing medication errors and improving patient safety (</a:t>
            </a:r>
            <a:r>
              <a:rPr lang="en-US" dirty="0" err="1" smtClean="0"/>
              <a:t>Kitson</a:t>
            </a:r>
            <a:r>
              <a:rPr lang="en-US" dirty="0" smtClean="0"/>
              <a:t>, et al., 2013).</a:t>
            </a:r>
            <a:endParaRPr lang="en-US" dirty="0"/>
          </a:p>
        </p:txBody>
      </p:sp>
    </p:spTree>
    <p:extLst>
      <p:ext uri="{BB962C8B-B14F-4D97-AF65-F5344CB8AC3E}">
        <p14:creationId xmlns:p14="http://schemas.microsoft.com/office/powerpoint/2010/main" val="411394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Findings of the 2015 QDR</a:t>
            </a:r>
            <a:endParaRPr lang="en-US" dirty="0"/>
          </a:p>
        </p:txBody>
      </p:sp>
      <p:sp>
        <p:nvSpPr>
          <p:cNvPr id="3" name="Content Placeholder 2"/>
          <p:cNvSpPr>
            <a:spLocks noGrp="1"/>
          </p:cNvSpPr>
          <p:nvPr>
            <p:ph idx="1"/>
          </p:nvPr>
        </p:nvSpPr>
        <p:spPr>
          <a:xfrm>
            <a:off x="457200" y="1600200"/>
            <a:ext cx="8229600" cy="4149090"/>
          </a:xfrm>
        </p:spPr>
        <p:txBody>
          <a:bodyPr>
            <a:normAutofit fontScale="77500" lnSpcReduction="20000"/>
          </a:bodyPr>
          <a:lstStyle/>
          <a:p>
            <a:pPr>
              <a:lnSpc>
                <a:spcPct val="120000"/>
              </a:lnSpc>
              <a:spcBef>
                <a:spcPts val="0"/>
              </a:spcBef>
            </a:pPr>
            <a:r>
              <a:rPr lang="en-US" dirty="0" smtClean="0"/>
              <a:t>Access to care has improved dramatically. </a:t>
            </a:r>
          </a:p>
          <a:p>
            <a:pPr>
              <a:lnSpc>
                <a:spcPct val="120000"/>
              </a:lnSpc>
              <a:spcBef>
                <a:spcPts val="0"/>
              </a:spcBef>
            </a:pPr>
            <a:r>
              <a:rPr lang="en-US" dirty="0" smtClean="0"/>
              <a:t>Quality of care continues to improve, but wide variation exists across the National Quality Strategy (NQS) priorities: </a:t>
            </a:r>
          </a:p>
          <a:p>
            <a:pPr lvl="1">
              <a:lnSpc>
                <a:spcPct val="120000"/>
              </a:lnSpc>
              <a:spcBef>
                <a:spcPts val="0"/>
              </a:spcBef>
            </a:pPr>
            <a:r>
              <a:rPr lang="en-US" dirty="0" smtClean="0"/>
              <a:t>Effective Treatment measures indicate improvements in overall performance and reductions in disparities. </a:t>
            </a:r>
          </a:p>
          <a:p>
            <a:pPr lvl="1">
              <a:lnSpc>
                <a:spcPct val="120000"/>
              </a:lnSpc>
              <a:spcBef>
                <a:spcPts val="0"/>
              </a:spcBef>
            </a:pPr>
            <a:r>
              <a:rPr lang="en-US" dirty="0" smtClean="0"/>
              <a:t>Care Coordination measures have lagged behind other priorities in overall performance. </a:t>
            </a:r>
          </a:p>
          <a:p>
            <a:pPr lvl="1">
              <a:lnSpc>
                <a:spcPct val="120000"/>
              </a:lnSpc>
              <a:spcBef>
                <a:spcPts val="0"/>
              </a:spcBef>
            </a:pPr>
            <a:r>
              <a:rPr lang="en-US" dirty="0" smtClean="0"/>
              <a:t>Patient Safety, Person-Centered Care, and Healthy Living measures have improved overall, but many disparities remain. </a:t>
            </a:r>
          </a:p>
          <a:p>
            <a:pPr>
              <a:lnSpc>
                <a:spcPct val="120000"/>
              </a:lnSpc>
              <a:spcBef>
                <a:spcPts val="0"/>
              </a:spcBef>
            </a:pPr>
            <a:r>
              <a:rPr lang="en-US" dirty="0" smtClean="0"/>
              <a:t>Despite progress in some areas, disparities related to race and socioeconomic status persist among measures of access and all NQS priorities.</a:t>
            </a:r>
          </a:p>
          <a:p>
            <a:endParaRPr lang="en-US" dirty="0"/>
          </a:p>
        </p:txBody>
      </p:sp>
      <p:sp>
        <p:nvSpPr>
          <p:cNvPr id="4" name="Title 1"/>
          <p:cNvSpPr txBox="1">
            <a:spLocks/>
          </p:cNvSpPr>
          <p:nvPr/>
        </p:nvSpPr>
        <p:spPr>
          <a:xfrm>
            <a:off x="1447800" y="274638"/>
            <a:ext cx="76962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800" dirty="0"/>
          </a:p>
        </p:txBody>
      </p:sp>
      <p:sp>
        <p:nvSpPr>
          <p:cNvPr id="5" name="Content Placeholder 2"/>
          <p:cNvSpPr txBox="1">
            <a:spLocks/>
          </p:cNvSpPr>
          <p:nvPr/>
        </p:nvSpPr>
        <p:spPr>
          <a:xfrm>
            <a:off x="457200" y="1524000"/>
            <a:ext cx="82296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p:txBody>
      </p:sp>
    </p:spTree>
    <p:extLst>
      <p:ext uri="{BB962C8B-B14F-4D97-AF65-F5344CB8AC3E}">
        <p14:creationId xmlns:p14="http://schemas.microsoft.com/office/powerpoint/2010/main" val="724091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Integration of Medication Information</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spcBef>
                <a:spcPts val="0"/>
              </a:spcBef>
            </a:pPr>
            <a:r>
              <a:rPr lang="en-US" dirty="0" smtClean="0"/>
              <a:t>Disparities in access to health information, services, and technology can result in:</a:t>
            </a:r>
          </a:p>
          <a:p>
            <a:pPr lvl="1">
              <a:lnSpc>
                <a:spcPct val="110000"/>
              </a:lnSpc>
              <a:spcBef>
                <a:spcPts val="0"/>
              </a:spcBef>
            </a:pPr>
            <a:r>
              <a:rPr lang="en-US" dirty="0" smtClean="0"/>
              <a:t>Less use of preventive services, </a:t>
            </a:r>
          </a:p>
          <a:p>
            <a:pPr lvl="1">
              <a:lnSpc>
                <a:spcPct val="110000"/>
              </a:lnSpc>
              <a:spcBef>
                <a:spcPts val="0"/>
              </a:spcBef>
            </a:pPr>
            <a:r>
              <a:rPr lang="en-US" dirty="0" smtClean="0"/>
              <a:t>Poorer chronic disease management, </a:t>
            </a:r>
          </a:p>
          <a:p>
            <a:pPr lvl="1">
              <a:lnSpc>
                <a:spcPct val="110000"/>
              </a:lnSpc>
              <a:spcBef>
                <a:spcPts val="0"/>
              </a:spcBef>
            </a:pPr>
            <a:r>
              <a:rPr lang="en-US" dirty="0" smtClean="0"/>
              <a:t>Higher hospitalization rates, and </a:t>
            </a:r>
          </a:p>
          <a:p>
            <a:pPr lvl="1">
              <a:lnSpc>
                <a:spcPct val="110000"/>
              </a:lnSpc>
              <a:spcBef>
                <a:spcPts val="0"/>
              </a:spcBef>
            </a:pPr>
            <a:r>
              <a:rPr lang="en-US" dirty="0" smtClean="0"/>
              <a:t>Poorer reported health status (</a:t>
            </a:r>
            <a:r>
              <a:rPr lang="en-US" dirty="0" err="1" smtClean="0"/>
              <a:t>Berkman</a:t>
            </a:r>
            <a:r>
              <a:rPr lang="en-US" dirty="0" smtClean="0"/>
              <a:t>, et al., 2004).</a:t>
            </a:r>
          </a:p>
          <a:p>
            <a:pPr>
              <a:lnSpc>
                <a:spcPct val="110000"/>
              </a:lnSpc>
              <a:spcBef>
                <a:spcPts val="0"/>
              </a:spcBef>
            </a:pPr>
            <a:r>
              <a:rPr lang="en-US" dirty="0" smtClean="0"/>
              <a:t>Patients need to understand their medication (indications, administration, adverse effects) to safely and effectively use it. But important medication information is given to patients in a haphazard way (</a:t>
            </a:r>
            <a:r>
              <a:rPr lang="en-US" dirty="0" err="1" smtClean="0"/>
              <a:t>Persell</a:t>
            </a:r>
            <a:r>
              <a:rPr lang="en-US" dirty="0" smtClean="0"/>
              <a:t>, 2013).</a:t>
            </a:r>
            <a:endParaRPr lang="en-US" dirty="0"/>
          </a:p>
        </p:txBody>
      </p:sp>
    </p:spTree>
    <p:extLst>
      <p:ext uri="{BB962C8B-B14F-4D97-AF65-F5344CB8AC3E}">
        <p14:creationId xmlns:p14="http://schemas.microsoft.com/office/powerpoint/2010/main" val="271629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Integration of Medication Information Measures</a:t>
            </a:r>
            <a:endParaRPr lang="en-US" dirty="0"/>
          </a:p>
        </p:txBody>
      </p:sp>
      <p:sp>
        <p:nvSpPr>
          <p:cNvPr id="3" name="Content Placeholder 2"/>
          <p:cNvSpPr>
            <a:spLocks noGrp="1"/>
          </p:cNvSpPr>
          <p:nvPr>
            <p:ph idx="1"/>
          </p:nvPr>
        </p:nvSpPr>
        <p:spPr/>
        <p:txBody>
          <a:bodyPr>
            <a:normAutofit lnSpcReduction="10000"/>
          </a:bodyPr>
          <a:lstStyle/>
          <a:p>
            <a:r>
              <a:rPr lang="en-US" dirty="0" smtClean="0"/>
              <a:t>People under age 65 with a usual source of care whose health provider usually asks about prescription medications and treatments from other doctors</a:t>
            </a:r>
          </a:p>
          <a:p>
            <a:r>
              <a:rPr lang="en-US" dirty="0" smtClean="0"/>
              <a:t>Hospitals with electronic exchange of patient medication history with hospitals outside their system</a:t>
            </a:r>
          </a:p>
          <a:p>
            <a:r>
              <a:rPr lang="en-US" dirty="0" smtClean="0"/>
              <a:t>Hospitals with electronic exchange of patient medication history with ambulatory providers outside their system</a:t>
            </a:r>
          </a:p>
          <a:p>
            <a:pPr lvl="1"/>
            <a:endParaRPr lang="en-US" dirty="0"/>
          </a:p>
        </p:txBody>
      </p:sp>
    </p:spTree>
    <p:extLst>
      <p:ext uri="{BB962C8B-B14F-4D97-AF65-F5344CB8AC3E}">
        <p14:creationId xmlns:p14="http://schemas.microsoft.com/office/powerpoint/2010/main" val="1810470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315200" cy="1295400"/>
          </a:xfrm>
        </p:spPr>
        <p:txBody>
          <a:bodyPr>
            <a:noAutofit/>
          </a:bodyPr>
          <a:lstStyle/>
          <a:p>
            <a:r>
              <a:rPr lang="en-US" sz="1800" dirty="0"/>
              <a:t>People under age 65 with a usual source of care whose health provider usually asks about prescription medications and treatments from other </a:t>
            </a:r>
            <a:r>
              <a:rPr lang="en-US" sz="1800" dirty="0" smtClean="0"/>
              <a:t>doctors, by education and chronic conditions, 2002-2013</a:t>
            </a:r>
            <a:endParaRPr lang="en-US" sz="18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063705533"/>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p:cNvGraphicFramePr>
            <a:graphicFrameLocks noGrp="1"/>
          </p:cNvGraphicFramePr>
          <p:nvPr>
            <p:ph sz="half" idx="1"/>
            <p:extLst>
              <p:ext uri="{D42A27DB-BD31-4B8C-83A1-F6EECF244321}">
                <p14:modId xmlns:p14="http://schemas.microsoft.com/office/powerpoint/2010/main" val="417287870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57200" y="5760720"/>
            <a:ext cx="8229600" cy="246221"/>
          </a:xfrm>
          <a:prstGeom prst="rect">
            <a:avLst/>
          </a:prstGeom>
          <a:noFill/>
        </p:spPr>
        <p:txBody>
          <a:bodyPr wrap="square" rtlCol="0">
            <a:spAutoFit/>
          </a:bodyPr>
          <a:lstStyle/>
          <a:p>
            <a:r>
              <a:rPr lang="en-US" sz="1000" b="1" dirty="0" smtClean="0"/>
              <a:t>Source:</a:t>
            </a:r>
            <a:r>
              <a:rPr lang="en-US" sz="1000" dirty="0" smtClean="0"/>
              <a:t> </a:t>
            </a:r>
            <a:r>
              <a:rPr lang="en-US" sz="1000" dirty="0"/>
              <a:t>Agency for Healthcare Research and Quality, Medical Expenditure Panel </a:t>
            </a:r>
            <a:r>
              <a:rPr lang="en-US" sz="1000" dirty="0" smtClean="0"/>
              <a:t>Survey, 2002-2013.</a:t>
            </a:r>
            <a:endParaRPr lang="en-US" sz="1000" dirty="0"/>
          </a:p>
        </p:txBody>
      </p:sp>
    </p:spTree>
    <p:extLst>
      <p:ext uri="{BB962C8B-B14F-4D97-AF65-F5344CB8AC3E}">
        <p14:creationId xmlns:p14="http://schemas.microsoft.com/office/powerpoint/2010/main" val="3474680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Hospitals with electronic exchange of patient’s medication history with hospitals outside their system, by region and geographic location, 2009-2013</a:t>
            </a: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6279981"/>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791200"/>
            <a:ext cx="8153400" cy="400110"/>
          </a:xfrm>
          <a:prstGeom prst="rect">
            <a:avLst/>
          </a:prstGeom>
        </p:spPr>
        <p:txBody>
          <a:bodyPr wrap="square">
            <a:spAutoFit/>
          </a:bodyPr>
          <a:lstStyle/>
          <a:p>
            <a:r>
              <a:rPr lang="en-US" sz="1000" b="1" dirty="0" smtClean="0"/>
              <a:t>Key: </a:t>
            </a:r>
            <a:r>
              <a:rPr lang="en-US" sz="1000" dirty="0" smtClean="0"/>
              <a:t>MSA = metropolitan statistical area.</a:t>
            </a:r>
            <a:endParaRPr lang="en-US" sz="1000" b="1" dirty="0" smtClean="0"/>
          </a:p>
          <a:p>
            <a:r>
              <a:rPr lang="en-US" sz="1000" b="1" dirty="0" smtClean="0"/>
              <a:t>Source: </a:t>
            </a:r>
            <a:r>
              <a:rPr lang="en-US" sz="1000" dirty="0" smtClean="0"/>
              <a:t>American </a:t>
            </a:r>
            <a:r>
              <a:rPr lang="en-US" sz="1000" dirty="0"/>
              <a:t>Hospital </a:t>
            </a:r>
            <a:r>
              <a:rPr lang="en-US" sz="1000" dirty="0" smtClean="0"/>
              <a:t>Association, </a:t>
            </a:r>
            <a:r>
              <a:rPr lang="en-US" sz="1000" dirty="0"/>
              <a:t>Information Technology </a:t>
            </a:r>
            <a:r>
              <a:rPr lang="en-US" sz="1000" dirty="0" smtClean="0"/>
              <a:t>Supplement, 2009-2013.</a:t>
            </a:r>
            <a:endParaRPr lang="en-US" sz="1000" dirty="0"/>
          </a:p>
        </p:txBody>
      </p:sp>
      <p:graphicFrame>
        <p:nvGraphicFramePr>
          <p:cNvPr id="4" name="Chart 3"/>
          <p:cNvGraphicFramePr/>
          <p:nvPr>
            <p:extLst>
              <p:ext uri="{D42A27DB-BD31-4B8C-83A1-F6EECF244321}">
                <p14:modId xmlns:p14="http://schemas.microsoft.com/office/powerpoint/2010/main" val="1228114596"/>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71225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228600"/>
            <a:ext cx="7086600" cy="868362"/>
          </a:xfrm>
        </p:spPr>
        <p:txBody>
          <a:bodyPr>
            <a:noAutofit/>
          </a:bodyPr>
          <a:lstStyle/>
          <a:p>
            <a:r>
              <a:rPr lang="en-US" sz="1800" dirty="0"/>
              <a:t>Hospitals with electronic exchange of </a:t>
            </a:r>
            <a:r>
              <a:rPr lang="en-US" sz="1800" dirty="0" smtClean="0"/>
              <a:t>patient’s </a:t>
            </a:r>
            <a:r>
              <a:rPr lang="en-US" sz="1800" dirty="0"/>
              <a:t>medication history </a:t>
            </a:r>
            <a:r>
              <a:rPr lang="en-US" sz="1800" dirty="0" smtClean="0"/>
              <a:t>with </a:t>
            </a:r>
            <a:r>
              <a:rPr lang="en-US" sz="1800" dirty="0"/>
              <a:t>hospitals outside their system, by ownership and bed size</a:t>
            </a:r>
            <a:r>
              <a:rPr lang="en-US" sz="1800" dirty="0" smtClean="0"/>
              <a:t>, 2009-2013</a:t>
            </a:r>
            <a:endParaRPr lang="en-US" sz="1800"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55020874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5760720"/>
            <a:ext cx="6629400" cy="246221"/>
          </a:xfrm>
          <a:prstGeom prst="rect">
            <a:avLst/>
          </a:prstGeom>
          <a:noFill/>
        </p:spPr>
        <p:txBody>
          <a:bodyPr wrap="square" rtlCol="0">
            <a:spAutoFit/>
          </a:bodyPr>
          <a:lstStyle/>
          <a:p>
            <a:r>
              <a:rPr lang="en-US" sz="1000" b="1" dirty="0"/>
              <a:t>Source: </a:t>
            </a:r>
            <a:r>
              <a:rPr lang="en-US" sz="1000" dirty="0"/>
              <a:t>American Hospital </a:t>
            </a:r>
            <a:r>
              <a:rPr lang="en-US" sz="1000" dirty="0" smtClean="0"/>
              <a:t>Association, </a:t>
            </a:r>
            <a:r>
              <a:rPr lang="en-US" sz="1000" dirty="0"/>
              <a:t>Information Technology </a:t>
            </a:r>
            <a:r>
              <a:rPr lang="en-US" sz="1000" dirty="0" smtClean="0"/>
              <a:t>Supplement, 2009-2013.</a:t>
            </a:r>
            <a:endParaRPr lang="en-US" sz="1000" dirty="0"/>
          </a:p>
        </p:txBody>
      </p:sp>
      <p:graphicFrame>
        <p:nvGraphicFramePr>
          <p:cNvPr id="2" name="Chart 1"/>
          <p:cNvGraphicFramePr/>
          <p:nvPr>
            <p:extLst>
              <p:ext uri="{D42A27DB-BD31-4B8C-83A1-F6EECF244321}">
                <p14:modId xmlns:p14="http://schemas.microsoft.com/office/powerpoint/2010/main" val="2038306032"/>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1189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Hospitals with electronic exchange of </a:t>
            </a:r>
            <a:r>
              <a:rPr lang="en-US" sz="1800" dirty="0" smtClean="0"/>
              <a:t>patient’s </a:t>
            </a:r>
            <a:r>
              <a:rPr lang="en-US" sz="1800" dirty="0"/>
              <a:t>medication </a:t>
            </a:r>
            <a:r>
              <a:rPr lang="en-US" sz="1800" dirty="0" smtClean="0"/>
              <a:t>history with </a:t>
            </a:r>
            <a:r>
              <a:rPr lang="en-US" sz="1800" dirty="0"/>
              <a:t>ambulatory providers outside their </a:t>
            </a:r>
            <a:r>
              <a:rPr lang="en-US" sz="1800" dirty="0" smtClean="0"/>
              <a:t>system, </a:t>
            </a:r>
            <a:r>
              <a:rPr lang="en-US" sz="1800" dirty="0"/>
              <a:t>by region and </a:t>
            </a:r>
            <a:r>
              <a:rPr lang="en-US" sz="1800" dirty="0" smtClean="0"/>
              <a:t>geographic location, 2009-2013</a:t>
            </a:r>
            <a:endParaRPr lang="en-US" sz="1800"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249438159"/>
              </p:ext>
            </p:extLst>
          </p:nvPr>
        </p:nvGraphicFramePr>
        <p:xfrm>
          <a:off x="457200" y="160020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924490"/>
            <a:ext cx="8153400" cy="400110"/>
          </a:xfrm>
          <a:prstGeom prst="rect">
            <a:avLst/>
          </a:prstGeom>
        </p:spPr>
        <p:txBody>
          <a:bodyPr wrap="square">
            <a:spAutoFit/>
          </a:bodyPr>
          <a:lstStyle/>
          <a:p>
            <a:r>
              <a:rPr lang="en-US" sz="1000" b="1" dirty="0" smtClean="0"/>
              <a:t>Key: </a:t>
            </a:r>
            <a:r>
              <a:rPr lang="en-US" sz="1000" dirty="0" smtClean="0"/>
              <a:t>MSA = metropolitan statistical area.</a:t>
            </a:r>
            <a:endParaRPr lang="en-US" sz="1000" b="1" dirty="0" smtClean="0"/>
          </a:p>
          <a:p>
            <a:r>
              <a:rPr lang="en-US" sz="1000" b="1" dirty="0" smtClean="0"/>
              <a:t>Source</a:t>
            </a:r>
            <a:r>
              <a:rPr lang="en-US" sz="1000" dirty="0"/>
              <a:t>: American Hospital Association (AHA), Information Technology </a:t>
            </a:r>
            <a:r>
              <a:rPr lang="en-US" sz="1000" dirty="0" smtClean="0"/>
              <a:t>Supplement, 2009-2013.</a:t>
            </a:r>
            <a:endParaRPr lang="en-US" sz="1000" dirty="0"/>
          </a:p>
        </p:txBody>
      </p:sp>
      <p:graphicFrame>
        <p:nvGraphicFramePr>
          <p:cNvPr id="4" name="Chart 3"/>
          <p:cNvGraphicFramePr/>
          <p:nvPr>
            <p:extLst>
              <p:ext uri="{D42A27DB-BD31-4B8C-83A1-F6EECF244321}">
                <p14:modId xmlns:p14="http://schemas.microsoft.com/office/powerpoint/2010/main" val="2559713876"/>
              </p:ext>
            </p:extLst>
          </p:nvPr>
        </p:nvGraphicFramePr>
        <p:xfrm>
          <a:off x="4572000" y="160020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4098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1800" dirty="0"/>
              <a:t>Hospitals with electronic exchange of patient’s medication history information with ambulatory providers outside their system, by </a:t>
            </a:r>
            <a:r>
              <a:rPr lang="en-US" sz="1800" dirty="0" smtClean="0"/>
              <a:t>ownership </a:t>
            </a:r>
            <a:r>
              <a:rPr lang="en-US" sz="1800" dirty="0"/>
              <a:t>and bed size, </a:t>
            </a:r>
            <a:r>
              <a:rPr lang="en-US" sz="1800" dirty="0" smtClean="0"/>
              <a:t>2009-2013</a:t>
            </a:r>
            <a:endParaRPr lang="en-US" sz="1800"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77533662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5867399"/>
            <a:ext cx="6705600" cy="400110"/>
          </a:xfrm>
          <a:prstGeom prst="rect">
            <a:avLst/>
          </a:prstGeom>
          <a:noFill/>
        </p:spPr>
        <p:txBody>
          <a:bodyPr wrap="square" rtlCol="0">
            <a:spAutoFit/>
          </a:bodyPr>
          <a:lstStyle/>
          <a:p>
            <a:r>
              <a:rPr lang="en-US" sz="1000" b="1" dirty="0"/>
              <a:t>Source: </a:t>
            </a:r>
            <a:r>
              <a:rPr lang="en-US" sz="1000" dirty="0"/>
              <a:t>American Hospital </a:t>
            </a:r>
            <a:r>
              <a:rPr lang="en-US" sz="1000" dirty="0" smtClean="0"/>
              <a:t>Association, </a:t>
            </a:r>
            <a:r>
              <a:rPr lang="en-US" sz="1000" dirty="0"/>
              <a:t>Information Technology </a:t>
            </a:r>
            <a:r>
              <a:rPr lang="en-US" sz="1000" dirty="0" smtClean="0"/>
              <a:t>Supplement, 2009-2013.</a:t>
            </a:r>
          </a:p>
          <a:p>
            <a:r>
              <a:rPr lang="en-US" sz="1000" b="1" dirty="0" smtClean="0"/>
              <a:t>Note: </a:t>
            </a:r>
            <a:r>
              <a:rPr lang="en-US" sz="1000" dirty="0" smtClean="0"/>
              <a:t>Non-Federal hospitals refer to government hospitals.</a:t>
            </a:r>
            <a:endParaRPr lang="en-US" b="1" dirty="0"/>
          </a:p>
        </p:txBody>
      </p:sp>
      <p:graphicFrame>
        <p:nvGraphicFramePr>
          <p:cNvPr id="2" name="Chart 1"/>
          <p:cNvGraphicFramePr/>
          <p:nvPr>
            <p:extLst>
              <p:ext uri="{D42A27DB-BD31-4B8C-83A1-F6EECF244321}">
                <p14:modId xmlns:p14="http://schemas.microsoft.com/office/powerpoint/2010/main" val="1824917229"/>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3712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of Electronic Health Records</a:t>
            </a:r>
            <a:endParaRPr lang="en-US" dirty="0"/>
          </a:p>
        </p:txBody>
      </p:sp>
      <p:sp>
        <p:nvSpPr>
          <p:cNvPr id="3" name="Text Placeholder 2"/>
          <p:cNvSpPr>
            <a:spLocks noGrp="1"/>
          </p:cNvSpPr>
          <p:nvPr>
            <p:ph idx="1"/>
          </p:nvPr>
        </p:nvSpPr>
        <p:spPr/>
        <p:txBody>
          <a:bodyPr>
            <a:normAutofit lnSpcReduction="10000"/>
          </a:bodyPr>
          <a:lstStyle/>
          <a:p>
            <a:r>
              <a:rPr lang="en-US" dirty="0"/>
              <a:t>Electronic health records (EHRs) </a:t>
            </a:r>
            <a:r>
              <a:rPr lang="en-US" dirty="0" smtClean="0"/>
              <a:t>can </a:t>
            </a:r>
            <a:r>
              <a:rPr lang="en-US" dirty="0"/>
              <a:t>improve the quality and safety of </a:t>
            </a:r>
            <a:r>
              <a:rPr lang="en-US" dirty="0" smtClean="0"/>
              <a:t>health care. </a:t>
            </a:r>
          </a:p>
          <a:p>
            <a:r>
              <a:rPr lang="en-US" dirty="0"/>
              <a:t>The adoption and effective use of health information technology can:</a:t>
            </a:r>
          </a:p>
          <a:p>
            <a:pPr lvl="1"/>
            <a:r>
              <a:rPr lang="en-US" dirty="0"/>
              <a:t>Help reduce medical errors and adverse events,</a:t>
            </a:r>
          </a:p>
          <a:p>
            <a:pPr lvl="1"/>
            <a:r>
              <a:rPr lang="en-US" dirty="0"/>
              <a:t>Enable better documentation and file organization,</a:t>
            </a:r>
          </a:p>
          <a:p>
            <a:pPr lvl="1"/>
            <a:r>
              <a:rPr lang="en-US" dirty="0"/>
              <a:t>Provide patients with information that assists their adherence to medication regimens and scheduled appointments, and </a:t>
            </a:r>
          </a:p>
          <a:p>
            <a:pPr lvl="1"/>
            <a:r>
              <a:rPr lang="en-US" dirty="0"/>
              <a:t>Assist doctors in tracking their treatment protocols (IOM, 2010). </a:t>
            </a:r>
          </a:p>
          <a:p>
            <a:endParaRPr lang="en-US" dirty="0"/>
          </a:p>
        </p:txBody>
      </p:sp>
    </p:spTree>
    <p:extLst>
      <p:ext uri="{BB962C8B-B14F-4D97-AF65-F5344CB8AC3E}">
        <p14:creationId xmlns:p14="http://schemas.microsoft.com/office/powerpoint/2010/main" val="35009091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Electronic Health Record Measures</a:t>
            </a:r>
            <a:endParaRPr lang="en-US" dirty="0"/>
          </a:p>
        </p:txBody>
      </p:sp>
      <p:sp>
        <p:nvSpPr>
          <p:cNvPr id="3" name="Content Placeholder 2"/>
          <p:cNvSpPr>
            <a:spLocks noGrp="1"/>
          </p:cNvSpPr>
          <p:nvPr>
            <p:ph idx="1"/>
          </p:nvPr>
        </p:nvSpPr>
        <p:spPr>
          <a:xfrm>
            <a:off x="457200" y="1600200"/>
            <a:ext cx="8229600" cy="4549140"/>
          </a:xfrm>
        </p:spPr>
        <p:txBody>
          <a:bodyPr>
            <a:normAutofit fontScale="70000" lnSpcReduction="20000"/>
          </a:bodyPr>
          <a:lstStyle/>
          <a:p>
            <a:pPr>
              <a:lnSpc>
                <a:spcPct val="120000"/>
              </a:lnSpc>
              <a:spcBef>
                <a:spcPts val="0"/>
              </a:spcBef>
            </a:pPr>
            <a:r>
              <a:rPr lang="en-US" dirty="0" smtClean="0"/>
              <a:t>Patients who reported that it was very important for them to get their own medical information electronically</a:t>
            </a:r>
          </a:p>
          <a:p>
            <a:pPr>
              <a:lnSpc>
                <a:spcPct val="120000"/>
              </a:lnSpc>
              <a:spcBef>
                <a:spcPts val="0"/>
              </a:spcBef>
            </a:pPr>
            <a:r>
              <a:rPr lang="en-US" dirty="0" smtClean="0"/>
              <a:t>Patients who reported that it was very important that doctors and other health providers be able to share their medical information with other providers electronically</a:t>
            </a:r>
          </a:p>
          <a:p>
            <a:pPr>
              <a:lnSpc>
                <a:spcPct val="120000"/>
              </a:lnSpc>
              <a:spcBef>
                <a:spcPts val="0"/>
              </a:spcBef>
            </a:pPr>
            <a:r>
              <a:rPr lang="en-US" dirty="0" smtClean="0"/>
              <a:t>Hospitals with fully implemented electronic medical record system</a:t>
            </a:r>
          </a:p>
          <a:p>
            <a:pPr>
              <a:lnSpc>
                <a:spcPct val="120000"/>
              </a:lnSpc>
              <a:spcBef>
                <a:spcPts val="0"/>
              </a:spcBef>
            </a:pPr>
            <a:r>
              <a:rPr lang="en-US" dirty="0" smtClean="0"/>
              <a:t>Hospitals with computerized systems that allow electronic clinical documentation</a:t>
            </a:r>
          </a:p>
          <a:p>
            <a:pPr>
              <a:lnSpc>
                <a:spcPct val="120000"/>
              </a:lnSpc>
              <a:spcBef>
                <a:spcPts val="0"/>
              </a:spcBef>
            </a:pPr>
            <a:r>
              <a:rPr lang="en-US" dirty="0" smtClean="0"/>
              <a:t>Hospitals with computerized systems that allow results viewing</a:t>
            </a:r>
          </a:p>
          <a:p>
            <a:pPr>
              <a:lnSpc>
                <a:spcPct val="120000"/>
              </a:lnSpc>
              <a:spcBef>
                <a:spcPts val="0"/>
              </a:spcBef>
            </a:pPr>
            <a:r>
              <a:rPr lang="en-US" dirty="0" smtClean="0"/>
              <a:t>Hospitals with computerized systems that allow decision support</a:t>
            </a:r>
          </a:p>
          <a:p>
            <a:pPr>
              <a:lnSpc>
                <a:spcPct val="120000"/>
              </a:lnSpc>
              <a:spcBef>
                <a:spcPts val="0"/>
              </a:spcBef>
            </a:pPr>
            <a:r>
              <a:rPr lang="en-US" dirty="0" smtClean="0"/>
              <a:t>Hospitals with computerized systems that allow computerized provider order entry (CPOE)</a:t>
            </a:r>
          </a:p>
          <a:p>
            <a:pPr lvl="1"/>
            <a:endParaRPr lang="en-US" dirty="0" smtClean="0"/>
          </a:p>
          <a:p>
            <a:pPr lvl="1"/>
            <a:endParaRPr lang="en-US" dirty="0" smtClean="0"/>
          </a:p>
          <a:p>
            <a:endParaRPr lang="en-US" dirty="0" smtClean="0"/>
          </a:p>
          <a:p>
            <a:endParaRPr lang="en-US" dirty="0" smtClean="0"/>
          </a:p>
        </p:txBody>
      </p:sp>
    </p:spTree>
    <p:extLst>
      <p:ext uri="{BB962C8B-B14F-4D97-AF65-F5344CB8AC3E}">
        <p14:creationId xmlns:p14="http://schemas.microsoft.com/office/powerpoint/2010/main" val="29370996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Patients </a:t>
            </a:r>
            <a:r>
              <a:rPr lang="en-US" sz="1800" dirty="0"/>
              <a:t>who reported that it was </a:t>
            </a:r>
            <a:r>
              <a:rPr lang="en-US" sz="1800" dirty="0" smtClean="0"/>
              <a:t>very important </a:t>
            </a:r>
            <a:r>
              <a:rPr lang="en-US" sz="1800" dirty="0"/>
              <a:t>for them to get their own medical information </a:t>
            </a:r>
            <a:r>
              <a:rPr lang="en-US" sz="1800" dirty="0" smtClean="0"/>
              <a:t>electronically, by age and residence location, 2008 and 2012-2014</a:t>
            </a:r>
            <a:endParaRPr lang="en-US" sz="1800"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12638202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40304013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457200" y="5760720"/>
            <a:ext cx="8229600" cy="553998"/>
          </a:xfrm>
          <a:prstGeom prst="rect">
            <a:avLst/>
          </a:prstGeom>
        </p:spPr>
        <p:txBody>
          <a:bodyPr wrap="square">
            <a:spAutoFit/>
          </a:bodyPr>
          <a:lstStyle/>
          <a:p>
            <a:r>
              <a:rPr lang="en-US" sz="1000" b="1" dirty="0" smtClean="0"/>
              <a:t>Key:</a:t>
            </a:r>
            <a:r>
              <a:rPr lang="en-US" sz="1000" dirty="0" smtClean="0"/>
              <a:t> MSA = metropolitan statistical area.</a:t>
            </a:r>
          </a:p>
          <a:p>
            <a:r>
              <a:rPr lang="en-US" sz="1000" b="1" dirty="0" smtClean="0"/>
              <a:t>Source</a:t>
            </a:r>
            <a:r>
              <a:rPr lang="en-US" sz="1000" b="1" dirty="0"/>
              <a:t>:</a:t>
            </a:r>
            <a:r>
              <a:rPr lang="en-US" sz="1000" dirty="0"/>
              <a:t> Health Information National Trends Survey. Iterations included in this </a:t>
            </a:r>
            <a:r>
              <a:rPr lang="en-US" sz="1000" dirty="0" smtClean="0"/>
              <a:t>chart</a:t>
            </a:r>
            <a:r>
              <a:rPr lang="en-US" sz="1000" dirty="0" smtClean="0">
                <a:solidFill>
                  <a:srgbClr val="0000FF"/>
                </a:solidFill>
              </a:rPr>
              <a:t> </a:t>
            </a:r>
            <a:r>
              <a:rPr lang="en-US" sz="1000" dirty="0" smtClean="0"/>
              <a:t>are </a:t>
            </a:r>
            <a:r>
              <a:rPr lang="en-US" sz="1000" dirty="0"/>
              <a:t>HINTS 3, HINTS 4 Cycle 1, and HINTS 4 Cycle 2. </a:t>
            </a:r>
            <a:r>
              <a:rPr lang="en-US" sz="1000" dirty="0" smtClean="0"/>
              <a:t>Available at </a:t>
            </a:r>
            <a:r>
              <a:rPr lang="en-US" sz="1000" dirty="0" smtClean="0">
                <a:hlinkClick r:id="rId5"/>
              </a:rPr>
              <a:t>http</a:t>
            </a:r>
            <a:r>
              <a:rPr lang="en-US" sz="1000" dirty="0">
                <a:hlinkClick r:id="rId5"/>
              </a:rPr>
              <a:t>://hints.cancer.gov</a:t>
            </a:r>
            <a:r>
              <a:rPr lang="en-US" sz="1000" dirty="0" smtClean="0">
                <a:hlinkClick r:id="rId5"/>
              </a:rPr>
              <a:t>/</a:t>
            </a:r>
            <a:r>
              <a:rPr lang="en-US" sz="1000" dirty="0" smtClean="0"/>
              <a:t>. </a:t>
            </a:r>
            <a:endParaRPr lang="en-US" sz="1000" dirty="0"/>
          </a:p>
        </p:txBody>
      </p:sp>
    </p:spTree>
    <p:extLst>
      <p:ext uri="{BB962C8B-B14F-4D97-AF65-F5344CB8AC3E}">
        <p14:creationId xmlns:p14="http://schemas.microsoft.com/office/powerpoint/2010/main" val="1866550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smtClean="0"/>
              <a:t>Chartbooks</a:t>
            </a:r>
            <a:r>
              <a:rPr lang="en-US" sz="2800" dirty="0" smtClean="0"/>
              <a:t> Organized Around Priorities of the National Quality Strategy</a:t>
            </a:r>
            <a:endParaRPr lang="en-US" sz="2800" dirty="0"/>
          </a:p>
        </p:txBody>
      </p:sp>
      <p:sp>
        <p:nvSpPr>
          <p:cNvPr id="3" name="Content Placeholder 2"/>
          <p:cNvSpPr>
            <a:spLocks noGrp="1"/>
          </p:cNvSpPr>
          <p:nvPr>
            <p:ph idx="1"/>
          </p:nvPr>
        </p:nvSpPr>
        <p:spPr/>
        <p:txBody>
          <a:bodyPr>
            <a:normAutofit fontScale="77500" lnSpcReduction="20000"/>
          </a:bodyPr>
          <a:lstStyle/>
          <a:p>
            <a:pPr marL="514350" indent="-514350">
              <a:buSzPct val="100000"/>
              <a:buFont typeface="+mj-lt"/>
              <a:buAutoNum type="arabicPeriod"/>
            </a:pPr>
            <a:r>
              <a:rPr lang="en-US" dirty="0" smtClean="0"/>
              <a:t>Making care safer by reducing harm caused in the delivery of care</a:t>
            </a:r>
          </a:p>
          <a:p>
            <a:pPr marL="514350" indent="-514350">
              <a:buSzPct val="100000"/>
              <a:buFont typeface="+mj-lt"/>
              <a:buAutoNum type="arabicPeriod"/>
            </a:pPr>
            <a:r>
              <a:rPr lang="en-US" dirty="0" smtClean="0"/>
              <a:t>Ensuring that each person and family is engaged as partners in their care</a:t>
            </a:r>
          </a:p>
          <a:p>
            <a:pPr marL="514350" indent="-514350">
              <a:buSzPct val="100000"/>
              <a:buFont typeface="+mj-lt"/>
              <a:buAutoNum type="arabicPeriod"/>
            </a:pPr>
            <a:r>
              <a:rPr lang="en-US" b="1" dirty="0" smtClean="0"/>
              <a:t>Promoting effective communication and coordination of care</a:t>
            </a:r>
          </a:p>
          <a:p>
            <a:pPr marL="514350" indent="-514350">
              <a:buSzPct val="100000"/>
              <a:buFont typeface="+mj-lt"/>
              <a:buAutoNum type="arabicPeriod"/>
            </a:pPr>
            <a:r>
              <a:rPr lang="en-US" dirty="0" smtClean="0"/>
              <a:t>Promoting the most effective prevention and treatment practices for the leading causes of mortality, starting with cardiovascular disease</a:t>
            </a:r>
          </a:p>
          <a:p>
            <a:pPr marL="514350" indent="-514350">
              <a:buSzPct val="100000"/>
              <a:buFont typeface="+mj-lt"/>
              <a:buAutoNum type="arabicPeriod"/>
            </a:pPr>
            <a:r>
              <a:rPr lang="en-US" dirty="0" smtClean="0"/>
              <a:t>Working with communities to promote wide use of best practices to enable healthy living</a:t>
            </a:r>
          </a:p>
          <a:p>
            <a:pPr marL="514350" indent="-514350">
              <a:buSzPct val="100000"/>
              <a:buFont typeface="+mj-lt"/>
              <a:buAutoNum type="arabicPeriod"/>
            </a:pPr>
            <a:r>
              <a:rPr lang="en-US" dirty="0" smtClean="0"/>
              <a:t>Making quality care more affordable for individuals, families, employers, and governments by developing and spreading new health care delivery models</a:t>
            </a:r>
          </a:p>
          <a:p>
            <a:endParaRPr lang="en-US" dirty="0"/>
          </a:p>
        </p:txBody>
      </p:sp>
    </p:spTree>
    <p:extLst>
      <p:ext uri="{BB962C8B-B14F-4D97-AF65-F5344CB8AC3E}">
        <p14:creationId xmlns:p14="http://schemas.microsoft.com/office/powerpoint/2010/main" val="16825627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Patients who reported that it was </a:t>
            </a:r>
            <a:r>
              <a:rPr lang="en-US" sz="1800" dirty="0" smtClean="0"/>
              <a:t>very important </a:t>
            </a:r>
            <a:r>
              <a:rPr lang="en-US" sz="1800" dirty="0"/>
              <a:t>for them to get their own medical information electronically, </a:t>
            </a:r>
            <a:r>
              <a:rPr lang="en-US" sz="1800" dirty="0" smtClean="0"/>
              <a:t>by race</a:t>
            </a:r>
            <a:r>
              <a:rPr lang="en-US" sz="1800" dirty="0" smtClean="0">
                <a:solidFill>
                  <a:srgbClr val="0000FF"/>
                </a:solidFill>
              </a:rPr>
              <a:t>/</a:t>
            </a:r>
            <a:r>
              <a:rPr lang="en-US" sz="1800" dirty="0" smtClean="0"/>
              <a:t>ethnicity </a:t>
            </a:r>
            <a:r>
              <a:rPr lang="en-US" sz="1800" dirty="0"/>
              <a:t>and education, </a:t>
            </a:r>
            <a:r>
              <a:rPr lang="en-US" sz="1800" dirty="0" smtClean="0"/>
              <a:t>2008 and 2012-2014</a:t>
            </a:r>
            <a:endParaRPr lang="en-US" sz="1800" dirty="0"/>
          </a:p>
        </p:txBody>
      </p:sp>
      <p:graphicFrame>
        <p:nvGraphicFramePr>
          <p:cNvPr id="4" name="Content Placeholder 9"/>
          <p:cNvGraphicFramePr>
            <a:graphicFrameLocks noGrp="1"/>
          </p:cNvGraphicFramePr>
          <p:nvPr>
            <p:ph sz="half" idx="1"/>
            <p:extLst>
              <p:ext uri="{D42A27DB-BD31-4B8C-83A1-F6EECF244321}">
                <p14:modId xmlns:p14="http://schemas.microsoft.com/office/powerpoint/2010/main" val="1456619337"/>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760720"/>
            <a:ext cx="8229600" cy="553998"/>
          </a:xfrm>
          <a:prstGeom prst="rect">
            <a:avLst/>
          </a:prstGeom>
          <a:noFill/>
        </p:spPr>
        <p:txBody>
          <a:bodyPr wrap="square" rtlCol="0">
            <a:spAutoFit/>
          </a:bodyPr>
          <a:lstStyle/>
          <a:p>
            <a:r>
              <a:rPr lang="en-US" sz="1000" b="1" dirty="0" smtClean="0"/>
              <a:t>Source</a:t>
            </a:r>
            <a:r>
              <a:rPr lang="en-US" sz="1000" b="1" dirty="0"/>
              <a:t>:</a:t>
            </a:r>
            <a:r>
              <a:rPr lang="en-US" sz="1000" dirty="0"/>
              <a:t> Health Information National Trends Survey. Iterations included in this </a:t>
            </a:r>
            <a:r>
              <a:rPr lang="en-US" sz="1000" dirty="0" smtClean="0"/>
              <a:t>chart </a:t>
            </a:r>
            <a:r>
              <a:rPr lang="en-US" sz="1000" dirty="0"/>
              <a:t>are HINTS 3, HINTS 4 Cycle 1, and HINTS 4 Cycle 2. </a:t>
            </a:r>
            <a:r>
              <a:rPr lang="en-US" sz="1000" dirty="0" smtClean="0"/>
              <a:t>Available </a:t>
            </a:r>
            <a:r>
              <a:rPr lang="en-US" sz="1000" dirty="0"/>
              <a:t>at </a:t>
            </a:r>
            <a:r>
              <a:rPr lang="en-US" sz="1000" dirty="0">
                <a:hlinkClick r:id="rId4"/>
              </a:rPr>
              <a:t>http://hints.cancer.gov/</a:t>
            </a:r>
            <a:r>
              <a:rPr lang="en-US" sz="1000" dirty="0"/>
              <a:t>. </a:t>
            </a:r>
          </a:p>
          <a:p>
            <a:r>
              <a:rPr lang="en-US" sz="1000" b="1" dirty="0" smtClean="0"/>
              <a:t>Note: </a:t>
            </a:r>
            <a:r>
              <a:rPr lang="en-US" sz="1000" dirty="0" smtClean="0"/>
              <a:t>White, Black, and Asian are non-Hispanic. Hispanic includes all races.</a:t>
            </a:r>
            <a:endParaRPr lang="en-US" sz="1000" b="1"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19395552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2258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Patients </a:t>
            </a:r>
            <a:r>
              <a:rPr lang="en-US" sz="1800" dirty="0"/>
              <a:t>who reported that it was very important that doctors and other health providers be able to share their medical information with other providers </a:t>
            </a:r>
            <a:r>
              <a:rPr lang="en-US" sz="1800" dirty="0" smtClean="0"/>
              <a:t>electronically, by age and residence location, 2008 and 2012-2014</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371506227"/>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86470674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457200" y="5638800"/>
            <a:ext cx="7924800" cy="553998"/>
          </a:xfrm>
          <a:prstGeom prst="rect">
            <a:avLst/>
          </a:prstGeom>
        </p:spPr>
        <p:txBody>
          <a:bodyPr wrap="square">
            <a:spAutoFit/>
          </a:bodyPr>
          <a:lstStyle/>
          <a:p>
            <a:r>
              <a:rPr lang="en-US" sz="1000" b="1" dirty="0" smtClean="0"/>
              <a:t>Key: </a:t>
            </a:r>
            <a:r>
              <a:rPr lang="en-US" sz="1000" dirty="0" smtClean="0"/>
              <a:t>MSA = metropolitan statistical area</a:t>
            </a:r>
          </a:p>
          <a:p>
            <a:r>
              <a:rPr lang="en-US" sz="1000" b="1" dirty="0"/>
              <a:t>Source:</a:t>
            </a:r>
            <a:r>
              <a:rPr lang="en-US" sz="1000" dirty="0"/>
              <a:t> Health Information National Trends Survey. Iterations included in this </a:t>
            </a:r>
            <a:r>
              <a:rPr lang="en-US" sz="1000" dirty="0" smtClean="0"/>
              <a:t>char</a:t>
            </a:r>
            <a:r>
              <a:rPr lang="en-US" sz="1000" dirty="0" smtClean="0">
                <a:solidFill>
                  <a:srgbClr val="0000FF"/>
                </a:solidFill>
              </a:rPr>
              <a:t>t </a:t>
            </a:r>
            <a:r>
              <a:rPr lang="en-US" sz="1000" dirty="0" smtClean="0"/>
              <a:t>are </a:t>
            </a:r>
            <a:r>
              <a:rPr lang="en-US" sz="1000" dirty="0"/>
              <a:t>HINTS 3, HINTS 4 Cycle 1, and HINTS 4 Cycle 2. </a:t>
            </a:r>
            <a:r>
              <a:rPr lang="en-US" sz="1000" dirty="0" smtClean="0"/>
              <a:t>Available </a:t>
            </a:r>
            <a:r>
              <a:rPr lang="en-US" sz="1000" dirty="0"/>
              <a:t>at </a:t>
            </a:r>
            <a:r>
              <a:rPr lang="en-US" sz="1000" dirty="0">
                <a:hlinkClick r:id="rId5"/>
              </a:rPr>
              <a:t>http://hints.cancer.gov/</a:t>
            </a:r>
            <a:r>
              <a:rPr lang="en-US" sz="1000" dirty="0"/>
              <a:t>. </a:t>
            </a:r>
          </a:p>
        </p:txBody>
      </p:sp>
    </p:spTree>
    <p:extLst>
      <p:ext uri="{BB962C8B-B14F-4D97-AF65-F5344CB8AC3E}">
        <p14:creationId xmlns:p14="http://schemas.microsoft.com/office/powerpoint/2010/main" val="29288459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Patients who reported that it was very important that doctors and other health providers be able to share their medical information with other providers electronically, </a:t>
            </a:r>
            <a:r>
              <a:rPr lang="en-US" sz="1800" dirty="0" smtClean="0"/>
              <a:t>by race/ethnicity </a:t>
            </a:r>
            <a:r>
              <a:rPr lang="en-US" sz="1800" dirty="0"/>
              <a:t>and education, </a:t>
            </a:r>
            <a:r>
              <a:rPr lang="en-US" sz="1800" dirty="0" smtClean="0"/>
              <a:t>2008 and 2012-2014</a:t>
            </a:r>
            <a:endParaRPr lang="en-US" sz="18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516290550"/>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3889510323"/>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446314" y="5715000"/>
            <a:ext cx="7924800" cy="553998"/>
          </a:xfrm>
          <a:prstGeom prst="rect">
            <a:avLst/>
          </a:prstGeom>
        </p:spPr>
        <p:txBody>
          <a:bodyPr wrap="square">
            <a:spAutoFit/>
          </a:bodyPr>
          <a:lstStyle/>
          <a:p>
            <a:r>
              <a:rPr lang="en-US" sz="1000" b="1" dirty="0"/>
              <a:t>Source:</a:t>
            </a:r>
            <a:r>
              <a:rPr lang="en-US" sz="1000" dirty="0"/>
              <a:t> Health Information National Trends Survey. Iterations included in this </a:t>
            </a:r>
            <a:r>
              <a:rPr lang="en-US" sz="1000" dirty="0" smtClean="0"/>
              <a:t>chart </a:t>
            </a:r>
            <a:r>
              <a:rPr lang="en-US" sz="1000" dirty="0"/>
              <a:t>are HINTS 3, HINTS 4 Cycle 1, and HINTS 4 Cycle 2. </a:t>
            </a:r>
            <a:r>
              <a:rPr lang="en-US" sz="1000" dirty="0" smtClean="0"/>
              <a:t>Available</a:t>
            </a:r>
            <a:r>
              <a:rPr lang="en-US" sz="1000" dirty="0" smtClean="0">
                <a:solidFill>
                  <a:srgbClr val="FF0000"/>
                </a:solidFill>
              </a:rPr>
              <a:t> </a:t>
            </a:r>
            <a:r>
              <a:rPr lang="en-US" sz="1000" dirty="0"/>
              <a:t>at </a:t>
            </a:r>
            <a:r>
              <a:rPr lang="en-US" sz="1000" dirty="0">
                <a:hlinkClick r:id="rId5"/>
              </a:rPr>
              <a:t>http://hints.cancer.gov</a:t>
            </a:r>
            <a:r>
              <a:rPr lang="en-US" sz="1000" dirty="0" smtClean="0">
                <a:hlinkClick r:id="rId5"/>
              </a:rPr>
              <a:t>/</a:t>
            </a:r>
            <a:r>
              <a:rPr lang="en-US" sz="1000" dirty="0" smtClean="0"/>
              <a:t>.</a:t>
            </a:r>
            <a:endParaRPr lang="en-US" sz="1000" dirty="0"/>
          </a:p>
          <a:p>
            <a:r>
              <a:rPr lang="en-US" sz="1000" b="1" dirty="0" smtClean="0"/>
              <a:t>Note</a:t>
            </a:r>
            <a:r>
              <a:rPr lang="en-US" sz="1000" b="1" dirty="0"/>
              <a:t>: </a:t>
            </a:r>
            <a:r>
              <a:rPr lang="en-US" sz="1000" dirty="0"/>
              <a:t>White, Black, and Asian are non-Hispanic. Hispanic includes all races</a:t>
            </a:r>
            <a:r>
              <a:rPr lang="en-US" sz="1000" dirty="0" smtClean="0"/>
              <a:t>.</a:t>
            </a:r>
            <a:endParaRPr lang="en-US" sz="1000" dirty="0"/>
          </a:p>
        </p:txBody>
      </p:sp>
    </p:spTree>
    <p:extLst>
      <p:ext uri="{BB962C8B-B14F-4D97-AF65-F5344CB8AC3E}">
        <p14:creationId xmlns:p14="http://schemas.microsoft.com/office/powerpoint/2010/main" val="7154894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1800" dirty="0"/>
              <a:t>Hospitals with computerized systems </a:t>
            </a:r>
            <a:r>
              <a:rPr lang="en-US" sz="1800" dirty="0" smtClean="0"/>
              <a:t>that allow electronic </a:t>
            </a:r>
            <a:r>
              <a:rPr lang="en-US" sz="1800" dirty="0"/>
              <a:t>clinical documentation, by component, </a:t>
            </a:r>
            <a:r>
              <a:rPr lang="en-US" sz="1800" dirty="0" smtClean="0"/>
              <a:t>2011-2013</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7296767"/>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57200" y="5760720"/>
            <a:ext cx="6172200" cy="246221"/>
          </a:xfrm>
          <a:prstGeom prst="rect">
            <a:avLst/>
          </a:prstGeom>
        </p:spPr>
        <p:txBody>
          <a:bodyPr wrap="square">
            <a:spAutoFit/>
          </a:bodyPr>
          <a:lstStyle/>
          <a:p>
            <a:r>
              <a:rPr lang="en-US" sz="1000" b="1" dirty="0" smtClean="0"/>
              <a:t>Source:</a:t>
            </a:r>
            <a:r>
              <a:rPr lang="en-US" sz="1000" dirty="0" smtClean="0"/>
              <a:t> </a:t>
            </a:r>
            <a:r>
              <a:rPr lang="en-US" sz="1000" dirty="0"/>
              <a:t>American Hospital </a:t>
            </a:r>
            <a:r>
              <a:rPr lang="en-US" sz="1000" dirty="0" smtClean="0"/>
              <a:t>Association, </a:t>
            </a:r>
            <a:r>
              <a:rPr lang="en-US" sz="1000" dirty="0"/>
              <a:t>Information Technology </a:t>
            </a:r>
            <a:r>
              <a:rPr lang="en-US" sz="1000" dirty="0" smtClean="0"/>
              <a:t>Supplement, 2013.</a:t>
            </a:r>
            <a:endParaRPr lang="en-US" sz="1000" dirty="0"/>
          </a:p>
        </p:txBody>
      </p:sp>
    </p:spTree>
    <p:extLst>
      <p:ext uri="{BB962C8B-B14F-4D97-AF65-F5344CB8AC3E}">
        <p14:creationId xmlns:p14="http://schemas.microsoft.com/office/powerpoint/2010/main" val="25873256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1800" dirty="0"/>
              <a:t>Hospitals with computerized systems </a:t>
            </a:r>
            <a:r>
              <a:rPr lang="en-US" sz="1800" dirty="0" smtClean="0"/>
              <a:t>that allow electronic </a:t>
            </a:r>
            <a:r>
              <a:rPr lang="en-US" sz="1800" dirty="0"/>
              <a:t>clinical documentation </a:t>
            </a:r>
            <a:r>
              <a:rPr lang="en-US" sz="1800" dirty="0" smtClean="0"/>
              <a:t>with a component for discharge summaries, </a:t>
            </a:r>
            <a:r>
              <a:rPr lang="en-US" sz="1800" dirty="0"/>
              <a:t>by hospital control and hospital type, </a:t>
            </a:r>
            <a:r>
              <a:rPr lang="en-US" sz="1800" dirty="0" smtClean="0"/>
              <a:t>2013</a:t>
            </a:r>
            <a:endParaRPr lang="en-US" sz="1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05203795"/>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57200" y="5760720"/>
            <a:ext cx="6172200" cy="400110"/>
          </a:xfrm>
          <a:prstGeom prst="rect">
            <a:avLst/>
          </a:prstGeom>
        </p:spPr>
        <p:txBody>
          <a:bodyPr wrap="square">
            <a:spAutoFit/>
          </a:bodyPr>
          <a:lstStyle/>
          <a:p>
            <a:r>
              <a:rPr lang="en-US" sz="1000" b="1" dirty="0" smtClean="0"/>
              <a:t>Source:</a:t>
            </a:r>
            <a:r>
              <a:rPr lang="en-US" sz="1000" dirty="0" smtClean="0"/>
              <a:t> </a:t>
            </a:r>
            <a:r>
              <a:rPr lang="en-US" sz="1000" dirty="0"/>
              <a:t>American Hospital </a:t>
            </a:r>
            <a:r>
              <a:rPr lang="en-US" sz="1000" dirty="0" smtClean="0"/>
              <a:t>Association, </a:t>
            </a:r>
            <a:r>
              <a:rPr lang="en-US" sz="1000" dirty="0"/>
              <a:t>Information Technology </a:t>
            </a:r>
            <a:r>
              <a:rPr lang="en-US" sz="1000" dirty="0" smtClean="0"/>
              <a:t>Supplement, 2013.</a:t>
            </a:r>
          </a:p>
          <a:p>
            <a:r>
              <a:rPr lang="en-US" sz="1000" b="1" dirty="0"/>
              <a:t>Note: </a:t>
            </a:r>
            <a:r>
              <a:rPr lang="en-US" sz="1000" dirty="0"/>
              <a:t>Non-Federal </a:t>
            </a:r>
            <a:r>
              <a:rPr lang="en-US" sz="1000" dirty="0" smtClean="0"/>
              <a:t>refers </a:t>
            </a:r>
            <a:r>
              <a:rPr lang="en-US" sz="1000" dirty="0"/>
              <a:t>to government hospitals</a:t>
            </a:r>
            <a:r>
              <a:rPr lang="en-US" sz="1000" dirty="0" smtClean="0"/>
              <a:t>.</a:t>
            </a:r>
            <a:endParaRPr lang="en-US" sz="1000" dirty="0"/>
          </a:p>
        </p:txBody>
      </p:sp>
    </p:spTree>
    <p:extLst>
      <p:ext uri="{BB962C8B-B14F-4D97-AF65-F5344CB8AC3E}">
        <p14:creationId xmlns:p14="http://schemas.microsoft.com/office/powerpoint/2010/main" val="33868027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1800" dirty="0"/>
              <a:t>Hospitals with computerized systems </a:t>
            </a:r>
            <a:r>
              <a:rPr lang="en-US" sz="1800" dirty="0" smtClean="0"/>
              <a:t>that allow results </a:t>
            </a:r>
            <a:r>
              <a:rPr lang="en-US" sz="1800" dirty="0"/>
              <a:t>viewing, by component, </a:t>
            </a:r>
            <a:r>
              <a:rPr lang="en-US" sz="1800" dirty="0" smtClean="0"/>
              <a:t>2012-2013</a:t>
            </a:r>
            <a:endParaRPr lang="en-US" sz="1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91250762"/>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5760720"/>
            <a:ext cx="6705600" cy="246221"/>
          </a:xfrm>
          <a:prstGeom prst="rect">
            <a:avLst/>
          </a:prstGeom>
          <a:noFill/>
        </p:spPr>
        <p:txBody>
          <a:bodyPr wrap="square" rtlCol="0">
            <a:spAutoFit/>
          </a:bodyPr>
          <a:lstStyle/>
          <a:p>
            <a:r>
              <a:rPr lang="en-US" sz="1000" b="1" dirty="0" smtClean="0"/>
              <a:t>Source:</a:t>
            </a:r>
            <a:r>
              <a:rPr lang="en-US" sz="1000" dirty="0" smtClean="0"/>
              <a:t> </a:t>
            </a:r>
            <a:r>
              <a:rPr lang="en-US" sz="1000" dirty="0"/>
              <a:t>American Hospital </a:t>
            </a:r>
            <a:r>
              <a:rPr lang="en-US" sz="1000" dirty="0" smtClean="0"/>
              <a:t>Association, </a:t>
            </a:r>
            <a:r>
              <a:rPr lang="en-US" sz="1000" dirty="0"/>
              <a:t>Information Technology </a:t>
            </a:r>
            <a:r>
              <a:rPr lang="en-US" sz="1000" dirty="0" smtClean="0"/>
              <a:t>Supplement, 2012.</a:t>
            </a:r>
          </a:p>
        </p:txBody>
      </p:sp>
    </p:spTree>
    <p:extLst>
      <p:ext uri="{BB962C8B-B14F-4D97-AF65-F5344CB8AC3E}">
        <p14:creationId xmlns:p14="http://schemas.microsoft.com/office/powerpoint/2010/main" val="5873586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1800" dirty="0"/>
              <a:t>Hospitals with computerized systems </a:t>
            </a:r>
            <a:r>
              <a:rPr lang="en-US" sz="1800" dirty="0" smtClean="0"/>
              <a:t>that allow results </a:t>
            </a:r>
            <a:r>
              <a:rPr lang="en-US" sz="1800" dirty="0"/>
              <a:t>viewing </a:t>
            </a:r>
            <a:r>
              <a:rPr lang="en-US" sz="1800" dirty="0" smtClean="0"/>
              <a:t>with a component for diagnostic test results</a:t>
            </a:r>
            <a:r>
              <a:rPr lang="en-US" sz="1800" dirty="0"/>
              <a:t>, by </a:t>
            </a:r>
            <a:r>
              <a:rPr lang="en-US" sz="1800" dirty="0" smtClean="0"/>
              <a:t>hospital type </a:t>
            </a:r>
            <a:r>
              <a:rPr lang="en-US" sz="1800" dirty="0"/>
              <a:t>and bed size, </a:t>
            </a:r>
            <a:r>
              <a:rPr lang="en-US" sz="1800" dirty="0" smtClean="0"/>
              <a:t>2013</a:t>
            </a:r>
            <a:endParaRPr lang="en-US" sz="1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21059681"/>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5760720"/>
            <a:ext cx="6705600" cy="246221"/>
          </a:xfrm>
          <a:prstGeom prst="rect">
            <a:avLst/>
          </a:prstGeom>
          <a:noFill/>
        </p:spPr>
        <p:txBody>
          <a:bodyPr wrap="square" rtlCol="0">
            <a:spAutoFit/>
          </a:bodyPr>
          <a:lstStyle/>
          <a:p>
            <a:r>
              <a:rPr lang="en-US" sz="1000" b="1" dirty="0" smtClean="0"/>
              <a:t>Source:</a:t>
            </a:r>
            <a:r>
              <a:rPr lang="en-US" sz="1000" dirty="0" smtClean="0"/>
              <a:t> </a:t>
            </a:r>
            <a:r>
              <a:rPr lang="en-US" sz="1000" dirty="0"/>
              <a:t>American Hospital </a:t>
            </a:r>
            <a:r>
              <a:rPr lang="en-US" sz="1000" dirty="0" smtClean="0"/>
              <a:t>Association, </a:t>
            </a:r>
            <a:r>
              <a:rPr lang="en-US" sz="1000" dirty="0"/>
              <a:t>Information Technology </a:t>
            </a:r>
            <a:r>
              <a:rPr lang="en-US" sz="1000" dirty="0" smtClean="0"/>
              <a:t>Supplement, 2012.</a:t>
            </a:r>
          </a:p>
        </p:txBody>
      </p:sp>
    </p:spTree>
    <p:extLst>
      <p:ext uri="{BB962C8B-B14F-4D97-AF65-F5344CB8AC3E}">
        <p14:creationId xmlns:p14="http://schemas.microsoft.com/office/powerpoint/2010/main" val="21978037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1800" dirty="0"/>
              <a:t>Hospitals with computerized systems </a:t>
            </a:r>
            <a:r>
              <a:rPr lang="en-US" sz="1800" dirty="0" smtClean="0"/>
              <a:t>that allow decision </a:t>
            </a:r>
            <a:r>
              <a:rPr lang="en-US" sz="1800" dirty="0"/>
              <a:t>support, by </a:t>
            </a:r>
            <a:r>
              <a:rPr lang="en-US" sz="1800" dirty="0" smtClean="0"/>
              <a:t>component, 2012-2013</a:t>
            </a:r>
            <a:endParaRPr lang="en-US" sz="1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9890451"/>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57200" y="5852160"/>
            <a:ext cx="6553200" cy="246221"/>
          </a:xfrm>
          <a:prstGeom prst="rect">
            <a:avLst/>
          </a:prstGeom>
        </p:spPr>
        <p:txBody>
          <a:bodyPr wrap="square">
            <a:spAutoFit/>
          </a:bodyPr>
          <a:lstStyle/>
          <a:p>
            <a:r>
              <a:rPr lang="en-US" sz="1000" b="1" dirty="0" smtClean="0"/>
              <a:t>Source:</a:t>
            </a:r>
            <a:r>
              <a:rPr lang="en-US" sz="1000" dirty="0" smtClean="0"/>
              <a:t> </a:t>
            </a:r>
            <a:r>
              <a:rPr lang="en-US" sz="1000" dirty="0"/>
              <a:t>American Hospital </a:t>
            </a:r>
            <a:r>
              <a:rPr lang="en-US" sz="1000" dirty="0" smtClean="0"/>
              <a:t>Association, </a:t>
            </a:r>
            <a:r>
              <a:rPr lang="en-US" sz="1000" dirty="0"/>
              <a:t>Information Technology </a:t>
            </a:r>
            <a:r>
              <a:rPr lang="en-US" sz="1000" dirty="0" smtClean="0"/>
              <a:t>Supplement, 2012.</a:t>
            </a:r>
            <a:endParaRPr lang="en-US" sz="1000" dirty="0"/>
          </a:p>
        </p:txBody>
      </p:sp>
    </p:spTree>
    <p:extLst>
      <p:ext uri="{BB962C8B-B14F-4D97-AF65-F5344CB8AC3E}">
        <p14:creationId xmlns:p14="http://schemas.microsoft.com/office/powerpoint/2010/main" val="15899269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1800" dirty="0"/>
              <a:t>Hospitals with computerized systems </a:t>
            </a:r>
            <a:r>
              <a:rPr lang="en-US" sz="1800" dirty="0" smtClean="0"/>
              <a:t>that allow decision </a:t>
            </a:r>
            <a:r>
              <a:rPr lang="en-US" sz="1800" dirty="0"/>
              <a:t>support </a:t>
            </a:r>
            <a:r>
              <a:rPr lang="en-US" sz="1800" dirty="0" smtClean="0"/>
              <a:t>with a component for clinical guidelines, </a:t>
            </a:r>
            <a:r>
              <a:rPr lang="en-US" sz="1800" dirty="0"/>
              <a:t>by hospital control and hospital type, </a:t>
            </a:r>
            <a:r>
              <a:rPr lang="en-US" sz="1800" dirty="0" smtClean="0"/>
              <a:t>2013</a:t>
            </a:r>
            <a:endParaRPr lang="en-US" sz="1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5288049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57200" y="5760720"/>
            <a:ext cx="6553200" cy="400110"/>
          </a:xfrm>
          <a:prstGeom prst="rect">
            <a:avLst/>
          </a:prstGeom>
        </p:spPr>
        <p:txBody>
          <a:bodyPr wrap="square">
            <a:spAutoFit/>
          </a:bodyPr>
          <a:lstStyle/>
          <a:p>
            <a:r>
              <a:rPr lang="en-US" sz="1000" b="1" dirty="0" smtClean="0"/>
              <a:t>Source:</a:t>
            </a:r>
            <a:r>
              <a:rPr lang="en-US" sz="1000" dirty="0" smtClean="0"/>
              <a:t> </a:t>
            </a:r>
            <a:r>
              <a:rPr lang="en-US" sz="1000" dirty="0"/>
              <a:t>American Hospital </a:t>
            </a:r>
            <a:r>
              <a:rPr lang="en-US" sz="1000" dirty="0" smtClean="0"/>
              <a:t>Association, </a:t>
            </a:r>
            <a:r>
              <a:rPr lang="en-US" sz="1000" dirty="0"/>
              <a:t>Information Technology </a:t>
            </a:r>
            <a:r>
              <a:rPr lang="en-US" sz="1000" dirty="0" smtClean="0"/>
              <a:t>Supplement, 2013.</a:t>
            </a:r>
          </a:p>
          <a:p>
            <a:r>
              <a:rPr lang="en-US" sz="1000" b="1" dirty="0" smtClean="0"/>
              <a:t>Note: </a:t>
            </a:r>
            <a:r>
              <a:rPr lang="en-US" sz="1000" dirty="0" smtClean="0"/>
              <a:t>Non-Federal refers to government hospitals.</a:t>
            </a:r>
            <a:endParaRPr lang="en-US" sz="1000" b="1" dirty="0"/>
          </a:p>
        </p:txBody>
      </p:sp>
    </p:spTree>
    <p:extLst>
      <p:ext uri="{BB962C8B-B14F-4D97-AF65-F5344CB8AC3E}">
        <p14:creationId xmlns:p14="http://schemas.microsoft.com/office/powerpoint/2010/main" val="28348741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1800" dirty="0"/>
              <a:t>Hospitals with computerized systems </a:t>
            </a:r>
            <a:r>
              <a:rPr lang="en-US" sz="1800" dirty="0" smtClean="0"/>
              <a:t>that allow CPOE, </a:t>
            </a:r>
            <a:r>
              <a:rPr lang="en-US" sz="1800" dirty="0"/>
              <a:t>by </a:t>
            </a:r>
            <a:r>
              <a:rPr lang="en-US" sz="1800" dirty="0" smtClean="0"/>
              <a:t>component, 2012-2013</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421380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57200" y="5669280"/>
            <a:ext cx="7924800" cy="400110"/>
          </a:xfrm>
          <a:prstGeom prst="rect">
            <a:avLst/>
          </a:prstGeom>
          <a:noFill/>
        </p:spPr>
        <p:txBody>
          <a:bodyPr wrap="square" rtlCol="0">
            <a:spAutoFit/>
          </a:bodyPr>
          <a:lstStyle/>
          <a:p>
            <a:r>
              <a:rPr lang="en-US" sz="1000" b="1" dirty="0" smtClean="0"/>
              <a:t>Key:</a:t>
            </a:r>
            <a:r>
              <a:rPr lang="en-US" sz="1000" dirty="0" smtClean="0"/>
              <a:t> CPOE = computerized provider order entry.</a:t>
            </a:r>
          </a:p>
          <a:p>
            <a:r>
              <a:rPr lang="en-US" sz="1000" b="1" dirty="0" smtClean="0"/>
              <a:t>Source:</a:t>
            </a:r>
            <a:r>
              <a:rPr lang="en-US" sz="1000" dirty="0" smtClean="0"/>
              <a:t> </a:t>
            </a:r>
            <a:r>
              <a:rPr lang="en-US" sz="1000" dirty="0"/>
              <a:t>American Hospital </a:t>
            </a:r>
            <a:r>
              <a:rPr lang="en-US" sz="1000" dirty="0" smtClean="0"/>
              <a:t>Association, </a:t>
            </a:r>
            <a:r>
              <a:rPr lang="en-US" sz="1000" dirty="0"/>
              <a:t>Information Technology </a:t>
            </a:r>
            <a:r>
              <a:rPr lang="en-US" sz="1000" dirty="0" smtClean="0"/>
              <a:t>Supplement, 2013.</a:t>
            </a:r>
          </a:p>
        </p:txBody>
      </p:sp>
    </p:spTree>
    <p:extLst>
      <p:ext uri="{BB962C8B-B14F-4D97-AF65-F5344CB8AC3E}">
        <p14:creationId xmlns:p14="http://schemas.microsoft.com/office/powerpoint/2010/main" val="1504011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rrows icon"/>
          <p:cNvPicPr>
            <a:picLocks noChangeAspect="1"/>
          </p:cNvPicPr>
          <p:nvPr/>
        </p:nvPicPr>
        <p:blipFill>
          <a:blip r:embed="rId3">
            <a:extLst>
              <a:ext uri="{BEBA8EAE-BF5A-486C-A8C5-ECC9F3942E4B}">
                <a14:imgProps xmlns:a14="http://schemas.microsoft.com/office/drawing/2010/main">
                  <a14:imgLayer r:embed="rId4">
                    <a14:imgEffect>
                      <a14:backgroundRemoval t="5531" b="96239" l="2620" r="94105">
                        <a14:foregroundMark x1="43886" y1="35841" x2="43886" y2="35841"/>
                        <a14:foregroundMark x1="53493" y1="64381" x2="53493" y2="64381"/>
                        <a14:foregroundMark x1="53493" y1="64381" x2="53493" y2="64381"/>
                        <a14:foregroundMark x1="71179" y1="72345" x2="71179" y2="72345"/>
                        <a14:foregroundMark x1="18341" y1="76991" x2="18341" y2="76991"/>
                        <a14:foregroundMark x1="39520" y1="96460" x2="39520" y2="96460"/>
                        <a14:foregroundMark x1="17467" y1="59071" x2="17467" y2="59071"/>
                        <a14:foregroundMark x1="12227" y1="47566" x2="12227" y2="47566"/>
                        <a14:foregroundMark x1="12227" y1="59956" x2="12227" y2="59956"/>
                        <a14:foregroundMark x1="15721" y1="50221" x2="15721" y2="50221"/>
                        <a14:foregroundMark x1="75546" y1="59071" x2="75546" y2="59071"/>
                        <a14:foregroundMark x1="83406" y1="57301" x2="83406" y2="57301"/>
                        <a14:foregroundMark x1="94105" y1="54646" x2="94105" y2="54646"/>
                        <a14:foregroundMark x1="88865" y1="46681" x2="88865" y2="46681"/>
                        <a14:foregroundMark x1="93231" y1="44690" x2="93231" y2="44690"/>
                        <a14:foregroundMark x1="73799" y1="14381" x2="73799" y2="14381"/>
                        <a14:foregroundMark x1="39520" y1="5531" x2="39520" y2="5531"/>
                        <a14:foregroundMark x1="2620" y1="42920" x2="2620" y2="42920"/>
                      </a14:backgroundRemoval>
                    </a14:imgEffect>
                  </a14:imgLayer>
                </a14:imgProps>
              </a:ext>
            </a:extLst>
          </a:blip>
          <a:stretch>
            <a:fillRect/>
          </a:stretch>
        </p:blipFill>
        <p:spPr>
          <a:xfrm>
            <a:off x="1504323" y="152400"/>
            <a:ext cx="1097280" cy="1082905"/>
          </a:xfrm>
          <a:prstGeom prst="rect">
            <a:avLst/>
          </a:prstGeom>
        </p:spPr>
      </p:pic>
      <p:sp>
        <p:nvSpPr>
          <p:cNvPr id="6" name="Title 5"/>
          <p:cNvSpPr>
            <a:spLocks noGrp="1"/>
          </p:cNvSpPr>
          <p:nvPr>
            <p:ph type="title"/>
          </p:nvPr>
        </p:nvSpPr>
        <p:spPr>
          <a:xfrm>
            <a:off x="2667000" y="274638"/>
            <a:ext cx="6019800" cy="868362"/>
          </a:xfrm>
        </p:spPr>
        <p:txBody>
          <a:bodyPr>
            <a:noAutofit/>
          </a:bodyPr>
          <a:lstStyle/>
          <a:p>
            <a:r>
              <a:rPr lang="en-US" sz="2200" dirty="0" smtClean="0"/>
              <a:t>Priority 3: Promoting effective communication and coordination of care</a:t>
            </a:r>
            <a:endParaRPr lang="en-US" sz="2200" dirty="0"/>
          </a:p>
        </p:txBody>
      </p:sp>
      <p:graphicFrame>
        <p:nvGraphicFramePr>
          <p:cNvPr id="10" name="Table 9"/>
          <p:cNvGraphicFramePr>
            <a:graphicFrameLocks noGrp="1"/>
          </p:cNvGraphicFramePr>
          <p:nvPr>
            <p:extLst>
              <p:ext uri="{D42A27DB-BD31-4B8C-83A1-F6EECF244321}">
                <p14:modId xmlns:p14="http://schemas.microsoft.com/office/powerpoint/2010/main" val="2796137343"/>
              </p:ext>
            </p:extLst>
          </p:nvPr>
        </p:nvGraphicFramePr>
        <p:xfrm>
          <a:off x="457200" y="1600200"/>
          <a:ext cx="8229600" cy="3931524"/>
        </p:xfrm>
        <a:graphic>
          <a:graphicData uri="http://schemas.openxmlformats.org/drawingml/2006/table">
            <a:tbl>
              <a:tblPr firstRow="1" bandRow="1">
                <a:tableStyleId>{F5AB1C69-6EDB-4FF4-983F-18BD219EF322}</a:tableStyleId>
              </a:tblPr>
              <a:tblGrid>
                <a:gridCol w="8229600"/>
              </a:tblGrid>
              <a:tr h="457200">
                <a:tc>
                  <a:txBody>
                    <a:bodyPr/>
                    <a:lstStyle/>
                    <a:p>
                      <a:pPr algn="ctr"/>
                      <a:r>
                        <a:rPr lang="en-US" sz="2200" baseline="0" dirty="0" smtClean="0">
                          <a:solidFill>
                            <a:schemeClr val="tx1"/>
                          </a:solidFill>
                        </a:rPr>
                        <a:t>LONG-TERM GOALS</a:t>
                      </a:r>
                      <a:endParaRPr lang="en-US" sz="2200" b="0" baseline="0" dirty="0">
                        <a:solidFill>
                          <a:schemeClr val="tx1"/>
                        </a:solidFill>
                      </a:endParaRPr>
                    </a:p>
                  </a:txBody>
                  <a:tcPr anchor="ctr">
                    <a:lnB w="12700" cap="flat" cmpd="sng" algn="ctr">
                      <a:noFill/>
                      <a:prstDash val="solid"/>
                      <a:round/>
                      <a:headEnd type="none" w="med" len="med"/>
                      <a:tailEnd type="none" w="med" len="med"/>
                    </a:lnB>
                    <a:solidFill>
                      <a:srgbClr val="83D081"/>
                    </a:solidFill>
                  </a:tcPr>
                </a:tc>
              </a:tr>
              <a:tr h="3474324">
                <a:tc>
                  <a:txBody>
                    <a:bodyPr/>
                    <a:lstStyle/>
                    <a:p>
                      <a:pPr marL="365760" indent="-365760" algn="l">
                        <a:spcBef>
                          <a:spcPts val="600"/>
                        </a:spcBef>
                        <a:buFont typeface="+mj-lt"/>
                        <a:buAutoNum type="arabicPeriod"/>
                      </a:pPr>
                      <a:r>
                        <a:rPr lang="en-US" sz="2200" baseline="0" dirty="0" smtClean="0"/>
                        <a:t>Improve the quality of care transitions and communications across care settings.</a:t>
                      </a:r>
                    </a:p>
                    <a:p>
                      <a:pPr marL="365760" indent="-365760" algn="l">
                        <a:spcBef>
                          <a:spcPts val="600"/>
                        </a:spcBef>
                        <a:buFont typeface="+mj-lt"/>
                        <a:buAutoNum type="arabicPeriod"/>
                      </a:pPr>
                      <a:r>
                        <a:rPr lang="en-US" sz="2200" baseline="0" dirty="0" smtClean="0"/>
                        <a:t>Improve the quality of life for patients with chronic illness and disability by following a current care plan that anticipates and addresses pain and symptom management, psychosocial needs, and functional status.</a:t>
                      </a:r>
                    </a:p>
                    <a:p>
                      <a:pPr marL="365760" indent="-365760" algn="l">
                        <a:spcBef>
                          <a:spcPts val="600"/>
                        </a:spcBef>
                        <a:buFont typeface="+mj-lt"/>
                        <a:buAutoNum type="arabicPeriod"/>
                      </a:pPr>
                      <a:r>
                        <a:rPr lang="en-US" sz="2200" baseline="0" dirty="0" smtClean="0"/>
                        <a:t>Establish shared accountability and integration of communities and health care systems to improve quality of care and reduce health disparities.</a:t>
                      </a:r>
                      <a:endParaRPr lang="en-US" sz="2200" baseline="0" dirty="0"/>
                    </a:p>
                  </a:txBody>
                  <a:tcPr>
                    <a:lnT w="12700" cap="flat" cmpd="sng" algn="ctr">
                      <a:noFill/>
                      <a:prstDash val="solid"/>
                      <a:round/>
                      <a:headEnd type="none" w="med" len="med"/>
                      <a:tailEnd type="none" w="med" len="med"/>
                    </a:lnT>
                    <a:solidFill>
                      <a:srgbClr val="F2F2F2"/>
                    </a:solidFill>
                  </a:tcPr>
                </a:tc>
              </a:tr>
            </a:tbl>
          </a:graphicData>
        </a:graphic>
      </p:graphicFrame>
    </p:spTree>
    <p:extLst>
      <p:ext uri="{BB962C8B-B14F-4D97-AF65-F5344CB8AC3E}">
        <p14:creationId xmlns:p14="http://schemas.microsoft.com/office/powerpoint/2010/main" val="31617639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Hospitals with computerized systems </a:t>
            </a:r>
            <a:r>
              <a:rPr lang="en-US" sz="2000" dirty="0" smtClean="0"/>
              <a:t>that allow CPOE with a component for medications, by hospital ownership </a:t>
            </a:r>
            <a:r>
              <a:rPr lang="en-US" sz="2000" dirty="0"/>
              <a:t>and </a:t>
            </a:r>
            <a:r>
              <a:rPr lang="en-US" sz="2000" dirty="0" smtClean="0"/>
              <a:t>type, 2013</a:t>
            </a:r>
            <a:endParaRPr lang="en-US" sz="20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40416712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78971" y="5717661"/>
            <a:ext cx="7924800" cy="553998"/>
          </a:xfrm>
          <a:prstGeom prst="rect">
            <a:avLst/>
          </a:prstGeom>
          <a:noFill/>
        </p:spPr>
        <p:txBody>
          <a:bodyPr wrap="square" rtlCol="0">
            <a:spAutoFit/>
          </a:bodyPr>
          <a:lstStyle/>
          <a:p>
            <a:r>
              <a:rPr lang="en-US" sz="1000" b="1" dirty="0" smtClean="0"/>
              <a:t>Key:</a:t>
            </a:r>
            <a:r>
              <a:rPr lang="en-US" sz="1000" dirty="0" smtClean="0"/>
              <a:t> CPOE = computerized provider order entry.</a:t>
            </a:r>
          </a:p>
          <a:p>
            <a:r>
              <a:rPr lang="en-US" sz="1000" b="1" dirty="0" smtClean="0"/>
              <a:t>Source:</a:t>
            </a:r>
            <a:r>
              <a:rPr lang="en-US" sz="1000" dirty="0" smtClean="0"/>
              <a:t> </a:t>
            </a:r>
            <a:r>
              <a:rPr lang="en-US" sz="1000" dirty="0"/>
              <a:t>American Hospital </a:t>
            </a:r>
            <a:r>
              <a:rPr lang="en-US" sz="1000" dirty="0" smtClean="0"/>
              <a:t>Association, </a:t>
            </a:r>
            <a:r>
              <a:rPr lang="en-US" sz="1000" dirty="0"/>
              <a:t>Information Technology </a:t>
            </a:r>
            <a:r>
              <a:rPr lang="en-US" sz="1000" dirty="0" smtClean="0"/>
              <a:t>Supplement, 2013.</a:t>
            </a:r>
          </a:p>
          <a:p>
            <a:r>
              <a:rPr lang="en-US" sz="1000" b="1" dirty="0" smtClean="0"/>
              <a:t>Note: </a:t>
            </a:r>
            <a:r>
              <a:rPr lang="en-US" sz="1000" dirty="0" smtClean="0"/>
              <a:t>Non-Federal refers to government hospitals.</a:t>
            </a:r>
            <a:endParaRPr lang="en-US" sz="1000" b="1" dirty="0" smtClean="0"/>
          </a:p>
        </p:txBody>
      </p:sp>
    </p:spTree>
    <p:extLst>
      <p:ext uri="{BB962C8B-B14F-4D97-AF65-F5344CB8AC3E}">
        <p14:creationId xmlns:p14="http://schemas.microsoft.com/office/powerpoint/2010/main" val="11897225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References</a:t>
            </a:r>
            <a:endParaRPr lang="en-US" dirty="0"/>
          </a:p>
        </p:txBody>
      </p:sp>
      <p:sp>
        <p:nvSpPr>
          <p:cNvPr id="8" name="Content Placeholder 7"/>
          <p:cNvSpPr>
            <a:spLocks noGrp="1"/>
          </p:cNvSpPr>
          <p:nvPr>
            <p:ph idx="1"/>
          </p:nvPr>
        </p:nvSpPr>
        <p:spPr>
          <a:xfrm>
            <a:off x="457200" y="1463040"/>
            <a:ext cx="8229600" cy="5041932"/>
          </a:xfrm>
        </p:spPr>
        <p:txBody>
          <a:bodyPr>
            <a:normAutofit fontScale="47500" lnSpcReduction="20000"/>
          </a:bodyPr>
          <a:lstStyle/>
          <a:p>
            <a:pPr>
              <a:lnSpc>
                <a:spcPct val="120000"/>
              </a:lnSpc>
              <a:spcBef>
                <a:spcPts val="0"/>
              </a:spcBef>
            </a:pPr>
            <a:r>
              <a:rPr lang="en-US" dirty="0" smtClean="0"/>
              <a:t>Ammenwerth </a:t>
            </a:r>
            <a:r>
              <a:rPr lang="en-US" dirty="0"/>
              <a:t>E, Schnell-</a:t>
            </a:r>
            <a:r>
              <a:rPr lang="en-US" dirty="0" err="1"/>
              <a:t>Inderst</a:t>
            </a:r>
            <a:r>
              <a:rPr lang="en-US" dirty="0"/>
              <a:t> P, Machan C, et </a:t>
            </a:r>
            <a:r>
              <a:rPr lang="en-US" dirty="0" smtClean="0"/>
              <a:t>al. The </a:t>
            </a:r>
            <a:r>
              <a:rPr lang="en-US" dirty="0"/>
              <a:t>effect of electronic prescribing on medication errors and adverse drug events: a systematic review</a:t>
            </a:r>
            <a:r>
              <a:rPr lang="en-US" dirty="0" smtClean="0"/>
              <a:t>.</a:t>
            </a:r>
            <a:r>
              <a:rPr lang="en-US" dirty="0"/>
              <a:t> J Am Med Inform </a:t>
            </a:r>
            <a:r>
              <a:rPr lang="en-US" dirty="0" err="1" smtClean="0"/>
              <a:t>Assoc</a:t>
            </a:r>
            <a:r>
              <a:rPr lang="en-US" dirty="0" smtClean="0"/>
              <a:t> </a:t>
            </a:r>
            <a:r>
              <a:rPr lang="en-US" dirty="0"/>
              <a:t>2008 Sep-Oct;15(5):585-600. </a:t>
            </a:r>
            <a:r>
              <a:rPr lang="en-US" dirty="0">
                <a:hlinkClick r:id="rId3"/>
              </a:rPr>
              <a:t>http://www.ncbi.nlm.nih.gov/pmc/articles/PMC2528040</a:t>
            </a:r>
            <a:r>
              <a:rPr lang="en-US" dirty="0" smtClean="0">
                <a:hlinkClick r:id="rId3"/>
              </a:rPr>
              <a:t>/</a:t>
            </a:r>
            <a:r>
              <a:rPr lang="en-US" dirty="0" smtClean="0"/>
              <a:t> </a:t>
            </a:r>
            <a:endParaRPr lang="en-US" dirty="0"/>
          </a:p>
          <a:p>
            <a:pPr>
              <a:lnSpc>
                <a:spcPct val="120000"/>
              </a:lnSpc>
              <a:spcBef>
                <a:spcPts val="0"/>
              </a:spcBef>
            </a:pPr>
            <a:r>
              <a:rPr lang="en-US" dirty="0" err="1" smtClean="0"/>
              <a:t>Aronow</a:t>
            </a:r>
            <a:r>
              <a:rPr lang="en-US" dirty="0" smtClean="0"/>
              <a:t> WS. Treatment of systemic hypertension. Am J </a:t>
            </a:r>
            <a:r>
              <a:rPr lang="en-US" dirty="0" err="1" smtClean="0"/>
              <a:t>Cardiovasc</a:t>
            </a:r>
            <a:r>
              <a:rPr lang="en-US" dirty="0"/>
              <a:t> Dis 2012;2(3):160-70. </a:t>
            </a:r>
            <a:r>
              <a:rPr lang="en-US" dirty="0">
                <a:hlinkClick r:id="rId4"/>
              </a:rPr>
              <a:t>http://www.ncbi.nlm.nih.gov/pmc/articles/PMC3427981</a:t>
            </a:r>
            <a:r>
              <a:rPr lang="en-US" dirty="0" smtClean="0">
                <a:hlinkClick r:id="rId4"/>
              </a:rPr>
              <a:t>/</a:t>
            </a:r>
            <a:r>
              <a:rPr lang="en-US" dirty="0" smtClean="0"/>
              <a:t> </a:t>
            </a:r>
            <a:endParaRPr lang="en-US" dirty="0"/>
          </a:p>
          <a:p>
            <a:pPr>
              <a:lnSpc>
                <a:spcPct val="120000"/>
              </a:lnSpc>
              <a:spcBef>
                <a:spcPts val="0"/>
              </a:spcBef>
            </a:pPr>
            <a:r>
              <a:rPr lang="en-US" dirty="0" err="1" smtClean="0"/>
              <a:t>Berkman</a:t>
            </a:r>
            <a:r>
              <a:rPr lang="en-US" dirty="0" smtClean="0"/>
              <a:t> ND, </a:t>
            </a:r>
            <a:r>
              <a:rPr lang="en-US" dirty="0" err="1" smtClean="0"/>
              <a:t>DeWalt</a:t>
            </a:r>
            <a:r>
              <a:rPr lang="en-US" dirty="0" smtClean="0"/>
              <a:t> DA, </a:t>
            </a:r>
            <a:r>
              <a:rPr lang="en-US" dirty="0" err="1" smtClean="0"/>
              <a:t>Pignone</a:t>
            </a:r>
            <a:r>
              <a:rPr lang="en-US" dirty="0" smtClean="0"/>
              <a:t> MP, et al. Literacy and health outcomes: summary. Evidence Report/Technology Assessment No. 87. Rockville, MD: Agency for Healthcare Research and Quality; 2004. AHRQ Publication No. 04-E007-1. </a:t>
            </a:r>
            <a:r>
              <a:rPr lang="en-US" dirty="0" smtClean="0">
                <a:hlinkClick r:id="rId5"/>
              </a:rPr>
              <a:t>http://www.ncbi.nlm.nih.gov/books/NBK37134/</a:t>
            </a:r>
            <a:endParaRPr lang="en-US" dirty="0" smtClean="0"/>
          </a:p>
          <a:p>
            <a:pPr lvl="0">
              <a:lnSpc>
                <a:spcPct val="120000"/>
              </a:lnSpc>
              <a:spcBef>
                <a:spcPts val="0"/>
              </a:spcBef>
            </a:pPr>
            <a:r>
              <a:rPr lang="en-US" dirty="0"/>
              <a:t>Cross DA, Cohen GR, </a:t>
            </a:r>
            <a:r>
              <a:rPr lang="en-US" dirty="0" err="1"/>
              <a:t>Nong</a:t>
            </a:r>
            <a:r>
              <a:rPr lang="en-US" dirty="0"/>
              <a:t> P, et al. Improving EHR capabilities to facilitate stage 3 meaningful use care coordination criteria. AMIA </a:t>
            </a:r>
            <a:r>
              <a:rPr lang="en-US" dirty="0" err="1"/>
              <a:t>Annu</a:t>
            </a:r>
            <a:r>
              <a:rPr lang="en-US" dirty="0"/>
              <a:t> </a:t>
            </a:r>
            <a:r>
              <a:rPr lang="en-US" dirty="0" err="1"/>
              <a:t>Symp</a:t>
            </a:r>
            <a:r>
              <a:rPr lang="en-US" dirty="0"/>
              <a:t> </a:t>
            </a:r>
            <a:r>
              <a:rPr lang="en-US" dirty="0" err="1"/>
              <a:t>Proc</a:t>
            </a:r>
            <a:r>
              <a:rPr lang="en-US" dirty="0"/>
              <a:t> 2015 Nov 5;2015:448-55. </a:t>
            </a:r>
            <a:r>
              <a:rPr lang="en-US" dirty="0" err="1"/>
              <a:t>eCollection</a:t>
            </a:r>
            <a:r>
              <a:rPr lang="en-US" dirty="0"/>
              <a:t> 2015. </a:t>
            </a:r>
            <a:r>
              <a:rPr lang="en-US" u="sng" dirty="0">
                <a:hlinkClick r:id="rId6"/>
              </a:rPr>
              <a:t>http://www.ncbi.nlm.nih.gov/pmc/articles/PMC4765570/</a:t>
            </a:r>
            <a:r>
              <a:rPr lang="en-US" dirty="0"/>
              <a:t>. Accessed June 16, 2016.</a:t>
            </a:r>
          </a:p>
          <a:p>
            <a:pPr>
              <a:lnSpc>
                <a:spcPct val="120000"/>
              </a:lnSpc>
              <a:spcBef>
                <a:spcPts val="0"/>
              </a:spcBef>
            </a:pPr>
            <a:r>
              <a:rPr lang="en-US" spc="-20" dirty="0" smtClean="0"/>
              <a:t>Dean </a:t>
            </a:r>
            <a:r>
              <a:rPr lang="en-US" spc="-20" dirty="0" smtClean="0"/>
              <a:t>M, </a:t>
            </a:r>
            <a:r>
              <a:rPr lang="en-US" spc="-20" dirty="0" err="1" smtClean="0"/>
              <a:t>Oetzel</a:t>
            </a:r>
            <a:r>
              <a:rPr lang="en-US" spc="-20" dirty="0" smtClean="0"/>
              <a:t> J, </a:t>
            </a:r>
            <a:r>
              <a:rPr lang="en-US" spc="-20" dirty="0" err="1" smtClean="0"/>
              <a:t>Sklar</a:t>
            </a:r>
            <a:r>
              <a:rPr lang="en-US" spc="-20" dirty="0" smtClean="0"/>
              <a:t> DP. Communication in acute ambulatory care. </a:t>
            </a:r>
            <a:r>
              <a:rPr lang="en-US" spc="-20" dirty="0" err="1" smtClean="0"/>
              <a:t>Acad</a:t>
            </a:r>
            <a:r>
              <a:rPr lang="en-US" spc="-20" dirty="0" smtClean="0"/>
              <a:t> Med 2014 Dec;89(12):1617-22.</a:t>
            </a:r>
          </a:p>
          <a:p>
            <a:pPr>
              <a:lnSpc>
                <a:spcPct val="120000"/>
              </a:lnSpc>
              <a:spcBef>
                <a:spcPts val="0"/>
              </a:spcBef>
            </a:pPr>
            <a:r>
              <a:rPr lang="en-US" dirty="0" smtClean="0"/>
              <a:t>Desai AS, Stevenson LW. </a:t>
            </a:r>
            <a:r>
              <a:rPr lang="en-US" dirty="0" err="1" smtClean="0"/>
              <a:t>Rehospitalization</a:t>
            </a:r>
            <a:r>
              <a:rPr lang="en-US" dirty="0" smtClean="0"/>
              <a:t> for heart failure. Circulation 2012;126:501-6.</a:t>
            </a:r>
          </a:p>
          <a:p>
            <a:pPr>
              <a:lnSpc>
                <a:spcPct val="120000"/>
              </a:lnSpc>
              <a:spcBef>
                <a:spcPts val="0"/>
              </a:spcBef>
            </a:pPr>
            <a:r>
              <a:rPr lang="en-US" dirty="0" smtClean="0"/>
              <a:t>Dowd B, </a:t>
            </a:r>
            <a:r>
              <a:rPr lang="en-US" dirty="0" err="1" smtClean="0"/>
              <a:t>Karmarker</a:t>
            </a:r>
            <a:r>
              <a:rPr lang="en-US" dirty="0" smtClean="0"/>
              <a:t> M, Swenson T, et al. Emergency department utilization as a measure of physician performance. Am J Med </a:t>
            </a:r>
            <a:r>
              <a:rPr lang="en-US" dirty="0" err="1" smtClean="0"/>
              <a:t>Qual</a:t>
            </a:r>
            <a:r>
              <a:rPr lang="en-US" dirty="0" smtClean="0"/>
              <a:t> 2014;29(2):135-43. http://ajm.sagepub.com/content/29/2/135.long </a:t>
            </a:r>
          </a:p>
          <a:p>
            <a:pPr>
              <a:lnSpc>
                <a:spcPct val="120000"/>
              </a:lnSpc>
              <a:spcBef>
                <a:spcPts val="0"/>
              </a:spcBef>
            </a:pPr>
            <a:r>
              <a:rPr lang="en-US" dirty="0" err="1" smtClean="0"/>
              <a:t>Enard</a:t>
            </a:r>
            <a:r>
              <a:rPr lang="en-US" dirty="0" smtClean="0"/>
              <a:t> KR, </a:t>
            </a:r>
            <a:r>
              <a:rPr lang="en-US" dirty="0" err="1" smtClean="0"/>
              <a:t>Ganelin</a:t>
            </a:r>
            <a:r>
              <a:rPr lang="en-US" dirty="0" smtClean="0"/>
              <a:t> DM. Reducing preventable emergency department utilization and costs by using community health workers as patient navigators. J </a:t>
            </a:r>
            <a:r>
              <a:rPr lang="en-US" dirty="0" err="1" smtClean="0"/>
              <a:t>Healthc</a:t>
            </a:r>
            <a:r>
              <a:rPr lang="en-US" dirty="0" smtClean="0"/>
              <a:t> </a:t>
            </a:r>
            <a:r>
              <a:rPr lang="en-US" dirty="0" err="1" smtClean="0"/>
              <a:t>Manag</a:t>
            </a:r>
            <a:r>
              <a:rPr lang="en-US" dirty="0" smtClean="0"/>
              <a:t> 2013;58(6);412-28. </a:t>
            </a:r>
            <a:r>
              <a:rPr lang="en-US" dirty="0" smtClean="0">
                <a:hlinkClick r:id="rId7"/>
              </a:rPr>
              <a:t>http://www.ncbi.nlm.nih.gov/pmc/articles/PMC4142498/</a:t>
            </a:r>
            <a:endParaRPr lang="en-US" dirty="0" smtClean="0"/>
          </a:p>
          <a:p>
            <a:pPr>
              <a:lnSpc>
                <a:spcPct val="120000"/>
              </a:lnSpc>
              <a:spcBef>
                <a:spcPts val="0"/>
              </a:spcBef>
            </a:pPr>
            <a:r>
              <a:rPr lang="en-US" dirty="0"/>
              <a:t>Ford </a:t>
            </a:r>
            <a:r>
              <a:rPr lang="en-US" dirty="0" smtClean="0"/>
              <a:t>EW, </a:t>
            </a:r>
            <a:r>
              <a:rPr lang="en-US" dirty="0"/>
              <a:t>Hesse BW, Huerta TR</a:t>
            </a:r>
            <a:r>
              <a:rPr lang="en-US" dirty="0" smtClean="0"/>
              <a:t>. Personal health record use in the united states: forecasting future adoption levels. J </a:t>
            </a:r>
            <a:r>
              <a:rPr lang="en-US" dirty="0"/>
              <a:t>Med Internet </a:t>
            </a:r>
            <a:r>
              <a:rPr lang="en-US" dirty="0" smtClean="0"/>
              <a:t>Res </a:t>
            </a:r>
            <a:r>
              <a:rPr lang="en-US" dirty="0"/>
              <a:t>2016 Mar 30;18(3):e73. </a:t>
            </a:r>
            <a:r>
              <a:rPr lang="en-US" dirty="0">
                <a:hlinkClick r:id="rId8"/>
              </a:rPr>
              <a:t>http://www.ncbi.nlm.nih.gov/pmc/articles/PMC4830902</a:t>
            </a:r>
            <a:r>
              <a:rPr lang="en-US" dirty="0" smtClean="0">
                <a:hlinkClick r:id="rId8"/>
              </a:rPr>
              <a:t>/</a:t>
            </a:r>
            <a:endParaRPr lang="en-US" dirty="0"/>
          </a:p>
          <a:p>
            <a:pPr>
              <a:lnSpc>
                <a:spcPct val="120000"/>
              </a:lnSpc>
              <a:spcBef>
                <a:spcPts val="0"/>
              </a:spcBef>
            </a:pPr>
            <a:r>
              <a:rPr lang="en-US" dirty="0" smtClean="0"/>
              <a:t>Forster AJ, </a:t>
            </a:r>
            <a:r>
              <a:rPr lang="en-US" dirty="0" err="1" smtClean="0"/>
              <a:t>Murff</a:t>
            </a:r>
            <a:r>
              <a:rPr lang="en-US" dirty="0" smtClean="0"/>
              <a:t> HJ, Peterson JF, et al. The incidence and severity of adverse events affecting patients after discharge from hospital. Ann Intern Med 2003;138(3):161-7.</a:t>
            </a:r>
          </a:p>
          <a:p>
            <a:pPr>
              <a:lnSpc>
                <a:spcPct val="120000"/>
              </a:lnSpc>
              <a:spcBef>
                <a:spcPts val="0"/>
              </a:spcBef>
            </a:pPr>
            <a:endParaRPr lang="en-US" dirty="0" smtClean="0"/>
          </a:p>
        </p:txBody>
      </p:sp>
    </p:spTree>
    <p:extLst>
      <p:ext uri="{BB962C8B-B14F-4D97-AF65-F5344CB8AC3E}">
        <p14:creationId xmlns:p14="http://schemas.microsoft.com/office/powerpoint/2010/main" val="37641266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57200" y="1463040"/>
            <a:ext cx="8229600" cy="5063490"/>
          </a:xfrm>
        </p:spPr>
        <p:txBody>
          <a:bodyPr>
            <a:normAutofit fontScale="47500" lnSpcReduction="20000"/>
          </a:bodyPr>
          <a:lstStyle/>
          <a:p>
            <a:pPr>
              <a:lnSpc>
                <a:spcPct val="120000"/>
              </a:lnSpc>
              <a:spcBef>
                <a:spcPts val="0"/>
              </a:spcBef>
            </a:pPr>
            <a:r>
              <a:rPr lang="en-US" dirty="0" err="1"/>
              <a:t>Gallahue</a:t>
            </a:r>
            <a:r>
              <a:rPr lang="en-US" dirty="0"/>
              <a:t> FE, Betz AE, </a:t>
            </a:r>
            <a:r>
              <a:rPr lang="en-US" dirty="0" err="1"/>
              <a:t>Druck</a:t>
            </a:r>
            <a:r>
              <a:rPr lang="en-US" dirty="0"/>
              <a:t> J, et al. Ready for discharge? A survey of discharge transition-of-care education and evaluation in emergency medicine residency programs. West J </a:t>
            </a:r>
            <a:r>
              <a:rPr lang="en-US" dirty="0" err="1"/>
              <a:t>Emerg</a:t>
            </a:r>
            <a:r>
              <a:rPr lang="en-US" dirty="0"/>
              <a:t> Med 2015;16(6):879-84. </a:t>
            </a:r>
          </a:p>
          <a:p>
            <a:pPr>
              <a:lnSpc>
                <a:spcPct val="120000"/>
              </a:lnSpc>
              <a:spcBef>
                <a:spcPts val="0"/>
              </a:spcBef>
            </a:pPr>
            <a:r>
              <a:rPr lang="en-US" dirty="0" smtClean="0"/>
              <a:t>Gao </a:t>
            </a:r>
            <a:r>
              <a:rPr lang="en-US" dirty="0"/>
              <a:t>J, Moran E, Li YF, </a:t>
            </a:r>
            <a:r>
              <a:rPr lang="en-US" dirty="0" smtClean="0"/>
              <a:t>et al. </a:t>
            </a:r>
            <a:r>
              <a:rPr lang="en-US" dirty="0"/>
              <a:t>Predicting potentially avoidable hospitalizations. Med Care 2014 Feb;52(2):164-71. </a:t>
            </a:r>
          </a:p>
          <a:p>
            <a:pPr>
              <a:lnSpc>
                <a:spcPct val="120000"/>
              </a:lnSpc>
              <a:spcBef>
                <a:spcPts val="0"/>
              </a:spcBef>
            </a:pPr>
            <a:r>
              <a:rPr lang="en-US" dirty="0"/>
              <a:t>Hasan O, Meltzer DO, </a:t>
            </a:r>
            <a:r>
              <a:rPr lang="en-US" dirty="0" err="1"/>
              <a:t>Shaykevih</a:t>
            </a:r>
            <a:r>
              <a:rPr lang="en-US" dirty="0"/>
              <a:t> SA, et al. Hospital readmission in general medicine patients: a prediction model. J Gen Intern Med 2010;25(3):211-9. </a:t>
            </a:r>
            <a:r>
              <a:rPr lang="en-US" dirty="0">
                <a:hlinkClick r:id="rId3"/>
              </a:rPr>
              <a:t>http://www.ncbi.nlm.nih.gov/pmc/articles/PMC2839332/</a:t>
            </a:r>
            <a:endParaRPr lang="en-US" dirty="0"/>
          </a:p>
          <a:p>
            <a:pPr>
              <a:lnSpc>
                <a:spcPct val="120000"/>
              </a:lnSpc>
              <a:spcBef>
                <a:spcPts val="0"/>
              </a:spcBef>
            </a:pPr>
            <a:r>
              <a:rPr lang="en-US" dirty="0" smtClean="0"/>
              <a:t>HealthIT.gov</a:t>
            </a:r>
            <a:r>
              <a:rPr lang="en-US" dirty="0"/>
              <a:t>. EHR Incentives and Certification. May 13, 2015. Available at </a:t>
            </a:r>
            <a:r>
              <a:rPr lang="en-US" dirty="0">
                <a:hlinkClick r:id="rId4"/>
              </a:rPr>
              <a:t>https://</a:t>
            </a:r>
            <a:r>
              <a:rPr lang="en-US" dirty="0" smtClean="0">
                <a:hlinkClick r:id="rId4"/>
              </a:rPr>
              <a:t>www.healthit.gov/providers-professionals/meaningful-use-definition-objectives</a:t>
            </a:r>
            <a:r>
              <a:rPr lang="en-US" dirty="0" smtClean="0"/>
              <a:t> </a:t>
            </a:r>
            <a:endParaRPr lang="en-US" dirty="0"/>
          </a:p>
          <a:p>
            <a:pPr lvl="0">
              <a:lnSpc>
                <a:spcPct val="120000"/>
              </a:lnSpc>
              <a:spcBef>
                <a:spcPts val="0"/>
              </a:spcBef>
            </a:pPr>
            <a:r>
              <a:rPr lang="en-US" dirty="0" err="1" smtClean="0"/>
              <a:t>Henricks</a:t>
            </a:r>
            <a:r>
              <a:rPr lang="en-US" dirty="0" smtClean="0"/>
              <a:t> </a:t>
            </a:r>
            <a:r>
              <a:rPr lang="en-US" dirty="0"/>
              <a:t>WH. “Meaningful use" of electronic health records and its relevance to laboratories and pathologists. J</a:t>
            </a:r>
            <a:r>
              <a:rPr lang="en-US" u="sng" dirty="0"/>
              <a:t> </a:t>
            </a:r>
            <a:r>
              <a:rPr lang="en-US" dirty="0" err="1"/>
              <a:t>Pathol</a:t>
            </a:r>
            <a:r>
              <a:rPr lang="en-US" dirty="0"/>
              <a:t> Inform 2011 Feb 11;2:7. </a:t>
            </a:r>
            <a:r>
              <a:rPr lang="en-US" u="sng" dirty="0">
                <a:hlinkClick r:id="rId5"/>
              </a:rPr>
              <a:t>http://www.ncbi.nlm.nih.gov/pmc/articles/PMC3049251/</a:t>
            </a:r>
            <a:r>
              <a:rPr lang="en-US" dirty="0"/>
              <a:t>. Accessed June 16, 2016.</a:t>
            </a:r>
          </a:p>
          <a:p>
            <a:pPr>
              <a:lnSpc>
                <a:spcPct val="120000"/>
              </a:lnSpc>
              <a:spcBef>
                <a:spcPts val="0"/>
              </a:spcBef>
            </a:pPr>
            <a:r>
              <a:rPr lang="en-US" dirty="0" err="1" smtClean="0"/>
              <a:t>Horwitz</a:t>
            </a:r>
            <a:r>
              <a:rPr lang="en-US" dirty="0" smtClean="0"/>
              <a:t> </a:t>
            </a:r>
            <a:r>
              <a:rPr lang="en-US" dirty="0"/>
              <a:t>LI, Moriarty JP, Chen C, et al. Quality of discharge practices and patient understanding at an academic medical center. JAMA Intern Med 2013;173(18):1715-22. </a:t>
            </a:r>
            <a:r>
              <a:rPr lang="en-US" dirty="0">
                <a:hlinkClick r:id="rId6"/>
              </a:rPr>
              <a:t>http://www.ncbi.nlm.nih.gov/pmc/articles/PMC3836871/</a:t>
            </a:r>
            <a:r>
              <a:rPr lang="en-US" dirty="0"/>
              <a:t> </a:t>
            </a:r>
          </a:p>
          <a:p>
            <a:pPr>
              <a:lnSpc>
                <a:spcPct val="120000"/>
              </a:lnSpc>
              <a:spcBef>
                <a:spcPts val="0"/>
              </a:spcBef>
            </a:pPr>
            <a:r>
              <a:rPr lang="en-US" dirty="0" err="1" smtClean="0"/>
              <a:t>Hripcsak</a:t>
            </a:r>
            <a:r>
              <a:rPr lang="en-US" dirty="0" smtClean="0"/>
              <a:t> G, </a:t>
            </a:r>
            <a:r>
              <a:rPr lang="en-US" dirty="0" err="1" smtClean="0"/>
              <a:t>Vawdrey</a:t>
            </a:r>
            <a:r>
              <a:rPr lang="en-US" dirty="0" smtClean="0"/>
              <a:t> DK, Fred MR, et al. Use of electronic clinical documentation: time spent and team interactions. J Am Inform </a:t>
            </a:r>
            <a:r>
              <a:rPr lang="en-US" dirty="0" err="1" smtClean="0"/>
              <a:t>Assoc</a:t>
            </a:r>
            <a:r>
              <a:rPr lang="en-US" dirty="0" smtClean="0"/>
              <a:t> 2011;18:112-7.</a:t>
            </a:r>
          </a:p>
          <a:p>
            <a:pPr>
              <a:lnSpc>
                <a:spcPct val="120000"/>
              </a:lnSpc>
              <a:spcBef>
                <a:spcPts val="0"/>
              </a:spcBef>
            </a:pPr>
            <a:r>
              <a:rPr lang="en-US" dirty="0" smtClean="0"/>
              <a:t>Institute of Medicine, Board of Health Care Services. Future directions for the National Healthcare Quality and Disparities Reports. Washington, DC: National Academies Press; 2010.</a:t>
            </a:r>
          </a:p>
          <a:p>
            <a:pPr>
              <a:lnSpc>
                <a:spcPct val="120000"/>
              </a:lnSpc>
              <a:spcBef>
                <a:spcPts val="0"/>
              </a:spcBef>
            </a:pPr>
            <a:r>
              <a:rPr lang="en-US" dirty="0" err="1" smtClean="0"/>
              <a:t>Kitson</a:t>
            </a:r>
            <a:r>
              <a:rPr lang="en-US" dirty="0" smtClean="0"/>
              <a:t> NA, Price M, Lau FY, et al. Developing a medication communication framework across continuums of care using the Circle of Care Modeling approach. BMC Health </a:t>
            </a:r>
            <a:r>
              <a:rPr lang="en-US" dirty="0" err="1" smtClean="0"/>
              <a:t>Serv</a:t>
            </a:r>
            <a:r>
              <a:rPr lang="en-US" dirty="0" smtClean="0"/>
              <a:t> Res 2013 Oct 17;13:418. </a:t>
            </a:r>
            <a:r>
              <a:rPr lang="en-US" dirty="0" smtClean="0">
                <a:hlinkClick r:id="rId7"/>
              </a:rPr>
              <a:t>http://www.ncbi.nlm.nih.gov/pmc/articles/PMC3853098</a:t>
            </a:r>
            <a:r>
              <a:rPr lang="en-US" dirty="0" smtClean="0">
                <a:hlinkClick r:id="rId7"/>
              </a:rPr>
              <a:t>/</a:t>
            </a:r>
            <a:endParaRPr lang="en-US" dirty="0" smtClean="0"/>
          </a:p>
          <a:p>
            <a:pPr>
              <a:lnSpc>
                <a:spcPct val="120000"/>
              </a:lnSpc>
              <a:spcBef>
                <a:spcPts val="0"/>
              </a:spcBef>
            </a:pPr>
            <a:r>
              <a:rPr lang="en-US" spc="-10" dirty="0" err="1"/>
              <a:t>Kuppasani</a:t>
            </a:r>
            <a:r>
              <a:rPr lang="en-US" spc="-10" dirty="0"/>
              <a:t> K, </a:t>
            </a:r>
            <a:r>
              <a:rPr lang="en-US" spc="-10" dirty="0" err="1"/>
              <a:t>Reddi</a:t>
            </a:r>
            <a:r>
              <a:rPr lang="en-US" spc="-10" dirty="0"/>
              <a:t> AS. Emergency or urgency? Effective management of hypertensive crises. JAAPA 2010 Aug;23(8):44-49. </a:t>
            </a:r>
          </a:p>
          <a:p>
            <a:pPr>
              <a:lnSpc>
                <a:spcPct val="120000"/>
              </a:lnSpc>
              <a:spcBef>
                <a:spcPts val="0"/>
              </a:spcBef>
            </a:pPr>
            <a:endParaRPr lang="en-US" dirty="0" smtClean="0"/>
          </a:p>
          <a:p>
            <a:pPr>
              <a:lnSpc>
                <a:spcPct val="120000"/>
              </a:lnSpc>
              <a:spcBef>
                <a:spcPts val="0"/>
              </a:spcBef>
            </a:pPr>
            <a:endParaRPr lang="en-US" dirty="0" smtClean="0"/>
          </a:p>
        </p:txBody>
      </p:sp>
    </p:spTree>
    <p:extLst>
      <p:ext uri="{BB962C8B-B14F-4D97-AF65-F5344CB8AC3E}">
        <p14:creationId xmlns:p14="http://schemas.microsoft.com/office/powerpoint/2010/main" val="6953665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463040"/>
            <a:ext cx="8229600" cy="5292090"/>
          </a:xfrm>
        </p:spPr>
        <p:txBody>
          <a:bodyPr>
            <a:normAutofit fontScale="47500" lnSpcReduction="20000"/>
          </a:bodyPr>
          <a:lstStyle/>
          <a:p>
            <a:pPr>
              <a:lnSpc>
                <a:spcPct val="120000"/>
              </a:lnSpc>
              <a:spcBef>
                <a:spcPts val="0"/>
              </a:spcBef>
            </a:pPr>
            <a:r>
              <a:rPr lang="en-US" dirty="0" err="1" smtClean="0"/>
              <a:t>Nwankwo</a:t>
            </a:r>
            <a:r>
              <a:rPr lang="en-US" dirty="0" smtClean="0"/>
              <a:t> </a:t>
            </a:r>
            <a:r>
              <a:rPr lang="en-US" dirty="0"/>
              <a:t>T, Yoon SS, Burt V, et al. Hypertension among adults in the United States: National Health and Nutrition Examination Survey, 2011-2012. NCHS data brief, no 133. Hyattsville, MD: National Center for Health Statistics. 2013. DHHS Publication No. 2014-1209. </a:t>
            </a:r>
            <a:r>
              <a:rPr lang="en-US" dirty="0" smtClean="0">
                <a:hlinkClick r:id="rId3"/>
              </a:rPr>
              <a:t>http</a:t>
            </a:r>
            <a:r>
              <a:rPr lang="en-US" dirty="0">
                <a:hlinkClick r:id="rId3"/>
              </a:rPr>
              <a:t>://www.cdc.gov/nchs/data/databriefs/db133.pdf</a:t>
            </a:r>
            <a:r>
              <a:rPr lang="en-US" dirty="0"/>
              <a:t>   </a:t>
            </a:r>
          </a:p>
          <a:p>
            <a:pPr>
              <a:lnSpc>
                <a:spcPct val="120000"/>
              </a:lnSpc>
              <a:spcBef>
                <a:spcPts val="0"/>
              </a:spcBef>
            </a:pPr>
            <a:r>
              <a:rPr lang="en-US" dirty="0" err="1" smtClean="0"/>
              <a:t>Persell</a:t>
            </a:r>
            <a:r>
              <a:rPr lang="en-US" dirty="0" smtClean="0"/>
              <a:t> </a:t>
            </a:r>
            <a:r>
              <a:rPr lang="en-US" dirty="0"/>
              <a:t>SD, Eder M, </a:t>
            </a:r>
            <a:r>
              <a:rPr lang="en-US" dirty="0" err="1"/>
              <a:t>Friesema</a:t>
            </a:r>
            <a:r>
              <a:rPr lang="en-US" dirty="0"/>
              <a:t> E, et al. EHR-based medication support and nurse-led medication therapy management: rationale and design for a three-arm clinic randomized trial. J Am Heart </a:t>
            </a:r>
            <a:r>
              <a:rPr lang="en-US" dirty="0" err="1"/>
              <a:t>Assoc</a:t>
            </a:r>
            <a:r>
              <a:rPr lang="en-US" dirty="0"/>
              <a:t> 2013 October;2(5):e000311. Published online 2013 </a:t>
            </a:r>
            <a:r>
              <a:rPr lang="en-US" dirty="0" smtClean="0"/>
              <a:t>Oct </a:t>
            </a:r>
            <a:r>
              <a:rPr lang="en-US" dirty="0"/>
              <a:t>25. </a:t>
            </a:r>
            <a:r>
              <a:rPr lang="en-US" dirty="0">
                <a:hlinkClick r:id="rId4"/>
              </a:rPr>
              <a:t>http://www.ncbi.nlm.nih.gov/pmc/articles/PMC3835237/</a:t>
            </a:r>
            <a:r>
              <a:rPr lang="en-US" dirty="0"/>
              <a:t> </a:t>
            </a:r>
          </a:p>
          <a:p>
            <a:pPr>
              <a:lnSpc>
                <a:spcPct val="120000"/>
              </a:lnSpc>
              <a:spcBef>
                <a:spcPts val="0"/>
              </a:spcBef>
            </a:pPr>
            <a:r>
              <a:rPr lang="en-US" dirty="0"/>
              <a:t>Rau J. Nearly </a:t>
            </a:r>
            <a:r>
              <a:rPr lang="en-US" dirty="0" smtClean="0"/>
              <a:t>1,500 </a:t>
            </a:r>
            <a:r>
              <a:rPr lang="en-US" dirty="0"/>
              <a:t>hospitals penalized under Medicare program rating quality. Kaiser Health News 2013 Nov 14. </a:t>
            </a:r>
            <a:r>
              <a:rPr lang="en-US" dirty="0">
                <a:hlinkClick r:id="rId5"/>
              </a:rPr>
              <a:t>http://kaiserhealthnews.org/news/value-based-purchasing-medicare/</a:t>
            </a:r>
            <a:endParaRPr lang="en-US" dirty="0"/>
          </a:p>
          <a:p>
            <a:pPr>
              <a:lnSpc>
                <a:spcPct val="120000"/>
              </a:lnSpc>
              <a:spcBef>
                <a:spcPts val="0"/>
              </a:spcBef>
            </a:pPr>
            <a:r>
              <a:rPr lang="en-US" dirty="0" smtClean="0"/>
              <a:t>Rudd RA, </a:t>
            </a:r>
            <a:r>
              <a:rPr lang="en-US" dirty="0" err="1" smtClean="0"/>
              <a:t>Aleshire</a:t>
            </a:r>
            <a:r>
              <a:rPr lang="en-US" dirty="0" smtClean="0"/>
              <a:t> N, </a:t>
            </a:r>
            <a:r>
              <a:rPr lang="en-US" dirty="0" err="1" smtClean="0"/>
              <a:t>Zibbell</a:t>
            </a:r>
            <a:r>
              <a:rPr lang="en-US" dirty="0" smtClean="0"/>
              <a:t>  JE, et al. Increases in drug and </a:t>
            </a:r>
            <a:r>
              <a:rPr lang="en-US" dirty="0" err="1" smtClean="0"/>
              <a:t>opoid</a:t>
            </a:r>
            <a:r>
              <a:rPr lang="en-US" dirty="0" smtClean="0"/>
              <a:t> overdose deaths—United States, 2000-2014. MMWR 2016;64(50):1378-82.</a:t>
            </a:r>
          </a:p>
          <a:p>
            <a:pPr>
              <a:lnSpc>
                <a:spcPct val="120000"/>
              </a:lnSpc>
              <a:spcBef>
                <a:spcPts val="0"/>
              </a:spcBef>
            </a:pPr>
            <a:r>
              <a:rPr lang="en-US" dirty="0" smtClean="0"/>
              <a:t>U.S</a:t>
            </a:r>
            <a:r>
              <a:rPr lang="en-US" dirty="0"/>
              <a:t>. Department of Health and Human Services. 2011 report to Congress: national strategy for quality improvement in health care. </a:t>
            </a:r>
            <a:r>
              <a:rPr lang="en-US" dirty="0" smtClean="0"/>
              <a:t>Washington, DC: HHS; March 2011. </a:t>
            </a:r>
            <a:r>
              <a:rPr lang="en-US" dirty="0" smtClean="0">
                <a:hlinkClick r:id="rId6"/>
              </a:rPr>
              <a:t>http</a:t>
            </a:r>
            <a:r>
              <a:rPr lang="en-US" dirty="0">
                <a:hlinkClick r:id="rId6"/>
              </a:rPr>
              <a:t>://www.ahrq.gov/workingforquality/reports/annual-reports/nqs2011annlrpt.htm</a:t>
            </a:r>
            <a:r>
              <a:rPr lang="en-US" dirty="0"/>
              <a:t>. </a:t>
            </a:r>
          </a:p>
          <a:p>
            <a:pPr>
              <a:lnSpc>
                <a:spcPct val="120000"/>
              </a:lnSpc>
              <a:spcBef>
                <a:spcPts val="0"/>
              </a:spcBef>
            </a:pPr>
            <a:r>
              <a:rPr lang="en-US" dirty="0"/>
              <a:t>U.S. Department of Health and Human Services. 2013 annual progress report to Congress: national strategy for quality improvement in health care. </a:t>
            </a:r>
            <a:r>
              <a:rPr lang="en-US" dirty="0" smtClean="0"/>
              <a:t>Washington, DC: HHS; July 2013, updated July 2014. </a:t>
            </a:r>
            <a:r>
              <a:rPr lang="en-US" dirty="0" smtClean="0">
                <a:hlinkClick r:id="rId7"/>
              </a:rPr>
              <a:t>http</a:t>
            </a:r>
            <a:r>
              <a:rPr lang="en-US" dirty="0">
                <a:hlinkClick r:id="rId7"/>
              </a:rPr>
              <a:t>://www.ahrq.gov/workingforquality/reports/annual-reports/nqs2013annlrpt.htm</a:t>
            </a:r>
            <a:r>
              <a:rPr lang="en-US" dirty="0"/>
              <a:t>. </a:t>
            </a:r>
          </a:p>
          <a:p>
            <a:pPr>
              <a:lnSpc>
                <a:spcPct val="120000"/>
              </a:lnSpc>
              <a:spcBef>
                <a:spcPts val="0"/>
              </a:spcBef>
            </a:pPr>
            <a:r>
              <a:rPr lang="en-US" dirty="0" err="1"/>
              <a:t>Weinick</a:t>
            </a:r>
            <a:r>
              <a:rPr lang="en-US" dirty="0"/>
              <a:t> RM, Burns RM, </a:t>
            </a:r>
            <a:r>
              <a:rPr lang="en-US" dirty="0" err="1"/>
              <a:t>Mehrotra</a:t>
            </a:r>
            <a:r>
              <a:rPr lang="en-US" dirty="0"/>
              <a:t> A. How many emergency department visits could be managed at urgent care centers and retail clinics? Health </a:t>
            </a:r>
            <a:r>
              <a:rPr lang="en-US" dirty="0" err="1"/>
              <a:t>Aff</a:t>
            </a:r>
            <a:r>
              <a:rPr lang="en-US" dirty="0"/>
              <a:t> 2010;29(9):1630-6. </a:t>
            </a:r>
            <a:r>
              <a:rPr lang="en-US" dirty="0">
                <a:hlinkClick r:id="rId8"/>
              </a:rPr>
              <a:t>http://www.ncbi.nlm.nih.gov/pmc/articles/PMC3412873</a:t>
            </a:r>
            <a:r>
              <a:rPr lang="en-US" dirty="0" smtClean="0">
                <a:hlinkClick r:id="rId8"/>
              </a:rPr>
              <a:t>/</a:t>
            </a:r>
            <a:endParaRPr lang="en-US" dirty="0" smtClean="0"/>
          </a:p>
          <a:p>
            <a:pPr>
              <a:lnSpc>
                <a:spcPct val="120000"/>
              </a:lnSpc>
              <a:spcBef>
                <a:spcPts val="0"/>
              </a:spcBef>
            </a:pPr>
            <a:r>
              <a:rPr lang="en-US" dirty="0" smtClean="0"/>
              <a:t>Wright </a:t>
            </a:r>
            <a:r>
              <a:rPr lang="en-US" dirty="0"/>
              <a:t>A, Sittig DF, Ash JS, et al. </a:t>
            </a:r>
            <a:r>
              <a:rPr lang="en-US" dirty="0" smtClean="0"/>
              <a:t>Lessons </a:t>
            </a:r>
            <a:r>
              <a:rPr lang="en-US" dirty="0"/>
              <a:t>learned from implementing service-oriented clinical decision support at four sites: </a:t>
            </a:r>
            <a:r>
              <a:rPr lang="en-US" dirty="0" smtClean="0"/>
              <a:t>a </a:t>
            </a:r>
            <a:r>
              <a:rPr lang="en-US" dirty="0"/>
              <a:t>qualitative study</a:t>
            </a:r>
            <a:r>
              <a:rPr lang="en-US" dirty="0" smtClean="0"/>
              <a:t>.</a:t>
            </a:r>
            <a:r>
              <a:rPr lang="en-US" dirty="0"/>
              <a:t> </a:t>
            </a:r>
            <a:r>
              <a:rPr lang="en-US" dirty="0" err="1"/>
              <a:t>Int</a:t>
            </a:r>
            <a:r>
              <a:rPr lang="en-US" dirty="0"/>
              <a:t> J Med </a:t>
            </a:r>
            <a:r>
              <a:rPr lang="en-US" dirty="0" smtClean="0"/>
              <a:t>Inform </a:t>
            </a:r>
            <a:r>
              <a:rPr lang="en-US" dirty="0"/>
              <a:t>2015 Nov;84(11):901-11. </a:t>
            </a:r>
            <a:r>
              <a:rPr lang="en-US" dirty="0">
                <a:hlinkClick r:id="rId9"/>
              </a:rPr>
              <a:t>http://</a:t>
            </a:r>
            <a:r>
              <a:rPr lang="en-US" dirty="0" smtClean="0">
                <a:hlinkClick r:id="rId9"/>
              </a:rPr>
              <a:t>www.sciencedirect.com/science/article/pii/S1386505615300320</a:t>
            </a:r>
            <a:r>
              <a:rPr lang="en-US" dirty="0" smtClean="0"/>
              <a:t> </a:t>
            </a:r>
            <a:endParaRPr lang="en-US" dirty="0"/>
          </a:p>
        </p:txBody>
      </p:sp>
    </p:spTree>
    <p:extLst>
      <p:ext uri="{BB962C8B-B14F-4D97-AF65-F5344CB8AC3E}">
        <p14:creationId xmlns:p14="http://schemas.microsoft.com/office/powerpoint/2010/main" val="1116452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Chartbook on Care Coordination</a:t>
            </a:r>
            <a:endParaRPr lang="en-US" dirty="0"/>
          </a:p>
        </p:txBody>
      </p:sp>
      <p:sp>
        <p:nvSpPr>
          <p:cNvPr id="5" name="Content Placeholder 4"/>
          <p:cNvSpPr>
            <a:spLocks noGrp="1"/>
          </p:cNvSpPr>
          <p:nvPr>
            <p:ph idx="1"/>
          </p:nvPr>
        </p:nvSpPr>
        <p:spPr>
          <a:xfrm>
            <a:off x="457200" y="1600201"/>
            <a:ext cx="8229600" cy="3840479"/>
          </a:xfrm>
        </p:spPr>
        <p:txBody>
          <a:bodyPr>
            <a:normAutofit fontScale="92500"/>
          </a:bodyPr>
          <a:lstStyle/>
          <a:p>
            <a:r>
              <a:rPr lang="en-US" dirty="0" smtClean="0"/>
              <a:t>This </a:t>
            </a:r>
            <a:r>
              <a:rPr lang="en-US" dirty="0" err="1" smtClean="0"/>
              <a:t>chartbook</a:t>
            </a:r>
            <a:r>
              <a:rPr lang="en-US" dirty="0" smtClean="0"/>
              <a:t> includes: </a:t>
            </a:r>
          </a:p>
          <a:p>
            <a:pPr lvl="1"/>
            <a:r>
              <a:rPr lang="en-US" dirty="0" smtClean="0"/>
              <a:t>Summary of trends across measures of Care Coordination from the QDR.</a:t>
            </a:r>
          </a:p>
          <a:p>
            <a:pPr lvl="1"/>
            <a:r>
              <a:rPr lang="en-US" dirty="0" smtClean="0"/>
              <a:t>Figures illustrating select measures of Care Coordination. </a:t>
            </a:r>
          </a:p>
          <a:p>
            <a:r>
              <a:rPr lang="en-US" dirty="0" smtClean="0">
                <a:hlinkClick r:id="rId3"/>
              </a:rPr>
              <a:t>Introduction and Methods</a:t>
            </a:r>
            <a:r>
              <a:rPr lang="en-US" dirty="0" smtClean="0"/>
              <a:t> contains information about methods used in the </a:t>
            </a:r>
            <a:r>
              <a:rPr lang="en-US" dirty="0" err="1" smtClean="0"/>
              <a:t>chartbook</a:t>
            </a:r>
            <a:r>
              <a:rPr lang="en-US" dirty="0" smtClean="0"/>
              <a:t>. </a:t>
            </a:r>
          </a:p>
          <a:p>
            <a:r>
              <a:rPr lang="en-US" dirty="0" smtClean="0"/>
              <a:t>A Data Query tool provides access to all </a:t>
            </a:r>
            <a:r>
              <a:rPr lang="en-US" dirty="0"/>
              <a:t>data tables </a:t>
            </a:r>
            <a:r>
              <a:rPr lang="en-US" dirty="0" smtClean="0"/>
              <a:t>(</a:t>
            </a:r>
            <a:r>
              <a:rPr lang="en-US" dirty="0" smtClean="0">
                <a:hlinkClick r:id="rId4"/>
              </a:rPr>
              <a:t>https://nhqrnet.ahrq.gov/inhqrdr/data/query</a:t>
            </a:r>
            <a:r>
              <a:rPr lang="en-US" dirty="0" smtClean="0"/>
              <a:t>). </a:t>
            </a:r>
            <a:endParaRPr lang="en-US" dirty="0"/>
          </a:p>
        </p:txBody>
      </p:sp>
    </p:spTree>
    <p:extLst>
      <p:ext uri="{BB962C8B-B14F-4D97-AF65-F5344CB8AC3E}">
        <p14:creationId xmlns:p14="http://schemas.microsoft.com/office/powerpoint/2010/main" val="1348290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Trends in Care Coordination Measures</a:t>
            </a:r>
            <a:endParaRPr lang="en-US" dirty="0"/>
          </a:p>
        </p:txBody>
      </p:sp>
      <p:sp>
        <p:nvSpPr>
          <p:cNvPr id="3" name="Content Placeholder 2"/>
          <p:cNvSpPr>
            <a:spLocks noGrp="1"/>
          </p:cNvSpPr>
          <p:nvPr>
            <p:ph idx="1"/>
          </p:nvPr>
        </p:nvSpPr>
        <p:spPr/>
        <p:txBody>
          <a:bodyPr/>
          <a:lstStyle/>
          <a:p>
            <a:r>
              <a:rPr lang="en-US" dirty="0" smtClean="0"/>
              <a:t>Only 37 Care Coordination measures could be tracked over time.</a:t>
            </a:r>
          </a:p>
          <a:p>
            <a:pPr lvl="1"/>
            <a:r>
              <a:rPr lang="en-US" dirty="0" smtClean="0"/>
              <a:t>Eighteen showed improving quality.</a:t>
            </a:r>
          </a:p>
          <a:p>
            <a:pPr lvl="1"/>
            <a:r>
              <a:rPr lang="en-US" dirty="0" smtClean="0"/>
              <a:t>Six showed worsening quality.</a:t>
            </a:r>
          </a:p>
          <a:p>
            <a:pPr lvl="1"/>
            <a:r>
              <a:rPr lang="en-US" dirty="0" smtClean="0"/>
              <a:t>The remaining 13 showed no change.</a:t>
            </a:r>
          </a:p>
          <a:p>
            <a:r>
              <a:rPr lang="en-US" dirty="0" smtClean="0"/>
              <a:t>One measure improved quickly (average annual rate of change &gt;10% per year):</a:t>
            </a:r>
          </a:p>
          <a:p>
            <a:pPr lvl="1"/>
            <a:r>
              <a:rPr lang="en-US" dirty="0" smtClean="0"/>
              <a:t>Hospital patients with heart failure who were given complete written discharge instructions</a:t>
            </a:r>
          </a:p>
        </p:txBody>
      </p:sp>
    </p:spTree>
    <p:extLst>
      <p:ext uri="{BB962C8B-B14F-4D97-AF65-F5344CB8AC3E}">
        <p14:creationId xmlns:p14="http://schemas.microsoft.com/office/powerpoint/2010/main" val="58193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Care Coordination Vision</a:t>
            </a:r>
            <a:endParaRPr lang="en-US" dirty="0"/>
          </a:p>
        </p:txBody>
      </p:sp>
      <p:sp>
        <p:nvSpPr>
          <p:cNvPr id="3" name="Content Placeholder 2"/>
          <p:cNvSpPr>
            <a:spLocks noGrp="1"/>
          </p:cNvSpPr>
          <p:nvPr>
            <p:ph idx="1"/>
          </p:nvPr>
        </p:nvSpPr>
        <p:spPr/>
        <p:txBody>
          <a:bodyPr/>
          <a:lstStyle/>
          <a:p>
            <a:r>
              <a:rPr lang="en-US" dirty="0" smtClean="0"/>
              <a:t>The vision is health care providers, patients, and caregivers all working together to “ensure that the patient gets the care and support he needs and wants, when and how he needs and wants it” (NQS, 2011). </a:t>
            </a:r>
          </a:p>
          <a:p>
            <a:endParaRPr lang="en-US" dirty="0"/>
          </a:p>
        </p:txBody>
      </p:sp>
    </p:spTree>
    <p:extLst>
      <p:ext uri="{BB962C8B-B14F-4D97-AF65-F5344CB8AC3E}">
        <p14:creationId xmlns:p14="http://schemas.microsoft.com/office/powerpoint/2010/main" val="4041005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37529</TotalTime>
  <Words>11335</Words>
  <Application>Microsoft Office PowerPoint</Application>
  <PresentationFormat>On-screen Show (4:3)</PresentationFormat>
  <Paragraphs>670</Paragraphs>
  <Slides>63</Slides>
  <Notes>63</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Office Theme</vt:lpstr>
      <vt:lpstr>Custom Design</vt:lpstr>
      <vt:lpstr>National Healthcare Quality and  Disparities Report</vt:lpstr>
      <vt:lpstr>National Healthcare Quality and Disparities Report</vt:lpstr>
      <vt:lpstr>National Healthcare Quality and Disparities Report</vt:lpstr>
      <vt:lpstr>Key Findings of the 2015 QDR</vt:lpstr>
      <vt:lpstr>Chartbooks Organized Around Priorities of the National Quality Strategy</vt:lpstr>
      <vt:lpstr>Priority 3: Promoting effective communication and coordination of care</vt:lpstr>
      <vt:lpstr>Chartbook on Care Coordination</vt:lpstr>
      <vt:lpstr>Trends in Care Coordination Measures</vt:lpstr>
      <vt:lpstr>Care Coordination Vision</vt:lpstr>
      <vt:lpstr>Care Coordination Benefits</vt:lpstr>
      <vt:lpstr>Provider Communication and Care Coordination </vt:lpstr>
      <vt:lpstr>Measures of Care Coordination</vt:lpstr>
      <vt:lpstr>Transitions of Care</vt:lpstr>
      <vt:lpstr>Transitions of Care</vt:lpstr>
      <vt:lpstr>Measures of Transitions of Care</vt:lpstr>
      <vt:lpstr>Complete Written Discharge Instructions </vt:lpstr>
      <vt:lpstr>Hospitalized adults with heart failure who were given complete written discharge instructions, by sex and race/ethnicity, 2005-2013</vt:lpstr>
      <vt:lpstr>Adult hospital patients who did not receive good communication about discharge information, by race and age, 2009-2014</vt:lpstr>
      <vt:lpstr> Adult hospital patients who strongly disagreed or disagreed that they understood how to manage their health after discharge, by race, 2014 </vt:lpstr>
      <vt:lpstr>   Adult hospital patients who strongly disagreed or disagreed that staff took their preferences and those of their family and caregiver into account when deciding what the patient's discharge health care would be, by race and stratified by language spoken at home, 2014  </vt:lpstr>
      <vt:lpstr>Readmissions</vt:lpstr>
      <vt:lpstr>Median hospital 30-day risk-standardized readmission rate for certain conditions, adults age 65 and over, July 2010-June 2013</vt:lpstr>
      <vt:lpstr>Median hospital 30-day risk-standardized readmission rate, by percentage of patients who are Black, July 2010-June 2013 (combined)</vt:lpstr>
      <vt:lpstr>Median hospital 30-day risk-standardized readmission rate, by percentage of patients who have Medicaid, July 2010-June 2013 (combined)</vt:lpstr>
      <vt:lpstr>Preventable Emergency Department Visits</vt:lpstr>
      <vt:lpstr>Importance of Preventing Emergency Department Visits</vt:lpstr>
      <vt:lpstr>Measures of Preventable  Emergency Department Visits</vt:lpstr>
      <vt:lpstr>Emergency department visits with a principal diagnosis related to mental health, alcohol, or substance abuse, by age and income, 2007-2013</vt:lpstr>
      <vt:lpstr>Emergency department visits with a principal diagnosis related to mental health ONLY, by region and income, 2007-2013</vt:lpstr>
      <vt:lpstr>Emergency department visits with a principal diagnosis of substance abuse ONLY, by region and income, 2007-2013</vt:lpstr>
      <vt:lpstr>Emergency department visits with a principal diagnosis of dental conditions, by age, 2009-2013, and geographic location, 2010-2013</vt:lpstr>
      <vt:lpstr>Emergency department visits for asthma, ages 18-39, by hospital region and income, 2008-2013</vt:lpstr>
      <vt:lpstr>Emergency department visits for asthma, ages 2-17, by hospital region and income, 2008-2013</vt:lpstr>
      <vt:lpstr>Potentially Avoidable Hospitalizations</vt:lpstr>
      <vt:lpstr>Potentially Avoidable Hospitalization Measures</vt:lpstr>
      <vt:lpstr>Potentially avoidable adult hospitalizations, by type of condition, 2005-2013, and by race/ethnicity, stratified by income, 2013</vt:lpstr>
      <vt:lpstr>Admissions with perforated appendix in community hospitals and Indian Health Service, Tribal, and contract hospitals, by age, 2003-2013</vt:lpstr>
      <vt:lpstr>Admissions with hypertension, by region, 2005-2013, and race/ethnicity, stratified by income, 2013</vt:lpstr>
      <vt:lpstr>Integration of Medication Information</vt:lpstr>
      <vt:lpstr>Integration of Medication Information</vt:lpstr>
      <vt:lpstr>Integration of Medication Information Measures</vt:lpstr>
      <vt:lpstr>People under age 65 with a usual source of care whose health provider usually asks about prescription medications and treatments from other doctors, by education and chronic conditions, 2002-2013</vt:lpstr>
      <vt:lpstr>Hospitals with electronic exchange of patient’s medication history with hospitals outside their system, by region and geographic location, 2009-2013</vt:lpstr>
      <vt:lpstr>Hospitals with electronic exchange of patient’s medication history with hospitals outside their system, by ownership and bed size, 2009-2013</vt:lpstr>
      <vt:lpstr>Hospitals with electronic exchange of patient’s medication history with ambulatory providers outside their system, by region and geographic location, 2009-2013</vt:lpstr>
      <vt:lpstr>Hospitals with electronic exchange of patient’s medication history information with ambulatory providers outside their system, by ownership and bed size, 2009-2013</vt:lpstr>
      <vt:lpstr>Use of Electronic Health Records</vt:lpstr>
      <vt:lpstr>Electronic Health Record Measures</vt:lpstr>
      <vt:lpstr>Patients who reported that it was very important for them to get their own medical information electronically, by age and residence location, 2008 and 2012-2014</vt:lpstr>
      <vt:lpstr>Patients who reported that it was very important for them to get their own medical information electronically, by race/ethnicity and education, 2008 and 2012-2014</vt:lpstr>
      <vt:lpstr>Patients who reported that it was very important that doctors and other health providers be able to share their medical information with other providers electronically, by age and residence location, 2008 and 2012-2014</vt:lpstr>
      <vt:lpstr>Patients who reported that it was very important that doctors and other health providers be able to share their medical information with other providers electronically, by race/ethnicity and education, 2008 and 2012-2014</vt:lpstr>
      <vt:lpstr>Hospitals with computerized systems that allow electronic clinical documentation, by component, 2011-2013</vt:lpstr>
      <vt:lpstr>Hospitals with computerized systems that allow electronic clinical documentation with a component for discharge summaries, by hospital control and hospital type, 2013</vt:lpstr>
      <vt:lpstr>Hospitals with computerized systems that allow results viewing, by component, 2012-2013</vt:lpstr>
      <vt:lpstr>Hospitals with computerized systems that allow results viewing with a component for diagnostic test results, by hospital type and bed size, 2013</vt:lpstr>
      <vt:lpstr>Hospitals with computerized systems that allow decision support, by component, 2012-2013</vt:lpstr>
      <vt:lpstr>Hospitals with computerized systems that allow decision support with a component for clinical guidelines, by hospital control and hospital type, 2013</vt:lpstr>
      <vt:lpstr>Hospitals with computerized systems that allow CPOE, by component, 2012-2013</vt:lpstr>
      <vt:lpstr>Hospitals with computerized systems that allow CPOE with a component for medications, by hospital ownership and type, 2013</vt:lpstr>
      <vt:lpstr>References</vt:lpstr>
      <vt:lpstr>References</vt:lpstr>
      <vt:lpstr>References</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Doreen Bonnett</cp:lastModifiedBy>
  <cp:revision>1112</cp:revision>
  <cp:lastPrinted>2016-06-21T13:08:40Z</cp:lastPrinted>
  <dcterms:created xsi:type="dcterms:W3CDTF">2013-09-03T18:05:51Z</dcterms:created>
  <dcterms:modified xsi:type="dcterms:W3CDTF">2016-07-18T20:49:08Z</dcterms:modified>
</cp:coreProperties>
</file>