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5"/>
  </p:notesMasterIdLst>
  <p:handoutMasterIdLst>
    <p:handoutMasterId r:id="rId26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56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7" clrIdx="3"/>
  <p:cmAuthor id="4" name="Andrea Amodeo" initials="AA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418" autoAdjust="0"/>
  </p:normalViewPr>
  <p:slideViewPr>
    <p:cSldViewPr snapToGrid="0">
      <p:cViewPr varScale="1">
        <p:scale>
          <a:sx n="60" d="100"/>
          <a:sy n="60" d="100"/>
        </p:scale>
        <p:origin x="480" y="66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-30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90" y="-95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36996" y="9112615"/>
            <a:ext cx="800348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E-11-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06070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004924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Implementation Planning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Implementation Planning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1A1FE81-C5C3-41EE-8E1F-D55FCD1E7EB5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03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8278AA1-B97B-477D-AAF9-892736C2B146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07189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34B8B2D-478D-4F8D-AF33-624ADECA4276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34154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3ADE992-D9F6-4A37-BA56-8D5979E458CD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97904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E2FFFE9-6DEE-49C4-BD8B-E97A6BBDDAE9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17863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9445B5E8-5213-4648-BF89-59281C5265E1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22829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 anchor="b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31B843F9-FF3C-4F05-82A2-FC0A2F9B7BD5}" type="slidenum">
              <a:rPr lang="en-US" altLang="en-US" sz="1300" b="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331348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6E3F58A-AEE9-4C8E-8D79-A7E43DE0B02E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107296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23626FA-9FA7-49CA-B747-C6B7EF0DB4FB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87229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0531139-5F16-489C-9805-97139177B84D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97796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AAA28CE2-E765-4DB0-9901-27EE924ABA3A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16990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FF3E902-345A-4FEB-8BB1-C22950218760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81785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A1D40A1-8A2C-4BC5-A157-D02E4A4F04A4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73168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7872190-EE61-4514-AD3B-F2EF80ECC9DA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74876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2A9B691-96DD-4E8C-81FD-41A1C6E0A248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80777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2FCAFB-8F51-4671-A204-84852B1BA4BE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43028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31EB4B7-022F-43E2-A34C-722383688E9D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34689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3F5A8DC-6B82-4590-A467-64783255815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656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4C818CD-7336-4B33-B5F1-21E40AA37C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162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81063" y="876300"/>
            <a:ext cx="7805737" cy="468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B31B33E-AF5B-4994-B253-B43875B9BD0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06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0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Mod 11 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2.0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373257" y="49103"/>
            <a:ext cx="17469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Implementation</a:t>
            </a:r>
            <a:r>
              <a:rPr lang="en-US" sz="1600" b="1" baseline="0" dirty="0" smtClean="0">
                <a:solidFill>
                  <a:schemeClr val="bg1"/>
                </a:solidFill>
              </a:rPr>
              <a:t> Planning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  <p:sldLayoutId id="2147483770" r:id="rId14"/>
    <p:sldLayoutId id="214748377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 descr="Implementation Plan"/>
          <p:cNvSpPr>
            <a:spLocks noGrp="1" noChangeArrowheads="1"/>
          </p:cNvSpPr>
          <p:nvPr>
            <p:ph type="ctrTitle"/>
          </p:nvPr>
        </p:nvSpPr>
        <p:spPr>
          <a:xfrm>
            <a:off x="2950256" y="2541321"/>
            <a:ext cx="5276850" cy="1496518"/>
          </a:xfrm>
        </p:spPr>
        <p:txBody>
          <a:bodyPr anchor="ctr"/>
          <a:lstStyle/>
          <a:p>
            <a:r>
              <a:rPr lang="en-US" altLang="en-US" sz="3800" dirty="0" smtClean="0"/>
              <a:t>Implementation Planning </a:t>
            </a:r>
          </a:p>
        </p:txBody>
      </p:sp>
      <p:pic>
        <p:nvPicPr>
          <p:cNvPr id="4" name="Picture 12" descr="Health and Human Services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gency for Healthcare Research and Qualit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efense Health Agenc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amSTEPPS 2.0 for Long-Term Care logo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3: Define the Aims of </a:t>
            </a:r>
            <a:r>
              <a:rPr lang="en-US" altLang="en-US" sz="2600" dirty="0" err="1" smtClean="0">
                <a:ea typeface="ヒラギノ角ゴ Pro W3" pitchFamily="127" charset="-128"/>
              </a:rPr>
              <a:t>TeamSTEPPS</a:t>
            </a:r>
            <a:r>
              <a:rPr lang="en-US" altLang="en-US" sz="2600" dirty="0" smtClean="0">
                <a:ea typeface="ヒラギノ角ゴ Pro W3" pitchFamily="127" charset="-128"/>
              </a:rPr>
              <a:t> Intervention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90903" y="1828800"/>
            <a:ext cx="4468090" cy="4061362"/>
          </a:xfrm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Team Process Aim(s)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1.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2.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3.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Team Outcome Aim(s)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1.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2.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3.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Clinical Outcome Aim(s)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1.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2.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3.</a:t>
            </a:r>
            <a:endParaRPr lang="en-US" altLang="en-US" dirty="0" smtClean="0">
              <a:ea typeface="ヒラギノ角ゴ Pro W3" pitchFamily="127" charset="-128"/>
            </a:endParaRPr>
          </a:p>
          <a:p>
            <a:pPr marL="1012825" lvl="2" indent="-381000" eaLnBrk="1" hangingPunct="1">
              <a:buFont typeface="Wingdings" pitchFamily="2" charset="2"/>
              <a:buNone/>
            </a:pPr>
            <a:endParaRPr lang="en-US" altLang="en-US" b="1" dirty="0" smtClean="0"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45438" y="1826325"/>
            <a:ext cx="3346553" cy="3268188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>
              <a:buNone/>
            </a:pPr>
            <a:r>
              <a:rPr lang="en-US" alt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/>
              <a:t>Develop one to three measurable aims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/>
              <a:t>What do you hope to achieve?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/>
              <a:t>Who will be involved?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/>
              <a:t>When </a:t>
            </a:r>
            <a:r>
              <a:rPr lang="en-US" altLang="en-US" sz="1600" dirty="0" smtClean="0"/>
              <a:t>and </a:t>
            </a:r>
            <a:r>
              <a:rPr lang="en-US" altLang="en-US" sz="1600" dirty="0"/>
              <a:t>where will the improvements occur?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/>
              <a:t>Consider including team process, team outcome, and clinical outcome </a:t>
            </a:r>
            <a:r>
              <a:rPr lang="en-US" altLang="en-US" sz="1600" dirty="0" smtClean="0"/>
              <a:t>aims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954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4:  Design a </a:t>
            </a:r>
            <a:r>
              <a:rPr lang="en-US" altLang="en-US" sz="2600" dirty="0" err="1" smtClean="0">
                <a:ea typeface="ヒラギノ角ゴ Pro W3" pitchFamily="127" charset="-128"/>
              </a:rPr>
              <a:t>TeamSTEPPS</a:t>
            </a:r>
            <a:r>
              <a:rPr lang="en-US" altLang="en-US" sz="2600" dirty="0" smtClean="0">
                <a:ea typeface="ヒラギノ角ゴ Pro W3" pitchFamily="127" charset="-128"/>
              </a:rPr>
              <a:t> Intervention</a:t>
            </a:r>
          </a:p>
        </p:txBody>
      </p:sp>
      <p:sp>
        <p:nvSpPr>
          <p:cNvPr id="14339" name="Rectangle 29"/>
          <p:cNvSpPr>
            <a:spLocks noGrp="1" noChangeArrowheads="1"/>
          </p:cNvSpPr>
          <p:nvPr>
            <p:ph sz="half" idx="1"/>
          </p:nvPr>
        </p:nvSpPr>
        <p:spPr>
          <a:xfrm>
            <a:off x="4195762" y="1629002"/>
            <a:ext cx="4772026" cy="4771798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List the risk points you intend to address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1.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2.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3.</a:t>
            </a:r>
            <a:endParaRPr lang="en-US" sz="9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900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List the TeamSTEPPS tools and strategies that will be implemented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1.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2.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3.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9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List the order in which the tools and strategies will be implemented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1.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2.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3.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53143" y="1640876"/>
            <a:ext cx="3384467" cy="4759924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Flowchart or map the process during which the target problem/ challenge/opportunity occurs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Identify risk points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Determine which </a:t>
            </a:r>
            <a:r>
              <a:rPr lang="en-US" sz="1500" dirty="0" err="1"/>
              <a:t>TeamSTEPPS</a:t>
            </a:r>
            <a:r>
              <a:rPr lang="en-US" sz="1500" dirty="0"/>
              <a:t> tools or strategies would work best to eliminate the process risk points 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State what tools and strategies will be implemented; who will use them, when and where </a:t>
            </a:r>
            <a:r>
              <a:rPr lang="en-US" sz="1500" i="1" dirty="0"/>
              <a:t>(Refer to your responses on the </a:t>
            </a:r>
            <a:r>
              <a:rPr lang="en-US" sz="1500" i="1" dirty="0" err="1"/>
              <a:t>TeamSTEPPS</a:t>
            </a:r>
            <a:r>
              <a:rPr lang="en-US" sz="1500" i="1" dirty="0"/>
              <a:t> Implementation Worksheet, if applicable)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Evaluate your </a:t>
            </a:r>
            <a:r>
              <a:rPr lang="en-US" sz="1500" dirty="0" err="1"/>
              <a:t>TeamSTEPPS</a:t>
            </a:r>
            <a:r>
              <a:rPr lang="en-US" sz="1500" dirty="0"/>
              <a:t> intervention for potential benefits and negative </a:t>
            </a:r>
            <a:r>
              <a:rPr lang="en-US" sz="1500" dirty="0" smtClean="0"/>
              <a:t>effects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152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5: Develop a Plan for Testing Your </a:t>
            </a:r>
            <a:r>
              <a:rPr lang="en-US" altLang="en-US" sz="2600" dirty="0" err="1" smtClean="0">
                <a:ea typeface="ヒラギノ角ゴ Pro W3" pitchFamily="127" charset="-128"/>
              </a:rPr>
              <a:t>TeamSTEPPS</a:t>
            </a:r>
            <a:r>
              <a:rPr lang="en-US" altLang="en-US" sz="2600" dirty="0" smtClean="0">
                <a:ea typeface="ヒラギノ角ゴ Pro W3" pitchFamily="127" charset="-128"/>
              </a:rPr>
              <a:t> Interventions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467411" y="1875908"/>
            <a:ext cx="3810000" cy="4489266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Who is responsible?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At what level will you measure and what measures will you use?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1. Level I Reactions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2. Level II Learning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3. Level III Behavior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4. Level IV Results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21278" y="1875907"/>
            <a:ext cx="3245921" cy="3800497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600" dirty="0"/>
              <a:t>Identify who on your Change Team will be responsible for data collection, analysis, and presentation (generation of graphs and charts)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600" dirty="0"/>
              <a:t>Identify a measure and define target ranges for that measure 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600" dirty="0"/>
              <a:t>Measure before and after you implement </a:t>
            </a:r>
            <a:r>
              <a:rPr lang="en-US" sz="1600" dirty="0" err="1"/>
              <a:t>TeamSTEPPS</a:t>
            </a:r>
            <a:r>
              <a:rPr lang="en-US" sz="1600" dirty="0"/>
              <a:t> 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600" dirty="0"/>
              <a:t>Consider Kirkpatrick’s taxonomy when selecting </a:t>
            </a:r>
            <a:r>
              <a:rPr lang="en-US" sz="1600" dirty="0" smtClean="0"/>
              <a:t>measures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99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6. Develop an Implementation Plan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28850" y="1759774"/>
            <a:ext cx="5189519" cy="4581649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 smtClean="0"/>
              <a:t>Who</a:t>
            </a:r>
            <a:r>
              <a:rPr lang="en-US" sz="1600" dirty="0" smtClean="0"/>
              <a:t> will attend the training sessions?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 smtClean="0"/>
              <a:t>What</a:t>
            </a:r>
            <a:r>
              <a:rPr lang="en-US" sz="1600" dirty="0" smtClean="0"/>
              <a:t> skills will you train?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 smtClean="0"/>
              <a:t>When</a:t>
            </a:r>
            <a:r>
              <a:rPr lang="en-US" sz="1600" dirty="0" smtClean="0"/>
              <a:t> will the training sessions occur and for how long?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800" u="sng" dirty="0" smtClean="0"/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 smtClean="0"/>
              <a:t>Where</a:t>
            </a:r>
            <a:r>
              <a:rPr lang="en-US" sz="1600" dirty="0" smtClean="0"/>
              <a:t> will the sessions occur?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800" u="sng" dirty="0" smtClean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 smtClean="0"/>
              <a:t>How</a:t>
            </a:r>
            <a:r>
              <a:rPr lang="en-US" sz="1600" dirty="0" smtClean="0"/>
              <a:t> will you train (method of presentation, tools, supplies)?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u="sng" dirty="0" smtClean="0"/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 smtClean="0"/>
              <a:t>What</a:t>
            </a:r>
            <a:r>
              <a:rPr lang="en-US" sz="1600" dirty="0" smtClean="0"/>
              <a:t> are the logistics to consider?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6569" y="1771649"/>
            <a:ext cx="2951018" cy="3002232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alt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Determine who needs to be trained on what </a:t>
            </a:r>
            <a:r>
              <a:rPr lang="en-US" altLang="en-US" sz="1600" dirty="0" err="1"/>
              <a:t>TeamSTEPPS</a:t>
            </a:r>
            <a:r>
              <a:rPr lang="en-US" altLang="en-US" sz="1600" dirty="0"/>
              <a:t> skills and by when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Develop a training plan for each audience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Determine if refresher training is required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Create training timelines </a:t>
            </a:r>
          </a:p>
        </p:txBody>
      </p:sp>
    </p:spTree>
    <p:extLst>
      <p:ext uri="{BB962C8B-B14F-4D97-AF65-F5344CB8AC3E}">
        <p14:creationId xmlns:p14="http://schemas.microsoft.com/office/powerpoint/2010/main" val="27955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Determine How Coaches May Be Used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78543" y="1694402"/>
            <a:ext cx="4702318" cy="4599520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Will coaches be used?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 smtClean="0"/>
              <a:t>If Yes:</a:t>
            </a:r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Number required:</a:t>
            </a:r>
          </a:p>
          <a:p>
            <a:pPr marL="347472" lvl="3" indent="-347472">
              <a:buClr>
                <a:srgbClr val="808080"/>
              </a:buClr>
              <a:defRPr/>
            </a:pPr>
            <a:endParaRPr lang="en-US" sz="1600" dirty="0" smtClean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When will coaches be trained?</a:t>
            </a:r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How will coaches be trained?</a:t>
            </a:r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How will coaches be used?</a:t>
            </a:r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What are the expectations for the role of coaches</a:t>
            </a:r>
            <a:r>
              <a:rPr lang="en-US" sz="1600" dirty="0"/>
              <a:t>?</a:t>
            </a:r>
            <a:endParaRPr lang="en-US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07521" y="1694402"/>
            <a:ext cx="3018003" cy="3649494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alt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Determine whether coaches will be used to facilitate sustainment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If coaches will be used, determine:</a:t>
            </a:r>
          </a:p>
          <a:p>
            <a:pPr lvl="1">
              <a:buClr>
                <a:srgbClr val="808080"/>
              </a:buClr>
              <a:buSzPct val="90000"/>
              <a:buFont typeface="Arial" pitchFamily="34" charset="0"/>
              <a:buChar char="■"/>
            </a:pPr>
            <a:r>
              <a:rPr lang="en-US" altLang="en-US" sz="1600" dirty="0"/>
              <a:t>How many are needed</a:t>
            </a:r>
          </a:p>
          <a:p>
            <a:pPr lvl="1">
              <a:buClr>
                <a:srgbClr val="808080"/>
              </a:buClr>
              <a:buSzPct val="90000"/>
              <a:buFont typeface="Arial" pitchFamily="34" charset="0"/>
              <a:buChar char="■"/>
            </a:pPr>
            <a:r>
              <a:rPr lang="en-US" altLang="en-US" sz="1600" dirty="0"/>
              <a:t>When and how they will be trained</a:t>
            </a:r>
          </a:p>
          <a:p>
            <a:pPr lvl="1">
              <a:buClr>
                <a:srgbClr val="808080"/>
              </a:buClr>
              <a:buSzPct val="90000"/>
              <a:buFont typeface="Arial" pitchFamily="34" charset="0"/>
              <a:buChar char="■"/>
            </a:pPr>
            <a:r>
              <a:rPr lang="en-US" altLang="en-US" sz="1600" dirty="0"/>
              <a:t>How they will be used</a:t>
            </a:r>
          </a:p>
          <a:p>
            <a:pPr lvl="1">
              <a:buClr>
                <a:srgbClr val="808080"/>
              </a:buClr>
              <a:buSzPct val="90000"/>
              <a:buFont typeface="Arial" pitchFamily="34" charset="0"/>
              <a:buChar char="■"/>
            </a:pPr>
            <a:r>
              <a:rPr lang="en-US" altLang="en-US" sz="1600" dirty="0"/>
              <a:t>Expectations for the role of </a:t>
            </a:r>
            <a:r>
              <a:rPr lang="en-US" altLang="en-US" sz="1600" dirty="0" smtClean="0"/>
              <a:t>coaches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614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7: Develop a Sustainment Plan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6762" y="1700370"/>
            <a:ext cx="4187228" cy="4439173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Identify Components of a Monitoring Plan: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1. Measures and Targeted Outcomes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2. Data Sources 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3. Resource Requirements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4. Individual Responsible 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2897" y="1700369"/>
            <a:ext cx="3810000" cy="4439173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For your monitoring plan, determine:</a:t>
            </a:r>
          </a:p>
          <a:p>
            <a:pPr marL="688975" lvl="5" indent="-225425" eaLnBrk="0" hangingPunct="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Measures and target outcomes </a:t>
            </a:r>
          </a:p>
          <a:p>
            <a:pPr marL="688975" lvl="5" indent="-225425" eaLnBrk="0" hangingPunct="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Data source (e.g., existing QI database) </a:t>
            </a:r>
          </a:p>
          <a:p>
            <a:pPr marL="688975" lvl="5" indent="-225425" eaLnBrk="0" hangingPunct="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Resources required (money, time, equipment, personnel, expertise)</a:t>
            </a:r>
          </a:p>
          <a:p>
            <a:pPr marL="688975" lvl="5" indent="-225425" eaLnBrk="0" hangingPunct="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Person(s) responsible for implementation and oversight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Determine how data from your monitoring plan will be used to continually improve processes and  </a:t>
            </a:r>
            <a:r>
              <a:rPr lang="en-US" sz="1600" dirty="0" smtClean="0"/>
              <a:t>performance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6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8: Develop a Communications Plan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440692" y="1755074"/>
            <a:ext cx="4374696" cy="4633851"/>
          </a:xfrm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Who are the stakeholders?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2.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What do you want to achieve?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2.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What information will you communicate?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2.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When will you communicate?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2.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How will you communicate?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 smtClean="0">
                <a:ea typeface="ヒラギノ角ゴ Pro W3" pitchFamily="127" charset="-128"/>
              </a:rPr>
              <a:t>2.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81063" y="1755074"/>
            <a:ext cx="3364366" cy="4194464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 </a:t>
            </a:r>
          </a:p>
          <a:p>
            <a:pPr marL="0" indent="0">
              <a:buNone/>
              <a:defRPr/>
            </a:pPr>
            <a:endParaRPr lang="en-US" sz="1050" dirty="0"/>
          </a:p>
          <a:p>
            <a:pPr marL="0" indent="0">
              <a:buNone/>
              <a:defRPr/>
            </a:pPr>
            <a:r>
              <a:rPr lang="en-US" sz="1600" dirty="0"/>
              <a:t>Develop a communication plan: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Identify goals for communication with this group. What do you want to achieve?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Who will receive the information?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What information will you  communicate?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When and how often will you communicate? 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How will you communicate (e.g., reports, presentations, emails)?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39063" cy="685800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9. Develop an Implementation </a:t>
            </a:r>
            <a:br>
              <a:rPr lang="en-US" altLang="en-US" sz="2600" dirty="0" smtClean="0">
                <a:ea typeface="ヒラギノ角ゴ Pro W3" pitchFamily="127" charset="-128"/>
              </a:rPr>
            </a:br>
            <a:r>
              <a:rPr lang="en-US" altLang="en-US" sz="2600" dirty="0" smtClean="0">
                <a:ea typeface="ヒラギノ角ゴ Pro W3" pitchFamily="127" charset="-128"/>
              </a:rPr>
              <a:t>Plan Timeline</a:t>
            </a:r>
          </a:p>
        </p:txBody>
      </p:sp>
      <p:graphicFrame>
        <p:nvGraphicFramePr>
          <p:cNvPr id="22603" name="Group 75" descr="Developing an implementation plan timeline chart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4198731"/>
              </p:ext>
            </p:extLst>
          </p:nvPr>
        </p:nvGraphicFramePr>
        <p:xfrm>
          <a:off x="751562" y="1666202"/>
          <a:ext cx="8046720" cy="2647296"/>
        </p:xfrm>
        <a:graphic>
          <a:graphicData uri="http://schemas.openxmlformats.org/drawingml/2006/table">
            <a:tbl>
              <a:tblPr firstRow="1"/>
              <a:tblGrid>
                <a:gridCol w="3045267"/>
                <a:gridCol w="1278142"/>
                <a:gridCol w="1745728"/>
                <a:gridCol w="197758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Step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Completion Date</a:t>
                      </a: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Resources Required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Identify the Change Team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Define the Main Problems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Define TeamSTEPPS Aims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Describe the Intervention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Develop a Test Plan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Develop an Implementation Plan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Develop a Monitoring Plan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Develop a Communication Plan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3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0"/>
            <a:ext cx="7739063" cy="762000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Change Team Meetings</a:t>
            </a:r>
          </a:p>
        </p:txBody>
      </p:sp>
      <p:graphicFrame>
        <p:nvGraphicFramePr>
          <p:cNvPr id="87043" name="Group 3" descr="Change team meetings chart. Including, purpose, lead, and meeting date.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12247098"/>
              </p:ext>
            </p:extLst>
          </p:nvPr>
        </p:nvGraphicFramePr>
        <p:xfrm>
          <a:off x="1009650" y="1571625"/>
          <a:ext cx="7680959" cy="3429000"/>
        </p:xfrm>
        <a:graphic>
          <a:graphicData uri="http://schemas.openxmlformats.org/drawingml/2006/table">
            <a:tbl>
              <a:tblPr firstRow="1"/>
              <a:tblGrid>
                <a:gridCol w="2843652"/>
                <a:gridCol w="2418653"/>
                <a:gridCol w="2418654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Purpose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Meeting Date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10: Review Your Plan With Key Stakeholders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489339" y="1982533"/>
            <a:ext cx="3810000" cy="2131944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Who are the key stakeholders that need to review the plan?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2.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3.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4.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5.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13214" y="1982533"/>
            <a:ext cx="2869406" cy="3088231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Identify stakeholders who could contribute significantly to the Implementation Plan 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Ask key stakeholders to review your Action Plan and to provide input 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Modify your Action Plan based on their input, if </a:t>
            </a:r>
            <a:r>
              <a:rPr lang="en-US" sz="1600" dirty="0" smtClean="0"/>
              <a:t>needed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6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STEPPS 2.0 for Long-Term Care Module 11 header - Implementation Planning&#10;"/>
          <p:cNvGrpSpPr/>
          <p:nvPr/>
        </p:nvGrpSpPr>
        <p:grpSpPr>
          <a:xfrm>
            <a:off x="0" y="0"/>
            <a:ext cx="9144000" cy="939021"/>
            <a:chOff x="0" y="0"/>
            <a:chExt cx="9144000" cy="939021"/>
          </a:xfrm>
        </p:grpSpPr>
        <p:pic>
          <p:nvPicPr>
            <p:cNvPr id="4" name="Picture 3" descr="TeamSTEPPS 2.0 for Long-Term Care Module 11 header - Implementation Planning&#10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39021"/>
            </a:xfrm>
            <a:prstGeom prst="rect">
              <a:avLst/>
            </a:prstGeom>
          </p:spPr>
        </p:pic>
        <p:sp>
          <p:nvSpPr>
            <p:cNvPr id="5" name="Text Box 11"/>
            <p:cNvSpPr txBox="1">
              <a:spLocks noChangeArrowheads="1"/>
            </p:cNvSpPr>
            <p:nvPr/>
          </p:nvSpPr>
          <p:spPr bwMode="gray">
            <a:xfrm>
              <a:off x="7373257" y="49103"/>
              <a:ext cx="174693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Implementation</a:t>
              </a:r>
              <a:r>
                <a:rPr lang="en-US" sz="1600" b="1" baseline="0" dirty="0" smtClean="0">
                  <a:solidFill>
                    <a:schemeClr val="bg1"/>
                  </a:solidFill>
                </a:rPr>
                <a:t> Planning</a:t>
              </a: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Describe the steps involved in implementing TeamSTEPPS</a:t>
            </a:r>
          </a:p>
          <a:p>
            <a:r>
              <a:rPr lang="en-US" altLang="en-US" dirty="0" smtClean="0"/>
              <a:t>Develop a TeamSTEPPS Implementation Plan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23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TeamSTEPPS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Implementation Planning Exercise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0888"/>
            <a:ext cx="7099300" cy="3543300"/>
          </a:xfrm>
        </p:spPr>
        <p:txBody>
          <a:bodyPr/>
          <a:lstStyle/>
          <a:p>
            <a:r>
              <a:rPr lang="en-US" altLang="en-US" dirty="0" smtClean="0"/>
              <a:t>Break into working groups by unit, department, or work area, or by best alignment of common issues</a:t>
            </a:r>
          </a:p>
          <a:p>
            <a:r>
              <a:rPr lang="en-US" altLang="en-US" dirty="0" smtClean="0"/>
              <a:t>Develop your Action Plan based on the 10-step process</a:t>
            </a:r>
          </a:p>
          <a:p>
            <a:r>
              <a:rPr lang="en-US" altLang="en-US" dirty="0" smtClean="0"/>
              <a:t>Be ready to present and discuss your Action Plan with the larger group </a:t>
            </a:r>
          </a:p>
        </p:txBody>
      </p:sp>
      <p:pic>
        <p:nvPicPr>
          <p:cNvPr id="22532" name="Picture 4" descr="Kotter Penguin - Exercis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3960813"/>
            <a:ext cx="14192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876300"/>
            <a:ext cx="7771148" cy="61429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Shift Toward a Culture of Safety</a:t>
            </a:r>
          </a:p>
        </p:txBody>
      </p:sp>
      <p:pic>
        <p:nvPicPr>
          <p:cNvPr id="5" name="Picture 3" descr="Implementation flow chart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" b="99770" l="2038" r="99127">
                        <a14:foregroundMark x1="26201" y1="6452" x2="26201" y2="6452"/>
                        <a14:foregroundMark x1="5677" y1="22350" x2="5677" y2="22350"/>
                        <a14:foregroundMark x1="8151" y1="20737" x2="8151" y2="20737"/>
                        <a14:foregroundMark x1="4367" y1="30415" x2="4367" y2="30415"/>
                        <a14:foregroundMark x1="70888" y1="88940" x2="70888" y2="88940"/>
                        <a14:foregroundMark x1="76419" y1="93779" x2="76419" y2="93779"/>
                        <a14:foregroundMark x1="54440" y1="92396" x2="54440" y2="92396"/>
                        <a14:foregroundMark x1="51383" y1="95161" x2="51383" y2="95161"/>
                        <a14:foregroundMark x1="56332" y1="83180" x2="56332" y2="83180"/>
                        <a14:foregroundMark x1="58515" y1="82258" x2="58515" y2="82258"/>
                        <a14:foregroundMark x1="60844" y1="57834" x2="60844" y2="57834"/>
                        <a14:foregroundMark x1="57787" y1="59447" x2="57787" y2="59447"/>
                        <a14:foregroundMark x1="56769" y1="56221" x2="56769" y2="56221"/>
                        <a14:foregroundMark x1="62154" y1="22581" x2="62154" y2="22581"/>
                        <a14:foregroundMark x1="96215" y1="19124" x2="96215" y2="19124"/>
                        <a14:foregroundMark x1="97962" y1="18203" x2="97962" y2="18203"/>
                        <a14:foregroundMark x1="78603" y1="36636" x2="78603" y2="36636"/>
                        <a14:foregroundMark x1="83988" y1="29493" x2="83988" y2="29493"/>
                        <a14:foregroundMark x1="74818" y1="31106" x2="74818" y2="31106"/>
                        <a14:foregroundMark x1="87336" y1="20968" x2="87336" y2="20968"/>
                        <a14:foregroundMark x1="80058" y1="11751" x2="80058" y2="11751"/>
                        <a14:foregroundMark x1="84134" y1="11521" x2="84134" y2="11521"/>
                        <a14:foregroundMark x1="87627" y1="13364" x2="87627" y2="13364"/>
                        <a14:foregroundMark x1="22562" y1="5069" x2="22562" y2="5069"/>
                        <a14:foregroundMark x1="34498" y1="6452" x2="34498" y2="6452"/>
                        <a14:foregroundMark x1="28967" y1="7143" x2="28967" y2="7143"/>
                        <a14:foregroundMark x1="16448" y1="6221" x2="16448" y2="6221"/>
                        <a14:foregroundMark x1="3202" y1="25806" x2="3202" y2="25806"/>
                        <a14:foregroundMark x1="66521" y1="87327" x2="66521" y2="87327"/>
                        <a14:foregroundMark x1="89083" y1="90092" x2="89083" y2="90092"/>
                        <a14:foregroundMark x1="95633" y1="88479" x2="95633" y2="88479"/>
                        <a14:foregroundMark x1="89520" y1="35714" x2="89520" y2="35714"/>
                        <a14:foregroundMark x1="87191" y1="47696" x2="87191" y2="47696"/>
                        <a14:foregroundMark x1="89374" y1="62442" x2="89374" y2="62442"/>
                        <a14:foregroundMark x1="80204" y1="58756" x2="80204" y2="58756"/>
                        <a14:foregroundMark x1="80932" y1="53226" x2="80932" y2="53226"/>
                        <a14:foregroundMark x1="71616" y1="51613" x2="71616" y2="51613"/>
                        <a14:foregroundMark x1="81514" y1="44470" x2="81514" y2="44470"/>
                        <a14:foregroundMark x1="80058" y1="29954" x2="80058" y2="29954"/>
                        <a14:foregroundMark x1="91557" y1="30415" x2="91557" y2="30415"/>
                        <a14:foregroundMark x1="91266" y1="11982" x2="91266" y2="11982"/>
                        <a14:foregroundMark x1="92576" y1="79954" x2="93159" y2="79954"/>
                        <a14:foregroundMark x1="78603" y1="71659" x2="78603" y2="71659"/>
                        <a14:foregroundMark x1="69869" y1="71889" x2="69869" y2="71889"/>
                        <a14:foregroundMark x1="72198" y1="57373" x2="72198" y2="57373"/>
                        <a14:foregroundMark x1="71470" y1="32028" x2="71470" y2="32028"/>
                        <a14:foregroundMark x1="71325" y1="18433" x2="71325" y2="18433"/>
                        <a14:foregroundMark x1="67831" y1="13134" x2="67831" y2="13134"/>
                        <a14:foregroundMark x1="74381" y1="9677" x2="74381" y2="9677"/>
                        <a14:foregroundMark x1="78020" y1="6452" x2="78020" y2="6452"/>
                        <a14:foregroundMark x1="83988" y1="21659" x2="83988" y2="21659"/>
                        <a14:foregroundMark x1="86026" y1="12903" x2="86026" y2="12903"/>
                        <a14:foregroundMark x1="91994" y1="11521" x2="91994" y2="11521"/>
                        <a14:foregroundMark x1="95779" y1="13134" x2="95779" y2="13134"/>
                        <a14:foregroundMark x1="87773" y1="96774" x2="87773" y2="96774"/>
                        <a14:foregroundMark x1="93450" y1="91475" x2="93450" y2="91475"/>
                        <a14:foregroundMark x1="93886" y1="77189" x2="93886" y2="77189"/>
                        <a14:foregroundMark x1="99127" y1="76267" x2="99127" y2="76267"/>
                        <a14:foregroundMark x1="11063" y1="1382" x2="11063" y2="1382"/>
                        <a14:foregroundMark x1="84716" y1="99770" x2="84716" y2="99770"/>
                        <a14:foregroundMark x1="89956" y1="98618" x2="89956" y2="98618"/>
                        <a14:foregroundMark x1="15138" y1="98387" x2="15138" y2="98387"/>
                        <a14:foregroundMark x1="2038" y1="21659" x2="2038" y2="21659"/>
                        <a14:foregroundMark x1="6114" y1="18894" x2="6114" y2="18894"/>
                        <a14:foregroundMark x1="3639" y1="19816" x2="3639" y2="19816"/>
                        <a14:foregroundMark x1="4658" y1="20276" x2="4658" y2="20276"/>
                        <a14:foregroundMark x1="13974" y1="18894" x2="13974" y2="18894"/>
                        <a14:foregroundMark x1="2620" y1="67281" x2="2620" y2="67281"/>
                        <a14:foregroundMark x1="3057" y1="63364" x2="3057" y2="63364"/>
                        <a14:foregroundMark x1="4512" y1="98157" x2="4512" y2="98157"/>
                        <a14:foregroundMark x1="3057" y1="98157" x2="3057" y2="98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8" b="2730"/>
          <a:stretch/>
        </p:blipFill>
        <p:spPr bwMode="auto">
          <a:xfrm>
            <a:off x="1097280" y="1490598"/>
            <a:ext cx="7863840" cy="44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701979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Key Principles of Implementation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578279"/>
            <a:ext cx="7772400" cy="47463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The Implementation Guide is based on the principle of improving resident safety and quality of care by improving health care team processes.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Key activities include: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Identifying a recurring problem or opportunity for improvement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Developing a flowchart or map of the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Studying the process to identify risk points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Implementing interventions aimed at eliminating the risk points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Testing the intervention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Sustaining positive changes</a:t>
            </a:r>
          </a:p>
        </p:txBody>
      </p:sp>
    </p:spTree>
    <p:extLst>
      <p:ext uri="{BB962C8B-B14F-4D97-AF65-F5344CB8AC3E}">
        <p14:creationId xmlns:p14="http://schemas.microsoft.com/office/powerpoint/2010/main" val="13915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305800" cy="685800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10 Steps of Implementation Planning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724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Create a Change Team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Define the problem, challenge, or opportunity for improvement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Define the aim(s)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Design a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Develop a plan for testing the effectiveness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Develop an implementation plan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Develop a plan for sustained continuous improvement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Develop a communications plan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Develop a TeamSTEPPS Implementation Plan timeline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 smtClean="0">
                <a:ea typeface="ヒラギノ角ゴ Pro W3" pitchFamily="127" charset="-128"/>
              </a:rPr>
              <a:t>Review your TeamSTEPPS Implementation Plan with key stakeholders and modify according to input</a:t>
            </a:r>
          </a:p>
        </p:txBody>
      </p:sp>
    </p:spTree>
    <p:extLst>
      <p:ext uri="{BB962C8B-B14F-4D97-AF65-F5344CB8AC3E}">
        <p14:creationId xmlns:p14="http://schemas.microsoft.com/office/powerpoint/2010/main" val="302206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Describe the Targeted Unit/Department/</a:t>
            </a:r>
            <a:br>
              <a:rPr lang="en-US" altLang="en-US" sz="2600" dirty="0" smtClean="0">
                <a:ea typeface="ヒラギノ角ゴ Pro W3" pitchFamily="127" charset="-128"/>
              </a:rPr>
            </a:br>
            <a:r>
              <a:rPr lang="en-US" altLang="en-US" sz="2600" dirty="0" smtClean="0">
                <a:ea typeface="ヒラギノ角ゴ Pro W3" pitchFamily="127" charset="-128"/>
              </a:rPr>
              <a:t>Work Area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146115" y="1841326"/>
            <a:ext cx="4684735" cy="4509370"/>
          </a:xfrm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>
                <a:ea typeface="ヒラギノ角ゴ Pro W3" pitchFamily="127" charset="-128"/>
              </a:rPr>
              <a:t>Name of targeted unit, department, or work area: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600" dirty="0" smtClean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600" dirty="0" smtClean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>
                <a:ea typeface="ヒラギノ角ゴ Pro W3" pitchFamily="127" charset="-128"/>
              </a:rPr>
              <a:t>Size of unit, department, or work area: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dirty="0" smtClean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dirty="0" smtClean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 smtClean="0">
                <a:ea typeface="ヒラギノ角ゴ Pro W3" pitchFamily="127" charset="-128"/>
              </a:rPr>
              <a:t>Number of staff within unit, department, or work area:</a:t>
            </a:r>
          </a:p>
          <a:p>
            <a:pPr marL="623888" lvl="1" eaLnBrk="1" hangingPunct="1"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 smtClean="0">
                <a:ea typeface="ヒラギノ角ゴ Pro W3" pitchFamily="127" charset="-128"/>
              </a:rPr>
              <a:t>Registered Nurses:</a:t>
            </a:r>
          </a:p>
          <a:p>
            <a:pPr marL="623888" lvl="1" eaLnBrk="1" hangingPunct="1"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 smtClean="0">
                <a:ea typeface="ヒラギノ角ゴ Pro W3" pitchFamily="127" charset="-128"/>
              </a:rPr>
              <a:t>Licensed Practical Nurses:</a:t>
            </a:r>
          </a:p>
          <a:p>
            <a:pPr marL="623888" lvl="1" eaLnBrk="1" hangingPunct="1"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 smtClean="0">
                <a:ea typeface="ヒラギノ角ゴ Pro W3" pitchFamily="127" charset="-128"/>
              </a:rPr>
              <a:t>Certified Nurses Aides:</a:t>
            </a:r>
          </a:p>
          <a:p>
            <a:pPr marL="623888" lvl="1" eaLnBrk="1" hangingPunct="1"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 smtClean="0">
                <a:ea typeface="ヒラギノ角ゴ Pro W3" pitchFamily="127" charset="-128"/>
              </a:rPr>
              <a:t>Other:</a:t>
            </a:r>
          </a:p>
        </p:txBody>
      </p:sp>
      <p:sp>
        <p:nvSpPr>
          <p:cNvPr id="8196" name="Rectangle 5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2712" y="2313140"/>
            <a:ext cx="2971800" cy="2730759"/>
          </a:xfrm>
          <a:solidFill>
            <a:schemeClr val="accent1"/>
          </a:solidFill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b="1" dirty="0" smtClean="0">
                <a:ea typeface="ヒラギノ角ゴ Pro W3" pitchFamily="127" charset="-128"/>
              </a:rPr>
              <a:t>Key Actions: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 smtClean="0">
                <a:ea typeface="ヒラギノ角ゴ Pro W3" pitchFamily="127" charset="-128"/>
              </a:rPr>
              <a:t>Describe the targeted unit, department, or work area</a:t>
            </a:r>
          </a:p>
          <a:p>
            <a:pPr marL="688975" lvl="1" indent="-350838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 smtClean="0">
                <a:ea typeface="ヒラギノ角ゴ Pro W3" pitchFamily="127" charset="-128"/>
              </a:rPr>
              <a:t>Unit/Department/Work area name</a:t>
            </a:r>
          </a:p>
          <a:p>
            <a:pPr marL="688975" lvl="1" indent="-350838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 smtClean="0">
                <a:ea typeface="ヒラギノ角ゴ Pro W3" pitchFamily="127" charset="-128"/>
              </a:rPr>
              <a:t>Size in terms of number of beds or admissions</a:t>
            </a:r>
          </a:p>
          <a:p>
            <a:pPr marL="688975" lvl="1" indent="-350838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 smtClean="0">
                <a:ea typeface="ヒラギノ角ゴ Pro W3" pitchFamily="127" charset="-128"/>
              </a:rPr>
              <a:t>Number of staff by profession</a:t>
            </a:r>
          </a:p>
        </p:txBody>
      </p:sp>
    </p:spTree>
    <p:extLst>
      <p:ext uri="{BB962C8B-B14F-4D97-AF65-F5344CB8AC3E}">
        <p14:creationId xmlns:p14="http://schemas.microsoft.com/office/powerpoint/2010/main" val="31477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1: Create a Change Team</a:t>
            </a:r>
          </a:p>
        </p:txBody>
      </p:sp>
      <p:graphicFrame>
        <p:nvGraphicFramePr>
          <p:cNvPr id="2099" name="Group 51" descr="Chart for Team member, Role, and TeamSTEPPS trained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8155602"/>
              </p:ext>
            </p:extLst>
          </p:nvPr>
        </p:nvGraphicFramePr>
        <p:xfrm>
          <a:off x="3276600" y="1905000"/>
          <a:ext cx="5638800" cy="3713163"/>
        </p:xfrm>
        <a:graphic>
          <a:graphicData uri="http://schemas.openxmlformats.org/drawingml/2006/table">
            <a:tbl>
              <a:tblPr firstRow="1"/>
              <a:tblGrid>
                <a:gridCol w="2438400"/>
                <a:gridCol w="1676400"/>
                <a:gridCol w="1524000"/>
              </a:tblGrid>
              <a:tr h="55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Team Member</a:t>
                      </a:r>
                    </a:p>
                  </a:txBody>
                  <a:tcPr marT="45703" marB="45703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Role</a:t>
                      </a: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TeamSTEPPS Trained?</a:t>
                      </a: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" name="Rectangle 5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2590800" cy="3810000"/>
          </a:xfrm>
          <a:solidFill>
            <a:schemeClr val="accent1"/>
          </a:solidFill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b="1" dirty="0" smtClean="0">
                <a:ea typeface="ヒラギノ角ゴ Pro W3" pitchFamily="127" charset="-128"/>
              </a:rPr>
              <a:t>Key Actions: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 smtClean="0">
                <a:ea typeface="ヒラギノ角ゴ Pro W3" pitchFamily="127" charset="-128"/>
              </a:rPr>
              <a:t>Select a multidisciplinary Change Team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 smtClean="0">
                <a:ea typeface="ヒラギノ角ゴ Pro W3" pitchFamily="127" charset="-128"/>
              </a:rPr>
              <a:t>Ensure representation from different leadership levels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 smtClean="0">
                <a:ea typeface="ヒラギノ角ゴ Pro W3" pitchFamily="127" charset="-128"/>
              </a:rPr>
              <a:t>Ensure at least one member has completed TeamSTEPPS Master Training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 smtClean="0">
                <a:ea typeface="ヒラギノ角ゴ Pro W3" pitchFamily="127" charset="-128"/>
              </a:rPr>
              <a:t>Ensure one member has experience in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42828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ea typeface="ヒラギノ角ゴ Pro W3" pitchFamily="127" charset="-128"/>
              </a:rPr>
              <a:t>Step 2: Define the Problem or Opportunity </a:t>
            </a:r>
            <a:br>
              <a:rPr lang="en-US" altLang="en-US" sz="2600" dirty="0" smtClean="0">
                <a:ea typeface="ヒラギノ角ゴ Pro W3" pitchFamily="127" charset="-128"/>
              </a:rPr>
            </a:br>
            <a:r>
              <a:rPr lang="en-US" altLang="en-US" sz="2600" dirty="0" smtClean="0">
                <a:ea typeface="ヒラギノ角ゴ Pro W3" pitchFamily="127" charset="-128"/>
              </a:rPr>
              <a:t>for Improvement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049486" y="1875910"/>
            <a:ext cx="4821382" cy="4449679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What </a:t>
            </a:r>
            <a:r>
              <a:rPr lang="en-US" sz="1600" u="sng" dirty="0" smtClean="0"/>
              <a:t>existing</a:t>
            </a:r>
            <a:r>
              <a:rPr lang="en-US" sz="1600" dirty="0" smtClean="0"/>
              <a:t> information will you review?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1.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2.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3.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 smtClean="0"/>
              <a:t>What </a:t>
            </a:r>
            <a:r>
              <a:rPr lang="en-US" sz="1600" u="sng" dirty="0" smtClean="0"/>
              <a:t>new</a:t>
            </a:r>
            <a:r>
              <a:rPr lang="en-US" sz="1600" dirty="0" smtClean="0"/>
              <a:t> information will you collect?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 smtClean="0"/>
              <a:t>1.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2.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3.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What are the main problems and opportunities?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1.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2.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3.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1262" y="1875909"/>
            <a:ext cx="3461657" cy="4449679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>
              <a:buNone/>
            </a:pPr>
            <a:r>
              <a:rPr lang="en-US" alt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Review unit/department/work area performance and safety data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Incident reports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AHRQ Nursing Home Survey on Patient Safety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Clinical process and outcome measures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Ask frontline staff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Conduct the Magic Wand exercise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Refer to the teamwork issue you identified on the </a:t>
            </a:r>
            <a:r>
              <a:rPr lang="en-US" altLang="en-US" sz="1600" dirty="0" err="1">
                <a:cs typeface="Arial" pitchFamily="34" charset="0"/>
              </a:rPr>
              <a:t>TeamSTEPPS</a:t>
            </a:r>
            <a:r>
              <a:rPr lang="en-US" altLang="en-US" sz="1600" dirty="0">
                <a:cs typeface="Arial" pitchFamily="34" charset="0"/>
              </a:rPr>
              <a:t> Implementation Worksheet as a starting point, if </a:t>
            </a:r>
            <a:r>
              <a:rPr lang="en-US" altLang="en-US" sz="1600" dirty="0" smtClean="0">
                <a:cs typeface="Arial" pitchFamily="34" charset="0"/>
              </a:rPr>
              <a:t>applicable</a:t>
            </a:r>
            <a:endParaRPr lang="en-US" alt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>
                <a:ea typeface="ヒラギノ角ゴ Pro W3" pitchFamily="127" charset="-128"/>
              </a:rPr>
              <a:t>Example: Problem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8473" y="1854634"/>
            <a:ext cx="6567055" cy="3543300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sz="1800" b="1" dirty="0"/>
              <a:t>Problem: </a:t>
            </a:r>
            <a:endParaRPr lang="en-US" sz="1800" b="1" dirty="0" smtClean="0"/>
          </a:p>
          <a:p>
            <a:pPr marL="0" indent="0">
              <a:buNone/>
              <a:defRPr/>
            </a:pPr>
            <a:r>
              <a:rPr lang="en-US" sz="1800" smtClean="0"/>
              <a:t>Suboptimal </a:t>
            </a:r>
            <a:r>
              <a:rPr lang="en-US" sz="1800" dirty="0"/>
              <a:t>communication among nurses and dietary </a:t>
            </a:r>
            <a:r>
              <a:rPr lang="en-US" sz="1800" dirty="0" smtClean="0"/>
              <a:t>staff</a:t>
            </a:r>
            <a:endParaRPr lang="en-US" sz="1800" b="1" dirty="0"/>
          </a:p>
          <a:p>
            <a:pPr marL="0" indent="0">
              <a:buNone/>
              <a:defRPr/>
            </a:pPr>
            <a:endParaRPr lang="en-US" sz="1800" b="1" dirty="0" smtClean="0"/>
          </a:p>
          <a:p>
            <a:pPr marL="0" indent="0">
              <a:buNone/>
              <a:defRPr/>
            </a:pPr>
            <a:r>
              <a:rPr lang="en-US" sz="1800" b="1" dirty="0" smtClean="0"/>
              <a:t>Team </a:t>
            </a:r>
            <a:r>
              <a:rPr lang="en-US" sz="1800" b="1" dirty="0"/>
              <a:t>Process:</a:t>
            </a:r>
          </a:p>
          <a:p>
            <a:pPr marL="347472" indent="-347472">
              <a:spcBef>
                <a:spcPts val="600"/>
              </a:spcBef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■"/>
              <a:defRPr/>
            </a:pPr>
            <a:r>
              <a:rPr lang="en-US" sz="1800" u="sng" dirty="0"/>
              <a:t>What</a:t>
            </a:r>
            <a:r>
              <a:rPr lang="en-US" sz="1800" dirty="0"/>
              <a:t>: Communication of critical information about the residents’ dietary needs and restrictions for the day</a:t>
            </a:r>
          </a:p>
          <a:p>
            <a:pPr marL="347472" indent="-347472">
              <a:spcBef>
                <a:spcPts val="600"/>
              </a:spcBef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■"/>
              <a:defRPr/>
            </a:pPr>
            <a:r>
              <a:rPr lang="en-US" sz="1800" u="sng" dirty="0"/>
              <a:t>Who</a:t>
            </a:r>
            <a:r>
              <a:rPr lang="en-US" sz="1800" dirty="0"/>
              <a:t>: All nursing staff, dieticians, and activities staff</a:t>
            </a:r>
          </a:p>
          <a:p>
            <a:pPr marL="347472" indent="-347472">
              <a:spcBef>
                <a:spcPts val="600"/>
              </a:spcBef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■"/>
              <a:defRPr/>
            </a:pPr>
            <a:r>
              <a:rPr lang="en-US" sz="1800" u="sng" dirty="0"/>
              <a:t>When</a:t>
            </a:r>
            <a:r>
              <a:rPr lang="en-US" sz="1800" dirty="0"/>
              <a:t>: At the start of each nursing shift</a:t>
            </a:r>
          </a:p>
          <a:p>
            <a:pPr marL="347472" indent="-347472">
              <a:spcBef>
                <a:spcPts val="600"/>
              </a:spcBef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■"/>
              <a:defRPr/>
            </a:pPr>
            <a:r>
              <a:rPr lang="en-US" sz="1800" u="sng" dirty="0"/>
              <a:t>Where</a:t>
            </a:r>
            <a:r>
              <a:rPr lang="en-US" sz="1800" dirty="0"/>
              <a:t>: At the shift change meeting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9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A264C1-5E8A-4C8F-89CC-F86AB4E41EE7}"/>
</file>

<file path=customXml/itemProps2.xml><?xml version="1.0" encoding="utf-8"?>
<ds:datastoreItem xmlns:ds="http://schemas.openxmlformats.org/officeDocument/2006/customXml" ds:itemID="{D10C26C1-8A4B-4F5D-91B0-4F2BFD8BB9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A6237-4AF1-430F-B12B-DAC89C596738}">
  <ds:schemaRefs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6d949564-4ca2-4f24-b2ec-e225cb0e4b2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5966</TotalTime>
  <Words>1334</Words>
  <Application>Microsoft Office PowerPoint</Application>
  <PresentationFormat>On-screen Show (4:3)</PresentationFormat>
  <Paragraphs>277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ヒラギノ角ゴ Pro W3</vt:lpstr>
      <vt:lpstr>2_Main_Olive</vt:lpstr>
      <vt:lpstr>Implementation Planning </vt:lpstr>
      <vt:lpstr>Objectives</vt:lpstr>
      <vt:lpstr>Shift Toward a Culture of Safety</vt:lpstr>
      <vt:lpstr>Key Principles of Implementation</vt:lpstr>
      <vt:lpstr>10 Steps of Implementation Planning</vt:lpstr>
      <vt:lpstr>Describe the Targeted Unit/Department/ Work Area</vt:lpstr>
      <vt:lpstr>Step 1: Create a Change Team</vt:lpstr>
      <vt:lpstr>Step 2: Define the Problem or Opportunity  for Improvement</vt:lpstr>
      <vt:lpstr>Example: Problem Definition</vt:lpstr>
      <vt:lpstr>Step 3: Define the Aims of TeamSTEPPS Intervention</vt:lpstr>
      <vt:lpstr>Step 4:  Design a TeamSTEPPS Intervention</vt:lpstr>
      <vt:lpstr>Step 5: Develop a Plan for Testing Your TeamSTEPPS Interventions</vt:lpstr>
      <vt:lpstr>Step 6. Develop an Implementation Plan</vt:lpstr>
      <vt:lpstr>Determine How Coaches May Be Used</vt:lpstr>
      <vt:lpstr>Step 7: Develop a Sustainment Plan</vt:lpstr>
      <vt:lpstr>Step 8: Develop a Communications Plan</vt:lpstr>
      <vt:lpstr>Step 9. Develop an Implementation  Plan Timeline</vt:lpstr>
      <vt:lpstr>Change Team Meetings</vt:lpstr>
      <vt:lpstr>Step 10: Review Your Plan With Key Stakeholders</vt:lpstr>
      <vt:lpstr>TeamSTEPPS  Implementation Planning 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Andrea Amodeo</cp:lastModifiedBy>
  <cp:revision>190</cp:revision>
  <cp:lastPrinted>2017-04-01T17:04:49Z</cp:lastPrinted>
  <dcterms:created xsi:type="dcterms:W3CDTF">2005-06-03T10:15:22Z</dcterms:created>
  <dcterms:modified xsi:type="dcterms:W3CDTF">2017-06-03T15:24:37Z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