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7.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8.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9.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0.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1.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2.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3.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4.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6.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17.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8.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9.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0.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21.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notesSlides/notesSlide22.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23.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0" r:id="rId4"/>
  </p:sldMasterIdLst>
  <p:notesMasterIdLst>
    <p:notesMasterId r:id="rId29"/>
  </p:notesMasterIdLst>
  <p:handoutMasterIdLst>
    <p:handoutMasterId r:id="rId30"/>
  </p:handoutMasterIdLst>
  <p:sldIdLst>
    <p:sldId id="256" r:id="rId5"/>
    <p:sldId id="325" r:id="rId6"/>
    <p:sldId id="326" r:id="rId7"/>
    <p:sldId id="329" r:id="rId8"/>
    <p:sldId id="320" r:id="rId9"/>
    <p:sldId id="302" r:id="rId10"/>
    <p:sldId id="321" r:id="rId11"/>
    <p:sldId id="303" r:id="rId12"/>
    <p:sldId id="304" r:id="rId13"/>
    <p:sldId id="305" r:id="rId14"/>
    <p:sldId id="306" r:id="rId15"/>
    <p:sldId id="307" r:id="rId16"/>
    <p:sldId id="308" r:id="rId17"/>
    <p:sldId id="309" r:id="rId18"/>
    <p:sldId id="310" r:id="rId19"/>
    <p:sldId id="312" r:id="rId20"/>
    <p:sldId id="313" r:id="rId21"/>
    <p:sldId id="314" r:id="rId22"/>
    <p:sldId id="315" r:id="rId23"/>
    <p:sldId id="316" r:id="rId24"/>
    <p:sldId id="317" r:id="rId25"/>
    <p:sldId id="323" r:id="rId26"/>
    <p:sldId id="318" r:id="rId27"/>
    <p:sldId id="327" r:id="rId28"/>
  </p:sldIdLst>
  <p:sldSz cx="9144000" cy="5143500" type="screen16x9"/>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h, Minti" initials="SM" lastIdx="11" clrIdx="0"/>
  <p:cmAuthor id="1" name="Braun, Jennifer" initials="BJ" lastIdx="2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9C"/>
    <a:srgbClr val="E38144"/>
    <a:srgbClr val="FFFFCC"/>
    <a:srgbClr val="FFFF99"/>
    <a:srgbClr val="215968"/>
    <a:srgbClr val="BE571E"/>
    <a:srgbClr val="6090DC"/>
    <a:srgbClr val="4F7FD6"/>
    <a:srgbClr val="0D3157"/>
    <a:srgbClr val="0A18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33" autoAdjust="0"/>
    <p:restoredTop sz="52934" autoAdjust="0"/>
  </p:normalViewPr>
  <p:slideViewPr>
    <p:cSldViewPr snapToGrid="0" snapToObjects="1">
      <p:cViewPr varScale="1">
        <p:scale>
          <a:sx n="75" d="100"/>
          <a:sy n="75" d="100"/>
        </p:scale>
        <p:origin x="1806" y="54"/>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90" d="100"/>
          <a:sy n="90" d="100"/>
        </p:scale>
        <p:origin x="283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4B5B94-BB2E-48AE-9D71-8275400DFE96}" type="datetimeFigureOut">
              <a:rPr lang="en-US" smtClean="0"/>
              <a:t>3/7/2019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16861E-E92C-418D-A750-12D745660979}" type="slidenum">
              <a:rPr lang="en-US" smtClean="0"/>
              <a:t>‹#›</a:t>
            </a:fld>
            <a:endParaRPr lang="en-US"/>
          </a:p>
        </p:txBody>
      </p:sp>
    </p:spTree>
    <p:extLst>
      <p:ext uri="{BB962C8B-B14F-4D97-AF65-F5344CB8AC3E}">
        <p14:creationId xmlns:p14="http://schemas.microsoft.com/office/powerpoint/2010/main" val="193759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BB795-DE68-4583-ADFE-996C8C8412E9}" type="datetimeFigureOut">
              <a:rPr lang="en-US" smtClean="0"/>
              <a:t>3/7/2019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94E17-EF1D-486E-B21E-4C184A5A89B4}" type="slidenum">
              <a:rPr lang="en-US" smtClean="0"/>
              <a:t>‹#›</a:t>
            </a:fld>
            <a:endParaRPr lang="en-US"/>
          </a:p>
        </p:txBody>
      </p:sp>
    </p:spTree>
    <p:extLst>
      <p:ext uri="{BB962C8B-B14F-4D97-AF65-F5344CB8AC3E}">
        <p14:creationId xmlns:p14="http://schemas.microsoft.com/office/powerpoint/2010/main" val="3229991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Welcome to the TeamSTEPPS for Office-Based Care Online Course. This is Dr. Brigetta Craft. This presentation will cover Module</a:t>
            </a:r>
            <a:r>
              <a:rPr lang="en-US" baseline="0" dirty="0"/>
              <a:t> 10, Measurement, </a:t>
            </a:r>
            <a:r>
              <a:rPr lang="en-US" dirty="0"/>
              <a:t>that you, as a practice facilitator, will review.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DA94E17-EF1D-486E-B21E-4C184A5A89B4}" type="slidenum">
              <a:rPr lang="en-US" smtClean="0"/>
              <a:t>1</a:t>
            </a:fld>
            <a:endParaRPr lang="en-US"/>
          </a:p>
        </p:txBody>
      </p:sp>
    </p:spTree>
    <p:extLst>
      <p:ext uri="{BB962C8B-B14F-4D97-AF65-F5344CB8AC3E}">
        <p14:creationId xmlns:p14="http://schemas.microsoft.com/office/powerpoint/2010/main" val="3236738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defRPr/>
            </a:pPr>
            <a:r>
              <a:rPr lang="en-US" dirty="0"/>
              <a:t>Participant reactions tell you whether participants liked the course, the facilities, and the instructor, among other things. As mentioned earlier, these types of reactions are referred to as “affective reactions.” </a:t>
            </a:r>
          </a:p>
          <a:p>
            <a:pPr marL="0" indent="0" eaLnBrk="1" hangingPunct="1">
              <a:defRPr/>
            </a:pPr>
            <a:endParaRPr lang="en-US" dirty="0" smtClean="0"/>
          </a:p>
          <a:p>
            <a:pPr marL="0" indent="0" eaLnBrk="1" hangingPunct="1">
              <a:defRPr/>
            </a:pPr>
            <a:r>
              <a:rPr lang="en-US" dirty="0" smtClean="0"/>
              <a:t>In </a:t>
            </a:r>
            <a:r>
              <a:rPr lang="en-US" dirty="0"/>
              <a:t>addition, participant reactions can tell you whether participants found TeamSTEPPS useful, and if they believe that they can apply the information that they have learned to their primary care office. These types of reactions are referred to as “instrumentality reactions.” Research has shown that participants who find training useful and report that they will use it on their jobs are more likely to actually do so. </a:t>
            </a:r>
          </a:p>
          <a:p>
            <a:pPr marL="0" indent="0" eaLnBrk="1" hangingPunct="1">
              <a:defRPr/>
            </a:pPr>
            <a:endParaRPr lang="en-US" dirty="0" smtClean="0"/>
          </a:p>
          <a:p>
            <a:pPr marL="0" indent="0" eaLnBrk="1" hangingPunct="1">
              <a:defRPr/>
            </a:pPr>
            <a:r>
              <a:rPr lang="en-US" dirty="0" smtClean="0"/>
              <a:t>Participant </a:t>
            </a:r>
            <a:r>
              <a:rPr lang="en-US" dirty="0"/>
              <a:t>reactions also provide information regarding what participants will say about the course to others, who may attend in the future, and where the course could be improved in terms of what is taught and how it's taught.</a:t>
            </a:r>
          </a:p>
          <a:p>
            <a:pPr marL="0" indent="0" eaLnBrk="1" hangingPunct="1">
              <a:defRPr/>
            </a:pPr>
            <a:endParaRPr lang="en-US" dirty="0" smtClean="0"/>
          </a:p>
          <a:p>
            <a:pPr marL="0" indent="0" eaLnBrk="1" hangingPunct="1">
              <a:defRPr/>
            </a:pPr>
            <a:r>
              <a:rPr lang="en-US" dirty="0" smtClean="0"/>
              <a:t>If </a:t>
            </a:r>
            <a:r>
              <a:rPr lang="en-US" dirty="0"/>
              <a:t>you plan to use a course evaluation form for continuing education credit purposes, please check with your continuing education provider to make sure that the form meets the specific requirements of the respective accrediting organization. For assessing participant reactions, a customizable TeamSTEPPS for Office-Based Care course evaluation form can be found online in the materials for this program. This form captures both affective and instrumentality reactions.</a:t>
            </a:r>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10</a:t>
            </a:fld>
            <a:endParaRPr lang="en-US" dirty="0"/>
          </a:p>
        </p:txBody>
      </p:sp>
    </p:spTree>
    <p:extLst>
      <p:ext uri="{BB962C8B-B14F-4D97-AF65-F5344CB8AC3E}">
        <p14:creationId xmlns:p14="http://schemas.microsoft.com/office/powerpoint/2010/main" val="3080570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r>
              <a:rPr lang="en-US" altLang="en-US" dirty="0"/>
              <a:t>As noted, the evaluation of learning accomplished through training can be in the form of assessing attitudes, knowledge, and skills. One indication that training is effective is that participants' attitudes about the importance of teamwork change as a result of attending TeamSTEPPS training.</a:t>
            </a:r>
          </a:p>
          <a:p>
            <a:pPr marL="0" indent="0" eaLnBrk="1" hangingPunct="1"/>
            <a:endParaRPr lang="en-US" altLang="en-US" dirty="0" smtClean="0"/>
          </a:p>
          <a:p>
            <a:pPr marL="0" indent="0" eaLnBrk="1" hangingPunct="1"/>
            <a:r>
              <a:rPr lang="en-US" altLang="en-US" dirty="0" smtClean="0"/>
              <a:t>To </a:t>
            </a:r>
            <a:r>
              <a:rPr lang="en-US" altLang="en-US" dirty="0"/>
              <a:t>identify changes in attitudes, participants' attitudes should be measured both before and after TeamSTEPPS training, with the expectation that participants' scores will be higher after training. This could be an indication of improved attitudes toward teamwork as a result of TeamSTEPPS training.</a:t>
            </a:r>
          </a:p>
          <a:p>
            <a:pPr marL="0" indent="0" eaLnBrk="1" hangingPunct="1"/>
            <a:endParaRPr lang="en-US" altLang="en-US" dirty="0" smtClean="0"/>
          </a:p>
          <a:p>
            <a:pPr marL="0" indent="0" eaLnBrk="1" hangingPunct="1"/>
            <a:r>
              <a:rPr lang="en-US" altLang="en-US" dirty="0" smtClean="0"/>
              <a:t>The </a:t>
            </a:r>
            <a:r>
              <a:rPr lang="en-US" altLang="en-US" dirty="0"/>
              <a:t>TeamSTEPPS Teamwork Attitudes Questionnaire was designed to measure the participant attitudes about the teamwork skills and behaviors taught in TeamSTEPPS.</a:t>
            </a:r>
            <a:endParaRPr lang="en-US" altLang="en-US" b="1" u="sng" strike="sngStrike" dirty="0"/>
          </a:p>
          <a:p>
            <a:pPr marL="0" indent="0" eaLnBrk="1" hangingPunct="1"/>
            <a:endParaRPr lang="en-US" altLang="en-US" dirty="0" smtClean="0"/>
          </a:p>
          <a:p>
            <a:pPr marL="0" indent="0" eaLnBrk="1" hangingPunct="1"/>
            <a:r>
              <a:rPr lang="en-US" altLang="en-US" dirty="0" smtClean="0"/>
              <a:t>It's </a:t>
            </a:r>
            <a:r>
              <a:rPr lang="en-US" altLang="en-US" dirty="0"/>
              <a:t>important to note that, with the explosion of patient safety movement and the growing acceptance of the importance of teamwork in the delivery of safe care, health care professionals are likely to report positive attitudes toward teamwork, regardless of whether they've attended the TeamSTEPPS training. Therefore, TeamSTEPPS recommend that you do not rely solely on measuring the participants' attitudes as an indication of learning.</a:t>
            </a:r>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11</a:t>
            </a:fld>
            <a:endParaRPr lang="en-US" dirty="0"/>
          </a:p>
        </p:txBody>
      </p:sp>
    </p:spTree>
    <p:extLst>
      <p:ext uri="{BB962C8B-B14F-4D97-AF65-F5344CB8AC3E}">
        <p14:creationId xmlns:p14="http://schemas.microsoft.com/office/powerpoint/2010/main" val="2135510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r>
              <a:rPr lang="en-US" altLang="en-US" dirty="0"/>
              <a:t>Another indication that training was effective is that participants know something new after participating in training. Similar to measuring attitude changes, measurement of the participants' knowledge would take place both before and after TeamSTEPPS training using a knowledge test.</a:t>
            </a:r>
          </a:p>
          <a:p>
            <a:pPr marL="0" indent="0" eaLnBrk="1" hangingPunct="1"/>
            <a:endParaRPr lang="en-US" altLang="en-US" dirty="0" smtClean="0"/>
          </a:p>
          <a:p>
            <a:pPr marL="0" indent="0" eaLnBrk="1" hangingPunct="1"/>
            <a:r>
              <a:rPr lang="en-US" altLang="en-US" dirty="0" smtClean="0"/>
              <a:t>The </a:t>
            </a:r>
            <a:r>
              <a:rPr lang="en-US" altLang="en-US" dirty="0"/>
              <a:t>expectation would be that participants would score higher on the test after the training. The TeamSTEPPS for Office-Based Care knowledge test —found online—can be used for this purpose. The test is a short, multiple-choice exam that measures participants' knowledge of the teamwork principles taught in TeamSTEPPS.</a:t>
            </a:r>
          </a:p>
          <a:p>
            <a:pPr marL="0" indent="0" eaLnBrk="1" hangingPunct="1"/>
            <a:endParaRPr lang="en-US" altLang="en-US" dirty="0" smtClean="0"/>
          </a:p>
          <a:p>
            <a:pPr marL="0" indent="0" eaLnBrk="1" hangingPunct="1"/>
            <a:r>
              <a:rPr lang="en-US" altLang="en-US" dirty="0" smtClean="0"/>
              <a:t>As </a:t>
            </a:r>
            <a:r>
              <a:rPr lang="en-US" altLang="en-US" dirty="0"/>
              <a:t>with the attitude measures, knowledge measures should not be used alone. Items on such tests tend to be easy, and many individuals can answer the items correctly without participating in TeamSTEPPS training.</a:t>
            </a:r>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12</a:t>
            </a:fld>
            <a:endParaRPr lang="en-US" dirty="0"/>
          </a:p>
        </p:txBody>
      </p:sp>
    </p:spTree>
    <p:extLst>
      <p:ext uri="{BB962C8B-B14F-4D97-AF65-F5344CB8AC3E}">
        <p14:creationId xmlns:p14="http://schemas.microsoft.com/office/powerpoint/2010/main" val="3032565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defRPr/>
            </a:pPr>
            <a:r>
              <a:rPr lang="en-US" dirty="0"/>
              <a:t>The third indication that training was effective in terms of participant learning is that participants can do something new after participating in the training. Similar to measuring attitudes and knowledge, you should expect that if you observe participant behavior in a simulation before and after TeamSTEPPS training, the participants would behave quite differently.</a:t>
            </a:r>
          </a:p>
          <a:p>
            <a:pPr marL="0" indent="0" eaLnBrk="1" hangingPunct="1">
              <a:defRPr/>
            </a:pPr>
            <a:endParaRPr lang="en-US" dirty="0" smtClean="0"/>
          </a:p>
          <a:p>
            <a:pPr marL="0" indent="0" eaLnBrk="1" hangingPunct="1">
              <a:defRPr/>
            </a:pPr>
            <a:r>
              <a:rPr lang="en-US" dirty="0" smtClean="0"/>
              <a:t>For </a:t>
            </a:r>
            <a:r>
              <a:rPr lang="en-US" dirty="0"/>
              <a:t>example, if you trained and implemented briefs and check-backs as your TeamSTEPPS intervention, you might test the office staff by developing scenarios that could be played out to determine if learning occurred. Observing the staff on the job as they conduct a daily team briefing prior to opening the practice would also be an indication of learning. Please note that under Kirkpatrick's hierarchy, this is considered a measure of behavior—learning that's transferred to the actual job setting.</a:t>
            </a:r>
          </a:p>
          <a:p>
            <a:pPr marL="0" indent="0" eaLnBrk="1" hangingPunct="1">
              <a:defRPr/>
            </a:pPr>
            <a:endParaRPr lang="en-US" dirty="0" smtClean="0"/>
          </a:p>
          <a:p>
            <a:pPr marL="0" indent="0" eaLnBrk="1" hangingPunct="1">
              <a:defRPr/>
            </a:pPr>
            <a:r>
              <a:rPr lang="en-US" dirty="0" smtClean="0"/>
              <a:t>The </a:t>
            </a:r>
            <a:r>
              <a:rPr lang="en-US" dirty="0"/>
              <a:t>Team Performance Observation Tool </a:t>
            </a:r>
            <a:r>
              <a:rPr lang="en-US" b="0" u="none" strike="noStrike" baseline="0" dirty="0"/>
              <a:t>for </a:t>
            </a:r>
            <a:r>
              <a:rPr lang="en-US" dirty="0"/>
              <a:t>office-based care is a customizable tool. That is, it's not designed to focus on any particular type of practice. Therefore, TeamSTEPPS recommends: that individuals customize the observation tool to the practice type of interest; that you use the tool as a guide when observing team performance on the job; and you practice using the tool before conducting the observations. It's important that everyone that's acting as an observer uses the tool in the same way, so that observations are accurate. You can also revise the observation tool as needed so that the information is clear to all the observers.</a:t>
            </a:r>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13</a:t>
            </a:fld>
            <a:endParaRPr lang="en-US" dirty="0"/>
          </a:p>
        </p:txBody>
      </p:sp>
    </p:spTree>
    <p:extLst>
      <p:ext uri="{BB962C8B-B14F-4D97-AF65-F5344CB8AC3E}">
        <p14:creationId xmlns:p14="http://schemas.microsoft.com/office/powerpoint/2010/main" val="4213906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r>
              <a:rPr lang="en-US" altLang="en-US" dirty="0"/>
              <a:t>The TeamSTEPPS Teamwork Perception Questionnaire can also be used to measure the learning of skills by training participants.</a:t>
            </a:r>
          </a:p>
          <a:p>
            <a:pPr marL="0" indent="0" eaLnBrk="1" hangingPunct="1"/>
            <a:endParaRPr lang="en-US" altLang="en-US" dirty="0" smtClean="0"/>
          </a:p>
          <a:p>
            <a:pPr marL="0" indent="0" eaLnBrk="1" hangingPunct="1"/>
            <a:r>
              <a:rPr lang="en-US" altLang="en-US" dirty="0" smtClean="0"/>
              <a:t>The </a:t>
            </a:r>
            <a:r>
              <a:rPr lang="en-US" altLang="en-US" dirty="0"/>
              <a:t>perceptions questionnaire is completed by individual members of the team. In this measure, individuals report their perceptions regarding the effectiveness of teamwork within their office setting. This tool measures staff perceptions of team structure, leadership, situational monitoring, mutual support, and communication.</a:t>
            </a:r>
          </a:p>
          <a:p>
            <a:pPr marL="0" indent="0" eaLnBrk="1" hangingPunct="1"/>
            <a:r>
              <a:rPr lang="en-US" altLang="en-US" dirty="0"/>
              <a:t>A version of the perceptions questionnaire can be found online.</a:t>
            </a:r>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14</a:t>
            </a:fld>
            <a:endParaRPr lang="en-US" dirty="0"/>
          </a:p>
        </p:txBody>
      </p:sp>
    </p:spTree>
    <p:extLst>
      <p:ext uri="{BB962C8B-B14F-4D97-AF65-F5344CB8AC3E}">
        <p14:creationId xmlns:p14="http://schemas.microsoft.com/office/powerpoint/2010/main" val="1506419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r>
              <a:rPr lang="en-US" altLang="en-US" dirty="0"/>
              <a:t>It is important to measure whether the information learned during training is transferred to the job. Two important environmental factors for producing transfer are whether there's an opportunity to use the TeamSTEPPS tools and strategies on the job and whether the use of the tools and strategies is valued and reinforced. The timing of your training is often important to make sure that these factors help in the transfer of the information.</a:t>
            </a:r>
            <a:endParaRPr lang="en-US" b="1" dirty="0"/>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15</a:t>
            </a:fld>
            <a:endParaRPr lang="en-US" dirty="0"/>
          </a:p>
        </p:txBody>
      </p:sp>
    </p:spTree>
    <p:extLst>
      <p:ext uri="{BB962C8B-B14F-4D97-AF65-F5344CB8AC3E}">
        <p14:creationId xmlns:p14="http://schemas.microsoft.com/office/powerpoint/2010/main" val="871448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defRPr/>
            </a:pPr>
            <a:r>
              <a:rPr lang="en-US" dirty="0"/>
              <a:t>Various tools are available for assessing the transfer of the participants' learning to their jobs, including the three that you see listed here: The Team Performance Observation Tool, the TeamSTEPPS Teamwork Perceptions Questionnaire, and the AHRQ Medical Office Survey for Patient Safety Culture. </a:t>
            </a:r>
          </a:p>
          <a:p>
            <a:pPr marL="0" indent="0" eaLnBrk="1" hangingPunct="1">
              <a:defRPr/>
            </a:pPr>
            <a:endParaRPr lang="en-US" dirty="0" smtClean="0"/>
          </a:p>
          <a:p>
            <a:pPr marL="0" indent="0" eaLnBrk="1" hangingPunct="1">
              <a:defRPr/>
            </a:pPr>
            <a:r>
              <a:rPr lang="en-US" dirty="0" smtClean="0"/>
              <a:t>We </a:t>
            </a:r>
            <a:r>
              <a:rPr lang="en-US" dirty="0"/>
              <a:t>have already discussed the Team Performance Observation Tool for office-based care and the Teamwork Perceptions Questionnaire (or TPQ) for office-based care, as these can be used to measure learning of the new teamwork skills. The AHRQ Medical Office Survey on Patient Safety Culture can be used to assess behavior and results.</a:t>
            </a:r>
          </a:p>
          <a:p>
            <a:pPr marL="0" indent="0" eaLnBrk="1" hangingPunct="1">
              <a:defRPr/>
            </a:pPr>
            <a:endParaRPr lang="en-US" dirty="0" smtClean="0"/>
          </a:p>
          <a:p>
            <a:pPr marL="0" indent="0" eaLnBrk="1" hangingPunct="1">
              <a:defRPr/>
            </a:pPr>
            <a:r>
              <a:rPr lang="en-US" dirty="0" smtClean="0"/>
              <a:t>We'll </a:t>
            </a:r>
            <a:r>
              <a:rPr lang="en-US" dirty="0"/>
              <a:t>first discuss a few other results measures, and then we'll focus our attention on a more detailed discussion of the patient safety culture survey.</a:t>
            </a:r>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16</a:t>
            </a:fld>
            <a:endParaRPr lang="en-US" dirty="0"/>
          </a:p>
        </p:txBody>
      </p:sp>
    </p:spTree>
    <p:extLst>
      <p:ext uri="{BB962C8B-B14F-4D97-AF65-F5344CB8AC3E}">
        <p14:creationId xmlns:p14="http://schemas.microsoft.com/office/powerpoint/2010/main" val="3082334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eaLnBrk="1" hangingPunct="1">
              <a:buFontTx/>
              <a:buNone/>
              <a:defRPr/>
            </a:pPr>
            <a:r>
              <a:rPr lang="en-US" dirty="0"/>
              <a:t>The final level of training evaluation in Kirkpatrick's hierarchy is results. As we discussed earlier, this level of the evaluation provides an assessment of the organizational benefits produced from the training. It's important to note that this level of evaluation is difficult to assess, and that any number of organizational changes, initiatives, or interventions could contribute to the organizational results.</a:t>
            </a:r>
          </a:p>
          <a:p>
            <a:pPr marL="0" lvl="1" indent="0" eaLnBrk="1" hangingPunct="1">
              <a:buFontTx/>
              <a:buNone/>
              <a:defRPr/>
            </a:pPr>
            <a:endParaRPr lang="en-US" dirty="0" smtClean="0"/>
          </a:p>
          <a:p>
            <a:pPr marL="0" lvl="1" indent="0" eaLnBrk="1" hangingPunct="1">
              <a:buFontTx/>
              <a:buNone/>
              <a:defRPr/>
            </a:pPr>
            <a:r>
              <a:rPr lang="en-US" dirty="0" smtClean="0"/>
              <a:t>However</a:t>
            </a:r>
            <a:r>
              <a:rPr lang="en-US" dirty="0"/>
              <a:t>, for evaluating TeamSTEPPS, selecting measures that align with the teamwork issue being addressed by TeamSTEPPS will help make sure that the results can be linked to the training intervention.</a:t>
            </a:r>
          </a:p>
          <a:p>
            <a:pPr marL="0" lvl="1" indent="0" eaLnBrk="1" hangingPunct="1">
              <a:buFontTx/>
              <a:buNone/>
              <a:defRPr/>
            </a:pPr>
            <a:endParaRPr lang="en-US" dirty="0" smtClean="0"/>
          </a:p>
          <a:p>
            <a:pPr marL="0" lvl="1" indent="0" eaLnBrk="1" hangingPunct="1">
              <a:buFontTx/>
              <a:buNone/>
              <a:defRPr/>
            </a:pPr>
            <a:r>
              <a:rPr lang="en-US" dirty="0" smtClean="0"/>
              <a:t>Results </a:t>
            </a:r>
            <a:r>
              <a:rPr lang="en-US" dirty="0"/>
              <a:t>measures include patient outcome measures—measures such as measurable medication errors—as well as patient experience measures such as the CAHPS survey for the patient-centered medical homes.</a:t>
            </a:r>
          </a:p>
          <a:p>
            <a:pPr marL="0" lvl="1" indent="0" eaLnBrk="1" hangingPunct="1">
              <a:buFontTx/>
              <a:buNone/>
              <a:defRPr/>
            </a:pPr>
            <a:endParaRPr lang="en-US" dirty="0" smtClean="0"/>
          </a:p>
          <a:p>
            <a:pPr marL="0" lvl="1" indent="0" eaLnBrk="1" hangingPunct="1">
              <a:buFontTx/>
              <a:buNone/>
              <a:defRPr/>
            </a:pPr>
            <a:r>
              <a:rPr lang="en-US" dirty="0" smtClean="0"/>
              <a:t>Result </a:t>
            </a:r>
            <a:r>
              <a:rPr lang="en-US" dirty="0"/>
              <a:t>measures also include the clinical process measures. Examples could include the length of patient wait time, compliance with preventive screenings, the number of misdiagnoses, number of required patient </a:t>
            </a:r>
            <a:r>
              <a:rPr lang="en-US" dirty="0" err="1"/>
              <a:t>followup</a:t>
            </a:r>
            <a:r>
              <a:rPr lang="en-US" dirty="0"/>
              <a:t> appointments made and completed, the percentage of lab results communicated to patients, and staff perceptions of safety as measured by the AHRQ Medical Office Survey on Patient Safety Culture.</a:t>
            </a:r>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17</a:t>
            </a:fld>
            <a:endParaRPr lang="en-US" dirty="0"/>
          </a:p>
        </p:txBody>
      </p:sp>
    </p:spTree>
    <p:extLst>
      <p:ext uri="{BB962C8B-B14F-4D97-AF65-F5344CB8AC3E}">
        <p14:creationId xmlns:p14="http://schemas.microsoft.com/office/powerpoint/2010/main" val="420196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defRPr/>
            </a:pPr>
            <a:r>
              <a:rPr lang="en-US" dirty="0"/>
              <a:t>In response to medical offices' interest in a survey that focuses on patient safety culture in their context, AHRQ sponsored the development of the Medical Office Survey on Patient Safety Culture. This survey is designed specifically for outpatient medical office providers and staff, and asks for their opinions about the culture of patient safety and health care quality in their medical offices.</a:t>
            </a:r>
          </a:p>
          <a:p>
            <a:pPr marL="0" indent="0">
              <a:defRPr/>
            </a:pPr>
            <a:endParaRPr lang="en-US" dirty="0" smtClean="0"/>
          </a:p>
          <a:p>
            <a:pPr marL="0" indent="0">
              <a:defRPr/>
            </a:pPr>
            <a:r>
              <a:rPr lang="en-US" dirty="0" smtClean="0"/>
              <a:t>The </a:t>
            </a:r>
            <a:r>
              <a:rPr lang="en-US" dirty="0"/>
              <a:t>Medical Office Survey on Patient Safety Culture was designed for medical offices with at least three providers. "Providers" refer to the physicians—either MD or DO—physician assistants, nurse practitioners, or other providers licensed to diagnose medical errors, treat patients, and prescribe medications. Survey administration in solo practitioner or two-provider offices is not recommended, because it would not be possible to maintain the confidential nature of individual responses. In small offices, rather than administering the survey, it can be used as a tool to initiate open dialogue or discussion among providers and staff about patient safety and quality issues.</a:t>
            </a:r>
          </a:p>
          <a:p>
            <a:pPr marL="0" indent="0">
              <a:defRPr/>
            </a:pPr>
            <a:r>
              <a:rPr lang="en-US" dirty="0"/>
              <a:t>This survey is available on the AHRQ Web site. Consider the following questions or discuss them if you're watching this with others: Have any of your practices used the Medical Office Survey on Patient Safety Culture? Can you describe how your practice used the survey and its results? What lessons learned do you have from the process of using the survey and its results?</a:t>
            </a:r>
          </a:p>
          <a:p>
            <a:pPr marL="0" indent="0">
              <a:defRPr/>
            </a:pPr>
            <a:endParaRPr lang="en-US" dirty="0" smtClean="0"/>
          </a:p>
          <a:p>
            <a:pPr marL="0" indent="0">
              <a:defRPr/>
            </a:pPr>
            <a:r>
              <a:rPr lang="en-US" dirty="0" smtClean="0"/>
              <a:t>And </a:t>
            </a:r>
            <a:r>
              <a:rPr lang="en-US" dirty="0"/>
              <a:t>I would just highlight the importance of your response rate. As you're administering the survey, you really want a response rate of around 60 to 80 percent. A response rate's critical to having meaningful data to be able to interpret how your team is responding. Response rates of less than 60 percent? You may be hearing from those that are extremely pleased with the performance or those that are extremely not pleased. So you need to find a high response rate, and I would encourage you to also discuss strategies for getting that 60 to 80 percent response rate.</a:t>
            </a:r>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18</a:t>
            </a:fld>
            <a:endParaRPr lang="en-US" dirty="0"/>
          </a:p>
        </p:txBody>
      </p:sp>
    </p:spTree>
    <p:extLst>
      <p:ext uri="{BB962C8B-B14F-4D97-AF65-F5344CB8AC3E}">
        <p14:creationId xmlns:p14="http://schemas.microsoft.com/office/powerpoint/2010/main" val="1321270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defRPr/>
            </a:pPr>
            <a:r>
              <a:rPr lang="en-US" dirty="0"/>
              <a:t>The Medical Office Survey on Patient Safety Culture has a number of uses, including raising awareness about patient safety issues, assessing patient safety culture, tracking changes in the patient safety culture over time, and evaluating the impact of patient safety interventions.</a:t>
            </a:r>
          </a:p>
          <a:p>
            <a:pPr marL="0" indent="0">
              <a:defRPr/>
            </a:pPr>
            <a:endParaRPr lang="en-US" dirty="0" smtClean="0"/>
          </a:p>
          <a:p>
            <a:pPr marL="0" indent="0">
              <a:defRPr/>
            </a:pPr>
            <a:r>
              <a:rPr lang="en-US" dirty="0" smtClean="0"/>
              <a:t>The </a:t>
            </a:r>
            <a:r>
              <a:rPr lang="en-US" dirty="0"/>
              <a:t>survey can be used to assess whether TeamSTEPPS has a positive impact on the medical office’s patient safety culture. If TeamSTEPPS is effective, survey scores should increase after the TeamSTEPPS tools and strategies have been implemented. Such a result would be considered an organization outcome or a result of the training.</a:t>
            </a:r>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19</a:t>
            </a:fld>
            <a:endParaRPr lang="en-US" dirty="0"/>
          </a:p>
        </p:txBody>
      </p:sp>
    </p:spTree>
    <p:extLst>
      <p:ext uri="{BB962C8B-B14F-4D97-AF65-F5344CB8AC3E}">
        <p14:creationId xmlns:p14="http://schemas.microsoft.com/office/powerpoint/2010/main" val="1745771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course, the Participant Workbook will be your primary tool for completing all the learning activities, such as exercises, video reflections, and case-based scenarios. These will help shape your implementation plan in addition to providing content, discussion questions, and other activities for your change team. Select</a:t>
            </a:r>
            <a:r>
              <a:rPr lang="en-US" baseline="0" dirty="0"/>
              <a:t> the link to download the Participant Workbook</a:t>
            </a:r>
            <a:r>
              <a:rPr lang="en-US" b="1" baseline="0" dirty="0"/>
              <a:t>.</a:t>
            </a:r>
            <a:endParaRPr lang="en-US" b="1" dirty="0"/>
          </a:p>
          <a:p>
            <a:endParaRPr lang="en-US" dirty="0" smtClean="0"/>
          </a:p>
          <a:p>
            <a:r>
              <a:rPr lang="en-US" dirty="0" smtClean="0"/>
              <a:t>You </a:t>
            </a:r>
            <a:r>
              <a:rPr lang="en-US" dirty="0"/>
              <a:t>can also visit the AHRQ TeamSTEPPS </a:t>
            </a:r>
            <a:r>
              <a:rPr lang="en-US" dirty="0" smtClean="0"/>
              <a:t>website </a:t>
            </a:r>
            <a:r>
              <a:rPr lang="en-US" dirty="0"/>
              <a:t>to access the entire TeamSTEPPS for Office-Based Care curriculum. This includes the PowerPoint classroom slides and instructor guides for each module, along with videos and ancillary materials, such as handouts and exercises. Select the link to open the AHRQ TeamSTEPPS </a:t>
            </a:r>
            <a:r>
              <a:rPr lang="en-US" dirty="0" smtClean="0"/>
              <a:t>website</a:t>
            </a:r>
            <a:r>
              <a:rPr lang="en-US" dirty="0"/>
              <a:t>.</a:t>
            </a:r>
          </a:p>
        </p:txBody>
      </p:sp>
      <p:sp>
        <p:nvSpPr>
          <p:cNvPr id="4" name="Slide Number Placeholder 3"/>
          <p:cNvSpPr>
            <a:spLocks noGrp="1"/>
          </p:cNvSpPr>
          <p:nvPr>
            <p:ph type="sldNum" sz="quarter" idx="10"/>
          </p:nvPr>
        </p:nvSpPr>
        <p:spPr/>
        <p:txBody>
          <a:bodyPr/>
          <a:lstStyle/>
          <a:p>
            <a:fld id="{3DA94E17-EF1D-486E-B21E-4C184A5A89B4}" type="slidenum">
              <a:rPr lang="en-US" smtClean="0"/>
              <a:t>2</a:t>
            </a:fld>
            <a:endParaRPr lang="en-US"/>
          </a:p>
        </p:txBody>
      </p:sp>
    </p:spTree>
    <p:extLst>
      <p:ext uri="{BB962C8B-B14F-4D97-AF65-F5344CB8AC3E}">
        <p14:creationId xmlns:p14="http://schemas.microsoft.com/office/powerpoint/2010/main" val="4196980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defRPr/>
            </a:pPr>
            <a:r>
              <a:rPr lang="en-US" dirty="0"/>
              <a:t>The Medical Office Survey on Patient Safety Culture includes 51 items and requires 15 minutes to complete. The 51 items measure the following dimensions: communication about error, communication openness, information exchange with other settings, office processes and standardization, organizational learning, overall perceptions of patient safety and quality, the owner or managing partner or leadership support for patient safety, patient care tracking and </a:t>
            </a:r>
            <a:r>
              <a:rPr lang="en-US" dirty="0" err="1"/>
              <a:t>followup</a:t>
            </a:r>
            <a:r>
              <a:rPr lang="en-US" dirty="0"/>
              <a:t>, patient safety and quality issues, staff training, teamwork, and work pressure and pace.</a:t>
            </a:r>
            <a:endParaRPr lang="en-US" b="1" dirty="0"/>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20</a:t>
            </a:fld>
            <a:endParaRPr lang="en-US" dirty="0"/>
          </a:p>
        </p:txBody>
      </p:sp>
    </p:spTree>
    <p:extLst>
      <p:ext uri="{BB962C8B-B14F-4D97-AF65-F5344CB8AC3E}">
        <p14:creationId xmlns:p14="http://schemas.microsoft.com/office/powerpoint/2010/main" val="344666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defRPr/>
            </a:pPr>
            <a:r>
              <a:rPr lang="en-US" dirty="0"/>
              <a:t>The Medical Office Survey on Patient Safety Culture has an accompanying toolkit that contains the following materials: the survey forms; the survey items and dimensions; and a survey user's guide that provides the step-by-step instructions on how to select a sample, how to administer the survey, strategies for attaining that high response rate that we were discussing, and how to analyze and report the results.</a:t>
            </a:r>
          </a:p>
          <a:p>
            <a:pPr marL="0" indent="0">
              <a:defRPr/>
            </a:pPr>
            <a:endParaRPr lang="en-US" dirty="0" smtClean="0"/>
          </a:p>
          <a:p>
            <a:pPr marL="0" indent="0">
              <a:defRPr/>
            </a:pPr>
            <a:r>
              <a:rPr lang="en-US" dirty="0" smtClean="0"/>
              <a:t>Comparative </a:t>
            </a:r>
            <a:r>
              <a:rPr lang="en-US" dirty="0"/>
              <a:t>databases and reports are also available, as well as a data entry and analysis tool that works with Microsoft Excel and makes it easy to input individual-level data from the survey. The tool then automatically creates tables and graphs to display survey results. To request the tool, email the email address that you see here on your screen. If you have questions about the medical office survey or you need technical assistance, you can also request help by emailing the safetyculturesurveys@westat.com.</a:t>
            </a:r>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21</a:t>
            </a:fld>
            <a:endParaRPr lang="en-US" dirty="0"/>
          </a:p>
        </p:txBody>
      </p:sp>
    </p:spTree>
    <p:extLst>
      <p:ext uri="{BB962C8B-B14F-4D97-AF65-F5344CB8AC3E}">
        <p14:creationId xmlns:p14="http://schemas.microsoft.com/office/powerpoint/2010/main" val="1122605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that we've reviewed the four levels of Kirkpatrick's model of training evaluation and discussed available resources for each, we will use a scenario to apply what we've learned. Consider the following scenario: You have been asked to work with a fairly large primary care office that has been struggling with its management of type 2 diabetes patients. In particular, you observe that a high rate of diabetic patients are not achieving their treatment goals that have been recorded in the patients' charts to manage this chronic condition.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Follow-up </a:t>
            </a:r>
            <a:r>
              <a:rPr lang="en-US" sz="1200" kern="1200" dirty="0">
                <a:solidFill>
                  <a:schemeClr val="tx1"/>
                </a:solidFill>
                <a:effectLst/>
                <a:latin typeface="+mn-lt"/>
                <a:ea typeface="+mn-ea"/>
                <a:cs typeface="+mn-cs"/>
              </a:rPr>
              <a:t>visits for the hemoglobin A1C testing are notoriously unreliable, and poor hemoglobin A1C control has led to serious kidney disease for some of this office’s patients. Your observations of the primary care office suggest that it has yet to develop an effective system for managing these patients. </a:t>
            </a:r>
            <a:r>
              <a:rPr lang="en-US" sz="1200" kern="1200" dirty="0" err="1">
                <a:solidFill>
                  <a:schemeClr val="tx1"/>
                </a:solidFill>
                <a:effectLst/>
                <a:latin typeface="+mn-lt"/>
                <a:ea typeface="+mn-ea"/>
                <a:cs typeface="+mn-cs"/>
              </a:rPr>
              <a:t>Followup</a:t>
            </a:r>
            <a:r>
              <a:rPr lang="en-US" sz="1200" kern="1200" dirty="0">
                <a:solidFill>
                  <a:schemeClr val="tx1"/>
                </a:solidFill>
                <a:effectLst/>
                <a:latin typeface="+mn-lt"/>
                <a:ea typeface="+mn-ea"/>
                <a:cs typeface="+mn-cs"/>
              </a:rPr>
              <a:t> visits, while ordered by the physician, often fall through the cracks.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a:t>
            </a:r>
            <a:r>
              <a:rPr lang="en-US" sz="1200" kern="1200" dirty="0">
                <a:solidFill>
                  <a:schemeClr val="tx1"/>
                </a:solidFill>
                <a:effectLst/>
                <a:latin typeface="+mn-lt"/>
                <a:ea typeface="+mn-ea"/>
                <a:cs typeface="+mn-cs"/>
              </a:rPr>
              <a:t>recently met with the staff from the primary care office and recommended that the staff adopt briefings prior to the office opening and debriefs after the office closes each day to ensure that the patient </a:t>
            </a:r>
            <a:r>
              <a:rPr lang="en-US" sz="1200" kern="1200" dirty="0" err="1">
                <a:solidFill>
                  <a:schemeClr val="tx1"/>
                </a:solidFill>
                <a:effectLst/>
                <a:latin typeface="+mn-lt"/>
                <a:ea typeface="+mn-ea"/>
                <a:cs typeface="+mn-cs"/>
              </a:rPr>
              <a:t>followups</a:t>
            </a:r>
            <a:r>
              <a:rPr lang="en-US" sz="1200" kern="1200" dirty="0">
                <a:solidFill>
                  <a:schemeClr val="tx1"/>
                </a:solidFill>
                <a:effectLst/>
                <a:latin typeface="+mn-lt"/>
                <a:ea typeface="+mn-ea"/>
                <a:cs typeface="+mn-cs"/>
              </a:rPr>
              <a:t> improve. Now take a moment to consider and answer the questions on the following slide.</a:t>
            </a:r>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22</a:t>
            </a:fld>
            <a:endParaRPr lang="en-US" dirty="0"/>
          </a:p>
        </p:txBody>
      </p:sp>
    </p:spTree>
    <p:extLst>
      <p:ext uri="{BB962C8B-B14F-4D97-AF65-F5344CB8AC3E}">
        <p14:creationId xmlns:p14="http://schemas.microsoft.com/office/powerpoint/2010/main" val="2032179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Based on the scenario, take a moment to answer the following questions: </a:t>
            </a:r>
          </a:p>
          <a:p>
            <a:endParaRPr lang="en-US" b="0" dirty="0" smtClean="0"/>
          </a:p>
          <a:p>
            <a:pPr marL="171450" indent="-171450">
              <a:buFont typeface="Arial" panose="020B0604020202020204" pitchFamily="34" charset="0"/>
              <a:buChar char="•"/>
            </a:pPr>
            <a:r>
              <a:rPr lang="en-US" b="0" dirty="0" smtClean="0"/>
              <a:t>Which </a:t>
            </a:r>
            <a:r>
              <a:rPr lang="en-US" b="0" dirty="0"/>
              <a:t>measure or measures would you use to assess whether instruction about briefings transferred to this environment? Would you potentially use the observation tool?</a:t>
            </a:r>
            <a:r>
              <a:rPr lang="en-US" b="0" baseline="0" dirty="0"/>
              <a:t> </a:t>
            </a:r>
            <a:r>
              <a:rPr lang="en-US" b="0" dirty="0"/>
              <a:t>Why did you choose your identified measure?</a:t>
            </a:r>
          </a:p>
          <a:p>
            <a:pPr marL="171450" indent="-171450">
              <a:buFont typeface="Arial" panose="020B0604020202020204" pitchFamily="34" charset="0"/>
              <a:buChar char="•"/>
            </a:pPr>
            <a:r>
              <a:rPr lang="en-US" b="0" dirty="0"/>
              <a:t>What organizational barriers might interfere with successful training transfer, and how can these barriers be addressed? Do staff receive support to practice the tools they've learned in training? Is training scheduled close enough to the implementation of TeamSTEPPS so staff will remember the tools?</a:t>
            </a:r>
          </a:p>
          <a:p>
            <a:pPr marL="171450" indent="-171450">
              <a:buFont typeface="Arial" panose="020B0604020202020204" pitchFamily="34" charset="0"/>
              <a:buChar char="•"/>
            </a:pPr>
            <a:r>
              <a:rPr lang="en-US" b="0" dirty="0"/>
              <a:t>Which measure or measures would you use to determine whether the briefings affected the patient safety outcome, and why did you choose the identified measure?</a:t>
            </a:r>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23</a:t>
            </a:fld>
            <a:endParaRPr lang="en-US" dirty="0"/>
          </a:p>
        </p:txBody>
      </p:sp>
    </p:spTree>
    <p:extLst>
      <p:ext uri="{BB962C8B-B14F-4D97-AF65-F5344CB8AC3E}">
        <p14:creationId xmlns:p14="http://schemas.microsoft.com/office/powerpoint/2010/main" val="1623040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this module, you learned to</a:t>
            </a:r>
            <a:r>
              <a:rPr lang="en-US" b="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Describe the importance of measurement.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Describe the Kirkpatrick model of training evaluation.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 measures that can be used to assess the impact of TeamSTEPPS for Office-Based Care.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Describe the AHRQ Medical Office Survey on Patient Safety Culture.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prepare a plan for determining if TeamSTEPPS worked.</a:t>
            </a:r>
          </a:p>
        </p:txBody>
      </p:sp>
      <p:sp>
        <p:nvSpPr>
          <p:cNvPr id="4" name="Slide Number Placeholder 3"/>
          <p:cNvSpPr>
            <a:spLocks noGrp="1"/>
          </p:cNvSpPr>
          <p:nvPr>
            <p:ph type="sldNum" sz="quarter" idx="10"/>
          </p:nvPr>
        </p:nvSpPr>
        <p:spPr/>
        <p:txBody>
          <a:bodyPr/>
          <a:lstStyle/>
          <a:p>
            <a:fld id="{3DA94E17-EF1D-486E-B21E-4C184A5A89B4}" type="slidenum">
              <a:rPr lang="en-US" smtClean="0"/>
              <a:t>24</a:t>
            </a:fld>
            <a:endParaRPr lang="en-US"/>
          </a:p>
        </p:txBody>
      </p:sp>
    </p:spTree>
    <p:extLst>
      <p:ext uri="{BB962C8B-B14F-4D97-AF65-F5344CB8AC3E}">
        <p14:creationId xmlns:p14="http://schemas.microsoft.com/office/powerpoint/2010/main" val="1257613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720"/>
              </a:spcBef>
            </a:pPr>
            <a:r>
              <a:rPr lang="en-US" sz="1200" dirty="0">
                <a:ea typeface="Cambria"/>
                <a:cs typeface="Times New Roman"/>
              </a:rPr>
              <a:t>Upon completion of this module, you will be able to</a:t>
            </a:r>
            <a:r>
              <a:rPr lang="en-US" sz="1200" dirty="0" smtClean="0">
                <a:ea typeface="Cambria"/>
                <a:cs typeface="Times New Roman"/>
              </a:rPr>
              <a:t>:</a:t>
            </a:r>
          </a:p>
          <a:p>
            <a:pPr>
              <a:spcBef>
                <a:spcPts val="720"/>
              </a:spcBef>
            </a:pPr>
            <a:endParaRPr lang="en-US" sz="1200" dirty="0" smtClean="0">
              <a:ea typeface="Cambria"/>
              <a:cs typeface="Times New Roman"/>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Describe </a:t>
            </a:r>
            <a:r>
              <a:rPr lang="en-US" sz="1200" kern="1200" dirty="0">
                <a:solidFill>
                  <a:schemeClr val="tx1"/>
                </a:solidFill>
                <a:effectLst/>
                <a:latin typeface="+mn-lt"/>
                <a:ea typeface="+mn-ea"/>
                <a:cs typeface="+mn-cs"/>
              </a:rPr>
              <a:t>the importance of measurement.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Describe the Kirkpatrick model of training evaluation.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 measures that can be used to assess the impact of TeamSTEPPS for Office-Based Care.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Describe the AHRQ Medical Office Survey on Patient Safety Culture.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prepare a plan for determining if TeamSTEPPS worked.</a:t>
            </a:r>
            <a:endParaRPr lang="en-US" sz="1200" u="none" dirty="0">
              <a:cs typeface="Times New Roman"/>
            </a:endParaRPr>
          </a:p>
          <a:p>
            <a:pPr marL="0" marR="0" lvl="0" indent="0" algn="l" defTabSz="914400" rtl="0" eaLnBrk="1" fontAlgn="auto" latinLnBrk="0" hangingPunct="1">
              <a:lnSpc>
                <a:spcPct val="100000"/>
              </a:lnSpc>
              <a:spcBef>
                <a:spcPts val="720"/>
              </a:spcBef>
              <a:spcAft>
                <a:spcPts val="0"/>
              </a:spcAft>
              <a:buClrTx/>
              <a:buSzTx/>
              <a:buFontTx/>
              <a:buNone/>
              <a:tabLst/>
              <a:defRPr/>
            </a:pPr>
            <a:endParaRPr lang="en-US" u="none" dirty="0" smtClean="0"/>
          </a:p>
          <a:p>
            <a:pPr marL="0" marR="0" lvl="0" indent="0" algn="l" defTabSz="914400" rtl="0" eaLnBrk="1" fontAlgn="auto" latinLnBrk="0" hangingPunct="1">
              <a:lnSpc>
                <a:spcPct val="100000"/>
              </a:lnSpc>
              <a:spcBef>
                <a:spcPts val="720"/>
              </a:spcBef>
              <a:spcAft>
                <a:spcPts val="0"/>
              </a:spcAft>
              <a:buClrTx/>
              <a:buSzTx/>
              <a:buFontTx/>
              <a:buNone/>
              <a:tabLst/>
              <a:defRPr/>
            </a:pPr>
            <a:r>
              <a:rPr lang="en-US" u="none" dirty="0" smtClean="0"/>
              <a:t>To </a:t>
            </a:r>
            <a:r>
              <a:rPr lang="en-US" u="none" dirty="0"/>
              <a:t>begin our discussion on measurement, I would like to introduce your host for this module, Margaret Sturdivant.</a:t>
            </a:r>
          </a:p>
        </p:txBody>
      </p:sp>
      <p:sp>
        <p:nvSpPr>
          <p:cNvPr id="4" name="Slide Number Placeholder 3"/>
          <p:cNvSpPr>
            <a:spLocks noGrp="1"/>
          </p:cNvSpPr>
          <p:nvPr>
            <p:ph type="sldNum" sz="quarter" idx="10"/>
          </p:nvPr>
        </p:nvSpPr>
        <p:spPr/>
        <p:txBody>
          <a:bodyPr/>
          <a:lstStyle/>
          <a:p>
            <a:fld id="{3DA94E17-EF1D-486E-B21E-4C184A5A89B4}" type="slidenum">
              <a:rPr lang="en-US" smtClean="0"/>
              <a:t>3</a:t>
            </a:fld>
            <a:endParaRPr lang="en-US"/>
          </a:p>
        </p:txBody>
      </p:sp>
    </p:spTree>
    <p:extLst>
      <p:ext uri="{BB962C8B-B14F-4D97-AF65-F5344CB8AC3E}">
        <p14:creationId xmlns:p14="http://schemas.microsoft.com/office/powerpoint/2010/main" val="2058543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a:t>My name is Margaret Sturdivant. I am the Administrative Director of the Duke University Health System Patient Safety Office. I'm a master TeamSTEPPS trainer with a nursing background.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i="0" u="none"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0" i="0" u="none" dirty="0" smtClean="0"/>
              <a:t>In </a:t>
            </a:r>
            <a:r>
              <a:rPr lang="en-US" b="0" i="0" u="none" dirty="0"/>
              <a:t>this module, we will present information about how to measure the impact of TeamSTEPPS in medical offices and the tools that are available to support it. It is important that you, as practice facilitators, learn how to assess the effects of TeamSTEPPS implementation to help guide and ensure success within the office. Further, results gathered during the evaluation will help inform you about how effective you are at training staff on TeamSTEPPS.</a:t>
            </a:r>
          </a:p>
        </p:txBody>
      </p:sp>
      <p:sp>
        <p:nvSpPr>
          <p:cNvPr id="4" name="Slide Number Placeholder 3"/>
          <p:cNvSpPr>
            <a:spLocks noGrp="1"/>
          </p:cNvSpPr>
          <p:nvPr>
            <p:ph type="sldNum" sz="quarter" idx="10"/>
          </p:nvPr>
        </p:nvSpPr>
        <p:spPr/>
        <p:txBody>
          <a:bodyPr/>
          <a:lstStyle/>
          <a:p>
            <a:fld id="{3DA94E17-EF1D-486E-B21E-4C184A5A89B4}" type="slidenum">
              <a:rPr lang="en-US" smtClean="0"/>
              <a:t>4</a:t>
            </a:fld>
            <a:endParaRPr lang="en-US"/>
          </a:p>
        </p:txBody>
      </p:sp>
    </p:spTree>
    <p:extLst>
      <p:ext uri="{BB962C8B-B14F-4D97-AF65-F5344CB8AC3E}">
        <p14:creationId xmlns:p14="http://schemas.microsoft.com/office/powerpoint/2010/main" val="1242072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0" i="0" dirty="0"/>
              <a:t>This module presents a well-established approach for conducting training evaluation and describes the available measures and their uses. At the conclusion of this module, there'll be an exercise for you to apply what you have learned. The following resources contain additional information on measurement:</a:t>
            </a:r>
          </a:p>
          <a:p>
            <a:pPr eaLnBrk="1" hangingPunct="1"/>
            <a:r>
              <a:rPr lang="en-US" altLang="en-US" b="0" i="0" dirty="0"/>
              <a:t>Evaluating Training Programs: the Four Levels, by Donald Kirkpatrick, gives us an </a:t>
            </a:r>
            <a:r>
              <a:rPr lang="en-US" altLang="en-US" b="0" i="0" dirty="0" err="1"/>
              <a:t>indepth</a:t>
            </a:r>
            <a:r>
              <a:rPr lang="en-US" altLang="en-US" b="0" i="0" dirty="0"/>
              <a:t> perspective on what is quality training. Additional slides will go into more detail of the four levels.</a:t>
            </a:r>
          </a:p>
          <a:p>
            <a:pPr eaLnBrk="1" hangingPunct="1"/>
            <a:endParaRPr lang="en-US" altLang="en-US" b="0" i="0" dirty="0" smtClean="0"/>
          </a:p>
          <a:p>
            <a:pPr eaLnBrk="1" hangingPunct="1"/>
            <a:r>
              <a:rPr lang="en-US" altLang="en-US" b="0" i="0" dirty="0" smtClean="0"/>
              <a:t>Order </a:t>
            </a:r>
            <a:r>
              <a:rPr lang="en-US" altLang="en-US" b="0" i="0" dirty="0"/>
              <a:t>of Critical Success Factors for Team Training and Health Care, by Salas and others, really gives us the emphasis and the importance of aligning our training objectives to the organization goals and outlines the need for organization support, how application is relevant to on-the-job expectations, and how are you measuring the effectiveness of that training. </a:t>
            </a:r>
          </a:p>
          <a:p>
            <a:pPr eaLnBrk="1" hangingPunct="1"/>
            <a:endParaRPr lang="en-US" altLang="en-US" b="0" i="0" dirty="0" smtClean="0"/>
          </a:p>
          <a:p>
            <a:pPr eaLnBrk="1" hangingPunct="1"/>
            <a:r>
              <a:rPr lang="en-US" altLang="en-US" b="0" i="0" dirty="0" smtClean="0"/>
              <a:t>The </a:t>
            </a:r>
            <a:r>
              <a:rPr lang="en-US" altLang="en-US" b="0" i="0" dirty="0"/>
              <a:t>Twelve Best Practices for Team Training Evaluation in Health Care is another wonderful resource that looks at the multi-dimensions of training and leads through the three different phases of planning, implementation, and </a:t>
            </a:r>
            <a:r>
              <a:rPr lang="en-US" altLang="en-US" b="0" i="0" dirty="0" err="1"/>
              <a:t>followup</a:t>
            </a:r>
            <a:r>
              <a:rPr lang="en-US" altLang="en-US" b="0" i="0" dirty="0"/>
              <a:t>.</a:t>
            </a:r>
          </a:p>
        </p:txBody>
      </p:sp>
      <p:sp>
        <p:nvSpPr>
          <p:cNvPr id="4" name="Slide Number Placeholder 3"/>
          <p:cNvSpPr>
            <a:spLocks noGrp="1"/>
          </p:cNvSpPr>
          <p:nvPr>
            <p:ph type="sldNum" sz="quarter" idx="10"/>
          </p:nvPr>
        </p:nvSpPr>
        <p:spPr/>
        <p:txBody>
          <a:bodyPr/>
          <a:lstStyle/>
          <a:p>
            <a:fld id="{3DA94E17-EF1D-486E-B21E-4C184A5A89B4}" type="slidenum">
              <a:rPr lang="en-US" smtClean="0"/>
              <a:t>5</a:t>
            </a:fld>
            <a:endParaRPr lang="en-US"/>
          </a:p>
        </p:txBody>
      </p:sp>
    </p:spTree>
    <p:extLst>
      <p:ext uri="{BB962C8B-B14F-4D97-AF65-F5344CB8AC3E}">
        <p14:creationId xmlns:p14="http://schemas.microsoft.com/office/powerpoint/2010/main" val="309855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defRPr/>
            </a:pPr>
            <a:r>
              <a:rPr lang="en-US" altLang="en-US" b="0" i="0" u="none" dirty="0"/>
              <a:t>Measuring the impact of TeamSTEPPS is critical and enables you to answer questions</a:t>
            </a:r>
            <a:r>
              <a:rPr lang="en-US" altLang="en-US" b="0" i="0" u="none" baseline="0" dirty="0"/>
              <a:t> </a:t>
            </a:r>
            <a:r>
              <a:rPr lang="en-US" altLang="en-US" b="0" i="0" u="none" dirty="0"/>
              <a:t>such as: 1) Did TeamSTEPPS work? 2) Did TeamSTEPPS produce the expected outcomes? 3) Was TeamSTEPPS worth implementing in my unit? 4) If TeamSTEPPS did not work or did not produce the expected outcomes, why not? </a:t>
            </a:r>
          </a:p>
          <a:p>
            <a:pPr marL="0" indent="0" eaLnBrk="1" hangingPunct="1">
              <a:defRPr/>
            </a:pPr>
            <a:endParaRPr lang="en-US" altLang="en-US" b="0" i="0" u="none" dirty="0" smtClean="0"/>
          </a:p>
          <a:p>
            <a:pPr marL="0" indent="0" eaLnBrk="1" hangingPunct="1">
              <a:defRPr/>
            </a:pPr>
            <a:r>
              <a:rPr lang="en-US" altLang="en-US" b="0" i="0" u="none" dirty="0" smtClean="0"/>
              <a:t>As </a:t>
            </a:r>
            <a:r>
              <a:rPr lang="en-US" altLang="en-US" b="0" i="0" u="none" dirty="0"/>
              <a:t>a practice facilitator, you need to not only know how effective your work was in training staff on TeamSTEPPS, but your effectiveness in assisting them with implementing TeamSTEPPS into their day-to-day activities to improve the delivery of care within a practice.</a:t>
            </a:r>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6</a:t>
            </a:fld>
            <a:endParaRPr lang="en-US" dirty="0"/>
          </a:p>
        </p:txBody>
      </p:sp>
    </p:spTree>
    <p:extLst>
      <p:ext uri="{BB962C8B-B14F-4D97-AF65-F5344CB8AC3E}">
        <p14:creationId xmlns:p14="http://schemas.microsoft.com/office/powerpoint/2010/main" val="223440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defRPr/>
            </a:pPr>
            <a:r>
              <a:rPr lang="en-US" altLang="en-US" b="0" i="0" u="none" dirty="0"/>
              <a:t>As shown on the slide, measurement is important across all the phases of the TeamSTEPPS implementation process. The results of the measurement provide many benefits, including helping you to identify the quality improvement needs in your area, looking at the data in your measurements. Also, it helps you to provide that data to help generate the leadership support or your staff buy-in on your efforts. It assesses what training needs you might have, providing information to drive the plan on how you will use and implement TeamSTEPPS.</a:t>
            </a:r>
          </a:p>
          <a:p>
            <a:pPr marL="0" indent="0" eaLnBrk="1" hangingPunct="1">
              <a:defRPr/>
            </a:pPr>
            <a:endParaRPr lang="en-US" altLang="en-US" b="0" i="0" u="none" dirty="0" smtClean="0"/>
          </a:p>
          <a:p>
            <a:pPr marL="0" indent="0" eaLnBrk="1" hangingPunct="1">
              <a:defRPr/>
            </a:pPr>
            <a:r>
              <a:rPr lang="en-US" altLang="en-US" b="0" i="0" u="none" dirty="0" smtClean="0"/>
              <a:t>Also</a:t>
            </a:r>
            <a:r>
              <a:rPr lang="en-US" altLang="en-US" b="0" i="0" u="none" dirty="0"/>
              <a:t>, as you move across that implementation phase and then going into phase two, you'll see that the measurement is also critical to evaluating the effectiveness of the TeamSTEPPS training and assessing how TeamSTEPPS has affected the staff attitudes, the patient perceptions, and the organization culture in your area. Looking at the data and measuring the effectiveness of the training can help you in identifying where your successes have been, and where are there areas for continued improvement, which is important for adapting the implementation plan.</a:t>
            </a:r>
          </a:p>
          <a:p>
            <a:pPr marL="0" indent="0" eaLnBrk="1" hangingPunct="1">
              <a:defRPr/>
            </a:pPr>
            <a:endParaRPr lang="en-US" altLang="en-US" b="0" i="0" u="none" dirty="0" smtClean="0"/>
          </a:p>
          <a:p>
            <a:pPr marL="0" indent="0" eaLnBrk="1" hangingPunct="1">
              <a:defRPr/>
            </a:pPr>
            <a:r>
              <a:rPr lang="en-US" altLang="en-US" b="0" i="0" u="none" dirty="0" smtClean="0"/>
              <a:t>I </a:t>
            </a:r>
            <a:r>
              <a:rPr lang="en-US" altLang="en-US" b="0" i="0" u="none" dirty="0"/>
              <a:t>like to think of the phase three sustainment plan as ongoing—that it's a journey that we're on for continuous improvement. We're continuing to refine and enhance our effectiveness as a team.</a:t>
            </a:r>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7</a:t>
            </a:fld>
            <a:endParaRPr lang="en-US" dirty="0"/>
          </a:p>
        </p:txBody>
      </p:sp>
    </p:spTree>
    <p:extLst>
      <p:ext uri="{BB962C8B-B14F-4D97-AF65-F5344CB8AC3E}">
        <p14:creationId xmlns:p14="http://schemas.microsoft.com/office/powerpoint/2010/main" val="2705606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r>
              <a:rPr lang="en-US" altLang="en-US" u="none" dirty="0"/>
              <a:t>In 1967, Kirkpatrick defined a multilevel model for evaluating the impact of training programs. This model continues to be widely used today and is regarded as a practical approach to training evaluation. When determining the effectiveness of any training intervention, Kirkpatrick advocated for examining four different outcomes of training:</a:t>
            </a:r>
          </a:p>
          <a:p>
            <a:pPr marL="0" indent="0" eaLnBrk="1" hangingPunct="1"/>
            <a:r>
              <a:rPr lang="en-US" altLang="en-US" u="none" dirty="0"/>
              <a:t>Level one are reactions. They're defined as the participants' perception of the training. How well did they like the training? Did they relate to whether the participants found the training useful? </a:t>
            </a:r>
          </a:p>
          <a:p>
            <a:pPr marL="0" indent="0" eaLnBrk="1" hangingPunct="1"/>
            <a:endParaRPr lang="en-US" altLang="en-US" u="none" dirty="0" smtClean="0"/>
          </a:p>
          <a:p>
            <a:pPr marL="0" indent="0" eaLnBrk="1" hangingPunct="1"/>
            <a:r>
              <a:rPr lang="en-US" altLang="en-US" u="none" dirty="0" smtClean="0"/>
              <a:t>Level </a:t>
            </a:r>
            <a:r>
              <a:rPr lang="en-US" altLang="en-US" u="none" dirty="0"/>
              <a:t>two is learning, and learning is really defined in three levels of: attitude, or how the people felt; knowledge—what people know; and skills—what did the people do with the information.</a:t>
            </a:r>
          </a:p>
          <a:p>
            <a:pPr marL="0" indent="0" eaLnBrk="1" hangingPunct="1"/>
            <a:endParaRPr lang="en-US" altLang="en-US" u="none" dirty="0" smtClean="0"/>
          </a:p>
          <a:p>
            <a:pPr marL="0" indent="0" eaLnBrk="1" hangingPunct="1"/>
            <a:r>
              <a:rPr lang="en-US" altLang="en-US" u="none" dirty="0" smtClean="0"/>
              <a:t>Moving </a:t>
            </a:r>
            <a:r>
              <a:rPr lang="en-US" altLang="en-US" u="none" dirty="0"/>
              <a:t>up into level three is the behavior. Behavior is defined as to whether the new attitudes, knowledge, and skills are transferred to the job—in other words, are the behaviors assessed—whether the participants used what they learned in the training on the job, and whether that produced an improved job performance for the individual.</a:t>
            </a:r>
          </a:p>
          <a:p>
            <a:pPr marL="0" indent="0" eaLnBrk="1" hangingPunct="1"/>
            <a:endParaRPr lang="en-US" altLang="en-US" u="none" dirty="0" smtClean="0"/>
          </a:p>
          <a:p>
            <a:pPr marL="0" indent="0" eaLnBrk="1" hangingPunct="1"/>
            <a:r>
              <a:rPr lang="en-US" altLang="en-US" u="none" dirty="0" smtClean="0"/>
              <a:t>And </a:t>
            </a:r>
            <a:r>
              <a:rPr lang="en-US" altLang="en-US" u="none" dirty="0"/>
              <a:t>level four: results, the highest level. The results are defined as the organization's benefits that are produced from the training. In the case of TeamSTEPPS, the results include patient outcome, such as a reduction in infection rates or an improvement in the patient perceptions of care; process outcomes could be the increase in the number of structured handoffs used or staff perception of patient safety. It could be the number of calls answered within a timeline period that you're looking for. The types of results depend on what TeamSTEPPS intervention you've targeted and trained as well.</a:t>
            </a:r>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8</a:t>
            </a:fld>
            <a:endParaRPr lang="en-US" dirty="0"/>
          </a:p>
        </p:txBody>
      </p:sp>
    </p:spTree>
    <p:extLst>
      <p:ext uri="{BB962C8B-B14F-4D97-AF65-F5344CB8AC3E}">
        <p14:creationId xmlns:p14="http://schemas.microsoft.com/office/powerpoint/2010/main" val="3215371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kern="1200" dirty="0">
                <a:solidFill>
                  <a:schemeClr val="tx1"/>
                </a:solidFill>
                <a:effectLst/>
                <a:latin typeface="Arial" charset="0"/>
                <a:ea typeface="+mn-ea"/>
                <a:cs typeface="+mn-cs"/>
              </a:rPr>
              <a:t>There are a number of useful measures for evaluating the impact of TeamSTEPPS that are also aligned with the Kirkpatrick model of training evaluation. These measures include: </a:t>
            </a:r>
          </a:p>
          <a:p>
            <a:endParaRPr lang="en-US" sz="1200" b="0" i="0" u="none" kern="1200" dirty="0" smtClean="0">
              <a:solidFill>
                <a:schemeClr val="tx1"/>
              </a:solidFill>
              <a:effectLst/>
              <a:latin typeface="Arial" charset="0"/>
              <a:ea typeface="+mn-ea"/>
              <a:cs typeface="+mn-cs"/>
            </a:endParaRPr>
          </a:p>
          <a:p>
            <a:r>
              <a:rPr lang="en-US" sz="1200" b="0" i="0" u="none" kern="1200" dirty="0" smtClean="0">
                <a:solidFill>
                  <a:schemeClr val="tx1"/>
                </a:solidFill>
                <a:effectLst/>
                <a:latin typeface="Arial" charset="0"/>
                <a:ea typeface="+mn-ea"/>
                <a:cs typeface="+mn-cs"/>
              </a:rPr>
              <a:t>For </a:t>
            </a:r>
            <a:r>
              <a:rPr lang="en-US" sz="1200" b="0" i="0" u="none" kern="1200" dirty="0">
                <a:solidFill>
                  <a:schemeClr val="tx1"/>
                </a:solidFill>
                <a:effectLst/>
                <a:latin typeface="Arial" charset="0"/>
                <a:ea typeface="+mn-ea"/>
                <a:cs typeface="+mn-cs"/>
              </a:rPr>
              <a:t>reactions, the TeamSTEPPS for Office-Based Care course evaluation form.</a:t>
            </a:r>
          </a:p>
          <a:p>
            <a:endParaRPr lang="en-US" sz="1200" b="0" i="0" u="none" kern="1200" dirty="0" smtClean="0">
              <a:solidFill>
                <a:schemeClr val="tx1"/>
              </a:solidFill>
              <a:effectLst/>
              <a:latin typeface="Arial" charset="0"/>
              <a:ea typeface="+mn-ea"/>
              <a:cs typeface="+mn-cs"/>
            </a:endParaRPr>
          </a:p>
          <a:p>
            <a:r>
              <a:rPr lang="en-US" sz="1200" b="0" i="0" u="none" kern="1200" dirty="0" smtClean="0">
                <a:solidFill>
                  <a:schemeClr val="tx1"/>
                </a:solidFill>
                <a:effectLst/>
                <a:latin typeface="Arial" charset="0"/>
                <a:ea typeface="+mn-ea"/>
                <a:cs typeface="+mn-cs"/>
              </a:rPr>
              <a:t>For </a:t>
            </a:r>
            <a:r>
              <a:rPr lang="en-US" sz="1200" b="0" i="0" u="none" kern="1200" dirty="0">
                <a:solidFill>
                  <a:schemeClr val="tx1"/>
                </a:solidFill>
                <a:effectLst/>
                <a:latin typeface="Arial" charset="0"/>
                <a:ea typeface="+mn-ea"/>
                <a:cs typeface="+mn-cs"/>
              </a:rPr>
              <a:t>learning, the TeamSTEPPS Teamwork Attitudes Questionnaire (or T-TAQ) for office-based care, TeamSTEPPS for Office-Based Care knowledge test, the Team Performance Observation Tool for office-based care, or the TeamSTEPPS Teamwork Perceptions Questionnaire (or T-TPQ) for office-based care.</a:t>
            </a:r>
          </a:p>
          <a:p>
            <a:endParaRPr lang="en-US" sz="1200" b="0" i="0" u="none" kern="1200" dirty="0" smtClean="0">
              <a:solidFill>
                <a:schemeClr val="tx1"/>
              </a:solidFill>
              <a:effectLst/>
              <a:latin typeface="Arial" charset="0"/>
              <a:ea typeface="+mn-ea"/>
              <a:cs typeface="+mn-cs"/>
            </a:endParaRPr>
          </a:p>
          <a:p>
            <a:r>
              <a:rPr lang="en-US" sz="1200" b="0" i="0" u="none" kern="1200" dirty="0" smtClean="0">
                <a:solidFill>
                  <a:schemeClr val="tx1"/>
                </a:solidFill>
                <a:effectLst/>
                <a:latin typeface="Arial" charset="0"/>
                <a:ea typeface="+mn-ea"/>
                <a:cs typeface="+mn-cs"/>
              </a:rPr>
              <a:t>For </a:t>
            </a:r>
            <a:r>
              <a:rPr lang="en-US" sz="1200" b="0" i="0" u="none" kern="1200" dirty="0">
                <a:solidFill>
                  <a:schemeClr val="tx1"/>
                </a:solidFill>
                <a:effectLst/>
                <a:latin typeface="Arial" charset="0"/>
                <a:ea typeface="+mn-ea"/>
                <a:cs typeface="+mn-cs"/>
              </a:rPr>
              <a:t>behavior, we have the Team Performance Observation Tool for office-based care, the TeamSTEPPS Teamwork Perceptions Questionnaire (or T-TPQ) for office-based care, and the AHRQ Medical Office Survey on Patient Safety Culture.</a:t>
            </a:r>
          </a:p>
          <a:p>
            <a:endParaRPr lang="en-US" sz="1200" b="0" i="0" u="none" kern="1200" dirty="0" smtClean="0">
              <a:solidFill>
                <a:schemeClr val="tx1"/>
              </a:solidFill>
              <a:effectLst/>
              <a:latin typeface="Arial" charset="0"/>
              <a:ea typeface="+mn-ea"/>
              <a:cs typeface="+mn-cs"/>
            </a:endParaRPr>
          </a:p>
          <a:p>
            <a:r>
              <a:rPr lang="en-US" sz="1200" b="0" i="0" u="none" kern="1200" dirty="0" smtClean="0">
                <a:solidFill>
                  <a:schemeClr val="tx1"/>
                </a:solidFill>
                <a:effectLst/>
                <a:latin typeface="Arial" charset="0"/>
                <a:ea typeface="+mn-ea"/>
                <a:cs typeface="+mn-cs"/>
              </a:rPr>
              <a:t>Ways </a:t>
            </a:r>
            <a:r>
              <a:rPr lang="en-US" sz="1200" b="0" i="0" u="none" kern="1200" dirty="0">
                <a:solidFill>
                  <a:schemeClr val="tx1"/>
                </a:solidFill>
                <a:effectLst/>
                <a:latin typeface="Arial" charset="0"/>
                <a:ea typeface="+mn-ea"/>
                <a:cs typeface="+mn-cs"/>
              </a:rPr>
              <a:t>to measure results include patient outcome and clinical process measures, the AHRQ Medical Office Survey on Patient Safety Culture, and the CAHPS survey for patient-centered medical homes. </a:t>
            </a:r>
          </a:p>
          <a:p>
            <a:endParaRPr lang="en-US" sz="1200" b="0" i="0" u="none" kern="1200" dirty="0" smtClean="0">
              <a:solidFill>
                <a:schemeClr val="tx1"/>
              </a:solidFill>
              <a:effectLst/>
              <a:latin typeface="Arial" charset="0"/>
              <a:ea typeface="+mn-ea"/>
              <a:cs typeface="+mn-cs"/>
            </a:endParaRPr>
          </a:p>
          <a:p>
            <a:r>
              <a:rPr lang="en-US" sz="1200" b="0" i="0" u="none" kern="1200" dirty="0" smtClean="0">
                <a:solidFill>
                  <a:schemeClr val="tx1"/>
                </a:solidFill>
                <a:effectLst/>
                <a:latin typeface="Arial" charset="0"/>
                <a:ea typeface="+mn-ea"/>
                <a:cs typeface="+mn-cs"/>
              </a:rPr>
              <a:t>These </a:t>
            </a:r>
            <a:r>
              <a:rPr lang="en-US" sz="1200" b="0" i="0" u="none" kern="1200" dirty="0">
                <a:solidFill>
                  <a:schemeClr val="tx1"/>
                </a:solidFill>
                <a:effectLst/>
                <a:latin typeface="Arial" charset="0"/>
                <a:ea typeface="+mn-ea"/>
                <a:cs typeface="+mn-cs"/>
              </a:rPr>
              <a:t>measures will be reviewed in more detail as we progress through the module and will include information about where they can be accessed.</a:t>
            </a:r>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9</a:t>
            </a:fld>
            <a:endParaRPr lang="en-US" dirty="0"/>
          </a:p>
        </p:txBody>
      </p:sp>
    </p:spTree>
    <p:extLst>
      <p:ext uri="{BB962C8B-B14F-4D97-AF65-F5344CB8AC3E}">
        <p14:creationId xmlns:p14="http://schemas.microsoft.com/office/powerpoint/2010/main" val="22897942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9"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Photo of doctor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 y="-3304"/>
            <a:ext cx="9144000" cy="5151120"/>
          </a:xfrm>
          <a:prstGeom prst="rect">
            <a:avLst/>
          </a:prstGeom>
        </p:spPr>
      </p:pic>
      <p:sp>
        <p:nvSpPr>
          <p:cNvPr id="2" name="Title 1"/>
          <p:cNvSpPr>
            <a:spLocks noGrp="1"/>
          </p:cNvSpPr>
          <p:nvPr>
            <p:ph type="ctrTitle" hasCustomPrompt="1"/>
            <p:custDataLst>
              <p:tags r:id="rId1"/>
            </p:custDataLst>
          </p:nvPr>
        </p:nvSpPr>
        <p:spPr>
          <a:xfrm>
            <a:off x="0" y="2401084"/>
            <a:ext cx="9143999" cy="693108"/>
          </a:xfrm>
        </p:spPr>
        <p:txBody>
          <a:bodyPr lIns="0" tIns="0" rIns="0" bIns="0" anchor="ctr" anchorCtr="0">
            <a:normAutofit/>
          </a:bodyPr>
          <a:lstStyle>
            <a:lvl1pPr algn="ctr">
              <a:defRPr sz="2000" spc="0" baseline="0">
                <a:solidFill>
                  <a:schemeClr val="bg1">
                    <a:lumMod val="95000"/>
                  </a:schemeClr>
                </a:solidFill>
                <a:effectLst>
                  <a:outerShdw blurRad="50800" dist="38100" dir="2700000" algn="tl" rotWithShape="0">
                    <a:prstClr val="black">
                      <a:alpha val="82000"/>
                    </a:prstClr>
                  </a:outerShdw>
                </a:effectLst>
              </a:defRPr>
            </a:lvl1pPr>
          </a:lstStyle>
          <a:p>
            <a:r>
              <a:rPr lang="en-US" dirty="0"/>
              <a:t>Module 1: Implementation Planning</a:t>
            </a:r>
          </a:p>
        </p:txBody>
      </p:sp>
      <p:sp>
        <p:nvSpPr>
          <p:cNvPr id="3" name="Subtitle 2"/>
          <p:cNvSpPr>
            <a:spLocks noGrp="1"/>
          </p:cNvSpPr>
          <p:nvPr>
            <p:ph type="subTitle" idx="1" hasCustomPrompt="1"/>
            <p:custDataLst>
              <p:tags r:id="rId2"/>
            </p:custDataLst>
          </p:nvPr>
        </p:nvSpPr>
        <p:spPr>
          <a:xfrm>
            <a:off x="0" y="1914508"/>
            <a:ext cx="9143999" cy="671151"/>
          </a:xfrm>
        </p:spPr>
        <p:txBody>
          <a:bodyPr>
            <a:normAutofit/>
          </a:bodyPr>
          <a:lstStyle>
            <a:lvl1pPr marL="0" indent="0" algn="ctr">
              <a:buNone/>
              <a:defRPr sz="2800" b="0"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Primary Care Online Course</a:t>
            </a:r>
          </a:p>
        </p:txBody>
      </p:sp>
      <p:sp>
        <p:nvSpPr>
          <p:cNvPr id="56" name="Text Placeholder 55"/>
          <p:cNvSpPr>
            <a:spLocks noGrp="1"/>
          </p:cNvSpPr>
          <p:nvPr>
            <p:ph type="body" sz="quarter" idx="10" hasCustomPrompt="1"/>
            <p:custDataLst>
              <p:tags r:id="rId3"/>
            </p:custDataLst>
          </p:nvPr>
        </p:nvSpPr>
        <p:spPr>
          <a:xfrm>
            <a:off x="-2" y="1037791"/>
            <a:ext cx="9144002" cy="485775"/>
          </a:xfrm>
        </p:spPr>
        <p:txBody>
          <a:bodyPr>
            <a:noAutofit/>
          </a:bodyPr>
          <a:lstStyle>
            <a:lvl1pPr marL="0" indent="0" algn="ctr">
              <a:buNone/>
              <a:defRPr sz="2800">
                <a:solidFill>
                  <a:schemeClr val="tx2">
                    <a:lumMod val="50000"/>
                  </a:schemeClr>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Welcome to the</a:t>
            </a:r>
          </a:p>
        </p:txBody>
      </p:sp>
      <p:pic>
        <p:nvPicPr>
          <p:cNvPr id="61" name="Picture 60" descr="TeamSTEPPS"/>
          <p:cNvPicPr>
            <a:picLocks noChangeAspect="1"/>
          </p:cNvPicPr>
          <p:nvPr/>
        </p:nvPicPr>
        <p:blipFill rotWithShape="1">
          <a:blip r:embed="rId6" cstate="screen">
            <a:extLst>
              <a:ext uri="{28A0092B-C50C-407E-A947-70E740481C1C}">
                <a14:useLocalDpi xmlns:a14="http://schemas.microsoft.com/office/drawing/2010/main"/>
              </a:ext>
            </a:extLst>
          </a:blip>
          <a:srcRect r="17620"/>
          <a:stretch/>
        </p:blipFill>
        <p:spPr>
          <a:xfrm>
            <a:off x="3082095" y="1486792"/>
            <a:ext cx="2979808" cy="542570"/>
          </a:xfrm>
          <a:prstGeom prst="rect">
            <a:avLst/>
          </a:prstGeom>
        </p:spPr>
      </p:pic>
      <p:pic>
        <p:nvPicPr>
          <p:cNvPr id="5" name="Picture 4" title="TeamSTEPPS logo"/>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98185" y="188166"/>
            <a:ext cx="1160424" cy="938165"/>
          </a:xfrm>
          <a:prstGeom prst="rect">
            <a:avLst/>
          </a:prstGeom>
        </p:spPr>
      </p:pic>
    </p:spTree>
    <p:extLst>
      <p:ext uri="{BB962C8B-B14F-4D97-AF65-F5344CB8AC3E}">
        <p14:creationId xmlns:p14="http://schemas.microsoft.com/office/powerpoint/2010/main" val="3430496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Text">
    <p:spTree>
      <p:nvGrpSpPr>
        <p:cNvPr id="1" name=""/>
        <p:cNvGrpSpPr/>
        <p:nvPr/>
      </p:nvGrpSpPr>
      <p:grpSpPr>
        <a:xfrm>
          <a:off x="0" y="0"/>
          <a:ext cx="0" cy="0"/>
          <a:chOff x="0" y="0"/>
          <a:chExt cx="0" cy="0"/>
        </a:xfrm>
      </p:grpSpPr>
      <p:sp>
        <p:nvSpPr>
          <p:cNvPr id="14" name="Rectangle 13"/>
          <p:cNvSpPr/>
          <p:nvPr>
            <p:custDataLst>
              <p:tags r:id="rId1"/>
            </p:custDataLst>
          </p:nvPr>
        </p:nvSpPr>
        <p:spPr>
          <a:xfrm>
            <a:off x="-81116" y="4869027"/>
            <a:ext cx="9298858" cy="286403"/>
          </a:xfrm>
          <a:prstGeom prst="rect">
            <a:avLst/>
          </a:prstGeom>
          <a:gradFill flip="none" rotWithShape="1">
            <a:gsLst>
              <a:gs pos="50000">
                <a:srgbClr val="009EA0">
                  <a:lumMod val="90000"/>
                  <a:lumOff val="10000"/>
                </a:srgbClr>
              </a:gs>
              <a:gs pos="100000">
                <a:srgbClr val="009EA0">
                  <a:lumMod val="95000"/>
                </a:srgbClr>
              </a:gs>
              <a:gs pos="0">
                <a:srgbClr val="009EA0">
                  <a:lumMod val="95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009EA0"/>
                </a:solidFill>
              </a:defRPr>
            </a:lvl1pPr>
          </a:lstStyle>
          <a:p>
            <a:r>
              <a:rPr lang="en-US" dirty="0"/>
              <a:t>Click to edit Master title style</a:t>
            </a:r>
          </a:p>
        </p:txBody>
      </p:sp>
      <p:sp>
        <p:nvSpPr>
          <p:cNvPr id="4" name="Text Placeholder 3"/>
          <p:cNvSpPr>
            <a:spLocks noGrp="1"/>
          </p:cNvSpPr>
          <p:nvPr>
            <p:ph type="body" sz="quarter" idx="10"/>
            <p:custDataLst>
              <p:tags r:id="rId3"/>
            </p:custDataLst>
          </p:nvPr>
        </p:nvSpPr>
        <p:spPr>
          <a:xfrm>
            <a:off x="182878" y="768096"/>
            <a:ext cx="8797315" cy="4018633"/>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txBox="1">
            <a:spLocks/>
          </p:cNvSpPr>
          <p:nvPr>
            <p:custDataLst>
              <p:tags r:id="rId4"/>
            </p:custDataLst>
          </p:nvPr>
        </p:nvSpPr>
        <p:spPr>
          <a:xfrm>
            <a:off x="238021" y="4878923"/>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Module 10: Measurement</a:t>
            </a:r>
          </a:p>
        </p:txBody>
      </p:sp>
      <p:sp>
        <p:nvSpPr>
          <p:cNvPr id="9" name="Text Placeholder 5"/>
          <p:cNvSpPr txBox="1">
            <a:spLocks/>
          </p:cNvSpPr>
          <p:nvPr>
            <p:custDataLst>
              <p:tags r:id="rId5"/>
            </p:custDataLst>
          </p:nvPr>
        </p:nvSpPr>
        <p:spPr>
          <a:xfrm>
            <a:off x="8167822" y="4876685"/>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endParaRPr lang="en-US" sz="1000" dirty="0"/>
          </a:p>
        </p:txBody>
      </p:sp>
      <p:grpSp>
        <p:nvGrpSpPr>
          <p:cNvPr id="15" name="Group 14"/>
          <p:cNvGrpSpPr/>
          <p:nvPr>
            <p:custDataLst>
              <p:tags r:id="rId6"/>
            </p:custDataLst>
          </p:nvPr>
        </p:nvGrpSpPr>
        <p:grpSpPr>
          <a:xfrm>
            <a:off x="-81117" y="54429"/>
            <a:ext cx="1022162" cy="589808"/>
            <a:chOff x="-81117" y="54429"/>
            <a:chExt cx="1022162" cy="589808"/>
          </a:xfrm>
        </p:grpSpPr>
        <p:sp>
          <p:nvSpPr>
            <p:cNvPr id="6" name="Round Same Side Corner Rectangle 5"/>
            <p:cNvSpPr/>
            <p:nvPr userDrawn="1">
              <p:custDataLst>
                <p:tags r:id="rId7"/>
              </p:custDataLst>
            </p:nvPr>
          </p:nvSpPr>
          <p:spPr>
            <a:xfrm rot="5400000">
              <a:off x="135060" y="-161748"/>
              <a:ext cx="589808" cy="1022162"/>
            </a:xfrm>
            <a:prstGeom prst="round2SameRect">
              <a:avLst>
                <a:gd name="adj1" fmla="val 37849"/>
                <a:gd name="adj2" fmla="val 1286"/>
              </a:avLst>
            </a:prstGeom>
            <a:gradFill flip="none" rotWithShape="1">
              <a:gsLst>
                <a:gs pos="0">
                  <a:srgbClr val="009EA0">
                    <a:lumMod val="80000"/>
                  </a:srgbClr>
                </a:gs>
                <a:gs pos="100000">
                  <a:srgbClr val="009EA0">
                    <a:lumMod val="100000"/>
                  </a:srgbClr>
                </a:gs>
              </a:gsLst>
              <a:lin ang="10800000" scaled="1"/>
              <a:tileRect/>
            </a:gradFill>
            <a:ln>
              <a:noFill/>
            </a:ln>
            <a:effectLst>
              <a:outerShdw blurRad="50800" dist="25400" algn="tl" rotWithShape="0">
                <a:srgbClr val="009EA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63642" y="113454"/>
              <a:ext cx="561111" cy="453423"/>
            </a:xfrm>
            <a:prstGeom prst="rect">
              <a:avLst/>
            </a:prstGeom>
          </p:spPr>
        </p:pic>
      </p:grpSp>
    </p:spTree>
    <p:extLst>
      <p:ext uri="{BB962C8B-B14F-4D97-AF65-F5344CB8AC3E}">
        <p14:creationId xmlns:p14="http://schemas.microsoft.com/office/powerpoint/2010/main" val="70872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alf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05840" y="-2"/>
            <a:ext cx="8020074" cy="685800"/>
          </a:xfrm>
        </p:spPr>
        <p:txBody>
          <a:bodyPr>
            <a:normAutofit/>
          </a:bodyPr>
          <a:lstStyle>
            <a:lvl1pPr>
              <a:defRPr sz="3200" spc="-100" baseline="0">
                <a:solidFill>
                  <a:srgbClr val="009EA0"/>
                </a:solidFill>
              </a:defRPr>
            </a:lvl1pPr>
          </a:lstStyle>
          <a:p>
            <a:r>
              <a:rPr lang="en-US" dirty="0"/>
              <a:t>Click to edit Master title style</a:t>
            </a:r>
          </a:p>
        </p:txBody>
      </p:sp>
      <p:sp>
        <p:nvSpPr>
          <p:cNvPr id="4" name="Text Placeholder 3"/>
          <p:cNvSpPr>
            <a:spLocks noGrp="1"/>
          </p:cNvSpPr>
          <p:nvPr>
            <p:ph type="body" sz="quarter" idx="10"/>
            <p:custDataLst>
              <p:tags r:id="rId2"/>
            </p:custDataLst>
          </p:nvPr>
        </p:nvSpPr>
        <p:spPr>
          <a:xfrm>
            <a:off x="182879" y="768095"/>
            <a:ext cx="4620769" cy="4023360"/>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Rectangle 30"/>
          <p:cNvSpPr/>
          <p:nvPr>
            <p:custDataLst>
              <p:tags r:id="rId3"/>
            </p:custDataLst>
          </p:nvPr>
        </p:nvSpPr>
        <p:spPr>
          <a:xfrm>
            <a:off x="-81116" y="4869027"/>
            <a:ext cx="9298858" cy="286403"/>
          </a:xfrm>
          <a:prstGeom prst="rect">
            <a:avLst/>
          </a:prstGeom>
          <a:gradFill flip="none" rotWithShape="1">
            <a:gsLst>
              <a:gs pos="50000">
                <a:srgbClr val="009EA0">
                  <a:lumMod val="90000"/>
                  <a:lumOff val="10000"/>
                </a:srgbClr>
              </a:gs>
              <a:gs pos="100000">
                <a:srgbClr val="009EA0">
                  <a:lumMod val="95000"/>
                </a:srgbClr>
              </a:gs>
              <a:gs pos="0">
                <a:srgbClr val="009EA0">
                  <a:lumMod val="95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 Placeholder 5"/>
          <p:cNvSpPr txBox="1">
            <a:spLocks/>
          </p:cNvSpPr>
          <p:nvPr>
            <p:custDataLst>
              <p:tags r:id="rId4"/>
            </p:custDataLst>
          </p:nvPr>
        </p:nvSpPr>
        <p:spPr>
          <a:xfrm>
            <a:off x="238021" y="4878923"/>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Module 10: Measurement</a:t>
            </a:r>
          </a:p>
        </p:txBody>
      </p:sp>
      <p:sp>
        <p:nvSpPr>
          <p:cNvPr id="33" name="Text Placeholder 5"/>
          <p:cNvSpPr txBox="1">
            <a:spLocks/>
          </p:cNvSpPr>
          <p:nvPr>
            <p:custDataLst>
              <p:tags r:id="rId5"/>
            </p:custDataLst>
          </p:nvPr>
        </p:nvSpPr>
        <p:spPr>
          <a:xfrm>
            <a:off x="8167822" y="4876685"/>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endParaRPr lang="en-US" sz="1000" dirty="0"/>
          </a:p>
        </p:txBody>
      </p:sp>
      <p:grpSp>
        <p:nvGrpSpPr>
          <p:cNvPr id="55" name="Group 54"/>
          <p:cNvGrpSpPr/>
          <p:nvPr>
            <p:custDataLst>
              <p:tags r:id="rId6"/>
            </p:custDataLst>
          </p:nvPr>
        </p:nvGrpSpPr>
        <p:grpSpPr>
          <a:xfrm>
            <a:off x="-81117" y="54429"/>
            <a:ext cx="1022162" cy="589808"/>
            <a:chOff x="-81117" y="54429"/>
            <a:chExt cx="1022162" cy="589808"/>
          </a:xfrm>
        </p:grpSpPr>
        <p:sp>
          <p:nvSpPr>
            <p:cNvPr id="56" name="Round Same Side Corner Rectangle 55"/>
            <p:cNvSpPr/>
            <p:nvPr userDrawn="1">
              <p:custDataLst>
                <p:tags r:id="rId7"/>
              </p:custDataLst>
            </p:nvPr>
          </p:nvSpPr>
          <p:spPr>
            <a:xfrm rot="5400000">
              <a:off x="135060" y="-161748"/>
              <a:ext cx="589808" cy="1022162"/>
            </a:xfrm>
            <a:prstGeom prst="round2SameRect">
              <a:avLst>
                <a:gd name="adj1" fmla="val 37849"/>
                <a:gd name="adj2" fmla="val 1286"/>
              </a:avLst>
            </a:prstGeom>
            <a:gradFill flip="none" rotWithShape="1">
              <a:gsLst>
                <a:gs pos="0">
                  <a:srgbClr val="009EA0">
                    <a:lumMod val="80000"/>
                  </a:srgbClr>
                </a:gs>
                <a:gs pos="100000">
                  <a:srgbClr val="009EA0">
                    <a:lumMod val="100000"/>
                  </a:srgbClr>
                </a:gs>
              </a:gsLst>
              <a:lin ang="10800000" scaled="1"/>
              <a:tileRect/>
            </a:gradFill>
            <a:ln>
              <a:noFill/>
            </a:ln>
            <a:effectLst>
              <a:outerShdw blurRad="50800" dist="25400" algn="tl" rotWithShape="0">
                <a:srgbClr val="009EA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7" name="Picture 56"/>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63642" y="113454"/>
              <a:ext cx="561111" cy="453423"/>
            </a:xfrm>
            <a:prstGeom prst="rect">
              <a:avLst/>
            </a:prstGeom>
          </p:spPr>
        </p:pic>
      </p:grpSp>
    </p:spTree>
    <p:extLst>
      <p:ext uri="{BB962C8B-B14F-4D97-AF65-F5344CB8AC3E}">
        <p14:creationId xmlns:p14="http://schemas.microsoft.com/office/powerpoint/2010/main" val="1297454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05840" y="-2"/>
            <a:ext cx="8020074" cy="685800"/>
          </a:xfrm>
        </p:spPr>
        <p:txBody>
          <a:bodyPr>
            <a:normAutofit/>
          </a:bodyPr>
          <a:lstStyle>
            <a:lvl1pPr>
              <a:defRPr sz="3200" spc="-100" baseline="0">
                <a:solidFill>
                  <a:srgbClr val="009EA0"/>
                </a:solidFill>
              </a:defRPr>
            </a:lvl1pPr>
          </a:lstStyle>
          <a:p>
            <a:r>
              <a:rPr lang="en-US" dirty="0"/>
              <a:t>Click to edit Master title style</a:t>
            </a:r>
          </a:p>
        </p:txBody>
      </p:sp>
      <p:sp>
        <p:nvSpPr>
          <p:cNvPr id="4" name="Text Placeholder 3"/>
          <p:cNvSpPr>
            <a:spLocks noGrp="1"/>
          </p:cNvSpPr>
          <p:nvPr>
            <p:ph type="body" sz="quarter" idx="10"/>
            <p:custDataLst>
              <p:tags r:id="rId2"/>
            </p:custDataLst>
          </p:nvPr>
        </p:nvSpPr>
        <p:spPr>
          <a:xfrm>
            <a:off x="182879" y="768095"/>
            <a:ext cx="4620769" cy="4023360"/>
          </a:xfrm>
        </p:spPr>
        <p:txBody>
          <a:bodyPr>
            <a:normAutofit/>
          </a:bodyPr>
          <a:lstStyle>
            <a:lvl1pPr marL="0" indent="0">
              <a:spcBef>
                <a:spcPts val="0"/>
              </a:spcBef>
              <a:spcAft>
                <a:spcPts val="1200"/>
              </a:spcAft>
              <a:buNone/>
              <a:defRPr sz="2000">
                <a:solidFill>
                  <a:schemeClr val="tx2">
                    <a:lumMod val="50000"/>
                  </a:schemeClr>
                </a:solidFill>
              </a:defRPr>
            </a:lvl1pPr>
            <a:lvl2pPr marL="401638" indent="-285750">
              <a:spcBef>
                <a:spcPts val="0"/>
              </a:spcBef>
              <a:spcAft>
                <a:spcPts val="1200"/>
              </a:spcAft>
              <a:buFont typeface="Arial" panose="020B0604020202020204" pitchFamily="34" charset="0"/>
              <a:buChar char="•"/>
              <a:defRPr sz="2000">
                <a:solidFill>
                  <a:schemeClr val="tx2">
                    <a:lumMod val="50000"/>
                  </a:schemeClr>
                </a:solidFill>
              </a:defRPr>
            </a:lvl2pPr>
            <a:lvl3pPr marL="688975" indent="-228600">
              <a:spcBef>
                <a:spcPts val="0"/>
              </a:spcBef>
              <a:spcAft>
                <a:spcPts val="1200"/>
              </a:spcAft>
              <a:defRPr sz="2000">
                <a:solidFill>
                  <a:schemeClr val="tx2">
                    <a:lumMod val="50000"/>
                  </a:schemeClr>
                </a:solidFill>
              </a:defRPr>
            </a:lvl3pPr>
            <a:lvl4pPr marL="1030288" indent="-228600">
              <a:spcBef>
                <a:spcPts val="0"/>
              </a:spcBef>
              <a:spcAft>
                <a:spcPts val="1200"/>
              </a:spcAft>
              <a:defRPr sz="2000">
                <a:solidFill>
                  <a:schemeClr val="tx2">
                    <a:lumMod val="50000"/>
                  </a:schemeClr>
                </a:solidFill>
              </a:defRPr>
            </a:lvl4pPr>
            <a:lvl5pPr marL="1316038" indent="-228600">
              <a:spcBef>
                <a:spcPts val="0"/>
              </a:spcBef>
              <a:spcAft>
                <a:spcPts val="1200"/>
              </a:spcAft>
              <a:defRPr sz="2000">
                <a:solidFill>
                  <a:schemeClr val="tx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Rectangle 21"/>
          <p:cNvSpPr/>
          <p:nvPr>
            <p:custDataLst>
              <p:tags r:id="rId3"/>
            </p:custDataLst>
          </p:nvPr>
        </p:nvSpPr>
        <p:spPr>
          <a:xfrm>
            <a:off x="-81116" y="4869027"/>
            <a:ext cx="9298858" cy="286403"/>
          </a:xfrm>
          <a:prstGeom prst="rect">
            <a:avLst/>
          </a:prstGeom>
          <a:gradFill flip="none" rotWithShape="1">
            <a:gsLst>
              <a:gs pos="50000">
                <a:srgbClr val="009EA0">
                  <a:lumMod val="90000"/>
                  <a:lumOff val="10000"/>
                </a:srgbClr>
              </a:gs>
              <a:gs pos="100000">
                <a:srgbClr val="009EA0">
                  <a:lumMod val="95000"/>
                </a:srgbClr>
              </a:gs>
              <a:gs pos="0">
                <a:srgbClr val="009EA0">
                  <a:lumMod val="95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5"/>
          <p:cNvSpPr txBox="1">
            <a:spLocks/>
          </p:cNvSpPr>
          <p:nvPr>
            <p:custDataLst>
              <p:tags r:id="rId4"/>
            </p:custDataLst>
          </p:nvPr>
        </p:nvSpPr>
        <p:spPr>
          <a:xfrm>
            <a:off x="238021" y="4878923"/>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Module 10: Measurement</a:t>
            </a:r>
          </a:p>
        </p:txBody>
      </p:sp>
      <p:sp>
        <p:nvSpPr>
          <p:cNvPr id="24" name="Text Placeholder 5"/>
          <p:cNvSpPr txBox="1">
            <a:spLocks/>
          </p:cNvSpPr>
          <p:nvPr>
            <p:custDataLst>
              <p:tags r:id="rId5"/>
            </p:custDataLst>
          </p:nvPr>
        </p:nvSpPr>
        <p:spPr>
          <a:xfrm>
            <a:off x="8167822" y="4876685"/>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endParaRPr lang="en-US" sz="1000" dirty="0"/>
          </a:p>
        </p:txBody>
      </p:sp>
      <p:grpSp>
        <p:nvGrpSpPr>
          <p:cNvPr id="41" name="Group 40"/>
          <p:cNvGrpSpPr/>
          <p:nvPr>
            <p:custDataLst>
              <p:tags r:id="rId6"/>
            </p:custDataLst>
          </p:nvPr>
        </p:nvGrpSpPr>
        <p:grpSpPr>
          <a:xfrm>
            <a:off x="-81117" y="54429"/>
            <a:ext cx="1022162" cy="589808"/>
            <a:chOff x="-81117" y="54429"/>
            <a:chExt cx="1022162" cy="589808"/>
          </a:xfrm>
        </p:grpSpPr>
        <p:sp>
          <p:nvSpPr>
            <p:cNvPr id="42" name="Round Same Side Corner Rectangle 41"/>
            <p:cNvSpPr/>
            <p:nvPr userDrawn="1">
              <p:custDataLst>
                <p:tags r:id="rId7"/>
              </p:custDataLst>
            </p:nvPr>
          </p:nvSpPr>
          <p:spPr>
            <a:xfrm rot="5400000">
              <a:off x="135060" y="-161748"/>
              <a:ext cx="589808" cy="1022162"/>
            </a:xfrm>
            <a:prstGeom prst="round2SameRect">
              <a:avLst>
                <a:gd name="adj1" fmla="val 37849"/>
                <a:gd name="adj2" fmla="val 1286"/>
              </a:avLst>
            </a:prstGeom>
            <a:gradFill flip="none" rotWithShape="1">
              <a:gsLst>
                <a:gs pos="0">
                  <a:srgbClr val="009EA0">
                    <a:lumMod val="80000"/>
                  </a:srgbClr>
                </a:gs>
                <a:gs pos="100000">
                  <a:srgbClr val="009EA0">
                    <a:lumMod val="100000"/>
                  </a:srgbClr>
                </a:gs>
              </a:gsLst>
              <a:lin ang="10800000" scaled="1"/>
              <a:tileRect/>
            </a:gradFill>
            <a:ln>
              <a:noFill/>
            </a:ln>
            <a:effectLst>
              <a:outerShdw blurRad="50800" dist="25400" algn="tl" rotWithShape="0">
                <a:srgbClr val="009EA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3" name="Picture 42"/>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63642" y="113454"/>
              <a:ext cx="561111" cy="453423"/>
            </a:xfrm>
            <a:prstGeom prst="rect">
              <a:avLst/>
            </a:prstGeom>
          </p:spPr>
        </p:pic>
      </p:grpSp>
    </p:spTree>
    <p:extLst>
      <p:ext uri="{BB962C8B-B14F-4D97-AF65-F5344CB8AC3E}">
        <p14:creationId xmlns:p14="http://schemas.microsoft.com/office/powerpoint/2010/main" val="9849936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0"/>
                <a:lumOff val="100000"/>
              </a:schemeClr>
            </a:gs>
            <a:gs pos="86000">
              <a:schemeClr val="bg1">
                <a:lumMod val="100000"/>
              </a:schemeClr>
            </a:gs>
            <a:gs pos="100000">
              <a:srgbClr val="009EA0">
                <a:lumMod val="80000"/>
                <a:lumOff val="20000"/>
                <a:alpha val="30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6"/>
            </p:custDataLst>
          </p:nvPr>
        </p:nvSpPr>
        <p:spPr>
          <a:xfrm>
            <a:off x="831273" y="0"/>
            <a:ext cx="8038407"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7"/>
            </p:custDataLst>
          </p:nvPr>
        </p:nvSpPr>
        <p:spPr>
          <a:xfrm>
            <a:off x="182880" y="768096"/>
            <a:ext cx="8778240" cy="39380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5114240"/>
      </p:ext>
    </p:extLst>
  </p:cSld>
  <p:clrMap bg1="lt1" tx1="dk1" bg2="lt2" tx2="dk2" accent1="accent1" accent2="accent2" accent3="accent3" accent4="accent4" accent5="accent5" accent6="accent6" hlink="hlink" folHlink="folHlink"/>
  <p:sldLayoutIdLst>
    <p:sldLayoutId id="2147493461" r:id="rId1"/>
    <p:sldLayoutId id="2147493462" r:id="rId2"/>
    <p:sldLayoutId id="2147493463" r:id="rId3"/>
    <p:sldLayoutId id="2147493464" r:id="rId4"/>
  </p:sldLayoutIdLst>
  <p:txStyles>
    <p:titleStyle>
      <a:lvl1pPr algn="l" defTabSz="457200" rtl="0" eaLnBrk="1" latinLnBrk="0" hangingPunct="1">
        <a:spcBef>
          <a:spcPct val="0"/>
        </a:spcBef>
        <a:buNone/>
        <a:defRPr sz="3200" b="0" i="0" u="none" kern="1200" spc="-100" baseline="0">
          <a:solidFill>
            <a:srgbClr val="009EA0"/>
          </a:solidFill>
          <a:latin typeface="+mj-lt"/>
          <a:ea typeface="+mj-ea"/>
          <a:cs typeface="Arial"/>
        </a:defRPr>
      </a:lvl1pPr>
    </p:titleStyle>
    <p:bodyStyle>
      <a:lvl1pPr marL="0" indent="0" algn="l" defTabSz="457200" rtl="0" eaLnBrk="1" latinLnBrk="0" hangingPunct="1">
        <a:spcBef>
          <a:spcPts val="0"/>
        </a:spcBef>
        <a:spcAft>
          <a:spcPts val="1200"/>
        </a:spcAft>
        <a:buFont typeface="Arial"/>
        <a:buNone/>
        <a:defRPr sz="2000" kern="1200">
          <a:solidFill>
            <a:schemeClr val="tx2">
              <a:lumMod val="50000"/>
            </a:schemeClr>
          </a:solidFill>
          <a:latin typeface="+mn-lt"/>
          <a:ea typeface="+mn-ea"/>
          <a:cs typeface="Arial"/>
        </a:defRPr>
      </a:lvl1pPr>
      <a:lvl2pPr marL="400050" indent="-285750" algn="l" defTabSz="457200" rtl="0" eaLnBrk="1" latinLnBrk="0" hangingPunct="1">
        <a:spcBef>
          <a:spcPts val="0"/>
        </a:spcBef>
        <a:spcAft>
          <a:spcPts val="1200"/>
        </a:spcAft>
        <a:buFont typeface="Arial" panose="020B0604020202020204" pitchFamily="34" charset="0"/>
        <a:buChar char="•"/>
        <a:defRPr sz="2000" b="0" i="0" u="none" kern="1200">
          <a:solidFill>
            <a:schemeClr val="tx2">
              <a:lumMod val="50000"/>
            </a:schemeClr>
          </a:solidFill>
          <a:latin typeface="+mn-lt"/>
          <a:ea typeface="+mn-ea"/>
          <a:cs typeface="Arial"/>
        </a:defRPr>
      </a:lvl2pPr>
      <a:lvl3pPr marL="687388" indent="-227013"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3pPr>
      <a:lvl4pPr marL="1027113"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4pPr>
      <a:lvl5pPr marL="1314450"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0.xml"/><Relationship Id="rId7" Type="http://schemas.openxmlformats.org/officeDocument/2006/relationships/image" Target="../media/image6.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14.jpe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hyperlink" Target="https://www.ahrq.gov/sites/default/files/wysiwyg/professionals/education/curriculum-tools/teamstepps/officebasedcare/handouts/courseeval.pdf" TargetMode="Externa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80.xml"/><Relationship Id="rId7" Type="http://schemas.openxmlformats.org/officeDocument/2006/relationships/hyperlink" Target="https://www.ahrq.gov/sites/default/files/wysiwyg/professionals/education/curriculum-tools/teamstepps/officebasedcare/handouts/teamattitude.pdf" TargetMode="Externa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81.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84.xml"/><Relationship Id="rId7" Type="http://schemas.openxmlformats.org/officeDocument/2006/relationships/hyperlink" Target="https://www.ahrq.gov/sites/default/files/wysiwyg/professionals/education/curriculum-tools/teamstepps/officebasedcare/handouts/knowledge.pdf" TargetMode="Externa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85.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88.xml"/><Relationship Id="rId7" Type="http://schemas.openxmlformats.org/officeDocument/2006/relationships/hyperlink" Target="https://www.ahrq.gov/sites/default/files/wysiwyg/professionals/education/curriculum-tools/teamstepps/officebasedcare/handouts/tmpot.pdf"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89.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ags" Target="../tags/tag92.xml"/><Relationship Id="rId7" Type="http://schemas.openxmlformats.org/officeDocument/2006/relationships/hyperlink" Target="https://www.ahrq.gov/sites/default/files/wysiwyg/professionals/education/curriculum-tools/teamstepps/officebasedcare/handouts/teampercept.pdf" TargetMode="Externa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9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image" Target="../media/image19.jp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98.xml"/><Relationship Id="rId7" Type="http://schemas.openxmlformats.org/officeDocument/2006/relationships/hyperlink" Target="http://www.ahrq.gov/professionals/quality-patient-safety/patientsafetyculture/medical-office/index.html" TargetMode="Externa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99.xml"/><Relationship Id="rId9" Type="http://schemas.openxmlformats.org/officeDocument/2006/relationships/hyperlink" Target="https://www.ahrq.gov/sops/surveys/medical-office/index.html" TargetMode="Externa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04.xml"/><Relationship Id="rId7" Type="http://schemas.openxmlformats.org/officeDocument/2006/relationships/hyperlink" Target="http://www.ahrq.gov/professionals/quality-patient-safety/patientsafetyculture/medical-office/index.html" TargetMode="Externa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hyperlink" Target="https://www.ahrq.gov/sops/surveys/medical-office/index.html" TargetMode="Externa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20.pn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hyperlink" Target="http://www.ahrq.gov/professionals/quality-patient-safety/patientsafetyculture/medical-office/index.html" TargetMode="Externa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ahrq.gov/sites/default/files/wysiwyg/teamstepps/officebasedcare/participantworkbook.pdf" TargetMode="External"/><Relationship Id="rId13" Type="http://schemas.openxmlformats.org/officeDocument/2006/relationships/image" Target="../media/image9.jpeg"/><Relationship Id="rId3" Type="http://schemas.openxmlformats.org/officeDocument/2006/relationships/tags" Target="../tags/tag33.xml"/><Relationship Id="rId7" Type="http://schemas.openxmlformats.org/officeDocument/2006/relationships/notesSlide" Target="../notesSlides/notesSlide2.xml"/><Relationship Id="rId12" Type="http://schemas.openxmlformats.org/officeDocument/2006/relationships/image" Target="../media/image8.jpe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2.xml"/><Relationship Id="rId11" Type="http://schemas.openxmlformats.org/officeDocument/2006/relationships/hyperlink" Target="https://tslms.org/TS-OBC-Online-Participant-Workbook.pdf" TargetMode="External"/><Relationship Id="rId5" Type="http://schemas.openxmlformats.org/officeDocument/2006/relationships/tags" Target="../tags/tag35.xml"/><Relationship Id="rId10" Type="http://schemas.openxmlformats.org/officeDocument/2006/relationships/hyperlink" Target="https://www.ahrq.gov/teamstepps/officebasedcare/classroom.html" TargetMode="External"/><Relationship Id="rId4" Type="http://schemas.openxmlformats.org/officeDocument/2006/relationships/tags" Target="../tags/tag34.xml"/><Relationship Id="rId9" Type="http://schemas.openxmlformats.org/officeDocument/2006/relationships/hyperlink" Target="http://www.ahrq.gov/teamstepps/officebasedcare/index.html" TargetMode="External"/></Relationships>
</file>

<file path=ppt/slides/_rels/slide20.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111.xml"/></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14.xml"/><Relationship Id="rId7" Type="http://schemas.openxmlformats.org/officeDocument/2006/relationships/hyperlink" Target="http://www.ahrq.gov/professionals/quality-patient-safety/patientsafetyculture/medical-office/index.html" TargetMode="Externa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hyperlink" Target="mailto:SafetyCultureSurveys@ahrq.hhs.gov" TargetMode="Externa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10.jpe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hyperlink" Target="http://www.ncbi.nlm.nih.gov/pubmed/21874969" TargetMode="External"/><Relationship Id="rId5" Type="http://schemas.openxmlformats.org/officeDocument/2006/relationships/hyperlink" Target="http://www.ncbi.nlm.nih.gov/pubmed/19719075" TargetMode="Externa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image" Target="../media/image13.png"/><Relationship Id="rId5" Type="http://schemas.openxmlformats.org/officeDocument/2006/relationships/tags" Target="../tags/tag50.xml"/><Relationship Id="rId10" Type="http://schemas.openxmlformats.org/officeDocument/2006/relationships/notesSlide" Target="../notesSlides/notesSlide7.xml"/><Relationship Id="rId4" Type="http://schemas.openxmlformats.org/officeDocument/2006/relationships/tags" Target="../tags/tag49.xml"/><Relationship Id="rId9"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tags" Target="../tags/tag66.xml"/><Relationship Id="rId18" Type="http://schemas.openxmlformats.org/officeDocument/2006/relationships/tags" Target="../tags/tag71.xml"/><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tags" Target="../tags/tag65.xml"/><Relationship Id="rId17" Type="http://schemas.openxmlformats.org/officeDocument/2006/relationships/tags" Target="../tags/tag70.xml"/><Relationship Id="rId2" Type="http://schemas.openxmlformats.org/officeDocument/2006/relationships/tags" Target="../tags/tag55.xml"/><Relationship Id="rId16" Type="http://schemas.openxmlformats.org/officeDocument/2006/relationships/tags" Target="../tags/tag69.xml"/><Relationship Id="rId20" Type="http://schemas.openxmlformats.org/officeDocument/2006/relationships/notesSlide" Target="../notesSlides/notesSlide8.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tags" Target="../tags/tag64.xml"/><Relationship Id="rId5" Type="http://schemas.openxmlformats.org/officeDocument/2006/relationships/tags" Target="../tags/tag58.xml"/><Relationship Id="rId15" Type="http://schemas.openxmlformats.org/officeDocument/2006/relationships/tags" Target="../tags/tag68.xml"/><Relationship Id="rId10" Type="http://schemas.openxmlformats.org/officeDocument/2006/relationships/tags" Target="../tags/tag63.xml"/><Relationship Id="rId19" Type="http://schemas.openxmlformats.org/officeDocument/2006/relationships/slideLayout" Target="../slideLayouts/slideLayout2.xml"/><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tags" Target="../tags/tag67.xml"/></Relationships>
</file>

<file path=ppt/slides/_rels/slide9.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custDataLst>
              <p:tags r:id="rId1"/>
            </p:custDataLst>
          </p:nvPr>
        </p:nvSpPr>
        <p:spPr>
          <a:xfrm>
            <a:off x="0" y="2459177"/>
            <a:ext cx="9143999" cy="693108"/>
          </a:xfrm>
        </p:spPr>
        <p:txBody>
          <a:bodyPr>
            <a:normAutofit/>
          </a:bodyPr>
          <a:lstStyle/>
          <a:p>
            <a:r>
              <a:rPr lang="en-US" sz="2400" dirty="0">
                <a:ln w="3175">
                  <a:noFill/>
                </a:ln>
                <a:effectLst>
                  <a:outerShdw blurRad="50800" dist="38100" dir="5400000" algn="t" rotWithShape="0">
                    <a:prstClr val="black">
                      <a:alpha val="80000"/>
                    </a:prstClr>
                  </a:outerShdw>
                </a:effectLst>
              </a:rPr>
              <a:t>Module 10: Measurement</a:t>
            </a:r>
          </a:p>
        </p:txBody>
      </p:sp>
      <p:sp>
        <p:nvSpPr>
          <p:cNvPr id="18" name="Subtitle 17"/>
          <p:cNvSpPr>
            <a:spLocks noGrp="1"/>
          </p:cNvSpPr>
          <p:nvPr>
            <p:ph type="subTitle" idx="1"/>
            <p:custDataLst>
              <p:tags r:id="rId2"/>
            </p:custDataLst>
          </p:nvPr>
        </p:nvSpPr>
        <p:spPr>
          <a:xfrm>
            <a:off x="0" y="1914508"/>
            <a:ext cx="9143999" cy="671151"/>
          </a:xfrm>
        </p:spPr>
        <p:txBody>
          <a:bodyPr/>
          <a:lstStyle/>
          <a:p>
            <a:r>
              <a:rPr lang="en-US" dirty="0"/>
              <a:t>Office-Based Care Online Course</a:t>
            </a:r>
          </a:p>
        </p:txBody>
      </p:sp>
      <p:sp>
        <p:nvSpPr>
          <p:cNvPr id="19" name="Text Placeholder 18"/>
          <p:cNvSpPr>
            <a:spLocks noGrp="1"/>
          </p:cNvSpPr>
          <p:nvPr>
            <p:ph type="body" sz="quarter" idx="10"/>
            <p:custDataLst>
              <p:tags r:id="rId3"/>
            </p:custDataLst>
          </p:nvPr>
        </p:nvSpPr>
        <p:spPr>
          <a:xfrm>
            <a:off x="-2" y="1037791"/>
            <a:ext cx="9144002" cy="485775"/>
          </a:xfrm>
        </p:spPr>
        <p:txBody>
          <a:bodyPr/>
          <a:lstStyle/>
          <a:p>
            <a:r>
              <a:rPr lang="en-US" dirty="0"/>
              <a:t>Welcome to the </a:t>
            </a:r>
          </a:p>
        </p:txBody>
      </p:sp>
      <p:grpSp>
        <p:nvGrpSpPr>
          <p:cNvPr id="2" name="Group 1" descr="Department of Defense and Defense Health Agency logos"/>
          <p:cNvGrpSpPr/>
          <p:nvPr/>
        </p:nvGrpSpPr>
        <p:grpSpPr>
          <a:xfrm>
            <a:off x="7266855" y="105008"/>
            <a:ext cx="1748768" cy="462339"/>
            <a:chOff x="7266855" y="105008"/>
            <a:chExt cx="1748768" cy="462339"/>
          </a:xfrm>
        </p:grpSpPr>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00775" y="105008"/>
              <a:ext cx="1114848" cy="457200"/>
            </a:xfrm>
            <a:prstGeom prst="rect">
              <a:avLst/>
            </a:prstGeom>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66855" y="110147"/>
              <a:ext cx="457200" cy="457200"/>
            </a:xfrm>
            <a:prstGeom prst="rect">
              <a:avLst/>
            </a:prstGeom>
          </p:spPr>
        </p:pic>
      </p:grpSp>
      <p:pic>
        <p:nvPicPr>
          <p:cNvPr id="7" name="Picture 6" descr="HHS and AHRQ logos"/>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4305" y="99512"/>
            <a:ext cx="1823936" cy="457200"/>
          </a:xfrm>
          <a:prstGeom prst="rect">
            <a:avLst/>
          </a:prstGeom>
        </p:spPr>
      </p:pic>
    </p:spTree>
    <p:extLst>
      <p:ext uri="{BB962C8B-B14F-4D97-AF65-F5344CB8AC3E}">
        <p14:creationId xmlns:p14="http://schemas.microsoft.com/office/powerpoint/2010/main" val="23484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1"/>
            </p:custDataLst>
          </p:nvPr>
        </p:nvSpPr>
        <p:spPr>
          <a:xfrm>
            <a:off x="1005840" y="-2"/>
            <a:ext cx="8020074" cy="685800"/>
          </a:xfrm>
        </p:spPr>
        <p:txBody>
          <a:bodyPr>
            <a:normAutofit/>
          </a:bodyPr>
          <a:lstStyle/>
          <a:p>
            <a:r>
              <a:rPr lang="en-US" altLang="en-US" dirty="0"/>
              <a:t>Reactions: Course Evaluation Form</a:t>
            </a:r>
          </a:p>
        </p:txBody>
      </p:sp>
      <p:sp>
        <p:nvSpPr>
          <p:cNvPr id="10243" name="Rectangle 3"/>
          <p:cNvSpPr>
            <a:spLocks noGrp="1" noChangeArrowheads="1"/>
          </p:cNvSpPr>
          <p:nvPr>
            <p:ph type="body" sz="quarter" idx="10"/>
            <p:custDataLst>
              <p:tags r:id="rId2"/>
            </p:custDataLst>
          </p:nvPr>
        </p:nvSpPr>
        <p:spPr>
          <a:xfrm>
            <a:off x="182878" y="768096"/>
            <a:ext cx="4817139" cy="4018633"/>
          </a:xfrm>
        </p:spPr>
        <p:txBody>
          <a:bodyPr/>
          <a:lstStyle/>
          <a:p>
            <a:pPr>
              <a:lnSpc>
                <a:spcPct val="100000"/>
              </a:lnSpc>
            </a:pPr>
            <a:r>
              <a:rPr lang="en-US" altLang="en-US" sz="2400" b="1" dirty="0"/>
              <a:t>Level I -</a:t>
            </a:r>
            <a:r>
              <a:rPr lang="en-US" altLang="en-US" sz="2400" b="1" dirty="0">
                <a:solidFill>
                  <a:srgbClr val="FF0000"/>
                </a:solidFill>
              </a:rPr>
              <a:t> </a:t>
            </a:r>
            <a:r>
              <a:rPr lang="en-US" altLang="en-US" sz="2400" b="1" dirty="0"/>
              <a:t>Reactions</a:t>
            </a:r>
          </a:p>
          <a:p>
            <a:pPr marL="342900" indent="-225425">
              <a:lnSpc>
                <a:spcPct val="100000"/>
              </a:lnSpc>
              <a:buFont typeface="Arial" panose="020B0604020202020204" pitchFamily="34" charset="0"/>
              <a:buChar char="•"/>
            </a:pPr>
            <a:r>
              <a:rPr lang="en-US" altLang="en-US" dirty="0"/>
              <a:t>Includes evaluation questions for all components of the TeamSTEPPS for Office-Based Care</a:t>
            </a:r>
          </a:p>
          <a:p>
            <a:pPr marL="342900" indent="-225425">
              <a:lnSpc>
                <a:spcPct val="100000"/>
              </a:lnSpc>
              <a:buFont typeface="Arial" panose="020B0604020202020204" pitchFamily="34" charset="0"/>
              <a:buChar char="•"/>
            </a:pPr>
            <a:r>
              <a:rPr lang="en-US" altLang="en-US" dirty="0"/>
              <a:t>Customizable</a:t>
            </a:r>
          </a:p>
          <a:p>
            <a:pPr marL="342900" indent="-225425">
              <a:lnSpc>
                <a:spcPct val="100000"/>
              </a:lnSpc>
              <a:spcAft>
                <a:spcPts val="4800"/>
              </a:spcAft>
              <a:buFont typeface="Arial" panose="020B0604020202020204" pitchFamily="34" charset="0"/>
              <a:buChar char="•"/>
            </a:pPr>
            <a:r>
              <a:rPr lang="en-US" altLang="en-US" dirty="0"/>
              <a:t>Provides information about what trainees thought about the training</a:t>
            </a:r>
          </a:p>
          <a:p>
            <a:pPr marL="117475" algn="r">
              <a:lnSpc>
                <a:spcPct val="100000"/>
              </a:lnSpc>
            </a:pPr>
            <a:r>
              <a:rPr lang="en-US" altLang="en-US" sz="1600" i="1" dirty="0">
                <a:hlinkClick r:id="rId6"/>
              </a:rPr>
              <a:t>Download from AHRQ Web site</a:t>
            </a:r>
            <a:endParaRPr lang="en-US" altLang="en-US" sz="1600" i="1" dirty="0"/>
          </a:p>
          <a:p>
            <a:endParaRPr lang="en-US" altLang="en-US" dirty="0"/>
          </a:p>
          <a:p>
            <a:endParaRPr lang="en-US" altLang="en-US" dirty="0"/>
          </a:p>
        </p:txBody>
      </p:sp>
      <p:pic>
        <p:nvPicPr>
          <p:cNvPr id="2" name="Picture 1" descr="Screenshot of Course Evaluation">
            <a:hlinkClick r:id="rId6"/>
          </p:cNvPr>
          <p:cNvPicPr>
            <a:picLocks noChangeAspect="1"/>
          </p:cNvPicPr>
          <p:nvPr>
            <p:custDataLst>
              <p:tags r:id="rId3"/>
            </p:custDataLst>
          </p:nvPr>
        </p:nvPicPr>
        <p:blipFill rotWithShape="1">
          <a:blip r:embed="rId7" cstate="screen">
            <a:extLst>
              <a:ext uri="{28A0092B-C50C-407E-A947-70E740481C1C}">
                <a14:useLocalDpi xmlns:a14="http://schemas.microsoft.com/office/drawing/2010/main"/>
              </a:ext>
            </a:extLst>
          </a:blip>
          <a:srcRect/>
          <a:stretch/>
        </p:blipFill>
        <p:spPr>
          <a:xfrm>
            <a:off x="5391302" y="1097279"/>
            <a:ext cx="2553005" cy="3191685"/>
          </a:xfrm>
          <a:prstGeom prst="rect">
            <a:avLst/>
          </a:prstGeom>
          <a:ln>
            <a:solidFill>
              <a:schemeClr val="tx1"/>
            </a:solidFill>
          </a:ln>
          <a:effectLst>
            <a:outerShdw blurRad="127000" dist="88900" dir="2700000" algn="tl" rotWithShape="0">
              <a:prstClr val="black">
                <a:alpha val="40000"/>
              </a:prstClr>
            </a:outerShdw>
          </a:effectLst>
        </p:spPr>
      </p:pic>
    </p:spTree>
    <p:extLst>
      <p:ext uri="{BB962C8B-B14F-4D97-AF65-F5344CB8AC3E}">
        <p14:creationId xmlns:p14="http://schemas.microsoft.com/office/powerpoint/2010/main" val="638609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custDataLst>
              <p:tags r:id="rId1"/>
            </p:custDataLst>
          </p:nvPr>
        </p:nvSpPr>
        <p:spPr>
          <a:xfrm>
            <a:off x="1005840" y="-2"/>
            <a:ext cx="8020074" cy="685800"/>
          </a:xfrm>
        </p:spPr>
        <p:txBody>
          <a:bodyPr>
            <a:noAutofit/>
          </a:bodyPr>
          <a:lstStyle/>
          <a:p>
            <a:pPr eaLnBrk="1" hangingPunct="1"/>
            <a:r>
              <a:rPr lang="en-US" altLang="en-US" dirty="0"/>
              <a:t>Learning: Teamwork Attitudes Questionnaire  </a:t>
            </a:r>
          </a:p>
        </p:txBody>
      </p:sp>
      <p:sp>
        <p:nvSpPr>
          <p:cNvPr id="11267" name="Rectangle 3"/>
          <p:cNvSpPr>
            <a:spLocks noGrp="1" noChangeArrowheads="1"/>
          </p:cNvSpPr>
          <p:nvPr>
            <p:ph type="body" sz="quarter" idx="10"/>
            <p:custDataLst>
              <p:tags r:id="rId2"/>
            </p:custDataLst>
          </p:nvPr>
        </p:nvSpPr>
        <p:spPr/>
        <p:txBody>
          <a:bodyPr>
            <a:normAutofit/>
          </a:bodyPr>
          <a:lstStyle/>
          <a:p>
            <a:r>
              <a:rPr lang="en-US" altLang="en-US" sz="2400" b="1" dirty="0"/>
              <a:t>Level II - Learning</a:t>
            </a:r>
          </a:p>
          <a:p>
            <a:pPr marL="342900" indent="-225425">
              <a:buFont typeface="Arial" panose="020B0604020202020204" pitchFamily="34" charset="0"/>
              <a:buChar char="•"/>
            </a:pPr>
            <a:r>
              <a:rPr lang="en-US" altLang="en-US" sz="2200" dirty="0"/>
              <a:t>30-item self-report tool</a:t>
            </a:r>
          </a:p>
          <a:p>
            <a:pPr marL="342900" indent="-225425">
              <a:buFont typeface="Arial" panose="020B0604020202020204" pitchFamily="34" charset="0"/>
              <a:buChar char="•"/>
            </a:pPr>
            <a:r>
              <a:rPr lang="en-US" altLang="en-US" sz="2200" dirty="0"/>
              <a:t>Respondents rate their agreement</a:t>
            </a:r>
            <a:br>
              <a:rPr lang="en-US" altLang="en-US" sz="2200" dirty="0"/>
            </a:br>
            <a:r>
              <a:rPr lang="en-US" altLang="en-US" sz="2200" dirty="0"/>
              <a:t>with items on a 5-point Likert scale</a:t>
            </a:r>
          </a:p>
          <a:p>
            <a:pPr marL="342900" indent="-225425">
              <a:spcAft>
                <a:spcPts val="600"/>
              </a:spcAft>
              <a:buFont typeface="Arial" panose="020B0604020202020204" pitchFamily="34" charset="0"/>
              <a:buChar char="•"/>
            </a:pPr>
            <a:r>
              <a:rPr lang="en-US" altLang="en-US" sz="2200" dirty="0"/>
              <a:t>Measures attitudes toward:</a:t>
            </a:r>
          </a:p>
          <a:p>
            <a:pPr marL="574675" lvl="1">
              <a:spcAft>
                <a:spcPts val="600"/>
              </a:spcAft>
            </a:pPr>
            <a:r>
              <a:rPr lang="en-US" altLang="en-US" sz="1700" dirty="0"/>
              <a:t>Team Structure</a:t>
            </a:r>
          </a:p>
          <a:p>
            <a:pPr marL="574675" lvl="1">
              <a:spcAft>
                <a:spcPts val="600"/>
              </a:spcAft>
            </a:pPr>
            <a:r>
              <a:rPr lang="en-US" altLang="en-US" sz="1700" dirty="0"/>
              <a:t>Leadership</a:t>
            </a:r>
          </a:p>
          <a:p>
            <a:pPr marL="574675" lvl="1">
              <a:spcAft>
                <a:spcPts val="600"/>
              </a:spcAft>
            </a:pPr>
            <a:r>
              <a:rPr lang="en-US" altLang="en-US" sz="1700" dirty="0"/>
              <a:t>Situation Monitoring</a:t>
            </a:r>
          </a:p>
          <a:p>
            <a:pPr marL="574675" lvl="1">
              <a:spcAft>
                <a:spcPts val="600"/>
              </a:spcAft>
            </a:pPr>
            <a:r>
              <a:rPr lang="en-US" altLang="en-US" sz="1700" dirty="0"/>
              <a:t>Mutual Support</a:t>
            </a:r>
          </a:p>
          <a:p>
            <a:pPr marL="574675" lvl="1">
              <a:spcAft>
                <a:spcPts val="600"/>
              </a:spcAft>
            </a:pPr>
            <a:r>
              <a:rPr lang="en-US" altLang="en-US" sz="1700" dirty="0"/>
              <a:t>Communication</a:t>
            </a:r>
          </a:p>
        </p:txBody>
      </p:sp>
      <p:pic>
        <p:nvPicPr>
          <p:cNvPr id="2" name="Picture 1" descr="Screenshot of TeamSTEPPS Teamwork Attitudes Questionnaire">
            <a:hlinkClick r:id="rId7"/>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5091411" y="1013932"/>
            <a:ext cx="3301165" cy="3359890"/>
          </a:xfrm>
          <a:prstGeom prst="rect">
            <a:avLst/>
          </a:prstGeom>
          <a:ln>
            <a:solidFill>
              <a:schemeClr val="tx1"/>
            </a:solidFill>
          </a:ln>
          <a:effectLst>
            <a:outerShdw blurRad="127000" dist="88900" dir="2700000" algn="tl" rotWithShape="0">
              <a:prstClr val="black">
                <a:alpha val="40000"/>
              </a:prstClr>
            </a:outerShdw>
          </a:effectLst>
        </p:spPr>
      </p:pic>
      <p:sp>
        <p:nvSpPr>
          <p:cNvPr id="3" name="TextBox 2"/>
          <p:cNvSpPr txBox="1"/>
          <p:nvPr>
            <p:custDataLst>
              <p:tags r:id="rId4"/>
            </p:custDataLst>
          </p:nvPr>
        </p:nvSpPr>
        <p:spPr>
          <a:xfrm>
            <a:off x="4909551" y="4435811"/>
            <a:ext cx="3664885" cy="307777"/>
          </a:xfrm>
          <a:prstGeom prst="rect">
            <a:avLst/>
          </a:prstGeom>
          <a:noFill/>
        </p:spPr>
        <p:txBody>
          <a:bodyPr wrap="square" rtlCol="0">
            <a:spAutoFit/>
          </a:bodyPr>
          <a:lstStyle/>
          <a:p>
            <a:pPr algn="ctr"/>
            <a:r>
              <a:rPr lang="en-US" altLang="en-US" sz="1400" i="1" dirty="0">
                <a:hlinkClick r:id="rId7"/>
              </a:rPr>
              <a:t>Download from AHRQ </a:t>
            </a:r>
            <a:r>
              <a:rPr lang="en-US" altLang="en-US" sz="1400" i="1" dirty="0" smtClean="0">
                <a:hlinkClick r:id="rId7"/>
              </a:rPr>
              <a:t>website</a:t>
            </a:r>
            <a:endParaRPr lang="en-US" altLang="en-US" sz="1400" i="1" dirty="0"/>
          </a:p>
        </p:txBody>
      </p:sp>
    </p:spTree>
    <p:extLst>
      <p:ext uri="{BB962C8B-B14F-4D97-AF65-F5344CB8AC3E}">
        <p14:creationId xmlns:p14="http://schemas.microsoft.com/office/powerpoint/2010/main" val="3127917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custDataLst>
              <p:tags r:id="rId1"/>
            </p:custDataLst>
          </p:nvPr>
        </p:nvSpPr>
        <p:spPr>
          <a:xfrm>
            <a:off x="1005840" y="-2"/>
            <a:ext cx="8020074" cy="685800"/>
          </a:xfrm>
        </p:spPr>
        <p:txBody>
          <a:bodyPr>
            <a:normAutofit/>
          </a:bodyPr>
          <a:lstStyle/>
          <a:p>
            <a:r>
              <a:rPr lang="en-US" altLang="en-US" dirty="0"/>
              <a:t>Learning: Office-Based Care Knowledge Test</a:t>
            </a:r>
          </a:p>
        </p:txBody>
      </p:sp>
      <p:sp>
        <p:nvSpPr>
          <p:cNvPr id="12291" name="Rectangle 3"/>
          <p:cNvSpPr>
            <a:spLocks noGrp="1" noChangeArrowheads="1"/>
          </p:cNvSpPr>
          <p:nvPr>
            <p:ph type="body" sz="quarter" idx="10"/>
            <p:custDataLst>
              <p:tags r:id="rId2"/>
            </p:custDataLst>
          </p:nvPr>
        </p:nvSpPr>
        <p:spPr>
          <a:xfrm>
            <a:off x="182878" y="768096"/>
            <a:ext cx="5091381" cy="4018633"/>
          </a:xfrm>
        </p:spPr>
        <p:txBody>
          <a:bodyPr>
            <a:normAutofit lnSpcReduction="10000"/>
          </a:bodyPr>
          <a:lstStyle/>
          <a:p>
            <a:r>
              <a:rPr lang="en-US" altLang="en-US" sz="2400" b="1" dirty="0"/>
              <a:t>Level II –</a:t>
            </a:r>
            <a:r>
              <a:rPr lang="en-US" altLang="en-US" sz="2400" b="1" dirty="0">
                <a:solidFill>
                  <a:srgbClr val="FF0000"/>
                </a:solidFill>
              </a:rPr>
              <a:t> </a:t>
            </a:r>
            <a:r>
              <a:rPr lang="en-US" altLang="en-US" sz="2400" b="1" dirty="0"/>
              <a:t>Learning</a:t>
            </a:r>
          </a:p>
          <a:p>
            <a:r>
              <a:rPr lang="en-US" altLang="en-US" sz="2400" dirty="0"/>
              <a:t>TeamSTEPPS for Office-Based Care Knowledge Test </a:t>
            </a:r>
            <a:endParaRPr lang="en-US" altLang="en-US" sz="2400" b="1" dirty="0"/>
          </a:p>
          <a:p>
            <a:pPr marL="342900" indent="-225425">
              <a:buFont typeface="Arial" panose="020B0604020202020204" pitchFamily="34" charset="0"/>
              <a:buChar char="•"/>
            </a:pPr>
            <a:r>
              <a:rPr lang="en-US" altLang="en-US" dirty="0"/>
              <a:t>Multiple-choice test</a:t>
            </a:r>
          </a:p>
          <a:p>
            <a:pPr marL="342900" indent="-225425">
              <a:buFont typeface="Arial" panose="020B0604020202020204" pitchFamily="34" charset="0"/>
              <a:buChar char="•"/>
            </a:pPr>
            <a:r>
              <a:rPr lang="en-US" altLang="en-US" dirty="0"/>
              <a:t>Uses:</a:t>
            </a:r>
          </a:p>
          <a:p>
            <a:pPr marL="914400" lvl="1"/>
            <a:r>
              <a:rPr lang="en-US" altLang="en-US" dirty="0"/>
              <a:t>To assess knowledge of teamwork</a:t>
            </a:r>
          </a:p>
          <a:p>
            <a:pPr marL="914400" lvl="1"/>
            <a:r>
              <a:rPr lang="en-US" altLang="en-US" dirty="0"/>
              <a:t>To measure changes in knowledge</a:t>
            </a:r>
          </a:p>
          <a:p>
            <a:pPr marL="342900" indent="-225425">
              <a:buFont typeface="Arial" panose="020B0604020202020204" pitchFamily="34" charset="0"/>
              <a:buChar char="•"/>
            </a:pPr>
            <a:r>
              <a:rPr lang="en-US" altLang="en-US" dirty="0"/>
              <a:t>Caution</a:t>
            </a:r>
          </a:p>
          <a:p>
            <a:pPr marL="914400" lvl="1"/>
            <a:r>
              <a:rPr lang="en-US" altLang="en-US" dirty="0"/>
              <a:t>Items tend to be too easy</a:t>
            </a:r>
          </a:p>
        </p:txBody>
      </p:sp>
      <p:pic>
        <p:nvPicPr>
          <p:cNvPr id="4" name="Picture 3" descr="Screenshot of Knowledge Assessment">
            <a:hlinkClick r:id="rId7"/>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5091411" y="1013932"/>
            <a:ext cx="3301165" cy="3359889"/>
          </a:xfrm>
          <a:prstGeom prst="rect">
            <a:avLst/>
          </a:prstGeom>
          <a:ln>
            <a:solidFill>
              <a:schemeClr val="tx1"/>
            </a:solidFill>
          </a:ln>
          <a:effectLst>
            <a:outerShdw blurRad="127000" dist="88900" dir="2700000" algn="tl" rotWithShape="0">
              <a:prstClr val="black">
                <a:alpha val="40000"/>
              </a:prstClr>
            </a:outerShdw>
          </a:effectLst>
        </p:spPr>
      </p:pic>
      <p:sp>
        <p:nvSpPr>
          <p:cNvPr id="5" name="TextBox 4"/>
          <p:cNvSpPr txBox="1"/>
          <p:nvPr>
            <p:custDataLst>
              <p:tags r:id="rId4"/>
            </p:custDataLst>
          </p:nvPr>
        </p:nvSpPr>
        <p:spPr>
          <a:xfrm>
            <a:off x="4909551" y="4435811"/>
            <a:ext cx="3664885" cy="307777"/>
          </a:xfrm>
          <a:prstGeom prst="rect">
            <a:avLst/>
          </a:prstGeom>
          <a:noFill/>
        </p:spPr>
        <p:txBody>
          <a:bodyPr wrap="square" rtlCol="0">
            <a:spAutoFit/>
          </a:bodyPr>
          <a:lstStyle/>
          <a:p>
            <a:pPr algn="ctr"/>
            <a:r>
              <a:rPr lang="en-US" altLang="en-US" sz="1400" i="1" dirty="0">
                <a:hlinkClick r:id="rId7"/>
              </a:rPr>
              <a:t>Download from AHRQ </a:t>
            </a:r>
            <a:r>
              <a:rPr lang="en-US" altLang="en-US" sz="1400" i="1" dirty="0" smtClean="0">
                <a:hlinkClick r:id="rId7"/>
              </a:rPr>
              <a:t>website</a:t>
            </a:r>
            <a:endParaRPr lang="en-US" altLang="en-US" sz="1400" i="1" dirty="0"/>
          </a:p>
        </p:txBody>
      </p:sp>
    </p:spTree>
    <p:extLst>
      <p:ext uri="{BB962C8B-B14F-4D97-AF65-F5344CB8AC3E}">
        <p14:creationId xmlns:p14="http://schemas.microsoft.com/office/powerpoint/2010/main" val="1925103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custDataLst>
              <p:tags r:id="rId1"/>
            </p:custDataLst>
          </p:nvPr>
        </p:nvSpPr>
        <p:spPr>
          <a:xfrm>
            <a:off x="1005840" y="-2"/>
            <a:ext cx="8020074" cy="685800"/>
          </a:xfrm>
        </p:spPr>
        <p:txBody>
          <a:bodyPr>
            <a:normAutofit fontScale="90000"/>
          </a:bodyPr>
          <a:lstStyle/>
          <a:p>
            <a:r>
              <a:rPr lang="en-US" altLang="en-US" dirty="0"/>
              <a:t>Learning &amp; Behavior: Performance Observation Tool</a:t>
            </a:r>
          </a:p>
        </p:txBody>
      </p:sp>
      <p:sp>
        <p:nvSpPr>
          <p:cNvPr id="13315" name="Rectangle 3"/>
          <p:cNvSpPr>
            <a:spLocks noGrp="1" noChangeArrowheads="1"/>
          </p:cNvSpPr>
          <p:nvPr>
            <p:ph type="body" sz="quarter" idx="10"/>
            <p:custDataLst>
              <p:tags r:id="rId2"/>
            </p:custDataLst>
          </p:nvPr>
        </p:nvSpPr>
        <p:spPr/>
        <p:txBody>
          <a:bodyPr>
            <a:normAutofit/>
          </a:bodyPr>
          <a:lstStyle/>
          <a:p>
            <a:r>
              <a:rPr lang="en-US" altLang="en-US" sz="2400" b="1" dirty="0"/>
              <a:t>Level II</a:t>
            </a:r>
            <a:r>
              <a:rPr lang="en-US" altLang="en-US" sz="2400" b="1" dirty="0">
                <a:solidFill>
                  <a:srgbClr val="FF0000"/>
                </a:solidFill>
              </a:rPr>
              <a:t> </a:t>
            </a:r>
            <a:r>
              <a:rPr lang="en-US" altLang="en-US" sz="2400" b="1" dirty="0"/>
              <a:t>- Learning </a:t>
            </a:r>
            <a:r>
              <a:rPr lang="en-US" altLang="en-US" sz="2400" dirty="0"/>
              <a:t>and</a:t>
            </a:r>
            <a:r>
              <a:rPr lang="en-US" altLang="en-US" sz="2400" b="1" dirty="0"/>
              <a:t> Level III - Behavior</a:t>
            </a:r>
          </a:p>
          <a:p>
            <a:r>
              <a:rPr lang="en-US" altLang="en-US" dirty="0"/>
              <a:t>Tool for observing team performance</a:t>
            </a:r>
          </a:p>
          <a:p>
            <a:pPr lvl="1"/>
            <a:r>
              <a:rPr lang="en-US" altLang="en-US" dirty="0"/>
              <a:t>Site assessment</a:t>
            </a:r>
          </a:p>
          <a:p>
            <a:pPr lvl="1"/>
            <a:r>
              <a:rPr lang="en-US" altLang="en-US" dirty="0"/>
              <a:t>Measure of</a:t>
            </a:r>
            <a:r>
              <a:rPr lang="en-US" altLang="en-US" dirty="0">
                <a:solidFill>
                  <a:srgbClr val="FF0000"/>
                </a:solidFill>
              </a:rPr>
              <a:t> </a:t>
            </a:r>
            <a:r>
              <a:rPr lang="en-US" altLang="en-US" dirty="0"/>
              <a:t>training effectiveness</a:t>
            </a:r>
          </a:p>
          <a:p>
            <a:r>
              <a:rPr lang="en-US" altLang="en-US" dirty="0"/>
              <a:t>Observers should practice using the tool </a:t>
            </a:r>
          </a:p>
          <a:p>
            <a:r>
              <a:rPr lang="en-US" altLang="en-US" dirty="0"/>
              <a:t>Can be adapted to a particular practice type</a:t>
            </a:r>
          </a:p>
        </p:txBody>
      </p:sp>
      <p:pic>
        <p:nvPicPr>
          <p:cNvPr id="2" name="Picture 1" descr="Screenshot of Team Performance Observation Tool">
            <a:hlinkClick r:id="rId7"/>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5851714" y="1070240"/>
            <a:ext cx="2427919" cy="3207252"/>
          </a:xfrm>
          <a:prstGeom prst="rect">
            <a:avLst/>
          </a:prstGeom>
          <a:ln>
            <a:solidFill>
              <a:schemeClr val="tx1"/>
            </a:solidFill>
          </a:ln>
          <a:effectLst>
            <a:outerShdw blurRad="127000" dist="76200" dir="2700000" algn="tl" rotWithShape="0">
              <a:prstClr val="black">
                <a:alpha val="40000"/>
              </a:prstClr>
            </a:outerShdw>
          </a:effectLst>
        </p:spPr>
      </p:pic>
      <p:sp>
        <p:nvSpPr>
          <p:cNvPr id="5" name="TextBox 4"/>
          <p:cNvSpPr txBox="1"/>
          <p:nvPr>
            <p:custDataLst>
              <p:tags r:id="rId4"/>
            </p:custDataLst>
          </p:nvPr>
        </p:nvSpPr>
        <p:spPr>
          <a:xfrm>
            <a:off x="5794744" y="4359790"/>
            <a:ext cx="2541860" cy="307777"/>
          </a:xfrm>
          <a:prstGeom prst="rect">
            <a:avLst/>
          </a:prstGeom>
          <a:noFill/>
        </p:spPr>
        <p:txBody>
          <a:bodyPr wrap="square" rtlCol="0">
            <a:spAutoFit/>
          </a:bodyPr>
          <a:lstStyle/>
          <a:p>
            <a:pPr algn="ctr"/>
            <a:r>
              <a:rPr lang="en-US" altLang="en-US" sz="1400" i="1" dirty="0">
                <a:hlinkClick r:id="rId7"/>
              </a:rPr>
              <a:t>Download from AHRQ </a:t>
            </a:r>
            <a:r>
              <a:rPr lang="en-US" altLang="en-US" sz="1400" i="1" dirty="0" smtClean="0">
                <a:hlinkClick r:id="rId7"/>
              </a:rPr>
              <a:t>website</a:t>
            </a:r>
            <a:endParaRPr lang="en-US" altLang="en-US" sz="1400" i="1" dirty="0"/>
          </a:p>
        </p:txBody>
      </p:sp>
    </p:spTree>
    <p:extLst>
      <p:ext uri="{BB962C8B-B14F-4D97-AF65-F5344CB8AC3E}">
        <p14:creationId xmlns:p14="http://schemas.microsoft.com/office/powerpoint/2010/main" val="896654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custDataLst>
              <p:tags r:id="rId1"/>
            </p:custDataLst>
          </p:nvPr>
        </p:nvSpPr>
        <p:spPr>
          <a:xfrm>
            <a:off x="1005840" y="-2"/>
            <a:ext cx="8020074" cy="685800"/>
          </a:xfrm>
        </p:spPr>
        <p:txBody>
          <a:bodyPr>
            <a:normAutofit/>
          </a:bodyPr>
          <a:lstStyle/>
          <a:p>
            <a:pPr eaLnBrk="1" hangingPunct="1"/>
            <a:r>
              <a:rPr lang="en-US" altLang="en-US" sz="2800" dirty="0"/>
              <a:t>Learning &amp; Behavior: Teamwork Perceptions Questionnaire</a:t>
            </a:r>
          </a:p>
        </p:txBody>
      </p:sp>
      <p:sp>
        <p:nvSpPr>
          <p:cNvPr id="14339" name="Rectangle 3"/>
          <p:cNvSpPr>
            <a:spLocks noGrp="1" noChangeArrowheads="1"/>
          </p:cNvSpPr>
          <p:nvPr>
            <p:ph type="body" sz="quarter" idx="10"/>
            <p:custDataLst>
              <p:tags r:id="rId2"/>
            </p:custDataLst>
          </p:nvPr>
        </p:nvSpPr>
        <p:spPr>
          <a:xfrm>
            <a:off x="182878" y="768096"/>
            <a:ext cx="8797315" cy="4018633"/>
          </a:xfrm>
        </p:spPr>
        <p:txBody>
          <a:bodyPr>
            <a:normAutofit/>
          </a:bodyPr>
          <a:lstStyle/>
          <a:p>
            <a:r>
              <a:rPr lang="en-US" altLang="en-US" sz="2600" b="1" dirty="0"/>
              <a:t>Level II</a:t>
            </a:r>
            <a:r>
              <a:rPr lang="en-US" altLang="en-US" sz="2600" b="1" dirty="0">
                <a:solidFill>
                  <a:srgbClr val="FF0000"/>
                </a:solidFill>
              </a:rPr>
              <a:t> </a:t>
            </a:r>
            <a:r>
              <a:rPr lang="en-US" altLang="en-US" sz="2600" b="1" dirty="0"/>
              <a:t>- Learning </a:t>
            </a:r>
            <a:r>
              <a:rPr lang="en-US" altLang="en-US" sz="2600" dirty="0"/>
              <a:t>and</a:t>
            </a:r>
            <a:r>
              <a:rPr lang="en-US" altLang="en-US" sz="2600" b="1" dirty="0"/>
              <a:t> Level III - Behavior</a:t>
            </a:r>
          </a:p>
          <a:p>
            <a:r>
              <a:rPr lang="en-US" altLang="en-US" sz="2200" dirty="0"/>
              <a:t>35-item self-report tool</a:t>
            </a:r>
          </a:p>
          <a:p>
            <a:r>
              <a:rPr lang="en-US" altLang="en-US" sz="2200" dirty="0"/>
              <a:t>Respondents rate their agreement</a:t>
            </a:r>
            <a:br>
              <a:rPr lang="en-US" altLang="en-US" sz="2200" dirty="0"/>
            </a:br>
            <a:r>
              <a:rPr lang="en-US" altLang="en-US" sz="2200" dirty="0"/>
              <a:t>with items on a 5-point Likert scale</a:t>
            </a:r>
          </a:p>
          <a:p>
            <a:pPr>
              <a:spcAft>
                <a:spcPts val="600"/>
              </a:spcAft>
            </a:pPr>
            <a:r>
              <a:rPr lang="en-US" altLang="en-US" sz="2200" dirty="0"/>
              <a:t>Measures staff perceptions of:</a:t>
            </a:r>
          </a:p>
          <a:p>
            <a:pPr lvl="1">
              <a:spcAft>
                <a:spcPts val="600"/>
              </a:spcAft>
            </a:pPr>
            <a:r>
              <a:rPr lang="en-US" altLang="en-US" sz="1600" dirty="0"/>
              <a:t>Team Structure</a:t>
            </a:r>
          </a:p>
          <a:p>
            <a:pPr lvl="1">
              <a:spcAft>
                <a:spcPts val="600"/>
              </a:spcAft>
            </a:pPr>
            <a:r>
              <a:rPr lang="en-US" altLang="en-US" sz="1600" dirty="0"/>
              <a:t>Leadership</a:t>
            </a:r>
          </a:p>
          <a:p>
            <a:pPr lvl="1">
              <a:spcAft>
                <a:spcPts val="600"/>
              </a:spcAft>
            </a:pPr>
            <a:r>
              <a:rPr lang="en-US" altLang="en-US" sz="1600" dirty="0"/>
              <a:t>Situation Monitoring</a:t>
            </a:r>
          </a:p>
          <a:p>
            <a:pPr lvl="1">
              <a:spcAft>
                <a:spcPts val="600"/>
              </a:spcAft>
            </a:pPr>
            <a:r>
              <a:rPr lang="en-US" altLang="en-US" sz="1600" dirty="0"/>
              <a:t>Mutual Support</a:t>
            </a:r>
          </a:p>
          <a:p>
            <a:pPr lvl="1">
              <a:spcAft>
                <a:spcPts val="600"/>
              </a:spcAft>
            </a:pPr>
            <a:r>
              <a:rPr lang="en-US" altLang="en-US" sz="1600" dirty="0"/>
              <a:t>Communication</a:t>
            </a:r>
          </a:p>
        </p:txBody>
      </p:sp>
      <p:pic>
        <p:nvPicPr>
          <p:cNvPr id="2" name="Picture 1" descr="Screenshot of Teamwork Perceptions Questionnaire">
            <a:hlinkClick r:id="rId7"/>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5462605" y="1296557"/>
            <a:ext cx="2474387" cy="3010118"/>
          </a:xfrm>
          <a:prstGeom prst="rect">
            <a:avLst/>
          </a:prstGeom>
          <a:ln>
            <a:solidFill>
              <a:schemeClr val="tx1"/>
            </a:solidFill>
          </a:ln>
          <a:effectLst>
            <a:outerShdw blurRad="127000" dist="76200" dir="2700000" algn="tl" rotWithShape="0">
              <a:prstClr val="black">
                <a:alpha val="40000"/>
              </a:prstClr>
            </a:outerShdw>
          </a:effectLst>
        </p:spPr>
      </p:pic>
      <p:sp>
        <p:nvSpPr>
          <p:cNvPr id="5" name="TextBox 4"/>
          <p:cNvSpPr txBox="1"/>
          <p:nvPr>
            <p:custDataLst>
              <p:tags r:id="rId4"/>
            </p:custDataLst>
          </p:nvPr>
        </p:nvSpPr>
        <p:spPr>
          <a:xfrm>
            <a:off x="5462605" y="4388973"/>
            <a:ext cx="2474387" cy="307777"/>
          </a:xfrm>
          <a:prstGeom prst="rect">
            <a:avLst/>
          </a:prstGeom>
          <a:noFill/>
        </p:spPr>
        <p:txBody>
          <a:bodyPr wrap="square" rtlCol="0">
            <a:spAutoFit/>
          </a:bodyPr>
          <a:lstStyle/>
          <a:p>
            <a:pPr algn="ctr"/>
            <a:r>
              <a:rPr lang="en-US" altLang="en-US" sz="1400" i="1" dirty="0">
                <a:hlinkClick r:id="rId7"/>
              </a:rPr>
              <a:t>Download from AHRQ </a:t>
            </a:r>
            <a:r>
              <a:rPr lang="en-US" altLang="en-US" sz="1400" i="1" dirty="0" smtClean="0">
                <a:hlinkClick r:id="rId7"/>
              </a:rPr>
              <a:t>website</a:t>
            </a:r>
            <a:endParaRPr lang="en-US" altLang="en-US" sz="1400" i="1" dirty="0"/>
          </a:p>
        </p:txBody>
      </p:sp>
    </p:spTree>
    <p:extLst>
      <p:ext uri="{BB962C8B-B14F-4D97-AF65-F5344CB8AC3E}">
        <p14:creationId xmlns:p14="http://schemas.microsoft.com/office/powerpoint/2010/main" val="3078816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custDataLst>
              <p:tags r:id="rId1"/>
            </p:custDataLst>
          </p:nvPr>
        </p:nvSpPr>
        <p:spPr>
          <a:xfrm>
            <a:off x="1005840" y="-2"/>
            <a:ext cx="8020074" cy="685800"/>
          </a:xfrm>
        </p:spPr>
        <p:txBody>
          <a:bodyPr/>
          <a:lstStyle/>
          <a:p>
            <a:r>
              <a:rPr lang="en-US" altLang="en-US" dirty="0"/>
              <a:t>Behavior</a:t>
            </a:r>
          </a:p>
        </p:txBody>
      </p:sp>
      <p:sp>
        <p:nvSpPr>
          <p:cNvPr id="15363" name="Content Placeholder 2"/>
          <p:cNvSpPr>
            <a:spLocks noGrp="1"/>
          </p:cNvSpPr>
          <p:nvPr>
            <p:ph type="body" sz="quarter" idx="10"/>
            <p:custDataLst>
              <p:tags r:id="rId2"/>
            </p:custDataLst>
          </p:nvPr>
        </p:nvSpPr>
        <p:spPr/>
        <p:txBody>
          <a:bodyPr>
            <a:normAutofit/>
          </a:bodyPr>
          <a:lstStyle/>
          <a:p>
            <a:pPr eaLnBrk="1" hangingPunct="1">
              <a:lnSpc>
                <a:spcPct val="100000"/>
              </a:lnSpc>
            </a:pPr>
            <a:r>
              <a:rPr lang="en-US" altLang="en-US" dirty="0"/>
              <a:t>Measure whether the information learned during training is transferred to the job</a:t>
            </a:r>
          </a:p>
          <a:p>
            <a:pPr eaLnBrk="1" hangingPunct="1">
              <a:lnSpc>
                <a:spcPct val="100000"/>
              </a:lnSpc>
            </a:pPr>
            <a:r>
              <a:rPr lang="en-US" altLang="en-US" dirty="0"/>
              <a:t>Two important factors in transfer are:</a:t>
            </a:r>
          </a:p>
          <a:p>
            <a:pPr lvl="1" eaLnBrk="1" hangingPunct="1">
              <a:lnSpc>
                <a:spcPct val="100000"/>
              </a:lnSpc>
              <a:buSzPct val="100000"/>
            </a:pPr>
            <a:r>
              <a:rPr lang="en-US" altLang="en-US" dirty="0"/>
              <a:t>Whether there is an </a:t>
            </a:r>
            <a:r>
              <a:rPr lang="en-US" altLang="en-US" i="1" dirty="0"/>
              <a:t>opportunity</a:t>
            </a:r>
            <a:r>
              <a:rPr lang="en-US" altLang="en-US" dirty="0"/>
              <a:t> to use</a:t>
            </a:r>
            <a:br>
              <a:rPr lang="en-US" altLang="en-US" dirty="0"/>
            </a:br>
            <a:r>
              <a:rPr lang="en-US" altLang="en-US" dirty="0"/>
              <a:t>the new TeamSTEPPS tools or strategies</a:t>
            </a:r>
            <a:br>
              <a:rPr lang="en-US" altLang="en-US" dirty="0"/>
            </a:br>
            <a:r>
              <a:rPr lang="en-US" altLang="en-US" dirty="0"/>
              <a:t>on the job</a:t>
            </a:r>
          </a:p>
          <a:p>
            <a:pPr lvl="1" eaLnBrk="1" hangingPunct="1">
              <a:lnSpc>
                <a:spcPct val="100000"/>
              </a:lnSpc>
              <a:buSzPct val="100000"/>
            </a:pPr>
            <a:r>
              <a:rPr lang="en-US" altLang="en-US" dirty="0"/>
              <a:t>Whether use of the TeamSTEPPS tools</a:t>
            </a:r>
            <a:br>
              <a:rPr lang="en-US" altLang="en-US" dirty="0"/>
            </a:br>
            <a:r>
              <a:rPr lang="en-US" altLang="en-US" dirty="0"/>
              <a:t>and strategies is </a:t>
            </a:r>
            <a:r>
              <a:rPr lang="en-US" altLang="en-US" i="1" dirty="0"/>
              <a:t>valued</a:t>
            </a:r>
            <a:r>
              <a:rPr lang="en-US" altLang="en-US" dirty="0"/>
              <a:t> and </a:t>
            </a:r>
            <a:r>
              <a:rPr lang="en-US" altLang="en-US" i="1" dirty="0"/>
              <a:t>reinforced</a:t>
            </a:r>
          </a:p>
          <a:p>
            <a:endParaRPr lang="en-US" altLang="en-US" dirty="0"/>
          </a:p>
        </p:txBody>
      </p:sp>
      <p:pic>
        <p:nvPicPr>
          <p:cNvPr id="2" name="Picture 1" descr="Drawing of a huddle"/>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124892" y="1595199"/>
            <a:ext cx="3359322" cy="3032036"/>
          </a:xfrm>
          <a:prstGeom prst="rect">
            <a:avLst/>
          </a:prstGeom>
        </p:spPr>
      </p:pic>
    </p:spTree>
    <p:extLst>
      <p:ext uri="{BB962C8B-B14F-4D97-AF65-F5344CB8AC3E}">
        <p14:creationId xmlns:p14="http://schemas.microsoft.com/office/powerpoint/2010/main" val="3587521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custDataLst>
              <p:tags r:id="rId1"/>
            </p:custDataLst>
          </p:nvPr>
        </p:nvSpPr>
        <p:spPr>
          <a:xfrm>
            <a:off x="1005840" y="-2"/>
            <a:ext cx="8020074" cy="685800"/>
          </a:xfrm>
        </p:spPr>
        <p:txBody>
          <a:bodyPr/>
          <a:lstStyle/>
          <a:p>
            <a:r>
              <a:rPr lang="en-US" altLang="en-US" dirty="0"/>
              <a:t>Behavior: Tools to Measure</a:t>
            </a:r>
          </a:p>
        </p:txBody>
      </p:sp>
      <p:sp>
        <p:nvSpPr>
          <p:cNvPr id="17411" name="Content Placeholder 2"/>
          <p:cNvSpPr>
            <a:spLocks noGrp="1"/>
          </p:cNvSpPr>
          <p:nvPr>
            <p:ph type="body" sz="quarter" idx="10"/>
            <p:custDataLst>
              <p:tags r:id="rId2"/>
            </p:custDataLst>
          </p:nvPr>
        </p:nvSpPr>
        <p:spPr>
          <a:xfrm>
            <a:off x="182878" y="768096"/>
            <a:ext cx="8797315" cy="4018633"/>
          </a:xfrm>
        </p:spPr>
        <p:txBody>
          <a:bodyPr/>
          <a:lstStyle/>
          <a:p>
            <a:r>
              <a:rPr lang="en-US" altLang="en-US" sz="2400" b="1" dirty="0"/>
              <a:t>Level III - Behavior</a:t>
            </a:r>
          </a:p>
          <a:p>
            <a:pPr marL="342900" indent="-225425" eaLnBrk="1" hangingPunct="1">
              <a:lnSpc>
                <a:spcPct val="100000"/>
              </a:lnSpc>
              <a:buFont typeface="Arial" panose="020B0604020202020204" pitchFamily="34" charset="0"/>
              <a:buChar char="•"/>
            </a:pPr>
            <a:r>
              <a:rPr lang="en-US" altLang="en-US" dirty="0"/>
              <a:t>Team Performance Observation Tool</a:t>
            </a:r>
            <a:br>
              <a:rPr lang="en-US" altLang="en-US" dirty="0"/>
            </a:br>
            <a:r>
              <a:rPr lang="en-US" altLang="en-US" dirty="0"/>
              <a:t>for Office-Based Care</a:t>
            </a:r>
          </a:p>
          <a:p>
            <a:pPr marL="342900" indent="-225425" eaLnBrk="1" hangingPunct="1">
              <a:lnSpc>
                <a:spcPct val="100000"/>
              </a:lnSpc>
              <a:buFont typeface="Arial" panose="020B0604020202020204" pitchFamily="34" charset="0"/>
              <a:buChar char="•"/>
            </a:pPr>
            <a:r>
              <a:rPr lang="en-US" altLang="en-US" dirty="0"/>
              <a:t>Teamwork Perceptions Questionnaire</a:t>
            </a:r>
            <a:br>
              <a:rPr lang="en-US" altLang="en-US" dirty="0"/>
            </a:br>
            <a:r>
              <a:rPr lang="en-US" altLang="en-US" dirty="0"/>
              <a:t>(T-TPQ) for Office-Based Care</a:t>
            </a:r>
          </a:p>
          <a:p>
            <a:pPr marL="342900" indent="-225425" eaLnBrk="1" hangingPunct="1">
              <a:lnSpc>
                <a:spcPct val="100000"/>
              </a:lnSpc>
              <a:buFont typeface="Arial" panose="020B0604020202020204" pitchFamily="34" charset="0"/>
              <a:buChar char="•"/>
            </a:pPr>
            <a:r>
              <a:rPr lang="en-US" altLang="en-US" dirty="0"/>
              <a:t>AHRQ Medical Office Survey on</a:t>
            </a:r>
            <a:br>
              <a:rPr lang="en-US" altLang="en-US" dirty="0"/>
            </a:br>
            <a:r>
              <a:rPr lang="en-US" altLang="en-US" dirty="0"/>
              <a:t>Patient Safety Culture</a:t>
            </a:r>
          </a:p>
        </p:txBody>
      </p:sp>
      <p:pic>
        <p:nvPicPr>
          <p:cNvPr id="2" name="Picture 1" descr="Screenshot of Medical Office Survey on Patient Safety Culture">
            <a:hlinkClick r:id="rId7"/>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5309742" y="943590"/>
            <a:ext cx="2662636" cy="3276822"/>
          </a:xfrm>
          <a:prstGeom prst="rect">
            <a:avLst/>
          </a:prstGeom>
          <a:ln>
            <a:solidFill>
              <a:schemeClr val="tx1"/>
            </a:solidFill>
          </a:ln>
          <a:effectLst>
            <a:outerShdw blurRad="127000" dist="76200" dir="2700000" algn="tl" rotWithShape="0">
              <a:prstClr val="black">
                <a:alpha val="40000"/>
              </a:prstClr>
            </a:outerShdw>
          </a:effectLst>
        </p:spPr>
      </p:pic>
      <p:sp>
        <p:nvSpPr>
          <p:cNvPr id="5" name="TextBox 4"/>
          <p:cNvSpPr txBox="1"/>
          <p:nvPr>
            <p:custDataLst>
              <p:tags r:id="rId4"/>
            </p:custDataLst>
          </p:nvPr>
        </p:nvSpPr>
        <p:spPr>
          <a:xfrm>
            <a:off x="5368110" y="4335090"/>
            <a:ext cx="2541860" cy="307777"/>
          </a:xfrm>
          <a:prstGeom prst="rect">
            <a:avLst/>
          </a:prstGeom>
          <a:noFill/>
        </p:spPr>
        <p:txBody>
          <a:bodyPr wrap="square" rtlCol="0">
            <a:spAutoFit/>
          </a:bodyPr>
          <a:lstStyle/>
          <a:p>
            <a:pPr algn="ctr"/>
            <a:r>
              <a:rPr lang="en-US" altLang="en-US" sz="1400" i="1" dirty="0">
                <a:hlinkClick r:id="rId9"/>
              </a:rPr>
              <a:t>Download from AHRQ </a:t>
            </a:r>
            <a:r>
              <a:rPr lang="en-US" altLang="en-US" sz="1400" i="1" dirty="0" smtClean="0">
                <a:hlinkClick r:id="rId9"/>
              </a:rPr>
              <a:t>website</a:t>
            </a:r>
            <a:endParaRPr lang="en-US" altLang="en-US" sz="1400" i="1" dirty="0"/>
          </a:p>
        </p:txBody>
      </p:sp>
    </p:spTree>
    <p:extLst>
      <p:ext uri="{BB962C8B-B14F-4D97-AF65-F5344CB8AC3E}">
        <p14:creationId xmlns:p14="http://schemas.microsoft.com/office/powerpoint/2010/main" val="1676502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custDataLst>
              <p:tags r:id="rId1"/>
            </p:custDataLst>
          </p:nvPr>
        </p:nvSpPr>
        <p:spPr>
          <a:xfrm>
            <a:off x="1005840" y="-2"/>
            <a:ext cx="8020074" cy="685800"/>
          </a:xfrm>
        </p:spPr>
        <p:txBody>
          <a:bodyPr/>
          <a:lstStyle/>
          <a:p>
            <a:r>
              <a:rPr lang="en-US" altLang="en-US"/>
              <a:t>Results: Measures</a:t>
            </a:r>
          </a:p>
        </p:txBody>
      </p:sp>
      <p:sp>
        <p:nvSpPr>
          <p:cNvPr id="18435" name="Content Placeholder 2"/>
          <p:cNvSpPr>
            <a:spLocks noGrp="1"/>
          </p:cNvSpPr>
          <p:nvPr>
            <p:ph type="body" sz="quarter" idx="10"/>
            <p:custDataLst>
              <p:tags r:id="rId2"/>
            </p:custDataLst>
          </p:nvPr>
        </p:nvSpPr>
        <p:spPr/>
        <p:txBody>
          <a:bodyPr>
            <a:normAutofit/>
          </a:bodyPr>
          <a:lstStyle/>
          <a:p>
            <a:r>
              <a:rPr lang="en-US" altLang="en-US" sz="2400" b="1" dirty="0"/>
              <a:t>Level IV - Results</a:t>
            </a:r>
          </a:p>
          <a:p>
            <a:pPr eaLnBrk="1" hangingPunct="1"/>
            <a:r>
              <a:rPr lang="en-US" altLang="en-US" b="1" dirty="0"/>
              <a:t>Patient outcome measures</a:t>
            </a:r>
          </a:p>
          <a:p>
            <a:pPr lvl="1" eaLnBrk="1" hangingPunct="1"/>
            <a:r>
              <a:rPr lang="en-US" altLang="en-US" dirty="0"/>
              <a:t>Examples: Complication rates, infection rates, measurable medication errors, patient experience measures</a:t>
            </a:r>
          </a:p>
          <a:p>
            <a:pPr eaLnBrk="1" hangingPunct="1"/>
            <a:r>
              <a:rPr lang="en-US" altLang="en-US" b="1" dirty="0"/>
              <a:t>Clinical process measures</a:t>
            </a:r>
          </a:p>
          <a:p>
            <a:pPr lvl="1" eaLnBrk="1" hangingPunct="1"/>
            <a:r>
              <a:rPr lang="en-US" altLang="en-US" dirty="0"/>
              <a:t>Examples: Length of patient wait time, number of required patient appointments made and completed, percentage of lab results communicated to patients, staff perceptions of safety</a:t>
            </a:r>
          </a:p>
        </p:txBody>
      </p:sp>
    </p:spTree>
    <p:extLst>
      <p:ext uri="{BB962C8B-B14F-4D97-AF65-F5344CB8AC3E}">
        <p14:creationId xmlns:p14="http://schemas.microsoft.com/office/powerpoint/2010/main" val="556434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custDataLst>
              <p:tags r:id="rId1"/>
            </p:custDataLst>
          </p:nvPr>
        </p:nvSpPr>
        <p:spPr>
          <a:xfrm>
            <a:off x="1005840" y="-2"/>
            <a:ext cx="8020074" cy="685800"/>
          </a:xfrm>
        </p:spPr>
        <p:txBody>
          <a:bodyPr>
            <a:normAutofit fontScale="90000"/>
          </a:bodyPr>
          <a:lstStyle/>
          <a:p>
            <a:pPr eaLnBrk="1" hangingPunct="1"/>
            <a:r>
              <a:rPr lang="en-US" altLang="en-US" dirty="0"/>
              <a:t>AHRQ Medical Office Survey on Patient Safety Culture</a:t>
            </a:r>
          </a:p>
        </p:txBody>
      </p:sp>
      <p:sp>
        <p:nvSpPr>
          <p:cNvPr id="19459" name="Rectangle 3"/>
          <p:cNvSpPr>
            <a:spLocks noGrp="1" noChangeArrowheads="1"/>
          </p:cNvSpPr>
          <p:nvPr>
            <p:ph type="body" sz="quarter" idx="10"/>
            <p:custDataLst>
              <p:tags r:id="rId2"/>
            </p:custDataLst>
          </p:nvPr>
        </p:nvSpPr>
        <p:spPr>
          <a:xfrm>
            <a:off x="182878" y="768096"/>
            <a:ext cx="5391071" cy="4018633"/>
          </a:xfrm>
        </p:spPr>
        <p:txBody>
          <a:bodyPr>
            <a:normAutofit/>
          </a:bodyPr>
          <a:lstStyle/>
          <a:p>
            <a:r>
              <a:rPr lang="en-US" altLang="en-US" dirty="0"/>
              <a:t>Designed specifically for outpatient medical office providers and staff</a:t>
            </a:r>
          </a:p>
          <a:p>
            <a:r>
              <a:rPr lang="en-US" altLang="en-US" dirty="0"/>
              <a:t>Designed for medical offices with at </a:t>
            </a:r>
            <a:r>
              <a:rPr lang="en-US" altLang="en-US" b="1" dirty="0"/>
              <a:t>least three providers</a:t>
            </a:r>
          </a:p>
          <a:p>
            <a:r>
              <a:rPr lang="en-US" altLang="en-US" dirty="0"/>
              <a:t>Not recommended for use in solo practitioner or two-provider offices to protect confidentiality </a:t>
            </a:r>
          </a:p>
          <a:p>
            <a:pPr>
              <a:spcAft>
                <a:spcPts val="3600"/>
              </a:spcAft>
            </a:pPr>
            <a:r>
              <a:rPr lang="en-US" altLang="en-US" dirty="0"/>
              <a:t>Can be used to facilitate dialogue about patient safety and quality in small offices</a:t>
            </a:r>
          </a:p>
          <a:p>
            <a:pPr algn="r"/>
            <a:r>
              <a:rPr lang="en-US" altLang="en-US" sz="1650" i="1" dirty="0">
                <a:solidFill>
                  <a:srgbClr val="0000FF"/>
                </a:solidFill>
                <a:hlinkClick r:id="rId6"/>
              </a:rPr>
              <a:t>Medical Office Survey on Patient Safety</a:t>
            </a:r>
            <a:endParaRPr lang="en-US" altLang="en-US" sz="1650" i="1" dirty="0">
              <a:solidFill>
                <a:srgbClr val="0000FF"/>
              </a:solidFill>
            </a:endParaRPr>
          </a:p>
          <a:p>
            <a:pPr eaLnBrk="1" hangingPunct="1"/>
            <a:endParaRPr lang="en-US" altLang="en-US" sz="1500" dirty="0"/>
          </a:p>
        </p:txBody>
      </p:sp>
      <p:pic>
        <p:nvPicPr>
          <p:cNvPr id="4" name="Picture 3" descr="Screenshot of Medical Office Survey on Patient Safety Culture">
            <a:hlinkClick r:id="rId7"/>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5664463" y="914406"/>
            <a:ext cx="2894746" cy="3562472"/>
          </a:xfrm>
          <a:prstGeom prst="rect">
            <a:avLst/>
          </a:prstGeom>
          <a:ln>
            <a:solidFill>
              <a:schemeClr val="tx1"/>
            </a:solidFill>
          </a:ln>
          <a:effectLst>
            <a:outerShdw blurRad="127000" dist="76200" dir="2700000" algn="tl" rotWithShape="0">
              <a:prstClr val="black">
                <a:alpha val="40000"/>
              </a:prstClr>
            </a:outerShdw>
          </a:effectLst>
        </p:spPr>
      </p:pic>
    </p:spTree>
    <p:extLst>
      <p:ext uri="{BB962C8B-B14F-4D97-AF65-F5344CB8AC3E}">
        <p14:creationId xmlns:p14="http://schemas.microsoft.com/office/powerpoint/2010/main" val="1313311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
            </p:custDataLst>
          </p:nvPr>
        </p:nvSpPr>
        <p:spPr>
          <a:xfrm>
            <a:off x="1005840" y="-2"/>
            <a:ext cx="8020074" cy="685800"/>
          </a:xfrm>
        </p:spPr>
        <p:txBody>
          <a:bodyPr>
            <a:noAutofit/>
          </a:bodyPr>
          <a:lstStyle/>
          <a:p>
            <a:pPr eaLnBrk="1" hangingPunct="1"/>
            <a:r>
              <a:rPr lang="en-US" altLang="en-US" sz="2800" dirty="0"/>
              <a:t>AHRQ Medical Office Survey on Patient Safety Culture Uses</a:t>
            </a:r>
          </a:p>
        </p:txBody>
      </p:sp>
      <p:sp>
        <p:nvSpPr>
          <p:cNvPr id="20483" name="Rectangle 3"/>
          <p:cNvSpPr>
            <a:spLocks noGrp="1" noChangeArrowheads="1"/>
          </p:cNvSpPr>
          <p:nvPr>
            <p:ph type="body" sz="quarter" idx="10"/>
            <p:custDataLst>
              <p:tags r:id="rId2"/>
            </p:custDataLst>
          </p:nvPr>
        </p:nvSpPr>
        <p:spPr>
          <a:xfrm>
            <a:off x="182878" y="768096"/>
            <a:ext cx="5332705" cy="4018633"/>
          </a:xfrm>
        </p:spPr>
        <p:txBody>
          <a:bodyPr/>
          <a:lstStyle/>
          <a:p>
            <a:pPr eaLnBrk="1" hangingPunct="1">
              <a:lnSpc>
                <a:spcPct val="100000"/>
              </a:lnSpc>
            </a:pPr>
            <a:r>
              <a:rPr lang="en-US" altLang="en-US" dirty="0"/>
              <a:t>Raise awareness about patient safety issues</a:t>
            </a:r>
          </a:p>
          <a:p>
            <a:pPr eaLnBrk="1" hangingPunct="1">
              <a:lnSpc>
                <a:spcPct val="100000"/>
              </a:lnSpc>
            </a:pPr>
            <a:r>
              <a:rPr lang="en-US" altLang="en-US" dirty="0"/>
              <a:t>Assess patient safety culture</a:t>
            </a:r>
          </a:p>
          <a:p>
            <a:pPr eaLnBrk="1" hangingPunct="1">
              <a:lnSpc>
                <a:spcPct val="100000"/>
              </a:lnSpc>
            </a:pPr>
            <a:r>
              <a:rPr lang="en-US" altLang="en-US" dirty="0"/>
              <a:t>Track changes in patient safety culture over time</a:t>
            </a:r>
          </a:p>
          <a:p>
            <a:pPr eaLnBrk="1" hangingPunct="1">
              <a:lnSpc>
                <a:spcPct val="100000"/>
              </a:lnSpc>
            </a:pPr>
            <a:r>
              <a:rPr lang="en-US" altLang="en-US" dirty="0"/>
              <a:t>Evaluate the impact of patient safety interventions (e.g., TeamSTEPPS)</a:t>
            </a:r>
          </a:p>
          <a:p>
            <a:pPr eaLnBrk="1" hangingPunct="1">
              <a:buFont typeface="Wingdings" pitchFamily="2" charset="2"/>
              <a:buNone/>
            </a:pPr>
            <a:endParaRPr lang="en-US" altLang="en-US" dirty="0"/>
          </a:p>
        </p:txBody>
      </p:sp>
      <p:pic>
        <p:nvPicPr>
          <p:cNvPr id="4" name="Picture 3" descr="Screenshot of Medical Office Survey on Patient Safety Culture">
            <a:hlinkClick r:id="rId6"/>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5664463" y="914406"/>
            <a:ext cx="2894746" cy="3562472"/>
          </a:xfrm>
          <a:prstGeom prst="rect">
            <a:avLst/>
          </a:prstGeom>
          <a:ln>
            <a:solidFill>
              <a:schemeClr val="tx1"/>
            </a:solidFill>
          </a:ln>
          <a:effectLst>
            <a:outerShdw blurRad="127000" dist="76200" dir="2700000" algn="tl" rotWithShape="0">
              <a:prstClr val="black">
                <a:alpha val="40000"/>
              </a:prstClr>
            </a:outerShdw>
          </a:effectLst>
        </p:spPr>
      </p:pic>
    </p:spTree>
    <p:extLst>
      <p:ext uri="{BB962C8B-B14F-4D97-AF65-F5344CB8AC3E}">
        <p14:creationId xmlns:p14="http://schemas.microsoft.com/office/powerpoint/2010/main" val="1828918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The Materials You Will Use</a:t>
            </a:r>
          </a:p>
        </p:txBody>
      </p:sp>
      <p:sp>
        <p:nvSpPr>
          <p:cNvPr id="3" name="Text Placeholder 2"/>
          <p:cNvSpPr>
            <a:spLocks noGrp="1"/>
          </p:cNvSpPr>
          <p:nvPr>
            <p:ph type="body" sz="quarter" idx="10"/>
            <p:custDataLst>
              <p:tags r:id="rId3"/>
            </p:custDataLst>
          </p:nvPr>
        </p:nvSpPr>
        <p:spPr/>
        <p:txBody>
          <a:bodyPr>
            <a:normAutofit lnSpcReduction="10000"/>
          </a:bodyPr>
          <a:lstStyle/>
          <a:p>
            <a:r>
              <a:rPr lang="en-US" dirty="0">
                <a:hlinkClick r:id="rId8"/>
              </a:rPr>
              <a:t>The Participant Workbook</a:t>
            </a:r>
            <a:r>
              <a:rPr lang="en-US" dirty="0"/>
              <a:t>:</a:t>
            </a:r>
          </a:p>
          <a:p>
            <a:pPr marL="342900" indent="-169863">
              <a:buFont typeface="Arial" panose="020B0604020202020204" pitchFamily="34" charset="0"/>
              <a:buChar char="•"/>
            </a:pPr>
            <a:r>
              <a:rPr lang="en-US" dirty="0"/>
              <a:t>Exercises</a:t>
            </a:r>
          </a:p>
          <a:p>
            <a:pPr marL="342900" indent="-169863">
              <a:buFont typeface="Arial" panose="020B0604020202020204" pitchFamily="34" charset="0"/>
              <a:buChar char="•"/>
            </a:pPr>
            <a:r>
              <a:rPr lang="en-US" dirty="0"/>
              <a:t>Video reflections</a:t>
            </a:r>
          </a:p>
          <a:p>
            <a:pPr marL="342900" indent="-169863">
              <a:buFont typeface="Arial" panose="020B0604020202020204" pitchFamily="34" charset="0"/>
              <a:buChar char="•"/>
            </a:pPr>
            <a:r>
              <a:rPr lang="en-US" dirty="0"/>
              <a:t>Scenarios</a:t>
            </a:r>
          </a:p>
          <a:p>
            <a:r>
              <a:rPr lang="en-US" dirty="0">
                <a:hlinkClick r:id="rId9"/>
              </a:rPr>
              <a:t>AHRQ TeamSTEPPS </a:t>
            </a:r>
            <a:r>
              <a:rPr lang="en-US" dirty="0" smtClean="0">
                <a:hlinkClick r:id="rId9"/>
              </a:rPr>
              <a:t>website</a:t>
            </a:r>
            <a:r>
              <a:rPr lang="en-US" dirty="0"/>
              <a:t>:</a:t>
            </a:r>
          </a:p>
          <a:p>
            <a:pPr marL="342900" indent="-169863">
              <a:buFont typeface="Arial" panose="020B0604020202020204" pitchFamily="34" charset="0"/>
              <a:buChar char="•"/>
            </a:pPr>
            <a:r>
              <a:rPr lang="en-US" dirty="0"/>
              <a:t>Classroom slides</a:t>
            </a:r>
          </a:p>
          <a:p>
            <a:pPr marL="342900" indent="-169863">
              <a:buFont typeface="Arial" panose="020B0604020202020204" pitchFamily="34" charset="0"/>
              <a:buChar char="•"/>
            </a:pPr>
            <a:r>
              <a:rPr lang="en-US" dirty="0">
                <a:hlinkClick r:id="rId10"/>
              </a:rPr>
              <a:t>Instructor Guide </a:t>
            </a:r>
            <a:r>
              <a:rPr lang="en-US" sz="1600" dirty="0">
                <a:hlinkClick r:id="rId10"/>
              </a:rPr>
              <a:t>(select to view)</a:t>
            </a:r>
            <a:endParaRPr lang="en-US" sz="1600" dirty="0"/>
          </a:p>
          <a:p>
            <a:pPr marL="342900" indent="-169863">
              <a:buFont typeface="Arial" panose="020B0604020202020204" pitchFamily="34" charset="0"/>
              <a:buChar char="•"/>
            </a:pPr>
            <a:r>
              <a:rPr lang="en-US" dirty="0"/>
              <a:t>Videos</a:t>
            </a:r>
          </a:p>
          <a:p>
            <a:pPr marL="342900" indent="-169863">
              <a:buFont typeface="Arial" panose="020B0604020202020204" pitchFamily="34" charset="0"/>
              <a:buChar char="•"/>
            </a:pPr>
            <a:r>
              <a:rPr lang="en-US" dirty="0"/>
              <a:t>Ancillary materials</a:t>
            </a:r>
          </a:p>
        </p:txBody>
      </p:sp>
      <p:sp>
        <p:nvSpPr>
          <p:cNvPr id="6" name="Rectangle 5" descr="Picture of Participant Workbook cover">
            <a:hlinkClick r:id="rId11"/>
          </p:cNvPr>
          <p:cNvSpPr/>
          <p:nvPr>
            <p:custDataLst>
              <p:tags r:id="rId4"/>
            </p:custDataLst>
          </p:nvPr>
        </p:nvSpPr>
        <p:spPr>
          <a:xfrm>
            <a:off x="3778894" y="863600"/>
            <a:ext cx="2107555" cy="2851150"/>
          </a:xfrm>
          <a:prstGeom prst="rect">
            <a:avLst/>
          </a:prstGeom>
          <a:blipFill dpi="0" rotWithShape="1">
            <a:blip r:embed="rId12" cstate="screen">
              <a:extLst>
                <a:ext uri="{28A0092B-C50C-407E-A947-70E740481C1C}">
                  <a14:useLocalDpi xmlns:a14="http://schemas.microsoft.com/office/drawing/2010/main"/>
                </a:ext>
              </a:extLst>
            </a:blip>
            <a:srcRect/>
            <a:stretch>
              <a:fillRect/>
            </a:stretch>
          </a:blipFill>
          <a:effectLst>
            <a:outerShdw blurRad="127000" dist="127000" dir="2700000" rotWithShape="0">
              <a:srgbClr val="000000">
                <a:alpha val="3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Screenshot of TeamSTEPPS web page"/>
          <p:cNvPicPr>
            <a:picLocks noChangeAspect="1"/>
          </p:cNvPicPr>
          <p:nvPr>
            <p:custDataLst>
              <p:tags r:id="rId5"/>
            </p:custDataLst>
          </p:nvPr>
        </p:nvPicPr>
        <p:blipFill>
          <a:blip r:embed="rId13" cstate="screen">
            <a:extLst>
              <a:ext uri="{28A0092B-C50C-407E-A947-70E740481C1C}">
                <a14:useLocalDpi xmlns:a14="http://schemas.microsoft.com/office/drawing/2010/main"/>
              </a:ext>
            </a:extLst>
          </a:blip>
          <a:stretch>
            <a:fillRect/>
          </a:stretch>
        </p:blipFill>
        <p:spPr>
          <a:xfrm>
            <a:off x="4905386" y="2136394"/>
            <a:ext cx="3466454" cy="2325060"/>
          </a:xfrm>
          <a:prstGeom prst="rect">
            <a:avLst/>
          </a:prstGeom>
          <a:ln>
            <a:solidFill>
              <a:schemeClr val="tx1"/>
            </a:solidFill>
          </a:ln>
          <a:effectLst>
            <a:outerShdw blurRad="127000" dist="127000" dir="2700000" algn="tl" rotWithShape="0">
              <a:prstClr val="black">
                <a:alpha val="30000"/>
              </a:prstClr>
            </a:outerShdw>
          </a:effectLst>
        </p:spPr>
      </p:pic>
    </p:spTree>
    <p:custDataLst>
      <p:tags r:id="rId1"/>
    </p:custDataLst>
    <p:extLst>
      <p:ext uri="{BB962C8B-B14F-4D97-AF65-F5344CB8AC3E}">
        <p14:creationId xmlns:p14="http://schemas.microsoft.com/office/powerpoint/2010/main" val="3472261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custDataLst>
              <p:tags r:id="rId1"/>
            </p:custDataLst>
          </p:nvPr>
        </p:nvSpPr>
        <p:spPr>
          <a:xfrm>
            <a:off x="1005840" y="-2"/>
            <a:ext cx="8020074" cy="685800"/>
          </a:xfrm>
        </p:spPr>
        <p:txBody>
          <a:bodyPr>
            <a:noAutofit/>
          </a:bodyPr>
          <a:lstStyle/>
          <a:p>
            <a:pPr eaLnBrk="1" hangingPunct="1"/>
            <a:r>
              <a:rPr lang="en-US" altLang="en-US" sz="3000" dirty="0"/>
              <a:t>Survey Measures: 12 Dimensions and 2 Overall Items</a:t>
            </a:r>
          </a:p>
        </p:txBody>
      </p:sp>
      <p:sp>
        <p:nvSpPr>
          <p:cNvPr id="2" name="Text Placeholder 1"/>
          <p:cNvSpPr>
            <a:spLocks noGrp="1"/>
          </p:cNvSpPr>
          <p:nvPr>
            <p:ph type="body" sz="quarter" idx="10"/>
            <p:custDataLst>
              <p:tags r:id="rId2"/>
            </p:custDataLst>
          </p:nvPr>
        </p:nvSpPr>
        <p:spPr>
          <a:xfrm>
            <a:off x="182879" y="738912"/>
            <a:ext cx="4515582" cy="4018633"/>
          </a:xfrm>
        </p:spPr>
        <p:txBody>
          <a:bodyPr>
            <a:normAutofit/>
          </a:bodyPr>
          <a:lstStyle/>
          <a:p>
            <a:pPr>
              <a:spcAft>
                <a:spcPts val="600"/>
              </a:spcAft>
            </a:pPr>
            <a:r>
              <a:rPr lang="en-US" b="1" dirty="0"/>
              <a:t>Survey Dimensions:</a:t>
            </a:r>
          </a:p>
          <a:p>
            <a:pPr marL="285750" indent="-233363">
              <a:spcAft>
                <a:spcPts val="600"/>
              </a:spcAft>
              <a:buFont typeface="Arial" panose="020B0604020202020204" pitchFamily="34" charset="0"/>
              <a:buChar char="•"/>
            </a:pPr>
            <a:r>
              <a:rPr lang="en-US" sz="1800" dirty="0"/>
              <a:t>Communication about error</a:t>
            </a:r>
          </a:p>
          <a:p>
            <a:pPr marL="285750" indent="-233363">
              <a:spcAft>
                <a:spcPts val="600"/>
              </a:spcAft>
              <a:buFont typeface="Arial" panose="020B0604020202020204" pitchFamily="34" charset="0"/>
              <a:buChar char="•"/>
            </a:pPr>
            <a:r>
              <a:rPr lang="en-US" sz="1800" dirty="0"/>
              <a:t>Communication openness</a:t>
            </a:r>
          </a:p>
          <a:p>
            <a:pPr marL="285750" indent="-233363">
              <a:spcAft>
                <a:spcPts val="600"/>
              </a:spcAft>
              <a:buFont typeface="Arial" panose="020B0604020202020204" pitchFamily="34" charset="0"/>
              <a:buChar char="•"/>
            </a:pPr>
            <a:r>
              <a:rPr lang="en-US" sz="1800" dirty="0"/>
              <a:t>Information exchange with other settings</a:t>
            </a:r>
          </a:p>
          <a:p>
            <a:pPr marL="285750" indent="-233363">
              <a:spcAft>
                <a:spcPts val="600"/>
              </a:spcAft>
              <a:buFont typeface="Arial" panose="020B0604020202020204" pitchFamily="34" charset="0"/>
              <a:buChar char="•"/>
            </a:pPr>
            <a:r>
              <a:rPr lang="en-US" sz="1800" dirty="0"/>
              <a:t>Office processes and standardization</a:t>
            </a:r>
          </a:p>
          <a:p>
            <a:pPr marL="285750" indent="-233363">
              <a:spcAft>
                <a:spcPts val="600"/>
              </a:spcAft>
              <a:buFont typeface="Arial" panose="020B0604020202020204" pitchFamily="34" charset="0"/>
              <a:buChar char="•"/>
            </a:pPr>
            <a:r>
              <a:rPr lang="en-US" sz="1800" dirty="0"/>
              <a:t>Organizational learning</a:t>
            </a:r>
          </a:p>
          <a:p>
            <a:pPr marL="285750" indent="-233363">
              <a:spcAft>
                <a:spcPts val="600"/>
              </a:spcAft>
              <a:buFont typeface="Arial" panose="020B0604020202020204" pitchFamily="34" charset="0"/>
              <a:buChar char="•"/>
            </a:pPr>
            <a:r>
              <a:rPr lang="en-US" sz="1800" dirty="0"/>
              <a:t>Overall perceptions of patient safety and quality</a:t>
            </a:r>
            <a:endParaRPr lang="en-US" dirty="0"/>
          </a:p>
          <a:p>
            <a:pPr>
              <a:lnSpc>
                <a:spcPct val="120000"/>
              </a:lnSpc>
              <a:spcAft>
                <a:spcPts val="600"/>
              </a:spcAft>
            </a:pPr>
            <a:endParaRPr lang="en-US" dirty="0"/>
          </a:p>
        </p:txBody>
      </p:sp>
      <p:sp>
        <p:nvSpPr>
          <p:cNvPr id="5" name="Text Placeholder 1"/>
          <p:cNvSpPr txBox="1">
            <a:spLocks/>
          </p:cNvSpPr>
          <p:nvPr>
            <p:custDataLst>
              <p:tags r:id="rId3"/>
            </p:custDataLst>
          </p:nvPr>
        </p:nvSpPr>
        <p:spPr>
          <a:xfrm>
            <a:off x="4785780" y="1099570"/>
            <a:ext cx="4358220" cy="2674988"/>
          </a:xfrm>
          <a:prstGeom prst="rect">
            <a:avLst/>
          </a:prstGeom>
        </p:spPr>
        <p:txBody>
          <a:bodyPr vert="horz" lIns="91440" tIns="45720" rIns="91440" bIns="45720" rtlCol="0">
            <a:normAutofit/>
          </a:bodyPr>
          <a:lstStyle>
            <a:lvl1pPr marL="0" indent="0" algn="l" defTabSz="457200" rtl="0" eaLnBrk="1" latinLnBrk="0" hangingPunct="1">
              <a:spcBef>
                <a:spcPts val="0"/>
              </a:spcBef>
              <a:spcAft>
                <a:spcPts val="1200"/>
              </a:spcAft>
              <a:buFont typeface="Arial"/>
              <a:buNone/>
              <a:defRPr sz="2000" kern="1200">
                <a:solidFill>
                  <a:schemeClr val="tx2">
                    <a:lumMod val="50000"/>
                  </a:schemeClr>
                </a:solidFill>
                <a:latin typeface="+mn-lt"/>
                <a:ea typeface="+mn-ea"/>
                <a:cs typeface="Arial"/>
              </a:defRPr>
            </a:lvl1pPr>
            <a:lvl2pPr marL="401638" indent="-285750" algn="l" defTabSz="457200" rtl="0" eaLnBrk="1" latinLnBrk="0" hangingPunct="1">
              <a:spcBef>
                <a:spcPts val="0"/>
              </a:spcBef>
              <a:spcAft>
                <a:spcPts val="1200"/>
              </a:spcAft>
              <a:buFont typeface="Arial" panose="020B0604020202020204" pitchFamily="34" charset="0"/>
              <a:buChar char="•"/>
              <a:defRPr sz="2000" b="0" i="0" u="none" kern="1200">
                <a:solidFill>
                  <a:schemeClr val="tx2">
                    <a:lumMod val="50000"/>
                  </a:schemeClr>
                </a:solidFill>
                <a:latin typeface="+mn-lt"/>
                <a:ea typeface="+mn-ea"/>
                <a:cs typeface="Arial"/>
              </a:defRPr>
            </a:lvl2pPr>
            <a:lvl3pPr marL="688975"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3pPr>
            <a:lvl4pPr marL="1030288"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4pPr>
            <a:lvl5pPr marL="1316038"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25425">
              <a:spcAft>
                <a:spcPts val="600"/>
              </a:spcAft>
              <a:buFont typeface="Arial" panose="020B0604020202020204" pitchFamily="34" charset="0"/>
              <a:buChar char="•"/>
            </a:pPr>
            <a:r>
              <a:rPr lang="en-US" sz="1800" dirty="0"/>
              <a:t>Owner/managing partner/leadership support for patient safety</a:t>
            </a:r>
          </a:p>
          <a:p>
            <a:pPr marL="233363" indent="-225425">
              <a:spcAft>
                <a:spcPts val="600"/>
              </a:spcAft>
              <a:buFont typeface="Arial" panose="020B0604020202020204" pitchFamily="34" charset="0"/>
              <a:buChar char="•"/>
            </a:pPr>
            <a:r>
              <a:rPr lang="en-US" sz="1800" dirty="0"/>
              <a:t>Patient care tracking/follow-up</a:t>
            </a:r>
          </a:p>
          <a:p>
            <a:pPr marL="233363" indent="-225425">
              <a:spcAft>
                <a:spcPts val="600"/>
              </a:spcAft>
              <a:buFont typeface="Arial" panose="020B0604020202020204" pitchFamily="34" charset="0"/>
              <a:buChar char="•"/>
            </a:pPr>
            <a:r>
              <a:rPr lang="en-US" sz="1800" dirty="0"/>
              <a:t>Patient safety and quality issues</a:t>
            </a:r>
          </a:p>
          <a:p>
            <a:pPr marL="233363" indent="-225425">
              <a:spcAft>
                <a:spcPts val="600"/>
              </a:spcAft>
              <a:buFont typeface="Arial" panose="020B0604020202020204" pitchFamily="34" charset="0"/>
              <a:buChar char="•"/>
            </a:pPr>
            <a:r>
              <a:rPr lang="en-US" sz="1800" dirty="0"/>
              <a:t>Staff training</a:t>
            </a:r>
          </a:p>
          <a:p>
            <a:pPr marL="233363" indent="-225425">
              <a:spcAft>
                <a:spcPts val="600"/>
              </a:spcAft>
              <a:buFont typeface="Arial" panose="020B0604020202020204" pitchFamily="34" charset="0"/>
              <a:buChar char="•"/>
            </a:pPr>
            <a:r>
              <a:rPr lang="en-US" sz="1800" dirty="0"/>
              <a:t>Teamwork</a:t>
            </a:r>
          </a:p>
          <a:p>
            <a:pPr marL="233363" indent="-225425">
              <a:spcAft>
                <a:spcPts val="600"/>
              </a:spcAft>
              <a:buFont typeface="Arial" panose="020B0604020202020204" pitchFamily="34" charset="0"/>
              <a:buChar char="•"/>
            </a:pPr>
            <a:r>
              <a:rPr lang="en-US" sz="1800" dirty="0"/>
              <a:t>Work pressure and pace</a:t>
            </a:r>
            <a:endParaRPr lang="en-US" dirty="0"/>
          </a:p>
        </p:txBody>
      </p:sp>
      <p:sp>
        <p:nvSpPr>
          <p:cNvPr id="6" name="Text Placeholder 1"/>
          <p:cNvSpPr txBox="1">
            <a:spLocks/>
          </p:cNvSpPr>
          <p:nvPr>
            <p:custDataLst>
              <p:tags r:id="rId4"/>
            </p:custDataLst>
          </p:nvPr>
        </p:nvSpPr>
        <p:spPr>
          <a:xfrm>
            <a:off x="182878" y="3487479"/>
            <a:ext cx="8737838" cy="1424761"/>
          </a:xfrm>
          <a:prstGeom prst="rect">
            <a:avLst/>
          </a:prstGeom>
        </p:spPr>
        <p:txBody>
          <a:bodyPr vert="horz" lIns="91440" tIns="45720" rIns="91440" bIns="45720" rtlCol="0">
            <a:normAutofit fontScale="92500" lnSpcReduction="10000"/>
          </a:bodyPr>
          <a:lstStyle>
            <a:lvl1pPr marL="0" indent="0" algn="l" defTabSz="457200" rtl="0" eaLnBrk="1" latinLnBrk="0" hangingPunct="1">
              <a:spcBef>
                <a:spcPts val="0"/>
              </a:spcBef>
              <a:spcAft>
                <a:spcPts val="1200"/>
              </a:spcAft>
              <a:buFont typeface="Arial"/>
              <a:buNone/>
              <a:defRPr sz="2000" kern="1200">
                <a:solidFill>
                  <a:schemeClr val="tx2">
                    <a:lumMod val="50000"/>
                  </a:schemeClr>
                </a:solidFill>
                <a:latin typeface="+mn-lt"/>
                <a:ea typeface="+mn-ea"/>
                <a:cs typeface="Arial"/>
              </a:defRPr>
            </a:lvl1pPr>
            <a:lvl2pPr marL="401638" indent="-285750" algn="l" defTabSz="457200" rtl="0" eaLnBrk="1" latinLnBrk="0" hangingPunct="1">
              <a:spcBef>
                <a:spcPts val="0"/>
              </a:spcBef>
              <a:spcAft>
                <a:spcPts val="1200"/>
              </a:spcAft>
              <a:buFont typeface="Arial" panose="020B0604020202020204" pitchFamily="34" charset="0"/>
              <a:buChar char="•"/>
              <a:defRPr sz="2000" b="0" i="0" u="none" kern="1200">
                <a:solidFill>
                  <a:schemeClr val="tx2">
                    <a:lumMod val="50000"/>
                  </a:schemeClr>
                </a:solidFill>
                <a:latin typeface="+mn-lt"/>
                <a:ea typeface="+mn-ea"/>
                <a:cs typeface="Arial"/>
              </a:defRPr>
            </a:lvl2pPr>
            <a:lvl3pPr marL="688975"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3pPr>
            <a:lvl4pPr marL="1030288"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4pPr>
            <a:lvl5pPr marL="1316038"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Aft>
                <a:spcPts val="600"/>
              </a:spcAft>
            </a:pPr>
            <a:r>
              <a:rPr lang="en-US" sz="2200" b="1" dirty="0"/>
              <a:t>Overall Items:</a:t>
            </a:r>
          </a:p>
          <a:p>
            <a:pPr marL="285750" indent="-285750" defTabSz="914400">
              <a:lnSpc>
                <a:spcPct val="110000"/>
              </a:lnSpc>
              <a:spcAft>
                <a:spcPts val="600"/>
              </a:spcAft>
              <a:buFont typeface="Arial" panose="020B0604020202020204" pitchFamily="34" charset="0"/>
              <a:buChar char="•"/>
              <a:defRPr/>
            </a:pPr>
            <a:r>
              <a:rPr lang="en-US" sz="1900" dirty="0"/>
              <a:t>How they would rate this medical office on five different areas of health care quality (patient centered, effective, timely, efficient, and equitable)</a:t>
            </a:r>
          </a:p>
          <a:p>
            <a:pPr marL="285750" indent="-285750" defTabSz="914400">
              <a:lnSpc>
                <a:spcPct val="110000"/>
              </a:lnSpc>
              <a:spcAft>
                <a:spcPts val="600"/>
              </a:spcAft>
              <a:buFont typeface="Arial" panose="020B0604020202020204" pitchFamily="34" charset="0"/>
              <a:buChar char="•"/>
              <a:defRPr/>
            </a:pPr>
            <a:r>
              <a:rPr lang="en-US" sz="1900" dirty="0"/>
              <a:t>How they would rate this medical office on patient safety</a:t>
            </a:r>
            <a:endParaRPr lang="en-US" dirty="0"/>
          </a:p>
        </p:txBody>
      </p:sp>
    </p:spTree>
    <p:extLst>
      <p:ext uri="{BB962C8B-B14F-4D97-AF65-F5344CB8AC3E}">
        <p14:creationId xmlns:p14="http://schemas.microsoft.com/office/powerpoint/2010/main" val="2012067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1"/>
            </p:custDataLst>
          </p:nvPr>
        </p:nvSpPr>
        <p:spPr>
          <a:xfrm>
            <a:off x="1005840" y="-2"/>
            <a:ext cx="8020074" cy="685800"/>
          </a:xfrm>
        </p:spPr>
        <p:txBody>
          <a:bodyPr/>
          <a:lstStyle/>
          <a:p>
            <a:pPr eaLnBrk="1" hangingPunct="1"/>
            <a:r>
              <a:rPr lang="en-US" altLang="en-US" dirty="0"/>
              <a:t>What Support Is Available?</a:t>
            </a:r>
          </a:p>
        </p:txBody>
      </p:sp>
      <p:sp>
        <p:nvSpPr>
          <p:cNvPr id="18435" name="Rectangle 3"/>
          <p:cNvSpPr>
            <a:spLocks noGrp="1" noChangeArrowheads="1"/>
          </p:cNvSpPr>
          <p:nvPr>
            <p:ph type="body" sz="quarter" idx="10"/>
            <p:custDataLst>
              <p:tags r:id="rId2"/>
            </p:custDataLst>
          </p:nvPr>
        </p:nvSpPr>
        <p:spPr/>
        <p:txBody>
          <a:bodyPr>
            <a:normAutofit lnSpcReduction="10000"/>
          </a:bodyPr>
          <a:lstStyle/>
          <a:p>
            <a:pPr>
              <a:lnSpc>
                <a:spcPct val="120000"/>
              </a:lnSpc>
              <a:defRPr/>
            </a:pPr>
            <a:r>
              <a:rPr lang="en-US" sz="2200" b="1" dirty="0">
                <a:ea typeface="ＭＳ Ｐゴシック" charset="-128"/>
              </a:rPr>
              <a:t>Survey Toolkit</a:t>
            </a:r>
          </a:p>
          <a:p>
            <a:pPr lvl="1">
              <a:lnSpc>
                <a:spcPct val="120000"/>
              </a:lnSpc>
              <a:defRPr/>
            </a:pPr>
            <a:r>
              <a:rPr lang="en-US" sz="2200" dirty="0">
                <a:ea typeface="ＭＳ Ｐゴシック" charset="-128"/>
              </a:rPr>
              <a:t>Survey forms</a:t>
            </a:r>
          </a:p>
          <a:p>
            <a:pPr lvl="1">
              <a:lnSpc>
                <a:spcPct val="120000"/>
              </a:lnSpc>
              <a:defRPr/>
            </a:pPr>
            <a:r>
              <a:rPr lang="en-US" sz="2200" dirty="0">
                <a:ea typeface="ＭＳ Ｐゴシック" charset="-128"/>
              </a:rPr>
              <a:t>Survey items and dimensions</a:t>
            </a:r>
          </a:p>
          <a:p>
            <a:pPr lvl="1">
              <a:lnSpc>
                <a:spcPct val="120000"/>
              </a:lnSpc>
              <a:defRPr/>
            </a:pPr>
            <a:r>
              <a:rPr lang="en-US" sz="2200" dirty="0">
                <a:ea typeface="ＭＳ Ｐゴシック" charset="-128"/>
              </a:rPr>
              <a:t>Survey User’s Guide</a:t>
            </a:r>
          </a:p>
          <a:p>
            <a:pPr>
              <a:lnSpc>
                <a:spcPct val="120000"/>
              </a:lnSpc>
              <a:defRPr/>
            </a:pPr>
            <a:r>
              <a:rPr lang="en-US" sz="2200" b="1" dirty="0">
                <a:ea typeface="ＭＳ Ｐゴシック" charset="-128"/>
              </a:rPr>
              <a:t>Comparative Database and Reports</a:t>
            </a:r>
          </a:p>
          <a:p>
            <a:pPr marL="404813" lvl="1" indent="-257175">
              <a:lnSpc>
                <a:spcPct val="120000"/>
              </a:lnSpc>
              <a:buSzPct val="90000"/>
              <a:defRPr/>
            </a:pPr>
            <a:r>
              <a:rPr lang="en-US" sz="2200" dirty="0">
                <a:cs typeface="+mn-cs"/>
              </a:rPr>
              <a:t>Data Entry and Analysis Tool</a:t>
            </a:r>
          </a:p>
          <a:p>
            <a:pPr marL="404813" lvl="1" indent="-257175">
              <a:lnSpc>
                <a:spcPct val="120000"/>
              </a:lnSpc>
              <a:spcAft>
                <a:spcPts val="600"/>
              </a:spcAft>
              <a:buSzPct val="90000"/>
              <a:defRPr/>
            </a:pPr>
            <a:r>
              <a:rPr lang="en-US" sz="2200" dirty="0">
                <a:cs typeface="+mn-cs"/>
              </a:rPr>
              <a:t>E-mail questions to:</a:t>
            </a:r>
          </a:p>
          <a:p>
            <a:pPr marL="914400" lvl="2">
              <a:lnSpc>
                <a:spcPct val="120000"/>
              </a:lnSpc>
              <a:spcAft>
                <a:spcPts val="600"/>
              </a:spcAft>
              <a:buNone/>
              <a:defRPr/>
            </a:pPr>
            <a:r>
              <a:rPr lang="en-US" sz="1800" dirty="0">
                <a:solidFill>
                  <a:srgbClr val="0000FF"/>
                </a:solidFill>
                <a:ea typeface="ＭＳ Ｐゴシック" charset="-128"/>
                <a:hlinkClick r:id="rId6"/>
              </a:rPr>
              <a:t>SafetyCultureSurveys@westat.com</a:t>
            </a:r>
            <a:endParaRPr lang="en-US" sz="1800" dirty="0">
              <a:solidFill>
                <a:srgbClr val="0000FF"/>
              </a:solidFill>
              <a:ea typeface="ＭＳ Ｐゴシック" charset="-128"/>
            </a:endParaRPr>
          </a:p>
        </p:txBody>
      </p:sp>
      <p:pic>
        <p:nvPicPr>
          <p:cNvPr id="4" name="Picture 3" descr="Screenshot of Medical Office Survey on Patient Safety Culture">
            <a:hlinkClick r:id="rId7"/>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5175365" y="914406"/>
            <a:ext cx="2894746" cy="3562472"/>
          </a:xfrm>
          <a:prstGeom prst="rect">
            <a:avLst/>
          </a:prstGeom>
          <a:ln>
            <a:solidFill>
              <a:schemeClr val="tx1"/>
            </a:solidFill>
          </a:ln>
          <a:effectLst>
            <a:outerShdw blurRad="127000" dist="76200" dir="2700000" algn="tl" rotWithShape="0">
              <a:prstClr val="black">
                <a:alpha val="40000"/>
              </a:prstClr>
            </a:outerShdw>
          </a:effectLst>
        </p:spPr>
      </p:pic>
    </p:spTree>
    <p:extLst>
      <p:ext uri="{BB962C8B-B14F-4D97-AF65-F5344CB8AC3E}">
        <p14:creationId xmlns:p14="http://schemas.microsoft.com/office/powerpoint/2010/main" val="184375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custDataLst>
              <p:tags r:id="rId1"/>
            </p:custDataLst>
          </p:nvPr>
        </p:nvSpPr>
        <p:spPr>
          <a:xfrm>
            <a:off x="1005840" y="-2"/>
            <a:ext cx="8020074" cy="685800"/>
          </a:xfrm>
        </p:spPr>
        <p:txBody>
          <a:bodyPr>
            <a:normAutofit fontScale="90000"/>
          </a:bodyPr>
          <a:lstStyle/>
          <a:p>
            <a:r>
              <a:rPr lang="en-US" altLang="en-US" dirty="0"/>
              <a:t>Evaluating TeamSTEPPS in Office-Based Care Scenario</a:t>
            </a:r>
          </a:p>
        </p:txBody>
      </p:sp>
      <p:sp>
        <p:nvSpPr>
          <p:cNvPr id="23555" name="Content Placeholder 2"/>
          <p:cNvSpPr>
            <a:spLocks noGrp="1"/>
          </p:cNvSpPr>
          <p:nvPr>
            <p:ph type="body" sz="quarter" idx="10"/>
            <p:custDataLst>
              <p:tags r:id="rId2"/>
            </p:custDataLst>
          </p:nvPr>
        </p:nvSpPr>
        <p:spPr/>
        <p:txBody>
          <a:bodyPr>
            <a:normAutofit/>
          </a:bodyPr>
          <a:lstStyle/>
          <a:p>
            <a:pPr>
              <a:lnSpc>
                <a:spcPct val="100000"/>
              </a:lnSpc>
            </a:pPr>
            <a:r>
              <a:rPr lang="en-US" sz="1800" dirty="0">
                <a:solidFill>
                  <a:schemeClr val="tx1"/>
                </a:solidFill>
              </a:rPr>
              <a:t>Consider the following scenario:</a:t>
            </a:r>
          </a:p>
          <a:p>
            <a:pPr marL="169863">
              <a:lnSpc>
                <a:spcPct val="100000"/>
              </a:lnSpc>
            </a:pPr>
            <a:r>
              <a:rPr lang="en-US" altLang="en-US" sz="1800" i="1" dirty="0">
                <a:solidFill>
                  <a:schemeClr val="accent1">
                    <a:lumMod val="75000"/>
                  </a:schemeClr>
                </a:solidFill>
              </a:rPr>
              <a:t>You have been asked to work with a fairly large primary care office that has been struggling with its management of Type 2 diabetes patients. In particular, you observed that a high rate of diabetic patients are not achieving the treatment goals that have been recorded in the patients’ charts to manage this chronic condition.  Follow-up visits for HbA1c testing are notoriously unreliable, and poor HbA1c control has led to serious kidney disease for some of this office’s patients. Your observations of the primary care office suggest that it has yet to develop an effective system for managing these patients. Follow-up visits, while ordered by the physician, often fall through the cracks.</a:t>
            </a:r>
          </a:p>
          <a:p>
            <a:pPr marL="169863">
              <a:lnSpc>
                <a:spcPct val="100000"/>
              </a:lnSpc>
            </a:pPr>
            <a:r>
              <a:rPr lang="en-US" altLang="en-US" sz="1800" i="1" dirty="0">
                <a:solidFill>
                  <a:schemeClr val="accent1">
                    <a:lumMod val="75000"/>
                  </a:schemeClr>
                </a:solidFill>
              </a:rPr>
              <a:t>You recently met with staff from the primary care office and recommended that the office adopt briefings prior to the office opening and debriefs after the office closes each day to ensure that patient follow-ups improve.</a:t>
            </a:r>
            <a:endParaRPr lang="en-US" altLang="en-US" i="1" dirty="0">
              <a:solidFill>
                <a:schemeClr val="accent1">
                  <a:lumMod val="75000"/>
                </a:schemeClr>
              </a:solidFill>
            </a:endParaRPr>
          </a:p>
        </p:txBody>
      </p:sp>
    </p:spTree>
    <p:extLst>
      <p:ext uri="{BB962C8B-B14F-4D97-AF65-F5344CB8AC3E}">
        <p14:creationId xmlns:p14="http://schemas.microsoft.com/office/powerpoint/2010/main" val="4234951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custDataLst>
              <p:tags r:id="rId1"/>
            </p:custDataLst>
          </p:nvPr>
        </p:nvSpPr>
        <p:spPr>
          <a:xfrm>
            <a:off x="1005840" y="-2"/>
            <a:ext cx="8020074" cy="685800"/>
          </a:xfrm>
        </p:spPr>
        <p:txBody>
          <a:bodyPr>
            <a:normAutofit fontScale="90000"/>
          </a:bodyPr>
          <a:lstStyle/>
          <a:p>
            <a:r>
              <a:rPr lang="en-US" altLang="en-US" dirty="0"/>
              <a:t>Evaluating TeamSTEPPS in Office-Based Care Scenario</a:t>
            </a:r>
          </a:p>
        </p:txBody>
      </p:sp>
      <p:sp>
        <p:nvSpPr>
          <p:cNvPr id="23555" name="Content Placeholder 2"/>
          <p:cNvSpPr>
            <a:spLocks noGrp="1"/>
          </p:cNvSpPr>
          <p:nvPr>
            <p:ph type="body" sz="quarter" idx="10"/>
            <p:custDataLst>
              <p:tags r:id="rId2"/>
            </p:custDataLst>
          </p:nvPr>
        </p:nvSpPr>
        <p:spPr/>
        <p:txBody>
          <a:bodyPr>
            <a:normAutofit/>
          </a:bodyPr>
          <a:lstStyle/>
          <a:p>
            <a:pPr>
              <a:lnSpc>
                <a:spcPct val="100000"/>
              </a:lnSpc>
            </a:pPr>
            <a:r>
              <a:rPr lang="en-US" altLang="en-US" dirty="0"/>
              <a:t>Based on the scenario, answer the following questions:</a:t>
            </a:r>
          </a:p>
          <a:p>
            <a:pPr marL="342900" indent="-342900">
              <a:lnSpc>
                <a:spcPct val="100000"/>
              </a:lnSpc>
              <a:buFont typeface="Arial" panose="020B0604020202020204" pitchFamily="34" charset="0"/>
              <a:buChar char="•"/>
            </a:pPr>
            <a:r>
              <a:rPr lang="en-US" altLang="en-US" dirty="0"/>
              <a:t>Which measure or measures would you use to assess whether instruction about briefings transferred to this office’s work environment?</a:t>
            </a:r>
          </a:p>
          <a:p>
            <a:pPr marL="744538" lvl="1" indent="-342900"/>
            <a:r>
              <a:rPr lang="en-US" altLang="en-US" dirty="0"/>
              <a:t>Why did you choose the identified measure(s)?</a:t>
            </a:r>
          </a:p>
          <a:p>
            <a:pPr marL="342900" indent="-342900">
              <a:lnSpc>
                <a:spcPct val="100000"/>
              </a:lnSpc>
              <a:buFont typeface="Arial" panose="020B0604020202020204" pitchFamily="34" charset="0"/>
              <a:buChar char="•"/>
            </a:pPr>
            <a:r>
              <a:rPr lang="en-US" altLang="en-US" dirty="0"/>
              <a:t>What organizational barriers might interfere with successful training transfer and how can these barriers be addressed?</a:t>
            </a:r>
          </a:p>
          <a:p>
            <a:pPr marL="342900" indent="-342900">
              <a:lnSpc>
                <a:spcPct val="100000"/>
              </a:lnSpc>
              <a:buFont typeface="Arial" panose="020B0604020202020204" pitchFamily="34" charset="0"/>
              <a:buChar char="•"/>
            </a:pPr>
            <a:r>
              <a:rPr lang="en-US" altLang="en-US" dirty="0"/>
              <a:t>Which measure or measures would you use to determine</a:t>
            </a:r>
            <a:br>
              <a:rPr lang="en-US" altLang="en-US" dirty="0"/>
            </a:br>
            <a:r>
              <a:rPr lang="en-US" altLang="en-US" dirty="0"/>
              <a:t>whether briefings affected patient safety outcomes?</a:t>
            </a:r>
          </a:p>
          <a:p>
            <a:pPr marL="744538" lvl="1" indent="-342900"/>
            <a:r>
              <a:rPr lang="en-US" altLang="en-US" dirty="0"/>
              <a:t>Why did you choose the identified measure(s)?</a:t>
            </a:r>
          </a:p>
          <a:p>
            <a:endParaRPr lang="en-US" altLang="en-US" dirty="0"/>
          </a:p>
        </p:txBody>
      </p:sp>
      <p:sp>
        <p:nvSpPr>
          <p:cNvPr id="6" name="Rounded Rectangle 5"/>
          <p:cNvSpPr/>
          <p:nvPr>
            <p:custDataLst>
              <p:tags r:id="rId3"/>
            </p:custDataLst>
          </p:nvPr>
        </p:nvSpPr>
        <p:spPr>
          <a:xfrm>
            <a:off x="6770452" y="3190672"/>
            <a:ext cx="1838528" cy="1380294"/>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600" b="1" dirty="0"/>
              <a:t>Record your answers to these questions on page 57 of your Workbook</a:t>
            </a:r>
            <a:endParaRPr lang="en-US" sz="2000" b="1" dirty="0"/>
          </a:p>
        </p:txBody>
      </p:sp>
    </p:spTree>
    <p:extLst>
      <p:ext uri="{BB962C8B-B14F-4D97-AF65-F5344CB8AC3E}">
        <p14:creationId xmlns:p14="http://schemas.microsoft.com/office/powerpoint/2010/main" val="2933319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Module 10 Summary</a:t>
            </a:r>
          </a:p>
        </p:txBody>
      </p:sp>
      <p:sp>
        <p:nvSpPr>
          <p:cNvPr id="3" name="Text Placeholder 2"/>
          <p:cNvSpPr>
            <a:spLocks noGrp="1"/>
          </p:cNvSpPr>
          <p:nvPr>
            <p:ph type="body" sz="quarter" idx="10"/>
            <p:custDataLst>
              <p:tags r:id="rId3"/>
            </p:custDataLst>
          </p:nvPr>
        </p:nvSpPr>
        <p:spPr>
          <a:xfrm>
            <a:off x="182878" y="768096"/>
            <a:ext cx="8722583" cy="4018633"/>
          </a:xfrm>
        </p:spPr>
        <p:txBody>
          <a:bodyPr>
            <a:normAutofit/>
          </a:bodyPr>
          <a:lstStyle/>
          <a:p>
            <a:pPr>
              <a:spcAft>
                <a:spcPts val="1800"/>
              </a:spcAft>
            </a:pPr>
            <a:r>
              <a:rPr lang="en-US" dirty="0"/>
              <a:t>In this module, you learned to:</a:t>
            </a:r>
          </a:p>
          <a:p>
            <a:pPr marL="342900" indent="-222250">
              <a:lnSpc>
                <a:spcPct val="110000"/>
              </a:lnSpc>
              <a:buFont typeface="Arial" panose="020B0604020202020204" pitchFamily="34" charset="0"/>
              <a:buChar char="•"/>
            </a:pPr>
            <a:r>
              <a:rPr lang="en-US" dirty="0"/>
              <a:t>Describe the importance of measurement</a:t>
            </a:r>
          </a:p>
          <a:p>
            <a:pPr marL="342900" indent="-222250">
              <a:lnSpc>
                <a:spcPct val="110000"/>
              </a:lnSpc>
              <a:buFont typeface="Arial" panose="020B0604020202020204" pitchFamily="34" charset="0"/>
              <a:buChar char="•"/>
            </a:pPr>
            <a:r>
              <a:rPr lang="en-US" dirty="0"/>
              <a:t>Describe the Kirkpatrick model of training evaluation</a:t>
            </a:r>
          </a:p>
          <a:p>
            <a:pPr marL="342900" indent="-222250">
              <a:lnSpc>
                <a:spcPct val="110000"/>
              </a:lnSpc>
              <a:buFont typeface="Arial" panose="020B0604020202020204" pitchFamily="34" charset="0"/>
              <a:buChar char="•"/>
            </a:pPr>
            <a:r>
              <a:rPr lang="en-US" dirty="0"/>
              <a:t>Identify measures that can be used to assess the impact of TeamSTEPPS for Office-Based Care</a:t>
            </a:r>
          </a:p>
          <a:p>
            <a:pPr marL="342900" indent="-222250">
              <a:lnSpc>
                <a:spcPct val="110000"/>
              </a:lnSpc>
              <a:buFont typeface="Arial" panose="020B0604020202020204" pitchFamily="34" charset="0"/>
              <a:buChar char="•"/>
            </a:pPr>
            <a:r>
              <a:rPr lang="en-US" dirty="0"/>
              <a:t>Describe the AHRQ Medical Office Survey on Patient Safety Culture</a:t>
            </a:r>
          </a:p>
          <a:p>
            <a:pPr marL="342900" indent="-222250">
              <a:lnSpc>
                <a:spcPct val="110000"/>
              </a:lnSpc>
              <a:buFont typeface="Arial" panose="020B0604020202020204" pitchFamily="34" charset="0"/>
              <a:buChar char="•"/>
            </a:pPr>
            <a:r>
              <a:rPr lang="en-US" dirty="0"/>
              <a:t>Prepare a plan for determining if TeamSTEPPS worked</a:t>
            </a:r>
          </a:p>
        </p:txBody>
      </p:sp>
    </p:spTree>
    <p:custDataLst>
      <p:tags r:id="rId1"/>
    </p:custDataLst>
    <p:extLst>
      <p:ext uri="{BB962C8B-B14F-4D97-AF65-F5344CB8AC3E}">
        <p14:creationId xmlns:p14="http://schemas.microsoft.com/office/powerpoint/2010/main" val="3364709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Module Objectives</a:t>
            </a:r>
          </a:p>
        </p:txBody>
      </p:sp>
      <p:sp>
        <p:nvSpPr>
          <p:cNvPr id="3" name="Text Placeholder 2"/>
          <p:cNvSpPr>
            <a:spLocks noGrp="1"/>
          </p:cNvSpPr>
          <p:nvPr>
            <p:ph type="body" sz="quarter" idx="10"/>
            <p:custDataLst>
              <p:tags r:id="rId3"/>
            </p:custDataLst>
          </p:nvPr>
        </p:nvSpPr>
        <p:spPr>
          <a:xfrm>
            <a:off x="182878" y="768095"/>
            <a:ext cx="5313862" cy="4023360"/>
          </a:xfrm>
        </p:spPr>
        <p:txBody>
          <a:bodyPr>
            <a:normAutofit fontScale="92500" lnSpcReduction="10000"/>
          </a:bodyPr>
          <a:lstStyle/>
          <a:p>
            <a:pPr>
              <a:lnSpc>
                <a:spcPct val="110000"/>
              </a:lnSpc>
            </a:pPr>
            <a:r>
              <a:rPr lang="en-US" dirty="0"/>
              <a:t>After completing this module, you will be able to:</a:t>
            </a:r>
          </a:p>
          <a:p>
            <a:pPr marL="342900" indent="-222250">
              <a:lnSpc>
                <a:spcPct val="110000"/>
              </a:lnSpc>
              <a:buFont typeface="Arial" panose="020B0604020202020204" pitchFamily="34" charset="0"/>
              <a:buChar char="•"/>
            </a:pPr>
            <a:r>
              <a:rPr lang="en-US" dirty="0"/>
              <a:t>Describe the importance of measurement</a:t>
            </a:r>
          </a:p>
          <a:p>
            <a:pPr marL="342900" indent="-222250">
              <a:lnSpc>
                <a:spcPct val="110000"/>
              </a:lnSpc>
              <a:buFont typeface="Arial" panose="020B0604020202020204" pitchFamily="34" charset="0"/>
              <a:buChar char="•"/>
            </a:pPr>
            <a:r>
              <a:rPr lang="en-US" dirty="0"/>
              <a:t>Describe the Kirkpatrick model of training evaluation</a:t>
            </a:r>
          </a:p>
          <a:p>
            <a:pPr marL="342900" indent="-222250">
              <a:lnSpc>
                <a:spcPct val="110000"/>
              </a:lnSpc>
              <a:buFont typeface="Arial" panose="020B0604020202020204" pitchFamily="34" charset="0"/>
              <a:buChar char="•"/>
            </a:pPr>
            <a:r>
              <a:rPr lang="en-US" dirty="0"/>
              <a:t>Identify measures that can be used to assess the impact of TeamSTEPPS for Office-Based Care</a:t>
            </a:r>
          </a:p>
          <a:p>
            <a:pPr marL="342900" indent="-222250">
              <a:lnSpc>
                <a:spcPct val="110000"/>
              </a:lnSpc>
              <a:buFont typeface="Arial" panose="020B0604020202020204" pitchFamily="34" charset="0"/>
              <a:buChar char="•"/>
            </a:pPr>
            <a:r>
              <a:rPr lang="en-US" dirty="0"/>
              <a:t>Describe the AHRQ Medical Office Survey on Patient Safety Culture</a:t>
            </a:r>
          </a:p>
          <a:p>
            <a:pPr marL="342900" indent="-222250">
              <a:lnSpc>
                <a:spcPct val="110000"/>
              </a:lnSpc>
              <a:buFont typeface="Arial" panose="020B0604020202020204" pitchFamily="34" charset="0"/>
              <a:buChar char="•"/>
            </a:pPr>
            <a:r>
              <a:rPr lang="en-US" dirty="0"/>
              <a:t>Prepare a plan for determining if TeamSTEPPS worked</a:t>
            </a:r>
          </a:p>
        </p:txBody>
      </p:sp>
      <p:pic>
        <p:nvPicPr>
          <p:cNvPr id="4" name="Picture 3" descr="triangle_framework_2_1_06"/>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96740" y="768095"/>
            <a:ext cx="3331425" cy="2700107"/>
          </a:xfrm>
          <a:prstGeom prst="rect">
            <a:avLst/>
          </a:prstGeom>
          <a:noFill/>
          <a:ln w="9525">
            <a:noFill/>
            <a:miter lim="800000"/>
            <a:headEnd/>
            <a:tailEnd/>
          </a:ln>
        </p:spPr>
      </p:pic>
      <p:sp>
        <p:nvSpPr>
          <p:cNvPr id="5" name="Rounded Rectangle 4"/>
          <p:cNvSpPr/>
          <p:nvPr>
            <p:custDataLst>
              <p:tags r:id="rId4"/>
            </p:custDataLst>
          </p:nvPr>
        </p:nvSpPr>
        <p:spPr>
          <a:xfrm>
            <a:off x="5861537" y="3811835"/>
            <a:ext cx="2433256" cy="635987"/>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Your host for this module:</a:t>
            </a:r>
          </a:p>
          <a:p>
            <a:pPr algn="ctr"/>
            <a:r>
              <a:rPr lang="en-US" b="1" dirty="0"/>
              <a:t>Margaret Sturdivant</a:t>
            </a:r>
          </a:p>
        </p:txBody>
      </p:sp>
    </p:spTree>
    <p:custDataLst>
      <p:tags r:id="rId1"/>
    </p:custDataLst>
    <p:extLst>
      <p:ext uri="{BB962C8B-B14F-4D97-AF65-F5344CB8AC3E}">
        <p14:creationId xmlns:p14="http://schemas.microsoft.com/office/powerpoint/2010/main" val="1054327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of tape measure"/>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505806" y="1002176"/>
            <a:ext cx="4953255" cy="3287722"/>
          </a:xfrm>
          <a:prstGeom prst="rect">
            <a:avLst/>
          </a:prstGeom>
        </p:spPr>
      </p:pic>
      <p:sp>
        <p:nvSpPr>
          <p:cNvPr id="2" name="Title 1"/>
          <p:cNvSpPr>
            <a:spLocks noGrp="1"/>
          </p:cNvSpPr>
          <p:nvPr>
            <p:ph type="title"/>
            <p:custDataLst>
              <p:tags r:id="rId1"/>
            </p:custDataLst>
          </p:nvPr>
        </p:nvSpPr>
        <p:spPr>
          <a:xfrm>
            <a:off x="1005840" y="-2"/>
            <a:ext cx="8020074" cy="685800"/>
          </a:xfrm>
        </p:spPr>
        <p:txBody>
          <a:bodyPr/>
          <a:lstStyle/>
          <a:p>
            <a:r>
              <a:rPr lang="en-US" dirty="0"/>
              <a:t>Introduction</a:t>
            </a:r>
          </a:p>
        </p:txBody>
      </p:sp>
      <p:sp>
        <p:nvSpPr>
          <p:cNvPr id="3" name="Text Placeholder 2"/>
          <p:cNvSpPr>
            <a:spLocks noGrp="1"/>
          </p:cNvSpPr>
          <p:nvPr>
            <p:ph type="body" sz="quarter" idx="10"/>
            <p:custDataLst>
              <p:tags r:id="rId2"/>
            </p:custDataLst>
          </p:nvPr>
        </p:nvSpPr>
        <p:spPr>
          <a:xfrm>
            <a:off x="182880" y="768095"/>
            <a:ext cx="5994184" cy="4023360"/>
          </a:xfrm>
        </p:spPr>
        <p:txBody>
          <a:bodyPr/>
          <a:lstStyle/>
          <a:p>
            <a:pPr>
              <a:spcAft>
                <a:spcPts val="1800"/>
              </a:spcAft>
            </a:pPr>
            <a:r>
              <a:rPr lang="en-US" dirty="0"/>
              <a:t>In this module, we will present information about how to measure the impact of TeamSTEPPS in medical offices and the tools that are available to support it.</a:t>
            </a:r>
          </a:p>
          <a:p>
            <a:pPr>
              <a:spcAft>
                <a:spcPts val="1800"/>
              </a:spcAft>
            </a:pPr>
            <a:r>
              <a:rPr lang="en-US" dirty="0"/>
              <a:t>It is important that you learn how to assess the effects of TeamSTEPPS implementation to help guide and ensure success. </a:t>
            </a:r>
          </a:p>
          <a:p>
            <a:pPr>
              <a:spcAft>
                <a:spcPts val="1800"/>
              </a:spcAft>
            </a:pPr>
            <a:r>
              <a:rPr lang="en-US" dirty="0"/>
              <a:t>Results gathered during the evaluation</a:t>
            </a:r>
            <a:br>
              <a:rPr lang="en-US" dirty="0"/>
            </a:br>
            <a:r>
              <a:rPr lang="en-US" dirty="0"/>
              <a:t>will help inform you about how</a:t>
            </a:r>
            <a:br>
              <a:rPr lang="en-US" dirty="0"/>
            </a:br>
            <a:r>
              <a:rPr lang="en-US" dirty="0"/>
              <a:t>effective you are at training</a:t>
            </a:r>
            <a:br>
              <a:rPr lang="en-US" dirty="0"/>
            </a:br>
            <a:r>
              <a:rPr lang="en-US" dirty="0"/>
              <a:t>staff on TeamSTEPPS.</a:t>
            </a:r>
          </a:p>
        </p:txBody>
      </p:sp>
    </p:spTree>
    <p:extLst>
      <p:ext uri="{BB962C8B-B14F-4D97-AF65-F5344CB8AC3E}">
        <p14:creationId xmlns:p14="http://schemas.microsoft.com/office/powerpoint/2010/main" val="4096745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05840" y="-2"/>
            <a:ext cx="8020074" cy="685800"/>
          </a:xfrm>
        </p:spPr>
        <p:txBody>
          <a:bodyPr/>
          <a:lstStyle/>
          <a:p>
            <a:r>
              <a:rPr lang="en-US" dirty="0"/>
              <a:t>Resources</a:t>
            </a:r>
          </a:p>
        </p:txBody>
      </p:sp>
      <p:sp>
        <p:nvSpPr>
          <p:cNvPr id="3" name="Text Placeholder 2"/>
          <p:cNvSpPr>
            <a:spLocks noGrp="1"/>
          </p:cNvSpPr>
          <p:nvPr>
            <p:ph type="body" sz="quarter" idx="10"/>
            <p:custDataLst>
              <p:tags r:id="rId2"/>
            </p:custDataLst>
          </p:nvPr>
        </p:nvSpPr>
        <p:spPr/>
        <p:txBody>
          <a:bodyPr>
            <a:normAutofit lnSpcReduction="10000"/>
          </a:bodyPr>
          <a:lstStyle/>
          <a:p>
            <a:r>
              <a:rPr lang="en-US" dirty="0"/>
              <a:t>This module presents a well-established approach for conducting training evaluation. </a:t>
            </a:r>
          </a:p>
          <a:p>
            <a:r>
              <a:rPr lang="en-US" dirty="0"/>
              <a:t>There will be an exercise at the end of this module for you to apply what you have learned.</a:t>
            </a:r>
          </a:p>
          <a:p>
            <a:r>
              <a:rPr lang="en-US" dirty="0"/>
              <a:t>The following resources contain additional information:</a:t>
            </a:r>
          </a:p>
          <a:p>
            <a:pPr marL="342900" indent="-225425">
              <a:buFont typeface="Arial" panose="020B0604020202020204" pitchFamily="34" charset="0"/>
              <a:buChar char="•"/>
            </a:pPr>
            <a:r>
              <a:rPr lang="en-US" dirty="0"/>
              <a:t>Evaluating Training Programs: The Four Levels by </a:t>
            </a:r>
            <a:r>
              <a:rPr lang="en-US" altLang="en-US" dirty="0"/>
              <a:t>D.L. Kirkpatrick </a:t>
            </a:r>
          </a:p>
          <a:p>
            <a:pPr marL="342900" indent="-225425">
              <a:buFont typeface="Arial" panose="020B0604020202020204" pitchFamily="34" charset="0"/>
              <a:buChar char="•"/>
            </a:pPr>
            <a:r>
              <a:rPr lang="en-US" dirty="0">
                <a:hlinkClick r:id="rId5"/>
              </a:rPr>
              <a:t>What are the critical success factors for team training in health care?</a:t>
            </a:r>
            <a:r>
              <a:rPr lang="en-US" dirty="0"/>
              <a:t> by Salas, Almeida, and Salisbury</a:t>
            </a:r>
          </a:p>
          <a:p>
            <a:pPr marL="342900" indent="-225425">
              <a:buFont typeface="Arial" panose="020B0604020202020204" pitchFamily="34" charset="0"/>
              <a:buChar char="•"/>
            </a:pPr>
            <a:r>
              <a:rPr lang="en-US" dirty="0">
                <a:hlinkClick r:id="rId6"/>
              </a:rPr>
              <a:t>Twelve best practices for team training evaluation in health care</a:t>
            </a:r>
            <a:r>
              <a:rPr lang="en-US" dirty="0"/>
              <a:t> by Weaver, Salas, and King</a:t>
            </a:r>
          </a:p>
          <a:p>
            <a:endParaRPr lang="en-US" dirty="0"/>
          </a:p>
        </p:txBody>
      </p:sp>
    </p:spTree>
    <p:extLst>
      <p:ext uri="{BB962C8B-B14F-4D97-AF65-F5344CB8AC3E}">
        <p14:creationId xmlns:p14="http://schemas.microsoft.com/office/powerpoint/2010/main" val="1698929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descr="Photo of tape measur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00843" y="1488559"/>
            <a:ext cx="3449319" cy="2289485"/>
          </a:xfrm>
          <a:prstGeom prst="rect">
            <a:avLst/>
          </a:prstGeom>
        </p:spPr>
      </p:pic>
      <p:sp>
        <p:nvSpPr>
          <p:cNvPr id="7170" name="Rectangle 2"/>
          <p:cNvSpPr>
            <a:spLocks noGrp="1" noChangeArrowheads="1"/>
          </p:cNvSpPr>
          <p:nvPr>
            <p:ph type="title"/>
            <p:custDataLst>
              <p:tags r:id="rId1"/>
            </p:custDataLst>
          </p:nvPr>
        </p:nvSpPr>
        <p:spPr>
          <a:xfrm>
            <a:off x="1005840" y="-2"/>
            <a:ext cx="8020074" cy="685800"/>
          </a:xfrm>
        </p:spPr>
        <p:txBody>
          <a:bodyPr>
            <a:normAutofit/>
          </a:bodyPr>
          <a:lstStyle/>
          <a:p>
            <a:pPr eaLnBrk="1" hangingPunct="1"/>
            <a:r>
              <a:rPr lang="en-US" altLang="en-US" dirty="0"/>
              <a:t>Measurement Answers Critical Questions</a:t>
            </a:r>
          </a:p>
        </p:txBody>
      </p:sp>
      <p:sp>
        <p:nvSpPr>
          <p:cNvPr id="6" name="Text Placeholder 1"/>
          <p:cNvSpPr>
            <a:spLocks noGrp="1"/>
          </p:cNvSpPr>
          <p:nvPr>
            <p:ph type="body" sz="quarter" idx="10"/>
            <p:custDataLst>
              <p:tags r:id="rId2"/>
            </p:custDataLst>
          </p:nvPr>
        </p:nvSpPr>
        <p:spPr>
          <a:xfrm>
            <a:off x="182878" y="768096"/>
            <a:ext cx="8797315" cy="4018633"/>
          </a:xfrm>
        </p:spPr>
        <p:txBody>
          <a:bodyPr>
            <a:normAutofit/>
          </a:bodyPr>
          <a:lstStyle/>
          <a:p>
            <a:pPr>
              <a:spcAft>
                <a:spcPts val="1800"/>
              </a:spcAft>
            </a:pPr>
            <a:r>
              <a:rPr lang="en-US" dirty="0"/>
              <a:t>Measuring the impact of TeamSTEPPS enables you to answer questions such as:   </a:t>
            </a:r>
          </a:p>
          <a:p>
            <a:pPr marL="342900" indent="-173038">
              <a:spcAft>
                <a:spcPts val="1800"/>
              </a:spcAft>
              <a:buFont typeface="Arial" panose="020B0604020202020204" pitchFamily="34" charset="0"/>
              <a:buChar char="•"/>
            </a:pPr>
            <a:r>
              <a:rPr lang="en-US" dirty="0"/>
              <a:t>Did TeamSTEPPS work?</a:t>
            </a:r>
          </a:p>
          <a:p>
            <a:pPr marL="342900" indent="-173038">
              <a:spcAft>
                <a:spcPts val="1800"/>
              </a:spcAft>
              <a:buFont typeface="Arial" panose="020B0604020202020204" pitchFamily="34" charset="0"/>
              <a:buChar char="•"/>
            </a:pPr>
            <a:r>
              <a:rPr lang="en-US" dirty="0"/>
              <a:t>Did TeamSTEPPS produce the expected outcomes?</a:t>
            </a:r>
          </a:p>
          <a:p>
            <a:pPr marL="342900" indent="-173038">
              <a:spcAft>
                <a:spcPts val="1800"/>
              </a:spcAft>
              <a:buFont typeface="Arial" panose="020B0604020202020204" pitchFamily="34" charset="0"/>
              <a:buChar char="•"/>
            </a:pPr>
            <a:r>
              <a:rPr lang="en-US" dirty="0"/>
              <a:t>Was TeamSTEPPS worth implementing?</a:t>
            </a:r>
          </a:p>
          <a:p>
            <a:pPr marL="342900" indent="-173038">
              <a:spcAft>
                <a:spcPts val="2400"/>
              </a:spcAft>
              <a:buFont typeface="Arial" panose="020B0604020202020204" pitchFamily="34" charset="0"/>
              <a:buChar char="•"/>
            </a:pPr>
            <a:r>
              <a:rPr lang="en-US" dirty="0"/>
              <a:t>If TeamSTEPPS did not produce the expected</a:t>
            </a:r>
            <a:br>
              <a:rPr lang="en-US" dirty="0"/>
            </a:br>
            <a:r>
              <a:rPr lang="en-US" dirty="0"/>
              <a:t>outcomes, why not? </a:t>
            </a:r>
          </a:p>
          <a:p>
            <a:r>
              <a:rPr lang="en-US" dirty="0"/>
              <a:t>You need to know how effective your work was in training staff on TeamSTEPPS and also your effectiveness in assisting them with implementing TeamSTEPPS.</a:t>
            </a:r>
          </a:p>
        </p:txBody>
      </p:sp>
    </p:spTree>
    <p:extLst>
      <p:ext uri="{BB962C8B-B14F-4D97-AF65-F5344CB8AC3E}">
        <p14:creationId xmlns:p14="http://schemas.microsoft.com/office/powerpoint/2010/main" val="2772031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custDataLst>
              <p:tags r:id="rId1"/>
            </p:custDataLst>
          </p:nvPr>
        </p:nvSpPr>
        <p:spPr>
          <a:xfrm>
            <a:off x="1005840" y="-2"/>
            <a:ext cx="8020074" cy="685800"/>
          </a:xfrm>
        </p:spPr>
        <p:txBody>
          <a:bodyPr>
            <a:normAutofit/>
          </a:bodyPr>
          <a:lstStyle/>
          <a:p>
            <a:pPr eaLnBrk="1" hangingPunct="1"/>
            <a:r>
              <a:rPr lang="en-US" altLang="en-US" dirty="0"/>
              <a:t>Measurement During the TeamSTEPPS Phases </a:t>
            </a:r>
          </a:p>
        </p:txBody>
      </p:sp>
      <p:pic>
        <p:nvPicPr>
          <p:cNvPr id="7171" name="Picture 3" descr="Diagram of TeamSTEPPS Phases: Phase I, Assessment; Phase II, Planning, Training, and Implementation; Phase III, Sustainment"/>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1273248" y="685798"/>
            <a:ext cx="6116379" cy="3985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01" name="Oval 5" descr="alt=&quot;&quot;"/>
          <p:cNvSpPr>
            <a:spLocks noChangeArrowheads="1"/>
          </p:cNvSpPr>
          <p:nvPr>
            <p:custDataLst>
              <p:tags r:id="rId2"/>
            </p:custDataLst>
          </p:nvPr>
        </p:nvSpPr>
        <p:spPr bwMode="auto">
          <a:xfrm>
            <a:off x="1711877" y="1547514"/>
            <a:ext cx="1314450" cy="1844271"/>
          </a:xfrm>
          <a:prstGeom prst="ellipse">
            <a:avLst/>
          </a:prstGeom>
          <a:noFill/>
          <a:ln w="57150">
            <a:solidFill>
              <a:schemeClr val="accent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charset="0"/>
                <a:ea typeface="MS PGothic" pitchFamily="34" charset="-128"/>
              </a:defRPr>
            </a:lvl1pPr>
            <a:lvl2pPr marL="742950" indent="-285750" eaLnBrk="0" hangingPunct="0">
              <a:lnSpc>
                <a:spcPct val="95000"/>
              </a:lnSpc>
              <a:spcBef>
                <a:spcPct val="40000"/>
              </a:spcBef>
              <a:buClr>
                <a:schemeClr val="accent1"/>
              </a:buClr>
              <a:buSzPct val="75000"/>
              <a:buFont typeface="Wingdings" pitchFamily="2" charset="2"/>
              <a:buChar char="n"/>
              <a:defRPr sz="2000">
                <a:solidFill>
                  <a:schemeClr val="tx1"/>
                </a:solidFill>
                <a:latin typeface="Arial" charset="0"/>
                <a:ea typeface="MS PGothic" pitchFamily="34" charset="-128"/>
              </a:defRPr>
            </a:lvl2pPr>
            <a:lvl3pPr marL="1143000" indent="-228600" eaLnBrk="0" hangingPunct="0">
              <a:lnSpc>
                <a:spcPct val="95000"/>
              </a:lnSpc>
              <a:spcBef>
                <a:spcPct val="40000"/>
              </a:spcBef>
              <a:buClr>
                <a:schemeClr val="folHlink"/>
              </a:buClr>
              <a:buSzPct val="55000"/>
              <a:buFont typeface="Wingdings" pitchFamily="2" charset="2"/>
              <a:buChar char="n"/>
              <a:defRPr>
                <a:solidFill>
                  <a:schemeClr val="tx1"/>
                </a:solidFill>
                <a:latin typeface="Arial" charset="0"/>
                <a:ea typeface="MS PGothic" pitchFamily="34" charset="-128"/>
              </a:defRPr>
            </a:lvl3pPr>
            <a:lvl4pPr marL="1600200" indent="-228600" eaLnBrk="0" hangingPunct="0">
              <a:lnSpc>
                <a:spcPct val="95000"/>
              </a:lnSpc>
              <a:spcBef>
                <a:spcPct val="40000"/>
              </a:spcBef>
              <a:buClr>
                <a:schemeClr val="accent1"/>
              </a:buClr>
              <a:buFont typeface="Wingdings" pitchFamily="2" charset="2"/>
              <a:buChar char="§"/>
              <a:defRPr sz="1600">
                <a:solidFill>
                  <a:schemeClr val="tx1"/>
                </a:solidFill>
                <a:latin typeface="Arial" charset="0"/>
                <a:ea typeface="MS PGothic" pitchFamily="34" charset="-128"/>
              </a:defRPr>
            </a:lvl4pPr>
            <a:lvl5pPr marL="2057400" indent="-228600" eaLnBrk="0" hangingPunct="0">
              <a:lnSpc>
                <a:spcPct val="95000"/>
              </a:lnSpc>
              <a:spcBef>
                <a:spcPct val="40000"/>
              </a:spcBef>
              <a:buClr>
                <a:schemeClr val="accent1"/>
              </a:buClr>
              <a:buFont typeface="Wingdings" pitchFamily="2" charset="2"/>
              <a:buChar char="§"/>
              <a:defRPr sz="1400">
                <a:solidFill>
                  <a:schemeClr val="tx1"/>
                </a:solidFill>
                <a:latin typeface="Arial" charset="0"/>
                <a:ea typeface="MS PGothic" pitchFamily="34"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9pPr>
          </a:lstStyle>
          <a:p>
            <a:pPr eaLnBrk="1" hangingPunct="1">
              <a:lnSpc>
                <a:spcPct val="100000"/>
              </a:lnSpc>
              <a:spcBef>
                <a:spcPct val="0"/>
              </a:spcBef>
              <a:buClrTx/>
              <a:buSzTx/>
              <a:buFontTx/>
              <a:buNone/>
            </a:pPr>
            <a:endParaRPr lang="en-US" altLang="en-US" sz="1200"/>
          </a:p>
        </p:txBody>
      </p:sp>
      <p:sp>
        <p:nvSpPr>
          <p:cNvPr id="4102" name="Oval 6" descr="alt=&quot;&quot;"/>
          <p:cNvSpPr>
            <a:spLocks noChangeArrowheads="1"/>
          </p:cNvSpPr>
          <p:nvPr>
            <p:custDataLst>
              <p:tags r:id="rId3"/>
            </p:custDataLst>
          </p:nvPr>
        </p:nvSpPr>
        <p:spPr bwMode="auto">
          <a:xfrm>
            <a:off x="6267896" y="1883082"/>
            <a:ext cx="1069424" cy="1831667"/>
          </a:xfrm>
          <a:prstGeom prst="ellipse">
            <a:avLst/>
          </a:prstGeom>
          <a:noFill/>
          <a:ln w="57150">
            <a:solidFill>
              <a:schemeClr val="accent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charset="0"/>
                <a:ea typeface="MS PGothic" pitchFamily="34" charset="-128"/>
              </a:defRPr>
            </a:lvl1pPr>
            <a:lvl2pPr marL="742950" indent="-285750" eaLnBrk="0" hangingPunct="0">
              <a:lnSpc>
                <a:spcPct val="95000"/>
              </a:lnSpc>
              <a:spcBef>
                <a:spcPct val="40000"/>
              </a:spcBef>
              <a:buClr>
                <a:schemeClr val="accent1"/>
              </a:buClr>
              <a:buSzPct val="75000"/>
              <a:buFont typeface="Wingdings" pitchFamily="2" charset="2"/>
              <a:buChar char="n"/>
              <a:defRPr sz="2000">
                <a:solidFill>
                  <a:schemeClr val="tx1"/>
                </a:solidFill>
                <a:latin typeface="Arial" charset="0"/>
                <a:ea typeface="MS PGothic" pitchFamily="34" charset="-128"/>
              </a:defRPr>
            </a:lvl2pPr>
            <a:lvl3pPr marL="1143000" indent="-228600" eaLnBrk="0" hangingPunct="0">
              <a:lnSpc>
                <a:spcPct val="95000"/>
              </a:lnSpc>
              <a:spcBef>
                <a:spcPct val="40000"/>
              </a:spcBef>
              <a:buClr>
                <a:schemeClr val="folHlink"/>
              </a:buClr>
              <a:buSzPct val="55000"/>
              <a:buFont typeface="Wingdings" pitchFamily="2" charset="2"/>
              <a:buChar char="n"/>
              <a:defRPr>
                <a:solidFill>
                  <a:schemeClr val="tx1"/>
                </a:solidFill>
                <a:latin typeface="Arial" charset="0"/>
                <a:ea typeface="MS PGothic" pitchFamily="34" charset="-128"/>
              </a:defRPr>
            </a:lvl3pPr>
            <a:lvl4pPr marL="1600200" indent="-228600" eaLnBrk="0" hangingPunct="0">
              <a:lnSpc>
                <a:spcPct val="95000"/>
              </a:lnSpc>
              <a:spcBef>
                <a:spcPct val="40000"/>
              </a:spcBef>
              <a:buClr>
                <a:schemeClr val="accent1"/>
              </a:buClr>
              <a:buFont typeface="Wingdings" pitchFamily="2" charset="2"/>
              <a:buChar char="§"/>
              <a:defRPr sz="1600">
                <a:solidFill>
                  <a:schemeClr val="tx1"/>
                </a:solidFill>
                <a:latin typeface="Arial" charset="0"/>
                <a:ea typeface="MS PGothic" pitchFamily="34" charset="-128"/>
              </a:defRPr>
            </a:lvl4pPr>
            <a:lvl5pPr marL="2057400" indent="-228600" eaLnBrk="0" hangingPunct="0">
              <a:lnSpc>
                <a:spcPct val="95000"/>
              </a:lnSpc>
              <a:spcBef>
                <a:spcPct val="40000"/>
              </a:spcBef>
              <a:buClr>
                <a:schemeClr val="accent1"/>
              </a:buClr>
              <a:buFont typeface="Wingdings" pitchFamily="2" charset="2"/>
              <a:buChar char="§"/>
              <a:defRPr sz="1400">
                <a:solidFill>
                  <a:schemeClr val="tx1"/>
                </a:solidFill>
                <a:latin typeface="Arial" charset="0"/>
                <a:ea typeface="MS PGothic" pitchFamily="34"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9pPr>
          </a:lstStyle>
          <a:p>
            <a:pPr eaLnBrk="1" hangingPunct="1">
              <a:lnSpc>
                <a:spcPct val="100000"/>
              </a:lnSpc>
              <a:spcBef>
                <a:spcPct val="0"/>
              </a:spcBef>
              <a:buClrTx/>
              <a:buSzTx/>
              <a:buFontTx/>
              <a:buNone/>
            </a:pPr>
            <a:endParaRPr lang="en-US" altLang="en-US" sz="1200"/>
          </a:p>
        </p:txBody>
      </p:sp>
      <p:sp>
        <p:nvSpPr>
          <p:cNvPr id="4104" name="Line 8" descr="alt=&quot;&quot;"/>
          <p:cNvSpPr>
            <a:spLocks noChangeShapeType="1"/>
          </p:cNvSpPr>
          <p:nvPr>
            <p:custDataLst>
              <p:tags r:id="rId4"/>
            </p:custDataLst>
          </p:nvPr>
        </p:nvSpPr>
        <p:spPr bwMode="auto">
          <a:xfrm flipH="1">
            <a:off x="3005059" y="1568780"/>
            <a:ext cx="705701" cy="472672"/>
          </a:xfrm>
          <a:prstGeom prst="line">
            <a:avLst/>
          </a:prstGeom>
          <a:noFill/>
          <a:ln w="57150">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4105" name="Line 9" descr="alt=&quot;&quot;"/>
          <p:cNvSpPr>
            <a:spLocks noChangeShapeType="1"/>
          </p:cNvSpPr>
          <p:nvPr>
            <p:custDataLst>
              <p:tags r:id="rId5"/>
            </p:custDataLst>
          </p:nvPr>
        </p:nvSpPr>
        <p:spPr bwMode="auto">
          <a:xfrm>
            <a:off x="4743451" y="1658678"/>
            <a:ext cx="1451675" cy="738049"/>
          </a:xfrm>
          <a:prstGeom prst="line">
            <a:avLst/>
          </a:prstGeom>
          <a:noFill/>
          <a:ln w="57150">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9" name="Oval 6" descr="alt=&quot;&quot;"/>
          <p:cNvSpPr>
            <a:spLocks noChangeArrowheads="1"/>
          </p:cNvSpPr>
          <p:nvPr>
            <p:custDataLst>
              <p:tags r:id="rId6"/>
            </p:custDataLst>
          </p:nvPr>
        </p:nvSpPr>
        <p:spPr bwMode="auto">
          <a:xfrm>
            <a:off x="4827178" y="2051711"/>
            <a:ext cx="643237" cy="1435769"/>
          </a:xfrm>
          <a:prstGeom prst="ellipse">
            <a:avLst/>
          </a:prstGeom>
          <a:noFill/>
          <a:ln w="57150">
            <a:solidFill>
              <a:schemeClr val="accent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charset="0"/>
                <a:ea typeface="MS PGothic" pitchFamily="34" charset="-128"/>
              </a:defRPr>
            </a:lvl1pPr>
            <a:lvl2pPr marL="742950" indent="-285750" eaLnBrk="0" hangingPunct="0">
              <a:lnSpc>
                <a:spcPct val="95000"/>
              </a:lnSpc>
              <a:spcBef>
                <a:spcPct val="40000"/>
              </a:spcBef>
              <a:buClr>
                <a:schemeClr val="accent1"/>
              </a:buClr>
              <a:buSzPct val="75000"/>
              <a:buFont typeface="Wingdings" pitchFamily="2" charset="2"/>
              <a:buChar char="n"/>
              <a:defRPr sz="2000">
                <a:solidFill>
                  <a:schemeClr val="tx1"/>
                </a:solidFill>
                <a:latin typeface="Arial" charset="0"/>
                <a:ea typeface="MS PGothic" pitchFamily="34" charset="-128"/>
              </a:defRPr>
            </a:lvl2pPr>
            <a:lvl3pPr marL="1143000" indent="-228600" eaLnBrk="0" hangingPunct="0">
              <a:lnSpc>
                <a:spcPct val="95000"/>
              </a:lnSpc>
              <a:spcBef>
                <a:spcPct val="40000"/>
              </a:spcBef>
              <a:buClr>
                <a:schemeClr val="folHlink"/>
              </a:buClr>
              <a:buSzPct val="55000"/>
              <a:buFont typeface="Wingdings" pitchFamily="2" charset="2"/>
              <a:buChar char="n"/>
              <a:defRPr>
                <a:solidFill>
                  <a:schemeClr val="tx1"/>
                </a:solidFill>
                <a:latin typeface="Arial" charset="0"/>
                <a:ea typeface="MS PGothic" pitchFamily="34" charset="-128"/>
              </a:defRPr>
            </a:lvl3pPr>
            <a:lvl4pPr marL="1600200" indent="-228600" eaLnBrk="0" hangingPunct="0">
              <a:lnSpc>
                <a:spcPct val="95000"/>
              </a:lnSpc>
              <a:spcBef>
                <a:spcPct val="40000"/>
              </a:spcBef>
              <a:buClr>
                <a:schemeClr val="accent1"/>
              </a:buClr>
              <a:buFont typeface="Wingdings" pitchFamily="2" charset="2"/>
              <a:buChar char="§"/>
              <a:defRPr sz="1600">
                <a:solidFill>
                  <a:schemeClr val="tx1"/>
                </a:solidFill>
                <a:latin typeface="Arial" charset="0"/>
                <a:ea typeface="MS PGothic" pitchFamily="34" charset="-128"/>
              </a:defRPr>
            </a:lvl4pPr>
            <a:lvl5pPr marL="2057400" indent="-228600" eaLnBrk="0" hangingPunct="0">
              <a:lnSpc>
                <a:spcPct val="95000"/>
              </a:lnSpc>
              <a:spcBef>
                <a:spcPct val="40000"/>
              </a:spcBef>
              <a:buClr>
                <a:schemeClr val="accent1"/>
              </a:buClr>
              <a:buFont typeface="Wingdings" pitchFamily="2" charset="2"/>
              <a:buChar char="§"/>
              <a:defRPr sz="1400">
                <a:solidFill>
                  <a:schemeClr val="tx1"/>
                </a:solidFill>
                <a:latin typeface="Arial" charset="0"/>
                <a:ea typeface="MS PGothic" pitchFamily="34"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9pPr>
          </a:lstStyle>
          <a:p>
            <a:pPr eaLnBrk="1" hangingPunct="1">
              <a:lnSpc>
                <a:spcPct val="100000"/>
              </a:lnSpc>
              <a:spcBef>
                <a:spcPct val="0"/>
              </a:spcBef>
              <a:buClrTx/>
              <a:buSzTx/>
              <a:buFontTx/>
              <a:buNone/>
            </a:pPr>
            <a:endParaRPr lang="en-US" altLang="en-US" sz="1200"/>
          </a:p>
        </p:txBody>
      </p:sp>
      <p:sp>
        <p:nvSpPr>
          <p:cNvPr id="10" name="Line 9" descr="alt=&quot;&quot;"/>
          <p:cNvSpPr>
            <a:spLocks noChangeShapeType="1"/>
          </p:cNvSpPr>
          <p:nvPr>
            <p:custDataLst>
              <p:tags r:id="rId7"/>
            </p:custDataLst>
          </p:nvPr>
        </p:nvSpPr>
        <p:spPr bwMode="auto">
          <a:xfrm>
            <a:off x="4204635" y="1811304"/>
            <a:ext cx="570236" cy="585424"/>
          </a:xfrm>
          <a:prstGeom prst="line">
            <a:avLst/>
          </a:prstGeom>
          <a:noFill/>
          <a:ln w="57150">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4103" name="Text Box 7"/>
          <p:cNvSpPr txBox="1">
            <a:spLocks noChangeArrowheads="1"/>
          </p:cNvSpPr>
          <p:nvPr>
            <p:custDataLst>
              <p:tags r:id="rId8"/>
            </p:custDataLst>
          </p:nvPr>
        </p:nvSpPr>
        <p:spPr bwMode="auto">
          <a:xfrm>
            <a:off x="3627614" y="1401482"/>
            <a:ext cx="1173719" cy="461665"/>
          </a:xfrm>
          <a:prstGeom prst="rect">
            <a:avLst/>
          </a:prstGeom>
          <a:solidFill>
            <a:schemeClr val="bg1"/>
          </a:solidFill>
          <a:ln w="38100">
            <a:solidFill>
              <a:schemeClr val="accent2"/>
            </a:solidFill>
            <a:miter lim="800000"/>
            <a:headEnd/>
            <a:tailEnd/>
          </a:ln>
          <a:effectLst>
            <a:outerShdw blurRad="127000" dist="63500" dir="2700000" algn="tl" rotWithShape="0">
              <a:prstClr val="black">
                <a:alpha val="40000"/>
              </a:prstClr>
            </a:outerShdw>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charset="0"/>
                <a:ea typeface="MS PGothic" pitchFamily="34" charset="-128"/>
              </a:defRPr>
            </a:lvl1pPr>
            <a:lvl2pPr marL="742950" indent="-285750" eaLnBrk="0" hangingPunct="0">
              <a:lnSpc>
                <a:spcPct val="95000"/>
              </a:lnSpc>
              <a:spcBef>
                <a:spcPct val="40000"/>
              </a:spcBef>
              <a:buClr>
                <a:schemeClr val="accent1"/>
              </a:buClr>
              <a:buSzPct val="75000"/>
              <a:buFont typeface="Wingdings" pitchFamily="2" charset="2"/>
              <a:buChar char="n"/>
              <a:defRPr sz="2000">
                <a:solidFill>
                  <a:schemeClr val="tx1"/>
                </a:solidFill>
                <a:latin typeface="Arial" charset="0"/>
                <a:ea typeface="MS PGothic" pitchFamily="34" charset="-128"/>
              </a:defRPr>
            </a:lvl2pPr>
            <a:lvl3pPr marL="1143000" indent="-228600" eaLnBrk="0" hangingPunct="0">
              <a:lnSpc>
                <a:spcPct val="95000"/>
              </a:lnSpc>
              <a:spcBef>
                <a:spcPct val="40000"/>
              </a:spcBef>
              <a:buClr>
                <a:schemeClr val="folHlink"/>
              </a:buClr>
              <a:buSzPct val="55000"/>
              <a:buFont typeface="Wingdings" pitchFamily="2" charset="2"/>
              <a:buChar char="n"/>
              <a:defRPr>
                <a:solidFill>
                  <a:schemeClr val="tx1"/>
                </a:solidFill>
                <a:latin typeface="Arial" charset="0"/>
                <a:ea typeface="MS PGothic" pitchFamily="34" charset="-128"/>
              </a:defRPr>
            </a:lvl3pPr>
            <a:lvl4pPr marL="1600200" indent="-228600" eaLnBrk="0" hangingPunct="0">
              <a:lnSpc>
                <a:spcPct val="95000"/>
              </a:lnSpc>
              <a:spcBef>
                <a:spcPct val="40000"/>
              </a:spcBef>
              <a:buClr>
                <a:schemeClr val="accent1"/>
              </a:buClr>
              <a:buFont typeface="Wingdings" pitchFamily="2" charset="2"/>
              <a:buChar char="§"/>
              <a:defRPr sz="1600">
                <a:solidFill>
                  <a:schemeClr val="tx1"/>
                </a:solidFill>
                <a:latin typeface="Arial" charset="0"/>
                <a:ea typeface="MS PGothic" pitchFamily="34" charset="-128"/>
              </a:defRPr>
            </a:lvl4pPr>
            <a:lvl5pPr marL="2057400" indent="-228600" eaLnBrk="0" hangingPunct="0">
              <a:lnSpc>
                <a:spcPct val="95000"/>
              </a:lnSpc>
              <a:spcBef>
                <a:spcPct val="40000"/>
              </a:spcBef>
              <a:buClr>
                <a:schemeClr val="accent1"/>
              </a:buClr>
              <a:buFont typeface="Wingdings" pitchFamily="2" charset="2"/>
              <a:buChar char="§"/>
              <a:defRPr sz="1400">
                <a:solidFill>
                  <a:schemeClr val="tx1"/>
                </a:solidFill>
                <a:latin typeface="Arial" charset="0"/>
                <a:ea typeface="MS PGothic" pitchFamily="34"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9pPr>
          </a:lstStyle>
          <a:p>
            <a:pPr algn="ctr" eaLnBrk="1" hangingPunct="1">
              <a:lnSpc>
                <a:spcPct val="100000"/>
              </a:lnSpc>
              <a:spcBef>
                <a:spcPct val="0"/>
              </a:spcBef>
              <a:buClrTx/>
              <a:buSzTx/>
              <a:buFontTx/>
              <a:buNone/>
            </a:pPr>
            <a:r>
              <a:rPr lang="en-US" altLang="en-US" sz="1200" b="1" dirty="0"/>
              <a:t>Requires</a:t>
            </a:r>
          </a:p>
          <a:p>
            <a:pPr algn="ctr" eaLnBrk="1" hangingPunct="1">
              <a:lnSpc>
                <a:spcPct val="100000"/>
              </a:lnSpc>
              <a:spcBef>
                <a:spcPct val="0"/>
              </a:spcBef>
              <a:buClrTx/>
              <a:buSzTx/>
              <a:buFontTx/>
              <a:buNone/>
            </a:pPr>
            <a:r>
              <a:rPr lang="en-US" altLang="en-US" sz="1200" b="1" dirty="0"/>
              <a:t>Measurement</a:t>
            </a:r>
          </a:p>
        </p:txBody>
      </p:sp>
    </p:spTree>
    <p:extLst>
      <p:ext uri="{BB962C8B-B14F-4D97-AF65-F5344CB8AC3E}">
        <p14:creationId xmlns:p14="http://schemas.microsoft.com/office/powerpoint/2010/main" val="792105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custDataLst>
              <p:tags r:id="rId1"/>
            </p:custDataLst>
          </p:nvPr>
        </p:nvSpPr>
        <p:spPr>
          <a:xfrm>
            <a:off x="1005840" y="-2"/>
            <a:ext cx="8020074" cy="685800"/>
          </a:xfrm>
        </p:spPr>
        <p:txBody>
          <a:bodyPr>
            <a:normAutofit/>
          </a:bodyPr>
          <a:lstStyle/>
          <a:p>
            <a:r>
              <a:rPr lang="en-US" altLang="en-US" dirty="0"/>
              <a:t>How To Measure - Kirkpatrick</a:t>
            </a:r>
          </a:p>
        </p:txBody>
      </p:sp>
      <p:grpSp>
        <p:nvGrpSpPr>
          <p:cNvPr id="6" name="Group 5"/>
          <p:cNvGrpSpPr/>
          <p:nvPr>
            <p:custDataLst>
              <p:tags r:id="rId2"/>
            </p:custDataLst>
          </p:nvPr>
        </p:nvGrpSpPr>
        <p:grpSpPr>
          <a:xfrm>
            <a:off x="841557" y="1120268"/>
            <a:ext cx="7468468" cy="457200"/>
            <a:chOff x="841557" y="1120268"/>
            <a:chExt cx="7468468" cy="457200"/>
          </a:xfrm>
        </p:grpSpPr>
        <p:sp>
          <p:nvSpPr>
            <p:cNvPr id="8198" name="Text Box 7"/>
            <p:cNvSpPr txBox="1">
              <a:spLocks noChangeArrowheads="1"/>
            </p:cNvSpPr>
            <p:nvPr>
              <p:custDataLst>
                <p:tags r:id="rId16"/>
              </p:custDataLst>
            </p:nvPr>
          </p:nvSpPr>
          <p:spPr bwMode="auto">
            <a:xfrm>
              <a:off x="841557" y="1120268"/>
              <a:ext cx="2743200" cy="457200"/>
            </a:xfrm>
            <a:prstGeom prst="rect">
              <a:avLst/>
            </a:prstGeom>
            <a:solidFill>
              <a:schemeClr val="tx2">
                <a:lumMod val="20000"/>
                <a:lumOff val="80000"/>
              </a:scheme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nchorCtr="0">
              <a:no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charset="0"/>
                  <a:ea typeface="MS PGothic" pitchFamily="34" charset="-128"/>
                </a:defRPr>
              </a:lvl1pPr>
              <a:lvl2pPr marL="742950" indent="-285750" eaLnBrk="0" hangingPunct="0">
                <a:lnSpc>
                  <a:spcPct val="95000"/>
                </a:lnSpc>
                <a:spcBef>
                  <a:spcPct val="40000"/>
                </a:spcBef>
                <a:buClr>
                  <a:schemeClr val="accent1"/>
                </a:buClr>
                <a:buSzPct val="75000"/>
                <a:buFont typeface="Wingdings" pitchFamily="2" charset="2"/>
                <a:buChar char="n"/>
                <a:defRPr sz="2000">
                  <a:solidFill>
                    <a:schemeClr val="tx1"/>
                  </a:solidFill>
                  <a:latin typeface="Arial" charset="0"/>
                  <a:ea typeface="MS PGothic" pitchFamily="34" charset="-128"/>
                </a:defRPr>
              </a:lvl2pPr>
              <a:lvl3pPr marL="1143000" indent="-228600" eaLnBrk="0" hangingPunct="0">
                <a:lnSpc>
                  <a:spcPct val="95000"/>
                </a:lnSpc>
                <a:spcBef>
                  <a:spcPct val="40000"/>
                </a:spcBef>
                <a:buClr>
                  <a:schemeClr val="folHlink"/>
                </a:buClr>
                <a:buSzPct val="55000"/>
                <a:buFont typeface="Wingdings" pitchFamily="2" charset="2"/>
                <a:buChar char="n"/>
                <a:defRPr>
                  <a:solidFill>
                    <a:schemeClr val="tx1"/>
                  </a:solidFill>
                  <a:latin typeface="Arial" charset="0"/>
                  <a:ea typeface="MS PGothic" pitchFamily="34" charset="-128"/>
                </a:defRPr>
              </a:lvl3pPr>
              <a:lvl4pPr marL="1600200" indent="-228600" eaLnBrk="0" hangingPunct="0">
                <a:lnSpc>
                  <a:spcPct val="95000"/>
                </a:lnSpc>
                <a:spcBef>
                  <a:spcPct val="40000"/>
                </a:spcBef>
                <a:buClr>
                  <a:schemeClr val="accent1"/>
                </a:buClr>
                <a:buFont typeface="Wingdings" pitchFamily="2" charset="2"/>
                <a:buChar char="§"/>
                <a:defRPr sz="1600">
                  <a:solidFill>
                    <a:schemeClr val="tx1"/>
                  </a:solidFill>
                  <a:latin typeface="Arial" charset="0"/>
                  <a:ea typeface="MS PGothic" pitchFamily="34" charset="-128"/>
                </a:defRPr>
              </a:lvl4pPr>
              <a:lvl5pPr marL="2057400" indent="-228600" eaLnBrk="0" hangingPunct="0">
                <a:lnSpc>
                  <a:spcPct val="95000"/>
                </a:lnSpc>
                <a:spcBef>
                  <a:spcPct val="40000"/>
                </a:spcBef>
                <a:buClr>
                  <a:schemeClr val="accent1"/>
                </a:buClr>
                <a:buFont typeface="Wingdings" pitchFamily="2" charset="2"/>
                <a:buChar char="§"/>
                <a:defRPr sz="1400">
                  <a:solidFill>
                    <a:schemeClr val="tx1"/>
                  </a:solidFill>
                  <a:latin typeface="Arial" charset="0"/>
                  <a:ea typeface="MS PGothic" pitchFamily="34"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9pPr>
            </a:lstStyle>
            <a:p>
              <a:pPr algn="ctr" eaLnBrk="1" hangingPunct="1">
                <a:lnSpc>
                  <a:spcPct val="100000"/>
                </a:lnSpc>
                <a:spcBef>
                  <a:spcPct val="0"/>
                </a:spcBef>
                <a:buClrTx/>
                <a:buSzTx/>
                <a:buFontTx/>
                <a:buNone/>
              </a:pPr>
              <a:r>
                <a:rPr lang="en-US" altLang="en-US" sz="1800" b="1" dirty="0"/>
                <a:t>Level IV – Results</a:t>
              </a:r>
            </a:p>
          </p:txBody>
        </p:sp>
        <p:sp>
          <p:nvSpPr>
            <p:cNvPr id="8202" name="Text Box 12"/>
            <p:cNvSpPr txBox="1">
              <a:spLocks noChangeArrowheads="1"/>
            </p:cNvSpPr>
            <p:nvPr>
              <p:custDataLst>
                <p:tags r:id="rId17"/>
              </p:custDataLst>
            </p:nvPr>
          </p:nvSpPr>
          <p:spPr bwMode="auto">
            <a:xfrm>
              <a:off x="5435520" y="1120268"/>
              <a:ext cx="287450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charset="0"/>
                  <a:ea typeface="MS PGothic" pitchFamily="34" charset="-128"/>
                </a:defRPr>
              </a:lvl1pPr>
              <a:lvl2pPr marL="742950" indent="-285750" eaLnBrk="0" hangingPunct="0">
                <a:lnSpc>
                  <a:spcPct val="95000"/>
                </a:lnSpc>
                <a:spcBef>
                  <a:spcPct val="40000"/>
                </a:spcBef>
                <a:buClr>
                  <a:schemeClr val="accent1"/>
                </a:buClr>
                <a:buSzPct val="75000"/>
                <a:buFont typeface="Wingdings" pitchFamily="2" charset="2"/>
                <a:buChar char="n"/>
                <a:defRPr sz="2000">
                  <a:solidFill>
                    <a:schemeClr val="tx1"/>
                  </a:solidFill>
                  <a:latin typeface="Arial" charset="0"/>
                  <a:ea typeface="MS PGothic" pitchFamily="34" charset="-128"/>
                </a:defRPr>
              </a:lvl2pPr>
              <a:lvl3pPr marL="1143000" indent="-228600" eaLnBrk="0" hangingPunct="0">
                <a:lnSpc>
                  <a:spcPct val="95000"/>
                </a:lnSpc>
                <a:spcBef>
                  <a:spcPct val="40000"/>
                </a:spcBef>
                <a:buClr>
                  <a:schemeClr val="folHlink"/>
                </a:buClr>
                <a:buSzPct val="55000"/>
                <a:buFont typeface="Wingdings" pitchFamily="2" charset="2"/>
                <a:buChar char="n"/>
                <a:defRPr>
                  <a:solidFill>
                    <a:schemeClr val="tx1"/>
                  </a:solidFill>
                  <a:latin typeface="Arial" charset="0"/>
                  <a:ea typeface="MS PGothic" pitchFamily="34" charset="-128"/>
                </a:defRPr>
              </a:lvl3pPr>
              <a:lvl4pPr marL="1600200" indent="-228600" eaLnBrk="0" hangingPunct="0">
                <a:lnSpc>
                  <a:spcPct val="95000"/>
                </a:lnSpc>
                <a:spcBef>
                  <a:spcPct val="40000"/>
                </a:spcBef>
                <a:buClr>
                  <a:schemeClr val="accent1"/>
                </a:buClr>
                <a:buFont typeface="Wingdings" pitchFamily="2" charset="2"/>
                <a:buChar char="§"/>
                <a:defRPr sz="1600">
                  <a:solidFill>
                    <a:schemeClr val="tx1"/>
                  </a:solidFill>
                  <a:latin typeface="Arial" charset="0"/>
                  <a:ea typeface="MS PGothic" pitchFamily="34" charset="-128"/>
                </a:defRPr>
              </a:lvl4pPr>
              <a:lvl5pPr marL="2057400" indent="-228600" eaLnBrk="0" hangingPunct="0">
                <a:lnSpc>
                  <a:spcPct val="95000"/>
                </a:lnSpc>
                <a:spcBef>
                  <a:spcPct val="40000"/>
                </a:spcBef>
                <a:buClr>
                  <a:schemeClr val="accent1"/>
                </a:buClr>
                <a:buFont typeface="Wingdings" pitchFamily="2" charset="2"/>
                <a:buChar char="§"/>
                <a:defRPr sz="1400">
                  <a:solidFill>
                    <a:schemeClr val="tx1"/>
                  </a:solidFill>
                  <a:latin typeface="Arial" charset="0"/>
                  <a:ea typeface="MS PGothic" pitchFamily="34"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9pPr>
            </a:lstStyle>
            <a:p>
              <a:pPr eaLnBrk="1" hangingPunct="1">
                <a:lnSpc>
                  <a:spcPct val="100000"/>
                </a:lnSpc>
                <a:spcBef>
                  <a:spcPct val="0"/>
                </a:spcBef>
                <a:buClrTx/>
                <a:buSzTx/>
                <a:buFontTx/>
                <a:buNone/>
              </a:pPr>
              <a:r>
                <a:rPr lang="en-US" altLang="en-US" sz="2000" b="1" dirty="0"/>
                <a:t>Organizational results</a:t>
              </a:r>
            </a:p>
          </p:txBody>
        </p:sp>
        <p:sp>
          <p:nvSpPr>
            <p:cNvPr id="8203" name="Line 14" descr="alt=&quot;&quot;"/>
            <p:cNvSpPr>
              <a:spLocks noChangeShapeType="1"/>
            </p:cNvSpPr>
            <p:nvPr>
              <p:custDataLst>
                <p:tags r:id="rId18"/>
              </p:custDataLst>
            </p:nvPr>
          </p:nvSpPr>
          <p:spPr bwMode="auto">
            <a:xfrm>
              <a:off x="3827727" y="1348868"/>
              <a:ext cx="1507331" cy="0"/>
            </a:xfrm>
            <a:prstGeom prst="line">
              <a:avLst/>
            </a:prstGeom>
            <a:noFill/>
            <a:ln w="57150">
              <a:solidFill>
                <a:schemeClr val="tx2"/>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350"/>
            </a:p>
          </p:txBody>
        </p:sp>
      </p:grpSp>
      <p:grpSp>
        <p:nvGrpSpPr>
          <p:cNvPr id="5" name="Group 4"/>
          <p:cNvGrpSpPr/>
          <p:nvPr>
            <p:custDataLst>
              <p:tags r:id="rId3"/>
            </p:custDataLst>
          </p:nvPr>
        </p:nvGrpSpPr>
        <p:grpSpPr>
          <a:xfrm>
            <a:off x="841557" y="1996441"/>
            <a:ext cx="7013472" cy="457200"/>
            <a:chOff x="841557" y="1996441"/>
            <a:chExt cx="7013472" cy="457200"/>
          </a:xfrm>
        </p:grpSpPr>
        <p:sp>
          <p:nvSpPr>
            <p:cNvPr id="8197" name="Text Box 6"/>
            <p:cNvSpPr txBox="1">
              <a:spLocks noChangeArrowheads="1"/>
            </p:cNvSpPr>
            <p:nvPr>
              <p:custDataLst>
                <p:tags r:id="rId13"/>
              </p:custDataLst>
            </p:nvPr>
          </p:nvSpPr>
          <p:spPr bwMode="auto">
            <a:xfrm>
              <a:off x="841557" y="1996441"/>
              <a:ext cx="2743200" cy="457200"/>
            </a:xfrm>
            <a:prstGeom prst="rect">
              <a:avLst/>
            </a:prstGeom>
            <a:solidFill>
              <a:schemeClr val="tx2">
                <a:lumMod val="20000"/>
                <a:lumOff val="80000"/>
              </a:scheme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nchorCtr="0">
              <a:no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charset="0"/>
                  <a:ea typeface="MS PGothic" pitchFamily="34" charset="-128"/>
                </a:defRPr>
              </a:lvl1pPr>
              <a:lvl2pPr marL="742950" indent="-285750" eaLnBrk="0" hangingPunct="0">
                <a:lnSpc>
                  <a:spcPct val="95000"/>
                </a:lnSpc>
                <a:spcBef>
                  <a:spcPct val="40000"/>
                </a:spcBef>
                <a:buClr>
                  <a:schemeClr val="accent1"/>
                </a:buClr>
                <a:buSzPct val="75000"/>
                <a:buFont typeface="Wingdings" pitchFamily="2" charset="2"/>
                <a:buChar char="n"/>
                <a:defRPr sz="2000">
                  <a:solidFill>
                    <a:schemeClr val="tx1"/>
                  </a:solidFill>
                  <a:latin typeface="Arial" charset="0"/>
                  <a:ea typeface="MS PGothic" pitchFamily="34" charset="-128"/>
                </a:defRPr>
              </a:lvl2pPr>
              <a:lvl3pPr marL="1143000" indent="-228600" eaLnBrk="0" hangingPunct="0">
                <a:lnSpc>
                  <a:spcPct val="95000"/>
                </a:lnSpc>
                <a:spcBef>
                  <a:spcPct val="40000"/>
                </a:spcBef>
                <a:buClr>
                  <a:schemeClr val="folHlink"/>
                </a:buClr>
                <a:buSzPct val="55000"/>
                <a:buFont typeface="Wingdings" pitchFamily="2" charset="2"/>
                <a:buChar char="n"/>
                <a:defRPr>
                  <a:solidFill>
                    <a:schemeClr val="tx1"/>
                  </a:solidFill>
                  <a:latin typeface="Arial" charset="0"/>
                  <a:ea typeface="MS PGothic" pitchFamily="34" charset="-128"/>
                </a:defRPr>
              </a:lvl3pPr>
              <a:lvl4pPr marL="1600200" indent="-228600" eaLnBrk="0" hangingPunct="0">
                <a:lnSpc>
                  <a:spcPct val="95000"/>
                </a:lnSpc>
                <a:spcBef>
                  <a:spcPct val="40000"/>
                </a:spcBef>
                <a:buClr>
                  <a:schemeClr val="accent1"/>
                </a:buClr>
                <a:buFont typeface="Wingdings" pitchFamily="2" charset="2"/>
                <a:buChar char="§"/>
                <a:defRPr sz="1600">
                  <a:solidFill>
                    <a:schemeClr val="tx1"/>
                  </a:solidFill>
                  <a:latin typeface="Arial" charset="0"/>
                  <a:ea typeface="MS PGothic" pitchFamily="34" charset="-128"/>
                </a:defRPr>
              </a:lvl4pPr>
              <a:lvl5pPr marL="2057400" indent="-228600" eaLnBrk="0" hangingPunct="0">
                <a:lnSpc>
                  <a:spcPct val="95000"/>
                </a:lnSpc>
                <a:spcBef>
                  <a:spcPct val="40000"/>
                </a:spcBef>
                <a:buClr>
                  <a:schemeClr val="accent1"/>
                </a:buClr>
                <a:buFont typeface="Wingdings" pitchFamily="2" charset="2"/>
                <a:buChar char="§"/>
                <a:defRPr sz="1400">
                  <a:solidFill>
                    <a:schemeClr val="tx1"/>
                  </a:solidFill>
                  <a:latin typeface="Arial" charset="0"/>
                  <a:ea typeface="MS PGothic" pitchFamily="34"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9pPr>
            </a:lstStyle>
            <a:p>
              <a:pPr algn="ctr" eaLnBrk="1" hangingPunct="1">
                <a:lnSpc>
                  <a:spcPct val="100000"/>
                </a:lnSpc>
                <a:spcBef>
                  <a:spcPct val="0"/>
                </a:spcBef>
                <a:buClrTx/>
                <a:buSzTx/>
                <a:buFontTx/>
                <a:buNone/>
              </a:pPr>
              <a:r>
                <a:rPr lang="en-US" altLang="en-US" sz="1800" b="1" dirty="0"/>
                <a:t>Level III – Behavior</a:t>
              </a:r>
            </a:p>
          </p:txBody>
        </p:sp>
        <p:sp>
          <p:nvSpPr>
            <p:cNvPr id="8201" name="Text Box 11"/>
            <p:cNvSpPr txBox="1">
              <a:spLocks noChangeArrowheads="1"/>
            </p:cNvSpPr>
            <p:nvPr>
              <p:custDataLst>
                <p:tags r:id="rId14"/>
              </p:custDataLst>
            </p:nvPr>
          </p:nvSpPr>
          <p:spPr bwMode="auto">
            <a:xfrm>
              <a:off x="5435520" y="1998859"/>
              <a:ext cx="241950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charset="0"/>
                  <a:ea typeface="MS PGothic" pitchFamily="34" charset="-128"/>
                </a:defRPr>
              </a:lvl1pPr>
              <a:lvl2pPr marL="742950" indent="-285750" eaLnBrk="0" hangingPunct="0">
                <a:lnSpc>
                  <a:spcPct val="95000"/>
                </a:lnSpc>
                <a:spcBef>
                  <a:spcPct val="40000"/>
                </a:spcBef>
                <a:buClr>
                  <a:schemeClr val="accent1"/>
                </a:buClr>
                <a:buSzPct val="75000"/>
                <a:buFont typeface="Wingdings" pitchFamily="2" charset="2"/>
                <a:buChar char="n"/>
                <a:defRPr sz="2000">
                  <a:solidFill>
                    <a:schemeClr val="tx1"/>
                  </a:solidFill>
                  <a:latin typeface="Arial" charset="0"/>
                  <a:ea typeface="MS PGothic" pitchFamily="34" charset="-128"/>
                </a:defRPr>
              </a:lvl2pPr>
              <a:lvl3pPr marL="1143000" indent="-228600" eaLnBrk="0" hangingPunct="0">
                <a:lnSpc>
                  <a:spcPct val="95000"/>
                </a:lnSpc>
                <a:spcBef>
                  <a:spcPct val="40000"/>
                </a:spcBef>
                <a:buClr>
                  <a:schemeClr val="folHlink"/>
                </a:buClr>
                <a:buSzPct val="55000"/>
                <a:buFont typeface="Wingdings" pitchFamily="2" charset="2"/>
                <a:buChar char="n"/>
                <a:defRPr>
                  <a:solidFill>
                    <a:schemeClr val="tx1"/>
                  </a:solidFill>
                  <a:latin typeface="Arial" charset="0"/>
                  <a:ea typeface="MS PGothic" pitchFamily="34" charset="-128"/>
                </a:defRPr>
              </a:lvl3pPr>
              <a:lvl4pPr marL="1600200" indent="-228600" eaLnBrk="0" hangingPunct="0">
                <a:lnSpc>
                  <a:spcPct val="95000"/>
                </a:lnSpc>
                <a:spcBef>
                  <a:spcPct val="40000"/>
                </a:spcBef>
                <a:buClr>
                  <a:schemeClr val="accent1"/>
                </a:buClr>
                <a:buFont typeface="Wingdings" pitchFamily="2" charset="2"/>
                <a:buChar char="§"/>
                <a:defRPr sz="1600">
                  <a:solidFill>
                    <a:schemeClr val="tx1"/>
                  </a:solidFill>
                  <a:latin typeface="Arial" charset="0"/>
                  <a:ea typeface="MS PGothic" pitchFamily="34" charset="-128"/>
                </a:defRPr>
              </a:lvl4pPr>
              <a:lvl5pPr marL="2057400" indent="-228600" eaLnBrk="0" hangingPunct="0">
                <a:lnSpc>
                  <a:spcPct val="95000"/>
                </a:lnSpc>
                <a:spcBef>
                  <a:spcPct val="40000"/>
                </a:spcBef>
                <a:buClr>
                  <a:schemeClr val="accent1"/>
                </a:buClr>
                <a:buFont typeface="Wingdings" pitchFamily="2" charset="2"/>
                <a:buChar char="§"/>
                <a:defRPr sz="1400">
                  <a:solidFill>
                    <a:schemeClr val="tx1"/>
                  </a:solidFill>
                  <a:latin typeface="Arial" charset="0"/>
                  <a:ea typeface="MS PGothic" pitchFamily="34"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9pPr>
            </a:lstStyle>
            <a:p>
              <a:pPr eaLnBrk="1" hangingPunct="1">
                <a:lnSpc>
                  <a:spcPct val="100000"/>
                </a:lnSpc>
                <a:spcBef>
                  <a:spcPct val="0"/>
                </a:spcBef>
                <a:buClrTx/>
                <a:buSzTx/>
                <a:buFontTx/>
                <a:buNone/>
              </a:pPr>
              <a:r>
                <a:rPr lang="en-US" altLang="en-US" sz="2000" b="1" dirty="0"/>
                <a:t>Transfer to the job</a:t>
              </a:r>
            </a:p>
          </p:txBody>
        </p:sp>
        <p:sp>
          <p:nvSpPr>
            <p:cNvPr id="17" name="Line 14" descr="alt=&quot;&quot;"/>
            <p:cNvSpPr>
              <a:spLocks noChangeShapeType="1"/>
            </p:cNvSpPr>
            <p:nvPr>
              <p:custDataLst>
                <p:tags r:id="rId15"/>
              </p:custDataLst>
            </p:nvPr>
          </p:nvSpPr>
          <p:spPr bwMode="auto">
            <a:xfrm>
              <a:off x="3827727" y="2203017"/>
              <a:ext cx="1507331" cy="0"/>
            </a:xfrm>
            <a:prstGeom prst="line">
              <a:avLst/>
            </a:prstGeom>
            <a:noFill/>
            <a:ln w="57150">
              <a:solidFill>
                <a:schemeClr val="tx2"/>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350"/>
            </a:p>
          </p:txBody>
        </p:sp>
      </p:grpSp>
      <p:grpSp>
        <p:nvGrpSpPr>
          <p:cNvPr id="4" name="Group 3"/>
          <p:cNvGrpSpPr/>
          <p:nvPr>
            <p:custDataLst>
              <p:tags r:id="rId4"/>
            </p:custDataLst>
          </p:nvPr>
        </p:nvGrpSpPr>
        <p:grpSpPr>
          <a:xfrm>
            <a:off x="841557" y="2872614"/>
            <a:ext cx="6601244" cy="457200"/>
            <a:chOff x="841557" y="2872614"/>
            <a:chExt cx="6601244" cy="457200"/>
          </a:xfrm>
        </p:grpSpPr>
        <p:sp>
          <p:nvSpPr>
            <p:cNvPr id="8196" name="Text Box 5"/>
            <p:cNvSpPr txBox="1">
              <a:spLocks noChangeArrowheads="1"/>
            </p:cNvSpPr>
            <p:nvPr>
              <p:custDataLst>
                <p:tags r:id="rId10"/>
              </p:custDataLst>
            </p:nvPr>
          </p:nvSpPr>
          <p:spPr bwMode="auto">
            <a:xfrm>
              <a:off x="841557" y="2872614"/>
              <a:ext cx="2743200" cy="457200"/>
            </a:xfrm>
            <a:prstGeom prst="rect">
              <a:avLst/>
            </a:prstGeom>
            <a:solidFill>
              <a:schemeClr val="tx2">
                <a:lumMod val="20000"/>
                <a:lumOff val="80000"/>
              </a:scheme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nchorCtr="0">
              <a:no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charset="0"/>
                  <a:ea typeface="MS PGothic" pitchFamily="34" charset="-128"/>
                </a:defRPr>
              </a:lvl1pPr>
              <a:lvl2pPr marL="742950" indent="-285750" eaLnBrk="0" hangingPunct="0">
                <a:lnSpc>
                  <a:spcPct val="95000"/>
                </a:lnSpc>
                <a:spcBef>
                  <a:spcPct val="40000"/>
                </a:spcBef>
                <a:buClr>
                  <a:schemeClr val="accent1"/>
                </a:buClr>
                <a:buSzPct val="75000"/>
                <a:buFont typeface="Wingdings" pitchFamily="2" charset="2"/>
                <a:buChar char="n"/>
                <a:defRPr sz="2000">
                  <a:solidFill>
                    <a:schemeClr val="tx1"/>
                  </a:solidFill>
                  <a:latin typeface="Arial" charset="0"/>
                  <a:ea typeface="MS PGothic" pitchFamily="34" charset="-128"/>
                </a:defRPr>
              </a:lvl2pPr>
              <a:lvl3pPr marL="1143000" indent="-228600" eaLnBrk="0" hangingPunct="0">
                <a:lnSpc>
                  <a:spcPct val="95000"/>
                </a:lnSpc>
                <a:spcBef>
                  <a:spcPct val="40000"/>
                </a:spcBef>
                <a:buClr>
                  <a:schemeClr val="folHlink"/>
                </a:buClr>
                <a:buSzPct val="55000"/>
                <a:buFont typeface="Wingdings" pitchFamily="2" charset="2"/>
                <a:buChar char="n"/>
                <a:defRPr>
                  <a:solidFill>
                    <a:schemeClr val="tx1"/>
                  </a:solidFill>
                  <a:latin typeface="Arial" charset="0"/>
                  <a:ea typeface="MS PGothic" pitchFamily="34" charset="-128"/>
                </a:defRPr>
              </a:lvl3pPr>
              <a:lvl4pPr marL="1600200" indent="-228600" eaLnBrk="0" hangingPunct="0">
                <a:lnSpc>
                  <a:spcPct val="95000"/>
                </a:lnSpc>
                <a:spcBef>
                  <a:spcPct val="40000"/>
                </a:spcBef>
                <a:buClr>
                  <a:schemeClr val="accent1"/>
                </a:buClr>
                <a:buFont typeface="Wingdings" pitchFamily="2" charset="2"/>
                <a:buChar char="§"/>
                <a:defRPr sz="1600">
                  <a:solidFill>
                    <a:schemeClr val="tx1"/>
                  </a:solidFill>
                  <a:latin typeface="Arial" charset="0"/>
                  <a:ea typeface="MS PGothic" pitchFamily="34" charset="-128"/>
                </a:defRPr>
              </a:lvl4pPr>
              <a:lvl5pPr marL="2057400" indent="-228600" eaLnBrk="0" hangingPunct="0">
                <a:lnSpc>
                  <a:spcPct val="95000"/>
                </a:lnSpc>
                <a:spcBef>
                  <a:spcPct val="40000"/>
                </a:spcBef>
                <a:buClr>
                  <a:schemeClr val="accent1"/>
                </a:buClr>
                <a:buFont typeface="Wingdings" pitchFamily="2" charset="2"/>
                <a:buChar char="§"/>
                <a:defRPr sz="1400">
                  <a:solidFill>
                    <a:schemeClr val="tx1"/>
                  </a:solidFill>
                  <a:latin typeface="Arial" charset="0"/>
                  <a:ea typeface="MS PGothic" pitchFamily="34"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9pPr>
            </a:lstStyle>
            <a:p>
              <a:pPr algn="ctr" eaLnBrk="1" hangingPunct="1">
                <a:lnSpc>
                  <a:spcPct val="100000"/>
                </a:lnSpc>
                <a:spcBef>
                  <a:spcPct val="0"/>
                </a:spcBef>
                <a:buClrTx/>
                <a:buSzTx/>
                <a:buFontTx/>
                <a:buNone/>
              </a:pPr>
              <a:r>
                <a:rPr lang="en-US" altLang="en-US" sz="1800" b="1" dirty="0"/>
                <a:t>Level II – Learning</a:t>
              </a:r>
            </a:p>
          </p:txBody>
        </p:sp>
        <p:sp>
          <p:nvSpPr>
            <p:cNvPr id="8200" name="Text Box 10"/>
            <p:cNvSpPr txBox="1">
              <a:spLocks noChangeArrowheads="1"/>
            </p:cNvSpPr>
            <p:nvPr>
              <p:custDataLst>
                <p:tags r:id="rId11"/>
              </p:custDataLst>
            </p:nvPr>
          </p:nvSpPr>
          <p:spPr bwMode="auto">
            <a:xfrm>
              <a:off x="5435520" y="2877450"/>
              <a:ext cx="200728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charset="0"/>
                  <a:ea typeface="MS PGothic" pitchFamily="34" charset="-128"/>
                </a:defRPr>
              </a:lvl1pPr>
              <a:lvl2pPr marL="742950" indent="-285750" eaLnBrk="0" hangingPunct="0">
                <a:lnSpc>
                  <a:spcPct val="95000"/>
                </a:lnSpc>
                <a:spcBef>
                  <a:spcPct val="40000"/>
                </a:spcBef>
                <a:buClr>
                  <a:schemeClr val="accent1"/>
                </a:buClr>
                <a:buSzPct val="75000"/>
                <a:buFont typeface="Wingdings" pitchFamily="2" charset="2"/>
                <a:buChar char="n"/>
                <a:defRPr sz="2000">
                  <a:solidFill>
                    <a:schemeClr val="tx1"/>
                  </a:solidFill>
                  <a:latin typeface="Arial" charset="0"/>
                  <a:ea typeface="MS PGothic" pitchFamily="34" charset="-128"/>
                </a:defRPr>
              </a:lvl2pPr>
              <a:lvl3pPr marL="1143000" indent="-228600" eaLnBrk="0" hangingPunct="0">
                <a:lnSpc>
                  <a:spcPct val="95000"/>
                </a:lnSpc>
                <a:spcBef>
                  <a:spcPct val="40000"/>
                </a:spcBef>
                <a:buClr>
                  <a:schemeClr val="folHlink"/>
                </a:buClr>
                <a:buSzPct val="55000"/>
                <a:buFont typeface="Wingdings" pitchFamily="2" charset="2"/>
                <a:buChar char="n"/>
                <a:defRPr>
                  <a:solidFill>
                    <a:schemeClr val="tx1"/>
                  </a:solidFill>
                  <a:latin typeface="Arial" charset="0"/>
                  <a:ea typeface="MS PGothic" pitchFamily="34" charset="-128"/>
                </a:defRPr>
              </a:lvl3pPr>
              <a:lvl4pPr marL="1600200" indent="-228600" eaLnBrk="0" hangingPunct="0">
                <a:lnSpc>
                  <a:spcPct val="95000"/>
                </a:lnSpc>
                <a:spcBef>
                  <a:spcPct val="40000"/>
                </a:spcBef>
                <a:buClr>
                  <a:schemeClr val="accent1"/>
                </a:buClr>
                <a:buFont typeface="Wingdings" pitchFamily="2" charset="2"/>
                <a:buChar char="§"/>
                <a:defRPr sz="1600">
                  <a:solidFill>
                    <a:schemeClr val="tx1"/>
                  </a:solidFill>
                  <a:latin typeface="Arial" charset="0"/>
                  <a:ea typeface="MS PGothic" pitchFamily="34" charset="-128"/>
                </a:defRPr>
              </a:lvl4pPr>
              <a:lvl5pPr marL="2057400" indent="-228600" eaLnBrk="0" hangingPunct="0">
                <a:lnSpc>
                  <a:spcPct val="95000"/>
                </a:lnSpc>
                <a:spcBef>
                  <a:spcPct val="40000"/>
                </a:spcBef>
                <a:buClr>
                  <a:schemeClr val="accent1"/>
                </a:buClr>
                <a:buFont typeface="Wingdings" pitchFamily="2" charset="2"/>
                <a:buChar char="§"/>
                <a:defRPr sz="1400">
                  <a:solidFill>
                    <a:schemeClr val="tx1"/>
                  </a:solidFill>
                  <a:latin typeface="Arial" charset="0"/>
                  <a:ea typeface="MS PGothic" pitchFamily="34"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9pPr>
            </a:lstStyle>
            <a:p>
              <a:pPr eaLnBrk="1" hangingPunct="1">
                <a:lnSpc>
                  <a:spcPct val="100000"/>
                </a:lnSpc>
                <a:spcBef>
                  <a:spcPct val="0"/>
                </a:spcBef>
                <a:buClrTx/>
                <a:buSzTx/>
                <a:buFontTx/>
                <a:buNone/>
              </a:pPr>
              <a:r>
                <a:rPr lang="en-US" altLang="en-US" sz="2000" b="1" dirty="0"/>
                <a:t>Think, Do, Feel</a:t>
              </a:r>
            </a:p>
          </p:txBody>
        </p:sp>
        <p:sp>
          <p:nvSpPr>
            <p:cNvPr id="18" name="Line 14" descr="alt=&quot;&quot;"/>
            <p:cNvSpPr>
              <a:spLocks noChangeShapeType="1"/>
            </p:cNvSpPr>
            <p:nvPr>
              <p:custDataLst>
                <p:tags r:id="rId12"/>
              </p:custDataLst>
            </p:nvPr>
          </p:nvSpPr>
          <p:spPr bwMode="auto">
            <a:xfrm>
              <a:off x="3827727" y="3096152"/>
              <a:ext cx="1507331" cy="0"/>
            </a:xfrm>
            <a:prstGeom prst="line">
              <a:avLst/>
            </a:prstGeom>
            <a:noFill/>
            <a:ln w="57150">
              <a:solidFill>
                <a:schemeClr val="tx2"/>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350"/>
            </a:p>
          </p:txBody>
        </p:sp>
      </p:grpSp>
      <p:grpSp>
        <p:nvGrpSpPr>
          <p:cNvPr id="3" name="Group 2"/>
          <p:cNvGrpSpPr/>
          <p:nvPr>
            <p:custDataLst>
              <p:tags r:id="rId5"/>
            </p:custDataLst>
          </p:nvPr>
        </p:nvGrpSpPr>
        <p:grpSpPr>
          <a:xfrm>
            <a:off x="841557" y="3748786"/>
            <a:ext cx="6870548" cy="457200"/>
            <a:chOff x="841557" y="3748786"/>
            <a:chExt cx="6870548" cy="457200"/>
          </a:xfrm>
        </p:grpSpPr>
        <p:sp>
          <p:nvSpPr>
            <p:cNvPr id="8195" name="Text Box 4"/>
            <p:cNvSpPr txBox="1">
              <a:spLocks noChangeArrowheads="1"/>
            </p:cNvSpPr>
            <p:nvPr>
              <p:custDataLst>
                <p:tags r:id="rId7"/>
              </p:custDataLst>
            </p:nvPr>
          </p:nvSpPr>
          <p:spPr bwMode="auto">
            <a:xfrm>
              <a:off x="841557" y="3748786"/>
              <a:ext cx="2743200" cy="457200"/>
            </a:xfrm>
            <a:prstGeom prst="rect">
              <a:avLst/>
            </a:prstGeom>
            <a:solidFill>
              <a:schemeClr val="tx2">
                <a:lumMod val="20000"/>
                <a:lumOff val="80000"/>
              </a:scheme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nchorCtr="0">
              <a:no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charset="0"/>
                  <a:ea typeface="MS PGothic" pitchFamily="34" charset="-128"/>
                </a:defRPr>
              </a:lvl1pPr>
              <a:lvl2pPr marL="742950" indent="-285750" eaLnBrk="0" hangingPunct="0">
                <a:lnSpc>
                  <a:spcPct val="95000"/>
                </a:lnSpc>
                <a:spcBef>
                  <a:spcPct val="40000"/>
                </a:spcBef>
                <a:buClr>
                  <a:schemeClr val="accent1"/>
                </a:buClr>
                <a:buSzPct val="75000"/>
                <a:buFont typeface="Wingdings" pitchFamily="2" charset="2"/>
                <a:buChar char="n"/>
                <a:defRPr sz="2000">
                  <a:solidFill>
                    <a:schemeClr val="tx1"/>
                  </a:solidFill>
                  <a:latin typeface="Arial" charset="0"/>
                  <a:ea typeface="MS PGothic" pitchFamily="34" charset="-128"/>
                </a:defRPr>
              </a:lvl2pPr>
              <a:lvl3pPr marL="1143000" indent="-228600" eaLnBrk="0" hangingPunct="0">
                <a:lnSpc>
                  <a:spcPct val="95000"/>
                </a:lnSpc>
                <a:spcBef>
                  <a:spcPct val="40000"/>
                </a:spcBef>
                <a:buClr>
                  <a:schemeClr val="folHlink"/>
                </a:buClr>
                <a:buSzPct val="55000"/>
                <a:buFont typeface="Wingdings" pitchFamily="2" charset="2"/>
                <a:buChar char="n"/>
                <a:defRPr>
                  <a:solidFill>
                    <a:schemeClr val="tx1"/>
                  </a:solidFill>
                  <a:latin typeface="Arial" charset="0"/>
                  <a:ea typeface="MS PGothic" pitchFamily="34" charset="-128"/>
                </a:defRPr>
              </a:lvl3pPr>
              <a:lvl4pPr marL="1600200" indent="-228600" eaLnBrk="0" hangingPunct="0">
                <a:lnSpc>
                  <a:spcPct val="95000"/>
                </a:lnSpc>
                <a:spcBef>
                  <a:spcPct val="40000"/>
                </a:spcBef>
                <a:buClr>
                  <a:schemeClr val="accent1"/>
                </a:buClr>
                <a:buFont typeface="Wingdings" pitchFamily="2" charset="2"/>
                <a:buChar char="§"/>
                <a:defRPr sz="1600">
                  <a:solidFill>
                    <a:schemeClr val="tx1"/>
                  </a:solidFill>
                  <a:latin typeface="Arial" charset="0"/>
                  <a:ea typeface="MS PGothic" pitchFamily="34" charset="-128"/>
                </a:defRPr>
              </a:lvl4pPr>
              <a:lvl5pPr marL="2057400" indent="-228600" eaLnBrk="0" hangingPunct="0">
                <a:lnSpc>
                  <a:spcPct val="95000"/>
                </a:lnSpc>
                <a:spcBef>
                  <a:spcPct val="40000"/>
                </a:spcBef>
                <a:buClr>
                  <a:schemeClr val="accent1"/>
                </a:buClr>
                <a:buFont typeface="Wingdings" pitchFamily="2" charset="2"/>
                <a:buChar char="§"/>
                <a:defRPr sz="1400">
                  <a:solidFill>
                    <a:schemeClr val="tx1"/>
                  </a:solidFill>
                  <a:latin typeface="Arial" charset="0"/>
                  <a:ea typeface="MS PGothic" pitchFamily="34"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9pPr>
            </a:lstStyle>
            <a:p>
              <a:pPr algn="ctr" eaLnBrk="1" hangingPunct="1">
                <a:lnSpc>
                  <a:spcPct val="100000"/>
                </a:lnSpc>
                <a:spcBef>
                  <a:spcPct val="0"/>
                </a:spcBef>
                <a:buClrTx/>
                <a:buSzTx/>
                <a:buFontTx/>
                <a:buNone/>
              </a:pPr>
              <a:r>
                <a:rPr lang="en-US" altLang="en-US" sz="1800" b="1" dirty="0"/>
                <a:t>Level I – Reactions</a:t>
              </a:r>
            </a:p>
          </p:txBody>
        </p:sp>
        <p:sp>
          <p:nvSpPr>
            <p:cNvPr id="8199" name="Text Box 9"/>
            <p:cNvSpPr txBox="1">
              <a:spLocks noChangeArrowheads="1"/>
            </p:cNvSpPr>
            <p:nvPr>
              <p:custDataLst>
                <p:tags r:id="rId8"/>
              </p:custDataLst>
            </p:nvPr>
          </p:nvSpPr>
          <p:spPr bwMode="auto">
            <a:xfrm>
              <a:off x="5435520" y="3756040"/>
              <a:ext cx="227658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charset="0"/>
                  <a:ea typeface="MS PGothic" pitchFamily="34" charset="-128"/>
                </a:defRPr>
              </a:lvl1pPr>
              <a:lvl2pPr marL="742950" indent="-285750" eaLnBrk="0" hangingPunct="0">
                <a:lnSpc>
                  <a:spcPct val="95000"/>
                </a:lnSpc>
                <a:spcBef>
                  <a:spcPct val="40000"/>
                </a:spcBef>
                <a:buClr>
                  <a:schemeClr val="accent1"/>
                </a:buClr>
                <a:buSzPct val="75000"/>
                <a:buFont typeface="Wingdings" pitchFamily="2" charset="2"/>
                <a:buChar char="n"/>
                <a:defRPr sz="2000">
                  <a:solidFill>
                    <a:schemeClr val="tx1"/>
                  </a:solidFill>
                  <a:latin typeface="Arial" charset="0"/>
                  <a:ea typeface="MS PGothic" pitchFamily="34" charset="-128"/>
                </a:defRPr>
              </a:lvl2pPr>
              <a:lvl3pPr marL="1143000" indent="-228600" eaLnBrk="0" hangingPunct="0">
                <a:lnSpc>
                  <a:spcPct val="95000"/>
                </a:lnSpc>
                <a:spcBef>
                  <a:spcPct val="40000"/>
                </a:spcBef>
                <a:buClr>
                  <a:schemeClr val="folHlink"/>
                </a:buClr>
                <a:buSzPct val="55000"/>
                <a:buFont typeface="Wingdings" pitchFamily="2" charset="2"/>
                <a:buChar char="n"/>
                <a:defRPr>
                  <a:solidFill>
                    <a:schemeClr val="tx1"/>
                  </a:solidFill>
                  <a:latin typeface="Arial" charset="0"/>
                  <a:ea typeface="MS PGothic" pitchFamily="34" charset="-128"/>
                </a:defRPr>
              </a:lvl3pPr>
              <a:lvl4pPr marL="1600200" indent="-228600" eaLnBrk="0" hangingPunct="0">
                <a:lnSpc>
                  <a:spcPct val="95000"/>
                </a:lnSpc>
                <a:spcBef>
                  <a:spcPct val="40000"/>
                </a:spcBef>
                <a:buClr>
                  <a:schemeClr val="accent1"/>
                </a:buClr>
                <a:buFont typeface="Wingdings" pitchFamily="2" charset="2"/>
                <a:buChar char="§"/>
                <a:defRPr sz="1600">
                  <a:solidFill>
                    <a:schemeClr val="tx1"/>
                  </a:solidFill>
                  <a:latin typeface="Arial" charset="0"/>
                  <a:ea typeface="MS PGothic" pitchFamily="34" charset="-128"/>
                </a:defRPr>
              </a:lvl4pPr>
              <a:lvl5pPr marL="2057400" indent="-228600" eaLnBrk="0" hangingPunct="0">
                <a:lnSpc>
                  <a:spcPct val="95000"/>
                </a:lnSpc>
                <a:spcBef>
                  <a:spcPct val="40000"/>
                </a:spcBef>
                <a:buClr>
                  <a:schemeClr val="accent1"/>
                </a:buClr>
                <a:buFont typeface="Wingdings" pitchFamily="2" charset="2"/>
                <a:buChar char="§"/>
                <a:defRPr sz="1400">
                  <a:solidFill>
                    <a:schemeClr val="tx1"/>
                  </a:solidFill>
                  <a:latin typeface="Arial" charset="0"/>
                  <a:ea typeface="MS PGothic" pitchFamily="34"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9pPr>
            </a:lstStyle>
            <a:p>
              <a:pPr eaLnBrk="1" hangingPunct="1">
                <a:lnSpc>
                  <a:spcPct val="100000"/>
                </a:lnSpc>
                <a:spcBef>
                  <a:spcPct val="0"/>
                </a:spcBef>
                <a:buClrTx/>
                <a:buSzTx/>
                <a:buFontTx/>
                <a:buNone/>
              </a:pPr>
              <a:r>
                <a:rPr lang="en-US" altLang="en-US" sz="2000" b="1" dirty="0"/>
                <a:t>Like it and useful</a:t>
              </a:r>
            </a:p>
          </p:txBody>
        </p:sp>
        <p:sp>
          <p:nvSpPr>
            <p:cNvPr id="19" name="Line 14" descr="alt=&quot;&quot;"/>
            <p:cNvSpPr>
              <a:spLocks noChangeShapeType="1"/>
            </p:cNvSpPr>
            <p:nvPr>
              <p:custDataLst>
                <p:tags r:id="rId9"/>
              </p:custDataLst>
            </p:nvPr>
          </p:nvSpPr>
          <p:spPr bwMode="auto">
            <a:xfrm>
              <a:off x="3827727" y="3978654"/>
              <a:ext cx="1507331" cy="0"/>
            </a:xfrm>
            <a:prstGeom prst="line">
              <a:avLst/>
            </a:prstGeom>
            <a:noFill/>
            <a:ln w="57150">
              <a:solidFill>
                <a:schemeClr val="tx2"/>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350"/>
            </a:p>
          </p:txBody>
        </p:sp>
      </p:grpSp>
      <p:sp>
        <p:nvSpPr>
          <p:cNvPr id="8207" name="Text Box 18"/>
          <p:cNvSpPr txBox="1">
            <a:spLocks noChangeArrowheads="1"/>
          </p:cNvSpPr>
          <p:nvPr>
            <p:custDataLst>
              <p:tags r:id="rId6"/>
            </p:custDataLst>
          </p:nvPr>
        </p:nvSpPr>
        <p:spPr bwMode="auto">
          <a:xfrm>
            <a:off x="4378815" y="685798"/>
            <a:ext cx="405155" cy="3985706"/>
          </a:xfrm>
          <a:prstGeom prst="rect">
            <a:avLst/>
          </a:prstGeom>
          <a:solidFill>
            <a:schemeClr val="tx2"/>
          </a:solidFill>
          <a:ln w="9525">
            <a:solidFill>
              <a:schemeClr val="tx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tIns="91440" bIns="91440">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charset="0"/>
                <a:ea typeface="MS PGothic" pitchFamily="34" charset="-128"/>
              </a:defRPr>
            </a:lvl1pPr>
            <a:lvl2pPr marL="742950" indent="-285750" eaLnBrk="0" hangingPunct="0">
              <a:lnSpc>
                <a:spcPct val="95000"/>
              </a:lnSpc>
              <a:spcBef>
                <a:spcPct val="40000"/>
              </a:spcBef>
              <a:buClr>
                <a:schemeClr val="accent1"/>
              </a:buClr>
              <a:buSzPct val="75000"/>
              <a:buFont typeface="Wingdings" pitchFamily="2" charset="2"/>
              <a:buChar char="n"/>
              <a:defRPr sz="2000">
                <a:solidFill>
                  <a:schemeClr val="tx1"/>
                </a:solidFill>
                <a:latin typeface="Arial" charset="0"/>
                <a:ea typeface="MS PGothic" pitchFamily="34" charset="-128"/>
              </a:defRPr>
            </a:lvl2pPr>
            <a:lvl3pPr marL="1143000" indent="-228600" eaLnBrk="0" hangingPunct="0">
              <a:lnSpc>
                <a:spcPct val="95000"/>
              </a:lnSpc>
              <a:spcBef>
                <a:spcPct val="40000"/>
              </a:spcBef>
              <a:buClr>
                <a:schemeClr val="folHlink"/>
              </a:buClr>
              <a:buSzPct val="55000"/>
              <a:buFont typeface="Wingdings" pitchFamily="2" charset="2"/>
              <a:buChar char="n"/>
              <a:defRPr>
                <a:solidFill>
                  <a:schemeClr val="tx1"/>
                </a:solidFill>
                <a:latin typeface="Arial" charset="0"/>
                <a:ea typeface="MS PGothic" pitchFamily="34" charset="-128"/>
              </a:defRPr>
            </a:lvl3pPr>
            <a:lvl4pPr marL="1600200" indent="-228600" eaLnBrk="0" hangingPunct="0">
              <a:lnSpc>
                <a:spcPct val="95000"/>
              </a:lnSpc>
              <a:spcBef>
                <a:spcPct val="40000"/>
              </a:spcBef>
              <a:buClr>
                <a:schemeClr val="accent1"/>
              </a:buClr>
              <a:buFont typeface="Wingdings" pitchFamily="2" charset="2"/>
              <a:buChar char="§"/>
              <a:defRPr sz="1600">
                <a:solidFill>
                  <a:schemeClr val="tx1"/>
                </a:solidFill>
                <a:latin typeface="Arial" charset="0"/>
                <a:ea typeface="MS PGothic" pitchFamily="34" charset="-128"/>
              </a:defRPr>
            </a:lvl4pPr>
            <a:lvl5pPr marL="2057400" indent="-228600" eaLnBrk="0" hangingPunct="0">
              <a:lnSpc>
                <a:spcPct val="95000"/>
              </a:lnSpc>
              <a:spcBef>
                <a:spcPct val="40000"/>
              </a:spcBef>
              <a:buClr>
                <a:schemeClr val="accent1"/>
              </a:buClr>
              <a:buFont typeface="Wingdings" pitchFamily="2" charset="2"/>
              <a:buChar char="§"/>
              <a:defRPr sz="1400">
                <a:solidFill>
                  <a:schemeClr val="tx1"/>
                </a:solidFill>
                <a:latin typeface="Arial" charset="0"/>
                <a:ea typeface="MS PGothic" pitchFamily="34"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MS PGothic" pitchFamily="34" charset="-128"/>
              </a:defRPr>
            </a:lvl9pPr>
          </a:lstStyle>
          <a:p>
            <a:pPr algn="ctr" eaLnBrk="1" hangingPunct="1">
              <a:lnSpc>
                <a:spcPct val="100000"/>
              </a:lnSpc>
              <a:spcBef>
                <a:spcPct val="0"/>
              </a:spcBef>
              <a:buClrTx/>
              <a:buSzTx/>
              <a:buFontTx/>
              <a:buNone/>
            </a:pPr>
            <a:r>
              <a:rPr lang="en-US" altLang="en-US" sz="1300" b="1" dirty="0">
                <a:solidFill>
                  <a:srgbClr val="FFFFFF"/>
                </a:solidFill>
              </a:rPr>
              <a:t>M</a:t>
            </a:r>
          </a:p>
          <a:p>
            <a:pPr algn="ctr" eaLnBrk="1" hangingPunct="1">
              <a:lnSpc>
                <a:spcPct val="100000"/>
              </a:lnSpc>
              <a:spcBef>
                <a:spcPct val="0"/>
              </a:spcBef>
              <a:buClrTx/>
              <a:buSzTx/>
              <a:buFontTx/>
              <a:buNone/>
            </a:pPr>
            <a:r>
              <a:rPr lang="en-US" altLang="en-US" sz="1300" b="1" dirty="0">
                <a:solidFill>
                  <a:srgbClr val="FFFFFF"/>
                </a:solidFill>
              </a:rPr>
              <a:t>U</a:t>
            </a:r>
          </a:p>
          <a:p>
            <a:pPr algn="ctr" eaLnBrk="1" hangingPunct="1">
              <a:lnSpc>
                <a:spcPct val="100000"/>
              </a:lnSpc>
              <a:spcBef>
                <a:spcPct val="0"/>
              </a:spcBef>
              <a:buClrTx/>
              <a:buSzTx/>
              <a:buFontTx/>
              <a:buNone/>
            </a:pPr>
            <a:r>
              <a:rPr lang="en-US" altLang="en-US" sz="1300" b="1" dirty="0">
                <a:solidFill>
                  <a:srgbClr val="FFFFFF"/>
                </a:solidFill>
              </a:rPr>
              <a:t>L</a:t>
            </a:r>
          </a:p>
          <a:p>
            <a:pPr algn="ctr" eaLnBrk="1" hangingPunct="1">
              <a:lnSpc>
                <a:spcPct val="100000"/>
              </a:lnSpc>
              <a:spcBef>
                <a:spcPct val="0"/>
              </a:spcBef>
              <a:buClrTx/>
              <a:buSzTx/>
              <a:buFontTx/>
              <a:buNone/>
            </a:pPr>
            <a:r>
              <a:rPr lang="en-US" altLang="en-US" sz="1300" b="1" dirty="0">
                <a:solidFill>
                  <a:srgbClr val="FFFFFF"/>
                </a:solidFill>
              </a:rPr>
              <a:t>T</a:t>
            </a:r>
          </a:p>
          <a:p>
            <a:pPr algn="ctr" eaLnBrk="1" hangingPunct="1">
              <a:lnSpc>
                <a:spcPct val="100000"/>
              </a:lnSpc>
              <a:spcBef>
                <a:spcPct val="0"/>
              </a:spcBef>
              <a:buClrTx/>
              <a:buSzTx/>
              <a:buFontTx/>
              <a:buNone/>
            </a:pPr>
            <a:r>
              <a:rPr lang="en-US" altLang="en-US" sz="1300" b="1" dirty="0">
                <a:solidFill>
                  <a:srgbClr val="FFFFFF"/>
                </a:solidFill>
              </a:rPr>
              <a:t>I</a:t>
            </a:r>
          </a:p>
          <a:p>
            <a:pPr algn="ctr" eaLnBrk="1" hangingPunct="1">
              <a:lnSpc>
                <a:spcPct val="100000"/>
              </a:lnSpc>
              <a:spcBef>
                <a:spcPct val="0"/>
              </a:spcBef>
              <a:buClrTx/>
              <a:buSzTx/>
              <a:buFontTx/>
              <a:buNone/>
            </a:pPr>
            <a:r>
              <a:rPr lang="en-US" altLang="en-US" sz="1300" b="1" dirty="0">
                <a:solidFill>
                  <a:srgbClr val="FFFFFF"/>
                </a:solidFill>
              </a:rPr>
              <a:t>L</a:t>
            </a:r>
          </a:p>
          <a:p>
            <a:pPr algn="ctr" eaLnBrk="1" hangingPunct="1">
              <a:lnSpc>
                <a:spcPct val="100000"/>
              </a:lnSpc>
              <a:spcBef>
                <a:spcPct val="0"/>
              </a:spcBef>
              <a:buClrTx/>
              <a:buSzTx/>
              <a:buFontTx/>
              <a:buNone/>
            </a:pPr>
            <a:r>
              <a:rPr lang="en-US" altLang="en-US" sz="1300" b="1" dirty="0">
                <a:solidFill>
                  <a:srgbClr val="FFFFFF"/>
                </a:solidFill>
              </a:rPr>
              <a:t>E</a:t>
            </a:r>
          </a:p>
          <a:p>
            <a:pPr algn="ctr" eaLnBrk="1" hangingPunct="1">
              <a:lnSpc>
                <a:spcPct val="100000"/>
              </a:lnSpc>
              <a:spcBef>
                <a:spcPct val="0"/>
              </a:spcBef>
              <a:buClrTx/>
              <a:buSzTx/>
              <a:buFontTx/>
              <a:buNone/>
            </a:pPr>
            <a:r>
              <a:rPr lang="en-US" altLang="en-US" sz="1300" b="1" dirty="0">
                <a:solidFill>
                  <a:srgbClr val="FFFFFF"/>
                </a:solidFill>
              </a:rPr>
              <a:t>V</a:t>
            </a:r>
          </a:p>
          <a:p>
            <a:pPr algn="ctr" eaLnBrk="1" hangingPunct="1">
              <a:lnSpc>
                <a:spcPct val="100000"/>
              </a:lnSpc>
              <a:spcBef>
                <a:spcPct val="0"/>
              </a:spcBef>
              <a:buClrTx/>
              <a:buSzTx/>
              <a:buFontTx/>
              <a:buNone/>
            </a:pPr>
            <a:r>
              <a:rPr lang="en-US" altLang="en-US" sz="1300" b="1" dirty="0">
                <a:solidFill>
                  <a:srgbClr val="FFFFFF"/>
                </a:solidFill>
              </a:rPr>
              <a:t>E</a:t>
            </a:r>
          </a:p>
          <a:p>
            <a:pPr algn="ctr" eaLnBrk="1" hangingPunct="1">
              <a:lnSpc>
                <a:spcPct val="100000"/>
              </a:lnSpc>
              <a:spcBef>
                <a:spcPct val="0"/>
              </a:spcBef>
              <a:buClrTx/>
              <a:buSzTx/>
              <a:buFontTx/>
              <a:buNone/>
            </a:pPr>
            <a:r>
              <a:rPr lang="en-US" altLang="en-US" sz="1300" b="1" dirty="0">
                <a:solidFill>
                  <a:schemeClr val="bg1"/>
                </a:solidFill>
              </a:rPr>
              <a:t>L</a:t>
            </a:r>
          </a:p>
          <a:p>
            <a:pPr algn="ctr" eaLnBrk="1" hangingPunct="1">
              <a:lnSpc>
                <a:spcPct val="100000"/>
              </a:lnSpc>
              <a:spcBef>
                <a:spcPct val="0"/>
              </a:spcBef>
              <a:buClrTx/>
              <a:buSzTx/>
              <a:buFontTx/>
              <a:buNone/>
            </a:pPr>
            <a:endParaRPr lang="en-US" altLang="en-US" sz="1300" b="1" dirty="0">
              <a:solidFill>
                <a:schemeClr val="bg1"/>
              </a:solidFill>
            </a:endParaRPr>
          </a:p>
          <a:p>
            <a:pPr algn="ctr" eaLnBrk="1" hangingPunct="1">
              <a:lnSpc>
                <a:spcPct val="100000"/>
              </a:lnSpc>
              <a:spcBef>
                <a:spcPct val="0"/>
              </a:spcBef>
              <a:buClrTx/>
              <a:buSzTx/>
              <a:buFontTx/>
              <a:buNone/>
            </a:pPr>
            <a:r>
              <a:rPr lang="en-US" altLang="en-US" sz="1300" b="1" dirty="0">
                <a:solidFill>
                  <a:schemeClr val="bg1"/>
                </a:solidFill>
              </a:rPr>
              <a:t>A</a:t>
            </a:r>
          </a:p>
          <a:p>
            <a:pPr algn="ctr" eaLnBrk="1" hangingPunct="1">
              <a:lnSpc>
                <a:spcPct val="100000"/>
              </a:lnSpc>
              <a:spcBef>
                <a:spcPct val="0"/>
              </a:spcBef>
              <a:buClrTx/>
              <a:buSzTx/>
              <a:buFontTx/>
              <a:buNone/>
            </a:pPr>
            <a:r>
              <a:rPr lang="en-US" altLang="en-US" sz="1300" b="1" dirty="0">
                <a:solidFill>
                  <a:schemeClr val="bg1"/>
                </a:solidFill>
              </a:rPr>
              <a:t>P</a:t>
            </a:r>
          </a:p>
          <a:p>
            <a:pPr algn="ctr" eaLnBrk="1" hangingPunct="1">
              <a:lnSpc>
                <a:spcPct val="100000"/>
              </a:lnSpc>
              <a:spcBef>
                <a:spcPct val="0"/>
              </a:spcBef>
              <a:buClrTx/>
              <a:buSzTx/>
              <a:buFontTx/>
              <a:buNone/>
            </a:pPr>
            <a:r>
              <a:rPr lang="en-US" altLang="en-US" sz="1300" b="1" dirty="0">
                <a:solidFill>
                  <a:schemeClr val="bg1"/>
                </a:solidFill>
              </a:rPr>
              <a:t>P</a:t>
            </a:r>
          </a:p>
          <a:p>
            <a:pPr algn="ctr" eaLnBrk="1" hangingPunct="1">
              <a:lnSpc>
                <a:spcPct val="100000"/>
              </a:lnSpc>
              <a:spcBef>
                <a:spcPct val="0"/>
              </a:spcBef>
              <a:buClrTx/>
              <a:buSzTx/>
              <a:buFontTx/>
              <a:buNone/>
            </a:pPr>
            <a:r>
              <a:rPr lang="en-US" altLang="en-US" sz="1300" b="1" dirty="0">
                <a:solidFill>
                  <a:schemeClr val="bg1"/>
                </a:solidFill>
              </a:rPr>
              <a:t>R</a:t>
            </a:r>
          </a:p>
          <a:p>
            <a:pPr algn="ctr" eaLnBrk="1" hangingPunct="1">
              <a:lnSpc>
                <a:spcPct val="100000"/>
              </a:lnSpc>
              <a:spcBef>
                <a:spcPct val="0"/>
              </a:spcBef>
              <a:buClrTx/>
              <a:buSzTx/>
              <a:buFontTx/>
              <a:buNone/>
            </a:pPr>
            <a:r>
              <a:rPr lang="en-US" altLang="en-US" sz="1300" b="1" dirty="0">
                <a:solidFill>
                  <a:schemeClr val="bg1"/>
                </a:solidFill>
              </a:rPr>
              <a:t>O</a:t>
            </a:r>
          </a:p>
          <a:p>
            <a:pPr algn="ctr" eaLnBrk="1" hangingPunct="1">
              <a:lnSpc>
                <a:spcPct val="100000"/>
              </a:lnSpc>
              <a:spcBef>
                <a:spcPct val="0"/>
              </a:spcBef>
              <a:buClrTx/>
              <a:buSzTx/>
              <a:buFontTx/>
              <a:buNone/>
            </a:pPr>
            <a:r>
              <a:rPr lang="en-US" altLang="en-US" sz="1300" b="1" dirty="0">
                <a:solidFill>
                  <a:schemeClr val="bg1"/>
                </a:solidFill>
              </a:rPr>
              <a:t>A</a:t>
            </a:r>
          </a:p>
          <a:p>
            <a:pPr algn="ctr" eaLnBrk="1" hangingPunct="1">
              <a:lnSpc>
                <a:spcPct val="100000"/>
              </a:lnSpc>
              <a:spcBef>
                <a:spcPct val="0"/>
              </a:spcBef>
              <a:buClrTx/>
              <a:buSzTx/>
              <a:buFontTx/>
              <a:buNone/>
            </a:pPr>
            <a:r>
              <a:rPr lang="en-US" altLang="en-US" sz="1300" b="1" dirty="0">
                <a:solidFill>
                  <a:schemeClr val="bg1"/>
                </a:solidFill>
              </a:rPr>
              <a:t>C</a:t>
            </a:r>
          </a:p>
          <a:p>
            <a:pPr algn="ctr" eaLnBrk="1" hangingPunct="1">
              <a:lnSpc>
                <a:spcPct val="100000"/>
              </a:lnSpc>
              <a:spcBef>
                <a:spcPct val="0"/>
              </a:spcBef>
              <a:buClrTx/>
              <a:buSzTx/>
              <a:buFontTx/>
              <a:buNone/>
            </a:pPr>
            <a:r>
              <a:rPr lang="en-US" altLang="en-US" sz="1300" b="1" dirty="0">
                <a:solidFill>
                  <a:schemeClr val="bg1"/>
                </a:solidFill>
              </a:rPr>
              <a:t>H</a:t>
            </a:r>
          </a:p>
        </p:txBody>
      </p:sp>
    </p:spTree>
    <p:extLst>
      <p:ext uri="{BB962C8B-B14F-4D97-AF65-F5344CB8AC3E}">
        <p14:creationId xmlns:p14="http://schemas.microsoft.com/office/powerpoint/2010/main" val="1848981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custDataLst>
              <p:tags r:id="rId1"/>
            </p:custDataLst>
          </p:nvPr>
        </p:nvSpPr>
        <p:spPr>
          <a:xfrm>
            <a:off x="1005840" y="-2"/>
            <a:ext cx="8020074" cy="685800"/>
          </a:xfrm>
        </p:spPr>
        <p:txBody>
          <a:bodyPr/>
          <a:lstStyle/>
          <a:p>
            <a:pPr eaLnBrk="1" hangingPunct="1"/>
            <a:r>
              <a:rPr lang="en-US" altLang="en-US"/>
              <a:t>Available Measures</a:t>
            </a:r>
          </a:p>
        </p:txBody>
      </p:sp>
      <p:sp>
        <p:nvSpPr>
          <p:cNvPr id="9219" name="Rectangle 3"/>
          <p:cNvSpPr>
            <a:spLocks noGrp="1" noChangeArrowheads="1"/>
          </p:cNvSpPr>
          <p:nvPr>
            <p:ph type="body" sz="quarter" idx="10"/>
            <p:custDataLst>
              <p:tags r:id="rId2"/>
            </p:custDataLst>
          </p:nvPr>
        </p:nvSpPr>
        <p:spPr>
          <a:xfrm>
            <a:off x="182878" y="768096"/>
            <a:ext cx="4175113" cy="4018633"/>
          </a:xfrm>
        </p:spPr>
        <p:txBody>
          <a:bodyPr>
            <a:normAutofit/>
          </a:bodyPr>
          <a:lstStyle/>
          <a:p>
            <a:pPr>
              <a:spcAft>
                <a:spcPts val="600"/>
              </a:spcAft>
              <a:defRPr/>
            </a:pPr>
            <a:r>
              <a:rPr lang="en-US" sz="1800" b="1" dirty="0"/>
              <a:t>Reactions</a:t>
            </a:r>
          </a:p>
          <a:p>
            <a:pPr marL="339725" lvl="1" indent="-168275">
              <a:defRPr/>
            </a:pPr>
            <a:r>
              <a:rPr lang="en-US" sz="1400" dirty="0"/>
              <a:t>TeamSTEPPS for Office-Based Care Course Evaluation Form</a:t>
            </a:r>
          </a:p>
          <a:p>
            <a:pPr>
              <a:spcAft>
                <a:spcPts val="600"/>
              </a:spcAft>
              <a:defRPr/>
            </a:pPr>
            <a:r>
              <a:rPr lang="en-US" sz="1800" b="1" dirty="0"/>
              <a:t>Learning</a:t>
            </a:r>
            <a:r>
              <a:rPr lang="en-US" sz="1800" dirty="0"/>
              <a:t> </a:t>
            </a:r>
          </a:p>
          <a:p>
            <a:pPr marL="339725" lvl="1" indent="-169863">
              <a:spcAft>
                <a:spcPts val="600"/>
              </a:spcAft>
              <a:defRPr/>
            </a:pPr>
            <a:r>
              <a:rPr lang="en-US" sz="1400" dirty="0"/>
              <a:t>TeamSTEPPS Teamwork Attitudes Questionnaire (T-TAQ) for Office-Based Care</a:t>
            </a:r>
          </a:p>
          <a:p>
            <a:pPr marL="339725" lvl="1" indent="-169863">
              <a:spcAft>
                <a:spcPts val="600"/>
              </a:spcAft>
              <a:defRPr/>
            </a:pPr>
            <a:r>
              <a:rPr lang="en-US" sz="1400" dirty="0"/>
              <a:t>TeamSTEPPS for Office-Based Care Knowledge Test</a:t>
            </a:r>
          </a:p>
          <a:p>
            <a:pPr marL="339725" lvl="1" indent="-169863">
              <a:spcAft>
                <a:spcPts val="600"/>
              </a:spcAft>
              <a:defRPr/>
            </a:pPr>
            <a:r>
              <a:rPr lang="en-US" sz="1400" dirty="0"/>
              <a:t>Team Performance Observation Tool for Office-Based Care</a:t>
            </a:r>
          </a:p>
          <a:p>
            <a:pPr marL="339725" lvl="1" indent="-169863">
              <a:spcAft>
                <a:spcPts val="600"/>
              </a:spcAft>
              <a:defRPr/>
            </a:pPr>
            <a:r>
              <a:rPr lang="en-US" sz="1400" dirty="0"/>
              <a:t>TeamSTEPPS Teamwork Perceptions Questionnaire </a:t>
            </a:r>
            <a:br>
              <a:rPr lang="en-US" sz="1400" dirty="0"/>
            </a:br>
            <a:r>
              <a:rPr lang="en-US" sz="1400" dirty="0"/>
              <a:t>(T-TPQ) for Office-Based Care</a:t>
            </a:r>
            <a:endParaRPr lang="en-US" sz="1400" dirty="0">
              <a:solidFill>
                <a:schemeClr val="accent2"/>
              </a:solidFill>
            </a:endParaRPr>
          </a:p>
          <a:p>
            <a:pPr marL="342900" lvl="1" indent="0">
              <a:spcAft>
                <a:spcPts val="600"/>
              </a:spcAft>
              <a:buNone/>
              <a:defRPr/>
            </a:pPr>
            <a:endParaRPr lang="en-US" sz="2400" dirty="0"/>
          </a:p>
          <a:p>
            <a:pPr lvl="1" eaLnBrk="1" hangingPunct="1">
              <a:spcAft>
                <a:spcPts val="600"/>
              </a:spcAft>
              <a:defRPr/>
            </a:pPr>
            <a:endParaRPr lang="en-US" sz="2400" dirty="0">
              <a:solidFill>
                <a:schemeClr val="accent2"/>
              </a:solidFill>
            </a:endParaRPr>
          </a:p>
          <a:p>
            <a:pPr eaLnBrk="1" hangingPunct="1">
              <a:spcAft>
                <a:spcPts val="600"/>
              </a:spcAft>
              <a:buFont typeface="Wingdings" pitchFamily="2" charset="2"/>
              <a:buNone/>
              <a:defRPr/>
            </a:pPr>
            <a:endParaRPr lang="en-US" sz="2400" dirty="0"/>
          </a:p>
        </p:txBody>
      </p:sp>
      <p:sp>
        <p:nvSpPr>
          <p:cNvPr id="5" name="Rectangle 3"/>
          <p:cNvSpPr txBox="1">
            <a:spLocks noChangeArrowheads="1"/>
          </p:cNvSpPr>
          <p:nvPr>
            <p:custDataLst>
              <p:tags r:id="rId3"/>
            </p:custDataLst>
          </p:nvPr>
        </p:nvSpPr>
        <p:spPr>
          <a:xfrm>
            <a:off x="4590574" y="768096"/>
            <a:ext cx="4170654" cy="4018633"/>
          </a:xfrm>
          <a:prstGeom prst="rect">
            <a:avLst/>
          </a:prstGeom>
        </p:spPr>
        <p:txBody>
          <a:bodyPr vert="horz" lIns="91440" tIns="45720" rIns="91440" bIns="45720" rtlCol="0">
            <a:noAutofit/>
          </a:bodyPr>
          <a:lstStyle>
            <a:lvl1pPr marL="0" indent="0" algn="l" defTabSz="457200" rtl="0" eaLnBrk="1" latinLnBrk="0" hangingPunct="1">
              <a:spcBef>
                <a:spcPts val="0"/>
              </a:spcBef>
              <a:spcAft>
                <a:spcPts val="1200"/>
              </a:spcAft>
              <a:buFont typeface="Arial"/>
              <a:buNone/>
              <a:defRPr sz="2000" kern="1200">
                <a:solidFill>
                  <a:schemeClr val="tx2">
                    <a:lumMod val="50000"/>
                  </a:schemeClr>
                </a:solidFill>
                <a:latin typeface="+mn-lt"/>
                <a:ea typeface="+mn-ea"/>
                <a:cs typeface="Arial"/>
              </a:defRPr>
            </a:lvl1pPr>
            <a:lvl2pPr marL="401638" indent="-285750" algn="l" defTabSz="457200" rtl="0" eaLnBrk="1" latinLnBrk="0" hangingPunct="1">
              <a:spcBef>
                <a:spcPts val="0"/>
              </a:spcBef>
              <a:spcAft>
                <a:spcPts val="1200"/>
              </a:spcAft>
              <a:buFont typeface="Arial" panose="020B0604020202020204" pitchFamily="34" charset="0"/>
              <a:buChar char="•"/>
              <a:defRPr sz="2000" b="0" i="0" u="none" kern="1200">
                <a:solidFill>
                  <a:schemeClr val="tx2">
                    <a:lumMod val="50000"/>
                  </a:schemeClr>
                </a:solidFill>
                <a:latin typeface="+mn-lt"/>
                <a:ea typeface="+mn-ea"/>
                <a:cs typeface="Arial"/>
              </a:defRPr>
            </a:lvl2pPr>
            <a:lvl3pPr marL="688975"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3pPr>
            <a:lvl4pPr marL="1030288"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4pPr>
            <a:lvl5pPr marL="1316038"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defRPr/>
            </a:pPr>
            <a:r>
              <a:rPr lang="en-US" sz="1800" b="1" dirty="0"/>
              <a:t>Behavior</a:t>
            </a:r>
          </a:p>
          <a:p>
            <a:pPr marL="285750" indent="-168275">
              <a:spcAft>
                <a:spcPts val="600"/>
              </a:spcAft>
              <a:buFont typeface="Arial" panose="020B0604020202020204" pitchFamily="34" charset="0"/>
              <a:buChar char="•"/>
              <a:defRPr/>
            </a:pPr>
            <a:r>
              <a:rPr lang="en-US" sz="1400" dirty="0"/>
              <a:t>Team Performance Observation Tool for Office-Based Care</a:t>
            </a:r>
          </a:p>
          <a:p>
            <a:pPr marL="285750" indent="-168275">
              <a:spcAft>
                <a:spcPts val="600"/>
              </a:spcAft>
              <a:buFont typeface="Arial" panose="020B0604020202020204" pitchFamily="34" charset="0"/>
              <a:buChar char="•"/>
              <a:defRPr/>
            </a:pPr>
            <a:r>
              <a:rPr lang="en-US" sz="1400" dirty="0"/>
              <a:t>TeamSTEPPS Teamwork Perceptions Questionnaire </a:t>
            </a:r>
            <a:br>
              <a:rPr lang="en-US" sz="1400" dirty="0"/>
            </a:br>
            <a:r>
              <a:rPr lang="en-US" sz="1400" dirty="0"/>
              <a:t>(T-TPQ) for Office-Based Care</a:t>
            </a:r>
          </a:p>
          <a:p>
            <a:pPr marL="285750" indent="-168275">
              <a:buFont typeface="Arial" panose="020B0604020202020204" pitchFamily="34" charset="0"/>
              <a:buChar char="•"/>
              <a:defRPr/>
            </a:pPr>
            <a:r>
              <a:rPr lang="en-US" sz="1400" dirty="0"/>
              <a:t>AHRQ Medical Office Survey on Patient Safety Culture</a:t>
            </a:r>
          </a:p>
          <a:p>
            <a:pPr>
              <a:spcAft>
                <a:spcPts val="600"/>
              </a:spcAft>
              <a:defRPr/>
            </a:pPr>
            <a:r>
              <a:rPr lang="en-US" sz="1800" b="1" dirty="0"/>
              <a:t>Results</a:t>
            </a:r>
          </a:p>
          <a:p>
            <a:pPr marL="285750" indent="-168275">
              <a:spcAft>
                <a:spcPts val="600"/>
              </a:spcAft>
              <a:buFont typeface="Arial" panose="020B0604020202020204" pitchFamily="34" charset="0"/>
              <a:buChar char="•"/>
              <a:defRPr/>
            </a:pPr>
            <a:r>
              <a:rPr lang="en-US" sz="1400" dirty="0"/>
              <a:t>Patient outcome and clinical process measures</a:t>
            </a:r>
          </a:p>
          <a:p>
            <a:pPr marL="285750" indent="-168275">
              <a:spcAft>
                <a:spcPts val="600"/>
              </a:spcAft>
              <a:buFont typeface="Arial" panose="020B0604020202020204" pitchFamily="34" charset="0"/>
              <a:buChar char="•"/>
              <a:defRPr/>
            </a:pPr>
            <a:r>
              <a:rPr lang="en-US" sz="1400" dirty="0"/>
              <a:t>AHRQ Medical Office Survey on Patient Safety Culture</a:t>
            </a:r>
          </a:p>
          <a:p>
            <a:pPr marL="285750" indent="-168275">
              <a:spcAft>
                <a:spcPts val="600"/>
              </a:spcAft>
              <a:buFont typeface="Arial" panose="020B0604020202020204" pitchFamily="34" charset="0"/>
              <a:buChar char="•"/>
              <a:defRPr/>
            </a:pPr>
            <a:r>
              <a:rPr lang="en-US" sz="1400" dirty="0"/>
              <a:t>Consumer Assessment of Healthcare Providers and Systems for Patient-Centered Medical Homes</a:t>
            </a:r>
            <a:endParaRPr lang="en-US" sz="1800" dirty="0"/>
          </a:p>
        </p:txBody>
      </p:sp>
    </p:spTree>
    <p:extLst>
      <p:ext uri="{BB962C8B-B14F-4D97-AF65-F5344CB8AC3E}">
        <p14:creationId xmlns:p14="http://schemas.microsoft.com/office/powerpoint/2010/main" val="976823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37156PHOTO" val="iVBORw0KGgoAAAANSUhEUgAAAFgAAAB2CAIAAADDUcMlAAAoIHRFWHRYTUw6Y29tLmFkb2JlLnhtcAA8P3hwYWNrZXQgYmVnaW49Iu+7vyIgaWQ9Ilc1TTBNcENlaGlIenJlU3pOVGN6a2M5ZCI/Pgo8eDp4bXBtZXRhIHhtbG5zOng9ImFkb2JlOm5zOm1ldGEvIiB4OnhtcHRrPSJYTVAgQ29yZSA1LjEuMiI+CiAgIDxyZGY6UkRGIHhtbG5zOnJkZj0iaHR0cDovL3d3dy53My5vcmcvMTk5OS8wMi8yMi1yZGYtc3ludGF4LW5zIyI+CiAgICAgIDxyZGY6RGVzY3JpcHRpb24gcmRmOmFib3V0PSIiCiAgICAgICAgICAgIHhtbG5zOmF1eD0iaHR0cDovL25zLmFkb2JlLmNvbS9leGlmLzEuMC9hdXgvIj4KICAgICAgICAgPGF1eDpMZW5zSW5mbz4xOC8xIDEzNS8xIDAvMCAwLzA8L2F1eDpMZW5zSW5mbz4KICAgICAgICAgPGF1eDpMZW5zPkNhbm9uIEVGLVMgMTgtMTM1bW0gZi8zLjUtNS42IElTPC9hdXg6TGVucz4KICAgICAgICAgPGF1eDpGbGFzaENvbXBlbnNhdGlvbj4wLzE8L2F1eDpGbGFzaENvbXBlbnNhdGlvbj4KICAgICAgICAgPGF1eDpGaXJtd2FyZT5GaXJtd2FyZSBWZXJzaW9uIDEuMi41PC9hdXg6RmlybXdhcmU+CiAgICAgICAgIDxhdXg6TGVuc0lEPjUxPC9hdXg6TGVuc0lEPgogICAgICAgICA8YXV4OlNlcmlhbE51bWJlcj4tMTkyMzc2NTQ0MTwvYXV4OlNlcmlhbE51bWJlcj4KICAgICAgPC9yZGY6RGVzY3JpcHRpb24+CiAgICAgIDxyZGY6RGVzY3JpcHRpb24gcmRmOmFib3V0PSIiCiAgICAgICAgICAgIHhtbG5zOnhtcD0iaHR0cDovL25zLmFkb2JlLmNvbS94YXAvMS4wLyI+CiAgICAgICAgIDx4bXA6Q3JlYXRlRGF0ZT4yMDE0LTAyLTAxVDIyOjMyOjE0PC94bXA6Q3JlYXRlRGF0ZT4KICAgICAgICAgPHhtcDpDcmVhdG9yVG9vbD5pUGhvdG8gOS40LjM8L3htcDpDcmVhdG9yVG9vbD4KICAgICAgICAgPHhtcDpNb2RpZnlEYXRlPjIwMTQtMDItMDNUMTA6NDY6MDYtMDU6MDA8L3htcDpNb2RpZnlEYXRlPgogICAgICAgICA8eG1wOk1ldGFkYXRhRGF0ZT4yMDE0LTAyLTAzVDEwOjQ2OjA2LTA1OjAwPC94bXA6TWV0YWRhdGFEYXRlPgogICAgICA8L3JkZjpEZXNjcmlwdGlvbj4KICAgICAgPHJkZjpEZXNjcmlwdGlvbiByZGY6YWJvdXQ9IiIKICAgICAgICAgICAgeG1sbnM6cGhvdG9zaG9wPSJodHRwOi8vbnMuYWRvYmUuY29tL3Bob3Rvc2hvcC8xLjAvIj4KICAgICAgICAgPHBob3Rvc2hvcDpEYXRlQ3JlYXRlZD4yMDE0LTAyLTAxVDIyOjMyOjE0PC9waG90b3Nob3A6RGF0ZUNyZWF0ZWQ+CiAgICAgICAgIDxwaG90b3Nob3A6Q29sb3JNb2RlPjM8L3Bob3Rvc2hvcDpDb2xvck1vZGU+CiAgICAgICAgIDxwaG90b3Nob3A6SUNDUHJvZmlsZT5BZG9iZSBSR0IgKDE5OTgpPC9waG90b3Nob3A6SUNDUHJvZmlsZT4KICAgICAgPC9yZGY6RGVzY3JpcHRpb24+CiAgICAgIDxyZGY6RGVzY3JpcHRpb24gcmRmOmFib3V0PSIiCiAgICAgICAgICAgIHhtbG5zOmRjPSJodHRwOi8vcHVybC5vcmcvZGMvZWxlbWVudHMvMS4xLyI+CiAgICAgICAgIDxkYzpmb3JtYXQ+aW1hZ2UvanBlZzwvZGM6Zm9ybWF0PgogICAgICAgICA8ZGM6Y3JlYXRvcj4KICAgICAgICAgICAgPHJkZjpTZXEvPgogICAgICAgICA8L2RjOmNyZWF0b3I+CiAgICAgICAgIDxkYzpyaWdodHM+CiAgICAgICAgICAgIDxyZGY6QWx0Lz4KICAgICAgICAgPC9kYzpyaWdodHM+CiAgICAgIDwvcmRmOkRlc2NyaXB0aW9uPgogICAgICA8cmRmOkRlc2NyaXB0aW9uIHJkZjphYm91dD0iIgogICAgICAgICAgICB4bWxuczp4bXBNTT0iaHR0cDovL25zLmFkb2JlLmNvbS94YXAvMS4wL21tLyIKICAgICAgICAgICAgeG1sbnM6c3RFdnQ9Imh0dHA6Ly9ucy5hZG9iZS5jb20veGFwLzEuMC9zVHlwZS9SZXNvdXJjZUV2ZW50IyIKICAgICAgICAgICAgeG1sbnM6c3RSZWY9Imh0dHA6Ly9ucy5hZG9iZS5jb20veGFwLzEuMC9zVHlwZS9SZXNvdXJjZVJlZiMiPgogICAgICAgICA8eG1wTU06RG9jdW1lbnRJRD54bXAuZGlkOjAyODAxMTc0MDcyMDY4MTE4MDgzQkZBM0Q5NTYyMjkzPC94bXBNTTpEb2N1bWVudElEPgogICAgICAgICA8eG1wTU06SW5zdGFuY2VJRD54bXAuaWlkOjA0ODAxMTc0MDcyMDY4MTE4MDgzQkZBM0Q5NTYyMjkzPC94bXBNTTpJbnN0YW5jZUlEPgogICAgICAgICA8eG1wTU06T3JpZ2luYWxEb2N1bWVudElEPjE1QzE0RUI1NkRBREFGNTM0QjAyRTQwNDU1Q0FGMUYxPC94bXBNTTpPcmlnaW5hbERvY3VtZW50SUQ+CiAgICAgICAgIDx4bXBNTTpIaXN0b3J5PgogICAgICAgICAgICA8cmRmOlNlcT4KICAgICAgICAgICAgICAgPHJkZjpsaSByZGY6cGFyc2VUeXBlPSJSZXNvdXJjZSI+CiAgICAgICAgICAgICAgICAgIDxzdEV2dDphY3Rpb24+c2F2ZWQ8L3N0RXZ0OmFjdGlvbj4KICAgICAgICAgICAgICAgICAgPHN0RXZ0Omluc3RhbmNlSUQ+eG1wLmlpZDowMTgwMTE3NDA3MjA2ODExODA4M0JGQTNEOTU2MjI5Mzwvc3RFdnQ6aW5zdGFuY2VJRD4KICAgICAgICAgICAgICAgICAgPHN0RXZ0OndoZW4+MjAxNC0wMi0wM1QxMDo0NDo0NS0wNTowMDwvc3RFdnQ6d2hlbj4KICAgICAgICAgICAgICAgICAgPHN0RXZ0OnNvZnR3YXJlQWdlbnQ+QWRvYmUgUGhvdG9zaG9wIENTNiAoTWFjaW50b3NoKTwvc3RFdnQ6c29mdHdhcmVBZ2VudD4KICAgICAgICAgICAgICAgICAgPHN0RXZ0OmNoYW5nZWQ+Lzwvc3RFdnQ6Y2hhbmdlZD4KICAgICAgICAgICAgICAgPC9yZGY6bGk+CiAgICAgICAgICAgICAgIDxyZGY6bGkgcmRmOnBhcnNlVHlwZT0iUmVzb3VyY2UiPgogICAgICAgICAgICAgICAgICA8c3RFdnQ6YWN0aW9uPmNvbnZlcnRlZDwvc3RFdnQ6YWN0aW9uPgogICAgICAgICAgICAgICAgICA8c3RFdnQ6cGFyYW1ldGVycz5mcm9tIGltYWdlL2pwZWcgdG8gYXBwbGljYXRpb24vdm5kLmFkb2JlLnBob3Rvc2hvcDwvc3RFdnQ6cGFyYW1ldGVycz4KICAgICAgICAgICAgICAgPC9yZGY6bGk+CiAgICAgICAgICAgICAgIDxyZGY6bGkgcmRmOnBhcnNlVHlwZT0iUmVzb3VyY2UiPgogICAgICAgICAgICAgICAgICA8c3RFdnQ6YWN0aW9uPmRlcml2ZWQ8L3N0RXZ0OmFjdGlvbj4KICAgICAgICAgICAgICAgICAgPHN0RXZ0OnBhcmFtZXRlcnM+Y29udmVydGVkIGZyb20gaW1hZ2UvanBlZyB0byBhcHBsaWNhdGlvbi92bmQuYWRvYmUucGhvdG9zaG9wPC9zdEV2dDpwYXJhbWV0ZXJzPgogICAgICAgICAgICAgICA8L3JkZjpsaT4KICAgICAgICAgICAgICAgPHJkZjpsaSByZGY6cGFyc2VUeXBlPSJSZXNvdXJjZSI+CiAgICAgICAgICAgICAgICAgIDxzdEV2dDphY3Rpb24+c2F2ZWQ8L3N0RXZ0OmFjdGlvbj4KICAgICAgICAgICAgICAgICAgPHN0RXZ0Omluc3RhbmNlSUQ+eG1wLmlpZDowMjgwMTE3NDA3MjA2ODExODA4M0JGQTNEOTU2MjI5Mzwvc3RFdnQ6aW5zdGFuY2VJRD4KICAgICAgICAgICAgICAgICAgPHN0RXZ0OndoZW4+MjAxNC0wMi0wM1QxMDo0NDo0NS0wNTowMDwvc3RFdnQ6d2hlbj4KICAgICAgICAgICAgICAgICAgPHN0RXZ0OnNvZnR3YXJlQWdlbnQ+QWRvYmUgUGhvdG9zaG9wIENTNiAoTWFjaW50b3NoKTwvc3RFdnQ6c29mdHdhcmVBZ2VudD4KICAgICAgICAgICAgICAgICAgPHN0RXZ0OmNoYW5nZWQ+Lzwvc3RFdnQ6Y2hhbmdlZD4KICAgICAgICAgICAgICAgPC9yZGY6bGk+CiAgICAgICAgICAgICAgIDxyZGY6bGkgcmRmOnBhcnNlVHlwZT0iUmVzb3VyY2UiPgogICAgICAgICAgICAgICAgICA8c3RFdnQ6YWN0aW9uPnNhdmVkPC9zdEV2dDphY3Rpb24+CiAgICAgICAgICAgICAgICAgIDxzdEV2dDppbnN0YW5jZUlEPnhtcC5paWQ6MDM4MDExNzQwNzIwNjgxMTgwODNCRkEzRDk1NjIyOTM8L3N0RXZ0Omluc3RhbmNlSUQ+CiAgICAgICAgICAgICAgICAgIDxzdEV2dDp3aGVuPjIwMTQtMDItMDNUMTA6NDY6MDYtMDU6MDA8L3N0RXZ0OndoZW4+CiAgICAgICAgICAgICAgICAgIDxzdEV2dDpzb2Z0d2FyZUFnZW50PkFkb2JlIFBob3Rvc2hvcCBDUzYgKE1hY2ludG9zaCk8L3N0RXZ0OnNvZnR3YXJlQWdlbnQ+CiAgICAgICAgICAgICAgICAgIDxzdEV2dDpjaGFuZ2VkPi88L3N0RXZ0OmNoYW5nZWQ+CiAgICAgICAgICAgICAgIDwvcmRmOmxpPgogICAgICAgICAgICAgICA8cmRmOmxpIHJkZjpwYXJzZVR5cGU9IlJlc291cmNlIj4KICAgICAgICAgICAgICAgICAgPHN0RXZ0OmFjdGlvbj5jb252ZXJ0ZWQ8L3N0RXZ0OmFjdGlvbj4KICAgICAgICAgICAgICAgICAgPHN0RXZ0OnBhcmFtZXRlcnM+ZnJvbSBhcHBsaWNhdGlvbi92bmQuYWRvYmUucGhvdG9zaG9wIHRvIGltYWdlL2pwZWc8L3N0RXZ0OnBhcmFtZXRlcnM+CiAgICAgICAgICAgICAgIDwvcmRmOmxpPgogICAgICAgICAgICAgICA8cmRmOmxpIHJkZjpwYXJzZVR5cGU9IlJlc291cmNlIj4KICAgICAgICAgICAgICAgICAgPHN0RXZ0OmFjdGlvbj5kZXJpdmVkPC9zdEV2dDphY3Rpb24+CiAgICAgICAgICAgICAgICAgIDxzdEV2dDpwYXJhbWV0ZXJzPmNvbnZlcnRlZCBmcm9tIGFwcGxpY2F0aW9uL3ZuZC5hZG9iZS5waG90b3Nob3AgdG8gaW1hZ2UvanBlZzwvc3RFdnQ6cGFyYW1ldGVycz4KICAgICAgICAgICAgICAgPC9yZGY6bGk+CiAgICAgICAgICAgICAgIDxyZGY6bGkgcmRmOnBhcnNlVHlwZT0iUmVzb3VyY2UiPgogICAgICAgICAgICAgICAgICA8c3RFdnQ6YWN0aW9uPnNhdmVkPC9zdEV2dDphY3Rpb24+CiAgICAgICAgICAgICAgICAgIDxzdEV2dDppbnN0YW5jZUlEPnhtcC5paWQ6MDQ4MDExNzQwNzIwNjgxMTgwODNCRkEzRDk1NjIyOTM8L3N0RXZ0Omluc3RhbmNlSUQ+CiAgICAgICAgICAgICAgICAgIDxzdEV2dDp3aGVuPjIwMTQtMDItMDNUMTA6NDY6MDYtMDU6MDA8L3N0RXZ0OndoZW4+CiAgICAgICAgICAgICAgICAgIDxzdEV2dDpzb2Z0d2FyZUFnZW50PkFkb2JlIFBob3Rvc2hvcCBDUzYgKE1hY2ludG9zaC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wMzgwMTE3NDA3MjA2ODExODA4M0JGQTNEOTU2MjI5Mzwvc3RSZWY6aW5zdGFuY2VJRD4KICAgICAgICAgICAgPHN0UmVmOmRvY3VtZW50SUQ+eG1wLmRpZDowMjgwMTE3NDA3MjA2ODExODA4M0JGQTNEOTU2MjI5Mzwvc3RSZWY6ZG9jdW1lbnRJRD4KICAgICAgICAgICAgPHN0UmVmOm9yaWdpbmFsRG9jdW1lbnRJRD4xNUMxNEVCNTZEQURBRjUzNEIwMkU0MDQ1NUNBRjFGMTwvc3RSZWY6b3JpZ2luYWxEb2N1bWVudElEPgogICAgICAgICA8L3htcE1NOkRlcml2ZWRGcm9tPgogICAgICA8L3JkZjpEZXNjcmlwdGlvbj4KICAgICAgPHJkZjpEZXNjcmlwdGlvbiByZGY6YWJvdXQ9IiIKICAgICAgICAgICAgeG1sbnM6dGlmZj0iaHR0cDovL25zLmFkb2JlLmNvbS90aWZmLzEuMC8iPgogICAgICAgICA8dGlmZjpJbWFnZVdpZHRoPjM0NTY8L3RpZmY6SW1hZ2VXaWR0aD4KICAgICAgICAgPHRpZmY6SW1hZ2VMZW5ndGg+NTE4NDwvdGlmZjpJbWFnZUxlbmd0aD4KICAgICAgICAgPHRpZmY6Qml0c1BlclNhbXBsZT4KICAgICAgICAgICAgPHJkZjpTZXE+CiAgICAgICAgICAgICAgIDxyZGY6bGk+ODwvcmRmOmxpPgogICAgICAgICAgICAgICA8cmRmOmxpPjg8L3JkZjpsaT4KICAgICAgICAgICAgICAgPHJkZjpsaT44PC9yZGY6bGk+CiAgICAgICAgICAgIDwvcmRmOlNlcT4KICAgICAgICAgPC90aWZmOkJpdHNQZXJTYW1wbGU+CiAgICAgICAgIDx0aWZmOlBob3RvbWV0cmljSW50ZXJwcmV0YXRpb24+MjwvdGlmZjpQaG90b21ldHJpY0ludGVycHJldGF0aW9uPgogICAgICAgICA8dGlmZjpNYWtlPkNhbm9uPC90aWZmOk1ha2U+CiAgICAgICAgIDx0aWZmOk1vZGVsPkNhbm9uIEVPUyA3RDwvdGlmZjpNb2RlbD4KICAgICAgICAgPHRpZmY6T3JpZW50YXRpb24+MTwvdGlmZjpPcmllbnRhdGlvbj4KICAgICAgICAgPHRpZmY6WFJlc29sdXRpb24+MTUwLzE8L3RpZmY6WFJlc29sdXRpb24+CiAgICAgICAgIDx0aWZmOllSZXNvbHV0aW9uPjE1MC8xPC90aWZmOllSZXNvbHV0aW9uPgogICAgICAgICA8dGlmZjpSZXNvbHV0aW9uVW5pdD4yPC90aWZmOlJlc29sdXRpb25Vbml0PgogICAgICA8L3JkZjpEZXNjcmlwdGlvbj4KICAgICAgPHJkZjpEZXNjcmlwdGlvbiByZGY6YWJvdXQ9IiIKICAgICAgICAgICAgeG1sbnM6ZXhpZj0iaHR0cDovL25zLmFkb2JlLmNvbS9leGlmLzEuMC8iPgogICAgICAgICA8ZXhpZjpFeHBvc3VyZVRpbWU+MS84MDwvZXhpZjpFeHBvc3VyZVRpbWU+CiAgICAgICAgIDxleGlmOkZOdW1iZXI+MjgvNTwvZXhpZjpGTnVtYmVyPgogICAgICAgICA8ZXhpZjpFeHBvc3VyZVByb2dyYW0+MjwvZXhpZjpFeHBvc3VyZVByb2dyYW0+CiAgICAgICAgIDxleGlmOklTT1NwZWVkUmF0aW5ncz4yMDAwPC9leGlmOklTT1NwZWVkUmF0aW5ncz4KICAgICAgICAgPGV4aWY6RXhpZlZlcnNpb24+MDIyMTwvZXhpZjpFeGlmVmVyc2lvbj4KICAgICAgICAgPGV4aWY6RGF0ZVRpbWVPcmlnaW5hbD4yMDE0LTAyLTAxVDIyOjMyOjE0LTA1OjAwPC9leGlmOkRhdGVUaW1lT3JpZ2luYWw+CiAgICAgICAgIDxleGlmOkNvbXBvbmVudHNDb25maWd1cmF0aW9uPgogICAgICAgICAgICA8cmRmOlNlcT4KICAgICAgICAgICAgICAgPHJkZjpsaT4xPC9yZGY6bGk+CiAgICAgICAgICAgICAgIDxyZGY6bGk+MjwvcmRmOmxpPgogICAgICAgICAgICAgICA8cmRmOmxpPjM8L3JkZjpsaT4KICAgICAgICAgICAgICAgPHJkZjpsaT4wPC9yZGY6bGk+CiAgICAgICAgICAgIDwvcmRmOlNlcT4KICAgICAgICAgPC9leGlmOkNvbXBvbmVudHNDb25maWd1cmF0aW9uPgogICAgICAgICA8ZXhpZjpTaHV0dGVyU3BlZWRWYWx1ZT41MS84PC9leGlmOlNodXR0ZXJTcGVlZFZhbHVlPgogICAgICAgICA8ZXhpZjpBcGVydHVyZVZhbHVlPjUvMTwvZXhpZjpBcGVydHVyZVZhbHVlPgogICAgICAgICA8ZXhpZjpFeHBvc3VyZUJpYXNWYWx1ZT4wLzE8L2V4aWY6RXhwb3N1cmVCaWFzVmFsdWU+CiAgICAgICAgIDxleGlmOk1heEFwZXJ0dXJlVmFsdWU+MjQxMjIvNDQ1MzwvZXhpZjpNYXhBcGVydHVyZVZhbHVlPgogICAgICAgICA8ZXhpZjpNZXRlcmluZ01vZGU+NTwvZXhpZjpNZXRlcmluZ01vZGU+CiAgICAgICAgIDxleGlmOkZsYXNoIHJkZjpwYXJzZVR5cGU9IlJlc291cmNlIj4KICAgICAgICAgICAgPGV4aWY6RmlyZWQ+RmFsc2U8L2V4aWY6RmlyZWQ+CiAgICAgICAgICAgIDxleGlmOlJldHVybj4wPC9leGlmOlJldHVybj4KICAgICAgICAgICAgPGV4aWY6TW9kZT4yPC9leGlmOk1vZGU+CiAgICAgICAgICAgIDxleGlmOkZ1bmN0aW9uPkZhbHNlPC9leGlmOkZ1bmN0aW9uPgogICAgICAgICAgICA8ZXhpZjpSZWRFeWVNb2RlPkZhbHNlPC9leGlmOlJlZEV5ZU1vZGU+CiAgICAgICAgIDwvZXhpZjpGbGFzaD4KICAgICAgICAgPGV4aWY6Rm9jYWxMZW5ndGg+NjIvMTwvZXhpZjpGb2NhbExlbmd0aD4KICAgICAgICAgPGV4aWY6Rmxhc2hwaXhWZXJzaW9uPjAxMDA8L2V4aWY6Rmxhc2hwaXhWZXJzaW9uPgogICAgICAgICA8ZXhpZjpDb2xvclNwYWNlPjY1NTM1PC9leGlmOkNvbG9yU3BhY2U+CiAgICAgICAgIDxleGlmOlBpeGVsWERpbWVuc2lvbj4xMjAwPC9leGlmOlBpeGVsWERpbWVuc2lvbj4KICAgICAgICAgPGV4aWY6UGl4ZWxZRGltZW5zaW9uPjE4MDA8L2V4aWY6UGl4ZWxZRGltZW5zaW9uPgogICAgICAgICA8ZXhpZjpGb2NhbFBsYW5lWFJlc29sdXRpb24+NjI4NzEvMTE8L2V4aWY6Rm9jYWxQbGFuZVhSZXNvbHV0aW9uPgogICAgICAgICA8ZXhpZjpGb2NhbFBsYW5lWVJlc29sdXRpb24+MzMxMDc5LzU3PC9leGlmOkZvY2FsUGxhbmVZUmVzb2x1dGlvbj4KICAgICAgICAgPGV4aWY6Rm9jYWxQbGFuZVJlc29sdXRpb25Vbml0PjI8L2V4aWY6Rm9jYWxQbGFuZVJlc29sdXRpb25Vbml0PgogICAgICAgICA8ZXhpZjpDdXN0b21SZW5kZXJlZD4wPC9leGlmOkN1c3RvbVJlbmRlcmVkPgogICAgICAgICA8ZXhpZjpFeHBvc3VyZU1vZGU+MDwvZXhpZjpFeHBvc3VyZU1vZGU+CiAgICAgICAgIDxleGlmOldoaXRlQmFsYW5jZT4wPC9leGlmOldoaXRlQmFsYW5jZT4KICAgICAgICAgPGV4aWY6U2NlbmVDYXB0dXJlVHlwZT4wPC9leGlmOlNjZW5lQ2FwdHVyZVR5cGU+CiAgICAgIDwvcmRmOkRlc2NyaXB0aW9uPgogICA8L3JkZjpSREY+CjwveDp4bXBtZXRhPg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Cjw/eHBhY2tldCBlbmQ9InciPz4CWGXkAAAAB3RJTUUH3gIPEyUAMNBZBwAAAAlwSFlzAAAXEQAAFxEByibzPwAAAARnQU1BAACxjwv8YQUAAEmxSURBVHjaXb1XkCXZeSaW56TPvLZMV/vpcRjMwIMgsACWEEgtA46kENyN2AftRiikUIQeKD3wabV61JseFaGQFBJl1kjkSuRyQZEgliAIgHAEMd71TM/0tC9769r0mefo+07mrbrNQWOmuurevOf85zff95tTIp3eU5aQlrYspYUUWuArgb8KC19b+AJ/t9pv8XvW+h/zV/67/TmegPfo9gvBl+Hvsvupwpf8lhDW2eP48/Yp/Fqaz1GWZYv2DVqaz2o/xTp/ePeJ5+voFoOntMs1C+ejtK35re4p3X/PPh0v0ufrwfqw6PVy8SOx3uP6LfgKrxbCvOnsp+vvG/mIblntTvkMtX7A+hlivRB+uOIHdR+4Fi1kLtpF4ydK/d2dtlKwzhd39uTzBSnz5+z7fJTohGsO9/wdqv0RRaet84M8E5c5NN2dvhAbeziTCZ8rujVJrdoltm/Q6wPhuVHaRtzdUs41iYKiNMzRGRmbp+LdSuCB5iiEEGuRa621fnytYv219ZhEzrekOwlww+bl3Ukpfga/ti2zhrUuGB0SUuu1OmzI0qxEnKmRONdHI9zHzqNbmbEkfab90nxfdW8zMjJnfqYaNId2fXy6UmbXPCTzWeJMh4URRruxjcPRG3/ExkqkWYA6F4Buz0qZv0jzuUoYJTc/76wYb5TdBrh0ud5AK79zEa+9g+h21a3EaHqn5a3GCG3MrT0Nfa4JRnrdzq3W1rTVdNtQrc4Yk2mtoP3TCuH8rM9Wo89FbInHZMH/NuultlojqGmd9omNnZ/7DfPHacViTkGf2azu1ntmVPQjXJWwOg8jOt9ldq5151mlMRnjCMxGpDEl2en/hhJ19sTPVnXFh0ob/8cKJL8WCn5CKSlt0blIq/2QM3VTj6vGWiJard2w6iwI35GbFi702aGZ6LCWpNOcLU7jTM41Qm4sW1rn56spYC5ZiLVRmfigKAvz5LWsWxNotd3YYKMt2/xAdScuRbKaVkUlzQZdP3Bct2m0UUbp2HbDo4TOqtZcjRuFlLqDUZ0JaLm2YtktxupUYH0YrYKLVq9bQXVaro2t8+OdViJi7dlbP6poTmtXf+ZBrc7LyVZ9zsJr+4G60+VWmp3GG9do1L5pz61p6tV84gdxrz+cTU9m02PHlrPT06PD46oqPNfe2rmwtb3dH26JILJtTxqNhhyVcaXGlcCepVpbg+iccieXTdelOx+5qYN6w1FZZ+FMUxCt+YlzD6itLjCIzjzP5L3hPvVjT7G6iN0pnV47fxw9dl6XZbKaTaeTplZVWZwcHe1dvHz96Wfeu/n6wf6jm2+99vDBwXQyWa1W0I7x9ujSpUvPPv/hDz//wvXrN3YuXnWcEOgCZoJHN+YsG627wxWdExHr8z07O7N/LdeSOl/jxv7F2vXwbavpfWsjOLV2tbHBxyR3/h0DFlpccu4UhdIdHlOqqSCCLEuPHt6/feudd2+9O5/PizTJkvTqkzeGoX/1iScfPXh4797de/cfZWVdFlUjrLJs8LS6qrD2yBdXLm9/5evf/NwXvzQc7zpuIGxbn3lN3dqH0UPdWna3tzMRrLexBgwtHNpwLmcnzw20ghBrAzlzPGs107IFAhvCMtZnFrNWkXMbNWtSTVkU2YN777356utvvvHm7dvvr1ZL33Gg+WHgSatShE06LfV8VeS5zutaYldS1HXdwi2I0XHkoNdzRP2pT3zo17/21Rc++ktRf8t2XCnstc8/O+m1wVtnXtXASsvaBI/a4JtNMNK93gjKCEKcK4l8TEwbeFi0iMk6i9LdQzqv18adVk71fHr4i5/99Iff//7DB8ePDo6waWmcjhvInu+IprFsqaSbpGVWmK3D6KVoyqYsS35DiMB1ETGoIEIOIr/v5F/7jW989be+eeHyDSEcvppR5nH02R19F6TXIGAdRBGtW9TYYn7RhfPOubQa0Wl4J5wOzYhzptBJfK1e1jqSivUHirVQEPLq+x+8+6ff+qMffu8H+5PlMqnCKEQMxPcdaXvQBqUcoQPfr5QqSoW4UMKEtHECeKIDPRBVVSmIR0ovcOtaV2Vju7ZOT7/4+U//43/yTz/6yc/aXgQz+TtO7yyCtXFEbZxrs/EasZZF5zSNd+dekul9vWEanfMgpuikJc/9gj5nDAz2VLY1C1IGDOl7d97+P//X/+mnP35xmlrYSxx6EA7cZYvjfFduj+JBHFRluUjz03le1fDXsqwbCMUEahn4TmjbYYQ4qhZpiSUMotj13DTLdVlvxfU//c//s1//2jf93pYw0WRTJ9a4zrLWuOUMFmEBiDQGxXaC2Dxy/MX+b/7Z73YAaeN51sb715zKOsMzog3OojMprVXrhQ737/6r3/uff/zTv0lyFy8ZjiJLNb6HLTU4ojBww54fSEoniKPQc4E7irLKy9qD6bvScyFWXVbNKiuKog5ce9QLHddJsgL/jnuB63tJJV/8yY9DXzz51JN+0DdwWZ5teH1SZ3RBiA0Dl+fRwjrflXkVRGP/83/2u9bjG+5e3CHStUWdv6t7se5IlWr57OTowb/8vf/xR9//4bLyAt8bDyM4f9dzcLC+Z8c9F2AILsEliHPKqnYdT7pe3WjE1DQv8QzXka7rwJkGngcdmadFVlajfm/QD+BEYT+B5yoha2W//tIPXMd+4onrYW+ozojsOnCsA6YQa450LhVz5HLtHaw1Eif9/+f/9e9umtqmjzyPsVYH04zPs84+rzUxacssXf67f/Ovv/P//dkktV3HHwzCsqoamFddR6E77gXLJDuZLgPb9n3XcpysqIqyLsoSImwUbSqvFWG1pX28BvJw6EDTsoabgWOMIwjXzYsq9HzX97PKfefmW02+eOqZZ+J4aHUkylonGbrUx+Ow/syTCWvDg+oujyCcTVdzFqXPtGMdRFvcqNc4nQyCZLLlyLp59cWf/MWf/FGqAj+Uo74PVTMHpftx0AvlySx9eDiPA/gLUSidJwUUAWiBiEtZVd1Umuwzr4RHHNLAEPCTiFt2kryawZ0AaI2iYd/PCoRVtz/oL2bLP/nWt3cvX/n1r/923BsZY+3UgI5crFX23G90EaV1hY1R9la127yU3MzCiPNUwLlSibXZnPPWdQJKaYQ3ffjwzrf+4P+aJgKWfmlvADxQZDV+fGHUG/a9g5PF7QdT14Xjt2EAS4RM4KdaLdMiyetlUeZliee5svXKIqv0PClc1zVr0ZFv4w8+arpMJ5MEPgPC82y5e2GrsMLf/9//l5f+5sd5ulwjBmsjmyHOjeY8GLSYoaNe62wQD3jT655nlTpqusGhOymstc3AaAL/psi//53vvPX2O5YXQQqqgjVD8GJ3FMa+ODiZPzxJ4QVh3lCcsoAoRA3nCcjVqAKBs8L/GuEQFMBf4jWuLZZJOZ9ntiMdRlPZj6AZEjQZb5suFog4sCtdq+FwsMjDP/3jP7p/5708XW3G+nU4XzMO3aIBqrA8TyqY/WrRBhEp1hLUZ7nB8zCxtrS1cLrgaTI9woTQt994+c/+5A8q0d8ex64N1yjg8W9c7CNGnpymh5MUutDv+Z5jAyrBHdiOKGpVACkoC9qBCF8ARTSK0VgStpdNHQT+qqhnixwfEoYBXEccuJ604TCxIOCOvCjTJHG03hoPXn/l7e99508X0+O6zMVjkW9Nx0S37g46n0XYswSj0Xl57kf0JvVes1W98fO1jMQa5C9mJ9/982+dLlR/ECE6NlAGKfa2o17gTJbFveOF7diDyMOfLCsk/gIvCJG4grYBBgXKDeQj5SqvAcCpplIYCqN9D+6gmi6SVZI1jBQIKPQCjEEA2Q5AJ2yqwscNL176s2/9yS9+9sNkMbE677AR/8wGjIPHB4nGeIRzKbQJIiqFll1W0FrHhs0EzjpYdiRUtCnWNvEAb6jeefOVF3/6144bjfshV2lp11LjfnA4T+EaPM8dRsHeVi9Naw1oKK0wBFKsofxwCECQQJwUhdZpURtspB1pFJheXeHruiLixp5xYFUt4jCEIKBMvdD1fH+ZppCva6uwv/uH/+YP7tx+r67yzQhxlhNRZ/m0TvXbhJ3u/mJetKEE+jx0dEmATSy/Ji+G95J5ZMni5z/+wSJpdneGloQ/E0AHg9jJm2axqrCj/jC+dmWYZhVhiFKI/I4NKt24Qnq24dWQxTpoA0rgv65ZI8UhRejjhQ5cDqwXoBvHVtTVoB+CptqW3tvuxVGwWmV12QCMwo6++++/s5hNQHvFOn7qNdgR63/LjRzCeU5Qt87ysQ1rq4vDm986zwgapTGS0M17b73y4+9/u7e9B5DY0G4rsKNeL6xKlacldnlp7JcAAnkJawDcD0JfC4XQCtrl+jZQQ+wDPgEwCJv5cwXj8lx3FAFSgUnAb6g48BFawUfAsEzS3IZX6feiRcKM9MWdEfVimeU1ZBG8+JMfvPryz4s8MbG4q038nfRBGx3WjGotF3P2UqyJ9bk+WRv5fn0mBb3+G5U3XS1+8oPvLXO33wtWaS1tG14Q2g6+WCDU+/7WMPR9//A4AUyG2ICDQs+JXbcH/cbXvo3w6CIWSjhCBEjHWDJJJ3wBdCd0HIPeLEgHKMK2PfwVPwMMhTPGKg6OV56jr14awsUApWMXYdh/6ac/mhw/Qizq/NljaLkLFhuJSwMA1gFXnqczrXUetrWo9Ts3w2ub9QAqfnT/zmsvvTzob9uIa7YsqzKQJmerBNgTFPjCONg/mgMa2cyTi9DzfNsKfNkLEEl9xAWX1EKGfuDbDkRDJGlpG0wEgNx1QmzL9z3p4H2Q13KVgHfD29WNtUpggnVSlgdHs9izL2z3VynkDxxr3X33rZuvvwpPodtCU4t7zp3/WWLxDCJIsclTN4DIWmZivfEucKzjqRHTann62isvHh4+AA1gNlUyg6YsB8wiryrgqkHszZZVugIihk7zqOPA6cXYtB84QNA2kGkEy4bPkDIKwctcWEEQUjQeGIdDZBoEAbwDBGlSE1YC+gnoBaXLiyzNQeceHMyOj+dAK2HsHh0npzMgNevFn/743gc3CR3PnNpZQlZswOcul8tg0WItqdsoqddkc0ONtDhjpfrM3Koqn0yOX3/pJcvbFggAwlotS7fN8iiQB9GLY98Ws0UJ8BBCB4SNU4Ug+qHfD0M8AX8FfUAECQMvdGyEABsGEnrgo7Hv9mBBHlCoVGUFg4Ok8CqsAi9KZgsYHpYEzwp66rnOrfsny2W+M4qAvlZ5syqaB7dvvvnSi4jrUrbg8jFnd0YnzxyhXlNL+Vi1SK/x9kZx55yVGyiVZ+nBg4e33r013N6C4hd5AZ9jC2i1yhAwtB3HzukiB8ck3mAuyYFEegCHnkdP4lIN4BQMoRCwkwiq7yLUwlaCnWFvdwhQAhfCdL5nCDKXadt11UCfQDuwxlrpJM+zPAtc596jSZFnkAVY3HKVrQpx8/WX799+V6m6U3Jxtv9NfNECCh72ugKyiUgfy2V3EUScywi+RZV59tYbrySIEaEHSJTkZRiAR4jItcvawn6sunx4tAD7RORDvIDs8O8gCuFNGq1gDk1dwxhkKxVH+DQWWAAiqYDlRFEwBNcUTEHhn8jzhFVLsJpGl0UOIwGO8mwYo1jm9WyVpHnzwYNT1dTbg3iRN7NlfnQ8efXnP55PjjbC35nXO89Ii3VluLORzjm0qrCBI9fusc2XtyKxgG4ODx78/Affi6O+49pFUeInnitAL0ostLZGsXc6XS2Tqqlqz3EVCxnCZU2mETUAAmQhVd3mBOgIPQFRCLgDy3aysvFsPwrCnX60HXm11hAmvEMv8PF2IDK45SIr4T7wQY6lwfOTUs1WKcxlushdB2BFHUySRwfTD957553XX6rz9PH9iA3jF21p5+xH63Kc2AgRj9P4MzlCm+CQ33vnzcODh+NhBLVdrkATHZwcbL5qA77VnC5SwApgQmYwq6YoKwAkQEhb1DAUplgsjX9LrBpfSvBOHTiS2UvFakDoeOPe8DLwEqtioigL35ajyMfa4EqgJiAaGeTcgIPCldqVtqZJfnCaztIcFoe4c3yyeHQ4f3D/3vTkQMNAHgt7SrcJhPMqc+ca5EZpdaOc24npvC+BYaauF7P56y++4vUuBD7oA2hgCcMHpwSwhMZCUHmSnU4zBFg8mKUNaErd+IzSKnSFbwSP1TqqykAYk4REHkfT1AgJWZbWFQCoF/rRhdHWM3sj0FVgahj/qBdA1xBEIjAVwDOIWAnVUF3hhMBcsMIHB/M5cC4eYYmDg6NbN984nRxUZc7FrD2jWCcQzmKJ7pKSZ5mKx0rN517COve6POTj46P33rvV68fgTqus8BzP7QoGAhoKR71Iy1WSI9JJU+NEGMQf6oxlRfDyOHEFxiQ88Ai4uDRJk0w0Ev6jyosiz7EN13cDP0aEuby99dyVLcgHAu1HvWs7Y3giCpFPg4Y1ECEYPT4eMaZuKsSgorGgLAkkmte33njj4d072qSOzw1EW2dI6Wy37f6lONOSTcvQmxJhYYSVu7r84L13k2U67Mc4KhwUYAI+CPgKjnCZZDiqFVx5UUJH4Dbg/WwNS28M+wZugvRk6ymxfkDFLAGlstJSu3ATjlUUCtLAe7GxMIgHva0PXdm7NuzhmQgTruNv9WN8JZk+J94GBm/r5rVWAFn4X+w5W4NBpfQyLZZp8+5br6bpCvicBffWP54XeTfcRrvHDQe5Sc7OQVXbtaCaZnJy9PorL4aDsfT8RQaXUMNqLZMvQYxI0qoumjSpYO34w/0wQEsQinnCBOZ0BSrJ5VITitpEfq4P0QXvGfW9VZ6fzueHh0dYt0dwHW0Nhi88cenaVv/2w4Oi0SCgSVbiXVUDd8M4RbckCA3heab8QR1Hzu6FraSqTxerd9566/bNVx2T9YHZig1g0IHrjX+cDbSw8SPRBRi9rnFDHd5/9+bD+4/g6amRtQJxArOq6dht7twkY5MsV6ylW3Bn7ANQChZxb/8UR2hPGREhFOwIdgQUiXCyf7qIrnhZKSKftUDIFp5oMp9d2RoBfbvO1q6SpbZX5b1Xbt8f93rDXgBHsBVFRVVFgXth4M5Wqwn0AYxDqXfvHsP+Ll4YN3GcltX9+x+89vO/eeHjnw37WxCZSSyKs8TtRmDQrSD0OlCKdROE7gpo69ALfUiT5ODRo9l0dmFvl0ZH+me6beCnRZOXOOt6meZ5mh5Ol7uDqKwaeE9wgNHWcL7MxoMQqrbdj/ftWaW8IslmSYEQeLLMopPFhVEfgaMXew8ns49c282zpFF9AHFILh4Me0pfL+qmuJcU6aeeuwGI+fBkHoTR6TLBW56Jnki1PJkuEb+ef+7a7TvH6XJ+8dLe4f4hwOcbL//k9jtf/vCnvsBkjmnW62oRj5Mo1tjOfcJaddpcn7TOYXejmun0+N6du4xhWqyYXdMOEwr0MXAQ82UCrzWdrZ776Asf+6XwtVdeD4CNHRe72BrGrGIWZS9woJB720N42cFTl2/vT+F1llkJVjoIvF7gfvjK3i9u3oev+cSzTw/6Pcuxs7qsVQnaPh4PR5/79MFkukpXUjlXn7mihbe4f3o4X+Si9ILwg3sHsLW8SIfjHa8/vn51O5nP8O7Vqrj1xks3PvQxPxpI2WYklD5vRTv3Es55SnazmHGW6zVCqsvy+NH+0dGRa1Nw0F9YI/y3BJmG81AA1yVBk/Q+8Ynn8EFB5L/x2tsz5Uz2F/X9U9lUTK/BySkF6UT9secH8e4NxMlhntl1Hu/0L13ZrubJ5YsXn7p46frlC1CQZZ3PiuL9yeRg3uQi2N6J9uf3s9mkF3lVvkSUuRR5N3YchBXEqXtHk2cujG++8s4/+U8+DQM4Odw3wVIpO7j1zhufm53shn2iUbstfGjL+jvYUTsmVak3AINa4+2uKwZfpOny6OBouZiDG+JhNfBdXSGg46OAr7MMEFDNjudf/vqXd3fHP//py8oJv/q1r/xv/+L3x5H7wrWdLdAJaWVldTytjpMyWcw0okIQVFnjG8m+f+fR7aPj00Xxhaev5ELfPj6FpR0tk/dPZn/+4q2rPf/ytre6q3aGg3w8bkSA8AzYimhiBYppobrZ7oXzNP3kp57/1p/9JT5sPB7oVQ52D891/879B7dv7V26ofRZU8dmuOgigrPuLlgXb1ghJ/5p2tIY3Ws9Pz1ZJssiTYOoVyirUkw8w0PYVmNLz2KWQNtR8Lc/e/mZJy/CfZZNvpqfPrU3/vj1rR4IlG0tswJRY9WIaGs7iCI4VABHK50FvhgE7o2dEajHLTX97//f737l1391aziGSQBTfO+vX33+Uu9Tz14EZM2L6qhxtecPBltBWTyzu3339q2HJ4c3Lm/3A31pGLxx58gPgrpRR7P5o4MjPBMbLEs3tZ1bb7/5sV/+FYRwwR5LdV4N2rAQ53EU1aYtOpZqGdBbVdVisTo6PAD4GQ7HWVVBzJCS7dCkSKuIalj7gvS+/SffhyFNDib7q+o/+tWP+66d101aqftHy9HO5diLV3C0tof3Xhj06tN+XSzYI6JFFAQfefraT97eH1Xpx7f2ADlef/9+Op9+9Fc+urOzs5xmTtR4rp8Q56cj1+vbum9bCYJF08S94MrOCIIIQ9bNNUGHUyoFdFVUGrJ+982Xjx/dvXT9OXj9Fkae5ajPfIGzhtbGOxrIIDv0pdqOB4T5xex0cvTQcX0QZp0iMiqENiinaRwAstIAV4rJ6Ko6Ph0E8urlLXdWDMIQgBhcABxpe9jXRQKo6Qp4d2mXiBxMN4xHF+om7/UDELqCB9J84blrv/bpp3xXXh74/+LbP7l2YXz10u7EX0xPTnzfroSDcCR0VSwnowF4+YUYNubb1/a2PvTEHkvngKpdxUw5gSwAVSI3S4v3b93cu/6sBh6znXVK8rw8TI1ogYJcy2cNRNUZvEBEnE6OgYEsCTsSVd3AS0qXjRqIDJB7XpZt00ueFxBQvxdc3hl6XgowDZYETuhGnmMBVpN4N9qVPtOZrPnC3dtyCFX37Dyb31umlwaD56/v9h1YbPPxi6P/9GtfnOb6RhCHA2AXJWoVIVgLcyBAog0z5q4DlK8u7VifeV7Cix/NlghAjaVAQKT0ADGvXBzleTabnlZFZqxjHUAfp5VOu2G1roLqDVxhyJpKV0vp+AD8gefWCig452I0eKT2XBsfWZRqegonwAyqK61+GG0P414U4pmDYd+iN4Gm0YICl/UsOwCjlqwFUUQekzAN2wIezZZf+cyze1s9xCSw86Hj/IOP3viXv/jgl54r8DK31wM9qdidCp5aWsruh/5u5AOTKy1ByLze4K/fuqOq0o59ZbRcsX4k0qJ0hDw9PFrOp+Pti493UJ13R7V9lrrj4h2QPCMfOLUGdjE9OcpXU0DeuoQl1J4vPQ9x0GW7E3VEsbptHhv5fi/0R724H0U3H86u742VKqA6dKfaQmBHCHMcB6zKY8ZFAqcDlIJCFY28fe/oH3/jC7YiILU8H1rxzIXB5UjO55Nre3ulE0nZs03i2wF1Q7Bmm2Gdu0xkxKBtpfzZ23d9AF8yUnYLsTXN84FEIzc+PT6YHB2Odi5iS4/VcjrNhyA20npq3Y9ltf2DiA11tVouV7NjpR1PyBKERjUknThF3WA7RU7pO67tN7aQTuS748gb94PrW6O7BzPXETvxEDvDWiVxB17Dl7XZcqwJNunbfm3FP3p5/0tPXrp+YQwwj5c5tg1H3Q/8X/votT/82Wv/xTd3R6FHos+KhzbZXPxcKu7U813rpFSv3br3wjD62dFxGDSu6WkyzUgaTBQaDes+fHTv6ec/roU+DxdnWxe6dQ76LJOvulpYl9MtC+YhF9MFs++Ilk1haDArVqpsXHYJI6pUYIEZeYLybQ/qsB2H233/U0/uvHbnKHZt/AFg7oFfe7Zva9+tY1/3QzGK5G7f68Xh+5PFW2/e+7VPP9ueFaCqJLoBF3Ge2N767DPX//V3/2ZWZFFP9mMdx9ILBLwuIH4m3aOyeeMk/atf3PyVK73Pv/Ak7EGaTKkURp+hs9Jhc1qjJ/t3wJjYgN3NVGxACW11GqHXvTJdS61u2o7WPMsyuJpkBkAIGQHnMOVumzx405jEVMOmGWYcWwmrXuCNgKC0+vgTFw9fvf3tN48+9sT2OGLpwuQOHIcihWZDv6y70+znt2699vKd/+obv7w36kGZbdFB/qZq8FmBJb744SeiwP/vfu87N566vAuI5sIYrVKJNM3KtOgJfWPc/4cv3BgM4ncfnJr455CjG2N3zGoBfmGBs8kkSxJorDpvEWtbmpnDdazzPK3VBVBjFIZ44riLPF3i/3XtCNtRpBZsQMKKoRlS2GnOxIRgAka3zDZw4Q0DJlC09Y1PPvPB4eTlV944ykvLNSbFio+DCFAVTZak5Wzx5O7273z1c9e2B8UKbs8K+VyNCO24gGoq8p00LX/pictP/8e7Dw+ni3lWpQWfYcve7vagFwwC6JnjeQ4cAnx5mz2Bk7FttlfQIxAKsQN2OZ8ny/lw6wL5pdTnVeEWUJnJANPwYEq76lw5mGtLF7N0OauFz6KYoV/gLTWnGyRMEzyDrcPskmWxhukgZboGYOVuIE272tOX925c3F3Mk4OjWQG/2ggFcC4Df+zHsYdYG4B1aVUmlTI1J2b3fZ/RXrA5JIpkXDWzrOi77i8//wRXR8Zn8YyhjKb/SjFbRR2eIsYzkNOD2KYjFQARJ4LXSTZiWMns2Hri2a7fQXdtRq2PaOc1Woi9lk/TTltYpWlnKYoaXyAC42+aVBNHZcuG8aLpcBjilAS4SQFcaIwdoTfiYFMEHuaJKHKHXKTD/KqLoEBXw+o8UFiV1XgkHKGyCB/xU/ZPmEYUzwG/cRyvSdJKV/WoZ2oeJt7BuOqC4QgRNWdxqdmfzi225mgolevCgyHAG0MUdtnoZLlA7DDJLadr0+2AQqsRujWUdiiFuQe9roI2JdbYIHZCF7DnkqUnoCr4MCL/wANeZUxvJyp8ZveZ16+YAjHPtC3XZlgCWfdYyPEsIxzqn2QALFST5uwDAizDei1bIDbhmGr4Zy1IdvhCSA7wo5SOPU8y3ahhCKKH0IuX8QSUKX7jaUlV3z487UcBzgrCaUt4jD4GHNfKB6CaTWfwnzgfrETp9TSdoR1ONzyku95ROgbTQ4jdgFVk6SpLlrBBmAAEIVmD8BHdgB4C33NMMoKjJmR29Ez4oqgVcU+jfAdw0ELgN03tmqbLTD6HyyArvIzVKjZENQHrnU4j8Xqdl/CXtQsIB2+v2UoC7agY2FlhXSYZApX2GBoMa2YSACKD5I6T7N0Hkws7MZxMDTvDf3Q7A2SZMCL8MJhPDot05XqhCY9y3QdAmTnt+FJb/mzjZjeFp5s8WzKz5QawRlpLVcsgdCE7ZVLkkmU4Yuw1djefagNiJmXRq73AZrawbEGbKaRz/oQgiDU7AL6kIt0AMqtqttpit2BouSi030SBasBTwHx1M02yw9l8GIdRFCRgwSVCIM7Dw2exKw2qCh5bq4fTBCjXFn1TVYep+kI17aQSYA5dKFxCUybLaX+8e9Y2J9dQwumSUiZedA3aZugBJwGWka9W6WKuTY0LESi0RVUWbPsRIOCiaEznhVL9ENjKf3i4j2NIyxrsK80LfIZyNRPQlmGoWJ1mQSLDbmF0OHnP9QL4e6dI1cFkejxJThbz/iC+tru9O2iEHUCzaqk+2D/RdXEZtNqR4DWImsJyQPVdh3liOJPC0vMyP1ossR/PnLDNhi26d56FOSHoTVlXOehQnpuE3dmgWfd/R6xrei3dbBuK2NRfsfAwnR3bXuD7Ndw+lYAlKSbvsfkgcNk4Cg7k2GA4vRAEit1RmmpfF3gZDFPpAI7UVrYZZmGOwRRs4CDhc9mABg4LtQwDiCutnRzgtakfzZclm82cwlCguB/vDMZssNTg1G6SpHWW5kAZDtyVqLXKVQNnOc3I8NtUA9Zvs65oswdJtr7AVTWAn1dlCU/FkeKsV3mdj2gHvMi/zX8pEsBnKitOr2DogAKz9Oq6jfFm0ILG+CiLUYSJQChLjf0Q/rL/qWZjK58Gdwgo4hgdhIo1tUYEzfMSAXRAFq9lG5WlE/c9xw/HO6M0yRer5TwtkmwlfO/Czng0hHdkAxtcCOQcRuFkNkurOooiLAyCqKC+lpimjfSwd1uZ7D3CE5sabU0gxxoylutX+HTW7GvX9jZIOHfvtIC8a6pal4zxZDgy2DMzG6zgVDAWPlSaIrU0g5tElhy6a0iTmL/pxwHpg2WbUgDU0jENeBbO3zRcw4k2i1URR+SmsStjolSTUG66iAXlkX4gy3qeLnQQ7F4Yx3EAaZVW7ZrWQYCXHkPY4Ph46lklwitcuxe4p7P8rVvv99jljJezpcBxEDIgSfoHU8ZnvKelSGOn3chNawiUnGN1+tD6O9WyDKh2ulrBJWazhRcEy2VKfGOaU+GoQCoCoERWbihdaJIrXUZsxwKUwKbwAuycjtppUxiACXZZaRz07s5wBKfn2AAO7cwiu9FBTxU9GzVZaF/F4zCOPCf27RYs0/ilDc9MPm/bkRdEcUA84hp6Jq3D2fLw+Ghn3OeQpO7CRFv9NkEEViPKPJPcqiqL1AsHZ7Uc0ZlGG0YZm1rUzcgMr1Ku5ojwRZGBJCgOHEAh2ENIw6sa31QdaPUMXzXLUJ5TlkWScyrHEBVm8iB71/fMagn4x4PeAHwLzwdYwHIr9rYz1kgyPU+KUNi158KW8N2IPYg6b1hmh91loOv8qEYwRQN1gXuRvusC9cOj3H00wS5CP4CY2EwgJYAZ4Jw0jTxYkksUA3cXO2Gvqequr24jl+2cNSWfZWggiOV8Khw3WR4L222aCjELuLfhkAW1GVYAoKnpIAiDwPBAz+8+Oj5drbZ7UVEivnA6qwmZoDI5GXgIMQi9XuQuV0WGJwL8ZzVWGZneYvwDhQK1sAlG/Z4PcAlxq5RtIHWJmKGbtGySooDYI04xsGE1CmnnUKVFWrx+75FF8i7aEo7p6eTTaHVkA16WpTvDLXgIqHKj1jD6bCSpTd6KdTsMM3YNy95ZsoC1HhzsN7pOs6TSChDEZoc4ITJCXxxHDMt2G4ZtvGmJGKHFCVxdWkEuCV5TwXraDmj2NYAbQfUrTwGJuJYsvfre+4cni5wQHH4kScm7IeBBNBgPYWazyXR2MoPP5vCsg8DjXbi6vXN5y8zs6p7nQ18AnIE17h3PX795ezgIDVgw3hdu2xZQRQgGRuJ7XpUXATsYlibV3HQ9IRvjPo7Rgq7rykQClacreBZoI2IdXAOche/6EEHXa2rMzGaurYWMOBsJ2dHkpQUZnAAJZ1UWgCWWOG9sn47L9L1ympOtc8ysVJ4XPXd1NcnLvBKOAN1Ml2lZNXlRHN49osPVGvBkPBzA5yIMu8No++oYcYG4vlHG8vEmtSrrF2/dI+uFHmFZ8DdmScyr4o2lqU6Y0RJwX/yPCf12uGddxjAtc9LpclPrki/sYm5a0nAasF5GBjhhF/ESkBloBcGYqUrYM/RbMbnOrhdwAva/mSba9w5Onr262w+90IdXcwMm/MHPpK7b5mDNGhHzbbp0RLDlu6mzPGWCOwzjwThizoKhFx4BJliDIORlEY770U4EiOpAgg0sXBasqytg8PcP5n/+s7ccF28yjrMmcoM/coh5gDuVy2NgWwMkD7rOiMcUmTRMQncz7iZqsGfHMq4B38xWiyJJhO1P9/dhYEm6Mh0ZnCKgOF3JSS2f04ZAv2a4nQcOp8bgBKSl5GSe3Hp4MhoAM0oKgnHc5fxmF9hADWyrpG+GI9AGBg6CYTrP6lmaz3LEH8XGD5bXAEPsQdC7sOOErusLPKqku2TeCWKFOgBE/dUr71h17kUh+BgcTcZebB503ZSKYK0W0mcCRtIDga2y/9xMVz9W6u18u1EKnAK8WLKcw+nnxaqs8mSxaGfbWLUkVGEcBiABKGTC0CbFAm4Fr0aYLE2ZhxTYsX/+3v2dAftFgXhCh934DGfKMAvBzSvOMDHCuYw+sHPlDAMr8vME569g/DXW1x8OAteNPG1DERTEyp4QpTN2k+DnMq2bH711569fetP32bjoMkaYzn7B6jQZYNtszulbRA2Tesep2H4XJ/R63Gld12gNn2QjL0BJTnDCp/uHYJlFblo+wfxV4RM5EKYwL2VZRV5HMdAChyb4FEfIynQEAsayk06/feeoxxQvZMTIy7YhM/vPT4QK2oQ4bfs8MTEzKaIUdelDpeAPoLn0OfQqgm39+KNM0gdIN8tKjr4o/eb9k9//ixf9ICB3dJwI4Mlw0raVie0KWnsUECAU8wBhyOkGom/p6LMZWN3etMF0Qes5mNM8PT4AVobnrnNoxqnfH2Rl3WIL9sJKj3N4koMW2DhCJHQ0zyvTzmO3V9TYzD5j6XJ/sdo/XYBfQ59D3x2apsmy1CVRA2EwRaotZjzNWdnM1YvQ1srTJlskGZEcU7mWXTESoXTJkVlRKHXr0eRfffcXPvjNugcMQq8Nxm29Yc0Yb+YjGvBYSgoe3eHcQ4XIZ3ClXgPstj+iS07hOLJkueqPLpweHePTC47HiCSZQ550QjhKVwJokXZjhR5hoEmJsNMPJwafWJQtz2MHCSDW8TLd24r3J1NwK3ps4yZ4zH5gGK4CU+arlcmT8SfddTvmdQIAoRKAUpyRATYFkVsywjBpc+d49gfffwm8IfZ9mDMOH7oG6fPSJsG8EYQOV+GyQs2iJZTSD1xAuIIJljmUZJ2z7WZ4RHv9DDaDA6N3YILFWcE3rOau7x8fHPQGQy5e2kEYCXax1VQGHheNHUGeEzgVoBFzaq2/bI8PGnT3eL7KqkJbD0+mx/PlMilWebVIsrQi5CAI1w04eOzLnmvFUgSmexDkKwZfwl8dGy4yYOrKAgDLK73KEF6b+0fT/+f7L02TNPa9th+Wfey2DDzfpIh4f4c0sVoxnUuzt00+qcpTvG4BPk2KfgYiNq5rMQpUL2enYTRYzqaL01Ph+FmSBBG4dcieTSFDH2tjoyg2QHbbXVwDYOmYQSntMl/FxjKHtJKOBEb1/qMpFgZOfXA6O4F25SVOdZGwm448DUCRcJnpYIfpPW3VzA8iLgAwUtHZb1VXjILCqEN9MF3+4NXb+0cz+OLWos3xw3nJmo0gbRgzLU2CKVBgv3ZYyA/h0lQUg/QGxERdg1Cbtad6miYRjvKuoOIQzXI5A4Ia9odFsrpy7TpgA8Ay+wKBxsghjLtH5APK1OyibNq2T832Ytk1gZu2RRAHz320WB5MllDFsqrmi1XC5FU9y/LJMk1LVTZWXtbQqlqb1DTpPHdjsCiICO8JyAsQ4HpVlPOkOJwmtx9OVlnm+C77NsyULT4OMJSKAxtW9DV0QY2BA22k1JJZTyydw0IwYp9uV5vkovHU7dUwjsnaysV8BjtkAj/P415vMZ84kGE/nM9mErCSFqSoDtQhTtiQDzGzW5tGV2laDjQCWEObV23zpklweh8czS/tjC6MIqwrY3bIbbSHAE1Iw7jjVVIZZm+3CUTJlCzDZKnAMpq0adJaHc7Tw9PpyWyFPZXsLaTum3ZiQyt4xwA7+XH2tail1YAaK3MNE++iMSPLDOBsZSyFI9adt6Zk0V09JQzEBkorUvaEpJmiz1xNjo+Gu5fS5bLIczg6jvvbskrpLaCgsGKL7Xy6gM2qmr0Zxt2GQdQ0gOd22/UrWNdE6NUHs9Xu9oDIn1kqNmUyVqsE9tEPYgBjmhpzemzKdTjcCMiowbXyugLpnGTZ/unpKoUieDIrsqSQ7X1hlJtiVcQUL4TsLgESJrAxW+ewEEwmVgOccAwmDAfS9oypifXkf5eSo+tjpcSy4FBx0iDtsA5sqzcYnR49ou/RmoCFjE+AxtlZCS+NY0AcA8+HgSAQQnvXMyICDMBhKUEHNrCU7IVuklVJ1vTiGBFRMtsK4dS5uSxjUdaxC6LvEFUQrHdXnzD7htgMo6iyZQaEWYHNg0bAvqZpbhJDyvQ2srRUG8driJJlt2kZ6jwVxIDshtl+k/d3ox5gMcCpJc6u/+saKpk4QchdzuYGZVtZmtR5GQ23gAQnJ0cmoV71B3GbPFeM/xy1MDhKgV1Z9FTsIiKALypERBgQvkOr80IEwdDjkN/R6WJna0RW5JgWhNY5YX+1mpdVo9fch9eVMZrUNU2jNpbMMiFQAIylqpgWrpse4wXNHY6hYXWeCRpIwzZN2ZSoGeEj9jWD+DALRFmQmRz+xW1jTYcrz4bEWVBheXM2QawtitViucKje/3eYjZhEK9qekoG28ZEIh6CYrEHplqasW5JssM0Lf+B/qfS5D/ppWppBrTG/R6A3jLN+v6QGNR4e5b9zWSqMB4IkaIyQYAsgubNgzU0j5pe4nsVZMOmNGHZ7d0FTAk47AHtuZFeXzHD4hDzydJ8DpdmmUwqrF+LeDE7LdKVZoK1OWspaxkHwWaaLKqiwFMXp8dlUfjxEEJdTmc+UHaRh+GQMZkNHvCFjWurtiEVQYbYl8XMtjmLY8BVY1K4plcDoMOLe8QghLduVXJWI/Qj4xKUtNoBDd1iJvpLhCEH4YOTkGAyxN2mPbRi9YwZBMTRRVbQ5q0azBaLkY5XF3gms8rMldhtrslMA/EDGoPQXWa3hSpqnSerbLWy2sbB8zu66HEAOUtESmgI1p0sl2D18OfpMumPt5aP9oUpq0uD89gxaroO2PMFZShryrrQptXUwE1Qr4LDCkznNlwEnIkXgA14oKEs0pkbgdhbae7cxFIZ8VxZ8v4AxuDG3PVhxqVdg+wVY5Wpg7JECFec5S7T49iraTUxUcNU/Npka8OUhODggmk7N8NxNgMR9hUPtyvuX7U3JawrF10J1IEcijxDIEznBT447g2mk0lv92JeZPsPHsJJRnFkWltk2+bPhJ+BeplBRaHvmIQQAT5caiHZ+gNzyQoESOVJu9+LTd3YbYsFjFM8OVaA7bYOyOQnFIEeSrWdBdQZujfYHolcWZtWIUQAlXE22rBLpQZ+wNZ0jw2n2BQsuCJep+aaNCmXG7IULIuywQL6UQ8SKBiz2qnw9fyjcfISwQLLO9p/xHNUTZomfjiAh59MTso870WhzVZ7ZeAb/a/JTjDucwxVN6xemeuNbHJqM9hkJin2di5sb+96IRiXz44Im2PtTaNb6o0wwQUa0CdMzrId9cNrEJjYQ2HCmzTjGPAaykwVsCZgCowtcsMriaAs9noyY+4zNYWX28ZhQBGhqLZREOqmLdJkBaCZrJZqo6VufR8GBFHm9+/f3trdgYUURQpA5YTeMk3ufvBB3O/DMorScE5jc1RTcxcolAGxDdERzgnn77NozfPltJ4Ui+X8S1/88j/8rX/k8G+mI9G2QmAexFrjXdvEhKmVOm3aXZrqI+ynvW2LSMHkDU39pqOFHBI0g+SQiO/6TCvZpsebYwI2k8TmXj+b32WB0WKllQgINmtc4TwIegWRCBGR1V14101CO/sP7vrhqFxNcuhCPIAryNPszqOHVVHigOHgAGBNFyrVriqVKVjRahGiHaYJzFUKzBHatW0R2Wt17dKl0A9e+Ngn8ar3X/3RYDAMvIAaQFQKpmibaXslzOULWnS3qZk6vDC4WZmQQpZjmEY7MqEMtDfJRTMwWhblVo/XbHBwGPS0oGo6hkQKMwpn3KfbYg5W5/IUq/P9AOhxc7S3TWVLOO3d7dHkcN8P+4PhCPp+dHi4Wk6jKFAcbvdIYylx5qeq1jZwyA2YHWelSPcRYs2gK4EqgBuzSqHN+Vb5iU/90pUnn/cQD2wXHxQSSFBRYUCONDMOFIhqr5CTbfZYExzzXk9tGY9ct10MWIzdZWuYy2gHozwzM4wPhawqc8GHbXSStRSmwmzWns1nAF9gSbPT4yRdttcbdQ33644yGfWCk4OHQW8YDUe2Gy7n02QxJwSvWbcJAteMK2EdpsCprDAARK2zEt6tzYVwnSZtA7ZrBR4MC2G0DqK4qQAxnS/86lcG4wug4EpqdpSZkqHxDKLtNZSim0fuPLnhdfh0xMyKlRhG0u7yUybIbPjoIAzhkyOwhqbuh84izUqjWog+UYwYRQIMKfPKUJuVMQgHKJu1n2w5GG73+mMcnu4axrq8pUwXC9vzR9t7WM9qOV/OJ1LAy4IsA4TZXtuJBFRXmItQNC0FrGC+THlKFgd4NG/R4GWDnEYyrUV226zoOFjxE0888/l/8JsgkqMYDt5bOwDL1Giou3Z7zIzNUstWXRvRmocxFriUDv2ZN+MDQnyWzbuHmL6yYb9sUDZlV+GZzCBeR5VtQSDkx3vBmFurgZrTJVSf4bctcKpOFrIu8sHWjt/re15wtP8QapBl5TJr8MhBzwMLh1VUzKnxyijBDlT8KRfLBNZnt5O1rbOyWOzAh0c+a1dlXviuC8QdReFzH/nEJ/7er8umaucvCaI56wmlpSJJ00vV3WJhrv0zDFYZRit9N+D8MFulaD1wVxd7Ycz7aHSt2SlVKWbuDByRvilJOLyBQpa8FJNNvJrR3QNEwcbwaWWZGPHZbSr/rC9A7ly5UeQlPNDBgzvTyUGa1bNV5dnWhfEAOwSUNj1IhMxFwcs6wT04jrcq2/qVwdM1/oO3wIzMjb3Cj6OCnaoNQiJkFIfhx3/57/d2rsDaYPNMtinT1WLuozYzFFaLMNtUPY/XOKUodGGbrMXWpaUrW5WBJyKXxWf2txNKu+bWmYqkgxgOtknJwbqwAAiE6zUNRrZD11xW6sHdm6/+7ferPOnuEDm7vxUvhKgefnDr1q037h8skhw0ydnb6gE05HmKbed5BRcEPpIsM9vkdk5m6aOTRcMkrTB1VoY6SMTjXxFZqsAPi3SZpSvefqAqRLzx9u7zn/syj7vhkHTFuKNM0dpULE21XhhGyeE/7ICXC3ihZ6ZmmfFmlQDxBoEzqXQbpz18Fp5WsTZMmqcIKPF6407lMskJUdlMZrEFnD0S8Lt6Plt879v/7ubrv6jy9PxuDOjIwQe33nzxZ9//4V+/cfMgScvIF7vjSHP4ooBbB2SrTfdabpyEIbf2g8MZkxi16Zwz1w6QczVmpsdtjR2ERGVFanZnMlpB8MRTz9/4+BepXYTz7Poh1SGxJKQ2SVfeOiDbe7iAxFmgc03TJHsFfT9E8DWddhaCQlERtuIZecmWy9o4LI+XLbCQQwpDiMf0X8O7rcw9T7yDmS1Dy8Xy5Z/8eHF8VNc8pK5j5t//xbf3jxerpOr1gou7o8B20rwoCngCcwOjUrxCSqg8QXjifUBpXr77/pHns98F/MbM6HJ9ABd4tWkdsaK4D8BD5MuttpdjKz/0Pvypzyaz48ndd2zLBWMSpsXGNJZK5ZBeSjM8zsgGrWBexWJng6rZJQRbqBpzPUKUpAW2xFHkfgwdtogvXJctfjY8Mj2WZFOruRqIjQsmH2ExOwJZkAjUb//wu9snixe+9KtXPvPZcGeHwPxgkgS+1w/p43D6q7wgvcmafp/e997DeRCy0gPuAE/oDwZv3D4wcM3NK9VXbdKMx8bEga1duztbvKti4ivXXYqeADKKey987j94aTUtpidVJWtHEe8YkmEIK8EjwZOJxpAyiRxTVibhgVhSZrbHtpC2eKM4dZc1pr5CSakaqoDoTl/RaJxiVhVhGLFhtuAQIrYI3bFNGkY64f2f/u3qD/9y9Mnnn/zmb9748pflaBCOeoHHW33wQfRwIBF+qL0gOJoWaV6BVfF6l5xT6LNV9tbtYy9gzYbtgJb2TXmmodyxicZ4QNbsLJOwr0yXZIuROKNtWYPxzkc+/2VYSs2Mt7nqzTS0K5Z2WbAOQhAUx4eH4D0bLo7HNZDJEHaWMGbzNMDxs7bIuw3zumK6x1wQ2w9cT5h5FWmHvo3zi3w/LzhmxRGOmjN5nMPHEa5qabnVpZ2jewc//53/9nv/5e/IdJ7OJrOGKogYWRd14dDXeKusmcxXF7djQBF2WxPI26+//RBYFn4Ri8szhK3aZhOQLdt0clNLk5KB4WDZpmRCX81WOpKGRrLDQmxduPL0575sm55YXSFCtWxNsleEjoG+AaEXxBESiRHVWaLDKnhIXIRVD4ZxFEWmUwVUCLv1WBzQoh+HbaOo49kgChG74GXG8eQMki2LCnBUyrYzwLLpR0BanOaFy4f3T+ReHG0PQ3r7HJESdNUDWJwui9lidWWHyWEcWRCwsvXw/iRNC9eU/3k/MRuRjTvmdjmywTos80dsIwOPZG9NnrNy0V0dSasBxhKOt3vlxoUbz5trIBr4RXPJK4Emr4z2jCwcie8hJCNogK3lRfbo4Gj/eFYVxROXLl65fCPq9bFauF7JriqnzIqeb8exB8cxGAwKxNtKRQE8VzOdMe0keTONIVf0dKKQFY7XKhphcvc4PSedLtwdEAu/tAsOYajG4mUddr/nIugvljmn3xu1mGUPjmcNpxB82Cx0x/MRU6u+55urvU1jvkmZ45CBpAe9fhQGgjm42vTP16ajiV2PINsIt1c/8hloQHLvDShMFHj4LPxP8uZb3qDf2hUi0Wy+Ojg5nhyfLKeLuuB49IeefcGJ+gfHB9gsYhmUnww4FFcuDALPrht2M5ezZeQ7AW05nc4Xwc4AeN0z2RreuoHws9XLyjRg4xvrYsywNo6e3T3OYT2QBgct2EFdV8XRKkvnBSTqBj7WmExXOD8n8M0lCSV8BDsQZFsuoofA2UH/g0DCmWHH/f6gPx575noY+gITXy3fAHJHQ+/CsHflo5857UfprVeEsqMgBEJomHe3taRbgfwPj2cH8xl8w5WdbTpgz0GEvHL16mSRzJcr06JiRhtUPYz9cS+Af4uC3iot2BXLK77E4em8KktsFc4uDng7kM2BGZXnjcueNlP/MUwX0uO4x73JalkvTTdw7lq6H3rbo369KniFRqFhZNKkw7KSeWpYHQVhuDxnhXhVGbMSjsUyOY7F9YO43+/3eiDjjpkNxBZdRc4gGAAaZiRA3ipx+SOfmw22l2/+OICHwZNLRO5UI5ZqtUyypCzgufph7DFzZ4itH45Ho3nCy0jwLHC4lBevRNsDXtLBJgTfn04mULEsLwCCDo7nbVdsAQnLxlx2BtV0Gw622CS+7ZWUEE94UqYnSdGYSd6s2BLWtu3EAJOLLMrLMfxvkrUN7rXJfi2TlWZiVgF98+KZRhlsaRJ5jBagwEEc9yJgiTgGdnDNvAZhuoksbd6a+J/NPryGeeeZj+1+9ms1L4OXYEwMW3kBPjlnzRf67I57vKHL4+3QwaXLV3v9vplXaWKib2sQ+XtbwTCGIBBjgtMkcaSeLVKEiEdHoERwYw2v9pVWwTshOWOnyIlqw3+Z5DGZkEZ6pUWTYDHT2rHty1F/qMVV6ewKG1jbzmsP8LZuIP+S6CCAzrtsQVY5wG1dsf2XSUrzay94eSYQsid4CaMXYwP8h3NGCAtGAaHNmlvmDbik5PBpQK/jK0/ufO6ryuUIiGfKBVCH6Ty1lNwe9kFFkyzDQ3a39/qj7TDqIyBevHKDGEuKq1vxpVEPjDtJ62VaTY4Xi7TKkjQpyvtHM14I0+icdB7hg16lqRSUovIlYaXrkCOZX/shS9cuTQosBFD32OS4M+z1wzAUdqTNbwfxxMJz5iaJkLEmWIemf43B2nHhpWFyHN0wVVf8E4UhYDwMw/V5FaHvd8JwWy5hflWIbcobtusxE21mQrcuXb/0hW+IeMumYdi8KV4B1IXQiNkywYtHgy2cYH+4hWOfzWZXLl2BfcOhgd0ilq2SMqv07buHAHFgE6bEISezJcAFwnmeweEoQCFQImJ8y9GDSA9CXpJleD1VvjG1m9Axkz/s/2dP1ge6xJ8jWxw59l0QUw4WlBbZpNMS5MZUq/DWijlcXhsHIES8oP1eb+iH8Xh7xwWstgmweQ26Qw2gZ2WhWpubq1rC5WjbpI0tNd67eu3v/4Y1usxpLd5VL4AhDqdzOJhhb+Aw46QHWzsnJxMId2s06PWi2HfguUFGEfAeHk5LRChepVgVjbUC1sor+lOmbVOgS9M5Aawqk8UiOc1PPFdF7PFkfQWLGTXigpJRWpqEMZvRl0l6lOfvl9XbWf5uVR5V1Hw2IvMua8L+ihdu1QFbZArwGbYqeTJENK2qwdblwA8G/R6sqj8cBhGH9jimbLIWplCkTNJNmiwsoZShBW17uxzuXnr6S79h7z3b1NThJAHD0f1R3+FVb43jRyBXb771xvMffm402hr0Ri6vMSKEuXs4zdkMrcEF8CjExPkyYfah5g1Xec3qpGqqIqtMVlhVq/TByeTQYZ67yXkBgoy13JPeVS0HRY2Igo0Bmu7WzW6jI6uhAhA8W0BpuzgXDmmLtrTreaZR3dwxoeky9MHRKawgy7PtrQuIMkzMg3uFEXOKHIk03WHmPlvyVLvt3ap5d2mbnzdp5d5454UvfW34wmcW6cJ2vBFUn05HF6AtXvTm2+8+ef06XObuxT04ZI5EOt50wUJxAp/FfKrDLGGt8zxnfZu5DV4Kdngyg9esVGV6nbSo6tEy/+D0NHU5pQYH4IQA8g3vMvDLJDewCPgJ1shmHCGPdZlyQIu569gpx/DgIW/drU36pE0i9Xu8emz/eOnHYzMP4mzv7ICqwBoRSFkDMTUMbdqimXZkUZcNgWQPRWE1JRPZZlaQg3JQpX7/s1/++iqrFrdevQAw4tlJnp8slu/dPvz057/01DPPQ4oI4V4UTxdg+g623fBJ+TAaNkBGdQaamedlO5m5AsCr7Fmh+qFvrs+FT2L3eMQevfogLC6HnlVniDWCbfCAel4EKldYamVbqWp4uTt8Chx76CTsjG9O02KR17vjOIh9Duow21SBFMPSj6YZEM6zH3oSMtu7eHE06mPDYRS55B2MiOzfsgSQb7oEyV/BeuE0WcOWejgI2H7Dtj/mToCFcMhRHH3xV7/yilLF0ft5DfufvP3ee1/8yjc/+olPWwy6ZBlxv9fOKSFCsnJhJhrwxMUiH/aHgOlFlpgLLpqSTLI5niXjIfTTAbbUJfF1z9YpoFVAJWfXA9CeazI1vm3jPZ7QYa1SDhLUqWhCE2sVu4hFoZtVWZu0lgIBIckS9tEMpKbwvWhrtAX1f+pDLwy2diH3/YeTPIc/Xy1X6fxkfjo5PT44OHjv7vz+/vzmQ3DmrY9cj7bHT3/shavXr1574srFyxdHW6NeTAgP3zHc3vnUf/i1n/z5Hx+89bdZ0Tx14/pzL3zU550hDpj1AMi1N4TdzIEAiV+cvNHJClvtCemAKMFQ8BDW6CyL902Y4bvT2QrxK1k2MA0f9q5kT9s+Wxocp7vakLdqSYQ319aRuUqOhV/E3ipblKx1mVQaBzzTvHT521+s9opukJG2ovfUjefyPDs62Fe19fJPXpoiiL9yJy3fa0wuzLEsz7Jc82/PEltxDNsqXrudWdb+X/3b1LzgyY//8rOf//y1Zz908erVi1evbO2Nh9t7v/KN3/6ZY9955afDK9ddqKIPXuYAwOD8L168EsWgDBUslE3yOVuKgEw1ZxoQyirgOkQQyYyzlm3eS/qLCd0Jf5+FlEFjjSqgUUkibyrQrNmYWxPZUhRyxpX38HLCSHKssKcKQJNMWFh30ZSTvJBMm9mmMgyHgqghDu/eKRfTqCjzH/04wJ6l3Ip7e/42+5XN74IRbWMDowbnRvEhTaRLVjVNI5FS2Wuv3Do+SD//906eefq9m4Bjg8vXrl9/9snPfvW32ZpXFH4QAAEBsxenBWLTcDAYDcaT0ykLK4RobKAvTfdBwcs/bTMRyllpEDhEyOUqczjOIb2sih07thzf3LeJCOj7gf318S5TjOv+qvZeER6yQeE4KN+SfWEPEWi1GAi7J0DMeKtBYzrRYq1HQo5V7SbLkZY7wh2EcQ8gO+5Htgt4EprKaCA5Xg6Z+rxQRAacoZWRtH26B/ZBwiqDKBJ5nb7yjtXrj649Ew5HyfL0+M69phDXnnuhFHo0hiZFy9kMXhUfspidfvDBe5OT48CnS645tcXGMmw+T3Km/5p2LsMyvU5sjIY5jC0xqlXf4o3TIXyCmVLhTC/REcTFaG/yhzYn1k1S2ZFmoBmaHPN2HLe2VabVTFeTpg5Nq48PMUkntuzANDeG0m3rmtLUKk01q81Btr9e03QlmH4Z02bLgO5boud50IuaMVVqVzehn/3FX965d3jj67915ZMfCyMvSab5B4vdvavmCqQ6iCPfsldZzmuT/Qha5noBa/HaQoRjEb2sg4oXrHO+iEBBBMw5weD1QMo95XC2gN19FmvX5I10+/Zvbu9Z619L2E4Y26be5Ih2J7wIBEGxzewgoAKJ9y05ks7YdkaOPZbu0PUgCwQPfAAOnL8yBeaHt9gwH5ifALjiRxJJ8m4MnySRo/IWW7yh1byl0qQyLHYS41W90FqcTv/yjwtnsPfkhy499RwIUDE/dWzitgjaFg9OZ8lrr73x1i9+VlRFzcsfpMnos63EL+u4hsHC34HPW6Fr+3Qp1siyn3DcgZA9xVKQq7txxPayWwjiol7/ok52BpkGfzNso9e/QVGTFvCDTBOEEFCqCIognb5wYt6PINtvGnXQbTa5LWE5sv0wy5B04bRV//ZX2PCqU840cTaVt+kLzyBMaXSHdcPBOPmb7x28drN36drlZ57rXbhUzme8R3u89f4Hhy/94o2Dh/cnd99KapXDd5o7jbG9crEalnVfscmAjFnoyHWjuhkIa0+4l3kZCemwberVsv2th8aa7K+Nt80vMGBfO/PF3IZQ7Wy0kVmbpmaSzzKnSlOXCP2B5MVavrm6z2fmko0sJEJsfjIf03WUmKvSTb3TDOaKtsRlChbC1DE6a3Kpcfyh6bY0ObXhyCrmD//o/1gk9fbFqzvXn1Blemd/dvvOoedb6aO78/ffPC3qxDQ3qqoeNqqfZluWCHS7YolAMnCcHS12bHfb8WNBJGd+4wiHhlvU3x63WaRtelb4H2kBUphuJrZDUDu6pgtzXSlbpRzT4hT4nm9L38xvwBY8cz0ODU93VQzLzF6Z4YS2y4ZpC8G0Eamead01wxiUOK97cHhLJ1N+UBM80ERo/vHD0L329N3/+3/47j/60skvXt4e7sDotrYHVL80GVVNYC4RLXitajqs6z0tYa2h4AAwfHmgGoDNvoCbd3pUNCo+O2us9vc4kH8b1C/+f2irDT2O5dziAAAAAElFTkSuQmCC"/>
  <p:tag name="MMPROD_37156LOGO" val=""/>
  <p:tag name="MMPROD_48146PHOTO" val="iVBORw0KGgoAAAANSUhEUgAAAFgAAAB2CAIAAADDUcMlAAAAB3RJTUUH3gQFEDUYi8V4nQAAAAlwSFlzAAAewgAAHsIBbtB1PgAAAARnQU1BAACxjwv8YQUAAEe9SURBVHjaZb1psyXJeR6WmZW1nu1uvXdjFgwwwBCkAJFU0Aqblq1P9hf/AocUwQiFf5W/S6K4iZRFQRQJgNjXwQwwwPQsvffd79lqr8ry87xZ53bLvrjouds5VZn5Ls/zbqW/873vKqW00oPC//BfLd/iG/kXPxsGbTS/V6oflDaGXw38vnN907Z1y4+qbuqm6x1eFtgwxNtV2221urp4+SK/OF4vLz/59OHy8rzre+dUYC1e73gVo4MwirM4nTitQ5sGQWhDY63drpdNW23yVVWsddeHQaB1MAwu0Mrya1W3Ne4tjsPIhnjTrm1nSTaJ42mSzLJJYMJkPv+n/+P/dOuL75jpwqbzIIqrtp5Mp3duHC0Ws1kaTa0O9GBksVaWqWVt2Aft92DYbQR/gP/jgoP/E2wYNoP/OOf4U4dP5Xo1OLyPGbTDRrXFtq2qZrM+efLk9PmT9dX582dP8nzT8zUGf4gr9XIVbWygQxPgE19wi5umxu6U5WazXTVNud4ujRusMdhiY/xrdO8GHSi8BAfQ1C3ezQTY/bisG54ifmmCaRLUm/Wvf/pT/Pb+l941OsLVsVJjtL9xNS5U+a/s7nS54GH39fXHq++4G0r2if93auiHHsdbd13Tu84NjlsUmMFtl+dtvlmenZ88evTis09PT17kReFM4AxeZSAvgwr6nsuwYYT7N8ZybX1vsBNYquqbptlu1yV2s62bqk6iCH+AK7oeAuE6hb02xkEubJKmQ4ePXjYLghI2bb91JZZaFfViOlm9eP7L5bpbrR689zvhwQ0Tp2boHV4s76chj14VtLZGBcofOb/F9g369Y3wP5S/cF5QeE9QCtf2fds3dd82Hb6DMJmuq8vl5VDlzz/75Fc/+9nq4qwotz2EhKKr8IkX4jCiOMSxYCOiOIUcYC/wgddjW6uyqkoIfN+1dYy/swEEBMrEy4ouUSmMrusadxUEbRiGURjEcYIzcb3DXiiFPdE4HhPaq832cDHv+vqXP/peUWzf/t2vT27dtf1MO4ombljedRBVh0SIwA2iEpBNryT69V0YvAio0Xa4AXrQdW3Po2hcL/Le96urq74ou+36N7/8xS//8R97a6uu5cqhN1AfwwtBbwMcprW4CbwIVsX0JoyiLW4zz+u6wptF+AgD17dKhdhkayA+kATKYuc6XDrSYZimuHrTQhZx/cCFwyTN8BP8FfYUYoRrRYNK4+Rqu8U+T9Ps0Ue/6qriS9/4/ckktkeH2PeWpxcM3gRgI5wXfxH5YfyxFk3Ucn7Of+sNqlgH3GQnytlAFnBePb7ebvvt+vjRZz/9zrdOjp/YeM6NEj2DZTQ2hAHFNuDK0KGd9mlIUtd29WqDHcXRZtkMl4SMDA5LpBV2OFh+BPgD3puBdXCQQattFFKsXE9hhJ3GvzMaygh/ZoahalsTR2L/gmVehkE0je3x559ao2eT7OjoRrjYx/vhhEKjxUeIjRj3wdvCnWLo0WqOv8Gx85ZwLD2UosVpVFDfBuuAQq/r1erHP/jub376nW7AyUcQXWgEFdAEvP0owVXLuoX4pmmM966r2vsO/CSO4yybJHGSZim2vWnrPG9taLumSZIEhgDvRgF00LCwLMsOcoQDj6g5Ogiwlfhj7ERel2kSKxorrHa63G7N1M7SDEd1sd4Gh/OD+fzsxYuPfvrTw5u3Dm7eDCeJ6JwSNzhYvRP5UTB2x+WNhjeXPEXcuDYQAbrKum2Ksi5z1w3l1fLlo09/9oPvPv/stzaZYPtoLigApsXXtAQ4JYXtwjtlaQa54ML6fpJOsE1xQCuBBcNUwEZWVY0rY/EwmyH8KJ1F760IRAR3E8WRiCrOg5YztJby0nYwlGXbXq1XC+xpFOOHh4u95eUS3nGWZbjl8+Uqi7N5kp1+/vT9f/zB3v7N2Xxm00ip0TpaWeig9W7No0A4+a0WRyEWllpBcaBlgC3f5n1dbi4vfvaj73/0k+82fR9NJpR2mATov4LdMT2ctA1wlE1DDwc1hvfCauHbkmmKf4lJZCOo3tSwFqaQsg1kAD3quyLfwhTg9igCISR9kB0KxbvxnuG6lLhD2QvTDg5yChwBOQwDqxaz1WYdGLXIptjQF2en0Z17B9Pp8W9/8/5ivne0v/jCXRhYLTYTCsUvHA2moIPRNVJvCBE0FdvDCrgJ2YQmz3PXVpcvn/3tX/zpB9/5poLrsUnbY5uAuHTDT8hCaKME71AUJdweMA92GtYR64dUB7QXPa4vYomDDbDDWD2uCY3INxvoXts1VVt0rsUyATzwW76roSQbSg2EgHYH25GmKf6+wgubpujavCppj6F01u5P520OAYYTiWs1vLg431RVlCUf/vC7v/rR94ZiS0kX82eG17CCXzBNtOCmQVzG4DUDpoXC0JZ5gSN++ejzv/3zPz179EhH897BvGFhpnG67Sk70AdIM+1IWcFRhlBmNZRVSdxiA1p6cWB4dyxArCYwqivLAp95kcNtAE1UVRVQRwTT4d21hgZ5OaUsyF3iD+T29XQ6hdksoFxdt66qvKmxTVkUA2vCiMIkwZzhPrZ1dbFZw1pNstm3/vKvPn3//bDrZJWUYUr+uAWaKIKyQF1QREk4Nxwo7h3mCvCpqYamOn386Tf/7N9dnJyoEDoOPBw5bbseJt0MQagI+kzHF8CN4UvgPGAEaAe0HVLT4hM3TJvtYOcCXIeIBPZ/6HHHUPvJJANGwk+IDhwRq9qt3NtyQ4jtfdkAocBfQsqmcQqBBMwvercpaa2JuIC4JxPsIJ1t2eCFy3x7mW/rvpvFk2//5d+cffo51YFA2ztOWb+nGyIFyg3XOGIgVugV/HO3zY8///jv/vzfLc/PFaAxsVzg/RAACoEh4Qkg5NDAcQDw0Qx4uRpg82h5oD9wQNRJnCdeO8AXk8U4WIQctmBvb0Fs1tNfEjN6NKUplorwMRB9Vh6WE12JPYPk4PCBQQE0NkW+bMpNUwNxY5GRtQezeRal8PcEf31/tVmvy6bXprq4+oe/+Mvi9ARvH/zrP/k3Hi+OCMoDKtEQJ1uA9VR0l41r6vOnj//zf/i3x88fqSgNQvAgUoASThS3EkZUHyzYQlwHvIDGX5MFjNh4hPpA4ZRz7gJkgHpCMwnFAUyEhMOPAl4CUOKHYhN7YjAlB+YtGV0bqBfIBc2noQdt8es4irSADlwEOgYDgi1Iic6oPrg9XAu+GXflnSP+bJKly/OTMDL33vzC6D5F8AgsKQ3uFcTmXtA+AxUNZ6fH//U//fXjh7+Kp4dxGPeySz3wi6H1h/6Q1QSB8/bfeOmleuFGlUgMbCOsAbcD3op4k7cDVcEFwEDhF9I4BjrZbjeyVCMEdyDplJPHbcBOEctQXPA+QNy0F2CmMC5ZlkX02gaLhtBdrDew4bGxWQL32QSxmU7T1aor6gqCnLdV1idFVaWh+fHf/8OdN74Q/Ks/+Tfa0/Adr7hGkXKMohV9vzk5/vu//o8//dZ/sdO98aixeKgAbEMIKjF0nh6KDON/FATB7LSLfYc3hp+ipmgNBIUTJn0Sa0GYAIcahVkSk2vkW0tXQL8AU26M2EY1wLOokR5rQXZKlJC/FPYMJ+rgPjyvlFfSVcOCgIkAWcA0WUuRqcXahWKQk5BABN4px0WvyeWr+INoCVgStBneC9tRFfmPf/C97//VX4U39qnqsg2QFMB1bUMghRa2V48GrCdNGLQH04AVXYsVYFEB96iLwgRfU13xTduTfWnwC9yQqoscGpVGlEtsKvZJc0sCOFL8kUCMgPbEePAHkYJBAGUU4pYG0CfsLL4Jh8AzSmzKxXYDTPfFm3cgg1VRRSkwn7pcr21RzaJ0uS2xh5MoePLRx3YEUaIawzDGZwYRBhH2Hn7vyUcffes//Y3an0DjeQVDR1N3AMJx3QM7V/CXPRWMRJ/i4FErxYnWgbEGmgYH34kvW8/VsM/KgWImMVbb18U2ZoQGGBKnKLY74gKpHZ3/Y4N1g8t1wruFDWCP2kHMDUNBOoCJ1YLccOZ4D2gEbPfJ5cUszu4cHCkJCuGK02wCEFBlraY7x1nEsEzW0wovBqNPEtmm+xLp3V5dfOfvvnn14kV2cEghFY8IQBFaILwBF8O9w0P2tJiQT7zI4fTwhcRuuoCgh1gECA/nLl6RFhIHOk2TNMLpwWvmkyiCduA98dcxlNsoshRjPEXDgrGIBi8yAQ6gke9hPoxohJZ7zpKkYowMezZAG4aqcQMjDLB4n798Pp3NptOsKso4jBaTKW4AcnHj4ACWPgkpU3aHrUf90OKmekE7TV25tv3g57/4xXf+ITo4hBxDWbC7UAWcAhaId6GbAEGCpZDleh/sg1cSERLsZ2huLMCllh9C4aEsAJsR/GCPpUzCcBKnMPsQmcTolDEW48YYEgMHTagFVSjAzDSCkdMlMJLraZvJR2QBTsHj4MdFXk6yCT5Uqcn0Qwsn8uTs+EsP3uwgnjjCKJpk2cVqlUOWYbNanF5ph2HkGh7AC+BjgKEhkW6K5cVPvvedIE1wRlgDHGYnDhVUHwYCmq6D0IkW7cJ8g/Y8hr7UEeqK+RGbp6hoBGouicPAq4Ab4C0SG2ZhnIBkWT0N7ZTyqrDpEvPiqzsXg7CAr5YQxWFIwmgNy5uXDYONRo4BEMZhb02QbYsC9wOqTujdMRgAZXl5dnpz7wDQChQBdwX6B8HJ82ISJnlRRpPUepUQyzA6Swr1ILGzrv/kVx9+8tOfpYeHEpaFzQuajqwJJ1PU0E8joS2nRzDGd9CegfqIBsNhEu4ZFA0qUYSKSBIUgzNgEGGYRiG2ZRLaxFJoZjaAREBSKfik6vQM3WAqSlxge7JMmANQF1x7U8GQKgulqGrDcFYbp3CjGb7AIfHLpAdmp/SF4fH56btvvwO9ystibzY/3D886zVIOnY9z8udsfTYhbJA2FKDzAV2tdr87Hs/MGnUi5zDtvdOYLfWuURlIPhUAg/3hQVyC4z3d1RQLCISvuCVBTYWy4H2YaUxMYCCjcAntHSKfwPwMTOJbEp+JSphaGQ1QQq/IgbpYd4APaBfVs1nw5BvRT2hFLhCS/LSYNEmppjQDGUTWA3AM5jTq80GPH2WTUFoSm5cCMNxcX4R7s2BfKwE5sQPKy8PNPWONnr45De//c0Pvx/s7TuxI5rhQB50w5hty1CyehXaJ23pe03VoB546TCSCJB3pFfR9B60GmkYESBblVEvuClxQNMQx+EkAYEJJQoAveD6RYwgJhHIUtm1idIwihUj53o6y1xeYi8kMGodQZ5kFDT2NIbfTeLUR/EqQj9zsVxNJ1McJM4xqrE7EaTmcnl1OMmsD0+P0AkAqXc1Y8xqdX7xve98uwf4YVTWUWvVKA4tI7dkKorwAR7DqJ190WNmwBsJMfi9d6J0AZARqFUKEAkcHmj4rMSaLLLciNgSWeLriKYCr4/kfQkk4J5A3ilrQCCQCSVKanTdilKT6FQN4SlsRyuxReeNnRww9I3OtWuiMIJ1XG9zuKeyLOt1c7h3kKVRse03ZWmpa8rJK8nNIXrEwKp+/PC3T9//cZhNG5GRMAgJVwRNtoybjcGsQSIkSizhNUHuhzERIjhEexcI0whUkAR2mhJaUn6xC+CasJRJlNB+6ikwYBwa8UBYqmV6AOQlBHiNJHrRDX1I6O0iEjZKwJBEcG245bynOQokbgLw2lF6ebwSJMd7Bz2PEx6kwvWDCDgQK8P72MO9/aurS0qEKD4M0iAxCqjuUG/KTz/+GCTepBQUUXnnszvcf9eLpRtG6OGdzu7DU2b5rRZOwG0JrYbHSWM7yaAE8BQ4eYhDkMLKxxE9ZwCOFGRYsLWe+2AXsCu8OjxWaHFdGIKGFgHud2gBxuKoc7SVbpLArHXw9WT6AZwNDDPAGVCMVxQC7SQpixJC2TDMWAK5aWdWm83+bIZdA+K0PZXZEAZ55A5f1dTb5eVvP3zfzCa9xK8Mz5iaj4XBqUpge9C7OK/HoSPu9d54NL9K8AiTdCH5up1nKewi1p9wwVi2hbMQM4FVq5iRPayfcX9sO1lYFLWEXnQxim+i0xTctAHdDjTAtgV8N8LNWsku5NglgFEbdj5wanwMPOAX5HUQ6hY+VoIB9IwgAGVd4mAybkRPhtc5SUMq6B0Z99PPP794/NCE3AhN3Qy8QfVrY0JAmM9raTAf2hq8LOhdmADrwRLBl0KJF8E6UB1iG/P8TRqGwA7YESgt5DKGLlvIbEixhCrih4E3z4xZWgquimgRZdfhegb4RKDbPo4ApcKqo3WD1pIrS0yETF8wGXa0qirIBcMzRKWd8sTeKPzARVRGcicKhay3GQQhd93Zycnixn2cvcRFxPjrwIktCbjRkpzzMYadOdiF+rRHl54OCpTyaU2dJgTRsATyCadsE7hMIN6Iv48o/gRZ3lMEnl+KA/WxHWgs7FnEbbVe+nCS1CnYmjBgRjeyGfab1rOPPB2ng1ZVXdFPJ4kXeOZL4DNAUoyq2hamiFk7ON22G7FDz4gQ0UUNylm1QZjCFYFcGh/VJ6HSQhGcZIu13wKvHn7N3DHlt4AWUwykwKu+zyYJmQX0ItDwQ1iP34g4MjB7IFOgGQGjHpQ9MRBMKXMLfC5eZNBKUAL/tqJruHG4F+uAMmB0AA6HxtV1Cec+dG2hQxC4VFsGxTVFKdwqR8qHD9dZFfbkjXXQwD1BW6EwRlKATjVVJYegQM6xBel07piYtaJlsja3O/wdHn+VC/IhPYl0au9mlQQM5Mc4p1mWTeIIzhIGAlsLpZgye4NDI9CEIGIDrFB1JUEnCdsan5+nhEsxgSGext5RTRkVUxLfYMwTN+Sy2AFn5vWAA8dpA+nAQcAbEa4qJt+xkLZrYFLKpoZk9mWH+4PhhBsKuGOktwqYLIhi8vCu26w2LFEI+Csf9vBVEiIK/FHvPYgXBJpXI+kfH/iWPdJjep2EaxjgFGdZkkVBxLSNjgyYcsoQhGEgH39BC5LEivESJmwINqzkGQbHu4SRlg31ZIapPliFgQgFkmVNBJ9fDA1QyaSzZWslMtlJPg07A3IcQf/gNaaT9OyywJs0TVUUVDFmlWqJs8M6AZ/VIC0SbsE1irzAr/f29qBFWLBVwxhx2yHx1+J4onN6XLSPaEjWdJcoFEoPrjDLUgKEgHAbtw5Nhu+IhPky7EljRjTljN9VRZspBJxZQwlrBQCZId+vE7CDe4UptZBxhj40xB5UCEIBQZulKVbfFrzNPjR5lXdBS/IGkxyD10XwBjT2EjX2bq5oqqxJwKAVTXIg1J2el+Bk72C/bSslNwKV34XtnBvXqXw+UIvrGkGE7BINto+7y/9w2yDEswkMJdEduVYAOEDriC9o+YhahpShiABgyUp2TzZHeZohvonqIbkHDeoG14ftxlZ2pP8kcvDPMeMYIdQBcoHL1fQMjPri3tq28dAuARtNEjgAeI5eYllMZrOmweVVYceaGAIpI9EkEO0eRPXy6kKcvfEs3Tmf7NhZBj3mic3OXnhYxb+SKguxa6wC2F9M52mciV/A7SaUAv9p4DuZ5jJW/IXRsitG3lFS53S9RvCVVD3g5lQE4YCNE2gPbWKuBUSe0Vq6tjRxra6mKinqqs4r8W8BMyldC0vB/AD2sXewrNgCXAbyiB0CTy1wPbHUxhofMVDQlsl0BlbblKBxsQDNMZ7pY7M74CCbJ+KgdwIyhn+9dWDOQc0n2SJNJ1CHQGc2mAJQR/Sd2BTsgqCkgQ6QWTzF3DbtpQAhNTBnEgrcFj4rdRU8mjiJGblmxFzHScSUu2byAtYV+B2fwGnzNAsFbkcS6nSSN4Dthz51fdewYoFH6CT5wPRdVdFgSHhZYl5CqyGmdc2dYJzEEKqJ3fKmUF9nfbRPvvmik8DsdoJGJBBrjvXMsxjuHS6TdS02EJehQiP1ItQ5YBkrsblQIjv8uc+vkLkKfx9Jvo9c89yYVxpSajFNW+ckYi3cyxCkpwP8osYBbMqmWK3whnDMDYEWs/hMJlvbMmzc6k6ycJZmgfFXaCvXwhCoaaoauLuKwvOzUzlzI35nzImqMfE45oN8KF0ciZEA33VVwcCgnHJQ/L0JNsKkoNthSBzJre1hNQkkG9h5VscYsU0+4+KBoPI+yEmOwEsEt43iwvgWkFWcwvoA9UwjkPa0q6uOke5W1WDPHWCrs8HBbJLXzVVRQvFan7JkgBdkNOiabvAlHyw7E5Pe91btUgX4U01jFuCQCua7O/g0L3juusrlFbugbIn94s70nrrJVnkIiKObxtFCSj1SxloMcBTO0jLBwU/JVBH7iR6MJoYcIRAbo5jyZ9FQMMDGMqPI7Dnh7xgWw+tnk1gH2aSri20DIBXWuDMIPWPOwTCFq0rxi8YRPpB7ES5ydRbAkkcoSgA8jx9iU62swtBfuA5niD8v1qtis+7qUk0mmuEy7UZfqXeFCT4g432KHnbVh8BqhsGXgJF7o/enGTwlNBayAAQRkz93hvWHgXeTkgsyQgskCwBK2Qs8MiHtVgCOB7np6wr/wMl1gLyQIHA0qgmgwRCRv0dwzNYm4LGb3uhmM8QQFtX03IskyUuQiNZY5qB7BjflZEesLJWKjHTWdc1CES1+FbJhGX3qzk9furaezOeB2CjvNJ1HScPoJkZjqX0k3Z+oG50+S/X00d78EJoaWyAIRmWFCUIddwBjGHd28BRVS5TQGW90AJZg3gNXtu2ygHjXmxy0gNwfGj7JZnuH+ySfzcYGVRZFvEo2CZWZsHbR+XfVbQ+TOYvyHPIQRattDjslGtz7tDT8jTESkRboKXkN+n+v9swxXJwdHx3uTaYZXdMwxqiltHSHHUSMR3HwVHDwoJM3Cs1aZPHhfDZP01nGaBQ3wI7ehUZUqqusd1SQEPHNrRSuVhI+r1y/rvpN1S7zoigJh/dm07uHhymFygSgrCkILMBRFkQJaz2rut2Wc2hhahIW3nE3hrKaJ/2NxdRscpaXFQMNJNgqVU0zFk91Ecgj2WyrXhN1QI3z0xPXwGMUfcPw5jD6BQakwH+FFw8+JDlIvYBPFPOvSBZo8/Fvlk2TdBJFKewAIZQZy3u1UiN1ZbUxuYVoFuNOJTEQgE23LKpV0awZWbBY+Rt3jhaTbJKCp1hWj8FNJhODvUkn6eTARDGkCMavquvtZuv6xiYzaE6LnZXoa92kvChgVZOtChAyhtEI2wbX+ngCj9IxiOUtE/AWXFNdVh0ImdYnL15Iganb6T9Pkwm4wIy5+V2EauRitA4GVAeGium/Qa/q2uSa2f1JvJ8xkOLULpCFtzLaSogDABI3g7Mq6mZdtKuirrEGpfbm0/l0OsvijDFuBngpWMReEdF4Ata9iCd7Jk7gh6T+qtk/ODg/PSvWV3jjGb0DzTCwF+sxxlhyv4KGCY02rH22UqlDTMaNuA68Um2qxrVtvrqqqgKaQ3DRjTFYI8U0DJxhqbRk1K5O9kgCfIaHP/RxZMEyIzKzvq2rbW8g64GeMZsbmgT3rHsrtWbEW0ay3Y5HxDszCuh7EmLJzF8mVCrKjsVF+54HRjPKoEsQxMRNySScTnFhgOa+yrGjd+5EqzRdX56HdMzQ0pi1sYzu4j4zxcL19YbGhokLiCO8ede62rHOxI556x04ZK3c8rIqcgb/xujbLgIllTWgSwz1QAqFpXh6FTI0rydR8ub9u/usmgxj2kcFz+3aisWZvW59esf1DFGHDAHSetoQ144HM0mhZUOahuQaCiiIOdGBUWK4AIiQVXEkpXLYE6NgN52OBrjkOABAiUCds66phqDyiePV5VmSAtmzSkBqR64G0ND5nD5otWq63kN4AnOeKBXcSiAf7z3gN8V29fjzhyfPn4CM+OqhXjI3Qj4lPMVIi+qZDOu99ZP8NvEeIMcX7965f3iwP5+lYNwwGfCUmrhWd7XmKxjsZJkVz57pPNbGxgnDDzWTa4SXUl4AxEBP1w9VQ1akibVZptUbuMUWQBFUIWyxw1VpNlisZeQLtjPuoliXwWEQTKaT9dV54OpD1ZqQRWFNWZba3TiY1fDIVxsBFgxEs6pD7ARDgQT9vQM+uzw7vTw5DXysjCG8Xl/XJvM4AhEBpmx8ERTOeAoRlBzf/dt3bu3t7U/m8GQRCRwQQh8Q2vTiGSACHVwxwB2cVUysDfSCFwZYR5AwXQN5gTbVVYtzw2fZuQYYGogKfwMlLHNjyjQts2m9WKg9Xzwtqtq2se0yViXbRCUEnjE8SBIWq4uJ1PNo7GxZXS1XsU26bgrq+Xy17WiytJNIGtslBqkAYJaqbyewz7MpTYsAPsEXvfJWjlgw8NCLfp/vr2ZpPItZ03Dj6OjG/sH+ZLKYTS1D85oV8GA3bQc8A1MWDA1596BZaktLaRJwL4BfiEOYQUhiQhmYFTqPqqyBnarWNSZct8Ojs5OXl8vLvMirBtxhlmVHi/m9Gzce3Ln71hfeeOPNN+eLI+6GmzDgx7gOc5TxdA/HmbOMJObdtx3+JBUOA+FallVf9do3T4j9liJP7Wu2aBDWm1Web8XYOV+Ujy2xPm1FAwO3xzBiFsaHs9nR4oB8flBRlq7gctv6bLPZmy/25nMpvIDrxD4wuADcG5KbsVaCBTTa4QApGDYM0gQgwsWJ6ibdtqi6LWvXYB+0Wrf6Z588Pm/a6f7B5fmyrBscyWnZPFtuf/H0eRL9ai8K/ul77/3R13//S196b3HrbpjOpIukM9BNHMh0H/db52tsfgI5TWKAgyAEYRnWxWH54nJgDkn5ZLpl1Aoq0lZdVfZNWUvzDfuVvDMYpJ7JQBfcwXwCGwYGPaNFj8MoWW+r0yWBbbtaP3n5sqgqqNN+kr79xoN333xw72Avdn00dCHhbE+eIBESCBz5haROWezGbiZjY6AYAJ5kLNlgJYV++Ohx2ZTvvfMOYG61Xp9fbJic1Qou4fbdu/fv3Hn48Lf/91//7T/+5Cf/27/4X//5733jK1/+2v6Nmy6CmYevMLTr6Qxgsw2CdD7FzWdReHp2Com+yrEPm6ZqrwFu8H/+yf8Fce2aenNxfvzk8cOPPtisriQixqyOGqPSbn+Svn335s15dmdvfmOxsCY8uVj++tEjMKp33nk7ScFviixOJjjYMH5xcfnzjx/OJ+nhPA1UHQytxXaYIQkNPCtcdpKlSTbVQEnxAvdqmJITYwSD0JRdncMePzm5fPzyYj6f9yzBCZq6W27ygFF/CijeACd/cXa6F4dD3f7mJz/Pt5dx36RWw/MGuA2mvBjDkGwCDRv5PtMrEbR2vd2e5xuAV+ggPQjuKt9u4DJPXjxj29GzJ2VeKu1rSFmbE0hguWma21+4fWcxhRzFUdKr4POXZ7/4+GFl1EI48sHhwd7h5fnpOQ4XUg33MEuTh588fHPPHhxOo46OmQUBitAlTWjlARRVmGhA8DRlYrnWTVsGjLQm5Ii9i7V798EtwMGz58dnz85aaPtAP9IPLEHaXF7NbPAH730FHHcvm7ZNvTo/++mPvt9ul+8VX3/w5Xfj2Z6KUhYXsTIoC1sdwZ07BWcbxTGE4fHl6jIHgWexEXUE9rsbSvh+ILOLk5e+ENn1IxIH/2tpV4eb+/O9BL4doEafX109fvE8SsOpscX5+YfbIl3My6J0VQnPeXeeLiZ7rIId2qzvoB0AE84IrBS8Aq8UBoyYmDDVcapDLHlog26gomRJOgON6vrtm/dutE5j4UXdV451wuJShyhJZpPpYn//4OgGXpFOp9NsyjKUCizprGM72fNpZm/efyPMIG4ZZd+GnRkAEZM46XKwwPjBNr/7/Ox4XZRt0WjP0MNwsX84ZYePffnsyXQ2u7w4lRrQwPNOuJlkkh7sTSLeL5uYys327jR9d3YwIwuShLcJ1ME0eftoynYJNtfAF8IzJ4GKSQdZYeWdhUTEjCA7ONLERClMBGNnkqdt+y5JEqBrNVQpq3M0vOl+Ktk5CkIAAWKDC2jl3l6QzJVNDFjNfOHbT95680Fbl0BWuO98u54w+gBBighe8Qf8RgHdABrcvHnzwb27T5brVQUEYQArGM4HrgDnqbV59+v/5OTlU/fwY8h2LZV7Ngzx9cFiepRFaV10ui+KzWGi3rl5fxIH8zRiJoKxFEPEHoZ9PyamYK4iiY3ytjqhIozOUmeZpYf8x1kwWZhs2jEu0PuQJOwLVLyfTi0IB7mTYTNpJ0W+Pr8ERFsVfdcyqBmVFjxbz1yNg5/UZcsAeBIb2Ah2UZpQ0AFIWeDDOdKSCq6pkuRg/+DGwX4MsZRaAmKAgX0jPcjc3cX88SdFNpvh4Poatqmlm7NB0/e3F7P9NMSGtW19Y2IeHO4nlIUh5O+1LzJT3G+GfQLxOLSJ1IWqBlEAs2Ka2rAEhAfD7JGJEpOmtGpSmIplCC2MHdsgQ0EnAv+zuKVqahaodpLdkmhG2bUskWjrqImr5VLXLSNeQaIl/yWtH4DlbAKzTJuSJ41pGWu53Dg52lvsTTKrz8IwZNWbYQlGD3PalttyW8Dl1FUlMXmJympdVdWd/XlGPe+yiWVNg2834f6STMFzw12zwoobIN0ZToquOpZgS05zkPJYH1iSiIUlkcF+UKJ7F0gPKDMuphOzFfcmJuokxMWN8ywz/AFZsgvJyqynsPS1zIaBLpbxNFRtw3tiARoDMLBvAYtLmDgbhpZpdinVVZQbxjgOFotJHDK6x9z64KCWuEKV5xCEFJbWFw8D2Qah3EF4b2+eDj0gvQ+pSmYcJwwbzNKumHFzbGbvszVW+0YFXyWsxNSy2ddI8Jr4gzpDsTGs0GG8SLOpUQm7IpiGQOhk6lzNKkxFORJ7B1onwduBaW4cvJOmQWmxUKzJkjQ89hviwHpYlt5gY1tJ3Uont2t9DoeBGa3h3W+QF6WbqmPpN6v7hV0CUMK2xNOJjZKmrqUPFDi3ub23uIUX6TWrtSTi7KQCWhgXCTlrDbQQFIm0+ag0qDEXxbyQ87XYuLxPN9IcSMA28GovoREJfQ2waVgH9jxUGbxN39WKfEeJ4HVMarMOhgkwnEbZVuTj0usHOYTys2CbdUYw15HEJplNFoslmWTiuk7srguFH9za3wM4LNvSdc76PAJPSMgYTHI2ncGaKvEam8H94e2jQ9AiNlcMXDTETDqxffWfD9v6ommfJB3U4Ft+hLKwVsqXTARsUKNWMOPUk331LPwZWGMWCpkJw4YR3S7GndgaRBT7gA1ljyswD0s3GtUZSZSz2p1pOKmXkW5i2kf4ZU+IAD190qHX1HKYimHwSR3cIGSOPBD3NQ2BxkDpABNa61uCB1bRtxDay4bRQ9yck77XNm/fOJrNbG87+kA5P0oBc+0SjHA+0id9iYyJSus9lDTW0ZgObdnVpHzbaOBzmUpKPyAJLBLrJN5r4ti/WVvmbV3orpQiABWEMaPPDCxJ/kRa77SYZYARZmM0g1+0BUoSX4zXR6INg0/GSQaLzFJi0dQoyc5ClqJZNmEOAZIFjaZHp2VxddOUVVWUZdc10n/io9f6xmIa7XoORAkJB8jUJBMn0wykpNKM0sEFClvrpdHRSUewKITx+RFSMPzQsRqAe2Jj34vbQkLA0eK9jd4U52dRXQDcAAP5ihntpKddExHvekul8A5aYCNcDuByYCQiclKXzqol4mvJ4Ekyj1avY9KclJpCwTgQdUhL3I7F9OxpdL5Kx0qxwyC7w/9ZgAXAIgqCYwVoID1fvjkY7xVI0YLcKOssnG8JbPoB2JUBy6bGqUY+TiuhDWk48PEuDW9oAbtYh8/AYluWbVPCaM1u3s6Xq5PTs8lmNVtMsiwDklLS8UDfSJSqtO97pAWVnmkRK18QYhk/GHNzY1eLpCJ9sZ9koohM8Bso1xdu3jo529S9s77zoOkasle2JobsS2MpUCCVdiaDFgyt7xxRonKyeMaTpWCh9UVP2Mq2bwBDsby67cqSVVuR8Qldf7dkJb7bImJklSxFStNwyIq0e6hD6XKy6Wxx697V+fnx8WNW1UmThdQZqlSnUjMRMHlI/sqCMnqUOKbfpuXi7bHmJpScMqNd/Vgt7yuj2ZGkaZYJMYM37t55fnL55OWp9Qlsdlhb4gq2vhe5r2+gRbC+lqMfMx9SXOp8GwlLDCSljd0mFWJEtnN93fZV0+d1CyDN7A4wW8tqA5/Ew9nXVQOSFUE4VaWaldURxK2rG6J9UNIw6eoqzsrpwa1idbncriBk04wVqTBnVVHE9K8RYC8L00W+xGlENstEUngqkoAFOehCXGVgFEsyl0rvEvoEWBq2uttbTN96cPf5yYn1taHYzCRJq+Ul+0/09TgNn4iUxLf0ASifL1a7TqJOEj0szcMtDQ2AeTdUrSuqpgAkCdl5F0e2EYzta0/ZfFFDyMuw2JrtFYPcRW+Z5It0kABTsvc4aJNQTWA+cTC9KooamJmNL7hWbPq2ZdU+5SCm5nN2QW2II2JpvI18ERdgcCiBVsPodS+NhX4cwjgEZRDSAYR8+8Z+EtGZiaxoGvDVerPNN8AR0tNOPSPhE9NkxmavMW04+AYyX0zJLTEd50H0dd9jF7Z52TqHZRkCgwCHU8oIEUbJWedGJobD7VZXATwkU+7ApkAZUbs501lCE1gD3S2bOq/aGmcXSXFNwHZznzQllYSpD1gV7HibXWWoiGynJWeB2HYt/AHcDXYqgrBzPYHxvXe8DQ0M61hC6642a/hqFk500mWOF8F91jUtnFcM6sSWXZ2SGZQzNWOfuPSgSKGIlPwyuk9qCtbsirJqGIYHs+ZPIIWNjrZNBzYxnSQCQ3FKrHpripVqqsvLzdXlZZpGt46Y1IIEKRstt/Xxi+OSSsSSF7xnYoPJJGHogL0ouoMJigArwCSaOIyxFRAVO3SBL3EcE4tUDMVGbVFm7iAxcS8bISMtwk1R/+KXvxraxjqp7Wf1MtGobiqOrwA4k+IfHvmmKPXRntQ403BJmkOKSUVhwHB7UhtiJPhKuLCmEj45YI3N1aZK1eR8uXn/15+frlZfe/edr75xNwoHaxrJDOgXz06ePXlxtVxeXi4Xe4df+eJbN48WOKirZbGt2jBNFdx/wzrzum6ShM5agql+fEfDERTYKVNBnl0Xqg4CA8DUaAE2yifZx6o0IqZG2m+87otSBy9fHq+Pn945usVuM+ouMwntdrMuiq0KfMHG6CdXOJdBJzK+RXCuuD7FniuZPaRAEXCBVnhWAzbPDNKge3gBt7y8eHl6drnO4VKP9iarq7On4XB0sKhCm/U6oWXXN27s7y2y+3fvtL2+2Bbbxk3mU7DhRQYb3Qxt1eAiNRSuiSqbsvERm88GS9WSpjPo4hoYGPD9hmWCxjsUJ3ZgGCurfRWO8lgKWkrVcB1cPPzXH/z+17MotNgAbAIkAoLANIGMnRq08UlNrPl0VTTKxrrrjR+1sMuP80i9yvoMqH9Fj10IxeLgbMisy9JFQRqkmvDJ5VeX5WYbxkmcJpoclNwxSye3bx8k2bRl6oCzN3rpM9TwxwXVnYEyFkdWMB86ZhhI+xIdzuUB6u2lNpa8BgKjxhzdwPyakFDlq9x8laD3r1Ls0Xfu/hce3L1xo60K27EZBgcIn1Vt18vN+irwtXzUZPwn+PzssuiHaeD71LUvVh52E6qcVKj4AhLOPoDbskFCKtaHgnCiMJ5Nk7p1u24pQA/TsumjHDozSYmXQG/CJIvSjLjDWicokyAOZmborGukWprVxaqsaHR9NXbbwt0QugNK4GsbESh18CiiPHKoY6+NCLFMURkbzdmHVNE/4uKNUvByzCVK4huWoqmL7SCWgslFkSm49o+enV6W3eFM4iycIEQi6wtmaBoGSROTZPEUYV4jQi8laVVoZU8QbGzEJid5QyATEykb5mKWWYqaTRiB43QNoKAIN9uTp4YUuyaQZuQGhhWUDJs3SCKq79iE7fycJI7lakL2wBOrSUZYe6HQ49QmIo1B79r/hYGwXhu41rD+prdukCpGSHqrKBFlFAbYIQ458lXRrPdVZ6vl6bZ+e38RMPut/QiOQYa2eWvc7wAiO9iNxEv0MK6ZfZl8N59bZxWbCk0YO/6cnCVllt8Ib7YynAceI/QNSPSqZrBtHHZJ29bAUL7HSGYY9P72pDVz1FTfvsBKdUnsaymVHpstfash9b33uHjwBWRBOEQDXBK00XKERMfpMRC9stgWZSEgbPARD5m+pZ5cXv7+vRkpnFQaXleeO+kloFz4mSNSQ2Ik680QjUwdIvsTuCdZRGDRxAQRdjQFXDEymC6M02wywAUyfoctCS1rBQlAWFPCdDjsQ9WH7cAxP7Ul5GtYz0y20mMtDH70rQGAIGlvIyk0VYIAO4Ge4cAmbvIolniM42NAMQN2p8M9q7KWol+cAttF+qEsyu12LfTOFxuP5QCfH5/m790PZaqCKC8FjIEEOPVe+mW9Zd21rDCFxdVL9S1LWqWwSuIntAGgev0QJdKJYGObZCZM8b1OEtboiGOm5Rd+ictpaHHb4EpV3zQ0Ayw1ZbCvlwk4jP/0Qd/FlJROO2nIVf5WxUxK4DcYO57F6WGbXLs+P4txsSA6vdjkOiNx4uyWtmKDTwvzmetd9eyoYib4GLyk7KeTgHZoMMNYfqx93ZbMl6MdZD259QVlStJLzHEOVAdOx2kbsp/EWQButmbS9JNbuxrequFGhQrAATyfFg/UdvABpV6qbVNYCgWAJm0lfiSSn3NFo9j14djU74sceisIgHMrfD+grGPwARQGdbqqLE6fPt2fZ9t2gGjef+srAOywDKaqS4musuJw18+qxRoo/Pbx8fnpprg3m1lxMFJhGOzm2/lSfOktkhpNmYzD2gszUjdbt5oDQhpo0mDWrF2i/NP0YytpGqEFYRzbOMvme8l8Es+SgH2hphO33zlpJVIcGhNEFiRX7cqffUOHFKBo30sgNqOXGsHBSrjWXI8Zc9JgTSerzs8vP/3s0e2D/dKpG1/+6t6EjflcEm4z326LPPfxNl8j46mFdBCqF8vt790/sCTd7LOS4mAfyWXEo9evNTFoKQwarC9eq1toIyeLGelMGiT3W7adISmIOnoFmToTFNpc9U8fY//iFHBq7+DoKF5MndUNuGxe0nmSAbGqjpE+KfjF1ZquC3zp824QCLPbQceOD6kSU75txDcDOYmzOPPJk5d//+Off/ELb04O5tGDfNY1LH/tmcQgXtlcXXHsBoiQFI/6ELEfpfD5y4viq29ERrrCpKVEomASdCL9YsxGIkPkdlJwZZtOV5xfVvuOgUCKHwfuI9vGsP5JrNKDgzDOYNxPnnyWRdHk/tHpycv+YpluN58+fxwkWTqbw4CBX3ZlDnyFM44p9kPsfKyUdXacc0TbZDzG8dMnRIaketCMpbIQz5bJIrOtup//9tF//OTkrdPNl7789uKL21leMNzVS6wZUAKAaoeVPK8cRwDADH/w2dPL/+F3F1OeqbS7ju9NzCFdNRxlAnfasEHbT6u5XOXrTQ7rz+7TYJhNUoCiMEsObx6FUXSxXM3u33/jK18z2UEAKPXhB5nt7rzz3q2L5cP3f3Z466goyw9+9ovN8cnzl2dYy0Ga3FtMbi2SRWZTkHHWW8RUxjg1sXTBcC4erfyuobejwDB1LiUJvnZN0jEnZ1e/+PC3PN1NdfrLj248eLM0GQc1wF9pYIK2UmMB2nVHhhd3EP3o2fn58ap4Y5HpoZYCPTGju75n6ftiUKyoa9YK9+r4Mv/Vo+fnefnW22/84e+8k6j6xs09Ip80PrhxCPsUHc5v3HkwO7rZx4fR4uhep5r8Ijy4fefg3uWyyBZZ4vrg02frdfnpxcXqYnUrjfSbX5io/cwm0yT2qiDlfOxmgFt2gfYz5gbf4M7sKod40gxL8R/HtbChzT16+fTXv/4Adw2mW3f9n/3N333506cWm8mOGPa1lFgMEF4tVtk7xbHZVzbk42cvvn7vy4mvRhsHg9IiSuEq9ZVZwgZgcKjz/PmLF2fL9Wndx5s8mM5DxVJQHZVREgfSBgL4YKMU6M5pH/Ib6sbl27wvm49/9Zt79+6WXfnwo9/Wl1fvRun+l4/u37m5SLDc2rDoi3EZxXmaNYB5ID3Pvq1BSU5IuTFgOfYkSwUcZ5kYDWvz0cNPnhYchCKEwAKovv/L91nOWgMR1dVmtSTwCXwLztjT+6q91QTvf/zZv/zdt+5xGo4MDNuN35Bfsg0nasOYmRy1l0VfvXtjP04fn6+ePHn29OXZVPeLJMUbQ3HiCTFWXjQv3v/1rQdVMj9Yb4vLx4+jstpkH7li++DiPCwbgKH//Yu/Y94eimK9OJhkU1tuLpoCDI5xM1a4s3bbF0JrHwL1Df9AVyAMdAK7/n9JxI19SCcn55989rnyTaVjRIWFm3T8AFjF1dXV8bEYwrFFb/CT7JxneQo+9qMnx5+erm69fdO2JS3TrqnEj0SQkUsgnSxUDE00teF+YN+cZlXjkmdPU3bhAg6p4+Uq2d8Dt8AV89Nnq6Ob02QKsHR4cGuRzmxRxfO97Ot/lNy6W9ng4vz0/Oz5W/M0NH2VX8S6KWVsEzM3SuJGflaF1Pmzb1oSsWQcoaRdAh9RGQvJ4dyKpn3y/PnZ5aW97tLcjZ4CKu3qstgsL7tKhi1m03VeDn5a3641ZdhNOf3xx4++du/oUGbG+DGX4jfpJqu64tRZ5mXjXnU2NeG+bsKKM1Msh6eQUoXBG1nsJ5a4vf34xlEUJQlkm3Uz82i2b2aL1kTJbL/QetvVwTx9Y/+Loav6amOGVDfZwFF3TNtxPon17Q6eTUjsjPvAImy6AEXS10lVoGJG3tWuP7tavjg5qbtudAivda9aMAzpgT6FkrCJVspkxwHRapxp6WkH1vF3P/7wf/7alxd3FrrburGlwMkYAw4GGiR1qKX+HfI7maWS3VMq5pxf1sjGUjPBKQLOD/NjgiUIO6njCOK45HC/Nl9d2sVkmoXsGna1bpk8022s5gsQRikFqd0OzhmfiOGchR0D89XhWuLL3rkL3Kqa7uJqmReVjFikuDg/0FiEyoKOrpbL45cv2DkWs2ZdBmrsDIR/R/kP540q9e0PPn5w9M8OWNYvEEKEj0NC4ghwhFEMP2wQP4zCuV20Be68XjX9JOSs4jTN4Ds7qXtOTOh8bwoQW9CWPWvE4uksSWBFykA3MpuNsJkQicM2EqCesooATvqqZNE9UakStyD3yEpa1pyASJJ6knepVhgHvMNyk1+sNtum2da1JId3w10FK3DcxupyOZ/P83yjGeZsh9dG5ey6TMZGvyiM/utPPnzv7Qd/9Pat1DVCU6Vxm62JQa0aARgkU4wImSGZsuOmxIXKpoJjrTj323CYBJtAWR+nOK4EL5jOF1Gs7USZyRCBgsXYSMmRS/hZBjImIWvMWiNGsGYftAqE3fvmaX+XVrLzksPsfd8loZsayqZeb7cbsOuqrYD5X586JUJh86pcbzcHh0cvj5/j1srNepybeN3kO7yCFEZ4wZ9/64c3Zv/LOwdZxPSU8g1+RhL/TetkXG0gsxg6F7lwyhyUYqMdqCNuDJzY9NKr1gd+SBUpypAGOnMmxtvD5teuIYfrZV6fJkcIWIIXdDxrogNGa7QUjXDWiKQUlEBWJugl+e3GHjMYYg7U2xRVnlfYguV6u1xtzNit/aqvmTOGcbDLqyVWe3h08PLkTLJWvgxTcVLUronJ70ocBk9PLr/5ow/mf/wHN1MA5ibwnXjEIHErgwUD6eDtpNiH8ao4gr/GETOx141SZmRoOiAMUCnHexomJ6yM8ZPiRuJnBjVZiyQdYCE7GzRB4hC2oZpkHA0fx3x/uZz2CRbffuXDqL1nHqqs67JiB2fV9KenV7Cnfng/QfFuIohlIKxpLq8uZosFS/gY0fb74DtEXwMTu/9mcQhLcXSw+Jff+NK+RLgYOxB/HgGldK3Ea2SkFlOXuCyMiZXwse69SWMajskfaWVVHQchUKlokXvfXxr4piIdCi2UfjMBi+wKiTikhvQrSBJnvGUffMulGcez+smt3IairLcF2+VxK1dLYNSVliEjMoRGXSfx7fnJy/XVFfwX7PqzZ8/9+E3FBt2o752kKF6f4Ub9czIk5s++9WOYtj9+58FUNx2DsvRXNrLd0HFAg8xmk8gNS9B6mH5ad309fV86wH1nDYvkOFrIu0HOP5ZxTYY9IIRC7E+2ZLkMynQcrZ5mQivpkD2q9oXyHtzJvCsGYXGoVc0ewVbaI7EdL45P87pVEjNTnLL4mvv87OFvcEeHh4fr9brY5nyYwaCybHLr5q3Hjx91ffPacGB1PWCHRjxS//ab35/Z+BtvHMUy81Faqwn6gU2MjBTDNlqRUeOH7rCEh21Dvl6dEJEFMKxxYCQjlNkiI28JxjoY/z1HdLGR33dKMrxiI2++fLBSQopjHzILf4A3XCdzUjv4C9xUU9fPT07Pl6uy6fCtkjKq1ycFmabp0mwK1Mcm45oT4CEI+/sHN2/evJ6AoF+NQhhHHOK6ICmt0n/6rR998OKqGkLYwdrJkHwyeyuaxYoiIOI0ZANsFtopp1kGgOEpIBacdQhkMX4knL4JKUwCdm0xzyYjBS1LRj2Qp4/g4BkptItYvciyKBly5fMJEoZj9yujyB0IXtvhs5W+iODqanm5XC3BZeT1ft6Uv0Vf/mXhtzIblgXQZy2j8AmYF7M5BMsqaVLVPvqwm0N8/egNx2EFZ0Xx77/1Q/Uv/tlXbx+kjML4oyT3gQZZCV7idAhyjDRkaXJy3Az0XLF1Qvhj4M1rKCg0km4Rhhi4oeE4MMFJTFA6iImcebNM2nbjw0Cc8kS4l5BE00Ebu0aGCkBIL1f5ObDUOl/nFWtjtKo5b4JxZXz0flxJliawqdgheHgngVkcz/7+PpCiDQK/z+Oc7J1UjNZJAGcShseX67/6hx89fLFqXNq0qht8WoPIkY8rUNoPc2XAQNIr+rUxCwED6UTfns33QvCh+tIq4+MLbmwocmyAaUVyfaxYcim9ZDddL9G8DjLAoUlQiaaXCUsAdfjq9OLi/Gp5dnXVyQL9uNFIIuYsfZPMDgctnhy/wK1tt/lqtcGBzObz6XQqzTDBaBHG5vjXBk+9+kZlUfT4cvUfvv3DD0+uts7WjeBEq3rjJHbuJxhy8oCojh9hZPy5yWQ4SuH4ZBsHYNIH2klmZJDO3ME/moJlmJKdkfHcNeS35fBamfK5Wzz/AVaoa58AwdoAWJZ5ntfN+Wp9ud70DCMxViHiF46jN72NTcJkdbXF4a9WV8xEhtHh4UGWZYGMtNeSqvEVN7767jpCoeWROH4EaRbHT65Wf/r33/vg+cVlZ7etbmE12NMp8sP8u+U8LXEU3jVcc2RJI/L9fXt1x7x8J4XrzHgTeAClcY6yBMYGjiKsqxL/Smarx8q7qu6AXDl/rqJg+LmS9Iwhfllsq/U6Xy7XkJJBwnmcahenvhHZuxwWJ3acM1Jj04u8wv1OJhPc/Hqz4aNO4KuY9/ehy+sQx65cxCNwmSuJL5IofLne/Pv/9r3/44//8PfuHy6USjnpw+cOA0kzyegoegrj2ayU18FNOnogoSc9c27k2Jxgyfm6gf+ZEiRKqYYZo3loORuEFpEPHzEyKoQthYBJMpJGwhScoF5xtkiDXci3lZLaKYpjyMoaPr9D2l8ZhIH9fPb4sXPt8TEApYuTFNergceLglO6ZYSmBDYCPy17nA4wRvB8kdrYWI4DjkNzUVR/8e2fNP/8G197cPMWk3qcRmAlfU2VF2bi02+7PDKDPG1Tg0pAxI1ImLS58XziJIM36Z0vbdSsaZHh8pwM07FaoGf54jDGr2mPpOzBD+nghApqDnzFar3mBB7J8nvK642Ukw5pmdzcB2/duwM6tF5voGiwaFC+27duHezvPX36ZLNdS33Aa7zd51B3mYydQ72mqUQHZT98+NlLkNG9ySRjU7AZ2awaM5CSajDSJ84br9v+4cNPp5MJJ5+Ll3JCU6ABXoOqquTjXeq62G6hAMDJ8i8j7703dJJQoyBYqYX1T6vq+TiX1XpzfHJ+cn51sSpb9iPJhCvN4r6GEuGzYnQfdrNZVVUFG5mm09li/tnTZ4u9BXb96vJSjQ3gr6YUXuMqNU5c2kUtxg3hmbB7IBj+n+//IsN/37x5e29qyZVVyCdNBOPMIg6YkGGnEmS7e+cOMS+fQwDDMgSs3obj1Q2HqY3GEC7C9237/kwn81xkDIOE7mQQnH+6DzPdMu2/kodcbTc57CeHS9FCyxifMZ3gJ/WOMS7sX7S3NyleHAOtwAdJE7+5uLzETYzd0HrMgL+GL/9/3/hIlsAuKcU1tQqenl3dzsKhbQ72Fwl00vUglnYcBAv34MSpMso+mU3Y1tXJoFLGm5lMA/dsu0Ie8dL4sQy7p+EMxs8Vl/AKw0KskuBiApka00hqDDIDB+I/sZlin2VgshBTjjEU9uBn+XMj5vO9zaYgao8BJTZHe/u4kfOzs+tpfNonbCRY5fzT1vS1oPhHvqldZozCFxorbaZ6vS3qbgDtBb6DQ05kIrJUbWrJS7OaIIBDY5W6hLZEaWRQZO+ni8Ei+OFnHn/4qlU/GkhJcpnpTAJvmZATWD8hpJdx3tCdqijz9Ra4SsDkwJIfhhgG6JbZVR0LXZO0MwzPerOGa5jvLVab9e07t6A8283GZ8qk+Mr5qcbDqCD+Xzfahuuopod9Rjp4mH0eTtarou/2TdjW1VXbMd/JDAR3wEp7ipgJzs4fh1SIP+VzmljWJ1UBgZS0ypB8P5NRS6PD+MQN7oL1P/FP3PCROs4g7wRTsK+49UMtOdJF2IoMqWV4MfBV7vKsHHYCw1Mq4wu8zeHBATZ0g32RSoduF8J+9eGX7fuCpVFrpxnq+kFG/Bn7B/VV0a7K8v4cbINmGRyQMmu8XHvG4/n+OKZQ756iJ3UUvtHHSEOOdEBpaQsJQl994ec7ackj+OILn3Pqd5WfsBKc0CpIViaFjk8VYvGgmDcW3gsxkRTNAPaTbKsSd5Jv8zt3bp9fnLec9NxI5HKEXT5RMk6U2ZlI/Qpb7p6FOM6akaZ/PjhJrYuacXYqwy6qrl9FvHxrpVR3ceyyNMBoGUbmD1lGlnE7rDy1yBdaiETI+cviJR+p/Sgo7cYn5QjkrhvJU3NcjfHgCbikJeiIOIad1qphgFNQGmwEcOTJyUkgBRysEm1lBmjb7qIQozEI2KOi+ldxmlez+rwseAxJ4iCpFx/YyYvKtb10NlARW+d96Dj2UcDN+LQ4KRuUAnm6QK8VvH3uReCHiUpTCmvWo1GexlC7AER/W76yiPii888+hJmUHhv28vRVDYm0guc4FJAGyFcfcb+sYDMH03r//r2iKAa+uHE71+8TST6M89pD19QrMLHjozJNgF0jg+cW2BTA9qJqnYBxKyGTXsRHGs7NONfGV34qf96BdObJqYvHt35LpP4o5MMvZaij3rUgiFCMJaRa6rgYe2N9iJYOlLJWHlP7XgJX+npLLfEukUGO0hQeYMyLFy9SQIj5fDKbAU5m2YSRPQ8zJClmxo6/3TgZP/t2ZxCunamR0C5rk5pGHuPIONwqL0vqJJ94ERkXB1IZPFZ3aW/EtK96FMNAUx6GJtiVG/k0nvJP87L+sQ1+PBK9hoyV9c8flYQ+77Ktay2EvSwrJzNsaRzl0R9aHv4S8CFtPrbLP5OBZDJ6GpYV73X/3t0w4gj1yAbYDiXC5kcreQ56/cTP12LaavdYjlEo+KC9uvRjAHzqsO5VzpFycTT0SchFDJ0/wMGbTA/OzVhx5wNAw9jcEYztsqNrHAtUzBgmGw9k2NU+SOmwfwii6uEwWpgoG/JBCWNOjjkXu3uup9Qbc+pZCCceWI64YltuFINrnZ6cxlF0cnpalfkr2+CfwCnPcPzvMdUIM15PmPsE+piRldpWbAKfiiUrcALA2YLI/nIpuZM8rC+6k1i0aA31wEewPWmg4/CzNntfX+hTGNc5OzE7UgfQhzJBWaIWrS8aq3vppMKZti0LzpiiZsOJ91AtKF2gwzRSfrZ9FNr1cplEFpD+/Pzs2mV6o8XQxW7a8Stvugv4vbYtzj8S1A8n8/a/G3Rec8qYL9wM+AA26qcP+Cgz1u+Ok45l82VM1agr11d51Uuod/PV+FCwQWgsB/LxIQ1h5IijqBFa2jNyDp7qjDS0mbrO2n4CaMvx4jqSMalij4yQusEsDvYZohiGxWIBZLlZr+m3x5vczWX6/0RuxxFtIxzYmU/tH4q3wwXyil4VnLTNEUjiBNhFHXsjoCWS5RXCF735xe+ewDsWqg3Xj6Qah27L4Q/edPlaepEpTjIFEvWaBTgPull17L2nYtdN2LSzfph2Q8otoO+MOfx4fOIqn7UGIA6WFcd8NuXLly/pOD09ljEx/50g+KosNe7ROLpufE6LZ5dKX3PRMYSjpMm9k/aOHRoUIyxltr7My5uJQeCRj5bo3VxsvRs3LfWLPro4jLFCKKw8B9H48q2OpV+8iDwJxbWdGx8rhK+qKnIuYeWpC8WQQ9LTKLKcB6ZSTYf8/wISTLw8UZzH5gAAAABJRU5ErkJggg=="/>
  <p:tag name="MMPROD_48146LOGO" val=""/>
  <p:tag name="MMPROD_48147PHOTO" val="iVBORw0KGgoAAAANSUhEUgAAAFgAAAB2CAIAAADDUcMlAAAAB3RJTUUH3gQFEDc0iyt2/AAAAAlwSFlzAAAewgAAHsIBbtB1PgAAAARnQU1BAACxjwv8YQUAAEz4SURBVHjaRb1pkybZeR2Wee/N9V1r7ep1ehqDHcRCkCKDErU5GDYj/MFhhb/4xznCEf7gVWGHQ5asMMOyRVKiIAIgCYDAbL13V9f6LrnfJX3OkzV0Y2ZQXfVWZt57n+WcZ8v4v/nt379uqtba3tphtFEcmSiOI6XxhTJZkpVZsSjyTCmjozH4pm3qrtv07VXfbUNoxrjxbuNsE8YoVtEY6zGoOErjeK4N/jmZrU7LxSpLZho/GoeuuW2qG9vf9P2N8/tx7KMYdx1wU/4Zo3FM8PU45tFYRNFS6/vl/KycZUle23hn7W1XXbV14weLu0djG0e4H/6kCncfed94nCudxaZIklUSr9NiXS6XeZ7EUWb0GAXbtVXXXNbNvu8arGj03RibMcKCtYq9UrH2eJCAXeCSeHGsK/JR5P2I7+GbeEAVqxHfwwfx0zGEwP/yb7HCVugo0nigKFLycDpW+E6ED4WRuySbJZcZefWIv6Wj2GHvcBe5icLl+NcYn8C1I3kIXDPRWATvjAfGQ4Zx9Pwi4lVwX2wHrz6qSIdYeXwSF8BHAn4pxqd5qYgHKR/nd3QcNG+Dh8c1RhPxD7/Cv1x9pEelXMCC+YNxHL/6L+4RBXwmnpbArVBcuOMhRmoY+VMtn+GzhzjDHU0s0kH5wrYYgxU4A+HCRuGGsbJjGGQ9/GA8HQP2ggvTcjU8JZ5Y8ZF5a7mxlr3knuASiSzAjdPBxS7inuMqQR6fWz1yc7H1JkkoM9wjfheHxKuMih8a+VS4rJaji72cKo7GcIl8eBUbzfPgJbGt3Fk18qH5OSXbJ2KD6/EA+QenAOWifOHJFC6Io+VeUKR4MB4rwoO6aIQg4Og89UlN28eV87e4F7yh3AAL8WEcnHciiLLho6yB/8P1HVauI8Ntnw4tcPdkyUGexwfv8IcbqLgonITCekcKMv/x3H1Fc8DjEbHg6eKJZQ14AC3bN3LrtKFwczVhEp1Jb5TIt8gCpAtiFqDhCc8Tu4ZljthFXNTy4SLZZFoE7ELAL0HR8D0P/eImU7r5B5rCR3M4GN6c++FF6F3ED2qaIYVfFQkViaVwj6ImMUUpFhUTAZk2hp+F3jveRqQbyzc8Ui6cMovHMJ5PzAWMPG0dOy/yEzseJdYTUwpwVmI5KHVhkjolJ+aiSYFggfhLeEAd5Eb8GE0BT81TlEYXYIEmpcYzwvLGWtQ1ljNIEk2dx19C8J5PYHh6sDiUYz4cLYCYKfkVuRTl8U4fqX38mB3jRImYilEQhRa7RGOv4kkxsAwsKlaydbwIvmliWWfg1ZMoONn4mFeGIQ1ea6/jBD/12KVJA3DG1ORA2Y8grdhF3hdS0I+TeYAkRAlvTunDtiUQJ4iU1lhiiPzghyG4fRgrmGh4pgQOIcsW8xbya22wfWItPgKjg8Ovx9DhsUIwd4IRix4piJj/ah0umg6Ja6c1iWTP+Lx3Bo4Kj8Ub0YxJ0HiuDrtqRg0BxE+wTQpPSQM9ylOLxkDIeWI07jSbd9IktupOuKgnlBcR5km4oBqxmY77TjKnD6lujAbbD0Nb2bC19VXfXDpbJyYx6XqeaZO4SO3gySCM0CyjF6uZ67rdroUcDhaOuanG5HFWFJQNCzGkCxC/Qocl2zGZBWyB4gnhGen4Ag3hpOR8bqqheDRZCE0j9pCSjn3lRtP9ee4PpFl0Ab9DhyqmiLtM7eWvahFlBdM/0OLK6WDLsI/cX3XnsXifIaYhdHFsR7vzbdwP1tm9dbW3vR47ujs9y1L8ms/TxXJu8enODre7MlVppnWeBXiYYD5c3xwWSqXqp/X2lY4+yYqcQggFiMT+3D2heGucInWe9oW2hyoGS02XTZ9CKz3ZFzHeQU1WMRYfIBJk+PuUeGojJJc/h5XmjlLv4D2UnOs4itqPk+BMNpuaGQOAwCKKJceFoSk+Aj4Za5hK+DRs8dDjjHKjxUuPB2W20Lrp3b5pcKWm62/3rdY0Xb33aaDRujy/2HUAP2Y2ny+XSeQ61dvntzfnafakyO6dzOJbpzY6WJhZnCCFL4hMa96dmkLZvnMJ1Cg+uOwKVqKnHeCWiWOdgAPRoxK7SQmhC/OjuD6KEzcbvnM6fU33Ki4tiGbwd7n4cdoSmi9iK4CCNgb+857eCDIUp7AxNBbi1VW0a3oDi0GbMkItyyzZbfY4w2JW4nKbulNdpNPkbJlDKrM8Dyp0w4Cf6lyZNL0Jrmt2cTRk6zzUULYAbaJBFV8+0t/RSAikUTiVwY+5oTfiGSdmFAvOw/WCowIxtOAOGssxJbIUoVaxIAaIkI8FXYovw/+nIgDR5IQnqxxPQimf6GPVxoBGAV8MNKQT9oGgwYfHeZ7mSdp1A1A8Ngh+ioA5TcYBeGpMs5RON467iMgJUp+GmGBE6W21h1YtimSWZ7fvPiRZWhTFQC/nVapNbtJAefTWx7QLcTwdy3TvCfzK7tBJ0lPE1HL8sqgHoQT+p7zYS8AQwUniVpSfjGEQ8ydwCP9oSjVdPe0qRQXbBMiEaxgdBiXSWEdhS2gE34AnhD+JYNMEgxKEV23vqU9An0S/WgNQEfMD1sBX2sFRY4fOExBrkJ6qq8K8sFm62TereQHHO4zd/cMszSE1Zl83lFPcaA48ERId1/Ww7zzhO0E18VXE64/jdKyyPEgr/Lfygj68uAYav0Be5HjghgCQlzUqdrH8QjRxn0nLiDAIreTbSgyF+I1xgvbUkCa4W+utMXlmaMSojxonnCUJBLK1Q+TcdrcfsaXGpERvtmlcr+L1LDd8mB7SPE/NUV62Af5Fj+mQmnG+xoljX7BzMOR+Pi+6Ue8a6wY+J8zwclFEiQHgNBBpS5gfaOIgXNEEC+FBtCBIbAIR5iiYTkAjZRpPAknybmJtBhtA/Z+AxVciz6WoyXRMhocmiSgEoEgQDQ8Yj+/jKtgPoHNaFUblKS5m2tYSjEFNYPzSBN+HZ4vEB+NXi4QwpB1876DosAB+vcyzBABLLVbzqAZo8LNVgQ2FLUzAVn1kfYRLejcfRjUQbrfzLMVJbBsIDe7pe7vnmYhxwG20OG6x3sIYJvrDw1ZCCAWbQjEsXYqe3Cl8P5jlKL5iMrGG+JfHbkZRNdg72gRP0M5N/zuV4cf7cXw/hFuAuTTBTQEVuEsKXJhqQeTQDHmSEF8kpneUXuc8uM+sKKx1hY4Xy7Jq+mE0Ha2ihQ7BpjQ2GFAc6wtoW5aB6Ts3du0w8FG9DXHr/HqW1q0bLKAyeYaO/KxIYGB9HVwfaEKFfU00WigH8RlOkkafhgLILghB1hR/iBWYihOMht0KXGyYHAAZDGXDMzARaUOEAVbGCwAiGKJ+/8baN4FKPwraFUEYl0XurQUsmEG+CUl5P2I3pQPRhQiVIfeHNcmSFJ/b9yMA5m6AmuDAcRoJ1pzScQv8j8AwVWirPMkhqlle4EL94NrBdrXNE71azFezeb3fVz31IqYNgiZwVeorfEkVxxqhAHqy8vDZKsGmUwNIiEiU9HjHGCbEMFmJcBctIPKglRA0C/vsaRziIfgPQ/vl0HthcikJNr7vccWmtzqEQqUQrGF0WBIgF20BOGiiDAMa+LkrcxMnpubpJX1fzQAwjRK7NDqPk1Yu1lVPzFXMCmdNSqQ8xEkGLwhpta6f55SAqutDb/tUty7YpocmHmUJ9q+3ND8x/Sa5ohhR8QskxPQwXhifpnbga6jCGO7sR6BrhBWYXJ+KJqOJW0JsSBlBPYjLPC9yG9xfdX4HF5aYMEUCRKISTacOcQM+THRUtx1OImPQiYAN++zIGPgM00k52BMdHaQ66ve4H37dZLiQ6gbAsaDTrO168I7ZYl4m2ta7tq3qmkgKlq0oZ9i6JPJ+t//Q9wkeBlsM4x1Rs6CEPSEoT4C8kZ7zDs0IINRi/6fYBZasJB4hFJi+xgv5UpMLpjTh7PBw+qsgBjgiFKUexk/31RchlDQNMWz2RFWBPcLQF6mCjYY3hOU8SZKT9Qy6VFsGE6AWvbglUj+olLNlSe8IWUySpOsBx1SepYzbjANAJ+hIlidd12LHgstgFRM7LMeo9YwvdINLUlMSUCnYYLhfR5Zo+sG3EDyjLD06SK0WUSdzJ6/Fpyi5cSr2kvZT4hZTlEEz9KD9FP1SE3SUmFokxxhNVJl/J6oGynnReKdH6x0uTegmUpTiN8CZRKdhIRfx+PWT9eHCtE17UYV9D02hzXJKF9ocpDj7uMRjJPR1UHqKPMCVMVheZrDl8SDRqjke2Daqru4l+dHDwy7yrYvaduzr1hLwkLSaIoEEXTbgdna2wAHpqu4yLAngX/kpWDN5fFkT/ahEEmMJiTA+ZBgWUbFIQiwGdJxieMJntfxNQ89gJhThA0i0f9V155EXyIKFQzt4q54gT4KUsVrE8f1Zcn+eLHKdJ9F8lfUBtMul8KPepXp8siofHsxz8HPqtQXNtLN8DxnAx2BXnIf5KIu09MCXowFEKZN1ZtZlVmSZoyHH1vimgn3wPYyB7wlY4zCL7XUb5WBuOQx42rehDn4pzJhGkAYb69KERVBJH6aojsQWHPw3Pwh32nuGFYWKj+oupjIaAi0J5iliIfiMvrOv2+pDHC34I80gj4oYbvBxkTK+uk6SJ8v84To9zQGCYTVU3bt0Pr8XN3s7NrmazbJPTubHS8DlBJsLK3B+u7/q43mybLsa5rMZCETTNDrMkzJJD2fJLBrmKlmsyjTP4Wx86OEznC87PE2HreyvIRzePkiii317mym9nJ/3t7WHOkVHSSrAUOIvwsi9xMTEBNKaQhlg/szEVxTDcTpMGzQyJiKRDAmT+ZFBTxgvCfDsO3vjxa/QoRDdw7FjRfMMyj0uTHR/kT1cZU/n5niWLxYZGBauB5Gr2u62gdML64Pi7GSBbdC01OPgysNFenE7VGPi4gX4xbtNV5TwnmFZzB8clwelXmfpDHQF4gErYADHQ0ghNtDNefBw1v3NTb1vY1ski3ny+Vbd9BY2wCW2hbqDAMZ3IQLgvckTOgbv4qATOhBnFSORtHPcBwlHEu8LG42EOkI6HGOnzmKPBu7lcNO273q7yHLaApgcoSLRxPaj+GCeHa3yR6v8eJHM0mJe5llOQo2nb9v+4LZKTLE4yOfcIMNQIs8mPj5crq42L97e7kOSzkrjouywWOTp0Xp178GqMHHufJbAy/mJFzqThDQAVjlLTwtscLJOl2nUdQDk5qz0VW2xShvGS+v25OuM3RIiTfiAkEECaEpUmeZ6CimNdzgTtoJ77sfptJUIf3wXmIJhhWXVlRt2Ej2OJOoHZdBfxaMOF+VBkZ3OisODgjgXv5DoAvRZsFlegGce4N+izHAjQt6EpJbWK01np4t8vbp4s4mLuX0cbnfto49O7z04Khd51NVpVxuJjAomBPaObWfibrCqxV66QdNIZzTvpzA3UX/hwlWPJZkb27xS9nFByYVFc5YhHQi/0HCGF1VwUyIDRp44H//0dooBRhP1YIyO/p9c1ZCTkJLY0TWRr+I4ByZNjMASah98Y5bAaup1ni7gyXpgbQ1rlyRxmtAMD90Q6ySZZ4BUgJQSVOeNeFHFw8jz5OBhnh4eVvXw4c3Fo7PjT772sFyUkeBd2Ngsz/Cgtms9FEOB9YLxj3qAe7Jeuz5Vg7Fpn0S6xw7cG+xF7Xa4f6J3MMCSA5nyGdqQ9Zt4iufgyqP8w6i2HC4BKSN2UwR9illLZgryBy6RTaAdBmrT9FNUf8KigLpOq9LoIjEpLq/9oPEwUQHfJTRlZHJHwR/GaUa8KtGKiFEN+hrsi8kKBZ6q1Az+e+yGXftgtTp+dG99fEgXD8M4jtl8mRwe4VD8xWsYxVEOh6ql0lEbHw/GAd1GMArQV8CRs2J8m9pL5kyinXe3Y3QvmcJXlBoJqypiRCWJiphKbe4CWZFkdEY/BTdIzfmoQCMBeAln4iWC3HX9ZYPDjecALpBtrJVIKkoY6sLjwfObTd0nIOQQIUABWGydSNyHUS4hopAMGBYGhBgYILkzppjhduk8LRfDarF0Dp9z+IQu5sP2VuND82U0W0jENHWxBICYN4Mv8Ew80DUxBAEGlbm+bAJU87CIVul4IywR+k77YgQb0F+MEuqVmJ0EXxmhGgUmcQO4cLFeEv9UE/6jcQI4x82oH+3owO5KSDxWzoSq4Kh4nOXYFj0Moa37xczMwKUSRoBifJKwVPI0uAn4IZRDIkPYW3BS4LPBjlEXDGP+MBqg1SnsM5B0GKzOQdIcVIoiaclAIcI8E9r8VGKLdqTRc4yvkFYPkR7IbhN9VBYHi+iqhdcQw0/m6QVAmineGokFlFQad8RMJp/IiaIhf+5yRPxd+BuJBGrGyke/6dpbFTEGFTPZAIaN7cgIyVXdDMBRsG3AyBkEgj/TIz02pDUjLJMUKTmJSSe7DSHgOeqiAxRq6eyybIwnVTIZOdAAQtWRgkLNQRz2O28HOalIOASEmOFuaAesBsNvFqhVA50uSn1ik3kzpqYDqa8AMjI4AQ/eHkvMhtEO76K7ZB8AkjfAivg2o8hTXp4PHPQU2aT/JfxgQh8q7d12YGJGVqQp5IaOFpfEAyzLbH16kBbAXSN9qhaN76ymQQ46y0j/gAcZH3FQPZXMR6ZEQcizKJnD3Lruegw2SXhy3ucMzNsmDA6nYjvQXWvberQDA/l+Yk+MlzhiI6GNPFcF8QGbTYd4RpnE746Dt3uHHfUEy+SEdHCGxotglIH3WAIzdG5cL/MVVhIeMAmS3dGMkMPPYVFB0oyS0b1LjUiiEt4INjIzagbyAyyN53djPp9J6pMBPgYg/JTcg4/MsBF4pFj0Cn+FoEo+HSLdU3dN3ncq9K1KsXMqwDUNDveFObI2uL6fUqYiZRGjAb7jpgyOoUdoh/WSOSWn9jR5fkZRhVaHmm5TxxMDUIyuM9VAg4nnwPJ7SZFpPVVCSM4knsoPCDuJN4giuGhqRsjiqNSxZfiM8T8YUaCieZqsZkAISZYBpXknud/eWwJ7QnLJQw9e8nOgDcBvYBuMrzrXRixR0IABka3V2GJXGIOkp7JJgEN0jFMBfibwC8A0cI1gPWAiweJP3zM4MgyOMg5sIYxKNFopMI0UaLhMmXCBag5yamJN7yKGSjI845RJFbfKigUdTwumhcUOeeanJTejyL1cTEWS3G6Kq2aaapKC+ZLHxgZMHOIIWjGfuzAInRlFnnQ8VS54PjCzRJJeHKfk5cR38HB8TvBYT28aHBQGHAN4hWZUt6CVU8SIWQFssB3EgguBgj/CYSupIBinRHZMNWYkLOaeMk4EDM2A/Q32jTJCjiCebkqOxVJVEKb8JeMRE19nzoh4KkiQL0iCgKbDSLpZEz55BjHiGKYwTRmhJlLiw8S2d9fX17key3geZ9CEwGoGBjti50eGdrAXlr5e0ddIGBSGyndChMkFqKKSNWTySklQnZE1VrVImp0FIBRkeiFIWSzRJno7mDd6Yau5V8K1+UmIHdSp6xJqFtCwvYZSghNhI4xwR9JpIjJCGrHhJtyVkNCKJCa2BFb0/cLNwGuoRVQWHw3x+L7rG5OsEm0lmK8ZigSO7J1tnQ7pPAuuYCoXMmQlCS21GZArGAuvBxgmLcVBDA25PpKzuSuOgbgmktMOmtYIFovLbyAGcKr4K9xQcBFAmxlSWE3vOtAK3sVSRryQai4tSKlQHBLsIUTM9nDTrPLyvov8XHjTKAVDsXCqhNpgSMMZ/ZdwrxbSEU9iQSPMZIdh0I+RSOzPRVO/6St8PVgPSq5TY0PY7Pdw+MtE5WlcABnBDmSBYWycvJRKjUJ2HQRD84lh1hm0U1JkNU4psakKIbBaDezDSy0ONgJ6zkDxAI8DA0GZpQV0cN/B9sFyn7+iy+OUa/Fe7IXkNFIJ3QfGuJkN3XeNp1glo+RkJUDJcBLdemQZvAUcoDbcVVkpJrEniidBcGZWyVSxEeG63l10QwbTKFS1JdUjUJ8nKkvhvVWWk1BRsQZQdwv4AJ/FyBi3kVHSIMVggll5CSl7Ieikok91R2KhqY7My/CxaOQF+ERJEpkiAtFwO/JIAWniAYIoaSRWufe0DONkEUsz5iRNrOHYuWGQHI1n1D2mS/ex0Iu7+JuhN5JzEwTRS0YomlJh+KDyuD1D7FaBvfhGx0wiWytFEZBlvWSciZ4AoovDgL+Dy1czuthI1J0nbmi+eDuxTGKcGBYA2MZR66keCTazx5FYCBpR3ii/m+Sx6YHToymNnOb8ZLUTJ05vp7yYOqJsOUdyJkf7NDALDKejAXtbSsY++JYxTbgpGJ6pHiyeKtBGVvl4AzYmBpZ0XXgms2BKMkP4mfw/xRJu6rrpGzyQBPTzlKIHN4BrD0MPGMnQQM8EFoMQLCcg0lBGChCmqok4niRhigeMcAyaSIswnwsAYoIpCaquU9NgzXpRjsL7GFIGVoBOgXfvd7bpvO0JjOFQp8iTshOloCp7ngZdDDy5JPoEAKnKW/waLAzJrlQ28H5itGOxd0Y0dBToy6oh2uLpqaVaK/6qFq51Q217LeyN7CGKMvG6ddulYLWkfqGM04MyWRVJShcoNSaC5vUERGhoWB/HgkOQINYMQtwTFu7RTQPLs4LTjZmvG1UPSdOPvsX+qnEq4utDcLZvA8AlDGvG0A4Ww/UngcFsPFTXwyhHDWtqOkbMmX/QEvKw0XgzeGhzmulpfyWU6ScXw2IyqYWBk6PlyIwmXMaGGfGlUxmXqEHjBqgGsMMo2dM0NfM82+4bmLNZzljpQW7ur+cfHa4PiphJPoIFXCzkgFxlDr69q7pNAzAJ2TdlEYoC2hQVRWYSb0RJFOmDAuUO6QpC4uub0GyYtgQlwdm6xvl6SkGbLDdJ7ri8eLDBxgYW1SXCg4FNcCjMvoQCn1J05bgsfAt8G6TEej9VShKbjdGU2GQQScqkyCtghSViJ8BBbPR4V2RAyd4Evy8WJnagejkP3NR931uAP4Ov10X2rQcH33iwPFqAeFLDSLId0EcUZ1k7xhfn++fvb2+acYalg5SVwyLPynKYr+OyyHPuli75cfwBpsqi+aGNU399Tvq+XsVZ6a/fuGHPEiuTMUUCOBpcM3RN1bq+A4m5rRpAhyOcynye1H3aResiXZSRvw6Osh5ddD0ARQHfjqWGYRgYyZbwguAICVoR4cHokilHEqFipSCrGPDXHPAVnxzolgGckwQMUXc+qgcvNTHRsswfn84+fnR472ihR4HmWvmBntobdbHp3t9cvdzUe5AMk25AN4LLimEGYqS6edHMymxRzg5WiyPmI0rjutS4NEp92/u200CQXcd0a4MF27FkIQ00pu+bhgVnVdu0oFWdGy631c11t5rnXz9NVrBv+JwJB7laJNG1jfI0ObfdLvIPQY2Bk8laNawbxALUjOwHDw09Mixs1IMTNj4K15IIxIP7yZOnyzjRyaf9y7949ys171kA4ZjQlJgXXP3h3Dw+Xa1nJfN9UupJ7q9xh+hq0764qN9dbq92TXF0TycODw7CvJyDZYfW66WOCo2nLM5ODs9WMLOzclUu5vmi2KntbTyw+sddn3etdXXXR0wud1FVV+5mu7lturoDdba17fZNBVHxQ/zm+vrFefSDs/RUKSz58cH89GL4cgcjGCrXbzpnZxLJhvIzUO2/KlTF30HqPSvspFBI6m/o6pPEh/sPy5OHWSji5b31795bzVbln/zFb/70vKkX2UrrQasW61VmkZWrYlGkDC8CSHnGwmHl49v9/qefXZw36t6DT37nD775+osvm93NIoXKWNuAXYdSq7ODorX+/PqqHtqmWc9MMr+dHx/MugIgZCjhebq2btsdqw/D3sNztZuqr53f9H0NXxi5jx8fJr0Z97CtgyY4VpD5X75rNrk6XarZsjxdt/G2gWnIAFGlKpPlRmHKgRoyHYmnGGGMRKfiZclvGT/y8fq4PP34Ab5zedFcXlwtz9bPvv3J8ujoa5+9/MuXH5o0+7BrttZlJrXO97TTzEGrKdgXGdiP88u6HYv7Hz1+9Ml3H3/ytXm/TXudgowHV8XQrDDs65vNVQuMWhZDDznfQBM2VdX3y26Vr2fzKIPPb3ByN91w3bnLTb2tKkgJwPIeXtyOaxO6vcXtSh+ySEsBWuj6gA+pPHu+c2v44HRXZAmg3QM1Pl3FCwP2zJhzNNUK3RU4Of1f3X+ABdBvsk76rm4mSdSz7z2YHSyoNbMSxn97cZOU5erkeLVabPa7zz/cVm5sLVGd79vB2jTJPvraI50CgLu2G66ut++u9mq2Osn0fH8Rv/l16ffEQELqYO3AHOCiwFXyEIooKkPIycJVP3Rt3+BoZ/MyMoQakNOLbfW2Gn2WKyI7RnNW2p/m6vHh+v5qdZDnZ6v04bq8vyjuLUEPh5t9d7bKrm6qfnkINPfyqn927+i/+O3H/+i7i8U82u8FiXsSQ9b4egDhwJ4BxkSkvhjf7ulOwsnDw6NHp+CUMJtwvPnRHM9Q31YQ/bSYnZys0ne3ushbHEzwh268+vT9//tue/zDb2Nr3706H63f1MNeZ8dpfKLbLFHbZthWzeDNkOeDUg3wtzau3cNDMcxhwOQBgQbfdAkTUPn1bhuSvCyzfLjGdnz57vpy1x+vyhnEA2As01ZBdaJemZ1XsJVlAJZkFqrIdZFl86JOmE+GnRnWZZkCjYzhyf1jONnt+W2W5YHJUtCvKWdHRs4YAUEOOSLT4VhDkSZf+61H6Sx3Qwf4x4xULu0xcFbbnSqyhUkOM/W+9aH3D2fZj54dPSp19+H25b970c3Sf/2//SRer7CDh8enODEwxMur5tPLCoQ1zVcvnr8yT54ePnj82V/9/HSRLeMRTi6RYjznu2Fw+TwfUwDvcTnaQ6woBjLY3Y77fcsiAAZaFFxfdNMPl60bZwDRY3X9/iTqT+d5WehZZ2axn8PPDz2E/AcPV1f7G927H2fDUei21ybEhyxRiz18HpthvJ2qxFhKA9LnGNUXOm7D8ZP18b3DpvWMC6RTZkwluSmgUPU4NNWhUX/v7GC2qcLR4UdHiycni8MibY+XFxcv9EX/X//O0ziCGqpOxfMRz9O9fn99c7N/+PiTr3/vO2ny+bUBAEvno/m93/39qN5cPP8S2sSwScbaKw9vVGYHqX5wnJ2emHQ8BrBazopYbVmekWdDyxjI8vDkw6t3vlzCz7Qvnz/98Q8BOj57+WJxsng013OTJ4y8Jpkug7+Ga/jmg1UKW54dpfB1/YcwVSJHk3kk5WZZAPkPkRhNJb41X6/gA50lLYmllwL0Kpml0NZyWex2UXfpPnp8ujhdwkzj2zMNiUmKE10sTofOF2WJjYaQXVc1gw8ufXZv/ehkMVssD7z7/pOHn/7mefPq1T/64Q+/9vBefW7bWDVNkx3MAbVy39/AAiXJSaTvl9HZUQ7VTH1tPOxOtwaeLXLfDuVsfvDwIfzl68++GEf3e598/K1vPqvfqd3V+bvzbXq0ODzK13l4dHhysFy/uHgJQH++qZ4enZx8tCYxbTd62wFsSuG11O7A3koxkJOq/rvGFEZVIB7wNazq6FhtPZVhsUgXhC+LbqBgYZ7oLgqsCSEAY3GQKvP1AcQ6bVoQVKJTk6lFsVgWi7ZqwUd0qFZF+Vvf/wY2Niny4c0X0e3tw0XezlKv48XoT45Wi7OHV6NfNpvDZVpK4bw5mn3zR1+/uPds9/rywJhsBd+ti253cDz/9vF3BjsUi5XeXqp6/xhXV26p/EkZr/Pi8PixWZcwyT88ma0zHFaWFCWzIrNSJ3vm/9XAZJ9k/YwkPyTYNzIMAChabStAOBYWQlOddK1IkUTftdWmefv2mnxJ8kIGlp8uk/l9lsBH/MFioWaLdNeo2wrEVwcLJlmkeSop9YExCVUMYexu9qGtce+MdReshDudZ0mprpoa4nmSmRzwZrTshFDjcpYmY53Yfhb1RYldA8nzjHBoptPczfngcOXhcGbW+erR2WyWgY6Ny9NlpdTSRH/w7ODh8TLNM51l9FiLEtak2dkw1Z5GE8SWynPYCcfelMik8A511dqyxCPgoz0DS5ADDWMW795umhsX0mi9BDxzvrkrVGekREtDGHUMxEqvFiY6W9zuhmyWAjMwaJ7gCsoCFnQVtFNPTVIBFjTLc6DUPksTX2arbPTnNwdHJVQaKEKlOY4t3m6Obi7TZDChmi8PrIu7rh37gR2J0L1gDQGMTwtzUCTH2A9tt9ewKbBV/Vy7+yfrZVlkoIwFxTw0ydSCM2U+IycdPEwFMrasmAGRpCdozM376+LZvQg+iT8l+bZ27AE20tn8ZAn/cXI/bfahZ6FsJA02LL1gRqaPumaA/V4sy9lirt9e5g8eRb0fbq7B+wAndTImbswZkwd7zGHqsnke+8a1QGRpPF+6i9sHJl7MgY9gBFi2PGgcpH58XF7f4CHD4mQ9n+f1Jm9vh3ZfWwsKCq6t8iQtMnU4z+eLROVzdfKwNfHmV88hCcVswSQ083KMx1eDa5up+YmlL54Fus7wC8kJgHZNBdc+uA8v3h49PGHmh2laHJ7p9327bSPcC7fULl/OgSeV2gEuOwiAmxLk0gBIXQsj64/TB2cHrW3AsfSjh4z6daR8rEDreuYk4SpMMgC/VLb1TMZFHz6cDO70FIw0odKmmWIOvUqUWpXK98DBvr+8zs1qsS7mR/N9s+663rLKH0bGA4v4Mu9mLF4BkHevfrPcX7YqNeUSlFUloNe4S2ivK2sNsAIjN9FEj6Q6CPsJ2WZCC05V05HVV7vd9fXJ2dIyjczwHPgdnNFshsepjcpYhSf1DdAPfMBKix9DWSme2QCY2ZY19PkMQADqULfb26aH8w5ZnLDJiHl3O7TgGZYV6vsax5AtFsDIR2u1WCZpxhLDMc2jHPhyCyKJO3e9buoA+dGV923th9sICtJaA5cI/1Wkq3lSFnEOrxXZIbTbUg9Z2vejTvOYmURiL5C3/Yc9w61f9c8K4Z66gCWHMEqqnsFbzVae88/fr5YzAI0eMgy3ArO0WGSHM7ft3N7BerDMaKrnDo7QncFpBsfJN6BmMJMg9YSMGRwJ9ORAkj3Ya5YDDh1woSuN14u+nzfbbbutAJWKFFpgEvwLJJsWDFsxrDKyuyM1s1nU1TgUZeZFCghpYsldWyk38GlW4mMjjLMHoVMRji6KLEshsPUSqh35o+2Hq7ayU5xYaqSkEEJ6spQExFkCIcEqBrChJJcvzg/PDpdHOU7M9B1scr8dhpRpIGynZz8qE5OKqsxsDZ4lydmPIo0/WpUzk8+1kVQ5LaNUbzJe+FVSydiEjbZmiJpI19CjHNA3l1os7AQUvSyZZuosSWICL5IkzpcHhWVlQM+sUDpjoo3kH8apo+N3TPk4iF4cBqsgxNDHbM66C5hsUAXbtzfvLp2XyKz3U+xWSdW2YZRTGBiD6pHC7jnJDlR1/fb583z2SbBxc7Mr4JCbKt510MnBhiSJPOuRRoqApAjZjDErmGqFl8wMM0nMRRsG5EZJbbA6y7m+D4zwj4DJ1ga4ve2uTlt/76AsDhImJlqPjVBZ6dlHJBKrEum3SeEEVkuzbwlCoygdrRyf1H6NPmEM0klnTlrADjDcalmNnS2Lg8NivYAqjldvbi5fXxu1TJnYVneNvMwa+ilIYSTE33MZ7N8Fh+iDchcv3x49OD4+PRyaGjJiCpWwIlbb222/2UpiUiqwWbnKGCgAqHSPuGgYPdguE1u9dBDPVHbICGZ9G6x2ne/rfVc3PYUhHtrqwVl5eFrwyW08AKClsEF0Z5EQ+0iyGMxvJAYAACj8tgutN3mRMbLCqnPusZG4OxO3WBqDZ2mSsy4ybjap3xoz3900H16+3V7vF/D9LHJnyYP0chg2UQWJHDOUGU1VlSyn8LaB9A9tf/v2A1zO7JTItKuGDqwRluPeKaEu+w5HyQSpaSc8G1dtLJl09sza0daD68ALE1+srMmtw+712NZuu+m3O892V1vqMV/ko8qcT11UcPN6+Nse7tYOEaSP1RLOS35KGaPnCzgSOzSt7SBaKY6cwEoydUxW+QiS4kM89a0Bp0HG2ub2w5vzm/ebd6/eDZAh6HNCmim9WfHUM2ykS4V5EzX1l0vOdpS7Q2WuX1/U33hyfHQf4tnsNhLfsZOp/crsMsBLpceGeVZzO+Apsl7Q/B4CNM7KWNvIOtvVkYWfrPu6dsOogbTWa1YvbMYG/Czl6cIRuh6mtDeqT1fLMGZhBDff9fsOZjKACQ+4n2NtPFBq30i7MzxtItlKlnrFk8XzXk4F0gk6PVxcbpXNdpv91ft9pua05VMmWurvp3o7w4Jw5hqk0PguUufvejbiqG3bd8/fzc4OskIV88wUCQuu/MAqKvhkBodZDc5fNrBVNM1Sb90HPZKDGHotW2/ZxNyATF/bihmaAPO3PEhW66zvN1fXm+uqG3JFIXL4OKwiBHtWnJrFqqs3w6Zrd0O97Zlbl1QqZDFh6ww+39tKTFLs0jRIshMImV7MDhA+iB+MEhBnBPp6fXHR1nG2EHDEI1RShc9YDPAwo7aSj5tsjuVX0E/WWKqJA3z4/O3scHX/2Zq1wGVh246F87MZKwjY35PROUm9pdStsPsDJpiQxkDhHYyY7Ta+A7PoQt/17VD1kFxdwh1UO9ymWMw2mx3Aex/itEgWpVnMLGsx4otos3O7W9/s632127cjjEQzpG4sj1d67KF6DhgKdntMR2aYpMyFBckd4LbtuqaGEjKQd3A2H/bVh3c3jrVr+Mmg4h6IDeyHFXzkTeAA49Q7raZ9mqZ50JqqKW8+ut7ffPny7PFcZyk2B+I/Pziq6iawoE1JPz5rM6YGVMsIt2Xqu7cGFDOB17CxySBgrm7a/b5pQM7LDP9jugmnNpjcFEer286+er8Byi8ztcyTj8/idTNQ0bVqu/r8Yvdu14wK25Q+XM1yuMe+dR3rVohNgk9DwspAJeVMPSUBhqHad0AVIJ6zhbl5V2+vhiQv2euiXCpl+kmSMgrBtkGG7KNpCMHUX2+EXwGWe2Kmqa4mQKWVBtpNYTZYlJOVzfXeMoSdBlFIACcvo0yY52RPSQcLnhZwBBnhBuOCoav2Vd0OMIp5Ps0SAcDkr7OvPVqfrJ8l6Z68V+1d/Ou39WHZZconsYfavL/pO+zCehnnmQKRHZmLZTZeToL+3jqAUTYgYSeGoalws7atIQExsE2R5wdLM5sroMy7ehA1tSoGqZcLU6ZLZjNMPbOstwYijxOaGsvaCqqS6mEqdn3RMfkGRbjdbG/fXw0OqBzGFpfhjrDHUnisZ5QLG81dh8rCezf7arvbA46GosQmxs5mLh4AQFgATDcJwoZrlYuyKEs7Zq2PNvv9u7bFM2bsJp0VBwMeqQRJHQmlgEVAZHE9SyfHwplMm2JI2QUd+wGGFRJb96DSSewMCEtRzA/BWrOLd1J8gfVx+2VkyVQw8lVv+CQOrFt0REhjqhNrDHtDpb5o6IeL5+f5wSo/XQxWX729vHnxJitHgVJqEhvpGjYyZIJ9i7jEyI5Hv7uuPtzsXFLo+VrnhWaEJ2SpZp6oY8oWp4oPS2f+1POeAsSy+HS5GAHPszJ3Q6hvQR6YgOc4IJjihKFLBe8Eghz73rUjkJ4uCjZzieu1CR4AdNGyAdixRoRtw6w0SNI0y5mpJFSZMnsSW4nuerylzBQn4whJEuImgPmBBd1Si/Dhi1d44vmT+1Dc89+8jKtN9ngh26jGr0inRBiClBQkUZj6T8dd29mkKNdHgMnSceczI0NR4hHPw/JCKmtwPZ4Vl8u6UUc9UcHAOvgkjwI8lcmxAuN0lCqT5xlTVONUWhIzLa7Tvqn3DSg5u8hxV1CVJMmH0PfDMHSuvq3fvd1sLga2AiWEEOxHFs8RommSCHEEs3eiKPH/P21ijIusoC8GVh2lmtDa93/7efTZC0ecZOdHi2hqlYpkVBKbFlOWCxGZwagleAb8LC3mSd5Jr7Xv2wbKDPOZs92csDmNEomfAoKyVzhn9UC0LGcnB2vbVwQy4FXw7QOYdBE5Iqq0TICFOsckT1UDcowxS/2xlwbsuO3cDPSTws1YPkPS0gH+/POrX//0bdOBwhKqa2nTiCZvIa2FvZMmeQq4JF5g2KYBJdOIiIQVQxxoNLWEs7TEWogeQMBUuEMAwkAdh+vE0uCFXwI8EtJVMjsKK3W4tJt6gNdyvh04MOBC4Yc6w/1q8OJQaKwlggaAeSbgUMug1+tIiqj8ft/tdtHA1gSWXTNqmMjuacvalb7xHG7DyIGU080Wy9nRga/jEexWfOkQ3JuXl+/fN9GmSVM9FbcQ+04DUjwDVF6U2/QDcAFr6JntG+w0WkimcsRQ0OCHsXfMj5IwSukIY1kEvDKLK2bfpmGVxVRHoNI8XSXwlDC1UcIyxPW9gzhN6t1AytqZ8w+35xfN+5N75sG9xWF8zw3pdrf42kPHGWFAo6GvqrFmKn3s2nG7YbqlyOCxibZUXPX9Z5++vrrazdeL5TxjzCXXhXAKnMf65CRb6LaFTMOdwXtFu9a/fnHedwkIPhuZWCrPgTKR1O+N04Qn0m74vTQj22NdB2uuWcA1ldmxHAlf9axxZCwMyMV46XFmxQxchQ0qm/yVB85j2bKSskCVpSDXTSvdH2O+XEEVsqQmD/DRPC8/XtV1MLeLIty7d3J2PO+q+w+PSP3SErp4/eWXaXngodz7fXn6IOyukvlc3XswQFv2txefvvj1L9/nLXCnwUEt1/P5qoRyAJvjb/PlIh4q6C74/dizDx0e23JZU0VuBrc3SnP41Oso9jHIIBYGVafQvpqY+DQSLYhCxpzhUTJBCLbPoSSw1BLRwyb2sRucAaQLUuY7TQyTKVis5U/ymKVlnB2UhsD4Hkw5SGfvyxnIZXlox/vDTXUOJu/2WXrABqDUpYXKssWzj+eHZyNDvFVxct81WwCGftQd1nS5Gd6f/3iWHhyeLMokX+Ws1ilyBiHmBZsGzQhSG0QBor4BsNptWFSRyXQcSEIqBdfRRCjkuJWawGNkZPaEl5pN9niN08Sx+K6lA/baZwKbGYoJ7PaAdwA6AK1o3WwFTSeQhDvgGADOMWIBEjcFYK9t2JltHXSfgVjIZqHGXHMqDZx826+7bnx+68YkbjfVoNV85Ra5S2TCkxr3213XdzO4mQ9X/rYuL97N292Ru2ofFDpV6TwJeRGx+9HYAVYrz2eFZwHN3hPpkUZ3fb/fWynh45pYSBbLoJhx5FQbWkNNIs4SyOirLg4ukChbtIZOcYrDQapkHkZqGTKbEmUyTg8y0Q8ZLB1DGNgkl/S97jJAFWWBqVlPxl5WzqQaE6l5T1MDojhadjyGTHPqSseSehZmnp8v83k2VO7C9Cb1cNUQts6W8/LwoMwDh7dEh8Da6c4sWmfjMgJcw7Fki0wENEgn0gDwOoBcwGIMAwQWXL+qB46UY/F9Gk8jxIArDGsyJY4STUAT/5opDsFaQOnBIH+cppGJX6B3BFgGJrc9a8ilfXSaV1VVXWRnSx4gG+mHvjdJp1l2yHphTvKINeMPbauEnkbMOLMDKfKg5QnHLuKoWraQ9H3Hwv1snubZjFXjWIpP2QcEvtlzfGLkYHT6uoHW5rME+w9JTEtWscGlRGxF74E322qPE4Lth07WdXNxva9snMt8nLsJChKmGLmEniZMyaFTXUCJnPQtyTQulj/GdzPZIilWjMLUopKkJgWZmdrnASpqFX3WRZ/046LUQQA/QTVQ/tDj6Zgvlc6YQP81MHrEkg8WUxgp6GdnjHVsPZix9WTYD6AnLXD38cIkZWx7NQ5x53ULIO0YqvaW3Qza61UWFelgW+wyCJGUHY5Sig9FGDowY041iWBVrjfVi9vWQWeiqURqqu8FYLRwIBKRgDqzZBFXhmEwU1SfSJq6ycoX6fyPRVMlGaSn2X7APGaqrm5D8uuubc9Ok9lCsYGDdVfWWWMTMDkT7iqQlJRHOu8Ue71l8osNU0NEosCdI3Ylcf5WkhQ2ATcfYIgqsKmo6yXSAdNktYxOogLOCs5fADZn0Vs0XxRJnsJZeJZVwTbAoA+ESUBHfbfb168+7C/raJ4oKc3+u7Z4k8LNKgZ8PccMAEm6aV6iiLF0JeFmjgTKR1MCnIX7UnssGymNDDLkM1LnY3Rz79F/8oe/t+huVP3OdZx3gVUoZghd3DSMXiYJOxtC6sA4ozZIFkRLGwf7zbWkB61r66Ghg1cc2mdiGVFWYZOx9ZYltF6zi28omBPEPcgD8X+zOZ5Wgihi6bDyoeFEIxA0H3xd1x+ur768qD372KaecPJimRopPX4yrXQiodN1mODhUmPp2WAJf5AGtCmMxXwVg/SGjZV5nA/sHOmqEH5z2zz9+3/443/4h827583fwi47PmFQTdczaEo+gwtILB/kzVXWd2yzwGLZ/CpdbdHdxEvOjGFhc+KUgYEDGmFBD2ReuvkkMEuUDLEPTD0Lw2UkUk+zKlm+wEhUDzmF+2CTxjBs992nb3eXXZSaaBo2xPMdWQUjfSqyFRNQkJYoGbgnk0WlFU26V6bYtqRGvaQ9CUZjIVHEpmA35kVTvRzG7xwcrU/P5rm5vvqC+ViQ34HZI8Zme3a1cmkTntd6AOgG0CqoXF48j4TKHSyizAVkioiUQKKzKsfxa+YEhg6YHVLsrAYKYYw6A+wJRQYjyu3EqfbWNzBL3RClOZbhgMLq5sXF7WfvuqBTfTfAFQYykSEZjENyxgorYtnkyrFt9LRmVGwzldGTUv6LDfHSNCSzqu5GE2IPocVSoZ73XfRiX+8SVo+zSOHwdHf6Uff+dcoia5Zn4cO0qRBkzaGObHnMslC3fdvGzGaqwIph6AJnW1JIMjMdARxLAp4cm5HNDez1AbLWOtO49Fgy12070C/bt2kSZyUvLGkmaF7bknTnY2/rpn57ffNXr25vRjO7G+vJOAmtEggR+6ClA4MhgFHfBSCGWKoDpFGGgSU/1dBM/bEcrKam6ZiTgnmJ4oTn+/Y3LsDzbQBdfVivZvP7T7vXn48352majByeBHIVx9gwKd9VRRTj9PK82dc+aqN5JGAX3FnxySTo741MX4zEjRlWD5G5sLIZ0sCMsuRaQELgleA8KaQ6J/dn5Kgf2sY6KCJoct/dbPe/fn7zZuOUdOcKLITMa6Gb0yQRZh4CzE4ibe3UvjC1DoCGg+bTYEyzWO/a3iawzE5JGTLCAcVh6/pP+3ZvGP168frdpurOTg/Kw3vm8KHfXDGGOibg7VAGKjRwhwyQS6zXCSxd1+wbGW+J883TqR1PGuDgcEYZmomdgYCzNY2hEFapJ6wkDLE0SbLxi7lwDoZge2CQ6GQ7dAOFGfZyu29/9fLyl+8b3I/YVrreuKV3rXZaT0PKpuEI3FspLA1SHeWCdOpIhoIWzsg8KRoFNkDzv7KXTHCP8Re75jlwdBRBSz///NXrd5fY7sVyVT78RK9OORcgKyWuOQKawPLVbQ25hROANGXzOZDAdl+1VW9bQKhBcG4Coq44Rg5SxEFdWksOUeUB9DHSUP0+5HUHIs68zNRaQSYPeyRwtmpridZFu6Z5/vbyp19s9kzTT03/Xw0mjvVk+4mTOC+XC5PoAXY7YSgMBg201HIucjJ1wzIQfDfZbPyqmVrGo5roebf703a/lcYcalfkXr56V7XfW83K9eOPIVbNr/7C3lyaPLYRyM6YkLmNbHWE124HHG5aFFVV3W4qli0xnCLD4UiN9chcBEkaZ2rq1OJAIAVdP7LXEzaPrQyxq+gCeYycy+RHV2831bYF1Opdd32z/+zt7pb2fpxGythplONd09fdYG7COXXX7Mn6YrZkeBlyqGQsuvRxsNCQZsNPg70ZVGP5EsnXte1/st2dizQL7sYD1W/fvLm82a0/Ol2tluOTb5SF8f/h/+FeaMNpRAE2mXMC8HVfOyn6MPPFqt1Xt7f7iCNR4sKN8BAAmkwB9Mxx9eCp2QFrbyHot3vuxGy2OlxHYzFWGwZtKb6aU2W6fnez3+271kZt22z3uw8tUAdHX/i7ObUCKPWUZoj9eDf+W3q+ZIjQNBxVG8gjPcc0q9qzA1Ka5WhUlLSgS5+sH2tnf7bb/CbIvC6lhasFmMbXr169eXvx6P7xfDHvepc/+TZOo/u//+XYDjDPkm0T/jpN5XUsS8uKLJoVdbXb7u/yJqxvLXlMAscUc6W2Gbp9f31TbZsbG88XVWQ7TklvuzEMhFmutb2vu+H6pq57dihAKDbteN3L3ItoCj5IxF7mm7IkUOrm7vr+2R0tJXB0cxJdookY9T+7f18ggpFx+dJ6NsrICameAq785b76yQCfLhEumX0pg1H17dXu4Ucf3X/w4GC1yBK13w/Ls4eL44PbN6/CEES8WIAg80ZJZ6bmO1a7mhRnznwHWw850NIz/AHBLW3QDvyxqYYKHNx14KaEXewm7pqma3r4iP1+t6v9dtPuqo5lkNBS537zZvt2GNkWJR27CUc6x4VSHIuqTCZ9aalmLDBP2TiTiC8nvqJ/5Fnp//LsjPsgNmYU/CPWk2GpK+f/uq5+0jW3MgNimqAtM7KxdWygvLjtnn3t6yfHh6vVHH6w7sPRoyfzo4Pd5XvXdvFX4/Gn6IY0hxHGcXgbB56y4BhnMcDvAZPWQ5SUAIPgscNu4/s2kjH89Fp2qHcV/hk6XzdN3fdVQ+AU5Gxgv26q7m/e7Cs4a8V/0njE9pVKLbTJ9TSRQIl14EyPjIYxUVOCRwYM9BZQHtQ8SFkXq97HaZynjcbLrvpNO3wZ3Dn8LraPM/A4RdrddaHTChgTv3rx2S8+ffnkyYPZvDg4OXTn15udP/nO75q8+MW//hf79+cs3RSHRc/FIfHsqWJQy7Aeq6mboe5SGVcwKpu+u6TVjtgxMcqUgxCkmi9i2tc538N29P0ATQDQhAVie50C23q3b947MsYhTPVZFGia4EiSJhwdN80lpIWU2jgxNbwr5ygBl+E3IBH3Sck4d4FWdRPsX1ftn+32vwBwSNJIXmEwToPVRy/tDdPocS2z7XqVrj56+vFyXsBScAhp1YhcPF7fu7e/vmyvb6O7jlKWtsZSe8aQGHwjOHiSQj27AcbBDAG02zf4C19wwUKroYcDBoLmLDQcGRj+0LajHYBq8cDwQUpGAO7q7m9e3lwM9EPT6PJpenEi874BWDIp7YKj5ngDk3LGhzTYSeYlmgog2HH0z87uQVKx4JsQ/rZr/nS//bntNozppjLcDaTDTaPMRO3HaVLh1D2cphl8x7e+9d2z00P4hcVqWc7yBro7jAf3758+eeKGdv/hnL8q3ajTuBvm7GVaPsckpBwQPln0wBdfDD2ZNVTGTZoK2BN7IEpLmZWPYS1ZXkA5YX2BNV2UfPphsxtkorXkNLH+DNYhNtCOTNFepGyEjUUvEhCZRFSOYuGE+YzSGPuPH56+V9GnYfiP3f5TO8AcwGuy6mMazyOtgeKDJFEugQrrp1GIfNKm3hRF8Z3vfjeTI16s10WeNVvO+12dnp48eYLPfnj5ku2qtDPh75LmgEM23M2O5ZS+lOvLsmJWFjMGYgsWl6VJkaepkdc5CIemLKSZXIGB0nxxqo/OfvHyzU1tM5lpzMSmAjJVWRTnWpf4mt+ByST5T7ARuBkLKmX8t/gM4X1erx4dPY/D28jXYHZgMpIe1lK9FcSqOklekYGyg38adSMYRaS9zPPnX7z+1ne/9+TJY9/34IXz9TrP07aqQcrL9eHhw8cuTq/OL6MwQBwTscwchzphKJbmERtaH6bB9wndl/TRwBkwCAOOb4EaICYMhKZsHWvtwO7pMN7/wT9oIvWT//izJtwFHugdaC85jzuN2RXD3l8ZJALSUaRZmbIUlG5ET2/T0DJuIegnHz+MjZFtke74IBHcMAVpZZLwNDg4mibLSHf7eKeJUommsZjL2/q3fvTbB8tFV7c4xNlyjtu1+wbPWy4Wh6dner6ud02odvE0/ycwo5tOA6ZjilgvhZskp56VVmFgwTJJPRgFg8xAmBxjxLep4CRZE2GTw2+sn32z73c/+8WnFcAUrkkMR+uQShonEetAJ2I41od+1PAq1Mc0mYZOyWDJCJutv/70gbS5RkLFGI9nwbj6qutrwp9T2G9yuJxJLyBbcDzWAvvz5Zcv7n/07Dvf+Waixrbq0jwv2f0Yt1XL2o/FbL46yNaH+6q+Pf8w1WHK4AIeyNQAL0VYkkpnk/swckienIbooKQW7spbmYsBAV7ff/T3/lE+L2x985d//auBi1SJsAvRJHLubLKUiqnjhLJGoWYiXMvYkbtXLQQWz2EfP350ZqUYgnQNOg8GnUC+jKQ6JaBGO+aneKy0zqu7Nmk1jURmGh1b/Onnr77/499+/PhshJfr+qws8nkJFaurFugK+4K9SVeH17f79vJWyhijqfIVMpeoSU5l0LSaZmtJ5aKSGSmy/+MdC4Q6g4DOvv6P//PDx49N5Nv9zc/+6ldNkJoAWJWUk7c58pLd6+xn5WI4lIBMK411mQqSmEbriGySz0def/3BEfeIbSnYM5Bmlq3nQtAkiqGn9w3JpI67Geok7ZrvDTBSEMBwvzHb8+dmcfzd3/re8Wo+1EBIQzGb5WWOHd9tG4jNbI5nyMuDozEvq+2m228Mw/VCdaZLE+wyHymFwUamKigZ/yRlPmz7MpJ5Vo///n/66Hvfj2yPfdpuLv/0J3/dQUYILdJ8PiMSYEEuLRl+f868Eh0H/BNhJUUvYUJeBn0z/i7mW3/r6QPO65AR4vipYx5YYhAyb19egMLs4F2QUSt1V34ndRDTFH2pai+K7PXr88effPPZs8fzPO2aFvoNuYAriJyv9o3O8/m8BJKCvVg/eqRjv798H09yweSBm5ouR4lzT6O+JTEpBEhsPpSibvqj3/r9b//hP1VKaseDqzZX//7nf1MHGQDD2dR8gVOaF3APpkh9mjG+Rn4dZQpAkzXLKZvnpgyGpMRJNpz++kdnk/p5js0hJ6FqSigCRhPblsgMR3lLzvT2l2iyEYKwGPNLExlqqXW7311v2m9977v3z47zJAEZwLWK+SwvMj/0VdUlZQHQxTcT6Ozes69lma7fvyV+gu8gy51Mj1SfxDJMJ5om5rHoFjat6qKzH/2DH/9nf4xzBcCCfOGyu9urP//Ln297jk+MOVzM0qSkucqwH+mYpm1q+tz0IiKF1gWnxxk9FYrKGHEvg5H0tz6+P6U7YK9VkjCpKe8pk4iamWoyw/SqHA6AmFrixmk6SyJD6yRHQgicZMnbF68XRw+effLs8HDJIa/bCi6SozXSZGhAwbt8hj8F7t15fe/pUxiXm1fPPcux4kT6PKYhe1OYQMPwC8fZu7Cz2cd/+Mc//Cf/dL5e7G9uF+uVY+tL2Fxf/Nlf/LSy0YyjpxjRiB1fycI4x/SWDc0u+MbEWxX3GRWjlFBpOtFrOgMOgKFqTK8zonXQumesgjoiBfej5EglzsNSmnGqd+Z/TAqTP0xzSKYXbWmZGpuov/3Z5yePP/ro6ePlaoarVNs9tr2cczIx2BI4ZbGYwXT23dCP+t5HTw+OV+31ha+rhJOFWCsCXs0Ju0kWmD7y29615dk3/+Eff+NHP1wfrna3N2mazxYl6ChAx2Zz8x/+8pcftk2ZJSWrkkhUpjfGiGcgAALhgnfudVRxiMJ4Ezjqt1D67tU5DK84/QlVg5UxVoqdIf6ZzOJTX8UupKtHxXeJkGiaY8PYldj0RCwbx7xPL6OBynVwDNHDj7527/SgnBW4IvYCJhVyAYNegUJH0Wwxw3PDuXajOfno6b2PHpsyq/e7oRs4tIzT9yixQBRsTHj0nW/+wT95+u1vlmVhgm3r7ujkCLgY9LUw8X5fff7m4mefvVhBBXM4CsWGHr4kiTHdNCvGaQKlllmeSvdRtIn8W9hzltOyjknLuy30N5/cl2QJbZKW9mg9zb+WGYLEWtMwZRl/Jb0XMQ+f8T+pfXZ2evuTFEmMU3XZ7nZz/PDjo8ODg/UcjiO2drfb41LlnLPN630NgzJfYis0I5omPXrw4PDx09npI7C66uZmNOXi4cdn3/7+6de/u/z4OyeffOvekye46bIwo+uhuIcHi7qqGOCNLBzQ5bb5kz//5dEqyVI1wTzPAXZMzVBhjRy8TE7haySkPARM5mr059a1jDw64wczvbEI+oxlJRwdyBBmiNglxRYL7qQaWKguqUCphmYNpRAwyYrR52vmYzmkna9hyIu+vvyzP/u3T54+xSmdnR3Njw99uN5cb6D0s/USv7bd7qEps9XiJISbm+0AM3L64J4p9Pr06Fu/jcdPVgfrk+N6D84STAq6EM3KdDlPNtf1YjVnGsQF2N12t0/ydHV0cHTvNLgaMkl3kOd8QyN4FJXVD3ZgNJBp/eRuNj4Pi/KwCdHPh/a5jo/hHr799MHEfGDuoOFCuCVyHWsvbzdk00kQRjBNDRclUdKXBCXJUhMk0jON+pQpXMBX+YfXb5anT0G7ylTBKGRZ5ruuqtpcSBUUud7VSZ5B1fXom6rBeoB0Xn7Yvm/N4vSsXK7gcS6ubuq2+/L1B6+zZ0+OC+WHzi8PVg5OvnflLGurCix637oXb863VxeLeSGFB5zXTU7npaaDxZT0O5HU2XLyl9bs7ZFiWZCFHqiPciT1r3yPHiUq1BbSEaVE2ndvJ4w4mxVWSGsZCi1ztFhdBDtCYzp6/MhL8kPQvaIxh9fMws//3b/50Q++dbDiiMs1/kAuLq5vr3fH946WRwfBX29vtub0aHl8FEXX1+eXL9+9/fT5h2pTv45dX+2Hprm+ubl59373YfeDP/qjR8d/dLbgW11SGNqrPeCJloTNvCiPFrPHjx68+PTX8uYy5qyAMO3Ad4NJII6YYAjjVFMHqXejZMBZREaHmPBdA5H+ztMHnC4Yi6zr+AZ8oLM5AEkiTn3ioPIeGylWZymin+ZK8W0SWt5TB9xGXQFHoFFlLIcQaPPu9YNPvvHxs2ext/COwHz4fLurOeJ8UYJlu57BaMCstMh++bOf/p///T+/+vUv49u3+3cv5tDN3S0sTKHDkwdrd/n27fuLRuX3758uFqD5+7wsHYOdHDG8A35p7E9/8bfzDHRjTDmWDyg5DRJuZ3gGKj+9KHDK2nBcylQ9NPkXGfP7jY8fOMl7Yh2pzFyANO72zch3J6TCiGWmzvQeGnkjWJbmidjaaQis5FnlhS9ic6XMaiJl4WZXf+9HPzo5OOg5NifBXkCHASfwm+VijtvZtu3a/ovnn//5n/zbg8ViVmSLwyOzOoCeJ1kuGW8ORMJt9xfvPnt+fvz06dnRIvQWIK1r9mzRDAE++cW7yy/eXMVDlScy9Guqm2LkgaBVYIlkaaRykF24kpGUKnZAmIT9Fp88PiUbN0omXHMNIC5YDewUaQSzdVK2LlEDWMVRZitp6dmRUYN0IjIJTKa4KsPyRjPhef3h1eeL44ff+/73AWC6pkthKsoS0gsDoRKDr6Fzzz/77F/8L/9HdX6dcwiMNsWM8Su2ME7vK+WLRezQ43v17eUXH3Zg9ScHMziIru4IMd2Azfri5YdffPrWdhtwvem9rdMEOk7EDVNee3pLLNsv2UVhpDaG7I5FIFzRt589oJlg9XCYGi9YGJel0KBqXwP1GAHn8mIvvtJFsxdODyz+ZSAwWD6HYfSR6MpMzY9sSqMnAeB58+7yuz/4nSeP70eshGizgvOnmAGpqiQ1u/32f/xv/7svf/HF6ckSqmxGEMEYeKu3QyLREfbkBlZoTbW1r754dV6rH3z/W4tcwQIA7jgZPHl1u//ZLz7tq02WGakhlBfo8E2PYKQZtJqxD0n3jvor1ZBmFHagkGbDRjx7hMMmm/ScOh2kDk5x1kVcZLph7nJI+PJU5q+n194JG6btAHwpUuMlcMJuABk1Km8zUZJTBqFPqqvzMV9/7/vfPVov4DictWkp7atRdP723f/8P/3z//V/+FcFx2EYbDeH4ngPDkm0lrA8IpIKTexHP/Q+NsW9R2N58OjRg3UBMmEk2E1ivqv7v35xffXu7arkqqZawemdvgIGGaRgsI2T0TRrptVUHcjHNFIZqOTFYvLqja9eTzzKu5kg2QDCh6syGeX9G5GPvU8p8zpYZyQWKu9kZahylMF84HtmapGTHlKa1Uhly8W/+b/+5Rdfvh51MlvOaSBrVgals/LVq9f/6n//9z5OKsheXXddjyNMOESa95IQBeeWJnyPBF2gj4uzr3//0de/8fn59u1NC2A7Uhj5opKizBar5aAzthtK/St7sWQweCQdRkSZgCLw9np6B050NyR3DBPz/v8AqhtGnNyqxNUAAAAASUVORK5CYII="/>
  <p:tag name="MMPROD_48147LOGO" val=""/>
  <p:tag name="MMPROD_UIPERSISTENCEDATA" val="MMPROD_UIPERSISTENCEDATA"/>
  <p:tag name="MMPROD_NEXTUNIQUEID" val="10013"/>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32&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23&quot;/&gt;&lt;property id=&quot;10236&quot; value=&quot;0&quot;/&gt;&lt;property id=&quot;10237&quot; value=&quot;0&quot;/&gt;&lt;property id=&quot;10238&quot; value=&quot;-1&quot;/&gt;&lt;property id=&quot;10239&quot; value=&quot;3&quot;/&gt;&lt;property id=&quot;10240&quot; value=&quot;1&quot;/&gt;&lt;property id=&quot;10241&quot; value=&quot;-1&quot;/&gt;&lt;property id=&quot;10242&quot; value=&quot;-1&quot;/&gt;&lt;property id=&quot;10243&quot; value=&quot;-1&quot;/&gt;&lt;property id=&quot;10244&quot; value=&quot;3&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property id=&quot;10151&quot; value=&quot;TeamSTEPPS Master Trainer Module 6&quot;/&gt;&lt;property id=&quot;10152&quot; value=&quot;TS_Mod_06&quot;/&gt;&lt;property id=&quot;10153&quot; value=&quot;SCO_ID_TS_06&quot;/&gt;&lt;property id=&quot;10154&quot; value=&quot;TS MT Module 6&quot;/&gt;&lt;property id=&quot;10155&quot; value=&quot;  :  :  &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10;"/>
  <p:tag name="MMPROD_THEME_BG_IMAGE" val=""/>
  <p:tag name="MMPROD_47404PHOTO" val="iVBORw0KGgoAAAANSUhEUgAAAFgAAAB2CAIAAADDUcMlAAAhCHRFWHRYTUw6Y29tLmFkb2JlLnhtcAA8P3hwYWNrZXQgYmVnaW49Iu+7vyIgaWQ9Ilc1TTBNcENlaGlIenJlU3pOVGN6a2M5ZCI/Pgo8eDp4bXBtZXRhIHhtbG5zOng9ImFkb2JlOm5zOm1ldGEvIiB4OnhtcHRrPSJYTVAgQ29yZSA1LjEuMiI+CiAgIDxyZGY6UkRGIHhtbG5zOnJkZj0iaHR0cDovL3d3dy53My5vcmcvMTk5OS8wMi8yMi1yZGYtc3ludGF4LW5zIyI+CiAgICAgIDxyZGY6RGVzY3JpcHRpb24gcmRmOmFib3V0PSIiCiAgICAgICAgICAgIHhtbG5zOnhtcD0iaHR0cDovL25zLmFkb2JlLmNvbS94YXAvMS4wLyI+CiAgICAgICAgIDx4bXA6Q3JlYXRvclRvb2w+QWRvYmUgUGhvdG9zaG9wIENTNiAoTWFjaW50b3NoKTwveG1wOkNyZWF0b3JUb29sPgogICAgICAgICA8eG1wOk1vZGlmeURhdGU+MjAxMy0xMi0wM1QxMjoyMzozMi0wNTowMDwveG1wOk1vZGlmeURhdGU+CiAgICAgICAgIDx4bXA6Q3JlYXRlRGF0ZT4yMDEzLTEyLTAxVDIzOjUwOjE0PC94bXA6Q3JlYXRlRGF0ZT4KICAgICAgICAgPHhtcDpNZXRhZGF0YURhdGU+MjAxMy0xMi0wM1QxMjoyMzozMi0wNTowMDwveG1wOk1ldGFkYXRhRGF0ZT4KICAgICAgPC9yZGY6RGVzY3JpcHRpb24+CiAgICAgIDxyZGY6RGVzY3JpcHRpb24gcmRmOmFib3V0PSIiCiAgICAgICAgICAgIHhtbG5zOnBob3Rvc2hvcD0iaHR0cDovL25zLmFkb2JlLmNvbS9waG90b3Nob3AvMS4wLyI+CiAgICAgICAgIDxwaG90b3Nob3A6RGF0ZUNyZWF0ZWQ+MjAxMy0xMi0wMVQyMzo1MDoxNDwvcGhvdG9zaG9wOkRhdGVDcmVhdGVkPgogICAgICAgICA8cGhvdG9zaG9wOkNvbG9yTW9kZT4zPC9waG90b3Nob3A6Q29sb3JNb2RlPgogICAgICAgICA8cGhvdG9zaG9wOklDQ1Byb2ZpbGU+QWRvYmUgUkdCICgxOTk4KTwvcGhvdG9zaG9wOklDQ1Byb2ZpbGU+CiAgICAgIDwvcmRmOkRlc2NyaXB0aW9uPgogICAgICA8cmRmOkRlc2NyaXB0aW9uIHJkZjphYm91dD0iIgogICAgICAgICAgICB4bWxuczp4bXBNTT0iaHR0cDovL25zLmFkb2JlLmNvbS94YXAvMS4wL21tLyIKICAgICAgICAgICAgeG1sbnM6c3RFdnQ9Imh0dHA6Ly9ucy5hZG9iZS5jb20veGFwLzEuMC9zVHlwZS9SZXNvdXJjZUV2ZW50IyIKICAgICAgICAgICAgeG1sbnM6c3RSZWY9Imh0dHA6Ly9ucy5hZG9iZS5jb20veGFwLzEuMC9zVHlwZS9SZXNvdXJjZVJlZiMiPgogICAgICAgICA8eG1wTU06RG9jdW1lbnRJRD5BMTA3NjlDRDFDRjYzMzREMjk2QjlEMDcyMkUxMEVCNjwveG1wTU06RG9jdW1lbnRJRD4KICAgICAgICAgPHhtcE1NOkluc3RhbmNlSUQ+eG1wLmlpZDo3MUYwQTY5NDBDMjA2ODExOEMxNEQzNzA4MDAxNkYyMjwveG1wTU06SW5zdGFuY2VJRD4KICAgICAgICAgPHhtcE1NOk9yaWdpbmFsRG9jdW1lbnRJRD5BMTA3NjlDRDFDRjYzMzREMjk2QjlEMDcyMkUxMEVCNjwveG1wTU06T3JpZ2luYWxEb2N1bWVudElEPgogICAgICAgICA8eG1wTU06SGlzdG9yeT4KICAgICAgICAgICAgPHJkZjpTZXE+CiAgICAgICAgICAgICAgIDxyZGY6bGkgcmRmOnBhcnNlVHlwZT0iUmVzb3VyY2UiPgogICAgICAgICAgICAgICAgICA8c3RFdnQ6YWN0aW9uPnNhdmVkPC9zdEV2dDphY3Rpb24+CiAgICAgICAgICAgICAgICAgIDxzdEV2dDppbnN0YW5jZUlEPnhtcC5paWQ6NzB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gICA8cmRmOmxpIHJkZjpwYXJzZVR5cGU9IlJlc291cmNlIj4KICAgICAgICAgICAgICAgICAgPHN0RXZ0OmFjdGlvbj5jb252ZXJ0ZWQ8L3N0RXZ0OmFjdGlvbj4KICAgICAgICAgICAgICAgICAgPHN0RXZ0OnBhcmFtZXRlcnM+ZnJvbSBpbWFnZS9qcGVnIHRvIGltYWdlL3RpZmY8L3N0RXZ0OnBhcmFtZXRlcnM+CiAgICAgICAgICAgICAgIDwvcmRmOmxpPgogICAgICAgICAgICAgICA8cmRmOmxpIHJkZjpwYXJzZVR5cGU9IlJlc291cmNlIj4KICAgICAgICAgICAgICAgICAgPHN0RXZ0OmFjdGlvbj5kZXJpdmVkPC9zdEV2dDphY3Rpb24+CiAgICAgICAgICAgICAgICAgIDxzdEV2dDpwYXJhbWV0ZXJzPmNvbnZlcnRlZCBmcm9tIGltYWdlL2pwZWcgdG8gaW1hZ2UvdGlmZjwvc3RFdnQ6cGFyYW1ldGVycz4KICAgICAgICAgICAgICAgPC9yZGY6bGk+CiAgICAgICAgICAgICAgIDxyZGY6bGkgcmRmOnBhcnNlVHlwZT0iUmVzb3VyY2UiPgogICAgICAgICAgICAgICAgICA8c3RFdnQ6YWN0aW9uPnNhdmVkPC9zdEV2dDphY3Rpb24+CiAgICAgICAgICAgICAgICAgIDxzdEV2dDppbnN0YW5jZUlEPnhtcC5paWQ6NzF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3MEYwQTY5NDBDMjA2ODExOEMxNEQzNzA4MDAxNkYyMjwvc3RSZWY6aW5zdGFuY2VJRD4KICAgICAgICAgICAgPHN0UmVmOmRvY3VtZW50SUQ+QTEwNzY5Q0QxQ0Y2MzM0RDI5NkI5RDA3MjJFMTBFQjY8L3N0UmVmOmRvY3VtZW50SUQ+CiAgICAgICAgICAgIDxzdFJlZjpvcmlnaW5hbERvY3VtZW50SUQ+QTEwNzY5Q0QxQ0Y2MzM0RDI5NkI5RDA3MjJFMTBFQjY8L3N0UmVmOm9yaWdpbmFsRG9jdW1lbnRJRD4KICAgICAgICAgPC94bXBNTTpEZXJpdmVkRnJvbT4KICAgICAgPC9yZGY6RGVzY3JpcHRpb24+CiAgICAgIDxyZGY6RGVzY3JpcHRpb24gcmRmOmFib3V0PSIiCiAgICAgICAgICAgIHhtbG5zOmRjPSJodHRwOi8vcHVybC5vcmcvZGMvZWxlbWVudHMvMS4xLyI+CiAgICAgICAgIDxkYzpmb3JtYXQ+aW1hZ2UvdGlmZjwvZGM6Zm9ybWF0PgogICAgICA8L3JkZjpEZXNjcmlwdGlvbj4KICAgICAgPHJkZjpEZXNjcmlwdGlvbiByZGY6YWJvdXQ9IiIKICAgICAgICAgICAgeG1sbnM6dGlmZj0iaHR0cDovL25zLmFkb2JlLmNvbS90aWZmLzEuMC8iPgogICAgICAgICA8dGlmZjpJbWFnZVdpZHRoPjE3Mjg8L3RpZmY6SW1hZ2VXaWR0aD4KICAgICAgICAgPHRpZmY6SW1hZ2VMZW5ndGg+MjU5MjwvdGlmZjpJbWFnZUxlbmd0aD4KICAgICAgICAgPHRpZmY6Qml0c1BlclNhbXBsZT4KICAgICAgICAgICAgPHJkZjpTZXE+CiAgICAgICAgICAgICAgIDxyZGY6bGk+MDwvcmRmOmxpPgogICAgICAgICAgICAgICA8cmRmOmxpPjg8L3JkZjpsaT4KICAgICAgICAgICAgICAgPHJkZjpsaT4wPC9yZGY6bGk+CiAgICAgICAgICAgICAgIDxyZGY6bGk+ODwvcmRmOmxpPgogICAgICAgICAgICAgICA8cmRmOmxpPjA8L3JkZjpsaT4KICAgICAgICAgICAgICAgPHJkZjpsaT44PC9yZGY6bGk+CiAgICAgICAgICAgIDwvcmRmOlNlcT4KICAgICAgICAgPC90aWZmOkJpdHNQZXJTYW1wbGU+CiAgICAgICAgIDx0aWZmOkNvbXByZXNzaW9uPjU8L3RpZmY6Q29tcHJlc3Npb24+CiAgICAgICAgIDx0aWZmOlBob3RvbWV0cmljSW50ZXJwcmV0YXRpb24+MjwvdGlmZjpQaG90b21ldHJpY0ludGVycHJldGF0aW9uPgogICAgICAgICA8dGlmZjpNYWtlPkNhbm9uPC90aWZmOk1ha2U+CiAgICAgICAgIDx0aWZmOk1vZGVsPkNhbm9uIEVPUyA3RDwvdGlmZjpNb2RlbD4KICAgICAgICAgPHRpZmY6T3JpZW50YXRpb24+MTwvdGlmZjpPcmllbnRhdGlvbj4KICAgICAgICAgPHRpZmY6WFJlc29sdXRpb24+NzIvMTwvdGlmZjpYUmVzb2x1dGlvbj4KICAgICAgICAgPHRpZmY6WVJlc29sdXRpb24+NzIvMTwvdGlmZjpZUmVzb2x1dGlvbj4KICAgICAgICAgPHRpZmY6UGxhbmFyQ29uZmlndXJhdGlvbj4xPC90aWZmOlBsYW5hckNvbmZpZ3VyYXRpb24+CiAgICAgICAgIDx0aWZmOlJlc29sdXRpb25Vbml0PjI8L3RpZmY6UmVzb2x1dGlvblVuaXQ+CiAgICAgIDwvcmRmOkRlc2NyaXB0aW9uPgogICAgICA8cmRmOkRlc2NyaXB0aW9uIHJkZjphYm91dD0iIgogICAgICAgICAgICB4bWxuczpleGlmPSJodHRwOi8vbnMuYWRvYmUuY29tL2V4aWYvMS4wLyI+CiAgICAgICAgIDxleGlmOkV4cG9zdXJlVGltZT4xLzI1PC9leGlmOkV4cG9zdXJlVGltZT4KICAgICAgICAgPGV4aWY6Rk51bWJlcj40NS8xMDwvZXhpZjpGTnVtYmVyPgogICAgICAgICA8ZXhpZjpFeHBvc3VyZVByb2dyYW0+MjwvZXhpZjpFeHBvc3VyZVByb2dyYW0+CiAgICAgICAgIDxleGlmOklTT1NwZWVkUmF0aW5ncz4yNTA8L2V4aWY6SVNPU3BlZWRSYXRpbmdzPgogICAgICAgICA8ZXhpZjpFeGlmVmVyc2lvbj4wMjIwPC9leGlmOkV4aWZWZXJzaW9uPgogICAgICAgICA8ZXhpZjpEYXRlVGltZU9yaWdpbmFsPjIwMTMtMTItMDFUMjM6NTA6MTQtMDU6MDA8L2V4aWY6RGF0ZVRpbWVPcmlnaW5hbD4KICAgICAgICAgPGV4aWY6Q29tcG9uZW50c0NvbmZpZ3VyYXRpb24+CiAgICAgICAgICAgIDxyZGY6U2VxPgogICAgICAgICAgICAgICA8cmRmOmxpPjE8L3JkZjpsaT4KICAgICAgICAgICAgICAgPHJkZjpsaT4yPC9yZGY6bGk+CiAgICAgICAgICAgICAgIDxyZGY6bGk+MzwvcmRmOmxpPgogICAgICAgICAgICAgICA8cmRmOmxpPjA8L3JkZjpsaT4KICAgICAgICAgICAgPC9yZGY6U2VxPgogICAgICAgICA8L2V4aWY6Q29tcG9uZW50c0NvbmZpZ3VyYXRpb24+CiAgICAgICAgIDxleGlmOlNodXR0ZXJTcGVlZFZhbHVlPjMwMzEwNC82NTUzNjwvZXhpZjpTaHV0dGVyU3BlZWRWYWx1ZT4KICAgICAgICAgPGV4aWY6QXBlcnR1cmVWYWx1ZT4yODY3MjAvNjU1MzY8L2V4aWY6QXBlcnR1cmVWYWx1ZT4KICAgICAgICAgPGV4aWY6RXhwb3N1cmVCaWFzVmFsdWU+MC8xPC9leGlmOkV4cG9zdXJlQmlhc1ZhbHVlPgogICAgICAgICA8ZXhpZjpNZXRlcmluZ01vZGU+MzwvZXhpZjpNZXRlcmluZ01vZGU+CiAgICAgICAgIDxleGlmOkZsYXNoIHJkZjpwYXJzZVR5cGU9IlJlc291cmNlIj4KICAgICAgICAgICAgPGV4aWY6RmlyZWQ+RmFsc2U8L2V4aWY6RmlyZWQ+CiAgICAgICAgICAgIDxleGlmOlJldHVybj4wPC9leGlmOlJldHVybj4KICAgICAgICAgICAgPGV4aWY6TW9kZT4yPC9leGlmOk1vZGU+CiAgICAgICAgICAgIDxleGlmOkZ1bmN0aW9uPkZhbHNlPC9leGlmOkZ1bmN0aW9uPgogICAgICAgICAgICA8ZXhpZjpSZWRFeWVNb2RlPkZhbHNlPC9leGlmOlJlZEV5ZU1vZGU+CiAgICAgICAgIDwvZXhpZjpGbGFzaD4KICAgICAgICAgPGV4aWY6Rm9jYWxMZW5ndGg+MzUvMTwvZXhpZjpGb2NhbExlbmd0aD4KICAgICAgICAgPGV4aWY6Rmxhc2hwaXhWZXJzaW9uPjAxMDA8L2V4aWY6Rmxhc2hwaXhWZXJzaW9uPgogICAgICAgICA8ZXhpZjpDb2xvclNwYWNlPjY1NTM1PC9leGlmOkNvbG9yU3BhY2U+CiAgICAgICAgIDxleGlmOlBpeGVsWERpbWVuc2lvbj4xNzI4PC9leGlmOlBpeGVsWERpbWVuc2lvbj4KICAgICAgICAgPGV4aWY6UGl4ZWxZRGltZW5zaW9uPjI1OTI8L2V4aWY6UGl4ZWxZRGltZW5zaW9uPgogICAgICAgICA8ZXhpZjpGb2NhbFBsYW5lWFJlc29sdXRpb24+MjU5MjAwMC85MDc8L2V4aWY6Rm9jYWxQbGFuZVhSZXNvbHV0aW9uPgogICAgICAgICA8ZXhpZjpGb2NhbFBsYW5lWVJlc29sdXRpb24+MTcyODAwMC81OTU8L2V4aWY6Rm9jYWxQbGFuZVlSZXNvbHV0aW9uPgogICAgICAgICA8ZXhpZjpGb2NhbFBsYW5lUmVzb2x1dGlvblVuaXQ+MjwvZXhpZjpGb2NhbFBsYW5lUmVzb2x1dGlvblVuaXQ+CiAgICAgICAgIDxleGlmOkN1c3RvbVJlbmRlcmVkPjA8L2V4aWY6Q3VzdG9tUmVuZGVyZWQ+CiAgICAgICAgIDxleGlmOkV4cG9zdXJlTW9kZT4wPC9leGlmOkV4cG9zdXJlTW9kZT4KICAgICAgICAgPGV4aWY6V2hpdGVCYWxhbmNlPjA8L2V4aWY6V2hpdGVCYWxhbmNlPgogICAgICAgICA8ZXhpZjpTY2VuZUNhcHR1cmVUeXBlPjA8L2V4aWY6U2NlbmVDYXB0dXJlVHlwZT4KICAgICAgPC9yZGY6RGVzY3JpcHRpb24+CiAgIDwvcmRmOlJERj4KPC94OnhtcG1ldGE+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KPD94cGFja2V0IGVuZD0idyI/PjGGY7AAAAAHdElNRQfdDAUBMjPDOOcyAAAACXBIWXMAAAsSAAALEgHS3X78AAAABGdBTUEAALGPC/xhBQAAUC1JREFUeNpkvdmSJEl2JWaqavvmW3jsudZeXdXVG4jGAAPIgBQOOIN5GJF5IvlC4RtF+MS/4BfwF/jClyEFQ3LIAUGs3UDv1V2VlRm5RMbi4bvbbqamxnPVPKqamKiszAgPd3PTq/eee87Vq+rsb/67/551RmfQF+e865RqpMEY40w1Deu6zmAG/cQMhS88VXWqxQOqbZgQbdt1LT2IR/EEZuACLV0LT5Ctwek3RtviO9VKQ9ZcmIqexpjgbV0bTHWMqYouhXfoWmVYlipLugAuLqWhb8NoJTftRjZ4cyZYh3dtW4XbME2Fa3eM3hS/w620uEUD33H8um0ULtQx+h/jEAI32VUVLo2f6W4ZxotbM/Eqk17U0aN4nkHf0FVpbJbJucAl6L9WdjCFQfYhu+hncoN3UmkD4voYG91Bx/uLkF3ozclMDV0BP0qJ8ZNdGTd6e8G6uAnVkpU5WQFvoWjw+AHv2eBRug6GYZpStf2kkGXpCsrAe9F7MqVNT8NQ9Fumb7XFCzmsSG9O04bX6omBFWgU+MLd0KvoVnA1PJeTP2gX6PTFOpoa1RvMMPRN4n/9mt68THuAYQpthJZ+RwMkg3U0p2RIzL9i5F2toSeLnIhsQL/C0/CYbPF7Q3BmWR1uGHep76jD/DN6G7oVmjdyHtiXDEL30NLE4TpwXqN/pL/ftut/FlbX3yn9DqPG+LjauwQe5niv3jTkOBgF3gw+xQwTJsdT6UJ6QnARWJiMTa+DY9Ar6CbIFnimwHR1ZWGQBzKyRdPuLURzX+PmyfnJoK1gNvx4P2MUHLgnoZTsb9qkMMTEwSk5XAz+ovoQZfqtaBS40ZZT8HSdpPDraGK1D5LJaHSYK9idkQfpuSGHpouz3jz0pL19yLjkQYq+0f9T8HaSvId+5iYjM2kn0c+mfwTdvaHjEzPVadt3TUVT1zsYPUe7Nxecm21TtYhhfG/ZCHsJ7OCI404i1IE69I5c4R4M7SY0CbB5k1et4wUMdmy061lCYibaFq+guJKNBhZG8dBqp6O4w4SR77YUunS7Sv9MhiZ3U+TOeoIURQJNmyILYnz0tK53Mh3JBHO4SdPUiEaua5L98SpMF+vtyDt6q/7XmFFrP8kaCgzcA95E3xfT8CllI6XUb0OWEYKQhW4Kt02eJAtZVy1QF1OvwwQI1jRCh5XKEoc5gR+ZOpC7hm6zoX/osoSpuFuDEA6XYybvCBfJf3EVeru2vYebTumpVr03MYp+1gnyBaY9ufdfox8EBZehXZXiWIc6rmD2cGhogOix2tBD5TTnhKRkUDwDP7bkjMbeIgSZADTZSg34uCXe0t3QM7hpchNBU2dNXYiiNijq6AktoqrJyrQuJbywrSvWcq+KBl7kKQFDtVyVSCFNjdvDfFkds+iGBAGbUnswovnXIY4fONPj2t8VAKAT5G+KgK/VTk8m1pG+h12DgoFcQGmcZH0kYKqN3mz9A62GIoyNa5glJ8GrCUEM7UvknFJbAVMiOu1g9EXeBpAjl2C4dlWnuybdGnnWFFVbKW7VJWJGVmXVFA25kFRSez+F//zO96In8VAY7S5LgDuObevEpSx4L+Edd2AQpYQgt8XfZgcXhakpWgxKOpwCgQbMOqlTZg+NhM0a4VgPEgqv6ygB7ukCjK3IKTCSzsSVNdDp/Ijn9UBqMJ19YXFYnTCXwWSdzi5cZ1BELyJCh5S+NIVr01Z5W82L9areZlWWl6VkDJBC0VOVRS6rpitbA+SBm+Q+ZUMgU5ZdPt++dLfHQxeQEbquXytLGLdFVbZtJRWCJDC5y7ltwfc61zYD2/FdO7BsT9mmRRhm6JwLL9D3jovTDFEm7hN2n8D1gHushXVpimmwfYw0pkYQRbhIGNFq0+mMolkTgp7BSyh7yU5HwT5HqB56FIWg2VVtua12y3x9my2zOquNLk+rVYbJ6VxBmJ6WEq9oBd9KlTaqKeFA+hqahPnCSKRRrivLMNwyhxV8R8wLhQiD71S12jFlY8BGYwlmmbVr1QPHGgRe7DSB6XjSxBApgjqd3TXi94GwjwNNCum3FOhE7Yi3EMlg96QA/qXRRZtNYwFRgJayAeKqT2M6bgieuegdCnEBu5AzmERskmz3anX9NlmldcpUXXfiLmvSXLqWmPg0OwmyqiVqqdZ5mzedNh0YDM0H3rfV5CRRhgMvVMaibgPbMGpVyM63WOSbQ99K0gaGtEyWNJ1HJKItcrUs6oFvjyN/7DiRbVs1uaWmP3qGCAQUV3tujLym2aD2AprXPq/0qZqCyOz6X1NQUr40dALWpFQTKY0oBDD0PUGBvpwi/mu0aZPdrG6ezS9nyQqJAL/Ia9V0ZO3D2B2FlO7mSdNwtitkSf7EXQ1sSGrwlsrQt2IYuTJKZXiGQRboADGU/+EmadtliZwEwgksJEIQD9s2Wo3TeDf4/U1aLfL6ZBKcR3Fsm2bOGeJU6jESrtHtkm7QgNdTMhp2S5mVclCfDDSRNHscIdIKU8l9HqWAw4XgvgS7GnQoURFytD1ytjUC4avFy4vFVd5Zlu1YtllLw3NFxIgdjwJQdDVLmnWtkrLFjbvCyAuELiVSDLvR3Akc3aIANywyu2bAjH7E3zXZBZmel40qGqAGt5FIBCuazmEMHoBJhWfllXq5yPGSc7+NcSOG6N2MOKWOdErD3Z6JE0npdK7HrBv7gNH2gUf0CqIzjPvviKW02rtgS0LY7l7SaHdoZa2qebp4vnj5Nt1U3A2DANb2Ax9OS6GR56HngNS92VTzpN7lLYyN1wj4eWgBlfOGCFFbEr54bYfwgnfYJkE/oRQzMCy8RJCndBYIp03+i3HlrRo6FGLzvD22Tdu1kVdc3mR5e7kqMMjWkgFzgakmXg2OR7OrcyT9RUm31cNG9JPRdfLoIYJIshYrBikiU2hjaW8lGaKJNmU4/QgJGeRzVXTlbXr77Ob5m/WdNOPxwRhYACFDJIAyeOv6js27Z5fJJgcqdZPQCWPMJampvGyKunM65pgsslheU1bCs+u2q5tW8yKiYlwzlVb/gW0qyBqAqCbUeKOBZ71dw8TVMXmI5XpgJM0uba7WpTkxOlu4cBlOiben96yn4TSc+7RJfEqQ/OkxQDuLuReNsMI3yoo0cp9ykC8E8RSNrl2bVsnV7vb57NV1ljQiOjw7jwIPeXCblg7XTogcz+QXV9uO2ZOJPYoRMQwcYrvOyrIBUha12qQy8kUfI8LmcLYSvBxxSXKPSUYYg2HkreGbYN6IVYqjQirfMXEnCJbQt/IKZpVBaBq27QmO1yJ8FoV0nLbF9CnuOMIsW1toxJOqZ4w6TJQwdYowtKQzeoWjWYnR9dpR8ypikLqsoGsTxHy5fopSRZksqtWr7Wwjy8ZwpmcPD04OW1WvFmlgM1nLPvxmd6XnhZOh63qWlHVZlG1Vg1JjjsCtqqaNAtNzxDppCA46Y5tJeESISZR4c14r+HsntMqoFcEnSLsjCOpchzgMMADwUzUsb5TdkmwKHCfELWfFrur8opn6bNfI2HXgCW3F904tuKLMA4nHCfOIpPdKhfV0mR5llg1X6SswWq909DytlI1eqkBIGW0m5HWZJAh3xsdHp2cPT2DGvCgCR1CRxrQdxy1qdvLg+Ph45LiAPyUIbpAvwB1YrsCI+EFkHw3gPcQAiQd1mO3OsTQKCAoZFzKQ0bQHtnAw4Jbov2OTiMHzLcsytNr3bIFpBj9FxJUdi0YYuIXfbKuuArUT3Q75cug2FvQK7kOQ3CAmKNRe4JJl+woGiVoDWUNr8K+ltGaW2leQYJiuGkFcQh8Z9XW2utktkGaZNz5++ABKa5eVkFUmqT/kjaCspBeYLu7RFgZoZFVsE7nO2rzSWKAZbCGNplZ3qcRFNTvrYgdDohoKJ/rMQtMCVE6Hvo+8IIEpbZZXgD9I37qRgctsU5RFEUdOKTvJLfCsXVJ5juWFXr3eNq0qFAMfW6+ywHP8QBSNdJWmWDSc+0oE/QgaLZnSpLADDLWagpHAJ0SgfMG01KOn083iwYarm+3d8/mlVG0h2fHDc26Zu7wGd3aFqKSFsANdtgmwO9Mxy6oqS5Dq5m5T4lq2Keu6xqSAUAEf4Wm17CKX+y5HQqOcyvgwdHVZqEPGObHMaRzY4E+Y76bZ7HLYGzqsYloLCuFwquXB4KWkfIxEtljnhwMXX0XV7IrGCmwkhrs0Px8OjKotdqWjCw9MVxyUVquq62t4Rl+gM5HzDZJeXCkqDWmY7KsiOoiQTrp2Ua4vNzPm+axp4snUH8RpWUMCkLmY2GVdCCINydF1adW2eVHWrWvzhIYoHEtsNzm8Fkwxl8z1rQbxzZDleOCaoNuIwknkDF0Tr2+kcTTwh4ETuK7SU9NRLlRpJYuWwMpyTBd5wYN6U3FkbssasAIO1QBumWF5TlaTpJOdbZhmWhbbxhkGXBW8LaEHv04Ghi5d7At/TGOj2VfcdOQwXcDRPEzTCfojWCLTq+xum+VWHEO+DQ4OpGFVsoSc8jx/sd5iXtuqhL7IqsZ1HdO2Xcu6u1tUpRoO/XSbECkgctkRcDB80wYWj1zTscy0aGCFaeRgeFSKEWzsO+MBAh6mxSOAktIxBU8LgbEaQDOr5cQ+NR/gvTjmVAThSSEPIlekdavxBvjUqmqbpm4cub4NjUg1ZE0QqaLZF6LuFSa+NTVH0nVAbSxK/dppdE5nRVvddNslghJ5p1FmMLJdd5kWVVbGAahkzcE+63ydZAbkYBThCojJ27st3vTkaJLtdgXub+DndVNtW9cUaV5Flhh4YhDZiLzD0A7DIPRs+GyeF3DIwPc9x7Ms07Jt3khkEBjX8dykLI1N1lhmS8VoQa4qlUNFXapj+q67y4oYjuR7mJYapNO2drJzQF661gGRK/f1WrUvIxFFZn19tyN+BYzQaEqFKbDvlszR6gIhVR2NpchXdbNYJ6YXttw5Oj2tmLHd7mIT02AWyZY16eVsAWcd+z6scLdJwSlc0zo7PUg2yXqVPzo/ELJaAM8wJghq23SBiB6HmjaZ6ZlmGPjCtiTeG0nKEHgcfmNCcUNmNjXDkzjCAeTTGUYt5qMQNqAxI4GO0XKgDxK3sOqyajdpPnDtNO3yqoVUQ2ZtDJ5VdRQ6piearCGNSYUDXbemQnxftiAGZPYEqueXpM1aXQvTz0jselak88WS2YFpOVY48gfhi9dvVFm6h5O8LHeLeZolIASPjmNQksU2W28Lx7am0zjP8jrJ3n849R0+X2TAdg+/sAV83RNsGIN/Oj4UCuPwCOG5aYIph5EBO8gLtmO7iNnaMgESpqlTG4hoVXcaNU1iigYVeFQf5m2Vl3gMTjEJLeTJRnbA46alWUaerljnDhxjXcLaJB77zEjKbC+9qXirdCrt9pUrbQ9OFLu2jTuVvp3fZWllxyMg++HBCBxxeTubRjE3zfXtejWfr0r14HwK/lg1MoH27Pjh0UQ2dbrNHz86GQ38YrMR3PSdDoIab1oX3dE4gCfbtgnrevDlKOosG+nByUogIxPIxB7+R562GaUVGMIEkbCsuqqqum6LElweSRR8Pimr0KWKpyTWxBJk5RFJNrBMp2mRSsuWOS0r6ir0XQNJHRyD6spUH0cEUPWJxA2hpUkWoFqT6rU23ldRObnbOs3VfJ1mCHkDdN4QDsLvbr1WRT08H0hmXN/ctLUaHozcyK+rJkny5Tp7eDaFb9/erQAQg+EIkY8wCz3fsuD4yLZdMAgHgxixbUggq+0BEBwPYR/4YYTg0yVf0simDbB0uNXUJXIoF0T5EEGsqVRTe6ZRN+TjRiU1peqExfEGYKibtAKJbTsSqpj3tGxDm9bcWtYKz6y3peVZvcDUHLXVRQeu1w2gPcBjBOlgovtEtETpqetiu1xuwIv1WpEK4xAQfjebh1Fge/Z8sVhiqr3g8GSCuSqKarlMKtXFkb24Ww1DbzwZQCnrlE1rS4hLkEOI8YPDiR8ENHrPBRnB+2rMZ6TkXR+0iTJBX54nR3DhD7R6g/8QxqYJjoskN4r80LV0dZI4OzSLBPfV9WnIln5lsukIBfOKSglUqwHF9iC0VIPZ0PwSmKQRYF+11oKs2y+BkNAAHPN2Ico3tzek/6CCLZfhli0TXCVNsjjysjp/eXklLDccIcD9tm5m63S2KzFGZDvWqsPDMSQPdEaV7GilqJWOAAcU08OJ6/vACxOz6wAhXAwfxBsjRHCZVGpWeBoRPlocgZxtbKrN2YaOX3gEUglcKfSdUeggrWKWIFsRCD1HgBKDtSEpGsSFNg18AYQHRkGIQcNB85OZFK2UdKyPEU21jb6gS2uqsusJl2xLn73drMCXkRcaxaI40rbqiqJEXrFtdn19tV5to0EURH7TNOtdCZIpGZsO/GSdTsaxh3SI26gKva6pEM+gArAZiaYi520Ncg3kBE44yJMGqWx4hW9TedOxaWUENhGtBCXG2MEXMQ8a13SZoK4QzADV2AO9QoaF7gT/oGUhkn1ChzxCUtbkWp0B1AThaPSSmgJto+xENaxWCw1SItoUvOcL5A56vYt51koV6yRxvABWgeuCIFkIctdZbxJa0WnkbpvpRWCF282zIivyJCsDsNpGIpRhBagCpANbo71elDEw48SE08Q1WlAXJMeAgMOx8WUiZYJqmQFVLQy8yiQajaBn9C9uQHAH6ZTWIltZVVBluHfQK8c0Qpu0YtlCpBNbgiUZ/apB+GS0bkALROC5ujptQ5lz38JoERKSCt6QfHq1Qy8VmyTUmbYBSS+jsox5kYLRQz9TYc4wIFxMIAhn290Odiiqqi8KA4PbGhmtTfN6tak/OojroiRyBNMR6CBHdJhyaBm6PfA9xqhkgwsCHzx4dmBqV4E5SBXqwpG9K0jo6OHrFWGEgy1MpysrXuXVtkC+AEjBWwOYoWzBSjyzMZt2njQgl75FXCgHQFoqL+p+8QG5A/ENrolBscBplynr7hcHNdumZSEyhF6bpMqtrtGmrM1khRBJdts4HkBCIn57HKnLUjtEC7FVtxLzpxCKdZ2mBeAQdimK+nAM/7FJqhFfJZcDfYBqpFnFpBst/DyIQtv2uMUt4owIF6gMyB0bV/Zdr0OuEA5iBQycuA9ciQqitV1XnFtUjwAXkJLexsIzy6QCUeo2DSnySWjnJY2a7hbxYhAxA76CqTXULCEhgblnSlpv6JfSwSk5XghHMGlpVy/VIGW0Nl81YMNNTnrJLCnk4NQW8jdgGWQybfqChm5e6ChvIbHD9hHRRlq3wWgB3lwv1+ZpQnVBPMp4EHuMKrQqiAdOEMF1QZrcMMZwtd5rwTXMsiZ38If2+AgeLjwgAOtM+JUL13OianxiAGOzdOdUtG4GN3LDsDGsWTpvGypzIsHscgnNVsH2TWu7xF9pxZzSP0C0Fhp1GOCzoHjBS1qjLzzhtXWthSiV50oTwmnb1siFm8pCtuFxFIr9wjkJnl2WnRgjm0IFcVHBrAgNTLwfmrSe1pc2iBeLHNCa5dAN3OQuEgQgJwjxjRuEIA+mIIJk2QGGAqOqLBVBHHTcvHpDYz191+x7IIDWzS7drler1d3t9Xq3a1XNaqQ1kIkGXB0OdTSJT5Pq4u06FiwrWyQdzBXIj+yXrRAQutBEIte0lWgZEjSQpREgWy1VR5nuhgHF1p0CBJedkcEqTZ3X7a5sBKIPvmdSYVY2VWtRtTNNSwwew9OFvI4Kx5iL+xVnKjDqeh9AbbVcm1Ru1BTFNAej6ej4DLGAtxIYP6xsOqYT2vFQ5olsL7kTOeHBCEQWGRcvcJwOycVxkrvVzeuLL589v7pdLO/uWqagUwGzo/HIVfDKCiM9H/lny2RWwmu7qeDbShJz1E0ofZ8PiSjQJaReRAp8JKkoSegCfV+Nou4G3Q1BFBvemUm4lJpv0l3TebVkph2Mxo4fGst1VeQQ19x206y2dIajgevCJ7BN0uqxsmlBsTE6h1aLGhl4Mczrx+Hg4MgcHiXMgUqFH0QDLwSnHB878QiETTh2vl7AgZ3RJDp+lO3+ock3nEUtrZdu0+Vih5zUcsuPpmeAbXM6nU7GI0c0QGAkwd1mk2X5iS+uCukyY1cB7VQM2Ub1VzzdAtNGWqV2BNW6tsUdW8qUCIPW2Hp9i4xBnRJ9i0zd6epaVa/WsANil0OJhIPYdn1Igny9ATqCBS03u9EIpNmRtOpLxQAkQBA4BDkyJEIG6bbKc9f1IAs3ebrOCmNRKH6NnILkHoTRwXRyfHL2gPGBUYMdwcvbptKtJcqJh44fVZsFxDBe3lChq2K2H40nwbBzHS8ejHzPDcBZQRNk0XVNFAJ6Hcic6219KzsuOwCewxGPomdIlLNY1zQ1cJuwEfyc+thotb1f79XFbFrpYn3lVuqesCzPy6q0TB8artKqXlfxZQWpYxqD0IMGb1vMGNNr2QaY4piZu7cLWgszaW29z+SKFkr8wWTqjo4Q++vZDFjrReFocgTDgRxvF3dGlQla3wZ5hVKo2ro0/cCJRmW6U4x6b4qyKasassGzrKYscfv5drGbN6yVwGYXCcmkjowoCB6fTa/W6fW81KVZY1Or0BG2rjlBxgPdYGUkOMwWLRa6lkEZEDnDaPcLvJQ+dZOSLijXbZsh3yOCXVsavKpKknvc2CY55DNg0zVF5rjL1RLxTyVFi8euEQfe0dAnfWDafjyCq3Nevv/Z96cPHoajaTA+AMud396u7q6LvECgIbAwBGGoOtnB0ABHx9SLWR2tjpqu12a7Zisr2SImJC2F1sQAjg6gPpfbbZIURZGyuvKFGbh2FLigZ9CphwPf0IYw9Bpio0dF+kNopmlQubMlwcI7R0hDl+v7ggQpc2bqPjpdgxC01lIow/Y8DAYgmIE1JlunC7IcCqIbIfEoCYppesH6bkGvN/k7kEoOH40iIRXJQz8Ef3362e89/eTTEOKdmjbBNSrk8wCCjBhJh7FT66IihQfKQncUYM5M4EqHu7VNKpqneYHcDL+FAg+42drgB2+X2fOrlQGgtSar1VW3+vLx0fRwOIQpFPIrYxNhLNv9in1StYdUBKUCBJiE5FA/QlERhxBMk2laMNfrPrQganZ9Q4kCptQN1bKRH8BDzG2RA2mLLN9WxW6z2hX149N3PXdDVRbXNT0X1DVJG+Nu+/R44uIFvKXVSMM6Pp4eHB0BrbPtan13t7ibLVab1XqTFxmicTwYHZ4ejaYHlhdp0dOQY0LP46azDQUbV0j1u/k8KxsG9tlQjNjxQVLJeePM3t56J2fvv/+tD7/7/TfPv/ji7/4SouYwCg3dFDW0+bJQe0PILssr4Tsd8qXuPUUeoHJOs/cG1TcN9S1kmNO+z4bWhyuqjnZUEW6UCUJSmbYHTbUriiTZXC3LXHYPnjxcbH+Nb+I4NFguVf56mQOUP350DCcH6ZhGgcdUCc1WFuvl4sXFxRcvX92sdu742AenBPr6EFYutdBSyrKBj2DtdVOCNHJJRXrV5I5rQxktFivbbfwwZLaH9NuCf86z3/83/82/+5/+RyNd//BP/uWTRw+y6we79eXIa5DMfd89HIUvit19jyWcohvovj2qU4EmysblusnIMeEKOmtAAOimH1Ja1AdAGpSyv6RmQpiDSkEVZAc9A2QSk++64s3d2o8GT997wok77leZQ8FutmVd5qCWwzhQRV7mRbJevv3qi7/567/+s//w//56JoPzjxtDLLe7dWvIaNAR84V4V3VelXkJp6vzHdBY960xQ7aqyIBsmEFEi0kaJzGH4zzPQwc4L2nqNjfrZ59Xby+OXFKtVNO1xSByp4Fr/NbXqpJI5pQpqQ1MSb0+QQs6VPMxe2MZerFHUX+ErltRN5RhlA1VNwT1IJAhWl/WRV5nKQILSPOLr149PT8eDGgFfDZb7ltyGY8dYxS4sR9ZHIRCUqNQsn1+8frLyyv74PyHf/zPX7244KZ38OCdn/2f/9vJO++cBv5mdjV5+BSyuFkvhWq6OqWMH48NiYRlewb3OyMejiYDH7mbsvvrZx/ZrXgw7tj6u//DfyuAWCAZWZpGBzO3fXt5W3I/9qJHJ+a3lsnnq6I3REUtCCq0OXDXMxnyseNoWSYl9Q5qs/f9t3pdg9agKTLBPimXCMwBoSsoEvyozpPtbgsBA+h+symeX968c34E4QRymWZZ1eLNIHX8yI9AEOBnEvBU5Mv1dlfVrmMdPno8HkYXyfLJR58OTw4X51N7NWsOh+AqXfqL8clBFDhgt1WeUu2NmmG45QStW4Bx2VUJ64PRRROEivR8345iEQQGQindVmmaAs6MThwexPHYDX0MMt8sP5huYAh2P9vbtHJi8H2JgAXsKuC9QbSCkQMwvWzdl6eom6lf6aCbADcCDWuB5VUNbYj53iXJege9b+xyQrUXb2dxFK1TCmbHsqAzyg5x6IJoUX85A2OwarhRkYFTPD5/dHQ0PCiTf/3Hf+B59PT/5L/8U1o+SlMWnUGnm+MDqmWu5pDrFiaAvInamrmwHNP02gphycAjkKfcwIAkpbYWYKJlWgGLTMuNwrqOhgnmien+TgBUUbXnLxfXsgM1kl23LNqBj0CG7KUuXPgClFytm3g5RAPSQ9/vjEsb91V+ihFZA4RBPIocmitGtGbb3SaF0gCJxIC956+v3314Ag8qigoMT3d9GvgGtMz3QaZ9orKVNZyeTS1zEESDo8N4PAmHI9v1qEIma5lX0gl1b5peisTgYQKqxZjU1ASSDgoIOde2DilkGYBiqIZzB9wGnJVgxHKpcbdmLa9aZjgsrMuilm2JvN220zj89PHR22fX4Ps0paorm9ZkZqMXx2AKCAVq9uuodsdss2toKbEj9SmJRFA3SdXmya5vHqN0YvGmBp5TNxreh+6WCxAqqKnpeJCCMxBVpcK/pStOY9+JvNAejE/8kGuyYNu+5fuclInJDfyle24cs2M2yWuhy89Sd+gLQYV8wmwqQmIyBK3+UHFG5pnrhgjXwHfo/QRlflzN4DFEIqDCVmBMFW3qaJqyoSrJk4NBfDFLWqhs6ivLagxegIMHjimpN4/qfZjssm6JyVmm0gp6316ol8s5Nc43tOQntJ83mPcGVlS1Ur7nYfLjwFntssl0ggms6hwCwVMidKzYd0AlBmcPvCACabEcFwxJ6PoEmCKnPlbgB2RSw1hNdelvmqY5dWe4hv6ObM3cTtWhFw34NpFKIg3DojaVwfFvoPvwFNlDd0pTeQkM0JZNUXGoxApAw6BG3p2EP5lt+x0ZEKOxK4qGgbATM0a2l7T5A7mjgUSiujndh9lRoVQTbmoOkbT4SZhnAPUqqo13ugTS11OV47oFrkckktOCQ9s5zABE+I43GIw8x+2aEjcNDCM3ge5xqR6vu0WkagouG+omU33y1TtkMAGOLxwP72k0NVeUnkxdvnA8f7fbNrozoK1JiYDzIjr2OxKaUutHTqgBsIeTJ7QZAm+EkY3B7KgdlFAQAQLgwDhpBT10MP2QN5XOg7rG3Zi64muydt/CTqtbVQXiUdXUzKI9mZbgmrxEloDWpkoZ57agdAy2h3d1BRVC4bShY9tCKKg1rqutpt7pQG8G5e4DYCgvAYCopZWcG/5PW5As4raEC5ADoMK6UMZssB6B1DEcjiAqakygoKoHlS2oDXuAX/Zr9dS22dbAlsbiSHa6GIb5IzEdaUPc91sbiA5PtylC0FJkNLB5y+v7Nl3Wg6VeUdGLKE2RpmAPfZMybIURUXG2Y0PPoc4J/Cwwf05TVY3uIHaQIcnKNiJB+xjXnWAUxQRTGCc1X8g+UVOAUCOK7oV1QAUkFCZeJWn5qkaCEMITvkUTLJHqXECtt0bKqnzFPCaoWkpVZV3cY/umcopnareSAqkU94DB6dXLXnf2lAl3XlIPPFAT0EA15K6i2h3tQaAb1R2IQB3tn9QpBOJQEygY/TIJfg33llRfcV1dTNddWABaq64KQxd9dB+HQUV7WrIR/cIDkULoGNcnJQE4NHKqaGPY/eYGrhcZGW0pg9NRGFaNlC01rwMKHId6zhQ1+XA7tS1H7dLNcsft0HKQo308DA4K5UsLdH2rB20xgBEsEnKGXtJpGrwxbr7p9hUoRc0KbWAKBCgcvclphwHVJtR+ZUtpHqFb5hraYGNxCwgJt41sqrJQb6Rik1FA0lWxAgqB+gnwGqvtS9Qg4JVEDOvNbLpALgTMbphWp9tP9Ji0BzLRUutLP4+6+462OnTFbt13JeDCyjYbBMZgyvxGLS4B5Q3NLZyhXN4uDNOzh57lhkaeEdRJIn20UCd1FymymkXN+7RZAOjVSE/QmnjPoMGiar27Ai8CaaQ8q3dgUZMrbayiVE7bBftNbdTJ1vGM+pW40QrfExklGDv2rBpq1lCASc8jGVbSTgqj0lcoZZsijau+GY/Uq94bCHKq9Qi1iFpM2ICWNs+otCvoHcFUqiJFdsZAHIfKqwQRtPDUISigg4DIy026yhvPC0eDINuVy+tbyw2UZB70NE2o3mqhm1IVs5QhAc7CdqhlkXCuUvc73HrUrPW2OBAii3QHyXOTqsNd30BDq+FUtSVWSL0zPq6CIfQeYfKdwUMP4EgbsoqmYXqbCDI/J/IHyic5MxEGO2gnCgFGj9PeN9wjEo1DCQqUlnbzOAYok8sUxteUINQQ9mVRYgSDGJTTxKQCkoosU7xOq68QKclyfTdbpmUN8EzzFjdjpJv57cymJdMB67dcIX4hE2l5mHqAqBIDbLZskghNU6lvDKGXilhZq8rsAoBBq/cw0R4ivQaiyzbUy8p03xZAauyHlthGvnMwDKuyxMiQETA4G/iVSowekwAaa/OuLEms0w4Jo0uKSicaugyBD9DLpKVbQ7B9TyOhi+hM8JmmhEIpspK4IO0sZRZHjoZsWS6WgOBgMAZ+122brDdXd7PXszkm4v2zk+kwrvMtEh8oTBsHumouVVV1ek8ZciayGJKs4rT5Sfdc0yaB3/6iTUc6RVEfQdPetyLrrjqdys2+w9Qg2LMOvNBScnh4IKhS01LfiqV3Q9GCNmKcjwch5rgkKiGpoNE2IH15XSVZAm+XDXDbMlzHsJ39XjtCJ0oZVDDMsjJJyu26KLMagsqGwmRUg16vnv/q1/PFOnL86dkDZ3oIvjybXb/68gVyqhoNhBch02WbVXQW0TapOgPpRAAgwFRDpXvMSa15JXXU9c0uzPhHX9b92rcuLGiFcb9lRbGeYut1jU6XQwd2cOB6mCUkT/gLkqODbGBad/MELCKOwHLMPC8xyboBjq4V+TZmcrlL0mQXea5hU0rHXHd6rxuvKuhZpFTcY5mmdZWVeQJpIKIwmh7BMzcvvkqXm8cffvqBEyL1yLJa71bpZp0vbj/64L3x5JBK6QCpMhufPjo4O4LayJJ1w00QNdo9Q/IBzK+qCsxOCZCsWup96vbLV998mbpmIO+bsmkI1DLI9xspO2XqTuR+KZ0DbU7CwRqPVZRlqalhv0vHiCIApU2lXM7KUiImXMsERQXaebad5OUuzQ8moFBgTLzt+u26rOvbumnK4DFpke6KPOVRFJ2c+aHPoXHPHjrDAw4ajkwJx20an6ssS04fvxtMJmCsXUUVdMYQs1ROgxHhYMjxlaAmRsocYKQkAlrtmGlDpThqAvhHhpB6UzltRG77vvN9R0i33+bFzP1Gab3XxXOccehn1CdMOzgtYIRrZVlmm2C9iHApEMCI87wGaW/1TlnPc48OxkgXWVXSNrR+rV3RfgkgVwdJg9CkBRN4Q1as15Lz0eGR69ldkQOVrdAPA19RkUy0xHNjGMUfT63hAJ7U5Os6TYodgAD2aJBXRI3cDG5ql0VSCO7aLnyT1kWAjk2V7LZWFHXCheWN/+hL0IZo2shIJZnfCh/W91n2G9g1sALxTRcZKN/BOp7rUKsClBgIEgn0BlnKEAB+iZwqGE01qPRwGJ+enWKeaV2W1ApplY43hmUbTV8DpfJGU5Z5liBnBI8eQS9I+AKxEt3n3GFOaSnAdoMOnKqRlh+afiDbgu6ZCiVK72ukSW4kRHpn+iCYfLvepSyBpwInabsw9TmXrncIydvWZNuvMygGClEv9IZGvXGsM/b7yihFdNpBTKPf38W7vpcGQI4c0WnYJ5FNHWAqKVrXJ/KW5jV1+LS1qbfkegEUtzE6OIjKqEnWtMWJFkio08XQDfEUs1pxFek2WS/twxPhuRgMVcIaglvqcaNzFRR3wOCkIWm9EjfRgpXprfkIK64bdzGyhlYkae8krSORtFfbXYa8oZea4bSg+bSvh0XU4kOLK/cBwjVGOLrLDIKSfc2+tT7Vi35M7+DR2zPAO2A0KJ7AsWgNlVQMxAE1r1m0IYZvs7KupEMNK33+5UEYY7oN0x0fjmbJFqZRMBMipKiBl4qWiAr4QosEuV7xMIRaAdTD66j9lZZt+j2V1DQP8+G2BDWuIANCqjSQ1mqTsDQzHVMJi3hujaFJ6mAqK05tQy54StrUYTDxGt40Ge07RMKyLRggdO0y2xcvTb0TSrfL3WPCfoPGfj8PEap99yXRABIPILGusjJqPiSQFFRSsO2CtHlGTZ1URsIwvMANPAtK2bJHSVoen55y09L70U1FXQ26NIRo2GxAd+rNprMcNwwAL3bs0wI5/jNs8C7qakcoZYWsdogoKx7DuvDNer7I57Mi3bRlXsGhfU9xEAdJXR+NSmBcI7dceALVcU3Xc3y3LHYYAtMTgDFFobvKqe+Yk3cYujqkFzlVr8SM+w71fo+ssd8kr6udpL8olkzap6u3QlEF0XQ8aJaKyDqHc6ZF5QEpXRXG8XAYPn73g2g0DsNocHiCGEVM4baI5rRtulkB42zPh4HcQZztdvHxIRWRkZLqpgO+bTb1YtttMrXLBdUvXPvorLW9DNpvftdsVkiNRZWtlwvl2IgHyZXh2QVTKdFlaHz79PxkPAgAr9TQvPKIICMvko4wtA4nK9B+MCFs2iRIc17rR3SfZR8Y+r/O6E8U2XMqEA5B7VwOg99CpRm678/Wa/7U9yhuN6WjQYj6AGTrW3x6MDw8OULgjKZHcnW7P5KD06koGK0XDaAK20Hc6m4jWim6zVRWtru0vVk2L6+7WcZHnj0A8RXmaOBwt7Wj3eVlJ4u2SCveZOAIUVQ71ubZF41lJ+vdhqnS5kdBcPbeO/F4OiB6E1AfJCgjIyWcpSnSHsAbA7JApSCxgXiss7goqS3Z6K2j2VR/PkZPqChbCEP3eJJeAn2gHXJdn2RJjFvC9d1iQytamnzRJTJQatlg+iEQkMAcaoayN/rQh34BkelVAxsA63iA87ykIuHVL350PdscHIypCTkI7A8eu//p0OQBd0IxHNTrTeva0aNHVvp0++bN5Ml505brq1szPmCudTf7/Xy3Tn/+l+p2+8iwzqbjaDIajcY+3CGM8tWiyIqWah5GhlgN4mWe9gcdUBcnAMKk1t1+5+PXxf7O2G9xJozYW6E/UEBvrPJtT6SbfpUYA8eFqBmUsKp2aYuLwk9J02aVNG1ghK+3mXae5ywaBe6MTM5onw2s4OL1XhyrqoRYHw3G/jAfLJqN6al4hDiIMZKPHgvThwAOHz1Kbudm6IyOj4qs8R88jA4n+W4pohH3BnWRjK2ouVTDeDROuoPQt2I3HA8D37cdWrKu8my93jiDIfCJqjm+n6Q71u+Ah4+TR9CKHgQ4vwcIqo30JwPoR3h/gg+dQqJrif15LCDULe1kpsYXy3Fo4xTntinigBq8cEXoorvNVpHWwy+pc8b3A9iyzHPdtYrEbthxTCVqQb0CSH3eMD76zkePv/ut91rDK+tFJbd+nEkhJodsEFle4E0OOuE0LaMORtPModRbViuBKYN9Fy++3Fy85M9eDKlkHolpHA1iVVYW7eZTq7vb1Wo9nE5BYd9cvH67XPRZkwgCncWBbEZtWXK/33XfWWr0W5u0IUy92Uv1JRPkYdcIumZH66IVQtLGTFIVn3qfUlAsBch0bTBCsO91BkFdksfZPlXZwQKUhLAaSdnvmQSxabKiKQogBRKt7JQ1jMSTY3iq8/rt7vJtnmSb8n1Vd7pBQKXz5S4rBqeHeV5s7xbD4aBN0vzliyzLmzI1fvFzZ7Oh00ZCB07rxzG1KsMBbbdK06uLV/b0OB4NX37+699ITYv6sGeGRRpCIJFkSfV1vthX0fvc2RuiP3Cl3yZP+wmZCYywMNNFbujiCjDP92CCilZi9EFA0Neh7d2umpu7me5EaWzPVVW+26yrzjrIi3A8kkVJ2SeOgQ2eOYinh8l2g5hSsW88OuSh213e8l8/Uy9fFkdTq5Vp7IJ0u5KnjqcQjdtEhIG53XarZZFtdqtVBedEcJ1M7aEPJuJSwYTrIrM1u7y8md09/cM/7tru5fOLkgvfdeo8h8+7SIJK+Y7Dad8qnRa1V2NaCt1nTPpH91DpwpmhN5ODcuA9HMPLxVZvUm6rIvcdC9A2X2Ve4DcF1SSrrgsGwd/+9Jeffef74eGJQhAv7/7+N88fPGXHJ4fRwQGnTTkS0dEmdAUnjqskoZIayHngCDHAvXLPL9/eNOsEJvZ5Fz3+kA0P6XiVpm0eKKtrk6++2FW3KXPq48dmFMSh1WLiQOmo4mNCgAgnQKa+eP7cOXkwGMar6+vnF6/DKKKqeJ5jTAGSBViiySH9m3tNyu+xg+m9KfoQLNKWTJ9B059LZHSSbCOo+dyq6XSxGtSQNq6O4+U8KasaViNdUajjYbSyxL//0d9B7E2G3m+++OLff3n1LybHi9V2dJyH43GJLAAe6XvFJgWkeaNRnSVUWjLoWBBiq3LkHYxyJDuohhxTbjj6sKeqKEBaZJUnSITRkPswYyh9O5cg1BUEJIQweF6V5oMDfzm7u768PP34k7YqXz5//qJSFqu2ZenDCoJoEi0Pc7HIG91uvv/Tr+T3q+FkDqTY/UFfepnH0CeNQWvghug0CccUjlEkGWZgGAfjg+jNzdYMvMgWdDZGZxwNwuu0+OXV3eVfXfzdly80FHebZLecL4LhyI0HUJxWGIBllWkObGOQiEVB6xF0zI/ohgE0bDiM2Plxm5aQttAmDW1vyaVqS96IxyeBeQru3XCEZm5wcAIJTezB3cqSMngr33z10vSgNrzVze1vvvyqBLm2rdhzd+sNCCUEU+x6VLTo9l4gjP5Inb0Y6w+DoCp+R33Txj1MKOon6YRH5y3ReqwNCeo4ZZYigZydTW3PvNtmgevEjlnWDQT54wcPGyeyD09HMa0JWpYVB/bt1dvtaikcajJusgzADekJwucHQ2QgOiapP5bFtgAHCqNyuDEO+YMjdj7tjsbd+dQ4HomTA/PxmTqayNAHY2mpfZX644ajoS1EUxamZe6Wi5vXL6PJpK3LVxcv/+FuSxhpWk+fvnt4fGJIwyUSYQGyvx65XoDt+iPXNNlhvbijPf5Mb39ERsArafW163xoemoObqF7owBmMcs0tTh7+vjEtdjVaqe7dY152piWWMxvHz568vTdD3VvRjscRg6X16/eFGliI9HHIwBWY7Tpdk2tYkFg0VYl3dCm+j00ig75gTloT7doIduQpDyf0SFgha5Ht5rvcscHURhHwyGpCX382vL2hsZt2ovr28+fv8LjrmHstmvuRQ8fvWN3hkNFQ/GPDNEPnt2DhSB+3S9AU1+NPgyQqgzEMINWRNyWzAQvAJXyfE9v7pGhxd9/MEUqmWdVDVFlGOvF3Sfvv7dYLP/hJz+lQpBsueWenT+o0s3d9Q1kl207YTx2gjDLkiLPDBuID9emdTHaymPpzUwk+enkJDpjyaATqTiVYWqQe9iD/pg8AgHz3CiijZZUlsLc5MVqsTRtq0q2Fy9f/mqRUtanslhnBeFnv/tPg/PHlmNlktZe1NfDvs+XVEG8jxFykP2OXzpYgHS/aqm243F70BqO69PG8KpxSXK4mES4Q2QZjw9jkCYRT/70T/70e7/7R3QiVLE5iHRokJ1FMJkeHk03sxuYKd8ujboMhuPOcbfbtexIXRGLpeUpRJ5Na2SKznwASiGq/cALAzBwK4qh5GIMPvQcz7WgdUP8IvB4f44WM9NtgskwNJv6zZtrLwpJH3Xdg6dPTk6Ofu/3fv/8/GFDDR6JcY8OfF+b0CtpdBigJtMYN0G43gqrr93TTW0h2U0MZ0jrEQ5tRAdQ04l7Jhwm8O1RaJ/71h/8/h998u0fvPvxd03LffT0vT/5F/+K2mhsiwreyognU8+zl7MZnUZlSFrWGAygoPIsp4INYpKKKDCDScTV4i4yNGiSa3pUOjeDMIiGcRjCAqbNSEHAXg411uhlxFbBBIBkYDzY1MXrV9edfXp8FoYDJAsknSTNBMKEubstnQJm3ptAaAVk9MCpB2zufaTj/bla2iJCHyghmD6dze/YUSPAXcAairwGjbPpNAELtzOO7Pc/fh+8+uDo9JPPvh1HwzzNP/7423/4wx/6tqlo8SIVtjscHwDSVst1WUtZV6SyBsPddlvCTq5PKAM9Z5FLOHSUoWRNwZvSqmvLFFQlxT8KDLwzWevCUjYdp6GoRkX9ANvNZrtZy6aZ3c5/PEsxl3onRCRca3lzO7958/ryxTKZp/epwdxbgd3D5P78nL4rVx8gp4tQvaH0nljdSkSPilCxY6Q3y64Uy8rG5H2CQZh4nkrl6vXdm1//5mc/3i2v337+o9Vm987Dh+BKlILqEtFOOznDME936/ldniSyrPx4AH26TRMwdVqD7HRlvYUQENDLgvZ65CRpPI+SK9Xlafe77Tng+CbtV5NlQUIWMmS1XJZk5dWzm0VhGMgadVNRK3PVYPAPHz1ereaz5eJr3fU1idCBsD8xs//Tn0Yj/uv3P+76xR59GB71tfSnulLXZWMi1ckmEaSycpKbjtSbw2hBEcp8eTm7enX14teSuj/M0BUhr0exDnGb2pEhwKmhG6RO6gIsUpnnF0mim57N/TmI+95XMj0zbcMJqN+tKOBNHe3/EK3eZAA9kmbgaLssL9a77QxSJc1e3m2fQ/gQ8imqWQrmBNHJycnpwyeXr16/+cnfWdoQcAer30tI9Vv9h74haLDILpwehyH6bW17c+hTROlYNr0GwqTkelGVOTZI6rao7CCkpi7Oc+Ce7RRZQmthTeqOH3z4ybfN9G44CDGBtkPbfOF3cGU4HIRGXTd4I+Aj7AEHUXRUjK0P+iH4oUmybOYNQOMAMtQiozfeGJZbVzXSTVHL1WYLQ6RldXN1e3d9fbUtX8rOukfBRu94CaIQ9Gq5mD/7q7+EsjbvDfH1pkpTdxvv/+Z74DQN3ZTeH7HR9bTinnHpgiKtHQeGddy1F+s8sa2sadK75fHpmUmN5TJNMnot51/9evYn//QJZChi2vNpbRKEV1qFC8yjUnYJFQxsQ5hESRaNJiBe212CWQYjBA0gLIWHUvqh42rqIkXebUHnOW/LutCNM7s0Xa42Rd0sFvPrl6+u0/q60zV4/ac3R7mYl7tNR50prdtT6Xt36AFCu15PLXVpWpdw9XpXZxpSi3RdlSIBpk8woy4qAlFqD3Ex702x5uF1J+pi1WZrMTx+/5Nvz37243J7DfK4y3b20WR0MLr84lfjtibRif+IGgBUeDwa7ZYrx3Lg3fP5Kr+5TpPUHw1AWpbbDTJ84Hraq+mEsi5fEuWsqekCgQpWAovkWYqv3RZRUcyXy5uLi7yo1/drvD0QMr01gcahN332gcB/K2WK/Zg1LlJ0dPpB3ruD2G937I8Q0e0MJDckbT2lk+2AaEohb0tllcdntpRePEX8XC3n55Kdfvj9i6/CTVHED979J9/5ntXWzfLN+bc/BAyYFtfn+yh9tocAXCBABtMDpA/A23Jxu90s3WhAp5/QMWZ+GEbAuZZ6NEulG6JpvV91ZVXWel1zvd6sl2CPt+urt9CfdbevwfKvV/2/XvXes6Zv/pjfcAdyinvT6NqUhgxq0zP6cv59HZvaBjRk6pYPOKYFsFKs7vTxUHA5y7HfXl0hUf+v//bffvuz756cPwFNjGLaD1/cXnz7k/enh1PcOuMeRAGlf31AteO7bZLhApPDQ6jGIt2lu91uNaMKsMHuOpAIsKYAagrAQSv8dDhGTauHbZuVxXa9XS4Xu9WySVNHA32uC0mmse/A6b5mh7+VIL6GBv0N41+bhip0fRtZX37VLci02ij0mYaq7U8R1geQyf1Zsv1ZXk0NiDN9XxUry3Rfv/zi4YMnZSH/n//wf5ydPUD2Bsc5D51/9sNPB6FPSyFMVVXt0CJYv6QqOJ3ya+W7DbPEcDj0XccPAjBuTHe+3Sbrxc1t1lDvtg9a0TQQllWOVANwRXxWOW1iYMyhhVQGZyg6I713BLZvF/uGLJi/5QjfRIde0urnX2fQvrFUr//pSCGK9V+99xFdS8r92Z+6dENPrKt+4ed2PP5N1z3LCypQ0gm86uPPvrtZr5LdNkl26/Xy4ST8+IMnZ9MJ5IALxel5dUbnDdm+p7v3dScR8Jq6kKmbBN+DUuJp+B9cw/ccriqoLbBnz2Vgs0UJavKma/PAakOHU6u3oNNJWzptWW1a4/a3YLI3gfUfeYF1j5FIkBbVXXifNS19Ght9A4fXGLF/ITVj0XHCusSrlXil2kKp8vRB7ljXL579aLFce8Gj0+Nkl0aDweEPj5HPRsPRdr10bD6dTs6Pj6bjMR0dZpm6sdr2oyivCirxBYFu9JZ6K7pwwkHFdl1BBQ6DUWcqOaR5xE0EvvQ8OJdRFCnUhmtAkVie6xjUGEML6ZnKCoNU5ELRcrD6rUAwjW9qDfz/DxCWXrfQx/L2LtMfj9CfRrc/t7TrC5z6KBUuVVtxvpLNV8nu2gvSIMDN3c5mP7+ZffzoySQMoR9Wm8348LjtJCD8+Ph0u1ryrhyFoaDR9+dt6M0PmHOMyfGaEvnP9MJIgT3nKS2YWhaiAm9XJFtkSTiNoJM6peXAO0CFhggNr8yENbCdAKBN7YVVk1dlu1zQWjodlWIsqIrCatp804X3/s+/gYNv/vSsyezZpOZR+gRfioX9kVT9IZ0aB0ym2i3GX5Vf1fVb1/1Fmv7BR9999PD8pz/+m/H46J//wenz3/yKDn+dHMCTYa/Z9dvNaoU/ssoOBrT9n45joOxgUi9pf/QkHRVgWOGoBHHa7dwohkhRTdGCLFaFgRhzA/xVlTnSElQJyVYHSt+hk1Md3xvRejTkCQZSiwwOUEmWV+SxiV65bPWB6dPBgHpF1mt49Ddk4beIg9mf4cn2R09oocF6Wt1Xs7u+N0QfWm5+lae/tJyb07O/+fJzd7X8+PF7B9PDq9ev8zQZjY8nB5MXnD189A41JkTg8O8CJCB7Hcs8PX23SVcuZwjgsqgsypEQSdSrTFtwOcNI/OE4Xczq6k73lZsKxLnKIVY6Ovu7E5RaA5hPksr3OJ3ARb0u0HamGzDTbeE2WZ7r7U5JksIdlvd50nEcOo0I4MqZ3e4x4rfdQR8NSp2Ue1rdc2qNsLo9UJ8Be89FqOV9c/xwEwRVkUeqW95ejw5Pt9t1mSYPn77zq1/+DLE9Pjori+Lm+u3v/OB38mT79u1lmm3fee+DIAiQKWO7G8QBZnISD3wvBNgALWFjbrsdNWKBVYRSsXS9qvXh59SeChXT1Io+YsKi4lVZgD7o1rQWhtEHZkuidEQhKgTgFjxsvkjWu53srvd7+GjlDqQbcpM7bpOl7m+BJf1NEN0RcebUBS70oTHWfXmOaa7dfy/0Nj/a//DR936A1HV6cvatz74LWX1+/jBLUjpyoVXj6cGri4uPPv1OkSemRVPw+tXLp+9/mOWpMK3b6ys6JUGYhyHNNvTY+PAQyQ90niMZN42FUCpz6uF2A8uP6qqg7kfe76PXbeRQIk0Nza77bKhLjphhltZ51tRNkSYJTHBzdXd7vbhbASDm0kj1iWyeFyESTcvVG/VFmiXhfTj0AKmzA2UKrvNCnzXJUnr8vC/MGF9Lcm2Ljz/4WLZ09Inrh6C1AZRyXU1Pzl3Phbzjjr2+myPOvCD8hx/97XA4Go3HP/vxj8N4iGmdHh7dbTNRbSaTg0oaXuDiOnVZea5He7dpB4ZF/QyqwRT50cD2QtOPyFkYw7tUNR0ZBIFq0F4dOtmgKat0Ode/qrMdJee72e3s9q6BO4F6yQ5e5NjQdCHuvSrLWrXjyWEwHKuqsGVzHyDQlPc1KG0F8xtCuV/FMPqqFOspJkGFGA8P4YfbLAWSL+a3q9WS0QmRO0QHWO6jp+/lRTo9Oh+Mxq9ffHl4crZc3sFTPC9+8uTRejWnowqVGSL5CLNpmngwkDoZO56HdIAsQASNdgNXrIOKp34NmBzTib/taGj5hAUCtNIPhG3lyabRpyJBWqyXcwTp6nbWFBXSUt52txLQEEsinkUQT+DYYRQPh5NweBCND1S6NepK3FvBNL42hKF/pLMRehLZD15TyfuKPp4zGIw/+94PiiJb3s0ePv3w8PAI2fvtq+e+H1sWv3r16uj0IYI5z6kIGga+74effPZ9Oh6BiSAcWJb1+vL18u5mejCtO8sSRhB4ZZHb1HFGXSjCsqjRiw5EamVN5xYp0Gf6bApaVWf9Kf36HF7amlXkzLQRmMlmrXTX+vLtJZ1kp4ykUStFfdb6Y1xIHYyPzhEX291WH13m3F1duq109sRRh4N2ij2/7BWnXsE27jssWb/cR6TbML/z/d+F0hvEI8T5xfPfQAc8eucdpAnTopX0y9fPf/mTHz9+5x295ci5vZ2998FH8IK72Ww4PojC+M3rF3QeTjBaZuWY2zezFRhbFIeb9daeTiy9E8L2bW47ZboDeW6bpD/BvV+FRlyUdD5QLRmms6DdLPS5E5IO8Ghb3Ey/XxnKUrL9UfD9gjZeuJzPHNuGVrVo+a/Zsg5W8PTCnd7vu1/Luf+kkV5/870S79sLexqhLyg+/ewHz188y8CXs8wyzXAwGI4nQLWrywsYL012ALLhZAIzua63Wc+DaHB7/RY+G8Ux3BeIgPmAH13PZpSc6KOCVBQGQvN78COi6XlOnRgcLHYvaUpkitZA4GdpQg0uBUhTBb8g63e0fbvI8+V8ns7njusURdUyvq5U2jeqcDoDIR4fHz98+vbil4/e+/Tw8IQBOh0vZ9wGru/RgfM9TPbQuD85RexXfY2v22773hDx+OnHyBSP33sfoUy7a7M0CqIi2wHHTs5OdtstuOCb168Av2ePHh+dPjg8Ob989Xy73bpBdPP2cjA6ACgAGr56/mx6ctLUddt0NlOD0bChNl3a9d7WlcyTripNUit0QCNyqhWPYdy6pBMFqc3SoZPKaF2kIawsiXFUdBa0ECmymMFui7buW2QtD4OKp8cP3/ssWa9AcKos97xgMJpKgxfzG5+aFmlfCeu7X7iuRPT1677FeP+pQvoTBox9c514+s4H4Cr4D9n75MGDq8sX1O5VFvPF3V/9+f/+vR/83mR6BG0Ozvzm5av3v/XpxVdfIUY++PjTq9cXs9urw6PTp+++S9vdDAVfmi3X1G1ldKS//ED3AzMq9BBi0n5rQ/cSIpr0cde1IHKlCDnpADvPtml7KLWa0bYx2s2B9Aijk1ovkTj0uZt0sLUDlCC4igbQK+ePny7vbvMsqwvwlVl8v4oj7lc594bYR4eWm/oYZN7taQWVkNarDW408J1oOEZ8npw+RHRcXFx88N77Dx6/c3R0DBUkpTE9Pp3d3oyGgy8+/3kYxmVVXF6+Hg7HcLvFfAGCdHR83H+eTTwaFWUp0y1SLJAPPFrXXnX9FQLftPSh0xJ0u6mKMtk2ZUkfEKDLBEpDKSZ5t1oCYIMoTEESdhuMdlXIsj/k3g6kxPvDJSFJ3JPTB47j46WrxR0gX0RjsDfnfmmP9Wc0aq3Rz/++YKc/cqKvHPfII56++/Gjx4/x5j/7yd/97V/9X0cn74ymx+vlzKWjN+3PP/8VLOt7Vl7Ihw/P/vov/gI3t14ux9PpeDLdbtZlniKed7sd6PJmV3z02XcWs6uf/uLngnYI+47rAiPzLKXD8KT+nBrtoQiQfqMFHWqDMEhTOtXO6HSffZbuqPt6evYAdPDu8rKsq47blXC2ZdXXH8LJ2eTwFGSHAgmWTlOhT9Y5ODgCft9ev7IN6h/+WqT3RQfO9h7Skyij23/sVv+PGA8mlhes1gvLcf/wj/7zw6MjUNxHj58A7i/fvH7nnfcFtTOeX76+gINfX7/OdrvJ0cnx2QPPD1eL2ZP3P8RlNuvV0/e+dXZ+Bv6D7w+PTzvLX82vHE34i3RX5hVIm6FPaSKYIL+gc0/qPF/dzbI8Q2xAw8umAKeCzajbaDissvTu5joDHoO2e/Fdmutdr/AnIn7haOzYfl3l5ydHm+VS0UlZbrJbXS1umB/ZRufQeab8nlbvMbL/FLb+kX3vUJ9fP/vO9zCnuMjh8THr6OM2MOEPH78LDjuZTF3PAZVerVdIIsiX4JXwCMK8rgvCGDwn3WWD8eTlr3+JJLmYz93Ae/Hs2bvvfoCsUUlayodI1SdUtlVeIRQt1xX6o+oUrRbgwWw1uyllGw4nuuutpX5Xy0T025YFrn17dZ1XFTBE2iEdzke32o2OHtBxUK4L72FKPnj0weLuDmkJSE8LQpYlq7yxHPo8DiW5/uQ1oS2hN791/Rnx+4+Wuj9URJycPQS9Dx2rNdhuPf/53//kd/7J7282y/V6XZf5n/0v//PZw8eD8cHp2QP6AKm6wZvtNisEPDxaWOZicWc6/vTktCzTvMi282U8GkKH//QnP3/4+OkmA0+7DjyfBJ+pz7yitV8XWUzSnhvqUV7cXNWKBdEIV6OP1QI5CuJwOLRNK10vL59/0XCLtiZYAYy03m78wXE8OoSKhbGAvCen59kWiq4O4VPMeP3V514QqzLzR+PO9WkyLM+Spf7IEHIAXbPsG7G/bk7XHpFn+XAwiUfjopJI2uePHk0mh+v14sUXn58/fe/08ePF7c2bly9AQDe79RF8nnVvX79er6CCmg8//k4cD+PBCFRiPD4Cs8D1cX+Ixw8/en96cHxze3NxPfMtKwCDtgR4t2l7kj5RhewCRChg++vLhjnhcNQndky+F8XIOZ1s1jfX15cXNbMU4w5m2Pbmm3VVpNHgABr37Ve/nByfBWE0hNKpKiRy2HF2eaE/3YqFQZQVxbxV5viIuuPKxNSfZ7dHDX1mY38Uuuj3nZ2eP351fblcrE5PjsGU9RljzYsvf/W9H/zQhX60PQrgMNhsl52UEKZIaJPx+I/+5F999Mm3/v4v/3x+e7Ndze7evoKfuF789P1v3by5+PN/92dMeEoIN/AtU8yS4uXlJSVS8CvkP25RaZbasfoD4GqHuspDyw/teEC9Esh2pt1xAUPp/fp6lUSVgedOB2DA6uri56pTp+986+7yAg7vBsPl7e3t9ZuyzLIyJS7XtfPVisgJ3EqWd9HocnC8hSKmXe/Uma5317R9Q35/+LH4nd/5oU2baPnB5Gg4Gsxms+ViPhwfIre/vXrT1NSYbzsBF+bDR08hu5GiDo9PtovleHyArEl9prJaLNejyRjANrt+M5oevfvxJ+vVYrFYDQbx48cP75bLt7fzSBixPrGPTn+g081NOuq4ldv5lRtNEX10pKP2CAdQ5waw0eoOAvwamrXVH4ZpRwedsNJ0Sz09YFTnjyFd012Cq6XbRZ5tqaoSjeqm4bSygokQYTyGZ9VSscFBFUZ00F++tffcqm8C2JMqcXTycDo9VrJerBZwlO1yeTg9fPDkXVzqVz/9xceffHowney2m7vrK+jo0XiUg/wu5jdvX5Y1sH3keE4CefLk0Wa9/tFf/N83b5998r0/ALI///VPHz557Hjh5Oi0KgqTjq/gKlkE0J/UAGHyjo7QgO6q042hTGQBi+q/wvYjF65h24jh2zcXeZbA9cuyUrog7kSjZLPilq1PLIDypko/UOvg8Pjp+5/QqZ7IpbvNMIqRVZUh4HhJslpt72i/RThYdcYyXfl4l87YnzF034gr/rP/4t9EcfTsy2eD4bDIi0++/W0AxPMXrxpac+tMIS5fvTg8AVKq1y9fgCMBL+M4fnPx1fHp+XhM5gfvxqWe/eZXuIMnH37qON52u4SQA+0tq2a93V2/efXo3Q/u1kvlxVaT/381Xdlu20YUFbcRKa6WTMmyrTpx4q2BkRhoECDtv7dPBdICRZ3FSxorsetqMUmRFEVSHG49Q7fPMmQMNfcsnDvnalyGYgYKkMfDk6pIAldWdIgOomrg8qaLnI2n8/7+GkxvZY0FFSUZBccoll3mtMmgZSFy5kavo2kQI5B2URgt8S8KGvkupeswCtm5SbqSFXWzN3S9Kc2rLKdOwVpn1ZLFBvDc/8McgRR7h2csUJqu223p4uqaSG3gmePcmxoAtPfu3S+6bmBJ+4cnEhE8L4QTh4iBpOtt9m/HN7BPkig9zCYdzXx59kNvsAW0f3rwYuHMsdQoCmGh8CA6Gn6idNPuw8Lw3leL8BUnlrzYdFKU2cpnrylMi6gGC2dgZwJMAweTu5qTLMvC9inSmGULopyIUudp1nSZKZpWVIUkEpqm48vzss7hDNMsMcwuVoS/6Q9GBMVm2E0COijfhJLx8rQta3KZ84/hKQ17QA4mqqrb/S2ZXf7gA88Bjzw/OCZEnE0ng5098KsOT3V5tXCdoqqsbpfmGWgIXuCP334+e/3T1nAb5f04/+nm4oNimFgzhMPCc58dnHQ6Ms3TjV6PeQFKib6xWHN2R7B1WYCraCR1TVdliY+6oBXWhcnSMnK+zJfOlOcE2DzLNDSxJRUQFomgGi2aspgsa2Bv7+FRDna+29nZRv0SWQFMAPA0TV8vfQMlpuiAv/nkW9feAXRqlg3g2B4dE10X5E4VOCz6s7nEIhyenKK8NZ35b1XtZDQdj++6G92ymWVr6hYeUOC7l58u3vz4ti2KVx/eo4JAJ8+OToajvfvxrWF1sQdvvlwDWYa7I5hOIJ/A19/G16xBD4VnWIPhCBLhyZN9fIO7ilfrQmuV7M0eB7PK0xbh0kWVZSzDGU6Mqwk7KakSd1bTjIB0m/ZqReKxedJaLOvW463bdVLArcHGJNFS1dmkEf9hggJpXmrkoCHIX+wgYAG7tNmWoSmyLAHhJlGwyqm0CsT/DoQ54fD4VV6viaw78/niYYZt8uXzuefFr968xW/8+f2n07PXiirDdxy9eLkK/cGgT/MSa2P3xA0j8OdREBGJC31/9+kRTda+O5lPXdvePP/9146uhVEMSHuYzMDNyXJ1+fHP59+fEsueun5PrKBcWnS1boFlJVhoGkdVlbM0cpZxU+dJBG/GN6Mf2NhIVBFlkxIh12HFqKSY/dHu/j7EbrwM4Vzd2T/3d38J7DqBEqdxkpekSVFBrS0W97reX3oO3xYH/VEcuDFXKZIsJmHTp8L9C1+bIhSwZ5RIAAAAAElFTkSuQmCC"/>
  <p:tag name="MMPROD_47404LOGO" val=""/>
  <p:tag name="MMPROD_TAG_VCONFIG" val="PD94bWwgdmVyc2lvbj0iMS4wIiBlbmNvZGluZz0iVVRGLTgiPz4NCjxjb25maWd1cmF0aW9uPg0KCTxicmFuZGluZz4NCgkJPHVpZm9udCBuYW1lPSJGT05UX05PVEVTX1RFWFQiIHZhbHVlPSJWZXJkYW5hLDEyLGZhbHNlLGZhbHNlLGZhbHNlIi8+DQoJPC9icmFuZGluZz4NCgk8Y29sb3JzPg0KCQk8dWljb2xvciBuYW1lPSJwcmltYXJ5IiB2YWx1ZT0iMHgwMDlFQTAiLz4NCgkJPHVpY29sb3IgbmFtZT0iZ2xvdyIgdmFsdWU9IjB4MDAwMEZGIi8+DQoJCTx1aWNvbG9yIG5hbWU9InRleHQiIHZhbHVlPSIweEU1RTVFNSIvPg0KCQk8dWljb2xvciBuYW1lPSJsaWdodCIgdmFsdWU9IjB4QTU3MzEyIi8+DQoJCTx1aWNvbG9yIG5hbWU9InNoYWRvdyIgdmFsdWU9IjB4MDAwMDAwIi8+DQoJCTx1aWNvbG9yIG5hbWU9ImJhY2tncm91bmQiIHZhbHVlPSIweEMwQzBDMCIvPg0KCQk8dWljb2xvciBuYW1lPSJub3Rlc1RleHRCYWNrZ3JvdW5kIiB2YWx1ZT0iMHhGRkZGRkYiLz4NCgk8L2NvbG9ycz4NCgk8bGF5b3V0Pg0KCQk8dWlzaG93IG5hbWU9InByZXNlbnRhdGlvbnRpdGxlIiB2YWx1ZT0idHJ1ZSIvPg0KCQk8dWlzaG93IG5hbWU9InByZXNlbnRlcnBob3RvIiB2YWx1ZT0iZmFsc2UiLz4NCgkJPHVpc2hvdyBuYW1lPSJwcmVzZW50ZXJuYW1lIiB2YWx1ZT0iZmFsc2UiLz4NCgkJPHVpc2hvdyBuYW1lPSJwcmVzZW50ZXJ0aXRsZSIgdmFsdWU9ImZhbHNlIi8+DQoJCTx1aXNob3cgbmFtZT0icHJlc2VudGVyZW1haWwiIHZhbHVlPSJmYWxzZSIvPg0KCQk8dWlzaG93IG5hbWU9InByZXNlbnRlcmJpbyIgdmFsdWU9ImZhbHNlIi8+DQoJCTx1aXNob3cgbmFtZT0iY29tcGFueWxvZ28iIHZhbHVlPSJmYWxzZSIvPg0KCQk8dWlzaG93IG5hbWU9InNpZGViYXIiIHZhbHVlPSJ0cnVlIi8+DQoJCTx1aXNob3cgbmFtZT0ib3V0bGluZSIgdmFsdWU9InRydWUiLz4NCgkJPHVpc2hvdyBuYW1lPSJ0aHVtYm5haWwiIHZhbHVlPSJmYWxzZSIvPg0KCQk8dWlzaG93IG5hbWU9Im5vdGVzIiB2YWx1ZT0idHJ1ZSIvPg0KCQk8dWlzaG93IG5hbWU9InNlYXJjaCIgdmFsdWU9ImZhbHNlIi8+DQoJCTx1aXNob3cgbmFtZT0icXVpeiIgdmFsdWU9ImZhbHNlIi8+DQoJCTx1aXNob3cgbmFtZT0iYXR0YWNobWVudHMiIHZhbHVlPSJ0cnVlIi8+DQoJCTx1aXNob3cgbmFtZT0idXRpbHMiIHZhbHVlPSJ0cnVlIi8+DQoJCTx1aXNob3cgbmFtZT0idm9sdW1lIiB2YWx1ZT0idHJ1ZSIvPg0KCQk8dWlzaG93IG5hbWU9InBsYXliYXIiIHZhbHVlPSJ0cnVlIi8+DQoJCTx1aXNob3cgbmFtZT0idGFsa2luZ2hlYWQiIHZhbHVlPSJ0cnVlIi8+DQoJCTx1aXNob3cgbmFtZT0ic2lkZWJhcm9ucmlnaHQiIHZhbHVlPSJ0cnVlIi8+DQoJCTx1aXNob3cgbmFtZT0idmlld2NoYW5nZSIgdmFsdWU9InRydWUiLz4NCgkJPHVpc2hvdyBuYW1lPSJhbHdheXNTY3J1bmNoIiB2YWx1ZT0iZmFsc2UiLz4NCgkJPHVpc2hvdyBuYW1lPSJpbml0aWFsZGlzcGxheW1vZGVpc25vcm1hbCIgdmFsdWU9InRydWUiLz4NCgkJPHVpc2hvdyBuYW1lPSJjY3RleHRoaWdobGlnaHRpbmciIHZhbHVlPSJ0cnVlIi8+DQoJCTx1aXJlcGxhY2UgbmFtZT0ibG9nbyIgdmFsdWU9IiIvPg0KCQk8dWlyZXBsYWNlIG5hbWU9ImJnaW1hZ2UiIHZhbHVlPSIiLz4NCgkJPHVpcmVwbGFjZSBuYW1lPSJpbml0aWFsdGFiIiB2YWx1ZT0ib3V0bGluZSIvPg0KCTwvbGF5b3V0Pg0KCTxwcmVsb2FkZXI+PHNldEludCBuYW1lPSJhdWRpb0J1ZmZlclRpbWUiIHZhbHVlPSIw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iBDb2xsYWJvcmF0aW9uIGRvZXMgbm90IHdvcmsgaW4gdGhpcyBtb2RlIi8+DQoJCTx1aXRleHQgbmFtZT0iQ09MTEFCX0xPQ0FMX1BMQVlCQUNLX1RJVExFIiB2YWx1ZT0iTG9jYWwgUGxheWJhY2siLz4NCgkJPHVpdGV4dCBuYW1lPSJDT0xMQUJfTE9DQUxfUExBWUJBQ0tCVE4iIHZhbHVlPSJPay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dWl0ZXh0IG5hbWU9IkNPVVJTRV9TVEFUVVMiIHZhbHVlPSJTdGF0dXQgZHUgbW9kdWxlIi8+DQoJCTx1aXRleHQgbmFtZT0iUEFTU0VEX1NUUklORyIgdmFsdWU9IlLDqXVzc2kiLz4NCgkJPHVpdGV4dCBuYW1lPSJGQUlMRURfU1RSSU5HIiB2YWx1ZT0iRWNob3XDqS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Qk8dWl0ZXh0IG5hbWU9IkFUVEFDSE1FTlRfUFJFVklFV19XQVJOSU5HTVNHX1RJVExFU1RSSU5HIiB2YWx1ZT0iQXZlcnRpc3NlbWVudCBjb25jZXJuYW50IGxhIHBpw6hjZSBqb2ludGUiLz4NCgkJPHVpdGV4dCBuYW1lPSJBVFRBQ0hNRU5UX1BSRVZJRVdfV0FSTklOR01TRyIgdmFsdWU9IkxlcyBwacOoY2VzIGpvaW50ZXMgbmUgcGV1dmVudCBwYXMgw6p0cmUgb3V2ZXJ0ZXMgZW4gbW9kZSBBcGVyw6d1LiBVdGlsaXNleiBsYSBwdWJsaWNhdGlvbiBwb3VyIGFmZmljaGVyIGxlcyByw6lzdWx0YXRzLiIvPg0KCQk8dWl0ZXh0IG5hbWU9IkNPTExBQl9MT0NBTF9QTEFZQkFDS19NU0ciIHZhbHVlPSJMZSBjb250ZW51IGVzdCBsdSBsb2NhbGVtZW50LiBMYSBjb2xsYWJvcmF0aW9uIG7igJllc3QgcGFzIHByaXNlIGVuIGNoYXJnZSBwb3VyIGNlIG1vZGUuIi8+DQoJCTx1aXRleHQgbmFtZT0iQ09MTEFCX0xPQ0FMX1BMQVlCQUNLX1RJVExFIiB2YWx1ZT0iTGVjdHVyZSBsb2NhbGUiLz4NCgkJPHVpdGV4dCBuYW1lPSJDT0xMQUJfTE9DQUxfUExBWUJBQ0tCVE4iIHZhbHVlPSJPay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jgrkiLz4NCgkJPHVpdGV4dCBuYW1lPSJQQVNTRURfU1RSSU5HIiB2YWx1ZT0i5ZCI5qC8Ii8+DQoJCTx1aXRleHQgbmFtZT0iRkFJTEVEX1NUUklORyIgdmFsdWU9IuS4jeWQiOagv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CTx1aXRleHQgbmFtZT0iQVRUQUNITUVOVF9QUkVWSUVXX1dBUk5JTkdNU0dfVElUTEVTVFJJTkciIHZhbHVlPSLssqjrtoAg7YyM7J28IOqyveqzoCIvPg0KCQk8dWl0ZXh0IG5hbWU9IkFUVEFDSE1FTlRfUFJFVklFV19XQVJOSU5HTVNHIiB2YWx1ZT0i66+466as67O06riwIOuqqOuTnOyXkOyEnOuKlCDssqjrtoAg7YyM7J287J20IOyXtOumrOyngCDslYrsirXri4jri6QuIOqysOqzvOulvCDrs7TroKTrqbQg6rKM7IucIOq4sOuKpeydhCDsgqzsmqntlZjsi63si5zsmKQuIi8+DQoJCTx1aXRleHQgbmFtZT0iQ09MTEFCX0xPQ0FMX1BMQVlCQUNLX01TRyIgdmFsdWU9Iuy9mO2FkO2KuOqwgCDroZzsu6zsl5DshJwg7J6s7IOdIOykkeyeheuLiOuLpC4g7J20IOuqqOuTnOyXkOyEnOuKlCDqs7Xrj5kg7J6R7JeF7J2EIOyImO2Wie2VoCDsiJgg7JeG7Iq164uI64ukLiIvPg0KCQk8dWl0ZXh0IG5hbWU9IkNPTExBQl9MT0NBTF9QTEFZQkFDS19USVRMRSIgdmFsdWU9IuuhnOy7rCDsnqzsg50iLz4NCgkJPHVpdGV4dCBuYW1lPSJDT0xMQUJfTE9DQUxfUExBWUJBQ0tCVE4iIHZhbHVlPSLtmZXsnbg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dWl0ZXh0IG5hbWU9IkNPVVJTRV9TVEFUVVMiIHZhbHVlPSJFc3RhZG8gZGUgbW9kdWxvIi8+DQoJCTx1aXRleHQgbmFtZT0iUEFTU0VEX1NUUklORyIgdmFsdWU9IkFwcm9iYWRvIi8+DQoJCTx1aXRleHQgbmFtZT0iRkFJTEVEX1NUUklORyIgdmFsdWU9IlN1c3BlbnNv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h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LYqtit2LDZitixINi52YYg2KfZhNmF2LHZgdmC2KfYqiIvPg0KCQk8dWl0ZXh0IG5hbWU9IkFUVEFDSE1FTlRfUFJFVklFV19XQVJOSU5HTVNHIiB2YWx1ZT0i2YTYpyDZitmF2YPZhiDZgdiq2K0g2KfZhNmF2LHZgdmC2KfYqiDZgdmKINmG2YXYtyDYp9mE2YXYudin2YrZhtipLiDYp9mE2LHYrNin2KEg2KfYs9iq2K7Yr9in2YUg2YbYtNixINmE2LHYpNmK2Kkg2KfZhNmG2KrYp9im2KwuIi8+DQoJCTx1aXRleHQgbmFtZT0iVU5OQU1FRFNMSURFVElUTEUiIHZhbHVlPSLYtNix2YrYrdipICVuIi8+DQoJCTx1aXRleHQgbmFtZT0iQ09MTEFCX0xPQ0FMX1BMQVlCQUNLX01TRyIgdmFsdWU9ItmK2KzYsdmKINit2KfZhNmK2KfZiyDYqti02LrZitmEINin2YTZhdit2KrZiNmJINmF2K3ZhNmK2KfZiy4g2KfZhNiq2LnYp9mI2YYg2YTYpyDZiti52YXZhCDZgdmKINmH2LDYpyDYp9mE2YjYtti5LiIvPg0KCQk8dWl0ZXh0IG5hbWU9IkNPTExBQl9MT0NBTF9QTEFZQkFDS19USVRMRSIgdmFsdWU9Itiq2LTYutmK2YQg2YXYrdmE2YoiLz4NCgkJPHVpdGV4dCBuYW1lPSJDT0xMQUJfTE9DQUxfUExBWUJBQ0tCVE4iIHZhbHVlPSLZhdmI2KfZgdmCIi8+DQoJCTwhLS0gc3Vic3RpdHV0aW9uOiAlbiA9PSBzbGlkZSBudW1iZXIgLS0+DQoJCTwhLS0gc3Vic3RpdHV0aW9uOiAldCA9PSB0b3RhbCBzbGlkZSBjb3VudCAtLT4NCgkJPHVpdGV4dCBuYW1lPSJTQ1JVQkJBUlNUQVRVU19TTElERUlORk8iIHZhbHVlPSLYtNix2YrYrdipICVuIC8gJXQgfCAiLz4NCgkJPHVpdGV4dCBuYW1lPSJTQ1JVQkJBUlNUQVRVU19TVE9QUEVEIiB2YWx1ZT0i2YXYqtmI2YLZgSIvPg0KCQk8dWl0ZXh0IG5hbWU9IlNDUlVCQkFSU1RBVFVTX1BMQVlJTkciIHZhbHVlPSLZgtmK2K8g2KfZhNiq2LTYutmK2YQiLz4NCgkJPHVpdGV4dCBuYW1lPSJTQ1JVQkJBUlNUQVRVU19OT0FVRElPIiB2YWx1ZT0i2YTYpyDZitmI2KzYryDYtdmI2KoiLz4NCgkJPHVpdGV4dCBuYW1lPSJTQ1JVQkJBUlNUQVRVU19WSURQTEFZSU5HIiB2YWx1ZT0i2KfZhNmB2YrYr9mK2Ygg2YLZitivINin2YTYqti02LrZitmEIi8+DQoJCTx1aXRleHQgbmFtZT0iU0NSVUJCQVJTVEFUVVNfTE9BRElORyIgdmFsdWU9ItmK2KzYsdmKINin2YTYotmGINin2YTYqtit2YXZitmELi4uIi8+DQoJCTx1aXRleHQgbmFtZT0iU0NSVUJCQVJTVEFUVVNfQlVGRkVSSU5HIiB2YWx1ZT0i2YrYrNix2Yog2KfZhNii2YYg2KfZhNiq2K7YstmK2YYg2KfZhNmF2KTZgtiqIi8+DQoJCTx1aXRleHQgbmFtZT0iU0NSVUJCQVJTVEFUVVNfUVVFU1RJT04iIHZhbHVlPSLYp9mE2KXYrNin2KjYqSDYudmE2Ykg2KfZhNiz2KTYp9mEIi8+DQoJCTx1aXRleHQgbmFtZT0iU0NSVUJCQVJTVEFUVVNfUkVWSUVXUVVJWiIgdmFsdWU9ItmF2LHYp9is2LnYqSDYp9mE2YXYs9in2KjZgtipIi8+DQoJCTwhLS0gc3Vic3RpdHV0aW9uOiAlbSA9PSBtaW51dGVzIHJlbWFpbmluZyAtLT4NCgkJPCEtLSBzdWJzdGl0dXRpb246ICVzID09IHNlY29uZHMgcmVtYWluaW5nIC0tPg0KCQk8dWl0ZXh0IG5hbWU9IkVMQVBTRUQiIHZhbHVlPSIlbSDYr9mC2KfYptmCJXMg2KvZiNin2YYg2YXYqtio2YLZitipIi8+DQoJCTx1aXRleHQgbmFtZT0iTk9URk9VTkQiIHZhbHVlPSLZhNmFINmK2Y/Yudir2LEg2LnZhNmJINi02YrYoSIvPg0KCQk8dWl0ZXh0IG5hbWU9IkFUVEFDSE1FTlRTIiB2YWx1ZT0i2KfZhNmF2LHZgdmC2KfYqiIvPg0KCQk8IS0tIHN1YnN0aXR1dGlvbjogJXAgPT0gY3VycmVudCBzcGVha2VyJ3MgdGl0bGUgLS0+DQoJCTx1aXRleHQgbmFtZT0iQklPV0lOX1RJVExFIiB2YWx1ZT0i2KfZhNiz2YrYsdipINin2YTYsNin2KrZitipOiAlcCIvPg0KCQk8dWl0ZXh0IG5hbWU9IkJJT0JUTl9USVRMRSIgdmFsdWU9Itin2YTYs9mK2LHYqSDYp9mE2LDYp9iq2YrYqSIvPg0KCQk8dWl0ZXh0IG5hbWU9IkRJVklERVJCVE5fVElUTEUiIHZhbHVlPSJ8Ii8+DQoJCTx1aXRleHQgbmFtZT0iQ09OVEFDVEJUTl9USVRMRSIgdmFsdWU9Itin2KrYtdin2YQiLz4NCgkJPHVpdGV4dCBuYW1lPSJUQUJfUVVJWiIgdmFsdWU9ItmF2LPYp9io2YLYqSIvPg0KCQk8dWl0ZXh0IG5hbWU9IlRBQl9PVVRMSU5FIiB2YWx1ZT0i2YXYrti32LciLz4NCgkJPHVpdGV4dCBuYW1lPSJUQUJfVEhVTUIiIHZhbHVlPSLZhdi12LrZkdix2KkiLz4NCgkJPHVpdGV4dCBuYW1lPSJUQUJfTk9URVMiIHZhbHVlPSLZhdmE2KfYrdi42KfYqiIvPg0KCQk8dWl0ZXh0IG5hbWU9IlRBQl9TRUFSQ0giIHZhbHVlPSLYqNit2KsiLz4NCgkJPHVpdGV4dCBuYW1lPSJTTElERV9IRUFESU5HIiB2YWx1ZT0i2LnZhtmI2KfZhiDYp9mE2LTYsdmK2K3YqSAiLz4NCgkJPHVpdGV4dCBuYW1lPSJEVVJBVElPTl9IRUFESU5HIiB2YWx1ZT0i2YXYr9ipIi8+DQoJCTx1aXRleHQgbmFtZT0iU0VBUkNIX0hFQURJTkciIHZhbHVlPSI62KfZhNio2K3YqyDYudmGINmG2LUiLz4NCgkJPHVpdGV4dCBuYW1lPSJUSFVNQl9IRUFESU5HIiB2YWx1ZT0i2LTYsdmK2K3YqSIvPg0KCQk8dWl0ZXh0IG5hbWU9IlRIVU1CX0lORk8iIHZhbHVlPSLYudmG2YjYp9mGL9mF2K/YqSDYp9mE2LTYsdmK2K3YqSIvPg0KCQk8dWl0ZXh0IG5hbWU9IkFUVEFDSE5BTUVfSEVBRElORyIgdmFsdWU9Itin2LPZhSDYp9mE2YXZhNmBIi8+DQoJCTx1aXRleHQgbmFtZT0iQVRUQUNIU0laRV9IRUFESU5HIiB2YWx1ZT0i2KfZhNit2KzZhSIvPg0KCQk8dWl0ZXh0IG5hbWU9IlNMSURFX05PVEVTIiB2YWx1ZT0i2YXZhNin2K3YuNin2Kog2KfZhNi02LHZitit2KkiLz4NCgkJPHVpdGV4dCBuYW1lPSJDT1VSU0VfU1RBVFVTIiB2YWx1ZT0i2K3Yp9mE2Kkg2KfZhNmI2K3Yr9ipIi8+DQoJCTx1aXRleHQgbmFtZT0iUEFTU0VEX1NUUklORyIgdmFsdWU9ItmG2KzYp9itIi8+DQoJCTx1aXRleHQgbmFtZT0iRkFJTEVEX1NUUklORyIgdmFsdWU9ItmB2LTZhCIvPg0KCQk8IS0tcXVpeiBwb2QgYW5kIG1lc3NhZ2UgYm94IHRleHRzLS0+DQoJCTx1aXRleHQgbmFtZT0iUVVJWlBPRF9RVUlaX0FUVEVNUFQiIHZhbHVlPSLYsdmC2YUg2KfZhNmF2K3Yp9mI2YTYqSDZgdmKINin2YTZhdiz2KfYqNmC2Kk6Ii8+DQoJCTx1aXRleHQgbmFtZT0iUVVJWlBPRF9RVUlaX0FUVEVNUFRfVkFMVUUiIHZhbHVlPSIlbiDZhdmGICV0Ii8+DQoJCTx1aXRleHQgbmFtZT0iUVVJWlBPRF9RVUlaX1NDT1JFIiB2YWx1ZT0iOtin2YTYr9ix2KzYqSDYp9mE2YXYs9is2YTYqSIvPg0KCQk8dWl0ZXh0IG5hbWU9IlFVSVpQT0RfUVVJWl9QQVNTU0NPUkUiIHZhbHVlPSI62K/Ysdis2Kkg2KfZhNmG2KzYp9itIi8+DQoJCTx1aXRleHQgbmFtZT0iUVVJWlBPRF9RVUlaX01BWFNDT1JFIiB2YWx1ZT0iOtin2YTYr9ix2KzYqSDYp9mE2YLYtdmI2YkiLz4NCgkJPHVpdGV4dCBuYW1lPSJRVUlaUE9EX1FVRVNBVE1QVF9TVFIiIHZhbHVlPSLYp9mE2YXYrdin2YjZhNipICVuINmF2YYgJXQiLz4NCgkJPHVpdGV4dCBuYW1lPSJRVUlaUE9EX1FVRVNUWVBFX1NUUiIgdmFsdWU9Itin2YTZhtmI2Lk6ICVzIi8+DQoJCTx1aXRleHQgbmFtZT0iUVVJWlBPRF9RVUVTVFlQRV9HUkQiIHZhbHVlPSLYqtmFINiq2LXYrdmK2K3ZhyIvPg0KCQk8dWl0ZXh0IG5hbWU9IlFVSVpQT0RfUVVFU1RZUEVfU1ZZIiB2YWx1ZT0i2KfYs9iq2LfZhNin2LkiLz4NCgkJPHVpdGV4dCBuYW1lPSJRVUlaUE9EX1FVSVpBVE1QVF9JTkYiIHZhbHVlPSLZhNinINmG2YfYp9im2YoiLz4NCgkJPHVpdGV4dCBuYW1lPSJRVUlaUE9EX1FVRVNBVE1QVF9JTkYiIHZhbHVlPSLZhNinINmG2YfYp9im2YoiLz4NCgkJPHVpdGV4dCBuYW1lPSJXQVJOSU5HTVNHX1lFU1NUUklORyIgdmFsdWU9ItmG2LnZhSIvPg0KCQk8dWl0ZXh0IG5hbWU9IldBUk5JTkdNU0dfTk9TVFJJTkciIHZhbHVlPSLZhNinIi8+DQoJCTx1aXRleHQgbmFtZT0iV0FSTklOR01TR19USVRMRVNUUklORyIgdmFsdWU9Itiq2K3YsNmK2LEg2LnZhiDYp9mE2KrZhtmC2YQg2YHZiiDYp9mE2YXYs9in2KjZgtipIi8+DQoJCTx1aXRleHQgbmFtZT0iV0FSTklOR01TR19NU0dTVFJJTkciIHZhbHVlPSLZh9mG2KfZgyDYo9iz2KbZhNipINmE2YUg2KrYqtmFINin2YTYpdis2KfYqNipINi52YTZitmH2Kcg2YHZiiDYp9mE2YXYs9in2KjZgtipLiDYp9mE2YbZgtixINi52YTZiSDZhti52YUg2LPZitiu2LHYrNmDINmF2YYg2KfZhNmF2LPYp9io2YLYqS4g2KfZhtmC2LEg2YTYpyDZhNmF2KrYp9io2LnYqSDYp9mE2YXYs9in2KjZgtipLiIvPg0KCQk8dWl0ZXh0IG5hbWU9IklORk9STUFUSU9OX0gyNjRfRkxBU0hQTEFZRVIiIHZhbHVlPSLZhtiz2K7YqSBGbGFzaCBQbGF5ZXIgINin2YTZhdir2KjYqtipINit2KfZhNmK2KfZiyDYudmE2Ykg2KzZh9in2LLZgyDZhNinINiq2K/YudmFINmH2LDYpyDYp9mE2YHZitiv2YrZiC4g2KfZhtmC2LEg2LnZhNmJINmF2YbYt9mC2Kkg2KfZhNmB2YrYr9mK2Ygg2YTYqtmG2LLZitmEINij2K3Yr9irINmG2LPYrtipINmF2YY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Ypdi42YfYp9ixINin2YTYtNix2YrYtyDYp9mE2KzYp9mG2KjZiiDZhNmE2YXYtNin2LHZg9mK2YYiLz4NCgkJPHVpdGV4dCBuYW1lPSJNVVRFIiB2YWx1ZT0i2LXYp9mF2KoiLz4NCgkJPHVpdGV4dCBuYW1lPSJET0NXUkFQX1RJVExFIiB2YWx1ZT0i2KfZhNmF2YTZgdin2Kog2KfZhNmF2LHZgdmC2Kkg2YHZiiBQcmVzZW50ZXIiLz4NCgkJPHVpdGV4dCBuYW1lPSJET0NXUkFQX01TRyIgdmFsdWU9Itin2YTYrdmB2Lgg2YHZiiDYrNmH2KfYsiDYp9mE2YPZhdio2YrZiNiq2LEiLz4NCgkJPHVpdGV4dCBuYW1lPSJET0NXUkFQX1BST01QVCIgdmFsdWU9Itin2YbZgtixINmH2YbYpyDZhNmE2KrZhtiy2YrZhCIvPg0KCTwvbGFuZ3VhZ2U+DQo8L2NvbmZpZ3VyYXRpb24+DQo="/>
  <p:tag name="MMPROD_UIDATA" val="&lt;database version=&quot;11.0&quot;&gt;&lt;object type=&quot;1&quot; unique_id=&quot;10001&quot;&gt;&lt;property id=&quot;20139&quot; value=&quot;%n. %s&quot;/&gt;&lt;property id=&quot;20141&quot; value=&quot;Module 10: Measurement&quot;/&gt;&lt;property id=&quot;20144&quot; value=&quot;1&quot;/&gt;&lt;property id=&quot;20146&quot; value=&quot;0&quot;/&gt;&lt;property id=&quot;20147&quot; value=&quot;0&quot;/&gt;&lt;property id=&quot;20148&quot; value=&quot;5&quot;/&gt;&lt;property id=&quot;20180&quot; value=&quot;0&quot;/&gt;&lt;property id=&quot;20181&quot; value=&quot;2&quot;/&gt;&lt;property id=&quot;20183&quot; value=&quot;0&quot;/&gt;&lt;property id=&quot;20184&quot; value=&quot;7&quot;/&gt;&lt;property id=&quot;20193&quot; value=&quot;-1&quot;/&gt;&lt;property id=&quot;20221&quot; value=&quot;F:\AHRQ TS E-Learning\Module 11\Images\&quot;/&gt;&lt;property id=&quot;20224&quot; value=&quot;D:\HRET-AHRQ-OBC-eLearning\Module 10\Output - Final ZIP&quot;/&gt;&lt;property id=&quot;20250&quot; value=&quot;0&quot;/&gt;&lt;property id=&quot;20251&quot; value=&quot;1&quot;/&gt;&lt;property id=&quot;20259&quot; value=&quot;0&quot;/&gt;&lt;property id=&quot;20263&quot; value=&quot;1&quot;/&gt;&lt;property id=&quot;20264&quot; value=&quot;1&quot;/&gt;&lt;property id=&quot;20519&quot; value=&quot;0&quot;/&gt;&lt;property id=&quot;20600&quot; value=&quot;0&quot;/&gt;&lt;property id=&quot;20700&quot; value=&quot;0&quot;/&gt;&lt;object type=&quot;2&quot; unique_id=&quot;10002&quot;&gt;&lt;object type=&quot;3&quot; unique_id=&quot;10003&quot;&gt;&lt;property id=&quot;20148&quot; value=&quot;5&quot;/&gt;&lt;property id=&quot;20300&quot; value=&quot;Slide 1 - &amp;quot;Module 10: Measurement&amp;quot;&quot;/&gt;&lt;property id=&quot;20302&quot; value=&quot;1&quot;/&gt;&lt;property id=&quot;20303&quot; value=&quot;Brigetta Craft&quot;/&gt;&lt;property id=&quot;20307&quot; value=&quot;256&quot;/&gt;&lt;property id=&quot;20309&quot; value=&quot;47404&quot;/&gt;&lt;property id=&quot;20312&quot; value=&quot;1&quot;/&gt;&lt;property id=&quot;20601&quot; value=&quot;0&quot;/&gt;&lt;/object&gt;&lt;object type=&quot;3&quot; unique_id=&quot;48540&quot;&gt;&lt;property id=&quot;20148&quot; value=&quot;5&quot;/&gt;&lt;property id=&quot;20300&quot; value=&quot;Slide 5 - &amp;quot;Resources&amp;quot;&quot;/&gt;&lt;property id=&quot;20302&quot; value=&quot;1&quot;/&gt;&lt;property id=&quot;20303&quot; value=&quot;-1&quot;/&gt;&lt;property id=&quot;20307&quot; value=&quot;320&quot;/&gt;&lt;property id=&quot;20309&quot; value=&quot;-1&quot;/&gt;&lt;property id=&quot;20312&quot; value=&quot;1&quot;/&gt;&lt;property id=&quot;20601&quot; value=&quot;0&quot;/&gt;&lt;/object&gt;&lt;object type=&quot;3&quot; unique_id=&quot;48542&quot;&gt;&lt;property id=&quot;20148&quot; value=&quot;5&quot;/&gt;&lt;property id=&quot;20300&quot; value=&quot;Slide 6 - &amp;quot;Measurement Answers Critical Questions&amp;quot;&quot;/&gt;&lt;property id=&quot;20302&quot; value=&quot;1&quot;/&gt;&lt;property id=&quot;20303&quot; value=&quot;-1&quot;/&gt;&lt;property id=&quot;20307&quot; value=&quot;302&quot;/&gt;&lt;property id=&quot;20309&quot; value=&quot;-1&quot;/&gt;&lt;property id=&quot;20312&quot; value=&quot;1&quot;/&gt;&lt;property id=&quot;20601&quot; value=&quot;0&quot;/&gt;&lt;/object&gt;&lt;object type=&quot;3&quot; unique_id=&quot;48543&quot;&gt;&lt;property id=&quot;20148&quot; value=&quot;5&quot;/&gt;&lt;property id=&quot;20300&quot; value=&quot;Slide 8 - &amp;quot;How To Measure - Kirkpatrick&amp;quot;&quot;/&gt;&lt;property id=&quot;20302&quot; value=&quot;1&quot;/&gt;&lt;property id=&quot;20303&quot; value=&quot;-1&quot;/&gt;&lt;property id=&quot;20307&quot; value=&quot;303&quot;/&gt;&lt;property id=&quot;20309&quot; value=&quot;-1&quot;/&gt;&lt;property id=&quot;20312&quot; value=&quot;1&quot;/&gt;&lt;property id=&quot;20601&quot; value=&quot;0&quot;/&gt;&lt;/object&gt;&lt;object type=&quot;3&quot; unique_id=&quot;48544&quot;&gt;&lt;property id=&quot;20148&quot; value=&quot;5&quot;/&gt;&lt;property id=&quot;20300&quot; value=&quot;Slide 9 - &amp;quot;Available Measures&amp;quot;&quot;/&gt;&lt;property id=&quot;20302&quot; value=&quot;1&quot;/&gt;&lt;property id=&quot;20303&quot; value=&quot;-1&quot;/&gt;&lt;property id=&quot;20307&quot; value=&quot;304&quot;/&gt;&lt;property id=&quot;20309&quot; value=&quot;-1&quot;/&gt;&lt;property id=&quot;20312&quot; value=&quot;1&quot;/&gt;&lt;property id=&quot;20601&quot; value=&quot;0&quot;/&gt;&lt;/object&gt;&lt;object type=&quot;3&quot; unique_id=&quot;48545&quot;&gt;&lt;property id=&quot;20148&quot; value=&quot;5&quot;/&gt;&lt;property id=&quot;20300&quot; value=&quot;Slide 10 - &amp;quot;Reactions: Course Evaluation Form&amp;quot;&quot;/&gt;&lt;property id=&quot;20302&quot; value=&quot;1&quot;/&gt;&lt;property id=&quot;20303&quot; value=&quot;-1&quot;/&gt;&lt;property id=&quot;20307&quot; value=&quot;305&quot;/&gt;&lt;property id=&quot;20309&quot; value=&quot;-1&quot;/&gt;&lt;property id=&quot;20312&quot; value=&quot;1&quot;/&gt;&lt;property id=&quot;20601&quot; value=&quot;0&quot;/&gt;&lt;/object&gt;&lt;object type=&quot;3&quot; unique_id=&quot;48546&quot;&gt;&lt;property id=&quot;20148&quot; value=&quot;5&quot;/&gt;&lt;property id=&quot;20300&quot; value=&quot;Slide 11 - &amp;quot;Learning: Teamwork Attitudes Questionnaire  &amp;quot;&quot;/&gt;&lt;property id=&quot;20302&quot; value=&quot;1&quot;/&gt;&lt;property id=&quot;20303&quot; value=&quot;-1&quot;/&gt;&lt;property id=&quot;20307&quot; value=&quot;306&quot;/&gt;&lt;property id=&quot;20309&quot; value=&quot;-1&quot;/&gt;&lt;property id=&quot;20312&quot; value=&quot;1&quot;/&gt;&lt;property id=&quot;20601&quot; value=&quot;0&quot;/&gt;&lt;/object&gt;&lt;object type=&quot;3&quot; unique_id=&quot;48547&quot;&gt;&lt;property id=&quot;20148&quot; value=&quot;5&quot;/&gt;&lt;property id=&quot;20300&quot; value=&quot;Slide 12 - &amp;quot;Learning: Office-Based Care Knowledge Test&amp;quot;&quot;/&gt;&lt;property id=&quot;20302&quot; value=&quot;1&quot;/&gt;&lt;property id=&quot;20303&quot; value=&quot;-1&quot;/&gt;&lt;property id=&quot;20307&quot; value=&quot;307&quot;/&gt;&lt;property id=&quot;20309&quot; value=&quot;-1&quot;/&gt;&lt;property id=&quot;20312&quot; value=&quot;1&quot;/&gt;&lt;property id=&quot;20601&quot; value=&quot;0&quot;/&gt;&lt;/object&gt;&lt;object type=&quot;3&quot; unique_id=&quot;48548&quot;&gt;&lt;property id=&quot;20148&quot; value=&quot;5&quot;/&gt;&lt;property id=&quot;20300&quot; value=&quot;Slide 13 - &amp;quot;Learning &amp;amp; Behavior: Performance Observation Tool&amp;quot;&quot;/&gt;&lt;property id=&quot;20302&quot; value=&quot;1&quot;/&gt;&lt;property id=&quot;20303&quot; value=&quot;-1&quot;/&gt;&lt;property id=&quot;20307&quot; value=&quot;308&quot;/&gt;&lt;property id=&quot;20309&quot; value=&quot;-1&quot;/&gt;&lt;property id=&quot;20312&quot; value=&quot;1&quot;/&gt;&lt;property id=&quot;20601&quot; value=&quot;0&quot;/&gt;&lt;/object&gt;&lt;object type=&quot;3&quot; unique_id=&quot;48549&quot;&gt;&lt;property id=&quot;20148&quot; value=&quot;5&quot;/&gt;&lt;property id=&quot;20300&quot; value=&quot;Slide 14 - &amp;quot;Learning &amp;amp; Behavior: Teamwork Perceptions Questionnaire&amp;quot;&quot;/&gt;&lt;property id=&quot;20302&quot; value=&quot;1&quot;/&gt;&lt;property id=&quot;20303&quot; value=&quot;-1&quot;/&gt;&lt;property id=&quot;20307&quot; value=&quot;309&quot;/&gt;&lt;property id=&quot;20309&quot; value=&quot;-1&quot;/&gt;&lt;property id=&quot;20312&quot; value=&quot;1&quot;/&gt;&lt;property id=&quot;20601&quot; value=&quot;0&quot;/&gt;&lt;/object&gt;&lt;object type=&quot;3&quot; unique_id=&quot;48550&quot;&gt;&lt;property id=&quot;20148&quot; value=&quot;5&quot;/&gt;&lt;property id=&quot;20300&quot; value=&quot;Slide 15 - &amp;quot;Behavior&amp;quot;&quot;/&gt;&lt;property id=&quot;20302&quot; value=&quot;1&quot;/&gt;&lt;property id=&quot;20303&quot; value=&quot;-1&quot;/&gt;&lt;property id=&quot;20307&quot; value=&quot;310&quot;/&gt;&lt;property id=&quot;20309&quot; value=&quot;-1&quot;/&gt;&lt;property id=&quot;20312&quot; value=&quot;1&quot;/&gt;&lt;property id=&quot;20601&quot; value=&quot;0&quot;/&gt;&lt;/object&gt;&lt;object type=&quot;3&quot; unique_id=&quot;48552&quot;&gt;&lt;property id=&quot;20148&quot; value=&quot;5&quot;/&gt;&lt;property id=&quot;20300&quot; value=&quot;Slide 16 - &amp;quot;Behavior: Tools to Measure&amp;quot;&quot;/&gt;&lt;property id=&quot;20302&quot; value=&quot;1&quot;/&gt;&lt;property id=&quot;20303&quot; value=&quot;-1&quot;/&gt;&lt;property id=&quot;20307&quot; value=&quot;312&quot;/&gt;&lt;property id=&quot;20309&quot; value=&quot;-1&quot;/&gt;&lt;property id=&quot;20312&quot; value=&quot;1&quot;/&gt;&lt;property id=&quot;20601&quot; value=&quot;0&quot;/&gt;&lt;/object&gt;&lt;object type=&quot;3&quot; unique_id=&quot;48553&quot;&gt;&lt;property id=&quot;20148&quot; value=&quot;5&quot;/&gt;&lt;property id=&quot;20300&quot; value=&quot;Slide 17 - &amp;quot;Results: Measures&amp;quot;&quot;/&gt;&lt;property id=&quot;20302&quot; value=&quot;1&quot;/&gt;&lt;property id=&quot;20303&quot; value=&quot;-1&quot;/&gt;&lt;property id=&quot;20307&quot; value=&quot;313&quot;/&gt;&lt;property id=&quot;20309&quot; value=&quot;-1&quot;/&gt;&lt;property id=&quot;20312&quot; value=&quot;1&quot;/&gt;&lt;property id=&quot;20601&quot; value=&quot;0&quot;/&gt;&lt;/object&gt;&lt;object type=&quot;3&quot; unique_id=&quot;48554&quot;&gt;&lt;property id=&quot;20148&quot; value=&quot;5&quot;/&gt;&lt;property id=&quot;20300&quot; value=&quot;Slide 18 - &amp;quot;AHRQ Medical Office Survey on Patient Safety Culture&amp;quot;&quot;/&gt;&lt;property id=&quot;20302&quot; value=&quot;1&quot;/&gt;&lt;property id=&quot;20303&quot; value=&quot;-1&quot;/&gt;&lt;property id=&quot;20307&quot; value=&quot;314&quot;/&gt;&lt;property id=&quot;20309&quot; value=&quot;-1&quot;/&gt;&lt;property id=&quot;20312&quot; value=&quot;1&quot;/&gt;&lt;property id=&quot;20601&quot; value=&quot;0&quot;/&gt;&lt;/object&gt;&lt;object type=&quot;3&quot; unique_id=&quot;48555&quot;&gt;&lt;property id=&quot;20148&quot; value=&quot;5&quot;/&gt;&lt;property id=&quot;20300&quot; value=&quot;Slide 19 - &amp;quot;AHRQ Medical Office Survey on Patient Safety Culture Uses&amp;quot;&quot;/&gt;&lt;property id=&quot;20302&quot; value=&quot;1&quot;/&gt;&lt;property id=&quot;20303&quot; value=&quot;-1&quot;/&gt;&lt;property id=&quot;20307&quot; value=&quot;315&quot;/&gt;&lt;property id=&quot;20309&quot; value=&quot;-1&quot;/&gt;&lt;property id=&quot;20312&quot; value=&quot;1&quot;/&gt;&lt;property id=&quot;20601&quot; value=&quot;0&quot;/&gt;&lt;/object&gt;&lt;object type=&quot;3&quot; unique_id=&quot;48556&quot;&gt;&lt;property id=&quot;20148&quot; value=&quot;5&quot;/&gt;&lt;property id=&quot;20300&quot; value=&quot;Slide 20 - &amp;quot;Survey Measures: 12 Dimensions and 2 Overall Items&amp;quot;&quot;/&gt;&lt;property id=&quot;20302&quot; value=&quot;1&quot;/&gt;&lt;property id=&quot;20303&quot; value=&quot;-1&quot;/&gt;&lt;property id=&quot;20307&quot; value=&quot;316&quot;/&gt;&lt;property id=&quot;20309&quot; value=&quot;-1&quot;/&gt;&lt;property id=&quot;20312&quot; value=&quot;1&quot;/&gt;&lt;property id=&quot;20601&quot; value=&quot;0&quot;/&gt;&lt;/object&gt;&lt;object type=&quot;3&quot; unique_id=&quot;48557&quot;&gt;&lt;property id=&quot;20148&quot; value=&quot;5&quot;/&gt;&lt;property id=&quot;20300&quot; value=&quot;Slide 21 - &amp;quot;What Support Is Available?&amp;quot;&quot;/&gt;&lt;property id=&quot;20302&quot; value=&quot;1&quot;/&gt;&lt;property id=&quot;20303&quot; value=&quot;-1&quot;/&gt;&lt;property id=&quot;20307&quot; value=&quot;317&quot;/&gt;&lt;property id=&quot;20309&quot; value=&quot;-1&quot;/&gt;&lt;property id=&quot;20312&quot; value=&quot;1&quot;/&gt;&lt;property id=&quot;20601&quot; value=&quot;0&quot;/&gt;&lt;/object&gt;&lt;object type=&quot;3&quot; unique_id=&quot;48558&quot;&gt;&lt;property id=&quot;20148&quot; value=&quot;5&quot;/&gt;&lt;property id=&quot;20300&quot; value=&quot;Slide 23 - &amp;quot;Evaluating TeamSTEPPS in Office-Based Care Scenario&amp;quot;&quot;/&gt;&lt;property id=&quot;20302&quot; value=&quot;1&quot;/&gt;&lt;property id=&quot;20303&quot; value=&quot;-1&quot;/&gt;&lt;property id=&quot;20307&quot; value=&quot;318&quot;/&gt;&lt;property id=&quot;20309&quot; value=&quot;-1&quot;/&gt;&lt;property id=&quot;20312&quot; value=&quot;1&quot;/&gt;&lt;property id=&quot;20601&quot; value=&quot;0&quot;/&gt;&lt;/object&gt;&lt;object type=&quot;3&quot; unique_id=&quot;59972&quot;&gt;&lt;property id=&quot;20148&quot; value=&quot;5&quot;/&gt;&lt;property id=&quot;20300&quot; value=&quot;Slide 7 - &amp;quot;Measurement During the TeamSTEPPS Phases &amp;quot;&quot;/&gt;&lt;property id=&quot;20302&quot; value=&quot;1&quot;/&gt;&lt;property id=&quot;20303&quot; value=&quot;-1&quot;/&gt;&lt;property id=&quot;20307&quot; value=&quot;321&quot;/&gt;&lt;property id=&quot;20309&quot; value=&quot;-1&quot;/&gt;&lt;property id=&quot;20312&quot; value=&quot;1&quot;/&gt;&lt;property id=&quot;20601&quot; value=&quot;0&quot;/&gt;&lt;/object&gt;&lt;object type=&quot;3&quot; unique_id=&quot;60652&quot;&gt;&lt;property id=&quot;20148&quot; value=&quot;5&quot;/&gt;&lt;property id=&quot;20300&quot; value=&quot;Slide 22 - &amp;quot;Evaluating TeamSTEPPS in Office-Based Care Scenario&amp;quot;&quot;/&gt;&lt;property id=&quot;20302&quot; value=&quot;1&quot;/&gt;&lt;property id=&quot;20303&quot; value=&quot;-1&quot;/&gt;&lt;property id=&quot;20307&quot; value=&quot;323&quot;/&gt;&lt;property id=&quot;20309&quot; value=&quot;-1&quot;/&gt;&lt;property id=&quot;20312&quot; value=&quot;1&quot;/&gt;&lt;property id=&quot;20601&quot; value=&quot;0&quot;/&gt;&lt;/object&gt;&lt;object type=&quot;3&quot; unique_id=&quot;70626&quot;&gt;&lt;property id=&quot;20148&quot; value=&quot;5&quot;/&gt;&lt;property id=&quot;20300&quot; value=&quot;Slide 2 - &amp;quot;The Materials You Will Use&amp;quot;&quot;/&gt;&lt;property id=&quot;20302&quot; value=&quot;1&quot;/&gt;&lt;property id=&quot;20303&quot; value=&quot;-1&quot;/&gt;&lt;property id=&quot;20307&quot; value=&quot;325&quot;/&gt;&lt;property id=&quot;20309&quot; value=&quot;-1&quot;/&gt;&lt;property id=&quot;20312&quot; value=&quot;0&quot;/&gt;&lt;property id=&quot;20601&quot; value=&quot;0&quot;/&gt;&lt;/object&gt;&lt;object type=&quot;3&quot; unique_id=&quot;70627&quot;&gt;&lt;property id=&quot;20148&quot; value=&quot;5&quot;/&gt;&lt;property id=&quot;20300&quot; value=&quot;Slide 3 - &amp;quot;Module Objectives&amp;quot;&quot;/&gt;&lt;property id=&quot;20302&quot; value=&quot;1&quot;/&gt;&lt;property id=&quot;20303&quot; value=&quot;-1&quot;/&gt;&lt;property id=&quot;20307&quot; value=&quot;326&quot;/&gt;&lt;property id=&quot;20309&quot; value=&quot;-1&quot;/&gt;&lt;property id=&quot;20312&quot; value=&quot;1&quot;/&gt;&lt;property id=&quot;20601&quot; value=&quot;0&quot;/&gt;&lt;/object&gt;&lt;object type=&quot;3&quot; unique_id=&quot;70628&quot;&gt;&lt;property id=&quot;20148&quot; value=&quot;5&quot;/&gt;&lt;property id=&quot;20300&quot; value=&quot;Slide 24 - &amp;quot;Module 10 Summary&amp;quot;&quot;/&gt;&lt;property id=&quot;20302&quot; value=&quot;1&quot;/&gt;&lt;property id=&quot;20303&quot; value=&quot;-1&quot;/&gt;&lt;property id=&quot;20307&quot; value=&quot;327&quot;/&gt;&lt;property id=&quot;20309&quot; value=&quot;-1&quot;/&gt;&lt;property id=&quot;20312&quot; value=&quot;1&quot;/&gt;&lt;property id=&quot;20601&quot; value=&quot;0&quot;/&gt;&lt;/object&gt;&lt;object type=&quot;3&quot; unique_id=&quot;71087&quot;&gt;&lt;property id=&quot;20148&quot; value=&quot;5&quot;/&gt;&lt;property id=&quot;20300&quot; value=&quot;Slide 4 - &amp;quot;Introduction&amp;quot;&quot;/&gt;&lt;property id=&quot;20302&quot; value=&quot;1&quot;/&gt;&lt;property id=&quot;20303&quot; value=&quot;-1&quot;/&gt;&lt;property id=&quot;20307&quot; value=&quot;329&quot;/&gt;&lt;property id=&quot;20309&quot; value=&quot;-1&quot;/&gt;&lt;property id=&quot;20312&quot; value=&quot;1&quot;/&gt;&lt;property id=&quot;20601&quot; value=&quot;0&quot;/&gt;&lt;/object&gt;&lt;/object&gt;&lt;object type=&quot;8&quot; unique_id=&quot;10014&quot;&gt;&lt;/object&gt;&lt;object type=&quot;4&quot; unique_id=&quot;37153&quot;&gt;&lt;object type=&quot;5&quot; unique_id=&quot;37156&quot;&gt;&lt;property id=&quot;20000&quot; value=&quot;0&quot;/&gt;&lt;property id=&quot;20149&quot; value=&quot;Julia Gannon&quot;/&gt;&lt;property id=&quot;20150&quot; value=&quot;Pharmacist, Office of the Army Surgeon General&quot;/&gt;&lt;property id=&quot;20151&quot; value=&quot;Julia Gannon 88.png&quot;/&gt;&lt;property id=&quot;20155&quot; value=&quot;Ms. Julia Gannon is a pharmacist with more than  25 years of professional pharmacy skills in hospital and ambulatory pharmacy. She currently serves as a technical expert and senior advisor in the Office of the Army Surgeon General (OTSG).  She applies pharmacology and pharmacy expertise in studies related to drug safety, adverse events, risk mitigation, and patient safety health outcomes. Previously, as Chief of Pharmacy, Heidelberg Army Health Center, Germany, she was also responsible for planning, coordinating and executing all areas of clinical and distributive pharmacy to up to nine geographically separated pharmacies. &quot;/&gt;&lt;/object&gt;&lt;object type=&quot;5&quot; unique_id=&quot;47404&quot;&gt;&lt;property id=&quot;20149&quot; value=&quot;Brigetta Craft&quot;/&gt;&lt;property id=&quot;20150&quot; value=&quot;RN, MSN, DNP&quot;/&gt;&lt;property id=&quot;20151&quot; value=&quot;Brigetta_Headshot_88.png&quot;/&gt;&lt;/object&gt;&lt;object type=&quot;5&quot; unique_id=&quot;48146&quot;&gt;&lt;property id=&quot;20000&quot; value=&quot;0&quot;/&gt;&lt;property id=&quot;20149&quot; value=&quot;Mei Kong&quot;/&gt;&lt;property id=&quot;20150&quot; value=&quot;Assistant Vice President, NYC Health and Hospitals Corporation&quot;/&gt;&lt;property id=&quot;20151&quot; value=&quot;Mei_88.png&quot;/&gt;&lt;property id=&quot;20155&quot; value=&quot;Mei Kong, RN, MSN is the Assistant Vice President, Corporate Patient Safety and Employee Safety at New York City Health and Hospitals Corporation.  She leads the patient safety and employee safety initiatives and programs for the Corporation.  Mei directs a range of strategic initiatives to successfully target process improvements and change culture such as TeamSTEPPS, Just Culture, Disruptive Behavior, Coaching, Patient Engagement/Involvement, Medication Safety, and other clinical and patient safety processes. She is an adjunct professor at Long Island University and New York College of Health Professions. &quot;/&gt;&lt;/object&gt;&lt;object type=&quot;5&quot; unique_id=&quot;48147&quot;&gt;&lt;property id=&quot;20000&quot; value=&quot;0&quot;/&gt;&lt;property id=&quot;20149&quot; value=&quot;Dr. Abdul Mondul&quot;/&gt;&lt;property id=&quot;20150&quot; value=&quot;Patient Safety Officer, Lincoln Medical Center&quot;/&gt;&lt;property id=&quot;20151&quot; value=&quot;Mondul_88.png&quot;/&gt;&lt;property id=&quot;20155&quot; value=&quot;Dr. Abdul Mondul is the Associate Medical Director, Patient Safety Officer and Chief of Palliative Care at Lincoln Medical Center. He graduated from medical school in Bogota, Colombia and completed his training in internal medicine at Lincoln where he served as Chief Medical Resident in 1999. In his role as Patient Safety Officer, he has been instrumental in the implementation of numerous patient safety initiatives including extensive work in teamwork and communication through implementation of TeamSTEPPS. Dr. Mondul holds an academic appointment as an Assistant Professor of Clinical Medicine at Weill Medical College at Cornell University and is board certified in Internal Medicine and Hospice and Hospice and Palliative Care. &quot;/&gt;&lt;/object&gt;&lt;/object&gt;&lt;object type=&quot;10&quot; unique_id=&quot;37154&quot;&gt;&lt;object type=&quot;11&quot; unique_id=&quot;37155&quot;&gt;&lt;property id=&quot;20180&quot; value=&quot;0&quot;/&gt;&lt;property id=&quot;20181&quot; value=&quot;2&quot;/&gt;&lt;property id=&quot;20183&quot; value=&quot;0&quot;/&gt;&lt;/object&gt;&lt;object type=&quot;12&quot; unique_id=&quot;37157&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EFFKE~1\AppData\Local\Temp\PR\data\asimages\{DD08E8E8-5ED5-4CD2-BB80-4AF324B1B821}_2.png&quot;/&gt;&lt;left val=&quot;9&quot;/&gt;&lt;top val=&quot;381&quot;/&gt;&lt;width val=&quot;395&quot;/&gt;&lt;height val=&quot;30&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EFFKE~1\AppData\Local\Temp\PR\data\asimages\{30DA8F82-8E3E-4E40-BF90-201BDC583BFC}_18.png&quot;/&gt;&lt;left val=&quot;66&quot;/&gt;&lt;top val=&quot;-2&quot;/&gt;&lt;width val=&quot;644&quot;/&gt;&lt;height val=&quot;68&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9&quot;/&gt;&lt;lineCharCount val=&quot;25&quot;/&gt;&lt;lineCharCount val=&quot;77&quot;/&gt;&lt;lineCharCount val=&quot;28&quot;/&gt;&lt;lineCharCount val=&quot;26&quot;/&gt;&lt;lineCharCount val=&quot;66&quot;/&gt;&lt;lineCharCount val=&quot;72&quot;/&gt;&lt;lineCharCount val=&quot;40&quot;/&gt;&lt;/TableIndex&gt;&lt;/ShapeTextInfo&gt;"/>
  <p:tag name="HTML_SHAPEINFO" val="&lt;TextEffect&gt;&lt;Image&gt;&lt;filename val=&quot;C:\Users\JEFFKE~1\AppData\Local\Temp\PR\data\asimages\{F76657DB-24CB-4E3F-A9BF-FD634AF06DFA}_1.png_crop.png&quot;/&gt;&lt;left val=&quot;22&quot;/&gt;&lt;top val=&quot;69&quot;/&gt;&lt;width val=&quot;165&quot;/&gt;&lt;height val=&quot;16&quot;/&gt;&lt;hasText val=&quot;1&quot;/&gt;&lt;paraId val=&quot;1&quot;/&gt;&lt;/Image&gt;&lt;Image&gt;&lt;filename val=&quot;C:\Users\JEFFKE~1\AppData\Local\Temp\PR\data\asimages\{F3CF7B83-9BE1-4931-804F-71F972862725}_1.png_crop.png&quot;/&gt;&lt;left val=&quot;22&quot;/&gt;&lt;top val=&quot;110&quot;/&gt;&lt;width val=&quot;220&quot;/&gt;&lt;height val=&quot;13&quot;/&gt;&lt;hasText val=&quot;1&quot;/&gt;&lt;paraId val=&quot;2&quot;/&gt;&lt;/Image&gt;&lt;Image&gt;&lt;filename val=&quot;C:\Users\JEFFKE~1\AppData\Local\Temp\PR\data\asimages\{4C3186E8-D76C-4E86-A03B-82A635DD6DB4}_1.png_crop.png&quot;/&gt;&lt;left val=&quot;30&quot;/&gt;&lt;top val=&quot;146&quot;/&gt;&lt;width val=&quot;643&quot;/&gt;&lt;height val=&quot;41&quot;/&gt;&lt;hasText val=&quot;1&quot;/&gt;&lt;paraId val=&quot;3&quot;/&gt;&lt;/Image&gt;&lt;Image&gt;&lt;filename val=&quot;C:\Users\JEFFKE~1\AppData\Local\Temp\PR\data\asimages\{697B4613-796C-41A3-8BA5-49C1234C3539}_1.png_crop.png&quot;/&gt;&lt;left val=&quot;22&quot;/&gt;&lt;top val=&quot;206&quot;/&gt;&lt;width val=&quot;209&quot;/&gt;&lt;height val=&quot;17&quot;/&gt;&lt;hasText val=&quot;1&quot;/&gt;&lt;paraId val=&quot;4&quot;/&gt;&lt;/Image&gt;&lt;Image&gt;&lt;filename val=&quot;C:\Users\JEFFKE~1\AppData\Local\Temp\PR\data\asimages\{8C86EC36-7985-47E3-BE52-0C3C44490457}_1.png_crop.png&quot;/&gt;&lt;left val=&quot;30&quot;/&gt;&lt;top val=&quot;242&quot;/&gt;&lt;width val=&quot;647&quot;/&gt;&lt;height val=&quot;65&quot;/&gt;&lt;hasText val=&quot;1&quot;/&gt;&lt;paraId val=&quot;5&quot;/&gt;&lt;/Image&gt;&lt;/TextEffect&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 name="HTML_SHAPEINFO" val="&lt;ThreeDShapeInfo&gt;&lt;uuid val=&quot;&quot;/&gt;&lt;isInvalidForFieldText val=&quot;0&quot;/&gt;&lt;Image&gt;&lt;filename val=&quot;C:\Users\JEFFKE~1\AppData\Local\Temp\PR\data\asimages\{5DFCA556-4EEC-4F8E-83D0-A2C0A78C4AF6}_19.png&quot;/&gt;&lt;left val=&quot;68&quot;/&gt;&lt;top val=&quot;0&quot;/&gt;&lt;width val=&quot;642&quot;/&gt;&lt;height val=&quot;62&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2&quot;/&gt;&lt;lineCharCount val=&quot;20&quot;/&gt;&lt;lineCharCount val=&quot;49&quot;/&gt;&lt;lineCharCount val=&quot;10&quot;/&gt;&lt;lineCharCount val=&quot;48&quot;/&gt;&lt;lineCharCount val=&quot;49&quot;/&gt;&lt;lineCharCount val=&quot;49&quot;/&gt;&lt;lineCharCount val=&quot;36&quot;/&gt;&lt;lineCharCount val=&quot;40&quot;/&gt;&lt;/TableIndex&gt;&lt;/ShapeTextInfo&gt;"/>
  <p:tag name="HTML_SHAPEINFO" val="&lt;TextEffect&gt;&lt;Image&gt;&lt;filename val=&quot;C:\Users\JEFFKE~1\AppData\Local\Temp\PR\data\asimages\{D057D990-43F3-489E-9D7D-2637F6D85CEC}_1.png_crop.png&quot;/&gt;&lt;left val=&quot;23&quot;/&gt;&lt;top val=&quot;68&quot;/&gt;&lt;width val=&quot;402&quot;/&gt;&lt;height val=&quot;41&quot;/&gt;&lt;hasText val=&quot;1&quot;/&gt;&lt;paraId val=&quot;1&quot;/&gt;&lt;/Image&gt;&lt;Image&gt;&lt;filename val=&quot;C:\Users\JEFFKE~1\AppData\Local\Temp\PR\data\asimages\{A7FB07E6-099E-4713-9BBA-56F063B83CF1}_1.png_crop.png&quot;/&gt;&lt;left val=&quot;23&quot;/&gt;&lt;top val=&quot;129&quot;/&gt;&lt;width val=&quot;382&quot;/&gt;&lt;height val=&quot;41&quot;/&gt;&lt;hasText val=&quot;1&quot;/&gt;&lt;paraId val=&quot;2&quot;/&gt;&lt;/Image&gt;&lt;Image&gt;&lt;filename val=&quot;C:\Users\JEFFKE~1\AppData\Local\Temp\PR\data\asimages\{9030C36F-98D2-4991-891E-ABA842D8D6B4}_1.png_crop.png&quot;/&gt;&lt;left val=&quot;22&quot;/&gt;&lt;top val=&quot;189&quot;/&gt;&lt;width val=&quot;394&quot;/&gt;&lt;height val=&quot;41&quot;/&gt;&lt;hasText val=&quot;1&quot;/&gt;&lt;paraId val=&quot;3&quot;/&gt;&lt;/Image&gt;&lt;Image&gt;&lt;filename val=&quot;C:\Users\JEFFKE~1\AppData\Local\Temp\PR\data\asimages\{ADE71C10-4DB9-49D8-A327-F5358472CE87}_1.png_crop.png&quot;/&gt;&lt;left val=&quot;22&quot;/&gt;&lt;top val=&quot;249&quot;/&gt;&lt;width val=&quot;383&quot;/&gt;&lt;height val=&quot;41&quot;/&gt;&lt;hasText val=&quot;1&quot;/&gt;&lt;paraId val=&quot;4&quot;/&gt;&lt;/Image&gt;&lt;Image&gt;&lt;filename val=&quot;C:\Users\JEFFKE~1\AppData\Local\Temp\PR\data\asimages\{295125B2-3E45-4522-A6CD-6100B0A510ED}_1.png_crop.png&quot;/&gt;&lt;left val=&quot;169&quot;/&gt;&lt;top val=&quot;332&quot;/&gt;&lt;width val=&quot;262&quot;/&gt;&lt;height val=&quot;14&quot;/&gt;&lt;hasText val=&quot;1&quot;/&gt;&lt;paraId val=&quot;5&quot;/&gt;&lt;/Image&gt;&lt;/TextEffect&gt;"/>
</p:tagLst>
</file>

<file path=ppt/tags/tag10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997CEA-6E2F-4180-BFA7-D0D755085160}&quot;/&gt;&lt;isInvalidForFieldText val=&quot;0&quot;/&gt;&lt;Image&gt;&lt;filename val=&quot;C:\Users\JEFFKE~1\AppData\Local\Temp\PR\data\asimages\{C9997CEA-6E2F-4180-BFA7-D0D755085160}_19.png&quot;/&gt;&lt;left val=&quot;438&quot;/&gt;&lt;top val=&quot;64&quot;/&gt;&lt;width val=&quot;250&quot;/&gt;&lt;height val=&quot;303&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JEFFKE~1\AppData\Local\Temp\PR\data\asimages\{BE64F777-017D-404B-87B4-26E8C1B235CD}_20.png&quot;/&gt;&lt;left val=&quot;69&quot;/&gt;&lt;top val=&quot;0&quot;/&gt;&lt;width val=&quot;647&quot;/&gt;&lt;height val=&quot;61&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4&quot;/&gt;&lt;lineCharCount val=&quot;30&quot;/&gt;&lt;lineCharCount val=&quot;50&quot;/&gt;&lt;lineCharCount val=&quot;38&quot;/&gt;&lt;lineCharCount val=&quot;33&quot;/&gt;&lt;/TableIndex&gt;&lt;/ShapeTextInfo&gt;"/>
  <p:tag name="HTML_SHAPEINFO" val="&lt;TextEffect&gt;&lt;Image&gt;&lt;filename val=&quot;C:\Users\JEFFKE~1\AppData\Local\Temp\PR\data\asimages\{902D0840-67CF-42D2-916A-88F7713ED720}_1.png_crop.png&quot;/&gt;&lt;left val=&quot;23&quot;/&gt;&lt;top val=&quot;68&quot;/&gt;&lt;width val=&quot;352&quot;/&gt;&lt;height val=&quot;17&quot;/&gt;&lt;hasText val=&quot;1&quot;/&gt;&lt;paraId val=&quot;1&quot;/&gt;&lt;/Image&gt;&lt;Image&gt;&lt;filename val=&quot;C:\Users\JEFFKE~1\AppData\Local\Temp\PR\data\asimages\{28C3C54B-4EFD-4D3E-BF95-9B2F080328DC}_1.png_crop.png&quot;/&gt;&lt;left val=&quot;21&quot;/&gt;&lt;top val=&quot;105&quot;/&gt;&lt;width val=&quot;230&quot;/&gt;&lt;height val=&quot;17&quot;/&gt;&lt;hasText val=&quot;1&quot;/&gt;&lt;paraId val=&quot;2&quot;/&gt;&lt;/Image&gt;&lt;Image&gt;&lt;filename val=&quot;C:\Users\JEFFKE~1\AppData\Local\Temp\PR\data\asimages\{9C8F5B89-AA14-42A7-AC2C-B824CAC17E84}_1.png_crop.png&quot;/&gt;&lt;left val=&quot;21&quot;/&gt;&lt;top val=&quot;141&quot;/&gt;&lt;width val=&quot;392&quot;/&gt;&lt;height val=&quot;17&quot;/&gt;&lt;hasText val=&quot;1&quot;/&gt;&lt;paraId val=&quot;3&quot;/&gt;&lt;/Image&gt;&lt;Image&gt;&lt;filename val=&quot;C:\Users\JEFFKE~1\AppData\Local\Temp\PR\data\asimages\{04144B47-2DC2-4956-A57C-6321EB02F618}_1.png_crop.png&quot;/&gt;&lt;left val=&quot;22&quot;/&gt;&lt;top val=&quot;177&quot;/&gt;&lt;width val=&quot;296&quot;/&gt;&lt;height val=&quot;41&quot;/&gt;&lt;hasText val=&quot;1&quot;/&gt;&lt;paraId val=&quot;4&quot;/&gt;&lt;/Image&gt;&lt;/TextEffect&gt;"/>
</p:tagLst>
</file>

<file path=ppt/tags/tag10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8D484CD-6488-4069-B373-B2D5F2D284DC}&quot;/&gt;&lt;isInvalidForFieldText val=&quot;0&quot;/&gt;&lt;Image&gt;&lt;filename val=&quot;C:\Users\JEFFKE~1\AppData\Local\Temp\PR\data\asimages\{48D484CD-6488-4069-B373-B2D5F2D284DC}_20.png&quot;/&gt;&lt;left val=&quot;438&quot;/&gt;&lt;top val=&quot;64&quot;/&gt;&lt;width val=&quot;250&quot;/&gt;&lt;height val=&quot;303&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 name="HTML_SHAPEINFO" val="&lt;ThreeDShapeInfo&gt;&lt;uuid val=&quot;&quot;/&gt;&lt;isInvalidForFieldText val=&quot;0&quot;/&gt;&lt;Image&gt;&lt;filename val=&quot;C:\Users\JEFFKE~1\AppData\Local\Temp\PR\data\asimages\{6E7B4057-CEC9-404D-8899-D2D1BC01ED11}_21.png&quot;/&gt;&lt;left val=&quot;67&quot;/&gt;&lt;top val=&quot;0&quot;/&gt;&lt;width val=&quot;643&quot;/&gt;&lt;height val=&quot;64&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9&quot;/&gt;&lt;lineCharCount val=&quot;26&quot;/&gt;&lt;lineCharCount val=&quot;23&quot;/&gt;&lt;lineCharCount val=&quot;41&quot;/&gt;&lt;lineCharCount val=&quot;37&quot;/&gt;&lt;lineCharCount val=&quot;24&quot;/&gt;&lt;lineCharCount val=&quot;42&quot;/&gt;&lt;lineCharCount val=&quot;8&quot;/&gt;&lt;/TableIndex&gt;&lt;/ShapeTextInfo&gt;"/>
  <p:tag name="HTML_SHAPEINFO" val="&lt;ThreeDShapeInfo&gt;&lt;uuid val=&quot;&quot;/&gt;&lt;isInvalidForFieldText val=&quot;0&quot;/&gt;&lt;Image&gt;&lt;filename val=&quot;C:\Users\JEFFKE~1\AppData\Local\Temp\PR\data\asimages\{EEEB4B2E-5469-4D9F-A8BC-E3853851D3B9}_21.png&quot;/&gt;&lt;left val=&quot;9&quot;/&gt;&lt;top val=&quot;55&quot;/&gt;&lt;width val=&quot;361&quot;/&gt;&lt;height val=&quot;319&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95B4502F-84AE-4DD8-8D6D-526B03E54924}_2.png&quot;/&gt;&lt;left val=&quot;642&quot;/&gt;&lt;top val=&quot;383&quot;/&gt;&lt;width val=&quot;65&quot;/&gt;&lt;height val=&quot;23&quot;/&gt;&lt;hasText val=&quot;1&quot;/&gt;&lt;/Image&gt;&lt;/ThreeDShape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4&quot;/&gt;&lt;lineCharCount val=&quot;27&quot;/&gt;&lt;lineCharCount val=&quot;32&quot;/&gt;&lt;lineCharCount val=&quot;34&quot;/&gt;&lt;lineCharCount val=&quot;15&quot;/&gt;&lt;lineCharCount val=&quot;9&quot;/&gt;&lt;lineCharCount val=&quot;22&quot;/&gt;&lt;/TableIndex&gt;&lt;/ShapeTextInfo&gt;"/>
  <p:tag name="HTML_SHAPEINFO" val="&lt;ThreeDShapeInfo&gt;&lt;uuid val=&quot;&quot;/&gt;&lt;isInvalidForFieldText val=&quot;0&quot;/&gt;&lt;Image&gt;&lt;filename val=&quot;C:\Users\JEFFKE~1\AppData\Local\Temp\PR\data\asimages\{FB6F5D04-C02F-4841-8BA3-F811F782C6D2}_21.png&quot;/&gt;&lt;left val=&quot;374&quot;/&gt;&lt;top val=&quot;84&quot;/&gt;&lt;width val=&quot;346&quot;/&gt;&lt;height val=&quot;213&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5&quot;/&gt;&lt;lineCharCount val=&quot;87&quot;/&gt;&lt;lineCharCount val=&quot;64&quot;/&gt;&lt;lineCharCount val=&quot;57&quot;/&gt;&lt;/TableIndex&gt;&lt;/ShapeTextInfo&gt;"/>
  <p:tag name="HTML_SHAPEINFO" val="&lt;ThreeDShapeInfo&gt;&lt;uuid val=&quot;&quot;/&gt;&lt;isInvalidForFieldText val=&quot;0&quot;/&gt;&lt;Image&gt;&lt;filename val=&quot;C:\Users\JEFFKE~1\AppData\Local\Temp\PR\data\asimages\{076206FF-BFAC-4F4C-96A3-27EB043E77E8}_21.png&quot;/&gt;&lt;left val=&quot;9&quot;/&gt;&lt;top val=&quot;271&quot;/&gt;&lt;width val=&quot;693&quot;/&gt;&lt;height val=&quot;118&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EFFKE~1\AppData\Local\Temp\PR\data\asimages\{B24121D1-45F4-45A0-95A3-BEB4A7AF9D9A}_22.png&quot;/&gt;&lt;left val=&quot;66&quot;/&gt;&lt;top val=&quot;-2&quot;/&gt;&lt;width val=&quot;644&quot;/&gt;&lt;height val=&quot;68&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5&quot;/&gt;&lt;lineCharCount val=&quot;13&quot;/&gt;&lt;lineCharCount val=&quot;28&quot;/&gt;&lt;lineCharCount val=&quot;20&quot;/&gt;&lt;lineCharCount val=&quot;33&quot;/&gt;&lt;lineCharCount val=&quot;29&quot;/&gt;&lt;lineCharCount val=&quot;21&quot;/&gt;&lt;lineCharCount val=&quot;31&quot;/&gt;&lt;/TableIndex&gt;&lt;/ShapeTextInfo&gt;"/>
  <p:tag name="HTML_SHAPEINFO" val="&lt;TextEffect&gt;&lt;Image&gt;&lt;filename val=&quot;C:\Users\JEFFKE~1\AppData\Local\Temp\PR\data\asimages\{B6CE60B2-E582-4FEF-83B7-304181055235}_1.png_crop.png&quot;/&gt;&lt;left val=&quot;296&quot;/&gt;&lt;top val=&quot;70&quot;/&gt;&lt;width val=&quot;127&quot;/&gt;&lt;height val=&quot;19&quot;/&gt;&lt;hasText val=&quot;1&quot;/&gt;&lt;paraId val=&quot;1&quot;/&gt;&lt;/Image&gt;&lt;Image&gt;&lt;filename val=&quot;C:\Users\JEFFKE~1\AppData\Local\Temp\PR\data\asimages\{8C6BD9B1-11C2-4BD3-832B-B1EB12992E9C}_1.png_crop.png&quot;/&gt;&lt;left val=&quot;57&quot;/&gt;&lt;top val=&quot;111&quot;/&gt;&lt;width val=&quot;115&quot;/&gt;&lt;height val=&quot;19&quot;/&gt;&lt;hasText val=&quot;1&quot;/&gt;&lt;paraId val=&quot;2&quot;/&gt;&lt;/Image&gt;&lt;Image&gt;&lt;filename val=&quot;C:\Users\JEFFKE~1\AppData\Local\Temp\PR\data\asimages\{DA79DACC-C2CB-4691-B06F-DF5DF75AB5B8}_1.png_crop.png&quot;/&gt;&lt;left val=&quot;57&quot;/&gt;&lt;top val=&quot;153&quot;/&gt;&lt;width val=&quot;258&quot;/&gt;&lt;height val=&quot;19&quot;/&gt;&lt;hasText val=&quot;1&quot;/&gt;&lt;paraId val=&quot;3&quot;/&gt;&lt;/Image&gt;&lt;Image&gt;&lt;filename val=&quot;C:\Users\JEFFKE~1\AppData\Local\Temp\PR\data\asimages\{64621120-0EC3-4A7B-BF2C-783E69B5B2FC}_1.png_crop.png&quot;/&gt;&lt;left val=&quot;57&quot;/&gt;&lt;top val=&quot;194&quot;/&gt;&lt;width val=&quot;176&quot;/&gt;&lt;height val=&quot;19&quot;/&gt;&lt;hasText val=&quot;1&quot;/&gt;&lt;paraId val=&quot;4&quot;/&gt;&lt;/Image&gt;&lt;Image&gt;&lt;filename val=&quot;C:\Users\JEFFKE~1\AppData\Local\Temp\PR\data\asimages\{5D661554-30E2-4928-AF0E-8B61F3A44F68}_1.png_crop.png&quot;/&gt;&lt;left val=&quot;199&quot;/&gt;&lt;top val=&quot;235&quot;/&gt;&lt;width val=&quot;320&quot;/&gt;&lt;height val=&quot;19&quot;/&gt;&lt;hasText val=&quot;1&quot;/&gt;&lt;paraId val=&quot;5&quot;/&gt;&lt;/Image&gt;&lt;Image&gt;&lt;filename val=&quot;C:\Users\JEFFKE~1\AppData\Local\Temp\PR\data\asimages\{18F910DB-39C3-4A82-BA18-028480D624CD}_1.png_crop.png&quot;/&gt;&lt;left val=&quot;34&quot;/&gt;&lt;top val=&quot;276&quot;/&gt;&lt;width val=&quot;247&quot;/&gt;&lt;height val=&quot;19&quot;/&gt;&lt;hasText val=&quot;1&quot;/&gt;&lt;paraId val=&quot;6&quot;/&gt;&lt;/Image&gt;&lt;Image&gt;&lt;filename val=&quot;C:\Users\JEFFKE~1\AppData\Local\Temp\PR\data\asimages\{B12EBC04-BD0A-41C8-A283-553A01720E79}_1.png_crop.png&quot;/&gt;&lt;left val=&quot;34&quot;/&gt;&lt;top val=&quot;317&quot;/&gt;&lt;width val=&quot;173&quot;/&gt;&lt;height val=&quot;19&quot;/&gt;&lt;hasText val=&quot;1&quot;/&gt;&lt;paraId val=&quot;7&quot;/&gt;&lt;/Image&gt;&lt;Image&gt;&lt;filename val=&quot;C:\Users\JEFFKE~1\AppData\Local\Temp\PR\data\asimages\{750057FC-9BC7-4748-A1F9-47050D444F6F}_1.png_crop.png&quot;/&gt;&lt;left val=&quot;92&quot;/&gt;&lt;top val=&quot;351&quot;/&gt;&lt;width val=&quot;255&quot;/&gt;&lt;height val=&quot;15&quot;/&gt;&lt;hasText val=&quot;1&quot;/&gt;&lt;paraId val=&quot;8&quot;/&gt;&lt;/Image&gt;&lt;/TextEffect&gt;"/>
</p:tagLst>
</file>

<file path=ppt/tags/tag1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C4FA7F7-8DD5-44DB-ABCA-3331859C64C4}&quot;/&gt;&lt;isInvalidForFieldText val=&quot;0&quot;/&gt;&lt;Image&gt;&lt;filename val=&quot;C:\Users\JEFFKE~1\AppData\Local\Temp\PR\data\asimages\{BC4FA7F7-8DD5-44DB-ABCA-3331859C64C4}_22.png&quot;/&gt;&lt;left val=&quot;400&quot;/&gt;&lt;top val=&quot;64&quot;/&gt;&lt;width val=&quot;250&quot;/&gt;&lt;height val=&quot;303&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 name="HTML_SHAPEINFO" val="&lt;ThreeDShapeInfo&gt;&lt;uuid val=&quot;&quot;/&gt;&lt;isInvalidForFieldText val=&quot;0&quot;/&gt;&lt;Image&gt;&lt;filename val=&quot;C:\Users\JEFFKE~1\AppData\Local\Temp\PR\data\asimages\{EE19FDC9-725B-45C1-AAD9-150BA62014DA}_23.png&quot;/&gt;&lt;left val=&quot;68&quot;/&gt;&lt;top val=&quot;0&quot;/&gt;&lt;width val=&quot;642&quot;/&gt;&lt;height val=&quot;62&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3&quot;/&gt;&lt;lineCharCount val=&quot;82&quot;/&gt;&lt;lineCharCount val=&quot;88&quot;/&gt;&lt;lineCharCount val=&quot;91&quot;/&gt;&lt;lineCharCount val=&quot;89&quot;/&gt;&lt;lineCharCount val=&quot;91&quot;/&gt;&lt;lineCharCount val=&quot;89&quot;/&gt;&lt;lineCharCount val=&quot;91&quot;/&gt;&lt;lineCharCount val=&quot;74&quot;/&gt;&lt;lineCharCount val=&quot;89&quot;/&gt;&lt;lineCharCount val=&quot;93&quot;/&gt;&lt;lineCharCount val=&quot;39&quot;/&gt;&lt;/TableIndex&gt;&lt;/ShapeTextInfo&gt;"/>
  <p:tag name="HTML_SHAPEINFO" val="&lt;TextEffect&gt;&lt;Image&gt;&lt;filename val=&quot;C:\Users\JEFFKE~1\AppData\Local\Temp\PR\data\asimages\{BB2B4623-3C54-4F2B-BF47-B47061C555BB}_1.png_crop.png&quot;/&gt;&lt;left val=&quot;243&quot;/&gt;&lt;top val=&quot;68&quot;/&gt;&lt;width val=&quot;233&quot;/&gt;&lt;height val=&quot;15&quot;/&gt;&lt;hasText val=&quot;1&quot;/&gt;&lt;paraId val=&quot;1&quot;/&gt;&lt;/Image&gt;&lt;Image&gt;&lt;filename val=&quot;C:\Users\JEFFKE~1\AppData\Local\Temp\PR\data\asimages\{A883CE25-4001-4D24-8DDD-93F316B4F138}_1.png_crop.png&quot;/&gt;&lt;left val=&quot;38&quot;/&gt;&lt;top val=&quot;102&quot;/&gt;&lt;width val=&quot;656&quot;/&gt;&lt;height val=&quot;167&quot;/&gt;&lt;hasText val=&quot;1&quot;/&gt;&lt;paraId val=&quot;2&quot;/&gt;&lt;/Image&gt;&lt;Image&gt;&lt;filename val=&quot;C:\Users\JEFFKE~1\AppData\Local\Temp\PR\data\asimages\{FD484686-CA0F-4FC9-AB0E-6FC68CD5EAD7}_1.png_crop.png&quot;/&gt;&lt;left val=&quot;42&quot;/&gt;&lt;top val=&quot;287&quot;/&gt;&lt;width val=&quot;649&quot;/&gt;&lt;height val=&quot;59&quot;/&gt;&lt;hasText val=&quot;1&quot;/&gt;&lt;paraId val=&quot;3&quot;/&gt;&lt;/Image&gt;&lt;/TextEffect&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 name="HTML_SHAPEINFO" val="&lt;ThreeDShapeInfo&gt;&lt;uuid val=&quot;&quot;/&gt;&lt;isInvalidForFieldText val=&quot;0&quot;/&gt;&lt;Image&gt;&lt;filename val=&quot;C:\Users\JEFFKE~1\AppData\Local\Temp\PR\data\asimages\{B9E3E343-94DD-433D-A764-34755F712326}_24.png&quot;/&gt;&lt;left val=&quot;68&quot;/&gt;&lt;top val=&quot;0&quot;/&gt;&lt;width val=&quot;642&quot;/&gt;&lt;height val=&quot;62&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5&quot;/&gt;&lt;lineCharCount val=&quot;76&quot;/&gt;&lt;lineCharCount val=&quot;57&quot;/&gt;&lt;lineCharCount val=&quot;46&quot;/&gt;&lt;lineCharCount val=&quot;79&quot;/&gt;&lt;lineCharCount val=&quot;41&quot;/&gt;&lt;lineCharCount val=&quot;53&quot;/&gt;&lt;lineCharCount val=&quot;52&quot;/&gt;&lt;lineCharCount val=&quot;46&quot;/&gt;&lt;/TableIndex&gt;&lt;/ShapeTextInfo&gt;"/>
  <p:tag name="HTML_SHAPEINFO" val="&lt;TextEffect&gt;&lt;Image&gt;&lt;filename val=&quot;C:\Users\JEFFKE~1\AppData\Local\Temp\PR\data\asimages\{42F25DEA-E128-477E-B730-32D0C0309564}_1.png_crop.png&quot;/&gt;&lt;left val=&quot;23&quot;/&gt;&lt;top val=&quot;68&quot;/&gt;&lt;width val=&quot;444&quot;/&gt;&lt;height val=&quot;17&quot;/&gt;&lt;hasText val=&quot;1&quot;/&gt;&lt;paraId val=&quot;1&quot;/&gt;&lt;/Image&gt;&lt;Image&gt;&lt;filename val=&quot;C:\Users\JEFFKE~1\AppData\Local\Temp\PR\data\asimages\{5E4CB3A5-7E8C-4FE9-A973-3E47A68014EC}_1.png_crop.png&quot;/&gt;&lt;left val=&quot;21&quot;/&gt;&lt;top val=&quot;105&quot;/&gt;&lt;width val=&quot;675&quot;/&gt;&lt;height val=&quot;41&quot;/&gt;&lt;hasText val=&quot;1&quot;/&gt;&lt;paraId val=&quot;2&quot;/&gt;&lt;/Image&gt;&lt;Image&gt;&lt;filename val=&quot;C:\Users\JEFFKE~1\AppData\Local\Temp\PR\data\asimages\{2F9E6FD5-E363-4ADC-AE39-69D6DEFE004E}_1.png_crop.png&quot;/&gt;&lt;left val=&quot;53&quot;/&gt;&lt;top val=&quot;165&quot;/&gt;&lt;width val=&quot;407&quot;/&gt;&lt;height val=&quot;17&quot;/&gt;&lt;hasText val=&quot;1&quot;/&gt;&lt;paraId val=&quot;3&quot;/&gt;&lt;/Image&gt;&lt;Image&gt;&lt;filename val=&quot;C:\Users\JEFFKE~1\AppData\Local\Temp\PR\data\asimages\{0AD98AFD-74D8-4FBF-AC20-8829D0B10767}_1.png_crop.png&quot;/&gt;&lt;left val=&quot;21&quot;/&gt;&lt;top val=&quot;201&quot;/&gt;&lt;width val=&quot;646&quot;/&gt;&lt;height val=&quot;38&quot;/&gt;&lt;hasText val=&quot;1&quot;/&gt;&lt;paraId val=&quot;4&quot;/&gt;&lt;/Image&gt;&lt;Image&gt;&lt;filename val=&quot;C:\Users\JEFFKE~1\AppData\Local\Temp\PR\data\asimages\{B463CD42-7347-4C74-8E7F-C0A14869E59C}_1.png_crop.png&quot;/&gt;&lt;left val=&quot;21&quot;/&gt;&lt;top val=&quot;261&quot;/&gt;&lt;width val=&quot;490&quot;/&gt;&lt;height val=&quot;41&quot;/&gt;&lt;hasText val=&quot;1&quot;/&gt;&lt;paraId val=&quot;5&quot;/&gt;&lt;/Image&gt;&lt;Image&gt;&lt;filename val=&quot;C:\Users\JEFFKE~1\AppData\Local\Temp\PR\data\asimages\{8DA28BFF-0852-4AA9-8F65-8A635E28906E}_1.png_crop.png&quot;/&gt;&lt;left val=&quot;53&quot;/&gt;&lt;top val=&quot;321&quot;/&gt;&lt;width val=&quot;407&quot;/&gt;&lt;height val=&quot;17&quot;/&gt;&lt;hasText val=&quot;1&quot;/&gt;&lt;paraId val=&quot;6&quot;/&gt;&lt;/Image&gt;&lt;/TextEffect&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2&quot;/&gt;&lt;lineCharCount val=&quot;17&quot;/&gt;&lt;lineCharCount val=&quot;18&quot;/&gt;&lt;lineCharCount val=&quot;11&quot;/&gt;&lt;lineCharCount val=&quot;8&quot;/&gt;&lt;/TableIndex&gt;&lt;/ShapeTextInfo&gt;"/>
  <p:tag name="PRESENTER_SHAPEINFO" val="&lt;ThreeDShapeInfo&gt;&lt;uuid val=&quot;{CD36EE2A-9FC8-4356-A894-EF5EDB642F57}&quot;/&gt;&lt;isInvalidForFieldText val=&quot;0&quot;/&gt;&lt;Image&gt;&lt;filename val=&quot;C:\Users\JEFFKE~1\AppData\Local\Temp\PR\data\asimages\{CD36EE2A-9FC8-4356-A894-EF5EDB642F57}_24.png&quot;/&gt;&lt;left val=&quot;529&quot;/&gt;&lt;top val=&quot;247&quot;/&gt;&lt;width val=&quot;155&quot;/&gt;&lt;height val=&quot;121&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EE91E30E-276F-473D-BA8D-4372243B3DC7}&quot;/&gt;&lt;isInvalidForFieldText val=&quot;0&quot;/&gt;&lt;Image&gt;&lt;filename val=&quot;C:\Users\JEFFKE~1\AppData\Local\Temp\PR\data\asimages\{EE91E30E-276F-473D-BA8D-4372243B3DC7}_MtorLt.png&quot;/&gt;&lt;left val=&quot;-8&quot;/&gt;&lt;top val=&quot;0&quot;/&gt;&lt;width val=&quot;89&quot;/&gt;&lt;height val=&quot;55&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HTML_SHAPEINFO" val="&lt;SlideThumbPath val=&quot;Slide16.PNG&quot;/&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EFFKE~1\AppData\Local\Temp\PR\data\asimages\{008D31EF-6F96-4E81-9F17-E95969897EB2}_25.png&quot;/&gt;&lt;left val=&quot;66&quot;/&gt;&lt;top val=&quot;-2&quot;/&gt;&lt;width val=&quot;644&quot;/&gt;&lt;height val=&quot;68&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2&quot;/&gt;&lt;lineCharCount val=&quot;39&quot;/&gt;&lt;lineCharCount val=&quot;54&quot;/&gt;&lt;lineCharCount val=&quot;74&quot;/&gt;&lt;lineCharCount val=&quot;18&quot;/&gt;&lt;lineCharCount val=&quot;66&quot;/&gt;&lt;lineCharCount val=&quot;51&quot;/&gt;&lt;/TableIndex&gt;&lt;/ShapeTextInfo&gt;"/>
  <p:tag name="HTML_SHAPEINFO" val="&lt;TextEffect&gt;&lt;Image&gt;&lt;filename val=&quot;C:\Users\JEFFKE~1\AppData\Local\Temp\PR\data\asimages\{1D74957C-5917-4A6D-BC6A-3CFC831CA438}_1.png_crop.png&quot;/&gt;&lt;left val=&quot;23&quot;/&gt;&lt;top val=&quot;68&quot;/&gt;&lt;width val=&quot;246&quot;/&gt;&lt;height val=&quot;17&quot;/&gt;&lt;hasText val=&quot;1&quot;/&gt;&lt;paraId val=&quot;1&quot;/&gt;&lt;/Image&gt;&lt;Image&gt;&lt;filename val=&quot;C:\Users\JEFFKE~1\AppData\Local\Temp\PR\data\asimages\{A97C274C-4529-44B2-A2DE-231756CF94BB}_1.png_crop.png&quot;/&gt;&lt;left val=&quot;31&quot;/&gt;&lt;top val=&quot;112&quot;/&gt;&lt;width val=&quot;356&quot;/&gt;&lt;height val=&quot;17&quot;/&gt;&lt;hasText val=&quot;1&quot;/&gt;&lt;paraId val=&quot;2&quot;/&gt;&lt;/Image&gt;&lt;Image&gt;&lt;filename val=&quot;C:\Users\JEFFKE~1\AppData\Local\Temp\PR\data\asimages\{7EC0FFAB-A82C-45AC-AC33-661F16E1DAE8}_1.png_crop.png&quot;/&gt;&lt;left val=&quot;31&quot;/&gt;&lt;top val=&quot;150&quot;/&gt;&lt;width val=&quot;443&quot;/&gt;&lt;height val=&quot;17&quot;/&gt;&lt;hasText val=&quot;1&quot;/&gt;&lt;paraId val=&quot;3&quot;/&gt;&lt;/Image&gt;&lt;Image&gt;&lt;filename val=&quot;C:\Users\JEFFKE~1\AppData\Local\Temp\PR\data\asimages\{D99D2803-02BB-4910-8528-1D481A614CDC}_1.png_crop.png&quot;/&gt;&lt;left val=&quot;31&quot;/&gt;&lt;top val=&quot;189&quot;/&gt;&lt;width val=&quot;626&quot;/&gt;&lt;height val=&quot;40&quot;/&gt;&lt;hasText val=&quot;1&quot;/&gt;&lt;paraId val=&quot;4&quot;/&gt;&lt;/Image&gt;&lt;Image&gt;&lt;filename val=&quot;C:\Users\JEFFKE~1\AppData\Local\Temp\PR\data\asimages\{CA283E9F-1E7B-4AED-A12B-93FBDAE96224}_1.png_crop.png&quot;/&gt;&lt;left val=&quot;31&quot;/&gt;&lt;top val=&quot;254&quot;/&gt;&lt;width val=&quot;558&quot;/&gt;&lt;height val=&quot;17&quot;/&gt;&lt;hasText val=&quot;1&quot;/&gt;&lt;paraId val=&quot;5&quot;/&gt;&lt;/Image&gt;&lt;Image&gt;&lt;filename val=&quot;C:\Users\JEFFKE~1\AppData\Local\Temp\PR\data\asimages\{588ACA02-38F0-4CC6-8A3C-E3B7AE0B0816}_1.png_crop.png&quot;/&gt;&lt;left val=&quot;31&quot;/&gt;&lt;top val=&quot;292&quot;/&gt;&lt;width val=&quot;451&quot;/&gt;&lt;height val=&quot;17&quot;/&gt;&lt;hasText val=&quot;1&quot;/&gt;&lt;paraId val=&quot;6&quot;/&gt;&lt;/Image&gt;&lt;/TextEffect&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EFFKE~1\AppData\Local\Temp\PR\data\asimages\{60AD3C51-ED55-476C-A449-D9F0535D8EB3}_4.png&quot;/&gt;&lt;left val=&quot;9&quot;/&gt;&lt;top val=&quot;381&quot;/&gt;&lt;width val=&quot;395&quot;/&gt;&lt;height val=&quot;30&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98D6C6F4-C558-4106-87B8-48B6D237BC15}_4.png&quot;/&gt;&lt;left val=&quot;642&quot;/&gt;&lt;top val=&quot;383&quot;/&gt;&lt;width val=&quot;65&quot;/&gt;&lt;height val=&quot;23&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7D02BCF-97D4-427C-B87E-82EE3E979A3C}&quot;/&gt;&lt;isInvalidForFieldText val=&quot;0&quot;/&gt;&lt;Image&gt;&lt;filename val=&quot;C:\Users\JEFFKE~1\AppData\Local\Temp\PR\data\asimages\{97D02BCF-97D4-427C-B87E-82EE3E979A3C}_MtorLt.png&quot;/&gt;&lt;left val=&quot;-8&quot;/&gt;&lt;top val=&quot;0&quot;/&gt;&lt;width val=&quot;89&quot;/&gt;&lt;height val=&quot;5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EFFKE~1\AppData\Local\Temp\PR\data\asimages\{F666E647-92BC-4B3F-A31B-2736BDB809F5}_26.png&quot;/&gt;&lt;left val=&quot;9&quot;/&gt;&lt;top val=&quot;381&quot;/&gt;&lt;width val=&quot;395&quot;/&gt;&lt;height val=&quot;30&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8B24F27D-0441-46CC-B78B-936F63A584BF}_26.png&quot;/&gt;&lt;left val=&quot;642&quot;/&gt;&lt;top val=&quot;383&quot;/&gt;&lt;width val=&quot;65&quot;/&gt;&lt;height val=&quot;23&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E38802-5A93-44A0-9F84-903141AAC337}&quot;/&gt;&lt;isInvalidForFieldText val=&quot;0&quot;/&gt;&lt;Image&gt;&lt;filename val=&quot;C:\Users\JEFFKE~1\AppData\Local\Temp\PR\data\asimages\{B9E38802-5A93-44A0-9F84-903141AAC337}_MtorLt.png&quot;/&gt;&lt;left val=&quot;-8&quot;/&gt;&lt;top val=&quot;0&quot;/&gt;&lt;width val=&quot;89&quot;/&gt;&lt;height val=&quot;5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PRESENTER_SHAPEINFO" val="&lt;ThreeDShapeInfo&gt;&lt;uuid val=&quot;{A8812FFC-C24D-48E7-B6E1-327FCA4658CF}&quot;/&gt;&lt;isInvalidForFieldText val=&quot;0&quot;/&gt;&lt;Image&gt;&lt;filename val=&quot;C:\Users\JEFFKE~1\AppData\Local\Temp\PR\data\asimages\{A8812FFC-C24D-48E7-B6E1-327FCA4658CF}_1.png&quot;/&gt;&lt;left val=&quot;0&quot;/&gt;&lt;top val=&quot;193&quot;/&gt;&lt;width val=&quot;720&quot;/&gt;&lt;height val=&quot;60&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quot;/&gt;&lt;isInvalidForFieldText val=&quot;0&quot;/&gt;&lt;Image&gt;&lt;filename val=&quot;C:\Users\JEFFKE~1\AppData\Local\Temp\PR\data\asimages\{103018ED-2621-4313-B455-F24AA8BB7378}_1.png&quot;/&gt;&lt;left val=&quot;0&quot;/&gt;&lt;top val=&quot;145&quot;/&gt;&lt;width val=&quot;720&quot;/&gt;&lt;height val=&quot;60&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JEFFKE~1\AppData\Local\Temp\PR\data\asimages\{7FDCA998-D3A1-42CC-BCC2-44CA1402759B}_1.png&quot;/&gt;&lt;left val=&quot;0&quot;/&gt;&lt;top val=&quot;76&quot;/&gt;&lt;width val=&quot;720&quot;/&gt;&lt;height val=&quot;60&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EFFKE~1\AppData\Local\Temp\PR\data\asimages\{6FD0F130-22CC-4DC0-BF38-99A1A3F3CCE3}_3.png&quot;/&gt;&lt;left val=&quot;66&quot;/&gt;&lt;top val=&quot;-2&quot;/&gt;&lt;width val=&quot;644&quot;/&gt;&lt;height val=&quot;68&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6&quot;/&gt;&lt;lineCharCount val=&quot;10&quot;/&gt;&lt;lineCharCount val=&quot;18&quot;/&gt;&lt;lineCharCount val=&quot;10&quot;/&gt;&lt;lineCharCount val=&quot;26&quot;/&gt;&lt;lineCharCount val=&quot;17&quot;/&gt;&lt;lineCharCount val=&quot;34&quot;/&gt;&lt;lineCharCount val=&quot;7&quot;/&gt;&lt;lineCharCount val=&quot;19&quot;/&gt;&lt;/TableIndex&gt;&lt;/ShapeTextInfo&gt;"/>
  <p:tag name="HTML_SHAPEINFO" val="&lt;TextEffect&gt;&lt;Image&gt;&lt;filename val=&quot;C:\Users\JEFFKE~1\AppData\Local\Temp\PR\data\asimages\{2ABD286B-B9F2-4B0B-A69F-6774518EB187}_1.png_crop.png&quot;/&gt;&lt;left val=&quot;21&quot;/&gt;&lt;top val=&quot;66&quot;/&gt;&lt;width val=&quot;216&quot;/&gt;&lt;height val=&quot;17&quot;/&gt;&lt;hasText val=&quot;1&quot;/&gt;&lt;paraId val=&quot;1&quot;/&gt;&lt;/Image&gt;&lt;Image&gt;&lt;filename val=&quot;C:\Users\JEFFKE~1\AppData\Local\Temp\PR\data\asimages\{7AD9A673-FCE2-41B7-AFCF-D648EFBEFB60}_1.png_crop.png&quot;/&gt;&lt;left val=&quot;35&quot;/&gt;&lt;top val=&quot;101&quot;/&gt;&lt;width val=&quot;85&quot;/&gt;&lt;height val=&quot;13&quot;/&gt;&lt;hasText val=&quot;1&quot;/&gt;&lt;paraId val=&quot;2&quot;/&gt;&lt;/Image&gt;&lt;Image&gt;&lt;filename val=&quot;C:\Users\JEFFKE~1\AppData\Local\Temp\PR\data\asimages\{ABD5AD91-E49E-42CF-8F59-E016E9F41689}_1.png_crop.png&quot;/&gt;&lt;left val=&quot;35&quot;/&gt;&lt;top val=&quot;134&quot;/&gt;&lt;width val=&quot;149&quot;/&gt;&lt;height val=&quot;14&quot;/&gt;&lt;hasText val=&quot;1&quot;/&gt;&lt;paraId val=&quot;3&quot;/&gt;&lt;/Image&gt;&lt;Image&gt;&lt;filename val=&quot;C:\Users\JEFFKE~1\AppData\Local\Temp\PR\data\asimages\{4DF03DC7-8247-4CB2-BCD6-DA402B969274}_1.png_crop.png&quot;/&gt;&lt;left val=&quot;35&quot;/&gt;&lt;top val=&quot;168&quot;/&gt;&lt;width val=&quot;89&quot;/&gt;&lt;height val=&quot;13&quot;/&gt;&lt;hasText val=&quot;1&quot;/&gt;&lt;paraId val=&quot;4&quot;/&gt;&lt;/Image&gt;&lt;Image&gt;&lt;filename val=&quot;C:\Users\JEFFKE~1\AppData\Local\Temp\PR\data\asimages\{EE6329CB-70B8-4E3A-A876-4FCAA542A39A}_1.png_crop.png&quot;/&gt;&lt;left val=&quot;21&quot;/&gt;&lt;top val=&quot;201&quot;/&gt;&lt;width val=&quot;234&quot;/&gt;&lt;height val=&quot;17&quot;/&gt;&lt;hasText val=&quot;1&quot;/&gt;&lt;paraId val=&quot;5&quot;/&gt;&lt;/Image&gt;&lt;Image&gt;&lt;filename val=&quot;C:\Users\JEFFKE~1\AppData\Local\Temp\PR\data\asimages\{ED1AE1AC-A10E-43EC-BFF6-E231DC6AD552}_1.png_crop.png&quot;/&gt;&lt;left val=&quot;35&quot;/&gt;&lt;top val=&quot;235&quot;/&gt;&lt;width val=&quot;145&quot;/&gt;&lt;height val=&quot;14&quot;/&gt;&lt;hasText val=&quot;1&quot;/&gt;&lt;paraId val=&quot;6&quot;/&gt;&lt;/Image&gt;&lt;Image&gt;&lt;filename val=&quot;C:\Users\JEFFKE~1\AppData\Local\Temp\PR\data\asimages\{3D872457-651B-4AD4-BBB4-4E11235A7E4A}_1.png_crop.png&quot;/&gt;&lt;left val=&quot;35&quot;/&gt;&lt;top val=&quot;268&quot;/&gt;&lt;width val=&quot;273&quot;/&gt;&lt;height val=&quot;17&quot;/&gt;&lt;hasText val=&quot;1&quot;/&gt;&lt;paraId val=&quot;7&quot;/&gt;&lt;/Image&gt;&lt;Image&gt;&lt;filename val=&quot;C:\Users\JEFFKE~1\AppData\Local\Temp\PR\data\asimages\{A25C802A-1AF3-4AD0-8AA4-AB042F90BE1D}_1.png_crop.png&quot;/&gt;&lt;left val=&quot;35&quot;/&gt;&lt;top val=&quot;302&quot;/&gt;&lt;width val=&quot;66&quot;/&gt;&lt;height val=&quot;14&quot;/&gt;&lt;hasText val=&quot;1&quot;/&gt;&lt;paraId val=&quot;8&quot;/&gt;&lt;/Image&gt;&lt;Image&gt;&lt;filename val=&quot;C:\Users\JEFFKE~1\AppData\Local\Temp\PR\data\asimages\{6D7A2E9B-F824-4951-8387-822C99685E26}_1.png_crop.png&quot;/&gt;&lt;left val=&quot;35&quot;/&gt;&lt;top val=&quot;336&quot;/&gt;&lt;width val=&quot;161&quot;/&gt;&lt;height val=&quot;17&quot;/&gt;&lt;hasText val=&quot;1&quot;/&gt;&lt;paraId val=&quot;9&quot;/&gt;&lt;/Image&gt;&lt;/TextEffect&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CD4B3718-BF8F-4309-9256-EDA794DB7235}&quot;/&gt;&lt;isInvalidForFieldText val=&quot;0&quot;/&gt;&lt;Image&gt;&lt;filename val=&quot;C:\Users\JEFFKE~1\AppData\Local\Temp\PR\data\asimages\{CD4B3718-BF8F-4309-9256-EDA794DB7235}_3.png&quot;/&gt;&lt;left val=&quot;293&quot;/&gt;&lt;top val=&quot;64&quot;/&gt;&lt;width val=&quot;187&quot;/&gt;&lt;height val=&quot;246&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327B839-5FC3-4953-94CC-099BD9580960}&quot;/&gt;&lt;isInvalidForFieldText val=&quot;0&quot;/&gt;&lt;Image&gt;&lt;filename val=&quot;C:\Users\JEFFKE~1\AppData\Local\Temp\PR\data\asimages\{7327B839-5FC3-4953-94CC-099BD9580960}_3.png&quot;/&gt;&lt;left val=&quot;381&quot;/&gt;&lt;top val=&quot;164&quot;/&gt;&lt;width val=&quot;295&quot;/&gt;&lt;height val=&quot;20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EFFKE~1\AppData\Local\Temp\PR\data\asimages\{DC2E977A-6691-49F2-8186-12DE066BFAEF}_4.png&quot;/&gt;&lt;left val=&quot;66&quot;/&gt;&lt;top val=&quot;-2&quot;/&gt;&lt;width val=&quot;644&quot;/&gt;&lt;height val=&quot;68&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1&quot;/&gt;&lt;lineCharCount val=&quot;39&quot;/&gt;&lt;lineCharCount val=&quot;43&quot;/&gt;&lt;lineCharCount val=&quot;11&quot;/&gt;&lt;lineCharCount val=&quot;49&quot;/&gt;&lt;lineCharCount val=&quot;43&quot;/&gt;&lt;lineCharCount val=&quot;43&quot;/&gt;&lt;lineCharCount val=&quot;23&quot;/&gt;&lt;lineCharCount val=&quot;45&quot;/&gt;&lt;lineCharCount val=&quot;6&quot;/&gt;&lt;/TableIndex&gt;&lt;/ShapeTextInfo&gt;"/>
  <p:tag name="HTML_SHAPEINFO" val="&lt;TextEffect&gt;&lt;Image&gt;&lt;filename val=&quot;C:\Users\JEFFKE~1\AppData\Local\Temp\PR\data\asimages\{0017B97C-4082-4634-B6C9-FA541D53AA78}_1.png_crop.png&quot;/&gt;&lt;left val=&quot;21&quot;/&gt;&lt;top val=&quot;68&quot;/&gt;&lt;width val=&quot;378&quot;/&gt;&lt;height val=&quot;16&quot;/&gt;&lt;hasText val=&quot;1&quot;/&gt;&lt;paraId val=&quot;1&quot;/&gt;&lt;/Image&gt;&lt;Image&gt;&lt;filename val=&quot;C:\Users\JEFFKE~1\AppData\Local\Temp\PR\data\asimages\{AF377DB7-A623-4A39-855C-AD85A2822014}_1.png_crop.png&quot;/&gt;&lt;left val=&quot;31&quot;/&gt;&lt;top val=&quot;103&quot;/&gt;&lt;width val=&quot;338&quot;/&gt;&lt;height val=&quot;16&quot;/&gt;&lt;hasText val=&quot;1&quot;/&gt;&lt;paraId val=&quot;2&quot;/&gt;&lt;/Image&gt;&lt;Image&gt;&lt;filename val=&quot;C:\Users\JEFFKE~1\AppData\Local\Temp\PR\data\asimages\{D9CFA5B5-8005-4273-B57E-8F44BB463871}_1.png_crop.png&quot;/&gt;&lt;left val=&quot;31&quot;/&gt;&lt;top val=&quot;138&quot;/&gt;&lt;width val=&quot;337&quot;/&gt;&lt;height val=&quot;36&quot;/&gt;&lt;hasText val=&quot;1&quot;/&gt;&lt;paraId val=&quot;3&quot;/&gt;&lt;/Image&gt;&lt;Image&gt;&lt;filename val=&quot;C:\Users\JEFFKE~1\AppData\Local\Temp\PR\data\asimages\{F9123824-45EA-4A20-8C1C-2E8BF1D28AA3}_1.png_crop.png&quot;/&gt;&lt;left val=&quot;31&quot;/&gt;&lt;top val=&quot;196&quot;/&gt;&lt;width val=&quot;388&quot;/&gt;&lt;height val=&quot;39&quot;/&gt;&lt;hasText val=&quot;1&quot;/&gt;&lt;paraId val=&quot;4&quot;/&gt;&lt;/Image&gt;&lt;Image&gt;&lt;filename val=&quot;C:\Users\JEFFKE~1\AppData\Local\Temp\PR\data\asimages\{99E4A079-3424-451E-A267-126BE9F83375}_1.png_crop.png&quot;/&gt;&lt;left val=&quot;31&quot;/&gt;&lt;top val=&quot;253&quot;/&gt;&lt;width val=&quot;359&quot;/&gt;&lt;height val=&quot;39&quot;/&gt;&lt;hasText val=&quot;1&quot;/&gt;&lt;paraId val=&quot;5&quot;/&gt;&lt;/Image&gt;&lt;Image&gt;&lt;filename val=&quot;C:\Users\JEFFKE~1\AppData\Local\Temp\PR\data\asimages\{C4AB1D99-CADE-4081-B650-88C1D21C2793}_1.png_crop.png&quot;/&gt;&lt;left val=&quot;31&quot;/&gt;&lt;top val=&quot;311&quot;/&gt;&lt;width val=&quot;368&quot;/&gt;&lt;height val=&quot;36&quot;/&gt;&lt;hasText val=&quot;1&quot;/&gt;&lt;paraId val=&quot;6&quot;/&gt;&lt;/Image&gt;&lt;/TextEffect&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19&quot;/&gt;&lt;/TableIndex&gt;&lt;/ShapeTextInfo&gt;"/>
  <p:tag name="PRESENTER_SHAPEINFO" val="&lt;ThreeDShapeInfo&gt;&lt;uuid val=&quot;{30435895-4284-4948-B764-02B879BA7BF2}&quot;/&gt;&lt;isInvalidForFieldText val=&quot;0&quot;/&gt;&lt;Image&gt;&lt;filename val=&quot;C:\Users\JEFFKE~1\AppData\Local\Temp\PR\data\asimages\{30435895-4284-4948-B764-02B879BA7BF2}_4.png&quot;/&gt;&lt;left val=&quot;458&quot;/&gt;&lt;top val=&quot;296&quot;/&gt;&lt;width val=&quot;201&quot;/&gt;&lt;height val=&quot;63&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sers\JEFFKE~1\AppData\Local\Temp\PR\data\asimages\{D507D568-02F1-451E-A290-71D4490CD43D}_5.png&quot;/&gt;&lt;left val=&quot;66&quot;/&gt;&lt;top val=&quot;-2&quot;/&gt;&lt;width val=&quot;644&quot;/&gt;&lt;height val=&quot;68&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4&quot;/&gt;&lt;lineCharCount val=&quot;47&quot;/&gt;&lt;lineCharCount val=&quot;56&quot;/&gt;&lt;lineCharCount val=&quot;57&quot;/&gt;&lt;lineCharCount val=&quot;47&quot;/&gt;&lt;lineCharCount val=&quot;17&quot;/&gt;&lt;lineCharCount val=&quot;39&quot;/&gt;&lt;lineCharCount val=&quot;31&quot;/&gt;&lt;lineCharCount val=&quot;30&quot;/&gt;&lt;lineCharCount val=&quot;20&quot;/&gt;&lt;/TableIndex&gt;&lt;/ShapeTextInfo&gt;"/>
  <p:tag name="HTML_SHAPEINFO" val="&lt;TextEffect&gt;&lt;Image&gt;&lt;filename val=&quot;C:\Users\JEFFKE~1\AppData\Local\Temp\PR\data\asimages\{BD616268-EA21-41A1-9B87-28D0BAE72EA0}_1.png_crop.png&quot;/&gt;&lt;left val=&quot;21&quot;/&gt;&lt;top val=&quot;68&quot;/&gt;&lt;width val=&quot;441&quot;/&gt;&lt;height val=&quot;65&quot;/&gt;&lt;hasText val=&quot;1&quot;/&gt;&lt;paraId val=&quot;1&quot;/&gt;&lt;/Image&gt;&lt;Image&gt;&lt;filename val=&quot;C:\Users\JEFFKE~1\AppData\Local\Temp\PR\data\asimages\{00962FF2-5205-4EC1-866D-3387C162FC9A}_1.png_crop.png&quot;/&gt;&lt;left val=&quot;22&quot;/&gt;&lt;top val=&quot;159&quot;/&gt;&lt;width val=&quot;439&quot;/&gt;&lt;height val=&quot;62&quot;/&gt;&lt;hasText val=&quot;1&quot;/&gt;&lt;paraId val=&quot;2&quot;/&gt;&lt;/Image&gt;&lt;Image&gt;&lt;filename val=&quot;C:\Users\JEFFKE~1\AppData\Local\Temp\PR\data\asimages\{520D9AB1-7A17-437A-B18B-80C49BDA1D7C}_1.png_crop.png&quot;/&gt;&lt;left val=&quot;22&quot;/&gt;&lt;top val=&quot;249&quot;/&gt;&lt;width val=&quot;312&quot;/&gt;&lt;height val=&quot;86&quot;/&gt;&lt;hasText val=&quot;1&quot;/&gt;&lt;paraId val=&quot;3&quot;/&gt;&lt;/Image&gt;&lt;/TextEffect&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99925D18-6352-444A-9702-944FF0A9B835}_6.png&quot;/&gt;&lt;left val=&quot;66&quot;/&gt;&lt;top val=&quot;-2&quot;/&gt;&lt;width val=&quot;644&quot;/&gt;&lt;height val=&quot;68&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73&quot;/&gt;&lt;lineCharCount val=&quot;13&quot;/&gt;&lt;lineCharCount val=&quot;83&quot;/&gt;&lt;lineCharCount val=&quot;9&quot;/&gt;&lt;lineCharCount val=&quot;56&quot;/&gt;&lt;lineCharCount val=&quot;67&quot;/&gt;&lt;lineCharCount val=&quot;82&quot;/&gt;&lt;lineCharCount val=&quot;23&quot;/&gt;&lt;lineCharCount val=&quot;77&quot;/&gt;&lt;lineCharCount val=&quot;16&quot;/&gt;&lt;/TableIndex&gt;&lt;/ShapeTextInfo&gt;"/>
  <p:tag name="HTML_SHAPEINFO" val="&lt;TextEffect&gt;&lt;Image&gt;&lt;filename val=&quot;C:\Users\JEFFKE~1\AppData\Local\Temp\PR\data\asimages\{38B36DF0-F7BC-49B5-850A-8C8C1D76C891}_1.png_crop.png&quot;/&gt;&lt;left val=&quot;21&quot;/&gt;&lt;top val=&quot;66&quot;/&gt;&lt;width val=&quot;594&quot;/&gt;&lt;height val=&quot;35&quot;/&gt;&lt;hasText val=&quot;1&quot;/&gt;&lt;paraId val=&quot;1&quot;/&gt;&lt;/Image&gt;&lt;Image&gt;&lt;filename val=&quot;C:\Users\JEFFKE~1\AppData\Local\Temp\PR\data\asimages\{E7ACA32D-2AE8-4E93-B85B-A08AA9A2B653}_1.png_crop.png&quot;/&gt;&lt;left val=&quot;21&quot;/&gt;&lt;top val=&quot;122&quot;/&gt;&lt;width val=&quot;663&quot;/&gt;&lt;height val=&quot;35&quot;/&gt;&lt;hasText val=&quot;1&quot;/&gt;&lt;paraId val=&quot;2&quot;/&gt;&lt;/Image&gt;&lt;Image&gt;&lt;filename val=&quot;C:\Users\JEFFKE~1\AppData\Local\Temp\PR\data\asimages\{F8FA8AFF-C31B-4B67-9FFF-FBC8C4CEEB8F}_1.png_crop.png&quot;/&gt;&lt;left val=&quot;21&quot;/&gt;&lt;top val=&quot;177&quot;/&gt;&lt;width val=&quot;448&quot;/&gt;&lt;height val=&quot;17&quot;/&gt;&lt;hasText val=&quot;1&quot;/&gt;&lt;paraId val=&quot;3&quot;/&gt;&lt;/Image&gt;&lt;Image&gt;&lt;filename val=&quot;C:\Users\JEFFKE~1\AppData\Local\Temp\PR\data\asimages\{196AFB4F-80AB-435F-9A33-AE933BBBA809}_1.png_crop.png&quot;/&gt;&lt;left val=&quot;31&quot;/&gt;&lt;top val=&quot;211&quot;/&gt;&lt;width val=&quot;535&quot;/&gt;&lt;height val=&quot;17&quot;/&gt;&lt;hasText val=&quot;1&quot;/&gt;&lt;paraId val=&quot;4&quot;/&gt;&lt;/Image&gt;&lt;Image&gt;&lt;filename val=&quot;C:\Users\JEFFKE~1\AppData\Local\Temp\PR\data\asimages\{9C662986-7AC4-4DC4-9CF2-3BB84EC51EEF}_1.png_crop.png&quot;/&gt;&lt;left val=&quot;31&quot;/&gt;&lt;top val=&quot;244&quot;/&gt;&lt;width val=&quot;647&quot;/&gt;&lt;height val=&quot;39&quot;/&gt;&lt;hasText val=&quot;1&quot;/&gt;&lt;paraId val=&quot;5&quot;/&gt;&lt;/Image&gt;&lt;Image&gt;&lt;filename val=&quot;C:\Users\JEFFKE~1\AppData\Local\Temp\PR\data\asimages\{74787CC5-910A-4F9C-853C-FFDD907997DA}_1.png_crop.png&quot;/&gt;&lt;left val=&quot;31&quot;/&gt;&lt;top val=&quot;299&quot;/&gt;&lt;width val=&quot;629&quot;/&gt;&lt;height val=&quot;39&quot;/&gt;&lt;hasText val=&quot;1&quot;/&gt;&lt;paraId val=&quot;6&quot;/&gt;&lt;/Image&gt;&lt;/TextEffect&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JEFFKE~1\AppData\Local\Temp\PR\data\asimages\{A3B9BE0E-B78D-4E45-AC31-E2D204F1A1C4}_7.png&quot;/&gt;&lt;left val=&quot;66&quot;/&gt;&lt;top val=&quot;-2&quot;/&gt;&lt;width val=&quot;644&quot;/&gt;&lt;height val=&quot;68&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9&quot;/&gt;&lt;lineCharCount val=&quot;21&quot;/&gt;&lt;lineCharCount val=&quot;46&quot;/&gt;&lt;lineCharCount val=&quot;35&quot;/&gt;&lt;lineCharCount val=&quot;43&quot;/&gt;&lt;lineCharCount val=&quot;20&quot;/&gt;&lt;lineCharCount val=&quot;81&quot;/&gt;&lt;lineCharCount val=&quot;71&quot;/&gt;&lt;/TableIndex&gt;&lt;/ShapeTextInfo&gt;"/>
  <p:tag name="HTML_SHAPEINFO" val="&lt;TextEffect&gt;&lt;Image&gt;&lt;filename val=&quot;C:\Users\JEFFKE~1\AppData\Local\Temp\PR\data\asimages\{D27C5413-5C99-46A2-802A-21802CA9CBE9}_1.png_crop.png&quot;/&gt;&lt;left val=&quot;23&quot;/&gt;&lt;top val=&quot;68&quot;/&gt;&lt;width val=&quot;643&quot;/&gt;&lt;height val=&quot;17&quot;/&gt;&lt;hasText val=&quot;1&quot;/&gt;&lt;paraId val=&quot;1&quot;/&gt;&lt;/Image&gt;&lt;Image&gt;&lt;filename val=&quot;C:\Users\JEFFKE~1\AppData\Local\Temp\PR\data\asimages\{68292131-6CDC-4E49-9A6A-DA9C66701BDD}_1.png_crop.png&quot;/&gt;&lt;left val=&quot;35&quot;/&gt;&lt;top val=&quot;111&quot;/&gt;&lt;width val=&quot;200&quot;/&gt;&lt;height val=&quot;14&quot;/&gt;&lt;hasText val=&quot;1&quot;/&gt;&lt;paraId val=&quot;2&quot;/&gt;&lt;/Image&gt;&lt;Image&gt;&lt;filename val=&quot;C:\Users\JEFFKE~1\AppData\Local\Temp\PR\data\asimages\{B4459F29-67C8-47E9-96AA-4CF4170306C9}_1.png_crop.png&quot;/&gt;&lt;left val=&quot;35&quot;/&gt;&lt;top val=&quot;153&quot;/&gt;&lt;width val=&quot;422&quot;/&gt;&lt;height val=&quot;17&quot;/&gt;&lt;hasText val=&quot;1&quot;/&gt;&lt;paraId val=&quot;3&quot;/&gt;&lt;/Image&gt;&lt;Image&gt;&lt;filename val=&quot;C:\Users\JEFFKE~1\AppData\Local\Temp\PR\data\asimages\{0B3838F3-F4C4-41D3-ADCC-04514A893679}_1.png_crop.png&quot;/&gt;&lt;left val=&quot;35&quot;/&gt;&lt;top val=&quot;195&quot;/&gt;&lt;width val=&quot;333&quot;/&gt;&lt;height val=&quot;17&quot;/&gt;&lt;hasText val=&quot;1&quot;/&gt;&lt;paraId val=&quot;4&quot;/&gt;&lt;/Image&gt;&lt;Image&gt;&lt;filename val=&quot;C:\Users\JEFFKE~1\AppData\Local\Temp\PR\data\asimages\{44F9CDF4-6042-43B4-B33E-7793DE0EE321}_1.png_crop.png&quot;/&gt;&lt;left val=&quot;35&quot;/&gt;&lt;top val=&quot;237&quot;/&gt;&lt;width val=&quot;373&quot;/&gt;&lt;height val=&quot;41&quot;/&gt;&lt;hasText val=&quot;1&quot;/&gt;&lt;paraId val=&quot;5&quot;/&gt;&lt;/Image&gt;&lt;Image&gt;&lt;filename val=&quot;C:\Users\JEFFKE~1\AppData\Local\Temp\PR\data\asimages\{F79934B2-4E41-45EC-B9C1-E365D72B254C}_1.png_crop.png&quot;/&gt;&lt;left val=&quot;21&quot;/&gt;&lt;top val=&quot;309&quot;/&gt;&lt;width val=&quot;674&quot;/&gt;&lt;height val=&quot;41&quot;/&gt;&lt;hasText val=&quot;1&quot;/&gt;&lt;paraId val=&quot;6&quot;/&gt;&lt;/Image&gt;&lt;/TextEffect&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quot;/&gt;&lt;isInvalidForFieldText val=&quot;0&quot;/&gt;&lt;Image&gt;&lt;filename val=&quot;C:\Users\JEFFKE~1\AppData\Local\Temp\PR\data\asimages\{0AB7AB22-F72E-4EC8-B842-3EB580F483C1}_8.png&quot;/&gt;&lt;left val=&quot;66&quot;/&gt;&lt;top val=&quot;-2&quot;/&gt;&lt;width val=&quot;644&quot;/&gt;&lt;height val=&quot;68&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11&quot;/&gt;&lt;/TableIndex&gt;&lt;/ShapeTextInfo&gt;"/>
  <p:tag name="PRESENTER_SHAPEINFO" val="&lt;ThreeDShapeInfo&gt;&lt;uuid val=&quot;{203A69E5-EC30-4577-A2D5-B46E772BDF1F}&quot;/&gt;&lt;isInvalidForFieldText val=&quot;0&quot;/&gt;&lt;Image&gt;&lt;filename val=&quot;C:\Users\JEFFKE~1\AppData\Local\Temp\PR\data\asimages\{203A69E5-EC30-4577-A2D5-B46E772BDF1F}_8.png&quot;/&gt;&lt;left val=&quot;277&quot;/&gt;&lt;top val=&quot;101&quot;/&gt;&lt;width val=&quot;116&quot;/&gt;&lt;height val=&quot;62&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EFFKE~1\AppData\Local\Temp\PR\data\asimages\{4F3C39C1-A42B-4E30-925A-65F7497FD342}_9.png&quot;/&gt;&lt;left val=&quot;66&quot;/&gt;&lt;top val=&quot;-2&quot;/&gt;&lt;width val=&quot;644&quot;/&gt;&lt;height val=&quot;68&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EFFKE~1\AppData\Local\Temp\PR\data\asimages\{6CD50949-2F2C-4E90-8D07-8F5B1BBDEEE5}_9.png&quot;/&gt;&lt;left val=&quot;65&quot;/&gt;&lt;top val=&quot;85&quot;/&gt;&lt;width val=&quot;591&quot;/&gt;&lt;height val=&quot;43&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EFFKE~1\AppData\Local\Temp\PR\data\asimages\{390858BF-85EB-49D2-872D-8414CA329F55}_9.png&quot;/&gt;&lt;left val=&quot;65&quot;/&gt;&lt;top val=&quot;154&quot;/&gt;&lt;width val=&quot;556&quot;/&gt;&lt;height val=&quot;43&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EFFKE~1\AppData\Local\Temp\PR\data\asimages\{DA48C816-4813-4331-9D43-844207859ADC}_9.png&quot;/&gt;&lt;left val=&quot;65&quot;/&gt;&lt;top val=&quot;223&quot;/&gt;&lt;width val=&quot;524&quot;/&gt;&lt;height val=&quot;43&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EFFKE~1\AppData\Local\Temp\PR\data\asimages\{0DE30BE3-E796-4936-99DE-A7234561DCEB}_9.png&quot;/&gt;&lt;left val=&quot;65&quot;/&gt;&lt;top val=&quot;292&quot;/&gt;&lt;width val=&quot;545&quot;/&gt;&lt;height val=&quot;43&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2&quot;/&gt;&lt;lineCharCount val=&quot;2&quot;/&gt;&lt;lineCharCount val=&quot;2&quot;/&gt;&lt;lineCharCount val=&quot;2&quot;/&gt;&lt;lineCharCount val=&quot;2&quot;/&gt;&lt;lineCharCount val=&quot;2&quot;/&gt;&lt;lineCharCount val=&quot;2&quot;/&gt;&lt;lineCharCount val=&quot;2&quot;/&gt;&lt;lineCharCount val=&quot;2&quot;/&gt;&lt;lineCharCount val=&quot;2&quot;/&gt;&lt;lineCharCount val=&quot;1&quot;/&gt;&lt;lineCharCount val=&quot;2&quot;/&gt;&lt;lineCharCount val=&quot;2&quot;/&gt;&lt;lineCharCount val=&quot;2&quot;/&gt;&lt;lineCharCount val=&quot;2&quot;/&gt;&lt;lineCharCount val=&quot;2&quot;/&gt;&lt;lineCharCount val=&quot;2&quot;/&gt;&lt;lineCharCount val=&quot;2&quot;/&gt;&lt;lineCharCount val=&quot;1&quot;/&gt;&lt;/TableIndex&gt;&lt;/ShapeTextInfo&gt;"/>
  <p:tag name="HTML_SHAPEINFO" val="&lt;ThreeDShapeInfo&gt;&lt;uuid val=&quot;&quot;/&gt;&lt;isInvalidForFieldText val=&quot;0&quot;/&gt;&lt;Image&gt;&lt;filename val=&quot;C:\Users\JEFFKE~1\AppData\Local\Temp\PR\data\asimages\{9A8706D5-D95F-4884-A8A1-6AAF972E8E96}_9.png&quot;/&gt;&lt;left val=&quot;344&quot;/&gt;&lt;top val=&quot;53&quot;/&gt;&lt;width val=&quot;33&quot;/&gt;&lt;height val=&quot;314&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JEFFKE~1\AppData\Local\Temp\PR\data\asimages\{A28C6BF3-4CF7-4556-BA45-383CFDC32847}_10.png&quot;/&gt;&lt;left val=&quot;66&quot;/&gt;&lt;top val=&quot;-2&quot;/&gt;&lt;width val=&quot;644&quot;/&gt;&lt;height val=&quot;68&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10&quot;/&gt;&lt;lineCharCount val=&quot;40&quot;/&gt;&lt;lineCharCount val=&quot;16&quot;/&gt;&lt;lineCharCount val=&quot;10&quot;/&gt;&lt;lineCharCount val=&quot;44&quot;/&gt;&lt;lineCharCount val=&quot;30&quot;/&gt;&lt;lineCharCount val=&quot;48&quot;/&gt;&lt;lineCharCount val=&quot;45&quot;/&gt;&lt;lineCharCount val=&quot;11&quot;/&gt;&lt;lineCharCount val=&quot;32&quot;/&gt;&lt;lineCharCount val=&quot;15&quot;/&gt;&lt;lineCharCount val=&quot;30&quot;/&gt;&lt;lineCharCount val=&quot;1&quot;/&gt;&lt;lineCharCount val=&quot;1&quot;/&gt;&lt;/TableIndex&gt;&lt;/ShapeTextInfo&gt;"/>
  <p:tag name="HTML_SHAPEINFO" val="&lt;TextEffect&gt;&lt;Image&gt;&lt;filename val=&quot;C:\Users\JEFFKE~1\AppData\Local\Temp\PR\data\asimages\{F7193149-D02B-49AC-AB76-89B64E62BEFA}_1.png_crop.png&quot;/&gt;&lt;left val=&quot;142&quot;/&gt;&lt;top val=&quot;68&quot;/&gt;&lt;width val=&quot;71&quot;/&gt;&lt;height val=&quot;12&quot;/&gt;&lt;hasText val=&quot;1&quot;/&gt;&lt;paraId val=&quot;1&quot;/&gt;&lt;/Image&gt;&lt;Image&gt;&lt;filename val=&quot;C:\Users\JEFFKE~1\AppData\Local\Temp\PR\data\asimages\{C6251430-BDDC-455F-AE4E-CD18DE18FF28}_1.png_crop.png&quot;/&gt;&lt;left val=&quot;34&quot;/&gt;&lt;top val=&quot;95&quot;/&gt;&lt;width val=&quot;299&quot;/&gt;&lt;height val=&quot;27&quot;/&gt;&lt;hasText val=&quot;1&quot;/&gt;&lt;paraId val=&quot;2&quot;/&gt;&lt;/Image&gt;&lt;Image&gt;&lt;filename val=&quot;C:\Users\JEFFKE~1\AppData\Local\Temp\PR\data\asimages\{D32E1B25-22EC-4875-889D-8FFA7359AFCF}_1.png_crop.png&quot;/&gt;&lt;left val=&quot;147&quot;/&gt;&lt;top val=&quot;142&quot;/&gt;&lt;width val=&quot;62&quot;/&gt;&lt;height val=&quot;15&quot;/&gt;&lt;hasText val=&quot;1&quot;/&gt;&lt;paraId val=&quot;3&quot;/&gt;&lt;/Image&gt;&lt;Image&gt;&lt;filename val=&quot;C:\Users\JEFFKE~1\AppData\Local\Temp\PR\data\asimages\{77650836-3C92-407D-AD25-0397861E4A67}_1.png_crop.png&quot;/&gt;&lt;left val=&quot;34&quot;/&gt;&lt;top val=&quot;168&quot;/&gt;&lt;width val=&quot;291&quot;/&gt;&lt;height val=&quot;29&quot;/&gt;&lt;hasText val=&quot;1&quot;/&gt;&lt;paraId val=&quot;4&quot;/&gt;&lt;/Image&gt;&lt;Image&gt;&lt;filename val=&quot;C:\Users\JEFFKE~1\AppData\Local\Temp\PR\data\asimages\{A1C9CB02-87BE-437C-9E62-632543D412B1}_1.png_crop.png&quot;/&gt;&lt;left val=&quot;34&quot;/&gt;&lt;top val=&quot;208&quot;/&gt;&lt;width val=&quot;286&quot;/&gt;&lt;height val=&quot;12&quot;/&gt;&lt;hasText val=&quot;1&quot;/&gt;&lt;paraId val=&quot;5&quot;/&gt;&lt;/Image&gt;&lt;Image&gt;&lt;filename val=&quot;C:\Users\JEFFKE~1\AppData\Local\Temp\PR\data\asimages\{5356F043-E174-4B6E-BE98-97B98D0E636E}_1.png_crop.png&quot;/&gt;&lt;left val=&quot;34&quot;/&gt;&lt;top val=&quot;231&quot;/&gt;&lt;width val=&quot;266&quot;/&gt;&lt;height val=&quot;26&quot;/&gt;&lt;hasText val=&quot;1&quot;/&gt;&lt;paraId val=&quot;6&quot;/&gt;&lt;/Image&gt;&lt;Image&gt;&lt;filename val=&quot;C:\Users\JEFFKE~1\AppData\Local\Temp\PR\data\asimages\{321ADA09-08DF-4D2F-9925-B86D38EF2846}_1.png_crop.png&quot;/&gt;&lt;left val=&quot;34&quot;/&gt;&lt;top val=&quot;270&quot;/&gt;&lt;width val=&quot;287&quot;/&gt;&lt;height val=&quot;28&quot;/&gt;&lt;hasText val=&quot;1&quot;/&gt;&lt;paraId val=&quot;7&quot;/&gt;&lt;/Image&gt;&lt;Image&gt;&lt;filename val=&quot;C:\Users\JEFFKE~1\AppData\Local\Temp\PR\data\asimages\{9957C5CF-394E-47D7-8EDC-98B8D5A65052}_1.png_crop.png&quot;/&gt;&lt;left val=&quot;342&quot;/&gt;&lt;top val=&quot;377&quot;/&gt;&lt;width val=&quot;0&quot;/&gt;&lt;height val=&quot;0&quot;/&gt;&lt;hasText val=&quot;1&quot;/&gt;&lt;paraId val=&quot;8&quot;/&gt;&lt;/Image&gt;&lt;Image&gt;&lt;filename val=&quot;C:\Users\JEFFKE~1\AppData\Local\Temp\PR\data\asimages\{7E56975F-19BD-46F4-A683-6FA253F3D97D}_1.png_crop.png&quot;/&gt;&lt;left val=&quot;342&quot;/&gt;&lt;top val=&quot;377&quot;/&gt;&lt;width val=&quot;0&quot;/&gt;&lt;height val=&quot;0&quot;/&gt;&lt;hasText val=&quot;1&quot;/&gt;&lt;paraId val=&quot;9&quot;/&gt;&lt;/Image&gt;&lt;/TextEffect&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9&quot;/&gt;&lt;lineCharCount val=&quot;45&quot;/&gt;&lt;lineCharCount val=&quot;11&quot;/&gt;&lt;lineCharCount val=&quot;47&quot;/&gt;&lt;lineCharCount val=&quot;30&quot;/&gt;&lt;lineCharCount val=&quot;45&quot;/&gt;&lt;lineCharCount val=&quot;8&quot;/&gt;&lt;lineCharCount val=&quot;8&quot;/&gt;&lt;lineCharCount val=&quot;46&quot;/&gt;&lt;lineCharCount val=&quot;45&quot;/&gt;&lt;lineCharCount val=&quot;8&quot;/&gt;&lt;lineCharCount val=&quot;48&quot;/&gt;&lt;lineCharCount val=&quot;42&quot;/&gt;&lt;/TableIndex&gt;&lt;/ShapeTextInfo&gt;"/>
  <p:tag name="HTML_SHAPEINFO" val="&lt;TextEffect&gt;&lt;Image&gt;&lt;filename val=&quot;C:\Users\JEFFKE~1\AppData\Local\Temp\PR\data\asimages\{DA304893-0680-4324-B6BB-128ACD838074}_1.png_crop.png&quot;/&gt;&lt;left val=&quot;369&quot;/&gt;&lt;top val=&quot;68&quot;/&gt;&lt;width val=&quot;65&quot;/&gt;&lt;height val=&quot;12&quot;/&gt;&lt;hasText val=&quot;1&quot;/&gt;&lt;paraId val=&quot;1&quot;/&gt;&lt;/Image&gt;&lt;Image&gt;&lt;filename val=&quot;C:\Users\JEFFKE~1\AppData\Local\Temp\PR\data\asimages\{DE0EA882-5F53-4F45-B2A5-E106F94EE494}_1.png_crop.png&quot;/&gt;&lt;left val=&quot;377&quot;/&gt;&lt;top val=&quot;95&quot;/&gt;&lt;width val=&quot;279&quot;/&gt;&lt;height val=&quot;27&quot;/&gt;&lt;hasText val=&quot;1&quot;/&gt;&lt;paraId val=&quot;2&quot;/&gt;&lt;/Image&gt;&lt;Image&gt;&lt;filename val=&quot;C:\Users\JEFFKE~1\AppData\Local\Temp\PR\data\asimages\{93E275D1-ABE2-4E65-9679-7919C1774306}_1.png_crop.png&quot;/&gt;&lt;left val=&quot;377&quot;/&gt;&lt;top val=&quot;135&quot;/&gt;&lt;width val=&quot;299&quot;/&gt;&lt;height val=&quot;28&quot;/&gt;&lt;hasText val=&quot;1&quot;/&gt;&lt;paraId val=&quot;3&quot;/&gt;&lt;/Image&gt;&lt;Image&gt;&lt;filename val=&quot;C:\Users\JEFFKE~1\AppData\Local\Temp\PR\data\asimages\{B605127C-8650-4C69-BAD5-A7DE2279A1F1}_1.png_crop.png&quot;/&gt;&lt;left val=&quot;377&quot;/&gt;&lt;top val=&quot;174&quot;/&gt;&lt;width val=&quot;273&quot;/&gt;&lt;height val=&quot;26&quot;/&gt;&lt;hasText val=&quot;1&quot;/&gt;&lt;paraId val=&quot;4&quot;/&gt;&lt;/Image&gt;&lt;Image&gt;&lt;filename val=&quot;C:\Users\JEFFKE~1\AppData\Local\Temp\PR\data\asimages\{8AA1D01D-FEB3-4FC8-8CFC-C8B58046DA06}_1.png_crop.png&quot;/&gt;&lt;left val=&quot;369&quot;/&gt;&lt;top val=&quot;221&quot;/&gt;&lt;width val=&quot;52&quot;/&gt;&lt;height val=&quot;12&quot;/&gt;&lt;hasText val=&quot;1&quot;/&gt;&lt;paraId val=&quot;5&quot;/&gt;&lt;/Image&gt;&lt;Image&gt;&lt;filename val=&quot;C:\Users\JEFFKE~1\AppData\Local\Temp\PR\data\asimages\{C457D7B0-7091-4FAE-8C6C-71813AAB22F7}_1.png_crop.png&quot;/&gt;&lt;left val=&quot;377&quot;/&gt;&lt;top val=&quot;248&quot;/&gt;&lt;width val=&quot;277&quot;/&gt;&lt;height val=&quot;12&quot;/&gt;&lt;hasText val=&quot;1&quot;/&gt;&lt;paraId val=&quot;6&quot;/&gt;&lt;/Image&gt;&lt;Image&gt;&lt;filename val=&quot;C:\Users\JEFFKE~1\AppData\Local\Temp\PR\data\asimages\{80D0EA84-B372-46DC-8B4B-702D4227DDDD}_1.png_crop.png&quot;/&gt;&lt;left val=&quot;377&quot;/&gt;&lt;top val=&quot;270&quot;/&gt;&lt;width val=&quot;273&quot;/&gt;&lt;height val=&quot;26&quot;/&gt;&lt;hasText val=&quot;1&quot;/&gt;&lt;paraId val=&quot;7&quot;/&gt;&lt;/Image&gt;&lt;Image&gt;&lt;filename val=&quot;C:\Users\JEFFKE~1\AppData\Local\Temp\PR\data\asimages\{A9477B8F-3099-46DD-A965-1AD8F4F1EFD1}_1.png_crop.png&quot;/&gt;&lt;left val=&quot;377&quot;/&gt;&lt;top val=&quot;310&quot;/&gt;&lt;width val=&quot;301&quot;/&gt;&lt;height val=&quot;29&quot;/&gt;&lt;hasText val=&quot;1&quot;/&gt;&lt;paraId val=&quot;8&quot;/&gt;&lt;/Image&gt;&lt;/TextEffect&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EFFKE~1\AppData\Local\Temp\PR\data\asimages\{600CA85F-BF59-4BA0-8276-8008D1D57230}_11.png&quot;/&gt;&lt;left val=&quot;66&quot;/&gt;&lt;top val=&quot;-2&quot;/&gt;&lt;width val=&quot;644&quot;/&gt;&lt;height val=&quot;68&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0&quot;/&gt;&lt;lineCharCount val=&quot;38&quot;/&gt;&lt;lineCharCount val=&quot;33&quot;/&gt;&lt;lineCharCount val=&quot;18&quot;/&gt;&lt;lineCharCount val=&quot;13&quot;/&gt;&lt;lineCharCount val=&quot;32&quot;/&gt;&lt;lineCharCount val=&quot;36&quot;/&gt;&lt;lineCharCount val=&quot;28&quot;/&gt;&lt;lineCharCount val=&quot;1&quot;/&gt;&lt;/TableIndex&gt;&lt;/ShapeTextInfo&gt;"/>
  <p:tag name="HTML_SHAPEINFO" val="&lt;TextEffect&gt;&lt;Image&gt;&lt;filename val=&quot;C:\Users\JEFFKE~1\AppData\Local\Temp\PR\data\asimages\{7F643948-C9EA-44A0-80BE-504FFA3EC928}_1.png_crop.png&quot;/&gt;&lt;left val=&quot;22&quot;/&gt;&lt;top val=&quot;69&quot;/&gt;&lt;width val=&quot;176&quot;/&gt;&lt;height val=&quot;16&quot;/&gt;&lt;hasText val=&quot;1&quot;/&gt;&lt;paraId val=&quot;1&quot;/&gt;&lt;/Image&gt;&lt;Image&gt;&lt;filename val=&quot;C:\Users\JEFFKE~1\AppData\Local\Temp\PR\data\asimages\{C6E37D89-03FE-4036-A630-56DC45091BAF}_1.png_crop.png&quot;/&gt;&lt;left val=&quot;31&quot;/&gt;&lt;top val=&quot;110&quot;/&gt;&lt;width val=&quot;307&quot;/&gt;&lt;height val=&quot;62&quot;/&gt;&lt;hasText val=&quot;1&quot;/&gt;&lt;paraId val=&quot;2&quot;/&gt;&lt;/Image&gt;&lt;Image&gt;&lt;filename val=&quot;C:\Users\JEFFKE~1\AppData\Local\Temp\PR\data\asimages\{4FC75430-4795-40D3-9D8B-70A6B99EFAE5}_1.png_crop.png&quot;/&gt;&lt;left val=&quot;31&quot;/&gt;&lt;top val=&quot;194&quot;/&gt;&lt;width val=&quot;124&quot;/&gt;&lt;height val=&quot;14&quot;/&gt;&lt;hasText val=&quot;1&quot;/&gt;&lt;paraId val=&quot;3&quot;/&gt;&lt;/Image&gt;&lt;Image&gt;&lt;filename val=&quot;C:\Users\JEFFKE~1\AppData\Local\Temp\PR\data\asimages\{974942A9-EB26-48A1-88EC-7A9B0F81CA3C}_1.png_crop.png&quot;/&gt;&lt;left val=&quot;31&quot;/&gt;&lt;top val=&quot;230&quot;/&gt;&lt;width val=&quot;303&quot;/&gt;&lt;height val=&quot;41&quot;/&gt;&lt;hasText val=&quot;1&quot;/&gt;&lt;paraId val=&quot;4&quot;/&gt;&lt;/Image&gt;&lt;Image&gt;&lt;filename val=&quot;C:\Users\JEFFKE~1\AppData\Local\Temp\PR\data\asimages\{819A960E-726F-4617-9591-29DAE0D0329F}_1.png_crop.png&quot;/&gt;&lt;left val=&quot;183&quot;/&gt;&lt;top val=&quot;325&quot;/&gt;&lt;width val=&quot;202&quot;/&gt;&lt;height val=&quot;14&quot;/&gt;&lt;hasText val=&quot;1&quot;/&gt;&lt;paraId val=&quot;5&quot;/&gt;&lt;/Image&gt;&lt;Image&gt;&lt;filename val=&quot;C:\Users\JEFFKE~1\AppData\Local\Temp\PR\data\asimages\{AF14EE87-2546-40D4-9B23-4024D2A74EFF}_1.png_crop.png&quot;/&gt;&lt;left val=&quot;393&quot;/&gt;&lt;top val=&quot;377&quot;/&gt;&lt;width val=&quot;0&quot;/&gt;&lt;height val=&quot;0&quot;/&gt;&lt;hasText val=&quot;1&quot;/&gt;&lt;paraId val=&quot;6&quot;/&gt;&lt;/Image&gt;&lt;/TextEffect&gt;"/>
</p:tagLst>
</file>

<file path=ppt/tags/tag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7E77B13-9E94-4313-B665-63DA498C93E4}&quot;/&gt;&lt;isInvalidForFieldText val=&quot;0&quot;/&gt;&lt;Image&gt;&lt;filename val=&quot;C:\Users\JEFFKE~1\AppData\Local\Temp\PR\data\asimages\{E7E77B13-9E94-4313-B665-63DA498C93E4}_11.png&quot;/&gt;&lt;left val=&quot;418&quot;/&gt;&lt;top val=&quot;80&quot;/&gt;&lt;width val=&quot;223&quot;/&gt;&lt;height val=&quot;273&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JEFFKE~1\AppData\Local\Temp\PR\data\asimages\{CF17E626-3A46-4FD5-9A59-A6E1D6355C6D}_12.png&quot;/&gt;&lt;left val=&quot;66&quot;/&gt;&lt;top val=&quot;-2&quot;/&gt;&lt;width val=&quot;644&quot;/&gt;&lt;height val=&quot;68&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0&quot;/&gt;&lt;lineCharCount val=&quot;25&quot;/&gt;&lt;lineCharCount val=&quot;33&quot;/&gt;&lt;lineCharCount val=&quot;37&quot;/&gt;&lt;lineCharCount val=&quot;27&quot;/&gt;&lt;lineCharCount val=&quot;15&quot;/&gt;&lt;lineCharCount val=&quot;11&quot;/&gt;&lt;lineCharCount val=&quot;21&quot;/&gt;&lt;lineCharCount val=&quot;15&quot;/&gt;&lt;lineCharCount val=&quot;13&quot;/&gt;&lt;/TableIndex&gt;&lt;/ShapeTextInfo&gt;"/>
  <p:tag name="HTML_SHAPEINFO" val="&lt;TextEffect&gt;&lt;Image&gt;&lt;filename val=&quot;C:\Users\JEFFKE~1\AppData\Local\Temp\PR\data\asimages\{8F513153-0C0B-44DF-80BE-4EBDC2A92922}_1.png_crop.png&quot;/&gt;&lt;left val=&quot;274&quot;/&gt;&lt;top val=&quot;69&quot;/&gt;&lt;width val=&quot;171&quot;/&gt;&lt;height val=&quot;20&quot;/&gt;&lt;hasText val=&quot;1&quot;/&gt;&lt;paraId val=&quot;1&quot;/&gt;&lt;/Image&gt;&lt;Image&gt;&lt;filename val=&quot;C:\Users\JEFFKE~1\AppData\Local\Temp\PR\data\asimages\{EEBA75C1-9848-452E-9145-D5FADF0539C7}_1.png_crop.png&quot;/&gt;&lt;left val=&quot;252&quot;/&gt;&lt;top val=&quot;110&quot;/&gt;&lt;width val=&quot;224&quot;/&gt;&lt;height val=&quot;19&quot;/&gt;&lt;hasText val=&quot;1&quot;/&gt;&lt;paraId val=&quot;2&quot;/&gt;&lt;/Image&gt;&lt;Image&gt;&lt;filename val=&quot;C:\Users\JEFFKE~1\AppData\Local\Temp\PR\data\asimages\{FEED4625-95CA-4861-A7DD-FFCDD08460CB}_1.png_crop.png&quot;/&gt;&lt;left val=&quot;203&quot;/&gt;&lt;top val=&quot;149&quot;/&gt;&lt;width val=&quot;324&quot;/&gt;&lt;height val=&quot;45&quot;/&gt;&lt;hasText val=&quot;1&quot;/&gt;&lt;paraId val=&quot;3&quot;/&gt;&lt;/Image&gt;&lt;Image&gt;&lt;filename val=&quot;C:\Users\JEFFKE~1\AppData\Local\Temp\PR\data\asimages\{09C3967A-71AE-4C46-A41B-C38A567BCC10}_1.png_crop.png&quot;/&gt;&lt;left val=&quot;233&quot;/&gt;&lt;top val=&quot;214&quot;/&gt;&lt;width val=&quot;261&quot;/&gt;&lt;height val=&quot;15&quot;/&gt;&lt;hasText val=&quot;1&quot;/&gt;&lt;paraId val=&quot;4&quot;/&gt;&lt;/Image&gt;&lt;Image&gt;&lt;filename val=&quot;C:\Users\JEFFKE~1\AppData\Local\Temp\PR\data\asimages\{F710E20B-F1E8-4BB5-9993-F507FF7DFD21}_1.png_crop.png&quot;/&gt;&lt;left val=&quot;66&quot;/&gt;&lt;top val=&quot;245&quot;/&gt;&lt;width val=&quot;104&quot;/&gt;&lt;height val=&quot;11&quot;/&gt;&lt;hasText val=&quot;1&quot;/&gt;&lt;paraId val=&quot;5&quot;/&gt;&lt;/Image&gt;&lt;Image&gt;&lt;filename val=&quot;C:\Users\JEFFKE~1\AppData\Local\Temp\PR\data\asimages\{2D7EA534-C07A-40BB-B976-0413F1C637B1}_1.png_crop.png&quot;/&gt;&lt;left val=&quot;67&quot;/&gt;&lt;top val=&quot;271&quot;/&gt;&lt;width val=&quot;73&quot;/&gt;&lt;height val=&quot;14&quot;/&gt;&lt;hasText val=&quot;1&quot;/&gt;&lt;paraId val=&quot;6&quot;/&gt;&lt;/Image&gt;&lt;Image&gt;&lt;filename val=&quot;C:\Users\JEFFKE~1\AppData\Local\Temp\PR\data\asimages\{C6E24F19-EF70-4E06-898F-57F37A75873C}_1.png_crop.png&quot;/&gt;&lt;left val=&quot;66&quot;/&gt;&lt;top val=&quot;298&quot;/&gt;&lt;width val=&quot;142&quot;/&gt;&lt;height val=&quot;14&quot;/&gt;&lt;hasText val=&quot;1&quot;/&gt;&lt;paraId val=&quot;7&quot;/&gt;&lt;/Image&gt;&lt;Image&gt;&lt;filename val=&quot;C:\Users\JEFFKE~1\AppData\Local\Temp\PR\data\asimages\{432D065F-EB9D-4864-921D-70D5B22A3BDE}_1.png_crop.png&quot;/&gt;&lt;left val=&quot;67&quot;/&gt;&lt;top val=&quot;324&quot;/&gt;&lt;width val=&quot;107&quot;/&gt;&lt;height val=&quot;14&quot;/&gt;&lt;hasText val=&quot;1&quot;/&gt;&lt;paraId val=&quot;8&quot;/&gt;&lt;/Image&gt;&lt;Image&gt;&lt;filename val=&quot;C:\Users\JEFFKE~1\AppData\Local\Temp\PR\data\asimages\{7701C583-43E5-444D-AD89-51AC6C6FDD79}_1.png_crop.png&quot;/&gt;&lt;left val=&quot;66&quot;/&gt;&lt;top val=&quot;351&quot;/&gt;&lt;width val=&quot;108&quot;/&gt;&lt;height val=&quot;11&quot;/&gt;&lt;hasText val=&quot;1&quot;/&gt;&lt;paraId val=&quot;9&quot;/&gt;&lt;/Image&gt;&lt;/TextEffect&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1CAB3335-D327-4988-B55A-7B42C7C74B3D}&quot;/&gt;&lt;isInvalidForFieldText val=&quot;0&quot;/&gt;&lt;Image&gt;&lt;filename val=&quot;C:\Users\JEFFKE~1\AppData\Local\Temp\PR\data\asimages\{1CAB3335-D327-4988-B55A-7B42C7C74B3D}_12.png&quot;/&gt;&lt;left val=&quot;394&quot;/&gt;&lt;top val=&quot;73&quot;/&gt;&lt;width val=&quot;282&quot;/&gt;&lt;height val=&quot;287&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EFFKE~1\AppData\Local\Temp\PR\data\asimages\{D9561286-FE22-4F24-B3D4-1D467C433E85}_12.png&quot;/&gt;&lt;left val=&quot;386&quot;/&gt;&lt;top val=&quot;348&quot;/&gt;&lt;width val=&quot;289&quot;/&gt;&lt;height val=&quot;30&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EFFKE~1\AppData\Local\Temp\PR\data\asimages\{10AACE40-3245-412B-9EAF-AA9524F8B876}_13.png&quot;/&gt;&lt;left val=&quot;66&quot;/&gt;&lt;top val=&quot;-2&quot;/&gt;&lt;width val=&quot;644&quot;/&gt;&lt;height val=&quot;68&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0&quot;/&gt;&lt;lineCharCount val=&quot;33&quot;/&gt;&lt;lineCharCount val=&quot;16&quot;/&gt;&lt;lineCharCount val=&quot;21&quot;/&gt;&lt;lineCharCount val=&quot;6&quot;/&gt;&lt;lineCharCount val=&quot;32&quot;/&gt;&lt;lineCharCount val=&quot;32&quot;/&gt;&lt;lineCharCount val=&quot;8&quot;/&gt;&lt;lineCharCount val=&quot;25&quot;/&gt;&lt;/TableIndex&gt;&lt;/ShapeTextInfo&gt;"/>
  <p:tag name="HTML_SHAPEINFO" val="&lt;TextEffect&gt;&lt;Image&gt;&lt;filename val=&quot;C:\Users\JEFFKE~1\AppData\Local\Temp\PR\data\asimages\{D05A57C8-DAA8-4BE0-AF5B-DCBBB81366AB}_1.png_crop.png&quot;/&gt;&lt;left val=&quot;22&quot;/&gt;&lt;top val=&quot;66&quot;/&gt;&lt;width val=&quot;176&quot;/&gt;&lt;height val=&quot;20&quot;/&gt;&lt;hasText val=&quot;1&quot;/&gt;&lt;paraId val=&quot;1&quot;/&gt;&lt;/Image&gt;&lt;Image&gt;&lt;filename val=&quot;C:\Users\JEFFKE~1\AppData\Local\Temp\PR\data\asimages\{146C7537-91DB-4AE1-800D-AC511095B69A}_1.png_crop.png&quot;/&gt;&lt;left val=&quot;21&quot;/&gt;&lt;top val=&quot;105&quot;/&gt;&lt;width val=&quot;334&quot;/&gt;&lt;height val=&quot;46&quot;/&gt;&lt;hasText val=&quot;1&quot;/&gt;&lt;paraId val=&quot;2&quot;/&gt;&lt;/Image&gt;&lt;Image&gt;&lt;filename val=&quot;C:\Users\JEFFKE~1\AppData\Local\Temp\PR\data\asimages\{094DC162-F10D-4FCA-8498-92059702C8EE}_1.png_crop.png&quot;/&gt;&lt;left val=&quot;31&quot;/&gt;&lt;top val=&quot;168&quot;/&gt;&lt;width val=&quot;179&quot;/&gt;&lt;height val=&quot;17&quot;/&gt;&lt;hasText val=&quot;1&quot;/&gt;&lt;paraId val=&quot;3&quot;/&gt;&lt;/Image&gt;&lt;Image&gt;&lt;filename val=&quot;C:\Users\JEFFKE~1\AppData\Local\Temp\PR\data\asimages\{F66DDF7C-2239-41A5-A146-A41B8775EE91}_1.png_crop.png&quot;/&gt;&lt;left val=&quot;31&quot;/&gt;&lt;top val=&quot;203&quot;/&gt;&lt;width val=&quot;59&quot;/&gt;&lt;height val=&quot;13&quot;/&gt;&lt;hasText val=&quot;1&quot;/&gt;&lt;paraId val=&quot;4&quot;/&gt;&lt;/Image&gt;&lt;Image&gt;&lt;filename val=&quot;C:\Users\JEFFKE~1\AppData\Local\Temp\PR\data\asimages\{0FC25CE3-20BE-409B-B40C-F69AF605B2FD}_1.png_crop.png&quot;/&gt;&lt;left val=&quot;71&quot;/&gt;&lt;top val=&quot;236&quot;/&gt;&lt;width val=&quot;296&quot;/&gt;&lt;height val=&quot;17&quot;/&gt;&lt;hasText val=&quot;1&quot;/&gt;&lt;paraId val=&quot;5&quot;/&gt;&lt;/Image&gt;&lt;Image&gt;&lt;filename val=&quot;C:\Users\JEFFKE~1\AppData\Local\Temp\PR\data\asimages\{E93C15DB-34DD-46D4-97BB-BFD4444CF68F}_1.png_crop.png&quot;/&gt;&lt;left val=&quot;71&quot;/&gt;&lt;top val=&quot;269&quot;/&gt;&lt;width val=&quot;297&quot;/&gt;&lt;height val=&quot;17&quot;/&gt;&lt;hasText val=&quot;1&quot;/&gt;&lt;paraId val=&quot;6&quot;/&gt;&lt;/Image&gt;&lt;Image&gt;&lt;filename val=&quot;C:\Users\JEFFKE~1\AppData\Local\Temp\PR\data\asimages\{462BDC11-574E-4EDD-AEE5-F398A6000F1E}_1.png_crop.png&quot;/&gt;&lt;left val=&quot;31&quot;/&gt;&lt;top val=&quot;304&quot;/&gt;&lt;width val=&quot;78&quot;/&gt;&lt;height val=&quot;13&quot;/&gt;&lt;hasText val=&quot;1&quot;/&gt;&lt;paraId val=&quot;7&quot;/&gt;&lt;/Image&gt;&lt;Image&gt;&lt;filename val=&quot;C:\Users\JEFFKE~1\AppData\Local\Temp\PR\data\asimages\{C6969F8B-1295-4A22-A172-BB9A2354E55F}_1.png_crop.png&quot;/&gt;&lt;left val=&quot;71&quot;/&gt;&lt;top val=&quot;336&quot;/&gt;&lt;width val=&quot;227&quot;/&gt;&lt;height val=&quot;17&quot;/&gt;&lt;hasText val=&quot;1&quot;/&gt;&lt;paraId val=&quot;8&quot;/&gt;&lt;/Image&gt;&lt;/TextEffect&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AAF3C967-03F2-4607-B555-4B5AF51EBC05}&quot;/&gt;&lt;isInvalidForFieldText val=&quot;0&quot;/&gt;&lt;Image&gt;&lt;filename val=&quot;C:\Users\JEFFKE~1\AppData\Local\Temp\PR\data\asimages\{AAF3C967-03F2-4607-B555-4B5AF51EBC05}_13.png&quot;/&gt;&lt;left val=&quot;394&quot;/&gt;&lt;top val=&quot;73&quot;/&gt;&lt;width val=&quot;282&quot;/&gt;&lt;height val=&quot;287&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EFFKE~1\AppData\Local\Temp\PR\data\asimages\{3B112292-7E2C-49CB-8DB0-0730330D5877}_13.png&quot;/&gt;&lt;left val=&quot;386&quot;/&gt;&lt;top val=&quot;348&quot;/&gt;&lt;width val=&quot;289&quot;/&gt;&lt;height val=&quot;30&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 name="HTML_SHAPEINFO" val="&lt;ThreeDShapeInfo&gt;&lt;uuid val=&quot;&quot;/&gt;&lt;isInvalidForFieldText val=&quot;0&quot;/&gt;&lt;Image&gt;&lt;filename val=&quot;C:\Users\JEFFKE~1\AppData\Local\Temp\PR\data\asimages\{A8BC553C-7240-4813-AB86-F46FDB871235}_14.png&quot;/&gt;&lt;left val=&quot;68&quot;/&gt;&lt;top val=&quot;0&quot;/&gt;&lt;width val=&quot;642&quot;/&gt;&lt;height val=&quot;62&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5&quot;/&gt;&lt;lineCharCount val=&quot;36&quot;/&gt;&lt;lineCharCount val=&quot;16&quot;/&gt;&lt;lineCharCount val=&quot;34&quot;/&gt;&lt;lineCharCount val=&quot;42&quot;/&gt;&lt;lineCharCount val=&quot;44&quot;/&gt;&lt;/TableIndex&gt;&lt;/ShapeTextInfo&gt;"/>
  <p:tag name="HTML_SHAPEINFO" val="&lt;TextEffect&gt;&lt;Image&gt;&lt;filename val=&quot;C:\Users\JEFFKE~1\AppData\Local\Temp\PR\data\asimages\{BD4A99B4-6C73-42AF-8030-8719DCA1514F}_1.png_crop.png&quot;/&gt;&lt;left val=&quot;22&quot;/&gt;&lt;top val=&quot;69&quot;/&gt;&lt;width val=&quot;402&quot;/&gt;&lt;height val=&quot;20&quot;/&gt;&lt;hasText val=&quot;1&quot;/&gt;&lt;paraId val=&quot;1&quot;/&gt;&lt;/Image&gt;&lt;Image&gt;&lt;filename val=&quot;C:\Users\JEFFKE~1\AppData\Local\Temp\PR\data\asimages\{65C27B18-9F34-4656-9B3D-1B086305C34F}_1.png_crop.png&quot;/&gt;&lt;left val=&quot;21&quot;/&gt;&lt;top val=&quot;110&quot;/&gt;&lt;width val=&quot;301&quot;/&gt;&lt;height val=&quot;17&quot;/&gt;&lt;hasText val=&quot;1&quot;/&gt;&lt;paraId val=&quot;2&quot;/&gt;&lt;/Image&gt;&lt;Image&gt;&lt;filename val=&quot;C:\Users\JEFFKE~1\AppData\Local\Temp\PR\data\asimages\{4D81F55F-5947-4AD4-9BA6-15E02EC775F8}_1.png_crop.png&quot;/&gt;&lt;left val=&quot;30&quot;/&gt;&lt;top val=&quot;146&quot;/&gt;&lt;width val=&quot;149&quot;/&gt;&lt;height val=&quot;13&quot;/&gt;&lt;hasText val=&quot;1&quot;/&gt;&lt;paraId val=&quot;3&quot;/&gt;&lt;/Image&gt;&lt;Image&gt;&lt;filename val=&quot;C:\Users\JEFFKE~1\AppData\Local\Temp\PR\data\asimages\{951F4905-5128-4BB8-9F03-638694051940}_1.png_crop.png&quot;/&gt;&lt;left val=&quot;30&quot;/&gt;&lt;top val=&quot;182&quot;/&gt;&lt;width val=&quot;291&quot;/&gt;&lt;height val=&quot;17&quot;/&gt;&lt;hasText val=&quot;1&quot;/&gt;&lt;paraId val=&quot;4&quot;/&gt;&lt;/Image&gt;&lt;Image&gt;&lt;filename val=&quot;C:\Users\JEFFKE~1\AppData\Local\Temp\PR\data\asimages\{213198D3-F33C-430C-922A-FD1BE24635E5}_1.png_crop.png&quot;/&gt;&lt;left val=&quot;22&quot;/&gt;&lt;top val=&quot;218&quot;/&gt;&lt;width val=&quot;324&quot;/&gt;&lt;height val=&quot;17&quot;/&gt;&lt;hasText val=&quot;1&quot;/&gt;&lt;paraId val=&quot;5&quot;/&gt;&lt;/Image&gt;&lt;Image&gt;&lt;filename val=&quot;C:\Users\JEFFKE~1\AppData\Local\Temp\PR\data\asimages\{9CA246D9-2AB5-4414-BC51-4A858E6ED53B}_1.png_crop.png&quot;/&gt;&lt;left val=&quot;22&quot;/&gt;&lt;top val=&quot;254&quot;/&gt;&lt;width val=&quot;355&quot;/&gt;&lt;height val=&quot;17&quot;/&gt;&lt;hasText val=&quot;1&quot;/&gt;&lt;paraId val=&quot;6&quot;/&gt;&lt;/Image&gt;&lt;/TextEffect&gt;"/>
</p:tagLst>
</file>

<file path=ppt/tags/tag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9268F5-EB7C-4205-9402-343789A87B06}&quot;/&gt;&lt;isInvalidForFieldText val=&quot;0&quot;/&gt;&lt;Image&gt;&lt;filename val=&quot;C:\Users\JEFFKE~1\AppData\Local\Temp\PR\data\asimages\{399268F5-EB7C-4205-9402-343789A87B06}_14.png&quot;/&gt;&lt;left val=&quot;453&quot;/&gt;&lt;top val=&quot;77&quot;/&gt;&lt;width val=&quot;213&quot;/&gt;&lt;height val=&quot;275&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EFFKE~1\AppData\Local\Temp\PR\data\asimages\{FB26A306-A94D-4C25-B85A-6A3C522F0E1C}_14.png&quot;/&gt;&lt;left val=&quot;455&quot;/&gt;&lt;top val=&quot;342&quot;/&gt;&lt;width val=&quot;201&quot;/&gt;&lt;height val=&quot;30&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5&quot;/&gt;&lt;/TableIndex&gt;&lt;/ShapeTextInfo&gt;"/>
  <p:tag name="HTML_SHAPEINFO" val="&lt;ThreeDShapeInfo&gt;&lt;uuid val=&quot;&quot;/&gt;&lt;isInvalidForFieldText val=&quot;0&quot;/&gt;&lt;Image&gt;&lt;filename val=&quot;C:\Users\JEFFKE~1\AppData\Local\Temp\PR\data\asimages\{3C4DE39C-85F5-404A-95F9-E35F0859FFA9}_15.png&quot;/&gt;&lt;left val=&quot;69&quot;/&gt;&lt;top val=&quot;0&quot;/&gt;&lt;width val=&quot;648&quot;/&gt;&lt;height val=&quot;61&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5&quot;/&gt;&lt;lineCharCount val=&quot;25&quot;/&gt;&lt;lineCharCount val=&quot;33&quot;/&gt;&lt;lineCharCount val=&quot;37&quot;/&gt;&lt;lineCharCount val=&quot;31&quot;/&gt;&lt;lineCharCount val=&quot;15&quot;/&gt;&lt;lineCharCount val=&quot;11&quot;/&gt;&lt;lineCharCount val=&quot;21&quot;/&gt;&lt;lineCharCount val=&quot;15&quot;/&gt;&lt;lineCharCount val=&quot;13&quot;/&gt;&lt;/TableIndex&gt;&lt;/ShapeTextInfo&gt;"/>
  <p:tag name="HTML_SHAPEINFO" val="&lt;ThreeDShapeInfo&gt;&lt;uuid val=&quot;&quot;/&gt;&lt;isInvalidForFieldText val=&quot;0&quot;/&gt;&lt;Image&gt;&lt;filename val=&quot;C:\Users\JEFFKE~1\AppData\Local\Temp\PR\data\asimages\{762FCC31-409B-4FD7-A7A9-51AE05A78F73}_15.png&quot;/&gt;&lt;left val=&quot;5&quot;/&gt;&lt;top val=&quot;55&quot;/&gt;&lt;width val=&quot;702&quot;/&gt;&lt;height val=&quot;321&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CADEB25-90B0-476E-AF5C-7E6A8F7BDCE1}&quot;/&gt;&lt;isInvalidForFieldText val=&quot;0&quot;/&gt;&lt;Image&gt;&lt;filename val=&quot;C:\Users\JEFFKE~1\AppData\Local\Temp\PR\data\asimages\{CCADEB25-90B0-476E-AF5C-7E6A8F7BDCE1}_15.png&quot;/&gt;&lt;left val=&quot;423&quot;/&gt;&lt;top val=&quot;95&quot;/&gt;&lt;width val=&quot;217&quot;/&gt;&lt;height val=&quot;259&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EFFKE~1\AppData\Local\Temp\PR\data\asimages\{6162080C-AAEF-46B4-950F-F7679CB6D784}_15.png&quot;/&gt;&lt;left val=&quot;429&quot;/&gt;&lt;top val=&quot;344&quot;/&gt;&lt;width val=&quot;195&quot;/&gt;&lt;height val=&quot;30&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quot;/&gt;&lt;isInvalidForFieldText val=&quot;0&quot;/&gt;&lt;Image&gt;&lt;filename val=&quot;C:\Users\JEFFKE~1\AppData\Local\Temp\PR\data\asimages\{2F84AD43-E964-4DE2-9137-E5981AFA9223}_16.png&quot;/&gt;&lt;left val=&quot;66&quot;/&gt;&lt;top val=&quot;-2&quot;/&gt;&lt;width val=&quot;644&quot;/&gt;&lt;height val=&quot;68&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82&quot;/&gt;&lt;lineCharCount val=&quot;39&quot;/&gt;&lt;lineCharCount val=&quot;39&quot;/&gt;&lt;lineCharCount val=&quot;39&quot;/&gt;&lt;lineCharCount val=&quot;11&quot;/&gt;&lt;lineCharCount val=&quot;36&quot;/&gt;&lt;lineCharCount val=&quot;40&quot;/&gt;&lt;/TableIndex&gt;&lt;/ShapeTextInfo&gt;"/>
  <p:tag name="HTML_SHAPEINFO" val="&lt;TextEffect&gt;&lt;Image&gt;&lt;filename val=&quot;C:\Users\JEFFKE~1\AppData\Local\Temp\PR\data\asimages\{1CB7BF16-4270-470E-93C6-533494465952}_1.png_crop.png&quot;/&gt;&lt;left val=&quot;23&quot;/&gt;&lt;top val=&quot;68&quot;/&gt;&lt;width val=&quot;662&quot;/&gt;&lt;height val=&quot;17&quot;/&gt;&lt;hasText val=&quot;1&quot;/&gt;&lt;paraId val=&quot;1&quot;/&gt;&lt;/Image&gt;&lt;Image&gt;&lt;filename val=&quot;C:\Users\JEFFKE~1\AppData\Local\Temp\PR\data\asimages\{EB567F19-D4F0-47DF-9F45-8C92ED254921}_1.png_crop.png&quot;/&gt;&lt;left val=&quot;21&quot;/&gt;&lt;top val=&quot;105&quot;/&gt;&lt;width val=&quot;302&quot;/&gt;&lt;height val=&quot;17&quot;/&gt;&lt;hasText val=&quot;1&quot;/&gt;&lt;paraId val=&quot;2&quot;/&gt;&lt;/Image&gt;&lt;Image&gt;&lt;filename val=&quot;C:\Users\JEFFKE~1\AppData\Local\Temp\PR\data\asimages\{E22F6C43-8A0E-497C-8EDF-9225E637337B}_1.png_crop.png&quot;/&gt;&lt;left val=&quot;30&quot;/&gt;&lt;top val=&quot;141&quot;/&gt;&lt;width val=&quot;343&quot;/&gt;&lt;height val=&quot;65&quot;/&gt;&lt;hasText val=&quot;1&quot;/&gt;&lt;paraId val=&quot;3&quot;/&gt;&lt;/Image&gt;&lt;Image&gt;&lt;filename val=&quot;C:\Users\JEFFKE~1\AppData\Local\Temp\PR\data\asimages\{F3347F4A-F22F-4E64-87C9-69D3F8A37686}_1.png_crop.png&quot;/&gt;&lt;left val=&quot;30&quot;/&gt;&lt;top val=&quot;225&quot;/&gt;&lt;width val=&quot;333&quot;/&gt;&lt;height val=&quot;41&quot;/&gt;&lt;hasText val=&quot;1&quot;/&gt;&lt;paraId val=&quot;4&quot;/&gt;&lt;/Image&gt;&lt;/TextEffect&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EFFKE~1\AppData\Local\Temp\PR\data\asimages\{47F3AF24-74E4-463A-AC15-C4A231FFAD14}_17.png&quot;/&gt;&lt;left val=&quot;66&quot;/&gt;&lt;top val=&quot;-2&quot;/&gt;&lt;width val=&quot;644&quot;/&gt;&lt;height val=&quot;68&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1&quot;/&gt;&lt;lineCharCount val=&quot;34&quot;/&gt;&lt;lineCharCount val=&quot;22&quot;/&gt;&lt;lineCharCount val=&quot;35&quot;/&gt;&lt;lineCharCount val=&quot;30&quot;/&gt;&lt;lineCharCount val=&quot;30&quot;/&gt;&lt;lineCharCount val=&quot;22&quot;/&gt;&lt;/TableIndex&gt;&lt;/ShapeTextInfo&gt;"/>
  <p:tag name="HTML_SHAPEINFO" val="&lt;ThreeDShapeInfo&gt;&lt;uuid val=&quot;&quot;/&gt;&lt;isInvalidForFieldText val=&quot;0&quot;/&gt;&lt;Image&gt;&lt;filename val=&quot;C:\Users\JEFFKE~1\AppData\Local\Temp\PR\data\asimages\{88E924EE-6DF6-42B8-89AE-5822A7C0E686}_17.png&quot;/&gt;&lt;left val=&quot;6&quot;/&gt;&lt;top val=&quot;56&quot;/&gt;&lt;width val=&quot;701&quot;/&gt;&lt;height val=&quot;320&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3FA12B8-F1E5-4D55-9D73-BA57FF1FF84C}&quot;/&gt;&lt;isInvalidForFieldText val=&quot;0&quot;/&gt;&lt;Image&gt;&lt;filename val=&quot;C:\Users\JEFFKE~1\AppData\Local\Temp\PR\data\asimages\{13FA12B8-F1E5-4D55-9D73-BA57FF1FF84C}_17.png&quot;/&gt;&lt;left val=&quot;411&quot;/&gt;&lt;top val=&quot;67&quot;/&gt;&lt;width val=&quot;232&quot;/&gt;&lt;height val=&quot;280&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EFFKE~1\AppData\Local\Temp\PR\data\asimages\{BEB55D0C-AE05-4CAB-8F92-E05F0ACFDE2E}_17.png&quot;/&gt;&lt;left val=&quot;422&quot;/&gt;&lt;top val=&quot;340&quot;/&gt;&lt;width val=&quot;201&quot;/&gt;&lt;height val=&quot;30&quot;/&gt;&lt;hasText val=&quot;1&quot;/&gt;&lt;/Image&gt;&lt;/ThreeDShapeInfo&gt;"/>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8575</TotalTime>
  <Words>4667</Words>
  <Application>Microsoft Office PowerPoint</Application>
  <PresentationFormat>On-screen Show (16:9)</PresentationFormat>
  <Paragraphs>351</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ＭＳ Ｐゴシック</vt:lpstr>
      <vt:lpstr>ＭＳ Ｐゴシック</vt:lpstr>
      <vt:lpstr>Arial</vt:lpstr>
      <vt:lpstr>Calibri</vt:lpstr>
      <vt:lpstr>Cambria</vt:lpstr>
      <vt:lpstr>Times New Roman</vt:lpstr>
      <vt:lpstr>Wingdings</vt:lpstr>
      <vt:lpstr>1_Office Theme</vt:lpstr>
      <vt:lpstr>Module 10: Measurement</vt:lpstr>
      <vt:lpstr>The Materials You Will Use</vt:lpstr>
      <vt:lpstr>Module Objectives</vt:lpstr>
      <vt:lpstr>Introduction</vt:lpstr>
      <vt:lpstr>Resources</vt:lpstr>
      <vt:lpstr>Measurement Answers Critical Questions</vt:lpstr>
      <vt:lpstr>Measurement During the TeamSTEPPS Phases </vt:lpstr>
      <vt:lpstr>How To Measure - Kirkpatrick</vt:lpstr>
      <vt:lpstr>Available Measures</vt:lpstr>
      <vt:lpstr>Reactions: Course Evaluation Form</vt:lpstr>
      <vt:lpstr>Learning: Teamwork Attitudes Questionnaire  </vt:lpstr>
      <vt:lpstr>Learning: Office-Based Care Knowledge Test</vt:lpstr>
      <vt:lpstr>Learning &amp; Behavior: Performance Observation Tool</vt:lpstr>
      <vt:lpstr>Learning &amp; Behavior: Teamwork Perceptions Questionnaire</vt:lpstr>
      <vt:lpstr>Behavior</vt:lpstr>
      <vt:lpstr>Behavior: Tools to Measure</vt:lpstr>
      <vt:lpstr>Results: Measures</vt:lpstr>
      <vt:lpstr>AHRQ Medical Office Survey on Patient Safety Culture</vt:lpstr>
      <vt:lpstr>AHRQ Medical Office Survey on Patient Safety Culture Uses</vt:lpstr>
      <vt:lpstr>Survey Measures: 12 Dimensions and 2 Overall Items</vt:lpstr>
      <vt:lpstr>What Support Is Available?</vt:lpstr>
      <vt:lpstr>Evaluating TeamSTEPPS in Office-Based Care Scenario</vt:lpstr>
      <vt:lpstr>Evaluating TeamSTEPPS in Office-Based Care Scenario</vt:lpstr>
      <vt:lpstr>Module 10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Bonnett, Doreen (AHRQ/OC)</cp:lastModifiedBy>
  <cp:revision>761</cp:revision>
  <cp:lastPrinted>2013-11-15T01:26:01Z</cp:lastPrinted>
  <dcterms:created xsi:type="dcterms:W3CDTF">2010-04-12T23:12:02Z</dcterms:created>
  <dcterms:modified xsi:type="dcterms:W3CDTF">2019-03-07T21:59:44Z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