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69" r:id="rId4"/>
    <p:sldMasterId id="2147483660" r:id="rId5"/>
  </p:sldMasterIdLst>
  <p:notesMasterIdLst>
    <p:notesMasterId r:id="rId66"/>
  </p:notesMasterIdLst>
  <p:sldIdLst>
    <p:sldId id="290" r:id="rId6"/>
    <p:sldId id="311" r:id="rId7"/>
    <p:sldId id="312" r:id="rId8"/>
    <p:sldId id="287" r:id="rId9"/>
    <p:sldId id="273" r:id="rId10"/>
    <p:sldId id="364" r:id="rId11"/>
    <p:sldId id="365" r:id="rId12"/>
    <p:sldId id="367" r:id="rId13"/>
    <p:sldId id="366" r:id="rId14"/>
    <p:sldId id="292" r:id="rId15"/>
    <p:sldId id="368" r:id="rId16"/>
    <p:sldId id="370" r:id="rId17"/>
    <p:sldId id="369" r:id="rId18"/>
    <p:sldId id="371" r:id="rId19"/>
    <p:sldId id="372" r:id="rId20"/>
    <p:sldId id="373" r:id="rId21"/>
    <p:sldId id="374" r:id="rId22"/>
    <p:sldId id="375" r:id="rId23"/>
    <p:sldId id="376" r:id="rId24"/>
    <p:sldId id="377" r:id="rId25"/>
    <p:sldId id="378" r:id="rId26"/>
    <p:sldId id="379" r:id="rId27"/>
    <p:sldId id="411" r:id="rId28"/>
    <p:sldId id="412" r:id="rId29"/>
    <p:sldId id="413" r:id="rId30"/>
    <p:sldId id="414" r:id="rId31"/>
    <p:sldId id="417" r:id="rId32"/>
    <p:sldId id="380" r:id="rId33"/>
    <p:sldId id="415" r:id="rId34"/>
    <p:sldId id="416" r:id="rId35"/>
    <p:sldId id="418" r:id="rId36"/>
    <p:sldId id="381" r:id="rId37"/>
    <p:sldId id="382" r:id="rId38"/>
    <p:sldId id="419" r:id="rId39"/>
    <p:sldId id="383" r:id="rId40"/>
    <p:sldId id="384" r:id="rId41"/>
    <p:sldId id="385" r:id="rId42"/>
    <p:sldId id="420" r:id="rId43"/>
    <p:sldId id="421" r:id="rId44"/>
    <p:sldId id="422" r:id="rId45"/>
    <p:sldId id="423" r:id="rId46"/>
    <p:sldId id="424" r:id="rId47"/>
    <p:sldId id="425" r:id="rId48"/>
    <p:sldId id="426" r:id="rId49"/>
    <p:sldId id="427" r:id="rId50"/>
    <p:sldId id="428" r:id="rId51"/>
    <p:sldId id="429" r:id="rId52"/>
    <p:sldId id="430" r:id="rId53"/>
    <p:sldId id="431" r:id="rId54"/>
    <p:sldId id="432" r:id="rId55"/>
    <p:sldId id="433" r:id="rId56"/>
    <p:sldId id="294" r:id="rId57"/>
    <p:sldId id="288" r:id="rId58"/>
    <p:sldId id="286" r:id="rId59"/>
    <p:sldId id="410" r:id="rId60"/>
    <p:sldId id="323" r:id="rId61"/>
    <p:sldId id="347" r:id="rId62"/>
    <p:sldId id="401" r:id="rId63"/>
    <p:sldId id="397" r:id="rId64"/>
    <p:sldId id="310" r:id="rId6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E3B9A777-B925-6C73-7665-8C6E01C2E806}" name="Blake, Jodi (AHRQ/CEPI)" initials="B(" userId="S::jodi.blake@ahrq.hhs.gov::c1c1edae-3fa3-4f76-9ad0-39eaae1486e4" providerId="AD"/>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1AC404E-9E7D-415B-BE95-9BE131394A07}" v="5" dt="2024-10-25T21:16:51.63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4553" autoAdjust="0"/>
    <p:restoredTop sz="86404" autoAdjust="0"/>
  </p:normalViewPr>
  <p:slideViewPr>
    <p:cSldViewPr snapToGrid="0">
      <p:cViewPr varScale="1">
        <p:scale>
          <a:sx n="50" d="100"/>
          <a:sy n="50" d="100"/>
        </p:scale>
        <p:origin x="32" y="200"/>
      </p:cViewPr>
      <p:guideLst/>
    </p:cSldViewPr>
  </p:slideViewPr>
  <p:outlineViewPr>
    <p:cViewPr>
      <p:scale>
        <a:sx n="33" d="100"/>
        <a:sy n="33" d="100"/>
      </p:scale>
      <p:origin x="0" y="-77968"/>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slide" Target="slides/slide50.xml"/><Relationship Id="rId63" Type="http://schemas.openxmlformats.org/officeDocument/2006/relationships/slide" Target="slides/slide58.xml"/><Relationship Id="rId68" Type="http://schemas.openxmlformats.org/officeDocument/2006/relationships/viewProps" Target="viewProps.xml"/><Relationship Id="rId7" Type="http://schemas.openxmlformats.org/officeDocument/2006/relationships/slide" Target="slides/slide2.xml"/><Relationship Id="rId71"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slide" Target="slides/slide53.xml"/><Relationship Id="rId66" Type="http://schemas.openxmlformats.org/officeDocument/2006/relationships/notesMaster" Target="notesMasters/notesMaster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61" Type="http://schemas.openxmlformats.org/officeDocument/2006/relationships/slide" Target="slides/slide56.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slide" Target="slides/slide60.xml"/><Relationship Id="rId73" Type="http://schemas.microsoft.com/office/2018/10/relationships/authors" Target="author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slide" Target="slides/slide59.xml"/><Relationship Id="rId69" Type="http://schemas.openxmlformats.org/officeDocument/2006/relationships/theme" Target="theme/theme1.xml"/><Relationship Id="rId8" Type="http://schemas.openxmlformats.org/officeDocument/2006/relationships/slide" Target="slides/slide3.xml"/><Relationship Id="rId51" Type="http://schemas.openxmlformats.org/officeDocument/2006/relationships/slide" Target="slides/slide46.xml"/><Relationship Id="rId72" Type="http://schemas.microsoft.com/office/2015/10/relationships/revisionInfo" Target="revisionInfo.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presProps" Target="presProps.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slide" Target="slides/slide57.xml"/><Relationship Id="rId7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amage, Kathryn (AHRQ/OC) (CTR)" userId="a4ff0306-2470-488f-ae78-e85e475b85b0" providerId="ADAL" clId="{41AC404E-9E7D-415B-BE95-9BE131394A07}"/>
    <pc:docChg chg="modSld">
      <pc:chgData name="Ramage, Kathryn (AHRQ/OC) (CTR)" userId="a4ff0306-2470-488f-ae78-e85e475b85b0" providerId="ADAL" clId="{41AC404E-9E7D-415B-BE95-9BE131394A07}" dt="2024-10-25T21:16:51.632" v="5" actId="20577"/>
      <pc:docMkLst>
        <pc:docMk/>
      </pc:docMkLst>
      <pc:sldChg chg="modSp mod">
        <pc:chgData name="Ramage, Kathryn (AHRQ/OC) (CTR)" userId="a4ff0306-2470-488f-ae78-e85e475b85b0" providerId="ADAL" clId="{41AC404E-9E7D-415B-BE95-9BE131394A07}" dt="2024-10-25T21:16:28.075" v="4" actId="33553"/>
        <pc:sldMkLst>
          <pc:docMk/>
          <pc:sldMk cId="1029953118" sldId="294"/>
        </pc:sldMkLst>
        <pc:spChg chg="mod">
          <ac:chgData name="Ramage, Kathryn (AHRQ/OC) (CTR)" userId="a4ff0306-2470-488f-ae78-e85e475b85b0" providerId="ADAL" clId="{41AC404E-9E7D-415B-BE95-9BE131394A07}" dt="2024-10-25T21:16:28.075" v="4" actId="33553"/>
          <ac:spMkLst>
            <pc:docMk/>
            <pc:sldMk cId="1029953118" sldId="294"/>
            <ac:spMk id="3" creationId="{B0931739-0B72-AF7D-BA25-1ED4022DB5BF}"/>
          </ac:spMkLst>
        </pc:spChg>
      </pc:sldChg>
      <pc:sldChg chg="modSp">
        <pc:chgData name="Ramage, Kathryn (AHRQ/OC) (CTR)" userId="a4ff0306-2470-488f-ae78-e85e475b85b0" providerId="ADAL" clId="{41AC404E-9E7D-415B-BE95-9BE131394A07}" dt="2024-10-25T21:15:22.028" v="0"/>
        <pc:sldMkLst>
          <pc:docMk/>
          <pc:sldMk cId="213030002" sldId="364"/>
        </pc:sldMkLst>
        <pc:spChg chg="mod">
          <ac:chgData name="Ramage, Kathryn (AHRQ/OC) (CTR)" userId="a4ff0306-2470-488f-ae78-e85e475b85b0" providerId="ADAL" clId="{41AC404E-9E7D-415B-BE95-9BE131394A07}" dt="2024-10-25T21:15:22.028" v="0"/>
          <ac:spMkLst>
            <pc:docMk/>
            <pc:sldMk cId="213030002" sldId="364"/>
            <ac:spMk id="2" creationId="{B174FEF0-BE62-1D13-A09E-B1CB541104A9}"/>
          </ac:spMkLst>
        </pc:spChg>
      </pc:sldChg>
      <pc:sldChg chg="modSp">
        <pc:chgData name="Ramage, Kathryn (AHRQ/OC) (CTR)" userId="a4ff0306-2470-488f-ae78-e85e475b85b0" providerId="ADAL" clId="{41AC404E-9E7D-415B-BE95-9BE131394A07}" dt="2024-10-25T21:15:33.104" v="1"/>
        <pc:sldMkLst>
          <pc:docMk/>
          <pc:sldMk cId="1351041178" sldId="377"/>
        </pc:sldMkLst>
        <pc:spChg chg="mod">
          <ac:chgData name="Ramage, Kathryn (AHRQ/OC) (CTR)" userId="a4ff0306-2470-488f-ae78-e85e475b85b0" providerId="ADAL" clId="{41AC404E-9E7D-415B-BE95-9BE131394A07}" dt="2024-10-25T21:15:33.104" v="1"/>
          <ac:spMkLst>
            <pc:docMk/>
            <pc:sldMk cId="1351041178" sldId="377"/>
            <ac:spMk id="2" creationId="{727EECBB-19A7-0A2B-FD30-2981F671EED4}"/>
          </ac:spMkLst>
        </pc:spChg>
      </pc:sldChg>
      <pc:sldChg chg="modSp">
        <pc:chgData name="Ramage, Kathryn (AHRQ/OC) (CTR)" userId="a4ff0306-2470-488f-ae78-e85e475b85b0" providerId="ADAL" clId="{41AC404E-9E7D-415B-BE95-9BE131394A07}" dt="2024-10-25T21:15:43.563" v="2"/>
        <pc:sldMkLst>
          <pc:docMk/>
          <pc:sldMk cId="2885393755" sldId="383"/>
        </pc:sldMkLst>
        <pc:spChg chg="mod">
          <ac:chgData name="Ramage, Kathryn (AHRQ/OC) (CTR)" userId="a4ff0306-2470-488f-ae78-e85e475b85b0" providerId="ADAL" clId="{41AC404E-9E7D-415B-BE95-9BE131394A07}" dt="2024-10-25T21:15:43.563" v="2"/>
          <ac:spMkLst>
            <pc:docMk/>
            <pc:sldMk cId="2885393755" sldId="383"/>
            <ac:spMk id="2" creationId="{55DFFBCD-BE11-6972-18B6-E6A8707BB2C9}"/>
          </ac:spMkLst>
        </pc:spChg>
      </pc:sldChg>
      <pc:sldChg chg="modSp">
        <pc:chgData name="Ramage, Kathryn (AHRQ/OC) (CTR)" userId="a4ff0306-2470-488f-ae78-e85e475b85b0" providerId="ADAL" clId="{41AC404E-9E7D-415B-BE95-9BE131394A07}" dt="2024-10-25T21:16:51.632" v="5" actId="20577"/>
        <pc:sldMkLst>
          <pc:docMk/>
          <pc:sldMk cId="461532224" sldId="397"/>
        </pc:sldMkLst>
        <pc:spChg chg="mod">
          <ac:chgData name="Ramage, Kathryn (AHRQ/OC) (CTR)" userId="a4ff0306-2470-488f-ae78-e85e475b85b0" providerId="ADAL" clId="{41AC404E-9E7D-415B-BE95-9BE131394A07}" dt="2024-10-25T21:16:51.632" v="5" actId="20577"/>
          <ac:spMkLst>
            <pc:docMk/>
            <pc:sldMk cId="461532224" sldId="397"/>
            <ac:spMk id="2" creationId="{BB7ED186-2E01-75E0-192E-411F342E1751}"/>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169D1F5-8FCB-46FC-A3D4-B24D0196B3F8}" type="datetimeFigureOut">
              <a:t>10/25/2024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5EF7F9A-3F07-4CED-8BB8-152B733787F7}" type="slidenum">
              <a:t>‹#›</a:t>
            </a:fld>
            <a:endParaRPr lang="en-US"/>
          </a:p>
        </p:txBody>
      </p:sp>
    </p:spTree>
    <p:extLst>
      <p:ext uri="{BB962C8B-B14F-4D97-AF65-F5344CB8AC3E}">
        <p14:creationId xmlns:p14="http://schemas.microsoft.com/office/powerpoint/2010/main" val="21669201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mailto:AHRQ_HES@ahrq.hhs.gov"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Hello and welcome everyone. </a:t>
            </a:r>
          </a:p>
          <a:p>
            <a:r>
              <a:rPr lang="en-US"/>
              <a:t>This is the pre-application technical assistance webinar for the National Evaluation Center (NEC) for AHRQ’s Healthcare Extension Service – State-based Solutions to Healthcare Improvement </a:t>
            </a:r>
            <a:br>
              <a:rPr lang="en-US"/>
            </a:br>
            <a:endParaRPr lang="en-US"/>
          </a:p>
        </p:txBody>
      </p:sp>
      <p:sp>
        <p:nvSpPr>
          <p:cNvPr id="4" name="Slide Number Placeholder 3"/>
          <p:cNvSpPr>
            <a:spLocks noGrp="1"/>
          </p:cNvSpPr>
          <p:nvPr>
            <p:ph type="sldNum" sz="quarter" idx="5"/>
          </p:nvPr>
        </p:nvSpPr>
        <p:spPr/>
        <p:txBody>
          <a:bodyPr/>
          <a:lstStyle/>
          <a:p>
            <a:fld id="{B17BA40C-25F7-4A81-B7B0-365A5351FE20}" type="slidenum">
              <a:rPr lang="en-US" smtClean="0"/>
              <a:t>1</a:t>
            </a:fld>
            <a:endParaRPr lang="en-US"/>
          </a:p>
        </p:txBody>
      </p:sp>
    </p:spTree>
    <p:extLst>
      <p:ext uri="{BB962C8B-B14F-4D97-AF65-F5344CB8AC3E}">
        <p14:creationId xmlns:p14="http://schemas.microsoft.com/office/powerpoint/2010/main" val="426221681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Next we are going to talk about the main areas of the National Coordinating Center NOFO.</a:t>
            </a:r>
          </a:p>
          <a:p>
            <a:endParaRPr lang="en-US"/>
          </a:p>
          <a:p>
            <a:r>
              <a:rPr lang="en-US"/>
              <a:t>Followed by the Required Application Research Strategy Elements</a:t>
            </a:r>
          </a:p>
          <a:p>
            <a:endParaRPr lang="en-US"/>
          </a:p>
          <a:p>
            <a:r>
              <a:rPr lang="en-US"/>
              <a:t>And then the Required Performance Measures</a:t>
            </a:r>
          </a:p>
        </p:txBody>
      </p:sp>
      <p:sp>
        <p:nvSpPr>
          <p:cNvPr id="4" name="Slide Number Placeholder 3"/>
          <p:cNvSpPr>
            <a:spLocks noGrp="1"/>
          </p:cNvSpPr>
          <p:nvPr>
            <p:ph type="sldNum" sz="quarter" idx="5"/>
          </p:nvPr>
        </p:nvSpPr>
        <p:spPr/>
        <p:txBody>
          <a:bodyPr/>
          <a:lstStyle/>
          <a:p>
            <a:fld id="{F5EF7F9A-3F07-4CED-8BB8-152B733787F7}" type="slidenum">
              <a:rPr lang="en-US" smtClean="0"/>
              <a:t>11</a:t>
            </a:fld>
            <a:endParaRPr lang="en-US"/>
          </a:p>
        </p:txBody>
      </p:sp>
    </p:spTree>
    <p:extLst>
      <p:ext uri="{BB962C8B-B14F-4D97-AF65-F5344CB8AC3E}">
        <p14:creationId xmlns:p14="http://schemas.microsoft.com/office/powerpoint/2010/main" val="412231846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Now we are going to move on to the </a:t>
            </a:r>
            <a:r>
              <a:rPr lang="en-US" sz="1200" b="1" cap="all">
                <a:cs typeface="Arial"/>
              </a:rPr>
              <a:t>Required Application Research Strategy Elements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p>
          <a:p>
            <a:pPr marL="0" marR="0" lvl="0" indent="0" algn="l" defTabSz="914400" rtl="0" eaLnBrk="1" fontAlgn="auto" latinLnBrk="0" hangingPunct="1">
              <a:lnSpc>
                <a:spcPct val="100000"/>
              </a:lnSpc>
              <a:spcBef>
                <a:spcPts val="0"/>
              </a:spcBef>
              <a:spcAft>
                <a:spcPts val="0"/>
              </a:spcAft>
              <a:buClrTx/>
              <a:buSzTx/>
              <a:buFontTx/>
              <a:buNone/>
              <a:tabLst/>
              <a:defRPr/>
            </a:pPr>
            <a:r>
              <a:rPr lang="en-US"/>
              <a:t>This  section’s text has also been edited for this presentation and you should refer to the NOFO for the full description.</a:t>
            </a:r>
          </a:p>
          <a:p>
            <a:endParaRPr lang="en-US"/>
          </a:p>
          <a:p>
            <a:endParaRPr lang="en-US"/>
          </a:p>
        </p:txBody>
      </p:sp>
      <p:sp>
        <p:nvSpPr>
          <p:cNvPr id="4" name="Slide Number Placeholder 3"/>
          <p:cNvSpPr>
            <a:spLocks noGrp="1"/>
          </p:cNvSpPr>
          <p:nvPr>
            <p:ph type="sldNum" sz="quarter" idx="5"/>
          </p:nvPr>
        </p:nvSpPr>
        <p:spPr/>
        <p:txBody>
          <a:bodyPr/>
          <a:lstStyle/>
          <a:p>
            <a:fld id="{F5EF7F9A-3F07-4CED-8BB8-152B733787F7}" type="slidenum">
              <a:rPr lang="en-US" smtClean="0"/>
              <a:t>20</a:t>
            </a:fld>
            <a:endParaRPr lang="en-US"/>
          </a:p>
        </p:txBody>
      </p:sp>
    </p:spTree>
    <p:extLst>
      <p:ext uri="{BB962C8B-B14F-4D97-AF65-F5344CB8AC3E}">
        <p14:creationId xmlns:p14="http://schemas.microsoft.com/office/powerpoint/2010/main" val="147646224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The NEC is a multi-component NOFO with 4 required components.</a:t>
            </a:r>
          </a:p>
          <a:p>
            <a:pPr lvl="1"/>
            <a:r>
              <a:rPr lang="en-US"/>
              <a:t>Overall Component</a:t>
            </a:r>
          </a:p>
          <a:p>
            <a:pPr lvl="1"/>
            <a:r>
              <a:rPr lang="en-US"/>
              <a:t>Three Cores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t>Each of these components have their own requirements and research strategy that need to be addressed in your application, each have their own review criteria, and their own page limits.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p>
          <a:p>
            <a:pPr marL="0" marR="0" lvl="0" indent="0" algn="l" defTabSz="914400" rtl="0" eaLnBrk="1" fontAlgn="auto" latinLnBrk="0" hangingPunct="1">
              <a:lnSpc>
                <a:spcPct val="100000"/>
              </a:lnSpc>
              <a:spcBef>
                <a:spcPts val="0"/>
              </a:spcBef>
              <a:spcAft>
                <a:spcPts val="0"/>
              </a:spcAft>
              <a:buClrTx/>
              <a:buSzTx/>
              <a:buFontTx/>
              <a:buNone/>
              <a:tabLst/>
              <a:defRPr/>
            </a:pPr>
            <a:r>
              <a:rPr lang="en-US"/>
              <a:t>There are specific instructions for multi-component applications. Please be sure to carefully read and follow the NOFO instructions for guidance on multi-component applications.</a:t>
            </a:r>
          </a:p>
          <a:p>
            <a:endParaRPr lang="en-US"/>
          </a:p>
        </p:txBody>
      </p:sp>
      <p:sp>
        <p:nvSpPr>
          <p:cNvPr id="4" name="Slide Number Placeholder 3"/>
          <p:cNvSpPr>
            <a:spLocks noGrp="1"/>
          </p:cNvSpPr>
          <p:nvPr>
            <p:ph type="sldNum" sz="quarter" idx="5"/>
          </p:nvPr>
        </p:nvSpPr>
        <p:spPr/>
        <p:txBody>
          <a:bodyPr/>
          <a:lstStyle/>
          <a:p>
            <a:fld id="{F5EF7F9A-3F07-4CED-8BB8-152B733787F7}" type="slidenum">
              <a:rPr lang="en-US" smtClean="0"/>
              <a:t>21</a:t>
            </a:fld>
            <a:endParaRPr lang="en-US"/>
          </a:p>
        </p:txBody>
      </p:sp>
    </p:spTree>
    <p:extLst>
      <p:ext uri="{BB962C8B-B14F-4D97-AF65-F5344CB8AC3E}">
        <p14:creationId xmlns:p14="http://schemas.microsoft.com/office/powerpoint/2010/main" val="149419848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For the investigators and environment subsections, do not duplicate information in the </a:t>
            </a:r>
            <a:r>
              <a:rPr lang="en-US" err="1"/>
              <a:t>biosketches</a:t>
            </a:r>
            <a:r>
              <a:rPr lang="en-US"/>
              <a:t> or the facilities and resources sections.</a:t>
            </a:r>
          </a:p>
        </p:txBody>
      </p:sp>
      <p:sp>
        <p:nvSpPr>
          <p:cNvPr id="4" name="Slide Number Placeholder 3"/>
          <p:cNvSpPr>
            <a:spLocks noGrp="1"/>
          </p:cNvSpPr>
          <p:nvPr>
            <p:ph type="sldNum" sz="quarter" idx="5"/>
          </p:nvPr>
        </p:nvSpPr>
        <p:spPr/>
        <p:txBody>
          <a:bodyPr/>
          <a:lstStyle/>
          <a:p>
            <a:fld id="{F5EF7F9A-3F07-4CED-8BB8-152B733787F7}" type="slidenum">
              <a:rPr lang="en-US" smtClean="0"/>
              <a:t>26</a:t>
            </a:fld>
            <a:endParaRPr lang="en-US"/>
          </a:p>
        </p:txBody>
      </p:sp>
    </p:spTree>
    <p:extLst>
      <p:ext uri="{BB962C8B-B14F-4D97-AF65-F5344CB8AC3E}">
        <p14:creationId xmlns:p14="http://schemas.microsoft.com/office/powerpoint/2010/main" val="214240456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200" kern="100">
                <a:effectLst/>
                <a:latin typeface="Calibri" panose="020F0502020204030204" pitchFamily="34" charset="0"/>
                <a:ea typeface="Calibri" panose="020F0502020204030204" pitchFamily="34" charset="0"/>
                <a:cs typeface="Times New Roman" panose="02020603050405020304" pitchFamily="18" charset="0"/>
              </a:rPr>
              <a:t>There are two areas that are important in the review process.  The first is administrative criteria. Upon receipt, applications will be evaluated for completeness and responsiveness.  Incomplete or non-responsive applications, or applications not following instructions, will not be reviewed.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0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00">
                <a:effectLst/>
                <a:latin typeface="Calibri" panose="020F0502020204030204" pitchFamily="34" charset="0"/>
                <a:ea typeface="Calibri" panose="020F0502020204030204" pitchFamily="34" charset="0"/>
                <a:cs typeface="Times New Roman" panose="02020603050405020304" pitchFamily="18" charset="0"/>
              </a:rPr>
              <a:t>There’s also the Merit Review criteria and this is the scored section that we’ll go into in a moment.  There is also additional review criteria related to this NOFO.</a:t>
            </a:r>
          </a:p>
          <a:p>
            <a:endParaRPr lang="en-US"/>
          </a:p>
          <a:p>
            <a:r>
              <a:rPr lang="en-US"/>
              <a:t>The application will go to a Special Emphasis Panel (SEP) for review. The SEP is an ad hoc group of experts in fields related to health care research who are invited by AHRQ to conduct scientific reviews of applications. The SEP composition and review date are pending.  There will be a notice in the Federal Register once the review date has been established. The review will </a:t>
            </a:r>
            <a:r>
              <a:rPr lang="en-US" u="sng"/>
              <a:t>not</a:t>
            </a:r>
            <a:r>
              <a:rPr lang="en-US" u="none"/>
              <a:t> be conducted by one of AHRQ’s standing study sections.</a:t>
            </a:r>
            <a:endParaRPr lang="en-US"/>
          </a:p>
          <a:p>
            <a:endParaRPr lang="en-US"/>
          </a:p>
        </p:txBody>
      </p:sp>
      <p:sp>
        <p:nvSpPr>
          <p:cNvPr id="4" name="Slide Number Placeholder 3"/>
          <p:cNvSpPr>
            <a:spLocks noGrp="1"/>
          </p:cNvSpPr>
          <p:nvPr>
            <p:ph type="sldNum" sz="quarter" idx="5"/>
          </p:nvPr>
        </p:nvSpPr>
        <p:spPr/>
        <p:txBody>
          <a:bodyPr/>
          <a:lstStyle/>
          <a:p>
            <a:fld id="{F5EF7F9A-3F07-4CED-8BB8-152B733787F7}" type="slidenum">
              <a:rPr lang="en-US" smtClean="0"/>
              <a:t>36</a:t>
            </a:fld>
            <a:endParaRPr lang="en-US"/>
          </a:p>
        </p:txBody>
      </p:sp>
    </p:spTree>
    <p:extLst>
      <p:ext uri="{BB962C8B-B14F-4D97-AF65-F5344CB8AC3E}">
        <p14:creationId xmlns:p14="http://schemas.microsoft.com/office/powerpoint/2010/main" val="263195625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Ok, so we are wrapping up now –</a:t>
            </a:r>
          </a:p>
          <a:p>
            <a:r>
              <a:rPr lang="en-US"/>
              <a:t>Reminders once more…</a:t>
            </a:r>
          </a:p>
        </p:txBody>
      </p:sp>
      <p:sp>
        <p:nvSpPr>
          <p:cNvPr id="4" name="Slide Number Placeholder 3"/>
          <p:cNvSpPr>
            <a:spLocks noGrp="1"/>
          </p:cNvSpPr>
          <p:nvPr>
            <p:ph type="sldNum" sz="quarter" idx="5"/>
          </p:nvPr>
        </p:nvSpPr>
        <p:spPr/>
        <p:txBody>
          <a:bodyPr/>
          <a:lstStyle/>
          <a:p>
            <a:fld id="{B17BA40C-25F7-4A81-B7B0-365A5351FE20}" type="slidenum">
              <a:rPr lang="en-US" smtClean="0"/>
              <a:t>55</a:t>
            </a:fld>
            <a:endParaRPr lang="en-US"/>
          </a:p>
        </p:txBody>
      </p:sp>
    </p:spTree>
    <p:extLst>
      <p:ext uri="{BB962C8B-B14F-4D97-AF65-F5344CB8AC3E}">
        <p14:creationId xmlns:p14="http://schemas.microsoft.com/office/powerpoint/2010/main" val="96220507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Wrapping up and summarizing a few key dates again.</a:t>
            </a:r>
          </a:p>
        </p:txBody>
      </p:sp>
      <p:sp>
        <p:nvSpPr>
          <p:cNvPr id="4" name="Slide Number Placeholder 3"/>
          <p:cNvSpPr>
            <a:spLocks noGrp="1"/>
          </p:cNvSpPr>
          <p:nvPr>
            <p:ph type="sldNum" sz="quarter" idx="5"/>
          </p:nvPr>
        </p:nvSpPr>
        <p:spPr/>
        <p:txBody>
          <a:bodyPr/>
          <a:lstStyle/>
          <a:p>
            <a:fld id="{B17BA40C-25F7-4A81-B7B0-365A5351FE20}" type="slidenum">
              <a:rPr lang="en-US" smtClean="0"/>
              <a:t>56</a:t>
            </a:fld>
            <a:endParaRPr lang="en-US"/>
          </a:p>
        </p:txBody>
      </p:sp>
    </p:spTree>
    <p:extLst>
      <p:ext uri="{BB962C8B-B14F-4D97-AF65-F5344CB8AC3E}">
        <p14:creationId xmlns:p14="http://schemas.microsoft.com/office/powerpoint/2010/main" val="251602558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Sent an email to OC for link check and to add missing link</a:t>
            </a:r>
            <a:endParaRPr lang="en-US" sz="1800" kern="100">
              <a:effectLst/>
              <a:latin typeface="Calibri" panose="020F0502020204030204" pitchFamily="34" charset="0"/>
              <a:ea typeface="Calibri" panose="020F0502020204030204" pitchFamily="34" charset="0"/>
              <a:cs typeface="Times New Roman" panose="02020603050405020304" pitchFamily="18" charset="0"/>
            </a:endParaRPr>
          </a:p>
          <a:p>
            <a:endParaRPr lang="en-US"/>
          </a:p>
        </p:txBody>
      </p:sp>
      <p:sp>
        <p:nvSpPr>
          <p:cNvPr id="4" name="Slide Number Placeholder 3"/>
          <p:cNvSpPr>
            <a:spLocks noGrp="1"/>
          </p:cNvSpPr>
          <p:nvPr>
            <p:ph type="sldNum" sz="quarter" idx="5"/>
          </p:nvPr>
        </p:nvSpPr>
        <p:spPr/>
        <p:txBody>
          <a:bodyPr/>
          <a:lstStyle/>
          <a:p>
            <a:fld id="{B17BA40C-25F7-4A81-B7B0-365A5351FE20}" type="slidenum">
              <a:rPr lang="en-US" smtClean="0"/>
              <a:t>57</a:t>
            </a:fld>
            <a:endParaRPr lang="en-US"/>
          </a:p>
        </p:txBody>
      </p:sp>
    </p:spTree>
    <p:extLst>
      <p:ext uri="{BB962C8B-B14F-4D97-AF65-F5344CB8AC3E}">
        <p14:creationId xmlns:p14="http://schemas.microsoft.com/office/powerpoint/2010/main" val="305115272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Note, including the full link because if provided as PDF, people can’t just jump to the link.</a:t>
            </a:r>
          </a:p>
          <a:p>
            <a:r>
              <a:rPr lang="en-US"/>
              <a:t>Add grants.gov  (See brent’s required registrations example.</a:t>
            </a:r>
          </a:p>
          <a:p>
            <a:endParaRPr lang="en-US"/>
          </a:p>
          <a:p>
            <a:r>
              <a:rPr lang="en-US"/>
              <a:t>AHRQ page: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a:solidFill>
                  <a:schemeClr val="tx1"/>
                </a:solidFill>
                <a:latin typeface="+mn-lt"/>
                <a:ea typeface="+mn-ea"/>
                <a:cs typeface="+mn-cs"/>
              </a:rPr>
              <a:t>Grant Application Basics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a:solidFill>
                  <a:schemeClr val="tx1"/>
                </a:solidFill>
                <a:latin typeface="+mn-lt"/>
                <a:ea typeface="+mn-ea"/>
                <a:cs typeface="+mn-cs"/>
              </a:rPr>
              <a:t>How Are Grant Applications Reviewed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a:solidFill>
                  <a:schemeClr val="tx1"/>
                </a:solidFill>
                <a:latin typeface="+mn-lt"/>
                <a:ea typeface="+mn-ea"/>
                <a:cs typeface="+mn-cs"/>
              </a:rPr>
              <a:t>Grant Application Tips</a:t>
            </a:r>
          </a:p>
          <a:p>
            <a:endParaRPr lang="en-US"/>
          </a:p>
          <a:p>
            <a:pPr algn="l"/>
            <a:r>
              <a:rPr lang="en-US" b="0" i="0">
                <a:solidFill>
                  <a:srgbClr val="212529"/>
                </a:solidFill>
                <a:effectLst/>
                <a:latin typeface="Source Sans Pro" panose="020B0503030403020204" pitchFamily="34" charset="0"/>
              </a:rPr>
              <a:t>The </a:t>
            </a:r>
            <a:r>
              <a:rPr lang="en-US" b="0" i="0" err="1">
                <a:solidFill>
                  <a:srgbClr val="212529"/>
                </a:solidFill>
                <a:effectLst/>
                <a:latin typeface="Source Sans Pro" panose="020B0503030403020204" pitchFamily="34" charset="0"/>
              </a:rPr>
              <a:t>eRA</a:t>
            </a:r>
            <a:r>
              <a:rPr lang="en-US" b="0" i="0">
                <a:solidFill>
                  <a:srgbClr val="212529"/>
                </a:solidFill>
                <a:effectLst/>
                <a:latin typeface="Source Sans Pro" panose="020B0503030403020204" pitchFamily="34" charset="0"/>
              </a:rPr>
              <a:t> Commons is an online interface where signing officials, principal investigators, trainees and post-docs at institutions/organizations can access and share administrative information relating to federal awards. Users can shepherd their application in </a:t>
            </a:r>
            <a:r>
              <a:rPr lang="en-US" b="0" i="0" err="1">
                <a:solidFill>
                  <a:srgbClr val="212529"/>
                </a:solidFill>
                <a:effectLst/>
                <a:latin typeface="Source Sans Pro" panose="020B0503030403020204" pitchFamily="34" charset="0"/>
              </a:rPr>
              <a:t>eRA</a:t>
            </a:r>
            <a:r>
              <a:rPr lang="en-US" b="0" i="0">
                <a:solidFill>
                  <a:srgbClr val="212529"/>
                </a:solidFill>
                <a:effectLst/>
                <a:latin typeface="Source Sans Pro" panose="020B0503030403020204" pitchFamily="34" charset="0"/>
              </a:rPr>
              <a:t> Commons through the grant’s lifecycle from receipt to closeout.</a:t>
            </a:r>
          </a:p>
          <a:p>
            <a:pPr algn="l"/>
            <a:r>
              <a:rPr lang="en-US" b="0" i="0">
                <a:solidFill>
                  <a:srgbClr val="212529"/>
                </a:solidFill>
                <a:effectLst/>
                <a:latin typeface="Source Sans Pro" panose="020B0503030403020204" pitchFamily="34" charset="0"/>
              </a:rPr>
              <a:t> </a:t>
            </a:r>
          </a:p>
          <a:p>
            <a:endParaRPr lang="en-US"/>
          </a:p>
        </p:txBody>
      </p:sp>
      <p:sp>
        <p:nvSpPr>
          <p:cNvPr id="4" name="Slide Number Placeholder 3"/>
          <p:cNvSpPr>
            <a:spLocks noGrp="1"/>
          </p:cNvSpPr>
          <p:nvPr>
            <p:ph type="sldNum" sz="quarter" idx="5"/>
          </p:nvPr>
        </p:nvSpPr>
        <p:spPr/>
        <p:txBody>
          <a:bodyPr/>
          <a:lstStyle/>
          <a:p>
            <a:fld id="{B17BA40C-25F7-4A81-B7B0-365A5351FE20}" type="slidenum">
              <a:rPr lang="en-US" smtClean="0"/>
              <a:t>58</a:t>
            </a:fld>
            <a:endParaRPr lang="en-US"/>
          </a:p>
        </p:txBody>
      </p:sp>
    </p:spTree>
    <p:extLst>
      <p:ext uri="{BB962C8B-B14F-4D97-AF65-F5344CB8AC3E}">
        <p14:creationId xmlns:p14="http://schemas.microsoft.com/office/powerpoint/2010/main" val="362265384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A sincere thanks for your interest in this funding opportunity. Please keep the emails coming and stay in touch.</a:t>
            </a:r>
          </a:p>
        </p:txBody>
      </p:sp>
      <p:sp>
        <p:nvSpPr>
          <p:cNvPr id="4" name="Slide Number Placeholder 3"/>
          <p:cNvSpPr>
            <a:spLocks noGrp="1"/>
          </p:cNvSpPr>
          <p:nvPr>
            <p:ph type="sldNum" sz="quarter" idx="5"/>
          </p:nvPr>
        </p:nvSpPr>
        <p:spPr/>
        <p:txBody>
          <a:bodyPr/>
          <a:lstStyle/>
          <a:p>
            <a:fld id="{B17BA40C-25F7-4A81-B7B0-365A5351FE20}" type="slidenum">
              <a:rPr lang="en-US" smtClean="0"/>
              <a:t>59</a:t>
            </a:fld>
            <a:endParaRPr lang="en-US"/>
          </a:p>
        </p:txBody>
      </p:sp>
    </p:spTree>
    <p:extLst>
      <p:ext uri="{BB962C8B-B14F-4D97-AF65-F5344CB8AC3E}">
        <p14:creationId xmlns:p14="http://schemas.microsoft.com/office/powerpoint/2010/main" val="36530894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We have provided call in information if you are having any technical difficulties hearing our connecting to the webinar.</a:t>
            </a:r>
          </a:p>
          <a:p>
            <a:endParaRPr lang="en-US"/>
          </a:p>
        </p:txBody>
      </p:sp>
      <p:sp>
        <p:nvSpPr>
          <p:cNvPr id="4" name="Slide Number Placeholder 3"/>
          <p:cNvSpPr>
            <a:spLocks noGrp="1"/>
          </p:cNvSpPr>
          <p:nvPr>
            <p:ph type="sldNum" sz="quarter" idx="5"/>
          </p:nvPr>
        </p:nvSpPr>
        <p:spPr/>
        <p:txBody>
          <a:bodyPr/>
          <a:lstStyle/>
          <a:p>
            <a:fld id="{F5EF7F9A-3F07-4CED-8BB8-152B733787F7}" type="slidenum">
              <a:rPr lang="en-US" smtClean="0"/>
              <a:t>2</a:t>
            </a:fld>
            <a:endParaRPr lang="en-US"/>
          </a:p>
        </p:txBody>
      </p:sp>
    </p:spTree>
    <p:extLst>
      <p:ext uri="{BB962C8B-B14F-4D97-AF65-F5344CB8AC3E}">
        <p14:creationId xmlns:p14="http://schemas.microsoft.com/office/powerpoint/2010/main" val="29283070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a:t>A few housekeeping reminders:</a:t>
            </a:r>
            <a:br>
              <a:rPr lang="en-US" sz="1400"/>
            </a:br>
            <a:endParaRPr lang="en-US" sz="1400"/>
          </a:p>
          <a:p>
            <a:r>
              <a:rPr lang="en-US" sz="1400"/>
              <a:t>This presentation is being recorded.</a:t>
            </a:r>
          </a:p>
          <a:p>
            <a:endParaRPr lang="en-US" sz="1400"/>
          </a:p>
          <a:p>
            <a:r>
              <a:rPr lang="en-US" sz="1400"/>
              <a:t>Webinar slides, recording, and FAQs will be posted in about one week.</a:t>
            </a:r>
          </a:p>
          <a:p>
            <a:r>
              <a:rPr lang="en-US" sz="1400"/>
              <a:t>We’ve provided the links for both the:</a:t>
            </a:r>
            <a:endParaRPr lang="en-US" sz="1400" i="0">
              <a:solidFill>
                <a:schemeClr val="tx1"/>
              </a:solidFill>
              <a:effectLst/>
            </a:endParaRPr>
          </a:p>
          <a:p>
            <a:pPr lvl="1"/>
            <a:r>
              <a:rPr lang="en-US" sz="1400"/>
              <a:t>Notice of funding opportunities website page and </a:t>
            </a:r>
          </a:p>
          <a:p>
            <a:pPr lvl="1"/>
            <a:r>
              <a:rPr lang="en-US" sz="1400"/>
              <a:t>for the Technical Assistance Resources page.</a:t>
            </a:r>
          </a:p>
          <a:p>
            <a:endParaRPr lang="en-US" sz="1400"/>
          </a:p>
          <a:p>
            <a:r>
              <a:rPr lang="en-US" sz="1400"/>
              <a:t>NEC NOFO inquiries should be sent to: </a:t>
            </a:r>
            <a:r>
              <a:rPr lang="en-US" sz="1400">
                <a:hlinkClick r:id="rId3"/>
              </a:rPr>
              <a:t>AHRQ_HES@ahrq.hhs.gov</a:t>
            </a:r>
            <a:r>
              <a:rPr lang="en-US" sz="1400"/>
              <a:t> . </a:t>
            </a:r>
          </a:p>
          <a:p>
            <a:endParaRPr lang="en-US" sz="1400"/>
          </a:p>
          <a:p>
            <a:r>
              <a:rPr lang="en-US" sz="1400"/>
              <a:t>We are not actively monitoring or responding to technical questions in the chat box. </a:t>
            </a:r>
          </a:p>
          <a:p>
            <a:r>
              <a:rPr lang="en-US" sz="1400"/>
              <a:t>If you have a question remaining after the webinar, please submit that via the email address above.</a:t>
            </a:r>
          </a:p>
          <a:p>
            <a:endParaRPr lang="en-US"/>
          </a:p>
        </p:txBody>
      </p:sp>
      <p:sp>
        <p:nvSpPr>
          <p:cNvPr id="4" name="Slide Number Placeholder 3"/>
          <p:cNvSpPr>
            <a:spLocks noGrp="1"/>
          </p:cNvSpPr>
          <p:nvPr>
            <p:ph type="sldNum" sz="quarter" idx="5"/>
          </p:nvPr>
        </p:nvSpPr>
        <p:spPr/>
        <p:txBody>
          <a:bodyPr/>
          <a:lstStyle/>
          <a:p>
            <a:fld id="{F5EF7F9A-3F07-4CED-8BB8-152B733787F7}" type="slidenum">
              <a:rPr lang="en-US" smtClean="0"/>
              <a:t>3</a:t>
            </a:fld>
            <a:endParaRPr lang="en-US"/>
          </a:p>
        </p:txBody>
      </p:sp>
    </p:spTree>
    <p:extLst>
      <p:ext uri="{BB962C8B-B14F-4D97-AF65-F5344CB8AC3E}">
        <p14:creationId xmlns:p14="http://schemas.microsoft.com/office/powerpoint/2010/main" val="2217212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Here’s a quick glance at what we are going to cover today – </a:t>
            </a:r>
          </a:p>
          <a:p>
            <a:r>
              <a:rPr lang="en-US"/>
              <a:t>- AHRQ Staff contact information </a:t>
            </a:r>
          </a:p>
          <a:p>
            <a:r>
              <a:rPr lang="en-US"/>
              <a:t>- Notice of funding Opportunity or NOFO information</a:t>
            </a:r>
          </a:p>
          <a:p>
            <a:r>
              <a:rPr lang="en-US"/>
              <a:t>- Then we’ll review some Frequently Asked Questions. In today’s presentation we are including only those questions received by Friday 10/18, although we will continue to update the FAQs as needed.</a:t>
            </a:r>
          </a:p>
          <a:p>
            <a:r>
              <a:rPr lang="en-US"/>
              <a:t>After the FAQs we will highlight some final comments.</a:t>
            </a:r>
          </a:p>
          <a:p>
            <a:endParaRPr lang="en-US"/>
          </a:p>
        </p:txBody>
      </p:sp>
      <p:sp>
        <p:nvSpPr>
          <p:cNvPr id="4" name="Slide Number Placeholder 3"/>
          <p:cNvSpPr>
            <a:spLocks noGrp="1"/>
          </p:cNvSpPr>
          <p:nvPr>
            <p:ph type="sldNum" sz="quarter" idx="5"/>
          </p:nvPr>
        </p:nvSpPr>
        <p:spPr/>
        <p:txBody>
          <a:bodyPr/>
          <a:lstStyle/>
          <a:p>
            <a:fld id="{F5EF7F9A-3F07-4CED-8BB8-152B733787F7}" type="slidenum">
              <a:rPr lang="en-US" smtClean="0"/>
              <a:t>4</a:t>
            </a:fld>
            <a:endParaRPr lang="en-US"/>
          </a:p>
        </p:txBody>
      </p:sp>
    </p:spTree>
    <p:extLst>
      <p:ext uri="{BB962C8B-B14F-4D97-AF65-F5344CB8AC3E}">
        <p14:creationId xmlns:p14="http://schemas.microsoft.com/office/powerpoint/2010/main" val="29438623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If you want to reach us – here is the contact information.</a:t>
            </a:r>
          </a:p>
          <a:p>
            <a:endParaRPr lang="en-US"/>
          </a:p>
          <a:p>
            <a:r>
              <a:rPr lang="en-US"/>
              <a:t>In doubt who to contact, email the AHRQ HES address and we’ll get it to the right person to respond.</a:t>
            </a:r>
          </a:p>
          <a:p>
            <a:r>
              <a:rPr lang="en-US"/>
              <a:t>That’s AHRQ underscore HES@ahrq.hhs.gov </a:t>
            </a:r>
          </a:p>
          <a:p>
            <a:endParaRPr lang="en-US"/>
          </a:p>
        </p:txBody>
      </p:sp>
      <p:sp>
        <p:nvSpPr>
          <p:cNvPr id="4" name="Slide Number Placeholder 3"/>
          <p:cNvSpPr>
            <a:spLocks noGrp="1"/>
          </p:cNvSpPr>
          <p:nvPr>
            <p:ph type="sldNum" sz="quarter" idx="5"/>
          </p:nvPr>
        </p:nvSpPr>
        <p:spPr/>
        <p:txBody>
          <a:bodyPr/>
          <a:lstStyle/>
          <a:p>
            <a:fld id="{F5EF7F9A-3F07-4CED-8BB8-152B733787F7}" type="slidenum">
              <a:rPr lang="en-US" smtClean="0"/>
              <a:t>5</a:t>
            </a:fld>
            <a:endParaRPr lang="en-US"/>
          </a:p>
        </p:txBody>
      </p:sp>
    </p:spTree>
    <p:extLst>
      <p:ext uri="{BB962C8B-B14F-4D97-AF65-F5344CB8AC3E}">
        <p14:creationId xmlns:p14="http://schemas.microsoft.com/office/powerpoint/2010/main" val="18497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Ok, let’s get into the NOFO itself.</a:t>
            </a:r>
          </a:p>
          <a:p>
            <a:r>
              <a:rPr lang="en-US"/>
              <a:t>Please remember that the NOFO is the final source of guidance for applicants.</a:t>
            </a:r>
          </a:p>
        </p:txBody>
      </p:sp>
      <p:sp>
        <p:nvSpPr>
          <p:cNvPr id="4" name="Slide Number Placeholder 3"/>
          <p:cNvSpPr>
            <a:spLocks noGrp="1"/>
          </p:cNvSpPr>
          <p:nvPr>
            <p:ph type="sldNum" sz="quarter" idx="5"/>
          </p:nvPr>
        </p:nvSpPr>
        <p:spPr/>
        <p:txBody>
          <a:bodyPr/>
          <a:lstStyle/>
          <a:p>
            <a:fld id="{B17BA40C-25F7-4A81-B7B0-365A5351FE20}" type="slidenum">
              <a:rPr lang="en-US" smtClean="0"/>
              <a:t>6</a:t>
            </a:fld>
            <a:endParaRPr lang="en-US"/>
          </a:p>
        </p:txBody>
      </p:sp>
    </p:spTree>
    <p:extLst>
      <p:ext uri="{BB962C8B-B14F-4D97-AF65-F5344CB8AC3E}">
        <p14:creationId xmlns:p14="http://schemas.microsoft.com/office/powerpoint/2010/main" val="34109635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AHRQ is developing a Healthcare Extension Service to accelerate the dissemination and implementation of patient-centered outcomes research (PCOR) evidence into healthcare delivery through improvements in healthcare policy, payment, and practice, and to reduce healthcare disparities.</a:t>
            </a:r>
          </a:p>
          <a:p>
            <a:endParaRPr lang="en-US"/>
          </a:p>
          <a:p>
            <a:r>
              <a:rPr lang="en-US"/>
              <a:t>The Healthcare Extension Service consists of three related NOFOs :</a:t>
            </a:r>
          </a:p>
          <a:p>
            <a:r>
              <a:rPr lang="en-US"/>
              <a:t>	This National Coordinating Center, </a:t>
            </a:r>
          </a:p>
          <a:p>
            <a:r>
              <a:rPr lang="en-US"/>
              <a:t> 	The Healthcare Extension Cooperatives (Cooperatives)</a:t>
            </a:r>
          </a:p>
          <a:p>
            <a:r>
              <a:rPr lang="en-US"/>
              <a:t>	and a National Evaluation Center. </a:t>
            </a:r>
          </a:p>
          <a:p>
            <a:endParaRPr lang="en-US"/>
          </a:p>
          <a:p>
            <a:r>
              <a:rPr lang="en-US"/>
              <a:t>We want to emphasis the connection of the NCC NOFO to 2 other Health Extension Service NOFOs and strongly encourage applicants to review the other two NOFOs to prepare applications for this NCC NOFO.</a:t>
            </a:r>
          </a:p>
          <a:p>
            <a:endParaRPr lang="en-US"/>
          </a:p>
          <a:p>
            <a:r>
              <a:rPr lang="en-US"/>
              <a:t>Information on all 3 initiatives are available online.</a:t>
            </a:r>
          </a:p>
          <a:p>
            <a:endParaRPr lang="en-US"/>
          </a:p>
        </p:txBody>
      </p:sp>
      <p:sp>
        <p:nvSpPr>
          <p:cNvPr id="4" name="Slide Number Placeholder 3"/>
          <p:cNvSpPr>
            <a:spLocks noGrp="1"/>
          </p:cNvSpPr>
          <p:nvPr>
            <p:ph type="sldNum" sz="quarter" idx="5"/>
          </p:nvPr>
        </p:nvSpPr>
        <p:spPr/>
        <p:txBody>
          <a:bodyPr/>
          <a:lstStyle/>
          <a:p>
            <a:fld id="{F5EF7F9A-3F07-4CED-8BB8-152B733787F7}" type="slidenum">
              <a:rPr lang="en-US" smtClean="0"/>
              <a:t>7</a:t>
            </a:fld>
            <a:endParaRPr lang="en-US"/>
          </a:p>
        </p:txBody>
      </p:sp>
    </p:spTree>
    <p:extLst>
      <p:ext uri="{BB962C8B-B14F-4D97-AF65-F5344CB8AC3E}">
        <p14:creationId xmlns:p14="http://schemas.microsoft.com/office/powerpoint/2010/main" val="4643923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kern="100">
                <a:effectLst/>
                <a:latin typeface="+mn-lt"/>
                <a:ea typeface="Calibri" panose="020F0502020204030204" pitchFamily="34" charset="0"/>
                <a:cs typeface="Times New Roman" panose="02020603050405020304" pitchFamily="18" charset="0"/>
              </a:rPr>
              <a:t>This NOFO opened on 9/26 date and </a:t>
            </a:r>
            <a:r>
              <a:rPr lang="en-US" sz="1400" b="1" kern="100">
                <a:effectLst/>
                <a:latin typeface="+mn-lt"/>
                <a:ea typeface="Calibri" panose="020F0502020204030204" pitchFamily="34" charset="0"/>
                <a:cs typeface="Times New Roman" panose="02020603050405020304" pitchFamily="18" charset="0"/>
              </a:rPr>
              <a:t>closes on December 13</a:t>
            </a:r>
            <a:r>
              <a:rPr lang="en-US" sz="1400" b="1" kern="100" baseline="30000">
                <a:effectLst/>
                <a:latin typeface="+mn-lt"/>
                <a:ea typeface="Calibri" panose="020F0502020204030204" pitchFamily="34" charset="0"/>
                <a:cs typeface="Times New Roman" panose="02020603050405020304" pitchFamily="18" charset="0"/>
              </a:rPr>
              <a:t>th</a:t>
            </a:r>
            <a:r>
              <a:rPr lang="en-US" sz="1400" b="1" kern="100">
                <a:effectLst/>
                <a:latin typeface="+mn-lt"/>
                <a:ea typeface="Calibri" panose="020F0502020204030204" pitchFamily="34" charset="0"/>
                <a:cs typeface="Times New Roman" panose="02020603050405020304" pitchFamily="18" charset="0"/>
              </a:rPr>
              <a:t> at 5 </a:t>
            </a:r>
            <a:r>
              <a:rPr lang="en-US" sz="1400" kern="100">
                <a:effectLst/>
                <a:latin typeface="+mn-lt"/>
                <a:ea typeface="Calibri" panose="020F0502020204030204" pitchFamily="34" charset="0"/>
                <a:cs typeface="Times New Roman" panose="02020603050405020304" pitchFamily="18" charset="0"/>
              </a:rPr>
              <a:t>pm local time of the applicant organization. </a:t>
            </a:r>
          </a:p>
          <a:p>
            <a:endParaRPr lang="en-US" sz="1400">
              <a:effectLst/>
              <a:latin typeface="+mn-lt"/>
              <a:ea typeface="Calibri" panose="020F0502020204030204" pitchFamily="34" charset="0"/>
              <a:cs typeface="Times New Roman" panose="02020603050405020304" pitchFamily="18" charset="0"/>
            </a:endParaRPr>
          </a:p>
          <a:p>
            <a:r>
              <a:rPr lang="en-US" sz="1400">
                <a:effectLst/>
                <a:latin typeface="+mn-lt"/>
                <a:ea typeface="Calibri" panose="020F0502020204030204" pitchFamily="34" charset="0"/>
                <a:cs typeface="Times New Roman" panose="02020603050405020304" pitchFamily="18" charset="0"/>
              </a:rPr>
              <a:t>Letter of intent is not required, is not binding, and does not enter into the review of a subsequent application, the information that it contains allows AHRQ staff to estimate the potential review workload and plan for the review.</a:t>
            </a:r>
          </a:p>
          <a:p>
            <a:endParaRPr lang="en-US" sz="1400">
              <a:effectLst/>
              <a:latin typeface="+mn-lt"/>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400" kern="100">
                <a:effectLst/>
                <a:latin typeface="+mn-lt"/>
                <a:ea typeface="Calibri" panose="020F0502020204030204" pitchFamily="34" charset="0"/>
                <a:cs typeface="Times New Roman" panose="02020603050405020304" pitchFamily="18" charset="0"/>
              </a:rPr>
              <a:t>Following the due date, all applications will undergo a compliance check. A special emphasis panel will then be created and held to review your application.  </a:t>
            </a:r>
          </a:p>
          <a:p>
            <a:endParaRPr lang="en-US" sz="1400">
              <a:effectLst/>
              <a:latin typeface="+mn-lt"/>
              <a:ea typeface="Calibri" panose="020F0502020204030204" pitchFamily="34" charset="0"/>
              <a:cs typeface="Times New Roman" panose="02020603050405020304" pitchFamily="18" charset="0"/>
            </a:endParaRPr>
          </a:p>
          <a:p>
            <a:r>
              <a:rPr lang="en-US" sz="1400">
                <a:effectLst/>
                <a:latin typeface="+mn-lt"/>
                <a:ea typeface="Calibri" panose="020F0502020204030204" pitchFamily="34" charset="0"/>
                <a:cs typeface="Times New Roman" panose="02020603050405020304" pitchFamily="18" charset="0"/>
              </a:rPr>
              <a:t>We estimate that the review will be approximately four months after the receipt date.</a:t>
            </a:r>
          </a:p>
          <a:p>
            <a:endParaRPr lang="en-US" sz="1400">
              <a:effectLst/>
              <a:latin typeface="+mn-lt"/>
              <a:ea typeface="Calibri" panose="020F0502020204030204" pitchFamily="34" charset="0"/>
              <a:cs typeface="Times New Roman" panose="02020603050405020304" pitchFamily="18" charset="0"/>
            </a:endParaRPr>
          </a:p>
          <a:p>
            <a:r>
              <a:rPr lang="en-US" sz="1400">
                <a:effectLst/>
                <a:latin typeface="+mn-lt"/>
                <a:ea typeface="Calibri" panose="020F0502020204030204" pitchFamily="34" charset="0"/>
                <a:cs typeface="Times New Roman" panose="02020603050405020304" pitchFamily="18" charset="0"/>
              </a:rPr>
              <a:t>An award will be made approximately 4 months after that. But we don’t have an exact date. </a:t>
            </a:r>
          </a:p>
          <a:p>
            <a:endParaRPr lang="en-US" sz="1400">
              <a:effectLst/>
              <a:latin typeface="+mn-lt"/>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400" kern="100">
                <a:effectLst/>
                <a:latin typeface="+mn-lt"/>
                <a:ea typeface="Calibri" panose="020F0502020204030204" pitchFamily="34" charset="0"/>
                <a:cs typeface="Times New Roman" panose="02020603050405020304" pitchFamily="18" charset="0"/>
              </a:rPr>
              <a:t>AHRQ leadership will make the final determination of who receives awards.</a:t>
            </a:r>
          </a:p>
          <a:p>
            <a:endParaRPr lang="en-US" sz="1400">
              <a:latin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400" kern="100">
                <a:effectLst/>
                <a:latin typeface="+mn-lt"/>
                <a:ea typeface="Calibri" panose="020F0502020204030204" pitchFamily="34" charset="0"/>
                <a:cs typeface="Times New Roman" panose="02020603050405020304" pitchFamily="18" charset="0"/>
              </a:rPr>
              <a:t>As a reminder, this is a one-time call for applications.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400" kern="100">
              <a:effectLst/>
              <a:latin typeface="+mn-lt"/>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400" kern="100">
                <a:effectLst/>
                <a:latin typeface="+mn-lt"/>
                <a:ea typeface="Calibri" panose="020F0502020204030204" pitchFamily="34" charset="0"/>
                <a:cs typeface="Times New Roman" panose="02020603050405020304" pitchFamily="18" charset="0"/>
              </a:rPr>
              <a:t>It’s important that you check back frequently in the event there are any changes to the due date or any other NOFO information. You will find this information on our </a:t>
            </a:r>
            <a:r>
              <a:rPr lang="en-US" b="0" i="0">
                <a:solidFill>
                  <a:srgbClr val="1B1B1B"/>
                </a:solidFill>
                <a:effectLst/>
                <a:latin typeface="+mn-lt"/>
              </a:rPr>
              <a:t>Healthcare Extension Service </a:t>
            </a:r>
            <a:r>
              <a:rPr lang="en-US" sz="1400" kern="100">
                <a:effectLst/>
                <a:latin typeface="+mn-lt"/>
                <a:ea typeface="Calibri" panose="020F0502020204030204" pitchFamily="34" charset="0"/>
                <a:cs typeface="Times New Roman" panose="02020603050405020304" pitchFamily="18" charset="0"/>
              </a:rPr>
              <a:t>Home page and in a NIH </a:t>
            </a:r>
            <a:r>
              <a:rPr lang="en-US" b="0" i="0">
                <a:solidFill>
                  <a:srgbClr val="993366"/>
                </a:solidFill>
                <a:effectLst/>
                <a:latin typeface="+mn-lt"/>
              </a:rPr>
              <a:t>Notice of Change to Funding Opportunity</a:t>
            </a:r>
            <a:r>
              <a:rPr lang="en-US" sz="1400" kern="100">
                <a:effectLst/>
                <a:latin typeface="+mn-lt"/>
                <a:ea typeface="Calibri" panose="020F0502020204030204" pitchFamily="34" charset="0"/>
                <a:cs typeface="Times New Roman" panose="02020603050405020304" pitchFamily="18" charset="0"/>
              </a:rPr>
              <a:t>.</a:t>
            </a:r>
          </a:p>
          <a:p>
            <a:r>
              <a:rPr lang="en-US" b="0" i="0">
                <a:solidFill>
                  <a:srgbClr val="1B1B1B"/>
                </a:solidFill>
                <a:effectLst/>
                <a:latin typeface="Source Sans Pro" panose="020B0503030403020204" pitchFamily="34" charset="0"/>
              </a:rPr>
              <a:t>The presentation slides and recording will be posted on the AHRQ website approximately one week after the webinar.</a:t>
            </a:r>
            <a:endParaRPr lang="en-US"/>
          </a:p>
        </p:txBody>
      </p:sp>
      <p:sp>
        <p:nvSpPr>
          <p:cNvPr id="4" name="Slide Number Placeholder 3"/>
          <p:cNvSpPr>
            <a:spLocks noGrp="1"/>
          </p:cNvSpPr>
          <p:nvPr>
            <p:ph type="sldNum" sz="quarter" idx="5"/>
          </p:nvPr>
        </p:nvSpPr>
        <p:spPr/>
        <p:txBody>
          <a:bodyPr/>
          <a:lstStyle/>
          <a:p>
            <a:fld id="{B17BA40C-25F7-4A81-B7B0-365A5351FE20}" type="slidenum">
              <a:rPr lang="en-US" smtClean="0"/>
              <a:t>9</a:t>
            </a:fld>
            <a:endParaRPr lang="en-US"/>
          </a:p>
        </p:txBody>
      </p:sp>
    </p:spTree>
    <p:extLst>
      <p:ext uri="{BB962C8B-B14F-4D97-AF65-F5344CB8AC3E}">
        <p14:creationId xmlns:p14="http://schemas.microsoft.com/office/powerpoint/2010/main" val="301260353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For this project we are using the Cooperative Agreement grant mechanism. This is a financial assistance mechanism used when there will be substantial Federal scientific or programmatic involvement. </a:t>
            </a:r>
          </a:p>
          <a:p>
            <a:endParaRPr lang="en-US"/>
          </a:p>
          <a:p>
            <a:r>
              <a:rPr lang="en-US"/>
              <a:t>Substantial involvement means that, after award, AHRQ scientific or program staff will assist, guide, coordinate, or participate in project activities. </a:t>
            </a:r>
          </a:p>
          <a:p>
            <a:endParaRPr lang="en-US"/>
          </a:p>
          <a:p>
            <a:r>
              <a:rPr lang="en-US"/>
              <a:t>See Section VI.2 for additional information about AHRQ staff programmatic involvement for this NOFO.</a:t>
            </a:r>
          </a:p>
          <a:p>
            <a:endParaRPr lang="en-US"/>
          </a:p>
          <a:p>
            <a:r>
              <a:rPr lang="en-US"/>
              <a:t>Applicants may propose different total annual budgets based for each year of the project based on your proposed approach but may not exceed $5 million for any single project year. The entire project can not exceed $14.8 million for the entire project period of 5 years.</a:t>
            </a:r>
          </a:p>
          <a:p>
            <a:endParaRPr lang="en-US"/>
          </a:p>
          <a:p>
            <a:endParaRPr lang="en-US"/>
          </a:p>
        </p:txBody>
      </p:sp>
      <p:sp>
        <p:nvSpPr>
          <p:cNvPr id="4" name="Slide Number Placeholder 3"/>
          <p:cNvSpPr>
            <a:spLocks noGrp="1"/>
          </p:cNvSpPr>
          <p:nvPr>
            <p:ph type="sldNum" sz="quarter" idx="5"/>
          </p:nvPr>
        </p:nvSpPr>
        <p:spPr/>
        <p:txBody>
          <a:bodyPr/>
          <a:lstStyle/>
          <a:p>
            <a:fld id="{F5EF7F9A-3F07-4CED-8BB8-152B733787F7}" type="slidenum">
              <a:rPr lang="en-US" smtClean="0"/>
              <a:t>10</a:t>
            </a:fld>
            <a:endParaRPr lang="en-US"/>
          </a:p>
        </p:txBody>
      </p:sp>
    </p:spTree>
    <p:extLst>
      <p:ext uri="{BB962C8B-B14F-4D97-AF65-F5344CB8AC3E}">
        <p14:creationId xmlns:p14="http://schemas.microsoft.com/office/powerpoint/2010/main" val="8039121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914400" y="3352800"/>
            <a:ext cx="10363200" cy="1295400"/>
          </a:xfrm>
        </p:spPr>
        <p:txBody>
          <a:bodyPr/>
          <a:lstStyle>
            <a:lvl1pPr algn="ctr">
              <a:defRPr>
                <a:solidFill>
                  <a:schemeClr val="tx1"/>
                </a:solidFill>
              </a:defRPr>
            </a:lvl1pPr>
          </a:lstStyle>
          <a:p>
            <a:r>
              <a:rPr lang="en-US"/>
              <a:t>Title of Presentation</a:t>
            </a:r>
          </a:p>
        </p:txBody>
      </p:sp>
      <p:sp>
        <p:nvSpPr>
          <p:cNvPr id="3" name="Subtitle 2"/>
          <p:cNvSpPr>
            <a:spLocks noGrp="1"/>
          </p:cNvSpPr>
          <p:nvPr>
            <p:ph type="subTitle" idx="1" hasCustomPrompt="1"/>
          </p:nvPr>
        </p:nvSpPr>
        <p:spPr>
          <a:xfrm>
            <a:off x="1828800" y="4876800"/>
            <a:ext cx="8534400" cy="762000"/>
          </a:xfrm>
        </p:spPr>
        <p:txBody>
          <a:bodyPr/>
          <a:lstStyle>
            <a:lvl1pPr marL="0" indent="0" algn="ctr">
              <a:buNone/>
              <a:defRPr b="1">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Author and Date</a:t>
            </a:r>
          </a:p>
        </p:txBody>
      </p:sp>
      <p:sp>
        <p:nvSpPr>
          <p:cNvPr id="4" name="Slide Number Placeholder 3"/>
          <p:cNvSpPr>
            <a:spLocks noGrp="1"/>
          </p:cNvSpPr>
          <p:nvPr>
            <p:ph type="sldNum" sz="quarter" idx="10"/>
          </p:nvPr>
        </p:nvSpPr>
        <p:spPr/>
        <p:txBody>
          <a:bodyPr/>
          <a:lstStyle/>
          <a:p>
            <a:fld id="{85F5B7A5-34A7-4AB0-A34F-A4DF2002FA98}" type="slidenum">
              <a:rPr lang="en-US" smtClean="0"/>
              <a:t>‹#›</a:t>
            </a:fld>
            <a:endParaRPr lang="en-US"/>
          </a:p>
        </p:txBody>
      </p:sp>
    </p:spTree>
    <p:extLst>
      <p:ext uri="{BB962C8B-B14F-4D97-AF65-F5344CB8AC3E}">
        <p14:creationId xmlns:p14="http://schemas.microsoft.com/office/powerpoint/2010/main" val="31258004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3"/>
          <p:cNvSpPr>
            <a:spLocks noGrp="1"/>
          </p:cNvSpPr>
          <p:nvPr>
            <p:ph type="sldNum" sz="quarter" idx="10"/>
          </p:nvPr>
        </p:nvSpPr>
        <p:spPr/>
        <p:txBody>
          <a:bodyPr/>
          <a:lstStyle/>
          <a:p>
            <a:fld id="{85F5B7A5-34A7-4AB0-A34F-A4DF2002FA98}" type="slidenum">
              <a:rPr lang="en-US" smtClean="0"/>
              <a:t>‹#›</a:t>
            </a:fld>
            <a:endParaRPr lang="en-US"/>
          </a:p>
        </p:txBody>
      </p:sp>
    </p:spTree>
    <p:extLst>
      <p:ext uri="{BB962C8B-B14F-4D97-AF65-F5344CB8AC3E}">
        <p14:creationId xmlns:p14="http://schemas.microsoft.com/office/powerpoint/2010/main" val="39615933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2981326"/>
            <a:ext cx="10363200" cy="1362075"/>
          </a:xfrm>
        </p:spPr>
        <p:txBody>
          <a:bodyPr anchor="t"/>
          <a:lstStyle>
            <a:lvl1pPr algn="ctr">
              <a:defRPr sz="4000" b="1" cap="all">
                <a:solidFill>
                  <a:schemeClr val="tx1"/>
                </a:solidFill>
              </a:defRPr>
            </a:lvl1pPr>
          </a:lstStyle>
          <a:p>
            <a:r>
              <a:rPr lang="en-US"/>
              <a:t>Click to edit Master title style</a:t>
            </a:r>
          </a:p>
        </p:txBody>
      </p:sp>
      <p:sp>
        <p:nvSpPr>
          <p:cNvPr id="3" name="Text Placeholder 2"/>
          <p:cNvSpPr>
            <a:spLocks noGrp="1"/>
          </p:cNvSpPr>
          <p:nvPr>
            <p:ph type="body" idx="1"/>
          </p:nvPr>
        </p:nvSpPr>
        <p:spPr>
          <a:xfrm>
            <a:off x="963084" y="4343401"/>
            <a:ext cx="10363200" cy="1500187"/>
          </a:xfrm>
        </p:spPr>
        <p:txBody>
          <a:bodyPr anchor="b"/>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Slide Number Placeholder 3"/>
          <p:cNvSpPr>
            <a:spLocks noGrp="1"/>
          </p:cNvSpPr>
          <p:nvPr>
            <p:ph type="sldNum" sz="quarter" idx="10"/>
          </p:nvPr>
        </p:nvSpPr>
        <p:spPr/>
        <p:txBody>
          <a:bodyPr/>
          <a:lstStyle/>
          <a:p>
            <a:fld id="{85F5B7A5-34A7-4AB0-A34F-A4DF2002FA98}" type="slidenum">
              <a:rPr lang="en-US" smtClean="0"/>
              <a:t>‹#›</a:t>
            </a:fld>
            <a:endParaRPr lang="en-US"/>
          </a:p>
        </p:txBody>
      </p:sp>
    </p:spTree>
    <p:extLst>
      <p:ext uri="{BB962C8B-B14F-4D97-AF65-F5344CB8AC3E}">
        <p14:creationId xmlns:p14="http://schemas.microsoft.com/office/powerpoint/2010/main" val="32773510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a:t>
            </a:r>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4"/>
          <p:cNvSpPr>
            <a:spLocks noGrp="1"/>
          </p:cNvSpPr>
          <p:nvPr>
            <p:ph type="sldNum" sz="quarter" idx="10"/>
          </p:nvPr>
        </p:nvSpPr>
        <p:spPr/>
        <p:txBody>
          <a:bodyPr/>
          <a:lstStyle/>
          <a:p>
            <a:fld id="{85F5B7A5-34A7-4AB0-A34F-A4DF2002FA98}" type="slidenum">
              <a:rPr lang="en-US" smtClean="0"/>
              <a:t>‹#›</a:t>
            </a:fld>
            <a:endParaRPr lang="en-US"/>
          </a:p>
        </p:txBody>
      </p:sp>
    </p:spTree>
    <p:extLst>
      <p:ext uri="{BB962C8B-B14F-4D97-AF65-F5344CB8AC3E}">
        <p14:creationId xmlns:p14="http://schemas.microsoft.com/office/powerpoint/2010/main" val="27248401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a:t>
            </a:r>
          </a:p>
        </p:txBody>
      </p:sp>
      <p:sp>
        <p:nvSpPr>
          <p:cNvPr id="3" name="Text Placeholder 2"/>
          <p:cNvSpPr>
            <a:spLocks noGrp="1"/>
          </p:cNvSpPr>
          <p:nvPr>
            <p:ph type="body" idx="1"/>
          </p:nvPr>
        </p:nvSpPr>
        <p:spPr>
          <a:xfrm>
            <a:off x="609600" y="1447801"/>
            <a:ext cx="5386917" cy="7270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447801"/>
            <a:ext cx="5389033" cy="7270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p:cNvSpPr>
            <a:spLocks noGrp="1"/>
          </p:cNvSpPr>
          <p:nvPr>
            <p:ph type="sldNum" sz="quarter" idx="10"/>
          </p:nvPr>
        </p:nvSpPr>
        <p:spPr/>
        <p:txBody>
          <a:bodyPr/>
          <a:lstStyle/>
          <a:p>
            <a:fld id="{85F5B7A5-34A7-4AB0-A34F-A4DF2002FA98}" type="slidenum">
              <a:rPr lang="en-US" smtClean="0"/>
              <a:t>‹#›</a:t>
            </a:fld>
            <a:endParaRPr lang="en-US"/>
          </a:p>
        </p:txBody>
      </p:sp>
    </p:spTree>
    <p:extLst>
      <p:ext uri="{BB962C8B-B14F-4D97-AF65-F5344CB8AC3E}">
        <p14:creationId xmlns:p14="http://schemas.microsoft.com/office/powerpoint/2010/main" val="40660589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a:t>
            </a:r>
          </a:p>
        </p:txBody>
      </p:sp>
      <p:sp>
        <p:nvSpPr>
          <p:cNvPr id="3" name="Slide Number Placeholder 2"/>
          <p:cNvSpPr>
            <a:spLocks noGrp="1"/>
          </p:cNvSpPr>
          <p:nvPr>
            <p:ph type="sldNum" sz="quarter" idx="10"/>
          </p:nvPr>
        </p:nvSpPr>
        <p:spPr/>
        <p:txBody>
          <a:bodyPr/>
          <a:lstStyle/>
          <a:p>
            <a:fld id="{85F5B7A5-34A7-4AB0-A34F-A4DF2002FA98}" type="slidenum">
              <a:rPr lang="en-US" smtClean="0"/>
              <a:t>‹#›</a:t>
            </a:fld>
            <a:endParaRPr lang="en-US"/>
          </a:p>
        </p:txBody>
      </p:sp>
    </p:spTree>
    <p:extLst>
      <p:ext uri="{BB962C8B-B14F-4D97-AF65-F5344CB8AC3E}">
        <p14:creationId xmlns:p14="http://schemas.microsoft.com/office/powerpoint/2010/main" val="35113264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85F5B7A5-34A7-4AB0-A34F-A4DF2002FA98}" type="slidenum">
              <a:rPr lang="en-US" smtClean="0"/>
              <a:t>‹#›</a:t>
            </a:fld>
            <a:endParaRPr lang="en-US"/>
          </a:p>
        </p:txBody>
      </p:sp>
    </p:spTree>
    <p:extLst>
      <p:ext uri="{BB962C8B-B14F-4D97-AF65-F5344CB8AC3E}">
        <p14:creationId xmlns:p14="http://schemas.microsoft.com/office/powerpoint/2010/main" val="21720992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solidFill>
                  <a:schemeClr val="tx1"/>
                </a:solidFill>
              </a:defRPr>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Slide Number Placeholder 4"/>
          <p:cNvSpPr>
            <a:spLocks noGrp="1"/>
          </p:cNvSpPr>
          <p:nvPr>
            <p:ph type="sldNum" sz="quarter" idx="10"/>
          </p:nvPr>
        </p:nvSpPr>
        <p:spPr/>
        <p:txBody>
          <a:bodyPr/>
          <a:lstStyle/>
          <a:p>
            <a:fld id="{85F5B7A5-34A7-4AB0-A34F-A4DF2002FA98}" type="slidenum">
              <a:rPr lang="en-US" smtClean="0"/>
              <a:t>‹#›</a:t>
            </a:fld>
            <a:endParaRPr lang="en-US"/>
          </a:p>
        </p:txBody>
      </p:sp>
    </p:spTree>
    <p:extLst>
      <p:ext uri="{BB962C8B-B14F-4D97-AF65-F5344CB8AC3E}">
        <p14:creationId xmlns:p14="http://schemas.microsoft.com/office/powerpoint/2010/main" val="2904554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a:t>Title of Presentation</a:t>
            </a:r>
          </a:p>
        </p:txBody>
      </p:sp>
      <p:sp>
        <p:nvSpPr>
          <p:cNvPr id="3" name="Content Placeholder 2"/>
          <p:cNvSpPr>
            <a:spLocks noGrp="1"/>
          </p:cNvSpPr>
          <p:nvPr>
            <p:ph idx="1" hasCustomPrompt="1"/>
          </p:nvPr>
        </p:nvSpPr>
        <p:spPr/>
        <p:txBody>
          <a:bodyPr/>
          <a:lstStyle>
            <a:lvl1pPr>
              <a:defRPr baseline="0"/>
            </a:lvl1pPr>
          </a:lstStyle>
          <a:p>
            <a:pPr lvl="0"/>
            <a:r>
              <a:rPr lang="en-US"/>
              <a:t>Author and Date </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theme" Target="../theme/theme2.xml"/><Relationship Id="rId1"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0">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676400" y="304800"/>
            <a:ext cx="8839200" cy="617884"/>
          </a:xfrm>
          <a:prstGeom prst="rect">
            <a:avLst/>
          </a:prstGeom>
        </p:spPr>
        <p:txBody>
          <a:bodyPr vert="horz" lIns="91440" tIns="45720" rIns="91440" bIns="45720" rtlCol="0" anchor="ctr">
            <a:normAutofit/>
          </a:bodyPr>
          <a:lstStyle/>
          <a:p>
            <a:r>
              <a:rPr lang="en-US"/>
              <a:t>Title goes here</a:t>
            </a:r>
          </a:p>
        </p:txBody>
      </p:sp>
      <p:sp>
        <p:nvSpPr>
          <p:cNvPr id="3" name="Text Placeholder 2"/>
          <p:cNvSpPr>
            <a:spLocks noGrp="1"/>
          </p:cNvSpPr>
          <p:nvPr>
            <p:ph type="body" idx="1"/>
          </p:nvPr>
        </p:nvSpPr>
        <p:spPr>
          <a:xfrm>
            <a:off x="609600" y="1646238"/>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2"/>
            <a:endParaRPr lang="en-US"/>
          </a:p>
        </p:txBody>
      </p:sp>
      <p:sp>
        <p:nvSpPr>
          <p:cNvPr id="4" name="Slide Number Placeholder 3"/>
          <p:cNvSpPr>
            <a:spLocks noGrp="1"/>
          </p:cNvSpPr>
          <p:nvPr>
            <p:ph type="sldNum" sz="quarter" idx="4"/>
          </p:nvPr>
        </p:nvSpPr>
        <p:spPr>
          <a:xfrm>
            <a:off x="8610600" y="635635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5F5B7A5-34A7-4AB0-A34F-A4DF2002FA98}" type="slidenum">
              <a:rPr lang="en-US" smtClean="0"/>
              <a:t>‹#›</a:t>
            </a:fld>
            <a:endParaRPr lang="en-US"/>
          </a:p>
        </p:txBody>
      </p:sp>
    </p:spTree>
    <p:extLst>
      <p:ext uri="{BB962C8B-B14F-4D97-AF65-F5344CB8AC3E}">
        <p14:creationId xmlns:p14="http://schemas.microsoft.com/office/powerpoint/2010/main" val="1586010012"/>
      </p:ext>
    </p:extLst>
  </p:cSld>
  <p:clrMap bg1="lt1" tx1="dk1" bg2="lt2" tx2="dk2" accent1="accent1" accent2="accent2" accent3="accent3" accent4="accent4" accent5="accent5" accent6="accent6" hlink="hlink" folHlink="folHlink"/>
  <p:sldLayoutIdLst>
    <p:sldLayoutId id="2147483661" r:id="rId1"/>
    <p:sldLayoutId id="2147483670" r:id="rId2"/>
    <p:sldLayoutId id="2147483663" r:id="rId3"/>
    <p:sldLayoutId id="2147483664" r:id="rId4"/>
    <p:sldLayoutId id="2147483665" r:id="rId5"/>
    <p:sldLayoutId id="2147483666" r:id="rId6"/>
    <p:sldLayoutId id="2147483667" r:id="rId7"/>
    <p:sldLayoutId id="2147483668" r:id="rId8"/>
  </p:sldLayoutIdLst>
  <p:hf hdr="0" ftr="0" dt="0"/>
  <p:txStyles>
    <p:titleStyle>
      <a:lvl1pPr algn="ctr" defTabSz="914400" rtl="0" eaLnBrk="1" latinLnBrk="0" hangingPunct="1">
        <a:spcBef>
          <a:spcPct val="0"/>
        </a:spcBef>
        <a:buNone/>
        <a:defRPr sz="3600" b="1" kern="1200" baseline="0">
          <a:solidFill>
            <a:schemeClr val="bg1"/>
          </a:solidFill>
          <a:latin typeface="+mj-lt"/>
          <a:ea typeface="+mj-ea"/>
          <a:cs typeface="+mj-cs"/>
        </a:defRPr>
      </a:lvl1pPr>
    </p:titleStyle>
    <p:bodyStyle>
      <a:lvl1pPr marL="342900" indent="-342900" algn="l" defTabSz="914400" rtl="0" eaLnBrk="1" latinLnBrk="0" hangingPunct="1">
        <a:spcBef>
          <a:spcPct val="20000"/>
        </a:spcBef>
        <a:buClr>
          <a:schemeClr val="tx2"/>
        </a:buClr>
        <a:buSzPct val="150000"/>
        <a:buFont typeface="Arial" pitchFamily="34" charset="0"/>
        <a:buChar char="•"/>
        <a:defRPr sz="2800" kern="1200">
          <a:solidFill>
            <a:schemeClr val="tx1"/>
          </a:solidFill>
          <a:latin typeface="+mn-lt"/>
          <a:ea typeface="+mn-ea"/>
          <a:cs typeface="+mn-cs"/>
        </a:defRPr>
      </a:lvl1pPr>
      <a:lvl2pPr marL="685800" indent="-338138" algn="l" defTabSz="914400" rtl="0" eaLnBrk="1" latinLnBrk="0" hangingPunct="1">
        <a:spcBef>
          <a:spcPct val="20000"/>
        </a:spcBef>
        <a:buClr>
          <a:srgbClr val="1F497D"/>
        </a:buClr>
        <a:buSzPct val="80000"/>
        <a:buFont typeface="Arial" pitchFamily="34" charset="0"/>
        <a:buChar char="►"/>
        <a:defRPr sz="2400" kern="1200">
          <a:solidFill>
            <a:schemeClr val="tx1"/>
          </a:solidFill>
          <a:latin typeface="+mn-lt"/>
          <a:ea typeface="+mn-ea"/>
          <a:cs typeface="+mn-cs"/>
        </a:defRPr>
      </a:lvl2pPr>
      <a:lvl3pPr marL="969963" indent="-284163" algn="l" defTabSz="914400" rtl="0" eaLnBrk="1" latinLnBrk="0" hangingPunct="1">
        <a:spcBef>
          <a:spcPct val="20000"/>
        </a:spcBef>
        <a:buClr>
          <a:schemeClr val="tx2"/>
        </a:buClr>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3200400"/>
            <a:ext cx="10972800" cy="1600200"/>
          </a:xfrm>
          <a:prstGeom prst="rect">
            <a:avLst/>
          </a:prstGeom>
        </p:spPr>
        <p:txBody>
          <a:bodyPr vert="horz" lIns="91440" tIns="45720" rIns="91440" bIns="45720" rtlCol="0" anchor="ctr">
            <a:normAutofit/>
          </a:bodyPr>
          <a:lstStyle/>
          <a:p>
            <a:r>
              <a:rPr lang="en-US"/>
              <a:t>Title of Presentation</a:t>
            </a:r>
          </a:p>
        </p:txBody>
      </p:sp>
      <p:sp>
        <p:nvSpPr>
          <p:cNvPr id="3" name="Text Placeholder 2"/>
          <p:cNvSpPr>
            <a:spLocks noGrp="1"/>
          </p:cNvSpPr>
          <p:nvPr>
            <p:ph type="body" idx="1"/>
          </p:nvPr>
        </p:nvSpPr>
        <p:spPr>
          <a:xfrm>
            <a:off x="609600" y="4953001"/>
            <a:ext cx="10972800" cy="1173163"/>
          </a:xfrm>
          <a:prstGeom prst="rect">
            <a:avLst/>
          </a:prstGeom>
        </p:spPr>
        <p:txBody>
          <a:bodyPr vert="horz" lIns="91440" tIns="45720" rIns="91440" bIns="45720" rtlCol="0" anchor="ctr">
            <a:normAutofit/>
          </a:bodyPr>
          <a:lstStyle/>
          <a:p>
            <a:pPr lvl="0"/>
            <a:r>
              <a:rPr lang="en-US"/>
              <a:t>Author and Date</a:t>
            </a:r>
          </a:p>
        </p:txBody>
      </p:sp>
    </p:spTree>
  </p:cSld>
  <p:clrMap bg1="lt1" tx1="dk1" bg2="lt2" tx2="dk2" accent1="accent1" accent2="accent2" accent3="accent3" accent4="accent4" accent5="accent5" accent6="accent6" hlink="hlink" folHlink="folHlink"/>
  <p:sldLayoutIdLst>
    <p:sldLayoutId id="2147483662" r:id="rId1"/>
  </p:sldLayoutIdLst>
  <p:hf hdr="0" ftr="0" dt="0"/>
  <p:txStyles>
    <p:titleStyle>
      <a:lvl1pPr algn="ctr" defTabSz="914400" rtl="0" eaLnBrk="1" latinLnBrk="0" hangingPunct="1">
        <a:spcBef>
          <a:spcPct val="0"/>
        </a:spcBef>
        <a:buNone/>
        <a:defRPr sz="3600" b="1" kern="1200">
          <a:solidFill>
            <a:schemeClr val="tx1"/>
          </a:solidFill>
          <a:latin typeface="Arial" pitchFamily="34" charset="0"/>
          <a:ea typeface="+mj-ea"/>
          <a:cs typeface="Arial" pitchFamily="34" charset="0"/>
        </a:defRPr>
      </a:lvl1pPr>
    </p:titleStyle>
    <p:bodyStyle>
      <a:lvl1pPr marL="342900" indent="-342900" algn="ctr" defTabSz="914400" rtl="0" eaLnBrk="1" latinLnBrk="0" hangingPunct="1">
        <a:spcBef>
          <a:spcPct val="20000"/>
        </a:spcBef>
        <a:buFont typeface="Arial" pitchFamily="34" charset="0"/>
        <a:buNone/>
        <a:defRPr sz="2800" b="1" kern="1200" baseline="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s://www.ahrq.gov/pcor/healthcare-extension-services/technical-resources.html" TargetMode="External"/><Relationship Id="rId2" Type="http://schemas.openxmlformats.org/officeDocument/2006/relationships/hyperlink" Target="https://www.ahrq.gov/funding/fund-opps/index.html" TargetMode="External"/><Relationship Id="rId1" Type="http://schemas.openxmlformats.org/officeDocument/2006/relationships/slideLayout" Target="../slideLayouts/slideLayout2.xml"/><Relationship Id="rId4" Type="http://schemas.openxmlformats.org/officeDocument/2006/relationships/hyperlink" Target="mailto:AHRQ_HES@ahrq.hhs.gov" TargetMode="External"/></Relationships>
</file>

<file path=ppt/slides/_rels/slide2.xml.rels><?xml version="1.0" encoding="UTF-8" standalone="yes"?>
<Relationships xmlns="http://schemas.openxmlformats.org/package/2006/relationships"><Relationship Id="rId3" Type="http://schemas.openxmlformats.org/officeDocument/2006/relationships/hyperlink" Target="https://ahrq-hhs.zoomgov.com/j/1610158275?pwd=dyrzF91Mr116BQGUlgTVKd0DSanJrC.1"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hyperlink" Target="https://ahrq-hhs.zoomgov.com/u/acYme4IF3N" TargetMode="Externa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www.ahrq.gov/funding/fund-opps/index.html"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hyperlink" Target="mailto:AHRQ_HES@ahrq.hhs.gov" TargetMode="External"/><Relationship Id="rId4" Type="http://schemas.openxmlformats.org/officeDocument/2006/relationships/hyperlink" Target="https://www.ahrq.gov/pcor/healthcare-extension-services/technical-resources.html" TargetMode="Externa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mailto:AHRQ_HES@ahrq.hhs.gov"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hyperlink" Target="mailto:Janene.dyson@ahrq.hhs.gov" TargetMode="External"/><Relationship Id="rId4" Type="http://schemas.openxmlformats.org/officeDocument/2006/relationships/hyperlink" Target="mailto:DSR@ahrq.hss.gov" TargetMode="Externa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hyperlink" Target="https://www.ahrq.gov/funding/fund-opps/index.html"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hyperlink" Target="mailto:AHRQ_HES@ahrq.hhs.gov" TargetMode="External"/><Relationship Id="rId4" Type="http://schemas.openxmlformats.org/officeDocument/2006/relationships/hyperlink" Target="https://www.ahrq.gov/pcor/healthcare-extension-services/technical-resources.html" TargetMode="External"/></Relationships>
</file>

<file path=ppt/slides/_rels/slide56.xml.rels><?xml version="1.0" encoding="UTF-8" standalone="yes"?>
<Relationships xmlns="http://schemas.openxmlformats.org/package/2006/relationships"><Relationship Id="rId3" Type="http://schemas.openxmlformats.org/officeDocument/2006/relationships/hyperlink" Target="mailto:AHRQ_HES@ahrq.hhs.gov"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hyperlink" Target="https://www.ahrq.gov/pcor/healthcare-extension-services/index.html" TargetMode="External"/><Relationship Id="rId5" Type="http://schemas.openxmlformats.org/officeDocument/2006/relationships/hyperlink" Target="https://grants.nih.gov/grants/guide/rfa-files/RFA-HS-24-005.html" TargetMode="External"/><Relationship Id="rId4" Type="http://schemas.openxmlformats.org/officeDocument/2006/relationships/hyperlink" Target="https://www.ahrq.gov/funding/fund-opps/index.html" TargetMode="External"/></Relationships>
</file>

<file path=ppt/slides/_rels/slide57.xml.rels><?xml version="1.0" encoding="UTF-8" standalone="yes"?>
<Relationships xmlns="http://schemas.openxmlformats.org/package/2006/relationships"><Relationship Id="rId3" Type="http://schemas.openxmlformats.org/officeDocument/2006/relationships/hyperlink" Target="https://subscriptions.ahrq.gov/accounts/USAHRQ/subscriber/new" TargetMode="External"/><Relationship Id="rId7" Type="http://schemas.openxmlformats.org/officeDocument/2006/relationships/image" Target="../media/image4.jpeg"/><Relationship Id="rId2" Type="http://schemas.openxmlformats.org/officeDocument/2006/relationships/notesSlide" Target="../notesSlides/notesSlide17.xml"/><Relationship Id="rId1" Type="http://schemas.openxmlformats.org/officeDocument/2006/relationships/slideLayout" Target="../slideLayouts/slideLayout6.xml"/><Relationship Id="rId6" Type="http://schemas.openxmlformats.org/officeDocument/2006/relationships/image" Target="../media/image3.jpeg"/><Relationship Id="rId5" Type="http://schemas.openxmlformats.org/officeDocument/2006/relationships/hyperlink" Target="http://www.ahrq.gov/cpi/about/careers/index.html" TargetMode="External"/><Relationship Id="rId4" Type="http://schemas.openxmlformats.org/officeDocument/2006/relationships/hyperlink" Target="https://www.linkedin.com/company/agency-for-healthcare-research-and-quality" TargetMode="External"/></Relationships>
</file>

<file path=ppt/slides/_rels/slide58.xml.rels><?xml version="1.0" encoding="UTF-8" standalone="yes"?>
<Relationships xmlns="http://schemas.openxmlformats.org/package/2006/relationships"><Relationship Id="rId8" Type="http://schemas.openxmlformats.org/officeDocument/2006/relationships/hyperlink" Target="https://www.era.nih.gov/" TargetMode="External"/><Relationship Id="rId3" Type="http://schemas.openxmlformats.org/officeDocument/2006/relationships/hyperlink" Target="https://www.ahrq.gov/funding/process/grant-app-basics/apptips.html" TargetMode="External"/><Relationship Id="rId7" Type="http://schemas.openxmlformats.org/officeDocument/2006/relationships/hyperlink" Target="https://grants.nih.gov/grants/guide/url_redirect.htm?id=11123"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hyperlink" Target="https://grants.nih.gov/grants/guide/url_redirect.htm?id=82390" TargetMode="External"/><Relationship Id="rId5" Type="http://schemas.openxmlformats.org/officeDocument/2006/relationships/hyperlink" Target="https://grants.nih.gov/grants/how-to-apply-application-guide.html" TargetMode="External"/><Relationship Id="rId4" Type="http://schemas.openxmlformats.org/officeDocument/2006/relationships/hyperlink" Target="https://grants.nih.gov/grants/how-to-apply-application-guide/prepare-to-apply-and-register/submission-options.htm" TargetMode="Externa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hyperlink" Target="mailto:AHRQ_HES@ahrq.hhs.gov"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784764"/>
            <a:ext cx="11582400" cy="1600200"/>
          </a:xfrm>
        </p:spPr>
        <p:txBody>
          <a:bodyPr>
            <a:normAutofit fontScale="90000"/>
          </a:bodyPr>
          <a:lstStyle/>
          <a:p>
            <a:r>
              <a:rPr lang="en-US" sz="3000" dirty="0"/>
              <a:t>National Evaluation Center (NEC) for AHRQ’s Healthcare Extension Service: State-based Solutions to Healthcare Improvement (U19)</a:t>
            </a:r>
            <a:br>
              <a:rPr lang="en-US" sz="3000" dirty="0"/>
            </a:br>
            <a:r>
              <a:rPr lang="en-US" sz="3000" dirty="0"/>
              <a:t>RFA-HS-24-005</a:t>
            </a:r>
          </a:p>
        </p:txBody>
      </p:sp>
      <p:sp>
        <p:nvSpPr>
          <p:cNvPr id="3" name="Content Placeholder 2"/>
          <p:cNvSpPr>
            <a:spLocks noGrp="1"/>
          </p:cNvSpPr>
          <p:nvPr>
            <p:ph idx="1"/>
          </p:nvPr>
        </p:nvSpPr>
        <p:spPr>
          <a:xfrm>
            <a:off x="609600" y="5239328"/>
            <a:ext cx="10972800" cy="1173163"/>
          </a:xfrm>
        </p:spPr>
        <p:txBody>
          <a:bodyPr vert="horz" lIns="91440" tIns="45720" rIns="91440" bIns="45720" rtlCol="0" anchor="ctr">
            <a:noAutofit/>
          </a:bodyPr>
          <a:lstStyle/>
          <a:p>
            <a:pPr marL="0" indent="0"/>
            <a:r>
              <a:rPr lang="en-US" sz="2600">
                <a:latin typeface="Arial"/>
                <a:cs typeface="Arial"/>
              </a:rPr>
              <a:t>Pre-Application Technical Assistance Call</a:t>
            </a:r>
            <a:endParaRPr lang="en-US" sz="2600" b="0">
              <a:latin typeface="Arial"/>
              <a:cs typeface="Arial"/>
            </a:endParaRPr>
          </a:p>
          <a:p>
            <a:pPr marL="0" indent="0"/>
            <a:r>
              <a:rPr lang="en-US" sz="2600">
                <a:latin typeface="Arial"/>
                <a:cs typeface="Arial"/>
              </a:rPr>
              <a:t> October 21, 2024</a:t>
            </a:r>
            <a:endParaRPr lang="en-US" sz="2600" b="0">
              <a:latin typeface="Arial"/>
              <a:cs typeface="Arial"/>
            </a:endParaRPr>
          </a:p>
          <a:p>
            <a:pPr marL="0" indent="0"/>
            <a:r>
              <a:rPr lang="en-US" sz="2600">
                <a:latin typeface="Arial"/>
                <a:cs typeface="Arial"/>
              </a:rPr>
              <a:t>Time 1:00 – 2:00 pm ET</a:t>
            </a:r>
            <a:endParaRPr lang="en-US" sz="2600" b="0">
              <a:latin typeface="Arial"/>
              <a:cs typeface="Arial"/>
            </a:endParaRPr>
          </a:p>
          <a:p>
            <a:endParaRPr lang="en-US"/>
          </a:p>
        </p:txBody>
      </p:sp>
    </p:spTree>
    <p:extLst>
      <p:ext uri="{BB962C8B-B14F-4D97-AF65-F5344CB8AC3E}">
        <p14:creationId xmlns:p14="http://schemas.microsoft.com/office/powerpoint/2010/main" val="10341390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43A305-2A62-48B9-7C53-FDB94463CFB7}"/>
              </a:ext>
            </a:extLst>
          </p:cNvPr>
          <p:cNvSpPr>
            <a:spLocks noGrp="1"/>
          </p:cNvSpPr>
          <p:nvPr>
            <p:ph type="title"/>
          </p:nvPr>
        </p:nvSpPr>
        <p:spPr/>
        <p:txBody>
          <a:bodyPr>
            <a:normAutofit fontScale="90000"/>
          </a:bodyPr>
          <a:lstStyle/>
          <a:p>
            <a:r>
              <a:rPr lang="en-US">
                <a:cs typeface="Arial"/>
              </a:rPr>
              <a:t>Award Information</a:t>
            </a:r>
            <a:endParaRPr lang="en-US"/>
          </a:p>
        </p:txBody>
      </p:sp>
      <p:graphicFrame>
        <p:nvGraphicFramePr>
          <p:cNvPr id="5" name="Content Placeholder 4">
            <a:extLst>
              <a:ext uri="{FF2B5EF4-FFF2-40B4-BE49-F238E27FC236}">
                <a16:creationId xmlns:a16="http://schemas.microsoft.com/office/drawing/2014/main" id="{F9E91396-53B4-1547-3418-D0F5C8DF9DB5}"/>
              </a:ext>
            </a:extLst>
          </p:cNvPr>
          <p:cNvGraphicFramePr>
            <a:graphicFrameLocks noGrp="1"/>
          </p:cNvGraphicFramePr>
          <p:nvPr>
            <p:ph idx="1"/>
            <p:extLst>
              <p:ext uri="{D42A27DB-BD31-4B8C-83A1-F6EECF244321}">
                <p14:modId xmlns:p14="http://schemas.microsoft.com/office/powerpoint/2010/main" val="1577315726"/>
              </p:ext>
            </p:extLst>
          </p:nvPr>
        </p:nvGraphicFramePr>
        <p:xfrm>
          <a:off x="370027" y="1305106"/>
          <a:ext cx="11286435" cy="4685485"/>
        </p:xfrm>
        <a:graphic>
          <a:graphicData uri="http://schemas.openxmlformats.org/drawingml/2006/table">
            <a:tbl>
              <a:tblPr firstRow="1" bandRow="1">
                <a:tableStyleId>{5C22544A-7EE6-4342-B048-85BDC9FD1C3A}</a:tableStyleId>
              </a:tblPr>
              <a:tblGrid>
                <a:gridCol w="3927655">
                  <a:extLst>
                    <a:ext uri="{9D8B030D-6E8A-4147-A177-3AD203B41FA5}">
                      <a16:colId xmlns:a16="http://schemas.microsoft.com/office/drawing/2014/main" val="1681922159"/>
                    </a:ext>
                  </a:extLst>
                </a:gridCol>
                <a:gridCol w="7358780">
                  <a:extLst>
                    <a:ext uri="{9D8B030D-6E8A-4147-A177-3AD203B41FA5}">
                      <a16:colId xmlns:a16="http://schemas.microsoft.com/office/drawing/2014/main" val="3069054585"/>
                    </a:ext>
                  </a:extLst>
                </a:gridCol>
              </a:tblGrid>
              <a:tr h="1533292">
                <a:tc>
                  <a:txBody>
                    <a:bodyPr/>
                    <a:lstStyle/>
                    <a:p>
                      <a:pPr algn="l"/>
                      <a:r>
                        <a:rPr lang="en-US" sz="2400" b="0">
                          <a:solidFill>
                            <a:schemeClr val="tx1"/>
                          </a:solidFill>
                        </a:rPr>
                        <a:t>Mechanism</a:t>
                      </a:r>
                      <a:endParaRPr lang="en-US" sz="2400" b="0"/>
                    </a:p>
                  </a:txBody>
                  <a:tcPr>
                    <a:solidFill>
                      <a:schemeClr val="accent1">
                        <a:lumMod val="20000"/>
                        <a:lumOff val="80000"/>
                      </a:schemeClr>
                    </a:solidFill>
                  </a:tcPr>
                </a:tc>
                <a:tc>
                  <a:txBody>
                    <a:bodyPr/>
                    <a:lstStyle/>
                    <a:p>
                      <a:pPr lvl="0" algn="l">
                        <a:buNone/>
                      </a:pPr>
                      <a:r>
                        <a:rPr lang="en-US" sz="2400" b="0">
                          <a:solidFill>
                            <a:schemeClr val="tx1"/>
                          </a:solidFill>
                        </a:rPr>
                        <a:t>National Evaluation Center (NEC) for AHRQ’s Healthcare Extension Service: State-based Solutions to Healthcare Improvement (U19) </a:t>
                      </a:r>
                    </a:p>
                  </a:txBody>
                  <a:tcPr>
                    <a:solidFill>
                      <a:schemeClr val="accent1">
                        <a:lumMod val="20000"/>
                        <a:lumOff val="80000"/>
                      </a:schemeClr>
                    </a:solidFill>
                  </a:tcPr>
                </a:tc>
                <a:extLst>
                  <a:ext uri="{0D108BD9-81ED-4DB2-BD59-A6C34878D82A}">
                    <a16:rowId xmlns:a16="http://schemas.microsoft.com/office/drawing/2014/main" val="1104791332"/>
                  </a:ext>
                </a:extLst>
              </a:tr>
              <a:tr h="654491">
                <a:tc>
                  <a:txBody>
                    <a:bodyPr/>
                    <a:lstStyle/>
                    <a:p>
                      <a:pPr algn="l"/>
                      <a:r>
                        <a:rPr lang="en-US" sz="2400"/>
                        <a:t>Funds available</a:t>
                      </a:r>
                    </a:p>
                  </a:txBody>
                  <a:tcPr/>
                </a:tc>
                <a:tc>
                  <a:txBody>
                    <a:bodyPr/>
                    <a:lstStyle/>
                    <a:p>
                      <a:pPr algn="l"/>
                      <a:r>
                        <a:rPr lang="en-US" sz="2400"/>
                        <a:t>$14,800,000 for the entire project period</a:t>
                      </a:r>
                    </a:p>
                  </a:txBody>
                  <a:tcPr/>
                </a:tc>
                <a:extLst>
                  <a:ext uri="{0D108BD9-81ED-4DB2-BD59-A6C34878D82A}">
                    <a16:rowId xmlns:a16="http://schemas.microsoft.com/office/drawing/2014/main" val="3391864191"/>
                  </a:ext>
                </a:extLst>
              </a:tr>
              <a:tr h="654491">
                <a:tc>
                  <a:txBody>
                    <a:bodyPr/>
                    <a:lstStyle/>
                    <a:p>
                      <a:pPr algn="l"/>
                      <a:r>
                        <a:rPr lang="en-US" sz="2400"/>
                        <a:t>Number of awards</a:t>
                      </a:r>
                    </a:p>
                  </a:txBody>
                  <a:tcPr/>
                </a:tc>
                <a:tc>
                  <a:txBody>
                    <a:bodyPr/>
                    <a:lstStyle/>
                    <a:p>
                      <a:pPr algn="l"/>
                      <a:r>
                        <a:rPr lang="en-US" sz="2400"/>
                        <a:t>1 award</a:t>
                      </a:r>
                    </a:p>
                  </a:txBody>
                  <a:tcPr/>
                </a:tc>
                <a:extLst>
                  <a:ext uri="{0D108BD9-81ED-4DB2-BD59-A6C34878D82A}">
                    <a16:rowId xmlns:a16="http://schemas.microsoft.com/office/drawing/2014/main" val="820278784"/>
                  </a:ext>
                </a:extLst>
              </a:tr>
              <a:tr h="654491">
                <a:tc>
                  <a:txBody>
                    <a:bodyPr/>
                    <a:lstStyle/>
                    <a:p>
                      <a:pPr algn="l"/>
                      <a:r>
                        <a:rPr lang="en-US" sz="2400"/>
                        <a:t>Total Costs</a:t>
                      </a:r>
                    </a:p>
                  </a:txBody>
                  <a:tcPr/>
                </a:tc>
                <a:tc>
                  <a:txBody>
                    <a:bodyPr/>
                    <a:lstStyle/>
                    <a:p>
                      <a:pPr algn="l"/>
                      <a:r>
                        <a:rPr lang="en-US" sz="2400" kern="1200">
                          <a:solidFill>
                            <a:schemeClr val="dk1"/>
                          </a:solidFill>
                          <a:effectLst/>
                          <a:latin typeface="+mn-lt"/>
                          <a:ea typeface="+mn-ea"/>
                          <a:cs typeface="+mn-cs"/>
                        </a:rPr>
                        <a:t>The total costs (direct and indirect) for a project awarded under this NOFO will not exceed $5,000,000 in any given year </a:t>
                      </a:r>
                      <a:endParaRPr lang="en-US" sz="2400"/>
                    </a:p>
                  </a:txBody>
                  <a:tcPr/>
                </a:tc>
                <a:extLst>
                  <a:ext uri="{0D108BD9-81ED-4DB2-BD59-A6C34878D82A}">
                    <a16:rowId xmlns:a16="http://schemas.microsoft.com/office/drawing/2014/main" val="3189241723"/>
                  </a:ext>
                </a:extLst>
              </a:tr>
              <a:tr h="654491">
                <a:tc>
                  <a:txBody>
                    <a:bodyPr/>
                    <a:lstStyle/>
                    <a:p>
                      <a:pPr algn="l"/>
                      <a:r>
                        <a:rPr lang="en-US" sz="2400"/>
                        <a:t>Project Duration</a:t>
                      </a:r>
                    </a:p>
                  </a:txBody>
                  <a:tcPr/>
                </a:tc>
                <a:tc>
                  <a:txBody>
                    <a:bodyPr/>
                    <a:lstStyle/>
                    <a:p>
                      <a:pPr algn="l"/>
                      <a:r>
                        <a:rPr lang="en-US" sz="2400"/>
                        <a:t>5 years </a:t>
                      </a:r>
                    </a:p>
                  </a:txBody>
                  <a:tcPr/>
                </a:tc>
                <a:extLst>
                  <a:ext uri="{0D108BD9-81ED-4DB2-BD59-A6C34878D82A}">
                    <a16:rowId xmlns:a16="http://schemas.microsoft.com/office/drawing/2014/main" val="2347551863"/>
                  </a:ext>
                </a:extLst>
              </a:tr>
            </a:tbl>
          </a:graphicData>
        </a:graphic>
      </p:graphicFrame>
      <p:sp>
        <p:nvSpPr>
          <p:cNvPr id="4" name="Slide Number Placeholder 3">
            <a:extLst>
              <a:ext uri="{FF2B5EF4-FFF2-40B4-BE49-F238E27FC236}">
                <a16:creationId xmlns:a16="http://schemas.microsoft.com/office/drawing/2014/main" id="{7AE6BF5B-FEF0-B5C5-363F-91EBEAF75398}"/>
              </a:ext>
            </a:extLst>
          </p:cNvPr>
          <p:cNvSpPr>
            <a:spLocks noGrp="1"/>
          </p:cNvSpPr>
          <p:nvPr>
            <p:ph type="sldNum" sz="quarter" idx="10"/>
          </p:nvPr>
        </p:nvSpPr>
        <p:spPr/>
        <p:txBody>
          <a:bodyPr/>
          <a:lstStyle/>
          <a:p>
            <a:fld id="{85F5B7A5-34A7-4AB0-A34F-A4DF2002FA98}" type="slidenum">
              <a:rPr lang="en-US" smtClean="0"/>
              <a:t>10</a:t>
            </a:fld>
            <a:endParaRPr lang="en-US"/>
          </a:p>
        </p:txBody>
      </p:sp>
    </p:spTree>
    <p:extLst>
      <p:ext uri="{BB962C8B-B14F-4D97-AF65-F5344CB8AC3E}">
        <p14:creationId xmlns:p14="http://schemas.microsoft.com/office/powerpoint/2010/main" val="26652064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4DACE2-D495-FA07-C05F-1ED3B027FE77}"/>
              </a:ext>
            </a:extLst>
          </p:cNvPr>
          <p:cNvSpPr>
            <a:spLocks noGrp="1"/>
          </p:cNvSpPr>
          <p:nvPr>
            <p:ph type="title"/>
          </p:nvPr>
        </p:nvSpPr>
        <p:spPr/>
        <p:txBody>
          <a:bodyPr>
            <a:normAutofit fontScale="90000"/>
          </a:bodyPr>
          <a:lstStyle/>
          <a:p>
            <a:r>
              <a:rPr lang="en-US"/>
              <a:t>Overview of NOFO Requirements</a:t>
            </a:r>
          </a:p>
        </p:txBody>
      </p:sp>
      <p:sp>
        <p:nvSpPr>
          <p:cNvPr id="3" name="Content Placeholder 2">
            <a:extLst>
              <a:ext uri="{FF2B5EF4-FFF2-40B4-BE49-F238E27FC236}">
                <a16:creationId xmlns:a16="http://schemas.microsoft.com/office/drawing/2014/main" id="{729D1EDF-C8D8-FAAB-CA14-F4FDF904B3B7}"/>
              </a:ext>
            </a:extLst>
          </p:cNvPr>
          <p:cNvSpPr>
            <a:spLocks noGrp="1"/>
          </p:cNvSpPr>
          <p:nvPr>
            <p:ph idx="1"/>
          </p:nvPr>
        </p:nvSpPr>
        <p:spPr/>
        <p:txBody>
          <a:bodyPr/>
          <a:lstStyle/>
          <a:p>
            <a:r>
              <a:rPr lang="en-US"/>
              <a:t>NEC NOFO Main Areas </a:t>
            </a:r>
          </a:p>
          <a:p>
            <a:r>
              <a:rPr lang="en-US"/>
              <a:t>Required Application Research Strategy Elements</a:t>
            </a:r>
          </a:p>
          <a:p>
            <a:r>
              <a:rPr lang="en-US"/>
              <a:t>Required Performance Measures</a:t>
            </a:r>
          </a:p>
          <a:p>
            <a:pPr marL="0" indent="0">
              <a:buNone/>
            </a:pPr>
            <a:endParaRPr lang="en-US"/>
          </a:p>
        </p:txBody>
      </p:sp>
      <p:sp>
        <p:nvSpPr>
          <p:cNvPr id="4" name="Slide Number Placeholder 3">
            <a:extLst>
              <a:ext uri="{FF2B5EF4-FFF2-40B4-BE49-F238E27FC236}">
                <a16:creationId xmlns:a16="http://schemas.microsoft.com/office/drawing/2014/main" id="{E0F33169-E5B9-3A41-6E12-0E0476CEB6CC}"/>
              </a:ext>
            </a:extLst>
          </p:cNvPr>
          <p:cNvSpPr>
            <a:spLocks noGrp="1"/>
          </p:cNvSpPr>
          <p:nvPr>
            <p:ph type="sldNum" sz="quarter" idx="10"/>
          </p:nvPr>
        </p:nvSpPr>
        <p:spPr/>
        <p:txBody>
          <a:bodyPr/>
          <a:lstStyle/>
          <a:p>
            <a:fld id="{85F5B7A5-34A7-4AB0-A34F-A4DF2002FA98}" type="slidenum">
              <a:rPr lang="en-US" smtClean="0"/>
              <a:t>11</a:t>
            </a:fld>
            <a:endParaRPr lang="en-US"/>
          </a:p>
        </p:txBody>
      </p:sp>
    </p:spTree>
    <p:extLst>
      <p:ext uri="{BB962C8B-B14F-4D97-AF65-F5344CB8AC3E}">
        <p14:creationId xmlns:p14="http://schemas.microsoft.com/office/powerpoint/2010/main" val="7452999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9BCFC7-6F37-920B-640A-748D05746E27}"/>
              </a:ext>
            </a:extLst>
          </p:cNvPr>
          <p:cNvSpPr>
            <a:spLocks noGrp="1"/>
          </p:cNvSpPr>
          <p:nvPr>
            <p:ph type="title"/>
          </p:nvPr>
        </p:nvSpPr>
        <p:spPr/>
        <p:txBody>
          <a:bodyPr>
            <a:normAutofit fontScale="90000"/>
          </a:bodyPr>
          <a:lstStyle/>
          <a:p>
            <a:r>
              <a:rPr lang="en-US"/>
              <a:t>Overview of NOFO Requirements</a:t>
            </a:r>
          </a:p>
        </p:txBody>
      </p:sp>
      <p:sp>
        <p:nvSpPr>
          <p:cNvPr id="3" name="Content Placeholder 2">
            <a:extLst>
              <a:ext uri="{FF2B5EF4-FFF2-40B4-BE49-F238E27FC236}">
                <a16:creationId xmlns:a16="http://schemas.microsoft.com/office/drawing/2014/main" id="{2CF8226C-0412-4F33-31CE-7FC705C9E32E}"/>
              </a:ext>
            </a:extLst>
          </p:cNvPr>
          <p:cNvSpPr>
            <a:spLocks noGrp="1"/>
          </p:cNvSpPr>
          <p:nvPr>
            <p:ph idx="1"/>
          </p:nvPr>
        </p:nvSpPr>
        <p:spPr/>
        <p:txBody>
          <a:bodyPr/>
          <a:lstStyle/>
          <a:p>
            <a:r>
              <a:rPr lang="en-US" dirty="0"/>
              <a:t>The NEC will: </a:t>
            </a:r>
          </a:p>
          <a:p>
            <a:pPr lvl="1"/>
            <a:r>
              <a:rPr lang="en-US" dirty="0"/>
              <a:t>Develop data, measures, and methods to assess the variety, and the range, reach, effectiveness, and equity of the healthcare extension models implemented by the state cooperative grant recipients.</a:t>
            </a:r>
          </a:p>
          <a:p>
            <a:pPr lvl="1"/>
            <a:r>
              <a:rPr lang="en-US" dirty="0"/>
              <a:t>Conduct a multi-method rapid-cycle formative and summative evaluation of the Healthcare Extension Service program.</a:t>
            </a:r>
          </a:p>
        </p:txBody>
      </p:sp>
      <p:sp>
        <p:nvSpPr>
          <p:cNvPr id="4" name="Slide Number Placeholder 3">
            <a:extLst>
              <a:ext uri="{FF2B5EF4-FFF2-40B4-BE49-F238E27FC236}">
                <a16:creationId xmlns:a16="http://schemas.microsoft.com/office/drawing/2014/main" id="{17A2F7CB-1339-ACB5-A3D3-347635687EA5}"/>
              </a:ext>
            </a:extLst>
          </p:cNvPr>
          <p:cNvSpPr>
            <a:spLocks noGrp="1"/>
          </p:cNvSpPr>
          <p:nvPr>
            <p:ph type="sldNum" sz="quarter" idx="10"/>
          </p:nvPr>
        </p:nvSpPr>
        <p:spPr/>
        <p:txBody>
          <a:bodyPr/>
          <a:lstStyle/>
          <a:p>
            <a:fld id="{85F5B7A5-34A7-4AB0-A34F-A4DF2002FA98}" type="slidenum">
              <a:rPr lang="en-US" smtClean="0"/>
              <a:t>12</a:t>
            </a:fld>
            <a:endParaRPr lang="en-US"/>
          </a:p>
        </p:txBody>
      </p:sp>
    </p:spTree>
    <p:extLst>
      <p:ext uri="{BB962C8B-B14F-4D97-AF65-F5344CB8AC3E}">
        <p14:creationId xmlns:p14="http://schemas.microsoft.com/office/powerpoint/2010/main" val="33959173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016A1B-5B03-6CFB-1CF8-3B99317BCCAE}"/>
              </a:ext>
            </a:extLst>
          </p:cNvPr>
          <p:cNvSpPr>
            <a:spLocks noGrp="1"/>
          </p:cNvSpPr>
          <p:nvPr>
            <p:ph type="title"/>
          </p:nvPr>
        </p:nvSpPr>
        <p:spPr/>
        <p:txBody>
          <a:bodyPr>
            <a:normAutofit fontScale="90000"/>
          </a:bodyPr>
          <a:lstStyle/>
          <a:p>
            <a:r>
              <a:rPr lang="en-US"/>
              <a:t>Overview of NOFO Requirements</a:t>
            </a:r>
          </a:p>
        </p:txBody>
      </p:sp>
      <p:sp>
        <p:nvSpPr>
          <p:cNvPr id="3" name="Content Placeholder 2">
            <a:extLst>
              <a:ext uri="{FF2B5EF4-FFF2-40B4-BE49-F238E27FC236}">
                <a16:creationId xmlns:a16="http://schemas.microsoft.com/office/drawing/2014/main" id="{91DD4154-007C-3354-FE27-2583DD8EF5DC}"/>
              </a:ext>
            </a:extLst>
          </p:cNvPr>
          <p:cNvSpPr>
            <a:spLocks noGrp="1"/>
          </p:cNvSpPr>
          <p:nvPr>
            <p:ph idx="1"/>
          </p:nvPr>
        </p:nvSpPr>
        <p:spPr/>
        <p:txBody>
          <a:bodyPr/>
          <a:lstStyle/>
          <a:p>
            <a:r>
              <a:rPr lang="en-US"/>
              <a:t>Three focus areas:</a:t>
            </a:r>
          </a:p>
          <a:p>
            <a:pPr lvl="1"/>
            <a:r>
              <a:rPr lang="en-US"/>
              <a:t>Data and Measurement</a:t>
            </a:r>
          </a:p>
          <a:p>
            <a:pPr lvl="1"/>
            <a:r>
              <a:rPr lang="en-US"/>
              <a:t>Program Monitoring and Feedback</a:t>
            </a:r>
          </a:p>
          <a:p>
            <a:pPr lvl="1"/>
            <a:r>
              <a:rPr lang="en-US"/>
              <a:t>Program Assessment and Dissemination</a:t>
            </a:r>
          </a:p>
          <a:p>
            <a:pPr marL="347662" lvl="1" indent="0">
              <a:buNone/>
            </a:pPr>
            <a:endParaRPr lang="en-US"/>
          </a:p>
        </p:txBody>
      </p:sp>
      <p:sp>
        <p:nvSpPr>
          <p:cNvPr id="4" name="Slide Number Placeholder 3">
            <a:extLst>
              <a:ext uri="{FF2B5EF4-FFF2-40B4-BE49-F238E27FC236}">
                <a16:creationId xmlns:a16="http://schemas.microsoft.com/office/drawing/2014/main" id="{887AA042-8FEA-661E-8CDB-D6C08B170C0E}"/>
              </a:ext>
            </a:extLst>
          </p:cNvPr>
          <p:cNvSpPr>
            <a:spLocks noGrp="1"/>
          </p:cNvSpPr>
          <p:nvPr>
            <p:ph type="sldNum" sz="quarter" idx="10"/>
          </p:nvPr>
        </p:nvSpPr>
        <p:spPr/>
        <p:txBody>
          <a:bodyPr/>
          <a:lstStyle/>
          <a:p>
            <a:fld id="{85F5B7A5-34A7-4AB0-A34F-A4DF2002FA98}" type="slidenum">
              <a:rPr lang="en-US" smtClean="0"/>
              <a:t>13</a:t>
            </a:fld>
            <a:endParaRPr lang="en-US"/>
          </a:p>
        </p:txBody>
      </p:sp>
    </p:spTree>
    <p:extLst>
      <p:ext uri="{BB962C8B-B14F-4D97-AF65-F5344CB8AC3E}">
        <p14:creationId xmlns:p14="http://schemas.microsoft.com/office/powerpoint/2010/main" val="35551446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4B3413-8EF3-682B-E932-32C253438717}"/>
              </a:ext>
            </a:extLst>
          </p:cNvPr>
          <p:cNvSpPr>
            <a:spLocks noGrp="1"/>
          </p:cNvSpPr>
          <p:nvPr>
            <p:ph type="title"/>
          </p:nvPr>
        </p:nvSpPr>
        <p:spPr/>
        <p:txBody>
          <a:bodyPr>
            <a:normAutofit fontScale="90000"/>
          </a:bodyPr>
          <a:lstStyle/>
          <a:p>
            <a:r>
              <a:rPr lang="en-US"/>
              <a:t>NOFO Requirements</a:t>
            </a:r>
          </a:p>
        </p:txBody>
      </p:sp>
      <p:sp>
        <p:nvSpPr>
          <p:cNvPr id="3" name="Content Placeholder 2">
            <a:extLst>
              <a:ext uri="{FF2B5EF4-FFF2-40B4-BE49-F238E27FC236}">
                <a16:creationId xmlns:a16="http://schemas.microsoft.com/office/drawing/2014/main" id="{4E8E0A07-91FB-2B81-4A58-BCDCC9EFDBC7}"/>
              </a:ext>
            </a:extLst>
          </p:cNvPr>
          <p:cNvSpPr>
            <a:spLocks noGrp="1"/>
          </p:cNvSpPr>
          <p:nvPr>
            <p:ph idx="1"/>
          </p:nvPr>
        </p:nvSpPr>
        <p:spPr/>
        <p:txBody>
          <a:bodyPr/>
          <a:lstStyle/>
          <a:p>
            <a:r>
              <a:rPr lang="en-US"/>
              <a:t>The NEC must:</a:t>
            </a:r>
          </a:p>
          <a:p>
            <a:pPr lvl="1"/>
            <a:r>
              <a:rPr lang="en-US"/>
              <a:t>Propose an approach for evaluation measurement, methods, and strategies for: </a:t>
            </a:r>
          </a:p>
          <a:p>
            <a:pPr lvl="2"/>
            <a:r>
              <a:rPr lang="en-US"/>
              <a:t>understanding variation across cooperatives, </a:t>
            </a:r>
          </a:p>
          <a:p>
            <a:pPr lvl="2"/>
            <a:r>
              <a:rPr lang="en-US"/>
              <a:t>assessing the contextual factors associated with cooperative success, </a:t>
            </a:r>
          </a:p>
          <a:p>
            <a:pPr lvl="2"/>
            <a:r>
              <a:rPr lang="en-US"/>
              <a:t>and describing the barriers and facilitators to Healthcare Extension service delivery.</a:t>
            </a:r>
          </a:p>
        </p:txBody>
      </p:sp>
      <p:sp>
        <p:nvSpPr>
          <p:cNvPr id="4" name="Slide Number Placeholder 3">
            <a:extLst>
              <a:ext uri="{FF2B5EF4-FFF2-40B4-BE49-F238E27FC236}">
                <a16:creationId xmlns:a16="http://schemas.microsoft.com/office/drawing/2014/main" id="{B1E0AD65-AF25-38EC-977F-20DB9C17840F}"/>
              </a:ext>
            </a:extLst>
          </p:cNvPr>
          <p:cNvSpPr>
            <a:spLocks noGrp="1"/>
          </p:cNvSpPr>
          <p:nvPr>
            <p:ph type="sldNum" sz="quarter" idx="10"/>
          </p:nvPr>
        </p:nvSpPr>
        <p:spPr/>
        <p:txBody>
          <a:bodyPr/>
          <a:lstStyle/>
          <a:p>
            <a:fld id="{85F5B7A5-34A7-4AB0-A34F-A4DF2002FA98}" type="slidenum">
              <a:rPr lang="en-US" smtClean="0"/>
              <a:t>14</a:t>
            </a:fld>
            <a:endParaRPr lang="en-US"/>
          </a:p>
        </p:txBody>
      </p:sp>
    </p:spTree>
    <p:extLst>
      <p:ext uri="{BB962C8B-B14F-4D97-AF65-F5344CB8AC3E}">
        <p14:creationId xmlns:p14="http://schemas.microsoft.com/office/powerpoint/2010/main" val="35743740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23CA14-2077-464E-A703-BEB422FD3C62}"/>
              </a:ext>
            </a:extLst>
          </p:cNvPr>
          <p:cNvSpPr>
            <a:spLocks noGrp="1"/>
          </p:cNvSpPr>
          <p:nvPr>
            <p:ph type="title"/>
          </p:nvPr>
        </p:nvSpPr>
        <p:spPr/>
        <p:txBody>
          <a:bodyPr>
            <a:normAutofit fontScale="90000"/>
          </a:bodyPr>
          <a:lstStyle/>
          <a:p>
            <a:r>
              <a:rPr lang="en-US"/>
              <a:t>NOFO Requirements</a:t>
            </a:r>
          </a:p>
        </p:txBody>
      </p:sp>
      <p:sp>
        <p:nvSpPr>
          <p:cNvPr id="3" name="Content Placeholder 2">
            <a:extLst>
              <a:ext uri="{FF2B5EF4-FFF2-40B4-BE49-F238E27FC236}">
                <a16:creationId xmlns:a16="http://schemas.microsoft.com/office/drawing/2014/main" id="{AA4DF2AC-637A-1087-93D0-7B1759E9016C}"/>
              </a:ext>
            </a:extLst>
          </p:cNvPr>
          <p:cNvSpPr>
            <a:spLocks noGrp="1"/>
          </p:cNvSpPr>
          <p:nvPr>
            <p:ph idx="1"/>
          </p:nvPr>
        </p:nvSpPr>
        <p:spPr/>
        <p:txBody>
          <a:bodyPr/>
          <a:lstStyle/>
          <a:p>
            <a:r>
              <a:rPr lang="en-US" dirty="0"/>
              <a:t>The NEC must:</a:t>
            </a:r>
          </a:p>
          <a:p>
            <a:pPr lvl="1"/>
            <a:r>
              <a:rPr lang="en-US" dirty="0"/>
              <a:t>Propose a rigorous multi-method rapid-cycle evaluation of the HES program, including:</a:t>
            </a:r>
          </a:p>
          <a:p>
            <a:pPr lvl="2"/>
            <a:r>
              <a:rPr lang="en-US" dirty="0"/>
              <a:t>the use and refinement of program and cooperative level logic models to guide the evaluation,</a:t>
            </a:r>
          </a:p>
          <a:p>
            <a:pPr lvl="2"/>
            <a:r>
              <a:rPr lang="en-US" dirty="0"/>
              <a:t>and the use of primary and secondary data sources for both monitoring and assessment.</a:t>
            </a:r>
          </a:p>
        </p:txBody>
      </p:sp>
      <p:sp>
        <p:nvSpPr>
          <p:cNvPr id="4" name="Slide Number Placeholder 3">
            <a:extLst>
              <a:ext uri="{FF2B5EF4-FFF2-40B4-BE49-F238E27FC236}">
                <a16:creationId xmlns:a16="http://schemas.microsoft.com/office/drawing/2014/main" id="{9514A7D8-CED8-4EC6-4C8B-5BFE6E869A5D}"/>
              </a:ext>
            </a:extLst>
          </p:cNvPr>
          <p:cNvSpPr>
            <a:spLocks noGrp="1"/>
          </p:cNvSpPr>
          <p:nvPr>
            <p:ph type="sldNum" sz="quarter" idx="10"/>
          </p:nvPr>
        </p:nvSpPr>
        <p:spPr/>
        <p:txBody>
          <a:bodyPr/>
          <a:lstStyle/>
          <a:p>
            <a:fld id="{85F5B7A5-34A7-4AB0-A34F-A4DF2002FA98}" type="slidenum">
              <a:rPr lang="en-US" smtClean="0"/>
              <a:t>15</a:t>
            </a:fld>
            <a:endParaRPr lang="en-US"/>
          </a:p>
        </p:txBody>
      </p:sp>
    </p:spTree>
    <p:extLst>
      <p:ext uri="{BB962C8B-B14F-4D97-AF65-F5344CB8AC3E}">
        <p14:creationId xmlns:p14="http://schemas.microsoft.com/office/powerpoint/2010/main" val="17104270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2DE1E5-0FE9-F7C1-9B76-D5A316443F16}"/>
              </a:ext>
            </a:extLst>
          </p:cNvPr>
          <p:cNvSpPr>
            <a:spLocks noGrp="1"/>
          </p:cNvSpPr>
          <p:nvPr>
            <p:ph type="title"/>
          </p:nvPr>
        </p:nvSpPr>
        <p:spPr/>
        <p:txBody>
          <a:bodyPr>
            <a:normAutofit fontScale="90000"/>
          </a:bodyPr>
          <a:lstStyle/>
          <a:p>
            <a:r>
              <a:rPr lang="en-US"/>
              <a:t>NOFO Requirements: Evaluation Design</a:t>
            </a:r>
          </a:p>
        </p:txBody>
      </p:sp>
      <p:sp>
        <p:nvSpPr>
          <p:cNvPr id="3" name="Content Placeholder 2">
            <a:extLst>
              <a:ext uri="{FF2B5EF4-FFF2-40B4-BE49-F238E27FC236}">
                <a16:creationId xmlns:a16="http://schemas.microsoft.com/office/drawing/2014/main" id="{3BC0302D-2ED0-63E4-DF7B-DCAD0F4021E9}"/>
              </a:ext>
            </a:extLst>
          </p:cNvPr>
          <p:cNvSpPr>
            <a:spLocks noGrp="1"/>
          </p:cNvSpPr>
          <p:nvPr>
            <p:ph idx="1"/>
          </p:nvPr>
        </p:nvSpPr>
        <p:spPr/>
        <p:txBody>
          <a:bodyPr>
            <a:normAutofit fontScale="92500" lnSpcReduction="10000"/>
          </a:bodyPr>
          <a:lstStyle/>
          <a:p>
            <a:r>
              <a:rPr lang="en-US" dirty="0"/>
              <a:t>The NEC evaluation must include:</a:t>
            </a:r>
          </a:p>
          <a:p>
            <a:pPr lvl="1"/>
            <a:r>
              <a:rPr lang="en-US" dirty="0"/>
              <a:t>an </a:t>
            </a:r>
            <a:r>
              <a:rPr lang="en-US" b="1" dirty="0"/>
              <a:t>implementation evaluation </a:t>
            </a:r>
            <a:r>
              <a:rPr lang="en-US" dirty="0"/>
              <a:t>incorporating </a:t>
            </a:r>
          </a:p>
          <a:p>
            <a:pPr lvl="2"/>
            <a:r>
              <a:rPr lang="en-US" dirty="0"/>
              <a:t>data collected by cooperative grantees using measures determined by the NEC to assess health system and practice environment, team structures, EHR features, ownership patterns, health information exchange capabilities, and processes for monitoring work process changes,  </a:t>
            </a:r>
          </a:p>
          <a:p>
            <a:pPr lvl="2"/>
            <a:r>
              <a:rPr lang="en-US" dirty="0"/>
              <a:t>and primary and secondary data collected by the NEC including through site visits, </a:t>
            </a:r>
          </a:p>
          <a:p>
            <a:pPr lvl="1"/>
            <a:r>
              <a:rPr lang="en-US" dirty="0"/>
              <a:t>a </a:t>
            </a:r>
            <a:r>
              <a:rPr lang="en-US" b="1" dirty="0"/>
              <a:t>process evaluation </a:t>
            </a:r>
            <a:r>
              <a:rPr lang="en-US" dirty="0"/>
              <a:t>focused on how cooperatives organize their work and deliver services,</a:t>
            </a:r>
          </a:p>
          <a:p>
            <a:pPr lvl="1"/>
            <a:r>
              <a:rPr lang="en-US" dirty="0"/>
              <a:t>an </a:t>
            </a:r>
            <a:r>
              <a:rPr lang="en-US" b="1" dirty="0"/>
              <a:t>impact evaluation </a:t>
            </a:r>
            <a:r>
              <a:rPr lang="en-US" dirty="0"/>
              <a:t>focused on public health and healthcare delivery impacts of the HES,</a:t>
            </a:r>
          </a:p>
          <a:p>
            <a:pPr lvl="1"/>
            <a:r>
              <a:rPr lang="en-US" dirty="0"/>
              <a:t>and </a:t>
            </a:r>
            <a:r>
              <a:rPr lang="en-US" b="1" dirty="0"/>
              <a:t>a process and effectiveness evaluation of National Coordinating Center </a:t>
            </a:r>
            <a:r>
              <a:rPr lang="en-US" dirty="0"/>
              <a:t>(NCC) activities.</a:t>
            </a:r>
          </a:p>
          <a:p>
            <a:pPr lvl="1"/>
            <a:endParaRPr lang="en-US" dirty="0"/>
          </a:p>
        </p:txBody>
      </p:sp>
      <p:sp>
        <p:nvSpPr>
          <p:cNvPr id="4" name="Slide Number Placeholder 3">
            <a:extLst>
              <a:ext uri="{FF2B5EF4-FFF2-40B4-BE49-F238E27FC236}">
                <a16:creationId xmlns:a16="http://schemas.microsoft.com/office/drawing/2014/main" id="{CE106BE5-8038-AF74-BCFA-7185FC7FF08B}"/>
              </a:ext>
            </a:extLst>
          </p:cNvPr>
          <p:cNvSpPr>
            <a:spLocks noGrp="1"/>
          </p:cNvSpPr>
          <p:nvPr>
            <p:ph type="sldNum" sz="quarter" idx="10"/>
          </p:nvPr>
        </p:nvSpPr>
        <p:spPr/>
        <p:txBody>
          <a:bodyPr/>
          <a:lstStyle/>
          <a:p>
            <a:fld id="{85F5B7A5-34A7-4AB0-A34F-A4DF2002FA98}" type="slidenum">
              <a:rPr lang="en-US" smtClean="0"/>
              <a:t>16</a:t>
            </a:fld>
            <a:endParaRPr lang="en-US"/>
          </a:p>
        </p:txBody>
      </p:sp>
    </p:spTree>
    <p:extLst>
      <p:ext uri="{BB962C8B-B14F-4D97-AF65-F5344CB8AC3E}">
        <p14:creationId xmlns:p14="http://schemas.microsoft.com/office/powerpoint/2010/main" val="76473022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02FAD4-80E0-2D85-126C-7D5A8C01CCA7}"/>
              </a:ext>
            </a:extLst>
          </p:cNvPr>
          <p:cNvSpPr>
            <a:spLocks noGrp="1"/>
          </p:cNvSpPr>
          <p:nvPr>
            <p:ph type="title"/>
          </p:nvPr>
        </p:nvSpPr>
        <p:spPr/>
        <p:txBody>
          <a:bodyPr>
            <a:normAutofit fontScale="90000"/>
          </a:bodyPr>
          <a:lstStyle/>
          <a:p>
            <a:r>
              <a:rPr lang="en-US"/>
              <a:t>NOFO Requirements: Working with the NCC</a:t>
            </a:r>
          </a:p>
        </p:txBody>
      </p:sp>
      <p:sp>
        <p:nvSpPr>
          <p:cNvPr id="3" name="Content Placeholder 2">
            <a:extLst>
              <a:ext uri="{FF2B5EF4-FFF2-40B4-BE49-F238E27FC236}">
                <a16:creationId xmlns:a16="http://schemas.microsoft.com/office/drawing/2014/main" id="{5F47720E-F905-E7B3-6FB1-9924678A27FB}"/>
              </a:ext>
            </a:extLst>
          </p:cNvPr>
          <p:cNvSpPr>
            <a:spLocks noGrp="1"/>
          </p:cNvSpPr>
          <p:nvPr>
            <p:ph idx="1"/>
          </p:nvPr>
        </p:nvSpPr>
        <p:spPr/>
        <p:txBody>
          <a:bodyPr/>
          <a:lstStyle/>
          <a:p>
            <a:r>
              <a:rPr lang="en-US"/>
              <a:t>The NEC must:</a:t>
            </a:r>
          </a:p>
          <a:p>
            <a:pPr lvl="1"/>
            <a:r>
              <a:rPr lang="en-US"/>
              <a:t>Provide plans for working with the NCC to obtain and use monitoring data from cooperatives,</a:t>
            </a:r>
          </a:p>
          <a:p>
            <a:pPr lvl="1"/>
            <a:r>
              <a:rPr lang="en-US"/>
              <a:t>Provide quarterly rapid-cycle formative reports to the NCC and the cooperatives to inform program improvement,</a:t>
            </a:r>
          </a:p>
          <a:p>
            <a:pPr lvl="1"/>
            <a:r>
              <a:rPr lang="en-US"/>
              <a:t>Collaborate with the NCC to:</a:t>
            </a:r>
          </a:p>
          <a:p>
            <a:pPr lvl="2"/>
            <a:r>
              <a:rPr lang="en-US"/>
              <a:t>participate in evaluation-focused learning network meetings,</a:t>
            </a:r>
          </a:p>
          <a:p>
            <a:pPr lvl="2"/>
            <a:r>
              <a:rPr lang="en-US"/>
              <a:t>and provide evaluation and program monitoring expertise to guide and align cooperative grantee self-monitoring and reporting.</a:t>
            </a:r>
          </a:p>
        </p:txBody>
      </p:sp>
      <p:sp>
        <p:nvSpPr>
          <p:cNvPr id="4" name="Slide Number Placeholder 3">
            <a:extLst>
              <a:ext uri="{FF2B5EF4-FFF2-40B4-BE49-F238E27FC236}">
                <a16:creationId xmlns:a16="http://schemas.microsoft.com/office/drawing/2014/main" id="{E293D6E0-8DBC-9DF8-4370-249961B5037E}"/>
              </a:ext>
            </a:extLst>
          </p:cNvPr>
          <p:cNvSpPr>
            <a:spLocks noGrp="1"/>
          </p:cNvSpPr>
          <p:nvPr>
            <p:ph type="sldNum" sz="quarter" idx="10"/>
          </p:nvPr>
        </p:nvSpPr>
        <p:spPr/>
        <p:txBody>
          <a:bodyPr/>
          <a:lstStyle/>
          <a:p>
            <a:fld id="{85F5B7A5-34A7-4AB0-A34F-A4DF2002FA98}" type="slidenum">
              <a:rPr lang="en-US" smtClean="0"/>
              <a:t>17</a:t>
            </a:fld>
            <a:endParaRPr lang="en-US"/>
          </a:p>
        </p:txBody>
      </p:sp>
    </p:spTree>
    <p:extLst>
      <p:ext uri="{BB962C8B-B14F-4D97-AF65-F5344CB8AC3E}">
        <p14:creationId xmlns:p14="http://schemas.microsoft.com/office/powerpoint/2010/main" val="12907887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E46A73-55DE-F390-96FF-D719DDFC3CDF}"/>
              </a:ext>
            </a:extLst>
          </p:cNvPr>
          <p:cNvSpPr>
            <a:spLocks noGrp="1"/>
          </p:cNvSpPr>
          <p:nvPr>
            <p:ph type="title"/>
          </p:nvPr>
        </p:nvSpPr>
        <p:spPr/>
        <p:txBody>
          <a:bodyPr>
            <a:normAutofit fontScale="90000"/>
          </a:bodyPr>
          <a:lstStyle/>
          <a:p>
            <a:r>
              <a:rPr lang="en-US"/>
              <a:t>NOFO Requirements: Dissemination</a:t>
            </a:r>
          </a:p>
        </p:txBody>
      </p:sp>
      <p:sp>
        <p:nvSpPr>
          <p:cNvPr id="3" name="Content Placeholder 2">
            <a:extLst>
              <a:ext uri="{FF2B5EF4-FFF2-40B4-BE49-F238E27FC236}">
                <a16:creationId xmlns:a16="http://schemas.microsoft.com/office/drawing/2014/main" id="{50BB672F-0171-0682-7651-C2B2BB1C1070}"/>
              </a:ext>
            </a:extLst>
          </p:cNvPr>
          <p:cNvSpPr>
            <a:spLocks noGrp="1"/>
          </p:cNvSpPr>
          <p:nvPr>
            <p:ph idx="1"/>
          </p:nvPr>
        </p:nvSpPr>
        <p:spPr/>
        <p:txBody>
          <a:bodyPr/>
          <a:lstStyle/>
          <a:p>
            <a:r>
              <a:rPr lang="en-US"/>
              <a:t>The NEC must:</a:t>
            </a:r>
          </a:p>
          <a:p>
            <a:pPr lvl="1"/>
            <a:r>
              <a:rPr lang="en-US"/>
              <a:t>Provide a final summative assessment of the HES program.</a:t>
            </a:r>
          </a:p>
          <a:p>
            <a:pPr lvl="1"/>
            <a:r>
              <a:rPr lang="en-US"/>
              <a:t>Provide detailed plans for dissemination of formative and summative evaluation findings and for maximizing public access to data sets developed or compiled under this NOFO.</a:t>
            </a:r>
          </a:p>
        </p:txBody>
      </p:sp>
      <p:sp>
        <p:nvSpPr>
          <p:cNvPr id="4" name="Slide Number Placeholder 3">
            <a:extLst>
              <a:ext uri="{FF2B5EF4-FFF2-40B4-BE49-F238E27FC236}">
                <a16:creationId xmlns:a16="http://schemas.microsoft.com/office/drawing/2014/main" id="{D6A0118C-5625-CE6E-36E6-CEEE7279DF8A}"/>
              </a:ext>
            </a:extLst>
          </p:cNvPr>
          <p:cNvSpPr>
            <a:spLocks noGrp="1"/>
          </p:cNvSpPr>
          <p:nvPr>
            <p:ph type="sldNum" sz="quarter" idx="10"/>
          </p:nvPr>
        </p:nvSpPr>
        <p:spPr/>
        <p:txBody>
          <a:bodyPr/>
          <a:lstStyle/>
          <a:p>
            <a:fld id="{85F5B7A5-34A7-4AB0-A34F-A4DF2002FA98}" type="slidenum">
              <a:rPr lang="en-US" smtClean="0"/>
              <a:t>18</a:t>
            </a:fld>
            <a:endParaRPr lang="en-US"/>
          </a:p>
        </p:txBody>
      </p:sp>
    </p:spTree>
    <p:extLst>
      <p:ext uri="{BB962C8B-B14F-4D97-AF65-F5344CB8AC3E}">
        <p14:creationId xmlns:p14="http://schemas.microsoft.com/office/powerpoint/2010/main" val="174762143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BE6FF0-211B-1641-7739-31337AD7948B}"/>
              </a:ext>
            </a:extLst>
          </p:cNvPr>
          <p:cNvSpPr>
            <a:spLocks noGrp="1"/>
          </p:cNvSpPr>
          <p:nvPr>
            <p:ph type="title"/>
          </p:nvPr>
        </p:nvSpPr>
        <p:spPr/>
        <p:txBody>
          <a:bodyPr>
            <a:normAutofit fontScale="90000"/>
          </a:bodyPr>
          <a:lstStyle/>
          <a:p>
            <a:r>
              <a:rPr lang="en-US"/>
              <a:t>Reminders</a:t>
            </a:r>
          </a:p>
        </p:txBody>
      </p:sp>
      <p:sp>
        <p:nvSpPr>
          <p:cNvPr id="3" name="Content Placeholder 2">
            <a:extLst>
              <a:ext uri="{FF2B5EF4-FFF2-40B4-BE49-F238E27FC236}">
                <a16:creationId xmlns:a16="http://schemas.microsoft.com/office/drawing/2014/main" id="{2CD100EA-2100-25CE-5162-F0E67D9FAF2D}"/>
              </a:ext>
            </a:extLst>
          </p:cNvPr>
          <p:cNvSpPr>
            <a:spLocks noGrp="1"/>
          </p:cNvSpPr>
          <p:nvPr>
            <p:ph idx="1"/>
          </p:nvPr>
        </p:nvSpPr>
        <p:spPr/>
        <p:txBody>
          <a:bodyPr/>
          <a:lstStyle/>
          <a:p>
            <a:r>
              <a:rPr lang="en-US"/>
              <a:t>This presentation is being recorded.</a:t>
            </a:r>
          </a:p>
          <a:p>
            <a:r>
              <a:rPr lang="en-US"/>
              <a:t>Presentation slides and recording, and FAQs will be posted in about one week:</a:t>
            </a:r>
            <a:endParaRPr lang="en-US" sz="2000"/>
          </a:p>
          <a:p>
            <a:pPr lvl="1"/>
            <a:r>
              <a:rPr lang="en-US" sz="2000" i="0">
                <a:solidFill>
                  <a:srgbClr val="1B1B1B"/>
                </a:solidFill>
                <a:effectLst/>
              </a:rPr>
              <a:t>Notice of Funding Opportunities </a:t>
            </a:r>
            <a:r>
              <a:rPr lang="en-US" sz="2000" i="0">
                <a:solidFill>
                  <a:srgbClr val="1B1B1B"/>
                </a:solidFill>
                <a:effectLst/>
                <a:hlinkClick r:id="rId2"/>
              </a:rPr>
              <a:t>https://www.ahrq.gov/funding/fund-opps/index.html</a:t>
            </a:r>
            <a:r>
              <a:rPr lang="en-US" sz="2000" i="0">
                <a:solidFill>
                  <a:srgbClr val="1B1B1B"/>
                </a:solidFill>
                <a:effectLst/>
              </a:rPr>
              <a:t> </a:t>
            </a:r>
          </a:p>
          <a:p>
            <a:pPr lvl="1"/>
            <a:r>
              <a:rPr lang="en-US" sz="2000"/>
              <a:t>NEC NOFO Technical Assistance Resources page:</a:t>
            </a:r>
          </a:p>
          <a:p>
            <a:pPr marL="631825" lvl="2" indent="0">
              <a:buNone/>
            </a:pPr>
            <a:r>
              <a:rPr lang="en-US">
                <a:hlinkClick r:id="rId3"/>
              </a:rPr>
              <a:t>https://www.ahrq.gov/pcor/healthcare-extension-services/technical-resources.html</a:t>
            </a:r>
            <a:r>
              <a:rPr lang="en-US"/>
              <a:t> </a:t>
            </a:r>
          </a:p>
          <a:p>
            <a:r>
              <a:rPr lang="en-US"/>
              <a:t>NEC NOFO inquiries should be sent to:</a:t>
            </a:r>
          </a:p>
          <a:p>
            <a:pPr marL="347662" lvl="1" indent="0">
              <a:buNone/>
            </a:pPr>
            <a:r>
              <a:rPr lang="en-US" sz="2000">
                <a:hlinkClick r:id="rId4"/>
              </a:rPr>
              <a:t>AHRQ_HES@ahrq.hhs.gov</a:t>
            </a:r>
            <a:r>
              <a:rPr lang="en-US" sz="2000"/>
              <a:t> </a:t>
            </a:r>
          </a:p>
          <a:p>
            <a:r>
              <a:rPr lang="en-US"/>
              <a:t>Technical questions in the chat box will </a:t>
            </a:r>
            <a:r>
              <a:rPr lang="en-US" u="sng"/>
              <a:t>not</a:t>
            </a:r>
            <a:r>
              <a:rPr lang="en-US"/>
              <a:t> be answered and should be submitted via email box.</a:t>
            </a:r>
          </a:p>
        </p:txBody>
      </p:sp>
      <p:sp>
        <p:nvSpPr>
          <p:cNvPr id="4" name="Slide Number Placeholder 3">
            <a:extLst>
              <a:ext uri="{FF2B5EF4-FFF2-40B4-BE49-F238E27FC236}">
                <a16:creationId xmlns:a16="http://schemas.microsoft.com/office/drawing/2014/main" id="{D0E70026-2E71-EE00-D203-26DC816BFD46}"/>
              </a:ext>
            </a:extLst>
          </p:cNvPr>
          <p:cNvSpPr>
            <a:spLocks noGrp="1"/>
          </p:cNvSpPr>
          <p:nvPr>
            <p:ph type="sldNum" sz="quarter" idx="10"/>
          </p:nvPr>
        </p:nvSpPr>
        <p:spPr/>
        <p:txBody>
          <a:bodyPr/>
          <a:lstStyle/>
          <a:p>
            <a:fld id="{85F5B7A5-34A7-4AB0-A34F-A4DF2002FA98}" type="slidenum">
              <a:rPr lang="en-US" smtClean="0"/>
              <a:t>19</a:t>
            </a:fld>
            <a:endParaRPr lang="en-US"/>
          </a:p>
        </p:txBody>
      </p:sp>
    </p:spTree>
    <p:extLst>
      <p:ext uri="{BB962C8B-B14F-4D97-AF65-F5344CB8AC3E}">
        <p14:creationId xmlns:p14="http://schemas.microsoft.com/office/powerpoint/2010/main" val="12312974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7BE808-3A94-CEF8-E0C3-6ADACE2C0FB7}"/>
              </a:ext>
            </a:extLst>
          </p:cNvPr>
          <p:cNvSpPr>
            <a:spLocks noGrp="1"/>
          </p:cNvSpPr>
          <p:nvPr>
            <p:ph type="title"/>
          </p:nvPr>
        </p:nvSpPr>
        <p:spPr/>
        <p:txBody>
          <a:bodyPr>
            <a:normAutofit fontScale="90000"/>
          </a:bodyPr>
          <a:lstStyle/>
          <a:p>
            <a:r>
              <a:rPr lang="en-US"/>
              <a:t>Zoom Information</a:t>
            </a:r>
          </a:p>
        </p:txBody>
      </p:sp>
      <p:sp>
        <p:nvSpPr>
          <p:cNvPr id="3" name="Content Placeholder 2">
            <a:extLst>
              <a:ext uri="{FF2B5EF4-FFF2-40B4-BE49-F238E27FC236}">
                <a16:creationId xmlns:a16="http://schemas.microsoft.com/office/drawing/2014/main" id="{571EECF0-7425-BD1D-72F8-C27325DA2155}"/>
              </a:ext>
            </a:extLst>
          </p:cNvPr>
          <p:cNvSpPr>
            <a:spLocks noGrp="1"/>
          </p:cNvSpPr>
          <p:nvPr>
            <p:ph idx="1"/>
          </p:nvPr>
        </p:nvSpPr>
        <p:spPr/>
        <p:txBody>
          <a:bodyPr>
            <a:normAutofit lnSpcReduction="10000"/>
          </a:bodyPr>
          <a:lstStyle/>
          <a:p>
            <a:pPr marL="0" marR="0" indent="0">
              <a:spcBef>
                <a:spcPts val="0"/>
              </a:spcBef>
              <a:spcAft>
                <a:spcPts val="0"/>
              </a:spcAft>
              <a:buNone/>
            </a:pPr>
            <a:r>
              <a:rPr lang="en-US" sz="1800" kern="100">
                <a:effectLst/>
                <a:latin typeface="Calibri" panose="020F0502020204030204" pitchFamily="34" charset="0"/>
                <a:ea typeface="Times New Roman" panose="02020603050405020304" pitchFamily="18" charset="0"/>
                <a:cs typeface="Times New Roman" panose="02020603050405020304" pitchFamily="18" charset="0"/>
              </a:rPr>
              <a:t>Please click the link below to join the webinar:</a:t>
            </a:r>
          </a:p>
          <a:p>
            <a:pPr marL="0" marR="0" indent="0">
              <a:spcBef>
                <a:spcPts val="0"/>
              </a:spcBef>
              <a:spcAft>
                <a:spcPts val="0"/>
              </a:spcAft>
              <a:buNone/>
            </a:pPr>
            <a:r>
              <a:rPr lang="en-US" sz="1800" u="sng" kern="100">
                <a:solidFill>
                  <a:srgbClr val="0563C1"/>
                </a:solidFill>
                <a:effectLst/>
                <a:latin typeface="Calibri" panose="020F0502020204030204" pitchFamily="34" charset="0"/>
                <a:ea typeface="Times New Roman" panose="02020603050405020304" pitchFamily="18" charset="0"/>
                <a:cs typeface="Times New Roman" panose="02020603050405020304" pitchFamily="18" charset="0"/>
                <a:hlinkClick r:id="rId3"/>
              </a:rPr>
              <a:t>https://ahrq-hhs.zoomgov.com/j/1610158275?pwd=dyrzF91Mr116BQGUlgTVKd0DSanJrC.1</a:t>
            </a:r>
            <a:endParaRPr lang="en-US" sz="1800" kern="100">
              <a:effectLst/>
              <a:latin typeface="Calibri" panose="020F0502020204030204" pitchFamily="34" charset="0"/>
              <a:ea typeface="Times New Roman" panose="02020603050405020304" pitchFamily="18" charset="0"/>
              <a:cs typeface="Times New Roman" panose="02020603050405020304" pitchFamily="18" charset="0"/>
            </a:endParaRPr>
          </a:p>
          <a:p>
            <a:pPr marL="0" marR="0" indent="0">
              <a:spcBef>
                <a:spcPts val="0"/>
              </a:spcBef>
              <a:spcAft>
                <a:spcPts val="0"/>
              </a:spcAft>
              <a:buNone/>
            </a:pPr>
            <a:r>
              <a:rPr lang="en-US" sz="1800" kern="100">
                <a:effectLst/>
                <a:latin typeface="Calibri" panose="020F0502020204030204" pitchFamily="34" charset="0"/>
                <a:ea typeface="Times New Roman" panose="02020603050405020304" pitchFamily="18" charset="0"/>
                <a:cs typeface="Times New Roman" panose="02020603050405020304" pitchFamily="18" charset="0"/>
              </a:rPr>
              <a:t>Passcode: 800556</a:t>
            </a:r>
          </a:p>
          <a:p>
            <a:pPr marL="0" marR="0" indent="0">
              <a:spcBef>
                <a:spcPts val="0"/>
              </a:spcBef>
              <a:spcAft>
                <a:spcPts val="0"/>
              </a:spcAft>
              <a:buNone/>
            </a:pPr>
            <a:r>
              <a:rPr lang="en-US" sz="1800" kern="100">
                <a:effectLst/>
                <a:latin typeface="Calibri" panose="020F0502020204030204" pitchFamily="34" charset="0"/>
                <a:ea typeface="Times New Roman" panose="02020603050405020304" pitchFamily="18" charset="0"/>
                <a:cs typeface="Times New Roman" panose="02020603050405020304" pitchFamily="18" charset="0"/>
              </a:rPr>
              <a:t>Or One tap mobile :</a:t>
            </a:r>
          </a:p>
          <a:p>
            <a:pPr marL="0" marR="0" indent="0">
              <a:spcBef>
                <a:spcPts val="0"/>
              </a:spcBef>
              <a:spcAft>
                <a:spcPts val="0"/>
              </a:spcAft>
              <a:buNone/>
            </a:pPr>
            <a:r>
              <a:rPr lang="en-US" sz="1800" kern="100">
                <a:effectLst/>
                <a:latin typeface="Calibri" panose="020F0502020204030204" pitchFamily="34" charset="0"/>
                <a:ea typeface="Times New Roman" panose="02020603050405020304" pitchFamily="18" charset="0"/>
                <a:cs typeface="Times New Roman" panose="02020603050405020304" pitchFamily="18" charset="0"/>
              </a:rPr>
              <a:t>    +16692545252,,1610158275#,,,,*800556# US (San Jose)</a:t>
            </a:r>
          </a:p>
          <a:p>
            <a:pPr marL="0" marR="0" indent="0">
              <a:spcBef>
                <a:spcPts val="0"/>
              </a:spcBef>
              <a:spcAft>
                <a:spcPts val="0"/>
              </a:spcAft>
              <a:buNone/>
            </a:pPr>
            <a:r>
              <a:rPr lang="en-US" sz="1800" kern="100">
                <a:effectLst/>
                <a:latin typeface="Calibri" panose="020F0502020204030204" pitchFamily="34" charset="0"/>
                <a:ea typeface="Times New Roman" panose="02020603050405020304" pitchFamily="18" charset="0"/>
                <a:cs typeface="Times New Roman" panose="02020603050405020304" pitchFamily="18" charset="0"/>
              </a:rPr>
              <a:t>    +16469641167,,1610158275#,,,,*800556# US (US Spanish Line)</a:t>
            </a:r>
          </a:p>
          <a:p>
            <a:pPr marL="0" marR="0" indent="0">
              <a:spcBef>
                <a:spcPts val="0"/>
              </a:spcBef>
              <a:spcAft>
                <a:spcPts val="0"/>
              </a:spcAft>
              <a:buNone/>
            </a:pPr>
            <a:r>
              <a:rPr lang="en-US" sz="1800" kern="100">
                <a:effectLst/>
                <a:latin typeface="Calibri" panose="020F0502020204030204" pitchFamily="34" charset="0"/>
                <a:ea typeface="Times New Roman" panose="02020603050405020304" pitchFamily="18" charset="0"/>
                <a:cs typeface="Times New Roman" panose="02020603050405020304" pitchFamily="18" charset="0"/>
              </a:rPr>
              <a:t>Or Telephone:</a:t>
            </a:r>
          </a:p>
          <a:p>
            <a:pPr marL="0" marR="0" indent="0">
              <a:spcBef>
                <a:spcPts val="0"/>
              </a:spcBef>
              <a:spcAft>
                <a:spcPts val="0"/>
              </a:spcAft>
              <a:buNone/>
            </a:pPr>
            <a:r>
              <a:rPr lang="en-US" sz="1800" kern="100">
                <a:effectLst/>
                <a:latin typeface="Calibri" panose="020F0502020204030204" pitchFamily="34" charset="0"/>
                <a:ea typeface="Times New Roman" panose="02020603050405020304" pitchFamily="18" charset="0"/>
                <a:cs typeface="Times New Roman" panose="02020603050405020304" pitchFamily="18" charset="0"/>
              </a:rPr>
              <a:t>    Dial(for higher quality, dial a number based on your current location):</a:t>
            </a:r>
          </a:p>
          <a:p>
            <a:pPr marL="0" marR="0" indent="0">
              <a:spcBef>
                <a:spcPts val="0"/>
              </a:spcBef>
              <a:spcAft>
                <a:spcPts val="0"/>
              </a:spcAft>
              <a:buNone/>
            </a:pPr>
            <a:r>
              <a:rPr lang="en-US" sz="1800" kern="100">
                <a:effectLst/>
                <a:latin typeface="Calibri" panose="020F0502020204030204" pitchFamily="34" charset="0"/>
                <a:ea typeface="Times New Roman" panose="02020603050405020304" pitchFamily="18" charset="0"/>
                <a:cs typeface="Times New Roman" panose="02020603050405020304" pitchFamily="18" charset="0"/>
              </a:rPr>
              <a:t>    +1 669 254 5252 US (San Jose)</a:t>
            </a:r>
          </a:p>
          <a:p>
            <a:pPr marL="0" marR="0" indent="0">
              <a:spcBef>
                <a:spcPts val="0"/>
              </a:spcBef>
              <a:spcAft>
                <a:spcPts val="0"/>
              </a:spcAft>
              <a:buNone/>
            </a:pPr>
            <a:r>
              <a:rPr lang="en-US" sz="1800" kern="100">
                <a:effectLst/>
                <a:latin typeface="Calibri" panose="020F0502020204030204" pitchFamily="34" charset="0"/>
                <a:ea typeface="Times New Roman" panose="02020603050405020304" pitchFamily="18" charset="0"/>
                <a:cs typeface="Times New Roman" panose="02020603050405020304" pitchFamily="18" charset="0"/>
              </a:rPr>
              <a:t>    +1 646 964 1167 US (US Spanish Line)</a:t>
            </a:r>
          </a:p>
          <a:p>
            <a:pPr marL="0" marR="0" indent="0">
              <a:spcBef>
                <a:spcPts val="0"/>
              </a:spcBef>
              <a:spcAft>
                <a:spcPts val="0"/>
              </a:spcAft>
              <a:buNone/>
            </a:pPr>
            <a:r>
              <a:rPr lang="en-US" sz="1800" kern="100">
                <a:effectLst/>
                <a:latin typeface="Calibri" panose="020F0502020204030204" pitchFamily="34" charset="0"/>
                <a:ea typeface="Times New Roman" panose="02020603050405020304" pitchFamily="18" charset="0"/>
                <a:cs typeface="Times New Roman" panose="02020603050405020304" pitchFamily="18" charset="0"/>
              </a:rPr>
              <a:t>    +1 646 828 7666 US (New York)</a:t>
            </a:r>
          </a:p>
          <a:p>
            <a:pPr marL="0" marR="0" indent="0">
              <a:spcBef>
                <a:spcPts val="0"/>
              </a:spcBef>
              <a:spcAft>
                <a:spcPts val="0"/>
              </a:spcAft>
              <a:buNone/>
            </a:pPr>
            <a:r>
              <a:rPr lang="en-US" sz="1800" kern="100">
                <a:effectLst/>
                <a:latin typeface="Calibri" panose="020F0502020204030204" pitchFamily="34" charset="0"/>
                <a:ea typeface="Times New Roman" panose="02020603050405020304" pitchFamily="18" charset="0"/>
                <a:cs typeface="Times New Roman" panose="02020603050405020304" pitchFamily="18" charset="0"/>
              </a:rPr>
              <a:t>    +1 415 449 4000 US (US Spanish Line)</a:t>
            </a:r>
          </a:p>
          <a:p>
            <a:pPr marL="0" marR="0" indent="0">
              <a:spcBef>
                <a:spcPts val="0"/>
              </a:spcBef>
              <a:spcAft>
                <a:spcPts val="0"/>
              </a:spcAft>
              <a:buNone/>
            </a:pPr>
            <a:r>
              <a:rPr lang="en-US" sz="1800" kern="100">
                <a:effectLst/>
                <a:latin typeface="Calibri" panose="020F0502020204030204" pitchFamily="34" charset="0"/>
                <a:ea typeface="Times New Roman" panose="02020603050405020304" pitchFamily="18" charset="0"/>
                <a:cs typeface="Times New Roman" panose="02020603050405020304" pitchFamily="18" charset="0"/>
              </a:rPr>
              <a:t>    +1 551 285 1373 US (New Jersey)</a:t>
            </a:r>
          </a:p>
          <a:p>
            <a:pPr marL="0" marR="0" indent="0">
              <a:spcBef>
                <a:spcPts val="0"/>
              </a:spcBef>
              <a:spcAft>
                <a:spcPts val="0"/>
              </a:spcAft>
              <a:buNone/>
            </a:pPr>
            <a:r>
              <a:rPr lang="en-US" sz="1800" kern="100">
                <a:effectLst/>
                <a:latin typeface="Calibri" panose="020F0502020204030204" pitchFamily="34" charset="0"/>
                <a:ea typeface="Times New Roman" panose="02020603050405020304" pitchFamily="18" charset="0"/>
                <a:cs typeface="Times New Roman" panose="02020603050405020304" pitchFamily="18" charset="0"/>
              </a:rPr>
              <a:t>    +1 669 216 1590 US (San Jose)</a:t>
            </a:r>
          </a:p>
          <a:p>
            <a:pPr marL="0" marR="0" indent="0">
              <a:spcBef>
                <a:spcPts val="0"/>
              </a:spcBef>
              <a:spcAft>
                <a:spcPts val="0"/>
              </a:spcAft>
              <a:buNone/>
            </a:pPr>
            <a:r>
              <a:rPr lang="en-US" sz="1800" kern="100">
                <a:effectLst/>
                <a:latin typeface="Calibri" panose="020F0502020204030204" pitchFamily="34" charset="0"/>
                <a:ea typeface="Times New Roman" panose="02020603050405020304" pitchFamily="18" charset="0"/>
                <a:cs typeface="Times New Roman" panose="02020603050405020304" pitchFamily="18" charset="0"/>
              </a:rPr>
              <a:t>Webinar ID: 161 015 8275</a:t>
            </a:r>
          </a:p>
          <a:p>
            <a:pPr marL="0" marR="0" indent="0">
              <a:spcBef>
                <a:spcPts val="0"/>
              </a:spcBef>
              <a:spcAft>
                <a:spcPts val="0"/>
              </a:spcAft>
              <a:buNone/>
            </a:pPr>
            <a:r>
              <a:rPr lang="en-US" sz="1800" kern="100">
                <a:effectLst/>
                <a:latin typeface="Calibri" panose="020F0502020204030204" pitchFamily="34" charset="0"/>
                <a:ea typeface="Times New Roman" panose="02020603050405020304" pitchFamily="18" charset="0"/>
                <a:cs typeface="Times New Roman" panose="02020603050405020304" pitchFamily="18" charset="0"/>
              </a:rPr>
              <a:t>Passcode: 800556</a:t>
            </a:r>
          </a:p>
          <a:p>
            <a:pPr marL="0" marR="0" indent="0">
              <a:spcBef>
                <a:spcPts val="0"/>
              </a:spcBef>
              <a:spcAft>
                <a:spcPts val="0"/>
              </a:spcAft>
              <a:buNone/>
            </a:pPr>
            <a:r>
              <a:rPr lang="en-US" sz="1800" kern="100">
                <a:effectLst/>
                <a:latin typeface="Calibri" panose="020F0502020204030204" pitchFamily="34" charset="0"/>
                <a:ea typeface="Times New Roman" panose="02020603050405020304" pitchFamily="18" charset="0"/>
                <a:cs typeface="Times New Roman" panose="02020603050405020304" pitchFamily="18" charset="0"/>
              </a:rPr>
              <a:t>    International numbers available: </a:t>
            </a:r>
            <a:r>
              <a:rPr lang="en-US" sz="1800" u="sng" kern="100">
                <a:solidFill>
                  <a:srgbClr val="0563C1"/>
                </a:solidFill>
                <a:effectLst/>
                <a:latin typeface="Calibri" panose="020F0502020204030204" pitchFamily="34" charset="0"/>
                <a:ea typeface="Times New Roman" panose="02020603050405020304" pitchFamily="18" charset="0"/>
                <a:cs typeface="Times New Roman" panose="02020603050405020304" pitchFamily="18" charset="0"/>
                <a:hlinkClick r:id="rId4"/>
              </a:rPr>
              <a:t>https://ahrq-hhs.zoomgov.com/u/acYme4IF3N</a:t>
            </a:r>
            <a:endParaRPr lang="en-US" sz="1800" kern="100">
              <a:effectLst/>
              <a:latin typeface="Calibri" panose="020F0502020204030204" pitchFamily="34" charset="0"/>
              <a:ea typeface="Times New Roman" panose="02020603050405020304" pitchFamily="18" charset="0"/>
              <a:cs typeface="Times New Roman" panose="02020603050405020304" pitchFamily="18" charset="0"/>
            </a:endParaRPr>
          </a:p>
          <a:p>
            <a:pPr marL="0" indent="0">
              <a:buNone/>
            </a:pPr>
            <a:endParaRPr lang="en-US"/>
          </a:p>
        </p:txBody>
      </p:sp>
      <p:sp>
        <p:nvSpPr>
          <p:cNvPr id="4" name="Slide Number Placeholder 3">
            <a:extLst>
              <a:ext uri="{FF2B5EF4-FFF2-40B4-BE49-F238E27FC236}">
                <a16:creationId xmlns:a16="http://schemas.microsoft.com/office/drawing/2014/main" id="{9AFCD745-D097-F528-2882-C74110DFD6BA}"/>
              </a:ext>
            </a:extLst>
          </p:cNvPr>
          <p:cNvSpPr>
            <a:spLocks noGrp="1"/>
          </p:cNvSpPr>
          <p:nvPr>
            <p:ph type="sldNum" sz="quarter" idx="10"/>
          </p:nvPr>
        </p:nvSpPr>
        <p:spPr/>
        <p:txBody>
          <a:bodyPr/>
          <a:lstStyle/>
          <a:p>
            <a:fld id="{85F5B7A5-34A7-4AB0-A34F-A4DF2002FA98}" type="slidenum">
              <a:rPr lang="en-US" smtClean="0"/>
              <a:t>2</a:t>
            </a:fld>
            <a:endParaRPr lang="en-US"/>
          </a:p>
        </p:txBody>
      </p:sp>
    </p:spTree>
    <p:extLst>
      <p:ext uri="{BB962C8B-B14F-4D97-AF65-F5344CB8AC3E}">
        <p14:creationId xmlns:p14="http://schemas.microsoft.com/office/powerpoint/2010/main" val="252387596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7EECBB-19A7-0A2B-FD30-2981F671EED4}"/>
              </a:ext>
            </a:extLst>
          </p:cNvPr>
          <p:cNvSpPr>
            <a:spLocks noGrp="1"/>
          </p:cNvSpPr>
          <p:nvPr>
            <p:ph type="title"/>
          </p:nvPr>
        </p:nvSpPr>
        <p:spPr/>
        <p:txBody>
          <a:bodyPr>
            <a:normAutofit fontScale="90000"/>
          </a:bodyPr>
          <a:lstStyle/>
          <a:p>
            <a:r>
              <a:rPr lang="en-US" cap="all" dirty="0">
                <a:cs typeface="Arial"/>
              </a:rPr>
              <a:t>Required Application Research Strategy Elements</a:t>
            </a:r>
            <a:br>
              <a:rPr lang="en-US" cap="all" dirty="0">
                <a:cs typeface="Arial"/>
              </a:rPr>
            </a:br>
            <a:endParaRPr lang="en-US" dirty="0"/>
          </a:p>
        </p:txBody>
      </p:sp>
      <p:sp>
        <p:nvSpPr>
          <p:cNvPr id="3" name="Content Placeholder 2">
            <a:extLst>
              <a:ext uri="{FF2B5EF4-FFF2-40B4-BE49-F238E27FC236}">
                <a16:creationId xmlns:a16="http://schemas.microsoft.com/office/drawing/2014/main" id="{B1D42130-0E64-10DD-848B-69CBD4252523}"/>
              </a:ext>
            </a:extLst>
          </p:cNvPr>
          <p:cNvSpPr>
            <a:spLocks noGrp="1"/>
          </p:cNvSpPr>
          <p:nvPr>
            <p:ph idx="1"/>
          </p:nvPr>
        </p:nvSpPr>
        <p:spPr/>
        <p:txBody>
          <a:bodyPr/>
          <a:lstStyle/>
          <a:p>
            <a:pPr marL="0" indent="0" algn="ctr">
              <a:buNone/>
            </a:pPr>
            <a:endParaRPr lang="en-US" sz="2800" b="1" cap="all" dirty="0">
              <a:cs typeface="Arial"/>
            </a:endParaRPr>
          </a:p>
          <a:p>
            <a:pPr marL="0" indent="0" algn="ctr">
              <a:buNone/>
            </a:pPr>
            <a:endParaRPr lang="en-US" b="1" cap="all" dirty="0">
              <a:cs typeface="Arial"/>
            </a:endParaRPr>
          </a:p>
          <a:p>
            <a:pPr marL="0" indent="0" algn="ctr">
              <a:buNone/>
            </a:pPr>
            <a:endParaRPr lang="en-US" sz="2800" b="1" cap="all" dirty="0">
              <a:cs typeface="Arial"/>
            </a:endParaRPr>
          </a:p>
          <a:p>
            <a:pPr marL="0" indent="0" algn="ctr">
              <a:buNone/>
            </a:pPr>
            <a:r>
              <a:rPr lang="en-US" sz="2800" b="1" cap="all" dirty="0">
                <a:cs typeface="Arial"/>
              </a:rPr>
              <a:t>Required Application Research Strategy Elements</a:t>
            </a:r>
          </a:p>
          <a:p>
            <a:pPr marL="0" indent="0">
              <a:buNone/>
            </a:pPr>
            <a:endParaRPr lang="en-US" dirty="0"/>
          </a:p>
        </p:txBody>
      </p:sp>
      <p:sp>
        <p:nvSpPr>
          <p:cNvPr id="4" name="Slide Number Placeholder 3">
            <a:extLst>
              <a:ext uri="{FF2B5EF4-FFF2-40B4-BE49-F238E27FC236}">
                <a16:creationId xmlns:a16="http://schemas.microsoft.com/office/drawing/2014/main" id="{8CB989F6-7B03-D25D-BC9E-12FB7FB053CB}"/>
              </a:ext>
            </a:extLst>
          </p:cNvPr>
          <p:cNvSpPr>
            <a:spLocks noGrp="1"/>
          </p:cNvSpPr>
          <p:nvPr>
            <p:ph type="sldNum" sz="quarter" idx="10"/>
          </p:nvPr>
        </p:nvSpPr>
        <p:spPr/>
        <p:txBody>
          <a:bodyPr/>
          <a:lstStyle/>
          <a:p>
            <a:fld id="{85F5B7A5-34A7-4AB0-A34F-A4DF2002FA98}" type="slidenum">
              <a:rPr lang="en-US" smtClean="0"/>
              <a:t>20</a:t>
            </a:fld>
            <a:endParaRPr lang="en-US"/>
          </a:p>
        </p:txBody>
      </p:sp>
    </p:spTree>
    <p:extLst>
      <p:ext uri="{BB962C8B-B14F-4D97-AF65-F5344CB8AC3E}">
        <p14:creationId xmlns:p14="http://schemas.microsoft.com/office/powerpoint/2010/main" val="135104117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7B5C86-B21C-5680-46A5-643AD793776D}"/>
              </a:ext>
            </a:extLst>
          </p:cNvPr>
          <p:cNvSpPr>
            <a:spLocks noGrp="1"/>
          </p:cNvSpPr>
          <p:nvPr>
            <p:ph type="title"/>
          </p:nvPr>
        </p:nvSpPr>
        <p:spPr/>
        <p:txBody>
          <a:bodyPr>
            <a:normAutofit fontScale="90000"/>
          </a:bodyPr>
          <a:lstStyle/>
          <a:p>
            <a:r>
              <a:rPr lang="en-US"/>
              <a:t>NEC Components</a:t>
            </a:r>
          </a:p>
        </p:txBody>
      </p:sp>
      <p:sp>
        <p:nvSpPr>
          <p:cNvPr id="3" name="Content Placeholder 2">
            <a:extLst>
              <a:ext uri="{FF2B5EF4-FFF2-40B4-BE49-F238E27FC236}">
                <a16:creationId xmlns:a16="http://schemas.microsoft.com/office/drawing/2014/main" id="{7F66A6D4-8595-43A8-5C1F-FC45B94FBF8D}"/>
              </a:ext>
            </a:extLst>
          </p:cNvPr>
          <p:cNvSpPr>
            <a:spLocks noGrp="1"/>
          </p:cNvSpPr>
          <p:nvPr>
            <p:ph idx="1"/>
          </p:nvPr>
        </p:nvSpPr>
        <p:spPr/>
        <p:txBody>
          <a:bodyPr/>
          <a:lstStyle/>
          <a:p>
            <a:r>
              <a:rPr lang="en-US" dirty="0"/>
              <a:t>The NEC is a multi-component NOFO with 4 components:</a:t>
            </a:r>
          </a:p>
          <a:p>
            <a:pPr lvl="1"/>
            <a:r>
              <a:rPr lang="en-US" dirty="0"/>
              <a:t>Overall</a:t>
            </a:r>
          </a:p>
          <a:p>
            <a:pPr lvl="1"/>
            <a:r>
              <a:rPr lang="en-US" dirty="0"/>
              <a:t>Data and Measurement Core</a:t>
            </a:r>
          </a:p>
          <a:p>
            <a:pPr lvl="1"/>
            <a:r>
              <a:rPr lang="en-US" dirty="0"/>
              <a:t>Program Monitoring and Feedback Core</a:t>
            </a:r>
          </a:p>
          <a:p>
            <a:pPr lvl="1"/>
            <a:r>
              <a:rPr lang="en-US" dirty="0"/>
              <a:t>Program Assessment and Dissemination Core</a:t>
            </a:r>
          </a:p>
          <a:p>
            <a:r>
              <a:rPr lang="en-US" dirty="0"/>
              <a:t>The page limit for the Research </a:t>
            </a:r>
            <a:r>
              <a:rPr lang="en-US"/>
              <a:t>Strategy of each </a:t>
            </a:r>
            <a:r>
              <a:rPr lang="en-US" dirty="0"/>
              <a:t>of the 4 components is 6 pages.</a:t>
            </a:r>
          </a:p>
        </p:txBody>
      </p:sp>
      <p:sp>
        <p:nvSpPr>
          <p:cNvPr id="4" name="Slide Number Placeholder 3">
            <a:extLst>
              <a:ext uri="{FF2B5EF4-FFF2-40B4-BE49-F238E27FC236}">
                <a16:creationId xmlns:a16="http://schemas.microsoft.com/office/drawing/2014/main" id="{83263979-282D-36FD-E382-95561674948A}"/>
              </a:ext>
            </a:extLst>
          </p:cNvPr>
          <p:cNvSpPr>
            <a:spLocks noGrp="1"/>
          </p:cNvSpPr>
          <p:nvPr>
            <p:ph type="sldNum" sz="quarter" idx="10"/>
          </p:nvPr>
        </p:nvSpPr>
        <p:spPr/>
        <p:txBody>
          <a:bodyPr/>
          <a:lstStyle/>
          <a:p>
            <a:fld id="{85F5B7A5-34A7-4AB0-A34F-A4DF2002FA98}" type="slidenum">
              <a:rPr lang="en-US" smtClean="0"/>
              <a:t>21</a:t>
            </a:fld>
            <a:endParaRPr lang="en-US"/>
          </a:p>
        </p:txBody>
      </p:sp>
    </p:spTree>
    <p:extLst>
      <p:ext uri="{BB962C8B-B14F-4D97-AF65-F5344CB8AC3E}">
        <p14:creationId xmlns:p14="http://schemas.microsoft.com/office/powerpoint/2010/main" val="98819761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98CA35-39EC-870A-48D4-3CDDCEB2F57D}"/>
              </a:ext>
            </a:extLst>
          </p:cNvPr>
          <p:cNvSpPr>
            <a:spLocks noGrp="1"/>
          </p:cNvSpPr>
          <p:nvPr>
            <p:ph type="title"/>
          </p:nvPr>
        </p:nvSpPr>
        <p:spPr/>
        <p:txBody>
          <a:bodyPr>
            <a:normAutofit fontScale="90000"/>
          </a:bodyPr>
          <a:lstStyle/>
          <a:p>
            <a:r>
              <a:rPr lang="en-US"/>
              <a:t>Overall Component</a:t>
            </a:r>
          </a:p>
        </p:txBody>
      </p:sp>
      <p:sp>
        <p:nvSpPr>
          <p:cNvPr id="3" name="Content Placeholder 2">
            <a:extLst>
              <a:ext uri="{FF2B5EF4-FFF2-40B4-BE49-F238E27FC236}">
                <a16:creationId xmlns:a16="http://schemas.microsoft.com/office/drawing/2014/main" id="{C2737FEE-E555-1ED7-C783-0C495FF56B6B}"/>
              </a:ext>
            </a:extLst>
          </p:cNvPr>
          <p:cNvSpPr>
            <a:spLocks noGrp="1"/>
          </p:cNvSpPr>
          <p:nvPr>
            <p:ph idx="1"/>
          </p:nvPr>
        </p:nvSpPr>
        <p:spPr/>
        <p:txBody>
          <a:bodyPr/>
          <a:lstStyle/>
          <a:p>
            <a:r>
              <a:rPr lang="en-US"/>
              <a:t>Describe the plan for the NEC. Specifically, how will the NEC:</a:t>
            </a:r>
          </a:p>
          <a:p>
            <a:pPr lvl="1"/>
            <a:r>
              <a:rPr lang="en-US"/>
              <a:t>contribute to improved understanding of dissemination and implementation of patient centered outcomes research findings?</a:t>
            </a:r>
          </a:p>
          <a:p>
            <a:pPr lvl="1"/>
            <a:r>
              <a:rPr lang="en-US"/>
              <a:t>improve understanding of challenges faced in the safety net healthcare delivery environment?</a:t>
            </a:r>
          </a:p>
          <a:p>
            <a:pPr lvl="1"/>
            <a:r>
              <a:rPr lang="en-US"/>
              <a:t>provide rapid-cycle information about how the HES program is meeting AHRQ’s goals? </a:t>
            </a:r>
          </a:p>
        </p:txBody>
      </p:sp>
      <p:sp>
        <p:nvSpPr>
          <p:cNvPr id="4" name="Slide Number Placeholder 3">
            <a:extLst>
              <a:ext uri="{FF2B5EF4-FFF2-40B4-BE49-F238E27FC236}">
                <a16:creationId xmlns:a16="http://schemas.microsoft.com/office/drawing/2014/main" id="{AA3596E1-A86C-82AB-588C-707F1FD57FAB}"/>
              </a:ext>
            </a:extLst>
          </p:cNvPr>
          <p:cNvSpPr>
            <a:spLocks noGrp="1"/>
          </p:cNvSpPr>
          <p:nvPr>
            <p:ph type="sldNum" sz="quarter" idx="10"/>
          </p:nvPr>
        </p:nvSpPr>
        <p:spPr/>
        <p:txBody>
          <a:bodyPr/>
          <a:lstStyle/>
          <a:p>
            <a:fld id="{85F5B7A5-34A7-4AB0-A34F-A4DF2002FA98}" type="slidenum">
              <a:rPr lang="en-US" smtClean="0"/>
              <a:t>22</a:t>
            </a:fld>
            <a:endParaRPr lang="en-US"/>
          </a:p>
        </p:txBody>
      </p:sp>
    </p:spTree>
    <p:extLst>
      <p:ext uri="{BB962C8B-B14F-4D97-AF65-F5344CB8AC3E}">
        <p14:creationId xmlns:p14="http://schemas.microsoft.com/office/powerpoint/2010/main" val="129397288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155A02-F368-2CD4-3397-A52784EE523D}"/>
              </a:ext>
            </a:extLst>
          </p:cNvPr>
          <p:cNvSpPr>
            <a:spLocks noGrp="1"/>
          </p:cNvSpPr>
          <p:nvPr>
            <p:ph type="title"/>
          </p:nvPr>
        </p:nvSpPr>
        <p:spPr/>
        <p:txBody>
          <a:bodyPr>
            <a:normAutofit fontScale="90000"/>
          </a:bodyPr>
          <a:lstStyle/>
          <a:p>
            <a:r>
              <a:rPr lang="en-US"/>
              <a:t>Overall Component</a:t>
            </a:r>
          </a:p>
        </p:txBody>
      </p:sp>
      <p:sp>
        <p:nvSpPr>
          <p:cNvPr id="3" name="Content Placeholder 2">
            <a:extLst>
              <a:ext uri="{FF2B5EF4-FFF2-40B4-BE49-F238E27FC236}">
                <a16:creationId xmlns:a16="http://schemas.microsoft.com/office/drawing/2014/main" id="{6182968A-50C0-23C5-15D0-781A57A61594}"/>
              </a:ext>
            </a:extLst>
          </p:cNvPr>
          <p:cNvSpPr>
            <a:spLocks noGrp="1"/>
          </p:cNvSpPr>
          <p:nvPr>
            <p:ph idx="1"/>
          </p:nvPr>
        </p:nvSpPr>
        <p:spPr/>
        <p:txBody>
          <a:bodyPr/>
          <a:lstStyle/>
          <a:p>
            <a:r>
              <a:rPr lang="en-US"/>
              <a:t>Describe the organizational structure of the NEC, including how the components will interact. Specifically:</a:t>
            </a:r>
          </a:p>
          <a:p>
            <a:pPr lvl="1"/>
            <a:r>
              <a:rPr lang="en-US"/>
              <a:t>how will key personnel interact to form a multi-disciplinary team for rapid-cycle evaluation of the HES?</a:t>
            </a:r>
          </a:p>
          <a:p>
            <a:pPr lvl="1"/>
            <a:r>
              <a:rPr lang="en-US"/>
              <a:t>how will the NEC collaborate with the NCC and the state cooperative grantees?</a:t>
            </a:r>
          </a:p>
        </p:txBody>
      </p:sp>
      <p:sp>
        <p:nvSpPr>
          <p:cNvPr id="4" name="Slide Number Placeholder 3">
            <a:extLst>
              <a:ext uri="{FF2B5EF4-FFF2-40B4-BE49-F238E27FC236}">
                <a16:creationId xmlns:a16="http://schemas.microsoft.com/office/drawing/2014/main" id="{EC73CCC1-704F-6A57-5F58-297E0EB7601C}"/>
              </a:ext>
            </a:extLst>
          </p:cNvPr>
          <p:cNvSpPr>
            <a:spLocks noGrp="1"/>
          </p:cNvSpPr>
          <p:nvPr>
            <p:ph type="sldNum" sz="quarter" idx="10"/>
          </p:nvPr>
        </p:nvSpPr>
        <p:spPr/>
        <p:txBody>
          <a:bodyPr/>
          <a:lstStyle/>
          <a:p>
            <a:fld id="{85F5B7A5-34A7-4AB0-A34F-A4DF2002FA98}" type="slidenum">
              <a:rPr lang="en-US" smtClean="0"/>
              <a:t>23</a:t>
            </a:fld>
            <a:endParaRPr lang="en-US"/>
          </a:p>
        </p:txBody>
      </p:sp>
    </p:spTree>
    <p:extLst>
      <p:ext uri="{BB962C8B-B14F-4D97-AF65-F5344CB8AC3E}">
        <p14:creationId xmlns:p14="http://schemas.microsoft.com/office/powerpoint/2010/main" val="311861698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F5C1FB-6AD5-511E-7B91-452C7E4BF5B3}"/>
              </a:ext>
            </a:extLst>
          </p:cNvPr>
          <p:cNvSpPr>
            <a:spLocks noGrp="1"/>
          </p:cNvSpPr>
          <p:nvPr>
            <p:ph type="title"/>
          </p:nvPr>
        </p:nvSpPr>
        <p:spPr/>
        <p:txBody>
          <a:bodyPr>
            <a:normAutofit fontScale="90000"/>
          </a:bodyPr>
          <a:lstStyle/>
          <a:p>
            <a:r>
              <a:rPr lang="en-US"/>
              <a:t>Overall Component – Research Plan</a:t>
            </a:r>
          </a:p>
        </p:txBody>
      </p:sp>
      <p:sp>
        <p:nvSpPr>
          <p:cNvPr id="3" name="Content Placeholder 2">
            <a:extLst>
              <a:ext uri="{FF2B5EF4-FFF2-40B4-BE49-F238E27FC236}">
                <a16:creationId xmlns:a16="http://schemas.microsoft.com/office/drawing/2014/main" id="{9D4D15C5-E1C9-929B-6303-5512B9AE526D}"/>
              </a:ext>
            </a:extLst>
          </p:cNvPr>
          <p:cNvSpPr>
            <a:spLocks noGrp="1"/>
          </p:cNvSpPr>
          <p:nvPr>
            <p:ph idx="1"/>
          </p:nvPr>
        </p:nvSpPr>
        <p:spPr/>
        <p:txBody>
          <a:bodyPr/>
          <a:lstStyle/>
          <a:p>
            <a:r>
              <a:rPr lang="en-US" dirty="0"/>
              <a:t>A comprehensive, multi-method, rapid-cycle program evaluation plan that includes regular, near real-time, formative, and summative reporting to the NCC and the state cooperatives. </a:t>
            </a:r>
          </a:p>
          <a:p>
            <a:pPr lvl="1"/>
            <a:r>
              <a:rPr lang="en-US" dirty="0"/>
              <a:t>The plan must include use of program monitoring and primary and secondary data while accounting for heterogeneity of the healthcare extension services and variation in quality improvement (QI) focus across state cooperatives. </a:t>
            </a:r>
          </a:p>
        </p:txBody>
      </p:sp>
      <p:sp>
        <p:nvSpPr>
          <p:cNvPr id="4" name="Slide Number Placeholder 3">
            <a:extLst>
              <a:ext uri="{FF2B5EF4-FFF2-40B4-BE49-F238E27FC236}">
                <a16:creationId xmlns:a16="http://schemas.microsoft.com/office/drawing/2014/main" id="{0B36065D-FF01-BC91-B5C6-5B93587BCFAF}"/>
              </a:ext>
            </a:extLst>
          </p:cNvPr>
          <p:cNvSpPr>
            <a:spLocks noGrp="1"/>
          </p:cNvSpPr>
          <p:nvPr>
            <p:ph type="sldNum" sz="quarter" idx="10"/>
          </p:nvPr>
        </p:nvSpPr>
        <p:spPr/>
        <p:txBody>
          <a:bodyPr/>
          <a:lstStyle/>
          <a:p>
            <a:fld id="{85F5B7A5-34A7-4AB0-A34F-A4DF2002FA98}" type="slidenum">
              <a:rPr lang="en-US" smtClean="0"/>
              <a:t>24</a:t>
            </a:fld>
            <a:endParaRPr lang="en-US"/>
          </a:p>
        </p:txBody>
      </p:sp>
    </p:spTree>
    <p:extLst>
      <p:ext uri="{BB962C8B-B14F-4D97-AF65-F5344CB8AC3E}">
        <p14:creationId xmlns:p14="http://schemas.microsoft.com/office/powerpoint/2010/main" val="18849370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179704-3C9A-8A93-D3A9-D697759FFAE3}"/>
              </a:ext>
            </a:extLst>
          </p:cNvPr>
          <p:cNvSpPr>
            <a:spLocks noGrp="1"/>
          </p:cNvSpPr>
          <p:nvPr>
            <p:ph type="title"/>
          </p:nvPr>
        </p:nvSpPr>
        <p:spPr/>
        <p:txBody>
          <a:bodyPr>
            <a:normAutofit fontScale="90000"/>
          </a:bodyPr>
          <a:lstStyle/>
          <a:p>
            <a:r>
              <a:rPr lang="en-US"/>
              <a:t>Overall Component – Research Plan</a:t>
            </a:r>
          </a:p>
        </p:txBody>
      </p:sp>
      <p:sp>
        <p:nvSpPr>
          <p:cNvPr id="3" name="Content Placeholder 2">
            <a:extLst>
              <a:ext uri="{FF2B5EF4-FFF2-40B4-BE49-F238E27FC236}">
                <a16:creationId xmlns:a16="http://schemas.microsoft.com/office/drawing/2014/main" id="{55C5C5C8-B22E-7B5C-38A4-70DFF9C24A69}"/>
              </a:ext>
            </a:extLst>
          </p:cNvPr>
          <p:cNvSpPr>
            <a:spLocks noGrp="1"/>
          </p:cNvSpPr>
          <p:nvPr>
            <p:ph idx="1"/>
          </p:nvPr>
        </p:nvSpPr>
        <p:spPr/>
        <p:txBody>
          <a:bodyPr/>
          <a:lstStyle/>
          <a:p>
            <a:r>
              <a:rPr lang="en-US" dirty="0"/>
              <a:t>The evaluation plan must include:</a:t>
            </a:r>
          </a:p>
          <a:p>
            <a:pPr lvl="1"/>
            <a:r>
              <a:rPr lang="en-US" dirty="0"/>
              <a:t>an </a:t>
            </a:r>
            <a:r>
              <a:rPr lang="en-US" b="1" dirty="0"/>
              <a:t>implementation evaluation </a:t>
            </a:r>
            <a:r>
              <a:rPr lang="en-US" dirty="0"/>
              <a:t>focused on the barriers and facilitators to cooperative development and extension service delivery,</a:t>
            </a:r>
          </a:p>
          <a:p>
            <a:pPr lvl="1"/>
            <a:r>
              <a:rPr lang="en-US" dirty="0"/>
              <a:t>a </a:t>
            </a:r>
            <a:r>
              <a:rPr lang="en-US" b="1" dirty="0"/>
              <a:t>process evaluation </a:t>
            </a:r>
            <a:r>
              <a:rPr lang="en-US" dirty="0"/>
              <a:t>describing how cooperatives organize their work and deliver services,</a:t>
            </a:r>
          </a:p>
          <a:p>
            <a:pPr lvl="1"/>
            <a:r>
              <a:rPr lang="en-US" dirty="0"/>
              <a:t>an </a:t>
            </a:r>
            <a:r>
              <a:rPr lang="en-US" b="1" dirty="0"/>
              <a:t>impact evaluation </a:t>
            </a:r>
            <a:r>
              <a:rPr lang="en-US" dirty="0"/>
              <a:t>of the HES program focused on work process changes, care delivery improvements, as well as effects on workforce, policy, payment, experience of care, and healthcare quality,</a:t>
            </a:r>
          </a:p>
          <a:p>
            <a:pPr lvl="1"/>
            <a:r>
              <a:rPr lang="en-US" dirty="0"/>
              <a:t>and a </a:t>
            </a:r>
            <a:r>
              <a:rPr lang="en-US" b="1" dirty="0"/>
              <a:t>process and effectiveness evaluation </a:t>
            </a:r>
            <a:r>
              <a:rPr lang="en-US" dirty="0"/>
              <a:t>of the NCC services and activities. </a:t>
            </a:r>
          </a:p>
        </p:txBody>
      </p:sp>
      <p:sp>
        <p:nvSpPr>
          <p:cNvPr id="4" name="Slide Number Placeholder 3">
            <a:extLst>
              <a:ext uri="{FF2B5EF4-FFF2-40B4-BE49-F238E27FC236}">
                <a16:creationId xmlns:a16="http://schemas.microsoft.com/office/drawing/2014/main" id="{6EAC1F74-894B-D2D3-DE7A-F606334E23AC}"/>
              </a:ext>
            </a:extLst>
          </p:cNvPr>
          <p:cNvSpPr>
            <a:spLocks noGrp="1"/>
          </p:cNvSpPr>
          <p:nvPr>
            <p:ph type="sldNum" sz="quarter" idx="10"/>
          </p:nvPr>
        </p:nvSpPr>
        <p:spPr/>
        <p:txBody>
          <a:bodyPr/>
          <a:lstStyle/>
          <a:p>
            <a:fld id="{85F5B7A5-34A7-4AB0-A34F-A4DF2002FA98}" type="slidenum">
              <a:rPr lang="en-US" smtClean="0"/>
              <a:t>25</a:t>
            </a:fld>
            <a:endParaRPr lang="en-US"/>
          </a:p>
        </p:txBody>
      </p:sp>
    </p:spTree>
    <p:extLst>
      <p:ext uri="{BB962C8B-B14F-4D97-AF65-F5344CB8AC3E}">
        <p14:creationId xmlns:p14="http://schemas.microsoft.com/office/powerpoint/2010/main" val="67932949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31DC2E-E18B-E3A0-43AB-17EBC00D069A}"/>
              </a:ext>
            </a:extLst>
          </p:cNvPr>
          <p:cNvSpPr>
            <a:spLocks noGrp="1"/>
          </p:cNvSpPr>
          <p:nvPr>
            <p:ph type="title"/>
          </p:nvPr>
        </p:nvSpPr>
        <p:spPr/>
        <p:txBody>
          <a:bodyPr>
            <a:normAutofit fontScale="90000"/>
          </a:bodyPr>
          <a:lstStyle/>
          <a:p>
            <a:r>
              <a:rPr lang="en-US"/>
              <a:t>Overall Component – Research Plan</a:t>
            </a:r>
          </a:p>
        </p:txBody>
      </p:sp>
      <p:sp>
        <p:nvSpPr>
          <p:cNvPr id="3" name="Content Placeholder 2">
            <a:extLst>
              <a:ext uri="{FF2B5EF4-FFF2-40B4-BE49-F238E27FC236}">
                <a16:creationId xmlns:a16="http://schemas.microsoft.com/office/drawing/2014/main" id="{25577B97-4CDE-45C7-3A85-1CD3E93F35E0}"/>
              </a:ext>
            </a:extLst>
          </p:cNvPr>
          <p:cNvSpPr>
            <a:spLocks noGrp="1"/>
          </p:cNvSpPr>
          <p:nvPr>
            <p:ph idx="1"/>
          </p:nvPr>
        </p:nvSpPr>
        <p:spPr/>
        <p:txBody>
          <a:bodyPr/>
          <a:lstStyle/>
          <a:p>
            <a:r>
              <a:rPr lang="en-US"/>
              <a:t>Describe a plan for adaptation of the evaluation approach to meeting the aims and objectives of the project over time, given the potential modification of the program in response to formative evaluation.</a:t>
            </a:r>
          </a:p>
          <a:p>
            <a:r>
              <a:rPr lang="en-US"/>
              <a:t>Provide an overall timeline of the activities and how those conducted by each Core fit together.</a:t>
            </a:r>
          </a:p>
          <a:p>
            <a:r>
              <a:rPr lang="en-US"/>
              <a:t>Describe the expertise of the NEC leadership team.</a:t>
            </a:r>
          </a:p>
          <a:p>
            <a:r>
              <a:rPr lang="en-US"/>
              <a:t>Describe how the scientific and technical resources of the NEC team will strengthen the HES program.</a:t>
            </a:r>
          </a:p>
          <a:p>
            <a:endParaRPr lang="en-US"/>
          </a:p>
        </p:txBody>
      </p:sp>
      <p:sp>
        <p:nvSpPr>
          <p:cNvPr id="4" name="Slide Number Placeholder 3">
            <a:extLst>
              <a:ext uri="{FF2B5EF4-FFF2-40B4-BE49-F238E27FC236}">
                <a16:creationId xmlns:a16="http://schemas.microsoft.com/office/drawing/2014/main" id="{12703109-2A8F-D1D0-A036-58DB5E527410}"/>
              </a:ext>
            </a:extLst>
          </p:cNvPr>
          <p:cNvSpPr>
            <a:spLocks noGrp="1"/>
          </p:cNvSpPr>
          <p:nvPr>
            <p:ph type="sldNum" sz="quarter" idx="10"/>
          </p:nvPr>
        </p:nvSpPr>
        <p:spPr/>
        <p:txBody>
          <a:bodyPr/>
          <a:lstStyle/>
          <a:p>
            <a:fld id="{85F5B7A5-34A7-4AB0-A34F-A4DF2002FA98}" type="slidenum">
              <a:rPr lang="en-US" smtClean="0"/>
              <a:t>26</a:t>
            </a:fld>
            <a:endParaRPr lang="en-US"/>
          </a:p>
        </p:txBody>
      </p:sp>
    </p:spTree>
    <p:extLst>
      <p:ext uri="{BB962C8B-B14F-4D97-AF65-F5344CB8AC3E}">
        <p14:creationId xmlns:p14="http://schemas.microsoft.com/office/powerpoint/2010/main" val="96184857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1E6B52-2C17-D557-D282-97EBA4C17E66}"/>
              </a:ext>
            </a:extLst>
          </p:cNvPr>
          <p:cNvSpPr>
            <a:spLocks noGrp="1"/>
          </p:cNvSpPr>
          <p:nvPr>
            <p:ph type="title"/>
          </p:nvPr>
        </p:nvSpPr>
        <p:spPr>
          <a:xfrm>
            <a:off x="943429" y="304800"/>
            <a:ext cx="9572171" cy="617884"/>
          </a:xfrm>
        </p:spPr>
        <p:txBody>
          <a:bodyPr>
            <a:normAutofit fontScale="90000"/>
          </a:bodyPr>
          <a:lstStyle/>
          <a:p>
            <a:r>
              <a:rPr lang="en-US"/>
              <a:t>Data and Measurement Core – Main Functions</a:t>
            </a:r>
          </a:p>
        </p:txBody>
      </p:sp>
      <p:sp>
        <p:nvSpPr>
          <p:cNvPr id="3" name="Content Placeholder 2">
            <a:extLst>
              <a:ext uri="{FF2B5EF4-FFF2-40B4-BE49-F238E27FC236}">
                <a16:creationId xmlns:a16="http://schemas.microsoft.com/office/drawing/2014/main" id="{9A317577-B713-4B30-E844-09EAB90A9D12}"/>
              </a:ext>
            </a:extLst>
          </p:cNvPr>
          <p:cNvSpPr>
            <a:spLocks noGrp="1"/>
          </p:cNvSpPr>
          <p:nvPr>
            <p:ph idx="1"/>
          </p:nvPr>
        </p:nvSpPr>
        <p:spPr/>
        <p:txBody>
          <a:bodyPr/>
          <a:lstStyle/>
          <a:p>
            <a:r>
              <a:rPr lang="en-US"/>
              <a:t>Identify or develop data, measures, and methods for documenting state cooperative and NCC activities.</a:t>
            </a:r>
          </a:p>
          <a:p>
            <a:r>
              <a:rPr lang="en-US"/>
              <a:t>Provide technical expertise to support cooperative-level evaluation.</a:t>
            </a:r>
          </a:p>
          <a:p>
            <a:r>
              <a:rPr lang="en-US"/>
              <a:t>Support cooperative-level data collection efforts focused on common measures identified by the Core.</a:t>
            </a:r>
          </a:p>
        </p:txBody>
      </p:sp>
      <p:sp>
        <p:nvSpPr>
          <p:cNvPr id="4" name="Slide Number Placeholder 3">
            <a:extLst>
              <a:ext uri="{FF2B5EF4-FFF2-40B4-BE49-F238E27FC236}">
                <a16:creationId xmlns:a16="http://schemas.microsoft.com/office/drawing/2014/main" id="{1335E60D-FC73-619B-A9FB-6F59B444E065}"/>
              </a:ext>
            </a:extLst>
          </p:cNvPr>
          <p:cNvSpPr>
            <a:spLocks noGrp="1"/>
          </p:cNvSpPr>
          <p:nvPr>
            <p:ph type="sldNum" sz="quarter" idx="10"/>
          </p:nvPr>
        </p:nvSpPr>
        <p:spPr/>
        <p:txBody>
          <a:bodyPr/>
          <a:lstStyle/>
          <a:p>
            <a:fld id="{85F5B7A5-34A7-4AB0-A34F-A4DF2002FA98}" type="slidenum">
              <a:rPr lang="en-US" smtClean="0"/>
              <a:t>27</a:t>
            </a:fld>
            <a:endParaRPr lang="en-US"/>
          </a:p>
        </p:txBody>
      </p:sp>
    </p:spTree>
    <p:extLst>
      <p:ext uri="{BB962C8B-B14F-4D97-AF65-F5344CB8AC3E}">
        <p14:creationId xmlns:p14="http://schemas.microsoft.com/office/powerpoint/2010/main" val="89316320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657280-DAD5-E3F7-8327-3369AA63FB3E}"/>
              </a:ext>
            </a:extLst>
          </p:cNvPr>
          <p:cNvSpPr>
            <a:spLocks noGrp="1"/>
          </p:cNvSpPr>
          <p:nvPr>
            <p:ph type="title"/>
          </p:nvPr>
        </p:nvSpPr>
        <p:spPr>
          <a:xfrm>
            <a:off x="754743" y="304800"/>
            <a:ext cx="9760857" cy="617884"/>
          </a:xfrm>
        </p:spPr>
        <p:txBody>
          <a:bodyPr>
            <a:normAutofit fontScale="90000"/>
          </a:bodyPr>
          <a:lstStyle/>
          <a:p>
            <a:r>
              <a:rPr lang="en-US"/>
              <a:t>Data and Measurement Core – Research Strategy</a:t>
            </a:r>
          </a:p>
        </p:txBody>
      </p:sp>
      <p:sp>
        <p:nvSpPr>
          <p:cNvPr id="3" name="Content Placeholder 2">
            <a:extLst>
              <a:ext uri="{FF2B5EF4-FFF2-40B4-BE49-F238E27FC236}">
                <a16:creationId xmlns:a16="http://schemas.microsoft.com/office/drawing/2014/main" id="{F55DE998-FC36-04EF-B751-9F914DDFDE70}"/>
              </a:ext>
            </a:extLst>
          </p:cNvPr>
          <p:cNvSpPr>
            <a:spLocks noGrp="1"/>
          </p:cNvSpPr>
          <p:nvPr>
            <p:ph idx="1"/>
          </p:nvPr>
        </p:nvSpPr>
        <p:spPr/>
        <p:txBody>
          <a:bodyPr/>
          <a:lstStyle/>
          <a:p>
            <a:r>
              <a:rPr lang="en-US"/>
              <a:t>Describe the approach for:</a:t>
            </a:r>
          </a:p>
          <a:p>
            <a:pPr lvl="1"/>
            <a:r>
              <a:rPr lang="en-US"/>
              <a:t>identifying and developing data, measures, and methods for documenting state cooperative and NCC activities,</a:t>
            </a:r>
          </a:p>
          <a:p>
            <a:pPr lvl="1"/>
            <a:r>
              <a:rPr lang="en-US"/>
              <a:t>providing technical expertise in support of cooperative-level evaluations,</a:t>
            </a:r>
          </a:p>
          <a:p>
            <a:pPr lvl="1"/>
            <a:r>
              <a:rPr lang="en-US"/>
              <a:t>and, supporting cooperative-level data collection on common measures identified by the Core for documenting implementation context, strategy, and impacts.</a:t>
            </a:r>
          </a:p>
        </p:txBody>
      </p:sp>
      <p:sp>
        <p:nvSpPr>
          <p:cNvPr id="4" name="Slide Number Placeholder 3">
            <a:extLst>
              <a:ext uri="{FF2B5EF4-FFF2-40B4-BE49-F238E27FC236}">
                <a16:creationId xmlns:a16="http://schemas.microsoft.com/office/drawing/2014/main" id="{98522D89-33BA-A7D0-7D77-A90AFBEF7B91}"/>
              </a:ext>
            </a:extLst>
          </p:cNvPr>
          <p:cNvSpPr>
            <a:spLocks noGrp="1"/>
          </p:cNvSpPr>
          <p:nvPr>
            <p:ph type="sldNum" sz="quarter" idx="10"/>
          </p:nvPr>
        </p:nvSpPr>
        <p:spPr/>
        <p:txBody>
          <a:bodyPr/>
          <a:lstStyle/>
          <a:p>
            <a:fld id="{85F5B7A5-34A7-4AB0-A34F-A4DF2002FA98}" type="slidenum">
              <a:rPr lang="en-US" smtClean="0"/>
              <a:t>28</a:t>
            </a:fld>
            <a:endParaRPr lang="en-US"/>
          </a:p>
        </p:txBody>
      </p:sp>
    </p:spTree>
    <p:extLst>
      <p:ext uri="{BB962C8B-B14F-4D97-AF65-F5344CB8AC3E}">
        <p14:creationId xmlns:p14="http://schemas.microsoft.com/office/powerpoint/2010/main" val="380921541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5C388C-A012-2B77-36E8-FDF024555662}"/>
              </a:ext>
            </a:extLst>
          </p:cNvPr>
          <p:cNvSpPr>
            <a:spLocks noGrp="1"/>
          </p:cNvSpPr>
          <p:nvPr>
            <p:ph type="title"/>
          </p:nvPr>
        </p:nvSpPr>
        <p:spPr>
          <a:xfrm>
            <a:off x="609600" y="304800"/>
            <a:ext cx="9906000" cy="617884"/>
          </a:xfrm>
        </p:spPr>
        <p:txBody>
          <a:bodyPr>
            <a:normAutofit fontScale="90000"/>
          </a:bodyPr>
          <a:lstStyle/>
          <a:p>
            <a:r>
              <a:rPr lang="en-US"/>
              <a:t>Data and Measurement Core – Research Strategy</a:t>
            </a:r>
          </a:p>
        </p:txBody>
      </p:sp>
      <p:sp>
        <p:nvSpPr>
          <p:cNvPr id="3" name="Content Placeholder 2">
            <a:extLst>
              <a:ext uri="{FF2B5EF4-FFF2-40B4-BE49-F238E27FC236}">
                <a16:creationId xmlns:a16="http://schemas.microsoft.com/office/drawing/2014/main" id="{DB759443-C282-4DCA-B188-914D21DFAE81}"/>
              </a:ext>
            </a:extLst>
          </p:cNvPr>
          <p:cNvSpPr>
            <a:spLocks noGrp="1"/>
          </p:cNvSpPr>
          <p:nvPr>
            <p:ph idx="1"/>
          </p:nvPr>
        </p:nvSpPr>
        <p:spPr/>
        <p:txBody>
          <a:bodyPr>
            <a:normAutofit/>
          </a:bodyPr>
          <a:lstStyle/>
          <a:p>
            <a:r>
              <a:rPr lang="en-US"/>
              <a:t>Describe plans for:</a:t>
            </a:r>
          </a:p>
          <a:p>
            <a:pPr lvl="1"/>
            <a:r>
              <a:rPr lang="en-US"/>
              <a:t>aligning data collection efforts while minimizing burden on those providing data,</a:t>
            </a:r>
          </a:p>
          <a:p>
            <a:pPr lvl="2"/>
            <a:r>
              <a:rPr lang="en-US"/>
              <a:t>Plan for submission of Paperwork Reduction Act clearance packages</a:t>
            </a:r>
          </a:p>
          <a:p>
            <a:pPr lvl="1"/>
            <a:r>
              <a:rPr lang="en-US"/>
              <a:t>and data standardization, data collection, quality assurance, and data management.</a:t>
            </a:r>
          </a:p>
        </p:txBody>
      </p:sp>
      <p:sp>
        <p:nvSpPr>
          <p:cNvPr id="4" name="Slide Number Placeholder 3">
            <a:extLst>
              <a:ext uri="{FF2B5EF4-FFF2-40B4-BE49-F238E27FC236}">
                <a16:creationId xmlns:a16="http://schemas.microsoft.com/office/drawing/2014/main" id="{4979187C-9E3A-DD80-75DF-B9D8D75E8FDC}"/>
              </a:ext>
            </a:extLst>
          </p:cNvPr>
          <p:cNvSpPr>
            <a:spLocks noGrp="1"/>
          </p:cNvSpPr>
          <p:nvPr>
            <p:ph type="sldNum" sz="quarter" idx="10"/>
          </p:nvPr>
        </p:nvSpPr>
        <p:spPr/>
        <p:txBody>
          <a:bodyPr/>
          <a:lstStyle/>
          <a:p>
            <a:fld id="{85F5B7A5-34A7-4AB0-A34F-A4DF2002FA98}" type="slidenum">
              <a:rPr lang="en-US" smtClean="0"/>
              <a:t>29</a:t>
            </a:fld>
            <a:endParaRPr lang="en-US"/>
          </a:p>
        </p:txBody>
      </p:sp>
    </p:spTree>
    <p:extLst>
      <p:ext uri="{BB962C8B-B14F-4D97-AF65-F5344CB8AC3E}">
        <p14:creationId xmlns:p14="http://schemas.microsoft.com/office/powerpoint/2010/main" val="10117013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072BCA-E0BA-6571-D444-55219537B90F}"/>
              </a:ext>
            </a:extLst>
          </p:cNvPr>
          <p:cNvSpPr>
            <a:spLocks noGrp="1"/>
          </p:cNvSpPr>
          <p:nvPr>
            <p:ph type="title"/>
          </p:nvPr>
        </p:nvSpPr>
        <p:spPr/>
        <p:txBody>
          <a:bodyPr>
            <a:normAutofit fontScale="90000"/>
          </a:bodyPr>
          <a:lstStyle/>
          <a:p>
            <a:r>
              <a:rPr lang="en-US"/>
              <a:t>Reminders</a:t>
            </a:r>
          </a:p>
        </p:txBody>
      </p:sp>
      <p:sp>
        <p:nvSpPr>
          <p:cNvPr id="3" name="Content Placeholder 2">
            <a:extLst>
              <a:ext uri="{FF2B5EF4-FFF2-40B4-BE49-F238E27FC236}">
                <a16:creationId xmlns:a16="http://schemas.microsoft.com/office/drawing/2014/main" id="{DF17F919-D422-0392-D5F2-C55C1690CEF8}"/>
              </a:ext>
            </a:extLst>
          </p:cNvPr>
          <p:cNvSpPr>
            <a:spLocks noGrp="1"/>
          </p:cNvSpPr>
          <p:nvPr>
            <p:ph idx="1"/>
          </p:nvPr>
        </p:nvSpPr>
        <p:spPr/>
        <p:txBody>
          <a:bodyPr/>
          <a:lstStyle/>
          <a:p>
            <a:r>
              <a:rPr lang="en-US"/>
              <a:t>This presentation is being recorded</a:t>
            </a:r>
          </a:p>
          <a:p>
            <a:r>
              <a:rPr lang="en-US"/>
              <a:t>Presentation slides and recording, and FAQs will be posted in about one week:</a:t>
            </a:r>
            <a:endParaRPr lang="en-US" sz="2000"/>
          </a:p>
          <a:p>
            <a:pPr lvl="1"/>
            <a:r>
              <a:rPr lang="en-US" sz="2000" i="0">
                <a:solidFill>
                  <a:srgbClr val="1B1B1B"/>
                </a:solidFill>
                <a:effectLst/>
              </a:rPr>
              <a:t>Notice of Funding Opportunities </a:t>
            </a:r>
            <a:r>
              <a:rPr lang="en-US" sz="2000" i="0">
                <a:solidFill>
                  <a:srgbClr val="1B1B1B"/>
                </a:solidFill>
                <a:effectLst/>
                <a:hlinkClick r:id="rId3"/>
              </a:rPr>
              <a:t>https://www.ahrq.gov/funding/fund-opps/index.html</a:t>
            </a:r>
            <a:r>
              <a:rPr lang="en-US" sz="2000" i="0">
                <a:solidFill>
                  <a:srgbClr val="1B1B1B"/>
                </a:solidFill>
                <a:effectLst/>
              </a:rPr>
              <a:t> </a:t>
            </a:r>
          </a:p>
          <a:p>
            <a:pPr lvl="1"/>
            <a:r>
              <a:rPr lang="en-US" sz="2000"/>
              <a:t>NEC NOFO Technical Assistance Resources page:</a:t>
            </a:r>
          </a:p>
          <a:p>
            <a:pPr marL="631825" lvl="2" indent="0">
              <a:buNone/>
            </a:pPr>
            <a:r>
              <a:rPr lang="en-US">
                <a:hlinkClick r:id="rId4"/>
              </a:rPr>
              <a:t>https://www.ahrq.gov/pcor/healthcare-extension-services/technical-resources.html</a:t>
            </a:r>
            <a:r>
              <a:rPr lang="en-US"/>
              <a:t> </a:t>
            </a:r>
          </a:p>
          <a:p>
            <a:r>
              <a:rPr lang="en-US"/>
              <a:t>NEC NOFO inquiries should be sent to:</a:t>
            </a:r>
          </a:p>
          <a:p>
            <a:pPr marL="347662" lvl="1" indent="0">
              <a:buNone/>
            </a:pPr>
            <a:r>
              <a:rPr lang="en-US" sz="2000">
                <a:hlinkClick r:id="rId5"/>
              </a:rPr>
              <a:t>AHRQ_HES@ahrq.hhs.gov</a:t>
            </a:r>
            <a:r>
              <a:rPr lang="en-US" sz="2000"/>
              <a:t> </a:t>
            </a:r>
          </a:p>
          <a:p>
            <a:r>
              <a:rPr lang="en-US"/>
              <a:t>Technical questions in the chat box will </a:t>
            </a:r>
            <a:r>
              <a:rPr lang="en-US" u="sng"/>
              <a:t>not</a:t>
            </a:r>
            <a:r>
              <a:rPr lang="en-US"/>
              <a:t> be answered and should be submitted via email.</a:t>
            </a:r>
          </a:p>
        </p:txBody>
      </p:sp>
      <p:sp>
        <p:nvSpPr>
          <p:cNvPr id="4" name="Slide Number Placeholder 3">
            <a:extLst>
              <a:ext uri="{FF2B5EF4-FFF2-40B4-BE49-F238E27FC236}">
                <a16:creationId xmlns:a16="http://schemas.microsoft.com/office/drawing/2014/main" id="{FDC5EB8B-876D-AC07-AAAA-AE30542BDEBE}"/>
              </a:ext>
            </a:extLst>
          </p:cNvPr>
          <p:cNvSpPr>
            <a:spLocks noGrp="1"/>
          </p:cNvSpPr>
          <p:nvPr>
            <p:ph type="sldNum" sz="quarter" idx="10"/>
          </p:nvPr>
        </p:nvSpPr>
        <p:spPr/>
        <p:txBody>
          <a:bodyPr/>
          <a:lstStyle/>
          <a:p>
            <a:fld id="{85F5B7A5-34A7-4AB0-A34F-A4DF2002FA98}" type="slidenum">
              <a:rPr lang="en-US" smtClean="0"/>
              <a:t>3</a:t>
            </a:fld>
            <a:endParaRPr lang="en-US"/>
          </a:p>
        </p:txBody>
      </p:sp>
    </p:spTree>
    <p:extLst>
      <p:ext uri="{BB962C8B-B14F-4D97-AF65-F5344CB8AC3E}">
        <p14:creationId xmlns:p14="http://schemas.microsoft.com/office/powerpoint/2010/main" val="267411663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A39F31-4637-DCB3-E7D9-0EC0517DCA63}"/>
              </a:ext>
            </a:extLst>
          </p:cNvPr>
          <p:cNvSpPr>
            <a:spLocks noGrp="1"/>
          </p:cNvSpPr>
          <p:nvPr>
            <p:ph type="title"/>
          </p:nvPr>
        </p:nvSpPr>
        <p:spPr>
          <a:xfrm>
            <a:off x="609600" y="304800"/>
            <a:ext cx="9906000" cy="617884"/>
          </a:xfrm>
        </p:spPr>
        <p:txBody>
          <a:bodyPr>
            <a:normAutofit fontScale="90000"/>
          </a:bodyPr>
          <a:lstStyle/>
          <a:p>
            <a:r>
              <a:rPr lang="en-US"/>
              <a:t>Data and Measurement Core – Research Strategy</a:t>
            </a:r>
          </a:p>
        </p:txBody>
      </p:sp>
      <p:sp>
        <p:nvSpPr>
          <p:cNvPr id="3" name="Content Placeholder 2">
            <a:extLst>
              <a:ext uri="{FF2B5EF4-FFF2-40B4-BE49-F238E27FC236}">
                <a16:creationId xmlns:a16="http://schemas.microsoft.com/office/drawing/2014/main" id="{CC045D95-4A75-DACD-0103-914E190D072D}"/>
              </a:ext>
            </a:extLst>
          </p:cNvPr>
          <p:cNvSpPr>
            <a:spLocks noGrp="1"/>
          </p:cNvSpPr>
          <p:nvPr>
            <p:ph idx="1"/>
          </p:nvPr>
        </p:nvSpPr>
        <p:spPr/>
        <p:txBody>
          <a:bodyPr/>
          <a:lstStyle/>
          <a:p>
            <a:r>
              <a:rPr lang="en-US"/>
              <a:t>Describe proposed processes, measures, and methods for documenting cooperative and NCC activities.</a:t>
            </a:r>
          </a:p>
          <a:p>
            <a:r>
              <a:rPr lang="en-US"/>
              <a:t>Describe proposed surveys and other data collection instruments along with the anticipated frequency of data collection.</a:t>
            </a:r>
          </a:p>
          <a:p>
            <a:r>
              <a:rPr lang="en-US"/>
              <a:t>Describe methods for determining public health and healthcare delivery impacts using secondary data sources detailed in the NOFO.</a:t>
            </a:r>
          </a:p>
          <a:p>
            <a:r>
              <a:rPr lang="en-US"/>
              <a:t>Include a detailed timeline of Core activities and how they relate to the overall NEC timeline.</a:t>
            </a:r>
          </a:p>
        </p:txBody>
      </p:sp>
      <p:sp>
        <p:nvSpPr>
          <p:cNvPr id="4" name="Slide Number Placeholder 3">
            <a:extLst>
              <a:ext uri="{FF2B5EF4-FFF2-40B4-BE49-F238E27FC236}">
                <a16:creationId xmlns:a16="http://schemas.microsoft.com/office/drawing/2014/main" id="{7FA38DE0-15B4-4212-B554-532E2B9CDDD1}"/>
              </a:ext>
            </a:extLst>
          </p:cNvPr>
          <p:cNvSpPr>
            <a:spLocks noGrp="1"/>
          </p:cNvSpPr>
          <p:nvPr>
            <p:ph type="sldNum" sz="quarter" idx="10"/>
          </p:nvPr>
        </p:nvSpPr>
        <p:spPr/>
        <p:txBody>
          <a:bodyPr/>
          <a:lstStyle/>
          <a:p>
            <a:fld id="{85F5B7A5-34A7-4AB0-A34F-A4DF2002FA98}" type="slidenum">
              <a:rPr lang="en-US" smtClean="0"/>
              <a:t>30</a:t>
            </a:fld>
            <a:endParaRPr lang="en-US"/>
          </a:p>
        </p:txBody>
      </p:sp>
    </p:spTree>
    <p:extLst>
      <p:ext uri="{BB962C8B-B14F-4D97-AF65-F5344CB8AC3E}">
        <p14:creationId xmlns:p14="http://schemas.microsoft.com/office/powerpoint/2010/main" val="929069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9E8DA1-FF1E-E161-1D53-906273121A86}"/>
              </a:ext>
            </a:extLst>
          </p:cNvPr>
          <p:cNvSpPr>
            <a:spLocks noGrp="1"/>
          </p:cNvSpPr>
          <p:nvPr>
            <p:ph type="title"/>
          </p:nvPr>
        </p:nvSpPr>
        <p:spPr>
          <a:xfrm>
            <a:off x="1074057" y="376857"/>
            <a:ext cx="9173029" cy="617884"/>
          </a:xfrm>
        </p:spPr>
        <p:txBody>
          <a:bodyPr>
            <a:normAutofit fontScale="90000"/>
          </a:bodyPr>
          <a:lstStyle/>
          <a:p>
            <a:r>
              <a:rPr lang="en-US"/>
              <a:t>Program Monitoring and Feedback Core – Main Function</a:t>
            </a:r>
          </a:p>
        </p:txBody>
      </p:sp>
      <p:sp>
        <p:nvSpPr>
          <p:cNvPr id="3" name="Content Placeholder 2">
            <a:extLst>
              <a:ext uri="{FF2B5EF4-FFF2-40B4-BE49-F238E27FC236}">
                <a16:creationId xmlns:a16="http://schemas.microsoft.com/office/drawing/2014/main" id="{25F3B2F5-050E-F21F-1BDE-BFD9B0528920}"/>
              </a:ext>
            </a:extLst>
          </p:cNvPr>
          <p:cNvSpPr>
            <a:spLocks noGrp="1"/>
          </p:cNvSpPr>
          <p:nvPr>
            <p:ph idx="1"/>
          </p:nvPr>
        </p:nvSpPr>
        <p:spPr/>
        <p:txBody>
          <a:bodyPr/>
          <a:lstStyle/>
          <a:p>
            <a:r>
              <a:rPr lang="en-US"/>
              <a:t>Collect implementation and process data from cooperatives and the NCC to inform rapid-cycle evaluation, ongoing program improvement, and the regular reports created by the Program Assessment and Dissemination Core.</a:t>
            </a:r>
          </a:p>
        </p:txBody>
      </p:sp>
      <p:sp>
        <p:nvSpPr>
          <p:cNvPr id="4" name="Slide Number Placeholder 3">
            <a:extLst>
              <a:ext uri="{FF2B5EF4-FFF2-40B4-BE49-F238E27FC236}">
                <a16:creationId xmlns:a16="http://schemas.microsoft.com/office/drawing/2014/main" id="{B90F4993-51F8-1FB4-FE51-446CF2945F5B}"/>
              </a:ext>
            </a:extLst>
          </p:cNvPr>
          <p:cNvSpPr>
            <a:spLocks noGrp="1"/>
          </p:cNvSpPr>
          <p:nvPr>
            <p:ph type="sldNum" sz="quarter" idx="10"/>
          </p:nvPr>
        </p:nvSpPr>
        <p:spPr/>
        <p:txBody>
          <a:bodyPr/>
          <a:lstStyle/>
          <a:p>
            <a:fld id="{85F5B7A5-34A7-4AB0-A34F-A4DF2002FA98}" type="slidenum">
              <a:rPr lang="en-US" smtClean="0"/>
              <a:t>31</a:t>
            </a:fld>
            <a:endParaRPr lang="en-US"/>
          </a:p>
        </p:txBody>
      </p:sp>
    </p:spTree>
    <p:extLst>
      <p:ext uri="{BB962C8B-B14F-4D97-AF65-F5344CB8AC3E}">
        <p14:creationId xmlns:p14="http://schemas.microsoft.com/office/powerpoint/2010/main" val="9696195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DD9947-1C5B-702F-6AAC-B43A83328DD0}"/>
              </a:ext>
            </a:extLst>
          </p:cNvPr>
          <p:cNvSpPr>
            <a:spLocks noGrp="1"/>
          </p:cNvSpPr>
          <p:nvPr>
            <p:ph type="title"/>
          </p:nvPr>
        </p:nvSpPr>
        <p:spPr>
          <a:xfrm>
            <a:off x="798286" y="304800"/>
            <a:ext cx="8897257" cy="617884"/>
          </a:xfrm>
        </p:spPr>
        <p:txBody>
          <a:bodyPr>
            <a:normAutofit fontScale="90000"/>
          </a:bodyPr>
          <a:lstStyle/>
          <a:p>
            <a:r>
              <a:rPr lang="en-US"/>
              <a:t>Program Monitoring and Feedback Core – Research Strategy</a:t>
            </a:r>
          </a:p>
        </p:txBody>
      </p:sp>
      <p:sp>
        <p:nvSpPr>
          <p:cNvPr id="3" name="Content Placeholder 2">
            <a:extLst>
              <a:ext uri="{FF2B5EF4-FFF2-40B4-BE49-F238E27FC236}">
                <a16:creationId xmlns:a16="http://schemas.microsoft.com/office/drawing/2014/main" id="{2CC3FF5B-8C94-C986-21B1-6CC91B1B6654}"/>
              </a:ext>
            </a:extLst>
          </p:cNvPr>
          <p:cNvSpPr>
            <a:spLocks noGrp="1"/>
          </p:cNvSpPr>
          <p:nvPr>
            <p:ph idx="1"/>
          </p:nvPr>
        </p:nvSpPr>
        <p:spPr/>
        <p:txBody>
          <a:bodyPr/>
          <a:lstStyle/>
          <a:p>
            <a:r>
              <a:rPr lang="en-US"/>
              <a:t>Describe plans for program monitoring and data collection to support NEC goals and objectives.</a:t>
            </a:r>
          </a:p>
          <a:p>
            <a:pPr lvl="1"/>
            <a:r>
              <a:rPr lang="en-US"/>
              <a:t>Include plans for, at least annual, cooperative grantee site visits.</a:t>
            </a:r>
          </a:p>
          <a:p>
            <a:r>
              <a:rPr lang="en-US"/>
              <a:t>Describe how these data will inform rapid cycle evaluation and ongoing program improvement.</a:t>
            </a:r>
          </a:p>
          <a:p>
            <a:pPr lvl="1"/>
            <a:r>
              <a:rPr lang="en-US"/>
              <a:t>Include methods for rapid data analysis and at least quarterly feedback of data to NCC, cooperatives, and AHRQ.</a:t>
            </a:r>
          </a:p>
          <a:p>
            <a:r>
              <a:rPr lang="en-US"/>
              <a:t>Include a detailed timeline of Core activities and how they relate to the overall NEC timeline. </a:t>
            </a:r>
          </a:p>
        </p:txBody>
      </p:sp>
      <p:sp>
        <p:nvSpPr>
          <p:cNvPr id="4" name="Slide Number Placeholder 3">
            <a:extLst>
              <a:ext uri="{FF2B5EF4-FFF2-40B4-BE49-F238E27FC236}">
                <a16:creationId xmlns:a16="http://schemas.microsoft.com/office/drawing/2014/main" id="{AA92BF2C-3C66-06EC-8AF7-0B7F110D0A69}"/>
              </a:ext>
            </a:extLst>
          </p:cNvPr>
          <p:cNvSpPr>
            <a:spLocks noGrp="1"/>
          </p:cNvSpPr>
          <p:nvPr>
            <p:ph type="sldNum" sz="quarter" idx="10"/>
          </p:nvPr>
        </p:nvSpPr>
        <p:spPr/>
        <p:txBody>
          <a:bodyPr/>
          <a:lstStyle/>
          <a:p>
            <a:fld id="{85F5B7A5-34A7-4AB0-A34F-A4DF2002FA98}" type="slidenum">
              <a:rPr lang="en-US" smtClean="0"/>
              <a:t>32</a:t>
            </a:fld>
            <a:endParaRPr lang="en-US"/>
          </a:p>
        </p:txBody>
      </p:sp>
    </p:spTree>
    <p:extLst>
      <p:ext uri="{BB962C8B-B14F-4D97-AF65-F5344CB8AC3E}">
        <p14:creationId xmlns:p14="http://schemas.microsoft.com/office/powerpoint/2010/main" val="39308312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880BB8-0A47-DE67-935C-F37D141B0994}"/>
              </a:ext>
            </a:extLst>
          </p:cNvPr>
          <p:cNvSpPr>
            <a:spLocks noGrp="1"/>
          </p:cNvSpPr>
          <p:nvPr>
            <p:ph type="title"/>
          </p:nvPr>
        </p:nvSpPr>
        <p:spPr>
          <a:xfrm>
            <a:off x="478971" y="304800"/>
            <a:ext cx="10036629" cy="617884"/>
          </a:xfrm>
        </p:spPr>
        <p:txBody>
          <a:bodyPr>
            <a:normAutofit fontScale="90000"/>
          </a:bodyPr>
          <a:lstStyle/>
          <a:p>
            <a:r>
              <a:rPr lang="en-US"/>
              <a:t>Program Assessment and Dissemination Core – Main Functions</a:t>
            </a:r>
          </a:p>
        </p:txBody>
      </p:sp>
      <p:sp>
        <p:nvSpPr>
          <p:cNvPr id="3" name="Content Placeholder 2">
            <a:extLst>
              <a:ext uri="{FF2B5EF4-FFF2-40B4-BE49-F238E27FC236}">
                <a16:creationId xmlns:a16="http://schemas.microsoft.com/office/drawing/2014/main" id="{022B01D0-EC69-061B-2C86-33A794D4EDB9}"/>
              </a:ext>
            </a:extLst>
          </p:cNvPr>
          <p:cNvSpPr>
            <a:spLocks noGrp="1"/>
          </p:cNvSpPr>
          <p:nvPr>
            <p:ph idx="1"/>
          </p:nvPr>
        </p:nvSpPr>
        <p:spPr/>
        <p:txBody>
          <a:bodyPr/>
          <a:lstStyle/>
          <a:p>
            <a:r>
              <a:rPr lang="en-US" dirty="0"/>
              <a:t>Analyze data to assess program implementation, process, and impact.</a:t>
            </a:r>
          </a:p>
          <a:p>
            <a:r>
              <a:rPr lang="en-US" dirty="0"/>
              <a:t>Provide and disseminate to NCC, cooperatives, AHRQ, and the public, regular reports summarizing formative and summative assessments of the HES program.</a:t>
            </a:r>
          </a:p>
        </p:txBody>
      </p:sp>
      <p:sp>
        <p:nvSpPr>
          <p:cNvPr id="4" name="Slide Number Placeholder 3">
            <a:extLst>
              <a:ext uri="{FF2B5EF4-FFF2-40B4-BE49-F238E27FC236}">
                <a16:creationId xmlns:a16="http://schemas.microsoft.com/office/drawing/2014/main" id="{BB27BE40-4845-F230-4F0C-0A87C3A5F071}"/>
              </a:ext>
            </a:extLst>
          </p:cNvPr>
          <p:cNvSpPr>
            <a:spLocks noGrp="1"/>
          </p:cNvSpPr>
          <p:nvPr>
            <p:ph type="sldNum" sz="quarter" idx="10"/>
          </p:nvPr>
        </p:nvSpPr>
        <p:spPr/>
        <p:txBody>
          <a:bodyPr/>
          <a:lstStyle/>
          <a:p>
            <a:fld id="{85F5B7A5-34A7-4AB0-A34F-A4DF2002FA98}" type="slidenum">
              <a:rPr lang="en-US" smtClean="0"/>
              <a:t>33</a:t>
            </a:fld>
            <a:endParaRPr lang="en-US"/>
          </a:p>
        </p:txBody>
      </p:sp>
    </p:spTree>
    <p:extLst>
      <p:ext uri="{BB962C8B-B14F-4D97-AF65-F5344CB8AC3E}">
        <p14:creationId xmlns:p14="http://schemas.microsoft.com/office/powerpoint/2010/main" val="212991327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B43E28-2F36-7DCD-798A-76AADA631139}"/>
              </a:ext>
            </a:extLst>
          </p:cNvPr>
          <p:cNvSpPr>
            <a:spLocks noGrp="1"/>
          </p:cNvSpPr>
          <p:nvPr>
            <p:ph type="title"/>
          </p:nvPr>
        </p:nvSpPr>
        <p:spPr>
          <a:xfrm>
            <a:off x="449943" y="304800"/>
            <a:ext cx="10065657" cy="617884"/>
          </a:xfrm>
        </p:spPr>
        <p:txBody>
          <a:bodyPr>
            <a:normAutofit fontScale="90000"/>
          </a:bodyPr>
          <a:lstStyle/>
          <a:p>
            <a:r>
              <a:rPr lang="en-US"/>
              <a:t>Program Assessment and Dissemination Core – Research Strategy</a:t>
            </a:r>
          </a:p>
        </p:txBody>
      </p:sp>
      <p:sp>
        <p:nvSpPr>
          <p:cNvPr id="3" name="Content Placeholder 2">
            <a:extLst>
              <a:ext uri="{FF2B5EF4-FFF2-40B4-BE49-F238E27FC236}">
                <a16:creationId xmlns:a16="http://schemas.microsoft.com/office/drawing/2014/main" id="{46F51B26-C3D3-5B2C-4D10-66D349799CAF}"/>
              </a:ext>
            </a:extLst>
          </p:cNvPr>
          <p:cNvSpPr>
            <a:spLocks noGrp="1"/>
          </p:cNvSpPr>
          <p:nvPr>
            <p:ph idx="1"/>
          </p:nvPr>
        </p:nvSpPr>
        <p:spPr/>
        <p:txBody>
          <a:bodyPr vert="horz" lIns="91440" tIns="45720" rIns="91440" bIns="45720" rtlCol="0" anchor="t">
            <a:normAutofit lnSpcReduction="10000"/>
          </a:bodyPr>
          <a:lstStyle/>
          <a:p>
            <a:r>
              <a:rPr lang="en-US" dirty="0"/>
              <a:t>Describe:</a:t>
            </a:r>
          </a:p>
          <a:p>
            <a:pPr lvl="1" indent="-337820"/>
            <a:r>
              <a:rPr lang="en-US" dirty="0"/>
              <a:t>Plans for identifying or developing multi-method rapid-cycle approaches to analyzing implementation process and impact data.</a:t>
            </a:r>
            <a:endParaRPr lang="en-US" dirty="0">
              <a:cs typeface="Arial"/>
            </a:endParaRPr>
          </a:p>
          <a:p>
            <a:pPr lvl="1" indent="-337820"/>
            <a:r>
              <a:rPr lang="en-US" dirty="0"/>
              <a:t>Data collection methods and management</a:t>
            </a:r>
            <a:endParaRPr lang="en-US" dirty="0">
              <a:cs typeface="Arial"/>
            </a:endParaRPr>
          </a:p>
          <a:p>
            <a:pPr lvl="1" indent="-337820"/>
            <a:r>
              <a:rPr lang="en-US" dirty="0"/>
              <a:t>Cadence, schedule, and potential content of formative and summative assessments.</a:t>
            </a:r>
            <a:endParaRPr lang="en-US" dirty="0">
              <a:cs typeface="Arial"/>
            </a:endParaRPr>
          </a:p>
          <a:p>
            <a:pPr lvl="1" indent="-337820"/>
            <a:r>
              <a:rPr lang="en-US" dirty="0"/>
              <a:t>Plans for disseminating evaluation findings and self-monitoring data reports to cooperative, NCC, AHRQ, and external audiences.</a:t>
            </a:r>
            <a:endParaRPr lang="en-US" dirty="0">
              <a:cs typeface="Arial"/>
            </a:endParaRPr>
          </a:p>
          <a:p>
            <a:pPr lvl="1" indent="-337820"/>
            <a:r>
              <a:rPr lang="en-US" dirty="0"/>
              <a:t>Plans for creation of public use datasets.</a:t>
            </a:r>
            <a:endParaRPr lang="en-US" dirty="0">
              <a:cs typeface="Arial"/>
            </a:endParaRPr>
          </a:p>
          <a:p>
            <a:r>
              <a:rPr lang="en-US" dirty="0"/>
              <a:t>Include a detailed timeline </a:t>
            </a:r>
            <a:r>
              <a:rPr lang="en-US"/>
              <a:t>of core </a:t>
            </a:r>
            <a:r>
              <a:rPr lang="en-US" dirty="0"/>
              <a:t>activities and how they relate to the overall NEC timeline. </a:t>
            </a:r>
            <a:endParaRPr lang="en-US" dirty="0">
              <a:cs typeface="Arial"/>
            </a:endParaRPr>
          </a:p>
          <a:p>
            <a:pPr lvl="1" indent="-337820"/>
            <a:endParaRPr lang="en-US" dirty="0">
              <a:cs typeface="Arial"/>
            </a:endParaRPr>
          </a:p>
        </p:txBody>
      </p:sp>
      <p:sp>
        <p:nvSpPr>
          <p:cNvPr id="4" name="Slide Number Placeholder 3">
            <a:extLst>
              <a:ext uri="{FF2B5EF4-FFF2-40B4-BE49-F238E27FC236}">
                <a16:creationId xmlns:a16="http://schemas.microsoft.com/office/drawing/2014/main" id="{6C7A7D7A-FC54-0726-57BF-202072F7DEC8}"/>
              </a:ext>
            </a:extLst>
          </p:cNvPr>
          <p:cNvSpPr>
            <a:spLocks noGrp="1"/>
          </p:cNvSpPr>
          <p:nvPr>
            <p:ph type="sldNum" sz="quarter" idx="10"/>
          </p:nvPr>
        </p:nvSpPr>
        <p:spPr/>
        <p:txBody>
          <a:bodyPr/>
          <a:lstStyle/>
          <a:p>
            <a:fld id="{85F5B7A5-34A7-4AB0-A34F-A4DF2002FA98}" type="slidenum">
              <a:rPr lang="en-US" smtClean="0"/>
              <a:t>34</a:t>
            </a:fld>
            <a:endParaRPr lang="en-US"/>
          </a:p>
        </p:txBody>
      </p:sp>
    </p:spTree>
    <p:extLst>
      <p:ext uri="{BB962C8B-B14F-4D97-AF65-F5344CB8AC3E}">
        <p14:creationId xmlns:p14="http://schemas.microsoft.com/office/powerpoint/2010/main" val="345174637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DFFBCD-BE11-6972-18B6-E6A8707BB2C9}"/>
              </a:ext>
            </a:extLst>
          </p:cNvPr>
          <p:cNvSpPr>
            <a:spLocks noGrp="1"/>
          </p:cNvSpPr>
          <p:nvPr>
            <p:ph type="title"/>
          </p:nvPr>
        </p:nvSpPr>
        <p:spPr/>
        <p:txBody>
          <a:bodyPr>
            <a:normAutofit fontScale="90000"/>
          </a:bodyPr>
          <a:lstStyle/>
          <a:p>
            <a:r>
              <a:rPr lang="en-US" dirty="0"/>
              <a:t>Application Review Information</a:t>
            </a:r>
            <a:br>
              <a:rPr lang="en-US" dirty="0"/>
            </a:br>
            <a:endParaRPr lang="en-US" dirty="0"/>
          </a:p>
        </p:txBody>
      </p:sp>
      <p:sp>
        <p:nvSpPr>
          <p:cNvPr id="3" name="Content Placeholder 2">
            <a:extLst>
              <a:ext uri="{FF2B5EF4-FFF2-40B4-BE49-F238E27FC236}">
                <a16:creationId xmlns:a16="http://schemas.microsoft.com/office/drawing/2014/main" id="{5A04E068-6542-460C-6CE6-EA819B917508}"/>
              </a:ext>
            </a:extLst>
          </p:cNvPr>
          <p:cNvSpPr>
            <a:spLocks noGrp="1"/>
          </p:cNvSpPr>
          <p:nvPr>
            <p:ph idx="1"/>
          </p:nvPr>
        </p:nvSpPr>
        <p:spPr/>
        <p:txBody>
          <a:bodyPr/>
          <a:lstStyle/>
          <a:p>
            <a:pPr marL="0" indent="0" algn="ctr">
              <a:buNone/>
            </a:pPr>
            <a:endParaRPr lang="en-US" dirty="0"/>
          </a:p>
          <a:p>
            <a:pPr marL="0" indent="0" algn="ctr">
              <a:buNone/>
            </a:pPr>
            <a:endParaRPr lang="en-US" dirty="0"/>
          </a:p>
          <a:p>
            <a:pPr marL="0" indent="0" algn="ctr">
              <a:buNone/>
            </a:pPr>
            <a:endParaRPr lang="en-US" dirty="0"/>
          </a:p>
          <a:p>
            <a:pPr marL="0" indent="0" algn="ctr">
              <a:buNone/>
            </a:pPr>
            <a:r>
              <a:rPr lang="en-US" dirty="0"/>
              <a:t>Application Review Information</a:t>
            </a:r>
          </a:p>
        </p:txBody>
      </p:sp>
      <p:sp>
        <p:nvSpPr>
          <p:cNvPr id="4" name="Slide Number Placeholder 3">
            <a:extLst>
              <a:ext uri="{FF2B5EF4-FFF2-40B4-BE49-F238E27FC236}">
                <a16:creationId xmlns:a16="http://schemas.microsoft.com/office/drawing/2014/main" id="{BE14D6C5-0617-B7D5-D60D-42ACDF8995A7}"/>
              </a:ext>
            </a:extLst>
          </p:cNvPr>
          <p:cNvSpPr>
            <a:spLocks noGrp="1"/>
          </p:cNvSpPr>
          <p:nvPr>
            <p:ph type="sldNum" sz="quarter" idx="10"/>
          </p:nvPr>
        </p:nvSpPr>
        <p:spPr/>
        <p:txBody>
          <a:bodyPr/>
          <a:lstStyle/>
          <a:p>
            <a:fld id="{85F5B7A5-34A7-4AB0-A34F-A4DF2002FA98}" type="slidenum">
              <a:rPr lang="en-US" smtClean="0"/>
              <a:t>35</a:t>
            </a:fld>
            <a:endParaRPr lang="en-US"/>
          </a:p>
        </p:txBody>
      </p:sp>
    </p:spTree>
    <p:extLst>
      <p:ext uri="{BB962C8B-B14F-4D97-AF65-F5344CB8AC3E}">
        <p14:creationId xmlns:p14="http://schemas.microsoft.com/office/powerpoint/2010/main" val="288539375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14EB05-C8F6-CB84-1AB1-1BEF4F88EB64}"/>
              </a:ext>
            </a:extLst>
          </p:cNvPr>
          <p:cNvSpPr>
            <a:spLocks noGrp="1"/>
          </p:cNvSpPr>
          <p:nvPr>
            <p:ph type="title"/>
          </p:nvPr>
        </p:nvSpPr>
        <p:spPr/>
        <p:txBody>
          <a:bodyPr>
            <a:normAutofit fontScale="90000"/>
          </a:bodyPr>
          <a:lstStyle/>
          <a:p>
            <a:r>
              <a:rPr lang="en-US"/>
              <a:t>Review Criteria</a:t>
            </a:r>
          </a:p>
        </p:txBody>
      </p:sp>
      <p:sp>
        <p:nvSpPr>
          <p:cNvPr id="3" name="Content Placeholder 2">
            <a:extLst>
              <a:ext uri="{FF2B5EF4-FFF2-40B4-BE49-F238E27FC236}">
                <a16:creationId xmlns:a16="http://schemas.microsoft.com/office/drawing/2014/main" id="{BEECF35F-2D44-4E39-7019-B1ECD5BAE686}"/>
              </a:ext>
            </a:extLst>
          </p:cNvPr>
          <p:cNvSpPr>
            <a:spLocks noGrp="1"/>
          </p:cNvSpPr>
          <p:nvPr>
            <p:ph idx="1"/>
          </p:nvPr>
        </p:nvSpPr>
        <p:spPr/>
        <p:txBody>
          <a:bodyPr>
            <a:normAutofit lnSpcReduction="10000"/>
          </a:bodyPr>
          <a:lstStyle/>
          <a:p>
            <a:pPr>
              <a:spcBef>
                <a:spcPts val="600"/>
              </a:spcBef>
            </a:pPr>
            <a:r>
              <a:rPr lang="en-US" sz="3000" b="1"/>
              <a:t>Administrative criteria</a:t>
            </a:r>
            <a:endParaRPr lang="en-US" sz="3000">
              <a:cs typeface="Arial"/>
            </a:endParaRPr>
          </a:p>
          <a:p>
            <a:pPr lvl="1" indent="-337820">
              <a:spcBef>
                <a:spcPts val="600"/>
              </a:spcBef>
            </a:pPr>
            <a:r>
              <a:rPr lang="en-US" sz="2600"/>
              <a:t>Upon receipt, applications will be evaluated for completeness and responsiveness.</a:t>
            </a:r>
            <a:endParaRPr lang="en-US" sz="2600">
              <a:cs typeface="Arial"/>
            </a:endParaRPr>
          </a:p>
          <a:p>
            <a:pPr lvl="1" indent="-337820">
              <a:spcBef>
                <a:spcPts val="600"/>
              </a:spcBef>
            </a:pPr>
            <a:r>
              <a:rPr lang="en-US" sz="2600"/>
              <a:t>Incomplete and/or non-responsive applications or applications not following instructions given in this NOFO will not be reviewed</a:t>
            </a:r>
            <a:r>
              <a:rPr lang="en-US"/>
              <a:t>.</a:t>
            </a:r>
            <a:endParaRPr lang="en-US">
              <a:cs typeface="Arial"/>
            </a:endParaRPr>
          </a:p>
          <a:p>
            <a:pPr>
              <a:spcBef>
                <a:spcPts val="600"/>
              </a:spcBef>
            </a:pPr>
            <a:r>
              <a:rPr lang="en-US" sz="3000" b="1"/>
              <a:t>Merit review criteria</a:t>
            </a:r>
          </a:p>
          <a:p>
            <a:pPr lvl="1" indent="-337820">
              <a:spcBef>
                <a:spcPts val="600"/>
              </a:spcBef>
            </a:pPr>
            <a:r>
              <a:rPr lang="en-US" sz="2600"/>
              <a:t>Scored review criteria</a:t>
            </a:r>
            <a:endParaRPr lang="en-US" sz="2600">
              <a:cs typeface="Arial"/>
            </a:endParaRPr>
          </a:p>
          <a:p>
            <a:pPr lvl="1" indent="-337820">
              <a:spcBef>
                <a:spcPts val="600"/>
              </a:spcBef>
            </a:pPr>
            <a:r>
              <a:rPr lang="en-US" sz="2600"/>
              <a:t>Additional review criteria</a:t>
            </a:r>
          </a:p>
          <a:p>
            <a:pPr indent="-337820">
              <a:spcBef>
                <a:spcPts val="600"/>
              </a:spcBef>
            </a:pPr>
            <a:r>
              <a:rPr lang="en-US" sz="3000" b="1"/>
              <a:t>Review by Special Emphasis Panel (SEP)</a:t>
            </a:r>
          </a:p>
          <a:p>
            <a:pPr lvl="1" indent="-337820">
              <a:spcBef>
                <a:spcPts val="600"/>
              </a:spcBef>
            </a:pPr>
            <a:r>
              <a:rPr lang="en-US" sz="2600"/>
              <a:t>Not regular AHRQ Study Section</a:t>
            </a:r>
            <a:endParaRPr lang="en-US" sz="2600">
              <a:cs typeface="Arial"/>
            </a:endParaRPr>
          </a:p>
          <a:p>
            <a:pPr marL="0" indent="0">
              <a:buNone/>
            </a:pPr>
            <a:endParaRPr lang="en-US"/>
          </a:p>
        </p:txBody>
      </p:sp>
      <p:sp>
        <p:nvSpPr>
          <p:cNvPr id="4" name="Slide Number Placeholder 3">
            <a:extLst>
              <a:ext uri="{FF2B5EF4-FFF2-40B4-BE49-F238E27FC236}">
                <a16:creationId xmlns:a16="http://schemas.microsoft.com/office/drawing/2014/main" id="{6A24A68B-CC0E-E4A5-D0E0-654F136EC8C9}"/>
              </a:ext>
            </a:extLst>
          </p:cNvPr>
          <p:cNvSpPr>
            <a:spLocks noGrp="1"/>
          </p:cNvSpPr>
          <p:nvPr>
            <p:ph type="sldNum" sz="quarter" idx="10"/>
          </p:nvPr>
        </p:nvSpPr>
        <p:spPr/>
        <p:txBody>
          <a:bodyPr/>
          <a:lstStyle/>
          <a:p>
            <a:fld id="{85F5B7A5-34A7-4AB0-A34F-A4DF2002FA98}" type="slidenum">
              <a:rPr lang="en-US" smtClean="0"/>
              <a:t>36</a:t>
            </a:fld>
            <a:endParaRPr lang="en-US"/>
          </a:p>
        </p:txBody>
      </p:sp>
    </p:spTree>
    <p:extLst>
      <p:ext uri="{BB962C8B-B14F-4D97-AF65-F5344CB8AC3E}">
        <p14:creationId xmlns:p14="http://schemas.microsoft.com/office/powerpoint/2010/main" val="241953463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5B466D-AA55-DD3B-B310-8F9E266BCAD6}"/>
              </a:ext>
            </a:extLst>
          </p:cNvPr>
          <p:cNvSpPr>
            <a:spLocks noGrp="1"/>
          </p:cNvSpPr>
          <p:nvPr>
            <p:ph type="title"/>
          </p:nvPr>
        </p:nvSpPr>
        <p:spPr/>
        <p:txBody>
          <a:bodyPr>
            <a:normAutofit fontScale="90000"/>
          </a:bodyPr>
          <a:lstStyle/>
          <a:p>
            <a:r>
              <a:rPr lang="en-US"/>
              <a:t>Overall Impact</a:t>
            </a:r>
          </a:p>
        </p:txBody>
      </p:sp>
      <p:sp>
        <p:nvSpPr>
          <p:cNvPr id="3" name="Content Placeholder 2">
            <a:extLst>
              <a:ext uri="{FF2B5EF4-FFF2-40B4-BE49-F238E27FC236}">
                <a16:creationId xmlns:a16="http://schemas.microsoft.com/office/drawing/2014/main" id="{8EB15381-AA25-D81E-623F-01E35B0AE0EA}"/>
              </a:ext>
            </a:extLst>
          </p:cNvPr>
          <p:cNvSpPr>
            <a:spLocks noGrp="1"/>
          </p:cNvSpPr>
          <p:nvPr>
            <p:ph idx="1"/>
          </p:nvPr>
        </p:nvSpPr>
        <p:spPr/>
        <p:txBody>
          <a:bodyPr/>
          <a:lstStyle/>
          <a:p>
            <a:r>
              <a:rPr lang="en-US"/>
              <a:t>Reviewers will provide an overall impact score to reflect their assessment of the likelihood for the NEC to exert a sustained, powerful influence on the research field(s) involved, in consideration of the following review criteria and additional review criteria.</a:t>
            </a:r>
          </a:p>
        </p:txBody>
      </p:sp>
      <p:sp>
        <p:nvSpPr>
          <p:cNvPr id="4" name="Slide Number Placeholder 3">
            <a:extLst>
              <a:ext uri="{FF2B5EF4-FFF2-40B4-BE49-F238E27FC236}">
                <a16:creationId xmlns:a16="http://schemas.microsoft.com/office/drawing/2014/main" id="{915EDB91-3A0D-7DFE-36D7-1523A4D06E83}"/>
              </a:ext>
            </a:extLst>
          </p:cNvPr>
          <p:cNvSpPr>
            <a:spLocks noGrp="1"/>
          </p:cNvSpPr>
          <p:nvPr>
            <p:ph type="sldNum" sz="quarter" idx="10"/>
          </p:nvPr>
        </p:nvSpPr>
        <p:spPr/>
        <p:txBody>
          <a:bodyPr/>
          <a:lstStyle/>
          <a:p>
            <a:fld id="{85F5B7A5-34A7-4AB0-A34F-A4DF2002FA98}" type="slidenum">
              <a:rPr lang="en-US" smtClean="0"/>
              <a:t>37</a:t>
            </a:fld>
            <a:endParaRPr lang="en-US"/>
          </a:p>
        </p:txBody>
      </p:sp>
    </p:spTree>
    <p:extLst>
      <p:ext uri="{BB962C8B-B14F-4D97-AF65-F5344CB8AC3E}">
        <p14:creationId xmlns:p14="http://schemas.microsoft.com/office/powerpoint/2010/main" val="138535069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631897-5A48-8BD4-81CC-266C484EBECB}"/>
              </a:ext>
            </a:extLst>
          </p:cNvPr>
          <p:cNvSpPr>
            <a:spLocks noGrp="1"/>
          </p:cNvSpPr>
          <p:nvPr>
            <p:ph type="title"/>
          </p:nvPr>
        </p:nvSpPr>
        <p:spPr/>
        <p:txBody>
          <a:bodyPr>
            <a:normAutofit fontScale="90000"/>
          </a:bodyPr>
          <a:lstStyle/>
          <a:p>
            <a:r>
              <a:rPr lang="en-US"/>
              <a:t>Scored Review Criteria – Overall</a:t>
            </a:r>
          </a:p>
        </p:txBody>
      </p:sp>
      <p:sp>
        <p:nvSpPr>
          <p:cNvPr id="3" name="Content Placeholder 2">
            <a:extLst>
              <a:ext uri="{FF2B5EF4-FFF2-40B4-BE49-F238E27FC236}">
                <a16:creationId xmlns:a16="http://schemas.microsoft.com/office/drawing/2014/main" id="{0A5EC49B-8658-39D0-681B-4CBC4FC86FB3}"/>
              </a:ext>
            </a:extLst>
          </p:cNvPr>
          <p:cNvSpPr>
            <a:spLocks noGrp="1"/>
          </p:cNvSpPr>
          <p:nvPr>
            <p:ph idx="1"/>
          </p:nvPr>
        </p:nvSpPr>
        <p:spPr/>
        <p:txBody>
          <a:bodyPr/>
          <a:lstStyle/>
          <a:p>
            <a:r>
              <a:rPr lang="en-US" b="1"/>
              <a:t>Significance</a:t>
            </a:r>
          </a:p>
          <a:p>
            <a:r>
              <a:rPr lang="en-US" b="1"/>
              <a:t>Investigator(s)</a:t>
            </a:r>
          </a:p>
          <a:p>
            <a:r>
              <a:rPr lang="en-US" b="1"/>
              <a:t>Innovation</a:t>
            </a:r>
          </a:p>
          <a:p>
            <a:r>
              <a:rPr lang="en-US" b="1"/>
              <a:t>Approach</a:t>
            </a:r>
          </a:p>
          <a:p>
            <a:r>
              <a:rPr lang="en-US" b="1"/>
              <a:t>Environment</a:t>
            </a:r>
          </a:p>
          <a:p>
            <a:pPr lvl="1"/>
            <a:r>
              <a:rPr lang="en-US"/>
              <a:t>An application does not need to be strong in all categories to be judged likely to have major scientific impact. </a:t>
            </a:r>
          </a:p>
          <a:p>
            <a:pPr lvl="2"/>
            <a:r>
              <a:rPr lang="en-US"/>
              <a:t>For example, a project that by its nature is not innovative may be essential to advance a field.</a:t>
            </a:r>
          </a:p>
        </p:txBody>
      </p:sp>
      <p:sp>
        <p:nvSpPr>
          <p:cNvPr id="4" name="Slide Number Placeholder 3">
            <a:extLst>
              <a:ext uri="{FF2B5EF4-FFF2-40B4-BE49-F238E27FC236}">
                <a16:creationId xmlns:a16="http://schemas.microsoft.com/office/drawing/2014/main" id="{6FF6E7B2-F488-2D85-7077-4C603C7FDDA1}"/>
              </a:ext>
            </a:extLst>
          </p:cNvPr>
          <p:cNvSpPr>
            <a:spLocks noGrp="1"/>
          </p:cNvSpPr>
          <p:nvPr>
            <p:ph type="sldNum" sz="quarter" idx="10"/>
          </p:nvPr>
        </p:nvSpPr>
        <p:spPr/>
        <p:txBody>
          <a:bodyPr/>
          <a:lstStyle/>
          <a:p>
            <a:fld id="{85F5B7A5-34A7-4AB0-A34F-A4DF2002FA98}" type="slidenum">
              <a:rPr lang="en-US" smtClean="0"/>
              <a:t>38</a:t>
            </a:fld>
            <a:endParaRPr lang="en-US"/>
          </a:p>
        </p:txBody>
      </p:sp>
    </p:spTree>
    <p:extLst>
      <p:ext uri="{BB962C8B-B14F-4D97-AF65-F5344CB8AC3E}">
        <p14:creationId xmlns:p14="http://schemas.microsoft.com/office/powerpoint/2010/main" val="28101711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6D6BC6-D732-F65F-3D7A-188CF68179BE}"/>
              </a:ext>
            </a:extLst>
          </p:cNvPr>
          <p:cNvSpPr>
            <a:spLocks noGrp="1"/>
          </p:cNvSpPr>
          <p:nvPr>
            <p:ph type="title"/>
          </p:nvPr>
        </p:nvSpPr>
        <p:spPr>
          <a:xfrm>
            <a:off x="435429" y="304800"/>
            <a:ext cx="10080171" cy="617884"/>
          </a:xfrm>
        </p:spPr>
        <p:txBody>
          <a:bodyPr>
            <a:normAutofit fontScale="90000"/>
          </a:bodyPr>
          <a:lstStyle/>
          <a:p>
            <a:r>
              <a:rPr lang="en-US"/>
              <a:t>Scored Standard Review Criteria – </a:t>
            </a:r>
            <a:br>
              <a:rPr lang="en-US"/>
            </a:br>
            <a:r>
              <a:rPr lang="en-US"/>
              <a:t>Overall: Significance</a:t>
            </a:r>
          </a:p>
        </p:txBody>
      </p:sp>
      <p:sp>
        <p:nvSpPr>
          <p:cNvPr id="3" name="Content Placeholder 2">
            <a:extLst>
              <a:ext uri="{FF2B5EF4-FFF2-40B4-BE49-F238E27FC236}">
                <a16:creationId xmlns:a16="http://schemas.microsoft.com/office/drawing/2014/main" id="{53014FA3-7F87-E262-B37C-AA6FB4B6C1E8}"/>
              </a:ext>
            </a:extLst>
          </p:cNvPr>
          <p:cNvSpPr>
            <a:spLocks noGrp="1"/>
          </p:cNvSpPr>
          <p:nvPr>
            <p:ph idx="1"/>
          </p:nvPr>
        </p:nvSpPr>
        <p:spPr/>
        <p:txBody>
          <a:bodyPr>
            <a:normAutofit lnSpcReduction="10000"/>
          </a:bodyPr>
          <a:lstStyle/>
          <a:p>
            <a:r>
              <a:rPr lang="en-US"/>
              <a:t>Does the project address an important problem or a critical barrier to progress in the field? </a:t>
            </a:r>
          </a:p>
          <a:p>
            <a:r>
              <a:rPr lang="en-US"/>
              <a:t>Is the prior research that serves as the key support for the proposed project rigorous? </a:t>
            </a:r>
          </a:p>
          <a:p>
            <a:r>
              <a:rPr lang="en-US"/>
              <a:t>If the aims of the project are achieved, how will scientific knowledge, technical capability, and/or clinical practice be improved? </a:t>
            </a:r>
          </a:p>
          <a:p>
            <a:r>
              <a:rPr lang="en-US"/>
              <a:t>How will successful completion of the aims change the concepts, methods, technologies, treatments, services, or preventative interventions that drive this field?</a:t>
            </a:r>
          </a:p>
        </p:txBody>
      </p:sp>
      <p:sp>
        <p:nvSpPr>
          <p:cNvPr id="4" name="Slide Number Placeholder 3">
            <a:extLst>
              <a:ext uri="{FF2B5EF4-FFF2-40B4-BE49-F238E27FC236}">
                <a16:creationId xmlns:a16="http://schemas.microsoft.com/office/drawing/2014/main" id="{9C2B3AF0-5283-9E16-8363-F7149F5B6B06}"/>
              </a:ext>
            </a:extLst>
          </p:cNvPr>
          <p:cNvSpPr>
            <a:spLocks noGrp="1"/>
          </p:cNvSpPr>
          <p:nvPr>
            <p:ph type="sldNum" sz="quarter" idx="10"/>
          </p:nvPr>
        </p:nvSpPr>
        <p:spPr/>
        <p:txBody>
          <a:bodyPr/>
          <a:lstStyle/>
          <a:p>
            <a:fld id="{85F5B7A5-34A7-4AB0-A34F-A4DF2002FA98}" type="slidenum">
              <a:rPr lang="en-US" smtClean="0"/>
              <a:t>39</a:t>
            </a:fld>
            <a:endParaRPr lang="en-US"/>
          </a:p>
        </p:txBody>
      </p:sp>
    </p:spTree>
    <p:extLst>
      <p:ext uri="{BB962C8B-B14F-4D97-AF65-F5344CB8AC3E}">
        <p14:creationId xmlns:p14="http://schemas.microsoft.com/office/powerpoint/2010/main" val="27510484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146B33-41F0-9F67-9A41-F88229359CB2}"/>
              </a:ext>
            </a:extLst>
          </p:cNvPr>
          <p:cNvSpPr>
            <a:spLocks noGrp="1"/>
          </p:cNvSpPr>
          <p:nvPr>
            <p:ph type="title"/>
          </p:nvPr>
        </p:nvSpPr>
        <p:spPr/>
        <p:txBody>
          <a:bodyPr>
            <a:normAutofit fontScale="90000"/>
          </a:bodyPr>
          <a:lstStyle/>
          <a:p>
            <a:r>
              <a:rPr lang="en-US">
                <a:cs typeface="Arial"/>
              </a:rPr>
              <a:t>Agenda</a:t>
            </a:r>
            <a:endParaRPr lang="en-US"/>
          </a:p>
        </p:txBody>
      </p:sp>
      <p:sp>
        <p:nvSpPr>
          <p:cNvPr id="3" name="Content Placeholder 2">
            <a:extLst>
              <a:ext uri="{FF2B5EF4-FFF2-40B4-BE49-F238E27FC236}">
                <a16:creationId xmlns:a16="http://schemas.microsoft.com/office/drawing/2014/main" id="{FE485B79-5A2D-71B1-B652-9C2659F93F93}"/>
              </a:ext>
            </a:extLst>
          </p:cNvPr>
          <p:cNvSpPr>
            <a:spLocks noGrp="1"/>
          </p:cNvSpPr>
          <p:nvPr>
            <p:ph idx="1"/>
          </p:nvPr>
        </p:nvSpPr>
        <p:spPr/>
        <p:txBody>
          <a:bodyPr vert="horz" lIns="91440" tIns="45720" rIns="91440" bIns="45720" rtlCol="0" anchor="t">
            <a:normAutofit/>
          </a:bodyPr>
          <a:lstStyle/>
          <a:p>
            <a:r>
              <a:rPr lang="en-US"/>
              <a:t>AHRQ Staff​ Contact Information</a:t>
            </a:r>
          </a:p>
          <a:p>
            <a:r>
              <a:rPr lang="en-US"/>
              <a:t>Notice of Funding Opportunity (NOFO) Information</a:t>
            </a:r>
          </a:p>
          <a:p>
            <a:r>
              <a:rPr lang="en-US"/>
              <a:t>Frequently Asked Questions (FAQ)</a:t>
            </a:r>
          </a:p>
          <a:p>
            <a:pPr lvl="1" indent="-337820"/>
            <a:r>
              <a:rPr lang="en-US"/>
              <a:t>Previously received questions and answers</a:t>
            </a:r>
            <a:endParaRPr lang="en-US">
              <a:cs typeface="Arial"/>
            </a:endParaRPr>
          </a:p>
          <a:p>
            <a:r>
              <a:rPr lang="en-US"/>
              <a:t>Final Comments</a:t>
            </a:r>
          </a:p>
          <a:p>
            <a:r>
              <a:rPr lang="en-US"/>
              <a:t>Presenter:</a:t>
            </a:r>
          </a:p>
          <a:p>
            <a:pPr lvl="1" indent="-337820"/>
            <a:r>
              <a:rPr lang="en-US"/>
              <a:t>Jesse (Jay) Crosson, PhD, Senior Social Scientist</a:t>
            </a:r>
            <a:endParaRPr lang="en-US">
              <a:cs typeface="Arial"/>
            </a:endParaRPr>
          </a:p>
          <a:p>
            <a:pPr marL="347345" lvl="1" indent="0">
              <a:buNone/>
            </a:pPr>
            <a:r>
              <a:rPr lang="en-US"/>
              <a:t>Center for Financing, Access, and Cost Trends</a:t>
            </a:r>
            <a:endParaRPr lang="en-US" sz="2800">
              <a:cs typeface="Arial"/>
            </a:endParaRPr>
          </a:p>
        </p:txBody>
      </p:sp>
      <p:sp>
        <p:nvSpPr>
          <p:cNvPr id="4" name="Slide Number Placeholder 3">
            <a:extLst>
              <a:ext uri="{FF2B5EF4-FFF2-40B4-BE49-F238E27FC236}">
                <a16:creationId xmlns:a16="http://schemas.microsoft.com/office/drawing/2014/main" id="{3D3178AF-39B9-D4F6-3B45-269169571683}"/>
              </a:ext>
            </a:extLst>
          </p:cNvPr>
          <p:cNvSpPr>
            <a:spLocks noGrp="1"/>
          </p:cNvSpPr>
          <p:nvPr>
            <p:ph type="sldNum" sz="quarter" idx="10"/>
          </p:nvPr>
        </p:nvSpPr>
        <p:spPr/>
        <p:txBody>
          <a:bodyPr/>
          <a:lstStyle/>
          <a:p>
            <a:fld id="{85F5B7A5-34A7-4AB0-A34F-A4DF2002FA98}" type="slidenum">
              <a:rPr lang="en-US" smtClean="0"/>
              <a:t>4</a:t>
            </a:fld>
            <a:endParaRPr lang="en-US"/>
          </a:p>
        </p:txBody>
      </p:sp>
    </p:spTree>
    <p:extLst>
      <p:ext uri="{BB962C8B-B14F-4D97-AF65-F5344CB8AC3E}">
        <p14:creationId xmlns:p14="http://schemas.microsoft.com/office/powerpoint/2010/main" val="212288976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35F5DC-8C99-CA28-8414-33199F929909}"/>
              </a:ext>
            </a:extLst>
          </p:cNvPr>
          <p:cNvSpPr>
            <a:spLocks noGrp="1"/>
          </p:cNvSpPr>
          <p:nvPr>
            <p:ph type="title"/>
          </p:nvPr>
        </p:nvSpPr>
        <p:spPr>
          <a:xfrm>
            <a:off x="609600" y="304800"/>
            <a:ext cx="9906000" cy="617884"/>
          </a:xfrm>
        </p:spPr>
        <p:txBody>
          <a:bodyPr>
            <a:normAutofit fontScale="90000"/>
          </a:bodyPr>
          <a:lstStyle/>
          <a:p>
            <a:r>
              <a:rPr lang="en-US"/>
              <a:t>Scored Review Criteria – Overall: Significance</a:t>
            </a:r>
          </a:p>
        </p:txBody>
      </p:sp>
      <p:sp>
        <p:nvSpPr>
          <p:cNvPr id="3" name="Content Placeholder 2">
            <a:extLst>
              <a:ext uri="{FF2B5EF4-FFF2-40B4-BE49-F238E27FC236}">
                <a16:creationId xmlns:a16="http://schemas.microsoft.com/office/drawing/2014/main" id="{89B94BEB-DDB9-45CA-D88E-406F985DD5C3}"/>
              </a:ext>
            </a:extLst>
          </p:cNvPr>
          <p:cNvSpPr>
            <a:spLocks noGrp="1"/>
          </p:cNvSpPr>
          <p:nvPr>
            <p:ph idx="1"/>
          </p:nvPr>
        </p:nvSpPr>
        <p:spPr/>
        <p:txBody>
          <a:bodyPr/>
          <a:lstStyle/>
          <a:p>
            <a:r>
              <a:rPr lang="en-US"/>
              <a:t>How will the proposed rapid-cycle evaluation produce information useful for ongoing improvement of the Healthcare Extension Service program?</a:t>
            </a:r>
          </a:p>
          <a:p>
            <a:r>
              <a:rPr lang="en-US"/>
              <a:t>How will the proposed evaluation provide information useful to others seeking to spread the Healthcare Extension Service approach and disseminate and implement PCOR evidence into practice? </a:t>
            </a:r>
          </a:p>
        </p:txBody>
      </p:sp>
      <p:sp>
        <p:nvSpPr>
          <p:cNvPr id="4" name="Slide Number Placeholder 3">
            <a:extLst>
              <a:ext uri="{FF2B5EF4-FFF2-40B4-BE49-F238E27FC236}">
                <a16:creationId xmlns:a16="http://schemas.microsoft.com/office/drawing/2014/main" id="{C98BF92C-04E6-1FE1-EB78-908983FFE28A}"/>
              </a:ext>
            </a:extLst>
          </p:cNvPr>
          <p:cNvSpPr>
            <a:spLocks noGrp="1"/>
          </p:cNvSpPr>
          <p:nvPr>
            <p:ph type="sldNum" sz="quarter" idx="10"/>
          </p:nvPr>
        </p:nvSpPr>
        <p:spPr/>
        <p:txBody>
          <a:bodyPr/>
          <a:lstStyle/>
          <a:p>
            <a:fld id="{85F5B7A5-34A7-4AB0-A34F-A4DF2002FA98}" type="slidenum">
              <a:rPr lang="en-US" smtClean="0"/>
              <a:t>40</a:t>
            </a:fld>
            <a:endParaRPr lang="en-US"/>
          </a:p>
        </p:txBody>
      </p:sp>
    </p:spTree>
    <p:extLst>
      <p:ext uri="{BB962C8B-B14F-4D97-AF65-F5344CB8AC3E}">
        <p14:creationId xmlns:p14="http://schemas.microsoft.com/office/powerpoint/2010/main" val="173054152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EBB657-ADC4-3426-A6FE-FBFE363699CA}"/>
              </a:ext>
            </a:extLst>
          </p:cNvPr>
          <p:cNvSpPr>
            <a:spLocks noGrp="1"/>
          </p:cNvSpPr>
          <p:nvPr>
            <p:ph type="title"/>
          </p:nvPr>
        </p:nvSpPr>
        <p:spPr/>
        <p:txBody>
          <a:bodyPr>
            <a:normAutofit fontScale="90000"/>
          </a:bodyPr>
          <a:lstStyle/>
          <a:p>
            <a:r>
              <a:rPr lang="en-US"/>
              <a:t>Scored Standard Review Criteria – </a:t>
            </a:r>
            <a:br>
              <a:rPr lang="en-US"/>
            </a:br>
            <a:r>
              <a:rPr lang="en-US"/>
              <a:t>Overall: Investigators</a:t>
            </a:r>
          </a:p>
        </p:txBody>
      </p:sp>
      <p:sp>
        <p:nvSpPr>
          <p:cNvPr id="3" name="Content Placeholder 2">
            <a:extLst>
              <a:ext uri="{FF2B5EF4-FFF2-40B4-BE49-F238E27FC236}">
                <a16:creationId xmlns:a16="http://schemas.microsoft.com/office/drawing/2014/main" id="{7BAE0D8D-28E4-4878-BF83-64CF9F2EEFA9}"/>
              </a:ext>
            </a:extLst>
          </p:cNvPr>
          <p:cNvSpPr>
            <a:spLocks noGrp="1"/>
          </p:cNvSpPr>
          <p:nvPr>
            <p:ph idx="1"/>
          </p:nvPr>
        </p:nvSpPr>
        <p:spPr/>
        <p:txBody>
          <a:bodyPr>
            <a:normAutofit fontScale="92500"/>
          </a:bodyPr>
          <a:lstStyle/>
          <a:p>
            <a:r>
              <a:rPr lang="en-US"/>
              <a:t>Are the PD(s)/PI(s), collaborators, and other researchers well suited to the project? </a:t>
            </a:r>
          </a:p>
          <a:p>
            <a:r>
              <a:rPr lang="en-US"/>
              <a:t>If Early Stage Investigators or those in the early stages of independent careers, do they have appropriate experience and training? </a:t>
            </a:r>
          </a:p>
          <a:p>
            <a:r>
              <a:rPr lang="en-US"/>
              <a:t>If established, have they demonstrated an ongoing record of accomplishments that have advanced their field(s)? </a:t>
            </a:r>
          </a:p>
          <a:p>
            <a:r>
              <a:rPr lang="en-US"/>
              <a:t>If the project is collaborative or multi-PD/PI, do the investigators have complementary and integrated expertise; are their leadership approach, governance and organizational structure appropriate for the project?</a:t>
            </a:r>
          </a:p>
        </p:txBody>
      </p:sp>
      <p:sp>
        <p:nvSpPr>
          <p:cNvPr id="4" name="Slide Number Placeholder 3">
            <a:extLst>
              <a:ext uri="{FF2B5EF4-FFF2-40B4-BE49-F238E27FC236}">
                <a16:creationId xmlns:a16="http://schemas.microsoft.com/office/drawing/2014/main" id="{26BFD948-86E7-0F56-D33B-DD6635E87CCD}"/>
              </a:ext>
            </a:extLst>
          </p:cNvPr>
          <p:cNvSpPr>
            <a:spLocks noGrp="1"/>
          </p:cNvSpPr>
          <p:nvPr>
            <p:ph type="sldNum" sz="quarter" idx="10"/>
          </p:nvPr>
        </p:nvSpPr>
        <p:spPr/>
        <p:txBody>
          <a:bodyPr/>
          <a:lstStyle/>
          <a:p>
            <a:fld id="{85F5B7A5-34A7-4AB0-A34F-A4DF2002FA98}" type="slidenum">
              <a:rPr lang="en-US" smtClean="0"/>
              <a:t>41</a:t>
            </a:fld>
            <a:endParaRPr lang="en-US"/>
          </a:p>
        </p:txBody>
      </p:sp>
    </p:spTree>
    <p:extLst>
      <p:ext uri="{BB962C8B-B14F-4D97-AF65-F5344CB8AC3E}">
        <p14:creationId xmlns:p14="http://schemas.microsoft.com/office/powerpoint/2010/main" val="85963385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357DFE-5DF2-4C92-ABE0-8E96F6A080DC}"/>
              </a:ext>
            </a:extLst>
          </p:cNvPr>
          <p:cNvSpPr>
            <a:spLocks noGrp="1"/>
          </p:cNvSpPr>
          <p:nvPr>
            <p:ph type="title"/>
          </p:nvPr>
        </p:nvSpPr>
        <p:spPr>
          <a:xfrm>
            <a:off x="609600" y="304800"/>
            <a:ext cx="9906000" cy="617884"/>
          </a:xfrm>
        </p:spPr>
        <p:txBody>
          <a:bodyPr>
            <a:normAutofit fontScale="90000"/>
          </a:bodyPr>
          <a:lstStyle/>
          <a:p>
            <a:r>
              <a:rPr lang="en-US"/>
              <a:t>Scored Review Criteria – Overall: Investigators</a:t>
            </a:r>
          </a:p>
        </p:txBody>
      </p:sp>
      <p:sp>
        <p:nvSpPr>
          <p:cNvPr id="3" name="Content Placeholder 2">
            <a:extLst>
              <a:ext uri="{FF2B5EF4-FFF2-40B4-BE49-F238E27FC236}">
                <a16:creationId xmlns:a16="http://schemas.microsoft.com/office/drawing/2014/main" id="{AF0FCB0F-9680-8437-9DDD-65A6AEBDF94A}"/>
              </a:ext>
            </a:extLst>
          </p:cNvPr>
          <p:cNvSpPr>
            <a:spLocks noGrp="1"/>
          </p:cNvSpPr>
          <p:nvPr>
            <p:ph idx="1"/>
          </p:nvPr>
        </p:nvSpPr>
        <p:spPr/>
        <p:txBody>
          <a:bodyPr>
            <a:normAutofit fontScale="77500" lnSpcReduction="20000"/>
          </a:bodyPr>
          <a:lstStyle/>
          <a:p>
            <a:r>
              <a:rPr lang="en-US" dirty="0"/>
              <a:t>Are the PD(s)/PI(s), Core Leaders, collaborators, and other researchers appropriately trained and well qualified for the project?</a:t>
            </a:r>
          </a:p>
          <a:p>
            <a:r>
              <a:rPr lang="en-US" dirty="0"/>
              <a:t>Do the investigators have expertise in procuring and using secondary data such as Medicaid data sources including but not limited to enrollment, administrative data, Transformed Medicaid Statistical Information System (T-MSIS) annual provider file, claims, and Medicaid managed care data sources?</a:t>
            </a:r>
          </a:p>
          <a:p>
            <a:r>
              <a:rPr lang="en-US" dirty="0"/>
              <a:t>Do the investigators have experience conducting formative multi-method rapid-cycle evaluations and experience with collecting actionable and targeted data and using the information collected to provide quick and credible feedback for adaptive and responsive development of ongoing program activities?</a:t>
            </a:r>
          </a:p>
          <a:p>
            <a:r>
              <a:rPr lang="en-US" dirty="0"/>
              <a:t>Do the investigators have technical expertise on measurement and data collection for documenting contextual and implementation factors to identify and address state- and system-level issues that affect implementation?</a:t>
            </a:r>
          </a:p>
        </p:txBody>
      </p:sp>
      <p:sp>
        <p:nvSpPr>
          <p:cNvPr id="4" name="Slide Number Placeholder 3">
            <a:extLst>
              <a:ext uri="{FF2B5EF4-FFF2-40B4-BE49-F238E27FC236}">
                <a16:creationId xmlns:a16="http://schemas.microsoft.com/office/drawing/2014/main" id="{46FF8777-7E63-4D1F-C6A2-2F5730002E7F}"/>
              </a:ext>
            </a:extLst>
          </p:cNvPr>
          <p:cNvSpPr>
            <a:spLocks noGrp="1"/>
          </p:cNvSpPr>
          <p:nvPr>
            <p:ph type="sldNum" sz="quarter" idx="10"/>
          </p:nvPr>
        </p:nvSpPr>
        <p:spPr/>
        <p:txBody>
          <a:bodyPr/>
          <a:lstStyle/>
          <a:p>
            <a:fld id="{85F5B7A5-34A7-4AB0-A34F-A4DF2002FA98}" type="slidenum">
              <a:rPr lang="en-US" smtClean="0"/>
              <a:t>42</a:t>
            </a:fld>
            <a:endParaRPr lang="en-US"/>
          </a:p>
        </p:txBody>
      </p:sp>
    </p:spTree>
    <p:extLst>
      <p:ext uri="{BB962C8B-B14F-4D97-AF65-F5344CB8AC3E}">
        <p14:creationId xmlns:p14="http://schemas.microsoft.com/office/powerpoint/2010/main" val="28470652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C3D840-5617-761A-1299-68DAA4B3F74C}"/>
              </a:ext>
            </a:extLst>
          </p:cNvPr>
          <p:cNvSpPr>
            <a:spLocks noGrp="1"/>
          </p:cNvSpPr>
          <p:nvPr>
            <p:ph type="title"/>
          </p:nvPr>
        </p:nvSpPr>
        <p:spPr>
          <a:xfrm>
            <a:off x="609600" y="304800"/>
            <a:ext cx="9906000" cy="617884"/>
          </a:xfrm>
        </p:spPr>
        <p:txBody>
          <a:bodyPr>
            <a:normAutofit fontScale="90000"/>
          </a:bodyPr>
          <a:lstStyle/>
          <a:p>
            <a:r>
              <a:rPr lang="en-US"/>
              <a:t>Scored Review Criteria – Overall: Investigators</a:t>
            </a:r>
          </a:p>
        </p:txBody>
      </p:sp>
      <p:sp>
        <p:nvSpPr>
          <p:cNvPr id="3" name="Content Placeholder 2">
            <a:extLst>
              <a:ext uri="{FF2B5EF4-FFF2-40B4-BE49-F238E27FC236}">
                <a16:creationId xmlns:a16="http://schemas.microsoft.com/office/drawing/2014/main" id="{562F4D69-FDA6-07B4-AF6B-130477026028}"/>
              </a:ext>
            </a:extLst>
          </p:cNvPr>
          <p:cNvSpPr>
            <a:spLocks noGrp="1"/>
          </p:cNvSpPr>
          <p:nvPr>
            <p:ph idx="1"/>
          </p:nvPr>
        </p:nvSpPr>
        <p:spPr/>
        <p:txBody>
          <a:bodyPr>
            <a:normAutofit fontScale="77500" lnSpcReduction="20000"/>
          </a:bodyPr>
          <a:lstStyle/>
          <a:p>
            <a:r>
              <a:rPr lang="en-US"/>
              <a:t>Do the investigators and other team members have appropriate skills and experience for their roles in complex, collaborative project settings involving coordination across multiple, diverse sites and organizations, community, and state partners?</a:t>
            </a:r>
          </a:p>
          <a:p>
            <a:r>
              <a:rPr lang="en-US"/>
              <a:t>Are the total hours described for all key personnel appropriate to the level of effort required for the performance of their responsibilities? Does the applicant include staff with sufficient dedicated time for collaboration and coordination with the NCC?</a:t>
            </a:r>
          </a:p>
          <a:p>
            <a:r>
              <a:rPr lang="en-US"/>
              <a:t>Are the Core Leads appropriately trained and qualified for their roles and are they sufficiently engaged for conducting the required work and collaborating across the NEC?</a:t>
            </a:r>
          </a:p>
          <a:p>
            <a:r>
              <a:rPr lang="en-US"/>
              <a:t>Does the applicant demonstrate sufficient technical and methodological expertise needed to lead the NCC-convened data and measurement workgroup?</a:t>
            </a:r>
          </a:p>
          <a:p>
            <a:r>
              <a:rPr lang="en-US"/>
              <a:t>Does the applicant ensure that the proposed investigative team has no overlap regarding investigators and direct cost funding with any State Cooperative or NCC application?</a:t>
            </a:r>
          </a:p>
          <a:p>
            <a:pPr marL="0" indent="0">
              <a:buNone/>
            </a:pPr>
            <a:endParaRPr lang="en-US"/>
          </a:p>
        </p:txBody>
      </p:sp>
      <p:sp>
        <p:nvSpPr>
          <p:cNvPr id="4" name="Slide Number Placeholder 3">
            <a:extLst>
              <a:ext uri="{FF2B5EF4-FFF2-40B4-BE49-F238E27FC236}">
                <a16:creationId xmlns:a16="http://schemas.microsoft.com/office/drawing/2014/main" id="{434B3C61-9857-3352-2EEA-681E8DDA3649}"/>
              </a:ext>
            </a:extLst>
          </p:cNvPr>
          <p:cNvSpPr>
            <a:spLocks noGrp="1"/>
          </p:cNvSpPr>
          <p:nvPr>
            <p:ph type="sldNum" sz="quarter" idx="10"/>
          </p:nvPr>
        </p:nvSpPr>
        <p:spPr/>
        <p:txBody>
          <a:bodyPr/>
          <a:lstStyle/>
          <a:p>
            <a:fld id="{85F5B7A5-34A7-4AB0-A34F-A4DF2002FA98}" type="slidenum">
              <a:rPr lang="en-US" smtClean="0"/>
              <a:t>43</a:t>
            </a:fld>
            <a:endParaRPr lang="en-US"/>
          </a:p>
        </p:txBody>
      </p:sp>
    </p:spTree>
    <p:extLst>
      <p:ext uri="{BB962C8B-B14F-4D97-AF65-F5344CB8AC3E}">
        <p14:creationId xmlns:p14="http://schemas.microsoft.com/office/powerpoint/2010/main" val="291696014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AE3874-4ACD-F0DF-B610-FA7EAA9CBEF9}"/>
              </a:ext>
            </a:extLst>
          </p:cNvPr>
          <p:cNvSpPr>
            <a:spLocks noGrp="1"/>
          </p:cNvSpPr>
          <p:nvPr>
            <p:ph type="title"/>
          </p:nvPr>
        </p:nvSpPr>
        <p:spPr>
          <a:xfrm>
            <a:off x="232229" y="304800"/>
            <a:ext cx="10283371" cy="617884"/>
          </a:xfrm>
        </p:spPr>
        <p:txBody>
          <a:bodyPr>
            <a:normAutofit fontScale="90000"/>
          </a:bodyPr>
          <a:lstStyle/>
          <a:p>
            <a:r>
              <a:rPr lang="en-US"/>
              <a:t>Scored Standard Review Criteria – </a:t>
            </a:r>
            <a:br>
              <a:rPr lang="en-US"/>
            </a:br>
            <a:r>
              <a:rPr lang="en-US"/>
              <a:t>Overall: Innovation</a:t>
            </a:r>
          </a:p>
        </p:txBody>
      </p:sp>
      <p:sp>
        <p:nvSpPr>
          <p:cNvPr id="3" name="Content Placeholder 2">
            <a:extLst>
              <a:ext uri="{FF2B5EF4-FFF2-40B4-BE49-F238E27FC236}">
                <a16:creationId xmlns:a16="http://schemas.microsoft.com/office/drawing/2014/main" id="{68EC251D-9F35-1F7D-4AF4-FBA2AD54D052}"/>
              </a:ext>
            </a:extLst>
          </p:cNvPr>
          <p:cNvSpPr>
            <a:spLocks noGrp="1"/>
          </p:cNvSpPr>
          <p:nvPr>
            <p:ph idx="1"/>
          </p:nvPr>
        </p:nvSpPr>
        <p:spPr/>
        <p:txBody>
          <a:bodyPr/>
          <a:lstStyle/>
          <a:p>
            <a:r>
              <a:rPr lang="en-US" dirty="0"/>
              <a:t>Are the concepts, approaches, methodologies, measurement instruments, data collection techniques, and analysis plans rigorous and follow accepted scientific practices?</a:t>
            </a:r>
          </a:p>
          <a:p>
            <a:r>
              <a:rPr lang="en-US" dirty="0"/>
              <a:t>Does the evaluation benefit from the use of state-of-the-art methods in creating a robust, multi-method program evaluation that is likely to produce results that are meaningful and valid?</a:t>
            </a:r>
          </a:p>
        </p:txBody>
      </p:sp>
      <p:sp>
        <p:nvSpPr>
          <p:cNvPr id="4" name="Slide Number Placeholder 3">
            <a:extLst>
              <a:ext uri="{FF2B5EF4-FFF2-40B4-BE49-F238E27FC236}">
                <a16:creationId xmlns:a16="http://schemas.microsoft.com/office/drawing/2014/main" id="{BD48A676-D204-8E38-E7D3-FBBC4DF98DB7}"/>
              </a:ext>
            </a:extLst>
          </p:cNvPr>
          <p:cNvSpPr>
            <a:spLocks noGrp="1"/>
          </p:cNvSpPr>
          <p:nvPr>
            <p:ph type="sldNum" sz="quarter" idx="10"/>
          </p:nvPr>
        </p:nvSpPr>
        <p:spPr/>
        <p:txBody>
          <a:bodyPr/>
          <a:lstStyle/>
          <a:p>
            <a:fld id="{85F5B7A5-34A7-4AB0-A34F-A4DF2002FA98}" type="slidenum">
              <a:rPr lang="en-US" smtClean="0"/>
              <a:t>44</a:t>
            </a:fld>
            <a:endParaRPr lang="en-US"/>
          </a:p>
        </p:txBody>
      </p:sp>
    </p:spTree>
    <p:extLst>
      <p:ext uri="{BB962C8B-B14F-4D97-AF65-F5344CB8AC3E}">
        <p14:creationId xmlns:p14="http://schemas.microsoft.com/office/powerpoint/2010/main" val="114526212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8EBA43-DC82-C1C0-9F7A-D9678DD9883A}"/>
              </a:ext>
            </a:extLst>
          </p:cNvPr>
          <p:cNvSpPr>
            <a:spLocks noGrp="1"/>
          </p:cNvSpPr>
          <p:nvPr>
            <p:ph type="title"/>
          </p:nvPr>
        </p:nvSpPr>
        <p:spPr>
          <a:xfrm>
            <a:off x="159657" y="304800"/>
            <a:ext cx="10355943" cy="617884"/>
          </a:xfrm>
        </p:spPr>
        <p:txBody>
          <a:bodyPr>
            <a:normAutofit fontScale="90000"/>
          </a:bodyPr>
          <a:lstStyle/>
          <a:p>
            <a:r>
              <a:rPr lang="en-US"/>
              <a:t>Scored Standard Review Criteria – </a:t>
            </a:r>
            <a:br>
              <a:rPr lang="en-US"/>
            </a:br>
            <a:r>
              <a:rPr lang="en-US"/>
              <a:t>Overall: Approach</a:t>
            </a:r>
          </a:p>
        </p:txBody>
      </p:sp>
      <p:sp>
        <p:nvSpPr>
          <p:cNvPr id="3" name="Content Placeholder 2">
            <a:extLst>
              <a:ext uri="{FF2B5EF4-FFF2-40B4-BE49-F238E27FC236}">
                <a16:creationId xmlns:a16="http://schemas.microsoft.com/office/drawing/2014/main" id="{3DA6B6C0-AEAB-9F66-E1B8-E6E5299502AD}"/>
              </a:ext>
            </a:extLst>
          </p:cNvPr>
          <p:cNvSpPr>
            <a:spLocks noGrp="1"/>
          </p:cNvSpPr>
          <p:nvPr>
            <p:ph idx="1"/>
          </p:nvPr>
        </p:nvSpPr>
        <p:spPr/>
        <p:txBody>
          <a:bodyPr>
            <a:normAutofit fontScale="85000" lnSpcReduction="10000"/>
          </a:bodyPr>
          <a:lstStyle/>
          <a:p>
            <a:r>
              <a:rPr lang="en-US"/>
              <a:t>Are the overall strategy, methodology, and analyses well-reasoned and appropriate to accomplish the specific aims of the project? </a:t>
            </a:r>
          </a:p>
          <a:p>
            <a:r>
              <a:rPr lang="en-US"/>
              <a:t>Have the investigators included plans to address weaknesses in the rigor of prior research that serves as the key support for the proposed project? </a:t>
            </a:r>
          </a:p>
          <a:p>
            <a:r>
              <a:rPr lang="en-US"/>
              <a:t>Have the investigators presented strategies to ensure a robust and unbiased approach, as appropriate for the work proposed? </a:t>
            </a:r>
          </a:p>
          <a:p>
            <a:r>
              <a:rPr lang="en-US"/>
              <a:t>Are potential problems, alternative strategies, and benchmarks for success presented? </a:t>
            </a:r>
          </a:p>
          <a:p>
            <a:r>
              <a:rPr lang="en-US"/>
              <a:t>If the project is in the early stages of development, will the strategy establish feasibility and will particularly risky aspects be managed? </a:t>
            </a:r>
          </a:p>
          <a:p>
            <a:r>
              <a:rPr lang="en-US"/>
              <a:t>Have the investigators presented adequate plans to address relevant biological variables, such as sex, for studies in human subjects?</a:t>
            </a:r>
          </a:p>
        </p:txBody>
      </p:sp>
      <p:sp>
        <p:nvSpPr>
          <p:cNvPr id="4" name="Slide Number Placeholder 3">
            <a:extLst>
              <a:ext uri="{FF2B5EF4-FFF2-40B4-BE49-F238E27FC236}">
                <a16:creationId xmlns:a16="http://schemas.microsoft.com/office/drawing/2014/main" id="{2D6481E0-7780-E3B0-0EA4-9CA7E4A104F6}"/>
              </a:ext>
            </a:extLst>
          </p:cNvPr>
          <p:cNvSpPr>
            <a:spLocks noGrp="1"/>
          </p:cNvSpPr>
          <p:nvPr>
            <p:ph type="sldNum" sz="quarter" idx="10"/>
          </p:nvPr>
        </p:nvSpPr>
        <p:spPr/>
        <p:txBody>
          <a:bodyPr/>
          <a:lstStyle/>
          <a:p>
            <a:fld id="{85F5B7A5-34A7-4AB0-A34F-A4DF2002FA98}" type="slidenum">
              <a:rPr lang="en-US" smtClean="0"/>
              <a:t>45</a:t>
            </a:fld>
            <a:endParaRPr lang="en-US"/>
          </a:p>
        </p:txBody>
      </p:sp>
    </p:spTree>
    <p:extLst>
      <p:ext uri="{BB962C8B-B14F-4D97-AF65-F5344CB8AC3E}">
        <p14:creationId xmlns:p14="http://schemas.microsoft.com/office/powerpoint/2010/main" val="110602823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F0145F-617A-CC0D-EC3C-8D58F527E88D}"/>
              </a:ext>
            </a:extLst>
          </p:cNvPr>
          <p:cNvSpPr>
            <a:spLocks noGrp="1"/>
          </p:cNvSpPr>
          <p:nvPr>
            <p:ph type="title"/>
          </p:nvPr>
        </p:nvSpPr>
        <p:spPr>
          <a:xfrm>
            <a:off x="391886" y="304800"/>
            <a:ext cx="10123714" cy="617884"/>
          </a:xfrm>
        </p:spPr>
        <p:txBody>
          <a:bodyPr>
            <a:normAutofit fontScale="90000"/>
          </a:bodyPr>
          <a:lstStyle/>
          <a:p>
            <a:r>
              <a:rPr lang="en-US"/>
              <a:t>Scored Review Criteria – Overall: Approach</a:t>
            </a:r>
          </a:p>
        </p:txBody>
      </p:sp>
      <p:sp>
        <p:nvSpPr>
          <p:cNvPr id="3" name="Content Placeholder 2">
            <a:extLst>
              <a:ext uri="{FF2B5EF4-FFF2-40B4-BE49-F238E27FC236}">
                <a16:creationId xmlns:a16="http://schemas.microsoft.com/office/drawing/2014/main" id="{8107004F-07D5-034B-31B8-305423F361FA}"/>
              </a:ext>
            </a:extLst>
          </p:cNvPr>
          <p:cNvSpPr>
            <a:spLocks noGrp="1"/>
          </p:cNvSpPr>
          <p:nvPr>
            <p:ph idx="1"/>
          </p:nvPr>
        </p:nvSpPr>
        <p:spPr/>
        <p:txBody>
          <a:bodyPr>
            <a:normAutofit lnSpcReduction="10000"/>
          </a:bodyPr>
          <a:lstStyle/>
          <a:p>
            <a:r>
              <a:rPr lang="en-US" dirty="0"/>
              <a:t>To what extent does the proposed approach rigorously fulfill the requirement for production of an independent multi-method rapid-cycle formative and summative evaluation of the HES?</a:t>
            </a:r>
          </a:p>
          <a:p>
            <a:r>
              <a:rPr lang="en-US" dirty="0"/>
              <a:t>To what extent does the proposed approach support ongoing feedback for continuous program improvement, including allowing for rapid identification of opportunities for correction and improvement and timely action on that information?</a:t>
            </a:r>
          </a:p>
          <a:p>
            <a:r>
              <a:rPr lang="en-US" dirty="0"/>
              <a:t>Does the application provide a rigorous and thorough approach to both qualitative and quantitative measurement and data collection?</a:t>
            </a:r>
          </a:p>
        </p:txBody>
      </p:sp>
      <p:sp>
        <p:nvSpPr>
          <p:cNvPr id="4" name="Slide Number Placeholder 3">
            <a:extLst>
              <a:ext uri="{FF2B5EF4-FFF2-40B4-BE49-F238E27FC236}">
                <a16:creationId xmlns:a16="http://schemas.microsoft.com/office/drawing/2014/main" id="{D0CDD0E2-9322-F74F-7E38-6A5C21A019CF}"/>
              </a:ext>
            </a:extLst>
          </p:cNvPr>
          <p:cNvSpPr>
            <a:spLocks noGrp="1"/>
          </p:cNvSpPr>
          <p:nvPr>
            <p:ph type="sldNum" sz="quarter" idx="10"/>
          </p:nvPr>
        </p:nvSpPr>
        <p:spPr/>
        <p:txBody>
          <a:bodyPr/>
          <a:lstStyle/>
          <a:p>
            <a:fld id="{85F5B7A5-34A7-4AB0-A34F-A4DF2002FA98}" type="slidenum">
              <a:rPr lang="en-US" smtClean="0"/>
              <a:t>46</a:t>
            </a:fld>
            <a:endParaRPr lang="en-US"/>
          </a:p>
        </p:txBody>
      </p:sp>
    </p:spTree>
    <p:extLst>
      <p:ext uri="{BB962C8B-B14F-4D97-AF65-F5344CB8AC3E}">
        <p14:creationId xmlns:p14="http://schemas.microsoft.com/office/powerpoint/2010/main" val="333378710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B72DFB-AC85-5542-DE8B-04BC7B3B64F0}"/>
              </a:ext>
            </a:extLst>
          </p:cNvPr>
          <p:cNvSpPr>
            <a:spLocks noGrp="1"/>
          </p:cNvSpPr>
          <p:nvPr>
            <p:ph type="title"/>
          </p:nvPr>
        </p:nvSpPr>
        <p:spPr>
          <a:xfrm>
            <a:off x="232229" y="304800"/>
            <a:ext cx="10283371" cy="617884"/>
          </a:xfrm>
        </p:spPr>
        <p:txBody>
          <a:bodyPr>
            <a:normAutofit fontScale="90000"/>
          </a:bodyPr>
          <a:lstStyle/>
          <a:p>
            <a:r>
              <a:rPr lang="en-US"/>
              <a:t>Scored Standard Review Criteria – </a:t>
            </a:r>
            <a:br>
              <a:rPr lang="en-US"/>
            </a:br>
            <a:r>
              <a:rPr lang="en-US"/>
              <a:t>Overall: Environment</a:t>
            </a:r>
          </a:p>
        </p:txBody>
      </p:sp>
      <p:sp>
        <p:nvSpPr>
          <p:cNvPr id="3" name="Content Placeholder 2">
            <a:extLst>
              <a:ext uri="{FF2B5EF4-FFF2-40B4-BE49-F238E27FC236}">
                <a16:creationId xmlns:a16="http://schemas.microsoft.com/office/drawing/2014/main" id="{E19EBE8F-46FC-E410-44FF-A999A49284D2}"/>
              </a:ext>
            </a:extLst>
          </p:cNvPr>
          <p:cNvSpPr>
            <a:spLocks noGrp="1"/>
          </p:cNvSpPr>
          <p:nvPr>
            <p:ph idx="1"/>
          </p:nvPr>
        </p:nvSpPr>
        <p:spPr/>
        <p:txBody>
          <a:bodyPr/>
          <a:lstStyle/>
          <a:p>
            <a:r>
              <a:rPr lang="en-US"/>
              <a:t>Will the scientific environment in which the work will be done contribute to the probability of success? </a:t>
            </a:r>
          </a:p>
          <a:p>
            <a:r>
              <a:rPr lang="en-US"/>
              <a:t>Are the institutional support, equipment and other physical resources available to the investigators adequate for the project proposed? </a:t>
            </a:r>
          </a:p>
          <a:p>
            <a:r>
              <a:rPr lang="en-US"/>
              <a:t>Will the project benefit from unique features of the scientific environment, subject populations, or collaborative arrangements?</a:t>
            </a:r>
          </a:p>
        </p:txBody>
      </p:sp>
      <p:sp>
        <p:nvSpPr>
          <p:cNvPr id="4" name="Slide Number Placeholder 3">
            <a:extLst>
              <a:ext uri="{FF2B5EF4-FFF2-40B4-BE49-F238E27FC236}">
                <a16:creationId xmlns:a16="http://schemas.microsoft.com/office/drawing/2014/main" id="{68EF719C-9B3E-860A-5414-5B718DA87D40}"/>
              </a:ext>
            </a:extLst>
          </p:cNvPr>
          <p:cNvSpPr>
            <a:spLocks noGrp="1"/>
          </p:cNvSpPr>
          <p:nvPr>
            <p:ph type="sldNum" sz="quarter" idx="10"/>
          </p:nvPr>
        </p:nvSpPr>
        <p:spPr/>
        <p:txBody>
          <a:bodyPr/>
          <a:lstStyle/>
          <a:p>
            <a:fld id="{85F5B7A5-34A7-4AB0-A34F-A4DF2002FA98}" type="slidenum">
              <a:rPr lang="en-US" smtClean="0"/>
              <a:t>47</a:t>
            </a:fld>
            <a:endParaRPr lang="en-US"/>
          </a:p>
        </p:txBody>
      </p:sp>
    </p:spTree>
    <p:extLst>
      <p:ext uri="{BB962C8B-B14F-4D97-AF65-F5344CB8AC3E}">
        <p14:creationId xmlns:p14="http://schemas.microsoft.com/office/powerpoint/2010/main" val="206654648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B344A9-1322-9234-5E99-747BA5EEF1C4}"/>
              </a:ext>
            </a:extLst>
          </p:cNvPr>
          <p:cNvSpPr>
            <a:spLocks noGrp="1"/>
          </p:cNvSpPr>
          <p:nvPr>
            <p:ph type="title"/>
          </p:nvPr>
        </p:nvSpPr>
        <p:spPr>
          <a:xfrm>
            <a:off x="362857" y="304800"/>
            <a:ext cx="10152743" cy="617884"/>
          </a:xfrm>
        </p:spPr>
        <p:txBody>
          <a:bodyPr>
            <a:normAutofit fontScale="90000"/>
          </a:bodyPr>
          <a:lstStyle/>
          <a:p>
            <a:r>
              <a:rPr lang="en-US"/>
              <a:t>Scored Review Criteria – </a:t>
            </a:r>
            <a:br>
              <a:rPr lang="en-US"/>
            </a:br>
            <a:r>
              <a:rPr lang="en-US"/>
              <a:t>Data and Measurement: Approach</a:t>
            </a:r>
          </a:p>
        </p:txBody>
      </p:sp>
      <p:sp>
        <p:nvSpPr>
          <p:cNvPr id="3" name="Content Placeholder 2">
            <a:extLst>
              <a:ext uri="{FF2B5EF4-FFF2-40B4-BE49-F238E27FC236}">
                <a16:creationId xmlns:a16="http://schemas.microsoft.com/office/drawing/2014/main" id="{96628CFB-DA74-993D-7622-1FA969DAF88C}"/>
              </a:ext>
            </a:extLst>
          </p:cNvPr>
          <p:cNvSpPr>
            <a:spLocks noGrp="1"/>
          </p:cNvSpPr>
          <p:nvPr>
            <p:ph idx="1"/>
          </p:nvPr>
        </p:nvSpPr>
        <p:spPr/>
        <p:txBody>
          <a:bodyPr>
            <a:normAutofit lnSpcReduction="10000"/>
          </a:bodyPr>
          <a:lstStyle/>
          <a:p>
            <a:r>
              <a:rPr lang="en-US"/>
              <a:t>Are the plans for data standardization, data collection, quality assurance, and data management rigorous and appropriate for the proposed approach?</a:t>
            </a:r>
          </a:p>
          <a:p>
            <a:r>
              <a:rPr lang="en-US"/>
              <a:t>Does the applicant demonstrate an understanding of the use of logic models to guide program evaluation?</a:t>
            </a:r>
          </a:p>
          <a:p>
            <a:r>
              <a:rPr lang="en-US"/>
              <a:t>Are the proposed processes and measures for documenting cooperative activities likely to improve understanding of the Healthcare Extension Service as delivered?</a:t>
            </a:r>
          </a:p>
          <a:p>
            <a:r>
              <a:rPr lang="en-US"/>
              <a:t>Are the proposed data collection instruments and approaches appropriate for rigorously meeting the objectives of the NEC?</a:t>
            </a:r>
          </a:p>
        </p:txBody>
      </p:sp>
      <p:sp>
        <p:nvSpPr>
          <p:cNvPr id="4" name="Slide Number Placeholder 3">
            <a:extLst>
              <a:ext uri="{FF2B5EF4-FFF2-40B4-BE49-F238E27FC236}">
                <a16:creationId xmlns:a16="http://schemas.microsoft.com/office/drawing/2014/main" id="{D91E5BE9-CC88-F4E6-AEBA-B5B7DAC37913}"/>
              </a:ext>
            </a:extLst>
          </p:cNvPr>
          <p:cNvSpPr>
            <a:spLocks noGrp="1"/>
          </p:cNvSpPr>
          <p:nvPr>
            <p:ph type="sldNum" sz="quarter" idx="10"/>
          </p:nvPr>
        </p:nvSpPr>
        <p:spPr/>
        <p:txBody>
          <a:bodyPr/>
          <a:lstStyle/>
          <a:p>
            <a:fld id="{85F5B7A5-34A7-4AB0-A34F-A4DF2002FA98}" type="slidenum">
              <a:rPr lang="en-US" smtClean="0"/>
              <a:t>48</a:t>
            </a:fld>
            <a:endParaRPr lang="en-US"/>
          </a:p>
        </p:txBody>
      </p:sp>
    </p:spTree>
    <p:extLst>
      <p:ext uri="{BB962C8B-B14F-4D97-AF65-F5344CB8AC3E}">
        <p14:creationId xmlns:p14="http://schemas.microsoft.com/office/powerpoint/2010/main" val="121018402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FC6884-1567-C278-6E43-FC4F0C9C2E63}"/>
              </a:ext>
            </a:extLst>
          </p:cNvPr>
          <p:cNvSpPr>
            <a:spLocks noGrp="1"/>
          </p:cNvSpPr>
          <p:nvPr>
            <p:ph type="title"/>
          </p:nvPr>
        </p:nvSpPr>
        <p:spPr>
          <a:xfrm>
            <a:off x="275771" y="304800"/>
            <a:ext cx="10239829" cy="617884"/>
          </a:xfrm>
        </p:spPr>
        <p:txBody>
          <a:bodyPr>
            <a:normAutofit fontScale="90000"/>
          </a:bodyPr>
          <a:lstStyle/>
          <a:p>
            <a:r>
              <a:rPr lang="en-US"/>
              <a:t>Scored Review Criteria – </a:t>
            </a:r>
            <a:br>
              <a:rPr lang="en-US"/>
            </a:br>
            <a:r>
              <a:rPr lang="en-US"/>
              <a:t>Program Monitoring and Feedback: Approach</a:t>
            </a:r>
          </a:p>
        </p:txBody>
      </p:sp>
      <p:sp>
        <p:nvSpPr>
          <p:cNvPr id="3" name="Content Placeholder 2">
            <a:extLst>
              <a:ext uri="{FF2B5EF4-FFF2-40B4-BE49-F238E27FC236}">
                <a16:creationId xmlns:a16="http://schemas.microsoft.com/office/drawing/2014/main" id="{F51ADB1D-DD95-B6E0-1B2B-6405251C9C0B}"/>
              </a:ext>
            </a:extLst>
          </p:cNvPr>
          <p:cNvSpPr>
            <a:spLocks noGrp="1"/>
          </p:cNvSpPr>
          <p:nvPr>
            <p:ph idx="1"/>
          </p:nvPr>
        </p:nvSpPr>
        <p:spPr/>
        <p:txBody>
          <a:bodyPr/>
          <a:lstStyle/>
          <a:p>
            <a:r>
              <a:rPr lang="en-US"/>
              <a:t>Is the proposed approach to site visit data collection appropriately designed to collect rigorous implementation and process data while minimizing burden on state cooperative recipients? Does this approach rely on appropriate frameworks to guide data collection?</a:t>
            </a:r>
          </a:p>
          <a:p>
            <a:r>
              <a:rPr lang="en-US"/>
              <a:t>Are the proposed methods for rapid data analysis, quality assurance processes, and feedback of site visit and self-monitoring data to the NCC, cooperatives, and AHRQ effectively designed to support ongoing program improvement efforts?</a:t>
            </a:r>
          </a:p>
        </p:txBody>
      </p:sp>
      <p:sp>
        <p:nvSpPr>
          <p:cNvPr id="4" name="Slide Number Placeholder 3">
            <a:extLst>
              <a:ext uri="{FF2B5EF4-FFF2-40B4-BE49-F238E27FC236}">
                <a16:creationId xmlns:a16="http://schemas.microsoft.com/office/drawing/2014/main" id="{F1D7D440-5BEA-3AA1-1932-6F6A136525D5}"/>
              </a:ext>
            </a:extLst>
          </p:cNvPr>
          <p:cNvSpPr>
            <a:spLocks noGrp="1"/>
          </p:cNvSpPr>
          <p:nvPr>
            <p:ph type="sldNum" sz="quarter" idx="10"/>
          </p:nvPr>
        </p:nvSpPr>
        <p:spPr/>
        <p:txBody>
          <a:bodyPr/>
          <a:lstStyle/>
          <a:p>
            <a:fld id="{85F5B7A5-34A7-4AB0-A34F-A4DF2002FA98}" type="slidenum">
              <a:rPr lang="en-US" smtClean="0"/>
              <a:t>49</a:t>
            </a:fld>
            <a:endParaRPr lang="en-US"/>
          </a:p>
        </p:txBody>
      </p:sp>
    </p:spTree>
    <p:extLst>
      <p:ext uri="{BB962C8B-B14F-4D97-AF65-F5344CB8AC3E}">
        <p14:creationId xmlns:p14="http://schemas.microsoft.com/office/powerpoint/2010/main" val="40472789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5AFFE6-8A99-6EDD-6222-3A6777F6D546}"/>
              </a:ext>
            </a:extLst>
          </p:cNvPr>
          <p:cNvSpPr>
            <a:spLocks noGrp="1"/>
          </p:cNvSpPr>
          <p:nvPr>
            <p:ph type="title"/>
          </p:nvPr>
        </p:nvSpPr>
        <p:spPr/>
        <p:txBody>
          <a:bodyPr>
            <a:normAutofit fontScale="90000"/>
          </a:bodyPr>
          <a:lstStyle/>
          <a:p>
            <a:r>
              <a:rPr lang="en-US"/>
              <a:t>AHRQ Staff</a:t>
            </a:r>
          </a:p>
        </p:txBody>
      </p:sp>
      <p:sp>
        <p:nvSpPr>
          <p:cNvPr id="4" name="Slide Number Placeholder 3">
            <a:extLst>
              <a:ext uri="{FF2B5EF4-FFF2-40B4-BE49-F238E27FC236}">
                <a16:creationId xmlns:a16="http://schemas.microsoft.com/office/drawing/2014/main" id="{5529C4CC-61BE-ACD6-2509-D18AE20A990E}"/>
              </a:ext>
            </a:extLst>
          </p:cNvPr>
          <p:cNvSpPr>
            <a:spLocks noGrp="1"/>
          </p:cNvSpPr>
          <p:nvPr>
            <p:ph type="sldNum" sz="quarter" idx="10"/>
          </p:nvPr>
        </p:nvSpPr>
        <p:spPr/>
        <p:txBody>
          <a:bodyPr/>
          <a:lstStyle/>
          <a:p>
            <a:fld id="{85F5B7A5-34A7-4AB0-A34F-A4DF2002FA98}" type="slidenum">
              <a:rPr lang="en-US" smtClean="0"/>
              <a:t>5</a:t>
            </a:fld>
            <a:endParaRPr lang="en-US"/>
          </a:p>
        </p:txBody>
      </p:sp>
      <p:graphicFrame>
        <p:nvGraphicFramePr>
          <p:cNvPr id="3" name="Table 2">
            <a:extLst>
              <a:ext uri="{FF2B5EF4-FFF2-40B4-BE49-F238E27FC236}">
                <a16:creationId xmlns:a16="http://schemas.microsoft.com/office/drawing/2014/main" id="{D0DBA4B8-F548-C973-75EB-48BD3B48A92E}"/>
              </a:ext>
            </a:extLst>
          </p:cNvPr>
          <p:cNvGraphicFramePr>
            <a:graphicFrameLocks noGrp="1"/>
          </p:cNvGraphicFramePr>
          <p:nvPr>
            <p:extLst>
              <p:ext uri="{D42A27DB-BD31-4B8C-83A1-F6EECF244321}">
                <p14:modId xmlns:p14="http://schemas.microsoft.com/office/powerpoint/2010/main" val="3819956315"/>
              </p:ext>
            </p:extLst>
          </p:nvPr>
        </p:nvGraphicFramePr>
        <p:xfrm>
          <a:off x="892097" y="1551878"/>
          <a:ext cx="10184406" cy="4059490"/>
        </p:xfrm>
        <a:graphic>
          <a:graphicData uri="http://schemas.openxmlformats.org/drawingml/2006/table">
            <a:tbl>
              <a:tblPr firstRow="1" bandRow="1">
                <a:tableStyleId>{5C22544A-7EE6-4342-B048-85BDC9FD1C3A}</a:tableStyleId>
              </a:tblPr>
              <a:tblGrid>
                <a:gridCol w="3394802">
                  <a:extLst>
                    <a:ext uri="{9D8B030D-6E8A-4147-A177-3AD203B41FA5}">
                      <a16:colId xmlns:a16="http://schemas.microsoft.com/office/drawing/2014/main" val="3137764164"/>
                    </a:ext>
                  </a:extLst>
                </a:gridCol>
                <a:gridCol w="3394802">
                  <a:extLst>
                    <a:ext uri="{9D8B030D-6E8A-4147-A177-3AD203B41FA5}">
                      <a16:colId xmlns:a16="http://schemas.microsoft.com/office/drawing/2014/main" val="2498790957"/>
                    </a:ext>
                  </a:extLst>
                </a:gridCol>
                <a:gridCol w="3394802">
                  <a:extLst>
                    <a:ext uri="{9D8B030D-6E8A-4147-A177-3AD203B41FA5}">
                      <a16:colId xmlns:a16="http://schemas.microsoft.com/office/drawing/2014/main" val="1429054892"/>
                    </a:ext>
                  </a:extLst>
                </a:gridCol>
              </a:tblGrid>
              <a:tr h="952500">
                <a:tc>
                  <a:txBody>
                    <a:bodyPr/>
                    <a:lstStyle/>
                    <a:p>
                      <a:pPr algn="ctr"/>
                      <a:endParaRPr lang="en-US"/>
                    </a:p>
                    <a:p>
                      <a:pPr lvl="0" algn="ctr">
                        <a:buNone/>
                      </a:pPr>
                      <a:r>
                        <a:rPr lang="en-US" sz="2000"/>
                        <a:t>Role</a:t>
                      </a:r>
                    </a:p>
                  </a:txBody>
                  <a:tcPr/>
                </a:tc>
                <a:tc>
                  <a:txBody>
                    <a:bodyPr/>
                    <a:lstStyle/>
                    <a:p>
                      <a:pPr algn="ctr"/>
                      <a:endParaRPr lang="en-US"/>
                    </a:p>
                    <a:p>
                      <a:pPr lvl="0" algn="ctr">
                        <a:buNone/>
                      </a:pPr>
                      <a:r>
                        <a:rPr lang="en-US" sz="2000"/>
                        <a:t>Staff</a:t>
                      </a:r>
                      <a:r>
                        <a:rPr lang="en-US"/>
                        <a:t> </a:t>
                      </a:r>
                    </a:p>
                  </a:txBody>
                  <a:tcPr/>
                </a:tc>
                <a:tc>
                  <a:txBody>
                    <a:bodyPr/>
                    <a:lstStyle/>
                    <a:p>
                      <a:pPr algn="ctr"/>
                      <a:endParaRPr lang="en-US"/>
                    </a:p>
                    <a:p>
                      <a:pPr lvl="0" algn="ctr">
                        <a:buNone/>
                      </a:pPr>
                      <a:r>
                        <a:rPr lang="en-US" sz="2000"/>
                        <a:t>Contact</a:t>
                      </a:r>
                    </a:p>
                  </a:txBody>
                  <a:tcPr/>
                </a:tc>
                <a:extLst>
                  <a:ext uri="{0D108BD9-81ED-4DB2-BD59-A6C34878D82A}">
                    <a16:rowId xmlns:a16="http://schemas.microsoft.com/office/drawing/2014/main" val="3055378248"/>
                  </a:ext>
                </a:extLst>
              </a:tr>
              <a:tr h="86851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prstClr val="black"/>
                          </a:solidFill>
                          <a:effectLst/>
                          <a:uLnTx/>
                          <a:uFillTx/>
                          <a:latin typeface="Arial"/>
                          <a:ea typeface="+mn-ea"/>
                          <a:cs typeface="+mn-cs"/>
                        </a:rPr>
                        <a:t>Scientific/Research Contact, NEC</a:t>
                      </a:r>
                    </a:p>
                  </a:txBody>
                  <a:tcPr/>
                </a:tc>
                <a:tc>
                  <a:txBody>
                    <a:bodyPr/>
                    <a:lstStyle/>
                    <a:p>
                      <a:r>
                        <a:rPr lang="en-US" sz="1800"/>
                        <a:t>Jesse (Jay) Crosson, </a:t>
                      </a:r>
                      <a:r>
                        <a:rPr lang="en-US" sz="1800" b="0"/>
                        <a:t>PhD</a:t>
                      </a:r>
                    </a:p>
                    <a:p>
                      <a:r>
                        <a:rPr lang="en-US" sz="1800" b="0"/>
                        <a:t>Lingrui Liu, PhD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a:t>Center for Financing, Access, and Cost Trends</a:t>
                      </a:r>
                    </a:p>
                  </a:txBody>
                  <a:tcPr/>
                </a:tc>
                <a:tc>
                  <a:txBody>
                    <a:bodyPr/>
                    <a:lstStyle/>
                    <a:p>
                      <a:r>
                        <a:rPr lang="en-US" sz="1800" u="sng" kern="1200">
                          <a:solidFill>
                            <a:schemeClr val="dk1"/>
                          </a:solidFill>
                          <a:effectLst/>
                          <a:latin typeface="+mn-lt"/>
                          <a:ea typeface="+mn-ea"/>
                          <a:cs typeface="+mn-cs"/>
                          <a:hlinkClick r:id="rId3"/>
                        </a:rPr>
                        <a:t>AHRQ_HES@ahrq.hhs.gov</a:t>
                      </a:r>
                      <a:endParaRPr lang="en-US" sz="1800"/>
                    </a:p>
                  </a:txBody>
                  <a:tcPr/>
                </a:tc>
                <a:extLst>
                  <a:ext uri="{0D108BD9-81ED-4DB2-BD59-A6C34878D82A}">
                    <a16:rowId xmlns:a16="http://schemas.microsoft.com/office/drawing/2014/main" val="3890596394"/>
                  </a:ext>
                </a:extLst>
              </a:tr>
              <a:tr h="93799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prstClr val="black"/>
                          </a:solidFill>
                          <a:effectLst/>
                          <a:uLnTx/>
                          <a:uFillTx/>
                          <a:latin typeface="Arial"/>
                          <a:ea typeface="+mn-ea"/>
                          <a:cs typeface="+mn-cs"/>
                        </a:rPr>
                        <a:t>Peer Review Contact </a:t>
                      </a:r>
                    </a:p>
                  </a:txBody>
                  <a:tcPr/>
                </a:tc>
                <a:tc>
                  <a:txBody>
                    <a:bodyPr/>
                    <a:lstStyle/>
                    <a:p>
                      <a:r>
                        <a:rPr lang="en-US" sz="1800"/>
                        <a:t>Xavier Bogle, PhD</a:t>
                      </a:r>
                    </a:p>
                    <a:p>
                      <a:r>
                        <a:rPr lang="en-US" sz="1800"/>
                        <a:t>Office of Extramural Research, Education, and Priority Populations</a:t>
                      </a:r>
                    </a:p>
                  </a:txBody>
                  <a:tcPr/>
                </a:tc>
                <a:tc>
                  <a:txBody>
                    <a:bodyPr/>
                    <a:lstStyle/>
                    <a:p>
                      <a:r>
                        <a:rPr lang="en-US" sz="1800">
                          <a:hlinkClick r:id="rId4"/>
                        </a:rPr>
                        <a:t>DSR@ahrq.hss.gov</a:t>
                      </a:r>
                      <a:r>
                        <a:rPr lang="en-US" sz="1800"/>
                        <a:t> </a:t>
                      </a:r>
                    </a:p>
                  </a:txBody>
                  <a:tcPr/>
                </a:tc>
                <a:extLst>
                  <a:ext uri="{0D108BD9-81ED-4DB2-BD59-A6C34878D82A}">
                    <a16:rowId xmlns:a16="http://schemas.microsoft.com/office/drawing/2014/main" val="3121645171"/>
                  </a:ext>
                </a:extLst>
              </a:tr>
              <a:tr h="72955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a:t>Division of Grants Management Contact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a:t>Janene Dyson</a:t>
                      </a:r>
                    </a:p>
                    <a:p>
                      <a:r>
                        <a:rPr lang="en-US" sz="1800"/>
                        <a:t>Division of Grants Management</a:t>
                      </a:r>
                      <a:endParaRPr lang="en-US"/>
                    </a:p>
                  </a:txBody>
                  <a:tcPr/>
                </a:tc>
                <a:tc>
                  <a:txBody>
                    <a:bodyPr/>
                    <a:lstStyle/>
                    <a:p>
                      <a:r>
                        <a:rPr lang="en-US" sz="1800">
                          <a:hlinkClick r:id="rId5"/>
                        </a:rPr>
                        <a:t>Janene.dyson@ahrq.hhs.gov</a:t>
                      </a:r>
                      <a:endParaRPr lang="en-US" sz="1800"/>
                    </a:p>
                  </a:txBody>
                  <a:tcPr/>
                </a:tc>
                <a:extLst>
                  <a:ext uri="{0D108BD9-81ED-4DB2-BD59-A6C34878D82A}">
                    <a16:rowId xmlns:a16="http://schemas.microsoft.com/office/drawing/2014/main" val="1606872844"/>
                  </a:ext>
                </a:extLst>
              </a:tr>
            </a:tbl>
          </a:graphicData>
        </a:graphic>
      </p:graphicFrame>
    </p:spTree>
    <p:extLst>
      <p:ext uri="{BB962C8B-B14F-4D97-AF65-F5344CB8AC3E}">
        <p14:creationId xmlns:p14="http://schemas.microsoft.com/office/powerpoint/2010/main" val="318835587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45DB6B-5676-577F-9A79-9700FA48245A}"/>
              </a:ext>
            </a:extLst>
          </p:cNvPr>
          <p:cNvSpPr>
            <a:spLocks noGrp="1"/>
          </p:cNvSpPr>
          <p:nvPr>
            <p:ph type="title"/>
          </p:nvPr>
        </p:nvSpPr>
        <p:spPr>
          <a:xfrm>
            <a:off x="101600" y="304800"/>
            <a:ext cx="10551886" cy="617884"/>
          </a:xfrm>
        </p:spPr>
        <p:txBody>
          <a:bodyPr>
            <a:normAutofit fontScale="90000"/>
          </a:bodyPr>
          <a:lstStyle/>
          <a:p>
            <a:r>
              <a:rPr lang="en-US"/>
              <a:t>Scored Review Criteria – </a:t>
            </a:r>
            <a:br>
              <a:rPr lang="en-US"/>
            </a:br>
            <a:r>
              <a:rPr lang="en-US"/>
              <a:t>Program Assessment and Dissemination: Approach</a:t>
            </a:r>
          </a:p>
        </p:txBody>
      </p:sp>
      <p:sp>
        <p:nvSpPr>
          <p:cNvPr id="3" name="Content Placeholder 2">
            <a:extLst>
              <a:ext uri="{FF2B5EF4-FFF2-40B4-BE49-F238E27FC236}">
                <a16:creationId xmlns:a16="http://schemas.microsoft.com/office/drawing/2014/main" id="{2FDFE9FD-1E00-CD19-87AD-1A738B120459}"/>
              </a:ext>
            </a:extLst>
          </p:cNvPr>
          <p:cNvSpPr>
            <a:spLocks noGrp="1"/>
          </p:cNvSpPr>
          <p:nvPr>
            <p:ph idx="1"/>
          </p:nvPr>
        </p:nvSpPr>
        <p:spPr/>
        <p:txBody>
          <a:bodyPr>
            <a:normAutofit fontScale="92500" lnSpcReduction="20000"/>
          </a:bodyPr>
          <a:lstStyle/>
          <a:p>
            <a:r>
              <a:rPr lang="en-US"/>
              <a:t>Is the approach to rapid-cycle analysis of data for formative and summative assessments rigorous and informed by appropriate analytic frameworks?</a:t>
            </a:r>
          </a:p>
          <a:p>
            <a:r>
              <a:rPr lang="en-US"/>
              <a:t>Are the proposed data collection methods appropriate to rapid-cycle evaluation of complex multi-site projects?</a:t>
            </a:r>
          </a:p>
          <a:p>
            <a:r>
              <a:rPr lang="en-US"/>
              <a:t>Is the proposed dissemination approach appropriate for the timely provision of formative and summative assessments?</a:t>
            </a:r>
          </a:p>
          <a:p>
            <a:r>
              <a:rPr lang="en-US"/>
              <a:t>Do the plans for dissemination of findings effectively inform both internal and external audiences about key findings and results of the project? </a:t>
            </a:r>
          </a:p>
          <a:p>
            <a:r>
              <a:rPr lang="en-US"/>
              <a:t>Is the plan for creation and distribution of public use datasets appropriately informed by data use policies?</a:t>
            </a:r>
          </a:p>
        </p:txBody>
      </p:sp>
      <p:sp>
        <p:nvSpPr>
          <p:cNvPr id="4" name="Slide Number Placeholder 3">
            <a:extLst>
              <a:ext uri="{FF2B5EF4-FFF2-40B4-BE49-F238E27FC236}">
                <a16:creationId xmlns:a16="http://schemas.microsoft.com/office/drawing/2014/main" id="{18F91029-B778-FADD-617A-13523DD5E734}"/>
              </a:ext>
            </a:extLst>
          </p:cNvPr>
          <p:cNvSpPr>
            <a:spLocks noGrp="1"/>
          </p:cNvSpPr>
          <p:nvPr>
            <p:ph type="sldNum" sz="quarter" idx="10"/>
          </p:nvPr>
        </p:nvSpPr>
        <p:spPr/>
        <p:txBody>
          <a:bodyPr/>
          <a:lstStyle/>
          <a:p>
            <a:fld id="{85F5B7A5-34A7-4AB0-A34F-A4DF2002FA98}" type="slidenum">
              <a:rPr lang="en-US" smtClean="0"/>
              <a:t>50</a:t>
            </a:fld>
            <a:endParaRPr lang="en-US"/>
          </a:p>
        </p:txBody>
      </p:sp>
    </p:spTree>
    <p:extLst>
      <p:ext uri="{BB962C8B-B14F-4D97-AF65-F5344CB8AC3E}">
        <p14:creationId xmlns:p14="http://schemas.microsoft.com/office/powerpoint/2010/main" val="46083031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7B0388-24BE-374A-E394-44C85E470F5D}"/>
              </a:ext>
            </a:extLst>
          </p:cNvPr>
          <p:cNvSpPr>
            <a:spLocks noGrp="1"/>
          </p:cNvSpPr>
          <p:nvPr>
            <p:ph type="title"/>
          </p:nvPr>
        </p:nvSpPr>
        <p:spPr>
          <a:xfrm>
            <a:off x="841829" y="304800"/>
            <a:ext cx="9673771" cy="617884"/>
          </a:xfrm>
        </p:spPr>
        <p:txBody>
          <a:bodyPr>
            <a:normAutofit fontScale="90000"/>
          </a:bodyPr>
          <a:lstStyle/>
          <a:p>
            <a:r>
              <a:rPr lang="en-US"/>
              <a:t>Additional Review Criteria – Overall: Unscored</a:t>
            </a:r>
          </a:p>
        </p:txBody>
      </p:sp>
      <p:sp>
        <p:nvSpPr>
          <p:cNvPr id="3" name="Content Placeholder 2">
            <a:extLst>
              <a:ext uri="{FF2B5EF4-FFF2-40B4-BE49-F238E27FC236}">
                <a16:creationId xmlns:a16="http://schemas.microsoft.com/office/drawing/2014/main" id="{AF8D8FC2-7E6F-30AE-F8DE-3FDF34B4CEA2}"/>
              </a:ext>
            </a:extLst>
          </p:cNvPr>
          <p:cNvSpPr>
            <a:spLocks noGrp="1"/>
          </p:cNvSpPr>
          <p:nvPr>
            <p:ph idx="1"/>
          </p:nvPr>
        </p:nvSpPr>
        <p:spPr/>
        <p:txBody>
          <a:bodyPr/>
          <a:lstStyle/>
          <a:p>
            <a:pPr indent="-337820"/>
            <a:r>
              <a:rPr lang="en-US"/>
              <a:t>Data Management Plan</a:t>
            </a:r>
            <a:endParaRPr lang="en-US">
              <a:cs typeface="Arial"/>
            </a:endParaRPr>
          </a:p>
          <a:p>
            <a:pPr indent="-337820"/>
            <a:r>
              <a:rPr lang="en-US"/>
              <a:t>Inclusion of Priority Populations</a:t>
            </a:r>
            <a:endParaRPr lang="en-US">
              <a:cs typeface="Arial"/>
            </a:endParaRPr>
          </a:p>
          <a:p>
            <a:pPr indent="-337820"/>
            <a:r>
              <a:rPr lang="en-US"/>
              <a:t>Degree of Responsiveness</a:t>
            </a:r>
            <a:endParaRPr lang="en-US">
              <a:cs typeface="Arial"/>
            </a:endParaRPr>
          </a:p>
          <a:p>
            <a:pPr indent="-337820"/>
            <a:r>
              <a:rPr lang="en-US"/>
              <a:t>Budget and Period of Support</a:t>
            </a:r>
            <a:endParaRPr lang="en-US">
              <a:cs typeface="Arial"/>
            </a:endParaRPr>
          </a:p>
        </p:txBody>
      </p:sp>
      <p:sp>
        <p:nvSpPr>
          <p:cNvPr id="4" name="Slide Number Placeholder 3">
            <a:extLst>
              <a:ext uri="{FF2B5EF4-FFF2-40B4-BE49-F238E27FC236}">
                <a16:creationId xmlns:a16="http://schemas.microsoft.com/office/drawing/2014/main" id="{DD5B7F99-7349-97B0-73F0-766637426F31}"/>
              </a:ext>
            </a:extLst>
          </p:cNvPr>
          <p:cNvSpPr>
            <a:spLocks noGrp="1"/>
          </p:cNvSpPr>
          <p:nvPr>
            <p:ph type="sldNum" sz="quarter" idx="10"/>
          </p:nvPr>
        </p:nvSpPr>
        <p:spPr/>
        <p:txBody>
          <a:bodyPr/>
          <a:lstStyle/>
          <a:p>
            <a:fld id="{85F5B7A5-34A7-4AB0-A34F-A4DF2002FA98}" type="slidenum">
              <a:rPr lang="en-US" smtClean="0"/>
              <a:t>51</a:t>
            </a:fld>
            <a:endParaRPr lang="en-US"/>
          </a:p>
        </p:txBody>
      </p:sp>
    </p:spTree>
    <p:extLst>
      <p:ext uri="{BB962C8B-B14F-4D97-AF65-F5344CB8AC3E}">
        <p14:creationId xmlns:p14="http://schemas.microsoft.com/office/powerpoint/2010/main" val="50467623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0931739-0B72-AF7D-BA25-1ED4022DB5BF}"/>
              </a:ext>
            </a:extLst>
          </p:cNvPr>
          <p:cNvSpPr>
            <a:spLocks noGrp="1"/>
          </p:cNvSpPr>
          <p:nvPr>
            <p:ph type="title" idx="4294967295"/>
          </p:nvPr>
        </p:nvSpPr>
        <p:spPr>
          <a:xfrm>
            <a:off x="609600" y="1646238"/>
            <a:ext cx="10972800" cy="4525962"/>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rmAutofit/>
          </a:bodyPr>
          <a:lstStyle/>
          <a:p>
            <a:pPr marL="0" marR="0" lvl="0" indent="0" algn="ctr" defTabSz="914400" rtl="0" eaLnBrk="1" fontAlgn="auto" latinLnBrk="0" hangingPunct="1">
              <a:lnSpc>
                <a:spcPct val="100000"/>
              </a:lnSpc>
              <a:spcBef>
                <a:spcPct val="20000"/>
              </a:spcBef>
              <a:spcAft>
                <a:spcPts val="0"/>
              </a:spcAft>
              <a:buClr>
                <a:schemeClr val="tx2"/>
              </a:buClr>
              <a:buSzPct val="150000"/>
              <a:buFont typeface="Arial" pitchFamily="34" charset="0"/>
              <a:buNone/>
              <a:tabLst/>
              <a:defRPr/>
            </a:pPr>
            <a:endParaRPr kumimoji="0" lang="en-US" sz="4000" b="1" i="0" u="none" strike="noStrike" kern="1200" cap="all" spc="0" normalizeH="0" baseline="0" noProof="0" dirty="0">
              <a:ln>
                <a:noFill/>
              </a:ln>
              <a:solidFill>
                <a:schemeClr val="tx1"/>
              </a:solidFill>
              <a:effectLst/>
              <a:uLnTx/>
              <a:uFillTx/>
              <a:latin typeface="+mn-lt"/>
              <a:ea typeface="+mn-ea"/>
              <a:cs typeface="Arial"/>
            </a:endParaRPr>
          </a:p>
          <a:p>
            <a:pPr marL="0" marR="0" lvl="0" indent="0" algn="ctr" defTabSz="914400" rtl="0" eaLnBrk="1" fontAlgn="auto" latinLnBrk="0" hangingPunct="1">
              <a:lnSpc>
                <a:spcPct val="100000"/>
              </a:lnSpc>
              <a:spcBef>
                <a:spcPct val="20000"/>
              </a:spcBef>
              <a:spcAft>
                <a:spcPts val="0"/>
              </a:spcAft>
              <a:buClr>
                <a:schemeClr val="tx2"/>
              </a:buClr>
              <a:buSzPct val="150000"/>
              <a:buFont typeface="Arial" pitchFamily="34" charset="0"/>
              <a:buNone/>
              <a:tabLst/>
              <a:defRPr/>
            </a:pPr>
            <a:endParaRPr kumimoji="0" lang="en-US" sz="4000" b="1" i="0" u="none" strike="noStrike" kern="1200" cap="all" spc="0" normalizeH="0" baseline="0" noProof="0" dirty="0">
              <a:ln>
                <a:noFill/>
              </a:ln>
              <a:solidFill>
                <a:schemeClr val="tx1"/>
              </a:solidFill>
              <a:effectLst/>
              <a:uLnTx/>
              <a:uFillTx/>
              <a:latin typeface="+mn-lt"/>
              <a:ea typeface="+mn-ea"/>
              <a:cs typeface="Arial"/>
            </a:endParaRPr>
          </a:p>
          <a:p>
            <a:pPr marL="0" marR="0" lvl="0" indent="0" algn="ctr" defTabSz="914400" rtl="0" eaLnBrk="1" fontAlgn="auto" latinLnBrk="0" hangingPunct="1">
              <a:lnSpc>
                <a:spcPct val="100000"/>
              </a:lnSpc>
              <a:spcBef>
                <a:spcPct val="20000"/>
              </a:spcBef>
              <a:spcAft>
                <a:spcPts val="0"/>
              </a:spcAft>
              <a:buClr>
                <a:schemeClr val="tx2"/>
              </a:buClr>
              <a:buSzPct val="150000"/>
              <a:buFont typeface="Arial" pitchFamily="34" charset="0"/>
              <a:buNone/>
              <a:tabLst/>
              <a:defRPr/>
            </a:pPr>
            <a:r>
              <a:rPr kumimoji="0" lang="en-US" sz="4000" b="1" i="0" u="none" strike="noStrike" kern="1200" cap="none" spc="0" normalizeH="0" baseline="0" noProof="0" dirty="0">
                <a:ln>
                  <a:noFill/>
                </a:ln>
                <a:solidFill>
                  <a:schemeClr val="tx1"/>
                </a:solidFill>
                <a:effectLst/>
                <a:uLnTx/>
                <a:uFillTx/>
                <a:latin typeface="+mn-lt"/>
                <a:ea typeface="+mn-ea"/>
                <a:cs typeface="Arial"/>
              </a:rPr>
              <a:t>Frequently Asked Questions</a:t>
            </a:r>
            <a:endParaRPr kumimoji="0" lang="en-US" sz="2800" b="0" i="0" u="none" strike="noStrike" kern="1200" cap="none" spc="0" normalizeH="0" baseline="0" noProof="0" dirty="0">
              <a:ln>
                <a:noFill/>
              </a:ln>
              <a:solidFill>
                <a:schemeClr val="tx1"/>
              </a:solidFill>
              <a:effectLst/>
              <a:uLnTx/>
              <a:uFillTx/>
              <a:latin typeface="+mn-lt"/>
              <a:ea typeface="+mn-ea"/>
              <a:cs typeface="Arial"/>
            </a:endParaRPr>
          </a:p>
        </p:txBody>
      </p:sp>
      <p:sp>
        <p:nvSpPr>
          <p:cNvPr id="4" name="Slide Number Placeholder 3">
            <a:extLst>
              <a:ext uri="{FF2B5EF4-FFF2-40B4-BE49-F238E27FC236}">
                <a16:creationId xmlns:a16="http://schemas.microsoft.com/office/drawing/2014/main" id="{0BA20613-75C1-19F6-CA48-725CD46B29A5}"/>
              </a:ext>
            </a:extLst>
          </p:cNvPr>
          <p:cNvSpPr>
            <a:spLocks noGrp="1"/>
          </p:cNvSpPr>
          <p:nvPr>
            <p:ph type="sldNum" sz="quarter" idx="10"/>
          </p:nvPr>
        </p:nvSpPr>
        <p:spPr/>
        <p:txBody>
          <a:bodyPr/>
          <a:lstStyle/>
          <a:p>
            <a:fld id="{85F5B7A5-34A7-4AB0-A34F-A4DF2002FA98}" type="slidenum">
              <a:rPr lang="en-US" smtClean="0"/>
              <a:t>52</a:t>
            </a:fld>
            <a:endParaRPr lang="en-US"/>
          </a:p>
        </p:txBody>
      </p:sp>
    </p:spTree>
    <p:extLst>
      <p:ext uri="{BB962C8B-B14F-4D97-AF65-F5344CB8AC3E}">
        <p14:creationId xmlns:p14="http://schemas.microsoft.com/office/powerpoint/2010/main" val="102995311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2101A5-4AF7-A82A-B120-0C9D604820E9}"/>
              </a:ext>
            </a:extLst>
          </p:cNvPr>
          <p:cNvSpPr>
            <a:spLocks noGrp="1"/>
          </p:cNvSpPr>
          <p:nvPr>
            <p:ph type="title"/>
          </p:nvPr>
        </p:nvSpPr>
        <p:spPr/>
        <p:txBody>
          <a:bodyPr>
            <a:normAutofit fontScale="90000"/>
          </a:bodyPr>
          <a:lstStyle/>
          <a:p>
            <a:r>
              <a:rPr lang="en-US">
                <a:cs typeface="Arial"/>
              </a:rPr>
              <a:t>Eligibility</a:t>
            </a:r>
          </a:p>
        </p:txBody>
      </p:sp>
      <p:sp>
        <p:nvSpPr>
          <p:cNvPr id="3" name="Content Placeholder 2">
            <a:extLst>
              <a:ext uri="{FF2B5EF4-FFF2-40B4-BE49-F238E27FC236}">
                <a16:creationId xmlns:a16="http://schemas.microsoft.com/office/drawing/2014/main" id="{A18C97F0-A183-6AE2-12F7-16983C214CF4}"/>
              </a:ext>
            </a:extLst>
          </p:cNvPr>
          <p:cNvSpPr>
            <a:spLocks noGrp="1"/>
          </p:cNvSpPr>
          <p:nvPr>
            <p:ph idx="1"/>
          </p:nvPr>
        </p:nvSpPr>
        <p:spPr/>
        <p:txBody>
          <a:bodyPr vert="horz" lIns="91440" tIns="45720" rIns="91440" bIns="45720" rtlCol="0" anchor="t">
            <a:normAutofit/>
          </a:bodyPr>
          <a:lstStyle/>
          <a:p>
            <a:pPr marL="0" indent="0">
              <a:spcBef>
                <a:spcPts val="576"/>
              </a:spcBef>
              <a:buNone/>
            </a:pPr>
            <a:r>
              <a:rPr lang="en-US" sz="2800" b="1" dirty="0">
                <a:effectLst/>
                <a:ea typeface="Calibri" panose="020F0502020204030204" pitchFamily="34" charset="0"/>
                <a:cs typeface="Times New Roman"/>
              </a:rPr>
              <a:t>Q#1: Can </a:t>
            </a:r>
            <a:r>
              <a:rPr lang="en-US" sz="2800" b="1" dirty="0">
                <a:ea typeface="Calibri" panose="020F0502020204030204" pitchFamily="34" charset="0"/>
                <a:cs typeface="Times New Roman"/>
              </a:rPr>
              <a:t>the same institution apply for more than one NOFO comprising the HES?</a:t>
            </a:r>
            <a:endParaRPr lang="en-US" sz="2800" b="1" dirty="0">
              <a:effectLst/>
              <a:ea typeface="Calibri" panose="020F0502020204030204" pitchFamily="34" charset="0"/>
              <a:cs typeface="Times New Roman" panose="02020603050405020304" pitchFamily="18" charset="0"/>
            </a:endParaRPr>
          </a:p>
          <a:p>
            <a:pPr marL="0" marR="0" lvl="0" indent="0">
              <a:spcBef>
                <a:spcPts val="576"/>
              </a:spcBef>
              <a:spcAft>
                <a:spcPts val="0"/>
              </a:spcAft>
              <a:buNone/>
            </a:pPr>
            <a:r>
              <a:rPr lang="en-US" sz="2800" b="1" dirty="0">
                <a:ea typeface="Calibri" panose="020F0502020204030204" pitchFamily="34" charset="0"/>
                <a:cs typeface="Times New Roman"/>
              </a:rPr>
              <a:t>A: </a:t>
            </a:r>
            <a:r>
              <a:rPr lang="en-US" sz="2800" dirty="0">
                <a:ea typeface="Calibri" panose="020F0502020204030204" pitchFamily="34" charset="0"/>
                <a:cs typeface="Times New Roman"/>
              </a:rPr>
              <a:t>Eligible organizations can apply to all NOFOs related to the Healthcare Extension Service, either as the prime applicant or as a subcontractor, as long as they meet individual NOFO requirements.  </a:t>
            </a:r>
            <a:r>
              <a:rPr lang="en-US" sz="2800">
                <a:ea typeface="Calibri" panose="020F0502020204030204" pitchFamily="34" charset="0"/>
                <a:cs typeface="Times New Roman"/>
              </a:rPr>
              <a:t>If submitting an application for the National Evaluation Center, the applicant must ensure that the proposed investigative team has no overlap regarding investigators and direct cost funding with any State Cooperative or National Coordinating Center (NCC) application.</a:t>
            </a:r>
            <a:endParaRPr lang="en-US" dirty="0">
              <a:cs typeface="Arial"/>
            </a:endParaRPr>
          </a:p>
        </p:txBody>
      </p:sp>
      <p:sp>
        <p:nvSpPr>
          <p:cNvPr id="4" name="Slide Number Placeholder 3">
            <a:extLst>
              <a:ext uri="{FF2B5EF4-FFF2-40B4-BE49-F238E27FC236}">
                <a16:creationId xmlns:a16="http://schemas.microsoft.com/office/drawing/2014/main" id="{44B278F6-202F-E061-9A43-40FACA6F6079}"/>
              </a:ext>
            </a:extLst>
          </p:cNvPr>
          <p:cNvSpPr>
            <a:spLocks noGrp="1"/>
          </p:cNvSpPr>
          <p:nvPr>
            <p:ph type="sldNum" sz="quarter" idx="10"/>
          </p:nvPr>
        </p:nvSpPr>
        <p:spPr/>
        <p:txBody>
          <a:bodyPr/>
          <a:lstStyle/>
          <a:p>
            <a:fld id="{85F5B7A5-34A7-4AB0-A34F-A4DF2002FA98}" type="slidenum">
              <a:rPr lang="en-US" smtClean="0"/>
              <a:t>53</a:t>
            </a:fld>
            <a:endParaRPr lang="en-US"/>
          </a:p>
        </p:txBody>
      </p:sp>
    </p:spTree>
    <p:extLst>
      <p:ext uri="{BB962C8B-B14F-4D97-AF65-F5344CB8AC3E}">
        <p14:creationId xmlns:p14="http://schemas.microsoft.com/office/powerpoint/2010/main" val="215256481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DC4F29-8604-8EA9-0ADE-155F4F8F17F1}"/>
              </a:ext>
            </a:extLst>
          </p:cNvPr>
          <p:cNvSpPr>
            <a:spLocks noGrp="1"/>
          </p:cNvSpPr>
          <p:nvPr>
            <p:ph type="title"/>
          </p:nvPr>
        </p:nvSpPr>
        <p:spPr/>
        <p:txBody>
          <a:bodyPr>
            <a:normAutofit fontScale="90000"/>
          </a:bodyPr>
          <a:lstStyle/>
          <a:p>
            <a:r>
              <a:rPr lang="en-US"/>
              <a:t>Letters of Support</a:t>
            </a:r>
          </a:p>
        </p:txBody>
      </p:sp>
      <p:sp>
        <p:nvSpPr>
          <p:cNvPr id="3" name="Content Placeholder 2">
            <a:extLst>
              <a:ext uri="{FF2B5EF4-FFF2-40B4-BE49-F238E27FC236}">
                <a16:creationId xmlns:a16="http://schemas.microsoft.com/office/drawing/2014/main" id="{0DA50AA0-7C1A-D5D6-6A03-461AA5ADEBE7}"/>
              </a:ext>
            </a:extLst>
          </p:cNvPr>
          <p:cNvSpPr>
            <a:spLocks noGrp="1"/>
          </p:cNvSpPr>
          <p:nvPr>
            <p:ph idx="1"/>
          </p:nvPr>
        </p:nvSpPr>
        <p:spPr/>
        <p:txBody>
          <a:bodyPr vert="horz" lIns="91440" tIns="45720" rIns="91440" bIns="45720" rtlCol="0" anchor="t">
            <a:normAutofit/>
          </a:bodyPr>
          <a:lstStyle/>
          <a:p>
            <a:pPr marL="0" indent="0">
              <a:buNone/>
            </a:pPr>
            <a:r>
              <a:rPr lang="en-US" sz="2800" b="1"/>
              <a:t>Q#2: Are letters of support required from all senior/key personnel and other significant contributors?</a:t>
            </a:r>
          </a:p>
          <a:p>
            <a:pPr marL="0" indent="0">
              <a:spcBef>
                <a:spcPts val="576"/>
              </a:spcBef>
              <a:buNone/>
            </a:pPr>
            <a:r>
              <a:rPr lang="en-US" sz="2800" b="1"/>
              <a:t>A: </a:t>
            </a:r>
            <a:r>
              <a:rPr lang="en-US" sz="2800"/>
              <a:t>Provide letters of support from partner organizations and entities. Letters from individuals who will serve as consultants or collaborators on the project, but with no specified levels of efforts, should also be included. Do not include letters from individuals who will be supported by the grant who are named in the application. Do not include letters from individuals or organizations that are not directly contributing to the project (i.e., general letters of support for the project).</a:t>
            </a:r>
          </a:p>
        </p:txBody>
      </p:sp>
      <p:sp>
        <p:nvSpPr>
          <p:cNvPr id="4" name="Slide Number Placeholder 3">
            <a:extLst>
              <a:ext uri="{FF2B5EF4-FFF2-40B4-BE49-F238E27FC236}">
                <a16:creationId xmlns:a16="http://schemas.microsoft.com/office/drawing/2014/main" id="{034619E7-B56B-D5A8-E4C8-4ABFF23833C6}"/>
              </a:ext>
            </a:extLst>
          </p:cNvPr>
          <p:cNvSpPr>
            <a:spLocks noGrp="1"/>
          </p:cNvSpPr>
          <p:nvPr>
            <p:ph type="sldNum" sz="quarter" idx="10"/>
          </p:nvPr>
        </p:nvSpPr>
        <p:spPr/>
        <p:txBody>
          <a:bodyPr/>
          <a:lstStyle/>
          <a:p>
            <a:fld id="{85F5B7A5-34A7-4AB0-A34F-A4DF2002FA98}" type="slidenum">
              <a:rPr lang="en-US" smtClean="0"/>
              <a:t>54</a:t>
            </a:fld>
            <a:endParaRPr lang="en-US"/>
          </a:p>
        </p:txBody>
      </p:sp>
    </p:spTree>
    <p:extLst>
      <p:ext uri="{BB962C8B-B14F-4D97-AF65-F5344CB8AC3E}">
        <p14:creationId xmlns:p14="http://schemas.microsoft.com/office/powerpoint/2010/main" val="406023961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8FEBC5-DFFF-742B-721E-308ABDF6D240}"/>
              </a:ext>
            </a:extLst>
          </p:cNvPr>
          <p:cNvSpPr>
            <a:spLocks noGrp="1"/>
          </p:cNvSpPr>
          <p:nvPr>
            <p:ph type="title"/>
          </p:nvPr>
        </p:nvSpPr>
        <p:spPr/>
        <p:txBody>
          <a:bodyPr>
            <a:normAutofit fontScale="90000"/>
          </a:bodyPr>
          <a:lstStyle/>
          <a:p>
            <a:r>
              <a:rPr lang="en-US"/>
              <a:t>REMINDERS</a:t>
            </a:r>
          </a:p>
        </p:txBody>
      </p:sp>
      <p:sp>
        <p:nvSpPr>
          <p:cNvPr id="3" name="Content Placeholder 2">
            <a:extLst>
              <a:ext uri="{FF2B5EF4-FFF2-40B4-BE49-F238E27FC236}">
                <a16:creationId xmlns:a16="http://schemas.microsoft.com/office/drawing/2014/main" id="{51BF938D-DD20-6F4F-0388-9CF7C433F884}"/>
              </a:ext>
            </a:extLst>
          </p:cNvPr>
          <p:cNvSpPr>
            <a:spLocks noGrp="1"/>
          </p:cNvSpPr>
          <p:nvPr>
            <p:ph idx="1"/>
          </p:nvPr>
        </p:nvSpPr>
        <p:spPr>
          <a:xfrm>
            <a:off x="537029" y="1350167"/>
            <a:ext cx="10972800" cy="4847433"/>
          </a:xfrm>
        </p:spPr>
        <p:txBody>
          <a:bodyPr/>
          <a:lstStyle/>
          <a:p>
            <a:r>
              <a:rPr lang="en-US" dirty="0"/>
              <a:t>Presentation slides and recording, and FAQs will be posted in about one week:</a:t>
            </a:r>
            <a:endParaRPr lang="en-US" sz="2000" dirty="0"/>
          </a:p>
          <a:p>
            <a:pPr lvl="1"/>
            <a:r>
              <a:rPr lang="en-US" sz="2000" dirty="0">
                <a:solidFill>
                  <a:srgbClr val="1B1B1B"/>
                </a:solidFill>
              </a:rPr>
              <a:t>Notice of Funding Opportunities: </a:t>
            </a:r>
            <a:r>
              <a:rPr lang="en-US" sz="2000" dirty="0">
                <a:solidFill>
                  <a:srgbClr val="1B1B1B"/>
                </a:solidFill>
                <a:hlinkClick r:id="rId3"/>
              </a:rPr>
              <a:t>https://www.ahrq.gov/funding/fund-opps/index.html</a:t>
            </a:r>
            <a:r>
              <a:rPr lang="en-US" sz="2000" dirty="0">
                <a:solidFill>
                  <a:srgbClr val="1B1B1B"/>
                </a:solidFill>
              </a:rPr>
              <a:t> </a:t>
            </a:r>
          </a:p>
          <a:p>
            <a:pPr lvl="1"/>
            <a:r>
              <a:rPr lang="en-US" sz="2000" dirty="0"/>
              <a:t>NEC NOFO Technical Assistance Resources page:</a:t>
            </a:r>
          </a:p>
          <a:p>
            <a:pPr marL="631825" lvl="2" indent="0">
              <a:buNone/>
            </a:pPr>
            <a:r>
              <a:rPr lang="en-US" dirty="0">
                <a:hlinkClick r:id="rId4"/>
              </a:rPr>
              <a:t>https://www.ahrq.gov/pcor/healthcare-extension-services/technical-resources.html</a:t>
            </a:r>
            <a:r>
              <a:rPr lang="en-US" dirty="0"/>
              <a:t> </a:t>
            </a:r>
          </a:p>
          <a:p>
            <a:r>
              <a:rPr lang="en-US" dirty="0"/>
              <a:t>NEC NOFO inquiries should be sent to:</a:t>
            </a:r>
          </a:p>
          <a:p>
            <a:pPr lvl="1"/>
            <a:r>
              <a:rPr lang="en-US" sz="2000" dirty="0">
                <a:hlinkClick r:id="rId5"/>
              </a:rPr>
              <a:t>AHRQ_HES@ahrq.hhs.gov</a:t>
            </a:r>
            <a:r>
              <a:rPr lang="en-US" sz="2000" dirty="0"/>
              <a:t> </a:t>
            </a:r>
          </a:p>
          <a:p>
            <a:r>
              <a:rPr lang="en-US" dirty="0"/>
              <a:t>Technical questions in the chat box will </a:t>
            </a:r>
            <a:r>
              <a:rPr lang="en-US" u="sng" dirty="0"/>
              <a:t>not</a:t>
            </a:r>
            <a:r>
              <a:rPr lang="en-US" dirty="0"/>
              <a:t> be answered and should be submitted </a:t>
            </a:r>
            <a:r>
              <a:rPr lang="en-US"/>
              <a:t>via email</a:t>
            </a:r>
            <a:endParaRPr lang="en-US" dirty="0"/>
          </a:p>
        </p:txBody>
      </p:sp>
      <p:sp>
        <p:nvSpPr>
          <p:cNvPr id="4" name="Slide Number Placeholder 3">
            <a:extLst>
              <a:ext uri="{FF2B5EF4-FFF2-40B4-BE49-F238E27FC236}">
                <a16:creationId xmlns:a16="http://schemas.microsoft.com/office/drawing/2014/main" id="{363553ED-CF8A-6DD8-37EF-C767448D8D94}"/>
              </a:ext>
            </a:extLst>
          </p:cNvPr>
          <p:cNvSpPr>
            <a:spLocks noGrp="1"/>
          </p:cNvSpPr>
          <p:nvPr>
            <p:ph type="sldNum" sz="quarter" idx="10"/>
          </p:nvPr>
        </p:nvSpPr>
        <p:spPr/>
        <p:txBody>
          <a:bodyPr/>
          <a:lstStyle/>
          <a:p>
            <a:fld id="{85F5B7A5-34A7-4AB0-A34F-A4DF2002FA98}" type="slidenum">
              <a:rPr lang="en-US" smtClean="0"/>
              <a:t>55</a:t>
            </a:fld>
            <a:endParaRPr lang="en-US"/>
          </a:p>
        </p:txBody>
      </p:sp>
    </p:spTree>
    <p:extLst>
      <p:ext uri="{BB962C8B-B14F-4D97-AF65-F5344CB8AC3E}">
        <p14:creationId xmlns:p14="http://schemas.microsoft.com/office/powerpoint/2010/main" val="2617302127"/>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7ED186-2E01-75E0-192E-411F342E1751}"/>
              </a:ext>
            </a:extLst>
          </p:cNvPr>
          <p:cNvSpPr>
            <a:spLocks noGrp="1"/>
          </p:cNvSpPr>
          <p:nvPr>
            <p:ph type="title"/>
          </p:nvPr>
        </p:nvSpPr>
        <p:spPr/>
        <p:txBody>
          <a:bodyPr>
            <a:normAutofit fontScale="90000"/>
          </a:bodyPr>
          <a:lstStyle/>
          <a:p>
            <a:r>
              <a:rPr lang="en-US"/>
              <a:t>Final Comments</a:t>
            </a:r>
          </a:p>
        </p:txBody>
      </p:sp>
      <p:sp>
        <p:nvSpPr>
          <p:cNvPr id="3" name="Content Placeholder 2">
            <a:extLst>
              <a:ext uri="{FF2B5EF4-FFF2-40B4-BE49-F238E27FC236}">
                <a16:creationId xmlns:a16="http://schemas.microsoft.com/office/drawing/2014/main" id="{26E43439-6993-CF38-B447-7FCBEA82FB76}"/>
              </a:ext>
            </a:extLst>
          </p:cNvPr>
          <p:cNvSpPr>
            <a:spLocks noGrp="1"/>
          </p:cNvSpPr>
          <p:nvPr>
            <p:ph idx="1"/>
          </p:nvPr>
        </p:nvSpPr>
        <p:spPr>
          <a:xfrm>
            <a:off x="537029" y="1452728"/>
            <a:ext cx="10816771" cy="4903624"/>
          </a:xfrm>
        </p:spPr>
        <p:txBody>
          <a:bodyPr>
            <a:normAutofit fontScale="92500" lnSpcReduction="20000"/>
          </a:bodyPr>
          <a:lstStyle/>
          <a:p>
            <a:r>
              <a:rPr lang="en-US"/>
              <a:t>Important Due Dates:</a:t>
            </a:r>
          </a:p>
          <a:p>
            <a:pPr lvl="1"/>
            <a:r>
              <a:rPr lang="en-US"/>
              <a:t>Letter of Intent: 30 days prior to the application due date</a:t>
            </a:r>
          </a:p>
          <a:p>
            <a:pPr lvl="1"/>
            <a:r>
              <a:rPr lang="en-US"/>
              <a:t>Application Due Date December 13, 2024</a:t>
            </a:r>
          </a:p>
          <a:p>
            <a:r>
              <a:rPr lang="en-US"/>
              <a:t>Please email additional questions:</a:t>
            </a:r>
          </a:p>
          <a:p>
            <a:pPr lvl="1"/>
            <a:r>
              <a:rPr lang="en-US"/>
              <a:t>Scientific/research questions:  </a:t>
            </a:r>
            <a:r>
              <a:rPr lang="en-US" sz="2200">
                <a:hlinkClick r:id="rId3"/>
              </a:rPr>
              <a:t>AHRQ_HES@ahrq.hhs.gov</a:t>
            </a:r>
            <a:r>
              <a:rPr lang="en-US" sz="2200"/>
              <a:t> </a:t>
            </a:r>
          </a:p>
          <a:p>
            <a:pPr lvl="1"/>
            <a:r>
              <a:rPr lang="en-US"/>
              <a:t>Peer Review questions:  </a:t>
            </a:r>
            <a:r>
              <a:rPr lang="en-US" sz="2200" u="sng">
                <a:solidFill>
                  <a:srgbClr val="0000FF"/>
                </a:solidFill>
                <a:latin typeface="Arial" panose="020B0604020202020204" pitchFamily="34" charset="0"/>
              </a:rPr>
              <a:t>DSR@ahrq.hhs.gov </a:t>
            </a:r>
            <a:endParaRPr lang="en-US" sz="2200">
              <a:highlight>
                <a:srgbClr val="FFFF00"/>
              </a:highlight>
            </a:endParaRPr>
          </a:p>
          <a:p>
            <a:pPr lvl="1"/>
            <a:r>
              <a:rPr lang="en-US"/>
              <a:t>Financial/grants management questions: </a:t>
            </a:r>
            <a:r>
              <a:rPr lang="fr-FR" sz="2200" u="sng">
                <a:solidFill>
                  <a:srgbClr val="0000FF"/>
                </a:solidFill>
                <a:latin typeface="Arial" panose="020B0604020202020204" pitchFamily="34" charset="0"/>
              </a:rPr>
              <a:t>Janene.Dyson@ahrq.hhs.gov </a:t>
            </a:r>
            <a:r>
              <a:rPr lang="fr-FR" sz="2200">
                <a:solidFill>
                  <a:srgbClr val="000000"/>
                </a:solidFill>
                <a:latin typeface="Arial" panose="020B0604020202020204" pitchFamily="34" charset="0"/>
              </a:rPr>
              <a:t>​</a:t>
            </a:r>
            <a:endParaRPr lang="en-US" sz="2200">
              <a:highlight>
                <a:srgbClr val="FFFF00"/>
              </a:highlight>
            </a:endParaRPr>
          </a:p>
          <a:p>
            <a:r>
              <a:rPr lang="en-US"/>
              <a:t>This presentation will be posted on the AHRQ website at: </a:t>
            </a:r>
            <a:r>
              <a:rPr lang="en-US" sz="2200">
                <a:solidFill>
                  <a:srgbClr val="1B1B1B"/>
                </a:solidFill>
                <a:hlinkClick r:id="rId4"/>
              </a:rPr>
              <a:t>https://www.ahrq.gov/funding/fund-opps/index.html</a:t>
            </a:r>
            <a:r>
              <a:rPr lang="en-US" sz="2200">
                <a:solidFill>
                  <a:srgbClr val="1B1B1B"/>
                </a:solidFill>
              </a:rPr>
              <a:t> </a:t>
            </a:r>
            <a:endParaRPr lang="en-US">
              <a:solidFill>
                <a:srgbClr val="FF0000"/>
              </a:solidFill>
            </a:endParaRPr>
          </a:p>
          <a:p>
            <a:r>
              <a:rPr lang="en-US"/>
              <a:t>Refer to the NOFO as the final source of guidance:</a:t>
            </a:r>
          </a:p>
          <a:p>
            <a:pPr marL="347662" lvl="1" indent="0">
              <a:buNone/>
            </a:pPr>
            <a:r>
              <a:rPr lang="en-US" sz="2200">
                <a:hlinkClick r:id="rId5"/>
              </a:rPr>
              <a:t>https://grants.nih.gov/grants/guide/rfa-files/RFA-HS-24-005.html</a:t>
            </a:r>
            <a:endParaRPr lang="en-US" sz="2200"/>
          </a:p>
          <a:p>
            <a:r>
              <a:rPr lang="en-US"/>
              <a:t>Health Extension Service website:</a:t>
            </a:r>
          </a:p>
          <a:p>
            <a:pPr marL="347662" lvl="1" indent="0">
              <a:buNone/>
            </a:pPr>
            <a:r>
              <a:rPr lang="en-US" sz="2200">
                <a:hlinkClick r:id="rId6"/>
              </a:rPr>
              <a:t>https://www.ahrq.gov/pcor/healthcare-extension-services/index.html</a:t>
            </a:r>
            <a:r>
              <a:rPr lang="en-US" sz="2200"/>
              <a:t> </a:t>
            </a:r>
          </a:p>
          <a:p>
            <a:pPr lvl="1"/>
            <a:endParaRPr lang="en-US"/>
          </a:p>
          <a:p>
            <a:endParaRPr lang="en-US"/>
          </a:p>
        </p:txBody>
      </p:sp>
      <p:sp>
        <p:nvSpPr>
          <p:cNvPr id="4" name="Slide Number Placeholder 3">
            <a:extLst>
              <a:ext uri="{FF2B5EF4-FFF2-40B4-BE49-F238E27FC236}">
                <a16:creationId xmlns:a16="http://schemas.microsoft.com/office/drawing/2014/main" id="{9B1F8A66-C600-5242-FE62-6F573A5865C0}"/>
              </a:ext>
            </a:extLst>
          </p:cNvPr>
          <p:cNvSpPr>
            <a:spLocks noGrp="1"/>
          </p:cNvSpPr>
          <p:nvPr>
            <p:ph type="sldNum" sz="quarter" idx="10"/>
          </p:nvPr>
        </p:nvSpPr>
        <p:spPr/>
        <p:txBody>
          <a:bodyPr/>
          <a:lstStyle/>
          <a:p>
            <a:fld id="{85F5B7A5-34A7-4AB0-A34F-A4DF2002FA98}" type="slidenum">
              <a:rPr lang="en-US" smtClean="0"/>
              <a:t>56</a:t>
            </a:fld>
            <a:endParaRPr lang="en-US"/>
          </a:p>
        </p:txBody>
      </p:sp>
    </p:spTree>
    <p:extLst>
      <p:ext uri="{BB962C8B-B14F-4D97-AF65-F5344CB8AC3E}">
        <p14:creationId xmlns:p14="http://schemas.microsoft.com/office/powerpoint/2010/main" val="2328433351"/>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27AFB9-1EAA-5C03-A7C5-9F1D8416EF76}"/>
              </a:ext>
            </a:extLst>
          </p:cNvPr>
          <p:cNvSpPr>
            <a:spLocks noGrp="1"/>
          </p:cNvSpPr>
          <p:nvPr>
            <p:ph type="title"/>
          </p:nvPr>
        </p:nvSpPr>
        <p:spPr/>
        <p:txBody>
          <a:bodyPr>
            <a:normAutofit fontScale="90000"/>
          </a:bodyPr>
          <a:lstStyle/>
          <a:p>
            <a:r>
              <a:rPr lang="en-US"/>
              <a:t>Stay Current on AHRQ Developments</a:t>
            </a:r>
          </a:p>
        </p:txBody>
      </p:sp>
      <p:sp>
        <p:nvSpPr>
          <p:cNvPr id="3" name="Slide Number Placeholder 2">
            <a:extLst>
              <a:ext uri="{FF2B5EF4-FFF2-40B4-BE49-F238E27FC236}">
                <a16:creationId xmlns:a16="http://schemas.microsoft.com/office/drawing/2014/main" id="{5DE868CA-C601-A37E-B9CB-6C605A03EF1B}"/>
              </a:ext>
            </a:extLst>
          </p:cNvPr>
          <p:cNvSpPr>
            <a:spLocks noGrp="1"/>
          </p:cNvSpPr>
          <p:nvPr>
            <p:ph type="sldNum" sz="quarter" idx="10"/>
          </p:nvPr>
        </p:nvSpPr>
        <p:spPr/>
        <p:txBody>
          <a:bodyPr/>
          <a:lstStyle/>
          <a:p>
            <a:fld id="{85F5B7A5-34A7-4AB0-A34F-A4DF2002FA98}" type="slidenum">
              <a:rPr lang="en-US" smtClean="0"/>
              <a:t>57</a:t>
            </a:fld>
            <a:endParaRPr lang="en-US"/>
          </a:p>
        </p:txBody>
      </p:sp>
      <p:sp>
        <p:nvSpPr>
          <p:cNvPr id="5" name="Content Placeholder 2">
            <a:extLst>
              <a:ext uri="{FF2B5EF4-FFF2-40B4-BE49-F238E27FC236}">
                <a16:creationId xmlns:a16="http://schemas.microsoft.com/office/drawing/2014/main" id="{7BFB7618-DC90-8752-D6F2-D2F3E4C26CE5}"/>
              </a:ext>
            </a:extLst>
          </p:cNvPr>
          <p:cNvSpPr txBox="1">
            <a:spLocks/>
          </p:cNvSpPr>
          <p:nvPr/>
        </p:nvSpPr>
        <p:spPr>
          <a:xfrm>
            <a:off x="0" y="1237129"/>
            <a:ext cx="7051729" cy="5484346"/>
          </a:xfrm>
          <a:prstGeom prst="rect">
            <a:avLst/>
          </a:prstGeom>
        </p:spPr>
        <p:txBody>
          <a:bodyPr vert="horz" lIns="91440" tIns="45720" rIns="91440" bIns="45720" rtlCol="0">
            <a:normAutofit fontScale="55000" lnSpcReduction="20000"/>
          </a:bodyPr>
          <a:lstStyle>
            <a:lvl1pPr marL="342900" indent="-342900" algn="l" defTabSz="914400" rtl="0" eaLnBrk="1" latinLnBrk="0" hangingPunct="1">
              <a:spcBef>
                <a:spcPct val="20000"/>
              </a:spcBef>
              <a:buClr>
                <a:schemeClr val="tx2"/>
              </a:buClr>
              <a:buSzPct val="150000"/>
              <a:buFont typeface="Arial" pitchFamily="34" charset="0"/>
              <a:buChar char="•"/>
              <a:defRPr sz="2800" kern="1200">
                <a:solidFill>
                  <a:schemeClr val="tx1"/>
                </a:solidFill>
                <a:latin typeface="+mn-lt"/>
                <a:ea typeface="+mn-ea"/>
                <a:cs typeface="+mn-cs"/>
              </a:defRPr>
            </a:lvl1pPr>
            <a:lvl2pPr marL="685800" indent="-338138" algn="l" defTabSz="914400" rtl="0" eaLnBrk="1" latinLnBrk="0" hangingPunct="1">
              <a:spcBef>
                <a:spcPct val="20000"/>
              </a:spcBef>
              <a:buClr>
                <a:srgbClr val="1F497D"/>
              </a:buClr>
              <a:buSzPct val="80000"/>
              <a:buFont typeface="Arial" pitchFamily="34" charset="0"/>
              <a:buChar char="►"/>
              <a:defRPr sz="2400" kern="1200">
                <a:solidFill>
                  <a:schemeClr val="tx1"/>
                </a:solidFill>
                <a:latin typeface="+mn-lt"/>
                <a:ea typeface="+mn-ea"/>
                <a:cs typeface="+mn-cs"/>
              </a:defRPr>
            </a:lvl2pPr>
            <a:lvl3pPr marL="969963" indent="-284163" algn="l" defTabSz="914400" rtl="0" eaLnBrk="1" latinLnBrk="0" hangingPunct="1">
              <a:spcBef>
                <a:spcPct val="20000"/>
              </a:spcBef>
              <a:buClr>
                <a:schemeClr val="tx2"/>
              </a:buClr>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78619" indent="-228600">
              <a:lnSpc>
                <a:spcPct val="120000"/>
              </a:lnSpc>
              <a:spcBef>
                <a:spcPts val="600"/>
              </a:spcBef>
              <a:spcAft>
                <a:spcPts val="600"/>
              </a:spcAft>
            </a:pPr>
            <a:r>
              <a:rPr lang="en-US" sz="4000" i="1" dirty="0"/>
              <a:t>AHRQ News Now</a:t>
            </a:r>
            <a:r>
              <a:rPr lang="en-US" sz="4000" dirty="0"/>
              <a:t>, weekly electronic newsletter, and                                       content-specific GovDelivery bulletins                           (</a:t>
            </a:r>
            <a:r>
              <a:rPr lang="en-US" sz="4000" dirty="0">
                <a:hlinkClick r:id="rId3"/>
              </a:rPr>
              <a:t>subscriptions.ahrq.gov/accounts/ USAHRQ/subscriber/new</a:t>
            </a:r>
            <a:r>
              <a:rPr lang="en-US" sz="4000" dirty="0"/>
              <a:t>)</a:t>
            </a:r>
          </a:p>
          <a:p>
            <a:pPr marL="378619" indent="-228600">
              <a:lnSpc>
                <a:spcPct val="120000"/>
              </a:lnSpc>
              <a:spcBef>
                <a:spcPts val="600"/>
              </a:spcBef>
              <a:spcAft>
                <a:spcPts val="600"/>
              </a:spcAft>
            </a:pPr>
            <a:r>
              <a:rPr lang="en-US" sz="4000" dirty="0"/>
              <a:t>Twitter/X (@AHRQNews) </a:t>
            </a:r>
          </a:p>
          <a:p>
            <a:pPr marL="378619" indent="-228600">
              <a:lnSpc>
                <a:spcPct val="120000"/>
              </a:lnSpc>
              <a:spcBef>
                <a:spcPts val="600"/>
              </a:spcBef>
              <a:spcAft>
                <a:spcPts val="600"/>
              </a:spcAft>
            </a:pPr>
            <a:r>
              <a:rPr lang="en-US" sz="4000" dirty="0"/>
              <a:t>Instagram (@ahrqnews)</a:t>
            </a:r>
          </a:p>
          <a:p>
            <a:pPr marL="378619" indent="-228600">
              <a:lnSpc>
                <a:spcPct val="120000"/>
              </a:lnSpc>
              <a:spcBef>
                <a:spcPts val="600"/>
              </a:spcBef>
              <a:spcAft>
                <a:spcPts val="600"/>
              </a:spcAft>
            </a:pPr>
            <a:r>
              <a:rPr lang="en-US" sz="4000" dirty="0"/>
              <a:t>AHRQ’s LinkedIn page                               (</a:t>
            </a:r>
            <a:r>
              <a:rPr lang="en-US" sz="4000" dirty="0">
                <a:hlinkClick r:id="rId4"/>
              </a:rPr>
              <a:t>linkedin.com/company/agency-for-healthcare-research-and-quality</a:t>
            </a:r>
            <a:r>
              <a:rPr lang="en-US" sz="4000" dirty="0"/>
              <a:t>)</a:t>
            </a:r>
          </a:p>
          <a:p>
            <a:pPr marL="378619" indent="-228600">
              <a:lnSpc>
                <a:spcPct val="120000"/>
              </a:lnSpc>
              <a:spcBef>
                <a:spcPts val="600"/>
              </a:spcBef>
              <a:spcAft>
                <a:spcPts val="600"/>
              </a:spcAft>
            </a:pPr>
            <a:r>
              <a:rPr lang="en-US" sz="4000" dirty="0"/>
              <a:t>AHRQ on Facebook</a:t>
            </a:r>
          </a:p>
          <a:p>
            <a:pPr marL="378619" indent="-228600">
              <a:lnSpc>
                <a:spcPct val="120000"/>
              </a:lnSpc>
              <a:spcBef>
                <a:spcPts val="600"/>
              </a:spcBef>
              <a:spcAft>
                <a:spcPts val="600"/>
              </a:spcAft>
            </a:pPr>
            <a:r>
              <a:rPr lang="en-US" sz="4000" dirty="0"/>
              <a:t>Careers at AHRQ                        (</a:t>
            </a:r>
            <a:r>
              <a:rPr lang="en-US" sz="4000" dirty="0">
                <a:hlinkClick r:id="rId5"/>
              </a:rPr>
              <a:t>ahrq.gov/cpi/about/careers/index.html</a:t>
            </a:r>
            <a:r>
              <a:rPr lang="en-US" sz="4000" dirty="0"/>
              <a:t> </a:t>
            </a:r>
          </a:p>
          <a:p>
            <a:pPr marL="35719" indent="-228600">
              <a:lnSpc>
                <a:spcPct val="120000"/>
              </a:lnSpc>
              <a:spcBef>
                <a:spcPts val="600"/>
              </a:spcBef>
              <a:spcAft>
                <a:spcPts val="600"/>
              </a:spcAft>
            </a:pPr>
            <a:endParaRPr lang="en-US" sz="2600" dirty="0"/>
          </a:p>
          <a:p>
            <a:pPr indent="-228600">
              <a:lnSpc>
                <a:spcPct val="90000"/>
              </a:lnSpc>
            </a:pPr>
            <a:endParaRPr lang="en-US" sz="2600" dirty="0"/>
          </a:p>
          <a:p>
            <a:pPr indent="-228600">
              <a:lnSpc>
                <a:spcPct val="90000"/>
              </a:lnSpc>
            </a:pPr>
            <a:endParaRPr lang="en-US" sz="2600" b="1" i="1" u="sng" dirty="0"/>
          </a:p>
          <a:p>
            <a:pPr indent="-228600">
              <a:lnSpc>
                <a:spcPct val="90000"/>
              </a:lnSpc>
            </a:pPr>
            <a:endParaRPr lang="en-US" sz="1400" dirty="0"/>
          </a:p>
          <a:p>
            <a:pPr indent="-228600">
              <a:lnSpc>
                <a:spcPct val="90000"/>
              </a:lnSpc>
            </a:pPr>
            <a:endParaRPr lang="en-US" sz="1400" dirty="0"/>
          </a:p>
        </p:txBody>
      </p:sp>
      <p:pic>
        <p:nvPicPr>
          <p:cNvPr id="7" name="Picture 6" descr="A group of people sitting on a bench&#10;&#10;Description automatically generated with medium confidence">
            <a:extLst>
              <a:ext uri="{FF2B5EF4-FFF2-40B4-BE49-F238E27FC236}">
                <a16:creationId xmlns:a16="http://schemas.microsoft.com/office/drawing/2014/main" id="{F0F7CA7C-4607-D3E4-8B00-B1C02EE88404}"/>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316798" y="1322773"/>
            <a:ext cx="3629585" cy="2438178"/>
          </a:xfrm>
          <a:prstGeom prst="rect">
            <a:avLst/>
          </a:prstGeom>
        </p:spPr>
      </p:pic>
      <p:pic>
        <p:nvPicPr>
          <p:cNvPr id="8" name="Picture 7" descr="A picture containing person&#10;&#10;Description automatically generated">
            <a:extLst>
              <a:ext uri="{FF2B5EF4-FFF2-40B4-BE49-F238E27FC236}">
                <a16:creationId xmlns:a16="http://schemas.microsoft.com/office/drawing/2014/main" id="{B36541B5-3FA2-1C6C-CE0F-8B503D0205FE}"/>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379902" y="4016491"/>
            <a:ext cx="3331599" cy="2339860"/>
          </a:xfrm>
          <a:prstGeom prst="rect">
            <a:avLst/>
          </a:prstGeom>
        </p:spPr>
      </p:pic>
    </p:spTree>
    <p:extLst>
      <p:ext uri="{BB962C8B-B14F-4D97-AF65-F5344CB8AC3E}">
        <p14:creationId xmlns:p14="http://schemas.microsoft.com/office/powerpoint/2010/main" val="3501107778"/>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EEFD62-B900-F715-3E52-662CB55E497A}"/>
              </a:ext>
            </a:extLst>
          </p:cNvPr>
          <p:cNvSpPr>
            <a:spLocks noGrp="1"/>
          </p:cNvSpPr>
          <p:nvPr>
            <p:ph type="title"/>
          </p:nvPr>
        </p:nvSpPr>
        <p:spPr>
          <a:xfrm>
            <a:off x="2362200" y="304800"/>
            <a:ext cx="7048500" cy="617884"/>
          </a:xfrm>
        </p:spPr>
        <p:txBody>
          <a:bodyPr>
            <a:normAutofit fontScale="90000"/>
          </a:bodyPr>
          <a:lstStyle/>
          <a:p>
            <a:r>
              <a:rPr lang="en-US"/>
              <a:t>Application Resources</a:t>
            </a:r>
          </a:p>
        </p:txBody>
      </p:sp>
      <p:sp>
        <p:nvSpPr>
          <p:cNvPr id="3" name="Content Placeholder 2">
            <a:extLst>
              <a:ext uri="{FF2B5EF4-FFF2-40B4-BE49-F238E27FC236}">
                <a16:creationId xmlns:a16="http://schemas.microsoft.com/office/drawing/2014/main" id="{A37D50FA-6957-44C9-A34A-C0DB39437D7D}"/>
              </a:ext>
            </a:extLst>
          </p:cNvPr>
          <p:cNvSpPr>
            <a:spLocks noGrp="1"/>
          </p:cNvSpPr>
          <p:nvPr>
            <p:ph idx="1"/>
          </p:nvPr>
        </p:nvSpPr>
        <p:spPr>
          <a:xfrm>
            <a:off x="377371" y="1480457"/>
            <a:ext cx="11422743" cy="5072744"/>
          </a:xfrm>
        </p:spPr>
        <p:txBody>
          <a:bodyPr>
            <a:noAutofit/>
          </a:bodyPr>
          <a:lstStyle/>
          <a:p>
            <a:r>
              <a:rPr lang="en-US" sz="1800"/>
              <a:t>AHRQ grant guidance:</a:t>
            </a:r>
            <a:endParaRPr lang="en-US" sz="1800">
              <a:hlinkClick r:id="rId3"/>
            </a:endParaRPr>
          </a:p>
          <a:p>
            <a:pPr lvl="1"/>
            <a:r>
              <a:rPr lang="en-US" sz="1600">
                <a:hlinkClick r:id="rId3"/>
              </a:rPr>
              <a:t>https://www.ahrq.gov/funding/process/grant-app-basics/apptips.html</a:t>
            </a:r>
            <a:r>
              <a:rPr lang="en-US" sz="1600"/>
              <a:t> </a:t>
            </a:r>
          </a:p>
          <a:p>
            <a:pPr lvl="1"/>
            <a:r>
              <a:rPr lang="en-US" sz="1600"/>
              <a:t>Submission Options: </a:t>
            </a:r>
            <a:r>
              <a:rPr lang="en-US" sz="1600">
                <a:hlinkClick r:id="rId4"/>
              </a:rPr>
              <a:t>https://grants.nih.gov/grants/how-to-apply-application-guide/prepare-to-apply-and-register/submission-options.htm</a:t>
            </a:r>
            <a:r>
              <a:rPr lang="en-US" sz="1600"/>
              <a:t> </a:t>
            </a:r>
          </a:p>
          <a:p>
            <a:r>
              <a:rPr lang="en-US" sz="1800"/>
              <a:t>Registering to apply:​</a:t>
            </a:r>
          </a:p>
          <a:p>
            <a:pPr lvl="1">
              <a:tabLst>
                <a:tab pos="457200" algn="l"/>
              </a:tabLst>
            </a:pPr>
            <a:r>
              <a:rPr lang="en-US" sz="1600"/>
              <a:t>Applicant organizations must complete and maintain the following registrations as described in the </a:t>
            </a:r>
            <a:r>
              <a:rPr lang="en-US" sz="1600" kern="100">
                <a:solidFill>
                  <a:srgbClr val="FF0000"/>
                </a:solidFill>
                <a:ea typeface="Times New Roman" panose="02020603050405020304" pitchFamily="18" charset="0"/>
                <a:cs typeface="Times New Roman" panose="02020603050405020304" pitchFamily="18" charset="0"/>
                <a:hlinkClick r:id="rId5"/>
              </a:rPr>
              <a:t>How to Apply- Application Guide</a:t>
            </a:r>
            <a:r>
              <a:rPr lang="en-US" sz="1600" kern="100">
                <a:solidFill>
                  <a:srgbClr val="FF0000"/>
                </a:solidFill>
                <a:ea typeface="Times New Roman" panose="02020603050405020304" pitchFamily="18" charset="0"/>
                <a:cs typeface="Times New Roman" panose="02020603050405020304" pitchFamily="18" charset="0"/>
              </a:rPr>
              <a:t> </a:t>
            </a:r>
            <a:r>
              <a:rPr lang="en-US" sz="1600"/>
              <a:t>to be eligible to apply for or receive an award. All registrations must be completed prior to the application being submitted. Registration can take 6 weeks or more, so applicants should begin the registration process as soon as possible. The renewal process may require as much time as the initial registration.</a:t>
            </a:r>
          </a:p>
          <a:p>
            <a:pPr lvl="1"/>
            <a:r>
              <a:rPr lang="en-US" sz="1600" u="sng">
                <a:solidFill>
                  <a:srgbClr val="000000"/>
                </a:solidFill>
                <a:ea typeface="Times New Roman" panose="02020603050405020304" pitchFamily="18" charset="0"/>
                <a:cs typeface="Times New Roman" panose="02020603050405020304" pitchFamily="18" charset="0"/>
                <a:hlinkClick r:id="rId6"/>
              </a:rPr>
              <a:t>System for Award Management (SAM)</a:t>
            </a:r>
            <a:r>
              <a:rPr lang="en-US" sz="1600">
                <a:solidFill>
                  <a:srgbClr val="000000"/>
                </a:solidFill>
                <a:ea typeface="Times New Roman" panose="02020603050405020304" pitchFamily="18" charset="0"/>
                <a:cs typeface="Times New Roman" panose="02020603050405020304" pitchFamily="18" charset="0"/>
              </a:rPr>
              <a:t> – </a:t>
            </a:r>
            <a:r>
              <a:rPr lang="en-US" sz="1600"/>
              <a:t>Applicants must complete and maintain an active registration, which requires renewal at least annually. </a:t>
            </a:r>
          </a:p>
          <a:p>
            <a:r>
              <a:rPr lang="en-US" sz="1800" u="sng" err="1">
                <a:solidFill>
                  <a:srgbClr val="000000"/>
                </a:solidFill>
                <a:ea typeface="Times New Roman" panose="02020603050405020304" pitchFamily="18" charset="0"/>
                <a:cs typeface="Times New Roman" panose="02020603050405020304" pitchFamily="18" charset="0"/>
                <a:hlinkClick r:id="rId7"/>
              </a:rPr>
              <a:t>eRA</a:t>
            </a:r>
            <a:r>
              <a:rPr lang="en-US" sz="1800" u="sng">
                <a:solidFill>
                  <a:srgbClr val="000000"/>
                </a:solidFill>
                <a:ea typeface="Times New Roman" panose="02020603050405020304" pitchFamily="18" charset="0"/>
                <a:cs typeface="Times New Roman" panose="02020603050405020304" pitchFamily="18" charset="0"/>
                <a:hlinkClick r:id="rId7"/>
              </a:rPr>
              <a:t> Commons</a:t>
            </a:r>
            <a:r>
              <a:rPr lang="en-US" sz="1800">
                <a:solidFill>
                  <a:srgbClr val="000000"/>
                </a:solidFill>
                <a:ea typeface="Times New Roman" panose="02020603050405020304" pitchFamily="18" charset="0"/>
                <a:cs typeface="Times New Roman" panose="02020603050405020304" pitchFamily="18" charset="0"/>
              </a:rPr>
              <a:t> </a:t>
            </a:r>
            <a:r>
              <a:rPr lang="en-US" sz="1800">
                <a:hlinkClick r:id="rId8"/>
              </a:rPr>
              <a:t>https://www.era.nih.gov/</a:t>
            </a:r>
            <a:endParaRPr lang="en-US" sz="1800"/>
          </a:p>
          <a:p>
            <a:pPr lvl="1"/>
            <a:r>
              <a:rPr lang="en-US" sz="1600"/>
              <a:t> Once the unique organization identifier is established, organizations can register with </a:t>
            </a:r>
            <a:r>
              <a:rPr lang="en-US" sz="1600" err="1"/>
              <a:t>eRA</a:t>
            </a:r>
            <a:r>
              <a:rPr lang="en-US" sz="1600"/>
              <a:t> Commons in tandem with completing their Grants.gov registration; all registrations must be in place by time of submission. </a:t>
            </a:r>
            <a:r>
              <a:rPr lang="en-US" sz="1600" err="1"/>
              <a:t>eRA</a:t>
            </a:r>
            <a:r>
              <a:rPr lang="en-US" sz="1600"/>
              <a:t> Commons requires organizations to identify at least one Signing Official (SO) and at least one Program Director/Principal Investigator (PD/PI) account in order to submit an application. </a:t>
            </a:r>
          </a:p>
          <a:p>
            <a:pPr lvl="1"/>
            <a:endParaRPr lang="en-US" sz="1800"/>
          </a:p>
        </p:txBody>
      </p:sp>
      <p:sp>
        <p:nvSpPr>
          <p:cNvPr id="4" name="Slide Number Placeholder 3">
            <a:extLst>
              <a:ext uri="{FF2B5EF4-FFF2-40B4-BE49-F238E27FC236}">
                <a16:creationId xmlns:a16="http://schemas.microsoft.com/office/drawing/2014/main" id="{C3C19CE2-971D-5A63-C78C-2701FAA0AACC}"/>
              </a:ext>
            </a:extLst>
          </p:cNvPr>
          <p:cNvSpPr>
            <a:spLocks noGrp="1"/>
          </p:cNvSpPr>
          <p:nvPr>
            <p:ph type="sldNum" sz="quarter" idx="10"/>
          </p:nvPr>
        </p:nvSpPr>
        <p:spPr/>
        <p:txBody>
          <a:bodyPr/>
          <a:lstStyle/>
          <a:p>
            <a:fld id="{85F5B7A5-34A7-4AB0-A34F-A4DF2002FA98}" type="slidenum">
              <a:rPr lang="en-US" smtClean="0"/>
              <a:t>58</a:t>
            </a:fld>
            <a:endParaRPr lang="en-US"/>
          </a:p>
        </p:txBody>
      </p:sp>
    </p:spTree>
    <p:extLst>
      <p:ext uri="{BB962C8B-B14F-4D97-AF65-F5344CB8AC3E}">
        <p14:creationId xmlns:p14="http://schemas.microsoft.com/office/powerpoint/2010/main" val="4268434224"/>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7ED186-2E01-75E0-192E-411F342E1751}"/>
              </a:ext>
            </a:extLst>
          </p:cNvPr>
          <p:cNvSpPr>
            <a:spLocks noGrp="1"/>
          </p:cNvSpPr>
          <p:nvPr>
            <p:ph type="title"/>
          </p:nvPr>
        </p:nvSpPr>
        <p:spPr/>
        <p:txBody>
          <a:bodyPr>
            <a:normAutofit fontScale="90000"/>
          </a:bodyPr>
          <a:lstStyle/>
          <a:p>
            <a:r>
              <a:rPr lang="en-US" dirty="0"/>
              <a:t> </a:t>
            </a:r>
            <a:br>
              <a:rPr lang="en-US" dirty="0"/>
            </a:br>
            <a:endParaRPr lang="en-US" dirty="0"/>
          </a:p>
        </p:txBody>
      </p:sp>
      <p:sp>
        <p:nvSpPr>
          <p:cNvPr id="3" name="Content Placeholder 2">
            <a:extLst>
              <a:ext uri="{FF2B5EF4-FFF2-40B4-BE49-F238E27FC236}">
                <a16:creationId xmlns:a16="http://schemas.microsoft.com/office/drawing/2014/main" id="{26E43439-6993-CF38-B447-7FCBEA82FB76}"/>
              </a:ext>
            </a:extLst>
          </p:cNvPr>
          <p:cNvSpPr>
            <a:spLocks noGrp="1"/>
          </p:cNvSpPr>
          <p:nvPr>
            <p:ph idx="1"/>
          </p:nvPr>
        </p:nvSpPr>
        <p:spPr/>
        <p:txBody>
          <a:bodyPr/>
          <a:lstStyle/>
          <a:p>
            <a:pPr marL="0" indent="0" algn="ctr">
              <a:buNone/>
            </a:pPr>
            <a:endParaRPr lang="en-US" sz="3600" dirty="0"/>
          </a:p>
          <a:p>
            <a:pPr marL="0" indent="0" algn="ctr">
              <a:buNone/>
            </a:pPr>
            <a:endParaRPr lang="en-US" sz="3600" dirty="0"/>
          </a:p>
          <a:p>
            <a:pPr marL="0" indent="0" algn="ctr">
              <a:buNone/>
            </a:pPr>
            <a:r>
              <a:rPr lang="en-US" sz="3600" b="1" dirty="0"/>
              <a:t>THANK YOU!</a:t>
            </a:r>
          </a:p>
          <a:p>
            <a:endParaRPr lang="en-US" dirty="0"/>
          </a:p>
        </p:txBody>
      </p:sp>
      <p:sp>
        <p:nvSpPr>
          <p:cNvPr id="4" name="Slide Number Placeholder 3">
            <a:extLst>
              <a:ext uri="{FF2B5EF4-FFF2-40B4-BE49-F238E27FC236}">
                <a16:creationId xmlns:a16="http://schemas.microsoft.com/office/drawing/2014/main" id="{9B1F8A66-C600-5242-FE62-6F573A5865C0}"/>
              </a:ext>
            </a:extLst>
          </p:cNvPr>
          <p:cNvSpPr>
            <a:spLocks noGrp="1"/>
          </p:cNvSpPr>
          <p:nvPr>
            <p:ph type="sldNum" sz="quarter" idx="10"/>
          </p:nvPr>
        </p:nvSpPr>
        <p:spPr/>
        <p:txBody>
          <a:bodyPr/>
          <a:lstStyle/>
          <a:p>
            <a:fld id="{85F5B7A5-34A7-4AB0-A34F-A4DF2002FA98}" type="slidenum">
              <a:rPr lang="en-US" smtClean="0"/>
              <a:t>59</a:t>
            </a:fld>
            <a:endParaRPr lang="en-US"/>
          </a:p>
        </p:txBody>
      </p:sp>
    </p:spTree>
    <p:extLst>
      <p:ext uri="{BB962C8B-B14F-4D97-AF65-F5344CB8AC3E}">
        <p14:creationId xmlns:p14="http://schemas.microsoft.com/office/powerpoint/2010/main" val="4615322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74FEF0-BE62-1D13-A09E-B1CB541104A9}"/>
              </a:ext>
            </a:extLst>
          </p:cNvPr>
          <p:cNvSpPr>
            <a:spLocks noGrp="1"/>
          </p:cNvSpPr>
          <p:nvPr>
            <p:ph type="title"/>
          </p:nvPr>
        </p:nvSpPr>
        <p:spPr/>
        <p:txBody>
          <a:bodyPr>
            <a:normAutofit fontScale="90000"/>
          </a:bodyPr>
          <a:lstStyle/>
          <a:p>
            <a:r>
              <a:rPr lang="en-US" cap="all" dirty="0">
                <a:cs typeface="Arial"/>
              </a:rPr>
              <a:t>NOFO INFORMATION</a:t>
            </a:r>
            <a:br>
              <a:rPr lang="en-US" cap="all" dirty="0">
                <a:cs typeface="Arial"/>
              </a:rPr>
            </a:br>
            <a:endParaRPr lang="en-US" dirty="0"/>
          </a:p>
        </p:txBody>
      </p:sp>
      <p:sp>
        <p:nvSpPr>
          <p:cNvPr id="3" name="Content Placeholder 2">
            <a:extLst>
              <a:ext uri="{FF2B5EF4-FFF2-40B4-BE49-F238E27FC236}">
                <a16:creationId xmlns:a16="http://schemas.microsoft.com/office/drawing/2014/main" id="{817FB343-8B6A-4C3E-915A-66236ED7BB3D}"/>
              </a:ext>
            </a:extLst>
          </p:cNvPr>
          <p:cNvSpPr>
            <a:spLocks noGrp="1"/>
          </p:cNvSpPr>
          <p:nvPr>
            <p:ph idx="1"/>
          </p:nvPr>
        </p:nvSpPr>
        <p:spPr/>
        <p:txBody>
          <a:bodyPr/>
          <a:lstStyle/>
          <a:p>
            <a:pPr marL="0" indent="0" algn="ctr">
              <a:buNone/>
            </a:pPr>
            <a:endParaRPr lang="en-US" dirty="0"/>
          </a:p>
          <a:p>
            <a:pPr marL="0" indent="0" algn="ctr">
              <a:buNone/>
            </a:pPr>
            <a:r>
              <a:rPr lang="en-US" sz="3600" b="1" cap="all" dirty="0">
                <a:cs typeface="Arial"/>
              </a:rPr>
              <a:t>NOFO INFORMATION</a:t>
            </a:r>
          </a:p>
          <a:p>
            <a:pPr marL="0" indent="0" algn="ctr">
              <a:buNone/>
            </a:pPr>
            <a:endParaRPr lang="en-US" sz="3600" b="1" cap="all" dirty="0">
              <a:cs typeface="Arial"/>
            </a:endParaRPr>
          </a:p>
          <a:p>
            <a:pPr marL="0" indent="0" algn="ctr">
              <a:buNone/>
            </a:pPr>
            <a:endParaRPr lang="en-US" sz="2000" b="1" cap="all" dirty="0">
              <a:solidFill>
                <a:srgbClr val="FF0000"/>
              </a:solidFill>
              <a:cs typeface="Arial"/>
            </a:endParaRPr>
          </a:p>
          <a:p>
            <a:pPr marL="0" indent="0" algn="ctr">
              <a:buNone/>
            </a:pPr>
            <a:r>
              <a:rPr lang="en-US" sz="2000" b="1" dirty="0">
                <a:solidFill>
                  <a:srgbClr val="FF0000"/>
                </a:solidFill>
                <a:ea typeface="Times New Roman" panose="02020603050405020304" pitchFamily="18" charset="0"/>
              </a:rPr>
              <a:t>This presentation generally summarizes information in the NOFO</a:t>
            </a:r>
            <a:br>
              <a:rPr lang="en-US" sz="2000" b="1" dirty="0">
                <a:solidFill>
                  <a:srgbClr val="FF0000"/>
                </a:solidFill>
                <a:ea typeface="Times New Roman" panose="02020603050405020304" pitchFamily="18" charset="0"/>
              </a:rPr>
            </a:br>
            <a:r>
              <a:rPr lang="en-US" sz="2000" b="1" dirty="0">
                <a:solidFill>
                  <a:srgbClr val="FF0000"/>
                </a:solidFill>
                <a:ea typeface="Times New Roman" panose="02020603050405020304" pitchFamily="18" charset="0"/>
              </a:rPr>
              <a:t>but applicants must refer to RFA-HS-24-005 for exact details.</a:t>
            </a:r>
            <a:endParaRPr lang="en-US" sz="2000" dirty="0">
              <a:solidFill>
                <a:srgbClr val="FF0000"/>
              </a:solidFill>
              <a:ea typeface="Times New Roman" panose="02020603050405020304" pitchFamily="18" charset="0"/>
            </a:endParaRPr>
          </a:p>
        </p:txBody>
      </p:sp>
      <p:sp>
        <p:nvSpPr>
          <p:cNvPr id="4" name="Slide Number Placeholder 3">
            <a:extLst>
              <a:ext uri="{FF2B5EF4-FFF2-40B4-BE49-F238E27FC236}">
                <a16:creationId xmlns:a16="http://schemas.microsoft.com/office/drawing/2014/main" id="{0FB04EFD-DB90-3DB0-8521-30AD50303F30}"/>
              </a:ext>
            </a:extLst>
          </p:cNvPr>
          <p:cNvSpPr>
            <a:spLocks noGrp="1"/>
          </p:cNvSpPr>
          <p:nvPr>
            <p:ph type="sldNum" sz="quarter" idx="10"/>
          </p:nvPr>
        </p:nvSpPr>
        <p:spPr/>
        <p:txBody>
          <a:bodyPr/>
          <a:lstStyle/>
          <a:p>
            <a:fld id="{85F5B7A5-34A7-4AB0-A34F-A4DF2002FA98}" type="slidenum">
              <a:rPr lang="en-US" smtClean="0"/>
              <a:t>6</a:t>
            </a:fld>
            <a:endParaRPr lang="en-US"/>
          </a:p>
        </p:txBody>
      </p:sp>
    </p:spTree>
    <p:extLst>
      <p:ext uri="{BB962C8B-B14F-4D97-AF65-F5344CB8AC3E}">
        <p14:creationId xmlns:p14="http://schemas.microsoft.com/office/powerpoint/2010/main" val="213030002"/>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15482B-B13C-D8B6-2258-5C6D77BC9AC9}"/>
              </a:ext>
            </a:extLst>
          </p:cNvPr>
          <p:cNvSpPr>
            <a:spLocks noGrp="1"/>
          </p:cNvSpPr>
          <p:nvPr>
            <p:ph type="title"/>
          </p:nvPr>
        </p:nvSpPr>
        <p:spPr/>
        <p:txBody>
          <a:bodyPr>
            <a:normAutofit fontScale="90000"/>
          </a:bodyPr>
          <a:lstStyle/>
          <a:p>
            <a:r>
              <a:rPr lang="en-US" dirty="0">
                <a:cs typeface="Arial"/>
              </a:rPr>
              <a:t>Final Comments</a:t>
            </a:r>
            <a:endParaRPr lang="en-US" dirty="0"/>
          </a:p>
        </p:txBody>
      </p:sp>
      <p:sp>
        <p:nvSpPr>
          <p:cNvPr id="3" name="Content Placeholder 2">
            <a:extLst>
              <a:ext uri="{FF2B5EF4-FFF2-40B4-BE49-F238E27FC236}">
                <a16:creationId xmlns:a16="http://schemas.microsoft.com/office/drawing/2014/main" id="{1F76D47B-F093-7C44-677E-780F98E0FFC8}"/>
              </a:ext>
            </a:extLst>
          </p:cNvPr>
          <p:cNvSpPr>
            <a:spLocks noGrp="1"/>
          </p:cNvSpPr>
          <p:nvPr>
            <p:ph idx="1"/>
          </p:nvPr>
        </p:nvSpPr>
        <p:spPr/>
        <p:txBody>
          <a:bodyPr vert="horz" lIns="91440" tIns="45720" rIns="91440" bIns="45720" rtlCol="0" anchor="t">
            <a:normAutofit/>
          </a:bodyPr>
          <a:lstStyle/>
          <a:p>
            <a:r>
              <a:rPr lang="en-US" sz="3200" dirty="0">
                <a:cs typeface="Arial"/>
              </a:rPr>
              <a:t>Important Due Dates:</a:t>
            </a:r>
          </a:p>
          <a:p>
            <a:pPr lvl="1" indent="-337820"/>
            <a:r>
              <a:rPr lang="en-US" sz="2800" dirty="0">
                <a:cs typeface="Arial"/>
              </a:rPr>
              <a:t>Letter of Intent:  30 days before application due date</a:t>
            </a:r>
          </a:p>
          <a:p>
            <a:pPr lvl="1" indent="-337820"/>
            <a:r>
              <a:rPr lang="en-US" sz="2800" dirty="0">
                <a:cs typeface="Arial"/>
              </a:rPr>
              <a:t>Application Due Date: </a:t>
            </a:r>
            <a:r>
              <a:rPr lang="en-US" sz="2800" b="1" dirty="0">
                <a:cs typeface="Arial"/>
              </a:rPr>
              <a:t>December 13, 2024</a:t>
            </a:r>
          </a:p>
          <a:p>
            <a:r>
              <a:rPr lang="en-US" sz="3200" dirty="0">
                <a:cs typeface="Arial"/>
              </a:rPr>
              <a:t>Please email questions:</a:t>
            </a:r>
          </a:p>
          <a:p>
            <a:pPr lvl="1" indent="-337820"/>
            <a:r>
              <a:rPr lang="en-US" dirty="0">
                <a:ea typeface="+mn-lt"/>
                <a:cs typeface="+mn-lt"/>
                <a:hlinkClick r:id="rId2"/>
              </a:rPr>
              <a:t>AHRQ_HES@ahrq.hhs.gov</a:t>
            </a:r>
            <a:endParaRPr lang="en-US" dirty="0">
              <a:ea typeface="+mn-lt"/>
              <a:cs typeface="+mn-lt"/>
            </a:endParaRPr>
          </a:p>
          <a:p>
            <a:r>
              <a:rPr lang="en-US" sz="3200" dirty="0">
                <a:ea typeface="+mn-lt"/>
                <a:cs typeface="+mn-lt"/>
              </a:rPr>
              <a:t>This presentation will be posted on the AHRQ website at </a:t>
            </a:r>
          </a:p>
          <a:p>
            <a:r>
              <a:rPr lang="en-US" sz="3200" dirty="0">
                <a:ea typeface="+mn-lt"/>
                <a:cs typeface="+mn-lt"/>
              </a:rPr>
              <a:t>Refer to the NOFO as the final source of guidance</a:t>
            </a:r>
          </a:p>
          <a:p>
            <a:pPr lvl="1" indent="-337820"/>
            <a:endParaRPr lang="en-US" dirty="0">
              <a:cs typeface="Arial"/>
            </a:endParaRPr>
          </a:p>
          <a:p>
            <a:pPr lvl="1" indent="-337820"/>
            <a:endParaRPr lang="en-US" dirty="0">
              <a:cs typeface="Arial"/>
            </a:endParaRPr>
          </a:p>
        </p:txBody>
      </p:sp>
      <p:sp>
        <p:nvSpPr>
          <p:cNvPr id="4" name="Slide Number Placeholder 3">
            <a:extLst>
              <a:ext uri="{FF2B5EF4-FFF2-40B4-BE49-F238E27FC236}">
                <a16:creationId xmlns:a16="http://schemas.microsoft.com/office/drawing/2014/main" id="{5E0959B3-70B4-752A-2F63-1CDF24DA5A89}"/>
              </a:ext>
            </a:extLst>
          </p:cNvPr>
          <p:cNvSpPr>
            <a:spLocks noGrp="1"/>
          </p:cNvSpPr>
          <p:nvPr>
            <p:ph type="sldNum" sz="quarter" idx="10"/>
          </p:nvPr>
        </p:nvSpPr>
        <p:spPr/>
        <p:txBody>
          <a:bodyPr/>
          <a:lstStyle/>
          <a:p>
            <a:fld id="{85F5B7A5-34A7-4AB0-A34F-A4DF2002FA98}" type="slidenum">
              <a:rPr lang="en-US" smtClean="0"/>
              <a:t>60</a:t>
            </a:fld>
            <a:endParaRPr lang="en-US"/>
          </a:p>
        </p:txBody>
      </p:sp>
    </p:spTree>
    <p:extLst>
      <p:ext uri="{BB962C8B-B14F-4D97-AF65-F5344CB8AC3E}">
        <p14:creationId xmlns:p14="http://schemas.microsoft.com/office/powerpoint/2010/main" val="2947082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CE0358-5D44-2282-062E-8C1F14CE9066}"/>
              </a:ext>
            </a:extLst>
          </p:cNvPr>
          <p:cNvSpPr>
            <a:spLocks noGrp="1"/>
          </p:cNvSpPr>
          <p:nvPr>
            <p:ph type="title"/>
          </p:nvPr>
        </p:nvSpPr>
        <p:spPr/>
        <p:txBody>
          <a:bodyPr>
            <a:normAutofit fontScale="90000"/>
          </a:bodyPr>
          <a:lstStyle/>
          <a:p>
            <a:r>
              <a:rPr lang="en-US"/>
              <a:t>Purpose of this NOFO</a:t>
            </a:r>
          </a:p>
        </p:txBody>
      </p:sp>
      <p:sp>
        <p:nvSpPr>
          <p:cNvPr id="3" name="Content Placeholder 2">
            <a:extLst>
              <a:ext uri="{FF2B5EF4-FFF2-40B4-BE49-F238E27FC236}">
                <a16:creationId xmlns:a16="http://schemas.microsoft.com/office/drawing/2014/main" id="{481651D4-3F88-E6A7-8296-230294C008AD}"/>
              </a:ext>
            </a:extLst>
          </p:cNvPr>
          <p:cNvSpPr>
            <a:spLocks noGrp="1"/>
          </p:cNvSpPr>
          <p:nvPr>
            <p:ph idx="1"/>
          </p:nvPr>
        </p:nvSpPr>
        <p:spPr/>
        <p:txBody>
          <a:bodyPr/>
          <a:lstStyle/>
          <a:p>
            <a:r>
              <a:rPr lang="en-US" dirty="0"/>
              <a:t>The NEC will work closely with AHRQ and recipients of two related NOFOs.</a:t>
            </a:r>
          </a:p>
          <a:p>
            <a:pPr lvl="1"/>
            <a:r>
              <a:rPr lang="en-US" dirty="0"/>
              <a:t>AHRQ intends to fund up to 15 state-based Healthcare Extension Cooperatives (Cooperatives) (U19) under RFA-HS-24-004.</a:t>
            </a:r>
          </a:p>
          <a:p>
            <a:pPr lvl="1"/>
            <a:r>
              <a:rPr lang="en-US" dirty="0"/>
              <a:t>AHRQ intends to fund one National Coordinating Center (NCC) (U54) for the Cooperatives under RFA-HS-24-006.</a:t>
            </a:r>
          </a:p>
          <a:p>
            <a:endParaRPr lang="en-US" dirty="0"/>
          </a:p>
        </p:txBody>
      </p:sp>
      <p:sp>
        <p:nvSpPr>
          <p:cNvPr id="4" name="Slide Number Placeholder 3">
            <a:extLst>
              <a:ext uri="{FF2B5EF4-FFF2-40B4-BE49-F238E27FC236}">
                <a16:creationId xmlns:a16="http://schemas.microsoft.com/office/drawing/2014/main" id="{BDF6C1C2-A7F9-226B-1FBF-62FA38D08B3A}"/>
              </a:ext>
            </a:extLst>
          </p:cNvPr>
          <p:cNvSpPr>
            <a:spLocks noGrp="1"/>
          </p:cNvSpPr>
          <p:nvPr>
            <p:ph type="sldNum" sz="quarter" idx="10"/>
          </p:nvPr>
        </p:nvSpPr>
        <p:spPr/>
        <p:txBody>
          <a:bodyPr/>
          <a:lstStyle/>
          <a:p>
            <a:fld id="{85F5B7A5-34A7-4AB0-A34F-A4DF2002FA98}" type="slidenum">
              <a:rPr lang="en-US" smtClean="0"/>
              <a:t>7</a:t>
            </a:fld>
            <a:endParaRPr lang="en-US"/>
          </a:p>
        </p:txBody>
      </p:sp>
    </p:spTree>
    <p:extLst>
      <p:ext uri="{BB962C8B-B14F-4D97-AF65-F5344CB8AC3E}">
        <p14:creationId xmlns:p14="http://schemas.microsoft.com/office/powerpoint/2010/main" val="28995003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5B44C1-40F8-6E6A-7E1F-E883ED8C4647}"/>
              </a:ext>
            </a:extLst>
          </p:cNvPr>
          <p:cNvSpPr>
            <a:spLocks noGrp="1"/>
          </p:cNvSpPr>
          <p:nvPr>
            <p:ph type="title"/>
          </p:nvPr>
        </p:nvSpPr>
        <p:spPr/>
        <p:txBody>
          <a:bodyPr>
            <a:normAutofit fontScale="90000"/>
          </a:bodyPr>
          <a:lstStyle/>
          <a:p>
            <a:r>
              <a:rPr lang="en-US"/>
              <a:t>NEC Objective</a:t>
            </a:r>
          </a:p>
        </p:txBody>
      </p:sp>
      <p:sp>
        <p:nvSpPr>
          <p:cNvPr id="3" name="Content Placeholder 2">
            <a:extLst>
              <a:ext uri="{FF2B5EF4-FFF2-40B4-BE49-F238E27FC236}">
                <a16:creationId xmlns:a16="http://schemas.microsoft.com/office/drawing/2014/main" id="{ECFF0747-88E4-15DF-E965-DB1576CF1029}"/>
              </a:ext>
            </a:extLst>
          </p:cNvPr>
          <p:cNvSpPr>
            <a:spLocks noGrp="1"/>
          </p:cNvSpPr>
          <p:nvPr>
            <p:ph idx="1"/>
          </p:nvPr>
        </p:nvSpPr>
        <p:spPr/>
        <p:txBody>
          <a:bodyPr/>
          <a:lstStyle/>
          <a:p>
            <a:r>
              <a:rPr lang="en-US" dirty="0"/>
              <a:t>To conduct a rigorous multi-method, rapid-cycle formative and summative evaluation of the Healthcare Extension Service program, including how NCC activities support the success of the cooperatives. </a:t>
            </a:r>
          </a:p>
          <a:p>
            <a:r>
              <a:rPr lang="en-US" dirty="0"/>
              <a:t>The evaluation must document and assess how healthcare extension services vary across cooperatives, assess the range, reach, effectiveness, and equity of these models, identify contextual factors associated with success, and document the barriers and facilitators to delivering healthcare extension services.</a:t>
            </a:r>
          </a:p>
        </p:txBody>
      </p:sp>
      <p:sp>
        <p:nvSpPr>
          <p:cNvPr id="4" name="Slide Number Placeholder 3">
            <a:extLst>
              <a:ext uri="{FF2B5EF4-FFF2-40B4-BE49-F238E27FC236}">
                <a16:creationId xmlns:a16="http://schemas.microsoft.com/office/drawing/2014/main" id="{4FC5A758-8875-68A4-EA0B-509664433D4F}"/>
              </a:ext>
            </a:extLst>
          </p:cNvPr>
          <p:cNvSpPr>
            <a:spLocks noGrp="1"/>
          </p:cNvSpPr>
          <p:nvPr>
            <p:ph type="sldNum" sz="quarter" idx="10"/>
          </p:nvPr>
        </p:nvSpPr>
        <p:spPr/>
        <p:txBody>
          <a:bodyPr/>
          <a:lstStyle/>
          <a:p>
            <a:fld id="{85F5B7A5-34A7-4AB0-A34F-A4DF2002FA98}" type="slidenum">
              <a:rPr lang="en-US" smtClean="0"/>
              <a:t>8</a:t>
            </a:fld>
            <a:endParaRPr lang="en-US"/>
          </a:p>
        </p:txBody>
      </p:sp>
    </p:spTree>
    <p:extLst>
      <p:ext uri="{BB962C8B-B14F-4D97-AF65-F5344CB8AC3E}">
        <p14:creationId xmlns:p14="http://schemas.microsoft.com/office/powerpoint/2010/main" val="22189709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EEFD62-B900-F715-3E52-662CB55E497A}"/>
              </a:ext>
            </a:extLst>
          </p:cNvPr>
          <p:cNvSpPr>
            <a:spLocks noGrp="1"/>
          </p:cNvSpPr>
          <p:nvPr>
            <p:ph type="title"/>
          </p:nvPr>
        </p:nvSpPr>
        <p:spPr/>
        <p:txBody>
          <a:bodyPr>
            <a:normAutofit fontScale="90000"/>
          </a:bodyPr>
          <a:lstStyle/>
          <a:p>
            <a:r>
              <a:rPr lang="en-US" dirty="0"/>
              <a:t>NOFO Timeline: Important Dates</a:t>
            </a:r>
          </a:p>
        </p:txBody>
      </p:sp>
      <p:graphicFrame>
        <p:nvGraphicFramePr>
          <p:cNvPr id="5" name="Table 5">
            <a:extLst>
              <a:ext uri="{FF2B5EF4-FFF2-40B4-BE49-F238E27FC236}">
                <a16:creationId xmlns:a16="http://schemas.microsoft.com/office/drawing/2014/main" id="{9BF968AB-6761-23B8-9025-7564800E60DE}"/>
              </a:ext>
            </a:extLst>
          </p:cNvPr>
          <p:cNvGraphicFramePr>
            <a:graphicFrameLocks noGrp="1"/>
          </p:cNvGraphicFramePr>
          <p:nvPr>
            <p:ph idx="1"/>
            <p:extLst>
              <p:ext uri="{D42A27DB-BD31-4B8C-83A1-F6EECF244321}">
                <p14:modId xmlns:p14="http://schemas.microsoft.com/office/powerpoint/2010/main" val="4090086724"/>
              </p:ext>
            </p:extLst>
          </p:nvPr>
        </p:nvGraphicFramePr>
        <p:xfrm>
          <a:off x="284309" y="1421545"/>
          <a:ext cx="11509658" cy="4137301"/>
        </p:xfrm>
        <a:graphic>
          <a:graphicData uri="http://schemas.openxmlformats.org/drawingml/2006/table">
            <a:tbl>
              <a:tblPr firstRow="1" bandRow="1">
                <a:tableStyleId>{00A15C55-8517-42AA-B614-E9B94910E393}</a:tableStyleId>
              </a:tblPr>
              <a:tblGrid>
                <a:gridCol w="5556386">
                  <a:extLst>
                    <a:ext uri="{9D8B030D-6E8A-4147-A177-3AD203B41FA5}">
                      <a16:colId xmlns:a16="http://schemas.microsoft.com/office/drawing/2014/main" val="968508174"/>
                    </a:ext>
                  </a:extLst>
                </a:gridCol>
                <a:gridCol w="5953272">
                  <a:extLst>
                    <a:ext uri="{9D8B030D-6E8A-4147-A177-3AD203B41FA5}">
                      <a16:colId xmlns:a16="http://schemas.microsoft.com/office/drawing/2014/main" val="1160444324"/>
                    </a:ext>
                  </a:extLst>
                </a:gridCol>
              </a:tblGrid>
              <a:tr h="505560">
                <a:tc>
                  <a:txBody>
                    <a:bodyPr/>
                    <a:lstStyle/>
                    <a:p>
                      <a:pPr>
                        <a:lnSpc>
                          <a:spcPct val="100000"/>
                        </a:lnSpc>
                      </a:pPr>
                      <a:r>
                        <a:rPr lang="en-US" sz="2800"/>
                        <a:t>Milestone</a:t>
                      </a:r>
                    </a:p>
                  </a:txBody>
                  <a:tcPr/>
                </a:tc>
                <a:tc>
                  <a:txBody>
                    <a:bodyPr/>
                    <a:lstStyle/>
                    <a:p>
                      <a:pPr>
                        <a:lnSpc>
                          <a:spcPct val="100000"/>
                        </a:lnSpc>
                      </a:pPr>
                      <a:r>
                        <a:rPr lang="en-US" sz="2800"/>
                        <a:t>Date</a:t>
                      </a:r>
                    </a:p>
                  </a:txBody>
                  <a:tcPr/>
                </a:tc>
                <a:extLst>
                  <a:ext uri="{0D108BD9-81ED-4DB2-BD59-A6C34878D82A}">
                    <a16:rowId xmlns:a16="http://schemas.microsoft.com/office/drawing/2014/main" val="3577403681"/>
                  </a:ext>
                </a:extLst>
              </a:tr>
              <a:tr h="599717">
                <a:tc>
                  <a:txBody>
                    <a:bodyPr/>
                    <a:lstStyle/>
                    <a:p>
                      <a:pPr>
                        <a:lnSpc>
                          <a:spcPct val="150000"/>
                        </a:lnSpc>
                      </a:pPr>
                      <a:r>
                        <a:rPr lang="en-US" sz="2400"/>
                        <a:t>NOFO Posted</a:t>
                      </a:r>
                    </a:p>
                  </a:txBody>
                  <a:tcPr/>
                </a:tc>
                <a:tc>
                  <a:txBody>
                    <a:bodyPr/>
                    <a:lstStyle/>
                    <a:p>
                      <a:pPr>
                        <a:lnSpc>
                          <a:spcPct val="150000"/>
                        </a:lnSpc>
                      </a:pPr>
                      <a:r>
                        <a:rPr lang="en-US" sz="2400"/>
                        <a:t>September 26</a:t>
                      </a:r>
                      <a:r>
                        <a:rPr lang="en-US" sz="2400" baseline="30000"/>
                        <a:t>th</a:t>
                      </a:r>
                      <a:r>
                        <a:rPr lang="en-US" sz="2400"/>
                        <a:t>, 2024</a:t>
                      </a:r>
                    </a:p>
                  </a:txBody>
                  <a:tcPr/>
                </a:tc>
                <a:extLst>
                  <a:ext uri="{0D108BD9-81ED-4DB2-BD59-A6C34878D82A}">
                    <a16:rowId xmlns:a16="http://schemas.microsoft.com/office/drawing/2014/main" val="1254134858"/>
                  </a:ext>
                </a:extLst>
              </a:tr>
              <a:tr h="773787">
                <a:tc>
                  <a:txBody>
                    <a:bodyPr/>
                    <a:lstStyle/>
                    <a:p>
                      <a:pPr>
                        <a:lnSpc>
                          <a:spcPct val="150000"/>
                        </a:lnSpc>
                      </a:pPr>
                      <a:r>
                        <a:rPr lang="en-US" sz="2400"/>
                        <a:t>Letter of Intent (LOI) Due*</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400" dirty="0"/>
                        <a:t>30 days prior to the application due date</a:t>
                      </a:r>
                    </a:p>
                  </a:txBody>
                  <a:tcPr/>
                </a:tc>
                <a:extLst>
                  <a:ext uri="{0D108BD9-81ED-4DB2-BD59-A6C34878D82A}">
                    <a16:rowId xmlns:a16="http://schemas.microsoft.com/office/drawing/2014/main" val="968721338"/>
                  </a:ext>
                </a:extLst>
              </a:tr>
              <a:tr h="599717">
                <a:tc>
                  <a:txBody>
                    <a:bodyPr/>
                    <a:lstStyle/>
                    <a:p>
                      <a:pPr>
                        <a:lnSpc>
                          <a:spcPct val="150000"/>
                        </a:lnSpc>
                      </a:pPr>
                      <a:r>
                        <a:rPr lang="en-US" sz="2400" b="1"/>
                        <a:t>Application Due</a:t>
                      </a:r>
                    </a:p>
                  </a:txBody>
                  <a:tcPr/>
                </a:tc>
                <a:tc>
                  <a:txBody>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en-US" sz="2400" b="1" u="none" strike="noStrike" kern="1200" cap="none" spc="0" normalizeH="0" baseline="0" noProof="0" dirty="0">
                          <a:ln>
                            <a:noFill/>
                          </a:ln>
                          <a:solidFill>
                            <a:srgbClr val="FF0000"/>
                          </a:solidFill>
                          <a:effectLst/>
                          <a:uLnTx/>
                          <a:uFillTx/>
                        </a:rPr>
                        <a:t>December 13</a:t>
                      </a:r>
                      <a:r>
                        <a:rPr kumimoji="0" lang="en-US" sz="2400" b="1" u="none" strike="noStrike" kern="1200" cap="none" spc="0" normalizeH="0" baseline="30000" noProof="0" dirty="0">
                          <a:ln>
                            <a:noFill/>
                          </a:ln>
                          <a:solidFill>
                            <a:srgbClr val="FF0000"/>
                          </a:solidFill>
                          <a:effectLst/>
                          <a:uLnTx/>
                          <a:uFillTx/>
                        </a:rPr>
                        <a:t>th</a:t>
                      </a:r>
                      <a:r>
                        <a:rPr kumimoji="0" lang="en-US" sz="2400" b="1" u="none" strike="noStrike" kern="1200" cap="none" spc="0" normalizeH="0" baseline="0" noProof="0" dirty="0">
                          <a:ln>
                            <a:noFill/>
                          </a:ln>
                          <a:solidFill>
                            <a:srgbClr val="FF0000"/>
                          </a:solidFill>
                          <a:effectLst/>
                          <a:uLnTx/>
                          <a:uFillTx/>
                        </a:rPr>
                        <a:t>, 2024</a:t>
                      </a:r>
                      <a:endParaRPr kumimoji="0" lang="en-US" sz="2400" b="1" i="0" u="none" strike="noStrike" kern="1200" cap="none" spc="0" normalizeH="0" baseline="0" noProof="0" dirty="0">
                        <a:ln>
                          <a:noFill/>
                        </a:ln>
                        <a:solidFill>
                          <a:srgbClr val="FF0000"/>
                        </a:solidFill>
                        <a:effectLst/>
                        <a:uLnTx/>
                        <a:uFillTx/>
                        <a:latin typeface="Arial"/>
                        <a:ea typeface="+mn-ea"/>
                        <a:cs typeface="+mn-cs"/>
                      </a:endParaRPr>
                    </a:p>
                  </a:txBody>
                  <a:tcPr/>
                </a:tc>
                <a:extLst>
                  <a:ext uri="{0D108BD9-81ED-4DB2-BD59-A6C34878D82A}">
                    <a16:rowId xmlns:a16="http://schemas.microsoft.com/office/drawing/2014/main" val="2040323020"/>
                  </a:ext>
                </a:extLst>
              </a:tr>
              <a:tr h="802948">
                <a:tc>
                  <a:txBody>
                    <a:bodyPr/>
                    <a:lstStyle/>
                    <a:p>
                      <a:pPr>
                        <a:lnSpc>
                          <a:spcPct val="150000"/>
                        </a:lnSpc>
                      </a:pPr>
                      <a:r>
                        <a:rPr lang="en-US" sz="2400"/>
                        <a:t>Estimated Review Date</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400" kern="1200" noProof="0">
                          <a:solidFill>
                            <a:schemeClr val="dk1"/>
                          </a:solidFill>
                          <a:latin typeface="+mn-lt"/>
                          <a:ea typeface="+mn-ea"/>
                          <a:cs typeface="+mn-cs"/>
                        </a:rPr>
                        <a:t>Generally, four months after the receipt date</a:t>
                      </a:r>
                    </a:p>
                  </a:txBody>
                  <a:tcPr/>
                </a:tc>
                <a:extLst>
                  <a:ext uri="{0D108BD9-81ED-4DB2-BD59-A6C34878D82A}">
                    <a16:rowId xmlns:a16="http://schemas.microsoft.com/office/drawing/2014/main" val="4011743011"/>
                  </a:ext>
                </a:extLst>
              </a:tr>
              <a:tr h="802948">
                <a:tc>
                  <a:txBody>
                    <a:bodyPr/>
                    <a:lstStyle/>
                    <a:p>
                      <a:pPr>
                        <a:lnSpc>
                          <a:spcPct val="150000"/>
                        </a:lnSpc>
                      </a:pPr>
                      <a:r>
                        <a:rPr lang="en-US" sz="2400"/>
                        <a:t>Estimated Award Date</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u="none" strike="noStrike" kern="1200" cap="none" spc="0" normalizeH="0" baseline="0" noProof="0" dirty="0">
                          <a:ln>
                            <a:noFill/>
                          </a:ln>
                          <a:solidFill>
                            <a:prstClr val="black"/>
                          </a:solidFill>
                          <a:effectLst/>
                          <a:uLnTx/>
                          <a:uFillTx/>
                        </a:rPr>
                        <a:t>Generally, four months after the peer review date</a:t>
                      </a:r>
                      <a:endParaRPr kumimoji="0" lang="en-US" sz="2400" b="0" i="0" u="none" strike="noStrike" kern="1200" cap="none" spc="0" normalizeH="0" baseline="0" noProof="0" dirty="0">
                        <a:ln>
                          <a:noFill/>
                        </a:ln>
                        <a:solidFill>
                          <a:prstClr val="black"/>
                        </a:solidFill>
                        <a:effectLst/>
                        <a:uLnTx/>
                        <a:uFillTx/>
                        <a:latin typeface="Arial"/>
                        <a:ea typeface="+mn-ea"/>
                        <a:cs typeface="+mn-cs"/>
                      </a:endParaRPr>
                    </a:p>
                  </a:txBody>
                  <a:tcPr/>
                </a:tc>
                <a:extLst>
                  <a:ext uri="{0D108BD9-81ED-4DB2-BD59-A6C34878D82A}">
                    <a16:rowId xmlns:a16="http://schemas.microsoft.com/office/drawing/2014/main" val="2039466834"/>
                  </a:ext>
                </a:extLst>
              </a:tr>
            </a:tbl>
          </a:graphicData>
        </a:graphic>
      </p:graphicFrame>
      <p:sp>
        <p:nvSpPr>
          <p:cNvPr id="4" name="Slide Number Placeholder 3">
            <a:extLst>
              <a:ext uri="{FF2B5EF4-FFF2-40B4-BE49-F238E27FC236}">
                <a16:creationId xmlns:a16="http://schemas.microsoft.com/office/drawing/2014/main" id="{C3C19CE2-971D-5A63-C78C-2701FAA0AACC}"/>
              </a:ext>
            </a:extLst>
          </p:cNvPr>
          <p:cNvSpPr>
            <a:spLocks noGrp="1"/>
          </p:cNvSpPr>
          <p:nvPr>
            <p:ph type="sldNum" sz="quarter" idx="10"/>
          </p:nvPr>
        </p:nvSpPr>
        <p:spPr/>
        <p:txBody>
          <a:bodyPr/>
          <a:lstStyle/>
          <a:p>
            <a:fld id="{85F5B7A5-34A7-4AB0-A34F-A4DF2002FA98}" type="slidenum">
              <a:rPr lang="en-US" smtClean="0"/>
              <a:t>9</a:t>
            </a:fld>
            <a:endParaRPr lang="en-US"/>
          </a:p>
        </p:txBody>
      </p:sp>
      <p:sp>
        <p:nvSpPr>
          <p:cNvPr id="6" name="TextBox 5">
            <a:extLst>
              <a:ext uri="{FF2B5EF4-FFF2-40B4-BE49-F238E27FC236}">
                <a16:creationId xmlns:a16="http://schemas.microsoft.com/office/drawing/2014/main" id="{3BFAAB1E-BAA4-FE43-6709-BE1356C9395F}"/>
              </a:ext>
            </a:extLst>
          </p:cNvPr>
          <p:cNvSpPr txBox="1"/>
          <p:nvPr/>
        </p:nvSpPr>
        <p:spPr>
          <a:xfrm>
            <a:off x="284310" y="5804051"/>
            <a:ext cx="11509658" cy="861774"/>
          </a:xfrm>
          <a:prstGeom prst="rect">
            <a:avLst/>
          </a:prstGeom>
          <a:noFill/>
        </p:spPr>
        <p:txBody>
          <a:bodyPr wrap="square" rtlCol="0">
            <a:spAutoFit/>
          </a:bodyPr>
          <a:lstStyle/>
          <a:p>
            <a:r>
              <a:rPr lang="en-US" sz="1600" dirty="0">
                <a:solidFill>
                  <a:srgbClr val="FF0000"/>
                </a:solidFill>
              </a:rPr>
              <a:t>* No late applications will be accepted for this NOFO. </a:t>
            </a:r>
          </a:p>
          <a:p>
            <a:r>
              <a:rPr lang="en-US" sz="1600" dirty="0">
                <a:solidFill>
                  <a:srgbClr val="FF0000"/>
                </a:solidFill>
              </a:rPr>
              <a:t>* All applications are due by 5:00 PM local time of the applicant organization</a:t>
            </a:r>
            <a:r>
              <a:rPr lang="en-US" dirty="0">
                <a:solidFill>
                  <a:srgbClr val="FF0000"/>
                </a:solidFill>
                <a:latin typeface="Times New Roman" panose="02020603050405020304" pitchFamily="18" charset="0"/>
              </a:rPr>
              <a:t>. </a:t>
            </a:r>
          </a:p>
          <a:p>
            <a:r>
              <a:rPr lang="en-US" sz="1600" dirty="0">
                <a:solidFill>
                  <a:srgbClr val="FF0000"/>
                </a:solidFill>
              </a:rPr>
              <a:t>* A letter of intent is strongly encouraged. It is not required, not binding, and not entered into review of subsequent application​.</a:t>
            </a:r>
          </a:p>
        </p:txBody>
      </p:sp>
      <p:sp>
        <p:nvSpPr>
          <p:cNvPr id="3" name="TextBox 2">
            <a:extLst>
              <a:ext uri="{FF2B5EF4-FFF2-40B4-BE49-F238E27FC236}">
                <a16:creationId xmlns:a16="http://schemas.microsoft.com/office/drawing/2014/main" id="{64250ACA-8052-14BE-D664-2B0330DE0495}"/>
              </a:ext>
            </a:extLst>
          </p:cNvPr>
          <p:cNvSpPr txBox="1"/>
          <p:nvPr/>
        </p:nvSpPr>
        <p:spPr>
          <a:xfrm rot="931864">
            <a:off x="10006175" y="2936684"/>
            <a:ext cx="1657350" cy="1200329"/>
          </a:xfrm>
          <a:prstGeom prst="rect">
            <a:avLst/>
          </a:prstGeom>
          <a:noFill/>
          <a:ln w="31750">
            <a:solidFill>
              <a:schemeClr val="accent1"/>
            </a:solidFill>
          </a:ln>
        </p:spPr>
        <p:txBody>
          <a:bodyPr wrap="square" rtlCol="0">
            <a:spAutoFit/>
          </a:bodyPr>
          <a:lstStyle/>
          <a:p>
            <a:pPr algn="l"/>
            <a:r>
              <a:rPr lang="en-US">
                <a:solidFill>
                  <a:srgbClr val="FF0000"/>
                </a:solidFill>
                <a:latin typeface="Arial" panose="020B0604020202020204" pitchFamily="34" charset="0"/>
              </a:rPr>
              <a:t>This NOFO is a one-time call for applications </a:t>
            </a:r>
          </a:p>
        </p:txBody>
      </p:sp>
    </p:spTree>
    <p:extLst>
      <p:ext uri="{BB962C8B-B14F-4D97-AF65-F5344CB8AC3E}">
        <p14:creationId xmlns:p14="http://schemas.microsoft.com/office/powerpoint/2010/main" val="2755584166"/>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1F1C609989F5F246B913770D056BFE31" ma:contentTypeVersion="13" ma:contentTypeDescription="Create a new document." ma:contentTypeScope="" ma:versionID="73563e63d9b52565dc60bda42ca18cb0">
  <xsd:schema xmlns:xsd="http://www.w3.org/2001/XMLSchema" xmlns:xs="http://www.w3.org/2001/XMLSchema" xmlns:p="http://schemas.microsoft.com/office/2006/metadata/properties" xmlns:ns2="373c1fbc-c37b-4b33-9212-4a173050f30e" xmlns:ns3="9f15674c-28a1-4a9d-9420-8389979bc9dc" targetNamespace="http://schemas.microsoft.com/office/2006/metadata/properties" ma:root="true" ma:fieldsID="842ef623e4b6f209856da6fc506fb8dd" ns2:_="" ns3:_="">
    <xsd:import namespace="373c1fbc-c37b-4b33-9212-4a173050f30e"/>
    <xsd:import namespace="9f15674c-28a1-4a9d-9420-8389979bc9dc"/>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3:SharedWithUsers" minOccurs="0"/>
                <xsd:element ref="ns3:SharedWithDetail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SearchProperties"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73c1fbc-c37b-4b33-9212-4a173050f30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lcf76f155ced4ddcb4097134ff3c332f" ma:index="14" nillable="true" ma:taxonomy="true" ma:internalName="lcf76f155ced4ddcb4097134ff3c332f" ma:taxonomyFieldName="MediaServiceImageTags" ma:displayName="Image Tags" ma:readOnly="false" ma:fieldId="{5cf76f15-5ced-4ddc-b409-7134ff3c332f}" ma:taxonomyMulti="true" ma:sspId="55f4345e-8d67-48af-bef8-91c58d16f763" ma:termSetId="09814cd3-568e-fe90-9814-8d621ff8fb84" ma:anchorId="fba54fb3-c3e1-fe81-a776-ca4b69148c4d" ma:open="true" ma:isKeyword="false">
      <xsd:complexType>
        <xsd:sequence>
          <xsd:element ref="pc:Terms" minOccurs="0" maxOccurs="1"/>
        </xsd:sequence>
      </xsd:complex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SearchProperties" ma:index="19" nillable="true" ma:displayName="MediaServiceSearchProperties" ma:hidden="true" ma:internalName="MediaServiceSearchProperties" ma:readOnly="true">
      <xsd:simpleType>
        <xsd:restriction base="dms:Note"/>
      </xsd:simpleType>
    </xsd:element>
    <xsd:element name="MediaServiceDateTaken" ma:index="20" nillable="true" ma:displayName="MediaServiceDateTaken" ma:hidden="true" ma:indexed="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f15674c-28a1-4a9d-9420-8389979bc9dc"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element name="TaxCatchAll" ma:index="15" nillable="true" ma:displayName="Taxonomy Catch All Column" ma:hidden="true" ma:list="{978f4f59-dc58-4745-8819-2bb275daf682}" ma:internalName="TaxCatchAll" ma:showField="CatchAllData" ma:web="9f15674c-28a1-4a9d-9420-8389979bc9d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9f15674c-28a1-4a9d-9420-8389979bc9dc" xsi:nil="true"/>
    <lcf76f155ced4ddcb4097134ff3c332f xmlns="373c1fbc-c37b-4b33-9212-4a173050f30e">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661DB51C-E750-41EA-A94B-F1F9F6C64802}">
  <ds:schemaRefs>
    <ds:schemaRef ds:uri="http://schemas.microsoft.com/sharepoint/v3/contenttype/forms"/>
  </ds:schemaRefs>
</ds:datastoreItem>
</file>

<file path=customXml/itemProps2.xml><?xml version="1.0" encoding="utf-8"?>
<ds:datastoreItem xmlns:ds="http://schemas.openxmlformats.org/officeDocument/2006/customXml" ds:itemID="{C5A669FE-8141-48DD-9A5D-15096A0AFD8A}">
  <ds:schemaRefs>
    <ds:schemaRef ds:uri="373c1fbc-c37b-4b33-9212-4a173050f30e"/>
    <ds:schemaRef ds:uri="9f15674c-28a1-4a9d-9420-8389979bc9dc"/>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52A69179-44FC-47E3-8B44-6A4CC3FC9FB1}">
  <ds:schemaRefs>
    <ds:schemaRef ds:uri="http://purl.org/dc/terms/"/>
    <ds:schemaRef ds:uri="http://purl.org/dc/dcmitype/"/>
    <ds:schemaRef ds:uri="http://schemas.microsoft.com/office/2006/documentManagement/types"/>
    <ds:schemaRef ds:uri="http://schemas.microsoft.com/office/infopath/2007/PartnerControls"/>
    <ds:schemaRef ds:uri="http://schemas.openxmlformats.org/package/2006/metadata/core-properties"/>
    <ds:schemaRef ds:uri="9f15674c-28a1-4a9d-9420-8389979bc9dc"/>
    <ds:schemaRef ds:uri="373c1fbc-c37b-4b33-9212-4a173050f30e"/>
    <ds:schemaRef ds:uri="http://schemas.microsoft.com/office/2006/metadata/properties"/>
    <ds:schemaRef ds:uri="http://www.w3.org/XML/1998/namespace"/>
    <ds:schemaRef ds:uri="http://purl.org/dc/elements/1.1/"/>
  </ds:schemaRefs>
</ds:datastoreItem>
</file>

<file path=docProps/app.xml><?xml version="1.0" encoding="utf-8"?>
<Properties xmlns="http://schemas.openxmlformats.org/officeDocument/2006/extended-properties" xmlns:vt="http://schemas.openxmlformats.org/officeDocument/2006/docPropsVTypes">
  <TotalTime>109</TotalTime>
  <Words>5683</Words>
  <Application>Microsoft Office PowerPoint</Application>
  <PresentationFormat>Widescreen</PresentationFormat>
  <Paragraphs>544</Paragraphs>
  <Slides>60</Slides>
  <Notes>19</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60</vt:i4>
      </vt:variant>
    </vt:vector>
  </HeadingPairs>
  <TitlesOfParts>
    <vt:vector size="66" baseType="lpstr">
      <vt:lpstr>Arial</vt:lpstr>
      <vt:lpstr>Calibri</vt:lpstr>
      <vt:lpstr>Source Sans Pro</vt:lpstr>
      <vt:lpstr>Times New Roman</vt:lpstr>
      <vt:lpstr>1_Office Theme</vt:lpstr>
      <vt:lpstr>Custom Design</vt:lpstr>
      <vt:lpstr>National Evaluation Center (NEC) for AHRQ’s Healthcare Extension Service: State-based Solutions to Healthcare Improvement (U19) RFA-HS-24-005</vt:lpstr>
      <vt:lpstr>Zoom Information</vt:lpstr>
      <vt:lpstr>Reminders</vt:lpstr>
      <vt:lpstr>Agenda</vt:lpstr>
      <vt:lpstr>AHRQ Staff</vt:lpstr>
      <vt:lpstr>NOFO INFORMATION </vt:lpstr>
      <vt:lpstr>Purpose of this NOFO</vt:lpstr>
      <vt:lpstr>NEC Objective</vt:lpstr>
      <vt:lpstr>NOFO Timeline: Important Dates</vt:lpstr>
      <vt:lpstr>Award Information</vt:lpstr>
      <vt:lpstr>Overview of NOFO Requirements</vt:lpstr>
      <vt:lpstr>Overview of NOFO Requirements</vt:lpstr>
      <vt:lpstr>Overview of NOFO Requirements</vt:lpstr>
      <vt:lpstr>NOFO Requirements</vt:lpstr>
      <vt:lpstr>NOFO Requirements</vt:lpstr>
      <vt:lpstr>NOFO Requirements: Evaluation Design</vt:lpstr>
      <vt:lpstr>NOFO Requirements: Working with the NCC</vt:lpstr>
      <vt:lpstr>NOFO Requirements: Dissemination</vt:lpstr>
      <vt:lpstr>Reminders</vt:lpstr>
      <vt:lpstr>Required Application Research Strategy Elements </vt:lpstr>
      <vt:lpstr>NEC Components</vt:lpstr>
      <vt:lpstr>Overall Component</vt:lpstr>
      <vt:lpstr>Overall Component</vt:lpstr>
      <vt:lpstr>Overall Component – Research Plan</vt:lpstr>
      <vt:lpstr>Overall Component – Research Plan</vt:lpstr>
      <vt:lpstr>Overall Component – Research Plan</vt:lpstr>
      <vt:lpstr>Data and Measurement Core – Main Functions</vt:lpstr>
      <vt:lpstr>Data and Measurement Core – Research Strategy</vt:lpstr>
      <vt:lpstr>Data and Measurement Core – Research Strategy</vt:lpstr>
      <vt:lpstr>Data and Measurement Core – Research Strategy</vt:lpstr>
      <vt:lpstr>Program Monitoring and Feedback Core – Main Function</vt:lpstr>
      <vt:lpstr>Program Monitoring and Feedback Core – Research Strategy</vt:lpstr>
      <vt:lpstr>Program Assessment and Dissemination Core – Main Functions</vt:lpstr>
      <vt:lpstr>Program Assessment and Dissemination Core – Research Strategy</vt:lpstr>
      <vt:lpstr>Application Review Information </vt:lpstr>
      <vt:lpstr>Review Criteria</vt:lpstr>
      <vt:lpstr>Overall Impact</vt:lpstr>
      <vt:lpstr>Scored Review Criteria – Overall</vt:lpstr>
      <vt:lpstr>Scored Standard Review Criteria –  Overall: Significance</vt:lpstr>
      <vt:lpstr>Scored Review Criteria – Overall: Significance</vt:lpstr>
      <vt:lpstr>Scored Standard Review Criteria –  Overall: Investigators</vt:lpstr>
      <vt:lpstr>Scored Review Criteria – Overall: Investigators</vt:lpstr>
      <vt:lpstr>Scored Review Criteria – Overall: Investigators</vt:lpstr>
      <vt:lpstr>Scored Standard Review Criteria –  Overall: Innovation</vt:lpstr>
      <vt:lpstr>Scored Standard Review Criteria –  Overall: Approach</vt:lpstr>
      <vt:lpstr>Scored Review Criteria – Overall: Approach</vt:lpstr>
      <vt:lpstr>Scored Standard Review Criteria –  Overall: Environment</vt:lpstr>
      <vt:lpstr>Scored Review Criteria –  Data and Measurement: Approach</vt:lpstr>
      <vt:lpstr>Scored Review Criteria –  Program Monitoring and Feedback: Approach</vt:lpstr>
      <vt:lpstr>Scored Review Criteria –  Program Assessment and Dissemination: Approach</vt:lpstr>
      <vt:lpstr>Additional Review Criteria – Overall: Unscored</vt:lpstr>
      <vt:lpstr>  Frequently Asked Questions</vt:lpstr>
      <vt:lpstr>Eligibility</vt:lpstr>
      <vt:lpstr>Letters of Support</vt:lpstr>
      <vt:lpstr>REMINDERS</vt:lpstr>
      <vt:lpstr>Final Comments</vt:lpstr>
      <vt:lpstr>Stay Current on AHRQ Developments</vt:lpstr>
      <vt:lpstr>Application Resources</vt:lpstr>
      <vt:lpstr>  </vt:lpstr>
      <vt:lpstr>Final Comments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Technical Assistance Webinar for NOFO HS-24-005</dc:title>
  <dc:subject>National Evaluation Center (NEC) for AHRQ’s Healthcare Extension Service: State-based Solutions to Healthcare Improvement</dc:subject>
  <dc:creator>AHRQ; Agency for Healthcare Research and Quality</dc:creator>
  <cp:keywords>Healthcare Extension Services</cp:keywords>
  <cp:lastModifiedBy>Ramage, Kathryn (AHRQ/OC) (CTR)</cp:lastModifiedBy>
  <cp:revision>6</cp:revision>
  <dcterms:created xsi:type="dcterms:W3CDTF">2024-04-12T21:04:02Z</dcterms:created>
  <dcterms:modified xsi:type="dcterms:W3CDTF">2024-10-25T21:17:01Z</dcterms:modified>
  <cp:category>Healthcare Extension Services</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0x0101001F1C609989F5F246B913770D056BFE31</vt:lpwstr>
  </property>
  <property fmtid="{D5CDD505-2E9C-101B-9397-08002B2CF9AE}" pid="3" name="MediaServiceImageTags">
    <vt:lpwstr/>
  </property>
</Properties>
</file>