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80"/>
  </p:notesMasterIdLst>
  <p:handoutMasterIdLst>
    <p:handoutMasterId r:id="rId81"/>
  </p:handoutMasterIdLst>
  <p:sldIdLst>
    <p:sldId id="2147327517" r:id="rId6"/>
    <p:sldId id="259" r:id="rId7"/>
    <p:sldId id="407" r:id="rId8"/>
    <p:sldId id="408" r:id="rId9"/>
    <p:sldId id="292" r:id="rId10"/>
    <p:sldId id="360" r:id="rId11"/>
    <p:sldId id="364" r:id="rId12"/>
    <p:sldId id="296" r:id="rId13"/>
    <p:sldId id="398" r:id="rId14"/>
    <p:sldId id="282" r:id="rId15"/>
    <p:sldId id="299" r:id="rId16"/>
    <p:sldId id="268" r:id="rId17"/>
    <p:sldId id="298" r:id="rId18"/>
    <p:sldId id="302" r:id="rId19"/>
    <p:sldId id="303" r:id="rId20"/>
    <p:sldId id="272" r:id="rId21"/>
    <p:sldId id="377" r:id="rId22"/>
    <p:sldId id="361" r:id="rId23"/>
    <p:sldId id="378" r:id="rId24"/>
    <p:sldId id="379" r:id="rId25"/>
    <p:sldId id="363" r:id="rId26"/>
    <p:sldId id="380" r:id="rId27"/>
    <p:sldId id="362" r:id="rId28"/>
    <p:sldId id="381" r:id="rId29"/>
    <p:sldId id="409" r:id="rId30"/>
    <p:sldId id="326" r:id="rId31"/>
    <p:sldId id="392" r:id="rId32"/>
    <p:sldId id="399" r:id="rId33"/>
    <p:sldId id="350" r:id="rId34"/>
    <p:sldId id="382" r:id="rId35"/>
    <p:sldId id="383" r:id="rId36"/>
    <p:sldId id="384" r:id="rId37"/>
    <p:sldId id="351" r:id="rId38"/>
    <p:sldId id="386" r:id="rId39"/>
    <p:sldId id="385" r:id="rId40"/>
    <p:sldId id="368" r:id="rId41"/>
    <p:sldId id="388" r:id="rId42"/>
    <p:sldId id="367" r:id="rId43"/>
    <p:sldId id="389" r:id="rId44"/>
    <p:sldId id="366" r:id="rId45"/>
    <p:sldId id="390" r:id="rId46"/>
    <p:sldId id="304" r:id="rId47"/>
    <p:sldId id="284" r:id="rId48"/>
    <p:sldId id="286" r:id="rId49"/>
    <p:sldId id="310" r:id="rId50"/>
    <p:sldId id="394" r:id="rId51"/>
    <p:sldId id="290" r:id="rId52"/>
    <p:sldId id="405" r:id="rId53"/>
    <p:sldId id="352" r:id="rId54"/>
    <p:sldId id="314" r:id="rId55"/>
    <p:sldId id="395" r:id="rId56"/>
    <p:sldId id="406" r:id="rId57"/>
    <p:sldId id="354" r:id="rId58"/>
    <p:sldId id="355" r:id="rId59"/>
    <p:sldId id="396" r:id="rId60"/>
    <p:sldId id="356" r:id="rId61"/>
    <p:sldId id="357" r:id="rId62"/>
    <p:sldId id="358" r:id="rId63"/>
    <p:sldId id="359" r:id="rId64"/>
    <p:sldId id="317" r:id="rId65"/>
    <p:sldId id="274" r:id="rId66"/>
    <p:sldId id="276" r:id="rId67"/>
    <p:sldId id="318" r:id="rId68"/>
    <p:sldId id="371" r:id="rId69"/>
    <p:sldId id="327" r:id="rId70"/>
    <p:sldId id="370" r:id="rId71"/>
    <p:sldId id="333" r:id="rId72"/>
    <p:sldId id="321" r:id="rId73"/>
    <p:sldId id="348" r:id="rId74"/>
    <p:sldId id="410" r:id="rId75"/>
    <p:sldId id="323" r:id="rId76"/>
    <p:sldId id="2147327516" r:id="rId77"/>
    <p:sldId id="401" r:id="rId78"/>
    <p:sldId id="397" r:id="rId7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23FD301-F1A4-FF52-CDFA-3C038D65FC61}" name="Schnaier, Jenny (AHRQ/CEPI)" initials="S(" userId="S::jenny.schnaier@ahrq.hhs.gov::6f88ba80-a997-4595-af55-f185bf0daad4" providerId="AD"/>
  <p188:author id="{C338FB4E-16E1-0BB6-41B1-4E22CE7F7120}" name="Sandmeyer, Brent (AHRQ/CEPI)" initials="BAS" userId="Sandmeyer, Brent (AHRQ/CEPI)" providerId="None"/>
  <p188:author id="{7AA5B053-EFDC-7BDE-B6A9-34E67C7E0E3E}" name="DeLaMare, Jan (AHRQ/CEPI)" initials="DJ(" userId="S::Jan.DeLaMare@ahrq.hhs.gov::9ed9e77c-b7c5-47f4-8738-127a6ea27657" providerId="AD"/>
  <p188:author id="{24CD8098-99ED-3DE8-E064-A3FA0F06A5F0}" name="Schnaier, Jenny (AHRQ/CEPI)" initials="SJ(" userId="S::Jenny.Schnaier@ahrq.hhs.gov::6f88ba80-a997-4595-af55-f185bf0daad4" providerId="AD"/>
  <p188:author id="{0115549C-5CFC-34FE-AFE8-09C889012BDA}" name="Fuld, Jennifer (AHRQ/OEREP)" initials="FJ(" userId="S::Jennifer.Fuld@ahrq.hhs.gov::b2edf2e7-e1a6-4d11-abdd-ca1f7f707a38" providerId="AD"/>
  <p188:author id="{F98318E6-0099-1791-AAA9-41B2DB549431}" name="DeLaMare, Jan (AHRQ/CEPI)" initials="D(" userId="S::jan.delamare@ahrq.hhs.gov::9ed9e77c-b7c5-47f4-8738-127a6ea2765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3D80FE-4D25-477E-9D1D-32E58AF60035}" v="8" dt="2024-10-09T16:32:01.134"/>
    <p1510:client id="{4074113C-379D-E144-C766-005790AF8C73}" v="10" dt="2024-10-10T13:34:45.998"/>
    <p1510:client id="{D6438D19-F961-472F-83A5-5BC9739A4E79}" v="916" dt="2024-10-10T16:31:53.769"/>
    <p1510:client id="{DC380F67-E454-D50A-B7D8-5E182442C46F}" v="1" dt="2024-10-10T14:23:39.4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3" autoAdjust="0"/>
    <p:restoredTop sz="86387" autoAdjust="0"/>
  </p:normalViewPr>
  <p:slideViewPr>
    <p:cSldViewPr snapToGrid="0">
      <p:cViewPr varScale="1">
        <p:scale>
          <a:sx n="57" d="100"/>
          <a:sy n="57" d="100"/>
        </p:scale>
        <p:origin x="816" y="3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theme" Target="theme/theme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microsoft.com/office/2018/10/relationships/authors" Target="authors.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presProps" Target="presProps.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handoutMaster" Target="handoutMasters/handoutMaster1.xml"/><Relationship Id="rId86"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0E40ABE-DCA6-4B7A-B1BC-961182C98C1E}" type="datetimeFigureOut">
              <a:rPr lang="en-US" smtClean="0"/>
              <a:pPr/>
              <a:t>10/15/2024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8245258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B106A1E-4DC8-4B97-9735-D05403F9CA2D}" type="datetimeFigureOut">
              <a:rPr lang="en-US" smtClean="0"/>
              <a:t>10/15/2024</a:t>
            </a:fld>
            <a:endParaRPr lang="en-US"/>
          </a:p>
        </p:txBody>
      </p:sp>
      <p:sp>
        <p:nvSpPr>
          <p:cNvPr id="4" name="Slide Image Placeholder 3"/>
          <p:cNvSpPr>
            <a:spLocks noGrp="1" noRot="1" noChangeAspect="1"/>
          </p:cNvSpPr>
          <p:nvPr>
            <p:ph type="sldImg" idx="2"/>
          </p:nvPr>
        </p:nvSpPr>
        <p:spPr>
          <a:xfrm>
            <a:off x="1414462" y="641375"/>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3953215"/>
            <a:ext cx="5608320" cy="4701809"/>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17BA40C-25F7-4A81-B7B0-365A5351FE20}" type="slidenum">
              <a:rPr lang="en-US" smtClean="0"/>
              <a:t>‹#›</a:t>
            </a:fld>
            <a:endParaRPr lang="en-US"/>
          </a:p>
        </p:txBody>
      </p:sp>
    </p:spTree>
    <p:extLst>
      <p:ext uri="{BB962C8B-B14F-4D97-AF65-F5344CB8AC3E}">
        <p14:creationId xmlns:p14="http://schemas.microsoft.com/office/powerpoint/2010/main" val="261497403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400" kern="1200">
        <a:solidFill>
          <a:schemeClr val="tx1"/>
        </a:solidFill>
        <a:latin typeface="+mn-lt"/>
        <a:ea typeface="+mn-ea"/>
        <a:cs typeface="+mn-cs"/>
      </a:defRPr>
    </a:lvl2pPr>
    <a:lvl3pPr marL="914400" algn="l" defTabSz="914400" rtl="0" eaLnBrk="1" latinLnBrk="0" hangingPunct="1">
      <a:defRPr sz="1400" kern="1200">
        <a:solidFill>
          <a:schemeClr val="tx1"/>
        </a:solidFill>
        <a:latin typeface="+mn-lt"/>
        <a:ea typeface="+mn-ea"/>
        <a:cs typeface="+mn-cs"/>
      </a:defRPr>
    </a:lvl3pPr>
    <a:lvl4pPr marL="1371600" algn="l" defTabSz="914400" rtl="0" eaLnBrk="1" latinLnBrk="0" hangingPunct="1">
      <a:defRPr sz="1400" kern="1200">
        <a:solidFill>
          <a:schemeClr val="tx1"/>
        </a:solidFill>
        <a:latin typeface="+mn-lt"/>
        <a:ea typeface="+mn-ea"/>
        <a:cs typeface="+mn-cs"/>
      </a:defRPr>
    </a:lvl4pPr>
    <a:lvl5pPr marL="1828800" algn="l" defTabSz="914400" rtl="0" eaLnBrk="1" latinLnBrk="0" hangingPunct="1">
      <a:defRPr sz="14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a:t>
            </a:fld>
            <a:endParaRPr lang="en-US"/>
          </a:p>
        </p:txBody>
      </p:sp>
    </p:spTree>
    <p:extLst>
      <p:ext uri="{BB962C8B-B14F-4D97-AF65-F5344CB8AC3E}">
        <p14:creationId xmlns:p14="http://schemas.microsoft.com/office/powerpoint/2010/main" val="271643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a:xfrm>
            <a:off x="364067" y="4473890"/>
            <a:ext cx="6189133" cy="4416109"/>
          </a:xfrm>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11</a:t>
            </a:fld>
            <a:endParaRPr lang="en-US"/>
          </a:p>
        </p:txBody>
      </p:sp>
    </p:spTree>
    <p:extLst>
      <p:ext uri="{BB962C8B-B14F-4D97-AF65-F5344CB8AC3E}">
        <p14:creationId xmlns:p14="http://schemas.microsoft.com/office/powerpoint/2010/main" val="3012603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a:xfrm>
            <a:off x="701039" y="4473892"/>
            <a:ext cx="5818293" cy="3755708"/>
          </a:xfrm>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12</a:t>
            </a:fld>
            <a:endParaRPr lang="en-US"/>
          </a:p>
        </p:txBody>
      </p:sp>
    </p:spTree>
    <p:extLst>
      <p:ext uri="{BB962C8B-B14F-4D97-AF65-F5344CB8AC3E}">
        <p14:creationId xmlns:p14="http://schemas.microsoft.com/office/powerpoint/2010/main" val="3624263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7BA40C-25F7-4A81-B7B0-365A5351FE2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419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14</a:t>
            </a:fld>
            <a:endParaRPr lang="en-US"/>
          </a:p>
        </p:txBody>
      </p:sp>
    </p:spTree>
    <p:extLst>
      <p:ext uri="{BB962C8B-B14F-4D97-AF65-F5344CB8AC3E}">
        <p14:creationId xmlns:p14="http://schemas.microsoft.com/office/powerpoint/2010/main" val="3258191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15</a:t>
            </a:fld>
            <a:endParaRPr lang="en-US"/>
          </a:p>
        </p:txBody>
      </p:sp>
    </p:spTree>
    <p:extLst>
      <p:ext uri="{BB962C8B-B14F-4D97-AF65-F5344CB8AC3E}">
        <p14:creationId xmlns:p14="http://schemas.microsoft.com/office/powerpoint/2010/main" val="2279150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a:xfrm>
            <a:off x="617219" y="4287625"/>
            <a:ext cx="5775961" cy="4181158"/>
          </a:xfrm>
        </p:spPr>
        <p:txBody>
          <a:bodyPr/>
          <a:lstStyle/>
          <a:p>
            <a:pPr lvl="1" fontAlgn="base"/>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16</a:t>
            </a:fld>
            <a:endParaRPr lang="en-US"/>
          </a:p>
        </p:txBody>
      </p:sp>
    </p:spTree>
    <p:extLst>
      <p:ext uri="{BB962C8B-B14F-4D97-AF65-F5344CB8AC3E}">
        <p14:creationId xmlns:p14="http://schemas.microsoft.com/office/powerpoint/2010/main" val="22414488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17</a:t>
            </a:fld>
            <a:endParaRPr lang="en-US"/>
          </a:p>
        </p:txBody>
      </p:sp>
    </p:spTree>
    <p:extLst>
      <p:ext uri="{BB962C8B-B14F-4D97-AF65-F5344CB8AC3E}">
        <p14:creationId xmlns:p14="http://schemas.microsoft.com/office/powerpoint/2010/main" val="2772617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18</a:t>
            </a:fld>
            <a:endParaRPr lang="en-US"/>
          </a:p>
        </p:txBody>
      </p:sp>
    </p:spTree>
    <p:extLst>
      <p:ext uri="{BB962C8B-B14F-4D97-AF65-F5344CB8AC3E}">
        <p14:creationId xmlns:p14="http://schemas.microsoft.com/office/powerpoint/2010/main" val="30872338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19</a:t>
            </a:fld>
            <a:endParaRPr lang="en-US"/>
          </a:p>
        </p:txBody>
      </p:sp>
    </p:spTree>
    <p:extLst>
      <p:ext uri="{BB962C8B-B14F-4D97-AF65-F5344CB8AC3E}">
        <p14:creationId xmlns:p14="http://schemas.microsoft.com/office/powerpoint/2010/main" val="3576090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20</a:t>
            </a:fld>
            <a:endParaRPr lang="en-US"/>
          </a:p>
        </p:txBody>
      </p:sp>
    </p:spTree>
    <p:extLst>
      <p:ext uri="{BB962C8B-B14F-4D97-AF65-F5344CB8AC3E}">
        <p14:creationId xmlns:p14="http://schemas.microsoft.com/office/powerpoint/2010/main" val="1073934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a:t>
            </a:fld>
            <a:endParaRPr lang="en-US"/>
          </a:p>
        </p:txBody>
      </p:sp>
    </p:spTree>
    <p:extLst>
      <p:ext uri="{BB962C8B-B14F-4D97-AF65-F5344CB8AC3E}">
        <p14:creationId xmlns:p14="http://schemas.microsoft.com/office/powerpoint/2010/main" val="23242943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21</a:t>
            </a:fld>
            <a:endParaRPr lang="en-US"/>
          </a:p>
        </p:txBody>
      </p:sp>
    </p:spTree>
    <p:extLst>
      <p:ext uri="{BB962C8B-B14F-4D97-AF65-F5344CB8AC3E}">
        <p14:creationId xmlns:p14="http://schemas.microsoft.com/office/powerpoint/2010/main" val="32381366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22</a:t>
            </a:fld>
            <a:endParaRPr lang="en-US"/>
          </a:p>
        </p:txBody>
      </p:sp>
    </p:spTree>
    <p:extLst>
      <p:ext uri="{BB962C8B-B14F-4D97-AF65-F5344CB8AC3E}">
        <p14:creationId xmlns:p14="http://schemas.microsoft.com/office/powerpoint/2010/main" val="2274675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23</a:t>
            </a:fld>
            <a:endParaRPr lang="en-US"/>
          </a:p>
        </p:txBody>
      </p:sp>
    </p:spTree>
    <p:extLst>
      <p:ext uri="{BB962C8B-B14F-4D97-AF65-F5344CB8AC3E}">
        <p14:creationId xmlns:p14="http://schemas.microsoft.com/office/powerpoint/2010/main" val="26832831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lvl="1"/>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24</a:t>
            </a:fld>
            <a:endParaRPr lang="en-US"/>
          </a:p>
        </p:txBody>
      </p:sp>
    </p:spTree>
    <p:extLst>
      <p:ext uri="{BB962C8B-B14F-4D97-AF65-F5344CB8AC3E}">
        <p14:creationId xmlns:p14="http://schemas.microsoft.com/office/powerpoint/2010/main" val="41586659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25</a:t>
            </a:fld>
            <a:endParaRPr lang="en-US"/>
          </a:p>
        </p:txBody>
      </p:sp>
    </p:spTree>
    <p:extLst>
      <p:ext uri="{BB962C8B-B14F-4D97-AF65-F5344CB8AC3E}">
        <p14:creationId xmlns:p14="http://schemas.microsoft.com/office/powerpoint/2010/main" val="9785918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26</a:t>
            </a:fld>
            <a:endParaRPr lang="en-US"/>
          </a:p>
        </p:txBody>
      </p:sp>
    </p:spTree>
    <p:extLst>
      <p:ext uri="{BB962C8B-B14F-4D97-AF65-F5344CB8AC3E}">
        <p14:creationId xmlns:p14="http://schemas.microsoft.com/office/powerpoint/2010/main" val="32100951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a:xfrm>
            <a:off x="709507" y="4363824"/>
            <a:ext cx="5801360" cy="406897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27</a:t>
            </a:fld>
            <a:endParaRPr lang="en-US"/>
          </a:p>
        </p:txBody>
      </p:sp>
    </p:spTree>
    <p:extLst>
      <p:ext uri="{BB962C8B-B14F-4D97-AF65-F5344CB8AC3E}">
        <p14:creationId xmlns:p14="http://schemas.microsoft.com/office/powerpoint/2010/main" val="38157523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28</a:t>
            </a:fld>
            <a:endParaRPr lang="en-US"/>
          </a:p>
        </p:txBody>
      </p:sp>
    </p:spTree>
    <p:extLst>
      <p:ext uri="{BB962C8B-B14F-4D97-AF65-F5344CB8AC3E}">
        <p14:creationId xmlns:p14="http://schemas.microsoft.com/office/powerpoint/2010/main" val="9071098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29</a:t>
            </a:fld>
            <a:endParaRPr lang="en-US"/>
          </a:p>
        </p:txBody>
      </p:sp>
    </p:spTree>
    <p:extLst>
      <p:ext uri="{BB962C8B-B14F-4D97-AF65-F5344CB8AC3E}">
        <p14:creationId xmlns:p14="http://schemas.microsoft.com/office/powerpoint/2010/main" val="21476788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30</a:t>
            </a:fld>
            <a:endParaRPr lang="en-US"/>
          </a:p>
        </p:txBody>
      </p:sp>
    </p:spTree>
    <p:extLst>
      <p:ext uri="{BB962C8B-B14F-4D97-AF65-F5344CB8AC3E}">
        <p14:creationId xmlns:p14="http://schemas.microsoft.com/office/powerpoint/2010/main" val="2517832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a:t>
            </a:fld>
            <a:endParaRPr lang="en-US"/>
          </a:p>
        </p:txBody>
      </p:sp>
    </p:spTree>
    <p:extLst>
      <p:ext uri="{BB962C8B-B14F-4D97-AF65-F5344CB8AC3E}">
        <p14:creationId xmlns:p14="http://schemas.microsoft.com/office/powerpoint/2010/main" val="32524658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31</a:t>
            </a:fld>
            <a:endParaRPr lang="en-US"/>
          </a:p>
        </p:txBody>
      </p:sp>
    </p:spTree>
    <p:extLst>
      <p:ext uri="{BB962C8B-B14F-4D97-AF65-F5344CB8AC3E}">
        <p14:creationId xmlns:p14="http://schemas.microsoft.com/office/powerpoint/2010/main" val="5798046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32</a:t>
            </a:fld>
            <a:endParaRPr lang="en-US"/>
          </a:p>
        </p:txBody>
      </p:sp>
    </p:spTree>
    <p:extLst>
      <p:ext uri="{BB962C8B-B14F-4D97-AF65-F5344CB8AC3E}">
        <p14:creationId xmlns:p14="http://schemas.microsoft.com/office/powerpoint/2010/main" val="3523971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33</a:t>
            </a:fld>
            <a:endParaRPr lang="en-US"/>
          </a:p>
        </p:txBody>
      </p:sp>
    </p:spTree>
    <p:extLst>
      <p:ext uri="{BB962C8B-B14F-4D97-AF65-F5344CB8AC3E}">
        <p14:creationId xmlns:p14="http://schemas.microsoft.com/office/powerpoint/2010/main" val="42935985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34</a:t>
            </a:fld>
            <a:endParaRPr lang="en-US"/>
          </a:p>
        </p:txBody>
      </p:sp>
    </p:spTree>
    <p:extLst>
      <p:ext uri="{BB962C8B-B14F-4D97-AF65-F5344CB8AC3E}">
        <p14:creationId xmlns:p14="http://schemas.microsoft.com/office/powerpoint/2010/main" val="1957867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35</a:t>
            </a:fld>
            <a:endParaRPr lang="en-US"/>
          </a:p>
        </p:txBody>
      </p:sp>
    </p:spTree>
    <p:extLst>
      <p:ext uri="{BB962C8B-B14F-4D97-AF65-F5344CB8AC3E}">
        <p14:creationId xmlns:p14="http://schemas.microsoft.com/office/powerpoint/2010/main" val="13907647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36</a:t>
            </a:fld>
            <a:endParaRPr lang="en-US"/>
          </a:p>
        </p:txBody>
      </p:sp>
    </p:spTree>
    <p:extLst>
      <p:ext uri="{BB962C8B-B14F-4D97-AF65-F5344CB8AC3E}">
        <p14:creationId xmlns:p14="http://schemas.microsoft.com/office/powerpoint/2010/main" val="3059396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37</a:t>
            </a:fld>
            <a:endParaRPr lang="en-US"/>
          </a:p>
        </p:txBody>
      </p:sp>
    </p:spTree>
    <p:extLst>
      <p:ext uri="{BB962C8B-B14F-4D97-AF65-F5344CB8AC3E}">
        <p14:creationId xmlns:p14="http://schemas.microsoft.com/office/powerpoint/2010/main" val="2207418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38</a:t>
            </a:fld>
            <a:endParaRPr lang="en-US"/>
          </a:p>
        </p:txBody>
      </p:sp>
    </p:spTree>
    <p:extLst>
      <p:ext uri="{BB962C8B-B14F-4D97-AF65-F5344CB8AC3E}">
        <p14:creationId xmlns:p14="http://schemas.microsoft.com/office/powerpoint/2010/main" val="30190875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39</a:t>
            </a:fld>
            <a:endParaRPr lang="en-US"/>
          </a:p>
        </p:txBody>
      </p:sp>
    </p:spTree>
    <p:extLst>
      <p:ext uri="{BB962C8B-B14F-4D97-AF65-F5344CB8AC3E}">
        <p14:creationId xmlns:p14="http://schemas.microsoft.com/office/powerpoint/2010/main" val="1973730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40</a:t>
            </a:fld>
            <a:endParaRPr lang="en-US"/>
          </a:p>
        </p:txBody>
      </p:sp>
    </p:spTree>
    <p:extLst>
      <p:ext uri="{BB962C8B-B14F-4D97-AF65-F5344CB8AC3E}">
        <p14:creationId xmlns:p14="http://schemas.microsoft.com/office/powerpoint/2010/main" val="3797604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85849"/>
            <a:ext cx="5608320" cy="4344118"/>
          </a:xfrm>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a:t>
            </a:fld>
            <a:endParaRPr lang="en-US"/>
          </a:p>
        </p:txBody>
      </p:sp>
    </p:spTree>
    <p:extLst>
      <p:ext uri="{BB962C8B-B14F-4D97-AF65-F5344CB8AC3E}">
        <p14:creationId xmlns:p14="http://schemas.microsoft.com/office/powerpoint/2010/main" val="22350312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41</a:t>
            </a:fld>
            <a:endParaRPr lang="en-US"/>
          </a:p>
        </p:txBody>
      </p:sp>
    </p:spTree>
    <p:extLst>
      <p:ext uri="{BB962C8B-B14F-4D97-AF65-F5344CB8AC3E}">
        <p14:creationId xmlns:p14="http://schemas.microsoft.com/office/powerpoint/2010/main" val="39906777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42</a:t>
            </a:fld>
            <a:endParaRPr lang="en-US"/>
          </a:p>
        </p:txBody>
      </p:sp>
    </p:spTree>
    <p:extLst>
      <p:ext uri="{BB962C8B-B14F-4D97-AF65-F5344CB8AC3E}">
        <p14:creationId xmlns:p14="http://schemas.microsoft.com/office/powerpoint/2010/main" val="25806085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43</a:t>
            </a:fld>
            <a:endParaRPr lang="en-US"/>
          </a:p>
        </p:txBody>
      </p:sp>
    </p:spTree>
    <p:extLst>
      <p:ext uri="{BB962C8B-B14F-4D97-AF65-F5344CB8AC3E}">
        <p14:creationId xmlns:p14="http://schemas.microsoft.com/office/powerpoint/2010/main" val="34825171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44</a:t>
            </a:fld>
            <a:endParaRPr lang="en-US"/>
          </a:p>
        </p:txBody>
      </p:sp>
    </p:spTree>
    <p:extLst>
      <p:ext uri="{BB962C8B-B14F-4D97-AF65-F5344CB8AC3E}">
        <p14:creationId xmlns:p14="http://schemas.microsoft.com/office/powerpoint/2010/main" val="2215081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45</a:t>
            </a:fld>
            <a:endParaRPr lang="en-US"/>
          </a:p>
        </p:txBody>
      </p:sp>
    </p:spTree>
    <p:extLst>
      <p:ext uri="{BB962C8B-B14F-4D97-AF65-F5344CB8AC3E}">
        <p14:creationId xmlns:p14="http://schemas.microsoft.com/office/powerpoint/2010/main" val="23811030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17BA40C-25F7-4A81-B7B0-365A5351FE20}" type="slidenum">
              <a:rPr lang="en-US" smtClean="0"/>
              <a:t>46</a:t>
            </a:fld>
            <a:endParaRPr lang="en-US"/>
          </a:p>
        </p:txBody>
      </p:sp>
    </p:spTree>
    <p:extLst>
      <p:ext uri="{BB962C8B-B14F-4D97-AF65-F5344CB8AC3E}">
        <p14:creationId xmlns:p14="http://schemas.microsoft.com/office/powerpoint/2010/main" val="258012494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47</a:t>
            </a:fld>
            <a:endParaRPr lang="en-US"/>
          </a:p>
        </p:txBody>
      </p:sp>
    </p:spTree>
    <p:extLst>
      <p:ext uri="{BB962C8B-B14F-4D97-AF65-F5344CB8AC3E}">
        <p14:creationId xmlns:p14="http://schemas.microsoft.com/office/powerpoint/2010/main" val="34034187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48</a:t>
            </a:fld>
            <a:endParaRPr lang="en-US"/>
          </a:p>
        </p:txBody>
      </p:sp>
    </p:spTree>
    <p:extLst>
      <p:ext uri="{BB962C8B-B14F-4D97-AF65-F5344CB8AC3E}">
        <p14:creationId xmlns:p14="http://schemas.microsoft.com/office/powerpoint/2010/main" val="67670722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49</a:t>
            </a:fld>
            <a:endParaRPr lang="en-US"/>
          </a:p>
        </p:txBody>
      </p:sp>
    </p:spTree>
    <p:extLst>
      <p:ext uri="{BB962C8B-B14F-4D97-AF65-F5344CB8AC3E}">
        <p14:creationId xmlns:p14="http://schemas.microsoft.com/office/powerpoint/2010/main" val="28734127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50</a:t>
            </a:fld>
            <a:endParaRPr lang="en-US"/>
          </a:p>
        </p:txBody>
      </p:sp>
    </p:spTree>
    <p:extLst>
      <p:ext uri="{BB962C8B-B14F-4D97-AF65-F5344CB8AC3E}">
        <p14:creationId xmlns:p14="http://schemas.microsoft.com/office/powerpoint/2010/main" val="548249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a:t>
            </a:fld>
            <a:endParaRPr lang="en-US"/>
          </a:p>
        </p:txBody>
      </p:sp>
    </p:spTree>
    <p:extLst>
      <p:ext uri="{BB962C8B-B14F-4D97-AF65-F5344CB8AC3E}">
        <p14:creationId xmlns:p14="http://schemas.microsoft.com/office/powerpoint/2010/main" val="26647682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51</a:t>
            </a:fld>
            <a:endParaRPr lang="en-US"/>
          </a:p>
        </p:txBody>
      </p:sp>
    </p:spTree>
    <p:extLst>
      <p:ext uri="{BB962C8B-B14F-4D97-AF65-F5344CB8AC3E}">
        <p14:creationId xmlns:p14="http://schemas.microsoft.com/office/powerpoint/2010/main" val="13889669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52</a:t>
            </a:fld>
            <a:endParaRPr lang="en-US"/>
          </a:p>
        </p:txBody>
      </p:sp>
    </p:spTree>
    <p:extLst>
      <p:ext uri="{BB962C8B-B14F-4D97-AF65-F5344CB8AC3E}">
        <p14:creationId xmlns:p14="http://schemas.microsoft.com/office/powerpoint/2010/main" val="392994136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53</a:t>
            </a:fld>
            <a:endParaRPr lang="en-US"/>
          </a:p>
        </p:txBody>
      </p:sp>
    </p:spTree>
    <p:extLst>
      <p:ext uri="{BB962C8B-B14F-4D97-AF65-F5344CB8AC3E}">
        <p14:creationId xmlns:p14="http://schemas.microsoft.com/office/powerpoint/2010/main" val="293792700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54</a:t>
            </a:fld>
            <a:endParaRPr lang="en-US"/>
          </a:p>
        </p:txBody>
      </p:sp>
    </p:spTree>
    <p:extLst>
      <p:ext uri="{BB962C8B-B14F-4D97-AF65-F5344CB8AC3E}">
        <p14:creationId xmlns:p14="http://schemas.microsoft.com/office/powerpoint/2010/main" val="300749983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55</a:t>
            </a:fld>
            <a:endParaRPr lang="en-US"/>
          </a:p>
        </p:txBody>
      </p:sp>
    </p:spTree>
    <p:extLst>
      <p:ext uri="{BB962C8B-B14F-4D97-AF65-F5344CB8AC3E}">
        <p14:creationId xmlns:p14="http://schemas.microsoft.com/office/powerpoint/2010/main" val="209710586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56</a:t>
            </a:fld>
            <a:endParaRPr lang="en-US"/>
          </a:p>
        </p:txBody>
      </p:sp>
    </p:spTree>
    <p:extLst>
      <p:ext uri="{BB962C8B-B14F-4D97-AF65-F5344CB8AC3E}">
        <p14:creationId xmlns:p14="http://schemas.microsoft.com/office/powerpoint/2010/main" val="52140145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57</a:t>
            </a:fld>
            <a:endParaRPr lang="en-US"/>
          </a:p>
        </p:txBody>
      </p:sp>
    </p:spTree>
    <p:extLst>
      <p:ext uri="{BB962C8B-B14F-4D97-AF65-F5344CB8AC3E}">
        <p14:creationId xmlns:p14="http://schemas.microsoft.com/office/powerpoint/2010/main" val="37066043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17BA40C-25F7-4A81-B7B0-365A5351FE20}" type="slidenum">
              <a:rPr lang="en-US" smtClean="0"/>
              <a:t>58</a:t>
            </a:fld>
            <a:endParaRPr lang="en-US"/>
          </a:p>
        </p:txBody>
      </p:sp>
    </p:spTree>
    <p:extLst>
      <p:ext uri="{BB962C8B-B14F-4D97-AF65-F5344CB8AC3E}">
        <p14:creationId xmlns:p14="http://schemas.microsoft.com/office/powerpoint/2010/main" val="890513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b="1"/>
          </a:p>
        </p:txBody>
      </p:sp>
      <p:sp>
        <p:nvSpPr>
          <p:cNvPr id="4" name="Slide Number Placeholder 3"/>
          <p:cNvSpPr>
            <a:spLocks noGrp="1"/>
          </p:cNvSpPr>
          <p:nvPr>
            <p:ph type="sldNum" sz="quarter" idx="5"/>
          </p:nvPr>
        </p:nvSpPr>
        <p:spPr/>
        <p:txBody>
          <a:bodyPr/>
          <a:lstStyle/>
          <a:p>
            <a:fld id="{B17BA40C-25F7-4A81-B7B0-365A5351FE20}" type="slidenum">
              <a:rPr lang="en-US" smtClean="0"/>
              <a:t>59</a:t>
            </a:fld>
            <a:endParaRPr lang="en-US"/>
          </a:p>
        </p:txBody>
      </p:sp>
    </p:spTree>
    <p:extLst>
      <p:ext uri="{BB962C8B-B14F-4D97-AF65-F5344CB8AC3E}">
        <p14:creationId xmlns:p14="http://schemas.microsoft.com/office/powerpoint/2010/main" val="15261009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60</a:t>
            </a:fld>
            <a:endParaRPr lang="en-US"/>
          </a:p>
        </p:txBody>
      </p:sp>
    </p:spTree>
    <p:extLst>
      <p:ext uri="{BB962C8B-B14F-4D97-AF65-F5344CB8AC3E}">
        <p14:creationId xmlns:p14="http://schemas.microsoft.com/office/powerpoint/2010/main" val="1642212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7</a:t>
            </a:fld>
            <a:endParaRPr lang="en-US"/>
          </a:p>
        </p:txBody>
      </p:sp>
    </p:spTree>
    <p:extLst>
      <p:ext uri="{BB962C8B-B14F-4D97-AF65-F5344CB8AC3E}">
        <p14:creationId xmlns:p14="http://schemas.microsoft.com/office/powerpoint/2010/main" val="341096350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61</a:t>
            </a:fld>
            <a:endParaRPr lang="en-US"/>
          </a:p>
        </p:txBody>
      </p:sp>
    </p:spTree>
    <p:extLst>
      <p:ext uri="{BB962C8B-B14F-4D97-AF65-F5344CB8AC3E}">
        <p14:creationId xmlns:p14="http://schemas.microsoft.com/office/powerpoint/2010/main" val="14039704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62</a:t>
            </a:fld>
            <a:endParaRPr lang="en-US"/>
          </a:p>
        </p:txBody>
      </p:sp>
    </p:spTree>
    <p:extLst>
      <p:ext uri="{BB962C8B-B14F-4D97-AF65-F5344CB8AC3E}">
        <p14:creationId xmlns:p14="http://schemas.microsoft.com/office/powerpoint/2010/main" val="24618880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63</a:t>
            </a:fld>
            <a:endParaRPr lang="en-US"/>
          </a:p>
        </p:txBody>
      </p:sp>
    </p:spTree>
    <p:extLst>
      <p:ext uri="{BB962C8B-B14F-4D97-AF65-F5344CB8AC3E}">
        <p14:creationId xmlns:p14="http://schemas.microsoft.com/office/powerpoint/2010/main" val="205923738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64</a:t>
            </a:fld>
            <a:endParaRPr lang="en-US"/>
          </a:p>
        </p:txBody>
      </p:sp>
    </p:spTree>
    <p:extLst>
      <p:ext uri="{BB962C8B-B14F-4D97-AF65-F5344CB8AC3E}">
        <p14:creationId xmlns:p14="http://schemas.microsoft.com/office/powerpoint/2010/main" val="381359335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65</a:t>
            </a:fld>
            <a:endParaRPr lang="en-US"/>
          </a:p>
        </p:txBody>
      </p:sp>
    </p:spTree>
    <p:extLst>
      <p:ext uri="{BB962C8B-B14F-4D97-AF65-F5344CB8AC3E}">
        <p14:creationId xmlns:p14="http://schemas.microsoft.com/office/powerpoint/2010/main" val="715991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66</a:t>
            </a:fld>
            <a:endParaRPr lang="en-US"/>
          </a:p>
        </p:txBody>
      </p:sp>
    </p:spTree>
    <p:extLst>
      <p:ext uri="{BB962C8B-B14F-4D97-AF65-F5344CB8AC3E}">
        <p14:creationId xmlns:p14="http://schemas.microsoft.com/office/powerpoint/2010/main" val="97584426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67</a:t>
            </a:fld>
            <a:endParaRPr lang="en-US"/>
          </a:p>
        </p:txBody>
      </p:sp>
    </p:spTree>
    <p:extLst>
      <p:ext uri="{BB962C8B-B14F-4D97-AF65-F5344CB8AC3E}">
        <p14:creationId xmlns:p14="http://schemas.microsoft.com/office/powerpoint/2010/main" val="347381252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68</a:t>
            </a:fld>
            <a:endParaRPr lang="en-US"/>
          </a:p>
        </p:txBody>
      </p:sp>
    </p:spTree>
    <p:extLst>
      <p:ext uri="{BB962C8B-B14F-4D97-AF65-F5344CB8AC3E}">
        <p14:creationId xmlns:p14="http://schemas.microsoft.com/office/powerpoint/2010/main" val="22579723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69</a:t>
            </a:fld>
            <a:endParaRPr lang="en-US"/>
          </a:p>
        </p:txBody>
      </p:sp>
    </p:spTree>
    <p:extLst>
      <p:ext uri="{BB962C8B-B14F-4D97-AF65-F5344CB8AC3E}">
        <p14:creationId xmlns:p14="http://schemas.microsoft.com/office/powerpoint/2010/main" val="175446059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70</a:t>
            </a:fld>
            <a:endParaRPr lang="en-US"/>
          </a:p>
        </p:txBody>
      </p:sp>
    </p:spTree>
    <p:extLst>
      <p:ext uri="{BB962C8B-B14F-4D97-AF65-F5344CB8AC3E}">
        <p14:creationId xmlns:p14="http://schemas.microsoft.com/office/powerpoint/2010/main" val="962205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8</a:t>
            </a:fld>
            <a:endParaRPr lang="en-US"/>
          </a:p>
        </p:txBody>
      </p:sp>
    </p:spTree>
    <p:extLst>
      <p:ext uri="{BB962C8B-B14F-4D97-AF65-F5344CB8AC3E}">
        <p14:creationId xmlns:p14="http://schemas.microsoft.com/office/powerpoint/2010/main" val="266538209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728663"/>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71</a:t>
            </a:fld>
            <a:endParaRPr lang="en-US"/>
          </a:p>
        </p:txBody>
      </p:sp>
    </p:spTree>
    <p:extLst>
      <p:ext uri="{BB962C8B-B14F-4D97-AF65-F5344CB8AC3E}">
        <p14:creationId xmlns:p14="http://schemas.microsoft.com/office/powerpoint/2010/main" val="251602558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72</a:t>
            </a:fld>
            <a:endParaRPr lang="en-US"/>
          </a:p>
        </p:txBody>
      </p:sp>
    </p:spTree>
    <p:extLst>
      <p:ext uri="{BB962C8B-B14F-4D97-AF65-F5344CB8AC3E}">
        <p14:creationId xmlns:p14="http://schemas.microsoft.com/office/powerpoint/2010/main" val="43907734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73</a:t>
            </a:fld>
            <a:endParaRPr lang="en-US"/>
          </a:p>
        </p:txBody>
      </p:sp>
    </p:spTree>
    <p:extLst>
      <p:ext uri="{BB962C8B-B14F-4D97-AF65-F5344CB8AC3E}">
        <p14:creationId xmlns:p14="http://schemas.microsoft.com/office/powerpoint/2010/main" val="362265384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74</a:t>
            </a:fld>
            <a:endParaRPr lang="en-US"/>
          </a:p>
        </p:txBody>
      </p:sp>
    </p:spTree>
    <p:extLst>
      <p:ext uri="{BB962C8B-B14F-4D97-AF65-F5344CB8AC3E}">
        <p14:creationId xmlns:p14="http://schemas.microsoft.com/office/powerpoint/2010/main" val="36530894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9</a:t>
            </a:fld>
            <a:endParaRPr lang="en-US"/>
          </a:p>
        </p:txBody>
      </p:sp>
    </p:spTree>
    <p:extLst>
      <p:ext uri="{BB962C8B-B14F-4D97-AF65-F5344CB8AC3E}">
        <p14:creationId xmlns:p14="http://schemas.microsoft.com/office/powerpoint/2010/main" val="2900737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6413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10</a:t>
            </a:fld>
            <a:endParaRPr lang="en-US"/>
          </a:p>
        </p:txBody>
      </p:sp>
    </p:spTree>
    <p:extLst>
      <p:ext uri="{BB962C8B-B14F-4D97-AF65-F5344CB8AC3E}">
        <p14:creationId xmlns:p14="http://schemas.microsoft.com/office/powerpoint/2010/main" val="3141734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solidFill>
                  <a:schemeClr val="tx1"/>
                </a:solidFill>
              </a:defRPr>
            </a:lvl1pPr>
          </a:lstStyle>
          <a:p>
            <a:r>
              <a:rPr lang="en-US"/>
              <a:t>Title of Presentation</a:t>
            </a:r>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Author and Date</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981325"/>
            <a:ext cx="7772400" cy="1362075"/>
          </a:xfrm>
        </p:spPr>
        <p:txBody>
          <a:bodyPr anchor="t"/>
          <a:lstStyle>
            <a:lvl1pPr algn="ctr">
              <a:defRPr sz="4000" b="1" cap="all">
                <a:solidFill>
                  <a:schemeClr val="tx1"/>
                </a:solidFill>
              </a:defRPr>
            </a:lvl1pPr>
          </a:lstStyle>
          <a:p>
            <a:r>
              <a:rPr lang="en-US"/>
              <a:t>Click to edit Master title style</a:t>
            </a:r>
          </a:p>
        </p:txBody>
      </p:sp>
      <p:sp>
        <p:nvSpPr>
          <p:cNvPr id="3" name="Text Placeholder 2"/>
          <p:cNvSpPr>
            <a:spLocks noGrp="1"/>
          </p:cNvSpPr>
          <p:nvPr>
            <p:ph type="body" idx="1"/>
          </p:nvPr>
        </p:nvSpPr>
        <p:spPr>
          <a:xfrm>
            <a:off x="722313" y="4343400"/>
            <a:ext cx="77724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a:t>
            </a:r>
          </a:p>
        </p:txBody>
      </p:sp>
      <p:sp>
        <p:nvSpPr>
          <p:cNvPr id="3" name="Text Placeholder 2"/>
          <p:cNvSpPr>
            <a:spLocks noGrp="1"/>
          </p:cNvSpPr>
          <p:nvPr>
            <p:ph type="body" idx="1"/>
          </p:nvPr>
        </p:nvSpPr>
        <p:spPr>
          <a:xfrm>
            <a:off x="457200" y="1447800"/>
            <a:ext cx="4040188"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447800"/>
            <a:ext cx="4041775"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p>
            <a:fld id="{85F5B7A5-34A7-4AB0-A34F-A4DF2002FA9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a:t>
            </a:r>
          </a:p>
        </p:txBody>
      </p:sp>
      <p:sp>
        <p:nvSpPr>
          <p:cNvPr id="3" name="Slide Number Placeholder 2"/>
          <p:cNvSpPr>
            <a:spLocks noGrp="1"/>
          </p:cNvSpPr>
          <p:nvPr>
            <p:ph type="sldNum" sz="quarter" idx="10"/>
          </p:nvPr>
        </p:nvSpPr>
        <p:spPr/>
        <p:txBody>
          <a:bodyPr/>
          <a:lstStyle/>
          <a:p>
            <a:fld id="{85F5B7A5-34A7-4AB0-A34F-A4DF2002FA9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5F5B7A5-34A7-4AB0-A34F-A4DF2002FA9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of Presentation</a:t>
            </a:r>
          </a:p>
        </p:txBody>
      </p:sp>
      <p:sp>
        <p:nvSpPr>
          <p:cNvPr id="3" name="Content Placeholder 2"/>
          <p:cNvSpPr>
            <a:spLocks noGrp="1"/>
          </p:cNvSpPr>
          <p:nvPr>
            <p:ph idx="1" hasCustomPrompt="1"/>
          </p:nvPr>
        </p:nvSpPr>
        <p:spPr/>
        <p:txBody>
          <a:bodyPr/>
          <a:lstStyle>
            <a:lvl1pPr>
              <a:defRPr baseline="0"/>
            </a:lvl1pPr>
          </a:lstStyle>
          <a:p>
            <a:pPr lvl="0"/>
            <a:r>
              <a:rPr lang="en-US"/>
              <a:t>Author and Date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304800"/>
            <a:ext cx="6629400" cy="617884"/>
          </a:xfrm>
          <a:prstGeom prst="rect">
            <a:avLst/>
          </a:prstGeom>
        </p:spPr>
        <p:txBody>
          <a:bodyPr vert="horz" lIns="91440" tIns="45720" rIns="91440" bIns="45720" rtlCol="0" anchor="ctr">
            <a:normAutofit/>
          </a:bodyPr>
          <a:lstStyle/>
          <a:p>
            <a:r>
              <a:rPr lang="en-US"/>
              <a:t>Title goes here</a:t>
            </a:r>
          </a:p>
        </p:txBody>
      </p:sp>
      <p:sp>
        <p:nvSpPr>
          <p:cNvPr id="3" name="Text Placeholder 2"/>
          <p:cNvSpPr>
            <a:spLocks noGrp="1"/>
          </p:cNvSpPr>
          <p:nvPr>
            <p:ph type="body" idx="1"/>
          </p:nvPr>
        </p:nvSpPr>
        <p:spPr>
          <a:xfrm>
            <a:off x="457200" y="1646237"/>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2"/>
            <a:endParaRPr lang="en-US"/>
          </a:p>
        </p:txBody>
      </p:sp>
      <p:sp>
        <p:nvSpPr>
          <p:cNvPr id="4" name="Slide Number Placeholder 3"/>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5B7A5-34A7-4AB0-A34F-A4DF2002FA9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Lst>
  <p:hf hdr="0" ftr="0" dt="0"/>
  <p:txStyles>
    <p:titleStyle>
      <a:lvl1pPr algn="ctr" defTabSz="914400" rtl="0" eaLnBrk="1" latinLnBrk="0" hangingPunct="1">
        <a:spcBef>
          <a:spcPct val="0"/>
        </a:spcBef>
        <a:buNone/>
        <a:defRPr sz="3600" b="1"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a:t>Title of Presentation</a:t>
            </a:r>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chor="ctr">
            <a:normAutofit/>
          </a:bodyPr>
          <a:lstStyle/>
          <a:p>
            <a:pPr lvl="0"/>
            <a:r>
              <a:rPr lang="en-US"/>
              <a:t>Author and Date</a:t>
            </a:r>
          </a:p>
        </p:txBody>
      </p:sp>
    </p:spTree>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ctr" defTabSz="914400" rtl="0" eaLnBrk="1" latinLnBrk="0" hangingPunct="1">
        <a:spcBef>
          <a:spcPct val="0"/>
        </a:spcBef>
        <a:buNone/>
        <a:defRPr sz="3600" b="1" kern="1200">
          <a:solidFill>
            <a:schemeClr val="tx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ahrq.gov/funding/fund-opps/index.html"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mailto:AHRQ_HES@ahrq.hhs.gov" TargetMode="External"/><Relationship Id="rId4" Type="http://schemas.openxmlformats.org/officeDocument/2006/relationships/hyperlink" Target="https://www.ahrq.gov/pcor/healthcare-extension-services/technical-resources.html"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hrq-hhs.zoomgov.com/j/1613545783?pwd=Lucfuaj5wY1iKgHvCWzrVINX1NHIqs.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AHRQ_HES@ahrq.hhs.gov" TargetMode="External"/><Relationship Id="rId4" Type="http://schemas.openxmlformats.org/officeDocument/2006/relationships/hyperlink" Target="https://ahrq-hhs.zoomgov.com/u/aTY3Hj586"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ahrq.gov/evidencenow/tools/index.html"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ahrq.gov/funding/fund-opps/index.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mailto:AHRQ_HES@ahrq.hhs.gov" TargetMode="External"/><Relationship Id="rId4" Type="http://schemas.openxmlformats.org/officeDocument/2006/relationships/hyperlink" Target="https://www.ahrq.gov/pcor/healthcare-extension-services/technical-resources.html"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AHRQ_HES@ahrq.hhs.go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mailto:Janene.dyson@ahrq.hhs.gov" TargetMode="External"/><Relationship Id="rId4" Type="http://schemas.openxmlformats.org/officeDocument/2006/relationships/hyperlink" Target="mailto:DSR@ahrq.hss.gov" TargetMode="Externa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s://www.ahrq.gov/funding/fund-opps/index.html"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 Id="rId5" Type="http://schemas.openxmlformats.org/officeDocument/2006/relationships/hyperlink" Target="mailto:AHRQ_HES@ahrq.hhs.gov" TargetMode="External"/><Relationship Id="rId4" Type="http://schemas.openxmlformats.org/officeDocument/2006/relationships/hyperlink" Target="https://www.ahrq.gov/pcor/healthcare-extension-services/technical-resources.html" TargetMode="External"/></Relationships>
</file>

<file path=ppt/slides/_rels/slide71.xml.rels><?xml version="1.0" encoding="UTF-8" standalone="yes"?>
<Relationships xmlns="http://schemas.openxmlformats.org/package/2006/relationships"><Relationship Id="rId3" Type="http://schemas.openxmlformats.org/officeDocument/2006/relationships/hyperlink" Target="mailto:AHRQ_HES@ahrq.hhs.gov"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5" Type="http://schemas.openxmlformats.org/officeDocument/2006/relationships/hyperlink" Target="https://www.ahrq.gov/pcor/healthcare-extension-services/index.html" TargetMode="External"/><Relationship Id="rId4" Type="http://schemas.openxmlformats.org/officeDocument/2006/relationships/hyperlink" Target="https://grants.nih.gov/grants/guide/rfa-files/RFA-HS-24-006.html" TargetMode="External"/></Relationships>
</file>

<file path=ppt/slides/_rels/slide72.xml.rels><?xml version="1.0" encoding="UTF-8" standalone="yes"?>
<Relationships xmlns="http://schemas.openxmlformats.org/package/2006/relationships"><Relationship Id="rId3" Type="http://schemas.openxmlformats.org/officeDocument/2006/relationships/hyperlink" Target="https://subscriptions.ahrq.gov/accounts/USAHRQ/subscriber/new" TargetMode="External"/><Relationship Id="rId7" Type="http://schemas.openxmlformats.org/officeDocument/2006/relationships/image" Target="../media/image4.jpeg"/><Relationship Id="rId2" Type="http://schemas.openxmlformats.org/officeDocument/2006/relationships/notesSlide" Target="../notesSlides/notesSlide71.xml"/><Relationship Id="rId1" Type="http://schemas.openxmlformats.org/officeDocument/2006/relationships/slideLayout" Target="../slideLayouts/slideLayout4.xml"/><Relationship Id="rId6" Type="http://schemas.openxmlformats.org/officeDocument/2006/relationships/image" Target="../media/image3.jpeg"/><Relationship Id="rId5" Type="http://schemas.openxmlformats.org/officeDocument/2006/relationships/hyperlink" Target="http://www.ahrq.gov/cpi/about/careers/index.html" TargetMode="External"/><Relationship Id="rId4" Type="http://schemas.openxmlformats.org/officeDocument/2006/relationships/hyperlink" Target="https://www.linkedin.com/company/agency-for-healthcare-research-and-quality" TargetMode="External"/></Relationships>
</file>

<file path=ppt/slides/_rels/slide73.xml.rels><?xml version="1.0" encoding="UTF-8" standalone="yes"?>
<Relationships xmlns="http://schemas.openxmlformats.org/package/2006/relationships"><Relationship Id="rId8" Type="http://schemas.openxmlformats.org/officeDocument/2006/relationships/hyperlink" Target="https://www.era.nih.gov/" TargetMode="External"/><Relationship Id="rId3" Type="http://schemas.openxmlformats.org/officeDocument/2006/relationships/hyperlink" Target="https://www.ahrq.gov/funding/process/grant-app-basics/apptips.html" TargetMode="External"/><Relationship Id="rId7" Type="http://schemas.openxmlformats.org/officeDocument/2006/relationships/hyperlink" Target="https://grants.nih.gov/grants/guide/url_redirect.htm?id=11123"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hyperlink" Target="https://grants.nih.gov/grants/guide/url_redirect.htm?id=82390" TargetMode="External"/><Relationship Id="rId5" Type="http://schemas.openxmlformats.org/officeDocument/2006/relationships/hyperlink" Target="https://grants.nih.gov/grants/how-to-apply-application-guide.html" TargetMode="External"/><Relationship Id="rId4" Type="http://schemas.openxmlformats.org/officeDocument/2006/relationships/hyperlink" Target="https://grants.nih.gov/grants/how-to-apply-application-guide/prepare-to-apply-and-register/submission-options.htm" TargetMode="External"/><Relationship Id="rId9" Type="http://schemas.openxmlformats.org/officeDocument/2006/relationships/hyperlink" Target="https://grants.nih.gov/grants/guide/url_redirect.php?id=82300" TargetMode="Externa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2514600"/>
          </a:xfrm>
        </p:spPr>
        <p:txBody>
          <a:bodyPr>
            <a:normAutofit fontScale="90000"/>
          </a:bodyPr>
          <a:lstStyle/>
          <a:p>
            <a:r>
              <a:rPr lang="en-US" sz="3100" dirty="0"/>
              <a:t>Welcome to the </a:t>
            </a:r>
            <a:r>
              <a:rPr lang="en-US" sz="3100" b="1" i="0" u="none" strike="noStrike" dirty="0">
                <a:solidFill>
                  <a:srgbClr val="000000"/>
                </a:solidFill>
                <a:effectLst/>
                <a:latin typeface="Arial" panose="020B0604020202020204" pitchFamily="34" charset="0"/>
              </a:rPr>
              <a:t>Pre-Application</a:t>
            </a:r>
            <a:br>
              <a:rPr lang="en-US" sz="3100" b="1" i="0" u="none" strike="noStrike" dirty="0">
                <a:solidFill>
                  <a:srgbClr val="000000"/>
                </a:solidFill>
                <a:effectLst/>
                <a:latin typeface="Arial" panose="020B0604020202020204" pitchFamily="34" charset="0"/>
              </a:rPr>
            </a:br>
            <a:r>
              <a:rPr lang="en-US" sz="3100" b="1" i="0" u="none" strike="noStrike" dirty="0">
                <a:solidFill>
                  <a:srgbClr val="000000"/>
                </a:solidFill>
                <a:effectLst/>
                <a:latin typeface="Arial" panose="020B0604020202020204" pitchFamily="34" charset="0"/>
              </a:rPr>
              <a:t>Technical Assistance Webinar</a:t>
            </a:r>
            <a:br>
              <a:rPr lang="en-US" sz="3100" b="0" i="0" dirty="0">
                <a:solidFill>
                  <a:srgbClr val="000000"/>
                </a:solidFill>
                <a:effectLst/>
                <a:latin typeface="Segoe UI" panose="020B0502040204020203" pitchFamily="34" charset="0"/>
              </a:rPr>
            </a:br>
            <a:r>
              <a:rPr lang="en-US" sz="2700" b="0" i="0" u="none" strike="noStrike" dirty="0">
                <a:solidFill>
                  <a:srgbClr val="000000"/>
                </a:solidFill>
                <a:effectLst/>
                <a:latin typeface="Arial" panose="020B0604020202020204" pitchFamily="34" charset="0"/>
              </a:rPr>
              <a:t>National Coordinating Center (NCC) for</a:t>
            </a:r>
            <a:br>
              <a:rPr lang="en-US" sz="2700" b="0" i="0" u="none" strike="noStrike" dirty="0">
                <a:solidFill>
                  <a:srgbClr val="000000"/>
                </a:solidFill>
                <a:effectLst/>
                <a:latin typeface="Arial" panose="020B0604020202020204" pitchFamily="34" charset="0"/>
              </a:rPr>
            </a:br>
            <a:r>
              <a:rPr lang="en-US" sz="2700" b="0" i="0" u="none" strike="noStrike" dirty="0">
                <a:solidFill>
                  <a:srgbClr val="000000"/>
                </a:solidFill>
                <a:effectLst/>
                <a:latin typeface="Arial" panose="020B0604020202020204" pitchFamily="34" charset="0"/>
              </a:rPr>
              <a:t>AHRQ’s Healthcare Extension Service – </a:t>
            </a:r>
            <a:br>
              <a:rPr lang="en-US" sz="2700" b="0" i="0" u="none" strike="noStrike" dirty="0">
                <a:solidFill>
                  <a:srgbClr val="000000"/>
                </a:solidFill>
                <a:effectLst/>
                <a:latin typeface="Arial" panose="020B0604020202020204" pitchFamily="34" charset="0"/>
              </a:rPr>
            </a:br>
            <a:r>
              <a:rPr lang="en-US" sz="2700" b="0" i="0" u="none" strike="noStrike" dirty="0">
                <a:solidFill>
                  <a:srgbClr val="000000"/>
                </a:solidFill>
                <a:effectLst/>
                <a:latin typeface="Arial" panose="020B0604020202020204" pitchFamily="34" charset="0"/>
              </a:rPr>
              <a:t>State-based Solutions to Healthcare Improvement (U54)</a:t>
            </a:r>
            <a:r>
              <a:rPr lang="en-US" sz="2700" b="0" i="0" dirty="0">
                <a:solidFill>
                  <a:srgbClr val="000000"/>
                </a:solidFill>
                <a:effectLst/>
                <a:latin typeface="Arial" panose="020B0604020202020204" pitchFamily="34" charset="0"/>
              </a:rPr>
              <a:t>​</a:t>
            </a:r>
            <a:br>
              <a:rPr lang="en-US" sz="2700" b="0" i="0" dirty="0">
                <a:solidFill>
                  <a:srgbClr val="000000"/>
                </a:solidFill>
                <a:effectLst/>
                <a:latin typeface="Arial" panose="020B0604020202020204" pitchFamily="34" charset="0"/>
              </a:rPr>
            </a:br>
            <a:r>
              <a:rPr lang="en-US" sz="2200" b="0" i="0" dirty="0">
                <a:solidFill>
                  <a:srgbClr val="000000"/>
                </a:solidFill>
                <a:effectLst/>
                <a:latin typeface="Arial" panose="020B0604020202020204" pitchFamily="34" charset="0"/>
              </a:rPr>
              <a:t>RFA-HS-24-OO6</a:t>
            </a:r>
            <a:br>
              <a:rPr lang="en-US" sz="2200" b="0" i="0" dirty="0">
                <a:solidFill>
                  <a:srgbClr val="000000"/>
                </a:solidFill>
                <a:effectLst/>
                <a:latin typeface="Arial" panose="020B0604020202020204" pitchFamily="34" charset="0"/>
              </a:rPr>
            </a:br>
            <a:r>
              <a:rPr lang="en-US" sz="2200" b="0" i="0" dirty="0">
                <a:solidFill>
                  <a:srgbClr val="000000"/>
                </a:solidFill>
                <a:effectLst/>
                <a:latin typeface="Arial" panose="020B0604020202020204" pitchFamily="34" charset="0"/>
              </a:rPr>
              <a:t>October 10, 2024</a:t>
            </a:r>
            <a:br>
              <a:rPr lang="en-US" sz="2200" b="0" i="0" dirty="0">
                <a:solidFill>
                  <a:srgbClr val="000000"/>
                </a:solidFill>
                <a:effectLst/>
                <a:latin typeface="Arial" panose="020B0604020202020204" pitchFamily="34" charset="0"/>
              </a:rPr>
            </a:br>
            <a:endParaRPr lang="en-US" sz="2200" b="0" dirty="0"/>
          </a:p>
        </p:txBody>
      </p:sp>
      <p:sp>
        <p:nvSpPr>
          <p:cNvPr id="3" name="Content Placeholder 2"/>
          <p:cNvSpPr>
            <a:spLocks noGrp="1"/>
          </p:cNvSpPr>
          <p:nvPr>
            <p:ph idx="1"/>
          </p:nvPr>
        </p:nvSpPr>
        <p:spPr>
          <a:xfrm>
            <a:off x="504497" y="4953000"/>
            <a:ext cx="8229600" cy="1173163"/>
          </a:xfrm>
        </p:spPr>
        <p:txBody>
          <a:bodyPr>
            <a:normAutofit/>
          </a:bodyPr>
          <a:lstStyle/>
          <a:p>
            <a:r>
              <a:rPr lang="en-US" i="1" dirty="0">
                <a:solidFill>
                  <a:srgbClr val="0000CC"/>
                </a:solidFill>
              </a:rPr>
              <a:t>The webinar will begin at 2:30pm ET.</a:t>
            </a:r>
          </a:p>
          <a:p>
            <a:endParaRPr lang="en-US" sz="1800" dirty="0"/>
          </a:p>
        </p:txBody>
      </p:sp>
    </p:spTree>
    <p:extLst>
      <p:ext uri="{BB962C8B-B14F-4D97-AF65-F5344CB8AC3E}">
        <p14:creationId xmlns:p14="http://schemas.microsoft.com/office/powerpoint/2010/main" val="1217133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NCC Objective</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524000"/>
            <a:ext cx="8229600" cy="4710113"/>
          </a:xfrm>
        </p:spPr>
        <p:txBody>
          <a:bodyPr vert="horz" lIns="91440" tIns="45720" rIns="91440" bIns="45720" rtlCol="0" anchor="t">
            <a:normAutofit/>
          </a:bodyPr>
          <a:lstStyle/>
          <a:p>
            <a:r>
              <a:rPr lang="en-US"/>
              <a:t>To support the Cooperatives and </a:t>
            </a:r>
            <a:r>
              <a:rPr lang="en-US">
                <a:solidFill>
                  <a:srgbClr val="333333"/>
                </a:solidFill>
                <a:latin typeface="Helvetica"/>
                <a:ea typeface="Times New Roman" panose="02020603050405020304" pitchFamily="18" charset="0"/>
                <a:cs typeface="Helvetica"/>
              </a:rPr>
              <a:t>contribute to the overall goal to </a:t>
            </a:r>
            <a:r>
              <a:rPr lang="en-US"/>
              <a:t>accelerate the dissemination and implementation of Patient-Centered Outcomes Research evidence into healthcare delivery </a:t>
            </a:r>
            <a:r>
              <a:rPr lang="en-US">
                <a:solidFill>
                  <a:srgbClr val="333333"/>
                </a:solidFill>
                <a:effectLst/>
                <a:latin typeface="Helvetica"/>
                <a:ea typeface="Times New Roman" panose="02020603050405020304" pitchFamily="18" charset="0"/>
                <a:cs typeface="Helvetica"/>
              </a:rPr>
              <a:t>through improvements in healthcare policy, payment, and practice and to reduce healthcare disparities especially among people who receive Medicaid, are uninsured, and other people who are medically underserved.</a:t>
            </a:r>
            <a:endParaRPr lang="en-US">
              <a:latin typeface="Helvetica"/>
              <a:cs typeface="Helvetica"/>
            </a:endParaRPr>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10</a:t>
            </a:fld>
            <a:endParaRPr lang="en-US"/>
          </a:p>
        </p:txBody>
      </p:sp>
    </p:spTree>
    <p:extLst>
      <p:ext uri="{BB962C8B-B14F-4D97-AF65-F5344CB8AC3E}">
        <p14:creationId xmlns:p14="http://schemas.microsoft.com/office/powerpoint/2010/main" val="3049608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EFD62-B900-F715-3E52-662CB55E497A}"/>
              </a:ext>
            </a:extLst>
          </p:cNvPr>
          <p:cNvSpPr>
            <a:spLocks noGrp="1"/>
          </p:cNvSpPr>
          <p:nvPr>
            <p:ph type="title"/>
          </p:nvPr>
        </p:nvSpPr>
        <p:spPr/>
        <p:txBody>
          <a:bodyPr>
            <a:normAutofit fontScale="90000"/>
          </a:bodyPr>
          <a:lstStyle/>
          <a:p>
            <a:r>
              <a:rPr lang="en-US"/>
              <a:t>NOFO Timeline: Important Dates</a:t>
            </a:r>
          </a:p>
        </p:txBody>
      </p:sp>
      <p:graphicFrame>
        <p:nvGraphicFramePr>
          <p:cNvPr id="5" name="Table 5">
            <a:extLst>
              <a:ext uri="{FF2B5EF4-FFF2-40B4-BE49-F238E27FC236}">
                <a16:creationId xmlns:a16="http://schemas.microsoft.com/office/drawing/2014/main" id="{9BF968AB-6761-23B8-9025-7564800E60DE}"/>
              </a:ext>
            </a:extLst>
          </p:cNvPr>
          <p:cNvGraphicFramePr>
            <a:graphicFrameLocks noGrp="1"/>
          </p:cNvGraphicFramePr>
          <p:nvPr>
            <p:ph idx="1"/>
            <p:extLst>
              <p:ext uri="{D42A27DB-BD31-4B8C-83A1-F6EECF244321}">
                <p14:modId xmlns:p14="http://schemas.microsoft.com/office/powerpoint/2010/main" val="2617560960"/>
              </p:ext>
            </p:extLst>
          </p:nvPr>
        </p:nvGraphicFramePr>
        <p:xfrm>
          <a:off x="514350" y="1252157"/>
          <a:ext cx="8115300" cy="4262698"/>
        </p:xfrm>
        <a:graphic>
          <a:graphicData uri="http://schemas.openxmlformats.org/drawingml/2006/table">
            <a:tbl>
              <a:tblPr firstRow="1" bandRow="1">
                <a:tableStyleId>{00A15C55-8517-42AA-B614-E9B94910E393}</a:tableStyleId>
              </a:tblPr>
              <a:tblGrid>
                <a:gridCol w="3917731">
                  <a:extLst>
                    <a:ext uri="{9D8B030D-6E8A-4147-A177-3AD203B41FA5}">
                      <a16:colId xmlns:a16="http://schemas.microsoft.com/office/drawing/2014/main" val="968508174"/>
                    </a:ext>
                  </a:extLst>
                </a:gridCol>
                <a:gridCol w="4197569">
                  <a:extLst>
                    <a:ext uri="{9D8B030D-6E8A-4147-A177-3AD203B41FA5}">
                      <a16:colId xmlns:a16="http://schemas.microsoft.com/office/drawing/2014/main" val="1160444324"/>
                    </a:ext>
                  </a:extLst>
                </a:gridCol>
              </a:tblGrid>
              <a:tr h="433916">
                <a:tc>
                  <a:txBody>
                    <a:bodyPr/>
                    <a:lstStyle/>
                    <a:p>
                      <a:pPr>
                        <a:lnSpc>
                          <a:spcPct val="100000"/>
                        </a:lnSpc>
                      </a:pPr>
                      <a:r>
                        <a:rPr lang="en-US" sz="2800"/>
                        <a:t>Milestone</a:t>
                      </a:r>
                    </a:p>
                  </a:txBody>
                  <a:tcPr/>
                </a:tc>
                <a:tc>
                  <a:txBody>
                    <a:bodyPr/>
                    <a:lstStyle/>
                    <a:p>
                      <a:pPr>
                        <a:lnSpc>
                          <a:spcPct val="100000"/>
                        </a:lnSpc>
                      </a:pPr>
                      <a:r>
                        <a:rPr lang="en-US" sz="2800"/>
                        <a:t>Date</a:t>
                      </a:r>
                    </a:p>
                  </a:txBody>
                  <a:tcPr/>
                </a:tc>
                <a:extLst>
                  <a:ext uri="{0D108BD9-81ED-4DB2-BD59-A6C34878D82A}">
                    <a16:rowId xmlns:a16="http://schemas.microsoft.com/office/drawing/2014/main" val="3577403681"/>
                  </a:ext>
                </a:extLst>
              </a:tr>
              <a:tr h="637829">
                <a:tc>
                  <a:txBody>
                    <a:bodyPr/>
                    <a:lstStyle/>
                    <a:p>
                      <a:pPr>
                        <a:lnSpc>
                          <a:spcPct val="150000"/>
                        </a:lnSpc>
                      </a:pPr>
                      <a:r>
                        <a:rPr lang="en-US" sz="2400"/>
                        <a:t>NOFO Posted</a:t>
                      </a:r>
                    </a:p>
                  </a:txBody>
                  <a:tcPr/>
                </a:tc>
                <a:tc>
                  <a:txBody>
                    <a:bodyPr/>
                    <a:lstStyle/>
                    <a:p>
                      <a:pPr>
                        <a:lnSpc>
                          <a:spcPct val="150000"/>
                        </a:lnSpc>
                      </a:pPr>
                      <a:r>
                        <a:rPr lang="en-US" sz="2400"/>
                        <a:t>September 26</a:t>
                      </a:r>
                      <a:r>
                        <a:rPr lang="en-US" sz="2400" baseline="30000"/>
                        <a:t>th</a:t>
                      </a:r>
                      <a:r>
                        <a:rPr lang="en-US" sz="2400"/>
                        <a:t>, 2024</a:t>
                      </a:r>
                    </a:p>
                  </a:txBody>
                  <a:tcPr/>
                </a:tc>
                <a:extLst>
                  <a:ext uri="{0D108BD9-81ED-4DB2-BD59-A6C34878D82A}">
                    <a16:rowId xmlns:a16="http://schemas.microsoft.com/office/drawing/2014/main" val="1254134858"/>
                  </a:ext>
                </a:extLst>
              </a:tr>
              <a:tr h="637829">
                <a:tc>
                  <a:txBody>
                    <a:bodyPr/>
                    <a:lstStyle/>
                    <a:p>
                      <a:pPr>
                        <a:lnSpc>
                          <a:spcPct val="150000"/>
                        </a:lnSpc>
                      </a:pPr>
                      <a:r>
                        <a:rPr lang="en-US" sz="2400"/>
                        <a:t>Letter of Intent (LOI) Due*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a:t>30 days prior to the application due date</a:t>
                      </a:r>
                    </a:p>
                  </a:txBody>
                  <a:tcPr/>
                </a:tc>
                <a:extLst>
                  <a:ext uri="{0D108BD9-81ED-4DB2-BD59-A6C34878D82A}">
                    <a16:rowId xmlns:a16="http://schemas.microsoft.com/office/drawing/2014/main" val="968721338"/>
                  </a:ext>
                </a:extLst>
              </a:tr>
              <a:tr h="637829">
                <a:tc>
                  <a:txBody>
                    <a:bodyPr/>
                    <a:lstStyle/>
                    <a:p>
                      <a:pPr>
                        <a:lnSpc>
                          <a:spcPct val="150000"/>
                        </a:lnSpc>
                      </a:pPr>
                      <a:r>
                        <a:rPr lang="en-US" sz="2400" b="1"/>
                        <a:t>Application Due</a:t>
                      </a:r>
                    </a:p>
                  </a:txBody>
                  <a:tcPr/>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400" b="1" u="none" strike="noStrike" kern="1200" cap="none" spc="0" normalizeH="0" baseline="0" noProof="0">
                          <a:ln>
                            <a:noFill/>
                          </a:ln>
                          <a:solidFill>
                            <a:srgbClr val="FF0000"/>
                          </a:solidFill>
                          <a:effectLst/>
                          <a:uLnTx/>
                          <a:uFillTx/>
                        </a:rPr>
                        <a:t>November 25</a:t>
                      </a:r>
                      <a:r>
                        <a:rPr kumimoji="0" lang="en-US" sz="2400" b="1" u="none" strike="noStrike" kern="1200" cap="none" spc="0" normalizeH="0" baseline="30000" noProof="0">
                          <a:ln>
                            <a:noFill/>
                          </a:ln>
                          <a:solidFill>
                            <a:srgbClr val="FF0000"/>
                          </a:solidFill>
                          <a:effectLst/>
                          <a:uLnTx/>
                          <a:uFillTx/>
                        </a:rPr>
                        <a:t>th</a:t>
                      </a:r>
                      <a:r>
                        <a:rPr kumimoji="0" lang="en-US" sz="2400" b="1" u="none" strike="noStrike" kern="1200" cap="none" spc="0" normalizeH="0" baseline="0" noProof="0">
                          <a:ln>
                            <a:noFill/>
                          </a:ln>
                          <a:solidFill>
                            <a:srgbClr val="FF0000"/>
                          </a:solidFill>
                          <a:effectLst/>
                          <a:uLnTx/>
                          <a:uFillTx/>
                        </a:rPr>
                        <a:t>, 2024</a:t>
                      </a:r>
                      <a:endParaRPr kumimoji="0" lang="en-US" sz="2400" b="1" i="0" u="none" strike="noStrike" kern="1200" cap="none" spc="0" normalizeH="0" baseline="0" noProof="0">
                        <a:ln>
                          <a:noFill/>
                        </a:ln>
                        <a:solidFill>
                          <a:srgbClr val="FF0000"/>
                        </a:solidFill>
                        <a:effectLst/>
                        <a:uLnTx/>
                        <a:uFillTx/>
                        <a:latin typeface="Arial"/>
                        <a:ea typeface="+mn-ea"/>
                        <a:cs typeface="+mn-cs"/>
                      </a:endParaRPr>
                    </a:p>
                  </a:txBody>
                  <a:tcPr/>
                </a:tc>
                <a:extLst>
                  <a:ext uri="{0D108BD9-81ED-4DB2-BD59-A6C34878D82A}">
                    <a16:rowId xmlns:a16="http://schemas.microsoft.com/office/drawing/2014/main" val="2040323020"/>
                  </a:ext>
                </a:extLst>
              </a:tr>
              <a:tr h="637829">
                <a:tc>
                  <a:txBody>
                    <a:bodyPr/>
                    <a:lstStyle/>
                    <a:p>
                      <a:pPr>
                        <a:lnSpc>
                          <a:spcPct val="150000"/>
                        </a:lnSpc>
                      </a:pPr>
                      <a:r>
                        <a:rPr lang="en-US" sz="2400"/>
                        <a:t>Estimated Review Date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kern="1200" noProof="0">
                          <a:solidFill>
                            <a:schemeClr val="dk1"/>
                          </a:solidFill>
                          <a:latin typeface="+mn-lt"/>
                          <a:ea typeface="+mn-ea"/>
                          <a:cs typeface="+mn-cs"/>
                        </a:rPr>
                        <a:t>Generally, four months after the receipt date</a:t>
                      </a:r>
                    </a:p>
                  </a:txBody>
                  <a:tcPr/>
                </a:tc>
                <a:extLst>
                  <a:ext uri="{0D108BD9-81ED-4DB2-BD59-A6C34878D82A}">
                    <a16:rowId xmlns:a16="http://schemas.microsoft.com/office/drawing/2014/main" val="4011743011"/>
                  </a:ext>
                </a:extLst>
              </a:tr>
              <a:tr h="637829">
                <a:tc>
                  <a:txBody>
                    <a:bodyPr/>
                    <a:lstStyle/>
                    <a:p>
                      <a:pPr>
                        <a:lnSpc>
                          <a:spcPct val="150000"/>
                        </a:lnSpc>
                      </a:pPr>
                      <a:r>
                        <a:rPr lang="en-US" sz="2400"/>
                        <a:t>Estimated Award Date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Generally, four months after the peer review date</a:t>
                      </a: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txBody>
                  <a:tcPr/>
                </a:tc>
                <a:extLst>
                  <a:ext uri="{0D108BD9-81ED-4DB2-BD59-A6C34878D82A}">
                    <a16:rowId xmlns:a16="http://schemas.microsoft.com/office/drawing/2014/main" val="2039466834"/>
                  </a:ext>
                </a:extLst>
              </a:tr>
            </a:tbl>
          </a:graphicData>
        </a:graphic>
      </p:graphicFrame>
      <p:sp>
        <p:nvSpPr>
          <p:cNvPr id="4" name="Slide Number Placeholder 3">
            <a:extLst>
              <a:ext uri="{FF2B5EF4-FFF2-40B4-BE49-F238E27FC236}">
                <a16:creationId xmlns:a16="http://schemas.microsoft.com/office/drawing/2014/main" id="{C3C19CE2-971D-5A63-C78C-2701FAA0AACC}"/>
              </a:ext>
            </a:extLst>
          </p:cNvPr>
          <p:cNvSpPr>
            <a:spLocks noGrp="1"/>
          </p:cNvSpPr>
          <p:nvPr>
            <p:ph type="sldNum" sz="quarter" idx="10"/>
          </p:nvPr>
        </p:nvSpPr>
        <p:spPr/>
        <p:txBody>
          <a:bodyPr/>
          <a:lstStyle/>
          <a:p>
            <a:fld id="{85F5B7A5-34A7-4AB0-A34F-A4DF2002FA98}" type="slidenum">
              <a:rPr lang="en-US" smtClean="0"/>
              <a:t>11</a:t>
            </a:fld>
            <a:endParaRPr lang="en-US"/>
          </a:p>
        </p:txBody>
      </p:sp>
      <p:sp>
        <p:nvSpPr>
          <p:cNvPr id="6" name="TextBox 5">
            <a:extLst>
              <a:ext uri="{FF2B5EF4-FFF2-40B4-BE49-F238E27FC236}">
                <a16:creationId xmlns:a16="http://schemas.microsoft.com/office/drawing/2014/main" id="{3BFAAB1E-BAA4-FE43-6709-BE1356C9395F}"/>
              </a:ext>
            </a:extLst>
          </p:cNvPr>
          <p:cNvSpPr txBox="1"/>
          <p:nvPr/>
        </p:nvSpPr>
        <p:spPr>
          <a:xfrm>
            <a:off x="657225" y="5702765"/>
            <a:ext cx="7829550" cy="1107996"/>
          </a:xfrm>
          <a:prstGeom prst="rect">
            <a:avLst/>
          </a:prstGeom>
          <a:noFill/>
        </p:spPr>
        <p:txBody>
          <a:bodyPr wrap="square" rtlCol="0">
            <a:spAutoFit/>
          </a:bodyPr>
          <a:lstStyle/>
          <a:p>
            <a:r>
              <a:rPr lang="en-US" sz="1600">
                <a:solidFill>
                  <a:srgbClr val="FF0000"/>
                </a:solidFill>
              </a:rPr>
              <a:t>* </a:t>
            </a:r>
            <a:r>
              <a:rPr lang="en-US" sz="1600" b="0" i="0" u="none" strike="noStrike">
                <a:solidFill>
                  <a:srgbClr val="FF0000"/>
                </a:solidFill>
                <a:effectLst/>
              </a:rPr>
              <a:t>No late applications will be accepted for this NOFO. </a:t>
            </a:r>
          </a:p>
          <a:p>
            <a:r>
              <a:rPr lang="en-US" sz="1600" b="0" i="0" u="none" strike="noStrike">
                <a:solidFill>
                  <a:srgbClr val="FF0000"/>
                </a:solidFill>
                <a:effectLst/>
              </a:rPr>
              <a:t>* All applications are due by 5:00 PM local time of the applicant organization</a:t>
            </a:r>
            <a:r>
              <a:rPr lang="en-US" b="0" i="0" u="none" strike="noStrike">
                <a:solidFill>
                  <a:srgbClr val="FF0000"/>
                </a:solidFill>
                <a:effectLst/>
                <a:latin typeface="Times New Roman" panose="02020603050405020304" pitchFamily="18" charset="0"/>
              </a:rPr>
              <a:t>. </a:t>
            </a:r>
          </a:p>
          <a:p>
            <a:r>
              <a:rPr lang="en-US" sz="1600">
                <a:solidFill>
                  <a:srgbClr val="FF0000"/>
                </a:solidFill>
              </a:rPr>
              <a:t>* A letter of intent is strongly encouraged. It is not required, not binding, and not entered into review of subsequent application​.</a:t>
            </a:r>
          </a:p>
        </p:txBody>
      </p:sp>
      <p:sp>
        <p:nvSpPr>
          <p:cNvPr id="3" name="TextBox 2">
            <a:extLst>
              <a:ext uri="{FF2B5EF4-FFF2-40B4-BE49-F238E27FC236}">
                <a16:creationId xmlns:a16="http://schemas.microsoft.com/office/drawing/2014/main" id="{64250ACA-8052-14BE-D664-2B0330DE0495}"/>
              </a:ext>
            </a:extLst>
          </p:cNvPr>
          <p:cNvSpPr txBox="1"/>
          <p:nvPr/>
        </p:nvSpPr>
        <p:spPr>
          <a:xfrm rot="931864">
            <a:off x="7356208" y="2369571"/>
            <a:ext cx="1657350" cy="1200329"/>
          </a:xfrm>
          <a:prstGeom prst="rect">
            <a:avLst/>
          </a:prstGeom>
          <a:noFill/>
          <a:ln w="31750">
            <a:solidFill>
              <a:schemeClr val="accent1"/>
            </a:solidFill>
          </a:ln>
        </p:spPr>
        <p:txBody>
          <a:bodyPr wrap="square" rtlCol="0">
            <a:spAutoFit/>
          </a:bodyPr>
          <a:lstStyle/>
          <a:p>
            <a:pPr algn="l"/>
            <a:r>
              <a:rPr lang="en-US" sz="1800" i="0" u="none" strike="noStrike" baseline="0">
                <a:solidFill>
                  <a:srgbClr val="FF0000"/>
                </a:solidFill>
                <a:latin typeface="Arial" panose="020B0604020202020204" pitchFamily="34" charset="0"/>
              </a:rPr>
              <a:t>This NOFO is a one-time call for applications </a:t>
            </a:r>
          </a:p>
        </p:txBody>
      </p:sp>
    </p:spTree>
    <p:extLst>
      <p:ext uri="{BB962C8B-B14F-4D97-AF65-F5344CB8AC3E}">
        <p14:creationId xmlns:p14="http://schemas.microsoft.com/office/powerpoint/2010/main" val="2755584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NOFO: Award Information</a:t>
            </a:r>
          </a:p>
        </p:txBody>
      </p:sp>
      <p:graphicFrame>
        <p:nvGraphicFramePr>
          <p:cNvPr id="5" name="Table 5">
            <a:extLst>
              <a:ext uri="{FF2B5EF4-FFF2-40B4-BE49-F238E27FC236}">
                <a16:creationId xmlns:a16="http://schemas.microsoft.com/office/drawing/2014/main" id="{A9813272-6DED-5DEE-BD77-61CD5B45C150}"/>
              </a:ext>
            </a:extLst>
          </p:cNvPr>
          <p:cNvGraphicFramePr>
            <a:graphicFrameLocks noGrp="1"/>
          </p:cNvGraphicFramePr>
          <p:nvPr>
            <p:ph idx="1"/>
            <p:extLst>
              <p:ext uri="{D42A27DB-BD31-4B8C-83A1-F6EECF244321}">
                <p14:modId xmlns:p14="http://schemas.microsoft.com/office/powerpoint/2010/main" val="3337276418"/>
              </p:ext>
            </p:extLst>
          </p:nvPr>
        </p:nvGraphicFramePr>
        <p:xfrm>
          <a:off x="266700" y="1219200"/>
          <a:ext cx="8610600" cy="5213352"/>
        </p:xfrm>
        <a:graphic>
          <a:graphicData uri="http://schemas.openxmlformats.org/drawingml/2006/table">
            <a:tbl>
              <a:tblPr firstRow="1" bandRow="1">
                <a:tableStyleId>{00A15C55-8517-42AA-B614-E9B94910E393}</a:tableStyleId>
              </a:tblPr>
              <a:tblGrid>
                <a:gridCol w="2819400">
                  <a:extLst>
                    <a:ext uri="{9D8B030D-6E8A-4147-A177-3AD203B41FA5}">
                      <a16:colId xmlns:a16="http://schemas.microsoft.com/office/drawing/2014/main" val="1597864273"/>
                    </a:ext>
                  </a:extLst>
                </a:gridCol>
                <a:gridCol w="5791200">
                  <a:extLst>
                    <a:ext uri="{9D8B030D-6E8A-4147-A177-3AD203B41FA5}">
                      <a16:colId xmlns:a16="http://schemas.microsoft.com/office/drawing/2014/main" val="2941708080"/>
                    </a:ext>
                  </a:extLst>
                </a:gridCol>
              </a:tblGrid>
              <a:tr h="1601044">
                <a:tc gridSpan="2">
                  <a:txBody>
                    <a:bodyPr/>
                    <a:lstStyle/>
                    <a:p>
                      <a:pPr algn="ctr"/>
                      <a:r>
                        <a:rPr lang="en-US" sz="2800" b="0" kern="1200">
                          <a:solidFill>
                            <a:schemeClr val="lt1"/>
                          </a:solidFill>
                          <a:effectLst/>
                        </a:rPr>
                        <a:t>National Coordinating Center (NCC) for AHRQ’s Healthcare Extension Service – </a:t>
                      </a:r>
                    </a:p>
                    <a:p>
                      <a:pPr algn="ctr"/>
                      <a:r>
                        <a:rPr lang="en-US" sz="2800" b="0" kern="1200">
                          <a:solidFill>
                            <a:schemeClr val="lt1"/>
                          </a:solidFill>
                          <a:effectLst/>
                        </a:rPr>
                        <a:t>State-based Solutions to Healthcare Improvement</a:t>
                      </a:r>
                      <a:endParaRPr lang="en-US" sz="2800"/>
                    </a:p>
                  </a:txBody>
                  <a:tcPr/>
                </a:tc>
                <a:tc hMerge="1">
                  <a:txBody>
                    <a:bodyPr/>
                    <a:lstStyle/>
                    <a:p>
                      <a:endParaRPr lang="en-US"/>
                    </a:p>
                  </a:txBody>
                  <a:tcPr/>
                </a:tc>
                <a:extLst>
                  <a:ext uri="{0D108BD9-81ED-4DB2-BD59-A6C34878D82A}">
                    <a16:rowId xmlns:a16="http://schemas.microsoft.com/office/drawing/2014/main" val="1303680939"/>
                  </a:ext>
                </a:extLst>
              </a:tr>
              <a:tr h="604839">
                <a:tc>
                  <a:txBody>
                    <a:bodyPr/>
                    <a:lstStyle/>
                    <a:p>
                      <a:r>
                        <a:rPr lang="en-US" sz="2400"/>
                        <a:t>Mechanism</a:t>
                      </a:r>
                    </a:p>
                  </a:txBody>
                  <a:tcPr/>
                </a:tc>
                <a:tc>
                  <a:txBody>
                    <a:bodyPr/>
                    <a:lstStyle/>
                    <a:p>
                      <a:r>
                        <a:rPr lang="en-US" sz="2400"/>
                        <a:t>U54 Cooperative Agreement</a:t>
                      </a:r>
                    </a:p>
                  </a:txBody>
                  <a:tcPr/>
                </a:tc>
                <a:extLst>
                  <a:ext uri="{0D108BD9-81ED-4DB2-BD59-A6C34878D82A}">
                    <a16:rowId xmlns:a16="http://schemas.microsoft.com/office/drawing/2014/main" val="2463149728"/>
                  </a:ext>
                </a:extLst>
              </a:tr>
              <a:tr h="604839">
                <a:tc>
                  <a:txBody>
                    <a:bodyPr/>
                    <a:lstStyle/>
                    <a:p>
                      <a:r>
                        <a:rPr lang="en-US" sz="2400"/>
                        <a:t>Funds Available</a:t>
                      </a:r>
                    </a:p>
                  </a:txBody>
                  <a:tcPr/>
                </a:tc>
                <a:tc>
                  <a:txBody>
                    <a:bodyPr/>
                    <a:lstStyle/>
                    <a:p>
                      <a:r>
                        <a:rPr lang="en-US" sz="2400"/>
                        <a:t>$14,250,000 for entire project period</a:t>
                      </a:r>
                    </a:p>
                  </a:txBody>
                  <a:tcPr/>
                </a:tc>
                <a:extLst>
                  <a:ext uri="{0D108BD9-81ED-4DB2-BD59-A6C34878D82A}">
                    <a16:rowId xmlns:a16="http://schemas.microsoft.com/office/drawing/2014/main" val="3298408572"/>
                  </a:ext>
                </a:extLst>
              </a:tr>
              <a:tr h="604839">
                <a:tc>
                  <a:txBody>
                    <a:bodyPr/>
                    <a:lstStyle/>
                    <a:p>
                      <a:r>
                        <a:rPr lang="en-US" sz="2400"/>
                        <a:t>Number of Awards</a:t>
                      </a:r>
                    </a:p>
                  </a:txBody>
                  <a:tcPr/>
                </a:tc>
                <a:tc>
                  <a:txBody>
                    <a:bodyPr/>
                    <a:lstStyle/>
                    <a:p>
                      <a:r>
                        <a:rPr lang="en-US" sz="2400"/>
                        <a:t>1 </a:t>
                      </a:r>
                    </a:p>
                  </a:txBody>
                  <a:tcPr/>
                </a:tc>
                <a:extLst>
                  <a:ext uri="{0D108BD9-81ED-4DB2-BD59-A6C34878D82A}">
                    <a16:rowId xmlns:a16="http://schemas.microsoft.com/office/drawing/2014/main" val="3221482540"/>
                  </a:ext>
                </a:extLst>
              </a:tr>
              <a:tr h="1192952">
                <a:tc>
                  <a:txBody>
                    <a:bodyPr/>
                    <a:lstStyle/>
                    <a:p>
                      <a:r>
                        <a:rPr lang="en-US" sz="2400"/>
                        <a:t>Total Costs</a:t>
                      </a:r>
                    </a:p>
                  </a:txBody>
                  <a:tcPr/>
                </a:tc>
                <a:tc>
                  <a:txBody>
                    <a:bodyPr/>
                    <a:lstStyle/>
                    <a:p>
                      <a:r>
                        <a:rPr lang="en-US" sz="2400"/>
                        <a:t>The total costs (direct and indirect) for a project award under this NOFO will not exceed $3,350,000 in any given year </a:t>
                      </a:r>
                    </a:p>
                  </a:txBody>
                  <a:tcPr/>
                </a:tc>
                <a:extLst>
                  <a:ext uri="{0D108BD9-81ED-4DB2-BD59-A6C34878D82A}">
                    <a16:rowId xmlns:a16="http://schemas.microsoft.com/office/drawing/2014/main" val="3922852863"/>
                  </a:ext>
                </a:extLst>
              </a:tr>
              <a:tr h="604839">
                <a:tc>
                  <a:txBody>
                    <a:bodyPr/>
                    <a:lstStyle/>
                    <a:p>
                      <a:r>
                        <a:rPr lang="en-US" sz="2400"/>
                        <a:t>Duration</a:t>
                      </a:r>
                    </a:p>
                  </a:txBody>
                  <a:tcPr/>
                </a:tc>
                <a:tc>
                  <a:txBody>
                    <a:bodyPr/>
                    <a:lstStyle/>
                    <a:p>
                      <a:r>
                        <a:rPr lang="en-US" sz="2400" dirty="0"/>
                        <a:t>5 years </a:t>
                      </a:r>
                    </a:p>
                  </a:txBody>
                  <a:tcPr/>
                </a:tc>
                <a:extLst>
                  <a:ext uri="{0D108BD9-81ED-4DB2-BD59-A6C34878D82A}">
                    <a16:rowId xmlns:a16="http://schemas.microsoft.com/office/drawing/2014/main" val="683451180"/>
                  </a:ext>
                </a:extLst>
              </a:tr>
            </a:tbl>
          </a:graphicData>
        </a:graphic>
      </p:graphicFrame>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12</a:t>
            </a:fld>
            <a:endParaRPr lang="en-US"/>
          </a:p>
        </p:txBody>
      </p:sp>
    </p:spTree>
    <p:extLst>
      <p:ext uri="{BB962C8B-B14F-4D97-AF65-F5344CB8AC3E}">
        <p14:creationId xmlns:p14="http://schemas.microsoft.com/office/powerpoint/2010/main" val="898711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EFD62-B900-F715-3E52-662CB55E497A}"/>
              </a:ext>
            </a:extLst>
          </p:cNvPr>
          <p:cNvSpPr>
            <a:spLocks noGrp="1"/>
          </p:cNvSpPr>
          <p:nvPr>
            <p:ph type="title"/>
          </p:nvPr>
        </p:nvSpPr>
        <p:spPr/>
        <p:txBody>
          <a:bodyPr>
            <a:normAutofit fontScale="90000"/>
          </a:bodyPr>
          <a:lstStyle/>
          <a:p>
            <a:r>
              <a:rPr lang="en-US"/>
              <a:t>Overview of NOFO Requirements</a:t>
            </a:r>
          </a:p>
        </p:txBody>
      </p:sp>
      <p:sp>
        <p:nvSpPr>
          <p:cNvPr id="3" name="Content Placeholder 2">
            <a:extLst>
              <a:ext uri="{FF2B5EF4-FFF2-40B4-BE49-F238E27FC236}">
                <a16:creationId xmlns:a16="http://schemas.microsoft.com/office/drawing/2014/main" id="{A37D50FA-6957-44C9-A34A-C0DB39437D7D}"/>
              </a:ext>
            </a:extLst>
          </p:cNvPr>
          <p:cNvSpPr>
            <a:spLocks noGrp="1"/>
          </p:cNvSpPr>
          <p:nvPr>
            <p:ph idx="1"/>
          </p:nvPr>
        </p:nvSpPr>
        <p:spPr>
          <a:xfrm>
            <a:off x="457200" y="1503535"/>
            <a:ext cx="8229600" cy="4852815"/>
          </a:xfrm>
        </p:spPr>
        <p:txBody>
          <a:bodyPr/>
          <a:lstStyle/>
          <a:p>
            <a:r>
              <a:rPr lang="en-US"/>
              <a:t>NCC NOFO Main Areas </a:t>
            </a:r>
          </a:p>
          <a:p>
            <a:r>
              <a:rPr lang="en-US"/>
              <a:t>Required Application Research Strategy Elements</a:t>
            </a:r>
          </a:p>
          <a:p>
            <a:r>
              <a:rPr lang="en-US"/>
              <a:t>Required Performance Measures</a:t>
            </a:r>
          </a:p>
          <a:p>
            <a:pPr marL="0" indent="0">
              <a:buNone/>
            </a:pPr>
            <a:endParaRPr lang="en-US"/>
          </a:p>
        </p:txBody>
      </p:sp>
      <p:sp>
        <p:nvSpPr>
          <p:cNvPr id="4" name="Slide Number Placeholder 3">
            <a:extLst>
              <a:ext uri="{FF2B5EF4-FFF2-40B4-BE49-F238E27FC236}">
                <a16:creationId xmlns:a16="http://schemas.microsoft.com/office/drawing/2014/main" id="{C3C19CE2-971D-5A63-C78C-2701FAA0AAC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F5B7A5-34A7-4AB0-A34F-A4DF2002FA98}" type="slidenum">
              <a:rPr kumimoji="0" lang="en-US" sz="12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tint val="75000"/>
                </a:prstClr>
              </a:solidFill>
              <a:effectLst/>
              <a:uLnTx/>
              <a:uFillTx/>
              <a:latin typeface="Arial"/>
              <a:ea typeface="+mn-ea"/>
              <a:cs typeface="+mn-cs"/>
            </a:endParaRPr>
          </a:p>
        </p:txBody>
      </p:sp>
    </p:spTree>
    <p:extLst>
      <p:ext uri="{BB962C8B-B14F-4D97-AF65-F5344CB8AC3E}">
        <p14:creationId xmlns:p14="http://schemas.microsoft.com/office/powerpoint/2010/main" val="1249688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457200" y="304800"/>
            <a:ext cx="7429500" cy="617884"/>
          </a:xfrm>
        </p:spPr>
        <p:txBody>
          <a:bodyPr>
            <a:normAutofit fontScale="90000"/>
          </a:bodyPr>
          <a:lstStyle/>
          <a:p>
            <a:r>
              <a:rPr lang="en-US"/>
              <a:t>Overview of NOFO Requirements</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383161"/>
            <a:ext cx="8058150" cy="4789039"/>
          </a:xfrm>
        </p:spPr>
        <p:txBody>
          <a:bodyPr vert="horz" lIns="91440" tIns="45720" rIns="91440" bIns="45720" rtlCol="0" anchor="t">
            <a:normAutofit/>
          </a:bodyPr>
          <a:lstStyle/>
          <a:p>
            <a:r>
              <a:rPr lang="en-US"/>
              <a:t>Overview of NOFO Requirements</a:t>
            </a:r>
          </a:p>
          <a:p>
            <a:pPr lvl="1" indent="-337820"/>
            <a:r>
              <a:rPr lang="en-US"/>
              <a:t>The central role of the NCC will be to provide the Cooperatives with a wide range of support, resources, and collaborative guidance, and to convene the Cooperatives to facilitate mutual learning in real time.</a:t>
            </a:r>
            <a:endParaRPr lang="en-US">
              <a:cs typeface="Arial"/>
            </a:endParaRPr>
          </a:p>
          <a:p>
            <a:pPr lvl="1" indent="-337820"/>
            <a:r>
              <a:rPr lang="en-US"/>
              <a:t>The NCC will also fill a key role as a liaison among the Cooperatives and the NEC to facilitate coordination and communications.</a:t>
            </a:r>
            <a:endParaRPr lang="en-US">
              <a:cs typeface="Arial"/>
            </a:endParaRPr>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14</a:t>
            </a:fld>
            <a:endParaRPr lang="en-US"/>
          </a:p>
        </p:txBody>
      </p:sp>
    </p:spTree>
    <p:extLst>
      <p:ext uri="{BB962C8B-B14F-4D97-AF65-F5344CB8AC3E}">
        <p14:creationId xmlns:p14="http://schemas.microsoft.com/office/powerpoint/2010/main" val="3627302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457200" y="304800"/>
            <a:ext cx="7429500" cy="617884"/>
          </a:xfrm>
        </p:spPr>
        <p:txBody>
          <a:bodyPr>
            <a:normAutofit fontScale="90000"/>
          </a:bodyPr>
          <a:lstStyle/>
          <a:p>
            <a:r>
              <a:rPr lang="en-US"/>
              <a:t>Overview of NOFO Requirements</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a:lstStyle/>
          <a:p>
            <a:pPr algn="l" rtl="0" fontAlgn="base"/>
            <a:r>
              <a:rPr lang="en-US"/>
              <a:t>NCC will focus on 4 main areas:</a:t>
            </a:r>
          </a:p>
          <a:p>
            <a:pPr lvl="1" fontAlgn="base"/>
            <a:r>
              <a:rPr lang="en-US" b="0" i="0" u="none" strike="noStrike">
                <a:solidFill>
                  <a:srgbClr val="000000"/>
                </a:solidFill>
                <a:effectLst/>
                <a:latin typeface="Arial" panose="020B0604020202020204" pitchFamily="34" charset="0"/>
              </a:rPr>
              <a:t>Technical Assistance</a:t>
            </a:r>
            <a:r>
              <a:rPr lang="en-US" b="0" i="0">
                <a:solidFill>
                  <a:srgbClr val="000000"/>
                </a:solidFill>
                <a:effectLst/>
                <a:latin typeface="Arial" panose="020B0604020202020204" pitchFamily="34" charset="0"/>
              </a:rPr>
              <a:t>​</a:t>
            </a:r>
          </a:p>
          <a:p>
            <a:pPr lvl="2" fontAlgn="base"/>
            <a:r>
              <a:rPr lang="en-US">
                <a:solidFill>
                  <a:srgbClr val="000000"/>
                </a:solidFill>
                <a:latin typeface="Arial" panose="020B0604020202020204" pitchFamily="34" charset="0"/>
              </a:rPr>
              <a:t>6 “must” requirements</a:t>
            </a:r>
            <a:endParaRPr lang="en-US" b="0" i="0">
              <a:solidFill>
                <a:srgbClr val="000000"/>
              </a:solidFill>
              <a:effectLst/>
              <a:latin typeface="Arial" panose="020B0604020202020204" pitchFamily="34" charset="0"/>
            </a:endParaRPr>
          </a:p>
          <a:p>
            <a:pPr lvl="1" fontAlgn="base"/>
            <a:r>
              <a:rPr lang="en-US" b="0" i="0" u="none" strike="noStrike">
                <a:solidFill>
                  <a:srgbClr val="000000"/>
                </a:solidFill>
                <a:effectLst/>
                <a:latin typeface="Arial" panose="020B0604020202020204" pitchFamily="34" charset="0"/>
              </a:rPr>
              <a:t>Learning Networks</a:t>
            </a:r>
          </a:p>
          <a:p>
            <a:pPr lvl="2" fontAlgn="base"/>
            <a:r>
              <a:rPr lang="en-US">
                <a:solidFill>
                  <a:srgbClr val="000000"/>
                </a:solidFill>
                <a:latin typeface="Arial" panose="020B0604020202020204" pitchFamily="34" charset="0"/>
              </a:rPr>
              <a:t>10 “must” requirements</a:t>
            </a:r>
            <a:endParaRPr lang="en-US" b="0" i="0">
              <a:solidFill>
                <a:srgbClr val="000000"/>
              </a:solidFill>
              <a:effectLst/>
              <a:latin typeface="Arial" panose="020B0604020202020204" pitchFamily="34" charset="0"/>
            </a:endParaRPr>
          </a:p>
          <a:p>
            <a:pPr lvl="1" fontAlgn="base"/>
            <a:r>
              <a:rPr lang="en-US" b="0" i="0" u="none" strike="noStrike">
                <a:solidFill>
                  <a:srgbClr val="000000"/>
                </a:solidFill>
                <a:effectLst/>
                <a:latin typeface="Arial" panose="020B0604020202020204" pitchFamily="34" charset="0"/>
              </a:rPr>
              <a:t>Communications and Dissemination</a:t>
            </a:r>
            <a:r>
              <a:rPr lang="en-US" b="0" i="0">
                <a:solidFill>
                  <a:srgbClr val="000000"/>
                </a:solidFill>
                <a:effectLst/>
                <a:latin typeface="Arial" panose="020B0604020202020204" pitchFamily="34" charset="0"/>
              </a:rPr>
              <a:t>​</a:t>
            </a:r>
          </a:p>
          <a:p>
            <a:pPr lvl="2" fontAlgn="base"/>
            <a:r>
              <a:rPr lang="en-US">
                <a:solidFill>
                  <a:srgbClr val="000000"/>
                </a:solidFill>
                <a:latin typeface="Arial" panose="020B0604020202020204" pitchFamily="34" charset="0"/>
              </a:rPr>
              <a:t>5 “must” requirements</a:t>
            </a:r>
            <a:endParaRPr lang="en-US" b="0" i="0">
              <a:solidFill>
                <a:srgbClr val="000000"/>
              </a:solidFill>
              <a:effectLst/>
              <a:latin typeface="Arial" panose="020B0604020202020204" pitchFamily="34" charset="0"/>
            </a:endParaRPr>
          </a:p>
          <a:p>
            <a:pPr lvl="1" fontAlgn="base"/>
            <a:r>
              <a:rPr lang="en-US" b="0" i="0" u="none" strike="noStrike">
                <a:solidFill>
                  <a:srgbClr val="000000"/>
                </a:solidFill>
                <a:effectLst/>
                <a:latin typeface="Arial" panose="020B0604020202020204" pitchFamily="34" charset="0"/>
              </a:rPr>
              <a:t>Leadership and Project Management</a:t>
            </a:r>
            <a:r>
              <a:rPr lang="en-US" b="0" i="0">
                <a:solidFill>
                  <a:srgbClr val="000000"/>
                </a:solidFill>
                <a:effectLst/>
                <a:latin typeface="Arial" panose="020B0604020202020204" pitchFamily="34" charset="0"/>
              </a:rPr>
              <a:t>​</a:t>
            </a:r>
          </a:p>
          <a:p>
            <a:pPr lvl="2" fontAlgn="base"/>
            <a:r>
              <a:rPr lang="en-US">
                <a:solidFill>
                  <a:srgbClr val="000000"/>
                </a:solidFill>
                <a:latin typeface="Arial" panose="020B0604020202020204" pitchFamily="34" charset="0"/>
              </a:rPr>
              <a:t>7 “must” requirements</a:t>
            </a:r>
            <a:endParaRPr lang="en-US" b="0" i="0">
              <a:solidFill>
                <a:srgbClr val="000000"/>
              </a:solidFill>
              <a:effectLst/>
              <a:latin typeface="Arial" panose="020B0604020202020204" pitchFamily="34" charset="0"/>
            </a:endParaRPr>
          </a:p>
          <a:p>
            <a:pPr marL="685800" lvl="2" indent="0" fontAlgn="base">
              <a:buNone/>
            </a:pPr>
            <a:endParaRPr lang="en-US" b="0" i="0">
              <a:solidFill>
                <a:srgbClr val="000000"/>
              </a:solidFill>
              <a:effectLst/>
              <a:latin typeface="Segoe UI" panose="020B0502040204020203" pitchFamily="34" charset="0"/>
            </a:endParaRP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15</a:t>
            </a:fld>
            <a:endParaRPr lang="en-US"/>
          </a:p>
        </p:txBody>
      </p:sp>
    </p:spTree>
    <p:extLst>
      <p:ext uri="{BB962C8B-B14F-4D97-AF65-F5344CB8AC3E}">
        <p14:creationId xmlns:p14="http://schemas.microsoft.com/office/powerpoint/2010/main" val="1569955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NOFO Requirements</a:t>
            </a:r>
            <a:br>
              <a:rPr lang="en-US"/>
            </a:br>
            <a:r>
              <a:rPr lang="en-US"/>
              <a:t>Technical Assistance</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495805"/>
            <a:ext cx="8229600" cy="4525963"/>
          </a:xfrm>
        </p:spPr>
        <p:txBody>
          <a:bodyPr>
            <a:normAutofit fontScale="92500" lnSpcReduction="20000"/>
          </a:bodyPr>
          <a:lstStyle/>
          <a:p>
            <a:pPr fontAlgn="base"/>
            <a:r>
              <a:rPr lang="en-US" sz="3600"/>
              <a:t>Technical Assistance to Cooperatives</a:t>
            </a:r>
          </a:p>
          <a:p>
            <a:pPr marL="342900" lvl="1" indent="0" fontAlgn="base">
              <a:buNone/>
            </a:pPr>
            <a:r>
              <a:rPr lang="en-US" sz="3600"/>
              <a:t>The NCC must:</a:t>
            </a:r>
          </a:p>
          <a:p>
            <a:pPr lvl="1" fontAlgn="base"/>
            <a:r>
              <a:rPr lang="en-US" sz="2800"/>
              <a:t>Assess each Cooperatives’ needs and preferences for technical assistance (TA) content and mode of delivery on an ongoing basis.</a:t>
            </a:r>
          </a:p>
          <a:p>
            <a:pPr lvl="1" fontAlgn="base"/>
            <a:r>
              <a:rPr lang="en-US" sz="2800"/>
              <a:t>Establish TA protocols.</a:t>
            </a:r>
          </a:p>
          <a:p>
            <a:pPr lvl="1" fontAlgn="base"/>
            <a:r>
              <a:rPr lang="en-US" sz="2800"/>
              <a:t>Identify and disseminate available evidence-based tools and resources to share with all Cooperatives.</a:t>
            </a:r>
          </a:p>
          <a:p>
            <a:pPr lvl="1" fontAlgn="base"/>
            <a:r>
              <a:rPr lang="en-US" sz="2800"/>
              <a:t>Provide or identify subject matter expertise or resources needed to contribute to Cooperatives’ initiatives. </a:t>
            </a:r>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16</a:t>
            </a:fld>
            <a:endParaRPr lang="en-US"/>
          </a:p>
        </p:txBody>
      </p:sp>
    </p:spTree>
    <p:extLst>
      <p:ext uri="{BB962C8B-B14F-4D97-AF65-F5344CB8AC3E}">
        <p14:creationId xmlns:p14="http://schemas.microsoft.com/office/powerpoint/2010/main" val="6007331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NOFO Requirements</a:t>
            </a:r>
            <a:br>
              <a:rPr lang="en-US"/>
            </a:br>
            <a:r>
              <a:rPr lang="en-US"/>
              <a:t>Technical Assistance (cont’d)</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376535"/>
            <a:ext cx="8229600" cy="4525963"/>
          </a:xfrm>
        </p:spPr>
        <p:txBody>
          <a:bodyPr/>
          <a:lstStyle/>
          <a:p>
            <a:pPr lvl="1" fontAlgn="base"/>
            <a:r>
              <a:rPr lang="en-US"/>
              <a:t>Provide TA to the Cooperatives on the following topics: </a:t>
            </a:r>
          </a:p>
          <a:p>
            <a:pPr lvl="2" fontAlgn="base"/>
            <a:r>
              <a:rPr lang="en-US"/>
              <a:t>Disseminating and implementing PCOR evidence into healthcare delivery improvement; </a:t>
            </a:r>
          </a:p>
          <a:p>
            <a:pPr lvl="2" fontAlgn="base"/>
            <a:r>
              <a:rPr lang="en-US"/>
              <a:t>Creating and running a Multistakeholder Council; </a:t>
            </a:r>
          </a:p>
          <a:p>
            <a:pPr lvl="2" fontAlgn="base"/>
            <a:r>
              <a:rPr lang="en-US"/>
              <a:t>Assisting with identifying PCOR evidence and evidence-based tools and resources related to topic areas chosen by Cooperatives, and</a:t>
            </a:r>
          </a:p>
          <a:p>
            <a:pPr lvl="2" fontAlgn="base"/>
            <a:r>
              <a:rPr lang="en-US"/>
              <a:t>Communicating and disseminating results to multiple audiences.</a:t>
            </a:r>
          </a:p>
          <a:p>
            <a:pPr lvl="1" fontAlgn="base"/>
            <a:r>
              <a:rPr lang="en-US"/>
              <a:t>Document, track and report to AHRQ on all TA activities. </a:t>
            </a:r>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17</a:t>
            </a:fld>
            <a:endParaRPr lang="en-US"/>
          </a:p>
        </p:txBody>
      </p:sp>
    </p:spTree>
    <p:extLst>
      <p:ext uri="{BB962C8B-B14F-4D97-AF65-F5344CB8AC3E}">
        <p14:creationId xmlns:p14="http://schemas.microsoft.com/office/powerpoint/2010/main" val="80651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NOFO Requirements</a:t>
            </a:r>
            <a:br>
              <a:rPr lang="en-US"/>
            </a:br>
            <a:r>
              <a:rPr lang="en-US"/>
              <a:t>Learning Networks</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381000" y="1357312"/>
            <a:ext cx="8382000" cy="5181600"/>
          </a:xfrm>
        </p:spPr>
        <p:txBody>
          <a:bodyPr>
            <a:normAutofit/>
          </a:bodyPr>
          <a:lstStyle/>
          <a:p>
            <a:pPr algn="l"/>
            <a:r>
              <a:rPr lang="en-US"/>
              <a:t>Learning Networks</a:t>
            </a:r>
          </a:p>
          <a:p>
            <a:pPr marL="342900" lvl="1" indent="0" fontAlgn="base">
              <a:buNone/>
            </a:pPr>
            <a:r>
              <a:rPr lang="en-US"/>
              <a:t>The NCC must:</a:t>
            </a:r>
          </a:p>
          <a:p>
            <a:pPr lvl="1" fontAlgn="base"/>
            <a:r>
              <a:rPr lang="en-US"/>
              <a:t>Organize, convene, and facilitate learning networks to bring together representatives from each Cooperative to learn from each other and external experts.</a:t>
            </a:r>
          </a:p>
          <a:p>
            <a:pPr lvl="1" fontAlgn="base"/>
            <a:r>
              <a:rPr lang="en-US"/>
              <a:t>Establish a learning network that includes all Cooperatives.</a:t>
            </a:r>
          </a:p>
          <a:p>
            <a:pPr lvl="1" fontAlgn="base"/>
            <a:r>
              <a:rPr lang="en-US"/>
              <a:t>Establish smaller learning networks for subsets of Cooperative participants based on:</a:t>
            </a:r>
          </a:p>
          <a:p>
            <a:pPr lvl="2" fontAlgn="base"/>
            <a:r>
              <a:rPr lang="en-US"/>
              <a:t>project role</a:t>
            </a:r>
          </a:p>
          <a:p>
            <a:pPr lvl="2" fontAlgn="base"/>
            <a:r>
              <a:rPr lang="en-US"/>
              <a:t>topic area, or </a:t>
            </a:r>
          </a:p>
          <a:p>
            <a:pPr lvl="2" fontAlgn="base"/>
            <a:r>
              <a:rPr lang="en-US"/>
              <a:t>based on the needs of the Cooperatives.</a:t>
            </a:r>
          </a:p>
          <a:p>
            <a:pPr marL="0" indent="0">
              <a:buNone/>
            </a:pPr>
            <a:endParaRPr lang="en-US" sz="1100"/>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18</a:t>
            </a:fld>
            <a:endParaRPr lang="en-US"/>
          </a:p>
        </p:txBody>
      </p:sp>
    </p:spTree>
    <p:extLst>
      <p:ext uri="{BB962C8B-B14F-4D97-AF65-F5344CB8AC3E}">
        <p14:creationId xmlns:p14="http://schemas.microsoft.com/office/powerpoint/2010/main" val="8891371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NOFO Requirements</a:t>
            </a:r>
            <a:br>
              <a:rPr lang="en-US"/>
            </a:br>
            <a:r>
              <a:rPr lang="en-US"/>
              <a:t>Learning Networks (cont’d)</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199" y="1376535"/>
            <a:ext cx="8372475" cy="4662315"/>
          </a:xfrm>
        </p:spPr>
        <p:txBody>
          <a:bodyPr>
            <a:normAutofit lnSpcReduction="10000"/>
          </a:bodyPr>
          <a:lstStyle/>
          <a:p>
            <a:pPr lvl="1" fontAlgn="base"/>
            <a:r>
              <a:rPr lang="en-US"/>
              <a:t>Convene a working group to discuss harmonizing data and measurement across Cooperatives, in collaboration with subject matter experts from the NEC.</a:t>
            </a:r>
          </a:p>
          <a:p>
            <a:pPr lvl="1" fontAlgn="base"/>
            <a:r>
              <a:rPr lang="en-US"/>
              <a:t>Convene a Federal Interagency Workgroup of participants with knowledge of relevant State-based quality improvement work. </a:t>
            </a:r>
          </a:p>
          <a:p>
            <a:pPr lvl="1" fontAlgn="base"/>
            <a:r>
              <a:rPr lang="en-US"/>
              <a:t>Identify subject matter experts from across the Cooperatives, the NEC or external experts to lead learning network discussions and presentations.</a:t>
            </a:r>
          </a:p>
          <a:p>
            <a:pPr lvl="1" fontAlgn="base"/>
            <a:r>
              <a:rPr lang="en-US"/>
              <a:t>Assess each Cooperatives’ needs and preferences for learning network structure and content and mode of communication.</a:t>
            </a:r>
          </a:p>
          <a:p>
            <a:pPr marL="0" indent="0">
              <a:buNone/>
            </a:pPr>
            <a:endParaRPr lang="en-US" sz="1100"/>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19</a:t>
            </a:fld>
            <a:endParaRPr lang="en-US"/>
          </a:p>
        </p:txBody>
      </p:sp>
    </p:spTree>
    <p:extLst>
      <p:ext uri="{BB962C8B-B14F-4D97-AF65-F5344CB8AC3E}">
        <p14:creationId xmlns:p14="http://schemas.microsoft.com/office/powerpoint/2010/main" val="1655596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01863"/>
            <a:ext cx="8229600" cy="2514600"/>
          </a:xfrm>
        </p:spPr>
        <p:txBody>
          <a:bodyPr>
            <a:normAutofit/>
          </a:bodyPr>
          <a:lstStyle/>
          <a:p>
            <a:r>
              <a:rPr lang="en-US" sz="3200" b="1" i="0" u="none" strike="noStrike" dirty="0">
                <a:solidFill>
                  <a:srgbClr val="000000"/>
                </a:solidFill>
                <a:effectLst/>
                <a:latin typeface="Arial" panose="020B0604020202020204" pitchFamily="34" charset="0"/>
              </a:rPr>
              <a:t>National Coordinating Center (NCC) for AHRQ’s Healthcare Extension Service – State-based Solutions to Healthcare Improvement (U54)</a:t>
            </a:r>
            <a:r>
              <a:rPr lang="en-US" sz="3200" b="0" i="0" dirty="0">
                <a:solidFill>
                  <a:srgbClr val="000000"/>
                </a:solidFill>
                <a:effectLst/>
                <a:latin typeface="Arial" panose="020B0604020202020204" pitchFamily="34" charset="0"/>
              </a:rPr>
              <a:t>​</a:t>
            </a:r>
            <a:br>
              <a:rPr lang="en-US" sz="3200" b="0" i="0" dirty="0">
                <a:solidFill>
                  <a:srgbClr val="000000"/>
                </a:solidFill>
                <a:effectLst/>
                <a:latin typeface="Arial" panose="020B0604020202020204" pitchFamily="34" charset="0"/>
              </a:rPr>
            </a:br>
            <a:r>
              <a:rPr lang="en-US" sz="2800" i="0" dirty="0">
                <a:solidFill>
                  <a:srgbClr val="000000"/>
                </a:solidFill>
                <a:effectLst/>
                <a:latin typeface="Arial" panose="020B0604020202020204" pitchFamily="34" charset="0"/>
              </a:rPr>
              <a:t>RFA-HS-24-006</a:t>
            </a:r>
            <a:endParaRPr lang="en-US" sz="3200" dirty="0"/>
          </a:p>
        </p:txBody>
      </p:sp>
      <p:sp>
        <p:nvSpPr>
          <p:cNvPr id="3" name="Content Placeholder 2"/>
          <p:cNvSpPr>
            <a:spLocks noGrp="1"/>
          </p:cNvSpPr>
          <p:nvPr>
            <p:ph idx="1"/>
          </p:nvPr>
        </p:nvSpPr>
        <p:spPr>
          <a:xfrm>
            <a:off x="491532" y="4876800"/>
            <a:ext cx="8195268" cy="1600200"/>
          </a:xfrm>
        </p:spPr>
        <p:txBody>
          <a:bodyPr>
            <a:normAutofit fontScale="92500" lnSpcReduction="10000"/>
          </a:bodyPr>
          <a:lstStyle/>
          <a:p>
            <a:pPr algn="ctr" rtl="0" fontAlgn="base"/>
            <a:endParaRPr lang="en-US" sz="2800" b="1" i="0" u="none" strike="noStrike">
              <a:solidFill>
                <a:srgbClr val="000000"/>
              </a:solidFill>
              <a:effectLst/>
              <a:latin typeface="Arial" panose="020B0604020202020204" pitchFamily="34" charset="0"/>
            </a:endParaRPr>
          </a:p>
          <a:p>
            <a:pPr algn="ctr" rtl="0" fontAlgn="base"/>
            <a:r>
              <a:rPr lang="en-US" sz="2400" b="1" i="0" u="none" strike="noStrike">
                <a:solidFill>
                  <a:srgbClr val="000000"/>
                </a:solidFill>
                <a:effectLst/>
                <a:latin typeface="Arial" panose="020B0604020202020204" pitchFamily="34" charset="0"/>
              </a:rPr>
              <a:t>Pre-Application Technical Assistance Call</a:t>
            </a:r>
            <a:r>
              <a:rPr lang="en-US" sz="2400" b="0" i="0">
                <a:solidFill>
                  <a:srgbClr val="000000"/>
                </a:solidFill>
                <a:effectLst/>
                <a:latin typeface="Arial" panose="020B0604020202020204" pitchFamily="34" charset="0"/>
              </a:rPr>
              <a:t>​</a:t>
            </a:r>
            <a:endParaRPr lang="en-US" sz="2400" b="0" i="0">
              <a:solidFill>
                <a:srgbClr val="000000"/>
              </a:solidFill>
              <a:effectLst/>
              <a:latin typeface="Segoe UI" panose="020B0502040204020203" pitchFamily="34" charset="0"/>
            </a:endParaRPr>
          </a:p>
          <a:p>
            <a:pPr algn="ctr" rtl="0" fontAlgn="base"/>
            <a:r>
              <a:rPr lang="en-US" sz="2400" b="1" i="0" u="none" strike="noStrike">
                <a:solidFill>
                  <a:srgbClr val="000000"/>
                </a:solidFill>
                <a:effectLst/>
                <a:latin typeface="Arial" panose="020B0604020202020204" pitchFamily="34" charset="0"/>
              </a:rPr>
              <a:t> October 10, 2024</a:t>
            </a:r>
            <a:r>
              <a:rPr lang="en-US" sz="2400" b="0" i="0">
                <a:solidFill>
                  <a:srgbClr val="000000"/>
                </a:solidFill>
                <a:effectLst/>
                <a:latin typeface="Arial" panose="020B0604020202020204" pitchFamily="34" charset="0"/>
              </a:rPr>
              <a:t>​</a:t>
            </a:r>
            <a:endParaRPr lang="en-US" sz="2400" b="0" i="0">
              <a:solidFill>
                <a:srgbClr val="000000"/>
              </a:solidFill>
              <a:effectLst/>
              <a:latin typeface="Segoe UI" panose="020B0502040204020203" pitchFamily="34" charset="0"/>
            </a:endParaRPr>
          </a:p>
          <a:p>
            <a:pPr algn="ctr" rtl="0" fontAlgn="base"/>
            <a:r>
              <a:rPr lang="en-US" sz="2400" b="1" i="0" u="none" strike="noStrike">
                <a:solidFill>
                  <a:srgbClr val="000000"/>
                </a:solidFill>
                <a:effectLst/>
                <a:latin typeface="Arial" panose="020B0604020202020204" pitchFamily="34" charset="0"/>
              </a:rPr>
              <a:t>Time </a:t>
            </a:r>
            <a:r>
              <a:rPr lang="en-US" sz="2400">
                <a:solidFill>
                  <a:srgbClr val="000000"/>
                </a:solidFill>
              </a:rPr>
              <a:t>2:30 – 3:30 </a:t>
            </a:r>
            <a:r>
              <a:rPr lang="en-US" sz="2400" b="1" i="0" u="none" strike="noStrike">
                <a:solidFill>
                  <a:srgbClr val="000000"/>
                </a:solidFill>
                <a:effectLst/>
                <a:latin typeface="Arial" panose="020B0604020202020204" pitchFamily="34" charset="0"/>
              </a:rPr>
              <a:t>ET</a:t>
            </a:r>
            <a:r>
              <a:rPr lang="en-US" sz="2400" b="0" i="0">
                <a:solidFill>
                  <a:srgbClr val="000000"/>
                </a:solidFill>
                <a:effectLst/>
                <a:latin typeface="Arial" panose="020B0604020202020204" pitchFamily="34" charset="0"/>
              </a:rPr>
              <a:t>​</a:t>
            </a:r>
          </a:p>
        </p:txBody>
      </p:sp>
    </p:spTree>
    <p:extLst>
      <p:ext uri="{BB962C8B-B14F-4D97-AF65-F5344CB8AC3E}">
        <p14:creationId xmlns:p14="http://schemas.microsoft.com/office/powerpoint/2010/main" val="8775165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NOFO Requirements</a:t>
            </a:r>
            <a:br>
              <a:rPr lang="en-US"/>
            </a:br>
            <a:r>
              <a:rPr lang="en-US"/>
              <a:t>Learning Networks (cont’d)</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346710" y="1376535"/>
            <a:ext cx="8229600" cy="4525963"/>
          </a:xfrm>
        </p:spPr>
        <p:txBody>
          <a:bodyPr/>
          <a:lstStyle/>
          <a:p>
            <a:pPr lvl="1" fontAlgn="base"/>
            <a:r>
              <a:rPr lang="en-US"/>
              <a:t>Convene the learning networks using various formats.</a:t>
            </a:r>
          </a:p>
          <a:p>
            <a:pPr lvl="1" fontAlgn="base"/>
            <a:r>
              <a:rPr lang="en-US"/>
              <a:t>Create a process for collecting and synthesizing feedback from TA activities to share implementation progress and adaptations with the Cooperatives in real time.</a:t>
            </a:r>
          </a:p>
          <a:p>
            <a:pPr lvl="1" fontAlgn="base"/>
            <a:r>
              <a:rPr lang="en-US"/>
              <a:t>Plan and implement annual HES 2 day in-person meeting at AHRQ or other federal building(s) in Washington, DC area. </a:t>
            </a:r>
          </a:p>
          <a:p>
            <a:pPr marL="0" indent="0">
              <a:buNone/>
            </a:pPr>
            <a:endParaRPr lang="en-US" sz="1100"/>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20</a:t>
            </a:fld>
            <a:endParaRPr lang="en-US"/>
          </a:p>
        </p:txBody>
      </p:sp>
    </p:spTree>
    <p:extLst>
      <p:ext uri="{BB962C8B-B14F-4D97-AF65-F5344CB8AC3E}">
        <p14:creationId xmlns:p14="http://schemas.microsoft.com/office/powerpoint/2010/main" val="740134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628651" y="222783"/>
            <a:ext cx="7796212" cy="617884"/>
          </a:xfrm>
        </p:spPr>
        <p:txBody>
          <a:bodyPr>
            <a:normAutofit fontScale="90000"/>
          </a:bodyPr>
          <a:lstStyle/>
          <a:p>
            <a:r>
              <a:rPr lang="en-US"/>
              <a:t>NOFO Requirements</a:t>
            </a:r>
            <a:br>
              <a:rPr lang="en-US"/>
            </a:br>
            <a:r>
              <a:rPr lang="en-US"/>
              <a:t>Communications and Dissemination</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376535"/>
            <a:ext cx="8229600" cy="4979815"/>
          </a:xfrm>
        </p:spPr>
        <p:txBody>
          <a:bodyPr/>
          <a:lstStyle/>
          <a:p>
            <a:r>
              <a:rPr lang="en-US"/>
              <a:t>Communications and Dissemination</a:t>
            </a:r>
          </a:p>
          <a:p>
            <a:pPr marL="0" indent="0">
              <a:buNone/>
            </a:pPr>
            <a:r>
              <a:rPr lang="en-US"/>
              <a:t>    The NCC must:</a:t>
            </a:r>
          </a:p>
          <a:p>
            <a:pPr lvl="1"/>
            <a:r>
              <a:rPr lang="en-US"/>
              <a:t>Create and implement an evidence-based communications and dissemination plan to promote Cooperatives’ work and develop dissemination materials.</a:t>
            </a:r>
          </a:p>
          <a:p>
            <a:pPr lvl="1"/>
            <a:r>
              <a:rPr lang="en-US"/>
              <a:t>Provide HES content for posting on AHRQ’s website, including recommendations for web page layout. </a:t>
            </a:r>
          </a:p>
          <a:p>
            <a:pPr lvl="1"/>
            <a:r>
              <a:rPr lang="en-US"/>
              <a:t>Prepare tools and resources (e.g., implementation strategies, protocols for identifying PCOR evidence, etc.) based on best practices from individual Cooperatives for posting on AHRQ’s website. </a:t>
            </a:r>
          </a:p>
          <a:p>
            <a:pPr lvl="1"/>
            <a:endParaRPr lang="en-US"/>
          </a:p>
          <a:p>
            <a:pPr lvl="1"/>
            <a:endParaRPr lang="en-US"/>
          </a:p>
          <a:p>
            <a:pPr marL="0" indent="0">
              <a:buNone/>
            </a:pPr>
            <a:endParaRPr lang="en-US" sz="1100"/>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pPr/>
              <a:t>21</a:t>
            </a:fld>
            <a:endParaRPr lang="en-US"/>
          </a:p>
        </p:txBody>
      </p:sp>
    </p:spTree>
    <p:extLst>
      <p:ext uri="{BB962C8B-B14F-4D97-AF65-F5344CB8AC3E}">
        <p14:creationId xmlns:p14="http://schemas.microsoft.com/office/powerpoint/2010/main" val="15474490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666750" y="304800"/>
            <a:ext cx="7848600" cy="617884"/>
          </a:xfrm>
        </p:spPr>
        <p:txBody>
          <a:bodyPr>
            <a:normAutofit fontScale="90000"/>
          </a:bodyPr>
          <a:lstStyle/>
          <a:p>
            <a:pPr>
              <a:lnSpc>
                <a:spcPts val="3200"/>
              </a:lnSpc>
            </a:pPr>
            <a:r>
              <a:rPr lang="en-US"/>
              <a:t>NOFO Requirements</a:t>
            </a:r>
            <a:br>
              <a:rPr lang="en-US"/>
            </a:br>
            <a:r>
              <a:rPr lang="en-US"/>
              <a:t>Communications and Dissemination (cont’d)</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376535"/>
            <a:ext cx="8229600" cy="4525963"/>
          </a:xfrm>
        </p:spPr>
        <p:txBody>
          <a:bodyPr/>
          <a:lstStyle/>
          <a:p>
            <a:pPr lvl="1"/>
            <a:r>
              <a:rPr lang="en-US"/>
              <a:t>Promote collaboration and support communication among HES participants – including the Cooperatives, NEC, and AHRQ staff.</a:t>
            </a:r>
          </a:p>
          <a:p>
            <a:pPr lvl="1"/>
            <a:r>
              <a:rPr lang="en-US"/>
              <a:t>Develop, maintain, and manage a web-based platform for intra-team communications and document sharing.</a:t>
            </a:r>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pPr/>
              <a:t>22</a:t>
            </a:fld>
            <a:endParaRPr lang="en-US"/>
          </a:p>
        </p:txBody>
      </p:sp>
    </p:spTree>
    <p:extLst>
      <p:ext uri="{BB962C8B-B14F-4D97-AF65-F5344CB8AC3E}">
        <p14:creationId xmlns:p14="http://schemas.microsoft.com/office/powerpoint/2010/main" val="15899769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749484" y="304799"/>
            <a:ext cx="7362825" cy="617884"/>
          </a:xfrm>
        </p:spPr>
        <p:txBody>
          <a:bodyPr>
            <a:normAutofit fontScale="90000"/>
          </a:bodyPr>
          <a:lstStyle/>
          <a:p>
            <a:r>
              <a:rPr lang="en-US"/>
              <a:t>NOFO Requirements</a:t>
            </a:r>
            <a:br>
              <a:rPr lang="en-US"/>
            </a:br>
            <a:r>
              <a:rPr lang="en-US"/>
              <a:t>Leadership and Project Management</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376535"/>
            <a:ext cx="8229600" cy="4525963"/>
          </a:xfrm>
        </p:spPr>
        <p:txBody>
          <a:bodyPr>
            <a:normAutofit lnSpcReduction="10000"/>
          </a:bodyPr>
          <a:lstStyle/>
          <a:p>
            <a:r>
              <a:rPr lang="en-US"/>
              <a:t>Leadership and Project Management</a:t>
            </a:r>
          </a:p>
          <a:p>
            <a:pPr marL="0" indent="0">
              <a:buNone/>
            </a:pPr>
            <a:r>
              <a:rPr lang="en-US"/>
              <a:t>   The NCC must:</a:t>
            </a:r>
          </a:p>
          <a:p>
            <a:pPr lvl="1"/>
            <a:r>
              <a:rPr lang="en-US"/>
              <a:t>Lead and manage all activities of the NCC and maintain documentation of all activities, including:</a:t>
            </a:r>
          </a:p>
          <a:p>
            <a:pPr lvl="2"/>
            <a:r>
              <a:rPr lang="en-US"/>
              <a:t>preparing quarterly progress reports</a:t>
            </a:r>
          </a:p>
          <a:p>
            <a:pPr lvl="2"/>
            <a:r>
              <a:rPr lang="en-US"/>
              <a:t>meeting at least monthly with the AHRQ Program Officials.</a:t>
            </a:r>
          </a:p>
          <a:p>
            <a:pPr lvl="1"/>
            <a:r>
              <a:rPr lang="en-US"/>
              <a:t>Serve as a liaison between AHRQ, the Cooperatives and the NEC, ensuring cooperation, collaboration, and participation in developing learning networks.</a:t>
            </a:r>
          </a:p>
          <a:p>
            <a:pPr lvl="1"/>
            <a:r>
              <a:rPr lang="en-US"/>
              <a:t>Lead outreach to the Cooperatives to participate in TA activities, working groups, meetings, etc.</a:t>
            </a:r>
          </a:p>
          <a:p>
            <a:pPr marL="0" indent="0">
              <a:buNone/>
            </a:pPr>
            <a:endParaRPr lang="en-US" sz="1100"/>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23</a:t>
            </a:fld>
            <a:endParaRPr lang="en-US"/>
          </a:p>
        </p:txBody>
      </p:sp>
    </p:spTree>
    <p:extLst>
      <p:ext uri="{BB962C8B-B14F-4D97-AF65-F5344CB8AC3E}">
        <p14:creationId xmlns:p14="http://schemas.microsoft.com/office/powerpoint/2010/main" val="1915556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803130" y="304799"/>
            <a:ext cx="7362825" cy="617884"/>
          </a:xfrm>
        </p:spPr>
        <p:txBody>
          <a:bodyPr>
            <a:noAutofit/>
          </a:bodyPr>
          <a:lstStyle/>
          <a:p>
            <a:pPr>
              <a:lnSpc>
                <a:spcPts val="3200"/>
              </a:lnSpc>
            </a:pPr>
            <a:r>
              <a:rPr lang="en-US" sz="3200"/>
              <a:t>NOFO Requirements</a:t>
            </a:r>
            <a:br>
              <a:rPr lang="en-US" sz="3200"/>
            </a:br>
            <a:r>
              <a:rPr lang="en-US" sz="3200"/>
              <a:t>Leadership and Project Management (cont’d)</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376535"/>
            <a:ext cx="8229600" cy="4525963"/>
          </a:xfrm>
        </p:spPr>
        <p:txBody>
          <a:bodyPr/>
          <a:lstStyle/>
          <a:p>
            <a:pPr lvl="1"/>
            <a:r>
              <a:rPr lang="en-US"/>
              <a:t>Engage with national/state partners and professional and community-based organizations invested in patient-centered healthcare delivery.</a:t>
            </a:r>
          </a:p>
          <a:p>
            <a:pPr lvl="1"/>
            <a:r>
              <a:rPr lang="en-US"/>
              <a:t>Conduct periodic site visits to each Cooperative over the course of the grant period to:</a:t>
            </a:r>
          </a:p>
          <a:p>
            <a:pPr lvl="2"/>
            <a:r>
              <a:rPr lang="en-US"/>
              <a:t>build and nurture relationships</a:t>
            </a:r>
          </a:p>
          <a:p>
            <a:pPr lvl="2"/>
            <a:r>
              <a:rPr lang="en-US"/>
              <a:t>observe real time barriers and facilitators</a:t>
            </a:r>
          </a:p>
          <a:p>
            <a:pPr lvl="2"/>
            <a:r>
              <a:rPr lang="en-US"/>
              <a:t>foster strong working relationships.</a:t>
            </a:r>
          </a:p>
          <a:p>
            <a:pPr lvl="1"/>
            <a:r>
              <a:rPr lang="en-US"/>
              <a:t>Cooperate and collaborate with the NEC to participate in a process and effectiveness evaluation of NCC services and activities.</a:t>
            </a:r>
          </a:p>
          <a:p>
            <a:pPr marL="0" indent="0">
              <a:buNone/>
            </a:pPr>
            <a:endParaRPr lang="en-US" sz="1100"/>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24</a:t>
            </a:fld>
            <a:endParaRPr lang="en-US"/>
          </a:p>
        </p:txBody>
      </p:sp>
    </p:spTree>
    <p:extLst>
      <p:ext uri="{BB962C8B-B14F-4D97-AF65-F5344CB8AC3E}">
        <p14:creationId xmlns:p14="http://schemas.microsoft.com/office/powerpoint/2010/main" val="252737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FEBC5-DFFF-742B-721E-308ABDF6D240}"/>
              </a:ext>
            </a:extLst>
          </p:cNvPr>
          <p:cNvSpPr>
            <a:spLocks noGrp="1"/>
          </p:cNvSpPr>
          <p:nvPr>
            <p:ph type="title"/>
          </p:nvPr>
        </p:nvSpPr>
        <p:spPr/>
        <p:txBody>
          <a:bodyPr>
            <a:normAutofit fontScale="90000"/>
          </a:bodyPr>
          <a:lstStyle/>
          <a:p>
            <a:r>
              <a:rPr lang="en-US"/>
              <a:t>REMINDERS</a:t>
            </a:r>
          </a:p>
        </p:txBody>
      </p:sp>
      <p:sp>
        <p:nvSpPr>
          <p:cNvPr id="3" name="Content Placeholder 2">
            <a:extLst>
              <a:ext uri="{FF2B5EF4-FFF2-40B4-BE49-F238E27FC236}">
                <a16:creationId xmlns:a16="http://schemas.microsoft.com/office/drawing/2014/main" id="{51BF938D-DD20-6F4F-0388-9CF7C433F884}"/>
              </a:ext>
            </a:extLst>
          </p:cNvPr>
          <p:cNvSpPr>
            <a:spLocks noGrp="1"/>
          </p:cNvSpPr>
          <p:nvPr>
            <p:ph idx="1"/>
          </p:nvPr>
        </p:nvSpPr>
        <p:spPr>
          <a:xfrm>
            <a:off x="457199" y="1166018"/>
            <a:ext cx="8336071" cy="5034366"/>
          </a:xfrm>
        </p:spPr>
        <p:txBody>
          <a:bodyPr>
            <a:normAutofit lnSpcReduction="10000"/>
          </a:bodyPr>
          <a:lstStyle/>
          <a:p>
            <a:r>
              <a:rPr lang="en-US"/>
              <a:t>This presentation is being recorded.</a:t>
            </a:r>
          </a:p>
          <a:p>
            <a:r>
              <a:rPr lang="en-US"/>
              <a:t>Presentation slides and recording, and FAQs will be posted in about one week:</a:t>
            </a:r>
            <a:endParaRPr lang="en-US" sz="2000"/>
          </a:p>
          <a:p>
            <a:pPr lvl="1"/>
            <a:r>
              <a:rPr lang="en-US" sz="2000" i="0">
                <a:solidFill>
                  <a:srgbClr val="1B1B1B"/>
                </a:solidFill>
                <a:effectLst/>
              </a:rPr>
              <a:t>Notice of Funding Opportunities </a:t>
            </a:r>
            <a:r>
              <a:rPr lang="en-US" sz="2000" i="0">
                <a:solidFill>
                  <a:srgbClr val="1B1B1B"/>
                </a:solidFill>
                <a:effectLst/>
                <a:hlinkClick r:id="rId3"/>
              </a:rPr>
              <a:t>https://www.ahrq.gov/funding/fund-opps/index.html</a:t>
            </a:r>
            <a:r>
              <a:rPr lang="en-US" sz="2000" i="0">
                <a:solidFill>
                  <a:srgbClr val="1B1B1B"/>
                </a:solidFill>
                <a:effectLst/>
              </a:rPr>
              <a:t> </a:t>
            </a:r>
          </a:p>
          <a:p>
            <a:pPr lvl="1"/>
            <a:r>
              <a:rPr lang="en-US" sz="2000"/>
              <a:t>NCC NOFO Technical Assistance Resources page:</a:t>
            </a:r>
          </a:p>
          <a:p>
            <a:pPr marL="631825" lvl="2" indent="0">
              <a:buNone/>
            </a:pPr>
            <a:r>
              <a:rPr lang="en-US">
                <a:hlinkClick r:id="rId4"/>
              </a:rPr>
              <a:t>https://www.ahrq.gov/pcor/healthcare-extension-services/technical-resources.html</a:t>
            </a:r>
            <a:r>
              <a:rPr lang="en-US"/>
              <a:t> </a:t>
            </a:r>
          </a:p>
          <a:p>
            <a:r>
              <a:rPr lang="en-US"/>
              <a:t>NCC NOFO inquiries should be sent to:</a:t>
            </a:r>
          </a:p>
          <a:p>
            <a:pPr marL="347662" lvl="1" indent="0">
              <a:buNone/>
            </a:pPr>
            <a:r>
              <a:rPr lang="en-US" sz="2000">
                <a:hlinkClick r:id="rId5"/>
              </a:rPr>
              <a:t>AHRQ_HES@ahrq.hhs.gov</a:t>
            </a:r>
            <a:r>
              <a:rPr lang="en-US" sz="2000"/>
              <a:t> </a:t>
            </a:r>
          </a:p>
          <a:p>
            <a:r>
              <a:rPr lang="en-US"/>
              <a:t>Technical questions in the chat box will </a:t>
            </a:r>
            <a:r>
              <a:rPr lang="en-US" u="sng"/>
              <a:t>not</a:t>
            </a:r>
            <a:r>
              <a:rPr lang="en-US"/>
              <a:t> be answered during this webinar and should be submitted via email.</a:t>
            </a:r>
          </a:p>
        </p:txBody>
      </p:sp>
      <p:sp>
        <p:nvSpPr>
          <p:cNvPr id="4" name="Slide Number Placeholder 3">
            <a:extLst>
              <a:ext uri="{FF2B5EF4-FFF2-40B4-BE49-F238E27FC236}">
                <a16:creationId xmlns:a16="http://schemas.microsoft.com/office/drawing/2014/main" id="{363553ED-CF8A-6DD8-37EF-C767448D8D94}"/>
              </a:ext>
            </a:extLst>
          </p:cNvPr>
          <p:cNvSpPr>
            <a:spLocks noGrp="1"/>
          </p:cNvSpPr>
          <p:nvPr>
            <p:ph type="sldNum" sz="quarter" idx="10"/>
          </p:nvPr>
        </p:nvSpPr>
        <p:spPr/>
        <p:txBody>
          <a:bodyPr/>
          <a:lstStyle/>
          <a:p>
            <a:fld id="{85F5B7A5-34A7-4AB0-A34F-A4DF2002FA98}" type="slidenum">
              <a:rPr lang="en-US" smtClean="0"/>
              <a:t>25</a:t>
            </a:fld>
            <a:endParaRPr lang="en-US"/>
          </a:p>
        </p:txBody>
      </p:sp>
    </p:spTree>
    <p:extLst>
      <p:ext uri="{BB962C8B-B14F-4D97-AF65-F5344CB8AC3E}">
        <p14:creationId xmlns:p14="http://schemas.microsoft.com/office/powerpoint/2010/main" val="16841094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80B3A-0E28-9382-FD6F-6CB07D3002A2}"/>
              </a:ext>
            </a:extLst>
          </p:cNvPr>
          <p:cNvSpPr>
            <a:spLocks noGrp="1"/>
          </p:cNvSpPr>
          <p:nvPr>
            <p:ph type="title"/>
          </p:nvPr>
        </p:nvSpPr>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3BC81D97-B811-B642-A723-622DD9B9690E}"/>
              </a:ext>
            </a:extLst>
          </p:cNvPr>
          <p:cNvSpPr>
            <a:spLocks noGrp="1"/>
          </p:cNvSpPr>
          <p:nvPr>
            <p:ph idx="1"/>
          </p:nvPr>
        </p:nvSpPr>
        <p:spPr/>
        <p:txBody>
          <a:bodyPr/>
          <a:lstStyle/>
          <a:p>
            <a:pPr marL="0" indent="0" algn="ctr">
              <a:buNone/>
            </a:pPr>
            <a:endParaRPr lang="en-US" dirty="0"/>
          </a:p>
          <a:p>
            <a:pPr marL="0" indent="0" algn="ctr">
              <a:buNone/>
            </a:pPr>
            <a:r>
              <a:rPr lang="en-US" sz="3600" b="1" cap="all" dirty="0">
                <a:cs typeface="Arial"/>
              </a:rPr>
              <a:t>Required Application Research Strategy Elements</a:t>
            </a:r>
          </a:p>
        </p:txBody>
      </p:sp>
      <p:sp>
        <p:nvSpPr>
          <p:cNvPr id="4" name="Slide Number Placeholder 3">
            <a:extLst>
              <a:ext uri="{FF2B5EF4-FFF2-40B4-BE49-F238E27FC236}">
                <a16:creationId xmlns:a16="http://schemas.microsoft.com/office/drawing/2014/main" id="{7EA2A384-4B45-C833-D735-CA023806A2EF}"/>
              </a:ext>
            </a:extLst>
          </p:cNvPr>
          <p:cNvSpPr>
            <a:spLocks noGrp="1"/>
          </p:cNvSpPr>
          <p:nvPr>
            <p:ph type="sldNum" sz="quarter" idx="10"/>
          </p:nvPr>
        </p:nvSpPr>
        <p:spPr/>
        <p:txBody>
          <a:bodyPr/>
          <a:lstStyle/>
          <a:p>
            <a:fld id="{85F5B7A5-34A7-4AB0-A34F-A4DF2002FA98}" type="slidenum">
              <a:rPr lang="en-US" smtClean="0"/>
              <a:t>26</a:t>
            </a:fld>
            <a:endParaRPr lang="en-US"/>
          </a:p>
        </p:txBody>
      </p:sp>
    </p:spTree>
    <p:extLst>
      <p:ext uri="{BB962C8B-B14F-4D97-AF65-F5344CB8AC3E}">
        <p14:creationId xmlns:p14="http://schemas.microsoft.com/office/powerpoint/2010/main" val="9993633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A9F37-3C56-60B7-2A26-A0B9F06915BB}"/>
              </a:ext>
            </a:extLst>
          </p:cNvPr>
          <p:cNvSpPr>
            <a:spLocks noGrp="1"/>
          </p:cNvSpPr>
          <p:nvPr>
            <p:ph type="title"/>
          </p:nvPr>
        </p:nvSpPr>
        <p:spPr/>
        <p:txBody>
          <a:bodyPr>
            <a:normAutofit fontScale="90000"/>
          </a:bodyPr>
          <a:lstStyle/>
          <a:p>
            <a:r>
              <a:rPr lang="en-US" dirty="0"/>
              <a:t>NCC Components</a:t>
            </a:r>
          </a:p>
        </p:txBody>
      </p:sp>
      <p:sp>
        <p:nvSpPr>
          <p:cNvPr id="3" name="Content Placeholder 2">
            <a:extLst>
              <a:ext uri="{FF2B5EF4-FFF2-40B4-BE49-F238E27FC236}">
                <a16:creationId xmlns:a16="http://schemas.microsoft.com/office/drawing/2014/main" id="{58327DC5-ED8B-DDC4-8342-AE92D41512DD}"/>
              </a:ext>
            </a:extLst>
          </p:cNvPr>
          <p:cNvSpPr>
            <a:spLocks noGrp="1"/>
          </p:cNvSpPr>
          <p:nvPr>
            <p:ph idx="1"/>
          </p:nvPr>
        </p:nvSpPr>
        <p:spPr>
          <a:xfrm>
            <a:off x="457200" y="1410402"/>
            <a:ext cx="8229600" cy="4525963"/>
          </a:xfrm>
        </p:spPr>
        <p:txBody>
          <a:bodyPr>
            <a:normAutofit/>
          </a:bodyPr>
          <a:lstStyle/>
          <a:p>
            <a:r>
              <a:rPr lang="en-US"/>
              <a:t>NCC multi-component NOFO consists of 2 components:</a:t>
            </a:r>
          </a:p>
          <a:p>
            <a:pPr lvl="1"/>
            <a:r>
              <a:rPr lang="en-US"/>
              <a:t>Overall Component</a:t>
            </a:r>
          </a:p>
          <a:p>
            <a:pPr lvl="1"/>
            <a:r>
              <a:rPr lang="en-US"/>
              <a:t>Supporting Healthcare Extension Cooperatives Core (Support HC Ext Coops)</a:t>
            </a:r>
          </a:p>
          <a:p>
            <a:r>
              <a:rPr lang="en-US"/>
              <a:t>Research Strategy elements total page limit is 24 pages</a:t>
            </a:r>
          </a:p>
          <a:p>
            <a:pPr lvl="1"/>
            <a:r>
              <a:rPr lang="en-US"/>
              <a:t>Limit of 12 pages for the Overall Component</a:t>
            </a:r>
          </a:p>
          <a:p>
            <a:pPr lvl="1"/>
            <a:r>
              <a:rPr lang="en-US"/>
              <a:t>Limit of 12 pages for the Support HC Ext Coops Core</a:t>
            </a:r>
          </a:p>
        </p:txBody>
      </p:sp>
      <p:sp>
        <p:nvSpPr>
          <p:cNvPr id="4" name="Slide Number Placeholder 3">
            <a:extLst>
              <a:ext uri="{FF2B5EF4-FFF2-40B4-BE49-F238E27FC236}">
                <a16:creationId xmlns:a16="http://schemas.microsoft.com/office/drawing/2014/main" id="{818B3BB7-2813-26FB-45DD-E76CC9957B60}"/>
              </a:ext>
            </a:extLst>
          </p:cNvPr>
          <p:cNvSpPr>
            <a:spLocks noGrp="1"/>
          </p:cNvSpPr>
          <p:nvPr>
            <p:ph type="sldNum" sz="quarter" idx="10"/>
          </p:nvPr>
        </p:nvSpPr>
        <p:spPr/>
        <p:txBody>
          <a:bodyPr/>
          <a:lstStyle/>
          <a:p>
            <a:fld id="{85F5B7A5-34A7-4AB0-A34F-A4DF2002FA98}" type="slidenum">
              <a:rPr lang="en-US" smtClean="0"/>
              <a:t>27</a:t>
            </a:fld>
            <a:endParaRPr lang="en-US"/>
          </a:p>
        </p:txBody>
      </p:sp>
    </p:spTree>
    <p:extLst>
      <p:ext uri="{BB962C8B-B14F-4D97-AF65-F5344CB8AC3E}">
        <p14:creationId xmlns:p14="http://schemas.microsoft.com/office/powerpoint/2010/main" val="13596514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A9F37-3C56-60B7-2A26-A0B9F06915BB}"/>
              </a:ext>
            </a:extLst>
          </p:cNvPr>
          <p:cNvSpPr>
            <a:spLocks noGrp="1"/>
          </p:cNvSpPr>
          <p:nvPr>
            <p:ph type="title"/>
          </p:nvPr>
        </p:nvSpPr>
        <p:spPr/>
        <p:txBody>
          <a:bodyPr>
            <a:normAutofit fontScale="90000"/>
          </a:bodyPr>
          <a:lstStyle/>
          <a:p>
            <a:r>
              <a:rPr lang="en-US"/>
              <a:t>Overall Component </a:t>
            </a:r>
          </a:p>
        </p:txBody>
      </p:sp>
      <p:sp>
        <p:nvSpPr>
          <p:cNvPr id="3" name="Content Placeholder 2">
            <a:extLst>
              <a:ext uri="{FF2B5EF4-FFF2-40B4-BE49-F238E27FC236}">
                <a16:creationId xmlns:a16="http://schemas.microsoft.com/office/drawing/2014/main" id="{58327DC5-ED8B-DDC4-8342-AE92D41512DD}"/>
              </a:ext>
            </a:extLst>
          </p:cNvPr>
          <p:cNvSpPr>
            <a:spLocks noGrp="1"/>
          </p:cNvSpPr>
          <p:nvPr>
            <p:ph idx="1"/>
          </p:nvPr>
        </p:nvSpPr>
        <p:spPr>
          <a:xfrm>
            <a:off x="457200" y="1410402"/>
            <a:ext cx="8229600" cy="4525963"/>
          </a:xfrm>
        </p:spPr>
        <p:txBody>
          <a:bodyPr>
            <a:normAutofit/>
          </a:bodyPr>
          <a:lstStyle/>
          <a:p>
            <a:r>
              <a:rPr lang="en-US"/>
              <a:t>Applications must describe:</a:t>
            </a:r>
          </a:p>
          <a:p>
            <a:pPr lvl="1"/>
            <a:r>
              <a:rPr lang="en-US"/>
              <a:t>The overall focus of the NCC proposed activities.</a:t>
            </a:r>
          </a:p>
          <a:p>
            <a:pPr lvl="1"/>
            <a:r>
              <a:rPr lang="en-US"/>
              <a:t>How the activities (technical assistance, learning networks, communications/dissemination and leadership and project management) contribute individually and collectively to achieve the goals of this NOFO.</a:t>
            </a:r>
          </a:p>
          <a:p>
            <a:pPr lvl="1"/>
            <a:r>
              <a:rPr lang="en-US"/>
              <a:t>The applicant’s experience and capacity to engage in the proposed work, including connections with key subject matter expert individuals and organizations.</a:t>
            </a:r>
          </a:p>
        </p:txBody>
      </p:sp>
      <p:sp>
        <p:nvSpPr>
          <p:cNvPr id="4" name="Slide Number Placeholder 3">
            <a:extLst>
              <a:ext uri="{FF2B5EF4-FFF2-40B4-BE49-F238E27FC236}">
                <a16:creationId xmlns:a16="http://schemas.microsoft.com/office/drawing/2014/main" id="{818B3BB7-2813-26FB-45DD-E76CC9957B60}"/>
              </a:ext>
            </a:extLst>
          </p:cNvPr>
          <p:cNvSpPr>
            <a:spLocks noGrp="1"/>
          </p:cNvSpPr>
          <p:nvPr>
            <p:ph type="sldNum" sz="quarter" idx="10"/>
          </p:nvPr>
        </p:nvSpPr>
        <p:spPr/>
        <p:txBody>
          <a:bodyPr/>
          <a:lstStyle/>
          <a:p>
            <a:fld id="{85F5B7A5-34A7-4AB0-A34F-A4DF2002FA98}" type="slidenum">
              <a:rPr lang="en-US" smtClean="0"/>
              <a:t>28</a:t>
            </a:fld>
            <a:endParaRPr lang="en-US"/>
          </a:p>
        </p:txBody>
      </p:sp>
    </p:spTree>
    <p:extLst>
      <p:ext uri="{BB962C8B-B14F-4D97-AF65-F5344CB8AC3E}">
        <p14:creationId xmlns:p14="http://schemas.microsoft.com/office/powerpoint/2010/main" val="13738035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A9F37-3C56-60B7-2A26-A0B9F06915BB}"/>
              </a:ext>
            </a:extLst>
          </p:cNvPr>
          <p:cNvSpPr>
            <a:spLocks noGrp="1"/>
          </p:cNvSpPr>
          <p:nvPr>
            <p:ph type="title"/>
          </p:nvPr>
        </p:nvSpPr>
        <p:spPr/>
        <p:txBody>
          <a:bodyPr>
            <a:normAutofit fontScale="90000"/>
          </a:bodyPr>
          <a:lstStyle/>
          <a:p>
            <a:r>
              <a:rPr lang="en-US"/>
              <a:t>Overall Component </a:t>
            </a:r>
            <a:br>
              <a:rPr lang="en-US"/>
            </a:br>
            <a:r>
              <a:rPr lang="en-US"/>
              <a:t>Research Plan</a:t>
            </a:r>
          </a:p>
        </p:txBody>
      </p:sp>
      <p:sp>
        <p:nvSpPr>
          <p:cNvPr id="3" name="Content Placeholder 2">
            <a:extLst>
              <a:ext uri="{FF2B5EF4-FFF2-40B4-BE49-F238E27FC236}">
                <a16:creationId xmlns:a16="http://schemas.microsoft.com/office/drawing/2014/main" id="{58327DC5-ED8B-DDC4-8342-AE92D41512DD}"/>
              </a:ext>
            </a:extLst>
          </p:cNvPr>
          <p:cNvSpPr>
            <a:spLocks noGrp="1"/>
          </p:cNvSpPr>
          <p:nvPr>
            <p:ph idx="1"/>
          </p:nvPr>
        </p:nvSpPr>
        <p:spPr>
          <a:xfrm>
            <a:off x="457200" y="1410402"/>
            <a:ext cx="8229600" cy="4525963"/>
          </a:xfrm>
        </p:spPr>
        <p:txBody>
          <a:bodyPr vert="horz" lIns="91440" tIns="45720" rIns="91440" bIns="45720" rtlCol="0" anchor="t">
            <a:normAutofit/>
          </a:bodyPr>
          <a:lstStyle/>
          <a:p>
            <a:pPr fontAlgn="base"/>
            <a:r>
              <a:rPr lang="en-US"/>
              <a:t>Specific Aims: Describe the aims of the proposed National Coordinating Center.</a:t>
            </a:r>
          </a:p>
          <a:p>
            <a:pPr lvl="1" indent="-337820" fontAlgn="base"/>
            <a:r>
              <a:rPr lang="en-US"/>
              <a:t>Summarize the expected outcome(s) of the NCC  as a whole, including the impact that the results of the proposed NCC will have on the HES. </a:t>
            </a:r>
            <a:endParaRPr lang="en-US">
              <a:cs typeface="Arial"/>
            </a:endParaRPr>
          </a:p>
          <a:p>
            <a:pPr lvl="1" indent="-337820" fontAlgn="base"/>
            <a:r>
              <a:rPr lang="en-US"/>
              <a:t>Briefly describe how the NCC is structured and how the activities fit into the overall goals.</a:t>
            </a:r>
            <a:endParaRPr lang="en-US">
              <a:cs typeface="Arial"/>
            </a:endParaRPr>
          </a:p>
          <a:p>
            <a:endParaRPr lang="en-US"/>
          </a:p>
        </p:txBody>
      </p:sp>
      <p:sp>
        <p:nvSpPr>
          <p:cNvPr id="4" name="Slide Number Placeholder 3">
            <a:extLst>
              <a:ext uri="{FF2B5EF4-FFF2-40B4-BE49-F238E27FC236}">
                <a16:creationId xmlns:a16="http://schemas.microsoft.com/office/drawing/2014/main" id="{818B3BB7-2813-26FB-45DD-E76CC9957B60}"/>
              </a:ext>
            </a:extLst>
          </p:cNvPr>
          <p:cNvSpPr>
            <a:spLocks noGrp="1"/>
          </p:cNvSpPr>
          <p:nvPr>
            <p:ph type="sldNum" sz="quarter" idx="10"/>
          </p:nvPr>
        </p:nvSpPr>
        <p:spPr/>
        <p:txBody>
          <a:bodyPr/>
          <a:lstStyle/>
          <a:p>
            <a:fld id="{85F5B7A5-34A7-4AB0-A34F-A4DF2002FA98}" type="slidenum">
              <a:rPr lang="en-US" smtClean="0"/>
              <a:t>29</a:t>
            </a:fld>
            <a:endParaRPr lang="en-US"/>
          </a:p>
        </p:txBody>
      </p:sp>
    </p:spTree>
    <p:extLst>
      <p:ext uri="{BB962C8B-B14F-4D97-AF65-F5344CB8AC3E}">
        <p14:creationId xmlns:p14="http://schemas.microsoft.com/office/powerpoint/2010/main" val="3932936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B5305-76F5-969F-B590-F00937B7707A}"/>
              </a:ext>
            </a:extLst>
          </p:cNvPr>
          <p:cNvSpPr>
            <a:spLocks noGrp="1"/>
          </p:cNvSpPr>
          <p:nvPr>
            <p:ph type="title"/>
          </p:nvPr>
        </p:nvSpPr>
        <p:spPr/>
        <p:txBody>
          <a:bodyPr>
            <a:normAutofit fontScale="90000"/>
          </a:bodyPr>
          <a:lstStyle/>
          <a:p>
            <a:r>
              <a:rPr lang="en-US"/>
              <a:t>Zoom Information</a:t>
            </a:r>
          </a:p>
        </p:txBody>
      </p:sp>
      <p:sp>
        <p:nvSpPr>
          <p:cNvPr id="3" name="Content Placeholder 2">
            <a:extLst>
              <a:ext uri="{FF2B5EF4-FFF2-40B4-BE49-F238E27FC236}">
                <a16:creationId xmlns:a16="http://schemas.microsoft.com/office/drawing/2014/main" id="{722EAA87-EE0B-5EC3-FCBE-61F4822803CB}"/>
              </a:ext>
            </a:extLst>
          </p:cNvPr>
          <p:cNvSpPr>
            <a:spLocks noGrp="1"/>
          </p:cNvSpPr>
          <p:nvPr>
            <p:ph idx="1"/>
          </p:nvPr>
        </p:nvSpPr>
        <p:spPr>
          <a:xfrm>
            <a:off x="457199" y="1228725"/>
            <a:ext cx="8486775" cy="5201891"/>
          </a:xfrm>
        </p:spPr>
        <p:txBody>
          <a:bodyPr>
            <a:normAutofit lnSpcReduction="10000"/>
          </a:bodyPr>
          <a:lstStyle/>
          <a:p>
            <a:pPr marL="0" indent="0" algn="l">
              <a:buNone/>
            </a:pPr>
            <a:r>
              <a:rPr lang="en-US" sz="1600" b="1" i="0">
                <a:solidFill>
                  <a:srgbClr val="1D2228"/>
                </a:solidFill>
                <a:effectLst/>
              </a:rPr>
              <a:t>Please click the link below to join the webinar:</a:t>
            </a:r>
          </a:p>
          <a:p>
            <a:pPr marL="0" indent="0" algn="l">
              <a:buNone/>
            </a:pPr>
            <a:r>
              <a:rPr lang="en-US" sz="1600" b="0" i="0" u="sng">
                <a:solidFill>
                  <a:srgbClr val="196AD4"/>
                </a:solidFill>
                <a:effectLst/>
                <a:hlinkClick r:id="rId3"/>
              </a:rPr>
              <a:t>https://ahrq-hhs.zoomgov.com/j/1613545783?pwd=Lucfuaj5wY1iKgHvCWzrVINX1NHIqs.1</a:t>
            </a:r>
            <a:endParaRPr lang="en-US" sz="1600" b="0" i="0">
              <a:solidFill>
                <a:srgbClr val="1D2228"/>
              </a:solidFill>
              <a:effectLst/>
            </a:endParaRPr>
          </a:p>
          <a:p>
            <a:pPr marL="0" indent="0" algn="l">
              <a:buNone/>
            </a:pPr>
            <a:r>
              <a:rPr lang="en-US" sz="1600" b="0" i="0">
                <a:solidFill>
                  <a:srgbClr val="1D2228"/>
                </a:solidFill>
                <a:effectLst/>
              </a:rPr>
              <a:t>Passcode: 948262</a:t>
            </a:r>
          </a:p>
          <a:p>
            <a:pPr marL="0" indent="0" algn="l">
              <a:buNone/>
            </a:pPr>
            <a:r>
              <a:rPr lang="en-US" sz="1600" b="0" i="0">
                <a:solidFill>
                  <a:srgbClr val="1D2228"/>
                </a:solidFill>
                <a:effectLst/>
              </a:rPr>
              <a:t>Or One tap mobile :</a:t>
            </a:r>
          </a:p>
          <a:p>
            <a:pPr marL="0" indent="0" algn="l">
              <a:buNone/>
            </a:pPr>
            <a:r>
              <a:rPr lang="en-US" sz="1600" b="0" i="0">
                <a:solidFill>
                  <a:srgbClr val="1D2228"/>
                </a:solidFill>
                <a:effectLst/>
              </a:rPr>
              <a:t>    +16692545252,,1613545783#,,,,*948262# US (San Jose)</a:t>
            </a:r>
          </a:p>
          <a:p>
            <a:pPr marL="0" indent="0" algn="l">
              <a:buNone/>
            </a:pPr>
            <a:r>
              <a:rPr lang="en-US" sz="1600" b="0" i="0">
                <a:solidFill>
                  <a:srgbClr val="1D2228"/>
                </a:solidFill>
                <a:effectLst/>
              </a:rPr>
              <a:t>    +16469641167,,1613545783#,,,,*948262# US (US Spanish Line)</a:t>
            </a:r>
          </a:p>
          <a:p>
            <a:pPr marL="0" indent="0" algn="l">
              <a:buNone/>
            </a:pPr>
            <a:r>
              <a:rPr lang="en-US" sz="1600" b="0" i="0">
                <a:solidFill>
                  <a:srgbClr val="1D2228"/>
                </a:solidFill>
                <a:effectLst/>
              </a:rPr>
              <a:t>Or Telephone:</a:t>
            </a:r>
          </a:p>
          <a:p>
            <a:pPr marL="0" indent="0" algn="l">
              <a:buNone/>
            </a:pPr>
            <a:r>
              <a:rPr lang="en-US" sz="1600" b="0" i="0">
                <a:solidFill>
                  <a:srgbClr val="1D2228"/>
                </a:solidFill>
                <a:effectLst/>
              </a:rPr>
              <a:t>   Dial(for higher quality, dial a number based on your current location):</a:t>
            </a:r>
          </a:p>
          <a:p>
            <a:pPr marL="0" indent="0" algn="l">
              <a:buNone/>
            </a:pPr>
            <a:r>
              <a:rPr lang="en-US" sz="1600" b="0" i="0">
                <a:solidFill>
                  <a:srgbClr val="1D2228"/>
                </a:solidFill>
                <a:effectLst/>
              </a:rPr>
              <a:t>    +1 669 254 5252 US (San Jose)</a:t>
            </a:r>
          </a:p>
          <a:p>
            <a:pPr marL="0" indent="0" algn="l">
              <a:buNone/>
            </a:pPr>
            <a:r>
              <a:rPr lang="en-US" sz="1600" b="0" i="0">
                <a:solidFill>
                  <a:srgbClr val="1D2228"/>
                </a:solidFill>
                <a:effectLst/>
              </a:rPr>
              <a:t>    +1 646 964 1167 US (US Spanish Line)</a:t>
            </a:r>
          </a:p>
          <a:p>
            <a:pPr marL="0" indent="0" algn="l">
              <a:buNone/>
            </a:pPr>
            <a:r>
              <a:rPr lang="en-US" sz="1600" b="0" i="0">
                <a:solidFill>
                  <a:srgbClr val="1D2228"/>
                </a:solidFill>
                <a:effectLst/>
              </a:rPr>
              <a:t>    +1 646 828 7666 US (New York)</a:t>
            </a:r>
          </a:p>
          <a:p>
            <a:pPr marL="0" indent="0" algn="l">
              <a:buNone/>
            </a:pPr>
            <a:r>
              <a:rPr lang="en-US" sz="1600" b="0" i="0">
                <a:solidFill>
                  <a:srgbClr val="1D2228"/>
                </a:solidFill>
                <a:effectLst/>
              </a:rPr>
              <a:t>    +1 669 216 1590 US (San Jose)</a:t>
            </a:r>
          </a:p>
          <a:p>
            <a:pPr marL="0" indent="0" algn="l">
              <a:buNone/>
            </a:pPr>
            <a:r>
              <a:rPr lang="en-US" sz="1600" b="0" i="0">
                <a:solidFill>
                  <a:srgbClr val="1D2228"/>
                </a:solidFill>
                <a:effectLst/>
              </a:rPr>
              <a:t>    +1 415 449 4000 US (US Spanish Line)</a:t>
            </a:r>
          </a:p>
          <a:p>
            <a:pPr marL="0" indent="0" algn="l">
              <a:buNone/>
            </a:pPr>
            <a:r>
              <a:rPr lang="en-US" sz="1600" b="0" i="0">
                <a:solidFill>
                  <a:srgbClr val="1D2228"/>
                </a:solidFill>
                <a:effectLst/>
              </a:rPr>
              <a:t>    +1 551 285 1373 US (New Jersey)</a:t>
            </a:r>
          </a:p>
          <a:p>
            <a:pPr marL="0" indent="0" algn="l">
              <a:buNone/>
            </a:pPr>
            <a:r>
              <a:rPr lang="en-US" sz="1600" b="1" i="0">
                <a:solidFill>
                  <a:srgbClr val="1D2228"/>
                </a:solidFill>
                <a:effectLst/>
              </a:rPr>
              <a:t>Webinar ID: 161 354 5783</a:t>
            </a:r>
          </a:p>
          <a:p>
            <a:pPr marL="0" indent="0" algn="l">
              <a:buNone/>
            </a:pPr>
            <a:r>
              <a:rPr lang="en-US" sz="1600" b="1" i="0">
                <a:solidFill>
                  <a:srgbClr val="1D2228"/>
                </a:solidFill>
                <a:effectLst/>
              </a:rPr>
              <a:t>Passcode: 948262</a:t>
            </a:r>
          </a:p>
          <a:p>
            <a:pPr marL="0" indent="0" algn="l">
              <a:buNone/>
            </a:pPr>
            <a:r>
              <a:rPr lang="en-US" sz="1600" b="0" i="0">
                <a:solidFill>
                  <a:srgbClr val="1D2228"/>
                </a:solidFill>
                <a:effectLst/>
              </a:rPr>
              <a:t> International numbers available: </a:t>
            </a:r>
            <a:r>
              <a:rPr lang="en-US" sz="1600" b="0" i="0" u="sng">
                <a:solidFill>
                  <a:srgbClr val="196AD4"/>
                </a:solidFill>
                <a:effectLst/>
                <a:hlinkClick r:id="rId4"/>
              </a:rPr>
              <a:t>https://ahrq-hhs.zoomgov.com/u/aTY3Hj586</a:t>
            </a:r>
            <a:endParaRPr lang="en-US" sz="1600" b="0" i="0" u="sng">
              <a:solidFill>
                <a:srgbClr val="196AD4"/>
              </a:solidFill>
              <a:effectLst/>
            </a:endParaRPr>
          </a:p>
          <a:p>
            <a:pPr marL="0" indent="0" algn="l">
              <a:buNone/>
            </a:pPr>
            <a:endParaRPr lang="en-US" sz="1600" b="0" i="0">
              <a:solidFill>
                <a:srgbClr val="1D2228"/>
              </a:solidFill>
              <a:effectLst/>
            </a:endParaRPr>
          </a:p>
          <a:p>
            <a:pPr marL="0" indent="0">
              <a:buNone/>
            </a:pPr>
            <a:r>
              <a:rPr lang="en-US" sz="1400" b="1" i="0" u="none" strike="noStrike">
                <a:solidFill>
                  <a:srgbClr val="000000"/>
                </a:solidFill>
                <a:effectLst/>
                <a:highlight>
                  <a:srgbClr val="FFFF00"/>
                </a:highlight>
                <a:latin typeface="Arial" panose="020B0604020202020204" pitchFamily="34" charset="0"/>
              </a:rPr>
              <a:t>If you are having connection issues, please email:</a:t>
            </a:r>
            <a:r>
              <a:rPr lang="en-US" sz="1400" b="1" i="0" u="none" strike="noStrike">
                <a:solidFill>
                  <a:srgbClr val="682876"/>
                </a:solidFill>
                <a:effectLst/>
                <a:highlight>
                  <a:srgbClr val="FFFF00"/>
                </a:highlight>
                <a:latin typeface="Arial" panose="020B0604020202020204" pitchFamily="34" charset="0"/>
              </a:rPr>
              <a:t> </a:t>
            </a:r>
            <a:r>
              <a:rPr lang="en-US" sz="1400" b="0" i="0" u="sng" strike="noStrike">
                <a:solidFill>
                  <a:srgbClr val="0000FF"/>
                </a:solidFill>
                <a:effectLst/>
                <a:highlight>
                  <a:srgbClr val="FFFF00"/>
                </a:highlight>
                <a:latin typeface="Arial" panose="020B0604020202020204" pitchFamily="34" charset="0"/>
                <a:hlinkClick r:id="rId5"/>
              </a:rPr>
              <a:t>AHRQ_HES@ahrq.hhs.gov</a:t>
            </a:r>
            <a:r>
              <a:rPr lang="en-US" sz="1400" b="0" i="0">
                <a:solidFill>
                  <a:srgbClr val="000000"/>
                </a:solidFill>
                <a:effectLst/>
                <a:highlight>
                  <a:srgbClr val="FFFF00"/>
                </a:highlight>
                <a:latin typeface="Arial" panose="020B0604020202020204" pitchFamily="34" charset="0"/>
              </a:rPr>
              <a:t>​</a:t>
            </a:r>
            <a:endParaRPr lang="en-US" sz="1400">
              <a:highlight>
                <a:srgbClr val="FFFF00"/>
              </a:highlight>
            </a:endParaRPr>
          </a:p>
        </p:txBody>
      </p:sp>
      <p:sp>
        <p:nvSpPr>
          <p:cNvPr id="4" name="Slide Number Placeholder 3">
            <a:extLst>
              <a:ext uri="{FF2B5EF4-FFF2-40B4-BE49-F238E27FC236}">
                <a16:creationId xmlns:a16="http://schemas.microsoft.com/office/drawing/2014/main" id="{01977576-B34E-6A64-52A4-C628043A41B1}"/>
              </a:ext>
            </a:extLst>
          </p:cNvPr>
          <p:cNvSpPr>
            <a:spLocks noGrp="1"/>
          </p:cNvSpPr>
          <p:nvPr>
            <p:ph type="sldNum" sz="quarter" idx="10"/>
          </p:nvPr>
        </p:nvSpPr>
        <p:spPr/>
        <p:txBody>
          <a:bodyPr/>
          <a:lstStyle/>
          <a:p>
            <a:fld id="{85F5B7A5-34A7-4AB0-A34F-A4DF2002FA98}" type="slidenum">
              <a:rPr lang="en-US" smtClean="0"/>
              <a:t>3</a:t>
            </a:fld>
            <a:endParaRPr lang="en-US"/>
          </a:p>
        </p:txBody>
      </p:sp>
    </p:spTree>
    <p:extLst>
      <p:ext uri="{BB962C8B-B14F-4D97-AF65-F5344CB8AC3E}">
        <p14:creationId xmlns:p14="http://schemas.microsoft.com/office/powerpoint/2010/main" val="14549257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A9F37-3C56-60B7-2A26-A0B9F06915BB}"/>
              </a:ext>
            </a:extLst>
          </p:cNvPr>
          <p:cNvSpPr>
            <a:spLocks noGrp="1"/>
          </p:cNvSpPr>
          <p:nvPr>
            <p:ph type="title"/>
          </p:nvPr>
        </p:nvSpPr>
        <p:spPr/>
        <p:txBody>
          <a:bodyPr>
            <a:normAutofit fontScale="90000"/>
          </a:bodyPr>
          <a:lstStyle/>
          <a:p>
            <a:r>
              <a:rPr lang="en-US"/>
              <a:t>Overall Component </a:t>
            </a:r>
            <a:br>
              <a:rPr lang="en-US"/>
            </a:br>
            <a:r>
              <a:rPr lang="en-US"/>
              <a:t>Research Strategy</a:t>
            </a:r>
          </a:p>
        </p:txBody>
      </p:sp>
      <p:sp>
        <p:nvSpPr>
          <p:cNvPr id="3" name="Content Placeholder 2">
            <a:extLst>
              <a:ext uri="{FF2B5EF4-FFF2-40B4-BE49-F238E27FC236}">
                <a16:creationId xmlns:a16="http://schemas.microsoft.com/office/drawing/2014/main" id="{58327DC5-ED8B-DDC4-8342-AE92D41512DD}"/>
              </a:ext>
            </a:extLst>
          </p:cNvPr>
          <p:cNvSpPr>
            <a:spLocks noGrp="1"/>
          </p:cNvSpPr>
          <p:nvPr>
            <p:ph idx="1"/>
          </p:nvPr>
        </p:nvSpPr>
        <p:spPr>
          <a:xfrm>
            <a:off x="457200" y="1238952"/>
            <a:ext cx="8229600" cy="5228523"/>
          </a:xfrm>
        </p:spPr>
        <p:txBody>
          <a:bodyPr>
            <a:normAutofit fontScale="92500" lnSpcReduction="10000"/>
          </a:bodyPr>
          <a:lstStyle/>
          <a:p>
            <a:pPr fontAlgn="base"/>
            <a:r>
              <a:rPr lang="en-US" sz="3000"/>
              <a:t>Research Strategy: Summarize the structure and overall strategy of the NCC and approach to establishing and managing relationships with, and support services for the Cooperatives and NEC. </a:t>
            </a:r>
          </a:p>
          <a:p>
            <a:pPr lvl="1" fontAlgn="base"/>
            <a:r>
              <a:rPr lang="en-US" sz="2600"/>
              <a:t>This includes descriptions of the following:</a:t>
            </a:r>
          </a:p>
          <a:p>
            <a:pPr lvl="2" fontAlgn="base"/>
            <a:r>
              <a:rPr lang="en-US" sz="2200"/>
              <a:t>The overall concept of the NCC should be conveyed by providing a concise and overall vision.</a:t>
            </a:r>
          </a:p>
          <a:p>
            <a:pPr lvl="2" fontAlgn="base"/>
            <a:r>
              <a:rPr lang="en-US" sz="2200"/>
              <a:t>Describe why the proposed NCC is important in the context of the known challenges for development of the HES.</a:t>
            </a:r>
          </a:p>
          <a:p>
            <a:pPr lvl="2" fontAlgn="base"/>
            <a:r>
              <a:rPr lang="en-US" sz="2200"/>
              <a:t>Explain how the components of the NCC, including key personnel, will interact to form a multi-disciplinary team focused on support of the HES. </a:t>
            </a:r>
          </a:p>
          <a:p>
            <a:pPr lvl="2" fontAlgn="base"/>
            <a:r>
              <a:rPr lang="en-US" sz="2200"/>
              <a:t>Describe how the NCC will cooperative and collaborate with the Cooperatives and the NEC.</a:t>
            </a:r>
          </a:p>
          <a:p>
            <a:pPr lvl="2" fontAlgn="base"/>
            <a:endParaRPr lang="en-US" sz="2200"/>
          </a:p>
          <a:p>
            <a:pPr lvl="2" fontAlgn="base"/>
            <a:endParaRPr lang="en-US" sz="2200"/>
          </a:p>
          <a:p>
            <a:endParaRPr lang="en-US"/>
          </a:p>
        </p:txBody>
      </p:sp>
      <p:sp>
        <p:nvSpPr>
          <p:cNvPr id="4" name="Slide Number Placeholder 3">
            <a:extLst>
              <a:ext uri="{FF2B5EF4-FFF2-40B4-BE49-F238E27FC236}">
                <a16:creationId xmlns:a16="http://schemas.microsoft.com/office/drawing/2014/main" id="{818B3BB7-2813-26FB-45DD-E76CC9957B60}"/>
              </a:ext>
            </a:extLst>
          </p:cNvPr>
          <p:cNvSpPr>
            <a:spLocks noGrp="1"/>
          </p:cNvSpPr>
          <p:nvPr>
            <p:ph type="sldNum" sz="quarter" idx="10"/>
          </p:nvPr>
        </p:nvSpPr>
        <p:spPr/>
        <p:txBody>
          <a:bodyPr/>
          <a:lstStyle/>
          <a:p>
            <a:fld id="{85F5B7A5-34A7-4AB0-A34F-A4DF2002FA98}" type="slidenum">
              <a:rPr lang="en-US" smtClean="0"/>
              <a:t>30</a:t>
            </a:fld>
            <a:endParaRPr lang="en-US"/>
          </a:p>
        </p:txBody>
      </p:sp>
    </p:spTree>
    <p:extLst>
      <p:ext uri="{BB962C8B-B14F-4D97-AF65-F5344CB8AC3E}">
        <p14:creationId xmlns:p14="http://schemas.microsoft.com/office/powerpoint/2010/main" val="24582157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A9F37-3C56-60B7-2A26-A0B9F06915BB}"/>
              </a:ext>
            </a:extLst>
          </p:cNvPr>
          <p:cNvSpPr>
            <a:spLocks noGrp="1"/>
          </p:cNvSpPr>
          <p:nvPr>
            <p:ph type="title"/>
          </p:nvPr>
        </p:nvSpPr>
        <p:spPr/>
        <p:txBody>
          <a:bodyPr>
            <a:normAutofit fontScale="90000"/>
          </a:bodyPr>
          <a:lstStyle/>
          <a:p>
            <a:r>
              <a:rPr lang="en-US"/>
              <a:t>Overall Component </a:t>
            </a:r>
            <a:br>
              <a:rPr lang="en-US"/>
            </a:br>
            <a:r>
              <a:rPr lang="en-US"/>
              <a:t>Research Strategy (cont’d)</a:t>
            </a:r>
          </a:p>
        </p:txBody>
      </p:sp>
      <p:sp>
        <p:nvSpPr>
          <p:cNvPr id="3" name="Content Placeholder 2">
            <a:extLst>
              <a:ext uri="{FF2B5EF4-FFF2-40B4-BE49-F238E27FC236}">
                <a16:creationId xmlns:a16="http://schemas.microsoft.com/office/drawing/2014/main" id="{58327DC5-ED8B-DDC4-8342-AE92D41512DD}"/>
              </a:ext>
            </a:extLst>
          </p:cNvPr>
          <p:cNvSpPr>
            <a:spLocks noGrp="1"/>
          </p:cNvSpPr>
          <p:nvPr>
            <p:ph idx="1"/>
          </p:nvPr>
        </p:nvSpPr>
        <p:spPr>
          <a:xfrm>
            <a:off x="457200" y="1455404"/>
            <a:ext cx="8229600" cy="4749453"/>
          </a:xfrm>
        </p:spPr>
        <p:txBody>
          <a:bodyPr>
            <a:normAutofit fontScale="92500" lnSpcReduction="10000"/>
          </a:bodyPr>
          <a:lstStyle/>
          <a:p>
            <a:pPr lvl="2" fontAlgn="base"/>
            <a:r>
              <a:rPr lang="en-US" sz="2200"/>
              <a:t>Succinctly describe specific expertise of the Overall PDs/PIs that makes them appropriate, without duplicating information.</a:t>
            </a:r>
          </a:p>
          <a:p>
            <a:pPr lvl="2" fontAlgn="base"/>
            <a:r>
              <a:rPr lang="en-US" sz="2200"/>
              <a:t>For the Overall PD(s)/PI(s), describe prior experience leading a national coordinating center or support. Describe how this team has experience engaging with national/state partners and professional and community-based organizations invested in delivery of patient-centered healthcare delivery improvements.</a:t>
            </a:r>
          </a:p>
          <a:p>
            <a:pPr lvl="2" fontAlgn="base"/>
            <a:r>
              <a:rPr lang="en-US" sz="2200"/>
              <a:t>Describe operational or work teams that will carry out the work, and how their skills complement each other to contribute to the overall team.</a:t>
            </a:r>
          </a:p>
          <a:p>
            <a:pPr lvl="2" fontAlgn="base"/>
            <a:r>
              <a:rPr lang="en-US" sz="2200"/>
              <a:t>Collaboration with AHRQ: Describe plans to engage with AHRQ on key activities and decisions.</a:t>
            </a:r>
          </a:p>
          <a:p>
            <a:pPr lvl="2" fontAlgn="base"/>
            <a:r>
              <a:rPr lang="en-US" sz="2200"/>
              <a:t>Provide a detailed project timeline, including when all major aspects of the proposed work will be initiated, conducted and completed.</a:t>
            </a:r>
          </a:p>
          <a:p>
            <a:pPr lvl="1"/>
            <a:endParaRPr lang="en-US"/>
          </a:p>
        </p:txBody>
      </p:sp>
      <p:sp>
        <p:nvSpPr>
          <p:cNvPr id="4" name="Slide Number Placeholder 3">
            <a:extLst>
              <a:ext uri="{FF2B5EF4-FFF2-40B4-BE49-F238E27FC236}">
                <a16:creationId xmlns:a16="http://schemas.microsoft.com/office/drawing/2014/main" id="{818B3BB7-2813-26FB-45DD-E76CC9957B60}"/>
              </a:ext>
            </a:extLst>
          </p:cNvPr>
          <p:cNvSpPr>
            <a:spLocks noGrp="1"/>
          </p:cNvSpPr>
          <p:nvPr>
            <p:ph type="sldNum" sz="quarter" idx="10"/>
          </p:nvPr>
        </p:nvSpPr>
        <p:spPr/>
        <p:txBody>
          <a:bodyPr/>
          <a:lstStyle/>
          <a:p>
            <a:fld id="{85F5B7A5-34A7-4AB0-A34F-A4DF2002FA98}" type="slidenum">
              <a:rPr lang="en-US" smtClean="0"/>
              <a:t>31</a:t>
            </a:fld>
            <a:endParaRPr lang="en-US"/>
          </a:p>
        </p:txBody>
      </p:sp>
    </p:spTree>
    <p:extLst>
      <p:ext uri="{BB962C8B-B14F-4D97-AF65-F5344CB8AC3E}">
        <p14:creationId xmlns:p14="http://schemas.microsoft.com/office/powerpoint/2010/main" val="2317710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A9F37-3C56-60B7-2A26-A0B9F06915BB}"/>
              </a:ext>
            </a:extLst>
          </p:cNvPr>
          <p:cNvSpPr>
            <a:spLocks noGrp="1"/>
          </p:cNvSpPr>
          <p:nvPr>
            <p:ph type="title"/>
          </p:nvPr>
        </p:nvSpPr>
        <p:spPr/>
        <p:txBody>
          <a:bodyPr>
            <a:normAutofit fontScale="90000"/>
          </a:bodyPr>
          <a:lstStyle/>
          <a:p>
            <a:r>
              <a:rPr lang="en-US"/>
              <a:t>Overall Component </a:t>
            </a:r>
            <a:br>
              <a:rPr lang="en-US"/>
            </a:br>
            <a:r>
              <a:rPr lang="en-US"/>
              <a:t>Research Strategy (cont’d)</a:t>
            </a:r>
          </a:p>
        </p:txBody>
      </p:sp>
      <p:sp>
        <p:nvSpPr>
          <p:cNvPr id="3" name="Content Placeholder 2">
            <a:extLst>
              <a:ext uri="{FF2B5EF4-FFF2-40B4-BE49-F238E27FC236}">
                <a16:creationId xmlns:a16="http://schemas.microsoft.com/office/drawing/2014/main" id="{58327DC5-ED8B-DDC4-8342-AE92D41512DD}"/>
              </a:ext>
            </a:extLst>
          </p:cNvPr>
          <p:cNvSpPr>
            <a:spLocks noGrp="1"/>
          </p:cNvSpPr>
          <p:nvPr>
            <p:ph idx="1"/>
          </p:nvPr>
        </p:nvSpPr>
        <p:spPr>
          <a:xfrm>
            <a:off x="457200" y="1410402"/>
            <a:ext cx="8229600" cy="4830910"/>
          </a:xfrm>
        </p:spPr>
        <p:txBody>
          <a:bodyPr>
            <a:normAutofit/>
          </a:bodyPr>
          <a:lstStyle/>
          <a:p>
            <a:r>
              <a:rPr lang="en-US"/>
              <a:t>Submit Letters of Support only in the Overall Component from partner organizations and entities and specify the nature of collaboration and their role in the NCC.</a:t>
            </a:r>
          </a:p>
        </p:txBody>
      </p:sp>
      <p:sp>
        <p:nvSpPr>
          <p:cNvPr id="4" name="Slide Number Placeholder 3">
            <a:extLst>
              <a:ext uri="{FF2B5EF4-FFF2-40B4-BE49-F238E27FC236}">
                <a16:creationId xmlns:a16="http://schemas.microsoft.com/office/drawing/2014/main" id="{818B3BB7-2813-26FB-45DD-E76CC9957B60}"/>
              </a:ext>
            </a:extLst>
          </p:cNvPr>
          <p:cNvSpPr>
            <a:spLocks noGrp="1"/>
          </p:cNvSpPr>
          <p:nvPr>
            <p:ph type="sldNum" sz="quarter" idx="10"/>
          </p:nvPr>
        </p:nvSpPr>
        <p:spPr/>
        <p:txBody>
          <a:bodyPr/>
          <a:lstStyle/>
          <a:p>
            <a:fld id="{85F5B7A5-34A7-4AB0-A34F-A4DF2002FA98}" type="slidenum">
              <a:rPr lang="en-US" smtClean="0"/>
              <a:t>32</a:t>
            </a:fld>
            <a:endParaRPr lang="en-US"/>
          </a:p>
        </p:txBody>
      </p:sp>
    </p:spTree>
    <p:extLst>
      <p:ext uri="{BB962C8B-B14F-4D97-AF65-F5344CB8AC3E}">
        <p14:creationId xmlns:p14="http://schemas.microsoft.com/office/powerpoint/2010/main" val="38999238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9F296-2F21-D44D-B7CF-5BDC2C63FE8F}"/>
              </a:ext>
            </a:extLst>
          </p:cNvPr>
          <p:cNvSpPr>
            <a:spLocks noGrp="1"/>
          </p:cNvSpPr>
          <p:nvPr>
            <p:ph type="title"/>
          </p:nvPr>
        </p:nvSpPr>
        <p:spPr>
          <a:xfrm>
            <a:off x="566530" y="337101"/>
            <a:ext cx="7518952" cy="617884"/>
          </a:xfrm>
        </p:spPr>
        <p:txBody>
          <a:bodyPr>
            <a:normAutofit fontScale="90000"/>
          </a:bodyPr>
          <a:lstStyle/>
          <a:p>
            <a:pPr>
              <a:lnSpc>
                <a:spcPts val="3200"/>
              </a:lnSpc>
            </a:pPr>
            <a:r>
              <a:rPr lang="en-US"/>
              <a:t>Supporting Healthcare Extension Cooperatives Core </a:t>
            </a:r>
            <a:br>
              <a:rPr lang="en-US"/>
            </a:br>
            <a:r>
              <a:rPr lang="en-US"/>
              <a:t>Research Strategy</a:t>
            </a:r>
          </a:p>
        </p:txBody>
      </p:sp>
      <p:sp>
        <p:nvSpPr>
          <p:cNvPr id="3" name="Content Placeholder 2">
            <a:extLst>
              <a:ext uri="{FF2B5EF4-FFF2-40B4-BE49-F238E27FC236}">
                <a16:creationId xmlns:a16="http://schemas.microsoft.com/office/drawing/2014/main" id="{318BFFF5-7326-46FA-7512-C7092EABCEF8}"/>
              </a:ext>
            </a:extLst>
          </p:cNvPr>
          <p:cNvSpPr>
            <a:spLocks noGrp="1"/>
          </p:cNvSpPr>
          <p:nvPr>
            <p:ph idx="1"/>
          </p:nvPr>
        </p:nvSpPr>
        <p:spPr>
          <a:xfrm>
            <a:off x="285749" y="1331942"/>
            <a:ext cx="8572501" cy="4880015"/>
          </a:xfrm>
        </p:spPr>
        <p:txBody>
          <a:bodyPr>
            <a:normAutofit lnSpcReduction="10000"/>
          </a:bodyPr>
          <a:lstStyle/>
          <a:p>
            <a:pPr algn="l"/>
            <a:r>
              <a:rPr lang="en-US" b="0" i="0">
                <a:solidFill>
                  <a:srgbClr val="000000"/>
                </a:solidFill>
                <a:effectLst/>
              </a:rPr>
              <a:t>Applicants must describe the proposed approach and associated evidence-based strategies or best practices for developing:</a:t>
            </a:r>
          </a:p>
          <a:p>
            <a:pPr lvl="1"/>
            <a:r>
              <a:rPr lang="en-US" b="0" i="0">
                <a:solidFill>
                  <a:srgbClr val="000000"/>
                </a:solidFill>
                <a:effectLst/>
              </a:rPr>
              <a:t>Technical assistance program</a:t>
            </a:r>
          </a:p>
          <a:p>
            <a:pPr lvl="1"/>
            <a:r>
              <a:rPr lang="en-US">
                <a:solidFill>
                  <a:srgbClr val="000000"/>
                </a:solidFill>
              </a:rPr>
              <a:t>C</a:t>
            </a:r>
            <a:r>
              <a:rPr lang="en-US" b="0" i="0">
                <a:solidFill>
                  <a:srgbClr val="000000"/>
                </a:solidFill>
                <a:effectLst/>
              </a:rPr>
              <a:t>onvening </a:t>
            </a:r>
            <a:r>
              <a:rPr lang="en-US">
                <a:solidFill>
                  <a:srgbClr val="000000"/>
                </a:solidFill>
              </a:rPr>
              <a:t>l</a:t>
            </a:r>
            <a:r>
              <a:rPr lang="en-US" b="0" i="0">
                <a:solidFill>
                  <a:srgbClr val="000000"/>
                </a:solidFill>
                <a:effectLst/>
              </a:rPr>
              <a:t>earning networks</a:t>
            </a:r>
          </a:p>
          <a:p>
            <a:pPr lvl="1"/>
            <a:r>
              <a:rPr lang="en-US">
                <a:solidFill>
                  <a:srgbClr val="000000"/>
                </a:solidFill>
              </a:rPr>
              <a:t>P</a:t>
            </a:r>
            <a:r>
              <a:rPr lang="en-US" b="0" i="0">
                <a:solidFill>
                  <a:srgbClr val="000000"/>
                </a:solidFill>
                <a:effectLst/>
              </a:rPr>
              <a:t>roviding </a:t>
            </a:r>
            <a:r>
              <a:rPr lang="en-US">
                <a:solidFill>
                  <a:srgbClr val="000000"/>
                </a:solidFill>
              </a:rPr>
              <a:t>c</a:t>
            </a:r>
            <a:r>
              <a:rPr lang="en-US" b="0" i="0">
                <a:solidFill>
                  <a:srgbClr val="000000"/>
                </a:solidFill>
                <a:effectLst/>
              </a:rPr>
              <a:t>ommunications and dissemination support</a:t>
            </a:r>
          </a:p>
          <a:p>
            <a:pPr lvl="1"/>
            <a:r>
              <a:rPr lang="en-US" b="0" i="0">
                <a:solidFill>
                  <a:srgbClr val="000000"/>
                </a:solidFill>
                <a:effectLst/>
              </a:rPr>
              <a:t>Leadership and project management </a:t>
            </a:r>
          </a:p>
          <a:p>
            <a:pPr lvl="1"/>
            <a:r>
              <a:rPr lang="en-US" b="0" i="0">
                <a:solidFill>
                  <a:srgbClr val="000000"/>
                </a:solidFill>
                <a:effectLst/>
              </a:rPr>
              <a:t>Applicants must describe approaches and strategies based on the most current evidence available in the field.</a:t>
            </a:r>
          </a:p>
          <a:p>
            <a:pPr lvl="1"/>
            <a:r>
              <a:rPr lang="en-US">
                <a:solidFill>
                  <a:srgbClr val="000000"/>
                </a:solidFill>
              </a:rPr>
              <a:t>Applicants must describe how they will advance health equity as it relates to their work supporting the Cooperatives.</a:t>
            </a:r>
            <a:endParaRPr lang="en-US" b="0" i="0">
              <a:solidFill>
                <a:srgbClr val="000000"/>
              </a:solidFill>
              <a:effectLst/>
            </a:endParaRPr>
          </a:p>
          <a:p>
            <a:endParaRPr lang="en-US" sz="2400"/>
          </a:p>
        </p:txBody>
      </p:sp>
      <p:sp>
        <p:nvSpPr>
          <p:cNvPr id="4" name="Slide Number Placeholder 3">
            <a:extLst>
              <a:ext uri="{FF2B5EF4-FFF2-40B4-BE49-F238E27FC236}">
                <a16:creationId xmlns:a16="http://schemas.microsoft.com/office/drawing/2014/main" id="{831BF10A-36E8-A64C-43A1-92D7E0261AB3}"/>
              </a:ext>
            </a:extLst>
          </p:cNvPr>
          <p:cNvSpPr>
            <a:spLocks noGrp="1"/>
          </p:cNvSpPr>
          <p:nvPr>
            <p:ph type="sldNum" sz="quarter" idx="10"/>
          </p:nvPr>
        </p:nvSpPr>
        <p:spPr/>
        <p:txBody>
          <a:bodyPr/>
          <a:lstStyle/>
          <a:p>
            <a:fld id="{85F5B7A5-34A7-4AB0-A34F-A4DF2002FA98}" type="slidenum">
              <a:rPr lang="en-US" smtClean="0"/>
              <a:t>33</a:t>
            </a:fld>
            <a:endParaRPr lang="en-US"/>
          </a:p>
        </p:txBody>
      </p:sp>
    </p:spTree>
    <p:extLst>
      <p:ext uri="{BB962C8B-B14F-4D97-AF65-F5344CB8AC3E}">
        <p14:creationId xmlns:p14="http://schemas.microsoft.com/office/powerpoint/2010/main" val="26912887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9F296-2F21-D44D-B7CF-5BDC2C63FE8F}"/>
              </a:ext>
            </a:extLst>
          </p:cNvPr>
          <p:cNvSpPr>
            <a:spLocks noGrp="1"/>
          </p:cNvSpPr>
          <p:nvPr>
            <p:ph type="title"/>
          </p:nvPr>
        </p:nvSpPr>
        <p:spPr>
          <a:xfrm>
            <a:off x="856501" y="284835"/>
            <a:ext cx="7429500" cy="617884"/>
          </a:xfrm>
        </p:spPr>
        <p:txBody>
          <a:bodyPr>
            <a:noAutofit/>
          </a:bodyPr>
          <a:lstStyle/>
          <a:p>
            <a:pPr>
              <a:lnSpc>
                <a:spcPts val="3200"/>
              </a:lnSpc>
            </a:pPr>
            <a:r>
              <a:rPr lang="en-US" sz="3200"/>
              <a:t>Supporting Healthcare Extension Cooperatives Core </a:t>
            </a:r>
            <a:br>
              <a:rPr lang="en-US" sz="3200"/>
            </a:br>
            <a:r>
              <a:rPr lang="en-US" sz="3200"/>
              <a:t>Research Strategy (cont’d)</a:t>
            </a:r>
          </a:p>
        </p:txBody>
      </p:sp>
      <p:sp>
        <p:nvSpPr>
          <p:cNvPr id="3" name="Content Placeholder 2">
            <a:extLst>
              <a:ext uri="{FF2B5EF4-FFF2-40B4-BE49-F238E27FC236}">
                <a16:creationId xmlns:a16="http://schemas.microsoft.com/office/drawing/2014/main" id="{318BFFF5-7326-46FA-7512-C7092EABCEF8}"/>
              </a:ext>
            </a:extLst>
          </p:cNvPr>
          <p:cNvSpPr>
            <a:spLocks noGrp="1"/>
          </p:cNvSpPr>
          <p:nvPr>
            <p:ph idx="1"/>
          </p:nvPr>
        </p:nvSpPr>
        <p:spPr>
          <a:xfrm>
            <a:off x="457200" y="1242219"/>
            <a:ext cx="8229600" cy="5114131"/>
          </a:xfrm>
        </p:spPr>
        <p:txBody>
          <a:bodyPr>
            <a:normAutofit/>
          </a:bodyPr>
          <a:lstStyle/>
          <a:p>
            <a:pPr algn="l"/>
            <a:r>
              <a:rPr lang="en-US" b="0" i="0">
                <a:solidFill>
                  <a:srgbClr val="000000"/>
                </a:solidFill>
                <a:effectLst/>
              </a:rPr>
              <a:t>Technical Assistance Approach</a:t>
            </a:r>
          </a:p>
          <a:p>
            <a:pPr lvl="1"/>
            <a:r>
              <a:rPr lang="en-US" b="0" i="0">
                <a:solidFill>
                  <a:srgbClr val="000000"/>
                </a:solidFill>
                <a:effectLst/>
              </a:rPr>
              <a:t>Describe specific activities, strategies and formats that will be used to provide TA on topics related to:</a:t>
            </a:r>
          </a:p>
          <a:p>
            <a:pPr lvl="2"/>
            <a:r>
              <a:rPr lang="en-US">
                <a:solidFill>
                  <a:srgbClr val="000000"/>
                </a:solidFill>
              </a:rPr>
              <a:t>implementing, monitoring, and improving extension services</a:t>
            </a:r>
          </a:p>
          <a:p>
            <a:pPr lvl="2"/>
            <a:r>
              <a:rPr lang="en-US">
                <a:solidFill>
                  <a:srgbClr val="000000"/>
                </a:solidFill>
              </a:rPr>
              <a:t>creating and convening a multistakeholder council</a:t>
            </a:r>
          </a:p>
          <a:p>
            <a:pPr lvl="2"/>
            <a:r>
              <a:rPr lang="en-US">
                <a:solidFill>
                  <a:srgbClr val="000000"/>
                </a:solidFill>
              </a:rPr>
              <a:t>identifying patient-centered outcomes research and other relevant evidence, tools and resources.</a:t>
            </a:r>
          </a:p>
          <a:p>
            <a:pPr lvl="1"/>
            <a:r>
              <a:rPr lang="en-US">
                <a:solidFill>
                  <a:srgbClr val="000000"/>
                </a:solidFill>
              </a:rPr>
              <a:t>Discuss potential challenges, barriers and solutions to providing TA to multiple Cooperatives.</a:t>
            </a:r>
          </a:p>
          <a:p>
            <a:pPr lvl="1"/>
            <a:r>
              <a:rPr lang="en-US" sz="2400">
                <a:solidFill>
                  <a:srgbClr val="000000"/>
                </a:solidFill>
              </a:rPr>
              <a:t>Describe how Cooperatives’ TA needs will be assessed and provided.</a:t>
            </a:r>
          </a:p>
          <a:p>
            <a:pPr lvl="1"/>
            <a:endParaRPr lang="en-US"/>
          </a:p>
          <a:p>
            <a:pPr lvl="2"/>
            <a:endParaRPr lang="en-US">
              <a:solidFill>
                <a:srgbClr val="000000"/>
              </a:solidFill>
            </a:endParaRPr>
          </a:p>
        </p:txBody>
      </p:sp>
      <p:sp>
        <p:nvSpPr>
          <p:cNvPr id="4" name="Slide Number Placeholder 3">
            <a:extLst>
              <a:ext uri="{FF2B5EF4-FFF2-40B4-BE49-F238E27FC236}">
                <a16:creationId xmlns:a16="http://schemas.microsoft.com/office/drawing/2014/main" id="{831BF10A-36E8-A64C-43A1-92D7E0261AB3}"/>
              </a:ext>
            </a:extLst>
          </p:cNvPr>
          <p:cNvSpPr>
            <a:spLocks noGrp="1"/>
          </p:cNvSpPr>
          <p:nvPr>
            <p:ph type="sldNum" sz="quarter" idx="10"/>
          </p:nvPr>
        </p:nvSpPr>
        <p:spPr/>
        <p:txBody>
          <a:bodyPr/>
          <a:lstStyle/>
          <a:p>
            <a:fld id="{85F5B7A5-34A7-4AB0-A34F-A4DF2002FA98}" type="slidenum">
              <a:rPr lang="en-US" smtClean="0"/>
              <a:t>34</a:t>
            </a:fld>
            <a:endParaRPr lang="en-US"/>
          </a:p>
        </p:txBody>
      </p:sp>
    </p:spTree>
    <p:extLst>
      <p:ext uri="{BB962C8B-B14F-4D97-AF65-F5344CB8AC3E}">
        <p14:creationId xmlns:p14="http://schemas.microsoft.com/office/powerpoint/2010/main" val="825164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9F296-2F21-D44D-B7CF-5BDC2C63FE8F}"/>
              </a:ext>
            </a:extLst>
          </p:cNvPr>
          <p:cNvSpPr>
            <a:spLocks noGrp="1"/>
          </p:cNvSpPr>
          <p:nvPr>
            <p:ph type="title"/>
          </p:nvPr>
        </p:nvSpPr>
        <p:spPr>
          <a:xfrm>
            <a:off x="857250" y="287562"/>
            <a:ext cx="7429500" cy="617884"/>
          </a:xfrm>
        </p:spPr>
        <p:txBody>
          <a:bodyPr>
            <a:noAutofit/>
          </a:bodyPr>
          <a:lstStyle/>
          <a:p>
            <a:pPr>
              <a:lnSpc>
                <a:spcPts val="3200"/>
              </a:lnSpc>
            </a:pPr>
            <a:r>
              <a:rPr lang="en-US" sz="3200"/>
              <a:t>Supporting Healthcare Extension Cooperatives Core </a:t>
            </a:r>
            <a:br>
              <a:rPr lang="en-US" sz="3200"/>
            </a:br>
            <a:r>
              <a:rPr lang="en-US" sz="3200"/>
              <a:t>Research Strategy (cont’d)</a:t>
            </a:r>
          </a:p>
        </p:txBody>
      </p:sp>
      <p:sp>
        <p:nvSpPr>
          <p:cNvPr id="3" name="Content Placeholder 2">
            <a:extLst>
              <a:ext uri="{FF2B5EF4-FFF2-40B4-BE49-F238E27FC236}">
                <a16:creationId xmlns:a16="http://schemas.microsoft.com/office/drawing/2014/main" id="{318BFFF5-7326-46FA-7512-C7092EABCEF8}"/>
              </a:ext>
            </a:extLst>
          </p:cNvPr>
          <p:cNvSpPr>
            <a:spLocks noGrp="1"/>
          </p:cNvSpPr>
          <p:nvPr>
            <p:ph idx="1"/>
          </p:nvPr>
        </p:nvSpPr>
        <p:spPr>
          <a:xfrm>
            <a:off x="457200" y="1396643"/>
            <a:ext cx="8229600" cy="4525963"/>
          </a:xfrm>
        </p:spPr>
        <p:txBody>
          <a:bodyPr>
            <a:normAutofit/>
          </a:bodyPr>
          <a:lstStyle/>
          <a:p>
            <a:pPr lvl="1" fontAlgn="base"/>
            <a:r>
              <a:rPr lang="en-US" sz="2400">
                <a:solidFill>
                  <a:srgbClr val="000000"/>
                </a:solidFill>
              </a:rPr>
              <a:t>Describe how subject matter expertise will be identified and engaged to lead TA offerings by topic.</a:t>
            </a:r>
          </a:p>
          <a:p>
            <a:pPr lvl="1" fontAlgn="base"/>
            <a:r>
              <a:rPr lang="en-US" sz="2400">
                <a:solidFill>
                  <a:srgbClr val="000000"/>
                </a:solidFill>
              </a:rPr>
              <a:t>Discuss an overall approach for establishing guidelines about types and volume of TA and for tracking and summarizing TA requests.</a:t>
            </a:r>
          </a:p>
          <a:p>
            <a:pPr lvl="1" fontAlgn="base"/>
            <a:r>
              <a:rPr lang="en-US" sz="2400">
                <a:solidFill>
                  <a:srgbClr val="000000"/>
                </a:solidFill>
              </a:rPr>
              <a:t>Describe how information from AHRQ POs and Cooperatives will be used to provide brief descriptive reports on the status of Cooperative activities.</a:t>
            </a:r>
          </a:p>
          <a:p>
            <a:pPr lvl="1" fontAlgn="base"/>
            <a:r>
              <a:rPr lang="en-US" sz="2400">
                <a:solidFill>
                  <a:srgbClr val="000000"/>
                </a:solidFill>
              </a:rPr>
              <a:t>Describe how PCOR and other relevant evidence, tools and resources will be identified and disseminated across Cooperatives.</a:t>
            </a:r>
          </a:p>
          <a:p>
            <a:pPr lvl="1" fontAlgn="base"/>
            <a:endParaRPr lang="en-US" sz="2400">
              <a:solidFill>
                <a:srgbClr val="000000"/>
              </a:solidFill>
            </a:endParaRPr>
          </a:p>
          <a:p>
            <a:pPr marL="0" indent="0">
              <a:buNone/>
            </a:pPr>
            <a:endParaRPr lang="en-US" sz="2400"/>
          </a:p>
        </p:txBody>
      </p:sp>
      <p:sp>
        <p:nvSpPr>
          <p:cNvPr id="4" name="Slide Number Placeholder 3">
            <a:extLst>
              <a:ext uri="{FF2B5EF4-FFF2-40B4-BE49-F238E27FC236}">
                <a16:creationId xmlns:a16="http://schemas.microsoft.com/office/drawing/2014/main" id="{831BF10A-36E8-A64C-43A1-92D7E0261AB3}"/>
              </a:ext>
            </a:extLst>
          </p:cNvPr>
          <p:cNvSpPr>
            <a:spLocks noGrp="1"/>
          </p:cNvSpPr>
          <p:nvPr>
            <p:ph type="sldNum" sz="quarter" idx="10"/>
          </p:nvPr>
        </p:nvSpPr>
        <p:spPr/>
        <p:txBody>
          <a:bodyPr/>
          <a:lstStyle/>
          <a:p>
            <a:fld id="{85F5B7A5-34A7-4AB0-A34F-A4DF2002FA98}" type="slidenum">
              <a:rPr lang="en-US" smtClean="0"/>
              <a:t>35</a:t>
            </a:fld>
            <a:endParaRPr lang="en-US"/>
          </a:p>
        </p:txBody>
      </p:sp>
    </p:spTree>
    <p:extLst>
      <p:ext uri="{BB962C8B-B14F-4D97-AF65-F5344CB8AC3E}">
        <p14:creationId xmlns:p14="http://schemas.microsoft.com/office/powerpoint/2010/main" val="8376912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B3539-C12D-D8DD-35C1-6482A3705357}"/>
              </a:ext>
            </a:extLst>
          </p:cNvPr>
          <p:cNvSpPr>
            <a:spLocks noGrp="1"/>
          </p:cNvSpPr>
          <p:nvPr>
            <p:ph type="title"/>
          </p:nvPr>
        </p:nvSpPr>
        <p:spPr>
          <a:xfrm>
            <a:off x="857250" y="273184"/>
            <a:ext cx="7429500" cy="617884"/>
          </a:xfrm>
        </p:spPr>
        <p:txBody>
          <a:bodyPr>
            <a:noAutofit/>
          </a:bodyPr>
          <a:lstStyle/>
          <a:p>
            <a:pPr>
              <a:lnSpc>
                <a:spcPts val="3200"/>
              </a:lnSpc>
            </a:pPr>
            <a:r>
              <a:rPr lang="en-US" sz="3200"/>
              <a:t>Supporting Healthcare Extension Cooperatives Core </a:t>
            </a:r>
            <a:br>
              <a:rPr lang="en-US" sz="3200"/>
            </a:br>
            <a:r>
              <a:rPr lang="en-US" sz="3200"/>
              <a:t>Research Strategy (cont’d)</a:t>
            </a:r>
          </a:p>
        </p:txBody>
      </p:sp>
      <p:sp>
        <p:nvSpPr>
          <p:cNvPr id="3" name="Content Placeholder 2">
            <a:extLst>
              <a:ext uri="{FF2B5EF4-FFF2-40B4-BE49-F238E27FC236}">
                <a16:creationId xmlns:a16="http://schemas.microsoft.com/office/drawing/2014/main" id="{C926B050-B410-6636-0D2A-E0642351237C}"/>
              </a:ext>
            </a:extLst>
          </p:cNvPr>
          <p:cNvSpPr>
            <a:spLocks noGrp="1"/>
          </p:cNvSpPr>
          <p:nvPr>
            <p:ph idx="1"/>
          </p:nvPr>
        </p:nvSpPr>
        <p:spPr>
          <a:xfrm>
            <a:off x="465667" y="1340817"/>
            <a:ext cx="8229600" cy="4648200"/>
          </a:xfrm>
        </p:spPr>
        <p:txBody>
          <a:bodyPr/>
          <a:lstStyle/>
          <a:p>
            <a:r>
              <a:rPr lang="en-US">
                <a:solidFill>
                  <a:srgbClr val="000000"/>
                </a:solidFill>
              </a:rPr>
              <a:t>Learning Networks Approach</a:t>
            </a:r>
          </a:p>
          <a:p>
            <a:pPr lvl="1" fontAlgn="base"/>
            <a:r>
              <a:rPr lang="en-US">
                <a:solidFill>
                  <a:srgbClr val="000000"/>
                </a:solidFill>
              </a:rPr>
              <a:t>Describe the approach for convening and facilitating learning networks to foster relationships across the Cooperatives and engage them in peer-to-peer learning.</a:t>
            </a:r>
          </a:p>
          <a:p>
            <a:pPr lvl="1" fontAlgn="base"/>
            <a:r>
              <a:rPr lang="en-US">
                <a:solidFill>
                  <a:srgbClr val="000000"/>
                </a:solidFill>
              </a:rPr>
              <a:t>Describe how subject matter experts will be identified and engaged to lead learning network discussions and presentations.</a:t>
            </a:r>
          </a:p>
          <a:p>
            <a:pPr lvl="1" fontAlgn="base"/>
            <a:r>
              <a:rPr lang="en-US">
                <a:solidFill>
                  <a:srgbClr val="000000"/>
                </a:solidFill>
              </a:rPr>
              <a:t>Describe the approach for assessing Cooperatives’ needs and preferences for learning network content and activities.</a:t>
            </a:r>
          </a:p>
          <a:p>
            <a:pPr lvl="1" fontAlgn="base"/>
            <a:endParaRPr lang="en-US">
              <a:solidFill>
                <a:srgbClr val="000000"/>
              </a:solidFill>
            </a:endParaRPr>
          </a:p>
          <a:p>
            <a:endParaRPr lang="en-US"/>
          </a:p>
        </p:txBody>
      </p:sp>
      <p:sp>
        <p:nvSpPr>
          <p:cNvPr id="4" name="Slide Number Placeholder 3">
            <a:extLst>
              <a:ext uri="{FF2B5EF4-FFF2-40B4-BE49-F238E27FC236}">
                <a16:creationId xmlns:a16="http://schemas.microsoft.com/office/drawing/2014/main" id="{D2C7F1E3-7313-ED33-AF86-337040CC1C1A}"/>
              </a:ext>
            </a:extLst>
          </p:cNvPr>
          <p:cNvSpPr>
            <a:spLocks noGrp="1"/>
          </p:cNvSpPr>
          <p:nvPr>
            <p:ph type="sldNum" sz="quarter" idx="10"/>
          </p:nvPr>
        </p:nvSpPr>
        <p:spPr/>
        <p:txBody>
          <a:bodyPr/>
          <a:lstStyle/>
          <a:p>
            <a:fld id="{85F5B7A5-34A7-4AB0-A34F-A4DF2002FA98}" type="slidenum">
              <a:rPr lang="en-US" smtClean="0"/>
              <a:t>36</a:t>
            </a:fld>
            <a:endParaRPr lang="en-US"/>
          </a:p>
        </p:txBody>
      </p:sp>
    </p:spTree>
    <p:extLst>
      <p:ext uri="{BB962C8B-B14F-4D97-AF65-F5344CB8AC3E}">
        <p14:creationId xmlns:p14="http://schemas.microsoft.com/office/powerpoint/2010/main" val="31654281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B3539-C12D-D8DD-35C1-6482A3705357}"/>
              </a:ext>
            </a:extLst>
          </p:cNvPr>
          <p:cNvSpPr>
            <a:spLocks noGrp="1"/>
          </p:cNvSpPr>
          <p:nvPr>
            <p:ph type="title"/>
          </p:nvPr>
        </p:nvSpPr>
        <p:spPr>
          <a:xfrm>
            <a:off x="865717" y="275740"/>
            <a:ext cx="7429500" cy="617884"/>
          </a:xfrm>
        </p:spPr>
        <p:txBody>
          <a:bodyPr>
            <a:noAutofit/>
          </a:bodyPr>
          <a:lstStyle/>
          <a:p>
            <a:pPr>
              <a:lnSpc>
                <a:spcPts val="3200"/>
              </a:lnSpc>
            </a:pPr>
            <a:r>
              <a:rPr lang="en-US" sz="3200"/>
              <a:t>Supporting Healthcare Extension Cooperatives Core </a:t>
            </a:r>
            <a:br>
              <a:rPr lang="en-US" sz="3200"/>
            </a:br>
            <a:r>
              <a:rPr lang="en-US" sz="3200"/>
              <a:t>Research Strategy (cont’d)</a:t>
            </a:r>
          </a:p>
        </p:txBody>
      </p:sp>
      <p:sp>
        <p:nvSpPr>
          <p:cNvPr id="3" name="Content Placeholder 2">
            <a:extLst>
              <a:ext uri="{FF2B5EF4-FFF2-40B4-BE49-F238E27FC236}">
                <a16:creationId xmlns:a16="http://schemas.microsoft.com/office/drawing/2014/main" id="{C926B050-B410-6636-0D2A-E0642351237C}"/>
              </a:ext>
            </a:extLst>
          </p:cNvPr>
          <p:cNvSpPr>
            <a:spLocks noGrp="1"/>
          </p:cNvSpPr>
          <p:nvPr>
            <p:ph idx="1"/>
          </p:nvPr>
        </p:nvSpPr>
        <p:spPr>
          <a:xfrm>
            <a:off x="465667" y="1340817"/>
            <a:ext cx="8229600" cy="4648200"/>
          </a:xfrm>
        </p:spPr>
        <p:txBody>
          <a:bodyPr/>
          <a:lstStyle/>
          <a:p>
            <a:pPr lvl="1" fontAlgn="base"/>
            <a:r>
              <a:rPr lang="en-US">
                <a:solidFill>
                  <a:srgbClr val="000000"/>
                </a:solidFill>
              </a:rPr>
              <a:t>Describe the process for providing systematic rapid cycle feedback to Cooperatives generated from TA, and input from healthcare extension agents and stakeholders.</a:t>
            </a:r>
          </a:p>
          <a:p>
            <a:pPr lvl="1" fontAlgn="base"/>
            <a:r>
              <a:rPr lang="en-US">
                <a:solidFill>
                  <a:srgbClr val="000000"/>
                </a:solidFill>
              </a:rPr>
              <a:t>Discuss how participants will be identified for the Federal Interagency Workgroup</a:t>
            </a:r>
            <a:r>
              <a:rPr lang="en-US" sz="1800" b="0" i="0">
                <a:solidFill>
                  <a:srgbClr val="000000"/>
                </a:solidFill>
                <a:effectLst/>
              </a:rPr>
              <a:t>.</a:t>
            </a:r>
          </a:p>
          <a:p>
            <a:endParaRPr lang="en-US"/>
          </a:p>
        </p:txBody>
      </p:sp>
      <p:sp>
        <p:nvSpPr>
          <p:cNvPr id="4" name="Slide Number Placeholder 3">
            <a:extLst>
              <a:ext uri="{FF2B5EF4-FFF2-40B4-BE49-F238E27FC236}">
                <a16:creationId xmlns:a16="http://schemas.microsoft.com/office/drawing/2014/main" id="{D2C7F1E3-7313-ED33-AF86-337040CC1C1A}"/>
              </a:ext>
            </a:extLst>
          </p:cNvPr>
          <p:cNvSpPr>
            <a:spLocks noGrp="1"/>
          </p:cNvSpPr>
          <p:nvPr>
            <p:ph type="sldNum" sz="quarter" idx="10"/>
          </p:nvPr>
        </p:nvSpPr>
        <p:spPr/>
        <p:txBody>
          <a:bodyPr/>
          <a:lstStyle/>
          <a:p>
            <a:fld id="{85F5B7A5-34A7-4AB0-A34F-A4DF2002FA98}" type="slidenum">
              <a:rPr lang="en-US" smtClean="0"/>
              <a:t>37</a:t>
            </a:fld>
            <a:endParaRPr lang="en-US"/>
          </a:p>
        </p:txBody>
      </p:sp>
    </p:spTree>
    <p:extLst>
      <p:ext uri="{BB962C8B-B14F-4D97-AF65-F5344CB8AC3E}">
        <p14:creationId xmlns:p14="http://schemas.microsoft.com/office/powerpoint/2010/main" val="24583523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3E44D-0E91-AECD-562F-9E49C2394197}"/>
              </a:ext>
            </a:extLst>
          </p:cNvPr>
          <p:cNvSpPr>
            <a:spLocks noGrp="1"/>
          </p:cNvSpPr>
          <p:nvPr>
            <p:ph type="title"/>
          </p:nvPr>
        </p:nvSpPr>
        <p:spPr>
          <a:xfrm>
            <a:off x="857250" y="304798"/>
            <a:ext cx="7429500" cy="617884"/>
          </a:xfrm>
        </p:spPr>
        <p:txBody>
          <a:bodyPr>
            <a:noAutofit/>
          </a:bodyPr>
          <a:lstStyle/>
          <a:p>
            <a:pPr>
              <a:lnSpc>
                <a:spcPts val="3200"/>
              </a:lnSpc>
            </a:pPr>
            <a:r>
              <a:rPr lang="en-US" sz="3200"/>
              <a:t>Supporting Healthcare Extension Cooperatives Core </a:t>
            </a:r>
            <a:br>
              <a:rPr lang="en-US" sz="3200"/>
            </a:br>
            <a:r>
              <a:rPr lang="en-US" sz="3200"/>
              <a:t>Research Strategy (cont’d)</a:t>
            </a:r>
          </a:p>
        </p:txBody>
      </p:sp>
      <p:sp>
        <p:nvSpPr>
          <p:cNvPr id="3" name="Content Placeholder 2">
            <a:extLst>
              <a:ext uri="{FF2B5EF4-FFF2-40B4-BE49-F238E27FC236}">
                <a16:creationId xmlns:a16="http://schemas.microsoft.com/office/drawing/2014/main" id="{68F60C18-CDB8-6620-64B1-57B920D138CC}"/>
              </a:ext>
            </a:extLst>
          </p:cNvPr>
          <p:cNvSpPr>
            <a:spLocks noGrp="1"/>
          </p:cNvSpPr>
          <p:nvPr>
            <p:ph idx="1"/>
          </p:nvPr>
        </p:nvSpPr>
        <p:spPr>
          <a:xfrm>
            <a:off x="457200" y="1255971"/>
            <a:ext cx="8229600" cy="4767090"/>
          </a:xfrm>
        </p:spPr>
        <p:txBody>
          <a:bodyPr>
            <a:noAutofit/>
          </a:bodyPr>
          <a:lstStyle/>
          <a:p>
            <a:r>
              <a:rPr lang="en-US"/>
              <a:t>Communications and Dissemination Approach</a:t>
            </a:r>
          </a:p>
          <a:p>
            <a:pPr lvl="1" fontAlgn="base"/>
            <a:r>
              <a:rPr lang="en-US">
                <a:solidFill>
                  <a:srgbClr val="000000"/>
                </a:solidFill>
              </a:rPr>
              <a:t>Describe an evidence-based approach for creating a communications and dissemination plan to promote the Cooperatives’ work through diverse channels to multiple audiences.</a:t>
            </a:r>
          </a:p>
          <a:p>
            <a:pPr lvl="1" fontAlgn="base"/>
            <a:r>
              <a:rPr lang="en-US">
                <a:solidFill>
                  <a:srgbClr val="000000"/>
                </a:solidFill>
              </a:rPr>
              <a:t>Describe the process for identifying and designing content to be developed for AHRQ’s website and include examples of types of content and intended audiences.</a:t>
            </a:r>
          </a:p>
        </p:txBody>
      </p:sp>
      <p:sp>
        <p:nvSpPr>
          <p:cNvPr id="4" name="Slide Number Placeholder 3">
            <a:extLst>
              <a:ext uri="{FF2B5EF4-FFF2-40B4-BE49-F238E27FC236}">
                <a16:creationId xmlns:a16="http://schemas.microsoft.com/office/drawing/2014/main" id="{ACE0609E-655C-98D6-90D6-81D92FBB49CE}"/>
              </a:ext>
            </a:extLst>
          </p:cNvPr>
          <p:cNvSpPr>
            <a:spLocks noGrp="1"/>
          </p:cNvSpPr>
          <p:nvPr>
            <p:ph type="sldNum" sz="quarter" idx="10"/>
          </p:nvPr>
        </p:nvSpPr>
        <p:spPr/>
        <p:txBody>
          <a:bodyPr/>
          <a:lstStyle/>
          <a:p>
            <a:fld id="{85F5B7A5-34A7-4AB0-A34F-A4DF2002FA98}" type="slidenum">
              <a:rPr lang="en-US" smtClean="0"/>
              <a:t>38</a:t>
            </a:fld>
            <a:endParaRPr lang="en-US"/>
          </a:p>
        </p:txBody>
      </p:sp>
    </p:spTree>
    <p:extLst>
      <p:ext uri="{BB962C8B-B14F-4D97-AF65-F5344CB8AC3E}">
        <p14:creationId xmlns:p14="http://schemas.microsoft.com/office/powerpoint/2010/main" val="35532745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3E44D-0E91-AECD-562F-9E49C2394197}"/>
              </a:ext>
            </a:extLst>
          </p:cNvPr>
          <p:cNvSpPr>
            <a:spLocks noGrp="1"/>
          </p:cNvSpPr>
          <p:nvPr>
            <p:ph type="title"/>
          </p:nvPr>
        </p:nvSpPr>
        <p:spPr>
          <a:xfrm>
            <a:off x="857250" y="304799"/>
            <a:ext cx="7429500" cy="617884"/>
          </a:xfrm>
        </p:spPr>
        <p:txBody>
          <a:bodyPr>
            <a:noAutofit/>
          </a:bodyPr>
          <a:lstStyle/>
          <a:p>
            <a:pPr>
              <a:lnSpc>
                <a:spcPts val="3200"/>
              </a:lnSpc>
            </a:pPr>
            <a:r>
              <a:rPr lang="en-US" sz="3200"/>
              <a:t>Supporting Healthcare Extension Cooperatives Core </a:t>
            </a:r>
            <a:br>
              <a:rPr lang="en-US" sz="3200"/>
            </a:br>
            <a:r>
              <a:rPr lang="en-US" sz="3200"/>
              <a:t>Research Strategy (cont’d)</a:t>
            </a:r>
          </a:p>
        </p:txBody>
      </p:sp>
      <p:sp>
        <p:nvSpPr>
          <p:cNvPr id="3" name="Content Placeholder 2">
            <a:extLst>
              <a:ext uri="{FF2B5EF4-FFF2-40B4-BE49-F238E27FC236}">
                <a16:creationId xmlns:a16="http://schemas.microsoft.com/office/drawing/2014/main" id="{68F60C18-CDB8-6620-64B1-57B920D138CC}"/>
              </a:ext>
            </a:extLst>
          </p:cNvPr>
          <p:cNvSpPr>
            <a:spLocks noGrp="1"/>
          </p:cNvSpPr>
          <p:nvPr>
            <p:ph idx="1"/>
          </p:nvPr>
        </p:nvSpPr>
        <p:spPr>
          <a:xfrm>
            <a:off x="457200" y="1376535"/>
            <a:ext cx="8229600" cy="4525963"/>
          </a:xfrm>
        </p:spPr>
        <p:txBody>
          <a:bodyPr>
            <a:noAutofit/>
          </a:bodyPr>
          <a:lstStyle/>
          <a:p>
            <a:pPr lvl="1" fontAlgn="base"/>
            <a:r>
              <a:rPr lang="en-US">
                <a:solidFill>
                  <a:srgbClr val="000000"/>
                </a:solidFill>
              </a:rPr>
              <a:t>Describe the approach for preparing tools and resources that support the Cooperatives’ work for posting on AHRQ’s website and </a:t>
            </a:r>
            <a:r>
              <a:rPr lang="en-US">
                <a:solidFill>
                  <a:srgbClr val="000000"/>
                </a:solidFill>
                <a:hlinkClick r:id="rId3"/>
              </a:rPr>
              <a:t>Tools for Change</a:t>
            </a:r>
            <a:r>
              <a:rPr lang="en-US">
                <a:solidFill>
                  <a:srgbClr val="000000"/>
                </a:solidFill>
              </a:rPr>
              <a:t>.</a:t>
            </a:r>
          </a:p>
          <a:p>
            <a:pPr lvl="1" fontAlgn="base"/>
            <a:r>
              <a:rPr lang="en-US">
                <a:solidFill>
                  <a:srgbClr val="000000"/>
                </a:solidFill>
              </a:rPr>
              <a:t>Describe a plan for supporting communications across the entire project's participants that includes maintaining a web portal for document sharing.</a:t>
            </a:r>
          </a:p>
          <a:p>
            <a:endParaRPr lang="en-US"/>
          </a:p>
        </p:txBody>
      </p:sp>
      <p:sp>
        <p:nvSpPr>
          <p:cNvPr id="4" name="Slide Number Placeholder 3">
            <a:extLst>
              <a:ext uri="{FF2B5EF4-FFF2-40B4-BE49-F238E27FC236}">
                <a16:creationId xmlns:a16="http://schemas.microsoft.com/office/drawing/2014/main" id="{ACE0609E-655C-98D6-90D6-81D92FBB49CE}"/>
              </a:ext>
            </a:extLst>
          </p:cNvPr>
          <p:cNvSpPr>
            <a:spLocks noGrp="1"/>
          </p:cNvSpPr>
          <p:nvPr>
            <p:ph type="sldNum" sz="quarter" idx="10"/>
          </p:nvPr>
        </p:nvSpPr>
        <p:spPr/>
        <p:txBody>
          <a:bodyPr/>
          <a:lstStyle/>
          <a:p>
            <a:fld id="{85F5B7A5-34A7-4AB0-A34F-A4DF2002FA98}" type="slidenum">
              <a:rPr lang="en-US" smtClean="0"/>
              <a:t>39</a:t>
            </a:fld>
            <a:endParaRPr lang="en-US"/>
          </a:p>
        </p:txBody>
      </p:sp>
    </p:spTree>
    <p:extLst>
      <p:ext uri="{BB962C8B-B14F-4D97-AF65-F5344CB8AC3E}">
        <p14:creationId xmlns:p14="http://schemas.microsoft.com/office/powerpoint/2010/main" val="4049553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FEBC5-DFFF-742B-721E-308ABDF6D240}"/>
              </a:ext>
            </a:extLst>
          </p:cNvPr>
          <p:cNvSpPr>
            <a:spLocks noGrp="1"/>
          </p:cNvSpPr>
          <p:nvPr>
            <p:ph type="title"/>
          </p:nvPr>
        </p:nvSpPr>
        <p:spPr/>
        <p:txBody>
          <a:bodyPr>
            <a:normAutofit fontScale="90000"/>
          </a:bodyPr>
          <a:lstStyle/>
          <a:p>
            <a:r>
              <a:rPr lang="en-US"/>
              <a:t>REMINDERS</a:t>
            </a:r>
          </a:p>
        </p:txBody>
      </p:sp>
      <p:sp>
        <p:nvSpPr>
          <p:cNvPr id="3" name="Content Placeholder 2">
            <a:extLst>
              <a:ext uri="{FF2B5EF4-FFF2-40B4-BE49-F238E27FC236}">
                <a16:creationId xmlns:a16="http://schemas.microsoft.com/office/drawing/2014/main" id="{51BF938D-DD20-6F4F-0388-9CF7C433F884}"/>
              </a:ext>
            </a:extLst>
          </p:cNvPr>
          <p:cNvSpPr>
            <a:spLocks noGrp="1"/>
          </p:cNvSpPr>
          <p:nvPr>
            <p:ph idx="1"/>
          </p:nvPr>
        </p:nvSpPr>
        <p:spPr>
          <a:xfrm>
            <a:off x="457199" y="1166018"/>
            <a:ext cx="8336071" cy="5304356"/>
          </a:xfrm>
        </p:spPr>
        <p:txBody>
          <a:bodyPr>
            <a:normAutofit lnSpcReduction="10000"/>
          </a:bodyPr>
          <a:lstStyle/>
          <a:p>
            <a:r>
              <a:rPr lang="en-US"/>
              <a:t>This presentation is being recorded</a:t>
            </a:r>
          </a:p>
          <a:p>
            <a:r>
              <a:rPr lang="en-US"/>
              <a:t>Presentation slides and recording, and FAQs will be posted in about one week:</a:t>
            </a:r>
            <a:endParaRPr lang="en-US" sz="2000"/>
          </a:p>
          <a:p>
            <a:pPr lvl="1"/>
            <a:r>
              <a:rPr lang="en-US" sz="2000" i="0">
                <a:solidFill>
                  <a:srgbClr val="1B1B1B"/>
                </a:solidFill>
                <a:effectLst/>
              </a:rPr>
              <a:t>Notice of Funding Opportunities </a:t>
            </a:r>
            <a:r>
              <a:rPr lang="en-US" sz="2000" i="0">
                <a:solidFill>
                  <a:srgbClr val="1B1B1B"/>
                </a:solidFill>
                <a:effectLst/>
                <a:hlinkClick r:id="rId3"/>
              </a:rPr>
              <a:t>https://www.ahrq.gov/funding/fund-opps/index.html</a:t>
            </a:r>
            <a:r>
              <a:rPr lang="en-US" sz="2000" i="0">
                <a:solidFill>
                  <a:srgbClr val="1B1B1B"/>
                </a:solidFill>
                <a:effectLst/>
              </a:rPr>
              <a:t> </a:t>
            </a:r>
          </a:p>
          <a:p>
            <a:pPr lvl="1"/>
            <a:r>
              <a:rPr lang="en-US" sz="2000"/>
              <a:t>NCC NOFO Technical Assistance Resources page:</a:t>
            </a:r>
          </a:p>
          <a:p>
            <a:pPr marL="631825" lvl="2" indent="0">
              <a:buNone/>
            </a:pPr>
            <a:r>
              <a:rPr lang="en-US">
                <a:hlinkClick r:id="rId4"/>
              </a:rPr>
              <a:t>https://www.ahrq.gov/pcor/healthcare-extension-services/technical-resources.html</a:t>
            </a:r>
            <a:r>
              <a:rPr lang="en-US"/>
              <a:t> </a:t>
            </a:r>
          </a:p>
          <a:p>
            <a:r>
              <a:rPr lang="en-US"/>
              <a:t>NCC NOFO inquiries should be sent to:</a:t>
            </a:r>
          </a:p>
          <a:p>
            <a:pPr marL="347662" lvl="1" indent="0">
              <a:buNone/>
            </a:pPr>
            <a:r>
              <a:rPr lang="en-US" sz="2000">
                <a:hlinkClick r:id="rId5"/>
              </a:rPr>
              <a:t>AHRQ_HES@ahrq.hhs.gov</a:t>
            </a:r>
            <a:r>
              <a:rPr lang="en-US" sz="2000"/>
              <a:t> </a:t>
            </a:r>
          </a:p>
          <a:p>
            <a:r>
              <a:rPr lang="en-US"/>
              <a:t>Technical questions in the chat box will </a:t>
            </a:r>
            <a:r>
              <a:rPr lang="en-US" u="sng"/>
              <a:t>not</a:t>
            </a:r>
            <a:r>
              <a:rPr lang="en-US"/>
              <a:t> be answered during this webinar and should be submitted via email.</a:t>
            </a:r>
          </a:p>
        </p:txBody>
      </p:sp>
      <p:sp>
        <p:nvSpPr>
          <p:cNvPr id="4" name="Slide Number Placeholder 3">
            <a:extLst>
              <a:ext uri="{FF2B5EF4-FFF2-40B4-BE49-F238E27FC236}">
                <a16:creationId xmlns:a16="http://schemas.microsoft.com/office/drawing/2014/main" id="{363553ED-CF8A-6DD8-37EF-C767448D8D94}"/>
              </a:ext>
            </a:extLst>
          </p:cNvPr>
          <p:cNvSpPr>
            <a:spLocks noGrp="1"/>
          </p:cNvSpPr>
          <p:nvPr>
            <p:ph type="sldNum" sz="quarter" idx="10"/>
          </p:nvPr>
        </p:nvSpPr>
        <p:spPr/>
        <p:txBody>
          <a:bodyPr/>
          <a:lstStyle/>
          <a:p>
            <a:fld id="{85F5B7A5-34A7-4AB0-A34F-A4DF2002FA98}" type="slidenum">
              <a:rPr lang="en-US" smtClean="0"/>
              <a:t>4</a:t>
            </a:fld>
            <a:endParaRPr lang="en-US"/>
          </a:p>
        </p:txBody>
      </p:sp>
    </p:spTree>
    <p:extLst>
      <p:ext uri="{BB962C8B-B14F-4D97-AF65-F5344CB8AC3E}">
        <p14:creationId xmlns:p14="http://schemas.microsoft.com/office/powerpoint/2010/main" val="37089577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75C7A-B693-58B4-EABB-28DC48BA67CA}"/>
              </a:ext>
            </a:extLst>
          </p:cNvPr>
          <p:cNvSpPr>
            <a:spLocks noGrp="1"/>
          </p:cNvSpPr>
          <p:nvPr>
            <p:ph type="title"/>
          </p:nvPr>
        </p:nvSpPr>
        <p:spPr>
          <a:xfrm>
            <a:off x="609600" y="304799"/>
            <a:ext cx="7429500" cy="617884"/>
          </a:xfrm>
        </p:spPr>
        <p:txBody>
          <a:bodyPr>
            <a:noAutofit/>
          </a:bodyPr>
          <a:lstStyle/>
          <a:p>
            <a:pPr>
              <a:lnSpc>
                <a:spcPts val="3200"/>
              </a:lnSpc>
            </a:pPr>
            <a:r>
              <a:rPr lang="en-US" sz="3200"/>
              <a:t>Supporting Healthcare Extension Cooperatives Core </a:t>
            </a:r>
            <a:br>
              <a:rPr lang="en-US" sz="3200"/>
            </a:br>
            <a:r>
              <a:rPr lang="en-US" sz="3200"/>
              <a:t>Research Strategy (cont’d)</a:t>
            </a:r>
          </a:p>
        </p:txBody>
      </p:sp>
      <p:sp>
        <p:nvSpPr>
          <p:cNvPr id="3" name="Content Placeholder 2">
            <a:extLst>
              <a:ext uri="{FF2B5EF4-FFF2-40B4-BE49-F238E27FC236}">
                <a16:creationId xmlns:a16="http://schemas.microsoft.com/office/drawing/2014/main" id="{E0595B04-9951-6E99-7ADF-CB6C0DDD0504}"/>
              </a:ext>
            </a:extLst>
          </p:cNvPr>
          <p:cNvSpPr>
            <a:spLocks noGrp="1"/>
          </p:cNvSpPr>
          <p:nvPr>
            <p:ph idx="1"/>
          </p:nvPr>
        </p:nvSpPr>
        <p:spPr>
          <a:xfrm>
            <a:off x="457200" y="1376535"/>
            <a:ext cx="8229600" cy="4525963"/>
          </a:xfrm>
        </p:spPr>
        <p:txBody>
          <a:bodyPr>
            <a:normAutofit fontScale="92500"/>
          </a:bodyPr>
          <a:lstStyle/>
          <a:p>
            <a:r>
              <a:rPr lang="en-US" sz="3000"/>
              <a:t>Leadership and Project Management Approach</a:t>
            </a:r>
          </a:p>
          <a:p>
            <a:pPr lvl="1" fontAlgn="base"/>
            <a:r>
              <a:rPr lang="en-US" sz="2600">
                <a:solidFill>
                  <a:srgbClr val="000000"/>
                </a:solidFill>
              </a:rPr>
              <a:t>Describe the plan for providing leadership and management of all activities, including how activities will be tracked and reported to AHRQ.</a:t>
            </a:r>
          </a:p>
          <a:p>
            <a:pPr lvl="1" fontAlgn="base"/>
            <a:r>
              <a:rPr lang="en-US" sz="2600">
                <a:solidFill>
                  <a:srgbClr val="000000"/>
                </a:solidFill>
              </a:rPr>
              <a:t>Describe experience serving as the lead in a national coordinating or support network capacity providing guidance, TA, and subject matter expertise.</a:t>
            </a:r>
          </a:p>
          <a:p>
            <a:pPr lvl="1" fontAlgn="base"/>
            <a:r>
              <a:rPr lang="en-US" sz="2600">
                <a:solidFill>
                  <a:srgbClr val="000000"/>
                </a:solidFill>
              </a:rPr>
              <a:t>Describe the approach for coordinating activities between the Cooperatives, the NEC and AHRQ.</a:t>
            </a:r>
          </a:p>
          <a:p>
            <a:pPr lvl="1" fontAlgn="base"/>
            <a:r>
              <a:rPr lang="en-US" sz="2600">
                <a:solidFill>
                  <a:srgbClr val="000000"/>
                </a:solidFill>
              </a:rPr>
              <a:t>Describe the plan for ensuring collaboration and participation in the learning networks.</a:t>
            </a:r>
          </a:p>
          <a:p>
            <a:pPr lvl="1" fontAlgn="base"/>
            <a:endParaRPr lang="en-US" sz="2600">
              <a:solidFill>
                <a:srgbClr val="000000"/>
              </a:solidFill>
            </a:endParaRPr>
          </a:p>
          <a:p>
            <a:endParaRPr lang="en-US"/>
          </a:p>
        </p:txBody>
      </p:sp>
      <p:sp>
        <p:nvSpPr>
          <p:cNvPr id="4" name="Slide Number Placeholder 3">
            <a:extLst>
              <a:ext uri="{FF2B5EF4-FFF2-40B4-BE49-F238E27FC236}">
                <a16:creationId xmlns:a16="http://schemas.microsoft.com/office/drawing/2014/main" id="{2E2DE6D5-9094-DE84-765A-569A778D6CB4}"/>
              </a:ext>
            </a:extLst>
          </p:cNvPr>
          <p:cNvSpPr>
            <a:spLocks noGrp="1"/>
          </p:cNvSpPr>
          <p:nvPr>
            <p:ph type="sldNum" sz="quarter" idx="10"/>
          </p:nvPr>
        </p:nvSpPr>
        <p:spPr/>
        <p:txBody>
          <a:bodyPr/>
          <a:lstStyle/>
          <a:p>
            <a:fld id="{85F5B7A5-34A7-4AB0-A34F-A4DF2002FA98}" type="slidenum">
              <a:rPr lang="en-US" smtClean="0"/>
              <a:t>40</a:t>
            </a:fld>
            <a:endParaRPr lang="en-US"/>
          </a:p>
        </p:txBody>
      </p:sp>
    </p:spTree>
    <p:extLst>
      <p:ext uri="{BB962C8B-B14F-4D97-AF65-F5344CB8AC3E}">
        <p14:creationId xmlns:p14="http://schemas.microsoft.com/office/powerpoint/2010/main" val="12248764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75C7A-B693-58B4-EABB-28DC48BA67CA}"/>
              </a:ext>
            </a:extLst>
          </p:cNvPr>
          <p:cNvSpPr>
            <a:spLocks noGrp="1"/>
          </p:cNvSpPr>
          <p:nvPr>
            <p:ph type="title"/>
          </p:nvPr>
        </p:nvSpPr>
        <p:spPr>
          <a:xfrm>
            <a:off x="609600" y="304799"/>
            <a:ext cx="7429500" cy="617884"/>
          </a:xfrm>
        </p:spPr>
        <p:txBody>
          <a:bodyPr>
            <a:noAutofit/>
          </a:bodyPr>
          <a:lstStyle/>
          <a:p>
            <a:pPr>
              <a:lnSpc>
                <a:spcPts val="3200"/>
              </a:lnSpc>
            </a:pPr>
            <a:r>
              <a:rPr lang="en-US" sz="3200"/>
              <a:t>Supporting Healthcare Extension Cooperatives Core </a:t>
            </a:r>
            <a:br>
              <a:rPr lang="en-US" sz="3200"/>
            </a:br>
            <a:r>
              <a:rPr lang="en-US" sz="3200"/>
              <a:t>Research Strategy (cont’d)</a:t>
            </a:r>
          </a:p>
        </p:txBody>
      </p:sp>
      <p:sp>
        <p:nvSpPr>
          <p:cNvPr id="3" name="Content Placeholder 2">
            <a:extLst>
              <a:ext uri="{FF2B5EF4-FFF2-40B4-BE49-F238E27FC236}">
                <a16:creationId xmlns:a16="http://schemas.microsoft.com/office/drawing/2014/main" id="{E0595B04-9951-6E99-7ADF-CB6C0DDD0504}"/>
              </a:ext>
            </a:extLst>
          </p:cNvPr>
          <p:cNvSpPr>
            <a:spLocks noGrp="1"/>
          </p:cNvSpPr>
          <p:nvPr>
            <p:ph idx="1"/>
          </p:nvPr>
        </p:nvSpPr>
        <p:spPr>
          <a:xfrm>
            <a:off x="457200" y="1376535"/>
            <a:ext cx="8229600" cy="4525963"/>
          </a:xfrm>
        </p:spPr>
        <p:txBody>
          <a:bodyPr>
            <a:normAutofit/>
          </a:bodyPr>
          <a:lstStyle/>
          <a:p>
            <a:pPr lvl="1" fontAlgn="base"/>
            <a:r>
              <a:rPr lang="en-US">
                <a:solidFill>
                  <a:srgbClr val="000000"/>
                </a:solidFill>
              </a:rPr>
              <a:t>Describe experience engaging with national/state partners and professional and community-based organizations invested in patient-centered healthcare delivery improvements.</a:t>
            </a:r>
          </a:p>
          <a:p>
            <a:pPr lvl="1" fontAlgn="base"/>
            <a:r>
              <a:rPr lang="en-US">
                <a:solidFill>
                  <a:srgbClr val="000000"/>
                </a:solidFill>
              </a:rPr>
              <a:t>Describe the approach for conducting periodic site visits to each Cooperative.</a:t>
            </a:r>
          </a:p>
          <a:p>
            <a:endParaRPr lang="en-US"/>
          </a:p>
        </p:txBody>
      </p:sp>
      <p:sp>
        <p:nvSpPr>
          <p:cNvPr id="4" name="Slide Number Placeholder 3">
            <a:extLst>
              <a:ext uri="{FF2B5EF4-FFF2-40B4-BE49-F238E27FC236}">
                <a16:creationId xmlns:a16="http://schemas.microsoft.com/office/drawing/2014/main" id="{2E2DE6D5-9094-DE84-765A-569A778D6CB4}"/>
              </a:ext>
            </a:extLst>
          </p:cNvPr>
          <p:cNvSpPr>
            <a:spLocks noGrp="1"/>
          </p:cNvSpPr>
          <p:nvPr>
            <p:ph type="sldNum" sz="quarter" idx="10"/>
          </p:nvPr>
        </p:nvSpPr>
        <p:spPr/>
        <p:txBody>
          <a:bodyPr/>
          <a:lstStyle/>
          <a:p>
            <a:fld id="{85F5B7A5-34A7-4AB0-A34F-A4DF2002FA98}" type="slidenum">
              <a:rPr lang="en-US" smtClean="0"/>
              <a:t>41</a:t>
            </a:fld>
            <a:endParaRPr lang="en-US"/>
          </a:p>
        </p:txBody>
      </p:sp>
    </p:spTree>
    <p:extLst>
      <p:ext uri="{BB962C8B-B14F-4D97-AF65-F5344CB8AC3E}">
        <p14:creationId xmlns:p14="http://schemas.microsoft.com/office/powerpoint/2010/main" val="15649093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39AAB-626E-BF9C-DB56-E138F14D444F}"/>
              </a:ext>
            </a:extLst>
          </p:cNvPr>
          <p:cNvSpPr>
            <a:spLocks noGrp="1"/>
          </p:cNvSpPr>
          <p:nvPr>
            <p:ph type="title"/>
          </p:nvPr>
        </p:nvSpPr>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543296FF-E29E-12A8-5A1E-B623836351A8}"/>
              </a:ext>
            </a:extLst>
          </p:cNvPr>
          <p:cNvSpPr>
            <a:spLocks noGrp="1"/>
          </p:cNvSpPr>
          <p:nvPr>
            <p:ph idx="1"/>
          </p:nvPr>
        </p:nvSpPr>
        <p:spPr/>
        <p:txBody>
          <a:bodyPr/>
          <a:lstStyle/>
          <a:p>
            <a:pPr marL="0" indent="0" algn="ctr">
              <a:buNone/>
            </a:pPr>
            <a:endParaRPr lang="en-US" sz="4000" b="1" cap="all">
              <a:cs typeface="Arial"/>
            </a:endParaRPr>
          </a:p>
          <a:p>
            <a:pPr marL="0" indent="0" algn="ctr">
              <a:buNone/>
            </a:pPr>
            <a:endParaRPr lang="en-US" sz="4000" b="1" cap="all">
              <a:cs typeface="Arial"/>
            </a:endParaRPr>
          </a:p>
          <a:p>
            <a:pPr marL="0" indent="0" algn="ctr">
              <a:buNone/>
            </a:pPr>
            <a:r>
              <a:rPr lang="en-US" sz="3600" b="1" cap="all">
                <a:cs typeface="Arial"/>
              </a:rPr>
              <a:t>Application review INFORMATION</a:t>
            </a:r>
            <a:endParaRPr lang="en-US" sz="3600" b="1">
              <a:cs typeface="Arial"/>
            </a:endParaRPr>
          </a:p>
          <a:p>
            <a:pPr marL="0" indent="0">
              <a:buNone/>
            </a:pPr>
            <a:endParaRPr lang="en-US"/>
          </a:p>
        </p:txBody>
      </p:sp>
      <p:sp>
        <p:nvSpPr>
          <p:cNvPr id="4" name="Slide Number Placeholder 3">
            <a:extLst>
              <a:ext uri="{FF2B5EF4-FFF2-40B4-BE49-F238E27FC236}">
                <a16:creationId xmlns:a16="http://schemas.microsoft.com/office/drawing/2014/main" id="{9E18A6DC-7BA8-82D6-4168-76B0DEDA135C}"/>
              </a:ext>
            </a:extLst>
          </p:cNvPr>
          <p:cNvSpPr>
            <a:spLocks noGrp="1"/>
          </p:cNvSpPr>
          <p:nvPr>
            <p:ph type="sldNum" sz="quarter" idx="10"/>
          </p:nvPr>
        </p:nvSpPr>
        <p:spPr/>
        <p:txBody>
          <a:bodyPr/>
          <a:lstStyle/>
          <a:p>
            <a:fld id="{85F5B7A5-34A7-4AB0-A34F-A4DF2002FA98}" type="slidenum">
              <a:rPr lang="en-US" smtClean="0"/>
              <a:t>42</a:t>
            </a:fld>
            <a:endParaRPr lang="en-US"/>
          </a:p>
        </p:txBody>
      </p:sp>
    </p:spTree>
    <p:extLst>
      <p:ext uri="{BB962C8B-B14F-4D97-AF65-F5344CB8AC3E}">
        <p14:creationId xmlns:p14="http://schemas.microsoft.com/office/powerpoint/2010/main" val="10614982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Review Criteria</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573985" y="1278999"/>
            <a:ext cx="7996030" cy="5077351"/>
          </a:xfrm>
        </p:spPr>
        <p:txBody>
          <a:bodyPr>
            <a:normAutofit lnSpcReduction="10000"/>
          </a:bodyPr>
          <a:lstStyle/>
          <a:p>
            <a:pPr>
              <a:spcBef>
                <a:spcPts val="600"/>
              </a:spcBef>
            </a:pPr>
            <a:r>
              <a:rPr lang="en-US" sz="3000" b="1"/>
              <a:t>Administrative criteria</a:t>
            </a:r>
            <a:endParaRPr lang="en-US" sz="3000">
              <a:cs typeface="Arial"/>
            </a:endParaRPr>
          </a:p>
          <a:p>
            <a:pPr lvl="1" indent="-337820">
              <a:spcBef>
                <a:spcPts val="600"/>
              </a:spcBef>
            </a:pPr>
            <a:r>
              <a:rPr lang="en-US" sz="2600"/>
              <a:t>Upon receipt, applications will be evaluated for completeness and responsiveness.</a:t>
            </a:r>
            <a:endParaRPr lang="en-US" sz="2600">
              <a:cs typeface="Arial"/>
            </a:endParaRPr>
          </a:p>
          <a:p>
            <a:pPr lvl="1" indent="-337820">
              <a:spcBef>
                <a:spcPts val="600"/>
              </a:spcBef>
            </a:pPr>
            <a:r>
              <a:rPr lang="en-US" sz="2600"/>
              <a:t>Incomplete and/or non-responsive applications or applications not following instructions given in this NOFO will not be reviewed</a:t>
            </a:r>
            <a:r>
              <a:rPr lang="en-US"/>
              <a:t>.</a:t>
            </a:r>
            <a:endParaRPr lang="en-US">
              <a:cs typeface="Arial"/>
            </a:endParaRPr>
          </a:p>
          <a:p>
            <a:pPr>
              <a:spcBef>
                <a:spcPts val="600"/>
              </a:spcBef>
            </a:pPr>
            <a:r>
              <a:rPr lang="en-US" sz="3000" b="1"/>
              <a:t>Merit review criteria</a:t>
            </a:r>
          </a:p>
          <a:p>
            <a:pPr lvl="1" indent="-337820">
              <a:spcBef>
                <a:spcPts val="600"/>
              </a:spcBef>
            </a:pPr>
            <a:r>
              <a:rPr lang="en-US" sz="2600"/>
              <a:t>Scored review criteria</a:t>
            </a:r>
            <a:endParaRPr lang="en-US" sz="2600">
              <a:cs typeface="Arial"/>
            </a:endParaRPr>
          </a:p>
          <a:p>
            <a:pPr lvl="1" indent="-337820">
              <a:spcBef>
                <a:spcPts val="600"/>
              </a:spcBef>
            </a:pPr>
            <a:r>
              <a:rPr lang="en-US" sz="2600"/>
              <a:t>Additional review criteria</a:t>
            </a:r>
          </a:p>
          <a:p>
            <a:pPr indent="-337820">
              <a:spcBef>
                <a:spcPts val="600"/>
              </a:spcBef>
            </a:pPr>
            <a:r>
              <a:rPr lang="en-US" sz="3000" b="1"/>
              <a:t>Review by Special Emphasis Panel (SEP)</a:t>
            </a:r>
          </a:p>
          <a:p>
            <a:pPr lvl="1" indent="-337820">
              <a:spcBef>
                <a:spcPts val="600"/>
              </a:spcBef>
            </a:pPr>
            <a:r>
              <a:rPr lang="en-US" sz="2600"/>
              <a:t>Not regular AHRQ Study Section</a:t>
            </a:r>
            <a:endParaRPr lang="en-US" sz="2600">
              <a:cs typeface="Arial"/>
            </a:endParaRP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43</a:t>
            </a:fld>
            <a:endParaRPr lang="en-US"/>
          </a:p>
        </p:txBody>
      </p:sp>
    </p:spTree>
    <p:extLst>
      <p:ext uri="{BB962C8B-B14F-4D97-AF65-F5344CB8AC3E}">
        <p14:creationId xmlns:p14="http://schemas.microsoft.com/office/powerpoint/2010/main" val="14281487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Overall Impact - Overall</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509587" y="1636298"/>
            <a:ext cx="8124825" cy="4525963"/>
          </a:xfrm>
        </p:spPr>
        <p:txBody>
          <a:bodyPr vert="horz" lIns="91440" tIns="45720" rIns="91440" bIns="45720" rtlCol="0" anchor="t">
            <a:normAutofit/>
          </a:bodyPr>
          <a:lstStyle/>
          <a:p>
            <a:r>
              <a:rPr lang="en-US"/>
              <a:t>Reviewers will provide an overall impact score to reflect their assessment of the likelihood for the Center to exert a sustained, powerful influence on the research field(s) involved, in consideration of the following review criteria and additional review criteria.</a:t>
            </a:r>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44</a:t>
            </a:fld>
            <a:endParaRPr lang="en-US"/>
          </a:p>
        </p:txBody>
      </p:sp>
    </p:spTree>
    <p:extLst>
      <p:ext uri="{BB962C8B-B14F-4D97-AF65-F5344CB8AC3E}">
        <p14:creationId xmlns:p14="http://schemas.microsoft.com/office/powerpoint/2010/main" val="5753216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Scored Review Criteria - Overall</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287887"/>
            <a:ext cx="8229600" cy="4808113"/>
          </a:xfrm>
        </p:spPr>
        <p:txBody>
          <a:bodyPr/>
          <a:lstStyle/>
          <a:p>
            <a:r>
              <a:rPr lang="en-US" b="1"/>
              <a:t>Significance</a:t>
            </a:r>
          </a:p>
          <a:p>
            <a:r>
              <a:rPr lang="en-US" b="1"/>
              <a:t>Investigator(s)</a:t>
            </a:r>
          </a:p>
          <a:p>
            <a:r>
              <a:rPr lang="en-US" b="1"/>
              <a:t>Innovation</a:t>
            </a:r>
          </a:p>
          <a:p>
            <a:r>
              <a:rPr lang="en-US" b="1"/>
              <a:t>Approach</a:t>
            </a:r>
          </a:p>
          <a:p>
            <a:r>
              <a:rPr lang="en-US" b="1"/>
              <a:t>Environment</a:t>
            </a:r>
          </a:p>
          <a:p>
            <a:pPr lvl="1"/>
            <a:r>
              <a:rPr lang="en-US"/>
              <a:t>An application does not need to be strong in all categories to be judged likely to have major scientific impact. </a:t>
            </a:r>
          </a:p>
          <a:p>
            <a:pPr lvl="2"/>
            <a:r>
              <a:rPr lang="en-US"/>
              <a:t>For example, a project that by its nature is not innovative may be essential to advance a field.</a:t>
            </a:r>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45</a:t>
            </a:fld>
            <a:endParaRPr lang="en-US"/>
          </a:p>
        </p:txBody>
      </p:sp>
    </p:spTree>
    <p:extLst>
      <p:ext uri="{BB962C8B-B14F-4D97-AF65-F5344CB8AC3E}">
        <p14:creationId xmlns:p14="http://schemas.microsoft.com/office/powerpoint/2010/main" val="29470490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A4A5D-FC96-8425-73CE-86E1A845A458}"/>
              </a:ext>
            </a:extLst>
          </p:cNvPr>
          <p:cNvSpPr>
            <a:spLocks noGrp="1"/>
          </p:cNvSpPr>
          <p:nvPr>
            <p:ph type="title"/>
          </p:nvPr>
        </p:nvSpPr>
        <p:spPr/>
        <p:txBody>
          <a:bodyPr>
            <a:normAutofit fontScale="90000"/>
          </a:bodyPr>
          <a:lstStyle/>
          <a:p>
            <a:r>
              <a:rPr lang="en-US"/>
              <a:t>Scored Standard Review Criteria – Overall: Significance</a:t>
            </a:r>
          </a:p>
        </p:txBody>
      </p:sp>
      <p:sp>
        <p:nvSpPr>
          <p:cNvPr id="3" name="Slide Number Placeholder 2">
            <a:extLst>
              <a:ext uri="{FF2B5EF4-FFF2-40B4-BE49-F238E27FC236}">
                <a16:creationId xmlns:a16="http://schemas.microsoft.com/office/drawing/2014/main" id="{F6C0831A-A1EB-18B3-59AB-0CD778FF312D}"/>
              </a:ext>
            </a:extLst>
          </p:cNvPr>
          <p:cNvSpPr>
            <a:spLocks noGrp="1"/>
          </p:cNvSpPr>
          <p:nvPr>
            <p:ph type="sldNum" sz="quarter" idx="10"/>
          </p:nvPr>
        </p:nvSpPr>
        <p:spPr/>
        <p:txBody>
          <a:bodyPr/>
          <a:lstStyle/>
          <a:p>
            <a:fld id="{85F5B7A5-34A7-4AB0-A34F-A4DF2002FA98}" type="slidenum">
              <a:rPr lang="en-US" smtClean="0"/>
              <a:t>46</a:t>
            </a:fld>
            <a:endParaRPr lang="en-US"/>
          </a:p>
        </p:txBody>
      </p:sp>
      <p:graphicFrame>
        <p:nvGraphicFramePr>
          <p:cNvPr id="4" name="Table 4">
            <a:extLst>
              <a:ext uri="{FF2B5EF4-FFF2-40B4-BE49-F238E27FC236}">
                <a16:creationId xmlns:a16="http://schemas.microsoft.com/office/drawing/2014/main" id="{117177B5-7C25-4BBF-C67B-2C777E1F09CC}"/>
              </a:ext>
            </a:extLst>
          </p:cNvPr>
          <p:cNvGraphicFramePr>
            <a:graphicFrameLocks noGrp="1"/>
          </p:cNvGraphicFramePr>
          <p:nvPr>
            <p:extLst>
              <p:ext uri="{D42A27DB-BD31-4B8C-83A1-F6EECF244321}">
                <p14:modId xmlns:p14="http://schemas.microsoft.com/office/powerpoint/2010/main" val="581204760"/>
              </p:ext>
            </p:extLst>
          </p:nvPr>
        </p:nvGraphicFramePr>
        <p:xfrm>
          <a:off x="721829" y="1406083"/>
          <a:ext cx="7700341" cy="3535680"/>
        </p:xfrm>
        <a:graphic>
          <a:graphicData uri="http://schemas.openxmlformats.org/drawingml/2006/table">
            <a:tbl>
              <a:tblPr firstRow="1" bandRow="1">
                <a:tableStyleId>{00A15C55-8517-42AA-B614-E9B94910E393}</a:tableStyleId>
              </a:tblPr>
              <a:tblGrid>
                <a:gridCol w="7700341">
                  <a:extLst>
                    <a:ext uri="{9D8B030D-6E8A-4147-A177-3AD203B41FA5}">
                      <a16:colId xmlns:a16="http://schemas.microsoft.com/office/drawing/2014/main" val="1034827586"/>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kern="1200" noProof="0">
                          <a:solidFill>
                            <a:schemeClr val="tx1"/>
                          </a:solidFill>
                          <a:latin typeface="+mn-lt"/>
                          <a:ea typeface="+mn-ea"/>
                          <a:cs typeface="+mn-cs"/>
                        </a:rPr>
                        <a:t>Significance</a:t>
                      </a:r>
                      <a:endParaRPr lang="en-US" sz="2000" b="1" kern="1200">
                        <a:solidFill>
                          <a:schemeClr val="tx1"/>
                        </a:solidFill>
                        <a:latin typeface="+mn-lt"/>
                        <a:ea typeface="+mn-ea"/>
                        <a:cs typeface="+mn-cs"/>
                      </a:endParaRPr>
                    </a:p>
                  </a:txBody>
                  <a:tcPr/>
                </a:tc>
                <a:extLst>
                  <a:ext uri="{0D108BD9-81ED-4DB2-BD59-A6C34878D82A}">
                    <a16:rowId xmlns:a16="http://schemas.microsoft.com/office/drawing/2014/main" val="442175059"/>
                  </a:ext>
                </a:extLst>
              </a:tr>
              <a:tr h="370840">
                <a:tc>
                  <a:txBody>
                    <a:bodyPr/>
                    <a:lstStyle/>
                    <a:p>
                      <a:pPr marL="182880" indent="-182880">
                        <a:buFont typeface="Arial" panose="020B0604020202020204" pitchFamily="34" charset="0"/>
                        <a:buChar char="•"/>
                      </a:pPr>
                      <a:r>
                        <a:rPr lang="en-US" sz="2000" dirty="0"/>
                        <a:t>Does the Center address an important problem or a critical barrier to progress in the field? </a:t>
                      </a:r>
                    </a:p>
                    <a:p>
                      <a:pPr marL="182880" indent="-182880">
                        <a:buFont typeface="Arial" panose="020B0604020202020204" pitchFamily="34" charset="0"/>
                        <a:buChar char="•"/>
                      </a:pPr>
                      <a:r>
                        <a:rPr lang="en-US" sz="2000" dirty="0"/>
                        <a:t>Is the prior research that serves as the key support for the proposed Center rigorous? </a:t>
                      </a:r>
                    </a:p>
                    <a:p>
                      <a:pPr marL="182880" indent="-182880">
                        <a:buFont typeface="Arial" panose="020B0604020202020204" pitchFamily="34" charset="0"/>
                        <a:buChar char="•"/>
                      </a:pPr>
                      <a:r>
                        <a:rPr lang="en-US" sz="2000" dirty="0"/>
                        <a:t>If the aims of the Center are achieved, how will scientific knowledge, technical capability, and/or clinical practice be improved? </a:t>
                      </a:r>
                    </a:p>
                    <a:p>
                      <a:pPr marL="182880" indent="-182880">
                        <a:buFont typeface="Arial" panose="020B0604020202020204" pitchFamily="34" charset="0"/>
                        <a:buChar char="•"/>
                      </a:pPr>
                      <a:r>
                        <a:rPr lang="en-US" sz="2000" dirty="0"/>
                        <a:t>How will successful completion of the aims change the concepts, methods, technologies, treatments, services, or preventative interventions that drive this field?</a:t>
                      </a:r>
                    </a:p>
                  </a:txBody>
                  <a:tcPr/>
                </a:tc>
                <a:extLst>
                  <a:ext uri="{0D108BD9-81ED-4DB2-BD59-A6C34878D82A}">
                    <a16:rowId xmlns:a16="http://schemas.microsoft.com/office/drawing/2014/main" val="1725259547"/>
                  </a:ext>
                </a:extLst>
              </a:tr>
            </a:tbl>
          </a:graphicData>
        </a:graphic>
      </p:graphicFrame>
    </p:spTree>
    <p:extLst>
      <p:ext uri="{BB962C8B-B14F-4D97-AF65-F5344CB8AC3E}">
        <p14:creationId xmlns:p14="http://schemas.microsoft.com/office/powerpoint/2010/main" val="17371363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1257300" y="228600"/>
            <a:ext cx="6629400" cy="617884"/>
          </a:xfrm>
        </p:spPr>
        <p:txBody>
          <a:bodyPr>
            <a:normAutofit fontScale="90000"/>
          </a:bodyPr>
          <a:lstStyle/>
          <a:p>
            <a:r>
              <a:rPr lang="en-US"/>
              <a:t>Scored Review Criteria – Overall: Significance</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a:lstStyle/>
          <a:p>
            <a:r>
              <a:rPr lang="en-US" b="0" i="0">
                <a:solidFill>
                  <a:srgbClr val="000000"/>
                </a:solidFill>
                <a:effectLst/>
              </a:rPr>
              <a:t>Will successful implementation of the proposed NCC support new, sustainable capacity to increase the dissemination and implementation of PCOR evidence and evidence-based healthcare delivery improvements among the Cooperatives?</a:t>
            </a:r>
          </a:p>
          <a:p>
            <a:r>
              <a:rPr lang="en-US">
                <a:solidFill>
                  <a:srgbClr val="000000"/>
                </a:solidFill>
              </a:rPr>
              <a:t>Will successful implementation of the 4 main areas of the NCC advance health care equity?</a:t>
            </a:r>
            <a:endParaRPr lang="en-US" b="0" i="0">
              <a:solidFill>
                <a:srgbClr val="000000"/>
              </a:solidFill>
              <a:effectLst/>
            </a:endParaRP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47</a:t>
            </a:fld>
            <a:endParaRPr lang="en-US"/>
          </a:p>
        </p:txBody>
      </p:sp>
    </p:spTree>
    <p:extLst>
      <p:ext uri="{BB962C8B-B14F-4D97-AF65-F5344CB8AC3E}">
        <p14:creationId xmlns:p14="http://schemas.microsoft.com/office/powerpoint/2010/main" val="268853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A4A5D-FC96-8425-73CE-86E1A845A458}"/>
              </a:ext>
            </a:extLst>
          </p:cNvPr>
          <p:cNvSpPr>
            <a:spLocks noGrp="1"/>
          </p:cNvSpPr>
          <p:nvPr>
            <p:ph type="title"/>
          </p:nvPr>
        </p:nvSpPr>
        <p:spPr/>
        <p:txBody>
          <a:bodyPr>
            <a:normAutofit fontScale="90000"/>
          </a:bodyPr>
          <a:lstStyle/>
          <a:p>
            <a:r>
              <a:rPr lang="en-US"/>
              <a:t>Scored Standard Review Criteria – Overall: Investigator(s)</a:t>
            </a:r>
          </a:p>
        </p:txBody>
      </p:sp>
      <p:sp>
        <p:nvSpPr>
          <p:cNvPr id="3" name="Slide Number Placeholder 2">
            <a:extLst>
              <a:ext uri="{FF2B5EF4-FFF2-40B4-BE49-F238E27FC236}">
                <a16:creationId xmlns:a16="http://schemas.microsoft.com/office/drawing/2014/main" id="{F6C0831A-A1EB-18B3-59AB-0CD778FF312D}"/>
              </a:ext>
            </a:extLst>
          </p:cNvPr>
          <p:cNvSpPr>
            <a:spLocks noGrp="1"/>
          </p:cNvSpPr>
          <p:nvPr>
            <p:ph type="sldNum" sz="quarter" idx="10"/>
          </p:nvPr>
        </p:nvSpPr>
        <p:spPr/>
        <p:txBody>
          <a:bodyPr/>
          <a:lstStyle/>
          <a:p>
            <a:fld id="{85F5B7A5-34A7-4AB0-A34F-A4DF2002FA98}" type="slidenum">
              <a:rPr lang="en-US" smtClean="0"/>
              <a:t>48</a:t>
            </a:fld>
            <a:endParaRPr lang="en-US"/>
          </a:p>
        </p:txBody>
      </p:sp>
      <p:graphicFrame>
        <p:nvGraphicFramePr>
          <p:cNvPr id="4" name="Table 4">
            <a:extLst>
              <a:ext uri="{FF2B5EF4-FFF2-40B4-BE49-F238E27FC236}">
                <a16:creationId xmlns:a16="http://schemas.microsoft.com/office/drawing/2014/main" id="{117177B5-7C25-4BBF-C67B-2C777E1F09CC}"/>
              </a:ext>
            </a:extLst>
          </p:cNvPr>
          <p:cNvGraphicFramePr>
            <a:graphicFrameLocks noGrp="1"/>
          </p:cNvGraphicFramePr>
          <p:nvPr>
            <p:extLst>
              <p:ext uri="{D42A27DB-BD31-4B8C-83A1-F6EECF244321}">
                <p14:modId xmlns:p14="http://schemas.microsoft.com/office/powerpoint/2010/main" val="1499458004"/>
              </p:ext>
            </p:extLst>
          </p:nvPr>
        </p:nvGraphicFramePr>
        <p:xfrm>
          <a:off x="721829" y="1465717"/>
          <a:ext cx="7700341" cy="2926080"/>
        </p:xfrm>
        <a:graphic>
          <a:graphicData uri="http://schemas.openxmlformats.org/drawingml/2006/table">
            <a:tbl>
              <a:tblPr firstRow="1" bandRow="1">
                <a:tableStyleId>{00A15C55-8517-42AA-B614-E9B94910E393}</a:tableStyleId>
              </a:tblPr>
              <a:tblGrid>
                <a:gridCol w="7700341">
                  <a:extLst>
                    <a:ext uri="{9D8B030D-6E8A-4147-A177-3AD203B41FA5}">
                      <a16:colId xmlns:a16="http://schemas.microsoft.com/office/drawing/2014/main" val="1034827586"/>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a:solidFill>
                            <a:schemeClr val="tx1"/>
                          </a:solidFill>
                        </a:rPr>
                        <a:t>Investigator(s)</a:t>
                      </a:r>
                      <a:endParaRPr lang="en-US" sz="1800" kern="1200">
                        <a:solidFill>
                          <a:schemeClr val="tx1"/>
                        </a:solidFill>
                        <a:latin typeface="+mn-lt"/>
                        <a:ea typeface="+mn-ea"/>
                        <a:cs typeface="+mn-cs"/>
                      </a:endParaRPr>
                    </a:p>
                  </a:txBody>
                  <a:tcPr/>
                </a:tc>
                <a:extLst>
                  <a:ext uri="{0D108BD9-81ED-4DB2-BD59-A6C34878D82A}">
                    <a16:rowId xmlns:a16="http://schemas.microsoft.com/office/drawing/2014/main" val="442175059"/>
                  </a:ext>
                </a:extLst>
              </a:tr>
              <a:tr h="159157">
                <a:tc>
                  <a:txBody>
                    <a:bodyPr/>
                    <a:lstStyle/>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Are the PD(s)/PI(s), collaborators, and other researchers well suited to the Center? </a:t>
                      </a:r>
                    </a:p>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If established, have they demonstrated an ongoing record of accomplishments that have advanced their field(s)? </a:t>
                      </a:r>
                    </a:p>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If the Center is collaborative or multi-PD/PI, do the investigators have complementary and integrated expertise; are their leadership </a:t>
                      </a:r>
                      <a:r>
                        <a:rPr lang="en-US" sz="2000" b="0" dirty="0">
                          <a:solidFill>
                            <a:srgbClr val="000000"/>
                          </a:solidFill>
                          <a:effectLst/>
                        </a:rPr>
                        <a:t>approach, governance and organizational structure appropriate for the Center?</a:t>
                      </a:r>
                      <a:endParaRPr lang="en-US" sz="2000" dirty="0"/>
                    </a:p>
                  </a:txBody>
                  <a:tcPr/>
                </a:tc>
                <a:extLst>
                  <a:ext uri="{0D108BD9-81ED-4DB2-BD59-A6C34878D82A}">
                    <a16:rowId xmlns:a16="http://schemas.microsoft.com/office/drawing/2014/main" val="3759272154"/>
                  </a:ext>
                </a:extLst>
              </a:tr>
            </a:tbl>
          </a:graphicData>
        </a:graphic>
      </p:graphicFrame>
    </p:spTree>
    <p:extLst>
      <p:ext uri="{BB962C8B-B14F-4D97-AF65-F5344CB8AC3E}">
        <p14:creationId xmlns:p14="http://schemas.microsoft.com/office/powerpoint/2010/main" val="14157997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1257300" y="222783"/>
            <a:ext cx="6629400" cy="617884"/>
          </a:xfrm>
        </p:spPr>
        <p:txBody>
          <a:bodyPr>
            <a:normAutofit fontScale="90000"/>
          </a:bodyPr>
          <a:lstStyle/>
          <a:p>
            <a:r>
              <a:rPr lang="en-US"/>
              <a:t>Scored Review Criteria - Overall : Investigator(s)</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372017"/>
            <a:ext cx="8058150" cy="4837229"/>
          </a:xfrm>
        </p:spPr>
        <p:txBody>
          <a:bodyPr>
            <a:normAutofit fontScale="92500" lnSpcReduction="10000"/>
          </a:bodyPr>
          <a:lstStyle/>
          <a:p>
            <a:r>
              <a:rPr lang="en-US"/>
              <a:t>Are Key Personnel roles and associated activities clearly described?</a:t>
            </a:r>
          </a:p>
          <a:p>
            <a:r>
              <a:rPr lang="en-US"/>
              <a:t>A single PD/PI, or the multiple PD(s)/PI(s) combined, must devote at least 25% minimum full-time effort (FTE); i.e., at least 10 hours per week in each given year of the project. </a:t>
            </a:r>
          </a:p>
          <a:p>
            <a:pPr lvl="1"/>
            <a:r>
              <a:rPr lang="en-US"/>
              <a:t>If multiple PD(s)/PI(s) are proposed, each PD/PI must devote at least 10% minimum FTE; i.e., at least 4 hours per week.</a:t>
            </a:r>
          </a:p>
          <a:p>
            <a:r>
              <a:rPr lang="en-US"/>
              <a:t>To what extent do the proposed Key Personnel have relevant experience and expertise across the four primary NCC activities?</a:t>
            </a:r>
          </a:p>
          <a:p>
            <a:endParaRPr lang="en-US"/>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49</a:t>
            </a:fld>
            <a:endParaRPr lang="en-US"/>
          </a:p>
        </p:txBody>
      </p:sp>
    </p:spTree>
    <p:extLst>
      <p:ext uri="{BB962C8B-B14F-4D97-AF65-F5344CB8AC3E}">
        <p14:creationId xmlns:p14="http://schemas.microsoft.com/office/powerpoint/2010/main" val="1000214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EFD62-B900-F715-3E52-662CB55E497A}"/>
              </a:ext>
            </a:extLst>
          </p:cNvPr>
          <p:cNvSpPr>
            <a:spLocks noGrp="1"/>
          </p:cNvSpPr>
          <p:nvPr>
            <p:ph type="title"/>
          </p:nvPr>
        </p:nvSpPr>
        <p:spPr>
          <a:xfrm>
            <a:off x="987878" y="287797"/>
            <a:ext cx="7168243" cy="617884"/>
          </a:xfrm>
        </p:spPr>
        <p:txBody>
          <a:bodyPr>
            <a:normAutofit fontScale="90000"/>
          </a:bodyPr>
          <a:lstStyle/>
          <a:p>
            <a:r>
              <a:rPr lang="en-US"/>
              <a:t>NCC Technical Assistance Webinar Agenda</a:t>
            </a:r>
          </a:p>
        </p:txBody>
      </p:sp>
      <p:sp>
        <p:nvSpPr>
          <p:cNvPr id="3" name="Content Placeholder 2">
            <a:extLst>
              <a:ext uri="{FF2B5EF4-FFF2-40B4-BE49-F238E27FC236}">
                <a16:creationId xmlns:a16="http://schemas.microsoft.com/office/drawing/2014/main" id="{A37D50FA-6957-44C9-A34A-C0DB39437D7D}"/>
              </a:ext>
            </a:extLst>
          </p:cNvPr>
          <p:cNvSpPr>
            <a:spLocks noGrp="1"/>
          </p:cNvSpPr>
          <p:nvPr>
            <p:ph idx="1"/>
          </p:nvPr>
        </p:nvSpPr>
        <p:spPr>
          <a:xfrm>
            <a:off x="457200" y="1286681"/>
            <a:ext cx="8229600" cy="4780744"/>
          </a:xfrm>
        </p:spPr>
        <p:txBody>
          <a:bodyPr vert="horz" lIns="91440" tIns="45720" rIns="91440" bIns="45720" rtlCol="0" anchor="t">
            <a:normAutofit/>
          </a:bodyPr>
          <a:lstStyle/>
          <a:p>
            <a:r>
              <a:rPr lang="en-US"/>
              <a:t>AHRQ Staff​ Contact Information</a:t>
            </a:r>
          </a:p>
          <a:p>
            <a:r>
              <a:rPr lang="en-US"/>
              <a:t>Notice of Funding Opportunity (NOFO) Information</a:t>
            </a:r>
          </a:p>
          <a:p>
            <a:r>
              <a:rPr lang="en-US"/>
              <a:t>Frequently Asked Questions (FAQ)</a:t>
            </a:r>
          </a:p>
          <a:p>
            <a:pPr lvl="1" indent="-337820"/>
            <a:r>
              <a:rPr lang="en-US"/>
              <a:t>Previously received questions and answers</a:t>
            </a:r>
            <a:endParaRPr lang="en-US">
              <a:cs typeface="Arial"/>
            </a:endParaRPr>
          </a:p>
          <a:p>
            <a:r>
              <a:rPr lang="en-US"/>
              <a:t>Final Comments</a:t>
            </a:r>
          </a:p>
          <a:p>
            <a:r>
              <a:rPr lang="en-US"/>
              <a:t>Presenters:</a:t>
            </a:r>
          </a:p>
          <a:p>
            <a:pPr lvl="1" indent="-337820"/>
            <a:r>
              <a:rPr lang="en-US"/>
              <a:t>Jan De La Mare, </a:t>
            </a:r>
            <a:r>
              <a:rPr lang="en-US" err="1"/>
              <a:t>M.P.Aff</a:t>
            </a:r>
            <a:r>
              <a:rPr lang="en-US"/>
              <a:t>., Senior Research Associate</a:t>
            </a:r>
            <a:endParaRPr lang="en-US">
              <a:cs typeface="Arial"/>
            </a:endParaRPr>
          </a:p>
          <a:p>
            <a:pPr lvl="1" indent="-337820"/>
            <a:r>
              <a:rPr lang="en-US"/>
              <a:t>Jenny Schnaier, M.A., Senior Advisor</a:t>
            </a:r>
            <a:endParaRPr lang="en-US">
              <a:cs typeface="Arial"/>
            </a:endParaRPr>
          </a:p>
          <a:p>
            <a:pPr marL="347345" lvl="1" indent="0">
              <a:buNone/>
            </a:pPr>
            <a:r>
              <a:rPr lang="en-US"/>
              <a:t>Center for Evidence and Practice Improvement</a:t>
            </a:r>
            <a:endParaRPr lang="en-US">
              <a:cs typeface="Arial"/>
            </a:endParaRPr>
          </a:p>
        </p:txBody>
      </p:sp>
      <p:sp>
        <p:nvSpPr>
          <p:cNvPr id="4" name="Slide Number Placeholder 3">
            <a:extLst>
              <a:ext uri="{FF2B5EF4-FFF2-40B4-BE49-F238E27FC236}">
                <a16:creationId xmlns:a16="http://schemas.microsoft.com/office/drawing/2014/main" id="{C3C19CE2-971D-5A63-C78C-2701FAA0AACC}"/>
              </a:ext>
            </a:extLst>
          </p:cNvPr>
          <p:cNvSpPr>
            <a:spLocks noGrp="1"/>
          </p:cNvSpPr>
          <p:nvPr>
            <p:ph type="sldNum" sz="quarter" idx="10"/>
          </p:nvPr>
        </p:nvSpPr>
        <p:spPr/>
        <p:txBody>
          <a:bodyPr/>
          <a:lstStyle/>
          <a:p>
            <a:fld id="{85F5B7A5-34A7-4AB0-A34F-A4DF2002FA98}" type="slidenum">
              <a:rPr lang="en-US" smtClean="0"/>
              <a:t>5</a:t>
            </a:fld>
            <a:endParaRPr lang="en-US"/>
          </a:p>
        </p:txBody>
      </p:sp>
    </p:spTree>
    <p:extLst>
      <p:ext uri="{BB962C8B-B14F-4D97-AF65-F5344CB8AC3E}">
        <p14:creationId xmlns:p14="http://schemas.microsoft.com/office/powerpoint/2010/main" val="34745135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Scored Review Criteria - Overall : Investigator(s) (cont’d)</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524000"/>
            <a:ext cx="8229600" cy="4525963"/>
          </a:xfrm>
        </p:spPr>
        <p:txBody>
          <a:bodyPr/>
          <a:lstStyle/>
          <a:p>
            <a:r>
              <a:rPr lang="en-US"/>
              <a:t>To what extent do Key Personnel collectively have current or previous experience serving as leads in a national coordinating center or support network?</a:t>
            </a:r>
          </a:p>
          <a:p>
            <a:r>
              <a:rPr lang="en-US"/>
              <a:t>To what extent do Key Personnel collectively have experience engaging with national/state partners and professional and community-based organizations invested in delivery of patient-centered healthcare delivery improvements?</a:t>
            </a: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50</a:t>
            </a:fld>
            <a:endParaRPr lang="en-US"/>
          </a:p>
        </p:txBody>
      </p:sp>
    </p:spTree>
    <p:extLst>
      <p:ext uri="{BB962C8B-B14F-4D97-AF65-F5344CB8AC3E}">
        <p14:creationId xmlns:p14="http://schemas.microsoft.com/office/powerpoint/2010/main" val="42098906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A4A5D-FC96-8425-73CE-86E1A845A458}"/>
              </a:ext>
            </a:extLst>
          </p:cNvPr>
          <p:cNvSpPr>
            <a:spLocks noGrp="1"/>
          </p:cNvSpPr>
          <p:nvPr>
            <p:ph type="title"/>
          </p:nvPr>
        </p:nvSpPr>
        <p:spPr/>
        <p:txBody>
          <a:bodyPr>
            <a:normAutofit fontScale="90000"/>
          </a:bodyPr>
          <a:lstStyle/>
          <a:p>
            <a:r>
              <a:rPr lang="en-US"/>
              <a:t>Scored Standard Review Criteria – Overall: Innovation</a:t>
            </a:r>
          </a:p>
        </p:txBody>
      </p:sp>
      <p:sp>
        <p:nvSpPr>
          <p:cNvPr id="3" name="Slide Number Placeholder 2">
            <a:extLst>
              <a:ext uri="{FF2B5EF4-FFF2-40B4-BE49-F238E27FC236}">
                <a16:creationId xmlns:a16="http://schemas.microsoft.com/office/drawing/2014/main" id="{F6C0831A-A1EB-18B3-59AB-0CD778FF312D}"/>
              </a:ext>
            </a:extLst>
          </p:cNvPr>
          <p:cNvSpPr>
            <a:spLocks noGrp="1"/>
          </p:cNvSpPr>
          <p:nvPr>
            <p:ph type="sldNum" sz="quarter" idx="10"/>
          </p:nvPr>
        </p:nvSpPr>
        <p:spPr/>
        <p:txBody>
          <a:bodyPr/>
          <a:lstStyle/>
          <a:p>
            <a:fld id="{85F5B7A5-34A7-4AB0-A34F-A4DF2002FA98}" type="slidenum">
              <a:rPr lang="en-US" smtClean="0"/>
              <a:t>51</a:t>
            </a:fld>
            <a:endParaRPr lang="en-US"/>
          </a:p>
        </p:txBody>
      </p:sp>
      <p:graphicFrame>
        <p:nvGraphicFramePr>
          <p:cNvPr id="4" name="Table 4">
            <a:extLst>
              <a:ext uri="{FF2B5EF4-FFF2-40B4-BE49-F238E27FC236}">
                <a16:creationId xmlns:a16="http://schemas.microsoft.com/office/drawing/2014/main" id="{117177B5-7C25-4BBF-C67B-2C777E1F09CC}"/>
              </a:ext>
            </a:extLst>
          </p:cNvPr>
          <p:cNvGraphicFramePr>
            <a:graphicFrameLocks noGrp="1"/>
          </p:cNvGraphicFramePr>
          <p:nvPr>
            <p:extLst>
              <p:ext uri="{D42A27DB-BD31-4B8C-83A1-F6EECF244321}">
                <p14:modId xmlns:p14="http://schemas.microsoft.com/office/powerpoint/2010/main" val="3132790860"/>
              </p:ext>
            </p:extLst>
          </p:nvPr>
        </p:nvGraphicFramePr>
        <p:xfrm>
          <a:off x="730526" y="1415401"/>
          <a:ext cx="7682948" cy="3535680"/>
        </p:xfrm>
        <a:graphic>
          <a:graphicData uri="http://schemas.openxmlformats.org/drawingml/2006/table">
            <a:tbl>
              <a:tblPr firstRow="1" bandRow="1">
                <a:tableStyleId>{00A15C55-8517-42AA-B614-E9B94910E393}</a:tableStyleId>
              </a:tblPr>
              <a:tblGrid>
                <a:gridCol w="7682948">
                  <a:extLst>
                    <a:ext uri="{9D8B030D-6E8A-4147-A177-3AD203B41FA5}">
                      <a16:colId xmlns:a16="http://schemas.microsoft.com/office/drawing/2014/main" val="1034827586"/>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a:solidFill>
                            <a:schemeClr val="tx1"/>
                          </a:solidFill>
                        </a:rPr>
                        <a:t>Innovation</a:t>
                      </a:r>
                      <a:endParaRPr lang="en-US" sz="2000" b="0">
                        <a:solidFill>
                          <a:schemeClr val="tx1"/>
                        </a:solidFill>
                      </a:endParaRPr>
                    </a:p>
                  </a:txBody>
                  <a:tcPr/>
                </a:tc>
                <a:extLst>
                  <a:ext uri="{0D108BD9-81ED-4DB2-BD59-A6C34878D82A}">
                    <a16:rowId xmlns:a16="http://schemas.microsoft.com/office/drawing/2014/main" val="442175059"/>
                  </a:ext>
                </a:extLst>
              </a:tr>
              <a:tr h="370840">
                <a:tc>
                  <a:txBody>
                    <a:bodyPr/>
                    <a:lstStyle/>
                    <a:p>
                      <a:pPr marL="182880" marR="0" lvl="0" indent="-18288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a:solidFill>
                            <a:schemeClr val="dk1"/>
                          </a:solidFill>
                          <a:latin typeface="+mn-lt"/>
                          <a:ea typeface="+mn-ea"/>
                          <a:cs typeface="+mn-cs"/>
                        </a:rPr>
                        <a:t>Does the application challenge and seek to shift current research or clinical practice paradigms by utilizing novel theoretical concepts, approaches or methodologies, instrumentation, or interventions? </a:t>
                      </a:r>
                    </a:p>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Are the concepts, approaches or methodologies, instrumentation, or interventions novel to one field of research or novel in a broad sense? </a:t>
                      </a:r>
                    </a:p>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Is a refinement, improvement, or new application of theoretical concepts, approaches or methodologies, instrumentation, or interventions proposed?</a:t>
                      </a:r>
                    </a:p>
                  </a:txBody>
                  <a:tcPr/>
                </a:tc>
                <a:extLst>
                  <a:ext uri="{0D108BD9-81ED-4DB2-BD59-A6C34878D82A}">
                    <a16:rowId xmlns:a16="http://schemas.microsoft.com/office/drawing/2014/main" val="863837415"/>
                  </a:ext>
                </a:extLst>
              </a:tr>
            </a:tbl>
          </a:graphicData>
        </a:graphic>
      </p:graphicFrame>
    </p:spTree>
    <p:extLst>
      <p:ext uri="{BB962C8B-B14F-4D97-AF65-F5344CB8AC3E}">
        <p14:creationId xmlns:p14="http://schemas.microsoft.com/office/powerpoint/2010/main" val="12304805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A4A5D-FC96-8425-73CE-86E1A845A458}"/>
              </a:ext>
            </a:extLst>
          </p:cNvPr>
          <p:cNvSpPr>
            <a:spLocks noGrp="1"/>
          </p:cNvSpPr>
          <p:nvPr>
            <p:ph type="title"/>
          </p:nvPr>
        </p:nvSpPr>
        <p:spPr/>
        <p:txBody>
          <a:bodyPr>
            <a:normAutofit fontScale="90000"/>
          </a:bodyPr>
          <a:lstStyle/>
          <a:p>
            <a:r>
              <a:rPr lang="en-US"/>
              <a:t>Scored Standard Review Criteria – Overall: Approach</a:t>
            </a:r>
          </a:p>
        </p:txBody>
      </p:sp>
      <p:sp>
        <p:nvSpPr>
          <p:cNvPr id="3" name="Slide Number Placeholder 2">
            <a:extLst>
              <a:ext uri="{FF2B5EF4-FFF2-40B4-BE49-F238E27FC236}">
                <a16:creationId xmlns:a16="http://schemas.microsoft.com/office/drawing/2014/main" id="{F6C0831A-A1EB-18B3-59AB-0CD778FF312D}"/>
              </a:ext>
            </a:extLst>
          </p:cNvPr>
          <p:cNvSpPr>
            <a:spLocks noGrp="1"/>
          </p:cNvSpPr>
          <p:nvPr>
            <p:ph type="sldNum" sz="quarter" idx="10"/>
          </p:nvPr>
        </p:nvSpPr>
        <p:spPr/>
        <p:txBody>
          <a:bodyPr/>
          <a:lstStyle/>
          <a:p>
            <a:fld id="{85F5B7A5-34A7-4AB0-A34F-A4DF2002FA98}" type="slidenum">
              <a:rPr lang="en-US" smtClean="0"/>
              <a:t>52</a:t>
            </a:fld>
            <a:endParaRPr lang="en-US"/>
          </a:p>
        </p:txBody>
      </p:sp>
      <p:graphicFrame>
        <p:nvGraphicFramePr>
          <p:cNvPr id="4" name="Table 4">
            <a:extLst>
              <a:ext uri="{FF2B5EF4-FFF2-40B4-BE49-F238E27FC236}">
                <a16:creationId xmlns:a16="http://schemas.microsoft.com/office/drawing/2014/main" id="{117177B5-7C25-4BBF-C67B-2C777E1F09CC}"/>
              </a:ext>
            </a:extLst>
          </p:cNvPr>
          <p:cNvGraphicFramePr>
            <a:graphicFrameLocks noGrp="1"/>
          </p:cNvGraphicFramePr>
          <p:nvPr>
            <p:extLst>
              <p:ext uri="{D42A27DB-BD31-4B8C-83A1-F6EECF244321}">
                <p14:modId xmlns:p14="http://schemas.microsoft.com/office/powerpoint/2010/main" val="1852315447"/>
              </p:ext>
            </p:extLst>
          </p:nvPr>
        </p:nvGraphicFramePr>
        <p:xfrm>
          <a:off x="628650" y="1296670"/>
          <a:ext cx="7866822" cy="5059680"/>
        </p:xfrm>
        <a:graphic>
          <a:graphicData uri="http://schemas.openxmlformats.org/drawingml/2006/table">
            <a:tbl>
              <a:tblPr firstRow="1" bandRow="1">
                <a:tableStyleId>{00A15C55-8517-42AA-B614-E9B94910E393}</a:tableStyleId>
              </a:tblPr>
              <a:tblGrid>
                <a:gridCol w="7866822">
                  <a:extLst>
                    <a:ext uri="{9D8B030D-6E8A-4147-A177-3AD203B41FA5}">
                      <a16:colId xmlns:a16="http://schemas.microsoft.com/office/drawing/2014/main" val="1034827586"/>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a:solidFill>
                            <a:schemeClr val="tx1"/>
                          </a:solidFill>
                        </a:rPr>
                        <a:t>Approach</a:t>
                      </a:r>
                    </a:p>
                  </a:txBody>
                  <a:tcPr/>
                </a:tc>
                <a:extLst>
                  <a:ext uri="{0D108BD9-81ED-4DB2-BD59-A6C34878D82A}">
                    <a16:rowId xmlns:a16="http://schemas.microsoft.com/office/drawing/2014/main" val="442175059"/>
                  </a:ext>
                </a:extLst>
              </a:tr>
              <a:tr h="370840">
                <a:tc>
                  <a:txBody>
                    <a:bodyPr/>
                    <a:lstStyle/>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Are the overall strategy, methodology, and analyses well-reasoned and appropriate to accomplish the specific aims of the Center? </a:t>
                      </a:r>
                    </a:p>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Have investigators included plans to address weaknesses in the rigor of prior research that serves as the key support for the proposed Center? </a:t>
                      </a:r>
                    </a:p>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Have the investigators presented strategies to ensure a robust and unbiased approach, as appropriate for the work proposed?  </a:t>
                      </a:r>
                    </a:p>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Are potential problems, alternative strategies, and benchmarks for success presented? </a:t>
                      </a:r>
                    </a:p>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If the Center is in the early stages of development, will the strategy establish feasibility, and will particularly risky aspects be managed? </a:t>
                      </a:r>
                    </a:p>
                    <a:p>
                      <a:pPr marL="182880" indent="-18288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Have the investigators presented adequate plans to address relevant biological variables, such as sex, for studies in vertebrate animals or human subjects?</a:t>
                      </a:r>
                      <a:endParaRPr lang="en-US" sz="1200" kern="1200" dirty="0">
                        <a:solidFill>
                          <a:schemeClr val="dk1"/>
                        </a:solidFill>
                        <a:latin typeface="+mn-lt"/>
                        <a:ea typeface="+mn-ea"/>
                        <a:cs typeface="+mn-cs"/>
                      </a:endParaRPr>
                    </a:p>
                  </a:txBody>
                  <a:tcPr/>
                </a:tc>
                <a:extLst>
                  <a:ext uri="{0D108BD9-81ED-4DB2-BD59-A6C34878D82A}">
                    <a16:rowId xmlns:a16="http://schemas.microsoft.com/office/drawing/2014/main" val="4007807076"/>
                  </a:ext>
                </a:extLst>
              </a:tr>
            </a:tbl>
          </a:graphicData>
        </a:graphic>
      </p:graphicFrame>
    </p:spTree>
    <p:extLst>
      <p:ext uri="{BB962C8B-B14F-4D97-AF65-F5344CB8AC3E}">
        <p14:creationId xmlns:p14="http://schemas.microsoft.com/office/powerpoint/2010/main" val="26741576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1257300" y="295723"/>
            <a:ext cx="6629400" cy="617884"/>
          </a:xfrm>
        </p:spPr>
        <p:txBody>
          <a:bodyPr>
            <a:normAutofit fontScale="90000"/>
          </a:bodyPr>
          <a:lstStyle/>
          <a:p>
            <a:r>
              <a:rPr lang="en-US"/>
              <a:t>Scored Review Criteria - Overall: Approach</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495646"/>
            <a:ext cx="8229600" cy="4860704"/>
          </a:xfrm>
        </p:spPr>
        <p:txBody>
          <a:bodyPr>
            <a:normAutofit lnSpcReduction="10000"/>
          </a:bodyPr>
          <a:lstStyle/>
          <a:p>
            <a:pPr algn="l"/>
            <a:r>
              <a:rPr lang="en-US" b="0" i="0">
                <a:solidFill>
                  <a:srgbClr val="000000"/>
                </a:solidFill>
                <a:effectLst/>
              </a:rPr>
              <a:t>To what extent does the overall approach demonstrate a clear understanding of the challenges to supporting Cooperatives with varying skills, experiences, and resources?</a:t>
            </a:r>
          </a:p>
          <a:p>
            <a:pPr algn="l"/>
            <a:r>
              <a:rPr lang="en-US" b="0" i="0">
                <a:solidFill>
                  <a:srgbClr val="000000"/>
                </a:solidFill>
                <a:effectLst/>
              </a:rPr>
              <a:t>How effective is the approach for developing and delivering TA to the Cooperatives?</a:t>
            </a:r>
          </a:p>
          <a:p>
            <a:pPr algn="l"/>
            <a:r>
              <a:rPr lang="en-US" b="0" i="0">
                <a:solidFill>
                  <a:srgbClr val="000000"/>
                </a:solidFill>
                <a:effectLst/>
              </a:rPr>
              <a:t>To what extent will the approach for convening and facilitating learning networks result in building meaningful relationships, peer-to-peer learning and problem solving among Cooperative participants?</a:t>
            </a:r>
          </a:p>
          <a:p>
            <a:pPr marL="0" indent="0">
              <a:buNone/>
            </a:pPr>
            <a:endParaRPr lang="en-US"/>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53</a:t>
            </a:fld>
            <a:endParaRPr lang="en-US"/>
          </a:p>
        </p:txBody>
      </p:sp>
    </p:spTree>
    <p:extLst>
      <p:ext uri="{BB962C8B-B14F-4D97-AF65-F5344CB8AC3E}">
        <p14:creationId xmlns:p14="http://schemas.microsoft.com/office/powerpoint/2010/main" val="28262667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Scored Review Criteria - Overall: Approach (cont’d)</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a:lstStyle/>
          <a:p>
            <a:pPr algn="l"/>
            <a:r>
              <a:rPr lang="en-US" b="0" i="0">
                <a:solidFill>
                  <a:srgbClr val="000000"/>
                </a:solidFill>
                <a:effectLst/>
                <a:latin typeface="+mj-lt"/>
              </a:rPr>
              <a:t>Is the approach for communicating and disseminating information to promote the Cooperatives’ work evidence-based, and how well does it describe multiple audiences for this work?</a:t>
            </a:r>
          </a:p>
          <a:p>
            <a:pPr algn="l"/>
            <a:r>
              <a:rPr lang="en-US" b="0" i="0">
                <a:solidFill>
                  <a:srgbClr val="000000"/>
                </a:solidFill>
                <a:effectLst/>
                <a:latin typeface="+mj-lt"/>
              </a:rPr>
              <a:t>Based on the proposed leadership and management plan, how likely is it that this applicant will be an effective leader of the NCC?</a:t>
            </a: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54</a:t>
            </a:fld>
            <a:endParaRPr lang="en-US"/>
          </a:p>
        </p:txBody>
      </p:sp>
    </p:spTree>
    <p:extLst>
      <p:ext uri="{BB962C8B-B14F-4D97-AF65-F5344CB8AC3E}">
        <p14:creationId xmlns:p14="http://schemas.microsoft.com/office/powerpoint/2010/main" val="25325375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A4A5D-FC96-8425-73CE-86E1A845A458}"/>
              </a:ext>
            </a:extLst>
          </p:cNvPr>
          <p:cNvSpPr>
            <a:spLocks noGrp="1"/>
          </p:cNvSpPr>
          <p:nvPr>
            <p:ph type="title"/>
          </p:nvPr>
        </p:nvSpPr>
        <p:spPr/>
        <p:txBody>
          <a:bodyPr>
            <a:normAutofit fontScale="90000"/>
          </a:bodyPr>
          <a:lstStyle/>
          <a:p>
            <a:r>
              <a:rPr lang="en-US"/>
              <a:t>Scored Standard Review Criteria – Overall: Environment</a:t>
            </a:r>
          </a:p>
        </p:txBody>
      </p:sp>
      <p:sp>
        <p:nvSpPr>
          <p:cNvPr id="3" name="Slide Number Placeholder 2">
            <a:extLst>
              <a:ext uri="{FF2B5EF4-FFF2-40B4-BE49-F238E27FC236}">
                <a16:creationId xmlns:a16="http://schemas.microsoft.com/office/drawing/2014/main" id="{F6C0831A-A1EB-18B3-59AB-0CD778FF312D}"/>
              </a:ext>
            </a:extLst>
          </p:cNvPr>
          <p:cNvSpPr>
            <a:spLocks noGrp="1"/>
          </p:cNvSpPr>
          <p:nvPr>
            <p:ph type="sldNum" sz="quarter" idx="10"/>
          </p:nvPr>
        </p:nvSpPr>
        <p:spPr/>
        <p:txBody>
          <a:bodyPr/>
          <a:lstStyle/>
          <a:p>
            <a:fld id="{85F5B7A5-34A7-4AB0-A34F-A4DF2002FA98}" type="slidenum">
              <a:rPr lang="en-US" smtClean="0"/>
              <a:t>55</a:t>
            </a:fld>
            <a:endParaRPr lang="en-US"/>
          </a:p>
        </p:txBody>
      </p:sp>
      <p:graphicFrame>
        <p:nvGraphicFramePr>
          <p:cNvPr id="4" name="Table 4">
            <a:extLst>
              <a:ext uri="{FF2B5EF4-FFF2-40B4-BE49-F238E27FC236}">
                <a16:creationId xmlns:a16="http://schemas.microsoft.com/office/drawing/2014/main" id="{117177B5-7C25-4BBF-C67B-2C777E1F09CC}"/>
              </a:ext>
            </a:extLst>
          </p:cNvPr>
          <p:cNvGraphicFramePr>
            <a:graphicFrameLocks noGrp="1"/>
          </p:cNvGraphicFramePr>
          <p:nvPr>
            <p:extLst>
              <p:ext uri="{D42A27DB-BD31-4B8C-83A1-F6EECF244321}">
                <p14:modId xmlns:p14="http://schemas.microsoft.com/office/powerpoint/2010/main" val="2620067718"/>
              </p:ext>
            </p:extLst>
          </p:nvPr>
        </p:nvGraphicFramePr>
        <p:xfrm>
          <a:off x="719571" y="1282397"/>
          <a:ext cx="7704857" cy="2621280"/>
        </p:xfrm>
        <a:graphic>
          <a:graphicData uri="http://schemas.openxmlformats.org/drawingml/2006/table">
            <a:tbl>
              <a:tblPr firstRow="1" bandRow="1">
                <a:tableStyleId>{00A15C55-8517-42AA-B614-E9B94910E393}</a:tableStyleId>
              </a:tblPr>
              <a:tblGrid>
                <a:gridCol w="7704857">
                  <a:extLst>
                    <a:ext uri="{9D8B030D-6E8A-4147-A177-3AD203B41FA5}">
                      <a16:colId xmlns:a16="http://schemas.microsoft.com/office/drawing/2014/main" val="1034827586"/>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kern="1200">
                          <a:solidFill>
                            <a:schemeClr val="tx1"/>
                          </a:solidFill>
                          <a:latin typeface="+mn-lt"/>
                          <a:ea typeface="+mn-ea"/>
                          <a:cs typeface="+mn-cs"/>
                        </a:rPr>
                        <a:t>Environment</a:t>
                      </a:r>
                    </a:p>
                  </a:txBody>
                  <a:tcPr/>
                </a:tc>
                <a:extLst>
                  <a:ext uri="{0D108BD9-81ED-4DB2-BD59-A6C34878D82A}">
                    <a16:rowId xmlns:a16="http://schemas.microsoft.com/office/drawing/2014/main" val="442175059"/>
                  </a:ext>
                </a:extLst>
              </a:tr>
              <a:tr h="370840">
                <a:tc>
                  <a:txBody>
                    <a:bodyPr/>
                    <a:lstStyle/>
                    <a:p>
                      <a:pPr marL="137160" indent="-13716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Will the scientific environment in which the work will be done contribute to the probability of success? </a:t>
                      </a:r>
                    </a:p>
                    <a:p>
                      <a:pPr marL="137160" indent="-13716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Are the institutional support, equipment and other physical resources available to the investigators adequate for the project proposed? </a:t>
                      </a:r>
                    </a:p>
                    <a:p>
                      <a:pPr marL="137160" indent="-137160" algn="l" defTabSz="914400" rtl="0" eaLnBrk="1" latinLnBrk="0" hangingPunct="1">
                        <a:buFont typeface="Arial" panose="020B0604020202020204" pitchFamily="34" charset="0"/>
                        <a:buChar char="•"/>
                      </a:pPr>
                      <a:r>
                        <a:rPr lang="en-US" sz="2000" kern="1200" dirty="0">
                          <a:solidFill>
                            <a:schemeClr val="dk1"/>
                          </a:solidFill>
                          <a:latin typeface="+mn-lt"/>
                          <a:ea typeface="+mn-ea"/>
                          <a:cs typeface="+mn-cs"/>
                        </a:rPr>
                        <a:t>Will the Center benefit from unique features of the scientific environment, subject populations, or collaborative arrangements? </a:t>
                      </a:r>
                    </a:p>
                  </a:txBody>
                  <a:tcPr/>
                </a:tc>
                <a:extLst>
                  <a:ext uri="{0D108BD9-81ED-4DB2-BD59-A6C34878D82A}">
                    <a16:rowId xmlns:a16="http://schemas.microsoft.com/office/drawing/2014/main" val="4028484545"/>
                  </a:ext>
                </a:extLst>
              </a:tr>
            </a:tbl>
          </a:graphicData>
        </a:graphic>
      </p:graphicFrame>
    </p:spTree>
    <p:extLst>
      <p:ext uri="{BB962C8B-B14F-4D97-AF65-F5344CB8AC3E}">
        <p14:creationId xmlns:p14="http://schemas.microsoft.com/office/powerpoint/2010/main" val="18289005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Scored Review Criteria - Overall: Environment</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a:normAutofit/>
          </a:bodyPr>
          <a:lstStyle/>
          <a:p>
            <a:r>
              <a:rPr lang="en-US"/>
              <a:t>To what extent do letters of support from collaborating organizations and individuals indicate substantial engagement and document specific contributions of the partner during the proposed collaboration? </a:t>
            </a:r>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56</a:t>
            </a:fld>
            <a:endParaRPr lang="en-US"/>
          </a:p>
        </p:txBody>
      </p:sp>
    </p:spTree>
    <p:extLst>
      <p:ext uri="{BB962C8B-B14F-4D97-AF65-F5344CB8AC3E}">
        <p14:creationId xmlns:p14="http://schemas.microsoft.com/office/powerpoint/2010/main" val="30864623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552450" y="228600"/>
            <a:ext cx="7258050" cy="617884"/>
          </a:xfrm>
        </p:spPr>
        <p:txBody>
          <a:bodyPr>
            <a:noAutofit/>
          </a:bodyPr>
          <a:lstStyle/>
          <a:p>
            <a:r>
              <a:rPr lang="en-US" sz="3200"/>
              <a:t>Scored Review Criteria: Supporting HES Cooperatives</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a:lstStyle/>
          <a:p>
            <a:pPr marR="0">
              <a:spcAft>
                <a:spcPts val="0"/>
              </a:spcAft>
            </a:pPr>
            <a:r>
              <a:rPr lang="en-US"/>
              <a:t>Does the approach for supporting the healthcare extension Cooperatives clearly describe strategies and activities to accomplish the goals and objectives of the NCC?</a:t>
            </a:r>
          </a:p>
          <a:p>
            <a:pPr marR="0">
              <a:spcAft>
                <a:spcPts val="0"/>
              </a:spcAft>
            </a:pPr>
            <a:r>
              <a:rPr lang="en-US"/>
              <a:t>Does the approach for supporting the healthcare extension Cooperatives fulfill the requirement to cooperate and collaborate with the Cooperatives and NEC?</a:t>
            </a: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57</a:t>
            </a:fld>
            <a:endParaRPr lang="en-US"/>
          </a:p>
        </p:txBody>
      </p:sp>
    </p:spTree>
    <p:extLst>
      <p:ext uri="{BB962C8B-B14F-4D97-AF65-F5344CB8AC3E}">
        <p14:creationId xmlns:p14="http://schemas.microsoft.com/office/powerpoint/2010/main" val="17465191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609600" y="304800"/>
            <a:ext cx="7277100" cy="617884"/>
          </a:xfrm>
        </p:spPr>
        <p:txBody>
          <a:bodyPr>
            <a:normAutofit fontScale="90000"/>
          </a:bodyPr>
          <a:lstStyle/>
          <a:p>
            <a:br>
              <a:rPr lang="en-US"/>
            </a:br>
            <a:r>
              <a:rPr lang="en-US"/>
              <a:t>Additional Review Criteria – Overall Unscored</a:t>
            </a:r>
            <a:br>
              <a:rPr lang="en-US">
                <a:cs typeface="Arial"/>
              </a:rPr>
            </a:br>
            <a:endParaRPr lang="en-US"/>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vert="horz" lIns="91440" tIns="45720" rIns="91440" bIns="45720" rtlCol="0" anchor="t">
            <a:normAutofit/>
          </a:bodyPr>
          <a:lstStyle/>
          <a:p>
            <a:pPr indent="-337820"/>
            <a:r>
              <a:rPr lang="en-US"/>
              <a:t>Protections for Human Subjects</a:t>
            </a:r>
            <a:endParaRPr lang="en-US">
              <a:cs typeface="Arial"/>
            </a:endParaRPr>
          </a:p>
          <a:p>
            <a:pPr indent="-337820"/>
            <a:r>
              <a:rPr lang="en-US"/>
              <a:t>Inclusion of Priority Populations</a:t>
            </a:r>
            <a:endParaRPr lang="en-US">
              <a:cs typeface="Arial"/>
            </a:endParaRPr>
          </a:p>
          <a:p>
            <a:pPr indent="-337820"/>
            <a:r>
              <a:rPr lang="en-US"/>
              <a:t>Degree of Responsiveness</a:t>
            </a:r>
            <a:endParaRPr lang="en-US">
              <a:cs typeface="Arial"/>
            </a:endParaRPr>
          </a:p>
          <a:p>
            <a:pPr indent="-337820"/>
            <a:r>
              <a:rPr lang="en-US"/>
              <a:t>Budget and Period of Support</a:t>
            </a:r>
            <a:endParaRPr lang="en-US">
              <a:cs typeface="Arial"/>
            </a:endParaRP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58</a:t>
            </a:fld>
            <a:endParaRPr lang="en-US"/>
          </a:p>
        </p:txBody>
      </p:sp>
    </p:spTree>
    <p:extLst>
      <p:ext uri="{BB962C8B-B14F-4D97-AF65-F5344CB8AC3E}">
        <p14:creationId xmlns:p14="http://schemas.microsoft.com/office/powerpoint/2010/main" val="4076687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609600" y="304800"/>
            <a:ext cx="7277100" cy="617884"/>
          </a:xfrm>
        </p:spPr>
        <p:txBody>
          <a:bodyPr>
            <a:noAutofit/>
          </a:bodyPr>
          <a:lstStyle/>
          <a:p>
            <a:r>
              <a:rPr lang="en-US" sz="3200"/>
              <a:t>Additional Review Considerations – Overall Unscored</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vert="horz" lIns="91440" tIns="45720" rIns="91440" bIns="45720" rtlCol="0" anchor="t">
            <a:normAutofit/>
          </a:bodyPr>
          <a:lstStyle/>
          <a:p>
            <a:pPr indent="-337820"/>
            <a:r>
              <a:rPr lang="en-US">
                <a:cs typeface="Arial"/>
              </a:rPr>
              <a:t>Resource Sharing Plans</a:t>
            </a:r>
          </a:p>
          <a:p>
            <a:pPr indent="-337820"/>
            <a:r>
              <a:rPr lang="en-US">
                <a:cs typeface="Arial"/>
              </a:rPr>
              <a:t>Data Management Plan</a:t>
            </a: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59</a:t>
            </a:fld>
            <a:endParaRPr lang="en-US"/>
          </a:p>
        </p:txBody>
      </p:sp>
    </p:spTree>
    <p:extLst>
      <p:ext uri="{BB962C8B-B14F-4D97-AF65-F5344CB8AC3E}">
        <p14:creationId xmlns:p14="http://schemas.microsoft.com/office/powerpoint/2010/main" val="1975369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Autofit/>
          </a:bodyPr>
          <a:lstStyle/>
          <a:p>
            <a:r>
              <a:rPr lang="en-US" b="1" i="0" u="none" strike="noStrike">
                <a:solidFill>
                  <a:srgbClr val="FFFFFF"/>
                </a:solidFill>
                <a:effectLst/>
                <a:latin typeface="Arial" panose="020B0604020202020204" pitchFamily="34" charset="0"/>
              </a:rPr>
              <a:t>AHRQ Staff</a:t>
            </a:r>
            <a:endParaRPr lang="en-US"/>
          </a:p>
        </p:txBody>
      </p:sp>
      <p:graphicFrame>
        <p:nvGraphicFramePr>
          <p:cNvPr id="6" name="Table 6">
            <a:extLst>
              <a:ext uri="{FF2B5EF4-FFF2-40B4-BE49-F238E27FC236}">
                <a16:creationId xmlns:a16="http://schemas.microsoft.com/office/drawing/2014/main" id="{4472AA7B-2436-6B75-9C99-F54888A671E9}"/>
              </a:ext>
            </a:extLst>
          </p:cNvPr>
          <p:cNvGraphicFramePr>
            <a:graphicFrameLocks noGrp="1"/>
          </p:cNvGraphicFramePr>
          <p:nvPr>
            <p:ph idx="1"/>
            <p:extLst>
              <p:ext uri="{D42A27DB-BD31-4B8C-83A1-F6EECF244321}">
                <p14:modId xmlns:p14="http://schemas.microsoft.com/office/powerpoint/2010/main" val="1437151508"/>
              </p:ext>
            </p:extLst>
          </p:nvPr>
        </p:nvGraphicFramePr>
        <p:xfrm>
          <a:off x="271463" y="1607127"/>
          <a:ext cx="8601074" cy="3662680"/>
        </p:xfrm>
        <a:graphic>
          <a:graphicData uri="http://schemas.openxmlformats.org/drawingml/2006/table">
            <a:tbl>
              <a:tblPr firstRow="1" bandRow="1">
                <a:tableStyleId>{00A15C55-8517-42AA-B614-E9B94910E393}</a:tableStyleId>
              </a:tblPr>
              <a:tblGrid>
                <a:gridCol w="2547504">
                  <a:extLst>
                    <a:ext uri="{9D8B030D-6E8A-4147-A177-3AD203B41FA5}">
                      <a16:colId xmlns:a16="http://schemas.microsoft.com/office/drawing/2014/main" val="2280077143"/>
                    </a:ext>
                  </a:extLst>
                </a:gridCol>
                <a:gridCol w="2769102">
                  <a:extLst>
                    <a:ext uri="{9D8B030D-6E8A-4147-A177-3AD203B41FA5}">
                      <a16:colId xmlns:a16="http://schemas.microsoft.com/office/drawing/2014/main" val="4024042857"/>
                    </a:ext>
                  </a:extLst>
                </a:gridCol>
                <a:gridCol w="3284468">
                  <a:extLst>
                    <a:ext uri="{9D8B030D-6E8A-4147-A177-3AD203B41FA5}">
                      <a16:colId xmlns:a16="http://schemas.microsoft.com/office/drawing/2014/main" val="158268007"/>
                    </a:ext>
                  </a:extLst>
                </a:gridCol>
              </a:tblGrid>
              <a:tr h="370840">
                <a:tc>
                  <a:txBody>
                    <a:bodyPr/>
                    <a:lstStyle/>
                    <a:p>
                      <a:r>
                        <a:rPr lang="en-US"/>
                        <a:t>Role</a:t>
                      </a:r>
                    </a:p>
                  </a:txBody>
                  <a:tcPr/>
                </a:tc>
                <a:tc>
                  <a:txBody>
                    <a:bodyPr/>
                    <a:lstStyle/>
                    <a:p>
                      <a:r>
                        <a:rPr lang="en-US"/>
                        <a:t>Staff</a:t>
                      </a:r>
                    </a:p>
                  </a:txBody>
                  <a:tcPr/>
                </a:tc>
                <a:tc>
                  <a:txBody>
                    <a:bodyPr/>
                    <a:lstStyle/>
                    <a:p>
                      <a:r>
                        <a:rPr lang="en-US"/>
                        <a:t>Contact</a:t>
                      </a:r>
                    </a:p>
                  </a:txBody>
                  <a:tcPr/>
                </a:tc>
                <a:extLst>
                  <a:ext uri="{0D108BD9-81ED-4DB2-BD59-A6C34878D82A}">
                    <a16:rowId xmlns:a16="http://schemas.microsoft.com/office/drawing/2014/main" val="339314432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a:ea typeface="+mn-ea"/>
                          <a:cs typeface="+mn-cs"/>
                        </a:rPr>
                        <a:t>Scientific/Research Contact, NCC</a:t>
                      </a:r>
                    </a:p>
                  </a:txBody>
                  <a:tcPr/>
                </a:tc>
                <a:tc>
                  <a:txBody>
                    <a:bodyPr/>
                    <a:lstStyle/>
                    <a:p>
                      <a:r>
                        <a:rPr lang="en-US" sz="1800"/>
                        <a:t>Jan De La Mare, </a:t>
                      </a:r>
                      <a:r>
                        <a:rPr lang="en-US" sz="1800" b="0"/>
                        <a:t>MPAff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a:t>Jenny Schnaier, MA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a:t>Center for Evidence and Practice Improvement</a:t>
                      </a:r>
                      <a:r>
                        <a:rPr lang="en-US" sz="1800" b="0"/>
                        <a:t> </a:t>
                      </a:r>
                      <a:endParaRPr lang="en-US" sz="1800"/>
                    </a:p>
                  </a:txBody>
                  <a:tcPr/>
                </a:tc>
                <a:tc>
                  <a:txBody>
                    <a:bodyPr/>
                    <a:lstStyle/>
                    <a:p>
                      <a:r>
                        <a:rPr lang="en-US" sz="1800" u="sng" kern="1200">
                          <a:solidFill>
                            <a:schemeClr val="dk1"/>
                          </a:solidFill>
                          <a:effectLst/>
                          <a:latin typeface="+mn-lt"/>
                          <a:ea typeface="+mn-ea"/>
                          <a:cs typeface="+mn-cs"/>
                          <a:hlinkClick r:id="rId3"/>
                        </a:rPr>
                        <a:t>AHRQ_HES@ahrq.hhs.gov</a:t>
                      </a:r>
                      <a:endParaRPr lang="en-US" sz="1800"/>
                    </a:p>
                  </a:txBody>
                  <a:tcPr/>
                </a:tc>
                <a:extLst>
                  <a:ext uri="{0D108BD9-81ED-4DB2-BD59-A6C34878D82A}">
                    <a16:rowId xmlns:a16="http://schemas.microsoft.com/office/drawing/2014/main" val="25097749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a:ea typeface="+mn-ea"/>
                          <a:cs typeface="+mn-cs"/>
                        </a:rPr>
                        <a:t>Peer Review Contact </a:t>
                      </a:r>
                    </a:p>
                  </a:txBody>
                  <a:tcPr/>
                </a:tc>
                <a:tc>
                  <a:txBody>
                    <a:bodyPr/>
                    <a:lstStyle/>
                    <a:p>
                      <a:r>
                        <a:rPr lang="en-US" sz="1800"/>
                        <a:t>Xavier Bogle, PhD</a:t>
                      </a:r>
                    </a:p>
                    <a:p>
                      <a:r>
                        <a:rPr lang="en-US" sz="1800"/>
                        <a:t>Office of Extramural Research, Education, and Priority Populations</a:t>
                      </a:r>
                    </a:p>
                  </a:txBody>
                  <a:tcPr/>
                </a:tc>
                <a:tc>
                  <a:txBody>
                    <a:bodyPr/>
                    <a:lstStyle/>
                    <a:p>
                      <a:r>
                        <a:rPr lang="en-US" sz="1800">
                          <a:hlinkClick r:id="rId4"/>
                        </a:rPr>
                        <a:t>DSR@ahrq.hss.gov</a:t>
                      </a:r>
                      <a:r>
                        <a:rPr lang="en-US" sz="1800"/>
                        <a:t> </a:t>
                      </a:r>
                    </a:p>
                  </a:txBody>
                  <a:tcPr/>
                </a:tc>
                <a:extLst>
                  <a:ext uri="{0D108BD9-81ED-4DB2-BD59-A6C34878D82A}">
                    <a16:rowId xmlns:a16="http://schemas.microsoft.com/office/drawing/2014/main" val="377515176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t>Division of Grants Management Contact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t>Janene Dyson</a:t>
                      </a:r>
                    </a:p>
                    <a:p>
                      <a:r>
                        <a:rPr lang="en-US" sz="1800"/>
                        <a:t>Division of Grants Management</a:t>
                      </a:r>
                      <a:endParaRPr lang="en-US"/>
                    </a:p>
                  </a:txBody>
                  <a:tcPr/>
                </a:tc>
                <a:tc>
                  <a:txBody>
                    <a:bodyPr/>
                    <a:lstStyle/>
                    <a:p>
                      <a:r>
                        <a:rPr lang="en-US" sz="1800" dirty="0">
                          <a:hlinkClick r:id="rId5"/>
                        </a:rPr>
                        <a:t>Janene.dyson@ahrq.hhs.gov</a:t>
                      </a:r>
                      <a:endParaRPr lang="en-US" sz="1800" dirty="0"/>
                    </a:p>
                    <a:p>
                      <a:endParaRPr lang="en-US" sz="1800" dirty="0"/>
                    </a:p>
                  </a:txBody>
                  <a:tcPr/>
                </a:tc>
                <a:extLst>
                  <a:ext uri="{0D108BD9-81ED-4DB2-BD59-A6C34878D82A}">
                    <a16:rowId xmlns:a16="http://schemas.microsoft.com/office/drawing/2014/main" val="3726114541"/>
                  </a:ext>
                </a:extLst>
              </a:tr>
            </a:tbl>
          </a:graphicData>
        </a:graphic>
      </p:graphicFrame>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6</a:t>
            </a:fld>
            <a:endParaRPr lang="en-US"/>
          </a:p>
        </p:txBody>
      </p:sp>
    </p:spTree>
    <p:extLst>
      <p:ext uri="{BB962C8B-B14F-4D97-AF65-F5344CB8AC3E}">
        <p14:creationId xmlns:p14="http://schemas.microsoft.com/office/powerpoint/2010/main" val="6291318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cs typeface="Arial"/>
              </a:rPr>
              <a:t>Review and Selection Process</a:t>
            </a:r>
            <a:endParaRPr lang="en-US"/>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595422" y="1524000"/>
            <a:ext cx="7919927" cy="4525963"/>
          </a:xfrm>
        </p:spPr>
        <p:txBody>
          <a:bodyPr>
            <a:normAutofit lnSpcReduction="10000"/>
          </a:bodyPr>
          <a:lstStyle/>
          <a:p>
            <a:pPr marR="0">
              <a:spcAft>
                <a:spcPts val="0"/>
              </a:spcAft>
            </a:pPr>
            <a:r>
              <a:rPr lang="en-US"/>
              <a:t>The following will be considered in making funding decisions:</a:t>
            </a:r>
          </a:p>
          <a:p>
            <a:pPr lvl="1"/>
            <a:r>
              <a:rPr lang="en-US"/>
              <a:t>Scientific and technical merit of the proposed project as determined by scientific peer review.</a:t>
            </a:r>
          </a:p>
          <a:p>
            <a:pPr lvl="1"/>
            <a:r>
              <a:rPr lang="en-US"/>
              <a:t>Availability of funds.</a:t>
            </a:r>
          </a:p>
          <a:p>
            <a:pPr lvl="1"/>
            <a:r>
              <a:rPr lang="en-US"/>
              <a:t>Responsiveness to goals and objectives of the NOFO.</a:t>
            </a:r>
          </a:p>
          <a:p>
            <a:pPr lvl="1"/>
            <a:r>
              <a:rPr lang="en-US"/>
              <a:t>Relevance and fit within AHRQ research priorities, as well as overall programmatic and geographic balance of the proposed project to program priorities.</a:t>
            </a: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60</a:t>
            </a:fld>
            <a:endParaRPr lang="en-US"/>
          </a:p>
        </p:txBody>
      </p:sp>
    </p:spTree>
    <p:extLst>
      <p:ext uri="{BB962C8B-B14F-4D97-AF65-F5344CB8AC3E}">
        <p14:creationId xmlns:p14="http://schemas.microsoft.com/office/powerpoint/2010/main" val="24908302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457200" y="304800"/>
            <a:ext cx="7429500" cy="617884"/>
          </a:xfrm>
        </p:spPr>
        <p:txBody>
          <a:bodyPr>
            <a:normAutofit fontScale="90000"/>
          </a:bodyPr>
          <a:lstStyle/>
          <a:p>
            <a:r>
              <a:rPr lang="en-US"/>
              <a:t>Required Performance Measures</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61</a:t>
            </a:fld>
            <a:endParaRPr lang="en-US"/>
          </a:p>
        </p:txBody>
      </p:sp>
      <p:graphicFrame>
        <p:nvGraphicFramePr>
          <p:cNvPr id="5" name="Content Placeholder 4">
            <a:extLst>
              <a:ext uri="{FF2B5EF4-FFF2-40B4-BE49-F238E27FC236}">
                <a16:creationId xmlns:a16="http://schemas.microsoft.com/office/drawing/2014/main" id="{806F0071-D37B-21D3-56A2-7354569526C3}"/>
              </a:ext>
            </a:extLst>
          </p:cNvPr>
          <p:cNvGraphicFramePr>
            <a:graphicFrameLocks/>
          </p:cNvGraphicFramePr>
          <p:nvPr>
            <p:extLst>
              <p:ext uri="{D42A27DB-BD31-4B8C-83A1-F6EECF244321}">
                <p14:modId xmlns:p14="http://schemas.microsoft.com/office/powerpoint/2010/main" val="1698229768"/>
              </p:ext>
            </p:extLst>
          </p:nvPr>
        </p:nvGraphicFramePr>
        <p:xfrm>
          <a:off x="381000" y="1474257"/>
          <a:ext cx="8382000" cy="4171114"/>
        </p:xfrm>
        <a:graphic>
          <a:graphicData uri="http://schemas.openxmlformats.org/drawingml/2006/table">
            <a:tbl>
              <a:tblPr firstRow="1" bandRow="1">
                <a:tableStyleId>{00A15C55-8517-42AA-B614-E9B94910E393}</a:tableStyleId>
              </a:tblPr>
              <a:tblGrid>
                <a:gridCol w="1334095">
                  <a:extLst>
                    <a:ext uri="{9D8B030D-6E8A-4147-A177-3AD203B41FA5}">
                      <a16:colId xmlns:a16="http://schemas.microsoft.com/office/drawing/2014/main" val="3918780658"/>
                    </a:ext>
                  </a:extLst>
                </a:gridCol>
                <a:gridCol w="2068407">
                  <a:extLst>
                    <a:ext uri="{9D8B030D-6E8A-4147-A177-3AD203B41FA5}">
                      <a16:colId xmlns:a16="http://schemas.microsoft.com/office/drawing/2014/main" val="1777311353"/>
                    </a:ext>
                  </a:extLst>
                </a:gridCol>
                <a:gridCol w="4979498">
                  <a:extLst>
                    <a:ext uri="{9D8B030D-6E8A-4147-A177-3AD203B41FA5}">
                      <a16:colId xmlns:a16="http://schemas.microsoft.com/office/drawing/2014/main" val="91399717"/>
                    </a:ext>
                  </a:extLst>
                </a:gridCol>
              </a:tblGrid>
              <a:tr h="753771">
                <a:tc>
                  <a:txBody>
                    <a:bodyPr/>
                    <a:lstStyle/>
                    <a:p>
                      <a:pPr algn="l"/>
                      <a:r>
                        <a:rPr lang="en-US" sz="2000"/>
                        <a:t>Measure Domain</a:t>
                      </a:r>
                    </a:p>
                  </a:txBody>
                  <a:tcPr/>
                </a:tc>
                <a:tc>
                  <a:txBody>
                    <a:bodyPr/>
                    <a:lstStyle/>
                    <a:p>
                      <a:pPr algn="l"/>
                      <a:r>
                        <a:rPr lang="en-US" sz="2000"/>
                        <a:t>Question</a:t>
                      </a:r>
                    </a:p>
                  </a:txBody>
                  <a:tcPr/>
                </a:tc>
                <a:tc>
                  <a:txBody>
                    <a:bodyPr/>
                    <a:lstStyle/>
                    <a:p>
                      <a:pPr algn="l"/>
                      <a:r>
                        <a:rPr lang="en-US" sz="2000"/>
                        <a:t>Measure</a:t>
                      </a:r>
                    </a:p>
                  </a:txBody>
                  <a:tcPr/>
                </a:tc>
                <a:extLst>
                  <a:ext uri="{0D108BD9-81ED-4DB2-BD59-A6C34878D82A}">
                    <a16:rowId xmlns:a16="http://schemas.microsoft.com/office/drawing/2014/main" val="3676306182"/>
                  </a:ext>
                </a:extLst>
              </a:tr>
              <a:tr h="793880">
                <a:tc rowSpan="4">
                  <a:txBody>
                    <a:bodyPr/>
                    <a:lstStyle/>
                    <a:p>
                      <a:r>
                        <a:rPr lang="en-US" sz="1800" b="1"/>
                        <a:t>Reach</a:t>
                      </a:r>
                    </a:p>
                    <a:p>
                      <a:endParaRPr lang="en-US" sz="1800" b="1"/>
                    </a:p>
                  </a:txBody>
                  <a:tcPr/>
                </a:tc>
                <a:tc rowSpan="4">
                  <a:txBody>
                    <a:bodyPr/>
                    <a:lstStyle/>
                    <a:p>
                      <a:r>
                        <a:rPr lang="en-US" sz="1800"/>
                        <a:t>Who was reached by the project?</a:t>
                      </a:r>
                    </a:p>
                    <a:p>
                      <a:endParaRPr lang="en-US" sz="1800"/>
                    </a:p>
                    <a:p>
                      <a:endParaRPr lang="en-US" sz="1800"/>
                    </a:p>
                    <a:p>
                      <a:endParaRPr lang="en-US" sz="18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effectLst/>
                        </a:rPr>
                        <a:t>How many technical assistance activities did the NCC provide for the Cooperatives? </a:t>
                      </a:r>
                    </a:p>
                  </a:txBody>
                  <a:tcPr/>
                </a:tc>
                <a:extLst>
                  <a:ext uri="{0D108BD9-81ED-4DB2-BD59-A6C34878D82A}">
                    <a16:rowId xmlns:a16="http://schemas.microsoft.com/office/drawing/2014/main" val="4261951816"/>
                  </a:ext>
                </a:extLst>
              </a:tr>
              <a:tr h="855437">
                <a:tc vMerge="1">
                  <a:txBody>
                    <a:bodyPr/>
                    <a:lstStyle/>
                    <a:p>
                      <a:endParaRPr lang="en-US" sz="2000"/>
                    </a:p>
                  </a:txBody>
                  <a:tcPr/>
                </a:tc>
                <a:tc vMerge="1">
                  <a:txBody>
                    <a:bodyPr/>
                    <a:lstStyle/>
                    <a:p>
                      <a:endParaRPr lang="en-US" sz="2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effectLst/>
                        </a:rPr>
                        <a:t>How many people/organizations participated in the NCC technical assistance activities?</a:t>
                      </a:r>
                      <a:endParaRPr lang="en-US" sz="1800" kern="1200">
                        <a:solidFill>
                          <a:schemeClr val="dk1"/>
                        </a:solidFill>
                        <a:effectLst/>
                        <a:latin typeface="+mn-lt"/>
                        <a:ea typeface="+mn-ea"/>
                        <a:cs typeface="+mn-cs"/>
                      </a:endParaRPr>
                    </a:p>
                  </a:txBody>
                  <a:tcPr/>
                </a:tc>
                <a:extLst>
                  <a:ext uri="{0D108BD9-81ED-4DB2-BD59-A6C34878D82A}">
                    <a16:rowId xmlns:a16="http://schemas.microsoft.com/office/drawing/2014/main" val="4157270622"/>
                  </a:ext>
                </a:extLst>
              </a:tr>
              <a:tr h="752074">
                <a:tc vMerge="1">
                  <a:txBody>
                    <a:bodyPr/>
                    <a:lstStyle/>
                    <a:p>
                      <a:endParaRPr lang="en-US" sz="2000"/>
                    </a:p>
                  </a:txBody>
                  <a:tcPr/>
                </a:tc>
                <a:tc vMerge="1">
                  <a:txBody>
                    <a:bodyPr/>
                    <a:lstStyle/>
                    <a:p>
                      <a:endParaRPr lang="en-US" sz="2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effectLst/>
                        </a:rPr>
                        <a:t>How many of the Cooperatives engaged with the NCC’s range of services? </a:t>
                      </a:r>
                      <a:endParaRPr lang="en-US" sz="1800">
                        <a:latin typeface="Arial"/>
                      </a:endParaRPr>
                    </a:p>
                  </a:txBody>
                  <a:tcPr/>
                </a:tc>
                <a:extLst>
                  <a:ext uri="{0D108BD9-81ED-4DB2-BD59-A6C34878D82A}">
                    <a16:rowId xmlns:a16="http://schemas.microsoft.com/office/drawing/2014/main" val="3328182479"/>
                  </a:ext>
                </a:extLst>
              </a:tr>
              <a:tr h="1015952">
                <a:tc vMerge="1">
                  <a:txBody>
                    <a:bodyPr/>
                    <a:lstStyle/>
                    <a:p>
                      <a:endParaRPr lang="en-US" sz="2000" b="1"/>
                    </a:p>
                  </a:txBody>
                  <a:tcPr/>
                </a:tc>
                <a:tc vMerge="1">
                  <a:txBody>
                    <a:bodyPr/>
                    <a:lstStyle/>
                    <a:p>
                      <a:endParaRPr lang="en-US" sz="2000"/>
                    </a:p>
                  </a:txBody>
                  <a:tcPr/>
                </a:tc>
                <a:tc>
                  <a:txBody>
                    <a:bodyPr/>
                    <a:lstStyle/>
                    <a:p>
                      <a:pPr lvl="0">
                        <a:buNone/>
                      </a:pPr>
                      <a:r>
                        <a:rPr lang="en-US" sz="1800" b="0" kern="1200" dirty="0">
                          <a:solidFill>
                            <a:schemeClr val="dk1"/>
                          </a:solidFill>
                          <a:effectLst/>
                        </a:rPr>
                        <a:t>How many communication/dissemination activities did the NCC provide for the Cooperatives?</a:t>
                      </a:r>
                      <a:endParaRPr lang="en-US" sz="1800" dirty="0">
                        <a:latin typeface="Arial"/>
                      </a:endParaRPr>
                    </a:p>
                  </a:txBody>
                  <a:tcPr/>
                </a:tc>
                <a:extLst>
                  <a:ext uri="{0D108BD9-81ED-4DB2-BD59-A6C34878D82A}">
                    <a16:rowId xmlns:a16="http://schemas.microsoft.com/office/drawing/2014/main" val="3570798258"/>
                  </a:ext>
                </a:extLst>
              </a:tr>
            </a:tbl>
          </a:graphicData>
        </a:graphic>
      </p:graphicFrame>
    </p:spTree>
    <p:extLst>
      <p:ext uri="{BB962C8B-B14F-4D97-AF65-F5344CB8AC3E}">
        <p14:creationId xmlns:p14="http://schemas.microsoft.com/office/powerpoint/2010/main" val="12597532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a:xfrm>
            <a:off x="457200" y="304800"/>
            <a:ext cx="7429500" cy="617884"/>
          </a:xfrm>
        </p:spPr>
        <p:txBody>
          <a:bodyPr>
            <a:normAutofit fontScale="90000"/>
          </a:bodyPr>
          <a:lstStyle/>
          <a:p>
            <a:r>
              <a:rPr lang="en-US" sz="3600">
                <a:cs typeface="Arial"/>
              </a:rPr>
              <a:t>Required Performance Measures</a:t>
            </a:r>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62</a:t>
            </a:fld>
            <a:endParaRPr lang="en-US"/>
          </a:p>
        </p:txBody>
      </p:sp>
      <p:graphicFrame>
        <p:nvGraphicFramePr>
          <p:cNvPr id="5" name="Content Placeholder 4">
            <a:extLst>
              <a:ext uri="{FF2B5EF4-FFF2-40B4-BE49-F238E27FC236}">
                <a16:creationId xmlns:a16="http://schemas.microsoft.com/office/drawing/2014/main" id="{B67D1E7C-B71D-9054-6DF3-F8DE7008D596}"/>
              </a:ext>
            </a:extLst>
          </p:cNvPr>
          <p:cNvGraphicFramePr>
            <a:graphicFrameLocks noGrp="1"/>
          </p:cNvGraphicFramePr>
          <p:nvPr>
            <p:ph idx="1"/>
            <p:extLst>
              <p:ext uri="{D42A27DB-BD31-4B8C-83A1-F6EECF244321}">
                <p14:modId xmlns:p14="http://schemas.microsoft.com/office/powerpoint/2010/main" val="342427040"/>
              </p:ext>
            </p:extLst>
          </p:nvPr>
        </p:nvGraphicFramePr>
        <p:xfrm>
          <a:off x="323850" y="1219200"/>
          <a:ext cx="8496300" cy="5062200"/>
        </p:xfrm>
        <a:graphic>
          <a:graphicData uri="http://schemas.openxmlformats.org/drawingml/2006/table">
            <a:tbl>
              <a:tblPr firstRow="1" bandRow="1">
                <a:tableStyleId>{00A15C55-8517-42AA-B614-E9B94910E393}</a:tableStyleId>
              </a:tblPr>
              <a:tblGrid>
                <a:gridCol w="1266992">
                  <a:extLst>
                    <a:ext uri="{9D8B030D-6E8A-4147-A177-3AD203B41FA5}">
                      <a16:colId xmlns:a16="http://schemas.microsoft.com/office/drawing/2014/main" val="3918780658"/>
                    </a:ext>
                  </a:extLst>
                </a:gridCol>
                <a:gridCol w="1937753">
                  <a:extLst>
                    <a:ext uri="{9D8B030D-6E8A-4147-A177-3AD203B41FA5}">
                      <a16:colId xmlns:a16="http://schemas.microsoft.com/office/drawing/2014/main" val="1777311353"/>
                    </a:ext>
                  </a:extLst>
                </a:gridCol>
                <a:gridCol w="5291555">
                  <a:extLst>
                    <a:ext uri="{9D8B030D-6E8A-4147-A177-3AD203B41FA5}">
                      <a16:colId xmlns:a16="http://schemas.microsoft.com/office/drawing/2014/main" val="91399717"/>
                    </a:ext>
                  </a:extLst>
                </a:gridCol>
              </a:tblGrid>
              <a:tr h="686718">
                <a:tc>
                  <a:txBody>
                    <a:bodyPr/>
                    <a:lstStyle/>
                    <a:p>
                      <a:pPr algn="l"/>
                      <a:r>
                        <a:rPr lang="en-US" sz="2000"/>
                        <a:t>Measure Domain</a:t>
                      </a:r>
                    </a:p>
                  </a:txBody>
                  <a:tcPr/>
                </a:tc>
                <a:tc>
                  <a:txBody>
                    <a:bodyPr/>
                    <a:lstStyle/>
                    <a:p>
                      <a:pPr algn="l"/>
                      <a:r>
                        <a:rPr lang="en-US" sz="2000"/>
                        <a:t>Question</a:t>
                      </a:r>
                    </a:p>
                  </a:txBody>
                  <a:tcPr/>
                </a:tc>
                <a:tc>
                  <a:txBody>
                    <a:bodyPr/>
                    <a:lstStyle/>
                    <a:p>
                      <a:pPr algn="l"/>
                      <a:r>
                        <a:rPr lang="en-US" sz="2000"/>
                        <a:t>Measure</a:t>
                      </a:r>
                    </a:p>
                  </a:txBody>
                  <a:tcPr/>
                </a:tc>
                <a:extLst>
                  <a:ext uri="{0D108BD9-81ED-4DB2-BD59-A6C34878D82A}">
                    <a16:rowId xmlns:a16="http://schemas.microsoft.com/office/drawing/2014/main" val="3676306182"/>
                  </a:ext>
                </a:extLst>
              </a:tr>
              <a:tr h="432930">
                <a:tc rowSpan="3">
                  <a:txBody>
                    <a:bodyPr/>
                    <a:lstStyle/>
                    <a:p>
                      <a:r>
                        <a:rPr lang="en-US" sz="1800" b="1"/>
                        <a:t>Process</a:t>
                      </a:r>
                    </a:p>
                  </a:txBody>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a:solidFill>
                            <a:schemeClr val="dk1"/>
                          </a:solidFill>
                          <a:effectLst/>
                        </a:rPr>
                        <a:t>What processes were evaluated, implemented, or improved because of this project?</a:t>
                      </a:r>
                      <a:endParaRPr lang="en-US" sz="1800" b="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effectLst/>
                        </a:rPr>
                        <a:t>How many learning networks were convened?</a:t>
                      </a:r>
                      <a:endParaRPr lang="en-US" sz="1800" kern="1200">
                        <a:solidFill>
                          <a:schemeClr val="dk1"/>
                        </a:solidFill>
                        <a:effectLst/>
                        <a:latin typeface="+mn-lt"/>
                        <a:ea typeface="+mn-ea"/>
                        <a:cs typeface="+mn-cs"/>
                      </a:endParaRPr>
                    </a:p>
                  </a:txBody>
                  <a:tcPr/>
                </a:tc>
                <a:extLst>
                  <a:ext uri="{0D108BD9-81ED-4DB2-BD59-A6C34878D82A}">
                    <a16:rowId xmlns:a16="http://schemas.microsoft.com/office/drawing/2014/main" val="98052600"/>
                  </a:ext>
                </a:extLst>
              </a:tr>
              <a:tr h="449179">
                <a:tc vMerge="1">
                  <a:txBody>
                    <a:bodyPr/>
                    <a:lstStyle/>
                    <a:p>
                      <a:endParaRPr lang="en-US"/>
                    </a:p>
                  </a:txBody>
                  <a:tcPr/>
                </a:tc>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effectLst/>
                        </a:rPr>
                        <a:t>What type of learning networks were convened?</a:t>
                      </a:r>
                      <a:endParaRPr lang="en-US" sz="1800" kern="1200">
                        <a:solidFill>
                          <a:schemeClr val="dk1"/>
                        </a:solidFill>
                        <a:effectLst/>
                        <a:latin typeface="+mn-lt"/>
                        <a:ea typeface="+mn-ea"/>
                        <a:cs typeface="+mn-cs"/>
                      </a:endParaRPr>
                    </a:p>
                  </a:txBody>
                  <a:tcPr/>
                </a:tc>
                <a:extLst>
                  <a:ext uri="{0D108BD9-81ED-4DB2-BD59-A6C34878D82A}">
                    <a16:rowId xmlns:a16="http://schemas.microsoft.com/office/drawing/2014/main" val="2395937569"/>
                  </a:ext>
                </a:extLst>
              </a:tr>
              <a:tr h="987931">
                <a:tc vMerge="1">
                  <a:txBody>
                    <a:bodyPr/>
                    <a:lstStyle/>
                    <a:p>
                      <a:endParaRPr lang="en-US" sz="2000"/>
                    </a:p>
                  </a:txBody>
                  <a:tcPr/>
                </a:tc>
                <a:tc vMerge="1">
                  <a:txBody>
                    <a:bodyPr/>
                    <a:lstStyle/>
                    <a:p>
                      <a:endParaRPr lang="en-US" sz="2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effectLst/>
                        </a:rPr>
                        <a:t>What evidence-based tools and resources did the NCC provide to facilitate the implementation of actionable knowledge in each Cooperative? </a:t>
                      </a:r>
                      <a:endParaRPr lang="en-US" sz="1800" kern="1200">
                        <a:solidFill>
                          <a:schemeClr val="dk1"/>
                        </a:solidFill>
                        <a:effectLst/>
                        <a:latin typeface="+mn-lt"/>
                        <a:ea typeface="+mn-ea"/>
                        <a:cs typeface="+mn-cs"/>
                      </a:endParaRPr>
                    </a:p>
                  </a:txBody>
                  <a:tcPr/>
                </a:tc>
                <a:extLst>
                  <a:ext uri="{0D108BD9-81ED-4DB2-BD59-A6C34878D82A}">
                    <a16:rowId xmlns:a16="http://schemas.microsoft.com/office/drawing/2014/main" val="1290243177"/>
                  </a:ext>
                </a:extLst>
              </a:tr>
              <a:tr h="895720">
                <a:tc rowSpan="2">
                  <a:txBody>
                    <a:bodyPr/>
                    <a:lstStyle/>
                    <a:p>
                      <a:r>
                        <a:rPr lang="en-US" sz="1800" b="1"/>
                        <a:t>Impact</a:t>
                      </a:r>
                    </a:p>
                  </a:txBody>
                  <a:tcPr/>
                </a:tc>
                <a:tc rowSpan="2">
                  <a:txBody>
                    <a:bodyPr/>
                    <a:lstStyle/>
                    <a:p>
                      <a:r>
                        <a:rPr lang="en-US" sz="1800"/>
                        <a:t>What was the impact of implemented strategies?</a:t>
                      </a:r>
                    </a:p>
                    <a:p>
                      <a:r>
                        <a:rPr lang="en-US" sz="1800"/>
                        <a:t>Who was reached?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effectLst/>
                        </a:rPr>
                        <a:t>How effective was the provision of technical assistance at improving the operations of each Cooperative? </a:t>
                      </a:r>
                      <a:endParaRPr lang="en-US" sz="1800" kern="1200">
                        <a:solidFill>
                          <a:schemeClr val="dk1"/>
                        </a:solidFill>
                        <a:effectLst/>
                        <a:latin typeface="+mn-lt"/>
                        <a:ea typeface="+mn-ea"/>
                        <a:cs typeface="+mn-cs"/>
                      </a:endParaRPr>
                    </a:p>
                  </a:txBody>
                  <a:tcPr/>
                </a:tc>
                <a:extLst>
                  <a:ext uri="{0D108BD9-81ED-4DB2-BD59-A6C34878D82A}">
                    <a16:rowId xmlns:a16="http://schemas.microsoft.com/office/drawing/2014/main" val="1228479673"/>
                  </a:ext>
                </a:extLst>
              </a:tr>
              <a:tr h="1576720">
                <a:tc vMerge="1">
                  <a:txBody>
                    <a:bodyPr/>
                    <a:lstStyle/>
                    <a:p>
                      <a:endParaRPr lang="en-US" sz="2000" b="1"/>
                    </a:p>
                  </a:txBody>
                  <a:tcPr/>
                </a:tc>
                <a:tc vMerge="1">
                  <a:txBody>
                    <a:bodyPr/>
                    <a:lstStyle/>
                    <a:p>
                      <a:endParaRPr lang="en-US" sz="2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rPr>
                        <a:t>How many evidence-based tools and resources (e.g., implementation strategies, protocols for identifying PCOR evidence, etc.) based on best practices from individual Cooperatives were posted on AHRQ’s website?</a:t>
                      </a:r>
                      <a:endParaRPr lang="en-US" sz="1800" kern="1200" dirty="0">
                        <a:solidFill>
                          <a:schemeClr val="dk1"/>
                        </a:solidFill>
                        <a:effectLst/>
                        <a:latin typeface="+mn-lt"/>
                        <a:ea typeface="+mn-ea"/>
                        <a:cs typeface="+mn-cs"/>
                      </a:endParaRPr>
                    </a:p>
                  </a:txBody>
                  <a:tcPr/>
                </a:tc>
                <a:extLst>
                  <a:ext uri="{0D108BD9-81ED-4DB2-BD59-A6C34878D82A}">
                    <a16:rowId xmlns:a16="http://schemas.microsoft.com/office/drawing/2014/main" val="3951016048"/>
                  </a:ext>
                </a:extLst>
              </a:tr>
            </a:tbl>
          </a:graphicData>
        </a:graphic>
      </p:graphicFrame>
    </p:spTree>
    <p:extLst>
      <p:ext uri="{BB962C8B-B14F-4D97-AF65-F5344CB8AC3E}">
        <p14:creationId xmlns:p14="http://schemas.microsoft.com/office/powerpoint/2010/main" val="16578758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a:lstStyle/>
          <a:p>
            <a:pPr marL="0" indent="0" algn="ctr">
              <a:buNone/>
            </a:pPr>
            <a:endParaRPr lang="en-US" sz="3600" b="1" cap="all">
              <a:cs typeface="Arial"/>
            </a:endParaRPr>
          </a:p>
          <a:p>
            <a:pPr marL="0" indent="0" algn="ctr">
              <a:buNone/>
            </a:pPr>
            <a:endParaRPr lang="en-US" sz="3600" b="1" cap="all">
              <a:cs typeface="Arial"/>
            </a:endParaRPr>
          </a:p>
          <a:p>
            <a:pPr marL="0" indent="0" algn="ctr">
              <a:buNone/>
            </a:pPr>
            <a:r>
              <a:rPr lang="en-US" sz="3600" b="1" cap="all">
                <a:cs typeface="Arial"/>
              </a:rPr>
              <a:t>Frequently asked questions</a:t>
            </a:r>
            <a:endParaRPr lang="en-US" sz="3600">
              <a:cs typeface="Arial"/>
            </a:endParaRP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63</a:t>
            </a:fld>
            <a:endParaRPr lang="en-US"/>
          </a:p>
        </p:txBody>
      </p:sp>
    </p:spTree>
    <p:extLst>
      <p:ext uri="{BB962C8B-B14F-4D97-AF65-F5344CB8AC3E}">
        <p14:creationId xmlns:p14="http://schemas.microsoft.com/office/powerpoint/2010/main" val="357983308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B84B7-A61D-9380-AB50-0055EFE3C791}"/>
              </a:ext>
            </a:extLst>
          </p:cNvPr>
          <p:cNvSpPr>
            <a:spLocks noGrp="1"/>
          </p:cNvSpPr>
          <p:nvPr>
            <p:ph type="title"/>
          </p:nvPr>
        </p:nvSpPr>
        <p:spPr/>
        <p:txBody>
          <a:bodyPr>
            <a:normAutofit fontScale="90000"/>
          </a:bodyPr>
          <a:lstStyle/>
          <a:p>
            <a:r>
              <a:rPr lang="en-US"/>
              <a:t>Eligibility</a:t>
            </a:r>
          </a:p>
        </p:txBody>
      </p:sp>
      <p:sp>
        <p:nvSpPr>
          <p:cNvPr id="3" name="Content Placeholder 2">
            <a:extLst>
              <a:ext uri="{FF2B5EF4-FFF2-40B4-BE49-F238E27FC236}">
                <a16:creationId xmlns:a16="http://schemas.microsoft.com/office/drawing/2014/main" id="{89E64233-15D7-FEDF-B3FE-102D53C608C5}"/>
              </a:ext>
            </a:extLst>
          </p:cNvPr>
          <p:cNvSpPr>
            <a:spLocks noGrp="1"/>
          </p:cNvSpPr>
          <p:nvPr>
            <p:ph idx="1"/>
          </p:nvPr>
        </p:nvSpPr>
        <p:spPr>
          <a:xfrm>
            <a:off x="457200" y="1465367"/>
            <a:ext cx="8229600" cy="4525963"/>
          </a:xfrm>
        </p:spPr>
        <p:txBody>
          <a:bodyPr vert="horz" lIns="91440" tIns="45720" rIns="91440" bIns="45720" rtlCol="0" anchor="t">
            <a:normAutofit lnSpcReduction="10000"/>
          </a:bodyPr>
          <a:lstStyle/>
          <a:p>
            <a:pPr marL="0" indent="0">
              <a:spcBef>
                <a:spcPts val="576"/>
              </a:spcBef>
              <a:buNone/>
            </a:pPr>
            <a:r>
              <a:rPr lang="en-US" sz="2400" b="1">
                <a:effectLst/>
                <a:ea typeface="Calibri" panose="020F0502020204030204" pitchFamily="34" charset="0"/>
                <a:cs typeface="Times New Roman"/>
              </a:rPr>
              <a:t>Q #1: Can an organization </a:t>
            </a:r>
            <a:r>
              <a:rPr lang="en-US" sz="2400" b="1">
                <a:ea typeface="Calibri" panose="020F0502020204030204" pitchFamily="34" charset="0"/>
                <a:cs typeface="Times New Roman"/>
              </a:rPr>
              <a:t>apply for more than one NOFO comprising the HES?</a:t>
            </a:r>
            <a:endParaRPr lang="en-US" sz="2400" b="1">
              <a:effectLst/>
              <a:ea typeface="Calibri" panose="020F0502020204030204" pitchFamily="34" charset="0"/>
              <a:cs typeface="Times New Roman" panose="02020603050405020304" pitchFamily="18" charset="0"/>
            </a:endParaRPr>
          </a:p>
          <a:p>
            <a:pPr marL="0" marR="0" lvl="0" indent="0">
              <a:spcBef>
                <a:spcPts val="576"/>
              </a:spcBef>
              <a:spcAft>
                <a:spcPts val="0"/>
              </a:spcAft>
              <a:buNone/>
            </a:pPr>
            <a:r>
              <a:rPr lang="en-US" sz="2400" b="1">
                <a:ea typeface="Calibri" panose="020F0502020204030204" pitchFamily="34" charset="0"/>
                <a:cs typeface="Times New Roman"/>
              </a:rPr>
              <a:t>A: </a:t>
            </a:r>
            <a:r>
              <a:rPr lang="en-US" sz="2400">
                <a:ea typeface="Calibri" panose="020F0502020204030204" pitchFamily="34" charset="0"/>
                <a:cs typeface="Times New Roman"/>
              </a:rPr>
              <a:t>Y</a:t>
            </a:r>
            <a:r>
              <a:rPr lang="en-US" sz="2400">
                <a:effectLst/>
                <a:ea typeface="Calibri" panose="020F0502020204030204" pitchFamily="34" charset="0"/>
                <a:cs typeface="Times New Roman"/>
              </a:rPr>
              <a:t>es. </a:t>
            </a:r>
            <a:r>
              <a:rPr lang="en-US" sz="2400">
                <a:cs typeface="Times New Roman"/>
              </a:rPr>
              <a:t>Organizations are eligible to apply to all NOFOs related to the Healthcare Extension Service, either as the prime applicant or as a subcontractor, as long as they meet individual NOFO requirements. </a:t>
            </a:r>
            <a:br>
              <a:rPr lang="en-US" sz="2400">
                <a:cs typeface="Times New Roman"/>
              </a:rPr>
            </a:br>
            <a:endParaRPr lang="en-US" sz="2400">
              <a:cs typeface="Times New Roman"/>
            </a:endParaRPr>
          </a:p>
          <a:p>
            <a:pPr marL="0" marR="0" lvl="0" indent="0">
              <a:spcBef>
                <a:spcPts val="576"/>
              </a:spcBef>
              <a:spcAft>
                <a:spcPts val="0"/>
              </a:spcAft>
              <a:buNone/>
            </a:pPr>
            <a:r>
              <a:rPr lang="en-US" sz="2400">
                <a:cs typeface="Times New Roman"/>
              </a:rPr>
              <a:t>If submitting an application for the National Evaluation Center (NEC), the applicant must ensure that the proposed investigative team has no overlap regarding investigators and direct cost funding with any State Cooperative or National Coordinating Center (NCC) application</a:t>
            </a:r>
            <a:r>
              <a:rPr lang="en-US" sz="2400" i="1">
                <a:cs typeface="Times New Roman"/>
              </a:rPr>
              <a:t>.</a:t>
            </a:r>
          </a:p>
        </p:txBody>
      </p:sp>
      <p:sp>
        <p:nvSpPr>
          <p:cNvPr id="4" name="Slide Number Placeholder 3">
            <a:extLst>
              <a:ext uri="{FF2B5EF4-FFF2-40B4-BE49-F238E27FC236}">
                <a16:creationId xmlns:a16="http://schemas.microsoft.com/office/drawing/2014/main" id="{C07F55A7-560A-4EC2-D2B4-37973BB6D397}"/>
              </a:ext>
            </a:extLst>
          </p:cNvPr>
          <p:cNvSpPr>
            <a:spLocks noGrp="1"/>
          </p:cNvSpPr>
          <p:nvPr>
            <p:ph type="sldNum" sz="quarter" idx="10"/>
          </p:nvPr>
        </p:nvSpPr>
        <p:spPr/>
        <p:txBody>
          <a:bodyPr/>
          <a:lstStyle/>
          <a:p>
            <a:fld id="{85F5B7A5-34A7-4AB0-A34F-A4DF2002FA98}" type="slidenum">
              <a:rPr lang="en-US" smtClean="0"/>
              <a:t>64</a:t>
            </a:fld>
            <a:endParaRPr lang="en-US"/>
          </a:p>
        </p:txBody>
      </p:sp>
    </p:spTree>
    <p:extLst>
      <p:ext uri="{BB962C8B-B14F-4D97-AF65-F5344CB8AC3E}">
        <p14:creationId xmlns:p14="http://schemas.microsoft.com/office/powerpoint/2010/main" val="7550407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CDD16-D932-4985-791C-DF0B8840A60E}"/>
              </a:ext>
            </a:extLst>
          </p:cNvPr>
          <p:cNvSpPr>
            <a:spLocks noGrp="1"/>
          </p:cNvSpPr>
          <p:nvPr>
            <p:ph type="title"/>
          </p:nvPr>
        </p:nvSpPr>
        <p:spPr/>
        <p:txBody>
          <a:bodyPr>
            <a:normAutofit fontScale="90000"/>
          </a:bodyPr>
          <a:lstStyle/>
          <a:p>
            <a:r>
              <a:rPr lang="en-US"/>
              <a:t>Letters of Support</a:t>
            </a:r>
          </a:p>
        </p:txBody>
      </p:sp>
      <p:sp>
        <p:nvSpPr>
          <p:cNvPr id="3" name="Content Placeholder 2">
            <a:extLst>
              <a:ext uri="{FF2B5EF4-FFF2-40B4-BE49-F238E27FC236}">
                <a16:creationId xmlns:a16="http://schemas.microsoft.com/office/drawing/2014/main" id="{3C04A44D-8540-3AF6-6248-BB559023D07D}"/>
              </a:ext>
            </a:extLst>
          </p:cNvPr>
          <p:cNvSpPr>
            <a:spLocks noGrp="1"/>
          </p:cNvSpPr>
          <p:nvPr>
            <p:ph idx="1"/>
          </p:nvPr>
        </p:nvSpPr>
        <p:spPr>
          <a:xfrm>
            <a:off x="457200" y="1295400"/>
            <a:ext cx="8229600" cy="4876800"/>
          </a:xfrm>
        </p:spPr>
        <p:txBody>
          <a:bodyPr/>
          <a:lstStyle/>
          <a:p>
            <a:pPr marL="0" indent="0">
              <a:buNone/>
            </a:pPr>
            <a:r>
              <a:rPr lang="en-US" sz="2400" b="1"/>
              <a:t>Q #2: Are letters of support required from all senior/key personnel and other significant contributors?</a:t>
            </a:r>
          </a:p>
          <a:p>
            <a:pPr marL="0" indent="0">
              <a:spcBef>
                <a:spcPts val="576"/>
              </a:spcBef>
              <a:buNone/>
            </a:pPr>
            <a:r>
              <a:rPr lang="en-US" sz="2400" b="1"/>
              <a:t>A: </a:t>
            </a:r>
            <a:r>
              <a:rPr lang="en-US" sz="2400"/>
              <a:t>Provide letters of support from partner organizations and entities. Letters from individuals who will serve as consultants or collaborators on the project, but with no specified levels of effort, should also be included. Do not include letters from individuals who will be supported by the grant who are named in the application. Do not include letters from individuals or organizations that are not directly contributing to the project (i.e., general letters of support for the project).</a:t>
            </a:r>
          </a:p>
          <a:p>
            <a:pPr marL="0" indent="0">
              <a:buNone/>
            </a:pPr>
            <a:endParaRPr lang="en-US"/>
          </a:p>
        </p:txBody>
      </p:sp>
      <p:sp>
        <p:nvSpPr>
          <p:cNvPr id="4" name="Slide Number Placeholder 3">
            <a:extLst>
              <a:ext uri="{FF2B5EF4-FFF2-40B4-BE49-F238E27FC236}">
                <a16:creationId xmlns:a16="http://schemas.microsoft.com/office/drawing/2014/main" id="{C9461418-DD41-621B-7338-EF9A84E6353D}"/>
              </a:ext>
            </a:extLst>
          </p:cNvPr>
          <p:cNvSpPr>
            <a:spLocks noGrp="1"/>
          </p:cNvSpPr>
          <p:nvPr>
            <p:ph type="sldNum" sz="quarter" idx="10"/>
          </p:nvPr>
        </p:nvSpPr>
        <p:spPr/>
        <p:txBody>
          <a:bodyPr/>
          <a:lstStyle/>
          <a:p>
            <a:fld id="{85F5B7A5-34A7-4AB0-A34F-A4DF2002FA98}" type="slidenum">
              <a:rPr lang="en-US" smtClean="0"/>
              <a:t>65</a:t>
            </a:fld>
            <a:endParaRPr lang="en-US"/>
          </a:p>
        </p:txBody>
      </p:sp>
    </p:spTree>
    <p:extLst>
      <p:ext uri="{BB962C8B-B14F-4D97-AF65-F5344CB8AC3E}">
        <p14:creationId xmlns:p14="http://schemas.microsoft.com/office/powerpoint/2010/main" val="21166325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CDD16-D932-4985-791C-DF0B8840A60E}"/>
              </a:ext>
            </a:extLst>
          </p:cNvPr>
          <p:cNvSpPr>
            <a:spLocks noGrp="1"/>
          </p:cNvSpPr>
          <p:nvPr>
            <p:ph type="title"/>
          </p:nvPr>
        </p:nvSpPr>
        <p:spPr/>
        <p:txBody>
          <a:bodyPr>
            <a:normAutofit fontScale="90000"/>
          </a:bodyPr>
          <a:lstStyle/>
          <a:p>
            <a:r>
              <a:rPr lang="en-US"/>
              <a:t>Letters of Support</a:t>
            </a:r>
          </a:p>
        </p:txBody>
      </p:sp>
      <p:sp>
        <p:nvSpPr>
          <p:cNvPr id="3" name="Content Placeholder 2">
            <a:extLst>
              <a:ext uri="{FF2B5EF4-FFF2-40B4-BE49-F238E27FC236}">
                <a16:creationId xmlns:a16="http://schemas.microsoft.com/office/drawing/2014/main" id="{3C04A44D-8540-3AF6-6248-BB559023D07D}"/>
              </a:ext>
            </a:extLst>
          </p:cNvPr>
          <p:cNvSpPr>
            <a:spLocks noGrp="1"/>
          </p:cNvSpPr>
          <p:nvPr>
            <p:ph idx="1"/>
          </p:nvPr>
        </p:nvSpPr>
        <p:spPr>
          <a:xfrm>
            <a:off x="457200" y="1295400"/>
            <a:ext cx="8229600" cy="4525963"/>
          </a:xfrm>
        </p:spPr>
        <p:txBody>
          <a:bodyPr/>
          <a:lstStyle/>
          <a:p>
            <a:pPr marL="0" marR="0" lvl="0" indent="0">
              <a:spcBef>
                <a:spcPts val="576"/>
              </a:spcBef>
              <a:spcAft>
                <a:spcPts val="0"/>
              </a:spcAft>
              <a:buNone/>
            </a:pPr>
            <a:r>
              <a:rPr lang="en-US" sz="2400" b="1"/>
              <a:t>Q #3 : What needs to be included in the required Letters of Support? </a:t>
            </a:r>
          </a:p>
          <a:p>
            <a:pPr marL="0" marR="0" lvl="0" indent="0">
              <a:spcBef>
                <a:spcPts val="576"/>
              </a:spcBef>
              <a:spcAft>
                <a:spcPts val="0"/>
              </a:spcAft>
              <a:buNone/>
            </a:pPr>
            <a:r>
              <a:rPr lang="en-US" sz="2400" b="1"/>
              <a:t>A: </a:t>
            </a:r>
            <a:r>
              <a:rPr lang="en-US" sz="2400"/>
              <a:t>Letters of Support should specify the nature of collaboration and their role in the NCC. Applications must include letter(s) of support from an institutional official that endorses the proposed NCC and describes the available institutional resources that will support the activities of the NCC. Letters should include, in part, a description of the planned activities, duration of the partnership, and any in-kind support.</a:t>
            </a:r>
          </a:p>
          <a:p>
            <a:pPr marL="0" indent="0">
              <a:buNone/>
            </a:pPr>
            <a:endParaRPr lang="en-US"/>
          </a:p>
        </p:txBody>
      </p:sp>
      <p:sp>
        <p:nvSpPr>
          <p:cNvPr id="4" name="Slide Number Placeholder 3">
            <a:extLst>
              <a:ext uri="{FF2B5EF4-FFF2-40B4-BE49-F238E27FC236}">
                <a16:creationId xmlns:a16="http://schemas.microsoft.com/office/drawing/2014/main" id="{C9461418-DD41-621B-7338-EF9A84E6353D}"/>
              </a:ext>
            </a:extLst>
          </p:cNvPr>
          <p:cNvSpPr>
            <a:spLocks noGrp="1"/>
          </p:cNvSpPr>
          <p:nvPr>
            <p:ph type="sldNum" sz="quarter" idx="10"/>
          </p:nvPr>
        </p:nvSpPr>
        <p:spPr/>
        <p:txBody>
          <a:bodyPr/>
          <a:lstStyle/>
          <a:p>
            <a:fld id="{85F5B7A5-34A7-4AB0-A34F-A4DF2002FA98}" type="slidenum">
              <a:rPr lang="en-US" smtClean="0"/>
              <a:t>66</a:t>
            </a:fld>
            <a:endParaRPr lang="en-US"/>
          </a:p>
        </p:txBody>
      </p:sp>
    </p:spTree>
    <p:extLst>
      <p:ext uri="{BB962C8B-B14F-4D97-AF65-F5344CB8AC3E}">
        <p14:creationId xmlns:p14="http://schemas.microsoft.com/office/powerpoint/2010/main" val="123955428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51617-7A9B-170E-6573-48600293C663}"/>
              </a:ext>
            </a:extLst>
          </p:cNvPr>
          <p:cNvSpPr>
            <a:spLocks noGrp="1"/>
          </p:cNvSpPr>
          <p:nvPr>
            <p:ph type="title"/>
          </p:nvPr>
        </p:nvSpPr>
        <p:spPr/>
        <p:txBody>
          <a:bodyPr>
            <a:normAutofit fontScale="90000"/>
          </a:bodyPr>
          <a:lstStyle/>
          <a:p>
            <a:r>
              <a:rPr lang="en-US"/>
              <a:t>Budgeting</a:t>
            </a:r>
          </a:p>
        </p:txBody>
      </p:sp>
      <p:sp>
        <p:nvSpPr>
          <p:cNvPr id="3" name="Content Placeholder 2">
            <a:extLst>
              <a:ext uri="{FF2B5EF4-FFF2-40B4-BE49-F238E27FC236}">
                <a16:creationId xmlns:a16="http://schemas.microsoft.com/office/drawing/2014/main" id="{5D1BD5A3-EA5B-9E95-F079-6F94024A7E3C}"/>
              </a:ext>
            </a:extLst>
          </p:cNvPr>
          <p:cNvSpPr>
            <a:spLocks noGrp="1"/>
          </p:cNvSpPr>
          <p:nvPr>
            <p:ph idx="1"/>
          </p:nvPr>
        </p:nvSpPr>
        <p:spPr>
          <a:xfrm>
            <a:off x="457200" y="1295400"/>
            <a:ext cx="8458200" cy="5060950"/>
          </a:xfrm>
        </p:spPr>
        <p:txBody>
          <a:bodyPr>
            <a:normAutofit fontScale="92500" lnSpcReduction="10000"/>
          </a:bodyPr>
          <a:lstStyle/>
          <a:p>
            <a:pPr marL="0" indent="0">
              <a:buNone/>
            </a:pPr>
            <a:r>
              <a:rPr lang="en-US" sz="2400" b="1"/>
              <a:t>Q #4 : Are there any facility costs to the NCC to use AHRQ office space for the in-person meeting at AHRQ?</a:t>
            </a:r>
          </a:p>
          <a:p>
            <a:pPr marL="0" indent="0">
              <a:spcBef>
                <a:spcPts val="0"/>
              </a:spcBef>
              <a:buNone/>
            </a:pPr>
            <a:r>
              <a:rPr lang="en-US" sz="2400" b="1"/>
              <a:t>A: </a:t>
            </a:r>
            <a:r>
              <a:rPr lang="en-US" sz="2400"/>
              <a:t>No.</a:t>
            </a:r>
          </a:p>
          <a:p>
            <a:pPr marL="0" indent="0">
              <a:spcBef>
                <a:spcPts val="0"/>
              </a:spcBef>
              <a:buNone/>
            </a:pPr>
            <a:endParaRPr lang="en-US" sz="2400"/>
          </a:p>
          <a:p>
            <a:pPr marL="0" indent="0">
              <a:spcBef>
                <a:spcPts val="0"/>
              </a:spcBef>
              <a:buNone/>
            </a:pPr>
            <a:r>
              <a:rPr lang="en-US" sz="2400" b="1"/>
              <a:t>Q #5 : Are there any travel or lodging costs to the NCC for the Cooperative members to attend the in-person meeting at AHRQ?</a:t>
            </a:r>
          </a:p>
          <a:p>
            <a:pPr marL="0" indent="0">
              <a:spcBef>
                <a:spcPts val="0"/>
              </a:spcBef>
              <a:buNone/>
            </a:pPr>
            <a:r>
              <a:rPr lang="en-US" sz="2400" b="1"/>
              <a:t>A: </a:t>
            </a:r>
            <a:r>
              <a:rPr lang="en-US" sz="2400"/>
              <a:t>No. Travel and lodging costs are the responsibility of the Cooperative grantees. </a:t>
            </a:r>
          </a:p>
          <a:p>
            <a:pPr marL="0" indent="0">
              <a:spcBef>
                <a:spcPts val="0"/>
              </a:spcBef>
              <a:buNone/>
            </a:pPr>
            <a:endParaRPr lang="en-US" sz="2400" b="1"/>
          </a:p>
          <a:p>
            <a:pPr marL="0" indent="0">
              <a:spcBef>
                <a:spcPts val="0"/>
              </a:spcBef>
              <a:buNone/>
            </a:pPr>
            <a:r>
              <a:rPr lang="en-US" sz="2400" b="1"/>
              <a:t>Q #6: Are there any travel or lodging costs to the NCC to attend the annual meeting?</a:t>
            </a:r>
          </a:p>
          <a:p>
            <a:pPr marL="0" indent="0">
              <a:buNone/>
            </a:pPr>
            <a:r>
              <a:rPr lang="en-US" sz="2400" b="1"/>
              <a:t>A: </a:t>
            </a:r>
            <a:r>
              <a:rPr lang="en-US" sz="2400"/>
              <a:t>Yes. Applicants must budget for at least 2 key personnel to travel to the Washington, DC area once/year to meet with AHRQ staff, and any invited guests for a two-day meeting.</a:t>
            </a:r>
          </a:p>
          <a:p>
            <a:endParaRPr lang="en-US"/>
          </a:p>
        </p:txBody>
      </p:sp>
      <p:sp>
        <p:nvSpPr>
          <p:cNvPr id="4" name="Slide Number Placeholder 3">
            <a:extLst>
              <a:ext uri="{FF2B5EF4-FFF2-40B4-BE49-F238E27FC236}">
                <a16:creationId xmlns:a16="http://schemas.microsoft.com/office/drawing/2014/main" id="{410DEE76-AFD2-27F1-A8F3-DF0A33B3F78D}"/>
              </a:ext>
            </a:extLst>
          </p:cNvPr>
          <p:cNvSpPr>
            <a:spLocks noGrp="1"/>
          </p:cNvSpPr>
          <p:nvPr>
            <p:ph type="sldNum" sz="quarter" idx="10"/>
          </p:nvPr>
        </p:nvSpPr>
        <p:spPr/>
        <p:txBody>
          <a:bodyPr/>
          <a:lstStyle/>
          <a:p>
            <a:fld id="{85F5B7A5-34A7-4AB0-A34F-A4DF2002FA98}" type="slidenum">
              <a:rPr lang="en-US" smtClean="0"/>
              <a:t>67</a:t>
            </a:fld>
            <a:endParaRPr lang="en-US"/>
          </a:p>
        </p:txBody>
      </p:sp>
    </p:spTree>
    <p:extLst>
      <p:ext uri="{BB962C8B-B14F-4D97-AF65-F5344CB8AC3E}">
        <p14:creationId xmlns:p14="http://schemas.microsoft.com/office/powerpoint/2010/main" val="352532043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NCC Role</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380999" y="1336194"/>
            <a:ext cx="8426669" cy="5118394"/>
          </a:xfrm>
        </p:spPr>
        <p:txBody>
          <a:bodyPr vert="horz" lIns="91440" tIns="45720" rIns="91440" bIns="45720" rtlCol="0" anchor="t">
            <a:normAutofit/>
          </a:bodyPr>
          <a:lstStyle/>
          <a:p>
            <a:pPr marL="0" indent="0">
              <a:spcBef>
                <a:spcPts val="576"/>
              </a:spcBef>
              <a:buNone/>
            </a:pPr>
            <a:r>
              <a:rPr lang="en-US" sz="2400" b="1">
                <a:ea typeface="Calibri" panose="020F0502020204030204" pitchFamily="34" charset="0"/>
                <a:cs typeface="Calibri" panose="020F0502020204030204" pitchFamily="34" charset="0"/>
              </a:rPr>
              <a:t>Q #7 : What is the NCC’s role with respect to the Cooperatives’ Multistakeholder Council? </a:t>
            </a:r>
          </a:p>
          <a:p>
            <a:pPr marL="0" marR="0" lvl="0" indent="0">
              <a:spcBef>
                <a:spcPts val="576"/>
              </a:spcBef>
              <a:spcAft>
                <a:spcPts val="0"/>
              </a:spcAft>
              <a:buNone/>
            </a:pPr>
            <a:r>
              <a:rPr lang="en-US" sz="2400" b="1">
                <a:effectLst/>
                <a:ea typeface="Calibri" panose="020F0502020204030204" pitchFamily="34" charset="0"/>
                <a:cs typeface="Times New Roman" panose="02020603050405020304" pitchFamily="18" charset="0"/>
              </a:rPr>
              <a:t>A: </a:t>
            </a:r>
            <a:r>
              <a:rPr lang="en-US" sz="2400">
                <a:effectLst/>
                <a:ea typeface="Calibri" panose="020F0502020204030204" pitchFamily="34" charset="0"/>
                <a:cs typeface="Times New Roman" panose="02020603050405020304" pitchFamily="18" charset="0"/>
              </a:rPr>
              <a:t>The NCC is responsible for providing technical assistance (TA) to the Cooperatives on creating and running the Multistakeholder Council.  </a:t>
            </a:r>
          </a:p>
          <a:p>
            <a:pPr marL="0" indent="0">
              <a:spcBef>
                <a:spcPts val="576"/>
              </a:spcBef>
              <a:buNone/>
            </a:pPr>
            <a:r>
              <a:rPr lang="en-US" sz="2400" b="1"/>
              <a:t>Q </a:t>
            </a:r>
            <a:r>
              <a:rPr lang="en-US" sz="2400" b="1">
                <a:ea typeface="Calibri" panose="020F0502020204030204" pitchFamily="34" charset="0"/>
                <a:cs typeface="Calibri"/>
              </a:rPr>
              <a:t>#8 : What is the NCC’s role with respect to harmonizing data and measurement for the Cooperatives and the NEC? </a:t>
            </a:r>
            <a:endParaRPr lang="en-US" sz="2400" b="1">
              <a:ea typeface="Calibri" panose="020F0502020204030204" pitchFamily="34" charset="0"/>
              <a:cs typeface="Calibri" panose="020F0502020204030204" pitchFamily="34" charset="0"/>
            </a:endParaRPr>
          </a:p>
          <a:p>
            <a:pPr marL="0" marR="0" lvl="0" indent="0">
              <a:spcBef>
                <a:spcPts val="576"/>
              </a:spcBef>
              <a:spcAft>
                <a:spcPts val="0"/>
              </a:spcAft>
              <a:buNone/>
            </a:pPr>
            <a:r>
              <a:rPr lang="en-US" sz="2400" b="1">
                <a:effectLst/>
                <a:ea typeface="Calibri" panose="020F0502020204030204" pitchFamily="34" charset="0"/>
                <a:cs typeface="Times New Roman" panose="02020603050405020304" pitchFamily="18" charset="0"/>
              </a:rPr>
              <a:t>A: </a:t>
            </a:r>
            <a:r>
              <a:rPr lang="en-US" sz="2400">
                <a:effectLst/>
                <a:ea typeface="Calibri" panose="020F0502020204030204" pitchFamily="34" charset="0"/>
                <a:cs typeface="Times New Roman" panose="02020603050405020304" pitchFamily="18" charset="0"/>
              </a:rPr>
              <a:t>The NCC’s role is to convene a workgroup to facilitate discussion of harmonizing data and measurement across the Cooperatives. The NEC will provide subject matter expertise for these workgroups. </a:t>
            </a:r>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68</a:t>
            </a:fld>
            <a:endParaRPr lang="en-US"/>
          </a:p>
        </p:txBody>
      </p:sp>
    </p:spTree>
    <p:extLst>
      <p:ext uri="{BB962C8B-B14F-4D97-AF65-F5344CB8AC3E}">
        <p14:creationId xmlns:p14="http://schemas.microsoft.com/office/powerpoint/2010/main" val="260312650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Evaluation</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376535"/>
            <a:ext cx="8229600" cy="4525963"/>
          </a:xfrm>
        </p:spPr>
        <p:txBody>
          <a:bodyPr/>
          <a:lstStyle/>
          <a:p>
            <a:pPr marL="0" indent="0">
              <a:lnSpc>
                <a:spcPct val="107000"/>
              </a:lnSpc>
              <a:spcBef>
                <a:spcPts val="576"/>
              </a:spcBef>
              <a:buNone/>
            </a:pPr>
            <a:r>
              <a:rPr lang="en-US" sz="2400" b="1"/>
              <a:t>Q #9 : What part of NCC will be evaluated by the NEC?</a:t>
            </a:r>
          </a:p>
          <a:p>
            <a:pPr marL="0" marR="0" lvl="0" indent="0">
              <a:spcBef>
                <a:spcPts val="576"/>
              </a:spcBef>
              <a:spcAft>
                <a:spcPts val="0"/>
              </a:spcAft>
              <a:buNone/>
            </a:pPr>
            <a:r>
              <a:rPr lang="en-US" sz="2400" b="1">
                <a:ea typeface="Calibri" panose="020F0502020204030204" pitchFamily="34" charset="0"/>
                <a:cs typeface="Times New Roman" panose="02020603050405020304" pitchFamily="18" charset="0"/>
              </a:rPr>
              <a:t>A: </a:t>
            </a:r>
            <a:r>
              <a:rPr lang="en-US" sz="2400">
                <a:effectLst/>
                <a:ea typeface="Calibri" panose="020F0502020204030204" pitchFamily="34" charset="0"/>
                <a:cs typeface="Times New Roman" panose="02020603050405020304" pitchFamily="18" charset="0"/>
              </a:rPr>
              <a:t>The NEC will conduct a process and effectiveness evaluation of NCC services and activities, including but not limited to technical assistance services and convening functions.</a:t>
            </a:r>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69</a:t>
            </a:fld>
            <a:endParaRPr lang="en-US"/>
          </a:p>
        </p:txBody>
      </p:sp>
    </p:spTree>
    <p:extLst>
      <p:ext uri="{BB962C8B-B14F-4D97-AF65-F5344CB8AC3E}">
        <p14:creationId xmlns:p14="http://schemas.microsoft.com/office/powerpoint/2010/main" val="2448862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4FEF0-BE62-1D13-A09E-B1CB541104A9}"/>
              </a:ext>
            </a:extLst>
          </p:cNvPr>
          <p:cNvSpPr>
            <a:spLocks noGrp="1"/>
          </p:cNvSpPr>
          <p:nvPr>
            <p:ph type="title"/>
          </p:nvPr>
        </p:nvSpPr>
        <p:spPr/>
        <p:txBody>
          <a:bodyP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kern="1200" cap="all" baseline="0" dirty="0">
                <a:solidFill>
                  <a:schemeClr val="bg1"/>
                </a:solidFill>
                <a:effectLst/>
                <a:latin typeface="+mj-lt"/>
                <a:ea typeface="+mj-ea"/>
                <a:cs typeface="+mj-cs"/>
              </a:rPr>
              <a:t>NOFO INFORMATION</a:t>
            </a:r>
            <a:endParaRPr lang="en-US" dirty="0">
              <a:effectLst/>
            </a:endParaRPr>
          </a:p>
          <a:p>
            <a:endParaRPr lang="en-US" dirty="0"/>
          </a:p>
        </p:txBody>
      </p:sp>
      <p:sp>
        <p:nvSpPr>
          <p:cNvPr id="3" name="Content Placeholder 2">
            <a:extLst>
              <a:ext uri="{FF2B5EF4-FFF2-40B4-BE49-F238E27FC236}">
                <a16:creationId xmlns:a16="http://schemas.microsoft.com/office/drawing/2014/main" id="{817FB343-8B6A-4C3E-915A-66236ED7BB3D}"/>
              </a:ext>
            </a:extLst>
          </p:cNvPr>
          <p:cNvSpPr>
            <a:spLocks noGrp="1"/>
          </p:cNvSpPr>
          <p:nvPr>
            <p:ph idx="1"/>
          </p:nvPr>
        </p:nvSpPr>
        <p:spPr/>
        <p:txBody>
          <a:bodyPr/>
          <a:lstStyle/>
          <a:p>
            <a:pPr marL="0" indent="0" algn="ctr">
              <a:buNone/>
            </a:pPr>
            <a:r>
              <a:rPr lang="en-US" sz="3600" b="1" cap="all" dirty="0">
                <a:cs typeface="Arial"/>
              </a:rPr>
              <a:t>NOFO INFORMATION</a:t>
            </a:r>
          </a:p>
          <a:p>
            <a:pPr marL="0" indent="0" algn="ctr">
              <a:buNone/>
            </a:pPr>
            <a:endParaRPr lang="en-US" sz="3600" b="1" cap="all" dirty="0">
              <a:cs typeface="Arial"/>
            </a:endParaRPr>
          </a:p>
          <a:p>
            <a:pPr marL="0" indent="0" algn="ctr">
              <a:buNone/>
            </a:pPr>
            <a:r>
              <a:rPr lang="en-US" sz="2000" b="1" dirty="0">
                <a:solidFill>
                  <a:srgbClr val="FF0000"/>
                </a:solidFill>
                <a:effectLst/>
                <a:ea typeface="Times New Roman" panose="02020603050405020304" pitchFamily="18" charset="0"/>
              </a:rPr>
              <a:t>This presentation generally summarizes information in the NOFO</a:t>
            </a:r>
            <a:br>
              <a:rPr lang="en-US" sz="2000" b="1" dirty="0">
                <a:solidFill>
                  <a:srgbClr val="FF0000"/>
                </a:solidFill>
                <a:effectLst/>
                <a:ea typeface="Times New Roman" panose="02020603050405020304" pitchFamily="18" charset="0"/>
              </a:rPr>
            </a:br>
            <a:r>
              <a:rPr lang="en-US" sz="2000" b="1" dirty="0">
                <a:solidFill>
                  <a:srgbClr val="FF0000"/>
                </a:solidFill>
                <a:effectLst/>
                <a:ea typeface="Times New Roman" panose="02020603050405020304" pitchFamily="18" charset="0"/>
              </a:rPr>
              <a:t>but applicants must refer to RFA-HS-24-006 for exact details.</a:t>
            </a:r>
            <a:endParaRPr lang="en-US" sz="2000" dirty="0">
              <a:solidFill>
                <a:srgbClr val="FF0000"/>
              </a:solidFill>
              <a:effectLst/>
              <a:ea typeface="Times New Roman" panose="02020603050405020304" pitchFamily="18" charset="0"/>
            </a:endParaRPr>
          </a:p>
        </p:txBody>
      </p:sp>
      <p:sp>
        <p:nvSpPr>
          <p:cNvPr id="4" name="Slide Number Placeholder 3">
            <a:extLst>
              <a:ext uri="{FF2B5EF4-FFF2-40B4-BE49-F238E27FC236}">
                <a16:creationId xmlns:a16="http://schemas.microsoft.com/office/drawing/2014/main" id="{0FB04EFD-DB90-3DB0-8521-30AD50303F30}"/>
              </a:ext>
            </a:extLst>
          </p:cNvPr>
          <p:cNvSpPr>
            <a:spLocks noGrp="1"/>
          </p:cNvSpPr>
          <p:nvPr>
            <p:ph type="sldNum" sz="quarter" idx="10"/>
          </p:nvPr>
        </p:nvSpPr>
        <p:spPr/>
        <p:txBody>
          <a:bodyPr/>
          <a:lstStyle/>
          <a:p>
            <a:fld id="{85F5B7A5-34A7-4AB0-A34F-A4DF2002FA98}" type="slidenum">
              <a:rPr lang="en-US" smtClean="0"/>
              <a:t>7</a:t>
            </a:fld>
            <a:endParaRPr lang="en-US"/>
          </a:p>
        </p:txBody>
      </p:sp>
    </p:spTree>
    <p:extLst>
      <p:ext uri="{BB962C8B-B14F-4D97-AF65-F5344CB8AC3E}">
        <p14:creationId xmlns:p14="http://schemas.microsoft.com/office/powerpoint/2010/main" val="21303000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FEBC5-DFFF-742B-721E-308ABDF6D240}"/>
              </a:ext>
            </a:extLst>
          </p:cNvPr>
          <p:cNvSpPr>
            <a:spLocks noGrp="1"/>
          </p:cNvSpPr>
          <p:nvPr>
            <p:ph type="title"/>
          </p:nvPr>
        </p:nvSpPr>
        <p:spPr/>
        <p:txBody>
          <a:bodyPr>
            <a:normAutofit fontScale="90000"/>
          </a:bodyPr>
          <a:lstStyle/>
          <a:p>
            <a:r>
              <a:rPr lang="en-US"/>
              <a:t>REMINDERS</a:t>
            </a:r>
          </a:p>
        </p:txBody>
      </p:sp>
      <p:sp>
        <p:nvSpPr>
          <p:cNvPr id="3" name="Content Placeholder 2">
            <a:extLst>
              <a:ext uri="{FF2B5EF4-FFF2-40B4-BE49-F238E27FC236}">
                <a16:creationId xmlns:a16="http://schemas.microsoft.com/office/drawing/2014/main" id="{51BF938D-DD20-6F4F-0388-9CF7C433F884}"/>
              </a:ext>
            </a:extLst>
          </p:cNvPr>
          <p:cNvSpPr>
            <a:spLocks noGrp="1"/>
          </p:cNvSpPr>
          <p:nvPr>
            <p:ph idx="1"/>
          </p:nvPr>
        </p:nvSpPr>
        <p:spPr>
          <a:xfrm>
            <a:off x="403964" y="1350168"/>
            <a:ext cx="8336071" cy="5006182"/>
          </a:xfrm>
        </p:spPr>
        <p:txBody>
          <a:bodyPr/>
          <a:lstStyle/>
          <a:p>
            <a:r>
              <a:rPr lang="en-US"/>
              <a:t>Presentation slides and recording, and FAQs will be posted in about one week:</a:t>
            </a:r>
            <a:endParaRPr lang="en-US" sz="2000"/>
          </a:p>
          <a:p>
            <a:pPr lvl="1"/>
            <a:r>
              <a:rPr lang="en-US" sz="2000" i="0">
                <a:solidFill>
                  <a:srgbClr val="1B1B1B"/>
                </a:solidFill>
                <a:effectLst/>
              </a:rPr>
              <a:t>Notice of Funding Opportunities: </a:t>
            </a:r>
            <a:r>
              <a:rPr lang="en-US" sz="2000" i="0">
                <a:solidFill>
                  <a:srgbClr val="1B1B1B"/>
                </a:solidFill>
                <a:effectLst/>
                <a:hlinkClick r:id="rId3"/>
              </a:rPr>
              <a:t>https://www.ahrq.gov/funding/fund-opps/index.html</a:t>
            </a:r>
            <a:r>
              <a:rPr lang="en-US" sz="2000" i="0">
                <a:solidFill>
                  <a:srgbClr val="1B1B1B"/>
                </a:solidFill>
                <a:effectLst/>
              </a:rPr>
              <a:t> </a:t>
            </a:r>
          </a:p>
          <a:p>
            <a:pPr lvl="1"/>
            <a:r>
              <a:rPr lang="en-US" sz="2000"/>
              <a:t>NCC NOFO Technical Assistance Resources page:</a:t>
            </a:r>
          </a:p>
          <a:p>
            <a:pPr marL="631825" lvl="2" indent="0">
              <a:buNone/>
            </a:pPr>
            <a:r>
              <a:rPr lang="en-US">
                <a:hlinkClick r:id="rId4"/>
              </a:rPr>
              <a:t>https://www.ahrq.gov/pcor/healthcare-extension-services/technical-resources.html</a:t>
            </a:r>
            <a:r>
              <a:rPr lang="en-US"/>
              <a:t> </a:t>
            </a:r>
          </a:p>
          <a:p>
            <a:r>
              <a:rPr lang="en-US"/>
              <a:t>NCC NOFO inquiries should be sent to:</a:t>
            </a:r>
          </a:p>
          <a:p>
            <a:pPr lvl="1"/>
            <a:r>
              <a:rPr lang="en-US" sz="2000">
                <a:hlinkClick r:id="rId5"/>
              </a:rPr>
              <a:t>AHRQ_HES@ahrq.hhs.gov</a:t>
            </a:r>
            <a:r>
              <a:rPr lang="en-US" sz="2000"/>
              <a:t> </a:t>
            </a:r>
          </a:p>
          <a:p>
            <a:r>
              <a:rPr lang="en-US"/>
              <a:t>Technical questions in the chat box will </a:t>
            </a:r>
            <a:r>
              <a:rPr lang="en-US" u="sng"/>
              <a:t>not</a:t>
            </a:r>
            <a:r>
              <a:rPr lang="en-US"/>
              <a:t> be answered during this webinar and should be submitted via email.</a:t>
            </a:r>
          </a:p>
        </p:txBody>
      </p:sp>
      <p:sp>
        <p:nvSpPr>
          <p:cNvPr id="4" name="Slide Number Placeholder 3">
            <a:extLst>
              <a:ext uri="{FF2B5EF4-FFF2-40B4-BE49-F238E27FC236}">
                <a16:creationId xmlns:a16="http://schemas.microsoft.com/office/drawing/2014/main" id="{363553ED-CF8A-6DD8-37EF-C767448D8D94}"/>
              </a:ext>
            </a:extLst>
          </p:cNvPr>
          <p:cNvSpPr>
            <a:spLocks noGrp="1"/>
          </p:cNvSpPr>
          <p:nvPr>
            <p:ph type="sldNum" sz="quarter" idx="10"/>
          </p:nvPr>
        </p:nvSpPr>
        <p:spPr/>
        <p:txBody>
          <a:bodyPr/>
          <a:lstStyle/>
          <a:p>
            <a:fld id="{85F5B7A5-34A7-4AB0-A34F-A4DF2002FA98}" type="slidenum">
              <a:rPr lang="en-US" smtClean="0"/>
              <a:t>70</a:t>
            </a:fld>
            <a:endParaRPr lang="en-US"/>
          </a:p>
        </p:txBody>
      </p:sp>
    </p:spTree>
    <p:extLst>
      <p:ext uri="{BB962C8B-B14F-4D97-AF65-F5344CB8AC3E}">
        <p14:creationId xmlns:p14="http://schemas.microsoft.com/office/powerpoint/2010/main" val="261730212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Final Comments</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457200" y="1284452"/>
            <a:ext cx="8458200" cy="5268748"/>
          </a:xfrm>
        </p:spPr>
        <p:txBody>
          <a:bodyPr>
            <a:normAutofit fontScale="70000" lnSpcReduction="20000"/>
          </a:bodyPr>
          <a:lstStyle/>
          <a:p>
            <a:r>
              <a:rPr lang="en-US"/>
              <a:t>Important Due Dates:</a:t>
            </a:r>
          </a:p>
          <a:p>
            <a:pPr lvl="1"/>
            <a:r>
              <a:rPr lang="en-US"/>
              <a:t>Letter of Intent </a:t>
            </a:r>
            <a:r>
              <a:rPr lang="en-US" i="1"/>
              <a:t>(not required)</a:t>
            </a:r>
            <a:r>
              <a:rPr lang="en-US"/>
              <a:t>: 30 days prior to the application due date</a:t>
            </a:r>
          </a:p>
          <a:p>
            <a:pPr lvl="1"/>
            <a:r>
              <a:rPr lang="en-US"/>
              <a:t>Application Due Date November 25, 2024</a:t>
            </a:r>
          </a:p>
          <a:p>
            <a:r>
              <a:rPr lang="en-US"/>
              <a:t>Please email additional questions:</a:t>
            </a:r>
          </a:p>
          <a:p>
            <a:pPr lvl="1"/>
            <a:r>
              <a:rPr lang="en-US"/>
              <a:t>Scientific/research questions:  </a:t>
            </a:r>
            <a:r>
              <a:rPr lang="en-US" sz="2300">
                <a:hlinkClick r:id="rId3"/>
              </a:rPr>
              <a:t>AHRQ_HES@ahrq.hhs.gov</a:t>
            </a:r>
            <a:r>
              <a:rPr lang="en-US" sz="2300"/>
              <a:t> </a:t>
            </a:r>
            <a:endParaRPr lang="en-US" sz="2200"/>
          </a:p>
          <a:p>
            <a:pPr lvl="1"/>
            <a:r>
              <a:rPr lang="en-US"/>
              <a:t>Peer Review questions:  </a:t>
            </a:r>
            <a:r>
              <a:rPr lang="en-US" sz="2300" b="0" i="0" u="sng">
                <a:solidFill>
                  <a:srgbClr val="0000FF"/>
                </a:solidFill>
                <a:effectLst/>
                <a:latin typeface="Arial" panose="020B0604020202020204" pitchFamily="34" charset="0"/>
              </a:rPr>
              <a:t>DSR@ahrq.hhs.gov </a:t>
            </a:r>
            <a:endParaRPr lang="en-US" sz="2300">
              <a:highlight>
                <a:srgbClr val="FFFF00"/>
              </a:highlight>
            </a:endParaRPr>
          </a:p>
          <a:p>
            <a:pPr lvl="1"/>
            <a:r>
              <a:rPr lang="en-US"/>
              <a:t>Financial/grants management questions: </a:t>
            </a:r>
            <a:r>
              <a:rPr lang="fr-FR" sz="2300" b="0" i="0" u="sng">
                <a:solidFill>
                  <a:srgbClr val="0000FF"/>
                </a:solidFill>
                <a:effectLst/>
                <a:latin typeface="Arial" panose="020B0604020202020204" pitchFamily="34" charset="0"/>
              </a:rPr>
              <a:t>Janene.Dyson@ahrq.hhs.gov </a:t>
            </a:r>
            <a:r>
              <a:rPr lang="fr-FR" sz="2200" b="0" i="0">
                <a:solidFill>
                  <a:srgbClr val="000000"/>
                </a:solidFill>
                <a:effectLst/>
                <a:latin typeface="Arial" panose="020B0604020202020204" pitchFamily="34" charset="0"/>
              </a:rPr>
              <a:t>​</a:t>
            </a:r>
            <a:endParaRPr lang="en-US" sz="2200">
              <a:highlight>
                <a:srgbClr val="FFFF00"/>
              </a:highlight>
            </a:endParaRPr>
          </a:p>
          <a:p>
            <a:r>
              <a:rPr lang="en-US"/>
              <a:t>Refer to the NOFO as the final source of guidance:</a:t>
            </a:r>
          </a:p>
          <a:p>
            <a:pPr marL="347662" lvl="1" indent="0">
              <a:buNone/>
            </a:pPr>
            <a:r>
              <a:rPr lang="en-US" sz="2300">
                <a:hlinkClick r:id="rId4"/>
              </a:rPr>
              <a:t>https://grants.nih.gov/grants/guide/rfa-files/RFA-HS-24-006.html</a:t>
            </a:r>
            <a:r>
              <a:rPr lang="en-US" sz="2300"/>
              <a:t> </a:t>
            </a:r>
          </a:p>
          <a:p>
            <a:r>
              <a:rPr lang="en-US"/>
              <a:t>Health Extension Service website:</a:t>
            </a:r>
          </a:p>
          <a:p>
            <a:pPr marL="347662" lvl="1" indent="0">
              <a:buNone/>
            </a:pPr>
            <a:r>
              <a:rPr lang="en-US" sz="2300">
                <a:hlinkClick r:id="rId5"/>
              </a:rPr>
              <a:t>https://www.ahrq.gov/pcor/healthcare-extension-services/index.html</a:t>
            </a:r>
            <a:r>
              <a:rPr lang="en-US" sz="2300"/>
              <a:t> </a:t>
            </a:r>
          </a:p>
          <a:p>
            <a:r>
              <a:rPr lang="en-US" sz="2900"/>
              <a:t>State-based Healthcare Extension Cooperatives to Accelerate Implementation of Actionable Knowledge into Practice </a:t>
            </a:r>
            <a:r>
              <a:rPr lang="en-US" sz="2300" u="sng">
                <a:solidFill>
                  <a:srgbClr val="0000FF"/>
                </a:solidFill>
                <a:latin typeface="Arial" panose="020B0604020202020204" pitchFamily="34" charset="0"/>
              </a:rPr>
              <a:t>https://grants.nih.gov/grants/guide/rfa-files/RFA-HS-24-004.html</a:t>
            </a:r>
          </a:p>
          <a:p>
            <a:r>
              <a:rPr lang="en-US">
                <a:solidFill>
                  <a:srgbClr val="000000"/>
                </a:solidFill>
                <a:latin typeface="Arial" panose="020B0604020202020204" pitchFamily="34" charset="0"/>
              </a:rPr>
              <a:t>National Evaluation Center (NEC) for AHRQ’s Healthcare Extension Service: State-based Solutions to Healthcare Improvement</a:t>
            </a:r>
          </a:p>
          <a:p>
            <a:pPr marL="347662" lvl="1" indent="0">
              <a:buNone/>
            </a:pPr>
            <a:r>
              <a:rPr lang="en-US" sz="2300" u="sng">
                <a:solidFill>
                  <a:srgbClr val="0000FF"/>
                </a:solidFill>
                <a:latin typeface="Arial" panose="020B0604020202020204" pitchFamily="34" charset="0"/>
              </a:rPr>
              <a:t>https://grants.nih.gov/grants/guide/rfa-files/RFA-HS-24-005.html</a:t>
            </a:r>
          </a:p>
          <a:p>
            <a:pPr lvl="1"/>
            <a:endParaRPr lang="en-US"/>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71</a:t>
            </a:fld>
            <a:endParaRPr lang="en-US"/>
          </a:p>
        </p:txBody>
      </p:sp>
    </p:spTree>
    <p:extLst>
      <p:ext uri="{BB962C8B-B14F-4D97-AF65-F5344CB8AC3E}">
        <p14:creationId xmlns:p14="http://schemas.microsoft.com/office/powerpoint/2010/main" val="232843335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E491B-4DFB-EB86-EBCD-F8562D37B3E0}"/>
              </a:ext>
            </a:extLst>
          </p:cNvPr>
          <p:cNvSpPr>
            <a:spLocks noGrp="1"/>
          </p:cNvSpPr>
          <p:nvPr>
            <p:ph type="title"/>
          </p:nvPr>
        </p:nvSpPr>
        <p:spPr/>
        <p:txBody>
          <a:bodyPr>
            <a:normAutofit fontScale="90000"/>
          </a:bodyPr>
          <a:lstStyle/>
          <a:p>
            <a:r>
              <a:rPr lang="en-US"/>
              <a:t>Stay Connected on </a:t>
            </a:r>
            <a:br>
              <a:rPr lang="en-US"/>
            </a:br>
            <a:r>
              <a:rPr lang="en-US"/>
              <a:t>AHRQ Developments</a:t>
            </a:r>
          </a:p>
        </p:txBody>
      </p:sp>
      <p:sp>
        <p:nvSpPr>
          <p:cNvPr id="5" name="Slide Number Placeholder 4">
            <a:extLst>
              <a:ext uri="{FF2B5EF4-FFF2-40B4-BE49-F238E27FC236}">
                <a16:creationId xmlns:a16="http://schemas.microsoft.com/office/drawing/2014/main" id="{AE4F26CA-B5D2-1342-2C8A-9136EAC92605}"/>
              </a:ext>
            </a:extLst>
          </p:cNvPr>
          <p:cNvSpPr>
            <a:spLocks noGrp="1"/>
          </p:cNvSpPr>
          <p:nvPr>
            <p:ph type="sldNum" sz="quarter" idx="10"/>
          </p:nvPr>
        </p:nvSpPr>
        <p:spPr/>
        <p:txBody>
          <a:bodyPr/>
          <a:lstStyle/>
          <a:p>
            <a:fld id="{85F5B7A5-34A7-4AB0-A34F-A4DF2002FA98}" type="slidenum">
              <a:rPr lang="en-US" smtClean="0"/>
              <a:t>72</a:t>
            </a:fld>
            <a:endParaRPr lang="en-US"/>
          </a:p>
        </p:txBody>
      </p:sp>
      <p:sp>
        <p:nvSpPr>
          <p:cNvPr id="6" name="Content Placeholder 2">
            <a:extLst>
              <a:ext uri="{FF2B5EF4-FFF2-40B4-BE49-F238E27FC236}">
                <a16:creationId xmlns:a16="http://schemas.microsoft.com/office/drawing/2014/main" id="{C06ACE50-13E1-F7EE-BF84-300C990BF9EE}"/>
              </a:ext>
            </a:extLst>
          </p:cNvPr>
          <p:cNvSpPr>
            <a:spLocks noGrp="1"/>
          </p:cNvSpPr>
          <p:nvPr>
            <p:ph sz="half" idx="1"/>
          </p:nvPr>
        </p:nvSpPr>
        <p:spPr>
          <a:xfrm>
            <a:off x="0" y="1237129"/>
            <a:ext cx="5504329" cy="5484346"/>
          </a:xfrm>
        </p:spPr>
        <p:txBody>
          <a:bodyPr vert="horz" lIns="91440" tIns="45720" rIns="91440" bIns="45720" rtlCol="0">
            <a:normAutofit fontScale="55000" lnSpcReduction="20000"/>
          </a:bodyPr>
          <a:lstStyle/>
          <a:p>
            <a:pPr marL="378619" indent="-228600">
              <a:lnSpc>
                <a:spcPct val="120000"/>
              </a:lnSpc>
              <a:spcBef>
                <a:spcPts val="600"/>
              </a:spcBef>
              <a:spcAft>
                <a:spcPts val="600"/>
              </a:spcAft>
            </a:pPr>
            <a:r>
              <a:rPr lang="en-US" sz="4000" i="1"/>
              <a:t>AHRQ News Now</a:t>
            </a:r>
            <a:r>
              <a:rPr lang="en-US" sz="4000"/>
              <a:t>, weekly                             electronic newsletter, and                                       content-specific GovDelivery bulletins                           (</a:t>
            </a:r>
            <a:r>
              <a:rPr lang="en-US" sz="4000">
                <a:hlinkClick r:id="rId3"/>
              </a:rPr>
              <a:t>subscriptions.ahrq.gov/                                           accounts/ USAHRQ/subscriber/new</a:t>
            </a:r>
            <a:r>
              <a:rPr lang="en-US" sz="4000"/>
              <a:t>)</a:t>
            </a:r>
          </a:p>
          <a:p>
            <a:pPr marL="378619" indent="-228600">
              <a:lnSpc>
                <a:spcPct val="120000"/>
              </a:lnSpc>
              <a:spcBef>
                <a:spcPts val="600"/>
              </a:spcBef>
              <a:spcAft>
                <a:spcPts val="600"/>
              </a:spcAft>
            </a:pPr>
            <a:r>
              <a:rPr lang="en-US" sz="4000"/>
              <a:t>Twitter/X (@AHRQNews) </a:t>
            </a:r>
          </a:p>
          <a:p>
            <a:pPr marL="378619" indent="-228600">
              <a:lnSpc>
                <a:spcPct val="120000"/>
              </a:lnSpc>
              <a:spcBef>
                <a:spcPts val="600"/>
              </a:spcBef>
              <a:spcAft>
                <a:spcPts val="600"/>
              </a:spcAft>
            </a:pPr>
            <a:r>
              <a:rPr lang="en-US" sz="4000"/>
              <a:t>Instagram (@ahrqnews)</a:t>
            </a:r>
          </a:p>
          <a:p>
            <a:pPr marL="378619" indent="-228600">
              <a:lnSpc>
                <a:spcPct val="120000"/>
              </a:lnSpc>
              <a:spcBef>
                <a:spcPts val="600"/>
              </a:spcBef>
              <a:spcAft>
                <a:spcPts val="600"/>
              </a:spcAft>
            </a:pPr>
            <a:r>
              <a:rPr lang="en-US" sz="4000"/>
              <a:t>AHRQ’s LinkedIn page                               (</a:t>
            </a:r>
            <a:r>
              <a:rPr lang="en-US" sz="4000">
                <a:hlinkClick r:id="rId4"/>
              </a:rPr>
              <a:t>linkedin.com/company/agency-for-                                         healthcare-research-and-quality</a:t>
            </a:r>
            <a:r>
              <a:rPr lang="en-US" sz="4000"/>
              <a:t>)</a:t>
            </a:r>
          </a:p>
          <a:p>
            <a:pPr marL="378619" indent="-228600">
              <a:lnSpc>
                <a:spcPct val="120000"/>
              </a:lnSpc>
              <a:spcBef>
                <a:spcPts val="600"/>
              </a:spcBef>
              <a:spcAft>
                <a:spcPts val="600"/>
              </a:spcAft>
            </a:pPr>
            <a:r>
              <a:rPr lang="en-US" sz="4000"/>
              <a:t>AHRQ on Facebook</a:t>
            </a:r>
          </a:p>
          <a:p>
            <a:pPr marL="378619" indent="-228600">
              <a:lnSpc>
                <a:spcPct val="120000"/>
              </a:lnSpc>
              <a:spcBef>
                <a:spcPts val="600"/>
              </a:spcBef>
              <a:spcAft>
                <a:spcPts val="600"/>
              </a:spcAft>
            </a:pPr>
            <a:r>
              <a:rPr lang="en-US" sz="4000"/>
              <a:t>Careers at AHRQ                        (</a:t>
            </a:r>
            <a:r>
              <a:rPr lang="en-US" sz="4000">
                <a:hlinkClick r:id="rId5"/>
              </a:rPr>
              <a:t>ahrq.gov/cpi/about/careers/index.html</a:t>
            </a:r>
            <a:r>
              <a:rPr lang="en-US" sz="4000"/>
              <a:t> </a:t>
            </a:r>
          </a:p>
          <a:p>
            <a:pPr marL="35719" indent="-228600">
              <a:lnSpc>
                <a:spcPct val="120000"/>
              </a:lnSpc>
              <a:spcBef>
                <a:spcPts val="600"/>
              </a:spcBef>
              <a:spcAft>
                <a:spcPts val="600"/>
              </a:spcAft>
            </a:pPr>
            <a:endParaRPr lang="en-US" sz="2600"/>
          </a:p>
          <a:p>
            <a:pPr indent="-228600">
              <a:lnSpc>
                <a:spcPct val="90000"/>
              </a:lnSpc>
            </a:pPr>
            <a:endParaRPr lang="en-US" sz="2600"/>
          </a:p>
          <a:p>
            <a:pPr indent="-228600">
              <a:lnSpc>
                <a:spcPct val="90000"/>
              </a:lnSpc>
            </a:pPr>
            <a:endParaRPr lang="en-US" sz="2600" b="1" i="1" u="sng"/>
          </a:p>
          <a:p>
            <a:pPr indent="-228600">
              <a:lnSpc>
                <a:spcPct val="90000"/>
              </a:lnSpc>
            </a:pPr>
            <a:endParaRPr lang="en-US" sz="1400"/>
          </a:p>
          <a:p>
            <a:pPr indent="-228600">
              <a:lnSpc>
                <a:spcPct val="90000"/>
              </a:lnSpc>
            </a:pPr>
            <a:endParaRPr lang="en-US" sz="1400"/>
          </a:p>
        </p:txBody>
      </p:sp>
      <p:pic>
        <p:nvPicPr>
          <p:cNvPr id="10" name="Picture 9" descr="A group of people sitting on a bench&#10;&#10;Description automatically generated with medium confidence">
            <a:extLst>
              <a:ext uri="{FF2B5EF4-FFF2-40B4-BE49-F238E27FC236}">
                <a16:creationId xmlns:a16="http://schemas.microsoft.com/office/drawing/2014/main" id="{2855116B-B4F9-8A97-D976-99CA8C67DCE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17517" y="1322772"/>
            <a:ext cx="3629585" cy="2438178"/>
          </a:xfrm>
          <a:prstGeom prst="rect">
            <a:avLst/>
          </a:prstGeom>
        </p:spPr>
      </p:pic>
      <p:pic>
        <p:nvPicPr>
          <p:cNvPr id="12" name="Picture 11" descr="A picture containing person&#10;&#10;Description automatically generated">
            <a:extLst>
              <a:ext uri="{FF2B5EF4-FFF2-40B4-BE49-F238E27FC236}">
                <a16:creationId xmlns:a16="http://schemas.microsoft.com/office/drawing/2014/main" id="{8B3197D3-007C-E546-2BD6-E65A51EE034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80621" y="4016490"/>
            <a:ext cx="3331599" cy="2339860"/>
          </a:xfrm>
          <a:prstGeom prst="rect">
            <a:avLst/>
          </a:prstGeom>
        </p:spPr>
      </p:pic>
    </p:spTree>
    <p:extLst>
      <p:ext uri="{BB962C8B-B14F-4D97-AF65-F5344CB8AC3E}">
        <p14:creationId xmlns:p14="http://schemas.microsoft.com/office/powerpoint/2010/main" val="35329227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EFD62-B900-F715-3E52-662CB55E497A}"/>
              </a:ext>
            </a:extLst>
          </p:cNvPr>
          <p:cNvSpPr>
            <a:spLocks noGrp="1"/>
          </p:cNvSpPr>
          <p:nvPr>
            <p:ph type="title"/>
          </p:nvPr>
        </p:nvSpPr>
        <p:spPr>
          <a:xfrm>
            <a:off x="838200" y="304800"/>
            <a:ext cx="7048500" cy="617884"/>
          </a:xfrm>
        </p:spPr>
        <p:txBody>
          <a:bodyPr>
            <a:normAutofit fontScale="90000"/>
          </a:bodyPr>
          <a:lstStyle/>
          <a:p>
            <a:r>
              <a:rPr lang="en-US" dirty="0"/>
              <a:t>Application Resources</a:t>
            </a:r>
          </a:p>
        </p:txBody>
      </p:sp>
      <p:sp>
        <p:nvSpPr>
          <p:cNvPr id="3" name="Content Placeholder 2">
            <a:extLst>
              <a:ext uri="{FF2B5EF4-FFF2-40B4-BE49-F238E27FC236}">
                <a16:creationId xmlns:a16="http://schemas.microsoft.com/office/drawing/2014/main" id="{A37D50FA-6957-44C9-A34A-C0DB39437D7D}"/>
              </a:ext>
            </a:extLst>
          </p:cNvPr>
          <p:cNvSpPr>
            <a:spLocks noGrp="1"/>
          </p:cNvSpPr>
          <p:nvPr>
            <p:ph idx="1"/>
          </p:nvPr>
        </p:nvSpPr>
        <p:spPr>
          <a:xfrm>
            <a:off x="457200" y="1269342"/>
            <a:ext cx="8229600" cy="5162989"/>
          </a:xfrm>
        </p:spPr>
        <p:txBody>
          <a:bodyPr>
            <a:noAutofit/>
          </a:bodyPr>
          <a:lstStyle/>
          <a:p>
            <a:r>
              <a:rPr lang="en-US" sz="1600"/>
              <a:t>AHRQ grant guidance:</a:t>
            </a:r>
            <a:endParaRPr lang="en-US" sz="1600">
              <a:hlinkClick r:id="rId3"/>
            </a:endParaRPr>
          </a:p>
          <a:p>
            <a:pPr lvl="1"/>
            <a:r>
              <a:rPr lang="en-US" sz="1400">
                <a:hlinkClick r:id="rId3"/>
              </a:rPr>
              <a:t>https://www.ahrq.gov/funding/process/grant-app-basics/apptips.html</a:t>
            </a:r>
            <a:r>
              <a:rPr lang="en-US" sz="1400"/>
              <a:t> </a:t>
            </a:r>
          </a:p>
          <a:p>
            <a:pPr lvl="1"/>
            <a:r>
              <a:rPr lang="en-US" sz="1400"/>
              <a:t>Submission Options: </a:t>
            </a:r>
            <a:r>
              <a:rPr lang="en-US" sz="1400">
                <a:hlinkClick r:id="rId4"/>
              </a:rPr>
              <a:t>https://grants.nih.gov/grants/how-to-apply-application-guide/prepare-to-apply-and-register/submission-options.htm</a:t>
            </a:r>
            <a:r>
              <a:rPr lang="en-US" sz="1400"/>
              <a:t> </a:t>
            </a:r>
          </a:p>
          <a:p>
            <a:r>
              <a:rPr lang="en-US" sz="1600"/>
              <a:t>Registering to apply:​</a:t>
            </a:r>
          </a:p>
          <a:p>
            <a:pPr lvl="1">
              <a:tabLst>
                <a:tab pos="457200" algn="l"/>
              </a:tabLst>
            </a:pPr>
            <a:r>
              <a:rPr lang="en-US" sz="1400"/>
              <a:t>Applicant organizations must complete and maintain the following registrations as described in the </a:t>
            </a:r>
            <a:r>
              <a:rPr lang="en-US" sz="1400" u="none" strike="noStrike" kern="100">
                <a:solidFill>
                  <a:srgbClr val="FF0000"/>
                </a:solidFill>
                <a:effectLst/>
                <a:ea typeface="Times New Roman" panose="02020603050405020304" pitchFamily="18" charset="0"/>
                <a:cs typeface="Times New Roman" panose="02020603050405020304" pitchFamily="18" charset="0"/>
                <a:hlinkClick r:id="rId5"/>
              </a:rPr>
              <a:t>How to Apply- Application Guide</a:t>
            </a:r>
            <a:r>
              <a:rPr lang="en-US" sz="1400" kern="100">
                <a:solidFill>
                  <a:srgbClr val="FF0000"/>
                </a:solidFill>
                <a:effectLst/>
                <a:ea typeface="Times New Roman" panose="02020603050405020304" pitchFamily="18" charset="0"/>
                <a:cs typeface="Times New Roman" panose="02020603050405020304" pitchFamily="18" charset="0"/>
              </a:rPr>
              <a:t> </a:t>
            </a:r>
            <a:r>
              <a:rPr lang="en-US" sz="1400"/>
              <a:t>to be eligible to apply for or receive an award. All registrations must be completed prior to the application being submitted. Registration can take 6 weeks or more, so applicants should begin the registration process as soon as possible. The renewal process may require as much time as the initial registration.</a:t>
            </a:r>
          </a:p>
          <a:p>
            <a:pPr lvl="1"/>
            <a:r>
              <a:rPr lang="en-US" sz="1400" u="sng">
                <a:solidFill>
                  <a:srgbClr val="000000"/>
                </a:solidFill>
                <a:effectLst/>
                <a:ea typeface="Times New Roman" panose="02020603050405020304" pitchFamily="18" charset="0"/>
                <a:cs typeface="Times New Roman" panose="02020603050405020304" pitchFamily="18" charset="0"/>
                <a:hlinkClick r:id="rId6"/>
              </a:rPr>
              <a:t>System for Award Management (SAM)</a:t>
            </a:r>
            <a:r>
              <a:rPr lang="en-US" sz="1400">
                <a:solidFill>
                  <a:srgbClr val="000000"/>
                </a:solidFill>
                <a:effectLst/>
                <a:ea typeface="Times New Roman" panose="02020603050405020304" pitchFamily="18" charset="0"/>
                <a:cs typeface="Times New Roman" panose="02020603050405020304" pitchFamily="18" charset="0"/>
              </a:rPr>
              <a:t> – </a:t>
            </a:r>
            <a:r>
              <a:rPr lang="en-US" sz="1400"/>
              <a:t>Applicants must complete and maintain an active registration, which requires renewal at least annually. </a:t>
            </a:r>
          </a:p>
          <a:p>
            <a:r>
              <a:rPr lang="en-US" sz="1600" u="sng" err="1">
                <a:solidFill>
                  <a:srgbClr val="000000"/>
                </a:solidFill>
                <a:effectLst/>
                <a:ea typeface="Times New Roman" panose="02020603050405020304" pitchFamily="18" charset="0"/>
                <a:cs typeface="Times New Roman" panose="02020603050405020304" pitchFamily="18" charset="0"/>
                <a:hlinkClick r:id="rId7"/>
              </a:rPr>
              <a:t>eRA</a:t>
            </a:r>
            <a:r>
              <a:rPr lang="en-US" sz="1600" u="sng">
                <a:solidFill>
                  <a:srgbClr val="000000"/>
                </a:solidFill>
                <a:effectLst/>
                <a:ea typeface="Times New Roman" panose="02020603050405020304" pitchFamily="18" charset="0"/>
                <a:cs typeface="Times New Roman" panose="02020603050405020304" pitchFamily="18" charset="0"/>
                <a:hlinkClick r:id="rId7"/>
              </a:rPr>
              <a:t> Commons</a:t>
            </a:r>
            <a:r>
              <a:rPr lang="en-US" sz="1600">
                <a:solidFill>
                  <a:srgbClr val="000000"/>
                </a:solidFill>
                <a:effectLst/>
                <a:ea typeface="Times New Roman" panose="02020603050405020304" pitchFamily="18" charset="0"/>
                <a:cs typeface="Times New Roman" panose="02020603050405020304" pitchFamily="18" charset="0"/>
              </a:rPr>
              <a:t> </a:t>
            </a:r>
            <a:r>
              <a:rPr lang="en-US" sz="1600">
                <a:hlinkClick r:id="rId8"/>
              </a:rPr>
              <a:t>https://www.era.nih.gov/</a:t>
            </a:r>
            <a:endParaRPr lang="en-US" sz="1600"/>
          </a:p>
          <a:p>
            <a:pPr lvl="1"/>
            <a:r>
              <a:rPr lang="en-US" sz="1600"/>
              <a:t> </a:t>
            </a:r>
            <a:r>
              <a:rPr lang="en-US" sz="1400"/>
              <a:t>Once the unique organization identifier is established, organizations can register with </a:t>
            </a:r>
            <a:r>
              <a:rPr lang="en-US" sz="1400" err="1"/>
              <a:t>eRA</a:t>
            </a:r>
            <a:r>
              <a:rPr lang="en-US" sz="1400"/>
              <a:t> Commons in tandem with completing their Grants.gov registration; all registrations must be in place by time of submission. </a:t>
            </a:r>
            <a:r>
              <a:rPr lang="en-US" sz="1400" err="1"/>
              <a:t>eRA</a:t>
            </a:r>
            <a:r>
              <a:rPr lang="en-US" sz="1400"/>
              <a:t> Commons requires organizations to identify at least one Signing Official (SO) and at least one Program Director/Principal Investigator (PD/PI) account in order to submit an application. </a:t>
            </a:r>
            <a:endParaRPr lang="en-US" sz="1600"/>
          </a:p>
          <a:p>
            <a:r>
              <a:rPr lang="en-US" sz="1600" b="0" i="0" u="none" strike="noStrike">
                <a:solidFill>
                  <a:srgbClr val="428BCA"/>
                </a:solidFill>
                <a:effectLst/>
                <a:hlinkClick r:id="rId9"/>
              </a:rPr>
              <a:t>Grants.gov</a:t>
            </a:r>
            <a:r>
              <a:rPr lang="en-US" sz="1600" b="0" i="0">
                <a:solidFill>
                  <a:srgbClr val="333333"/>
                </a:solidFill>
                <a:effectLst/>
              </a:rPr>
              <a:t> – Applicants must have an active SAM registration in order to complete the Grants.gov registration.</a:t>
            </a:r>
          </a:p>
          <a:p>
            <a:pPr lvl="1"/>
            <a:endParaRPr lang="en-US" sz="1600"/>
          </a:p>
          <a:p>
            <a:pPr lvl="1"/>
            <a:endParaRPr lang="en-US" sz="1800"/>
          </a:p>
        </p:txBody>
      </p:sp>
      <p:sp>
        <p:nvSpPr>
          <p:cNvPr id="4" name="Slide Number Placeholder 3">
            <a:extLst>
              <a:ext uri="{FF2B5EF4-FFF2-40B4-BE49-F238E27FC236}">
                <a16:creationId xmlns:a16="http://schemas.microsoft.com/office/drawing/2014/main" id="{C3C19CE2-971D-5A63-C78C-2701FAA0AACC}"/>
              </a:ext>
            </a:extLst>
          </p:cNvPr>
          <p:cNvSpPr>
            <a:spLocks noGrp="1"/>
          </p:cNvSpPr>
          <p:nvPr>
            <p:ph type="sldNum" sz="quarter" idx="10"/>
          </p:nvPr>
        </p:nvSpPr>
        <p:spPr/>
        <p:txBody>
          <a:bodyPr/>
          <a:lstStyle/>
          <a:p>
            <a:fld id="{85F5B7A5-34A7-4AB0-A34F-A4DF2002FA98}" type="slidenum">
              <a:rPr lang="en-US" smtClean="0"/>
              <a:t>73</a:t>
            </a:fld>
            <a:endParaRPr lang="en-US"/>
          </a:p>
        </p:txBody>
      </p:sp>
    </p:spTree>
    <p:extLst>
      <p:ext uri="{BB962C8B-B14F-4D97-AF65-F5344CB8AC3E}">
        <p14:creationId xmlns:p14="http://schemas.microsoft.com/office/powerpoint/2010/main" val="426843422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a:lstStyle/>
          <a:p>
            <a:pPr marL="0" indent="0" algn="ctr">
              <a:buNone/>
            </a:pPr>
            <a:endParaRPr lang="en-US" sz="3600" dirty="0"/>
          </a:p>
          <a:p>
            <a:pPr marL="0" indent="0" algn="ctr">
              <a:buNone/>
            </a:pPr>
            <a:endParaRPr lang="en-US" sz="3600" dirty="0"/>
          </a:p>
          <a:p>
            <a:pPr marL="0" indent="0" algn="ctr">
              <a:buNone/>
            </a:pPr>
            <a:r>
              <a:rPr lang="en-US" sz="3600" b="1" dirty="0"/>
              <a:t>THANK YOU!</a:t>
            </a:r>
          </a:p>
          <a:p>
            <a:endParaRPr lang="en-US" dirty="0"/>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74</a:t>
            </a:fld>
            <a:endParaRPr lang="en-US"/>
          </a:p>
        </p:txBody>
      </p:sp>
    </p:spTree>
    <p:extLst>
      <p:ext uri="{BB962C8B-B14F-4D97-AF65-F5344CB8AC3E}">
        <p14:creationId xmlns:p14="http://schemas.microsoft.com/office/powerpoint/2010/main" val="461532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EFD62-B900-F715-3E52-662CB55E497A}"/>
              </a:ext>
            </a:extLst>
          </p:cNvPr>
          <p:cNvSpPr>
            <a:spLocks noGrp="1"/>
          </p:cNvSpPr>
          <p:nvPr>
            <p:ph type="title"/>
          </p:nvPr>
        </p:nvSpPr>
        <p:spPr/>
        <p:txBody>
          <a:bodyPr>
            <a:normAutofit fontScale="90000"/>
          </a:bodyPr>
          <a:lstStyle/>
          <a:p>
            <a:r>
              <a:rPr lang="en-US" dirty="0"/>
              <a:t>Purpose of this NOFO</a:t>
            </a:r>
          </a:p>
        </p:txBody>
      </p:sp>
      <p:sp>
        <p:nvSpPr>
          <p:cNvPr id="3" name="Content Placeholder 2">
            <a:extLst>
              <a:ext uri="{FF2B5EF4-FFF2-40B4-BE49-F238E27FC236}">
                <a16:creationId xmlns:a16="http://schemas.microsoft.com/office/drawing/2014/main" id="{A37D50FA-6957-44C9-A34A-C0DB39437D7D}"/>
              </a:ext>
            </a:extLst>
          </p:cNvPr>
          <p:cNvSpPr>
            <a:spLocks noGrp="1"/>
          </p:cNvSpPr>
          <p:nvPr>
            <p:ph idx="1"/>
          </p:nvPr>
        </p:nvSpPr>
        <p:spPr>
          <a:xfrm>
            <a:off x="457200" y="1646237"/>
            <a:ext cx="8172450" cy="4710113"/>
          </a:xfrm>
        </p:spPr>
        <p:txBody>
          <a:bodyPr/>
          <a:lstStyle/>
          <a:p>
            <a:r>
              <a:rPr lang="en-US"/>
              <a:t>Invite applications for a National Coordinating Center (NCC) to provide support and guidance to AHRQ's Healthcare Extension Service (HES)  </a:t>
            </a:r>
          </a:p>
          <a:p>
            <a:r>
              <a:rPr lang="en-US"/>
              <a:t>NOFO is a U54 Cooperative Agreement</a:t>
            </a:r>
          </a:p>
          <a:p>
            <a:r>
              <a:rPr lang="en-US"/>
              <a:t>The NCC will provide a wide range of services in 4 main areas:</a:t>
            </a:r>
          </a:p>
          <a:p>
            <a:pPr lvl="1"/>
            <a:r>
              <a:rPr lang="en-US"/>
              <a:t>Technical Assistance</a:t>
            </a:r>
          </a:p>
          <a:p>
            <a:pPr lvl="1"/>
            <a:r>
              <a:rPr lang="en-US"/>
              <a:t>Learning Networks</a:t>
            </a:r>
          </a:p>
          <a:p>
            <a:pPr lvl="1"/>
            <a:r>
              <a:rPr lang="en-US"/>
              <a:t>Communications and Dissemination</a:t>
            </a:r>
          </a:p>
          <a:p>
            <a:pPr lvl="1"/>
            <a:r>
              <a:rPr lang="en-US"/>
              <a:t>Leadership and Project Management </a:t>
            </a:r>
          </a:p>
          <a:p>
            <a:pPr lvl="2"/>
            <a:endParaRPr lang="en-US"/>
          </a:p>
        </p:txBody>
      </p:sp>
      <p:sp>
        <p:nvSpPr>
          <p:cNvPr id="4" name="Slide Number Placeholder 3">
            <a:extLst>
              <a:ext uri="{FF2B5EF4-FFF2-40B4-BE49-F238E27FC236}">
                <a16:creationId xmlns:a16="http://schemas.microsoft.com/office/drawing/2014/main" id="{C3C19CE2-971D-5A63-C78C-2701FAA0AACC}"/>
              </a:ext>
            </a:extLst>
          </p:cNvPr>
          <p:cNvSpPr>
            <a:spLocks noGrp="1"/>
          </p:cNvSpPr>
          <p:nvPr>
            <p:ph type="sldNum" sz="quarter" idx="10"/>
          </p:nvPr>
        </p:nvSpPr>
        <p:spPr/>
        <p:txBody>
          <a:bodyPr/>
          <a:lstStyle/>
          <a:p>
            <a:fld id="{85F5B7A5-34A7-4AB0-A34F-A4DF2002FA98}" type="slidenum">
              <a:rPr lang="en-US" smtClean="0"/>
              <a:t>8</a:t>
            </a:fld>
            <a:endParaRPr lang="en-US"/>
          </a:p>
        </p:txBody>
      </p:sp>
    </p:spTree>
    <p:extLst>
      <p:ext uri="{BB962C8B-B14F-4D97-AF65-F5344CB8AC3E}">
        <p14:creationId xmlns:p14="http://schemas.microsoft.com/office/powerpoint/2010/main" val="3049868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EFD62-B900-F715-3E52-662CB55E497A}"/>
              </a:ext>
            </a:extLst>
          </p:cNvPr>
          <p:cNvSpPr>
            <a:spLocks noGrp="1"/>
          </p:cNvSpPr>
          <p:nvPr>
            <p:ph type="title"/>
          </p:nvPr>
        </p:nvSpPr>
        <p:spPr/>
        <p:txBody>
          <a:bodyPr>
            <a:normAutofit fontScale="90000"/>
          </a:bodyPr>
          <a:lstStyle/>
          <a:p>
            <a:r>
              <a:rPr lang="en-US"/>
              <a:t>Purpose of this NOFO</a:t>
            </a:r>
          </a:p>
        </p:txBody>
      </p:sp>
      <p:sp>
        <p:nvSpPr>
          <p:cNvPr id="3" name="Content Placeholder 2">
            <a:extLst>
              <a:ext uri="{FF2B5EF4-FFF2-40B4-BE49-F238E27FC236}">
                <a16:creationId xmlns:a16="http://schemas.microsoft.com/office/drawing/2014/main" id="{A37D50FA-6957-44C9-A34A-C0DB39437D7D}"/>
              </a:ext>
            </a:extLst>
          </p:cNvPr>
          <p:cNvSpPr>
            <a:spLocks noGrp="1"/>
          </p:cNvSpPr>
          <p:nvPr>
            <p:ph idx="1"/>
          </p:nvPr>
        </p:nvSpPr>
        <p:spPr>
          <a:xfrm>
            <a:off x="457200" y="1646237"/>
            <a:ext cx="7924800" cy="4525963"/>
          </a:xfrm>
        </p:spPr>
        <p:txBody>
          <a:bodyPr/>
          <a:lstStyle/>
          <a:p>
            <a:r>
              <a:rPr lang="en-US"/>
              <a:t>The NCC will work closely with AHRQ and recipients of two related NOFOs.</a:t>
            </a:r>
          </a:p>
          <a:p>
            <a:pPr lvl="1"/>
            <a:r>
              <a:rPr lang="en-US"/>
              <a:t>AHRQ intends to fund up to 15 state-based Healthcare Extension Cooperatives (Cooperatives) (U19) under RFA-HS-24-004.</a:t>
            </a:r>
          </a:p>
          <a:p>
            <a:pPr lvl="1"/>
            <a:r>
              <a:rPr lang="en-US"/>
              <a:t>AHRQ intends to fund a National Evaluation Center (NEC) (U19) for the Cooperatives under RFA-HS-24-005.</a:t>
            </a:r>
          </a:p>
        </p:txBody>
      </p:sp>
      <p:sp>
        <p:nvSpPr>
          <p:cNvPr id="4" name="Slide Number Placeholder 3">
            <a:extLst>
              <a:ext uri="{FF2B5EF4-FFF2-40B4-BE49-F238E27FC236}">
                <a16:creationId xmlns:a16="http://schemas.microsoft.com/office/drawing/2014/main" id="{C3C19CE2-971D-5A63-C78C-2701FAA0AACC}"/>
              </a:ext>
            </a:extLst>
          </p:cNvPr>
          <p:cNvSpPr>
            <a:spLocks noGrp="1"/>
          </p:cNvSpPr>
          <p:nvPr>
            <p:ph type="sldNum" sz="quarter" idx="10"/>
          </p:nvPr>
        </p:nvSpPr>
        <p:spPr/>
        <p:txBody>
          <a:bodyPr/>
          <a:lstStyle/>
          <a:p>
            <a:fld id="{85F5B7A5-34A7-4AB0-A34F-A4DF2002FA98}" type="slidenum">
              <a:rPr lang="en-US" smtClean="0"/>
              <a:t>9</a:t>
            </a:fld>
            <a:endParaRPr lang="en-US"/>
          </a:p>
        </p:txBody>
      </p:sp>
    </p:spTree>
    <p:extLst>
      <p:ext uri="{BB962C8B-B14F-4D97-AF65-F5344CB8AC3E}">
        <p14:creationId xmlns:p14="http://schemas.microsoft.com/office/powerpoint/2010/main" val="6897113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f15674c-28a1-4a9d-9420-8389979bc9dc">
      <UserInfo>
        <DisplayName>James, Marian (AHRQ/CEPI)</DisplayName>
        <AccountId>93</AccountId>
        <AccountType/>
      </UserInfo>
    </SharedWithUsers>
    <TaxCatchAll xmlns="9f15674c-28a1-4a9d-9420-8389979bc9dc" xsi:nil="true"/>
    <lcf76f155ced4ddcb4097134ff3c332f xmlns="373c1fbc-c37b-4b33-9212-4a173050f30e">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F1C609989F5F246B913770D056BFE31" ma:contentTypeVersion="13" ma:contentTypeDescription="Create a new document." ma:contentTypeScope="" ma:versionID="73563e63d9b52565dc60bda42ca18cb0">
  <xsd:schema xmlns:xsd="http://www.w3.org/2001/XMLSchema" xmlns:xs="http://www.w3.org/2001/XMLSchema" xmlns:p="http://schemas.microsoft.com/office/2006/metadata/properties" xmlns:ns2="373c1fbc-c37b-4b33-9212-4a173050f30e" xmlns:ns3="9f15674c-28a1-4a9d-9420-8389979bc9dc" targetNamespace="http://schemas.microsoft.com/office/2006/metadata/properties" ma:root="true" ma:fieldsID="842ef623e4b6f209856da6fc506fb8dd" ns2:_="" ns3:_="">
    <xsd:import namespace="373c1fbc-c37b-4b33-9212-4a173050f30e"/>
    <xsd:import namespace="9f15674c-28a1-4a9d-9420-8389979bc9d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3c1fbc-c37b-4b33-9212-4a173050f3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55f4345e-8d67-48af-bef8-91c58d16f763"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15674c-28a1-4a9d-9420-8389979bc9d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978f4f59-dc58-4745-8819-2bb275daf682}" ma:internalName="TaxCatchAll" ma:showField="CatchAllData" ma:web="9f15674c-28a1-4a9d-9420-8389979bc9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42A41A-D2EC-4387-A3D7-1BDDEC0CF04C}">
  <ds:schemaRefs>
    <ds:schemaRef ds:uri="http://purl.org/dc/term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9f15674c-28a1-4a9d-9420-8389979bc9dc"/>
    <ds:schemaRef ds:uri="373c1fbc-c37b-4b33-9212-4a173050f30e"/>
    <ds:schemaRef ds:uri="http://www.w3.org/XML/1998/namespace"/>
    <ds:schemaRef ds:uri="http://purl.org/dc/dcmitype/"/>
  </ds:schemaRefs>
</ds:datastoreItem>
</file>

<file path=customXml/itemProps2.xml><?xml version="1.0" encoding="utf-8"?>
<ds:datastoreItem xmlns:ds="http://schemas.openxmlformats.org/officeDocument/2006/customXml" ds:itemID="{B2FD5E93-1318-4E91-9213-8A6D4DA098D2}">
  <ds:schemaRefs>
    <ds:schemaRef ds:uri="http://schemas.microsoft.com/sharepoint/v3/contenttype/forms"/>
  </ds:schemaRefs>
</ds:datastoreItem>
</file>

<file path=customXml/itemProps3.xml><?xml version="1.0" encoding="utf-8"?>
<ds:datastoreItem xmlns:ds="http://schemas.openxmlformats.org/officeDocument/2006/customXml" ds:itemID="{19A3FFED-F95E-4135-95F0-EB2AFCDF8394}">
  <ds:schemaRefs>
    <ds:schemaRef ds:uri="373c1fbc-c37b-4b33-9212-4a173050f30e"/>
    <ds:schemaRef ds:uri="9f15674c-28a1-4a9d-9420-8389979bc9d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TotalTime>
  <Words>5640</Words>
  <Application>Microsoft Office PowerPoint</Application>
  <PresentationFormat>On-screen Show (4:3)</PresentationFormat>
  <Paragraphs>608</Paragraphs>
  <Slides>74</Slides>
  <Notes>73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74</vt:i4>
      </vt:variant>
    </vt:vector>
  </HeadingPairs>
  <TitlesOfParts>
    <vt:vector size="81" baseType="lpstr">
      <vt:lpstr>Arial</vt:lpstr>
      <vt:lpstr>Calibri</vt:lpstr>
      <vt:lpstr>Helvetica</vt:lpstr>
      <vt:lpstr>Segoe UI</vt:lpstr>
      <vt:lpstr>Times New Roman</vt:lpstr>
      <vt:lpstr>Office Theme</vt:lpstr>
      <vt:lpstr>Custom Design</vt:lpstr>
      <vt:lpstr>Welcome to the Pre-Application Technical Assistance Webinar National Coordinating Center (NCC) for AHRQ’s Healthcare Extension Service –  State-based Solutions to Healthcare Improvement (U54)​ RFA-HS-24-OO6 October 10, 2024 </vt:lpstr>
      <vt:lpstr>National Coordinating Center (NCC) for AHRQ’s Healthcare Extension Service – State-based Solutions to Healthcare Improvement (U54)​ RFA-HS-24-006</vt:lpstr>
      <vt:lpstr>Zoom Information</vt:lpstr>
      <vt:lpstr>REMINDERS</vt:lpstr>
      <vt:lpstr>NCC Technical Assistance Webinar Agenda</vt:lpstr>
      <vt:lpstr>AHRQ Staff</vt:lpstr>
      <vt:lpstr>NOFO INFORMATION </vt:lpstr>
      <vt:lpstr>Purpose of this NOFO</vt:lpstr>
      <vt:lpstr>Purpose of this NOFO</vt:lpstr>
      <vt:lpstr>NCC Objective</vt:lpstr>
      <vt:lpstr>NOFO Timeline: Important Dates</vt:lpstr>
      <vt:lpstr>NOFO: Award Information</vt:lpstr>
      <vt:lpstr>Overview of NOFO Requirements</vt:lpstr>
      <vt:lpstr>Overview of NOFO Requirements</vt:lpstr>
      <vt:lpstr>Overview of NOFO Requirements</vt:lpstr>
      <vt:lpstr>NOFO Requirements Technical Assistance</vt:lpstr>
      <vt:lpstr>NOFO Requirements Technical Assistance (cont’d)</vt:lpstr>
      <vt:lpstr>NOFO Requirements Learning Networks</vt:lpstr>
      <vt:lpstr>NOFO Requirements Learning Networks (cont’d)</vt:lpstr>
      <vt:lpstr>NOFO Requirements Learning Networks (cont’d)</vt:lpstr>
      <vt:lpstr>NOFO Requirements Communications and Dissemination</vt:lpstr>
      <vt:lpstr>NOFO Requirements Communications and Dissemination (cont’d)</vt:lpstr>
      <vt:lpstr>NOFO Requirements Leadership and Project Management</vt:lpstr>
      <vt:lpstr>NOFO Requirements Leadership and Project Management (cont’d)</vt:lpstr>
      <vt:lpstr>REMINDERS</vt:lpstr>
      <vt:lpstr>PowerPoint Presentation</vt:lpstr>
      <vt:lpstr>NCC Components</vt:lpstr>
      <vt:lpstr>Overall Component </vt:lpstr>
      <vt:lpstr>Overall Component  Research Plan</vt:lpstr>
      <vt:lpstr>Overall Component  Research Strategy</vt:lpstr>
      <vt:lpstr>Overall Component  Research Strategy (cont’d)</vt:lpstr>
      <vt:lpstr>Overall Component  Research Strategy (cont’d)</vt:lpstr>
      <vt:lpstr>Supporting Healthcare Extension Cooperatives Core  Research Strategy</vt:lpstr>
      <vt:lpstr>Supporting Healthcare Extension Cooperatives Core  Research Strategy (cont’d)</vt:lpstr>
      <vt:lpstr>Supporting Healthcare Extension Cooperatives Core  Research Strategy (cont’d)</vt:lpstr>
      <vt:lpstr>Supporting Healthcare Extension Cooperatives Core  Research Strategy (cont’d)</vt:lpstr>
      <vt:lpstr>Supporting Healthcare Extension Cooperatives Core  Research Strategy (cont’d)</vt:lpstr>
      <vt:lpstr>Supporting Healthcare Extension Cooperatives Core  Research Strategy (cont’d)</vt:lpstr>
      <vt:lpstr>Supporting Healthcare Extension Cooperatives Core  Research Strategy (cont’d)</vt:lpstr>
      <vt:lpstr>Supporting Healthcare Extension Cooperatives Core  Research Strategy (cont’d)</vt:lpstr>
      <vt:lpstr>Supporting Healthcare Extension Cooperatives Core  Research Strategy (cont’d)</vt:lpstr>
      <vt:lpstr>PowerPoint Presentation</vt:lpstr>
      <vt:lpstr>Review Criteria</vt:lpstr>
      <vt:lpstr>Overall Impact - Overall</vt:lpstr>
      <vt:lpstr>Scored Review Criteria - Overall</vt:lpstr>
      <vt:lpstr>Scored Standard Review Criteria – Overall: Significance</vt:lpstr>
      <vt:lpstr>Scored Review Criteria – Overall: Significance</vt:lpstr>
      <vt:lpstr>Scored Standard Review Criteria – Overall: Investigator(s)</vt:lpstr>
      <vt:lpstr>Scored Review Criteria - Overall : Investigator(s)</vt:lpstr>
      <vt:lpstr>Scored Review Criteria - Overall : Investigator(s) (cont’d)</vt:lpstr>
      <vt:lpstr>Scored Standard Review Criteria – Overall: Innovation</vt:lpstr>
      <vt:lpstr>Scored Standard Review Criteria – Overall: Approach</vt:lpstr>
      <vt:lpstr>Scored Review Criteria - Overall: Approach</vt:lpstr>
      <vt:lpstr>Scored Review Criteria - Overall: Approach (cont’d)</vt:lpstr>
      <vt:lpstr>Scored Standard Review Criteria – Overall: Environment</vt:lpstr>
      <vt:lpstr>Scored Review Criteria - Overall: Environment</vt:lpstr>
      <vt:lpstr>Scored Review Criteria: Supporting HES Cooperatives</vt:lpstr>
      <vt:lpstr> Additional Review Criteria – Overall Unscored </vt:lpstr>
      <vt:lpstr>Additional Review Considerations – Overall Unscored</vt:lpstr>
      <vt:lpstr>Review and Selection Process</vt:lpstr>
      <vt:lpstr>Required Performance Measures</vt:lpstr>
      <vt:lpstr>Required Performance Measures</vt:lpstr>
      <vt:lpstr>PowerPoint Presentation</vt:lpstr>
      <vt:lpstr>Eligibility</vt:lpstr>
      <vt:lpstr>Letters of Support</vt:lpstr>
      <vt:lpstr>Letters of Support</vt:lpstr>
      <vt:lpstr>Budgeting</vt:lpstr>
      <vt:lpstr>NCC Role</vt:lpstr>
      <vt:lpstr>Evaluation</vt:lpstr>
      <vt:lpstr>REMINDERS</vt:lpstr>
      <vt:lpstr>Final Comments</vt:lpstr>
      <vt:lpstr>Stay Connected on  AHRQ Developments</vt:lpstr>
      <vt:lpstr>Application Resources</vt:lpstr>
      <vt:lpstr>PowerPoint Presentation</vt:lpstr>
    </vt:vector>
  </TitlesOfParts>
  <Company>DHHS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Pre-Application Technical Assistance Webinar: National Coordinating Center (NCC) for AHRQ’s Healthcare Extension Service - State-based Solutions to Healthcare Improvement (U54)</dc:title>
  <dc:creator>DHHS; "Agency for Healthcare Research and Quality (AHRQ)"</dc:creator>
  <cp:keywords>Healthcare Extension Service; State-based Solutions to Healthcare Improvement</cp:keywords>
  <cp:lastModifiedBy>Ramage, Kathryn (AHRQ/OC) (CTR)</cp:lastModifiedBy>
  <cp:revision>5</cp:revision>
  <cp:lastPrinted>2024-10-09T18:00:30Z</cp:lastPrinted>
  <dcterms:created xsi:type="dcterms:W3CDTF">2013-09-03T18:05:51Z</dcterms:created>
  <dcterms:modified xsi:type="dcterms:W3CDTF">2024-10-15T14:44:11Z</dcterms:modified>
  <cp:category>Healthcare Extension Service – _x000d_
State-based Solutions to Healthcare Improvement; National Coordinating Center (NCC); Grants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0x0101001F1C609989F5F246B913770D056BFE31</vt:lpwstr>
  </property>
  <property fmtid="{D5CDD505-2E9C-101B-9397-08002B2CF9AE}" pid="3" name="MediaServiceImageTags">
    <vt:lpwstr/>
  </property>
</Properties>
</file>