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37"/>
  </p:notesMasterIdLst>
  <p:sldIdLst>
    <p:sldId id="256" r:id="rId3"/>
    <p:sldId id="257" r:id="rId4"/>
    <p:sldId id="266" r:id="rId5"/>
    <p:sldId id="265" r:id="rId6"/>
    <p:sldId id="306" r:id="rId7"/>
    <p:sldId id="297" r:id="rId8"/>
    <p:sldId id="301" r:id="rId9"/>
    <p:sldId id="258" r:id="rId10"/>
    <p:sldId id="259" r:id="rId11"/>
    <p:sldId id="260" r:id="rId12"/>
    <p:sldId id="268" r:id="rId13"/>
    <p:sldId id="261" r:id="rId14"/>
    <p:sldId id="299" r:id="rId15"/>
    <p:sldId id="300" r:id="rId16"/>
    <p:sldId id="267" r:id="rId17"/>
    <p:sldId id="270" r:id="rId18"/>
    <p:sldId id="276" r:id="rId19"/>
    <p:sldId id="277" r:id="rId20"/>
    <p:sldId id="278" r:id="rId21"/>
    <p:sldId id="280" r:id="rId22"/>
    <p:sldId id="283" r:id="rId23"/>
    <p:sldId id="284" r:id="rId24"/>
    <p:sldId id="303" r:id="rId25"/>
    <p:sldId id="305" r:id="rId26"/>
    <p:sldId id="286" r:id="rId27"/>
    <p:sldId id="287" r:id="rId28"/>
    <p:sldId id="288" r:id="rId29"/>
    <p:sldId id="290" r:id="rId30"/>
    <p:sldId id="293" r:id="rId31"/>
    <p:sldId id="296" r:id="rId32"/>
    <p:sldId id="295" r:id="rId33"/>
    <p:sldId id="304" r:id="rId34"/>
    <p:sldId id="308" r:id="rId35"/>
    <p:sldId id="291"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6903537-F4BD-4732-BAC7-B5F82A83D037}" type="datetimeFigureOut">
              <a:rPr lang="en-US" smtClean="0"/>
              <a:t>9/1/2014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D210777-6E37-40DA-8375-DB1E106DADEB}" type="slidenum">
              <a:rPr lang="en-US" smtClean="0"/>
              <a:t>‹#›</a:t>
            </a:fld>
            <a:endParaRPr lang="en-US"/>
          </a:p>
        </p:txBody>
      </p:sp>
    </p:spTree>
    <p:extLst>
      <p:ext uri="{BB962C8B-B14F-4D97-AF65-F5344CB8AC3E}">
        <p14:creationId xmlns:p14="http://schemas.microsoft.com/office/powerpoint/2010/main" val="4088212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This definition is based on the definition used in section 6301(a) of the Patient Protection and Affordable Care Act (ACA) of 2010</a:t>
            </a:r>
          </a:p>
        </p:txBody>
      </p:sp>
      <p:sp>
        <p:nvSpPr>
          <p:cNvPr id="4" name="Slide Number Placeholder 3"/>
          <p:cNvSpPr>
            <a:spLocks noGrp="1"/>
          </p:cNvSpPr>
          <p:nvPr>
            <p:ph type="sldNum" sz="quarter" idx="10"/>
          </p:nvPr>
        </p:nvSpPr>
        <p:spPr/>
        <p:txBody>
          <a:bodyPr/>
          <a:lstStyle/>
          <a:p>
            <a:fld id="{FD210777-6E37-40DA-8375-DB1E106DADEB}" type="slidenum">
              <a:rPr lang="en-US" smtClean="0"/>
              <a:t>4</a:t>
            </a:fld>
            <a:endParaRPr lang="en-US"/>
          </a:p>
        </p:txBody>
      </p:sp>
    </p:spTree>
    <p:extLst>
      <p:ext uri="{BB962C8B-B14F-4D97-AF65-F5344CB8AC3E}">
        <p14:creationId xmlns:p14="http://schemas.microsoft.com/office/powerpoint/2010/main" val="774542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210777-6E37-40DA-8375-DB1E106DADEB}" type="slidenum">
              <a:rPr lang="en-US" smtClean="0"/>
              <a:t>20</a:t>
            </a:fld>
            <a:endParaRPr lang="en-US"/>
          </a:p>
        </p:txBody>
      </p:sp>
    </p:spTree>
    <p:extLst>
      <p:ext uri="{BB962C8B-B14F-4D97-AF65-F5344CB8AC3E}">
        <p14:creationId xmlns:p14="http://schemas.microsoft.com/office/powerpoint/2010/main" val="2292249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65978-62C0-4AD0-8366-8C224378E05B}" type="slidenum">
              <a:rPr lang="en-US" smtClean="0"/>
              <a:t>26</a:t>
            </a:fld>
            <a:endParaRPr lang="en-US"/>
          </a:p>
        </p:txBody>
      </p:sp>
    </p:spTree>
    <p:extLst>
      <p:ext uri="{BB962C8B-B14F-4D97-AF65-F5344CB8AC3E}">
        <p14:creationId xmlns:p14="http://schemas.microsoft.com/office/powerpoint/2010/main" val="364802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Title of Presentation</a:t>
            </a:r>
            <a:endParaRPr lang="en-US" dirty="0"/>
          </a:p>
        </p:txBody>
      </p:sp>
      <p:sp>
        <p:nvSpPr>
          <p:cNvPr id="3" name="Content Placeholder 2"/>
          <p:cNvSpPr>
            <a:spLocks noGrp="1"/>
          </p:cNvSpPr>
          <p:nvPr>
            <p:ph idx="1" hasCustomPrompt="1"/>
          </p:nvPr>
        </p:nvSpPr>
        <p:spPr/>
        <p:txBody>
          <a:bodyPr/>
          <a:lstStyle>
            <a:lvl1pPr>
              <a:defRPr baseline="0"/>
            </a:lvl1pPr>
          </a:lstStyle>
          <a:p>
            <a:pPr lvl="0"/>
            <a:r>
              <a:rPr lang="en-US" dirty="0" smtClean="0"/>
              <a:t>Author and Date </a:t>
            </a:r>
          </a:p>
        </p:txBody>
      </p:sp>
      <p:sp>
        <p:nvSpPr>
          <p:cNvPr id="4" name="Date Placeholder 3"/>
          <p:cNvSpPr>
            <a:spLocks noGrp="1"/>
          </p:cNvSpPr>
          <p:nvPr>
            <p:ph type="dt" sz="half" idx="10"/>
          </p:nvPr>
        </p:nvSpPr>
        <p:spPr/>
        <p:txBody>
          <a:bodyPr/>
          <a:lstStyle/>
          <a:p>
            <a:fld id="{CFE291C9-6A58-4B30-8FDF-6AFC7F2B4260}"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C2977F-0695-4C57-AF40-70739867F63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4820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B9722C-5893-46B2-A02D-7EDFFD0C9345}"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498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C10C26-DA85-4226-BB58-016D919D0E48}"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5233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3352800"/>
            <a:ext cx="7772400" cy="1295400"/>
          </a:xfrm>
        </p:spPr>
        <p:txBody>
          <a:bodyPr/>
          <a:lstStyle>
            <a:lvl1pPr algn="ctr">
              <a:defRPr/>
            </a:lvl1pPr>
          </a:lstStyle>
          <a:p>
            <a:r>
              <a:rPr lang="en-US" dirty="0" smtClean="0"/>
              <a:t>Title of Presentation</a:t>
            </a:r>
            <a:endParaRPr lang="en-US" dirty="0"/>
          </a:p>
        </p:txBody>
      </p:sp>
      <p:sp>
        <p:nvSpPr>
          <p:cNvPr id="3" name="Subtitle 2"/>
          <p:cNvSpPr>
            <a:spLocks noGrp="1"/>
          </p:cNvSpPr>
          <p:nvPr>
            <p:ph type="subTitle" idx="1" hasCustomPrompt="1"/>
          </p:nvPr>
        </p:nvSpPr>
        <p:spPr>
          <a:xfrm>
            <a:off x="1371600" y="4876800"/>
            <a:ext cx="6400800" cy="762000"/>
          </a:xfrm>
        </p:spPr>
        <p:txBody>
          <a:bodyPr/>
          <a:lstStyle>
            <a:lvl1pPr marL="0" indent="0" algn="ctr">
              <a:buNone/>
              <a:defRPr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Author and Date</a:t>
            </a:r>
            <a:endParaRPr lang="en-US" dirty="0"/>
          </a:p>
        </p:txBody>
      </p:sp>
      <p:sp>
        <p:nvSpPr>
          <p:cNvPr id="4" name="Date Placeholder 3"/>
          <p:cNvSpPr>
            <a:spLocks noGrp="1"/>
          </p:cNvSpPr>
          <p:nvPr>
            <p:ph type="dt" sz="half" idx="10"/>
          </p:nvPr>
        </p:nvSpPr>
        <p:spPr/>
        <p:txBody>
          <a:bodyPr/>
          <a:lstStyle/>
          <a:p>
            <a:fld id="{230B7483-F705-4F85-8257-969F18214CEF}"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78125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675BD-6B9E-40F3-9876-A09A79457409}"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0517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1D65A1-2861-467C-AB17-18F8C28E7F72}"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6858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760987-8E79-4C97-B85B-6F2864671F51}" type="datetime1">
              <a:rPr lang="en-US" smtClean="0">
                <a:solidFill>
                  <a:prstClr val="black">
                    <a:tint val="75000"/>
                  </a:prstClr>
                </a:solidFill>
              </a:rPr>
              <a:t>9/1/2014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9638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384A70-E681-4656-A06F-6C207DCF767D}" type="datetime1">
              <a:rPr lang="en-US" smtClean="0">
                <a:solidFill>
                  <a:prstClr val="black">
                    <a:tint val="75000"/>
                  </a:prstClr>
                </a:solidFill>
              </a:rPr>
              <a:t>9/1/2014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437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a:t>
            </a:r>
            <a:endParaRPr lang="en-US" dirty="0"/>
          </a:p>
        </p:txBody>
      </p:sp>
      <p:sp>
        <p:nvSpPr>
          <p:cNvPr id="3" name="Date Placeholder 2"/>
          <p:cNvSpPr>
            <a:spLocks noGrp="1"/>
          </p:cNvSpPr>
          <p:nvPr>
            <p:ph type="dt" sz="half" idx="10"/>
          </p:nvPr>
        </p:nvSpPr>
        <p:spPr/>
        <p:txBody>
          <a:bodyPr/>
          <a:lstStyle/>
          <a:p>
            <a:fld id="{243CF4DD-E13A-4174-9AF2-508C39EEFA09}" type="datetime1">
              <a:rPr lang="en-US" smtClean="0">
                <a:solidFill>
                  <a:prstClr val="black">
                    <a:tint val="75000"/>
                  </a:prstClr>
                </a:solidFill>
              </a:rPr>
              <a:t>9/1/2014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4252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22D35-38E8-44CC-B61C-54292C77D7B5}" type="datetime1">
              <a:rPr lang="en-US" smtClean="0">
                <a:solidFill>
                  <a:prstClr val="black">
                    <a:tint val="75000"/>
                  </a:prstClr>
                </a:solidFill>
              </a:rPr>
              <a:t>9/1/2014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9643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115F26-D7E4-4B8C-B378-99AE761E7AB3}" type="datetime1">
              <a:rPr lang="en-US" smtClean="0">
                <a:solidFill>
                  <a:prstClr val="black">
                    <a:tint val="75000"/>
                  </a:prstClr>
                </a:solidFill>
              </a:rPr>
              <a:t>9/1/2014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67851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200400"/>
            <a:ext cx="8229600" cy="1600200"/>
          </a:xfrm>
          <a:prstGeom prst="rect">
            <a:avLst/>
          </a:prstGeom>
        </p:spPr>
        <p:txBody>
          <a:bodyPr vert="horz" lIns="91440" tIns="45720" rIns="91440" bIns="45720" rtlCol="0" anchor="ctr">
            <a:normAutofit/>
          </a:bodyPr>
          <a:lstStyle/>
          <a:p>
            <a:r>
              <a:rPr lang="en-US" dirty="0" smtClean="0"/>
              <a:t>Title of Presentation</a:t>
            </a:r>
            <a:endParaRPr lang="en-US" dirty="0"/>
          </a:p>
        </p:txBody>
      </p:sp>
      <p:sp>
        <p:nvSpPr>
          <p:cNvPr id="3" name="Text Placeholder 2"/>
          <p:cNvSpPr>
            <a:spLocks noGrp="1"/>
          </p:cNvSpPr>
          <p:nvPr>
            <p:ph type="body" idx="1"/>
          </p:nvPr>
        </p:nvSpPr>
        <p:spPr>
          <a:xfrm>
            <a:off x="457200" y="4953000"/>
            <a:ext cx="8229600" cy="1173163"/>
          </a:xfrm>
          <a:prstGeom prst="rect">
            <a:avLst/>
          </a:prstGeom>
        </p:spPr>
        <p:txBody>
          <a:bodyPr vert="horz" lIns="91440" tIns="45720" rIns="91440" bIns="45720" rtlCol="0">
            <a:normAutofit/>
          </a:bodyPr>
          <a:lstStyle/>
          <a:p>
            <a:pPr lvl="0"/>
            <a:r>
              <a:rPr lang="en-US" dirty="0" smtClean="0"/>
              <a:t>Author and Date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A98AF-3EA0-44BB-BA18-22DF3D1BDA90}"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2977F-0695-4C57-AF40-70739867F63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0241496"/>
      </p:ext>
    </p:extLst>
  </p:cSld>
  <p:clrMap bg1="lt1" tx1="dk1" bg2="lt2" tx2="dk2" accent1="accent1" accent2="accent2" accent3="accent3" accent4="accent4" accent5="accent5" accent6="accent6" hlink="hlink" folHlink="folHlink"/>
  <p:sldLayoutIdLst>
    <p:sldLayoutId id="2147483661" r:id="rId1"/>
  </p:sldLayoutIdLst>
  <p:hf hdr="0" ftr="0"/>
  <p:txStyles>
    <p:titleStyle>
      <a:lvl1pPr algn="ctr" defTabSz="914400" rtl="0" eaLnBrk="1" latinLnBrk="0" hangingPunct="1">
        <a:spcBef>
          <a:spcPct val="0"/>
        </a:spcBef>
        <a:buNone/>
        <a:defRPr sz="3600" b="1" kern="1200">
          <a:solidFill>
            <a:schemeClr val="accent1"/>
          </a:solidFill>
          <a:latin typeface="Arial" pitchFamily="34" charset="0"/>
          <a:ea typeface="+mj-ea"/>
          <a:cs typeface="Arial" pitchFamily="34" charset="0"/>
        </a:defRPr>
      </a:lvl1pPr>
    </p:titleStyle>
    <p:bodyStyle>
      <a:lvl1pPr marL="342900" indent="-342900" algn="ctr" defTabSz="914400" rtl="0" eaLnBrk="1" latinLnBrk="0" hangingPunct="1">
        <a:spcBef>
          <a:spcPct val="20000"/>
        </a:spcBef>
        <a:buFont typeface="Arial" pitchFamily="34" charset="0"/>
        <a:buNone/>
        <a:defRPr sz="2800" b="1" kern="1200" baseline="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2"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0200" y="274638"/>
            <a:ext cx="7086600" cy="868362"/>
          </a:xfrm>
          <a:prstGeom prst="rect">
            <a:avLst/>
          </a:prstGeom>
        </p:spPr>
        <p:txBody>
          <a:bodyPr vert="horz" lIns="91440" tIns="45720" rIns="91440" bIns="45720" rtlCol="0" anchor="ctr">
            <a:normAutofit/>
          </a:bodyPr>
          <a:lstStyle/>
          <a:p>
            <a:r>
              <a:rPr lang="en-US" dirty="0" smtClean="0"/>
              <a:t>Title goes here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86FA5-55C5-4C9D-ACF4-E7B3E4D60B0A}" type="datetime1">
              <a:rPr lang="en-US" smtClean="0">
                <a:solidFill>
                  <a:prstClr val="black">
                    <a:tint val="75000"/>
                  </a:prstClr>
                </a:solidFill>
              </a:rPr>
              <a:t>9/1/2014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4C657-53BA-4C64-8161-364EC652DC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752862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hf hdr="0" ftr="0"/>
  <p:txStyles>
    <p:titleStyle>
      <a:lvl1pPr algn="l" defTabSz="914400" rtl="0" eaLnBrk="1" latinLnBrk="0" hangingPunct="1">
        <a:spcBef>
          <a:spcPct val="0"/>
        </a:spcBef>
        <a:buNone/>
        <a:defRPr sz="3600" b="1" kern="1200" baseline="0">
          <a:solidFill>
            <a:schemeClr val="accent1"/>
          </a:solidFill>
          <a:latin typeface="+mj-lt"/>
          <a:ea typeface="+mj-ea"/>
          <a:cs typeface="+mj-cs"/>
        </a:defRPr>
      </a:lvl1pPr>
    </p:titleStyle>
    <p:bodyStyle>
      <a:lvl1pPr marL="342900" indent="-342900" algn="l" defTabSz="914400" rtl="0" eaLnBrk="1" latinLnBrk="0" hangingPunct="1">
        <a:spcBef>
          <a:spcPct val="20000"/>
        </a:spcBef>
        <a:buClr>
          <a:schemeClr val="tx2"/>
        </a:buClr>
        <a:buSzPct val="150000"/>
        <a:buFont typeface="Arial" pitchFamily="34" charset="0"/>
        <a:buChar char="•"/>
        <a:defRPr sz="2800" kern="1200">
          <a:solidFill>
            <a:schemeClr val="tx1"/>
          </a:solidFill>
          <a:latin typeface="+mn-lt"/>
          <a:ea typeface="+mn-ea"/>
          <a:cs typeface="+mn-cs"/>
        </a:defRPr>
      </a:lvl1pPr>
      <a:lvl2pPr marL="685800" indent="-338138" algn="l" defTabSz="914400" rtl="0" eaLnBrk="1" latinLnBrk="0" hangingPunct="1">
        <a:spcBef>
          <a:spcPct val="20000"/>
        </a:spcBef>
        <a:buClr>
          <a:schemeClr val="tx2">
            <a:lumMod val="60000"/>
            <a:lumOff val="40000"/>
          </a:schemeClr>
        </a:buClr>
        <a:buSzPct val="80000"/>
        <a:buFont typeface="Arial" pitchFamily="34" charset="0"/>
        <a:buChar char="►"/>
        <a:defRPr sz="2400" kern="1200">
          <a:solidFill>
            <a:schemeClr val="tx1"/>
          </a:solidFill>
          <a:latin typeface="+mn-lt"/>
          <a:ea typeface="+mn-ea"/>
          <a:cs typeface="+mn-cs"/>
        </a:defRPr>
      </a:lvl2pPr>
      <a:lvl3pPr marL="969963" indent="-284163" algn="l" defTabSz="914400" rtl="0" eaLnBrk="1" latinLnBrk="0" hangingPunct="1">
        <a:spcBef>
          <a:spcPct val="20000"/>
        </a:spcBef>
        <a:buFont typeface="Courier New" pitchFamily="49" charset="0"/>
        <a:buChar char="o"/>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600200"/>
          </a:xfrm>
        </p:spPr>
        <p:txBody>
          <a:bodyPr>
            <a:normAutofit fontScale="90000"/>
          </a:bodyPr>
          <a:lstStyle/>
          <a:p>
            <a:r>
              <a:rPr lang="en-US" b="0" dirty="0"/>
              <a:t>Comparative Health System Performance in Accelerating PCOR Dissemination (U19) </a:t>
            </a:r>
            <a:endParaRPr lang="en-US" dirty="0"/>
          </a:p>
        </p:txBody>
      </p:sp>
      <p:sp>
        <p:nvSpPr>
          <p:cNvPr id="3" name="Subtitle 2"/>
          <p:cNvSpPr>
            <a:spLocks noGrp="1"/>
          </p:cNvSpPr>
          <p:nvPr>
            <p:ph idx="1"/>
          </p:nvPr>
        </p:nvSpPr>
        <p:spPr>
          <a:xfrm>
            <a:off x="457200" y="4495800"/>
            <a:ext cx="8229600" cy="1173163"/>
          </a:xfrm>
        </p:spPr>
        <p:txBody>
          <a:bodyPr/>
          <a:lstStyle/>
          <a:p>
            <a:r>
              <a:rPr lang="en-US" dirty="0" smtClean="0"/>
              <a:t>Technical Assistance Conference Call</a:t>
            </a:r>
          </a:p>
          <a:p>
            <a:r>
              <a:rPr lang="en-US" dirty="0" smtClean="0"/>
              <a:t>August 22, 2014</a:t>
            </a:r>
            <a:endParaRPr lang="en-US" dirty="0"/>
          </a:p>
        </p:txBody>
      </p:sp>
      <p:sp>
        <p:nvSpPr>
          <p:cNvPr id="4" name="Date Placeholder 3"/>
          <p:cNvSpPr>
            <a:spLocks noGrp="1"/>
          </p:cNvSpPr>
          <p:nvPr>
            <p:ph type="dt" sz="half" idx="10"/>
          </p:nvPr>
        </p:nvSpPr>
        <p:spPr/>
        <p:txBody>
          <a:bodyPr/>
          <a:lstStyle/>
          <a:p>
            <a:fld id="{51D9E14F-8CAC-4459-BE7D-19365E6DC365}"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a:t>
            </a:fld>
            <a:endParaRPr lang="en-US"/>
          </a:p>
        </p:txBody>
      </p:sp>
    </p:spTree>
    <p:extLst>
      <p:ext uri="{BB962C8B-B14F-4D97-AF65-F5344CB8AC3E}">
        <p14:creationId xmlns:p14="http://schemas.microsoft.com/office/powerpoint/2010/main" val="40531134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 Systems to Study</a:t>
            </a:r>
            <a:endParaRPr lang="en-US" dirty="0"/>
          </a:p>
        </p:txBody>
      </p:sp>
      <p:sp>
        <p:nvSpPr>
          <p:cNvPr id="3" name="Content Placeholder 2"/>
          <p:cNvSpPr>
            <a:spLocks noGrp="1"/>
          </p:cNvSpPr>
          <p:nvPr>
            <p:ph idx="1"/>
          </p:nvPr>
        </p:nvSpPr>
        <p:spPr/>
        <p:txBody>
          <a:bodyPr>
            <a:normAutofit fontScale="77500" lnSpcReduction="20000"/>
          </a:bodyPr>
          <a:lstStyle/>
          <a:p>
            <a:r>
              <a:rPr lang="en-US" dirty="0"/>
              <a:t>Eligible systems will include physicians and hospitals, formally or informally connected to each other, and may also include formal or informal connections with other types of providers such as post-acute care facilities and home health agencies</a:t>
            </a:r>
            <a:r>
              <a:rPr lang="en-US" dirty="0" smtClean="0"/>
              <a:t>.</a:t>
            </a:r>
          </a:p>
          <a:p>
            <a:endParaRPr lang="en-US" dirty="0"/>
          </a:p>
          <a:p>
            <a:r>
              <a:rPr lang="en-US" dirty="0" smtClean="0"/>
              <a:t>Formal </a:t>
            </a:r>
            <a:r>
              <a:rPr lang="en-US" dirty="0"/>
              <a:t>connections between providers can occur via ownership or via contract.  For example, a system based on ownership might include</a:t>
            </a:r>
            <a:r>
              <a:rPr lang="en-US" dirty="0" smtClean="0"/>
              <a:t>:</a:t>
            </a:r>
          </a:p>
          <a:p>
            <a:pPr marL="0" indent="0">
              <a:buNone/>
            </a:pPr>
            <a:endParaRPr lang="en-US" dirty="0"/>
          </a:p>
          <a:p>
            <a:pPr lvl="1"/>
            <a:r>
              <a:rPr lang="en-US" dirty="0"/>
              <a:t>one or more hospitals and the physicians whom they employ</a:t>
            </a:r>
          </a:p>
          <a:p>
            <a:pPr lvl="1"/>
            <a:r>
              <a:rPr lang="en-US" dirty="0"/>
              <a:t>a health insurance company and the physicians whom it employs</a:t>
            </a:r>
          </a:p>
          <a:p>
            <a:pPr lvl="1"/>
            <a:r>
              <a:rPr lang="en-US" dirty="0"/>
              <a:t>a medical group and the hospital or hospitals it owns</a:t>
            </a:r>
          </a:p>
          <a:p>
            <a:pPr lvl="1"/>
            <a:r>
              <a:rPr lang="en-US" dirty="0"/>
              <a:t>one or more hospitals, the physicians they employ, and the rehabilitation facilities owned by the hospitals.</a:t>
            </a:r>
          </a:p>
          <a:p>
            <a:pPr marL="0" indent="0">
              <a:buNone/>
            </a:pPr>
            <a:r>
              <a:rPr lang="en-US" dirty="0" smtClean="0"/>
              <a:t> </a:t>
            </a:r>
            <a:endParaRPr lang="en-US" dirty="0"/>
          </a:p>
        </p:txBody>
      </p:sp>
      <p:sp>
        <p:nvSpPr>
          <p:cNvPr id="4" name="Date Placeholder 3"/>
          <p:cNvSpPr>
            <a:spLocks noGrp="1"/>
          </p:cNvSpPr>
          <p:nvPr>
            <p:ph type="dt" sz="half" idx="10"/>
          </p:nvPr>
        </p:nvSpPr>
        <p:spPr/>
        <p:txBody>
          <a:bodyPr/>
          <a:lstStyle/>
          <a:p>
            <a:fld id="{5F8C18EC-6C8C-46E9-80C6-C8395BEAB0E0}"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10</a:t>
            </a:fld>
            <a:endParaRPr lang="en-US"/>
          </a:p>
        </p:txBody>
      </p:sp>
    </p:spTree>
    <p:extLst>
      <p:ext uri="{BB962C8B-B14F-4D97-AF65-F5344CB8AC3E}">
        <p14:creationId xmlns:p14="http://schemas.microsoft.com/office/powerpoint/2010/main" val="151229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Examples</a:t>
            </a:r>
            <a:endParaRPr lang="en-US" dirty="0"/>
          </a:p>
        </p:txBody>
      </p:sp>
      <p:sp>
        <p:nvSpPr>
          <p:cNvPr id="3" name="Content Placeholder 2"/>
          <p:cNvSpPr>
            <a:spLocks noGrp="1"/>
          </p:cNvSpPr>
          <p:nvPr>
            <p:ph idx="1"/>
          </p:nvPr>
        </p:nvSpPr>
        <p:spPr/>
        <p:txBody>
          <a:bodyPr>
            <a:noAutofit/>
          </a:bodyPr>
          <a:lstStyle/>
          <a:p>
            <a:r>
              <a:rPr lang="en-US" sz="1600" dirty="0"/>
              <a:t>A system based on contracts might include, for example:</a:t>
            </a:r>
          </a:p>
          <a:p>
            <a:pPr lvl="1"/>
            <a:r>
              <a:rPr lang="en-US" sz="1600" dirty="0"/>
              <a:t>one or more hospitals and one or more physician-hospital organizations (PHOs) with which the hospitals </a:t>
            </a:r>
            <a:r>
              <a:rPr lang="en-US" sz="1600" dirty="0" smtClean="0"/>
              <a:t>contract</a:t>
            </a:r>
            <a:endParaRPr lang="en-US" sz="1600" dirty="0"/>
          </a:p>
          <a:p>
            <a:pPr lvl="1"/>
            <a:r>
              <a:rPr lang="en-US" sz="1600" dirty="0"/>
              <a:t>a medical group or independent practice association (IPA) and the hospital or hospitals with which the medical group or IPA contracts to operate as an accountable care organization (ACO</a:t>
            </a:r>
            <a:r>
              <a:rPr lang="en-US" sz="1600" dirty="0" smtClean="0"/>
              <a:t>)</a:t>
            </a:r>
          </a:p>
          <a:p>
            <a:pPr lvl="1"/>
            <a:endParaRPr lang="en-US" sz="1600" dirty="0"/>
          </a:p>
          <a:p>
            <a:r>
              <a:rPr lang="en-US" sz="1600" dirty="0"/>
              <a:t>Informal connections among providers may also create “virtual” systems of care.  For example, informal systems might include:</a:t>
            </a:r>
          </a:p>
          <a:p>
            <a:pPr lvl="1"/>
            <a:r>
              <a:rPr lang="en-US" sz="1600" dirty="0"/>
              <a:t>a hospital and its voluntary medical staff (physicians who admit patients to the hospital but are not employed by the hospital)</a:t>
            </a:r>
            <a:br>
              <a:rPr lang="en-US" sz="1600" dirty="0"/>
            </a:br>
            <a:endParaRPr lang="en-US" sz="1600" dirty="0" smtClean="0"/>
          </a:p>
          <a:p>
            <a:pPr lvl="1"/>
            <a:r>
              <a:rPr lang="en-US" sz="1600" dirty="0" smtClean="0"/>
              <a:t>a </a:t>
            </a:r>
            <a:r>
              <a:rPr lang="en-US" sz="1600" dirty="0"/>
              <a:t>medical group or IPA that does not formally contract with a hospital, but that cooperates with the hospital through informal agreements on ways to improve patients’ </a:t>
            </a:r>
            <a:r>
              <a:rPr lang="en-US" sz="1600" dirty="0" smtClean="0"/>
              <a:t>care</a:t>
            </a:r>
          </a:p>
          <a:p>
            <a:pPr lvl="1"/>
            <a:endParaRPr lang="en-US" sz="1600" dirty="0"/>
          </a:p>
          <a:p>
            <a:r>
              <a:rPr lang="en-US" sz="1600" dirty="0"/>
              <a:t>The examples given above are meant to be illustrative, not fully inclusive; responses to this FOA may describe other system forms that are proposed for study</a:t>
            </a:r>
            <a:r>
              <a:rPr lang="en-US" sz="1600" dirty="0" smtClean="0"/>
              <a:t>.</a:t>
            </a:r>
            <a:endParaRPr lang="en-US" sz="1600" dirty="0"/>
          </a:p>
        </p:txBody>
      </p:sp>
      <p:sp>
        <p:nvSpPr>
          <p:cNvPr id="4" name="Date Placeholder 3"/>
          <p:cNvSpPr>
            <a:spLocks noGrp="1"/>
          </p:cNvSpPr>
          <p:nvPr>
            <p:ph type="dt" sz="half" idx="10"/>
          </p:nvPr>
        </p:nvSpPr>
        <p:spPr/>
        <p:txBody>
          <a:bodyPr/>
          <a:lstStyle/>
          <a:p>
            <a:fld id="{0DC373EA-8BD9-44F3-AD12-33F944448169}"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11</a:t>
            </a:fld>
            <a:endParaRPr lang="en-US"/>
          </a:p>
        </p:txBody>
      </p:sp>
    </p:spTree>
    <p:extLst>
      <p:ext uri="{BB962C8B-B14F-4D97-AF65-F5344CB8AC3E}">
        <p14:creationId xmlns:p14="http://schemas.microsoft.com/office/powerpoint/2010/main" val="19180922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 System Comparisons</a:t>
            </a:r>
            <a:endParaRPr lang="en-US" dirty="0"/>
          </a:p>
        </p:txBody>
      </p:sp>
      <p:sp>
        <p:nvSpPr>
          <p:cNvPr id="3" name="Content Placeholder 2"/>
          <p:cNvSpPr>
            <a:spLocks noGrp="1"/>
          </p:cNvSpPr>
          <p:nvPr>
            <p:ph idx="1"/>
          </p:nvPr>
        </p:nvSpPr>
        <p:spPr/>
        <p:txBody>
          <a:bodyPr>
            <a:normAutofit fontScale="70000" lnSpcReduction="20000"/>
          </a:bodyPr>
          <a:lstStyle/>
          <a:p>
            <a:r>
              <a:rPr lang="en-US" dirty="0"/>
              <a:t>Applications will be viewed as responsive to this FOA to the extent that they include comparative analyses of system performance that include </a:t>
            </a:r>
            <a:endParaRPr lang="en-US" dirty="0" smtClean="0"/>
          </a:p>
          <a:p>
            <a:pPr lvl="1"/>
            <a:r>
              <a:rPr lang="en-US" dirty="0" smtClean="0"/>
              <a:t>types </a:t>
            </a:r>
            <a:r>
              <a:rPr lang="en-US" dirty="0"/>
              <a:t>of systems, </a:t>
            </a:r>
            <a:endParaRPr lang="en-US" dirty="0" smtClean="0"/>
          </a:p>
          <a:p>
            <a:pPr lvl="1"/>
            <a:r>
              <a:rPr lang="en-US" dirty="0" smtClean="0"/>
              <a:t>incentives that the systems </a:t>
            </a:r>
            <a:r>
              <a:rPr lang="en-US" dirty="0"/>
              <a:t>receive, </a:t>
            </a:r>
            <a:endParaRPr lang="en-US" dirty="0" smtClean="0"/>
          </a:p>
          <a:p>
            <a:pPr lvl="1"/>
            <a:r>
              <a:rPr lang="en-US" dirty="0" smtClean="0"/>
              <a:t>the </a:t>
            </a:r>
            <a:r>
              <a:rPr lang="en-US" dirty="0"/>
              <a:t>integration of PCOR evidence into systems’ processes of care</a:t>
            </a:r>
            <a:r>
              <a:rPr lang="en-US" dirty="0" smtClean="0"/>
              <a:t>,</a:t>
            </a:r>
          </a:p>
          <a:p>
            <a:pPr lvl="1"/>
            <a:r>
              <a:rPr lang="en-US" dirty="0" smtClean="0"/>
              <a:t>the </a:t>
            </a:r>
            <a:r>
              <a:rPr lang="en-US" dirty="0"/>
              <a:t>relationship between use of PCOR evidence and the quality and costs of care the systems provide, </a:t>
            </a:r>
            <a:r>
              <a:rPr lang="en-US" dirty="0" smtClean="0"/>
              <a:t>and</a:t>
            </a:r>
          </a:p>
          <a:p>
            <a:pPr lvl="1"/>
            <a:r>
              <a:rPr lang="en-US" dirty="0" smtClean="0"/>
              <a:t>the </a:t>
            </a:r>
            <a:r>
              <a:rPr lang="en-US" dirty="0"/>
              <a:t>environment in which systems are located.  </a:t>
            </a:r>
            <a:endParaRPr lang="en-US" dirty="0" smtClean="0"/>
          </a:p>
          <a:p>
            <a:endParaRPr lang="en-US" dirty="0"/>
          </a:p>
          <a:p>
            <a:r>
              <a:rPr lang="en-US" dirty="0" smtClean="0"/>
              <a:t>Applications </a:t>
            </a:r>
            <a:r>
              <a:rPr lang="en-US" dirty="0"/>
              <a:t>that focus on only one of these </a:t>
            </a:r>
            <a:r>
              <a:rPr lang="en-US" dirty="0" smtClean="0"/>
              <a:t>areas---for </a:t>
            </a:r>
            <a:r>
              <a:rPr lang="en-US" dirty="0"/>
              <a:t>example, applications that compare different pay-for-performance programs without regard to delivery systems, or applications that compare different processes for reducing readmissions, without regard to the delivery systems within which these processes are </a:t>
            </a:r>
            <a:r>
              <a:rPr lang="en-US" dirty="0" smtClean="0"/>
              <a:t>embedded---will </a:t>
            </a:r>
            <a:r>
              <a:rPr lang="en-US" b="1" dirty="0"/>
              <a:t>not be considered responsive to this FOA and will not undergo peer review</a:t>
            </a:r>
            <a:r>
              <a:rPr lang="en-US" dirty="0" smtClean="0"/>
              <a:t>. </a:t>
            </a:r>
            <a:endParaRPr lang="en-US" dirty="0"/>
          </a:p>
        </p:txBody>
      </p:sp>
      <p:sp>
        <p:nvSpPr>
          <p:cNvPr id="4" name="Date Placeholder 3"/>
          <p:cNvSpPr>
            <a:spLocks noGrp="1"/>
          </p:cNvSpPr>
          <p:nvPr>
            <p:ph type="dt" sz="half" idx="10"/>
          </p:nvPr>
        </p:nvSpPr>
        <p:spPr/>
        <p:txBody>
          <a:bodyPr/>
          <a:lstStyle/>
          <a:p>
            <a:fld id="{A04D8A88-6C0E-4DBA-992E-72990AF40774}"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12</a:t>
            </a:fld>
            <a:endParaRPr lang="en-US"/>
          </a:p>
        </p:txBody>
      </p:sp>
    </p:spTree>
    <p:extLst>
      <p:ext uri="{BB962C8B-B14F-4D97-AF65-F5344CB8AC3E}">
        <p14:creationId xmlns:p14="http://schemas.microsoft.com/office/powerpoint/2010/main" val="622038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Eligible System Comparisons (2)</a:t>
            </a:r>
            <a:endParaRPr lang="en-US" dirty="0"/>
          </a:p>
        </p:txBody>
      </p:sp>
      <p:sp>
        <p:nvSpPr>
          <p:cNvPr id="3" name="Content Placeholder 2"/>
          <p:cNvSpPr>
            <a:spLocks noGrp="1"/>
          </p:cNvSpPr>
          <p:nvPr>
            <p:ph idx="1"/>
          </p:nvPr>
        </p:nvSpPr>
        <p:spPr/>
        <p:txBody>
          <a:bodyPr>
            <a:normAutofit fontScale="85000" lnSpcReduction="10000"/>
          </a:bodyPr>
          <a:lstStyle/>
          <a:p>
            <a:r>
              <a:rPr lang="en-US" dirty="0"/>
              <a:t>Applicants should explain how they will assess system performance across a broad spectrum of care. </a:t>
            </a:r>
            <a:endParaRPr lang="en-US" dirty="0" smtClean="0"/>
          </a:p>
          <a:p>
            <a:r>
              <a:rPr lang="en-US" dirty="0" smtClean="0"/>
              <a:t>Applications </a:t>
            </a:r>
            <a:r>
              <a:rPr lang="en-US" dirty="0"/>
              <a:t>that focus only on a narrow area of care – such as outcomes after joint replacement surgery – will not be considered responsive to this </a:t>
            </a:r>
            <a:r>
              <a:rPr lang="en-US" dirty="0" smtClean="0"/>
              <a:t>FOA. </a:t>
            </a:r>
          </a:p>
          <a:p>
            <a:r>
              <a:rPr lang="en-US" dirty="0" smtClean="0"/>
              <a:t>However</a:t>
            </a:r>
            <a:r>
              <a:rPr lang="en-US" dirty="0"/>
              <a:t>, comparative performance on narrow areas of care can be eligible under this FOA if the comparisons are included in a broader assessment of system performance.  </a:t>
            </a:r>
            <a:endParaRPr lang="en-US" dirty="0" smtClean="0"/>
          </a:p>
          <a:p>
            <a:pPr lvl="1"/>
            <a:r>
              <a:rPr lang="en-US" dirty="0" smtClean="0"/>
              <a:t>For </a:t>
            </a:r>
            <a:r>
              <a:rPr lang="en-US" dirty="0"/>
              <a:t>example, some systems might have lower overall costs of care for their patients because they provide better orthopedic care, or better cardiac care.  </a:t>
            </a:r>
          </a:p>
        </p:txBody>
      </p:sp>
      <p:sp>
        <p:nvSpPr>
          <p:cNvPr id="4" name="Date Placeholder 3"/>
          <p:cNvSpPr>
            <a:spLocks noGrp="1"/>
          </p:cNvSpPr>
          <p:nvPr>
            <p:ph type="dt" sz="half" idx="10"/>
          </p:nvPr>
        </p:nvSpPr>
        <p:spPr/>
        <p:txBody>
          <a:bodyPr/>
          <a:lstStyle/>
          <a:p>
            <a:fld id="{FA2BDED2-C91F-43F0-82FD-AEFED9671BB5}"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13</a:t>
            </a:fld>
            <a:endParaRPr lang="en-US"/>
          </a:p>
        </p:txBody>
      </p:sp>
    </p:spTree>
    <p:extLst>
      <p:ext uri="{BB962C8B-B14F-4D97-AF65-F5344CB8AC3E}">
        <p14:creationId xmlns:p14="http://schemas.microsoft.com/office/powerpoint/2010/main" val="3356126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Eligible System Comparisons (3)</a:t>
            </a:r>
            <a:endParaRPr lang="en-US" dirty="0"/>
          </a:p>
        </p:txBody>
      </p:sp>
      <p:sp>
        <p:nvSpPr>
          <p:cNvPr id="3" name="Content Placeholder 2"/>
          <p:cNvSpPr>
            <a:spLocks noGrp="1"/>
          </p:cNvSpPr>
          <p:nvPr>
            <p:ph idx="1"/>
          </p:nvPr>
        </p:nvSpPr>
        <p:spPr/>
        <p:txBody>
          <a:bodyPr>
            <a:normAutofit lnSpcReduction="10000"/>
          </a:bodyPr>
          <a:lstStyle/>
          <a:p>
            <a:r>
              <a:rPr lang="en-US" dirty="0" smtClean="0"/>
              <a:t>Comparing </a:t>
            </a:r>
            <a:r>
              <a:rPr lang="en-US" dirty="0"/>
              <a:t>the performance of systems may include, for example, some or all of the following types of projects:</a:t>
            </a:r>
          </a:p>
          <a:p>
            <a:pPr lvl="1"/>
            <a:r>
              <a:rPr lang="en-US" dirty="0" smtClean="0"/>
              <a:t>comparing </a:t>
            </a:r>
            <a:r>
              <a:rPr lang="en-US" dirty="0"/>
              <a:t>the performance of individual delivery systems to other delivery systems:</a:t>
            </a:r>
          </a:p>
          <a:p>
            <a:pPr lvl="2"/>
            <a:r>
              <a:rPr lang="en-US" dirty="0" smtClean="0"/>
              <a:t> within </a:t>
            </a:r>
            <a:r>
              <a:rPr lang="en-US" dirty="0"/>
              <a:t>the same class of delivery system</a:t>
            </a:r>
          </a:p>
          <a:p>
            <a:pPr lvl="2"/>
            <a:r>
              <a:rPr lang="en-US" dirty="0" smtClean="0"/>
              <a:t> </a:t>
            </a:r>
            <a:r>
              <a:rPr lang="en-US" dirty="0"/>
              <a:t>across different classes of delivery system</a:t>
            </a:r>
          </a:p>
          <a:p>
            <a:pPr lvl="1"/>
            <a:r>
              <a:rPr lang="en-US" dirty="0" smtClean="0"/>
              <a:t>comparing </a:t>
            </a:r>
            <a:r>
              <a:rPr lang="en-US" dirty="0"/>
              <a:t>the performance of one class of delivery system to one or more other classes of delivery system</a:t>
            </a:r>
          </a:p>
          <a:p>
            <a:pPr lvl="1"/>
            <a:r>
              <a:rPr lang="en-US" dirty="0" smtClean="0"/>
              <a:t>comparing </a:t>
            </a:r>
            <a:r>
              <a:rPr lang="en-US" dirty="0"/>
              <a:t>the change in performance over time of an individual delivery system or class of delivery systems </a:t>
            </a:r>
            <a:r>
              <a:rPr lang="en-US" dirty="0" smtClean="0"/>
              <a:t> </a:t>
            </a:r>
            <a:endParaRPr lang="en-US" dirty="0"/>
          </a:p>
        </p:txBody>
      </p:sp>
      <p:sp>
        <p:nvSpPr>
          <p:cNvPr id="4" name="Date Placeholder 3"/>
          <p:cNvSpPr>
            <a:spLocks noGrp="1"/>
          </p:cNvSpPr>
          <p:nvPr>
            <p:ph type="dt" sz="half" idx="10"/>
          </p:nvPr>
        </p:nvSpPr>
        <p:spPr/>
        <p:txBody>
          <a:bodyPr/>
          <a:lstStyle/>
          <a:p>
            <a:fld id="{4932B4D5-8EC1-4789-AD99-4F741B40737A}"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14</a:t>
            </a:fld>
            <a:endParaRPr lang="en-US"/>
          </a:p>
        </p:txBody>
      </p:sp>
    </p:spTree>
    <p:extLst>
      <p:ext uri="{BB962C8B-B14F-4D97-AF65-F5344CB8AC3E}">
        <p14:creationId xmlns:p14="http://schemas.microsoft.com/office/powerpoint/2010/main" val="2265317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Guidance for Applicants: TEP</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Each  PI  will </a:t>
            </a:r>
            <a:r>
              <a:rPr lang="en-US" dirty="0"/>
              <a:t>participate in the Technical Expert Panel (TEP)</a:t>
            </a:r>
            <a:r>
              <a:rPr lang="en-US" dirty="0" smtClean="0"/>
              <a:t> </a:t>
            </a:r>
            <a:r>
              <a:rPr lang="en-US" dirty="0"/>
              <a:t>meetings.  The </a:t>
            </a:r>
            <a:r>
              <a:rPr lang="en-US" dirty="0" smtClean="0"/>
              <a:t>TEP, a panel of outside experts,  </a:t>
            </a:r>
            <a:r>
              <a:rPr lang="en-US" dirty="0"/>
              <a:t>will meet </a:t>
            </a:r>
            <a:r>
              <a:rPr lang="en-US" dirty="0" smtClean="0"/>
              <a:t>once a year in </a:t>
            </a:r>
            <a:r>
              <a:rPr lang="en-US" dirty="0"/>
              <a:t>addition to telephone conferences and electronic exchanges.  </a:t>
            </a:r>
            <a:endParaRPr lang="en-US" dirty="0" smtClean="0"/>
          </a:p>
          <a:p>
            <a:r>
              <a:rPr lang="en-US" dirty="0" smtClean="0"/>
              <a:t>For </a:t>
            </a:r>
            <a:r>
              <a:rPr lang="en-US" dirty="0"/>
              <a:t>budget purposes, applicants should assume that the TEP will meet in </a:t>
            </a:r>
            <a:r>
              <a:rPr lang="en-US" dirty="0" smtClean="0"/>
              <a:t>person once a year at AHRQ, with 4 people traveled.</a:t>
            </a:r>
          </a:p>
          <a:p>
            <a:r>
              <a:rPr lang="en-US" dirty="0" smtClean="0"/>
              <a:t>In </a:t>
            </a:r>
            <a:r>
              <a:rPr lang="en-US" dirty="0"/>
              <a:t>response to the TEP meetings, the </a:t>
            </a:r>
            <a:r>
              <a:rPr lang="en-US" dirty="0" smtClean="0"/>
              <a:t> PI </a:t>
            </a:r>
            <a:r>
              <a:rPr lang="en-US" dirty="0"/>
              <a:t>will actively participate in the formulation of plans to promote generalizability across Centers of </a:t>
            </a:r>
            <a:r>
              <a:rPr lang="en-US" dirty="0" smtClean="0"/>
              <a:t>Excellence (harmonization of measures (not necessarily of data) for comparing systems).</a:t>
            </a:r>
            <a:r>
              <a:rPr lang="en-US" dirty="0"/>
              <a:t>  </a:t>
            </a:r>
            <a:endParaRPr lang="en-US" dirty="0" smtClean="0"/>
          </a:p>
          <a:p>
            <a:pPr lvl="1"/>
            <a:r>
              <a:rPr lang="en-US" dirty="0" smtClean="0"/>
              <a:t>Grantees should expect to cooperate in efforts across Centers and with AHRQ to develop and harmonize measures for comparing systems.</a:t>
            </a:r>
          </a:p>
          <a:p>
            <a:r>
              <a:rPr lang="en-US" dirty="0" smtClean="0"/>
              <a:t>Awardees </a:t>
            </a:r>
            <a:r>
              <a:rPr lang="en-US" dirty="0"/>
              <a:t>will refine and revise, as necessary, selected methodologies in accord with plans developed </a:t>
            </a:r>
            <a:r>
              <a:rPr lang="en-US" sz="2900" dirty="0"/>
              <a:t>collaboratively with </a:t>
            </a:r>
            <a:r>
              <a:rPr lang="en-US" dirty="0"/>
              <a:t>the TEP.  </a:t>
            </a:r>
            <a:endParaRPr lang="en-US" dirty="0" smtClean="0"/>
          </a:p>
          <a:p>
            <a:r>
              <a:rPr lang="en-US" dirty="0"/>
              <a:t>The grantees should be prepared early on in their grant to present methods and early findings to the TEP, and to publish early findings. </a:t>
            </a:r>
          </a:p>
        </p:txBody>
      </p:sp>
      <p:sp>
        <p:nvSpPr>
          <p:cNvPr id="4" name="Date Placeholder 3"/>
          <p:cNvSpPr>
            <a:spLocks noGrp="1"/>
          </p:cNvSpPr>
          <p:nvPr>
            <p:ph type="dt" sz="half" idx="10"/>
          </p:nvPr>
        </p:nvSpPr>
        <p:spPr/>
        <p:txBody>
          <a:bodyPr/>
          <a:lstStyle/>
          <a:p>
            <a:fld id="{ADFAF02D-7E23-474F-BA79-89673EA02D98}"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15</a:t>
            </a:fld>
            <a:endParaRPr lang="en-US"/>
          </a:p>
        </p:txBody>
      </p:sp>
    </p:spTree>
    <p:extLst>
      <p:ext uri="{BB962C8B-B14F-4D97-AF65-F5344CB8AC3E}">
        <p14:creationId xmlns:p14="http://schemas.microsoft.com/office/powerpoint/2010/main" val="891992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Guidance for </a:t>
            </a:r>
            <a:r>
              <a:rPr lang="en-US" dirty="0" smtClean="0"/>
              <a:t>Applicants: </a:t>
            </a:r>
            <a:r>
              <a:rPr lang="en-US" dirty="0"/>
              <a:t>Coordinating Center </a:t>
            </a:r>
          </a:p>
        </p:txBody>
      </p:sp>
      <p:sp>
        <p:nvSpPr>
          <p:cNvPr id="3" name="Content Placeholder 2"/>
          <p:cNvSpPr>
            <a:spLocks noGrp="1"/>
          </p:cNvSpPr>
          <p:nvPr>
            <p:ph idx="1"/>
          </p:nvPr>
        </p:nvSpPr>
        <p:spPr/>
        <p:txBody>
          <a:bodyPr>
            <a:normAutofit fontScale="62500" lnSpcReduction="20000"/>
          </a:bodyPr>
          <a:lstStyle/>
          <a:p>
            <a:r>
              <a:rPr lang="en-US" dirty="0"/>
              <a:t>AHRQ plans to fund a Coordinating Center under separate contract to assist in dissemination and data work</a:t>
            </a:r>
            <a:r>
              <a:rPr lang="en-US" dirty="0" smtClean="0"/>
              <a:t>.</a:t>
            </a:r>
          </a:p>
          <a:p>
            <a:r>
              <a:rPr lang="en-US" dirty="0" smtClean="0"/>
              <a:t>The  PI </a:t>
            </a:r>
            <a:r>
              <a:rPr lang="en-US" dirty="0"/>
              <a:t>and the Coordinating Center will work collaboratively to build a taxonomy and systems </a:t>
            </a:r>
            <a:r>
              <a:rPr lang="en-US" sz="2900" dirty="0"/>
              <a:t>compendium or compendia of </a:t>
            </a:r>
            <a:r>
              <a:rPr lang="en-US" dirty="0"/>
              <a:t>health care delivery systems found across the country.  </a:t>
            </a:r>
            <a:endParaRPr lang="en-US" dirty="0" smtClean="0"/>
          </a:p>
          <a:p>
            <a:endParaRPr lang="en-US" dirty="0" smtClean="0"/>
          </a:p>
          <a:p>
            <a:r>
              <a:rPr lang="en-US" dirty="0" smtClean="0"/>
              <a:t>AHRQ </a:t>
            </a:r>
            <a:r>
              <a:rPr lang="en-US" dirty="0"/>
              <a:t>will share its own potential data and results with the Coordinating Center's compendium, and the awardee is expected to share data results.  </a:t>
            </a:r>
            <a:endParaRPr lang="en-US" dirty="0" smtClean="0"/>
          </a:p>
          <a:p>
            <a:endParaRPr lang="en-US" dirty="0" smtClean="0"/>
          </a:p>
          <a:p>
            <a:r>
              <a:rPr lang="en-US" dirty="0" smtClean="0"/>
              <a:t>For </a:t>
            </a:r>
            <a:r>
              <a:rPr lang="en-US" dirty="0"/>
              <a:t>purposes of the collaborative research, the systems compendium will list systems by name and include identifiers – e.g., tax identification numbers (TINs), hospital identifier (AHA id, Medicare provider number, etc.),  and physicians’ national provider identifiers (NPIs) as appropriate - with outcome measures and  performance of the system listed.  </a:t>
            </a:r>
            <a:endParaRPr lang="en-US" dirty="0" smtClean="0"/>
          </a:p>
          <a:p>
            <a:r>
              <a:rPr lang="en-US" dirty="0" smtClean="0"/>
              <a:t>Using </a:t>
            </a:r>
            <a:r>
              <a:rPr lang="en-US" dirty="0"/>
              <a:t>the systems compendium, both AHRQ and the </a:t>
            </a:r>
            <a:r>
              <a:rPr lang="en-US" dirty="0" smtClean="0"/>
              <a:t> PI </a:t>
            </a:r>
            <a:r>
              <a:rPr lang="en-US" dirty="0"/>
              <a:t>will collaborate with the Coordinating Center so that  the Coordinating Center can develop short Policy Briefs and Data Briefs on comparing systems, and can develop PCOR dissemination initiatives. </a:t>
            </a:r>
            <a:r>
              <a:rPr lang="en-US" dirty="0" smtClean="0"/>
              <a:t> </a:t>
            </a:r>
            <a:endParaRPr lang="en-US" dirty="0"/>
          </a:p>
        </p:txBody>
      </p:sp>
      <p:sp>
        <p:nvSpPr>
          <p:cNvPr id="4" name="Date Placeholder 3"/>
          <p:cNvSpPr>
            <a:spLocks noGrp="1"/>
          </p:cNvSpPr>
          <p:nvPr>
            <p:ph type="dt" sz="half" idx="10"/>
          </p:nvPr>
        </p:nvSpPr>
        <p:spPr/>
        <p:txBody>
          <a:bodyPr/>
          <a:lstStyle/>
          <a:p>
            <a:fld id="{3D30F9DF-BCE9-491A-8E81-912780EC5ADF}"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16</a:t>
            </a:fld>
            <a:endParaRPr lang="en-US"/>
          </a:p>
        </p:txBody>
      </p:sp>
    </p:spTree>
    <p:extLst>
      <p:ext uri="{BB962C8B-B14F-4D97-AF65-F5344CB8AC3E}">
        <p14:creationId xmlns:p14="http://schemas.microsoft.com/office/powerpoint/2010/main" val="22402995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FOA Basics</a:t>
            </a:r>
            <a:endParaRPr lang="en-US" dirty="0"/>
          </a:p>
        </p:txBody>
      </p:sp>
      <p:sp>
        <p:nvSpPr>
          <p:cNvPr id="3" name="Content Placeholder 2"/>
          <p:cNvSpPr>
            <a:spLocks noGrp="1"/>
          </p:cNvSpPr>
          <p:nvPr>
            <p:ph idx="1"/>
          </p:nvPr>
        </p:nvSpPr>
        <p:spPr/>
        <p:txBody>
          <a:bodyPr/>
          <a:lstStyle/>
          <a:p>
            <a:r>
              <a:rPr lang="en-US" dirty="0" smtClean="0"/>
              <a:t>AHRQ is utilizing the U19 mechanism</a:t>
            </a:r>
          </a:p>
          <a:p>
            <a:r>
              <a:rPr lang="en-US" dirty="0" smtClean="0"/>
              <a:t>AHRQ anticipates making up to 3 awards</a:t>
            </a:r>
          </a:p>
          <a:p>
            <a:r>
              <a:rPr lang="en-US" dirty="0" smtClean="0"/>
              <a:t>Grants are limited to $3.5 million total costs per year</a:t>
            </a:r>
          </a:p>
          <a:p>
            <a:r>
              <a:rPr lang="en-US" dirty="0" smtClean="0"/>
              <a:t>The project period may not exceed 5 years</a:t>
            </a:r>
          </a:p>
          <a:p>
            <a:r>
              <a:rPr lang="en-US" dirty="0" smtClean="0"/>
              <a:t>“No cost extensions” will not be automatic</a:t>
            </a:r>
            <a:endParaRPr lang="en-US" dirty="0"/>
          </a:p>
        </p:txBody>
      </p:sp>
      <p:sp>
        <p:nvSpPr>
          <p:cNvPr id="4" name="Date Placeholder 3"/>
          <p:cNvSpPr>
            <a:spLocks noGrp="1"/>
          </p:cNvSpPr>
          <p:nvPr>
            <p:ph type="dt" sz="half" idx="10"/>
          </p:nvPr>
        </p:nvSpPr>
        <p:spPr/>
        <p:txBody>
          <a:bodyPr/>
          <a:lstStyle/>
          <a:p>
            <a:fld id="{14C06C69-1DD6-4FE9-8E49-455221CB75D4}"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17</a:t>
            </a:fld>
            <a:endParaRPr lang="en-US"/>
          </a:p>
        </p:txBody>
      </p:sp>
    </p:spTree>
    <p:extLst>
      <p:ext uri="{BB962C8B-B14F-4D97-AF65-F5344CB8AC3E}">
        <p14:creationId xmlns:p14="http://schemas.microsoft.com/office/powerpoint/2010/main" val="40526536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 Organizations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a:t>Eligible </a:t>
            </a:r>
            <a:r>
              <a:rPr lang="en-US" b="1" smtClean="0"/>
              <a:t>Organizations</a:t>
            </a:r>
          </a:p>
          <a:p>
            <a:pPr marL="0" indent="0">
              <a:buNone/>
            </a:pPr>
            <a:endParaRPr lang="en-US" dirty="0"/>
          </a:p>
          <a:p>
            <a:r>
              <a:rPr lang="en-US" dirty="0"/>
              <a:t>You may submit an application(s) if your institution/organization is a (an): </a:t>
            </a:r>
          </a:p>
          <a:p>
            <a:pPr lvl="0"/>
            <a:r>
              <a:rPr lang="en-US" dirty="0"/>
              <a:t>Public or non-profit private institution, such as a university, college, or a faith-based or community-based organization; </a:t>
            </a:r>
          </a:p>
          <a:p>
            <a:pPr lvl="0"/>
            <a:r>
              <a:rPr lang="en-US" dirty="0"/>
              <a:t>For-profit private institution; </a:t>
            </a:r>
          </a:p>
          <a:p>
            <a:pPr lvl="0"/>
            <a:r>
              <a:rPr lang="en-US" dirty="0"/>
              <a:t>Units of local or State government; </a:t>
            </a:r>
          </a:p>
          <a:p>
            <a:pPr lvl="0"/>
            <a:r>
              <a:rPr lang="en-US" dirty="0"/>
              <a:t>Eligible agency of the Federal government. </a:t>
            </a:r>
          </a:p>
          <a:p>
            <a:pPr lvl="0"/>
            <a:r>
              <a:rPr lang="en-US" dirty="0"/>
              <a:t>Indian/Native American Tribal Government (Federally recognized) </a:t>
            </a:r>
          </a:p>
          <a:p>
            <a:pPr lvl="0"/>
            <a:r>
              <a:rPr lang="en-US" dirty="0"/>
              <a:t>Indian/Native American Tribal Government (Other than Federally recognized); </a:t>
            </a:r>
          </a:p>
          <a:p>
            <a:pPr lvl="0"/>
            <a:r>
              <a:rPr lang="en-US" dirty="0"/>
              <a:t>Indian/Native American Tribally Designated Organization. </a:t>
            </a:r>
          </a:p>
          <a:p>
            <a:pPr marL="0" indent="0">
              <a:buNone/>
            </a:pPr>
            <a:endParaRPr lang="en-US" dirty="0"/>
          </a:p>
        </p:txBody>
      </p:sp>
      <p:sp>
        <p:nvSpPr>
          <p:cNvPr id="4" name="Date Placeholder 3"/>
          <p:cNvSpPr>
            <a:spLocks noGrp="1"/>
          </p:cNvSpPr>
          <p:nvPr>
            <p:ph type="dt" sz="half" idx="10"/>
          </p:nvPr>
        </p:nvSpPr>
        <p:spPr/>
        <p:txBody>
          <a:bodyPr/>
          <a:lstStyle/>
          <a:p>
            <a:fld id="{D5C633CF-FB98-4095-9804-815423C76A43}"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18</a:t>
            </a:fld>
            <a:endParaRPr lang="en-US"/>
          </a:p>
        </p:txBody>
      </p:sp>
    </p:spTree>
    <p:extLst>
      <p:ext uri="{BB962C8B-B14F-4D97-AF65-F5344CB8AC3E}">
        <p14:creationId xmlns:p14="http://schemas.microsoft.com/office/powerpoint/2010/main" val="7368229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Principal Investigator/Project Leads</a:t>
            </a:r>
            <a:endParaRPr lang="en-US" dirty="0"/>
          </a:p>
        </p:txBody>
      </p:sp>
      <p:sp>
        <p:nvSpPr>
          <p:cNvPr id="3" name="Content Placeholder 2"/>
          <p:cNvSpPr>
            <a:spLocks noGrp="1"/>
          </p:cNvSpPr>
          <p:nvPr>
            <p:ph idx="1"/>
          </p:nvPr>
        </p:nvSpPr>
        <p:spPr>
          <a:xfrm>
            <a:off x="457200" y="1447800"/>
            <a:ext cx="8229600" cy="4525963"/>
          </a:xfrm>
        </p:spPr>
        <p:txBody>
          <a:bodyPr>
            <a:normAutofit/>
          </a:bodyPr>
          <a:lstStyle/>
          <a:p>
            <a:r>
              <a:rPr lang="en-US" dirty="0"/>
              <a:t>The PD/PI is required to devote </a:t>
            </a:r>
            <a:r>
              <a:rPr lang="en-US" dirty="0" smtClean="0"/>
              <a:t>at least 15</a:t>
            </a:r>
            <a:r>
              <a:rPr lang="en-US" dirty="0"/>
              <a:t>% annual effort in each year of the project. </a:t>
            </a:r>
            <a:endParaRPr lang="en-US" dirty="0" smtClean="0"/>
          </a:p>
          <a:p>
            <a:pPr marL="0" indent="0">
              <a:buNone/>
            </a:pPr>
            <a:endParaRPr lang="en-US" dirty="0" smtClean="0"/>
          </a:p>
          <a:p>
            <a:r>
              <a:rPr lang="en-US" dirty="0" smtClean="0"/>
              <a:t>Also</a:t>
            </a:r>
            <a:r>
              <a:rPr lang="en-US" dirty="0"/>
              <a:t>, the leader of the Data Core and the leaders of each project must each devote at least 15% annual effort in each year of the project. </a:t>
            </a:r>
            <a:r>
              <a:rPr lang="en-US" dirty="0" smtClean="0"/>
              <a:t> </a:t>
            </a:r>
          </a:p>
          <a:p>
            <a:endParaRPr lang="en-US" dirty="0"/>
          </a:p>
          <a:p>
            <a:r>
              <a:rPr lang="en-US" dirty="0" smtClean="0"/>
              <a:t>Only one PD/PI allowed.</a:t>
            </a:r>
          </a:p>
        </p:txBody>
      </p:sp>
      <p:sp>
        <p:nvSpPr>
          <p:cNvPr id="4" name="Date Placeholder 3"/>
          <p:cNvSpPr>
            <a:spLocks noGrp="1"/>
          </p:cNvSpPr>
          <p:nvPr>
            <p:ph type="dt" sz="half" idx="10"/>
          </p:nvPr>
        </p:nvSpPr>
        <p:spPr/>
        <p:txBody>
          <a:bodyPr/>
          <a:lstStyle/>
          <a:p>
            <a:fld id="{9B74D7CF-61B5-40E1-A6D8-E9A9C9D9F972}"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19</a:t>
            </a:fld>
            <a:endParaRPr lang="en-US"/>
          </a:p>
        </p:txBody>
      </p:sp>
    </p:spTree>
    <p:extLst>
      <p:ext uri="{BB962C8B-B14F-4D97-AF65-F5344CB8AC3E}">
        <p14:creationId xmlns:p14="http://schemas.microsoft.com/office/powerpoint/2010/main" val="1403473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Conference Call Overview</a:t>
            </a:r>
            <a:endParaRPr lang="en-US" dirty="0"/>
          </a:p>
        </p:txBody>
      </p:sp>
      <p:sp>
        <p:nvSpPr>
          <p:cNvPr id="3" name="Content Placeholder 2"/>
          <p:cNvSpPr>
            <a:spLocks noGrp="1"/>
          </p:cNvSpPr>
          <p:nvPr>
            <p:ph idx="1"/>
          </p:nvPr>
        </p:nvSpPr>
        <p:spPr/>
        <p:txBody>
          <a:bodyPr/>
          <a:lstStyle/>
          <a:p>
            <a:r>
              <a:rPr lang="en-US" dirty="0" smtClean="0"/>
              <a:t>Introductions</a:t>
            </a:r>
          </a:p>
          <a:p>
            <a:r>
              <a:rPr lang="en-US" dirty="0" smtClean="0"/>
              <a:t>Background</a:t>
            </a:r>
          </a:p>
          <a:p>
            <a:r>
              <a:rPr lang="en-US" dirty="0" smtClean="0"/>
              <a:t>Review of the U19 Request for Application</a:t>
            </a:r>
          </a:p>
          <a:p>
            <a:r>
              <a:rPr lang="en-US" dirty="0" smtClean="0"/>
              <a:t>Frequently asked questions</a:t>
            </a:r>
          </a:p>
          <a:p>
            <a:r>
              <a:rPr lang="en-US" dirty="0" smtClean="0"/>
              <a:t>Open Q&amp;A</a:t>
            </a:r>
            <a:endParaRPr lang="en-US" dirty="0"/>
          </a:p>
        </p:txBody>
      </p:sp>
      <p:sp>
        <p:nvSpPr>
          <p:cNvPr id="4" name="Date Placeholder 3"/>
          <p:cNvSpPr>
            <a:spLocks noGrp="1"/>
          </p:cNvSpPr>
          <p:nvPr>
            <p:ph type="dt" sz="half" idx="10"/>
          </p:nvPr>
        </p:nvSpPr>
        <p:spPr/>
        <p:txBody>
          <a:bodyPr/>
          <a:lstStyle/>
          <a:p>
            <a:fld id="{32834E78-7DC2-40F0-AF9D-9C12B15A0C55}"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a:t>
            </a:fld>
            <a:endParaRPr lang="en-US"/>
          </a:p>
        </p:txBody>
      </p:sp>
    </p:spTree>
    <p:extLst>
      <p:ext uri="{BB962C8B-B14F-4D97-AF65-F5344CB8AC3E}">
        <p14:creationId xmlns:p14="http://schemas.microsoft.com/office/powerpoint/2010/main" val="524287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Application </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r>
              <a:rPr lang="en-US" dirty="0"/>
              <a:t>Page Limitations</a:t>
            </a:r>
          </a:p>
          <a:p>
            <a:pPr lvl="1"/>
            <a:r>
              <a:rPr lang="en-US" dirty="0" smtClean="0"/>
              <a:t>Data </a:t>
            </a:r>
            <a:r>
              <a:rPr lang="en-US" dirty="0"/>
              <a:t>Core: 12 </a:t>
            </a:r>
            <a:r>
              <a:rPr lang="en-US" dirty="0" smtClean="0"/>
              <a:t>pages</a:t>
            </a:r>
          </a:p>
          <a:p>
            <a:pPr lvl="1"/>
            <a:r>
              <a:rPr lang="en-US" dirty="0" smtClean="0"/>
              <a:t>Inter-related </a:t>
            </a:r>
            <a:r>
              <a:rPr lang="en-US" dirty="0"/>
              <a:t>Projects: 5 pages per </a:t>
            </a:r>
            <a:r>
              <a:rPr lang="en-US" dirty="0" smtClean="0"/>
              <a:t>project.</a:t>
            </a:r>
          </a:p>
          <a:p>
            <a:endParaRPr lang="en-US" dirty="0"/>
          </a:p>
          <a:p>
            <a:r>
              <a:rPr lang="en-US" dirty="0" smtClean="0"/>
              <a:t>A </a:t>
            </a:r>
            <a:r>
              <a:rPr lang="en-US" dirty="0"/>
              <a:t>planned project timeline must be included, identifying timing of major milestones such as planned release of early findings. </a:t>
            </a:r>
            <a:r>
              <a:rPr lang="en-US" dirty="0" smtClean="0"/>
              <a:t> </a:t>
            </a:r>
            <a:endParaRPr lang="en-US" dirty="0"/>
          </a:p>
        </p:txBody>
      </p:sp>
      <p:sp>
        <p:nvSpPr>
          <p:cNvPr id="4" name="Date Placeholder 3"/>
          <p:cNvSpPr>
            <a:spLocks noGrp="1"/>
          </p:cNvSpPr>
          <p:nvPr>
            <p:ph type="dt" sz="half" idx="10"/>
          </p:nvPr>
        </p:nvSpPr>
        <p:spPr/>
        <p:txBody>
          <a:bodyPr/>
          <a:lstStyle/>
          <a:p>
            <a:fld id="{524C1785-D1EB-4DC5-9863-68CBCC655549}"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20</a:t>
            </a:fld>
            <a:endParaRPr lang="en-US"/>
          </a:p>
        </p:txBody>
      </p:sp>
    </p:spTree>
    <p:extLst>
      <p:ext uri="{BB962C8B-B14F-4D97-AF65-F5344CB8AC3E}">
        <p14:creationId xmlns:p14="http://schemas.microsoft.com/office/powerpoint/2010/main" val="3884755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Criteria (I) Significance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review criteria provide an outline of both what AHRQ is seeking and the questions peer reviewers will be asked to consider</a:t>
            </a:r>
          </a:p>
          <a:p>
            <a:r>
              <a:rPr lang="en-US" dirty="0" smtClean="0"/>
              <a:t>The Significance of the application will be based upon:</a:t>
            </a:r>
          </a:p>
          <a:p>
            <a:pPr lvl="1"/>
            <a:r>
              <a:rPr lang="en-US" dirty="0"/>
              <a:t>Does the project address an important problem or a critical barrier to progress in understanding and identifying new types of emerging delivery systems?  </a:t>
            </a:r>
            <a:endParaRPr lang="en-US" dirty="0" smtClean="0"/>
          </a:p>
          <a:p>
            <a:pPr lvl="1"/>
            <a:r>
              <a:rPr lang="en-US" dirty="0" smtClean="0"/>
              <a:t>Will </a:t>
            </a:r>
            <a:r>
              <a:rPr lang="en-US" dirty="0"/>
              <a:t>the proposed project lead to a better understanding of current and emerging health care delivery system models in order to better target PCOR dissemination?  </a:t>
            </a:r>
            <a:endParaRPr lang="en-US" dirty="0" smtClean="0"/>
          </a:p>
          <a:p>
            <a:pPr lvl="1"/>
            <a:r>
              <a:rPr lang="en-US" dirty="0" smtClean="0"/>
              <a:t>If </a:t>
            </a:r>
            <a:r>
              <a:rPr lang="en-US" dirty="0"/>
              <a:t>the aims of the project are achieved, how will scientific knowledge, technical capability, and/or clinical practice be improved? </a:t>
            </a:r>
            <a:endParaRPr lang="en-US" dirty="0" smtClean="0"/>
          </a:p>
          <a:p>
            <a:pPr lvl="1"/>
            <a:r>
              <a:rPr lang="en-US" dirty="0" smtClean="0"/>
              <a:t>What </a:t>
            </a:r>
            <a:r>
              <a:rPr lang="en-US" dirty="0"/>
              <a:t>will be the effect of these studies on improving PCOR dissemination and improved uptake of CER findings? </a:t>
            </a:r>
            <a:r>
              <a:rPr lang="en-US" dirty="0" smtClean="0"/>
              <a:t> </a:t>
            </a:r>
            <a:endParaRPr lang="en-US" dirty="0"/>
          </a:p>
        </p:txBody>
      </p:sp>
      <p:sp>
        <p:nvSpPr>
          <p:cNvPr id="4" name="Date Placeholder 3"/>
          <p:cNvSpPr>
            <a:spLocks noGrp="1"/>
          </p:cNvSpPr>
          <p:nvPr>
            <p:ph type="dt" sz="half" idx="10"/>
          </p:nvPr>
        </p:nvSpPr>
        <p:spPr/>
        <p:txBody>
          <a:bodyPr/>
          <a:lstStyle/>
          <a:p>
            <a:fld id="{89758133-DEC4-4ED7-A628-D0BCF716D1EC}"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21</a:t>
            </a:fld>
            <a:endParaRPr lang="en-US"/>
          </a:p>
        </p:txBody>
      </p:sp>
    </p:spTree>
    <p:extLst>
      <p:ext uri="{BB962C8B-B14F-4D97-AF65-F5344CB8AC3E}">
        <p14:creationId xmlns:p14="http://schemas.microsoft.com/office/powerpoint/2010/main" val="4928194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Criteria (II) Innovation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Is </a:t>
            </a:r>
            <a:r>
              <a:rPr lang="en-US" dirty="0"/>
              <a:t>the project original and innovative? </a:t>
            </a:r>
            <a:r>
              <a:rPr lang="en-US" dirty="0" smtClean="0"/>
              <a:t>Does it</a:t>
            </a:r>
          </a:p>
          <a:p>
            <a:pPr lvl="1"/>
            <a:r>
              <a:rPr lang="en-US" dirty="0" smtClean="0"/>
              <a:t>seek </a:t>
            </a:r>
            <a:r>
              <a:rPr lang="en-US" dirty="0"/>
              <a:t>to improve our understanding of how to compare the performance of different types of health care </a:t>
            </a:r>
            <a:r>
              <a:rPr lang="en-US" dirty="0" smtClean="0"/>
              <a:t>systems?</a:t>
            </a:r>
          </a:p>
          <a:p>
            <a:pPr lvl="1"/>
            <a:r>
              <a:rPr lang="en-US" dirty="0" smtClean="0"/>
              <a:t>assess </a:t>
            </a:r>
            <a:r>
              <a:rPr lang="en-US" dirty="0"/>
              <a:t>the extent to which these systems use PCOR </a:t>
            </a:r>
            <a:r>
              <a:rPr lang="en-US" dirty="0" smtClean="0"/>
              <a:t>evidence?</a:t>
            </a:r>
          </a:p>
          <a:p>
            <a:pPr lvl="1"/>
            <a:r>
              <a:rPr lang="en-US" dirty="0" smtClean="0"/>
              <a:t>assess </a:t>
            </a:r>
            <a:r>
              <a:rPr lang="en-US" dirty="0"/>
              <a:t>the quality and cost of the care systems </a:t>
            </a:r>
            <a:r>
              <a:rPr lang="en-US" dirty="0" smtClean="0"/>
              <a:t>provide?</a:t>
            </a:r>
          </a:p>
          <a:p>
            <a:pPr lvl="1"/>
            <a:r>
              <a:rPr lang="en-US" dirty="0" smtClean="0"/>
              <a:t>seek </a:t>
            </a:r>
            <a:r>
              <a:rPr lang="en-US" dirty="0"/>
              <a:t>to understand the characteristics of high-performing </a:t>
            </a:r>
            <a:r>
              <a:rPr lang="en-US" dirty="0" smtClean="0"/>
              <a:t>systems?</a:t>
            </a:r>
          </a:p>
          <a:p>
            <a:pPr lvl="1"/>
            <a:r>
              <a:rPr lang="en-US" dirty="0" smtClean="0"/>
              <a:t>propose </a:t>
            </a:r>
            <a:r>
              <a:rPr lang="en-US" dirty="0"/>
              <a:t>innovative methods for disseminating PCOR evidence within health care systems, or address an innovative hypothesis or critical barrier to progress </a:t>
            </a:r>
            <a:r>
              <a:rPr lang="en-US" dirty="0" smtClean="0"/>
              <a:t>in PCOR </a:t>
            </a:r>
            <a:r>
              <a:rPr lang="en-US" dirty="0"/>
              <a:t>dissemination? </a:t>
            </a:r>
            <a:endParaRPr lang="en-US" dirty="0" smtClean="0"/>
          </a:p>
          <a:p>
            <a:pPr lvl="1"/>
            <a:r>
              <a:rPr lang="en-US" dirty="0" smtClean="0"/>
              <a:t>develop </a:t>
            </a:r>
            <a:r>
              <a:rPr lang="en-US" dirty="0"/>
              <a:t>or employ novel concepts, approaches or methodologies for this area, such as for dealing with selection issues or issues of assigning  patients to systems? </a:t>
            </a:r>
          </a:p>
        </p:txBody>
      </p:sp>
      <p:sp>
        <p:nvSpPr>
          <p:cNvPr id="4" name="Date Placeholder 3"/>
          <p:cNvSpPr>
            <a:spLocks noGrp="1"/>
          </p:cNvSpPr>
          <p:nvPr>
            <p:ph type="dt" sz="half" idx="10"/>
          </p:nvPr>
        </p:nvSpPr>
        <p:spPr/>
        <p:txBody>
          <a:bodyPr/>
          <a:lstStyle/>
          <a:p>
            <a:fld id="{D752D550-CD1D-4F93-A943-33064D97E3F6}"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22</a:t>
            </a:fld>
            <a:endParaRPr lang="en-US"/>
          </a:p>
        </p:txBody>
      </p:sp>
    </p:spTree>
    <p:extLst>
      <p:ext uri="{BB962C8B-B14F-4D97-AF65-F5344CB8AC3E}">
        <p14:creationId xmlns:p14="http://schemas.microsoft.com/office/powerpoint/2010/main" val="5914412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 Criteria (</a:t>
            </a:r>
            <a:r>
              <a:rPr lang="en-US" dirty="0" smtClean="0"/>
              <a:t>III) Approach</a:t>
            </a:r>
            <a:endParaRPr lang="en-US" dirty="0"/>
          </a:p>
        </p:txBody>
      </p:sp>
      <p:sp>
        <p:nvSpPr>
          <p:cNvPr id="3" name="Content Placeholder 2"/>
          <p:cNvSpPr>
            <a:spLocks noGrp="1"/>
          </p:cNvSpPr>
          <p:nvPr>
            <p:ph idx="1"/>
          </p:nvPr>
        </p:nvSpPr>
        <p:spPr>
          <a:xfrm>
            <a:off x="457200" y="1447800"/>
            <a:ext cx="8229600" cy="4525963"/>
          </a:xfrm>
        </p:spPr>
        <p:txBody>
          <a:bodyPr>
            <a:normAutofit fontScale="25000" lnSpcReduction="20000"/>
          </a:bodyPr>
          <a:lstStyle/>
          <a:p>
            <a:r>
              <a:rPr lang="en-US" sz="8000" dirty="0" smtClean="0"/>
              <a:t>Is </a:t>
            </a:r>
            <a:r>
              <a:rPr lang="en-US" sz="8000" dirty="0"/>
              <a:t>a planned project timeline included, and does the timeline include availability of early findings? </a:t>
            </a:r>
            <a:endParaRPr lang="en-US" sz="8000" dirty="0" smtClean="0"/>
          </a:p>
          <a:p>
            <a:r>
              <a:rPr lang="en-US" sz="8000" dirty="0" smtClean="0"/>
              <a:t>Are </a:t>
            </a:r>
            <a:r>
              <a:rPr lang="en-US" sz="8000" dirty="0"/>
              <a:t>the health care systems comparisons proposed in the application well justified? </a:t>
            </a:r>
            <a:endParaRPr lang="en-US" sz="8000" dirty="0" smtClean="0"/>
          </a:p>
          <a:p>
            <a:r>
              <a:rPr lang="en-US" sz="8000" dirty="0" smtClean="0"/>
              <a:t>Does </a:t>
            </a:r>
            <a:r>
              <a:rPr lang="en-US" sz="8000" dirty="0"/>
              <a:t>the applicant propose an appropriate budget for the Data Core activities?  </a:t>
            </a:r>
            <a:r>
              <a:rPr lang="en-US" sz="8000" dirty="0" smtClean="0"/>
              <a:t> </a:t>
            </a:r>
          </a:p>
          <a:p>
            <a:r>
              <a:rPr lang="en-US" sz="8000" dirty="0" smtClean="0"/>
              <a:t>Does </a:t>
            </a:r>
            <a:r>
              <a:rPr lang="en-US" sz="8000" dirty="0"/>
              <a:t>the application include a plan to share analytic results, tax identification numbers (TINs), and physicians’ national provider identifiers (NPIs) with the Coordinating Center for the systems compendium? </a:t>
            </a:r>
            <a:endParaRPr lang="en-US" sz="8000" dirty="0" smtClean="0"/>
          </a:p>
          <a:p>
            <a:r>
              <a:rPr lang="en-US" sz="8000" dirty="0" smtClean="0"/>
              <a:t>Does </a:t>
            </a:r>
            <a:r>
              <a:rPr lang="en-US" sz="8000" dirty="0"/>
              <a:t>the application include a well-developed plan for acquiring data? </a:t>
            </a:r>
            <a:endParaRPr lang="en-US" sz="8000" dirty="0" smtClean="0"/>
          </a:p>
          <a:p>
            <a:r>
              <a:rPr lang="en-US" sz="8000" dirty="0" smtClean="0"/>
              <a:t>Does </a:t>
            </a:r>
            <a:r>
              <a:rPr lang="en-US" sz="8000" dirty="0"/>
              <a:t>the Data Core include methodological work on how to statistically compare systems in terms of their characteristics and performance? </a:t>
            </a:r>
            <a:endParaRPr lang="en-US" sz="8000" dirty="0" smtClean="0"/>
          </a:p>
          <a:p>
            <a:r>
              <a:rPr lang="en-US" sz="8000" dirty="0" smtClean="0"/>
              <a:t>Do </a:t>
            </a:r>
            <a:r>
              <a:rPr lang="en-US" sz="8000" dirty="0"/>
              <a:t>primary data collection efforts have the appropriate methods?</a:t>
            </a:r>
          </a:p>
          <a:p>
            <a:endParaRPr lang="en-US" sz="8000" dirty="0" smtClean="0"/>
          </a:p>
          <a:p>
            <a:endParaRPr lang="en-US" dirty="0"/>
          </a:p>
        </p:txBody>
      </p:sp>
      <p:sp>
        <p:nvSpPr>
          <p:cNvPr id="4" name="Date Placeholder 3"/>
          <p:cNvSpPr>
            <a:spLocks noGrp="1"/>
          </p:cNvSpPr>
          <p:nvPr>
            <p:ph type="dt" sz="half" idx="10"/>
          </p:nvPr>
        </p:nvSpPr>
        <p:spPr/>
        <p:txBody>
          <a:bodyPr/>
          <a:lstStyle/>
          <a:p>
            <a:fld id="{8AA1DE12-2785-4234-A9BB-9A5E2B340C00}"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23</a:t>
            </a:fld>
            <a:endParaRPr lang="en-US">
              <a:solidFill>
                <a:prstClr val="black">
                  <a:tint val="75000"/>
                </a:prstClr>
              </a:solidFill>
            </a:endParaRPr>
          </a:p>
        </p:txBody>
      </p:sp>
    </p:spTree>
    <p:extLst>
      <p:ext uri="{BB962C8B-B14F-4D97-AF65-F5344CB8AC3E}">
        <p14:creationId xmlns:p14="http://schemas.microsoft.com/office/powerpoint/2010/main" val="2003907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Review Criteria (</a:t>
            </a:r>
            <a:r>
              <a:rPr lang="en-US" dirty="0" smtClean="0"/>
              <a:t>IV) </a:t>
            </a:r>
            <a:br>
              <a:rPr lang="en-US" dirty="0" smtClean="0"/>
            </a:br>
            <a:r>
              <a:rPr lang="en-US" dirty="0" smtClean="0"/>
              <a:t>Approach Cont’d</a:t>
            </a:r>
            <a:endParaRPr lang="en-US" dirty="0"/>
          </a:p>
        </p:txBody>
      </p:sp>
      <p:sp>
        <p:nvSpPr>
          <p:cNvPr id="3" name="Content Placeholder 2"/>
          <p:cNvSpPr>
            <a:spLocks noGrp="1"/>
          </p:cNvSpPr>
          <p:nvPr>
            <p:ph idx="1"/>
          </p:nvPr>
        </p:nvSpPr>
        <p:spPr>
          <a:xfrm>
            <a:off x="457200" y="1447800"/>
            <a:ext cx="8229600" cy="4525963"/>
          </a:xfrm>
        </p:spPr>
        <p:txBody>
          <a:bodyPr>
            <a:normAutofit fontScale="32500" lnSpcReduction="20000"/>
          </a:bodyPr>
          <a:lstStyle/>
          <a:p>
            <a:r>
              <a:rPr lang="en-US" sz="6400" dirty="0" smtClean="0"/>
              <a:t>Do </a:t>
            </a:r>
            <a:r>
              <a:rPr lang="en-US" sz="6400" dirty="0"/>
              <a:t>proposed inter-related projects describe systems to be studied, system processes, types of incentives, and what environments and markets speed up the diffusion of PCOR findings into practice to produce patient-centered outcomes? </a:t>
            </a:r>
            <a:endParaRPr lang="en-US" sz="6400" dirty="0" smtClean="0"/>
          </a:p>
          <a:p>
            <a:r>
              <a:rPr lang="en-US" sz="6400" dirty="0" smtClean="0"/>
              <a:t>How </a:t>
            </a:r>
            <a:r>
              <a:rPr lang="en-US" sz="6400" dirty="0"/>
              <a:t>does the applicant plan to assess the impact of systems on PCOR findings</a:t>
            </a:r>
            <a:r>
              <a:rPr lang="en-US" sz="6400" dirty="0" smtClean="0"/>
              <a:t>?</a:t>
            </a:r>
          </a:p>
          <a:p>
            <a:r>
              <a:rPr lang="en-US" sz="6400" dirty="0" smtClean="0"/>
              <a:t>Are </a:t>
            </a:r>
            <a:r>
              <a:rPr lang="en-US" sz="6400" dirty="0"/>
              <a:t>proposed projects well designed to have a major impact on health care in the United States?  </a:t>
            </a:r>
            <a:endParaRPr lang="en-US" sz="6400" dirty="0" smtClean="0"/>
          </a:p>
          <a:p>
            <a:r>
              <a:rPr lang="en-US" sz="6400" dirty="0" smtClean="0"/>
              <a:t>Has </a:t>
            </a:r>
            <a:r>
              <a:rPr lang="en-US" sz="6400" dirty="0"/>
              <a:t>the applicant defined and justified the systems and geographic area to be studied?  </a:t>
            </a:r>
            <a:endParaRPr lang="en-US" sz="6400" dirty="0" smtClean="0"/>
          </a:p>
          <a:p>
            <a:r>
              <a:rPr lang="en-US" sz="6400" dirty="0" smtClean="0"/>
              <a:t>Do </a:t>
            </a:r>
            <a:r>
              <a:rPr lang="en-US" sz="6400" dirty="0"/>
              <a:t>proposed projects compare the outcomes of different types of systems, processes, incentives and environments?  </a:t>
            </a:r>
            <a:endParaRPr lang="en-US" sz="6400" dirty="0" smtClean="0"/>
          </a:p>
          <a:p>
            <a:r>
              <a:rPr lang="en-US" sz="6400" dirty="0" smtClean="0"/>
              <a:t>Does </a:t>
            </a:r>
            <a:r>
              <a:rPr lang="en-US" sz="6400" dirty="0"/>
              <a:t>the applicant acknowledge potential problem areas and consider alternative strategies? Are benchmarks for success presented?</a:t>
            </a:r>
          </a:p>
          <a:p>
            <a:endParaRPr lang="en-US" dirty="0"/>
          </a:p>
        </p:txBody>
      </p:sp>
      <p:sp>
        <p:nvSpPr>
          <p:cNvPr id="4" name="Date Placeholder 3"/>
          <p:cNvSpPr>
            <a:spLocks noGrp="1"/>
          </p:cNvSpPr>
          <p:nvPr>
            <p:ph type="dt" sz="half" idx="10"/>
          </p:nvPr>
        </p:nvSpPr>
        <p:spPr/>
        <p:txBody>
          <a:bodyPr/>
          <a:lstStyle/>
          <a:p>
            <a:fld id="{8AA1DE12-2785-4234-A9BB-9A5E2B340C00}"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24</a:t>
            </a:fld>
            <a:endParaRPr lang="en-US">
              <a:solidFill>
                <a:prstClr val="black">
                  <a:tint val="75000"/>
                </a:prstClr>
              </a:solidFill>
            </a:endParaRPr>
          </a:p>
        </p:txBody>
      </p:sp>
    </p:spTree>
    <p:extLst>
      <p:ext uri="{BB962C8B-B14F-4D97-AF65-F5344CB8AC3E}">
        <p14:creationId xmlns:p14="http://schemas.microsoft.com/office/powerpoint/2010/main" val="1015775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sp>
        <p:nvSpPr>
          <p:cNvPr id="3" name="Content Placeholder 2"/>
          <p:cNvSpPr>
            <a:spLocks noGrp="1"/>
          </p:cNvSpPr>
          <p:nvPr>
            <p:ph idx="1"/>
          </p:nvPr>
        </p:nvSpPr>
        <p:spPr/>
        <p:txBody>
          <a:bodyPr/>
          <a:lstStyle/>
          <a:p>
            <a:r>
              <a:rPr lang="en-US" dirty="0" smtClean="0"/>
              <a:t>Letters of intent are due </a:t>
            </a:r>
            <a:r>
              <a:rPr lang="en-US" b="1" dirty="0"/>
              <a:t>September 5, </a:t>
            </a:r>
            <a:r>
              <a:rPr lang="en-US" b="1" dirty="0" smtClean="0"/>
              <a:t>2014</a:t>
            </a:r>
          </a:p>
          <a:p>
            <a:r>
              <a:rPr lang="en-US" dirty="0" smtClean="0"/>
              <a:t>Application due date is </a:t>
            </a:r>
            <a:r>
              <a:rPr lang="en-US" b="1" dirty="0"/>
              <a:t>October 17, </a:t>
            </a:r>
            <a:r>
              <a:rPr lang="en-US" b="1" dirty="0" smtClean="0"/>
              <a:t>2014</a:t>
            </a:r>
          </a:p>
          <a:p>
            <a:r>
              <a:rPr lang="en-US" dirty="0" smtClean="0"/>
              <a:t>Peer review is estimated to be </a:t>
            </a:r>
            <a:r>
              <a:rPr lang="en-US" b="1" dirty="0" smtClean="0"/>
              <a:t>January 2015</a:t>
            </a:r>
          </a:p>
          <a:p>
            <a:r>
              <a:rPr lang="en-US" dirty="0" smtClean="0"/>
              <a:t>Grants start date is estimated to be </a:t>
            </a:r>
            <a:r>
              <a:rPr lang="en-US" b="1" dirty="0" smtClean="0"/>
              <a:t>April 2015</a:t>
            </a:r>
            <a:endParaRPr lang="en-US" b="1" dirty="0"/>
          </a:p>
        </p:txBody>
      </p:sp>
      <p:sp>
        <p:nvSpPr>
          <p:cNvPr id="4" name="Date Placeholder 3"/>
          <p:cNvSpPr>
            <a:spLocks noGrp="1"/>
          </p:cNvSpPr>
          <p:nvPr>
            <p:ph type="dt" sz="half" idx="10"/>
          </p:nvPr>
        </p:nvSpPr>
        <p:spPr/>
        <p:txBody>
          <a:bodyPr/>
          <a:lstStyle/>
          <a:p>
            <a:fld id="{84161410-BF16-4196-A7E3-D99312DD7B68}"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25</a:t>
            </a:fld>
            <a:endParaRPr lang="en-US"/>
          </a:p>
        </p:txBody>
      </p:sp>
    </p:spTree>
    <p:extLst>
      <p:ext uri="{BB962C8B-B14F-4D97-AF65-F5344CB8AC3E}">
        <p14:creationId xmlns:p14="http://schemas.microsoft.com/office/powerpoint/2010/main" val="25763245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of Intent	</a:t>
            </a:r>
            <a:endParaRPr lang="en-US" dirty="0"/>
          </a:p>
        </p:txBody>
      </p:sp>
      <p:sp>
        <p:nvSpPr>
          <p:cNvPr id="3" name="Content Placeholder 2"/>
          <p:cNvSpPr>
            <a:spLocks noGrp="1"/>
          </p:cNvSpPr>
          <p:nvPr>
            <p:ph idx="1"/>
          </p:nvPr>
        </p:nvSpPr>
        <p:spPr/>
        <p:txBody>
          <a:bodyPr>
            <a:normAutofit lnSpcReduction="10000"/>
          </a:bodyPr>
          <a:lstStyle/>
          <a:p>
            <a:r>
              <a:rPr lang="en-US" dirty="0" smtClean="0"/>
              <a:t>Highly encouraged, non-binding, not required</a:t>
            </a:r>
          </a:p>
          <a:p>
            <a:r>
              <a:rPr lang="en-US" dirty="0" smtClean="0"/>
              <a:t>Letter of intent should include:</a:t>
            </a:r>
          </a:p>
          <a:p>
            <a:pPr lvl="1"/>
            <a:r>
              <a:rPr lang="en-US" dirty="0"/>
              <a:t>Number and title of this funding opportunity </a:t>
            </a:r>
          </a:p>
          <a:p>
            <a:pPr lvl="1"/>
            <a:r>
              <a:rPr lang="en-US" dirty="0" smtClean="0"/>
              <a:t>Descriptive </a:t>
            </a:r>
            <a:r>
              <a:rPr lang="en-US" dirty="0"/>
              <a:t>title of proposed activity </a:t>
            </a:r>
          </a:p>
          <a:p>
            <a:pPr lvl="1"/>
            <a:r>
              <a:rPr lang="en-US" dirty="0" smtClean="0"/>
              <a:t>Name, address, </a:t>
            </a:r>
            <a:r>
              <a:rPr lang="en-US" dirty="0"/>
              <a:t>and telephone </a:t>
            </a:r>
            <a:r>
              <a:rPr lang="en-US" dirty="0" smtClean="0"/>
              <a:t>number </a:t>
            </a:r>
            <a:r>
              <a:rPr lang="en-US" dirty="0"/>
              <a:t>of the PD/PI </a:t>
            </a:r>
          </a:p>
          <a:p>
            <a:pPr lvl="1"/>
            <a:r>
              <a:rPr lang="en-US" dirty="0"/>
              <a:t>Names </a:t>
            </a:r>
            <a:r>
              <a:rPr lang="en-US" dirty="0" smtClean="0"/>
              <a:t>and institutions of </a:t>
            </a:r>
            <a:r>
              <a:rPr lang="en-US" dirty="0"/>
              <a:t>other key personnel </a:t>
            </a:r>
          </a:p>
          <a:p>
            <a:pPr lvl="1"/>
            <a:r>
              <a:rPr lang="en-US" dirty="0"/>
              <a:t>Participating institution(s) </a:t>
            </a:r>
          </a:p>
          <a:p>
            <a:r>
              <a:rPr lang="en-US" dirty="0" smtClean="0"/>
              <a:t>The </a:t>
            </a:r>
            <a:r>
              <a:rPr lang="en-US" dirty="0"/>
              <a:t>letter of intent can be sent </a:t>
            </a:r>
            <a:r>
              <a:rPr lang="en-US" dirty="0" smtClean="0"/>
              <a:t>electronically to</a:t>
            </a:r>
            <a:r>
              <a:rPr lang="en-US" dirty="0"/>
              <a:t>: </a:t>
            </a:r>
          </a:p>
          <a:p>
            <a:pPr lvl="1"/>
            <a:r>
              <a:rPr lang="en-US" dirty="0" smtClean="0"/>
              <a:t>Geri  Goins</a:t>
            </a:r>
            <a:r>
              <a:rPr lang="en-US" dirty="0"/>
              <a:t/>
            </a:r>
            <a:br>
              <a:rPr lang="en-US" dirty="0"/>
            </a:br>
            <a:r>
              <a:rPr lang="en-US" dirty="0"/>
              <a:t>Email: </a:t>
            </a:r>
            <a:r>
              <a:rPr lang="en-US" u="sng" dirty="0" smtClean="0"/>
              <a:t>Geralyn.Goins@ahrq.hhs.gov</a:t>
            </a:r>
            <a:r>
              <a:rPr lang="en-US" dirty="0" smtClean="0"/>
              <a:t> </a:t>
            </a:r>
            <a:endParaRPr lang="en-US" dirty="0"/>
          </a:p>
          <a:p>
            <a:pPr lvl="1"/>
            <a:endParaRPr lang="en-US" dirty="0"/>
          </a:p>
        </p:txBody>
      </p:sp>
      <p:sp>
        <p:nvSpPr>
          <p:cNvPr id="4" name="Date Placeholder 3"/>
          <p:cNvSpPr>
            <a:spLocks noGrp="1"/>
          </p:cNvSpPr>
          <p:nvPr>
            <p:ph type="dt" sz="half" idx="10"/>
          </p:nvPr>
        </p:nvSpPr>
        <p:spPr/>
        <p:txBody>
          <a:bodyPr/>
          <a:lstStyle/>
          <a:p>
            <a:fld id="{672DA376-44D2-406E-B966-9EB9E56BCF00}"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26</a:t>
            </a:fld>
            <a:endParaRPr lang="en-US"/>
          </a:p>
        </p:txBody>
      </p:sp>
    </p:spTree>
    <p:extLst>
      <p:ext uri="{BB962C8B-B14F-4D97-AF65-F5344CB8AC3E}">
        <p14:creationId xmlns:p14="http://schemas.microsoft.com/office/powerpoint/2010/main" val="25287354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Help</a:t>
            </a:r>
            <a:endParaRPr lang="en-US" dirty="0"/>
          </a:p>
        </p:txBody>
      </p:sp>
      <p:sp>
        <p:nvSpPr>
          <p:cNvPr id="3" name="Content Placeholder 2"/>
          <p:cNvSpPr>
            <a:spLocks noGrp="1"/>
          </p:cNvSpPr>
          <p:nvPr>
            <p:ph idx="1"/>
          </p:nvPr>
        </p:nvSpPr>
        <p:spPr/>
        <p:txBody>
          <a:bodyPr>
            <a:normAutofit/>
          </a:bodyPr>
          <a:lstStyle/>
          <a:p>
            <a:r>
              <a:rPr lang="en-US" dirty="0" smtClean="0"/>
              <a:t>FOA content:</a:t>
            </a:r>
          </a:p>
          <a:p>
            <a:pPr lvl="1"/>
            <a:r>
              <a:rPr lang="en-US" dirty="0" smtClean="0"/>
              <a:t>Bill Encinosa, Ph.D.</a:t>
            </a:r>
          </a:p>
          <a:p>
            <a:pPr lvl="1"/>
            <a:r>
              <a:rPr lang="en-US" dirty="0" smtClean="0"/>
              <a:t>Email: </a:t>
            </a:r>
            <a:r>
              <a:rPr lang="en-US" u="sng" dirty="0" smtClean="0"/>
              <a:t>William.Encinosa@ahrq.hhs.gov</a:t>
            </a:r>
            <a:endParaRPr lang="en-US" u="sng" dirty="0"/>
          </a:p>
          <a:p>
            <a:r>
              <a:rPr lang="en-US" dirty="0" smtClean="0"/>
              <a:t>Grant review:</a:t>
            </a:r>
          </a:p>
          <a:p>
            <a:pPr lvl="1"/>
            <a:r>
              <a:rPr lang="en-US" dirty="0"/>
              <a:t>Nghia </a:t>
            </a:r>
            <a:r>
              <a:rPr lang="en-US" dirty="0" smtClean="0"/>
              <a:t> Vo</a:t>
            </a:r>
            <a:r>
              <a:rPr lang="en-US" dirty="0"/>
              <a:t>, M.D</a:t>
            </a:r>
            <a:r>
              <a:rPr lang="en-US" dirty="0" smtClean="0"/>
              <a:t>.  </a:t>
            </a:r>
          </a:p>
          <a:p>
            <a:pPr lvl="1"/>
            <a:r>
              <a:rPr lang="en-US" dirty="0"/>
              <a:t>Email: </a:t>
            </a:r>
            <a:r>
              <a:rPr lang="en-US" u="sng" dirty="0" smtClean="0"/>
              <a:t>Nghia.Vo@ahrq.hhs.gov</a:t>
            </a:r>
            <a:endParaRPr lang="en-US" u="sng" dirty="0"/>
          </a:p>
          <a:p>
            <a:r>
              <a:rPr lang="en-US" dirty="0" smtClean="0"/>
              <a:t>Financial matters:</a:t>
            </a:r>
          </a:p>
          <a:p>
            <a:pPr lvl="1"/>
            <a:r>
              <a:rPr lang="en-US" dirty="0"/>
              <a:t>Anna </a:t>
            </a:r>
            <a:r>
              <a:rPr lang="en-US" dirty="0" smtClean="0"/>
              <a:t>Caponiti</a:t>
            </a:r>
          </a:p>
          <a:p>
            <a:pPr lvl="1"/>
            <a:r>
              <a:rPr lang="en-US" dirty="0" smtClean="0"/>
              <a:t>Email: </a:t>
            </a:r>
            <a:r>
              <a:rPr lang="en-US" u="sng" dirty="0" smtClean="0"/>
              <a:t>Anna.Caponiti@ahrq.hhs.gov</a:t>
            </a:r>
          </a:p>
        </p:txBody>
      </p:sp>
      <p:sp>
        <p:nvSpPr>
          <p:cNvPr id="4" name="Date Placeholder 3"/>
          <p:cNvSpPr>
            <a:spLocks noGrp="1"/>
          </p:cNvSpPr>
          <p:nvPr>
            <p:ph type="dt" sz="half" idx="10"/>
          </p:nvPr>
        </p:nvSpPr>
        <p:spPr/>
        <p:txBody>
          <a:bodyPr/>
          <a:lstStyle/>
          <a:p>
            <a:fld id="{48B9AF0C-B97C-405D-B1D2-3745936D2502}"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27</a:t>
            </a:fld>
            <a:endParaRPr lang="en-US"/>
          </a:p>
        </p:txBody>
      </p:sp>
    </p:spTree>
    <p:extLst>
      <p:ext uri="{BB962C8B-B14F-4D97-AF65-F5344CB8AC3E}">
        <p14:creationId xmlns:p14="http://schemas.microsoft.com/office/powerpoint/2010/main" val="4743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normAutofit lnSpcReduction="10000"/>
          </a:bodyPr>
          <a:lstStyle/>
          <a:p>
            <a:r>
              <a:rPr lang="en-US" dirty="0" smtClean="0"/>
              <a:t>Q: Does each individual project need to examine PCOR dissemination?</a:t>
            </a:r>
          </a:p>
          <a:p>
            <a:r>
              <a:rPr lang="en-US" dirty="0" smtClean="0"/>
              <a:t>A:  The goal of the combination of interrelated projects is to address the following question:  What kind of systems, using what types of processes, with what types of incentives, and in what kinds of environments, speed up the diffusion of PCOR findings into practice to produce the best patient-centered outcomes? The applicant should identify how each individual project contributes to this goal.</a:t>
            </a:r>
            <a:endParaRPr lang="en-US" dirty="0"/>
          </a:p>
        </p:txBody>
      </p:sp>
      <p:sp>
        <p:nvSpPr>
          <p:cNvPr id="4" name="Date Placeholder 3"/>
          <p:cNvSpPr>
            <a:spLocks noGrp="1"/>
          </p:cNvSpPr>
          <p:nvPr>
            <p:ph type="dt" sz="half" idx="10"/>
          </p:nvPr>
        </p:nvSpPr>
        <p:spPr/>
        <p:txBody>
          <a:bodyPr/>
          <a:lstStyle/>
          <a:p>
            <a:fld id="{B016CDDF-B079-414D-AE49-937341662D68}"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28</a:t>
            </a:fld>
            <a:endParaRPr lang="en-US"/>
          </a:p>
        </p:txBody>
      </p:sp>
    </p:spTree>
    <p:extLst>
      <p:ext uri="{BB962C8B-B14F-4D97-AF65-F5344CB8AC3E}">
        <p14:creationId xmlns:p14="http://schemas.microsoft.com/office/powerpoint/2010/main" val="1676155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lstStyle/>
          <a:p>
            <a:r>
              <a:rPr lang="en-US" dirty="0" smtClean="0"/>
              <a:t>Q: Does the PI need to lead an individual project?</a:t>
            </a:r>
          </a:p>
          <a:p>
            <a:r>
              <a:rPr lang="en-US" dirty="0" smtClean="0"/>
              <a:t>A:</a:t>
            </a:r>
            <a:r>
              <a:rPr lang="en-US" dirty="0" smtClean="0">
                <a:solidFill>
                  <a:srgbClr val="FF0000"/>
                </a:solidFill>
              </a:rPr>
              <a:t> </a:t>
            </a:r>
            <a:r>
              <a:rPr lang="en-US" dirty="0"/>
              <a:t>No, the PI must just  have at least 15% time on the overall grant.   </a:t>
            </a:r>
            <a:endParaRPr lang="en-US" dirty="0" smtClean="0"/>
          </a:p>
          <a:p>
            <a:endParaRPr lang="en-US" dirty="0"/>
          </a:p>
          <a:p>
            <a:endParaRPr lang="en-US" dirty="0" smtClean="0"/>
          </a:p>
          <a:p>
            <a:r>
              <a:rPr lang="en-US" dirty="0" smtClean="0"/>
              <a:t>Q: If the PI also leads the Data Core or a project, will the PI need at least 30</a:t>
            </a:r>
            <a:r>
              <a:rPr lang="en-US" smtClean="0"/>
              <a:t>% time?</a:t>
            </a:r>
            <a:endParaRPr lang="en-US" dirty="0" smtClean="0"/>
          </a:p>
          <a:p>
            <a:r>
              <a:rPr lang="en-US" dirty="0" smtClean="0"/>
              <a:t>A: Yes.</a:t>
            </a:r>
            <a:endParaRPr lang="en-US" dirty="0"/>
          </a:p>
        </p:txBody>
      </p:sp>
      <p:sp>
        <p:nvSpPr>
          <p:cNvPr id="4" name="Date Placeholder 3"/>
          <p:cNvSpPr>
            <a:spLocks noGrp="1"/>
          </p:cNvSpPr>
          <p:nvPr>
            <p:ph type="dt" sz="half" idx="10"/>
          </p:nvPr>
        </p:nvSpPr>
        <p:spPr/>
        <p:txBody>
          <a:bodyPr/>
          <a:lstStyle/>
          <a:p>
            <a:fld id="{160261C8-580A-489A-9096-4ED2273CE394}"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29</a:t>
            </a:fld>
            <a:endParaRPr lang="en-US">
              <a:solidFill>
                <a:prstClr val="black">
                  <a:tint val="75000"/>
                </a:prstClr>
              </a:solidFill>
            </a:endParaRPr>
          </a:p>
        </p:txBody>
      </p:sp>
    </p:spTree>
    <p:extLst>
      <p:ext uri="{BB962C8B-B14F-4D97-AF65-F5344CB8AC3E}">
        <p14:creationId xmlns:p14="http://schemas.microsoft.com/office/powerpoint/2010/main" val="500521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Background</a:t>
            </a:r>
            <a:endParaRPr lang="en-US" dirty="0"/>
          </a:p>
        </p:txBody>
      </p:sp>
      <p:sp>
        <p:nvSpPr>
          <p:cNvPr id="3" name="Content Placeholder 2"/>
          <p:cNvSpPr>
            <a:spLocks noGrp="1"/>
          </p:cNvSpPr>
          <p:nvPr>
            <p:ph idx="1"/>
          </p:nvPr>
        </p:nvSpPr>
        <p:spPr/>
        <p:txBody>
          <a:bodyPr/>
          <a:lstStyle/>
          <a:p>
            <a:r>
              <a:rPr lang="en-US" dirty="0" smtClean="0"/>
              <a:t>Patient-Centered Outcomes Research</a:t>
            </a:r>
            <a:endParaRPr lang="en-US" dirty="0"/>
          </a:p>
          <a:p>
            <a:r>
              <a:rPr lang="en-US" dirty="0" smtClean="0"/>
              <a:t>Systems</a:t>
            </a:r>
          </a:p>
        </p:txBody>
      </p:sp>
      <p:sp>
        <p:nvSpPr>
          <p:cNvPr id="4" name="Date Placeholder 3"/>
          <p:cNvSpPr>
            <a:spLocks noGrp="1"/>
          </p:cNvSpPr>
          <p:nvPr>
            <p:ph type="dt" sz="half" idx="10"/>
          </p:nvPr>
        </p:nvSpPr>
        <p:spPr/>
        <p:txBody>
          <a:bodyPr/>
          <a:lstStyle/>
          <a:p>
            <a:fld id="{C90F2DFF-AF0B-4FEF-ABE0-9D80F3EE830E}"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3</a:t>
            </a:fld>
            <a:endParaRPr lang="en-US"/>
          </a:p>
        </p:txBody>
      </p:sp>
    </p:spTree>
    <p:extLst>
      <p:ext uri="{BB962C8B-B14F-4D97-AF65-F5344CB8AC3E}">
        <p14:creationId xmlns:p14="http://schemas.microsoft.com/office/powerpoint/2010/main" val="42799657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normAutofit/>
          </a:bodyPr>
          <a:lstStyle/>
          <a:p>
            <a:r>
              <a:rPr lang="en-US" dirty="0" smtClean="0"/>
              <a:t>Q: Must all the projects address a common theme as in a P01?</a:t>
            </a:r>
          </a:p>
          <a:p>
            <a:r>
              <a:rPr lang="en-US" dirty="0" smtClean="0"/>
              <a:t>A: The FOA has a targeted theme: what are the characteristics  of systems that perform well, particularly with respect to PCOR dissemination.</a:t>
            </a:r>
          </a:p>
          <a:p>
            <a:r>
              <a:rPr lang="en-US" dirty="0" smtClean="0"/>
              <a:t>The projects need to be inter-related with respect to this main PCOR theme, and the application will need to be clear about this inter-relationship.</a:t>
            </a:r>
            <a:endParaRPr lang="en-US" dirty="0"/>
          </a:p>
        </p:txBody>
      </p:sp>
      <p:sp>
        <p:nvSpPr>
          <p:cNvPr id="4" name="Date Placeholder 3"/>
          <p:cNvSpPr>
            <a:spLocks noGrp="1"/>
          </p:cNvSpPr>
          <p:nvPr>
            <p:ph type="dt" sz="half" idx="10"/>
          </p:nvPr>
        </p:nvSpPr>
        <p:spPr/>
        <p:txBody>
          <a:bodyPr/>
          <a:lstStyle/>
          <a:p>
            <a:fld id="{1B40D7E4-7886-4511-A619-81F531DF7A6C}"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3855869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normAutofit/>
          </a:bodyPr>
          <a:lstStyle/>
          <a:p>
            <a:r>
              <a:rPr lang="en-US" dirty="0" smtClean="0"/>
              <a:t>Q: Structure. Should a Center focus more on depth (examining what happens within systems), or more on breadth (what is happening  across the country over time)?</a:t>
            </a:r>
          </a:p>
          <a:p>
            <a:r>
              <a:rPr lang="en-US" dirty="0" smtClean="0"/>
              <a:t>A:  We will entertain both types of  proposals. The applicant should indicate and defend the choice made, and how their application can best contribute to achieving the overall goals of the solicitation. </a:t>
            </a:r>
          </a:p>
        </p:txBody>
      </p:sp>
      <p:sp>
        <p:nvSpPr>
          <p:cNvPr id="4" name="Date Placeholder 3"/>
          <p:cNvSpPr>
            <a:spLocks noGrp="1"/>
          </p:cNvSpPr>
          <p:nvPr>
            <p:ph type="dt" sz="half" idx="10"/>
          </p:nvPr>
        </p:nvSpPr>
        <p:spPr/>
        <p:txBody>
          <a:bodyPr/>
          <a:lstStyle/>
          <a:p>
            <a:fld id="{2F206251-6088-421A-BCB8-DC6E3EBCC5D6}"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31</a:t>
            </a:fld>
            <a:endParaRPr lang="en-US">
              <a:solidFill>
                <a:prstClr val="black">
                  <a:tint val="75000"/>
                </a:prstClr>
              </a:solidFill>
            </a:endParaRPr>
          </a:p>
        </p:txBody>
      </p:sp>
    </p:spTree>
    <p:extLst>
      <p:ext uri="{BB962C8B-B14F-4D97-AF65-F5344CB8AC3E}">
        <p14:creationId xmlns:p14="http://schemas.microsoft.com/office/powerpoint/2010/main" val="36140800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normAutofit/>
          </a:bodyPr>
          <a:lstStyle/>
          <a:p>
            <a:r>
              <a:rPr lang="en-US" dirty="0" smtClean="0"/>
              <a:t>Q: Are we allowed to examine interventions?</a:t>
            </a:r>
          </a:p>
          <a:p>
            <a:r>
              <a:rPr lang="en-US" dirty="0" smtClean="0"/>
              <a:t>A:  Yes, interventions already funded can be studied as part of the overall project.  See discussion earlier on what is and is not in scope.</a:t>
            </a:r>
            <a:endParaRPr lang="en-US" sz="2800" dirty="0"/>
          </a:p>
        </p:txBody>
      </p:sp>
      <p:sp>
        <p:nvSpPr>
          <p:cNvPr id="4" name="Date Placeholder 3"/>
          <p:cNvSpPr>
            <a:spLocks noGrp="1"/>
          </p:cNvSpPr>
          <p:nvPr>
            <p:ph type="dt" sz="half" idx="10"/>
          </p:nvPr>
        </p:nvSpPr>
        <p:spPr/>
        <p:txBody>
          <a:bodyPr/>
          <a:lstStyle/>
          <a:p>
            <a:fld id="{2F206251-6088-421A-BCB8-DC6E3EBCC5D6}"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37171778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Q: </a:t>
            </a:r>
            <a:r>
              <a:rPr lang="en-US" dirty="0"/>
              <a:t>FOA specifies page limits for the data core (12) and each of the inter-related projects (5), but not for the overall research strategy.  The U19 Activity Code does not appear in the NIH page limits table.  Can the overall research strategy be described separately, or is it expected to be included in the data core section? </a:t>
            </a:r>
          </a:p>
          <a:p>
            <a:r>
              <a:rPr lang="en-US" dirty="0" smtClean="0"/>
              <a:t>A: An overall research strategy can be put in the Research Plan section in the  “Overall Component.”  There is no page limitation for that. </a:t>
            </a:r>
          </a:p>
          <a:p>
            <a:pPr lvl="1"/>
            <a:r>
              <a:rPr lang="en-US" dirty="0" smtClean="0"/>
              <a:t>The PHS 398 says, “Prepare </a:t>
            </a:r>
            <a:r>
              <a:rPr lang="en-US" dirty="0"/>
              <a:t>a </a:t>
            </a:r>
            <a:r>
              <a:rPr lang="en-US" i="1" dirty="0"/>
              <a:t>succinct </a:t>
            </a:r>
            <a:r>
              <a:rPr lang="en-US" dirty="0"/>
              <a:t>Research </a:t>
            </a:r>
            <a:r>
              <a:rPr lang="en-US" dirty="0" smtClean="0"/>
              <a:t>Plan…Sections </a:t>
            </a:r>
            <a:r>
              <a:rPr lang="en-US" dirty="0"/>
              <a:t>4-15 of the Research Plan have no maximum allowable pages, but should also be succinct</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fld id="{25E675BD-6B9E-40F3-9876-A09A79457409}"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34765767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Forum	</a:t>
            </a:r>
            <a:endParaRPr lang="en-US" dirty="0"/>
          </a:p>
        </p:txBody>
      </p:sp>
      <p:sp>
        <p:nvSpPr>
          <p:cNvPr id="3" name="Content Placeholder 2"/>
          <p:cNvSpPr>
            <a:spLocks noGrp="1"/>
          </p:cNvSpPr>
          <p:nvPr>
            <p:ph idx="1"/>
          </p:nvPr>
        </p:nvSpPr>
        <p:spPr/>
        <p:txBody>
          <a:bodyPr/>
          <a:lstStyle/>
          <a:p>
            <a:r>
              <a:rPr lang="en-US" dirty="0" smtClean="0"/>
              <a:t>The operator will assist in queuing questions from participants.</a:t>
            </a:r>
          </a:p>
          <a:p>
            <a:endParaRPr lang="en-US" dirty="0" smtClean="0"/>
          </a:p>
          <a:p>
            <a:r>
              <a:rPr lang="en-US" dirty="0" smtClean="0"/>
              <a:t>If time does not allow for all questions to be answered, please submit your questions via email after the call.</a:t>
            </a:r>
            <a:endParaRPr lang="en-US" dirty="0"/>
          </a:p>
        </p:txBody>
      </p:sp>
      <p:sp>
        <p:nvSpPr>
          <p:cNvPr id="4" name="Date Placeholder 3"/>
          <p:cNvSpPr>
            <a:spLocks noGrp="1"/>
          </p:cNvSpPr>
          <p:nvPr>
            <p:ph type="dt" sz="half" idx="10"/>
          </p:nvPr>
        </p:nvSpPr>
        <p:spPr/>
        <p:txBody>
          <a:bodyPr/>
          <a:lstStyle/>
          <a:p>
            <a:fld id="{91377EDC-DB2E-4C5C-AF26-27775BBB720B}"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34</a:t>
            </a:fld>
            <a:endParaRPr lang="en-US"/>
          </a:p>
        </p:txBody>
      </p:sp>
    </p:spTree>
    <p:extLst>
      <p:ext uri="{BB962C8B-B14F-4D97-AF65-F5344CB8AC3E}">
        <p14:creationId xmlns:p14="http://schemas.microsoft.com/office/powerpoint/2010/main" val="281222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Patient-Centered Outcomes Research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AHRQ has a long history of supporting and building evidence-based healthcare</a:t>
            </a:r>
          </a:p>
          <a:p>
            <a:endParaRPr lang="en-US" dirty="0" smtClean="0"/>
          </a:p>
          <a:p>
            <a:r>
              <a:rPr lang="en-US" dirty="0" smtClean="0"/>
              <a:t>Patient-Centered </a:t>
            </a:r>
            <a:r>
              <a:rPr lang="en-US" dirty="0"/>
              <a:t>Outcomes Research (PCOR) is comparative </a:t>
            </a:r>
            <a:r>
              <a:rPr lang="en-US" dirty="0" smtClean="0"/>
              <a:t>clinical effectiveness </a:t>
            </a:r>
            <a:r>
              <a:rPr lang="en-US" dirty="0"/>
              <a:t>research of the impact on health outcomes of two or more preventive, diagnostic, treatment, or </a:t>
            </a:r>
            <a:r>
              <a:rPr lang="en-US" dirty="0" smtClean="0"/>
              <a:t>healthcare delivery system approaches.</a:t>
            </a:r>
          </a:p>
          <a:p>
            <a:endParaRPr lang="en-US" dirty="0" smtClean="0"/>
          </a:p>
          <a:p>
            <a:r>
              <a:rPr lang="en-US" dirty="0" smtClean="0"/>
              <a:t>PCOR </a:t>
            </a:r>
            <a:r>
              <a:rPr lang="en-US" dirty="0"/>
              <a:t>produces not </a:t>
            </a:r>
            <a:r>
              <a:rPr lang="en-US" dirty="0" smtClean="0"/>
              <a:t>only clinical findings, but </a:t>
            </a:r>
            <a:r>
              <a:rPr lang="en-US" dirty="0"/>
              <a:t>also </a:t>
            </a:r>
            <a:r>
              <a:rPr lang="en-US" b="1" dirty="0"/>
              <a:t>evidence about the effectiveness of different systems for delivering </a:t>
            </a:r>
            <a:r>
              <a:rPr lang="en-US" b="1" dirty="0" smtClean="0"/>
              <a:t>care.</a:t>
            </a:r>
          </a:p>
          <a:p>
            <a:pPr marL="0" indent="0">
              <a:buNone/>
            </a:pPr>
            <a:r>
              <a:rPr lang="en-US" sz="1600" dirty="0" smtClean="0"/>
              <a:t>	--section </a:t>
            </a:r>
            <a:r>
              <a:rPr lang="en-US" sz="1600" dirty="0"/>
              <a:t>6301(a) of the Patient Protection and Affordable </a:t>
            </a:r>
            <a:r>
              <a:rPr lang="en-US" sz="1600" dirty="0" smtClean="0"/>
              <a:t>Care Act </a:t>
            </a:r>
            <a:endParaRPr lang="en-US" sz="1600" b="1" dirty="0" smtClean="0"/>
          </a:p>
          <a:p>
            <a:endParaRPr lang="en-US" dirty="0" smtClean="0"/>
          </a:p>
        </p:txBody>
      </p:sp>
      <p:sp>
        <p:nvSpPr>
          <p:cNvPr id="4" name="Date Placeholder 3"/>
          <p:cNvSpPr>
            <a:spLocks noGrp="1"/>
          </p:cNvSpPr>
          <p:nvPr>
            <p:ph type="dt" sz="half" idx="10"/>
          </p:nvPr>
        </p:nvSpPr>
        <p:spPr/>
        <p:txBody>
          <a:bodyPr/>
          <a:lstStyle/>
          <a:p>
            <a:fld id="{4FB2EE06-233D-45F0-AC5F-50354532CEC1}"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4</a:t>
            </a:fld>
            <a:endParaRPr lang="en-US"/>
          </a:p>
        </p:txBody>
      </p:sp>
    </p:spTree>
    <p:extLst>
      <p:ext uri="{BB962C8B-B14F-4D97-AF65-F5344CB8AC3E}">
        <p14:creationId xmlns:p14="http://schemas.microsoft.com/office/powerpoint/2010/main" val="4114622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projects will be funded through the Patient Centered Outcomes Research (PCOR) Trust </a:t>
            </a:r>
            <a:r>
              <a:rPr lang="en-US" dirty="0" smtClean="0"/>
              <a:t>Fund.</a:t>
            </a:r>
          </a:p>
          <a:p>
            <a:r>
              <a:rPr lang="en-US" dirty="0" smtClean="0"/>
              <a:t>The </a:t>
            </a:r>
            <a:r>
              <a:rPr lang="en-US" dirty="0"/>
              <a:t>Affordable Care Act (P.L. 111-148</a:t>
            </a:r>
            <a:r>
              <a:rPr lang="en-US" dirty="0" smtClean="0"/>
              <a:t>) authorizes </a:t>
            </a:r>
            <a:r>
              <a:rPr lang="en-US" dirty="0"/>
              <a:t>AHRQ to help disseminate research findings from the Patient-Centered Outcomes Research Institute (PCORI) and other government-funded comparative effectiveness research </a:t>
            </a:r>
            <a:endParaRPr lang="en-US" dirty="0" smtClean="0"/>
          </a:p>
          <a:p>
            <a:pPr lvl="1"/>
            <a:r>
              <a:rPr lang="en-US" dirty="0" smtClean="0"/>
              <a:t>(</a:t>
            </a:r>
            <a:r>
              <a:rPr lang="en-US" dirty="0"/>
              <a:t>Public Law 111-148 and its amending of Section 937 of the Public Health Service Act, 26 U.S.C. 9511(d)).   </a:t>
            </a:r>
          </a:p>
          <a:p>
            <a:r>
              <a:rPr lang="en-US" dirty="0" smtClean="0"/>
              <a:t>Section </a:t>
            </a:r>
            <a:r>
              <a:rPr lang="en-US" dirty="0"/>
              <a:t>937(a</a:t>
            </a:r>
            <a:r>
              <a:rPr lang="en-US" dirty="0" smtClean="0"/>
              <a:t>) calls </a:t>
            </a:r>
            <a:r>
              <a:rPr lang="en-US" dirty="0"/>
              <a:t>for AHRQ to “create informational tools that organize and disseminate research findings for physicians, health care providers, patients, payers, and policy makers.”   </a:t>
            </a:r>
            <a:endParaRPr lang="en-US" dirty="0" smtClean="0"/>
          </a:p>
          <a:p>
            <a:r>
              <a:rPr lang="en-US" dirty="0" smtClean="0"/>
              <a:t>The </a:t>
            </a:r>
            <a:r>
              <a:rPr lang="en-US" dirty="0"/>
              <a:t>foundational data and tools developed by these </a:t>
            </a:r>
            <a:r>
              <a:rPr lang="en-US" dirty="0" smtClean="0"/>
              <a:t>projects </a:t>
            </a:r>
            <a:r>
              <a:rPr lang="en-US" dirty="0"/>
              <a:t>will be necessary inputs into any </a:t>
            </a:r>
            <a:r>
              <a:rPr lang="en-US" dirty="0" smtClean="0"/>
              <a:t>future </a:t>
            </a:r>
            <a:r>
              <a:rPr lang="en-US" dirty="0"/>
              <a:t>endeavors to disseminate PCORI findings.</a:t>
            </a:r>
          </a:p>
          <a:p>
            <a:endParaRPr lang="en-US" dirty="0"/>
          </a:p>
          <a:p>
            <a:endParaRPr lang="en-US" dirty="0"/>
          </a:p>
        </p:txBody>
      </p:sp>
      <p:sp>
        <p:nvSpPr>
          <p:cNvPr id="4" name="Date Placeholder 3"/>
          <p:cNvSpPr>
            <a:spLocks noGrp="1"/>
          </p:cNvSpPr>
          <p:nvPr>
            <p:ph type="dt" sz="half" idx="10"/>
          </p:nvPr>
        </p:nvSpPr>
        <p:spPr/>
        <p:txBody>
          <a:bodyPr/>
          <a:lstStyle/>
          <a:p>
            <a:fld id="{25E675BD-6B9E-40F3-9876-A09A79457409}"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3785678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ends of the spectrum in</a:t>
            </a:r>
            <a:br>
              <a:rPr lang="en-US" dirty="0" smtClean="0"/>
            </a:br>
            <a:r>
              <a:rPr lang="en-US" dirty="0" smtClean="0"/>
              <a:t> AHRQ’s recent PCOR Portfolio</a:t>
            </a:r>
            <a:endParaRPr lang="en-US" dirty="0"/>
          </a:p>
        </p:txBody>
      </p:sp>
      <p:sp>
        <p:nvSpPr>
          <p:cNvPr id="3" name="Content Placeholder 2"/>
          <p:cNvSpPr>
            <a:spLocks noGrp="1"/>
          </p:cNvSpPr>
          <p:nvPr>
            <p:ph idx="1"/>
          </p:nvPr>
        </p:nvSpPr>
        <p:spPr/>
        <p:txBody>
          <a:bodyPr>
            <a:normAutofit fontScale="92500" lnSpcReduction="10000"/>
          </a:bodyPr>
          <a:lstStyle/>
          <a:p>
            <a:r>
              <a:rPr lang="en-US" b="1" i="1" dirty="0"/>
              <a:t>Accelerating the Dissemination and Implementation of PCOR Findings into Primary Care Practice </a:t>
            </a:r>
            <a:r>
              <a:rPr lang="en-US" dirty="0"/>
              <a:t>(</a:t>
            </a:r>
            <a:r>
              <a:rPr lang="en-US" dirty="0" smtClean="0"/>
              <a:t>RFA-HS-14-008) </a:t>
            </a:r>
            <a:endParaRPr lang="en-US" dirty="0"/>
          </a:p>
          <a:p>
            <a:pPr lvl="1"/>
            <a:r>
              <a:rPr lang="en-US" dirty="0"/>
              <a:t>focuses on improving PCOR dissemination within individual or small physician practices. [closed July 3] </a:t>
            </a:r>
          </a:p>
          <a:p>
            <a:endParaRPr lang="en-US" b="1" i="1" dirty="0" smtClean="0"/>
          </a:p>
          <a:p>
            <a:r>
              <a:rPr lang="en-US" b="1" i="1" dirty="0" smtClean="0">
                <a:solidFill>
                  <a:srgbClr val="FF0000"/>
                </a:solidFill>
              </a:rPr>
              <a:t>Comparative </a:t>
            </a:r>
            <a:r>
              <a:rPr lang="en-US" b="1" i="1" dirty="0">
                <a:solidFill>
                  <a:srgbClr val="FF0000"/>
                </a:solidFill>
              </a:rPr>
              <a:t>Health System Performance in Accelerating PCOR Dissemination </a:t>
            </a:r>
            <a:endParaRPr lang="en-US" b="1" i="1" dirty="0" smtClean="0">
              <a:solidFill>
                <a:srgbClr val="FF0000"/>
              </a:solidFill>
            </a:endParaRPr>
          </a:p>
          <a:p>
            <a:pPr marL="0" indent="0">
              <a:buNone/>
            </a:pPr>
            <a:r>
              <a:rPr lang="en-US" b="1" i="1" dirty="0">
                <a:solidFill>
                  <a:srgbClr val="FF0000"/>
                </a:solidFill>
              </a:rPr>
              <a:t>	</a:t>
            </a:r>
            <a:r>
              <a:rPr lang="en-US" dirty="0" smtClean="0">
                <a:solidFill>
                  <a:srgbClr val="FF0000"/>
                </a:solidFill>
              </a:rPr>
              <a:t>(</a:t>
            </a:r>
            <a:r>
              <a:rPr lang="en-US" dirty="0">
                <a:solidFill>
                  <a:srgbClr val="FF0000"/>
                </a:solidFill>
              </a:rPr>
              <a:t>RFA-HS-14-011</a:t>
            </a:r>
            <a:r>
              <a:rPr lang="en-US" dirty="0" smtClean="0">
                <a:solidFill>
                  <a:srgbClr val="FF0000"/>
                </a:solidFill>
              </a:rPr>
              <a:t>) </a:t>
            </a:r>
          </a:p>
          <a:p>
            <a:pPr lvl="1"/>
            <a:r>
              <a:rPr lang="en-US" dirty="0" smtClean="0">
                <a:solidFill>
                  <a:srgbClr val="FF0000"/>
                </a:solidFill>
              </a:rPr>
              <a:t>focuses on the </a:t>
            </a:r>
            <a:r>
              <a:rPr lang="en-US" dirty="0">
                <a:solidFill>
                  <a:srgbClr val="FF0000"/>
                </a:solidFill>
              </a:rPr>
              <a:t>impact of </a:t>
            </a:r>
            <a:r>
              <a:rPr lang="en-US" dirty="0" smtClean="0">
                <a:solidFill>
                  <a:srgbClr val="FF0000"/>
                </a:solidFill>
              </a:rPr>
              <a:t>large</a:t>
            </a:r>
            <a:r>
              <a:rPr lang="en-US" dirty="0">
                <a:solidFill>
                  <a:srgbClr val="FF0000"/>
                </a:solidFill>
              </a:rPr>
              <a:t>, growing, and evolving </a:t>
            </a:r>
            <a:r>
              <a:rPr lang="en-US" dirty="0" smtClean="0">
                <a:solidFill>
                  <a:srgbClr val="FF0000"/>
                </a:solidFill>
              </a:rPr>
              <a:t>systems on </a:t>
            </a:r>
            <a:r>
              <a:rPr lang="en-US" dirty="0">
                <a:solidFill>
                  <a:srgbClr val="FF0000"/>
                </a:solidFill>
              </a:rPr>
              <a:t>PCOR dissemination and system </a:t>
            </a:r>
            <a:r>
              <a:rPr lang="en-US" dirty="0" smtClean="0">
                <a:solidFill>
                  <a:srgbClr val="FF0000"/>
                </a:solidFill>
              </a:rPr>
              <a:t>performance. [closes Oct 17]</a:t>
            </a:r>
          </a:p>
          <a:p>
            <a:endParaRPr lang="en-US" dirty="0" smtClean="0"/>
          </a:p>
          <a:p>
            <a:endParaRPr lang="en-US" dirty="0"/>
          </a:p>
        </p:txBody>
      </p:sp>
      <p:sp>
        <p:nvSpPr>
          <p:cNvPr id="4" name="Date Placeholder 3"/>
          <p:cNvSpPr>
            <a:spLocks noGrp="1"/>
          </p:cNvSpPr>
          <p:nvPr>
            <p:ph type="dt" sz="half" idx="10"/>
          </p:nvPr>
        </p:nvSpPr>
        <p:spPr/>
        <p:txBody>
          <a:bodyPr/>
          <a:lstStyle/>
          <a:p>
            <a:fld id="{94B3C8A5-D1EA-4082-8448-0303BEA1A0BA}"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178339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Background</a:t>
            </a:r>
            <a:endParaRPr lang="en-US" dirty="0"/>
          </a:p>
        </p:txBody>
      </p:sp>
      <p:sp>
        <p:nvSpPr>
          <p:cNvPr id="3" name="Content Placeholder 2"/>
          <p:cNvSpPr>
            <a:spLocks noGrp="1"/>
          </p:cNvSpPr>
          <p:nvPr>
            <p:ph idx="1"/>
          </p:nvPr>
        </p:nvSpPr>
        <p:spPr/>
        <p:txBody>
          <a:bodyPr>
            <a:normAutofit fontScale="85000" lnSpcReduction="20000"/>
          </a:bodyPr>
          <a:lstStyle/>
          <a:p>
            <a:r>
              <a:rPr lang="en-US" dirty="0"/>
              <a:t>Physicians increasingly work in delivery systems with new types of complex and virtual arrangements, incentives, and ownership structures that we do not yet fully understand. </a:t>
            </a:r>
            <a:endParaRPr lang="en-US" dirty="0" smtClean="0"/>
          </a:p>
          <a:p>
            <a:endParaRPr lang="en-US" dirty="0" smtClean="0"/>
          </a:p>
          <a:p>
            <a:r>
              <a:rPr lang="en-US" dirty="0" smtClean="0"/>
              <a:t>Within these systems, PCOR </a:t>
            </a:r>
            <a:r>
              <a:rPr lang="en-US" dirty="0"/>
              <a:t>findings are only valuable if they are </a:t>
            </a:r>
            <a:r>
              <a:rPr lang="en-US" dirty="0" smtClean="0"/>
              <a:t>effectively used </a:t>
            </a:r>
            <a:r>
              <a:rPr lang="en-US" dirty="0"/>
              <a:t>by organizations and by the physicians and staff within these </a:t>
            </a:r>
            <a:r>
              <a:rPr lang="en-US" dirty="0" smtClean="0"/>
              <a:t>organizations.</a:t>
            </a:r>
          </a:p>
          <a:p>
            <a:endParaRPr lang="en-US" dirty="0" smtClean="0"/>
          </a:p>
          <a:p>
            <a:r>
              <a:rPr lang="en-US" dirty="0" smtClean="0"/>
              <a:t>It </a:t>
            </a:r>
            <a:r>
              <a:rPr lang="en-US" dirty="0"/>
              <a:t>is not clear how to effectively target PCOR and other comparative effectiveness research dissemination efforts </a:t>
            </a:r>
            <a:r>
              <a:rPr lang="en-US" dirty="0" smtClean="0"/>
              <a:t>if we do not understand how these new delivery systems are disseminating PCOR. </a:t>
            </a:r>
            <a:endParaRPr lang="en-US" dirty="0"/>
          </a:p>
          <a:p>
            <a:endParaRPr lang="en-US" dirty="0"/>
          </a:p>
        </p:txBody>
      </p:sp>
      <p:sp>
        <p:nvSpPr>
          <p:cNvPr id="4" name="Date Placeholder 3"/>
          <p:cNvSpPr>
            <a:spLocks noGrp="1"/>
          </p:cNvSpPr>
          <p:nvPr>
            <p:ph type="dt" sz="half" idx="10"/>
          </p:nvPr>
        </p:nvSpPr>
        <p:spPr/>
        <p:txBody>
          <a:bodyPr/>
          <a:lstStyle/>
          <a:p>
            <a:fld id="{945C1170-9A88-4440-9166-1919795E13B1}" type="datetime1">
              <a:rPr lang="en-US" smtClean="0">
                <a:solidFill>
                  <a:prstClr val="black">
                    <a:tint val="75000"/>
                  </a:prstClr>
                </a:solidFill>
              </a:rPr>
              <a:t>9/1/2014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BB4C657-53BA-4C64-8161-364EC652DC57}"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1890122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FOA</a:t>
            </a:r>
            <a:endParaRPr lang="en-US" dirty="0"/>
          </a:p>
        </p:txBody>
      </p:sp>
      <p:sp>
        <p:nvSpPr>
          <p:cNvPr id="3" name="Content Placeholder 2"/>
          <p:cNvSpPr>
            <a:spLocks noGrp="1"/>
          </p:cNvSpPr>
          <p:nvPr>
            <p:ph idx="1"/>
          </p:nvPr>
        </p:nvSpPr>
        <p:spPr>
          <a:xfrm>
            <a:off x="457200" y="1371600"/>
            <a:ext cx="8229600" cy="4525963"/>
          </a:xfrm>
        </p:spPr>
        <p:txBody>
          <a:bodyPr>
            <a:noAutofit/>
          </a:bodyPr>
          <a:lstStyle/>
          <a:p>
            <a:pPr marL="0" indent="0">
              <a:buNone/>
            </a:pPr>
            <a:r>
              <a:rPr lang="en-US" sz="1800" dirty="0" smtClean="0"/>
              <a:t>AHRQ </a:t>
            </a:r>
            <a:r>
              <a:rPr lang="en-US" sz="1800" dirty="0"/>
              <a:t>seeks to award cooperative agreements to up to three Centers of </a:t>
            </a:r>
            <a:r>
              <a:rPr lang="en-US" sz="1800" dirty="0" smtClean="0"/>
              <a:t>Excellence.</a:t>
            </a:r>
            <a:r>
              <a:rPr lang="en-US" sz="1800" dirty="0"/>
              <a:t>  Each Center will carry out two related sets of activities</a:t>
            </a:r>
            <a:r>
              <a:rPr lang="en-US" sz="1800" dirty="0" smtClean="0"/>
              <a:t>:</a:t>
            </a:r>
          </a:p>
          <a:p>
            <a:pPr marL="0" indent="0">
              <a:buNone/>
            </a:pPr>
            <a:endParaRPr lang="en-US" sz="1800" dirty="0"/>
          </a:p>
          <a:p>
            <a:pPr marL="0" indent="0">
              <a:buNone/>
            </a:pPr>
            <a:r>
              <a:rPr lang="en-US" sz="1800" dirty="0" smtClean="0"/>
              <a:t>(1) Create </a:t>
            </a:r>
            <a:r>
              <a:rPr lang="en-US" sz="1800" dirty="0"/>
              <a:t>a Data Core that identifies and classifies delivery systems and includes data on their characteristics and their performance</a:t>
            </a:r>
            <a:r>
              <a:rPr lang="en-US" sz="1800" dirty="0" smtClean="0"/>
              <a:t>.</a:t>
            </a:r>
          </a:p>
          <a:p>
            <a:pPr>
              <a:buAutoNum type="arabicParenBoth"/>
            </a:pPr>
            <a:endParaRPr lang="en-US" sz="1800" dirty="0"/>
          </a:p>
          <a:p>
            <a:pPr marL="0" indent="0">
              <a:buNone/>
            </a:pPr>
            <a:r>
              <a:rPr lang="en-US" sz="1800" dirty="0" smtClean="0"/>
              <a:t>(2) Conduct </a:t>
            </a:r>
            <a:r>
              <a:rPr lang="en-US" sz="1800" dirty="0"/>
              <a:t>up to </a:t>
            </a:r>
            <a:r>
              <a:rPr lang="en-US" sz="1800" dirty="0" smtClean="0"/>
              <a:t>6 major projects over </a:t>
            </a:r>
            <a:r>
              <a:rPr lang="en-US" sz="1800" dirty="0"/>
              <a:t>the </a:t>
            </a:r>
            <a:r>
              <a:rPr lang="en-US" sz="1800" dirty="0" smtClean="0"/>
              <a:t>5 </a:t>
            </a:r>
            <a:r>
              <a:rPr lang="en-US" sz="1800" dirty="0"/>
              <a:t>year project period, using data from the Data Core, that compare the </a:t>
            </a:r>
            <a:r>
              <a:rPr lang="en-US" sz="1800" dirty="0" smtClean="0"/>
              <a:t>performance </a:t>
            </a:r>
            <a:r>
              <a:rPr lang="en-US" sz="1800" dirty="0"/>
              <a:t>of different types of health care systems. </a:t>
            </a:r>
            <a:endParaRPr lang="en-US" sz="1800" dirty="0" smtClean="0"/>
          </a:p>
          <a:p>
            <a:pPr marL="0" indent="0">
              <a:buNone/>
            </a:pPr>
            <a:r>
              <a:rPr lang="en-US" sz="1800" dirty="0" smtClean="0"/>
              <a:t>These </a:t>
            </a:r>
            <a:r>
              <a:rPr lang="en-US" sz="1800" dirty="0"/>
              <a:t>projects will </a:t>
            </a:r>
            <a:endParaRPr lang="en-US" sz="1800" dirty="0" smtClean="0"/>
          </a:p>
          <a:p>
            <a:pPr lvl="1"/>
            <a:r>
              <a:rPr lang="en-US" sz="1800" dirty="0" smtClean="0"/>
              <a:t>seek </a:t>
            </a:r>
            <a:r>
              <a:rPr lang="en-US" sz="1800" dirty="0"/>
              <a:t>to identify, characterize, classify, and track the proliferating forms of health care systems, </a:t>
            </a:r>
            <a:endParaRPr lang="en-US" sz="1800" dirty="0" smtClean="0"/>
          </a:p>
          <a:p>
            <a:pPr lvl="1"/>
            <a:r>
              <a:rPr lang="en-US" sz="1800" dirty="0" smtClean="0"/>
              <a:t>assess </a:t>
            </a:r>
            <a:r>
              <a:rPr lang="en-US" sz="1800" dirty="0"/>
              <a:t>the extent to which they use PCOR evidence, </a:t>
            </a:r>
            <a:endParaRPr lang="en-US" sz="1800" dirty="0" smtClean="0"/>
          </a:p>
          <a:p>
            <a:pPr lvl="1"/>
            <a:r>
              <a:rPr lang="en-US" sz="1800" dirty="0" smtClean="0"/>
              <a:t>assess </a:t>
            </a:r>
            <a:r>
              <a:rPr lang="en-US" sz="1800" dirty="0"/>
              <a:t>the association between use of PCOR evidence and quality and cost of care, </a:t>
            </a:r>
            <a:endParaRPr lang="en-US" sz="1800" dirty="0" smtClean="0"/>
          </a:p>
          <a:p>
            <a:pPr lvl="1"/>
            <a:r>
              <a:rPr lang="en-US" sz="1800" dirty="0" smtClean="0"/>
              <a:t>seek </a:t>
            </a:r>
            <a:r>
              <a:rPr lang="en-US" sz="1800" dirty="0"/>
              <a:t>to understand the characteristics of high performing systems, </a:t>
            </a:r>
            <a:r>
              <a:rPr lang="en-US" sz="1800" dirty="0" smtClean="0"/>
              <a:t> </a:t>
            </a:r>
          </a:p>
          <a:p>
            <a:pPr lvl="1"/>
            <a:r>
              <a:rPr lang="en-US" sz="1800" dirty="0" smtClean="0"/>
              <a:t>disseminate </a:t>
            </a:r>
            <a:r>
              <a:rPr lang="en-US" sz="1800" dirty="0"/>
              <a:t>this information to system leadership, patients, policymakers, and </a:t>
            </a:r>
            <a:r>
              <a:rPr lang="en-US" sz="1800" dirty="0" err="1"/>
              <a:t>payors</a:t>
            </a:r>
            <a:r>
              <a:rPr lang="en-US" sz="1800" dirty="0"/>
              <a:t>. </a:t>
            </a:r>
            <a:r>
              <a:rPr lang="en-US" sz="1800" dirty="0" smtClean="0"/>
              <a:t>  </a:t>
            </a:r>
          </a:p>
          <a:p>
            <a:endParaRPr lang="en-US" sz="1400" dirty="0"/>
          </a:p>
        </p:txBody>
      </p:sp>
      <p:sp>
        <p:nvSpPr>
          <p:cNvPr id="4" name="Date Placeholder 3"/>
          <p:cNvSpPr>
            <a:spLocks noGrp="1"/>
          </p:cNvSpPr>
          <p:nvPr>
            <p:ph type="dt" sz="half" idx="10"/>
          </p:nvPr>
        </p:nvSpPr>
        <p:spPr/>
        <p:txBody>
          <a:bodyPr/>
          <a:lstStyle/>
          <a:p>
            <a:fld id="{20BF7B04-FD8E-4DC4-8643-C0E6DC5E584E}" type="datetime1">
              <a:rPr lang="en-US" smtClean="0"/>
              <a:t>9/1/2014</a:t>
            </a:fld>
            <a:endParaRPr lang="en-US" dirty="0"/>
          </a:p>
        </p:txBody>
      </p:sp>
      <p:sp>
        <p:nvSpPr>
          <p:cNvPr id="5" name="Slide Number Placeholder 4"/>
          <p:cNvSpPr>
            <a:spLocks noGrp="1"/>
          </p:cNvSpPr>
          <p:nvPr>
            <p:ph type="sldNum" sz="quarter" idx="12"/>
          </p:nvPr>
        </p:nvSpPr>
        <p:spPr/>
        <p:txBody>
          <a:bodyPr/>
          <a:lstStyle/>
          <a:p>
            <a:fld id="{635C7237-ECED-46AE-A7B1-403CA917FFD3}" type="slidenum">
              <a:rPr lang="en-US" smtClean="0"/>
              <a:t>8</a:t>
            </a:fld>
            <a:endParaRPr lang="en-US"/>
          </a:p>
        </p:txBody>
      </p:sp>
    </p:spTree>
    <p:extLst>
      <p:ext uri="{BB962C8B-B14F-4D97-AF65-F5344CB8AC3E}">
        <p14:creationId xmlns:p14="http://schemas.microsoft.com/office/powerpoint/2010/main" val="461527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of important terms</a:t>
            </a:r>
            <a:endParaRPr lang="en-US" dirty="0"/>
          </a:p>
        </p:txBody>
      </p:sp>
      <p:sp>
        <p:nvSpPr>
          <p:cNvPr id="3" name="Content Placeholder 2"/>
          <p:cNvSpPr>
            <a:spLocks noGrp="1"/>
          </p:cNvSpPr>
          <p:nvPr>
            <p:ph idx="1"/>
          </p:nvPr>
        </p:nvSpPr>
        <p:spPr/>
        <p:txBody>
          <a:bodyPr/>
          <a:lstStyle/>
          <a:p>
            <a:r>
              <a:rPr lang="en-US" dirty="0" smtClean="0"/>
              <a:t>Eligible Systems</a:t>
            </a:r>
          </a:p>
          <a:p>
            <a:r>
              <a:rPr lang="en-US" dirty="0" smtClean="0"/>
              <a:t>Eligible System Comparisons</a:t>
            </a:r>
          </a:p>
          <a:p>
            <a:pPr marL="0" indent="0">
              <a:buNone/>
            </a:pPr>
            <a:endParaRPr lang="en-US" dirty="0"/>
          </a:p>
        </p:txBody>
      </p:sp>
      <p:sp>
        <p:nvSpPr>
          <p:cNvPr id="4" name="Date Placeholder 3"/>
          <p:cNvSpPr>
            <a:spLocks noGrp="1"/>
          </p:cNvSpPr>
          <p:nvPr>
            <p:ph type="dt" sz="half" idx="10"/>
          </p:nvPr>
        </p:nvSpPr>
        <p:spPr/>
        <p:txBody>
          <a:bodyPr/>
          <a:lstStyle/>
          <a:p>
            <a:fld id="{501B77BB-354B-4CA3-BAF2-781350A3A7D0}" type="datetime1">
              <a:rPr lang="en-US" smtClean="0"/>
              <a:t>9/1/2014</a:t>
            </a:fld>
            <a:endParaRPr lang="en-US"/>
          </a:p>
        </p:txBody>
      </p:sp>
      <p:sp>
        <p:nvSpPr>
          <p:cNvPr id="5" name="Slide Number Placeholder 4"/>
          <p:cNvSpPr>
            <a:spLocks noGrp="1"/>
          </p:cNvSpPr>
          <p:nvPr>
            <p:ph type="sldNum" sz="quarter" idx="12"/>
          </p:nvPr>
        </p:nvSpPr>
        <p:spPr/>
        <p:txBody>
          <a:bodyPr/>
          <a:lstStyle/>
          <a:p>
            <a:fld id="{635C7237-ECED-46AE-A7B1-403CA917FFD3}" type="slidenum">
              <a:rPr lang="en-US" smtClean="0"/>
              <a:t>9</a:t>
            </a:fld>
            <a:endParaRPr lang="en-US"/>
          </a:p>
        </p:txBody>
      </p:sp>
    </p:spTree>
    <p:extLst>
      <p:ext uri="{BB962C8B-B14F-4D97-AF65-F5344CB8AC3E}">
        <p14:creationId xmlns:p14="http://schemas.microsoft.com/office/powerpoint/2010/main" val="199446364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5296</TotalTime>
  <Words>2001</Words>
  <Application>Microsoft Office PowerPoint</Application>
  <PresentationFormat>On-screen Show (4:3)</PresentationFormat>
  <Paragraphs>294</Paragraphs>
  <Slides>34</Slides>
  <Notes>3</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Custom Design</vt:lpstr>
      <vt:lpstr>1_Office Theme</vt:lpstr>
      <vt:lpstr>Comparative Health System Performance in Accelerating PCOR Dissemination (U19) </vt:lpstr>
      <vt:lpstr>Conference Call Overview</vt:lpstr>
      <vt:lpstr>Brief Background</vt:lpstr>
      <vt:lpstr>Patient-Centered Outcomes Research</vt:lpstr>
      <vt:lpstr>Funding</vt:lpstr>
      <vt:lpstr>Two ends of the spectrum in  AHRQ’s recent PCOR Portfolio</vt:lpstr>
      <vt:lpstr>Systems Background</vt:lpstr>
      <vt:lpstr>Purpose of FOA</vt:lpstr>
      <vt:lpstr>Definitions of important terms</vt:lpstr>
      <vt:lpstr>Eligible Systems to Study</vt:lpstr>
      <vt:lpstr>System Examples</vt:lpstr>
      <vt:lpstr>Eligible System Comparisons</vt:lpstr>
      <vt:lpstr>Eligible System Comparisons (2)</vt:lpstr>
      <vt:lpstr>Eligible System Comparisons (3)</vt:lpstr>
      <vt:lpstr>Guidance for Applicants: TEP</vt:lpstr>
      <vt:lpstr>Guidance for Applicants: Coordinating Center </vt:lpstr>
      <vt:lpstr>FOA Basics</vt:lpstr>
      <vt:lpstr>Eligible Organizations</vt:lpstr>
      <vt:lpstr>Principal Investigator/Project Leads</vt:lpstr>
      <vt:lpstr>The Application </vt:lpstr>
      <vt:lpstr>Review Criteria (I) Significance</vt:lpstr>
      <vt:lpstr>Review Criteria (II) Innovation</vt:lpstr>
      <vt:lpstr>Review Criteria (III) Approach</vt:lpstr>
      <vt:lpstr>Review Criteria (IV)  Approach Cont’d</vt:lpstr>
      <vt:lpstr>Important Dates</vt:lpstr>
      <vt:lpstr>Letter of Intent </vt:lpstr>
      <vt:lpstr>Additional Help</vt:lpstr>
      <vt:lpstr>FAQs</vt:lpstr>
      <vt:lpstr>FAQs</vt:lpstr>
      <vt:lpstr>FAQs</vt:lpstr>
      <vt:lpstr>FAQs</vt:lpstr>
      <vt:lpstr>FAQs</vt:lpstr>
      <vt:lpstr>FAQ</vt:lpstr>
      <vt:lpstr>Open Forum </vt:lpstr>
    </vt:vector>
  </TitlesOfParts>
  <Company>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Accelerating the Dissemination and Implementation of PCOR Findings into Primary Care Practice (R18)</dc:title>
  <dc:creator>Encinosa</dc:creator>
  <cp:lastModifiedBy>Windows User</cp:lastModifiedBy>
  <cp:revision>140</cp:revision>
  <cp:lastPrinted>2014-08-22T17:25:58Z</cp:lastPrinted>
  <dcterms:created xsi:type="dcterms:W3CDTF">2014-04-13T04:26:27Z</dcterms:created>
  <dcterms:modified xsi:type="dcterms:W3CDTF">2014-09-01T18:15:59Z</dcterms:modified>
</cp:coreProperties>
</file>